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46"/>
  </p:notesMasterIdLst>
  <p:handoutMasterIdLst>
    <p:handoutMasterId r:id="rId47"/>
  </p:handoutMasterIdLst>
  <p:sldIdLst>
    <p:sldId id="300" r:id="rId5"/>
    <p:sldId id="433" r:id="rId6"/>
    <p:sldId id="515" r:id="rId7"/>
    <p:sldId id="516" r:id="rId8"/>
    <p:sldId id="488" r:id="rId9"/>
    <p:sldId id="277" r:id="rId10"/>
    <p:sldId id="281" r:id="rId11"/>
    <p:sldId id="486" r:id="rId12"/>
    <p:sldId id="487" r:id="rId13"/>
    <p:sldId id="489" r:id="rId14"/>
    <p:sldId id="490" r:id="rId15"/>
    <p:sldId id="492" r:id="rId16"/>
    <p:sldId id="493" r:id="rId17"/>
    <p:sldId id="491" r:id="rId18"/>
    <p:sldId id="505" r:id="rId19"/>
    <p:sldId id="494" r:id="rId20"/>
    <p:sldId id="495" r:id="rId21"/>
    <p:sldId id="496" r:id="rId22"/>
    <p:sldId id="500" r:id="rId23"/>
    <p:sldId id="502" r:id="rId24"/>
    <p:sldId id="503" r:id="rId25"/>
    <p:sldId id="504" r:id="rId26"/>
    <p:sldId id="506" r:id="rId27"/>
    <p:sldId id="507" r:id="rId28"/>
    <p:sldId id="508" r:id="rId29"/>
    <p:sldId id="385" r:id="rId30"/>
    <p:sldId id="384" r:id="rId31"/>
    <p:sldId id="509" r:id="rId32"/>
    <p:sldId id="466" r:id="rId33"/>
    <p:sldId id="510" r:id="rId34"/>
    <p:sldId id="511" r:id="rId35"/>
    <p:sldId id="512" r:id="rId36"/>
    <p:sldId id="387" r:id="rId37"/>
    <p:sldId id="513" r:id="rId38"/>
    <p:sldId id="514" r:id="rId39"/>
    <p:sldId id="336" r:id="rId40"/>
    <p:sldId id="501" r:id="rId41"/>
    <p:sldId id="497" r:id="rId42"/>
    <p:sldId id="498" r:id="rId43"/>
    <p:sldId id="499" r:id="rId44"/>
    <p:sldId id="517"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1" autoAdjust="0"/>
    <p:restoredTop sz="93880" autoAdjust="0"/>
  </p:normalViewPr>
  <p:slideViewPr>
    <p:cSldViewPr snapToGrid="0" showGuides="1">
      <p:cViewPr varScale="1">
        <p:scale>
          <a:sx n="57" d="100"/>
          <a:sy n="57" d="100"/>
        </p:scale>
        <p:origin x="90" y="42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eas\dfs\OR0372\Public\PH\EPI\Report%20Dis\Daily%20Summary%20and%20Key%20Points\FIGURES\Case%20Count%20Curv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775590551181103E-2"/>
          <c:y val="4.5269645121182076E-2"/>
          <c:w val="0.96065879265091858"/>
          <c:h val="0.77870428562294436"/>
        </c:manualLayout>
      </c:layout>
      <c:barChart>
        <c:barDir val="col"/>
        <c:grouping val="clustered"/>
        <c:varyColors val="0"/>
        <c:ser>
          <c:idx val="0"/>
          <c:order val="0"/>
          <c:tx>
            <c:strRef>
              <c:f>Data!$H$1</c:f>
              <c:strCache>
                <c:ptCount val="1"/>
                <c:pt idx="0">
                  <c:v>Weekly Count</c:v>
                </c:pt>
              </c:strCache>
            </c:strRef>
          </c:tx>
          <c:spPr>
            <a:solidFill>
              <a:srgbClr val="555294"/>
            </a:solidFill>
            <a:ln>
              <a:solidFill>
                <a:schemeClr val="tx1"/>
              </a:solidFill>
            </a:ln>
            <a:effectLst/>
          </c:spPr>
          <c:invertIfNegative val="0"/>
          <c:dPt>
            <c:idx val="10"/>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1-BAF1-4205-91CC-6DA19CE3360E}"/>
              </c:ext>
            </c:extLst>
          </c:dPt>
          <c:dPt>
            <c:idx val="11"/>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3-BAF1-4205-91CC-6DA19CE3360E}"/>
              </c:ext>
            </c:extLst>
          </c:dPt>
          <c:dPt>
            <c:idx val="12"/>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5-BAF1-4205-91CC-6DA19CE3360E}"/>
              </c:ext>
            </c:extLst>
          </c:dPt>
          <c:dPt>
            <c:idx val="13"/>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7-BAF1-4205-91CC-6DA19CE3360E}"/>
              </c:ext>
            </c:extLst>
          </c:dPt>
          <c:dPt>
            <c:idx val="14"/>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9-BAF1-4205-91CC-6DA19CE3360E}"/>
              </c:ext>
            </c:extLst>
          </c:dPt>
          <c:dPt>
            <c:idx val="15"/>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B-BAF1-4205-91CC-6DA19CE3360E}"/>
              </c:ext>
            </c:extLst>
          </c:dPt>
          <c:dPt>
            <c:idx val="16"/>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D-BAF1-4205-91CC-6DA19CE3360E}"/>
              </c:ext>
            </c:extLst>
          </c:dPt>
          <c:dPt>
            <c:idx val="17"/>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0F-BAF1-4205-91CC-6DA19CE3360E}"/>
              </c:ext>
            </c:extLst>
          </c:dPt>
          <c:dPt>
            <c:idx val="18"/>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11-BAF1-4205-91CC-6DA19CE3360E}"/>
              </c:ext>
            </c:extLst>
          </c:dPt>
          <c:dPt>
            <c:idx val="19"/>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13-BAF1-4205-91CC-6DA19CE3360E}"/>
              </c:ext>
            </c:extLst>
          </c:dPt>
          <c:dPt>
            <c:idx val="20"/>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15-BAF1-4205-91CC-6DA19CE3360E}"/>
              </c:ext>
            </c:extLst>
          </c:dPt>
          <c:dPt>
            <c:idx val="21"/>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17-BAF1-4205-91CC-6DA19CE3360E}"/>
              </c:ext>
            </c:extLst>
          </c:dPt>
          <c:dPt>
            <c:idx val="22"/>
            <c:invertIfNegative val="0"/>
            <c:bubble3D val="0"/>
            <c:spPr>
              <a:solidFill>
                <a:srgbClr val="555294"/>
              </a:solidFill>
              <a:ln>
                <a:solidFill>
                  <a:schemeClr val="tx1"/>
                </a:solidFill>
              </a:ln>
              <a:effectLst/>
            </c:spPr>
            <c:extLst xmlns:c16r2="http://schemas.microsoft.com/office/drawing/2015/06/chart">
              <c:ext xmlns:c16="http://schemas.microsoft.com/office/drawing/2014/chart" uri="{C3380CC4-5D6E-409C-BE32-E72D297353CC}">
                <c16:uniqueId val="{00000019-BAF1-4205-91CC-6DA19CE3360E}"/>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Data!$G$2:$G$24</c:f>
              <c:strCache>
                <c:ptCount val="23"/>
                <c:pt idx="0">
                  <c:v>Mar 2 - 8</c:v>
                </c:pt>
                <c:pt idx="1">
                  <c:v>Mar 9 - 15</c:v>
                </c:pt>
                <c:pt idx="2">
                  <c:v>Mar 16 - 22</c:v>
                </c:pt>
                <c:pt idx="3">
                  <c:v>Mar 23 - 29</c:v>
                </c:pt>
                <c:pt idx="4">
                  <c:v>Mar 30 - Apr 5</c:v>
                </c:pt>
                <c:pt idx="5">
                  <c:v>Apr 6 - 12</c:v>
                </c:pt>
                <c:pt idx="6">
                  <c:v>Apr 13 - 19</c:v>
                </c:pt>
                <c:pt idx="7">
                  <c:v>Apr 20 - 26</c:v>
                </c:pt>
                <c:pt idx="8">
                  <c:v>Apr 27 - May 3</c:v>
                </c:pt>
                <c:pt idx="9">
                  <c:v>May 4 - 10</c:v>
                </c:pt>
                <c:pt idx="10">
                  <c:v>May 11 - 17</c:v>
                </c:pt>
                <c:pt idx="11">
                  <c:v>May 18 - 24</c:v>
                </c:pt>
                <c:pt idx="12">
                  <c:v>May 25 - 31</c:v>
                </c:pt>
                <c:pt idx="13">
                  <c:v>Jun 1 - 7</c:v>
                </c:pt>
                <c:pt idx="14">
                  <c:v>Jun 8 - 14</c:v>
                </c:pt>
                <c:pt idx="15">
                  <c:v>Jun 15 - 21</c:v>
                </c:pt>
                <c:pt idx="16">
                  <c:v>Jun 22 - 28</c:v>
                </c:pt>
                <c:pt idx="17">
                  <c:v>Jun 29 - Jul 5</c:v>
                </c:pt>
                <c:pt idx="18">
                  <c:v>Jul  6 - Jul 12</c:v>
                </c:pt>
                <c:pt idx="19">
                  <c:v>Jul 13 - Jul 19</c:v>
                </c:pt>
                <c:pt idx="20">
                  <c:v>Jul 20 - Jul 26</c:v>
                </c:pt>
                <c:pt idx="21">
                  <c:v>Jul 27 - Aug 2</c:v>
                </c:pt>
                <c:pt idx="22">
                  <c:v>Aug 3 - Aug 9</c:v>
                </c:pt>
              </c:strCache>
            </c:strRef>
          </c:cat>
          <c:val>
            <c:numRef>
              <c:f>Data!$H$2:$H$24</c:f>
              <c:numCache>
                <c:formatCode>General</c:formatCode>
                <c:ptCount val="23"/>
                <c:pt idx="0">
                  <c:v>4</c:v>
                </c:pt>
                <c:pt idx="1">
                  <c:v>16</c:v>
                </c:pt>
                <c:pt idx="2">
                  <c:v>84</c:v>
                </c:pt>
                <c:pt idx="3">
                  <c:v>335</c:v>
                </c:pt>
                <c:pt idx="4">
                  <c:v>516</c:v>
                </c:pt>
                <c:pt idx="5">
                  <c:v>1008</c:v>
                </c:pt>
                <c:pt idx="6">
                  <c:v>997</c:v>
                </c:pt>
                <c:pt idx="7">
                  <c:v>1114</c:v>
                </c:pt>
                <c:pt idx="8">
                  <c:v>1056</c:v>
                </c:pt>
                <c:pt idx="9">
                  <c:v>1446</c:v>
                </c:pt>
                <c:pt idx="10">
                  <c:v>1222</c:v>
                </c:pt>
                <c:pt idx="11">
                  <c:v>914</c:v>
                </c:pt>
                <c:pt idx="12">
                  <c:v>1121</c:v>
                </c:pt>
                <c:pt idx="13">
                  <c:v>1523</c:v>
                </c:pt>
                <c:pt idx="14">
                  <c:v>1173</c:v>
                </c:pt>
                <c:pt idx="15">
                  <c:v>1221</c:v>
                </c:pt>
                <c:pt idx="16">
                  <c:v>1482</c:v>
                </c:pt>
                <c:pt idx="17">
                  <c:v>1675</c:v>
                </c:pt>
                <c:pt idx="18">
                  <c:v>2482</c:v>
                </c:pt>
                <c:pt idx="19">
                  <c:v>3772</c:v>
                </c:pt>
                <c:pt idx="20">
                  <c:v>3918</c:v>
                </c:pt>
                <c:pt idx="21">
                  <c:v>4106</c:v>
                </c:pt>
                <c:pt idx="22">
                  <c:v>3797</c:v>
                </c:pt>
              </c:numCache>
            </c:numRef>
          </c:val>
          <c:extLst xmlns:c16r2="http://schemas.microsoft.com/office/drawing/2015/06/chart">
            <c:ext xmlns:c16="http://schemas.microsoft.com/office/drawing/2014/chart" uri="{C3380CC4-5D6E-409C-BE32-E72D297353CC}">
              <c16:uniqueId val="{0000001A-BAF1-4205-91CC-6DA19CE3360E}"/>
            </c:ext>
          </c:extLst>
        </c:ser>
        <c:dLbls>
          <c:dLblPos val="outEnd"/>
          <c:showLegendKey val="0"/>
          <c:showVal val="1"/>
          <c:showCatName val="0"/>
          <c:showSerName val="0"/>
          <c:showPercent val="0"/>
          <c:showBubbleSize val="0"/>
        </c:dLbls>
        <c:gapWidth val="0"/>
        <c:axId val="315505544"/>
        <c:axId val="315507504"/>
      </c:barChart>
      <c:catAx>
        <c:axId val="315505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15507504"/>
        <c:crosses val="autoZero"/>
        <c:auto val="1"/>
        <c:lblAlgn val="ctr"/>
        <c:lblOffset val="100"/>
        <c:noMultiLvlLbl val="0"/>
      </c:catAx>
      <c:valAx>
        <c:axId val="315507504"/>
        <c:scaling>
          <c:orientation val="minMax"/>
        </c:scaling>
        <c:delete val="1"/>
        <c:axPos val="l"/>
        <c:numFmt formatCode="General" sourceLinked="1"/>
        <c:majorTickMark val="none"/>
        <c:minorTickMark val="none"/>
        <c:tickLblPos val="nextTo"/>
        <c:crossAx val="315505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157293637083865E-2"/>
          <c:y val="3.1007733228748707E-2"/>
          <c:w val="0.94044908205656708"/>
          <c:h val="0.83089309238644016"/>
        </c:manualLayout>
      </c:layout>
      <c:barChart>
        <c:barDir val="col"/>
        <c:grouping val="clustered"/>
        <c:varyColors val="0"/>
        <c:ser>
          <c:idx val="0"/>
          <c:order val="0"/>
          <c:tx>
            <c:strRef>
              <c:f>'[Case Count Curves.xlsx]Data'!$B$1</c:f>
              <c:strCache>
                <c:ptCount val="1"/>
                <c:pt idx="0">
                  <c:v>Daily case increase</c:v>
                </c:pt>
              </c:strCache>
            </c:strRef>
          </c:tx>
          <c:spPr>
            <a:solidFill>
              <a:schemeClr val="accent1"/>
            </a:solidFill>
            <a:ln>
              <a:solidFill>
                <a:schemeClr val="tx1"/>
              </a:solidFill>
            </a:ln>
            <a:effectLst/>
          </c:spPr>
          <c:invertIfNegative val="0"/>
          <c:cat>
            <c:numRef>
              <c:f>'[Case Count Curves.xlsx]Data'!$A$2:$A$157</c:f>
              <c:numCache>
                <c:formatCode>[$-409]d\-mmm;@</c:formatCode>
                <c:ptCount val="156"/>
                <c:pt idx="0">
                  <c:v>43895</c:v>
                </c:pt>
                <c:pt idx="1">
                  <c:v>43896</c:v>
                </c:pt>
                <c:pt idx="2">
                  <c:v>43897</c:v>
                </c:pt>
                <c:pt idx="3">
                  <c:v>43898</c:v>
                </c:pt>
                <c:pt idx="4">
                  <c:v>43899</c:v>
                </c:pt>
                <c:pt idx="5">
                  <c:v>43900</c:v>
                </c:pt>
                <c:pt idx="6">
                  <c:v>43901</c:v>
                </c:pt>
                <c:pt idx="7">
                  <c:v>43902</c:v>
                </c:pt>
                <c:pt idx="8">
                  <c:v>43903</c:v>
                </c:pt>
                <c:pt idx="9">
                  <c:v>43904</c:v>
                </c:pt>
                <c:pt idx="10">
                  <c:v>43905</c:v>
                </c:pt>
                <c:pt idx="11">
                  <c:v>43906</c:v>
                </c:pt>
                <c:pt idx="12">
                  <c:v>43907</c:v>
                </c:pt>
                <c:pt idx="13">
                  <c:v>43908</c:v>
                </c:pt>
                <c:pt idx="14">
                  <c:v>43909</c:v>
                </c:pt>
                <c:pt idx="15">
                  <c:v>43910</c:v>
                </c:pt>
                <c:pt idx="16">
                  <c:v>43911</c:v>
                </c:pt>
                <c:pt idx="17">
                  <c:v>43912</c:v>
                </c:pt>
                <c:pt idx="18">
                  <c:v>43913</c:v>
                </c:pt>
                <c:pt idx="19">
                  <c:v>43914</c:v>
                </c:pt>
                <c:pt idx="20">
                  <c:v>43915</c:v>
                </c:pt>
                <c:pt idx="21">
                  <c:v>43916</c:v>
                </c:pt>
                <c:pt idx="22">
                  <c:v>43917</c:v>
                </c:pt>
                <c:pt idx="23">
                  <c:v>43918</c:v>
                </c:pt>
                <c:pt idx="24">
                  <c:v>43919</c:v>
                </c:pt>
                <c:pt idx="25">
                  <c:v>43920</c:v>
                </c:pt>
                <c:pt idx="26">
                  <c:v>43921</c:v>
                </c:pt>
                <c:pt idx="27">
                  <c:v>43922</c:v>
                </c:pt>
                <c:pt idx="28">
                  <c:v>43923</c:v>
                </c:pt>
                <c:pt idx="29">
                  <c:v>43924</c:v>
                </c:pt>
                <c:pt idx="30">
                  <c:v>43925</c:v>
                </c:pt>
                <c:pt idx="31">
                  <c:v>43926</c:v>
                </c:pt>
                <c:pt idx="32">
                  <c:v>43927</c:v>
                </c:pt>
                <c:pt idx="33">
                  <c:v>43928</c:v>
                </c:pt>
                <c:pt idx="34">
                  <c:v>43929</c:v>
                </c:pt>
                <c:pt idx="35">
                  <c:v>43930</c:v>
                </c:pt>
                <c:pt idx="36">
                  <c:v>43931</c:v>
                </c:pt>
                <c:pt idx="37">
                  <c:v>43932</c:v>
                </c:pt>
                <c:pt idx="38">
                  <c:v>43933</c:v>
                </c:pt>
                <c:pt idx="39">
                  <c:v>43934</c:v>
                </c:pt>
                <c:pt idx="40">
                  <c:v>43935</c:v>
                </c:pt>
                <c:pt idx="41">
                  <c:v>43936</c:v>
                </c:pt>
                <c:pt idx="42">
                  <c:v>43937</c:v>
                </c:pt>
                <c:pt idx="43">
                  <c:v>43938</c:v>
                </c:pt>
                <c:pt idx="44">
                  <c:v>43939</c:v>
                </c:pt>
                <c:pt idx="45">
                  <c:v>43940</c:v>
                </c:pt>
                <c:pt idx="46">
                  <c:v>43941</c:v>
                </c:pt>
                <c:pt idx="47">
                  <c:v>43942</c:v>
                </c:pt>
                <c:pt idx="48">
                  <c:v>43943</c:v>
                </c:pt>
                <c:pt idx="49">
                  <c:v>43944</c:v>
                </c:pt>
                <c:pt idx="50">
                  <c:v>43945</c:v>
                </c:pt>
                <c:pt idx="51">
                  <c:v>43946</c:v>
                </c:pt>
                <c:pt idx="52">
                  <c:v>43947</c:v>
                </c:pt>
                <c:pt idx="53">
                  <c:v>43948</c:v>
                </c:pt>
                <c:pt idx="54">
                  <c:v>43949</c:v>
                </c:pt>
                <c:pt idx="55">
                  <c:v>43950</c:v>
                </c:pt>
                <c:pt idx="56">
                  <c:v>43951</c:v>
                </c:pt>
                <c:pt idx="57">
                  <c:v>43952</c:v>
                </c:pt>
                <c:pt idx="58">
                  <c:v>43953</c:v>
                </c:pt>
                <c:pt idx="59">
                  <c:v>43954</c:v>
                </c:pt>
                <c:pt idx="60">
                  <c:v>43955</c:v>
                </c:pt>
                <c:pt idx="61">
                  <c:v>43956</c:v>
                </c:pt>
                <c:pt idx="62">
                  <c:v>43957</c:v>
                </c:pt>
                <c:pt idx="63">
                  <c:v>43958</c:v>
                </c:pt>
                <c:pt idx="64">
                  <c:v>43959</c:v>
                </c:pt>
                <c:pt idx="65">
                  <c:v>43960</c:v>
                </c:pt>
                <c:pt idx="66">
                  <c:v>43961</c:v>
                </c:pt>
                <c:pt idx="67">
                  <c:v>43962</c:v>
                </c:pt>
                <c:pt idx="68">
                  <c:v>43963</c:v>
                </c:pt>
                <c:pt idx="69">
                  <c:v>43964</c:v>
                </c:pt>
                <c:pt idx="70">
                  <c:v>43965</c:v>
                </c:pt>
                <c:pt idx="71">
                  <c:v>43966</c:v>
                </c:pt>
                <c:pt idx="72">
                  <c:v>43967</c:v>
                </c:pt>
                <c:pt idx="73">
                  <c:v>43968</c:v>
                </c:pt>
                <c:pt idx="74">
                  <c:v>43969</c:v>
                </c:pt>
                <c:pt idx="75">
                  <c:v>43970</c:v>
                </c:pt>
                <c:pt idx="76">
                  <c:v>43971</c:v>
                </c:pt>
                <c:pt idx="77">
                  <c:v>43972</c:v>
                </c:pt>
                <c:pt idx="78">
                  <c:v>43973</c:v>
                </c:pt>
                <c:pt idx="79">
                  <c:v>43974</c:v>
                </c:pt>
                <c:pt idx="80">
                  <c:v>43975</c:v>
                </c:pt>
                <c:pt idx="81">
                  <c:v>43976</c:v>
                </c:pt>
                <c:pt idx="82">
                  <c:v>43977</c:v>
                </c:pt>
                <c:pt idx="83">
                  <c:v>43978</c:v>
                </c:pt>
                <c:pt idx="84">
                  <c:v>43979</c:v>
                </c:pt>
                <c:pt idx="85">
                  <c:v>43980</c:v>
                </c:pt>
                <c:pt idx="86">
                  <c:v>43981</c:v>
                </c:pt>
                <c:pt idx="87">
                  <c:v>43982</c:v>
                </c:pt>
                <c:pt idx="88">
                  <c:v>43983</c:v>
                </c:pt>
                <c:pt idx="89">
                  <c:v>43984</c:v>
                </c:pt>
                <c:pt idx="90">
                  <c:v>43985</c:v>
                </c:pt>
                <c:pt idx="91">
                  <c:v>43986</c:v>
                </c:pt>
                <c:pt idx="92">
                  <c:v>43987</c:v>
                </c:pt>
                <c:pt idx="93">
                  <c:v>43988</c:v>
                </c:pt>
                <c:pt idx="94">
                  <c:v>43989</c:v>
                </c:pt>
                <c:pt idx="95">
                  <c:v>43990</c:v>
                </c:pt>
                <c:pt idx="96">
                  <c:v>43991</c:v>
                </c:pt>
                <c:pt idx="97">
                  <c:v>43992</c:v>
                </c:pt>
                <c:pt idx="98">
                  <c:v>43993</c:v>
                </c:pt>
                <c:pt idx="99">
                  <c:v>43994</c:v>
                </c:pt>
                <c:pt idx="100">
                  <c:v>43995</c:v>
                </c:pt>
                <c:pt idx="101">
                  <c:v>43996</c:v>
                </c:pt>
                <c:pt idx="102">
                  <c:v>43997</c:v>
                </c:pt>
                <c:pt idx="103">
                  <c:v>43998</c:v>
                </c:pt>
                <c:pt idx="104">
                  <c:v>43999</c:v>
                </c:pt>
                <c:pt idx="105">
                  <c:v>44000</c:v>
                </c:pt>
                <c:pt idx="106">
                  <c:v>44001</c:v>
                </c:pt>
                <c:pt idx="107">
                  <c:v>44002</c:v>
                </c:pt>
                <c:pt idx="108">
                  <c:v>44003</c:v>
                </c:pt>
                <c:pt idx="109">
                  <c:v>44004</c:v>
                </c:pt>
                <c:pt idx="110">
                  <c:v>44005</c:v>
                </c:pt>
                <c:pt idx="111">
                  <c:v>44006</c:v>
                </c:pt>
                <c:pt idx="112">
                  <c:v>44007</c:v>
                </c:pt>
                <c:pt idx="113">
                  <c:v>44008</c:v>
                </c:pt>
                <c:pt idx="114">
                  <c:v>44009</c:v>
                </c:pt>
                <c:pt idx="115">
                  <c:v>44010</c:v>
                </c:pt>
                <c:pt idx="116">
                  <c:v>44011</c:v>
                </c:pt>
                <c:pt idx="117">
                  <c:v>44012</c:v>
                </c:pt>
                <c:pt idx="118">
                  <c:v>44013</c:v>
                </c:pt>
                <c:pt idx="119">
                  <c:v>44014</c:v>
                </c:pt>
                <c:pt idx="120">
                  <c:v>44015</c:v>
                </c:pt>
                <c:pt idx="121">
                  <c:v>44016</c:v>
                </c:pt>
                <c:pt idx="122">
                  <c:v>44017</c:v>
                </c:pt>
                <c:pt idx="123">
                  <c:v>44018</c:v>
                </c:pt>
                <c:pt idx="124">
                  <c:v>44019</c:v>
                </c:pt>
                <c:pt idx="125">
                  <c:v>44020</c:v>
                </c:pt>
                <c:pt idx="126">
                  <c:v>44021</c:v>
                </c:pt>
                <c:pt idx="127">
                  <c:v>44022</c:v>
                </c:pt>
                <c:pt idx="128">
                  <c:v>44023</c:v>
                </c:pt>
                <c:pt idx="129">
                  <c:v>44024</c:v>
                </c:pt>
                <c:pt idx="130">
                  <c:v>44025</c:v>
                </c:pt>
                <c:pt idx="131">
                  <c:v>44026</c:v>
                </c:pt>
                <c:pt idx="132">
                  <c:v>44027</c:v>
                </c:pt>
                <c:pt idx="133">
                  <c:v>44028</c:v>
                </c:pt>
                <c:pt idx="134">
                  <c:v>44029</c:v>
                </c:pt>
                <c:pt idx="135">
                  <c:v>44030</c:v>
                </c:pt>
                <c:pt idx="136">
                  <c:v>44031</c:v>
                </c:pt>
                <c:pt idx="137">
                  <c:v>44032</c:v>
                </c:pt>
                <c:pt idx="138">
                  <c:v>44033</c:v>
                </c:pt>
                <c:pt idx="139">
                  <c:v>44034</c:v>
                </c:pt>
                <c:pt idx="140">
                  <c:v>44035</c:v>
                </c:pt>
                <c:pt idx="141">
                  <c:v>44036</c:v>
                </c:pt>
                <c:pt idx="142">
                  <c:v>44037</c:v>
                </c:pt>
                <c:pt idx="143">
                  <c:v>44038</c:v>
                </c:pt>
                <c:pt idx="144">
                  <c:v>44039</c:v>
                </c:pt>
                <c:pt idx="145">
                  <c:v>44040</c:v>
                </c:pt>
                <c:pt idx="146">
                  <c:v>44041</c:v>
                </c:pt>
                <c:pt idx="147">
                  <c:v>44042</c:v>
                </c:pt>
                <c:pt idx="148">
                  <c:v>44043</c:v>
                </c:pt>
                <c:pt idx="149">
                  <c:v>44044</c:v>
                </c:pt>
                <c:pt idx="150">
                  <c:v>44045</c:v>
                </c:pt>
                <c:pt idx="151">
                  <c:v>44046</c:v>
                </c:pt>
                <c:pt idx="152">
                  <c:v>44047</c:v>
                </c:pt>
                <c:pt idx="153">
                  <c:v>44048</c:v>
                </c:pt>
                <c:pt idx="154">
                  <c:v>44049</c:v>
                </c:pt>
                <c:pt idx="155">
                  <c:v>44050</c:v>
                </c:pt>
              </c:numCache>
            </c:numRef>
          </c:cat>
          <c:val>
            <c:numRef>
              <c:f>'[Case Count Curves.xlsx]Data'!$B$2:$B$157</c:f>
              <c:numCache>
                <c:formatCode>General</c:formatCode>
                <c:ptCount val="156"/>
                <c:pt idx="0">
                  <c:v>0</c:v>
                </c:pt>
                <c:pt idx="1">
                  <c:v>1</c:v>
                </c:pt>
                <c:pt idx="2">
                  <c:v>0</c:v>
                </c:pt>
                <c:pt idx="3">
                  <c:v>3</c:v>
                </c:pt>
                <c:pt idx="4">
                  <c:v>2</c:v>
                </c:pt>
                <c:pt idx="5">
                  <c:v>2</c:v>
                </c:pt>
                <c:pt idx="6">
                  <c:v>0</c:v>
                </c:pt>
                <c:pt idx="7">
                  <c:v>2</c:v>
                </c:pt>
                <c:pt idx="8">
                  <c:v>5</c:v>
                </c:pt>
                <c:pt idx="9">
                  <c:v>3</c:v>
                </c:pt>
                <c:pt idx="10">
                  <c:v>2</c:v>
                </c:pt>
                <c:pt idx="11">
                  <c:v>4</c:v>
                </c:pt>
                <c:pt idx="12">
                  <c:v>3</c:v>
                </c:pt>
                <c:pt idx="13">
                  <c:v>6</c:v>
                </c:pt>
                <c:pt idx="14">
                  <c:v>10</c:v>
                </c:pt>
                <c:pt idx="15">
                  <c:v>9</c:v>
                </c:pt>
                <c:pt idx="16">
                  <c:v>47</c:v>
                </c:pt>
                <c:pt idx="17">
                  <c:v>5</c:v>
                </c:pt>
                <c:pt idx="18">
                  <c:v>47</c:v>
                </c:pt>
                <c:pt idx="19">
                  <c:v>6</c:v>
                </c:pt>
                <c:pt idx="20">
                  <c:v>41</c:v>
                </c:pt>
                <c:pt idx="21">
                  <c:v>50</c:v>
                </c:pt>
                <c:pt idx="22">
                  <c:v>54</c:v>
                </c:pt>
                <c:pt idx="23">
                  <c:v>92</c:v>
                </c:pt>
                <c:pt idx="24">
                  <c:v>45</c:v>
                </c:pt>
                <c:pt idx="25">
                  <c:v>40</c:v>
                </c:pt>
                <c:pt idx="26">
                  <c:v>111</c:v>
                </c:pt>
                <c:pt idx="27">
                  <c:v>89</c:v>
                </c:pt>
                <c:pt idx="28">
                  <c:v>65</c:v>
                </c:pt>
                <c:pt idx="29">
                  <c:v>87</c:v>
                </c:pt>
                <c:pt idx="30">
                  <c:v>86</c:v>
                </c:pt>
                <c:pt idx="31">
                  <c:v>38</c:v>
                </c:pt>
                <c:pt idx="32">
                  <c:v>53</c:v>
                </c:pt>
                <c:pt idx="33">
                  <c:v>141</c:v>
                </c:pt>
                <c:pt idx="34">
                  <c:v>197</c:v>
                </c:pt>
                <c:pt idx="35">
                  <c:v>106</c:v>
                </c:pt>
                <c:pt idx="36">
                  <c:v>241</c:v>
                </c:pt>
                <c:pt idx="37">
                  <c:v>147</c:v>
                </c:pt>
                <c:pt idx="38">
                  <c:v>123</c:v>
                </c:pt>
                <c:pt idx="39">
                  <c:v>85</c:v>
                </c:pt>
                <c:pt idx="40">
                  <c:v>162</c:v>
                </c:pt>
                <c:pt idx="41">
                  <c:v>81</c:v>
                </c:pt>
                <c:pt idx="42">
                  <c:v>138</c:v>
                </c:pt>
                <c:pt idx="43">
                  <c:v>93</c:v>
                </c:pt>
                <c:pt idx="44">
                  <c:v>185</c:v>
                </c:pt>
                <c:pt idx="45">
                  <c:v>253</c:v>
                </c:pt>
                <c:pt idx="46">
                  <c:v>90</c:v>
                </c:pt>
                <c:pt idx="47">
                  <c:v>142</c:v>
                </c:pt>
                <c:pt idx="48">
                  <c:v>181</c:v>
                </c:pt>
                <c:pt idx="49">
                  <c:v>108</c:v>
                </c:pt>
                <c:pt idx="50">
                  <c:v>298</c:v>
                </c:pt>
                <c:pt idx="51">
                  <c:v>126</c:v>
                </c:pt>
                <c:pt idx="52">
                  <c:v>169</c:v>
                </c:pt>
                <c:pt idx="53">
                  <c:v>72</c:v>
                </c:pt>
                <c:pt idx="54">
                  <c:v>229</c:v>
                </c:pt>
                <c:pt idx="55">
                  <c:v>164</c:v>
                </c:pt>
                <c:pt idx="56">
                  <c:v>169</c:v>
                </c:pt>
                <c:pt idx="57">
                  <c:v>171</c:v>
                </c:pt>
                <c:pt idx="58">
                  <c:v>173</c:v>
                </c:pt>
                <c:pt idx="59">
                  <c:v>78</c:v>
                </c:pt>
                <c:pt idx="60">
                  <c:v>115</c:v>
                </c:pt>
                <c:pt idx="61">
                  <c:v>577</c:v>
                </c:pt>
                <c:pt idx="62">
                  <c:v>112</c:v>
                </c:pt>
                <c:pt idx="63">
                  <c:v>195</c:v>
                </c:pt>
                <c:pt idx="64">
                  <c:v>159</c:v>
                </c:pt>
                <c:pt idx="65">
                  <c:v>152</c:v>
                </c:pt>
                <c:pt idx="66">
                  <c:v>136</c:v>
                </c:pt>
                <c:pt idx="67">
                  <c:v>101</c:v>
                </c:pt>
                <c:pt idx="68">
                  <c:v>176</c:v>
                </c:pt>
                <c:pt idx="69">
                  <c:v>227</c:v>
                </c:pt>
                <c:pt idx="70">
                  <c:v>145</c:v>
                </c:pt>
                <c:pt idx="71">
                  <c:v>219</c:v>
                </c:pt>
                <c:pt idx="72">
                  <c:v>244</c:v>
                </c:pt>
                <c:pt idx="73">
                  <c:v>110</c:v>
                </c:pt>
                <c:pt idx="74">
                  <c:v>137</c:v>
                </c:pt>
                <c:pt idx="75">
                  <c:v>134</c:v>
                </c:pt>
                <c:pt idx="76">
                  <c:v>98</c:v>
                </c:pt>
                <c:pt idx="77">
                  <c:v>119</c:v>
                </c:pt>
                <c:pt idx="78">
                  <c:v>140</c:v>
                </c:pt>
                <c:pt idx="79">
                  <c:v>145</c:v>
                </c:pt>
                <c:pt idx="80">
                  <c:v>141</c:v>
                </c:pt>
                <c:pt idx="81">
                  <c:v>122</c:v>
                </c:pt>
                <c:pt idx="82">
                  <c:v>117</c:v>
                </c:pt>
                <c:pt idx="83">
                  <c:v>126</c:v>
                </c:pt>
                <c:pt idx="84">
                  <c:v>107</c:v>
                </c:pt>
                <c:pt idx="85">
                  <c:v>280</c:v>
                </c:pt>
                <c:pt idx="86">
                  <c:v>240</c:v>
                </c:pt>
                <c:pt idx="87">
                  <c:v>129</c:v>
                </c:pt>
                <c:pt idx="88">
                  <c:v>213</c:v>
                </c:pt>
                <c:pt idx="89">
                  <c:v>139</c:v>
                </c:pt>
                <c:pt idx="90">
                  <c:v>225</c:v>
                </c:pt>
                <c:pt idx="91">
                  <c:v>295</c:v>
                </c:pt>
                <c:pt idx="92">
                  <c:v>272</c:v>
                </c:pt>
                <c:pt idx="93">
                  <c:v>310</c:v>
                </c:pt>
                <c:pt idx="94">
                  <c:v>69</c:v>
                </c:pt>
                <c:pt idx="95">
                  <c:v>120</c:v>
                </c:pt>
                <c:pt idx="96">
                  <c:v>232</c:v>
                </c:pt>
                <c:pt idx="97">
                  <c:v>175</c:v>
                </c:pt>
                <c:pt idx="98">
                  <c:v>62</c:v>
                </c:pt>
                <c:pt idx="99">
                  <c:v>221</c:v>
                </c:pt>
                <c:pt idx="100">
                  <c:v>279</c:v>
                </c:pt>
                <c:pt idx="101">
                  <c:v>84</c:v>
                </c:pt>
                <c:pt idx="102">
                  <c:v>118</c:v>
                </c:pt>
                <c:pt idx="103">
                  <c:v>182</c:v>
                </c:pt>
                <c:pt idx="104">
                  <c:v>166</c:v>
                </c:pt>
                <c:pt idx="105">
                  <c:v>202</c:v>
                </c:pt>
                <c:pt idx="106">
                  <c:v>257</c:v>
                </c:pt>
                <c:pt idx="107">
                  <c:v>176</c:v>
                </c:pt>
                <c:pt idx="108">
                  <c:v>120</c:v>
                </c:pt>
                <c:pt idx="109">
                  <c:v>89</c:v>
                </c:pt>
                <c:pt idx="110">
                  <c:v>302</c:v>
                </c:pt>
                <c:pt idx="111">
                  <c:v>222</c:v>
                </c:pt>
                <c:pt idx="112">
                  <c:v>254</c:v>
                </c:pt>
                <c:pt idx="113">
                  <c:v>242</c:v>
                </c:pt>
                <c:pt idx="114">
                  <c:v>308</c:v>
                </c:pt>
                <c:pt idx="115">
                  <c:v>65</c:v>
                </c:pt>
                <c:pt idx="116">
                  <c:v>115</c:v>
                </c:pt>
                <c:pt idx="117">
                  <c:v>277</c:v>
                </c:pt>
                <c:pt idx="118">
                  <c:v>218</c:v>
                </c:pt>
                <c:pt idx="119">
                  <c:v>237</c:v>
                </c:pt>
                <c:pt idx="120">
                  <c:v>297</c:v>
                </c:pt>
                <c:pt idx="121">
                  <c:v>251</c:v>
                </c:pt>
                <c:pt idx="122">
                  <c:v>280</c:v>
                </c:pt>
                <c:pt idx="123">
                  <c:v>245</c:v>
                </c:pt>
                <c:pt idx="124">
                  <c:v>367</c:v>
                </c:pt>
                <c:pt idx="125">
                  <c:v>400</c:v>
                </c:pt>
                <c:pt idx="126">
                  <c:v>326</c:v>
                </c:pt>
                <c:pt idx="127">
                  <c:v>425</c:v>
                </c:pt>
                <c:pt idx="128">
                  <c:v>451</c:v>
                </c:pt>
                <c:pt idx="129">
                  <c:v>268</c:v>
                </c:pt>
                <c:pt idx="130">
                  <c:v>264</c:v>
                </c:pt>
                <c:pt idx="131">
                  <c:v>570</c:v>
                </c:pt>
                <c:pt idx="132">
                  <c:v>454</c:v>
                </c:pt>
                <c:pt idx="133">
                  <c:v>406</c:v>
                </c:pt>
                <c:pt idx="134">
                  <c:v>522</c:v>
                </c:pt>
                <c:pt idx="135">
                  <c:v>579</c:v>
                </c:pt>
                <c:pt idx="136">
                  <c:v>977</c:v>
                </c:pt>
                <c:pt idx="137">
                  <c:v>253</c:v>
                </c:pt>
                <c:pt idx="138">
                  <c:v>646</c:v>
                </c:pt>
                <c:pt idx="139">
                  <c:v>480</c:v>
                </c:pt>
                <c:pt idx="140">
                  <c:v>607</c:v>
                </c:pt>
                <c:pt idx="141">
                  <c:v>784</c:v>
                </c:pt>
                <c:pt idx="142">
                  <c:v>833</c:v>
                </c:pt>
                <c:pt idx="143">
                  <c:v>315</c:v>
                </c:pt>
                <c:pt idx="144">
                  <c:v>522</c:v>
                </c:pt>
                <c:pt idx="145">
                  <c:v>525</c:v>
                </c:pt>
                <c:pt idx="146">
                  <c:v>601</c:v>
                </c:pt>
                <c:pt idx="147">
                  <c:v>659</c:v>
                </c:pt>
                <c:pt idx="148">
                  <c:v>765</c:v>
                </c:pt>
                <c:pt idx="149">
                  <c:v>572</c:v>
                </c:pt>
                <c:pt idx="150">
                  <c:v>462</c:v>
                </c:pt>
                <c:pt idx="151">
                  <c:v>323</c:v>
                </c:pt>
                <c:pt idx="152">
                  <c:v>689</c:v>
                </c:pt>
                <c:pt idx="153">
                  <c:v>544</c:v>
                </c:pt>
                <c:pt idx="154">
                  <c:v>513</c:v>
                </c:pt>
                <c:pt idx="155">
                  <c:v>542</c:v>
                </c:pt>
              </c:numCache>
            </c:numRef>
          </c:val>
          <c:extLst xmlns:c16r2="http://schemas.microsoft.com/office/drawing/2015/06/chart">
            <c:ext xmlns:c16="http://schemas.microsoft.com/office/drawing/2014/chart" uri="{C3380CC4-5D6E-409C-BE32-E72D297353CC}">
              <c16:uniqueId val="{00000000-1768-4B10-8267-97EA8604A8C9}"/>
            </c:ext>
          </c:extLst>
        </c:ser>
        <c:dLbls>
          <c:showLegendKey val="0"/>
          <c:showVal val="0"/>
          <c:showCatName val="0"/>
          <c:showSerName val="0"/>
          <c:showPercent val="0"/>
          <c:showBubbleSize val="0"/>
        </c:dLbls>
        <c:gapWidth val="0"/>
        <c:overlap val="-1"/>
        <c:axId val="372220264"/>
        <c:axId val="372221440"/>
      </c:barChart>
      <c:dateAx>
        <c:axId val="372220264"/>
        <c:scaling>
          <c:orientation val="minMax"/>
        </c:scaling>
        <c:delete val="0"/>
        <c:axPos val="b"/>
        <c:numFmt formatCode="[$-409]d\-mmm;@" sourceLinked="1"/>
        <c:majorTickMark val="out"/>
        <c:minorTickMark val="none"/>
        <c:tickLblPos val="nextTo"/>
        <c:spPr>
          <a:noFill/>
          <a:ln w="9525" cap="flat" cmpd="sng" algn="ctr">
            <a:solidFill>
              <a:schemeClr val="tx1">
                <a:lumMod val="15000"/>
                <a:lumOff val="85000"/>
              </a:schemeClr>
            </a:solidFill>
            <a:round/>
          </a:ln>
          <a:effectLst/>
        </c:spPr>
        <c:txPr>
          <a:bodyPr rot="-348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72221440"/>
        <c:crosses val="autoZero"/>
        <c:auto val="1"/>
        <c:lblOffset val="100"/>
        <c:baseTimeUnit val="days"/>
        <c:majorUnit val="7"/>
        <c:majorTimeUnit val="days"/>
      </c:dateAx>
      <c:valAx>
        <c:axId val="3722214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2220264"/>
        <c:crosses val="autoZero"/>
        <c:crossBetween val="between"/>
        <c:majorUnit val="5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259295613997208E-2"/>
          <c:y val="0.10691377466705551"/>
          <c:w val="0.88310150204376991"/>
          <c:h val="0.69229108893731894"/>
        </c:manualLayout>
      </c:layout>
      <c:barChart>
        <c:barDir val="col"/>
        <c:grouping val="clustered"/>
        <c:varyColors val="0"/>
        <c:ser>
          <c:idx val="0"/>
          <c:order val="0"/>
          <c:tx>
            <c:strRef>
              <c:f>'[Specimen Collection Curve.xlsx]Curve'!$K$1</c:f>
              <c:strCache>
                <c:ptCount val="1"/>
                <c:pt idx="0">
                  <c:v>Case Count</c:v>
                </c:pt>
              </c:strCache>
            </c:strRef>
          </c:tx>
          <c:spPr>
            <a:solidFill>
              <a:schemeClr val="accent6"/>
            </a:solidFill>
            <a:ln>
              <a:solidFill>
                <a:schemeClr val="tx1"/>
              </a:solidFill>
            </a:ln>
            <a:effectLst/>
          </c:spPr>
          <c:invertIfNegative val="0"/>
          <c:cat>
            <c:strRef>
              <c:f>'[Specimen Collection Curve.xlsx]Curve'!$J$2:$J$156</c:f>
              <c:strCache>
                <c:ptCount val="155"/>
                <c:pt idx="0">
                  <c:v>5-Mar</c:v>
                </c:pt>
                <c:pt idx="1">
                  <c:v>7-Mar</c:v>
                </c:pt>
                <c:pt idx="2">
                  <c:v>8-Mar</c:v>
                </c:pt>
                <c:pt idx="3">
                  <c:v>9-Mar</c:v>
                </c:pt>
                <c:pt idx="4">
                  <c:v>10-Mar</c:v>
                </c:pt>
                <c:pt idx="5">
                  <c:v>11-Mar</c:v>
                </c:pt>
                <c:pt idx="6">
                  <c:v>12-Mar</c:v>
                </c:pt>
                <c:pt idx="7">
                  <c:v>13-Mar</c:v>
                </c:pt>
                <c:pt idx="8">
                  <c:v>14-Mar</c:v>
                </c:pt>
                <c:pt idx="9">
                  <c:v>15-Mar</c:v>
                </c:pt>
                <c:pt idx="10">
                  <c:v>16-Mar</c:v>
                </c:pt>
                <c:pt idx="11">
                  <c:v>17-Mar</c:v>
                </c:pt>
                <c:pt idx="12">
                  <c:v>18-Mar</c:v>
                </c:pt>
                <c:pt idx="13">
                  <c:v>19-Mar</c:v>
                </c:pt>
                <c:pt idx="14">
                  <c:v>20-Mar</c:v>
                </c:pt>
                <c:pt idx="15">
                  <c:v>21-Mar</c:v>
                </c:pt>
                <c:pt idx="16">
                  <c:v>22-Mar</c:v>
                </c:pt>
                <c:pt idx="17">
                  <c:v>23-Mar</c:v>
                </c:pt>
                <c:pt idx="18">
                  <c:v>24-Mar</c:v>
                </c:pt>
                <c:pt idx="19">
                  <c:v>25-Mar</c:v>
                </c:pt>
                <c:pt idx="20">
                  <c:v>26-Mar</c:v>
                </c:pt>
                <c:pt idx="21">
                  <c:v>27-Mar</c:v>
                </c:pt>
                <c:pt idx="22">
                  <c:v>28-Mar</c:v>
                </c:pt>
                <c:pt idx="23">
                  <c:v>29-Mar</c:v>
                </c:pt>
                <c:pt idx="24">
                  <c:v>30-Mar</c:v>
                </c:pt>
                <c:pt idx="25">
                  <c:v>31-Mar</c:v>
                </c:pt>
                <c:pt idx="26">
                  <c:v>1-Apr</c:v>
                </c:pt>
                <c:pt idx="27">
                  <c:v>2-Apr</c:v>
                </c:pt>
                <c:pt idx="28">
                  <c:v>3-Apr</c:v>
                </c:pt>
                <c:pt idx="29">
                  <c:v>4-Apr</c:v>
                </c:pt>
                <c:pt idx="30">
                  <c:v>5-Apr</c:v>
                </c:pt>
                <c:pt idx="31">
                  <c:v>6-Apr</c:v>
                </c:pt>
                <c:pt idx="32">
                  <c:v>7-Apr</c:v>
                </c:pt>
                <c:pt idx="33">
                  <c:v>8-Apr</c:v>
                </c:pt>
                <c:pt idx="34">
                  <c:v>9-Apr</c:v>
                </c:pt>
                <c:pt idx="35">
                  <c:v>10-Apr</c:v>
                </c:pt>
                <c:pt idx="36">
                  <c:v>11-Apr</c:v>
                </c:pt>
                <c:pt idx="37">
                  <c:v>12-Apr</c:v>
                </c:pt>
                <c:pt idx="38">
                  <c:v>13-Apr</c:v>
                </c:pt>
                <c:pt idx="39">
                  <c:v>14-Apr</c:v>
                </c:pt>
                <c:pt idx="40">
                  <c:v>15-Apr</c:v>
                </c:pt>
                <c:pt idx="41">
                  <c:v>16-Apr</c:v>
                </c:pt>
                <c:pt idx="42">
                  <c:v>17-Apr</c:v>
                </c:pt>
                <c:pt idx="43">
                  <c:v>18-Apr</c:v>
                </c:pt>
                <c:pt idx="44">
                  <c:v>19-Apr</c:v>
                </c:pt>
                <c:pt idx="45">
                  <c:v>20-Apr</c:v>
                </c:pt>
                <c:pt idx="46">
                  <c:v>21-Apr</c:v>
                </c:pt>
                <c:pt idx="47">
                  <c:v>22-Apr</c:v>
                </c:pt>
                <c:pt idx="48">
                  <c:v>23-Apr</c:v>
                </c:pt>
                <c:pt idx="49">
                  <c:v>24-Apr</c:v>
                </c:pt>
                <c:pt idx="50">
                  <c:v>25-Apr</c:v>
                </c:pt>
                <c:pt idx="51">
                  <c:v>26-Apr</c:v>
                </c:pt>
                <c:pt idx="52">
                  <c:v>27-Apr</c:v>
                </c:pt>
                <c:pt idx="53">
                  <c:v>28-Apr</c:v>
                </c:pt>
                <c:pt idx="54">
                  <c:v>29-Apr</c:v>
                </c:pt>
                <c:pt idx="55">
                  <c:v>30-Apr</c:v>
                </c:pt>
                <c:pt idx="56">
                  <c:v>1-May</c:v>
                </c:pt>
                <c:pt idx="57">
                  <c:v>2-May</c:v>
                </c:pt>
                <c:pt idx="58">
                  <c:v>3-May</c:v>
                </c:pt>
                <c:pt idx="59">
                  <c:v>4-May</c:v>
                </c:pt>
                <c:pt idx="60">
                  <c:v>5-May</c:v>
                </c:pt>
                <c:pt idx="61">
                  <c:v>6-May</c:v>
                </c:pt>
                <c:pt idx="62">
                  <c:v>7-May</c:v>
                </c:pt>
                <c:pt idx="63">
                  <c:v>8-May</c:v>
                </c:pt>
                <c:pt idx="64">
                  <c:v>9-May</c:v>
                </c:pt>
                <c:pt idx="65">
                  <c:v>10-May</c:v>
                </c:pt>
                <c:pt idx="66">
                  <c:v>11-May</c:v>
                </c:pt>
                <c:pt idx="67">
                  <c:v>12-May</c:v>
                </c:pt>
                <c:pt idx="68">
                  <c:v>13-May</c:v>
                </c:pt>
                <c:pt idx="69">
                  <c:v>14-May</c:v>
                </c:pt>
                <c:pt idx="70">
                  <c:v>15-May</c:v>
                </c:pt>
                <c:pt idx="71">
                  <c:v>16-May</c:v>
                </c:pt>
                <c:pt idx="72">
                  <c:v>17-May</c:v>
                </c:pt>
                <c:pt idx="73">
                  <c:v>18-May</c:v>
                </c:pt>
                <c:pt idx="74">
                  <c:v>19-May</c:v>
                </c:pt>
                <c:pt idx="75">
                  <c:v>20-May</c:v>
                </c:pt>
                <c:pt idx="76">
                  <c:v>21-May</c:v>
                </c:pt>
                <c:pt idx="77">
                  <c:v>22-May</c:v>
                </c:pt>
                <c:pt idx="78">
                  <c:v>23-May</c:v>
                </c:pt>
                <c:pt idx="79">
                  <c:v>24-May</c:v>
                </c:pt>
                <c:pt idx="80">
                  <c:v>25-May</c:v>
                </c:pt>
                <c:pt idx="81">
                  <c:v>26-May</c:v>
                </c:pt>
                <c:pt idx="82">
                  <c:v>27-May</c:v>
                </c:pt>
                <c:pt idx="83">
                  <c:v>28-May</c:v>
                </c:pt>
                <c:pt idx="84">
                  <c:v>29-May</c:v>
                </c:pt>
                <c:pt idx="85">
                  <c:v>30-May</c:v>
                </c:pt>
                <c:pt idx="86">
                  <c:v>31-May</c:v>
                </c:pt>
                <c:pt idx="87">
                  <c:v>1-Jun</c:v>
                </c:pt>
                <c:pt idx="88">
                  <c:v>2-Jun</c:v>
                </c:pt>
                <c:pt idx="89">
                  <c:v>3-Jun</c:v>
                </c:pt>
                <c:pt idx="90">
                  <c:v>4-Jun</c:v>
                </c:pt>
                <c:pt idx="91">
                  <c:v>5-Jun</c:v>
                </c:pt>
                <c:pt idx="92">
                  <c:v>6-Jun</c:v>
                </c:pt>
                <c:pt idx="93">
                  <c:v>7-Jun</c:v>
                </c:pt>
                <c:pt idx="94">
                  <c:v>8-Jun</c:v>
                </c:pt>
                <c:pt idx="95">
                  <c:v>9-Jun</c:v>
                </c:pt>
                <c:pt idx="96">
                  <c:v>10-Jun</c:v>
                </c:pt>
                <c:pt idx="97">
                  <c:v>11-Jun</c:v>
                </c:pt>
                <c:pt idx="98">
                  <c:v>12-Jun</c:v>
                </c:pt>
                <c:pt idx="99">
                  <c:v>13-Jun</c:v>
                </c:pt>
                <c:pt idx="100">
                  <c:v>14-Jun</c:v>
                </c:pt>
                <c:pt idx="101">
                  <c:v>15-Jun</c:v>
                </c:pt>
                <c:pt idx="102">
                  <c:v>16-Jun</c:v>
                </c:pt>
                <c:pt idx="103">
                  <c:v>17-Jun</c:v>
                </c:pt>
                <c:pt idx="104">
                  <c:v>18-Jun</c:v>
                </c:pt>
                <c:pt idx="105">
                  <c:v>19-Jun</c:v>
                </c:pt>
                <c:pt idx="106">
                  <c:v>20-Jun</c:v>
                </c:pt>
                <c:pt idx="107">
                  <c:v>21-Jun</c:v>
                </c:pt>
                <c:pt idx="108">
                  <c:v>22-Jun</c:v>
                </c:pt>
                <c:pt idx="109">
                  <c:v>23-Jun</c:v>
                </c:pt>
                <c:pt idx="110">
                  <c:v>24-Jun</c:v>
                </c:pt>
                <c:pt idx="111">
                  <c:v>25-Jun</c:v>
                </c:pt>
                <c:pt idx="112">
                  <c:v>26-Jun</c:v>
                </c:pt>
                <c:pt idx="113">
                  <c:v>27-Jun</c:v>
                </c:pt>
                <c:pt idx="114">
                  <c:v>28-Jun</c:v>
                </c:pt>
                <c:pt idx="115">
                  <c:v>29-Jun</c:v>
                </c:pt>
                <c:pt idx="116">
                  <c:v>30-Jun</c:v>
                </c:pt>
                <c:pt idx="117">
                  <c:v>1-Jul</c:v>
                </c:pt>
                <c:pt idx="118">
                  <c:v>2-Jul</c:v>
                </c:pt>
                <c:pt idx="119">
                  <c:v>3-Jul</c:v>
                </c:pt>
                <c:pt idx="120">
                  <c:v>4-Jul</c:v>
                </c:pt>
                <c:pt idx="121">
                  <c:v>5-Jul</c:v>
                </c:pt>
                <c:pt idx="122">
                  <c:v>6-Jul</c:v>
                </c:pt>
                <c:pt idx="123">
                  <c:v>7-Jul</c:v>
                </c:pt>
                <c:pt idx="124">
                  <c:v>8-Jul</c:v>
                </c:pt>
                <c:pt idx="125">
                  <c:v>9-Jul</c:v>
                </c:pt>
                <c:pt idx="126">
                  <c:v>10-Jul</c:v>
                </c:pt>
                <c:pt idx="127">
                  <c:v>11-Jul</c:v>
                </c:pt>
                <c:pt idx="128">
                  <c:v>12-Jul</c:v>
                </c:pt>
                <c:pt idx="129">
                  <c:v>13-Jul</c:v>
                </c:pt>
                <c:pt idx="130">
                  <c:v>14-Jul</c:v>
                </c:pt>
                <c:pt idx="131">
                  <c:v>15-Jul</c:v>
                </c:pt>
                <c:pt idx="132">
                  <c:v>16-Jul</c:v>
                </c:pt>
                <c:pt idx="133">
                  <c:v>17-Jul</c:v>
                </c:pt>
                <c:pt idx="134">
                  <c:v>18-Jul</c:v>
                </c:pt>
                <c:pt idx="135">
                  <c:v>19-Jul</c:v>
                </c:pt>
                <c:pt idx="136">
                  <c:v>20-Jul</c:v>
                </c:pt>
                <c:pt idx="137">
                  <c:v>21-Jul</c:v>
                </c:pt>
                <c:pt idx="138">
                  <c:v>22-Jul</c:v>
                </c:pt>
                <c:pt idx="139">
                  <c:v>23-Jul</c:v>
                </c:pt>
                <c:pt idx="140">
                  <c:v>24-Jul</c:v>
                </c:pt>
                <c:pt idx="141">
                  <c:v>25-Jul</c:v>
                </c:pt>
                <c:pt idx="142">
                  <c:v>26-Jul</c:v>
                </c:pt>
                <c:pt idx="143">
                  <c:v>27-Jul</c:v>
                </c:pt>
                <c:pt idx="144">
                  <c:v>28-Jul</c:v>
                </c:pt>
                <c:pt idx="145">
                  <c:v>29-Jul</c:v>
                </c:pt>
                <c:pt idx="146">
                  <c:v>30-Jul</c:v>
                </c:pt>
                <c:pt idx="147">
                  <c:v>31-Jul</c:v>
                </c:pt>
                <c:pt idx="148">
                  <c:v>1-Aug</c:v>
                </c:pt>
                <c:pt idx="149">
                  <c:v>2-Aug</c:v>
                </c:pt>
                <c:pt idx="150">
                  <c:v>3-Aug</c:v>
                </c:pt>
                <c:pt idx="151">
                  <c:v>4-Aug</c:v>
                </c:pt>
                <c:pt idx="152">
                  <c:v>5-Aug</c:v>
                </c:pt>
                <c:pt idx="153">
                  <c:v>6-Aug</c:v>
                </c:pt>
                <c:pt idx="154">
                  <c:v>7-Aug</c:v>
                </c:pt>
              </c:strCache>
            </c:strRef>
          </c:cat>
          <c:val>
            <c:numRef>
              <c:f>'[Specimen Collection Curve.xlsx]Curve'!$K$2:$K$156</c:f>
              <c:numCache>
                <c:formatCode>General</c:formatCode>
                <c:ptCount val="155"/>
                <c:pt idx="0">
                  <c:v>1</c:v>
                </c:pt>
                <c:pt idx="1">
                  <c:v>1</c:v>
                </c:pt>
                <c:pt idx="2">
                  <c:v>3</c:v>
                </c:pt>
                <c:pt idx="3">
                  <c:v>1</c:v>
                </c:pt>
                <c:pt idx="4">
                  <c:v>5</c:v>
                </c:pt>
                <c:pt idx="5">
                  <c:v>2</c:v>
                </c:pt>
                <c:pt idx="6">
                  <c:v>7</c:v>
                </c:pt>
                <c:pt idx="7">
                  <c:v>10</c:v>
                </c:pt>
                <c:pt idx="8">
                  <c:v>5</c:v>
                </c:pt>
                <c:pt idx="9">
                  <c:v>7</c:v>
                </c:pt>
                <c:pt idx="10">
                  <c:v>30</c:v>
                </c:pt>
                <c:pt idx="11">
                  <c:v>43</c:v>
                </c:pt>
                <c:pt idx="12">
                  <c:v>37</c:v>
                </c:pt>
                <c:pt idx="13">
                  <c:v>68</c:v>
                </c:pt>
                <c:pt idx="14">
                  <c:v>58</c:v>
                </c:pt>
                <c:pt idx="15">
                  <c:v>30</c:v>
                </c:pt>
                <c:pt idx="16">
                  <c:v>31</c:v>
                </c:pt>
                <c:pt idx="17">
                  <c:v>111</c:v>
                </c:pt>
                <c:pt idx="18">
                  <c:v>76</c:v>
                </c:pt>
                <c:pt idx="19">
                  <c:v>118</c:v>
                </c:pt>
                <c:pt idx="20">
                  <c:v>137</c:v>
                </c:pt>
                <c:pt idx="21">
                  <c:v>130</c:v>
                </c:pt>
                <c:pt idx="22">
                  <c:v>58</c:v>
                </c:pt>
                <c:pt idx="23">
                  <c:v>48</c:v>
                </c:pt>
                <c:pt idx="24">
                  <c:v>134</c:v>
                </c:pt>
                <c:pt idx="25">
                  <c:v>137</c:v>
                </c:pt>
                <c:pt idx="26">
                  <c:v>107</c:v>
                </c:pt>
                <c:pt idx="27">
                  <c:v>97</c:v>
                </c:pt>
                <c:pt idx="28">
                  <c:v>125</c:v>
                </c:pt>
                <c:pt idx="29">
                  <c:v>53</c:v>
                </c:pt>
                <c:pt idx="30">
                  <c:v>64</c:v>
                </c:pt>
                <c:pt idx="31">
                  <c:v>131</c:v>
                </c:pt>
                <c:pt idx="32">
                  <c:v>136</c:v>
                </c:pt>
                <c:pt idx="33">
                  <c:v>155</c:v>
                </c:pt>
                <c:pt idx="34">
                  <c:v>91</c:v>
                </c:pt>
                <c:pt idx="35">
                  <c:v>110</c:v>
                </c:pt>
                <c:pt idx="36">
                  <c:v>66</c:v>
                </c:pt>
                <c:pt idx="37">
                  <c:v>57</c:v>
                </c:pt>
                <c:pt idx="38">
                  <c:v>157</c:v>
                </c:pt>
                <c:pt idx="39">
                  <c:v>104</c:v>
                </c:pt>
                <c:pt idx="40">
                  <c:v>121</c:v>
                </c:pt>
                <c:pt idx="41">
                  <c:v>119</c:v>
                </c:pt>
                <c:pt idx="42">
                  <c:v>241</c:v>
                </c:pt>
                <c:pt idx="43">
                  <c:v>108</c:v>
                </c:pt>
                <c:pt idx="44">
                  <c:v>75</c:v>
                </c:pt>
                <c:pt idx="45">
                  <c:v>184</c:v>
                </c:pt>
                <c:pt idx="46">
                  <c:v>230</c:v>
                </c:pt>
                <c:pt idx="47">
                  <c:v>194</c:v>
                </c:pt>
                <c:pt idx="48">
                  <c:v>204</c:v>
                </c:pt>
                <c:pt idx="49">
                  <c:v>195</c:v>
                </c:pt>
                <c:pt idx="50">
                  <c:v>100</c:v>
                </c:pt>
                <c:pt idx="51">
                  <c:v>85</c:v>
                </c:pt>
                <c:pt idx="52">
                  <c:v>247</c:v>
                </c:pt>
                <c:pt idx="53">
                  <c:v>222</c:v>
                </c:pt>
                <c:pt idx="54">
                  <c:v>261</c:v>
                </c:pt>
                <c:pt idx="55">
                  <c:v>307</c:v>
                </c:pt>
                <c:pt idx="56">
                  <c:v>220</c:v>
                </c:pt>
                <c:pt idx="57">
                  <c:v>94</c:v>
                </c:pt>
                <c:pt idx="58">
                  <c:v>93</c:v>
                </c:pt>
                <c:pt idx="59">
                  <c:v>190</c:v>
                </c:pt>
                <c:pt idx="60">
                  <c:v>184</c:v>
                </c:pt>
                <c:pt idx="61">
                  <c:v>317</c:v>
                </c:pt>
                <c:pt idx="62">
                  <c:v>320</c:v>
                </c:pt>
                <c:pt idx="63">
                  <c:v>183</c:v>
                </c:pt>
                <c:pt idx="64">
                  <c:v>84</c:v>
                </c:pt>
                <c:pt idx="65">
                  <c:v>54</c:v>
                </c:pt>
                <c:pt idx="66">
                  <c:v>280</c:v>
                </c:pt>
                <c:pt idx="67">
                  <c:v>203</c:v>
                </c:pt>
                <c:pt idx="68">
                  <c:v>222</c:v>
                </c:pt>
                <c:pt idx="69">
                  <c:v>204</c:v>
                </c:pt>
                <c:pt idx="70">
                  <c:v>236</c:v>
                </c:pt>
                <c:pt idx="71">
                  <c:v>79</c:v>
                </c:pt>
                <c:pt idx="72">
                  <c:v>61</c:v>
                </c:pt>
                <c:pt idx="73">
                  <c:v>195</c:v>
                </c:pt>
                <c:pt idx="74">
                  <c:v>201</c:v>
                </c:pt>
                <c:pt idx="75">
                  <c:v>230</c:v>
                </c:pt>
                <c:pt idx="76">
                  <c:v>175</c:v>
                </c:pt>
                <c:pt idx="77">
                  <c:v>173</c:v>
                </c:pt>
                <c:pt idx="78">
                  <c:v>78</c:v>
                </c:pt>
                <c:pt idx="79">
                  <c:v>62</c:v>
                </c:pt>
                <c:pt idx="80">
                  <c:v>91</c:v>
                </c:pt>
                <c:pt idx="81">
                  <c:v>269</c:v>
                </c:pt>
                <c:pt idx="82">
                  <c:v>265</c:v>
                </c:pt>
                <c:pt idx="83">
                  <c:v>213</c:v>
                </c:pt>
                <c:pt idx="84">
                  <c:v>170</c:v>
                </c:pt>
                <c:pt idx="85">
                  <c:v>68</c:v>
                </c:pt>
                <c:pt idx="86">
                  <c:v>70</c:v>
                </c:pt>
                <c:pt idx="87">
                  <c:v>207</c:v>
                </c:pt>
                <c:pt idx="88">
                  <c:v>172</c:v>
                </c:pt>
                <c:pt idx="89">
                  <c:v>153</c:v>
                </c:pt>
                <c:pt idx="90">
                  <c:v>146</c:v>
                </c:pt>
                <c:pt idx="91">
                  <c:v>140</c:v>
                </c:pt>
                <c:pt idx="92">
                  <c:v>68</c:v>
                </c:pt>
                <c:pt idx="93">
                  <c:v>62</c:v>
                </c:pt>
                <c:pt idx="94">
                  <c:v>204</c:v>
                </c:pt>
                <c:pt idx="95">
                  <c:v>174</c:v>
                </c:pt>
                <c:pt idx="96">
                  <c:v>168</c:v>
                </c:pt>
                <c:pt idx="97">
                  <c:v>194</c:v>
                </c:pt>
                <c:pt idx="98">
                  <c:v>153</c:v>
                </c:pt>
                <c:pt idx="99">
                  <c:v>89</c:v>
                </c:pt>
                <c:pt idx="100">
                  <c:v>97</c:v>
                </c:pt>
                <c:pt idx="101">
                  <c:v>239</c:v>
                </c:pt>
                <c:pt idx="102">
                  <c:v>216</c:v>
                </c:pt>
                <c:pt idx="103">
                  <c:v>173</c:v>
                </c:pt>
                <c:pt idx="104">
                  <c:v>171</c:v>
                </c:pt>
                <c:pt idx="105">
                  <c:v>211</c:v>
                </c:pt>
                <c:pt idx="106">
                  <c:v>136</c:v>
                </c:pt>
                <c:pt idx="107">
                  <c:v>88</c:v>
                </c:pt>
                <c:pt idx="108">
                  <c:v>269</c:v>
                </c:pt>
                <c:pt idx="109">
                  <c:v>278</c:v>
                </c:pt>
                <c:pt idx="110">
                  <c:v>201</c:v>
                </c:pt>
                <c:pt idx="111">
                  <c:v>235</c:v>
                </c:pt>
                <c:pt idx="112">
                  <c:v>302</c:v>
                </c:pt>
                <c:pt idx="113">
                  <c:v>108</c:v>
                </c:pt>
                <c:pt idx="114">
                  <c:v>119</c:v>
                </c:pt>
                <c:pt idx="115">
                  <c:v>328</c:v>
                </c:pt>
                <c:pt idx="116">
                  <c:v>336</c:v>
                </c:pt>
                <c:pt idx="117">
                  <c:v>346</c:v>
                </c:pt>
                <c:pt idx="118">
                  <c:v>330</c:v>
                </c:pt>
                <c:pt idx="119">
                  <c:v>224</c:v>
                </c:pt>
                <c:pt idx="120">
                  <c:v>167</c:v>
                </c:pt>
                <c:pt idx="121">
                  <c:v>174</c:v>
                </c:pt>
                <c:pt idx="122">
                  <c:v>572</c:v>
                </c:pt>
                <c:pt idx="123">
                  <c:v>530</c:v>
                </c:pt>
                <c:pt idx="124">
                  <c:v>610</c:v>
                </c:pt>
                <c:pt idx="125">
                  <c:v>625</c:v>
                </c:pt>
                <c:pt idx="126">
                  <c:v>483</c:v>
                </c:pt>
                <c:pt idx="127">
                  <c:v>281</c:v>
                </c:pt>
                <c:pt idx="128">
                  <c:v>222</c:v>
                </c:pt>
                <c:pt idx="129">
                  <c:v>725</c:v>
                </c:pt>
                <c:pt idx="130">
                  <c:v>656</c:v>
                </c:pt>
                <c:pt idx="131">
                  <c:v>635</c:v>
                </c:pt>
                <c:pt idx="132">
                  <c:v>566</c:v>
                </c:pt>
                <c:pt idx="133">
                  <c:v>537</c:v>
                </c:pt>
                <c:pt idx="134">
                  <c:v>208</c:v>
                </c:pt>
                <c:pt idx="135">
                  <c:v>137</c:v>
                </c:pt>
                <c:pt idx="136">
                  <c:v>433</c:v>
                </c:pt>
                <c:pt idx="137">
                  <c:v>366</c:v>
                </c:pt>
                <c:pt idx="138">
                  <c:v>305</c:v>
                </c:pt>
                <c:pt idx="139">
                  <c:v>329</c:v>
                </c:pt>
                <c:pt idx="140">
                  <c:v>315</c:v>
                </c:pt>
                <c:pt idx="141">
                  <c:v>148</c:v>
                </c:pt>
                <c:pt idx="142">
                  <c:v>137</c:v>
                </c:pt>
                <c:pt idx="143">
                  <c:v>378</c:v>
                </c:pt>
                <c:pt idx="144">
                  <c:v>330</c:v>
                </c:pt>
                <c:pt idx="145">
                  <c:v>325</c:v>
                </c:pt>
                <c:pt idx="146">
                  <c:v>297</c:v>
                </c:pt>
                <c:pt idx="147">
                  <c:v>316</c:v>
                </c:pt>
                <c:pt idx="148">
                  <c:v>151</c:v>
                </c:pt>
                <c:pt idx="149">
                  <c:v>125</c:v>
                </c:pt>
                <c:pt idx="150">
                  <c:v>301</c:v>
                </c:pt>
                <c:pt idx="151">
                  <c:v>196</c:v>
                </c:pt>
                <c:pt idx="152">
                  <c:v>180</c:v>
                </c:pt>
                <c:pt idx="153">
                  <c:v>78</c:v>
                </c:pt>
                <c:pt idx="154">
                  <c:v>21</c:v>
                </c:pt>
              </c:numCache>
            </c:numRef>
          </c:val>
          <c:extLst xmlns:c16r2="http://schemas.microsoft.com/office/drawing/2015/06/chart">
            <c:ext xmlns:c16="http://schemas.microsoft.com/office/drawing/2014/chart" uri="{C3380CC4-5D6E-409C-BE32-E72D297353CC}">
              <c16:uniqueId val="{00000000-99F6-4C19-935F-3DFB0639940E}"/>
            </c:ext>
          </c:extLst>
        </c:ser>
        <c:dLbls>
          <c:showLegendKey val="0"/>
          <c:showVal val="0"/>
          <c:showCatName val="0"/>
          <c:showSerName val="0"/>
          <c:showPercent val="0"/>
          <c:showBubbleSize val="0"/>
        </c:dLbls>
        <c:gapWidth val="0"/>
        <c:axId val="372219088"/>
        <c:axId val="369548008"/>
      </c:barChart>
      <c:dateAx>
        <c:axId val="37221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69548008"/>
        <c:crosses val="autoZero"/>
        <c:auto val="0"/>
        <c:lblOffset val="100"/>
        <c:baseTimeUnit val="days"/>
        <c:majorUnit val="7"/>
        <c:minorUnit val="7"/>
      </c:dateAx>
      <c:valAx>
        <c:axId val="369548008"/>
        <c:scaling>
          <c:orientation val="minMax"/>
          <c:max val="7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72219088"/>
        <c:crosses val="autoZero"/>
        <c:crossBetween val="between"/>
        <c:majorUnit val="50"/>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Total Number of Positive Tests by Flu Season</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Positive Tests</c:v>
                </c:pt>
              </c:strCache>
            </c:strRef>
          </c:tx>
          <c:spPr>
            <a:ln w="28575" cap="sq">
              <a:solidFill>
                <a:schemeClr val="accent1"/>
              </a:solidFill>
              <a:round/>
            </a:ln>
            <a:effectLst/>
          </c:spPr>
          <c:marker>
            <c:symbol val="none"/>
          </c:marker>
          <c:cat>
            <c:strRef>
              <c:f>Sheet1!$A$2:$A$5</c:f>
              <c:strCache>
                <c:ptCount val="4"/>
                <c:pt idx="0">
                  <c:v>Oct 2016 - May 2017</c:v>
                </c:pt>
                <c:pt idx="1">
                  <c:v>Oct 2017 - May 2018</c:v>
                </c:pt>
                <c:pt idx="2">
                  <c:v>Oct 2018 - May 2019</c:v>
                </c:pt>
                <c:pt idx="3">
                  <c:v>Oct 2019 - May 2020</c:v>
                </c:pt>
              </c:strCache>
            </c:strRef>
          </c:cat>
          <c:val>
            <c:numRef>
              <c:f>Sheet1!$B$2:$B$5</c:f>
              <c:numCache>
                <c:formatCode>General</c:formatCode>
                <c:ptCount val="4"/>
                <c:pt idx="0">
                  <c:v>3025</c:v>
                </c:pt>
                <c:pt idx="1">
                  <c:v>10489</c:v>
                </c:pt>
                <c:pt idx="2">
                  <c:v>17665</c:v>
                </c:pt>
                <c:pt idx="3">
                  <c:v>27408</c:v>
                </c:pt>
              </c:numCache>
            </c:numRef>
          </c:val>
          <c:smooth val="0"/>
          <c:extLst xmlns:c16r2="http://schemas.microsoft.com/office/drawing/2015/06/chart">
            <c:ext xmlns:c16="http://schemas.microsoft.com/office/drawing/2014/chart" uri="{C3380CC4-5D6E-409C-BE32-E72D297353CC}">
              <c16:uniqueId val="{00000000-36DD-43C5-9E9F-E870402CB102}"/>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Oct 2016 - May 2017</c:v>
                </c:pt>
                <c:pt idx="1">
                  <c:v>Oct 2017 - May 2018</c:v>
                </c:pt>
                <c:pt idx="2">
                  <c:v>Oct 2018 - May 2019</c:v>
                </c:pt>
                <c:pt idx="3">
                  <c:v>Oct 2019 - May 2020</c:v>
                </c:pt>
              </c:strCache>
            </c:strRef>
          </c:cat>
          <c:val>
            <c:numRef>
              <c:f>Sheet1!$C$2:$C$5</c:f>
              <c:numCache>
                <c:formatCode>General</c:formatCode>
                <c:ptCount val="4"/>
              </c:numCache>
            </c:numRef>
          </c:val>
          <c:smooth val="0"/>
          <c:extLst xmlns:c16r2="http://schemas.microsoft.com/office/drawing/2015/06/chart">
            <c:ext xmlns:c16="http://schemas.microsoft.com/office/drawing/2014/chart" uri="{C3380CC4-5D6E-409C-BE32-E72D297353CC}">
              <c16:uniqueId val="{00000001-36DD-43C5-9E9F-E870402CB102}"/>
            </c:ext>
          </c:extLst>
        </c:ser>
        <c:ser>
          <c:idx val="2"/>
          <c:order val="2"/>
          <c:tx>
            <c:strRef>
              <c:f>Sheet1!$D$1</c:f>
              <c:strCache>
                <c:ptCount val="1"/>
                <c:pt idx="0">
                  <c:v>Column1</c:v>
                </c:pt>
              </c:strCache>
            </c:strRef>
          </c:tx>
          <c:spPr>
            <a:ln w="28575" cap="rnd">
              <a:solidFill>
                <a:schemeClr val="accent3"/>
              </a:solidFill>
              <a:round/>
            </a:ln>
            <a:effectLst/>
          </c:spPr>
          <c:marker>
            <c:symbol val="none"/>
          </c:marker>
          <c:cat>
            <c:strRef>
              <c:f>Sheet1!$A$2:$A$5</c:f>
              <c:strCache>
                <c:ptCount val="4"/>
                <c:pt idx="0">
                  <c:v>Oct 2016 - May 2017</c:v>
                </c:pt>
                <c:pt idx="1">
                  <c:v>Oct 2017 - May 2018</c:v>
                </c:pt>
                <c:pt idx="2">
                  <c:v>Oct 2018 - May 2019</c:v>
                </c:pt>
                <c:pt idx="3">
                  <c:v>Oct 2019 - May 2020</c:v>
                </c:pt>
              </c:strCache>
            </c:strRef>
          </c:cat>
          <c:val>
            <c:numRef>
              <c:f>Sheet1!$D$2:$D$5</c:f>
              <c:numCache>
                <c:formatCode>General</c:formatCode>
                <c:ptCount val="4"/>
              </c:numCache>
            </c:numRef>
          </c:val>
          <c:smooth val="0"/>
          <c:extLst xmlns:c16r2="http://schemas.microsoft.com/office/drawing/2015/06/chart">
            <c:ext xmlns:c16="http://schemas.microsoft.com/office/drawing/2014/chart" uri="{C3380CC4-5D6E-409C-BE32-E72D297353CC}">
              <c16:uniqueId val="{00000002-36DD-43C5-9E9F-E870402CB102}"/>
            </c:ext>
          </c:extLst>
        </c:ser>
        <c:dLbls>
          <c:showLegendKey val="0"/>
          <c:showVal val="0"/>
          <c:showCatName val="0"/>
          <c:showSerName val="0"/>
          <c:showPercent val="0"/>
          <c:showBubbleSize val="0"/>
        </c:dLbls>
        <c:smooth val="0"/>
        <c:axId val="371980640"/>
        <c:axId val="371977504"/>
      </c:lineChart>
      <c:catAx>
        <c:axId val="37198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1977504"/>
        <c:crosses val="autoZero"/>
        <c:auto val="1"/>
        <c:lblAlgn val="ctr"/>
        <c:lblOffset val="100"/>
        <c:noMultiLvlLbl val="0"/>
      </c:catAx>
      <c:valAx>
        <c:axId val="3719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1980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914430452776765E-2"/>
          <c:y val="3.0039157994937584E-2"/>
          <c:w val="0.91903560955878905"/>
          <c:h val="0.83648439010958398"/>
        </c:manualLayout>
      </c:layout>
      <c:barChart>
        <c:barDir val="col"/>
        <c:grouping val="clustered"/>
        <c:varyColors val="0"/>
        <c:ser>
          <c:idx val="0"/>
          <c:order val="0"/>
          <c:tx>
            <c:strRef>
              <c:f>'[Case Count Curves.xlsx]Deaths'!$G$2</c:f>
              <c:strCache>
                <c:ptCount val="1"/>
                <c:pt idx="0">
                  <c:v>Number of Deaths</c:v>
                </c:pt>
              </c:strCache>
            </c:strRef>
          </c:tx>
          <c:spPr>
            <a:solidFill>
              <a:srgbClr val="960000"/>
            </a:solidFill>
            <a:ln>
              <a:solidFill>
                <a:schemeClr val="tx1"/>
              </a:solidFill>
            </a:ln>
            <a:effectLst/>
          </c:spPr>
          <c:invertIfNegative val="0"/>
          <c:cat>
            <c:numRef>
              <c:f>'[Case Count Curves.xlsx]Deaths'!$F$3:$F$140</c:f>
              <c:numCache>
                <c:formatCode>m/d/yyyy</c:formatCode>
                <c:ptCount val="138"/>
                <c:pt idx="0">
                  <c:v>43905</c:v>
                </c:pt>
                <c:pt idx="1">
                  <c:v>43908</c:v>
                </c:pt>
                <c:pt idx="2">
                  <c:v>43911</c:v>
                </c:pt>
                <c:pt idx="3">
                  <c:v>43913</c:v>
                </c:pt>
                <c:pt idx="4">
                  <c:v>43914</c:v>
                </c:pt>
                <c:pt idx="5">
                  <c:v>43916</c:v>
                </c:pt>
                <c:pt idx="6">
                  <c:v>43918</c:v>
                </c:pt>
                <c:pt idx="7">
                  <c:v>43919</c:v>
                </c:pt>
                <c:pt idx="8">
                  <c:v>43920</c:v>
                </c:pt>
                <c:pt idx="9">
                  <c:v>43921</c:v>
                </c:pt>
                <c:pt idx="10">
                  <c:v>43922</c:v>
                </c:pt>
                <c:pt idx="11">
                  <c:v>43923</c:v>
                </c:pt>
                <c:pt idx="12">
                  <c:v>43925</c:v>
                </c:pt>
                <c:pt idx="13">
                  <c:v>43944</c:v>
                </c:pt>
                <c:pt idx="14">
                  <c:v>43924</c:v>
                </c:pt>
                <c:pt idx="15">
                  <c:v>43926</c:v>
                </c:pt>
                <c:pt idx="16">
                  <c:v>43927</c:v>
                </c:pt>
                <c:pt idx="17">
                  <c:v>43928</c:v>
                </c:pt>
                <c:pt idx="18">
                  <c:v>43929</c:v>
                </c:pt>
                <c:pt idx="19">
                  <c:v>43930</c:v>
                </c:pt>
                <c:pt idx="20">
                  <c:v>43931</c:v>
                </c:pt>
                <c:pt idx="21">
                  <c:v>43932</c:v>
                </c:pt>
                <c:pt idx="22">
                  <c:v>43933</c:v>
                </c:pt>
                <c:pt idx="23">
                  <c:v>43934</c:v>
                </c:pt>
                <c:pt idx="24">
                  <c:v>43935</c:v>
                </c:pt>
                <c:pt idx="25">
                  <c:v>43936</c:v>
                </c:pt>
                <c:pt idx="26">
                  <c:v>43937</c:v>
                </c:pt>
                <c:pt idx="27">
                  <c:v>43938</c:v>
                </c:pt>
                <c:pt idx="28">
                  <c:v>43939</c:v>
                </c:pt>
                <c:pt idx="29">
                  <c:v>43940</c:v>
                </c:pt>
                <c:pt idx="30">
                  <c:v>43941</c:v>
                </c:pt>
                <c:pt idx="31">
                  <c:v>43942</c:v>
                </c:pt>
                <c:pt idx="32">
                  <c:v>43943</c:v>
                </c:pt>
                <c:pt idx="33">
                  <c:v>43945</c:v>
                </c:pt>
                <c:pt idx="34">
                  <c:v>43946</c:v>
                </c:pt>
                <c:pt idx="35">
                  <c:v>43947</c:v>
                </c:pt>
                <c:pt idx="36">
                  <c:v>43948</c:v>
                </c:pt>
                <c:pt idx="37">
                  <c:v>43949</c:v>
                </c:pt>
                <c:pt idx="38">
                  <c:v>43950</c:v>
                </c:pt>
                <c:pt idx="39">
                  <c:v>43951</c:v>
                </c:pt>
                <c:pt idx="40">
                  <c:v>43952</c:v>
                </c:pt>
                <c:pt idx="41">
                  <c:v>43953</c:v>
                </c:pt>
                <c:pt idx="42">
                  <c:v>43954</c:v>
                </c:pt>
                <c:pt idx="43">
                  <c:v>43955</c:v>
                </c:pt>
                <c:pt idx="44">
                  <c:v>43956</c:v>
                </c:pt>
                <c:pt idx="45">
                  <c:v>43957</c:v>
                </c:pt>
                <c:pt idx="46">
                  <c:v>43958</c:v>
                </c:pt>
                <c:pt idx="47">
                  <c:v>43959</c:v>
                </c:pt>
                <c:pt idx="48">
                  <c:v>43961</c:v>
                </c:pt>
                <c:pt idx="49">
                  <c:v>43960</c:v>
                </c:pt>
                <c:pt idx="50">
                  <c:v>43962</c:v>
                </c:pt>
                <c:pt idx="51">
                  <c:v>43963</c:v>
                </c:pt>
                <c:pt idx="52">
                  <c:v>43964</c:v>
                </c:pt>
                <c:pt idx="53">
                  <c:v>43965</c:v>
                </c:pt>
                <c:pt idx="54">
                  <c:v>43966</c:v>
                </c:pt>
                <c:pt idx="55">
                  <c:v>43967</c:v>
                </c:pt>
                <c:pt idx="56">
                  <c:v>43968</c:v>
                </c:pt>
                <c:pt idx="57">
                  <c:v>43969</c:v>
                </c:pt>
                <c:pt idx="58">
                  <c:v>43970</c:v>
                </c:pt>
                <c:pt idx="59">
                  <c:v>43971</c:v>
                </c:pt>
                <c:pt idx="60">
                  <c:v>43972</c:v>
                </c:pt>
                <c:pt idx="61">
                  <c:v>43974</c:v>
                </c:pt>
                <c:pt idx="62">
                  <c:v>43975</c:v>
                </c:pt>
                <c:pt idx="63">
                  <c:v>43977</c:v>
                </c:pt>
                <c:pt idx="64">
                  <c:v>43973</c:v>
                </c:pt>
                <c:pt idx="65">
                  <c:v>43976</c:v>
                </c:pt>
                <c:pt idx="66">
                  <c:v>43978</c:v>
                </c:pt>
                <c:pt idx="67">
                  <c:v>43979</c:v>
                </c:pt>
                <c:pt idx="68">
                  <c:v>43980</c:v>
                </c:pt>
                <c:pt idx="69">
                  <c:v>43981</c:v>
                </c:pt>
                <c:pt idx="70">
                  <c:v>43983</c:v>
                </c:pt>
                <c:pt idx="71">
                  <c:v>43984</c:v>
                </c:pt>
                <c:pt idx="72">
                  <c:v>43982</c:v>
                </c:pt>
                <c:pt idx="73">
                  <c:v>43985</c:v>
                </c:pt>
                <c:pt idx="74">
                  <c:v>43986</c:v>
                </c:pt>
                <c:pt idx="75">
                  <c:v>43987</c:v>
                </c:pt>
                <c:pt idx="76">
                  <c:v>43988</c:v>
                </c:pt>
                <c:pt idx="77">
                  <c:v>43989</c:v>
                </c:pt>
                <c:pt idx="78">
                  <c:v>43990</c:v>
                </c:pt>
                <c:pt idx="79">
                  <c:v>43991</c:v>
                </c:pt>
                <c:pt idx="80">
                  <c:v>43992</c:v>
                </c:pt>
                <c:pt idx="81">
                  <c:v>43993</c:v>
                </c:pt>
                <c:pt idx="82">
                  <c:v>43995</c:v>
                </c:pt>
                <c:pt idx="83">
                  <c:v>43996</c:v>
                </c:pt>
                <c:pt idx="84">
                  <c:v>43994</c:v>
                </c:pt>
                <c:pt idx="85">
                  <c:v>43997</c:v>
                </c:pt>
                <c:pt idx="86">
                  <c:v>43998</c:v>
                </c:pt>
                <c:pt idx="87">
                  <c:v>43999</c:v>
                </c:pt>
                <c:pt idx="88">
                  <c:v>44000</c:v>
                </c:pt>
                <c:pt idx="89">
                  <c:v>44001</c:v>
                </c:pt>
                <c:pt idx="90">
                  <c:v>44002</c:v>
                </c:pt>
                <c:pt idx="91">
                  <c:v>44003</c:v>
                </c:pt>
                <c:pt idx="92">
                  <c:v>44004</c:v>
                </c:pt>
                <c:pt idx="93">
                  <c:v>44005</c:v>
                </c:pt>
                <c:pt idx="94">
                  <c:v>44006</c:v>
                </c:pt>
                <c:pt idx="95">
                  <c:v>44007</c:v>
                </c:pt>
                <c:pt idx="96">
                  <c:v>44008</c:v>
                </c:pt>
                <c:pt idx="97">
                  <c:v>44009</c:v>
                </c:pt>
                <c:pt idx="98">
                  <c:v>44010</c:v>
                </c:pt>
                <c:pt idx="99">
                  <c:v>44011</c:v>
                </c:pt>
                <c:pt idx="100">
                  <c:v>44012</c:v>
                </c:pt>
                <c:pt idx="101">
                  <c:v>44013</c:v>
                </c:pt>
                <c:pt idx="102">
                  <c:v>44015</c:v>
                </c:pt>
                <c:pt idx="103">
                  <c:v>44017</c:v>
                </c:pt>
                <c:pt idx="104">
                  <c:v>44014</c:v>
                </c:pt>
                <c:pt idx="105">
                  <c:v>44018</c:v>
                </c:pt>
                <c:pt idx="106">
                  <c:v>44019</c:v>
                </c:pt>
                <c:pt idx="107">
                  <c:v>44020</c:v>
                </c:pt>
                <c:pt idx="108">
                  <c:v>44021</c:v>
                </c:pt>
                <c:pt idx="109">
                  <c:v>44023</c:v>
                </c:pt>
                <c:pt idx="110">
                  <c:v>44025</c:v>
                </c:pt>
                <c:pt idx="111">
                  <c:v>44024</c:v>
                </c:pt>
                <c:pt idx="112">
                  <c:v>44022</c:v>
                </c:pt>
                <c:pt idx="113">
                  <c:v>44026</c:v>
                </c:pt>
                <c:pt idx="114">
                  <c:v>44027</c:v>
                </c:pt>
                <c:pt idx="115">
                  <c:v>44028</c:v>
                </c:pt>
                <c:pt idx="116">
                  <c:v>44030</c:v>
                </c:pt>
                <c:pt idx="117">
                  <c:v>44031</c:v>
                </c:pt>
                <c:pt idx="118">
                  <c:v>44029</c:v>
                </c:pt>
                <c:pt idx="119">
                  <c:v>44033</c:v>
                </c:pt>
                <c:pt idx="120">
                  <c:v>44032</c:v>
                </c:pt>
                <c:pt idx="121">
                  <c:v>44034</c:v>
                </c:pt>
                <c:pt idx="122">
                  <c:v>44035</c:v>
                </c:pt>
                <c:pt idx="123">
                  <c:v>44036</c:v>
                </c:pt>
                <c:pt idx="124">
                  <c:v>44037</c:v>
                </c:pt>
                <c:pt idx="125">
                  <c:v>44038</c:v>
                </c:pt>
                <c:pt idx="126">
                  <c:v>44039</c:v>
                </c:pt>
                <c:pt idx="127">
                  <c:v>44040</c:v>
                </c:pt>
                <c:pt idx="128">
                  <c:v>44041</c:v>
                </c:pt>
                <c:pt idx="129">
                  <c:v>44042</c:v>
                </c:pt>
                <c:pt idx="130">
                  <c:v>44044</c:v>
                </c:pt>
                <c:pt idx="131">
                  <c:v>44043</c:v>
                </c:pt>
                <c:pt idx="132">
                  <c:v>44045</c:v>
                </c:pt>
                <c:pt idx="133">
                  <c:v>44046</c:v>
                </c:pt>
                <c:pt idx="134">
                  <c:v>44047</c:v>
                </c:pt>
                <c:pt idx="135">
                  <c:v>44048</c:v>
                </c:pt>
                <c:pt idx="136">
                  <c:v>44049</c:v>
                </c:pt>
                <c:pt idx="137">
                  <c:v>44050</c:v>
                </c:pt>
              </c:numCache>
            </c:numRef>
          </c:cat>
          <c:val>
            <c:numRef>
              <c:f>'[Case Count Curves.xlsx]Deaths'!$G$3:$G$140</c:f>
              <c:numCache>
                <c:formatCode>General</c:formatCode>
                <c:ptCount val="138"/>
                <c:pt idx="0">
                  <c:v>1</c:v>
                </c:pt>
                <c:pt idx="1">
                  <c:v>1</c:v>
                </c:pt>
                <c:pt idx="2">
                  <c:v>1</c:v>
                </c:pt>
                <c:pt idx="3">
                  <c:v>3</c:v>
                </c:pt>
                <c:pt idx="4">
                  <c:v>1</c:v>
                </c:pt>
                <c:pt idx="5">
                  <c:v>2</c:v>
                </c:pt>
                <c:pt idx="6">
                  <c:v>1</c:v>
                </c:pt>
                <c:pt idx="7">
                  <c:v>3</c:v>
                </c:pt>
                <c:pt idx="8">
                  <c:v>8</c:v>
                </c:pt>
                <c:pt idx="9">
                  <c:v>6</c:v>
                </c:pt>
                <c:pt idx="10">
                  <c:v>4</c:v>
                </c:pt>
                <c:pt idx="11">
                  <c:v>10</c:v>
                </c:pt>
                <c:pt idx="12">
                  <c:v>7</c:v>
                </c:pt>
                <c:pt idx="13">
                  <c:v>8</c:v>
                </c:pt>
                <c:pt idx="14">
                  <c:v>8</c:v>
                </c:pt>
                <c:pt idx="15">
                  <c:v>7</c:v>
                </c:pt>
                <c:pt idx="16">
                  <c:v>5</c:v>
                </c:pt>
                <c:pt idx="17">
                  <c:v>6</c:v>
                </c:pt>
                <c:pt idx="18">
                  <c:v>8</c:v>
                </c:pt>
                <c:pt idx="19">
                  <c:v>10</c:v>
                </c:pt>
                <c:pt idx="20">
                  <c:v>6</c:v>
                </c:pt>
                <c:pt idx="21">
                  <c:v>6</c:v>
                </c:pt>
                <c:pt idx="22">
                  <c:v>8</c:v>
                </c:pt>
                <c:pt idx="23">
                  <c:v>8</c:v>
                </c:pt>
                <c:pt idx="24">
                  <c:v>9</c:v>
                </c:pt>
                <c:pt idx="25">
                  <c:v>8</c:v>
                </c:pt>
                <c:pt idx="26">
                  <c:v>9</c:v>
                </c:pt>
                <c:pt idx="27">
                  <c:v>8</c:v>
                </c:pt>
                <c:pt idx="28">
                  <c:v>4</c:v>
                </c:pt>
                <c:pt idx="29">
                  <c:v>10</c:v>
                </c:pt>
                <c:pt idx="30">
                  <c:v>13</c:v>
                </c:pt>
                <c:pt idx="31">
                  <c:v>12</c:v>
                </c:pt>
                <c:pt idx="32">
                  <c:v>9</c:v>
                </c:pt>
                <c:pt idx="33">
                  <c:v>9</c:v>
                </c:pt>
                <c:pt idx="34">
                  <c:v>8</c:v>
                </c:pt>
                <c:pt idx="35">
                  <c:v>4</c:v>
                </c:pt>
                <c:pt idx="36">
                  <c:v>4</c:v>
                </c:pt>
                <c:pt idx="37">
                  <c:v>8</c:v>
                </c:pt>
                <c:pt idx="38">
                  <c:v>8</c:v>
                </c:pt>
                <c:pt idx="39">
                  <c:v>9</c:v>
                </c:pt>
                <c:pt idx="40">
                  <c:v>9</c:v>
                </c:pt>
                <c:pt idx="41">
                  <c:v>7</c:v>
                </c:pt>
                <c:pt idx="42">
                  <c:v>9</c:v>
                </c:pt>
                <c:pt idx="43">
                  <c:v>9</c:v>
                </c:pt>
                <c:pt idx="44">
                  <c:v>12</c:v>
                </c:pt>
                <c:pt idx="45">
                  <c:v>6</c:v>
                </c:pt>
                <c:pt idx="46">
                  <c:v>11</c:v>
                </c:pt>
                <c:pt idx="47">
                  <c:v>7</c:v>
                </c:pt>
                <c:pt idx="48">
                  <c:v>7</c:v>
                </c:pt>
                <c:pt idx="49">
                  <c:v>8</c:v>
                </c:pt>
                <c:pt idx="50">
                  <c:v>7</c:v>
                </c:pt>
                <c:pt idx="51">
                  <c:v>4</c:v>
                </c:pt>
                <c:pt idx="52">
                  <c:v>4</c:v>
                </c:pt>
                <c:pt idx="53">
                  <c:v>6</c:v>
                </c:pt>
                <c:pt idx="54">
                  <c:v>8</c:v>
                </c:pt>
                <c:pt idx="55">
                  <c:v>7</c:v>
                </c:pt>
                <c:pt idx="56">
                  <c:v>4</c:v>
                </c:pt>
                <c:pt idx="57">
                  <c:v>8</c:v>
                </c:pt>
                <c:pt idx="58">
                  <c:v>11</c:v>
                </c:pt>
                <c:pt idx="59">
                  <c:v>7</c:v>
                </c:pt>
                <c:pt idx="60">
                  <c:v>5</c:v>
                </c:pt>
                <c:pt idx="61">
                  <c:v>7</c:v>
                </c:pt>
                <c:pt idx="62">
                  <c:v>4</c:v>
                </c:pt>
                <c:pt idx="63">
                  <c:v>9</c:v>
                </c:pt>
                <c:pt idx="64">
                  <c:v>4</c:v>
                </c:pt>
                <c:pt idx="65">
                  <c:v>6</c:v>
                </c:pt>
                <c:pt idx="66">
                  <c:v>4</c:v>
                </c:pt>
                <c:pt idx="67">
                  <c:v>5</c:v>
                </c:pt>
                <c:pt idx="68">
                  <c:v>8</c:v>
                </c:pt>
                <c:pt idx="69">
                  <c:v>2</c:v>
                </c:pt>
                <c:pt idx="70">
                  <c:v>3</c:v>
                </c:pt>
                <c:pt idx="71">
                  <c:v>4</c:v>
                </c:pt>
                <c:pt idx="72">
                  <c:v>3</c:v>
                </c:pt>
                <c:pt idx="73">
                  <c:v>10</c:v>
                </c:pt>
                <c:pt idx="74">
                  <c:v>8</c:v>
                </c:pt>
                <c:pt idx="75">
                  <c:v>3</c:v>
                </c:pt>
                <c:pt idx="76">
                  <c:v>7</c:v>
                </c:pt>
                <c:pt idx="77">
                  <c:v>4</c:v>
                </c:pt>
                <c:pt idx="78">
                  <c:v>2</c:v>
                </c:pt>
                <c:pt idx="79">
                  <c:v>6</c:v>
                </c:pt>
                <c:pt idx="80">
                  <c:v>9</c:v>
                </c:pt>
                <c:pt idx="81">
                  <c:v>4</c:v>
                </c:pt>
                <c:pt idx="82">
                  <c:v>3</c:v>
                </c:pt>
                <c:pt idx="83">
                  <c:v>2</c:v>
                </c:pt>
                <c:pt idx="84">
                  <c:v>4</c:v>
                </c:pt>
                <c:pt idx="85">
                  <c:v>5</c:v>
                </c:pt>
                <c:pt idx="86">
                  <c:v>1</c:v>
                </c:pt>
                <c:pt idx="87">
                  <c:v>3</c:v>
                </c:pt>
                <c:pt idx="88">
                  <c:v>4</c:v>
                </c:pt>
                <c:pt idx="89">
                  <c:v>4</c:v>
                </c:pt>
                <c:pt idx="90">
                  <c:v>2</c:v>
                </c:pt>
                <c:pt idx="91">
                  <c:v>2</c:v>
                </c:pt>
                <c:pt idx="92">
                  <c:v>6</c:v>
                </c:pt>
                <c:pt idx="93">
                  <c:v>2</c:v>
                </c:pt>
                <c:pt idx="94">
                  <c:v>4</c:v>
                </c:pt>
                <c:pt idx="95">
                  <c:v>7</c:v>
                </c:pt>
                <c:pt idx="96">
                  <c:v>6</c:v>
                </c:pt>
                <c:pt idx="97">
                  <c:v>3</c:v>
                </c:pt>
                <c:pt idx="98">
                  <c:v>4</c:v>
                </c:pt>
                <c:pt idx="99">
                  <c:v>3</c:v>
                </c:pt>
                <c:pt idx="100">
                  <c:v>5</c:v>
                </c:pt>
                <c:pt idx="101">
                  <c:v>7</c:v>
                </c:pt>
                <c:pt idx="102">
                  <c:v>5</c:v>
                </c:pt>
                <c:pt idx="103">
                  <c:v>11</c:v>
                </c:pt>
                <c:pt idx="104">
                  <c:v>2</c:v>
                </c:pt>
                <c:pt idx="105">
                  <c:v>4</c:v>
                </c:pt>
                <c:pt idx="106">
                  <c:v>4</c:v>
                </c:pt>
                <c:pt idx="107">
                  <c:v>5</c:v>
                </c:pt>
                <c:pt idx="108">
                  <c:v>3</c:v>
                </c:pt>
                <c:pt idx="109">
                  <c:v>6</c:v>
                </c:pt>
                <c:pt idx="110">
                  <c:v>8</c:v>
                </c:pt>
                <c:pt idx="111">
                  <c:v>4</c:v>
                </c:pt>
                <c:pt idx="112">
                  <c:v>5</c:v>
                </c:pt>
                <c:pt idx="113">
                  <c:v>4</c:v>
                </c:pt>
                <c:pt idx="114">
                  <c:v>5</c:v>
                </c:pt>
                <c:pt idx="115">
                  <c:v>4</c:v>
                </c:pt>
                <c:pt idx="116">
                  <c:v>3</c:v>
                </c:pt>
                <c:pt idx="117">
                  <c:v>5</c:v>
                </c:pt>
                <c:pt idx="118">
                  <c:v>3</c:v>
                </c:pt>
                <c:pt idx="119">
                  <c:v>4</c:v>
                </c:pt>
                <c:pt idx="120">
                  <c:v>4</c:v>
                </c:pt>
                <c:pt idx="121">
                  <c:v>5</c:v>
                </c:pt>
                <c:pt idx="122">
                  <c:v>8</c:v>
                </c:pt>
                <c:pt idx="123">
                  <c:v>9</c:v>
                </c:pt>
                <c:pt idx="124">
                  <c:v>6</c:v>
                </c:pt>
                <c:pt idx="125">
                  <c:v>5</c:v>
                </c:pt>
                <c:pt idx="126">
                  <c:v>6</c:v>
                </c:pt>
                <c:pt idx="127">
                  <c:v>2</c:v>
                </c:pt>
                <c:pt idx="128">
                  <c:v>2</c:v>
                </c:pt>
                <c:pt idx="129">
                  <c:v>8</c:v>
                </c:pt>
                <c:pt idx="130">
                  <c:v>4</c:v>
                </c:pt>
                <c:pt idx="131">
                  <c:v>3</c:v>
                </c:pt>
                <c:pt idx="132">
                  <c:v>2</c:v>
                </c:pt>
                <c:pt idx="133">
                  <c:v>5</c:v>
                </c:pt>
                <c:pt idx="134">
                  <c:v>2</c:v>
                </c:pt>
                <c:pt idx="135">
                  <c:v>4</c:v>
                </c:pt>
                <c:pt idx="136">
                  <c:v>4</c:v>
                </c:pt>
                <c:pt idx="137">
                  <c:v>3</c:v>
                </c:pt>
              </c:numCache>
            </c:numRef>
          </c:val>
          <c:extLst xmlns:c16r2="http://schemas.microsoft.com/office/drawing/2015/06/chart">
            <c:ext xmlns:c16="http://schemas.microsoft.com/office/drawing/2014/chart" uri="{C3380CC4-5D6E-409C-BE32-E72D297353CC}">
              <c16:uniqueId val="{00000000-D23C-4904-B6B1-1B5D3CCB749E}"/>
            </c:ext>
          </c:extLst>
        </c:ser>
        <c:dLbls>
          <c:showLegendKey val="0"/>
          <c:showVal val="0"/>
          <c:showCatName val="0"/>
          <c:showSerName val="0"/>
          <c:showPercent val="0"/>
          <c:showBubbleSize val="0"/>
        </c:dLbls>
        <c:gapWidth val="0"/>
        <c:axId val="371982208"/>
        <c:axId val="371981032"/>
      </c:barChart>
      <c:dateAx>
        <c:axId val="37198220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2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71981032"/>
        <c:crosses val="autoZero"/>
        <c:auto val="1"/>
        <c:lblOffset val="100"/>
        <c:baseTimeUnit val="days"/>
        <c:majorUnit val="7"/>
      </c:dateAx>
      <c:valAx>
        <c:axId val="3719810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1982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dirty="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dirty="0">
              <a:solidFill>
                <a:schemeClr val="bg1"/>
              </a:solidFill>
            </a:rPr>
            <a:t>Maternal and Child Health</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dirty="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dirty="0">
              <a:solidFill>
                <a:schemeClr val="bg1"/>
              </a:solidFill>
            </a:rPr>
            <a:t>Women’s Health</a:t>
          </a: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dirty="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dirty="0">
              <a:solidFill>
                <a:schemeClr val="bg1"/>
              </a:solidFill>
            </a:rPr>
            <a:t>Prevention and Quality Improvement</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dirty="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dirty="0"/>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dirty="0">
              <a:solidFill>
                <a:schemeClr val="bg1"/>
              </a:solidFill>
            </a:rPr>
            <a:t>Public Health Protection and Safety</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dirty="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dirty="0">
              <a:solidFill>
                <a:schemeClr val="bg1"/>
              </a:solidFill>
            </a:rPr>
            <a:t>Laboratory Services</a:t>
          </a: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dirty="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dirty="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t>
        <a:bodyPr/>
        <a:lstStyle/>
        <a:p>
          <a:endParaRPr lang="en-US"/>
        </a:p>
      </dgm:t>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t>
        <a:bodyPr/>
        <a:lstStyle/>
        <a:p>
          <a:endParaRPr lang="en-US"/>
        </a:p>
      </dgm:t>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t>
        <a:bodyPr/>
        <a:lstStyle/>
        <a:p>
          <a:endParaRPr lang="en-US"/>
        </a:p>
      </dgm:t>
    </dgm:pt>
    <dgm:pt modelId="{6B7C93FC-AC31-42CB-8D37-AAC8C06B8586}" type="pres">
      <dgm:prSet presAssocID="{77F292DC-768C-46DC-A5A2-2814249D4427}" presName="connTx" presStyleLbl="parChTrans1D2" presStyleIdx="0" presStyleCnt="7"/>
      <dgm:spPr/>
      <dgm:t>
        <a:bodyPr/>
        <a:lstStyle/>
        <a:p>
          <a:endParaRPr lang="en-US"/>
        </a:p>
      </dgm:t>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t>
        <a:bodyPr/>
        <a:lstStyle/>
        <a:p>
          <a:endParaRPr lang="en-US"/>
        </a:p>
      </dgm:t>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t>
        <a:bodyPr/>
        <a:lstStyle/>
        <a:p>
          <a:endParaRPr lang="en-US"/>
        </a:p>
      </dgm:t>
    </dgm:pt>
    <dgm:pt modelId="{35252E8D-499F-40C3-9DF8-944FDD4B4038}" type="pres">
      <dgm:prSet presAssocID="{DE51D134-8779-4301-88E6-D2DB7E3DA2B0}" presName="connTx" presStyleLbl="parChTrans1D2" presStyleIdx="1" presStyleCnt="7"/>
      <dgm:spPr/>
      <dgm:t>
        <a:bodyPr/>
        <a:lstStyle/>
        <a:p>
          <a:endParaRPr lang="en-US"/>
        </a:p>
      </dgm:t>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t>
        <a:bodyPr/>
        <a:lstStyle/>
        <a:p>
          <a:endParaRPr lang="en-US"/>
        </a:p>
      </dgm:t>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t>
        <a:bodyPr/>
        <a:lstStyle/>
        <a:p>
          <a:endParaRPr lang="en-US"/>
        </a:p>
      </dgm:t>
    </dgm:pt>
    <dgm:pt modelId="{CAEB46D4-E49D-409F-B7A0-0E1F95B7EAE8}" type="pres">
      <dgm:prSet presAssocID="{D14EEE02-1E0C-472A-AE60-766A94DFBC14}" presName="connTx" presStyleLbl="parChTrans1D2" presStyleIdx="2" presStyleCnt="7"/>
      <dgm:spPr/>
      <dgm:t>
        <a:bodyPr/>
        <a:lstStyle/>
        <a:p>
          <a:endParaRPr lang="en-US"/>
        </a:p>
      </dgm:t>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t>
        <a:bodyPr/>
        <a:lstStyle/>
        <a:p>
          <a:endParaRPr lang="en-US"/>
        </a:p>
      </dgm:t>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t>
        <a:bodyPr/>
        <a:lstStyle/>
        <a:p>
          <a:endParaRPr lang="en-US"/>
        </a:p>
      </dgm:t>
    </dgm:pt>
    <dgm:pt modelId="{A41A1603-939C-4827-9FCF-316C0B1C80C5}" type="pres">
      <dgm:prSet presAssocID="{D58D50F6-D6AB-466F-85E4-B320AD3F42A8}" presName="connTx" presStyleLbl="parChTrans1D2" presStyleIdx="3" presStyleCnt="7"/>
      <dgm:spPr/>
      <dgm:t>
        <a:bodyPr/>
        <a:lstStyle/>
        <a:p>
          <a:endParaRPr lang="en-US"/>
        </a:p>
      </dgm:t>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t>
        <a:bodyPr/>
        <a:lstStyle/>
        <a:p>
          <a:endParaRPr lang="en-US"/>
        </a:p>
      </dgm:t>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t>
        <a:bodyPr/>
        <a:lstStyle/>
        <a:p>
          <a:endParaRPr lang="en-US"/>
        </a:p>
      </dgm:t>
    </dgm:pt>
    <dgm:pt modelId="{379F408F-4D82-4738-A54E-47C405F251E4}" type="pres">
      <dgm:prSet presAssocID="{DFBE4F42-37DA-48B1-A71F-E90B731FF0F4}" presName="connTx" presStyleLbl="parChTrans1D2" presStyleIdx="4" presStyleCnt="7"/>
      <dgm:spPr/>
      <dgm:t>
        <a:bodyPr/>
        <a:lstStyle/>
        <a:p>
          <a:endParaRPr lang="en-US"/>
        </a:p>
      </dgm:t>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t>
        <a:bodyPr/>
        <a:lstStyle/>
        <a:p>
          <a:endParaRPr lang="en-US"/>
        </a:p>
      </dgm:t>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t>
        <a:bodyPr/>
        <a:lstStyle/>
        <a:p>
          <a:endParaRPr lang="en-US"/>
        </a:p>
      </dgm:t>
    </dgm:pt>
    <dgm:pt modelId="{306D64F2-4C84-48E1-A409-2866D8738324}" type="pres">
      <dgm:prSet presAssocID="{06BED08C-6348-42D4-AD94-D8D52B989DCF}" presName="connTx" presStyleLbl="parChTrans1D2" presStyleIdx="5" presStyleCnt="7"/>
      <dgm:spPr/>
      <dgm:t>
        <a:bodyPr/>
        <a:lstStyle/>
        <a:p>
          <a:endParaRPr lang="en-US"/>
        </a:p>
      </dgm:t>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t>
        <a:bodyPr/>
        <a:lstStyle/>
        <a:p>
          <a:endParaRPr lang="en-US"/>
        </a:p>
      </dgm:t>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t>
        <a:bodyPr/>
        <a:lstStyle/>
        <a:p>
          <a:endParaRPr lang="en-US"/>
        </a:p>
      </dgm:t>
    </dgm:pt>
    <dgm:pt modelId="{7C7E430D-68D7-4EDE-AC27-89BFBE44E6D7}" type="pres">
      <dgm:prSet presAssocID="{A6D27D9B-563E-4B23-AA07-2FD5245494B2}" presName="connTx" presStyleLbl="parChTrans1D2" presStyleIdx="6" presStyleCnt="7"/>
      <dgm:spPr/>
      <dgm:t>
        <a:bodyPr/>
        <a:lstStyle/>
        <a:p>
          <a:endParaRPr lang="en-US"/>
        </a:p>
      </dgm:t>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t>
        <a:bodyPr/>
        <a:lstStyle/>
        <a:p>
          <a:endParaRPr lang="en-US"/>
        </a:p>
      </dgm:t>
    </dgm:pt>
    <dgm:pt modelId="{456D3CD5-F779-47AD-9A81-6FD6FE9F5B2F}" type="pres">
      <dgm:prSet presAssocID="{B81D7114-4009-4981-9A51-5763C8737810}" presName="level3hierChild" presStyleCnt="0"/>
      <dgm:spPr/>
    </dgm:pt>
  </dgm:ptLst>
  <dgm:cxnLst>
    <dgm:cxn modelId="{08917AFD-A714-4A5B-AF64-B3A4BA2BBA66}" type="presOf" srcId="{98F641F5-43FC-4A7F-91B1-545C5E7DD563}" destId="{86B6F8FD-94AF-47EE-A573-412109D0A061}"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96445356-D426-40E5-852B-5437C3AD0746}" type="presOf" srcId="{A0E5D163-823F-4EB7-A974-8639FA53F1AE}" destId="{42D61C59-8415-4E78-A2CC-696EF3213CB7}"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7900B103-A435-41DC-BBE9-8084DF8D33EC}" type="presOf" srcId="{B81D7114-4009-4981-9A51-5763C8737810}" destId="{0060CFB8-2A8A-4A1B-B7AA-F0317BA7B739}"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52E189A3-B253-43A8-B623-F5746A9DF72F}" type="presOf" srcId="{DFBE4F42-37DA-48B1-A71F-E90B731FF0F4}" destId="{379F408F-4D82-4738-A54E-47C405F251E4}" srcOrd="1" destOrd="0" presId="urn:microsoft.com/office/officeart/2008/layout/HorizontalMultiLevelHierarchy"/>
    <dgm:cxn modelId="{10F4CA64-C138-4FD2-BC9C-38223871F00B}" type="presOf" srcId="{77F292DC-768C-46DC-A5A2-2814249D4427}" destId="{6B7C93FC-AC31-42CB-8D37-AAC8C06B8586}" srcOrd="1"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FD2A0356-C497-4AD4-8A60-D4855A4C1C0F}" type="presOf" srcId="{DE51D134-8779-4301-88E6-D2DB7E3DA2B0}" destId="{35252E8D-499F-40C3-9DF8-944FDD4B4038}" srcOrd="1" destOrd="0" presId="urn:microsoft.com/office/officeart/2008/layout/HorizontalMultiLevelHierarchy"/>
    <dgm:cxn modelId="{A1F41535-11EB-417C-BE97-9902CCFE5F8F}" type="presOf" srcId="{A6D27D9B-563E-4B23-AA07-2FD5245494B2}" destId="{7C7E430D-68D7-4EDE-AC27-89BFBE44E6D7}" srcOrd="1"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EB50B5D5-FAE6-4F48-A7BF-0B4147406890}" type="presOf" srcId="{DE51D134-8779-4301-88E6-D2DB7E3DA2B0}" destId="{6BE7391D-3772-45C7-BB03-B5B214683C6E}"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CC515B48-77B5-4D76-AA99-6C6B24B80A11}" srcId="{27F0A3CF-5B14-424A-9756-5E1F5AE39F84}" destId="{D6BC36C3-C210-4A00-9247-EC06B7C445C6}" srcOrd="2" destOrd="0" parTransId="{D14EEE02-1E0C-472A-AE60-766A94DFBC14}" sibTransId="{7291E221-0BAB-4182-9161-51E79B6002CD}"/>
    <dgm:cxn modelId="{3F778B27-C081-46B6-BA0F-3B531FC2E99F}" type="presOf" srcId="{4951533E-B55E-4DDB-A2A1-0DD1A410B39D}" destId="{B73CF9B0-EB3F-4577-8369-54F3E07425DB}" srcOrd="0" destOrd="0" presId="urn:microsoft.com/office/officeart/2008/layout/HorizontalMultiLevelHierarchy"/>
    <dgm:cxn modelId="{DB34F0E8-7771-41E8-B188-7744CE3A86D9}" type="presOf" srcId="{B5169929-1A00-4B39-BAB7-B500300888FC}" destId="{62AF9A13-65A2-4B89-B474-136A27FEBFF4}" srcOrd="0" destOrd="0" presId="urn:microsoft.com/office/officeart/2008/layout/HorizontalMultiLevelHierarchy"/>
    <dgm:cxn modelId="{D67BDE55-4492-4F91-8DBD-3C534EDF7BB9}" type="presOf" srcId="{D14EEE02-1E0C-472A-AE60-766A94DFBC14}" destId="{CAEB46D4-E49D-409F-B7A0-0E1F95B7EAE8}" srcOrd="1"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325B7936-EB04-4B28-8DED-A2BFCE252A6B}" type="presOf" srcId="{06BED08C-6348-42D4-AD94-D8D52B989DCF}" destId="{306D64F2-4C84-48E1-A409-2866D8738324}" srcOrd="1"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8ACBA049-CD24-4F06-87A4-A2FAEA5BB835}" type="presOf" srcId="{27F0A3CF-5B14-424A-9756-5E1F5AE39F84}" destId="{59935916-D8C6-4C4E-B14F-48A57B6B9F68}" srcOrd="0"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0.00779</cdr:x>
      <cdr:y>0.91629</cdr:y>
    </cdr:from>
    <cdr:to>
      <cdr:x>0.46767</cdr:x>
      <cdr:y>1</cdr:y>
    </cdr:to>
    <cdr:sp macro="" textlink="">
      <cdr:nvSpPr>
        <cdr:cNvPr id="5" name="TextBox 2"/>
        <cdr:cNvSpPr txBox="1"/>
      </cdr:nvSpPr>
      <cdr:spPr>
        <a:xfrm xmlns:a="http://schemas.openxmlformats.org/drawingml/2006/main">
          <a:off x="94257" y="5479302"/>
          <a:ext cx="5565140" cy="500576"/>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dirty="0">
              <a:solidFill>
                <a:schemeClr val="bg1">
                  <a:lumMod val="50000"/>
                </a:schemeClr>
              </a:solidFill>
            </a:rPr>
            <a:t>Updated August</a:t>
          </a:r>
          <a:r>
            <a:rPr lang="en-US" sz="1100" baseline="0" dirty="0">
              <a:solidFill>
                <a:schemeClr val="bg1">
                  <a:lumMod val="50000"/>
                </a:schemeClr>
              </a:solidFill>
            </a:rPr>
            <a:t> 8</a:t>
          </a:r>
          <a:r>
            <a:rPr lang="en-US" sz="1100" dirty="0">
              <a:solidFill>
                <a:schemeClr val="bg1">
                  <a:lumMod val="50000"/>
                </a:schemeClr>
              </a:solidFill>
            </a:rPr>
            <a:t>, 2020, </a:t>
          </a:r>
        </a:p>
        <a:p xmlns:a="http://schemas.openxmlformats.org/drawingml/2006/main">
          <a:r>
            <a:rPr lang="en-US" sz="1100" dirty="0">
              <a:solidFill>
                <a:schemeClr val="bg1">
                  <a:lumMod val="50000"/>
                </a:schemeClr>
              </a:solidFill>
            </a:rPr>
            <a:t>missing specimen collection date for 5,464 cases (15.8%)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8" rIns="93177" bIns="46588"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6434"/>
          </a:xfrm>
          <a:prstGeom prst="rect">
            <a:avLst/>
          </a:prstGeom>
        </p:spPr>
        <p:txBody>
          <a:bodyPr vert="horz" lIns="93177" tIns="46588" rIns="93177" bIns="46588" rtlCol="0"/>
          <a:lstStyle>
            <a:lvl1pPr algn="r">
              <a:defRPr sz="1200"/>
            </a:lvl1pPr>
          </a:lstStyle>
          <a:p>
            <a:fld id="{DFA29149-8115-4F97-A7DE-8B4901D9F730}" type="datetimeFigureOut">
              <a:rPr lang="en-US" smtClean="0"/>
              <a:t>8/13/2020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8" rIns="93177"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77" tIns="46588" rIns="93177" bIns="46588" rtlCol="0" anchor="b"/>
          <a:lstStyle>
            <a:lvl1pPr algn="r">
              <a:defRPr sz="1200"/>
            </a:lvl1pPr>
          </a:lstStyle>
          <a:p>
            <a:fld id="{927BFF56-1F20-4316-B65F-697182A2B903}" type="slidenum">
              <a:rPr lang="en-US" smtClean="0"/>
              <a:t>‹#›</a:t>
            </a:fld>
            <a:endParaRPr lang="en-US" dirty="0"/>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8" rIns="93177" bIns="46588" rtlCol="0"/>
          <a:lstStyle>
            <a:lvl1pPr algn="l">
              <a:defRPr sz="1200"/>
            </a:lvl1pPr>
          </a:lstStyle>
          <a:p>
            <a:endParaRPr lang="en-US" dirty="0"/>
          </a:p>
        </p:txBody>
      </p:sp>
      <p:sp>
        <p:nvSpPr>
          <p:cNvPr id="3" name="Date Placeholder 2"/>
          <p:cNvSpPr>
            <a:spLocks noGrp="1"/>
          </p:cNvSpPr>
          <p:nvPr>
            <p:ph type="dt" idx="1"/>
          </p:nvPr>
        </p:nvSpPr>
        <p:spPr>
          <a:xfrm>
            <a:off x="3970937" y="1"/>
            <a:ext cx="3037840" cy="466434"/>
          </a:xfrm>
          <a:prstGeom prst="rect">
            <a:avLst/>
          </a:prstGeom>
        </p:spPr>
        <p:txBody>
          <a:bodyPr vert="horz" lIns="93177" tIns="46588" rIns="93177" bIns="46588" rtlCol="0"/>
          <a:lstStyle>
            <a:lvl1pPr algn="r">
              <a:defRPr sz="1200"/>
            </a:lvl1pPr>
          </a:lstStyle>
          <a:p>
            <a:fld id="{2042ED44-4110-4B2A-9AF4-3735870CBD30}" type="datetimeFigureOut">
              <a:rPr lang="en-US" smtClean="0"/>
              <a:t>8/13/2020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8" rIns="93177" bIns="4658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8" rIns="93177"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8" rIns="93177"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77" tIns="46588" rIns="93177" bIns="46588" rtlCol="0" anchor="b"/>
          <a:lstStyle>
            <a:lvl1pPr algn="r">
              <a:defRPr sz="1200"/>
            </a:lvl1pPr>
          </a:lstStyle>
          <a:p>
            <a:fld id="{42715CA2-1010-4D62-B76A-13944E30DDA1}" type="slidenum">
              <a:rPr lang="en-US" smtClean="0"/>
              <a:t>‹#›</a:t>
            </a:fld>
            <a:endParaRPr lang="en-US" dirty="0"/>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1</a:t>
            </a:fld>
            <a:endParaRPr lang="en-US" dirty="0"/>
          </a:p>
        </p:txBody>
      </p:sp>
    </p:spTree>
    <p:extLst>
      <p:ext uri="{BB962C8B-B14F-4D97-AF65-F5344CB8AC3E}">
        <p14:creationId xmlns:p14="http://schemas.microsoft.com/office/powerpoint/2010/main" val="267068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2995">
              <a:defRPr/>
            </a:pPr>
            <a:fld id="{ABF0EBFF-98F4-4D9D-8389-54533A510B2B}" type="slidenum">
              <a:rPr lang="en-US">
                <a:solidFill>
                  <a:prstClr val="black"/>
                </a:solidFill>
                <a:latin typeface="Calibri" panose="020F0502020204030204"/>
              </a:rPr>
              <a:pPr defTabSz="922995">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89370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22995">
              <a:defRPr/>
            </a:pPr>
            <a:fld id="{ABF0EBFF-98F4-4D9D-8389-54533A510B2B}" type="slidenum">
              <a:rPr lang="en-US">
                <a:solidFill>
                  <a:prstClr val="black"/>
                </a:solidFill>
                <a:latin typeface="Calibri" panose="020F0502020204030204"/>
              </a:rPr>
              <a:pPr defTabSz="922995">
                <a:defRPr/>
              </a:pPr>
              <a:t>26</a:t>
            </a:fld>
            <a:endParaRPr lang="en-US">
              <a:solidFill>
                <a:prstClr val="black"/>
              </a:solidFill>
              <a:latin typeface="Calibri" panose="020F0502020204030204"/>
            </a:endParaRPr>
          </a:p>
        </p:txBody>
      </p:sp>
    </p:spTree>
    <p:extLst>
      <p:ext uri="{BB962C8B-B14F-4D97-AF65-F5344CB8AC3E}">
        <p14:creationId xmlns:p14="http://schemas.microsoft.com/office/powerpoint/2010/main" val="305397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2995">
              <a:defRPr/>
            </a:pPr>
            <a:fld id="{ABF0EBFF-98F4-4D9D-8389-54533A510B2B}" type="slidenum">
              <a:rPr lang="en-US">
                <a:solidFill>
                  <a:prstClr val="black"/>
                </a:solidFill>
                <a:latin typeface="Calibri" panose="020F0502020204030204"/>
              </a:rPr>
              <a:pPr defTabSz="922995">
                <a:defRPr/>
              </a:pPr>
              <a:t>27</a:t>
            </a:fld>
            <a:endParaRPr lang="en-US">
              <a:solidFill>
                <a:prstClr val="black"/>
              </a:solidFill>
              <a:latin typeface="Calibri" panose="020F0502020204030204"/>
            </a:endParaRPr>
          </a:p>
        </p:txBody>
      </p:sp>
    </p:spTree>
    <p:extLst>
      <p:ext uri="{BB962C8B-B14F-4D97-AF65-F5344CB8AC3E}">
        <p14:creationId xmlns:p14="http://schemas.microsoft.com/office/powerpoint/2010/main" val="184724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2995">
              <a:defRPr/>
            </a:pPr>
            <a:fld id="{ABF0EBFF-98F4-4D9D-8389-54533A510B2B}" type="slidenum">
              <a:rPr lang="en-US">
                <a:solidFill>
                  <a:prstClr val="black"/>
                </a:solidFill>
                <a:latin typeface="Calibri" panose="020F0502020204030204"/>
              </a:rPr>
              <a:pPr defTabSz="922995">
                <a:defRPr/>
              </a:pPr>
              <a:t>33</a:t>
            </a:fld>
            <a:endParaRPr lang="en-US">
              <a:solidFill>
                <a:prstClr val="black"/>
              </a:solidFill>
              <a:latin typeface="Calibri" panose="020F0502020204030204"/>
            </a:endParaRPr>
          </a:p>
        </p:txBody>
      </p:sp>
    </p:spTree>
    <p:extLst>
      <p:ext uri="{BB962C8B-B14F-4D97-AF65-F5344CB8AC3E}">
        <p14:creationId xmlns:p14="http://schemas.microsoft.com/office/powerpoint/2010/main" val="66411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36</a:t>
            </a:fld>
            <a:endParaRPr lang="en-US" dirty="0"/>
          </a:p>
        </p:txBody>
      </p:sp>
    </p:spTree>
    <p:extLst>
      <p:ext uri="{BB962C8B-B14F-4D97-AF65-F5344CB8AC3E}">
        <p14:creationId xmlns:p14="http://schemas.microsoft.com/office/powerpoint/2010/main" val="1241847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Kentucky Department for Public Health</a:t>
            </a:r>
          </a:p>
        </p:txBody>
      </p:sp>
      <p:sp>
        <p:nvSpPr>
          <p:cNvPr id="8" name="Rectangle 7"/>
          <p:cNvSpPr/>
          <p:nvPr userDrawn="1"/>
        </p:nvSpPr>
        <p:spPr>
          <a:xfrm>
            <a:off x="0" y="1938639"/>
            <a:ext cx="12192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About Us</a:t>
            </a:r>
          </a:p>
        </p:txBody>
      </p:sp>
      <p:sp>
        <p:nvSpPr>
          <p:cNvPr id="11" name="TextBox 10"/>
          <p:cNvSpPr txBox="1"/>
          <p:nvPr userDrawn="1"/>
        </p:nvSpPr>
        <p:spPr>
          <a:xfrm>
            <a:off x="6172200" y="2135062"/>
            <a:ext cx="5019261" cy="3970318"/>
          </a:xfrm>
          <a:prstGeom prst="rect">
            <a:avLst/>
          </a:prstGeom>
          <a:noFill/>
        </p:spPr>
        <p:txBody>
          <a:bodyPr wrap="square" rtlCol="0">
            <a:spAutoFit/>
          </a:bodyPr>
          <a:lstStyle/>
          <a:p>
            <a:r>
              <a:rPr lang="en-US" sz="1800" dirty="0">
                <a:latin typeface="Calibri Light" panose="020F0302020204030204" pitchFamily="34" charset="0"/>
              </a:rPr>
              <a:t>The Department for Public Health (DPH) is dedicated to improving health and</a:t>
            </a:r>
            <a:r>
              <a:rPr lang="en-US" sz="1800" baseline="0" dirty="0">
                <a:latin typeface="Calibri Light" panose="020F0302020204030204" pitchFamily="34" charset="0"/>
              </a:rPr>
              <a:t> safety of Kentuckians through </a:t>
            </a:r>
            <a:r>
              <a:rPr lang="en-US" sz="1800" i="1" baseline="0" dirty="0">
                <a:latin typeface="Calibri Light" panose="020F0302020204030204" pitchFamily="34" charset="0"/>
              </a:rPr>
              <a:t>prevention</a:t>
            </a:r>
            <a:r>
              <a:rPr lang="en-US" sz="1800" baseline="0" dirty="0">
                <a:latin typeface="Calibri Light" panose="020F0302020204030204" pitchFamily="34" charset="0"/>
              </a:rPr>
              <a:t>, </a:t>
            </a:r>
            <a:r>
              <a:rPr lang="en-US" sz="1800" i="1" baseline="0" dirty="0">
                <a:latin typeface="Calibri Light" panose="020F0302020204030204" pitchFamily="34" charset="0"/>
              </a:rPr>
              <a:t>promotion</a:t>
            </a:r>
            <a:r>
              <a:rPr lang="en-US" sz="1800" baseline="0" dirty="0">
                <a:latin typeface="Calibri Light" panose="020F0302020204030204" pitchFamily="34" charset="0"/>
              </a:rPr>
              <a:t>, and </a:t>
            </a:r>
            <a:r>
              <a:rPr lang="en-US" sz="1800" i="1" baseline="0" dirty="0">
                <a:latin typeface="Calibri Light" panose="020F0302020204030204" pitchFamily="34" charset="0"/>
              </a:rPr>
              <a:t>protection</a:t>
            </a:r>
            <a:r>
              <a:rPr lang="en-US" sz="1800" baseline="0" dirty="0">
                <a:latin typeface="Calibri Light" panose="020F0302020204030204" pitchFamily="34" charset="0"/>
              </a:rPr>
              <a:t>.</a:t>
            </a:r>
          </a:p>
          <a:p>
            <a:endParaRPr lang="en-US" sz="1800" baseline="0" dirty="0">
              <a:latin typeface="Calibri Light" panose="020F0302020204030204" pitchFamily="34" charset="0"/>
            </a:endParaRPr>
          </a:p>
          <a:p>
            <a:r>
              <a:rPr lang="en-US" sz="1800" baseline="0" dirty="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a:latin typeface="Calibri Light" panose="020F0302020204030204" pitchFamily="34" charset="0"/>
            </a:endParaRPr>
          </a:p>
          <a:p>
            <a:r>
              <a:rPr lang="en-US" sz="1800" baseline="0" dirty="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166" y="2924404"/>
            <a:ext cx="4833530" cy="2391634"/>
          </a:xfrm>
          <a:prstGeom prst="rect">
            <a:avLst/>
          </a:prstGeom>
        </p:spPr>
      </p:pic>
      <p:grpSp>
        <p:nvGrpSpPr>
          <p:cNvPr id="43" name="Group 42"/>
          <p:cNvGrpSpPr/>
          <p:nvPr userDrawn="1"/>
        </p:nvGrpSpPr>
        <p:grpSpPr>
          <a:xfrm>
            <a:off x="1758" y="1880473"/>
            <a:ext cx="12188484"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nvGrpSpPr>
          <p:cNvPr id="47" name="Group 46"/>
          <p:cNvGrpSpPr/>
          <p:nvPr userDrawn="1"/>
        </p:nvGrpSpPr>
        <p:grpSpPr>
          <a:xfrm>
            <a:off x="3516" y="6301804"/>
            <a:ext cx="12188484"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822971"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enter website</a:t>
            </a:r>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a:solidFill>
                  <a:schemeClr val="tx1"/>
                </a:solidFill>
              </a:rPr>
              <a:t>Thank you!</a:t>
            </a:r>
          </a:p>
        </p:txBody>
      </p:sp>
      <p:sp>
        <p:nvSpPr>
          <p:cNvPr id="13" name="Text Placeholder 35"/>
          <p:cNvSpPr>
            <a:spLocks noGrp="1"/>
          </p:cNvSpPr>
          <p:nvPr>
            <p:ph type="body" sz="quarter" idx="14" hasCustomPrompt="1"/>
          </p:nvPr>
        </p:nvSpPr>
        <p:spPr>
          <a:xfrm>
            <a:off x="1190276" y="1804251"/>
            <a:ext cx="982221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20048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726133"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enter website</a:t>
            </a:r>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a:solidFill>
                  <a:schemeClr val="tx1"/>
                </a:solidFill>
              </a:rPr>
              <a:t>Thank you!</a:t>
            </a:r>
          </a:p>
        </p:txBody>
      </p:sp>
      <p:sp>
        <p:nvSpPr>
          <p:cNvPr id="13" name="Text Placeholder 35"/>
          <p:cNvSpPr>
            <a:spLocks noGrp="1"/>
          </p:cNvSpPr>
          <p:nvPr>
            <p:ph type="body" sz="quarter" idx="14" hasCustomPrompt="1"/>
          </p:nvPr>
        </p:nvSpPr>
        <p:spPr>
          <a:xfrm>
            <a:off x="1190276" y="1804251"/>
            <a:ext cx="481113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7" y="1804226"/>
            <a:ext cx="4811712"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grpSp>
        <p:nvGrpSpPr>
          <p:cNvPr id="14" name="Group 13"/>
          <p:cNvGrpSpPr/>
          <p:nvPr userDrawn="1"/>
        </p:nvGrpSpPr>
        <p:grpSpPr>
          <a:xfrm>
            <a:off x="-2" y="6470422"/>
            <a:ext cx="12188484"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fld id="{0467B39D-87AC-4D39-8154-C6852A584385}" type="datetime1">
              <a:rPr lang="en-US" smtClean="0"/>
              <a:pPr/>
              <a:t>8/13/2020</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197864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12191998"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12075" y="384210"/>
            <a:ext cx="10515600" cy="1896149"/>
          </a:xfrm>
          <a:noFill/>
        </p:spPr>
        <p:txBody>
          <a:bodyPr anchor="b">
            <a:normAutofit/>
          </a:bodyPr>
          <a:lstStyle>
            <a:lvl1pPr algn="ctr">
              <a:defRPr sz="44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803365" y="2579531"/>
            <a:ext cx="10515600" cy="576664"/>
          </a:xfrm>
        </p:spPr>
        <p:txBody>
          <a:bodyPr>
            <a:normAutofit/>
          </a:bodyPr>
          <a:lstStyle>
            <a:lvl1pPr marL="0" indent="0" algn="ctr">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838200" y="3627139"/>
            <a:ext cx="10515600" cy="1624129"/>
          </a:xfrm>
        </p:spPr>
        <p:txBody>
          <a:bodyPr anchor="ctr">
            <a:normAutofit/>
          </a:bodyPr>
          <a:lstStyle>
            <a:lvl1pPr marL="0" indent="0" algn="ctr">
              <a:buNone/>
              <a:defRPr sz="22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12" name="Group 11"/>
          <p:cNvGrpSpPr/>
          <p:nvPr userDrawn="1"/>
        </p:nvGrpSpPr>
        <p:grpSpPr>
          <a:xfrm>
            <a:off x="-2" y="6470422"/>
            <a:ext cx="12188484"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11931" y="5355335"/>
            <a:ext cx="2020389" cy="1062882"/>
          </a:xfrm>
          <a:prstGeom prst="rect">
            <a:avLst/>
          </a:prstGeom>
        </p:spPr>
      </p:pic>
    </p:spTree>
    <p:extLst>
      <p:ext uri="{BB962C8B-B14F-4D97-AF65-F5344CB8AC3E}">
        <p14:creationId xmlns:p14="http://schemas.microsoft.com/office/powerpoint/2010/main" val="1473928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E16AE205-764E-4A33-A1A3-FA51CF9F1DDE}" type="datetime1">
              <a:rPr lang="en-US" smtClean="0"/>
              <a:t>8/13/2020</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284276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Kentucky Department for Public Health</a:t>
            </a:r>
          </a:p>
        </p:txBody>
      </p:sp>
      <p:sp>
        <p:nvSpPr>
          <p:cNvPr id="8" name="Rectangle 7"/>
          <p:cNvSpPr/>
          <p:nvPr userDrawn="1"/>
        </p:nvSpPr>
        <p:spPr>
          <a:xfrm>
            <a:off x="0" y="1938639"/>
            <a:ext cx="12192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Mission and Vision in Action</a:t>
            </a:r>
          </a:p>
        </p:txBody>
      </p:sp>
      <p:sp>
        <p:nvSpPr>
          <p:cNvPr id="11" name="TextBox 10"/>
          <p:cNvSpPr txBox="1"/>
          <p:nvPr userDrawn="1"/>
        </p:nvSpPr>
        <p:spPr>
          <a:xfrm>
            <a:off x="6205591" y="2331486"/>
            <a:ext cx="4900773" cy="1015663"/>
          </a:xfrm>
          <a:prstGeom prst="rect">
            <a:avLst/>
          </a:prstGeom>
          <a:noFill/>
        </p:spPr>
        <p:txBody>
          <a:bodyPr wrap="square" rtlCol="0">
            <a:spAutoFit/>
          </a:bodyPr>
          <a:lstStyle/>
          <a:p>
            <a:r>
              <a:rPr lang="en-US" sz="2000" dirty="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838200" y="2300708"/>
            <a:ext cx="5141359" cy="1077218"/>
          </a:xfrm>
          <a:prstGeom prst="rect">
            <a:avLst/>
          </a:prstGeom>
        </p:spPr>
        <p:txBody>
          <a:bodyPr wrap="square">
            <a:spAutoFit/>
          </a:bodyPr>
          <a:lstStyle/>
          <a:p>
            <a:pPr algn="r"/>
            <a:r>
              <a:rPr lang="en-US" sz="3200" b="1" dirty="0"/>
              <a:t>Healthier People, </a:t>
            </a:r>
            <a:br>
              <a:rPr lang="en-US" sz="3200" b="1" dirty="0"/>
            </a:br>
            <a:r>
              <a:rPr lang="en-US" sz="3200" b="1" dirty="0"/>
              <a:t>Healthier Communities.</a:t>
            </a:r>
          </a:p>
        </p:txBody>
      </p:sp>
      <p:sp>
        <p:nvSpPr>
          <p:cNvPr id="14" name="Pentagon 13"/>
          <p:cNvSpPr/>
          <p:nvPr userDrawn="1"/>
        </p:nvSpPr>
        <p:spPr>
          <a:xfrm>
            <a:off x="7118195" y="3691136"/>
            <a:ext cx="267864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5" name="Pentagon 14"/>
          <p:cNvSpPr/>
          <p:nvPr userDrawn="1"/>
        </p:nvSpPr>
        <p:spPr>
          <a:xfrm>
            <a:off x="4756678" y="3691136"/>
            <a:ext cx="267864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6" name="Pentagon 15"/>
          <p:cNvSpPr/>
          <p:nvPr userDrawn="1"/>
        </p:nvSpPr>
        <p:spPr>
          <a:xfrm>
            <a:off x="2374613" y="3691136"/>
            <a:ext cx="267864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a:solidFill>
                  <a:schemeClr val="bg1"/>
                </a:solidFill>
              </a:rPr>
              <a:t>Prevention</a:t>
            </a: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a:solidFill>
                  <a:schemeClr val="bg1"/>
                </a:solidFill>
              </a:rPr>
              <a:t>Protection</a:t>
            </a: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a:solidFill>
                  <a:schemeClr val="bg1"/>
                </a:solidFill>
              </a:rPr>
              <a:t>Promotion</a:t>
            </a:r>
          </a:p>
        </p:txBody>
      </p:sp>
      <p:cxnSp>
        <p:nvCxnSpPr>
          <p:cNvPr id="20" name="Straight Connector 19"/>
          <p:cNvCxnSpPr/>
          <p:nvPr userDrawn="1"/>
        </p:nvCxnSpPr>
        <p:spPr>
          <a:xfrm>
            <a:off x="3713935"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a:t>Environmental Inspections</a:t>
            </a:r>
          </a:p>
          <a:p>
            <a:pPr algn="ctr">
              <a:lnSpc>
                <a:spcPct val="80000"/>
              </a:lnSpc>
              <a:spcAft>
                <a:spcPts val="1200"/>
              </a:spcAft>
            </a:pPr>
            <a:r>
              <a:rPr lang="en-US" sz="1400" dirty="0"/>
              <a:t>Public Health &amp; Disaster Preparedness</a:t>
            </a:r>
          </a:p>
          <a:p>
            <a:pPr algn="ctr">
              <a:lnSpc>
                <a:spcPct val="80000"/>
              </a:lnSpc>
              <a:spcAft>
                <a:spcPts val="1200"/>
              </a:spcAft>
            </a:pPr>
            <a:r>
              <a:rPr lang="en-US" sz="1400" dirty="0"/>
              <a:t>Disease Surveillance</a:t>
            </a:r>
          </a:p>
          <a:p>
            <a:pPr algn="ctr">
              <a:lnSpc>
                <a:spcPct val="80000"/>
              </a:lnSpc>
              <a:spcAft>
                <a:spcPts val="1200"/>
              </a:spcAft>
            </a:pPr>
            <a:r>
              <a:rPr lang="en-US" sz="1400" dirty="0"/>
              <a:t>Mobile Harm Reduction</a:t>
            </a:r>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a:t>HANDS</a:t>
            </a:r>
          </a:p>
          <a:p>
            <a:pPr algn="ctr">
              <a:lnSpc>
                <a:spcPct val="80000"/>
              </a:lnSpc>
              <a:spcAft>
                <a:spcPts val="1200"/>
              </a:spcAft>
            </a:pPr>
            <a:r>
              <a:rPr lang="en-US" sz="1400" dirty="0"/>
              <a:t>First Steps</a:t>
            </a:r>
          </a:p>
          <a:p>
            <a:pPr algn="ctr">
              <a:lnSpc>
                <a:spcPct val="80000"/>
              </a:lnSpc>
              <a:spcAft>
                <a:spcPts val="1200"/>
              </a:spcAft>
            </a:pPr>
            <a:r>
              <a:rPr lang="en-US" sz="1400" dirty="0"/>
              <a:t>Immunizations</a:t>
            </a:r>
          </a:p>
          <a:p>
            <a:pPr algn="ctr">
              <a:lnSpc>
                <a:spcPct val="80000"/>
              </a:lnSpc>
              <a:spcAft>
                <a:spcPts val="1200"/>
              </a:spcAft>
            </a:pPr>
            <a:r>
              <a:rPr lang="en-US" sz="1400" dirty="0"/>
              <a:t>Newborn Screening</a:t>
            </a:r>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a:t>WIC</a:t>
            </a:r>
          </a:p>
          <a:p>
            <a:pPr algn="ctr">
              <a:lnSpc>
                <a:spcPct val="80000"/>
              </a:lnSpc>
              <a:spcAft>
                <a:spcPts val="1200"/>
              </a:spcAft>
            </a:pPr>
            <a:r>
              <a:rPr lang="en-US" sz="1400" dirty="0"/>
              <a:t>Smoking Cessation</a:t>
            </a:r>
          </a:p>
          <a:p>
            <a:pPr algn="ctr">
              <a:lnSpc>
                <a:spcPct val="80000"/>
              </a:lnSpc>
              <a:spcAft>
                <a:spcPts val="1200"/>
              </a:spcAft>
            </a:pPr>
            <a:r>
              <a:rPr lang="en-US" sz="1400" dirty="0"/>
              <a:t>Diabetes Prevention</a:t>
            </a:r>
          </a:p>
          <a:p>
            <a:pPr algn="ctr">
              <a:lnSpc>
                <a:spcPct val="80000"/>
              </a:lnSpc>
              <a:spcAft>
                <a:spcPts val="1200"/>
              </a:spcAft>
            </a:pPr>
            <a:r>
              <a:rPr lang="en-US" sz="1400" dirty="0"/>
              <a:t>Prescription Assistance</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Response to the Opioid Crisis</a:t>
            </a:r>
          </a:p>
        </p:txBody>
      </p:sp>
      <p:sp>
        <p:nvSpPr>
          <p:cNvPr id="14" name="Pentagon 13"/>
          <p:cNvSpPr/>
          <p:nvPr userDrawn="1"/>
        </p:nvSpPr>
        <p:spPr>
          <a:xfrm>
            <a:off x="8287050" y="3490913"/>
            <a:ext cx="281931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5" name="Pentagon 14"/>
          <p:cNvSpPr/>
          <p:nvPr userDrawn="1"/>
        </p:nvSpPr>
        <p:spPr>
          <a:xfrm>
            <a:off x="8287050" y="2839317"/>
            <a:ext cx="281931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6" name="Pentagon 15"/>
          <p:cNvSpPr/>
          <p:nvPr userDrawn="1"/>
        </p:nvSpPr>
        <p:spPr>
          <a:xfrm>
            <a:off x="8287050" y="2191675"/>
            <a:ext cx="281931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a:solidFill>
                  <a:schemeClr val="bg1"/>
                </a:solidFill>
              </a:rPr>
              <a:t>Syringe Exchange</a:t>
            </a: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a:solidFill>
                  <a:schemeClr val="bg1"/>
                </a:solidFill>
              </a:rPr>
              <a:t>www.FindHelpNowKY.org</a:t>
            </a: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a:solidFill>
                  <a:schemeClr val="bg1"/>
                </a:solidFill>
              </a:rPr>
              <a:t>Naloxone Distribution</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 System">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1734740" y="2466993"/>
            <a:ext cx="1651794"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a:solidFill>
                  <a:schemeClr val="bg1"/>
                </a:solidFill>
              </a:rPr>
              <a:t>61</a:t>
            </a:r>
          </a:p>
        </p:txBody>
      </p:sp>
      <p:cxnSp>
        <p:nvCxnSpPr>
          <p:cNvPr id="12" name="Straight Connector 11"/>
          <p:cNvCxnSpPr/>
          <p:nvPr userDrawn="1"/>
        </p:nvCxnSpPr>
        <p:spPr>
          <a:xfrm>
            <a:off x="2560637"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userDrawn="1"/>
        </p:nvSpPr>
        <p:spPr>
          <a:xfrm>
            <a:off x="5270102" y="2466993"/>
            <a:ext cx="1651794"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a:solidFill>
                  <a:schemeClr val="bg1"/>
                </a:solidFill>
              </a:rPr>
              <a:t>4</a:t>
            </a:r>
            <a:br>
              <a:rPr lang="en-US" sz="6000" b="1" dirty="0">
                <a:solidFill>
                  <a:schemeClr val="bg1"/>
                </a:solidFill>
              </a:rPr>
            </a:br>
            <a:r>
              <a:rPr lang="en-US" sz="2800" b="1" dirty="0">
                <a:solidFill>
                  <a:schemeClr val="bg1"/>
                </a:solidFill>
              </a:rPr>
              <a:t>million</a:t>
            </a:r>
          </a:p>
        </p:txBody>
      </p:sp>
      <p:cxnSp>
        <p:nvCxnSpPr>
          <p:cNvPr id="17" name="Straight Connector 16"/>
          <p:cNvCxnSpPr/>
          <p:nvPr userDrawn="1"/>
        </p:nvCxnSpPr>
        <p:spPr>
          <a:xfrm>
            <a:off x="6095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t>Delivers more than 4 million</a:t>
            </a:r>
            <a:r>
              <a:rPr lang="en-US" baseline="0" dirty="0"/>
              <a:t> </a:t>
            </a:r>
            <a:r>
              <a:rPr lang="en-US" dirty="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9013653" y="2466993"/>
            <a:ext cx="1651794"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a:solidFill>
                  <a:schemeClr val="bg1"/>
                </a:solidFill>
              </a:rPr>
              <a:t>1/3</a:t>
            </a:r>
          </a:p>
        </p:txBody>
      </p:sp>
      <p:cxnSp>
        <p:nvCxnSpPr>
          <p:cNvPr id="22" name="Straight Connector 21"/>
          <p:cNvCxnSpPr/>
          <p:nvPr userDrawn="1"/>
        </p:nvCxnSpPr>
        <p:spPr>
          <a:xfrm>
            <a:off x="9839550"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Overview of the Largest Healthcare System in Kentucky</a:t>
            </a: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H System">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Statewide Reach</a:t>
            </a:r>
          </a:p>
        </p:txBody>
      </p:sp>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grpSp>
        <p:nvGrpSpPr>
          <p:cNvPr id="27" name="Group 26"/>
          <p:cNvGrpSpPr/>
          <p:nvPr userDrawn="1"/>
        </p:nvGrpSpPr>
        <p:grpSpPr>
          <a:xfrm>
            <a:off x="1758" y="1880473"/>
            <a:ext cx="12188484"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dirty="0"/>
          </a:p>
        </p:txBody>
      </p:sp>
      <p:sp>
        <p:nvSpPr>
          <p:cNvPr id="10" name="Rectangle 9"/>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Calibri Light" panose="020F0302020204030204"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3370687765"/>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523957"/>
            <a:ext cx="2483372" cy="5873146"/>
          </a:xfrm>
          <a:prstGeom prst="rect">
            <a:avLst/>
          </a:prstGeom>
        </p:spPr>
        <p:txBody>
          <a:bodyPr wrap="none">
            <a:spAutoFit/>
          </a:bodyPr>
          <a:lstStyle/>
          <a:p>
            <a:pPr lvl="0" algn="l" defTabSz="889000">
              <a:lnSpc>
                <a:spcPct val="80000"/>
              </a:lnSpc>
              <a:spcBef>
                <a:spcPct val="0"/>
              </a:spcBef>
              <a:spcAft>
                <a:spcPct val="35000"/>
              </a:spcAft>
            </a:pPr>
            <a:r>
              <a:rPr lang="en-US" sz="1100" kern="1200" dirty="0">
                <a:solidFill>
                  <a:schemeClr val="tx2"/>
                </a:solidFill>
              </a:rPr>
              <a:t>Health Equity</a:t>
            </a:r>
          </a:p>
          <a:p>
            <a:pPr lvl="0" algn="l" defTabSz="889000">
              <a:lnSpc>
                <a:spcPct val="80000"/>
              </a:lnSpc>
              <a:spcBef>
                <a:spcPct val="0"/>
              </a:spcBef>
              <a:spcAft>
                <a:spcPct val="35000"/>
              </a:spcAft>
            </a:pPr>
            <a:r>
              <a:rPr lang="en-US" sz="1100" kern="1200" dirty="0">
                <a:solidFill>
                  <a:schemeClr val="accent1"/>
                </a:solidFill>
              </a:rPr>
              <a:t>Nutrition Services </a:t>
            </a:r>
          </a:p>
          <a:p>
            <a:pPr lvl="0" algn="l" defTabSz="889000">
              <a:lnSpc>
                <a:spcPct val="80000"/>
              </a:lnSpc>
              <a:spcBef>
                <a:spcPct val="0"/>
              </a:spcBef>
              <a:spcAft>
                <a:spcPct val="35000"/>
              </a:spcAft>
            </a:pPr>
            <a:r>
              <a:rPr lang="en-US" sz="1100" kern="1200" dirty="0">
                <a:solidFill>
                  <a:schemeClr val="accent1"/>
                </a:solidFill>
              </a:rPr>
              <a:t>Child and Family Health Improvement</a:t>
            </a:r>
          </a:p>
          <a:p>
            <a:pPr lvl="0" algn="l" defTabSz="889000">
              <a:lnSpc>
                <a:spcPct val="80000"/>
              </a:lnSpc>
              <a:spcBef>
                <a:spcPct val="0"/>
              </a:spcBef>
              <a:spcAft>
                <a:spcPct val="35000"/>
              </a:spcAft>
            </a:pPr>
            <a:r>
              <a:rPr lang="en-US" sz="1100" kern="1200" dirty="0">
                <a:solidFill>
                  <a:schemeClr val="accent1"/>
                </a:solidFill>
              </a:rPr>
              <a:t>Early Childhood Development</a:t>
            </a:r>
          </a:p>
          <a:p>
            <a:pPr lvl="0" algn="l" defTabSz="889000">
              <a:lnSpc>
                <a:spcPct val="80000"/>
              </a:lnSpc>
              <a:spcBef>
                <a:spcPct val="0"/>
              </a:spcBef>
              <a:spcAft>
                <a:spcPct val="35000"/>
              </a:spcAft>
            </a:pPr>
            <a:r>
              <a:rPr lang="en-US" sz="1100" kern="1200" dirty="0">
                <a:solidFill>
                  <a:schemeClr val="accent1"/>
                </a:solidFill>
              </a:rPr>
              <a:t>Health</a:t>
            </a:r>
            <a:r>
              <a:rPr lang="en-US" sz="1100" kern="1200" baseline="0" dirty="0">
                <a:solidFill>
                  <a:schemeClr val="accent1"/>
                </a:solidFill>
              </a:rPr>
              <a:t> Promotion</a:t>
            </a:r>
          </a:p>
          <a:p>
            <a:pPr lvl="0" algn="l" defTabSz="889000">
              <a:lnSpc>
                <a:spcPct val="80000"/>
              </a:lnSpc>
              <a:spcBef>
                <a:spcPct val="0"/>
              </a:spcBef>
              <a:spcAft>
                <a:spcPct val="35000"/>
              </a:spcAft>
            </a:pPr>
            <a:r>
              <a:rPr lang="en-US" sz="1100" kern="1200" baseline="0" dirty="0">
                <a:solidFill>
                  <a:schemeClr val="accent6"/>
                </a:solidFill>
              </a:rPr>
              <a:t>Adolescent Health Initiatives</a:t>
            </a:r>
          </a:p>
          <a:p>
            <a:pPr lvl="0" algn="l" defTabSz="889000">
              <a:lnSpc>
                <a:spcPct val="80000"/>
              </a:lnSpc>
              <a:spcBef>
                <a:spcPct val="0"/>
              </a:spcBef>
              <a:spcAft>
                <a:spcPct val="35000"/>
              </a:spcAft>
            </a:pPr>
            <a:r>
              <a:rPr lang="en-US" sz="1100" kern="1200" baseline="0" dirty="0">
                <a:solidFill>
                  <a:schemeClr val="accent6"/>
                </a:solidFill>
              </a:rPr>
              <a:t>Breast and Cervical Cancer Screening</a:t>
            </a:r>
          </a:p>
          <a:p>
            <a:pPr lvl="0" algn="l" defTabSz="889000">
              <a:lnSpc>
                <a:spcPct val="80000"/>
              </a:lnSpc>
              <a:spcBef>
                <a:spcPct val="0"/>
              </a:spcBef>
              <a:spcAft>
                <a:spcPct val="35000"/>
              </a:spcAft>
            </a:pPr>
            <a:r>
              <a:rPr lang="en-US" sz="1100" kern="1200" baseline="0" dirty="0">
                <a:solidFill>
                  <a:schemeClr val="accent6"/>
                </a:solidFill>
              </a:rPr>
              <a:t>Family Planning</a:t>
            </a:r>
          </a:p>
          <a:p>
            <a:pPr lvl="0" algn="l" defTabSz="889000">
              <a:lnSpc>
                <a:spcPct val="80000"/>
              </a:lnSpc>
              <a:spcBef>
                <a:spcPct val="0"/>
              </a:spcBef>
              <a:spcAft>
                <a:spcPct val="35000"/>
              </a:spcAft>
            </a:pPr>
            <a:r>
              <a:rPr lang="en-US" sz="1100" kern="1200" baseline="0" dirty="0">
                <a:solidFill>
                  <a:schemeClr val="accent6"/>
                </a:solidFill>
              </a:rPr>
              <a:t>Preconception Health </a:t>
            </a:r>
          </a:p>
          <a:p>
            <a:pPr lvl="0" algn="l" defTabSz="889000">
              <a:lnSpc>
                <a:spcPct val="80000"/>
              </a:lnSpc>
              <a:spcBef>
                <a:spcPct val="0"/>
              </a:spcBef>
              <a:spcAft>
                <a:spcPct val="35000"/>
              </a:spcAft>
            </a:pPr>
            <a:r>
              <a:rPr lang="en-US" sz="1100" kern="1200" baseline="0" dirty="0">
                <a:solidFill>
                  <a:schemeClr val="accent6"/>
                </a:solidFill>
              </a:rPr>
              <a:t>Ovarian Cancer Awareness</a:t>
            </a:r>
          </a:p>
          <a:p>
            <a:pPr lvl="0" algn="l" defTabSz="889000">
              <a:lnSpc>
                <a:spcPct val="80000"/>
              </a:lnSpc>
              <a:spcBef>
                <a:spcPct val="0"/>
              </a:spcBef>
              <a:spcAft>
                <a:spcPct val="35000"/>
              </a:spcAft>
            </a:pPr>
            <a:r>
              <a:rPr lang="en-US" sz="1100" kern="1200" baseline="0" dirty="0">
                <a:solidFill>
                  <a:schemeClr val="accent2"/>
                </a:solidFill>
              </a:rPr>
              <a:t>Chronic Disease Prevention</a:t>
            </a:r>
          </a:p>
          <a:p>
            <a:pPr lvl="0" algn="l" defTabSz="889000">
              <a:lnSpc>
                <a:spcPct val="80000"/>
              </a:lnSpc>
              <a:spcBef>
                <a:spcPct val="0"/>
              </a:spcBef>
              <a:spcAft>
                <a:spcPct val="35000"/>
              </a:spcAft>
            </a:pPr>
            <a:r>
              <a:rPr lang="en-US" sz="1100" kern="1200" baseline="0" dirty="0">
                <a:solidFill>
                  <a:schemeClr val="accent2"/>
                </a:solidFill>
              </a:rPr>
              <a:t>Health Care Access</a:t>
            </a:r>
          </a:p>
          <a:p>
            <a:pPr lvl="0" algn="l" defTabSz="889000">
              <a:lnSpc>
                <a:spcPct val="80000"/>
              </a:lnSpc>
              <a:spcBef>
                <a:spcPct val="0"/>
              </a:spcBef>
              <a:spcAft>
                <a:spcPct val="35000"/>
              </a:spcAft>
            </a:pPr>
            <a:r>
              <a:rPr lang="en-US" sz="1100" kern="1200" baseline="0" dirty="0">
                <a:solidFill>
                  <a:schemeClr val="accent3"/>
                </a:solidFill>
              </a:rPr>
              <a:t>HIV/AIDS Branch</a:t>
            </a:r>
          </a:p>
          <a:p>
            <a:pPr lvl="0" algn="l" defTabSz="889000">
              <a:lnSpc>
                <a:spcPct val="80000"/>
              </a:lnSpc>
              <a:spcBef>
                <a:spcPct val="0"/>
              </a:spcBef>
              <a:spcAft>
                <a:spcPct val="35000"/>
              </a:spcAft>
            </a:pPr>
            <a:r>
              <a:rPr lang="en-US" sz="1100" kern="1200" baseline="0" dirty="0">
                <a:solidFill>
                  <a:schemeClr val="accent3"/>
                </a:solidFill>
              </a:rPr>
              <a:t>Infectious Disease</a:t>
            </a:r>
          </a:p>
          <a:p>
            <a:pPr lvl="0" algn="l" defTabSz="889000">
              <a:lnSpc>
                <a:spcPct val="80000"/>
              </a:lnSpc>
              <a:spcBef>
                <a:spcPct val="0"/>
              </a:spcBef>
              <a:spcAft>
                <a:spcPct val="35000"/>
              </a:spcAft>
            </a:pPr>
            <a:r>
              <a:rPr lang="en-US" sz="1100" kern="1200" baseline="0" dirty="0">
                <a:solidFill>
                  <a:schemeClr val="accent3"/>
                </a:solidFill>
              </a:rPr>
              <a:t>Vital Statistics </a:t>
            </a:r>
          </a:p>
          <a:p>
            <a:pPr lvl="0" algn="l" defTabSz="889000">
              <a:lnSpc>
                <a:spcPct val="80000"/>
              </a:lnSpc>
              <a:spcBef>
                <a:spcPct val="0"/>
              </a:spcBef>
              <a:spcAft>
                <a:spcPct val="35000"/>
              </a:spcAft>
            </a:pPr>
            <a:r>
              <a:rPr lang="en-US" sz="1100" kern="1200" baseline="0" dirty="0">
                <a:solidFill>
                  <a:schemeClr val="accent4"/>
                </a:solidFill>
              </a:rPr>
              <a:t>Milk Safety</a:t>
            </a:r>
          </a:p>
          <a:p>
            <a:pPr lvl="0" algn="l" defTabSz="889000">
              <a:lnSpc>
                <a:spcPct val="80000"/>
              </a:lnSpc>
              <a:spcBef>
                <a:spcPct val="0"/>
              </a:spcBef>
              <a:spcAft>
                <a:spcPct val="35000"/>
              </a:spcAft>
            </a:pPr>
            <a:r>
              <a:rPr lang="en-US" sz="1100" kern="1200" baseline="0" dirty="0">
                <a:solidFill>
                  <a:schemeClr val="accent4"/>
                </a:solidFill>
              </a:rPr>
              <a:t>Food Safety</a:t>
            </a:r>
          </a:p>
          <a:p>
            <a:pPr lvl="0" algn="l" defTabSz="889000">
              <a:lnSpc>
                <a:spcPct val="80000"/>
              </a:lnSpc>
              <a:spcBef>
                <a:spcPct val="0"/>
              </a:spcBef>
              <a:spcAft>
                <a:spcPct val="35000"/>
              </a:spcAft>
            </a:pPr>
            <a:r>
              <a:rPr lang="en-US" sz="1100" kern="1200" baseline="0" dirty="0">
                <a:solidFill>
                  <a:schemeClr val="accent4"/>
                </a:solidFill>
              </a:rPr>
              <a:t>Environmental Management</a:t>
            </a:r>
          </a:p>
          <a:p>
            <a:pPr lvl="0" algn="l" defTabSz="889000">
              <a:lnSpc>
                <a:spcPct val="80000"/>
              </a:lnSpc>
              <a:spcBef>
                <a:spcPct val="0"/>
              </a:spcBef>
              <a:spcAft>
                <a:spcPct val="35000"/>
              </a:spcAft>
            </a:pPr>
            <a:r>
              <a:rPr lang="en-US" sz="1100" kern="1200" baseline="0" dirty="0">
                <a:solidFill>
                  <a:schemeClr val="accent4"/>
                </a:solidFill>
              </a:rPr>
              <a:t>Radiation Health</a:t>
            </a:r>
          </a:p>
          <a:p>
            <a:pPr lvl="0" algn="l" defTabSz="889000">
              <a:lnSpc>
                <a:spcPct val="80000"/>
              </a:lnSpc>
              <a:spcBef>
                <a:spcPct val="0"/>
              </a:spcBef>
              <a:spcAft>
                <a:spcPct val="35000"/>
              </a:spcAft>
            </a:pPr>
            <a:r>
              <a:rPr lang="en-US" sz="1100" kern="1200" baseline="0" dirty="0">
                <a:solidFill>
                  <a:schemeClr val="accent4"/>
                </a:solidFill>
              </a:rPr>
              <a:t>Public Safety</a:t>
            </a:r>
          </a:p>
          <a:p>
            <a:pPr lvl="0" algn="l" defTabSz="889000">
              <a:lnSpc>
                <a:spcPct val="80000"/>
              </a:lnSpc>
              <a:spcBef>
                <a:spcPct val="0"/>
              </a:spcBef>
              <a:spcAft>
                <a:spcPct val="35000"/>
              </a:spcAft>
            </a:pPr>
            <a:r>
              <a:rPr lang="en-US" sz="1100" kern="1200" baseline="0" dirty="0">
                <a:solidFill>
                  <a:schemeClr val="accent4"/>
                </a:solidFill>
              </a:rPr>
              <a:t>Public Health Preparedness</a:t>
            </a:r>
          </a:p>
          <a:p>
            <a:pPr lvl="0" algn="l" defTabSz="889000">
              <a:lnSpc>
                <a:spcPct val="80000"/>
              </a:lnSpc>
              <a:spcBef>
                <a:spcPct val="0"/>
              </a:spcBef>
              <a:spcAft>
                <a:spcPct val="35000"/>
              </a:spcAft>
            </a:pPr>
            <a:r>
              <a:rPr lang="en-US" sz="1100" kern="1200" baseline="0" dirty="0">
                <a:solidFill>
                  <a:schemeClr val="accent1"/>
                </a:solidFill>
              </a:rPr>
              <a:t>Microbiology</a:t>
            </a:r>
          </a:p>
          <a:p>
            <a:pPr lvl="0" algn="l" defTabSz="889000">
              <a:lnSpc>
                <a:spcPct val="80000"/>
              </a:lnSpc>
              <a:spcBef>
                <a:spcPct val="0"/>
              </a:spcBef>
              <a:spcAft>
                <a:spcPct val="35000"/>
              </a:spcAft>
            </a:pPr>
            <a:r>
              <a:rPr lang="en-US" sz="1100" kern="1200" baseline="0" dirty="0">
                <a:solidFill>
                  <a:schemeClr val="accent1"/>
                </a:solidFill>
              </a:rPr>
              <a:t>Molecular and Clinical Chemistry</a:t>
            </a:r>
          </a:p>
          <a:p>
            <a:pPr lvl="0" algn="l" defTabSz="889000">
              <a:lnSpc>
                <a:spcPct val="80000"/>
              </a:lnSpc>
              <a:spcBef>
                <a:spcPct val="0"/>
              </a:spcBef>
              <a:spcAft>
                <a:spcPct val="35000"/>
              </a:spcAft>
            </a:pPr>
            <a:r>
              <a:rPr lang="en-US" sz="1100" kern="1200" baseline="0" dirty="0">
                <a:solidFill>
                  <a:schemeClr val="accent1"/>
                </a:solidFill>
              </a:rPr>
              <a:t>Global Preparedness and Environmental</a:t>
            </a:r>
          </a:p>
          <a:p>
            <a:pPr lvl="0" algn="l" defTabSz="889000">
              <a:lnSpc>
                <a:spcPct val="80000"/>
              </a:lnSpc>
              <a:spcBef>
                <a:spcPct val="0"/>
              </a:spcBef>
              <a:spcAft>
                <a:spcPct val="35000"/>
              </a:spcAft>
            </a:pPr>
            <a:r>
              <a:rPr lang="en-US" sz="1100" kern="1200" baseline="0" dirty="0">
                <a:solidFill>
                  <a:schemeClr val="accent1"/>
                </a:solidFill>
              </a:rPr>
              <a:t>Business Operations</a:t>
            </a:r>
          </a:p>
          <a:p>
            <a:pPr lvl="0" algn="l" defTabSz="889000">
              <a:lnSpc>
                <a:spcPct val="80000"/>
              </a:lnSpc>
              <a:spcBef>
                <a:spcPct val="0"/>
              </a:spcBef>
              <a:spcAft>
                <a:spcPct val="35000"/>
              </a:spcAft>
            </a:pPr>
            <a:r>
              <a:rPr lang="en-US" sz="1100" kern="1200" baseline="0" dirty="0">
                <a:solidFill>
                  <a:schemeClr val="accent2"/>
                </a:solidFill>
              </a:rPr>
              <a:t>Contracts and Payment</a:t>
            </a:r>
          </a:p>
          <a:p>
            <a:pPr lvl="0" algn="l" defTabSz="889000">
              <a:lnSpc>
                <a:spcPct val="80000"/>
              </a:lnSpc>
              <a:spcBef>
                <a:spcPct val="0"/>
              </a:spcBef>
              <a:spcAft>
                <a:spcPct val="35000"/>
              </a:spcAft>
            </a:pPr>
            <a:r>
              <a:rPr lang="en-US" sz="1100" kern="1200" baseline="0" dirty="0">
                <a:solidFill>
                  <a:schemeClr val="accent2"/>
                </a:solidFill>
              </a:rPr>
              <a:t>Local Health Operations</a:t>
            </a:r>
          </a:p>
          <a:p>
            <a:pPr lvl="0" algn="l" defTabSz="889000">
              <a:lnSpc>
                <a:spcPct val="80000"/>
              </a:lnSpc>
              <a:spcBef>
                <a:spcPct val="0"/>
              </a:spcBef>
              <a:spcAft>
                <a:spcPct val="35000"/>
              </a:spcAft>
            </a:pPr>
            <a:r>
              <a:rPr lang="en-US" sz="1100" kern="1200" baseline="0" dirty="0">
                <a:solidFill>
                  <a:schemeClr val="accent2"/>
                </a:solidFill>
              </a:rPr>
              <a:t>Budget</a:t>
            </a:r>
          </a:p>
          <a:p>
            <a:pPr lvl="0" algn="l" defTabSz="889000">
              <a:lnSpc>
                <a:spcPct val="80000"/>
              </a:lnSpc>
              <a:spcBef>
                <a:spcPct val="0"/>
              </a:spcBef>
              <a:spcAft>
                <a:spcPct val="35000"/>
              </a:spcAft>
            </a:pPr>
            <a:r>
              <a:rPr lang="en-US" sz="1100" kern="1200" baseline="0" dirty="0">
                <a:solidFill>
                  <a:schemeClr val="accent2"/>
                </a:solidFill>
              </a:rPr>
              <a:t>Local Health Personnel</a:t>
            </a:r>
          </a:p>
          <a:p>
            <a:pPr lvl="0" algn="l" defTabSz="889000">
              <a:lnSpc>
                <a:spcPct val="80000"/>
              </a:lnSpc>
              <a:spcBef>
                <a:spcPct val="0"/>
              </a:spcBef>
              <a:spcAft>
                <a:spcPct val="35000"/>
              </a:spcAft>
            </a:pPr>
            <a:r>
              <a:rPr lang="en-US" sz="1100" kern="1200" baseline="0" dirty="0">
                <a:solidFill>
                  <a:schemeClr val="accent2"/>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a:solidFill>
                  <a:schemeClr val="bg1"/>
                </a:solidFill>
                <a:latin typeface="+mj-lt"/>
              </a:rPr>
              <a:t>Kentucky</a:t>
            </a:r>
            <a:br>
              <a:rPr lang="en-US" sz="4400" b="1" dirty="0">
                <a:solidFill>
                  <a:schemeClr val="bg1"/>
                </a:solidFill>
                <a:latin typeface="+mj-lt"/>
              </a:rPr>
            </a:br>
            <a:r>
              <a:rPr lang="en-US" sz="4400" b="1" dirty="0">
                <a:solidFill>
                  <a:schemeClr val="bg1"/>
                </a:solidFill>
                <a:latin typeface="+mj-lt"/>
              </a:rPr>
              <a:t>Department for</a:t>
            </a:r>
            <a:br>
              <a:rPr lang="en-US" sz="4400" b="1" dirty="0">
                <a:solidFill>
                  <a:schemeClr val="bg1"/>
                </a:solidFill>
                <a:latin typeface="+mj-lt"/>
              </a:rPr>
            </a:br>
            <a:r>
              <a:rPr lang="en-US" sz="4400" b="1" dirty="0">
                <a:solidFill>
                  <a:schemeClr val="bg1"/>
                </a:solidFill>
                <a:latin typeface="+mj-lt"/>
              </a:rPr>
              <a:t>Public Health</a:t>
            </a: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pSp>
        <p:nvGrpSpPr>
          <p:cNvPr id="18" name="Group 17"/>
          <p:cNvGrpSpPr/>
          <p:nvPr userDrawn="1"/>
        </p:nvGrpSpPr>
        <p:grpSpPr>
          <a:xfrm>
            <a:off x="-2" y="6470422"/>
            <a:ext cx="12188484" cy="387579"/>
            <a:chOff x="-2" y="6470422"/>
            <a:chExt cx="12188484" cy="387579"/>
          </a:xfrm>
        </p:grpSpPr>
        <p:sp>
          <p:nvSpPr>
            <p:cNvPr id="19" name="Rectangle 18"/>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normAutofit/>
          </a:bodyPr>
          <a:lstStyle>
            <a:lvl1pPr>
              <a:defRPr sz="44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62C3F8-06FB-4101-86A5-190C2C263B48}"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8925F-B6BB-49B0-9469-5285B9C99CB3}" type="slidenum">
              <a:rPr lang="en-US" smtClean="0"/>
              <a:t>‹#›</a:t>
            </a:fld>
            <a:endParaRPr lang="en-US" dirty="0"/>
          </a:p>
        </p:txBody>
      </p:sp>
    </p:spTree>
    <p:extLst>
      <p:ext uri="{BB962C8B-B14F-4D97-AF65-F5344CB8AC3E}">
        <p14:creationId xmlns:p14="http://schemas.microsoft.com/office/powerpoint/2010/main" val="403178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8" name="Rectangle 7"/>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chemeClr val="tx1"/>
                </a:solidFill>
                <a:latin typeface="+mn-lt"/>
              </a:defRPr>
            </a:lvl1pPr>
          </a:lstStyle>
          <a:p>
            <a:r>
              <a:rPr lang="en-US" dirty="0"/>
              <a:t>Click to edit title</a:t>
            </a:r>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5168" y="5230368"/>
            <a:ext cx="2048256" cy="1103112"/>
          </a:xfrm>
          <a:prstGeom prst="rect">
            <a:avLst/>
          </a:prstGeom>
        </p:spPr>
      </p:pic>
    </p:spTree>
    <p:extLst>
      <p:ext uri="{BB962C8B-B14F-4D97-AF65-F5344CB8AC3E}">
        <p14:creationId xmlns:p14="http://schemas.microsoft.com/office/powerpoint/2010/main" val="3740054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838200" y="967615"/>
            <a:ext cx="10515600" cy="1902191"/>
          </a:xfrm>
        </p:spPr>
        <p:txBody>
          <a:bodyPr anchor="b">
            <a:normAutofit/>
          </a:bodyPr>
          <a:lstStyle>
            <a:lvl1pPr algn="ctr">
              <a:defRPr sz="4400" b="1">
                <a:solidFill>
                  <a:schemeClr val="tx1"/>
                </a:solidFill>
                <a:latin typeface="+mn-lt"/>
              </a:defRPr>
            </a:lvl1pPr>
          </a:lstStyle>
          <a:p>
            <a:r>
              <a:rPr lang="en-US" dirty="0"/>
              <a:t>Click to edit presentation title</a:t>
            </a:r>
          </a:p>
        </p:txBody>
      </p:sp>
      <p:sp>
        <p:nvSpPr>
          <p:cNvPr id="15" name="Subtitle 2"/>
          <p:cNvSpPr>
            <a:spLocks noGrp="1"/>
          </p:cNvSpPr>
          <p:nvPr>
            <p:ph type="subTitle" idx="1" hasCustomPrompt="1"/>
          </p:nvPr>
        </p:nvSpPr>
        <p:spPr>
          <a:xfrm>
            <a:off x="838200" y="2972448"/>
            <a:ext cx="10515600" cy="576664"/>
          </a:xfrm>
        </p:spPr>
        <p:txBody>
          <a:bodyPr>
            <a:normAutofit/>
          </a:bodyPr>
          <a:lstStyle>
            <a:lvl1pPr marL="0" indent="0" algn="ctr">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6"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21" name="Group 20"/>
          <p:cNvGrpSpPr/>
          <p:nvPr userDrawn="1"/>
        </p:nvGrpSpPr>
        <p:grpSpPr>
          <a:xfrm>
            <a:off x="-2" y="6470422"/>
            <a:ext cx="12188484"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2189535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8/13/2020</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000" b="1">
                <a:solidFill>
                  <a:schemeClr val="bg1">
                    <a:lumMod val="95000"/>
                  </a:schemeClr>
                </a:solidFill>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35" r:id="rId1"/>
    <p:sldLayoutId id="2147483729" r:id="rId2"/>
    <p:sldLayoutId id="2147483737" r:id="rId3"/>
    <p:sldLayoutId id="2147483730" r:id="rId4"/>
    <p:sldLayoutId id="2147483739" r:id="rId5"/>
    <p:sldLayoutId id="2147483734" r:id="rId6"/>
    <p:sldLayoutId id="2147483744" r:id="rId7"/>
    <p:sldLayoutId id="2147483687" r:id="rId8"/>
    <p:sldLayoutId id="2147483699" r:id="rId9"/>
    <p:sldLayoutId id="2147483716" r:id="rId10"/>
    <p:sldLayoutId id="2147483740" r:id="rId11"/>
    <p:sldLayoutId id="2147483733" r:id="rId12"/>
    <p:sldLayoutId id="2147483745" r:id="rId13"/>
    <p:sldLayoutId id="214748374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 Id="rId5" Type="http://schemas.openxmlformats.org/officeDocument/2006/relationships/hyperlink" Target="https://www.cdc.gov/coronavirus/2019-ncov/cases-in-us.html" TargetMode="Externa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436" y="449921"/>
            <a:ext cx="10515600" cy="3087606"/>
          </a:xfrm>
        </p:spPr>
        <p:txBody>
          <a:bodyPr>
            <a:normAutofit fontScale="90000"/>
          </a:bodyPr>
          <a:lstStyle/>
          <a:p>
            <a:r>
              <a:rPr lang="en-US" dirty="0">
                <a:latin typeface="Times New Roman" panose="02020603050405020304" pitchFamily="18" charset="0"/>
                <a:cs typeface="Times New Roman" panose="02020603050405020304" pitchFamily="18" charset="0"/>
              </a:rPr>
              <a:t>COVID-19 Testing and Reporting Process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Program Review and Investigation Committee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August 13, 2020</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47436" y="3666835"/>
            <a:ext cx="10515600" cy="1736437"/>
          </a:xfrm>
        </p:spPr>
        <p:txBody>
          <a:bodyPr>
            <a:normAutofit lnSpcReduction="10000"/>
          </a:bodyPr>
          <a:lstStyle/>
          <a:p>
            <a:pPr>
              <a:lnSpc>
                <a:spcPct val="100000"/>
              </a:lnSpc>
              <a:spcBef>
                <a:spcPts val="0"/>
              </a:spcBef>
            </a:pPr>
            <a:endParaRPr lang="en-US" sz="1600" b="1" dirty="0">
              <a:solidFill>
                <a:srgbClr val="000000"/>
              </a:solidFill>
              <a:latin typeface="Times New Roman" panose="02020603050405020304" pitchFamily="18" charset="0"/>
              <a:cs typeface="Times New Roman" panose="02020603050405020304" pitchFamily="18" charset="0"/>
            </a:endParaRPr>
          </a:p>
          <a:p>
            <a:pPr>
              <a:lnSpc>
                <a:spcPct val="100000"/>
              </a:lnSpc>
              <a:spcBef>
                <a:spcPts val="0"/>
              </a:spcBef>
            </a:pPr>
            <a:r>
              <a:rPr lang="en-US" sz="2400" b="1" dirty="0">
                <a:solidFill>
                  <a:srgbClr val="000000"/>
                </a:solidFill>
                <a:latin typeface="Times New Roman" panose="02020603050405020304" pitchFamily="18" charset="0"/>
                <a:cs typeface="Times New Roman" panose="02020603050405020304" pitchFamily="18" charset="0"/>
              </a:rPr>
              <a:t>Kentucky Department for Public Health</a:t>
            </a:r>
          </a:p>
          <a:p>
            <a:pPr>
              <a:lnSpc>
                <a:spcPct val="100000"/>
              </a:lnSpc>
              <a:spcBef>
                <a:spcPts val="0"/>
              </a:spcBef>
            </a:pPr>
            <a:r>
              <a:rPr lang="en-US" sz="2400" b="1" dirty="0">
                <a:solidFill>
                  <a:srgbClr val="000000"/>
                </a:solidFill>
                <a:latin typeface="Times New Roman" panose="02020603050405020304" pitchFamily="18" charset="0"/>
                <a:cs typeface="Times New Roman" panose="02020603050405020304" pitchFamily="18" charset="0"/>
              </a:rPr>
              <a:t>Dr. Steven Stack, Commissioner</a:t>
            </a:r>
            <a:br>
              <a:rPr lang="en-US" sz="2400" b="1" dirty="0">
                <a:solidFill>
                  <a:srgbClr val="000000"/>
                </a:solidFill>
                <a:latin typeface="Times New Roman" panose="02020603050405020304" pitchFamily="18" charset="0"/>
                <a:cs typeface="Times New Roman" panose="02020603050405020304" pitchFamily="18" charset="0"/>
              </a:rPr>
            </a:br>
            <a:r>
              <a:rPr lang="en-US" sz="2400" b="1" dirty="0">
                <a:solidFill>
                  <a:srgbClr val="000000"/>
                </a:solidFill>
                <a:latin typeface="Times New Roman" panose="02020603050405020304" pitchFamily="18" charset="0"/>
                <a:cs typeface="Times New Roman" panose="02020603050405020304" pitchFamily="18" charset="0"/>
              </a:rPr>
              <a:t>Dr. Doug Thoroughman, State Epidemiologist (acting)</a:t>
            </a:r>
          </a:p>
          <a:p>
            <a:pPr>
              <a:lnSpc>
                <a:spcPct val="100000"/>
              </a:lnSpc>
              <a:spcBef>
                <a:spcPts val="0"/>
              </a:spcBef>
            </a:pPr>
            <a:r>
              <a:rPr lang="en-US" sz="2400" b="1" dirty="0">
                <a:solidFill>
                  <a:srgbClr val="000000"/>
                </a:solidFill>
                <a:latin typeface="Times New Roman" panose="02020603050405020304" pitchFamily="18" charset="0"/>
                <a:cs typeface="Times New Roman" panose="02020603050405020304" pitchFamily="18" charset="0"/>
              </a:rPr>
              <a:t>CDC Career Epidemiology Field Officer</a:t>
            </a:r>
          </a:p>
        </p:txBody>
      </p:sp>
    </p:spTree>
    <p:extLst>
      <p:ext uri="{BB962C8B-B14F-4D97-AF65-F5344CB8AC3E}">
        <p14:creationId xmlns:p14="http://schemas.microsoft.com/office/powerpoint/2010/main" val="55437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E11C31-7990-4D2E-81AE-98B2E3580271}"/>
              </a:ext>
            </a:extLst>
          </p:cNvPr>
          <p:cNvSpPr>
            <a:spLocks noGrp="1"/>
          </p:cNvSpPr>
          <p:nvPr>
            <p:ph type="title"/>
          </p:nvPr>
        </p:nvSpPr>
        <p:spPr/>
        <p:txBody>
          <a:bodyPr/>
          <a:lstStyle/>
          <a:p>
            <a:r>
              <a:rPr lang="en-US" dirty="0"/>
              <a:t>COVID-19 Laboratory Reporting</a:t>
            </a:r>
          </a:p>
        </p:txBody>
      </p:sp>
      <p:sp>
        <p:nvSpPr>
          <p:cNvPr id="3" name="Content Placeholder 2">
            <a:extLst>
              <a:ext uri="{FF2B5EF4-FFF2-40B4-BE49-F238E27FC236}">
                <a16:creationId xmlns:a16="http://schemas.microsoft.com/office/drawing/2014/main" xmlns="" id="{4220E213-FA95-4870-9570-7913D52A44EA}"/>
              </a:ext>
            </a:extLst>
          </p:cNvPr>
          <p:cNvSpPr>
            <a:spLocks noGrp="1"/>
          </p:cNvSpPr>
          <p:nvPr>
            <p:ph idx="1"/>
          </p:nvPr>
        </p:nvSpPr>
        <p:spPr>
          <a:xfrm>
            <a:off x="838200" y="1368526"/>
            <a:ext cx="10515600" cy="4949279"/>
          </a:xfrm>
        </p:spPr>
        <p:txBody>
          <a:bodyPr>
            <a:normAutofit fontScale="92500" lnSpcReduction="10000"/>
          </a:bodyPr>
          <a:lstStyle/>
          <a:p>
            <a:r>
              <a:rPr lang="en-US" dirty="0"/>
              <a:t>1</a:t>
            </a:r>
            <a:r>
              <a:rPr lang="en-US" baseline="30000" dirty="0"/>
              <a:t>st</a:t>
            </a:r>
            <a:r>
              <a:rPr lang="en-US" dirty="0"/>
              <a:t> Priority: Report results to the clinician or facility ordering the test</a:t>
            </a:r>
          </a:p>
          <a:p>
            <a:r>
              <a:rPr lang="en-US" dirty="0"/>
              <a:t>2</a:t>
            </a:r>
            <a:r>
              <a:rPr lang="en-US" baseline="30000" dirty="0"/>
              <a:t>nd</a:t>
            </a:r>
            <a:r>
              <a:rPr lang="en-US" dirty="0"/>
              <a:t> Priority: Report results to Public Health</a:t>
            </a:r>
          </a:p>
          <a:p>
            <a:pPr lvl="1"/>
            <a:r>
              <a:rPr lang="en-US" dirty="0"/>
              <a:t>Preferred Method – Kentucky Health Information Exchange (KHIE)</a:t>
            </a:r>
          </a:p>
          <a:p>
            <a:pPr lvl="2"/>
            <a:r>
              <a:rPr lang="en-US" sz="2200" dirty="0"/>
              <a:t>Facilities must be onboarded to KHIE for this to occur</a:t>
            </a:r>
          </a:p>
          <a:p>
            <a:pPr lvl="2"/>
            <a:r>
              <a:rPr lang="en-US" sz="2200" dirty="0"/>
              <a:t>Many </a:t>
            </a:r>
            <a:r>
              <a:rPr lang="en-US" sz="2200" dirty="0" smtClean="0"/>
              <a:t>“pop-up</a:t>
            </a:r>
            <a:r>
              <a:rPr lang="en-US" sz="2200" dirty="0"/>
              <a:t>” labs offer testing for COVID-19 that have never tested for reportable diseases</a:t>
            </a:r>
          </a:p>
          <a:p>
            <a:pPr lvl="3"/>
            <a:r>
              <a:rPr lang="en-US" sz="2200" dirty="0"/>
              <a:t>Not connected to KHIE</a:t>
            </a:r>
          </a:p>
          <a:p>
            <a:pPr lvl="3"/>
            <a:r>
              <a:rPr lang="en-US" sz="2200" dirty="0"/>
              <a:t>Many not even aware that they need to report to Public Health</a:t>
            </a:r>
          </a:p>
          <a:p>
            <a:pPr lvl="3"/>
            <a:r>
              <a:rPr lang="en-US" sz="2200" dirty="0"/>
              <a:t>New, </a:t>
            </a:r>
            <a:r>
              <a:rPr lang="en-US" sz="2200" dirty="0" smtClean="0"/>
              <a:t>point-of-care/rapid </a:t>
            </a:r>
            <a:r>
              <a:rPr lang="en-US" sz="2200" dirty="0"/>
              <a:t>tests add another layer of complexity</a:t>
            </a:r>
          </a:p>
          <a:p>
            <a:pPr lvl="4"/>
            <a:r>
              <a:rPr lang="en-US" sz="2200" dirty="0"/>
              <a:t>There is no </a:t>
            </a:r>
            <a:r>
              <a:rPr lang="en-US" sz="2200" dirty="0" smtClean="0"/>
              <a:t>“lab</a:t>
            </a:r>
            <a:r>
              <a:rPr lang="en-US" sz="2200" dirty="0"/>
              <a:t>”, just the facility offering testing – pharmacies, doctor’s offices, other groups</a:t>
            </a:r>
          </a:p>
          <a:p>
            <a:pPr lvl="1"/>
            <a:r>
              <a:rPr lang="en-US" dirty="0"/>
              <a:t>Secondary Methods</a:t>
            </a:r>
          </a:p>
          <a:p>
            <a:pPr lvl="2"/>
            <a:r>
              <a:rPr lang="en-US" dirty="0"/>
              <a:t>Report directly to NEDSS (National Electronic Disease Surveillance System)</a:t>
            </a:r>
          </a:p>
          <a:p>
            <a:pPr lvl="2"/>
            <a:r>
              <a:rPr lang="en-US" dirty="0"/>
              <a:t>Fax </a:t>
            </a:r>
          </a:p>
          <a:p>
            <a:pPr lvl="2"/>
            <a:r>
              <a:rPr lang="en-US" dirty="0"/>
              <a:t>Electronic file (spreadsheet) submission</a:t>
            </a:r>
          </a:p>
        </p:txBody>
      </p:sp>
      <p:sp>
        <p:nvSpPr>
          <p:cNvPr id="4" name="Slide Number Placeholder 3">
            <a:extLst>
              <a:ext uri="{FF2B5EF4-FFF2-40B4-BE49-F238E27FC236}">
                <a16:creationId xmlns:a16="http://schemas.microsoft.com/office/drawing/2014/main" xmlns="" id="{675B3BB0-7E75-4D75-AE3B-42501312108F}"/>
              </a:ext>
            </a:extLst>
          </p:cNvPr>
          <p:cNvSpPr>
            <a:spLocks noGrp="1"/>
          </p:cNvSpPr>
          <p:nvPr>
            <p:ph type="sldNum" sz="quarter" idx="12"/>
          </p:nvPr>
        </p:nvSpPr>
        <p:spPr/>
        <p:txBody>
          <a:bodyPr/>
          <a:lstStyle/>
          <a:p>
            <a:fld id="{ABB8925F-B6BB-49B0-9469-5285B9C99CB3}" type="slidenum">
              <a:rPr lang="en-US" smtClean="0"/>
              <a:t>10</a:t>
            </a:fld>
            <a:endParaRPr lang="en-US" dirty="0"/>
          </a:p>
        </p:txBody>
      </p:sp>
    </p:spTree>
    <p:extLst>
      <p:ext uri="{BB962C8B-B14F-4D97-AF65-F5344CB8AC3E}">
        <p14:creationId xmlns:p14="http://schemas.microsoft.com/office/powerpoint/2010/main" val="329384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703E4-A652-48E4-856A-4F88624B8A50}"/>
              </a:ext>
            </a:extLst>
          </p:cNvPr>
          <p:cNvSpPr>
            <a:spLocks noGrp="1"/>
          </p:cNvSpPr>
          <p:nvPr>
            <p:ph type="title"/>
          </p:nvPr>
        </p:nvSpPr>
        <p:spPr/>
        <p:txBody>
          <a:bodyPr/>
          <a:lstStyle/>
          <a:p>
            <a:r>
              <a:rPr lang="en-US" dirty="0"/>
              <a:t>Reporting of Positives vs. ALL Test Results</a:t>
            </a:r>
          </a:p>
        </p:txBody>
      </p:sp>
      <p:sp>
        <p:nvSpPr>
          <p:cNvPr id="3" name="Content Placeholder 2">
            <a:extLst>
              <a:ext uri="{FF2B5EF4-FFF2-40B4-BE49-F238E27FC236}">
                <a16:creationId xmlns:a16="http://schemas.microsoft.com/office/drawing/2014/main" xmlns="" id="{AE80EDCE-7CC1-480C-B7F3-E4DA34582054}"/>
              </a:ext>
            </a:extLst>
          </p:cNvPr>
          <p:cNvSpPr>
            <a:spLocks noGrp="1"/>
          </p:cNvSpPr>
          <p:nvPr>
            <p:ph idx="1"/>
          </p:nvPr>
        </p:nvSpPr>
        <p:spPr>
          <a:xfrm>
            <a:off x="619125" y="1543596"/>
            <a:ext cx="10953750" cy="4949279"/>
          </a:xfrm>
        </p:spPr>
        <p:txBody>
          <a:bodyPr>
            <a:normAutofit/>
          </a:bodyPr>
          <a:lstStyle/>
          <a:p>
            <a:r>
              <a:rPr lang="en-US" dirty="0"/>
              <a:t>Reporting of positive results required by law (902 KAR 2:020)</a:t>
            </a:r>
          </a:p>
          <a:p>
            <a:r>
              <a:rPr lang="en-US" dirty="0"/>
              <a:t>Reporting of negative results not required by law</a:t>
            </a:r>
          </a:p>
          <a:p>
            <a:r>
              <a:rPr lang="en-US" dirty="0"/>
              <a:t>Need negative results to determine positivity rate of testing</a:t>
            </a:r>
          </a:p>
          <a:p>
            <a:pPr lvl="1"/>
            <a:r>
              <a:rPr lang="en-US" sz="2600" dirty="0"/>
              <a:t>Labs reporting through KHIE submit ALL test results</a:t>
            </a:r>
          </a:p>
          <a:p>
            <a:pPr lvl="1"/>
            <a:r>
              <a:rPr lang="en-US" sz="2600" dirty="0"/>
              <a:t>Labs reporting to NEDSS directly submit ALL test results</a:t>
            </a:r>
          </a:p>
          <a:p>
            <a:pPr lvl="2"/>
            <a:r>
              <a:rPr lang="en-US" sz="2400" dirty="0"/>
              <a:t>But not easy to extract and combine data with KHIE data</a:t>
            </a:r>
          </a:p>
          <a:p>
            <a:pPr lvl="1"/>
            <a:r>
              <a:rPr lang="en-US" sz="2600" dirty="0"/>
              <a:t>Commissioner has mandated all labs to get onboarded to KHIE</a:t>
            </a:r>
          </a:p>
          <a:p>
            <a:pPr lvl="2"/>
            <a:r>
              <a:rPr lang="en-US" sz="2400" dirty="0"/>
              <a:t>In the interim, labs can report full results via spreadsheets submitted to KDPH</a:t>
            </a:r>
          </a:p>
          <a:p>
            <a:pPr lvl="2"/>
            <a:r>
              <a:rPr lang="en-US" sz="2400" dirty="0"/>
              <a:t>Again, not easy to combine data with KHIE or NEDSS (manpower issue)</a:t>
            </a:r>
          </a:p>
          <a:p>
            <a:pPr lvl="2"/>
            <a:r>
              <a:rPr lang="en-US" sz="2400" dirty="0"/>
              <a:t>Many labs don’t submit regular or full data </a:t>
            </a:r>
          </a:p>
          <a:p>
            <a:pPr lvl="3"/>
            <a:r>
              <a:rPr lang="en-US" sz="2200" dirty="0"/>
              <a:t>They know it isn’t required by law!</a:t>
            </a:r>
          </a:p>
        </p:txBody>
      </p:sp>
      <p:sp>
        <p:nvSpPr>
          <p:cNvPr id="4" name="Slide Number Placeholder 3">
            <a:extLst>
              <a:ext uri="{FF2B5EF4-FFF2-40B4-BE49-F238E27FC236}">
                <a16:creationId xmlns:a16="http://schemas.microsoft.com/office/drawing/2014/main" xmlns="" id="{9F5F8868-13C7-473B-8CB0-F4661D572F74}"/>
              </a:ext>
            </a:extLst>
          </p:cNvPr>
          <p:cNvSpPr>
            <a:spLocks noGrp="1"/>
          </p:cNvSpPr>
          <p:nvPr>
            <p:ph type="sldNum" sz="quarter" idx="12"/>
          </p:nvPr>
        </p:nvSpPr>
        <p:spPr/>
        <p:txBody>
          <a:bodyPr/>
          <a:lstStyle/>
          <a:p>
            <a:fld id="{ABB8925F-B6BB-49B0-9469-5285B9C99CB3}" type="slidenum">
              <a:rPr lang="en-US" smtClean="0"/>
              <a:t>11</a:t>
            </a:fld>
            <a:endParaRPr lang="en-US" dirty="0"/>
          </a:p>
        </p:txBody>
      </p:sp>
    </p:spTree>
    <p:extLst>
      <p:ext uri="{BB962C8B-B14F-4D97-AF65-F5344CB8AC3E}">
        <p14:creationId xmlns:p14="http://schemas.microsoft.com/office/powerpoint/2010/main" val="204719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255554-6795-42FB-827C-53CDE6CE95AA}"/>
              </a:ext>
            </a:extLst>
          </p:cNvPr>
          <p:cNvSpPr>
            <a:spLocks noGrp="1"/>
          </p:cNvSpPr>
          <p:nvPr>
            <p:ph type="title"/>
          </p:nvPr>
        </p:nvSpPr>
        <p:spPr>
          <a:xfrm>
            <a:off x="838200" y="210207"/>
            <a:ext cx="10515600" cy="966953"/>
          </a:xfrm>
        </p:spPr>
        <p:txBody>
          <a:bodyPr/>
          <a:lstStyle/>
          <a:p>
            <a:r>
              <a:rPr lang="en-US" dirty="0"/>
              <a:t>Laboratories Testing Kentucky Residents</a:t>
            </a:r>
          </a:p>
        </p:txBody>
      </p:sp>
      <p:sp>
        <p:nvSpPr>
          <p:cNvPr id="3" name="Content Placeholder 2">
            <a:extLst>
              <a:ext uri="{FF2B5EF4-FFF2-40B4-BE49-F238E27FC236}">
                <a16:creationId xmlns:a16="http://schemas.microsoft.com/office/drawing/2014/main" xmlns="" id="{319DF2D6-21C5-4D6A-A96A-A11E41F4358D}"/>
              </a:ext>
            </a:extLst>
          </p:cNvPr>
          <p:cNvSpPr>
            <a:spLocks noGrp="1"/>
          </p:cNvSpPr>
          <p:nvPr>
            <p:ph idx="1"/>
          </p:nvPr>
        </p:nvSpPr>
        <p:spPr>
          <a:xfrm>
            <a:off x="582338" y="1224465"/>
            <a:ext cx="11466786" cy="5423328"/>
          </a:xfrm>
        </p:spPr>
        <p:txBody>
          <a:bodyPr numCol="3">
            <a:noAutofit/>
          </a:bodyPr>
          <a:lstStyle/>
          <a:p>
            <a:pPr marL="0" indent="0">
              <a:buNone/>
            </a:pPr>
            <a:r>
              <a:rPr lang="en-US" sz="1300" dirty="0"/>
              <a:t>AIT</a:t>
            </a:r>
          </a:p>
          <a:p>
            <a:pPr marL="0" indent="0">
              <a:buNone/>
            </a:pPr>
            <a:r>
              <a:rPr lang="en-US" sz="1300" dirty="0"/>
              <a:t>Appalachian Regional Hospital</a:t>
            </a:r>
          </a:p>
          <a:p>
            <a:pPr marL="0" indent="0">
              <a:buNone/>
            </a:pPr>
            <a:r>
              <a:rPr lang="en-US" sz="1300" dirty="0"/>
              <a:t>Baptist Health Corbin</a:t>
            </a:r>
          </a:p>
          <a:p>
            <a:pPr marL="0" indent="0">
              <a:buNone/>
            </a:pPr>
            <a:r>
              <a:rPr lang="en-US" sz="1300" dirty="0"/>
              <a:t>Baptist Health Lexington</a:t>
            </a:r>
          </a:p>
          <a:p>
            <a:pPr marL="0" indent="0">
              <a:buNone/>
            </a:pPr>
            <a:r>
              <a:rPr lang="en-US" sz="1300" dirty="0"/>
              <a:t>Baptist Health Richmond</a:t>
            </a:r>
          </a:p>
          <a:p>
            <a:pPr marL="0" indent="0">
              <a:buNone/>
            </a:pPr>
            <a:r>
              <a:rPr lang="en-US" sz="1300" dirty="0" err="1"/>
              <a:t>Biocerna</a:t>
            </a:r>
            <a:endParaRPr lang="en-US" sz="1300" dirty="0"/>
          </a:p>
          <a:p>
            <a:pPr marL="0" indent="0">
              <a:buNone/>
            </a:pPr>
            <a:r>
              <a:rPr lang="en-US" sz="1300" dirty="0" err="1"/>
              <a:t>BioTapMedical</a:t>
            </a:r>
            <a:r>
              <a:rPr lang="en-US" sz="1300" dirty="0"/>
              <a:t> (Baptist Louisville-Norton Healthcare)</a:t>
            </a:r>
          </a:p>
          <a:p>
            <a:pPr marL="0" indent="0">
              <a:buNone/>
            </a:pPr>
            <a:r>
              <a:rPr lang="en-US" sz="1300" dirty="0"/>
              <a:t>Bluewater Diagnostics (Bluewater Toxicology)</a:t>
            </a:r>
          </a:p>
          <a:p>
            <a:pPr marL="0" indent="0">
              <a:buNone/>
            </a:pPr>
            <a:r>
              <a:rPr lang="en-US" sz="1300" dirty="0"/>
              <a:t>Center for Predictive Medicine</a:t>
            </a:r>
          </a:p>
          <a:p>
            <a:pPr marL="0" indent="0">
              <a:buNone/>
            </a:pPr>
            <a:r>
              <a:rPr lang="en-US" sz="1300" dirty="0"/>
              <a:t>Clarity Lab Solutions</a:t>
            </a:r>
          </a:p>
          <a:p>
            <a:pPr marL="0" indent="0">
              <a:buNone/>
            </a:pPr>
            <a:r>
              <a:rPr lang="en-US" sz="1300" dirty="0"/>
              <a:t>Deaconess Hospital</a:t>
            </a:r>
          </a:p>
          <a:p>
            <a:pPr marL="0" indent="0">
              <a:buNone/>
            </a:pPr>
            <a:r>
              <a:rPr lang="en-US" sz="1300" dirty="0" err="1"/>
              <a:t>Diatherix</a:t>
            </a:r>
            <a:endParaRPr lang="en-US" sz="1300" dirty="0"/>
          </a:p>
          <a:p>
            <a:pPr marL="0" indent="0">
              <a:buNone/>
            </a:pPr>
            <a:r>
              <a:rPr lang="en-US" sz="1300" dirty="0"/>
              <a:t>Dominion Diagnostics</a:t>
            </a:r>
          </a:p>
          <a:p>
            <a:pPr marL="0" indent="0">
              <a:buNone/>
            </a:pPr>
            <a:r>
              <a:rPr lang="en-US" sz="1300" dirty="0" err="1"/>
              <a:t>eTrueNorth</a:t>
            </a:r>
            <a:r>
              <a:rPr lang="en-US" sz="1300" dirty="0"/>
              <a:t> Labs (Walmart Drive Thru) </a:t>
            </a:r>
            <a:r>
              <a:rPr lang="en-US" sz="1300" dirty="0" err="1"/>
              <a:t>Reditus</a:t>
            </a:r>
            <a:r>
              <a:rPr lang="en-US" sz="1300" dirty="0"/>
              <a:t> Laboratories</a:t>
            </a:r>
          </a:p>
          <a:p>
            <a:pPr marL="0" indent="0">
              <a:buNone/>
            </a:pPr>
            <a:r>
              <a:rPr lang="en-US" sz="1300" dirty="0" err="1"/>
              <a:t>eTrueNorth</a:t>
            </a:r>
            <a:r>
              <a:rPr lang="en-US" sz="1300" dirty="0"/>
              <a:t> Labs (</a:t>
            </a:r>
            <a:r>
              <a:rPr lang="en-US" sz="1300" dirty="0" err="1"/>
              <a:t>HealthQuest</a:t>
            </a:r>
            <a:r>
              <a:rPr lang="en-US" sz="1300" dirty="0"/>
              <a:t> Labs)</a:t>
            </a:r>
          </a:p>
          <a:p>
            <a:pPr marL="0" indent="0">
              <a:buNone/>
            </a:pPr>
            <a:r>
              <a:rPr lang="en-US" sz="1300" dirty="0"/>
              <a:t>Fulgent</a:t>
            </a:r>
          </a:p>
          <a:p>
            <a:pPr marL="0" indent="0">
              <a:buNone/>
            </a:pPr>
            <a:endParaRPr lang="en-US" sz="1300" dirty="0"/>
          </a:p>
          <a:p>
            <a:pPr marL="0" indent="0">
              <a:buNone/>
            </a:pPr>
            <a:r>
              <a:rPr lang="en-US" sz="1300" dirty="0" err="1"/>
              <a:t>Genetworx</a:t>
            </a:r>
            <a:endParaRPr lang="en-US" sz="1300" dirty="0"/>
          </a:p>
          <a:p>
            <a:pPr marL="0" indent="0">
              <a:buNone/>
            </a:pPr>
            <a:r>
              <a:rPr lang="en-US" sz="1300" dirty="0" err="1"/>
              <a:t>GeneTrait</a:t>
            </a:r>
            <a:r>
              <a:rPr lang="en-US" sz="1300" dirty="0"/>
              <a:t> Labs (PTC)</a:t>
            </a:r>
          </a:p>
          <a:p>
            <a:pPr marL="0" indent="0">
              <a:buNone/>
            </a:pPr>
            <a:r>
              <a:rPr lang="en-US" sz="1300" dirty="0"/>
              <a:t>Gravity Diagnostics</a:t>
            </a:r>
          </a:p>
          <a:p>
            <a:pPr marL="0" indent="0">
              <a:buNone/>
            </a:pPr>
            <a:r>
              <a:rPr lang="en-US" sz="1300" dirty="0"/>
              <a:t>Integrity</a:t>
            </a:r>
          </a:p>
          <a:p>
            <a:pPr marL="0" indent="0">
              <a:buNone/>
            </a:pPr>
            <a:r>
              <a:rPr lang="en-US" sz="1300" dirty="0"/>
              <a:t>KY State Lab (DLS)</a:t>
            </a:r>
          </a:p>
          <a:p>
            <a:pPr marL="0" indent="0">
              <a:buNone/>
            </a:pPr>
            <a:r>
              <a:rPr lang="en-US" sz="1300" dirty="0"/>
              <a:t>LabCorp</a:t>
            </a:r>
          </a:p>
          <a:p>
            <a:pPr marL="0" indent="0">
              <a:buNone/>
            </a:pPr>
            <a:r>
              <a:rPr lang="en-US" sz="1300" dirty="0" err="1"/>
              <a:t>LabTox</a:t>
            </a:r>
            <a:endParaRPr lang="en-US" sz="1300" dirty="0"/>
          </a:p>
          <a:p>
            <a:pPr marL="0" indent="0">
              <a:buNone/>
            </a:pPr>
            <a:r>
              <a:rPr lang="en-US" sz="1300" dirty="0"/>
              <a:t>Lexar</a:t>
            </a:r>
          </a:p>
          <a:p>
            <a:pPr marL="0" indent="0">
              <a:buNone/>
            </a:pPr>
            <a:r>
              <a:rPr lang="en-US" sz="1300" dirty="0"/>
              <a:t>Louisville Metro Public Health Lab</a:t>
            </a:r>
          </a:p>
          <a:p>
            <a:pPr marL="0" indent="0">
              <a:buNone/>
            </a:pPr>
            <a:r>
              <a:rPr lang="en-US" sz="1300" dirty="0"/>
              <a:t>Mako Genomics</a:t>
            </a:r>
          </a:p>
          <a:p>
            <a:pPr marL="0" indent="0">
              <a:buNone/>
            </a:pPr>
            <a:r>
              <a:rPr lang="en-US" sz="1300" dirty="0"/>
              <a:t>Mayo Clinic</a:t>
            </a:r>
          </a:p>
          <a:p>
            <a:pPr marL="0" indent="0">
              <a:buNone/>
            </a:pPr>
            <a:r>
              <a:rPr lang="en-US" sz="1300" dirty="0" err="1"/>
              <a:t>Nulease</a:t>
            </a:r>
            <a:r>
              <a:rPr lang="en-US" sz="1300" dirty="0"/>
              <a:t> Medical Solutions</a:t>
            </a:r>
          </a:p>
          <a:p>
            <a:pPr marL="0" indent="0">
              <a:buNone/>
            </a:pPr>
            <a:r>
              <a:rPr lang="en-US" sz="1300" dirty="0"/>
              <a:t>Onsite Health Solutions</a:t>
            </a:r>
          </a:p>
          <a:p>
            <a:pPr marL="0" indent="0">
              <a:buNone/>
            </a:pPr>
            <a:r>
              <a:rPr lang="en-US" sz="1300" dirty="0"/>
              <a:t>Owensboro Health Regional Hospital</a:t>
            </a:r>
          </a:p>
          <a:p>
            <a:pPr marL="0" indent="0">
              <a:buNone/>
            </a:pPr>
            <a:r>
              <a:rPr lang="en-US" sz="1300" dirty="0" err="1"/>
              <a:t>PathGroup</a:t>
            </a:r>
            <a:endParaRPr lang="en-US" sz="1300" dirty="0"/>
          </a:p>
          <a:p>
            <a:pPr marL="0" indent="0">
              <a:buNone/>
            </a:pPr>
            <a:r>
              <a:rPr lang="en-US" sz="1300" dirty="0"/>
              <a:t>Pathology and Cytology Labs</a:t>
            </a:r>
          </a:p>
          <a:p>
            <a:pPr marL="0" indent="0">
              <a:buNone/>
            </a:pPr>
            <a:r>
              <a:rPr lang="en-US" sz="1300" dirty="0"/>
              <a:t>Premier Medical</a:t>
            </a:r>
          </a:p>
          <a:p>
            <a:pPr marL="0" indent="0">
              <a:buNone/>
            </a:pPr>
            <a:r>
              <a:rPr lang="en-US" sz="1300" dirty="0"/>
              <a:t>Pride Diagnostic</a:t>
            </a:r>
          </a:p>
          <a:p>
            <a:pPr marL="0" indent="0">
              <a:buNone/>
            </a:pPr>
            <a:r>
              <a:rPr lang="en-US" sz="1300" dirty="0"/>
              <a:t>Quest</a:t>
            </a:r>
          </a:p>
          <a:p>
            <a:pPr marL="0" indent="0">
              <a:buNone/>
            </a:pPr>
            <a:r>
              <a:rPr lang="en-US" sz="1300" dirty="0"/>
              <a:t>Solaris</a:t>
            </a:r>
          </a:p>
          <a:p>
            <a:pPr marL="0" indent="0">
              <a:buNone/>
            </a:pPr>
            <a:r>
              <a:rPr lang="en-US" sz="1300" dirty="0"/>
              <a:t>X-Gene (Colt Neck Labs/Tec Biosciences)</a:t>
            </a:r>
          </a:p>
          <a:p>
            <a:pPr marL="0" indent="0">
              <a:buNone/>
            </a:pPr>
            <a:r>
              <a:rPr lang="en-US" sz="1300" dirty="0"/>
              <a:t>U of L Research Laboratory</a:t>
            </a:r>
          </a:p>
          <a:p>
            <a:pPr marL="0" indent="0">
              <a:buNone/>
            </a:pPr>
            <a:r>
              <a:rPr lang="en-US" sz="1300" dirty="0"/>
              <a:t>U of L Infectious Disease Laboratory</a:t>
            </a:r>
          </a:p>
          <a:p>
            <a:pPr marL="0" indent="0">
              <a:buNone/>
            </a:pPr>
            <a:r>
              <a:rPr lang="en-US" sz="1300" dirty="0"/>
              <a:t>University of Kentucky</a:t>
            </a:r>
          </a:p>
          <a:p>
            <a:pPr marL="0" indent="0">
              <a:buNone/>
            </a:pPr>
            <a:r>
              <a:rPr lang="en-US" sz="1300" dirty="0"/>
              <a:t>VA Lexington Micro Biology (LEXINGTON VA HEALTH CARE)</a:t>
            </a:r>
          </a:p>
          <a:p>
            <a:pPr marL="0" indent="0">
              <a:buNone/>
            </a:pPr>
            <a:r>
              <a:rPr lang="en-US" sz="1300" dirty="0"/>
              <a:t>VA Medical Center Lexington (Special Reference Laboratory Lexington VAMC)</a:t>
            </a:r>
          </a:p>
          <a:p>
            <a:pPr marL="0" indent="0">
              <a:buNone/>
            </a:pPr>
            <a:r>
              <a:rPr lang="en-US" sz="1300" dirty="0"/>
              <a:t>VA Medical Center Louisville (</a:t>
            </a:r>
            <a:r>
              <a:rPr lang="en-US" sz="1300" dirty="0" err="1"/>
              <a:t>Robley</a:t>
            </a:r>
            <a:r>
              <a:rPr lang="en-US" sz="1300" dirty="0"/>
              <a:t> Rex)</a:t>
            </a:r>
          </a:p>
          <a:p>
            <a:pPr marL="0" indent="0">
              <a:buNone/>
            </a:pPr>
            <a:r>
              <a:rPr lang="en-US" sz="1300" dirty="0"/>
              <a:t>Vault Medical Services</a:t>
            </a:r>
          </a:p>
          <a:p>
            <a:pPr marL="0" indent="0">
              <a:buNone/>
            </a:pPr>
            <a:r>
              <a:rPr lang="en-US" sz="1300" dirty="0"/>
              <a:t>VIKOR Scientific</a:t>
            </a:r>
          </a:p>
          <a:p>
            <a:pPr marL="0" indent="0">
              <a:buNone/>
            </a:pPr>
            <a:r>
              <a:rPr lang="en-US" sz="1300" dirty="0" err="1"/>
              <a:t>Viracor</a:t>
            </a:r>
            <a:r>
              <a:rPr lang="en-US" sz="1300" dirty="0"/>
              <a:t> Eurofins</a:t>
            </a:r>
          </a:p>
          <a:p>
            <a:pPr marL="0" indent="0">
              <a:buNone/>
            </a:pPr>
            <a:r>
              <a:rPr lang="en-US" sz="1300" dirty="0"/>
              <a:t>Walgreens--- PWN Health</a:t>
            </a:r>
          </a:p>
        </p:txBody>
      </p:sp>
      <p:sp>
        <p:nvSpPr>
          <p:cNvPr id="4" name="Slide Number Placeholder 3">
            <a:extLst>
              <a:ext uri="{FF2B5EF4-FFF2-40B4-BE49-F238E27FC236}">
                <a16:creationId xmlns:a16="http://schemas.microsoft.com/office/drawing/2014/main" xmlns="" id="{C73C5D45-EC06-406D-AD90-C0A87F21A3B5}"/>
              </a:ext>
            </a:extLst>
          </p:cNvPr>
          <p:cNvSpPr>
            <a:spLocks noGrp="1"/>
          </p:cNvSpPr>
          <p:nvPr>
            <p:ph type="sldNum" sz="quarter" idx="12"/>
          </p:nvPr>
        </p:nvSpPr>
        <p:spPr/>
        <p:txBody>
          <a:bodyPr/>
          <a:lstStyle/>
          <a:p>
            <a:fld id="{ABB8925F-B6BB-49B0-9469-5285B9C99CB3}" type="slidenum">
              <a:rPr lang="en-US" smtClean="0"/>
              <a:t>12</a:t>
            </a:fld>
            <a:endParaRPr lang="en-US" dirty="0"/>
          </a:p>
        </p:txBody>
      </p:sp>
    </p:spTree>
    <p:extLst>
      <p:ext uri="{BB962C8B-B14F-4D97-AF65-F5344CB8AC3E}">
        <p14:creationId xmlns:p14="http://schemas.microsoft.com/office/powerpoint/2010/main" val="90656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F216C-8E27-46C0-A66B-D94683013F43}"/>
              </a:ext>
            </a:extLst>
          </p:cNvPr>
          <p:cNvSpPr>
            <a:spLocks noGrp="1"/>
          </p:cNvSpPr>
          <p:nvPr>
            <p:ph type="title"/>
          </p:nvPr>
        </p:nvSpPr>
        <p:spPr>
          <a:xfrm>
            <a:off x="838200" y="365126"/>
            <a:ext cx="10515600" cy="822544"/>
          </a:xfrm>
        </p:spPr>
        <p:txBody>
          <a:bodyPr/>
          <a:lstStyle/>
          <a:p>
            <a:r>
              <a:rPr lang="en-US" dirty="0"/>
              <a:t>Lab Testing Surveillance</a:t>
            </a:r>
          </a:p>
        </p:txBody>
      </p:sp>
      <p:sp>
        <p:nvSpPr>
          <p:cNvPr id="3" name="Content Placeholder 2">
            <a:extLst>
              <a:ext uri="{FF2B5EF4-FFF2-40B4-BE49-F238E27FC236}">
                <a16:creationId xmlns:a16="http://schemas.microsoft.com/office/drawing/2014/main" xmlns="" id="{FEF86B45-1689-44F2-9840-0C1E98609791}"/>
              </a:ext>
            </a:extLst>
          </p:cNvPr>
          <p:cNvSpPr>
            <a:spLocks noGrp="1"/>
          </p:cNvSpPr>
          <p:nvPr>
            <p:ph idx="1"/>
          </p:nvPr>
        </p:nvSpPr>
        <p:spPr>
          <a:xfrm>
            <a:off x="838200" y="1179403"/>
            <a:ext cx="10515600" cy="4886546"/>
          </a:xfrm>
        </p:spPr>
        <p:txBody>
          <a:bodyPr>
            <a:normAutofit lnSpcReduction="10000"/>
          </a:bodyPr>
          <a:lstStyle/>
          <a:p>
            <a:r>
              <a:rPr lang="en-US" dirty="0"/>
              <a:t>Need to collect data on testing being performed </a:t>
            </a:r>
            <a:r>
              <a:rPr lang="en-US" dirty="0" smtClean="0"/>
              <a:t>on </a:t>
            </a:r>
            <a:r>
              <a:rPr lang="en-US" dirty="0"/>
              <a:t>KY residents</a:t>
            </a:r>
          </a:p>
          <a:p>
            <a:r>
              <a:rPr lang="en-US" dirty="0"/>
              <a:t>Lab </a:t>
            </a:r>
            <a:r>
              <a:rPr lang="en-US" dirty="0" smtClean="0"/>
              <a:t>survey </a:t>
            </a:r>
            <a:r>
              <a:rPr lang="en-US" dirty="0"/>
              <a:t>initiated April 3, 2020</a:t>
            </a:r>
          </a:p>
          <a:p>
            <a:pPr lvl="1"/>
            <a:r>
              <a:rPr lang="en-US" dirty="0"/>
              <a:t>National Guard contingent assigned to KDPH created survey</a:t>
            </a:r>
          </a:p>
          <a:p>
            <a:pPr lvl="1"/>
            <a:r>
              <a:rPr lang="en-US" dirty="0"/>
              <a:t>Contacted labs to begin reporting</a:t>
            </a:r>
          </a:p>
          <a:p>
            <a:r>
              <a:rPr lang="en-US" dirty="0"/>
              <a:t>Survey collects data from labs we know are testing residents of Kentucky</a:t>
            </a:r>
          </a:p>
          <a:p>
            <a:pPr lvl="1"/>
            <a:r>
              <a:rPr lang="en-US" dirty="0"/>
              <a:t>Cumulative and </a:t>
            </a:r>
            <a:r>
              <a:rPr lang="en-US" dirty="0" smtClean="0"/>
              <a:t>daily </a:t>
            </a:r>
            <a:r>
              <a:rPr lang="en-US" dirty="0"/>
              <a:t>numbers</a:t>
            </a:r>
          </a:p>
          <a:p>
            <a:pPr lvl="1"/>
            <a:r>
              <a:rPr lang="en-US" dirty="0"/>
              <a:t>Total number of tests performed</a:t>
            </a:r>
          </a:p>
          <a:p>
            <a:pPr lvl="1"/>
            <a:r>
              <a:rPr lang="en-US" dirty="0"/>
              <a:t>Total number of positive tests</a:t>
            </a:r>
          </a:p>
          <a:p>
            <a:pPr lvl="1"/>
            <a:r>
              <a:rPr lang="en-US" dirty="0"/>
              <a:t>Broken down by PCR, Antigen and Antibody</a:t>
            </a:r>
          </a:p>
          <a:p>
            <a:r>
              <a:rPr lang="en-US" dirty="0"/>
              <a:t>Reporting is irregular by lab, so we use cumulative reporting to look at positivity rates</a:t>
            </a:r>
          </a:p>
        </p:txBody>
      </p:sp>
      <p:sp>
        <p:nvSpPr>
          <p:cNvPr id="4" name="Slide Number Placeholder 3">
            <a:extLst>
              <a:ext uri="{FF2B5EF4-FFF2-40B4-BE49-F238E27FC236}">
                <a16:creationId xmlns:a16="http://schemas.microsoft.com/office/drawing/2014/main" xmlns="" id="{EA60E067-814D-4626-8CAF-7AFC56FDF913}"/>
              </a:ext>
            </a:extLst>
          </p:cNvPr>
          <p:cNvSpPr>
            <a:spLocks noGrp="1"/>
          </p:cNvSpPr>
          <p:nvPr>
            <p:ph type="sldNum" sz="quarter" idx="12"/>
          </p:nvPr>
        </p:nvSpPr>
        <p:spPr/>
        <p:txBody>
          <a:bodyPr/>
          <a:lstStyle/>
          <a:p>
            <a:fld id="{ABB8925F-B6BB-49B0-9469-5285B9C99CB3}" type="slidenum">
              <a:rPr lang="en-US" smtClean="0"/>
              <a:t>13</a:t>
            </a:fld>
            <a:endParaRPr lang="en-US" dirty="0"/>
          </a:p>
        </p:txBody>
      </p:sp>
    </p:spTree>
    <p:extLst>
      <p:ext uri="{BB962C8B-B14F-4D97-AF65-F5344CB8AC3E}">
        <p14:creationId xmlns:p14="http://schemas.microsoft.com/office/powerpoint/2010/main" val="163839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85E4F-36FB-4D77-8FE5-5E2740B36302}"/>
              </a:ext>
            </a:extLst>
          </p:cNvPr>
          <p:cNvSpPr>
            <a:spLocks noGrp="1"/>
          </p:cNvSpPr>
          <p:nvPr>
            <p:ph type="title"/>
          </p:nvPr>
        </p:nvSpPr>
        <p:spPr>
          <a:xfrm>
            <a:off x="838200" y="231229"/>
            <a:ext cx="10515600" cy="1178471"/>
          </a:xfrm>
        </p:spPr>
        <p:txBody>
          <a:bodyPr/>
          <a:lstStyle/>
          <a:p>
            <a:r>
              <a:rPr lang="en-US" dirty="0"/>
              <a:t>Specific Testing Questions</a:t>
            </a:r>
          </a:p>
        </p:txBody>
      </p:sp>
      <p:sp>
        <p:nvSpPr>
          <p:cNvPr id="3" name="Content Placeholder 2">
            <a:extLst>
              <a:ext uri="{FF2B5EF4-FFF2-40B4-BE49-F238E27FC236}">
                <a16:creationId xmlns:a16="http://schemas.microsoft.com/office/drawing/2014/main" xmlns="" id="{7EA3E90E-2D78-432A-B8B7-22D546CCA602}"/>
              </a:ext>
            </a:extLst>
          </p:cNvPr>
          <p:cNvSpPr>
            <a:spLocks noGrp="1"/>
          </p:cNvSpPr>
          <p:nvPr>
            <p:ph idx="1"/>
          </p:nvPr>
        </p:nvSpPr>
        <p:spPr>
          <a:xfrm>
            <a:off x="838200" y="1157884"/>
            <a:ext cx="10515600" cy="5357094"/>
          </a:xfrm>
        </p:spPr>
        <p:txBody>
          <a:bodyPr>
            <a:normAutofit/>
          </a:bodyPr>
          <a:lstStyle/>
          <a:p>
            <a:r>
              <a:rPr lang="en-US" dirty="0"/>
              <a:t>All PCR, </a:t>
            </a:r>
            <a:r>
              <a:rPr lang="en-US" dirty="0" smtClean="0"/>
              <a:t>antigen, </a:t>
            </a:r>
            <a:r>
              <a:rPr lang="en-US" dirty="0"/>
              <a:t>and antibody results are reportable to KDPH</a:t>
            </a:r>
          </a:p>
          <a:p>
            <a:pPr lvl="1"/>
            <a:r>
              <a:rPr lang="en-US" dirty="0"/>
              <a:t>Not all are counted and reported as cases</a:t>
            </a:r>
          </a:p>
          <a:p>
            <a:r>
              <a:rPr lang="en-US" dirty="0"/>
              <a:t>No financial incentive to report positive tests for facilities or clinicians</a:t>
            </a:r>
          </a:p>
          <a:p>
            <a:pPr lvl="1"/>
            <a:r>
              <a:rPr lang="en-US" dirty="0"/>
              <a:t>Not aware of anyone manipulating results for financial gain</a:t>
            </a:r>
          </a:p>
          <a:p>
            <a:pPr lvl="1"/>
            <a:r>
              <a:rPr lang="en-US" dirty="0"/>
              <a:t>We have heard of unscrupulous testing operations, however</a:t>
            </a:r>
          </a:p>
          <a:p>
            <a:r>
              <a:rPr lang="en-US" dirty="0"/>
              <a:t>Quality Assurance for Labs: The duty of FDA, not KDPH</a:t>
            </a:r>
          </a:p>
          <a:p>
            <a:pPr lvl="1"/>
            <a:r>
              <a:rPr lang="en-US" dirty="0"/>
              <a:t>State Lab has assisted in validating a few laboratories </a:t>
            </a:r>
          </a:p>
          <a:p>
            <a:r>
              <a:rPr lang="en-US" dirty="0"/>
              <a:t>Laboratories that have “false” results</a:t>
            </a:r>
          </a:p>
          <a:p>
            <a:pPr lvl="1"/>
            <a:r>
              <a:rPr lang="en-US" dirty="0"/>
              <a:t>If we hear about these, KDPH investigates, Commissioner often intervenes</a:t>
            </a:r>
          </a:p>
          <a:p>
            <a:pPr lvl="1"/>
            <a:r>
              <a:rPr lang="en-US" dirty="0"/>
              <a:t>State Lab has been available to validate results from labs in this situation</a:t>
            </a:r>
          </a:p>
          <a:p>
            <a:pPr lvl="1"/>
            <a:r>
              <a:rPr lang="en-US" dirty="0"/>
              <a:t>We don’t have a clear mechanism to exclude results from labs unless </a:t>
            </a:r>
            <a:r>
              <a:rPr lang="en-US" dirty="0" smtClean="0"/>
              <a:t>it is </a:t>
            </a:r>
            <a:r>
              <a:rPr lang="en-US" dirty="0"/>
              <a:t>proven that their results </a:t>
            </a:r>
            <a:r>
              <a:rPr lang="en-US" dirty="0" smtClean="0"/>
              <a:t>are </a:t>
            </a:r>
            <a:r>
              <a:rPr lang="en-US" dirty="0"/>
              <a:t>100% false</a:t>
            </a:r>
          </a:p>
        </p:txBody>
      </p:sp>
      <p:sp>
        <p:nvSpPr>
          <p:cNvPr id="4" name="Slide Number Placeholder 3">
            <a:extLst>
              <a:ext uri="{FF2B5EF4-FFF2-40B4-BE49-F238E27FC236}">
                <a16:creationId xmlns:a16="http://schemas.microsoft.com/office/drawing/2014/main" xmlns="" id="{A0426640-2502-4E05-9EE9-5988499243FB}"/>
              </a:ext>
            </a:extLst>
          </p:cNvPr>
          <p:cNvSpPr>
            <a:spLocks noGrp="1"/>
          </p:cNvSpPr>
          <p:nvPr>
            <p:ph type="sldNum" sz="quarter" idx="12"/>
          </p:nvPr>
        </p:nvSpPr>
        <p:spPr/>
        <p:txBody>
          <a:bodyPr/>
          <a:lstStyle/>
          <a:p>
            <a:fld id="{ABB8925F-B6BB-49B0-9469-5285B9C99CB3}" type="slidenum">
              <a:rPr lang="en-US" smtClean="0"/>
              <a:t>14</a:t>
            </a:fld>
            <a:endParaRPr lang="en-US" dirty="0"/>
          </a:p>
        </p:txBody>
      </p:sp>
    </p:spTree>
    <p:extLst>
      <p:ext uri="{BB962C8B-B14F-4D97-AF65-F5344CB8AC3E}">
        <p14:creationId xmlns:p14="http://schemas.microsoft.com/office/powerpoint/2010/main" val="357751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F8B592-8E19-47BE-B954-196852072C4E}"/>
              </a:ext>
            </a:extLst>
          </p:cNvPr>
          <p:cNvSpPr>
            <a:spLocks noGrp="1"/>
          </p:cNvSpPr>
          <p:nvPr>
            <p:ph type="title"/>
          </p:nvPr>
        </p:nvSpPr>
        <p:spPr>
          <a:xfrm>
            <a:off x="838200" y="365125"/>
            <a:ext cx="10515600" cy="777875"/>
          </a:xfrm>
        </p:spPr>
        <p:txBody>
          <a:bodyPr/>
          <a:lstStyle/>
          <a:p>
            <a:r>
              <a:rPr lang="en-US" dirty="0"/>
              <a:t>Confusion in Test Results</a:t>
            </a:r>
          </a:p>
        </p:txBody>
      </p:sp>
      <p:sp>
        <p:nvSpPr>
          <p:cNvPr id="3" name="Content Placeholder 2">
            <a:extLst>
              <a:ext uri="{FF2B5EF4-FFF2-40B4-BE49-F238E27FC236}">
                <a16:creationId xmlns:a16="http://schemas.microsoft.com/office/drawing/2014/main" xmlns="" id="{2774D0C7-43ED-4669-AAFE-528E4A6E5053}"/>
              </a:ext>
            </a:extLst>
          </p:cNvPr>
          <p:cNvSpPr>
            <a:spLocks noGrp="1"/>
          </p:cNvSpPr>
          <p:nvPr>
            <p:ph idx="1"/>
          </p:nvPr>
        </p:nvSpPr>
        <p:spPr>
          <a:xfrm>
            <a:off x="838200" y="1143000"/>
            <a:ext cx="10515600" cy="5088618"/>
          </a:xfrm>
        </p:spPr>
        <p:txBody>
          <a:bodyPr>
            <a:normAutofit fontScale="92500" lnSpcReduction="10000"/>
          </a:bodyPr>
          <a:lstStyle/>
          <a:p>
            <a:r>
              <a:rPr lang="en-US" dirty="0"/>
              <a:t>Timing of testing matters during course of infection</a:t>
            </a:r>
          </a:p>
          <a:p>
            <a:pPr lvl="1"/>
            <a:r>
              <a:rPr lang="en-US" dirty="0"/>
              <a:t>PCR/Antigen will detect presence of virus</a:t>
            </a:r>
          </a:p>
          <a:p>
            <a:pPr lvl="2"/>
            <a:r>
              <a:rPr lang="en-US" sz="2400" dirty="0"/>
              <a:t>If too early, may not detect due to insufficient viral load</a:t>
            </a:r>
          </a:p>
          <a:p>
            <a:pPr lvl="2"/>
            <a:r>
              <a:rPr lang="en-US" sz="2400" dirty="0"/>
              <a:t>Body will shed virus for weeks, so likely positive well after infectiousness</a:t>
            </a:r>
          </a:p>
          <a:p>
            <a:pPr lvl="1"/>
            <a:r>
              <a:rPr lang="en-US" dirty="0"/>
              <a:t>Antibodies for COVID-19 show up late, usually late in 2</a:t>
            </a:r>
            <a:r>
              <a:rPr lang="en-US" baseline="30000" dirty="0"/>
              <a:t>nd</a:t>
            </a:r>
            <a:r>
              <a:rPr lang="en-US" dirty="0"/>
              <a:t> week of infection</a:t>
            </a:r>
          </a:p>
          <a:p>
            <a:pPr lvl="2"/>
            <a:r>
              <a:rPr lang="en-US" sz="2400" dirty="0"/>
              <a:t>Presence of antibodies indicate you have been infected but </a:t>
            </a:r>
            <a:r>
              <a:rPr lang="en-US" sz="2400" dirty="0" smtClean="0"/>
              <a:t>not </a:t>
            </a:r>
            <a:r>
              <a:rPr lang="en-US" sz="2400" dirty="0"/>
              <a:t>when</a:t>
            </a:r>
          </a:p>
          <a:p>
            <a:r>
              <a:rPr lang="en-US" dirty="0"/>
              <a:t>Sensitivity and specificity of test matter</a:t>
            </a:r>
          </a:p>
          <a:p>
            <a:pPr lvl="1"/>
            <a:r>
              <a:rPr lang="en-US" dirty="0"/>
              <a:t>Most genetic (PCR/antigen) tests are pretty good</a:t>
            </a:r>
          </a:p>
          <a:p>
            <a:pPr lvl="1"/>
            <a:r>
              <a:rPr lang="en-US" dirty="0"/>
              <a:t>Each test differs and there are dozens</a:t>
            </a:r>
          </a:p>
          <a:p>
            <a:r>
              <a:rPr lang="en-US" dirty="0"/>
              <a:t>Adequacy of specimen</a:t>
            </a:r>
          </a:p>
          <a:p>
            <a:pPr lvl="1"/>
            <a:r>
              <a:rPr lang="en-US" dirty="0"/>
              <a:t>Sometimes get a poor nasopharyngeal specimen</a:t>
            </a:r>
          </a:p>
          <a:p>
            <a:pPr lvl="1"/>
            <a:r>
              <a:rPr lang="en-US" dirty="0"/>
              <a:t>Storage, shipment, and time between collection and testing can diminish specimen viability</a:t>
            </a:r>
          </a:p>
          <a:p>
            <a:r>
              <a:rPr lang="en-US" dirty="0"/>
              <a:t>Contamination in lab – antigen testing particularly susceptible</a:t>
            </a:r>
          </a:p>
        </p:txBody>
      </p:sp>
      <p:sp>
        <p:nvSpPr>
          <p:cNvPr id="4" name="Slide Number Placeholder 3">
            <a:extLst>
              <a:ext uri="{FF2B5EF4-FFF2-40B4-BE49-F238E27FC236}">
                <a16:creationId xmlns:a16="http://schemas.microsoft.com/office/drawing/2014/main" xmlns="" id="{71CE2AC5-B1D6-4492-A633-BB7DDB722287}"/>
              </a:ext>
            </a:extLst>
          </p:cNvPr>
          <p:cNvSpPr>
            <a:spLocks noGrp="1"/>
          </p:cNvSpPr>
          <p:nvPr>
            <p:ph type="sldNum" sz="quarter" idx="12"/>
          </p:nvPr>
        </p:nvSpPr>
        <p:spPr/>
        <p:txBody>
          <a:bodyPr/>
          <a:lstStyle/>
          <a:p>
            <a:fld id="{ABB8925F-B6BB-49B0-9469-5285B9C99CB3}" type="slidenum">
              <a:rPr lang="en-US" smtClean="0"/>
              <a:t>15</a:t>
            </a:fld>
            <a:endParaRPr lang="en-US" dirty="0"/>
          </a:p>
        </p:txBody>
      </p:sp>
    </p:spTree>
    <p:extLst>
      <p:ext uri="{BB962C8B-B14F-4D97-AF65-F5344CB8AC3E}">
        <p14:creationId xmlns:p14="http://schemas.microsoft.com/office/powerpoint/2010/main" val="322142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COVID-19 Disease Reporting Process</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16</a:t>
            </a:fld>
            <a:endParaRPr lang="en-US" dirty="0"/>
          </a:p>
        </p:txBody>
      </p:sp>
    </p:spTree>
    <p:extLst>
      <p:ext uri="{BB962C8B-B14F-4D97-AF65-F5344CB8AC3E}">
        <p14:creationId xmlns:p14="http://schemas.microsoft.com/office/powerpoint/2010/main" val="279455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800166-5414-43CE-8698-1E4FBF6E297B}"/>
              </a:ext>
            </a:extLst>
          </p:cNvPr>
          <p:cNvSpPr>
            <a:spLocks noGrp="1"/>
          </p:cNvSpPr>
          <p:nvPr>
            <p:ph type="title"/>
          </p:nvPr>
        </p:nvSpPr>
        <p:spPr/>
        <p:txBody>
          <a:bodyPr/>
          <a:lstStyle/>
          <a:p>
            <a:r>
              <a:rPr lang="en-US" dirty="0"/>
              <a:t>Case Definition</a:t>
            </a:r>
          </a:p>
        </p:txBody>
      </p:sp>
      <p:sp>
        <p:nvSpPr>
          <p:cNvPr id="3" name="Content Placeholder 2">
            <a:extLst>
              <a:ext uri="{FF2B5EF4-FFF2-40B4-BE49-F238E27FC236}">
                <a16:creationId xmlns:a16="http://schemas.microsoft.com/office/drawing/2014/main" xmlns="" id="{E5A001C9-C9E6-419A-9E05-21DC09F96886}"/>
              </a:ext>
            </a:extLst>
          </p:cNvPr>
          <p:cNvSpPr>
            <a:spLocks noGrp="1"/>
          </p:cNvSpPr>
          <p:nvPr>
            <p:ph idx="1"/>
          </p:nvPr>
        </p:nvSpPr>
        <p:spPr>
          <a:xfrm>
            <a:off x="838200" y="1543595"/>
            <a:ext cx="10515600" cy="4949279"/>
          </a:xfrm>
        </p:spPr>
        <p:txBody>
          <a:bodyPr>
            <a:normAutofit/>
          </a:bodyPr>
          <a:lstStyle/>
          <a:p>
            <a:r>
              <a:rPr lang="en-US" dirty="0"/>
              <a:t>In order to count cases, you must have a case definition</a:t>
            </a:r>
          </a:p>
          <a:p>
            <a:r>
              <a:rPr lang="en-US" dirty="0"/>
              <a:t>CDC establishes a standard case definition for all reportable diseases</a:t>
            </a:r>
          </a:p>
          <a:p>
            <a:pPr lvl="1"/>
            <a:r>
              <a:rPr lang="en-US" dirty="0"/>
              <a:t>States may adapt or modify for their own purposes</a:t>
            </a:r>
          </a:p>
          <a:p>
            <a:pPr lvl="1"/>
            <a:r>
              <a:rPr lang="en-US" dirty="0"/>
              <a:t>Case definitions change as we learn more about a disease</a:t>
            </a:r>
          </a:p>
          <a:p>
            <a:pPr lvl="2"/>
            <a:r>
              <a:rPr lang="en-US" sz="2200" dirty="0"/>
              <a:t>CDC case definition for COVID-19 changed just last week</a:t>
            </a:r>
          </a:p>
          <a:p>
            <a:r>
              <a:rPr lang="en-US" dirty="0"/>
              <a:t>Kentucky follows COVID-19 CDC case definition with a few minor </a:t>
            </a:r>
            <a:r>
              <a:rPr lang="en-US" dirty="0" smtClean="0"/>
              <a:t>modifications:</a:t>
            </a:r>
            <a:endParaRPr lang="en-US" dirty="0"/>
          </a:p>
          <a:p>
            <a:pPr lvl="1"/>
            <a:r>
              <a:rPr lang="en-US" dirty="0"/>
              <a:t>Adding some specificity to testing criteria</a:t>
            </a:r>
          </a:p>
          <a:p>
            <a:pPr lvl="1"/>
            <a:r>
              <a:rPr lang="en-US" dirty="0"/>
              <a:t>Giving some additional examples beyond CDC definition</a:t>
            </a:r>
          </a:p>
          <a:p>
            <a:pPr lvl="1"/>
            <a:r>
              <a:rPr lang="en-US"/>
              <a:t>Clarifying </a:t>
            </a:r>
            <a:r>
              <a:rPr lang="en-US" smtClean="0"/>
              <a:t>non-COVID-19 </a:t>
            </a:r>
            <a:r>
              <a:rPr lang="en-US" dirty="0"/>
              <a:t>related deaths</a:t>
            </a:r>
          </a:p>
          <a:p>
            <a:pPr lvl="2"/>
            <a:r>
              <a:rPr lang="en-US" dirty="0"/>
              <a:t>“If the cause of death is clearly unrelated to COVID-19, this will not qualify despite laboratory evidence of SARS-CoV-2 infection at time of death”</a:t>
            </a:r>
          </a:p>
        </p:txBody>
      </p:sp>
      <p:sp>
        <p:nvSpPr>
          <p:cNvPr id="4" name="Slide Number Placeholder 3">
            <a:extLst>
              <a:ext uri="{FF2B5EF4-FFF2-40B4-BE49-F238E27FC236}">
                <a16:creationId xmlns:a16="http://schemas.microsoft.com/office/drawing/2014/main" xmlns="" id="{F3F196D3-DB11-4DEB-BA8B-3C34B24FD7E3}"/>
              </a:ext>
            </a:extLst>
          </p:cNvPr>
          <p:cNvSpPr>
            <a:spLocks noGrp="1"/>
          </p:cNvSpPr>
          <p:nvPr>
            <p:ph type="sldNum" sz="quarter" idx="12"/>
          </p:nvPr>
        </p:nvSpPr>
        <p:spPr/>
        <p:txBody>
          <a:bodyPr/>
          <a:lstStyle/>
          <a:p>
            <a:fld id="{ABB8925F-B6BB-49B0-9469-5285B9C99CB3}" type="slidenum">
              <a:rPr lang="en-US" smtClean="0"/>
              <a:t>17</a:t>
            </a:fld>
            <a:endParaRPr lang="en-US" dirty="0"/>
          </a:p>
        </p:txBody>
      </p:sp>
    </p:spTree>
    <p:extLst>
      <p:ext uri="{BB962C8B-B14F-4D97-AF65-F5344CB8AC3E}">
        <p14:creationId xmlns:p14="http://schemas.microsoft.com/office/powerpoint/2010/main" val="204481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6FC14-71D3-4F67-8213-7E0025203B99}"/>
              </a:ext>
            </a:extLst>
          </p:cNvPr>
          <p:cNvSpPr>
            <a:spLocks noGrp="1"/>
          </p:cNvSpPr>
          <p:nvPr>
            <p:ph type="title"/>
          </p:nvPr>
        </p:nvSpPr>
        <p:spPr/>
        <p:txBody>
          <a:bodyPr/>
          <a:lstStyle/>
          <a:p>
            <a:r>
              <a:rPr lang="en-US" dirty="0"/>
              <a:t>Criteria for COVID-19 Case </a:t>
            </a:r>
            <a:r>
              <a:rPr lang="en-US" dirty="0" smtClean="0"/>
              <a:t>Definition</a:t>
            </a:r>
            <a:endParaRPr lang="en-US" dirty="0"/>
          </a:p>
        </p:txBody>
      </p:sp>
      <p:sp>
        <p:nvSpPr>
          <p:cNvPr id="3" name="Content Placeholder 2">
            <a:extLst>
              <a:ext uri="{FF2B5EF4-FFF2-40B4-BE49-F238E27FC236}">
                <a16:creationId xmlns:a16="http://schemas.microsoft.com/office/drawing/2014/main" xmlns="" id="{EAB00339-E172-40B6-B4ED-6203743FC1BB}"/>
              </a:ext>
            </a:extLst>
          </p:cNvPr>
          <p:cNvSpPr>
            <a:spLocks noGrp="1"/>
          </p:cNvSpPr>
          <p:nvPr>
            <p:ph idx="1"/>
          </p:nvPr>
        </p:nvSpPr>
        <p:spPr>
          <a:xfrm>
            <a:off x="838200" y="1338940"/>
            <a:ext cx="10515600" cy="5241473"/>
          </a:xfrm>
        </p:spPr>
        <p:txBody>
          <a:bodyPr>
            <a:normAutofit/>
          </a:bodyPr>
          <a:lstStyle/>
          <a:p>
            <a:r>
              <a:rPr lang="en-US" dirty="0"/>
              <a:t>Clinical Criteria</a:t>
            </a:r>
          </a:p>
          <a:p>
            <a:pPr lvl="1"/>
            <a:r>
              <a:rPr lang="en-US" dirty="0" smtClean="0"/>
              <a:t>Signs/Symptoms </a:t>
            </a:r>
            <a:r>
              <a:rPr lang="en-US" dirty="0"/>
              <a:t>consistent with COVID-19</a:t>
            </a:r>
          </a:p>
          <a:p>
            <a:pPr lvl="1"/>
            <a:r>
              <a:rPr lang="en-US" dirty="0"/>
              <a:t>No alternative likely diagnosis</a:t>
            </a:r>
          </a:p>
          <a:p>
            <a:r>
              <a:rPr lang="en-US" dirty="0"/>
              <a:t>Laboratory Criteria</a:t>
            </a:r>
          </a:p>
          <a:p>
            <a:pPr lvl="1"/>
            <a:r>
              <a:rPr lang="en-US" dirty="0"/>
              <a:t>Confirmatory – Detection of SARS-CoV-2 RNA</a:t>
            </a:r>
          </a:p>
          <a:p>
            <a:pPr lvl="1"/>
            <a:r>
              <a:rPr lang="en-US" dirty="0"/>
              <a:t>Presumptive – Detection of SARS-CoV-2 Antigen</a:t>
            </a:r>
          </a:p>
          <a:p>
            <a:pPr lvl="1"/>
            <a:r>
              <a:rPr lang="en-US" dirty="0"/>
              <a:t>Supportive – Detection of specific antibodies to SARS-CoV-2 </a:t>
            </a:r>
          </a:p>
          <a:p>
            <a:r>
              <a:rPr lang="en-US" dirty="0"/>
              <a:t>Epidemiologic Criteria</a:t>
            </a:r>
          </a:p>
          <a:p>
            <a:pPr lvl="1"/>
            <a:r>
              <a:rPr lang="en-US" dirty="0"/>
              <a:t>Close contact with a confirmed or probable </a:t>
            </a:r>
            <a:r>
              <a:rPr lang="en-US" dirty="0" smtClean="0"/>
              <a:t>case</a:t>
            </a:r>
          </a:p>
          <a:p>
            <a:pPr lvl="1"/>
            <a:r>
              <a:rPr lang="en-US" dirty="0" smtClean="0"/>
              <a:t>Member </a:t>
            </a:r>
            <a:r>
              <a:rPr lang="en-US" dirty="0"/>
              <a:t>of a risk cohort – definite possibility of exposure to other cases</a:t>
            </a:r>
          </a:p>
          <a:p>
            <a:r>
              <a:rPr lang="en-US" dirty="0"/>
              <a:t>Vital Records Criteria </a:t>
            </a:r>
          </a:p>
          <a:p>
            <a:pPr lvl="1"/>
            <a:r>
              <a:rPr lang="en-US" dirty="0"/>
              <a:t>Listed on Death Certificate as primary or contributing cause of death</a:t>
            </a:r>
          </a:p>
        </p:txBody>
      </p:sp>
      <p:sp>
        <p:nvSpPr>
          <p:cNvPr id="4" name="Slide Number Placeholder 3">
            <a:extLst>
              <a:ext uri="{FF2B5EF4-FFF2-40B4-BE49-F238E27FC236}">
                <a16:creationId xmlns:a16="http://schemas.microsoft.com/office/drawing/2014/main" xmlns="" id="{090F3A27-422E-477F-8BAF-3A95537DF402}"/>
              </a:ext>
            </a:extLst>
          </p:cNvPr>
          <p:cNvSpPr>
            <a:spLocks noGrp="1"/>
          </p:cNvSpPr>
          <p:nvPr>
            <p:ph type="sldNum" sz="quarter" idx="12"/>
          </p:nvPr>
        </p:nvSpPr>
        <p:spPr/>
        <p:txBody>
          <a:bodyPr/>
          <a:lstStyle/>
          <a:p>
            <a:fld id="{ABB8925F-B6BB-49B0-9469-5285B9C99CB3}" type="slidenum">
              <a:rPr lang="en-US" smtClean="0"/>
              <a:t>18</a:t>
            </a:fld>
            <a:endParaRPr lang="en-US" dirty="0"/>
          </a:p>
        </p:txBody>
      </p:sp>
    </p:spTree>
    <p:extLst>
      <p:ext uri="{BB962C8B-B14F-4D97-AF65-F5344CB8AC3E}">
        <p14:creationId xmlns:p14="http://schemas.microsoft.com/office/powerpoint/2010/main" val="1304600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A8D5CB-01CE-4E05-90E2-44CC190CECA2}"/>
              </a:ext>
            </a:extLst>
          </p:cNvPr>
          <p:cNvSpPr>
            <a:spLocks noGrp="1"/>
          </p:cNvSpPr>
          <p:nvPr>
            <p:ph type="title"/>
          </p:nvPr>
        </p:nvSpPr>
        <p:spPr/>
        <p:txBody>
          <a:bodyPr/>
          <a:lstStyle/>
          <a:p>
            <a:r>
              <a:rPr lang="en-US" dirty="0"/>
              <a:t>Defining a Case of COVID-19</a:t>
            </a:r>
          </a:p>
        </p:txBody>
      </p:sp>
      <p:sp>
        <p:nvSpPr>
          <p:cNvPr id="3" name="Content Placeholder 2">
            <a:extLst>
              <a:ext uri="{FF2B5EF4-FFF2-40B4-BE49-F238E27FC236}">
                <a16:creationId xmlns:a16="http://schemas.microsoft.com/office/drawing/2014/main" xmlns="" id="{146C1ABF-E24B-4298-9BD8-D8EA4029D4B8}"/>
              </a:ext>
            </a:extLst>
          </p:cNvPr>
          <p:cNvSpPr>
            <a:spLocks noGrp="1"/>
          </p:cNvSpPr>
          <p:nvPr>
            <p:ph idx="1"/>
          </p:nvPr>
        </p:nvSpPr>
        <p:spPr>
          <a:xfrm>
            <a:off x="838200" y="1347653"/>
            <a:ext cx="10515600" cy="4949279"/>
          </a:xfrm>
        </p:spPr>
        <p:txBody>
          <a:bodyPr/>
          <a:lstStyle/>
          <a:p>
            <a:r>
              <a:rPr lang="en-US" dirty="0"/>
              <a:t>Confirmed </a:t>
            </a:r>
          </a:p>
          <a:p>
            <a:pPr lvl="1"/>
            <a:r>
              <a:rPr lang="en-US" dirty="0"/>
              <a:t>PCR Positive</a:t>
            </a:r>
          </a:p>
          <a:p>
            <a:r>
              <a:rPr lang="en-US" dirty="0"/>
              <a:t>Probable</a:t>
            </a:r>
          </a:p>
          <a:p>
            <a:pPr lvl="1"/>
            <a:r>
              <a:rPr lang="en-US" dirty="0"/>
              <a:t>Meets Clinical and Epidemiologic criteria with no confirmatory lab evidence</a:t>
            </a:r>
          </a:p>
          <a:p>
            <a:pPr lvl="1"/>
            <a:r>
              <a:rPr lang="en-US" dirty="0"/>
              <a:t>Meets Presumptive lab criteria (antigen test positive)</a:t>
            </a:r>
          </a:p>
          <a:p>
            <a:pPr lvl="1"/>
            <a:r>
              <a:rPr lang="en-US" dirty="0"/>
              <a:t>Meets Supportive lab criteria (antibody positive) AND Clinical or Epidemiologic criteria</a:t>
            </a:r>
          </a:p>
          <a:p>
            <a:pPr lvl="1"/>
            <a:r>
              <a:rPr lang="en-US" dirty="0"/>
              <a:t>Meets Vital Records criteria with no confirmatory lab evidence</a:t>
            </a:r>
          </a:p>
          <a:p>
            <a:r>
              <a:rPr lang="en-US" dirty="0"/>
              <a:t>Suspect</a:t>
            </a:r>
          </a:p>
          <a:p>
            <a:pPr lvl="1"/>
            <a:r>
              <a:rPr lang="en-US" dirty="0"/>
              <a:t>Meets Supportive lab criteria (antibody positive) with no prior history of being confirmed or probable case</a:t>
            </a:r>
          </a:p>
          <a:p>
            <a:pPr lvl="1"/>
            <a:r>
              <a:rPr lang="en-US" dirty="0"/>
              <a:t>Meets Clinical and Epidemiologic Criteria but has a negative confirmatory test</a:t>
            </a:r>
          </a:p>
        </p:txBody>
      </p:sp>
      <p:sp>
        <p:nvSpPr>
          <p:cNvPr id="4" name="Slide Number Placeholder 3">
            <a:extLst>
              <a:ext uri="{FF2B5EF4-FFF2-40B4-BE49-F238E27FC236}">
                <a16:creationId xmlns:a16="http://schemas.microsoft.com/office/drawing/2014/main" xmlns="" id="{CF22F116-07F8-4093-939F-DD15ECF8BA8F}"/>
              </a:ext>
            </a:extLst>
          </p:cNvPr>
          <p:cNvSpPr>
            <a:spLocks noGrp="1"/>
          </p:cNvSpPr>
          <p:nvPr>
            <p:ph type="sldNum" sz="quarter" idx="12"/>
          </p:nvPr>
        </p:nvSpPr>
        <p:spPr/>
        <p:txBody>
          <a:bodyPr/>
          <a:lstStyle/>
          <a:p>
            <a:fld id="{ABB8925F-B6BB-49B0-9469-5285B9C99CB3}" type="slidenum">
              <a:rPr lang="en-US" smtClean="0"/>
              <a:t>19</a:t>
            </a:fld>
            <a:endParaRPr lang="en-US" dirty="0"/>
          </a:p>
        </p:txBody>
      </p:sp>
    </p:spTree>
    <p:extLst>
      <p:ext uri="{BB962C8B-B14F-4D97-AF65-F5344CB8AC3E}">
        <p14:creationId xmlns:p14="http://schemas.microsoft.com/office/powerpoint/2010/main" val="289319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COVID-19 – Quick Update</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2</a:t>
            </a:fld>
            <a:endParaRPr lang="en-US" dirty="0"/>
          </a:p>
        </p:txBody>
      </p:sp>
    </p:spTree>
    <p:extLst>
      <p:ext uri="{BB962C8B-B14F-4D97-AF65-F5344CB8AC3E}">
        <p14:creationId xmlns:p14="http://schemas.microsoft.com/office/powerpoint/2010/main" val="127156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9F20F-290D-43E6-8CAF-11FCE2BF53DC}"/>
              </a:ext>
            </a:extLst>
          </p:cNvPr>
          <p:cNvSpPr>
            <a:spLocks noGrp="1"/>
          </p:cNvSpPr>
          <p:nvPr>
            <p:ph type="title"/>
          </p:nvPr>
        </p:nvSpPr>
        <p:spPr/>
        <p:txBody>
          <a:bodyPr/>
          <a:lstStyle/>
          <a:p>
            <a:r>
              <a:rPr lang="en-US" dirty="0"/>
              <a:t>How are COVID-19 Cases Reported?</a:t>
            </a:r>
          </a:p>
        </p:txBody>
      </p:sp>
      <p:sp>
        <p:nvSpPr>
          <p:cNvPr id="3" name="Content Placeholder 2">
            <a:extLst>
              <a:ext uri="{FF2B5EF4-FFF2-40B4-BE49-F238E27FC236}">
                <a16:creationId xmlns:a16="http://schemas.microsoft.com/office/drawing/2014/main" xmlns="" id="{22814642-2ED5-429C-A668-E9741AE3E76A}"/>
              </a:ext>
            </a:extLst>
          </p:cNvPr>
          <p:cNvSpPr>
            <a:spLocks noGrp="1"/>
          </p:cNvSpPr>
          <p:nvPr>
            <p:ph idx="1"/>
          </p:nvPr>
        </p:nvSpPr>
        <p:spPr>
          <a:xfrm>
            <a:off x="838200" y="1420586"/>
            <a:ext cx="10515600" cy="4756377"/>
          </a:xfrm>
        </p:spPr>
        <p:txBody>
          <a:bodyPr>
            <a:normAutofit/>
          </a:bodyPr>
          <a:lstStyle/>
          <a:p>
            <a:r>
              <a:rPr lang="en-US" dirty="0"/>
              <a:t>Clinician ordering test is required to report positive results to KDPH</a:t>
            </a:r>
          </a:p>
          <a:p>
            <a:pPr lvl="1"/>
            <a:r>
              <a:rPr lang="en-US" dirty="0"/>
              <a:t>EPID 200 Reportable Disease Form</a:t>
            </a:r>
          </a:p>
          <a:p>
            <a:pPr lvl="1"/>
            <a:r>
              <a:rPr lang="en-US" dirty="0"/>
              <a:t>CDC COVID-19 Case Report Form (Person Under Investigation – PUI)</a:t>
            </a:r>
          </a:p>
          <a:p>
            <a:pPr lvl="1"/>
            <a:r>
              <a:rPr lang="en-US" dirty="0"/>
              <a:t>These reports come in via fax only</a:t>
            </a:r>
          </a:p>
          <a:p>
            <a:r>
              <a:rPr lang="en-US" dirty="0"/>
              <a:t>Case information is added to NEDSS and COVID-19 database</a:t>
            </a:r>
          </a:p>
          <a:p>
            <a:pPr lvl="1"/>
            <a:r>
              <a:rPr lang="en-US" dirty="0"/>
              <a:t>Linked to lab test results</a:t>
            </a:r>
          </a:p>
          <a:p>
            <a:pPr lvl="1"/>
            <a:r>
              <a:rPr lang="en-US" dirty="0"/>
              <a:t>Deduplicated daily</a:t>
            </a:r>
          </a:p>
          <a:p>
            <a:r>
              <a:rPr lang="en-US" dirty="0"/>
              <a:t>Case investigation data is collected and added by local health </a:t>
            </a:r>
            <a:r>
              <a:rPr lang="en-US" dirty="0" smtClean="0"/>
              <a:t>departments/regional </a:t>
            </a:r>
            <a:r>
              <a:rPr lang="en-US" dirty="0"/>
              <a:t>e</a:t>
            </a:r>
            <a:r>
              <a:rPr lang="en-US" dirty="0" smtClean="0"/>
              <a:t>pidemiologists</a:t>
            </a:r>
            <a:endParaRPr lang="en-US" dirty="0"/>
          </a:p>
          <a:p>
            <a:r>
              <a:rPr lang="en-US" dirty="0"/>
              <a:t>For COVID-19, we are compressing about 2 weeks of work </a:t>
            </a:r>
            <a:r>
              <a:rPr lang="en-US" dirty="0" smtClean="0"/>
              <a:t>into </a:t>
            </a:r>
            <a:r>
              <a:rPr lang="en-US" dirty="0"/>
              <a:t>a few hours each day</a:t>
            </a:r>
          </a:p>
        </p:txBody>
      </p:sp>
      <p:sp>
        <p:nvSpPr>
          <p:cNvPr id="4" name="Slide Number Placeholder 3">
            <a:extLst>
              <a:ext uri="{FF2B5EF4-FFF2-40B4-BE49-F238E27FC236}">
                <a16:creationId xmlns:a16="http://schemas.microsoft.com/office/drawing/2014/main" xmlns="" id="{F8FB6E48-5B96-4EBA-9119-8A5197973448}"/>
              </a:ext>
            </a:extLst>
          </p:cNvPr>
          <p:cNvSpPr>
            <a:spLocks noGrp="1"/>
          </p:cNvSpPr>
          <p:nvPr>
            <p:ph type="sldNum" sz="quarter" idx="12"/>
          </p:nvPr>
        </p:nvSpPr>
        <p:spPr/>
        <p:txBody>
          <a:bodyPr/>
          <a:lstStyle/>
          <a:p>
            <a:fld id="{ABB8925F-B6BB-49B0-9469-5285B9C99CB3}" type="slidenum">
              <a:rPr lang="en-US" smtClean="0"/>
              <a:t>20</a:t>
            </a:fld>
            <a:endParaRPr lang="en-US" dirty="0"/>
          </a:p>
        </p:txBody>
      </p:sp>
    </p:spTree>
    <p:extLst>
      <p:ext uri="{BB962C8B-B14F-4D97-AF65-F5344CB8AC3E}">
        <p14:creationId xmlns:p14="http://schemas.microsoft.com/office/powerpoint/2010/main" val="114428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06B411-F1EE-4884-918A-96000372BB9E}"/>
              </a:ext>
            </a:extLst>
          </p:cNvPr>
          <p:cNvSpPr>
            <a:spLocks noGrp="1"/>
          </p:cNvSpPr>
          <p:nvPr>
            <p:ph type="title"/>
          </p:nvPr>
        </p:nvSpPr>
        <p:spPr/>
        <p:txBody>
          <a:bodyPr/>
          <a:lstStyle/>
          <a:p>
            <a:r>
              <a:rPr lang="en-US" dirty="0"/>
              <a:t>Reporting Process to Governor</a:t>
            </a:r>
          </a:p>
        </p:txBody>
      </p:sp>
      <p:sp>
        <p:nvSpPr>
          <p:cNvPr id="3" name="Content Placeholder 2">
            <a:extLst>
              <a:ext uri="{FF2B5EF4-FFF2-40B4-BE49-F238E27FC236}">
                <a16:creationId xmlns:a16="http://schemas.microsoft.com/office/drawing/2014/main" xmlns="" id="{B5480AB1-FD2E-45FE-A0BC-0B081BFA34B4}"/>
              </a:ext>
            </a:extLst>
          </p:cNvPr>
          <p:cNvSpPr>
            <a:spLocks noGrp="1"/>
          </p:cNvSpPr>
          <p:nvPr>
            <p:ph idx="1"/>
          </p:nvPr>
        </p:nvSpPr>
        <p:spPr>
          <a:xfrm>
            <a:off x="838200" y="1543596"/>
            <a:ext cx="10515600" cy="4633367"/>
          </a:xfrm>
        </p:spPr>
        <p:txBody>
          <a:bodyPr/>
          <a:lstStyle/>
          <a:p>
            <a:r>
              <a:rPr lang="en-US" dirty="0"/>
              <a:t>Division of Epidemiology provides </a:t>
            </a:r>
            <a:r>
              <a:rPr lang="en-US" dirty="0" smtClean="0"/>
              <a:t>daily </a:t>
            </a:r>
            <a:r>
              <a:rPr lang="en-US" dirty="0"/>
              <a:t>r</a:t>
            </a:r>
            <a:r>
              <a:rPr lang="en-US" dirty="0" smtClean="0"/>
              <a:t>eport </a:t>
            </a:r>
            <a:r>
              <a:rPr lang="en-US" dirty="0"/>
              <a:t>each afternoon</a:t>
            </a:r>
          </a:p>
          <a:p>
            <a:pPr lvl="1"/>
            <a:r>
              <a:rPr lang="en-US" dirty="0"/>
              <a:t>Case numbers/mortality</a:t>
            </a:r>
          </a:p>
          <a:p>
            <a:pPr lvl="1"/>
            <a:r>
              <a:rPr lang="en-US" dirty="0"/>
              <a:t>Lab testing numbers</a:t>
            </a:r>
          </a:p>
          <a:p>
            <a:pPr lvl="1"/>
            <a:r>
              <a:rPr lang="en-US" dirty="0"/>
              <a:t>Patient disposition counts</a:t>
            </a:r>
          </a:p>
          <a:p>
            <a:pPr lvl="1"/>
            <a:r>
              <a:rPr lang="en-US" dirty="0" smtClean="0"/>
              <a:t>Race/Ethnicity </a:t>
            </a:r>
            <a:r>
              <a:rPr lang="en-US" dirty="0"/>
              <a:t>distributions</a:t>
            </a:r>
          </a:p>
          <a:p>
            <a:pPr lvl="1"/>
            <a:r>
              <a:rPr lang="en-US" dirty="0"/>
              <a:t>Stats for new cases and deaths</a:t>
            </a:r>
          </a:p>
          <a:p>
            <a:r>
              <a:rPr lang="en-US" dirty="0"/>
              <a:t>Key Points document is produced for each day with additional analysis</a:t>
            </a:r>
          </a:p>
          <a:p>
            <a:pPr lvl="1"/>
            <a:r>
              <a:rPr lang="en-US" dirty="0"/>
              <a:t>Distributed internally to public health and </a:t>
            </a:r>
            <a:r>
              <a:rPr lang="en-US" dirty="0" smtClean="0"/>
              <a:t>cabinet </a:t>
            </a:r>
            <a:r>
              <a:rPr lang="en-US" dirty="0"/>
              <a:t>officials</a:t>
            </a:r>
          </a:p>
          <a:p>
            <a:pPr lvl="1"/>
            <a:r>
              <a:rPr lang="en-US" dirty="0"/>
              <a:t>Distributed to LHD directors and staff</a:t>
            </a:r>
          </a:p>
        </p:txBody>
      </p:sp>
      <p:sp>
        <p:nvSpPr>
          <p:cNvPr id="4" name="Slide Number Placeholder 3">
            <a:extLst>
              <a:ext uri="{FF2B5EF4-FFF2-40B4-BE49-F238E27FC236}">
                <a16:creationId xmlns:a16="http://schemas.microsoft.com/office/drawing/2014/main" xmlns="" id="{D20DF765-4D21-4CEC-8A75-9984A065DDBB}"/>
              </a:ext>
            </a:extLst>
          </p:cNvPr>
          <p:cNvSpPr>
            <a:spLocks noGrp="1"/>
          </p:cNvSpPr>
          <p:nvPr>
            <p:ph type="sldNum" sz="quarter" idx="12"/>
          </p:nvPr>
        </p:nvSpPr>
        <p:spPr/>
        <p:txBody>
          <a:bodyPr/>
          <a:lstStyle/>
          <a:p>
            <a:fld id="{ABB8925F-B6BB-49B0-9469-5285B9C99CB3}" type="slidenum">
              <a:rPr lang="en-US" smtClean="0"/>
              <a:t>21</a:t>
            </a:fld>
            <a:endParaRPr lang="en-US" dirty="0"/>
          </a:p>
        </p:txBody>
      </p:sp>
    </p:spTree>
    <p:extLst>
      <p:ext uri="{BB962C8B-B14F-4D97-AF65-F5344CB8AC3E}">
        <p14:creationId xmlns:p14="http://schemas.microsoft.com/office/powerpoint/2010/main" val="709316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D099A-A1FB-4F7C-8B90-6581CE5C8D6C}"/>
              </a:ext>
            </a:extLst>
          </p:cNvPr>
          <p:cNvSpPr>
            <a:spLocks noGrp="1"/>
          </p:cNvSpPr>
          <p:nvPr>
            <p:ph type="title"/>
          </p:nvPr>
        </p:nvSpPr>
        <p:spPr/>
        <p:txBody>
          <a:bodyPr/>
          <a:lstStyle/>
          <a:p>
            <a:r>
              <a:rPr lang="en-US" dirty="0"/>
              <a:t>Mortality Tracking</a:t>
            </a:r>
          </a:p>
        </p:txBody>
      </p:sp>
      <p:sp>
        <p:nvSpPr>
          <p:cNvPr id="3" name="Content Placeholder 2">
            <a:extLst>
              <a:ext uri="{FF2B5EF4-FFF2-40B4-BE49-F238E27FC236}">
                <a16:creationId xmlns:a16="http://schemas.microsoft.com/office/drawing/2014/main" xmlns="" id="{8D17D698-77FB-49A4-852A-798EACB872F5}"/>
              </a:ext>
            </a:extLst>
          </p:cNvPr>
          <p:cNvSpPr>
            <a:spLocks noGrp="1"/>
          </p:cNvSpPr>
          <p:nvPr>
            <p:ph idx="1"/>
          </p:nvPr>
        </p:nvSpPr>
        <p:spPr>
          <a:xfrm>
            <a:off x="604157" y="1543596"/>
            <a:ext cx="11087100" cy="4949279"/>
          </a:xfrm>
        </p:spPr>
        <p:txBody>
          <a:bodyPr numCol="2">
            <a:normAutofit/>
          </a:bodyPr>
          <a:lstStyle/>
          <a:p>
            <a:r>
              <a:rPr lang="en-US" dirty="0"/>
              <a:t>COVID-19 deaths are counted according to the </a:t>
            </a:r>
            <a:r>
              <a:rPr lang="en-US" dirty="0" smtClean="0"/>
              <a:t>case definition</a:t>
            </a:r>
            <a:endParaRPr lang="en-US" dirty="0"/>
          </a:p>
          <a:p>
            <a:r>
              <a:rPr lang="en-US" dirty="0"/>
              <a:t>Mortality surveillance process</a:t>
            </a:r>
          </a:p>
          <a:p>
            <a:pPr lvl="1"/>
            <a:r>
              <a:rPr lang="en-US" dirty="0"/>
              <a:t>Led by </a:t>
            </a:r>
          </a:p>
          <a:p>
            <a:pPr lvl="2"/>
            <a:r>
              <a:rPr lang="en-US" sz="2200" dirty="0"/>
              <a:t>Dr. Kelly Giesbrecht </a:t>
            </a:r>
            <a:br>
              <a:rPr lang="en-US" sz="2200" dirty="0"/>
            </a:br>
            <a:r>
              <a:rPr lang="en-US" sz="2200" dirty="0"/>
              <a:t>State PH Veterinarian</a:t>
            </a:r>
          </a:p>
          <a:p>
            <a:pPr lvl="2"/>
            <a:r>
              <a:rPr lang="en-US" sz="2200" dirty="0"/>
              <a:t>Claudia </a:t>
            </a:r>
            <a:r>
              <a:rPr lang="en-US" sz="2200" dirty="0" err="1"/>
              <a:t>Valdevieso</a:t>
            </a:r>
            <a:r>
              <a:rPr lang="en-US" sz="2200" dirty="0"/>
              <a:t> </a:t>
            </a:r>
            <a:br>
              <a:rPr lang="en-US" sz="2200" dirty="0"/>
            </a:br>
            <a:r>
              <a:rPr lang="en-US" sz="2200" dirty="0"/>
              <a:t>Vital Statistics Epidemiologist</a:t>
            </a:r>
          </a:p>
          <a:p>
            <a:pPr lvl="1"/>
            <a:r>
              <a:rPr lang="en-US" dirty="0"/>
              <a:t>Identify and track all COVID-19 deaths individually</a:t>
            </a:r>
          </a:p>
          <a:p>
            <a:pPr lvl="1"/>
            <a:r>
              <a:rPr lang="en-US" dirty="0"/>
              <a:t>Identify cases where classification needs review</a:t>
            </a:r>
            <a:br>
              <a:rPr lang="en-US" dirty="0"/>
            </a:br>
            <a:endParaRPr lang="en-US" dirty="0"/>
          </a:p>
          <a:p>
            <a:r>
              <a:rPr lang="en-US" dirty="0"/>
              <a:t>Death Review Committee</a:t>
            </a:r>
          </a:p>
          <a:p>
            <a:pPr lvl="1"/>
            <a:r>
              <a:rPr lang="en-US" dirty="0"/>
              <a:t>Reviews all deaths where COVID-19 involvement is questionable</a:t>
            </a:r>
          </a:p>
          <a:p>
            <a:pPr lvl="1"/>
            <a:r>
              <a:rPr lang="en-US" sz="1600" dirty="0"/>
              <a:t>Dr. Kelly Giesbrecht (State PH Veterinarian)</a:t>
            </a:r>
          </a:p>
          <a:p>
            <a:pPr lvl="1"/>
            <a:r>
              <a:rPr lang="en-US" sz="1600" dirty="0"/>
              <a:t>Dr. Connie White (Deputy Commissioner)</a:t>
            </a:r>
          </a:p>
          <a:p>
            <a:pPr lvl="1"/>
            <a:r>
              <a:rPr lang="en-US" sz="1600" dirty="0"/>
              <a:t>Dr. David </a:t>
            </a:r>
            <a:r>
              <a:rPr lang="en-US" sz="1600" dirty="0" err="1"/>
              <a:t>Bensema</a:t>
            </a:r>
            <a:r>
              <a:rPr lang="en-US" sz="1600" dirty="0"/>
              <a:t> (Inf. Disease Branch </a:t>
            </a:r>
            <a:r>
              <a:rPr lang="en-US" sz="1600" dirty="0" err="1"/>
              <a:t>Mgr</a:t>
            </a:r>
            <a:r>
              <a:rPr lang="en-US" sz="1600" dirty="0"/>
              <a:t>)</a:t>
            </a:r>
          </a:p>
          <a:p>
            <a:pPr lvl="1"/>
            <a:r>
              <a:rPr lang="en-US" sz="1600" dirty="0"/>
              <a:t>Dr. Tisha Johnson (Medical Epidemiologist – HIV/AIDS Director)</a:t>
            </a:r>
          </a:p>
          <a:p>
            <a:pPr lvl="1"/>
            <a:r>
              <a:rPr lang="en-US" sz="1600" dirty="0"/>
              <a:t>Dr. Doug Thoroughman (Acting State Epidemiologist)</a:t>
            </a:r>
          </a:p>
          <a:p>
            <a:pPr lvl="1"/>
            <a:r>
              <a:rPr lang="en-US" sz="1600" dirty="0"/>
              <a:t>Claudia </a:t>
            </a:r>
            <a:r>
              <a:rPr lang="en-US" sz="1600" dirty="0" err="1"/>
              <a:t>Valdevieso</a:t>
            </a:r>
            <a:r>
              <a:rPr lang="en-US" sz="1600" dirty="0"/>
              <a:t> (Vital Statistics Lead Epidemiologist)</a:t>
            </a:r>
          </a:p>
          <a:p>
            <a:pPr lvl="1"/>
            <a:r>
              <a:rPr lang="en-US" sz="1600" dirty="0"/>
              <a:t>Amah Martin (Vital Statistics Epidemiologist)</a:t>
            </a:r>
          </a:p>
          <a:p>
            <a:pPr marL="690563" lvl="1"/>
            <a:r>
              <a:rPr lang="en-US" dirty="0"/>
              <a:t>Some deaths are ruled non-COVID-19-related, based on medical record and epidemiologic evidence</a:t>
            </a:r>
          </a:p>
          <a:p>
            <a:pPr lvl="2"/>
            <a:r>
              <a:rPr lang="en-US" dirty="0"/>
              <a:t>Not reported in mortality counts</a:t>
            </a:r>
          </a:p>
        </p:txBody>
      </p:sp>
      <p:sp>
        <p:nvSpPr>
          <p:cNvPr id="4" name="Slide Number Placeholder 3">
            <a:extLst>
              <a:ext uri="{FF2B5EF4-FFF2-40B4-BE49-F238E27FC236}">
                <a16:creationId xmlns:a16="http://schemas.microsoft.com/office/drawing/2014/main" xmlns="" id="{E992D197-B9B6-48C8-8424-2EB9641C9A03}"/>
              </a:ext>
            </a:extLst>
          </p:cNvPr>
          <p:cNvSpPr>
            <a:spLocks noGrp="1"/>
          </p:cNvSpPr>
          <p:nvPr>
            <p:ph type="sldNum" sz="quarter" idx="12"/>
          </p:nvPr>
        </p:nvSpPr>
        <p:spPr/>
        <p:txBody>
          <a:bodyPr/>
          <a:lstStyle/>
          <a:p>
            <a:fld id="{ABB8925F-B6BB-49B0-9469-5285B9C99CB3}" type="slidenum">
              <a:rPr lang="en-US" smtClean="0"/>
              <a:t>22</a:t>
            </a:fld>
            <a:endParaRPr lang="en-US" dirty="0"/>
          </a:p>
        </p:txBody>
      </p:sp>
    </p:spTree>
    <p:extLst>
      <p:ext uri="{BB962C8B-B14F-4D97-AF65-F5344CB8AC3E}">
        <p14:creationId xmlns:p14="http://schemas.microsoft.com/office/powerpoint/2010/main" val="165754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Additional Questions</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23</a:t>
            </a:fld>
            <a:endParaRPr lang="en-US" dirty="0"/>
          </a:p>
        </p:txBody>
      </p:sp>
    </p:spTree>
    <p:extLst>
      <p:ext uri="{BB962C8B-B14F-4D97-AF65-F5344CB8AC3E}">
        <p14:creationId xmlns:p14="http://schemas.microsoft.com/office/powerpoint/2010/main" val="7508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D099A-A1FB-4F7C-8B90-6581CE5C8D6C}"/>
              </a:ext>
            </a:extLst>
          </p:cNvPr>
          <p:cNvSpPr>
            <a:spLocks noGrp="1"/>
          </p:cNvSpPr>
          <p:nvPr>
            <p:ph type="title"/>
          </p:nvPr>
        </p:nvSpPr>
        <p:spPr/>
        <p:txBody>
          <a:bodyPr/>
          <a:lstStyle/>
          <a:p>
            <a:r>
              <a:rPr lang="en-US" dirty="0"/>
              <a:t>“Recovered”</a:t>
            </a:r>
          </a:p>
        </p:txBody>
      </p:sp>
      <p:sp>
        <p:nvSpPr>
          <p:cNvPr id="3" name="Content Placeholder 2">
            <a:extLst>
              <a:ext uri="{FF2B5EF4-FFF2-40B4-BE49-F238E27FC236}">
                <a16:creationId xmlns:a16="http://schemas.microsoft.com/office/drawing/2014/main" xmlns="" id="{8D17D698-77FB-49A4-852A-798EACB872F5}"/>
              </a:ext>
            </a:extLst>
          </p:cNvPr>
          <p:cNvSpPr>
            <a:spLocks noGrp="1"/>
          </p:cNvSpPr>
          <p:nvPr>
            <p:ph idx="1"/>
          </p:nvPr>
        </p:nvSpPr>
        <p:spPr>
          <a:xfrm>
            <a:off x="614361" y="1347653"/>
            <a:ext cx="11087100" cy="4949279"/>
          </a:xfrm>
        </p:spPr>
        <p:txBody>
          <a:bodyPr numCol="1">
            <a:normAutofit fontScale="92500" lnSpcReduction="10000"/>
          </a:bodyPr>
          <a:lstStyle/>
          <a:p>
            <a:r>
              <a:rPr lang="en-US" dirty="0"/>
              <a:t>Something Public Health doesn’t normally track and is </a:t>
            </a:r>
            <a:r>
              <a:rPr lang="en-US" dirty="0" smtClean="0"/>
              <a:t>not equipped </a:t>
            </a:r>
            <a:r>
              <a:rPr lang="en-US" dirty="0"/>
              <a:t>to do</a:t>
            </a:r>
          </a:p>
          <a:p>
            <a:pPr lvl="1"/>
            <a:r>
              <a:rPr lang="en-US" dirty="0"/>
              <a:t>How do you define “Recovered?”</a:t>
            </a:r>
          </a:p>
          <a:p>
            <a:pPr lvl="2"/>
            <a:r>
              <a:rPr lang="en-US" sz="2200" dirty="0"/>
              <a:t>Complete absence of symptoms </a:t>
            </a:r>
          </a:p>
          <a:p>
            <a:pPr lvl="2"/>
            <a:r>
              <a:rPr lang="en-US" sz="2200" dirty="0"/>
              <a:t>Released from isolation</a:t>
            </a:r>
          </a:p>
          <a:p>
            <a:pPr lvl="2"/>
            <a:r>
              <a:rPr lang="en-US" sz="2200" dirty="0"/>
              <a:t>Released from the hospital</a:t>
            </a:r>
          </a:p>
          <a:p>
            <a:r>
              <a:rPr lang="en-US" dirty="0"/>
              <a:t>Statistic desired by leadership and the public for COVID-19</a:t>
            </a:r>
          </a:p>
          <a:p>
            <a:r>
              <a:rPr lang="en-US" dirty="0"/>
              <a:t>Initially National Guard contingent designed a survey for </a:t>
            </a:r>
            <a:r>
              <a:rPr lang="en-US" dirty="0" smtClean="0"/>
              <a:t>regional </a:t>
            </a:r>
            <a:r>
              <a:rPr lang="en-US" dirty="0"/>
              <a:t>e</a:t>
            </a:r>
            <a:r>
              <a:rPr lang="en-US" dirty="0" smtClean="0"/>
              <a:t>pidemiologists </a:t>
            </a:r>
            <a:r>
              <a:rPr lang="en-US" dirty="0"/>
              <a:t>to enter follow-up data on number recovered</a:t>
            </a:r>
          </a:p>
          <a:p>
            <a:pPr lvl="1"/>
            <a:r>
              <a:rPr lang="en-US" dirty="0"/>
              <a:t>Became a burden as case numbers increased</a:t>
            </a:r>
          </a:p>
          <a:p>
            <a:pPr lvl="1"/>
            <a:r>
              <a:rPr lang="en-US" dirty="0"/>
              <a:t>Tough to ascertain – have to keep </a:t>
            </a:r>
            <a:r>
              <a:rPr lang="en-US" dirty="0" smtClean="0"/>
              <a:t>in contact with </a:t>
            </a:r>
            <a:r>
              <a:rPr lang="en-US" dirty="0"/>
              <a:t>patients to determine status</a:t>
            </a:r>
          </a:p>
          <a:p>
            <a:r>
              <a:rPr lang="en-US" dirty="0"/>
              <a:t>Just transitioned to “Symptom Resolution” in NEDSS</a:t>
            </a:r>
          </a:p>
          <a:p>
            <a:pPr lvl="1"/>
            <a:r>
              <a:rPr lang="en-US" dirty="0"/>
              <a:t>Regional </a:t>
            </a:r>
            <a:r>
              <a:rPr lang="en-US" dirty="0" smtClean="0"/>
              <a:t>epidemiologists </a:t>
            </a:r>
            <a:r>
              <a:rPr lang="en-US" dirty="0"/>
              <a:t>enter data</a:t>
            </a:r>
          </a:p>
          <a:p>
            <a:pPr lvl="1"/>
            <a:r>
              <a:rPr lang="en-US" dirty="0"/>
              <a:t>Large underestimate of the true number of patients recovered</a:t>
            </a:r>
          </a:p>
        </p:txBody>
      </p:sp>
      <p:sp>
        <p:nvSpPr>
          <p:cNvPr id="4" name="Slide Number Placeholder 3">
            <a:extLst>
              <a:ext uri="{FF2B5EF4-FFF2-40B4-BE49-F238E27FC236}">
                <a16:creationId xmlns:a16="http://schemas.microsoft.com/office/drawing/2014/main" xmlns="" id="{E992D197-B9B6-48C8-8424-2EB9641C9A03}"/>
              </a:ext>
            </a:extLst>
          </p:cNvPr>
          <p:cNvSpPr>
            <a:spLocks noGrp="1"/>
          </p:cNvSpPr>
          <p:nvPr>
            <p:ph type="sldNum" sz="quarter" idx="12"/>
          </p:nvPr>
        </p:nvSpPr>
        <p:spPr/>
        <p:txBody>
          <a:bodyPr/>
          <a:lstStyle/>
          <a:p>
            <a:fld id="{ABB8925F-B6BB-49B0-9469-5285B9C99CB3}" type="slidenum">
              <a:rPr lang="en-US" smtClean="0"/>
              <a:t>24</a:t>
            </a:fld>
            <a:endParaRPr lang="en-US" dirty="0"/>
          </a:p>
        </p:txBody>
      </p:sp>
    </p:spTree>
    <p:extLst>
      <p:ext uri="{BB962C8B-B14F-4D97-AF65-F5344CB8AC3E}">
        <p14:creationId xmlns:p14="http://schemas.microsoft.com/office/powerpoint/2010/main" val="45281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A16A2-8034-484E-A7BA-5D2B78CE1202}"/>
              </a:ext>
            </a:extLst>
          </p:cNvPr>
          <p:cNvSpPr>
            <a:spLocks noGrp="1"/>
          </p:cNvSpPr>
          <p:nvPr>
            <p:ph type="title"/>
          </p:nvPr>
        </p:nvSpPr>
        <p:spPr/>
        <p:txBody>
          <a:bodyPr/>
          <a:lstStyle/>
          <a:p>
            <a:r>
              <a:rPr lang="en-US" dirty="0"/>
              <a:t>Daily Reporting</a:t>
            </a:r>
          </a:p>
        </p:txBody>
      </p:sp>
      <p:sp>
        <p:nvSpPr>
          <p:cNvPr id="3" name="Content Placeholder 2">
            <a:extLst>
              <a:ext uri="{FF2B5EF4-FFF2-40B4-BE49-F238E27FC236}">
                <a16:creationId xmlns:a16="http://schemas.microsoft.com/office/drawing/2014/main" xmlns="" id="{FBB3BF12-428F-413C-9B90-B7B13FA06B30}"/>
              </a:ext>
            </a:extLst>
          </p:cNvPr>
          <p:cNvSpPr>
            <a:spLocks noGrp="1"/>
          </p:cNvSpPr>
          <p:nvPr>
            <p:ph idx="1"/>
          </p:nvPr>
        </p:nvSpPr>
        <p:spPr>
          <a:xfrm>
            <a:off x="838199" y="1618591"/>
            <a:ext cx="10515600" cy="4351338"/>
          </a:xfrm>
        </p:spPr>
        <p:txBody>
          <a:bodyPr/>
          <a:lstStyle/>
          <a:p>
            <a:r>
              <a:rPr lang="en-US" dirty="0"/>
              <a:t>Daily case reports include all patients determined to be COVID-19 Confirmed or Probable cases on that day</a:t>
            </a:r>
          </a:p>
          <a:p>
            <a:pPr lvl="1"/>
            <a:r>
              <a:rPr lang="en-US" dirty="0"/>
              <a:t>Does not accurately reflect the daily incidence of disease</a:t>
            </a:r>
          </a:p>
          <a:p>
            <a:pPr lvl="1"/>
            <a:r>
              <a:rPr lang="en-US" dirty="0"/>
              <a:t>Spikes can be due to delayed reporting of a given facility or testing effort</a:t>
            </a:r>
          </a:p>
          <a:p>
            <a:pPr lvl="1"/>
            <a:r>
              <a:rPr lang="en-US" dirty="0"/>
              <a:t>De-duplication is an ongoing process so this reduces the numbers</a:t>
            </a:r>
          </a:p>
          <a:p>
            <a:r>
              <a:rPr lang="en-US" dirty="0"/>
              <a:t>Other measures have problems also</a:t>
            </a:r>
          </a:p>
          <a:p>
            <a:pPr lvl="1"/>
            <a:r>
              <a:rPr lang="en-US" dirty="0"/>
              <a:t>Date of </a:t>
            </a:r>
            <a:r>
              <a:rPr lang="en-US" dirty="0" smtClean="0"/>
              <a:t>onset </a:t>
            </a:r>
            <a:r>
              <a:rPr lang="en-US" dirty="0"/>
              <a:t>of symptoms – missing in about </a:t>
            </a:r>
            <a:r>
              <a:rPr lang="en-US" dirty="0" smtClean="0"/>
              <a:t>46.9% of </a:t>
            </a:r>
            <a:r>
              <a:rPr lang="en-US" dirty="0"/>
              <a:t>cases</a:t>
            </a:r>
          </a:p>
          <a:p>
            <a:pPr lvl="1"/>
            <a:r>
              <a:rPr lang="en-US" dirty="0"/>
              <a:t>Date of specimen collection – dependent on testing operations</a:t>
            </a:r>
          </a:p>
          <a:p>
            <a:r>
              <a:rPr lang="en-US" dirty="0"/>
              <a:t>Governor reports daily reported cases and events that might drive up results for that day</a:t>
            </a:r>
          </a:p>
        </p:txBody>
      </p:sp>
      <p:sp>
        <p:nvSpPr>
          <p:cNvPr id="4" name="Slide Number Placeholder 3">
            <a:extLst>
              <a:ext uri="{FF2B5EF4-FFF2-40B4-BE49-F238E27FC236}">
                <a16:creationId xmlns:a16="http://schemas.microsoft.com/office/drawing/2014/main" xmlns="" id="{1AFD15EA-DA0D-4723-B902-41F11CC9BCEA}"/>
              </a:ext>
            </a:extLst>
          </p:cNvPr>
          <p:cNvSpPr>
            <a:spLocks noGrp="1"/>
          </p:cNvSpPr>
          <p:nvPr>
            <p:ph type="sldNum" sz="quarter" idx="12"/>
          </p:nvPr>
        </p:nvSpPr>
        <p:spPr/>
        <p:txBody>
          <a:bodyPr/>
          <a:lstStyle/>
          <a:p>
            <a:fld id="{ABB8925F-B6BB-49B0-9469-5285B9C99CB3}" type="slidenum">
              <a:rPr lang="en-US" smtClean="0"/>
              <a:t>25</a:t>
            </a:fld>
            <a:endParaRPr lang="en-US" dirty="0"/>
          </a:p>
        </p:txBody>
      </p:sp>
    </p:spTree>
    <p:extLst>
      <p:ext uri="{BB962C8B-B14F-4D97-AF65-F5344CB8AC3E}">
        <p14:creationId xmlns:p14="http://schemas.microsoft.com/office/powerpoint/2010/main" val="290763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descr="Updated May 8, 2020">
            <a:extLst>
              <a:ext uri="{FF2B5EF4-FFF2-40B4-BE49-F238E27FC236}">
                <a16:creationId xmlns:a16="http://schemas.microsoft.com/office/drawing/2014/main" xmlns="" id="{00000000-0008-0000-0200-000002000000}"/>
              </a:ext>
            </a:extLst>
          </p:cNvPr>
          <p:cNvGraphicFramePr>
            <a:graphicFrameLocks/>
          </p:cNvGraphicFramePr>
          <p:nvPr>
            <p:extLst>
              <p:ext uri="{D42A27DB-BD31-4B8C-83A1-F6EECF244321}">
                <p14:modId xmlns:p14="http://schemas.microsoft.com/office/powerpoint/2010/main" val="1240541642"/>
              </p:ext>
            </p:extLst>
          </p:nvPr>
        </p:nvGraphicFramePr>
        <p:xfrm>
          <a:off x="457200" y="977855"/>
          <a:ext cx="11506406" cy="504634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38443" y="137223"/>
            <a:ext cx="10896600" cy="811212"/>
          </a:xfrm>
        </p:spPr>
        <p:txBody>
          <a:bodyPr>
            <a:normAutofit fontScale="90000"/>
          </a:bodyPr>
          <a:lstStyle/>
          <a:p>
            <a:pPr algn="ctr"/>
            <a:r>
              <a:rPr lang="en-US" sz="3600" dirty="0"/>
              <a:t>Kentucky COVID-19 New Cases Announced by Day (n = 34,578)</a:t>
            </a:r>
            <a:endParaRPr lang="en-US" dirty="0"/>
          </a:p>
        </p:txBody>
      </p:sp>
      <p:sp>
        <p:nvSpPr>
          <p:cNvPr id="5" name="TextBox 1"/>
          <p:cNvSpPr txBox="1"/>
          <p:nvPr/>
        </p:nvSpPr>
        <p:spPr>
          <a:xfrm>
            <a:off x="2757769" y="2576526"/>
            <a:ext cx="3228974" cy="6286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Calibri" panose="020F0502020204030204"/>
                <a:ea typeface="+mn-ea"/>
                <a:cs typeface="+mn-cs"/>
              </a:rPr>
              <a:t>Testing results at Green River Correctional Complex over several days were announced on May 5, 2020, adding &gt;300 cases in one day.</a:t>
            </a:r>
          </a:p>
        </p:txBody>
      </p:sp>
      <p:cxnSp>
        <p:nvCxnSpPr>
          <p:cNvPr id="6" name="Straight Arrow Connector 5"/>
          <p:cNvCxnSpPr/>
          <p:nvPr/>
        </p:nvCxnSpPr>
        <p:spPr>
          <a:xfrm>
            <a:off x="4648481" y="3139985"/>
            <a:ext cx="533400" cy="1050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1609" y="6539231"/>
            <a:ext cx="311165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Last Updated </a:t>
            </a:r>
            <a:r>
              <a:rPr lang="en-US" sz="1200" dirty="0">
                <a:solidFill>
                  <a:prstClr val="white">
                    <a:lumMod val="65000"/>
                  </a:prstClr>
                </a:solidFill>
                <a:latin typeface="Calibri" panose="020F0502020204030204"/>
              </a:rPr>
              <a:t>August 8</a:t>
            </a:r>
            <a:r>
              <a:rPr kumimoji="0" lang="en-US" sz="1200" b="0" i="0"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 2020</a:t>
            </a:r>
          </a:p>
        </p:txBody>
      </p:sp>
      <p:sp>
        <p:nvSpPr>
          <p:cNvPr id="8" name="TextBox 7">
            <a:extLst>
              <a:ext uri="{FF2B5EF4-FFF2-40B4-BE49-F238E27FC236}">
                <a16:creationId xmlns:a16="http://schemas.microsoft.com/office/drawing/2014/main" xmlns="" id="{D08A63DA-85F4-4F2A-B56F-61432EDB309B}"/>
              </a:ext>
            </a:extLst>
          </p:cNvPr>
          <p:cNvSpPr txBox="1"/>
          <p:nvPr/>
        </p:nvSpPr>
        <p:spPr>
          <a:xfrm rot="16200000">
            <a:off x="-560816" y="3169230"/>
            <a:ext cx="178446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Cases</a:t>
            </a:r>
          </a:p>
        </p:txBody>
      </p:sp>
      <p:sp>
        <p:nvSpPr>
          <p:cNvPr id="9" name="TextBox 8">
            <a:extLst>
              <a:ext uri="{FF2B5EF4-FFF2-40B4-BE49-F238E27FC236}">
                <a16:creationId xmlns:a16="http://schemas.microsoft.com/office/drawing/2014/main" xmlns="" id="{83357DE9-20ED-4B91-A821-AB990A7DADD4}"/>
              </a:ext>
            </a:extLst>
          </p:cNvPr>
          <p:cNvSpPr txBox="1"/>
          <p:nvPr/>
        </p:nvSpPr>
        <p:spPr>
          <a:xfrm>
            <a:off x="4900612" y="6086335"/>
            <a:ext cx="23907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Date Cases Announced</a:t>
            </a:r>
          </a:p>
        </p:txBody>
      </p:sp>
      <p:sp>
        <p:nvSpPr>
          <p:cNvPr id="10" name="TextBox 1">
            <a:extLst>
              <a:ext uri="{FF2B5EF4-FFF2-40B4-BE49-F238E27FC236}">
                <a16:creationId xmlns:a16="http://schemas.microsoft.com/office/drawing/2014/main" xmlns="" id="{F98E5A2A-72CE-46BF-A1E5-C533B9145007}"/>
              </a:ext>
            </a:extLst>
          </p:cNvPr>
          <p:cNvSpPr txBox="1"/>
          <p:nvPr/>
        </p:nvSpPr>
        <p:spPr>
          <a:xfrm>
            <a:off x="7387048" y="833800"/>
            <a:ext cx="3228974" cy="7293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Calibri" panose="020F0502020204030204"/>
                <a:ea typeface="+mn-ea"/>
                <a:cs typeface="+mn-cs"/>
              </a:rPr>
              <a:t>Artificially high number of cases reported July 19, 2020, due to one laboratory reporting on a large number of past cases simultaneously, all added in one day.</a:t>
            </a:r>
          </a:p>
        </p:txBody>
      </p:sp>
      <p:cxnSp>
        <p:nvCxnSpPr>
          <p:cNvPr id="12" name="Straight Arrow Connector 11">
            <a:extLst>
              <a:ext uri="{FF2B5EF4-FFF2-40B4-BE49-F238E27FC236}">
                <a16:creationId xmlns:a16="http://schemas.microsoft.com/office/drawing/2014/main" xmlns="" id="{0FB73643-C5F2-437C-AF2F-C65C91B131B7}"/>
              </a:ext>
            </a:extLst>
          </p:cNvPr>
          <p:cNvCxnSpPr>
            <a:cxnSpLocks/>
          </p:cNvCxnSpPr>
          <p:nvPr/>
        </p:nvCxnSpPr>
        <p:spPr>
          <a:xfrm>
            <a:off x="9306422" y="1452200"/>
            <a:ext cx="1066800" cy="19153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26</a:t>
            </a:fld>
            <a:endParaRPr lang="en-US" dirty="0"/>
          </a:p>
        </p:txBody>
      </p:sp>
    </p:spTree>
    <p:extLst>
      <p:ext uri="{BB962C8B-B14F-4D97-AF65-F5344CB8AC3E}">
        <p14:creationId xmlns:p14="http://schemas.microsoft.com/office/powerpoint/2010/main" val="41683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106" y="141978"/>
            <a:ext cx="11458349" cy="758281"/>
          </a:xfrm>
        </p:spPr>
        <p:txBody>
          <a:bodyPr>
            <a:noAutofit/>
          </a:bodyPr>
          <a:lstStyle/>
          <a:p>
            <a:pPr algn="ctr"/>
            <a:r>
              <a:rPr lang="en-US" sz="3000" dirty="0"/>
              <a:t>Kentucky COVID-19 Cases by Date of Specimen Collection (n =29,114)</a:t>
            </a:r>
          </a:p>
        </p:txBody>
      </p:sp>
      <p:sp>
        <p:nvSpPr>
          <p:cNvPr id="8" name="TextBox 7">
            <a:extLst>
              <a:ext uri="{FF2B5EF4-FFF2-40B4-BE49-F238E27FC236}">
                <a16:creationId xmlns:a16="http://schemas.microsoft.com/office/drawing/2014/main" xmlns="" id="{F664946C-1749-42A8-AD7F-C3C7A19E7058}"/>
              </a:ext>
            </a:extLst>
          </p:cNvPr>
          <p:cNvSpPr txBox="1"/>
          <p:nvPr/>
        </p:nvSpPr>
        <p:spPr>
          <a:xfrm rot="16200000">
            <a:off x="-429216" y="2933702"/>
            <a:ext cx="178446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Cases</a:t>
            </a:r>
          </a:p>
        </p:txBody>
      </p:sp>
      <p:graphicFrame>
        <p:nvGraphicFramePr>
          <p:cNvPr id="12" name="Chart 11">
            <a:extLst>
              <a:ext uri="{FF2B5EF4-FFF2-40B4-BE49-F238E27FC236}">
                <a16:creationId xmlns:a16="http://schemas.microsoft.com/office/drawing/2014/main" xmlns="" id="{00000000-0008-0000-0000-000002000000}"/>
              </a:ext>
            </a:extLst>
          </p:cNvPr>
          <p:cNvGraphicFramePr>
            <a:graphicFrameLocks/>
          </p:cNvGraphicFramePr>
          <p:nvPr>
            <p:extLst>
              <p:ext uri="{D42A27DB-BD31-4B8C-83A1-F6EECF244321}">
                <p14:modId xmlns:p14="http://schemas.microsoft.com/office/powerpoint/2010/main" val="3985601769"/>
              </p:ext>
            </p:extLst>
          </p:nvPr>
        </p:nvGraphicFramePr>
        <p:xfrm>
          <a:off x="45356" y="900259"/>
          <a:ext cx="12101287" cy="556059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BC41ADE5-F72C-4726-8369-DBF80116D5E4}"/>
              </a:ext>
            </a:extLst>
          </p:cNvPr>
          <p:cNvSpPr txBox="1"/>
          <p:nvPr/>
        </p:nvSpPr>
        <p:spPr>
          <a:xfrm>
            <a:off x="4703373" y="6129580"/>
            <a:ext cx="28298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Date of Specimen Collection</a:t>
            </a:r>
          </a:p>
        </p:txBody>
      </p:sp>
      <p:sp>
        <p:nvSpPr>
          <p:cNvPr id="11" name="Rectangle 10">
            <a:extLst>
              <a:ext uri="{FF2B5EF4-FFF2-40B4-BE49-F238E27FC236}">
                <a16:creationId xmlns:a16="http://schemas.microsoft.com/office/drawing/2014/main" xmlns="" id="{B14D1C42-B579-4DE1-9C21-454377225CFA}"/>
              </a:ext>
            </a:extLst>
          </p:cNvPr>
          <p:cNvSpPr/>
          <p:nvPr/>
        </p:nvSpPr>
        <p:spPr>
          <a:xfrm>
            <a:off x="10875335" y="804340"/>
            <a:ext cx="1026542" cy="453016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xmlns="" id="{03142F05-A21A-47D1-ABEA-88D9CD8EA3BF}"/>
              </a:ext>
            </a:extLst>
          </p:cNvPr>
          <p:cNvSpPr txBox="1"/>
          <p:nvPr/>
        </p:nvSpPr>
        <p:spPr>
          <a:xfrm>
            <a:off x="7790800" y="808143"/>
            <a:ext cx="2537742" cy="523220"/>
          </a:xfrm>
          <a:prstGeom prst="rect">
            <a:avLst/>
          </a:prstGeom>
          <a:noFill/>
          <a:ln>
            <a:solidFill>
              <a:schemeClr val="tx1"/>
            </a:solidFill>
          </a:ln>
        </p:spPr>
        <p:txBody>
          <a:bodyPr wrap="square" rtlCol="0">
            <a:spAutoFit/>
          </a:bodyPr>
          <a:lstStyle/>
          <a:p>
            <a:pPr lvl="0" algn="r">
              <a:defRPr/>
            </a:pPr>
            <a:r>
              <a:rPr lang="en-US" sz="1400" dirty="0">
                <a:solidFill>
                  <a:sysClr val="windowText" lastClr="000000"/>
                </a:solidFill>
              </a:rPr>
              <a:t>Specimens collected during this </a:t>
            </a:r>
          </a:p>
          <a:p>
            <a:pPr lvl="0" algn="r">
              <a:defRPr/>
            </a:pPr>
            <a:r>
              <a:rPr lang="en-US" sz="1400" dirty="0">
                <a:solidFill>
                  <a:sysClr val="windowText" lastClr="000000"/>
                </a:solidFill>
              </a:rPr>
              <a:t>time may not yet be reported</a:t>
            </a:r>
          </a:p>
        </p:txBody>
      </p:sp>
      <p:cxnSp>
        <p:nvCxnSpPr>
          <p:cNvPr id="10" name="Straight Arrow Connector 9">
            <a:extLst>
              <a:ext uri="{FF2B5EF4-FFF2-40B4-BE49-F238E27FC236}">
                <a16:creationId xmlns:a16="http://schemas.microsoft.com/office/drawing/2014/main" xmlns="" id="{2188A524-79E4-475F-8EC7-4F5435DAEE64}"/>
              </a:ext>
            </a:extLst>
          </p:cNvPr>
          <p:cNvCxnSpPr>
            <a:cxnSpLocks/>
          </p:cNvCxnSpPr>
          <p:nvPr/>
        </p:nvCxnSpPr>
        <p:spPr>
          <a:xfrm>
            <a:off x="10328399" y="1023390"/>
            <a:ext cx="891258" cy="1219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27</a:t>
            </a:fld>
            <a:endParaRPr lang="en-US" dirty="0"/>
          </a:p>
        </p:txBody>
      </p:sp>
    </p:spTree>
    <p:extLst>
      <p:ext uri="{BB962C8B-B14F-4D97-AF65-F5344CB8AC3E}">
        <p14:creationId xmlns:p14="http://schemas.microsoft.com/office/powerpoint/2010/main" val="420857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9AD0B1-AFA3-49F4-A805-0D5A7C18EFD4}"/>
              </a:ext>
            </a:extLst>
          </p:cNvPr>
          <p:cNvSpPr>
            <a:spLocks noGrp="1"/>
          </p:cNvSpPr>
          <p:nvPr>
            <p:ph type="title"/>
          </p:nvPr>
        </p:nvSpPr>
        <p:spPr/>
        <p:txBody>
          <a:bodyPr/>
          <a:lstStyle/>
          <a:p>
            <a:r>
              <a:rPr lang="en-US" dirty="0"/>
              <a:t>COVID-19 Compared to Flu</a:t>
            </a:r>
          </a:p>
        </p:txBody>
      </p:sp>
      <p:sp>
        <p:nvSpPr>
          <p:cNvPr id="3" name="Content Placeholder 2">
            <a:extLst>
              <a:ext uri="{FF2B5EF4-FFF2-40B4-BE49-F238E27FC236}">
                <a16:creationId xmlns:a16="http://schemas.microsoft.com/office/drawing/2014/main" xmlns="" id="{4A2FB559-86D0-42C5-A80E-27BC169066D4}"/>
              </a:ext>
            </a:extLst>
          </p:cNvPr>
          <p:cNvSpPr>
            <a:spLocks noGrp="1"/>
          </p:cNvSpPr>
          <p:nvPr>
            <p:ph idx="1"/>
          </p:nvPr>
        </p:nvSpPr>
        <p:spPr>
          <a:xfrm>
            <a:off x="838200" y="1543596"/>
            <a:ext cx="10515600" cy="4633367"/>
          </a:xfrm>
        </p:spPr>
        <p:txBody>
          <a:bodyPr>
            <a:normAutofit/>
          </a:bodyPr>
          <a:lstStyle/>
          <a:p>
            <a:r>
              <a:rPr lang="en-US" dirty="0"/>
              <a:t>Flu counts are dependent on testing</a:t>
            </a:r>
          </a:p>
          <a:p>
            <a:pPr lvl="1"/>
            <a:r>
              <a:rPr lang="en-US" dirty="0"/>
              <a:t>COVID-19 testing is much more rigorous due to current focus</a:t>
            </a:r>
          </a:p>
          <a:p>
            <a:pPr lvl="1"/>
            <a:r>
              <a:rPr lang="en-US" dirty="0"/>
              <a:t>Flu counting is getting better based on availability of PCR-based rapid tests</a:t>
            </a:r>
          </a:p>
          <a:p>
            <a:r>
              <a:rPr lang="en-US" dirty="0"/>
              <a:t>Actual counts may be comparable</a:t>
            </a:r>
          </a:p>
          <a:p>
            <a:pPr lvl="1"/>
            <a:r>
              <a:rPr lang="en-US" dirty="0"/>
              <a:t>COVID-19 higher currently: </a:t>
            </a:r>
            <a:r>
              <a:rPr lang="en-US" dirty="0">
                <a:sym typeface="Symbol" panose="05050102010706020507" pitchFamily="18" charset="2"/>
              </a:rPr>
              <a:t> 35,000 cases in 5 months</a:t>
            </a:r>
          </a:p>
          <a:p>
            <a:pPr lvl="1"/>
            <a:r>
              <a:rPr lang="en-US" dirty="0">
                <a:sym typeface="Symbol" panose="05050102010706020507" pitchFamily="18" charset="2"/>
              </a:rPr>
              <a:t>Flu:  27,500 cases in about 7 months last season</a:t>
            </a:r>
          </a:p>
          <a:p>
            <a:r>
              <a:rPr lang="en-US" dirty="0">
                <a:sym typeface="Symbol" panose="05050102010706020507" pitchFamily="18" charset="2"/>
              </a:rPr>
              <a:t>Mortality higher for COVID</a:t>
            </a:r>
          </a:p>
          <a:p>
            <a:pPr lvl="1"/>
            <a:r>
              <a:rPr lang="en-US" dirty="0">
                <a:sym typeface="Symbol" panose="05050102010706020507" pitchFamily="18" charset="2"/>
              </a:rPr>
              <a:t>More COVID-19 deaths in KY (772 by 8/8) than past </a:t>
            </a:r>
            <a:r>
              <a:rPr lang="en-US" b="1" u="sng" dirty="0">
                <a:solidFill>
                  <a:srgbClr val="FF0000"/>
                </a:solidFill>
                <a:sym typeface="Symbol" panose="05050102010706020507" pitchFamily="18" charset="2"/>
              </a:rPr>
              <a:t>four</a:t>
            </a:r>
            <a:r>
              <a:rPr lang="en-US" dirty="0">
                <a:sym typeface="Symbol" panose="05050102010706020507" pitchFamily="18" charset="2"/>
              </a:rPr>
              <a:t> years of Flu: 767</a:t>
            </a:r>
          </a:p>
          <a:p>
            <a:pPr lvl="1"/>
            <a:r>
              <a:rPr lang="en-US" dirty="0">
                <a:sym typeface="Symbol" panose="05050102010706020507" pitchFamily="18" charset="2"/>
              </a:rPr>
              <a:t>National Flu estimates are 26,000 – 35,000 deaths annually</a:t>
            </a:r>
          </a:p>
          <a:p>
            <a:pPr lvl="1"/>
            <a:r>
              <a:rPr lang="en-US" dirty="0">
                <a:sym typeface="Symbol" panose="05050102010706020507" pitchFamily="18" charset="2"/>
              </a:rPr>
              <a:t>COVID-19 has now accounted for over 160,000 U.S. deaths in first 6 months</a:t>
            </a:r>
          </a:p>
          <a:p>
            <a:endParaRPr lang="en-US" dirty="0"/>
          </a:p>
        </p:txBody>
      </p:sp>
      <p:sp>
        <p:nvSpPr>
          <p:cNvPr id="4" name="Slide Number Placeholder 3">
            <a:extLst>
              <a:ext uri="{FF2B5EF4-FFF2-40B4-BE49-F238E27FC236}">
                <a16:creationId xmlns:a16="http://schemas.microsoft.com/office/drawing/2014/main" xmlns="" id="{461B70F5-2073-473F-B319-1F70FA019B3B}"/>
              </a:ext>
            </a:extLst>
          </p:cNvPr>
          <p:cNvSpPr>
            <a:spLocks noGrp="1"/>
          </p:cNvSpPr>
          <p:nvPr>
            <p:ph type="sldNum" sz="quarter" idx="12"/>
          </p:nvPr>
        </p:nvSpPr>
        <p:spPr/>
        <p:txBody>
          <a:bodyPr/>
          <a:lstStyle/>
          <a:p>
            <a:fld id="{ABB8925F-B6BB-49B0-9469-5285B9C99CB3}" type="slidenum">
              <a:rPr lang="en-US" smtClean="0"/>
              <a:t>28</a:t>
            </a:fld>
            <a:endParaRPr lang="en-US" dirty="0"/>
          </a:p>
        </p:txBody>
      </p:sp>
    </p:spTree>
    <p:extLst>
      <p:ext uri="{BB962C8B-B14F-4D97-AF65-F5344CB8AC3E}">
        <p14:creationId xmlns:p14="http://schemas.microsoft.com/office/powerpoint/2010/main" val="103996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95663"/>
            <a:ext cx="10515600" cy="941577"/>
          </a:xfrm>
        </p:spPr>
        <p:txBody>
          <a:bodyPr/>
          <a:lstStyle/>
          <a:p>
            <a:r>
              <a:rPr lang="en-US" dirty="0"/>
              <a:t>Influenza Testing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1580414"/>
              </p:ext>
            </p:extLst>
          </p:nvPr>
        </p:nvGraphicFramePr>
        <p:xfrm>
          <a:off x="838200" y="2156346"/>
          <a:ext cx="10515600" cy="402061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ABB8925F-B6BB-49B0-9469-5285B9C99CB3}" type="slidenum">
              <a:rPr lang="en-US" smtClean="0"/>
              <a:t>29</a:t>
            </a:fld>
            <a:endParaRPr lang="en-US" dirty="0"/>
          </a:p>
        </p:txBody>
      </p:sp>
      <p:sp>
        <p:nvSpPr>
          <p:cNvPr id="11" name="TextBox 10"/>
          <p:cNvSpPr txBox="1"/>
          <p:nvPr/>
        </p:nvSpPr>
        <p:spPr>
          <a:xfrm>
            <a:off x="737615" y="1016625"/>
            <a:ext cx="10515599" cy="1938992"/>
          </a:xfrm>
          <a:prstGeom prst="rect">
            <a:avLst/>
          </a:prstGeom>
          <a:noFill/>
        </p:spPr>
        <p:txBody>
          <a:bodyPr wrap="square" rtlCol="0">
            <a:spAutoFit/>
          </a:bodyPr>
          <a:lstStyle/>
          <a:p>
            <a:pPr marL="457200" indent="-457200">
              <a:buFont typeface="Arial" panose="020B0604020202020204" pitchFamily="34" charset="0"/>
              <a:buChar char="•"/>
            </a:pPr>
            <a:r>
              <a:rPr lang="en-US" sz="2000" dirty="0"/>
              <a:t>2016-2020 flu season calendar (Oct-May)</a:t>
            </a:r>
          </a:p>
          <a:p>
            <a:pPr marL="457200" indent="-457200">
              <a:buFont typeface="Arial" panose="020B0604020202020204" pitchFamily="34" charset="0"/>
              <a:buChar char="•"/>
            </a:pPr>
            <a:r>
              <a:rPr lang="en-US" sz="2000" dirty="0"/>
              <a:t>Only positive tests are reported </a:t>
            </a:r>
          </a:p>
          <a:p>
            <a:pPr marL="457200" indent="-457200">
              <a:buFont typeface="Arial" panose="020B0604020202020204" pitchFamily="34" charset="0"/>
              <a:buChar char="•"/>
            </a:pPr>
            <a:r>
              <a:rPr lang="en-US" sz="2000" dirty="0"/>
              <a:t>58,587 positive tests reported from October 2016 to May 2020</a:t>
            </a:r>
          </a:p>
          <a:p>
            <a:pPr marL="457200" indent="-457200">
              <a:buFont typeface="Arial" panose="020B0604020202020204" pitchFamily="34" charset="0"/>
              <a:buChar char="•"/>
            </a:pPr>
            <a:endParaRPr lang="en-US" sz="2000" b="1" dirty="0">
              <a:solidFill>
                <a:srgbClr val="FF0000"/>
              </a:solidFill>
            </a:endParaRP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endParaRPr lang="en-US" sz="2000" dirty="0"/>
          </a:p>
        </p:txBody>
      </p:sp>
    </p:spTree>
    <p:extLst>
      <p:ext uri="{BB962C8B-B14F-4D97-AF65-F5344CB8AC3E}">
        <p14:creationId xmlns:p14="http://schemas.microsoft.com/office/powerpoint/2010/main" val="348640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638300"/>
            <a:ext cx="3621404" cy="4371340"/>
          </a:xfrm>
          <a:prstGeom prst="rect">
            <a:avLst/>
          </a:prstGeom>
          <a:ln w="9525">
            <a:solidFill>
              <a:srgbClr val="2D75B6"/>
            </a:solidFill>
          </a:ln>
        </p:spPr>
        <p:txBody>
          <a:bodyPr vert="horz" wrap="square" lIns="0" tIns="26034" rIns="0" bIns="0" rtlCol="0">
            <a:spAutoFit/>
          </a:bodyPr>
          <a:lstStyle/>
          <a:p>
            <a:pPr algn="ctr">
              <a:lnSpc>
                <a:spcPct val="100000"/>
              </a:lnSpc>
              <a:spcBef>
                <a:spcPts val="204"/>
              </a:spcBef>
            </a:pPr>
            <a:r>
              <a:rPr sz="2400" spc="-5" dirty="0">
                <a:latin typeface="Calibri"/>
                <a:cs typeface="Calibri"/>
              </a:rPr>
              <a:t>KENTUCKY</a:t>
            </a:r>
            <a:r>
              <a:rPr sz="2400" spc="-7" baseline="24305" dirty="0">
                <a:latin typeface="Calibri"/>
                <a:cs typeface="Calibri"/>
              </a:rPr>
              <a:t>1</a:t>
            </a:r>
            <a:endParaRPr sz="2400" baseline="24305" dirty="0">
              <a:latin typeface="Calibri"/>
              <a:cs typeface="Calibri"/>
            </a:endParaRPr>
          </a:p>
          <a:p>
            <a:pPr algn="ctr">
              <a:lnSpc>
                <a:spcPct val="100000"/>
              </a:lnSpc>
              <a:spcBef>
                <a:spcPts val="70"/>
              </a:spcBef>
            </a:pPr>
            <a:r>
              <a:rPr sz="1400" spc="-10" dirty="0">
                <a:latin typeface="Calibri"/>
                <a:cs typeface="Calibri"/>
              </a:rPr>
              <a:t>State </a:t>
            </a:r>
            <a:r>
              <a:rPr sz="1400" spc="-5" dirty="0">
                <a:latin typeface="Calibri"/>
                <a:cs typeface="Calibri"/>
              </a:rPr>
              <a:t>of </a:t>
            </a:r>
            <a:r>
              <a:rPr sz="1400" spc="-10" dirty="0">
                <a:latin typeface="Calibri"/>
                <a:cs typeface="Calibri"/>
              </a:rPr>
              <a:t>Emergency </a:t>
            </a:r>
            <a:r>
              <a:rPr sz="1400" spc="-5" dirty="0">
                <a:latin typeface="Calibri"/>
                <a:cs typeface="Calibri"/>
              </a:rPr>
              <a:t>declared March </a:t>
            </a:r>
            <a:r>
              <a:rPr sz="1400" dirty="0">
                <a:latin typeface="Calibri"/>
                <a:cs typeface="Calibri"/>
              </a:rPr>
              <a:t>6,</a:t>
            </a:r>
            <a:r>
              <a:rPr sz="1400" spc="5" dirty="0">
                <a:latin typeface="Calibri"/>
                <a:cs typeface="Calibri"/>
              </a:rPr>
              <a:t> </a:t>
            </a:r>
            <a:r>
              <a:rPr sz="1400" spc="-5" dirty="0">
                <a:latin typeface="Calibri"/>
                <a:cs typeface="Calibri"/>
              </a:rPr>
              <a:t>2020</a:t>
            </a:r>
            <a:endParaRPr sz="1400" dirty="0">
              <a:latin typeface="Calibri"/>
              <a:cs typeface="Calibri"/>
            </a:endParaRPr>
          </a:p>
          <a:p>
            <a:pPr>
              <a:lnSpc>
                <a:spcPct val="100000"/>
              </a:lnSpc>
            </a:pPr>
            <a:endParaRPr sz="1300" dirty="0">
              <a:latin typeface="Calibri"/>
              <a:cs typeface="Calibri"/>
            </a:endParaRPr>
          </a:p>
          <a:p>
            <a:pPr algn="ctr">
              <a:lnSpc>
                <a:spcPct val="100000"/>
              </a:lnSpc>
            </a:pPr>
            <a:r>
              <a:rPr lang="en-US" sz="2800" b="1" spc="-10" dirty="0" smtClean="0">
                <a:solidFill>
                  <a:srgbClr val="FF0000"/>
                </a:solidFill>
                <a:latin typeface="Calibri"/>
                <a:cs typeface="Calibri"/>
              </a:rPr>
              <a:t>34,982</a:t>
            </a:r>
            <a:endParaRPr sz="2800" dirty="0">
              <a:latin typeface="Calibri"/>
              <a:cs typeface="Calibri"/>
            </a:endParaRPr>
          </a:p>
          <a:p>
            <a:pPr algn="ctr">
              <a:lnSpc>
                <a:spcPct val="100000"/>
              </a:lnSpc>
              <a:spcBef>
                <a:spcPts val="65"/>
              </a:spcBef>
            </a:pPr>
            <a:r>
              <a:rPr sz="1800" spc="-5" dirty="0">
                <a:latin typeface="Calibri"/>
                <a:cs typeface="Calibri"/>
              </a:rPr>
              <a:t>Cases</a:t>
            </a:r>
            <a:r>
              <a:rPr sz="1800" spc="-80" dirty="0">
                <a:latin typeface="Calibri"/>
                <a:cs typeface="Calibri"/>
              </a:rPr>
              <a:t> </a:t>
            </a:r>
            <a:r>
              <a:rPr sz="1800" spc="-5" dirty="0">
                <a:latin typeface="Calibri"/>
                <a:cs typeface="Calibri"/>
              </a:rPr>
              <a:t>(</a:t>
            </a:r>
            <a:r>
              <a:rPr sz="1800" b="1" spc="-5" dirty="0" smtClean="0">
                <a:solidFill>
                  <a:srgbClr val="FF0000"/>
                </a:solidFill>
                <a:latin typeface="Calibri"/>
                <a:cs typeface="Calibri"/>
              </a:rPr>
              <a:t>↑</a:t>
            </a:r>
            <a:r>
              <a:rPr lang="en-US" b="1" spc="-5" dirty="0" smtClean="0">
                <a:solidFill>
                  <a:srgbClr val="FF0000"/>
                </a:solidFill>
                <a:latin typeface="Calibri"/>
                <a:cs typeface="Calibri"/>
              </a:rPr>
              <a:t>404</a:t>
            </a:r>
            <a:r>
              <a:rPr sz="1800" spc="-5" dirty="0" smtClean="0">
                <a:latin typeface="Calibri"/>
                <a:cs typeface="Calibri"/>
              </a:rPr>
              <a:t>)</a:t>
            </a:r>
            <a:endParaRPr sz="1800" dirty="0">
              <a:latin typeface="Calibri"/>
              <a:cs typeface="Calibri"/>
            </a:endParaRPr>
          </a:p>
          <a:p>
            <a:pPr algn="ctr">
              <a:lnSpc>
                <a:spcPct val="100000"/>
              </a:lnSpc>
              <a:spcBef>
                <a:spcPts val="1620"/>
              </a:spcBef>
            </a:pPr>
            <a:r>
              <a:rPr lang="en-US" sz="2800" b="1" spc="-10" dirty="0" smtClean="0">
                <a:solidFill>
                  <a:srgbClr val="FF0000"/>
                </a:solidFill>
                <a:latin typeface="Calibri"/>
                <a:cs typeface="Calibri"/>
              </a:rPr>
              <a:t>773</a:t>
            </a:r>
            <a:endParaRPr sz="2800" dirty="0">
              <a:latin typeface="Calibri"/>
              <a:cs typeface="Calibri"/>
            </a:endParaRPr>
          </a:p>
          <a:p>
            <a:pPr algn="ctr">
              <a:lnSpc>
                <a:spcPct val="100000"/>
              </a:lnSpc>
              <a:spcBef>
                <a:spcPts val="60"/>
              </a:spcBef>
            </a:pPr>
            <a:r>
              <a:rPr sz="1800" spc="-5" dirty="0">
                <a:latin typeface="Calibri"/>
                <a:cs typeface="Calibri"/>
              </a:rPr>
              <a:t>Deaths (</a:t>
            </a:r>
            <a:r>
              <a:rPr sz="1800" b="1" spc="-5" dirty="0" smtClean="0">
                <a:solidFill>
                  <a:srgbClr val="FF0000"/>
                </a:solidFill>
                <a:latin typeface="Calibri"/>
                <a:cs typeface="Calibri"/>
              </a:rPr>
              <a:t>↑</a:t>
            </a:r>
            <a:r>
              <a:rPr lang="en-US" sz="1800" b="1" spc="-5" dirty="0" smtClean="0">
                <a:solidFill>
                  <a:srgbClr val="FF0000"/>
                </a:solidFill>
                <a:latin typeface="Calibri"/>
                <a:cs typeface="Calibri"/>
              </a:rPr>
              <a:t>1</a:t>
            </a:r>
            <a:r>
              <a:rPr sz="1800" spc="-5" dirty="0" smtClean="0">
                <a:latin typeface="Calibri"/>
                <a:cs typeface="Calibri"/>
              </a:rPr>
              <a:t>)</a:t>
            </a:r>
            <a:endParaRPr sz="1800" dirty="0">
              <a:latin typeface="Calibri"/>
              <a:cs typeface="Calibri"/>
            </a:endParaRPr>
          </a:p>
          <a:p>
            <a:pPr>
              <a:lnSpc>
                <a:spcPct val="100000"/>
              </a:lnSpc>
              <a:spcBef>
                <a:spcPts val="30"/>
              </a:spcBef>
            </a:pPr>
            <a:endParaRPr sz="1300" dirty="0">
              <a:highlight>
                <a:srgbClr val="FFFF00"/>
              </a:highlight>
              <a:latin typeface="Calibri"/>
              <a:cs typeface="Calibri"/>
            </a:endParaRPr>
          </a:p>
          <a:p>
            <a:pPr algn="ctr">
              <a:lnSpc>
                <a:spcPct val="100000"/>
              </a:lnSpc>
              <a:spcBef>
                <a:spcPts val="5"/>
              </a:spcBef>
            </a:pPr>
            <a:r>
              <a:rPr lang="en-US" sz="2800" b="1" spc="-10" dirty="0">
                <a:solidFill>
                  <a:srgbClr val="FF0000"/>
                </a:solidFill>
                <a:latin typeface="Calibri"/>
                <a:cs typeface="Calibri"/>
              </a:rPr>
              <a:t>2</a:t>
            </a:r>
            <a:r>
              <a:rPr sz="2800" b="1" spc="-10" dirty="0">
                <a:solidFill>
                  <a:srgbClr val="FF0000"/>
                </a:solidFill>
                <a:latin typeface="Calibri"/>
                <a:cs typeface="Calibri"/>
              </a:rPr>
              <a:t>.</a:t>
            </a:r>
            <a:r>
              <a:rPr lang="en-US" sz="2800" b="1" spc="-10" dirty="0">
                <a:solidFill>
                  <a:srgbClr val="FF0000"/>
                </a:solidFill>
                <a:latin typeface="Calibri"/>
                <a:cs typeface="Calibri"/>
              </a:rPr>
              <a:t>2</a:t>
            </a:r>
            <a:r>
              <a:rPr sz="2800" b="1" spc="-10" dirty="0">
                <a:solidFill>
                  <a:srgbClr val="FF0000"/>
                </a:solidFill>
                <a:latin typeface="Calibri"/>
                <a:cs typeface="Calibri"/>
              </a:rPr>
              <a:t>%</a:t>
            </a:r>
            <a:endParaRPr sz="2800" dirty="0">
              <a:latin typeface="Calibri"/>
              <a:cs typeface="Calibri"/>
            </a:endParaRPr>
          </a:p>
          <a:p>
            <a:pPr algn="ctr">
              <a:lnSpc>
                <a:spcPct val="100000"/>
              </a:lnSpc>
              <a:spcBef>
                <a:spcPts val="60"/>
              </a:spcBef>
            </a:pPr>
            <a:r>
              <a:rPr sz="1800" spc="-10" dirty="0">
                <a:latin typeface="Calibri"/>
                <a:cs typeface="Calibri"/>
              </a:rPr>
              <a:t>Mortality</a:t>
            </a:r>
            <a:r>
              <a:rPr sz="1800" dirty="0">
                <a:latin typeface="Calibri"/>
                <a:cs typeface="Calibri"/>
              </a:rPr>
              <a:t> </a:t>
            </a:r>
            <a:r>
              <a:rPr sz="1800" spc="-15" dirty="0">
                <a:latin typeface="Calibri"/>
                <a:cs typeface="Calibri"/>
              </a:rPr>
              <a:t>Rate</a:t>
            </a:r>
            <a:endParaRPr sz="1800" dirty="0">
              <a:latin typeface="Calibri"/>
              <a:cs typeface="Calibri"/>
            </a:endParaRPr>
          </a:p>
          <a:p>
            <a:pPr algn="ctr">
              <a:lnSpc>
                <a:spcPct val="100000"/>
              </a:lnSpc>
              <a:spcBef>
                <a:spcPts val="1620"/>
              </a:spcBef>
            </a:pPr>
            <a:r>
              <a:rPr sz="2800" b="1" spc="-5" dirty="0">
                <a:solidFill>
                  <a:srgbClr val="FF0000"/>
                </a:solidFill>
                <a:latin typeface="Calibri"/>
                <a:cs typeface="Calibri"/>
              </a:rPr>
              <a:t>1</a:t>
            </a:r>
            <a:r>
              <a:rPr lang="en-US" sz="2800" b="1" spc="-5" dirty="0">
                <a:solidFill>
                  <a:srgbClr val="FF0000"/>
                </a:solidFill>
                <a:latin typeface="Calibri"/>
                <a:cs typeface="Calibri"/>
              </a:rPr>
              <a:t>20</a:t>
            </a:r>
            <a:r>
              <a:rPr sz="2800" b="1" spc="5" dirty="0">
                <a:solidFill>
                  <a:srgbClr val="FF0000"/>
                </a:solidFill>
                <a:latin typeface="Calibri"/>
                <a:cs typeface="Calibri"/>
              </a:rPr>
              <a:t> </a:t>
            </a:r>
            <a:r>
              <a:rPr sz="2800" b="1" spc="-10" dirty="0">
                <a:solidFill>
                  <a:srgbClr val="FF0000"/>
                </a:solidFill>
                <a:latin typeface="Calibri"/>
                <a:cs typeface="Calibri"/>
              </a:rPr>
              <a:t>counties</a:t>
            </a:r>
            <a:endParaRPr sz="2800" dirty="0">
              <a:latin typeface="Calibri"/>
              <a:cs typeface="Calibri"/>
            </a:endParaRPr>
          </a:p>
          <a:p>
            <a:pPr algn="ctr">
              <a:lnSpc>
                <a:spcPct val="100000"/>
              </a:lnSpc>
              <a:spcBef>
                <a:spcPts val="65"/>
              </a:spcBef>
            </a:pPr>
            <a:r>
              <a:rPr sz="1800" spc="-5" dirty="0">
                <a:latin typeface="Calibri"/>
                <a:cs typeface="Calibri"/>
              </a:rPr>
              <a:t>with </a:t>
            </a:r>
            <a:r>
              <a:rPr sz="1800" spc="-10" dirty="0">
                <a:latin typeface="Calibri"/>
                <a:cs typeface="Calibri"/>
              </a:rPr>
              <a:t>at </a:t>
            </a:r>
            <a:r>
              <a:rPr sz="1800" spc="-5" dirty="0">
                <a:latin typeface="Calibri"/>
                <a:cs typeface="Calibri"/>
              </a:rPr>
              <a:t>least one</a:t>
            </a:r>
            <a:r>
              <a:rPr sz="1800" spc="20" dirty="0">
                <a:latin typeface="Calibri"/>
                <a:cs typeface="Calibri"/>
              </a:rPr>
              <a:t> </a:t>
            </a:r>
            <a:r>
              <a:rPr sz="1800" spc="-5" dirty="0">
                <a:latin typeface="Calibri"/>
                <a:cs typeface="Calibri"/>
              </a:rPr>
              <a:t>case</a:t>
            </a:r>
            <a:endParaRPr sz="1800" dirty="0">
              <a:latin typeface="Calibri"/>
              <a:cs typeface="Calibri"/>
            </a:endParaRPr>
          </a:p>
        </p:txBody>
      </p:sp>
      <p:sp>
        <p:nvSpPr>
          <p:cNvPr id="3" name="object 3"/>
          <p:cNvSpPr txBox="1"/>
          <p:nvPr/>
        </p:nvSpPr>
        <p:spPr>
          <a:xfrm>
            <a:off x="4285488" y="1653539"/>
            <a:ext cx="3621404" cy="4371340"/>
          </a:xfrm>
          <a:prstGeom prst="rect">
            <a:avLst/>
          </a:prstGeom>
          <a:ln w="9525">
            <a:solidFill>
              <a:srgbClr val="2D75B6"/>
            </a:solidFill>
          </a:ln>
        </p:spPr>
        <p:txBody>
          <a:bodyPr vert="horz" wrap="square" lIns="0" tIns="26670" rIns="0" bIns="0" rtlCol="0">
            <a:spAutoFit/>
          </a:bodyPr>
          <a:lstStyle/>
          <a:p>
            <a:pPr algn="ctr">
              <a:lnSpc>
                <a:spcPct val="100000"/>
              </a:lnSpc>
              <a:spcBef>
                <a:spcPts val="210"/>
              </a:spcBef>
            </a:pPr>
            <a:r>
              <a:rPr sz="2400" spc="-5" dirty="0">
                <a:latin typeface="Calibri"/>
                <a:cs typeface="Calibri"/>
              </a:rPr>
              <a:t>UNITED</a:t>
            </a:r>
            <a:r>
              <a:rPr sz="2400" dirty="0">
                <a:latin typeface="Calibri"/>
                <a:cs typeface="Calibri"/>
              </a:rPr>
              <a:t> </a:t>
            </a:r>
            <a:r>
              <a:rPr sz="2400" spc="-65" dirty="0">
                <a:latin typeface="Calibri"/>
                <a:cs typeface="Calibri"/>
              </a:rPr>
              <a:t>STATES</a:t>
            </a:r>
            <a:r>
              <a:rPr sz="2400" spc="-97" baseline="24305" dirty="0">
                <a:latin typeface="Calibri"/>
                <a:cs typeface="Calibri"/>
              </a:rPr>
              <a:t>2</a:t>
            </a:r>
            <a:endParaRPr sz="2400" baseline="24305" dirty="0">
              <a:latin typeface="Calibri"/>
              <a:cs typeface="Calibri"/>
            </a:endParaRPr>
          </a:p>
          <a:p>
            <a:pPr algn="ctr">
              <a:lnSpc>
                <a:spcPct val="100000"/>
              </a:lnSpc>
              <a:spcBef>
                <a:spcPts val="65"/>
              </a:spcBef>
            </a:pPr>
            <a:r>
              <a:rPr sz="1400" dirty="0">
                <a:latin typeface="Calibri"/>
                <a:cs typeface="Calibri"/>
              </a:rPr>
              <a:t>Risk </a:t>
            </a:r>
            <a:r>
              <a:rPr sz="1400" spc="-10" dirty="0">
                <a:latin typeface="Calibri"/>
                <a:cs typeface="Calibri"/>
              </a:rPr>
              <a:t>to </a:t>
            </a:r>
            <a:r>
              <a:rPr sz="1400" spc="-5" dirty="0">
                <a:latin typeface="Calibri"/>
                <a:cs typeface="Calibri"/>
              </a:rPr>
              <a:t>Americans </a:t>
            </a:r>
            <a:r>
              <a:rPr sz="1400" dirty="0">
                <a:latin typeface="Calibri"/>
                <a:cs typeface="Calibri"/>
              </a:rPr>
              <a:t>is </a:t>
            </a:r>
            <a:r>
              <a:rPr sz="1400" spc="-5" dirty="0">
                <a:latin typeface="Calibri"/>
                <a:cs typeface="Calibri"/>
              </a:rPr>
              <a:t>widespread</a:t>
            </a:r>
            <a:endParaRPr sz="1400" dirty="0">
              <a:latin typeface="Calibri"/>
              <a:cs typeface="Calibri"/>
            </a:endParaRPr>
          </a:p>
          <a:p>
            <a:pPr>
              <a:lnSpc>
                <a:spcPct val="100000"/>
              </a:lnSpc>
            </a:pPr>
            <a:endParaRPr sz="1300" dirty="0">
              <a:latin typeface="Calibri"/>
              <a:cs typeface="Calibri"/>
            </a:endParaRPr>
          </a:p>
          <a:p>
            <a:pPr algn="ctr">
              <a:lnSpc>
                <a:spcPct val="100000"/>
              </a:lnSpc>
              <a:spcBef>
                <a:spcPts val="5"/>
              </a:spcBef>
            </a:pPr>
            <a:r>
              <a:rPr lang="en-US" sz="2800" b="1" spc="-10" dirty="0" smtClean="0">
                <a:solidFill>
                  <a:srgbClr val="FF0000"/>
                </a:solidFill>
                <a:latin typeface="Calibri"/>
                <a:cs typeface="Calibri"/>
              </a:rPr>
              <a:t>4,974,959</a:t>
            </a:r>
            <a:endParaRPr sz="2800" dirty="0">
              <a:latin typeface="Calibri"/>
              <a:cs typeface="Calibri"/>
            </a:endParaRPr>
          </a:p>
          <a:p>
            <a:pPr marL="635" algn="ctr">
              <a:lnSpc>
                <a:spcPct val="100000"/>
              </a:lnSpc>
              <a:spcBef>
                <a:spcPts val="60"/>
              </a:spcBef>
            </a:pPr>
            <a:r>
              <a:rPr sz="1800" spc="-5" dirty="0">
                <a:latin typeface="Calibri"/>
                <a:cs typeface="Calibri"/>
              </a:rPr>
              <a:t>Cases</a:t>
            </a:r>
            <a:r>
              <a:rPr sz="1800" spc="-10" dirty="0">
                <a:latin typeface="Calibri"/>
                <a:cs typeface="Calibri"/>
              </a:rPr>
              <a:t> </a:t>
            </a:r>
            <a:r>
              <a:rPr sz="1800" spc="-5" dirty="0">
                <a:latin typeface="Calibri"/>
                <a:cs typeface="Calibri"/>
              </a:rPr>
              <a:t>(</a:t>
            </a:r>
            <a:r>
              <a:rPr sz="1800" b="1" spc="-5" dirty="0" smtClean="0">
                <a:solidFill>
                  <a:srgbClr val="FF0000"/>
                </a:solidFill>
                <a:latin typeface="Calibri"/>
                <a:cs typeface="Calibri"/>
              </a:rPr>
              <a:t>↑</a:t>
            </a:r>
            <a:r>
              <a:rPr lang="en-US" spc="-5" dirty="0" smtClean="0">
                <a:latin typeface="Calibri"/>
                <a:cs typeface="Calibri"/>
              </a:rPr>
              <a:t>54,590</a:t>
            </a:r>
            <a:r>
              <a:rPr sz="1800" spc="-5" dirty="0" smtClean="0">
                <a:latin typeface="Calibri"/>
                <a:cs typeface="Calibri"/>
              </a:rPr>
              <a:t>)</a:t>
            </a:r>
            <a:endParaRPr sz="1800" dirty="0">
              <a:latin typeface="Calibri"/>
              <a:cs typeface="Calibri"/>
            </a:endParaRPr>
          </a:p>
          <a:p>
            <a:pPr algn="ctr">
              <a:lnSpc>
                <a:spcPct val="100000"/>
              </a:lnSpc>
              <a:spcBef>
                <a:spcPts val="1620"/>
              </a:spcBef>
            </a:pPr>
            <a:r>
              <a:rPr sz="2800" b="1" spc="-10" dirty="0">
                <a:solidFill>
                  <a:srgbClr val="FF0000"/>
                </a:solidFill>
                <a:latin typeface="Calibri"/>
                <a:cs typeface="Calibri"/>
              </a:rPr>
              <a:t>1</a:t>
            </a:r>
            <a:r>
              <a:rPr lang="en-US" sz="2800" b="1" spc="-10" dirty="0" smtClean="0">
                <a:solidFill>
                  <a:srgbClr val="FF0000"/>
                </a:solidFill>
                <a:latin typeface="Calibri"/>
                <a:cs typeface="Calibri"/>
              </a:rPr>
              <a:t>61,284</a:t>
            </a:r>
            <a:endParaRPr sz="2800" dirty="0">
              <a:latin typeface="Calibri"/>
              <a:cs typeface="Calibri"/>
            </a:endParaRPr>
          </a:p>
          <a:p>
            <a:pPr algn="ctr">
              <a:lnSpc>
                <a:spcPct val="100000"/>
              </a:lnSpc>
              <a:spcBef>
                <a:spcPts val="65"/>
              </a:spcBef>
            </a:pPr>
            <a:r>
              <a:rPr sz="1800" spc="-5" dirty="0">
                <a:latin typeface="Calibri"/>
                <a:cs typeface="Calibri"/>
              </a:rPr>
              <a:t>Deaths</a:t>
            </a:r>
            <a:r>
              <a:rPr sz="1800" spc="-65" dirty="0">
                <a:latin typeface="Calibri"/>
                <a:cs typeface="Calibri"/>
              </a:rPr>
              <a:t> </a:t>
            </a:r>
            <a:r>
              <a:rPr sz="1800" spc="-5" dirty="0">
                <a:latin typeface="Calibri"/>
                <a:cs typeface="Calibri"/>
              </a:rPr>
              <a:t>(</a:t>
            </a:r>
            <a:r>
              <a:rPr sz="1800" b="1" spc="-5" dirty="0">
                <a:solidFill>
                  <a:srgbClr val="FF0000"/>
                </a:solidFill>
                <a:latin typeface="Calibri"/>
                <a:cs typeface="Calibri"/>
              </a:rPr>
              <a:t>↑</a:t>
            </a:r>
            <a:r>
              <a:rPr lang="en-US" spc="-5" dirty="0" smtClean="0">
                <a:latin typeface="Calibri"/>
                <a:cs typeface="Calibri"/>
              </a:rPr>
              <a:t>1,064</a:t>
            </a:r>
            <a:r>
              <a:rPr sz="1800" spc="-5" dirty="0" smtClean="0">
                <a:latin typeface="Calibri"/>
                <a:cs typeface="Calibri"/>
              </a:rPr>
              <a:t>)</a:t>
            </a:r>
            <a:endParaRPr sz="1800" dirty="0">
              <a:latin typeface="Calibri"/>
              <a:cs typeface="Calibri"/>
            </a:endParaRPr>
          </a:p>
          <a:p>
            <a:pPr algn="ctr">
              <a:lnSpc>
                <a:spcPct val="100000"/>
              </a:lnSpc>
              <a:spcBef>
                <a:spcPts val="1614"/>
              </a:spcBef>
            </a:pPr>
            <a:r>
              <a:rPr lang="en-US" sz="2800" b="1" spc="-10" dirty="0">
                <a:solidFill>
                  <a:srgbClr val="FF0000"/>
                </a:solidFill>
                <a:latin typeface="Calibri"/>
                <a:cs typeface="Calibri"/>
              </a:rPr>
              <a:t>3.3</a:t>
            </a:r>
            <a:r>
              <a:rPr sz="2800" b="1" spc="-10" dirty="0">
                <a:solidFill>
                  <a:srgbClr val="FF0000"/>
                </a:solidFill>
                <a:latin typeface="Calibri"/>
                <a:cs typeface="Calibri"/>
              </a:rPr>
              <a:t>%</a:t>
            </a:r>
            <a:endParaRPr sz="2800" dirty="0">
              <a:latin typeface="Calibri"/>
              <a:cs typeface="Calibri"/>
            </a:endParaRPr>
          </a:p>
          <a:p>
            <a:pPr algn="ctr">
              <a:lnSpc>
                <a:spcPct val="100000"/>
              </a:lnSpc>
              <a:spcBef>
                <a:spcPts val="65"/>
              </a:spcBef>
            </a:pPr>
            <a:r>
              <a:rPr sz="1800" spc="-10" dirty="0">
                <a:latin typeface="Calibri"/>
                <a:cs typeface="Calibri"/>
              </a:rPr>
              <a:t>Mortality</a:t>
            </a:r>
            <a:r>
              <a:rPr sz="1800" dirty="0">
                <a:latin typeface="Calibri"/>
                <a:cs typeface="Calibri"/>
              </a:rPr>
              <a:t> </a:t>
            </a:r>
            <a:r>
              <a:rPr sz="1800" spc="-15" dirty="0">
                <a:latin typeface="Calibri"/>
                <a:cs typeface="Calibri"/>
              </a:rPr>
              <a:t>Rat</a:t>
            </a:r>
            <a:r>
              <a:rPr lang="en-US" spc="-15" dirty="0">
                <a:latin typeface="Calibri"/>
                <a:cs typeface="Calibri"/>
              </a:rPr>
              <a:t>e</a:t>
            </a:r>
            <a:endParaRPr sz="1800" dirty="0">
              <a:latin typeface="Calibri"/>
              <a:cs typeface="Calibri"/>
            </a:endParaRPr>
          </a:p>
          <a:p>
            <a:pPr algn="ctr">
              <a:lnSpc>
                <a:spcPct val="100000"/>
              </a:lnSpc>
              <a:spcBef>
                <a:spcPts val="1614"/>
              </a:spcBef>
            </a:pPr>
            <a:r>
              <a:rPr lang="en-US" sz="2800" b="1" spc="-5" dirty="0">
                <a:solidFill>
                  <a:srgbClr val="FF0000"/>
                </a:solidFill>
                <a:latin typeface="Calibri"/>
                <a:cs typeface="Calibri"/>
              </a:rPr>
              <a:t>59</a:t>
            </a:r>
            <a:r>
              <a:rPr sz="2800" b="1" spc="-5" dirty="0">
                <a:solidFill>
                  <a:srgbClr val="FF0000"/>
                </a:solidFill>
                <a:latin typeface="Calibri"/>
                <a:cs typeface="Calibri"/>
              </a:rPr>
              <a:t> </a:t>
            </a:r>
            <a:r>
              <a:rPr sz="2800" b="1" spc="-25" dirty="0">
                <a:solidFill>
                  <a:srgbClr val="FF0000"/>
                </a:solidFill>
                <a:latin typeface="Calibri"/>
                <a:cs typeface="Calibri"/>
              </a:rPr>
              <a:t>states </a:t>
            </a:r>
            <a:r>
              <a:rPr sz="2800" b="1" spc="-5" dirty="0">
                <a:solidFill>
                  <a:srgbClr val="FF0000"/>
                </a:solidFill>
                <a:latin typeface="Calibri"/>
                <a:cs typeface="Calibri"/>
              </a:rPr>
              <a:t>+</a:t>
            </a:r>
            <a:r>
              <a:rPr sz="2800" b="1" spc="30" dirty="0">
                <a:solidFill>
                  <a:srgbClr val="FF0000"/>
                </a:solidFill>
                <a:latin typeface="Calibri"/>
                <a:cs typeface="Calibri"/>
              </a:rPr>
              <a:t> </a:t>
            </a:r>
            <a:r>
              <a:rPr sz="2800" b="1" spc="-10" dirty="0">
                <a:solidFill>
                  <a:srgbClr val="FF0000"/>
                </a:solidFill>
                <a:latin typeface="Calibri"/>
                <a:cs typeface="Calibri"/>
              </a:rPr>
              <a:t>territories</a:t>
            </a:r>
            <a:endParaRPr sz="2800" dirty="0">
              <a:latin typeface="Calibri"/>
              <a:cs typeface="Calibri"/>
            </a:endParaRPr>
          </a:p>
          <a:p>
            <a:pPr algn="ctr">
              <a:lnSpc>
                <a:spcPct val="100000"/>
              </a:lnSpc>
              <a:spcBef>
                <a:spcPts val="65"/>
              </a:spcBef>
            </a:pPr>
            <a:r>
              <a:rPr sz="1800" spc="-5" dirty="0">
                <a:latin typeface="Calibri"/>
                <a:cs typeface="Calibri"/>
              </a:rPr>
              <a:t>with </a:t>
            </a:r>
            <a:r>
              <a:rPr sz="1800" spc="-10" dirty="0">
                <a:latin typeface="Calibri"/>
                <a:cs typeface="Calibri"/>
              </a:rPr>
              <a:t>at </a:t>
            </a:r>
            <a:r>
              <a:rPr sz="1800" spc="-5" dirty="0">
                <a:latin typeface="Calibri"/>
                <a:cs typeface="Calibri"/>
              </a:rPr>
              <a:t>least one</a:t>
            </a:r>
            <a:r>
              <a:rPr sz="1800" spc="20" dirty="0">
                <a:latin typeface="Calibri"/>
                <a:cs typeface="Calibri"/>
              </a:rPr>
              <a:t> </a:t>
            </a:r>
            <a:r>
              <a:rPr sz="1800" spc="-5" dirty="0">
                <a:latin typeface="Calibri"/>
                <a:cs typeface="Calibri"/>
              </a:rPr>
              <a:t>case</a:t>
            </a:r>
            <a:endParaRPr sz="1800" dirty="0">
              <a:latin typeface="Calibri"/>
              <a:cs typeface="Calibri"/>
            </a:endParaRPr>
          </a:p>
        </p:txBody>
      </p:sp>
      <p:sp>
        <p:nvSpPr>
          <p:cNvPr id="4" name="object 4"/>
          <p:cNvSpPr txBox="1"/>
          <p:nvPr/>
        </p:nvSpPr>
        <p:spPr>
          <a:xfrm>
            <a:off x="8113776" y="1653539"/>
            <a:ext cx="3621404" cy="4371340"/>
          </a:xfrm>
          <a:prstGeom prst="rect">
            <a:avLst/>
          </a:prstGeom>
          <a:ln w="9525">
            <a:solidFill>
              <a:srgbClr val="2D75B6"/>
            </a:solidFill>
          </a:ln>
        </p:spPr>
        <p:txBody>
          <a:bodyPr vert="horz" wrap="square" lIns="0" tIns="26670" rIns="0" bIns="0" rtlCol="0">
            <a:spAutoFit/>
          </a:bodyPr>
          <a:lstStyle/>
          <a:p>
            <a:pPr marL="1270" algn="ctr">
              <a:lnSpc>
                <a:spcPct val="100000"/>
              </a:lnSpc>
              <a:spcBef>
                <a:spcPts val="210"/>
              </a:spcBef>
            </a:pPr>
            <a:r>
              <a:rPr sz="2400" spc="-10" dirty="0">
                <a:latin typeface="Calibri"/>
                <a:cs typeface="Calibri"/>
              </a:rPr>
              <a:t>WORLD</a:t>
            </a:r>
            <a:r>
              <a:rPr sz="2400" spc="-15" baseline="24305" dirty="0">
                <a:latin typeface="Calibri"/>
                <a:cs typeface="Calibri"/>
              </a:rPr>
              <a:t>3</a:t>
            </a:r>
            <a:endParaRPr sz="2400" baseline="24305" dirty="0">
              <a:latin typeface="Calibri"/>
              <a:cs typeface="Calibri"/>
            </a:endParaRPr>
          </a:p>
          <a:p>
            <a:pPr algn="ctr">
              <a:lnSpc>
                <a:spcPct val="100000"/>
              </a:lnSpc>
              <a:spcBef>
                <a:spcPts val="65"/>
              </a:spcBef>
            </a:pPr>
            <a:r>
              <a:rPr sz="1400" dirty="0">
                <a:latin typeface="Calibri"/>
                <a:cs typeface="Calibri"/>
              </a:rPr>
              <a:t>WHO </a:t>
            </a:r>
            <a:r>
              <a:rPr sz="1400" spc="-5" dirty="0">
                <a:latin typeface="Calibri"/>
                <a:cs typeface="Calibri"/>
              </a:rPr>
              <a:t>declared pandemic on March 11,</a:t>
            </a:r>
            <a:r>
              <a:rPr sz="1400" dirty="0">
                <a:latin typeface="Calibri"/>
                <a:cs typeface="Calibri"/>
              </a:rPr>
              <a:t> </a:t>
            </a:r>
            <a:r>
              <a:rPr sz="1400" spc="-5" dirty="0">
                <a:latin typeface="Calibri"/>
                <a:cs typeface="Calibri"/>
              </a:rPr>
              <a:t>2020</a:t>
            </a:r>
            <a:endParaRPr sz="1400" dirty="0">
              <a:latin typeface="Calibri"/>
              <a:cs typeface="Calibri"/>
            </a:endParaRPr>
          </a:p>
          <a:p>
            <a:pPr>
              <a:lnSpc>
                <a:spcPct val="100000"/>
              </a:lnSpc>
            </a:pPr>
            <a:endParaRPr sz="1300" dirty="0">
              <a:latin typeface="Calibri"/>
              <a:cs typeface="Calibri"/>
            </a:endParaRPr>
          </a:p>
          <a:p>
            <a:pPr algn="ctr">
              <a:lnSpc>
                <a:spcPct val="100000"/>
              </a:lnSpc>
              <a:spcBef>
                <a:spcPts val="5"/>
              </a:spcBef>
            </a:pPr>
            <a:r>
              <a:rPr lang="en-US" sz="2800" b="1" spc="-10" dirty="0" smtClean="0">
                <a:solidFill>
                  <a:srgbClr val="FF0000"/>
                </a:solidFill>
                <a:latin typeface="Calibri"/>
                <a:cs typeface="Calibri"/>
              </a:rPr>
              <a:t>19,462,112</a:t>
            </a:r>
            <a:endParaRPr sz="2800" dirty="0">
              <a:latin typeface="Calibri"/>
              <a:cs typeface="Calibri"/>
            </a:endParaRPr>
          </a:p>
          <a:p>
            <a:pPr marL="1270" algn="ctr">
              <a:lnSpc>
                <a:spcPct val="100000"/>
              </a:lnSpc>
              <a:spcBef>
                <a:spcPts val="60"/>
              </a:spcBef>
            </a:pPr>
            <a:r>
              <a:rPr sz="1800" dirty="0">
                <a:latin typeface="Calibri"/>
                <a:cs typeface="Calibri"/>
              </a:rPr>
              <a:t>Cases</a:t>
            </a:r>
            <a:r>
              <a:rPr sz="1800" spc="-15" dirty="0">
                <a:latin typeface="Calibri"/>
                <a:cs typeface="Calibri"/>
              </a:rPr>
              <a:t> </a:t>
            </a:r>
            <a:r>
              <a:rPr sz="1800" spc="-5" dirty="0">
                <a:latin typeface="Calibri"/>
                <a:cs typeface="Calibri"/>
              </a:rPr>
              <a:t>(</a:t>
            </a:r>
            <a:r>
              <a:rPr sz="1800" b="1" spc="-5" dirty="0">
                <a:solidFill>
                  <a:srgbClr val="FF0000"/>
                </a:solidFill>
                <a:latin typeface="Calibri"/>
                <a:cs typeface="Calibri"/>
              </a:rPr>
              <a:t>↑</a:t>
            </a:r>
            <a:r>
              <a:rPr lang="en-US" spc="-5" dirty="0" smtClean="0">
                <a:latin typeface="Calibri"/>
                <a:cs typeface="Calibri"/>
              </a:rPr>
              <a:t>273,552)</a:t>
            </a:r>
            <a:endParaRPr sz="1800" dirty="0">
              <a:latin typeface="Calibri"/>
              <a:cs typeface="Calibri"/>
            </a:endParaRPr>
          </a:p>
          <a:p>
            <a:pPr algn="ctr">
              <a:lnSpc>
                <a:spcPct val="100000"/>
              </a:lnSpc>
              <a:spcBef>
                <a:spcPts val="1620"/>
              </a:spcBef>
            </a:pPr>
            <a:r>
              <a:rPr lang="en-US" sz="2800" b="1" spc="-10" dirty="0" smtClean="0">
                <a:solidFill>
                  <a:srgbClr val="FF0000"/>
                </a:solidFill>
                <a:latin typeface="Calibri"/>
                <a:cs typeface="Calibri"/>
              </a:rPr>
              <a:t>722,285</a:t>
            </a:r>
            <a:endParaRPr sz="2800" dirty="0">
              <a:latin typeface="Calibri"/>
              <a:cs typeface="Calibri"/>
            </a:endParaRPr>
          </a:p>
          <a:p>
            <a:pPr marL="1270" algn="ctr">
              <a:lnSpc>
                <a:spcPct val="100000"/>
              </a:lnSpc>
              <a:spcBef>
                <a:spcPts val="65"/>
              </a:spcBef>
            </a:pPr>
            <a:r>
              <a:rPr sz="1800" spc="-5" dirty="0">
                <a:latin typeface="Calibri"/>
                <a:cs typeface="Calibri"/>
              </a:rPr>
              <a:t>Deaths (</a:t>
            </a:r>
            <a:r>
              <a:rPr sz="1800" b="1" spc="-5" dirty="0">
                <a:solidFill>
                  <a:srgbClr val="FF0000"/>
                </a:solidFill>
                <a:latin typeface="Calibri"/>
                <a:cs typeface="Calibri"/>
              </a:rPr>
              <a:t>↑</a:t>
            </a:r>
            <a:r>
              <a:rPr lang="en-US" spc="-5" dirty="0" smtClean="0">
                <a:latin typeface="Calibri"/>
                <a:cs typeface="Calibri"/>
              </a:rPr>
              <a:t>6,207</a:t>
            </a:r>
            <a:r>
              <a:rPr sz="1800" spc="-5" dirty="0" smtClean="0">
                <a:latin typeface="Calibri"/>
                <a:cs typeface="Calibri"/>
              </a:rPr>
              <a:t>)</a:t>
            </a:r>
            <a:endParaRPr sz="1800" dirty="0">
              <a:latin typeface="Calibri"/>
              <a:cs typeface="Calibri"/>
            </a:endParaRPr>
          </a:p>
          <a:p>
            <a:pPr algn="ctr">
              <a:lnSpc>
                <a:spcPct val="100000"/>
              </a:lnSpc>
              <a:spcBef>
                <a:spcPts val="1614"/>
              </a:spcBef>
            </a:pPr>
            <a:r>
              <a:rPr lang="en-US" sz="2800" b="1" spc="-10" dirty="0">
                <a:solidFill>
                  <a:srgbClr val="FF0000"/>
                </a:solidFill>
                <a:latin typeface="Calibri"/>
                <a:cs typeface="Calibri"/>
              </a:rPr>
              <a:t>3.7</a:t>
            </a:r>
            <a:r>
              <a:rPr sz="2800" b="1" spc="-10" dirty="0">
                <a:solidFill>
                  <a:srgbClr val="FF0000"/>
                </a:solidFill>
                <a:latin typeface="Calibri"/>
                <a:cs typeface="Calibri"/>
              </a:rPr>
              <a:t>%</a:t>
            </a:r>
            <a:endParaRPr sz="2800" dirty="0">
              <a:latin typeface="Calibri"/>
              <a:cs typeface="Calibri"/>
            </a:endParaRPr>
          </a:p>
          <a:p>
            <a:pPr algn="ctr">
              <a:lnSpc>
                <a:spcPct val="100000"/>
              </a:lnSpc>
              <a:spcBef>
                <a:spcPts val="65"/>
              </a:spcBef>
            </a:pPr>
            <a:r>
              <a:rPr sz="1800" spc="-10" dirty="0">
                <a:latin typeface="Calibri"/>
                <a:cs typeface="Calibri"/>
              </a:rPr>
              <a:t>Mortality</a:t>
            </a:r>
            <a:r>
              <a:rPr sz="1800" dirty="0">
                <a:latin typeface="Calibri"/>
                <a:cs typeface="Calibri"/>
              </a:rPr>
              <a:t> </a:t>
            </a:r>
            <a:r>
              <a:rPr sz="1800" spc="-15" dirty="0">
                <a:latin typeface="Calibri"/>
                <a:cs typeface="Calibri"/>
              </a:rPr>
              <a:t>Rate</a:t>
            </a:r>
            <a:endParaRPr sz="1800" dirty="0">
              <a:latin typeface="Calibri"/>
              <a:cs typeface="Calibri"/>
            </a:endParaRPr>
          </a:p>
          <a:p>
            <a:pPr algn="ctr">
              <a:lnSpc>
                <a:spcPct val="100000"/>
              </a:lnSpc>
              <a:spcBef>
                <a:spcPts val="1614"/>
              </a:spcBef>
            </a:pPr>
            <a:r>
              <a:rPr sz="2800" b="1" spc="-5" dirty="0">
                <a:solidFill>
                  <a:srgbClr val="FF0000"/>
                </a:solidFill>
                <a:latin typeface="Calibri"/>
                <a:cs typeface="Calibri"/>
              </a:rPr>
              <a:t>215</a:t>
            </a:r>
            <a:r>
              <a:rPr sz="2800" b="1" spc="-50" dirty="0">
                <a:solidFill>
                  <a:srgbClr val="FF0000"/>
                </a:solidFill>
                <a:latin typeface="Calibri"/>
                <a:cs typeface="Calibri"/>
              </a:rPr>
              <a:t> </a:t>
            </a:r>
            <a:r>
              <a:rPr sz="2800" b="1" spc="-10" dirty="0">
                <a:solidFill>
                  <a:srgbClr val="FF0000"/>
                </a:solidFill>
                <a:latin typeface="Calibri"/>
                <a:cs typeface="Calibri"/>
              </a:rPr>
              <a:t>countries</a:t>
            </a:r>
            <a:endParaRPr sz="2800" dirty="0">
              <a:latin typeface="Calibri"/>
              <a:cs typeface="Calibri"/>
            </a:endParaRPr>
          </a:p>
          <a:p>
            <a:pPr algn="ctr">
              <a:lnSpc>
                <a:spcPct val="100000"/>
              </a:lnSpc>
              <a:spcBef>
                <a:spcPts val="65"/>
              </a:spcBef>
            </a:pPr>
            <a:r>
              <a:rPr sz="1800" spc="-5" dirty="0">
                <a:latin typeface="Calibri"/>
                <a:cs typeface="Calibri"/>
              </a:rPr>
              <a:t>with </a:t>
            </a:r>
            <a:r>
              <a:rPr sz="1800" spc="-10" dirty="0">
                <a:latin typeface="Calibri"/>
                <a:cs typeface="Calibri"/>
              </a:rPr>
              <a:t>at </a:t>
            </a:r>
            <a:r>
              <a:rPr sz="1800" spc="-5" dirty="0">
                <a:latin typeface="Calibri"/>
                <a:cs typeface="Calibri"/>
              </a:rPr>
              <a:t>least one</a:t>
            </a:r>
            <a:r>
              <a:rPr sz="1800" spc="-40" dirty="0">
                <a:latin typeface="Calibri"/>
                <a:cs typeface="Calibri"/>
              </a:rPr>
              <a:t> </a:t>
            </a:r>
            <a:r>
              <a:rPr sz="1800" spc="-5" dirty="0">
                <a:latin typeface="Calibri"/>
                <a:cs typeface="Calibri"/>
              </a:rPr>
              <a:t>case</a:t>
            </a:r>
            <a:endParaRPr sz="1800" dirty="0">
              <a:latin typeface="Calibri"/>
              <a:cs typeface="Calibri"/>
            </a:endParaRPr>
          </a:p>
        </p:txBody>
      </p:sp>
      <p:sp>
        <p:nvSpPr>
          <p:cNvPr id="5" name="object 5"/>
          <p:cNvSpPr/>
          <p:nvPr/>
        </p:nvSpPr>
        <p:spPr>
          <a:xfrm>
            <a:off x="1490142" y="537075"/>
            <a:ext cx="1779961" cy="771861"/>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6" name="object 6"/>
          <p:cNvSpPr/>
          <p:nvPr/>
        </p:nvSpPr>
        <p:spPr>
          <a:xfrm>
            <a:off x="5164539" y="331273"/>
            <a:ext cx="1855968" cy="1140157"/>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7" name="object 7"/>
          <p:cNvSpPr/>
          <p:nvPr/>
        </p:nvSpPr>
        <p:spPr>
          <a:xfrm>
            <a:off x="8883505" y="330674"/>
            <a:ext cx="2018274" cy="1155259"/>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8" name="object 8"/>
          <p:cNvSpPr txBox="1"/>
          <p:nvPr/>
        </p:nvSpPr>
        <p:spPr>
          <a:xfrm>
            <a:off x="510540" y="6247587"/>
            <a:ext cx="6887845" cy="528955"/>
          </a:xfrm>
          <a:prstGeom prst="rect">
            <a:avLst/>
          </a:prstGeom>
        </p:spPr>
        <p:txBody>
          <a:bodyPr vert="horz" wrap="square" lIns="0" tIns="12700" rIns="0" bIns="0" rtlCol="0">
            <a:spAutoFit/>
          </a:bodyPr>
          <a:lstStyle/>
          <a:p>
            <a:pPr marL="38100">
              <a:lnSpc>
                <a:spcPct val="100000"/>
              </a:lnSpc>
              <a:spcBef>
                <a:spcPts val="100"/>
              </a:spcBef>
            </a:pPr>
            <a:r>
              <a:rPr sz="1050" baseline="27777" dirty="0">
                <a:latin typeface="Calibri"/>
                <a:cs typeface="Calibri"/>
              </a:rPr>
              <a:t>1</a:t>
            </a:r>
            <a:r>
              <a:rPr sz="1100" dirty="0">
                <a:latin typeface="Calibri"/>
                <a:cs typeface="Calibri"/>
              </a:rPr>
              <a:t>Kentucky Department </a:t>
            </a:r>
            <a:r>
              <a:rPr sz="1100" spc="-5" dirty="0">
                <a:latin typeface="Calibri"/>
                <a:cs typeface="Calibri"/>
              </a:rPr>
              <a:t>for Public</a:t>
            </a:r>
            <a:r>
              <a:rPr sz="1100" spc="-95" dirty="0">
                <a:latin typeface="Calibri"/>
                <a:cs typeface="Calibri"/>
              </a:rPr>
              <a:t> </a:t>
            </a:r>
            <a:r>
              <a:rPr sz="1100" dirty="0">
                <a:latin typeface="Calibri"/>
                <a:cs typeface="Calibri"/>
              </a:rPr>
              <a:t>Health</a:t>
            </a:r>
          </a:p>
          <a:p>
            <a:pPr marL="38100">
              <a:lnSpc>
                <a:spcPct val="100000"/>
              </a:lnSpc>
            </a:pPr>
            <a:r>
              <a:rPr sz="1050" baseline="27777" dirty="0">
                <a:latin typeface="Calibri"/>
                <a:cs typeface="Calibri"/>
              </a:rPr>
              <a:t>2</a:t>
            </a:r>
            <a:r>
              <a:rPr sz="1100" dirty="0">
                <a:latin typeface="Calibri"/>
                <a:cs typeface="Calibri"/>
              </a:rPr>
              <a:t>The </a:t>
            </a:r>
            <a:r>
              <a:rPr sz="1100" spc="-5" dirty="0">
                <a:latin typeface="Calibri"/>
                <a:cs typeface="Calibri"/>
              </a:rPr>
              <a:t>Centers for </a:t>
            </a:r>
            <a:r>
              <a:rPr sz="1100" dirty="0">
                <a:latin typeface="Calibri"/>
                <a:cs typeface="Calibri"/>
              </a:rPr>
              <a:t>Disease Control and Prevention</a:t>
            </a:r>
            <a:r>
              <a:rPr sz="1100" spc="-105" dirty="0">
                <a:latin typeface="Calibri"/>
                <a:cs typeface="Calibri"/>
              </a:rPr>
              <a:t> </a:t>
            </a:r>
            <a:r>
              <a:rPr sz="1100" u="sng" spc="-5" dirty="0">
                <a:solidFill>
                  <a:srgbClr val="0462C1"/>
                </a:solidFill>
                <a:uFill>
                  <a:solidFill>
                    <a:srgbClr val="0462C1"/>
                  </a:solidFill>
                </a:uFill>
                <a:latin typeface="Calibri"/>
                <a:cs typeface="Calibri"/>
                <a:hlinkClick r:id="rId5"/>
              </a:rPr>
              <a:t>https://www.cdc.gov/coronavirus/2019-ncov/cases-in-us.html</a:t>
            </a:r>
            <a:endParaRPr sz="1100" dirty="0">
              <a:latin typeface="Calibri"/>
              <a:cs typeface="Calibri"/>
            </a:endParaRPr>
          </a:p>
          <a:p>
            <a:pPr marL="38100">
              <a:lnSpc>
                <a:spcPct val="100000"/>
              </a:lnSpc>
            </a:pPr>
            <a:r>
              <a:rPr sz="1050" baseline="27777" dirty="0">
                <a:latin typeface="Calibri"/>
                <a:cs typeface="Calibri"/>
              </a:rPr>
              <a:t>3</a:t>
            </a:r>
            <a:r>
              <a:rPr sz="1100" dirty="0">
                <a:latin typeface="Calibri"/>
                <a:cs typeface="Calibri"/>
              </a:rPr>
              <a:t>The World Health </a:t>
            </a:r>
            <a:r>
              <a:rPr sz="1100" spc="-5" dirty="0">
                <a:latin typeface="Calibri"/>
                <a:cs typeface="Calibri"/>
              </a:rPr>
              <a:t>Organization</a:t>
            </a:r>
            <a:r>
              <a:rPr sz="1100" spc="5" dirty="0">
                <a:latin typeface="Calibri"/>
                <a:cs typeface="Calibri"/>
              </a:rPr>
              <a:t> </a:t>
            </a:r>
            <a:r>
              <a:rPr lang="en-US" sz="1100" u="sng" spc="-5" dirty="0">
                <a:solidFill>
                  <a:srgbClr val="0462C1"/>
                </a:solidFill>
                <a:uFill>
                  <a:solidFill>
                    <a:srgbClr val="0462C1"/>
                  </a:solidFill>
                </a:uFill>
                <a:latin typeface="Calibri"/>
                <a:cs typeface="Calibri"/>
              </a:rPr>
              <a:t>https://www.who.int/emergencies/diseases/novel-coronavirus-2019/situation-reports/</a:t>
            </a:r>
            <a:endParaRPr sz="1100" dirty="0">
              <a:latin typeface="Calibri"/>
              <a:cs typeface="Calibri"/>
            </a:endParaRPr>
          </a:p>
        </p:txBody>
      </p:sp>
      <p:sp>
        <p:nvSpPr>
          <p:cNvPr id="9" name="Slide Number Placeholder 3"/>
          <p:cNvSpPr>
            <a:spLocks noGrp="1"/>
          </p:cNvSpPr>
          <p:nvPr>
            <p:ph type="sldNum" sz="quarter" idx="4294967295"/>
          </p:nvPr>
        </p:nvSpPr>
        <p:spPr>
          <a:xfrm>
            <a:off x="11496675" y="6515100"/>
            <a:ext cx="695325" cy="252413"/>
          </a:xfrm>
        </p:spPr>
        <p:txBody>
          <a:bodyPr/>
          <a:lstStyle/>
          <a:p>
            <a:r>
              <a:rPr lang="en-US" dirty="0" smtClean="0">
                <a:solidFill>
                  <a:schemeClr val="tx1"/>
                </a:solidFill>
              </a:rPr>
              <a:t>3</a:t>
            </a:r>
            <a:endParaRPr lang="en-US" dirty="0">
              <a:solidFill>
                <a:schemeClr val="tx1"/>
              </a:solidFill>
            </a:endParaRPr>
          </a:p>
        </p:txBody>
      </p:sp>
    </p:spTree>
    <p:extLst>
      <p:ext uri="{BB962C8B-B14F-4D97-AF65-F5344CB8AC3E}">
        <p14:creationId xmlns:p14="http://schemas.microsoft.com/office/powerpoint/2010/main" val="300125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6CD738-EABD-4C4E-A323-C5DE4D7626F7}"/>
              </a:ext>
            </a:extLst>
          </p:cNvPr>
          <p:cNvSpPr>
            <a:spLocks noGrp="1"/>
          </p:cNvSpPr>
          <p:nvPr>
            <p:ph type="title"/>
          </p:nvPr>
        </p:nvSpPr>
        <p:spPr>
          <a:xfrm>
            <a:off x="653143" y="365125"/>
            <a:ext cx="10842171" cy="1178471"/>
          </a:xfrm>
        </p:spPr>
        <p:txBody>
          <a:bodyPr>
            <a:normAutofit/>
          </a:bodyPr>
          <a:lstStyle/>
          <a:p>
            <a:r>
              <a:rPr lang="en-US" dirty="0"/>
              <a:t>Why isn’t Mortality Matching Case Increases?</a:t>
            </a:r>
          </a:p>
        </p:txBody>
      </p:sp>
      <p:sp>
        <p:nvSpPr>
          <p:cNvPr id="3" name="Content Placeholder 2">
            <a:extLst>
              <a:ext uri="{FF2B5EF4-FFF2-40B4-BE49-F238E27FC236}">
                <a16:creationId xmlns:a16="http://schemas.microsoft.com/office/drawing/2014/main" xmlns="" id="{F96F35D5-6857-440F-8469-987E6AA6906F}"/>
              </a:ext>
            </a:extLst>
          </p:cNvPr>
          <p:cNvSpPr>
            <a:spLocks noGrp="1"/>
          </p:cNvSpPr>
          <p:nvPr>
            <p:ph idx="1"/>
          </p:nvPr>
        </p:nvSpPr>
        <p:spPr>
          <a:xfrm>
            <a:off x="838200" y="1543596"/>
            <a:ext cx="10515600" cy="4633367"/>
          </a:xfrm>
        </p:spPr>
        <p:txBody>
          <a:bodyPr/>
          <a:lstStyle/>
          <a:p>
            <a:r>
              <a:rPr lang="en-US" dirty="0"/>
              <a:t>Lag in mortality likely plays some role</a:t>
            </a:r>
          </a:p>
          <a:p>
            <a:pPr lvl="1"/>
            <a:r>
              <a:rPr lang="en-US" dirty="0"/>
              <a:t>People may be ill for quite some time before expiring</a:t>
            </a:r>
          </a:p>
          <a:p>
            <a:r>
              <a:rPr lang="en-US" dirty="0"/>
              <a:t>Change in case population most likely explanation</a:t>
            </a:r>
          </a:p>
          <a:p>
            <a:pPr lvl="1"/>
            <a:r>
              <a:rPr lang="en-US" dirty="0"/>
              <a:t>Younger people more likely to become cases as businesses open up</a:t>
            </a:r>
          </a:p>
          <a:p>
            <a:pPr lvl="1"/>
            <a:r>
              <a:rPr lang="en-US" dirty="0"/>
              <a:t>More younger people being tested now (see graphs)</a:t>
            </a:r>
          </a:p>
          <a:p>
            <a:pPr lvl="1"/>
            <a:r>
              <a:rPr lang="en-US" dirty="0"/>
              <a:t>Younger people are less likely to have severe illness</a:t>
            </a:r>
          </a:p>
          <a:p>
            <a:pPr lvl="1"/>
            <a:r>
              <a:rPr lang="en-US" dirty="0"/>
              <a:t>Older populations are more protected now</a:t>
            </a:r>
          </a:p>
          <a:p>
            <a:pPr lvl="2"/>
            <a:r>
              <a:rPr lang="en-US" sz="2200" dirty="0"/>
              <a:t>Nursing home measures</a:t>
            </a:r>
          </a:p>
          <a:p>
            <a:pPr lvl="2"/>
            <a:r>
              <a:rPr lang="en-US" sz="2200" dirty="0"/>
              <a:t>Community mitigation measures</a:t>
            </a:r>
          </a:p>
          <a:p>
            <a:pPr lvl="1"/>
            <a:r>
              <a:rPr lang="en-US" dirty="0"/>
              <a:t>Case counts rising but mortality has shown only slight increase</a:t>
            </a:r>
          </a:p>
          <a:p>
            <a:r>
              <a:rPr lang="en-US" dirty="0"/>
              <a:t>Theoretical possibility – less virulent strains arising through mutation</a:t>
            </a:r>
          </a:p>
        </p:txBody>
      </p:sp>
      <p:sp>
        <p:nvSpPr>
          <p:cNvPr id="4" name="Slide Number Placeholder 3">
            <a:extLst>
              <a:ext uri="{FF2B5EF4-FFF2-40B4-BE49-F238E27FC236}">
                <a16:creationId xmlns:a16="http://schemas.microsoft.com/office/drawing/2014/main" xmlns="" id="{2B5B96CA-DF99-4FE6-854B-31572094970A}"/>
              </a:ext>
            </a:extLst>
          </p:cNvPr>
          <p:cNvSpPr>
            <a:spLocks noGrp="1"/>
          </p:cNvSpPr>
          <p:nvPr>
            <p:ph type="sldNum" sz="quarter" idx="12"/>
          </p:nvPr>
        </p:nvSpPr>
        <p:spPr/>
        <p:txBody>
          <a:bodyPr/>
          <a:lstStyle/>
          <a:p>
            <a:fld id="{ABB8925F-B6BB-49B0-9469-5285B9C99CB3}" type="slidenum">
              <a:rPr lang="en-US" smtClean="0"/>
              <a:t>30</a:t>
            </a:fld>
            <a:endParaRPr lang="en-US" dirty="0"/>
          </a:p>
        </p:txBody>
      </p:sp>
    </p:spTree>
    <p:extLst>
      <p:ext uri="{BB962C8B-B14F-4D97-AF65-F5344CB8AC3E}">
        <p14:creationId xmlns:p14="http://schemas.microsoft.com/office/powerpoint/2010/main" val="39687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B98843-1236-48C2-B1E7-3FE7D6A34D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A89CC86-FC0F-4EA5-A8DB-231927BE87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xmlns="" id="{B0A5800D-B1AD-4543-97C0-9F69C8CB093B}"/>
              </a:ext>
            </a:extLst>
          </p:cNvPr>
          <p:cNvSpPr>
            <a:spLocks noGrp="1"/>
          </p:cNvSpPr>
          <p:nvPr>
            <p:ph type="sldNum" sz="quarter" idx="12"/>
          </p:nvPr>
        </p:nvSpPr>
        <p:spPr/>
        <p:txBody>
          <a:bodyPr/>
          <a:lstStyle/>
          <a:p>
            <a:fld id="{ABB8925F-B6BB-49B0-9469-5285B9C99CB3}" type="slidenum">
              <a:rPr lang="en-US" smtClean="0"/>
              <a:t>31</a:t>
            </a:fld>
            <a:endParaRPr lang="en-US" dirty="0"/>
          </a:p>
        </p:txBody>
      </p:sp>
      <p:pic>
        <p:nvPicPr>
          <p:cNvPr id="6" name="Picture 5">
            <a:extLst>
              <a:ext uri="{FF2B5EF4-FFF2-40B4-BE49-F238E27FC236}">
                <a16:creationId xmlns:a16="http://schemas.microsoft.com/office/drawing/2014/main" xmlns="" id="{663FF06D-B685-48D6-9ECE-A16B43EDFB2D}"/>
              </a:ext>
            </a:extLst>
          </p:cNvPr>
          <p:cNvPicPr>
            <a:picLocks noChangeAspect="1"/>
          </p:cNvPicPr>
          <p:nvPr/>
        </p:nvPicPr>
        <p:blipFill>
          <a:blip r:embed="rId2"/>
          <a:stretch>
            <a:fillRect/>
          </a:stretch>
        </p:blipFill>
        <p:spPr>
          <a:xfrm>
            <a:off x="1110338" y="244929"/>
            <a:ext cx="10047513" cy="6148600"/>
          </a:xfrm>
          <a:prstGeom prst="rect">
            <a:avLst/>
          </a:prstGeom>
        </p:spPr>
      </p:pic>
    </p:spTree>
    <p:extLst>
      <p:ext uri="{BB962C8B-B14F-4D97-AF65-F5344CB8AC3E}">
        <p14:creationId xmlns:p14="http://schemas.microsoft.com/office/powerpoint/2010/main" val="420918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6B33BA-1C8E-43D1-8E62-75F411AF16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712D071-77F7-4AD7-8151-932200200FC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xmlns="" id="{C313AFB0-E990-460D-8F56-FC6E133D81A3}"/>
              </a:ext>
            </a:extLst>
          </p:cNvPr>
          <p:cNvSpPr>
            <a:spLocks noGrp="1"/>
          </p:cNvSpPr>
          <p:nvPr>
            <p:ph type="sldNum" sz="quarter" idx="12"/>
          </p:nvPr>
        </p:nvSpPr>
        <p:spPr/>
        <p:txBody>
          <a:bodyPr/>
          <a:lstStyle/>
          <a:p>
            <a:fld id="{ABB8925F-B6BB-49B0-9469-5285B9C99CB3}" type="slidenum">
              <a:rPr lang="en-US" smtClean="0"/>
              <a:t>32</a:t>
            </a:fld>
            <a:endParaRPr lang="en-US" dirty="0"/>
          </a:p>
        </p:txBody>
      </p:sp>
      <p:pic>
        <p:nvPicPr>
          <p:cNvPr id="5" name="Picture 4">
            <a:extLst>
              <a:ext uri="{FF2B5EF4-FFF2-40B4-BE49-F238E27FC236}">
                <a16:creationId xmlns:a16="http://schemas.microsoft.com/office/drawing/2014/main" xmlns="" id="{E032C91E-41C1-483A-AB18-222AEACBB416}"/>
              </a:ext>
            </a:extLst>
          </p:cNvPr>
          <p:cNvPicPr>
            <a:picLocks noChangeAspect="1"/>
          </p:cNvPicPr>
          <p:nvPr/>
        </p:nvPicPr>
        <p:blipFill>
          <a:blip r:embed="rId2"/>
          <a:stretch>
            <a:fillRect/>
          </a:stretch>
        </p:blipFill>
        <p:spPr>
          <a:xfrm>
            <a:off x="691241" y="244929"/>
            <a:ext cx="10863261" cy="6193824"/>
          </a:xfrm>
          <a:prstGeom prst="rect">
            <a:avLst/>
          </a:prstGeom>
        </p:spPr>
      </p:pic>
    </p:spTree>
    <p:extLst>
      <p:ext uri="{BB962C8B-B14F-4D97-AF65-F5344CB8AC3E}">
        <p14:creationId xmlns:p14="http://schemas.microsoft.com/office/powerpoint/2010/main" val="1017005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xmlns="" id="{00000000-0008-0000-0300-000003000000}"/>
              </a:ext>
            </a:extLst>
          </p:cNvPr>
          <p:cNvGraphicFramePr>
            <a:graphicFrameLocks/>
          </p:cNvGraphicFramePr>
          <p:nvPr/>
        </p:nvGraphicFramePr>
        <p:xfrm>
          <a:off x="202458" y="747822"/>
          <a:ext cx="11837142" cy="545187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47700" y="129391"/>
            <a:ext cx="10896600" cy="1115333"/>
          </a:xfrm>
        </p:spPr>
        <p:txBody>
          <a:bodyPr>
            <a:noAutofit/>
          </a:bodyPr>
          <a:lstStyle/>
          <a:p>
            <a:pPr algn="ctr"/>
            <a:r>
              <a:rPr lang="en-US" sz="3200" dirty="0"/>
              <a:t>Kentucky COVID-19 Deaths by Reported Date of Death (n=772)</a:t>
            </a:r>
            <a:endParaRPr lang="en-US" sz="3600" dirty="0"/>
          </a:p>
        </p:txBody>
      </p:sp>
      <p:sp>
        <p:nvSpPr>
          <p:cNvPr id="6" name="TextBox 5">
            <a:extLst>
              <a:ext uri="{FF2B5EF4-FFF2-40B4-BE49-F238E27FC236}">
                <a16:creationId xmlns:a16="http://schemas.microsoft.com/office/drawing/2014/main" xmlns="" id="{5DD1AE18-3BFE-4A70-95E7-29D61F864CD3}"/>
              </a:ext>
            </a:extLst>
          </p:cNvPr>
          <p:cNvSpPr txBox="1"/>
          <p:nvPr/>
        </p:nvSpPr>
        <p:spPr>
          <a:xfrm rot="16200000">
            <a:off x="-552220" y="3058961"/>
            <a:ext cx="191058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Deaths</a:t>
            </a:r>
          </a:p>
        </p:txBody>
      </p:sp>
      <p:sp>
        <p:nvSpPr>
          <p:cNvPr id="7" name="TextBox 6"/>
          <p:cNvSpPr txBox="1"/>
          <p:nvPr/>
        </p:nvSpPr>
        <p:spPr>
          <a:xfrm>
            <a:off x="111609" y="6539231"/>
            <a:ext cx="578815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Last Updated </a:t>
            </a:r>
            <a:r>
              <a:rPr lang="en-US" sz="1200" dirty="0">
                <a:solidFill>
                  <a:prstClr val="white">
                    <a:lumMod val="65000"/>
                  </a:prstClr>
                </a:solidFill>
                <a:latin typeface="Calibri" panose="020F0502020204030204"/>
              </a:rPr>
              <a:t>August 8</a:t>
            </a:r>
            <a:r>
              <a:rPr kumimoji="0" lang="en-US" sz="1200" b="0" i="0"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 2020</a:t>
            </a:r>
          </a:p>
        </p:txBody>
      </p:sp>
      <p:sp>
        <p:nvSpPr>
          <p:cNvPr id="9" name="TextBox 8">
            <a:extLst>
              <a:ext uri="{FF2B5EF4-FFF2-40B4-BE49-F238E27FC236}">
                <a16:creationId xmlns:a16="http://schemas.microsoft.com/office/drawing/2014/main" xmlns="" id="{4593C19E-81B7-4915-8F60-4E9B7D06C680}"/>
              </a:ext>
            </a:extLst>
          </p:cNvPr>
          <p:cNvSpPr txBox="1"/>
          <p:nvPr/>
        </p:nvSpPr>
        <p:spPr>
          <a:xfrm>
            <a:off x="5300823" y="6139121"/>
            <a:ext cx="164041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Date of Death</a:t>
            </a:r>
          </a:p>
        </p:txBody>
      </p:sp>
      <p:sp>
        <p:nvSpPr>
          <p:cNvPr id="8"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33</a:t>
            </a:fld>
            <a:endParaRPr lang="en-US" dirty="0"/>
          </a:p>
        </p:txBody>
      </p:sp>
    </p:spTree>
    <p:extLst>
      <p:ext uri="{BB962C8B-B14F-4D97-AF65-F5344CB8AC3E}">
        <p14:creationId xmlns:p14="http://schemas.microsoft.com/office/powerpoint/2010/main" val="393475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03DE7-914C-49F7-98E3-8CA2072C83C7}"/>
              </a:ext>
            </a:extLst>
          </p:cNvPr>
          <p:cNvSpPr>
            <a:spLocks noGrp="1"/>
          </p:cNvSpPr>
          <p:nvPr>
            <p:ph type="title"/>
          </p:nvPr>
        </p:nvSpPr>
        <p:spPr/>
        <p:txBody>
          <a:bodyPr/>
          <a:lstStyle/>
          <a:p>
            <a:r>
              <a:rPr lang="en-US" dirty="0"/>
              <a:t>Difficult-to-Answer Questions</a:t>
            </a:r>
          </a:p>
        </p:txBody>
      </p:sp>
      <p:sp>
        <p:nvSpPr>
          <p:cNvPr id="3" name="Content Placeholder 2">
            <a:extLst>
              <a:ext uri="{FF2B5EF4-FFF2-40B4-BE49-F238E27FC236}">
                <a16:creationId xmlns:a16="http://schemas.microsoft.com/office/drawing/2014/main" xmlns="" id="{4D399203-BF53-41F4-A9DF-2CF2F0117D85}"/>
              </a:ext>
            </a:extLst>
          </p:cNvPr>
          <p:cNvSpPr>
            <a:spLocks noGrp="1"/>
          </p:cNvSpPr>
          <p:nvPr>
            <p:ph idx="1"/>
          </p:nvPr>
        </p:nvSpPr>
        <p:spPr>
          <a:xfrm>
            <a:off x="838199" y="1543596"/>
            <a:ext cx="10515600" cy="4351338"/>
          </a:xfrm>
        </p:spPr>
        <p:txBody>
          <a:bodyPr>
            <a:normAutofit lnSpcReduction="10000"/>
          </a:bodyPr>
          <a:lstStyle/>
          <a:p>
            <a:r>
              <a:rPr lang="en-US" dirty="0"/>
              <a:t>Rapid </a:t>
            </a:r>
            <a:r>
              <a:rPr lang="en-US" dirty="0" smtClean="0"/>
              <a:t>test </a:t>
            </a:r>
            <a:r>
              <a:rPr lang="en-US" dirty="0"/>
              <a:t>availability</a:t>
            </a:r>
          </a:p>
          <a:p>
            <a:pPr lvl="1"/>
            <a:r>
              <a:rPr lang="en-US" dirty="0"/>
              <a:t>Test platforms are available</a:t>
            </a:r>
          </a:p>
          <a:p>
            <a:pPr lvl="1"/>
            <a:r>
              <a:rPr lang="en-US" dirty="0"/>
              <a:t>Test supplies (medium, collection kits) may be in short supply</a:t>
            </a:r>
          </a:p>
          <a:p>
            <a:pPr lvl="1"/>
            <a:r>
              <a:rPr lang="en-US" dirty="0"/>
              <a:t>Machines can be expensive</a:t>
            </a:r>
          </a:p>
          <a:p>
            <a:r>
              <a:rPr lang="en-US" dirty="0"/>
              <a:t>Research on vaccines</a:t>
            </a:r>
          </a:p>
          <a:p>
            <a:pPr lvl="1"/>
            <a:r>
              <a:rPr lang="en-US" dirty="0"/>
              <a:t>Moving ahead rapidly</a:t>
            </a:r>
          </a:p>
          <a:p>
            <a:pPr lvl="1"/>
            <a:r>
              <a:rPr lang="en-US" dirty="0"/>
              <a:t>Only time will tell if we get an effective vaccine</a:t>
            </a:r>
          </a:p>
          <a:p>
            <a:r>
              <a:rPr lang="en-US" dirty="0"/>
              <a:t>UK testing flaw</a:t>
            </a:r>
          </a:p>
          <a:p>
            <a:pPr lvl="1"/>
            <a:r>
              <a:rPr lang="en-US" dirty="0"/>
              <a:t>No visibility on this – need to ask UK</a:t>
            </a:r>
          </a:p>
          <a:p>
            <a:r>
              <a:rPr lang="en-US" dirty="0"/>
              <a:t>Governor of OH testing positive then negative shortly after</a:t>
            </a:r>
          </a:p>
          <a:p>
            <a:pPr lvl="1"/>
            <a:r>
              <a:rPr lang="en-US" dirty="0"/>
              <a:t>Any number of possibilities!</a:t>
            </a:r>
          </a:p>
        </p:txBody>
      </p:sp>
      <p:sp>
        <p:nvSpPr>
          <p:cNvPr id="4" name="Slide Number Placeholder 3">
            <a:extLst>
              <a:ext uri="{FF2B5EF4-FFF2-40B4-BE49-F238E27FC236}">
                <a16:creationId xmlns:a16="http://schemas.microsoft.com/office/drawing/2014/main" xmlns="" id="{0505DA00-1255-4272-89E8-0AF561F8EAD1}"/>
              </a:ext>
            </a:extLst>
          </p:cNvPr>
          <p:cNvSpPr>
            <a:spLocks noGrp="1"/>
          </p:cNvSpPr>
          <p:nvPr>
            <p:ph type="sldNum" sz="quarter" idx="12"/>
          </p:nvPr>
        </p:nvSpPr>
        <p:spPr/>
        <p:txBody>
          <a:bodyPr/>
          <a:lstStyle/>
          <a:p>
            <a:fld id="{ABB8925F-B6BB-49B0-9469-5285B9C99CB3}" type="slidenum">
              <a:rPr lang="en-US" smtClean="0"/>
              <a:t>34</a:t>
            </a:fld>
            <a:endParaRPr lang="en-US" dirty="0"/>
          </a:p>
        </p:txBody>
      </p:sp>
    </p:spTree>
    <p:extLst>
      <p:ext uri="{BB962C8B-B14F-4D97-AF65-F5344CB8AC3E}">
        <p14:creationId xmlns:p14="http://schemas.microsoft.com/office/powerpoint/2010/main" val="2869880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3018C1-72BD-46CA-9424-9B1B14B5E9F4}"/>
              </a:ext>
            </a:extLst>
          </p:cNvPr>
          <p:cNvSpPr>
            <a:spLocks noGrp="1"/>
          </p:cNvSpPr>
          <p:nvPr>
            <p:ph type="title"/>
          </p:nvPr>
        </p:nvSpPr>
        <p:spPr/>
        <p:txBody>
          <a:bodyPr/>
          <a:lstStyle/>
          <a:p>
            <a:r>
              <a:rPr lang="en-US" dirty="0"/>
              <a:t>Final Words</a:t>
            </a:r>
          </a:p>
        </p:txBody>
      </p:sp>
      <p:sp>
        <p:nvSpPr>
          <p:cNvPr id="3" name="Content Placeholder 2">
            <a:extLst>
              <a:ext uri="{FF2B5EF4-FFF2-40B4-BE49-F238E27FC236}">
                <a16:creationId xmlns:a16="http://schemas.microsoft.com/office/drawing/2014/main" xmlns="" id="{EDA2A8D0-3836-4048-88C8-693353D873A8}"/>
              </a:ext>
            </a:extLst>
          </p:cNvPr>
          <p:cNvSpPr>
            <a:spLocks noGrp="1"/>
          </p:cNvSpPr>
          <p:nvPr>
            <p:ph idx="1"/>
          </p:nvPr>
        </p:nvSpPr>
        <p:spPr>
          <a:xfrm>
            <a:off x="838200" y="1387929"/>
            <a:ext cx="10515600" cy="4789034"/>
          </a:xfrm>
        </p:spPr>
        <p:txBody>
          <a:bodyPr>
            <a:normAutofit lnSpcReduction="10000"/>
          </a:bodyPr>
          <a:lstStyle/>
          <a:p>
            <a:r>
              <a:rPr lang="en-US" dirty="0"/>
              <a:t>Testing and reporting are complex and difficult processes</a:t>
            </a:r>
          </a:p>
          <a:p>
            <a:r>
              <a:rPr lang="en-US" dirty="0"/>
              <a:t>No test is perfect, no reporting mechanism complete</a:t>
            </a:r>
          </a:p>
          <a:p>
            <a:r>
              <a:rPr lang="en-US" dirty="0"/>
              <a:t>Goal is to collect information to give public health staff the ability to take action to reduce disease transmission</a:t>
            </a:r>
          </a:p>
          <a:p>
            <a:pPr lvl="1"/>
            <a:r>
              <a:rPr lang="en-US" dirty="0"/>
              <a:t>If we don’t test, we can’t determine who is ill, who is at risk</a:t>
            </a:r>
          </a:p>
          <a:p>
            <a:pPr lvl="1"/>
            <a:r>
              <a:rPr lang="en-US" dirty="0"/>
              <a:t>If we do test, we have to accept the huge problems inherent in a rapidly-evolving test environment and a newly-established reporting system</a:t>
            </a:r>
          </a:p>
          <a:p>
            <a:r>
              <a:rPr lang="en-US" dirty="0"/>
              <a:t>If we don’t do this, we risk becoming a New York City, Florida, Texas, or Arizona, where disease rates climbed so high that hospitals were overwhelmed</a:t>
            </a:r>
          </a:p>
          <a:p>
            <a:r>
              <a:rPr lang="en-US" dirty="0"/>
              <a:t>Following recommended public health measures works to keep businesses open and the economy moving</a:t>
            </a:r>
          </a:p>
        </p:txBody>
      </p:sp>
      <p:sp>
        <p:nvSpPr>
          <p:cNvPr id="4" name="Slide Number Placeholder 3">
            <a:extLst>
              <a:ext uri="{FF2B5EF4-FFF2-40B4-BE49-F238E27FC236}">
                <a16:creationId xmlns:a16="http://schemas.microsoft.com/office/drawing/2014/main" xmlns="" id="{DF8E1EBE-DE58-4D45-90FE-2763A9102569}"/>
              </a:ext>
            </a:extLst>
          </p:cNvPr>
          <p:cNvSpPr>
            <a:spLocks noGrp="1"/>
          </p:cNvSpPr>
          <p:nvPr>
            <p:ph type="sldNum" sz="quarter" idx="12"/>
          </p:nvPr>
        </p:nvSpPr>
        <p:spPr/>
        <p:txBody>
          <a:bodyPr/>
          <a:lstStyle/>
          <a:p>
            <a:fld id="{ABB8925F-B6BB-49B0-9469-5285B9C99CB3}" type="slidenum">
              <a:rPr lang="en-US" smtClean="0"/>
              <a:t>35</a:t>
            </a:fld>
            <a:endParaRPr lang="en-US" dirty="0"/>
          </a:p>
        </p:txBody>
      </p:sp>
    </p:spTree>
    <p:extLst>
      <p:ext uri="{BB962C8B-B14F-4D97-AF65-F5344CB8AC3E}">
        <p14:creationId xmlns:p14="http://schemas.microsoft.com/office/powerpoint/2010/main" val="222261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080" y="2597039"/>
            <a:ext cx="10515600" cy="1178471"/>
          </a:xfrm>
        </p:spPr>
        <p:txBody>
          <a:bodyPr/>
          <a:lstStyle/>
          <a:p>
            <a:r>
              <a:rPr lang="en-US" dirty="0"/>
              <a:t>Thank you!</a:t>
            </a:r>
          </a:p>
        </p:txBody>
      </p:sp>
      <p:sp>
        <p:nvSpPr>
          <p:cNvPr id="4" name="Slide Number Placeholder 3"/>
          <p:cNvSpPr>
            <a:spLocks noGrp="1"/>
          </p:cNvSpPr>
          <p:nvPr>
            <p:ph type="sldNum" sz="quarter" idx="12"/>
          </p:nvPr>
        </p:nvSpPr>
        <p:spPr/>
        <p:txBody>
          <a:bodyPr/>
          <a:lstStyle/>
          <a:p>
            <a:fld id="{ABB8925F-B6BB-49B0-9469-5285B9C99CB3}" type="slidenum">
              <a:rPr lang="en-US" smtClean="0"/>
              <a:t>36</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7552" y="5014012"/>
            <a:ext cx="2596896" cy="1398588"/>
          </a:xfrm>
          <a:prstGeom prst="rect">
            <a:avLst/>
          </a:prstGeom>
        </p:spPr>
      </p:pic>
    </p:spTree>
    <p:extLst>
      <p:ext uri="{BB962C8B-B14F-4D97-AF65-F5344CB8AC3E}">
        <p14:creationId xmlns:p14="http://schemas.microsoft.com/office/powerpoint/2010/main" val="384377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COVID-19 Supporting Slides</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37</a:t>
            </a:fld>
            <a:endParaRPr lang="en-US" dirty="0"/>
          </a:p>
        </p:txBody>
      </p:sp>
    </p:spTree>
    <p:extLst>
      <p:ext uri="{BB962C8B-B14F-4D97-AF65-F5344CB8AC3E}">
        <p14:creationId xmlns:p14="http://schemas.microsoft.com/office/powerpoint/2010/main" val="287672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9C4B6D-31E1-46AF-81C9-52EA963EB552}"/>
              </a:ext>
            </a:extLst>
          </p:cNvPr>
          <p:cNvSpPr>
            <a:spLocks noGrp="1"/>
          </p:cNvSpPr>
          <p:nvPr>
            <p:ph type="title"/>
          </p:nvPr>
        </p:nvSpPr>
        <p:spPr>
          <a:xfrm>
            <a:off x="838199" y="0"/>
            <a:ext cx="10515600" cy="875846"/>
          </a:xfrm>
        </p:spPr>
        <p:txBody>
          <a:bodyPr/>
          <a:lstStyle/>
          <a:p>
            <a:r>
              <a:rPr lang="en-US" dirty="0"/>
              <a:t>COVID-19 Clinical Criteria</a:t>
            </a:r>
          </a:p>
        </p:txBody>
      </p:sp>
      <p:sp>
        <p:nvSpPr>
          <p:cNvPr id="4" name="Slide Number Placeholder 3">
            <a:extLst>
              <a:ext uri="{FF2B5EF4-FFF2-40B4-BE49-F238E27FC236}">
                <a16:creationId xmlns:a16="http://schemas.microsoft.com/office/drawing/2014/main" xmlns="" id="{B2E45536-E3BB-4F4C-AFC6-DBA0DEA0B300}"/>
              </a:ext>
            </a:extLst>
          </p:cNvPr>
          <p:cNvSpPr>
            <a:spLocks noGrp="1"/>
          </p:cNvSpPr>
          <p:nvPr>
            <p:ph type="sldNum" sz="quarter" idx="12"/>
          </p:nvPr>
        </p:nvSpPr>
        <p:spPr/>
        <p:txBody>
          <a:bodyPr/>
          <a:lstStyle/>
          <a:p>
            <a:fld id="{ABB8925F-B6BB-49B0-9469-5285B9C99CB3}" type="slidenum">
              <a:rPr lang="en-US" smtClean="0"/>
              <a:t>38</a:t>
            </a:fld>
            <a:endParaRPr lang="en-US" dirty="0"/>
          </a:p>
        </p:txBody>
      </p:sp>
      <p:pic>
        <p:nvPicPr>
          <p:cNvPr id="9" name="Picture 8">
            <a:extLst>
              <a:ext uri="{FF2B5EF4-FFF2-40B4-BE49-F238E27FC236}">
                <a16:creationId xmlns:a16="http://schemas.microsoft.com/office/drawing/2014/main" xmlns="" id="{39F9707B-E73C-4D42-9345-1794E288361D}"/>
              </a:ext>
            </a:extLst>
          </p:cNvPr>
          <p:cNvPicPr>
            <a:picLocks noChangeAspect="1"/>
          </p:cNvPicPr>
          <p:nvPr/>
        </p:nvPicPr>
        <p:blipFill>
          <a:blip r:embed="rId2"/>
          <a:stretch>
            <a:fillRect/>
          </a:stretch>
        </p:blipFill>
        <p:spPr>
          <a:xfrm>
            <a:off x="2230236" y="704472"/>
            <a:ext cx="7362337" cy="5732869"/>
          </a:xfrm>
          <a:prstGeom prst="rect">
            <a:avLst/>
          </a:prstGeom>
        </p:spPr>
      </p:pic>
    </p:spTree>
    <p:extLst>
      <p:ext uri="{BB962C8B-B14F-4D97-AF65-F5344CB8AC3E}">
        <p14:creationId xmlns:p14="http://schemas.microsoft.com/office/powerpoint/2010/main" val="355405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9C4B6D-31E1-46AF-81C9-52EA963EB552}"/>
              </a:ext>
            </a:extLst>
          </p:cNvPr>
          <p:cNvSpPr>
            <a:spLocks noGrp="1"/>
          </p:cNvSpPr>
          <p:nvPr>
            <p:ph type="title"/>
          </p:nvPr>
        </p:nvSpPr>
        <p:spPr>
          <a:xfrm>
            <a:off x="838199" y="114960"/>
            <a:ext cx="10515600" cy="875846"/>
          </a:xfrm>
        </p:spPr>
        <p:txBody>
          <a:bodyPr/>
          <a:lstStyle/>
          <a:p>
            <a:r>
              <a:rPr lang="en-US" dirty="0"/>
              <a:t>COVID-19 Laboratory Criteria</a:t>
            </a:r>
          </a:p>
        </p:txBody>
      </p:sp>
      <p:sp>
        <p:nvSpPr>
          <p:cNvPr id="4" name="Slide Number Placeholder 3">
            <a:extLst>
              <a:ext uri="{FF2B5EF4-FFF2-40B4-BE49-F238E27FC236}">
                <a16:creationId xmlns:a16="http://schemas.microsoft.com/office/drawing/2014/main" xmlns="" id="{B2E45536-E3BB-4F4C-AFC6-DBA0DEA0B300}"/>
              </a:ext>
            </a:extLst>
          </p:cNvPr>
          <p:cNvSpPr>
            <a:spLocks noGrp="1"/>
          </p:cNvSpPr>
          <p:nvPr>
            <p:ph type="sldNum" sz="quarter" idx="12"/>
          </p:nvPr>
        </p:nvSpPr>
        <p:spPr/>
        <p:txBody>
          <a:bodyPr/>
          <a:lstStyle/>
          <a:p>
            <a:fld id="{ABB8925F-B6BB-49B0-9469-5285B9C99CB3}" type="slidenum">
              <a:rPr lang="en-US" smtClean="0"/>
              <a:t>39</a:t>
            </a:fld>
            <a:endParaRPr lang="en-US" dirty="0"/>
          </a:p>
        </p:txBody>
      </p:sp>
      <p:pic>
        <p:nvPicPr>
          <p:cNvPr id="5" name="Picture 4">
            <a:extLst>
              <a:ext uri="{FF2B5EF4-FFF2-40B4-BE49-F238E27FC236}">
                <a16:creationId xmlns:a16="http://schemas.microsoft.com/office/drawing/2014/main" xmlns="" id="{C01AE0B4-D23A-4352-9892-3F4075B17A25}"/>
              </a:ext>
            </a:extLst>
          </p:cNvPr>
          <p:cNvPicPr>
            <a:picLocks noChangeAspect="1"/>
          </p:cNvPicPr>
          <p:nvPr/>
        </p:nvPicPr>
        <p:blipFill>
          <a:blip r:embed="rId2"/>
          <a:stretch>
            <a:fillRect/>
          </a:stretch>
        </p:blipFill>
        <p:spPr>
          <a:xfrm>
            <a:off x="1874861" y="844157"/>
            <a:ext cx="8774218" cy="5385644"/>
          </a:xfrm>
          <a:prstGeom prst="rect">
            <a:avLst/>
          </a:prstGeom>
        </p:spPr>
      </p:pic>
    </p:spTree>
    <p:extLst>
      <p:ext uri="{BB962C8B-B14F-4D97-AF65-F5344CB8AC3E}">
        <p14:creationId xmlns:p14="http://schemas.microsoft.com/office/powerpoint/2010/main" val="180464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xmlns="" id="{00000000-0008-0000-0200-000004000000}"/>
              </a:ext>
            </a:extLst>
          </p:cNvPr>
          <p:cNvGraphicFramePr>
            <a:graphicFrameLocks/>
          </p:cNvGraphicFramePr>
          <p:nvPr>
            <p:extLst>
              <p:ext uri="{D42A27DB-BD31-4B8C-83A1-F6EECF244321}">
                <p14:modId xmlns:p14="http://schemas.microsoft.com/office/powerpoint/2010/main" val="3500552134"/>
              </p:ext>
            </p:extLst>
          </p:nvPr>
        </p:nvGraphicFramePr>
        <p:xfrm>
          <a:off x="609600" y="942424"/>
          <a:ext cx="11267975" cy="509270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838200" y="353960"/>
            <a:ext cx="10515600" cy="588464"/>
          </a:xfrm>
        </p:spPr>
        <p:txBody>
          <a:bodyPr>
            <a:normAutofit/>
          </a:bodyPr>
          <a:lstStyle/>
          <a:p>
            <a:pPr algn="ctr"/>
            <a:r>
              <a:rPr lang="en-US" sz="3200" dirty="0"/>
              <a:t>Kentucky COVID-19 New Cases by Week (n = </a:t>
            </a:r>
            <a:r>
              <a:rPr lang="en-US" sz="3200" dirty="0" smtClean="0"/>
              <a:t>34,982)</a:t>
            </a:r>
            <a:endParaRPr lang="en-US" sz="3200" dirty="0"/>
          </a:p>
        </p:txBody>
      </p:sp>
      <p:sp>
        <p:nvSpPr>
          <p:cNvPr id="5" name="TextBox 4"/>
          <p:cNvSpPr txBox="1"/>
          <p:nvPr/>
        </p:nvSpPr>
        <p:spPr>
          <a:xfrm>
            <a:off x="111609" y="6483811"/>
            <a:ext cx="317493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Last Updated </a:t>
            </a:r>
            <a:r>
              <a:rPr lang="en-US" sz="1100" dirty="0">
                <a:solidFill>
                  <a:prstClr val="white">
                    <a:lumMod val="65000"/>
                  </a:prstClr>
                </a:solidFill>
                <a:latin typeface="Calibri" panose="020F0502020204030204"/>
              </a:rPr>
              <a:t>August </a:t>
            </a:r>
            <a:r>
              <a:rPr lang="en-US" sz="1100" dirty="0" smtClean="0">
                <a:solidFill>
                  <a:prstClr val="white">
                    <a:lumMod val="65000"/>
                  </a:prstClr>
                </a:solidFill>
                <a:latin typeface="Calibri" panose="020F0502020204030204"/>
              </a:rPr>
              <a:t>10,</a:t>
            </a:r>
            <a:r>
              <a:rPr kumimoji="0" lang="en-US" sz="1100" b="0" i="0" u="none" strike="noStrike" kern="1200" cap="none" spc="0" normalizeH="0" baseline="0" noProof="0" dirty="0" smtClean="0">
                <a:ln>
                  <a:noFill/>
                </a:ln>
                <a:solidFill>
                  <a:prstClr val="white">
                    <a:lumMod val="65000"/>
                  </a:prstClr>
                </a:solidFill>
                <a:effectLst/>
                <a:uLnTx/>
                <a:uFillTx/>
                <a:latin typeface="Calibri" panose="020F0502020204030204"/>
                <a:ea typeface="+mn-ea"/>
                <a:cs typeface="+mn-cs"/>
              </a:rPr>
              <a:t> </a:t>
            </a:r>
            <a:r>
              <a:rPr kumimoji="0" lang="en-US" sz="1100" b="0" i="0"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2020</a:t>
            </a:r>
          </a:p>
        </p:txBody>
      </p:sp>
      <p:sp>
        <p:nvSpPr>
          <p:cNvPr id="6" name="TextBox 5">
            <a:extLst>
              <a:ext uri="{FF2B5EF4-FFF2-40B4-BE49-F238E27FC236}">
                <a16:creationId xmlns:a16="http://schemas.microsoft.com/office/drawing/2014/main" xmlns="" id="{5DD1AE18-3BFE-4A70-95E7-29D61F864CD3}"/>
              </a:ext>
            </a:extLst>
          </p:cNvPr>
          <p:cNvSpPr txBox="1"/>
          <p:nvPr/>
        </p:nvSpPr>
        <p:spPr>
          <a:xfrm rot="16200000">
            <a:off x="-346302" y="2933701"/>
            <a:ext cx="178446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Cases</a:t>
            </a:r>
          </a:p>
        </p:txBody>
      </p:sp>
      <p:sp>
        <p:nvSpPr>
          <p:cNvPr id="7" name="TextBox 6">
            <a:extLst>
              <a:ext uri="{FF2B5EF4-FFF2-40B4-BE49-F238E27FC236}">
                <a16:creationId xmlns:a16="http://schemas.microsoft.com/office/drawing/2014/main" xmlns="" id="{0E339561-EF11-4FDE-AFE1-CC358C01638C}"/>
              </a:ext>
            </a:extLst>
          </p:cNvPr>
          <p:cNvSpPr txBox="1"/>
          <p:nvPr/>
        </p:nvSpPr>
        <p:spPr>
          <a:xfrm>
            <a:off x="4911519" y="5958129"/>
            <a:ext cx="23907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Date Cases Announced</a:t>
            </a:r>
          </a:p>
        </p:txBody>
      </p:sp>
      <p:sp>
        <p:nvSpPr>
          <p:cNvPr id="9"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4</a:t>
            </a:fld>
            <a:endParaRPr lang="en-US" dirty="0"/>
          </a:p>
        </p:txBody>
      </p:sp>
    </p:spTree>
    <p:extLst>
      <p:ext uri="{BB962C8B-B14F-4D97-AF65-F5344CB8AC3E}">
        <p14:creationId xmlns:p14="http://schemas.microsoft.com/office/powerpoint/2010/main" val="293371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CBB5F-71D6-42E0-B31F-D9D70DA9AE0B}"/>
              </a:ext>
            </a:extLst>
          </p:cNvPr>
          <p:cNvSpPr>
            <a:spLocks noGrp="1"/>
          </p:cNvSpPr>
          <p:nvPr>
            <p:ph type="title"/>
          </p:nvPr>
        </p:nvSpPr>
        <p:spPr/>
        <p:txBody>
          <a:bodyPr>
            <a:normAutofit fontScale="90000"/>
          </a:bodyPr>
          <a:lstStyle/>
          <a:p>
            <a:r>
              <a:rPr lang="en-US" dirty="0"/>
              <a:t>COVID-19 Epidemiologic and Vital Records Criteria</a:t>
            </a:r>
          </a:p>
        </p:txBody>
      </p:sp>
      <p:sp>
        <p:nvSpPr>
          <p:cNvPr id="4" name="Slide Number Placeholder 3">
            <a:extLst>
              <a:ext uri="{FF2B5EF4-FFF2-40B4-BE49-F238E27FC236}">
                <a16:creationId xmlns:a16="http://schemas.microsoft.com/office/drawing/2014/main" xmlns="" id="{57E1FB57-95AE-49DF-967B-73D31D82D3DD}"/>
              </a:ext>
            </a:extLst>
          </p:cNvPr>
          <p:cNvSpPr>
            <a:spLocks noGrp="1"/>
          </p:cNvSpPr>
          <p:nvPr>
            <p:ph type="sldNum" sz="quarter" idx="12"/>
          </p:nvPr>
        </p:nvSpPr>
        <p:spPr/>
        <p:txBody>
          <a:bodyPr/>
          <a:lstStyle/>
          <a:p>
            <a:fld id="{ABB8925F-B6BB-49B0-9469-5285B9C99CB3}" type="slidenum">
              <a:rPr lang="en-US" smtClean="0"/>
              <a:t>40</a:t>
            </a:fld>
            <a:endParaRPr lang="en-US" dirty="0"/>
          </a:p>
        </p:txBody>
      </p:sp>
      <p:pic>
        <p:nvPicPr>
          <p:cNvPr id="5" name="Picture 4">
            <a:extLst>
              <a:ext uri="{FF2B5EF4-FFF2-40B4-BE49-F238E27FC236}">
                <a16:creationId xmlns:a16="http://schemas.microsoft.com/office/drawing/2014/main" xmlns="" id="{251B0CBE-0A87-4F95-A2E3-751C37540A5F}"/>
              </a:ext>
            </a:extLst>
          </p:cNvPr>
          <p:cNvPicPr>
            <a:picLocks noChangeAspect="1"/>
          </p:cNvPicPr>
          <p:nvPr/>
        </p:nvPicPr>
        <p:blipFill>
          <a:blip r:embed="rId2"/>
          <a:stretch>
            <a:fillRect/>
          </a:stretch>
        </p:blipFill>
        <p:spPr>
          <a:xfrm>
            <a:off x="1419909" y="1543597"/>
            <a:ext cx="9467600" cy="4859848"/>
          </a:xfrm>
          <a:prstGeom prst="rect">
            <a:avLst/>
          </a:prstGeom>
        </p:spPr>
      </p:pic>
    </p:spTree>
    <p:extLst>
      <p:ext uri="{BB962C8B-B14F-4D97-AF65-F5344CB8AC3E}">
        <p14:creationId xmlns:p14="http://schemas.microsoft.com/office/powerpoint/2010/main" val="677201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814907" y="1292352"/>
            <a:ext cx="8560486" cy="5047487"/>
          </a:xfrm>
          <a:prstGeom prst="rect">
            <a:avLst/>
          </a:prstGeom>
        </p:spPr>
      </p:pic>
      <p:sp>
        <p:nvSpPr>
          <p:cNvPr id="2" name="Title 1"/>
          <p:cNvSpPr>
            <a:spLocks noGrp="1"/>
          </p:cNvSpPr>
          <p:nvPr>
            <p:ph type="title"/>
          </p:nvPr>
        </p:nvSpPr>
        <p:spPr/>
        <p:txBody>
          <a:bodyPr/>
          <a:lstStyle/>
          <a:p>
            <a:r>
              <a:rPr lang="en-US" dirty="0" smtClean="0"/>
              <a:t>Case Classification</a:t>
            </a:r>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41</a:t>
            </a:fld>
            <a:endParaRPr lang="en-US" dirty="0"/>
          </a:p>
        </p:txBody>
      </p:sp>
    </p:spTree>
    <p:extLst>
      <p:ext uri="{BB962C8B-B14F-4D97-AF65-F5344CB8AC3E}">
        <p14:creationId xmlns:p14="http://schemas.microsoft.com/office/powerpoint/2010/main" val="119715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Public Health Laws in Relation to COVID-19</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5</a:t>
            </a:fld>
            <a:endParaRPr lang="en-US" dirty="0"/>
          </a:p>
        </p:txBody>
      </p:sp>
    </p:spTree>
    <p:extLst>
      <p:ext uri="{BB962C8B-B14F-4D97-AF65-F5344CB8AC3E}">
        <p14:creationId xmlns:p14="http://schemas.microsoft.com/office/powerpoint/2010/main" val="184221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1410950" cy="1178471"/>
          </a:xfrm>
        </p:spPr>
        <p:txBody>
          <a:bodyPr>
            <a:normAutofit/>
          </a:bodyPr>
          <a:lstStyle/>
          <a:p>
            <a:pPr marL="0" indent="0">
              <a:buNone/>
            </a:pPr>
            <a:r>
              <a:rPr lang="en-US" b="1" dirty="0"/>
              <a:t>902 KAR 2:020 Reportable Disease Surveillance</a:t>
            </a:r>
          </a:p>
        </p:txBody>
      </p:sp>
      <p:sp>
        <p:nvSpPr>
          <p:cNvPr id="3" name="Content Placeholder 2"/>
          <p:cNvSpPr>
            <a:spLocks noGrp="1"/>
          </p:cNvSpPr>
          <p:nvPr>
            <p:ph idx="1"/>
          </p:nvPr>
        </p:nvSpPr>
        <p:spPr>
          <a:xfrm>
            <a:off x="962025" y="1390650"/>
            <a:ext cx="10267950" cy="4933950"/>
          </a:xfrm>
        </p:spPr>
        <p:txBody>
          <a:bodyPr>
            <a:normAutofit fontScale="92500" lnSpcReduction="10000"/>
          </a:bodyPr>
          <a:lstStyle/>
          <a:p>
            <a:r>
              <a:rPr lang="en-US" dirty="0"/>
              <a:t>Public </a:t>
            </a:r>
            <a:r>
              <a:rPr lang="en-US" dirty="0" smtClean="0"/>
              <a:t>health’s </a:t>
            </a:r>
            <a:r>
              <a:rPr lang="en-US" dirty="0"/>
              <a:t>primary operating law</a:t>
            </a:r>
          </a:p>
          <a:p>
            <a:r>
              <a:rPr lang="en-US" dirty="0"/>
              <a:t>Requires CHFS to implement a statewide program for the detection, prevention, and control of communicable diseases, etc. </a:t>
            </a:r>
            <a:r>
              <a:rPr lang="en-US" dirty="0" smtClean="0"/>
              <a:t>including:</a:t>
            </a:r>
            <a:endParaRPr lang="en-US" dirty="0"/>
          </a:p>
          <a:p>
            <a:pPr lvl="2"/>
            <a:r>
              <a:rPr lang="en-US" sz="2400" dirty="0"/>
              <a:t>Notification standards </a:t>
            </a:r>
          </a:p>
          <a:p>
            <a:pPr lvl="2"/>
            <a:r>
              <a:rPr lang="en-US" sz="2400" dirty="0"/>
              <a:t>Submission of specimens</a:t>
            </a:r>
          </a:p>
          <a:p>
            <a:pPr lvl="2"/>
            <a:r>
              <a:rPr lang="en-US" sz="2400" dirty="0"/>
              <a:t>Reporting classifications and methods</a:t>
            </a:r>
          </a:p>
          <a:p>
            <a:pPr lvl="2"/>
            <a:r>
              <a:rPr lang="en-US" sz="2400" dirty="0"/>
              <a:t>Which infectious conditions are reportable</a:t>
            </a:r>
          </a:p>
          <a:p>
            <a:r>
              <a:rPr lang="en-US" dirty="0"/>
              <a:t>Section 10 specifies that “Newly recognized agents” and “Emerging Pathogens” are immediately reportable</a:t>
            </a:r>
          </a:p>
          <a:p>
            <a:r>
              <a:rPr lang="en-US" dirty="0"/>
              <a:t>Also specifies that any outbreak, epidemic are immediately reportable </a:t>
            </a:r>
            <a:br>
              <a:rPr lang="en-US" dirty="0"/>
            </a:br>
            <a:r>
              <a:rPr lang="en-US" dirty="0"/>
              <a:t>10 (2)</a:t>
            </a:r>
            <a:r>
              <a:rPr lang="en-US" i="0" u="none" strike="noStrike" baseline="0" dirty="0">
                <a:solidFill>
                  <a:srgbClr val="000000"/>
                </a:solidFill>
              </a:rPr>
              <a:t>(b) An outbreak of a disease or condition that resulted in multiple hospitalizations or death </a:t>
            </a:r>
            <a:br>
              <a:rPr lang="en-US" i="0" u="none" strike="noStrike" baseline="0" dirty="0">
                <a:solidFill>
                  <a:srgbClr val="000000"/>
                </a:solidFill>
              </a:rPr>
            </a:br>
            <a:r>
              <a:rPr kumimoji="0" lang="en-US" sz="2800" b="0" i="0" u="none" strike="noStrike" kern="1200" cap="none" spc="0" normalizeH="0" baseline="0" noProof="0" dirty="0">
                <a:ln>
                  <a:noFill/>
                </a:ln>
                <a:solidFill>
                  <a:srgbClr val="000000"/>
                </a:solidFill>
                <a:effectLst/>
                <a:uLnTx/>
                <a:uFillTx/>
              </a:rPr>
              <a:t>10 (2</a:t>
            </a:r>
            <a:r>
              <a:rPr kumimoji="0" lang="en-US" b="0" i="0" u="none" strike="noStrike" kern="1200" cap="none" spc="0" normalizeH="0" baseline="0" noProof="0" dirty="0">
                <a:ln>
                  <a:noFill/>
                </a:ln>
                <a:solidFill>
                  <a:srgbClr val="000000"/>
                </a:solidFill>
                <a:effectLst/>
                <a:uLnTx/>
                <a:uFillTx/>
              </a:rPr>
              <a:t>)(d) </a:t>
            </a:r>
            <a:r>
              <a:rPr lang="en-US" b="0" i="0" u="none" strike="noStrike" baseline="0" dirty="0">
                <a:solidFill>
                  <a:srgbClr val="000000"/>
                </a:solidFill>
              </a:rPr>
              <a:t>An epidemic </a:t>
            </a:r>
            <a:endParaRPr lang="en-US" i="0" u="none" strike="noStrike" baseline="0" dirty="0">
              <a:solidFill>
                <a:srgbClr val="000000"/>
              </a:solidFill>
            </a:endParaRPr>
          </a:p>
          <a:p>
            <a:pPr marL="0" indent="0">
              <a:buNone/>
            </a:pPr>
            <a:endParaRPr lang="en-US" dirty="0"/>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6</a:t>
            </a:fld>
            <a:endParaRPr lang="en-US" dirty="0"/>
          </a:p>
        </p:txBody>
      </p:sp>
    </p:spTree>
    <p:extLst>
      <p:ext uri="{BB962C8B-B14F-4D97-AF65-F5344CB8AC3E}">
        <p14:creationId xmlns:p14="http://schemas.microsoft.com/office/powerpoint/2010/main" val="350268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6075"/>
            <a:ext cx="11353800" cy="1178471"/>
          </a:xfrm>
        </p:spPr>
        <p:txBody>
          <a:bodyPr>
            <a:normAutofit/>
          </a:bodyPr>
          <a:lstStyle/>
          <a:p>
            <a:r>
              <a:rPr lang="en-US" dirty="0"/>
              <a:t>902 KAR 2:020 – Notification Standards</a:t>
            </a:r>
          </a:p>
        </p:txBody>
      </p:sp>
      <p:sp>
        <p:nvSpPr>
          <p:cNvPr id="3" name="Content Placeholder 2"/>
          <p:cNvSpPr>
            <a:spLocks noGrp="1"/>
          </p:cNvSpPr>
          <p:nvPr>
            <p:ph idx="1"/>
          </p:nvPr>
        </p:nvSpPr>
        <p:spPr>
          <a:xfrm>
            <a:off x="895350" y="1238250"/>
            <a:ext cx="10477500" cy="5273674"/>
          </a:xfrm>
        </p:spPr>
        <p:txBody>
          <a:bodyPr>
            <a:normAutofit fontScale="92500"/>
          </a:bodyPr>
          <a:lstStyle/>
          <a:p>
            <a:r>
              <a:rPr lang="en-US" dirty="0"/>
              <a:t>Section 2 – Specifies who must report</a:t>
            </a:r>
          </a:p>
          <a:p>
            <a:pPr lvl="1"/>
            <a:r>
              <a:rPr lang="en-US" b="1" dirty="0"/>
              <a:t>Health Professionals AND facilities/laboratories </a:t>
            </a:r>
            <a:r>
              <a:rPr lang="en-US" dirty="0"/>
              <a:t>must report cases of reportable disease to local and/or state health departments</a:t>
            </a:r>
          </a:p>
          <a:p>
            <a:r>
              <a:rPr lang="en-US" dirty="0"/>
              <a:t>Section </a:t>
            </a:r>
            <a:r>
              <a:rPr lang="en-US" dirty="0" smtClean="0"/>
              <a:t>5 </a:t>
            </a:r>
            <a:r>
              <a:rPr lang="en-US" dirty="0"/>
              <a:t>– Specifies time frames for reporting</a:t>
            </a:r>
          </a:p>
          <a:p>
            <a:pPr lvl="1"/>
            <a:r>
              <a:rPr lang="en-US" dirty="0"/>
              <a:t>“Immediate” – Bioterrorism, select agent testing, outbreaks, epidemics, emerging pathogens – </a:t>
            </a:r>
            <a:r>
              <a:rPr lang="en-US" i="1" u="sng" dirty="0"/>
              <a:t>COVID-19 Falls in this category </a:t>
            </a:r>
            <a:r>
              <a:rPr lang="en-US" i="1" u="sng" dirty="0" smtClean="0"/>
              <a:t>on </a:t>
            </a:r>
            <a:r>
              <a:rPr lang="en-US" i="1" u="sng" dirty="0"/>
              <a:t>several levels</a:t>
            </a:r>
          </a:p>
          <a:p>
            <a:pPr lvl="1"/>
            <a:r>
              <a:rPr lang="en-US" dirty="0"/>
              <a:t>“Urgent” – Within 24 hours (list of conditions in Section 6</a:t>
            </a:r>
            <a:r>
              <a:rPr lang="en-US" dirty="0" smtClean="0"/>
              <a:t>)</a:t>
            </a:r>
            <a:endParaRPr lang="en-US" dirty="0"/>
          </a:p>
          <a:p>
            <a:pPr lvl="1"/>
            <a:r>
              <a:rPr lang="en-US" dirty="0"/>
              <a:t>“Priority” – Within 1 business day </a:t>
            </a:r>
            <a:r>
              <a:rPr lang="en-US" sz="2200" dirty="0" smtClean="0"/>
              <a:t>(list of conditions in Section </a:t>
            </a:r>
            <a:r>
              <a:rPr lang="en-US" sz="2200" dirty="0"/>
              <a:t>7, 11, 12(3), 17(4), or 18)</a:t>
            </a:r>
          </a:p>
          <a:p>
            <a:pPr lvl="1"/>
            <a:r>
              <a:rPr lang="en-US" dirty="0" smtClean="0"/>
              <a:t>“</a:t>
            </a:r>
            <a:r>
              <a:rPr lang="en-US" dirty="0"/>
              <a:t>Routine” – Within 5 business days </a:t>
            </a:r>
            <a:r>
              <a:rPr lang="en-US" sz="2200" dirty="0" smtClean="0"/>
              <a:t>(list of conditions in Section </a:t>
            </a:r>
            <a:r>
              <a:rPr lang="en-US" sz="2200" dirty="0"/>
              <a:t>8, 9, 10, 13(1), 16(1), </a:t>
            </a:r>
            <a:endParaRPr lang="en-US" sz="2200" dirty="0" smtClean="0"/>
          </a:p>
          <a:p>
            <a:pPr marL="457200" lvl="1" indent="0">
              <a:buNone/>
            </a:pPr>
            <a:r>
              <a:rPr lang="en-US" sz="2200" dirty="0"/>
              <a:t>	</a:t>
            </a:r>
            <a:r>
              <a:rPr lang="en-US" sz="2200" dirty="0" smtClean="0"/>
              <a:t>	17(7</a:t>
            </a:r>
            <a:r>
              <a:rPr lang="en-US" sz="2200" dirty="0"/>
              <a:t>), or 20(1))</a:t>
            </a:r>
          </a:p>
          <a:p>
            <a:r>
              <a:rPr lang="en-US" dirty="0" smtClean="0"/>
              <a:t>Section 5 </a:t>
            </a:r>
            <a:r>
              <a:rPr lang="en-US" dirty="0"/>
              <a:t>– Also specifies how reporting is done</a:t>
            </a:r>
          </a:p>
          <a:p>
            <a:pPr lvl="1"/>
            <a:r>
              <a:rPr lang="en-US" dirty="0"/>
              <a:t>Electronic or fax submission</a:t>
            </a:r>
          </a:p>
          <a:p>
            <a:pPr lvl="1"/>
            <a:r>
              <a:rPr lang="en-US" dirty="0"/>
              <a:t>EPID 200 Reportable Disease Form</a:t>
            </a:r>
          </a:p>
          <a:p>
            <a:pPr lvl="2"/>
            <a:r>
              <a:rPr lang="en-US" sz="2200" dirty="0"/>
              <a:t>For COVID-19 KDPH also requires a CDC COVID-19 Case Investigation Form</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7</a:t>
            </a:fld>
            <a:endParaRPr lang="en-US" dirty="0"/>
          </a:p>
        </p:txBody>
      </p:sp>
    </p:spTree>
    <p:extLst>
      <p:ext uri="{BB962C8B-B14F-4D97-AF65-F5344CB8AC3E}">
        <p14:creationId xmlns:p14="http://schemas.microsoft.com/office/powerpoint/2010/main" val="206798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COVID-19 Laboratory Testing and Test Reporting</a:t>
            </a:r>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8</a:t>
            </a:fld>
            <a:endParaRPr lang="en-US" dirty="0"/>
          </a:p>
        </p:txBody>
      </p:sp>
    </p:spTree>
    <p:extLst>
      <p:ext uri="{BB962C8B-B14F-4D97-AF65-F5344CB8AC3E}">
        <p14:creationId xmlns:p14="http://schemas.microsoft.com/office/powerpoint/2010/main" val="143496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67D03-6EFE-402A-93C1-5983FA68B40E}"/>
              </a:ext>
            </a:extLst>
          </p:cNvPr>
          <p:cNvSpPr>
            <a:spLocks noGrp="1"/>
          </p:cNvSpPr>
          <p:nvPr>
            <p:ph type="title"/>
          </p:nvPr>
        </p:nvSpPr>
        <p:spPr/>
        <p:txBody>
          <a:bodyPr/>
          <a:lstStyle/>
          <a:p>
            <a:r>
              <a:rPr lang="en-US" dirty="0"/>
              <a:t>COVID-19 Laboratory Testing</a:t>
            </a:r>
          </a:p>
        </p:txBody>
      </p:sp>
      <p:sp>
        <p:nvSpPr>
          <p:cNvPr id="3" name="Content Placeholder 2">
            <a:extLst>
              <a:ext uri="{FF2B5EF4-FFF2-40B4-BE49-F238E27FC236}">
                <a16:creationId xmlns:a16="http://schemas.microsoft.com/office/drawing/2014/main" xmlns="" id="{49DD223C-8E06-48BA-A38E-95C8D2F46389}"/>
              </a:ext>
            </a:extLst>
          </p:cNvPr>
          <p:cNvSpPr>
            <a:spLocks noGrp="1"/>
          </p:cNvSpPr>
          <p:nvPr>
            <p:ph idx="1"/>
          </p:nvPr>
        </p:nvSpPr>
        <p:spPr>
          <a:xfrm>
            <a:off x="619125" y="1410246"/>
            <a:ext cx="10953750" cy="4949279"/>
          </a:xfrm>
        </p:spPr>
        <p:txBody>
          <a:bodyPr>
            <a:normAutofit lnSpcReduction="10000"/>
          </a:bodyPr>
          <a:lstStyle/>
          <a:p>
            <a:pPr marL="0" indent="0">
              <a:buNone/>
            </a:pPr>
            <a:r>
              <a:rPr lang="en-US" b="1" dirty="0"/>
              <a:t>Types of Tests</a:t>
            </a:r>
          </a:p>
          <a:p>
            <a:r>
              <a:rPr lang="en-US" dirty="0"/>
              <a:t>Virus detection – Nasopharyngeal (NP), Oropharyngeal (OP), Nasal swabs</a:t>
            </a:r>
          </a:p>
          <a:p>
            <a:pPr lvl="1"/>
            <a:r>
              <a:rPr lang="en-US" dirty="0"/>
              <a:t>PCR – Detects genetic material of the COVID-19 virus</a:t>
            </a:r>
          </a:p>
          <a:p>
            <a:pPr lvl="1"/>
            <a:r>
              <a:rPr lang="en-US" dirty="0"/>
              <a:t>Antigen – Detects proteins specifically associated with the virus</a:t>
            </a:r>
          </a:p>
          <a:p>
            <a:pPr lvl="1"/>
            <a:r>
              <a:rPr lang="en-US" dirty="0"/>
              <a:t>More likely to indicate active infection</a:t>
            </a:r>
          </a:p>
          <a:p>
            <a:pPr lvl="2"/>
            <a:r>
              <a:rPr lang="en-US" sz="2200" dirty="0"/>
              <a:t>Dependent on other characteristics like symptom timeframe, exposure to confirmed cases</a:t>
            </a:r>
            <a:br>
              <a:rPr lang="en-US" sz="2200" dirty="0"/>
            </a:br>
            <a:endParaRPr lang="en-US" sz="2200" dirty="0"/>
          </a:p>
          <a:p>
            <a:r>
              <a:rPr lang="en-US" dirty="0"/>
              <a:t>Serology – blood tests</a:t>
            </a:r>
          </a:p>
          <a:p>
            <a:pPr lvl="1"/>
            <a:r>
              <a:rPr lang="en-US" dirty="0"/>
              <a:t>Antibody testing – Detects body’s response to pathogen, development of antibodies</a:t>
            </a:r>
          </a:p>
          <a:p>
            <a:pPr lvl="1"/>
            <a:r>
              <a:rPr lang="en-US" dirty="0"/>
              <a:t>Less likely to indicate current </a:t>
            </a:r>
            <a:r>
              <a:rPr lang="en-US" dirty="0" smtClean="0"/>
              <a:t>infection, </a:t>
            </a:r>
            <a:r>
              <a:rPr lang="en-US" dirty="0"/>
              <a:t>but infection at some point in the past</a:t>
            </a:r>
          </a:p>
          <a:p>
            <a:pPr lvl="2"/>
            <a:r>
              <a:rPr lang="en-US" sz="2200" dirty="0"/>
              <a:t>Symptomology could indicate more recent infection</a:t>
            </a:r>
          </a:p>
        </p:txBody>
      </p:sp>
      <p:sp>
        <p:nvSpPr>
          <p:cNvPr id="4" name="Slide Number Placeholder 3">
            <a:extLst>
              <a:ext uri="{FF2B5EF4-FFF2-40B4-BE49-F238E27FC236}">
                <a16:creationId xmlns:a16="http://schemas.microsoft.com/office/drawing/2014/main" xmlns="" id="{03A8B82C-258E-4A82-988B-9845B28D60CD}"/>
              </a:ext>
            </a:extLst>
          </p:cNvPr>
          <p:cNvSpPr>
            <a:spLocks noGrp="1"/>
          </p:cNvSpPr>
          <p:nvPr>
            <p:ph type="sldNum" sz="quarter" idx="12"/>
          </p:nvPr>
        </p:nvSpPr>
        <p:spPr/>
        <p:txBody>
          <a:bodyPr/>
          <a:lstStyle/>
          <a:p>
            <a:fld id="{ABB8925F-B6BB-49B0-9469-5285B9C99CB3}" type="slidenum">
              <a:rPr lang="en-US" smtClean="0"/>
              <a:t>9</a:t>
            </a:fld>
            <a:endParaRPr lang="en-US" dirty="0"/>
          </a:p>
        </p:txBody>
      </p:sp>
    </p:spTree>
    <p:extLst>
      <p:ext uri="{BB962C8B-B14F-4D97-AF65-F5344CB8AC3E}">
        <p14:creationId xmlns:p14="http://schemas.microsoft.com/office/powerpoint/2010/main" val="296944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AE785581BE4546A076E41FB77BFC33" ma:contentTypeVersion="5" ma:contentTypeDescription="Create a new document." ma:contentTypeScope="" ma:versionID="152788f2127be7e54060bd912c634079">
  <xsd:schema xmlns:xsd="http://www.w3.org/2001/XMLSchema" xmlns:xs="http://www.w3.org/2001/XMLSchema" xmlns:p="http://schemas.microsoft.com/office/2006/metadata/properties" xmlns:ns1="http://schemas.microsoft.com/sharepoint/v3" xmlns:ns2="540a4017-22d9-44e0-b6ab-03a3cfc71131" targetNamespace="http://schemas.microsoft.com/office/2006/metadata/properties" ma:root="true" ma:fieldsID="78cf3a78ace26b25b55627ec232e4951" ns1:_="" ns2:_="">
    <xsd:import namespace="http://schemas.microsoft.com/sharepoint/v3"/>
    <xsd:import namespace="540a4017-22d9-44e0-b6ab-03a3cfc71131"/>
    <xsd:element name="properties">
      <xsd:complexType>
        <xsd:sequence>
          <xsd:element name="documentManagement">
            <xsd:complexType>
              <xsd:all>
                <xsd:element ref="ns1:PublishingStartDate" minOccurs="0"/>
                <xsd:element ref="ns1:PublishingExpirationDate" minOccurs="0"/>
                <xsd:element ref="ns2:globalResourceTags" minOccurs="0"/>
                <xsd:element ref="ns2:globalUserGroups" minOccurs="0"/>
                <xsd:element ref="ns2:globalResourceTagsChoiceMulti" minOccurs="0"/>
                <xsd:element ref="ns2:globalUserGroupsChoiceMul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0a4017-22d9-44e0-b6ab-03a3cfc71131" elementFormDefault="qualified">
    <xsd:import namespace="http://schemas.microsoft.com/office/2006/documentManagement/types"/>
    <xsd:import namespace="http://schemas.microsoft.com/office/infopath/2007/PartnerControls"/>
    <xsd:element name="globalResourceTags" ma:index="10" nillable="true" ma:displayName="Global Resource Tags (old)" ma:list="{8ea3f93a-cfc3-4c56-94c3-2b3d8720da20}" ma:internalName="globalResourceTags" ma:showField="Title" ma:web="540a4017-22d9-44e0-b6ab-03a3cfc71131">
      <xsd:complexType>
        <xsd:complexContent>
          <xsd:extension base="dms:MultiChoiceLookup">
            <xsd:sequence>
              <xsd:element name="Value" type="dms:Lookup" maxOccurs="unbounded" minOccurs="0" nillable="true"/>
            </xsd:sequence>
          </xsd:extension>
        </xsd:complexContent>
      </xsd:complexType>
    </xsd:element>
    <xsd:element name="globalUserGroups" ma:index="11" nillable="true" ma:displayName="Global User Groups (old)" ma:list="{4cb824b3-47dc-42be-a40e-7cc6c7eccaa2}" ma:internalName="globalUserGroups" ma:showField="Title" ma:web="540a4017-22d9-44e0-b6ab-03a3cfc71131">
      <xsd:complexType>
        <xsd:complexContent>
          <xsd:extension base="dms:MultiChoiceLookup">
            <xsd:sequence>
              <xsd:element name="Value" type="dms:Lookup" maxOccurs="unbounded" minOccurs="0" nillable="true"/>
            </xsd:sequence>
          </xsd:extension>
        </xsd:complexContent>
      </xsd:complexType>
    </xsd:element>
    <xsd:element name="globalResourceTagsChoiceMulti" ma:index="12" nillable="true" ma:displayName="Global Resource Tags" ma:internalName="globalResourceTagsChoiceMulti">
      <xsd:complexType>
        <xsd:complexContent>
          <xsd:extension base="dms:MultiChoice">
            <xsd:sequence>
              <xsd:element name="Value" maxOccurs="unbounded" minOccurs="0" nillable="true">
                <xsd:simpleType>
                  <xsd:restriction base="dms:Choice">
                    <xsd:enumeration value="2-010. Acrobat"/>
                    <xsd:enumeration value="2-011. Affidavit"/>
                    <xsd:enumeration value="2-020. Application"/>
                    <xsd:enumeration value="2-030. Audio"/>
                    <xsd:enumeration value="2-040. Brochure"/>
                    <xsd:enumeration value="2-050. Checklist"/>
                    <xsd:enumeration value="2-060. E-Form"/>
                    <xsd:enumeration value="2-070. Evaluations"/>
                    <xsd:enumeration value="2-080. Excel"/>
                    <xsd:enumeration value="2-090. Fact Sheet"/>
                    <xsd:enumeration value="2-100. FAQ"/>
                    <xsd:enumeration value="2-110. Flowchart"/>
                    <xsd:enumeration value="2-120. Form"/>
                    <xsd:enumeration value="2-130. Handbook"/>
                    <xsd:enumeration value="2-140. Instructions"/>
                    <xsd:enumeration value="2-150. Interim"/>
                    <xsd:enumeration value="2-160. Leave Time"/>
                    <xsd:enumeration value="2-170. Legal"/>
                    <xsd:enumeration value="2-180. Letter"/>
                    <xsd:enumeration value="2-190. Log"/>
                    <xsd:enumeration value="2-200. Macro Enabled"/>
                    <xsd:enumeration value="2-210. Manuals"/>
                    <xsd:enumeration value="2-220. Memo"/>
                    <xsd:enumeration value="2-221. Notice"/>
                    <xsd:enumeration value="2-230. Org Chart"/>
                    <xsd:enumeration value="2-240. PDF"/>
                    <xsd:enumeration value="2-250. Policy"/>
                    <xsd:enumeration value="2-260. PowerPoint"/>
                    <xsd:enumeration value="2-270. Presentation"/>
                    <xsd:enumeration value="2-280. Print Only"/>
                    <xsd:enumeration value="2-290. Procedures"/>
                    <xsd:enumeration value="2-300. Purchase"/>
                    <xsd:enumeration value="2-310. Report"/>
                    <xsd:enumeration value="2-320. Spanish"/>
                    <xsd:enumeration value="2-330. Standards"/>
                    <xsd:enumeration value="2-340. Template"/>
                    <xsd:enumeration value="2-350. Timesheet"/>
                    <xsd:enumeration value="2-360. Tracking Sheet"/>
                    <xsd:enumeration value="2-370. Training"/>
                    <xsd:enumeration value="2-380. Video"/>
                    <xsd:enumeration value="2-390. Visio"/>
                    <xsd:enumeration value="2-400. Word"/>
                  </xsd:restriction>
                </xsd:simpleType>
              </xsd:element>
            </xsd:sequence>
          </xsd:extension>
        </xsd:complexContent>
      </xsd:complexType>
    </xsd:element>
    <xsd:element name="globalUserGroupsChoiceMulti" ma:index="13" nillable="true" ma:displayName="Global User Groups" ma:hidden="true" ma:internalName="globalUserGroupsChoiceMulti" ma:readOnly="false">
      <xsd:complexType>
        <xsd:complexContent>
          <xsd:extension base="dms:MultiChoice">
            <xsd:sequence>
              <xsd:element name="Value" maxOccurs="unbounded" minOccurs="0" nillable="true">
                <xsd:simpleType>
                  <xsd:restriction base="dms:Choice">
                    <xsd:enumeration value="3-010. Administrative"/>
                    <xsd:enumeration value="3-020. All Staff"/>
                    <xsd:enumeration value="3-030. Contractors"/>
                    <xsd:enumeration value="3-040. Evaluation Liaisons"/>
                    <xsd:enumeration value="3-050. Evaluators"/>
                    <xsd:enumeration value="3-060. Exiting Employees"/>
                    <xsd:enumeration value="3-070. Field Staff"/>
                    <xsd:enumeration value="3-080. Merit Staff"/>
                    <xsd:enumeration value="3-090. New Employee"/>
                    <xsd:enumeration value="3-100. Non-Mert Staff"/>
                    <xsd:enumeration value="3-110. Personnel Liaisons"/>
                    <xsd:enumeration value="3-120. QC Staff"/>
                    <xsd:enumeration value="3-130. Supervisors"/>
                    <xsd:enumeration value="3-140. Trainees"/>
                    <xsd:enumeration value="3-150. Trainers"/>
                    <xsd:enumeration value="3-160. Training Liaison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lobalUserGroupsChoiceMulti xmlns="540a4017-22d9-44e0-b6ab-03a3cfc71131"/>
    <globalResourceTags xmlns="540a4017-22d9-44e0-b6ab-03a3cfc71131"/>
    <globalResourceTagsChoiceMulti xmlns="540a4017-22d9-44e0-b6ab-03a3cfc71131"/>
    <PublishingExpirationDate xmlns="http://schemas.microsoft.com/sharepoint/v3" xsi:nil="true"/>
    <PublishingStartDate xmlns="http://schemas.microsoft.com/sharepoint/v3" xsi:nil="true"/>
    <globalUserGroups xmlns="540a4017-22d9-44e0-b6ab-03a3cfc71131"/>
  </documentManagement>
</p:properties>
</file>

<file path=customXml/itemProps1.xml><?xml version="1.0" encoding="utf-8"?>
<ds:datastoreItem xmlns:ds="http://schemas.openxmlformats.org/officeDocument/2006/customXml" ds:itemID="{F9167287-0AD0-4190-ADC2-50125C92A3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0a4017-22d9-44e0-b6ab-03a3cfc711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4C7C8A-A451-4000-930D-CB33C7EC5D10}">
  <ds:schemaRefs>
    <ds:schemaRef ds:uri="http://schemas.microsoft.com/sharepoint/v3/contenttype/forms"/>
  </ds:schemaRefs>
</ds:datastoreItem>
</file>

<file path=customXml/itemProps3.xml><?xml version="1.0" encoding="utf-8"?>
<ds:datastoreItem xmlns:ds="http://schemas.openxmlformats.org/officeDocument/2006/customXml" ds:itemID="{04A04AC8-4866-4CD7-A2D2-E68B368369C6}">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540a4017-22d9-44e0-b6ab-03a3cfc71131"/>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5888</TotalTime>
  <Words>2435</Words>
  <Application>Microsoft Office PowerPoint</Application>
  <PresentationFormat>Widescreen</PresentationFormat>
  <Paragraphs>410</Paragraphs>
  <Slides>41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Symbol</vt:lpstr>
      <vt:lpstr>Times New Roman</vt:lpstr>
      <vt:lpstr>DPH Overview Slides</vt:lpstr>
      <vt:lpstr>COVID-19 Testing and Reporting Process Program Review and Investigation Committee August 13, 2020  </vt:lpstr>
      <vt:lpstr>COVID-19 – Quick Update</vt:lpstr>
      <vt:lpstr>PowerPoint Presentation</vt:lpstr>
      <vt:lpstr>Kentucky COVID-19 New Cases by Week (n = 34,982)</vt:lpstr>
      <vt:lpstr>Public Health Laws in Relation to COVID-19</vt:lpstr>
      <vt:lpstr>902 KAR 2:020 Reportable Disease Surveillance</vt:lpstr>
      <vt:lpstr>902 KAR 2:020 – Notification Standards</vt:lpstr>
      <vt:lpstr>COVID-19 Laboratory Testing and Test Reporting</vt:lpstr>
      <vt:lpstr>COVID-19 Laboratory Testing</vt:lpstr>
      <vt:lpstr>COVID-19 Laboratory Reporting</vt:lpstr>
      <vt:lpstr>Reporting of Positives vs. ALL Test Results</vt:lpstr>
      <vt:lpstr>Laboratories Testing Kentucky Residents</vt:lpstr>
      <vt:lpstr>Lab Testing Surveillance</vt:lpstr>
      <vt:lpstr>Specific Testing Questions</vt:lpstr>
      <vt:lpstr>Confusion in Test Results</vt:lpstr>
      <vt:lpstr>COVID-19 Disease Reporting Process</vt:lpstr>
      <vt:lpstr>Case Definition</vt:lpstr>
      <vt:lpstr>Criteria for COVID-19 Case Definition</vt:lpstr>
      <vt:lpstr>Defining a Case of COVID-19</vt:lpstr>
      <vt:lpstr>How are COVID-19 Cases Reported?</vt:lpstr>
      <vt:lpstr>Reporting Process to Governor</vt:lpstr>
      <vt:lpstr>Mortality Tracking</vt:lpstr>
      <vt:lpstr>Additional Questions</vt:lpstr>
      <vt:lpstr>“Recovered”</vt:lpstr>
      <vt:lpstr>Daily Reporting</vt:lpstr>
      <vt:lpstr>Kentucky COVID-19 New Cases Announced by Day (n = 34,578)</vt:lpstr>
      <vt:lpstr>Kentucky COVID-19 Cases by Date of Specimen Collection (n =29,114)</vt:lpstr>
      <vt:lpstr>COVID-19 Compared to Flu</vt:lpstr>
      <vt:lpstr>Influenza Testing</vt:lpstr>
      <vt:lpstr>Why isn’t Mortality Matching Case Increases?</vt:lpstr>
      <vt:lpstr>PowerPoint Presentation</vt:lpstr>
      <vt:lpstr>PowerPoint Presentation</vt:lpstr>
      <vt:lpstr>Kentucky COVID-19 Deaths by Reported Date of Death (n=772)</vt:lpstr>
      <vt:lpstr>Difficult-to-Answer Questions</vt:lpstr>
      <vt:lpstr>Final Words</vt:lpstr>
      <vt:lpstr>Thank you!</vt:lpstr>
      <vt:lpstr>COVID-19 Supporting Slides</vt:lpstr>
      <vt:lpstr>COVID-19 Clinical Criteria</vt:lpstr>
      <vt:lpstr>COVID-19 Laboratory Criteria</vt:lpstr>
      <vt:lpstr>COVID-19 Epidemiologic and Vital Records Criteria</vt:lpstr>
      <vt:lpstr>Case Classification</vt:lpstr>
    </vt:vector>
  </TitlesOfParts>
  <Company>Cabinet for Health and Family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Hester</dc:creator>
  <cp:lastModifiedBy>Hardy, Elizabeth (LRC)</cp:lastModifiedBy>
  <cp:revision>410</cp:revision>
  <cp:lastPrinted>2020-08-13T12:27:04Z</cp:lastPrinted>
  <dcterms:created xsi:type="dcterms:W3CDTF">2018-07-02T16:39:44Z</dcterms:created>
  <dcterms:modified xsi:type="dcterms:W3CDTF">2020-08-13T12:27:41Z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0x01010084AE785581BE4546A076E41FB77BFC33</vt:lpwstr>
  </property>
</Properties>
</file>