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21"/>
  </p:notesMasterIdLst>
  <p:sldIdLst>
    <p:sldId id="302" r:id="rId2"/>
    <p:sldId id="308" r:id="rId3"/>
    <p:sldId id="257" r:id="rId4"/>
    <p:sldId id="310" r:id="rId5"/>
    <p:sldId id="313" r:id="rId6"/>
    <p:sldId id="325" r:id="rId7"/>
    <p:sldId id="314" r:id="rId8"/>
    <p:sldId id="316" r:id="rId9"/>
    <p:sldId id="319" r:id="rId10"/>
    <p:sldId id="315" r:id="rId11"/>
    <p:sldId id="322" r:id="rId12"/>
    <p:sldId id="323" r:id="rId13"/>
    <p:sldId id="318" r:id="rId14"/>
    <p:sldId id="326" r:id="rId15"/>
    <p:sldId id="317" r:id="rId16"/>
    <p:sldId id="321" r:id="rId17"/>
    <p:sldId id="324" r:id="rId18"/>
    <p:sldId id="320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in, Libby" initials="CL" lastIdx="3" clrIdx="0">
    <p:extLst>
      <p:ext uri="{19B8F6BF-5375-455C-9EA6-DF929625EA0E}">
        <p15:presenceInfo xmlns:p15="http://schemas.microsoft.com/office/powerpoint/2012/main" userId="S-1-5-21-39923707-745173988-622671684-2772" providerId="AD"/>
      </p:ext>
    </p:extLst>
  </p:cmAuthor>
  <p:cmAuthor id="2" name="Welch, Tiffany" initials="WT" lastIdx="19" clrIdx="1">
    <p:extLst>
      <p:ext uri="{19B8F6BF-5375-455C-9EA6-DF929625EA0E}">
        <p15:presenceInfo xmlns:p15="http://schemas.microsoft.com/office/powerpoint/2012/main" userId="S-1-5-21-39923707-745173988-622671684-1674" providerId="AD"/>
      </p:ext>
    </p:extLst>
  </p:cmAuthor>
  <p:cmAuthor id="3" name="Andrew English" initials="AE" lastIdx="3" clrIdx="2">
    <p:extLst>
      <p:ext uri="{19B8F6BF-5375-455C-9EA6-DF929625EA0E}">
        <p15:presenceInfo xmlns:p15="http://schemas.microsoft.com/office/powerpoint/2012/main" userId="S-1-5-21-39923707-745173988-622671684-8700" providerId="AD"/>
      </p:ext>
    </p:extLst>
  </p:cmAuthor>
  <p:cmAuthor id="4" name="Gregory, Sara Beth" initials="GSB" lastIdx="7" clrIdx="3">
    <p:extLst>
      <p:ext uri="{19B8F6BF-5375-455C-9EA6-DF929625EA0E}">
        <p15:presenceInfo xmlns:p15="http://schemas.microsoft.com/office/powerpoint/2012/main" userId="S-1-5-21-39923707-745173988-622671684-70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5" autoAdjust="0"/>
    <p:restoredTop sz="74583" autoAdjust="0"/>
  </p:normalViewPr>
  <p:slideViewPr>
    <p:cSldViewPr snapToGrid="0">
      <p:cViewPr varScale="1">
        <p:scale>
          <a:sx n="87" d="100"/>
          <a:sy n="87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-100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6E39D-C6CE-488D-A675-DD95C5E1F16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6D9D-ACDD-4475-861E-5DFE2A30A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6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3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4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65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45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9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Auditors identified OUI accounting errors totaling over ¾ of a </a:t>
            </a:r>
            <a:r>
              <a:rPr lang="en-US" baseline="0" dirty="0" smtClean="0"/>
              <a:t>billion dollars that were corrected during the audit process.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46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13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90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94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31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8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FISCAL</a:t>
            </a:r>
            <a:r>
              <a:rPr lang="en-US" baseline="0" dirty="0" smtClean="0"/>
              <a:t> YEAR 2020 ENDS AT JUNE 30, 2020.</a:t>
            </a:r>
          </a:p>
          <a:p>
            <a:r>
              <a:rPr lang="en-US" baseline="0" dirty="0" smtClean="0"/>
              <a:t>So this report only covers the first few months of the COVID-19 pandemic.  </a:t>
            </a:r>
          </a:p>
          <a:p>
            <a:r>
              <a:rPr lang="en-US" baseline="0" dirty="0" smtClean="0"/>
              <a:t>We typically look at Unemployment Insurance as part of the CAFR audit each year because it is a major fund of the Commonwealth.</a:t>
            </a:r>
          </a:p>
          <a:p>
            <a:r>
              <a:rPr lang="en-US" baseline="0" dirty="0" smtClean="0"/>
              <a:t>We’ve had findings on UI in the past, but not to the degree found in 2020.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4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5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9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9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7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6D9D-ACDD-4475-861E-5DFE2A30AA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1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31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8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228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9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0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6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39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54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9944-1364-4D97-BF12-C186E975F09B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33D43B-1F9F-461E-BE9A-DF2F2EA92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6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650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Payments During Auto-Pay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1613"/>
            <a:ext cx="8596668" cy="44866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While </a:t>
            </a:r>
            <a:r>
              <a:rPr lang="en-US" sz="2400" dirty="0"/>
              <a:t>Auto-Pay was in </a:t>
            </a:r>
            <a:r>
              <a:rPr lang="en-US" sz="2400" dirty="0" smtClean="0"/>
              <a:t>effect:</a:t>
            </a:r>
          </a:p>
          <a:p>
            <a:pPr lvl="1"/>
            <a:r>
              <a:rPr lang="en-US" sz="2200" dirty="0" smtClean="0"/>
              <a:t>$17.8 </a:t>
            </a:r>
            <a:r>
              <a:rPr lang="en-US" sz="2200" dirty="0"/>
              <a:t>million was paid in traditional UI </a:t>
            </a:r>
            <a:r>
              <a:rPr lang="en-US" sz="2200" dirty="0" smtClean="0"/>
              <a:t>benefits;</a:t>
            </a:r>
            <a:endParaRPr lang="en-US" sz="2200" dirty="0"/>
          </a:p>
          <a:p>
            <a:pPr lvl="1"/>
            <a:r>
              <a:rPr lang="en-US" sz="2200" dirty="0" smtClean="0"/>
              <a:t>$129.9 </a:t>
            </a:r>
            <a:r>
              <a:rPr lang="en-US" sz="2200" dirty="0"/>
              <a:t>million was paid in PUA </a:t>
            </a:r>
            <a:r>
              <a:rPr lang="en-US" sz="2200" dirty="0" smtClean="0"/>
              <a:t>benefits; </a:t>
            </a:r>
            <a:r>
              <a:rPr lang="en-US" sz="2200" dirty="0"/>
              <a:t>and </a:t>
            </a:r>
            <a:endParaRPr lang="en-US" sz="2200" dirty="0" smtClean="0"/>
          </a:p>
          <a:p>
            <a:pPr lvl="1"/>
            <a:r>
              <a:rPr lang="en-US" sz="2200" dirty="0" smtClean="0"/>
              <a:t>$</a:t>
            </a:r>
            <a:r>
              <a:rPr lang="en-US" sz="2200" dirty="0"/>
              <a:t>507.7 million was paid in FPUC benefits. </a:t>
            </a:r>
            <a:endParaRPr lang="en-US" sz="2200" dirty="0" smtClean="0"/>
          </a:p>
          <a:p>
            <a:pPr lvl="1"/>
            <a:endParaRPr lang="en-US" sz="1100" dirty="0" smtClean="0"/>
          </a:p>
          <a:p>
            <a:r>
              <a:rPr lang="en-US" sz="2400" dirty="0" smtClean="0"/>
              <a:t>While </a:t>
            </a:r>
            <a:r>
              <a:rPr lang="en-US" sz="2400" dirty="0"/>
              <a:t>not all of these payments were improper, they </a:t>
            </a:r>
            <a:r>
              <a:rPr lang="en-US" sz="2400" dirty="0" smtClean="0"/>
              <a:t>were all </a:t>
            </a:r>
            <a:r>
              <a:rPr lang="en-US" sz="2400" dirty="0"/>
              <a:t>paid in a control environment highly conducive to improper or even fraudulent payments. </a:t>
            </a:r>
            <a:endParaRPr lang="en-US" sz="2400" dirty="0" smtClean="0"/>
          </a:p>
          <a:p>
            <a:pPr lvl="1"/>
            <a:r>
              <a:rPr lang="en-US" sz="2200" dirty="0" smtClean="0"/>
              <a:t>A good illustration of the problems caused by Auto-Pay is the example of full-time state employees receiving UI payments.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5" y="486508"/>
            <a:ext cx="9090837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Full-Time State Employees Improperly Received UI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9921"/>
            <a:ext cx="8596668" cy="41503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Auditors </a:t>
            </a:r>
            <a:r>
              <a:rPr lang="en-US" sz="2400" dirty="0"/>
              <a:t>selected a sample of 37 state employees who filed for and received UI </a:t>
            </a:r>
            <a:r>
              <a:rPr lang="en-US" sz="2400" dirty="0" smtClean="0"/>
              <a:t>benefits.</a:t>
            </a:r>
          </a:p>
          <a:p>
            <a:pPr lvl="1"/>
            <a:r>
              <a:rPr lang="en-US" sz="2200" dirty="0" smtClean="0"/>
              <a:t>16 full-time state </a:t>
            </a:r>
            <a:r>
              <a:rPr lang="en-US" sz="2200" dirty="0"/>
              <a:t>employees were paid </a:t>
            </a:r>
            <a:r>
              <a:rPr lang="en-US" sz="2200" dirty="0" smtClean="0"/>
              <a:t>traditional UI &amp; FPUC for </a:t>
            </a:r>
            <a:r>
              <a:rPr lang="en-US" sz="2200" dirty="0"/>
              <a:t>the loss of part-time jobs despite still being employed by the state. </a:t>
            </a:r>
            <a:endParaRPr lang="en-US" sz="2200" dirty="0" smtClean="0"/>
          </a:p>
          <a:p>
            <a:pPr lvl="1"/>
            <a:r>
              <a:rPr lang="en-US" sz="2200" dirty="0" smtClean="0"/>
              <a:t>One employee who had resigned from the state &amp; lost a part-time job was underpaid by $1,030</a:t>
            </a:r>
          </a:p>
          <a:p>
            <a:r>
              <a:rPr lang="en-US" sz="2400" dirty="0" smtClean="0"/>
              <a:t>Net overpayment in the sample of 37 employees = $116,978.  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49" y="316691"/>
            <a:ext cx="9090837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How Auto-Pay Contributed to the Improper State Employee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7491"/>
            <a:ext cx="8596668" cy="420008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Claimants </a:t>
            </a:r>
            <a:r>
              <a:rPr lang="en-US" sz="2400" dirty="0"/>
              <a:t>are required to report any earnings during the week for which they are claiming benefits, and their full-time state wages would have made these employees ineligible for benefits.  </a:t>
            </a:r>
            <a:endParaRPr lang="en-US" sz="2400" dirty="0" smtClean="0"/>
          </a:p>
          <a:p>
            <a:r>
              <a:rPr lang="en-US" sz="2400" dirty="0" smtClean="0"/>
              <a:t>However</a:t>
            </a:r>
            <a:r>
              <a:rPr lang="en-US" sz="2400" dirty="0"/>
              <a:t>, the adoption of the “Auto-Pay” policy eliminated the system control that asked claimants to report their weekly earnings, and so the system did not take into account wages from their full-time state employment. </a:t>
            </a:r>
            <a:endParaRPr lang="en-US" sz="2400" dirty="0" smtClean="0"/>
          </a:p>
          <a:p>
            <a:pPr lvl="1"/>
            <a:r>
              <a:rPr lang="en-US" sz="2200" dirty="0" smtClean="0"/>
              <a:t>Seven of the state employee claimants did not report full-time wages even when the Auto-Pay period ended.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544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Pervasive Errors &amp; Miscalculations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2112"/>
            <a:ext cx="8596668" cy="458610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Auditors reviewed a random sample of 99 claim weeks.</a:t>
            </a:r>
          </a:p>
          <a:p>
            <a:r>
              <a:rPr lang="en-US" sz="2400" dirty="0" smtClean="0"/>
              <a:t>For 31 claim weeks, incorrect amounts were posted to employer accounts.  For traditional UI, these charges are used to calculate employer contribution rates.</a:t>
            </a:r>
          </a:p>
          <a:p>
            <a:r>
              <a:rPr lang="en-US" sz="2400" dirty="0" smtClean="0"/>
              <a:t>For 31 claim weeks, benefits were not calculated correctly.</a:t>
            </a:r>
          </a:p>
          <a:p>
            <a:r>
              <a:rPr lang="en-US" sz="2400" dirty="0" smtClean="0"/>
              <a:t>These errors cumulatively amounted to $17,830 in overpayments and $1,926 in underpayments.</a:t>
            </a:r>
            <a:endParaRPr lang="en-US" sz="2400" dirty="0"/>
          </a:p>
          <a:p>
            <a:r>
              <a:rPr lang="en-US" sz="2400" dirty="0" smtClean="0"/>
              <a:t>Additionally, $18,867 was overpaid, because of OUI backdating PUA &amp; FPUC claims to March 1, to individuals who were still employed during weeks for which benefits were paid.</a:t>
            </a:r>
            <a:endParaRPr lang="en-US" sz="30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544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Accounting Errors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2112"/>
            <a:ext cx="8596668" cy="45861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$418.9 million error resulted from understating funds owed to Kentucky from the federal government.</a:t>
            </a:r>
          </a:p>
          <a:p>
            <a:r>
              <a:rPr lang="en-US" sz="2400" dirty="0" smtClean="0"/>
              <a:t>A $7.1 million error occurred in the Commonwealth’s Schedule of Expenditures of Federal Awards (SEFA) due to not properly separating CARES from non-CARES expenses.</a:t>
            </a:r>
          </a:p>
          <a:p>
            <a:r>
              <a:rPr lang="en-US" sz="2400" dirty="0" smtClean="0"/>
              <a:t>A $96.6 million error resulted from OUI included two expenses already paid in its accounts payable balance.</a:t>
            </a:r>
          </a:p>
          <a:p>
            <a:r>
              <a:rPr lang="en-US" sz="2400" dirty="0" smtClean="0"/>
              <a:t>A $271.1 million error resulted from not including expenses incurred but not paid in FY 2020 in the accounts payable balance.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650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IT Security &amp; Data Processing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5348"/>
            <a:ext cx="8815582" cy="44127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Federally </a:t>
            </a:r>
            <a:r>
              <a:rPr lang="en-US" sz="2400" dirty="0"/>
              <a:t>mandated and state required monthly system security checks were not </a:t>
            </a:r>
            <a:r>
              <a:rPr lang="en-US" sz="2400" dirty="0" smtClean="0"/>
              <a:t>performed.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UI mainframe performed </a:t>
            </a:r>
            <a:r>
              <a:rPr lang="en-US" sz="2400" dirty="0" smtClean="0"/>
              <a:t>various tasks that </a:t>
            </a:r>
            <a:r>
              <a:rPr lang="en-US" sz="2400" dirty="0"/>
              <a:t>were undocumented and for which no one at UI or COT could provide an </a:t>
            </a:r>
            <a:r>
              <a:rPr lang="en-US" sz="2400" dirty="0" smtClean="0"/>
              <a:t>explanation.</a:t>
            </a:r>
          </a:p>
          <a:p>
            <a:r>
              <a:rPr lang="en-US" sz="2400" dirty="0" smtClean="0"/>
              <a:t>System updates </a:t>
            </a:r>
            <a:r>
              <a:rPr lang="en-US" sz="2400" dirty="0"/>
              <a:t>and software changes were pushed through with improper and missing documentation, lack of testing, and implementation in contravention of the agency’s own </a:t>
            </a:r>
            <a:r>
              <a:rPr lang="en-US" sz="2400" dirty="0" smtClean="0"/>
              <a:t>policies.</a:t>
            </a:r>
          </a:p>
          <a:p>
            <a:r>
              <a:rPr lang="en-US" sz="2400" dirty="0" smtClean="0"/>
              <a:t>OUI failed to report data breaches as required by KRS.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650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OUI Did Not Provide a Reliable Estimate Accounts Payable as of the end of FY20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7308"/>
            <a:ext cx="9332940" cy="4124260"/>
          </a:xfrm>
        </p:spPr>
        <p:txBody>
          <a:bodyPr>
            <a:normAutofit/>
          </a:bodyPr>
          <a:lstStyle/>
          <a:p>
            <a:r>
              <a:rPr lang="en-US" sz="2400" dirty="0"/>
              <a:t>This led to a qualified audit opinion </a:t>
            </a:r>
            <a:r>
              <a:rPr lang="en-US" sz="2400" dirty="0" smtClean="0"/>
              <a:t>for the unemployment compensation fund for the </a:t>
            </a:r>
            <a:r>
              <a:rPr lang="en-US" sz="2400" dirty="0"/>
              <a:t>Commonwealth’s </a:t>
            </a:r>
            <a:r>
              <a:rPr lang="en-US" sz="2400" dirty="0" smtClean="0"/>
              <a:t>FY 2020 CAFR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OUI didn’t realize an estimate was needed until auditors inquired after widespread public reporting of the large backlog of FY20 claims.  </a:t>
            </a:r>
          </a:p>
          <a:p>
            <a:r>
              <a:rPr lang="en-US" sz="2400" dirty="0" smtClean="0"/>
              <a:t>Estimates provided ranged from $88.9 million to $2.08 billion.</a:t>
            </a:r>
          </a:p>
          <a:p>
            <a:r>
              <a:rPr lang="en-US" sz="2400" dirty="0" smtClean="0"/>
              <a:t>Auditors learned OUI was still receiving, and in some cases finding, new FY20 claims even into October 2020, which made it difficult to calculate an accurate estimate.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650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The Backlog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8234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Although </a:t>
            </a:r>
            <a:r>
              <a:rPr lang="en-US" sz="2400" dirty="0"/>
              <a:t>OUI officials made </a:t>
            </a:r>
            <a:r>
              <a:rPr lang="en-US" sz="2400" dirty="0" smtClean="0"/>
              <a:t>high-risk decisions, such as implementing the Auto-Pay policy, in </a:t>
            </a:r>
            <a:r>
              <a:rPr lang="en-US" sz="2400" dirty="0"/>
              <a:t>an attempt to pay benefits more quickly, many claims still were not timely processed.  </a:t>
            </a:r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of October 29, 2020, the claims backlog of unprocessed, initial jobless claims totaled approximately 80,000.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650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Archiving of UI Assistance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7763"/>
            <a:ext cx="8596668" cy="4624673"/>
          </a:xfrm>
        </p:spPr>
        <p:txBody>
          <a:bodyPr>
            <a:norm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mails received through the UI assistance email link on the OUI website from between March 19 and April 19 were moved to the OUI Assistance Backlog Inbox.</a:t>
            </a:r>
          </a:p>
          <a:p>
            <a:pPr lvl="1"/>
            <a:r>
              <a:rPr lang="en-US" sz="2200" dirty="0" smtClean="0"/>
              <a:t>More emails were moved between April 23 and May 10.</a:t>
            </a:r>
          </a:p>
          <a:p>
            <a:r>
              <a:rPr lang="en-US" sz="2400" b="1" dirty="0" smtClean="0"/>
              <a:t>As of November 9, 2020, more than 400,000 of these </a:t>
            </a:r>
            <a:r>
              <a:rPr lang="en-US" sz="2400" b="1" dirty="0"/>
              <a:t>emails </a:t>
            </a:r>
            <a:r>
              <a:rPr lang="en-US" sz="2400" b="1" dirty="0" smtClean="0"/>
              <a:t>remained unread. </a:t>
            </a:r>
          </a:p>
          <a:p>
            <a:pPr lvl="1"/>
            <a:r>
              <a:rPr lang="en-US" sz="2000" dirty="0" smtClean="0"/>
              <a:t>Auditors did not review the specific contents of the 400,000 emails, but these </a:t>
            </a:r>
            <a:r>
              <a:rPr lang="en-US" sz="2000" dirty="0"/>
              <a:t>emails </a:t>
            </a:r>
            <a:r>
              <a:rPr lang="en-US" sz="2000" dirty="0" smtClean="0"/>
              <a:t>could </a:t>
            </a:r>
            <a:r>
              <a:rPr lang="en-US" sz="2000" dirty="0"/>
              <a:t>include indications or problems for OUI to address, not to mention general questions from unemployed Kentuckians. </a:t>
            </a:r>
            <a:endParaRPr lang="en-US" sz="2000" dirty="0" smtClean="0"/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35172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Statewide Single Audit of Kentucky</a:t>
            </a:r>
            <a:br>
              <a:rPr lang="en-US" dirty="0" smtClean="0"/>
            </a:br>
            <a:r>
              <a:rPr lang="en-US" dirty="0" smtClean="0"/>
              <a:t>(SSWAK) for FY 2020, Vol.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8715"/>
            <a:ext cx="8147689" cy="461334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Auditor of Public Accounts (APA) does an annual audit of the Commonwealth of Kentucky’s Comprehensive Annual Financial Report (CAFR) in accordance with generally accepted accounting principles.</a:t>
            </a:r>
          </a:p>
          <a:p>
            <a:r>
              <a:rPr lang="en-US" sz="2400" dirty="0" smtClean="0"/>
              <a:t>Volume I of the SSWAK reports those financial audit &amp; internal control findings. </a:t>
            </a:r>
          </a:p>
          <a:p>
            <a:pPr lvl="1"/>
            <a:r>
              <a:rPr lang="en-US" sz="2200" dirty="0" smtClean="0"/>
              <a:t>25 findings this year, and more than half involve the Office of Unemployment Insurance (OUI) and the Unemployment Insurance (UI) fund.</a:t>
            </a:r>
          </a:p>
          <a:p>
            <a:r>
              <a:rPr lang="en-US" sz="2400" dirty="0" smtClean="0"/>
              <a:t>Volume II of the SSWAK will be issued in April and will detail additional federal program compliance findings.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61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650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Onset of the COVID-19 Pandemic: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 Unprecedented Challenge for OUI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7308"/>
            <a:ext cx="8596668" cy="39909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Business closures due to COVID-19 </a:t>
            </a:r>
            <a:r>
              <a:rPr lang="en-US" sz="2800" dirty="0"/>
              <a:t>led to thousands of Kentuckians becoming unemployed.  </a:t>
            </a:r>
            <a:endParaRPr lang="en-US" sz="2800" dirty="0" smtClean="0"/>
          </a:p>
          <a:p>
            <a:r>
              <a:rPr lang="en-US" sz="2800" dirty="0" smtClean="0"/>
              <a:t>The UI system was flooded with claims.</a:t>
            </a:r>
          </a:p>
          <a:p>
            <a:r>
              <a:rPr lang="en-US" sz="2800" dirty="0" smtClean="0"/>
              <a:t>49,023 </a:t>
            </a:r>
            <a:r>
              <a:rPr lang="en-US" sz="2800" dirty="0"/>
              <a:t>new unemployment claims filed during the week ending March 21, </a:t>
            </a:r>
            <a:r>
              <a:rPr lang="en-US" sz="2800" dirty="0" smtClean="0"/>
              <a:t>2020. </a:t>
            </a:r>
          </a:p>
          <a:p>
            <a:r>
              <a:rPr lang="en-US" sz="2800" dirty="0" smtClean="0"/>
              <a:t>An </a:t>
            </a:r>
            <a:r>
              <a:rPr lang="en-US" sz="2800" dirty="0"/>
              <a:t>additional 113,149 new claims filed during the week ending March 28, 2020. </a:t>
            </a:r>
            <a:endParaRPr lang="en-US" sz="6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2400" dirty="0" smtClean="0"/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650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New Federal Unemployment Programs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Created by CARES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7308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Pandemic Unemployment Assistance (PUA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Pandemic </a:t>
            </a:r>
            <a:r>
              <a:rPr lang="en-US" sz="2800" dirty="0"/>
              <a:t>Emergency Unemployment Compensation (PEUC</a:t>
            </a:r>
            <a:r>
              <a:rPr lang="en-US" sz="2800" dirty="0" smtClean="0"/>
              <a:t>). </a:t>
            </a:r>
            <a:endParaRPr lang="en-US" sz="2800" dirty="0"/>
          </a:p>
          <a:p>
            <a:r>
              <a:rPr lang="en-US" sz="2800" dirty="0" smtClean="0"/>
              <a:t>Federal </a:t>
            </a:r>
            <a:r>
              <a:rPr lang="en-US" sz="2800" dirty="0"/>
              <a:t>Pandemic Unemployment Compensation (FPUC).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2400" dirty="0" smtClean="0"/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650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Pandemic Unemployment Assistance (PUA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1210"/>
            <a:ext cx="8596668" cy="398687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PUA funded unemployment benefits for </a:t>
            </a:r>
            <a:r>
              <a:rPr lang="en-US" sz="2400" dirty="0"/>
              <a:t>claimants who historically have not been eligible for traditional </a:t>
            </a:r>
            <a:r>
              <a:rPr lang="en-US" sz="2400" dirty="0" smtClean="0"/>
              <a:t>UI, </a:t>
            </a:r>
            <a:r>
              <a:rPr lang="en-US" sz="2400" dirty="0"/>
              <a:t>such as self-employed individuals or “gig” workers. </a:t>
            </a:r>
            <a:endParaRPr lang="en-US" sz="2400" dirty="0" smtClean="0"/>
          </a:p>
          <a:p>
            <a:r>
              <a:rPr lang="en-US" sz="2400" dirty="0" smtClean="0"/>
              <a:t>In order </a:t>
            </a:r>
            <a:r>
              <a:rPr lang="en-US" sz="2400" dirty="0"/>
              <a:t>to pay claims as quickly as possible, OUI determined that anyone who applied for PUA </a:t>
            </a:r>
            <a:r>
              <a:rPr lang="en-US" sz="2400" dirty="0" smtClean="0"/>
              <a:t>benefits </a:t>
            </a:r>
            <a:r>
              <a:rPr lang="en-US" sz="2400" dirty="0"/>
              <a:t>and was deemed eligible, would receive the minimum PUA </a:t>
            </a:r>
            <a:r>
              <a:rPr lang="en-US" sz="2400" dirty="0" smtClean="0"/>
              <a:t>benefit. </a:t>
            </a:r>
          </a:p>
          <a:p>
            <a:pPr lvl="1"/>
            <a:r>
              <a:rPr lang="en-US" sz="2200" dirty="0"/>
              <a:t>From program initiation until mid-May 2020, OUI assigned a minimum weekly PUA claim amount of $180 instead of the correct amount of $176. </a:t>
            </a:r>
          </a:p>
          <a:p>
            <a:pPr lvl="1"/>
            <a:r>
              <a:rPr lang="en-US" sz="2200" dirty="0" smtClean="0"/>
              <a:t>Individuals were not initially given the opportunity to submit documentation of their earnings that might have entitled them to a higher benefit amount.  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650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Pandemic Unemployment Assistance (PUA</a:t>
            </a:r>
            <a:r>
              <a:rPr lang="en-US" dirty="0" smtClean="0"/>
              <a:t>),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7308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In addition, when PUA was initially launched, OUI management determined that all PUA claims would be automatically backdated to March 1, 2020.  </a:t>
            </a:r>
          </a:p>
          <a:p>
            <a:pPr lvl="1"/>
            <a:r>
              <a:rPr lang="en-US" sz="2200" dirty="0"/>
              <a:t>As a result, claimants could be paid for weeks in which they were still employed. 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650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Pandemic </a:t>
            </a:r>
            <a:r>
              <a:rPr lang="en-US" dirty="0"/>
              <a:t>Emergency Unemployment Compensation (PEUC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730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r>
              <a:rPr lang="en-US" sz="2400" dirty="0" smtClean="0"/>
              <a:t>PEUC provided </a:t>
            </a:r>
            <a:r>
              <a:rPr lang="en-US" sz="2400" dirty="0"/>
              <a:t>13 weeks of additional unemployment benefits to eligible individuals whose traditional unemployment benefits have been exhausted.</a:t>
            </a:r>
          </a:p>
          <a:p>
            <a:endParaRPr lang="en-US" sz="2400" dirty="0" smtClean="0"/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6508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Federal Pandemic Unemployment Compensation (FPUC</a:t>
            </a:r>
            <a:r>
              <a:rPr lang="en-US" dirty="0" smtClean="0"/>
              <a:t>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7308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FPUC provided </a:t>
            </a:r>
            <a:r>
              <a:rPr lang="en-US" sz="2400" dirty="0"/>
              <a:t>an additional $600 of benefits per week to all eligible claimants receiving at least $1 of traditional </a:t>
            </a:r>
            <a:r>
              <a:rPr lang="en-US" sz="2400" dirty="0" smtClean="0"/>
              <a:t>unemployment compensation, </a:t>
            </a:r>
            <a:r>
              <a:rPr lang="en-US" sz="2400" dirty="0"/>
              <a:t>PUA, or PEUC. </a:t>
            </a: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claimants receiving the maximum weekly benefit for traditional unemployment compensation, this would amount to $1,152 per week. For claimants receiving PUA, and initially receiving the minimum of $176 per week, this would amount to $776 per week.  </a:t>
            </a:r>
          </a:p>
          <a:p>
            <a:endParaRPr lang="en-US" sz="2400" dirty="0" smtClean="0"/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16387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High-Risk Decision:  Implementing an “Auto-Pay”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2006"/>
            <a:ext cx="8596668" cy="4490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200" dirty="0" smtClean="0"/>
          </a:p>
          <a:p>
            <a:r>
              <a:rPr lang="en-US" sz="2400" dirty="0" smtClean="0"/>
              <a:t>OUI </a:t>
            </a:r>
            <a:r>
              <a:rPr lang="en-US" sz="2400" dirty="0"/>
              <a:t>leadership made decisions </a:t>
            </a:r>
            <a:r>
              <a:rPr lang="en-US" sz="2400" dirty="0" smtClean="0"/>
              <a:t>that led to federal </a:t>
            </a:r>
            <a:r>
              <a:rPr lang="en-US" sz="2400" dirty="0"/>
              <a:t>law </a:t>
            </a:r>
            <a:r>
              <a:rPr lang="en-US" sz="2400" dirty="0" smtClean="0"/>
              <a:t>violations &amp; </a:t>
            </a:r>
            <a:r>
              <a:rPr lang="en-US" sz="2400" dirty="0"/>
              <a:t>sacrificed program integrity in an attempt to more quickly get payments to unemployed individuals. </a:t>
            </a:r>
            <a:endParaRPr lang="en-US" sz="2400" dirty="0" smtClean="0"/>
          </a:p>
          <a:p>
            <a:pPr lvl="1"/>
            <a:r>
              <a:rPr lang="en-US" sz="2200" dirty="0" smtClean="0"/>
              <a:t>Good </a:t>
            </a:r>
            <a:r>
              <a:rPr lang="en-US" sz="2200" dirty="0"/>
              <a:t>intentions, bad results. </a:t>
            </a:r>
            <a:endParaRPr lang="en-US" sz="2200" dirty="0" smtClean="0"/>
          </a:p>
          <a:p>
            <a:r>
              <a:rPr lang="en-US" sz="2400" dirty="0" smtClean="0"/>
              <a:t>“Auto-Pay” </a:t>
            </a:r>
            <a:r>
              <a:rPr lang="en-US" sz="2400" dirty="0"/>
              <a:t>allowed UI benefits to be automatically paid without requiring claimants to report the weekly wage information needed to determine whether they were actually eligible for benefits.  </a:t>
            </a:r>
            <a:endParaRPr lang="en-US" sz="2400" dirty="0" smtClean="0"/>
          </a:p>
          <a:p>
            <a:pPr lvl="1"/>
            <a:r>
              <a:rPr lang="en-US" sz="2200" dirty="0" smtClean="0"/>
              <a:t>Seasoned </a:t>
            </a:r>
            <a:r>
              <a:rPr lang="en-US" sz="2200" dirty="0"/>
              <a:t>OUI and Commonwealth Office of Technology (COT) staff expressed concerns about </a:t>
            </a:r>
            <a:r>
              <a:rPr lang="en-US" sz="2200" dirty="0" smtClean="0"/>
              <a:t>Auto-Pay</a:t>
            </a:r>
            <a:r>
              <a:rPr lang="en-US" sz="2200" dirty="0"/>
              <a:t>, but it was implemented </a:t>
            </a:r>
            <a:r>
              <a:rPr lang="en-US" sz="2200" dirty="0" smtClean="0"/>
              <a:t>anyway.  </a:t>
            </a:r>
          </a:p>
          <a:p>
            <a:r>
              <a:rPr lang="en-US" sz="2400" dirty="0" smtClean="0"/>
              <a:t>Auto-Pay </a:t>
            </a:r>
            <a:r>
              <a:rPr lang="en-US" sz="2400" dirty="0"/>
              <a:t>was in effect two weeks for traditional UI and eight weeks for </a:t>
            </a:r>
            <a:r>
              <a:rPr lang="en-US" sz="2400" dirty="0" smtClean="0"/>
              <a:t>PUA. 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798215"/>
            <a:ext cx="10058400" cy="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5405</TotalTime>
  <Words>1439</Words>
  <Application>Microsoft Office PowerPoint</Application>
  <PresentationFormat>Widescreen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PowerPoint Presentation</vt:lpstr>
      <vt:lpstr>Statewide Single Audit of Kentucky (SSWAK) for FY 2020, Vol. I</vt:lpstr>
      <vt:lpstr>Onset of the COVID-19 Pandemic: An Unprecedented Challenge for OUI</vt:lpstr>
      <vt:lpstr>New Federal Unemployment Programs  Created by CARES ACT</vt:lpstr>
      <vt:lpstr>Pandemic Unemployment Assistance (PUA)</vt:lpstr>
      <vt:lpstr>Pandemic Unemployment Assistance (PUA), cont.</vt:lpstr>
      <vt:lpstr>Pandemic Emergency Unemployment Compensation (PEUC)</vt:lpstr>
      <vt:lpstr>Federal Pandemic Unemployment Compensation (FPUC)</vt:lpstr>
      <vt:lpstr>High-Risk Decision:  Implementing an “Auto-Pay” Policy</vt:lpstr>
      <vt:lpstr>Payments During Auto-Pay</vt:lpstr>
      <vt:lpstr>Full-Time State Employees Improperly Received UI Payments</vt:lpstr>
      <vt:lpstr>How Auto-Pay Contributed to the Improper State Employee Payments</vt:lpstr>
      <vt:lpstr>Pervasive Errors &amp; Miscalculations </vt:lpstr>
      <vt:lpstr>Accounting Errors </vt:lpstr>
      <vt:lpstr>IT Security &amp; Data Processing Issues</vt:lpstr>
      <vt:lpstr>OUI Did Not Provide a Reliable Estimate Accounts Payable as of the end of FY20</vt:lpstr>
      <vt:lpstr>The Backlog of Claims</vt:lpstr>
      <vt:lpstr>Archiving of UI Assistance Emails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Impact Audits Mike Harmon</dc:title>
  <dc:creator>Gregory, Sara Beth</dc:creator>
  <cp:lastModifiedBy>Allen, Sasche (LRC)</cp:lastModifiedBy>
  <cp:revision>133</cp:revision>
  <dcterms:created xsi:type="dcterms:W3CDTF">2017-07-14T18:10:44Z</dcterms:created>
  <dcterms:modified xsi:type="dcterms:W3CDTF">2021-02-19T13:28:59Z</dcterms:modified>
</cp:coreProperties>
</file>