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Lst>
  <p:notesMasterIdLst>
    <p:notesMasterId r:id="rId24"/>
  </p:notesMasterIdLst>
  <p:handoutMasterIdLst>
    <p:handoutMasterId r:id="rId25"/>
  </p:handoutMasterIdLst>
  <p:sldIdLst>
    <p:sldId id="256" r:id="rId2"/>
    <p:sldId id="257" r:id="rId3"/>
    <p:sldId id="258" r:id="rId4"/>
    <p:sldId id="259" r:id="rId5"/>
    <p:sldId id="261" r:id="rId6"/>
    <p:sldId id="262" r:id="rId7"/>
    <p:sldId id="317" r:id="rId8"/>
    <p:sldId id="264" r:id="rId9"/>
    <p:sldId id="267" r:id="rId10"/>
    <p:sldId id="268" r:id="rId11"/>
    <p:sldId id="284" r:id="rId12"/>
    <p:sldId id="285" r:id="rId13"/>
    <p:sldId id="286" r:id="rId14"/>
    <p:sldId id="318" r:id="rId15"/>
    <p:sldId id="319" r:id="rId16"/>
    <p:sldId id="321" r:id="rId17"/>
    <p:sldId id="305" r:id="rId18"/>
    <p:sldId id="300" r:id="rId19"/>
    <p:sldId id="306" r:id="rId20"/>
    <p:sldId id="320" r:id="rId21"/>
    <p:sldId id="275" r:id="rId22"/>
    <p:sldId id="276" r:id="rId23"/>
  </p:sldIdLst>
  <p:sldSz cx="9144000" cy="6858000" type="screen4x3"/>
  <p:notesSz cx="7077075" cy="9363075"/>
  <p:embeddedFontLst>
    <p:embeddedFont>
      <p:font typeface="Aharoni" panose="020B0604020202020204" charset="-79"/>
      <p:bold r:id="rId26"/>
    </p:embeddedFont>
    <p:embeddedFont>
      <p:font typeface="Calibri Light" panose="020F0302020204030204" pitchFamily="34" charset="0"/>
      <p:regular r:id="rId27"/>
      <p:italic r:id="rId28"/>
    </p:embeddedFont>
    <p:embeddedFont>
      <p:font typeface="Source Sans Pro"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ntata One" panose="02060503070700060704" charset="0"/>
      <p:regular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94853" autoAdjust="0"/>
  </p:normalViewPr>
  <p:slideViewPr>
    <p:cSldViewPr snapToGrid="0">
      <p:cViewPr varScale="1">
        <p:scale>
          <a:sx n="86" d="100"/>
          <a:sy n="86" d="100"/>
        </p:scale>
        <p:origin x="1494" y="60"/>
      </p:cViewPr>
      <p:guideLst>
        <p:guide orient="horz" pos="2160"/>
        <p:guide pos="2880"/>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8E52B8E2-F9C6-4943-B78D-121352CB9CEA}" type="datetimeFigureOut">
              <a:rPr lang="en-US" smtClean="0"/>
              <a:t>6/5/2018</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39A1BAC7-5729-442A-B868-58F2C032F56C}" type="slidenum">
              <a:rPr lang="en-US" smtClean="0"/>
              <a:t>‹#›</a:t>
            </a:fld>
            <a:endParaRPr lang="en-US"/>
          </a:p>
        </p:txBody>
      </p:sp>
    </p:spTree>
    <p:extLst>
      <p:ext uri="{BB962C8B-B14F-4D97-AF65-F5344CB8AC3E}">
        <p14:creationId xmlns:p14="http://schemas.microsoft.com/office/powerpoint/2010/main" val="2465059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66733" cy="468154"/>
          </a:xfrm>
          <a:prstGeom prst="rect">
            <a:avLst/>
          </a:prstGeom>
          <a:noFill/>
          <a:ln>
            <a:noFill/>
          </a:ln>
        </p:spPr>
        <p:txBody>
          <a:bodyPr lIns="91409" tIns="91409" rIns="91409" bIns="91409"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24" marR="0" lvl="1" indent="0" algn="l" rtl="0">
              <a:spcBef>
                <a:spcPts val="0"/>
              </a:spcBef>
              <a:buNone/>
              <a:defRPr sz="1800" b="0" i="0" u="none" strike="noStrike" cap="none">
                <a:solidFill>
                  <a:schemeClr val="dk1"/>
                </a:solidFill>
                <a:latin typeface="Calibri"/>
                <a:ea typeface="Calibri"/>
                <a:cs typeface="Calibri"/>
                <a:sym typeface="Calibri"/>
              </a:defRPr>
            </a:lvl2pPr>
            <a:lvl3pPr marL="914248" marR="0" lvl="2" indent="0" algn="l" rtl="0">
              <a:spcBef>
                <a:spcPts val="0"/>
              </a:spcBef>
              <a:buNone/>
              <a:defRPr sz="1800" b="0" i="0" u="none" strike="noStrike" cap="none">
                <a:solidFill>
                  <a:schemeClr val="dk1"/>
                </a:solidFill>
                <a:latin typeface="Calibri"/>
                <a:ea typeface="Calibri"/>
                <a:cs typeface="Calibri"/>
                <a:sym typeface="Calibri"/>
              </a:defRPr>
            </a:lvl3pPr>
            <a:lvl4pPr marL="1371372" marR="0" lvl="3" indent="0" algn="l" rtl="0">
              <a:spcBef>
                <a:spcPts val="0"/>
              </a:spcBef>
              <a:buNone/>
              <a:defRPr sz="1800" b="0" i="0" u="none" strike="noStrike" cap="none">
                <a:solidFill>
                  <a:schemeClr val="dk1"/>
                </a:solidFill>
                <a:latin typeface="Calibri"/>
                <a:ea typeface="Calibri"/>
                <a:cs typeface="Calibri"/>
                <a:sym typeface="Calibri"/>
              </a:defRPr>
            </a:lvl4pPr>
            <a:lvl5pPr marL="1828496" marR="0" lvl="4" indent="0" algn="l" rtl="0">
              <a:spcBef>
                <a:spcPts val="0"/>
              </a:spcBef>
              <a:buNone/>
              <a:defRPr sz="1800" b="0" i="0" u="none" strike="noStrike" cap="none">
                <a:solidFill>
                  <a:schemeClr val="dk1"/>
                </a:solidFill>
                <a:latin typeface="Calibri"/>
                <a:ea typeface="Calibri"/>
                <a:cs typeface="Calibri"/>
                <a:sym typeface="Calibri"/>
              </a:defRPr>
            </a:lvl5pPr>
            <a:lvl6pPr marL="2285620" marR="0" lvl="5" indent="0" algn="l" rtl="0">
              <a:spcBef>
                <a:spcPts val="0"/>
              </a:spcBef>
              <a:buNone/>
              <a:defRPr sz="1800" b="0" i="0" u="none" strike="noStrike" cap="none">
                <a:solidFill>
                  <a:schemeClr val="dk1"/>
                </a:solidFill>
                <a:latin typeface="Calibri"/>
                <a:ea typeface="Calibri"/>
                <a:cs typeface="Calibri"/>
                <a:sym typeface="Calibri"/>
              </a:defRPr>
            </a:lvl6pPr>
            <a:lvl7pPr marL="2742744" marR="0" lvl="6" indent="0" algn="l" rtl="0">
              <a:spcBef>
                <a:spcPts val="0"/>
              </a:spcBef>
              <a:buNone/>
              <a:defRPr sz="1800" b="0" i="0" u="none" strike="noStrike" cap="none">
                <a:solidFill>
                  <a:schemeClr val="dk1"/>
                </a:solidFill>
                <a:latin typeface="Calibri"/>
                <a:ea typeface="Calibri"/>
                <a:cs typeface="Calibri"/>
                <a:sym typeface="Calibri"/>
              </a:defRPr>
            </a:lvl7pPr>
            <a:lvl8pPr marL="3199868" marR="0" lvl="7" indent="0" algn="l" rtl="0">
              <a:spcBef>
                <a:spcPts val="0"/>
              </a:spcBef>
              <a:buNone/>
              <a:defRPr sz="1800" b="0" i="0" u="none" strike="noStrike" cap="none">
                <a:solidFill>
                  <a:schemeClr val="dk1"/>
                </a:solidFill>
                <a:latin typeface="Calibri"/>
                <a:ea typeface="Calibri"/>
                <a:cs typeface="Calibri"/>
                <a:sym typeface="Calibri"/>
              </a:defRPr>
            </a:lvl8pPr>
            <a:lvl9pPr marL="3656992"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4008706" y="0"/>
            <a:ext cx="3066733" cy="468154"/>
          </a:xfrm>
          <a:prstGeom prst="rect">
            <a:avLst/>
          </a:prstGeom>
          <a:noFill/>
          <a:ln>
            <a:noFill/>
          </a:ln>
        </p:spPr>
        <p:txBody>
          <a:bodyPr lIns="91409" tIns="91409" rIns="91409" bIns="91409"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24" marR="0" lvl="1" indent="0" algn="l" rtl="0">
              <a:spcBef>
                <a:spcPts val="0"/>
              </a:spcBef>
              <a:buNone/>
              <a:defRPr sz="1800" b="0" i="0" u="none" strike="noStrike" cap="none">
                <a:solidFill>
                  <a:schemeClr val="dk1"/>
                </a:solidFill>
                <a:latin typeface="Calibri"/>
                <a:ea typeface="Calibri"/>
                <a:cs typeface="Calibri"/>
                <a:sym typeface="Calibri"/>
              </a:defRPr>
            </a:lvl2pPr>
            <a:lvl3pPr marL="914248" marR="0" lvl="2" indent="0" algn="l" rtl="0">
              <a:spcBef>
                <a:spcPts val="0"/>
              </a:spcBef>
              <a:buNone/>
              <a:defRPr sz="1800" b="0" i="0" u="none" strike="noStrike" cap="none">
                <a:solidFill>
                  <a:schemeClr val="dk1"/>
                </a:solidFill>
                <a:latin typeface="Calibri"/>
                <a:ea typeface="Calibri"/>
                <a:cs typeface="Calibri"/>
                <a:sym typeface="Calibri"/>
              </a:defRPr>
            </a:lvl3pPr>
            <a:lvl4pPr marL="1371372" marR="0" lvl="3" indent="0" algn="l" rtl="0">
              <a:spcBef>
                <a:spcPts val="0"/>
              </a:spcBef>
              <a:buNone/>
              <a:defRPr sz="1800" b="0" i="0" u="none" strike="noStrike" cap="none">
                <a:solidFill>
                  <a:schemeClr val="dk1"/>
                </a:solidFill>
                <a:latin typeface="Calibri"/>
                <a:ea typeface="Calibri"/>
                <a:cs typeface="Calibri"/>
                <a:sym typeface="Calibri"/>
              </a:defRPr>
            </a:lvl4pPr>
            <a:lvl5pPr marL="1828496" marR="0" lvl="4" indent="0" algn="l" rtl="0">
              <a:spcBef>
                <a:spcPts val="0"/>
              </a:spcBef>
              <a:buNone/>
              <a:defRPr sz="1800" b="0" i="0" u="none" strike="noStrike" cap="none">
                <a:solidFill>
                  <a:schemeClr val="dk1"/>
                </a:solidFill>
                <a:latin typeface="Calibri"/>
                <a:ea typeface="Calibri"/>
                <a:cs typeface="Calibri"/>
                <a:sym typeface="Calibri"/>
              </a:defRPr>
            </a:lvl5pPr>
            <a:lvl6pPr marL="2285620" marR="0" lvl="5" indent="0" algn="l" rtl="0">
              <a:spcBef>
                <a:spcPts val="0"/>
              </a:spcBef>
              <a:buNone/>
              <a:defRPr sz="1800" b="0" i="0" u="none" strike="noStrike" cap="none">
                <a:solidFill>
                  <a:schemeClr val="dk1"/>
                </a:solidFill>
                <a:latin typeface="Calibri"/>
                <a:ea typeface="Calibri"/>
                <a:cs typeface="Calibri"/>
                <a:sym typeface="Calibri"/>
              </a:defRPr>
            </a:lvl6pPr>
            <a:lvl7pPr marL="2742744" marR="0" lvl="6" indent="0" algn="l" rtl="0">
              <a:spcBef>
                <a:spcPts val="0"/>
              </a:spcBef>
              <a:buNone/>
              <a:defRPr sz="1800" b="0" i="0" u="none" strike="noStrike" cap="none">
                <a:solidFill>
                  <a:schemeClr val="dk1"/>
                </a:solidFill>
                <a:latin typeface="Calibri"/>
                <a:ea typeface="Calibri"/>
                <a:cs typeface="Calibri"/>
                <a:sym typeface="Calibri"/>
              </a:defRPr>
            </a:lvl7pPr>
            <a:lvl8pPr marL="3199868" marR="0" lvl="7" indent="0" algn="l" rtl="0">
              <a:spcBef>
                <a:spcPts val="0"/>
              </a:spcBef>
              <a:buNone/>
              <a:defRPr sz="1800" b="0" i="0" u="none" strike="noStrike" cap="none">
                <a:solidFill>
                  <a:schemeClr val="dk1"/>
                </a:solidFill>
                <a:latin typeface="Calibri"/>
                <a:ea typeface="Calibri"/>
                <a:cs typeface="Calibri"/>
                <a:sym typeface="Calibri"/>
              </a:defRPr>
            </a:lvl8pPr>
            <a:lvl9pPr marL="3656992"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7708" y="4447461"/>
            <a:ext cx="5661660" cy="4213384"/>
          </a:xfrm>
          <a:prstGeom prst="rect">
            <a:avLst/>
          </a:prstGeom>
          <a:noFill/>
          <a:ln>
            <a:noFill/>
          </a:ln>
        </p:spPr>
        <p:txBody>
          <a:bodyPr lIns="91409" tIns="91409" rIns="91409" bIns="91409"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93296"/>
            <a:ext cx="3066733" cy="468154"/>
          </a:xfrm>
          <a:prstGeom prst="rect">
            <a:avLst/>
          </a:prstGeom>
          <a:noFill/>
          <a:ln>
            <a:noFill/>
          </a:ln>
        </p:spPr>
        <p:txBody>
          <a:bodyPr lIns="91409" tIns="91409" rIns="91409" bIns="91409"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24" marR="0" lvl="1" indent="0" algn="l" rtl="0">
              <a:spcBef>
                <a:spcPts val="0"/>
              </a:spcBef>
              <a:buNone/>
              <a:defRPr sz="1800" b="0" i="0" u="none" strike="noStrike" cap="none">
                <a:solidFill>
                  <a:schemeClr val="dk1"/>
                </a:solidFill>
                <a:latin typeface="Calibri"/>
                <a:ea typeface="Calibri"/>
                <a:cs typeface="Calibri"/>
                <a:sym typeface="Calibri"/>
              </a:defRPr>
            </a:lvl2pPr>
            <a:lvl3pPr marL="914248" marR="0" lvl="2" indent="0" algn="l" rtl="0">
              <a:spcBef>
                <a:spcPts val="0"/>
              </a:spcBef>
              <a:buNone/>
              <a:defRPr sz="1800" b="0" i="0" u="none" strike="noStrike" cap="none">
                <a:solidFill>
                  <a:schemeClr val="dk1"/>
                </a:solidFill>
                <a:latin typeface="Calibri"/>
                <a:ea typeface="Calibri"/>
                <a:cs typeface="Calibri"/>
                <a:sym typeface="Calibri"/>
              </a:defRPr>
            </a:lvl3pPr>
            <a:lvl4pPr marL="1371372" marR="0" lvl="3" indent="0" algn="l" rtl="0">
              <a:spcBef>
                <a:spcPts val="0"/>
              </a:spcBef>
              <a:buNone/>
              <a:defRPr sz="1800" b="0" i="0" u="none" strike="noStrike" cap="none">
                <a:solidFill>
                  <a:schemeClr val="dk1"/>
                </a:solidFill>
                <a:latin typeface="Calibri"/>
                <a:ea typeface="Calibri"/>
                <a:cs typeface="Calibri"/>
                <a:sym typeface="Calibri"/>
              </a:defRPr>
            </a:lvl4pPr>
            <a:lvl5pPr marL="1828496" marR="0" lvl="4" indent="0" algn="l" rtl="0">
              <a:spcBef>
                <a:spcPts val="0"/>
              </a:spcBef>
              <a:buNone/>
              <a:defRPr sz="1800" b="0" i="0" u="none" strike="noStrike" cap="none">
                <a:solidFill>
                  <a:schemeClr val="dk1"/>
                </a:solidFill>
                <a:latin typeface="Calibri"/>
                <a:ea typeface="Calibri"/>
                <a:cs typeface="Calibri"/>
                <a:sym typeface="Calibri"/>
              </a:defRPr>
            </a:lvl5pPr>
            <a:lvl6pPr marL="2285620" marR="0" lvl="5" indent="0" algn="l" rtl="0">
              <a:spcBef>
                <a:spcPts val="0"/>
              </a:spcBef>
              <a:buNone/>
              <a:defRPr sz="1800" b="0" i="0" u="none" strike="noStrike" cap="none">
                <a:solidFill>
                  <a:schemeClr val="dk1"/>
                </a:solidFill>
                <a:latin typeface="Calibri"/>
                <a:ea typeface="Calibri"/>
                <a:cs typeface="Calibri"/>
                <a:sym typeface="Calibri"/>
              </a:defRPr>
            </a:lvl6pPr>
            <a:lvl7pPr marL="2742744" marR="0" lvl="6" indent="0" algn="l" rtl="0">
              <a:spcBef>
                <a:spcPts val="0"/>
              </a:spcBef>
              <a:buNone/>
              <a:defRPr sz="1800" b="0" i="0" u="none" strike="noStrike" cap="none">
                <a:solidFill>
                  <a:schemeClr val="dk1"/>
                </a:solidFill>
                <a:latin typeface="Calibri"/>
                <a:ea typeface="Calibri"/>
                <a:cs typeface="Calibri"/>
                <a:sym typeface="Calibri"/>
              </a:defRPr>
            </a:lvl7pPr>
            <a:lvl8pPr marL="3199868" marR="0" lvl="7" indent="0" algn="l" rtl="0">
              <a:spcBef>
                <a:spcPts val="0"/>
              </a:spcBef>
              <a:buNone/>
              <a:defRPr sz="1800" b="0" i="0" u="none" strike="noStrike" cap="none">
                <a:solidFill>
                  <a:schemeClr val="dk1"/>
                </a:solidFill>
                <a:latin typeface="Calibri"/>
                <a:ea typeface="Calibri"/>
                <a:cs typeface="Calibri"/>
                <a:sym typeface="Calibri"/>
              </a:defRPr>
            </a:lvl8pPr>
            <a:lvl9pPr marL="3656992"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4773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smtClean="0">
                <a:solidFill>
                  <a:schemeClr val="lt1"/>
                </a:solidFill>
              </a:rPr>
              <a:t>Thank Chairman </a:t>
            </a:r>
            <a:r>
              <a:rPr lang="en-US" dirty="0" err="1" smtClean="0">
                <a:solidFill>
                  <a:schemeClr val="lt1"/>
                </a:solidFill>
              </a:rPr>
              <a:t>Dosset</a:t>
            </a:r>
            <a:endParaRPr lang="en-US" dirty="0" smtClean="0">
              <a:solidFill>
                <a:schemeClr val="lt1"/>
              </a:solidFill>
            </a:endParaRPr>
          </a:p>
          <a:p>
            <a:pPr>
              <a:buSzPct val="25000"/>
            </a:pPr>
            <a:r>
              <a:rPr lang="en-US" dirty="0" smtClean="0">
                <a:solidFill>
                  <a:schemeClr val="lt1"/>
                </a:solidFill>
              </a:rPr>
              <a:t>Introductions – at table</a:t>
            </a:r>
          </a:p>
          <a:p>
            <a:pPr>
              <a:buSzPct val="25000"/>
            </a:pPr>
            <a:r>
              <a:rPr lang="en-US" dirty="0" smtClean="0">
                <a:solidFill>
                  <a:schemeClr val="lt1"/>
                </a:solidFill>
              </a:rPr>
              <a:t>In</a:t>
            </a:r>
            <a:r>
              <a:rPr lang="en-US" baseline="0" dirty="0" smtClean="0">
                <a:solidFill>
                  <a:schemeClr val="lt1"/>
                </a:solidFill>
              </a:rPr>
              <a:t> audience: Cathy? Tina? Joe? Martin- Advisory committee; Bill W</a:t>
            </a:r>
            <a:endParaRPr dirty="0">
              <a:solidFill>
                <a:schemeClr val="lt1"/>
              </a:solidFill>
            </a:endParaRPr>
          </a:p>
        </p:txBody>
      </p:sp>
      <p:sp>
        <p:nvSpPr>
          <p:cNvPr id="129" name="Shape 129"/>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lt1"/>
                </a:solidFill>
                <a:latin typeface="Calibri"/>
                <a:ea typeface="Calibri"/>
                <a:cs typeface="Calibri"/>
                <a:sym typeface="Calibri"/>
              </a:rPr>
              <a:pPr algn="r">
                <a:buSzPct val="25000"/>
              </a:pPr>
              <a:t>1</a:t>
            </a:fld>
            <a:endParaRPr lang="en-US" sz="1200" dirty="0">
              <a:solidFill>
                <a:schemeClr val="lt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endParaRPr dirty="0"/>
          </a:p>
        </p:txBody>
      </p:sp>
      <p:sp>
        <p:nvSpPr>
          <p:cNvPr id="224" name="Shape 224"/>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5D5D36E7-90D7-49D5-A8A7-30111CE56F37}" type="slidenum">
              <a:rPr lang="en-US" smtClean="0"/>
              <a:t>11</a:t>
            </a:fld>
            <a:endParaRPr lang="en-US" dirty="0"/>
          </a:p>
        </p:txBody>
      </p:sp>
    </p:spTree>
    <p:extLst>
      <p:ext uri="{BB962C8B-B14F-4D97-AF65-F5344CB8AC3E}">
        <p14:creationId xmlns:p14="http://schemas.microsoft.com/office/powerpoint/2010/main" val="199827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12</a:t>
            </a:fld>
            <a:endParaRPr lang="en-US" dirty="0"/>
          </a:p>
        </p:txBody>
      </p:sp>
    </p:spTree>
    <p:extLst>
      <p:ext uri="{BB962C8B-B14F-4D97-AF65-F5344CB8AC3E}">
        <p14:creationId xmlns:p14="http://schemas.microsoft.com/office/powerpoint/2010/main" val="313551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13</a:t>
            </a:fld>
            <a:endParaRPr lang="en-US" dirty="0"/>
          </a:p>
        </p:txBody>
      </p:sp>
    </p:spTree>
    <p:extLst>
      <p:ext uri="{BB962C8B-B14F-4D97-AF65-F5344CB8AC3E}">
        <p14:creationId xmlns:p14="http://schemas.microsoft.com/office/powerpoint/2010/main" val="1835640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In addition</a:t>
            </a:r>
            <a:r>
              <a:rPr lang="en-US" baseline="0" dirty="0" smtClean="0"/>
              <a:t> to other sources of funds: tax refund donations, private </a:t>
            </a:r>
            <a:r>
              <a:rPr lang="en-US" baseline="0" dirty="0" err="1" smtClean="0"/>
              <a:t>fnd</a:t>
            </a:r>
            <a:r>
              <a:rPr lang="en-US" baseline="0" dirty="0" smtClean="0"/>
              <a:t> like Lift a Life; corporate like Farm Credit Mid-America</a:t>
            </a:r>
          </a:p>
          <a:p>
            <a:r>
              <a:rPr lang="en-US" baseline="0" dirty="0" smtClean="0"/>
              <a:t>Federal grant: USDA Community Foods Project grant, which Martin will address (400,000 over 4 years– use state appropriation as a match)</a:t>
            </a:r>
            <a:endParaRPr lang="en-US" dirty="0" smtClean="0"/>
          </a:p>
        </p:txBody>
      </p:sp>
      <p:sp>
        <p:nvSpPr>
          <p:cNvPr id="4" name="Slide Number Placeholder 3"/>
          <p:cNvSpPr>
            <a:spLocks noGrp="1"/>
          </p:cNvSpPr>
          <p:nvPr>
            <p:ph type="sldNum" sz="quarter" idx="10"/>
          </p:nvPr>
        </p:nvSpPr>
        <p:spPr/>
        <p:txBody>
          <a:bodyPr/>
          <a:lstStyle/>
          <a:p>
            <a:fld id="{5D5D36E7-90D7-49D5-A8A7-30111CE56F37}" type="slidenum">
              <a:rPr lang="en-US" smtClean="0"/>
              <a:t>14</a:t>
            </a:fld>
            <a:endParaRPr lang="en-US" dirty="0"/>
          </a:p>
        </p:txBody>
      </p:sp>
    </p:spTree>
    <p:extLst>
      <p:ext uri="{BB962C8B-B14F-4D97-AF65-F5344CB8AC3E}">
        <p14:creationId xmlns:p14="http://schemas.microsoft.com/office/powerpoint/2010/main" val="234280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New market – increased cash flow for farmers. Helps them</a:t>
            </a:r>
            <a:r>
              <a:rPr lang="en-US" baseline="0" dirty="0" smtClean="0"/>
              <a:t> diversify– acre of tomatoes can be as profitable as an acre of </a:t>
            </a:r>
            <a:r>
              <a:rPr lang="en-US" baseline="0" smtClean="0"/>
              <a:t>tobacco if they can only find a home for it.</a:t>
            </a:r>
            <a:endParaRPr lang="en-US" smtClean="0"/>
          </a:p>
          <a:p>
            <a:r>
              <a:rPr lang="en-US" dirty="0" smtClean="0"/>
              <a:t>From “The importance of Agriculture</a:t>
            </a:r>
            <a:r>
              <a:rPr lang="en-US" baseline="0" dirty="0" smtClean="0"/>
              <a:t> for KY” – UK. Output multiplier (additional $ generated as result of interactions between fruit producers, suppliers and household spending) and income multiplier (additional income generated within local economy as result of new income generated for vegetable producers).</a:t>
            </a:r>
            <a:endParaRPr lang="en-US" dirty="0" smtClean="0"/>
          </a:p>
        </p:txBody>
      </p:sp>
      <p:sp>
        <p:nvSpPr>
          <p:cNvPr id="4" name="Slide Number Placeholder 3"/>
          <p:cNvSpPr>
            <a:spLocks noGrp="1"/>
          </p:cNvSpPr>
          <p:nvPr>
            <p:ph type="sldNum" sz="quarter" idx="10"/>
          </p:nvPr>
        </p:nvSpPr>
        <p:spPr/>
        <p:txBody>
          <a:bodyPr/>
          <a:lstStyle/>
          <a:p>
            <a:fld id="{5D5D36E7-90D7-49D5-A8A7-30111CE56F37}" type="slidenum">
              <a:rPr lang="en-US" smtClean="0"/>
              <a:t>15</a:t>
            </a:fld>
            <a:endParaRPr lang="en-US" dirty="0"/>
          </a:p>
        </p:txBody>
      </p:sp>
    </p:spTree>
    <p:extLst>
      <p:ext uri="{BB962C8B-B14F-4D97-AF65-F5344CB8AC3E}">
        <p14:creationId xmlns:p14="http://schemas.microsoft.com/office/powerpoint/2010/main" val="215008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A program evaluation conducted by the University of Kentucky found that cost is the primary barrier to consumption of fresh produce among surveyed patrons. Food pantries are second only to groceries as a source of fresh produce among our patrons. Half of our patrons (51.4%) reported increased awareness of and familiarity with fresh produce over last year. Over half of respondents (59.6 %) reported increased consumption of fresh produce. 87.4% reported “I feel like I’m eating healthier.” These results demonstrate the positive impact Farms to Food Banks had on healthy food consumption among our hungry neighbors. </a:t>
            </a:r>
          </a:p>
          <a:p>
            <a:r>
              <a:rPr lang="en-US" dirty="0" smtClean="0"/>
              <a:t>Food is medicine!</a:t>
            </a:r>
            <a:endParaRPr lang="en-US" dirty="0" smtClean="0"/>
          </a:p>
        </p:txBody>
      </p:sp>
      <p:sp>
        <p:nvSpPr>
          <p:cNvPr id="4" name="Slide Number Placeholder 3"/>
          <p:cNvSpPr>
            <a:spLocks noGrp="1"/>
          </p:cNvSpPr>
          <p:nvPr>
            <p:ph type="sldNum" sz="quarter" idx="10"/>
          </p:nvPr>
        </p:nvSpPr>
        <p:spPr/>
        <p:txBody>
          <a:bodyPr/>
          <a:lstStyle/>
          <a:p>
            <a:fld id="{5D5D36E7-90D7-49D5-A8A7-30111CE56F37}" type="slidenum">
              <a:rPr lang="en-US" smtClean="0"/>
              <a:t>16</a:t>
            </a:fld>
            <a:endParaRPr lang="en-US" dirty="0"/>
          </a:p>
        </p:txBody>
      </p:sp>
    </p:spTree>
    <p:extLst>
      <p:ext uri="{BB962C8B-B14F-4D97-AF65-F5344CB8AC3E}">
        <p14:creationId xmlns:p14="http://schemas.microsoft.com/office/powerpoint/2010/main" val="414379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5D5D36E7-90D7-49D5-A8A7-30111CE56F37}" type="slidenum">
              <a:rPr lang="en-US" smtClean="0"/>
              <a:t>17</a:t>
            </a:fld>
            <a:endParaRPr lang="en-US" dirty="0"/>
          </a:p>
        </p:txBody>
      </p:sp>
    </p:spTree>
    <p:extLst>
      <p:ext uri="{BB962C8B-B14F-4D97-AF65-F5344CB8AC3E}">
        <p14:creationId xmlns:p14="http://schemas.microsoft.com/office/powerpoint/2010/main" val="47727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statewide network of nonprofits, school systems, policy makers, business leaders, and community members creating innovative hunger solutions.</a:t>
            </a:r>
          </a:p>
          <a:p>
            <a:r>
              <a:rPr lang="en-US" dirty="0" smtClean="0"/>
              <a:t>Kentucky had the 3rd largest increase in children served summer meals and moved in the national rankings on the indicator from 49th lowest to 47th.</a:t>
            </a:r>
          </a:p>
          <a:p>
            <a:r>
              <a:rPr lang="en-US" dirty="0" smtClean="0"/>
              <a:t>Only</a:t>
            </a:r>
            <a:r>
              <a:rPr lang="en-US" baseline="0" dirty="0" smtClean="0"/>
              <a:t> 1 in 12 KY kids who need summer meals access them.</a:t>
            </a:r>
            <a:endParaRPr lang="en-US" dirty="0" smtClean="0"/>
          </a:p>
          <a:p>
            <a:r>
              <a:rPr lang="en-US" dirty="0" smtClean="0"/>
              <a:t>When school lets out, millions of low-income children lose access to the school meals and healthy afterschool snacks they receive during the regular school year. The Summer Nutrition Programs help fill this gap by providing free meals and snacks that meet federal nutrition standards to children who might otherwise go hungry.  </a:t>
            </a:r>
          </a:p>
          <a:p>
            <a:r>
              <a:rPr lang="en-US" dirty="0" smtClean="0"/>
              <a:t>Summer meals participation is measured in the report not just in absolute numbers, but also by comparing the number of children receiving summer meals to the number of low-income children receiving school lunch during the regular school year. By this measure, only 1 in 12 children in Kentucky who needed summer meals received them in 2016. </a:t>
            </a:r>
          </a:p>
          <a:p>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18</a:t>
            </a:fld>
            <a:endParaRPr lang="en-US"/>
          </a:p>
        </p:txBody>
      </p:sp>
    </p:spTree>
    <p:extLst>
      <p:ext uri="{BB962C8B-B14F-4D97-AF65-F5344CB8AC3E}">
        <p14:creationId xmlns:p14="http://schemas.microsoft.com/office/powerpoint/2010/main" val="142317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 partners– Commissioner Quarles’s Hunger Initiative</a:t>
            </a:r>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19</a:t>
            </a:fld>
            <a:endParaRPr lang="en-US"/>
          </a:p>
        </p:txBody>
      </p:sp>
    </p:spTree>
    <p:extLst>
      <p:ext uri="{BB962C8B-B14F-4D97-AF65-F5344CB8AC3E}">
        <p14:creationId xmlns:p14="http://schemas.microsoft.com/office/powerpoint/2010/main" val="46113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a:t>The face of hunger may surprise you.</a:t>
            </a:r>
          </a:p>
          <a:p>
            <a:pPr>
              <a:buSzPct val="25000"/>
            </a:pPr>
            <a:r>
              <a:rPr lang="en-US" dirty="0"/>
              <a:t>Our goal: to dispel some of the myths about who is accessing food through food banks and why.</a:t>
            </a:r>
          </a:p>
          <a:p>
            <a:pPr>
              <a:buSzPct val="25000"/>
            </a:pPr>
            <a:r>
              <a:rPr lang="en-US" dirty="0"/>
              <a:t>Demographics: ethnicity:</a:t>
            </a:r>
          </a:p>
          <a:p>
            <a:pPr marL="176769" indent="-176769">
              <a:buClr>
                <a:schemeClr val="dk1"/>
              </a:buClr>
              <a:buSzPct val="100000"/>
              <a:buFont typeface="Arial"/>
              <a:buChar char="•"/>
            </a:pPr>
            <a:r>
              <a:rPr lang="en-US" dirty="0"/>
              <a:t>77% of clients identified themselves as white</a:t>
            </a:r>
          </a:p>
          <a:p>
            <a:pPr marL="176769" indent="-176769">
              <a:buClr>
                <a:schemeClr val="dk1"/>
              </a:buClr>
              <a:buSzPct val="100000"/>
              <a:buFont typeface="Arial"/>
              <a:buChar char="•"/>
            </a:pPr>
            <a:r>
              <a:rPr lang="en-US" dirty="0"/>
              <a:t>17% as black or African American</a:t>
            </a:r>
          </a:p>
          <a:p>
            <a:pPr marL="176769" indent="-176769">
              <a:buClr>
                <a:schemeClr val="dk1"/>
              </a:buClr>
              <a:buSzPct val="100000"/>
              <a:buFont typeface="Arial"/>
              <a:buChar char="•"/>
            </a:pPr>
            <a:r>
              <a:rPr lang="en-US" dirty="0"/>
              <a:t>2% Hispanic or Latino</a:t>
            </a:r>
          </a:p>
        </p:txBody>
      </p:sp>
      <p:sp>
        <p:nvSpPr>
          <p:cNvPr id="137" name="Shape 137"/>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20</a:t>
            </a:fld>
            <a:endParaRPr lang="en-US"/>
          </a:p>
        </p:txBody>
      </p:sp>
    </p:spTree>
    <p:extLst>
      <p:ext uri="{BB962C8B-B14F-4D97-AF65-F5344CB8AC3E}">
        <p14:creationId xmlns:p14="http://schemas.microsoft.com/office/powerpoint/2010/main" val="265497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smtClean="0"/>
              <a:t> We can help families that do not have consistent access to nutrition foods whil</a:t>
            </a:r>
            <a:r>
              <a:rPr lang="en-US" baseline="0" dirty="0" smtClean="0"/>
              <a:t>e leveraging dollars to support local farmers. </a:t>
            </a:r>
            <a:endParaRPr lang="en-US" dirty="0"/>
          </a:p>
        </p:txBody>
      </p:sp>
      <p:sp>
        <p:nvSpPr>
          <p:cNvPr id="273" name="Shape 273"/>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21</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endParaRPr dirty="0">
              <a:solidFill>
                <a:schemeClr val="lt1"/>
              </a:solidFill>
            </a:endParaRPr>
          </a:p>
        </p:txBody>
      </p:sp>
      <p:sp>
        <p:nvSpPr>
          <p:cNvPr id="280" name="Shape 280"/>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lt1"/>
                </a:solidFill>
                <a:latin typeface="Calibri"/>
                <a:ea typeface="Calibri"/>
                <a:cs typeface="Calibri"/>
                <a:sym typeface="Calibri"/>
              </a:rPr>
              <a:pPr algn="r">
                <a:buSzPct val="25000"/>
              </a:pPr>
              <a:t>22</a:t>
            </a:fld>
            <a:endParaRPr lang="en-US" sz="1200" dirty="0">
              <a:solidFill>
                <a:schemeClr val="lt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smtClean="0"/>
              <a:t>Child rate=</a:t>
            </a:r>
            <a:r>
              <a:rPr lang="en-US" baseline="0" dirty="0" smtClean="0"/>
              <a:t> 19.2% or 1 in 5</a:t>
            </a:r>
            <a:endParaRPr lang="en-US" dirty="0" smtClean="0"/>
          </a:p>
          <a:p>
            <a:pPr>
              <a:buSzPct val="25000"/>
            </a:pPr>
            <a:r>
              <a:rPr lang="en-US" dirty="0" smtClean="0"/>
              <a:t>Overall </a:t>
            </a:r>
            <a:r>
              <a:rPr lang="en-US" dirty="0"/>
              <a:t>rate= </a:t>
            </a:r>
            <a:r>
              <a:rPr lang="en-US" dirty="0" smtClean="0"/>
              <a:t>15.5% </a:t>
            </a:r>
            <a:r>
              <a:rPr lang="en-US" dirty="0"/>
              <a:t>or 1 in 6 </a:t>
            </a:r>
          </a:p>
          <a:p>
            <a:pPr>
              <a:buSzPct val="25000"/>
            </a:pPr>
            <a:r>
              <a:rPr lang="en-US" dirty="0"/>
              <a:t>Hunger exists in every county in </a:t>
            </a:r>
            <a:r>
              <a:rPr lang="en-US" dirty="0" smtClean="0"/>
              <a:t>KY</a:t>
            </a:r>
            <a:endParaRPr lang="en-US" dirty="0"/>
          </a:p>
        </p:txBody>
      </p:sp>
      <p:sp>
        <p:nvSpPr>
          <p:cNvPr id="146" name="Shape 146"/>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smtClean="0"/>
              <a:t>(kids: 26% do</a:t>
            </a:r>
            <a:r>
              <a:rPr lang="en-US" baseline="0" dirty="0" smtClean="0"/>
              <a:t> not qualify for federal nutrition programs)</a:t>
            </a:r>
            <a:endParaRPr lang="en-US" dirty="0" smtClean="0"/>
          </a:p>
          <a:p>
            <a:pPr>
              <a:buSzPct val="25000"/>
            </a:pPr>
            <a:r>
              <a:rPr lang="en-US" dirty="0" smtClean="0"/>
              <a:t>(adults 30</a:t>
            </a:r>
            <a:r>
              <a:rPr lang="en-US" dirty="0" smtClean="0"/>
              <a:t>% </a:t>
            </a:r>
            <a:r>
              <a:rPr lang="en-US" dirty="0"/>
              <a:t>of food insecure Kentuckian do not qualify for federal nutrition programs)</a:t>
            </a:r>
          </a:p>
          <a:p>
            <a:pPr>
              <a:buSzPct val="25000"/>
            </a:pPr>
            <a:r>
              <a:rPr lang="en-US" dirty="0"/>
              <a:t>Must rely on charitable food assistance</a:t>
            </a:r>
          </a:p>
        </p:txBody>
      </p:sp>
      <p:sp>
        <p:nvSpPr>
          <p:cNvPr id="159" name="Shape 159"/>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marL="176769" indent="-176769">
              <a:buClr>
                <a:schemeClr val="dk1"/>
              </a:buClr>
              <a:buSzPct val="100000"/>
              <a:buFont typeface="Arial"/>
              <a:buChar char="•"/>
            </a:pPr>
            <a:r>
              <a:rPr lang="en-US" dirty="0"/>
              <a:t>Many households incorporate assistance received through food banks into their overall monthly strategy for obtaining food.</a:t>
            </a:r>
          </a:p>
          <a:p>
            <a:pPr marL="176769" indent="-176769">
              <a:buClr>
                <a:schemeClr val="dk1"/>
              </a:buClr>
              <a:buSzPct val="100000"/>
              <a:buFont typeface="Arial"/>
              <a:buChar char="•"/>
            </a:pPr>
            <a:r>
              <a:rPr lang="en-US" dirty="0"/>
              <a:t>Most households are employing multiple coping strategies to try to secure enough food, demonstrating that they are expending great effort to piece together solutions to redue the likelihood of hunger in their households</a:t>
            </a:r>
          </a:p>
          <a:p>
            <a:pPr marL="176769" indent="-176769">
              <a:buClr>
                <a:schemeClr val="dk1"/>
              </a:buClr>
              <a:buSzPct val="100000"/>
              <a:buFont typeface="Arial"/>
              <a:buChar char="•"/>
            </a:pPr>
            <a:r>
              <a:rPr lang="en-US" dirty="0"/>
              <a:t>84% of households in KY reported using multiple strategies for getting enough food in the last 12 months</a:t>
            </a:r>
          </a:p>
          <a:p>
            <a:pPr marL="176769" indent="-176769">
              <a:buClr>
                <a:schemeClr val="dk1"/>
              </a:buClr>
              <a:buSzPct val="100000"/>
            </a:pPr>
            <a:endParaRPr dirty="0"/>
          </a:p>
        </p:txBody>
      </p:sp>
      <p:sp>
        <p:nvSpPr>
          <p:cNvPr id="175" name="Shape 175"/>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marL="176769" indent="-176769">
              <a:buClr>
                <a:schemeClr val="dk1"/>
              </a:buClr>
              <a:buSzPct val="100000"/>
              <a:buFont typeface="Arial"/>
              <a:buChar char="•"/>
            </a:pPr>
            <a:r>
              <a:rPr lang="en-US" dirty="0"/>
              <a:t>These families are facing excruciating choices no one should ever be forced to make.</a:t>
            </a:r>
          </a:p>
          <a:p>
            <a:pPr marL="176769" indent="-176769">
              <a:buClr>
                <a:schemeClr val="dk1"/>
              </a:buClr>
              <a:buSzPct val="100000"/>
              <a:buFont typeface="Arial"/>
              <a:buChar char="•"/>
            </a:pPr>
            <a:r>
              <a:rPr lang="en-US" dirty="0"/>
              <a:t>Nearly 1/3 of families who had to make these tradeoffs faced the choice every single month. </a:t>
            </a:r>
          </a:p>
          <a:p>
            <a:pPr>
              <a:buSzPct val="25000"/>
            </a:pPr>
            <a:endParaRPr dirty="0"/>
          </a:p>
        </p:txBody>
      </p:sp>
      <p:sp>
        <p:nvSpPr>
          <p:cNvPr id="181" name="Shape 181"/>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Too little energy, protein and nutrients during 1st 3 years of life can lead to lasting deficits in cognitive, social and emotional development. </a:t>
            </a:r>
          </a:p>
          <a:p>
            <a:r>
              <a:rPr lang="en-US" dirty="0" smtClean="0"/>
              <a:t>Hungry children are more likely to receive special education services, to have repeated a grade in school and to have received mental health counseling.</a:t>
            </a:r>
          </a:p>
          <a:p>
            <a:r>
              <a:rPr lang="en-US" dirty="0" smtClean="0"/>
              <a:t>They are at increased risk for chronic health conditions, psychiatric distress, behavioral problems. </a:t>
            </a:r>
          </a:p>
          <a:p>
            <a:r>
              <a:rPr lang="en-US" dirty="0" smtClean="0"/>
              <a:t>For the 1 in 5 kids in Kentucky facing hunger, getting the energy they need to learn and grow can be a day-in, day-out challenge. Food insecurity can have a long-term impact on health, education, and Kentucky’s economy.</a:t>
            </a:r>
          </a:p>
          <a:p>
            <a:r>
              <a:rPr lang="en-US" dirty="0" smtClean="0"/>
              <a:t>Families often work to keep their food-insecurity hidden and some parents may feel shame or embarrassment that they are not able to feed their children adequately. Children may also feel stigmatized, isolated, ashamed or embarrassed by their lack of food. </a:t>
            </a:r>
          </a:p>
          <a:p>
            <a:endParaRPr lang="en-US" dirty="0"/>
          </a:p>
        </p:txBody>
      </p:sp>
      <p:sp>
        <p:nvSpPr>
          <p:cNvPr id="4" name="Slide Number Placeholder 3"/>
          <p:cNvSpPr>
            <a:spLocks noGrp="1"/>
          </p:cNvSpPr>
          <p:nvPr>
            <p:ph type="sldNum" sz="quarter" idx="10"/>
          </p:nvPr>
        </p:nvSpPr>
        <p:spPr/>
        <p:txBody>
          <a:bodyPr/>
          <a:lstStyle/>
          <a:p>
            <a:fld id="{5D5D36E7-90D7-49D5-A8A7-30111CE56F37}" type="slidenum">
              <a:rPr lang="en-US" smtClean="0"/>
              <a:t>7</a:t>
            </a:fld>
            <a:endParaRPr lang="en-US" dirty="0"/>
          </a:p>
        </p:txBody>
      </p:sp>
    </p:spTree>
    <p:extLst>
      <p:ext uri="{BB962C8B-B14F-4D97-AF65-F5344CB8AC3E}">
        <p14:creationId xmlns:p14="http://schemas.microsoft.com/office/powerpoint/2010/main" val="213899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endParaRPr dirty="0"/>
          </a:p>
        </p:txBody>
      </p:sp>
      <p:sp>
        <p:nvSpPr>
          <p:cNvPr id="193" name="Shape 193"/>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8</a:t>
            </a:fld>
            <a:endParaRPr lang="en-US" sz="1200"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707708" y="4447461"/>
            <a:ext cx="5661660" cy="4213384"/>
          </a:xfrm>
          <a:prstGeom prst="rect">
            <a:avLst/>
          </a:prstGeom>
          <a:noFill/>
          <a:ln>
            <a:noFill/>
          </a:ln>
        </p:spPr>
        <p:txBody>
          <a:bodyPr lIns="94259" tIns="47118" rIns="94259" bIns="47118" anchor="t" anchorCtr="0">
            <a:noAutofit/>
          </a:bodyPr>
          <a:lstStyle/>
          <a:p>
            <a:pPr>
              <a:buSzPct val="25000"/>
            </a:pPr>
            <a:r>
              <a:rPr lang="en-US" dirty="0" smtClean="0"/>
              <a:t>Over 53,000 each week</a:t>
            </a:r>
            <a:endParaRPr dirty="0"/>
          </a:p>
        </p:txBody>
      </p:sp>
      <p:sp>
        <p:nvSpPr>
          <p:cNvPr id="217" name="Shape 217"/>
          <p:cNvSpPr txBox="1">
            <a:spLocks noGrp="1"/>
          </p:cNvSpPr>
          <p:nvPr>
            <p:ph type="sldNum" idx="12"/>
          </p:nvPr>
        </p:nvSpPr>
        <p:spPr>
          <a:xfrm>
            <a:off x="4008706" y="8893296"/>
            <a:ext cx="3066733" cy="468154"/>
          </a:xfrm>
          <a:prstGeom prst="rect">
            <a:avLst/>
          </a:prstGeom>
          <a:noFill/>
          <a:ln>
            <a:noFill/>
          </a:ln>
        </p:spPr>
        <p:txBody>
          <a:bodyPr lIns="94259" tIns="47118" rIns="94259" bIns="4711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2400" b="0" u="none" smtClean="0">
                <a:solidFill>
                  <a:schemeClr val="lt2"/>
                </a:solidFill>
                <a:latin typeface="Cantata One"/>
                <a:ea typeface="Cantata One"/>
                <a:cs typeface="Cantata One"/>
                <a:sym typeface="Cantata One"/>
              </a:rPr>
              <a:t>‹#›</a:t>
            </a:fld>
            <a:endParaRPr lang="en-US" sz="2400" b="0" u="none" dirty="0">
              <a:solidFill>
                <a:schemeClr val="lt2"/>
              </a:solidFill>
              <a:latin typeface="Cantata One"/>
              <a:ea typeface="Cantata One"/>
              <a:cs typeface="Cantata One"/>
              <a:sym typeface="Cantata One"/>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58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76795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2114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45114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2400" smtClean="0">
                <a:solidFill>
                  <a:srgbClr val="FFFFFF"/>
                </a:solidFill>
                <a:latin typeface="Source Sans Pro"/>
                <a:ea typeface="Source Sans Pro"/>
                <a:cs typeface="Source Sans Pro"/>
                <a:sym typeface="Source Sans Pro"/>
              </a:rPr>
              <a:t>‹#›</a:t>
            </a:fld>
            <a:endParaRPr lang="en-US" sz="2400" dirty="0">
              <a:solidFill>
                <a:srgbClr val="FFFFFF"/>
              </a:solidFill>
              <a:latin typeface="Source Sans Pro"/>
              <a:ea typeface="Source Sans Pro"/>
              <a:cs typeface="Source Sans Pro"/>
              <a:sym typeface="Source Sans Pro"/>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84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10784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9911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0597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7535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rtl="0">
              <a:spcBef>
                <a:spcPts val="0"/>
              </a:spcBef>
              <a:buSzPct val="25000"/>
              <a:buNone/>
            </a:pPr>
            <a:fld id="{00000000-1234-1234-1234-123412341234}" type="slidenum">
              <a:rPr lang="en-US" sz="1200" smtClean="0">
                <a:solidFill>
                  <a:schemeClr val="dk2"/>
                </a:solidFill>
                <a:latin typeface="Source Sans Pro"/>
                <a:ea typeface="Source Sans Pro"/>
                <a:cs typeface="Source Sans Pro"/>
                <a:sym typeface="Source Sans Pro"/>
              </a:rPr>
              <a:t>‹#›</a:t>
            </a:fld>
            <a:endParaRPr lang="en-US" sz="1200"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09949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1277288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rtl="0">
              <a:spcBef>
                <a:spcPts val="0"/>
              </a:spcBef>
              <a:buSzPct val="25000"/>
              <a:buNone/>
            </a:pPr>
            <a:fld id="{00000000-1234-1234-1234-123412341234}" type="slidenum">
              <a:rPr lang="en-US" sz="1200" b="0" i="0" u="none" strike="noStrike" cap="none" smtClean="0">
                <a:solidFill>
                  <a:schemeClr val="dk2"/>
                </a:solidFill>
                <a:latin typeface="Source Sans Pro"/>
                <a:ea typeface="Source Sans Pro"/>
                <a:cs typeface="Source Sans Pro"/>
                <a:sym typeface="Source Sans Pro"/>
              </a:rPr>
              <a:t>‹#›</a:t>
            </a:fld>
            <a:endParaRPr lang="en-US" sz="1200" b="0" i="0" u="none" strike="noStrike" cap="none" dirty="0">
              <a:solidFill>
                <a:schemeClr val="dk2"/>
              </a:solidFill>
              <a:latin typeface="Source Sans Pro"/>
              <a:ea typeface="Source Sans Pro"/>
              <a:cs typeface="Source Sans Pro"/>
              <a:sym typeface="Source Sans Pro"/>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4982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ctrTitle"/>
          </p:nvPr>
        </p:nvSpPr>
        <p:spPr>
          <a:xfrm>
            <a:off x="266700" y="1438722"/>
            <a:ext cx="8686800" cy="2240622"/>
          </a:xfrm>
          <a:prstGeom prst="rect">
            <a:avLst/>
          </a:prstGeom>
          <a:noFill/>
          <a:ln>
            <a:noFill/>
          </a:ln>
        </p:spPr>
        <p:txBody>
          <a:bodyPr lIns="91425" tIns="45700" rIns="91425" bIns="45700" anchor="b" anchorCtr="0">
            <a:noAutofit/>
          </a:bodyPr>
          <a:lstStyle/>
          <a:p>
            <a:pPr lvl="0" algn="ctr">
              <a:spcBef>
                <a:spcPts val="0"/>
              </a:spcBef>
              <a:buClr>
                <a:srgbClr val="3F3F3F"/>
              </a:buClr>
              <a:buSzPct val="25000"/>
            </a:pPr>
            <a:r>
              <a:rPr lang="en-US" sz="4800" b="0" i="0" u="none" strike="noStrike" cap="none" dirty="0">
                <a:solidFill>
                  <a:srgbClr val="3F3F3F"/>
                </a:solidFill>
                <a:latin typeface="Arial"/>
                <a:ea typeface="Arial"/>
                <a:cs typeface="Arial"/>
                <a:sym typeface="Arial"/>
              </a:rPr>
              <a:t/>
            </a:r>
            <a:br>
              <a:rPr lang="en-US" sz="4800" b="0" i="0" u="none" strike="noStrike" cap="none" dirty="0">
                <a:solidFill>
                  <a:srgbClr val="3F3F3F"/>
                </a:solidFill>
                <a:latin typeface="Arial"/>
                <a:ea typeface="Arial"/>
                <a:cs typeface="Arial"/>
                <a:sym typeface="Arial"/>
              </a:rPr>
            </a:br>
            <a:r>
              <a:rPr lang="en-US" sz="4800" b="0" i="0" u="none" strike="noStrike" cap="none" dirty="0">
                <a:solidFill>
                  <a:srgbClr val="3F3F3F"/>
                </a:solidFill>
                <a:latin typeface="Arial"/>
                <a:ea typeface="Arial"/>
                <a:cs typeface="Arial"/>
                <a:sym typeface="Arial"/>
              </a:rPr>
              <a:t/>
            </a:r>
            <a:br>
              <a:rPr lang="en-US" sz="4800" b="0" i="0" u="none" strike="noStrike" cap="none" dirty="0">
                <a:solidFill>
                  <a:srgbClr val="3F3F3F"/>
                </a:solidFill>
                <a:latin typeface="Arial"/>
                <a:ea typeface="Arial"/>
                <a:cs typeface="Arial"/>
                <a:sym typeface="Arial"/>
              </a:rPr>
            </a:br>
            <a:r>
              <a:rPr lang="en-US" sz="4800" b="0" i="0" u="none" strike="noStrike" cap="none" dirty="0">
                <a:solidFill>
                  <a:srgbClr val="3F3F3F"/>
                </a:solidFill>
                <a:latin typeface="Arial"/>
                <a:ea typeface="Arial"/>
                <a:cs typeface="Arial"/>
                <a:sym typeface="Arial"/>
              </a:rPr>
              <a:t/>
            </a:r>
            <a:br>
              <a:rPr lang="en-US" sz="4800" b="0" i="0" u="none" strike="noStrike" cap="none" dirty="0">
                <a:solidFill>
                  <a:srgbClr val="3F3F3F"/>
                </a:solidFill>
                <a:latin typeface="Arial"/>
                <a:ea typeface="Arial"/>
                <a:cs typeface="Arial"/>
                <a:sym typeface="Arial"/>
              </a:rPr>
            </a:br>
            <a:r>
              <a:rPr lang="en-US" sz="4400" dirty="0">
                <a:solidFill>
                  <a:srgbClr val="3F3F3F"/>
                </a:solidFill>
                <a:latin typeface="Arial"/>
                <a:ea typeface="Arial"/>
                <a:cs typeface="Arial"/>
                <a:sym typeface="Arial"/>
              </a:rPr>
              <a:t>Fighting </a:t>
            </a:r>
            <a:r>
              <a:rPr lang="en-US" sz="4400" dirty="0" smtClean="0">
                <a:solidFill>
                  <a:srgbClr val="3F3F3F"/>
                </a:solidFill>
                <a:latin typeface="Arial"/>
                <a:ea typeface="Arial"/>
                <a:cs typeface="Arial"/>
                <a:sym typeface="Arial"/>
              </a:rPr>
              <a:t>Hunger, Delivering Hope: </a:t>
            </a:r>
            <a:br>
              <a:rPr lang="en-US" sz="4400" dirty="0" smtClean="0">
                <a:solidFill>
                  <a:srgbClr val="3F3F3F"/>
                </a:solidFill>
                <a:latin typeface="Arial"/>
                <a:ea typeface="Arial"/>
                <a:cs typeface="Arial"/>
                <a:sym typeface="Arial"/>
              </a:rPr>
            </a:br>
            <a:r>
              <a:rPr lang="en-US" sz="3200" dirty="0" smtClean="0">
                <a:solidFill>
                  <a:srgbClr val="3F3F3F"/>
                </a:solidFill>
                <a:latin typeface="Arial"/>
                <a:ea typeface="Arial"/>
                <a:cs typeface="Arial"/>
                <a:sym typeface="Arial"/>
              </a:rPr>
              <a:t>KY Agricultural </a:t>
            </a:r>
            <a:r>
              <a:rPr lang="en-US" sz="3200" dirty="0">
                <a:solidFill>
                  <a:srgbClr val="3F3F3F"/>
                </a:solidFill>
                <a:latin typeface="Arial"/>
                <a:ea typeface="Arial"/>
                <a:cs typeface="Arial"/>
                <a:sym typeface="Arial"/>
              </a:rPr>
              <a:t>Development Board </a:t>
            </a:r>
            <a:r>
              <a:rPr lang="en-US" sz="3200" dirty="0" smtClean="0">
                <a:solidFill>
                  <a:srgbClr val="3F3F3F"/>
                </a:solidFill>
                <a:latin typeface="Arial"/>
                <a:ea typeface="Arial"/>
                <a:cs typeface="Arial"/>
                <a:sym typeface="Arial"/>
              </a:rPr>
              <a:t/>
            </a:r>
            <a:br>
              <a:rPr lang="en-US" sz="3200" dirty="0" smtClean="0">
                <a:solidFill>
                  <a:srgbClr val="3F3F3F"/>
                </a:solidFill>
                <a:latin typeface="Arial"/>
                <a:ea typeface="Arial"/>
                <a:cs typeface="Arial"/>
                <a:sym typeface="Arial"/>
              </a:rPr>
            </a:br>
            <a:r>
              <a:rPr lang="en-US" sz="3200" dirty="0" smtClean="0">
                <a:solidFill>
                  <a:srgbClr val="3F3F3F"/>
                </a:solidFill>
                <a:latin typeface="Arial"/>
                <a:ea typeface="Arial"/>
                <a:cs typeface="Arial"/>
                <a:sym typeface="Arial"/>
              </a:rPr>
              <a:t>Funded Projects</a:t>
            </a:r>
            <a:endParaRPr lang="en-US" sz="3200" b="0" i="0" u="none" strike="noStrike" cap="none" dirty="0">
              <a:latin typeface="Arial"/>
              <a:ea typeface="Arial"/>
              <a:cs typeface="Arial"/>
              <a:sym typeface="Arial"/>
            </a:endParaRPr>
          </a:p>
        </p:txBody>
      </p:sp>
      <p:sp>
        <p:nvSpPr>
          <p:cNvPr id="132" name="Shape 132"/>
          <p:cNvSpPr txBox="1">
            <a:spLocks noGrp="1"/>
          </p:cNvSpPr>
          <p:nvPr>
            <p:ph type="subTitle" idx="1"/>
          </p:nvPr>
        </p:nvSpPr>
        <p:spPr>
          <a:xfrm>
            <a:off x="609600" y="4582402"/>
            <a:ext cx="8001000" cy="53339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Clr>
                <a:schemeClr val="accent1"/>
              </a:buClr>
              <a:buSzPct val="25000"/>
              <a:buFont typeface="Noto Sans Symbols"/>
              <a:buNone/>
            </a:pPr>
            <a:r>
              <a:rPr lang="en-US" sz="3200" b="0" i="0" u="none" strike="noStrike" cap="none" dirty="0">
                <a:solidFill>
                  <a:srgbClr val="FFFFFF"/>
                </a:solidFill>
                <a:latin typeface="Source Sans Pro"/>
                <a:ea typeface="Source Sans Pro"/>
                <a:cs typeface="Source Sans Pro"/>
                <a:sym typeface="Source Sans Pro"/>
              </a:rPr>
              <a:t> </a:t>
            </a:r>
          </a:p>
        </p:txBody>
      </p:sp>
      <p:pic>
        <p:nvPicPr>
          <p:cNvPr id="133" name="Shape 133"/>
          <p:cNvPicPr preferRelativeResize="0"/>
          <p:nvPr/>
        </p:nvPicPr>
        <p:blipFill rotWithShape="1">
          <a:blip r:embed="rId3">
            <a:alphaModFix/>
          </a:blip>
          <a:srcRect l="-2000" t="893" r="15077" b="-892"/>
          <a:stretch/>
        </p:blipFill>
        <p:spPr>
          <a:xfrm>
            <a:off x="3847916" y="4244750"/>
            <a:ext cx="1524368" cy="1208702"/>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98764" y="907472"/>
            <a:ext cx="8229600" cy="1219199"/>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Cantata One"/>
              <a:buNone/>
            </a:pPr>
            <a:r>
              <a:rPr lang="en-US" sz="3600" dirty="0" smtClean="0">
                <a:solidFill>
                  <a:schemeClr val="tx1"/>
                </a:solidFill>
                <a:latin typeface="Arial" panose="020B0604020202020204" pitchFamily="34" charset="0"/>
                <a:ea typeface="Cantata One"/>
                <a:cs typeface="Arial" panose="020B0604020202020204" pitchFamily="34" charset="0"/>
                <a:sym typeface="Cantata One"/>
              </a:rPr>
              <a:t>63</a:t>
            </a:r>
            <a:r>
              <a:rPr lang="en-US" sz="3600" b="0" i="0" u="none" strike="noStrike" cap="none" dirty="0" smtClean="0">
                <a:solidFill>
                  <a:schemeClr val="tx1"/>
                </a:solidFill>
                <a:latin typeface="Arial" panose="020B0604020202020204" pitchFamily="34" charset="0"/>
                <a:ea typeface="Cantata One"/>
                <a:cs typeface="Arial" panose="020B0604020202020204" pitchFamily="34" charset="0"/>
                <a:sym typeface="Cantata One"/>
              </a:rPr>
              <a:t> </a:t>
            </a:r>
            <a:r>
              <a:rPr lang="en-US" sz="3600" b="0" i="0" u="none" strike="noStrike" cap="none" dirty="0">
                <a:solidFill>
                  <a:schemeClr val="tx1"/>
                </a:solidFill>
                <a:latin typeface="Arial" panose="020B0604020202020204" pitchFamily="34" charset="0"/>
                <a:ea typeface="Cantata One"/>
                <a:cs typeface="Arial" panose="020B0604020202020204" pitchFamily="34" charset="0"/>
                <a:sym typeface="Cantata One"/>
              </a:rPr>
              <a:t>million meals last year</a:t>
            </a:r>
            <a:r>
              <a:rPr lang="en-US" sz="4800" b="0" i="0" u="none" strike="noStrike" cap="none" dirty="0">
                <a:solidFill>
                  <a:schemeClr val="tx1"/>
                </a:solidFill>
                <a:latin typeface="Arial" panose="020B0604020202020204" pitchFamily="34" charset="0"/>
                <a:ea typeface="Cantata One"/>
                <a:cs typeface="Arial" panose="020B0604020202020204" pitchFamily="34" charset="0"/>
                <a:sym typeface="Cantata One"/>
              </a:rPr>
              <a:t/>
            </a:r>
            <a:br>
              <a:rPr lang="en-US" sz="4800" b="0" i="0" u="none" strike="noStrike" cap="none" dirty="0">
                <a:solidFill>
                  <a:schemeClr val="tx1"/>
                </a:solidFill>
                <a:latin typeface="Arial" panose="020B0604020202020204" pitchFamily="34" charset="0"/>
                <a:ea typeface="Cantata One"/>
                <a:cs typeface="Arial" panose="020B0604020202020204" pitchFamily="34" charset="0"/>
                <a:sym typeface="Cantata One"/>
              </a:rPr>
            </a:br>
            <a:endParaRPr lang="en-US" sz="4800" b="0" i="0" u="none" strike="noStrike" cap="none" dirty="0">
              <a:solidFill>
                <a:schemeClr val="tx1"/>
              </a:solidFill>
              <a:latin typeface="Arial" panose="020B0604020202020204" pitchFamily="34" charset="0"/>
              <a:ea typeface="Cantata One"/>
              <a:cs typeface="Arial" panose="020B0604020202020204" pitchFamily="34" charset="0"/>
              <a:sym typeface="Cantata One"/>
            </a:endParaRPr>
          </a:p>
        </p:txBody>
      </p:sp>
      <p:pic>
        <p:nvPicPr>
          <p:cNvPr id="227" name="Shape 227"/>
          <p:cNvPicPr preferRelativeResize="0"/>
          <p:nvPr/>
        </p:nvPicPr>
        <p:blipFill>
          <a:blip r:embed="rId3">
            <a:extLst>
              <a:ext uri="{28A0092B-C50C-407E-A947-70E740481C1C}">
                <a14:useLocalDpi xmlns:a14="http://schemas.microsoft.com/office/drawing/2010/main" val="0"/>
              </a:ext>
            </a:extLst>
          </a:blip>
          <a:stretch>
            <a:fillRect/>
          </a:stretch>
        </p:blipFill>
        <p:spPr>
          <a:xfrm>
            <a:off x="2266105" y="2288704"/>
            <a:ext cx="4694917" cy="3129945"/>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Farms to Food Banks</a:t>
            </a:r>
            <a:endParaRPr 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381000" y="2093998"/>
            <a:ext cx="8229600" cy="4525963"/>
          </a:xfrm>
        </p:spPr>
        <p:txBody>
          <a:bodyPr>
            <a:noAutofit/>
          </a:bodyPr>
          <a:lstStyle/>
          <a:p>
            <a:pPr algn="ctr"/>
            <a:r>
              <a:rPr lang="en-US" sz="4000" dirty="0" smtClean="0">
                <a:latin typeface="Arial" panose="020B0604020202020204" pitchFamily="34" charset="0"/>
                <a:cs typeface="Arial" panose="020B0604020202020204" pitchFamily="34" charset="0"/>
              </a:rPr>
              <a:t>Fresh produce from farmers needing a market…</a:t>
            </a:r>
          </a:p>
          <a:p>
            <a:pPr marL="0" indent="0">
              <a:buNone/>
            </a:pPr>
            <a:endParaRPr lang="en-US" sz="40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988" y="3345365"/>
            <a:ext cx="2021623" cy="2695497"/>
          </a:xfrm>
          <a:prstGeom prst="rect">
            <a:avLst/>
          </a:prstGeom>
        </p:spPr>
      </p:pic>
    </p:spTree>
    <p:extLst>
      <p:ext uri="{BB962C8B-B14F-4D97-AF65-F5344CB8AC3E}">
        <p14:creationId xmlns:p14="http://schemas.microsoft.com/office/powerpoint/2010/main" val="328824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Farms to Food Banks</a:t>
            </a:r>
            <a:endParaRPr 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381000" y="2332037"/>
            <a:ext cx="8229600" cy="4525963"/>
          </a:xfrm>
        </p:spPr>
        <p:txBody>
          <a:bodyPr>
            <a:noAutofit/>
          </a:bodyPr>
          <a:lstStyle/>
          <a:p>
            <a:pPr algn="ctr"/>
            <a:r>
              <a:rPr lang="en-US" sz="4000" dirty="0" smtClean="0">
                <a:latin typeface="Arial" panose="020B0604020202020204" pitchFamily="34" charset="0"/>
                <a:cs typeface="Arial" panose="020B0604020202020204" pitchFamily="34" charset="0"/>
              </a:rPr>
              <a:t>…to Kentuckians in need.</a:t>
            </a:r>
          </a:p>
          <a:p>
            <a:pPr marL="0" indent="0">
              <a:buNone/>
            </a:pPr>
            <a:endParaRPr lang="en-US" sz="40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506" y="3055434"/>
            <a:ext cx="1723966" cy="2520176"/>
          </a:xfrm>
          <a:prstGeom prst="rect">
            <a:avLst/>
          </a:prstGeom>
        </p:spPr>
      </p:pic>
    </p:spTree>
    <p:extLst>
      <p:ext uri="{BB962C8B-B14F-4D97-AF65-F5344CB8AC3E}">
        <p14:creationId xmlns:p14="http://schemas.microsoft.com/office/powerpoint/2010/main" val="28826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latin typeface="Arial" panose="020B0604020202020204" pitchFamily="34" charset="0"/>
                <a:cs typeface="Arial" panose="020B0604020202020204" pitchFamily="34" charset="0"/>
              </a:rPr>
              <a:t>Goals</a:t>
            </a:r>
            <a:endParaRPr 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57200" y="2332037"/>
            <a:ext cx="8229600" cy="4525963"/>
          </a:xfrm>
        </p:spPr>
        <p:txBody>
          <a:bodyPr>
            <a:noAutofit/>
          </a:bodyPr>
          <a:lstStyle/>
          <a:p>
            <a:r>
              <a:rPr lang="en-US" sz="3600" dirty="0" smtClean="0">
                <a:cs typeface="Arial" panose="020B0604020202020204" pitchFamily="34" charset="0"/>
              </a:rPr>
              <a:t>Increase access to healthy food among our struggling neighbors.</a:t>
            </a:r>
          </a:p>
          <a:p>
            <a:r>
              <a:rPr lang="en-US" sz="3600" dirty="0" smtClean="0">
                <a:cs typeface="Arial" panose="020B0604020202020204" pitchFamily="34" charset="0"/>
              </a:rPr>
              <a:t>Pay fair prices that help farmers recoup losses.</a:t>
            </a:r>
          </a:p>
          <a:p>
            <a:r>
              <a:rPr lang="en-US" sz="3600" dirty="0" smtClean="0">
                <a:cs typeface="Arial" panose="020B0604020202020204" pitchFamily="34" charset="0"/>
              </a:rPr>
              <a:t>Reduce the amount of wasted food.</a:t>
            </a:r>
          </a:p>
          <a:p>
            <a:pPr marL="0" indent="0">
              <a:buNone/>
            </a:pPr>
            <a:endParaRPr lang="en-US" sz="4000" dirty="0" smtClean="0"/>
          </a:p>
        </p:txBody>
      </p:sp>
    </p:spTree>
    <p:extLst>
      <p:ext uri="{BB962C8B-B14F-4D97-AF65-F5344CB8AC3E}">
        <p14:creationId xmlns:p14="http://schemas.microsoft.com/office/powerpoint/2010/main" val="2314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6155" y="1551878"/>
            <a:ext cx="6343672" cy="709865"/>
          </a:xfrm>
        </p:spPr>
        <p:txBody>
          <a:bodyPr>
            <a:noAutofit/>
          </a:bodyPr>
          <a:lstStyle/>
          <a:p>
            <a:pPr algn="ctr"/>
            <a:r>
              <a:rPr lang="en-US" sz="4400" dirty="0" smtClean="0">
                <a:latin typeface="Aharoni" pitchFamily="2" charset="-79"/>
                <a:cs typeface="Aharoni" pitchFamily="2" charset="-79"/>
              </a:rPr>
              <a:t/>
            </a:r>
            <a:br>
              <a:rPr lang="en-US" sz="4400" dirty="0" smtClean="0">
                <a:latin typeface="Aharoni" pitchFamily="2" charset="-79"/>
                <a:cs typeface="Aharoni" pitchFamily="2" charset="-79"/>
              </a:rPr>
            </a:br>
            <a:endParaRPr lang="en-US" sz="4400" dirty="0">
              <a:latin typeface="Aharoni" pitchFamily="2" charset="-79"/>
              <a:cs typeface="Aharoni" pitchFamily="2" charset="-79"/>
            </a:endParaRPr>
          </a:p>
        </p:txBody>
      </p:sp>
      <p:sp>
        <p:nvSpPr>
          <p:cNvPr id="2" name="Content Placeholder 1"/>
          <p:cNvSpPr>
            <a:spLocks noGrp="1"/>
          </p:cNvSpPr>
          <p:nvPr>
            <p:ph idx="1"/>
          </p:nvPr>
        </p:nvSpPr>
        <p:spPr>
          <a:xfrm>
            <a:off x="864382" y="2489200"/>
            <a:ext cx="8127218" cy="3530600"/>
          </a:xfrm>
        </p:spPr>
        <p:txBody>
          <a:bodyPr>
            <a:normAutofit/>
          </a:bodyPr>
          <a:lstStyle/>
          <a:p>
            <a:endParaRPr lang="en-US" sz="4400" dirty="0" smtClean="0"/>
          </a:p>
          <a:p>
            <a:pPr marL="0" indent="0">
              <a:buNone/>
            </a:pPr>
            <a:endParaRPr lang="en-US" dirty="0"/>
          </a:p>
          <a:p>
            <a:endParaRPr lang="en-US" dirty="0" smtClean="0"/>
          </a:p>
        </p:txBody>
      </p:sp>
      <p:sp>
        <p:nvSpPr>
          <p:cNvPr id="6" name="TextBox 5"/>
          <p:cNvSpPr txBox="1"/>
          <p:nvPr/>
        </p:nvSpPr>
        <p:spPr>
          <a:xfrm>
            <a:off x="652508" y="1694175"/>
            <a:ext cx="8339092" cy="5232202"/>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2011: $163,000  </a:t>
            </a:r>
          </a:p>
          <a:p>
            <a:pPr marL="285750" lvl="0" indent="-285750">
              <a:buFont typeface="Arial" panose="020B0604020202020204" pitchFamily="34" charset="0"/>
              <a:buChar char="•"/>
            </a:pPr>
            <a:r>
              <a:rPr lang="en-US" sz="2000" dirty="0"/>
              <a:t>2012: </a:t>
            </a:r>
          </a:p>
          <a:p>
            <a:pPr lvl="1"/>
            <a:r>
              <a:rPr lang="en-US" sz="2000" dirty="0"/>
              <a:t>$47,500 in county funds </a:t>
            </a:r>
            <a:r>
              <a:rPr lang="en-US" sz="2000" dirty="0" smtClean="0"/>
              <a:t>(</a:t>
            </a:r>
            <a:r>
              <a:rPr lang="en-US" sz="2000" i="1" dirty="0" smtClean="0"/>
              <a:t>Allen</a:t>
            </a:r>
            <a:r>
              <a:rPr lang="en-US" sz="2000" i="1" dirty="0"/>
              <a:t>, </a:t>
            </a:r>
            <a:r>
              <a:rPr lang="en-US" sz="2000" i="1" dirty="0" smtClean="0"/>
              <a:t>Casey, Garrard, Jessamine, Shelby</a:t>
            </a:r>
            <a:r>
              <a:rPr lang="en-US" sz="2000" dirty="0" smtClean="0"/>
              <a:t>)</a:t>
            </a:r>
            <a:endParaRPr lang="en-US" sz="2000" dirty="0"/>
          </a:p>
          <a:p>
            <a:pPr lvl="1"/>
            <a:r>
              <a:rPr lang="en-US" sz="2000" dirty="0"/>
              <a:t>$60,084 Phase II - Tobacco Settlement Trust closeout </a:t>
            </a:r>
            <a:r>
              <a:rPr lang="en-US" sz="2000" dirty="0" smtClean="0"/>
              <a:t>grant</a:t>
            </a:r>
          </a:p>
          <a:p>
            <a:pPr marL="285750" indent="-285750">
              <a:buFont typeface="Arial" panose="020B0604020202020204" pitchFamily="34" charset="0"/>
              <a:buChar char="•"/>
            </a:pPr>
            <a:r>
              <a:rPr lang="en-US" sz="2000" dirty="0" smtClean="0"/>
              <a:t>2013 </a:t>
            </a:r>
            <a:r>
              <a:rPr lang="en-US" sz="2000" dirty="0"/>
              <a:t>- 2014:  </a:t>
            </a:r>
          </a:p>
          <a:p>
            <a:pPr lvl="1"/>
            <a:r>
              <a:rPr lang="en-US" sz="2000" dirty="0" smtClean="0"/>
              <a:t>$</a:t>
            </a:r>
            <a:r>
              <a:rPr lang="en-US" sz="2000" dirty="0"/>
              <a:t>69,500 state; $</a:t>
            </a:r>
            <a:r>
              <a:rPr lang="en-US" sz="2000" dirty="0" smtClean="0"/>
              <a:t>69,500 </a:t>
            </a:r>
            <a:r>
              <a:rPr lang="en-US" sz="2000" dirty="0"/>
              <a:t>county (</a:t>
            </a:r>
            <a:r>
              <a:rPr lang="en-US" sz="2000" i="1" dirty="0"/>
              <a:t>Bath, Bourbon, Breckinridge, Green, Laurel, </a:t>
            </a:r>
            <a:r>
              <a:rPr lang="en-US" sz="2000" i="1" dirty="0" err="1"/>
              <a:t>LaRue</a:t>
            </a:r>
            <a:r>
              <a:rPr lang="en-US" sz="2000" i="1" dirty="0"/>
              <a:t>, Laurel, Lincoln, Mason, Montgomery, Pulaski, Scott, Todd, Woodford</a:t>
            </a:r>
            <a:r>
              <a:rPr lang="en-US" sz="2000" dirty="0" smtClean="0"/>
              <a:t>)</a:t>
            </a:r>
            <a:endParaRPr lang="en-US" sz="2000" dirty="0"/>
          </a:p>
          <a:p>
            <a:pPr lvl="0"/>
            <a:r>
              <a:rPr lang="en-US" sz="2000" dirty="0" smtClean="0"/>
              <a:t>Appropriation</a:t>
            </a:r>
            <a:r>
              <a:rPr lang="en-US" sz="2000" dirty="0"/>
              <a:t>:</a:t>
            </a:r>
          </a:p>
          <a:p>
            <a:pPr lvl="1"/>
            <a:r>
              <a:rPr lang="en-US" sz="2000" dirty="0"/>
              <a:t>FY15: $600,000 (actual: 531,902)</a:t>
            </a:r>
          </a:p>
          <a:p>
            <a:pPr lvl="1"/>
            <a:r>
              <a:rPr lang="en-US" sz="2000" dirty="0"/>
              <a:t>FY16: $600,000 (actual: 562,725)</a:t>
            </a:r>
          </a:p>
          <a:p>
            <a:pPr lvl="1"/>
            <a:r>
              <a:rPr lang="en-US" sz="2000" dirty="0"/>
              <a:t>FY17: $600,000</a:t>
            </a:r>
          </a:p>
          <a:p>
            <a:pPr lvl="1"/>
            <a:r>
              <a:rPr lang="en-US" sz="2000" dirty="0"/>
              <a:t>FY18: $600,000</a:t>
            </a:r>
          </a:p>
          <a:p>
            <a:pPr lvl="1"/>
            <a:r>
              <a:rPr lang="en-US" sz="2000" dirty="0"/>
              <a:t>Pending approval FY19: $500,000</a:t>
            </a:r>
          </a:p>
          <a:p>
            <a:r>
              <a:rPr lang="en-US" dirty="0"/>
              <a:t> </a:t>
            </a:r>
          </a:p>
          <a:p>
            <a:endParaRPr lang="en-US" dirty="0"/>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972" y="246395"/>
            <a:ext cx="3210803" cy="1447780"/>
          </a:xfrm>
          <a:prstGeom prst="rect">
            <a:avLst/>
          </a:prstGeom>
        </p:spPr>
      </p:pic>
    </p:spTree>
    <p:extLst>
      <p:ext uri="{BB962C8B-B14F-4D97-AF65-F5344CB8AC3E}">
        <p14:creationId xmlns:p14="http://schemas.microsoft.com/office/powerpoint/2010/main" val="18317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2770" y="1551878"/>
            <a:ext cx="6343672" cy="709865"/>
          </a:xfrm>
        </p:spPr>
        <p:txBody>
          <a:bodyPr>
            <a:noAutofit/>
          </a:bodyPr>
          <a:lstStyle/>
          <a:p>
            <a:pPr algn="ctr"/>
            <a:r>
              <a:rPr lang="en-US" sz="4400" dirty="0" smtClean="0">
                <a:latin typeface="Arial" panose="020B0604020202020204" pitchFamily="34" charset="0"/>
                <a:cs typeface="Arial" panose="020B0604020202020204" pitchFamily="34" charset="0"/>
              </a:rPr>
              <a:t>Benefits to KY</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864382" y="2489200"/>
            <a:ext cx="8127218" cy="3530600"/>
          </a:xfrm>
        </p:spPr>
        <p:txBody>
          <a:bodyPr>
            <a:normAutofit/>
          </a:bodyPr>
          <a:lstStyle/>
          <a:p>
            <a:endParaRPr lang="en-US" sz="4400" dirty="0" smtClean="0"/>
          </a:p>
          <a:p>
            <a:pPr marL="0" indent="0">
              <a:buNone/>
            </a:pPr>
            <a:endParaRPr lang="en-US" dirty="0"/>
          </a:p>
          <a:p>
            <a:endParaRPr lang="en-US" dirty="0" smtClean="0"/>
          </a:p>
        </p:txBody>
      </p:sp>
      <p:sp>
        <p:nvSpPr>
          <p:cNvPr id="6" name="TextBox 5"/>
          <p:cNvSpPr txBox="1"/>
          <p:nvPr/>
        </p:nvSpPr>
        <p:spPr>
          <a:xfrm>
            <a:off x="864382" y="1927158"/>
            <a:ext cx="7231403" cy="5909310"/>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$3,000,000 invested </a:t>
            </a:r>
            <a:r>
              <a:rPr lang="en-US" sz="3600" dirty="0"/>
              <a:t>in farm </a:t>
            </a:r>
            <a:r>
              <a:rPr lang="en-US" sz="3600" dirty="0" smtClean="0"/>
              <a:t>families.</a:t>
            </a:r>
          </a:p>
          <a:p>
            <a:pPr marL="742950" lvl="1" indent="-285750">
              <a:buFont typeface="Arial" panose="020B0604020202020204" pitchFamily="34" charset="0"/>
              <a:buChar char="•"/>
            </a:pPr>
            <a:r>
              <a:rPr lang="en-US" sz="3600" dirty="0" smtClean="0"/>
              <a:t>850+ farmers in 85 counties.</a:t>
            </a:r>
          </a:p>
          <a:p>
            <a:pPr marL="742950" lvl="1" indent="-285750">
              <a:buFont typeface="Arial" panose="020B0604020202020204" pitchFamily="34" charset="0"/>
              <a:buChar char="•"/>
            </a:pPr>
            <a:r>
              <a:rPr lang="en-US" sz="3600" dirty="0" smtClean="0"/>
              <a:t>$3.3M in additional economic benefit.</a:t>
            </a:r>
          </a:p>
          <a:p>
            <a:pPr marL="285750" indent="-285750">
              <a:buFont typeface="Arial" panose="020B0604020202020204" pitchFamily="34" charset="0"/>
              <a:buChar char="•"/>
            </a:pPr>
            <a:r>
              <a:rPr lang="en-US" sz="3600" dirty="0" smtClean="0"/>
              <a:t>15,000,000 pounds of food rescued rather than wasted.</a:t>
            </a:r>
          </a:p>
          <a:p>
            <a:pPr marL="742950" lvl="1" indent="-285750">
              <a:buFont typeface="Arial" panose="020B0604020202020204" pitchFamily="34" charset="0"/>
              <a:buChar char="•"/>
            </a:pPr>
            <a:r>
              <a:rPr lang="en-US" sz="3600" dirty="0" smtClean="0"/>
              <a:t>25M meals; all 120 counties.</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996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2770" y="1551878"/>
            <a:ext cx="6343672" cy="709865"/>
          </a:xfrm>
        </p:spPr>
        <p:txBody>
          <a:bodyPr>
            <a:noAutofit/>
          </a:bodyPr>
          <a:lstStyle/>
          <a:p>
            <a:pPr algn="ctr"/>
            <a:r>
              <a:rPr lang="en-US" sz="4400" dirty="0" smtClean="0">
                <a:latin typeface="Arial" panose="020B0604020202020204" pitchFamily="34" charset="0"/>
                <a:cs typeface="Arial" panose="020B0604020202020204" pitchFamily="34" charset="0"/>
              </a:rPr>
              <a:t>Benefits to KY</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864382" y="2489200"/>
            <a:ext cx="8127218" cy="3530600"/>
          </a:xfrm>
        </p:spPr>
        <p:txBody>
          <a:bodyPr>
            <a:normAutofit/>
          </a:bodyPr>
          <a:lstStyle/>
          <a:p>
            <a:endParaRPr lang="en-US" sz="4400" dirty="0" smtClean="0"/>
          </a:p>
          <a:p>
            <a:pPr marL="0" indent="0">
              <a:buNone/>
            </a:pPr>
            <a:endParaRPr lang="en-US" dirty="0"/>
          </a:p>
          <a:p>
            <a:endParaRPr lang="en-US" dirty="0" smtClean="0"/>
          </a:p>
        </p:txBody>
      </p:sp>
      <p:sp>
        <p:nvSpPr>
          <p:cNvPr id="6" name="TextBox 5"/>
          <p:cNvSpPr txBox="1"/>
          <p:nvPr/>
        </p:nvSpPr>
        <p:spPr>
          <a:xfrm>
            <a:off x="864382" y="1927158"/>
            <a:ext cx="7231403" cy="5786199"/>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t>Competitiveness </a:t>
            </a:r>
            <a:r>
              <a:rPr lang="en-US" sz="4000" dirty="0"/>
              <a:t>of Kentucky’s specialty crop market </a:t>
            </a:r>
            <a:r>
              <a:rPr lang="en-US" sz="4000" dirty="0" smtClean="0"/>
              <a:t>enhanced through increased</a:t>
            </a:r>
          </a:p>
          <a:p>
            <a:pPr marL="742950" lvl="1" indent="-285750">
              <a:buFont typeface="Arial" panose="020B0604020202020204" pitchFamily="34" charset="0"/>
              <a:buChar char="•"/>
            </a:pPr>
            <a:r>
              <a:rPr lang="en-US" sz="4000" dirty="0" smtClean="0"/>
              <a:t>awareness/familiarity.</a:t>
            </a:r>
          </a:p>
          <a:p>
            <a:pPr marL="742950" lvl="1" indent="-285750">
              <a:buFont typeface="Arial" panose="020B0604020202020204" pitchFamily="34" charset="0"/>
              <a:buChar char="•"/>
            </a:pPr>
            <a:r>
              <a:rPr lang="en-US" sz="4000" dirty="0"/>
              <a:t>c</a:t>
            </a:r>
            <a:r>
              <a:rPr lang="en-US" sz="4000" dirty="0" smtClean="0"/>
              <a:t>onsumption.</a:t>
            </a:r>
          </a:p>
          <a:p>
            <a:pPr marL="742950" lvl="1" indent="-285750">
              <a:buFont typeface="Arial" panose="020B0604020202020204" pitchFamily="34" charset="0"/>
              <a:buChar char="•"/>
            </a:pPr>
            <a:r>
              <a:rPr lang="en-US" sz="4000" dirty="0" smtClean="0"/>
              <a:t>intent </a:t>
            </a:r>
            <a:r>
              <a:rPr lang="en-US" sz="4000" dirty="0"/>
              <a:t>to </a:t>
            </a:r>
            <a:r>
              <a:rPr lang="en-US" sz="4000" dirty="0" smtClean="0"/>
              <a:t>purchase in </a:t>
            </a:r>
            <a:r>
              <a:rPr lang="en-US" sz="4000" dirty="0"/>
              <a:t>the </a:t>
            </a:r>
            <a:r>
              <a:rPr lang="en-US" sz="4000" dirty="0" smtClean="0"/>
              <a:t>future.  </a:t>
            </a:r>
            <a:endParaRPr lang="en-US" sz="4000" dirty="0"/>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0332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Kentucky Kids Eat</a:t>
            </a:r>
            <a:endParaRPr 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381000" y="2093998"/>
            <a:ext cx="8229600" cy="4525963"/>
          </a:xfrm>
        </p:spPr>
        <p:txBody>
          <a:bodyPr>
            <a:noAutofit/>
          </a:bodyPr>
          <a:lstStyle/>
          <a:p>
            <a:pPr algn="ctr"/>
            <a:r>
              <a:rPr lang="en-US" sz="4000" dirty="0" smtClean="0"/>
              <a:t>Increasing access among children to federal nutrition programs</a:t>
            </a:r>
          </a:p>
          <a:p>
            <a:pPr marL="0" indent="0">
              <a:buNone/>
            </a:pPr>
            <a:endParaRPr lang="en-US" sz="4000"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922"/>
          <a:stretch/>
        </p:blipFill>
        <p:spPr>
          <a:xfrm>
            <a:off x="1195836" y="3474224"/>
            <a:ext cx="2228907" cy="25435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518" y="4356979"/>
            <a:ext cx="2744276" cy="1481776"/>
          </a:xfrm>
          <a:prstGeom prst="rect">
            <a:avLst/>
          </a:prstGeom>
        </p:spPr>
      </p:pic>
    </p:spTree>
    <p:extLst>
      <p:ext uri="{BB962C8B-B14F-4D97-AF65-F5344CB8AC3E}">
        <p14:creationId xmlns:p14="http://schemas.microsoft.com/office/powerpoint/2010/main" val="38629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Arial" panose="020B0604020202020204" pitchFamily="34" charset="0"/>
                <a:cs typeface="Arial" panose="020B0604020202020204" pitchFamily="34" charset="0"/>
              </a:rPr>
              <a:t>KY Kids </a:t>
            </a:r>
            <a:r>
              <a:rPr lang="en-US" dirty="0" smtClean="0">
                <a:latin typeface="Arial" panose="020B0604020202020204" pitchFamily="34" charset="0"/>
                <a:cs typeface="Arial" panose="020B0604020202020204" pitchFamily="34" charset="0"/>
              </a:rPr>
              <a:t>Eat</a:t>
            </a:r>
            <a:endParaRPr lang="en-US" sz="8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5259" y="2250689"/>
            <a:ext cx="8229600" cy="4952999"/>
          </a:xfrm>
        </p:spPr>
        <p:txBody>
          <a:bodyPr>
            <a:normAutofit/>
          </a:bodyPr>
          <a:lstStyle/>
          <a:p>
            <a:r>
              <a:rPr lang="en-US" sz="3200" dirty="0"/>
              <a:t>A statewide network </a:t>
            </a:r>
            <a:r>
              <a:rPr lang="en-US" sz="3200" dirty="0" smtClean="0"/>
              <a:t>creating </a:t>
            </a:r>
            <a:r>
              <a:rPr lang="en-US" sz="3200" dirty="0"/>
              <a:t>innovative </a:t>
            </a:r>
            <a:r>
              <a:rPr lang="en-US" sz="3200" dirty="0" smtClean="0"/>
              <a:t>child hunger </a:t>
            </a:r>
            <a:r>
              <a:rPr lang="en-US" sz="3200" dirty="0"/>
              <a:t>solutions.</a:t>
            </a:r>
          </a:p>
          <a:p>
            <a:r>
              <a:rPr lang="en-US" sz="3200" dirty="0"/>
              <a:t>P</a:t>
            </a:r>
            <a:r>
              <a:rPr lang="en-US" sz="3200" dirty="0" smtClean="0"/>
              <a:t>rovides </a:t>
            </a:r>
            <a:r>
              <a:rPr lang="en-US" sz="3200" dirty="0"/>
              <a:t>funding, training, and support for schools and </a:t>
            </a:r>
            <a:r>
              <a:rPr lang="en-US" sz="3200" dirty="0" smtClean="0"/>
              <a:t>nonprofits. </a:t>
            </a:r>
            <a:endParaRPr lang="en-US" sz="3200" dirty="0" smtClean="0"/>
          </a:p>
          <a:p>
            <a:r>
              <a:rPr lang="en-US" sz="3200" dirty="0" smtClean="0"/>
              <a:t>Need: Kentucky ranks 47</a:t>
            </a:r>
            <a:r>
              <a:rPr lang="en-US" sz="3200" baseline="30000" dirty="0" smtClean="0"/>
              <a:t>th</a:t>
            </a:r>
            <a:r>
              <a:rPr lang="en-US" sz="3200" dirty="0" smtClean="0"/>
              <a:t> highest for summer hunger.</a:t>
            </a:r>
            <a:endParaRPr lang="en-US" sz="3200" dirty="0" smtClean="0"/>
          </a:p>
        </p:txBody>
      </p:sp>
    </p:spTree>
    <p:extLst>
      <p:ext uri="{BB962C8B-B14F-4D97-AF65-F5344CB8AC3E}">
        <p14:creationId xmlns:p14="http://schemas.microsoft.com/office/powerpoint/2010/main" val="386972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Arial" panose="020B0604020202020204" pitchFamily="34" charset="0"/>
                <a:cs typeface="Arial" panose="020B0604020202020204" pitchFamily="34" charset="0"/>
              </a:rPr>
              <a:t>K-VIP</a:t>
            </a:r>
            <a:endParaRPr lang="en-US" sz="8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5259" y="2139177"/>
            <a:ext cx="8229600" cy="4952999"/>
          </a:xfrm>
        </p:spPr>
        <p:txBody>
          <a:bodyPr>
            <a:normAutofit/>
          </a:bodyPr>
          <a:lstStyle/>
          <a:p>
            <a:r>
              <a:rPr lang="en-US" sz="2800" dirty="0" smtClean="0"/>
              <a:t>Kentucky-grown Fruit and Vegetable Incentive Program.</a:t>
            </a:r>
          </a:p>
          <a:p>
            <a:r>
              <a:rPr lang="en-US" sz="2800" dirty="0"/>
              <a:t>C</a:t>
            </a:r>
            <a:r>
              <a:rPr lang="en-US" sz="2800" dirty="0" smtClean="0"/>
              <a:t>reates </a:t>
            </a:r>
            <a:r>
              <a:rPr lang="en-US" sz="2800" dirty="0"/>
              <a:t>a financial incentive </a:t>
            </a:r>
            <a:r>
              <a:rPr lang="en-US" sz="2800" dirty="0" smtClean="0"/>
              <a:t>for sponsors </a:t>
            </a:r>
            <a:r>
              <a:rPr lang="en-US" sz="2800" dirty="0"/>
              <a:t>to include </a:t>
            </a:r>
            <a:r>
              <a:rPr lang="en-US" sz="2800" dirty="0" smtClean="0"/>
              <a:t>Kentucky- grown </a:t>
            </a:r>
            <a:r>
              <a:rPr lang="en-US" sz="2800" dirty="0"/>
              <a:t>fruit and vegetables in </a:t>
            </a:r>
            <a:r>
              <a:rPr lang="en-US" sz="2800" dirty="0" smtClean="0"/>
              <a:t>the summer </a:t>
            </a:r>
            <a:r>
              <a:rPr lang="en-US" sz="2800" dirty="0"/>
              <a:t>meals they </a:t>
            </a:r>
            <a:r>
              <a:rPr lang="en-US" sz="2800" dirty="0" smtClean="0"/>
              <a:t>serve.</a:t>
            </a:r>
          </a:p>
          <a:p>
            <a:r>
              <a:rPr lang="en-US" sz="2800" dirty="0" smtClean="0"/>
              <a:t>Boosts </a:t>
            </a:r>
            <a:r>
              <a:rPr lang="en-US" sz="2800" dirty="0" smtClean="0"/>
              <a:t>participation in </a:t>
            </a:r>
            <a:r>
              <a:rPr lang="en-US" sz="2800" dirty="0"/>
              <a:t>summer feeding </a:t>
            </a:r>
            <a:r>
              <a:rPr lang="en-US" sz="2800" dirty="0" smtClean="0"/>
              <a:t>programs. </a:t>
            </a:r>
            <a:endParaRPr lang="en-US" sz="2800" dirty="0" smtClean="0"/>
          </a:p>
          <a:p>
            <a:endParaRPr lang="en-US" sz="28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95" y="4700608"/>
            <a:ext cx="1604139" cy="1272575"/>
          </a:xfrm>
          <a:prstGeom prst="rect">
            <a:avLst/>
          </a:prstGeom>
        </p:spPr>
      </p:pic>
      <p:pic>
        <p:nvPicPr>
          <p:cNvPr id="5" name="Picture 4"/>
          <p:cNvPicPr>
            <a:picLocks noChangeAspect="1"/>
          </p:cNvPicPr>
          <p:nvPr/>
        </p:nvPicPr>
        <p:blipFill>
          <a:blip r:embed="rId4"/>
          <a:stretch>
            <a:fillRect/>
          </a:stretch>
        </p:blipFill>
        <p:spPr>
          <a:xfrm>
            <a:off x="5747409" y="4488893"/>
            <a:ext cx="1543366" cy="1696007"/>
          </a:xfrm>
          <a:prstGeom prst="rect">
            <a:avLst/>
          </a:prstGeom>
        </p:spPr>
      </p:pic>
    </p:spTree>
    <p:extLst>
      <p:ext uri="{BB962C8B-B14F-4D97-AF65-F5344CB8AC3E}">
        <p14:creationId xmlns:p14="http://schemas.microsoft.com/office/powerpoint/2010/main" val="169004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630382" y="708561"/>
            <a:ext cx="8077199"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dirty="0">
                <a:latin typeface="Arial" panose="020B0604020202020204" pitchFamily="34" charset="0"/>
                <a:ea typeface="Source Sans Pro"/>
                <a:cs typeface="Arial" panose="020B0604020202020204" pitchFamily="34" charset="0"/>
                <a:sym typeface="Source Sans Pro"/>
              </a:rPr>
              <a:t>Who is struggling with hunger in Kentucky?</a:t>
            </a:r>
          </a:p>
        </p:txBody>
      </p:sp>
      <p:pic>
        <p:nvPicPr>
          <p:cNvPr id="140" name="Shape 140"/>
          <p:cNvPicPr preferRelativeResize="0"/>
          <p:nvPr/>
        </p:nvPicPr>
        <p:blipFill rotWithShape="1">
          <a:blip r:embed="rId3">
            <a:extLst>
              <a:ext uri="{28A0092B-C50C-407E-A947-70E740481C1C}">
                <a14:useLocalDpi xmlns:a14="http://schemas.microsoft.com/office/drawing/2010/main" val="0"/>
              </a:ext>
            </a:extLst>
          </a:blip>
          <a:srcRect l="4820" t="9396" r="8924" b="35856"/>
          <a:stretch/>
        </p:blipFill>
        <p:spPr>
          <a:xfrm>
            <a:off x="1304692" y="3129140"/>
            <a:ext cx="2263698" cy="2479923"/>
          </a:xfrm>
          <a:prstGeom prst="rect">
            <a:avLst/>
          </a:prstGeom>
          <a:noFill/>
          <a:ln>
            <a:noFill/>
          </a:ln>
        </p:spPr>
      </p:pic>
      <p:pic>
        <p:nvPicPr>
          <p:cNvPr id="141" name="Shape 141"/>
          <p:cNvPicPr preferRelativeResize="0"/>
          <p:nvPr/>
        </p:nvPicPr>
        <p:blipFill rotWithShape="1">
          <a:blip r:embed="rId4">
            <a:alphaModFix/>
          </a:blip>
          <a:srcRect b="9408"/>
          <a:stretch/>
        </p:blipFill>
        <p:spPr>
          <a:xfrm>
            <a:off x="3894792" y="2778777"/>
            <a:ext cx="2082800" cy="2830286"/>
          </a:xfrm>
          <a:prstGeom prst="rect">
            <a:avLst/>
          </a:prstGeom>
          <a:noFill/>
          <a:ln>
            <a:noFill/>
          </a:ln>
        </p:spPr>
      </p:pic>
      <p:pic>
        <p:nvPicPr>
          <p:cNvPr id="142" name="Shape 142"/>
          <p:cNvPicPr preferRelativeResize="0"/>
          <p:nvPr/>
        </p:nvPicPr>
        <p:blipFill rotWithShape="1">
          <a:blip r:embed="rId5">
            <a:extLst>
              <a:ext uri="{28A0092B-C50C-407E-A947-70E740481C1C}">
                <a14:useLocalDpi xmlns:a14="http://schemas.microsoft.com/office/drawing/2010/main" val="0"/>
              </a:ext>
            </a:extLst>
          </a:blip>
          <a:srcRect l="4194" r="12666"/>
          <a:stretch/>
        </p:blipFill>
        <p:spPr>
          <a:xfrm>
            <a:off x="6100255" y="3129140"/>
            <a:ext cx="2854712" cy="2437812"/>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Arial" panose="020B0604020202020204" pitchFamily="34" charset="0"/>
                <a:cs typeface="Arial" panose="020B0604020202020204" pitchFamily="34" charset="0"/>
              </a:rPr>
              <a:t>K-VIP</a:t>
            </a:r>
            <a:endParaRPr lang="en-US" sz="8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5259" y="2139177"/>
            <a:ext cx="8229600" cy="4952999"/>
          </a:xfrm>
        </p:spPr>
        <p:txBody>
          <a:bodyPr>
            <a:normAutofit/>
          </a:bodyPr>
          <a:lstStyle/>
          <a:p>
            <a:r>
              <a:rPr lang="en-US" sz="2800" dirty="0" smtClean="0"/>
              <a:t>For </a:t>
            </a:r>
            <a:r>
              <a:rPr lang="en-US" sz="2800" dirty="0"/>
              <a:t>every $3 a </a:t>
            </a:r>
            <a:r>
              <a:rPr lang="en-US" sz="2800" dirty="0" smtClean="0"/>
              <a:t>participating sponsor </a:t>
            </a:r>
            <a:r>
              <a:rPr lang="en-US" sz="2800" dirty="0"/>
              <a:t>spends at a Kentucky farm</a:t>
            </a:r>
            <a:r>
              <a:rPr lang="en-US" sz="2800" dirty="0" smtClean="0"/>
              <a:t>, K-VIP </a:t>
            </a:r>
            <a:r>
              <a:rPr lang="en-US" sz="2800" dirty="0"/>
              <a:t>will reimburse them for $1</a:t>
            </a:r>
            <a:r>
              <a:rPr lang="en-US" sz="2800" dirty="0" smtClean="0"/>
              <a:t>.</a:t>
            </a:r>
          </a:p>
          <a:p>
            <a:endParaRPr lang="en-US" sz="2800" dirty="0" smtClean="0"/>
          </a:p>
          <a:p>
            <a:r>
              <a:rPr lang="en-US" sz="2800" dirty="0" smtClean="0"/>
              <a:t>$185,000 awarded 2017.</a:t>
            </a:r>
          </a:p>
          <a:p>
            <a:endParaRPr lang="en-US" sz="2800" dirty="0"/>
          </a:p>
          <a:p>
            <a:r>
              <a:rPr lang="en-US" sz="2800" dirty="0" smtClean="0"/>
              <a:t>Projection: $550,000 invested in local food economy in 2018</a:t>
            </a:r>
            <a:endParaRPr lang="en-US" sz="2800" dirty="0"/>
          </a:p>
        </p:txBody>
      </p:sp>
    </p:spTree>
    <p:extLst>
      <p:ext uri="{BB962C8B-B14F-4D97-AF65-F5344CB8AC3E}">
        <p14:creationId xmlns:p14="http://schemas.microsoft.com/office/powerpoint/2010/main" val="24599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Arial"/>
              <a:buNone/>
            </a:pPr>
            <a:r>
              <a:rPr lang="en-US" sz="4800" b="0" i="0" u="none" strike="noStrike" cap="none" dirty="0">
                <a:solidFill>
                  <a:schemeClr val="dk2"/>
                </a:solidFill>
                <a:latin typeface="Arial"/>
                <a:ea typeface="Arial"/>
                <a:cs typeface="Arial"/>
                <a:sym typeface="Arial"/>
              </a:rPr>
              <a:t> </a:t>
            </a:r>
          </a:p>
        </p:txBody>
      </p:sp>
      <p:sp>
        <p:nvSpPr>
          <p:cNvPr id="276" name="Shape 276"/>
          <p:cNvSpPr txBox="1">
            <a:spLocks noGrp="1"/>
          </p:cNvSpPr>
          <p:nvPr>
            <p:ph sz="half" idx="1"/>
          </p:nvPr>
        </p:nvSpPr>
        <p:spPr>
          <a:xfrm>
            <a:off x="457200" y="2438400"/>
            <a:ext cx="8458200" cy="35052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6000" b="0" i="0" u="none" strike="noStrike" cap="none" dirty="0">
                <a:solidFill>
                  <a:schemeClr val="dk2"/>
                </a:solidFill>
                <a:latin typeface="Source Sans Pro"/>
                <a:ea typeface="Source Sans Pro"/>
                <a:cs typeface="Source Sans Pro"/>
                <a:sym typeface="Source Sans Pro"/>
              </a:rPr>
              <a:t>Together, we can solve hunger in Kentucky!</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ctrTitle"/>
          </p:nvPr>
        </p:nvSpPr>
        <p:spPr>
          <a:xfrm>
            <a:off x="646772" y="1579056"/>
            <a:ext cx="8017726" cy="2550877"/>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Cantata One"/>
              <a:buNone/>
            </a:pPr>
            <a:endParaRPr sz="3600" dirty="0">
              <a:solidFill>
                <a:srgbClr val="00B050"/>
              </a:solidFill>
            </a:endParaRPr>
          </a:p>
          <a:p>
            <a:pPr marL="0" marR="0" lvl="0" indent="0" algn="ctr" rtl="0">
              <a:spcBef>
                <a:spcPts val="0"/>
              </a:spcBef>
              <a:buClr>
                <a:srgbClr val="FFFFFF"/>
              </a:buClr>
              <a:buSzPct val="25000"/>
              <a:buFont typeface="Cantata One"/>
              <a:buNone/>
            </a:pPr>
            <a:endParaRPr sz="3600" dirty="0">
              <a:solidFill>
                <a:srgbClr val="00B050"/>
              </a:solidFill>
            </a:endParaRPr>
          </a:p>
          <a:p>
            <a:pPr marL="0" marR="0" lvl="0" indent="0" algn="ctr" rtl="0">
              <a:spcBef>
                <a:spcPts val="0"/>
              </a:spcBef>
              <a:buClr>
                <a:srgbClr val="FFFFFF"/>
              </a:buClr>
              <a:buSzPct val="25000"/>
              <a:buFont typeface="Cantata One"/>
              <a:buNone/>
            </a:pPr>
            <a:endParaRPr sz="3600" dirty="0">
              <a:solidFill>
                <a:srgbClr val="00B050"/>
              </a:solidFill>
            </a:endParaRPr>
          </a:p>
          <a:p>
            <a:pPr marL="0" marR="0" lvl="0" indent="0" algn="ctr" rtl="0">
              <a:spcBef>
                <a:spcPts val="0"/>
              </a:spcBef>
              <a:buClr>
                <a:srgbClr val="FFFFFF"/>
              </a:buClr>
              <a:buSzPct val="25000"/>
              <a:buFont typeface="Cantata One"/>
              <a:buNone/>
            </a:pPr>
            <a:r>
              <a:rPr lang="en-US" sz="3600" b="0" i="0" u="none" strike="noStrike" cap="none" dirty="0" smtClean="0">
                <a:solidFill>
                  <a:srgbClr val="00B050"/>
                </a:solidFill>
                <a:latin typeface="Arial" panose="020B0604020202020204" pitchFamily="34" charset="0"/>
                <a:ea typeface="Cantata One"/>
                <a:cs typeface="Arial" panose="020B0604020202020204" pitchFamily="34" charset="0"/>
                <a:sym typeface="Cantata One"/>
              </a:rPr>
              <a:t>Kentucky Association of Food Banks</a:t>
            </a:r>
            <a:br>
              <a:rPr lang="en-US" sz="3600" b="0" i="0" u="none" strike="noStrike" cap="none" dirty="0" smtClean="0">
                <a:solidFill>
                  <a:srgbClr val="00B050"/>
                </a:solidFill>
                <a:latin typeface="Arial" panose="020B0604020202020204" pitchFamily="34" charset="0"/>
                <a:ea typeface="Cantata One"/>
                <a:cs typeface="Arial" panose="020B0604020202020204" pitchFamily="34" charset="0"/>
                <a:sym typeface="Cantata One"/>
              </a:rPr>
            </a:br>
            <a:r>
              <a:rPr lang="en-US" sz="3600" b="0" i="0" u="none" strike="noStrike" cap="none" dirty="0" smtClean="0">
                <a:solidFill>
                  <a:schemeClr val="accent1">
                    <a:lumMod val="75000"/>
                  </a:schemeClr>
                </a:solidFill>
                <a:latin typeface="Arial"/>
                <a:ea typeface="Arial"/>
                <a:cs typeface="Arial"/>
                <a:sym typeface="Arial"/>
              </a:rPr>
              <a:t>www.KyFoodBanks.org</a:t>
            </a:r>
            <a:r>
              <a:rPr lang="en-US" sz="3600" b="0" i="0" u="none" strike="noStrike" cap="none" dirty="0" smtClean="0">
                <a:solidFill>
                  <a:srgbClr val="7030A0"/>
                </a:solidFill>
                <a:latin typeface="Arial"/>
                <a:ea typeface="Arial"/>
                <a:cs typeface="Arial"/>
                <a:sym typeface="Arial"/>
              </a:rPr>
              <a:t/>
            </a:r>
            <a:br>
              <a:rPr lang="en-US" sz="3600" b="0" i="0" u="none" strike="noStrike" cap="none" dirty="0" smtClean="0">
                <a:solidFill>
                  <a:srgbClr val="7030A0"/>
                </a:solidFill>
                <a:latin typeface="Arial"/>
                <a:ea typeface="Arial"/>
                <a:cs typeface="Arial"/>
                <a:sym typeface="Arial"/>
              </a:rPr>
            </a:br>
            <a:r>
              <a:rPr lang="en-US" sz="3600" dirty="0" smtClean="0">
                <a:solidFill>
                  <a:srgbClr val="00B050"/>
                </a:solidFill>
                <a:latin typeface="Arial"/>
                <a:ea typeface="Arial"/>
                <a:cs typeface="Arial"/>
                <a:sym typeface="Arial"/>
              </a:rPr>
              <a:t>859-986-7422</a:t>
            </a:r>
            <a:endParaRPr lang="en-US" sz="3600" b="0" i="0" u="none" strike="noStrike" cap="none" dirty="0">
              <a:solidFill>
                <a:srgbClr val="00B050"/>
              </a:solidFill>
              <a:latin typeface="Arial"/>
              <a:ea typeface="Arial"/>
              <a:cs typeface="Arial"/>
              <a:sym typeface="Arial"/>
            </a:endParaRPr>
          </a:p>
        </p:txBody>
      </p:sp>
      <p:sp>
        <p:nvSpPr>
          <p:cNvPr id="283" name="Shape 283"/>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2000" b="0" i="0" u="none" strike="noStrike" cap="none" dirty="0">
                <a:solidFill>
                  <a:srgbClr val="FFFFFF"/>
                </a:solidFill>
                <a:latin typeface="Source Sans Pro"/>
                <a:ea typeface="Source Sans Pro"/>
                <a:cs typeface="Source Sans Pro"/>
                <a:sym typeface="Source Sans Pro"/>
              </a:rPr>
              <a:t> </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899894" y="914687"/>
            <a:ext cx="7612542" cy="70986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Arial"/>
              <a:buNone/>
            </a:pPr>
            <a:r>
              <a:rPr lang="en-US" sz="4000" b="0" i="0" u="none" strike="noStrike" cap="none" dirty="0" smtClean="0">
                <a:latin typeface="Arial"/>
                <a:ea typeface="Arial"/>
                <a:cs typeface="Arial"/>
                <a:sym typeface="Arial"/>
              </a:rPr>
              <a:t>Child Food </a:t>
            </a:r>
            <a:r>
              <a:rPr lang="en-US" sz="4000" b="0" i="0" u="none" strike="noStrike" cap="none" dirty="0">
                <a:latin typeface="Arial"/>
                <a:ea typeface="Arial"/>
                <a:cs typeface="Arial"/>
                <a:sym typeface="Arial"/>
              </a:rPr>
              <a:t>Insecurity Rates by County</a:t>
            </a:r>
          </a:p>
        </p:txBody>
      </p:sp>
      <p:sp>
        <p:nvSpPr>
          <p:cNvPr id="150" name="Shape 150"/>
          <p:cNvSpPr txBox="1"/>
          <p:nvPr/>
        </p:nvSpPr>
        <p:spPr>
          <a:xfrm>
            <a:off x="3301672" y="5915646"/>
            <a:ext cx="3276600"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1" u="none" strike="noStrike" cap="none" dirty="0">
                <a:solidFill>
                  <a:schemeClr val="dk1"/>
                </a:solidFill>
                <a:latin typeface="Source Sans Pro"/>
                <a:ea typeface="Source Sans Pro"/>
                <a:cs typeface="Source Sans Pro"/>
                <a:sym typeface="Source Sans Pro"/>
              </a:rPr>
              <a:t>Source: Map the Meal Gap </a:t>
            </a:r>
            <a:r>
              <a:rPr lang="en-US" sz="1400" b="0" i="1" u="none" strike="noStrike" cap="none" dirty="0" smtClean="0">
                <a:solidFill>
                  <a:schemeClr val="dk1"/>
                </a:solidFill>
                <a:latin typeface="Source Sans Pro"/>
                <a:ea typeface="Source Sans Pro"/>
                <a:cs typeface="Source Sans Pro"/>
                <a:sym typeface="Source Sans Pro"/>
              </a:rPr>
              <a:t>2018</a:t>
            </a:r>
            <a:endParaRPr lang="en-US" sz="1400" b="0" i="1" u="none" strike="noStrike" cap="none" dirty="0">
              <a:solidFill>
                <a:schemeClr val="dk1"/>
              </a:solidFill>
              <a:latin typeface="Source Sans Pro"/>
              <a:ea typeface="Source Sans Pro"/>
              <a:cs typeface="Source Sans Pro"/>
              <a:sym typeface="Source Sans Pro"/>
            </a:endParaRPr>
          </a:p>
        </p:txBody>
      </p:sp>
      <p:sp>
        <p:nvSpPr>
          <p:cNvPr id="151" name="Shape 151"/>
          <p:cNvSpPr txBox="1"/>
          <p:nvPr/>
        </p:nvSpPr>
        <p:spPr>
          <a:xfrm>
            <a:off x="899894" y="2354001"/>
            <a:ext cx="2824750"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Source Sans Pro"/>
                <a:cs typeface="Arial" panose="020B0604020202020204" pitchFamily="34" charset="0"/>
                <a:sym typeface="Source Sans Pro"/>
              </a:rPr>
              <a:t>Counties with the highest </a:t>
            </a:r>
          </a:p>
          <a:p>
            <a:pPr marL="0" marR="0" lvl="0" indent="0" algn="l" rtl="0">
              <a:spcBef>
                <a:spcPts val="0"/>
              </a:spcBef>
              <a:buSzPct val="25000"/>
              <a:buNone/>
            </a:pPr>
            <a:r>
              <a:rPr lang="en-US" dirty="0">
                <a:solidFill>
                  <a:schemeClr val="dk1"/>
                </a:solidFill>
                <a:ea typeface="Source Sans Pro"/>
                <a:cs typeface="Arial" panose="020B0604020202020204" pitchFamily="34" charset="0"/>
                <a:sym typeface="Source Sans Pro"/>
              </a:rPr>
              <a:t>c</a:t>
            </a:r>
            <a:r>
              <a:rPr lang="en-US" sz="1800" dirty="0" smtClean="0">
                <a:solidFill>
                  <a:schemeClr val="dk1"/>
                </a:solidFill>
                <a:ea typeface="Source Sans Pro"/>
                <a:cs typeface="Arial" panose="020B0604020202020204" pitchFamily="34" charset="0"/>
                <a:sym typeface="Source Sans Pro"/>
              </a:rPr>
              <a:t>hild food </a:t>
            </a:r>
            <a:r>
              <a:rPr lang="en-US" sz="1800" dirty="0">
                <a:solidFill>
                  <a:schemeClr val="dk1"/>
                </a:solidFill>
                <a:ea typeface="Source Sans Pro"/>
                <a:cs typeface="Arial" panose="020B0604020202020204" pitchFamily="34" charset="0"/>
                <a:sym typeface="Source Sans Pro"/>
              </a:rPr>
              <a:t>insecurity rates:</a:t>
            </a:r>
          </a:p>
          <a:p>
            <a:pPr marL="285750" marR="0" lvl="0" indent="-285750" algn="l" rtl="0">
              <a:spcBef>
                <a:spcPts val="0"/>
              </a:spcBef>
              <a:buClr>
                <a:schemeClr val="dk1"/>
              </a:buClr>
              <a:buSzPct val="100000"/>
              <a:buFont typeface="Arial"/>
              <a:buChar char="•"/>
            </a:pPr>
            <a:r>
              <a:rPr lang="en-US" sz="1800" dirty="0" smtClean="0">
                <a:solidFill>
                  <a:schemeClr val="dk1"/>
                </a:solidFill>
                <a:ea typeface="Source Sans Pro"/>
                <a:cs typeface="Arial" panose="020B0604020202020204" pitchFamily="34" charset="0"/>
                <a:sym typeface="Source Sans Pro"/>
              </a:rPr>
              <a:t>Magoffin</a:t>
            </a:r>
            <a:endParaRPr lang="en-US" sz="1800" dirty="0">
              <a:solidFill>
                <a:schemeClr val="dk1"/>
              </a:solidFill>
              <a:ea typeface="Source Sans Pro"/>
              <a:cs typeface="Arial" panose="020B0604020202020204" pitchFamily="34" charset="0"/>
              <a:sym typeface="Source Sans Pro"/>
            </a:endParaRPr>
          </a:p>
          <a:p>
            <a:pPr marL="285750" marR="0" lvl="0" indent="-285750" algn="l" rtl="0">
              <a:spcBef>
                <a:spcPts val="0"/>
              </a:spcBef>
              <a:buClr>
                <a:schemeClr val="dk1"/>
              </a:buClr>
              <a:buSzPct val="100000"/>
              <a:buFont typeface="Arial"/>
              <a:buChar char="•"/>
            </a:pPr>
            <a:r>
              <a:rPr lang="en-US" sz="1800" dirty="0" smtClean="0">
                <a:solidFill>
                  <a:schemeClr val="dk1"/>
                </a:solidFill>
                <a:ea typeface="Source Sans Pro"/>
                <a:cs typeface="Arial" panose="020B0604020202020204" pitchFamily="34" charset="0"/>
                <a:sym typeface="Source Sans Pro"/>
              </a:rPr>
              <a:t>Wolfe</a:t>
            </a:r>
            <a:endParaRPr lang="en-US" sz="1800" dirty="0">
              <a:solidFill>
                <a:schemeClr val="dk1"/>
              </a:solidFill>
              <a:ea typeface="Source Sans Pro"/>
              <a:cs typeface="Arial" panose="020B0604020202020204" pitchFamily="34" charset="0"/>
              <a:sym typeface="Source Sans Pro"/>
            </a:endParaRPr>
          </a:p>
          <a:p>
            <a:pPr marL="285750" marR="0" lvl="0" indent="-285750" algn="l" rtl="0">
              <a:spcBef>
                <a:spcPts val="0"/>
              </a:spcBef>
              <a:buClr>
                <a:schemeClr val="dk1"/>
              </a:buClr>
              <a:buSzPct val="100000"/>
              <a:buFont typeface="Arial"/>
              <a:buChar char="•"/>
            </a:pPr>
            <a:r>
              <a:rPr lang="en-US" sz="1800" dirty="0" smtClean="0">
                <a:solidFill>
                  <a:schemeClr val="dk1"/>
                </a:solidFill>
                <a:ea typeface="Source Sans Pro"/>
                <a:cs typeface="Arial" panose="020B0604020202020204" pitchFamily="34" charset="0"/>
                <a:sym typeface="Source Sans Pro"/>
              </a:rPr>
              <a:t>Knott</a:t>
            </a:r>
          </a:p>
          <a:p>
            <a:pPr marL="285750" marR="0" lvl="0" indent="-285750" algn="l" rtl="0">
              <a:spcBef>
                <a:spcPts val="0"/>
              </a:spcBef>
              <a:buClr>
                <a:schemeClr val="dk1"/>
              </a:buClr>
              <a:buSzPct val="100000"/>
              <a:buFont typeface="Arial"/>
              <a:buChar char="•"/>
            </a:pPr>
            <a:r>
              <a:rPr lang="en-US" sz="1800" dirty="0" smtClean="0">
                <a:solidFill>
                  <a:schemeClr val="dk1"/>
                </a:solidFill>
                <a:ea typeface="Source Sans Pro"/>
                <a:cs typeface="Arial" panose="020B0604020202020204" pitchFamily="34" charset="0"/>
                <a:sym typeface="Source Sans Pro"/>
              </a:rPr>
              <a:t>Clay</a:t>
            </a:r>
            <a:endParaRPr lang="en-US" sz="1800" dirty="0">
              <a:solidFill>
                <a:schemeClr val="dk1"/>
              </a:solidFill>
              <a:ea typeface="Source Sans Pro"/>
              <a:cs typeface="Arial" panose="020B0604020202020204" pitchFamily="34" charset="0"/>
              <a:sym typeface="Source Sans Pro"/>
            </a:endParaRPr>
          </a:p>
          <a:p>
            <a:pPr marL="285750" marR="0" lvl="0" indent="-285750" algn="l" rtl="0">
              <a:spcBef>
                <a:spcPts val="0"/>
              </a:spcBef>
              <a:buClr>
                <a:schemeClr val="dk1"/>
              </a:buClr>
              <a:buSzPct val="100000"/>
              <a:buFont typeface="Arial"/>
              <a:buChar char="•"/>
            </a:pPr>
            <a:r>
              <a:rPr lang="en-US" sz="1800" dirty="0" smtClean="0">
                <a:solidFill>
                  <a:schemeClr val="dk1"/>
                </a:solidFill>
                <a:ea typeface="Source Sans Pro"/>
                <a:cs typeface="Arial" panose="020B0604020202020204" pitchFamily="34" charset="0"/>
                <a:sym typeface="Source Sans Pro"/>
              </a:rPr>
              <a:t>Elliot</a:t>
            </a:r>
            <a:endParaRPr lang="en-US" sz="1800" dirty="0">
              <a:solidFill>
                <a:schemeClr val="dk1"/>
              </a:solidFill>
              <a:ea typeface="Source Sans Pro"/>
              <a:cs typeface="Arial" panose="020B0604020202020204" pitchFamily="34" charset="0"/>
              <a:sym typeface="Source Sans Pro"/>
            </a:endParaRPr>
          </a:p>
        </p:txBody>
      </p:sp>
      <p:sp>
        <p:nvSpPr>
          <p:cNvPr id="152" name="Shape 152"/>
          <p:cNvSpPr/>
          <p:nvPr/>
        </p:nvSpPr>
        <p:spPr>
          <a:xfrm rot="339187">
            <a:off x="4595446" y="5151464"/>
            <a:ext cx="4572000" cy="246220"/>
          </a:xfrm>
          <a:prstGeom prst="rect">
            <a:avLst/>
          </a:prstGeom>
          <a:noFill/>
          <a:ln>
            <a:noFill/>
          </a:ln>
        </p:spPr>
        <p:txBody>
          <a:bodyPr lIns="91425" tIns="45700" rIns="91425" bIns="45700" anchor="t" anchorCtr="0">
            <a:noAutofit/>
          </a:bodyPr>
          <a:lstStyle/>
          <a:p>
            <a:pPr marL="0" marR="0" lvl="0" indent="0" algn="l" rtl="0">
              <a:spcBef>
                <a:spcPts val="0"/>
              </a:spcBef>
              <a:buNone/>
            </a:pPr>
            <a:endParaRPr sz="1000" dirty="0">
              <a:solidFill>
                <a:schemeClr val="dk1"/>
              </a:solidFill>
              <a:latin typeface="Times New Roman"/>
              <a:ea typeface="Times New Roman"/>
              <a:cs typeface="Times New Roman"/>
              <a:sym typeface="Times New Roman"/>
            </a:endParaRPr>
          </a:p>
        </p:txBody>
      </p:sp>
      <p:sp>
        <p:nvSpPr>
          <p:cNvPr id="153" name="Shape 153"/>
          <p:cNvSpPr/>
          <p:nvPr/>
        </p:nvSpPr>
        <p:spPr>
          <a:xfrm rot="339187">
            <a:off x="2461845" y="2074920"/>
            <a:ext cx="9144000" cy="0"/>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dirty="0">
              <a:solidFill>
                <a:schemeClr val="dk1"/>
              </a:solidFill>
              <a:latin typeface="Source Sans Pro"/>
              <a:ea typeface="Source Sans Pro"/>
              <a:cs typeface="Source Sans Pro"/>
              <a:sym typeface="Source Sans Pro"/>
            </a:endParaRPr>
          </a:p>
        </p:txBody>
      </p:sp>
      <p:sp>
        <p:nvSpPr>
          <p:cNvPr id="155" name="Shape 155"/>
          <p:cNvSpPr/>
          <p:nvPr/>
        </p:nvSpPr>
        <p:spPr>
          <a:xfrm>
            <a:off x="93" y="1"/>
            <a:ext cx="5465" cy="2858"/>
          </a:xfrm>
          <a:custGeom>
            <a:avLst/>
            <a:gdLst/>
            <a:ahLst/>
            <a:cxnLst/>
            <a:rect l="0" t="0" r="0" b="0"/>
            <a:pathLst>
              <a:path w="120000" h="120000" extrusionOk="0">
                <a:moveTo>
                  <a:pt x="113544" y="46631"/>
                </a:moveTo>
                <a:lnTo>
                  <a:pt x="114137" y="47890"/>
                </a:lnTo>
                <a:lnTo>
                  <a:pt x="114137" y="47932"/>
                </a:lnTo>
                <a:lnTo>
                  <a:pt x="114049" y="48100"/>
                </a:lnTo>
                <a:lnTo>
                  <a:pt x="114137" y="48688"/>
                </a:lnTo>
                <a:lnTo>
                  <a:pt x="116464" y="50828"/>
                </a:lnTo>
                <a:lnTo>
                  <a:pt x="117101" y="51458"/>
                </a:lnTo>
                <a:lnTo>
                  <a:pt x="117299" y="52130"/>
                </a:lnTo>
                <a:lnTo>
                  <a:pt x="117013" y="52423"/>
                </a:lnTo>
                <a:lnTo>
                  <a:pt x="118155" y="52675"/>
                </a:lnTo>
                <a:lnTo>
                  <a:pt x="118265" y="52885"/>
                </a:lnTo>
                <a:lnTo>
                  <a:pt x="118572" y="53389"/>
                </a:lnTo>
                <a:lnTo>
                  <a:pt x="119187" y="53263"/>
                </a:lnTo>
                <a:lnTo>
                  <a:pt x="119385" y="53095"/>
                </a:lnTo>
                <a:lnTo>
                  <a:pt x="119451" y="52843"/>
                </a:lnTo>
                <a:lnTo>
                  <a:pt x="119604" y="52801"/>
                </a:lnTo>
                <a:lnTo>
                  <a:pt x="119890" y="52591"/>
                </a:lnTo>
                <a:lnTo>
                  <a:pt x="120000" y="52675"/>
                </a:lnTo>
                <a:lnTo>
                  <a:pt x="119956" y="52927"/>
                </a:lnTo>
                <a:lnTo>
                  <a:pt x="117760" y="58006"/>
                </a:lnTo>
                <a:lnTo>
                  <a:pt x="117321" y="59013"/>
                </a:lnTo>
                <a:lnTo>
                  <a:pt x="115520" y="63126"/>
                </a:lnTo>
                <a:lnTo>
                  <a:pt x="114115" y="65897"/>
                </a:lnTo>
                <a:lnTo>
                  <a:pt x="113961" y="66023"/>
                </a:lnTo>
                <a:lnTo>
                  <a:pt x="111743" y="68709"/>
                </a:lnTo>
                <a:lnTo>
                  <a:pt x="111414" y="69045"/>
                </a:lnTo>
                <a:lnTo>
                  <a:pt x="110448" y="70724"/>
                </a:lnTo>
                <a:lnTo>
                  <a:pt x="110426" y="70766"/>
                </a:lnTo>
                <a:lnTo>
                  <a:pt x="110360" y="70975"/>
                </a:lnTo>
                <a:lnTo>
                  <a:pt x="109526" y="72151"/>
                </a:lnTo>
                <a:lnTo>
                  <a:pt x="109064" y="75215"/>
                </a:lnTo>
                <a:lnTo>
                  <a:pt x="109130" y="75760"/>
                </a:lnTo>
                <a:lnTo>
                  <a:pt x="108911" y="76096"/>
                </a:lnTo>
                <a:lnTo>
                  <a:pt x="107879" y="77901"/>
                </a:lnTo>
                <a:lnTo>
                  <a:pt x="107791" y="77985"/>
                </a:lnTo>
                <a:lnTo>
                  <a:pt x="107725" y="77943"/>
                </a:lnTo>
                <a:lnTo>
                  <a:pt x="107637" y="78069"/>
                </a:lnTo>
                <a:lnTo>
                  <a:pt x="107066" y="79202"/>
                </a:lnTo>
                <a:lnTo>
                  <a:pt x="106956" y="79454"/>
                </a:lnTo>
                <a:lnTo>
                  <a:pt x="106978" y="79538"/>
                </a:lnTo>
                <a:lnTo>
                  <a:pt x="107176" y="80167"/>
                </a:lnTo>
                <a:lnTo>
                  <a:pt x="107066" y="81972"/>
                </a:lnTo>
                <a:lnTo>
                  <a:pt x="107044" y="82728"/>
                </a:lnTo>
                <a:lnTo>
                  <a:pt x="106847" y="83189"/>
                </a:lnTo>
                <a:lnTo>
                  <a:pt x="105178" y="84700"/>
                </a:lnTo>
                <a:lnTo>
                  <a:pt x="103970" y="85120"/>
                </a:lnTo>
                <a:lnTo>
                  <a:pt x="103377" y="89066"/>
                </a:lnTo>
                <a:lnTo>
                  <a:pt x="103114" y="89947"/>
                </a:lnTo>
                <a:lnTo>
                  <a:pt x="98810" y="94018"/>
                </a:lnTo>
                <a:lnTo>
                  <a:pt x="96944" y="94648"/>
                </a:lnTo>
                <a:lnTo>
                  <a:pt x="94770" y="97796"/>
                </a:lnTo>
                <a:lnTo>
                  <a:pt x="93013" y="98929"/>
                </a:lnTo>
                <a:lnTo>
                  <a:pt x="92728" y="98971"/>
                </a:lnTo>
                <a:lnTo>
                  <a:pt x="91388" y="99223"/>
                </a:lnTo>
                <a:lnTo>
                  <a:pt x="90598" y="99349"/>
                </a:lnTo>
                <a:lnTo>
                  <a:pt x="89720" y="99517"/>
                </a:lnTo>
                <a:lnTo>
                  <a:pt x="89632" y="99517"/>
                </a:lnTo>
                <a:lnTo>
                  <a:pt x="89149" y="99601"/>
                </a:lnTo>
                <a:lnTo>
                  <a:pt x="88248" y="99811"/>
                </a:lnTo>
                <a:lnTo>
                  <a:pt x="87721" y="99895"/>
                </a:lnTo>
                <a:lnTo>
                  <a:pt x="87699" y="99895"/>
                </a:lnTo>
                <a:lnTo>
                  <a:pt x="87436" y="99979"/>
                </a:lnTo>
                <a:lnTo>
                  <a:pt x="87370" y="99979"/>
                </a:lnTo>
                <a:lnTo>
                  <a:pt x="87085" y="100062"/>
                </a:lnTo>
                <a:lnTo>
                  <a:pt x="87063" y="100062"/>
                </a:lnTo>
                <a:lnTo>
                  <a:pt x="85701" y="100356"/>
                </a:lnTo>
                <a:lnTo>
                  <a:pt x="81332" y="101196"/>
                </a:lnTo>
                <a:lnTo>
                  <a:pt x="75666" y="102161"/>
                </a:lnTo>
                <a:lnTo>
                  <a:pt x="71451" y="102413"/>
                </a:lnTo>
                <a:lnTo>
                  <a:pt x="68069" y="102959"/>
                </a:lnTo>
                <a:lnTo>
                  <a:pt x="66378" y="103588"/>
                </a:lnTo>
                <a:lnTo>
                  <a:pt x="64534" y="104176"/>
                </a:lnTo>
                <a:lnTo>
                  <a:pt x="62667" y="104512"/>
                </a:lnTo>
                <a:lnTo>
                  <a:pt x="62448" y="104512"/>
                </a:lnTo>
                <a:lnTo>
                  <a:pt x="62272" y="104554"/>
                </a:lnTo>
                <a:lnTo>
                  <a:pt x="60691" y="104763"/>
                </a:lnTo>
                <a:lnTo>
                  <a:pt x="60625" y="104763"/>
                </a:lnTo>
                <a:lnTo>
                  <a:pt x="60603" y="104805"/>
                </a:lnTo>
                <a:lnTo>
                  <a:pt x="59242" y="105015"/>
                </a:lnTo>
                <a:lnTo>
                  <a:pt x="57705" y="105183"/>
                </a:lnTo>
                <a:lnTo>
                  <a:pt x="55070" y="105393"/>
                </a:lnTo>
                <a:lnTo>
                  <a:pt x="55004" y="105393"/>
                </a:lnTo>
                <a:lnTo>
                  <a:pt x="54982" y="105393"/>
                </a:lnTo>
                <a:lnTo>
                  <a:pt x="54345" y="105435"/>
                </a:lnTo>
                <a:lnTo>
                  <a:pt x="49229" y="105813"/>
                </a:lnTo>
                <a:lnTo>
                  <a:pt x="48724" y="105897"/>
                </a:lnTo>
                <a:lnTo>
                  <a:pt x="48702" y="105897"/>
                </a:lnTo>
                <a:lnTo>
                  <a:pt x="48483" y="105939"/>
                </a:lnTo>
                <a:lnTo>
                  <a:pt x="48461" y="105939"/>
                </a:lnTo>
                <a:lnTo>
                  <a:pt x="48043" y="106023"/>
                </a:lnTo>
                <a:lnTo>
                  <a:pt x="47692" y="106274"/>
                </a:lnTo>
                <a:lnTo>
                  <a:pt x="47407" y="106526"/>
                </a:lnTo>
                <a:lnTo>
                  <a:pt x="47055" y="106904"/>
                </a:lnTo>
                <a:lnTo>
                  <a:pt x="47033" y="106946"/>
                </a:lnTo>
                <a:lnTo>
                  <a:pt x="46989" y="106904"/>
                </a:lnTo>
                <a:lnTo>
                  <a:pt x="46880" y="106778"/>
                </a:lnTo>
                <a:lnTo>
                  <a:pt x="46858" y="106736"/>
                </a:lnTo>
                <a:lnTo>
                  <a:pt x="46770" y="106610"/>
                </a:lnTo>
                <a:lnTo>
                  <a:pt x="46484" y="106316"/>
                </a:lnTo>
                <a:lnTo>
                  <a:pt x="46309" y="106358"/>
                </a:lnTo>
                <a:lnTo>
                  <a:pt x="45562" y="106526"/>
                </a:lnTo>
                <a:lnTo>
                  <a:pt x="45518" y="106526"/>
                </a:lnTo>
                <a:lnTo>
                  <a:pt x="45211" y="106610"/>
                </a:lnTo>
                <a:lnTo>
                  <a:pt x="45123" y="106652"/>
                </a:lnTo>
                <a:lnTo>
                  <a:pt x="45079" y="106652"/>
                </a:lnTo>
                <a:lnTo>
                  <a:pt x="44750" y="106736"/>
                </a:lnTo>
                <a:lnTo>
                  <a:pt x="44552" y="106778"/>
                </a:lnTo>
                <a:lnTo>
                  <a:pt x="44508" y="106778"/>
                </a:lnTo>
                <a:lnTo>
                  <a:pt x="44267" y="106862"/>
                </a:lnTo>
                <a:lnTo>
                  <a:pt x="43740" y="106946"/>
                </a:lnTo>
                <a:lnTo>
                  <a:pt x="41961" y="107366"/>
                </a:lnTo>
                <a:lnTo>
                  <a:pt x="41873" y="107366"/>
                </a:lnTo>
                <a:lnTo>
                  <a:pt x="41127" y="107576"/>
                </a:lnTo>
                <a:lnTo>
                  <a:pt x="40797" y="107660"/>
                </a:lnTo>
                <a:lnTo>
                  <a:pt x="40578" y="107701"/>
                </a:lnTo>
                <a:lnTo>
                  <a:pt x="40117" y="107827"/>
                </a:lnTo>
                <a:lnTo>
                  <a:pt x="38053" y="108247"/>
                </a:lnTo>
                <a:lnTo>
                  <a:pt x="35154" y="108793"/>
                </a:lnTo>
                <a:lnTo>
                  <a:pt x="35022" y="108835"/>
                </a:lnTo>
                <a:lnTo>
                  <a:pt x="34056" y="109003"/>
                </a:lnTo>
                <a:lnTo>
                  <a:pt x="32278" y="109338"/>
                </a:lnTo>
                <a:lnTo>
                  <a:pt x="25800" y="110724"/>
                </a:lnTo>
                <a:lnTo>
                  <a:pt x="25712" y="109506"/>
                </a:lnTo>
                <a:lnTo>
                  <a:pt x="22155" y="110514"/>
                </a:lnTo>
                <a:lnTo>
                  <a:pt x="22331" y="111101"/>
                </a:lnTo>
                <a:lnTo>
                  <a:pt x="22638" y="116768"/>
                </a:lnTo>
                <a:lnTo>
                  <a:pt x="21233" y="116935"/>
                </a:lnTo>
                <a:lnTo>
                  <a:pt x="19213" y="117187"/>
                </a:lnTo>
                <a:lnTo>
                  <a:pt x="18225" y="117313"/>
                </a:lnTo>
                <a:lnTo>
                  <a:pt x="15282" y="117733"/>
                </a:lnTo>
                <a:lnTo>
                  <a:pt x="14316" y="117859"/>
                </a:lnTo>
                <a:lnTo>
                  <a:pt x="13548" y="117943"/>
                </a:lnTo>
                <a:lnTo>
                  <a:pt x="13416" y="117985"/>
                </a:lnTo>
                <a:lnTo>
                  <a:pt x="12889" y="118069"/>
                </a:lnTo>
                <a:lnTo>
                  <a:pt x="3205" y="119286"/>
                </a:lnTo>
                <a:lnTo>
                  <a:pt x="3030" y="119286"/>
                </a:lnTo>
                <a:lnTo>
                  <a:pt x="2920" y="119328"/>
                </a:lnTo>
                <a:lnTo>
                  <a:pt x="2788" y="119328"/>
                </a:lnTo>
                <a:lnTo>
                  <a:pt x="0" y="119999"/>
                </a:lnTo>
                <a:lnTo>
                  <a:pt x="680" y="114795"/>
                </a:lnTo>
                <a:lnTo>
                  <a:pt x="3052" y="116726"/>
                </a:lnTo>
                <a:lnTo>
                  <a:pt x="3754" y="111647"/>
                </a:lnTo>
                <a:lnTo>
                  <a:pt x="4325" y="107743"/>
                </a:lnTo>
                <a:lnTo>
                  <a:pt x="3447" y="106107"/>
                </a:lnTo>
                <a:lnTo>
                  <a:pt x="4589" y="100902"/>
                </a:lnTo>
                <a:lnTo>
                  <a:pt x="3996" y="99937"/>
                </a:lnTo>
                <a:lnTo>
                  <a:pt x="3710" y="99601"/>
                </a:lnTo>
                <a:lnTo>
                  <a:pt x="3271" y="96285"/>
                </a:lnTo>
                <a:lnTo>
                  <a:pt x="4172" y="94144"/>
                </a:lnTo>
                <a:lnTo>
                  <a:pt x="5577" y="90241"/>
                </a:lnTo>
                <a:lnTo>
                  <a:pt x="5665" y="90073"/>
                </a:lnTo>
                <a:lnTo>
                  <a:pt x="6389" y="89737"/>
                </a:lnTo>
                <a:lnTo>
                  <a:pt x="7070" y="89695"/>
                </a:lnTo>
                <a:lnTo>
                  <a:pt x="11110" y="92549"/>
                </a:lnTo>
                <a:lnTo>
                  <a:pt x="11989" y="93179"/>
                </a:lnTo>
                <a:lnTo>
                  <a:pt x="12098" y="93179"/>
                </a:lnTo>
                <a:lnTo>
                  <a:pt x="14887" y="94648"/>
                </a:lnTo>
                <a:lnTo>
                  <a:pt x="15370" y="91416"/>
                </a:lnTo>
                <a:lnTo>
                  <a:pt x="13767" y="87219"/>
                </a:lnTo>
                <a:lnTo>
                  <a:pt x="14162" y="81888"/>
                </a:lnTo>
                <a:lnTo>
                  <a:pt x="15765" y="81049"/>
                </a:lnTo>
                <a:lnTo>
                  <a:pt x="17258" y="78908"/>
                </a:lnTo>
                <a:lnTo>
                  <a:pt x="20442" y="77649"/>
                </a:lnTo>
                <a:lnTo>
                  <a:pt x="19257" y="72738"/>
                </a:lnTo>
                <a:lnTo>
                  <a:pt x="19366" y="68205"/>
                </a:lnTo>
                <a:lnTo>
                  <a:pt x="20596" y="65309"/>
                </a:lnTo>
                <a:lnTo>
                  <a:pt x="20750" y="64344"/>
                </a:lnTo>
                <a:lnTo>
                  <a:pt x="22155" y="65057"/>
                </a:lnTo>
                <a:lnTo>
                  <a:pt x="22045" y="60440"/>
                </a:lnTo>
                <a:lnTo>
                  <a:pt x="23363" y="59853"/>
                </a:lnTo>
                <a:lnTo>
                  <a:pt x="26525" y="59811"/>
                </a:lnTo>
                <a:lnTo>
                  <a:pt x="27798" y="60734"/>
                </a:lnTo>
                <a:lnTo>
                  <a:pt x="27688" y="59685"/>
                </a:lnTo>
                <a:lnTo>
                  <a:pt x="28545" y="58258"/>
                </a:lnTo>
                <a:lnTo>
                  <a:pt x="30236" y="56873"/>
                </a:lnTo>
                <a:lnTo>
                  <a:pt x="35462" y="62455"/>
                </a:lnTo>
                <a:lnTo>
                  <a:pt x="36977" y="56873"/>
                </a:lnTo>
                <a:lnTo>
                  <a:pt x="38755" y="55362"/>
                </a:lnTo>
                <a:lnTo>
                  <a:pt x="38799" y="55278"/>
                </a:lnTo>
                <a:lnTo>
                  <a:pt x="38931" y="54900"/>
                </a:lnTo>
                <a:lnTo>
                  <a:pt x="38975" y="54774"/>
                </a:lnTo>
                <a:lnTo>
                  <a:pt x="39699" y="53263"/>
                </a:lnTo>
                <a:lnTo>
                  <a:pt x="40380" y="53221"/>
                </a:lnTo>
                <a:lnTo>
                  <a:pt x="40973" y="55194"/>
                </a:lnTo>
                <a:lnTo>
                  <a:pt x="41017" y="55320"/>
                </a:lnTo>
                <a:lnTo>
                  <a:pt x="41017" y="55362"/>
                </a:lnTo>
                <a:lnTo>
                  <a:pt x="41061" y="55487"/>
                </a:lnTo>
                <a:lnTo>
                  <a:pt x="41324" y="56201"/>
                </a:lnTo>
                <a:lnTo>
                  <a:pt x="42466" y="55865"/>
                </a:lnTo>
                <a:lnTo>
                  <a:pt x="42752" y="55907"/>
                </a:lnTo>
                <a:lnTo>
                  <a:pt x="43037" y="56159"/>
                </a:lnTo>
                <a:lnTo>
                  <a:pt x="43059" y="56243"/>
                </a:lnTo>
                <a:lnTo>
                  <a:pt x="43081" y="56537"/>
                </a:lnTo>
                <a:lnTo>
                  <a:pt x="42905" y="57628"/>
                </a:lnTo>
                <a:lnTo>
                  <a:pt x="43213" y="58719"/>
                </a:lnTo>
                <a:lnTo>
                  <a:pt x="43542" y="58342"/>
                </a:lnTo>
                <a:lnTo>
                  <a:pt x="43849" y="57082"/>
                </a:lnTo>
                <a:lnTo>
                  <a:pt x="43806" y="56411"/>
                </a:lnTo>
                <a:lnTo>
                  <a:pt x="43784" y="55823"/>
                </a:lnTo>
                <a:lnTo>
                  <a:pt x="45233" y="54774"/>
                </a:lnTo>
                <a:lnTo>
                  <a:pt x="44772" y="51458"/>
                </a:lnTo>
                <a:lnTo>
                  <a:pt x="47692" y="45204"/>
                </a:lnTo>
                <a:lnTo>
                  <a:pt x="46814" y="43819"/>
                </a:lnTo>
                <a:lnTo>
                  <a:pt x="48592" y="45540"/>
                </a:lnTo>
                <a:lnTo>
                  <a:pt x="48856" y="48898"/>
                </a:lnTo>
                <a:lnTo>
                  <a:pt x="52150" y="50954"/>
                </a:lnTo>
                <a:lnTo>
                  <a:pt x="54214" y="49863"/>
                </a:lnTo>
                <a:lnTo>
                  <a:pt x="54477" y="43064"/>
                </a:lnTo>
                <a:lnTo>
                  <a:pt x="55575" y="38447"/>
                </a:lnTo>
                <a:lnTo>
                  <a:pt x="58166" y="36180"/>
                </a:lnTo>
                <a:lnTo>
                  <a:pt x="58495" y="32067"/>
                </a:lnTo>
                <a:lnTo>
                  <a:pt x="61504" y="26526"/>
                </a:lnTo>
                <a:lnTo>
                  <a:pt x="60559" y="21196"/>
                </a:lnTo>
                <a:lnTo>
                  <a:pt x="60603" y="19811"/>
                </a:lnTo>
                <a:lnTo>
                  <a:pt x="61811" y="18929"/>
                </a:lnTo>
                <a:lnTo>
                  <a:pt x="62887" y="18216"/>
                </a:lnTo>
                <a:lnTo>
                  <a:pt x="62997" y="18174"/>
                </a:lnTo>
                <a:lnTo>
                  <a:pt x="64051" y="19097"/>
                </a:lnTo>
                <a:lnTo>
                  <a:pt x="65061" y="19937"/>
                </a:lnTo>
                <a:lnTo>
                  <a:pt x="67762" y="15655"/>
                </a:lnTo>
                <a:lnTo>
                  <a:pt x="70375" y="14900"/>
                </a:lnTo>
                <a:lnTo>
                  <a:pt x="70309" y="10367"/>
                </a:lnTo>
                <a:lnTo>
                  <a:pt x="69584" y="10409"/>
                </a:lnTo>
                <a:lnTo>
                  <a:pt x="69562" y="8562"/>
                </a:lnTo>
                <a:lnTo>
                  <a:pt x="68574" y="4155"/>
                </a:lnTo>
                <a:lnTo>
                  <a:pt x="69430" y="2350"/>
                </a:lnTo>
                <a:lnTo>
                  <a:pt x="69474" y="2308"/>
                </a:lnTo>
                <a:lnTo>
                  <a:pt x="69694" y="1972"/>
                </a:lnTo>
                <a:lnTo>
                  <a:pt x="70638" y="83"/>
                </a:lnTo>
                <a:lnTo>
                  <a:pt x="72900" y="2476"/>
                </a:lnTo>
                <a:lnTo>
                  <a:pt x="72988" y="2518"/>
                </a:lnTo>
                <a:lnTo>
                  <a:pt x="73559" y="2098"/>
                </a:lnTo>
                <a:lnTo>
                  <a:pt x="73800" y="1804"/>
                </a:lnTo>
                <a:lnTo>
                  <a:pt x="73910" y="1427"/>
                </a:lnTo>
                <a:lnTo>
                  <a:pt x="74459" y="1427"/>
                </a:lnTo>
                <a:lnTo>
                  <a:pt x="75425" y="0"/>
                </a:lnTo>
                <a:lnTo>
                  <a:pt x="77731" y="3231"/>
                </a:lnTo>
                <a:lnTo>
                  <a:pt x="80146" y="11710"/>
                </a:lnTo>
                <a:lnTo>
                  <a:pt x="81837" y="12298"/>
                </a:lnTo>
                <a:lnTo>
                  <a:pt x="82342" y="12549"/>
                </a:lnTo>
                <a:lnTo>
                  <a:pt x="86053" y="12465"/>
                </a:lnTo>
                <a:lnTo>
                  <a:pt x="87655" y="15991"/>
                </a:lnTo>
                <a:lnTo>
                  <a:pt x="89346" y="16747"/>
                </a:lnTo>
                <a:lnTo>
                  <a:pt x="91520" y="13095"/>
                </a:lnTo>
                <a:lnTo>
                  <a:pt x="93277" y="14102"/>
                </a:lnTo>
                <a:lnTo>
                  <a:pt x="93957" y="14186"/>
                </a:lnTo>
                <a:lnTo>
                  <a:pt x="93979" y="14186"/>
                </a:lnTo>
                <a:lnTo>
                  <a:pt x="95714" y="15865"/>
                </a:lnTo>
                <a:lnTo>
                  <a:pt x="97888" y="14354"/>
                </a:lnTo>
                <a:lnTo>
                  <a:pt x="99052" y="11332"/>
                </a:lnTo>
                <a:lnTo>
                  <a:pt x="99359" y="10073"/>
                </a:lnTo>
                <a:lnTo>
                  <a:pt x="99403" y="10031"/>
                </a:lnTo>
                <a:lnTo>
                  <a:pt x="99557" y="9905"/>
                </a:lnTo>
                <a:lnTo>
                  <a:pt x="99579" y="9905"/>
                </a:lnTo>
                <a:lnTo>
                  <a:pt x="100413" y="9485"/>
                </a:lnTo>
                <a:lnTo>
                  <a:pt x="101423" y="8352"/>
                </a:lnTo>
                <a:lnTo>
                  <a:pt x="101840" y="10073"/>
                </a:lnTo>
                <a:lnTo>
                  <a:pt x="101840" y="10786"/>
                </a:lnTo>
                <a:lnTo>
                  <a:pt x="101840" y="10870"/>
                </a:lnTo>
                <a:lnTo>
                  <a:pt x="101906" y="11206"/>
                </a:lnTo>
                <a:lnTo>
                  <a:pt x="102367" y="13389"/>
                </a:lnTo>
                <a:lnTo>
                  <a:pt x="102367" y="13431"/>
                </a:lnTo>
                <a:lnTo>
                  <a:pt x="104453" y="15571"/>
                </a:lnTo>
                <a:lnTo>
                  <a:pt x="104519" y="15571"/>
                </a:lnTo>
                <a:lnTo>
                  <a:pt x="105661" y="17166"/>
                </a:lnTo>
                <a:lnTo>
                  <a:pt x="107176" y="20440"/>
                </a:lnTo>
                <a:lnTo>
                  <a:pt x="107967" y="26652"/>
                </a:lnTo>
                <a:lnTo>
                  <a:pt x="107483" y="28247"/>
                </a:lnTo>
                <a:lnTo>
                  <a:pt x="107659" y="30346"/>
                </a:lnTo>
                <a:lnTo>
                  <a:pt x="107637" y="30346"/>
                </a:lnTo>
                <a:lnTo>
                  <a:pt x="107396" y="30598"/>
                </a:lnTo>
                <a:lnTo>
                  <a:pt x="107132" y="30766"/>
                </a:lnTo>
                <a:lnTo>
                  <a:pt x="107352" y="31983"/>
                </a:lnTo>
                <a:lnTo>
                  <a:pt x="107440" y="32025"/>
                </a:lnTo>
                <a:lnTo>
                  <a:pt x="107659" y="32570"/>
                </a:lnTo>
                <a:lnTo>
                  <a:pt x="107835" y="32528"/>
                </a:lnTo>
                <a:lnTo>
                  <a:pt x="108252" y="33032"/>
                </a:lnTo>
                <a:lnTo>
                  <a:pt x="109108" y="35047"/>
                </a:lnTo>
                <a:lnTo>
                  <a:pt x="109460" y="35970"/>
                </a:lnTo>
                <a:lnTo>
                  <a:pt x="109635" y="36894"/>
                </a:lnTo>
                <a:lnTo>
                  <a:pt x="110580" y="37607"/>
                </a:lnTo>
                <a:lnTo>
                  <a:pt x="110162" y="38992"/>
                </a:lnTo>
                <a:lnTo>
                  <a:pt x="110228" y="39790"/>
                </a:lnTo>
                <a:lnTo>
                  <a:pt x="110843" y="40251"/>
                </a:lnTo>
                <a:lnTo>
                  <a:pt x="111085" y="40503"/>
                </a:lnTo>
                <a:lnTo>
                  <a:pt x="111150" y="40545"/>
                </a:lnTo>
                <a:lnTo>
                  <a:pt x="112095" y="43273"/>
                </a:lnTo>
                <a:lnTo>
                  <a:pt x="112095" y="43987"/>
                </a:lnTo>
                <a:lnTo>
                  <a:pt x="113544" y="46631"/>
                </a:lnTo>
                <a:close/>
              </a:path>
            </a:pathLst>
          </a:custGeom>
          <a:noFill/>
          <a:ln w="9525" cap="flat" cmpd="sng">
            <a:solidFill>
              <a:srgbClr val="DDDDDD"/>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Source Sans Pro"/>
              <a:ea typeface="Source Sans Pro"/>
              <a:cs typeface="Source Sans Pro"/>
              <a:sym typeface="Source Sans Pro"/>
            </a:endParaRPr>
          </a:p>
        </p:txBody>
      </p:sp>
      <p:pic>
        <p:nvPicPr>
          <p:cNvPr id="3" name="Picture 2"/>
          <p:cNvPicPr>
            <a:picLocks noChangeAspect="1"/>
          </p:cNvPicPr>
          <p:nvPr/>
        </p:nvPicPr>
        <p:blipFill rotWithShape="1">
          <a:blip r:embed="rId3"/>
          <a:srcRect l="2780"/>
          <a:stretch/>
        </p:blipFill>
        <p:spPr>
          <a:xfrm rot="341708">
            <a:off x="3816125" y="2482302"/>
            <a:ext cx="3658910" cy="202571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29" t="9145" r="22683" b="82195"/>
          <a:stretch/>
        </p:blipFill>
        <p:spPr>
          <a:xfrm>
            <a:off x="2030938" y="5551590"/>
            <a:ext cx="4850508" cy="312996"/>
          </a:xfrm>
          <a:prstGeom prst="rect">
            <a:avLst/>
          </a:prstGeom>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1171240" y="939610"/>
            <a:ext cx="6345260" cy="70986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Arial"/>
              <a:buNone/>
            </a:pPr>
            <a:r>
              <a:rPr lang="en-US" sz="4000" b="0" i="0" u="none" strike="noStrike" cap="none" dirty="0">
                <a:latin typeface="Arial"/>
                <a:ea typeface="Arial"/>
                <a:cs typeface="Arial"/>
                <a:sym typeface="Arial"/>
              </a:rPr>
              <a:t>Meal Gap</a:t>
            </a:r>
          </a:p>
        </p:txBody>
      </p:sp>
      <p:sp>
        <p:nvSpPr>
          <p:cNvPr id="162" name="Shape 162"/>
          <p:cNvSpPr txBox="1"/>
          <p:nvPr/>
        </p:nvSpPr>
        <p:spPr>
          <a:xfrm>
            <a:off x="3231395" y="5911159"/>
            <a:ext cx="3276600"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i="1" dirty="0">
                <a:solidFill>
                  <a:schemeClr val="dk1"/>
                </a:solidFill>
                <a:latin typeface="Source Sans Pro"/>
                <a:ea typeface="Source Sans Pro"/>
                <a:cs typeface="Source Sans Pro"/>
                <a:sym typeface="Source Sans Pro"/>
              </a:rPr>
              <a:t>Source: Map the Meal Gap </a:t>
            </a:r>
            <a:r>
              <a:rPr lang="en-US" sz="1600" i="1" dirty="0" smtClean="0">
                <a:solidFill>
                  <a:schemeClr val="dk1"/>
                </a:solidFill>
                <a:latin typeface="Source Sans Pro"/>
                <a:ea typeface="Source Sans Pro"/>
                <a:cs typeface="Source Sans Pro"/>
                <a:sym typeface="Source Sans Pro"/>
              </a:rPr>
              <a:t>2018</a:t>
            </a:r>
            <a:endParaRPr lang="en-US" sz="1600" i="1" dirty="0">
              <a:solidFill>
                <a:schemeClr val="dk1"/>
              </a:solidFill>
              <a:latin typeface="Source Sans Pro"/>
              <a:ea typeface="Source Sans Pro"/>
              <a:cs typeface="Source Sans Pro"/>
              <a:sym typeface="Source Sans Pro"/>
            </a:endParaRPr>
          </a:p>
        </p:txBody>
      </p:sp>
      <p:pic>
        <p:nvPicPr>
          <p:cNvPr id="2" name="Picture 1"/>
          <p:cNvPicPr>
            <a:picLocks noChangeAspect="1"/>
          </p:cNvPicPr>
          <p:nvPr/>
        </p:nvPicPr>
        <p:blipFill>
          <a:blip r:embed="rId3"/>
          <a:stretch>
            <a:fillRect/>
          </a:stretch>
        </p:blipFill>
        <p:spPr>
          <a:xfrm>
            <a:off x="1020778" y="2210127"/>
            <a:ext cx="7399684" cy="2863678"/>
          </a:xfrm>
          <a:prstGeom prst="rect">
            <a:avLst/>
          </a:prstGeom>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3">
            <a:alphaModFix/>
          </a:blip>
          <a:srcRect/>
          <a:stretch/>
        </p:blipFill>
        <p:spPr>
          <a:xfrm>
            <a:off x="155332" y="1371600"/>
            <a:ext cx="8788546" cy="3809999"/>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a:alphaModFix/>
          </a:blip>
          <a:srcRect/>
          <a:stretch/>
        </p:blipFill>
        <p:spPr>
          <a:xfrm>
            <a:off x="1141498" y="729341"/>
            <a:ext cx="6701733" cy="5214256"/>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Impacts of Hunger on Children</a:t>
            </a:r>
            <a:endParaRPr lang="en-US" sz="40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57200" y="2332036"/>
            <a:ext cx="8229600" cy="3633865"/>
          </a:xfrm>
        </p:spPr>
        <p:txBody>
          <a:bodyPr>
            <a:noAutofit/>
          </a:bodyPr>
          <a:lstStyle/>
          <a:p>
            <a:pPr marL="0" indent="0">
              <a:buNone/>
            </a:pPr>
            <a:r>
              <a:rPr lang="en-US" sz="3200" dirty="0" smtClean="0">
                <a:cs typeface="Arial" panose="020B0604020202020204" pitchFamily="34" charset="0"/>
              </a:rPr>
              <a:t>Deficits </a:t>
            </a:r>
            <a:r>
              <a:rPr lang="en-US" sz="3200" dirty="0">
                <a:cs typeface="Arial" panose="020B0604020202020204" pitchFamily="34" charset="0"/>
              </a:rPr>
              <a:t>in cognitive, social and emotional development. </a:t>
            </a:r>
          </a:p>
          <a:p>
            <a:pPr marL="0" indent="0">
              <a:buNone/>
            </a:pPr>
            <a:r>
              <a:rPr lang="en-US" sz="3200" dirty="0">
                <a:cs typeface="Arial" panose="020B0604020202020204" pitchFamily="34" charset="0"/>
              </a:rPr>
              <a:t>S</a:t>
            </a:r>
            <a:r>
              <a:rPr lang="en-US" sz="3200" dirty="0" smtClean="0">
                <a:cs typeface="Arial" panose="020B0604020202020204" pitchFamily="34" charset="0"/>
              </a:rPr>
              <a:t>pecial </a:t>
            </a:r>
            <a:r>
              <a:rPr lang="en-US" sz="3200" dirty="0">
                <a:cs typeface="Arial" panose="020B0604020202020204" pitchFamily="34" charset="0"/>
              </a:rPr>
              <a:t>education services, </a:t>
            </a:r>
            <a:r>
              <a:rPr lang="en-US" sz="3200" dirty="0" smtClean="0">
                <a:cs typeface="Arial" panose="020B0604020202020204" pitchFamily="34" charset="0"/>
              </a:rPr>
              <a:t>grade repeat.</a:t>
            </a:r>
          </a:p>
          <a:p>
            <a:pPr marL="0" indent="0" fontAlgn="base">
              <a:buNone/>
            </a:pPr>
            <a:r>
              <a:rPr lang="en-US" sz="3200" dirty="0">
                <a:cs typeface="Arial" panose="020B0604020202020204" pitchFamily="34" charset="0"/>
              </a:rPr>
              <a:t>C</a:t>
            </a:r>
            <a:r>
              <a:rPr lang="en-US" sz="3200" dirty="0" smtClean="0">
                <a:cs typeface="Arial" panose="020B0604020202020204" pitchFamily="34" charset="0"/>
              </a:rPr>
              <a:t>hronic </a:t>
            </a:r>
            <a:r>
              <a:rPr lang="en-US" sz="3200" dirty="0">
                <a:cs typeface="Arial" panose="020B0604020202020204" pitchFamily="34" charset="0"/>
              </a:rPr>
              <a:t>health </a:t>
            </a:r>
            <a:r>
              <a:rPr lang="en-US" sz="3200" dirty="0" smtClean="0">
                <a:cs typeface="Arial" panose="020B0604020202020204" pitchFamily="34" charset="0"/>
              </a:rPr>
              <a:t>conditions, </a:t>
            </a:r>
            <a:r>
              <a:rPr lang="en-US" sz="3200" dirty="0">
                <a:cs typeface="Arial" panose="020B0604020202020204" pitchFamily="34" charset="0"/>
              </a:rPr>
              <a:t>behavioral </a:t>
            </a:r>
            <a:r>
              <a:rPr lang="en-US" sz="3200" dirty="0" smtClean="0">
                <a:cs typeface="Arial" panose="020B0604020202020204" pitchFamily="34" charset="0"/>
              </a:rPr>
              <a:t>problems, psychiatric distress.</a:t>
            </a:r>
            <a:r>
              <a:rPr lang="en-US" sz="3200" dirty="0">
                <a:cs typeface="Arial" panose="020B0604020202020204" pitchFamily="34" charset="0"/>
              </a:rPr>
              <a:t> </a:t>
            </a:r>
          </a:p>
          <a:p>
            <a:pPr fontAlgn="base"/>
            <a:r>
              <a:rPr lang="en-US" sz="3200" dirty="0" smtClean="0"/>
              <a:t> </a:t>
            </a:r>
            <a:endParaRPr lang="en-US" sz="3200" dirty="0"/>
          </a:p>
          <a:p>
            <a:endParaRPr lang="en-US" dirty="0" smtClean="0"/>
          </a:p>
        </p:txBody>
      </p:sp>
    </p:spTree>
    <p:extLst>
      <p:ext uri="{BB962C8B-B14F-4D97-AF65-F5344CB8AC3E}">
        <p14:creationId xmlns:p14="http://schemas.microsoft.com/office/powerpoint/2010/main" val="3879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Cantata One"/>
              <a:buNone/>
            </a:pPr>
            <a:endParaRPr sz="5400" b="0" i="0" u="none" strike="noStrike" cap="none" dirty="0">
              <a:solidFill>
                <a:srgbClr val="FFFFFF"/>
              </a:solidFill>
              <a:latin typeface="Cantata One"/>
              <a:ea typeface="Cantata One"/>
              <a:cs typeface="Cantata One"/>
              <a:sym typeface="Cantata One"/>
            </a:endParaRPr>
          </a:p>
        </p:txBody>
      </p:sp>
      <p:pic>
        <p:nvPicPr>
          <p:cNvPr id="196" name="Shape 196"/>
          <p:cNvPicPr preferRelativeResize="0">
            <a:picLocks noGrp="1"/>
          </p:cNvPicPr>
          <p:nvPr>
            <p:ph idx="1"/>
          </p:nvPr>
        </p:nvPicPr>
        <p:blipFill rotWithShape="1">
          <a:blip r:embed="rId3">
            <a:alphaModFix/>
          </a:blip>
          <a:srcRect/>
          <a:stretch/>
        </p:blipFill>
        <p:spPr>
          <a:xfrm>
            <a:off x="-10886" y="-10886"/>
            <a:ext cx="9230057" cy="7132319"/>
          </a:xfrm>
          <a:prstGeom prst="rect">
            <a:avLst/>
          </a:prstGeom>
          <a:noFill/>
          <a:ln>
            <a:noFill/>
          </a:ln>
        </p:spPr>
      </p:pic>
      <p:pic>
        <p:nvPicPr>
          <p:cNvPr id="197" name="Shape 197"/>
          <p:cNvPicPr preferRelativeResize="0"/>
          <p:nvPr/>
        </p:nvPicPr>
        <p:blipFill rotWithShape="1">
          <a:blip r:embed="rId4">
            <a:alphaModFix/>
          </a:blip>
          <a:srcRect/>
          <a:stretch/>
        </p:blipFill>
        <p:spPr>
          <a:xfrm>
            <a:off x="193068" y="17442"/>
            <a:ext cx="8875057" cy="685800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84909" y="685801"/>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Cantata One"/>
              <a:buNone/>
            </a:pPr>
            <a:r>
              <a:rPr lang="en-US" sz="3600" b="0" i="0" u="none" strike="noStrike" cap="none" dirty="0">
                <a:solidFill>
                  <a:schemeClr val="tx1"/>
                </a:solidFill>
                <a:latin typeface="Arial" panose="020B0604020202020204" pitchFamily="34" charset="0"/>
                <a:ea typeface="Cantata One"/>
                <a:cs typeface="Arial" panose="020B0604020202020204" pitchFamily="34" charset="0"/>
                <a:sym typeface="Cantata One"/>
              </a:rPr>
              <a:t>We feed 1 in 7 Kentuckians</a:t>
            </a:r>
          </a:p>
        </p:txBody>
      </p:sp>
      <p:pic>
        <p:nvPicPr>
          <p:cNvPr id="220" name="Shape 220"/>
          <p:cNvPicPr preferRelativeResize="0"/>
          <p:nvPr/>
        </p:nvPicPr>
        <p:blipFill>
          <a:blip r:embed="rId3">
            <a:extLst>
              <a:ext uri="{28A0092B-C50C-407E-A947-70E740481C1C}">
                <a14:useLocalDpi xmlns:a14="http://schemas.microsoft.com/office/drawing/2010/main" val="0"/>
              </a:ext>
            </a:extLst>
          </a:blip>
          <a:stretch>
            <a:fillRect/>
          </a:stretch>
        </p:blipFill>
        <p:spPr>
          <a:xfrm>
            <a:off x="1898241" y="2057400"/>
            <a:ext cx="5402935" cy="3735488"/>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2C3C43"/>
      </a:dk2>
      <a:lt2>
        <a:srgbClr val="EBEBEB"/>
      </a:lt2>
      <a:accent1>
        <a:srgbClr val="5B499F"/>
      </a:accent1>
      <a:accent2>
        <a:srgbClr val="393989"/>
      </a:accent2>
      <a:accent3>
        <a:srgbClr val="E6B91E"/>
      </a:accent3>
      <a:accent4>
        <a:srgbClr val="E76618"/>
      </a:accent4>
      <a:accent5>
        <a:srgbClr val="C42F1A"/>
      </a:accent5>
      <a:accent6>
        <a:srgbClr val="918655"/>
      </a:accent6>
      <a:hlink>
        <a:srgbClr val="99CA3C"/>
      </a:hlink>
      <a:folHlink>
        <a:srgbClr val="B9D18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2457</TotalTime>
  <Words>1166</Words>
  <Application>Microsoft Office PowerPoint</Application>
  <PresentationFormat>On-screen Show (4:3)</PresentationFormat>
  <Paragraphs>151</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Aharoni</vt:lpstr>
      <vt:lpstr>Calibri Light</vt:lpstr>
      <vt:lpstr>Source Sans Pro</vt:lpstr>
      <vt:lpstr>Calibri</vt:lpstr>
      <vt:lpstr>Cantata One</vt:lpstr>
      <vt:lpstr>Arial</vt:lpstr>
      <vt:lpstr>Times New Roman</vt:lpstr>
      <vt:lpstr>Noto Sans Symbols</vt:lpstr>
      <vt:lpstr>Retrospect</vt:lpstr>
      <vt:lpstr>   Fighting Hunger, Delivering Hope:  KY Agricultural Development Board  Funded Projects</vt:lpstr>
      <vt:lpstr>PowerPoint Presentation</vt:lpstr>
      <vt:lpstr>Child Food Insecurity Rates by County</vt:lpstr>
      <vt:lpstr>Meal Gap</vt:lpstr>
      <vt:lpstr>PowerPoint Presentation</vt:lpstr>
      <vt:lpstr>PowerPoint Presentation</vt:lpstr>
      <vt:lpstr>Impacts of Hunger on Children</vt:lpstr>
      <vt:lpstr>PowerPoint Presentation</vt:lpstr>
      <vt:lpstr>We feed 1 in 7 Kentuckians</vt:lpstr>
      <vt:lpstr>63 million meals last year </vt:lpstr>
      <vt:lpstr>Farms to Food Banks</vt:lpstr>
      <vt:lpstr>Farms to Food Banks</vt:lpstr>
      <vt:lpstr>Goals</vt:lpstr>
      <vt:lpstr> </vt:lpstr>
      <vt:lpstr>Benefits to KY </vt:lpstr>
      <vt:lpstr>Benefits to KY </vt:lpstr>
      <vt:lpstr>Kentucky Kids Eat</vt:lpstr>
      <vt:lpstr>KY Kids Eat</vt:lpstr>
      <vt:lpstr>K-VIP</vt:lpstr>
      <vt:lpstr>K-VIP</vt:lpstr>
      <vt:lpstr> </vt:lpstr>
      <vt:lpstr>   Kentucky Association of Food Banks www.KyFoodBanks.org 859-986-7422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Hunger in Kentucky and Solutions To It</dc:title>
  <dc:creator>Tamara</dc:creator>
  <cp:lastModifiedBy>Tamara</cp:lastModifiedBy>
  <cp:revision>52</cp:revision>
  <cp:lastPrinted>2018-06-06T00:05:59Z</cp:lastPrinted>
  <dcterms:modified xsi:type="dcterms:W3CDTF">2018-06-06T00:07:34Z</dcterms:modified>
</cp:coreProperties>
</file>