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tiff" ContentType="image/tiff"/>
  <Default Extension="ti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0"/>
  </p:notesMasterIdLst>
  <p:sldIdLst>
    <p:sldId id="256" r:id="rId2"/>
    <p:sldId id="340" r:id="rId3"/>
    <p:sldId id="341" r:id="rId4"/>
    <p:sldId id="331" r:id="rId5"/>
    <p:sldId id="343" r:id="rId6"/>
    <p:sldId id="344" r:id="rId7"/>
    <p:sldId id="345" r:id="rId8"/>
    <p:sldId id="346" r:id="rId9"/>
    <p:sldId id="347" r:id="rId10"/>
    <p:sldId id="348" r:id="rId11"/>
    <p:sldId id="349" r:id="rId12"/>
    <p:sldId id="350" r:id="rId13"/>
    <p:sldId id="351" r:id="rId14"/>
    <p:sldId id="352" r:id="rId15"/>
    <p:sldId id="365" r:id="rId16"/>
    <p:sldId id="353" r:id="rId17"/>
    <p:sldId id="354" r:id="rId18"/>
    <p:sldId id="355" r:id="rId19"/>
    <p:sldId id="356" r:id="rId20"/>
    <p:sldId id="336" r:id="rId21"/>
    <p:sldId id="332" r:id="rId22"/>
    <p:sldId id="333" r:id="rId23"/>
    <p:sldId id="325" r:id="rId24"/>
    <p:sldId id="328" r:id="rId25"/>
    <p:sldId id="359" r:id="rId26"/>
    <p:sldId id="363" r:id="rId27"/>
    <p:sldId id="357" r:id="rId28"/>
    <p:sldId id="358" r:id="rId29"/>
  </p:sldIdLst>
  <p:sldSz cx="10058400" cy="77724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B4367"/>
    <a:srgbClr val="FF5078"/>
    <a:srgbClr val="FF2E5E"/>
    <a:srgbClr val="FF306F"/>
    <a:srgbClr val="FF4186"/>
    <a:srgbClr val="FF4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994"/>
    <p:restoredTop sz="94686"/>
  </p:normalViewPr>
  <p:slideViewPr>
    <p:cSldViewPr snapToGrid="0" snapToObjects="1">
      <p:cViewPr varScale="1">
        <p:scale>
          <a:sx n="79" d="100"/>
          <a:sy n="79" d="100"/>
        </p:scale>
        <p:origin x="686"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C8EFD2-9711-914D-B503-667D9CFE2FD4}" type="datetimeFigureOut">
              <a:rPr lang="en-US" smtClean="0"/>
              <a:t>10/3/2018</a:t>
            </a:fld>
            <a:endParaRPr lang="en-US"/>
          </a:p>
        </p:txBody>
      </p:sp>
      <p:sp>
        <p:nvSpPr>
          <p:cNvPr id="4" name="Slide Image Placeholder 3"/>
          <p:cNvSpPr>
            <a:spLocks noGrp="1" noRot="1" noChangeAspect="1"/>
          </p:cNvSpPr>
          <p:nvPr>
            <p:ph type="sldImg" idx="2"/>
          </p:nvPr>
        </p:nvSpPr>
        <p:spPr>
          <a:xfrm>
            <a:off x="1431925" y="1143000"/>
            <a:ext cx="39941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36340C-5B0D-E748-9A42-5696720FB49D}" type="slidenum">
              <a:rPr lang="en-US" smtClean="0"/>
              <a:t>‹#›</a:t>
            </a:fld>
            <a:endParaRPr lang="en-US"/>
          </a:p>
        </p:txBody>
      </p:sp>
    </p:spTree>
    <p:extLst>
      <p:ext uri="{BB962C8B-B14F-4D97-AF65-F5344CB8AC3E}">
        <p14:creationId xmlns:p14="http://schemas.microsoft.com/office/powerpoint/2010/main" val="1909882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E3F2E8-F0B0-0C4A-8EAE-B543C8224A17}" type="slidenum">
              <a:rPr lang="en-US" smtClean="0"/>
              <a:t>2</a:t>
            </a:fld>
            <a:endParaRPr lang="en-US"/>
          </a:p>
        </p:txBody>
      </p:sp>
    </p:spTree>
    <p:extLst>
      <p:ext uri="{BB962C8B-B14F-4D97-AF65-F5344CB8AC3E}">
        <p14:creationId xmlns:p14="http://schemas.microsoft.com/office/powerpoint/2010/main" val="21625225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1272011"/>
            <a:ext cx="8549640" cy="2705947"/>
          </a:xfrm>
        </p:spPr>
        <p:txBody>
          <a:bodyPr anchor="b"/>
          <a:lstStyle>
            <a:lvl1pPr algn="ctr">
              <a:defRPr sz="6600"/>
            </a:lvl1pPr>
          </a:lstStyle>
          <a:p>
            <a:r>
              <a:rPr lang="en-US"/>
              <a:t>Click to edit Master title style</a:t>
            </a:r>
            <a:endParaRPr lang="en-US" dirty="0"/>
          </a:p>
        </p:txBody>
      </p:sp>
      <p:sp>
        <p:nvSpPr>
          <p:cNvPr id="3" name="Subtitle 2"/>
          <p:cNvSpPr>
            <a:spLocks noGrp="1"/>
          </p:cNvSpPr>
          <p:nvPr>
            <p:ph type="subTitle" idx="1"/>
          </p:nvPr>
        </p:nvSpPr>
        <p:spPr>
          <a:xfrm>
            <a:off x="1257300" y="4082310"/>
            <a:ext cx="7543800" cy="1876530"/>
          </a:xfrm>
        </p:spPr>
        <p:txBody>
          <a:bodyPr/>
          <a:lstStyle>
            <a:lvl1pPr marL="0" indent="0" algn="ctr">
              <a:buNone/>
              <a:defRPr sz="2640"/>
            </a:lvl1pPr>
            <a:lvl2pPr marL="502920" indent="0" algn="ctr">
              <a:buNone/>
              <a:defRPr sz="2200"/>
            </a:lvl2pPr>
            <a:lvl3pPr marL="1005840" indent="0" algn="ctr">
              <a:buNone/>
              <a:defRPr sz="1980"/>
            </a:lvl3pPr>
            <a:lvl4pPr marL="1508760" indent="0" algn="ctr">
              <a:buNone/>
              <a:defRPr sz="1760"/>
            </a:lvl4pPr>
            <a:lvl5pPr marL="2011680" indent="0" algn="ctr">
              <a:buNone/>
              <a:defRPr sz="1760"/>
            </a:lvl5pPr>
            <a:lvl6pPr marL="2514600" indent="0" algn="ctr">
              <a:buNone/>
              <a:defRPr sz="1760"/>
            </a:lvl6pPr>
            <a:lvl7pPr marL="3017520" indent="0" algn="ctr">
              <a:buNone/>
              <a:defRPr sz="1760"/>
            </a:lvl7pPr>
            <a:lvl8pPr marL="3520440" indent="0" algn="ctr">
              <a:buNone/>
              <a:defRPr sz="1760"/>
            </a:lvl8pPr>
            <a:lvl9pPr marL="4023360" indent="0" algn="ctr">
              <a:buNone/>
              <a:defRPr sz="17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CFEB867-6955-DE4E-9DE5-BC2FE420B35C}" type="datetime1">
              <a:rPr lang="en-US" smtClean="0"/>
              <a:t>10/3/2018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CD71BD-9351-4C4A-B08F-E1A3E1939CE2}" type="slidenum">
              <a:rPr lang="en-US" smtClean="0"/>
              <a:t>‹#›</a:t>
            </a:fld>
            <a:endParaRPr lang="en-US"/>
          </a:p>
        </p:txBody>
      </p:sp>
    </p:spTree>
    <p:extLst>
      <p:ext uri="{BB962C8B-B14F-4D97-AF65-F5344CB8AC3E}">
        <p14:creationId xmlns:p14="http://schemas.microsoft.com/office/powerpoint/2010/main" val="1420630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0D1FA5-167D-A94A-B34F-ADC5FD3D85F9}" type="datetime1">
              <a:rPr lang="en-US" smtClean="0"/>
              <a:t>10/3/2018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CD71BD-9351-4C4A-B08F-E1A3E1939CE2}" type="slidenum">
              <a:rPr lang="en-US" smtClean="0"/>
              <a:t>‹#›</a:t>
            </a:fld>
            <a:endParaRPr lang="en-US"/>
          </a:p>
        </p:txBody>
      </p:sp>
    </p:spTree>
    <p:extLst>
      <p:ext uri="{BB962C8B-B14F-4D97-AF65-F5344CB8AC3E}">
        <p14:creationId xmlns:p14="http://schemas.microsoft.com/office/powerpoint/2010/main" val="977903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8043" y="413808"/>
            <a:ext cx="2168843" cy="65867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91515" y="413808"/>
            <a:ext cx="6380798" cy="65867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B632A7-43D4-E741-9DBB-968312074F98}" type="datetime1">
              <a:rPr lang="en-US" smtClean="0"/>
              <a:t>10/3/2018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CD71BD-9351-4C4A-B08F-E1A3E1939CE2}" type="slidenum">
              <a:rPr lang="en-US" smtClean="0"/>
              <a:t>‹#›</a:t>
            </a:fld>
            <a:endParaRPr lang="en-US"/>
          </a:p>
        </p:txBody>
      </p:sp>
    </p:spTree>
    <p:extLst>
      <p:ext uri="{BB962C8B-B14F-4D97-AF65-F5344CB8AC3E}">
        <p14:creationId xmlns:p14="http://schemas.microsoft.com/office/powerpoint/2010/main" val="939068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F5691F-5580-FE4F-863B-CB94014B50B3}" type="datetime1">
              <a:rPr lang="en-US" smtClean="0"/>
              <a:t>10/3/2018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CD71BD-9351-4C4A-B08F-E1A3E1939CE2}" type="slidenum">
              <a:rPr lang="en-US" smtClean="0"/>
              <a:t>‹#›</a:t>
            </a:fld>
            <a:endParaRPr lang="en-US"/>
          </a:p>
        </p:txBody>
      </p:sp>
    </p:spTree>
    <p:extLst>
      <p:ext uri="{BB962C8B-B14F-4D97-AF65-F5344CB8AC3E}">
        <p14:creationId xmlns:p14="http://schemas.microsoft.com/office/powerpoint/2010/main" val="8168867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6277" y="1937705"/>
            <a:ext cx="8675370" cy="3233102"/>
          </a:xfrm>
        </p:spPr>
        <p:txBody>
          <a:bodyPr anchor="b"/>
          <a:lstStyle>
            <a:lvl1pPr>
              <a:defRPr sz="6600"/>
            </a:lvl1pPr>
          </a:lstStyle>
          <a:p>
            <a:r>
              <a:rPr lang="en-US"/>
              <a:t>Click to edit Master title style</a:t>
            </a:r>
            <a:endParaRPr lang="en-US" dirty="0"/>
          </a:p>
        </p:txBody>
      </p:sp>
      <p:sp>
        <p:nvSpPr>
          <p:cNvPr id="3" name="Text Placeholder 2"/>
          <p:cNvSpPr>
            <a:spLocks noGrp="1"/>
          </p:cNvSpPr>
          <p:nvPr>
            <p:ph type="body" idx="1"/>
          </p:nvPr>
        </p:nvSpPr>
        <p:spPr>
          <a:xfrm>
            <a:off x="686277" y="5201393"/>
            <a:ext cx="8675370" cy="1700212"/>
          </a:xfrm>
        </p:spPr>
        <p:txBody>
          <a:bodyPr/>
          <a:lstStyle>
            <a:lvl1pPr marL="0" indent="0">
              <a:buNone/>
              <a:defRPr sz="2640">
                <a:solidFill>
                  <a:schemeClr val="tx1"/>
                </a:solidFill>
              </a:defRPr>
            </a:lvl1pPr>
            <a:lvl2pPr marL="502920" indent="0">
              <a:buNone/>
              <a:defRPr sz="2200">
                <a:solidFill>
                  <a:schemeClr val="tx1">
                    <a:tint val="75000"/>
                  </a:schemeClr>
                </a:solidFill>
              </a:defRPr>
            </a:lvl2pPr>
            <a:lvl3pPr marL="1005840" indent="0">
              <a:buNone/>
              <a:defRPr sz="1980">
                <a:solidFill>
                  <a:schemeClr val="tx1">
                    <a:tint val="75000"/>
                  </a:schemeClr>
                </a:solidFill>
              </a:defRPr>
            </a:lvl3pPr>
            <a:lvl4pPr marL="1508760" indent="0">
              <a:buNone/>
              <a:defRPr sz="1760">
                <a:solidFill>
                  <a:schemeClr val="tx1">
                    <a:tint val="75000"/>
                  </a:schemeClr>
                </a:solidFill>
              </a:defRPr>
            </a:lvl4pPr>
            <a:lvl5pPr marL="2011680" indent="0">
              <a:buNone/>
              <a:defRPr sz="1760">
                <a:solidFill>
                  <a:schemeClr val="tx1">
                    <a:tint val="75000"/>
                  </a:schemeClr>
                </a:solidFill>
              </a:defRPr>
            </a:lvl5pPr>
            <a:lvl6pPr marL="2514600" indent="0">
              <a:buNone/>
              <a:defRPr sz="1760">
                <a:solidFill>
                  <a:schemeClr val="tx1">
                    <a:tint val="75000"/>
                  </a:schemeClr>
                </a:solidFill>
              </a:defRPr>
            </a:lvl6pPr>
            <a:lvl7pPr marL="3017520" indent="0">
              <a:buNone/>
              <a:defRPr sz="1760">
                <a:solidFill>
                  <a:schemeClr val="tx1">
                    <a:tint val="75000"/>
                  </a:schemeClr>
                </a:solidFill>
              </a:defRPr>
            </a:lvl7pPr>
            <a:lvl8pPr marL="3520440" indent="0">
              <a:buNone/>
              <a:defRPr sz="1760">
                <a:solidFill>
                  <a:schemeClr val="tx1">
                    <a:tint val="75000"/>
                  </a:schemeClr>
                </a:solidFill>
              </a:defRPr>
            </a:lvl8pPr>
            <a:lvl9pPr marL="4023360" indent="0">
              <a:buNone/>
              <a:defRPr sz="17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0AE35E-BA61-5F46-838D-35AAE32C2456}" type="datetime1">
              <a:rPr lang="en-US" smtClean="0"/>
              <a:t>10/3/2018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CD71BD-9351-4C4A-B08F-E1A3E1939CE2}" type="slidenum">
              <a:rPr lang="en-US" smtClean="0"/>
              <a:t>‹#›</a:t>
            </a:fld>
            <a:endParaRPr lang="en-US"/>
          </a:p>
        </p:txBody>
      </p:sp>
    </p:spTree>
    <p:extLst>
      <p:ext uri="{BB962C8B-B14F-4D97-AF65-F5344CB8AC3E}">
        <p14:creationId xmlns:p14="http://schemas.microsoft.com/office/powerpoint/2010/main" val="552013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91515" y="2069042"/>
            <a:ext cx="427482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92065" y="2069042"/>
            <a:ext cx="427482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207F850-FFFC-5B43-989D-A6E1D03836F1}" type="datetime1">
              <a:rPr lang="en-US" smtClean="0"/>
              <a:t>10/3/2018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CD71BD-9351-4C4A-B08F-E1A3E1939CE2}" type="slidenum">
              <a:rPr lang="en-US" smtClean="0"/>
              <a:t>‹#›</a:t>
            </a:fld>
            <a:endParaRPr lang="en-US"/>
          </a:p>
        </p:txBody>
      </p:sp>
    </p:spTree>
    <p:extLst>
      <p:ext uri="{BB962C8B-B14F-4D97-AF65-F5344CB8AC3E}">
        <p14:creationId xmlns:p14="http://schemas.microsoft.com/office/powerpoint/2010/main" val="558396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2825" y="413810"/>
            <a:ext cx="8675370" cy="1502305"/>
          </a:xfrm>
        </p:spPr>
        <p:txBody>
          <a:bodyPr/>
          <a:lstStyle/>
          <a:p>
            <a:r>
              <a:rPr lang="en-US"/>
              <a:t>Click to edit Master title style</a:t>
            </a:r>
            <a:endParaRPr lang="en-US" dirty="0"/>
          </a:p>
        </p:txBody>
      </p:sp>
      <p:sp>
        <p:nvSpPr>
          <p:cNvPr id="3" name="Text Placeholder 2"/>
          <p:cNvSpPr>
            <a:spLocks noGrp="1"/>
          </p:cNvSpPr>
          <p:nvPr>
            <p:ph type="body" idx="1"/>
          </p:nvPr>
        </p:nvSpPr>
        <p:spPr>
          <a:xfrm>
            <a:off x="692826" y="1905318"/>
            <a:ext cx="4255174" cy="933767"/>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4" name="Content Placeholder 3"/>
          <p:cNvSpPr>
            <a:spLocks noGrp="1"/>
          </p:cNvSpPr>
          <p:nvPr>
            <p:ph sz="half" idx="2"/>
          </p:nvPr>
        </p:nvSpPr>
        <p:spPr>
          <a:xfrm>
            <a:off x="692826" y="2839085"/>
            <a:ext cx="4255174"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92066" y="1905318"/>
            <a:ext cx="4276130" cy="933767"/>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6" name="Content Placeholder 5"/>
          <p:cNvSpPr>
            <a:spLocks noGrp="1"/>
          </p:cNvSpPr>
          <p:nvPr>
            <p:ph sz="quarter" idx="4"/>
          </p:nvPr>
        </p:nvSpPr>
        <p:spPr>
          <a:xfrm>
            <a:off x="5092066" y="2839085"/>
            <a:ext cx="4276130"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01451D5-625E-864D-9E1A-304E6156A8D4}" type="datetime1">
              <a:rPr lang="en-US" smtClean="0"/>
              <a:t>10/3/2018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CD71BD-9351-4C4A-B08F-E1A3E1939CE2}" type="slidenum">
              <a:rPr lang="en-US" smtClean="0"/>
              <a:t>‹#›</a:t>
            </a:fld>
            <a:endParaRPr lang="en-US"/>
          </a:p>
        </p:txBody>
      </p:sp>
    </p:spTree>
    <p:extLst>
      <p:ext uri="{BB962C8B-B14F-4D97-AF65-F5344CB8AC3E}">
        <p14:creationId xmlns:p14="http://schemas.microsoft.com/office/powerpoint/2010/main" val="467295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53EE875-135C-CF46-A93B-44F35C770BA2}" type="datetime1">
              <a:rPr lang="en-US" smtClean="0"/>
              <a:t>10/3/2018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CD71BD-9351-4C4A-B08F-E1A3E1939CE2}" type="slidenum">
              <a:rPr lang="en-US" smtClean="0"/>
              <a:t>‹#›</a:t>
            </a:fld>
            <a:endParaRPr lang="en-US"/>
          </a:p>
        </p:txBody>
      </p:sp>
    </p:spTree>
    <p:extLst>
      <p:ext uri="{BB962C8B-B14F-4D97-AF65-F5344CB8AC3E}">
        <p14:creationId xmlns:p14="http://schemas.microsoft.com/office/powerpoint/2010/main" val="483855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0F144A-2E74-ED46-A711-3C131FC506C1}" type="datetime1">
              <a:rPr lang="en-US" smtClean="0"/>
              <a:t>10/3/2018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CD71BD-9351-4C4A-B08F-E1A3E1939CE2}" type="slidenum">
              <a:rPr lang="en-US" smtClean="0"/>
              <a:t>‹#›</a:t>
            </a:fld>
            <a:endParaRPr lang="en-US"/>
          </a:p>
        </p:txBody>
      </p:sp>
    </p:spTree>
    <p:extLst>
      <p:ext uri="{BB962C8B-B14F-4D97-AF65-F5344CB8AC3E}">
        <p14:creationId xmlns:p14="http://schemas.microsoft.com/office/powerpoint/2010/main" val="17844521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3520"/>
            </a:lvl1pPr>
          </a:lstStyle>
          <a:p>
            <a:r>
              <a:rPr lang="en-US"/>
              <a:t>Click to edit Master title style</a:t>
            </a:r>
            <a:endParaRPr lang="en-US" dirty="0"/>
          </a:p>
        </p:txBody>
      </p:sp>
      <p:sp>
        <p:nvSpPr>
          <p:cNvPr id="3" name="Content Placeholder 2"/>
          <p:cNvSpPr>
            <a:spLocks noGrp="1"/>
          </p:cNvSpPr>
          <p:nvPr>
            <p:ph idx="1"/>
          </p:nvPr>
        </p:nvSpPr>
        <p:spPr>
          <a:xfrm>
            <a:off x="4276130" y="1119083"/>
            <a:ext cx="5092065" cy="5523442"/>
          </a:xfrm>
        </p:spPr>
        <p:txBody>
          <a:bodyPr/>
          <a:lstStyle>
            <a:lvl1pPr>
              <a:defRPr sz="3520"/>
            </a:lvl1pPr>
            <a:lvl2pPr>
              <a:defRPr sz="3080"/>
            </a:lvl2pPr>
            <a:lvl3pPr>
              <a:defRPr sz="264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460CD601-74CE-3A48-BE03-141A56560D2B}" type="datetime1">
              <a:rPr lang="en-US" smtClean="0"/>
              <a:t>10/3/2018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CD71BD-9351-4C4A-B08F-E1A3E1939CE2}" type="slidenum">
              <a:rPr lang="en-US" smtClean="0"/>
              <a:t>‹#›</a:t>
            </a:fld>
            <a:endParaRPr lang="en-US"/>
          </a:p>
        </p:txBody>
      </p:sp>
    </p:spTree>
    <p:extLst>
      <p:ext uri="{BB962C8B-B14F-4D97-AF65-F5344CB8AC3E}">
        <p14:creationId xmlns:p14="http://schemas.microsoft.com/office/powerpoint/2010/main" val="1678793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352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76130" y="1119083"/>
            <a:ext cx="5092065" cy="5523442"/>
          </a:xfrm>
        </p:spPr>
        <p:txBody>
          <a:bodyPr anchor="t"/>
          <a:lstStyle>
            <a:lvl1pPr marL="0" indent="0">
              <a:buNone/>
              <a:defRPr sz="3520"/>
            </a:lvl1pPr>
            <a:lvl2pPr marL="502920" indent="0">
              <a:buNone/>
              <a:defRPr sz="3080"/>
            </a:lvl2pPr>
            <a:lvl3pPr marL="1005840" indent="0">
              <a:buNone/>
              <a:defRPr sz="2640"/>
            </a:lvl3pPr>
            <a:lvl4pPr marL="1508760" indent="0">
              <a:buNone/>
              <a:defRPr sz="2200"/>
            </a:lvl4pPr>
            <a:lvl5pPr marL="2011680" indent="0">
              <a:buNone/>
              <a:defRPr sz="2200"/>
            </a:lvl5pPr>
            <a:lvl6pPr marL="2514600" indent="0">
              <a:buNone/>
              <a:defRPr sz="2200"/>
            </a:lvl6pPr>
            <a:lvl7pPr marL="3017520" indent="0">
              <a:buNone/>
              <a:defRPr sz="2200"/>
            </a:lvl7pPr>
            <a:lvl8pPr marL="3520440" indent="0">
              <a:buNone/>
              <a:defRPr sz="2200"/>
            </a:lvl8pPr>
            <a:lvl9pPr marL="4023360" indent="0">
              <a:buNone/>
              <a:defRPr sz="22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B7D5929D-3376-7D47-8AF2-32AE1CF8E7FD}" type="datetime1">
              <a:rPr lang="en-US" smtClean="0"/>
              <a:t>10/3/2018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CD71BD-9351-4C4A-B08F-E1A3E1939CE2}" type="slidenum">
              <a:rPr lang="en-US" smtClean="0"/>
              <a:t>‹#›</a:t>
            </a:fld>
            <a:endParaRPr lang="en-US"/>
          </a:p>
        </p:txBody>
      </p:sp>
    </p:spTree>
    <p:extLst>
      <p:ext uri="{BB962C8B-B14F-4D97-AF65-F5344CB8AC3E}">
        <p14:creationId xmlns:p14="http://schemas.microsoft.com/office/powerpoint/2010/main" val="18398640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1515" y="413810"/>
            <a:ext cx="8675370" cy="150230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91515" y="2069042"/>
            <a:ext cx="8675370" cy="49315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91515" y="7203865"/>
            <a:ext cx="2263140" cy="413808"/>
          </a:xfrm>
          <a:prstGeom prst="rect">
            <a:avLst/>
          </a:prstGeom>
        </p:spPr>
        <p:txBody>
          <a:bodyPr vert="horz" lIns="91440" tIns="45720" rIns="91440" bIns="45720" rtlCol="0" anchor="ctr"/>
          <a:lstStyle>
            <a:lvl1pPr algn="l">
              <a:defRPr sz="1320">
                <a:solidFill>
                  <a:schemeClr val="tx1">
                    <a:tint val="75000"/>
                  </a:schemeClr>
                </a:solidFill>
              </a:defRPr>
            </a:lvl1pPr>
          </a:lstStyle>
          <a:p>
            <a:fld id="{2495432E-83B8-2A41-BC44-137E175267F4}" type="datetime1">
              <a:rPr lang="en-US" smtClean="0"/>
              <a:t>10/3/2018</a:t>
            </a:fld>
            <a:endParaRPr lang="en-US"/>
          </a:p>
        </p:txBody>
      </p:sp>
      <p:sp>
        <p:nvSpPr>
          <p:cNvPr id="5" name="Footer Placeholder 4"/>
          <p:cNvSpPr>
            <a:spLocks noGrp="1"/>
          </p:cNvSpPr>
          <p:nvPr>
            <p:ph type="ftr" sz="quarter" idx="3"/>
          </p:nvPr>
        </p:nvSpPr>
        <p:spPr>
          <a:xfrm>
            <a:off x="3331845" y="7203865"/>
            <a:ext cx="3394710" cy="413808"/>
          </a:xfrm>
          <a:prstGeom prst="rect">
            <a:avLst/>
          </a:prstGeom>
        </p:spPr>
        <p:txBody>
          <a:bodyPr vert="horz" lIns="91440" tIns="45720" rIns="91440" bIns="45720" rtlCol="0" anchor="ctr"/>
          <a:lstStyle>
            <a:lvl1pPr algn="ctr">
              <a:defRPr sz="13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103745" y="7203865"/>
            <a:ext cx="2263140" cy="413808"/>
          </a:xfrm>
          <a:prstGeom prst="rect">
            <a:avLst/>
          </a:prstGeom>
        </p:spPr>
        <p:txBody>
          <a:bodyPr vert="horz" lIns="91440" tIns="45720" rIns="91440" bIns="45720" rtlCol="0" anchor="ctr"/>
          <a:lstStyle>
            <a:lvl1pPr algn="r">
              <a:defRPr sz="1320">
                <a:solidFill>
                  <a:schemeClr val="tx1">
                    <a:tint val="75000"/>
                  </a:schemeClr>
                </a:solidFill>
              </a:defRPr>
            </a:lvl1pPr>
          </a:lstStyle>
          <a:p>
            <a:fld id="{F4CD71BD-9351-4C4A-B08F-E1A3E1939CE2}" type="slidenum">
              <a:rPr lang="en-US" smtClean="0"/>
              <a:t>‹#›</a:t>
            </a:fld>
            <a:endParaRPr lang="en-US"/>
          </a:p>
        </p:txBody>
      </p:sp>
    </p:spTree>
    <p:extLst>
      <p:ext uri="{BB962C8B-B14F-4D97-AF65-F5344CB8AC3E}">
        <p14:creationId xmlns:p14="http://schemas.microsoft.com/office/powerpoint/2010/main" val="20778040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p:titleStyle>
    <p:body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image" Target="../media/image23.ti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1.tiff"/><Relationship Id="rId4" Type="http://schemas.openxmlformats.org/officeDocument/2006/relationships/image" Target="../media/image24.wmf"/></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1.xml"/><Relationship Id="rId6" Type="http://schemas.openxmlformats.org/officeDocument/2006/relationships/image" Target="../media/image1.tiff"/><Relationship Id="rId5" Type="http://schemas.openxmlformats.org/officeDocument/2006/relationships/image" Target="../media/image28.png"/><Relationship Id="rId4" Type="http://schemas.openxmlformats.org/officeDocument/2006/relationships/image" Target="../media/image27.emf"/></Relationships>
</file>

<file path=ppt/slides/_rels/slide13.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png"/><Relationship Id="rId1" Type="http://schemas.openxmlformats.org/officeDocument/2006/relationships/slideLayout" Target="../slideLayouts/slideLayout1.xml"/><Relationship Id="rId4" Type="http://schemas.openxmlformats.org/officeDocument/2006/relationships/image" Target="../media/image1.tiff"/></Relationships>
</file>

<file path=ppt/slides/_rels/slide15.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image" Target="../media/image33.em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1.tiff"/><Relationship Id="rId5" Type="http://schemas.openxmlformats.org/officeDocument/2006/relationships/image" Target="../media/image35.emf"/><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image" Target="../media/image36.em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g"/><Relationship Id="rId11" Type="http://schemas.openxmlformats.org/officeDocument/2006/relationships/image" Target="../media/image1.tiff"/><Relationship Id="rId5" Type="http://schemas.openxmlformats.org/officeDocument/2006/relationships/image" Target="../media/image5.jpg"/><Relationship Id="rId10" Type="http://schemas.openxmlformats.org/officeDocument/2006/relationships/image" Target="../media/image10.jpg"/><Relationship Id="rId4" Type="http://schemas.openxmlformats.org/officeDocument/2006/relationships/image" Target="../media/image4.jpg"/><Relationship Id="rId9" Type="http://schemas.openxmlformats.org/officeDocument/2006/relationships/image" Target="../media/image9.jp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tiff"/><Relationship Id="rId1" Type="http://schemas.openxmlformats.org/officeDocument/2006/relationships/slideLayout" Target="../slideLayouts/slideLayout1.xml"/><Relationship Id="rId6" Type="http://schemas.openxmlformats.org/officeDocument/2006/relationships/image" Target="../media/image37.jpeg"/><Relationship Id="rId5" Type="http://schemas.openxmlformats.org/officeDocument/2006/relationships/image" Target="../media/image40.jpe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tiff"/><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tiff"/><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g"/><Relationship Id="rId7" Type="http://schemas.openxmlformats.org/officeDocument/2006/relationships/image" Target="../media/image48.png"/><Relationship Id="rId2" Type="http://schemas.openxmlformats.org/officeDocument/2006/relationships/image" Target="../media/image1.tiff"/><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1.tiff"/><Relationship Id="rId4" Type="http://schemas.openxmlformats.org/officeDocument/2006/relationships/image" Target="../media/image13.jp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tiff"/><Relationship Id="rId1" Type="http://schemas.openxmlformats.org/officeDocument/2006/relationships/slideLayout" Target="../slideLayouts/slideLayout1.xml"/><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tiff"/><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F0DC467-E361-AD41-9004-39778493D182}"/>
              </a:ext>
            </a:extLst>
          </p:cNvPr>
          <p:cNvSpPr txBox="1"/>
          <p:nvPr/>
        </p:nvSpPr>
        <p:spPr>
          <a:xfrm>
            <a:off x="0" y="924339"/>
            <a:ext cx="10058400" cy="2831544"/>
          </a:xfrm>
          <a:prstGeom prst="rect">
            <a:avLst/>
          </a:prstGeom>
          <a:noFill/>
        </p:spPr>
        <p:txBody>
          <a:bodyPr wrap="square" rtlCol="0">
            <a:spAutoFit/>
          </a:bodyPr>
          <a:lstStyle/>
          <a:p>
            <a:pPr algn="ctr"/>
            <a:r>
              <a:rPr lang="en-US" sz="3600" b="1" dirty="0">
                <a:solidFill>
                  <a:srgbClr val="FF0000"/>
                </a:solidFill>
                <a:latin typeface="Arial" panose="020B0604020202020204" pitchFamily="34" charset="0"/>
                <a:cs typeface="Arial" panose="020B0604020202020204" pitchFamily="34" charset="0"/>
              </a:rPr>
              <a:t>Tobacco Settlement Agreement Fund Oversight Committee</a:t>
            </a:r>
          </a:p>
          <a:p>
            <a:pPr algn="ctr"/>
            <a:endParaRPr lang="en-US" sz="2200" b="1" dirty="0">
              <a:solidFill>
                <a:srgbClr val="FF0000"/>
              </a:solidFill>
              <a:latin typeface="Arial" panose="020B0604020202020204" pitchFamily="34" charset="0"/>
              <a:cs typeface="Arial" panose="020B0604020202020204" pitchFamily="34" charset="0"/>
            </a:endParaRPr>
          </a:p>
          <a:p>
            <a:pPr algn="ctr"/>
            <a:r>
              <a:rPr lang="en-US" sz="2400" dirty="0">
                <a:latin typeface="Arial" panose="020B0604020202020204" pitchFamily="34" charset="0"/>
                <a:cs typeface="Arial" panose="020B0604020202020204" pitchFamily="34" charset="0"/>
              </a:rPr>
              <a:t>Jason Chesney, MD, PhD, </a:t>
            </a:r>
          </a:p>
          <a:p>
            <a:pPr algn="ctr"/>
            <a:r>
              <a:rPr lang="en-US" sz="2400" dirty="0">
                <a:latin typeface="Arial" panose="020B0604020202020204" pitchFamily="34" charset="0"/>
                <a:cs typeface="Arial" panose="020B0604020202020204" pitchFamily="34" charset="0"/>
              </a:rPr>
              <a:t>Director, J. Graham Brown Cancer Center</a:t>
            </a:r>
          </a:p>
          <a:p>
            <a:pPr algn="ctr"/>
            <a:r>
              <a:rPr lang="en-US" sz="2400" dirty="0">
                <a:latin typeface="Arial" panose="020B0604020202020204" pitchFamily="34" charset="0"/>
                <a:cs typeface="Arial" panose="020B0604020202020204" pitchFamily="34" charset="0"/>
              </a:rPr>
              <a:t>Associate VP of Health Affairs, University of Louisville</a:t>
            </a:r>
          </a:p>
          <a:p>
            <a:pPr algn="ctr"/>
            <a:endParaRPr lang="en-US" sz="12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xmlns="" id="{5410E25F-AB98-A842-B2EA-2C3370B08029}"/>
              </a:ext>
            </a:extLst>
          </p:cNvPr>
          <p:cNvPicPr>
            <a:picLocks noChangeAspect="1"/>
          </p:cNvPicPr>
          <p:nvPr/>
        </p:nvPicPr>
        <p:blipFill>
          <a:blip r:embed="rId2"/>
          <a:stretch>
            <a:fillRect/>
          </a:stretch>
        </p:blipFill>
        <p:spPr>
          <a:xfrm>
            <a:off x="216831" y="7025935"/>
            <a:ext cx="4713631" cy="556591"/>
          </a:xfrm>
          <a:prstGeom prst="rect">
            <a:avLst/>
          </a:prstGeom>
        </p:spPr>
      </p:pic>
      <p:sp>
        <p:nvSpPr>
          <p:cNvPr id="4" name="Slide Number Placeholder 3">
            <a:extLst>
              <a:ext uri="{FF2B5EF4-FFF2-40B4-BE49-F238E27FC236}">
                <a16:creationId xmlns:a16="http://schemas.microsoft.com/office/drawing/2014/main" xmlns="" id="{CBDE6F31-5AB4-B84D-ACDD-3485ACDEC2E3}"/>
              </a:ext>
            </a:extLst>
          </p:cNvPr>
          <p:cNvSpPr>
            <a:spLocks noGrp="1"/>
          </p:cNvSpPr>
          <p:nvPr>
            <p:ph type="sldNum" sz="quarter" idx="12"/>
          </p:nvPr>
        </p:nvSpPr>
        <p:spPr/>
        <p:txBody>
          <a:bodyPr/>
          <a:lstStyle/>
          <a:p>
            <a:fld id="{F4CD71BD-9351-4C4A-B08F-E1A3E1939CE2}" type="slidenum">
              <a:rPr lang="en-US" smtClean="0"/>
              <a:t>1</a:t>
            </a:fld>
            <a:endParaRPr lang="en-US"/>
          </a:p>
        </p:txBody>
      </p:sp>
      <p:pic>
        <p:nvPicPr>
          <p:cNvPr id="7" name="Picture 6">
            <a:extLst>
              <a:ext uri="{FF2B5EF4-FFF2-40B4-BE49-F238E27FC236}">
                <a16:creationId xmlns:a16="http://schemas.microsoft.com/office/drawing/2014/main" xmlns="" id="{6C608DE3-004E-1F4A-8E7F-6ADC499587B3}"/>
              </a:ext>
            </a:extLst>
          </p:cNvPr>
          <p:cNvPicPr>
            <a:picLocks noChangeAspect="1"/>
          </p:cNvPicPr>
          <p:nvPr/>
        </p:nvPicPr>
        <p:blipFill>
          <a:blip r:embed="rId3"/>
          <a:stretch>
            <a:fillRect/>
          </a:stretch>
        </p:blipFill>
        <p:spPr>
          <a:xfrm>
            <a:off x="5473085" y="6420678"/>
            <a:ext cx="4261642" cy="1196995"/>
          </a:xfrm>
          <a:prstGeom prst="rect">
            <a:avLst/>
          </a:prstGeom>
        </p:spPr>
      </p:pic>
    </p:spTree>
    <p:extLst>
      <p:ext uri="{BB962C8B-B14F-4D97-AF65-F5344CB8AC3E}">
        <p14:creationId xmlns:p14="http://schemas.microsoft.com/office/powerpoint/2010/main" val="10724735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Box 41">
            <a:extLst>
              <a:ext uri="{FF2B5EF4-FFF2-40B4-BE49-F238E27FC236}">
                <a16:creationId xmlns:a16="http://schemas.microsoft.com/office/drawing/2014/main" xmlns="" id="{628F478A-60EE-2846-8926-655DD93ECAEF}"/>
              </a:ext>
            </a:extLst>
          </p:cNvPr>
          <p:cNvSpPr txBox="1"/>
          <p:nvPr/>
        </p:nvSpPr>
        <p:spPr>
          <a:xfrm>
            <a:off x="1" y="129211"/>
            <a:ext cx="10058400" cy="584775"/>
          </a:xfrm>
          <a:prstGeom prst="rect">
            <a:avLst/>
          </a:prstGeom>
          <a:noFill/>
        </p:spPr>
        <p:txBody>
          <a:bodyPr wrap="square" rtlCol="0">
            <a:spAutoFit/>
          </a:bodyPr>
          <a:lstStyle/>
          <a:p>
            <a:pPr algn="ctr"/>
            <a:r>
              <a:rPr lang="en-US" sz="3200" dirty="0">
                <a:solidFill>
                  <a:srgbClr val="FF0000"/>
                </a:solidFill>
                <a:latin typeface="Arial" panose="020B0604020202020204" pitchFamily="34" charset="0"/>
                <a:cs typeface="Arial" panose="020B0604020202020204" pitchFamily="34" charset="0"/>
              </a:rPr>
              <a:t>Early Detection</a:t>
            </a:r>
          </a:p>
        </p:txBody>
      </p:sp>
      <p:sp>
        <p:nvSpPr>
          <p:cNvPr id="14" name="TextBox 13">
            <a:extLst>
              <a:ext uri="{FF2B5EF4-FFF2-40B4-BE49-F238E27FC236}">
                <a16:creationId xmlns:a16="http://schemas.microsoft.com/office/drawing/2014/main" xmlns="" id="{0CE7A7E2-AB7B-5A44-867D-3D8EF3CA34F1}"/>
              </a:ext>
            </a:extLst>
          </p:cNvPr>
          <p:cNvSpPr txBox="1"/>
          <p:nvPr/>
        </p:nvSpPr>
        <p:spPr>
          <a:xfrm>
            <a:off x="5695121" y="1590261"/>
            <a:ext cx="3826566" cy="4778986"/>
          </a:xfrm>
          <a:prstGeom prst="rect">
            <a:avLst/>
          </a:prstGeom>
          <a:solidFill>
            <a:schemeClr val="bg1">
              <a:lumMod val="95000"/>
            </a:schemeClr>
          </a:solidFill>
          <a:ln w="6350">
            <a:solidFill>
              <a:srgbClr val="AD0000"/>
            </a:solidFill>
          </a:ln>
          <a:effectLst>
            <a:outerShdw blurRad="50800" dist="38100" dir="2700000" algn="tl" rotWithShape="0">
              <a:srgbClr val="000000">
                <a:alpha val="43000"/>
              </a:srgbClr>
            </a:outerShdw>
          </a:effectLst>
        </p:spPr>
        <p:txBody>
          <a:bodyPr vert="horz" wrap="square" rtlCol="0" anchor="b">
            <a:spAutoFit/>
          </a:bodyPr>
          <a:lstStyle/>
          <a:p>
            <a:pPr marL="342900" indent="-342900">
              <a:buFont typeface="Arial" panose="020B0604020202020204" pitchFamily="34" charset="0"/>
              <a:buChar char="•"/>
            </a:pPr>
            <a:r>
              <a:rPr lang="en-US" sz="2400" dirty="0"/>
              <a:t>DSC = Differential Scanning Calorimetry</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Plasma thermograms = heat profile of the major proteins in blood plasma</a:t>
            </a:r>
          </a:p>
          <a:p>
            <a:pPr marL="4572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Thermogram profile changes with clinical status:</a:t>
            </a:r>
          </a:p>
          <a:p>
            <a:pPr marL="742950" lvl="1" indent="-285750">
              <a:buFont typeface="Arial" panose="020B0604020202020204" pitchFamily="34" charset="0"/>
              <a:buChar char="•"/>
            </a:pPr>
            <a:r>
              <a:rPr lang="en-US" dirty="0"/>
              <a:t>Healthy</a:t>
            </a:r>
          </a:p>
          <a:p>
            <a:pPr marL="742950" lvl="1" indent="-285750">
              <a:buFont typeface="Arial" panose="020B0604020202020204" pitchFamily="34" charset="0"/>
              <a:buChar char="•"/>
            </a:pPr>
            <a:r>
              <a:rPr lang="en-US" dirty="0"/>
              <a:t>Multiple Cancers</a:t>
            </a:r>
          </a:p>
          <a:p>
            <a:pPr marL="742950" lvl="1" indent="-285750">
              <a:buFont typeface="Arial" panose="020B0604020202020204" pitchFamily="34" charset="0"/>
              <a:buChar char="•"/>
            </a:pPr>
            <a:r>
              <a:rPr lang="en-US" dirty="0"/>
              <a:t>Patient monitoring</a:t>
            </a:r>
          </a:p>
        </p:txBody>
      </p:sp>
      <p:grpSp>
        <p:nvGrpSpPr>
          <p:cNvPr id="16" name="Group 15">
            <a:extLst>
              <a:ext uri="{FF2B5EF4-FFF2-40B4-BE49-F238E27FC236}">
                <a16:creationId xmlns:a16="http://schemas.microsoft.com/office/drawing/2014/main" xmlns="" id="{CA80674C-3A09-EF4C-81B5-F8513D843852}"/>
              </a:ext>
            </a:extLst>
          </p:cNvPr>
          <p:cNvGrpSpPr/>
          <p:nvPr/>
        </p:nvGrpSpPr>
        <p:grpSpPr>
          <a:xfrm>
            <a:off x="708991" y="1752600"/>
            <a:ext cx="4678017" cy="4338292"/>
            <a:chOff x="335075" y="1967787"/>
            <a:chExt cx="4486886" cy="4059937"/>
          </a:xfrm>
        </p:grpSpPr>
        <p:pic>
          <p:nvPicPr>
            <p:cNvPr id="18" name="Picture 17">
              <a:extLst>
                <a:ext uri="{FF2B5EF4-FFF2-40B4-BE49-F238E27FC236}">
                  <a16:creationId xmlns:a16="http://schemas.microsoft.com/office/drawing/2014/main" xmlns="" id="{B316E549-07D6-B74A-BA59-CBF033E52126}"/>
                </a:ext>
              </a:extLst>
            </p:cNvPr>
            <p:cNvPicPr>
              <a:picLocks noChangeAspect="1"/>
            </p:cNvPicPr>
            <p:nvPr/>
          </p:nvPicPr>
          <p:blipFill rotWithShape="1">
            <a:blip r:embed="rId2">
              <a:extLst>
                <a:ext uri="{28A0092B-C50C-407E-A947-70E740481C1C}">
                  <a14:useLocalDpi xmlns:a14="http://schemas.microsoft.com/office/drawing/2010/main" val="0"/>
                </a:ext>
              </a:extLst>
            </a:blip>
            <a:srcRect t="13155" b="7323"/>
            <a:stretch/>
          </p:blipFill>
          <p:spPr>
            <a:xfrm>
              <a:off x="335075" y="1967787"/>
              <a:ext cx="4486886" cy="4059937"/>
            </a:xfrm>
            <a:prstGeom prst="rect">
              <a:avLst/>
            </a:prstGeom>
          </p:spPr>
        </p:pic>
        <p:grpSp>
          <p:nvGrpSpPr>
            <p:cNvPr id="19" name="Group 18">
              <a:extLst>
                <a:ext uri="{FF2B5EF4-FFF2-40B4-BE49-F238E27FC236}">
                  <a16:creationId xmlns:a16="http://schemas.microsoft.com/office/drawing/2014/main" xmlns="" id="{612CAD23-BAB7-DD4E-9052-05AB527B8568}"/>
                </a:ext>
              </a:extLst>
            </p:cNvPr>
            <p:cNvGrpSpPr/>
            <p:nvPr/>
          </p:nvGrpSpPr>
          <p:grpSpPr>
            <a:xfrm>
              <a:off x="3386937" y="4864611"/>
              <a:ext cx="1220407" cy="199857"/>
              <a:chOff x="3386937" y="4864611"/>
              <a:chExt cx="1220407" cy="199857"/>
            </a:xfrm>
          </p:grpSpPr>
          <p:pic>
            <p:nvPicPr>
              <p:cNvPr id="20" name="Picture 19">
                <a:extLst>
                  <a:ext uri="{FF2B5EF4-FFF2-40B4-BE49-F238E27FC236}">
                    <a16:creationId xmlns:a16="http://schemas.microsoft.com/office/drawing/2014/main" xmlns="" id="{4BD7BBA3-520B-5347-B4F2-B45691536A3C}"/>
                  </a:ext>
                </a:extLst>
              </p:cNvPr>
              <p:cNvPicPr>
                <a:picLocks noChangeAspect="1"/>
              </p:cNvPicPr>
              <p:nvPr/>
            </p:nvPicPr>
            <p:blipFill rotWithShape="1">
              <a:blip r:embed="rId2">
                <a:extLst>
                  <a:ext uri="{28A0092B-C50C-407E-A947-70E740481C1C}">
                    <a14:useLocalDpi xmlns:a14="http://schemas.microsoft.com/office/drawing/2010/main" val="0"/>
                  </a:ext>
                </a:extLst>
              </a:blip>
              <a:srcRect l="77736" t="69920" r="15091" b="26498"/>
              <a:stretch/>
            </p:blipFill>
            <p:spPr>
              <a:xfrm>
                <a:off x="3386937" y="4864611"/>
                <a:ext cx="321869" cy="182880"/>
              </a:xfrm>
              <a:prstGeom prst="rect">
                <a:avLst/>
              </a:prstGeom>
            </p:spPr>
          </p:pic>
          <p:pic>
            <p:nvPicPr>
              <p:cNvPr id="21" name="Picture 20">
                <a:extLst>
                  <a:ext uri="{FF2B5EF4-FFF2-40B4-BE49-F238E27FC236}">
                    <a16:creationId xmlns:a16="http://schemas.microsoft.com/office/drawing/2014/main" xmlns="" id="{8965A549-CBB7-BA4D-8889-75A5769903BE}"/>
                  </a:ext>
                </a:extLst>
              </p:cNvPr>
              <p:cNvPicPr>
                <a:picLocks noChangeAspect="1"/>
              </p:cNvPicPr>
              <p:nvPr/>
            </p:nvPicPr>
            <p:blipFill rotWithShape="1">
              <a:blip r:embed="rId2">
                <a:extLst>
                  <a:ext uri="{28A0092B-C50C-407E-A947-70E740481C1C}">
                    <a14:useLocalDpi xmlns:a14="http://schemas.microsoft.com/office/drawing/2010/main" val="0"/>
                  </a:ext>
                </a:extLst>
              </a:blip>
              <a:srcRect l="65925" t="73164" r="16793" b="24114"/>
              <a:stretch/>
            </p:blipFill>
            <p:spPr>
              <a:xfrm>
                <a:off x="3692944" y="4864611"/>
                <a:ext cx="914400" cy="199857"/>
              </a:xfrm>
              <a:prstGeom prst="rect">
                <a:avLst/>
              </a:prstGeom>
            </p:spPr>
          </p:pic>
        </p:grpSp>
      </p:grpSp>
      <p:pic>
        <p:nvPicPr>
          <p:cNvPr id="22" name="Picture 21">
            <a:extLst>
              <a:ext uri="{FF2B5EF4-FFF2-40B4-BE49-F238E27FC236}">
                <a16:creationId xmlns:a16="http://schemas.microsoft.com/office/drawing/2014/main" xmlns="" id="{2BCE3F8D-296F-4C46-9D7C-9F7C634FA5BA}"/>
              </a:ext>
            </a:extLst>
          </p:cNvPr>
          <p:cNvPicPr>
            <a:picLocks noChangeAspect="1"/>
          </p:cNvPicPr>
          <p:nvPr/>
        </p:nvPicPr>
        <p:blipFill>
          <a:blip r:embed="rId3"/>
          <a:stretch>
            <a:fillRect/>
          </a:stretch>
        </p:blipFill>
        <p:spPr>
          <a:xfrm>
            <a:off x="216831" y="7025935"/>
            <a:ext cx="4713631" cy="556591"/>
          </a:xfrm>
          <a:prstGeom prst="rect">
            <a:avLst/>
          </a:prstGeom>
        </p:spPr>
      </p:pic>
    </p:spTree>
    <p:extLst>
      <p:ext uri="{BB962C8B-B14F-4D97-AF65-F5344CB8AC3E}">
        <p14:creationId xmlns:p14="http://schemas.microsoft.com/office/powerpoint/2010/main" val="30008858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Box 41">
            <a:extLst>
              <a:ext uri="{FF2B5EF4-FFF2-40B4-BE49-F238E27FC236}">
                <a16:creationId xmlns:a16="http://schemas.microsoft.com/office/drawing/2014/main" xmlns="" id="{628F478A-60EE-2846-8926-655DD93ECAEF}"/>
              </a:ext>
            </a:extLst>
          </p:cNvPr>
          <p:cNvSpPr txBox="1"/>
          <p:nvPr/>
        </p:nvSpPr>
        <p:spPr>
          <a:xfrm>
            <a:off x="1" y="129211"/>
            <a:ext cx="10058400" cy="584775"/>
          </a:xfrm>
          <a:prstGeom prst="rect">
            <a:avLst/>
          </a:prstGeom>
          <a:noFill/>
        </p:spPr>
        <p:txBody>
          <a:bodyPr wrap="square" rtlCol="0">
            <a:spAutoFit/>
          </a:bodyPr>
          <a:lstStyle/>
          <a:p>
            <a:pPr algn="ctr"/>
            <a:r>
              <a:rPr lang="en-US" sz="3200" dirty="0">
                <a:solidFill>
                  <a:srgbClr val="FF0000"/>
                </a:solidFill>
                <a:latin typeface="Arial" panose="020B0604020202020204" pitchFamily="34" charset="0"/>
                <a:cs typeface="Arial" panose="020B0604020202020204" pitchFamily="34" charset="0"/>
              </a:rPr>
              <a:t>Early Detection</a:t>
            </a:r>
          </a:p>
        </p:txBody>
      </p:sp>
      <p:graphicFrame>
        <p:nvGraphicFramePr>
          <p:cNvPr id="9" name="Object 4">
            <a:extLst>
              <a:ext uri="{FF2B5EF4-FFF2-40B4-BE49-F238E27FC236}">
                <a16:creationId xmlns:a16="http://schemas.microsoft.com/office/drawing/2014/main" xmlns="" id="{F8BA5E65-4ECC-8348-906C-F4A3B6F1D7EC}"/>
              </a:ext>
            </a:extLst>
          </p:cNvPr>
          <p:cNvGraphicFramePr>
            <a:graphicFrameLocks noChangeAspect="1"/>
          </p:cNvGraphicFramePr>
          <p:nvPr>
            <p:extLst>
              <p:ext uri="{D42A27DB-BD31-4B8C-83A1-F6EECF244321}">
                <p14:modId xmlns:p14="http://schemas.microsoft.com/office/powerpoint/2010/main" val="648078488"/>
              </p:ext>
            </p:extLst>
          </p:nvPr>
        </p:nvGraphicFramePr>
        <p:xfrm>
          <a:off x="702366" y="713986"/>
          <a:ext cx="8077200" cy="6883400"/>
        </p:xfrm>
        <a:graphic>
          <a:graphicData uri="http://schemas.openxmlformats.org/presentationml/2006/ole">
            <mc:AlternateContent xmlns:mc="http://schemas.openxmlformats.org/markup-compatibility/2006">
              <mc:Choice xmlns:v="urn:schemas-microsoft-com:vml" Requires="v">
                <p:oleObj spid="_x0000_s1036" name="Graph" r:id="rId3" imgW="3867840" imgH="3296160" progId="Origin50.Graph">
                  <p:embed/>
                </p:oleObj>
              </mc:Choice>
              <mc:Fallback>
                <p:oleObj name="Graph" r:id="rId3" imgW="3867840" imgH="3296160" progId="Origin50.Graph">
                  <p:embed/>
                  <p:pic>
                    <p:nvPicPr>
                      <p:cNvPr id="2052"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366" y="713986"/>
                        <a:ext cx="8077200" cy="688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 name="Picture 9">
            <a:extLst>
              <a:ext uri="{FF2B5EF4-FFF2-40B4-BE49-F238E27FC236}">
                <a16:creationId xmlns:a16="http://schemas.microsoft.com/office/drawing/2014/main" xmlns="" id="{F8ED2BEB-894F-3946-8629-1809C5DF8AAF}"/>
              </a:ext>
            </a:extLst>
          </p:cNvPr>
          <p:cNvPicPr>
            <a:picLocks noChangeAspect="1"/>
          </p:cNvPicPr>
          <p:nvPr/>
        </p:nvPicPr>
        <p:blipFill>
          <a:blip r:embed="rId5"/>
          <a:stretch>
            <a:fillRect/>
          </a:stretch>
        </p:blipFill>
        <p:spPr>
          <a:xfrm>
            <a:off x="216831" y="7025935"/>
            <a:ext cx="4713631" cy="556591"/>
          </a:xfrm>
          <a:prstGeom prst="rect">
            <a:avLst/>
          </a:prstGeom>
        </p:spPr>
      </p:pic>
    </p:spTree>
    <p:extLst>
      <p:ext uri="{BB962C8B-B14F-4D97-AF65-F5344CB8AC3E}">
        <p14:creationId xmlns:p14="http://schemas.microsoft.com/office/powerpoint/2010/main" val="5044049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ECF0E5E-420F-0D40-910B-B207ED94A9A5}"/>
              </a:ext>
            </a:extLst>
          </p:cNvPr>
          <p:cNvPicPr>
            <a:picLocks noChangeAspect="1"/>
          </p:cNvPicPr>
          <p:nvPr/>
        </p:nvPicPr>
        <p:blipFill>
          <a:blip r:embed="rId2"/>
          <a:stretch>
            <a:fillRect/>
          </a:stretch>
        </p:blipFill>
        <p:spPr>
          <a:xfrm>
            <a:off x="478634" y="2845320"/>
            <a:ext cx="8864600" cy="4648200"/>
          </a:xfrm>
          <a:prstGeom prst="rect">
            <a:avLst/>
          </a:prstGeom>
        </p:spPr>
      </p:pic>
      <p:sp>
        <p:nvSpPr>
          <p:cNvPr id="8" name="Rectangle 7">
            <a:extLst>
              <a:ext uri="{FF2B5EF4-FFF2-40B4-BE49-F238E27FC236}">
                <a16:creationId xmlns:a16="http://schemas.microsoft.com/office/drawing/2014/main" xmlns="" id="{716481BB-AADE-B94A-964D-8E1A572A774F}"/>
              </a:ext>
            </a:extLst>
          </p:cNvPr>
          <p:cNvSpPr/>
          <p:nvPr/>
        </p:nvSpPr>
        <p:spPr>
          <a:xfrm>
            <a:off x="2038617" y="5255559"/>
            <a:ext cx="2679700" cy="457200"/>
          </a:xfrm>
          <a:prstGeom prst="rect">
            <a:avLst/>
          </a:prstGeom>
          <a:solidFill>
            <a:srgbClr val="FFFFFF"/>
          </a:solid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876EA14C-732B-4146-BC5F-28D9869EB384}"/>
              </a:ext>
            </a:extLst>
          </p:cNvPr>
          <p:cNvSpPr/>
          <p:nvPr/>
        </p:nvSpPr>
        <p:spPr>
          <a:xfrm>
            <a:off x="6763017" y="4188759"/>
            <a:ext cx="2514600" cy="457200"/>
          </a:xfrm>
          <a:prstGeom prst="rect">
            <a:avLst/>
          </a:prstGeom>
          <a:solidFill>
            <a:srgbClr val="FFFFFF"/>
          </a:solid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9175576A-7058-6349-85E1-1DE1381CF70E}"/>
              </a:ext>
            </a:extLst>
          </p:cNvPr>
          <p:cNvSpPr/>
          <p:nvPr/>
        </p:nvSpPr>
        <p:spPr>
          <a:xfrm>
            <a:off x="3334017" y="3960159"/>
            <a:ext cx="1371600" cy="381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9E3103EF-0BE3-274D-B9F4-EC04596571F2}"/>
              </a:ext>
            </a:extLst>
          </p:cNvPr>
          <p:cNvSpPr/>
          <p:nvPr/>
        </p:nvSpPr>
        <p:spPr>
          <a:xfrm>
            <a:off x="1352817" y="4214159"/>
            <a:ext cx="1371600" cy="381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3DDFE087-B03A-6749-A2CF-01613305CD18}"/>
              </a:ext>
            </a:extLst>
          </p:cNvPr>
          <p:cNvSpPr/>
          <p:nvPr/>
        </p:nvSpPr>
        <p:spPr>
          <a:xfrm>
            <a:off x="4096017" y="3160059"/>
            <a:ext cx="685800" cy="3429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015A3A42-EF12-2645-8FE6-E909C191246F}"/>
              </a:ext>
            </a:extLst>
          </p:cNvPr>
          <p:cNvSpPr/>
          <p:nvPr/>
        </p:nvSpPr>
        <p:spPr>
          <a:xfrm>
            <a:off x="4781817" y="2719793"/>
            <a:ext cx="1447800" cy="457200"/>
          </a:xfrm>
          <a:prstGeom prst="rect">
            <a:avLst/>
          </a:prstGeom>
          <a:solidFill>
            <a:srgbClr val="FFFFFF"/>
          </a:solid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D4B12EC7-A89C-DC41-AB0D-6D0ECCE9AA09}"/>
              </a:ext>
            </a:extLst>
          </p:cNvPr>
          <p:cNvSpPr/>
          <p:nvPr/>
        </p:nvSpPr>
        <p:spPr>
          <a:xfrm>
            <a:off x="5696217" y="4722159"/>
            <a:ext cx="1524000" cy="4953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xmlns="" id="{65074B50-90CE-4147-83F4-062F688C84EC}"/>
              </a:ext>
            </a:extLst>
          </p:cNvPr>
          <p:cNvSpPr txBox="1"/>
          <p:nvPr/>
        </p:nvSpPr>
        <p:spPr>
          <a:xfrm>
            <a:off x="2038617" y="5331759"/>
            <a:ext cx="4114800" cy="369332"/>
          </a:xfrm>
          <a:prstGeom prst="rect">
            <a:avLst/>
          </a:prstGeom>
        </p:spPr>
        <p:txBody>
          <a:bodyPr vert="horz" wrap="square" rtlCol="0" anchor="b">
            <a:spAutoFit/>
          </a:bodyPr>
          <a:lstStyle/>
          <a:p>
            <a:pPr marL="0" marR="0" indent="0" algn="l" defTabSz="457200" rtl="0" eaLnBrk="1" fontAlgn="auto" latinLnBrk="0" hangingPunct="1">
              <a:lnSpc>
                <a:spcPct val="100000"/>
              </a:lnSpc>
              <a:spcBef>
                <a:spcPct val="0"/>
              </a:spcBef>
              <a:spcAft>
                <a:spcPts val="0"/>
              </a:spcAft>
              <a:buClrTx/>
              <a:buSzTx/>
              <a:buFontTx/>
              <a:buNone/>
              <a:tabLst/>
            </a:pPr>
            <a:r>
              <a:rPr lang="en-US" b="1" noProof="0" dirty="0">
                <a:solidFill>
                  <a:srgbClr val="FF0000"/>
                </a:solidFill>
                <a:latin typeface="+mj-lt"/>
                <a:ea typeface="+mj-ea"/>
                <a:cs typeface="Helvetica Neue Bold Condensed"/>
              </a:rPr>
              <a:t>2-hydroxyacetaldehyde</a:t>
            </a:r>
            <a:endParaRPr kumimoji="0" lang="en-US" b="1" i="0" u="none" strike="noStrike" kern="1200" cap="none" spc="0" normalizeH="0" baseline="0" noProof="0" dirty="0">
              <a:ln>
                <a:noFill/>
              </a:ln>
              <a:solidFill>
                <a:srgbClr val="FF0000"/>
              </a:solidFill>
              <a:effectLst/>
              <a:uLnTx/>
              <a:uFillTx/>
              <a:latin typeface="+mj-lt"/>
              <a:ea typeface="+mj-ea"/>
              <a:cs typeface="Helvetica Neue Bold Condensed"/>
            </a:endParaRPr>
          </a:p>
        </p:txBody>
      </p:sp>
      <p:sp>
        <p:nvSpPr>
          <p:cNvPr id="17" name="TextBox 16">
            <a:extLst>
              <a:ext uri="{FF2B5EF4-FFF2-40B4-BE49-F238E27FC236}">
                <a16:creationId xmlns:a16="http://schemas.microsoft.com/office/drawing/2014/main" xmlns="" id="{E5E444B2-80A3-6C45-A6DE-85461CD7A41F}"/>
              </a:ext>
            </a:extLst>
          </p:cNvPr>
          <p:cNvSpPr txBox="1"/>
          <p:nvPr/>
        </p:nvSpPr>
        <p:spPr>
          <a:xfrm>
            <a:off x="4855898" y="2732495"/>
            <a:ext cx="1447800" cy="369332"/>
          </a:xfrm>
          <a:prstGeom prst="rect">
            <a:avLst/>
          </a:prstGeom>
        </p:spPr>
        <p:txBody>
          <a:bodyPr vert="horz" wrap="square" rtlCol="0" anchor="b">
            <a:spAutoFit/>
          </a:bodyPr>
          <a:lstStyle/>
          <a:p>
            <a:pPr marL="0" marR="0" indent="0" algn="l" defTabSz="457200" rtl="0" eaLnBrk="1" fontAlgn="auto" latinLnBrk="0" hangingPunct="1">
              <a:lnSpc>
                <a:spcPct val="100000"/>
              </a:lnSpc>
              <a:spcBef>
                <a:spcPct val="0"/>
              </a:spcBef>
              <a:spcAft>
                <a:spcPts val="0"/>
              </a:spcAft>
              <a:buClrTx/>
              <a:buSzTx/>
              <a:buFontTx/>
              <a:buNone/>
              <a:tabLst/>
            </a:pPr>
            <a:r>
              <a:rPr lang="en-US" b="1" noProof="0" dirty="0">
                <a:solidFill>
                  <a:srgbClr val="FF0000"/>
                </a:solidFill>
                <a:latin typeface="+mj-lt"/>
                <a:ea typeface="+mj-ea"/>
                <a:cs typeface="Helvetica Neue Bold Condensed"/>
              </a:rPr>
              <a:t>2-butanone</a:t>
            </a:r>
            <a:endParaRPr kumimoji="0" lang="en-US" b="1" i="0" u="none" strike="noStrike" kern="1200" cap="none" spc="0" normalizeH="0" baseline="0" noProof="0" dirty="0">
              <a:ln>
                <a:noFill/>
              </a:ln>
              <a:solidFill>
                <a:srgbClr val="FF0000"/>
              </a:solidFill>
              <a:effectLst/>
              <a:uLnTx/>
              <a:uFillTx/>
              <a:latin typeface="+mj-lt"/>
              <a:ea typeface="+mj-ea"/>
              <a:cs typeface="Helvetica Neue Bold Condensed"/>
            </a:endParaRPr>
          </a:p>
        </p:txBody>
      </p:sp>
      <p:sp>
        <p:nvSpPr>
          <p:cNvPr id="18" name="TextBox 17">
            <a:extLst>
              <a:ext uri="{FF2B5EF4-FFF2-40B4-BE49-F238E27FC236}">
                <a16:creationId xmlns:a16="http://schemas.microsoft.com/office/drawing/2014/main" xmlns="" id="{B6DE7D29-FD54-3642-AA7D-020F589F20D3}"/>
              </a:ext>
            </a:extLst>
          </p:cNvPr>
          <p:cNvSpPr txBox="1"/>
          <p:nvPr/>
        </p:nvSpPr>
        <p:spPr>
          <a:xfrm>
            <a:off x="6763017" y="4238527"/>
            <a:ext cx="2652716" cy="369332"/>
          </a:xfrm>
          <a:prstGeom prst="rect">
            <a:avLst/>
          </a:prstGeom>
        </p:spPr>
        <p:txBody>
          <a:bodyPr vert="horz" wrap="square" rtlCol="0" anchor="b">
            <a:spAutoFit/>
          </a:bodyPr>
          <a:lstStyle/>
          <a:p>
            <a:pPr marL="0" marR="0" indent="0" algn="l" defTabSz="457200" rtl="0" eaLnBrk="1" fontAlgn="auto" latinLnBrk="0" hangingPunct="1">
              <a:lnSpc>
                <a:spcPct val="100000"/>
              </a:lnSpc>
              <a:spcBef>
                <a:spcPct val="0"/>
              </a:spcBef>
              <a:spcAft>
                <a:spcPts val="0"/>
              </a:spcAft>
              <a:buClrTx/>
              <a:buSzTx/>
              <a:buFontTx/>
              <a:buNone/>
              <a:tabLst/>
            </a:pPr>
            <a:r>
              <a:rPr lang="en-US" b="1" noProof="0" dirty="0">
                <a:solidFill>
                  <a:srgbClr val="FF0000"/>
                </a:solidFill>
                <a:latin typeface="+mj-lt"/>
                <a:ea typeface="+mj-ea"/>
                <a:cs typeface="Helvetica Neue Bold Condensed"/>
              </a:rPr>
              <a:t>3-hydroxy-2-butanone</a:t>
            </a:r>
            <a:endParaRPr kumimoji="0" lang="en-US" b="1" i="0" u="none" strike="noStrike" kern="1200" cap="none" spc="0" normalizeH="0" baseline="0" noProof="0" dirty="0">
              <a:ln>
                <a:noFill/>
              </a:ln>
              <a:solidFill>
                <a:srgbClr val="FF0000"/>
              </a:solidFill>
              <a:effectLst/>
              <a:uLnTx/>
              <a:uFillTx/>
              <a:latin typeface="+mj-lt"/>
              <a:ea typeface="+mj-ea"/>
              <a:cs typeface="Helvetica Neue Bold Condensed"/>
            </a:endParaRPr>
          </a:p>
        </p:txBody>
      </p:sp>
      <p:pic>
        <p:nvPicPr>
          <p:cNvPr id="19" name="Picture 1">
            <a:extLst>
              <a:ext uri="{FF2B5EF4-FFF2-40B4-BE49-F238E27FC236}">
                <a16:creationId xmlns:a16="http://schemas.microsoft.com/office/drawing/2014/main" xmlns="" id="{DBB28B37-A921-CE4A-8B40-71D2C621ADDE}"/>
              </a:ext>
            </a:extLst>
          </p:cNvPr>
          <p:cNvPicPr>
            <a:picLocks noChangeAspect="1" noChangeArrowheads="1"/>
          </p:cNvPicPr>
          <p:nvPr/>
        </p:nvPicPr>
        <p:blipFill>
          <a:blip r:embed="rId3" cstate="print"/>
          <a:srcRect/>
          <a:stretch>
            <a:fillRect/>
          </a:stretch>
        </p:blipFill>
        <p:spPr bwMode="auto">
          <a:xfrm>
            <a:off x="7283484" y="1433336"/>
            <a:ext cx="2100500" cy="2327874"/>
          </a:xfrm>
          <a:prstGeom prst="rect">
            <a:avLst/>
          </a:prstGeom>
          <a:noFill/>
          <a:ln w="9525">
            <a:noFill/>
            <a:miter lim="800000"/>
            <a:headEnd/>
            <a:tailEnd/>
          </a:ln>
        </p:spPr>
      </p:pic>
      <p:sp>
        <p:nvSpPr>
          <p:cNvPr id="20" name="Title 5">
            <a:extLst>
              <a:ext uri="{FF2B5EF4-FFF2-40B4-BE49-F238E27FC236}">
                <a16:creationId xmlns:a16="http://schemas.microsoft.com/office/drawing/2014/main" xmlns="" id="{1BE58AB4-8654-5E4E-8F73-C7FB41571A4B}"/>
              </a:ext>
            </a:extLst>
          </p:cNvPr>
          <p:cNvSpPr txBox="1">
            <a:spLocks/>
          </p:cNvSpPr>
          <p:nvPr/>
        </p:nvSpPr>
        <p:spPr>
          <a:xfrm>
            <a:off x="617531" y="1368844"/>
            <a:ext cx="6384748"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altLang="en-US" sz="3200" b="1" dirty="0">
                <a:solidFill>
                  <a:srgbClr val="FF0000"/>
                </a:solidFill>
                <a:latin typeface="Arial" charset="0"/>
              </a:rPr>
              <a:t>Early Detection of Lung Cancer By Breath Carbonyl Detection</a:t>
            </a:r>
            <a:endParaRPr lang="en-US" altLang="en-US" sz="3200" dirty="0">
              <a:solidFill>
                <a:srgbClr val="FF0000"/>
              </a:solidFill>
            </a:endParaRPr>
          </a:p>
        </p:txBody>
      </p:sp>
      <p:pic>
        <p:nvPicPr>
          <p:cNvPr id="21" name="Picture 20">
            <a:extLst>
              <a:ext uri="{FF2B5EF4-FFF2-40B4-BE49-F238E27FC236}">
                <a16:creationId xmlns:a16="http://schemas.microsoft.com/office/drawing/2014/main" xmlns="" id="{002EF227-2F76-EC45-B5D8-92FF91896295}"/>
              </a:ext>
            </a:extLst>
          </p:cNvPr>
          <p:cNvPicPr>
            <a:picLocks noChangeAspect="1"/>
          </p:cNvPicPr>
          <p:nvPr/>
        </p:nvPicPr>
        <p:blipFill>
          <a:blip r:embed="rId4"/>
          <a:stretch>
            <a:fillRect/>
          </a:stretch>
        </p:blipFill>
        <p:spPr>
          <a:xfrm>
            <a:off x="1658676" y="2855259"/>
            <a:ext cx="2131481" cy="1651774"/>
          </a:xfrm>
          <a:prstGeom prst="rect">
            <a:avLst/>
          </a:prstGeom>
        </p:spPr>
      </p:pic>
      <p:pic>
        <p:nvPicPr>
          <p:cNvPr id="22" name="Picture 5">
            <a:extLst>
              <a:ext uri="{FF2B5EF4-FFF2-40B4-BE49-F238E27FC236}">
                <a16:creationId xmlns:a16="http://schemas.microsoft.com/office/drawing/2014/main" xmlns="" id="{5FE53993-0A0F-5A43-A7EE-6B1AB839D5F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68724" y="2719793"/>
            <a:ext cx="805618" cy="47679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3" name="TextBox 22">
            <a:extLst>
              <a:ext uri="{FF2B5EF4-FFF2-40B4-BE49-F238E27FC236}">
                <a16:creationId xmlns:a16="http://schemas.microsoft.com/office/drawing/2014/main" xmlns="" id="{3F7CA877-600B-AB4B-AAEB-F80863DED2A0}"/>
              </a:ext>
            </a:extLst>
          </p:cNvPr>
          <p:cNvSpPr txBox="1"/>
          <p:nvPr/>
        </p:nvSpPr>
        <p:spPr>
          <a:xfrm>
            <a:off x="1" y="129211"/>
            <a:ext cx="10058400" cy="584775"/>
          </a:xfrm>
          <a:prstGeom prst="rect">
            <a:avLst/>
          </a:prstGeom>
          <a:noFill/>
        </p:spPr>
        <p:txBody>
          <a:bodyPr wrap="square" rtlCol="0">
            <a:spAutoFit/>
          </a:bodyPr>
          <a:lstStyle/>
          <a:p>
            <a:pPr algn="ctr"/>
            <a:r>
              <a:rPr lang="en-US" sz="3200" dirty="0">
                <a:solidFill>
                  <a:srgbClr val="FF0000"/>
                </a:solidFill>
                <a:latin typeface="Arial" panose="020B0604020202020204" pitchFamily="34" charset="0"/>
                <a:cs typeface="Arial" panose="020B0604020202020204" pitchFamily="34" charset="0"/>
              </a:rPr>
              <a:t>Early Detection</a:t>
            </a:r>
          </a:p>
        </p:txBody>
      </p:sp>
      <p:pic>
        <p:nvPicPr>
          <p:cNvPr id="24" name="Picture 23">
            <a:extLst>
              <a:ext uri="{FF2B5EF4-FFF2-40B4-BE49-F238E27FC236}">
                <a16:creationId xmlns:a16="http://schemas.microsoft.com/office/drawing/2014/main" xmlns="" id="{6E150588-6879-174A-9F70-C210BAC8DFFD}"/>
              </a:ext>
            </a:extLst>
          </p:cNvPr>
          <p:cNvPicPr>
            <a:picLocks noChangeAspect="1"/>
          </p:cNvPicPr>
          <p:nvPr/>
        </p:nvPicPr>
        <p:blipFill>
          <a:blip r:embed="rId6"/>
          <a:stretch>
            <a:fillRect/>
          </a:stretch>
        </p:blipFill>
        <p:spPr>
          <a:xfrm>
            <a:off x="216831" y="7025935"/>
            <a:ext cx="4713631" cy="556591"/>
          </a:xfrm>
          <a:prstGeom prst="rect">
            <a:avLst/>
          </a:prstGeom>
        </p:spPr>
      </p:pic>
    </p:spTree>
    <p:extLst>
      <p:ext uri="{BB962C8B-B14F-4D97-AF65-F5344CB8AC3E}">
        <p14:creationId xmlns:p14="http://schemas.microsoft.com/office/powerpoint/2010/main" val="23161836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xmlns="" id="{3F7CA877-600B-AB4B-AAEB-F80863DED2A0}"/>
              </a:ext>
            </a:extLst>
          </p:cNvPr>
          <p:cNvSpPr txBox="1"/>
          <p:nvPr/>
        </p:nvSpPr>
        <p:spPr>
          <a:xfrm>
            <a:off x="1" y="129211"/>
            <a:ext cx="10058400" cy="584775"/>
          </a:xfrm>
          <a:prstGeom prst="rect">
            <a:avLst/>
          </a:prstGeom>
          <a:noFill/>
        </p:spPr>
        <p:txBody>
          <a:bodyPr wrap="square" rtlCol="0">
            <a:spAutoFit/>
          </a:bodyPr>
          <a:lstStyle/>
          <a:p>
            <a:pPr algn="ctr"/>
            <a:r>
              <a:rPr lang="en-US" sz="3200" dirty="0">
                <a:solidFill>
                  <a:srgbClr val="FF0000"/>
                </a:solidFill>
                <a:latin typeface="Arial" panose="020B0604020202020204" pitchFamily="34" charset="0"/>
                <a:cs typeface="Arial" panose="020B0604020202020204" pitchFamily="34" charset="0"/>
              </a:rPr>
              <a:t>New Therapies – Pre-Clinical</a:t>
            </a:r>
          </a:p>
        </p:txBody>
      </p:sp>
      <p:pic>
        <p:nvPicPr>
          <p:cNvPr id="3" name="Picture 2">
            <a:extLst>
              <a:ext uri="{FF2B5EF4-FFF2-40B4-BE49-F238E27FC236}">
                <a16:creationId xmlns:a16="http://schemas.microsoft.com/office/drawing/2014/main" xmlns="" id="{93ECA222-45B1-D24B-8689-551F796D59F7}"/>
              </a:ext>
            </a:extLst>
          </p:cNvPr>
          <p:cNvPicPr>
            <a:picLocks noChangeAspect="1"/>
          </p:cNvPicPr>
          <p:nvPr/>
        </p:nvPicPr>
        <p:blipFill>
          <a:blip r:embed="rId2"/>
          <a:stretch>
            <a:fillRect/>
          </a:stretch>
        </p:blipFill>
        <p:spPr>
          <a:xfrm>
            <a:off x="1679713" y="1154872"/>
            <a:ext cx="6987208" cy="5621630"/>
          </a:xfrm>
          <a:prstGeom prst="rect">
            <a:avLst/>
          </a:prstGeom>
        </p:spPr>
      </p:pic>
      <p:pic>
        <p:nvPicPr>
          <p:cNvPr id="25" name="Picture 24">
            <a:extLst>
              <a:ext uri="{FF2B5EF4-FFF2-40B4-BE49-F238E27FC236}">
                <a16:creationId xmlns:a16="http://schemas.microsoft.com/office/drawing/2014/main" xmlns="" id="{CD8BA3F8-876D-E84A-820E-E4123E4E9BC1}"/>
              </a:ext>
            </a:extLst>
          </p:cNvPr>
          <p:cNvPicPr>
            <a:picLocks noChangeAspect="1"/>
          </p:cNvPicPr>
          <p:nvPr/>
        </p:nvPicPr>
        <p:blipFill>
          <a:blip r:embed="rId3"/>
          <a:stretch>
            <a:fillRect/>
          </a:stretch>
        </p:blipFill>
        <p:spPr>
          <a:xfrm>
            <a:off x="216831" y="7025935"/>
            <a:ext cx="4713631" cy="556591"/>
          </a:xfrm>
          <a:prstGeom prst="rect">
            <a:avLst/>
          </a:prstGeom>
        </p:spPr>
      </p:pic>
    </p:spTree>
    <p:extLst>
      <p:ext uri="{BB962C8B-B14F-4D97-AF65-F5344CB8AC3E}">
        <p14:creationId xmlns:p14="http://schemas.microsoft.com/office/powerpoint/2010/main" val="28231088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xmlns="" id="{3F7CA877-600B-AB4B-AAEB-F80863DED2A0}"/>
              </a:ext>
            </a:extLst>
          </p:cNvPr>
          <p:cNvSpPr txBox="1"/>
          <p:nvPr/>
        </p:nvSpPr>
        <p:spPr>
          <a:xfrm>
            <a:off x="1" y="129211"/>
            <a:ext cx="10058400" cy="584775"/>
          </a:xfrm>
          <a:prstGeom prst="rect">
            <a:avLst/>
          </a:prstGeom>
          <a:noFill/>
        </p:spPr>
        <p:txBody>
          <a:bodyPr wrap="square" rtlCol="0">
            <a:spAutoFit/>
          </a:bodyPr>
          <a:lstStyle/>
          <a:p>
            <a:pPr algn="ctr"/>
            <a:r>
              <a:rPr lang="en-US" sz="3200" dirty="0">
                <a:solidFill>
                  <a:srgbClr val="FF0000"/>
                </a:solidFill>
                <a:latin typeface="Arial" panose="020B0604020202020204" pitchFamily="34" charset="0"/>
                <a:cs typeface="Arial" panose="020B0604020202020204" pitchFamily="34" charset="0"/>
              </a:rPr>
              <a:t>New Therapies – Pre-Clinical</a:t>
            </a:r>
          </a:p>
        </p:txBody>
      </p:sp>
      <p:sp>
        <p:nvSpPr>
          <p:cNvPr id="4" name="Text Box 2">
            <a:extLst>
              <a:ext uri="{FF2B5EF4-FFF2-40B4-BE49-F238E27FC236}">
                <a16:creationId xmlns:a16="http://schemas.microsoft.com/office/drawing/2014/main" xmlns="" id="{C7DF0732-204B-114C-8BE2-AC6B9D2CE6DC}"/>
              </a:ext>
            </a:extLst>
          </p:cNvPr>
          <p:cNvSpPr txBox="1">
            <a:spLocks noChangeArrowheads="1"/>
          </p:cNvSpPr>
          <p:nvPr/>
        </p:nvSpPr>
        <p:spPr bwMode="auto">
          <a:xfrm>
            <a:off x="533400" y="1036016"/>
            <a:ext cx="89916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dirty="0">
                <a:solidFill>
                  <a:srgbClr val="000000"/>
                </a:solidFill>
                <a:ea typeface="MS PGothic" panose="020B0600070205080204" pitchFamily="34" charset="-128"/>
                <a:cs typeface="Arial" panose="020B0604020202020204" pitchFamily="34" charset="0"/>
              </a:rPr>
              <a:t>Virtual Screening </a:t>
            </a:r>
          </a:p>
          <a:p>
            <a:pPr algn="ctr" eaLnBrk="1" hangingPunct="1">
              <a:spcBef>
                <a:spcPct val="0"/>
              </a:spcBef>
              <a:buFontTx/>
              <a:buNone/>
            </a:pPr>
            <a:r>
              <a:rPr lang="en-US" altLang="en-US" sz="2000" dirty="0">
                <a:solidFill>
                  <a:srgbClr val="000000"/>
                </a:solidFill>
                <a:ea typeface="MS PGothic" panose="020B0600070205080204" pitchFamily="34" charset="-128"/>
                <a:cs typeface="Arial" panose="020B0604020202020204" pitchFamily="34" charset="0"/>
              </a:rPr>
              <a:t>Kentucky </a:t>
            </a:r>
            <a:r>
              <a:rPr lang="en-US" altLang="en-US" sz="2000" dirty="0" err="1">
                <a:solidFill>
                  <a:srgbClr val="000000"/>
                </a:solidFill>
                <a:ea typeface="MS PGothic" panose="020B0600070205080204" pitchFamily="34" charset="-128"/>
                <a:cs typeface="Arial" panose="020B0604020202020204" pitchFamily="34" charset="0"/>
              </a:rPr>
              <a:t>Dataseam</a:t>
            </a:r>
            <a:r>
              <a:rPr lang="en-US" altLang="en-US" sz="2000" dirty="0">
                <a:solidFill>
                  <a:srgbClr val="000000"/>
                </a:solidFill>
                <a:ea typeface="MS PGothic" panose="020B0600070205080204" pitchFamily="34" charset="-128"/>
                <a:cs typeface="Arial" panose="020B0604020202020204" pitchFamily="34" charset="0"/>
              </a:rPr>
              <a:t> University of Louisville  Public-Private Partnership </a:t>
            </a:r>
          </a:p>
        </p:txBody>
      </p:sp>
      <p:sp>
        <p:nvSpPr>
          <p:cNvPr id="5" name="Text Box 12">
            <a:extLst>
              <a:ext uri="{FF2B5EF4-FFF2-40B4-BE49-F238E27FC236}">
                <a16:creationId xmlns:a16="http://schemas.microsoft.com/office/drawing/2014/main" xmlns="" id="{CC1D6E56-CE5B-ED4C-B897-BE0CC0BD9451}"/>
              </a:ext>
            </a:extLst>
          </p:cNvPr>
          <p:cNvSpPr txBox="1">
            <a:spLocks noChangeArrowheads="1"/>
          </p:cNvSpPr>
          <p:nvPr/>
        </p:nvSpPr>
        <p:spPr bwMode="auto">
          <a:xfrm>
            <a:off x="685800" y="2299666"/>
            <a:ext cx="5029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rgbClr val="000000"/>
                </a:solidFill>
                <a:ea typeface="MS PGothic" panose="020B0600070205080204" pitchFamily="34" charset="-128"/>
                <a:cs typeface="Arial" panose="020B0604020202020204" pitchFamily="34" charset="0"/>
              </a:rPr>
              <a:t>Grid Computing in 52 </a:t>
            </a:r>
          </a:p>
          <a:p>
            <a:pPr eaLnBrk="1" hangingPunct="1">
              <a:spcBef>
                <a:spcPct val="0"/>
              </a:spcBef>
              <a:buFontTx/>
              <a:buNone/>
            </a:pPr>
            <a:r>
              <a:rPr lang="en-US" altLang="en-US" sz="1800">
                <a:solidFill>
                  <a:srgbClr val="000000"/>
                </a:solidFill>
                <a:ea typeface="MS PGothic" panose="020B0600070205080204" pitchFamily="34" charset="-128"/>
                <a:cs typeface="Arial" panose="020B0604020202020204" pitchFamily="34" charset="0"/>
              </a:rPr>
              <a:t>K-12 Kentucky School Districts</a:t>
            </a:r>
          </a:p>
          <a:p>
            <a:pPr eaLnBrk="1" hangingPunct="1">
              <a:spcBef>
                <a:spcPct val="0"/>
              </a:spcBef>
              <a:buFontTx/>
              <a:buNone/>
            </a:pPr>
            <a:endParaRPr lang="en-US" altLang="en-US" sz="1800">
              <a:solidFill>
                <a:srgbClr val="000000"/>
              </a:solidFill>
              <a:ea typeface="MS PGothic" panose="020B0600070205080204" pitchFamily="34" charset="-128"/>
              <a:cs typeface="Arial" panose="020B0604020202020204" pitchFamily="34" charset="0"/>
            </a:endParaRPr>
          </a:p>
        </p:txBody>
      </p:sp>
      <p:pic>
        <p:nvPicPr>
          <p:cNvPr id="6" name="Picture 10">
            <a:extLst>
              <a:ext uri="{FF2B5EF4-FFF2-40B4-BE49-F238E27FC236}">
                <a16:creationId xmlns:a16="http://schemas.microsoft.com/office/drawing/2014/main" xmlns="" id="{8A62E689-9DC3-3D4A-8E57-BEBB4432F8C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71738" y="4622250"/>
            <a:ext cx="4902200"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58">
            <a:extLst>
              <a:ext uri="{FF2B5EF4-FFF2-40B4-BE49-F238E27FC236}">
                <a16:creationId xmlns:a16="http://schemas.microsoft.com/office/drawing/2014/main" xmlns="" id="{21B88AB8-ACB8-A54C-9AA4-27F2F4F6B52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3425" y="2601291"/>
            <a:ext cx="2954338"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59">
            <a:extLst>
              <a:ext uri="{FF2B5EF4-FFF2-40B4-BE49-F238E27FC236}">
                <a16:creationId xmlns:a16="http://schemas.microsoft.com/office/drawing/2014/main" xmlns="" id="{860C22E6-25E7-A944-BE6B-1362F8ACA45B}"/>
              </a:ext>
            </a:extLst>
          </p:cNvPr>
          <p:cNvSpPr txBox="1">
            <a:spLocks noChangeArrowheads="1"/>
          </p:cNvSpPr>
          <p:nvPr/>
        </p:nvSpPr>
        <p:spPr bwMode="auto">
          <a:xfrm>
            <a:off x="6442075" y="3218829"/>
            <a:ext cx="17367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ea typeface="MS PGothic" panose="020B0600070205080204" pitchFamily="34" charset="-128"/>
                <a:cs typeface="Arial" panose="020B0604020202020204" pitchFamily="34" charset="0"/>
              </a:rPr>
              <a:t>Dataseam Grid</a:t>
            </a:r>
          </a:p>
        </p:txBody>
      </p:sp>
      <p:sp>
        <p:nvSpPr>
          <p:cNvPr id="9" name="TextBox 160">
            <a:extLst>
              <a:ext uri="{FF2B5EF4-FFF2-40B4-BE49-F238E27FC236}">
                <a16:creationId xmlns:a16="http://schemas.microsoft.com/office/drawing/2014/main" xmlns="" id="{C82C7B8E-9A11-3B4A-8A40-2926BC2514CE}"/>
              </a:ext>
            </a:extLst>
          </p:cNvPr>
          <p:cNvSpPr txBox="1">
            <a:spLocks noChangeArrowheads="1"/>
          </p:cNvSpPr>
          <p:nvPr/>
        </p:nvSpPr>
        <p:spPr bwMode="auto">
          <a:xfrm>
            <a:off x="6442075" y="3844304"/>
            <a:ext cx="24495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600">
                <a:ea typeface="MS PGothic" panose="020B0600070205080204" pitchFamily="34" charset="-128"/>
                <a:cs typeface="Arial" panose="020B0604020202020204" pitchFamily="34" charset="0"/>
              </a:rPr>
              <a:t>Virtual screening on over </a:t>
            </a:r>
          </a:p>
          <a:p>
            <a:pPr algn="ctr" eaLnBrk="1" hangingPunct="1">
              <a:spcBef>
                <a:spcPct val="0"/>
              </a:spcBef>
              <a:buFontTx/>
              <a:buNone/>
            </a:pPr>
            <a:r>
              <a:rPr lang="en-US" altLang="en-US" sz="1600">
                <a:ea typeface="MS PGothic" panose="020B0600070205080204" pitchFamily="34" charset="-128"/>
                <a:cs typeface="Arial" panose="020B0604020202020204" pitchFamily="34" charset="0"/>
              </a:rPr>
              <a:t>24,000 processors 24/7</a:t>
            </a:r>
          </a:p>
        </p:txBody>
      </p:sp>
      <p:pic>
        <p:nvPicPr>
          <p:cNvPr id="10" name="Picture 9">
            <a:extLst>
              <a:ext uri="{FF2B5EF4-FFF2-40B4-BE49-F238E27FC236}">
                <a16:creationId xmlns:a16="http://schemas.microsoft.com/office/drawing/2014/main" xmlns="" id="{A9F04CD1-8381-7B40-AB2B-61E22BC666DC}"/>
              </a:ext>
            </a:extLst>
          </p:cNvPr>
          <p:cNvPicPr>
            <a:picLocks noChangeAspect="1"/>
          </p:cNvPicPr>
          <p:nvPr/>
        </p:nvPicPr>
        <p:blipFill>
          <a:blip r:embed="rId4"/>
          <a:stretch>
            <a:fillRect/>
          </a:stretch>
        </p:blipFill>
        <p:spPr>
          <a:xfrm>
            <a:off x="216831" y="7025935"/>
            <a:ext cx="4713631" cy="556591"/>
          </a:xfrm>
          <a:prstGeom prst="rect">
            <a:avLst/>
          </a:prstGeom>
        </p:spPr>
      </p:pic>
    </p:spTree>
    <p:extLst>
      <p:ext uri="{BB962C8B-B14F-4D97-AF65-F5344CB8AC3E}">
        <p14:creationId xmlns:p14="http://schemas.microsoft.com/office/powerpoint/2010/main" val="33928574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xmlns="" id="{3F7CA877-600B-AB4B-AAEB-F80863DED2A0}"/>
              </a:ext>
            </a:extLst>
          </p:cNvPr>
          <p:cNvSpPr txBox="1"/>
          <p:nvPr/>
        </p:nvSpPr>
        <p:spPr>
          <a:xfrm>
            <a:off x="1" y="129211"/>
            <a:ext cx="10058400" cy="584775"/>
          </a:xfrm>
          <a:prstGeom prst="rect">
            <a:avLst/>
          </a:prstGeom>
          <a:noFill/>
        </p:spPr>
        <p:txBody>
          <a:bodyPr wrap="square" rtlCol="0">
            <a:spAutoFit/>
          </a:bodyPr>
          <a:lstStyle/>
          <a:p>
            <a:pPr algn="ctr"/>
            <a:r>
              <a:rPr lang="en-US" sz="3200" dirty="0">
                <a:solidFill>
                  <a:srgbClr val="FF0000"/>
                </a:solidFill>
                <a:latin typeface="Arial" panose="020B0604020202020204" pitchFamily="34" charset="0"/>
                <a:cs typeface="Arial" panose="020B0604020202020204" pitchFamily="34" charset="0"/>
              </a:rPr>
              <a:t>New Therapies – Pre-Clinical</a:t>
            </a:r>
          </a:p>
        </p:txBody>
      </p:sp>
      <p:sp>
        <p:nvSpPr>
          <p:cNvPr id="10" name="Title 1">
            <a:extLst>
              <a:ext uri="{FF2B5EF4-FFF2-40B4-BE49-F238E27FC236}">
                <a16:creationId xmlns:a16="http://schemas.microsoft.com/office/drawing/2014/main" xmlns="" id="{BAFDE4B8-C041-3C4C-93AD-473E8D5D633E}"/>
              </a:ext>
            </a:extLst>
          </p:cNvPr>
          <p:cNvSpPr txBox="1">
            <a:spLocks/>
          </p:cNvSpPr>
          <p:nvPr/>
        </p:nvSpPr>
        <p:spPr>
          <a:xfrm>
            <a:off x="1981200" y="250825"/>
            <a:ext cx="8229600" cy="938213"/>
          </a:xfrm>
          <a:prstGeom prst="rect">
            <a:avLst/>
          </a:prstGeom>
        </p:spPr>
        <p:txBody>
          <a:bodyPr vert="horz" lIns="91440" tIns="45720" rIns="91440" bIns="45720" rtlCol="0" anchor="b">
            <a:normAutofit fontScale="97500"/>
          </a:bodyPr>
          <a:lstStyle>
            <a:lvl1pPr algn="ctr" defTabSz="1005840" rtl="0" eaLnBrk="1" latinLnBrk="0" hangingPunct="1">
              <a:lnSpc>
                <a:spcPct val="90000"/>
              </a:lnSpc>
              <a:spcBef>
                <a:spcPct val="0"/>
              </a:spcBef>
              <a:buNone/>
              <a:defRPr sz="6600" kern="1200">
                <a:solidFill>
                  <a:schemeClr val="tx1"/>
                </a:solidFill>
                <a:latin typeface="+mj-lt"/>
                <a:ea typeface="+mj-ea"/>
                <a:cs typeface="+mj-cs"/>
              </a:defRPr>
            </a:lvl1pPr>
          </a:lstStyle>
          <a:p>
            <a:pPr>
              <a:spcBef>
                <a:spcPts val="1200"/>
              </a:spcBef>
              <a:defRPr/>
            </a:pPr>
            <a:r>
              <a:rPr lang="en-US" altLang="x-none" sz="900" dirty="0">
                <a:solidFill>
                  <a:srgbClr val="FF0000"/>
                </a:solidFill>
                <a:latin typeface="Arial" panose="020B0604020202020204" pitchFamily="34" charset="0"/>
                <a:ea typeface="Arial" charset="0"/>
                <a:cs typeface="Arial" panose="020B0604020202020204" pitchFamily="34" charset="0"/>
              </a:rPr>
              <a:t/>
            </a:r>
            <a:br>
              <a:rPr lang="en-US" altLang="x-none" sz="900" dirty="0">
                <a:solidFill>
                  <a:srgbClr val="FF0000"/>
                </a:solidFill>
                <a:latin typeface="Arial" panose="020B0604020202020204" pitchFamily="34" charset="0"/>
                <a:ea typeface="Arial" charset="0"/>
                <a:cs typeface="Arial" panose="020B0604020202020204" pitchFamily="34" charset="0"/>
              </a:rPr>
            </a:br>
            <a:r>
              <a:rPr lang="en-US" altLang="x-none" sz="1400" dirty="0">
                <a:latin typeface="Arial" panose="020B0604020202020204" pitchFamily="34" charset="0"/>
                <a:ea typeface="Arial" charset="0"/>
                <a:cs typeface="Arial" panose="020B0604020202020204" pitchFamily="34" charset="0"/>
              </a:rPr>
              <a:t> </a:t>
            </a:r>
          </a:p>
        </p:txBody>
      </p:sp>
      <p:sp>
        <p:nvSpPr>
          <p:cNvPr id="11" name="Content Placeholder 2">
            <a:extLst>
              <a:ext uri="{FF2B5EF4-FFF2-40B4-BE49-F238E27FC236}">
                <a16:creationId xmlns:a16="http://schemas.microsoft.com/office/drawing/2014/main" xmlns="" id="{66F16F59-B5AB-A043-8356-D886878F6040}"/>
              </a:ext>
            </a:extLst>
          </p:cNvPr>
          <p:cNvSpPr txBox="1">
            <a:spLocks noChangeArrowheads="1"/>
          </p:cNvSpPr>
          <p:nvPr/>
        </p:nvSpPr>
        <p:spPr>
          <a:xfrm>
            <a:off x="236743" y="2214082"/>
            <a:ext cx="4673806" cy="4525962"/>
          </a:xfrm>
          <a:prstGeom prst="rect">
            <a:avLst/>
          </a:prstGeom>
        </p:spPr>
        <p:txBody>
          <a:bodyPr vert="horz" lIns="91440" tIns="45720" rIns="91440" bIns="45720" rtlCol="0">
            <a:normAutofit/>
          </a:bodyPr>
          <a:lstStyle>
            <a:lvl1pPr marL="0" indent="0" algn="ctr" defTabSz="1005840" rtl="0" eaLnBrk="1" latinLnBrk="0" hangingPunct="1">
              <a:lnSpc>
                <a:spcPct val="90000"/>
              </a:lnSpc>
              <a:spcBef>
                <a:spcPts val="1100"/>
              </a:spcBef>
              <a:buFont typeface="Arial" panose="020B0604020202020204" pitchFamily="34" charset="0"/>
              <a:buNone/>
              <a:defRPr sz="2640" kern="1200">
                <a:solidFill>
                  <a:schemeClr val="tx1"/>
                </a:solidFill>
                <a:latin typeface="+mn-lt"/>
                <a:ea typeface="+mn-ea"/>
                <a:cs typeface="+mn-cs"/>
              </a:defRPr>
            </a:lvl1pPr>
            <a:lvl2pPr marL="502920" indent="0" algn="ctr" defTabSz="1005840" rtl="0" eaLnBrk="1" latinLnBrk="0" hangingPunct="1">
              <a:lnSpc>
                <a:spcPct val="90000"/>
              </a:lnSpc>
              <a:spcBef>
                <a:spcPts val="550"/>
              </a:spcBef>
              <a:buFont typeface="Arial" panose="020B0604020202020204" pitchFamily="34" charset="0"/>
              <a:buNone/>
              <a:defRPr sz="2200" kern="1200">
                <a:solidFill>
                  <a:schemeClr val="tx1"/>
                </a:solidFill>
                <a:latin typeface="+mn-lt"/>
                <a:ea typeface="+mn-ea"/>
                <a:cs typeface="+mn-cs"/>
              </a:defRPr>
            </a:lvl2pPr>
            <a:lvl3pPr marL="1005840" indent="0" algn="ctr" defTabSz="1005840" rtl="0" eaLnBrk="1" latinLnBrk="0" hangingPunct="1">
              <a:lnSpc>
                <a:spcPct val="90000"/>
              </a:lnSpc>
              <a:spcBef>
                <a:spcPts val="550"/>
              </a:spcBef>
              <a:buFont typeface="Arial" panose="020B0604020202020204" pitchFamily="34" charset="0"/>
              <a:buNone/>
              <a:defRPr sz="1980" kern="1200">
                <a:solidFill>
                  <a:schemeClr val="tx1"/>
                </a:solidFill>
                <a:latin typeface="+mn-lt"/>
                <a:ea typeface="+mn-ea"/>
                <a:cs typeface="+mn-cs"/>
              </a:defRPr>
            </a:lvl3pPr>
            <a:lvl4pPr marL="1508760" indent="0" algn="ctr" defTabSz="1005840" rtl="0" eaLnBrk="1" latinLnBrk="0" hangingPunct="1">
              <a:lnSpc>
                <a:spcPct val="90000"/>
              </a:lnSpc>
              <a:spcBef>
                <a:spcPts val="550"/>
              </a:spcBef>
              <a:buFont typeface="Arial" panose="020B0604020202020204" pitchFamily="34" charset="0"/>
              <a:buNone/>
              <a:defRPr sz="1760" kern="1200">
                <a:solidFill>
                  <a:schemeClr val="tx1"/>
                </a:solidFill>
                <a:latin typeface="+mn-lt"/>
                <a:ea typeface="+mn-ea"/>
                <a:cs typeface="+mn-cs"/>
              </a:defRPr>
            </a:lvl4pPr>
            <a:lvl5pPr marL="2011680" indent="0" algn="ctr" defTabSz="1005840" rtl="0" eaLnBrk="1" latinLnBrk="0" hangingPunct="1">
              <a:lnSpc>
                <a:spcPct val="90000"/>
              </a:lnSpc>
              <a:spcBef>
                <a:spcPts val="550"/>
              </a:spcBef>
              <a:buFont typeface="Arial" panose="020B0604020202020204" pitchFamily="34" charset="0"/>
              <a:buNone/>
              <a:defRPr sz="1760" kern="1200">
                <a:solidFill>
                  <a:schemeClr val="tx1"/>
                </a:solidFill>
                <a:latin typeface="+mn-lt"/>
                <a:ea typeface="+mn-ea"/>
                <a:cs typeface="+mn-cs"/>
              </a:defRPr>
            </a:lvl5pPr>
            <a:lvl6pPr marL="2514600" indent="0" algn="ctr" defTabSz="1005840" rtl="0" eaLnBrk="1" latinLnBrk="0" hangingPunct="1">
              <a:lnSpc>
                <a:spcPct val="90000"/>
              </a:lnSpc>
              <a:spcBef>
                <a:spcPts val="550"/>
              </a:spcBef>
              <a:buFont typeface="Arial" panose="020B0604020202020204" pitchFamily="34" charset="0"/>
              <a:buNone/>
              <a:defRPr sz="1760" kern="1200">
                <a:solidFill>
                  <a:schemeClr val="tx1"/>
                </a:solidFill>
                <a:latin typeface="+mn-lt"/>
                <a:ea typeface="+mn-ea"/>
                <a:cs typeface="+mn-cs"/>
              </a:defRPr>
            </a:lvl6pPr>
            <a:lvl7pPr marL="3017520" indent="0" algn="ctr" defTabSz="1005840" rtl="0" eaLnBrk="1" latinLnBrk="0" hangingPunct="1">
              <a:lnSpc>
                <a:spcPct val="90000"/>
              </a:lnSpc>
              <a:spcBef>
                <a:spcPts val="550"/>
              </a:spcBef>
              <a:buFont typeface="Arial" panose="020B0604020202020204" pitchFamily="34" charset="0"/>
              <a:buNone/>
              <a:defRPr sz="1760" kern="1200">
                <a:solidFill>
                  <a:schemeClr val="tx1"/>
                </a:solidFill>
                <a:latin typeface="+mn-lt"/>
                <a:ea typeface="+mn-ea"/>
                <a:cs typeface="+mn-cs"/>
              </a:defRPr>
            </a:lvl7pPr>
            <a:lvl8pPr marL="3520440" indent="0" algn="ctr" defTabSz="1005840" rtl="0" eaLnBrk="1" latinLnBrk="0" hangingPunct="1">
              <a:lnSpc>
                <a:spcPct val="90000"/>
              </a:lnSpc>
              <a:spcBef>
                <a:spcPts val="550"/>
              </a:spcBef>
              <a:buFont typeface="Arial" panose="020B0604020202020204" pitchFamily="34" charset="0"/>
              <a:buNone/>
              <a:defRPr sz="1760" kern="1200">
                <a:solidFill>
                  <a:schemeClr val="tx1"/>
                </a:solidFill>
                <a:latin typeface="+mn-lt"/>
                <a:ea typeface="+mn-ea"/>
                <a:cs typeface="+mn-cs"/>
              </a:defRPr>
            </a:lvl8pPr>
            <a:lvl9pPr marL="4023360" indent="0" algn="ctr" defTabSz="1005840" rtl="0" eaLnBrk="1" latinLnBrk="0" hangingPunct="1">
              <a:lnSpc>
                <a:spcPct val="90000"/>
              </a:lnSpc>
              <a:spcBef>
                <a:spcPts val="550"/>
              </a:spcBef>
              <a:buFont typeface="Arial" panose="020B0604020202020204" pitchFamily="34" charset="0"/>
              <a:buNone/>
              <a:defRPr sz="1760" kern="1200">
                <a:solidFill>
                  <a:schemeClr val="tx1"/>
                </a:solidFill>
                <a:latin typeface="+mn-lt"/>
                <a:ea typeface="+mn-ea"/>
                <a:cs typeface="+mn-cs"/>
              </a:defRPr>
            </a:lvl9pPr>
          </a:lstStyle>
          <a:p>
            <a:r>
              <a:rPr lang="en-US" altLang="en-US" sz="1800" dirty="0">
                <a:solidFill>
                  <a:srgbClr val="000000"/>
                </a:solidFill>
                <a:latin typeface="Arial" panose="020B0604020202020204" pitchFamily="34" charset="0"/>
                <a:cs typeface="Arial" panose="020B0604020202020204" pitchFamily="34" charset="0"/>
              </a:rPr>
              <a:t>Use computers to find potential drugs that block cancer target structures.</a:t>
            </a:r>
          </a:p>
          <a:p>
            <a:endParaRPr lang="en-US" altLang="en-US" sz="1800" b="1" dirty="0">
              <a:solidFill>
                <a:srgbClr val="000000"/>
              </a:solidFill>
              <a:latin typeface="Arial" panose="020B0604020202020204" pitchFamily="34" charset="0"/>
              <a:cs typeface="Arial" panose="020B0604020202020204" pitchFamily="34" charset="0"/>
            </a:endParaRPr>
          </a:p>
          <a:p>
            <a:endParaRPr lang="en-US" altLang="en-US" sz="1800" dirty="0">
              <a:solidFill>
                <a:srgbClr val="000000"/>
              </a:solidFill>
              <a:latin typeface="Arial" panose="020B0604020202020204" pitchFamily="34" charset="0"/>
              <a:cs typeface="Arial" panose="020B0604020202020204" pitchFamily="34" charset="0"/>
            </a:endParaRPr>
          </a:p>
          <a:p>
            <a:r>
              <a:rPr lang="en-US" altLang="en-US" sz="1800" dirty="0">
                <a:solidFill>
                  <a:srgbClr val="000000"/>
                </a:solidFill>
                <a:latin typeface="Arial" panose="020B0604020202020204" pitchFamily="34" charset="0"/>
                <a:cs typeface="Arial" panose="020B0604020202020204" pitchFamily="34" charset="0"/>
              </a:rPr>
              <a:t>Speed is linear to number of computers.</a:t>
            </a:r>
          </a:p>
          <a:p>
            <a:r>
              <a:rPr lang="en-US" altLang="en-US" sz="1800" dirty="0" err="1">
                <a:solidFill>
                  <a:srgbClr val="000000"/>
                </a:solidFill>
                <a:latin typeface="Arial" panose="020B0604020202020204" pitchFamily="34" charset="0"/>
                <a:cs typeface="Arial" panose="020B0604020202020204" pitchFamily="34" charset="0"/>
              </a:rPr>
              <a:t>Dataseam</a:t>
            </a:r>
            <a:r>
              <a:rPr lang="en-US" altLang="en-US" sz="1800" dirty="0">
                <a:solidFill>
                  <a:srgbClr val="000000"/>
                </a:solidFill>
                <a:latin typeface="Arial" panose="020B0604020202020204" pitchFamily="34" charset="0"/>
                <a:cs typeface="Arial" panose="020B0604020202020204" pitchFamily="34" charset="0"/>
              </a:rPr>
              <a:t> Grid: 24,000 dedicated virtual screening processor cores</a:t>
            </a:r>
          </a:p>
          <a:p>
            <a:endParaRPr lang="en-US" altLang="en-US" sz="1800" dirty="0">
              <a:solidFill>
                <a:srgbClr val="000000"/>
              </a:solidFill>
              <a:latin typeface="Arial" panose="020B0604020202020204" pitchFamily="34" charset="0"/>
              <a:cs typeface="Arial" panose="020B0604020202020204" pitchFamily="34" charset="0"/>
            </a:endParaRPr>
          </a:p>
          <a:p>
            <a:r>
              <a:rPr lang="en-US" altLang="en-US" sz="1800" dirty="0">
                <a:solidFill>
                  <a:srgbClr val="000000"/>
                </a:solidFill>
                <a:latin typeface="Arial" panose="020B0604020202020204" pitchFamily="34" charset="0"/>
                <a:cs typeface="Arial" panose="020B0604020202020204" pitchFamily="34" charset="0"/>
              </a:rPr>
              <a:t>Routine Libraries to screen</a:t>
            </a:r>
          </a:p>
          <a:p>
            <a:r>
              <a:rPr lang="en-US" altLang="en-US" sz="1800" dirty="0">
                <a:solidFill>
                  <a:srgbClr val="000000"/>
                </a:solidFill>
                <a:latin typeface="Arial" panose="020B0604020202020204" pitchFamily="34" charset="0"/>
                <a:cs typeface="Arial" panose="020B0604020202020204" pitchFamily="34" charset="0"/>
              </a:rPr>
              <a:t>2014 ZINC Drug-Like: 24,877,119 compounds </a:t>
            </a:r>
          </a:p>
          <a:p>
            <a:r>
              <a:rPr lang="en-US" altLang="en-US" sz="1800" dirty="0">
                <a:solidFill>
                  <a:srgbClr val="000000"/>
                </a:solidFill>
                <a:latin typeface="Arial" panose="020B0604020202020204" pitchFamily="34" charset="0"/>
                <a:cs typeface="Arial" panose="020B0604020202020204" pitchFamily="34" charset="0"/>
              </a:rPr>
              <a:t>2016 ZINC Drug-Like: </a:t>
            </a:r>
            <a:r>
              <a:rPr lang="is-IS" altLang="en-US" sz="1800" dirty="0">
                <a:latin typeface="Arial" panose="020B0604020202020204" pitchFamily="34" charset="0"/>
                <a:cs typeface="Arial" panose="020B0604020202020204" pitchFamily="34" charset="0"/>
              </a:rPr>
              <a:t>17,244,856</a:t>
            </a:r>
            <a:r>
              <a:rPr lang="en-US" altLang="en-US" sz="1800" dirty="0">
                <a:solidFill>
                  <a:srgbClr val="000000"/>
                </a:solidFill>
                <a:latin typeface="Arial" panose="020B0604020202020204" pitchFamily="34" charset="0"/>
                <a:cs typeface="Arial" panose="020B0604020202020204" pitchFamily="34" charset="0"/>
              </a:rPr>
              <a:t> compounds</a:t>
            </a:r>
          </a:p>
          <a:p>
            <a:endParaRPr lang="en-US" altLang="en-US" sz="1600" dirty="0">
              <a:latin typeface="Arial" panose="020B0604020202020204" pitchFamily="34" charset="0"/>
              <a:cs typeface="Arial" panose="020B0604020202020204" pitchFamily="34" charset="0"/>
            </a:endParaRPr>
          </a:p>
          <a:p>
            <a:endParaRPr lang="en-US" altLang="en-US" sz="1600" dirty="0">
              <a:latin typeface="Arial" panose="020B0604020202020204" pitchFamily="34" charset="0"/>
              <a:cs typeface="Arial" panose="020B0604020202020204" pitchFamily="34" charset="0"/>
            </a:endParaRPr>
          </a:p>
        </p:txBody>
      </p:sp>
      <p:pic>
        <p:nvPicPr>
          <p:cNvPr id="12" name="Picture 1">
            <a:extLst>
              <a:ext uri="{FF2B5EF4-FFF2-40B4-BE49-F238E27FC236}">
                <a16:creationId xmlns:a16="http://schemas.microsoft.com/office/drawing/2014/main" xmlns="" id="{1455B2B9-F850-704F-9DEB-D7E0EDED82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9140" y="3008615"/>
            <a:ext cx="4457700" cy="406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5">
            <a:extLst>
              <a:ext uri="{FF2B5EF4-FFF2-40B4-BE49-F238E27FC236}">
                <a16:creationId xmlns:a16="http://schemas.microsoft.com/office/drawing/2014/main" xmlns="" id="{4B66D7DA-AC27-3A43-A402-E8477A2FDF93}"/>
              </a:ext>
            </a:extLst>
          </p:cNvPr>
          <p:cNvSpPr txBox="1">
            <a:spLocks noChangeArrowheads="1"/>
          </p:cNvSpPr>
          <p:nvPr/>
        </p:nvSpPr>
        <p:spPr bwMode="auto">
          <a:xfrm>
            <a:off x="10704927" y="3422720"/>
            <a:ext cx="14573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200">
                <a:solidFill>
                  <a:srgbClr val="000000"/>
                </a:solidFill>
                <a:latin typeface="Arial" panose="020B0604020202020204" pitchFamily="34" charset="0"/>
                <a:cs typeface="Arial" panose="020B0604020202020204" pitchFamily="34" charset="0"/>
              </a:rPr>
              <a:t>Virtual ligand</a:t>
            </a:r>
          </a:p>
          <a:p>
            <a:pPr eaLnBrk="1" hangingPunct="1">
              <a:lnSpc>
                <a:spcPct val="100000"/>
              </a:lnSpc>
              <a:spcBef>
                <a:spcPct val="0"/>
              </a:spcBef>
              <a:buFontTx/>
              <a:buNone/>
            </a:pPr>
            <a:r>
              <a:rPr lang="en-US" altLang="en-US" sz="1200">
                <a:solidFill>
                  <a:srgbClr val="000000"/>
                </a:solidFill>
                <a:latin typeface="Arial" panose="020B0604020202020204" pitchFamily="34" charset="0"/>
                <a:cs typeface="Arial" panose="020B0604020202020204" pitchFamily="34" charset="0"/>
              </a:rPr>
              <a:t>Library </a:t>
            </a:r>
          </a:p>
          <a:p>
            <a:pPr eaLnBrk="1" hangingPunct="1">
              <a:lnSpc>
                <a:spcPct val="100000"/>
              </a:lnSpc>
              <a:spcBef>
                <a:spcPct val="0"/>
              </a:spcBef>
              <a:buFontTx/>
              <a:buNone/>
            </a:pPr>
            <a:endParaRPr lang="en-US" altLang="en-US" sz="1200">
              <a:solidFill>
                <a:srgbClr val="000000"/>
              </a:solidFill>
              <a:latin typeface="Arial" panose="020B0604020202020204" pitchFamily="34" charset="0"/>
              <a:cs typeface="Arial" panose="020B0604020202020204" pitchFamily="34" charset="0"/>
            </a:endParaRPr>
          </a:p>
          <a:p>
            <a:pPr eaLnBrk="1" hangingPunct="1">
              <a:lnSpc>
                <a:spcPct val="100000"/>
              </a:lnSpc>
              <a:spcBef>
                <a:spcPct val="0"/>
              </a:spcBef>
              <a:buFontTx/>
              <a:buNone/>
            </a:pPr>
            <a:r>
              <a:rPr lang="en-US" altLang="en-US" sz="1200">
                <a:solidFill>
                  <a:srgbClr val="000000"/>
                </a:solidFill>
                <a:latin typeface="Arial" panose="020B0604020202020204" pitchFamily="34" charset="0"/>
                <a:cs typeface="Arial" panose="020B0604020202020204" pitchFamily="34" charset="0"/>
              </a:rPr>
              <a:t>Database of small </a:t>
            </a:r>
          </a:p>
          <a:p>
            <a:pPr eaLnBrk="1" hangingPunct="1">
              <a:lnSpc>
                <a:spcPct val="100000"/>
              </a:lnSpc>
              <a:spcBef>
                <a:spcPct val="0"/>
              </a:spcBef>
              <a:buFontTx/>
              <a:buNone/>
            </a:pPr>
            <a:r>
              <a:rPr lang="en-US" altLang="en-US" sz="1200">
                <a:solidFill>
                  <a:srgbClr val="000000"/>
                </a:solidFill>
                <a:latin typeface="Arial" panose="020B0604020202020204" pitchFamily="34" charset="0"/>
                <a:cs typeface="Arial" panose="020B0604020202020204" pitchFamily="34" charset="0"/>
              </a:rPr>
              <a:t>molecules </a:t>
            </a:r>
          </a:p>
        </p:txBody>
      </p:sp>
      <p:sp>
        <p:nvSpPr>
          <p:cNvPr id="16" name="Text Box 2">
            <a:extLst>
              <a:ext uri="{FF2B5EF4-FFF2-40B4-BE49-F238E27FC236}">
                <a16:creationId xmlns:a16="http://schemas.microsoft.com/office/drawing/2014/main" xmlns="" id="{A1AF4FFB-13F8-444C-92E7-C4077B4AE161}"/>
              </a:ext>
            </a:extLst>
          </p:cNvPr>
          <p:cNvSpPr txBox="1">
            <a:spLocks noChangeArrowheads="1"/>
          </p:cNvSpPr>
          <p:nvPr/>
        </p:nvSpPr>
        <p:spPr bwMode="auto">
          <a:xfrm>
            <a:off x="533400" y="1036016"/>
            <a:ext cx="89916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dirty="0">
                <a:solidFill>
                  <a:srgbClr val="000000"/>
                </a:solidFill>
                <a:ea typeface="MS PGothic" panose="020B0600070205080204" pitchFamily="34" charset="-128"/>
                <a:cs typeface="Arial" panose="020B0604020202020204" pitchFamily="34" charset="0"/>
              </a:rPr>
              <a:t>Virtual Screening </a:t>
            </a:r>
          </a:p>
          <a:p>
            <a:pPr algn="ctr" eaLnBrk="1" hangingPunct="1">
              <a:spcBef>
                <a:spcPct val="0"/>
              </a:spcBef>
              <a:buFontTx/>
              <a:buNone/>
            </a:pPr>
            <a:r>
              <a:rPr lang="en-US" altLang="en-US" sz="2000" dirty="0">
                <a:solidFill>
                  <a:srgbClr val="000000"/>
                </a:solidFill>
                <a:ea typeface="MS PGothic" panose="020B0600070205080204" pitchFamily="34" charset="-128"/>
                <a:cs typeface="Arial" panose="020B0604020202020204" pitchFamily="34" charset="0"/>
              </a:rPr>
              <a:t>Kentucky </a:t>
            </a:r>
            <a:r>
              <a:rPr lang="en-US" altLang="en-US" sz="2000" dirty="0" err="1">
                <a:solidFill>
                  <a:srgbClr val="000000"/>
                </a:solidFill>
                <a:ea typeface="MS PGothic" panose="020B0600070205080204" pitchFamily="34" charset="-128"/>
                <a:cs typeface="Arial" panose="020B0604020202020204" pitchFamily="34" charset="0"/>
              </a:rPr>
              <a:t>Dataseam</a:t>
            </a:r>
            <a:r>
              <a:rPr lang="en-US" altLang="en-US" sz="2000" dirty="0">
                <a:solidFill>
                  <a:srgbClr val="000000"/>
                </a:solidFill>
                <a:ea typeface="MS PGothic" panose="020B0600070205080204" pitchFamily="34" charset="-128"/>
                <a:cs typeface="Arial" panose="020B0604020202020204" pitchFamily="34" charset="0"/>
              </a:rPr>
              <a:t> University of Louisville  Public-Private Partnership </a:t>
            </a:r>
          </a:p>
        </p:txBody>
      </p:sp>
      <p:pic>
        <p:nvPicPr>
          <p:cNvPr id="17" name="Picture 16">
            <a:extLst>
              <a:ext uri="{FF2B5EF4-FFF2-40B4-BE49-F238E27FC236}">
                <a16:creationId xmlns:a16="http://schemas.microsoft.com/office/drawing/2014/main" xmlns="" id="{ACB34F67-7CE2-C54D-8EC1-FCE1161EBEB4}"/>
              </a:ext>
            </a:extLst>
          </p:cNvPr>
          <p:cNvPicPr>
            <a:picLocks noChangeAspect="1"/>
          </p:cNvPicPr>
          <p:nvPr/>
        </p:nvPicPr>
        <p:blipFill>
          <a:blip r:embed="rId3"/>
          <a:stretch>
            <a:fillRect/>
          </a:stretch>
        </p:blipFill>
        <p:spPr>
          <a:xfrm>
            <a:off x="216831" y="7025935"/>
            <a:ext cx="4713631" cy="556591"/>
          </a:xfrm>
          <a:prstGeom prst="rect">
            <a:avLst/>
          </a:prstGeom>
        </p:spPr>
      </p:pic>
    </p:spTree>
    <p:extLst>
      <p:ext uri="{BB962C8B-B14F-4D97-AF65-F5344CB8AC3E}">
        <p14:creationId xmlns:p14="http://schemas.microsoft.com/office/powerpoint/2010/main" val="2380589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xmlns="" id="{3F7CA877-600B-AB4B-AAEB-F80863DED2A0}"/>
              </a:ext>
            </a:extLst>
          </p:cNvPr>
          <p:cNvSpPr txBox="1"/>
          <p:nvPr/>
        </p:nvSpPr>
        <p:spPr>
          <a:xfrm>
            <a:off x="1" y="129211"/>
            <a:ext cx="10058400" cy="584775"/>
          </a:xfrm>
          <a:prstGeom prst="rect">
            <a:avLst/>
          </a:prstGeom>
          <a:noFill/>
        </p:spPr>
        <p:txBody>
          <a:bodyPr wrap="square" rtlCol="0">
            <a:spAutoFit/>
          </a:bodyPr>
          <a:lstStyle/>
          <a:p>
            <a:pPr algn="ctr"/>
            <a:r>
              <a:rPr lang="en-US" sz="3200" dirty="0">
                <a:solidFill>
                  <a:srgbClr val="FF0000"/>
                </a:solidFill>
                <a:latin typeface="Arial" panose="020B0604020202020204" pitchFamily="34" charset="0"/>
                <a:cs typeface="Arial" panose="020B0604020202020204" pitchFamily="34" charset="0"/>
              </a:rPr>
              <a:t>New Therapies – Pre-Clinical</a:t>
            </a:r>
          </a:p>
        </p:txBody>
      </p:sp>
      <p:sp>
        <p:nvSpPr>
          <p:cNvPr id="10" name="TextBox 2">
            <a:extLst>
              <a:ext uri="{FF2B5EF4-FFF2-40B4-BE49-F238E27FC236}">
                <a16:creationId xmlns:a16="http://schemas.microsoft.com/office/drawing/2014/main" xmlns="" id="{5C68BE94-C5FC-0048-A0F1-03B779096FB6}"/>
              </a:ext>
            </a:extLst>
          </p:cNvPr>
          <p:cNvSpPr txBox="1">
            <a:spLocks noChangeArrowheads="1"/>
          </p:cNvSpPr>
          <p:nvPr/>
        </p:nvSpPr>
        <p:spPr bwMode="auto">
          <a:xfrm>
            <a:off x="1298715" y="1627606"/>
            <a:ext cx="71962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b="1" dirty="0"/>
              <a:t>In silico discovery of RAS inhibitors</a:t>
            </a:r>
          </a:p>
        </p:txBody>
      </p:sp>
      <p:sp>
        <p:nvSpPr>
          <p:cNvPr id="11" name="Line 68">
            <a:extLst>
              <a:ext uri="{FF2B5EF4-FFF2-40B4-BE49-F238E27FC236}">
                <a16:creationId xmlns:a16="http://schemas.microsoft.com/office/drawing/2014/main" xmlns="" id="{98B06CC0-7706-6F47-94B8-2C47A3C50E08}"/>
              </a:ext>
            </a:extLst>
          </p:cNvPr>
          <p:cNvSpPr>
            <a:spLocks noChangeShapeType="1"/>
          </p:cNvSpPr>
          <p:nvPr/>
        </p:nvSpPr>
        <p:spPr bwMode="auto">
          <a:xfrm>
            <a:off x="1298717" y="2765839"/>
            <a:ext cx="7451725" cy="0"/>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12" name="Picture 11">
            <a:extLst>
              <a:ext uri="{FF2B5EF4-FFF2-40B4-BE49-F238E27FC236}">
                <a16:creationId xmlns:a16="http://schemas.microsoft.com/office/drawing/2014/main" xmlns="" id="{E4B82790-06CA-E749-BF06-53E4048A0632}"/>
              </a:ext>
            </a:extLst>
          </p:cNvPr>
          <p:cNvPicPr>
            <a:picLocks noChangeAspect="1"/>
          </p:cNvPicPr>
          <p:nvPr/>
        </p:nvPicPr>
        <p:blipFill>
          <a:blip r:embed="rId2"/>
          <a:stretch>
            <a:fillRect/>
          </a:stretch>
        </p:blipFill>
        <p:spPr>
          <a:xfrm>
            <a:off x="2089366" y="3474108"/>
            <a:ext cx="5614898" cy="2466389"/>
          </a:xfrm>
          <a:prstGeom prst="rect">
            <a:avLst/>
          </a:prstGeom>
        </p:spPr>
      </p:pic>
      <p:sp>
        <p:nvSpPr>
          <p:cNvPr id="2" name="TextBox 1">
            <a:extLst>
              <a:ext uri="{FF2B5EF4-FFF2-40B4-BE49-F238E27FC236}">
                <a16:creationId xmlns:a16="http://schemas.microsoft.com/office/drawing/2014/main" xmlns="" id="{8FE00EB6-BD04-0D4F-BBD2-C860E143AED1}"/>
              </a:ext>
            </a:extLst>
          </p:cNvPr>
          <p:cNvSpPr txBox="1"/>
          <p:nvPr/>
        </p:nvSpPr>
        <p:spPr>
          <a:xfrm>
            <a:off x="7587564" y="4621695"/>
            <a:ext cx="781184" cy="646331"/>
          </a:xfrm>
          <a:prstGeom prst="rect">
            <a:avLst/>
          </a:prstGeom>
          <a:noFill/>
        </p:spPr>
        <p:txBody>
          <a:bodyPr wrap="square" rtlCol="0">
            <a:spAutoFit/>
          </a:bodyPr>
          <a:lstStyle/>
          <a:p>
            <a:r>
              <a:rPr lang="en-US" sz="3600" b="1" dirty="0"/>
              <a:t>F3</a:t>
            </a:r>
          </a:p>
        </p:txBody>
      </p:sp>
      <p:pic>
        <p:nvPicPr>
          <p:cNvPr id="13" name="Picture 12">
            <a:extLst>
              <a:ext uri="{FF2B5EF4-FFF2-40B4-BE49-F238E27FC236}">
                <a16:creationId xmlns:a16="http://schemas.microsoft.com/office/drawing/2014/main" xmlns="" id="{1E75997D-53EC-0B4B-8908-A938D56D3D84}"/>
              </a:ext>
            </a:extLst>
          </p:cNvPr>
          <p:cNvPicPr>
            <a:picLocks noChangeAspect="1"/>
          </p:cNvPicPr>
          <p:nvPr/>
        </p:nvPicPr>
        <p:blipFill>
          <a:blip r:embed="rId3"/>
          <a:stretch>
            <a:fillRect/>
          </a:stretch>
        </p:blipFill>
        <p:spPr>
          <a:xfrm>
            <a:off x="216831" y="7025935"/>
            <a:ext cx="4713631" cy="556591"/>
          </a:xfrm>
          <a:prstGeom prst="rect">
            <a:avLst/>
          </a:prstGeom>
        </p:spPr>
      </p:pic>
    </p:spTree>
    <p:extLst>
      <p:ext uri="{BB962C8B-B14F-4D97-AF65-F5344CB8AC3E}">
        <p14:creationId xmlns:p14="http://schemas.microsoft.com/office/powerpoint/2010/main" val="42902727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xmlns="" id="{3F7CA877-600B-AB4B-AAEB-F80863DED2A0}"/>
              </a:ext>
            </a:extLst>
          </p:cNvPr>
          <p:cNvSpPr txBox="1"/>
          <p:nvPr/>
        </p:nvSpPr>
        <p:spPr>
          <a:xfrm>
            <a:off x="1" y="129211"/>
            <a:ext cx="10058400" cy="584775"/>
          </a:xfrm>
          <a:prstGeom prst="rect">
            <a:avLst/>
          </a:prstGeom>
          <a:noFill/>
        </p:spPr>
        <p:txBody>
          <a:bodyPr wrap="square" rtlCol="0">
            <a:spAutoFit/>
          </a:bodyPr>
          <a:lstStyle/>
          <a:p>
            <a:pPr algn="ctr"/>
            <a:r>
              <a:rPr lang="en-US" sz="3200" dirty="0">
                <a:solidFill>
                  <a:srgbClr val="FF0000"/>
                </a:solidFill>
                <a:latin typeface="Arial" panose="020B0604020202020204" pitchFamily="34" charset="0"/>
                <a:cs typeface="Arial" panose="020B0604020202020204" pitchFamily="34" charset="0"/>
              </a:rPr>
              <a:t>New Therapies – Pre-Clinical</a:t>
            </a:r>
          </a:p>
        </p:txBody>
      </p:sp>
      <p:graphicFrame>
        <p:nvGraphicFramePr>
          <p:cNvPr id="3" name="Object 1">
            <a:extLst>
              <a:ext uri="{FF2B5EF4-FFF2-40B4-BE49-F238E27FC236}">
                <a16:creationId xmlns:a16="http://schemas.microsoft.com/office/drawing/2014/main" xmlns="" id="{D89E83AF-0294-5B4E-9AC6-DC818A5F3433}"/>
              </a:ext>
            </a:extLst>
          </p:cNvPr>
          <p:cNvGraphicFramePr>
            <a:graphicFrameLocks noChangeAspect="1"/>
          </p:cNvGraphicFramePr>
          <p:nvPr>
            <p:extLst>
              <p:ext uri="{D42A27DB-BD31-4B8C-83A1-F6EECF244321}">
                <p14:modId xmlns:p14="http://schemas.microsoft.com/office/powerpoint/2010/main" val="3381124710"/>
              </p:ext>
            </p:extLst>
          </p:nvPr>
        </p:nvGraphicFramePr>
        <p:xfrm>
          <a:off x="3896139" y="2537791"/>
          <a:ext cx="5667375" cy="3200400"/>
        </p:xfrm>
        <a:graphic>
          <a:graphicData uri="http://schemas.openxmlformats.org/presentationml/2006/ole">
            <mc:AlternateContent xmlns:mc="http://schemas.openxmlformats.org/markup-compatibility/2006">
              <mc:Choice xmlns:v="urn:schemas-microsoft-com:vml" Requires="v">
                <p:oleObj spid="_x0000_s6155" name="Image" r:id="rId3" imgW="6387302" imgH="3606349" progId="Photoshop.Image.13">
                  <p:embed/>
                </p:oleObj>
              </mc:Choice>
              <mc:Fallback>
                <p:oleObj name="Image" r:id="rId3" imgW="6387302" imgH="3606349" progId="Photoshop.Image.13">
                  <p:embed/>
                  <p:pic>
                    <p:nvPicPr>
                      <p:cNvPr id="23554"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6139" y="2537791"/>
                        <a:ext cx="566737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TextBox 2">
            <a:extLst>
              <a:ext uri="{FF2B5EF4-FFF2-40B4-BE49-F238E27FC236}">
                <a16:creationId xmlns:a16="http://schemas.microsoft.com/office/drawing/2014/main" xmlns="" id="{BD9C6C87-3C25-5B49-A48E-9EBF16BDE8B8}"/>
              </a:ext>
            </a:extLst>
          </p:cNvPr>
          <p:cNvSpPr txBox="1">
            <a:spLocks noChangeArrowheads="1"/>
          </p:cNvSpPr>
          <p:nvPr/>
        </p:nvSpPr>
        <p:spPr bwMode="auto">
          <a:xfrm>
            <a:off x="5353464" y="5857254"/>
            <a:ext cx="35163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2400"/>
              <a:t>GDP                        GTP</a:t>
            </a:r>
          </a:p>
        </p:txBody>
      </p:sp>
      <p:sp>
        <p:nvSpPr>
          <p:cNvPr id="5" name="TextBox 3">
            <a:extLst>
              <a:ext uri="{FF2B5EF4-FFF2-40B4-BE49-F238E27FC236}">
                <a16:creationId xmlns:a16="http://schemas.microsoft.com/office/drawing/2014/main" xmlns="" id="{317F5AC4-301C-6849-823D-E9C9AF92F640}"/>
              </a:ext>
            </a:extLst>
          </p:cNvPr>
          <p:cNvSpPr txBox="1">
            <a:spLocks noChangeArrowheads="1"/>
          </p:cNvSpPr>
          <p:nvPr/>
        </p:nvSpPr>
        <p:spPr bwMode="auto">
          <a:xfrm>
            <a:off x="927514" y="1164604"/>
            <a:ext cx="839685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2400" b="1" dirty="0"/>
              <a:t>         ITC and NMR analysis confirms </a:t>
            </a:r>
            <a:r>
              <a:rPr lang="en-US" altLang="en-US" b="1" dirty="0"/>
              <a:t>F3</a:t>
            </a:r>
            <a:r>
              <a:rPr lang="en-US" altLang="en-US" sz="2400" b="1" dirty="0"/>
              <a:t> direct binding, </a:t>
            </a:r>
          </a:p>
          <a:p>
            <a:pPr>
              <a:spcBef>
                <a:spcPct val="0"/>
              </a:spcBef>
              <a:buFontTx/>
              <a:buNone/>
            </a:pPr>
            <a:r>
              <a:rPr lang="en-US" altLang="en-US" sz="2400" b="1" dirty="0"/>
              <a:t>strong GTP preference and effector loop involvement</a:t>
            </a:r>
          </a:p>
        </p:txBody>
      </p:sp>
      <p:pic>
        <p:nvPicPr>
          <p:cNvPr id="6" name="Picture 4">
            <a:extLst>
              <a:ext uri="{FF2B5EF4-FFF2-40B4-BE49-F238E27FC236}">
                <a16:creationId xmlns:a16="http://schemas.microsoft.com/office/drawing/2014/main" xmlns="" id="{C627E384-B505-0B4D-9925-60E71F58AE49}"/>
              </a:ext>
            </a:extLst>
          </p:cNvPr>
          <p:cNvPicPr>
            <a:picLocks noChangeAspect="1"/>
          </p:cNvPicPr>
          <p:nvPr/>
        </p:nvPicPr>
        <p:blipFill>
          <a:blip r:embed="rId5">
            <a:extLst>
              <a:ext uri="{28A0092B-C50C-407E-A947-70E740481C1C}">
                <a14:useLocalDpi xmlns:a14="http://schemas.microsoft.com/office/drawing/2010/main" val="0"/>
              </a:ext>
            </a:extLst>
          </a:blip>
          <a:srcRect l="4567" t="2681"/>
          <a:stretch>
            <a:fillRect/>
          </a:stretch>
        </p:blipFill>
        <p:spPr bwMode="auto">
          <a:xfrm>
            <a:off x="1000539" y="2152029"/>
            <a:ext cx="2981325" cy="412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5">
            <a:extLst>
              <a:ext uri="{FF2B5EF4-FFF2-40B4-BE49-F238E27FC236}">
                <a16:creationId xmlns:a16="http://schemas.microsoft.com/office/drawing/2014/main" xmlns="" id="{FC2651FE-5A3B-0F43-A65E-E6A511259FC1}"/>
              </a:ext>
            </a:extLst>
          </p:cNvPr>
          <p:cNvSpPr txBox="1">
            <a:spLocks noChangeArrowheads="1"/>
          </p:cNvSpPr>
          <p:nvPr/>
        </p:nvSpPr>
        <p:spPr bwMode="auto">
          <a:xfrm>
            <a:off x="1610139" y="6500191"/>
            <a:ext cx="17668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2400"/>
              <a:t>Kd ~ 16 uM</a:t>
            </a:r>
          </a:p>
        </p:txBody>
      </p:sp>
      <p:pic>
        <p:nvPicPr>
          <p:cNvPr id="8" name="Picture 7">
            <a:extLst>
              <a:ext uri="{FF2B5EF4-FFF2-40B4-BE49-F238E27FC236}">
                <a16:creationId xmlns:a16="http://schemas.microsoft.com/office/drawing/2014/main" xmlns="" id="{A67300F1-6476-4049-8F83-CC0C29681A6C}"/>
              </a:ext>
            </a:extLst>
          </p:cNvPr>
          <p:cNvPicPr>
            <a:picLocks noChangeAspect="1"/>
          </p:cNvPicPr>
          <p:nvPr/>
        </p:nvPicPr>
        <p:blipFill>
          <a:blip r:embed="rId6"/>
          <a:stretch>
            <a:fillRect/>
          </a:stretch>
        </p:blipFill>
        <p:spPr>
          <a:xfrm>
            <a:off x="216831" y="7025935"/>
            <a:ext cx="4713631" cy="556591"/>
          </a:xfrm>
          <a:prstGeom prst="rect">
            <a:avLst/>
          </a:prstGeom>
        </p:spPr>
      </p:pic>
    </p:spTree>
    <p:extLst>
      <p:ext uri="{BB962C8B-B14F-4D97-AF65-F5344CB8AC3E}">
        <p14:creationId xmlns:p14="http://schemas.microsoft.com/office/powerpoint/2010/main" val="5198154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xmlns="" id="{3F7CA877-600B-AB4B-AAEB-F80863DED2A0}"/>
              </a:ext>
            </a:extLst>
          </p:cNvPr>
          <p:cNvSpPr txBox="1"/>
          <p:nvPr/>
        </p:nvSpPr>
        <p:spPr>
          <a:xfrm>
            <a:off x="1" y="129211"/>
            <a:ext cx="10058400" cy="584775"/>
          </a:xfrm>
          <a:prstGeom prst="rect">
            <a:avLst/>
          </a:prstGeom>
          <a:noFill/>
        </p:spPr>
        <p:txBody>
          <a:bodyPr wrap="square" rtlCol="0">
            <a:spAutoFit/>
          </a:bodyPr>
          <a:lstStyle/>
          <a:p>
            <a:pPr algn="ctr"/>
            <a:r>
              <a:rPr lang="en-US" sz="3200" dirty="0">
                <a:solidFill>
                  <a:srgbClr val="FF0000"/>
                </a:solidFill>
                <a:latin typeface="Arial" panose="020B0604020202020204" pitchFamily="34" charset="0"/>
                <a:cs typeface="Arial" panose="020B0604020202020204" pitchFamily="34" charset="0"/>
              </a:rPr>
              <a:t>New Therapies – Pre-Clinical</a:t>
            </a:r>
          </a:p>
        </p:txBody>
      </p:sp>
      <p:pic>
        <p:nvPicPr>
          <p:cNvPr id="3" name="Picture 4">
            <a:extLst>
              <a:ext uri="{FF2B5EF4-FFF2-40B4-BE49-F238E27FC236}">
                <a16:creationId xmlns:a16="http://schemas.microsoft.com/office/drawing/2014/main" xmlns="" id="{95C05205-25F2-804E-B4F8-1AF6484EBB3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78144" y="1861712"/>
            <a:ext cx="7067359" cy="478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xmlns="" id="{512F58B6-1CC5-2748-BA47-8CDC67784057}"/>
              </a:ext>
            </a:extLst>
          </p:cNvPr>
          <p:cNvPicPr>
            <a:picLocks noChangeAspect="1"/>
          </p:cNvPicPr>
          <p:nvPr/>
        </p:nvPicPr>
        <p:blipFill>
          <a:blip r:embed="rId3"/>
          <a:stretch>
            <a:fillRect/>
          </a:stretch>
        </p:blipFill>
        <p:spPr>
          <a:xfrm>
            <a:off x="216831" y="7025935"/>
            <a:ext cx="4713631" cy="556591"/>
          </a:xfrm>
          <a:prstGeom prst="rect">
            <a:avLst/>
          </a:prstGeom>
        </p:spPr>
      </p:pic>
    </p:spTree>
    <p:extLst>
      <p:ext uri="{BB962C8B-B14F-4D97-AF65-F5344CB8AC3E}">
        <p14:creationId xmlns:p14="http://schemas.microsoft.com/office/powerpoint/2010/main" val="34511582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xmlns="" id="{79EAB130-9D09-2340-9909-B04F09928AAF}"/>
              </a:ext>
            </a:extLst>
          </p:cNvPr>
          <p:cNvPicPr>
            <a:picLocks noChangeAspect="1"/>
          </p:cNvPicPr>
          <p:nvPr/>
        </p:nvPicPr>
        <p:blipFill>
          <a:blip r:embed="rId2"/>
          <a:stretch>
            <a:fillRect/>
          </a:stretch>
        </p:blipFill>
        <p:spPr>
          <a:xfrm>
            <a:off x="216831" y="7025935"/>
            <a:ext cx="4713631" cy="556591"/>
          </a:xfrm>
          <a:prstGeom prst="rect">
            <a:avLst/>
          </a:prstGeom>
        </p:spPr>
      </p:pic>
      <p:sp>
        <p:nvSpPr>
          <p:cNvPr id="4" name="Slide Number Placeholder 3">
            <a:extLst>
              <a:ext uri="{FF2B5EF4-FFF2-40B4-BE49-F238E27FC236}">
                <a16:creationId xmlns:a16="http://schemas.microsoft.com/office/drawing/2014/main" xmlns="" id="{75087E32-45F4-0A49-8067-C6DB7D911543}"/>
              </a:ext>
            </a:extLst>
          </p:cNvPr>
          <p:cNvSpPr>
            <a:spLocks noGrp="1"/>
          </p:cNvSpPr>
          <p:nvPr>
            <p:ph type="sldNum" sz="quarter" idx="12"/>
          </p:nvPr>
        </p:nvSpPr>
        <p:spPr>
          <a:xfrm>
            <a:off x="7103745" y="7203865"/>
            <a:ext cx="2263140" cy="413808"/>
          </a:xfrm>
        </p:spPr>
        <p:txBody>
          <a:bodyPr/>
          <a:lstStyle/>
          <a:p>
            <a:fld id="{F4CD71BD-9351-4C4A-B08F-E1A3E1939CE2}" type="slidenum">
              <a:rPr lang="en-US" smtClean="0"/>
              <a:t>19</a:t>
            </a:fld>
            <a:endParaRPr lang="en-US"/>
          </a:p>
        </p:txBody>
      </p:sp>
      <p:pic>
        <p:nvPicPr>
          <p:cNvPr id="19" name="Picture 6" descr="http://www.nature.com/nrclinonc/journal/v11/n1/images_article/nrclinonc.2013.208-f2.jpg">
            <a:extLst>
              <a:ext uri="{FF2B5EF4-FFF2-40B4-BE49-F238E27FC236}">
                <a16:creationId xmlns:a16="http://schemas.microsoft.com/office/drawing/2014/main" xmlns="" id="{CF00C34A-D112-A644-A8E8-789C268B03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9175" y="2183826"/>
            <a:ext cx="5480052" cy="415853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xmlns="" id="{C73CC15E-72C9-124D-B504-5A3668AB2D66}"/>
              </a:ext>
            </a:extLst>
          </p:cNvPr>
          <p:cNvSpPr txBox="1"/>
          <p:nvPr/>
        </p:nvSpPr>
        <p:spPr>
          <a:xfrm>
            <a:off x="1" y="129211"/>
            <a:ext cx="10058400" cy="584775"/>
          </a:xfrm>
          <a:prstGeom prst="rect">
            <a:avLst/>
          </a:prstGeom>
          <a:noFill/>
        </p:spPr>
        <p:txBody>
          <a:bodyPr wrap="square" rtlCol="0">
            <a:spAutoFit/>
          </a:bodyPr>
          <a:lstStyle/>
          <a:p>
            <a:pPr algn="ctr"/>
            <a:r>
              <a:rPr lang="en-US" sz="3200" dirty="0">
                <a:solidFill>
                  <a:srgbClr val="FF0000"/>
                </a:solidFill>
                <a:latin typeface="Arial" panose="020B0604020202020204" pitchFamily="34" charset="0"/>
                <a:cs typeface="Arial" panose="020B0604020202020204" pitchFamily="34" charset="0"/>
              </a:rPr>
              <a:t>New Therapies – Clinical</a:t>
            </a:r>
          </a:p>
        </p:txBody>
      </p:sp>
      <p:sp>
        <p:nvSpPr>
          <p:cNvPr id="23" name="TextBox 22">
            <a:extLst>
              <a:ext uri="{FF2B5EF4-FFF2-40B4-BE49-F238E27FC236}">
                <a16:creationId xmlns:a16="http://schemas.microsoft.com/office/drawing/2014/main" xmlns="" id="{8CECC783-424B-E74E-95FF-D7207CAE9EDA}"/>
              </a:ext>
            </a:extLst>
          </p:cNvPr>
          <p:cNvSpPr txBox="1"/>
          <p:nvPr/>
        </p:nvSpPr>
        <p:spPr>
          <a:xfrm>
            <a:off x="1" y="920503"/>
            <a:ext cx="10058400" cy="954107"/>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Immunotherapies Are A Novel Treatment Strategy for Cancer and the Brown Cancer Center Is a Lead Site for Human Trials</a:t>
            </a:r>
          </a:p>
        </p:txBody>
      </p:sp>
    </p:spTree>
    <p:extLst>
      <p:ext uri="{BB962C8B-B14F-4D97-AF65-F5344CB8AC3E}">
        <p14:creationId xmlns:p14="http://schemas.microsoft.com/office/powerpoint/2010/main" val="29304975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pic>
        <p:nvPicPr>
          <p:cNvPr id="24" name="Picture 2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pic>
        <p:nvPicPr>
          <p:cNvPr id="13" name="Picture 12">
            <a:extLst>
              <a:ext uri="{FF2B5EF4-FFF2-40B4-BE49-F238E27FC236}">
                <a16:creationId xmlns:a16="http://schemas.microsoft.com/office/drawing/2014/main" xmlns="" id="{ED996101-5324-AB40-AC2E-51B75CAA5123}"/>
              </a:ext>
            </a:extLst>
          </p:cNvPr>
          <p:cNvPicPr>
            <a:picLocks noChangeAspect="1"/>
          </p:cNvPicPr>
          <p:nvPr/>
        </p:nvPicPr>
        <p:blipFill>
          <a:blip r:embed="rId11"/>
          <a:stretch>
            <a:fillRect/>
          </a:stretch>
        </p:blipFill>
        <p:spPr>
          <a:xfrm>
            <a:off x="216831" y="7025935"/>
            <a:ext cx="4713631" cy="556591"/>
          </a:xfrm>
          <a:prstGeom prst="rect">
            <a:avLst/>
          </a:prstGeom>
        </p:spPr>
      </p:pic>
    </p:spTree>
    <p:extLst>
      <p:ext uri="{BB962C8B-B14F-4D97-AF65-F5344CB8AC3E}">
        <p14:creationId xmlns:p14="http://schemas.microsoft.com/office/powerpoint/2010/main" val="3690519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xmlns="" id="{79EAB130-9D09-2340-9909-B04F09928AAF}"/>
              </a:ext>
            </a:extLst>
          </p:cNvPr>
          <p:cNvPicPr>
            <a:picLocks noChangeAspect="1"/>
          </p:cNvPicPr>
          <p:nvPr/>
        </p:nvPicPr>
        <p:blipFill>
          <a:blip r:embed="rId2"/>
          <a:stretch>
            <a:fillRect/>
          </a:stretch>
        </p:blipFill>
        <p:spPr>
          <a:xfrm>
            <a:off x="216831" y="7025935"/>
            <a:ext cx="4713631" cy="556591"/>
          </a:xfrm>
          <a:prstGeom prst="rect">
            <a:avLst/>
          </a:prstGeom>
        </p:spPr>
      </p:pic>
      <p:sp>
        <p:nvSpPr>
          <p:cNvPr id="4" name="Slide Number Placeholder 3">
            <a:extLst>
              <a:ext uri="{FF2B5EF4-FFF2-40B4-BE49-F238E27FC236}">
                <a16:creationId xmlns:a16="http://schemas.microsoft.com/office/drawing/2014/main" xmlns="" id="{75087E32-45F4-0A49-8067-C6DB7D911543}"/>
              </a:ext>
            </a:extLst>
          </p:cNvPr>
          <p:cNvSpPr>
            <a:spLocks noGrp="1"/>
          </p:cNvSpPr>
          <p:nvPr>
            <p:ph type="sldNum" sz="quarter" idx="12"/>
          </p:nvPr>
        </p:nvSpPr>
        <p:spPr>
          <a:xfrm>
            <a:off x="7103745" y="7203865"/>
            <a:ext cx="2263140" cy="413808"/>
          </a:xfrm>
        </p:spPr>
        <p:txBody>
          <a:bodyPr/>
          <a:lstStyle/>
          <a:p>
            <a:fld id="{F4CD71BD-9351-4C4A-B08F-E1A3E1939CE2}" type="slidenum">
              <a:rPr lang="en-US" smtClean="0"/>
              <a:t>20</a:t>
            </a:fld>
            <a:endParaRPr lang="en-US"/>
          </a:p>
        </p:txBody>
      </p:sp>
      <p:pic>
        <p:nvPicPr>
          <p:cNvPr id="14" name="Picture 13" descr="Screen Shot 2015-07-10 at 9.37.37 AM.png">
            <a:extLst>
              <a:ext uri="{FF2B5EF4-FFF2-40B4-BE49-F238E27FC236}">
                <a16:creationId xmlns:a16="http://schemas.microsoft.com/office/drawing/2014/main" xmlns="" id="{321647BA-3D5E-F349-8F2C-4366C186676F}"/>
              </a:ext>
            </a:extLst>
          </p:cNvPr>
          <p:cNvPicPr>
            <a:picLocks noChangeAspect="1"/>
          </p:cNvPicPr>
          <p:nvPr/>
        </p:nvPicPr>
        <p:blipFill rotWithShape="1">
          <a:blip r:embed="rId3">
            <a:extLst>
              <a:ext uri="{28A0092B-C50C-407E-A947-70E740481C1C}">
                <a14:useLocalDpi xmlns:a14="http://schemas.microsoft.com/office/drawing/2010/main" val="0"/>
              </a:ext>
            </a:extLst>
          </a:blip>
          <a:srcRect l="10306" r="8746" b="52355"/>
          <a:stretch/>
        </p:blipFill>
        <p:spPr>
          <a:xfrm>
            <a:off x="520550" y="2339633"/>
            <a:ext cx="6037425" cy="4655369"/>
          </a:xfrm>
          <a:prstGeom prst="rect">
            <a:avLst/>
          </a:prstGeom>
        </p:spPr>
      </p:pic>
      <p:pic>
        <p:nvPicPr>
          <p:cNvPr id="15" name="Picture 14" descr="Screen Shot 2015-07-10 at 9.36.51 AM.png">
            <a:extLst>
              <a:ext uri="{FF2B5EF4-FFF2-40B4-BE49-F238E27FC236}">
                <a16:creationId xmlns:a16="http://schemas.microsoft.com/office/drawing/2014/main" xmlns="" id="{B6F88CB4-564B-2948-BB0C-36BB2DE88CCB}"/>
              </a:ext>
            </a:extLst>
          </p:cNvPr>
          <p:cNvPicPr>
            <a:picLocks noChangeAspect="1"/>
          </p:cNvPicPr>
          <p:nvPr/>
        </p:nvPicPr>
        <p:blipFill rotWithShape="1">
          <a:blip r:embed="rId4">
            <a:extLst>
              <a:ext uri="{28A0092B-C50C-407E-A947-70E740481C1C}">
                <a14:useLocalDpi xmlns:a14="http://schemas.microsoft.com/office/drawing/2010/main" val="0"/>
              </a:ext>
            </a:extLst>
          </a:blip>
          <a:srcRect l="1889" t="54818" r="1691" b="5771"/>
          <a:stretch/>
        </p:blipFill>
        <p:spPr>
          <a:xfrm>
            <a:off x="2832604" y="866865"/>
            <a:ext cx="6663562" cy="1683180"/>
          </a:xfrm>
          <a:prstGeom prst="rect">
            <a:avLst/>
          </a:prstGeom>
        </p:spPr>
      </p:pic>
      <p:pic>
        <p:nvPicPr>
          <p:cNvPr id="16" name="Picture 2" descr="http://browncancercenter.louisville.edu/pcare-and-clintrials/mel-sarc/resolveuid/fd5c15fb5f2f471e852337dea8460803/@@images/image/large">
            <a:extLst>
              <a:ext uri="{FF2B5EF4-FFF2-40B4-BE49-F238E27FC236}">
                <a16:creationId xmlns:a16="http://schemas.microsoft.com/office/drawing/2014/main" xmlns="" id="{C363CF06-B3AA-9E4C-8634-12C5E968EBA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625" t="26826" r="64228" b="5822"/>
          <a:stretch/>
        </p:blipFill>
        <p:spPr bwMode="auto">
          <a:xfrm>
            <a:off x="7119521" y="5230730"/>
            <a:ext cx="662471" cy="98957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xmlns="" id="{EB0CFAA3-0FA3-974E-9BA1-E592E8FA312E}"/>
              </a:ext>
            </a:extLst>
          </p:cNvPr>
          <p:cNvSpPr txBox="1"/>
          <p:nvPr/>
        </p:nvSpPr>
        <p:spPr>
          <a:xfrm>
            <a:off x="7026152" y="4911481"/>
            <a:ext cx="2488889" cy="307777"/>
          </a:xfrm>
          <a:prstGeom prst="rect">
            <a:avLst/>
          </a:prstGeom>
          <a:noFill/>
        </p:spPr>
        <p:txBody>
          <a:bodyPr wrap="square" rtlCol="0">
            <a:spAutoFit/>
          </a:bodyPr>
          <a:lstStyle/>
          <a:p>
            <a:r>
              <a:rPr lang="en-US" sz="1400" dirty="0" err="1"/>
              <a:t>Golladay</a:t>
            </a:r>
            <a:r>
              <a:rPr lang="en-US" sz="1400" dirty="0"/>
              <a:t>  Swartz       </a:t>
            </a:r>
            <a:r>
              <a:rPr lang="en-US" sz="1400" dirty="0">
                <a:solidFill>
                  <a:srgbClr val="FF0000"/>
                </a:solidFill>
              </a:rPr>
              <a:t>Baum</a:t>
            </a:r>
          </a:p>
        </p:txBody>
      </p:sp>
      <p:pic>
        <p:nvPicPr>
          <p:cNvPr id="18" name="Picture 2" descr="http://browncancercenter.louisville.edu/pcare-and-clintrials/mel-sarc/resolveuid/fd5c15fb5f2f471e852337dea8460803/@@images/image/large">
            <a:extLst>
              <a:ext uri="{FF2B5EF4-FFF2-40B4-BE49-F238E27FC236}">
                <a16:creationId xmlns:a16="http://schemas.microsoft.com/office/drawing/2014/main" xmlns="" id="{5BCB887C-F81F-7042-8EB0-38EA49B246D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6220" t="32752" r="1018" b="-8952"/>
          <a:stretch/>
        </p:blipFill>
        <p:spPr bwMode="auto">
          <a:xfrm>
            <a:off x="7751512" y="5229672"/>
            <a:ext cx="1445498" cy="112251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http://www.nature.com/nrclinonc/journal/v11/n1/images_article/nrclinonc.2013.208-f2.jpg">
            <a:extLst>
              <a:ext uri="{FF2B5EF4-FFF2-40B4-BE49-F238E27FC236}">
                <a16:creationId xmlns:a16="http://schemas.microsoft.com/office/drawing/2014/main" xmlns="" id="{CF00C34A-D112-A644-A8E8-789C268B03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23374" y="2561517"/>
            <a:ext cx="2329804" cy="176797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Screen Shot 2015-07-10 at 9.36.51 AM.png">
            <a:extLst>
              <a:ext uri="{FF2B5EF4-FFF2-40B4-BE49-F238E27FC236}">
                <a16:creationId xmlns:a16="http://schemas.microsoft.com/office/drawing/2014/main" xmlns="" id="{FE6D187F-5CB4-FA46-ADE2-5B8DE65F2B16}"/>
              </a:ext>
            </a:extLst>
          </p:cNvPr>
          <p:cNvPicPr>
            <a:picLocks noChangeAspect="1"/>
          </p:cNvPicPr>
          <p:nvPr/>
        </p:nvPicPr>
        <p:blipFill rotWithShape="1">
          <a:blip r:embed="rId4">
            <a:extLst>
              <a:ext uri="{28A0092B-C50C-407E-A947-70E740481C1C}">
                <a14:useLocalDpi xmlns:a14="http://schemas.microsoft.com/office/drawing/2010/main" val="0"/>
              </a:ext>
            </a:extLst>
          </a:blip>
          <a:srcRect l="3915" t="7748" r="17115" b="68562"/>
          <a:stretch/>
        </p:blipFill>
        <p:spPr>
          <a:xfrm>
            <a:off x="357809" y="956123"/>
            <a:ext cx="2582562" cy="479414"/>
          </a:xfrm>
          <a:prstGeom prst="rect">
            <a:avLst/>
          </a:prstGeom>
        </p:spPr>
      </p:pic>
      <p:sp>
        <p:nvSpPr>
          <p:cNvPr id="21" name="TextBox 20">
            <a:extLst>
              <a:ext uri="{FF2B5EF4-FFF2-40B4-BE49-F238E27FC236}">
                <a16:creationId xmlns:a16="http://schemas.microsoft.com/office/drawing/2014/main" xmlns="" id="{DDF4A455-CCEA-2741-9AFF-6031D32BE8EC}"/>
              </a:ext>
            </a:extLst>
          </p:cNvPr>
          <p:cNvSpPr txBox="1"/>
          <p:nvPr/>
        </p:nvSpPr>
        <p:spPr>
          <a:xfrm>
            <a:off x="431525" y="1435645"/>
            <a:ext cx="2253221" cy="523220"/>
          </a:xfrm>
          <a:prstGeom prst="rect">
            <a:avLst/>
          </a:prstGeom>
          <a:noFill/>
        </p:spPr>
        <p:txBody>
          <a:bodyPr wrap="square" rtlCol="0">
            <a:spAutoFit/>
          </a:bodyPr>
          <a:lstStyle/>
          <a:p>
            <a:r>
              <a:rPr lang="en-US" sz="1400"/>
              <a:t>372(21</a:t>
            </a:r>
            <a:r>
              <a:rPr lang="en-US" sz="1400" dirty="0"/>
              <a:t>): 2006-2017, </a:t>
            </a:r>
            <a:r>
              <a:rPr lang="en-US" sz="1400" b="1" dirty="0"/>
              <a:t>2015</a:t>
            </a:r>
            <a:r>
              <a:rPr lang="en-US" sz="1400" dirty="0"/>
              <a:t> PMID:25891304</a:t>
            </a:r>
            <a:r>
              <a:rPr lang="en-US" sz="1400" b="1" dirty="0"/>
              <a:t>	</a:t>
            </a:r>
            <a:endParaRPr lang="en-US" sz="1400" dirty="0"/>
          </a:p>
        </p:txBody>
      </p:sp>
      <p:sp>
        <p:nvSpPr>
          <p:cNvPr id="22" name="TextBox 21">
            <a:extLst>
              <a:ext uri="{FF2B5EF4-FFF2-40B4-BE49-F238E27FC236}">
                <a16:creationId xmlns:a16="http://schemas.microsoft.com/office/drawing/2014/main" xmlns="" id="{41A42657-4C74-6F4D-975D-B708AA7F0F73}"/>
              </a:ext>
            </a:extLst>
          </p:cNvPr>
          <p:cNvSpPr txBox="1"/>
          <p:nvPr/>
        </p:nvSpPr>
        <p:spPr>
          <a:xfrm>
            <a:off x="431525" y="1995829"/>
            <a:ext cx="2737887" cy="523220"/>
          </a:xfrm>
          <a:prstGeom prst="rect">
            <a:avLst/>
          </a:prstGeom>
          <a:noFill/>
        </p:spPr>
        <p:txBody>
          <a:bodyPr wrap="square" rtlCol="0">
            <a:spAutoFit/>
          </a:bodyPr>
          <a:lstStyle/>
          <a:p>
            <a:r>
              <a:rPr lang="en-US" sz="2800" dirty="0">
                <a:solidFill>
                  <a:srgbClr val="FF0000"/>
                </a:solidFill>
                <a:latin typeface="Symbol" charset="2"/>
                <a:ea typeface="Symbol" charset="2"/>
                <a:cs typeface="Symbol" charset="2"/>
              </a:rPr>
              <a:t>a</a:t>
            </a:r>
            <a:r>
              <a:rPr lang="en-US" sz="2800" dirty="0">
                <a:solidFill>
                  <a:srgbClr val="FF0000"/>
                </a:solidFill>
                <a:latin typeface="Myriad Hebrew" charset="0"/>
                <a:ea typeface="Myriad Hebrew" charset="0"/>
                <a:cs typeface="Myriad Hebrew" charset="0"/>
              </a:rPr>
              <a:t>CTLA4 + </a:t>
            </a:r>
            <a:r>
              <a:rPr lang="en-US" sz="2800" dirty="0">
                <a:solidFill>
                  <a:srgbClr val="FF0000"/>
                </a:solidFill>
                <a:latin typeface="Symbol" charset="2"/>
                <a:ea typeface="Symbol" charset="2"/>
                <a:cs typeface="Symbol" charset="2"/>
              </a:rPr>
              <a:t>a</a:t>
            </a:r>
            <a:r>
              <a:rPr lang="en-US" sz="2800" dirty="0">
                <a:solidFill>
                  <a:srgbClr val="FF0000"/>
                </a:solidFill>
                <a:latin typeface="Myriad Hebrew" charset="0"/>
                <a:ea typeface="Myriad Hebrew" charset="0"/>
                <a:cs typeface="Myriad Hebrew" charset="0"/>
              </a:rPr>
              <a:t>PD1</a:t>
            </a:r>
          </a:p>
        </p:txBody>
      </p:sp>
      <p:sp>
        <p:nvSpPr>
          <p:cNvPr id="13" name="TextBox 12">
            <a:extLst>
              <a:ext uri="{FF2B5EF4-FFF2-40B4-BE49-F238E27FC236}">
                <a16:creationId xmlns:a16="http://schemas.microsoft.com/office/drawing/2014/main" xmlns="" id="{0FF64724-1F61-9B44-B29D-152E25A39A2B}"/>
              </a:ext>
            </a:extLst>
          </p:cNvPr>
          <p:cNvSpPr txBox="1"/>
          <p:nvPr/>
        </p:nvSpPr>
        <p:spPr>
          <a:xfrm>
            <a:off x="1" y="129211"/>
            <a:ext cx="10058400" cy="584775"/>
          </a:xfrm>
          <a:prstGeom prst="rect">
            <a:avLst/>
          </a:prstGeom>
          <a:noFill/>
        </p:spPr>
        <p:txBody>
          <a:bodyPr wrap="square" rtlCol="0">
            <a:spAutoFit/>
          </a:bodyPr>
          <a:lstStyle/>
          <a:p>
            <a:pPr algn="ctr"/>
            <a:r>
              <a:rPr lang="en-US" sz="3200" dirty="0">
                <a:solidFill>
                  <a:srgbClr val="FF0000"/>
                </a:solidFill>
                <a:latin typeface="Arial" panose="020B0604020202020204" pitchFamily="34" charset="0"/>
                <a:cs typeface="Arial" panose="020B0604020202020204" pitchFamily="34" charset="0"/>
              </a:rPr>
              <a:t>New Therapies – Clinical</a:t>
            </a:r>
          </a:p>
        </p:txBody>
      </p:sp>
    </p:spTree>
    <p:extLst>
      <p:ext uri="{BB962C8B-B14F-4D97-AF65-F5344CB8AC3E}">
        <p14:creationId xmlns:p14="http://schemas.microsoft.com/office/powerpoint/2010/main" val="37740224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xmlns="" id="{79EAB130-9D09-2340-9909-B04F09928AAF}"/>
              </a:ext>
            </a:extLst>
          </p:cNvPr>
          <p:cNvPicPr>
            <a:picLocks noChangeAspect="1"/>
          </p:cNvPicPr>
          <p:nvPr/>
        </p:nvPicPr>
        <p:blipFill>
          <a:blip r:embed="rId2"/>
          <a:stretch>
            <a:fillRect/>
          </a:stretch>
        </p:blipFill>
        <p:spPr>
          <a:xfrm>
            <a:off x="216831" y="7025935"/>
            <a:ext cx="4713631" cy="556591"/>
          </a:xfrm>
          <a:prstGeom prst="rect">
            <a:avLst/>
          </a:prstGeom>
        </p:spPr>
      </p:pic>
      <p:sp>
        <p:nvSpPr>
          <p:cNvPr id="4" name="Slide Number Placeholder 3">
            <a:extLst>
              <a:ext uri="{FF2B5EF4-FFF2-40B4-BE49-F238E27FC236}">
                <a16:creationId xmlns:a16="http://schemas.microsoft.com/office/drawing/2014/main" xmlns="" id="{75087E32-45F4-0A49-8067-C6DB7D911543}"/>
              </a:ext>
            </a:extLst>
          </p:cNvPr>
          <p:cNvSpPr>
            <a:spLocks noGrp="1"/>
          </p:cNvSpPr>
          <p:nvPr>
            <p:ph type="sldNum" sz="quarter" idx="12"/>
          </p:nvPr>
        </p:nvSpPr>
        <p:spPr>
          <a:xfrm>
            <a:off x="7103745" y="7203865"/>
            <a:ext cx="2263140" cy="413808"/>
          </a:xfrm>
        </p:spPr>
        <p:txBody>
          <a:bodyPr/>
          <a:lstStyle/>
          <a:p>
            <a:fld id="{F4CD71BD-9351-4C4A-B08F-E1A3E1939CE2}" type="slidenum">
              <a:rPr lang="en-US" smtClean="0"/>
              <a:t>21</a:t>
            </a:fld>
            <a:endParaRPr lang="en-US"/>
          </a:p>
        </p:txBody>
      </p:sp>
      <p:pic>
        <p:nvPicPr>
          <p:cNvPr id="7" name="Picture 6" descr="Melanoma-CT-Scan.jpg">
            <a:extLst>
              <a:ext uri="{FF2B5EF4-FFF2-40B4-BE49-F238E27FC236}">
                <a16:creationId xmlns:a16="http://schemas.microsoft.com/office/drawing/2014/main" xmlns="" id="{061D2510-83DA-594C-A63C-D6FF1B4A420A}"/>
              </a:ext>
            </a:extLst>
          </p:cNvPr>
          <p:cNvPicPr>
            <a:picLocks noChangeAspect="1"/>
          </p:cNvPicPr>
          <p:nvPr/>
        </p:nvPicPr>
        <p:blipFill rotWithShape="1">
          <a:blip r:embed="rId3">
            <a:extLst>
              <a:ext uri="{28A0092B-C50C-407E-A947-70E740481C1C}">
                <a14:useLocalDpi xmlns:a14="http://schemas.microsoft.com/office/drawing/2010/main" val="0"/>
              </a:ext>
            </a:extLst>
          </a:blip>
          <a:srcRect t="4858"/>
          <a:stretch/>
        </p:blipFill>
        <p:spPr>
          <a:xfrm>
            <a:off x="754378" y="2532505"/>
            <a:ext cx="8529629" cy="4226600"/>
          </a:xfrm>
          <a:prstGeom prst="rect">
            <a:avLst/>
          </a:prstGeom>
        </p:spPr>
      </p:pic>
      <p:pic>
        <p:nvPicPr>
          <p:cNvPr id="8" name="Picture 7" descr="Screen Shot 2015-07-10 at 9.36.51 AM.png">
            <a:extLst>
              <a:ext uri="{FF2B5EF4-FFF2-40B4-BE49-F238E27FC236}">
                <a16:creationId xmlns:a16="http://schemas.microsoft.com/office/drawing/2014/main" xmlns="" id="{1F6A20B2-8753-3740-B2FD-7245ED86627E}"/>
              </a:ext>
            </a:extLst>
          </p:cNvPr>
          <p:cNvPicPr>
            <a:picLocks noChangeAspect="1"/>
          </p:cNvPicPr>
          <p:nvPr/>
        </p:nvPicPr>
        <p:blipFill rotWithShape="1">
          <a:blip r:embed="rId4">
            <a:extLst>
              <a:ext uri="{28A0092B-C50C-407E-A947-70E740481C1C}">
                <a14:useLocalDpi xmlns:a14="http://schemas.microsoft.com/office/drawing/2010/main" val="0"/>
              </a:ext>
            </a:extLst>
          </a:blip>
          <a:srcRect l="1889" t="54818" r="1691" b="5771"/>
          <a:stretch/>
        </p:blipFill>
        <p:spPr>
          <a:xfrm>
            <a:off x="2981691" y="802887"/>
            <a:ext cx="6663562" cy="1683180"/>
          </a:xfrm>
          <a:prstGeom prst="rect">
            <a:avLst/>
          </a:prstGeom>
        </p:spPr>
      </p:pic>
      <p:pic>
        <p:nvPicPr>
          <p:cNvPr id="9" name="Picture 8" descr="Screen Shot 2015-07-10 at 9.36.51 AM.png">
            <a:extLst>
              <a:ext uri="{FF2B5EF4-FFF2-40B4-BE49-F238E27FC236}">
                <a16:creationId xmlns:a16="http://schemas.microsoft.com/office/drawing/2014/main" xmlns="" id="{59B58D55-58B1-064C-B789-07EFD9A74525}"/>
              </a:ext>
            </a:extLst>
          </p:cNvPr>
          <p:cNvPicPr>
            <a:picLocks noChangeAspect="1"/>
          </p:cNvPicPr>
          <p:nvPr/>
        </p:nvPicPr>
        <p:blipFill rotWithShape="1">
          <a:blip r:embed="rId4">
            <a:extLst>
              <a:ext uri="{28A0092B-C50C-407E-A947-70E740481C1C}">
                <a14:useLocalDpi xmlns:a14="http://schemas.microsoft.com/office/drawing/2010/main" val="0"/>
              </a:ext>
            </a:extLst>
          </a:blip>
          <a:srcRect l="3915" t="7748" r="17115" b="68562"/>
          <a:stretch/>
        </p:blipFill>
        <p:spPr>
          <a:xfrm>
            <a:off x="506896" y="892145"/>
            <a:ext cx="2582562" cy="479414"/>
          </a:xfrm>
          <a:prstGeom prst="rect">
            <a:avLst/>
          </a:prstGeom>
        </p:spPr>
      </p:pic>
      <p:sp>
        <p:nvSpPr>
          <p:cNvPr id="10" name="TextBox 9">
            <a:extLst>
              <a:ext uri="{FF2B5EF4-FFF2-40B4-BE49-F238E27FC236}">
                <a16:creationId xmlns:a16="http://schemas.microsoft.com/office/drawing/2014/main" xmlns="" id="{33A94B83-382F-AA47-8428-C705D782DDB5}"/>
              </a:ext>
            </a:extLst>
          </p:cNvPr>
          <p:cNvSpPr txBox="1"/>
          <p:nvPr/>
        </p:nvSpPr>
        <p:spPr>
          <a:xfrm>
            <a:off x="580612" y="1371667"/>
            <a:ext cx="2253221" cy="523220"/>
          </a:xfrm>
          <a:prstGeom prst="rect">
            <a:avLst/>
          </a:prstGeom>
          <a:noFill/>
        </p:spPr>
        <p:txBody>
          <a:bodyPr wrap="square" rtlCol="0">
            <a:spAutoFit/>
          </a:bodyPr>
          <a:lstStyle/>
          <a:p>
            <a:r>
              <a:rPr lang="en-US" sz="1400"/>
              <a:t>372(21</a:t>
            </a:r>
            <a:r>
              <a:rPr lang="en-US" sz="1400" dirty="0"/>
              <a:t>): 2006-2017, </a:t>
            </a:r>
            <a:r>
              <a:rPr lang="en-US" sz="1400" b="1" dirty="0"/>
              <a:t>2015</a:t>
            </a:r>
            <a:r>
              <a:rPr lang="en-US" sz="1400" dirty="0"/>
              <a:t> PMID:25891304</a:t>
            </a:r>
            <a:r>
              <a:rPr lang="en-US" sz="1400" b="1" dirty="0"/>
              <a:t>	</a:t>
            </a:r>
            <a:endParaRPr lang="en-US" sz="1400" dirty="0"/>
          </a:p>
        </p:txBody>
      </p:sp>
      <p:sp>
        <p:nvSpPr>
          <p:cNvPr id="11" name="TextBox 10">
            <a:extLst>
              <a:ext uri="{FF2B5EF4-FFF2-40B4-BE49-F238E27FC236}">
                <a16:creationId xmlns:a16="http://schemas.microsoft.com/office/drawing/2014/main" xmlns="" id="{65CED769-F7D1-8F43-AEFF-70A9EAF98874}"/>
              </a:ext>
            </a:extLst>
          </p:cNvPr>
          <p:cNvSpPr txBox="1"/>
          <p:nvPr/>
        </p:nvSpPr>
        <p:spPr>
          <a:xfrm>
            <a:off x="580612" y="1931851"/>
            <a:ext cx="2737887" cy="523220"/>
          </a:xfrm>
          <a:prstGeom prst="rect">
            <a:avLst/>
          </a:prstGeom>
          <a:noFill/>
        </p:spPr>
        <p:txBody>
          <a:bodyPr wrap="square" rtlCol="0">
            <a:spAutoFit/>
          </a:bodyPr>
          <a:lstStyle/>
          <a:p>
            <a:r>
              <a:rPr lang="en-US" sz="2800" dirty="0">
                <a:solidFill>
                  <a:srgbClr val="FF0000"/>
                </a:solidFill>
                <a:latin typeface="Symbol" charset="2"/>
                <a:ea typeface="Symbol" charset="2"/>
                <a:cs typeface="Symbol" charset="2"/>
              </a:rPr>
              <a:t>a</a:t>
            </a:r>
            <a:r>
              <a:rPr lang="en-US" sz="2800" dirty="0">
                <a:solidFill>
                  <a:srgbClr val="FF0000"/>
                </a:solidFill>
                <a:latin typeface="Myriad Hebrew" charset="0"/>
                <a:ea typeface="Myriad Hebrew" charset="0"/>
                <a:cs typeface="Myriad Hebrew" charset="0"/>
              </a:rPr>
              <a:t>CTLA4 + </a:t>
            </a:r>
            <a:r>
              <a:rPr lang="en-US" sz="2800" dirty="0">
                <a:solidFill>
                  <a:srgbClr val="FF0000"/>
                </a:solidFill>
                <a:latin typeface="Symbol" charset="2"/>
                <a:ea typeface="Symbol" charset="2"/>
                <a:cs typeface="Symbol" charset="2"/>
              </a:rPr>
              <a:t>a</a:t>
            </a:r>
            <a:r>
              <a:rPr lang="en-US" sz="2800" dirty="0">
                <a:solidFill>
                  <a:srgbClr val="FF0000"/>
                </a:solidFill>
                <a:latin typeface="Myriad Hebrew" charset="0"/>
                <a:ea typeface="Myriad Hebrew" charset="0"/>
                <a:cs typeface="Myriad Hebrew" charset="0"/>
              </a:rPr>
              <a:t>PD1</a:t>
            </a:r>
          </a:p>
        </p:txBody>
      </p:sp>
      <p:sp>
        <p:nvSpPr>
          <p:cNvPr id="12" name="TextBox 11">
            <a:extLst>
              <a:ext uri="{FF2B5EF4-FFF2-40B4-BE49-F238E27FC236}">
                <a16:creationId xmlns:a16="http://schemas.microsoft.com/office/drawing/2014/main" xmlns="" id="{66EB2479-81B7-9F43-834E-98FB2E50B5E7}"/>
              </a:ext>
            </a:extLst>
          </p:cNvPr>
          <p:cNvSpPr txBox="1"/>
          <p:nvPr/>
        </p:nvSpPr>
        <p:spPr>
          <a:xfrm>
            <a:off x="1" y="129211"/>
            <a:ext cx="10058400" cy="584775"/>
          </a:xfrm>
          <a:prstGeom prst="rect">
            <a:avLst/>
          </a:prstGeom>
          <a:noFill/>
        </p:spPr>
        <p:txBody>
          <a:bodyPr wrap="square" rtlCol="0">
            <a:spAutoFit/>
          </a:bodyPr>
          <a:lstStyle/>
          <a:p>
            <a:pPr algn="ctr"/>
            <a:r>
              <a:rPr lang="en-US" sz="3200" dirty="0">
                <a:solidFill>
                  <a:srgbClr val="FF0000"/>
                </a:solidFill>
                <a:latin typeface="Arial" panose="020B0604020202020204" pitchFamily="34" charset="0"/>
                <a:cs typeface="Arial" panose="020B0604020202020204" pitchFamily="34" charset="0"/>
              </a:rPr>
              <a:t>New Therapies – Clinical</a:t>
            </a:r>
          </a:p>
        </p:txBody>
      </p:sp>
    </p:spTree>
    <p:extLst>
      <p:ext uri="{BB962C8B-B14F-4D97-AF65-F5344CB8AC3E}">
        <p14:creationId xmlns:p14="http://schemas.microsoft.com/office/powerpoint/2010/main" val="17013737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xmlns="" id="{79EAB130-9D09-2340-9909-B04F09928AAF}"/>
              </a:ext>
            </a:extLst>
          </p:cNvPr>
          <p:cNvPicPr>
            <a:picLocks noChangeAspect="1"/>
          </p:cNvPicPr>
          <p:nvPr/>
        </p:nvPicPr>
        <p:blipFill>
          <a:blip r:embed="rId2"/>
          <a:stretch>
            <a:fillRect/>
          </a:stretch>
        </p:blipFill>
        <p:spPr>
          <a:xfrm>
            <a:off x="216831" y="7025935"/>
            <a:ext cx="4713631" cy="556591"/>
          </a:xfrm>
          <a:prstGeom prst="rect">
            <a:avLst/>
          </a:prstGeom>
        </p:spPr>
      </p:pic>
      <p:sp>
        <p:nvSpPr>
          <p:cNvPr id="4" name="Slide Number Placeholder 3">
            <a:extLst>
              <a:ext uri="{FF2B5EF4-FFF2-40B4-BE49-F238E27FC236}">
                <a16:creationId xmlns:a16="http://schemas.microsoft.com/office/drawing/2014/main" xmlns="" id="{75087E32-45F4-0A49-8067-C6DB7D911543}"/>
              </a:ext>
            </a:extLst>
          </p:cNvPr>
          <p:cNvSpPr>
            <a:spLocks noGrp="1"/>
          </p:cNvSpPr>
          <p:nvPr>
            <p:ph type="sldNum" sz="quarter" idx="12"/>
          </p:nvPr>
        </p:nvSpPr>
        <p:spPr>
          <a:xfrm>
            <a:off x="7103745" y="7203865"/>
            <a:ext cx="2263140" cy="413808"/>
          </a:xfrm>
        </p:spPr>
        <p:txBody>
          <a:bodyPr/>
          <a:lstStyle/>
          <a:p>
            <a:fld id="{F4CD71BD-9351-4C4A-B08F-E1A3E1939CE2}" type="slidenum">
              <a:rPr lang="en-US" smtClean="0"/>
              <a:t>22</a:t>
            </a:fld>
            <a:endParaRPr lang="en-US"/>
          </a:p>
        </p:txBody>
      </p:sp>
      <p:pic>
        <p:nvPicPr>
          <p:cNvPr id="5" name="Picture 4" descr="Melanoma-tumor.jpg">
            <a:extLst>
              <a:ext uri="{FF2B5EF4-FFF2-40B4-BE49-F238E27FC236}">
                <a16:creationId xmlns:a16="http://schemas.microsoft.com/office/drawing/2014/main" xmlns="" id="{3306FB63-9049-C949-82A8-ABCDBCC792C2}"/>
              </a:ext>
            </a:extLst>
          </p:cNvPr>
          <p:cNvPicPr>
            <a:picLocks noChangeAspect="1"/>
          </p:cNvPicPr>
          <p:nvPr/>
        </p:nvPicPr>
        <p:blipFill rotWithShape="1">
          <a:blip r:embed="rId3">
            <a:extLst>
              <a:ext uri="{28A0092B-C50C-407E-A947-70E740481C1C}">
                <a14:useLocalDpi xmlns:a14="http://schemas.microsoft.com/office/drawing/2010/main" val="0"/>
              </a:ext>
            </a:extLst>
          </a:blip>
          <a:srcRect t="6020"/>
          <a:stretch/>
        </p:blipFill>
        <p:spPr>
          <a:xfrm>
            <a:off x="589814" y="2987008"/>
            <a:ext cx="8918987" cy="3713237"/>
          </a:xfrm>
          <a:prstGeom prst="rect">
            <a:avLst/>
          </a:prstGeom>
        </p:spPr>
      </p:pic>
      <p:pic>
        <p:nvPicPr>
          <p:cNvPr id="6" name="Picture 5" descr="Screen Shot 2015-07-10 at 9.36.51 AM.png">
            <a:extLst>
              <a:ext uri="{FF2B5EF4-FFF2-40B4-BE49-F238E27FC236}">
                <a16:creationId xmlns:a16="http://schemas.microsoft.com/office/drawing/2014/main" xmlns="" id="{C1F44DBF-BC35-B245-ADC7-D717C8B5C989}"/>
              </a:ext>
            </a:extLst>
          </p:cNvPr>
          <p:cNvPicPr>
            <a:picLocks noChangeAspect="1"/>
          </p:cNvPicPr>
          <p:nvPr/>
        </p:nvPicPr>
        <p:blipFill rotWithShape="1">
          <a:blip r:embed="rId4">
            <a:extLst>
              <a:ext uri="{28A0092B-C50C-407E-A947-70E740481C1C}">
                <a14:useLocalDpi xmlns:a14="http://schemas.microsoft.com/office/drawing/2010/main" val="0"/>
              </a:ext>
            </a:extLst>
          </a:blip>
          <a:srcRect l="1889" t="54818" r="1691" b="5771"/>
          <a:stretch/>
        </p:blipFill>
        <p:spPr>
          <a:xfrm>
            <a:off x="2931995" y="1039675"/>
            <a:ext cx="6663562" cy="1683180"/>
          </a:xfrm>
          <a:prstGeom prst="rect">
            <a:avLst/>
          </a:prstGeom>
        </p:spPr>
      </p:pic>
      <p:pic>
        <p:nvPicPr>
          <p:cNvPr id="7" name="Picture 6" descr="Screen Shot 2015-07-10 at 9.36.51 AM.png">
            <a:extLst>
              <a:ext uri="{FF2B5EF4-FFF2-40B4-BE49-F238E27FC236}">
                <a16:creationId xmlns:a16="http://schemas.microsoft.com/office/drawing/2014/main" xmlns="" id="{D9DB974D-E604-6847-B00A-621D26F779F6}"/>
              </a:ext>
            </a:extLst>
          </p:cNvPr>
          <p:cNvPicPr>
            <a:picLocks noChangeAspect="1"/>
          </p:cNvPicPr>
          <p:nvPr/>
        </p:nvPicPr>
        <p:blipFill rotWithShape="1">
          <a:blip r:embed="rId4">
            <a:extLst>
              <a:ext uri="{28A0092B-C50C-407E-A947-70E740481C1C}">
                <a14:useLocalDpi xmlns:a14="http://schemas.microsoft.com/office/drawing/2010/main" val="0"/>
              </a:ext>
            </a:extLst>
          </a:blip>
          <a:srcRect l="3915" t="7748" r="17115" b="68562"/>
          <a:stretch/>
        </p:blipFill>
        <p:spPr>
          <a:xfrm>
            <a:off x="457200" y="1128933"/>
            <a:ext cx="2582562" cy="479414"/>
          </a:xfrm>
          <a:prstGeom prst="rect">
            <a:avLst/>
          </a:prstGeom>
        </p:spPr>
      </p:pic>
      <p:sp>
        <p:nvSpPr>
          <p:cNvPr id="8" name="TextBox 7">
            <a:extLst>
              <a:ext uri="{FF2B5EF4-FFF2-40B4-BE49-F238E27FC236}">
                <a16:creationId xmlns:a16="http://schemas.microsoft.com/office/drawing/2014/main" xmlns="" id="{EC08361D-F65D-D342-B50F-B177322C8D95}"/>
              </a:ext>
            </a:extLst>
          </p:cNvPr>
          <p:cNvSpPr txBox="1"/>
          <p:nvPr/>
        </p:nvSpPr>
        <p:spPr>
          <a:xfrm>
            <a:off x="530916" y="1608455"/>
            <a:ext cx="2253221" cy="523220"/>
          </a:xfrm>
          <a:prstGeom prst="rect">
            <a:avLst/>
          </a:prstGeom>
          <a:noFill/>
        </p:spPr>
        <p:txBody>
          <a:bodyPr wrap="square" rtlCol="0">
            <a:spAutoFit/>
          </a:bodyPr>
          <a:lstStyle/>
          <a:p>
            <a:r>
              <a:rPr lang="en-US" sz="1400"/>
              <a:t>372(21</a:t>
            </a:r>
            <a:r>
              <a:rPr lang="en-US" sz="1400" dirty="0"/>
              <a:t>): 2006-2017, </a:t>
            </a:r>
            <a:r>
              <a:rPr lang="en-US" sz="1400" b="1" dirty="0"/>
              <a:t>2015</a:t>
            </a:r>
            <a:r>
              <a:rPr lang="en-US" sz="1400" dirty="0"/>
              <a:t> PMID:25891304</a:t>
            </a:r>
            <a:r>
              <a:rPr lang="en-US" sz="1400" b="1" dirty="0"/>
              <a:t>	</a:t>
            </a:r>
            <a:endParaRPr lang="en-US" sz="1400" dirty="0"/>
          </a:p>
        </p:txBody>
      </p:sp>
      <p:sp>
        <p:nvSpPr>
          <p:cNvPr id="9" name="TextBox 8">
            <a:extLst>
              <a:ext uri="{FF2B5EF4-FFF2-40B4-BE49-F238E27FC236}">
                <a16:creationId xmlns:a16="http://schemas.microsoft.com/office/drawing/2014/main" xmlns="" id="{8D41F9D4-DC0E-D544-B1B5-79D9A3163492}"/>
              </a:ext>
            </a:extLst>
          </p:cNvPr>
          <p:cNvSpPr txBox="1"/>
          <p:nvPr/>
        </p:nvSpPr>
        <p:spPr>
          <a:xfrm>
            <a:off x="530916" y="2168639"/>
            <a:ext cx="2737887" cy="523220"/>
          </a:xfrm>
          <a:prstGeom prst="rect">
            <a:avLst/>
          </a:prstGeom>
          <a:noFill/>
        </p:spPr>
        <p:txBody>
          <a:bodyPr wrap="square" rtlCol="0">
            <a:spAutoFit/>
          </a:bodyPr>
          <a:lstStyle/>
          <a:p>
            <a:r>
              <a:rPr lang="en-US" sz="2800" dirty="0">
                <a:solidFill>
                  <a:srgbClr val="FF0000"/>
                </a:solidFill>
                <a:latin typeface="Symbol" charset="2"/>
                <a:ea typeface="Symbol" charset="2"/>
                <a:cs typeface="Symbol" charset="2"/>
              </a:rPr>
              <a:t>a</a:t>
            </a:r>
            <a:r>
              <a:rPr lang="en-US" sz="2800" dirty="0">
                <a:solidFill>
                  <a:srgbClr val="FF0000"/>
                </a:solidFill>
                <a:latin typeface="Myriad Hebrew" charset="0"/>
                <a:ea typeface="Myriad Hebrew" charset="0"/>
                <a:cs typeface="Myriad Hebrew" charset="0"/>
              </a:rPr>
              <a:t>CTLA4 + </a:t>
            </a:r>
            <a:r>
              <a:rPr lang="en-US" sz="2800" dirty="0">
                <a:solidFill>
                  <a:srgbClr val="FF0000"/>
                </a:solidFill>
                <a:latin typeface="Symbol" charset="2"/>
                <a:ea typeface="Symbol" charset="2"/>
                <a:cs typeface="Symbol" charset="2"/>
              </a:rPr>
              <a:t>a</a:t>
            </a:r>
            <a:r>
              <a:rPr lang="en-US" sz="2800" dirty="0">
                <a:solidFill>
                  <a:srgbClr val="FF0000"/>
                </a:solidFill>
                <a:latin typeface="Myriad Hebrew" charset="0"/>
                <a:ea typeface="Myriad Hebrew" charset="0"/>
                <a:cs typeface="Myriad Hebrew" charset="0"/>
              </a:rPr>
              <a:t>PD1</a:t>
            </a:r>
          </a:p>
        </p:txBody>
      </p:sp>
      <p:sp>
        <p:nvSpPr>
          <p:cNvPr id="10" name="TextBox 9">
            <a:extLst>
              <a:ext uri="{FF2B5EF4-FFF2-40B4-BE49-F238E27FC236}">
                <a16:creationId xmlns:a16="http://schemas.microsoft.com/office/drawing/2014/main" xmlns="" id="{E89BD54B-C618-924D-851F-7DDEA58122EE}"/>
              </a:ext>
            </a:extLst>
          </p:cNvPr>
          <p:cNvSpPr txBox="1"/>
          <p:nvPr/>
        </p:nvSpPr>
        <p:spPr>
          <a:xfrm>
            <a:off x="1" y="129211"/>
            <a:ext cx="10058400" cy="584775"/>
          </a:xfrm>
          <a:prstGeom prst="rect">
            <a:avLst/>
          </a:prstGeom>
          <a:noFill/>
        </p:spPr>
        <p:txBody>
          <a:bodyPr wrap="square" rtlCol="0">
            <a:spAutoFit/>
          </a:bodyPr>
          <a:lstStyle/>
          <a:p>
            <a:pPr algn="ctr"/>
            <a:r>
              <a:rPr lang="en-US" sz="3200" dirty="0">
                <a:solidFill>
                  <a:srgbClr val="FF0000"/>
                </a:solidFill>
                <a:latin typeface="Arial" panose="020B0604020202020204" pitchFamily="34" charset="0"/>
                <a:cs typeface="Arial" panose="020B0604020202020204" pitchFamily="34" charset="0"/>
              </a:rPr>
              <a:t>New Therapies – Clinical</a:t>
            </a:r>
          </a:p>
        </p:txBody>
      </p:sp>
    </p:spTree>
    <p:extLst>
      <p:ext uri="{BB962C8B-B14F-4D97-AF65-F5344CB8AC3E}">
        <p14:creationId xmlns:p14="http://schemas.microsoft.com/office/powerpoint/2010/main" val="37599541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xmlns="" id="{79EAB130-9D09-2340-9909-B04F09928AAF}"/>
              </a:ext>
            </a:extLst>
          </p:cNvPr>
          <p:cNvPicPr>
            <a:picLocks noChangeAspect="1"/>
          </p:cNvPicPr>
          <p:nvPr/>
        </p:nvPicPr>
        <p:blipFill>
          <a:blip r:embed="rId2"/>
          <a:stretch>
            <a:fillRect/>
          </a:stretch>
        </p:blipFill>
        <p:spPr>
          <a:xfrm>
            <a:off x="216831" y="7025935"/>
            <a:ext cx="4713631" cy="556591"/>
          </a:xfrm>
          <a:prstGeom prst="rect">
            <a:avLst/>
          </a:prstGeom>
        </p:spPr>
      </p:pic>
      <p:sp>
        <p:nvSpPr>
          <p:cNvPr id="4" name="Slide Number Placeholder 3">
            <a:extLst>
              <a:ext uri="{FF2B5EF4-FFF2-40B4-BE49-F238E27FC236}">
                <a16:creationId xmlns:a16="http://schemas.microsoft.com/office/drawing/2014/main" xmlns="" id="{75087E32-45F4-0A49-8067-C6DB7D911543}"/>
              </a:ext>
            </a:extLst>
          </p:cNvPr>
          <p:cNvSpPr>
            <a:spLocks noGrp="1"/>
          </p:cNvSpPr>
          <p:nvPr>
            <p:ph type="sldNum" sz="quarter" idx="12"/>
          </p:nvPr>
        </p:nvSpPr>
        <p:spPr>
          <a:xfrm>
            <a:off x="7103745" y="7203865"/>
            <a:ext cx="2263140" cy="413808"/>
          </a:xfrm>
        </p:spPr>
        <p:txBody>
          <a:bodyPr/>
          <a:lstStyle/>
          <a:p>
            <a:fld id="{F4CD71BD-9351-4C4A-B08F-E1A3E1939CE2}" type="slidenum">
              <a:rPr lang="en-US" smtClean="0"/>
              <a:t>23</a:t>
            </a:fld>
            <a:endParaRPr lang="en-US"/>
          </a:p>
        </p:txBody>
      </p:sp>
      <p:pic>
        <p:nvPicPr>
          <p:cNvPr id="7" name="Picture 6">
            <a:extLst>
              <a:ext uri="{FF2B5EF4-FFF2-40B4-BE49-F238E27FC236}">
                <a16:creationId xmlns:a16="http://schemas.microsoft.com/office/drawing/2014/main" xmlns="" id="{71808727-C0BC-C345-8BA1-99B17F8A5A6D}"/>
              </a:ext>
            </a:extLst>
          </p:cNvPr>
          <p:cNvPicPr>
            <a:picLocks noChangeAspect="1"/>
          </p:cNvPicPr>
          <p:nvPr/>
        </p:nvPicPr>
        <p:blipFill rotWithShape="1">
          <a:blip r:embed="rId3"/>
          <a:srcRect r="1878" b="9736"/>
          <a:stretch/>
        </p:blipFill>
        <p:spPr>
          <a:xfrm>
            <a:off x="285388" y="1417452"/>
            <a:ext cx="9487625" cy="4905017"/>
          </a:xfrm>
          <a:prstGeom prst="rect">
            <a:avLst/>
          </a:prstGeom>
        </p:spPr>
      </p:pic>
      <p:sp>
        <p:nvSpPr>
          <p:cNvPr id="6" name="TextBox 5">
            <a:extLst>
              <a:ext uri="{FF2B5EF4-FFF2-40B4-BE49-F238E27FC236}">
                <a16:creationId xmlns:a16="http://schemas.microsoft.com/office/drawing/2014/main" xmlns="" id="{AAFAFB59-49CE-C342-A192-67B0DCB75181}"/>
              </a:ext>
            </a:extLst>
          </p:cNvPr>
          <p:cNvSpPr txBox="1"/>
          <p:nvPr/>
        </p:nvSpPr>
        <p:spPr>
          <a:xfrm>
            <a:off x="1" y="129211"/>
            <a:ext cx="10058400" cy="584775"/>
          </a:xfrm>
          <a:prstGeom prst="rect">
            <a:avLst/>
          </a:prstGeom>
          <a:noFill/>
        </p:spPr>
        <p:txBody>
          <a:bodyPr wrap="square" rtlCol="0">
            <a:spAutoFit/>
          </a:bodyPr>
          <a:lstStyle/>
          <a:p>
            <a:pPr algn="ctr"/>
            <a:r>
              <a:rPr lang="en-US" sz="3200" dirty="0">
                <a:solidFill>
                  <a:srgbClr val="FF0000"/>
                </a:solidFill>
                <a:latin typeface="Arial" panose="020B0604020202020204" pitchFamily="34" charset="0"/>
                <a:cs typeface="Arial" panose="020B0604020202020204" pitchFamily="34" charset="0"/>
              </a:rPr>
              <a:t>New Therapies – Clinical</a:t>
            </a:r>
          </a:p>
        </p:txBody>
      </p:sp>
    </p:spTree>
    <p:extLst>
      <p:ext uri="{BB962C8B-B14F-4D97-AF65-F5344CB8AC3E}">
        <p14:creationId xmlns:p14="http://schemas.microsoft.com/office/powerpoint/2010/main" val="37057410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xmlns="" id="{79EAB130-9D09-2340-9909-B04F09928AAF}"/>
              </a:ext>
            </a:extLst>
          </p:cNvPr>
          <p:cNvPicPr>
            <a:picLocks noChangeAspect="1"/>
          </p:cNvPicPr>
          <p:nvPr/>
        </p:nvPicPr>
        <p:blipFill>
          <a:blip r:embed="rId2"/>
          <a:stretch>
            <a:fillRect/>
          </a:stretch>
        </p:blipFill>
        <p:spPr>
          <a:xfrm>
            <a:off x="216831" y="7025935"/>
            <a:ext cx="4713631" cy="556591"/>
          </a:xfrm>
          <a:prstGeom prst="rect">
            <a:avLst/>
          </a:prstGeom>
        </p:spPr>
      </p:pic>
      <p:sp>
        <p:nvSpPr>
          <p:cNvPr id="4" name="Slide Number Placeholder 3">
            <a:extLst>
              <a:ext uri="{FF2B5EF4-FFF2-40B4-BE49-F238E27FC236}">
                <a16:creationId xmlns:a16="http://schemas.microsoft.com/office/drawing/2014/main" xmlns="" id="{75087E32-45F4-0A49-8067-C6DB7D911543}"/>
              </a:ext>
            </a:extLst>
          </p:cNvPr>
          <p:cNvSpPr>
            <a:spLocks noGrp="1"/>
          </p:cNvSpPr>
          <p:nvPr>
            <p:ph type="sldNum" sz="quarter" idx="12"/>
          </p:nvPr>
        </p:nvSpPr>
        <p:spPr>
          <a:xfrm>
            <a:off x="7103745" y="7203865"/>
            <a:ext cx="2263140" cy="413808"/>
          </a:xfrm>
        </p:spPr>
        <p:txBody>
          <a:bodyPr/>
          <a:lstStyle/>
          <a:p>
            <a:fld id="{F4CD71BD-9351-4C4A-B08F-E1A3E1939CE2}" type="slidenum">
              <a:rPr lang="en-US" smtClean="0"/>
              <a:t>24</a:t>
            </a:fld>
            <a:endParaRPr lang="en-US"/>
          </a:p>
        </p:txBody>
      </p:sp>
      <p:pic>
        <p:nvPicPr>
          <p:cNvPr id="16" name="Picture 15">
            <a:extLst>
              <a:ext uri="{FF2B5EF4-FFF2-40B4-BE49-F238E27FC236}">
                <a16:creationId xmlns:a16="http://schemas.microsoft.com/office/drawing/2014/main" xmlns="" id="{0945A78B-A11A-3542-9EC3-448B0201D3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985" y="881768"/>
            <a:ext cx="8451759" cy="3502209"/>
          </a:xfrm>
          <a:prstGeom prst="rect">
            <a:avLst/>
          </a:prstGeom>
        </p:spPr>
      </p:pic>
      <p:pic>
        <p:nvPicPr>
          <p:cNvPr id="17" name="Picture 16">
            <a:extLst>
              <a:ext uri="{FF2B5EF4-FFF2-40B4-BE49-F238E27FC236}">
                <a16:creationId xmlns:a16="http://schemas.microsoft.com/office/drawing/2014/main" xmlns="" id="{A280693B-1567-2442-96BA-47569A4322EC}"/>
              </a:ext>
            </a:extLst>
          </p:cNvPr>
          <p:cNvPicPr>
            <a:picLocks noChangeAspect="1"/>
          </p:cNvPicPr>
          <p:nvPr/>
        </p:nvPicPr>
        <p:blipFill rotWithShape="1">
          <a:blip r:embed="rId4">
            <a:extLst>
              <a:ext uri="{28A0092B-C50C-407E-A947-70E740481C1C}">
                <a14:useLocalDpi xmlns:a14="http://schemas.microsoft.com/office/drawing/2010/main" val="0"/>
              </a:ext>
            </a:extLst>
          </a:blip>
          <a:srcRect l="20351" t="34990" r="11680" b="18858"/>
          <a:stretch/>
        </p:blipFill>
        <p:spPr>
          <a:xfrm>
            <a:off x="1029985" y="5116098"/>
            <a:ext cx="1999991" cy="1358019"/>
          </a:xfrm>
          <a:prstGeom prst="rect">
            <a:avLst/>
          </a:prstGeom>
        </p:spPr>
      </p:pic>
      <p:pic>
        <p:nvPicPr>
          <p:cNvPr id="18" name="Picture 17">
            <a:extLst>
              <a:ext uri="{FF2B5EF4-FFF2-40B4-BE49-F238E27FC236}">
                <a16:creationId xmlns:a16="http://schemas.microsoft.com/office/drawing/2014/main" xmlns="" id="{AC88DE64-925A-7A48-BBB3-FEDA2F8D6F37}"/>
              </a:ext>
            </a:extLst>
          </p:cNvPr>
          <p:cNvPicPr>
            <a:picLocks noChangeAspect="1"/>
          </p:cNvPicPr>
          <p:nvPr/>
        </p:nvPicPr>
        <p:blipFill rotWithShape="1">
          <a:blip r:embed="rId5">
            <a:extLst>
              <a:ext uri="{28A0092B-C50C-407E-A947-70E740481C1C}">
                <a14:useLocalDpi xmlns:a14="http://schemas.microsoft.com/office/drawing/2010/main" val="0"/>
              </a:ext>
            </a:extLst>
          </a:blip>
          <a:srcRect l="20832" t="28059" r="16704" b="30132"/>
          <a:stretch/>
        </p:blipFill>
        <p:spPr>
          <a:xfrm>
            <a:off x="3029976" y="5106607"/>
            <a:ext cx="2043127" cy="1367510"/>
          </a:xfrm>
          <a:prstGeom prst="rect">
            <a:avLst/>
          </a:prstGeom>
        </p:spPr>
      </p:pic>
      <p:pic>
        <p:nvPicPr>
          <p:cNvPr id="19" name="Picture 18">
            <a:extLst>
              <a:ext uri="{FF2B5EF4-FFF2-40B4-BE49-F238E27FC236}">
                <a16:creationId xmlns:a16="http://schemas.microsoft.com/office/drawing/2014/main" xmlns="" id="{8B4D34E5-36A2-C544-81CA-473A5022A4B3}"/>
              </a:ext>
            </a:extLst>
          </p:cNvPr>
          <p:cNvPicPr>
            <a:picLocks noChangeAspect="1"/>
          </p:cNvPicPr>
          <p:nvPr/>
        </p:nvPicPr>
        <p:blipFill rotWithShape="1">
          <a:blip r:embed="rId6">
            <a:extLst>
              <a:ext uri="{28A0092B-C50C-407E-A947-70E740481C1C}">
                <a14:useLocalDpi xmlns:a14="http://schemas.microsoft.com/office/drawing/2010/main" val="0"/>
              </a:ext>
            </a:extLst>
          </a:blip>
          <a:srcRect l="19038" t="29296" r="18249" b="28296"/>
          <a:stretch/>
        </p:blipFill>
        <p:spPr>
          <a:xfrm>
            <a:off x="5073104" y="5106607"/>
            <a:ext cx="2022257" cy="1367510"/>
          </a:xfrm>
          <a:prstGeom prst="rect">
            <a:avLst/>
          </a:prstGeom>
        </p:spPr>
      </p:pic>
      <p:sp>
        <p:nvSpPr>
          <p:cNvPr id="21" name="TextBox 20">
            <a:extLst>
              <a:ext uri="{FF2B5EF4-FFF2-40B4-BE49-F238E27FC236}">
                <a16:creationId xmlns:a16="http://schemas.microsoft.com/office/drawing/2014/main" xmlns="" id="{4F3EA95B-9805-3443-A8DD-01B79E52C832}"/>
              </a:ext>
            </a:extLst>
          </p:cNvPr>
          <p:cNvSpPr txBox="1"/>
          <p:nvPr/>
        </p:nvSpPr>
        <p:spPr>
          <a:xfrm>
            <a:off x="1421160" y="6567290"/>
            <a:ext cx="1167521" cy="336695"/>
          </a:xfrm>
          <a:prstGeom prst="rect">
            <a:avLst/>
          </a:prstGeom>
          <a:noFill/>
        </p:spPr>
        <p:txBody>
          <a:bodyPr wrap="square" rtlCol="0">
            <a:spAutoFit/>
          </a:bodyPr>
          <a:lstStyle/>
          <a:p>
            <a:r>
              <a:rPr lang="en-US" sz="1588" dirty="0"/>
              <a:t>April 2017</a:t>
            </a:r>
          </a:p>
        </p:txBody>
      </p:sp>
      <p:sp>
        <p:nvSpPr>
          <p:cNvPr id="22" name="TextBox 21">
            <a:extLst>
              <a:ext uri="{FF2B5EF4-FFF2-40B4-BE49-F238E27FC236}">
                <a16:creationId xmlns:a16="http://schemas.microsoft.com/office/drawing/2014/main" xmlns="" id="{0C8AE310-E837-EA42-A76E-8C359130DBD3}"/>
              </a:ext>
            </a:extLst>
          </p:cNvPr>
          <p:cNvSpPr txBox="1"/>
          <p:nvPr/>
        </p:nvSpPr>
        <p:spPr>
          <a:xfrm>
            <a:off x="3603909" y="6579941"/>
            <a:ext cx="1167521" cy="336695"/>
          </a:xfrm>
          <a:prstGeom prst="rect">
            <a:avLst/>
          </a:prstGeom>
          <a:noFill/>
        </p:spPr>
        <p:txBody>
          <a:bodyPr wrap="square" rtlCol="0">
            <a:spAutoFit/>
          </a:bodyPr>
          <a:lstStyle/>
          <a:p>
            <a:r>
              <a:rPr lang="en-US" sz="1588" dirty="0"/>
              <a:t>July 2017</a:t>
            </a:r>
          </a:p>
        </p:txBody>
      </p:sp>
      <p:sp>
        <p:nvSpPr>
          <p:cNvPr id="23" name="TextBox 22">
            <a:extLst>
              <a:ext uri="{FF2B5EF4-FFF2-40B4-BE49-F238E27FC236}">
                <a16:creationId xmlns:a16="http://schemas.microsoft.com/office/drawing/2014/main" xmlns="" id="{0D07D3CE-2EC8-B643-9D0C-D1C5DF2E493F}"/>
              </a:ext>
            </a:extLst>
          </p:cNvPr>
          <p:cNvSpPr txBox="1"/>
          <p:nvPr/>
        </p:nvSpPr>
        <p:spPr>
          <a:xfrm>
            <a:off x="5634366" y="6579941"/>
            <a:ext cx="1167521" cy="336695"/>
          </a:xfrm>
          <a:prstGeom prst="rect">
            <a:avLst/>
          </a:prstGeom>
          <a:noFill/>
        </p:spPr>
        <p:txBody>
          <a:bodyPr wrap="square" rtlCol="0">
            <a:spAutoFit/>
          </a:bodyPr>
          <a:lstStyle/>
          <a:p>
            <a:r>
              <a:rPr lang="en-US" sz="1588" dirty="0"/>
              <a:t>Sept 2017</a:t>
            </a:r>
          </a:p>
        </p:txBody>
      </p:sp>
      <p:sp>
        <p:nvSpPr>
          <p:cNvPr id="24" name="Down Arrow 23">
            <a:extLst>
              <a:ext uri="{FF2B5EF4-FFF2-40B4-BE49-F238E27FC236}">
                <a16:creationId xmlns:a16="http://schemas.microsoft.com/office/drawing/2014/main" xmlns="" id="{D1A63FF5-9E9B-724D-988C-7208741645F2}"/>
              </a:ext>
            </a:extLst>
          </p:cNvPr>
          <p:cNvSpPr/>
          <p:nvPr/>
        </p:nvSpPr>
        <p:spPr>
          <a:xfrm rot="16200000">
            <a:off x="4970090" y="6014813"/>
            <a:ext cx="341713" cy="954701"/>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pic>
        <p:nvPicPr>
          <p:cNvPr id="25" name="Picture 24">
            <a:extLst>
              <a:ext uri="{FF2B5EF4-FFF2-40B4-BE49-F238E27FC236}">
                <a16:creationId xmlns:a16="http://schemas.microsoft.com/office/drawing/2014/main" xmlns="" id="{CFEA644D-5676-7C4E-9034-1D1C85E793DF}"/>
              </a:ext>
            </a:extLst>
          </p:cNvPr>
          <p:cNvPicPr>
            <a:picLocks noChangeAspect="1"/>
          </p:cNvPicPr>
          <p:nvPr/>
        </p:nvPicPr>
        <p:blipFill rotWithShape="1">
          <a:blip r:embed="rId7">
            <a:extLst>
              <a:ext uri="{28A0092B-C50C-407E-A947-70E740481C1C}">
                <a14:useLocalDpi xmlns:a14="http://schemas.microsoft.com/office/drawing/2010/main" val="0"/>
              </a:ext>
            </a:extLst>
          </a:blip>
          <a:srcRect l="20713" t="32069" r="16556" b="25474"/>
          <a:stretch/>
        </p:blipFill>
        <p:spPr>
          <a:xfrm>
            <a:off x="7095361" y="5106605"/>
            <a:ext cx="2006444" cy="1358019"/>
          </a:xfrm>
          <a:prstGeom prst="rect">
            <a:avLst/>
          </a:prstGeom>
        </p:spPr>
      </p:pic>
      <p:sp>
        <p:nvSpPr>
          <p:cNvPr id="26" name="TextBox 25">
            <a:extLst>
              <a:ext uri="{FF2B5EF4-FFF2-40B4-BE49-F238E27FC236}">
                <a16:creationId xmlns:a16="http://schemas.microsoft.com/office/drawing/2014/main" xmlns="" id="{B604A317-ED99-B247-A8E5-D0E2555FDDB0}"/>
              </a:ext>
            </a:extLst>
          </p:cNvPr>
          <p:cNvSpPr txBox="1"/>
          <p:nvPr/>
        </p:nvSpPr>
        <p:spPr>
          <a:xfrm>
            <a:off x="7664823" y="6567290"/>
            <a:ext cx="1167521" cy="336695"/>
          </a:xfrm>
          <a:prstGeom prst="rect">
            <a:avLst/>
          </a:prstGeom>
          <a:noFill/>
        </p:spPr>
        <p:txBody>
          <a:bodyPr wrap="square" rtlCol="0">
            <a:spAutoFit/>
          </a:bodyPr>
          <a:lstStyle/>
          <a:p>
            <a:r>
              <a:rPr lang="en-US" sz="1588" dirty="0"/>
              <a:t>Oct 2017</a:t>
            </a:r>
          </a:p>
        </p:txBody>
      </p:sp>
      <p:sp>
        <p:nvSpPr>
          <p:cNvPr id="27" name="TextBox 26">
            <a:extLst>
              <a:ext uri="{FF2B5EF4-FFF2-40B4-BE49-F238E27FC236}">
                <a16:creationId xmlns:a16="http://schemas.microsoft.com/office/drawing/2014/main" xmlns="" id="{E8626DF5-C9FE-B047-84EA-F0CEF30BE4B5}"/>
              </a:ext>
            </a:extLst>
          </p:cNvPr>
          <p:cNvSpPr txBox="1"/>
          <p:nvPr/>
        </p:nvSpPr>
        <p:spPr>
          <a:xfrm>
            <a:off x="4700155" y="6663020"/>
            <a:ext cx="2086853" cy="472565"/>
          </a:xfrm>
          <a:prstGeom prst="rect">
            <a:avLst/>
          </a:prstGeom>
          <a:noFill/>
        </p:spPr>
        <p:txBody>
          <a:bodyPr wrap="square" rtlCol="0">
            <a:spAutoFit/>
          </a:bodyPr>
          <a:lstStyle/>
          <a:p>
            <a:r>
              <a:rPr lang="en-US" sz="2471" b="1" dirty="0">
                <a:solidFill>
                  <a:srgbClr val="FF0000"/>
                </a:solidFill>
                <a:latin typeface="Myriad Hebrew" charset="0"/>
                <a:ea typeface="Myriad Hebrew" charset="0"/>
                <a:cs typeface="Myriad Hebrew" charset="0"/>
              </a:rPr>
              <a:t>TILS</a:t>
            </a:r>
          </a:p>
        </p:txBody>
      </p:sp>
      <p:cxnSp>
        <p:nvCxnSpPr>
          <p:cNvPr id="28" name="Straight Arrow Connector 27">
            <a:extLst>
              <a:ext uri="{FF2B5EF4-FFF2-40B4-BE49-F238E27FC236}">
                <a16:creationId xmlns:a16="http://schemas.microsoft.com/office/drawing/2014/main" xmlns="" id="{169898F9-C6FB-6141-9C36-929556DD368E}"/>
              </a:ext>
            </a:extLst>
          </p:cNvPr>
          <p:cNvCxnSpPr/>
          <p:nvPr/>
        </p:nvCxnSpPr>
        <p:spPr>
          <a:xfrm flipV="1">
            <a:off x="1326240" y="5587221"/>
            <a:ext cx="189841" cy="186085"/>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xmlns="" id="{4D84439D-2042-6649-ABAF-4F6D24DCBF46}"/>
              </a:ext>
            </a:extLst>
          </p:cNvPr>
          <p:cNvCxnSpPr/>
          <p:nvPr/>
        </p:nvCxnSpPr>
        <p:spPr>
          <a:xfrm flipV="1">
            <a:off x="3290264" y="5680117"/>
            <a:ext cx="189841" cy="186085"/>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xmlns="" id="{ADD42527-DBE7-EB48-B9C7-F4366936EAA9}"/>
              </a:ext>
            </a:extLst>
          </p:cNvPr>
          <p:cNvCxnSpPr/>
          <p:nvPr/>
        </p:nvCxnSpPr>
        <p:spPr>
          <a:xfrm flipV="1">
            <a:off x="5407441" y="5651217"/>
            <a:ext cx="189841" cy="186085"/>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xmlns="" id="{56670E45-AEA6-D04D-9B2C-31C126E9734C}"/>
              </a:ext>
            </a:extLst>
          </p:cNvPr>
          <p:cNvCxnSpPr/>
          <p:nvPr/>
        </p:nvCxnSpPr>
        <p:spPr>
          <a:xfrm flipV="1">
            <a:off x="7334777" y="5663447"/>
            <a:ext cx="189841" cy="186085"/>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xmlns="" id="{655F08E2-0557-BD40-8D4F-34C3AA009530}"/>
              </a:ext>
            </a:extLst>
          </p:cNvPr>
          <p:cNvSpPr txBox="1"/>
          <p:nvPr/>
        </p:nvSpPr>
        <p:spPr>
          <a:xfrm>
            <a:off x="195361" y="4518204"/>
            <a:ext cx="10424159" cy="553998"/>
          </a:xfrm>
          <a:prstGeom prst="rect">
            <a:avLst/>
          </a:prstGeom>
          <a:noFill/>
        </p:spPr>
        <p:txBody>
          <a:bodyPr wrap="square" rtlCol="0">
            <a:spAutoFit/>
          </a:bodyPr>
          <a:lstStyle/>
          <a:p>
            <a:r>
              <a:rPr lang="en-US" sz="3000" b="1" dirty="0"/>
              <a:t>Melanoma, Lung Cancer, Cervical Cancer, Head/Neck Cancer</a:t>
            </a:r>
          </a:p>
        </p:txBody>
      </p:sp>
      <p:sp>
        <p:nvSpPr>
          <p:cNvPr id="15" name="TextBox 4">
            <a:extLst>
              <a:ext uri="{FF2B5EF4-FFF2-40B4-BE49-F238E27FC236}">
                <a16:creationId xmlns:a16="http://schemas.microsoft.com/office/drawing/2014/main" xmlns="" id="{7139B8E0-2D9C-294D-8222-8DFA91E6FF75}"/>
              </a:ext>
            </a:extLst>
          </p:cNvPr>
          <p:cNvSpPr txBox="1">
            <a:spLocks noChangeArrowheads="1"/>
          </p:cNvSpPr>
          <p:nvPr/>
        </p:nvSpPr>
        <p:spPr bwMode="auto">
          <a:xfrm>
            <a:off x="108985" y="872274"/>
            <a:ext cx="597524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b="0" dirty="0">
                <a:solidFill>
                  <a:srgbClr val="FF0000"/>
                </a:solidFill>
                <a:latin typeface="Arial" panose="020B0604020202020204" pitchFamily="34" charset="0"/>
                <a:ea typeface="Myriad Hebrew" charset="0"/>
                <a:cs typeface="Arial" panose="020B0604020202020204" pitchFamily="34" charset="0"/>
              </a:rPr>
              <a:t>Tumor Infiltrating Lymphocytes (TILS)</a:t>
            </a:r>
          </a:p>
        </p:txBody>
      </p:sp>
      <p:sp>
        <p:nvSpPr>
          <p:cNvPr id="33" name="TextBox 32">
            <a:extLst>
              <a:ext uri="{FF2B5EF4-FFF2-40B4-BE49-F238E27FC236}">
                <a16:creationId xmlns:a16="http://schemas.microsoft.com/office/drawing/2014/main" xmlns="" id="{D0ECB066-8388-CB45-8C15-AD9C87831917}"/>
              </a:ext>
            </a:extLst>
          </p:cNvPr>
          <p:cNvSpPr txBox="1"/>
          <p:nvPr/>
        </p:nvSpPr>
        <p:spPr>
          <a:xfrm>
            <a:off x="1" y="129211"/>
            <a:ext cx="10058400" cy="584775"/>
          </a:xfrm>
          <a:prstGeom prst="rect">
            <a:avLst/>
          </a:prstGeom>
          <a:noFill/>
        </p:spPr>
        <p:txBody>
          <a:bodyPr wrap="square" rtlCol="0">
            <a:spAutoFit/>
          </a:bodyPr>
          <a:lstStyle/>
          <a:p>
            <a:pPr algn="ctr"/>
            <a:r>
              <a:rPr lang="en-US" sz="3200" dirty="0">
                <a:solidFill>
                  <a:srgbClr val="FF0000"/>
                </a:solidFill>
                <a:latin typeface="Arial" panose="020B0604020202020204" pitchFamily="34" charset="0"/>
                <a:cs typeface="Arial" panose="020B0604020202020204" pitchFamily="34" charset="0"/>
              </a:rPr>
              <a:t>New Therapies – Clinical</a:t>
            </a:r>
          </a:p>
        </p:txBody>
      </p:sp>
    </p:spTree>
    <p:extLst>
      <p:ext uri="{BB962C8B-B14F-4D97-AF65-F5344CB8AC3E}">
        <p14:creationId xmlns:p14="http://schemas.microsoft.com/office/powerpoint/2010/main" val="41104939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xmlns="" id="{79EAB130-9D09-2340-9909-B04F09928AAF}"/>
              </a:ext>
            </a:extLst>
          </p:cNvPr>
          <p:cNvPicPr>
            <a:picLocks noChangeAspect="1"/>
          </p:cNvPicPr>
          <p:nvPr/>
        </p:nvPicPr>
        <p:blipFill>
          <a:blip r:embed="rId2"/>
          <a:stretch>
            <a:fillRect/>
          </a:stretch>
        </p:blipFill>
        <p:spPr>
          <a:xfrm>
            <a:off x="216831" y="7025935"/>
            <a:ext cx="4713631" cy="556591"/>
          </a:xfrm>
          <a:prstGeom prst="rect">
            <a:avLst/>
          </a:prstGeom>
        </p:spPr>
      </p:pic>
      <p:sp>
        <p:nvSpPr>
          <p:cNvPr id="42" name="TextBox 41">
            <a:extLst>
              <a:ext uri="{FF2B5EF4-FFF2-40B4-BE49-F238E27FC236}">
                <a16:creationId xmlns:a16="http://schemas.microsoft.com/office/drawing/2014/main" xmlns="" id="{628F478A-60EE-2846-8926-655DD93ECAEF}"/>
              </a:ext>
            </a:extLst>
          </p:cNvPr>
          <p:cNvSpPr txBox="1"/>
          <p:nvPr/>
        </p:nvSpPr>
        <p:spPr>
          <a:xfrm>
            <a:off x="0" y="996395"/>
            <a:ext cx="5436703" cy="830997"/>
          </a:xfrm>
          <a:prstGeom prst="rect">
            <a:avLst/>
          </a:prstGeom>
          <a:noFill/>
        </p:spPr>
        <p:txBody>
          <a:bodyPr wrap="square" rtlCol="0">
            <a:spAutoFit/>
          </a:bodyPr>
          <a:lstStyle/>
          <a:p>
            <a:pPr algn="ctr"/>
            <a:r>
              <a:rPr lang="en-US" sz="2400" dirty="0">
                <a:solidFill>
                  <a:srgbClr val="FF0000"/>
                </a:solidFill>
                <a:latin typeface="Arial" panose="020B0604020202020204" pitchFamily="34" charset="0"/>
                <a:cs typeface="Arial" panose="020B0604020202020204" pitchFamily="34" charset="0"/>
              </a:rPr>
              <a:t>Genetically Modified Viruses Can Be Used to Activate Cancer Immunity</a:t>
            </a:r>
          </a:p>
        </p:txBody>
      </p:sp>
      <p:sp>
        <p:nvSpPr>
          <p:cNvPr id="4" name="Slide Number Placeholder 3">
            <a:extLst>
              <a:ext uri="{FF2B5EF4-FFF2-40B4-BE49-F238E27FC236}">
                <a16:creationId xmlns:a16="http://schemas.microsoft.com/office/drawing/2014/main" xmlns="" id="{75087E32-45F4-0A49-8067-C6DB7D911543}"/>
              </a:ext>
            </a:extLst>
          </p:cNvPr>
          <p:cNvSpPr>
            <a:spLocks noGrp="1"/>
          </p:cNvSpPr>
          <p:nvPr>
            <p:ph type="sldNum" sz="quarter" idx="12"/>
          </p:nvPr>
        </p:nvSpPr>
        <p:spPr>
          <a:xfrm>
            <a:off x="7103745" y="7203865"/>
            <a:ext cx="2263140" cy="413808"/>
          </a:xfrm>
        </p:spPr>
        <p:txBody>
          <a:bodyPr/>
          <a:lstStyle/>
          <a:p>
            <a:fld id="{F4CD71BD-9351-4C4A-B08F-E1A3E1939CE2}" type="slidenum">
              <a:rPr lang="en-US" smtClean="0"/>
              <a:t>25</a:t>
            </a:fld>
            <a:endParaRPr lang="en-US"/>
          </a:p>
        </p:txBody>
      </p:sp>
      <p:pic>
        <p:nvPicPr>
          <p:cNvPr id="6" name="Picture 5">
            <a:extLst>
              <a:ext uri="{FF2B5EF4-FFF2-40B4-BE49-F238E27FC236}">
                <a16:creationId xmlns:a16="http://schemas.microsoft.com/office/drawing/2014/main" xmlns="" id="{37C99FF1-1363-2047-8529-7E94FFE266E3}"/>
              </a:ext>
            </a:extLst>
          </p:cNvPr>
          <p:cNvPicPr>
            <a:picLocks noChangeAspect="1"/>
          </p:cNvPicPr>
          <p:nvPr/>
        </p:nvPicPr>
        <p:blipFill>
          <a:blip r:embed="rId3"/>
          <a:stretch>
            <a:fillRect/>
          </a:stretch>
        </p:blipFill>
        <p:spPr>
          <a:xfrm>
            <a:off x="858677" y="1932347"/>
            <a:ext cx="8341048" cy="4883678"/>
          </a:xfrm>
          <a:prstGeom prst="rect">
            <a:avLst/>
          </a:prstGeom>
        </p:spPr>
      </p:pic>
      <p:sp>
        <p:nvSpPr>
          <p:cNvPr id="7" name="TextBox 6">
            <a:extLst>
              <a:ext uri="{FF2B5EF4-FFF2-40B4-BE49-F238E27FC236}">
                <a16:creationId xmlns:a16="http://schemas.microsoft.com/office/drawing/2014/main" xmlns="" id="{0BB1DEA3-1651-0443-A98B-65B3031B094B}"/>
              </a:ext>
            </a:extLst>
          </p:cNvPr>
          <p:cNvSpPr txBox="1"/>
          <p:nvPr/>
        </p:nvSpPr>
        <p:spPr>
          <a:xfrm>
            <a:off x="1" y="129211"/>
            <a:ext cx="10058400" cy="584775"/>
          </a:xfrm>
          <a:prstGeom prst="rect">
            <a:avLst/>
          </a:prstGeom>
          <a:noFill/>
        </p:spPr>
        <p:txBody>
          <a:bodyPr wrap="square" rtlCol="0">
            <a:spAutoFit/>
          </a:bodyPr>
          <a:lstStyle/>
          <a:p>
            <a:pPr algn="ctr"/>
            <a:r>
              <a:rPr lang="en-US" sz="3200" dirty="0">
                <a:solidFill>
                  <a:srgbClr val="FF0000"/>
                </a:solidFill>
                <a:latin typeface="Arial" panose="020B0604020202020204" pitchFamily="34" charset="0"/>
                <a:cs typeface="Arial" panose="020B0604020202020204" pitchFamily="34" charset="0"/>
              </a:rPr>
              <a:t>New Therapies – Clinical</a:t>
            </a:r>
          </a:p>
        </p:txBody>
      </p:sp>
    </p:spTree>
    <p:extLst>
      <p:ext uri="{BB962C8B-B14F-4D97-AF65-F5344CB8AC3E}">
        <p14:creationId xmlns:p14="http://schemas.microsoft.com/office/powerpoint/2010/main" val="40411319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xmlns="" id="{79EAB130-9D09-2340-9909-B04F09928AAF}"/>
              </a:ext>
            </a:extLst>
          </p:cNvPr>
          <p:cNvPicPr>
            <a:picLocks noChangeAspect="1"/>
          </p:cNvPicPr>
          <p:nvPr/>
        </p:nvPicPr>
        <p:blipFill>
          <a:blip r:embed="rId2"/>
          <a:stretch>
            <a:fillRect/>
          </a:stretch>
        </p:blipFill>
        <p:spPr>
          <a:xfrm>
            <a:off x="216831" y="7025935"/>
            <a:ext cx="4713631" cy="556591"/>
          </a:xfrm>
          <a:prstGeom prst="rect">
            <a:avLst/>
          </a:prstGeom>
        </p:spPr>
      </p:pic>
      <p:sp>
        <p:nvSpPr>
          <p:cNvPr id="4" name="Slide Number Placeholder 3">
            <a:extLst>
              <a:ext uri="{FF2B5EF4-FFF2-40B4-BE49-F238E27FC236}">
                <a16:creationId xmlns:a16="http://schemas.microsoft.com/office/drawing/2014/main" xmlns="" id="{75087E32-45F4-0A49-8067-C6DB7D911543}"/>
              </a:ext>
            </a:extLst>
          </p:cNvPr>
          <p:cNvSpPr>
            <a:spLocks noGrp="1"/>
          </p:cNvSpPr>
          <p:nvPr>
            <p:ph type="sldNum" sz="quarter" idx="12"/>
          </p:nvPr>
        </p:nvSpPr>
        <p:spPr>
          <a:xfrm>
            <a:off x="7103745" y="7203865"/>
            <a:ext cx="2263140" cy="413808"/>
          </a:xfrm>
        </p:spPr>
        <p:txBody>
          <a:bodyPr/>
          <a:lstStyle/>
          <a:p>
            <a:fld id="{F4CD71BD-9351-4C4A-B08F-E1A3E1939CE2}" type="slidenum">
              <a:rPr lang="en-US" smtClean="0"/>
              <a:t>26</a:t>
            </a:fld>
            <a:endParaRPr lang="en-US"/>
          </a:p>
        </p:txBody>
      </p:sp>
      <p:sp>
        <p:nvSpPr>
          <p:cNvPr id="12" name="TextBox 11">
            <a:extLst>
              <a:ext uri="{FF2B5EF4-FFF2-40B4-BE49-F238E27FC236}">
                <a16:creationId xmlns:a16="http://schemas.microsoft.com/office/drawing/2014/main" xmlns="" id="{7C357F56-DB69-8947-8FF0-7F1DC8077C40}"/>
              </a:ext>
            </a:extLst>
          </p:cNvPr>
          <p:cNvSpPr txBox="1"/>
          <p:nvPr/>
        </p:nvSpPr>
        <p:spPr>
          <a:xfrm>
            <a:off x="1" y="129211"/>
            <a:ext cx="10058400" cy="584775"/>
          </a:xfrm>
          <a:prstGeom prst="rect">
            <a:avLst/>
          </a:prstGeom>
          <a:noFill/>
        </p:spPr>
        <p:txBody>
          <a:bodyPr wrap="square" rtlCol="0">
            <a:spAutoFit/>
          </a:bodyPr>
          <a:lstStyle/>
          <a:p>
            <a:pPr algn="ctr"/>
            <a:r>
              <a:rPr lang="en-US" sz="3200" dirty="0">
                <a:solidFill>
                  <a:srgbClr val="FF0000"/>
                </a:solidFill>
                <a:latin typeface="Arial" panose="020B0604020202020204" pitchFamily="34" charset="0"/>
                <a:cs typeface="Arial" panose="020B0604020202020204" pitchFamily="34" charset="0"/>
              </a:rPr>
              <a:t>New Therapies – Clinical</a:t>
            </a:r>
          </a:p>
        </p:txBody>
      </p:sp>
      <p:pic>
        <p:nvPicPr>
          <p:cNvPr id="3" name="Picture 2">
            <a:extLst>
              <a:ext uri="{FF2B5EF4-FFF2-40B4-BE49-F238E27FC236}">
                <a16:creationId xmlns:a16="http://schemas.microsoft.com/office/drawing/2014/main" xmlns="" id="{E1EB1D8E-A4F3-A44A-998C-FC0FEF3DC033}"/>
              </a:ext>
            </a:extLst>
          </p:cNvPr>
          <p:cNvPicPr>
            <a:picLocks noChangeAspect="1"/>
          </p:cNvPicPr>
          <p:nvPr/>
        </p:nvPicPr>
        <p:blipFill>
          <a:blip r:embed="rId3"/>
          <a:stretch>
            <a:fillRect/>
          </a:stretch>
        </p:blipFill>
        <p:spPr>
          <a:xfrm>
            <a:off x="1263650" y="1543050"/>
            <a:ext cx="7531100" cy="4686300"/>
          </a:xfrm>
          <a:prstGeom prst="rect">
            <a:avLst/>
          </a:prstGeom>
        </p:spPr>
      </p:pic>
    </p:spTree>
    <p:extLst>
      <p:ext uri="{BB962C8B-B14F-4D97-AF65-F5344CB8AC3E}">
        <p14:creationId xmlns:p14="http://schemas.microsoft.com/office/powerpoint/2010/main" val="15137220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xmlns="" id="{79EAB130-9D09-2340-9909-B04F09928AAF}"/>
              </a:ext>
            </a:extLst>
          </p:cNvPr>
          <p:cNvPicPr>
            <a:picLocks noChangeAspect="1"/>
          </p:cNvPicPr>
          <p:nvPr/>
        </p:nvPicPr>
        <p:blipFill>
          <a:blip r:embed="rId2"/>
          <a:stretch>
            <a:fillRect/>
          </a:stretch>
        </p:blipFill>
        <p:spPr>
          <a:xfrm>
            <a:off x="216831" y="7025935"/>
            <a:ext cx="4713631" cy="556591"/>
          </a:xfrm>
          <a:prstGeom prst="rect">
            <a:avLst/>
          </a:prstGeom>
        </p:spPr>
      </p:pic>
      <p:sp>
        <p:nvSpPr>
          <p:cNvPr id="4" name="Slide Number Placeholder 3">
            <a:extLst>
              <a:ext uri="{FF2B5EF4-FFF2-40B4-BE49-F238E27FC236}">
                <a16:creationId xmlns:a16="http://schemas.microsoft.com/office/drawing/2014/main" xmlns="" id="{75087E32-45F4-0A49-8067-C6DB7D911543}"/>
              </a:ext>
            </a:extLst>
          </p:cNvPr>
          <p:cNvSpPr>
            <a:spLocks noGrp="1"/>
          </p:cNvSpPr>
          <p:nvPr>
            <p:ph type="sldNum" sz="quarter" idx="12"/>
          </p:nvPr>
        </p:nvSpPr>
        <p:spPr>
          <a:xfrm>
            <a:off x="7103745" y="7203865"/>
            <a:ext cx="2263140" cy="413808"/>
          </a:xfrm>
        </p:spPr>
        <p:txBody>
          <a:bodyPr/>
          <a:lstStyle/>
          <a:p>
            <a:fld id="{F4CD71BD-9351-4C4A-B08F-E1A3E1939CE2}" type="slidenum">
              <a:rPr lang="en-US" smtClean="0"/>
              <a:t>27</a:t>
            </a:fld>
            <a:endParaRPr lang="en-US"/>
          </a:p>
        </p:txBody>
      </p:sp>
      <p:sp>
        <p:nvSpPr>
          <p:cNvPr id="34" name="TextBox 33">
            <a:extLst>
              <a:ext uri="{FF2B5EF4-FFF2-40B4-BE49-F238E27FC236}">
                <a16:creationId xmlns:a16="http://schemas.microsoft.com/office/drawing/2014/main" xmlns="" id="{FA925852-AD4F-EB4D-9796-245F420D5D18}"/>
              </a:ext>
            </a:extLst>
          </p:cNvPr>
          <p:cNvSpPr txBox="1"/>
          <p:nvPr/>
        </p:nvSpPr>
        <p:spPr>
          <a:xfrm>
            <a:off x="288236" y="1204325"/>
            <a:ext cx="9481930" cy="5262979"/>
          </a:xfrm>
          <a:prstGeom prst="rect">
            <a:avLst/>
          </a:prstGeom>
          <a:noFill/>
        </p:spPr>
        <p:txBody>
          <a:bodyPr wrap="square" rtlCol="0">
            <a:spAutoFit/>
          </a:bodyPr>
          <a:lstStyle/>
          <a:p>
            <a:pPr marL="342900" indent="-342900">
              <a:buClr>
                <a:srgbClr val="FF0000"/>
              </a:buClr>
              <a:buFont typeface="Courier New" panose="02070309020205020404" pitchFamily="49" charset="0"/>
              <a:buChar char="o"/>
            </a:pPr>
            <a:r>
              <a:rPr lang="en-US" sz="2400" dirty="0">
                <a:latin typeface="Arial" panose="020B0604020202020204" pitchFamily="34" charset="0"/>
                <a:cs typeface="Arial" panose="020B0604020202020204" pitchFamily="34" charset="0"/>
              </a:rPr>
              <a:t>We used tobacco settlement funds to expand our early phase, innovative immunotherapeutic trial program for patients suffering from lung cancer</a:t>
            </a:r>
          </a:p>
          <a:p>
            <a:pPr marL="342900" indent="-342900">
              <a:buClr>
                <a:srgbClr val="FF0000"/>
              </a:buClr>
              <a:buFont typeface="Courier New" panose="02070309020205020404" pitchFamily="49" charset="0"/>
              <a:buChar char="o"/>
            </a:pPr>
            <a:endParaRPr lang="en-US" sz="1600" dirty="0">
              <a:latin typeface="Arial" panose="020B0604020202020204" pitchFamily="34" charset="0"/>
              <a:cs typeface="Arial" panose="020B0604020202020204" pitchFamily="34" charset="0"/>
            </a:endParaRPr>
          </a:p>
          <a:p>
            <a:pPr marL="342900" indent="-342900">
              <a:buClr>
                <a:srgbClr val="FF0000"/>
              </a:buClr>
              <a:buFont typeface="Courier New" panose="02070309020205020404" pitchFamily="49" charset="0"/>
              <a:buChar char="o"/>
            </a:pPr>
            <a:r>
              <a:rPr lang="en-US" sz="2400" dirty="0">
                <a:latin typeface="Arial" panose="020B0604020202020204" pitchFamily="34" charset="0"/>
                <a:cs typeface="Arial" panose="020B0604020202020204" pitchFamily="34" charset="0"/>
              </a:rPr>
              <a:t>An Open-Label, Single Arm Phase 2 Study of </a:t>
            </a:r>
            <a:r>
              <a:rPr lang="en-US" sz="2400" dirty="0" err="1">
                <a:latin typeface="Arial" panose="020B0604020202020204" pitchFamily="34" charset="0"/>
                <a:cs typeface="Arial" panose="020B0604020202020204" pitchFamily="34" charset="0"/>
              </a:rPr>
              <a:t>Nivolumab</a:t>
            </a:r>
            <a:r>
              <a:rPr lang="en-US" sz="2400" dirty="0">
                <a:latin typeface="Arial" panose="020B0604020202020204" pitchFamily="34" charset="0"/>
                <a:cs typeface="Arial" panose="020B0604020202020204" pitchFamily="34" charset="0"/>
              </a:rPr>
              <a:t> in Combination with Ipilimumab as first line-therapy in stage IV Non-Small Cell Lung Cancer (NSCLC)</a:t>
            </a:r>
          </a:p>
          <a:p>
            <a:pPr marL="342900" indent="-342900">
              <a:buClr>
                <a:srgbClr val="FF0000"/>
              </a:buClr>
              <a:buFont typeface="Courier New" panose="02070309020205020404" pitchFamily="49" charset="0"/>
              <a:buChar char="o"/>
            </a:pPr>
            <a:endParaRPr lang="en-US" sz="1600" dirty="0">
              <a:latin typeface="Arial" panose="020B0604020202020204" pitchFamily="34" charset="0"/>
              <a:cs typeface="Arial" panose="020B0604020202020204" pitchFamily="34" charset="0"/>
            </a:endParaRPr>
          </a:p>
          <a:p>
            <a:pPr marL="342900" indent="-342900">
              <a:buClr>
                <a:srgbClr val="FF0000"/>
              </a:buClr>
              <a:buFont typeface="Courier New" panose="02070309020205020404" pitchFamily="49" charset="0"/>
              <a:buChar char="o"/>
            </a:pPr>
            <a:r>
              <a:rPr lang="en-US" sz="2400" dirty="0">
                <a:latin typeface="Arial" panose="020B0604020202020204" pitchFamily="34" charset="0"/>
                <a:cs typeface="Arial" panose="020B0604020202020204" pitchFamily="34" charset="0"/>
              </a:rPr>
              <a:t>Study of Autologous Tumor Infiltrating Lymphocytes (LN-145) Alone and In Combo With </a:t>
            </a:r>
            <a:r>
              <a:rPr lang="en-US" sz="2400" dirty="0" err="1">
                <a:latin typeface="Arial" panose="020B0604020202020204" pitchFamily="34" charset="0"/>
                <a:cs typeface="Arial" panose="020B0604020202020204" pitchFamily="34" charset="0"/>
              </a:rPr>
              <a:t>Durvalumab</a:t>
            </a:r>
            <a:r>
              <a:rPr lang="en-US" sz="2400" dirty="0">
                <a:latin typeface="Arial" panose="020B0604020202020204" pitchFamily="34" charset="0"/>
                <a:cs typeface="Arial" panose="020B0604020202020204" pitchFamily="34" charset="0"/>
              </a:rPr>
              <a:t> in Non-Small Cell Lung Cancer</a:t>
            </a:r>
          </a:p>
          <a:p>
            <a:pPr marL="342900" indent="-342900">
              <a:buClr>
                <a:srgbClr val="FF0000"/>
              </a:buClr>
              <a:buFont typeface="Courier New" panose="02070309020205020404" pitchFamily="49" charset="0"/>
              <a:buChar char="o"/>
            </a:pPr>
            <a:endParaRPr lang="en-US" sz="1600" dirty="0">
              <a:latin typeface="Arial" panose="020B0604020202020204" pitchFamily="34" charset="0"/>
              <a:cs typeface="Arial" panose="020B0604020202020204" pitchFamily="34" charset="0"/>
            </a:endParaRPr>
          </a:p>
          <a:p>
            <a:pPr marL="342900" indent="-342900">
              <a:buClr>
                <a:srgbClr val="FF0000"/>
              </a:buClr>
              <a:buFont typeface="Courier New" panose="02070309020205020404" pitchFamily="49" charset="0"/>
              <a:buChar char="o"/>
            </a:pPr>
            <a:r>
              <a:rPr lang="en-US" sz="2400" dirty="0">
                <a:latin typeface="Arial" panose="020B0604020202020204" pitchFamily="34" charset="0"/>
                <a:cs typeface="Arial" panose="020B0604020202020204" pitchFamily="34" charset="0"/>
              </a:rPr>
              <a:t>A Phase 1, Multicenter, Open-Label Trial to Evaluate the Safety of </a:t>
            </a:r>
            <a:r>
              <a:rPr lang="en-US" sz="2400" dirty="0" err="1">
                <a:latin typeface="Arial" panose="020B0604020202020204" pitchFamily="34" charset="0"/>
                <a:cs typeface="Arial" panose="020B0604020202020204" pitchFamily="34" charset="0"/>
              </a:rPr>
              <a:t>Talimogene</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Laherparepvec</a:t>
            </a:r>
            <a:r>
              <a:rPr lang="en-US" sz="2400" dirty="0">
                <a:latin typeface="Arial" panose="020B0604020202020204" pitchFamily="34" charset="0"/>
                <a:cs typeface="Arial" panose="020B0604020202020204" pitchFamily="34" charset="0"/>
              </a:rPr>
              <a:t> Injected Into Liver Tumors in Lung Cancer Patients</a:t>
            </a:r>
            <a:endParaRPr lang="en-US" sz="1600" dirty="0">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xmlns="" id="{E2271FDD-FF9D-DE43-826F-AA74D69B4BB1}"/>
              </a:ext>
            </a:extLst>
          </p:cNvPr>
          <p:cNvSpPr txBox="1"/>
          <p:nvPr/>
        </p:nvSpPr>
        <p:spPr>
          <a:xfrm>
            <a:off x="1" y="129211"/>
            <a:ext cx="10058400" cy="584775"/>
          </a:xfrm>
          <a:prstGeom prst="rect">
            <a:avLst/>
          </a:prstGeom>
          <a:noFill/>
        </p:spPr>
        <p:txBody>
          <a:bodyPr wrap="square" rtlCol="0">
            <a:spAutoFit/>
          </a:bodyPr>
          <a:lstStyle/>
          <a:p>
            <a:pPr algn="ctr"/>
            <a:r>
              <a:rPr lang="en-US" sz="3200" dirty="0">
                <a:solidFill>
                  <a:srgbClr val="FF0000"/>
                </a:solidFill>
                <a:latin typeface="Arial" panose="020B0604020202020204" pitchFamily="34" charset="0"/>
                <a:cs typeface="Arial" panose="020B0604020202020204" pitchFamily="34" charset="0"/>
              </a:rPr>
              <a:t>New Therapies – Clinical</a:t>
            </a:r>
          </a:p>
        </p:txBody>
      </p:sp>
    </p:spTree>
    <p:extLst>
      <p:ext uri="{BB962C8B-B14F-4D97-AF65-F5344CB8AC3E}">
        <p14:creationId xmlns:p14="http://schemas.microsoft.com/office/powerpoint/2010/main" val="32339436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xmlns="" id="{79EAB130-9D09-2340-9909-B04F09928AAF}"/>
              </a:ext>
            </a:extLst>
          </p:cNvPr>
          <p:cNvPicPr>
            <a:picLocks noChangeAspect="1"/>
          </p:cNvPicPr>
          <p:nvPr/>
        </p:nvPicPr>
        <p:blipFill>
          <a:blip r:embed="rId2"/>
          <a:stretch>
            <a:fillRect/>
          </a:stretch>
        </p:blipFill>
        <p:spPr>
          <a:xfrm>
            <a:off x="216831" y="7025935"/>
            <a:ext cx="4713631" cy="556591"/>
          </a:xfrm>
          <a:prstGeom prst="rect">
            <a:avLst/>
          </a:prstGeom>
        </p:spPr>
      </p:pic>
      <p:sp>
        <p:nvSpPr>
          <p:cNvPr id="4" name="Slide Number Placeholder 3">
            <a:extLst>
              <a:ext uri="{FF2B5EF4-FFF2-40B4-BE49-F238E27FC236}">
                <a16:creationId xmlns:a16="http://schemas.microsoft.com/office/drawing/2014/main" xmlns="" id="{75087E32-45F4-0A49-8067-C6DB7D911543}"/>
              </a:ext>
            </a:extLst>
          </p:cNvPr>
          <p:cNvSpPr>
            <a:spLocks noGrp="1"/>
          </p:cNvSpPr>
          <p:nvPr>
            <p:ph type="sldNum" sz="quarter" idx="12"/>
          </p:nvPr>
        </p:nvSpPr>
        <p:spPr>
          <a:xfrm>
            <a:off x="7103745" y="7203865"/>
            <a:ext cx="2263140" cy="413808"/>
          </a:xfrm>
        </p:spPr>
        <p:txBody>
          <a:bodyPr/>
          <a:lstStyle/>
          <a:p>
            <a:fld id="{F4CD71BD-9351-4C4A-B08F-E1A3E1939CE2}" type="slidenum">
              <a:rPr lang="en-US" smtClean="0"/>
              <a:t>28</a:t>
            </a:fld>
            <a:endParaRPr lang="en-US"/>
          </a:p>
        </p:txBody>
      </p:sp>
      <p:sp>
        <p:nvSpPr>
          <p:cNvPr id="33" name="TextBox 32">
            <a:extLst>
              <a:ext uri="{FF2B5EF4-FFF2-40B4-BE49-F238E27FC236}">
                <a16:creationId xmlns:a16="http://schemas.microsoft.com/office/drawing/2014/main" xmlns="" id="{D0ECB066-8388-CB45-8C15-AD9C87831917}"/>
              </a:ext>
            </a:extLst>
          </p:cNvPr>
          <p:cNvSpPr txBox="1"/>
          <p:nvPr/>
        </p:nvSpPr>
        <p:spPr>
          <a:xfrm>
            <a:off x="1" y="129211"/>
            <a:ext cx="10058400" cy="1077218"/>
          </a:xfrm>
          <a:prstGeom prst="rect">
            <a:avLst/>
          </a:prstGeom>
          <a:noFill/>
        </p:spPr>
        <p:txBody>
          <a:bodyPr wrap="square" rtlCol="0">
            <a:spAutoFit/>
          </a:bodyPr>
          <a:lstStyle/>
          <a:p>
            <a:pPr algn="ctr"/>
            <a:r>
              <a:rPr lang="en-US" sz="3200" dirty="0">
                <a:solidFill>
                  <a:srgbClr val="FF0000"/>
                </a:solidFill>
                <a:latin typeface="Arial" panose="020B0604020202020204" pitchFamily="34" charset="0"/>
                <a:cs typeface="Arial" panose="020B0604020202020204" pitchFamily="34" charset="0"/>
              </a:rPr>
              <a:t>Impact of a $2M Investment in Tobacco Settlement Funds</a:t>
            </a:r>
          </a:p>
        </p:txBody>
      </p:sp>
      <p:sp>
        <p:nvSpPr>
          <p:cNvPr id="5" name="TextBox 4">
            <a:extLst>
              <a:ext uri="{FF2B5EF4-FFF2-40B4-BE49-F238E27FC236}">
                <a16:creationId xmlns:a16="http://schemas.microsoft.com/office/drawing/2014/main" xmlns="" id="{624DF6D0-778A-C44D-9FDB-C090B25F55D6}"/>
              </a:ext>
            </a:extLst>
          </p:cNvPr>
          <p:cNvSpPr txBox="1"/>
          <p:nvPr/>
        </p:nvSpPr>
        <p:spPr>
          <a:xfrm>
            <a:off x="288236" y="1204325"/>
            <a:ext cx="9481930" cy="5386090"/>
          </a:xfrm>
          <a:prstGeom prst="rect">
            <a:avLst/>
          </a:prstGeom>
          <a:noFill/>
        </p:spPr>
        <p:txBody>
          <a:bodyPr wrap="square" rtlCol="0">
            <a:spAutoFit/>
          </a:bodyPr>
          <a:lstStyle/>
          <a:p>
            <a:pPr>
              <a:buClr>
                <a:srgbClr val="FF0000"/>
              </a:buClr>
            </a:pPr>
            <a:r>
              <a:rPr lang="en-US" sz="2400" i="1" dirty="0">
                <a:latin typeface="Arial" panose="020B0604020202020204" pitchFamily="34" charset="0"/>
                <a:cs typeface="Arial" panose="020B0604020202020204" pitchFamily="34" charset="0"/>
              </a:rPr>
              <a:t>A forensic analysis of past funding from the James Graham Brown Foundation revealed the following impact from $2M in philanthropic investment:</a:t>
            </a:r>
          </a:p>
          <a:p>
            <a:pPr marL="342900" indent="-342900">
              <a:buClr>
                <a:srgbClr val="FF0000"/>
              </a:buClr>
              <a:buFont typeface="Courier New" panose="02070309020205020404" pitchFamily="49" charset="0"/>
              <a:buChar char="o"/>
            </a:pPr>
            <a:endParaRPr lang="en-US" sz="1600" dirty="0">
              <a:latin typeface="Arial" panose="020B0604020202020204" pitchFamily="34" charset="0"/>
              <a:cs typeface="Arial" panose="020B0604020202020204" pitchFamily="34" charset="0"/>
            </a:endParaRPr>
          </a:p>
          <a:p>
            <a:pPr marL="342900" indent="-342900">
              <a:spcAft>
                <a:spcPts val="1200"/>
              </a:spcAft>
              <a:buClr>
                <a:srgbClr val="FF0000"/>
              </a:buClr>
              <a:buFont typeface="Courier New" panose="02070309020205020404" pitchFamily="49" charset="0"/>
              <a:buChar char="o"/>
            </a:pPr>
            <a:r>
              <a:rPr lang="en-US" sz="2400" dirty="0">
                <a:latin typeface="Arial" panose="020B0604020202020204" pitchFamily="34" charset="0"/>
                <a:cs typeface="Arial" panose="020B0604020202020204" pitchFamily="34" charset="0"/>
              </a:rPr>
              <a:t>A 7-fold return on investment as a result in $14.5M in newly awarded grant funding for cancer research and the resultant </a:t>
            </a:r>
            <a:r>
              <a:rPr lang="en-US" sz="2400" i="1" dirty="0">
                <a:latin typeface="Arial" panose="020B0604020202020204" pitchFamily="34" charset="0"/>
                <a:cs typeface="Arial" panose="020B0604020202020204" pitchFamily="34" charset="0"/>
              </a:rPr>
              <a:t>economic impact of $38M to the region</a:t>
            </a:r>
          </a:p>
          <a:p>
            <a:pPr marL="342900" indent="-342900">
              <a:spcAft>
                <a:spcPts val="1200"/>
              </a:spcAft>
              <a:buClr>
                <a:srgbClr val="FF0000"/>
              </a:buClr>
              <a:buFont typeface="Courier New" panose="02070309020205020404" pitchFamily="49" charset="0"/>
              <a:buChar char="o"/>
            </a:pPr>
            <a:r>
              <a:rPr lang="en-US" sz="2400" dirty="0">
                <a:latin typeface="Arial" panose="020B0604020202020204" pitchFamily="34" charset="0"/>
                <a:cs typeface="Arial" panose="020B0604020202020204" pitchFamily="34" charset="0"/>
              </a:rPr>
              <a:t>Development of a nationally-recognized clinical trials program to test novel </a:t>
            </a:r>
            <a:r>
              <a:rPr lang="en-US" sz="2400" dirty="0" err="1">
                <a:latin typeface="Arial" panose="020B0604020202020204" pitchFamily="34" charset="0"/>
                <a:cs typeface="Arial" panose="020B0604020202020204" pitchFamily="34" charset="0"/>
              </a:rPr>
              <a:t>immunotherapeutics</a:t>
            </a:r>
            <a:endParaRPr lang="en-US" sz="2400" dirty="0">
              <a:latin typeface="Arial" panose="020B0604020202020204" pitchFamily="34" charset="0"/>
              <a:cs typeface="Arial" panose="020B0604020202020204" pitchFamily="34" charset="0"/>
            </a:endParaRPr>
          </a:p>
          <a:p>
            <a:pPr marL="342900" indent="-342900">
              <a:spcAft>
                <a:spcPts val="1200"/>
              </a:spcAft>
              <a:buClr>
                <a:srgbClr val="FF0000"/>
              </a:buClr>
              <a:buFont typeface="Courier New" panose="02070309020205020404" pitchFamily="49" charset="0"/>
              <a:buChar char="o"/>
            </a:pPr>
            <a:r>
              <a:rPr lang="en-US" sz="2400" dirty="0">
                <a:latin typeface="Arial" panose="020B0604020202020204" pitchFamily="34" charset="0"/>
                <a:cs typeface="Arial" panose="020B0604020202020204" pitchFamily="34" charset="0"/>
              </a:rPr>
              <a:t>120 peer-reviewed, high impact cancer research articles</a:t>
            </a:r>
          </a:p>
          <a:p>
            <a:pPr marL="342900" indent="-342900">
              <a:spcAft>
                <a:spcPts val="1200"/>
              </a:spcAft>
              <a:buClr>
                <a:srgbClr val="FF0000"/>
              </a:buClr>
              <a:buFont typeface="Courier New" panose="02070309020205020404" pitchFamily="49" charset="0"/>
              <a:buChar char="o"/>
            </a:pPr>
            <a:r>
              <a:rPr lang="en-US" sz="2400" dirty="0">
                <a:latin typeface="Arial" panose="020B0604020202020204" pitchFamily="34" charset="0"/>
                <a:cs typeface="Arial" panose="020B0604020202020204" pitchFamily="34" charset="0"/>
              </a:rPr>
              <a:t>Awarding of 5 U.S. patents related to cancer </a:t>
            </a:r>
          </a:p>
          <a:p>
            <a:pPr marL="342900" indent="-342900">
              <a:spcAft>
                <a:spcPts val="1200"/>
              </a:spcAft>
              <a:buClr>
                <a:srgbClr val="FF0000"/>
              </a:buClr>
              <a:buFont typeface="Courier New" panose="02070309020205020404" pitchFamily="49" charset="0"/>
              <a:buChar char="o"/>
            </a:pPr>
            <a:r>
              <a:rPr lang="en-US" sz="2400" dirty="0">
                <a:latin typeface="Arial" panose="020B0604020202020204" pitchFamily="34" charset="0"/>
                <a:cs typeface="Arial" panose="020B0604020202020204" pitchFamily="34" charset="0"/>
              </a:rPr>
              <a:t>320 cancer patient accruals to trials of test agents that are now saving the lives of cancer patients</a:t>
            </a:r>
          </a:p>
        </p:txBody>
      </p:sp>
    </p:spTree>
    <p:extLst>
      <p:ext uri="{BB962C8B-B14F-4D97-AF65-F5344CB8AC3E}">
        <p14:creationId xmlns:p14="http://schemas.microsoft.com/office/powerpoint/2010/main" val="3689560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362" y="1137294"/>
            <a:ext cx="9093200" cy="5905500"/>
          </a:xfrm>
          <a:prstGeom prst="rect">
            <a:avLst/>
          </a:prstGeom>
        </p:spPr>
      </p:pic>
      <p:sp>
        <p:nvSpPr>
          <p:cNvPr id="6" name="TextBox 5"/>
          <p:cNvSpPr txBox="1"/>
          <p:nvPr/>
        </p:nvSpPr>
        <p:spPr>
          <a:xfrm>
            <a:off x="252247" y="84083"/>
            <a:ext cx="9890236" cy="830997"/>
          </a:xfrm>
          <a:prstGeom prst="rect">
            <a:avLst/>
          </a:prstGeom>
          <a:noFill/>
        </p:spPr>
        <p:txBody>
          <a:bodyPr wrap="square" rtlCol="0">
            <a:spAutoFit/>
          </a:bodyPr>
          <a:lstStyle/>
          <a:p>
            <a:pPr algn="ctr"/>
            <a:r>
              <a:rPr lang="en-US" sz="4800" dirty="0">
                <a:solidFill>
                  <a:srgbClr val="FF0000"/>
                </a:solidFill>
                <a:latin typeface="Times New Roman" charset="0"/>
                <a:ea typeface="Times New Roman" charset="0"/>
                <a:cs typeface="Times New Roman" charset="0"/>
              </a:rPr>
              <a:t>Smoking Rates</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1010"/>
          <a:stretch/>
        </p:blipFill>
        <p:spPr>
          <a:xfrm>
            <a:off x="628872" y="1105764"/>
            <a:ext cx="9093200" cy="5883607"/>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20206"/>
          <a:stretch/>
        </p:blipFill>
        <p:spPr>
          <a:xfrm>
            <a:off x="5749158" y="6536460"/>
            <a:ext cx="1755228" cy="1235940"/>
          </a:xfrm>
          <a:prstGeom prst="rect">
            <a:avLst/>
          </a:prstGeom>
        </p:spPr>
      </p:pic>
      <p:sp>
        <p:nvSpPr>
          <p:cNvPr id="8" name="TextBox 7"/>
          <p:cNvSpPr txBox="1"/>
          <p:nvPr/>
        </p:nvSpPr>
        <p:spPr>
          <a:xfrm>
            <a:off x="8765628" y="6810703"/>
            <a:ext cx="1166647" cy="584775"/>
          </a:xfrm>
          <a:prstGeom prst="rect">
            <a:avLst/>
          </a:prstGeom>
          <a:noFill/>
        </p:spPr>
        <p:txBody>
          <a:bodyPr wrap="square" rtlCol="0">
            <a:spAutoFit/>
          </a:bodyPr>
          <a:lstStyle/>
          <a:p>
            <a:r>
              <a:rPr lang="en-US" sz="3200" dirty="0"/>
              <a:t>1996</a:t>
            </a:r>
          </a:p>
        </p:txBody>
      </p:sp>
      <p:sp>
        <p:nvSpPr>
          <p:cNvPr id="9" name="TextBox 8"/>
          <p:cNvSpPr txBox="1"/>
          <p:nvPr/>
        </p:nvSpPr>
        <p:spPr>
          <a:xfrm>
            <a:off x="8765628" y="6810703"/>
            <a:ext cx="1166647" cy="584775"/>
          </a:xfrm>
          <a:prstGeom prst="rect">
            <a:avLst/>
          </a:prstGeom>
          <a:solidFill>
            <a:schemeClr val="bg1"/>
          </a:solidFill>
        </p:spPr>
        <p:txBody>
          <a:bodyPr wrap="square" rtlCol="0">
            <a:spAutoFit/>
          </a:bodyPr>
          <a:lstStyle/>
          <a:p>
            <a:r>
              <a:rPr lang="en-US" sz="3200" dirty="0"/>
              <a:t>2012</a:t>
            </a:r>
          </a:p>
        </p:txBody>
      </p:sp>
      <p:pic>
        <p:nvPicPr>
          <p:cNvPr id="12" name="Picture 11">
            <a:extLst>
              <a:ext uri="{FF2B5EF4-FFF2-40B4-BE49-F238E27FC236}">
                <a16:creationId xmlns:a16="http://schemas.microsoft.com/office/drawing/2014/main" xmlns="" id="{EF18C10B-626C-2044-8275-DF4F79CF3FFF}"/>
              </a:ext>
            </a:extLst>
          </p:cNvPr>
          <p:cNvPicPr>
            <a:picLocks noChangeAspect="1"/>
          </p:cNvPicPr>
          <p:nvPr/>
        </p:nvPicPr>
        <p:blipFill>
          <a:blip r:embed="rId5"/>
          <a:stretch>
            <a:fillRect/>
          </a:stretch>
        </p:blipFill>
        <p:spPr>
          <a:xfrm>
            <a:off x="216831" y="7025935"/>
            <a:ext cx="4713631" cy="556591"/>
          </a:xfrm>
          <a:prstGeom prst="rect">
            <a:avLst/>
          </a:prstGeom>
        </p:spPr>
      </p:pic>
    </p:spTree>
    <p:extLst>
      <p:ext uri="{BB962C8B-B14F-4D97-AF65-F5344CB8AC3E}">
        <p14:creationId xmlns:p14="http://schemas.microsoft.com/office/powerpoint/2010/main" val="4233761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5410E25F-AB98-A842-B2EA-2C3370B08029}"/>
              </a:ext>
            </a:extLst>
          </p:cNvPr>
          <p:cNvPicPr>
            <a:picLocks noChangeAspect="1"/>
          </p:cNvPicPr>
          <p:nvPr/>
        </p:nvPicPr>
        <p:blipFill>
          <a:blip r:embed="rId2"/>
          <a:stretch>
            <a:fillRect/>
          </a:stretch>
        </p:blipFill>
        <p:spPr>
          <a:xfrm>
            <a:off x="216831" y="7025935"/>
            <a:ext cx="4713631" cy="556591"/>
          </a:xfrm>
          <a:prstGeom prst="rect">
            <a:avLst/>
          </a:prstGeom>
        </p:spPr>
      </p:pic>
      <p:sp>
        <p:nvSpPr>
          <p:cNvPr id="4" name="Slide Number Placeholder 3">
            <a:extLst>
              <a:ext uri="{FF2B5EF4-FFF2-40B4-BE49-F238E27FC236}">
                <a16:creationId xmlns:a16="http://schemas.microsoft.com/office/drawing/2014/main" xmlns="" id="{CBDE6F31-5AB4-B84D-ACDD-3485ACDEC2E3}"/>
              </a:ext>
            </a:extLst>
          </p:cNvPr>
          <p:cNvSpPr>
            <a:spLocks noGrp="1"/>
          </p:cNvSpPr>
          <p:nvPr>
            <p:ph type="sldNum" sz="quarter" idx="12"/>
          </p:nvPr>
        </p:nvSpPr>
        <p:spPr/>
        <p:txBody>
          <a:bodyPr/>
          <a:lstStyle/>
          <a:p>
            <a:fld id="{F4CD71BD-9351-4C4A-B08F-E1A3E1939CE2}" type="slidenum">
              <a:rPr lang="en-US" smtClean="0"/>
              <a:t>4</a:t>
            </a:fld>
            <a:endParaRPr lang="en-US" dirty="0"/>
          </a:p>
        </p:txBody>
      </p:sp>
      <p:sp>
        <p:nvSpPr>
          <p:cNvPr id="9" name="TextBox 8">
            <a:extLst>
              <a:ext uri="{FF2B5EF4-FFF2-40B4-BE49-F238E27FC236}">
                <a16:creationId xmlns:a16="http://schemas.microsoft.com/office/drawing/2014/main" xmlns="" id="{D5473EE6-2005-544F-A551-13D578773622}"/>
              </a:ext>
            </a:extLst>
          </p:cNvPr>
          <p:cNvSpPr txBox="1"/>
          <p:nvPr/>
        </p:nvSpPr>
        <p:spPr>
          <a:xfrm>
            <a:off x="1850667" y="3182830"/>
            <a:ext cx="8015394" cy="1323439"/>
          </a:xfrm>
          <a:prstGeom prst="rect">
            <a:avLst/>
          </a:prstGeom>
          <a:noFill/>
        </p:spPr>
        <p:txBody>
          <a:bodyPr wrap="square" rtlCol="0">
            <a:spAutoFit/>
          </a:bodyPr>
          <a:lstStyle/>
          <a:p>
            <a:endParaRPr lang="en-US" sz="16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
        <p:nvSpPr>
          <p:cNvPr id="10" name="Slide Number Placeholder 3">
            <a:extLst>
              <a:ext uri="{FF2B5EF4-FFF2-40B4-BE49-F238E27FC236}">
                <a16:creationId xmlns:a16="http://schemas.microsoft.com/office/drawing/2014/main" xmlns="" id="{E92DC363-B7B8-B04B-98E0-DF253D66E89E}"/>
              </a:ext>
            </a:extLst>
          </p:cNvPr>
          <p:cNvSpPr txBox="1">
            <a:spLocks/>
          </p:cNvSpPr>
          <p:nvPr/>
        </p:nvSpPr>
        <p:spPr>
          <a:xfrm>
            <a:off x="7103745" y="7203865"/>
            <a:ext cx="2263140" cy="413808"/>
          </a:xfrm>
          <a:prstGeom prst="rect">
            <a:avLst/>
          </a:prstGeom>
        </p:spPr>
        <p:txBody>
          <a:bodyPr vert="horz" lIns="91440" tIns="45720" rIns="91440" bIns="45720" rtlCol="0" anchor="ctr"/>
          <a:lstStyle>
            <a:defPPr>
              <a:defRPr lang="en-US"/>
            </a:defPPr>
            <a:lvl1pPr marL="0" algn="r" defTabSz="914400" rtl="0" eaLnBrk="1" latinLnBrk="0" hangingPunct="1">
              <a:defRPr sz="132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4CD71BD-9351-4C4A-B08F-E1A3E1939CE2}" type="slidenum">
              <a:rPr lang="en-US" smtClean="0"/>
              <a:pPr/>
              <a:t>4</a:t>
            </a:fld>
            <a:endParaRPr lang="en-US" dirty="0"/>
          </a:p>
        </p:txBody>
      </p:sp>
      <p:sp>
        <p:nvSpPr>
          <p:cNvPr id="13" name="TextBox 12">
            <a:extLst>
              <a:ext uri="{FF2B5EF4-FFF2-40B4-BE49-F238E27FC236}">
                <a16:creationId xmlns:a16="http://schemas.microsoft.com/office/drawing/2014/main" xmlns="" id="{D38BF7C2-F37A-3A4A-BFB5-FD98DCD0ABE5}"/>
              </a:ext>
            </a:extLst>
          </p:cNvPr>
          <p:cNvSpPr txBox="1"/>
          <p:nvPr/>
        </p:nvSpPr>
        <p:spPr>
          <a:xfrm>
            <a:off x="1850667" y="5774328"/>
            <a:ext cx="8299173" cy="707886"/>
          </a:xfrm>
          <a:prstGeom prst="rect">
            <a:avLst/>
          </a:prstGeom>
          <a:noFill/>
        </p:spPr>
        <p:txBody>
          <a:bodyPr wrap="square" rtlCol="0">
            <a:spAutoFit/>
          </a:bodyPr>
          <a:lstStyle/>
          <a:p>
            <a:endParaRPr lang="en-US" sz="1200" dirty="0">
              <a:latin typeface="Arial" panose="020B0604020202020204" pitchFamily="34" charset="0"/>
              <a:cs typeface="Arial" panose="020B0604020202020204" pitchFamily="34" charset="0"/>
            </a:endParaRPr>
          </a:p>
          <a:p>
            <a:endParaRPr lang="en-US" sz="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xmlns="" id="{BD2AB35A-F1BD-3F4A-B9F7-495574A363DC}"/>
              </a:ext>
            </a:extLst>
          </p:cNvPr>
          <p:cNvPicPr>
            <a:picLocks noChangeAspect="1"/>
          </p:cNvPicPr>
          <p:nvPr/>
        </p:nvPicPr>
        <p:blipFill>
          <a:blip r:embed="rId3"/>
          <a:stretch>
            <a:fillRect/>
          </a:stretch>
        </p:blipFill>
        <p:spPr>
          <a:xfrm>
            <a:off x="1804604" y="581555"/>
            <a:ext cx="6867939" cy="5800178"/>
          </a:xfrm>
          <a:prstGeom prst="rect">
            <a:avLst/>
          </a:prstGeom>
        </p:spPr>
      </p:pic>
      <p:pic>
        <p:nvPicPr>
          <p:cNvPr id="16" name="Picture 15">
            <a:extLst>
              <a:ext uri="{FF2B5EF4-FFF2-40B4-BE49-F238E27FC236}">
                <a16:creationId xmlns:a16="http://schemas.microsoft.com/office/drawing/2014/main" xmlns="" id="{1C50D259-7DC4-E149-91B0-F47C18B87C91}"/>
              </a:ext>
            </a:extLst>
          </p:cNvPr>
          <p:cNvPicPr>
            <a:picLocks noChangeAspect="1"/>
          </p:cNvPicPr>
          <p:nvPr/>
        </p:nvPicPr>
        <p:blipFill rotWithShape="1">
          <a:blip r:embed="rId4">
            <a:extLst>
              <a:ext uri="{28A0092B-C50C-407E-A947-70E740481C1C}">
                <a14:useLocalDpi xmlns:a14="http://schemas.microsoft.com/office/drawing/2010/main" val="0"/>
              </a:ext>
            </a:extLst>
          </a:blip>
          <a:srcRect l="20206"/>
          <a:stretch/>
        </p:blipFill>
        <p:spPr>
          <a:xfrm>
            <a:off x="5749158" y="6536460"/>
            <a:ext cx="1755228" cy="1235940"/>
          </a:xfrm>
          <a:prstGeom prst="rect">
            <a:avLst/>
          </a:prstGeom>
        </p:spPr>
      </p:pic>
    </p:spTree>
    <p:extLst>
      <p:ext uri="{BB962C8B-B14F-4D97-AF65-F5344CB8AC3E}">
        <p14:creationId xmlns:p14="http://schemas.microsoft.com/office/powerpoint/2010/main" val="18112237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5410E25F-AB98-A842-B2EA-2C3370B08029}"/>
              </a:ext>
            </a:extLst>
          </p:cNvPr>
          <p:cNvPicPr>
            <a:picLocks noChangeAspect="1"/>
          </p:cNvPicPr>
          <p:nvPr/>
        </p:nvPicPr>
        <p:blipFill>
          <a:blip r:embed="rId2"/>
          <a:stretch>
            <a:fillRect/>
          </a:stretch>
        </p:blipFill>
        <p:spPr>
          <a:xfrm>
            <a:off x="216831" y="7025935"/>
            <a:ext cx="4713631" cy="556591"/>
          </a:xfrm>
          <a:prstGeom prst="rect">
            <a:avLst/>
          </a:prstGeom>
        </p:spPr>
      </p:pic>
      <p:sp>
        <p:nvSpPr>
          <p:cNvPr id="4" name="Slide Number Placeholder 3">
            <a:extLst>
              <a:ext uri="{FF2B5EF4-FFF2-40B4-BE49-F238E27FC236}">
                <a16:creationId xmlns:a16="http://schemas.microsoft.com/office/drawing/2014/main" xmlns="" id="{CBDE6F31-5AB4-B84D-ACDD-3485ACDEC2E3}"/>
              </a:ext>
            </a:extLst>
          </p:cNvPr>
          <p:cNvSpPr>
            <a:spLocks noGrp="1"/>
          </p:cNvSpPr>
          <p:nvPr>
            <p:ph type="sldNum" sz="quarter" idx="12"/>
          </p:nvPr>
        </p:nvSpPr>
        <p:spPr/>
        <p:txBody>
          <a:bodyPr/>
          <a:lstStyle/>
          <a:p>
            <a:fld id="{F4CD71BD-9351-4C4A-B08F-E1A3E1939CE2}" type="slidenum">
              <a:rPr lang="en-US" smtClean="0"/>
              <a:t>5</a:t>
            </a:fld>
            <a:endParaRPr lang="en-US" dirty="0"/>
          </a:p>
        </p:txBody>
      </p:sp>
      <p:sp>
        <p:nvSpPr>
          <p:cNvPr id="7" name="TextBox 6">
            <a:extLst>
              <a:ext uri="{FF2B5EF4-FFF2-40B4-BE49-F238E27FC236}">
                <a16:creationId xmlns:a16="http://schemas.microsoft.com/office/drawing/2014/main" xmlns="" id="{2FC22E7D-88A5-274E-9954-59030722E7E6}"/>
              </a:ext>
            </a:extLst>
          </p:cNvPr>
          <p:cNvSpPr txBox="1"/>
          <p:nvPr/>
        </p:nvSpPr>
        <p:spPr>
          <a:xfrm>
            <a:off x="1" y="159028"/>
            <a:ext cx="10058400" cy="584775"/>
          </a:xfrm>
          <a:prstGeom prst="rect">
            <a:avLst/>
          </a:prstGeom>
          <a:noFill/>
        </p:spPr>
        <p:txBody>
          <a:bodyPr wrap="square" rtlCol="0">
            <a:spAutoFit/>
          </a:bodyPr>
          <a:lstStyle/>
          <a:p>
            <a:pPr algn="ctr"/>
            <a:r>
              <a:rPr lang="en-US" sz="3200" dirty="0">
                <a:solidFill>
                  <a:srgbClr val="FF0000"/>
                </a:solidFill>
                <a:latin typeface="Arial" panose="020B0604020202020204" pitchFamily="34" charset="0"/>
                <a:cs typeface="Arial" panose="020B0604020202020204" pitchFamily="34" charset="0"/>
              </a:rPr>
              <a:t>The James Graham Brown Cancer Center</a:t>
            </a:r>
          </a:p>
        </p:txBody>
      </p:sp>
      <p:sp>
        <p:nvSpPr>
          <p:cNvPr id="9" name="TextBox 8">
            <a:extLst>
              <a:ext uri="{FF2B5EF4-FFF2-40B4-BE49-F238E27FC236}">
                <a16:creationId xmlns:a16="http://schemas.microsoft.com/office/drawing/2014/main" xmlns="" id="{D5473EE6-2005-544F-A551-13D578773622}"/>
              </a:ext>
            </a:extLst>
          </p:cNvPr>
          <p:cNvSpPr txBox="1"/>
          <p:nvPr/>
        </p:nvSpPr>
        <p:spPr>
          <a:xfrm>
            <a:off x="1850667" y="3182830"/>
            <a:ext cx="8015394" cy="1323439"/>
          </a:xfrm>
          <a:prstGeom prst="rect">
            <a:avLst/>
          </a:prstGeom>
          <a:noFill/>
        </p:spPr>
        <p:txBody>
          <a:bodyPr wrap="square" rtlCol="0">
            <a:spAutoFit/>
          </a:bodyPr>
          <a:lstStyle/>
          <a:p>
            <a:endParaRPr lang="en-US" sz="16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
        <p:nvSpPr>
          <p:cNvPr id="10" name="Slide Number Placeholder 3">
            <a:extLst>
              <a:ext uri="{FF2B5EF4-FFF2-40B4-BE49-F238E27FC236}">
                <a16:creationId xmlns:a16="http://schemas.microsoft.com/office/drawing/2014/main" xmlns="" id="{E92DC363-B7B8-B04B-98E0-DF253D66E89E}"/>
              </a:ext>
            </a:extLst>
          </p:cNvPr>
          <p:cNvSpPr txBox="1">
            <a:spLocks/>
          </p:cNvSpPr>
          <p:nvPr/>
        </p:nvSpPr>
        <p:spPr>
          <a:xfrm>
            <a:off x="7103745" y="7203865"/>
            <a:ext cx="2263140" cy="413808"/>
          </a:xfrm>
          <a:prstGeom prst="rect">
            <a:avLst/>
          </a:prstGeom>
        </p:spPr>
        <p:txBody>
          <a:bodyPr vert="horz" lIns="91440" tIns="45720" rIns="91440" bIns="45720" rtlCol="0" anchor="ctr"/>
          <a:lstStyle>
            <a:defPPr>
              <a:defRPr lang="en-US"/>
            </a:defPPr>
            <a:lvl1pPr marL="0" algn="r" defTabSz="914400" rtl="0" eaLnBrk="1" latinLnBrk="0" hangingPunct="1">
              <a:defRPr sz="132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4CD71BD-9351-4C4A-B08F-E1A3E1939CE2}" type="slidenum">
              <a:rPr lang="en-US" smtClean="0"/>
              <a:pPr/>
              <a:t>5</a:t>
            </a:fld>
            <a:endParaRPr lang="en-US" dirty="0"/>
          </a:p>
        </p:txBody>
      </p:sp>
      <p:sp>
        <p:nvSpPr>
          <p:cNvPr id="13" name="TextBox 12">
            <a:extLst>
              <a:ext uri="{FF2B5EF4-FFF2-40B4-BE49-F238E27FC236}">
                <a16:creationId xmlns:a16="http://schemas.microsoft.com/office/drawing/2014/main" xmlns="" id="{D38BF7C2-F37A-3A4A-BFB5-FD98DCD0ABE5}"/>
              </a:ext>
            </a:extLst>
          </p:cNvPr>
          <p:cNvSpPr txBox="1"/>
          <p:nvPr/>
        </p:nvSpPr>
        <p:spPr>
          <a:xfrm>
            <a:off x="1850667" y="5774328"/>
            <a:ext cx="8299173" cy="707886"/>
          </a:xfrm>
          <a:prstGeom prst="rect">
            <a:avLst/>
          </a:prstGeom>
          <a:noFill/>
        </p:spPr>
        <p:txBody>
          <a:bodyPr wrap="square" rtlCol="0">
            <a:spAutoFit/>
          </a:bodyPr>
          <a:lstStyle/>
          <a:p>
            <a:endParaRPr lang="en-US" sz="1200" dirty="0">
              <a:latin typeface="Arial" panose="020B0604020202020204" pitchFamily="34" charset="0"/>
              <a:cs typeface="Arial" panose="020B0604020202020204" pitchFamily="34" charset="0"/>
            </a:endParaRPr>
          </a:p>
          <a:p>
            <a:endParaRPr lang="en-US" sz="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14" name="Picture 4">
            <a:extLst>
              <a:ext uri="{FF2B5EF4-FFF2-40B4-BE49-F238E27FC236}">
                <a16:creationId xmlns:a16="http://schemas.microsoft.com/office/drawing/2014/main" xmlns="" id="{496F12B0-AACF-E845-960C-B1FCFE29EE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040" y="991037"/>
            <a:ext cx="3931920" cy="2527629"/>
          </a:xfrm>
          <a:prstGeom prst="rect">
            <a:avLst/>
          </a:prstGeom>
          <a:noFill/>
          <a:ln>
            <a:solidFill>
              <a:schemeClr val="accent1"/>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5" name="TextBox 14">
            <a:extLst>
              <a:ext uri="{FF2B5EF4-FFF2-40B4-BE49-F238E27FC236}">
                <a16:creationId xmlns:a16="http://schemas.microsoft.com/office/drawing/2014/main" xmlns="" id="{D63B8708-B08F-8C43-A442-7D41EBA43312}"/>
              </a:ext>
            </a:extLst>
          </p:cNvPr>
          <p:cNvSpPr txBox="1"/>
          <p:nvPr/>
        </p:nvSpPr>
        <p:spPr>
          <a:xfrm>
            <a:off x="576470" y="3647355"/>
            <a:ext cx="9314290" cy="3231654"/>
          </a:xfrm>
          <a:prstGeom prst="rect">
            <a:avLst/>
          </a:prstGeom>
          <a:noFill/>
        </p:spPr>
        <p:txBody>
          <a:bodyPr wrap="square" rtlCol="0">
            <a:spAutoFit/>
          </a:bodyPr>
          <a:lstStyle/>
          <a:p>
            <a:pPr marL="342900" indent="-342900">
              <a:buClr>
                <a:srgbClr val="FF0000"/>
              </a:buClr>
              <a:buFont typeface="Courier New" panose="02070309020205020404" pitchFamily="49" charset="0"/>
              <a:buChar char="o"/>
            </a:pPr>
            <a:r>
              <a:rPr lang="en-US" sz="2400" dirty="0">
                <a:latin typeface="Arial" panose="020B0604020202020204" pitchFamily="34" charset="0"/>
                <a:cs typeface="Arial" panose="020B0604020202020204" pitchFamily="34" charset="0"/>
              </a:rPr>
              <a:t>Mission is to reduce cancer-related suffering and deaths both locally and globally</a:t>
            </a:r>
          </a:p>
          <a:p>
            <a:pPr marL="342900" indent="-342900">
              <a:buClr>
                <a:srgbClr val="FF0000"/>
              </a:buClr>
              <a:buFont typeface="Courier New" panose="02070309020205020404" pitchFamily="49" charset="0"/>
              <a:buChar char="o"/>
            </a:pPr>
            <a:endParaRPr lang="en-US" sz="1200" dirty="0">
              <a:latin typeface="Arial" panose="020B0604020202020204" pitchFamily="34" charset="0"/>
              <a:cs typeface="Arial" panose="020B0604020202020204" pitchFamily="34" charset="0"/>
            </a:endParaRPr>
          </a:p>
          <a:p>
            <a:pPr marL="342900" indent="-342900">
              <a:buClr>
                <a:srgbClr val="FF0000"/>
              </a:buClr>
              <a:buFont typeface="Courier New" panose="02070309020205020404" pitchFamily="49" charset="0"/>
              <a:buChar char="o"/>
            </a:pPr>
            <a:r>
              <a:rPr lang="en-US" sz="2400" dirty="0">
                <a:latin typeface="Arial" panose="020B0604020202020204" pitchFamily="34" charset="0"/>
                <a:cs typeface="Arial" panose="020B0604020202020204" pitchFamily="34" charset="0"/>
              </a:rPr>
              <a:t>Founded in 1981 by the people of Louisville in response to the growing cancer crisis in Kentucky </a:t>
            </a:r>
          </a:p>
          <a:p>
            <a:pPr marL="342900" indent="-342900">
              <a:buClr>
                <a:srgbClr val="FF0000"/>
              </a:buClr>
              <a:buFont typeface="Courier New" panose="02070309020205020404" pitchFamily="49" charset="0"/>
              <a:buChar char="o"/>
            </a:pPr>
            <a:endParaRPr lang="en-US" sz="1200" dirty="0">
              <a:latin typeface="Arial" panose="020B0604020202020204" pitchFamily="34" charset="0"/>
              <a:cs typeface="Arial" panose="020B0604020202020204" pitchFamily="34" charset="0"/>
            </a:endParaRPr>
          </a:p>
          <a:p>
            <a:pPr marL="342900" indent="-342900">
              <a:buClr>
                <a:srgbClr val="FF0000"/>
              </a:buClr>
              <a:buFont typeface="Courier New" panose="02070309020205020404" pitchFamily="49" charset="0"/>
              <a:buChar char="o"/>
            </a:pPr>
            <a:r>
              <a:rPr lang="en-US" sz="2400" dirty="0">
                <a:latin typeface="Arial" panose="020B0604020202020204" pitchFamily="34" charset="0"/>
                <a:cs typeface="Arial" panose="020B0604020202020204" pitchFamily="34" charset="0"/>
              </a:rPr>
              <a:t>Has developed a national reputation for the discovery of novel cancer drugs and testing of novel </a:t>
            </a:r>
            <a:r>
              <a:rPr lang="en-US" sz="2400" dirty="0" err="1">
                <a:latin typeface="Arial" panose="020B0604020202020204" pitchFamily="34" charset="0"/>
                <a:cs typeface="Arial" panose="020B0604020202020204" pitchFamily="34" charset="0"/>
              </a:rPr>
              <a:t>immunotherapeutics</a:t>
            </a:r>
            <a:endParaRPr lang="en-US" sz="2400" dirty="0">
              <a:latin typeface="Arial" panose="020B0604020202020204" pitchFamily="34" charset="0"/>
              <a:cs typeface="Arial" panose="020B0604020202020204" pitchFamily="34" charset="0"/>
            </a:endParaRPr>
          </a:p>
          <a:p>
            <a:pPr marL="342900" indent="-342900">
              <a:buClr>
                <a:srgbClr val="FF0000"/>
              </a:buClr>
              <a:buFont typeface="Courier New" panose="02070309020205020404" pitchFamily="49" charset="0"/>
              <a:buChar char="o"/>
            </a:pPr>
            <a:endParaRPr lang="en-US" sz="1200" dirty="0">
              <a:latin typeface="Arial" panose="020B0604020202020204" pitchFamily="34" charset="0"/>
              <a:cs typeface="Arial" panose="020B0604020202020204" pitchFamily="34" charset="0"/>
            </a:endParaRPr>
          </a:p>
          <a:p>
            <a:pPr marL="342900" indent="-342900">
              <a:buClr>
                <a:srgbClr val="FF0000"/>
              </a:buClr>
              <a:buFont typeface="Courier New" panose="02070309020205020404" pitchFamily="49" charset="0"/>
              <a:buChar char="o"/>
            </a:pPr>
            <a:r>
              <a:rPr lang="en-US" sz="2400" dirty="0">
                <a:latin typeface="Arial" panose="020B0604020202020204" pitchFamily="34" charset="0"/>
                <a:cs typeface="Arial" panose="020B0604020202020204" pitchFamily="34" charset="0"/>
              </a:rPr>
              <a:t>92 oncologists and scientists; 388 clinical and technical staff</a:t>
            </a:r>
            <a:endParaRPr lang="en-US" sz="2200" dirty="0">
              <a:latin typeface="Myriad Hebrew" pitchFamily="2" charset="-79"/>
              <a:cs typeface="Myriad Hebrew" pitchFamily="2" charset="-79"/>
            </a:endParaRPr>
          </a:p>
        </p:txBody>
      </p:sp>
    </p:spTree>
    <p:extLst>
      <p:ext uri="{BB962C8B-B14F-4D97-AF65-F5344CB8AC3E}">
        <p14:creationId xmlns:p14="http://schemas.microsoft.com/office/powerpoint/2010/main" val="20223988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xmlns="" id="{79EAB130-9D09-2340-9909-B04F09928AAF}"/>
              </a:ext>
            </a:extLst>
          </p:cNvPr>
          <p:cNvPicPr>
            <a:picLocks noChangeAspect="1"/>
          </p:cNvPicPr>
          <p:nvPr/>
        </p:nvPicPr>
        <p:blipFill>
          <a:blip r:embed="rId2"/>
          <a:stretch>
            <a:fillRect/>
          </a:stretch>
        </p:blipFill>
        <p:spPr>
          <a:xfrm>
            <a:off x="216831" y="7025935"/>
            <a:ext cx="4713631" cy="556591"/>
          </a:xfrm>
          <a:prstGeom prst="rect">
            <a:avLst/>
          </a:prstGeom>
        </p:spPr>
      </p:pic>
      <p:sp>
        <p:nvSpPr>
          <p:cNvPr id="42" name="TextBox 41">
            <a:extLst>
              <a:ext uri="{FF2B5EF4-FFF2-40B4-BE49-F238E27FC236}">
                <a16:creationId xmlns:a16="http://schemas.microsoft.com/office/drawing/2014/main" xmlns="" id="{628F478A-60EE-2846-8926-655DD93ECAEF}"/>
              </a:ext>
            </a:extLst>
          </p:cNvPr>
          <p:cNvSpPr txBox="1"/>
          <p:nvPr/>
        </p:nvSpPr>
        <p:spPr>
          <a:xfrm>
            <a:off x="1" y="129211"/>
            <a:ext cx="10058400" cy="1077218"/>
          </a:xfrm>
          <a:prstGeom prst="rect">
            <a:avLst/>
          </a:prstGeom>
          <a:noFill/>
        </p:spPr>
        <p:txBody>
          <a:bodyPr wrap="square" rtlCol="0">
            <a:spAutoFit/>
          </a:bodyPr>
          <a:lstStyle/>
          <a:p>
            <a:pPr algn="ctr"/>
            <a:r>
              <a:rPr lang="en-US" sz="3200" dirty="0">
                <a:solidFill>
                  <a:srgbClr val="FF0000"/>
                </a:solidFill>
                <a:latin typeface="Arial" panose="020B0604020202020204" pitchFamily="34" charset="0"/>
                <a:cs typeface="Arial" panose="020B0604020202020204" pitchFamily="34" charset="0"/>
              </a:rPr>
              <a:t>Our Approach to Reducing Lung Cancer Deaths In the Commonwealth of Kentucky</a:t>
            </a:r>
          </a:p>
        </p:txBody>
      </p:sp>
      <p:sp>
        <p:nvSpPr>
          <p:cNvPr id="4" name="Slide Number Placeholder 3">
            <a:extLst>
              <a:ext uri="{FF2B5EF4-FFF2-40B4-BE49-F238E27FC236}">
                <a16:creationId xmlns:a16="http://schemas.microsoft.com/office/drawing/2014/main" xmlns="" id="{75087E32-45F4-0A49-8067-C6DB7D911543}"/>
              </a:ext>
            </a:extLst>
          </p:cNvPr>
          <p:cNvSpPr>
            <a:spLocks noGrp="1"/>
          </p:cNvSpPr>
          <p:nvPr>
            <p:ph type="sldNum" sz="quarter" idx="12"/>
          </p:nvPr>
        </p:nvSpPr>
        <p:spPr>
          <a:xfrm>
            <a:off x="7103745" y="7203865"/>
            <a:ext cx="2263140" cy="413808"/>
          </a:xfrm>
        </p:spPr>
        <p:txBody>
          <a:bodyPr/>
          <a:lstStyle/>
          <a:p>
            <a:fld id="{F4CD71BD-9351-4C4A-B08F-E1A3E1939CE2}" type="slidenum">
              <a:rPr lang="en-US" smtClean="0"/>
              <a:t>6</a:t>
            </a:fld>
            <a:endParaRPr lang="en-US"/>
          </a:p>
        </p:txBody>
      </p:sp>
      <p:sp>
        <p:nvSpPr>
          <p:cNvPr id="12" name="TextBox 11">
            <a:extLst>
              <a:ext uri="{FF2B5EF4-FFF2-40B4-BE49-F238E27FC236}">
                <a16:creationId xmlns:a16="http://schemas.microsoft.com/office/drawing/2014/main" xmlns="" id="{A78AB702-F6A8-8B4D-914E-1B775153700A}"/>
              </a:ext>
            </a:extLst>
          </p:cNvPr>
          <p:cNvSpPr txBox="1"/>
          <p:nvPr/>
        </p:nvSpPr>
        <p:spPr>
          <a:xfrm>
            <a:off x="1063488" y="1880942"/>
            <a:ext cx="9481930" cy="5016758"/>
          </a:xfrm>
          <a:prstGeom prst="rect">
            <a:avLst/>
          </a:prstGeom>
          <a:noFill/>
        </p:spPr>
        <p:txBody>
          <a:bodyPr wrap="square" rtlCol="0">
            <a:spAutoFit/>
          </a:bodyPr>
          <a:lstStyle/>
          <a:p>
            <a:pPr marL="342900" indent="-342900">
              <a:buClr>
                <a:srgbClr val="FF0000"/>
              </a:buClr>
              <a:buFont typeface="Courier New" panose="02070309020205020404" pitchFamily="49" charset="0"/>
              <a:buChar char="o"/>
            </a:pPr>
            <a:r>
              <a:rPr lang="en-US" sz="3200" dirty="0">
                <a:latin typeface="Arial" panose="020B0604020202020204" pitchFamily="34" charset="0"/>
                <a:cs typeface="Arial" panose="020B0604020202020204" pitchFamily="34" charset="0"/>
              </a:rPr>
              <a:t>Prevention</a:t>
            </a:r>
          </a:p>
          <a:p>
            <a:pPr marL="342900" indent="-342900">
              <a:buClr>
                <a:srgbClr val="FF0000"/>
              </a:buClr>
              <a:buFont typeface="Courier New" panose="02070309020205020404" pitchFamily="49" charset="0"/>
              <a:buChar char="o"/>
            </a:pPr>
            <a:endParaRPr lang="en-US" sz="3200" dirty="0">
              <a:latin typeface="Arial" panose="020B0604020202020204" pitchFamily="34" charset="0"/>
              <a:cs typeface="Arial" panose="020B0604020202020204" pitchFamily="34" charset="0"/>
            </a:endParaRPr>
          </a:p>
          <a:p>
            <a:pPr marL="342900" indent="-342900">
              <a:buClr>
                <a:srgbClr val="FF0000"/>
              </a:buClr>
              <a:buFont typeface="Courier New" panose="02070309020205020404" pitchFamily="49" charset="0"/>
              <a:buChar char="o"/>
            </a:pPr>
            <a:r>
              <a:rPr lang="en-US" sz="3200" dirty="0">
                <a:latin typeface="Arial" panose="020B0604020202020204" pitchFamily="34" charset="0"/>
                <a:cs typeface="Arial" panose="020B0604020202020204" pitchFamily="34" charset="0"/>
              </a:rPr>
              <a:t>Early Detection</a:t>
            </a:r>
          </a:p>
          <a:p>
            <a:pPr marL="342900" indent="-342900">
              <a:buClr>
                <a:srgbClr val="FF0000"/>
              </a:buClr>
              <a:buFont typeface="Courier New" panose="02070309020205020404" pitchFamily="49" charset="0"/>
              <a:buChar char="o"/>
            </a:pPr>
            <a:endParaRPr lang="en-US" sz="3200" dirty="0">
              <a:latin typeface="Arial" panose="020B0604020202020204" pitchFamily="34" charset="0"/>
              <a:cs typeface="Arial" panose="020B0604020202020204" pitchFamily="34" charset="0"/>
            </a:endParaRPr>
          </a:p>
          <a:p>
            <a:pPr marL="342900" indent="-342900">
              <a:buClr>
                <a:srgbClr val="FF0000"/>
              </a:buClr>
              <a:buFont typeface="Courier New" panose="02070309020205020404" pitchFamily="49" charset="0"/>
              <a:buChar char="o"/>
            </a:pPr>
            <a:r>
              <a:rPr lang="en-US" sz="3200" dirty="0">
                <a:latin typeface="Arial" panose="020B0604020202020204" pitchFamily="34" charset="0"/>
                <a:cs typeface="Arial" panose="020B0604020202020204" pitchFamily="34" charset="0"/>
              </a:rPr>
              <a:t>Therapeutics – Pre-Clinical</a:t>
            </a:r>
          </a:p>
          <a:p>
            <a:pPr marL="342900" indent="-342900">
              <a:buClr>
                <a:srgbClr val="FF0000"/>
              </a:buClr>
              <a:buFont typeface="Courier New" panose="02070309020205020404" pitchFamily="49" charset="0"/>
              <a:buChar char="o"/>
            </a:pPr>
            <a:endParaRPr lang="en-US" sz="3200" dirty="0">
              <a:latin typeface="Arial" panose="020B0604020202020204" pitchFamily="34" charset="0"/>
              <a:cs typeface="Arial" panose="020B0604020202020204" pitchFamily="34" charset="0"/>
            </a:endParaRPr>
          </a:p>
          <a:p>
            <a:pPr marL="342900" indent="-342900">
              <a:buClr>
                <a:srgbClr val="FF0000"/>
              </a:buClr>
              <a:buFont typeface="Courier New" panose="02070309020205020404" pitchFamily="49" charset="0"/>
              <a:buChar char="o"/>
            </a:pPr>
            <a:r>
              <a:rPr lang="en-US" sz="3200" dirty="0">
                <a:latin typeface="Arial" panose="020B0604020202020204" pitchFamily="34" charset="0"/>
                <a:cs typeface="Arial" panose="020B0604020202020204" pitchFamily="34" charset="0"/>
              </a:rPr>
              <a:t>Therapeutics – Clinical</a:t>
            </a:r>
          </a:p>
          <a:p>
            <a:pPr marL="342900" indent="-342900">
              <a:buClr>
                <a:srgbClr val="FF0000"/>
              </a:buClr>
              <a:buFont typeface="Courier New" panose="02070309020205020404" pitchFamily="49" charset="0"/>
              <a:buChar char="o"/>
            </a:pPr>
            <a:endParaRPr lang="en-US" sz="3200" dirty="0">
              <a:latin typeface="Arial" panose="020B0604020202020204" pitchFamily="34" charset="0"/>
              <a:cs typeface="Arial" panose="020B0604020202020204" pitchFamily="34" charset="0"/>
            </a:endParaRPr>
          </a:p>
          <a:p>
            <a:pPr>
              <a:buClr>
                <a:srgbClr val="FF0000"/>
              </a:buClr>
            </a:pPr>
            <a:endParaRPr lang="en-US" sz="2400" dirty="0">
              <a:latin typeface="Arial" panose="020B0604020202020204" pitchFamily="34" charset="0"/>
              <a:cs typeface="Arial" panose="020B0604020202020204" pitchFamily="34" charset="0"/>
            </a:endParaRPr>
          </a:p>
          <a:p>
            <a:pPr>
              <a:buClr>
                <a:srgbClr val="FF0000"/>
              </a:buClr>
            </a:pPr>
            <a:endParaRPr lang="en-US" sz="2400" dirty="0">
              <a:latin typeface="Arial" panose="020B0604020202020204" pitchFamily="34" charset="0"/>
              <a:cs typeface="Arial" panose="020B0604020202020204" pitchFamily="34" charset="0"/>
            </a:endParaRPr>
          </a:p>
          <a:p>
            <a:pPr marL="342900" indent="-342900">
              <a:buClr>
                <a:srgbClr val="FF0000"/>
              </a:buClr>
              <a:buFont typeface="Courier New" panose="02070309020205020404" pitchFamily="49" charset="0"/>
              <a:buChar char="o"/>
            </a:pPr>
            <a:endParaRPr lang="en-US" sz="1600" dirty="0">
              <a:latin typeface="Arial" panose="020B0604020202020204" pitchFamily="34" charset="0"/>
              <a:cs typeface="Arial" panose="020B0604020202020204" pitchFamily="34" charset="0"/>
            </a:endParaRPr>
          </a:p>
        </p:txBody>
      </p:sp>
      <p:pic>
        <p:nvPicPr>
          <p:cNvPr id="6" name="Picture 5" descr="feature1.jpg">
            <a:extLst>
              <a:ext uri="{FF2B5EF4-FFF2-40B4-BE49-F238E27FC236}">
                <a16:creationId xmlns:a16="http://schemas.microsoft.com/office/drawing/2014/main" xmlns="" id="{318C57B0-922B-3542-80B8-197C94847F28}"/>
              </a:ext>
            </a:extLst>
          </p:cNvPr>
          <p:cNvPicPr>
            <a:picLocks noChangeAspect="1"/>
          </p:cNvPicPr>
          <p:nvPr/>
        </p:nvPicPr>
        <p:blipFill rotWithShape="1">
          <a:blip r:embed="rId3">
            <a:extLst>
              <a:ext uri="{28A0092B-C50C-407E-A947-70E740481C1C}">
                <a14:useLocalDpi xmlns:a14="http://schemas.microsoft.com/office/drawing/2010/main" val="0"/>
              </a:ext>
            </a:extLst>
          </a:blip>
          <a:srcRect l="15625" r="14732"/>
          <a:stretch/>
        </p:blipFill>
        <p:spPr>
          <a:xfrm>
            <a:off x="7310678" y="6479658"/>
            <a:ext cx="1408970" cy="1138015"/>
          </a:xfrm>
          <a:prstGeom prst="rect">
            <a:avLst/>
          </a:prstGeom>
        </p:spPr>
      </p:pic>
    </p:spTree>
    <p:extLst>
      <p:ext uri="{BB962C8B-B14F-4D97-AF65-F5344CB8AC3E}">
        <p14:creationId xmlns:p14="http://schemas.microsoft.com/office/powerpoint/2010/main" val="11988854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xmlns="" id="{79EAB130-9D09-2340-9909-B04F09928AAF}"/>
              </a:ext>
            </a:extLst>
          </p:cNvPr>
          <p:cNvPicPr>
            <a:picLocks noChangeAspect="1"/>
          </p:cNvPicPr>
          <p:nvPr/>
        </p:nvPicPr>
        <p:blipFill>
          <a:blip r:embed="rId2"/>
          <a:stretch>
            <a:fillRect/>
          </a:stretch>
        </p:blipFill>
        <p:spPr>
          <a:xfrm>
            <a:off x="216831" y="7025935"/>
            <a:ext cx="4713631" cy="556591"/>
          </a:xfrm>
          <a:prstGeom prst="rect">
            <a:avLst/>
          </a:prstGeom>
        </p:spPr>
      </p:pic>
      <p:sp>
        <p:nvSpPr>
          <p:cNvPr id="42" name="TextBox 41">
            <a:extLst>
              <a:ext uri="{FF2B5EF4-FFF2-40B4-BE49-F238E27FC236}">
                <a16:creationId xmlns:a16="http://schemas.microsoft.com/office/drawing/2014/main" xmlns="" id="{628F478A-60EE-2846-8926-655DD93ECAEF}"/>
              </a:ext>
            </a:extLst>
          </p:cNvPr>
          <p:cNvSpPr txBox="1"/>
          <p:nvPr/>
        </p:nvSpPr>
        <p:spPr>
          <a:xfrm>
            <a:off x="1" y="129211"/>
            <a:ext cx="10058400" cy="584775"/>
          </a:xfrm>
          <a:prstGeom prst="rect">
            <a:avLst/>
          </a:prstGeom>
          <a:noFill/>
        </p:spPr>
        <p:txBody>
          <a:bodyPr wrap="square" rtlCol="0">
            <a:spAutoFit/>
          </a:bodyPr>
          <a:lstStyle/>
          <a:p>
            <a:pPr algn="ctr"/>
            <a:r>
              <a:rPr lang="en-US" sz="3200" dirty="0">
                <a:solidFill>
                  <a:srgbClr val="FF0000"/>
                </a:solidFill>
                <a:latin typeface="Arial" panose="020B0604020202020204" pitchFamily="34" charset="0"/>
                <a:cs typeface="Arial" panose="020B0604020202020204" pitchFamily="34" charset="0"/>
              </a:rPr>
              <a:t>Prevention</a:t>
            </a:r>
          </a:p>
        </p:txBody>
      </p:sp>
      <p:sp>
        <p:nvSpPr>
          <p:cNvPr id="4" name="Slide Number Placeholder 3">
            <a:extLst>
              <a:ext uri="{FF2B5EF4-FFF2-40B4-BE49-F238E27FC236}">
                <a16:creationId xmlns:a16="http://schemas.microsoft.com/office/drawing/2014/main" xmlns="" id="{75087E32-45F4-0A49-8067-C6DB7D911543}"/>
              </a:ext>
            </a:extLst>
          </p:cNvPr>
          <p:cNvSpPr>
            <a:spLocks noGrp="1"/>
          </p:cNvSpPr>
          <p:nvPr>
            <p:ph type="sldNum" sz="quarter" idx="12"/>
          </p:nvPr>
        </p:nvSpPr>
        <p:spPr>
          <a:xfrm>
            <a:off x="7103745" y="7203865"/>
            <a:ext cx="2263140" cy="413808"/>
          </a:xfrm>
        </p:spPr>
        <p:txBody>
          <a:bodyPr/>
          <a:lstStyle/>
          <a:p>
            <a:fld id="{F4CD71BD-9351-4C4A-B08F-E1A3E1939CE2}" type="slidenum">
              <a:rPr lang="en-US" smtClean="0"/>
              <a:t>7</a:t>
            </a:fld>
            <a:endParaRPr lang="en-US"/>
          </a:p>
        </p:txBody>
      </p:sp>
      <p:sp>
        <p:nvSpPr>
          <p:cNvPr id="12" name="TextBox 11">
            <a:extLst>
              <a:ext uri="{FF2B5EF4-FFF2-40B4-BE49-F238E27FC236}">
                <a16:creationId xmlns:a16="http://schemas.microsoft.com/office/drawing/2014/main" xmlns="" id="{A78AB702-F6A8-8B4D-914E-1B775153700A}"/>
              </a:ext>
            </a:extLst>
          </p:cNvPr>
          <p:cNvSpPr txBox="1"/>
          <p:nvPr/>
        </p:nvSpPr>
        <p:spPr>
          <a:xfrm>
            <a:off x="288236" y="965330"/>
            <a:ext cx="9481930" cy="6247864"/>
          </a:xfrm>
          <a:prstGeom prst="rect">
            <a:avLst/>
          </a:prstGeom>
          <a:noFill/>
        </p:spPr>
        <p:txBody>
          <a:bodyPr wrap="square" rtlCol="0">
            <a:spAutoFit/>
          </a:bodyPr>
          <a:lstStyle/>
          <a:p>
            <a:pPr marL="342900" indent="-342900">
              <a:buClr>
                <a:srgbClr val="FF0000"/>
              </a:buClr>
              <a:buFont typeface="Courier New" panose="02070309020205020404" pitchFamily="49" charset="0"/>
              <a:buChar char="o"/>
            </a:pPr>
            <a:r>
              <a:rPr lang="en-US" sz="2400" dirty="0">
                <a:latin typeface="Arial" panose="020B0604020202020204" pitchFamily="34" charset="0"/>
                <a:cs typeface="Arial" panose="020B0604020202020204" pitchFamily="34" charset="0"/>
              </a:rPr>
              <a:t>The </a:t>
            </a:r>
            <a:r>
              <a:rPr lang="en-US" sz="2400" b="1" dirty="0">
                <a:latin typeface="Arial" panose="020B0604020202020204" pitchFamily="34" charset="0"/>
                <a:cs typeface="Arial" panose="020B0604020202020204" pitchFamily="34" charset="0"/>
              </a:rPr>
              <a:t>Kentucky Cancer Program </a:t>
            </a:r>
            <a:r>
              <a:rPr lang="en-US" sz="2400" dirty="0">
                <a:latin typeface="Arial" panose="020B0604020202020204" pitchFamily="34" charset="0"/>
                <a:cs typeface="Arial" panose="020B0604020202020204" pitchFamily="34" charset="0"/>
              </a:rPr>
              <a:t>helps tobacco users stop smoking by improving access to group classes, resources, information, and Kentucky's tobacco</a:t>
            </a:r>
          </a:p>
          <a:p>
            <a:pPr>
              <a:buClr>
                <a:srgbClr val="FF0000"/>
              </a:buClr>
            </a:pPr>
            <a:endParaRPr lang="en-US" sz="2400" dirty="0">
              <a:latin typeface="Arial" panose="020B0604020202020204" pitchFamily="34" charset="0"/>
              <a:cs typeface="Arial" panose="020B0604020202020204" pitchFamily="34" charset="0"/>
            </a:endParaRPr>
          </a:p>
          <a:p>
            <a:pPr marL="342900" indent="-342900">
              <a:buClr>
                <a:srgbClr val="FF0000"/>
              </a:buClr>
              <a:buFont typeface="Courier New" panose="02070309020205020404" pitchFamily="49" charset="0"/>
              <a:buChar char="o"/>
            </a:pPr>
            <a:r>
              <a:rPr lang="en-US" sz="2400" b="1" dirty="0">
                <a:latin typeface="Arial" panose="020B0604020202020204" pitchFamily="34" charset="0"/>
                <a:cs typeface="Arial" panose="020B0604020202020204" pitchFamily="34" charset="0"/>
              </a:rPr>
              <a:t>Treating Tobacco Use and Dependence in Kentucky Hospitals </a:t>
            </a:r>
            <a:r>
              <a:rPr lang="en-US" sz="2400" dirty="0">
                <a:latin typeface="Arial" panose="020B0604020202020204" pitchFamily="34" charset="0"/>
                <a:cs typeface="Arial" panose="020B0604020202020204" pitchFamily="34" charset="0"/>
              </a:rPr>
              <a:t>is now available to help hospitals address patients' tobacco use and implement tobacco-free policies.  This is offered by our KCP office at (502) 852-6318. </a:t>
            </a:r>
          </a:p>
          <a:p>
            <a:pPr marL="342900" indent="-342900">
              <a:buClr>
                <a:srgbClr val="FF0000"/>
              </a:buClr>
              <a:buFont typeface="Courier New" panose="02070309020205020404" pitchFamily="49" charset="0"/>
              <a:buChar char="o"/>
            </a:pPr>
            <a:endParaRPr lang="en-US" sz="2400" dirty="0">
              <a:latin typeface="Arial" panose="020B0604020202020204" pitchFamily="34" charset="0"/>
              <a:cs typeface="Arial" panose="020B0604020202020204" pitchFamily="34" charset="0"/>
            </a:endParaRPr>
          </a:p>
          <a:p>
            <a:pPr marL="342900" indent="-342900">
              <a:buClr>
                <a:srgbClr val="FF0000"/>
              </a:buClr>
              <a:buFont typeface="Courier New" panose="02070309020205020404" pitchFamily="49" charset="0"/>
              <a:buChar char="o"/>
            </a:pPr>
            <a:r>
              <a:rPr lang="en-US" sz="2400" b="1" dirty="0">
                <a:latin typeface="Arial" panose="020B0604020202020204" pitchFamily="34" charset="0"/>
                <a:cs typeface="Arial" panose="020B0604020202020204" pitchFamily="34" charset="0"/>
              </a:rPr>
              <a:t>Louisville Jefferson County Partnership in Cancer Control </a:t>
            </a:r>
            <a:r>
              <a:rPr lang="en-US" sz="2400" dirty="0">
                <a:latin typeface="Arial" panose="020B0604020202020204" pitchFamily="34" charset="0"/>
                <a:cs typeface="Arial" panose="020B0604020202020204" pitchFamily="34" charset="0"/>
              </a:rPr>
              <a:t>recently expanded its focus to include tobacco control.  This coalition is working to increase the ability of individuals, businesses, and community as a whole to become tobacco free through improving the availability of stop smoking classes, and sharing information on smoke-free policies.</a:t>
            </a:r>
          </a:p>
          <a:p>
            <a:pPr>
              <a:buClr>
                <a:srgbClr val="FF0000"/>
              </a:buClr>
            </a:pPr>
            <a:endParaRPr lang="en-US" sz="2400" dirty="0">
              <a:latin typeface="Arial" panose="020B0604020202020204" pitchFamily="34" charset="0"/>
              <a:cs typeface="Arial" panose="020B0604020202020204" pitchFamily="34" charset="0"/>
            </a:endParaRPr>
          </a:p>
          <a:p>
            <a:pPr marL="342900" indent="-342900">
              <a:buClr>
                <a:srgbClr val="FF0000"/>
              </a:buClr>
              <a:buFont typeface="Courier New" panose="02070309020205020404" pitchFamily="49" charset="0"/>
              <a:buChar char="o"/>
            </a:pP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68239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xmlns="" id="{79EAB130-9D09-2340-9909-B04F09928AAF}"/>
              </a:ext>
            </a:extLst>
          </p:cNvPr>
          <p:cNvPicPr>
            <a:picLocks noChangeAspect="1"/>
          </p:cNvPicPr>
          <p:nvPr/>
        </p:nvPicPr>
        <p:blipFill>
          <a:blip r:embed="rId2"/>
          <a:stretch>
            <a:fillRect/>
          </a:stretch>
        </p:blipFill>
        <p:spPr>
          <a:xfrm>
            <a:off x="216831" y="7025935"/>
            <a:ext cx="4713631" cy="556591"/>
          </a:xfrm>
          <a:prstGeom prst="rect">
            <a:avLst/>
          </a:prstGeom>
        </p:spPr>
      </p:pic>
      <p:sp>
        <p:nvSpPr>
          <p:cNvPr id="42" name="TextBox 41">
            <a:extLst>
              <a:ext uri="{FF2B5EF4-FFF2-40B4-BE49-F238E27FC236}">
                <a16:creationId xmlns:a16="http://schemas.microsoft.com/office/drawing/2014/main" xmlns="" id="{628F478A-60EE-2846-8926-655DD93ECAEF}"/>
              </a:ext>
            </a:extLst>
          </p:cNvPr>
          <p:cNvSpPr txBox="1"/>
          <p:nvPr/>
        </p:nvSpPr>
        <p:spPr>
          <a:xfrm>
            <a:off x="1" y="129211"/>
            <a:ext cx="10058400" cy="584775"/>
          </a:xfrm>
          <a:prstGeom prst="rect">
            <a:avLst/>
          </a:prstGeom>
          <a:noFill/>
        </p:spPr>
        <p:txBody>
          <a:bodyPr wrap="square" rtlCol="0">
            <a:spAutoFit/>
          </a:bodyPr>
          <a:lstStyle/>
          <a:p>
            <a:pPr algn="ctr"/>
            <a:r>
              <a:rPr lang="en-US" sz="3200" dirty="0">
                <a:solidFill>
                  <a:srgbClr val="FF0000"/>
                </a:solidFill>
                <a:latin typeface="Arial" panose="020B0604020202020204" pitchFamily="34" charset="0"/>
                <a:cs typeface="Arial" panose="020B0604020202020204" pitchFamily="34" charset="0"/>
              </a:rPr>
              <a:t>Early Detection</a:t>
            </a:r>
          </a:p>
        </p:txBody>
      </p:sp>
      <p:sp>
        <p:nvSpPr>
          <p:cNvPr id="4" name="Slide Number Placeholder 3">
            <a:extLst>
              <a:ext uri="{FF2B5EF4-FFF2-40B4-BE49-F238E27FC236}">
                <a16:creationId xmlns:a16="http://schemas.microsoft.com/office/drawing/2014/main" xmlns="" id="{75087E32-45F4-0A49-8067-C6DB7D911543}"/>
              </a:ext>
            </a:extLst>
          </p:cNvPr>
          <p:cNvSpPr>
            <a:spLocks noGrp="1"/>
          </p:cNvSpPr>
          <p:nvPr>
            <p:ph type="sldNum" sz="quarter" idx="12"/>
          </p:nvPr>
        </p:nvSpPr>
        <p:spPr>
          <a:xfrm>
            <a:off x="7103745" y="7203865"/>
            <a:ext cx="2263140" cy="413808"/>
          </a:xfrm>
        </p:spPr>
        <p:txBody>
          <a:bodyPr/>
          <a:lstStyle/>
          <a:p>
            <a:fld id="{F4CD71BD-9351-4C4A-B08F-E1A3E1939CE2}" type="slidenum">
              <a:rPr lang="en-US" smtClean="0"/>
              <a:t>8</a:t>
            </a:fld>
            <a:endParaRPr lang="en-US"/>
          </a:p>
        </p:txBody>
      </p:sp>
      <p:sp>
        <p:nvSpPr>
          <p:cNvPr id="12" name="TextBox 11">
            <a:extLst>
              <a:ext uri="{FF2B5EF4-FFF2-40B4-BE49-F238E27FC236}">
                <a16:creationId xmlns:a16="http://schemas.microsoft.com/office/drawing/2014/main" xmlns="" id="{A78AB702-F6A8-8B4D-914E-1B775153700A}"/>
              </a:ext>
            </a:extLst>
          </p:cNvPr>
          <p:cNvSpPr txBox="1"/>
          <p:nvPr/>
        </p:nvSpPr>
        <p:spPr>
          <a:xfrm>
            <a:off x="288236" y="965330"/>
            <a:ext cx="9770164" cy="5816977"/>
          </a:xfrm>
          <a:prstGeom prst="rect">
            <a:avLst/>
          </a:prstGeom>
          <a:noFill/>
        </p:spPr>
        <p:txBody>
          <a:bodyPr wrap="square" rtlCol="0">
            <a:spAutoFit/>
          </a:bodyPr>
          <a:lstStyle/>
          <a:p>
            <a:pPr>
              <a:buClr>
                <a:srgbClr val="FF0000"/>
              </a:buClr>
            </a:pPr>
            <a:r>
              <a:rPr lang="en-US" sz="2400" b="1" dirty="0">
                <a:latin typeface="Arial" panose="020B0604020202020204" pitchFamily="34" charset="0"/>
                <a:cs typeface="Arial" panose="020B0604020202020204" pitchFamily="34" charset="0"/>
              </a:rPr>
              <a:t>“Lung cancer screening rates: Data from the lung cancer screening registry”  </a:t>
            </a:r>
            <a:r>
              <a:rPr lang="en-US" sz="2400" dirty="0">
                <a:latin typeface="Arial" panose="020B0604020202020204" pitchFamily="34" charset="0"/>
                <a:cs typeface="Arial" panose="020B0604020202020204" pitchFamily="34" charset="0"/>
              </a:rPr>
              <a:t>ASCO </a:t>
            </a:r>
            <a:r>
              <a:rPr lang="en-US" sz="2000" dirty="0">
                <a:latin typeface="Arial" panose="020B0604020202020204" pitchFamily="34" charset="0"/>
                <a:cs typeface="Arial" panose="020B0604020202020204" pitchFamily="34" charset="0"/>
              </a:rPr>
              <a:t>Pham et al, Brown Cancer Center, U. of Louisville</a:t>
            </a:r>
          </a:p>
          <a:p>
            <a:pPr>
              <a:buClr>
                <a:srgbClr val="FF0000"/>
              </a:buClr>
            </a:pPr>
            <a:endParaRPr lang="en-US" sz="2400" dirty="0">
              <a:latin typeface="Arial" panose="020B0604020202020204" pitchFamily="34" charset="0"/>
              <a:cs typeface="Arial" panose="020B0604020202020204" pitchFamily="34" charset="0"/>
            </a:endParaRPr>
          </a:p>
          <a:p>
            <a:pPr marL="342900" indent="-342900">
              <a:buClr>
                <a:srgbClr val="FF0000"/>
              </a:buClr>
              <a:buFont typeface="Courier New" panose="02070309020205020404" pitchFamily="49" charset="0"/>
              <a:buChar char="o"/>
            </a:pPr>
            <a:r>
              <a:rPr lang="en-US" sz="2000" dirty="0">
                <a:latin typeface="Arial" panose="020B0604020202020204" pitchFamily="34" charset="0"/>
                <a:cs typeface="Arial" panose="020B0604020202020204" pitchFamily="34" charset="0"/>
              </a:rPr>
              <a:t>Lung cancer is the leading cause of cancer related mortality in the United States. Since 2013, the United States Preventive Services Task Force (USPSTF) recommended annual screening for lung cancer with low-dose computed tomography (LDCT) for those aged 55-80 years for those who have smoked at least 30 pack years who currently smoke or have quit within the past 15 years. </a:t>
            </a:r>
          </a:p>
          <a:p>
            <a:pPr marL="342900" indent="-342900">
              <a:buClr>
                <a:srgbClr val="FF0000"/>
              </a:buClr>
              <a:buFont typeface="Courier New" panose="02070309020205020404" pitchFamily="49" charset="0"/>
              <a:buChar char="o"/>
            </a:pPr>
            <a:endParaRPr lang="en-US" sz="2000" dirty="0">
              <a:latin typeface="Arial" panose="020B0604020202020204" pitchFamily="34" charset="0"/>
              <a:cs typeface="Arial" panose="020B0604020202020204" pitchFamily="34" charset="0"/>
            </a:endParaRPr>
          </a:p>
          <a:p>
            <a:pPr marL="342900" indent="-342900">
              <a:buClr>
                <a:srgbClr val="FF0000"/>
              </a:buClr>
              <a:buFont typeface="Courier New" panose="02070309020205020404" pitchFamily="49" charset="0"/>
              <a:buChar char="o"/>
            </a:pPr>
            <a:r>
              <a:rPr lang="en-US" sz="2000" b="1" dirty="0">
                <a:latin typeface="Arial" panose="020B0604020202020204" pitchFamily="34" charset="0"/>
                <a:cs typeface="Arial" panose="020B0604020202020204" pitchFamily="34" charset="0"/>
              </a:rPr>
              <a:t>Methods:  </a:t>
            </a:r>
            <a:r>
              <a:rPr lang="en-US" sz="2000" dirty="0">
                <a:latin typeface="Arial" panose="020B0604020202020204" pitchFamily="34" charset="0"/>
                <a:cs typeface="Arial" panose="020B0604020202020204" pitchFamily="34" charset="0"/>
              </a:rPr>
              <a:t>Using data from the Lung Cancer Screening Registry (LCSR) in 2016, our researchers collected the total number of LDCT from all 1,796 accredited radiographic screening sites. They then used the 2015 National Health Interview Survey to estimate screening eligible smokers per USPSTF criteria and compared them with the 2016 LCSR reported screens.</a:t>
            </a:r>
          </a:p>
          <a:p>
            <a:pPr marL="342900" indent="-342900">
              <a:buClr>
                <a:srgbClr val="FF0000"/>
              </a:buClr>
              <a:buFont typeface="Courier New" panose="02070309020205020404" pitchFamily="49" charset="0"/>
              <a:buChar char="o"/>
            </a:pPr>
            <a:endParaRPr lang="en-US" sz="2000" dirty="0">
              <a:latin typeface="Arial" panose="020B0604020202020204" pitchFamily="34" charset="0"/>
              <a:cs typeface="Arial" panose="020B0604020202020204" pitchFamily="34" charset="0"/>
            </a:endParaRPr>
          </a:p>
          <a:p>
            <a:pPr marL="342900" indent="-342900">
              <a:buClr>
                <a:srgbClr val="FF0000"/>
              </a:buClr>
              <a:buFont typeface="Courier New" panose="02070309020205020404" pitchFamily="49" charset="0"/>
              <a:buChar char="o"/>
            </a:pPr>
            <a:r>
              <a:rPr lang="en-US" sz="2000" b="1" dirty="0">
                <a:latin typeface="Arial" panose="020B0604020202020204" pitchFamily="34" charset="0"/>
                <a:cs typeface="Arial" panose="020B0604020202020204" pitchFamily="34" charset="0"/>
              </a:rPr>
              <a:t>Results: </a:t>
            </a:r>
            <a:r>
              <a:rPr lang="en-US" sz="2000" dirty="0">
                <a:latin typeface="Arial" panose="020B0604020202020204" pitchFamily="34" charset="0"/>
                <a:cs typeface="Arial" panose="020B0604020202020204" pitchFamily="34" charset="0"/>
              </a:rPr>
              <a:t>In 2016, </a:t>
            </a:r>
            <a:r>
              <a:rPr lang="en-US" sz="2000" b="1" dirty="0">
                <a:latin typeface="Arial" panose="020B0604020202020204" pitchFamily="34" charset="0"/>
                <a:cs typeface="Arial" panose="020B0604020202020204" pitchFamily="34" charset="0"/>
              </a:rPr>
              <a:t>1.9% of 7.6 million eligible smokers were screened</a:t>
            </a:r>
            <a:r>
              <a:rPr lang="en-US" sz="2000" dirty="0">
                <a:latin typeface="Arial" panose="020B0604020202020204" pitchFamily="34" charset="0"/>
                <a:cs typeface="Arial" panose="020B0604020202020204" pitchFamily="34" charset="0"/>
              </a:rPr>
              <a:t>. The majority of eligible smokers were populated in the South and had the most accredited screening sites, but were still amongst the lowest in screening rate. </a:t>
            </a:r>
          </a:p>
        </p:txBody>
      </p:sp>
    </p:spTree>
    <p:extLst>
      <p:ext uri="{BB962C8B-B14F-4D97-AF65-F5344CB8AC3E}">
        <p14:creationId xmlns:p14="http://schemas.microsoft.com/office/powerpoint/2010/main" val="1990926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xmlns="" id="{79EAB130-9D09-2340-9909-B04F09928AAF}"/>
              </a:ext>
            </a:extLst>
          </p:cNvPr>
          <p:cNvPicPr>
            <a:picLocks noChangeAspect="1"/>
          </p:cNvPicPr>
          <p:nvPr/>
        </p:nvPicPr>
        <p:blipFill>
          <a:blip r:embed="rId2"/>
          <a:stretch>
            <a:fillRect/>
          </a:stretch>
        </p:blipFill>
        <p:spPr>
          <a:xfrm>
            <a:off x="216831" y="7025935"/>
            <a:ext cx="4713631" cy="556591"/>
          </a:xfrm>
          <a:prstGeom prst="rect">
            <a:avLst/>
          </a:prstGeom>
        </p:spPr>
      </p:pic>
      <p:sp>
        <p:nvSpPr>
          <p:cNvPr id="42" name="TextBox 41">
            <a:extLst>
              <a:ext uri="{FF2B5EF4-FFF2-40B4-BE49-F238E27FC236}">
                <a16:creationId xmlns:a16="http://schemas.microsoft.com/office/drawing/2014/main" xmlns="" id="{628F478A-60EE-2846-8926-655DD93ECAEF}"/>
              </a:ext>
            </a:extLst>
          </p:cNvPr>
          <p:cNvSpPr txBox="1"/>
          <p:nvPr/>
        </p:nvSpPr>
        <p:spPr>
          <a:xfrm>
            <a:off x="1" y="129211"/>
            <a:ext cx="10058400" cy="584775"/>
          </a:xfrm>
          <a:prstGeom prst="rect">
            <a:avLst/>
          </a:prstGeom>
          <a:noFill/>
        </p:spPr>
        <p:txBody>
          <a:bodyPr wrap="square" rtlCol="0">
            <a:spAutoFit/>
          </a:bodyPr>
          <a:lstStyle/>
          <a:p>
            <a:pPr algn="ctr"/>
            <a:r>
              <a:rPr lang="en-US" sz="3200" dirty="0">
                <a:solidFill>
                  <a:srgbClr val="FF0000"/>
                </a:solidFill>
                <a:latin typeface="Arial" panose="020B0604020202020204" pitchFamily="34" charset="0"/>
                <a:cs typeface="Arial" panose="020B0604020202020204" pitchFamily="34" charset="0"/>
              </a:rPr>
              <a:t>Early Detection</a:t>
            </a:r>
          </a:p>
        </p:txBody>
      </p:sp>
      <p:sp>
        <p:nvSpPr>
          <p:cNvPr id="4" name="Slide Number Placeholder 3">
            <a:extLst>
              <a:ext uri="{FF2B5EF4-FFF2-40B4-BE49-F238E27FC236}">
                <a16:creationId xmlns:a16="http://schemas.microsoft.com/office/drawing/2014/main" xmlns="" id="{75087E32-45F4-0A49-8067-C6DB7D911543}"/>
              </a:ext>
            </a:extLst>
          </p:cNvPr>
          <p:cNvSpPr>
            <a:spLocks noGrp="1"/>
          </p:cNvSpPr>
          <p:nvPr>
            <p:ph type="sldNum" sz="quarter" idx="12"/>
          </p:nvPr>
        </p:nvSpPr>
        <p:spPr>
          <a:xfrm>
            <a:off x="7103745" y="7203865"/>
            <a:ext cx="2263140" cy="413808"/>
          </a:xfrm>
        </p:spPr>
        <p:txBody>
          <a:bodyPr/>
          <a:lstStyle/>
          <a:p>
            <a:fld id="{F4CD71BD-9351-4C4A-B08F-E1A3E1939CE2}" type="slidenum">
              <a:rPr lang="en-US" smtClean="0"/>
              <a:t>9</a:t>
            </a:fld>
            <a:endParaRPr lang="en-US"/>
          </a:p>
        </p:txBody>
      </p:sp>
      <p:sp>
        <p:nvSpPr>
          <p:cNvPr id="12" name="TextBox 11">
            <a:extLst>
              <a:ext uri="{FF2B5EF4-FFF2-40B4-BE49-F238E27FC236}">
                <a16:creationId xmlns:a16="http://schemas.microsoft.com/office/drawing/2014/main" xmlns="" id="{A78AB702-F6A8-8B4D-914E-1B775153700A}"/>
              </a:ext>
            </a:extLst>
          </p:cNvPr>
          <p:cNvSpPr txBox="1"/>
          <p:nvPr/>
        </p:nvSpPr>
        <p:spPr>
          <a:xfrm>
            <a:off x="288236" y="965330"/>
            <a:ext cx="9770164" cy="1200329"/>
          </a:xfrm>
          <a:prstGeom prst="rect">
            <a:avLst/>
          </a:prstGeom>
          <a:noFill/>
        </p:spPr>
        <p:txBody>
          <a:bodyPr wrap="square" rtlCol="0">
            <a:spAutoFit/>
          </a:bodyPr>
          <a:lstStyle/>
          <a:p>
            <a:pPr>
              <a:buClr>
                <a:srgbClr val="FF0000"/>
              </a:buClr>
            </a:pPr>
            <a:r>
              <a:rPr lang="en-US" sz="2400" b="1" dirty="0">
                <a:latin typeface="Arial" panose="020B0604020202020204" pitchFamily="34" charset="0"/>
                <a:cs typeface="Arial" panose="020B0604020202020204" pitchFamily="34" charset="0"/>
              </a:rPr>
              <a:t>“Lung cancer screening rates: Data from the lung cancer screening registry”  </a:t>
            </a:r>
            <a:r>
              <a:rPr lang="en-US" sz="2400" dirty="0">
                <a:latin typeface="Arial" panose="020B0604020202020204" pitchFamily="34" charset="0"/>
                <a:cs typeface="Arial" panose="020B0604020202020204" pitchFamily="34" charset="0"/>
              </a:rPr>
              <a:t>ASCO </a:t>
            </a:r>
            <a:r>
              <a:rPr lang="en-US" sz="2000" dirty="0">
                <a:latin typeface="Arial" panose="020B0604020202020204" pitchFamily="34" charset="0"/>
                <a:cs typeface="Arial" panose="020B0604020202020204" pitchFamily="34" charset="0"/>
              </a:rPr>
              <a:t>Pham et al, Brown Cancer Center, U. of Louisville</a:t>
            </a:r>
          </a:p>
          <a:p>
            <a:pPr>
              <a:buClr>
                <a:srgbClr val="FF0000"/>
              </a:buClr>
            </a:pPr>
            <a:endParaRPr lang="en-US" sz="24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xmlns="" id="{40CF9B5D-E030-9A4F-A7BA-C4D71512372B}"/>
              </a:ext>
            </a:extLst>
          </p:cNvPr>
          <p:cNvPicPr>
            <a:picLocks noChangeAspect="1"/>
          </p:cNvPicPr>
          <p:nvPr/>
        </p:nvPicPr>
        <p:blipFill>
          <a:blip r:embed="rId3"/>
          <a:stretch>
            <a:fillRect/>
          </a:stretch>
        </p:blipFill>
        <p:spPr>
          <a:xfrm>
            <a:off x="131317" y="1868557"/>
            <a:ext cx="4931312" cy="3472046"/>
          </a:xfrm>
          <a:prstGeom prst="rect">
            <a:avLst/>
          </a:prstGeom>
        </p:spPr>
      </p:pic>
      <p:pic>
        <p:nvPicPr>
          <p:cNvPr id="10" name="Picture 9">
            <a:extLst>
              <a:ext uri="{FF2B5EF4-FFF2-40B4-BE49-F238E27FC236}">
                <a16:creationId xmlns:a16="http://schemas.microsoft.com/office/drawing/2014/main" xmlns="" id="{CACE6CF8-E07F-0E43-ADE4-EC89D4916A5A}"/>
              </a:ext>
            </a:extLst>
          </p:cNvPr>
          <p:cNvPicPr>
            <a:picLocks noChangeAspect="1"/>
          </p:cNvPicPr>
          <p:nvPr/>
        </p:nvPicPr>
        <p:blipFill>
          <a:blip r:embed="rId4"/>
          <a:stretch>
            <a:fillRect/>
          </a:stretch>
        </p:blipFill>
        <p:spPr>
          <a:xfrm>
            <a:off x="3031413" y="2907185"/>
            <a:ext cx="25400" cy="165100"/>
          </a:xfrm>
          <a:prstGeom prst="rect">
            <a:avLst/>
          </a:prstGeom>
        </p:spPr>
      </p:pic>
      <p:pic>
        <p:nvPicPr>
          <p:cNvPr id="13" name="Picture 12">
            <a:extLst>
              <a:ext uri="{FF2B5EF4-FFF2-40B4-BE49-F238E27FC236}">
                <a16:creationId xmlns:a16="http://schemas.microsoft.com/office/drawing/2014/main" xmlns="" id="{462F076D-E0C1-6A48-B0C4-93C34D6559FB}"/>
              </a:ext>
            </a:extLst>
          </p:cNvPr>
          <p:cNvPicPr>
            <a:picLocks noChangeAspect="1"/>
          </p:cNvPicPr>
          <p:nvPr/>
        </p:nvPicPr>
        <p:blipFill rotWithShape="1">
          <a:blip r:embed="rId5"/>
          <a:srcRect l="7121" b="45196"/>
          <a:stretch/>
        </p:blipFill>
        <p:spPr>
          <a:xfrm>
            <a:off x="24979" y="4421200"/>
            <a:ext cx="6012868" cy="3109342"/>
          </a:xfrm>
          <a:prstGeom prst="rect">
            <a:avLst/>
          </a:prstGeom>
        </p:spPr>
      </p:pic>
      <p:pic>
        <p:nvPicPr>
          <p:cNvPr id="15" name="Picture 14">
            <a:extLst>
              <a:ext uri="{FF2B5EF4-FFF2-40B4-BE49-F238E27FC236}">
                <a16:creationId xmlns:a16="http://schemas.microsoft.com/office/drawing/2014/main" xmlns="" id="{49655E6F-6687-4248-99EC-E3A0108B166C}"/>
              </a:ext>
            </a:extLst>
          </p:cNvPr>
          <p:cNvPicPr>
            <a:picLocks noChangeAspect="1"/>
          </p:cNvPicPr>
          <p:nvPr/>
        </p:nvPicPr>
        <p:blipFill>
          <a:blip r:embed="rId6"/>
          <a:stretch>
            <a:fillRect/>
          </a:stretch>
        </p:blipFill>
        <p:spPr>
          <a:xfrm>
            <a:off x="5062629" y="1887435"/>
            <a:ext cx="4745571" cy="2185888"/>
          </a:xfrm>
          <a:prstGeom prst="rect">
            <a:avLst/>
          </a:prstGeom>
        </p:spPr>
      </p:pic>
      <p:pic>
        <p:nvPicPr>
          <p:cNvPr id="17" name="Picture 16">
            <a:extLst>
              <a:ext uri="{FF2B5EF4-FFF2-40B4-BE49-F238E27FC236}">
                <a16:creationId xmlns:a16="http://schemas.microsoft.com/office/drawing/2014/main" xmlns="" id="{301AA3A1-ACA6-4243-9A6E-F39DD2564B76}"/>
              </a:ext>
            </a:extLst>
          </p:cNvPr>
          <p:cNvPicPr>
            <a:picLocks noChangeAspect="1"/>
          </p:cNvPicPr>
          <p:nvPr/>
        </p:nvPicPr>
        <p:blipFill>
          <a:blip r:embed="rId7"/>
          <a:stretch>
            <a:fillRect/>
          </a:stretch>
        </p:blipFill>
        <p:spPr>
          <a:xfrm>
            <a:off x="1896443" y="4993822"/>
            <a:ext cx="4752529" cy="1572417"/>
          </a:xfrm>
          <a:prstGeom prst="rect">
            <a:avLst/>
          </a:prstGeom>
        </p:spPr>
      </p:pic>
      <p:pic>
        <p:nvPicPr>
          <p:cNvPr id="3" name="Picture 2">
            <a:extLst>
              <a:ext uri="{FF2B5EF4-FFF2-40B4-BE49-F238E27FC236}">
                <a16:creationId xmlns:a16="http://schemas.microsoft.com/office/drawing/2014/main" xmlns="" id="{FCB5CB4C-0A64-5D43-B2B7-AE1903C2C7E5}"/>
              </a:ext>
            </a:extLst>
          </p:cNvPr>
          <p:cNvPicPr>
            <a:picLocks noChangeAspect="1"/>
          </p:cNvPicPr>
          <p:nvPr/>
        </p:nvPicPr>
        <p:blipFill>
          <a:blip r:embed="rId8"/>
          <a:stretch>
            <a:fillRect/>
          </a:stretch>
        </p:blipFill>
        <p:spPr>
          <a:xfrm>
            <a:off x="6301103" y="4533988"/>
            <a:ext cx="3588057" cy="3047919"/>
          </a:xfrm>
          <a:prstGeom prst="rect">
            <a:avLst/>
          </a:prstGeom>
        </p:spPr>
      </p:pic>
    </p:spTree>
    <p:extLst>
      <p:ext uri="{BB962C8B-B14F-4D97-AF65-F5344CB8AC3E}">
        <p14:creationId xmlns:p14="http://schemas.microsoft.com/office/powerpoint/2010/main" val="400663439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11331</TotalTime>
  <Words>982</Words>
  <Application>Microsoft Office PowerPoint</Application>
  <PresentationFormat>Custom</PresentationFormat>
  <Paragraphs>159</Paragraphs>
  <Slides>28</Slides>
  <Notes>1</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2</vt:i4>
      </vt:variant>
      <vt:variant>
        <vt:lpstr>Slide Titles</vt:lpstr>
      </vt:variant>
      <vt:variant>
        <vt:i4>28</vt:i4>
      </vt:variant>
    </vt:vector>
  </HeadingPairs>
  <TitlesOfParts>
    <vt:vector size="40" baseType="lpstr">
      <vt:lpstr>MS PGothic</vt:lpstr>
      <vt:lpstr>Arial</vt:lpstr>
      <vt:lpstr>Calibri</vt:lpstr>
      <vt:lpstr>Calibri Light</vt:lpstr>
      <vt:lpstr>Courier New</vt:lpstr>
      <vt:lpstr>Helvetica Neue Bold Condensed</vt:lpstr>
      <vt:lpstr>Myriad Hebrew</vt:lpstr>
      <vt:lpstr>Symbol</vt:lpstr>
      <vt:lpstr>Times New Roman</vt:lpstr>
      <vt:lpstr>Office Theme</vt:lpstr>
      <vt:lpstr>Graph</vt:lpstr>
      <vt:lpstr>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Jason Chesney</dc:creator>
  <cp:keywords/>
  <dc:description/>
  <cp:lastModifiedBy>Spoonamore, Susan (LRC)</cp:lastModifiedBy>
  <cp:revision>126</cp:revision>
  <cp:lastPrinted>2018-10-03T13:49:46Z</cp:lastPrinted>
  <dcterms:created xsi:type="dcterms:W3CDTF">2018-01-05T18:31:08Z</dcterms:created>
  <dcterms:modified xsi:type="dcterms:W3CDTF">2018-10-03T13:51:31Z</dcterms:modified>
  <cp:category/>
</cp:coreProperties>
</file>