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54" r:id="rId2"/>
  </p:sldMasterIdLst>
  <p:notesMasterIdLst>
    <p:notesMasterId r:id="rId36"/>
  </p:notesMasterIdLst>
  <p:handoutMasterIdLst>
    <p:handoutMasterId r:id="rId37"/>
  </p:handoutMasterIdLst>
  <p:sldIdLst>
    <p:sldId id="256" r:id="rId3"/>
    <p:sldId id="328" r:id="rId4"/>
    <p:sldId id="262" r:id="rId5"/>
    <p:sldId id="330" r:id="rId6"/>
    <p:sldId id="329" r:id="rId7"/>
    <p:sldId id="261" r:id="rId8"/>
    <p:sldId id="334" r:id="rId9"/>
    <p:sldId id="391" r:id="rId10"/>
    <p:sldId id="392" r:id="rId11"/>
    <p:sldId id="338" r:id="rId12"/>
    <p:sldId id="332" r:id="rId13"/>
    <p:sldId id="383" r:id="rId14"/>
    <p:sldId id="385" r:id="rId15"/>
    <p:sldId id="386" r:id="rId16"/>
    <p:sldId id="387" r:id="rId17"/>
    <p:sldId id="388" r:id="rId18"/>
    <p:sldId id="389" r:id="rId19"/>
    <p:sldId id="393" r:id="rId20"/>
    <p:sldId id="394" r:id="rId21"/>
    <p:sldId id="390" r:id="rId22"/>
    <p:sldId id="344" r:id="rId23"/>
    <p:sldId id="345" r:id="rId24"/>
    <p:sldId id="347" r:id="rId25"/>
    <p:sldId id="349" r:id="rId26"/>
    <p:sldId id="396" r:id="rId27"/>
    <p:sldId id="351" r:id="rId28"/>
    <p:sldId id="353" r:id="rId29"/>
    <p:sldId id="354" r:id="rId30"/>
    <p:sldId id="355" r:id="rId31"/>
    <p:sldId id="356" r:id="rId32"/>
    <p:sldId id="357" r:id="rId33"/>
    <p:sldId id="358" r:id="rId34"/>
    <p:sldId id="382"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6AE"/>
    <a:srgbClr val="179936"/>
    <a:srgbClr val="2B3FFD"/>
    <a:srgbClr val="021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snapToGrid="0">
      <p:cViewPr varScale="1">
        <p:scale>
          <a:sx n="86" d="100"/>
          <a:sy n="86"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22E2492F-4617-4EA1-9B26-CF465301478A}" type="datetimeFigureOut">
              <a:rPr lang="en-US" smtClean="0"/>
              <a:t>11/15/2018</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489E17F1-6FB2-4DCE-AFB5-3303C90BC0BF}" type="slidenum">
              <a:rPr lang="en-US" smtClean="0"/>
              <a:t>‹#›</a:t>
            </a:fld>
            <a:endParaRPr lang="en-US"/>
          </a:p>
        </p:txBody>
      </p:sp>
    </p:spTree>
    <p:extLst>
      <p:ext uri="{BB962C8B-B14F-4D97-AF65-F5344CB8AC3E}">
        <p14:creationId xmlns:p14="http://schemas.microsoft.com/office/powerpoint/2010/main" val="59635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5AF9DB3C-ED95-42AF-88DB-09E4BED3E029}" type="datetimeFigureOut">
              <a:rPr lang="en-US" smtClean="0"/>
              <a:t>11/15/2018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10AAC660-59EA-41E6-AC3B-2B4FEC4A6D3F}" type="slidenum">
              <a:rPr lang="en-US" smtClean="0"/>
              <a:t>‹#›</a:t>
            </a:fld>
            <a:endParaRPr lang="en-US"/>
          </a:p>
        </p:txBody>
      </p:sp>
    </p:spTree>
    <p:extLst>
      <p:ext uri="{BB962C8B-B14F-4D97-AF65-F5344CB8AC3E}">
        <p14:creationId xmlns:p14="http://schemas.microsoft.com/office/powerpoint/2010/main" val="20078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AC660-59EA-41E6-AC3B-2B4FEC4A6D3F}" type="slidenum">
              <a:rPr lang="en-US" smtClean="0"/>
              <a:t>11</a:t>
            </a:fld>
            <a:endParaRPr lang="en-US"/>
          </a:p>
        </p:txBody>
      </p:sp>
    </p:spTree>
    <p:extLst>
      <p:ext uri="{BB962C8B-B14F-4D97-AF65-F5344CB8AC3E}">
        <p14:creationId xmlns:p14="http://schemas.microsoft.com/office/powerpoint/2010/main" val="276321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a:defRPr/>
            </a:pPr>
            <a:fld id="{4FFBE852-3D29-412E-9656-624A91FD3FE7}" type="slidenum">
              <a:rPr lang="en-US">
                <a:solidFill>
                  <a:prstClr val="black"/>
                </a:solidFill>
                <a:latin typeface="Calibri"/>
              </a:rPr>
              <a:pPr defTabSz="931744">
                <a:defRPr/>
              </a:pPr>
              <a:t>32</a:t>
            </a:fld>
            <a:endParaRPr lang="en-US">
              <a:solidFill>
                <a:prstClr val="black"/>
              </a:solidFill>
              <a:latin typeface="Calibri"/>
            </a:endParaRPr>
          </a:p>
        </p:txBody>
      </p:sp>
    </p:spTree>
    <p:extLst>
      <p:ext uri="{BB962C8B-B14F-4D97-AF65-F5344CB8AC3E}">
        <p14:creationId xmlns:p14="http://schemas.microsoft.com/office/powerpoint/2010/main" val="56062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Face Validity:</a:t>
            </a:r>
          </a:p>
          <a:p>
            <a:r>
              <a:rPr lang="en-US" dirty="0" smtClean="0"/>
              <a:t>General agreement that All STARS criteria reflect what is necessary to provide quality at sites.</a:t>
            </a:r>
          </a:p>
          <a:p>
            <a:pPr lvl="1"/>
            <a:r>
              <a:rPr lang="en-US" dirty="0" smtClean="0"/>
              <a:t>Most of the existing standards received widespread support</a:t>
            </a:r>
          </a:p>
          <a:p>
            <a:r>
              <a:rPr lang="en-US" dirty="0" smtClean="0"/>
              <a:t>Some populations may not yet be connecting concepts about quality with All STARS</a:t>
            </a:r>
          </a:p>
          <a:p>
            <a:pPr lvl="1"/>
            <a:r>
              <a:rPr lang="en-US" dirty="0" smtClean="0"/>
              <a:t>In particular, there is a need for education and outreach among parents</a:t>
            </a:r>
          </a:p>
          <a:p>
            <a:r>
              <a:rPr lang="en-US" dirty="0" smtClean="0"/>
              <a:t>Stakeholders agree on the importance of “every day quality.” </a:t>
            </a:r>
          </a:p>
          <a:p>
            <a:pPr lvl="1"/>
            <a:r>
              <a:rPr lang="en-US" dirty="0" smtClean="0"/>
              <a:t>Implications for system guidance, professional learning supports and monitoring.</a:t>
            </a:r>
          </a:p>
          <a:p>
            <a:endParaRPr lang="en-US" dirty="0" smtClean="0"/>
          </a:p>
          <a:p>
            <a:r>
              <a:rPr lang="en-US" u="sng" dirty="0" smtClean="0"/>
              <a:t>Content Validity:</a:t>
            </a:r>
          </a:p>
          <a:p>
            <a:r>
              <a:rPr lang="en-US" dirty="0" smtClean="0"/>
              <a:t>All STARS standards were chosen through a careful process of review and pilot testing</a:t>
            </a:r>
          </a:p>
          <a:p>
            <a:r>
              <a:rPr lang="en-US" dirty="0" smtClean="0"/>
              <a:t>General research and literature support for constructs</a:t>
            </a:r>
          </a:p>
          <a:p>
            <a:r>
              <a:rPr lang="en-US" dirty="0" smtClean="0"/>
              <a:t>Emerging interests:</a:t>
            </a:r>
          </a:p>
          <a:p>
            <a:pPr marL="171176" indent="-171176">
              <a:buFont typeface="Arial" panose="020B0604020202020204" pitchFamily="34" charset="0"/>
              <a:buChar char="•"/>
            </a:pPr>
            <a:r>
              <a:rPr lang="en-US" dirty="0" smtClean="0"/>
              <a:t>Quality for children with special or developmental needs</a:t>
            </a:r>
          </a:p>
          <a:p>
            <a:pPr marL="171176" indent="-171176">
              <a:buFont typeface="Arial" panose="020B0604020202020204" pitchFamily="34" charset="0"/>
              <a:buChar char="•"/>
            </a:pPr>
            <a:r>
              <a:rPr lang="en-US" dirty="0" smtClean="0"/>
              <a:t>Quality for highly vulnerable children (and families)</a:t>
            </a:r>
          </a:p>
          <a:p>
            <a:pPr marL="171176" indent="-171176">
              <a:buFont typeface="Arial" panose="020B0604020202020204" pitchFamily="34" charset="0"/>
              <a:buChar char="•"/>
            </a:pPr>
            <a:r>
              <a:rPr lang="en-US" dirty="0" smtClean="0"/>
              <a:t>Deeper dives into classroom interactions and socio-emotional supports</a:t>
            </a:r>
          </a:p>
          <a:p>
            <a:pPr marL="171176" indent="-171176">
              <a:buFont typeface="Arial" panose="020B0604020202020204" pitchFamily="34" charset="0"/>
              <a:buChar char="•"/>
            </a:pPr>
            <a:r>
              <a:rPr lang="en-US" dirty="0" smtClean="0"/>
              <a:t>Every day quality in every age group</a:t>
            </a:r>
          </a:p>
          <a:p>
            <a:endParaRPr lang="en-US" dirty="0" smtClean="0"/>
          </a:p>
          <a:p>
            <a:r>
              <a:rPr lang="en-US" u="sng" dirty="0" smtClean="0"/>
              <a:t>Procedural Validity: </a:t>
            </a:r>
          </a:p>
          <a:p>
            <a:r>
              <a:rPr lang="en-US" dirty="0" smtClean="0"/>
              <a:t>Three operational models with different Rating, Monitoring, Staffing, TA/Coaching, PD, and</a:t>
            </a:r>
            <a:r>
              <a:rPr lang="en-US" baseline="0" dirty="0" smtClean="0"/>
              <a:t> Financing/Incentives</a:t>
            </a:r>
          </a:p>
          <a:p>
            <a:r>
              <a:rPr lang="en-US" dirty="0" smtClean="0"/>
              <a:t>Advancement also reflects:</a:t>
            </a:r>
          </a:p>
          <a:p>
            <a:pPr marL="969996" lvl="1" indent="-513527">
              <a:buFont typeface="+mj-lt"/>
              <a:buAutoNum type="arabicPeriod"/>
            </a:pPr>
            <a:r>
              <a:rPr lang="en-US" dirty="0" smtClean="0"/>
              <a:t>Desire to advance in rating,</a:t>
            </a:r>
          </a:p>
          <a:p>
            <a:pPr marL="969996" lvl="1" indent="-513527">
              <a:buFont typeface="+mj-lt"/>
              <a:buAutoNum type="arabicPeriod"/>
            </a:pPr>
            <a:r>
              <a:rPr lang="en-US" dirty="0" smtClean="0"/>
              <a:t>Ability to implement structural and administrative improvements in quality,</a:t>
            </a:r>
          </a:p>
          <a:p>
            <a:pPr marL="969996" lvl="1" indent="-513527">
              <a:buFont typeface="+mj-lt"/>
              <a:buAutoNum type="arabicPeriod"/>
            </a:pPr>
            <a:r>
              <a:rPr lang="en-US" dirty="0" smtClean="0"/>
              <a:t>Ability to recruit and retain qualified teaching staff, and</a:t>
            </a:r>
          </a:p>
          <a:p>
            <a:pPr marL="969996" lvl="1" indent="-513527">
              <a:buFont typeface="+mj-lt"/>
              <a:buAutoNum type="arabicPeriod"/>
            </a:pPr>
            <a:r>
              <a:rPr lang="en-US" dirty="0" smtClean="0"/>
              <a:t>Costs of achieving or maintaining high quality.</a:t>
            </a:r>
          </a:p>
          <a:p>
            <a:r>
              <a:rPr lang="en-US" dirty="0" smtClean="0"/>
              <a:t>Direct and indirect expenses related to quality are important for decisions to advance in rating</a:t>
            </a:r>
          </a:p>
          <a:p>
            <a:pPr lvl="1"/>
            <a:r>
              <a:rPr lang="en-US" dirty="0" smtClean="0"/>
              <a:t>Time and access to professional supports also may be important</a:t>
            </a:r>
          </a:p>
          <a:p>
            <a:r>
              <a:rPr lang="en-US" dirty="0" smtClean="0"/>
              <a:t>Observations (Environment Rating Scales) conducted at sites:</a:t>
            </a:r>
          </a:p>
          <a:p>
            <a:pPr lvl="1"/>
            <a:r>
              <a:rPr lang="en-US" dirty="0" smtClean="0"/>
              <a:t>Confirm there is general advancement in quality from 1 to 5 stars</a:t>
            </a:r>
          </a:p>
          <a:p>
            <a:pPr lvl="1"/>
            <a:r>
              <a:rPr lang="en-US" dirty="0" smtClean="0"/>
              <a:t>1- to 3-stars may have their quality underestimated</a:t>
            </a:r>
          </a:p>
          <a:p>
            <a:r>
              <a:rPr lang="en-US" dirty="0" smtClean="0"/>
              <a:t>Results from the Family Provider Teacher Relationship Quality Scale:</a:t>
            </a:r>
          </a:p>
          <a:p>
            <a:pPr lvl="1"/>
            <a:r>
              <a:rPr lang="en-US" dirty="0" smtClean="0"/>
              <a:t>Many sites score “average” as regards their supports and practices for family engagement</a:t>
            </a:r>
          </a:p>
          <a:p>
            <a:pPr lvl="1"/>
            <a:r>
              <a:rPr lang="en-US" dirty="0" smtClean="0"/>
              <a:t>May have some room for development in the area of “Attitudes”</a:t>
            </a:r>
          </a:p>
          <a:p>
            <a:pPr lvl="2"/>
            <a:r>
              <a:rPr lang="en-US" sz="2400" dirty="0"/>
              <a:t>Openness and commitment to engagement between teachers and parents</a:t>
            </a:r>
          </a:p>
          <a:p>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41C09A0-FDA3-4E4F-8A48-A17A527F2AC8}" type="slidenum">
              <a:rPr lang="en-US" smtClean="0"/>
              <a:t>13</a:t>
            </a:fld>
            <a:endParaRPr lang="en-US"/>
          </a:p>
        </p:txBody>
      </p:sp>
    </p:spTree>
    <p:extLst>
      <p:ext uri="{BB962C8B-B14F-4D97-AF65-F5344CB8AC3E}">
        <p14:creationId xmlns:p14="http://schemas.microsoft.com/office/powerpoint/2010/main" val="40878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professionals reported working with a highly vulnerable population</a:t>
            </a:r>
          </a:p>
          <a:p>
            <a:r>
              <a:rPr lang="en-US" dirty="0" smtClean="0"/>
              <a:t>More than half of respondents reported no formal training or professional development on ACES</a:t>
            </a:r>
          </a:p>
          <a:p>
            <a:r>
              <a:rPr lang="en-US" dirty="0" smtClean="0"/>
              <a:t>Most common techniques for working with vulnerable children and families were referrals to outside resources</a:t>
            </a:r>
          </a:p>
          <a:p>
            <a:pPr lvl="1"/>
            <a:r>
              <a:rPr lang="en-US" dirty="0" smtClean="0"/>
              <a:t>Do more to support or emphasize classroom-based strategies</a:t>
            </a:r>
          </a:p>
          <a:p>
            <a:endParaRPr lang="en-US" dirty="0"/>
          </a:p>
        </p:txBody>
      </p:sp>
      <p:sp>
        <p:nvSpPr>
          <p:cNvPr id="4" name="Slide Number Placeholder 3"/>
          <p:cNvSpPr>
            <a:spLocks noGrp="1"/>
          </p:cNvSpPr>
          <p:nvPr>
            <p:ph type="sldNum" sz="quarter" idx="10"/>
          </p:nvPr>
        </p:nvSpPr>
        <p:spPr/>
        <p:txBody>
          <a:bodyPr/>
          <a:lstStyle/>
          <a:p>
            <a:fld id="{841C09A0-FDA3-4E4F-8A48-A17A527F2AC8}" type="slidenum">
              <a:rPr lang="en-US" smtClean="0"/>
              <a:t>17</a:t>
            </a:fld>
            <a:endParaRPr lang="en-US"/>
          </a:p>
        </p:txBody>
      </p:sp>
    </p:spTree>
    <p:extLst>
      <p:ext uri="{BB962C8B-B14F-4D97-AF65-F5344CB8AC3E}">
        <p14:creationId xmlns:p14="http://schemas.microsoft.com/office/powerpoint/2010/main" val="6602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a:defRPr/>
            </a:pPr>
            <a:fld id="{93711AC9-5891-4ACF-8D2D-62B15FE07609}" type="slidenum">
              <a:rPr lang="en-US">
                <a:solidFill>
                  <a:prstClr val="black"/>
                </a:solidFill>
                <a:latin typeface="Calibri"/>
              </a:rPr>
              <a:pPr defTabSz="931744">
                <a:defRPr/>
              </a:pPr>
              <a:t>23</a:t>
            </a:fld>
            <a:endParaRPr lang="en-US" dirty="0">
              <a:solidFill>
                <a:prstClr val="black"/>
              </a:solidFill>
              <a:latin typeface="Calibri"/>
            </a:endParaRPr>
          </a:p>
        </p:txBody>
      </p:sp>
    </p:spTree>
    <p:extLst>
      <p:ext uri="{BB962C8B-B14F-4D97-AF65-F5344CB8AC3E}">
        <p14:creationId xmlns:p14="http://schemas.microsoft.com/office/powerpoint/2010/main" val="254713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defTabSz="931744">
              <a:defRPr/>
            </a:pPr>
            <a:fld id="{93711AC9-5891-4ACF-8D2D-62B15FE07609}" type="slidenum">
              <a:rPr lang="en-US">
                <a:solidFill>
                  <a:prstClr val="black"/>
                </a:solidFill>
                <a:latin typeface="Calibri"/>
              </a:rPr>
              <a:pPr defTabSz="931744">
                <a:defRPr/>
              </a:pPr>
              <a:t>25</a:t>
            </a:fld>
            <a:endParaRPr lang="en-US" dirty="0">
              <a:solidFill>
                <a:prstClr val="black"/>
              </a:solidFill>
              <a:latin typeface="Calibri"/>
            </a:endParaRPr>
          </a:p>
        </p:txBody>
      </p:sp>
    </p:spTree>
    <p:extLst>
      <p:ext uri="{BB962C8B-B14F-4D97-AF65-F5344CB8AC3E}">
        <p14:creationId xmlns:p14="http://schemas.microsoft.com/office/powerpoint/2010/main" val="289115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44">
              <a:defRPr/>
            </a:pPr>
            <a:fld id="{93711AC9-5891-4ACF-8D2D-62B15FE07609}" type="slidenum">
              <a:rPr lang="en-US">
                <a:solidFill>
                  <a:prstClr val="black"/>
                </a:solidFill>
                <a:latin typeface="Calibri"/>
              </a:rPr>
              <a:pPr defTabSz="931744">
                <a:defRPr/>
              </a:pPr>
              <a:t>26</a:t>
            </a:fld>
            <a:endParaRPr lang="en-US" dirty="0">
              <a:solidFill>
                <a:prstClr val="black"/>
              </a:solidFill>
              <a:latin typeface="Calibri"/>
            </a:endParaRPr>
          </a:p>
        </p:txBody>
      </p:sp>
    </p:spTree>
    <p:extLst>
      <p:ext uri="{BB962C8B-B14F-4D97-AF65-F5344CB8AC3E}">
        <p14:creationId xmlns:p14="http://schemas.microsoft.com/office/powerpoint/2010/main" val="366990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436">
              <a:defRPr/>
            </a:pPr>
            <a:endParaRPr lang="en-US" sz="1100" b="1" i="1" u="sng" dirty="0">
              <a:latin typeface="Times New Roman" panose="02020603050405020304" pitchFamily="18" charset="0"/>
              <a:cs typeface="Times New Roman" panose="02020603050405020304" pitchFamily="18" charset="0"/>
            </a:endParaRPr>
          </a:p>
          <a:p>
            <a:pPr defTabSz="970436">
              <a:defRPr/>
            </a:pPr>
            <a:r>
              <a:rPr lang="en-US" sz="1000" dirty="0">
                <a:latin typeface="Times New Roman" panose="02020603050405020304" pitchFamily="18" charset="0"/>
                <a:cs typeface="Times New Roman" panose="02020603050405020304" pitchFamily="18" charset="0"/>
              </a:rPr>
              <a:t>About Connect the Dots: </a:t>
            </a:r>
          </a:p>
          <a:p>
            <a:pPr marL="657106" lvl="1" indent="-180926" defTabSz="970436">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A joint collaboration between multiple early education and mental health professionals as well as families across Kentucky. The collaboration was built to address a common need: The need for a concise yet high impact skills-based training for providers and parents teaching the basics of social and emotional best practices. </a:t>
            </a:r>
          </a:p>
          <a:p>
            <a:pPr marL="657106" lvl="1" indent="-180926" defTabSz="970436">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ECHM Specialists deeply involved in development and delivery of the training. </a:t>
            </a:r>
          </a:p>
        </p:txBody>
      </p:sp>
      <p:sp>
        <p:nvSpPr>
          <p:cNvPr id="4" name="Slide Number Placeholder 3"/>
          <p:cNvSpPr>
            <a:spLocks noGrp="1"/>
          </p:cNvSpPr>
          <p:nvPr>
            <p:ph type="sldNum" sz="quarter" idx="10"/>
          </p:nvPr>
        </p:nvSpPr>
        <p:spPr/>
        <p:txBody>
          <a:bodyPr/>
          <a:lstStyle/>
          <a:p>
            <a:pPr defTabSz="931744">
              <a:defRPr/>
            </a:pPr>
            <a:fld id="{2D316945-C970-4B6A-854F-32D508313874}" type="slidenum">
              <a:rPr lang="en-US">
                <a:solidFill>
                  <a:prstClr val="black"/>
                </a:solidFill>
                <a:latin typeface="Calibri"/>
              </a:rPr>
              <a:pPr defTabSz="931744">
                <a:defRPr/>
              </a:pPr>
              <a:t>27</a:t>
            </a:fld>
            <a:endParaRPr lang="en-US" dirty="0">
              <a:solidFill>
                <a:prstClr val="black"/>
              </a:solidFill>
              <a:latin typeface="Calibri"/>
            </a:endParaRPr>
          </a:p>
        </p:txBody>
      </p:sp>
    </p:spTree>
    <p:extLst>
      <p:ext uri="{BB962C8B-B14F-4D97-AF65-F5344CB8AC3E}">
        <p14:creationId xmlns:p14="http://schemas.microsoft.com/office/powerpoint/2010/main" val="22490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anose="020B0604020202020204" pitchFamily="34" charset="0"/>
              <a:buChar char="•"/>
            </a:pPr>
            <a:r>
              <a:rPr lang="en-US" dirty="0" smtClean="0"/>
              <a:t>From fall of 2016</a:t>
            </a:r>
            <a:r>
              <a:rPr lang="en-US" baseline="0" dirty="0" smtClean="0"/>
              <a:t> to</a:t>
            </a:r>
            <a:r>
              <a:rPr lang="en-US" dirty="0" smtClean="0"/>
              <a:t> present</a:t>
            </a:r>
          </a:p>
          <a:p>
            <a:pPr marL="174702" indent="-174702">
              <a:buFont typeface="Arial" panose="020B0604020202020204" pitchFamily="34" charset="0"/>
              <a:buChar char="•"/>
            </a:pPr>
            <a:endParaRPr lang="en-US" dirty="0" smtClean="0"/>
          </a:p>
          <a:p>
            <a:pPr marL="174702" indent="-174702">
              <a:buFont typeface="Arial" panose="020B0604020202020204" pitchFamily="34" charset="0"/>
              <a:buChar char="•"/>
            </a:pPr>
            <a:r>
              <a:rPr lang="en-US" dirty="0" smtClean="0"/>
              <a:t>Also continuing</a:t>
            </a:r>
            <a:r>
              <a:rPr lang="en-US" baseline="0" dirty="0" smtClean="0"/>
              <a:t> to develop new modules—intended audiences include children with autism spectrum disorders,, children in grief, children reuniting with parents (after rehab, incarceration, etc), children with Down Syndrome</a:t>
            </a:r>
          </a:p>
          <a:p>
            <a:pPr marL="174702" indent="-174702">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931744">
              <a:defRPr/>
            </a:pPr>
            <a:fld id="{4FFBE852-3D29-412E-9656-624A91FD3FE7}" type="slidenum">
              <a:rPr lang="en-US">
                <a:solidFill>
                  <a:prstClr val="black"/>
                </a:solidFill>
                <a:latin typeface="Calibri"/>
              </a:rPr>
              <a:pPr defTabSz="931744">
                <a:defRPr/>
              </a:pPr>
              <a:t>29</a:t>
            </a:fld>
            <a:endParaRPr lang="en-US">
              <a:solidFill>
                <a:prstClr val="black"/>
              </a:solidFill>
              <a:latin typeface="Calibri"/>
            </a:endParaRPr>
          </a:p>
        </p:txBody>
      </p:sp>
    </p:spTree>
    <p:extLst>
      <p:ext uri="{BB962C8B-B14F-4D97-AF65-F5344CB8AC3E}">
        <p14:creationId xmlns:p14="http://schemas.microsoft.com/office/powerpoint/2010/main" val="10951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anose="020B0604020202020204" pitchFamily="34" charset="0"/>
              <a:buChar char="•"/>
            </a:pPr>
            <a:r>
              <a:rPr lang="en-US" dirty="0" smtClean="0"/>
              <a:t>The first HEART</a:t>
            </a:r>
            <a:r>
              <a:rPr lang="en-US" baseline="0" dirty="0" smtClean="0"/>
              <a:t> pilot is through the Floyd County Health Department. The Big Sandy Region has the highest rate of NAS births at a rate </a:t>
            </a:r>
            <a:r>
              <a:rPr lang="en-US" baseline="0" smtClean="0"/>
              <a:t>of 70/1000- </a:t>
            </a:r>
            <a:r>
              <a:rPr lang="en-US" baseline="0" dirty="0" smtClean="0"/>
              <a:t>births</a:t>
            </a:r>
          </a:p>
          <a:p>
            <a:pPr marL="174702" indent="-174702">
              <a:buFont typeface="Arial" panose="020B0604020202020204" pitchFamily="34" charset="0"/>
              <a:buChar char="•"/>
            </a:pPr>
            <a:r>
              <a:rPr lang="en-US" baseline="0" dirty="0" smtClean="0"/>
              <a:t>We are fully staffed, trained and actively recruiting mothers now. Our goal is to have a full group of 10 mothers and babies by the end of October</a:t>
            </a:r>
            <a:endParaRPr lang="en-US" dirty="0"/>
          </a:p>
        </p:txBody>
      </p:sp>
      <p:sp>
        <p:nvSpPr>
          <p:cNvPr id="4" name="Slide Number Placeholder 3"/>
          <p:cNvSpPr>
            <a:spLocks noGrp="1"/>
          </p:cNvSpPr>
          <p:nvPr>
            <p:ph type="sldNum" sz="quarter" idx="10"/>
          </p:nvPr>
        </p:nvSpPr>
        <p:spPr/>
        <p:txBody>
          <a:bodyPr/>
          <a:lstStyle/>
          <a:p>
            <a:pPr defTabSz="931744">
              <a:defRPr/>
            </a:pPr>
            <a:fld id="{4FFBE852-3D29-412E-9656-624A91FD3FE7}" type="slidenum">
              <a:rPr lang="en-US">
                <a:solidFill>
                  <a:prstClr val="black"/>
                </a:solidFill>
                <a:latin typeface="Calibri"/>
              </a:rPr>
              <a:pPr defTabSz="931744">
                <a:defRPr/>
              </a:pPr>
              <a:t>30</a:t>
            </a:fld>
            <a:endParaRPr lang="en-US">
              <a:solidFill>
                <a:prstClr val="black"/>
              </a:solidFill>
              <a:latin typeface="Calibri"/>
            </a:endParaRPr>
          </a:p>
        </p:txBody>
      </p:sp>
    </p:spTree>
    <p:extLst>
      <p:ext uri="{BB962C8B-B14F-4D97-AF65-F5344CB8AC3E}">
        <p14:creationId xmlns:p14="http://schemas.microsoft.com/office/powerpoint/2010/main" val="364810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828800"/>
            <a:ext cx="10468864" cy="1828800"/>
          </a:xfrm>
          <a:ln>
            <a:noFill/>
          </a:ln>
        </p:spPr>
        <p:txBody>
          <a:bodyPr vert="horz" tIns="0" rIns="18288" bIns="0" anchor="ctr" anchorCtr="0">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1D304F"/>
                </a:solidFill>
                <a:effectLst>
                  <a:outerShdw blurRad="38100" dist="25400" dir="5400000" algn="tl" rotWithShape="0">
                    <a:srgbClr val="C9DE8F">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711200" y="3810000"/>
            <a:ext cx="10472928" cy="1447800"/>
          </a:xfrm>
        </p:spPr>
        <p:txBody>
          <a:bodyPr lIns="0" rIns="18288"/>
          <a:lstStyle>
            <a:lvl1pPr marL="0" marR="45720" indent="0" algn="ctr">
              <a:buNone/>
              <a:defRPr>
                <a:solidFill>
                  <a:srgbClr val="1D304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9347200" y="5793535"/>
            <a:ext cx="2641600" cy="980299"/>
          </a:xfrm>
          <a:prstGeom prst="rect">
            <a:avLst/>
          </a:prstGeom>
        </p:spPr>
      </p:pic>
    </p:spTree>
    <p:extLst>
      <p:ext uri="{BB962C8B-B14F-4D97-AF65-F5344CB8AC3E}">
        <p14:creationId xmlns:p14="http://schemas.microsoft.com/office/powerpoint/2010/main" val="3377023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35AC41-A73E-45DE-8281-D3D9C711A7CF}"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368363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35AC41-A73E-45DE-8281-D3D9C711A7CF}"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197184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35AC41-A73E-45DE-8281-D3D9C711A7CF}"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251614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5AC41-A73E-45DE-8281-D3D9C711A7CF}"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347569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0235AC41-A73E-45DE-8281-D3D9C711A7CF}" type="datetimeFigureOut">
              <a:rPr lang="en-US" smtClean="0"/>
              <a:t>11/15/2018</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F7F2C38-9EC4-4025-8845-7580610B8C3B}"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9984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235AC41-A73E-45DE-8281-D3D9C711A7CF}" type="datetimeFigureOut">
              <a:rPr lang="en-US" smtClean="0"/>
              <a:t>11/15/2018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F7F2C38-9EC4-4025-8845-7580610B8C3B}"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187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5AC41-A73E-45DE-8281-D3D9C711A7CF}"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275589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5AC41-A73E-45DE-8281-D3D9C711A7CF}"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10203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838200"/>
          </a:xfrm>
        </p:spPr>
        <p:txBody>
          <a:bodyPr anchor="t" anchorCtr="0"/>
          <a:lstStyle>
            <a:lvl1pPr>
              <a:defRPr sz="4400">
                <a:latin typeface="+mj-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609600" y="1600200"/>
            <a:ext cx="109728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Footer Placeholder 21"/>
          <p:cNvSpPr txBox="1">
            <a:spLocks/>
          </p:cNvSpPr>
          <p:nvPr userDrawn="1"/>
        </p:nvSpPr>
        <p:spPr>
          <a:xfrm>
            <a:off x="101600" y="6629400"/>
            <a:ext cx="119888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z="800" smtClean="0">
                <a:solidFill>
                  <a:srgbClr val="1D304F"/>
                </a:solidFill>
              </a:rPr>
              <a:pPr algn="r"/>
              <a:t>‹#›</a:t>
            </a:fld>
            <a:endParaRPr lang="en-US" sz="800" dirty="0">
              <a:solidFill>
                <a:srgbClr val="1D304F"/>
              </a:solidFill>
            </a:endParaRPr>
          </a:p>
        </p:txBody>
      </p:sp>
    </p:spTree>
    <p:extLst>
      <p:ext uri="{BB962C8B-B14F-4D97-AF65-F5344CB8AC3E}">
        <p14:creationId xmlns:p14="http://schemas.microsoft.com/office/powerpoint/2010/main" val="345721557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6197600" y="1600201"/>
            <a:ext cx="53848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Footer Placeholder 21"/>
          <p:cNvSpPr txBox="1">
            <a:spLocks/>
          </p:cNvSpPr>
          <p:nvPr userDrawn="1"/>
        </p:nvSpPr>
        <p:spPr>
          <a:xfrm>
            <a:off x="101600" y="6629400"/>
            <a:ext cx="119888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z="800" smtClean="0">
                <a:solidFill>
                  <a:srgbClr val="1D304F"/>
                </a:solidFill>
              </a:rPr>
              <a:pPr algn="r"/>
              <a:t>‹#›</a:t>
            </a:fld>
            <a:endParaRPr lang="en-US" sz="800" dirty="0">
              <a:solidFill>
                <a:srgbClr val="1D304F"/>
              </a:solidFill>
            </a:endParaRPr>
          </a:p>
        </p:txBody>
      </p:sp>
      <p:sp>
        <p:nvSpPr>
          <p:cNvPr id="12" name="Title 1"/>
          <p:cNvSpPr>
            <a:spLocks noGrp="1"/>
          </p:cNvSpPr>
          <p:nvPr>
            <p:ph type="title"/>
          </p:nvPr>
        </p:nvSpPr>
        <p:spPr>
          <a:xfrm>
            <a:off x="609600" y="762000"/>
            <a:ext cx="10972800" cy="838200"/>
          </a:xfrm>
        </p:spPr>
        <p:txBody>
          <a:bodyPr anchor="t" anchorCtr="0"/>
          <a:lstStyle>
            <a:lvl1pPr>
              <a:defRPr sz="4400">
                <a:latin typeface="+mj-lt"/>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142457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676400"/>
            <a:ext cx="10363200" cy="4419600"/>
          </a:xfrm>
        </p:spPr>
        <p:txBody>
          <a:bodyPr>
            <a:normAutofit/>
          </a:bodyPr>
          <a:lstStyle/>
          <a:p>
            <a:pPr lvl="0"/>
            <a:endParaRPr lang="en-US" noProof="0" smtClean="0"/>
          </a:p>
        </p:txBody>
      </p:sp>
      <p:sp>
        <p:nvSpPr>
          <p:cNvPr id="5" name="Footer Placeholder 21"/>
          <p:cNvSpPr txBox="1">
            <a:spLocks/>
          </p:cNvSpPr>
          <p:nvPr userDrawn="1"/>
        </p:nvSpPr>
        <p:spPr>
          <a:xfrm>
            <a:off x="101600" y="6629400"/>
            <a:ext cx="119888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z="800" smtClean="0">
                <a:solidFill>
                  <a:srgbClr val="1D304F"/>
                </a:solidFill>
              </a:rPr>
              <a:pPr algn="r"/>
              <a:t>‹#›</a:t>
            </a:fld>
            <a:endParaRPr lang="en-US" sz="800" dirty="0">
              <a:solidFill>
                <a:srgbClr val="1D304F"/>
              </a:solidFill>
            </a:endParaRPr>
          </a:p>
        </p:txBody>
      </p:sp>
      <p:sp>
        <p:nvSpPr>
          <p:cNvPr id="7" name="Title 1"/>
          <p:cNvSpPr>
            <a:spLocks noGrp="1"/>
          </p:cNvSpPr>
          <p:nvPr>
            <p:ph type="title"/>
          </p:nvPr>
        </p:nvSpPr>
        <p:spPr>
          <a:xfrm>
            <a:off x="609600" y="762000"/>
            <a:ext cx="10972800" cy="838200"/>
          </a:xfrm>
        </p:spPr>
        <p:txBody>
          <a:bodyPr anchor="t" anchorCtr="0"/>
          <a:lstStyle>
            <a:lvl1pPr>
              <a:defRPr sz="4400">
                <a:latin typeface="+mj-lt"/>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058142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 y="2"/>
            <a:ext cx="12090400" cy="1142999"/>
          </a:xfrm>
        </p:spPr>
        <p:txBody>
          <a:bodyPr>
            <a:normAutofit/>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37830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F431-4B35-44BA-8FDB-E9DA7E1E24EE}"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8467A-6568-48C5-9BE1-66416B25161F}" type="slidenum">
              <a:rPr lang="en-US" smtClean="0"/>
              <a:t>‹#›</a:t>
            </a:fld>
            <a:endParaRPr lang="en-US"/>
          </a:p>
        </p:txBody>
      </p:sp>
    </p:spTree>
    <p:extLst>
      <p:ext uri="{BB962C8B-B14F-4D97-AF65-F5344CB8AC3E}">
        <p14:creationId xmlns:p14="http://schemas.microsoft.com/office/powerpoint/2010/main" val="424417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235AC41-A73E-45DE-8281-D3D9C711A7CF}" type="datetimeFigureOut">
              <a:rPr lang="en-US" smtClean="0"/>
              <a:t>11/15/2018</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F7F2C38-9EC4-4025-8845-7580610B8C3B}" type="slidenum">
              <a:rPr lang="en-US" smtClean="0"/>
              <a:t>‹#›</a:t>
            </a:fld>
            <a:endParaRPr lang="en-US"/>
          </a:p>
        </p:txBody>
      </p:sp>
    </p:spTree>
    <p:extLst>
      <p:ext uri="{BB962C8B-B14F-4D97-AF65-F5344CB8AC3E}">
        <p14:creationId xmlns:p14="http://schemas.microsoft.com/office/powerpoint/2010/main" val="410276528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35AC41-A73E-45DE-8281-D3D9C711A7CF}"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173726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235AC41-A73E-45DE-8281-D3D9C711A7CF}" type="datetimeFigureOut">
              <a:rPr lang="en-US" smtClean="0"/>
              <a:t>11/15/2018</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3F7F2C38-9EC4-4025-8845-7580610B8C3B}" type="slidenum">
              <a:rPr lang="en-US" smtClean="0"/>
              <a:t>‹#›</a:t>
            </a:fld>
            <a:endParaRPr lang="en-US"/>
          </a:p>
        </p:txBody>
      </p:sp>
    </p:spTree>
    <p:extLst>
      <p:ext uri="{BB962C8B-B14F-4D97-AF65-F5344CB8AC3E}">
        <p14:creationId xmlns:p14="http://schemas.microsoft.com/office/powerpoint/2010/main" val="5352869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FFFF"/>
            </a:gs>
            <a:gs pos="86000">
              <a:srgbClr val="F3F3F3"/>
            </a:gs>
            <a:gs pos="100000">
              <a:srgbClr val="DADADA"/>
            </a:gs>
          </a:gsLst>
          <a:lin ang="162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D304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6058948" y="1"/>
            <a:ext cx="6145752"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C9DE8F"/>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62000"/>
            <a:ext cx="109728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Freeform 14"/>
          <p:cNvSpPr>
            <a:spLocks/>
          </p:cNvSpPr>
          <p:nvPr userDrawn="1"/>
        </p:nvSpPr>
        <p:spPr bwMode="auto">
          <a:xfrm>
            <a:off x="8257493" y="-7144"/>
            <a:ext cx="3976148" cy="31194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rgbClr val="1D304F">
                  <a:shade val="30000"/>
                  <a:satMod val="115000"/>
                </a:srgbClr>
              </a:gs>
              <a:gs pos="50000">
                <a:srgbClr val="1D304F">
                  <a:shade val="67500"/>
                  <a:satMod val="115000"/>
                </a:srgbClr>
              </a:gs>
              <a:gs pos="100000">
                <a:srgbClr val="1D304F">
                  <a:shade val="100000"/>
                  <a:satMod val="115000"/>
                </a:srgbClr>
              </a:gs>
            </a:gsLst>
            <a:lin ang="5400000" scaled="1"/>
            <a:tileRect/>
          </a:gradFill>
          <a:ln w="9525" cap="flat" cmpd="sng" algn="ctr">
            <a:solidFill>
              <a:srgbClr val="1D304F"/>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nvGrpSpPr>
          <p:cNvPr id="4" name="Group 3"/>
          <p:cNvGrpSpPr/>
          <p:nvPr userDrawn="1"/>
        </p:nvGrpSpPr>
        <p:grpSpPr>
          <a:xfrm>
            <a:off x="-203200" y="188976"/>
            <a:ext cx="12598400" cy="725424"/>
            <a:chOff x="113157" y="142322"/>
            <a:chExt cx="9183276" cy="725424"/>
          </a:xfrm>
        </p:grpSpPr>
        <p:grpSp>
          <p:nvGrpSpPr>
            <p:cNvPr id="3" name="Group 2"/>
            <p:cNvGrpSpPr/>
            <p:nvPr userDrawn="1"/>
          </p:nvGrpSpPr>
          <p:grpSpPr>
            <a:xfrm>
              <a:off x="113157" y="218522"/>
              <a:ext cx="9183276" cy="649224"/>
              <a:chOff x="113157" y="218522"/>
              <a:chExt cx="9183276" cy="649224"/>
            </a:xfrm>
          </p:grpSpPr>
          <p:sp>
            <p:nvSpPr>
              <p:cNvPr id="13" name="Freeform 12"/>
              <p:cNvSpPr>
                <a:spLocks/>
              </p:cNvSpPr>
              <p:nvPr/>
            </p:nvSpPr>
            <p:spPr bwMode="auto">
              <a:xfrm rot="21435692">
                <a:off x="113157" y="218894"/>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12700" cap="flat" cmpd="sng" algn="ctr">
                <a:solidFill>
                  <a:srgbClr val="4EBE98"/>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6" name="Freeform 15"/>
              <p:cNvSpPr>
                <a:spLocks/>
              </p:cNvSpPr>
              <p:nvPr userDrawn="1"/>
            </p:nvSpPr>
            <p:spPr bwMode="auto">
              <a:xfrm rot="21435692">
                <a:off x="133383" y="2185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28575" cap="flat" cmpd="sng" algn="ctr">
                <a:solidFill>
                  <a:srgbClr val="CDA474"/>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
          <p:nvSpPr>
            <p:cNvPr id="12" name="Freeform 11"/>
            <p:cNvSpPr>
              <a:spLocks/>
            </p:cNvSpPr>
            <p:nvPr/>
          </p:nvSpPr>
          <p:spPr bwMode="auto">
            <a:xfrm rot="21435692">
              <a:off x="123072" y="1423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2700" cap="flat" cmpd="sng" algn="ctr">
              <a:solidFill>
                <a:srgbClr val="45AE5C"/>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15493021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iming>
    <p:tnLst>
      <p:par>
        <p:cTn id="1" dur="indefinite" restart="never" nodeType="tmRoot"/>
      </p:par>
    </p:tnLst>
  </p:timing>
  <p:hf sldNum="0" hdr="0" dt="0"/>
  <p:txStyles>
    <p:titleStyle>
      <a:lvl1pPr algn="l" rtl="0" eaLnBrk="1" latinLnBrk="0" hangingPunct="1">
        <a:spcBef>
          <a:spcPct val="0"/>
        </a:spcBef>
        <a:buNone/>
        <a:defRPr kumimoji="0" sz="5000" b="1" kern="1200">
          <a:ln>
            <a:noFill/>
          </a:ln>
          <a:solidFill>
            <a:srgbClr val="1D304F"/>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2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2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8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8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11/15/2018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278901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676" y="5287550"/>
            <a:ext cx="1555531" cy="1259008"/>
          </a:xfrm>
          <a:prstGeom prst="rect">
            <a:avLst/>
          </a:prstGeom>
        </p:spPr>
      </p:pic>
      <p:sp>
        <p:nvSpPr>
          <p:cNvPr id="2" name="Rectangle 1"/>
          <p:cNvSpPr/>
          <p:nvPr/>
        </p:nvSpPr>
        <p:spPr>
          <a:xfrm>
            <a:off x="857259" y="278024"/>
            <a:ext cx="9719559" cy="2062103"/>
          </a:xfrm>
          <a:prstGeom prst="rect">
            <a:avLst/>
          </a:prstGeom>
          <a:noFill/>
          <a:ln>
            <a:noFill/>
          </a:ln>
        </p:spPr>
        <p:txBody>
          <a:bodyPr wrap="square" lIns="91440" tIns="45720" rIns="91440" bIns="45720">
            <a:spAutoFit/>
          </a:bodyPr>
          <a:lstStyle/>
          <a:p>
            <a:pPr algn="ctr"/>
            <a:r>
              <a:rPr lang="en-US" sz="3600" b="1" dirty="0" smtClean="0">
                <a:ln w="22225">
                  <a:noFill/>
                  <a:prstDash val="solid"/>
                </a:ln>
                <a:solidFill>
                  <a:srgbClr val="002060"/>
                </a:solidFill>
              </a:rPr>
              <a:t>Kentucky Governor’s</a:t>
            </a:r>
          </a:p>
          <a:p>
            <a:pPr algn="ctr"/>
            <a:r>
              <a:rPr lang="en-US" sz="3600" b="1" dirty="0" smtClean="0">
                <a:ln w="22225">
                  <a:noFill/>
                  <a:prstDash val="solid"/>
                </a:ln>
                <a:solidFill>
                  <a:srgbClr val="002060"/>
                </a:solidFill>
              </a:rPr>
              <a:t> Office of Early Childhood</a:t>
            </a:r>
          </a:p>
          <a:p>
            <a:pPr algn="ctr"/>
            <a:endParaRPr lang="en-US" sz="2800" b="1" dirty="0">
              <a:ln w="22225">
                <a:solidFill>
                  <a:schemeClr val="accent2"/>
                </a:solidFill>
                <a:prstDash val="solid"/>
              </a:ln>
              <a:solidFill>
                <a:srgbClr val="1A36AE"/>
              </a:solidFill>
            </a:endParaRPr>
          </a:p>
          <a:p>
            <a:pPr algn="ctr"/>
            <a:endParaRPr lang="en-US" sz="2800" b="1" dirty="0">
              <a:ln w="22225">
                <a:solidFill>
                  <a:schemeClr val="accent2"/>
                </a:solidFill>
                <a:prstDash val="solid"/>
              </a:ln>
              <a:solidFill>
                <a:schemeClr val="accent2">
                  <a:lumMod val="40000"/>
                  <a:lumOff val="60000"/>
                </a:schemeClr>
              </a:solidFill>
            </a:endParaRPr>
          </a:p>
        </p:txBody>
      </p:sp>
      <p:sp>
        <p:nvSpPr>
          <p:cNvPr id="10" name="Rectangle 9"/>
          <p:cNvSpPr/>
          <p:nvPr/>
        </p:nvSpPr>
        <p:spPr>
          <a:xfrm>
            <a:off x="2012884" y="5423173"/>
            <a:ext cx="7031421" cy="723275"/>
          </a:xfrm>
          <a:prstGeom prst="rect">
            <a:avLst/>
          </a:prstGeom>
        </p:spPr>
        <p:txBody>
          <a:bodyPr wrap="square">
            <a:spAutoFit/>
          </a:bodyPr>
          <a:lstStyle/>
          <a:p>
            <a:pPr algn="ctr"/>
            <a:r>
              <a:rPr lang="en-US" sz="2050" b="1" dirty="0" smtClean="0">
                <a:ln w="22225">
                  <a:noFill/>
                  <a:prstDash val="solid"/>
                </a:ln>
                <a:solidFill>
                  <a:srgbClr val="002060"/>
                </a:solidFill>
              </a:rPr>
              <a:t>Tobacco </a:t>
            </a:r>
            <a:r>
              <a:rPr lang="en-US" sz="2050" b="1" dirty="0">
                <a:ln w="22225">
                  <a:noFill/>
                  <a:prstDash val="solid"/>
                </a:ln>
                <a:solidFill>
                  <a:srgbClr val="002060"/>
                </a:solidFill>
              </a:rPr>
              <a:t>Settlement Agreement </a:t>
            </a:r>
            <a:r>
              <a:rPr lang="en-US" sz="2050" b="1" dirty="0" smtClean="0">
                <a:ln w="22225">
                  <a:noFill/>
                  <a:prstDash val="solid"/>
                </a:ln>
                <a:solidFill>
                  <a:srgbClr val="002060"/>
                </a:solidFill>
              </a:rPr>
              <a:t>Fund</a:t>
            </a:r>
          </a:p>
          <a:p>
            <a:pPr algn="ctr"/>
            <a:r>
              <a:rPr lang="en-US" sz="2050" b="1" dirty="0" smtClean="0">
                <a:ln w="22225">
                  <a:noFill/>
                  <a:prstDash val="solid"/>
                </a:ln>
                <a:solidFill>
                  <a:srgbClr val="002060"/>
                </a:solidFill>
              </a:rPr>
              <a:t>Oversight Committee</a:t>
            </a:r>
            <a:endParaRPr lang="en-US" sz="2050" b="1" dirty="0">
              <a:ln w="22225">
                <a:noFill/>
                <a:prstDash val="solid"/>
              </a:ln>
              <a:solidFill>
                <a:srgbClr val="002060"/>
              </a:solidFill>
            </a:endParaRPr>
          </a:p>
        </p:txBody>
      </p:sp>
      <p:sp>
        <p:nvSpPr>
          <p:cNvPr id="11" name="Rectangle 10"/>
          <p:cNvSpPr/>
          <p:nvPr/>
        </p:nvSpPr>
        <p:spPr>
          <a:xfrm>
            <a:off x="3796965" y="6133834"/>
            <a:ext cx="3463257" cy="400110"/>
          </a:xfrm>
          <a:prstGeom prst="rect">
            <a:avLst/>
          </a:prstGeom>
        </p:spPr>
        <p:txBody>
          <a:bodyPr wrap="none">
            <a:spAutoFit/>
          </a:bodyPr>
          <a:lstStyle/>
          <a:p>
            <a:pPr algn="ctr"/>
            <a:r>
              <a:rPr lang="en-US" sz="2000" b="1" dirty="0">
                <a:ln w="22225">
                  <a:noFill/>
                  <a:prstDash val="solid"/>
                </a:ln>
                <a:solidFill>
                  <a:srgbClr val="002060"/>
                </a:solidFill>
              </a:rPr>
              <a:t>Friday, November 16, 2018</a:t>
            </a:r>
            <a:endParaRPr lang="en-US" sz="2000" b="1" dirty="0">
              <a:ln w="22225">
                <a:noFill/>
                <a:prstDash val="solid"/>
              </a:ln>
              <a:solidFill>
                <a:srgbClr val="002060"/>
              </a:solidFill>
              <a:effectLst>
                <a:outerShdw dist="38100" dir="2700000" algn="tl" rotWithShape="0">
                  <a:schemeClr val="accent2"/>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774" y="1522123"/>
            <a:ext cx="6654531" cy="3741604"/>
          </a:xfrm>
          <a:prstGeom prst="rect">
            <a:avLst/>
          </a:prstGeom>
        </p:spPr>
      </p:pic>
    </p:spTree>
    <p:extLst>
      <p:ext uri="{BB962C8B-B14F-4D97-AF65-F5344CB8AC3E}">
        <p14:creationId xmlns:p14="http://schemas.microsoft.com/office/powerpoint/2010/main" val="49214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5598992"/>
            <a:ext cx="1555531" cy="1259008"/>
          </a:xfrm>
          <a:prstGeom prst="rect">
            <a:avLst/>
          </a:prstGeom>
        </p:spPr>
      </p:pic>
      <p:sp>
        <p:nvSpPr>
          <p:cNvPr id="7" name="Content Placeholder 2"/>
          <p:cNvSpPr txBox="1">
            <a:spLocks/>
          </p:cNvSpPr>
          <p:nvPr/>
        </p:nvSpPr>
        <p:spPr>
          <a:xfrm>
            <a:off x="1432948" y="1259698"/>
            <a:ext cx="7514896" cy="5117227"/>
          </a:xfrm>
          <a:prstGeom prst="rect">
            <a:avLst/>
          </a:prstGeom>
          <a:noFill/>
        </p:spPr>
        <p:txBody>
          <a:bodyPr vert="horz" lIns="91440" tIns="45720" rIns="91440" bIns="45720" rtlCol="0" anchor="t">
            <a:noAutofit/>
          </a:bodyPr>
          <a:lstStyle>
            <a:lvl1pPr marL="0" indent="0" algn="r" defTabSz="457189"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189" indent="0" algn="ctr" defTabSz="457189"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377" indent="0" algn="ctr" defTabSz="457189"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566"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754"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5943"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131"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320"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509"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lvl="0" indent="-342900" algn="l">
              <a:spcBef>
                <a:spcPts val="0"/>
              </a:spcBef>
              <a:buFont typeface="Arial" panose="020B0604020202020204" pitchFamily="34" charset="0"/>
              <a:buChar char="•"/>
              <a:tabLst>
                <a:tab pos="457200" algn="l"/>
              </a:tabLst>
            </a:pPr>
            <a:endPar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Bef>
                <a:spcPts val="0"/>
              </a:spcBef>
              <a:buFont typeface="Arial" panose="020B0604020202020204" pitchFamily="34" charset="0"/>
              <a:buChar char="•"/>
              <a:tabLst>
                <a:tab pos="457200" algn="l"/>
              </a:tabLst>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30,931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children receive child care assistance </a:t>
            </a:r>
          </a:p>
          <a:p>
            <a:pPr marL="342900" lvl="0" indent="-342900" algn="l">
              <a:spcBef>
                <a:spcPts val="0"/>
              </a:spcBef>
              <a:buFont typeface="Arial" panose="020B0604020202020204" pitchFamily="34" charset="0"/>
              <a:buChar char="•"/>
              <a:tabLst>
                <a:tab pos="457200" algn="l"/>
              </a:tabLst>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2,101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centers participate in the All STARS program</a:t>
            </a:r>
          </a:p>
          <a:p>
            <a:pPr marL="342900" lvl="0" indent="-342900" algn="l">
              <a:spcBef>
                <a:spcPts val="0"/>
              </a:spcBef>
              <a:buFont typeface="Arial" panose="020B0604020202020204" pitchFamily="34" charset="0"/>
              <a:buChar char="•"/>
              <a:tabLst>
                <a:tab pos="457200" algn="l"/>
              </a:tabLst>
            </a:pP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49</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of participating centers are rated as high quality (levels 3-5</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gn="l">
              <a:buFont typeface="Arial" panose="020B0604020202020204" pitchFamily="34" charset="0"/>
              <a:buChar char="•"/>
            </a:pPr>
            <a:endParaRPr lang="en-US" sz="2400" dirty="0" smtClean="0">
              <a:solidFill>
                <a:srgbClr val="00206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smtClean="0">
                <a:solidFill>
                  <a:srgbClr val="002060"/>
                </a:solidFill>
                <a:latin typeface="Calibri" panose="020F0502020204030204" pitchFamily="34" charset="0"/>
                <a:cs typeface="Calibri" panose="020F0502020204030204" pitchFamily="34" charset="0"/>
              </a:rPr>
              <a:t>5,540  families received Health Access Nurturing Development Services (HANDS) home visits supported by $9 million in Tobacco funds</a:t>
            </a:r>
          </a:p>
          <a:p>
            <a:pPr marL="342900" indent="-342900" algn="l">
              <a:spcBef>
                <a:spcPts val="0"/>
              </a:spcBef>
              <a:buFont typeface="Arial" panose="020B0604020202020204" pitchFamily="34" charset="0"/>
              <a:buChar char="•"/>
            </a:pPr>
            <a:endParaRPr lang="en-US" sz="2400" dirty="0" smtClean="0">
              <a:solidFill>
                <a:srgbClr val="002060"/>
              </a:solidFill>
              <a:latin typeface="Calibri" panose="020F0502020204030204" pitchFamily="34" charset="0"/>
              <a:cs typeface="Calibri" panose="020F0502020204030204" pitchFamily="34" charset="0"/>
            </a:endParaRPr>
          </a:p>
          <a:p>
            <a:pPr marL="342900" indent="-342900" algn="l">
              <a:spcBef>
                <a:spcPts val="0"/>
              </a:spcBef>
              <a:buFont typeface="Arial" panose="020B0604020202020204" pitchFamily="34" charset="0"/>
              <a:buChar char="•"/>
            </a:pPr>
            <a:r>
              <a:rPr lang="en-US" sz="2400" dirty="0" smtClean="0">
                <a:solidFill>
                  <a:srgbClr val="002060"/>
                </a:solidFill>
                <a:latin typeface="Calibri" panose="020F0502020204030204" pitchFamily="34" charset="0"/>
                <a:cs typeface="Calibri" panose="020F0502020204030204" pitchFamily="34" charset="0"/>
              </a:rPr>
              <a:t>586 students are attending college with early childhood scholarships</a:t>
            </a:r>
            <a:endParaRPr lang="en-US" sz="2400" dirty="0">
              <a:solidFill>
                <a:srgbClr val="002060"/>
              </a:solidFill>
              <a:latin typeface="Calibri" panose="020F0502020204030204" pitchFamily="34" charset="0"/>
              <a:cs typeface="Calibri" panose="020F0502020204030204" pitchFamily="34" charset="0"/>
            </a:endParaRPr>
          </a:p>
        </p:txBody>
      </p:sp>
      <p:sp>
        <p:nvSpPr>
          <p:cNvPr id="11" name="Rectangle 10"/>
          <p:cNvSpPr/>
          <p:nvPr/>
        </p:nvSpPr>
        <p:spPr>
          <a:xfrm>
            <a:off x="468352" y="511434"/>
            <a:ext cx="11240428" cy="646331"/>
          </a:xfrm>
          <a:prstGeom prst="rect">
            <a:avLst/>
          </a:prstGeom>
          <a:noFill/>
        </p:spPr>
        <p:txBody>
          <a:bodyPr wrap="square" lIns="91440" tIns="45720" rIns="91440" bIns="45720">
            <a:spAutoFit/>
          </a:bodyPr>
          <a:lstStyle/>
          <a:p>
            <a:pPr algn="ctr"/>
            <a:r>
              <a:rPr lang="en-US" sz="3600" b="1" dirty="0" smtClean="0">
                <a:ln w="22225">
                  <a:noFill/>
                  <a:prstDash val="solid"/>
                </a:ln>
                <a:solidFill>
                  <a:srgbClr val="002060"/>
                </a:solidFill>
                <a:latin typeface="Calibri" panose="020F0502020204030204" pitchFamily="34" charset="0"/>
                <a:cs typeface="Calibri" panose="020F0502020204030204" pitchFamily="34" charset="0"/>
              </a:rPr>
              <a:t>Kentucky Early Childhood Programs Make a Difference:</a:t>
            </a:r>
            <a:endParaRPr lang="en-US" sz="3600" b="0" cap="none" spc="0" dirty="0">
              <a:ln w="22225">
                <a:noFill/>
                <a:prstDash val="solid"/>
              </a:ln>
              <a:solidFill>
                <a:srgbClr val="002060"/>
              </a:solidFill>
              <a:effectLst>
                <a:reflection blurRad="6350" stA="53000" endA="300" endPos="35500" dir="5400000" sy="-90000" algn="bl" rotWithShape="0"/>
              </a:effectLst>
              <a:latin typeface="Calibri" panose="020F0502020204030204" pitchFamily="34" charset="0"/>
              <a:cs typeface="Calibri" panose="020F0502020204030204" pitchFamily="34" charset="0"/>
            </a:endParaRPr>
          </a:p>
        </p:txBody>
      </p:sp>
      <p:pic>
        <p:nvPicPr>
          <p:cNvPr id="3074" name="Picture 2" descr="Image result for child with down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9969">
            <a:off x="8663683" y="4566126"/>
            <a:ext cx="3044037" cy="20256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7123" y="5791199"/>
            <a:ext cx="1058339" cy="85659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78" y="902845"/>
            <a:ext cx="2143429" cy="2147583"/>
          </a:xfrm>
          <a:prstGeom prst="rect">
            <a:avLst/>
          </a:prstGeom>
        </p:spPr>
      </p:pic>
      <p:sp>
        <p:nvSpPr>
          <p:cNvPr id="2" name="TextBox 1"/>
          <p:cNvSpPr txBox="1"/>
          <p:nvPr/>
        </p:nvSpPr>
        <p:spPr>
          <a:xfrm>
            <a:off x="1376864" y="227474"/>
            <a:ext cx="8526242" cy="1077218"/>
          </a:xfrm>
          <a:prstGeom prst="rect">
            <a:avLst/>
          </a:prstGeom>
          <a:noFill/>
        </p:spPr>
        <p:txBody>
          <a:bodyPr wrap="square" rtlCol="0">
            <a:spAutoFit/>
          </a:bodyPr>
          <a:lstStyle/>
          <a:p>
            <a:pPr algn="ctr"/>
            <a:r>
              <a:rPr lang="en-US" sz="3200" b="1" dirty="0" smtClean="0">
                <a:solidFill>
                  <a:srgbClr val="002060"/>
                </a:solidFill>
                <a:latin typeface="Calibri" panose="020F0502020204030204" pitchFamily="34" charset="0"/>
                <a:cs typeface="Calibri" panose="020F0502020204030204" pitchFamily="34" charset="0"/>
              </a:rPr>
              <a:t>A Day of Action: November 16, 2018 </a:t>
            </a:r>
          </a:p>
          <a:p>
            <a:pPr algn="ctr"/>
            <a:r>
              <a:rPr lang="en-US" sz="3200" b="1" dirty="0" smtClean="0">
                <a:solidFill>
                  <a:srgbClr val="002060"/>
                </a:solidFill>
                <a:latin typeface="Calibri" panose="020F0502020204030204" pitchFamily="34" charset="0"/>
                <a:cs typeface="Calibri" panose="020F0502020204030204" pitchFamily="34" charset="0"/>
              </a:rPr>
              <a:t>9am-3pm </a:t>
            </a:r>
            <a:endParaRPr lang="en-US" sz="3200" b="1" dirty="0">
              <a:solidFill>
                <a:srgbClr val="00206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a14:imgEffect>
                  </a14:imgLayer>
                </a14:imgProps>
              </a:ext>
              <a:ext uri="{28A0092B-C50C-407E-A947-70E740481C1C}">
                <a14:useLocalDpi xmlns:a14="http://schemas.microsoft.com/office/drawing/2010/main" val="0"/>
              </a:ext>
            </a:extLst>
          </a:blip>
          <a:stretch>
            <a:fillRect/>
          </a:stretch>
        </p:blipFill>
        <p:spPr>
          <a:xfrm rot="220331">
            <a:off x="8004973" y="1022029"/>
            <a:ext cx="3796262" cy="2325534"/>
          </a:xfrm>
          <a:prstGeom prst="rect">
            <a:avLst/>
          </a:prstGeom>
          <a:ln>
            <a:noFill/>
          </a:ln>
          <a:effectLst>
            <a:softEdge rad="112500"/>
          </a:effectLst>
        </p:spPr>
      </p:pic>
      <p:sp>
        <p:nvSpPr>
          <p:cNvPr id="7" name="TextBox 6"/>
          <p:cNvSpPr txBox="1"/>
          <p:nvPr/>
        </p:nvSpPr>
        <p:spPr>
          <a:xfrm>
            <a:off x="3733600" y="1165543"/>
            <a:ext cx="4601737" cy="5847755"/>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cs typeface="Calibri" panose="020F0502020204030204" pitchFamily="34" charset="0"/>
              </a:rPr>
              <a:t>Who: </a:t>
            </a:r>
          </a:p>
          <a:p>
            <a:pPr marL="285750" indent="-285750">
              <a:buFont typeface="Arial" panose="020B0604020202020204" pitchFamily="34" charset="0"/>
              <a:buChar char="•"/>
            </a:pPr>
            <a:r>
              <a:rPr lang="en-US" sz="1600" dirty="0" smtClean="0">
                <a:solidFill>
                  <a:srgbClr val="002060"/>
                </a:solidFill>
                <a:latin typeface="Calibri" panose="020F0502020204030204" pitchFamily="34" charset="0"/>
                <a:cs typeface="Calibri" panose="020F0502020204030204" pitchFamily="34" charset="0"/>
              </a:rPr>
              <a:t>Governor and First Lady Bevin</a:t>
            </a:r>
          </a:p>
          <a:p>
            <a:pPr marL="285750" indent="-285750">
              <a:buFont typeface="Arial" panose="020B0604020202020204" pitchFamily="34" charset="0"/>
              <a:buChar char="•"/>
            </a:pPr>
            <a:r>
              <a:rPr lang="en-US" sz="1600" dirty="0" smtClean="0">
                <a:solidFill>
                  <a:srgbClr val="002060"/>
                </a:solidFill>
                <a:latin typeface="Calibri" panose="020F0502020204030204" pitchFamily="34" charset="0"/>
                <a:cs typeface="Calibri" panose="020F0502020204030204" pitchFamily="34" charset="0"/>
              </a:rPr>
              <a:t>The Kentucky Governor’s Office of Early Childhood </a:t>
            </a:r>
          </a:p>
          <a:p>
            <a:pPr marL="285750" indent="-285750">
              <a:buFont typeface="Arial" panose="020B0604020202020204" pitchFamily="34" charset="0"/>
              <a:buChar char="•"/>
            </a:pPr>
            <a:r>
              <a:rPr lang="en-US" sz="1600" dirty="0" smtClean="0">
                <a:solidFill>
                  <a:srgbClr val="002060"/>
                </a:solidFill>
                <a:latin typeface="Calibri" panose="020F0502020204030204" pitchFamily="34" charset="0"/>
                <a:cs typeface="Calibri" panose="020F0502020204030204" pitchFamily="34" charset="0"/>
              </a:rPr>
              <a:t>State Dignitaries </a:t>
            </a:r>
          </a:p>
          <a:p>
            <a:pPr marL="285750" indent="-285750">
              <a:buFont typeface="Arial" panose="020B0604020202020204" pitchFamily="34" charset="0"/>
              <a:buChar char="•"/>
            </a:pPr>
            <a:r>
              <a:rPr lang="en-US" sz="1600" dirty="0" smtClean="0">
                <a:solidFill>
                  <a:srgbClr val="002060"/>
                </a:solidFill>
                <a:latin typeface="Calibri" panose="020F0502020204030204" pitchFamily="34" charset="0"/>
                <a:cs typeface="Calibri" panose="020F0502020204030204" pitchFamily="34" charset="0"/>
              </a:rPr>
              <a:t>Early Childhood Programs</a:t>
            </a:r>
          </a:p>
          <a:p>
            <a:pPr marL="285750" indent="-285750">
              <a:buFont typeface="Arial" panose="020B0604020202020204" pitchFamily="34" charset="0"/>
              <a:buChar char="•"/>
            </a:pPr>
            <a:r>
              <a:rPr lang="en-US" sz="1600" dirty="0" smtClean="0">
                <a:solidFill>
                  <a:srgbClr val="002060"/>
                </a:solidFill>
                <a:latin typeface="Calibri" panose="020F0502020204030204" pitchFamily="34" charset="0"/>
                <a:cs typeface="Calibri" panose="020F0502020204030204" pitchFamily="34" charset="0"/>
              </a:rPr>
              <a:t>Lakeshore Learning </a:t>
            </a:r>
          </a:p>
          <a:p>
            <a:endParaRPr lang="en-US" sz="1600" dirty="0" smtClean="0">
              <a:solidFill>
                <a:srgbClr val="002060"/>
              </a:solidFill>
              <a:latin typeface="Calibri" panose="020F0502020204030204" pitchFamily="34" charset="0"/>
              <a:cs typeface="Calibri" panose="020F0502020204030204" pitchFamily="34" charset="0"/>
            </a:endParaRPr>
          </a:p>
          <a:p>
            <a:r>
              <a:rPr lang="en-US" sz="2000" dirty="0" smtClean="0">
                <a:solidFill>
                  <a:srgbClr val="002060"/>
                </a:solidFill>
                <a:latin typeface="Calibri" panose="020F0502020204030204" pitchFamily="34" charset="0"/>
                <a:cs typeface="Calibri" panose="020F0502020204030204" pitchFamily="34" charset="0"/>
              </a:rPr>
              <a:t>What: </a:t>
            </a:r>
          </a:p>
          <a:p>
            <a:r>
              <a:rPr lang="en-US" sz="1600" dirty="0" smtClean="0">
                <a:solidFill>
                  <a:srgbClr val="002060"/>
                </a:solidFill>
                <a:latin typeface="Calibri" panose="020F0502020204030204" pitchFamily="34" charset="0"/>
                <a:cs typeface="Calibri" panose="020F0502020204030204" pitchFamily="34" charset="0"/>
              </a:rPr>
              <a:t>A day to promote the importance of early literacy and to raise awareness around foster care/adoption in Kentucky.</a:t>
            </a:r>
          </a:p>
          <a:p>
            <a:r>
              <a:rPr lang="en-US" sz="1600" dirty="0" smtClean="0">
                <a:solidFill>
                  <a:srgbClr val="002060"/>
                </a:solidFill>
                <a:latin typeface="Calibri" panose="020F0502020204030204" pitchFamily="34" charset="0"/>
                <a:cs typeface="Calibri" panose="020F0502020204030204" pitchFamily="34" charset="0"/>
              </a:rPr>
              <a:t>The Governor, First Lady and State Dignitaries will take turns reading </a:t>
            </a:r>
            <a:r>
              <a:rPr lang="en-US" sz="1600" i="1" dirty="0" smtClean="0">
                <a:solidFill>
                  <a:srgbClr val="002060"/>
                </a:solidFill>
                <a:latin typeface="Calibri" panose="020F0502020204030204" pitchFamily="34" charset="0"/>
                <a:cs typeface="Calibri" panose="020F0502020204030204" pitchFamily="34" charset="0"/>
              </a:rPr>
              <a:t>Kids of Kentucky, Who In Is Your Family? </a:t>
            </a:r>
            <a:r>
              <a:rPr lang="en-US" sz="1600" dirty="0" smtClean="0">
                <a:solidFill>
                  <a:srgbClr val="002060"/>
                </a:solidFill>
                <a:latin typeface="Calibri" panose="020F0502020204030204" pitchFamily="34" charset="0"/>
                <a:cs typeface="Calibri" panose="020F0502020204030204" pitchFamily="34" charset="0"/>
              </a:rPr>
              <a:t>to early childhood programs visiting the Capitol. </a:t>
            </a:r>
          </a:p>
          <a:p>
            <a:endParaRPr lang="en-US" sz="1600" dirty="0">
              <a:solidFill>
                <a:srgbClr val="002060"/>
              </a:solidFill>
              <a:latin typeface="Calibri" panose="020F0502020204030204" pitchFamily="34" charset="0"/>
              <a:cs typeface="Calibri" panose="020F0502020204030204" pitchFamily="34" charset="0"/>
            </a:endParaRPr>
          </a:p>
          <a:p>
            <a:r>
              <a:rPr lang="en-US" dirty="0" smtClean="0">
                <a:solidFill>
                  <a:srgbClr val="002060"/>
                </a:solidFill>
                <a:latin typeface="Calibri" panose="020F0502020204030204" pitchFamily="34" charset="0"/>
                <a:cs typeface="Calibri" panose="020F0502020204030204" pitchFamily="34" charset="0"/>
              </a:rPr>
              <a:t>Where: </a:t>
            </a:r>
          </a:p>
          <a:p>
            <a:r>
              <a:rPr lang="en-US" sz="1600" dirty="0" smtClean="0">
                <a:solidFill>
                  <a:srgbClr val="002060"/>
                </a:solidFill>
                <a:latin typeface="Calibri" panose="020F0502020204030204" pitchFamily="34" charset="0"/>
                <a:cs typeface="Calibri" panose="020F0502020204030204" pitchFamily="34" charset="0"/>
              </a:rPr>
              <a:t>Capitol Mezzanine</a:t>
            </a:r>
          </a:p>
          <a:p>
            <a:r>
              <a:rPr lang="en-US" sz="1600" dirty="0" smtClean="0">
                <a:solidFill>
                  <a:srgbClr val="002060"/>
                </a:solidFill>
                <a:latin typeface="Calibri" panose="020F0502020204030204" pitchFamily="34" charset="0"/>
                <a:cs typeface="Calibri" panose="020F0502020204030204" pitchFamily="34" charset="0"/>
              </a:rPr>
              <a:t>700 Capitol Ave </a:t>
            </a:r>
          </a:p>
          <a:p>
            <a:r>
              <a:rPr lang="en-US" sz="1600" dirty="0" smtClean="0">
                <a:solidFill>
                  <a:srgbClr val="002060"/>
                </a:solidFill>
                <a:latin typeface="Calibri" panose="020F0502020204030204" pitchFamily="34" charset="0"/>
                <a:cs typeface="Calibri" panose="020F0502020204030204" pitchFamily="34" charset="0"/>
              </a:rPr>
              <a:t>Frankfort, KY 40601  </a:t>
            </a:r>
            <a:endParaRPr lang="en-US" sz="1600" dirty="0">
              <a:solidFill>
                <a:srgbClr val="002060"/>
              </a:solidFill>
              <a:latin typeface="Calibri" panose="020F0502020204030204" pitchFamily="34" charset="0"/>
              <a:cs typeface="Calibri" panose="020F0502020204030204" pitchFamily="34" charset="0"/>
            </a:endParaRPr>
          </a:p>
          <a:p>
            <a:endParaRPr lang="en-US" dirty="0"/>
          </a:p>
        </p:txBody>
      </p:sp>
      <p:sp>
        <p:nvSpPr>
          <p:cNvPr id="8" name="TextBox 7"/>
          <p:cNvSpPr txBox="1"/>
          <p:nvPr/>
        </p:nvSpPr>
        <p:spPr>
          <a:xfrm rot="21104195">
            <a:off x="496861" y="3613432"/>
            <a:ext cx="3337939" cy="1323439"/>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cs typeface="Calibri" panose="020F0502020204030204" pitchFamily="34" charset="0"/>
              </a:rPr>
              <a:t>Use </a:t>
            </a:r>
            <a:r>
              <a:rPr lang="en-US" sz="2000" b="1" dirty="0" smtClean="0">
                <a:solidFill>
                  <a:srgbClr val="002060"/>
                </a:solidFill>
                <a:latin typeface="Calibri" panose="020F0502020204030204" pitchFamily="34" charset="0"/>
                <a:cs typeface="Calibri" panose="020F0502020204030204" pitchFamily="34" charset="0"/>
              </a:rPr>
              <a:t>#</a:t>
            </a:r>
            <a:r>
              <a:rPr lang="en-US" sz="2000" b="1" dirty="0" err="1" smtClean="0">
                <a:solidFill>
                  <a:srgbClr val="002060"/>
                </a:solidFill>
                <a:latin typeface="Calibri" panose="020F0502020204030204" pitchFamily="34" charset="0"/>
                <a:cs typeface="Calibri" panose="020F0502020204030204" pitchFamily="34" charset="0"/>
              </a:rPr>
              <a:t>BelieveinmeKY</a:t>
            </a:r>
            <a:r>
              <a:rPr lang="en-US" sz="2000" b="1" dirty="0" smtClean="0">
                <a:solidFill>
                  <a:srgbClr val="002060"/>
                </a:solidFill>
                <a:latin typeface="Calibri" panose="020F0502020204030204" pitchFamily="34" charset="0"/>
                <a:cs typeface="Calibri" panose="020F0502020204030204" pitchFamily="34" charset="0"/>
              </a:rPr>
              <a:t> </a:t>
            </a:r>
            <a:r>
              <a:rPr lang="en-US" sz="2000" dirty="0" smtClean="0">
                <a:solidFill>
                  <a:srgbClr val="002060"/>
                </a:solidFill>
                <a:latin typeface="Calibri" panose="020F0502020204030204" pitchFamily="34" charset="0"/>
                <a:cs typeface="Calibri" panose="020F0502020204030204" pitchFamily="34" charset="0"/>
              </a:rPr>
              <a:t>when posting your pictures on social media to show us your participation! </a:t>
            </a:r>
            <a:endParaRPr lang="en-US" sz="2000" dirty="0">
              <a:solidFill>
                <a:srgbClr val="002060"/>
              </a:solidFill>
              <a:latin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2375" y="3949879"/>
            <a:ext cx="3639597" cy="2426398"/>
          </a:xfrm>
          <a:prstGeom prst="rect">
            <a:avLst/>
          </a:prstGeom>
          <a:ln>
            <a:noFill/>
          </a:ln>
          <a:effectLst>
            <a:softEdge rad="112500"/>
          </a:effectLst>
        </p:spPr>
      </p:pic>
    </p:spTree>
    <p:extLst>
      <p:ext uri="{BB962C8B-B14F-4D97-AF65-F5344CB8AC3E}">
        <p14:creationId xmlns:p14="http://schemas.microsoft.com/office/powerpoint/2010/main" val="3211343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710B63-CC96-40F7-A6EB-FEF2FE396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8" y="221412"/>
            <a:ext cx="2096046" cy="2175643"/>
          </a:xfrm>
          <a:prstGeom prst="rect">
            <a:avLst/>
          </a:prstGeom>
        </p:spPr>
      </p:pic>
      <p:cxnSp>
        <p:nvCxnSpPr>
          <p:cNvPr id="4" name="Straight Connector 3">
            <a:extLst>
              <a:ext uri="{FF2B5EF4-FFF2-40B4-BE49-F238E27FC236}">
                <a16:creationId xmlns:a16="http://schemas.microsoft.com/office/drawing/2014/main" id="{CB087558-FE1D-4514-B752-54E416420C5D}"/>
              </a:ext>
            </a:extLst>
          </p:cNvPr>
          <p:cNvCxnSpPr>
            <a:cxnSpLocks/>
          </p:cNvCxnSpPr>
          <p:nvPr/>
        </p:nvCxnSpPr>
        <p:spPr>
          <a:xfrm flipH="1">
            <a:off x="1276901" y="4078014"/>
            <a:ext cx="9370253" cy="32249"/>
          </a:xfrm>
          <a:prstGeom prst="line">
            <a:avLst/>
          </a:prstGeom>
          <a:ln/>
        </p:spPr>
        <p:style>
          <a:lnRef idx="3">
            <a:schemeClr val="accent2"/>
          </a:lnRef>
          <a:fillRef idx="0">
            <a:schemeClr val="accent2"/>
          </a:fillRef>
          <a:effectRef idx="2">
            <a:schemeClr val="accent2"/>
          </a:effectRef>
          <a:fontRef idx="minor">
            <a:schemeClr val="tx1"/>
          </a:fontRef>
        </p:style>
      </p:cxnSp>
      <p:pic>
        <p:nvPicPr>
          <p:cNvPr id="5" name="Picture 4">
            <a:extLst>
              <a:ext uri="{FF2B5EF4-FFF2-40B4-BE49-F238E27FC236}">
                <a16:creationId xmlns:a16="http://schemas.microsoft.com/office/drawing/2014/main" id="{356C3CA4-4B8C-4743-B7CB-E020CB17356D}"/>
              </a:ext>
            </a:extLst>
          </p:cNvPr>
          <p:cNvPicPr/>
          <p:nvPr/>
        </p:nvPicPr>
        <p:blipFill rotWithShape="1">
          <a:blip r:embed="rId3">
            <a:extLst>
              <a:ext uri="{28A0092B-C50C-407E-A947-70E740481C1C}">
                <a14:useLocalDpi xmlns:a14="http://schemas.microsoft.com/office/drawing/2010/main" val="0"/>
              </a:ext>
            </a:extLst>
          </a:blip>
          <a:srcRect l="21823" r="33280" b="31325"/>
          <a:stretch/>
        </p:blipFill>
        <p:spPr bwMode="auto">
          <a:xfrm>
            <a:off x="5625794" y="4678355"/>
            <a:ext cx="1290031" cy="1366676"/>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12700">
                <a:solidFill>
                  <a:srgbClr val="000000"/>
                </a:solidFill>
                <a:miter lim="800000"/>
                <a:headEnd/>
                <a:tailEnd/>
              </a14:hiddenLine>
            </a:ext>
          </a:extLst>
        </p:spPr>
      </p:pic>
      <p:sp>
        <p:nvSpPr>
          <p:cNvPr id="6" name="TextBox 5">
            <a:extLst>
              <a:ext uri="{FF2B5EF4-FFF2-40B4-BE49-F238E27FC236}">
                <a16:creationId xmlns:a16="http://schemas.microsoft.com/office/drawing/2014/main" id="{85A6DEDB-2EDA-46C1-BFB9-6AD487F9EC67}"/>
              </a:ext>
            </a:extLst>
          </p:cNvPr>
          <p:cNvSpPr txBox="1"/>
          <p:nvPr/>
        </p:nvSpPr>
        <p:spPr>
          <a:xfrm>
            <a:off x="1876131" y="339661"/>
            <a:ext cx="7961589" cy="1323439"/>
          </a:xfrm>
          <a:prstGeom prst="rect">
            <a:avLst/>
          </a:prstGeom>
          <a:noFill/>
        </p:spPr>
        <p:txBody>
          <a:bodyPr wrap="square" rtlCol="0">
            <a:spAutoFit/>
          </a:bodyPr>
          <a:lstStyle/>
          <a:p>
            <a:pPr algn="ctr"/>
            <a:r>
              <a:rPr lang="en-US" sz="4400" b="1" dirty="0">
                <a:solidFill>
                  <a:srgbClr val="002060"/>
                </a:solidFill>
                <a:latin typeface="Calibri" panose="020F0502020204030204" pitchFamily="34" charset="0"/>
                <a:cs typeface="Calibri" panose="020F0502020204030204" pitchFamily="34" charset="0"/>
              </a:rPr>
              <a:t>Kentucky All STARS</a:t>
            </a:r>
          </a:p>
          <a:p>
            <a:pPr algn="ctr"/>
            <a:r>
              <a:rPr lang="en-US" sz="3600" b="1" dirty="0">
                <a:solidFill>
                  <a:srgbClr val="002060"/>
                </a:solidFill>
                <a:latin typeface="Calibri" panose="020F0502020204030204" pitchFamily="34" charset="0"/>
                <a:cs typeface="Calibri" panose="020F0502020204030204" pitchFamily="34" charset="0"/>
              </a:rPr>
              <a:t>Validation and Sustainability Studies</a:t>
            </a:r>
          </a:p>
        </p:txBody>
      </p:sp>
      <p:sp>
        <p:nvSpPr>
          <p:cNvPr id="11" name="TextBox 10">
            <a:extLst>
              <a:ext uri="{FF2B5EF4-FFF2-40B4-BE49-F238E27FC236}">
                <a16:creationId xmlns:a16="http://schemas.microsoft.com/office/drawing/2014/main" id="{4CFBE6C4-9A06-4F4D-8082-9ED6E01EBB16}"/>
              </a:ext>
            </a:extLst>
          </p:cNvPr>
          <p:cNvSpPr txBox="1"/>
          <p:nvPr/>
        </p:nvSpPr>
        <p:spPr>
          <a:xfrm>
            <a:off x="5034455" y="6101920"/>
            <a:ext cx="3051744" cy="584775"/>
          </a:xfrm>
          <a:prstGeom prst="rect">
            <a:avLst/>
          </a:prstGeom>
          <a:noFill/>
        </p:spPr>
        <p:txBody>
          <a:bodyPr wrap="square" rtlCol="0">
            <a:spAutoFit/>
          </a:bodyPr>
          <a:lstStyle/>
          <a:p>
            <a:pPr algn="ctr"/>
            <a:r>
              <a:rPr lang="en-US" sz="1600" dirty="0">
                <a:solidFill>
                  <a:schemeClr val="tx1">
                    <a:lumMod val="65000"/>
                    <a:lumOff val="35000"/>
                  </a:schemeClr>
                </a:solidFill>
              </a:rPr>
              <a:t>Compass Evaluation and Research</a:t>
            </a:r>
          </a:p>
        </p:txBody>
      </p:sp>
      <p:sp>
        <p:nvSpPr>
          <p:cNvPr id="3" name="Rectangle 2"/>
          <p:cNvSpPr/>
          <p:nvPr/>
        </p:nvSpPr>
        <p:spPr>
          <a:xfrm>
            <a:off x="1989098" y="2453944"/>
            <a:ext cx="7945858" cy="1477328"/>
          </a:xfrm>
          <a:prstGeom prst="rect">
            <a:avLst/>
          </a:prstGeom>
        </p:spPr>
        <p:txBody>
          <a:bodyPr wrap="square">
            <a:spAutoFit/>
          </a:bodyPr>
          <a:lstStyle/>
          <a:p>
            <a:pPr algn="ctr"/>
            <a:r>
              <a:rPr lang="en-US" dirty="0">
                <a:solidFill>
                  <a:srgbClr val="002060"/>
                </a:solidFill>
                <a:latin typeface="Calibri" panose="020F0502020204030204" pitchFamily="34" charset="0"/>
                <a:cs typeface="Calibri" panose="020F0502020204030204" pitchFamily="34" charset="0"/>
              </a:rPr>
              <a:t>Kentucky All STARS is Kentucky’s expanded five-star quality rating and improvement system serving all early care and education programs – including childcare centers, Head Start and public preschool – that receive public funding. The unified system is based on Kentucky’s Early Childhood Standards and research-based indicators of quality.</a:t>
            </a:r>
          </a:p>
        </p:txBody>
      </p:sp>
    </p:spTree>
    <p:extLst>
      <p:ext uri="{BB962C8B-B14F-4D97-AF65-F5344CB8AC3E}">
        <p14:creationId xmlns:p14="http://schemas.microsoft.com/office/powerpoint/2010/main" val="186031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499E-0A1D-49E6-92FF-A34FB53EA2EA}"/>
              </a:ext>
            </a:extLst>
          </p:cNvPr>
          <p:cNvSpPr>
            <a:spLocks noGrp="1"/>
          </p:cNvSpPr>
          <p:nvPr>
            <p:ph type="title"/>
          </p:nvPr>
        </p:nvSpPr>
        <p:spPr>
          <a:xfrm>
            <a:off x="1832113" y="344374"/>
            <a:ext cx="10515600" cy="1325563"/>
          </a:xfrm>
        </p:spPr>
        <p:txBody>
          <a:bodyPr>
            <a:normAutofit/>
          </a:bodyPr>
          <a:lstStyle/>
          <a:p>
            <a:r>
              <a:rPr lang="en-US" b="1" dirty="0">
                <a:solidFill>
                  <a:srgbClr val="002060"/>
                </a:solidFill>
                <a:latin typeface="Calibri" panose="020F0502020204030204" pitchFamily="34" charset="0"/>
                <a:cs typeface="Calibri" panose="020F0502020204030204" pitchFamily="34" charset="0"/>
              </a:rPr>
              <a:t>Validating the Model</a:t>
            </a:r>
          </a:p>
        </p:txBody>
      </p:sp>
      <p:sp>
        <p:nvSpPr>
          <p:cNvPr id="3" name="Content Placeholder 2">
            <a:extLst>
              <a:ext uri="{FF2B5EF4-FFF2-40B4-BE49-F238E27FC236}">
                <a16:creationId xmlns:a16="http://schemas.microsoft.com/office/drawing/2014/main" id="{AFD0AD65-1794-4FFE-A895-D147D70154BF}"/>
              </a:ext>
            </a:extLst>
          </p:cNvPr>
          <p:cNvSpPr>
            <a:spLocks noGrp="1"/>
          </p:cNvSpPr>
          <p:nvPr>
            <p:ph idx="1"/>
          </p:nvPr>
        </p:nvSpPr>
        <p:spPr>
          <a:xfrm>
            <a:off x="1832113" y="1564073"/>
            <a:ext cx="9464418" cy="4351338"/>
          </a:xfrm>
        </p:spPr>
        <p:txBody>
          <a:bodyPr/>
          <a:lstStyle/>
          <a:p>
            <a:r>
              <a:rPr lang="en-US" sz="2000" dirty="0">
                <a:solidFill>
                  <a:srgbClr val="002060"/>
                </a:solidFill>
                <a:latin typeface="Calibri" panose="020F0502020204030204" pitchFamily="34" charset="0"/>
                <a:cs typeface="Calibri" panose="020F0502020204030204" pitchFamily="34" charset="0"/>
              </a:rPr>
              <a:t>Early childhood professionals, parents, and system stakeholders were invited to provide feedback</a:t>
            </a:r>
          </a:p>
          <a:p>
            <a:pPr lvl="1"/>
            <a:r>
              <a:rPr lang="en-US" sz="1800" dirty="0">
                <a:solidFill>
                  <a:srgbClr val="002060"/>
                </a:solidFill>
                <a:latin typeface="Calibri" panose="020F0502020204030204" pitchFamily="34" charset="0"/>
                <a:cs typeface="Calibri" panose="020F0502020204030204" pitchFamily="34" charset="0"/>
              </a:rPr>
              <a:t>Over 300 sites received on-site visits and observations</a:t>
            </a:r>
          </a:p>
          <a:p>
            <a:pPr lvl="1"/>
            <a:r>
              <a:rPr lang="en-US" sz="1800" dirty="0">
                <a:solidFill>
                  <a:srgbClr val="002060"/>
                </a:solidFill>
                <a:latin typeface="Calibri" panose="020F0502020204030204" pitchFamily="34" charset="0"/>
                <a:cs typeface="Calibri" panose="020F0502020204030204" pitchFamily="34" charset="0"/>
              </a:rPr>
              <a:t>Over 650 professionals across the state provided feedback</a:t>
            </a:r>
          </a:p>
          <a:p>
            <a:r>
              <a:rPr lang="en-US" sz="2000" dirty="0">
                <a:solidFill>
                  <a:srgbClr val="002060"/>
                </a:solidFill>
                <a:latin typeface="Calibri" panose="020F0502020204030204" pitchFamily="34" charset="0"/>
                <a:cs typeface="Calibri" panose="020F0502020204030204" pitchFamily="34" charset="0"/>
              </a:rPr>
              <a:t>Examined:</a:t>
            </a:r>
          </a:p>
          <a:p>
            <a:pPr lvl="1"/>
            <a:r>
              <a:rPr lang="en-US" sz="1800" dirty="0">
                <a:solidFill>
                  <a:srgbClr val="002060"/>
                </a:solidFill>
                <a:latin typeface="Calibri" panose="020F0502020204030204" pitchFamily="34" charset="0"/>
                <a:cs typeface="Calibri" panose="020F0502020204030204" pitchFamily="34" charset="0"/>
              </a:rPr>
              <a:t>Face validity,</a:t>
            </a:r>
          </a:p>
          <a:p>
            <a:pPr lvl="1"/>
            <a:r>
              <a:rPr lang="en-US" sz="1800" dirty="0">
                <a:solidFill>
                  <a:srgbClr val="002060"/>
                </a:solidFill>
                <a:latin typeface="Calibri" panose="020F0502020204030204" pitchFamily="34" charset="0"/>
                <a:cs typeface="Calibri" panose="020F0502020204030204" pitchFamily="34" charset="0"/>
              </a:rPr>
              <a:t>Content validity, and</a:t>
            </a:r>
          </a:p>
          <a:p>
            <a:pPr lvl="1"/>
            <a:r>
              <a:rPr lang="en-US" sz="1800" dirty="0">
                <a:solidFill>
                  <a:srgbClr val="002060"/>
                </a:solidFill>
                <a:latin typeface="Calibri" panose="020F0502020204030204" pitchFamily="34" charset="0"/>
                <a:cs typeface="Calibri" panose="020F0502020204030204" pitchFamily="34" charset="0"/>
              </a:rPr>
              <a:t>Procedural validity</a:t>
            </a:r>
          </a:p>
          <a:p>
            <a:r>
              <a:rPr lang="en-US" sz="2000" dirty="0">
                <a:solidFill>
                  <a:srgbClr val="002060"/>
                </a:solidFill>
                <a:latin typeface="Calibri" panose="020F0502020204030204" pitchFamily="34" charset="0"/>
                <a:cs typeface="Calibri" panose="020F0502020204030204" pitchFamily="34" charset="0"/>
              </a:rPr>
              <a:t>Also examined infrastructure supports and challenges</a:t>
            </a:r>
          </a:p>
          <a:p>
            <a:pPr marL="457200" lvl="1" indent="0">
              <a:buNone/>
            </a:pPr>
            <a:endParaRPr lang="en-US" dirty="0"/>
          </a:p>
        </p:txBody>
      </p:sp>
      <p:cxnSp>
        <p:nvCxnSpPr>
          <p:cNvPr id="4" name="Straight Connector 3">
            <a:extLst>
              <a:ext uri="{FF2B5EF4-FFF2-40B4-BE49-F238E27FC236}">
                <a16:creationId xmlns:a16="http://schemas.microsoft.com/office/drawing/2014/main" id="{03635AE5-6308-42FA-B5DE-8DB4F248EA7E}"/>
              </a:ext>
            </a:extLst>
          </p:cNvPr>
          <p:cNvCxnSpPr/>
          <p:nvPr/>
        </p:nvCxnSpPr>
        <p:spPr>
          <a:xfrm>
            <a:off x="1451283" y="188686"/>
            <a:ext cx="29029" cy="61676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8BF65D-48D8-47E4-A794-8F7D1849BFF6}"/>
              </a:ext>
            </a:extLst>
          </p:cNvPr>
          <p:cNvPicPr/>
          <p:nvPr/>
        </p:nvPicPr>
        <p:blipFill rotWithShape="1">
          <a:blip r:embed="rId3">
            <a:extLst>
              <a:ext uri="{28A0092B-C50C-407E-A947-70E740481C1C}">
                <a14:useLocalDpi xmlns:a14="http://schemas.microsoft.com/office/drawing/2010/main" val="0"/>
              </a:ext>
            </a:extLst>
          </a:blip>
          <a:srcRect l="21823" r="33280" b="31325"/>
          <a:stretch/>
        </p:blipFill>
        <p:spPr bwMode="auto">
          <a:xfrm rot="17104472">
            <a:off x="193224" y="4668202"/>
            <a:ext cx="1030515" cy="11899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12700">
                <a:solidFill>
                  <a:srgbClr val="000000"/>
                </a:solidFill>
                <a:miter lim="800000"/>
                <a:headEnd/>
                <a:tailEnd/>
              </a14:hiddenLine>
            </a:ext>
          </a:extLst>
        </p:spPr>
      </p:pic>
      <p:sp>
        <p:nvSpPr>
          <p:cNvPr id="6" name="TextBox 5">
            <a:extLst>
              <a:ext uri="{FF2B5EF4-FFF2-40B4-BE49-F238E27FC236}">
                <a16:creationId xmlns:a16="http://schemas.microsoft.com/office/drawing/2014/main" id="{204EA597-7048-4DF0-A3CE-57F5A7BEED27}"/>
              </a:ext>
            </a:extLst>
          </p:cNvPr>
          <p:cNvSpPr txBox="1"/>
          <p:nvPr/>
        </p:nvSpPr>
        <p:spPr>
          <a:xfrm rot="16200000">
            <a:off x="-1414007" y="2410673"/>
            <a:ext cx="4244975" cy="584775"/>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cs typeface="Segoe UI" panose="020B0502040204020203" pitchFamily="34" charset="0"/>
              </a:rPr>
              <a:t>Kentucky All STARS</a:t>
            </a:r>
          </a:p>
          <a:p>
            <a:pPr algn="ctr"/>
            <a:r>
              <a:rPr lang="en-US" sz="1400" b="1" dirty="0">
                <a:solidFill>
                  <a:schemeClr val="bg1">
                    <a:lumMod val="50000"/>
                  </a:schemeClr>
                </a:solidFill>
                <a:latin typeface="Segoe UI" panose="020B0502040204020203" pitchFamily="34" charset="0"/>
                <a:cs typeface="Segoe UI" panose="020B0502040204020203" pitchFamily="34" charset="0"/>
              </a:rPr>
              <a:t>Validation and Sustainability Studies</a:t>
            </a:r>
          </a:p>
        </p:txBody>
      </p:sp>
    </p:spTree>
    <p:extLst>
      <p:ext uri="{BB962C8B-B14F-4D97-AF65-F5344CB8AC3E}">
        <p14:creationId xmlns:p14="http://schemas.microsoft.com/office/powerpoint/2010/main" val="333853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499E-0A1D-49E6-92FF-A34FB53EA2EA}"/>
              </a:ext>
            </a:extLst>
          </p:cNvPr>
          <p:cNvSpPr>
            <a:spLocks noGrp="1"/>
          </p:cNvSpPr>
          <p:nvPr>
            <p:ph type="title"/>
          </p:nvPr>
        </p:nvSpPr>
        <p:spPr>
          <a:xfrm>
            <a:off x="1930726" y="320675"/>
            <a:ext cx="10515600" cy="1325563"/>
          </a:xfrm>
        </p:spPr>
        <p:txBody>
          <a:bodyPr/>
          <a:lstStyle/>
          <a:p>
            <a:r>
              <a:rPr lang="en-US" b="1" dirty="0">
                <a:solidFill>
                  <a:srgbClr val="002060"/>
                </a:solidFill>
                <a:latin typeface="Calibri" panose="020F0502020204030204" pitchFamily="34" charset="0"/>
                <a:cs typeface="Calibri" panose="020F0502020204030204" pitchFamily="34" charset="0"/>
              </a:rPr>
              <a:t>Model Fidelity and Best Practices</a:t>
            </a:r>
          </a:p>
        </p:txBody>
      </p:sp>
      <p:sp>
        <p:nvSpPr>
          <p:cNvPr id="3" name="Content Placeholder 2">
            <a:extLst>
              <a:ext uri="{FF2B5EF4-FFF2-40B4-BE49-F238E27FC236}">
                <a16:creationId xmlns:a16="http://schemas.microsoft.com/office/drawing/2014/main" id="{AFD0AD65-1794-4FFE-A895-D147D70154BF}"/>
              </a:ext>
            </a:extLst>
          </p:cNvPr>
          <p:cNvSpPr>
            <a:spLocks noGrp="1"/>
          </p:cNvSpPr>
          <p:nvPr>
            <p:ph idx="1"/>
          </p:nvPr>
        </p:nvSpPr>
        <p:spPr>
          <a:xfrm>
            <a:off x="1712055" y="1351721"/>
            <a:ext cx="10161893" cy="5185603"/>
          </a:xfrm>
        </p:spPr>
        <p:txBody>
          <a:bodyPr>
            <a:normAutofit/>
          </a:bodyPr>
          <a:lstStyle/>
          <a:p>
            <a:r>
              <a:rPr lang="en-US" sz="2400" dirty="0">
                <a:solidFill>
                  <a:srgbClr val="002060"/>
                </a:solidFill>
                <a:latin typeface="Calibri" panose="020F0502020204030204" pitchFamily="34" charset="0"/>
                <a:cs typeface="Calibri" panose="020F0502020204030204" pitchFamily="34" charset="0"/>
              </a:rPr>
              <a:t>Professional supports are critical infrastructure</a:t>
            </a:r>
          </a:p>
          <a:p>
            <a:pPr lvl="1"/>
            <a:r>
              <a:rPr lang="en-US" sz="2000" dirty="0">
                <a:solidFill>
                  <a:srgbClr val="002060"/>
                </a:solidFill>
                <a:latin typeface="Calibri" panose="020F0502020204030204" pitchFamily="34" charset="0"/>
                <a:cs typeface="Calibri" panose="020F0502020204030204" pitchFamily="34" charset="0"/>
              </a:rPr>
              <a:t>Technical assistance, coaching, or training</a:t>
            </a:r>
          </a:p>
          <a:p>
            <a:pPr lvl="2"/>
            <a:r>
              <a:rPr lang="en-US" sz="2000" dirty="0">
                <a:solidFill>
                  <a:srgbClr val="002060"/>
                </a:solidFill>
                <a:latin typeface="Calibri" panose="020F0502020204030204" pitchFamily="34" charset="0"/>
                <a:cs typeface="Calibri" panose="020F0502020204030204" pitchFamily="34" charset="0"/>
              </a:rPr>
              <a:t>Many professionals cited the importance of “Knowing who to contact for help, coaching, or technical assistance”</a:t>
            </a:r>
          </a:p>
          <a:p>
            <a:pPr lvl="2"/>
            <a:r>
              <a:rPr lang="en-US" sz="2000" dirty="0">
                <a:solidFill>
                  <a:srgbClr val="002060"/>
                </a:solidFill>
                <a:latin typeface="Calibri" panose="020F0502020204030204" pitchFamily="34" charset="0"/>
                <a:cs typeface="Calibri" panose="020F0502020204030204" pitchFamily="34" charset="0"/>
              </a:rPr>
              <a:t>Professionals also interested in:</a:t>
            </a:r>
          </a:p>
          <a:p>
            <a:pPr lvl="3"/>
            <a:r>
              <a:rPr lang="en-US" sz="2000" dirty="0">
                <a:solidFill>
                  <a:srgbClr val="002060"/>
                </a:solidFill>
                <a:latin typeface="Calibri" panose="020F0502020204030204" pitchFamily="34" charset="0"/>
                <a:cs typeface="Calibri" panose="020F0502020204030204" pitchFamily="34" charset="0"/>
              </a:rPr>
              <a:t>Ongoing discussions and trading ideas in Professional Learning Communities (PLCs) or Communities of Practice,</a:t>
            </a:r>
          </a:p>
          <a:p>
            <a:pPr lvl="3"/>
            <a:r>
              <a:rPr lang="en-US" sz="2000" dirty="0">
                <a:solidFill>
                  <a:srgbClr val="002060"/>
                </a:solidFill>
                <a:latin typeface="Calibri" panose="020F0502020204030204" pitchFamily="34" charset="0"/>
                <a:cs typeface="Calibri" panose="020F0502020204030204" pitchFamily="34" charset="0"/>
              </a:rPr>
              <a:t>Observing others in high quality sites or classrooms (having things modeled for me),</a:t>
            </a:r>
          </a:p>
          <a:p>
            <a:pPr lvl="3"/>
            <a:r>
              <a:rPr lang="en-US" sz="2000" dirty="0">
                <a:solidFill>
                  <a:srgbClr val="002060"/>
                </a:solidFill>
                <a:latin typeface="Calibri" panose="020F0502020204030204" pitchFamily="34" charset="0"/>
                <a:cs typeface="Calibri" panose="020F0502020204030204" pitchFamily="34" charset="0"/>
              </a:rPr>
              <a:t>On site coaching with external consultants/coaches, and</a:t>
            </a:r>
          </a:p>
          <a:p>
            <a:pPr lvl="3"/>
            <a:r>
              <a:rPr lang="en-US" sz="2000" dirty="0">
                <a:solidFill>
                  <a:srgbClr val="002060"/>
                </a:solidFill>
                <a:latin typeface="Calibri" panose="020F0502020204030204" pitchFamily="34" charset="0"/>
                <a:cs typeface="Calibri" panose="020F0502020204030204" pitchFamily="34" charset="0"/>
              </a:rPr>
              <a:t>Offsite professional development trainings or classes.  </a:t>
            </a:r>
          </a:p>
          <a:p>
            <a:pPr lvl="1"/>
            <a:r>
              <a:rPr lang="en-US" sz="2000" dirty="0">
                <a:solidFill>
                  <a:srgbClr val="002060"/>
                </a:solidFill>
                <a:latin typeface="Calibri" panose="020F0502020204030204" pitchFamily="34" charset="0"/>
                <a:cs typeface="Calibri" panose="020F0502020204030204" pitchFamily="34" charset="0"/>
              </a:rPr>
              <a:t>Incentives and financial supports</a:t>
            </a:r>
          </a:p>
          <a:p>
            <a:pPr lvl="2"/>
            <a:r>
              <a:rPr lang="en-US" sz="2000" dirty="0">
                <a:solidFill>
                  <a:srgbClr val="002060"/>
                </a:solidFill>
                <a:latin typeface="Calibri" panose="020F0502020204030204" pitchFamily="34" charset="0"/>
                <a:cs typeface="Calibri" panose="020F0502020204030204" pitchFamily="34" charset="0"/>
              </a:rPr>
              <a:t>Scholarships</a:t>
            </a:r>
          </a:p>
          <a:p>
            <a:pPr lvl="2"/>
            <a:r>
              <a:rPr lang="en-US" sz="2000" dirty="0">
                <a:solidFill>
                  <a:srgbClr val="002060"/>
                </a:solidFill>
                <a:latin typeface="Calibri" panose="020F0502020204030204" pitchFamily="34" charset="0"/>
                <a:cs typeface="Calibri" panose="020F0502020204030204" pitchFamily="34" charset="0"/>
              </a:rPr>
              <a:t>Monetary and non-monetary supports for quality</a:t>
            </a:r>
          </a:p>
          <a:p>
            <a:pPr lvl="2"/>
            <a:endParaRPr lang="en-US" dirty="0"/>
          </a:p>
        </p:txBody>
      </p:sp>
      <p:cxnSp>
        <p:nvCxnSpPr>
          <p:cNvPr id="4" name="Straight Connector 3">
            <a:extLst>
              <a:ext uri="{FF2B5EF4-FFF2-40B4-BE49-F238E27FC236}">
                <a16:creationId xmlns:a16="http://schemas.microsoft.com/office/drawing/2014/main" id="{2F3DCB69-BB41-4552-8255-B1091D854A7E}"/>
              </a:ext>
            </a:extLst>
          </p:cNvPr>
          <p:cNvCxnSpPr/>
          <p:nvPr/>
        </p:nvCxnSpPr>
        <p:spPr>
          <a:xfrm>
            <a:off x="1451283" y="188686"/>
            <a:ext cx="29029" cy="61676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04C81C-C186-4188-BFA4-C1A2957C99F8}"/>
              </a:ext>
            </a:extLst>
          </p:cNvPr>
          <p:cNvPicPr/>
          <p:nvPr/>
        </p:nvPicPr>
        <p:blipFill rotWithShape="1">
          <a:blip r:embed="rId2">
            <a:extLst>
              <a:ext uri="{28A0092B-C50C-407E-A947-70E740481C1C}">
                <a14:useLocalDpi xmlns:a14="http://schemas.microsoft.com/office/drawing/2010/main" val="0"/>
              </a:ext>
            </a:extLst>
          </a:blip>
          <a:srcRect l="21823" r="33280" b="31325"/>
          <a:stretch/>
        </p:blipFill>
        <p:spPr bwMode="auto">
          <a:xfrm rot="17104472">
            <a:off x="193224" y="4668202"/>
            <a:ext cx="1030515" cy="11899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12700">
                <a:solidFill>
                  <a:srgbClr val="000000"/>
                </a:solidFill>
                <a:miter lim="800000"/>
                <a:headEnd/>
                <a:tailEnd/>
              </a14:hiddenLine>
            </a:ext>
          </a:extLst>
        </p:spPr>
      </p:pic>
      <p:sp>
        <p:nvSpPr>
          <p:cNvPr id="6" name="TextBox 5">
            <a:extLst>
              <a:ext uri="{FF2B5EF4-FFF2-40B4-BE49-F238E27FC236}">
                <a16:creationId xmlns:a16="http://schemas.microsoft.com/office/drawing/2014/main" id="{732E4EE8-F10D-43C8-82A5-DD60AC88FCBA}"/>
              </a:ext>
            </a:extLst>
          </p:cNvPr>
          <p:cNvSpPr txBox="1"/>
          <p:nvPr/>
        </p:nvSpPr>
        <p:spPr>
          <a:xfrm rot="16200000">
            <a:off x="-1414007" y="2410673"/>
            <a:ext cx="4244975" cy="584775"/>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cs typeface="Segoe UI" panose="020B0502040204020203" pitchFamily="34" charset="0"/>
              </a:rPr>
              <a:t>Kentucky All STARS</a:t>
            </a:r>
          </a:p>
          <a:p>
            <a:pPr algn="ctr"/>
            <a:r>
              <a:rPr lang="en-US" sz="1400" b="1" dirty="0">
                <a:solidFill>
                  <a:schemeClr val="bg1">
                    <a:lumMod val="50000"/>
                  </a:schemeClr>
                </a:solidFill>
                <a:latin typeface="Segoe UI" panose="020B0502040204020203" pitchFamily="34" charset="0"/>
                <a:cs typeface="Segoe UI" panose="020B0502040204020203" pitchFamily="34" charset="0"/>
              </a:rPr>
              <a:t>Validation and Sustainability Studies</a:t>
            </a:r>
          </a:p>
        </p:txBody>
      </p:sp>
    </p:spTree>
    <p:extLst>
      <p:ext uri="{BB962C8B-B14F-4D97-AF65-F5344CB8AC3E}">
        <p14:creationId xmlns:p14="http://schemas.microsoft.com/office/powerpoint/2010/main" val="154635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499E-0A1D-49E6-92FF-A34FB53EA2EA}"/>
              </a:ext>
            </a:extLst>
          </p:cNvPr>
          <p:cNvSpPr>
            <a:spLocks noGrp="1"/>
          </p:cNvSpPr>
          <p:nvPr>
            <p:ph type="title"/>
          </p:nvPr>
        </p:nvSpPr>
        <p:spPr>
          <a:xfrm>
            <a:off x="1872488" y="344374"/>
            <a:ext cx="10515600" cy="1325563"/>
          </a:xfrm>
        </p:spPr>
        <p:txBody>
          <a:bodyPr/>
          <a:lstStyle/>
          <a:p>
            <a:r>
              <a:rPr lang="en-US" b="1" dirty="0">
                <a:solidFill>
                  <a:srgbClr val="002060"/>
                </a:solidFill>
                <a:latin typeface="Calibri" panose="020F0502020204030204" pitchFamily="34" charset="0"/>
                <a:cs typeface="Calibri" panose="020F0502020204030204" pitchFamily="34" charset="0"/>
              </a:rPr>
              <a:t>Sustaining Quality </a:t>
            </a:r>
          </a:p>
        </p:txBody>
      </p:sp>
      <p:sp>
        <p:nvSpPr>
          <p:cNvPr id="3" name="Content Placeholder 2">
            <a:extLst>
              <a:ext uri="{FF2B5EF4-FFF2-40B4-BE49-F238E27FC236}">
                <a16:creationId xmlns:a16="http://schemas.microsoft.com/office/drawing/2014/main" id="{AFD0AD65-1794-4FFE-A895-D147D70154BF}"/>
              </a:ext>
            </a:extLst>
          </p:cNvPr>
          <p:cNvSpPr>
            <a:spLocks noGrp="1"/>
          </p:cNvSpPr>
          <p:nvPr>
            <p:ph idx="1"/>
          </p:nvPr>
        </p:nvSpPr>
        <p:spPr>
          <a:xfrm>
            <a:off x="1867379" y="1534510"/>
            <a:ext cx="9908529" cy="4821840"/>
          </a:xfrm>
        </p:spPr>
        <p:txBody>
          <a:bodyPr>
            <a:normAutofit/>
          </a:bodyPr>
          <a:lstStyle/>
          <a:p>
            <a:pPr marL="0" indent="0">
              <a:buNone/>
            </a:pPr>
            <a:r>
              <a:rPr lang="en-US" sz="2000" dirty="0">
                <a:solidFill>
                  <a:srgbClr val="002060"/>
                </a:solidFill>
                <a:latin typeface="Calibri" panose="020F0502020204030204" pitchFamily="34" charset="0"/>
                <a:cs typeface="Calibri" panose="020F0502020204030204" pitchFamily="34" charset="0"/>
              </a:rPr>
              <a:t>Cost is a barrier to achieving and sustaining quality</a:t>
            </a:r>
          </a:p>
          <a:p>
            <a:r>
              <a:rPr lang="en-US" sz="2000" dirty="0">
                <a:solidFill>
                  <a:srgbClr val="002060"/>
                </a:solidFill>
                <a:latin typeface="Calibri" panose="020F0502020204030204" pitchFamily="34" charset="0"/>
                <a:cs typeface="Calibri" panose="020F0502020204030204" pitchFamily="34" charset="0"/>
              </a:rPr>
              <a:t>2017 Cost of Quality study found that reimbursement rates were significantly lower than the actual cost of care for the Kentucky Preschool Program and Child Care Assistance Programs.</a:t>
            </a:r>
          </a:p>
          <a:p>
            <a:r>
              <a:rPr lang="en-US" sz="2000" dirty="0">
                <a:solidFill>
                  <a:srgbClr val="002060"/>
                </a:solidFill>
                <a:latin typeface="Calibri" panose="020F0502020204030204" pitchFamily="34" charset="0"/>
                <a:cs typeface="Calibri" panose="020F0502020204030204" pitchFamily="34" charset="0"/>
              </a:rPr>
              <a:t>Top cost factors that impact quality: </a:t>
            </a:r>
          </a:p>
          <a:p>
            <a:pPr lvl="1"/>
            <a:r>
              <a:rPr lang="en-US" sz="2000" dirty="0">
                <a:solidFill>
                  <a:srgbClr val="002060"/>
                </a:solidFill>
                <a:latin typeface="Calibri" panose="020F0502020204030204" pitchFamily="34" charset="0"/>
                <a:cs typeface="Calibri" panose="020F0502020204030204" pitchFamily="34" charset="0"/>
              </a:rPr>
              <a:t>Costs of paying teachers and staff more, and </a:t>
            </a:r>
          </a:p>
          <a:p>
            <a:pPr lvl="1"/>
            <a:r>
              <a:rPr lang="en-US" sz="2000" dirty="0">
                <a:solidFill>
                  <a:srgbClr val="002060"/>
                </a:solidFill>
                <a:latin typeface="Calibri" panose="020F0502020204030204" pitchFamily="34" charset="0"/>
                <a:cs typeface="Calibri" panose="020F0502020204030204" pitchFamily="34" charset="0"/>
              </a:rPr>
              <a:t>Costs of finding and retaining high qualified teachers or </a:t>
            </a:r>
            <a:r>
              <a:rPr lang="en-US" sz="2000" dirty="0" smtClean="0">
                <a:solidFill>
                  <a:srgbClr val="002060"/>
                </a:solidFill>
                <a:latin typeface="Calibri" panose="020F0502020204030204" pitchFamily="34" charset="0"/>
                <a:cs typeface="Calibri" panose="020F0502020204030204" pitchFamily="34" charset="0"/>
              </a:rPr>
              <a:t>staff</a:t>
            </a:r>
          </a:p>
          <a:p>
            <a:r>
              <a:rPr lang="en-US" sz="2000" dirty="0" smtClean="0">
                <a:solidFill>
                  <a:srgbClr val="002060"/>
                </a:solidFill>
                <a:latin typeface="Calibri" panose="020F0502020204030204" pitchFamily="34" charset="0"/>
                <a:cs typeface="Calibri" panose="020F0502020204030204" pitchFamily="34" charset="0"/>
              </a:rPr>
              <a:t>Critical system elements for sustaining quality include: </a:t>
            </a:r>
          </a:p>
          <a:p>
            <a:pPr lvl="1"/>
            <a:r>
              <a:rPr lang="en-US" sz="2000" dirty="0" smtClean="0">
                <a:solidFill>
                  <a:srgbClr val="002060"/>
                </a:solidFill>
                <a:latin typeface="Calibri" panose="020F0502020204030204" pitchFamily="34" charset="0"/>
                <a:cs typeface="Calibri" panose="020F0502020204030204" pitchFamily="34" charset="0"/>
              </a:rPr>
              <a:t>Teacher scholarships,</a:t>
            </a:r>
          </a:p>
          <a:p>
            <a:pPr lvl="1"/>
            <a:r>
              <a:rPr lang="en-US" sz="2000" dirty="0" smtClean="0">
                <a:solidFill>
                  <a:srgbClr val="002060"/>
                </a:solidFill>
                <a:latin typeface="Calibri" panose="020F0502020204030204" pitchFamily="34" charset="0"/>
                <a:cs typeface="Calibri" panose="020F0502020204030204" pitchFamily="34" charset="0"/>
              </a:rPr>
              <a:t>Teacher compensation to sustain a highly qualified workforce,</a:t>
            </a:r>
          </a:p>
          <a:p>
            <a:pPr lvl="1"/>
            <a:r>
              <a:rPr lang="en-US" sz="2000" dirty="0" smtClean="0">
                <a:solidFill>
                  <a:srgbClr val="002060"/>
                </a:solidFill>
                <a:latin typeface="Calibri" panose="020F0502020204030204" pitchFamily="34" charset="0"/>
                <a:cs typeface="Calibri" panose="020F0502020204030204" pitchFamily="34" charset="0"/>
              </a:rPr>
              <a:t>Professional development that is ongoing and intensive,</a:t>
            </a:r>
          </a:p>
          <a:p>
            <a:pPr lvl="1"/>
            <a:r>
              <a:rPr lang="en-US" sz="2000" dirty="0" smtClean="0">
                <a:solidFill>
                  <a:srgbClr val="002060"/>
                </a:solidFill>
                <a:latin typeface="Calibri" panose="020F0502020204030204" pitchFamily="34" charset="0"/>
                <a:cs typeface="Calibri" panose="020F0502020204030204" pitchFamily="34" charset="0"/>
              </a:rPr>
              <a:t>Subsidy reimbursement rates that reflect the full cost of care, and</a:t>
            </a:r>
          </a:p>
          <a:p>
            <a:pPr lvl="1"/>
            <a:r>
              <a:rPr lang="en-US" sz="2000" dirty="0" smtClean="0">
                <a:solidFill>
                  <a:srgbClr val="002060"/>
                </a:solidFill>
                <a:latin typeface="Calibri" panose="020F0502020204030204" pitchFamily="34" charset="0"/>
                <a:cs typeface="Calibri" panose="020F0502020204030204" pitchFamily="34" charset="0"/>
              </a:rPr>
              <a:t>Specialized supports and services for children with high needs.</a:t>
            </a:r>
          </a:p>
          <a:p>
            <a:pPr lvl="1"/>
            <a:endParaRPr lang="en-US" dirty="0"/>
          </a:p>
        </p:txBody>
      </p:sp>
      <p:cxnSp>
        <p:nvCxnSpPr>
          <p:cNvPr id="4" name="Straight Connector 3">
            <a:extLst>
              <a:ext uri="{FF2B5EF4-FFF2-40B4-BE49-F238E27FC236}">
                <a16:creationId xmlns:a16="http://schemas.microsoft.com/office/drawing/2014/main" id="{839E00FF-99D4-4AC7-8E37-26EC8132439A}"/>
              </a:ext>
            </a:extLst>
          </p:cNvPr>
          <p:cNvCxnSpPr/>
          <p:nvPr/>
        </p:nvCxnSpPr>
        <p:spPr>
          <a:xfrm>
            <a:off x="1451283" y="188686"/>
            <a:ext cx="29029" cy="61676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9AB7683-B40B-428F-B0A3-9197C0FA125D}"/>
              </a:ext>
            </a:extLst>
          </p:cNvPr>
          <p:cNvPicPr/>
          <p:nvPr/>
        </p:nvPicPr>
        <p:blipFill rotWithShape="1">
          <a:blip r:embed="rId2">
            <a:extLst>
              <a:ext uri="{28A0092B-C50C-407E-A947-70E740481C1C}">
                <a14:useLocalDpi xmlns:a14="http://schemas.microsoft.com/office/drawing/2010/main" val="0"/>
              </a:ext>
            </a:extLst>
          </a:blip>
          <a:srcRect l="21823" r="33280" b="31325"/>
          <a:stretch/>
        </p:blipFill>
        <p:spPr bwMode="auto">
          <a:xfrm rot="17104472">
            <a:off x="193224" y="4668202"/>
            <a:ext cx="1030515" cy="11899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12700">
                <a:solidFill>
                  <a:srgbClr val="000000"/>
                </a:solidFill>
                <a:miter lim="800000"/>
                <a:headEnd/>
                <a:tailEnd/>
              </a14:hiddenLine>
            </a:ext>
          </a:extLst>
        </p:spPr>
      </p:pic>
      <p:sp>
        <p:nvSpPr>
          <p:cNvPr id="6" name="TextBox 5">
            <a:extLst>
              <a:ext uri="{FF2B5EF4-FFF2-40B4-BE49-F238E27FC236}">
                <a16:creationId xmlns:a16="http://schemas.microsoft.com/office/drawing/2014/main" id="{D15C7B40-0585-49D8-B566-57F943AC2347}"/>
              </a:ext>
            </a:extLst>
          </p:cNvPr>
          <p:cNvSpPr txBox="1"/>
          <p:nvPr/>
        </p:nvSpPr>
        <p:spPr>
          <a:xfrm rot="16200000">
            <a:off x="-1414007" y="2410673"/>
            <a:ext cx="4244975" cy="584775"/>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cs typeface="Segoe UI" panose="020B0502040204020203" pitchFamily="34" charset="0"/>
              </a:rPr>
              <a:t>Kentucky All STARS</a:t>
            </a:r>
          </a:p>
          <a:p>
            <a:pPr algn="ctr"/>
            <a:r>
              <a:rPr lang="en-US" sz="1400" b="1" dirty="0">
                <a:solidFill>
                  <a:schemeClr val="bg1">
                    <a:lumMod val="50000"/>
                  </a:schemeClr>
                </a:solidFill>
                <a:latin typeface="Segoe UI" panose="020B0502040204020203" pitchFamily="34" charset="0"/>
                <a:cs typeface="Segoe UI" panose="020B0502040204020203" pitchFamily="34" charset="0"/>
              </a:rPr>
              <a:t>Validation and Sustainability Studies</a:t>
            </a:r>
          </a:p>
        </p:txBody>
      </p:sp>
    </p:spTree>
    <p:extLst>
      <p:ext uri="{BB962C8B-B14F-4D97-AF65-F5344CB8AC3E}">
        <p14:creationId xmlns:p14="http://schemas.microsoft.com/office/powerpoint/2010/main" val="81454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499E-0A1D-49E6-92FF-A34FB53EA2EA}"/>
              </a:ext>
            </a:extLst>
          </p:cNvPr>
          <p:cNvSpPr>
            <a:spLocks noGrp="1"/>
          </p:cNvSpPr>
          <p:nvPr>
            <p:ph type="title"/>
          </p:nvPr>
        </p:nvSpPr>
        <p:spPr>
          <a:xfrm>
            <a:off x="1930726" y="188686"/>
            <a:ext cx="10515600" cy="1325563"/>
          </a:xfrm>
        </p:spPr>
        <p:txBody>
          <a:bodyPr/>
          <a:lstStyle/>
          <a:p>
            <a:r>
              <a:rPr lang="en-US" b="1" dirty="0">
                <a:solidFill>
                  <a:srgbClr val="002060"/>
                </a:solidFill>
                <a:latin typeface="Calibri" panose="020F0502020204030204" pitchFamily="34" charset="0"/>
                <a:cs typeface="Calibri" panose="020F0502020204030204" pitchFamily="34" charset="0"/>
              </a:rPr>
              <a:t>Local Collaboration and Supports</a:t>
            </a:r>
          </a:p>
        </p:txBody>
      </p:sp>
      <p:sp>
        <p:nvSpPr>
          <p:cNvPr id="3" name="Content Placeholder 2">
            <a:extLst>
              <a:ext uri="{FF2B5EF4-FFF2-40B4-BE49-F238E27FC236}">
                <a16:creationId xmlns:a16="http://schemas.microsoft.com/office/drawing/2014/main" id="{AFD0AD65-1794-4FFE-A895-D147D70154BF}"/>
              </a:ext>
            </a:extLst>
          </p:cNvPr>
          <p:cNvSpPr>
            <a:spLocks noGrp="1"/>
          </p:cNvSpPr>
          <p:nvPr>
            <p:ph idx="1"/>
          </p:nvPr>
        </p:nvSpPr>
        <p:spPr>
          <a:xfrm>
            <a:off x="1833059" y="1514249"/>
            <a:ext cx="9505753" cy="5109463"/>
          </a:xfrm>
        </p:spPr>
        <p:txBody>
          <a:bodyPr>
            <a:normAutofit/>
          </a:bodyPr>
          <a:lstStyle/>
          <a:p>
            <a:r>
              <a:rPr lang="en-US" sz="2000" dirty="0">
                <a:solidFill>
                  <a:srgbClr val="002060"/>
                </a:solidFill>
                <a:latin typeface="Calibri" panose="020F0502020204030204" pitchFamily="34" charset="0"/>
                <a:cs typeface="Calibri" panose="020F0502020204030204" pitchFamily="34" charset="0"/>
              </a:rPr>
              <a:t>Community Early Childhood Councils (CECC) and School Readiness Summits provide key supports for local communities </a:t>
            </a:r>
          </a:p>
          <a:p>
            <a:pPr lvl="1"/>
            <a:r>
              <a:rPr lang="en-US" sz="2000" dirty="0">
                <a:solidFill>
                  <a:srgbClr val="002060"/>
                </a:solidFill>
                <a:latin typeface="Calibri" panose="020F0502020204030204" pitchFamily="34" charset="0"/>
                <a:cs typeface="Calibri" panose="020F0502020204030204" pitchFamily="34" charset="0"/>
              </a:rPr>
              <a:t>Further collaborations with the school system and foster school readiness,</a:t>
            </a:r>
          </a:p>
          <a:p>
            <a:pPr lvl="1"/>
            <a:r>
              <a:rPr lang="en-US" sz="2000" dirty="0">
                <a:solidFill>
                  <a:srgbClr val="002060"/>
                </a:solidFill>
                <a:latin typeface="Calibri" panose="020F0502020204030204" pitchFamily="34" charset="0"/>
                <a:cs typeface="Calibri" panose="020F0502020204030204" pitchFamily="34" charset="0"/>
              </a:rPr>
              <a:t>Further outreach and education with families, </a:t>
            </a:r>
          </a:p>
          <a:p>
            <a:pPr lvl="1"/>
            <a:r>
              <a:rPr lang="en-US" sz="2000" dirty="0">
                <a:solidFill>
                  <a:srgbClr val="002060"/>
                </a:solidFill>
                <a:latin typeface="Calibri" panose="020F0502020204030204" pitchFamily="34" charset="0"/>
                <a:cs typeface="Calibri" panose="020F0502020204030204" pitchFamily="34" charset="0"/>
              </a:rPr>
              <a:t>Utilize and disseminate data, and</a:t>
            </a:r>
          </a:p>
          <a:p>
            <a:pPr lvl="1"/>
            <a:r>
              <a:rPr lang="en-US" sz="2000" dirty="0">
                <a:solidFill>
                  <a:srgbClr val="002060"/>
                </a:solidFill>
                <a:latin typeface="Calibri" panose="020F0502020204030204" pitchFamily="34" charset="0"/>
                <a:cs typeface="Calibri" panose="020F0502020204030204" pitchFamily="34" charset="0"/>
              </a:rPr>
              <a:t>Identify and meet emerging needs.</a:t>
            </a:r>
          </a:p>
          <a:p>
            <a:r>
              <a:rPr lang="en-US" sz="2000" dirty="0">
                <a:solidFill>
                  <a:srgbClr val="002060"/>
                </a:solidFill>
                <a:latin typeface="Calibri" panose="020F0502020204030204" pitchFamily="34" charset="0"/>
                <a:cs typeface="Calibri" panose="020F0502020204030204" pitchFamily="34" charset="0"/>
              </a:rPr>
              <a:t>Blended pre-kindergarten models allow leveraging of resources and sharing expertise</a:t>
            </a:r>
          </a:p>
          <a:p>
            <a:pPr lvl="1"/>
            <a:r>
              <a:rPr lang="en-US" sz="2000" dirty="0">
                <a:solidFill>
                  <a:srgbClr val="002060"/>
                </a:solidFill>
                <a:latin typeface="Calibri" panose="020F0502020204030204" pitchFamily="34" charset="0"/>
                <a:cs typeface="Calibri" panose="020F0502020204030204" pitchFamily="34" charset="0"/>
              </a:rPr>
              <a:t>There are operational challenges</a:t>
            </a:r>
          </a:p>
          <a:p>
            <a:pPr lvl="2"/>
            <a:r>
              <a:rPr lang="en-US" sz="2000" dirty="0">
                <a:solidFill>
                  <a:srgbClr val="002060"/>
                </a:solidFill>
                <a:latin typeface="Calibri" panose="020F0502020204030204" pitchFamily="34" charset="0"/>
                <a:cs typeface="Calibri" panose="020F0502020204030204" pitchFamily="34" charset="0"/>
              </a:rPr>
              <a:t>Need ways to support high performing blended models. </a:t>
            </a:r>
          </a:p>
          <a:p>
            <a:endParaRPr lang="en-US" dirty="0"/>
          </a:p>
        </p:txBody>
      </p:sp>
      <p:cxnSp>
        <p:nvCxnSpPr>
          <p:cNvPr id="4" name="Straight Connector 3">
            <a:extLst>
              <a:ext uri="{FF2B5EF4-FFF2-40B4-BE49-F238E27FC236}">
                <a16:creationId xmlns:a16="http://schemas.microsoft.com/office/drawing/2014/main" id="{EAB61DB4-3EE2-49DB-BF9F-3E5D8CE76F5E}"/>
              </a:ext>
            </a:extLst>
          </p:cNvPr>
          <p:cNvCxnSpPr/>
          <p:nvPr/>
        </p:nvCxnSpPr>
        <p:spPr>
          <a:xfrm>
            <a:off x="1451283" y="188686"/>
            <a:ext cx="29029" cy="61676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D66758-9969-4BE8-BC62-20604A9DF34A}"/>
              </a:ext>
            </a:extLst>
          </p:cNvPr>
          <p:cNvPicPr/>
          <p:nvPr/>
        </p:nvPicPr>
        <p:blipFill rotWithShape="1">
          <a:blip r:embed="rId2">
            <a:extLst>
              <a:ext uri="{28A0092B-C50C-407E-A947-70E740481C1C}">
                <a14:useLocalDpi xmlns:a14="http://schemas.microsoft.com/office/drawing/2010/main" val="0"/>
              </a:ext>
            </a:extLst>
          </a:blip>
          <a:srcRect l="21823" r="33280" b="31325"/>
          <a:stretch/>
        </p:blipFill>
        <p:spPr bwMode="auto">
          <a:xfrm rot="17104472">
            <a:off x="193224" y="4668202"/>
            <a:ext cx="1030515" cy="11899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12700">
                <a:solidFill>
                  <a:srgbClr val="000000"/>
                </a:solidFill>
                <a:miter lim="800000"/>
                <a:headEnd/>
                <a:tailEnd/>
              </a14:hiddenLine>
            </a:ext>
          </a:extLst>
        </p:spPr>
      </p:pic>
      <p:sp>
        <p:nvSpPr>
          <p:cNvPr id="6" name="TextBox 5">
            <a:extLst>
              <a:ext uri="{FF2B5EF4-FFF2-40B4-BE49-F238E27FC236}">
                <a16:creationId xmlns:a16="http://schemas.microsoft.com/office/drawing/2014/main" id="{DE8047E2-8091-40AE-9470-00F0BA8E85E2}"/>
              </a:ext>
            </a:extLst>
          </p:cNvPr>
          <p:cNvSpPr txBox="1"/>
          <p:nvPr/>
        </p:nvSpPr>
        <p:spPr>
          <a:xfrm rot="16200000">
            <a:off x="-1414007" y="2410673"/>
            <a:ext cx="4244975" cy="584775"/>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cs typeface="Segoe UI" panose="020B0502040204020203" pitchFamily="34" charset="0"/>
              </a:rPr>
              <a:t>Kentucky All STARS</a:t>
            </a:r>
          </a:p>
          <a:p>
            <a:pPr algn="ctr"/>
            <a:r>
              <a:rPr lang="en-US" sz="1400" b="1" dirty="0">
                <a:solidFill>
                  <a:schemeClr val="bg1">
                    <a:lumMod val="50000"/>
                  </a:schemeClr>
                </a:solidFill>
                <a:latin typeface="Segoe UI" panose="020B0502040204020203" pitchFamily="34" charset="0"/>
                <a:cs typeface="Segoe UI" panose="020B0502040204020203" pitchFamily="34" charset="0"/>
              </a:rPr>
              <a:t>Validation and Sustainability Studies</a:t>
            </a:r>
          </a:p>
        </p:txBody>
      </p:sp>
    </p:spTree>
    <p:extLst>
      <p:ext uri="{BB962C8B-B14F-4D97-AF65-F5344CB8AC3E}">
        <p14:creationId xmlns:p14="http://schemas.microsoft.com/office/powerpoint/2010/main" val="297498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499E-0A1D-49E6-92FF-A34FB53EA2EA}"/>
              </a:ext>
            </a:extLst>
          </p:cNvPr>
          <p:cNvSpPr>
            <a:spLocks noGrp="1"/>
          </p:cNvSpPr>
          <p:nvPr>
            <p:ph type="title"/>
          </p:nvPr>
        </p:nvSpPr>
        <p:spPr>
          <a:xfrm>
            <a:off x="1930726" y="320675"/>
            <a:ext cx="10515600" cy="1325563"/>
          </a:xfrm>
        </p:spPr>
        <p:txBody>
          <a:bodyPr/>
          <a:lstStyle/>
          <a:p>
            <a:r>
              <a:rPr lang="en-US" b="1" dirty="0">
                <a:solidFill>
                  <a:srgbClr val="002060"/>
                </a:solidFill>
                <a:latin typeface="Calibri" panose="020F0502020204030204" pitchFamily="34" charset="0"/>
                <a:cs typeface="Calibri" panose="020F0502020204030204" pitchFamily="34" charset="0"/>
              </a:rPr>
              <a:t>Supporting the Most Vulnerable</a:t>
            </a:r>
          </a:p>
        </p:txBody>
      </p:sp>
      <p:sp>
        <p:nvSpPr>
          <p:cNvPr id="3" name="Content Placeholder 2">
            <a:extLst>
              <a:ext uri="{FF2B5EF4-FFF2-40B4-BE49-F238E27FC236}">
                <a16:creationId xmlns:a16="http://schemas.microsoft.com/office/drawing/2014/main" id="{AFD0AD65-1794-4FFE-A895-D147D70154BF}"/>
              </a:ext>
            </a:extLst>
          </p:cNvPr>
          <p:cNvSpPr>
            <a:spLocks noGrp="1"/>
          </p:cNvSpPr>
          <p:nvPr>
            <p:ph idx="1"/>
          </p:nvPr>
        </p:nvSpPr>
        <p:spPr>
          <a:xfrm>
            <a:off x="1930726" y="1799121"/>
            <a:ext cx="9646625" cy="4351338"/>
          </a:xfrm>
        </p:spPr>
        <p:txBody>
          <a:bodyPr>
            <a:normAutofit/>
          </a:bodyPr>
          <a:lstStyle/>
          <a:p>
            <a:r>
              <a:rPr lang="en-US" sz="2400" dirty="0">
                <a:solidFill>
                  <a:srgbClr val="002060"/>
                </a:solidFill>
                <a:latin typeface="Calibri" panose="020F0502020204030204" pitchFamily="34" charset="0"/>
                <a:cs typeface="Calibri" panose="020F0502020204030204" pitchFamily="34" charset="0"/>
              </a:rPr>
              <a:t>Who are the most vulnerable?</a:t>
            </a:r>
          </a:p>
          <a:p>
            <a:pPr lvl="1"/>
            <a:r>
              <a:rPr lang="en-US" sz="2000" dirty="0">
                <a:solidFill>
                  <a:srgbClr val="002060"/>
                </a:solidFill>
                <a:latin typeface="Calibri" panose="020F0502020204030204" pitchFamily="34" charset="0"/>
                <a:cs typeface="Calibri" panose="020F0502020204030204" pitchFamily="34" charset="0"/>
              </a:rPr>
              <a:t>Families with mental health or substance abuse issues</a:t>
            </a:r>
          </a:p>
          <a:p>
            <a:pPr lvl="1"/>
            <a:r>
              <a:rPr lang="en-US" sz="2000" dirty="0">
                <a:solidFill>
                  <a:srgbClr val="002060"/>
                </a:solidFill>
                <a:latin typeface="Calibri" panose="020F0502020204030204" pitchFamily="34" charset="0"/>
                <a:cs typeface="Calibri" panose="020F0502020204030204" pitchFamily="34" charset="0"/>
              </a:rPr>
              <a:t>Children who have had traumatic experiences in their home or community</a:t>
            </a:r>
          </a:p>
          <a:p>
            <a:pPr lvl="1"/>
            <a:r>
              <a:rPr lang="en-US" sz="2000" dirty="0">
                <a:solidFill>
                  <a:srgbClr val="002060"/>
                </a:solidFill>
                <a:latin typeface="Calibri" panose="020F0502020204030204" pitchFamily="34" charset="0"/>
                <a:cs typeface="Calibri" panose="020F0502020204030204" pitchFamily="34" charset="0"/>
              </a:rPr>
              <a:t>Children involved with child welfare or foster care</a:t>
            </a:r>
          </a:p>
          <a:p>
            <a:pPr lvl="1"/>
            <a:r>
              <a:rPr lang="en-US" sz="2000" dirty="0">
                <a:solidFill>
                  <a:srgbClr val="002060"/>
                </a:solidFill>
                <a:latin typeface="Calibri" panose="020F0502020204030204" pitchFamily="34" charset="0"/>
                <a:cs typeface="Calibri" panose="020F0502020204030204" pitchFamily="34" charset="0"/>
              </a:rPr>
              <a:t>Homeless children and families</a:t>
            </a:r>
          </a:p>
          <a:p>
            <a:pPr lvl="1"/>
            <a:r>
              <a:rPr lang="en-US" sz="2000" dirty="0">
                <a:solidFill>
                  <a:srgbClr val="002060"/>
                </a:solidFill>
                <a:latin typeface="Calibri" panose="020F0502020204030204" pitchFamily="34" charset="0"/>
                <a:cs typeface="Calibri" panose="020F0502020204030204" pitchFamily="34" charset="0"/>
              </a:rPr>
              <a:t>Children with special needs</a:t>
            </a:r>
          </a:p>
        </p:txBody>
      </p:sp>
      <p:cxnSp>
        <p:nvCxnSpPr>
          <p:cNvPr id="4" name="Straight Connector 3">
            <a:extLst>
              <a:ext uri="{FF2B5EF4-FFF2-40B4-BE49-F238E27FC236}">
                <a16:creationId xmlns:a16="http://schemas.microsoft.com/office/drawing/2014/main" id="{272A255D-9D8C-4091-BEEF-EE62224BE7CA}"/>
              </a:ext>
            </a:extLst>
          </p:cNvPr>
          <p:cNvCxnSpPr/>
          <p:nvPr/>
        </p:nvCxnSpPr>
        <p:spPr>
          <a:xfrm>
            <a:off x="1451283" y="188686"/>
            <a:ext cx="29029" cy="616766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FB2E29-78A3-4042-A355-8FC75E155C4E}"/>
              </a:ext>
            </a:extLst>
          </p:cNvPr>
          <p:cNvPicPr/>
          <p:nvPr/>
        </p:nvPicPr>
        <p:blipFill rotWithShape="1">
          <a:blip r:embed="rId3">
            <a:extLst>
              <a:ext uri="{28A0092B-C50C-407E-A947-70E740481C1C}">
                <a14:useLocalDpi xmlns:a14="http://schemas.microsoft.com/office/drawing/2010/main" val="0"/>
              </a:ext>
            </a:extLst>
          </a:blip>
          <a:srcRect l="21823" r="33280" b="31325"/>
          <a:stretch/>
        </p:blipFill>
        <p:spPr bwMode="auto">
          <a:xfrm rot="17104472">
            <a:off x="193224" y="4668202"/>
            <a:ext cx="1030515" cy="11899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16se="http://schemas.microsoft.com/office/word/2015/wordml/sym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12700">
                <a:solidFill>
                  <a:srgbClr val="000000"/>
                </a:solidFill>
                <a:miter lim="800000"/>
                <a:headEnd/>
                <a:tailEnd/>
              </a14:hiddenLine>
            </a:ext>
          </a:extLst>
        </p:spPr>
      </p:pic>
      <p:sp>
        <p:nvSpPr>
          <p:cNvPr id="6" name="TextBox 5">
            <a:extLst>
              <a:ext uri="{FF2B5EF4-FFF2-40B4-BE49-F238E27FC236}">
                <a16:creationId xmlns:a16="http://schemas.microsoft.com/office/drawing/2014/main" id="{C23AE993-DFFA-4B5E-848D-53A3F475A8F8}"/>
              </a:ext>
            </a:extLst>
          </p:cNvPr>
          <p:cNvSpPr txBox="1"/>
          <p:nvPr/>
        </p:nvSpPr>
        <p:spPr>
          <a:xfrm rot="16200000">
            <a:off x="-1414007" y="2410673"/>
            <a:ext cx="4244975" cy="584775"/>
          </a:xfrm>
          <a:prstGeom prst="rect">
            <a:avLst/>
          </a:prstGeom>
          <a:noFill/>
        </p:spPr>
        <p:txBody>
          <a:bodyPr wrap="square" rtlCol="0">
            <a:spAutoFit/>
          </a:bodyPr>
          <a:lstStyle/>
          <a:p>
            <a:pPr algn="ctr"/>
            <a:r>
              <a:rPr lang="en-US" b="1" dirty="0">
                <a:solidFill>
                  <a:srgbClr val="002060"/>
                </a:solidFill>
                <a:latin typeface="Segoe UI" panose="020B0502040204020203" pitchFamily="34" charset="0"/>
                <a:cs typeface="Segoe UI" panose="020B0502040204020203" pitchFamily="34" charset="0"/>
              </a:rPr>
              <a:t>Kentucky All STARS</a:t>
            </a:r>
          </a:p>
          <a:p>
            <a:pPr algn="ctr"/>
            <a:r>
              <a:rPr lang="en-US" sz="1400" b="1" dirty="0">
                <a:solidFill>
                  <a:schemeClr val="bg1">
                    <a:lumMod val="50000"/>
                  </a:schemeClr>
                </a:solidFill>
                <a:latin typeface="Segoe UI" panose="020B0502040204020203" pitchFamily="34" charset="0"/>
                <a:cs typeface="Segoe UI" panose="020B0502040204020203" pitchFamily="34" charset="0"/>
              </a:rPr>
              <a:t>Validation and Sustainability Studies</a:t>
            </a:r>
          </a:p>
        </p:txBody>
      </p:sp>
    </p:spTree>
    <p:extLst>
      <p:ext uri="{BB962C8B-B14F-4D97-AF65-F5344CB8AC3E}">
        <p14:creationId xmlns:p14="http://schemas.microsoft.com/office/powerpoint/2010/main" val="128647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92771" y="2741230"/>
            <a:ext cx="9354207" cy="1646238"/>
          </a:xfrm>
        </p:spPr>
        <p:txBody>
          <a:bodyPr>
            <a:normAutofit fontScale="90000"/>
          </a:bodyPr>
          <a:lstStyle/>
          <a:p>
            <a:pPr algn="ctr"/>
            <a:r>
              <a:rPr lang="en-US" sz="6000" dirty="0" smtClean="0">
                <a:solidFill>
                  <a:srgbClr val="002060"/>
                </a:solidFill>
                <a:latin typeface="Calibri" panose="020F0502020204030204" pitchFamily="34" charset="0"/>
                <a:cs typeface="Calibri" panose="020F0502020204030204" pitchFamily="34" charset="0"/>
              </a:rPr>
              <a:t>Department for Community Based Services </a:t>
            </a:r>
            <a:r>
              <a:rPr lang="en-US" sz="6000" dirty="0" smtClean="0">
                <a:solidFill>
                  <a:srgbClr val="002060"/>
                </a:solidFill>
              </a:rPr>
              <a:t/>
            </a:r>
            <a:br>
              <a:rPr lang="en-US" sz="6000" dirty="0" smtClean="0">
                <a:solidFill>
                  <a:srgbClr val="002060"/>
                </a:solidFill>
              </a:rPr>
            </a:br>
            <a:r>
              <a:rPr lang="en-US" sz="6000" dirty="0">
                <a:solidFill>
                  <a:srgbClr val="002060"/>
                </a:solidFill>
              </a:rPr>
              <a:t/>
            </a:r>
            <a:br>
              <a:rPr lang="en-US" sz="6000" dirty="0">
                <a:solidFill>
                  <a:srgbClr val="002060"/>
                </a:solidFill>
              </a:rPr>
            </a:br>
            <a:r>
              <a:rPr lang="en-US" sz="6000" dirty="0" smtClean="0">
                <a:solidFill>
                  <a:srgbClr val="002060"/>
                </a:solidFill>
                <a:latin typeface="Calibri" panose="020F0502020204030204" pitchFamily="34" charset="0"/>
                <a:cs typeface="Calibri" panose="020F0502020204030204" pitchFamily="34" charset="0"/>
              </a:rPr>
              <a:t>Division </a:t>
            </a:r>
            <a:r>
              <a:rPr lang="en-US" sz="6000" dirty="0">
                <a:solidFill>
                  <a:srgbClr val="002060"/>
                </a:solidFill>
                <a:latin typeface="Calibri" panose="020F0502020204030204" pitchFamily="34" charset="0"/>
                <a:cs typeface="Calibri" panose="020F0502020204030204" pitchFamily="34" charset="0"/>
              </a:rPr>
              <a:t>of Child Care </a:t>
            </a:r>
            <a:r>
              <a:rPr lang="en-US" dirty="0"/>
              <a:t/>
            </a:r>
            <a:br>
              <a:rPr lang="en-US" dirty="0"/>
            </a:br>
            <a:endParaRPr lang="en-US" dirty="0"/>
          </a:p>
        </p:txBody>
      </p:sp>
    </p:spTree>
    <p:extLst>
      <p:ext uri="{BB962C8B-B14F-4D97-AF65-F5344CB8AC3E}">
        <p14:creationId xmlns:p14="http://schemas.microsoft.com/office/powerpoint/2010/main" val="329035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43237022"/>
              </p:ext>
            </p:extLst>
          </p:nvPr>
        </p:nvGraphicFramePr>
        <p:xfrm>
          <a:off x="924909" y="667798"/>
          <a:ext cx="10163503" cy="5373084"/>
        </p:xfrm>
        <a:graphic>
          <a:graphicData uri="http://schemas.openxmlformats.org/drawingml/2006/table">
            <a:tbl>
              <a:tblPr bandRow="1">
                <a:tableStyleId>{5DA37D80-6434-44D0-A028-1B22A696006F}</a:tableStyleId>
              </a:tblPr>
              <a:tblGrid>
                <a:gridCol w="4578047">
                  <a:extLst>
                    <a:ext uri="{9D8B030D-6E8A-4147-A177-3AD203B41FA5}">
                      <a16:colId xmlns:a16="http://schemas.microsoft.com/office/drawing/2014/main" val="2269428599"/>
                    </a:ext>
                  </a:extLst>
                </a:gridCol>
                <a:gridCol w="1835708">
                  <a:extLst>
                    <a:ext uri="{9D8B030D-6E8A-4147-A177-3AD203B41FA5}">
                      <a16:colId xmlns:a16="http://schemas.microsoft.com/office/drawing/2014/main" val="3229168779"/>
                    </a:ext>
                  </a:extLst>
                </a:gridCol>
                <a:gridCol w="932065">
                  <a:extLst>
                    <a:ext uri="{9D8B030D-6E8A-4147-A177-3AD203B41FA5}">
                      <a16:colId xmlns:a16="http://schemas.microsoft.com/office/drawing/2014/main" val="4240172548"/>
                    </a:ext>
                  </a:extLst>
                </a:gridCol>
                <a:gridCol w="1735470">
                  <a:extLst>
                    <a:ext uri="{9D8B030D-6E8A-4147-A177-3AD203B41FA5}">
                      <a16:colId xmlns:a16="http://schemas.microsoft.com/office/drawing/2014/main" val="2222655525"/>
                    </a:ext>
                  </a:extLst>
                </a:gridCol>
                <a:gridCol w="1082213">
                  <a:extLst>
                    <a:ext uri="{9D8B030D-6E8A-4147-A177-3AD203B41FA5}">
                      <a16:colId xmlns:a16="http://schemas.microsoft.com/office/drawing/2014/main" val="1569678216"/>
                    </a:ext>
                  </a:extLst>
                </a:gridCol>
              </a:tblGrid>
              <a:tr h="510036">
                <a:tc gridSpan="5">
                  <a:txBody>
                    <a:bodyPr/>
                    <a:lstStyle/>
                    <a:p>
                      <a:pPr algn="ctr" fontAlgn="b"/>
                      <a:r>
                        <a:rPr lang="en-US" sz="2400" b="1" i="0" u="none" strike="noStrike" dirty="0" smtClean="0">
                          <a:solidFill>
                            <a:srgbClr val="000000"/>
                          </a:solidFill>
                          <a:effectLst/>
                          <a:latin typeface="Calibri" panose="020F0502020204030204" pitchFamily="34" charset="0"/>
                        </a:rPr>
                        <a:t>Child</a:t>
                      </a:r>
                      <a:r>
                        <a:rPr lang="en-US" sz="2400" b="1" i="0" u="none" strike="noStrike" baseline="0" dirty="0" smtClean="0">
                          <a:solidFill>
                            <a:srgbClr val="000000"/>
                          </a:solidFill>
                          <a:effectLst/>
                          <a:latin typeface="Calibri" panose="020F0502020204030204" pitchFamily="34" charset="0"/>
                        </a:rPr>
                        <a:t> Care Program </a:t>
                      </a:r>
                      <a:r>
                        <a:rPr lang="en-US" sz="2400" b="1" i="0" u="none" strike="noStrike" dirty="0" smtClean="0">
                          <a:solidFill>
                            <a:srgbClr val="000000"/>
                          </a:solidFill>
                          <a:effectLst/>
                          <a:latin typeface="Calibri" panose="020F0502020204030204" pitchFamily="34" charset="0"/>
                        </a:rPr>
                        <a:t>Tobacco Settlement Fund Expenditures SFY17/18</a:t>
                      </a:r>
                      <a:endParaRPr lang="en-US"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2300303"/>
                  </a:ext>
                </a:extLst>
              </a:tr>
              <a:tr h="435424">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SFY 2018</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 of Fund</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SFY 2017</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 of Fund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9295950"/>
                  </a:ext>
                </a:extLst>
              </a:tr>
              <a:tr h="435424">
                <a:tc>
                  <a:txBody>
                    <a:bodyPr/>
                    <a:lstStyle/>
                    <a:p>
                      <a:pPr algn="r" fontAlgn="b"/>
                      <a:r>
                        <a:rPr lang="en-US" sz="1600" b="1" u="none" strike="noStrike" dirty="0">
                          <a:effectLst/>
                        </a:rPr>
                        <a:t>Budget Allotment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 $  8,718,144.42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 $  8,536,555.58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7839331"/>
                  </a:ext>
                </a:extLst>
              </a:tr>
              <a:tr h="435424">
                <a:tc>
                  <a:txBody>
                    <a:bodyPr/>
                    <a:lstStyle/>
                    <a:p>
                      <a:pPr algn="l" fontAlgn="b"/>
                      <a:r>
                        <a:rPr lang="en-US" sz="1600" u="none" strike="noStrike" dirty="0" smtClean="0">
                          <a:effectLst/>
                        </a:rPr>
                        <a:t>SFKN Quality Recognition (Subsidy Enrollment)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1,038,841.00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11.92%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1,563,618.00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18.32%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7261720"/>
                  </a:ext>
                </a:extLst>
              </a:tr>
              <a:tr h="435424">
                <a:tc>
                  <a:txBody>
                    <a:bodyPr/>
                    <a:lstStyle/>
                    <a:p>
                      <a:pPr algn="l" fontAlgn="b"/>
                      <a:r>
                        <a:rPr lang="en-US" sz="1600" u="none" strike="noStrike" dirty="0" smtClean="0">
                          <a:effectLst/>
                        </a:rPr>
                        <a:t>SFKN </a:t>
                      </a:r>
                      <a:r>
                        <a:rPr lang="en-US" sz="1600" u="none" strike="noStrike" dirty="0">
                          <a:effectLst/>
                        </a:rPr>
                        <a:t>Achievement </a:t>
                      </a:r>
                      <a:r>
                        <a:rPr lang="en-US" sz="1600" u="none" strike="noStrike" dirty="0" smtClean="0">
                          <a:effectLst/>
                        </a:rPr>
                        <a:t>Award (Initial Award)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182,704.00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388,021.00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4.55%</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98244"/>
                  </a:ext>
                </a:extLst>
              </a:tr>
              <a:tr h="435424">
                <a:tc>
                  <a:txBody>
                    <a:bodyPr/>
                    <a:lstStyle/>
                    <a:p>
                      <a:pPr algn="l" fontAlgn="b"/>
                      <a:r>
                        <a:rPr lang="en-US" sz="1600" u="none" strike="noStrike" dirty="0" smtClean="0">
                          <a:effectLst/>
                        </a:rPr>
                        <a:t>SFKN Stars Program (Annual Award)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428,169.91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4.91%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451,524.41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5.29%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9181412"/>
                  </a:ext>
                </a:extLst>
              </a:tr>
              <a:tr h="435424">
                <a:tc>
                  <a:txBody>
                    <a:bodyPr/>
                    <a:lstStyle/>
                    <a:p>
                      <a:pPr algn="l" fontAlgn="b"/>
                      <a:r>
                        <a:rPr lang="en-US" sz="1600" u="none" strike="noStrike" dirty="0">
                          <a:effectLst/>
                        </a:rPr>
                        <a:t>KY All Stars Initial Award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196,894.00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2.26%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696360"/>
                  </a:ext>
                </a:extLst>
              </a:tr>
              <a:tr h="435424">
                <a:tc>
                  <a:txBody>
                    <a:bodyPr/>
                    <a:lstStyle/>
                    <a:p>
                      <a:pPr algn="l" fontAlgn="b"/>
                      <a:r>
                        <a:rPr lang="en-US" sz="1600" u="none" strike="noStrike" dirty="0">
                          <a:effectLst/>
                        </a:rPr>
                        <a:t>KY All Stars Annual Award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131,534.00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1.51%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2461406"/>
                  </a:ext>
                </a:extLst>
              </a:tr>
              <a:tr h="435424">
                <a:tc>
                  <a:txBody>
                    <a:bodyPr/>
                    <a:lstStyle/>
                    <a:p>
                      <a:pPr algn="l" fontAlgn="b"/>
                      <a:r>
                        <a:rPr lang="en-US" sz="1600" u="none" strike="noStrike" dirty="0">
                          <a:effectLst/>
                        </a:rPr>
                        <a:t>KY All Stars Quality </a:t>
                      </a:r>
                      <a:r>
                        <a:rPr lang="en-US" sz="1600" u="none" strike="noStrike" dirty="0" smtClean="0">
                          <a:effectLst/>
                        </a:rPr>
                        <a:t>Award (Subsidy Enrollment)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476,866.00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5.47%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8184314"/>
                  </a:ext>
                </a:extLst>
              </a:tr>
              <a:tr h="435424">
                <a:tc>
                  <a:txBody>
                    <a:bodyPr/>
                    <a:lstStyle/>
                    <a:p>
                      <a:pPr algn="l" fontAlgn="b"/>
                      <a:r>
                        <a:rPr lang="en-US" sz="1600" u="none" strike="noStrike" dirty="0">
                          <a:effectLst/>
                        </a:rPr>
                        <a:t>Training Credentials </a:t>
                      </a:r>
                      <a:r>
                        <a:rPr lang="en-US" sz="1600" u="none" strike="noStrike" dirty="0" smtClean="0">
                          <a:effectLst/>
                        </a:rPr>
                        <a:t>(Non-College </a:t>
                      </a:r>
                      <a:r>
                        <a:rPr lang="en-US" sz="1600" u="none" strike="noStrike" dirty="0">
                          <a:effectLst/>
                        </a:rPr>
                        <a:t>S</a:t>
                      </a:r>
                      <a:r>
                        <a:rPr lang="en-US" sz="1600" u="none" strike="noStrike" dirty="0" smtClean="0">
                          <a:effectLst/>
                        </a:rPr>
                        <a:t>cholarships</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1,382,671.62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15.86%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595,477.04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6.98%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5331284"/>
                  </a:ext>
                </a:extLst>
              </a:tr>
              <a:tr h="435424">
                <a:tc>
                  <a:txBody>
                    <a:bodyPr/>
                    <a:lstStyle/>
                    <a:p>
                      <a:pPr algn="l" fontAlgn="b"/>
                      <a:r>
                        <a:rPr lang="en-US" sz="1600" u="none" strike="noStrike" dirty="0">
                          <a:effectLst/>
                        </a:rPr>
                        <a:t>CCDF Daycare </a:t>
                      </a:r>
                      <a:r>
                        <a:rPr lang="en-US" sz="1600" u="none" strike="noStrike" dirty="0" smtClean="0">
                          <a:effectLst/>
                        </a:rPr>
                        <a:t>Training (Quality</a:t>
                      </a:r>
                      <a:r>
                        <a:rPr lang="en-US" sz="1600" u="none" strike="noStrike" baseline="0" dirty="0" smtClean="0">
                          <a:effectLst/>
                        </a:rPr>
                        <a:t> Rating</a:t>
                      </a:r>
                      <a:r>
                        <a:rPr lang="en-US" sz="1600" u="none" strike="noStrike" dirty="0" smtClean="0">
                          <a:effectLst/>
                        </a:rPr>
                        <a:t> Staff)</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780,086.89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8.95%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265,278.34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3.11%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4930596"/>
                  </a:ext>
                </a:extLst>
              </a:tr>
              <a:tr h="385246">
                <a:tc>
                  <a:txBody>
                    <a:bodyPr/>
                    <a:lstStyle/>
                    <a:p>
                      <a:pPr algn="l" fontAlgn="b"/>
                      <a:r>
                        <a:rPr lang="en-US" sz="1600" u="none" strike="noStrike" dirty="0">
                          <a:effectLst/>
                        </a:rPr>
                        <a:t>Subsidy </a:t>
                      </a:r>
                      <a:r>
                        <a:rPr lang="en-US" sz="1600" u="none" strike="noStrike" dirty="0" smtClean="0">
                          <a:effectLst/>
                        </a:rPr>
                        <a:t>Benefits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4,100,377.00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47.03%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5,272,636.79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61.77%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5105871"/>
                  </a:ext>
                </a:extLst>
              </a:tr>
            </a:tbl>
          </a:graphicData>
        </a:graphic>
      </p:graphicFrame>
    </p:spTree>
    <p:extLst>
      <p:ext uri="{BB962C8B-B14F-4D97-AF65-F5344CB8AC3E}">
        <p14:creationId xmlns:p14="http://schemas.microsoft.com/office/powerpoint/2010/main" val="125065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229" y="5757649"/>
            <a:ext cx="1076961" cy="871665"/>
          </a:xfrm>
          <a:prstGeom prst="rect">
            <a:avLst/>
          </a:prstGeom>
        </p:spPr>
      </p:pic>
      <p:sp>
        <p:nvSpPr>
          <p:cNvPr id="13" name="Rectangle 12"/>
          <p:cNvSpPr/>
          <p:nvPr/>
        </p:nvSpPr>
        <p:spPr>
          <a:xfrm>
            <a:off x="772632" y="253663"/>
            <a:ext cx="9455076" cy="707886"/>
          </a:xfrm>
          <a:prstGeom prst="rect">
            <a:avLst/>
          </a:prstGeom>
          <a:noFill/>
        </p:spPr>
        <p:txBody>
          <a:bodyPr wrap="square" lIns="91440" tIns="45720" rIns="91440" bIns="45720">
            <a:spAutoFit/>
          </a:bodyPr>
          <a:lstStyle/>
          <a:p>
            <a:pPr algn="ctr"/>
            <a:r>
              <a:rPr lang="en-US" sz="4000" b="1" cap="none" spc="0" dirty="0" smtClean="0">
                <a:ln w="22225">
                  <a:noFill/>
                  <a:prstDash val="solid"/>
                </a:ln>
                <a:solidFill>
                  <a:srgbClr val="002060"/>
                </a:solidFill>
                <a:effectLst/>
                <a:latin typeface="Calibri" panose="020F0502020204030204" pitchFamily="34" charset="0"/>
                <a:cs typeface="Calibri" panose="020F0502020204030204" pitchFamily="34" charset="0"/>
              </a:rPr>
              <a:t>Benefits of Early Care &amp; Education</a:t>
            </a:r>
            <a:endParaRPr lang="en-US" sz="4000" b="1" cap="none" spc="0" dirty="0">
              <a:ln w="22225">
                <a:noFill/>
                <a:prstDash val="solid"/>
              </a:ln>
              <a:solidFill>
                <a:srgbClr val="002060"/>
              </a:solidFill>
              <a:effectLst/>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5805615" y="5052583"/>
            <a:ext cx="3138690" cy="1523072"/>
          </a:xfrm>
          <a:prstGeom prst="rect">
            <a:avLst/>
          </a:prstGeom>
        </p:spPr>
      </p:pic>
      <p:sp>
        <p:nvSpPr>
          <p:cNvPr id="2" name="TextBox 1"/>
          <p:cNvSpPr txBox="1"/>
          <p:nvPr/>
        </p:nvSpPr>
        <p:spPr>
          <a:xfrm>
            <a:off x="1009237" y="1099844"/>
            <a:ext cx="8981867"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Quality early care and education programs improve outcomes for a lifetime</a:t>
            </a:r>
          </a:p>
          <a:p>
            <a:pPr marL="285750" indent="-285750">
              <a:buFont typeface="Arial" panose="020B0604020202020204" pitchFamily="34" charset="0"/>
              <a:buChar char="•"/>
            </a:pPr>
            <a:endParaRPr lang="en-US" dirty="0" smtClean="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Home visiting </a:t>
            </a:r>
            <a:r>
              <a:rPr lang="en-US" dirty="0">
                <a:solidFill>
                  <a:srgbClr val="002060"/>
                </a:solidFill>
                <a:latin typeface="Calibri" panose="020F0502020204030204" pitchFamily="34" charset="0"/>
                <a:cs typeface="Calibri" panose="020F0502020204030204" pitchFamily="34" charset="0"/>
              </a:rPr>
              <a:t>strengthens families and improves outcomes for children</a:t>
            </a:r>
          </a:p>
          <a:p>
            <a:pPr marL="285750" indent="-285750">
              <a:lnSpc>
                <a:spcPct val="120000"/>
              </a:lnSpc>
              <a:buFont typeface="Arial" panose="020B0604020202020204" pitchFamily="34" charset="0"/>
              <a:buChar char="•"/>
            </a:pPr>
            <a:endParaRPr lang="en-US" dirty="0" smtClean="0">
              <a:solidFill>
                <a:srgbClr val="002060"/>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Increased </a:t>
            </a:r>
            <a:r>
              <a:rPr lang="en-US" dirty="0">
                <a:solidFill>
                  <a:srgbClr val="002060"/>
                </a:solidFill>
                <a:latin typeface="Calibri" panose="020F0502020204030204" pitchFamily="34" charset="0"/>
                <a:cs typeface="Calibri" panose="020F0502020204030204" pitchFamily="34" charset="0"/>
              </a:rPr>
              <a:t>metabolic screening leads to identification of early childhood health risks</a:t>
            </a:r>
          </a:p>
          <a:p>
            <a:pPr marL="285750" indent="-285750">
              <a:lnSpc>
                <a:spcPct val="120000"/>
              </a:lnSpc>
              <a:buFont typeface="Arial" panose="020B0604020202020204" pitchFamily="34" charset="0"/>
              <a:buChar char="•"/>
            </a:pPr>
            <a:endParaRPr lang="en-US" dirty="0" smtClean="0">
              <a:solidFill>
                <a:srgbClr val="002060"/>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Increased </a:t>
            </a:r>
            <a:r>
              <a:rPr lang="en-US" dirty="0">
                <a:solidFill>
                  <a:srgbClr val="002060"/>
                </a:solidFill>
                <a:latin typeface="Calibri" panose="020F0502020204030204" pitchFamily="34" charset="0"/>
                <a:cs typeface="Calibri" panose="020F0502020204030204" pitchFamily="34" charset="0"/>
              </a:rPr>
              <a:t>participation in </a:t>
            </a:r>
            <a:r>
              <a:rPr lang="en-US" dirty="0" smtClean="0">
                <a:solidFill>
                  <a:srgbClr val="002060"/>
                </a:solidFill>
                <a:latin typeface="Calibri" panose="020F0502020204030204" pitchFamily="34" charset="0"/>
                <a:cs typeface="Calibri" panose="020F0502020204030204" pitchFamily="34" charset="0"/>
              </a:rPr>
              <a:t>Kentucky </a:t>
            </a:r>
            <a:r>
              <a:rPr lang="en-US" dirty="0">
                <a:solidFill>
                  <a:srgbClr val="002060"/>
                </a:solidFill>
                <a:latin typeface="Calibri" panose="020F0502020204030204" pitchFamily="34" charset="0"/>
                <a:cs typeface="Calibri" panose="020F0502020204030204" pitchFamily="34" charset="0"/>
              </a:rPr>
              <a:t>Q</a:t>
            </a:r>
            <a:r>
              <a:rPr lang="en-US" dirty="0" smtClean="0">
                <a:solidFill>
                  <a:srgbClr val="002060"/>
                </a:solidFill>
                <a:latin typeface="Calibri" panose="020F0502020204030204" pitchFamily="34" charset="0"/>
                <a:cs typeface="Calibri" panose="020F0502020204030204" pitchFamily="34" charset="0"/>
              </a:rPr>
              <a:t>uality </a:t>
            </a:r>
            <a:r>
              <a:rPr lang="en-US" dirty="0">
                <a:solidFill>
                  <a:srgbClr val="002060"/>
                </a:solidFill>
                <a:latin typeface="Calibri" panose="020F0502020204030204" pitchFamily="34" charset="0"/>
                <a:cs typeface="Calibri" panose="020F0502020204030204" pitchFamily="34" charset="0"/>
              </a:rPr>
              <a:t>R</a:t>
            </a:r>
            <a:r>
              <a:rPr lang="en-US" dirty="0" smtClean="0">
                <a:solidFill>
                  <a:srgbClr val="002060"/>
                </a:solidFill>
                <a:latin typeface="Calibri" panose="020F0502020204030204" pitchFamily="34" charset="0"/>
                <a:cs typeface="Calibri" panose="020F0502020204030204" pitchFamily="34" charset="0"/>
              </a:rPr>
              <a:t>ating and Improving System (QRIS), Kentucky All STARS, </a:t>
            </a:r>
            <a:r>
              <a:rPr lang="en-US" dirty="0">
                <a:solidFill>
                  <a:srgbClr val="002060"/>
                </a:solidFill>
                <a:latin typeface="Calibri" panose="020F0502020204030204" pitchFamily="34" charset="0"/>
                <a:cs typeface="Calibri" panose="020F0502020204030204" pitchFamily="34" charset="0"/>
              </a:rPr>
              <a:t>leads to more children in high quality </a:t>
            </a:r>
            <a:r>
              <a:rPr lang="en-US" dirty="0" smtClean="0">
                <a:solidFill>
                  <a:srgbClr val="002060"/>
                </a:solidFill>
                <a:latin typeface="Calibri" panose="020F0502020204030204" pitchFamily="34" charset="0"/>
                <a:cs typeface="Calibri" panose="020F0502020204030204" pitchFamily="34" charset="0"/>
              </a:rPr>
              <a:t>care</a:t>
            </a:r>
          </a:p>
          <a:p>
            <a:pPr marL="285750" indent="-285750">
              <a:lnSpc>
                <a:spcPct val="120000"/>
              </a:lnSpc>
              <a:buFont typeface="Arial" panose="020B0604020202020204" pitchFamily="34" charset="0"/>
              <a:buChar char="•"/>
            </a:pPr>
            <a:endParaRPr lang="en-US" dirty="0" smtClean="0">
              <a:solidFill>
                <a:srgbClr val="002060"/>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Increased </a:t>
            </a:r>
            <a:r>
              <a:rPr lang="en-US" dirty="0">
                <a:solidFill>
                  <a:srgbClr val="002060"/>
                </a:solidFill>
                <a:latin typeface="Calibri" panose="020F0502020204030204" pitchFamily="34" charset="0"/>
                <a:cs typeface="Calibri" panose="020F0502020204030204" pitchFamily="34" charset="0"/>
              </a:rPr>
              <a:t>focus on the science of brain development</a:t>
            </a:r>
          </a:p>
          <a:p>
            <a:pPr marL="285750" indent="-285750">
              <a:lnSpc>
                <a:spcPct val="120000"/>
              </a:lnSpc>
              <a:buFont typeface="Arial" panose="020B0604020202020204" pitchFamily="34" charset="0"/>
              <a:buChar char="•"/>
            </a:pPr>
            <a:endParaRPr lang="en-US" dirty="0" smtClean="0">
              <a:solidFill>
                <a:srgbClr val="002060"/>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smtClean="0">
                <a:solidFill>
                  <a:srgbClr val="002060"/>
                </a:solidFill>
                <a:latin typeface="Calibri" panose="020F0502020204030204" pitchFamily="34" charset="0"/>
                <a:cs typeface="Calibri" panose="020F0502020204030204" pitchFamily="34" charset="0"/>
              </a:rPr>
              <a:t>Community </a:t>
            </a:r>
            <a:r>
              <a:rPr lang="en-US" dirty="0">
                <a:solidFill>
                  <a:srgbClr val="002060"/>
                </a:solidFill>
                <a:latin typeface="Calibri" panose="020F0502020204030204" pitchFamily="34" charset="0"/>
                <a:cs typeface="Calibri" panose="020F0502020204030204" pitchFamily="34" charset="0"/>
              </a:rPr>
              <a:t>involvement in </a:t>
            </a:r>
            <a:r>
              <a:rPr lang="en-US" dirty="0" smtClean="0">
                <a:solidFill>
                  <a:srgbClr val="002060"/>
                </a:solidFill>
                <a:latin typeface="Calibri" panose="020F0502020204030204" pitchFamily="34" charset="0"/>
                <a:cs typeface="Calibri" panose="020F0502020204030204" pitchFamily="34" charset="0"/>
              </a:rPr>
              <a:t>Community Early Childhood Councils (CECCs) </a:t>
            </a:r>
            <a:r>
              <a:rPr lang="en-US" dirty="0">
                <a:solidFill>
                  <a:srgbClr val="002060"/>
                </a:solidFill>
                <a:latin typeface="Calibri" panose="020F0502020204030204" pitchFamily="34" charset="0"/>
                <a:cs typeface="Calibri" panose="020F0502020204030204" pitchFamily="34" charset="0"/>
              </a:rPr>
              <a:t>improves school readiness at the community level</a:t>
            </a:r>
          </a:p>
          <a:p>
            <a:endParaRPr lang="en-US" dirty="0"/>
          </a:p>
        </p:txBody>
      </p:sp>
      <p:cxnSp>
        <p:nvCxnSpPr>
          <p:cNvPr id="7" name="Straight Connector 6"/>
          <p:cNvCxnSpPr/>
          <p:nvPr/>
        </p:nvCxnSpPr>
        <p:spPr>
          <a:xfrm flipV="1">
            <a:off x="1308190" y="961549"/>
            <a:ext cx="7857832" cy="21234"/>
          </a:xfrm>
          <a:prstGeom prst="line">
            <a:avLst/>
          </a:prstGeom>
          <a:ln>
            <a:solidFill>
              <a:srgbClr val="1A36AE"/>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6021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66800" y="638066"/>
            <a:ext cx="10058400" cy="1371600"/>
          </a:xfrm>
        </p:spPr>
        <p:txBody>
          <a:bodyPr>
            <a:normAutofit fontScale="90000"/>
          </a:bodyPr>
          <a:lstStyle/>
          <a:p>
            <a:pPr algn="ctr"/>
            <a:r>
              <a:rPr lang="en-US" dirty="0" smtClean="0">
                <a:solidFill>
                  <a:srgbClr val="002060"/>
                </a:solidFill>
                <a:latin typeface="Calibri" panose="020F0502020204030204" pitchFamily="34" charset="0"/>
                <a:cs typeface="Calibri" panose="020F0502020204030204" pitchFamily="34" charset="0"/>
              </a:rPr>
              <a:t>Impact of All STARS Incentives on </a:t>
            </a:r>
            <a:br>
              <a:rPr lang="en-US" dirty="0" smtClean="0">
                <a:solidFill>
                  <a:srgbClr val="002060"/>
                </a:solidFill>
                <a:latin typeface="Calibri" panose="020F0502020204030204" pitchFamily="34" charset="0"/>
                <a:cs typeface="Calibri" panose="020F0502020204030204" pitchFamily="34" charset="0"/>
              </a:rPr>
            </a:br>
            <a:r>
              <a:rPr lang="en-US" dirty="0" smtClean="0">
                <a:solidFill>
                  <a:srgbClr val="002060"/>
                </a:solidFill>
                <a:latin typeface="Calibri" panose="020F0502020204030204" pitchFamily="34" charset="0"/>
                <a:cs typeface="Calibri" panose="020F0502020204030204" pitchFamily="34" charset="0"/>
              </a:rPr>
              <a:t>CCAP Reimbursement Rates</a:t>
            </a:r>
            <a:endParaRPr lang="en-US" dirty="0">
              <a:solidFill>
                <a:srgbClr val="002060"/>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p:txBody>
          <a:bodyPr/>
          <a:lstStyle/>
          <a:p>
            <a:pPr marL="0" indent="0">
              <a:buNone/>
            </a:pPr>
            <a:r>
              <a:rPr lang="en-US" sz="2000" dirty="0" smtClean="0">
                <a:solidFill>
                  <a:srgbClr val="002060"/>
                </a:solidFill>
                <a:latin typeface="Calibri" panose="020F0502020204030204" pitchFamily="34" charset="0"/>
                <a:cs typeface="Calibri" panose="020F0502020204030204" pitchFamily="34" charset="0"/>
              </a:rPr>
              <a:t>A Type I Licensed Facility in Hopkins County providing full day care for 6 infants and toddlers and 12 preschool children plus half day care for 6 school-age children: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2000" dirty="0" smtClean="0">
              <a:latin typeface="Calibri" panose="020F0502020204030204" pitchFamily="34" charset="0"/>
              <a:cs typeface="Calibri" panose="020F0502020204030204" pitchFamily="34" charset="0"/>
            </a:endParaRPr>
          </a:p>
          <a:p>
            <a:pPr marL="0" indent="0">
              <a:buNone/>
            </a:pPr>
            <a:r>
              <a:rPr lang="en-US" dirty="0" smtClean="0">
                <a:solidFill>
                  <a:srgbClr val="002060"/>
                </a:solidFill>
                <a:latin typeface="Calibri" panose="020F0502020204030204" pitchFamily="34" charset="0"/>
                <a:cs typeface="Calibri" panose="020F0502020204030204" pitchFamily="34" charset="0"/>
              </a:rPr>
              <a:t>*Rates calculated using state maximum reimbursement rates and 20 attendance days per child per month. All STARS monetary incentive rates includes Subsidy Enrollment Award and Annual Quality Award</a:t>
            </a:r>
            <a:r>
              <a:rPr lang="en-US" sz="1600" dirty="0" smtClean="0">
                <a:solidFill>
                  <a:srgbClr val="002060"/>
                </a:solidFill>
              </a:rPr>
              <a:t>.</a:t>
            </a:r>
            <a:endParaRPr lang="en-US" sz="1600"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17767710"/>
              </p:ext>
            </p:extLst>
          </p:nvPr>
        </p:nvGraphicFramePr>
        <p:xfrm>
          <a:off x="1991710" y="3031943"/>
          <a:ext cx="8208580" cy="1295020"/>
        </p:xfrm>
        <a:graphic>
          <a:graphicData uri="http://schemas.openxmlformats.org/drawingml/2006/table">
            <a:tbl>
              <a:tblPr firstRow="1" bandRow="1">
                <a:tableStyleId>{5C22544A-7EE6-4342-B048-85BDC9FD1C3A}</a:tableStyleId>
              </a:tblPr>
              <a:tblGrid>
                <a:gridCol w="2052145">
                  <a:extLst>
                    <a:ext uri="{9D8B030D-6E8A-4147-A177-3AD203B41FA5}">
                      <a16:colId xmlns:a16="http://schemas.microsoft.com/office/drawing/2014/main" val="1435727389"/>
                    </a:ext>
                  </a:extLst>
                </a:gridCol>
                <a:gridCol w="2052145">
                  <a:extLst>
                    <a:ext uri="{9D8B030D-6E8A-4147-A177-3AD203B41FA5}">
                      <a16:colId xmlns:a16="http://schemas.microsoft.com/office/drawing/2014/main" val="4213576581"/>
                    </a:ext>
                  </a:extLst>
                </a:gridCol>
                <a:gridCol w="2052145">
                  <a:extLst>
                    <a:ext uri="{9D8B030D-6E8A-4147-A177-3AD203B41FA5}">
                      <a16:colId xmlns:a16="http://schemas.microsoft.com/office/drawing/2014/main" val="4090955155"/>
                    </a:ext>
                  </a:extLst>
                </a:gridCol>
                <a:gridCol w="2052145">
                  <a:extLst>
                    <a:ext uri="{9D8B030D-6E8A-4147-A177-3AD203B41FA5}">
                      <a16:colId xmlns:a16="http://schemas.microsoft.com/office/drawing/2014/main" val="3500023198"/>
                    </a:ext>
                  </a:extLst>
                </a:gridCol>
              </a:tblGrid>
              <a:tr h="699230">
                <a:tc>
                  <a:txBody>
                    <a:bodyPr/>
                    <a:lstStyle/>
                    <a:p>
                      <a:pPr algn="ctr"/>
                      <a:r>
                        <a:rPr lang="en-US" dirty="0" smtClean="0"/>
                        <a:t>Current CCAP Reimbursement</a:t>
                      </a:r>
                      <a:endParaRPr lang="en-US" dirty="0"/>
                    </a:p>
                  </a:txBody>
                  <a:tcPr anchor="ctr"/>
                </a:tc>
                <a:tc>
                  <a:txBody>
                    <a:bodyPr/>
                    <a:lstStyle/>
                    <a:p>
                      <a:pPr algn="ctr"/>
                      <a:r>
                        <a:rPr lang="en-US" dirty="0" smtClean="0"/>
                        <a:t>CCAP + </a:t>
                      </a:r>
                      <a:br>
                        <a:rPr lang="en-US" dirty="0" smtClean="0"/>
                      </a:br>
                      <a:r>
                        <a:rPr lang="en-US" dirty="0" smtClean="0"/>
                        <a:t>All STARS Level 3</a:t>
                      </a:r>
                      <a:endParaRPr lang="en-US" dirty="0"/>
                    </a:p>
                  </a:txBody>
                  <a:tcPr anchor="ctr"/>
                </a:tc>
                <a:tc>
                  <a:txBody>
                    <a:bodyPr/>
                    <a:lstStyle/>
                    <a:p>
                      <a:pPr algn="ctr"/>
                      <a:r>
                        <a:rPr lang="en-US" dirty="0" smtClean="0"/>
                        <a:t>CCAP + </a:t>
                      </a:r>
                      <a:br>
                        <a:rPr lang="en-US" dirty="0" smtClean="0"/>
                      </a:br>
                      <a:r>
                        <a:rPr lang="en-US" dirty="0" smtClean="0"/>
                        <a:t>All STARS Level 4</a:t>
                      </a:r>
                      <a:endParaRPr lang="en-US" dirty="0"/>
                    </a:p>
                  </a:txBody>
                  <a:tcPr anchor="ctr"/>
                </a:tc>
                <a:tc>
                  <a:txBody>
                    <a:bodyPr/>
                    <a:lstStyle/>
                    <a:p>
                      <a:pPr algn="ctr"/>
                      <a:r>
                        <a:rPr lang="en-US" dirty="0" smtClean="0"/>
                        <a:t>CCAP</a:t>
                      </a:r>
                      <a:r>
                        <a:rPr lang="en-US" baseline="0" dirty="0" smtClean="0"/>
                        <a:t> + </a:t>
                      </a:r>
                      <a:br>
                        <a:rPr lang="en-US" baseline="0" dirty="0" smtClean="0"/>
                      </a:br>
                      <a:r>
                        <a:rPr lang="en-US" baseline="0" dirty="0" smtClean="0"/>
                        <a:t>All STARS Level 5</a:t>
                      </a:r>
                      <a:endParaRPr lang="en-US" dirty="0"/>
                    </a:p>
                  </a:txBody>
                  <a:tcPr anchor="ctr"/>
                </a:tc>
                <a:extLst>
                  <a:ext uri="{0D108BD9-81ED-4DB2-BD59-A6C34878D82A}">
                    <a16:rowId xmlns:a16="http://schemas.microsoft.com/office/drawing/2014/main" val="1748124962"/>
                  </a:ext>
                </a:extLst>
              </a:tr>
              <a:tr h="595790">
                <a:tc>
                  <a:txBody>
                    <a:bodyPr/>
                    <a:lstStyle/>
                    <a:p>
                      <a:pPr algn="ctr"/>
                      <a:r>
                        <a:rPr lang="en-US" sz="2800" dirty="0" smtClean="0">
                          <a:solidFill>
                            <a:srgbClr val="002060"/>
                          </a:solidFill>
                        </a:rPr>
                        <a:t>$8,160</a:t>
                      </a:r>
                      <a:endParaRPr lang="en-US" sz="2800" dirty="0">
                        <a:solidFill>
                          <a:srgbClr val="002060"/>
                        </a:solidFill>
                      </a:endParaRPr>
                    </a:p>
                  </a:txBody>
                  <a:tcPr anchor="ctr"/>
                </a:tc>
                <a:tc>
                  <a:txBody>
                    <a:bodyPr/>
                    <a:lstStyle/>
                    <a:p>
                      <a:pPr algn="ctr"/>
                      <a:r>
                        <a:rPr lang="en-US" sz="2800" dirty="0" smtClean="0">
                          <a:solidFill>
                            <a:srgbClr val="002060"/>
                          </a:solidFill>
                        </a:rPr>
                        <a:t>$8,799</a:t>
                      </a:r>
                      <a:endParaRPr lang="en-US" sz="2800" dirty="0">
                        <a:solidFill>
                          <a:srgbClr val="002060"/>
                        </a:solidFill>
                      </a:endParaRPr>
                    </a:p>
                  </a:txBody>
                  <a:tcPr anchor="ctr"/>
                </a:tc>
                <a:tc>
                  <a:txBody>
                    <a:bodyPr/>
                    <a:lstStyle/>
                    <a:p>
                      <a:pPr algn="ctr"/>
                      <a:r>
                        <a:rPr lang="en-US" sz="2800" dirty="0" smtClean="0">
                          <a:solidFill>
                            <a:srgbClr val="002060"/>
                          </a:solidFill>
                        </a:rPr>
                        <a:t>$9,114</a:t>
                      </a:r>
                      <a:endParaRPr lang="en-US" sz="2800" dirty="0">
                        <a:solidFill>
                          <a:srgbClr val="002060"/>
                        </a:solidFill>
                      </a:endParaRPr>
                    </a:p>
                  </a:txBody>
                  <a:tcPr anchor="ctr"/>
                </a:tc>
                <a:tc>
                  <a:txBody>
                    <a:bodyPr/>
                    <a:lstStyle/>
                    <a:p>
                      <a:pPr algn="ctr"/>
                      <a:r>
                        <a:rPr lang="en-US" sz="2800" dirty="0" smtClean="0">
                          <a:solidFill>
                            <a:srgbClr val="002060"/>
                          </a:solidFill>
                        </a:rPr>
                        <a:t>$9,454</a:t>
                      </a:r>
                      <a:endParaRPr lang="en-US" sz="2800" dirty="0">
                        <a:solidFill>
                          <a:srgbClr val="002060"/>
                        </a:solidFill>
                      </a:endParaRPr>
                    </a:p>
                  </a:txBody>
                  <a:tcPr anchor="ctr"/>
                </a:tc>
                <a:extLst>
                  <a:ext uri="{0D108BD9-81ED-4DB2-BD59-A6C34878D82A}">
                    <a16:rowId xmlns:a16="http://schemas.microsoft.com/office/drawing/2014/main" val="1184411330"/>
                  </a:ext>
                </a:extLst>
              </a:tr>
            </a:tbl>
          </a:graphicData>
        </a:graphic>
      </p:graphicFrame>
    </p:spTree>
    <p:extLst>
      <p:ext uri="{BB962C8B-B14F-4D97-AF65-F5344CB8AC3E}">
        <p14:creationId xmlns:p14="http://schemas.microsoft.com/office/powerpoint/2010/main" val="224980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Department for Public Health</a:t>
            </a:r>
            <a:endParaRPr lang="en-US" dirty="0"/>
          </a:p>
        </p:txBody>
      </p:sp>
      <p:sp>
        <p:nvSpPr>
          <p:cNvPr id="3" name="Subtitle 2"/>
          <p:cNvSpPr>
            <a:spLocks noGrp="1"/>
          </p:cNvSpPr>
          <p:nvPr>
            <p:ph type="subTitle" idx="1"/>
          </p:nvPr>
        </p:nvSpPr>
        <p:spPr/>
        <p:txBody>
          <a:bodyPr/>
          <a:lstStyle/>
          <a:p>
            <a:r>
              <a:rPr lang="en-US" dirty="0" smtClean="0"/>
              <a:t>Early Childhood Program Highlights:</a:t>
            </a:r>
          </a:p>
          <a:p>
            <a:r>
              <a:rPr lang="en-US" dirty="0" smtClean="0"/>
              <a:t>HANDS &amp; ECMH</a:t>
            </a:r>
            <a:endParaRPr lang="en-US" dirty="0"/>
          </a:p>
        </p:txBody>
      </p:sp>
    </p:spTree>
    <p:extLst>
      <p:ext uri="{BB962C8B-B14F-4D97-AF65-F5344CB8AC3E}">
        <p14:creationId xmlns:p14="http://schemas.microsoft.com/office/powerpoint/2010/main" val="178448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3759"/>
            <a:ext cx="10972800" cy="838200"/>
          </a:xfrm>
        </p:spPr>
        <p:txBody>
          <a:bodyPr>
            <a:normAutofit/>
          </a:bodyPr>
          <a:lstStyle/>
          <a:p>
            <a:pPr algn="ctr"/>
            <a:r>
              <a:rPr lang="en-US" dirty="0" smtClean="0"/>
              <a:t>Early Childhood Mental Health (ECMH)</a:t>
            </a:r>
            <a:endParaRPr lang="en-US" dirty="0"/>
          </a:p>
        </p:txBody>
      </p:sp>
      <p:sp>
        <p:nvSpPr>
          <p:cNvPr id="3" name="Content Placeholder 2"/>
          <p:cNvSpPr>
            <a:spLocks noGrp="1"/>
          </p:cNvSpPr>
          <p:nvPr>
            <p:ph idx="1"/>
          </p:nvPr>
        </p:nvSpPr>
        <p:spPr>
          <a:xfrm>
            <a:off x="536026" y="1408386"/>
            <a:ext cx="11046374" cy="5013434"/>
          </a:xfrm>
        </p:spPr>
        <p:txBody>
          <a:bodyPr>
            <a:normAutofit fontScale="92500" lnSpcReduction="10000"/>
          </a:bodyPr>
          <a:lstStyle/>
          <a:p>
            <a:pPr marL="0" indent="0" algn="ctr">
              <a:buNone/>
            </a:pPr>
            <a:r>
              <a:rPr lang="en-US" sz="2400" b="1" dirty="0" smtClean="0">
                <a:solidFill>
                  <a:schemeClr val="accent1">
                    <a:lumMod val="50000"/>
                  </a:schemeClr>
                </a:solidFill>
              </a:rPr>
              <a:t>(Amount </a:t>
            </a:r>
            <a:r>
              <a:rPr lang="en-US" sz="2400" b="1" dirty="0">
                <a:solidFill>
                  <a:schemeClr val="accent1">
                    <a:lumMod val="50000"/>
                  </a:schemeClr>
                </a:solidFill>
              </a:rPr>
              <a:t>of Tobacco Funding: $1,000,000 per </a:t>
            </a:r>
            <a:r>
              <a:rPr lang="en-US" sz="2400" b="1" dirty="0" smtClean="0">
                <a:solidFill>
                  <a:schemeClr val="accent1">
                    <a:lumMod val="50000"/>
                  </a:schemeClr>
                </a:solidFill>
              </a:rPr>
              <a:t>year)</a:t>
            </a:r>
            <a:endParaRPr lang="en-US" sz="2400" b="1" dirty="0">
              <a:solidFill>
                <a:schemeClr val="accent1">
                  <a:lumMod val="50000"/>
                </a:schemeClr>
              </a:solidFill>
            </a:endParaRPr>
          </a:p>
          <a:p>
            <a:r>
              <a:rPr lang="en-US" sz="2400" b="1" dirty="0" smtClean="0"/>
              <a:t>Purpose:</a:t>
            </a:r>
            <a:r>
              <a:rPr lang="en-US" sz="2400" dirty="0" smtClean="0"/>
              <a:t> to build capacity to meet the mental health needs of young children and their families by partnering with the Departments for Public Health and Behavioral Health, Developmental and Intellectual Disabilities.</a:t>
            </a:r>
            <a:endParaRPr lang="en-US" sz="2400" dirty="0"/>
          </a:p>
          <a:p>
            <a:endParaRPr lang="en-US" sz="2400" b="1" dirty="0"/>
          </a:p>
          <a:p>
            <a:r>
              <a:rPr lang="en-US" sz="2400" b="1" dirty="0" smtClean="0"/>
              <a:t>Structure</a:t>
            </a:r>
            <a:r>
              <a:rPr lang="en-US" sz="2400" b="1" dirty="0"/>
              <a:t>: </a:t>
            </a:r>
            <a:r>
              <a:rPr lang="en-US" sz="2400" dirty="0"/>
              <a:t>funds support Early Childhood Mental Health Specialists in the regional Comprehensive Community Mental Health Centers (14 total) </a:t>
            </a:r>
            <a:endParaRPr lang="en-US" sz="2400" dirty="0" smtClean="0"/>
          </a:p>
          <a:p>
            <a:endParaRPr lang="en-US" sz="2400" dirty="0" smtClean="0"/>
          </a:p>
          <a:p>
            <a:r>
              <a:rPr lang="en-US" sz="2400" dirty="0" smtClean="0"/>
              <a:t>ECMH </a:t>
            </a:r>
            <a:r>
              <a:rPr lang="en-US" sz="2400" dirty="0"/>
              <a:t>services include working with community child-serving agencies to: </a:t>
            </a:r>
          </a:p>
          <a:p>
            <a:pPr lvl="1"/>
            <a:r>
              <a:rPr lang="en-US" sz="2400" dirty="0"/>
              <a:t>Consult on social-emotional issues</a:t>
            </a:r>
          </a:p>
          <a:p>
            <a:pPr lvl="1"/>
            <a:r>
              <a:rPr lang="en-US" sz="2400" dirty="0"/>
              <a:t>Train on social-emotional issues</a:t>
            </a:r>
          </a:p>
          <a:p>
            <a:pPr lvl="1"/>
            <a:r>
              <a:rPr lang="en-US" sz="2400" dirty="0"/>
              <a:t>Evaluate/assess children ages birth through 5 </a:t>
            </a:r>
          </a:p>
          <a:p>
            <a:pPr lvl="1"/>
            <a:r>
              <a:rPr lang="en-US" sz="2400" dirty="0"/>
              <a:t>Provide therapeutic services to children ages birth through 5 and their families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17955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ECMH Accomplishments</a:t>
            </a:r>
          </a:p>
        </p:txBody>
      </p:sp>
      <p:sp>
        <p:nvSpPr>
          <p:cNvPr id="3" name="Content Placeholder 2"/>
          <p:cNvSpPr>
            <a:spLocks noGrp="1"/>
          </p:cNvSpPr>
          <p:nvPr>
            <p:ph idx="1"/>
          </p:nvPr>
        </p:nvSpPr>
        <p:spPr>
          <a:xfrm>
            <a:off x="415159" y="1786759"/>
            <a:ext cx="11387958" cy="4537841"/>
          </a:xfrm>
        </p:spPr>
        <p:txBody>
          <a:bodyPr>
            <a:normAutofit fontScale="92500" lnSpcReduction="20000"/>
          </a:bodyPr>
          <a:lstStyle/>
          <a:p>
            <a:r>
              <a:rPr lang="en-US" sz="2400" dirty="0"/>
              <a:t>Served </a:t>
            </a:r>
            <a:r>
              <a:rPr lang="en-US" sz="2400" dirty="0" smtClean="0"/>
              <a:t>4,756 children </a:t>
            </a:r>
            <a:r>
              <a:rPr lang="en-US" sz="2400" dirty="0"/>
              <a:t>and families in </a:t>
            </a:r>
            <a:r>
              <a:rPr lang="en-US" sz="2400" dirty="0" smtClean="0"/>
              <a:t>FY18</a:t>
            </a:r>
            <a:endParaRPr lang="en-US" sz="2400" dirty="0"/>
          </a:p>
          <a:p>
            <a:endParaRPr lang="en-US" sz="2400" dirty="0" smtClean="0"/>
          </a:p>
          <a:p>
            <a:r>
              <a:rPr lang="en-US" sz="2400" dirty="0" smtClean="0"/>
              <a:t>Provided 2,838 consultations to child-serving agencies</a:t>
            </a:r>
          </a:p>
          <a:p>
            <a:endParaRPr lang="en-US" sz="2400" dirty="0" smtClean="0"/>
          </a:p>
          <a:p>
            <a:r>
              <a:rPr lang="en-US" sz="2400" dirty="0" smtClean="0"/>
              <a:t>Provided training to over 1,000 early care and education staff in Head Start, childcare, and state-funded preschool</a:t>
            </a:r>
          </a:p>
          <a:p>
            <a:endParaRPr lang="en-US" sz="2400" dirty="0" smtClean="0"/>
          </a:p>
          <a:p>
            <a:r>
              <a:rPr lang="en-US" sz="2400" dirty="0"/>
              <a:t>Increased capacity to implement services based on evidence-based practices/programs such as:</a:t>
            </a:r>
          </a:p>
          <a:p>
            <a:pPr marL="914400" lvl="1" indent="-457200">
              <a:buFont typeface="Arial" panose="020B0604020202020204" pitchFamily="34" charset="0"/>
              <a:buChar char="•"/>
            </a:pPr>
            <a:r>
              <a:rPr lang="en-US" sz="2400" dirty="0"/>
              <a:t>Parent-Child Interaction Therapy</a:t>
            </a:r>
          </a:p>
          <a:p>
            <a:pPr marL="914400" lvl="1" indent="-457200">
              <a:buFont typeface="Arial" panose="020B0604020202020204" pitchFamily="34" charset="0"/>
              <a:buChar char="•"/>
            </a:pPr>
            <a:r>
              <a:rPr lang="en-US" sz="2400" dirty="0"/>
              <a:t>Moving beyond Depression</a:t>
            </a:r>
          </a:p>
          <a:p>
            <a:pPr marL="914400" lvl="1" indent="-457200">
              <a:buFont typeface="Arial" panose="020B0604020202020204" pitchFamily="34" charset="0"/>
              <a:buChar char="•"/>
            </a:pPr>
            <a:r>
              <a:rPr lang="en-US" sz="2400" dirty="0"/>
              <a:t>Nurturing Parent </a:t>
            </a:r>
          </a:p>
          <a:p>
            <a:pPr marL="914400" lvl="1" indent="-457200">
              <a:buFont typeface="Arial" panose="020B0604020202020204" pitchFamily="34" charset="0"/>
              <a:buChar char="•"/>
            </a:pPr>
            <a:r>
              <a:rPr lang="en-US" sz="2400" dirty="0"/>
              <a:t>Trauma-focused Cognitive Behavioral Therapy</a:t>
            </a:r>
          </a:p>
          <a:p>
            <a:pPr marL="914400" lvl="1" indent="-457200">
              <a:buFont typeface="Arial" panose="020B0604020202020204" pitchFamily="34" charset="0"/>
              <a:buChar char="•"/>
            </a:pPr>
            <a:r>
              <a:rPr lang="en-US" sz="2400" dirty="0"/>
              <a:t>Child-Parent Psychotherapy</a:t>
            </a:r>
          </a:p>
          <a:p>
            <a:endParaRPr lang="en-US" sz="2400" dirty="0"/>
          </a:p>
        </p:txBody>
      </p:sp>
    </p:spTree>
    <p:extLst>
      <p:ext uri="{BB962C8B-B14F-4D97-AF65-F5344CB8AC3E}">
        <p14:creationId xmlns:p14="http://schemas.microsoft.com/office/powerpoint/2010/main" val="137351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235" y="1077309"/>
            <a:ext cx="7273158" cy="54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89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8763000" cy="838200"/>
          </a:xfrm>
        </p:spPr>
        <p:txBody>
          <a:bodyPr>
            <a:noAutofit/>
          </a:bodyPr>
          <a:lstStyle/>
          <a:p>
            <a:r>
              <a:rPr lang="en-US" sz="3600" dirty="0"/>
              <a:t>Health Access Nurturing Development Services (HANDS)</a:t>
            </a:r>
          </a:p>
        </p:txBody>
      </p:sp>
      <p:sp>
        <p:nvSpPr>
          <p:cNvPr id="3" name="Content Placeholder 2"/>
          <p:cNvSpPr>
            <a:spLocks noGrp="1"/>
          </p:cNvSpPr>
          <p:nvPr>
            <p:ph idx="1"/>
          </p:nvPr>
        </p:nvSpPr>
        <p:spPr>
          <a:xfrm>
            <a:off x="1981200" y="2057400"/>
            <a:ext cx="8229600" cy="4419600"/>
          </a:xfrm>
        </p:spPr>
        <p:txBody>
          <a:bodyPr>
            <a:normAutofit fontScale="85000" lnSpcReduction="10000"/>
          </a:bodyPr>
          <a:lstStyle/>
          <a:p>
            <a:r>
              <a:rPr lang="en-US" sz="3200" dirty="0" smtClean="0"/>
              <a:t>In FY 18</a:t>
            </a:r>
            <a:r>
              <a:rPr lang="en-US" sz="3200" b="1" dirty="0" smtClean="0"/>
              <a:t>, 5504 </a:t>
            </a:r>
            <a:r>
              <a:rPr lang="en-US" sz="3200" dirty="0" smtClean="0"/>
              <a:t>families </a:t>
            </a:r>
            <a:r>
              <a:rPr lang="en-US" sz="3200" dirty="0"/>
              <a:t>served through support of Tobacco </a:t>
            </a:r>
            <a:r>
              <a:rPr lang="en-US" sz="3200" dirty="0" smtClean="0"/>
              <a:t>Funds</a:t>
            </a:r>
            <a:endParaRPr lang="en-US" dirty="0" smtClean="0"/>
          </a:p>
          <a:p>
            <a:r>
              <a:rPr lang="en-US" dirty="0" smtClean="0"/>
              <a:t>Voluntary weekly home visiting program administered by local health departments</a:t>
            </a:r>
          </a:p>
          <a:p>
            <a:r>
              <a:rPr lang="en-US" dirty="0" smtClean="0"/>
              <a:t>Designed to:</a:t>
            </a:r>
          </a:p>
          <a:p>
            <a:pPr lvl="1"/>
            <a:r>
              <a:rPr lang="en-US" dirty="0" smtClean="0"/>
              <a:t>Assist overburdened parents/caregivers during the prenatal period until the child’s third birthday</a:t>
            </a:r>
          </a:p>
          <a:p>
            <a:pPr lvl="1"/>
            <a:r>
              <a:rPr lang="en-US" dirty="0" smtClean="0"/>
              <a:t>Improve health outcomes for both mother and child</a:t>
            </a:r>
          </a:p>
          <a:p>
            <a:pPr lvl="1"/>
            <a:r>
              <a:rPr lang="en-US" dirty="0" smtClean="0"/>
              <a:t>Improve social outcomes for child and family</a:t>
            </a:r>
            <a:endParaRPr lang="en-US" dirty="0"/>
          </a:p>
        </p:txBody>
      </p:sp>
    </p:spTree>
    <p:extLst>
      <p:ext uri="{BB962C8B-B14F-4D97-AF65-F5344CB8AC3E}">
        <p14:creationId xmlns:p14="http://schemas.microsoft.com/office/powerpoint/2010/main" val="1058964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3" y="625367"/>
            <a:ext cx="10972800" cy="838200"/>
          </a:xfrm>
        </p:spPr>
        <p:txBody>
          <a:bodyPr/>
          <a:lstStyle/>
          <a:p>
            <a:pPr algn="ctr"/>
            <a:r>
              <a:rPr lang="en-US" dirty="0" smtClean="0"/>
              <a:t>Goals</a:t>
            </a:r>
            <a:endParaRPr lang="en-US" dirty="0"/>
          </a:p>
        </p:txBody>
      </p:sp>
      <p:sp>
        <p:nvSpPr>
          <p:cNvPr id="3" name="Content Placeholder 2"/>
          <p:cNvSpPr>
            <a:spLocks noGrp="1"/>
          </p:cNvSpPr>
          <p:nvPr>
            <p:ph idx="1"/>
          </p:nvPr>
        </p:nvSpPr>
        <p:spPr>
          <a:xfrm>
            <a:off x="2212526" y="1690169"/>
            <a:ext cx="8229600" cy="4724400"/>
          </a:xfrm>
        </p:spPr>
        <p:txBody>
          <a:bodyPr anchor="b">
            <a:normAutofit lnSpcReduction="10000"/>
          </a:bodyPr>
          <a:lstStyle/>
          <a:p>
            <a:r>
              <a:rPr lang="en-US" dirty="0" smtClean="0"/>
              <a:t>Healthy pregnancies and births</a:t>
            </a:r>
          </a:p>
          <a:p>
            <a:r>
              <a:rPr lang="en-US" dirty="0" smtClean="0"/>
              <a:t>Optimal child growth and development</a:t>
            </a:r>
          </a:p>
          <a:p>
            <a:r>
              <a:rPr lang="en-US" dirty="0" smtClean="0"/>
              <a:t>Children live in healthy and safe homes</a:t>
            </a:r>
          </a:p>
          <a:p>
            <a:r>
              <a:rPr lang="en-US" dirty="0" smtClean="0"/>
              <a:t>Family self-sufficiency</a:t>
            </a:r>
          </a:p>
          <a:p>
            <a:r>
              <a:rPr lang="en-US" dirty="0" smtClean="0">
                <a:solidFill>
                  <a:prstClr val="black"/>
                </a:solidFill>
              </a:rPr>
              <a:t>Increase ECMH </a:t>
            </a:r>
            <a:r>
              <a:rPr lang="en-US" dirty="0">
                <a:solidFill>
                  <a:prstClr val="black"/>
                </a:solidFill>
              </a:rPr>
              <a:t>and HANDS </a:t>
            </a:r>
            <a:r>
              <a:rPr lang="en-US" dirty="0" smtClean="0">
                <a:solidFill>
                  <a:prstClr val="black"/>
                </a:solidFill>
              </a:rPr>
              <a:t>skills </a:t>
            </a:r>
            <a:r>
              <a:rPr lang="en-US" dirty="0">
                <a:solidFill>
                  <a:prstClr val="black"/>
                </a:solidFill>
              </a:rPr>
              <a:t>and </a:t>
            </a:r>
            <a:r>
              <a:rPr lang="en-US" dirty="0" smtClean="0">
                <a:solidFill>
                  <a:prstClr val="black"/>
                </a:solidFill>
              </a:rPr>
              <a:t>gain more knowledge </a:t>
            </a:r>
            <a:r>
              <a:rPr lang="en-US" dirty="0">
                <a:solidFill>
                  <a:prstClr val="black"/>
                </a:solidFill>
              </a:rPr>
              <a:t>of early childhood professionals </a:t>
            </a:r>
            <a:endParaRPr lang="en-US" dirty="0" smtClean="0">
              <a:solidFill>
                <a:prstClr val="black"/>
              </a:solidFill>
            </a:endParaRPr>
          </a:p>
          <a:p>
            <a:r>
              <a:rPr lang="en-US" dirty="0" smtClean="0">
                <a:solidFill>
                  <a:prstClr val="black"/>
                </a:solidFill>
              </a:rPr>
              <a:t>Invest </a:t>
            </a:r>
            <a:r>
              <a:rPr lang="en-US" dirty="0">
                <a:solidFill>
                  <a:prstClr val="black"/>
                </a:solidFill>
              </a:rPr>
              <a:t>in </a:t>
            </a:r>
            <a:r>
              <a:rPr lang="en-US" dirty="0" smtClean="0">
                <a:solidFill>
                  <a:prstClr val="black"/>
                </a:solidFill>
              </a:rPr>
              <a:t>capacity putting </a:t>
            </a:r>
            <a:r>
              <a:rPr lang="en-US" dirty="0">
                <a:solidFill>
                  <a:prstClr val="black"/>
                </a:solidFill>
              </a:rPr>
              <a:t>KY in the position to address current issues without </a:t>
            </a:r>
            <a:r>
              <a:rPr lang="en-US" dirty="0" smtClean="0">
                <a:solidFill>
                  <a:prstClr val="black"/>
                </a:solidFill>
              </a:rPr>
              <a:t>delay</a:t>
            </a:r>
            <a:endParaRPr lang="en-US" sz="3600" b="1" dirty="0"/>
          </a:p>
          <a:p>
            <a:endParaRPr lang="en-US" dirty="0"/>
          </a:p>
        </p:txBody>
      </p:sp>
    </p:spTree>
    <p:extLst>
      <p:ext uri="{BB962C8B-B14F-4D97-AF65-F5344CB8AC3E}">
        <p14:creationId xmlns:p14="http://schemas.microsoft.com/office/powerpoint/2010/main" val="18166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81960" y="6180084"/>
            <a:ext cx="9312165" cy="591208"/>
          </a:xfrm>
          <a:prstGeom prst="roundRect">
            <a:avLst/>
          </a:prstGeom>
          <a:solidFill>
            <a:schemeClr val="bg1"/>
          </a:solidFill>
          <a:ln w="38100">
            <a:noFill/>
            <a:prstDash val="sysDot"/>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a:noAutofit/>
          </a:bodyPr>
          <a:lstStyle/>
          <a:p>
            <a:pPr algn="ctr" defTabSz="914400"/>
            <a:r>
              <a:rPr lang="en-US" sz="1200" i="1" dirty="0">
                <a:solidFill>
                  <a:prstClr val="black"/>
                </a:solidFill>
                <a:latin typeface="Constantia"/>
                <a:ea typeface="Calibri"/>
                <a:cs typeface="Times New Roman"/>
              </a:rPr>
              <a:t>Connect the Dots training and visuals were created by </a:t>
            </a:r>
            <a:r>
              <a:rPr lang="en-US" sz="1100" dirty="0">
                <a:solidFill>
                  <a:prstClr val="black"/>
                </a:solidFill>
                <a:latin typeface="Constantia"/>
                <a:ea typeface="Calibri"/>
                <a:cs typeface="Times New Roman"/>
              </a:rPr>
              <a:t>Department for Community Based Services (DCBS), Division of Child Care (DCC) in collaboration with Early Childhood Comprehensive Systems Grant and the Early Childhood Mental Health Program (ECMH), August 2016</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918" t="30342" r="24326" b="29124"/>
          <a:stretch/>
        </p:blipFill>
        <p:spPr bwMode="auto">
          <a:xfrm>
            <a:off x="2396359" y="1057536"/>
            <a:ext cx="7133111" cy="484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294967295"/>
          </p:nvPr>
        </p:nvSpPr>
        <p:spPr/>
        <p:txBody>
          <a:bodyPr/>
          <a:lstStyle/>
          <a:p>
            <a:pPr defTabSz="914400"/>
            <a:fld id="{D6B0530C-13D6-4108-A5A3-02A5040FE9F6}" type="slidenum">
              <a:rPr lang="en-US">
                <a:solidFill>
                  <a:prstClr val="black">
                    <a:tint val="75000"/>
                  </a:prstClr>
                </a:solidFill>
                <a:latin typeface="Constantia"/>
              </a:rPr>
              <a:pPr defTabSz="914400"/>
              <a:t>27</a:t>
            </a:fld>
            <a:endParaRPr lang="en-US">
              <a:solidFill>
                <a:prstClr val="black">
                  <a:tint val="75000"/>
                </a:prstClr>
              </a:solidFill>
              <a:latin typeface="Constantia"/>
            </a:endParaRPr>
          </a:p>
        </p:txBody>
      </p:sp>
    </p:spTree>
    <p:extLst>
      <p:ext uri="{BB962C8B-B14F-4D97-AF65-F5344CB8AC3E}">
        <p14:creationId xmlns:p14="http://schemas.microsoft.com/office/powerpoint/2010/main" val="20773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42941" y="1222378"/>
            <a:ext cx="5212870" cy="3811510"/>
          </a:xfrm>
          <a:prstGeom prst="rect">
            <a:avLst/>
          </a:prstGeom>
          <a:solidFill>
            <a:srgbClr val="15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onstantia"/>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452" t="5778" r="42024"/>
          <a:stretch/>
        </p:blipFill>
        <p:spPr>
          <a:xfrm>
            <a:off x="1816005" y="1222378"/>
            <a:ext cx="3226936" cy="3799812"/>
          </a:xfrm>
          <a:prstGeom prst="rect">
            <a:avLst/>
          </a:prstGeom>
        </p:spPr>
      </p:pic>
      <p:sp>
        <p:nvSpPr>
          <p:cNvPr id="2" name="Rectangle 1"/>
          <p:cNvSpPr/>
          <p:nvPr/>
        </p:nvSpPr>
        <p:spPr>
          <a:xfrm>
            <a:off x="5333578" y="1455242"/>
            <a:ext cx="4877222" cy="3139321"/>
          </a:xfrm>
          <a:prstGeom prst="rect">
            <a:avLst/>
          </a:prstGeom>
        </p:spPr>
        <p:txBody>
          <a:bodyPr wrap="square">
            <a:spAutoFit/>
          </a:bodyPr>
          <a:lstStyle/>
          <a:p>
            <a:pPr algn="ctr" defTabSz="914400"/>
            <a:r>
              <a:rPr lang="en-US" sz="2200" b="1" dirty="0">
                <a:solidFill>
                  <a:prstClr val="white"/>
                </a:solidFill>
                <a:latin typeface="Calibri"/>
              </a:rPr>
              <a:t>Connect the Dots (CTD) summarizes social and emotional best practices into </a:t>
            </a:r>
          </a:p>
          <a:p>
            <a:pPr algn="ctr" defTabSz="914400"/>
            <a:r>
              <a:rPr lang="en-US" sz="2200" b="1" dirty="0">
                <a:solidFill>
                  <a:prstClr val="white"/>
                </a:solidFill>
                <a:latin typeface="Calibri"/>
              </a:rPr>
              <a:t>4 easy-to-remember steps. </a:t>
            </a:r>
          </a:p>
          <a:p>
            <a:pPr algn="ctr" defTabSz="914400"/>
            <a:endParaRPr lang="en-US" sz="2200" b="1" dirty="0">
              <a:solidFill>
                <a:prstClr val="white"/>
              </a:solidFill>
              <a:latin typeface="Calibri"/>
            </a:endParaRPr>
          </a:p>
          <a:p>
            <a:pPr algn="ctr" defTabSz="914400"/>
            <a:r>
              <a:rPr lang="en-US" sz="2200" b="1" dirty="0">
                <a:solidFill>
                  <a:prstClr val="white"/>
                </a:solidFill>
                <a:latin typeface="Calibri"/>
              </a:rPr>
              <a:t>It provides a common language and a common approach to addressing challenging behaviors in a way that builds strong social and emotional skills in children ages 2-5 years.</a:t>
            </a:r>
          </a:p>
        </p:txBody>
      </p:sp>
      <p:sp>
        <p:nvSpPr>
          <p:cNvPr id="7" name="TextBox 6"/>
          <p:cNvSpPr txBox="1"/>
          <p:nvPr/>
        </p:nvSpPr>
        <p:spPr>
          <a:xfrm>
            <a:off x="1816005" y="525517"/>
            <a:ext cx="8439806" cy="769441"/>
          </a:xfrm>
          <a:prstGeom prst="rect">
            <a:avLst/>
          </a:prstGeom>
          <a:solidFill>
            <a:srgbClr val="92D050"/>
          </a:solidFill>
        </p:spPr>
        <p:txBody>
          <a:bodyPr wrap="square" rtlCol="0">
            <a:spAutoFit/>
          </a:bodyPr>
          <a:lstStyle/>
          <a:p>
            <a:pPr algn="ctr" defTabSz="914400"/>
            <a:r>
              <a:rPr lang="en-US" sz="4400" b="1" dirty="0">
                <a:solidFill>
                  <a:prstClr val="black"/>
                </a:solidFill>
                <a:latin typeface="Constantia"/>
              </a:rPr>
              <a:t>What is Connect the Dots?</a:t>
            </a:r>
          </a:p>
        </p:txBody>
      </p:sp>
      <p:sp>
        <p:nvSpPr>
          <p:cNvPr id="4" name="TextBox 3"/>
          <p:cNvSpPr txBox="1"/>
          <p:nvPr/>
        </p:nvSpPr>
        <p:spPr>
          <a:xfrm>
            <a:off x="10210800" y="6470947"/>
            <a:ext cx="365760" cy="369332"/>
          </a:xfrm>
          <a:prstGeom prst="rect">
            <a:avLst/>
          </a:prstGeom>
          <a:noFill/>
        </p:spPr>
        <p:txBody>
          <a:bodyPr wrap="square" rtlCol="0">
            <a:spAutoFit/>
          </a:bodyPr>
          <a:lstStyle/>
          <a:p>
            <a:pPr defTabSz="914400"/>
            <a:r>
              <a:rPr lang="en-US" dirty="0">
                <a:solidFill>
                  <a:prstClr val="black"/>
                </a:solidFill>
                <a:latin typeface="Constantia"/>
              </a:rPr>
              <a:t>11</a:t>
            </a:r>
          </a:p>
        </p:txBody>
      </p:sp>
    </p:spTree>
    <p:extLst>
      <p:ext uri="{BB962C8B-B14F-4D97-AF65-F5344CB8AC3E}">
        <p14:creationId xmlns:p14="http://schemas.microsoft.com/office/powerpoint/2010/main" val="87811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1742" y="898346"/>
            <a:ext cx="8915400" cy="606972"/>
          </a:xfrm>
          <a:solidFill>
            <a:srgbClr val="92D050"/>
          </a:solidFill>
        </p:spPr>
        <p:txBody>
          <a:bodyPr>
            <a:normAutofit fontScale="90000"/>
          </a:bodyPr>
          <a:lstStyle/>
          <a:p>
            <a:pPr algn="ctr"/>
            <a:r>
              <a:rPr lang="en-US" sz="4400" dirty="0" smtClean="0"/>
              <a:t>Trainings</a:t>
            </a:r>
            <a:endParaRPr lang="en-US" sz="4400" dirty="0"/>
          </a:p>
        </p:txBody>
      </p:sp>
      <p:sp>
        <p:nvSpPr>
          <p:cNvPr id="3" name="Rectangle 2"/>
          <p:cNvSpPr/>
          <p:nvPr/>
        </p:nvSpPr>
        <p:spPr>
          <a:xfrm>
            <a:off x="6823936" y="3737806"/>
            <a:ext cx="3392136" cy="473340"/>
          </a:xfrm>
          <a:prstGeom prst="rect">
            <a:avLst/>
          </a:prstGeom>
        </p:spPr>
        <p:txBody>
          <a:bodyPr wrap="square">
            <a:spAutoFit/>
          </a:bodyPr>
          <a:lstStyle/>
          <a:p>
            <a:pPr defTabSz="914400"/>
            <a:r>
              <a:rPr lang="en-US" sz="2400" b="1" dirty="0">
                <a:solidFill>
                  <a:prstClr val="black"/>
                </a:solidFill>
                <a:latin typeface="Calibri"/>
              </a:rPr>
              <a:t>Total trainings </a:t>
            </a:r>
          </a:p>
        </p:txBody>
      </p:sp>
      <p:sp>
        <p:nvSpPr>
          <p:cNvPr id="6" name="Rectangle 5"/>
          <p:cNvSpPr/>
          <p:nvPr/>
        </p:nvSpPr>
        <p:spPr>
          <a:xfrm>
            <a:off x="1545050" y="1153883"/>
            <a:ext cx="8855528" cy="2246769"/>
          </a:xfrm>
          <a:prstGeom prst="rect">
            <a:avLst/>
          </a:prstGeom>
        </p:spPr>
        <p:txBody>
          <a:bodyPr wrap="square">
            <a:spAutoFit/>
          </a:bodyPr>
          <a:lstStyle/>
          <a:p>
            <a:pPr algn="ctr" defTabSz="914400"/>
            <a:endParaRPr lang="en-US" sz="2000" dirty="0">
              <a:solidFill>
                <a:prstClr val="black"/>
              </a:solidFill>
              <a:latin typeface="Constantia"/>
            </a:endParaRPr>
          </a:p>
          <a:p>
            <a:pPr algn="ctr" defTabSz="914400"/>
            <a:r>
              <a:rPr lang="en-US" sz="2400" dirty="0">
                <a:solidFill>
                  <a:prstClr val="black"/>
                </a:solidFill>
                <a:latin typeface="Calibri"/>
              </a:rPr>
              <a:t>Staff worked closely with the KY Strengthening Families Training Workgroup, Early Childhood Mental Health, Child Care Health Consultation, HANDS Home Visiting Program, First Steps Part C program and others to develop this training program and supporting materials. </a:t>
            </a:r>
          </a:p>
        </p:txBody>
      </p:sp>
      <p:sp>
        <p:nvSpPr>
          <p:cNvPr id="8" name="Oval 7"/>
          <p:cNvSpPr/>
          <p:nvPr/>
        </p:nvSpPr>
        <p:spPr>
          <a:xfrm>
            <a:off x="2448639" y="3522379"/>
            <a:ext cx="924167" cy="878569"/>
          </a:xfrm>
          <a:prstGeom prst="ellipse">
            <a:avLst/>
          </a:prstGeom>
          <a:solidFill>
            <a:srgbClr val="15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onstantia"/>
            </a:endParaRPr>
          </a:p>
        </p:txBody>
      </p:sp>
      <p:sp>
        <p:nvSpPr>
          <p:cNvPr id="13" name="Rectangle 12"/>
          <p:cNvSpPr/>
          <p:nvPr/>
        </p:nvSpPr>
        <p:spPr>
          <a:xfrm>
            <a:off x="2536371" y="3690750"/>
            <a:ext cx="783772" cy="461665"/>
          </a:xfrm>
          <a:prstGeom prst="rect">
            <a:avLst/>
          </a:prstGeom>
        </p:spPr>
        <p:txBody>
          <a:bodyPr wrap="square">
            <a:spAutoFit/>
          </a:bodyPr>
          <a:lstStyle/>
          <a:p>
            <a:pPr defTabSz="914400"/>
            <a:r>
              <a:rPr lang="en-US" sz="2400" b="1" dirty="0">
                <a:solidFill>
                  <a:prstClr val="white"/>
                </a:solidFill>
                <a:latin typeface="Constantia"/>
              </a:rPr>
              <a:t> 195</a:t>
            </a:r>
          </a:p>
        </p:txBody>
      </p:sp>
      <p:sp>
        <p:nvSpPr>
          <p:cNvPr id="14" name="Rectangle 13"/>
          <p:cNvSpPr/>
          <p:nvPr/>
        </p:nvSpPr>
        <p:spPr>
          <a:xfrm>
            <a:off x="3386690" y="4492597"/>
            <a:ext cx="2488141" cy="830997"/>
          </a:xfrm>
          <a:prstGeom prst="rect">
            <a:avLst/>
          </a:prstGeom>
        </p:spPr>
        <p:txBody>
          <a:bodyPr wrap="square">
            <a:spAutoFit/>
          </a:bodyPr>
          <a:lstStyle/>
          <a:p>
            <a:pPr defTabSz="914400"/>
            <a:r>
              <a:rPr lang="en-US" sz="2400" b="1" dirty="0">
                <a:solidFill>
                  <a:prstClr val="black"/>
                </a:solidFill>
                <a:latin typeface="Calibri"/>
              </a:rPr>
              <a:t>People trained </a:t>
            </a:r>
          </a:p>
          <a:p>
            <a:pPr defTabSz="914400"/>
            <a:r>
              <a:rPr lang="en-US" sz="2400" b="1" dirty="0">
                <a:solidFill>
                  <a:prstClr val="black"/>
                </a:solidFill>
                <a:latin typeface="Calibri"/>
              </a:rPr>
              <a:t>in ECE</a:t>
            </a:r>
          </a:p>
        </p:txBody>
      </p:sp>
      <p:sp>
        <p:nvSpPr>
          <p:cNvPr id="15" name="Rectangle 14"/>
          <p:cNvSpPr/>
          <p:nvPr/>
        </p:nvSpPr>
        <p:spPr>
          <a:xfrm>
            <a:off x="6823936" y="4400948"/>
            <a:ext cx="3146882" cy="1200329"/>
          </a:xfrm>
          <a:prstGeom prst="rect">
            <a:avLst/>
          </a:prstGeom>
        </p:spPr>
        <p:txBody>
          <a:bodyPr wrap="square">
            <a:spAutoFit/>
          </a:bodyPr>
          <a:lstStyle/>
          <a:p>
            <a:pPr defTabSz="914400"/>
            <a:r>
              <a:rPr lang="en-US" sz="2400" b="1" dirty="0">
                <a:solidFill>
                  <a:prstClr val="black"/>
                </a:solidFill>
                <a:latin typeface="Calibri"/>
              </a:rPr>
              <a:t>People not in the childcare training system </a:t>
            </a:r>
            <a:r>
              <a:rPr lang="en-US" dirty="0">
                <a:solidFill>
                  <a:prstClr val="black"/>
                </a:solidFill>
                <a:latin typeface="Calibri"/>
              </a:rPr>
              <a:t>(*estimated)</a:t>
            </a:r>
          </a:p>
        </p:txBody>
      </p:sp>
      <p:sp>
        <p:nvSpPr>
          <p:cNvPr id="16" name="Rectangle 15"/>
          <p:cNvSpPr/>
          <p:nvPr/>
        </p:nvSpPr>
        <p:spPr>
          <a:xfrm>
            <a:off x="3386690" y="3748012"/>
            <a:ext cx="1200329" cy="461665"/>
          </a:xfrm>
          <a:prstGeom prst="rect">
            <a:avLst/>
          </a:prstGeom>
        </p:spPr>
        <p:txBody>
          <a:bodyPr wrap="none">
            <a:spAutoFit/>
          </a:bodyPr>
          <a:lstStyle/>
          <a:p>
            <a:pPr defTabSz="914400"/>
            <a:r>
              <a:rPr lang="en-US" sz="2400" b="1" dirty="0">
                <a:solidFill>
                  <a:prstClr val="black"/>
                </a:solidFill>
                <a:latin typeface="Calibri"/>
              </a:rPr>
              <a:t>Trainers</a:t>
            </a:r>
          </a:p>
        </p:txBody>
      </p:sp>
      <p:sp>
        <p:nvSpPr>
          <p:cNvPr id="17" name="Oval 16"/>
          <p:cNvSpPr/>
          <p:nvPr/>
        </p:nvSpPr>
        <p:spPr>
          <a:xfrm>
            <a:off x="2469823" y="4500966"/>
            <a:ext cx="916866" cy="834699"/>
          </a:xfrm>
          <a:prstGeom prst="ellipse">
            <a:avLst/>
          </a:prstGeom>
          <a:solidFill>
            <a:srgbClr val="75BD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onstantia"/>
            </a:endParaRPr>
          </a:p>
        </p:txBody>
      </p:sp>
      <p:sp>
        <p:nvSpPr>
          <p:cNvPr id="18" name="Rectangle 17"/>
          <p:cNvSpPr/>
          <p:nvPr/>
        </p:nvSpPr>
        <p:spPr>
          <a:xfrm>
            <a:off x="2504543" y="4591080"/>
            <a:ext cx="983412" cy="461665"/>
          </a:xfrm>
          <a:prstGeom prst="rect">
            <a:avLst/>
          </a:prstGeom>
        </p:spPr>
        <p:txBody>
          <a:bodyPr wrap="square">
            <a:spAutoFit/>
          </a:bodyPr>
          <a:lstStyle/>
          <a:p>
            <a:pPr defTabSz="914400"/>
            <a:r>
              <a:rPr lang="en-US" sz="2400" b="1" dirty="0">
                <a:solidFill>
                  <a:prstClr val="white"/>
                </a:solidFill>
                <a:latin typeface="Constantia"/>
              </a:rPr>
              <a:t>3,477</a:t>
            </a:r>
          </a:p>
        </p:txBody>
      </p:sp>
      <p:sp>
        <p:nvSpPr>
          <p:cNvPr id="19" name="Oval 18"/>
          <p:cNvSpPr/>
          <p:nvPr/>
        </p:nvSpPr>
        <p:spPr>
          <a:xfrm>
            <a:off x="5865760" y="4507897"/>
            <a:ext cx="958176" cy="913609"/>
          </a:xfrm>
          <a:prstGeom prst="ellipse">
            <a:avLst/>
          </a:prstGeom>
          <a:solidFill>
            <a:srgbClr val="FF9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onstantia"/>
            </a:endParaRPr>
          </a:p>
        </p:txBody>
      </p:sp>
      <p:sp>
        <p:nvSpPr>
          <p:cNvPr id="20" name="Rectangle 19"/>
          <p:cNvSpPr/>
          <p:nvPr/>
        </p:nvSpPr>
        <p:spPr>
          <a:xfrm>
            <a:off x="5868980" y="4648027"/>
            <a:ext cx="900287" cy="461665"/>
          </a:xfrm>
          <a:prstGeom prst="rect">
            <a:avLst/>
          </a:prstGeom>
        </p:spPr>
        <p:txBody>
          <a:bodyPr wrap="square">
            <a:spAutoFit/>
          </a:bodyPr>
          <a:lstStyle/>
          <a:p>
            <a:pPr defTabSz="914400"/>
            <a:r>
              <a:rPr lang="en-US" sz="2300" b="1" dirty="0">
                <a:solidFill>
                  <a:prstClr val="white"/>
                </a:solidFill>
                <a:latin typeface="Constantia"/>
              </a:rPr>
              <a:t>3,300</a:t>
            </a:r>
          </a:p>
        </p:txBody>
      </p:sp>
      <p:sp>
        <p:nvSpPr>
          <p:cNvPr id="21" name="Oval 20"/>
          <p:cNvSpPr/>
          <p:nvPr/>
        </p:nvSpPr>
        <p:spPr>
          <a:xfrm>
            <a:off x="5753268" y="3405278"/>
            <a:ext cx="1003709" cy="962851"/>
          </a:xfrm>
          <a:prstGeom prst="ellipse">
            <a:avLst/>
          </a:prstGeom>
          <a:solidFill>
            <a:srgbClr val="E74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onstantia"/>
            </a:endParaRPr>
          </a:p>
        </p:txBody>
      </p:sp>
      <p:sp>
        <p:nvSpPr>
          <p:cNvPr id="22" name="Rectangle 21"/>
          <p:cNvSpPr/>
          <p:nvPr/>
        </p:nvSpPr>
        <p:spPr>
          <a:xfrm>
            <a:off x="5824042" y="3608128"/>
            <a:ext cx="920584" cy="461665"/>
          </a:xfrm>
          <a:prstGeom prst="rect">
            <a:avLst/>
          </a:prstGeom>
        </p:spPr>
        <p:txBody>
          <a:bodyPr wrap="square">
            <a:spAutoFit/>
          </a:bodyPr>
          <a:lstStyle/>
          <a:p>
            <a:pPr defTabSz="914400"/>
            <a:r>
              <a:rPr lang="en-US" sz="2400" b="1" dirty="0">
                <a:solidFill>
                  <a:prstClr val="white"/>
                </a:solidFill>
                <a:latin typeface="Constantia"/>
              </a:rPr>
              <a:t>500+</a:t>
            </a:r>
          </a:p>
        </p:txBody>
      </p:sp>
      <p:sp>
        <p:nvSpPr>
          <p:cNvPr id="5" name="Rectangle 4"/>
          <p:cNvSpPr/>
          <p:nvPr/>
        </p:nvSpPr>
        <p:spPr>
          <a:xfrm>
            <a:off x="10216072" y="6488668"/>
            <a:ext cx="369012" cy="369332"/>
          </a:xfrm>
          <a:prstGeom prst="rect">
            <a:avLst/>
          </a:prstGeom>
        </p:spPr>
        <p:txBody>
          <a:bodyPr wrap="none">
            <a:spAutoFit/>
          </a:bodyPr>
          <a:lstStyle/>
          <a:p>
            <a:pPr defTabSz="914400"/>
            <a:r>
              <a:rPr lang="en-US" dirty="0">
                <a:solidFill>
                  <a:prstClr val="black"/>
                </a:solidFill>
                <a:latin typeface="Constantia"/>
              </a:rPr>
              <a:t>12</a:t>
            </a:r>
          </a:p>
        </p:txBody>
      </p:sp>
    </p:spTree>
    <p:extLst>
      <p:ext uri="{BB962C8B-B14F-4D97-AF65-F5344CB8AC3E}">
        <p14:creationId xmlns:p14="http://schemas.microsoft.com/office/powerpoint/2010/main" val="378147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878" y="5759669"/>
            <a:ext cx="1060866" cy="858638"/>
          </a:xfrm>
          <a:prstGeom prst="rect">
            <a:avLst/>
          </a:prstGeom>
        </p:spPr>
      </p:pic>
      <p:sp>
        <p:nvSpPr>
          <p:cNvPr id="2" name="Rectangle 1"/>
          <p:cNvSpPr/>
          <p:nvPr/>
        </p:nvSpPr>
        <p:spPr>
          <a:xfrm>
            <a:off x="1528412" y="477095"/>
            <a:ext cx="8161361" cy="954107"/>
          </a:xfrm>
          <a:prstGeom prst="rect">
            <a:avLst/>
          </a:prstGeom>
        </p:spPr>
        <p:txBody>
          <a:bodyPr wrap="square">
            <a:spAutoFit/>
          </a:bodyPr>
          <a:lstStyle/>
          <a:p>
            <a:pPr algn="ctr"/>
            <a:r>
              <a:rPr lang="en-US" sz="2800" dirty="0" smtClean="0">
                <a:ln w="22225">
                  <a:noFill/>
                  <a:prstDash val="solid"/>
                </a:ln>
                <a:solidFill>
                  <a:srgbClr val="002060"/>
                </a:solidFill>
                <a:latin typeface="Calibri" panose="020F0502020204030204" pitchFamily="34" charset="0"/>
                <a:cs typeface="Calibri" panose="020F0502020204030204" pitchFamily="34" charset="0"/>
              </a:rPr>
              <a:t>Early Childhood Distribution of </a:t>
            </a:r>
          </a:p>
          <a:p>
            <a:pPr algn="ctr"/>
            <a:r>
              <a:rPr lang="en-US" sz="2800" dirty="0" smtClean="0">
                <a:ln w="22225">
                  <a:noFill/>
                  <a:prstDash val="solid"/>
                </a:ln>
                <a:solidFill>
                  <a:srgbClr val="002060"/>
                </a:solidFill>
                <a:latin typeface="Calibri" panose="020F0502020204030204" pitchFamily="34" charset="0"/>
                <a:cs typeface="Calibri" panose="020F0502020204030204" pitchFamily="34" charset="0"/>
              </a:rPr>
              <a:t>Master Tobacco Settlement Funds for FY18</a:t>
            </a:r>
            <a:endParaRPr lang="en-US" sz="2800" dirty="0">
              <a:ln w="22225">
                <a:noFill/>
                <a:prstDash val="solid"/>
              </a:ln>
              <a:solidFill>
                <a:srgbClr val="002060"/>
              </a:solidFill>
              <a:latin typeface="Calibri" panose="020F0502020204030204" pitchFamily="34" charset="0"/>
              <a:cs typeface="Calibri" panose="020F0502020204030204" pitchFamily="34" charset="0"/>
            </a:endParaRPr>
          </a:p>
        </p:txBody>
      </p:sp>
      <p:sp>
        <p:nvSpPr>
          <p:cNvPr id="10" name="Notched Right Arrow 9"/>
          <p:cNvSpPr/>
          <p:nvPr/>
        </p:nvSpPr>
        <p:spPr>
          <a:xfrm>
            <a:off x="883883" y="2881630"/>
            <a:ext cx="8352889" cy="1305401"/>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Oval 10"/>
          <p:cNvSpPr/>
          <p:nvPr/>
        </p:nvSpPr>
        <p:spPr>
          <a:xfrm>
            <a:off x="1336701" y="3469140"/>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2087845" y="3482246"/>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2820722" y="3474542"/>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3571440" y="3473306"/>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4311682" y="3469140"/>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5060328" y="3469140"/>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5823162" y="3474274"/>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6569978" y="3482246"/>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7248746" y="3474542"/>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7942947" y="3474543"/>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1039946" y="2241397"/>
            <a:ext cx="1142834" cy="938719"/>
          </a:xfrm>
          <a:prstGeom prst="rect">
            <a:avLst/>
          </a:prstGeom>
        </p:spPr>
        <p:txBody>
          <a:bodyPr wrap="square">
            <a:spAutoFit/>
          </a:bodyPr>
          <a:lstStyle/>
          <a:p>
            <a:pPr lvl="0" algn="ctr"/>
            <a:r>
              <a:rPr lang="en-US" sz="1100" b="1" dirty="0">
                <a:latin typeface="Calibri" panose="020F0502020204030204" pitchFamily="34" charset="0"/>
              </a:rPr>
              <a:t>Division of Early Childhood Development (GOEC) $2,050,000</a:t>
            </a:r>
          </a:p>
        </p:txBody>
      </p:sp>
      <p:sp>
        <p:nvSpPr>
          <p:cNvPr id="22" name="Rectangle 21"/>
          <p:cNvSpPr/>
          <p:nvPr/>
        </p:nvSpPr>
        <p:spPr>
          <a:xfrm>
            <a:off x="1704102" y="3919706"/>
            <a:ext cx="1042147" cy="938719"/>
          </a:xfrm>
          <a:prstGeom prst="rect">
            <a:avLst/>
          </a:prstGeom>
        </p:spPr>
        <p:txBody>
          <a:bodyPr wrap="square">
            <a:spAutoFit/>
          </a:bodyPr>
          <a:lstStyle/>
          <a:p>
            <a:pPr lvl="0" algn="ctr"/>
            <a:r>
              <a:rPr lang="en-US" sz="1100" b="1" dirty="0" smtClean="0">
                <a:latin typeface="Calibri" panose="020F0502020204030204" pitchFamily="34" charset="0"/>
              </a:rPr>
              <a:t>Early Childhood Scholarship Program $1,100,000</a:t>
            </a:r>
            <a:endParaRPr lang="en-US" sz="1100" b="1" dirty="0">
              <a:latin typeface="Calibri" panose="020F0502020204030204" pitchFamily="34" charset="0"/>
            </a:endParaRPr>
          </a:p>
        </p:txBody>
      </p:sp>
      <p:sp>
        <p:nvSpPr>
          <p:cNvPr id="23" name="Rectangle 22"/>
          <p:cNvSpPr/>
          <p:nvPr/>
        </p:nvSpPr>
        <p:spPr>
          <a:xfrm>
            <a:off x="2457375" y="2565242"/>
            <a:ext cx="999159" cy="600164"/>
          </a:xfrm>
          <a:prstGeom prst="rect">
            <a:avLst/>
          </a:prstGeom>
        </p:spPr>
        <p:txBody>
          <a:bodyPr wrap="square">
            <a:spAutoFit/>
          </a:bodyPr>
          <a:lstStyle/>
          <a:p>
            <a:pPr lvl="0" algn="ctr"/>
            <a:r>
              <a:rPr lang="en-US" sz="1100" b="1" dirty="0" smtClean="0">
                <a:latin typeface="Calibri" panose="020F0502020204030204" pitchFamily="34" charset="0"/>
              </a:rPr>
              <a:t>Child Care Program $8,714,700</a:t>
            </a:r>
            <a:endParaRPr lang="en-US" sz="1100" b="1" dirty="0">
              <a:latin typeface="Calibri" panose="020F0502020204030204" pitchFamily="34" charset="0"/>
            </a:endParaRPr>
          </a:p>
        </p:txBody>
      </p:sp>
      <p:sp>
        <p:nvSpPr>
          <p:cNvPr id="24" name="Rectangle 23"/>
          <p:cNvSpPr/>
          <p:nvPr/>
        </p:nvSpPr>
        <p:spPr>
          <a:xfrm>
            <a:off x="3199009" y="3925729"/>
            <a:ext cx="1019524" cy="938719"/>
          </a:xfrm>
          <a:prstGeom prst="rect">
            <a:avLst/>
          </a:prstGeom>
        </p:spPr>
        <p:txBody>
          <a:bodyPr wrap="square">
            <a:spAutoFit/>
          </a:bodyPr>
          <a:lstStyle/>
          <a:p>
            <a:pPr lvl="0" algn="ctr"/>
            <a:r>
              <a:rPr lang="en-US" sz="1100" b="1" dirty="0" smtClean="0">
                <a:latin typeface="Calibri" panose="020F0502020204030204" pitchFamily="34" charset="0"/>
              </a:rPr>
              <a:t>Family &amp; Community Based Services</a:t>
            </a:r>
          </a:p>
          <a:p>
            <a:pPr lvl="0" algn="ctr"/>
            <a:r>
              <a:rPr lang="en-US" sz="1100" b="1" dirty="0" smtClean="0">
                <a:latin typeface="Calibri" panose="020F0502020204030204" pitchFamily="34" charset="0"/>
              </a:rPr>
              <a:t>$180,000</a:t>
            </a:r>
            <a:endParaRPr lang="en-US" sz="1100" b="1" dirty="0">
              <a:latin typeface="Calibri" panose="020F0502020204030204" pitchFamily="34" charset="0"/>
            </a:endParaRPr>
          </a:p>
        </p:txBody>
      </p:sp>
      <p:sp>
        <p:nvSpPr>
          <p:cNvPr id="25" name="Rectangle 24"/>
          <p:cNvSpPr/>
          <p:nvPr/>
        </p:nvSpPr>
        <p:spPr>
          <a:xfrm>
            <a:off x="3985076" y="2579952"/>
            <a:ext cx="927873" cy="600164"/>
          </a:xfrm>
          <a:prstGeom prst="rect">
            <a:avLst/>
          </a:prstGeom>
        </p:spPr>
        <p:txBody>
          <a:bodyPr wrap="square">
            <a:spAutoFit/>
          </a:bodyPr>
          <a:lstStyle/>
          <a:p>
            <a:pPr lvl="0" algn="ctr"/>
            <a:r>
              <a:rPr lang="en-US" sz="1100" b="1" dirty="0" smtClean="0">
                <a:latin typeface="Calibri" panose="020F0502020204030204" pitchFamily="34" charset="0"/>
              </a:rPr>
              <a:t>HANDS</a:t>
            </a:r>
          </a:p>
          <a:p>
            <a:pPr lvl="0" algn="ctr"/>
            <a:r>
              <a:rPr lang="en-US" sz="1100" b="1" dirty="0" smtClean="0">
                <a:latin typeface="Calibri" panose="020F0502020204030204" pitchFamily="34" charset="0"/>
              </a:rPr>
              <a:t>Program</a:t>
            </a:r>
          </a:p>
          <a:p>
            <a:pPr lvl="0" algn="ctr"/>
            <a:r>
              <a:rPr lang="en-US" sz="1100" b="1" dirty="0" smtClean="0">
                <a:latin typeface="Calibri" panose="020F0502020204030204" pitchFamily="34" charset="0"/>
              </a:rPr>
              <a:t>$9,000,000</a:t>
            </a:r>
            <a:endParaRPr lang="en-US" sz="1100" b="1" dirty="0">
              <a:latin typeface="Calibri" panose="020F0502020204030204" pitchFamily="34" charset="0"/>
            </a:endParaRPr>
          </a:p>
        </p:txBody>
      </p:sp>
      <p:sp>
        <p:nvSpPr>
          <p:cNvPr id="26" name="Rectangle 25"/>
          <p:cNvSpPr/>
          <p:nvPr/>
        </p:nvSpPr>
        <p:spPr>
          <a:xfrm>
            <a:off x="4598068" y="3919706"/>
            <a:ext cx="1199181" cy="600164"/>
          </a:xfrm>
          <a:prstGeom prst="rect">
            <a:avLst/>
          </a:prstGeom>
        </p:spPr>
        <p:txBody>
          <a:bodyPr wrap="square">
            <a:spAutoFit/>
          </a:bodyPr>
          <a:lstStyle/>
          <a:p>
            <a:pPr lvl="0" algn="ctr"/>
            <a:r>
              <a:rPr lang="en-US" sz="1100" b="1" dirty="0" smtClean="0">
                <a:latin typeface="Calibri" panose="020F0502020204030204" pitchFamily="34" charset="0"/>
              </a:rPr>
              <a:t>Healthy Start Program</a:t>
            </a:r>
          </a:p>
          <a:p>
            <a:pPr lvl="0" algn="ctr"/>
            <a:r>
              <a:rPr lang="en-US" sz="1100" b="1" dirty="0" smtClean="0">
                <a:latin typeface="Calibri" panose="020F0502020204030204" pitchFamily="34" charset="0"/>
              </a:rPr>
              <a:t>$1,000,000</a:t>
            </a:r>
            <a:endParaRPr lang="en-US" sz="1100" b="1" dirty="0">
              <a:latin typeface="Calibri" panose="020F0502020204030204" pitchFamily="34" charset="0"/>
            </a:endParaRPr>
          </a:p>
        </p:txBody>
      </p:sp>
      <p:sp>
        <p:nvSpPr>
          <p:cNvPr id="27" name="Rectangle 26"/>
          <p:cNvSpPr/>
          <p:nvPr/>
        </p:nvSpPr>
        <p:spPr>
          <a:xfrm>
            <a:off x="5461027" y="2603789"/>
            <a:ext cx="1027679" cy="600164"/>
          </a:xfrm>
          <a:prstGeom prst="rect">
            <a:avLst/>
          </a:prstGeom>
        </p:spPr>
        <p:txBody>
          <a:bodyPr wrap="square">
            <a:spAutoFit/>
          </a:bodyPr>
          <a:lstStyle/>
          <a:p>
            <a:pPr lvl="0" algn="ctr"/>
            <a:r>
              <a:rPr lang="en-US" sz="1100" b="1" dirty="0" smtClean="0">
                <a:latin typeface="Calibri" panose="020F0502020204030204" pitchFamily="34" charset="0"/>
              </a:rPr>
              <a:t>Folic Acid Program</a:t>
            </a:r>
          </a:p>
          <a:p>
            <a:pPr lvl="0" algn="ctr"/>
            <a:r>
              <a:rPr lang="en-US" sz="1100" b="1" dirty="0" smtClean="0">
                <a:latin typeface="Calibri" panose="020F0502020204030204" pitchFamily="34" charset="0"/>
              </a:rPr>
              <a:t>$80,000</a:t>
            </a:r>
            <a:endParaRPr lang="en-US" sz="1100" b="1" dirty="0">
              <a:latin typeface="Calibri" panose="020F0502020204030204" pitchFamily="34" charset="0"/>
            </a:endParaRPr>
          </a:p>
        </p:txBody>
      </p:sp>
      <p:sp>
        <p:nvSpPr>
          <p:cNvPr id="28" name="Rectangle 27"/>
          <p:cNvSpPr/>
          <p:nvPr/>
        </p:nvSpPr>
        <p:spPr>
          <a:xfrm>
            <a:off x="6270780" y="3903386"/>
            <a:ext cx="876530" cy="938719"/>
          </a:xfrm>
          <a:prstGeom prst="rect">
            <a:avLst/>
          </a:prstGeom>
        </p:spPr>
        <p:txBody>
          <a:bodyPr wrap="square">
            <a:spAutoFit/>
          </a:bodyPr>
          <a:lstStyle/>
          <a:p>
            <a:pPr lvl="0" algn="ctr"/>
            <a:r>
              <a:rPr lang="en-US" sz="1100" b="1" dirty="0" smtClean="0">
                <a:latin typeface="Calibri" panose="020F0502020204030204" pitchFamily="34" charset="0"/>
              </a:rPr>
              <a:t>Early Childhood Mental Health $1,000,000</a:t>
            </a:r>
            <a:endParaRPr lang="en-US" sz="1100" b="1" dirty="0">
              <a:latin typeface="Calibri" panose="020F0502020204030204" pitchFamily="34" charset="0"/>
            </a:endParaRPr>
          </a:p>
        </p:txBody>
      </p:sp>
      <p:sp>
        <p:nvSpPr>
          <p:cNvPr id="29" name="Rectangle 28"/>
          <p:cNvSpPr/>
          <p:nvPr/>
        </p:nvSpPr>
        <p:spPr>
          <a:xfrm>
            <a:off x="6910308" y="2372262"/>
            <a:ext cx="951537" cy="769441"/>
          </a:xfrm>
          <a:prstGeom prst="rect">
            <a:avLst/>
          </a:prstGeom>
        </p:spPr>
        <p:txBody>
          <a:bodyPr wrap="square">
            <a:spAutoFit/>
          </a:bodyPr>
          <a:lstStyle/>
          <a:p>
            <a:pPr lvl="0" algn="ctr"/>
            <a:r>
              <a:rPr lang="en-US" sz="1100" b="1" dirty="0" smtClean="0">
                <a:latin typeface="Calibri" panose="020F0502020204030204" pitchFamily="34" charset="0"/>
              </a:rPr>
              <a:t>Early Childhood Oral Health $500,000</a:t>
            </a:r>
            <a:endParaRPr lang="en-US" sz="1100" b="1" dirty="0">
              <a:latin typeface="Calibri" panose="020F0502020204030204" pitchFamily="34" charset="0"/>
            </a:endParaRPr>
          </a:p>
        </p:txBody>
      </p:sp>
      <p:sp>
        <p:nvSpPr>
          <p:cNvPr id="30" name="Rectangle 29"/>
          <p:cNvSpPr/>
          <p:nvPr/>
        </p:nvSpPr>
        <p:spPr>
          <a:xfrm>
            <a:off x="7513266" y="3899431"/>
            <a:ext cx="1112075" cy="938719"/>
          </a:xfrm>
          <a:prstGeom prst="rect">
            <a:avLst/>
          </a:prstGeom>
        </p:spPr>
        <p:txBody>
          <a:bodyPr wrap="square">
            <a:spAutoFit/>
          </a:bodyPr>
          <a:lstStyle/>
          <a:p>
            <a:pPr lvl="0" algn="ctr"/>
            <a:r>
              <a:rPr lang="en-US" sz="1100" b="1" dirty="0" smtClean="0">
                <a:latin typeface="Calibri" panose="020F0502020204030204" pitchFamily="34" charset="0"/>
              </a:rPr>
              <a:t>Substance Abuse Treatment Program $891,400</a:t>
            </a:r>
            <a:endParaRPr lang="en-US" sz="1100" b="1" dirty="0">
              <a:latin typeface="Calibri" panose="020F0502020204030204" pitchFamily="34" charset="0"/>
            </a:endParaRPr>
          </a:p>
        </p:txBody>
      </p:sp>
      <p:sp>
        <p:nvSpPr>
          <p:cNvPr id="31" name="Rectangle 30"/>
          <p:cNvSpPr/>
          <p:nvPr/>
        </p:nvSpPr>
        <p:spPr>
          <a:xfrm>
            <a:off x="9059884" y="3080981"/>
            <a:ext cx="1051263" cy="830997"/>
          </a:xfrm>
          <a:prstGeom prst="rect">
            <a:avLst/>
          </a:prstGeom>
        </p:spPr>
        <p:txBody>
          <a:bodyPr wrap="square">
            <a:spAutoFit/>
          </a:bodyPr>
          <a:lstStyle/>
          <a:p>
            <a:pPr lvl="0" algn="ctr"/>
            <a:r>
              <a:rPr lang="en-US" sz="1200" b="1" cap="small" dirty="0" smtClean="0">
                <a:latin typeface="Calibri" panose="020F0502020204030204" pitchFamily="34" charset="0"/>
              </a:rPr>
              <a:t>Total FY18 Tobacco Funds $24,516,100</a:t>
            </a:r>
            <a:endParaRPr lang="en-US" sz="1200" b="1" cap="small" dirty="0">
              <a:latin typeface="Calibri" panose="020F0502020204030204" pitchFamily="34" charset="0"/>
            </a:endParaRPr>
          </a:p>
        </p:txBody>
      </p:sp>
    </p:spTree>
    <p:extLst>
      <p:ext uri="{BB962C8B-B14F-4D97-AF65-F5344CB8AC3E}">
        <p14:creationId xmlns:p14="http://schemas.microsoft.com/office/powerpoint/2010/main" val="2054111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882" y="364037"/>
            <a:ext cx="5782235" cy="4342458"/>
          </a:xfrm>
          <a:prstGeom prst="rect">
            <a:avLst/>
          </a:prstGeom>
        </p:spPr>
      </p:pic>
      <p:sp>
        <p:nvSpPr>
          <p:cNvPr id="3" name="Rectangle 2"/>
          <p:cNvSpPr/>
          <p:nvPr/>
        </p:nvSpPr>
        <p:spPr>
          <a:xfrm>
            <a:off x="1524000" y="5029224"/>
            <a:ext cx="9144001" cy="1366528"/>
          </a:xfrm>
          <a:prstGeom prst="rect">
            <a:avLst/>
          </a:prstGeom>
          <a:solidFill>
            <a:srgbClr val="FFF3FF"/>
          </a:solidFill>
          <a:ln w="3175">
            <a:solidFill>
              <a:schemeClr val="bg1">
                <a:lumMod val="85000"/>
              </a:schemeClr>
            </a:solidFill>
          </a:ln>
        </p:spPr>
        <p:txBody>
          <a:bodyPr wrap="square">
            <a:spAutoFit/>
          </a:bodyPr>
          <a:lstStyle/>
          <a:p>
            <a:pPr algn="ctr" defTabSz="914400">
              <a:lnSpc>
                <a:spcPct val="115000"/>
              </a:lnSpc>
            </a:pPr>
            <a:r>
              <a:rPr lang="en-US" sz="2400" b="1" dirty="0">
                <a:solidFill>
                  <a:srgbClr val="000000">
                    <a:lumMod val="50000"/>
                  </a:srgbClr>
                </a:solidFill>
                <a:latin typeface="Calibri"/>
                <a:ea typeface="Arial" panose="020B0604020202020204" pitchFamily="34" charset="0"/>
                <a:cs typeface="Arial" panose="020B0604020202020204" pitchFamily="34" charset="0"/>
              </a:rPr>
              <a:t>A Small Group Experience with Wrap-Around Services for </a:t>
            </a:r>
            <a:endParaRPr lang="en-US" sz="2000" dirty="0">
              <a:solidFill>
                <a:srgbClr val="000000">
                  <a:lumMod val="50000"/>
                </a:srgbClr>
              </a:solidFill>
              <a:latin typeface="Calibri"/>
              <a:ea typeface="Arial" panose="020B0604020202020204" pitchFamily="34" charset="0"/>
            </a:endParaRPr>
          </a:p>
          <a:p>
            <a:pPr defTabSz="914400">
              <a:lnSpc>
                <a:spcPct val="115000"/>
              </a:lnSpc>
              <a:tabLst>
                <a:tab pos="1857375" algn="l"/>
                <a:tab pos="4572000" algn="ctr"/>
              </a:tabLst>
            </a:pPr>
            <a:r>
              <a:rPr lang="en-US" sz="2400" b="1" dirty="0">
                <a:solidFill>
                  <a:srgbClr val="000000">
                    <a:lumMod val="50000"/>
                  </a:srgbClr>
                </a:solidFill>
                <a:latin typeface="Calibri"/>
                <a:ea typeface="Arial" panose="020B0604020202020204" pitchFamily="34" charset="0"/>
                <a:cs typeface="Arial" panose="020B0604020202020204" pitchFamily="34" charset="0"/>
              </a:rPr>
              <a:t>		Mothers and Babies in Recovery.</a:t>
            </a:r>
            <a:endParaRPr lang="en-US" sz="2000" dirty="0">
              <a:solidFill>
                <a:srgbClr val="000000">
                  <a:lumMod val="50000"/>
                </a:srgbClr>
              </a:solidFill>
              <a:latin typeface="Calibri"/>
              <a:ea typeface="Arial" panose="020B0604020202020204" pitchFamily="34" charset="0"/>
            </a:endParaRPr>
          </a:p>
          <a:p>
            <a:pPr algn="ctr" defTabSz="914400">
              <a:lnSpc>
                <a:spcPct val="115000"/>
              </a:lnSpc>
            </a:pPr>
            <a:r>
              <a:rPr lang="en-US" sz="2400" b="1" dirty="0">
                <a:solidFill>
                  <a:srgbClr val="000000">
                    <a:lumMod val="50000"/>
                  </a:srgbClr>
                </a:solidFill>
                <a:latin typeface="Calibri"/>
                <a:ea typeface="Arial" panose="020B0604020202020204" pitchFamily="34" charset="0"/>
                <a:cs typeface="Arial" panose="020B0604020202020204" pitchFamily="34" charset="0"/>
              </a:rPr>
              <a:t>In partnership with the Floyd County Health Department</a:t>
            </a:r>
            <a:r>
              <a:rPr lang="en-US" sz="2400" b="1" dirty="0">
                <a:solidFill>
                  <a:srgbClr val="000000"/>
                </a:solidFill>
                <a:latin typeface="Calibri"/>
                <a:ea typeface="Times New Roman" panose="02020603050405020304" pitchFamily="18" charset="0"/>
              </a:rPr>
              <a:t> </a:t>
            </a:r>
            <a:endParaRPr lang="en-US" sz="2000" dirty="0">
              <a:solidFill>
                <a:srgbClr val="000000"/>
              </a:solidFill>
              <a:latin typeface="Calibri"/>
              <a:ea typeface="Arial" panose="020B0604020202020204" pitchFamily="34" charset="0"/>
            </a:endParaRPr>
          </a:p>
        </p:txBody>
      </p:sp>
      <p:sp>
        <p:nvSpPr>
          <p:cNvPr id="4" name="Rectangle 3"/>
          <p:cNvSpPr/>
          <p:nvPr/>
        </p:nvSpPr>
        <p:spPr>
          <a:xfrm>
            <a:off x="10210801" y="6488668"/>
            <a:ext cx="360355" cy="369332"/>
          </a:xfrm>
          <a:prstGeom prst="rect">
            <a:avLst/>
          </a:prstGeom>
        </p:spPr>
        <p:txBody>
          <a:bodyPr wrap="none">
            <a:spAutoFit/>
          </a:bodyPr>
          <a:lstStyle/>
          <a:p>
            <a:pPr defTabSz="914400"/>
            <a:r>
              <a:rPr lang="en-US" dirty="0">
                <a:solidFill>
                  <a:prstClr val="black"/>
                </a:solidFill>
                <a:latin typeface="Constantia"/>
              </a:rPr>
              <a:t>13</a:t>
            </a:r>
          </a:p>
        </p:txBody>
      </p:sp>
    </p:spTree>
    <p:extLst>
      <p:ext uri="{BB962C8B-B14F-4D97-AF65-F5344CB8AC3E}">
        <p14:creationId xmlns:p14="http://schemas.microsoft.com/office/powerpoint/2010/main" val="806494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5644056" y="1170813"/>
            <a:ext cx="3786567" cy="858774"/>
          </a:xfrm>
          <a:noFill/>
        </p:spPr>
        <p:txBody>
          <a:bodyPr>
            <a:normAutofit/>
          </a:bodyPr>
          <a:lstStyle/>
          <a:p>
            <a:r>
              <a:rPr lang="en-US" sz="4400" dirty="0"/>
              <a:t>Key Points</a:t>
            </a:r>
          </a:p>
        </p:txBody>
      </p:sp>
      <p:sp>
        <p:nvSpPr>
          <p:cNvPr id="5" name="Subtitle 2"/>
          <p:cNvSpPr txBox="1">
            <a:spLocks noGrp="1"/>
          </p:cNvSpPr>
          <p:nvPr>
            <p:ph type="subTitle" idx="1"/>
          </p:nvPr>
        </p:nvSpPr>
        <p:spPr>
          <a:xfrm>
            <a:off x="1623970" y="2349062"/>
            <a:ext cx="8576320" cy="29577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smtClean="0">
                <a:solidFill>
                  <a:schemeClr val="bg2">
                    <a:lumMod val="25000"/>
                  </a:schemeClr>
                </a:solidFill>
                <a:latin typeface="+mj-lt"/>
              </a:rPr>
              <a:t>Who we serve</a:t>
            </a:r>
            <a:r>
              <a:rPr lang="en-US" sz="2400" dirty="0" smtClean="0">
                <a:solidFill>
                  <a:schemeClr val="bg2">
                    <a:lumMod val="25000"/>
                  </a:schemeClr>
                </a:solidFill>
                <a:latin typeface="+mj-lt"/>
              </a:rPr>
              <a:t>: </a:t>
            </a:r>
          </a:p>
          <a:p>
            <a:pPr marL="800100" lvl="1" indent="-342900"/>
            <a:r>
              <a:rPr lang="en-US" sz="2000" dirty="0" smtClean="0">
                <a:solidFill>
                  <a:schemeClr val="bg2">
                    <a:lumMod val="25000"/>
                  </a:schemeClr>
                </a:solidFill>
                <a:latin typeface="+mj-lt"/>
              </a:rPr>
              <a:t>Pregnant </a:t>
            </a:r>
            <a:r>
              <a:rPr lang="en-US" sz="2000" dirty="0">
                <a:solidFill>
                  <a:schemeClr val="bg2">
                    <a:lumMod val="25000"/>
                  </a:schemeClr>
                </a:solidFill>
                <a:latin typeface="+mj-lt"/>
              </a:rPr>
              <a:t>and parenting women with Opioid Use Disorder (OUD) and babies with Neonatal Abstinence Syndrome (</a:t>
            </a:r>
            <a:r>
              <a:rPr lang="en-US" sz="2000" dirty="0" smtClean="0">
                <a:solidFill>
                  <a:schemeClr val="bg2">
                    <a:lumMod val="25000"/>
                  </a:schemeClr>
                </a:solidFill>
                <a:latin typeface="+mj-lt"/>
              </a:rPr>
              <a:t>NAS)</a:t>
            </a:r>
          </a:p>
          <a:p>
            <a:pPr marL="342900" indent="-342900"/>
            <a:r>
              <a:rPr lang="en-US" dirty="0" smtClean="0">
                <a:solidFill>
                  <a:schemeClr val="bg2">
                    <a:lumMod val="25000"/>
                  </a:schemeClr>
                </a:solidFill>
                <a:latin typeface="+mj-lt"/>
              </a:rPr>
              <a:t>What we do:</a:t>
            </a:r>
          </a:p>
          <a:p>
            <a:pPr marL="800100" lvl="1" indent="-342900"/>
            <a:r>
              <a:rPr lang="en-US" sz="2000" dirty="0" smtClean="0">
                <a:solidFill>
                  <a:schemeClr val="bg2">
                    <a:lumMod val="25000"/>
                  </a:schemeClr>
                </a:solidFill>
                <a:latin typeface="+mj-lt"/>
              </a:rPr>
              <a:t>Support </a:t>
            </a:r>
            <a:r>
              <a:rPr lang="en-US" sz="2000" dirty="0">
                <a:solidFill>
                  <a:schemeClr val="bg2">
                    <a:lumMod val="25000"/>
                  </a:schemeClr>
                </a:solidFill>
                <a:latin typeface="+mj-lt"/>
              </a:rPr>
              <a:t>group experience</a:t>
            </a:r>
          </a:p>
          <a:p>
            <a:pPr marL="800100" lvl="1" indent="-342900"/>
            <a:r>
              <a:rPr lang="en-US" sz="2000" dirty="0" smtClean="0">
                <a:solidFill>
                  <a:schemeClr val="bg2">
                    <a:lumMod val="25000"/>
                  </a:schemeClr>
                </a:solidFill>
                <a:latin typeface="+mj-lt"/>
              </a:rPr>
              <a:t>Building </a:t>
            </a:r>
            <a:r>
              <a:rPr lang="en-US" sz="2000" dirty="0">
                <a:solidFill>
                  <a:schemeClr val="bg2">
                    <a:lumMod val="25000"/>
                  </a:schemeClr>
                </a:solidFill>
                <a:latin typeface="+mj-lt"/>
              </a:rPr>
              <a:t>protective factors to buffer stress and Adverse Childhood Experiences (ACEs)</a:t>
            </a:r>
          </a:p>
          <a:p>
            <a:pPr marL="800100" lvl="1" indent="-342900"/>
            <a:r>
              <a:rPr lang="en-US" sz="2000" dirty="0">
                <a:solidFill>
                  <a:schemeClr val="bg2">
                    <a:lumMod val="25000"/>
                  </a:schemeClr>
                </a:solidFill>
                <a:latin typeface="+mj-lt"/>
              </a:rPr>
              <a:t>Parent-driven and strength-based program </a:t>
            </a:r>
          </a:p>
          <a:p>
            <a:pPr marL="800100" lvl="1" indent="-342900"/>
            <a:r>
              <a:rPr lang="en-US" sz="2000" dirty="0">
                <a:solidFill>
                  <a:schemeClr val="bg2">
                    <a:lumMod val="25000"/>
                  </a:schemeClr>
                </a:solidFill>
                <a:latin typeface="+mj-lt"/>
              </a:rPr>
              <a:t>Resources for physical and mental healing </a:t>
            </a:r>
          </a:p>
          <a:p>
            <a:pPr marL="800100" lvl="1" indent="-342900"/>
            <a:r>
              <a:rPr lang="en-US" sz="2000" dirty="0">
                <a:solidFill>
                  <a:schemeClr val="bg2">
                    <a:lumMod val="25000"/>
                  </a:schemeClr>
                </a:solidFill>
                <a:latin typeface="+mj-lt"/>
              </a:rPr>
              <a:t>Education and skill building for nurturing parenting</a:t>
            </a:r>
          </a:p>
          <a:p>
            <a:pPr marL="800100" lvl="1" indent="-342900"/>
            <a:r>
              <a:rPr lang="en-US" sz="2000" dirty="0">
                <a:solidFill>
                  <a:schemeClr val="bg2">
                    <a:lumMod val="25000"/>
                  </a:schemeClr>
                </a:solidFill>
                <a:latin typeface="+mj-lt"/>
              </a:rPr>
              <a:t>Supports for success in long-term recovery </a:t>
            </a:r>
            <a:endParaRPr lang="en-US" dirty="0">
              <a:solidFill>
                <a:schemeClr val="bg2">
                  <a:lumMod val="25000"/>
                </a:schemeClr>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281" y="305635"/>
            <a:ext cx="2295543" cy="1723952"/>
          </a:xfrm>
          <a:prstGeom prst="rect">
            <a:avLst/>
          </a:prstGeom>
        </p:spPr>
      </p:pic>
    </p:spTree>
    <p:extLst>
      <p:ext uri="{BB962C8B-B14F-4D97-AF65-F5344CB8AC3E}">
        <p14:creationId xmlns:p14="http://schemas.microsoft.com/office/powerpoint/2010/main" val="2065234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42369"/>
            <a:ext cx="2743200" cy="1888642"/>
          </a:xfrm>
          <a:prstGeom prst="rect">
            <a:avLst/>
          </a:prstGeom>
        </p:spPr>
      </p:pic>
      <p:sp>
        <p:nvSpPr>
          <p:cNvPr id="3" name="Title 1"/>
          <p:cNvSpPr txBox="1">
            <a:spLocks/>
          </p:cNvSpPr>
          <p:nvPr/>
        </p:nvSpPr>
        <p:spPr>
          <a:xfrm>
            <a:off x="5880283" y="1219201"/>
            <a:ext cx="3375212" cy="911811"/>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prstClr val="black"/>
                </a:solidFill>
                <a:latin typeface="Calibri"/>
              </a:rPr>
              <a:t>HEART Staff</a:t>
            </a:r>
          </a:p>
        </p:txBody>
      </p:sp>
      <p:sp>
        <p:nvSpPr>
          <p:cNvPr id="6" name="Rectangle 5"/>
          <p:cNvSpPr/>
          <p:nvPr/>
        </p:nvSpPr>
        <p:spPr>
          <a:xfrm>
            <a:off x="2223248" y="2533937"/>
            <a:ext cx="8014447" cy="3970318"/>
          </a:xfrm>
          <a:prstGeom prst="rect">
            <a:avLst/>
          </a:prstGeom>
        </p:spPr>
        <p:txBody>
          <a:bodyPr wrap="square">
            <a:spAutoFit/>
          </a:bodyPr>
          <a:lstStyle/>
          <a:p>
            <a:pPr marL="457200" indent="-457200" defTabSz="914400">
              <a:buFont typeface="Arial" panose="020B0604020202020204" pitchFamily="34" charset="0"/>
              <a:buChar char="•"/>
            </a:pPr>
            <a:r>
              <a:rPr lang="en-US" sz="2800" dirty="0">
                <a:solidFill>
                  <a:prstClr val="black"/>
                </a:solidFill>
                <a:latin typeface="Calibri"/>
              </a:rPr>
              <a:t>Regional Project Coordinator </a:t>
            </a:r>
          </a:p>
          <a:p>
            <a:pPr marL="457200" indent="-457200" defTabSz="914400">
              <a:buFont typeface="Arial" panose="020B0604020202020204" pitchFamily="34" charset="0"/>
              <a:buChar char="•"/>
            </a:pPr>
            <a:r>
              <a:rPr lang="en-US" sz="2800" dirty="0">
                <a:solidFill>
                  <a:prstClr val="black"/>
                </a:solidFill>
                <a:latin typeface="Calibri"/>
              </a:rPr>
              <a:t>Substance User Disorder-Peer Support Specialist/ “Peer Recovery Coach”</a:t>
            </a:r>
          </a:p>
          <a:p>
            <a:pPr marL="457200" indent="-457200" defTabSz="914400">
              <a:buFont typeface="Arial" panose="020B0604020202020204" pitchFamily="34" charset="0"/>
              <a:buChar char="•"/>
            </a:pPr>
            <a:r>
              <a:rPr lang="en-US" sz="2800" dirty="0">
                <a:solidFill>
                  <a:srgbClr val="0B5394">
                    <a:lumMod val="60000"/>
                    <a:lumOff val="40000"/>
                  </a:srgbClr>
                </a:solidFill>
                <a:latin typeface="Calibri"/>
              </a:rPr>
              <a:t>Early Childhood Mental Health Specialist</a:t>
            </a:r>
          </a:p>
          <a:p>
            <a:pPr marL="457200" indent="-457200" defTabSz="914400">
              <a:buFont typeface="Arial" panose="020B0604020202020204" pitchFamily="34" charset="0"/>
              <a:buChar char="•"/>
            </a:pPr>
            <a:r>
              <a:rPr lang="en-US" sz="2800" dirty="0">
                <a:solidFill>
                  <a:srgbClr val="0B5394">
                    <a:lumMod val="60000"/>
                    <a:lumOff val="40000"/>
                  </a:srgbClr>
                </a:solidFill>
                <a:latin typeface="Calibri"/>
              </a:rPr>
              <a:t>Parent Education Leaders (HANDS)</a:t>
            </a:r>
          </a:p>
          <a:p>
            <a:pPr marL="457200" indent="-457200" defTabSz="914400">
              <a:buFont typeface="Arial" panose="020B0604020202020204" pitchFamily="34" charset="0"/>
              <a:buChar char="•"/>
            </a:pPr>
            <a:r>
              <a:rPr lang="en-US" sz="2800" dirty="0">
                <a:solidFill>
                  <a:prstClr val="black"/>
                </a:solidFill>
                <a:latin typeface="Calibri"/>
              </a:rPr>
              <a:t>Child Care Staff</a:t>
            </a:r>
          </a:p>
          <a:p>
            <a:pPr marL="457200" indent="-457200" defTabSz="914400">
              <a:buFont typeface="Arial" panose="020B0604020202020204" pitchFamily="34" charset="0"/>
              <a:buChar char="•"/>
            </a:pPr>
            <a:r>
              <a:rPr lang="en-US" sz="2800" dirty="0">
                <a:solidFill>
                  <a:prstClr val="black"/>
                </a:solidFill>
                <a:latin typeface="Calibri"/>
              </a:rPr>
              <a:t>Floyd County Wrap-Around-Services</a:t>
            </a:r>
          </a:p>
          <a:p>
            <a:pPr marL="457200" indent="-457200" defTabSz="914400">
              <a:buFont typeface="Arial" panose="020B0604020202020204" pitchFamily="34" charset="0"/>
              <a:buChar char="•"/>
            </a:pPr>
            <a:r>
              <a:rPr lang="en-US" sz="2800" dirty="0">
                <a:solidFill>
                  <a:prstClr val="black"/>
                </a:solidFill>
                <a:latin typeface="Calibri"/>
              </a:rPr>
              <a:t>Substance Abuse Clinician (as needed)</a:t>
            </a:r>
          </a:p>
          <a:p>
            <a:pPr marL="457200" indent="-457200" defTabSz="914400">
              <a:buFont typeface="Arial" panose="020B0604020202020204" pitchFamily="34" charset="0"/>
              <a:buChar char="•"/>
            </a:pPr>
            <a:r>
              <a:rPr lang="en-US" sz="2800" dirty="0">
                <a:solidFill>
                  <a:prstClr val="black"/>
                </a:solidFill>
                <a:latin typeface="Calibri"/>
              </a:rPr>
              <a:t>State Technical Assistance</a:t>
            </a:r>
          </a:p>
        </p:txBody>
      </p:sp>
      <p:sp>
        <p:nvSpPr>
          <p:cNvPr id="4" name="Rectangle 3"/>
          <p:cNvSpPr/>
          <p:nvPr/>
        </p:nvSpPr>
        <p:spPr>
          <a:xfrm>
            <a:off x="10237695" y="6488668"/>
            <a:ext cx="362407" cy="369332"/>
          </a:xfrm>
          <a:prstGeom prst="rect">
            <a:avLst/>
          </a:prstGeom>
        </p:spPr>
        <p:txBody>
          <a:bodyPr wrap="none">
            <a:spAutoFit/>
          </a:bodyPr>
          <a:lstStyle/>
          <a:p>
            <a:pPr defTabSz="914400"/>
            <a:r>
              <a:rPr lang="en-US" dirty="0">
                <a:solidFill>
                  <a:prstClr val="black"/>
                </a:solidFill>
                <a:latin typeface="Constantia"/>
              </a:rPr>
              <a:t>15</a:t>
            </a:r>
          </a:p>
        </p:txBody>
      </p:sp>
    </p:spTree>
    <p:extLst>
      <p:ext uri="{BB962C8B-B14F-4D97-AF65-F5344CB8AC3E}">
        <p14:creationId xmlns:p14="http://schemas.microsoft.com/office/powerpoint/2010/main" val="590693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21B236-3B91-40C2-8200-78298E888D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95" r="19245"/>
          <a:stretch/>
        </p:blipFill>
        <p:spPr>
          <a:xfrm>
            <a:off x="315311" y="546538"/>
            <a:ext cx="1752578" cy="1597572"/>
          </a:xfrm>
          <a:prstGeom prst="rect">
            <a:avLst/>
          </a:prstGeom>
        </p:spPr>
      </p:pic>
      <p:pic>
        <p:nvPicPr>
          <p:cNvPr id="6" name="Picture 5">
            <a:extLst>
              <a:ext uri="{FF2B5EF4-FFF2-40B4-BE49-F238E27FC236}">
                <a16:creationId xmlns:a16="http://schemas.microsoft.com/office/drawing/2014/main" id="{C9710B63-CC96-40F7-A6EB-FEF2FE396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955" y="3009195"/>
            <a:ext cx="1868857" cy="1939826"/>
          </a:xfrm>
          <a:prstGeom prst="rect">
            <a:avLst/>
          </a:prstGeom>
        </p:spPr>
      </p:pic>
      <p:sp>
        <p:nvSpPr>
          <p:cNvPr id="2" name="Title 1"/>
          <p:cNvSpPr>
            <a:spLocks noGrp="1"/>
          </p:cNvSpPr>
          <p:nvPr>
            <p:ph type="title"/>
          </p:nvPr>
        </p:nvSpPr>
        <p:spPr>
          <a:xfrm>
            <a:off x="1852157" y="653177"/>
            <a:ext cx="7163383" cy="809297"/>
          </a:xfrm>
        </p:spPr>
        <p:txBody>
          <a:bodyPr>
            <a:normAutofit fontScale="90000"/>
          </a:bodyPr>
          <a:lstStyle/>
          <a:p>
            <a:pPr algn="ctr"/>
            <a:r>
              <a:rPr lang="en-US" sz="2200" dirty="0" smtClean="0">
                <a:solidFill>
                  <a:srgbClr val="002060"/>
                </a:solidFill>
                <a:latin typeface="+mn-lt"/>
              </a:rPr>
              <a:t/>
            </a:r>
            <a:br>
              <a:rPr lang="en-US" sz="2200" dirty="0" smtClean="0">
                <a:solidFill>
                  <a:srgbClr val="002060"/>
                </a:solidFill>
                <a:latin typeface="+mn-lt"/>
              </a:rPr>
            </a:br>
            <a:r>
              <a:rPr lang="en-US" sz="2200" dirty="0">
                <a:solidFill>
                  <a:srgbClr val="002060"/>
                </a:solidFill>
                <a:latin typeface="Calibri" panose="020F0502020204030204" pitchFamily="34" charset="0"/>
                <a:cs typeface="Calibri" panose="020F0502020204030204" pitchFamily="34" charset="0"/>
              </a:rPr>
              <a:t/>
            </a:r>
            <a:br>
              <a:rPr lang="en-US" sz="2200" dirty="0">
                <a:solidFill>
                  <a:srgbClr val="002060"/>
                </a:solidFill>
                <a:latin typeface="Calibri" panose="020F0502020204030204" pitchFamily="34" charset="0"/>
                <a:cs typeface="Calibri" panose="020F0502020204030204" pitchFamily="34" charset="0"/>
              </a:rPr>
            </a:br>
            <a:r>
              <a:rPr lang="en-US" sz="2200" dirty="0" smtClean="0">
                <a:solidFill>
                  <a:srgbClr val="002060"/>
                </a:solidFill>
                <a:latin typeface="Calibri" panose="020F0502020204030204" pitchFamily="34" charset="0"/>
                <a:cs typeface="Calibri" panose="020F0502020204030204" pitchFamily="34" charset="0"/>
              </a:rPr>
              <a:t>Kentucky </a:t>
            </a:r>
            <a:r>
              <a:rPr lang="en-US" sz="2200" dirty="0">
                <a:solidFill>
                  <a:srgbClr val="002060"/>
                </a:solidFill>
                <a:latin typeface="Calibri" panose="020F0502020204030204" pitchFamily="34" charset="0"/>
                <a:cs typeface="Calibri" panose="020F0502020204030204" pitchFamily="34" charset="0"/>
              </a:rPr>
              <a:t>Governor’s Office of Early Childhood</a:t>
            </a:r>
            <a:br>
              <a:rPr lang="en-US" sz="2200" dirty="0">
                <a:solidFill>
                  <a:srgbClr val="002060"/>
                </a:solidFill>
                <a:latin typeface="Calibri" panose="020F0502020204030204" pitchFamily="34" charset="0"/>
                <a:cs typeface="Calibri" panose="020F0502020204030204" pitchFamily="34" charset="0"/>
              </a:rPr>
            </a:br>
            <a:r>
              <a:rPr lang="en-US" sz="2200" dirty="0">
                <a:solidFill>
                  <a:srgbClr val="002060"/>
                </a:solidFill>
                <a:latin typeface="Calibri" panose="020F0502020204030204" pitchFamily="34" charset="0"/>
                <a:cs typeface="Calibri" panose="020F0502020204030204" pitchFamily="34" charset="0"/>
              </a:rPr>
              <a:t>125 Holmes Street</a:t>
            </a:r>
            <a:br>
              <a:rPr lang="en-US" sz="2200" dirty="0">
                <a:solidFill>
                  <a:srgbClr val="002060"/>
                </a:solidFill>
                <a:latin typeface="Calibri" panose="020F0502020204030204" pitchFamily="34" charset="0"/>
                <a:cs typeface="Calibri" panose="020F0502020204030204" pitchFamily="34" charset="0"/>
              </a:rPr>
            </a:br>
            <a:r>
              <a:rPr lang="en-US" sz="2200" dirty="0">
                <a:solidFill>
                  <a:srgbClr val="002060"/>
                </a:solidFill>
                <a:latin typeface="Calibri" panose="020F0502020204030204" pitchFamily="34" charset="0"/>
                <a:cs typeface="Calibri" panose="020F0502020204030204" pitchFamily="34" charset="0"/>
              </a:rPr>
              <a:t>Frankfort, KY 40601</a:t>
            </a:r>
            <a:br>
              <a:rPr lang="en-US" sz="2200" dirty="0">
                <a:solidFill>
                  <a:srgbClr val="002060"/>
                </a:solidFill>
                <a:latin typeface="Calibri" panose="020F0502020204030204" pitchFamily="34" charset="0"/>
                <a:cs typeface="Calibri" panose="020F0502020204030204" pitchFamily="34" charset="0"/>
              </a:rPr>
            </a:br>
            <a:r>
              <a:rPr lang="en-US" sz="2200" dirty="0">
                <a:solidFill>
                  <a:srgbClr val="002060"/>
                </a:solidFill>
                <a:latin typeface="Calibri" panose="020F0502020204030204" pitchFamily="34" charset="0"/>
                <a:cs typeface="Calibri" panose="020F0502020204030204" pitchFamily="34" charset="0"/>
              </a:rPr>
              <a:t>502-782-0200</a:t>
            </a:r>
            <a:r>
              <a:rPr lang="en-US" sz="4900" dirty="0">
                <a:solidFill>
                  <a:srgbClr val="002060"/>
                </a:solidFill>
                <a:latin typeface="Calibri" panose="020F0502020204030204" pitchFamily="34" charset="0"/>
                <a:cs typeface="Calibri" panose="020F0502020204030204" pitchFamily="34" charset="0"/>
              </a:rPr>
              <a:t/>
            </a:r>
            <a:br>
              <a:rPr lang="en-US" sz="4900" dirty="0">
                <a:solidFill>
                  <a:srgbClr val="002060"/>
                </a:solidFill>
                <a:latin typeface="Calibri" panose="020F0502020204030204" pitchFamily="34" charset="0"/>
                <a:cs typeface="Calibri" panose="020F0502020204030204" pitchFamily="34" charset="0"/>
              </a:rPr>
            </a:br>
            <a:r>
              <a:rPr lang="en-US" sz="2200" dirty="0">
                <a:solidFill>
                  <a:srgbClr val="002060"/>
                </a:solidFill>
                <a:latin typeface="Calibri" panose="020F0502020204030204" pitchFamily="34" charset="0"/>
                <a:cs typeface="Calibri" panose="020F0502020204030204" pitchFamily="34" charset="0"/>
              </a:rPr>
              <a:t>https://kidsnow.ky.gov</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176048" y="2049009"/>
            <a:ext cx="10515600" cy="4351338"/>
          </a:xfrm>
        </p:spPr>
        <p:txBody>
          <a:bodyPr>
            <a:normAutofit fontScale="92500" lnSpcReduction="10000"/>
          </a:bodyPr>
          <a:lstStyle/>
          <a:p>
            <a:pPr marL="0" indent="0" algn="ctr">
              <a:buNone/>
            </a:pPr>
            <a:r>
              <a:rPr lang="en-US" sz="2200" u="sng" dirty="0">
                <a:ln/>
                <a:solidFill>
                  <a:srgbClr val="002060"/>
                </a:solidFill>
                <a:latin typeface="Calibri" panose="020F0502020204030204" pitchFamily="34" charset="0"/>
                <a:cs typeface="Calibri" panose="020F0502020204030204" pitchFamily="34" charset="0"/>
              </a:rPr>
              <a:t>Linda Hampton</a:t>
            </a:r>
          </a:p>
          <a:p>
            <a:pPr marL="0" indent="0" algn="ctr">
              <a:buNone/>
            </a:pPr>
            <a:r>
              <a:rPr lang="en-US" sz="2200" dirty="0">
                <a:ln/>
                <a:solidFill>
                  <a:srgbClr val="002060"/>
                </a:solidFill>
                <a:latin typeface="Calibri" panose="020F0502020204030204" pitchFamily="34" charset="0"/>
                <a:cs typeface="Calibri" panose="020F0502020204030204" pitchFamily="34" charset="0"/>
              </a:rPr>
              <a:t>Executive Director, Kentucky Governor’s Office of Early Childhood</a:t>
            </a:r>
          </a:p>
          <a:p>
            <a:pPr marL="0" indent="0" algn="ctr">
              <a:buNone/>
            </a:pPr>
            <a:r>
              <a:rPr lang="en-US" sz="2200" dirty="0">
                <a:ln/>
                <a:solidFill>
                  <a:srgbClr val="002060"/>
                </a:solidFill>
                <a:latin typeface="Calibri" panose="020F0502020204030204" pitchFamily="34" charset="0"/>
                <a:cs typeface="Calibri" panose="020F0502020204030204" pitchFamily="34" charset="0"/>
              </a:rPr>
              <a:t>Linda.Hampton@ky.gov </a:t>
            </a:r>
          </a:p>
          <a:p>
            <a:pPr marL="0" indent="0" algn="ctr">
              <a:buNone/>
            </a:pPr>
            <a:endParaRPr lang="en-US" sz="2200" dirty="0">
              <a:ln/>
              <a:solidFill>
                <a:srgbClr val="002060"/>
              </a:solidFill>
              <a:latin typeface="Calibri" panose="020F0502020204030204" pitchFamily="34" charset="0"/>
              <a:cs typeface="Calibri" panose="020F0502020204030204" pitchFamily="34" charset="0"/>
            </a:endParaRPr>
          </a:p>
          <a:p>
            <a:pPr marL="0" indent="0" algn="ctr">
              <a:buNone/>
            </a:pPr>
            <a:r>
              <a:rPr lang="en-US" sz="2200" u="sng" dirty="0">
                <a:ln/>
                <a:solidFill>
                  <a:srgbClr val="002060"/>
                </a:solidFill>
                <a:latin typeface="Calibri" panose="020F0502020204030204" pitchFamily="34" charset="0"/>
                <a:cs typeface="Calibri" panose="020F0502020204030204" pitchFamily="34" charset="0"/>
              </a:rPr>
              <a:t>Melissa Banks</a:t>
            </a:r>
          </a:p>
          <a:p>
            <a:pPr marL="0" indent="0" algn="ctr">
              <a:buNone/>
            </a:pPr>
            <a:r>
              <a:rPr lang="en-US" sz="2200" dirty="0">
                <a:ln/>
                <a:solidFill>
                  <a:srgbClr val="002060"/>
                </a:solidFill>
                <a:latin typeface="Calibri" panose="020F0502020204030204" pitchFamily="34" charset="0"/>
                <a:cs typeface="Calibri" panose="020F0502020204030204" pitchFamily="34" charset="0"/>
              </a:rPr>
              <a:t>Assistant Director Child Care, CHFS DCBS DCC</a:t>
            </a:r>
          </a:p>
          <a:p>
            <a:pPr marL="0" indent="0" algn="ctr">
              <a:buNone/>
            </a:pPr>
            <a:r>
              <a:rPr lang="en-US" sz="2200" dirty="0">
                <a:ln/>
                <a:solidFill>
                  <a:srgbClr val="002060"/>
                </a:solidFill>
                <a:latin typeface="Calibri" panose="020F0502020204030204" pitchFamily="34" charset="0"/>
                <a:cs typeface="Calibri" panose="020F0502020204030204" pitchFamily="34" charset="0"/>
              </a:rPr>
              <a:t>Melissa.Banks@ky.gov</a:t>
            </a:r>
          </a:p>
          <a:p>
            <a:pPr marL="0" indent="0" algn="ctr">
              <a:buNone/>
            </a:pPr>
            <a:endParaRPr lang="en-US" sz="2200" dirty="0">
              <a:ln/>
              <a:solidFill>
                <a:srgbClr val="002060"/>
              </a:solidFill>
              <a:latin typeface="Calibri" panose="020F0502020204030204" pitchFamily="34" charset="0"/>
              <a:cs typeface="Calibri" panose="020F0502020204030204" pitchFamily="34" charset="0"/>
            </a:endParaRPr>
          </a:p>
          <a:p>
            <a:pPr marL="0" indent="0" algn="ctr">
              <a:buNone/>
            </a:pPr>
            <a:r>
              <a:rPr lang="en-US" sz="2200" u="sng" dirty="0">
                <a:ln/>
                <a:solidFill>
                  <a:srgbClr val="002060"/>
                </a:solidFill>
                <a:latin typeface="Calibri" panose="020F0502020204030204" pitchFamily="34" charset="0"/>
                <a:cs typeface="Calibri" panose="020F0502020204030204" pitchFamily="34" charset="0"/>
              </a:rPr>
              <a:t>Paula Goff</a:t>
            </a:r>
          </a:p>
          <a:p>
            <a:pPr marL="0" indent="0" algn="ctr">
              <a:buNone/>
            </a:pPr>
            <a:r>
              <a:rPr lang="en-US" sz="2200" dirty="0">
                <a:ln/>
                <a:solidFill>
                  <a:srgbClr val="002060"/>
                </a:solidFill>
                <a:latin typeface="Calibri" panose="020F0502020204030204" pitchFamily="34" charset="0"/>
                <a:cs typeface="Calibri" panose="020F0502020204030204" pitchFamily="34" charset="0"/>
              </a:rPr>
              <a:t>CHFS PH</a:t>
            </a:r>
          </a:p>
          <a:p>
            <a:pPr marL="0" indent="0" algn="ctr">
              <a:buNone/>
            </a:pPr>
            <a:r>
              <a:rPr lang="en-US" sz="2200" dirty="0">
                <a:solidFill>
                  <a:srgbClr val="002060"/>
                </a:solidFill>
                <a:latin typeface="Calibri" panose="020F0502020204030204" pitchFamily="34" charset="0"/>
                <a:cs typeface="Calibri" panose="020F0502020204030204" pitchFamily="34" charset="0"/>
              </a:rPr>
              <a:t>Paula.Goff@ky.gov</a:t>
            </a:r>
          </a:p>
          <a:p>
            <a:endParaRPr lang="en-US" dirty="0"/>
          </a:p>
        </p:txBody>
      </p:sp>
      <p:pic>
        <p:nvPicPr>
          <p:cNvPr id="7" name="Picture 6"/>
          <p:cNvPicPr>
            <a:picLocks noChangeAspect="1"/>
          </p:cNvPicPr>
          <p:nvPr/>
        </p:nvPicPr>
        <p:blipFill>
          <a:blip r:embed="rId4"/>
          <a:stretch>
            <a:fillRect/>
          </a:stretch>
        </p:blipFill>
        <p:spPr>
          <a:xfrm>
            <a:off x="220718" y="5528440"/>
            <a:ext cx="1344023" cy="1087819"/>
          </a:xfrm>
          <a:prstGeom prst="rect">
            <a:avLst/>
          </a:prstGeom>
        </p:spPr>
      </p:pic>
    </p:spTree>
    <p:extLst>
      <p:ext uri="{BB962C8B-B14F-4D97-AF65-F5344CB8AC3E}">
        <p14:creationId xmlns:p14="http://schemas.microsoft.com/office/powerpoint/2010/main" val="24229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1737" y="5862757"/>
            <a:ext cx="935421" cy="757107"/>
          </a:xfrm>
          <a:prstGeom prst="rect">
            <a:avLst/>
          </a:prstGeom>
        </p:spPr>
      </p:pic>
      <p:sp>
        <p:nvSpPr>
          <p:cNvPr id="13" name="Content Placeholder 2"/>
          <p:cNvSpPr txBox="1">
            <a:spLocks/>
          </p:cNvSpPr>
          <p:nvPr/>
        </p:nvSpPr>
        <p:spPr>
          <a:xfrm>
            <a:off x="1338793" y="869654"/>
            <a:ext cx="9007367" cy="18309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002060"/>
                </a:solidFill>
                <a:effectLst/>
                <a:uLnTx/>
                <a:uFillTx/>
                <a:latin typeface="Calibri"/>
                <a:ea typeface="+mn-ea"/>
                <a:cs typeface="+mn-cs"/>
              </a:rPr>
              <a:t>The KY</a:t>
            </a:r>
            <a:r>
              <a:rPr kumimoji="0" lang="en-US" sz="2000" i="0" u="none" strike="noStrike" kern="1200" cap="none" spc="0" normalizeH="0" noProof="0" dirty="0" smtClean="0">
                <a:ln>
                  <a:noFill/>
                </a:ln>
                <a:solidFill>
                  <a:srgbClr val="002060"/>
                </a:solidFill>
                <a:effectLst/>
                <a:uLnTx/>
                <a:uFillTx/>
                <a:latin typeface="Calibri"/>
                <a:ea typeface="+mn-ea"/>
                <a:cs typeface="+mn-cs"/>
              </a:rPr>
              <a:t> Governor’s Office of Early Childhood, First Lady Glenna Bevin, KY Dept. of Agriculture, KY Association of Food Banks and Lakeshore Learning partnered to develop the book </a:t>
            </a:r>
            <a:r>
              <a:rPr kumimoji="0" lang="en-US" sz="2000" i="1" u="none" strike="noStrike" kern="1200" cap="none" spc="0" normalizeH="0" noProof="0" dirty="0" smtClean="0">
                <a:ln>
                  <a:noFill/>
                </a:ln>
                <a:solidFill>
                  <a:srgbClr val="002060"/>
                </a:solidFill>
                <a:effectLst/>
                <a:uLnTx/>
                <a:uFillTx/>
                <a:latin typeface="Calibri"/>
                <a:ea typeface="+mn-ea"/>
                <a:cs typeface="+mn-cs"/>
              </a:rPr>
              <a:t>Kids of Kentucky, What Do You Want to Be? </a:t>
            </a:r>
            <a:r>
              <a:rPr kumimoji="0" lang="en-US" sz="2000" i="0" u="none" strike="noStrike" kern="1200" cap="none" spc="0" normalizeH="0" noProof="0" dirty="0" smtClean="0">
                <a:ln>
                  <a:noFill/>
                </a:ln>
                <a:solidFill>
                  <a:srgbClr val="002060"/>
                </a:solidFill>
                <a:effectLst/>
                <a:uLnTx/>
                <a:uFillTx/>
                <a:latin typeface="Calibri"/>
                <a:ea typeface="+mn-ea"/>
                <a:cs typeface="+mn-cs"/>
              </a:rPr>
              <a:t>to support Kentucky proud products, the</a:t>
            </a:r>
            <a:r>
              <a:rPr kumimoji="0" lang="en-US" sz="2000" i="1" u="none" strike="noStrike" kern="1200" cap="none" spc="0" normalizeH="0" noProof="0" dirty="0" smtClean="0">
                <a:ln>
                  <a:noFill/>
                </a:ln>
                <a:solidFill>
                  <a:srgbClr val="002060"/>
                </a:solidFill>
                <a:effectLst/>
                <a:uLnTx/>
                <a:uFillTx/>
                <a:latin typeface="Calibri"/>
                <a:ea typeface="+mn-ea"/>
                <a:cs typeface="+mn-cs"/>
              </a:rPr>
              <a:t> No Kid Hungry </a:t>
            </a:r>
            <a:r>
              <a:rPr kumimoji="0" lang="en-US" sz="2000" u="none" strike="noStrike" kern="1200" cap="none" spc="0" normalizeH="0" noProof="0" dirty="0" smtClean="0">
                <a:ln>
                  <a:noFill/>
                </a:ln>
                <a:solidFill>
                  <a:srgbClr val="002060"/>
                </a:solidFill>
                <a:effectLst/>
                <a:uLnTx/>
                <a:uFillTx/>
                <a:latin typeface="Calibri"/>
                <a:ea typeface="+mn-ea"/>
                <a:cs typeface="+mn-cs"/>
              </a:rPr>
              <a:t>campaign</a:t>
            </a:r>
            <a:r>
              <a:rPr kumimoji="0" lang="en-US" sz="2000" i="0" u="none" strike="noStrike" kern="1200" cap="none" spc="0" normalizeH="0" noProof="0" dirty="0" smtClean="0">
                <a:ln>
                  <a:noFill/>
                </a:ln>
                <a:solidFill>
                  <a:srgbClr val="002060"/>
                </a:solidFill>
                <a:effectLst/>
                <a:uLnTx/>
                <a:uFillTx/>
                <a:latin typeface="Calibri"/>
                <a:ea typeface="+mn-ea"/>
                <a:cs typeface="+mn-cs"/>
              </a:rPr>
              <a:t>, and to promote quality efforts that advance the most critical years of young children’s lives.</a:t>
            </a:r>
            <a:endParaRPr kumimoji="0" lang="en-US" sz="2000" i="0" u="none" strike="noStrike" kern="1200" cap="none" spc="0" normalizeH="0" baseline="0" noProof="0" dirty="0" smtClean="0">
              <a:ln>
                <a:noFill/>
              </a:ln>
              <a:solidFill>
                <a:srgbClr val="00206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4" name="TextBox 13"/>
          <p:cNvSpPr txBox="1"/>
          <p:nvPr/>
        </p:nvSpPr>
        <p:spPr>
          <a:xfrm>
            <a:off x="353754" y="2697606"/>
            <a:ext cx="4885418" cy="1477328"/>
          </a:xfrm>
          <a:prstGeom prst="rect">
            <a:avLst/>
          </a:prstGeom>
          <a:noFill/>
        </p:spPr>
        <p:txBody>
          <a:bodyPr wrap="square" rtlCol="0">
            <a:spAutoFit/>
          </a:bodyPr>
          <a:lstStyle/>
          <a:p>
            <a:pPr marL="285750" lvl="1" indent="-285750" algn="ctr" defTabSz="914400">
              <a:buFont typeface="Arial" panose="020B0604020202020204" pitchFamily="34" charset="0"/>
              <a:buChar char="•"/>
            </a:pPr>
            <a:r>
              <a:rPr lang="en-US" dirty="0" smtClean="0">
                <a:solidFill>
                  <a:srgbClr val="002060"/>
                </a:solidFill>
                <a:latin typeface="Calibri"/>
              </a:rPr>
              <a:t>On January 24, 2018, First Lady Glenna Bevin hosted The KY Governor’s Office of Early Childhood and Lakeshore Learning for a book reading at the Governor’s Mansion, with a local early childhood program.</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522" y="4341192"/>
            <a:ext cx="2818779" cy="195710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543187" y="271746"/>
            <a:ext cx="8029903" cy="523220"/>
          </a:xfrm>
          <a:prstGeom prst="rect">
            <a:avLst/>
          </a:prstGeom>
          <a:noFill/>
        </p:spPr>
        <p:txBody>
          <a:bodyPr wrap="square" rtlCol="0">
            <a:spAutoFit/>
          </a:bodyPr>
          <a:lstStyle/>
          <a:p>
            <a:pPr algn="ctr"/>
            <a:r>
              <a:rPr lang="en-US" sz="2800" b="1" i="1" dirty="0" smtClean="0">
                <a:solidFill>
                  <a:srgbClr val="002060"/>
                </a:solidFill>
                <a:latin typeface="Calibri" panose="020F0502020204030204" pitchFamily="34" charset="0"/>
                <a:cs typeface="Calibri" panose="020F0502020204030204" pitchFamily="34" charset="0"/>
              </a:rPr>
              <a:t>What Do You </a:t>
            </a:r>
            <a:r>
              <a:rPr lang="en-US" sz="2800" b="1" i="1" dirty="0">
                <a:solidFill>
                  <a:srgbClr val="002060"/>
                </a:solidFill>
                <a:latin typeface="Calibri" panose="020F0502020204030204" pitchFamily="34" charset="0"/>
                <a:cs typeface="Calibri" panose="020F0502020204030204" pitchFamily="34" charset="0"/>
              </a:rPr>
              <a:t>W</a:t>
            </a:r>
            <a:r>
              <a:rPr lang="en-US" sz="2800" b="1" i="1" dirty="0" smtClean="0">
                <a:solidFill>
                  <a:srgbClr val="002060"/>
                </a:solidFill>
                <a:latin typeface="Calibri" panose="020F0502020204030204" pitchFamily="34" charset="0"/>
                <a:cs typeface="Calibri" panose="020F0502020204030204" pitchFamily="34" charset="0"/>
              </a:rPr>
              <a:t>ant </a:t>
            </a:r>
            <a:r>
              <a:rPr lang="en-US" sz="2800" b="1" i="1" dirty="0">
                <a:solidFill>
                  <a:srgbClr val="002060"/>
                </a:solidFill>
                <a:latin typeface="Calibri" panose="020F0502020204030204" pitchFamily="34" charset="0"/>
                <a:cs typeface="Calibri" panose="020F0502020204030204" pitchFamily="34" charset="0"/>
              </a:rPr>
              <a:t>T</a:t>
            </a:r>
            <a:r>
              <a:rPr lang="en-US" sz="2800" b="1" i="1" dirty="0" smtClean="0">
                <a:solidFill>
                  <a:srgbClr val="002060"/>
                </a:solidFill>
                <a:latin typeface="Calibri" panose="020F0502020204030204" pitchFamily="34" charset="0"/>
                <a:cs typeface="Calibri" panose="020F0502020204030204" pitchFamily="34" charset="0"/>
              </a:rPr>
              <a:t>o Be? </a:t>
            </a:r>
            <a:r>
              <a:rPr lang="en-US" sz="2800" b="1" dirty="0" smtClean="0">
                <a:solidFill>
                  <a:srgbClr val="002060"/>
                </a:solidFill>
                <a:latin typeface="Calibri" panose="020F0502020204030204" pitchFamily="34" charset="0"/>
                <a:cs typeface="Calibri" panose="020F0502020204030204" pitchFamily="34" charset="0"/>
              </a:rPr>
              <a:t>Book Launch </a:t>
            </a:r>
            <a:endParaRPr lang="en-US" sz="2800" b="1" dirty="0">
              <a:solidFill>
                <a:srgbClr val="002060"/>
              </a:solidFill>
              <a:latin typeface="Calibri" panose="020F0502020204030204" pitchFamily="34" charset="0"/>
              <a:cs typeface="Calibri" panose="020F0502020204030204" pitchFamily="34" charset="0"/>
            </a:endParaRPr>
          </a:p>
        </p:txBody>
      </p:sp>
      <p:sp>
        <p:nvSpPr>
          <p:cNvPr id="7" name="TextBox 6"/>
          <p:cNvSpPr txBox="1"/>
          <p:nvPr/>
        </p:nvSpPr>
        <p:spPr>
          <a:xfrm>
            <a:off x="6224211" y="2697606"/>
            <a:ext cx="3348879" cy="1477328"/>
          </a:xfrm>
          <a:prstGeom prst="rect">
            <a:avLst/>
          </a:prstGeom>
          <a:noFill/>
        </p:spPr>
        <p:txBody>
          <a:bodyPr wrap="square" rtlCol="0">
            <a:spAutoFit/>
          </a:bodyPr>
          <a:lstStyle/>
          <a:p>
            <a:pPr marL="285750" lvl="1" indent="-285750" algn="ctr" defTabSz="914400">
              <a:buFont typeface="Arial" panose="020B0604020202020204" pitchFamily="34" charset="0"/>
              <a:buChar char="•"/>
            </a:pPr>
            <a:r>
              <a:rPr lang="en-US" dirty="0">
                <a:solidFill>
                  <a:srgbClr val="002060"/>
                </a:solidFill>
                <a:latin typeface="Calibri"/>
              </a:rPr>
              <a:t>5000 books were distributed to summer meal sponsors with an interest in incorporating an educational component in their program</a:t>
            </a:r>
            <a:r>
              <a:rPr lang="en-US" sz="1600" dirty="0">
                <a:solidFill>
                  <a:srgbClr val="002060"/>
                </a:solidFill>
                <a:latin typeface="Calibri"/>
              </a:rPr>
              <a:t>.</a:t>
            </a: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saturation sat="102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620000" y="4324311"/>
            <a:ext cx="2726160" cy="2056496"/>
          </a:xfrm>
          <a:prstGeom prst="rect">
            <a:avLst/>
          </a:prstGeom>
        </p:spPr>
      </p:pic>
    </p:spTree>
    <p:extLst>
      <p:ext uri="{BB962C8B-B14F-4D97-AF65-F5344CB8AC3E}">
        <p14:creationId xmlns:p14="http://schemas.microsoft.com/office/powerpoint/2010/main" val="93107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206" y="5799405"/>
            <a:ext cx="1093075" cy="884708"/>
          </a:xfrm>
          <a:prstGeom prst="rect">
            <a:avLst/>
          </a:prstGeom>
        </p:spPr>
      </p:pic>
      <p:pic>
        <p:nvPicPr>
          <p:cNvPr id="8" name="Picture 7"/>
          <p:cNvPicPr/>
          <p:nvPr/>
        </p:nvPicPr>
        <p:blipFill rotWithShape="1">
          <a:blip r:embed="rId3"/>
          <a:srcRect l="11459" t="10500" r="11343" b="5710"/>
          <a:stretch/>
        </p:blipFill>
        <p:spPr bwMode="auto">
          <a:xfrm>
            <a:off x="4116061" y="3307825"/>
            <a:ext cx="3605995" cy="228215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526434" y="288677"/>
            <a:ext cx="8177048" cy="584775"/>
          </a:xfrm>
          <a:prstGeom prst="rect">
            <a:avLst/>
          </a:prstGeom>
          <a:noFill/>
        </p:spPr>
        <p:txBody>
          <a:bodyPr wrap="square" rtlCol="0">
            <a:spAutoFit/>
          </a:bodyPr>
          <a:lstStyle/>
          <a:p>
            <a:pPr algn="ctr"/>
            <a:r>
              <a:rPr lang="en-US" sz="3200" b="1" i="1" dirty="0" smtClean="0">
                <a:solidFill>
                  <a:srgbClr val="002060"/>
                </a:solidFill>
                <a:latin typeface="Calibri" panose="020F0502020204030204" pitchFamily="34" charset="0"/>
                <a:cs typeface="Calibri" panose="020F0502020204030204" pitchFamily="34" charset="0"/>
              </a:rPr>
              <a:t>Who Is </a:t>
            </a:r>
            <a:r>
              <a:rPr lang="en-US" sz="3200" b="1" i="1" dirty="0">
                <a:solidFill>
                  <a:srgbClr val="002060"/>
                </a:solidFill>
                <a:latin typeface="Calibri" panose="020F0502020204030204" pitchFamily="34" charset="0"/>
                <a:cs typeface="Calibri" panose="020F0502020204030204" pitchFamily="34" charset="0"/>
              </a:rPr>
              <a:t>I</a:t>
            </a:r>
            <a:r>
              <a:rPr lang="en-US" sz="3200" b="1" i="1" dirty="0" smtClean="0">
                <a:solidFill>
                  <a:srgbClr val="002060"/>
                </a:solidFill>
                <a:latin typeface="Calibri" panose="020F0502020204030204" pitchFamily="34" charset="0"/>
                <a:cs typeface="Calibri" panose="020F0502020204030204" pitchFamily="34" charset="0"/>
              </a:rPr>
              <a:t>n </a:t>
            </a:r>
            <a:r>
              <a:rPr lang="en-US" sz="3200" b="1" i="1" dirty="0">
                <a:solidFill>
                  <a:srgbClr val="002060"/>
                </a:solidFill>
                <a:latin typeface="Calibri" panose="020F0502020204030204" pitchFamily="34" charset="0"/>
                <a:cs typeface="Calibri" panose="020F0502020204030204" pitchFamily="34" charset="0"/>
              </a:rPr>
              <a:t>Y</a:t>
            </a:r>
            <a:r>
              <a:rPr lang="en-US" sz="3200" b="1" i="1" dirty="0" smtClean="0">
                <a:solidFill>
                  <a:srgbClr val="002060"/>
                </a:solidFill>
                <a:latin typeface="Calibri" panose="020F0502020204030204" pitchFamily="34" charset="0"/>
                <a:cs typeface="Calibri" panose="020F0502020204030204" pitchFamily="34" charset="0"/>
              </a:rPr>
              <a:t>our Family? </a:t>
            </a:r>
            <a:r>
              <a:rPr lang="en-US" sz="3200" b="1" dirty="0" smtClean="0">
                <a:solidFill>
                  <a:srgbClr val="002060"/>
                </a:solidFill>
                <a:latin typeface="Calibri" panose="020F0502020204030204" pitchFamily="34" charset="0"/>
                <a:cs typeface="Calibri" panose="020F0502020204030204" pitchFamily="34" charset="0"/>
              </a:rPr>
              <a:t>Book Launch </a:t>
            </a:r>
            <a:endParaRPr lang="en-US" sz="3200" b="1" dirty="0">
              <a:solidFill>
                <a:srgbClr val="002060"/>
              </a:solidFill>
              <a:latin typeface="Calibri" panose="020F0502020204030204" pitchFamily="34" charset="0"/>
              <a:cs typeface="Calibri" panose="020F0502020204030204" pitchFamily="34" charset="0"/>
            </a:endParaRPr>
          </a:p>
        </p:txBody>
      </p:sp>
      <p:sp>
        <p:nvSpPr>
          <p:cNvPr id="7" name="TextBox 6"/>
          <p:cNvSpPr txBox="1"/>
          <p:nvPr/>
        </p:nvSpPr>
        <p:spPr>
          <a:xfrm>
            <a:off x="1392619" y="1013362"/>
            <a:ext cx="7809186" cy="1200329"/>
          </a:xfrm>
          <a:prstGeom prst="rect">
            <a:avLst/>
          </a:prstGeom>
          <a:noFill/>
        </p:spPr>
        <p:txBody>
          <a:bodyPr wrap="square" rtlCol="0">
            <a:spAutoFit/>
          </a:bodyPr>
          <a:lstStyle/>
          <a:p>
            <a:pPr lvl="0" algn="ctr" defTabSz="914400">
              <a:spcBef>
                <a:spcPct val="20000"/>
              </a:spcBef>
              <a:defRPr/>
            </a:pPr>
            <a:r>
              <a:rPr lang="en-US" dirty="0">
                <a:solidFill>
                  <a:srgbClr val="002060"/>
                </a:solidFill>
                <a:latin typeface="Calibri"/>
              </a:rPr>
              <a:t>The KY Governor’s Office of Early Childhood, First Lady Glenna Bevin</a:t>
            </a:r>
            <a:r>
              <a:rPr lang="en-US" dirty="0" smtClean="0">
                <a:solidFill>
                  <a:srgbClr val="002060"/>
                </a:solidFill>
                <a:latin typeface="Calibri"/>
              </a:rPr>
              <a:t>, and </a:t>
            </a:r>
            <a:r>
              <a:rPr lang="en-US" dirty="0">
                <a:solidFill>
                  <a:srgbClr val="002060"/>
                </a:solidFill>
                <a:latin typeface="Calibri"/>
              </a:rPr>
              <a:t>Lakeshore Learning partnered to develop the book </a:t>
            </a:r>
            <a:r>
              <a:rPr lang="en-US" i="1" dirty="0">
                <a:solidFill>
                  <a:srgbClr val="002060"/>
                </a:solidFill>
                <a:latin typeface="Calibri"/>
              </a:rPr>
              <a:t>Kids of Kentucky, </a:t>
            </a:r>
            <a:r>
              <a:rPr lang="en-US" i="1" dirty="0" smtClean="0">
                <a:solidFill>
                  <a:srgbClr val="002060"/>
                </a:solidFill>
                <a:latin typeface="Calibri"/>
              </a:rPr>
              <a:t>Who Is In Your Family? </a:t>
            </a:r>
            <a:r>
              <a:rPr lang="en-US" dirty="0">
                <a:solidFill>
                  <a:srgbClr val="002060"/>
                </a:solidFill>
                <a:latin typeface="Calibri"/>
              </a:rPr>
              <a:t>to </a:t>
            </a:r>
            <a:r>
              <a:rPr lang="en-US" dirty="0" smtClean="0">
                <a:solidFill>
                  <a:srgbClr val="002060"/>
                </a:solidFill>
                <a:latin typeface="Calibri"/>
              </a:rPr>
              <a:t>raise awareness around foster care/adoption and the diversity of families in Kentucky.</a:t>
            </a:r>
            <a:endParaRPr lang="en-US" dirty="0">
              <a:solidFill>
                <a:srgbClr val="002060"/>
              </a:solidFill>
              <a:latin typeface="Calibri"/>
            </a:endParaRPr>
          </a:p>
        </p:txBody>
      </p:sp>
      <p:sp>
        <p:nvSpPr>
          <p:cNvPr id="10" name="TextBox 9"/>
          <p:cNvSpPr txBox="1"/>
          <p:nvPr/>
        </p:nvSpPr>
        <p:spPr>
          <a:xfrm>
            <a:off x="1707930" y="2370399"/>
            <a:ext cx="7367751" cy="923330"/>
          </a:xfrm>
          <a:prstGeom prst="rect">
            <a:avLst/>
          </a:prstGeom>
          <a:noFill/>
        </p:spPr>
        <p:txBody>
          <a:bodyPr wrap="square" rtlCol="0">
            <a:spAutoFit/>
          </a:bodyPr>
          <a:lstStyle/>
          <a:p>
            <a:pPr algn="ctr"/>
            <a:r>
              <a:rPr lang="en-US" dirty="0" smtClean="0">
                <a:solidFill>
                  <a:srgbClr val="002060"/>
                </a:solidFill>
                <a:latin typeface="Calibri" panose="020F0502020204030204" pitchFamily="34" charset="0"/>
                <a:cs typeface="Calibri" panose="020F0502020204030204" pitchFamily="34" charset="0"/>
              </a:rPr>
              <a:t>A copy of the book and learning kits have been distributed to foster/adoptive families, Family Court Judges, and the 9 Department for Community Based Services Regions.</a:t>
            </a:r>
            <a:endParaRPr lang="en-US" dirty="0">
              <a:solidFill>
                <a:srgbClr val="002060"/>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0240" y="3668110"/>
            <a:ext cx="2928075" cy="164704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tretch>
            <a:fillRect/>
          </a:stretch>
        </p:blipFill>
        <p:spPr>
          <a:xfrm>
            <a:off x="547024" y="3668110"/>
            <a:ext cx="2685240" cy="156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5570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718" y="5800757"/>
            <a:ext cx="1058339" cy="85659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028" y="324370"/>
            <a:ext cx="3917587" cy="1809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Content Placeholder 2"/>
          <p:cNvSpPr txBox="1">
            <a:spLocks/>
          </p:cNvSpPr>
          <p:nvPr/>
        </p:nvSpPr>
        <p:spPr>
          <a:xfrm>
            <a:off x="1844298" y="2702640"/>
            <a:ext cx="7821936" cy="395471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The Early Childhood Institute (ECI) was held June 13-15, 2017 with 1,500 in attendance. </a:t>
            </a:r>
          </a:p>
          <a:p>
            <a:pPr>
              <a:spcBef>
                <a:spcPts val="0"/>
              </a:spcBef>
              <a:defRPr/>
            </a:pPr>
            <a:endPar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endParaRPr>
          </a:p>
          <a:p>
            <a:pPr>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This year’s theme was: “Leading the Way for Kids of Kentucky” </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146 Professional Development Sessions</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Child Care Training Hours</a:t>
            </a:r>
          </a:p>
          <a:p>
            <a:pPr marR="0" lvl="1"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25,236 Hours</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Effective Instructional Leadership Act (EILA)</a:t>
            </a:r>
          </a:p>
          <a:p>
            <a:pPr lvl="1">
              <a:buFont typeface="Wingdings" panose="05000000000000000000" pitchFamily="2" charset="2"/>
              <a:buChar char="§"/>
              <a:defRPr/>
            </a:pPr>
            <a:r>
              <a:rPr kumimoji="0" lang="en-US" sz="340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1,764 Professional Development Hours Issued Through the Kentucky Department of Education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8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6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03589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717" y="5760666"/>
            <a:ext cx="1135117" cy="918735"/>
          </a:xfrm>
          <a:prstGeom prst="rect">
            <a:avLst/>
          </a:prstGeom>
        </p:spPr>
      </p:pic>
      <p:sp>
        <p:nvSpPr>
          <p:cNvPr id="2" name="TextBox 1"/>
          <p:cNvSpPr txBox="1"/>
          <p:nvPr/>
        </p:nvSpPr>
        <p:spPr>
          <a:xfrm>
            <a:off x="997885" y="1609923"/>
            <a:ext cx="860857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2060"/>
                </a:solidFill>
                <a:latin typeface="Calibri" panose="020F0502020204030204" pitchFamily="34" charset="0"/>
                <a:cs typeface="Calibri" panose="020F0502020204030204" pitchFamily="34" charset="0"/>
              </a:rPr>
              <a:t>CECCs are an integral part of Kentucky’s early childhood system. CECCs have the crucial role of mobilizing local community members to build innovative, collaborative partnerships to help Kentucky improve Kindergarten readiness.</a:t>
            </a:r>
          </a:p>
          <a:p>
            <a:pPr marL="914400" lvl="1" indent="-457200">
              <a:spcBef>
                <a:spcPts val="1200"/>
              </a:spcBef>
              <a:buFont typeface="Arial" panose="020B0604020202020204" pitchFamily="34" charset="0"/>
              <a:buChar char="•"/>
            </a:pPr>
            <a:r>
              <a:rPr lang="en-US" sz="2000" dirty="0" smtClean="0">
                <a:solidFill>
                  <a:srgbClr val="002060"/>
                </a:solidFill>
                <a:latin typeface="Calibri" panose="020F0502020204030204" pitchFamily="34" charset="0"/>
                <a:cs typeface="Calibri" panose="020F0502020204030204" pitchFamily="34" charset="0"/>
              </a:rPr>
              <a:t>Funding was designed to assist communities in responding to their unique needs related to improving Kindergarten readiness within their council service area.</a:t>
            </a:r>
          </a:p>
          <a:p>
            <a:pPr marL="914400" lvl="1" indent="-457200">
              <a:spcBef>
                <a:spcPts val="1200"/>
              </a:spcBef>
              <a:buFont typeface="Arial" panose="020B0604020202020204" pitchFamily="34" charset="0"/>
              <a:buChar char="•"/>
            </a:pPr>
            <a:r>
              <a:rPr lang="en-US" sz="2000" dirty="0" smtClean="0">
                <a:solidFill>
                  <a:srgbClr val="002060"/>
                </a:solidFill>
                <a:latin typeface="Calibri" panose="020F0502020204030204" pitchFamily="34" charset="0"/>
                <a:cs typeface="Calibri" panose="020F0502020204030204" pitchFamily="34" charset="0"/>
              </a:rPr>
              <a:t>A total of $1,238,573.64 was awarded to 72 councils during the 2018-2019 grant cycle.</a:t>
            </a:r>
            <a:endParaRPr lang="en-US" sz="2000" dirty="0">
              <a:solidFill>
                <a:srgbClr val="002060"/>
              </a:solidFill>
              <a:latin typeface="Calibri" panose="020F0502020204030204" pitchFamily="34" charset="0"/>
              <a:cs typeface="Calibri" panose="020F0502020204030204" pitchFamily="34" charset="0"/>
            </a:endParaRPr>
          </a:p>
        </p:txBody>
      </p:sp>
      <p:sp>
        <p:nvSpPr>
          <p:cNvPr id="3" name="Rectangle 2"/>
          <p:cNvSpPr/>
          <p:nvPr/>
        </p:nvSpPr>
        <p:spPr>
          <a:xfrm>
            <a:off x="2070538" y="395603"/>
            <a:ext cx="6159061" cy="954107"/>
          </a:xfrm>
          <a:prstGeom prst="rect">
            <a:avLst/>
          </a:prstGeom>
        </p:spPr>
        <p:txBody>
          <a:bodyPr wrap="square">
            <a:spAutoFit/>
          </a:bodyPr>
          <a:lstStyle/>
          <a:p>
            <a:pPr algn="ctr"/>
            <a:r>
              <a:rPr lang="en-US" sz="2800" b="1" dirty="0">
                <a:ln w="22225">
                  <a:noFill/>
                  <a:prstDash val="solid"/>
                </a:ln>
                <a:solidFill>
                  <a:srgbClr val="002060"/>
                </a:solidFill>
                <a:latin typeface="Calibri" panose="020F0502020204030204" pitchFamily="34" charset="0"/>
                <a:cs typeface="Calibri" panose="020F0502020204030204" pitchFamily="34" charset="0"/>
              </a:rPr>
              <a:t>Community Early Childhood Councils (CECCs)</a:t>
            </a:r>
          </a:p>
        </p:txBody>
      </p:sp>
      <p:pic>
        <p:nvPicPr>
          <p:cNvPr id="8" name="Picture 7"/>
          <p:cNvPicPr>
            <a:picLocks noChangeAspect="1"/>
          </p:cNvPicPr>
          <p:nvPr/>
        </p:nvPicPr>
        <p:blipFill>
          <a:blip r:embed="rId3"/>
          <a:stretch>
            <a:fillRect/>
          </a:stretch>
        </p:blipFill>
        <p:spPr>
          <a:xfrm>
            <a:off x="9356560" y="4082037"/>
            <a:ext cx="2137996" cy="2137996"/>
          </a:xfrm>
          <a:prstGeom prst="rect">
            <a:avLst/>
          </a:prstGeom>
          <a:ln>
            <a:noFill/>
          </a:ln>
          <a:effectLst>
            <a:softEdge rad="112500"/>
          </a:effectLst>
        </p:spPr>
      </p:pic>
      <p:pic>
        <p:nvPicPr>
          <p:cNvPr id="13" name="Picture 12"/>
          <p:cNvPicPr>
            <a:picLocks noChangeAspect="1"/>
          </p:cNvPicPr>
          <p:nvPr/>
        </p:nvPicPr>
        <p:blipFill>
          <a:blip r:embed="rId4"/>
          <a:stretch>
            <a:fillRect/>
          </a:stretch>
        </p:blipFill>
        <p:spPr>
          <a:xfrm>
            <a:off x="4078013" y="4926028"/>
            <a:ext cx="3284878" cy="1669277"/>
          </a:xfrm>
          <a:prstGeom prst="rect">
            <a:avLst/>
          </a:prstGeom>
        </p:spPr>
      </p:pic>
      <p:pic>
        <p:nvPicPr>
          <p:cNvPr id="14" name="Picture 13"/>
          <p:cNvPicPr>
            <a:picLocks noChangeAspect="1"/>
          </p:cNvPicPr>
          <p:nvPr/>
        </p:nvPicPr>
        <p:blipFill>
          <a:blip r:embed="rId5"/>
          <a:stretch>
            <a:fillRect/>
          </a:stretch>
        </p:blipFill>
        <p:spPr>
          <a:xfrm>
            <a:off x="9614719" y="799084"/>
            <a:ext cx="1621677" cy="1621677"/>
          </a:xfrm>
          <a:prstGeom prst="rect">
            <a:avLst/>
          </a:prstGeom>
        </p:spPr>
      </p:pic>
    </p:spTree>
    <p:extLst>
      <p:ext uri="{BB962C8B-B14F-4D97-AF65-F5344CB8AC3E}">
        <p14:creationId xmlns:p14="http://schemas.microsoft.com/office/powerpoint/2010/main" val="1101145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44137" y="519931"/>
            <a:ext cx="10058400" cy="1371600"/>
          </a:xfrm>
        </p:spPr>
        <p:txBody>
          <a:bodyPr>
            <a:normAutofit fontScale="90000"/>
          </a:bodyPr>
          <a:lstStyle/>
          <a:p>
            <a:pPr algn="ctr"/>
            <a:r>
              <a:rPr lang="en-US" dirty="0" smtClean="0">
                <a:solidFill>
                  <a:srgbClr val="002060"/>
                </a:solidFill>
                <a:latin typeface="Calibri" panose="020F0502020204030204" pitchFamily="34" charset="0"/>
                <a:cs typeface="Calibri" panose="020F0502020204030204" pitchFamily="34" charset="0"/>
              </a:rPr>
              <a:t>Warren County Community Early Childhood Council</a:t>
            </a:r>
            <a:endParaRPr lang="en-US" dirty="0">
              <a:solidFill>
                <a:srgbClr val="002060"/>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675003" y="790537"/>
            <a:ext cx="8596668" cy="3935601"/>
          </a:xfrm>
        </p:spPr>
        <p:txBody>
          <a:bodyPr/>
          <a:lstStyle/>
          <a:p>
            <a:pPr marL="0" indent="0" algn="ctr">
              <a:buNone/>
            </a:pPr>
            <a:endParaRPr lang="en-US" dirty="0" smtClean="0">
              <a:latin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cs typeface="Calibri" panose="020F0502020204030204" pitchFamily="34" charset="0"/>
            </a:endParaRPr>
          </a:p>
          <a:p>
            <a:pPr marL="0" indent="0" algn="ctr">
              <a:buNone/>
            </a:pPr>
            <a:endParaRPr lang="en-US" dirty="0" smtClean="0">
              <a:latin typeface="Calibri" panose="020F0502020204030204" pitchFamily="34" charset="0"/>
              <a:cs typeface="Calibri" panose="020F0502020204030204" pitchFamily="34" charset="0"/>
            </a:endParaRPr>
          </a:p>
          <a:p>
            <a:pPr marL="0" indent="0" algn="ctr">
              <a:buNone/>
            </a:pPr>
            <a:r>
              <a:rPr lang="en-US" sz="5400" dirty="0" smtClean="0">
                <a:solidFill>
                  <a:srgbClr val="002060"/>
                </a:solidFill>
                <a:latin typeface="Calibri" panose="020F0502020204030204" pitchFamily="34" charset="0"/>
                <a:cs typeface="Calibri" panose="020F0502020204030204" pitchFamily="34" charset="0"/>
              </a:rPr>
              <a:t>The Foundry </a:t>
            </a:r>
          </a:p>
          <a:p>
            <a:pPr marL="0" indent="0" algn="ctr">
              <a:buNone/>
            </a:pPr>
            <a:r>
              <a:rPr lang="en-US" sz="5400" dirty="0" smtClean="0">
                <a:solidFill>
                  <a:srgbClr val="002060"/>
                </a:solidFill>
                <a:latin typeface="Calibri" panose="020F0502020204030204" pitchFamily="34" charset="0"/>
                <a:cs typeface="Calibri" panose="020F0502020204030204" pitchFamily="34" charset="0"/>
              </a:rPr>
              <a:t>Bowling Green, KY</a:t>
            </a:r>
            <a:endParaRPr lang="en-US" sz="5400" dirty="0">
              <a:solidFill>
                <a:srgbClr val="002060"/>
              </a:solidFill>
              <a:latin typeface="Calibri" panose="020F0502020204030204" pitchFamily="34" charset="0"/>
              <a:cs typeface="Calibri" panose="020F0502020204030204" pitchFamily="34" charset="0"/>
            </a:endParaRPr>
          </a:p>
          <a:p>
            <a:pPr marL="0" indent="0" algn="ctr">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16" y="4053208"/>
            <a:ext cx="3102095" cy="232657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263" y="4053208"/>
            <a:ext cx="3209576" cy="2407181"/>
          </a:xfrm>
          <a:prstGeom prst="rect">
            <a:avLst/>
          </a:prstGeom>
        </p:spPr>
      </p:pic>
    </p:spTree>
    <p:extLst>
      <p:ext uri="{BB962C8B-B14F-4D97-AF65-F5344CB8AC3E}">
        <p14:creationId xmlns:p14="http://schemas.microsoft.com/office/powerpoint/2010/main" val="96850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848" y="718820"/>
            <a:ext cx="8771681" cy="1320800"/>
          </a:xfrm>
        </p:spPr>
        <p:txBody>
          <a:bodyPr>
            <a:normAutofit fontScale="90000"/>
          </a:bodyPr>
          <a:lstStyle/>
          <a:p>
            <a:pPr marL="0" indent="0"/>
            <a:r>
              <a:rPr lang="en-US" dirty="0" smtClean="0"/>
              <a:t/>
            </a:r>
            <a:br>
              <a:rPr lang="en-US" dirty="0" smtClean="0"/>
            </a:br>
            <a:r>
              <a:rPr lang="en-US" sz="4000" dirty="0">
                <a:solidFill>
                  <a:srgbClr val="002060"/>
                </a:solidFill>
                <a:latin typeface="Calibri" panose="020F0502020204030204" pitchFamily="34" charset="0"/>
                <a:cs typeface="Calibri" panose="020F0502020204030204" pitchFamily="34" charset="0"/>
              </a:rPr>
              <a:t>The Foundry is a Christian Community Center focused on providing the children of Bowling Green opportunities to succeed</a:t>
            </a:r>
            <a:r>
              <a:rPr lang="en-US" sz="4000" dirty="0" smtClean="0">
                <a:solidFill>
                  <a:srgbClr val="002060"/>
                </a:solidFill>
              </a:rPr>
              <a:t>.</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sz="2400" dirty="0" smtClean="0">
                <a:solidFill>
                  <a:srgbClr val="002060"/>
                </a:solidFill>
                <a:latin typeface="Calibri" panose="020F0502020204030204" pitchFamily="34" charset="0"/>
                <a:cs typeface="Calibri" panose="020F0502020204030204" pitchFamily="34" charset="0"/>
              </a:rPr>
              <a:t>Collaborative Partners:</a:t>
            </a:r>
          </a:p>
          <a:p>
            <a:pPr lvl="1"/>
            <a:r>
              <a:rPr lang="en-US" sz="2000" dirty="0" smtClean="0">
                <a:solidFill>
                  <a:srgbClr val="002060"/>
                </a:solidFill>
                <a:latin typeface="Calibri" panose="020F0502020204030204" pitchFamily="34" charset="0"/>
                <a:cs typeface="Calibri" panose="020F0502020204030204" pitchFamily="34" charset="0"/>
              </a:rPr>
              <a:t>Warren County Community Early Childhood Council</a:t>
            </a:r>
          </a:p>
          <a:p>
            <a:pPr lvl="1"/>
            <a:r>
              <a:rPr lang="en-US" sz="2000" dirty="0" smtClean="0">
                <a:solidFill>
                  <a:srgbClr val="002060"/>
                </a:solidFill>
                <a:latin typeface="Calibri" panose="020F0502020204030204" pitchFamily="34" charset="0"/>
                <a:cs typeface="Calibri" panose="020F0502020204030204" pitchFamily="34" charset="0"/>
              </a:rPr>
              <a:t>Bowling Green Independent</a:t>
            </a:r>
          </a:p>
          <a:p>
            <a:pPr lvl="1"/>
            <a:r>
              <a:rPr lang="en-US" sz="2000" dirty="0" smtClean="0">
                <a:solidFill>
                  <a:srgbClr val="002060"/>
                </a:solidFill>
                <a:latin typeface="Calibri" panose="020F0502020204030204" pitchFamily="34" charset="0"/>
                <a:cs typeface="Calibri" panose="020F0502020204030204" pitchFamily="34" charset="0"/>
              </a:rPr>
              <a:t>Warren County </a:t>
            </a:r>
          </a:p>
          <a:p>
            <a:pPr lvl="1"/>
            <a:r>
              <a:rPr lang="en-US" sz="2000" dirty="0" smtClean="0">
                <a:solidFill>
                  <a:srgbClr val="002060"/>
                </a:solidFill>
                <a:latin typeface="Calibri" panose="020F0502020204030204" pitchFamily="34" charset="0"/>
                <a:cs typeface="Calibri" panose="020F0502020204030204" pitchFamily="34" charset="0"/>
              </a:rPr>
              <a:t>United Way</a:t>
            </a:r>
          </a:p>
          <a:p>
            <a:pPr lvl="1"/>
            <a:r>
              <a:rPr lang="en-US" sz="2000" dirty="0" smtClean="0">
                <a:solidFill>
                  <a:srgbClr val="002060"/>
                </a:solidFill>
                <a:latin typeface="Calibri" panose="020F0502020204030204" pitchFamily="34" charset="0"/>
                <a:cs typeface="Calibri" panose="020F0502020204030204" pitchFamily="34" charset="0"/>
              </a:rPr>
              <a:t>US Bank</a:t>
            </a:r>
          </a:p>
          <a:p>
            <a:pPr lvl="1"/>
            <a:r>
              <a:rPr lang="en-US" sz="2000" dirty="0" smtClean="0">
                <a:solidFill>
                  <a:srgbClr val="002060"/>
                </a:solidFill>
                <a:latin typeface="Calibri" panose="020F0502020204030204" pitchFamily="34" charset="0"/>
                <a:cs typeface="Calibri" panose="020F0502020204030204" pitchFamily="34" charset="0"/>
              </a:rPr>
              <a:t>Bowling Green Women’s Fund</a:t>
            </a:r>
          </a:p>
          <a:p>
            <a:pPr lvl="1"/>
            <a:r>
              <a:rPr lang="en-US" sz="2000" dirty="0" smtClean="0">
                <a:solidFill>
                  <a:srgbClr val="002060"/>
                </a:solidFill>
                <a:latin typeface="Calibri" panose="020F0502020204030204" pitchFamily="34" charset="0"/>
                <a:cs typeface="Calibri" panose="020F0502020204030204" pitchFamily="34" charset="0"/>
              </a:rPr>
              <a:t>Harlem Children Zone </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306" y="655320"/>
            <a:ext cx="1628774" cy="28955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679" y="2984938"/>
            <a:ext cx="2547072" cy="3396096"/>
          </a:xfrm>
          <a:prstGeom prst="rect">
            <a:avLst/>
          </a:prstGeom>
        </p:spPr>
      </p:pic>
    </p:spTree>
    <p:extLst>
      <p:ext uri="{BB962C8B-B14F-4D97-AF65-F5344CB8AC3E}">
        <p14:creationId xmlns:p14="http://schemas.microsoft.com/office/powerpoint/2010/main" val="3044485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7215</TotalTime>
  <Words>2609</Words>
  <Application>Microsoft Office PowerPoint</Application>
  <PresentationFormat>Widescreen</PresentationFormat>
  <Paragraphs>415</Paragraphs>
  <Slides>33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Century Gothic</vt:lpstr>
      <vt:lpstr>Constantia</vt:lpstr>
      <vt:lpstr>Garamond</vt:lpstr>
      <vt:lpstr>Segoe UI</vt:lpstr>
      <vt:lpstr>Times New Roman</vt:lpstr>
      <vt:lpstr>Wingdings</vt:lpstr>
      <vt:lpstr>Wingdings 2</vt:lpstr>
      <vt:lpstr>Flow</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Warren County Community Early Childhood Council</vt:lpstr>
      <vt:lpstr> The Foundry is a Christian Community Center focused on providing the children of Bowling Green opportunities to succeed. </vt:lpstr>
      <vt:lpstr>PowerPoint Presentation</vt:lpstr>
      <vt:lpstr>PowerPoint Presentation</vt:lpstr>
      <vt:lpstr>PowerPoint Presentation</vt:lpstr>
      <vt:lpstr>Validating the Model</vt:lpstr>
      <vt:lpstr>Model Fidelity and Best Practices</vt:lpstr>
      <vt:lpstr>Sustaining Quality </vt:lpstr>
      <vt:lpstr>Local Collaboration and Supports</vt:lpstr>
      <vt:lpstr>Supporting the Most Vulnerable</vt:lpstr>
      <vt:lpstr>Department for Community Based Services   Division of Child Care  </vt:lpstr>
      <vt:lpstr>PowerPoint Presentation</vt:lpstr>
      <vt:lpstr>Impact of All STARS Incentives on  CCAP Reimbursement Rates</vt:lpstr>
      <vt:lpstr>Department for Public Health</vt:lpstr>
      <vt:lpstr>Early Childhood Mental Health (ECMH)</vt:lpstr>
      <vt:lpstr>ECMH Accomplishments</vt:lpstr>
      <vt:lpstr>PowerPoint Presentation</vt:lpstr>
      <vt:lpstr>Health Access Nurturing Development Services (HANDS)</vt:lpstr>
      <vt:lpstr>Goals</vt:lpstr>
      <vt:lpstr>PowerPoint Presentation</vt:lpstr>
      <vt:lpstr>PowerPoint Presentation</vt:lpstr>
      <vt:lpstr>Trainings</vt:lpstr>
      <vt:lpstr>PowerPoint Presentation</vt:lpstr>
      <vt:lpstr>Key Points</vt:lpstr>
      <vt:lpstr>PowerPoint Presentation</vt:lpstr>
      <vt:lpstr>  Kentucky Governor’s Office of Early Childhood 125 Holmes Street Frankfort, KY 40601 502-782-0200 https://kidsnow.ky.gov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Erin B (Early Childhood)</dc:creator>
  <cp:lastModifiedBy>Elswick, Karen A (Early Childhood)</cp:lastModifiedBy>
  <cp:revision>119</cp:revision>
  <cp:lastPrinted>2018-11-15T17:57:40Z</cp:lastPrinted>
  <dcterms:created xsi:type="dcterms:W3CDTF">2018-08-24T15:22:41Z</dcterms:created>
  <dcterms:modified xsi:type="dcterms:W3CDTF">2018-11-15T19:06:56Z</dcterms:modified>
</cp:coreProperties>
</file>