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handoutMasterIdLst>
    <p:handoutMasterId r:id="rId19"/>
  </p:handoutMasterIdLst>
  <p:sldIdLst>
    <p:sldId id="256" r:id="rId2"/>
    <p:sldId id="257" r:id="rId3"/>
    <p:sldId id="258" r:id="rId4"/>
    <p:sldId id="259" r:id="rId5"/>
    <p:sldId id="267" r:id="rId6"/>
    <p:sldId id="262" r:id="rId7"/>
    <p:sldId id="263" r:id="rId8"/>
    <p:sldId id="266" r:id="rId9"/>
    <p:sldId id="260" r:id="rId10"/>
    <p:sldId id="264" r:id="rId11"/>
    <p:sldId id="265" r:id="rId12"/>
    <p:sldId id="269" r:id="rId13"/>
    <p:sldId id="272" r:id="rId14"/>
    <p:sldId id="261" r:id="rId15"/>
    <p:sldId id="268" r:id="rId16"/>
    <p:sldId id="270"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07" autoAdjust="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2C5F9FB5-B348-42DE-8A4D-5FC83283C120}" type="datetimeFigureOut">
              <a:rPr lang="en-US" smtClean="0"/>
              <a:t>12/6/2018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AAF7319C-2C59-4A5A-A11B-BE2A74BBFFB1}" type="slidenum">
              <a:rPr lang="en-US" smtClean="0"/>
              <a:t>‹#›</a:t>
            </a:fld>
            <a:endParaRPr lang="en-US"/>
          </a:p>
        </p:txBody>
      </p:sp>
    </p:spTree>
    <p:extLst>
      <p:ext uri="{BB962C8B-B14F-4D97-AF65-F5344CB8AC3E}">
        <p14:creationId xmlns:p14="http://schemas.microsoft.com/office/powerpoint/2010/main" val="867003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62FA06B-6DF2-4838-B294-C8A862503206}" type="datetimeFigureOut">
              <a:rPr lang="en-US" smtClean="0"/>
              <a:t>12/6/2018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750706F-7DF6-4B8F-82B1-8426EEBB1399}" type="slidenum">
              <a:rPr lang="en-US" smtClean="0"/>
              <a:t>‹#›</a:t>
            </a:fld>
            <a:endParaRPr lang="en-US"/>
          </a:p>
        </p:txBody>
      </p:sp>
    </p:spTree>
    <p:extLst>
      <p:ext uri="{BB962C8B-B14F-4D97-AF65-F5344CB8AC3E}">
        <p14:creationId xmlns:p14="http://schemas.microsoft.com/office/powerpoint/2010/main" val="404773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few slides are going</a:t>
            </a:r>
            <a:r>
              <a:rPr lang="en-US" baseline="0" dirty="0" smtClean="0"/>
              <a:t> to be based on a summary of all the years and then we will get into this year specifically</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2</a:t>
            </a:fld>
            <a:endParaRPr lang="en-US"/>
          </a:p>
        </p:txBody>
      </p:sp>
    </p:spTree>
    <p:extLst>
      <p:ext uri="{BB962C8B-B14F-4D97-AF65-F5344CB8AC3E}">
        <p14:creationId xmlns:p14="http://schemas.microsoft.com/office/powerpoint/2010/main" val="156247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3</a:t>
            </a:fld>
            <a:endParaRPr lang="en-US"/>
          </a:p>
        </p:txBody>
      </p:sp>
    </p:spTree>
    <p:extLst>
      <p:ext uri="{BB962C8B-B14F-4D97-AF65-F5344CB8AC3E}">
        <p14:creationId xmlns:p14="http://schemas.microsoft.com/office/powerpoint/2010/main" val="160625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than $155 million dollars have been approved for use by Kentucky farmers in the past 24 years. It is larger than the total appropriations over that time because it is hard to give out money.</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4</a:t>
            </a:fld>
            <a:endParaRPr lang="en-US"/>
          </a:p>
        </p:txBody>
      </p:sp>
    </p:spTree>
    <p:extLst>
      <p:ext uri="{BB962C8B-B14F-4D97-AF65-F5344CB8AC3E}">
        <p14:creationId xmlns:p14="http://schemas.microsoft.com/office/powerpoint/2010/main" val="746980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6</a:t>
            </a:fld>
            <a:endParaRPr lang="en-US"/>
          </a:p>
        </p:txBody>
      </p:sp>
    </p:spTree>
    <p:extLst>
      <p:ext uri="{BB962C8B-B14F-4D97-AF65-F5344CB8AC3E}">
        <p14:creationId xmlns:p14="http://schemas.microsoft.com/office/powerpoint/2010/main" val="1281204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Slightly different since animal waste structures are funded at a higher rate than other practices,</a:t>
            </a:r>
            <a:r>
              <a:rPr lang="en-US" baseline="0" dirty="0" smtClean="0"/>
              <a:t> so areas of animal ag may receive more money with an equal number of projects.</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7</a:t>
            </a:fld>
            <a:endParaRPr lang="en-US"/>
          </a:p>
        </p:txBody>
      </p:sp>
    </p:spTree>
    <p:extLst>
      <p:ext uri="{BB962C8B-B14F-4D97-AF65-F5344CB8AC3E}">
        <p14:creationId xmlns:p14="http://schemas.microsoft.com/office/powerpoint/2010/main" val="1525078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77,064 farms and 13,049,347</a:t>
            </a:r>
            <a:r>
              <a:rPr lang="en-US" baseline="0" dirty="0" smtClean="0"/>
              <a:t> acres. Median farm size is 75</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8</a:t>
            </a:fld>
            <a:endParaRPr lang="en-US"/>
          </a:p>
        </p:txBody>
      </p:sp>
    </p:spTree>
    <p:extLst>
      <p:ext uri="{BB962C8B-B14F-4D97-AF65-F5344CB8AC3E}">
        <p14:creationId xmlns:p14="http://schemas.microsoft.com/office/powerpoint/2010/main" val="2249522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a:t>
            </a:r>
            <a:r>
              <a:rPr lang="en-US" baseline="0" dirty="0" smtClean="0"/>
              <a:t> tool provides greater transparency and less clerical error</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9</a:t>
            </a:fld>
            <a:endParaRPr lang="en-US"/>
          </a:p>
        </p:txBody>
      </p:sp>
    </p:spTree>
    <p:extLst>
      <p:ext uri="{BB962C8B-B14F-4D97-AF65-F5344CB8AC3E}">
        <p14:creationId xmlns:p14="http://schemas.microsoft.com/office/powerpoint/2010/main" val="1742389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amount of money over a large area where there have been decades of land use. </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14</a:t>
            </a:fld>
            <a:endParaRPr lang="en-US"/>
          </a:p>
        </p:txBody>
      </p:sp>
    </p:spTree>
    <p:extLst>
      <p:ext uri="{BB962C8B-B14F-4D97-AF65-F5344CB8AC3E}">
        <p14:creationId xmlns:p14="http://schemas.microsoft.com/office/powerpoint/2010/main" val="258739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Townsend Creek had conservation district staff providing assistance</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16</a:t>
            </a:fld>
            <a:endParaRPr lang="en-US"/>
          </a:p>
        </p:txBody>
      </p:sp>
    </p:spTree>
    <p:extLst>
      <p:ext uri="{BB962C8B-B14F-4D97-AF65-F5344CB8AC3E}">
        <p14:creationId xmlns:p14="http://schemas.microsoft.com/office/powerpoint/2010/main" val="2682180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3E1EDBB-02C3-4A6E-B6AB-83759D3A0D3C}" type="datetimeFigureOut">
              <a:rPr lang="en-US" smtClean="0"/>
              <a:t>12/6/2018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678D48E-52F4-4FBE-8866-09177C250714}"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775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1EDBB-02C3-4A6E-B6AB-83759D3A0D3C}"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422695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1EDBB-02C3-4A6E-B6AB-83759D3A0D3C}"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121105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1EDBB-02C3-4A6E-B6AB-83759D3A0D3C}"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112600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E1EDBB-02C3-4A6E-B6AB-83759D3A0D3C}"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8D48E-52F4-4FBE-8866-09177C250714}"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02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E1EDBB-02C3-4A6E-B6AB-83759D3A0D3C}"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369652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E1EDBB-02C3-4A6E-B6AB-83759D3A0D3C}"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309510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E1EDBB-02C3-4A6E-B6AB-83759D3A0D3C}"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395655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1EDBB-02C3-4A6E-B6AB-83759D3A0D3C}"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86249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1EDBB-02C3-4A6E-B6AB-83759D3A0D3C}"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80501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1EDBB-02C3-4A6E-B6AB-83759D3A0D3C}"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424290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3E1EDBB-02C3-4A6E-B6AB-83759D3A0D3C}" type="datetimeFigureOut">
              <a:rPr lang="en-US" smtClean="0"/>
              <a:t>12/6/2018</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678D48E-52F4-4FBE-8866-09177C250714}" type="slidenum">
              <a:rPr lang="en-US" smtClean="0"/>
              <a:t>‹#›</a:t>
            </a:fld>
            <a:endParaRPr lang="en-US"/>
          </a:p>
        </p:txBody>
      </p:sp>
    </p:spTree>
    <p:extLst>
      <p:ext uri="{BB962C8B-B14F-4D97-AF65-F5344CB8AC3E}">
        <p14:creationId xmlns:p14="http://schemas.microsoft.com/office/powerpoint/2010/main" val="31127853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Paulette.Akers@ky.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Tobacco Settlement Oversight</a:t>
            </a:r>
            <a:endParaRPr lang="en-US" dirty="0"/>
          </a:p>
        </p:txBody>
      </p:sp>
      <p:sp>
        <p:nvSpPr>
          <p:cNvPr id="3" name="Subtitle 2"/>
          <p:cNvSpPr>
            <a:spLocks noGrp="1"/>
          </p:cNvSpPr>
          <p:nvPr>
            <p:ph type="subTitle" idx="1"/>
          </p:nvPr>
        </p:nvSpPr>
        <p:spPr/>
        <p:txBody>
          <a:bodyPr/>
          <a:lstStyle/>
          <a:p>
            <a:r>
              <a:rPr lang="en-US" dirty="0" smtClean="0"/>
              <a:t>Paulette Akers, Director</a:t>
            </a:r>
          </a:p>
          <a:p>
            <a:r>
              <a:rPr lang="en-US" dirty="0" smtClean="0"/>
              <a:t>Kentucky Division of Conservation</a:t>
            </a:r>
          </a:p>
          <a:p>
            <a:r>
              <a:rPr lang="en-US" dirty="0" smtClean="0"/>
              <a:t>December 2018</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908" y="374467"/>
            <a:ext cx="2438647" cy="2425337"/>
          </a:xfrm>
          <a:prstGeom prst="rect">
            <a:avLst/>
          </a:prstGeom>
        </p:spPr>
      </p:pic>
    </p:spTree>
    <p:extLst>
      <p:ext uri="{BB962C8B-B14F-4D97-AF65-F5344CB8AC3E}">
        <p14:creationId xmlns:p14="http://schemas.microsoft.com/office/powerpoint/2010/main" val="3350922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 Cost Share Approved Projects </a:t>
            </a:r>
            <a:br>
              <a:rPr lang="en-US" dirty="0" smtClean="0"/>
            </a:br>
            <a:r>
              <a:rPr lang="en-US" dirty="0" smtClean="0"/>
              <a:t>FY 17 Funds</a:t>
            </a:r>
            <a:endParaRPr lang="en-US" dirty="0"/>
          </a:p>
        </p:txBody>
      </p:sp>
      <p:pic>
        <p:nvPicPr>
          <p:cNvPr id="5" name="Picture 4"/>
          <p:cNvPicPr>
            <a:picLocks noChangeAspect="1"/>
          </p:cNvPicPr>
          <p:nvPr/>
        </p:nvPicPr>
        <p:blipFill rotWithShape="1">
          <a:blip r:embed="rId2"/>
          <a:srcRect b="3000"/>
          <a:stretch/>
        </p:blipFill>
        <p:spPr>
          <a:xfrm>
            <a:off x="463468" y="1749506"/>
            <a:ext cx="11201332" cy="4809236"/>
          </a:xfrm>
          <a:prstGeom prst="rect">
            <a:avLst/>
          </a:prstGeom>
        </p:spPr>
      </p:pic>
      <p:pic>
        <p:nvPicPr>
          <p:cNvPr id="4" name="Content Placeholder 3"/>
          <p:cNvPicPr>
            <a:picLocks noGrp="1" noChangeAspect="1"/>
          </p:cNvPicPr>
          <p:nvPr>
            <p:ph idx="1"/>
          </p:nvPr>
        </p:nvPicPr>
        <p:blipFill>
          <a:blip r:embed="rId3"/>
          <a:stretch>
            <a:fillRect/>
          </a:stretch>
        </p:blipFill>
        <p:spPr>
          <a:xfrm>
            <a:off x="1810265" y="1883946"/>
            <a:ext cx="1495425" cy="1638300"/>
          </a:xfrm>
          <a:prstGeom prst="rect">
            <a:avLst/>
          </a:prstGeom>
        </p:spPr>
      </p:pic>
    </p:spTree>
    <p:extLst>
      <p:ext uri="{BB962C8B-B14F-4D97-AF65-F5344CB8AC3E}">
        <p14:creationId xmlns:p14="http://schemas.microsoft.com/office/powerpoint/2010/main" val="2166861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 Cost Share Projects Money</a:t>
            </a:r>
            <a:br>
              <a:rPr lang="en-US" dirty="0" smtClean="0"/>
            </a:br>
            <a:r>
              <a:rPr lang="en-US" dirty="0" smtClean="0"/>
              <a:t>FY 17 Funds</a:t>
            </a:r>
            <a:endParaRPr lang="en-US" dirty="0"/>
          </a:p>
        </p:txBody>
      </p:sp>
      <p:pic>
        <p:nvPicPr>
          <p:cNvPr id="5" name="Picture 4"/>
          <p:cNvPicPr>
            <a:picLocks noChangeAspect="1"/>
          </p:cNvPicPr>
          <p:nvPr/>
        </p:nvPicPr>
        <p:blipFill rotWithShape="1">
          <a:blip r:embed="rId2"/>
          <a:srcRect l="3961" t="5035" b="5200"/>
          <a:stretch/>
        </p:blipFill>
        <p:spPr>
          <a:xfrm>
            <a:off x="731521" y="1823671"/>
            <a:ext cx="10870126" cy="4714613"/>
          </a:xfrm>
          <a:prstGeom prst="rect">
            <a:avLst/>
          </a:prstGeom>
        </p:spPr>
      </p:pic>
      <p:pic>
        <p:nvPicPr>
          <p:cNvPr id="4" name="Content Placeholder 3"/>
          <p:cNvPicPr>
            <a:picLocks noGrp="1" noChangeAspect="1"/>
          </p:cNvPicPr>
          <p:nvPr>
            <p:ph idx="1"/>
          </p:nvPr>
        </p:nvPicPr>
        <p:blipFill>
          <a:blip r:embed="rId3"/>
          <a:stretch>
            <a:fillRect/>
          </a:stretch>
        </p:blipFill>
        <p:spPr>
          <a:xfrm>
            <a:off x="2171343" y="1915111"/>
            <a:ext cx="1485900" cy="1628775"/>
          </a:xfrm>
          <a:prstGeom prst="rect">
            <a:avLst/>
          </a:prstGeom>
        </p:spPr>
      </p:pic>
    </p:spTree>
    <p:extLst>
      <p:ext uri="{BB962C8B-B14F-4D97-AF65-F5344CB8AC3E}">
        <p14:creationId xmlns:p14="http://schemas.microsoft.com/office/powerpoint/2010/main" val="2266952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Future</a:t>
            </a:r>
            <a:endParaRPr lang="en-US" dirty="0"/>
          </a:p>
        </p:txBody>
      </p:sp>
      <p:sp>
        <p:nvSpPr>
          <p:cNvPr id="3" name="Content Placeholder 2"/>
          <p:cNvSpPr>
            <a:spLocks noGrp="1"/>
          </p:cNvSpPr>
          <p:nvPr>
            <p:ph idx="1"/>
          </p:nvPr>
        </p:nvSpPr>
        <p:spPr>
          <a:xfrm>
            <a:off x="889462" y="1778924"/>
            <a:ext cx="10706793" cy="4317076"/>
          </a:xfrm>
        </p:spPr>
        <p:txBody>
          <a:bodyPr>
            <a:normAutofit/>
          </a:bodyPr>
          <a:lstStyle/>
          <a:p>
            <a:r>
              <a:rPr lang="en-US" sz="2800" dirty="0" smtClean="0"/>
              <a:t>Addressing backlog of funds with a goal of having all backlog distributed in this 2 year budget cycle</a:t>
            </a:r>
          </a:p>
          <a:p>
            <a:r>
              <a:rPr lang="en-US" sz="2800" dirty="0"/>
              <a:t>December 31</a:t>
            </a:r>
            <a:r>
              <a:rPr lang="en-US" sz="2800" baseline="30000" dirty="0"/>
              <a:t>st</a:t>
            </a:r>
            <a:r>
              <a:rPr lang="en-US" sz="2800" dirty="0"/>
              <a:t> cutoff for another round of </a:t>
            </a:r>
            <a:r>
              <a:rPr lang="en-US" sz="2800" dirty="0" smtClean="0"/>
              <a:t>funding</a:t>
            </a:r>
          </a:p>
          <a:p>
            <a:r>
              <a:rPr lang="en-US" sz="2800" dirty="0" smtClean="0"/>
              <a:t>Evaluate funding cap of $7500 ($20,000 for animal waste storage)</a:t>
            </a:r>
          </a:p>
          <a:p>
            <a:r>
              <a:rPr lang="en-US" sz="2800" dirty="0" smtClean="0"/>
              <a:t>Partnerships</a:t>
            </a:r>
          </a:p>
          <a:p>
            <a:pPr lvl="1"/>
            <a:r>
              <a:rPr lang="en-US" sz="2400" dirty="0" smtClean="0"/>
              <a:t>Division of Water to determine priority areas</a:t>
            </a:r>
          </a:p>
          <a:p>
            <a:pPr lvl="1"/>
            <a:r>
              <a:rPr lang="en-US" sz="2400" dirty="0" smtClean="0"/>
              <a:t>Regional Conservation Planning Project Managing Poo – Kentucky Beef Network and Kentucky Dairy Development Council </a:t>
            </a:r>
          </a:p>
          <a:p>
            <a:pPr lvl="1"/>
            <a:r>
              <a:rPr lang="en-US" sz="2400" dirty="0" smtClean="0"/>
              <a:t>Natural Resources Conservation Service – technical assistance</a:t>
            </a:r>
            <a:endParaRPr lang="en-US" sz="2400" dirty="0"/>
          </a:p>
        </p:txBody>
      </p:sp>
    </p:spTree>
    <p:extLst>
      <p:ext uri="{BB962C8B-B14F-4D97-AF65-F5344CB8AC3E}">
        <p14:creationId xmlns:p14="http://schemas.microsoft.com/office/powerpoint/2010/main" val="391825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hlinkClick r:id="rId2"/>
              </a:rPr>
              <a:t>Paulette.Akers@ky.gov</a:t>
            </a:r>
            <a:endParaRPr lang="en-US" dirty="0" smtClean="0"/>
          </a:p>
          <a:p>
            <a:r>
              <a:rPr lang="en-US" dirty="0" smtClean="0"/>
              <a:t>502-782-6300</a:t>
            </a:r>
          </a:p>
          <a:p>
            <a:r>
              <a:rPr lang="en-US" dirty="0" smtClean="0"/>
              <a:t>Kentucky Division of Conservation</a:t>
            </a:r>
          </a:p>
          <a:p>
            <a:pPr lvl="1"/>
            <a:r>
              <a:rPr lang="en-US" dirty="0" smtClean="0"/>
              <a:t>300 Sower Blvd, 2</a:t>
            </a:r>
            <a:r>
              <a:rPr lang="en-US" baseline="30000" dirty="0" smtClean="0"/>
              <a:t>nd</a:t>
            </a:r>
            <a:r>
              <a:rPr lang="en-US" dirty="0" smtClean="0"/>
              <a:t> floor</a:t>
            </a:r>
          </a:p>
          <a:p>
            <a:endParaRPr lang="en-US" dirty="0" smtClean="0"/>
          </a:p>
        </p:txBody>
      </p:sp>
      <p:pic>
        <p:nvPicPr>
          <p:cNvPr id="4" name="Picture 3"/>
          <p:cNvPicPr>
            <a:picLocks noChangeAspect="1"/>
          </p:cNvPicPr>
          <p:nvPr/>
        </p:nvPicPr>
        <p:blipFill>
          <a:blip r:embed="rId3"/>
          <a:stretch>
            <a:fillRect/>
          </a:stretch>
        </p:blipFill>
        <p:spPr>
          <a:xfrm>
            <a:off x="8930968" y="3892625"/>
            <a:ext cx="2481287" cy="2469094"/>
          </a:xfrm>
          <a:prstGeom prst="rect">
            <a:avLst/>
          </a:prstGeom>
        </p:spPr>
      </p:pic>
    </p:spTree>
    <p:extLst>
      <p:ext uri="{BB962C8B-B14F-4D97-AF65-F5344CB8AC3E}">
        <p14:creationId xmlns:p14="http://schemas.microsoft.com/office/powerpoint/2010/main" val="4154874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t>
            </a:r>
            <a:r>
              <a:rPr lang="en-US" dirty="0" smtClean="0"/>
              <a:t>oes Cost Share Improve Water Quality?</a:t>
            </a:r>
            <a:endParaRPr lang="en-US" dirty="0"/>
          </a:p>
        </p:txBody>
      </p:sp>
      <p:sp>
        <p:nvSpPr>
          <p:cNvPr id="3" name="Content Placeholder 2"/>
          <p:cNvSpPr>
            <a:spLocks noGrp="1"/>
          </p:cNvSpPr>
          <p:nvPr>
            <p:ph idx="1"/>
          </p:nvPr>
        </p:nvSpPr>
        <p:spPr/>
        <p:txBody>
          <a:bodyPr/>
          <a:lstStyle/>
          <a:p>
            <a:r>
              <a:rPr lang="en-US" sz="2800" dirty="0" smtClean="0"/>
              <a:t>Implemented practices make a difference on the scale of that farm</a:t>
            </a:r>
          </a:p>
          <a:p>
            <a:r>
              <a:rPr lang="en-US" sz="2800" dirty="0" smtClean="0"/>
              <a:t>Only 1-2% of farmers receive state cost share in a year</a:t>
            </a:r>
          </a:p>
          <a:p>
            <a:r>
              <a:rPr lang="en-US" sz="2800" dirty="0" smtClean="0"/>
              <a:t>Legacy sediments in the stream channel</a:t>
            </a:r>
          </a:p>
          <a:p>
            <a:endParaRPr lang="en-US" dirty="0"/>
          </a:p>
        </p:txBody>
      </p:sp>
    </p:spTree>
    <p:extLst>
      <p:ext uri="{BB962C8B-B14F-4D97-AF65-F5344CB8AC3E}">
        <p14:creationId xmlns:p14="http://schemas.microsoft.com/office/powerpoint/2010/main" val="383302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417" y="354331"/>
            <a:ext cx="9875520" cy="1356360"/>
          </a:xfrm>
        </p:spPr>
        <p:txBody>
          <a:bodyPr/>
          <a:lstStyle/>
          <a:p>
            <a:pPr algn="ctr"/>
            <a:r>
              <a:rPr lang="en-US" dirty="0" smtClean="0"/>
              <a:t>Success Story</a:t>
            </a:r>
            <a:endParaRPr lang="en-US" dirty="0"/>
          </a:p>
        </p:txBody>
      </p:sp>
      <p:sp>
        <p:nvSpPr>
          <p:cNvPr id="3" name="Content Placeholder 2"/>
          <p:cNvSpPr>
            <a:spLocks noGrp="1"/>
          </p:cNvSpPr>
          <p:nvPr>
            <p:ph idx="1"/>
          </p:nvPr>
        </p:nvSpPr>
        <p:spPr>
          <a:xfrm>
            <a:off x="1055914" y="1710691"/>
            <a:ext cx="2967446" cy="4038600"/>
          </a:xfrm>
        </p:spPr>
        <p:txBody>
          <a:bodyPr/>
          <a:lstStyle/>
          <a:p>
            <a:r>
              <a:rPr lang="en-US" dirty="0" smtClean="0"/>
              <a:t>Fleming Creek</a:t>
            </a:r>
          </a:p>
          <a:p>
            <a:pPr lvl="1"/>
            <a:r>
              <a:rPr lang="en-US" dirty="0" smtClean="0"/>
              <a:t>$1,408,288 in state cost share funds between 1991 and 2007</a:t>
            </a:r>
          </a:p>
          <a:p>
            <a:pPr lvl="1"/>
            <a:endParaRPr lang="en-US" dirty="0" smtClean="0"/>
          </a:p>
        </p:txBody>
      </p:sp>
      <p:pic>
        <p:nvPicPr>
          <p:cNvPr id="5" name="Picture 4"/>
          <p:cNvPicPr>
            <a:picLocks noChangeAspect="1"/>
          </p:cNvPicPr>
          <p:nvPr/>
        </p:nvPicPr>
        <p:blipFill>
          <a:blip r:embed="rId2"/>
          <a:stretch>
            <a:fillRect/>
          </a:stretch>
        </p:blipFill>
        <p:spPr>
          <a:xfrm>
            <a:off x="4475661" y="1491616"/>
            <a:ext cx="7124700" cy="4476750"/>
          </a:xfrm>
          <a:prstGeom prst="rect">
            <a:avLst/>
          </a:prstGeom>
        </p:spPr>
      </p:pic>
    </p:spTree>
    <p:extLst>
      <p:ext uri="{BB962C8B-B14F-4D97-AF65-F5344CB8AC3E}">
        <p14:creationId xmlns:p14="http://schemas.microsoft.com/office/powerpoint/2010/main" val="2673414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endParaRPr lang="en-US" dirty="0"/>
          </a:p>
        </p:txBody>
      </p:sp>
      <p:pic>
        <p:nvPicPr>
          <p:cNvPr id="7" name="Picture 6"/>
          <p:cNvPicPr>
            <a:picLocks noChangeAspect="1"/>
          </p:cNvPicPr>
          <p:nvPr/>
        </p:nvPicPr>
        <p:blipFill rotWithShape="1">
          <a:blip r:embed="rId3"/>
          <a:srcRect l="5527" t="2538" r="5077"/>
          <a:stretch/>
        </p:blipFill>
        <p:spPr>
          <a:xfrm>
            <a:off x="291538" y="282348"/>
            <a:ext cx="6514012" cy="4400278"/>
          </a:xfrm>
          <a:prstGeom prst="rect">
            <a:avLst/>
          </a:prstGeom>
        </p:spPr>
      </p:pic>
      <p:pic>
        <p:nvPicPr>
          <p:cNvPr id="5" name="Picture 4"/>
          <p:cNvPicPr>
            <a:picLocks noChangeAspect="1"/>
          </p:cNvPicPr>
          <p:nvPr/>
        </p:nvPicPr>
        <p:blipFill rotWithShape="1">
          <a:blip r:embed="rId4"/>
          <a:srcRect l="4525" t="2816" r="1766"/>
          <a:stretch/>
        </p:blipFill>
        <p:spPr>
          <a:xfrm>
            <a:off x="5155473" y="2612570"/>
            <a:ext cx="6801395" cy="3887833"/>
          </a:xfrm>
          <a:prstGeom prst="rect">
            <a:avLst/>
          </a:prstGeom>
        </p:spPr>
      </p:pic>
    </p:spTree>
    <p:extLst>
      <p:ext uri="{BB962C8B-B14F-4D97-AF65-F5344CB8AC3E}">
        <p14:creationId xmlns:p14="http://schemas.microsoft.com/office/powerpoint/2010/main" val="400812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435031"/>
            <a:ext cx="10328564" cy="1356360"/>
          </a:xfrm>
        </p:spPr>
        <p:txBody>
          <a:bodyPr/>
          <a:lstStyle/>
          <a:p>
            <a:pPr algn="ctr"/>
            <a:r>
              <a:rPr lang="en-US" dirty="0" smtClean="0"/>
              <a:t>State Cost Share Summary</a:t>
            </a:r>
            <a:endParaRPr lang="en-US" dirty="0"/>
          </a:p>
        </p:txBody>
      </p:sp>
      <p:sp>
        <p:nvSpPr>
          <p:cNvPr id="3" name="Content Placeholder 2"/>
          <p:cNvSpPr>
            <a:spLocks noGrp="1"/>
          </p:cNvSpPr>
          <p:nvPr>
            <p:ph idx="1"/>
          </p:nvPr>
        </p:nvSpPr>
        <p:spPr>
          <a:xfrm>
            <a:off x="838200" y="1540476"/>
            <a:ext cx="10515600" cy="4636487"/>
          </a:xfrm>
        </p:spPr>
        <p:txBody>
          <a:bodyPr/>
          <a:lstStyle/>
          <a:p>
            <a:r>
              <a:rPr lang="en-US" dirty="0" smtClean="0"/>
              <a:t>Originally established in 1994 and funded from General Funds and pesticide Product Registration Fees</a:t>
            </a:r>
          </a:p>
          <a:p>
            <a:r>
              <a:rPr lang="en-US" dirty="0" smtClean="0"/>
              <a:t>Starting in 2000, the program was funded through Tobacco Master Settlement Agreement Funds</a:t>
            </a:r>
          </a:p>
          <a:p>
            <a:r>
              <a:rPr lang="en-US" dirty="0" smtClean="0"/>
              <a:t>Provides financial assistance to farmers at a 75% reimbursement rate for those implementing best management practices on their farms with the assistance of local conservation districts</a:t>
            </a:r>
          </a:p>
          <a:p>
            <a:endParaRPr lang="en-US" dirty="0"/>
          </a:p>
        </p:txBody>
      </p:sp>
      <p:pic>
        <p:nvPicPr>
          <p:cNvPr id="4" name="Picture 3"/>
          <p:cNvPicPr>
            <a:picLocks noChangeAspect="1"/>
          </p:cNvPicPr>
          <p:nvPr/>
        </p:nvPicPr>
        <p:blipFill rotWithShape="1">
          <a:blip r:embed="rId3"/>
          <a:srcRect l="-520" t="-347" r="520" b="22916"/>
          <a:stretch/>
        </p:blipFill>
        <p:spPr>
          <a:xfrm>
            <a:off x="452846" y="4548481"/>
            <a:ext cx="3469169" cy="2014651"/>
          </a:xfrm>
          <a:prstGeom prst="rect">
            <a:avLst/>
          </a:prstGeom>
        </p:spPr>
      </p:pic>
      <p:pic>
        <p:nvPicPr>
          <p:cNvPr id="5" name="Picture 4"/>
          <p:cNvPicPr>
            <a:picLocks noChangeAspect="1"/>
          </p:cNvPicPr>
          <p:nvPr/>
        </p:nvPicPr>
        <p:blipFill rotWithShape="1">
          <a:blip r:embed="rId4"/>
          <a:srcRect b="19905"/>
          <a:stretch/>
        </p:blipFill>
        <p:spPr>
          <a:xfrm>
            <a:off x="4172645" y="4569029"/>
            <a:ext cx="4297272" cy="2035199"/>
          </a:xfrm>
          <a:prstGeom prst="rect">
            <a:avLst/>
          </a:prstGeom>
        </p:spPr>
      </p:pic>
      <p:pic>
        <p:nvPicPr>
          <p:cNvPr id="6" name="Picture 5"/>
          <p:cNvPicPr>
            <a:picLocks noChangeAspect="1"/>
          </p:cNvPicPr>
          <p:nvPr/>
        </p:nvPicPr>
        <p:blipFill>
          <a:blip r:embed="rId5"/>
          <a:stretch>
            <a:fillRect/>
          </a:stretch>
        </p:blipFill>
        <p:spPr>
          <a:xfrm>
            <a:off x="8720547" y="4569029"/>
            <a:ext cx="3018607" cy="2014651"/>
          </a:xfrm>
          <a:prstGeom prst="rect">
            <a:avLst/>
          </a:prstGeom>
        </p:spPr>
      </p:pic>
    </p:spTree>
    <p:extLst>
      <p:ext uri="{BB962C8B-B14F-4D97-AF65-F5344CB8AC3E}">
        <p14:creationId xmlns:p14="http://schemas.microsoft.com/office/powerpoint/2010/main" val="3647899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657622" y="431028"/>
            <a:ext cx="10876756" cy="5945059"/>
          </a:xfrm>
          <a:prstGeom prst="rect">
            <a:avLst/>
          </a:prstGeom>
        </p:spPr>
      </p:pic>
    </p:spTree>
    <p:extLst>
      <p:ext uri="{BB962C8B-B14F-4D97-AF65-F5344CB8AC3E}">
        <p14:creationId xmlns:p14="http://schemas.microsoft.com/office/powerpoint/2010/main" val="367265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431965" y="519001"/>
            <a:ext cx="11286668" cy="5915050"/>
          </a:xfrm>
          <a:prstGeom prst="rect">
            <a:avLst/>
          </a:prstGeom>
        </p:spPr>
      </p:pic>
    </p:spTree>
    <p:extLst>
      <p:ext uri="{BB962C8B-B14F-4D97-AF65-F5344CB8AC3E}">
        <p14:creationId xmlns:p14="http://schemas.microsoft.com/office/powerpoint/2010/main" val="2988413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is it hard to give out money?</a:t>
            </a:r>
            <a:endParaRPr lang="en-US" dirty="0"/>
          </a:p>
        </p:txBody>
      </p:sp>
      <p:sp>
        <p:nvSpPr>
          <p:cNvPr id="3" name="Content Placeholder 2"/>
          <p:cNvSpPr>
            <a:spLocks noGrp="1"/>
          </p:cNvSpPr>
          <p:nvPr>
            <p:ph idx="1"/>
          </p:nvPr>
        </p:nvSpPr>
        <p:spPr/>
        <p:txBody>
          <a:bodyPr/>
          <a:lstStyle/>
          <a:p>
            <a:r>
              <a:rPr lang="en-US" sz="2800" dirty="0" smtClean="0"/>
              <a:t>FY14 cost share data</a:t>
            </a:r>
          </a:p>
          <a:p>
            <a:pPr lvl="1"/>
            <a:r>
              <a:rPr lang="en-US" sz="2400" dirty="0" smtClean="0"/>
              <a:t>28% canceled</a:t>
            </a:r>
          </a:p>
          <a:p>
            <a:pPr lvl="1"/>
            <a:r>
              <a:rPr lang="en-US" sz="2400" dirty="0" smtClean="0"/>
              <a:t>14% overestimated</a:t>
            </a:r>
          </a:p>
          <a:p>
            <a:pPr lvl="1"/>
            <a:r>
              <a:rPr lang="en-US" sz="2400" dirty="0" smtClean="0"/>
              <a:t>$6,057,137 approved and only $3,522,336 paid out</a:t>
            </a:r>
          </a:p>
          <a:p>
            <a:r>
              <a:rPr lang="en-US" sz="2800" dirty="0" smtClean="0"/>
              <a:t>FY15 cost share data</a:t>
            </a:r>
          </a:p>
          <a:p>
            <a:pPr lvl="1"/>
            <a:r>
              <a:rPr lang="en-US" sz="2400" dirty="0" smtClean="0"/>
              <a:t>16 % canceled</a:t>
            </a:r>
          </a:p>
          <a:p>
            <a:pPr lvl="1"/>
            <a:r>
              <a:rPr lang="en-US" sz="2400" dirty="0" smtClean="0"/>
              <a:t>11% overestimated</a:t>
            </a:r>
          </a:p>
          <a:p>
            <a:pPr lvl="1"/>
            <a:r>
              <a:rPr lang="en-US" sz="2400" dirty="0" smtClean="0"/>
              <a:t>$4,885,627 approved and only $3,526,410 paid out</a:t>
            </a:r>
          </a:p>
          <a:p>
            <a:pPr lvl="1"/>
            <a:endParaRPr lang="en-US" dirty="0" smtClean="0"/>
          </a:p>
          <a:p>
            <a:pPr lvl="1"/>
            <a:endParaRPr lang="en-US" dirty="0" smtClean="0"/>
          </a:p>
          <a:p>
            <a:pPr marL="274320" lvl="1" indent="0">
              <a:buNone/>
            </a:pPr>
            <a:endParaRPr lang="en-US" dirty="0" smtClean="0"/>
          </a:p>
        </p:txBody>
      </p:sp>
    </p:spTree>
    <p:extLst>
      <p:ext uri="{BB962C8B-B14F-4D97-AF65-F5344CB8AC3E}">
        <p14:creationId xmlns:p14="http://schemas.microsoft.com/office/powerpoint/2010/main" val="318998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24-year Total Applications Approved</a:t>
            </a:r>
            <a:endParaRPr lang="en-US" dirty="0"/>
          </a:p>
        </p:txBody>
      </p:sp>
      <p:pic>
        <p:nvPicPr>
          <p:cNvPr id="5" name="Picture 4"/>
          <p:cNvPicPr>
            <a:picLocks noChangeAspect="1"/>
          </p:cNvPicPr>
          <p:nvPr/>
        </p:nvPicPr>
        <p:blipFill>
          <a:blip r:embed="rId3"/>
          <a:stretch>
            <a:fillRect/>
          </a:stretch>
        </p:blipFill>
        <p:spPr>
          <a:xfrm>
            <a:off x="946528" y="1795767"/>
            <a:ext cx="10954984" cy="4707055"/>
          </a:xfrm>
          <a:prstGeom prst="rect">
            <a:avLst/>
          </a:prstGeom>
        </p:spPr>
      </p:pic>
      <p:pic>
        <p:nvPicPr>
          <p:cNvPr id="4" name="Content Placeholder 3"/>
          <p:cNvPicPr>
            <a:picLocks noGrp="1" noChangeAspect="1"/>
          </p:cNvPicPr>
          <p:nvPr>
            <p:ph idx="1"/>
          </p:nvPr>
        </p:nvPicPr>
        <p:blipFill rotWithShape="1">
          <a:blip r:embed="rId4"/>
          <a:srcRect r="3305"/>
          <a:stretch/>
        </p:blipFill>
        <p:spPr>
          <a:xfrm>
            <a:off x="1977641" y="2109275"/>
            <a:ext cx="1584165" cy="1628775"/>
          </a:xfrm>
          <a:prstGeom prst="rect">
            <a:avLst/>
          </a:prstGeom>
        </p:spPr>
      </p:pic>
    </p:spTree>
    <p:extLst>
      <p:ext uri="{BB962C8B-B14F-4D97-AF65-F5344CB8AC3E}">
        <p14:creationId xmlns:p14="http://schemas.microsoft.com/office/powerpoint/2010/main" val="3234048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24-year Total Dollars Approved </a:t>
            </a:r>
            <a:endParaRPr lang="en-US" dirty="0"/>
          </a:p>
        </p:txBody>
      </p:sp>
      <p:pic>
        <p:nvPicPr>
          <p:cNvPr id="5" name="Picture 4"/>
          <p:cNvPicPr>
            <a:picLocks noChangeAspect="1"/>
          </p:cNvPicPr>
          <p:nvPr/>
        </p:nvPicPr>
        <p:blipFill rotWithShape="1">
          <a:blip r:embed="rId3"/>
          <a:srcRect l="4702" t="9003" b="4084"/>
          <a:stretch/>
        </p:blipFill>
        <p:spPr>
          <a:xfrm>
            <a:off x="814647" y="1533224"/>
            <a:ext cx="10956175" cy="4996095"/>
          </a:xfrm>
          <a:prstGeom prst="rect">
            <a:avLst/>
          </a:prstGeom>
        </p:spPr>
      </p:pic>
      <p:pic>
        <p:nvPicPr>
          <p:cNvPr id="4" name="Content Placeholder 3"/>
          <p:cNvPicPr>
            <a:picLocks noGrp="1" noChangeAspect="1"/>
          </p:cNvPicPr>
          <p:nvPr>
            <p:ph idx="1"/>
          </p:nvPr>
        </p:nvPicPr>
        <p:blipFill>
          <a:blip r:embed="rId4"/>
          <a:stretch>
            <a:fillRect/>
          </a:stretch>
        </p:blipFill>
        <p:spPr>
          <a:xfrm>
            <a:off x="1810822" y="2052312"/>
            <a:ext cx="1343025" cy="1619250"/>
          </a:xfrm>
          <a:prstGeom prst="rect">
            <a:avLst/>
          </a:prstGeom>
        </p:spPr>
      </p:pic>
    </p:spTree>
    <p:extLst>
      <p:ext uri="{BB962C8B-B14F-4D97-AF65-F5344CB8AC3E}">
        <p14:creationId xmlns:p14="http://schemas.microsoft.com/office/powerpoint/2010/main" val="2278520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National Agriculture Statistics Survey 2012 </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5224" t="30068" r="28274" b="38500"/>
          <a:stretch/>
        </p:blipFill>
        <p:spPr>
          <a:xfrm>
            <a:off x="838200" y="1348682"/>
            <a:ext cx="10876005" cy="5200277"/>
          </a:xfrm>
        </p:spPr>
      </p:pic>
    </p:spTree>
    <p:extLst>
      <p:ext uri="{BB962C8B-B14F-4D97-AF65-F5344CB8AC3E}">
        <p14:creationId xmlns:p14="http://schemas.microsoft.com/office/powerpoint/2010/main" val="828995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FY 17 Approved in September 2018</a:t>
            </a:r>
            <a:endParaRPr lang="en-US" dirty="0"/>
          </a:p>
        </p:txBody>
      </p:sp>
      <p:sp>
        <p:nvSpPr>
          <p:cNvPr id="3" name="Content Placeholder 2"/>
          <p:cNvSpPr>
            <a:spLocks noGrp="1"/>
          </p:cNvSpPr>
          <p:nvPr>
            <p:ph idx="1"/>
          </p:nvPr>
        </p:nvSpPr>
        <p:spPr/>
        <p:txBody>
          <a:bodyPr>
            <a:normAutofit/>
          </a:bodyPr>
          <a:lstStyle/>
          <a:p>
            <a:r>
              <a:rPr lang="en-US" sz="2800" dirty="0" smtClean="0"/>
              <a:t>Requests 1242 individuals and $8,961,250.78</a:t>
            </a:r>
          </a:p>
          <a:p>
            <a:r>
              <a:rPr lang="en-US" sz="2800" dirty="0" smtClean="0"/>
              <a:t>Approved 942 individuals and $6,011,372.44</a:t>
            </a:r>
          </a:p>
          <a:p>
            <a:r>
              <a:rPr lang="en-US" sz="2800" dirty="0" smtClean="0"/>
              <a:t>Delay in approval because of web tool</a:t>
            </a:r>
            <a:endParaRPr lang="en-US" sz="2800" dirty="0"/>
          </a:p>
        </p:txBody>
      </p:sp>
    </p:spTree>
    <p:extLst>
      <p:ext uri="{BB962C8B-B14F-4D97-AF65-F5344CB8AC3E}">
        <p14:creationId xmlns:p14="http://schemas.microsoft.com/office/powerpoint/2010/main" val="451716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TotalTime>
  <Words>451</Words>
  <Application>Microsoft Office PowerPoint</Application>
  <PresentationFormat>Widescreen</PresentationFormat>
  <Paragraphs>63</Paragraphs>
  <Slides>16</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Calibri</vt:lpstr>
      <vt:lpstr>Corbel</vt:lpstr>
      <vt:lpstr>Basis</vt:lpstr>
      <vt:lpstr>Tobacco Settlement Oversight</vt:lpstr>
      <vt:lpstr>State Cost Share Summary</vt:lpstr>
      <vt:lpstr>PowerPoint Presentation</vt:lpstr>
      <vt:lpstr>PowerPoint Presentation</vt:lpstr>
      <vt:lpstr>Why is it hard to give out money?</vt:lpstr>
      <vt:lpstr>24-year Total Applications Approved</vt:lpstr>
      <vt:lpstr>24-year Total Dollars Approved </vt:lpstr>
      <vt:lpstr>National Agriculture Statistics Survey 2012 </vt:lpstr>
      <vt:lpstr>FY 17 Approved in September 2018</vt:lpstr>
      <vt:lpstr>State Cost Share Approved Projects  FY 17 Funds</vt:lpstr>
      <vt:lpstr>State Cost Share Projects Money FY 17 Funds</vt:lpstr>
      <vt:lpstr>Future</vt:lpstr>
      <vt:lpstr>Contact Information</vt:lpstr>
      <vt:lpstr>Does Cost Share Improve Water Quality?</vt:lpstr>
      <vt:lpstr>Success Story</vt:lpstr>
      <vt:lpstr>PowerPoint Presentation</vt:lpstr>
    </vt:vector>
  </TitlesOfParts>
  <Company>Commonwealth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Settlement Oversight</dc:title>
  <dc:creator>Akers, Paulette (EEC)</dc:creator>
  <cp:lastModifiedBy>Akers, Paulette (EEC)</cp:lastModifiedBy>
  <cp:revision>26</cp:revision>
  <cp:lastPrinted>2018-12-04T21:06:31Z</cp:lastPrinted>
  <dcterms:created xsi:type="dcterms:W3CDTF">2018-11-30T20:22:37Z</dcterms:created>
  <dcterms:modified xsi:type="dcterms:W3CDTF">2018-12-06T19:58:16Z</dcterms:modified>
</cp:coreProperties>
</file>