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5"/>
  </p:notesMasterIdLst>
  <p:handoutMasterIdLst>
    <p:handoutMasterId r:id="rId16"/>
  </p:handoutMasterIdLst>
  <p:sldIdLst>
    <p:sldId id="462" r:id="rId2"/>
    <p:sldId id="413" r:id="rId3"/>
    <p:sldId id="415" r:id="rId4"/>
    <p:sldId id="355" r:id="rId5"/>
    <p:sldId id="500" r:id="rId6"/>
    <p:sldId id="502" r:id="rId7"/>
    <p:sldId id="431" r:id="rId8"/>
    <p:sldId id="503" r:id="rId9"/>
    <p:sldId id="429" r:id="rId10"/>
    <p:sldId id="504" r:id="rId11"/>
    <p:sldId id="507" r:id="rId12"/>
    <p:sldId id="505" r:id="rId13"/>
    <p:sldId id="506" r:id="rId1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>
          <p15:clr>
            <a:srgbClr val="A4A3A4"/>
          </p15:clr>
        </p15:guide>
        <p15:guide id="2" pos="28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ra.Gardner" initials="SP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8000"/>
    <a:srgbClr val="0000CC"/>
    <a:srgbClr val="000066"/>
    <a:srgbClr val="FFFF00"/>
    <a:srgbClr val="663300"/>
    <a:srgbClr val="007328"/>
    <a:srgbClr val="502800"/>
    <a:srgbClr val="00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4" autoAdjust="0"/>
    <p:restoredTop sz="99637" autoAdjust="0"/>
  </p:normalViewPr>
  <p:slideViewPr>
    <p:cSldViewPr snapToGrid="0">
      <p:cViewPr varScale="1">
        <p:scale>
          <a:sx n="91" d="100"/>
          <a:sy n="91" d="100"/>
        </p:scale>
        <p:origin x="456" y="84"/>
      </p:cViewPr>
      <p:guideLst>
        <p:guide orient="horz" pos="2151"/>
        <p:guide pos="28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2676" y="15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5" rIns="96591" bIns="48295" numCol="1" anchor="t" anchorCtr="0" compatLnSpc="1">
            <a:prstTxWarp prst="textNoShape">
              <a:avLst/>
            </a:prstTxWarp>
          </a:bodyPr>
          <a:lstStyle>
            <a:lvl1pPr algn="l" defTabSz="96650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Revisions for Final Authorization - 2019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7" y="2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5" rIns="96591" bIns="48295" numCol="1" anchor="t" anchorCtr="0" compatLnSpc="1">
            <a:prstTxWarp prst="textNoShape">
              <a:avLst/>
            </a:prstTxWarp>
          </a:bodyPr>
          <a:lstStyle>
            <a:lvl1pPr algn="r" defTabSz="96650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5" rIns="96591" bIns="48295" numCol="1" anchor="b" anchorCtr="0" compatLnSpc="1">
            <a:prstTxWarp prst="textNoShape">
              <a:avLst/>
            </a:prstTxWarp>
          </a:bodyPr>
          <a:lstStyle>
            <a:lvl1pPr algn="l" defTabSz="96650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7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1" tIns="48295" rIns="96591" bIns="48295" numCol="1" anchor="b" anchorCtr="0" compatLnSpc="1">
            <a:prstTxWarp prst="textNoShape">
              <a:avLst/>
            </a:prstTxWarp>
          </a:bodyPr>
          <a:lstStyle>
            <a:lvl1pPr algn="r" defTabSz="96650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3E977E-DB0F-41E8-A871-2EAF5932B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448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01" tIns="47552" rIns="95101" bIns="47552" numCol="1" anchor="t" anchorCtr="0" compatLnSpc="1">
            <a:prstTxWarp prst="textNoShape">
              <a:avLst/>
            </a:prstTxWarp>
          </a:bodyPr>
          <a:lstStyle>
            <a:lvl1pPr algn="l" defTabSz="95063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Program Review &amp; Proposed Revisions-2017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3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01" tIns="47552" rIns="95101" bIns="47552" numCol="1" anchor="t" anchorCtr="0" compatLnSpc="1">
            <a:prstTxWarp prst="textNoShape">
              <a:avLst/>
            </a:prstTxWarp>
          </a:bodyPr>
          <a:lstStyle>
            <a:lvl1pPr algn="r" defTabSz="95063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40" y="4559302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01" tIns="47552" rIns="95101" bIns="47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01" tIns="47552" rIns="95101" bIns="47552" numCol="1" anchor="b" anchorCtr="0" compatLnSpc="1">
            <a:prstTxWarp prst="textNoShape">
              <a:avLst/>
            </a:prstTxWarp>
          </a:bodyPr>
          <a:lstStyle>
            <a:lvl1pPr algn="l" defTabSz="95063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01" tIns="47552" rIns="95101" bIns="47552" numCol="1" anchor="b" anchorCtr="0" compatLnSpc="1">
            <a:prstTxWarp prst="textNoShape">
              <a:avLst/>
            </a:prstTxWarp>
          </a:bodyPr>
          <a:lstStyle>
            <a:lvl1pPr algn="r" defTabSz="95063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066BA4D-37D5-4310-A3E7-2B6BA2A71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4287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Review &amp; Proposed Revisions-2017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66BA4D-37D5-4310-A3E7-2B6BA2A7164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6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Review &amp; Proposed Revisions-2017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66BA4D-37D5-4310-A3E7-2B6BA2A7164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6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new counties participating since last year.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Review &amp; Proposed Revisions-2017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66BA4D-37D5-4310-A3E7-2B6BA2A7164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8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new county participating in shared-use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Review &amp; Proposed Revisions-2017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66BA4D-37D5-4310-A3E7-2B6BA2A7164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7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new county participating in shared-use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Review &amp; Proposed Revisions-2017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66BA4D-37D5-4310-A3E7-2B6BA2A7164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23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new county participating in shared-use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Review &amp; Proposed Revisions-2017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66BA4D-37D5-4310-A3E7-2B6BA2A716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18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Review &amp; Proposed Revisions-2017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66BA4D-37D5-4310-A3E7-2B6BA2A7164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1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Review &amp; Proposed Revisions-2017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66BA4D-37D5-4310-A3E7-2B6BA2A7164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45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 Review &amp; Proposed Revisions-2017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66BA4D-37D5-4310-A3E7-2B6BA2A7164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8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hyperlink" Target="http://www.google.com/url?url=http://www.zorate.info/?p%3D716&amp;rct=j&amp;frm=1&amp;q=&amp;esrc=s&amp;sa=U&amp;ei=6bMRVbmbDYGxyASgm4KABA&amp;ved=0CDoQ9QEwEg&amp;sig2=hDq-0oyXHGNVp8IGNI7dWw&amp;usg=AFQjCNHwM6qEVWWzQc_hNFCEMNrSgU8ZkA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/url?url=http://www.zorate.info/?p%3D716&amp;rct=j&amp;frm=1&amp;q=&amp;esrc=s&amp;sa=U&amp;ei=6bMRVbmbDYGxyASgm4KABA&amp;ved=0CDoQ9QEwEg&amp;sig2=hDq-0oyXHGNVp8IGNI7dWw&amp;usg=AFQjCNHwM6qEVWWzQc_hNFCEMNrSgU8Zk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/url?url=http://www.zorate.info/?p%3D716&amp;rct=j&amp;frm=1&amp;q=&amp;esrc=s&amp;sa=U&amp;ei=6bMRVbmbDYGxyASgm4KABA&amp;ved=0CDoQ9QEwEg&amp;sig2=hDq-0oyXHGNVp8IGNI7dWw&amp;usg=AFQjCNHwM6qEVWWzQc_hNFCEMNrSgU8Zk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/url?url=http://www.zorate.info/?p%3D716&amp;rct=j&amp;frm=1&amp;q=&amp;esrc=s&amp;sa=U&amp;ei=6bMRVbmbDYGxyASgm4KABA&amp;ved=0CDoQ9QEwEg&amp;sig2=hDq-0oyXHGNVp8IGNI7dWw&amp;usg=AFQjCNHwM6qEVWWzQc_hNFCEMNrSgU8Zk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/url?url=http://www.zorate.info/?p%3D716&amp;rct=j&amp;frm=1&amp;q=&amp;esrc=s&amp;sa=U&amp;ei=6bMRVbmbDYGxyASgm4KABA&amp;ved=0CDoQ9QEwEg&amp;sig2=hDq-0oyXHGNVp8IGNI7dWw&amp;usg=AFQjCNHwM6qEVWWzQc_hNFCEMNrSgU8Zk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/url?url=http://www.zorate.info/?p%3D716&amp;rct=j&amp;frm=1&amp;q=&amp;esrc=s&amp;sa=U&amp;ei=6bMRVbmbDYGxyASgm4KABA&amp;ved=0CDoQ9QEwEg&amp;sig2=hDq-0oyXHGNVp8IGNI7dWw&amp;usg=AFQjCNHwM6qEVWWzQc_hNFCEMNrSgU8Zk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/url?url=http://www.zorate.info/?p=716&amp;rct=j&amp;frm=1&amp;q=&amp;esrc=s&amp;sa=U&amp;ei=6bMRVbmbDYGxyASgm4KABA&amp;ved=0CDoQ9QEwEg&amp;sig2=hDq-0oyXHGNVp8IGNI7dWw&amp;usg=AFQjCNHwM6qEVWWzQc_hNFCEMNrSgU8ZkA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7424" y="2097743"/>
            <a:ext cx="1752600" cy="333835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94" y="2097743"/>
            <a:ext cx="1863967" cy="333387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176" b="-461"/>
          <a:stretch/>
        </p:blipFill>
        <p:spPr bwMode="auto">
          <a:xfrm>
            <a:off x="5692588" y="2097743"/>
            <a:ext cx="2895600" cy="333387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88" y="5698153"/>
            <a:ext cx="1828800" cy="5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 descr="X:\Public Affairs\Logos\KADF\Production files\JPEG files\KADF logo_2color - Cop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24" y="5698153"/>
            <a:ext cx="1447800" cy="65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1856" y="413836"/>
            <a:ext cx="5576393" cy="1631216"/>
          </a:xfrm>
          <a:prstGeom prst="rect">
            <a:avLst/>
          </a:prstGeom>
          <a:solidFill>
            <a:srgbClr val="031087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9" descr="https://encrypted-tbn0.gstatic.com/images?q=tbn:ANd9GcQ1VqJwYrhQZCGMry6sq01Oon5O-ubliOi0Vtyrd82TOZn6ro1XYeMjVQY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27" y="5583961"/>
            <a:ext cx="142875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3573" y="6400800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Governor’s Office of Agricultural Policy</a:t>
            </a:r>
            <a:endParaRPr lang="en-US" sz="1600" dirty="0"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9824" y="1371600"/>
            <a:ext cx="5441575" cy="841375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3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5168" y="6374617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1752E79-9FCC-4C74-9501-86BEEE681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l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9" descr="https://encrypted-tbn0.gstatic.com/images?q=tbn:ANd9GcQ1VqJwYrhQZCGMry6sq01Oon5O-ubliOi0Vtyrd82TOZn6ro1XYeMjVQ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62600"/>
            <a:ext cx="1676400" cy="79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543800" y="6307826"/>
            <a:ext cx="152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Governor’s Office </a:t>
            </a:r>
          </a:p>
          <a:p>
            <a:pPr algn="ctr"/>
            <a:r>
              <a:rPr lang="en-US" sz="1100" dirty="0" smtClean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 Agricultural Policy</a:t>
            </a:r>
            <a:endParaRPr lang="en-US" sz="1100" dirty="0"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57200" y="6307826"/>
            <a:ext cx="685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33400" y="1272988"/>
            <a:ext cx="685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08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5168" y="6374617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1752E79-9FCC-4C74-9501-86BEEE681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l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9" descr="https://encrypted-tbn0.gstatic.com/images?q=tbn:ANd9GcQ1VqJwYrhQZCGMry6sq01Oon5O-ubliOi0Vtyrd82TOZn6ro1XYeMjVQ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94768"/>
            <a:ext cx="1676400" cy="79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161663" y="6307826"/>
            <a:ext cx="152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Governor’s Office </a:t>
            </a:r>
          </a:p>
          <a:p>
            <a:pPr algn="ctr"/>
            <a:r>
              <a:rPr lang="en-US" sz="1100" dirty="0" smtClean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 Agricultural Policy</a:t>
            </a:r>
            <a:endParaRPr lang="en-US" sz="1100" dirty="0"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57200" y="6307826"/>
            <a:ext cx="66751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33400" y="1272988"/>
            <a:ext cx="81381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9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l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33400" y="1272988"/>
            <a:ext cx="685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5168" y="6374617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9D645F7-E200-4AEA-9063-F55197A7F9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9" descr="https://encrypted-tbn0.gstatic.com/images?q=tbn:ANd9GcQ1VqJwYrhQZCGMry6sq01Oon5O-ubliOi0Vtyrd82TOZn6ro1XYeMjVQ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62600"/>
            <a:ext cx="1676400" cy="79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543800" y="6307826"/>
            <a:ext cx="152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Governor’s Office </a:t>
            </a:r>
          </a:p>
          <a:p>
            <a:pPr algn="ctr"/>
            <a:r>
              <a:rPr lang="en-US" sz="1100" dirty="0" smtClean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 Agricultural Policy</a:t>
            </a:r>
            <a:endParaRPr lang="en-US" sz="1100" dirty="0"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57200" y="6307826"/>
            <a:ext cx="685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652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03119B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5168" y="6374617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82DA597-2A78-497A-8317-78DC591C54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https://encrypted-tbn0.gstatic.com/images?q=tbn:ANd9GcQ1VqJwYrhQZCGMry6sq01Oon5O-ubliOi0Vtyrd82TOZn6ro1XYeMjVQ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62600"/>
            <a:ext cx="1676400" cy="79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543800" y="6307826"/>
            <a:ext cx="152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Governor’s Office </a:t>
            </a:r>
          </a:p>
          <a:p>
            <a:pPr algn="ctr"/>
            <a:r>
              <a:rPr lang="en-US" sz="1100" dirty="0" smtClean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 Agricultural Policy</a:t>
            </a:r>
            <a:endParaRPr lang="en-US" sz="1100" dirty="0"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57200" y="6307826"/>
            <a:ext cx="685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44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rgbClr val="031087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5168" y="6374617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1752E79-9FCC-4C74-9501-86BEEE681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https://encrypted-tbn0.gstatic.com/images?q=tbn:ANd9GcQ1VqJwYrhQZCGMry6sq01Oon5O-ubliOi0Vtyrd82TOZn6ro1XYeMjVQ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62600"/>
            <a:ext cx="1676400" cy="79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543800" y="6307826"/>
            <a:ext cx="152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Governor’s Office </a:t>
            </a:r>
          </a:p>
          <a:p>
            <a:pPr algn="ctr"/>
            <a:r>
              <a:rPr lang="en-US" sz="1100" dirty="0" smtClean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 Agricultural Policy</a:t>
            </a:r>
            <a:endParaRPr lang="en-US" sz="1100" dirty="0"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57200" y="6307826"/>
            <a:ext cx="685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66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https://encrypted-tbn0.gstatic.com/images?q=tbn:ANd9GcQ1VqJwYrhQZCGMry6sq01Oon5O-ubliOi0Vtyrd82TOZn6ro1XYeMjVQY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62600"/>
            <a:ext cx="1676400" cy="79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7543800" y="6307826"/>
            <a:ext cx="152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Governor’s Office </a:t>
            </a:r>
          </a:p>
          <a:p>
            <a:pPr algn="ctr"/>
            <a:r>
              <a:rPr lang="en-US" sz="1100" dirty="0" smtClean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 Agricultural Policy</a:t>
            </a:r>
            <a:endParaRPr lang="en-US" sz="1100" dirty="0"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457200" y="6307826"/>
            <a:ext cx="685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545977" y="762000"/>
            <a:ext cx="4543014" cy="2585323"/>
          </a:xfrm>
          <a:prstGeom prst="rect">
            <a:avLst/>
          </a:prstGeom>
          <a:solidFill>
            <a:srgbClr val="03108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Governor’s Office of Agricultural Policy</a:t>
            </a:r>
          </a:p>
          <a:p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Warren Beeler, Executive Director </a:t>
            </a:r>
          </a:p>
          <a:p>
            <a:pPr algn="l"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 Ann Street Frankfort, KY 40601</a:t>
            </a:r>
          </a:p>
          <a:p>
            <a:pPr algn="l"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agpolicy.ky.gov </a:t>
            </a:r>
          </a:p>
          <a:p>
            <a:pPr algn="l">
              <a:lnSpc>
                <a:spcPct val="150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502-564-2627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7" descr="X:\Public Affairs\Logos\KADF\Production files\JPEG files\KADF logo_2color - Copy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39" y="3548498"/>
            <a:ext cx="2478144" cy="111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" y="5335347"/>
            <a:ext cx="2539655" cy="76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4039438" y="3072797"/>
            <a:ext cx="3275762" cy="19389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8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Presenting:</a:t>
            </a:r>
            <a:endParaRPr 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Sandy Gardner</a:t>
            </a:r>
            <a:b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Compliance &amp; Outreach</a:t>
            </a:r>
            <a:b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sandra.gardner@ky.gov</a:t>
            </a:r>
          </a:p>
          <a:p>
            <a:pPr algn="r">
              <a:lnSpc>
                <a:spcPct val="150000"/>
              </a:lnSpc>
            </a:pP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5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>
            <a:lvl1pPr algn="l">
              <a:defRPr cap="small" baseline="0">
                <a:latin typeface="Perpetu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933"/>
            <a:ext cx="8229600" cy="46522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pPr>
              <a:defRPr/>
            </a:pPr>
            <a:fld id="{F1752E79-9FCC-4C74-9501-86BEEE681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5130800" y="6096000"/>
            <a:ext cx="3784600" cy="292100"/>
          </a:xfrm>
          <a:noFill/>
        </p:spPr>
        <p:txBody>
          <a:bodyPr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pPr>
              <a:defRPr/>
            </a:pPr>
            <a:fld id="{A4194673-DE8B-4340-BA3B-61AD58C7D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5130800" y="6096000"/>
            <a:ext cx="3784600" cy="292100"/>
          </a:xfrm>
          <a:noFill/>
        </p:spPr>
        <p:txBody>
          <a:bodyPr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52E79-9FCC-4C74-9501-86BEEE681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9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03" r:id="rId3"/>
    <p:sldLayoutId id="2147483696" r:id="rId4"/>
    <p:sldLayoutId id="2147483697" r:id="rId5"/>
    <p:sldLayoutId id="2147483698" r:id="rId6"/>
    <p:sldLayoutId id="2147483699" r:id="rId7"/>
    <p:sldLayoutId id="2147483701" r:id="rId8"/>
    <p:sldLayoutId id="214748370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854290" y="798394"/>
            <a:ext cx="5441575" cy="1071349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/>
              <a:t>KADF Investment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52E79-9FCC-4C74-9501-86BEEE68189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KADF Projects</a:t>
            </a:r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0858" y="1301994"/>
            <a:ext cx="61994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i="1" dirty="0" smtClean="0">
                <a:latin typeface="High Tower Text" pitchFamily="18" charset="0"/>
              </a:rPr>
              <a:t>Total KADF Invested by Project Location County</a:t>
            </a:r>
            <a:endParaRPr lang="en-US" i="1" dirty="0">
              <a:latin typeface="High Tower Text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2328" y="1705713"/>
            <a:ext cx="8572184" cy="5034029"/>
            <a:chOff x="252328" y="1705713"/>
            <a:chExt cx="8572184" cy="50340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89"/>
            <a:stretch/>
          </p:blipFill>
          <p:spPr>
            <a:xfrm>
              <a:off x="252328" y="1705713"/>
              <a:ext cx="8572184" cy="478322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260116" y="6488935"/>
              <a:ext cx="1311007" cy="250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532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52E79-9FCC-4C74-9501-86BEEE68189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49199" cy="5524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3848" y="4319752"/>
            <a:ext cx="3163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 1,000 loans approved for $136 million in total.</a:t>
            </a:r>
          </a:p>
          <a:p>
            <a:r>
              <a:rPr lang="en-US" dirty="0" smtClean="0"/>
              <a:t>Presently, 600 loans with $84 million obligated.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52E79-9FCC-4C74-9501-86BEEE68189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Cardinal Stadium Demolition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72" y="1175089"/>
            <a:ext cx="3907774" cy="2512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315" y="1175089"/>
            <a:ext cx="3878485" cy="2512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72" y="3988014"/>
            <a:ext cx="3907774" cy="25691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72" y="3964627"/>
            <a:ext cx="3888828" cy="25925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635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52E79-9FCC-4C74-9501-86BEEE68189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8" y="420413"/>
            <a:ext cx="3927307" cy="2945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11" y="428250"/>
            <a:ext cx="3916856" cy="2937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7" y="3626114"/>
            <a:ext cx="3927307" cy="29454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53" y="3668108"/>
            <a:ext cx="3871313" cy="29034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932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3A021-DE4A-4771-8828-D7348679D8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5362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en-US" dirty="0" smtClean="0"/>
              <a:t>KADF Investment Maps</a:t>
            </a:r>
            <a:endParaRPr lang="en-US" b="0" dirty="0" smtClean="0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445168" y="2171496"/>
            <a:ext cx="7906352" cy="3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 algn="l"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+mn-lt"/>
              </a:rPr>
              <a:t>County Agricultural Investment Program (CAIP)</a:t>
            </a:r>
          </a:p>
          <a:p>
            <a:pPr marL="914400" lvl="1" indent="-457200" algn="l"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n-lt"/>
              </a:rPr>
              <a:t>Deceased Farm Animal Removal Program</a:t>
            </a:r>
          </a:p>
          <a:p>
            <a:pPr marL="914400" lvl="1" indent="-457200" algn="l"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n-lt"/>
              </a:rPr>
              <a:t>Next Generation Farmer Program (</a:t>
            </a:r>
            <a:r>
              <a:rPr lang="en-US" sz="2800" dirty="0" err="1" smtClean="0">
                <a:latin typeface="+mn-lt"/>
              </a:rPr>
              <a:t>NextGen</a:t>
            </a:r>
            <a:r>
              <a:rPr lang="en-US" sz="2800" dirty="0" smtClean="0">
                <a:latin typeface="+mn-lt"/>
              </a:rPr>
              <a:t>)</a:t>
            </a:r>
          </a:p>
          <a:p>
            <a:pPr marL="914400" lvl="1" indent="-457200" algn="l"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n-lt"/>
              </a:rPr>
              <a:t>Shared-Use Equipment Program</a:t>
            </a:r>
          </a:p>
          <a:p>
            <a:pPr marL="914400" lvl="1" indent="-457200" algn="l"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n-lt"/>
              </a:rPr>
              <a:t>Youth Ag. Incentives Program (Youth/YAIP)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457200" y="1435440"/>
            <a:ext cx="7519012" cy="73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</a:pPr>
            <a:r>
              <a:rPr lang="en-US" sz="3600" b="1" dirty="0" smtClean="0">
                <a:latin typeface="+mn-lt"/>
              </a:rPr>
              <a:t>County Funds: Programs</a:t>
            </a:r>
            <a:endParaRPr lang="en-US" sz="3600" b="1" dirty="0">
              <a:latin typeface="+mn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8"/>
          <p:cNvSpPr>
            <a:spLocks noChangeArrowheads="1"/>
          </p:cNvSpPr>
          <p:nvPr/>
        </p:nvSpPr>
        <p:spPr bwMode="auto">
          <a:xfrm>
            <a:off x="5147353" y="1344171"/>
            <a:ext cx="3439317" cy="9048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>
                <a:latin typeface="High Tower Text" pitchFamily="18" charset="0"/>
              </a:rPr>
              <a:t>Funds committed:</a:t>
            </a:r>
            <a:r>
              <a:rPr lang="en-US" dirty="0">
                <a:latin typeface="High Tower Text" pitchFamily="18" charset="0"/>
              </a:rPr>
              <a:t>  </a:t>
            </a:r>
            <a:r>
              <a:rPr lang="en-US" dirty="0" smtClean="0">
                <a:latin typeface="High Tower Text" pitchFamily="18" charset="0"/>
              </a:rPr>
              <a:t>    $1,151,082</a:t>
            </a:r>
            <a:endParaRPr lang="en-US" dirty="0">
              <a:latin typeface="High Tower Text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>
                <a:latin typeface="High Tower Text" pitchFamily="18" charset="0"/>
              </a:rPr>
              <a:t>County participation:</a:t>
            </a:r>
            <a:r>
              <a:rPr lang="en-US" dirty="0">
                <a:latin typeface="High Tower Text" pitchFamily="18" charset="0"/>
              </a:rPr>
              <a:t>    </a:t>
            </a:r>
            <a:r>
              <a:rPr lang="en-US" dirty="0" smtClean="0">
                <a:latin typeface="High Tower Text" pitchFamily="18" charset="0"/>
              </a:rPr>
              <a:t>     51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200" i="1" dirty="0" smtClean="0">
                <a:latin typeface="High Tower Text" pitchFamily="18" charset="0"/>
              </a:rPr>
              <a:t>Since 2009</a:t>
            </a:r>
            <a:endParaRPr lang="en-US" sz="1200" i="1" dirty="0">
              <a:latin typeface="High Tower Text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0576" y="6069282"/>
            <a:ext cx="723447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Complete </a:t>
            </a: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guidelines and program application are available </a:t>
            </a: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at h</a:t>
            </a:r>
            <a:r>
              <a:rPr 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ttp://agpolicy.ky.gov/funds/Pages/programs.aspx</a:t>
            </a: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.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E720C-7886-4889-AC5A-E5E35751513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436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Deceased Farm Animal Removal (DAR)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0" y="1565329"/>
            <a:ext cx="8719155" cy="382860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62418" y="6303263"/>
            <a:ext cx="222271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Totals through 11/14/2018.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1"/>
          <p:cNvSpPr>
            <a:spLocks noChangeArrowheads="1"/>
          </p:cNvSpPr>
          <p:nvPr/>
        </p:nvSpPr>
        <p:spPr bwMode="auto">
          <a:xfrm>
            <a:off x="5345113" y="1417638"/>
            <a:ext cx="3341687" cy="9181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>
                <a:latin typeface="High Tower Text" pitchFamily="18" charset="0"/>
              </a:rPr>
              <a:t>Funds committed:</a:t>
            </a:r>
            <a:r>
              <a:rPr lang="en-US" dirty="0">
                <a:latin typeface="High Tower Text" pitchFamily="18" charset="0"/>
              </a:rPr>
              <a:t>  </a:t>
            </a:r>
            <a:r>
              <a:rPr lang="en-US" dirty="0" smtClean="0">
                <a:latin typeface="High Tower Text" pitchFamily="18" charset="0"/>
              </a:rPr>
              <a:t>   $252,660</a:t>
            </a:r>
            <a:endParaRPr lang="en-US" dirty="0">
              <a:latin typeface="High Tower Text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>
                <a:latin typeface="High Tower Text" pitchFamily="18" charset="0"/>
              </a:rPr>
              <a:t>County participation:</a:t>
            </a:r>
            <a:r>
              <a:rPr lang="en-US" dirty="0">
                <a:latin typeface="High Tower Text" pitchFamily="18" charset="0"/>
              </a:rPr>
              <a:t>     </a:t>
            </a:r>
            <a:r>
              <a:rPr lang="en-US" dirty="0" smtClean="0">
                <a:latin typeface="High Tower Text" pitchFamily="18" charset="0"/>
              </a:rPr>
              <a:t>     6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1200" i="1" dirty="0" smtClean="0">
                <a:latin typeface="High Tower Text" pitchFamily="18" charset="0"/>
              </a:rPr>
              <a:t>Since 2017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dirty="0">
              <a:latin typeface="High Tower Text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3A021-DE4A-4771-8828-D7348679D8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b="0" dirty="0" smtClean="0"/>
              <a:t>Next Generation Farmer (</a:t>
            </a:r>
            <a:r>
              <a:rPr lang="en-US" b="0" dirty="0" err="1" smtClean="0"/>
              <a:t>NextGen</a:t>
            </a:r>
            <a:r>
              <a:rPr lang="en-US" b="0" dirty="0" smtClean="0"/>
              <a:t>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0576" y="6069282"/>
            <a:ext cx="723447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Complete </a:t>
            </a: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guidelines and program application are available </a:t>
            </a: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at </a:t>
            </a:r>
            <a:r>
              <a:rPr lang="en-US" sz="105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https://agpolicy.ky.gov/funds/Pages/program-portal.aspx</a:t>
            </a: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.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6" y="2335817"/>
            <a:ext cx="4849404" cy="3189112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62418" y="6303263"/>
            <a:ext cx="222271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Totals through 11/14/2018.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1"/>
          <p:cNvSpPr>
            <a:spLocks noChangeArrowheads="1"/>
          </p:cNvSpPr>
          <p:nvPr/>
        </p:nvSpPr>
        <p:spPr bwMode="auto">
          <a:xfrm>
            <a:off x="5345113" y="1417638"/>
            <a:ext cx="3341687" cy="9181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>
                <a:latin typeface="High Tower Text" pitchFamily="18" charset="0"/>
              </a:rPr>
              <a:t>Funds committed:</a:t>
            </a:r>
            <a:r>
              <a:rPr lang="en-US" dirty="0">
                <a:latin typeface="High Tower Text" pitchFamily="18" charset="0"/>
              </a:rPr>
              <a:t>  </a:t>
            </a:r>
            <a:r>
              <a:rPr lang="en-US" dirty="0" smtClean="0">
                <a:latin typeface="High Tower Text" pitchFamily="18" charset="0"/>
              </a:rPr>
              <a:t> $3,124,836</a:t>
            </a:r>
            <a:endParaRPr lang="en-US" dirty="0">
              <a:latin typeface="High Tower Text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>
                <a:latin typeface="High Tower Text" pitchFamily="18" charset="0"/>
              </a:rPr>
              <a:t>County participation:</a:t>
            </a:r>
            <a:r>
              <a:rPr lang="en-US" dirty="0">
                <a:latin typeface="High Tower Text" pitchFamily="18" charset="0"/>
              </a:rPr>
              <a:t>     </a:t>
            </a:r>
            <a:r>
              <a:rPr lang="en-US" dirty="0" smtClean="0">
                <a:latin typeface="High Tower Text" pitchFamily="18" charset="0"/>
              </a:rPr>
              <a:t>   80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1200" i="1" dirty="0" smtClean="0">
                <a:latin typeface="High Tower Text" pitchFamily="18" charset="0"/>
              </a:rPr>
              <a:t>Since 2001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dirty="0">
              <a:latin typeface="High Tower Text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3A021-DE4A-4771-8828-D7348679D8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b="0" dirty="0" smtClean="0"/>
              <a:t>Shared-Use Equipment Program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0576" y="6069282"/>
            <a:ext cx="723447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Complete </a:t>
            </a: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guidelines and program application are available </a:t>
            </a: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at </a:t>
            </a:r>
            <a:r>
              <a:rPr lang="en-US" sz="105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https://agpolicy.ky.gov/funds/Pages/program-portal.aspx</a:t>
            </a: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.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4" y="1930375"/>
            <a:ext cx="8301519" cy="362617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62418" y="6303263"/>
            <a:ext cx="222271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Totals through 11/14/2018.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399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1"/>
          <p:cNvSpPr>
            <a:spLocks noChangeArrowheads="1"/>
          </p:cNvSpPr>
          <p:nvPr/>
        </p:nvSpPr>
        <p:spPr bwMode="auto">
          <a:xfrm>
            <a:off x="5345113" y="1417638"/>
            <a:ext cx="3341687" cy="9181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>
                <a:latin typeface="High Tower Text" pitchFamily="18" charset="0"/>
              </a:rPr>
              <a:t>Funds committed:</a:t>
            </a:r>
            <a:r>
              <a:rPr lang="en-US" dirty="0">
                <a:latin typeface="High Tower Text" pitchFamily="18" charset="0"/>
              </a:rPr>
              <a:t>  </a:t>
            </a:r>
            <a:r>
              <a:rPr lang="en-US" dirty="0" smtClean="0">
                <a:latin typeface="High Tower Text" pitchFamily="18" charset="0"/>
              </a:rPr>
              <a:t>   $588,154</a:t>
            </a:r>
            <a:endParaRPr lang="en-US" dirty="0">
              <a:latin typeface="High Tower Text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>
                <a:latin typeface="High Tower Text" pitchFamily="18" charset="0"/>
              </a:rPr>
              <a:t>County participation:</a:t>
            </a:r>
            <a:r>
              <a:rPr lang="en-US" dirty="0">
                <a:latin typeface="High Tower Text" pitchFamily="18" charset="0"/>
              </a:rPr>
              <a:t>     </a:t>
            </a:r>
            <a:r>
              <a:rPr lang="en-US" dirty="0" smtClean="0">
                <a:latin typeface="High Tower Text" pitchFamily="18" charset="0"/>
              </a:rPr>
              <a:t>   29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1200" i="1" dirty="0" smtClean="0">
                <a:latin typeface="High Tower Text" pitchFamily="18" charset="0"/>
              </a:rPr>
              <a:t>Since 2017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dirty="0">
              <a:latin typeface="High Tower Text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3A021-DE4A-4771-8828-D7348679D8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b="0" dirty="0" smtClean="0"/>
              <a:t>Youth Agricultural Incentives (Youth)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0576" y="6069282"/>
            <a:ext cx="723447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Complete </a:t>
            </a: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guidelines and program application are available </a:t>
            </a: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at </a:t>
            </a:r>
            <a:r>
              <a:rPr lang="en-US" sz="105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https://agpolicy.ky.gov/funds/Pages/program-portal.aspx</a:t>
            </a: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. 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0638"/>
            <a:ext cx="8157523" cy="3017985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62418" y="6303263"/>
            <a:ext cx="222271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Totals through 11/14/2018.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803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13"/>
          <p:cNvSpPr>
            <a:spLocks noChangeArrowheads="1"/>
          </p:cNvSpPr>
          <p:nvPr/>
        </p:nvSpPr>
        <p:spPr bwMode="auto">
          <a:xfrm>
            <a:off x="2669676" y="5085182"/>
            <a:ext cx="3590062" cy="9410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>
                <a:latin typeface="High Tower Text" pitchFamily="18" charset="0"/>
              </a:rPr>
              <a:t>Funds committed:</a:t>
            </a:r>
            <a:r>
              <a:rPr lang="en-US" dirty="0">
                <a:latin typeface="High Tower Text" pitchFamily="18" charset="0"/>
              </a:rPr>
              <a:t>  </a:t>
            </a:r>
            <a:r>
              <a:rPr lang="en-US" dirty="0" smtClean="0">
                <a:latin typeface="High Tower Text" pitchFamily="18" charset="0"/>
              </a:rPr>
              <a:t>$146,802,791</a:t>
            </a:r>
            <a:endParaRPr lang="en-US" dirty="0">
              <a:latin typeface="High Tower Text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>
                <a:latin typeface="High Tower Text" pitchFamily="18" charset="0"/>
              </a:rPr>
              <a:t>County participation:</a:t>
            </a:r>
            <a:r>
              <a:rPr lang="en-US" dirty="0">
                <a:latin typeface="High Tower Text" pitchFamily="18" charset="0"/>
              </a:rPr>
              <a:t>     </a:t>
            </a:r>
            <a:r>
              <a:rPr lang="en-US" dirty="0" smtClean="0">
                <a:latin typeface="High Tower Text" pitchFamily="18" charset="0"/>
              </a:rPr>
              <a:t>     110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1200" i="1" dirty="0" smtClean="0">
                <a:latin typeface="High Tower Text" pitchFamily="18" charset="0"/>
              </a:rPr>
              <a:t>Since 2009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dirty="0">
              <a:latin typeface="High Tower Text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E720C-7886-4889-AC5A-E5E35751513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County Agricultural Investment Program (CAIP)</a:t>
            </a:r>
            <a:endParaRPr lang="en-US" sz="28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0576" y="6069282"/>
            <a:ext cx="723447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Complete </a:t>
            </a: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guidelines and program application are available </a:t>
            </a: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at </a:t>
            </a:r>
            <a:r>
              <a:rPr lang="en-US" sz="105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https://agpolicy.ky.gov/funds/Pages/program-portal.aspx</a:t>
            </a: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.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6" y="1383925"/>
            <a:ext cx="7993294" cy="3649838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62418" y="6303263"/>
            <a:ext cx="222271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Totals through 11/14/2018.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3A021-DE4A-4771-8828-D7348679D8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5362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en-US" dirty="0" smtClean="0"/>
              <a:t>KADF Investment Maps</a:t>
            </a:r>
            <a:endParaRPr lang="en-US" b="0" dirty="0" smtClean="0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445168" y="2545080"/>
            <a:ext cx="7906352" cy="307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 algn="l"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n-lt"/>
              </a:rPr>
              <a:t>On-Farm Energy Efficiency Incentives</a:t>
            </a:r>
            <a:endParaRPr lang="en-US" sz="2800" dirty="0">
              <a:latin typeface="+mn-lt"/>
            </a:endParaRPr>
          </a:p>
          <a:p>
            <a:pPr marL="914400" lvl="1" indent="-457200" algn="l"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n-lt"/>
              </a:rPr>
              <a:t>KADF Projects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457200" y="1435440"/>
            <a:ext cx="4380379" cy="73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</a:pPr>
            <a:r>
              <a:rPr lang="en-US" sz="3600" b="1" dirty="0" smtClean="0">
                <a:latin typeface="+mn-lt"/>
              </a:rPr>
              <a:t>State &amp; County Funds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20842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E720C-7886-4889-AC5A-E5E3575151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On-Farm Energy Efficiency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20858" y="1301994"/>
            <a:ext cx="546124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i="1" dirty="0" smtClean="0">
                <a:latin typeface="High Tower Text" pitchFamily="18" charset="0"/>
              </a:rPr>
              <a:t>Energizing Kentucky agriculture.</a:t>
            </a:r>
            <a:endParaRPr lang="en-US" i="1" dirty="0">
              <a:latin typeface="High Tower Text" pitchFamily="18" charset="0"/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4962418" y="1301994"/>
            <a:ext cx="3724382" cy="13215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>
                <a:latin typeface="High Tower Text" pitchFamily="18" charset="0"/>
              </a:rPr>
              <a:t>Funds committed:</a:t>
            </a:r>
            <a:r>
              <a:rPr lang="en-US" dirty="0">
                <a:latin typeface="High Tower Text" pitchFamily="18" charset="0"/>
              </a:rPr>
              <a:t>  </a:t>
            </a:r>
            <a:r>
              <a:rPr lang="en-US" dirty="0" smtClean="0">
                <a:latin typeface="High Tower Text" pitchFamily="18" charset="0"/>
              </a:rPr>
              <a:t>      $4,760,572</a:t>
            </a:r>
            <a:endParaRPr lang="en-US" dirty="0">
              <a:latin typeface="High Tower Text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 smtClean="0">
                <a:latin typeface="High Tower Text" pitchFamily="18" charset="0"/>
              </a:rPr>
              <a:t>Approved applications: 	      </a:t>
            </a:r>
            <a:r>
              <a:rPr lang="en-US" dirty="0" smtClean="0">
                <a:latin typeface="High Tower Text" pitchFamily="18" charset="0"/>
              </a:rPr>
              <a:t>494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 smtClean="0">
                <a:latin typeface="High Tower Text" pitchFamily="18" charset="0"/>
              </a:rPr>
              <a:t>County </a:t>
            </a:r>
            <a:r>
              <a:rPr lang="en-US" b="1" dirty="0">
                <a:latin typeface="High Tower Text" pitchFamily="18" charset="0"/>
              </a:rPr>
              <a:t>participation:</a:t>
            </a:r>
            <a:r>
              <a:rPr lang="en-US" dirty="0">
                <a:latin typeface="High Tower Text" pitchFamily="18" charset="0"/>
              </a:rPr>
              <a:t>    </a:t>
            </a:r>
            <a:r>
              <a:rPr lang="en-US" dirty="0" smtClean="0">
                <a:latin typeface="High Tower Text" pitchFamily="18" charset="0"/>
              </a:rPr>
              <a:t>          64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200" i="1" dirty="0" smtClean="0">
                <a:latin typeface="High Tower Text" pitchFamily="18" charset="0"/>
              </a:rPr>
              <a:t>Since 2012</a:t>
            </a:r>
            <a:endParaRPr lang="en-US" sz="1200" i="1" dirty="0">
              <a:latin typeface="High Tower Text" pitchFamily="18" charset="0"/>
            </a:endParaRPr>
          </a:p>
        </p:txBody>
      </p:sp>
      <p:pic>
        <p:nvPicPr>
          <p:cNvPr id="11" name="Picture 10" descr="Energizing logo_18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06" y="4661043"/>
            <a:ext cx="1534471" cy="203378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0576" y="6069282"/>
            <a:ext cx="723447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Complete </a:t>
            </a: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guidelines and program application are available </a:t>
            </a: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at h</a:t>
            </a:r>
            <a:r>
              <a:rPr lang="en-US" sz="105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ttp://agpolicy.ky.gov/funds/Pages/programs.aspx</a:t>
            </a: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.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0" y="2216994"/>
            <a:ext cx="7438490" cy="3990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1234" y="5864157"/>
            <a:ext cx="4654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Total CAIP investment:  $356,893 Number Producers: 152 Number Counties:  61</a:t>
            </a:r>
            <a:endParaRPr lang="en-US" sz="1000" b="1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962418" y="6303263"/>
            <a:ext cx="222271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itchFamily="18" charset="0"/>
              </a:rPr>
              <a:t>Totals through 11/14/2018.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High Tower Text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_Presentation-Sty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2015_Presentation-Style</Template>
  <TotalTime>12177</TotalTime>
  <Words>387</Words>
  <Application>Microsoft Office PowerPoint</Application>
  <PresentationFormat>On-screen Show (4:3)</PresentationFormat>
  <Paragraphs>90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Unicode MS</vt:lpstr>
      <vt:lpstr>Calibri</vt:lpstr>
      <vt:lpstr>Calibri Light</vt:lpstr>
      <vt:lpstr>Garamond</vt:lpstr>
      <vt:lpstr>High Tower Text</vt:lpstr>
      <vt:lpstr>Perpetua</vt:lpstr>
      <vt:lpstr>Times New Roman</vt:lpstr>
      <vt:lpstr>Wingdings</vt:lpstr>
      <vt:lpstr>2015_Presentation-Style</vt:lpstr>
      <vt:lpstr>KADF Investment Maps</vt:lpstr>
      <vt:lpstr>KADF Investment Maps</vt:lpstr>
      <vt:lpstr>Deceased Farm Animal Removal (DAR)</vt:lpstr>
      <vt:lpstr>Next Generation Farmer (NextGen)</vt:lpstr>
      <vt:lpstr>Shared-Use Equipment Program</vt:lpstr>
      <vt:lpstr>Youth Agricultural Incentives (Youth)</vt:lpstr>
      <vt:lpstr>County Agricultural Investment Program (CAIP)</vt:lpstr>
      <vt:lpstr>KADF Investment Maps</vt:lpstr>
      <vt:lpstr>On-Farm Energy Efficiency</vt:lpstr>
      <vt:lpstr>KADF Projects</vt:lpstr>
      <vt:lpstr>PowerPoint Presentation</vt:lpstr>
      <vt:lpstr>Cardinal Stadium Demolition</vt:lpstr>
      <vt:lpstr>PowerPoint Presentation</vt:lpstr>
    </vt:vector>
  </TitlesOfParts>
  <Company>Gov. Office of Ag. Policy (GOAP)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KADF Proposed Program Changes for 2015</dc:title>
  <dc:creator>Sandra P. Gardner</dc:creator>
  <cp:lastModifiedBy>Manning, Marielle H (Gov Office GOAP)</cp:lastModifiedBy>
  <cp:revision>530</cp:revision>
  <cp:lastPrinted>2018-11-15T16:28:49Z</cp:lastPrinted>
  <dcterms:created xsi:type="dcterms:W3CDTF">2005-01-09T16:57:22Z</dcterms:created>
  <dcterms:modified xsi:type="dcterms:W3CDTF">2019-07-03T12:31:35Z</dcterms:modified>
</cp:coreProperties>
</file>