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8" r:id="rId2"/>
    <p:sldId id="311" r:id="rId3"/>
    <p:sldId id="310" r:id="rId4"/>
    <p:sldId id="302" r:id="rId5"/>
    <p:sldId id="307" r:id="rId6"/>
    <p:sldId id="303" r:id="rId7"/>
    <p:sldId id="305" r:id="rId8"/>
    <p:sldId id="306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gin, Laura C (CHFS DCBS Commissioner’s Office)" initials="BLC(DCO" lastIdx="3" clrIdx="0">
    <p:extLst>
      <p:ext uri="{19B8F6BF-5375-455C-9EA6-DF929625EA0E}">
        <p15:presenceInfo xmlns:p15="http://schemas.microsoft.com/office/powerpoint/2012/main" userId="S-1-5-21-106479517-3547973432-3155052804-144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B37"/>
    <a:srgbClr val="FBE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74" autoAdjust="0"/>
  </p:normalViewPr>
  <p:slideViewPr>
    <p:cSldViewPr snapToGrid="0" showGuides="1">
      <p:cViewPr varScale="1">
        <p:scale>
          <a:sx n="97" d="100"/>
          <a:sy n="97" d="100"/>
        </p:scale>
        <p:origin x="1032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61-4E83-BD28-66E37C3DE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61-4E83-BD28-66E37C3DE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E61-4E83-BD28-66E37C3DEB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E61-4E83-BD28-66E37C3DEB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E61-4E83-BD28-66E37C3DEB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E61-4E83-BD28-66E37C3DEB03}"/>
              </c:ext>
            </c:extLst>
          </c:dPt>
          <c:dLbls>
            <c:dLbl>
              <c:idx val="0"/>
              <c:layout>
                <c:manualLayout>
                  <c:x val="1.0224273875289621E-2"/>
                  <c:y val="7.779849454808161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2833C8-347B-4721-914B-BCB8265838B7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
$2,009,872.83
20.76%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9228"/>
                        <a:gd name="adj2" fmla="val 32919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61-4E83-BD28-66E37C3DEB03}"/>
                </c:ext>
              </c:extLst>
            </c:dLbl>
            <c:dLbl>
              <c:idx val="1"/>
              <c:layout>
                <c:manualLayout>
                  <c:x val="-2.7264730334105654E-2"/>
                  <c:y val="2.593283151602720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E046CB-717A-432E-81F9-45F5598874B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
$5,035,543
52.05%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6030"/>
                        <a:gd name="adj2" fmla="val -42064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61-4E83-BD28-66E37C3DEB03}"/>
                </c:ext>
              </c:extLst>
            </c:dLbl>
            <c:dLbl>
              <c:idx val="2"/>
              <c:layout>
                <c:manualLayout>
                  <c:x val="-1.1977203165430654E-2"/>
                  <c:y val="4.515707613892985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BBCE25-E78E-4EAC-AD57-DA10F535DB76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
$169,370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1.75%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rgbClr val="9BBB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447"/>
                        <a:gd name="adj2" fmla="val 36779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1-4E83-BD28-66E37C3DEB03}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8146AD-32FA-4BE9-AEE1-7C792A657EE6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$1,637,065
16.91%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556"/>
                        <a:gd name="adj2" fmla="val 5821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2267743945539"/>
                      <c:h val="0.143745889288862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61-4E83-BD28-66E37C3DEB03}"/>
                </c:ext>
              </c:extLst>
            </c:dLbl>
            <c:dLbl>
              <c:idx val="4"/>
              <c:layout>
                <c:manualLayout>
                  <c:x val="-3.4080912917633321E-3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F91B81-ADCF-4614-B9DD-989ED0662AD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
$163,944.45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1.69%</a:t>
                    </a:r>
                  </a:p>
                </c:rich>
              </c:tx>
              <c:spPr>
                <a:xfrm>
                  <a:off x="4648874" y="0"/>
                  <a:ext cx="1718934" cy="718864"/>
                </a:xfrm>
                <a:solidFill>
                  <a:prstClr val="white"/>
                </a:solidFill>
                <a:ln w="9525" cap="flat" cmpd="sng" algn="ctr">
                  <a:solidFill>
                    <a:srgbClr val="4BAC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674"/>
                        <a:gd name="adj2" fmla="val 683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6411022250274"/>
                      <c:h val="0.14678881098375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E61-4E83-BD28-66E37C3DEB03}"/>
                </c:ext>
              </c:extLst>
            </c:dLbl>
            <c:dLbl>
              <c:idx val="5"/>
              <c:layout>
                <c:manualLayout>
                  <c:x val="4.9417323730566502E-2"/>
                  <c:y val="0.111511175518916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AADFAC-787F-4D3D-A2F0-AB8F401491D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
$664,358.28
6.86%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8914"/>
                        <a:gd name="adj2" fmla="val 23909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E61-4E83-BD28-66E37C3DEB0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Sheet1!$B$1:$G$1</c:f>
              <c:strCache>
                <c:ptCount val="6"/>
                <c:pt idx="0">
                  <c:v>CCAP Payments</c:v>
                </c:pt>
                <c:pt idx="1">
                  <c:v>QRIS Quality Award</c:v>
                </c:pt>
                <c:pt idx="2">
                  <c:v>QRIS Intial Award</c:v>
                </c:pt>
                <c:pt idx="3">
                  <c:v>QRIS Annual Award</c:v>
                </c:pt>
                <c:pt idx="4">
                  <c:v>QRIS Administration</c:v>
                </c:pt>
                <c:pt idx="5">
                  <c:v>Training</c:v>
                </c:pt>
              </c:strCache>
            </c:strRef>
          </c:cat>
          <c:val>
            <c:numRef>
              <c:f>Sheet1!$B$2:$G$2</c:f>
              <c:numCache>
                <c:formatCode>"$"#,##0</c:formatCode>
                <c:ptCount val="6"/>
                <c:pt idx="0">
                  <c:v>2009872.83</c:v>
                </c:pt>
                <c:pt idx="1">
                  <c:v>5035543</c:v>
                </c:pt>
                <c:pt idx="2">
                  <c:v>169370</c:v>
                </c:pt>
                <c:pt idx="3">
                  <c:v>1637065</c:v>
                </c:pt>
                <c:pt idx="4">
                  <c:v>163944.45000000001</c:v>
                </c:pt>
                <c:pt idx="5">
                  <c:v>664358.22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61-4E83-BD28-66E37C3DEB0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5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A1AD-65D9-4BD6-BF8A-E90B6135F272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855B5-A15C-4033-BB8D-4F884E5B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94C31-D3CB-48EA-AE5D-3ABFD533EE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&amp; Community Based Services - $180,000 – Goes directly to Child Advocacy Centers which are nonprofit organizations dedicated to reducing the trauma experienced by children impacted by abuse.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Childhood Adoption &amp; Foster Care Supports - $2,500,000 – This is used to pay subsidy for children in foster care placements after they have been removed from their home due to abuse or neglect.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855B5-A15C-4033-BB8D-4F884E5B6A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Brenda Bruner:</a:t>
            </a:r>
          </a:p>
          <a:p>
            <a:r>
              <a:rPr lang="en-US" dirty="0" smtClean="0"/>
              <a:t>Executive</a:t>
            </a:r>
            <a:r>
              <a:rPr lang="en-US" baseline="0" dirty="0" smtClean="0"/>
              <a:t> Director of 14 Southside Christian Daycare locations in KY</a:t>
            </a:r>
          </a:p>
          <a:p>
            <a:r>
              <a:rPr lang="en-US" dirty="0" smtClean="0"/>
              <a:t>7 – 3 star centers</a:t>
            </a:r>
          </a:p>
          <a:p>
            <a:r>
              <a:rPr lang="en-US" dirty="0" smtClean="0"/>
              <a:t>5 – 4 star centers</a:t>
            </a:r>
          </a:p>
          <a:p>
            <a:endParaRPr lang="en-US" dirty="0" smtClean="0"/>
          </a:p>
          <a:p>
            <a:r>
              <a:rPr lang="en-US" dirty="0" smtClean="0"/>
              <a:t>Has received tobacco settlement</a:t>
            </a:r>
            <a:r>
              <a:rPr lang="en-US" baseline="0" dirty="0" smtClean="0"/>
              <a:t> funds in the form of All STARS quality incentives  for all programs rated Level 3 or higher. Brenda will talk about her experience with the system and how quality incentives have supported her centers and the ability to serve low-income families.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855B5-A15C-4033-BB8D-4F884E5B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0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2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8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0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4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8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0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7961D4-D4E2-401A-B38A-8C55082CDD9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CCA5C-3046-41DA-94B2-B92EA015FC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6E0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6E0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1" y="5867400"/>
            <a:ext cx="1071081" cy="7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hfs.ky.gov/agencies/dcbs/dc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600"/>
            <a:ext cx="3810000" cy="3294743"/>
          </a:xfrm>
        </p:spPr>
      </p:pic>
      <p:sp>
        <p:nvSpPr>
          <p:cNvPr id="5" name="TextBox 4"/>
          <p:cNvSpPr txBox="1"/>
          <p:nvPr/>
        </p:nvSpPr>
        <p:spPr>
          <a:xfrm>
            <a:off x="2438400" y="4140201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for Community Based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Tobacco Settlement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Funds Report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FY19 Child Care Allotment: $10,448,648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Sept. 4, 2019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5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22741" y="5029251"/>
            <a:ext cx="1678039" cy="9094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FY19 </a:t>
            </a:r>
            <a:r>
              <a:rPr lang="en-US" sz="16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Care Expenditures</a:t>
            </a:r>
          </a:p>
          <a:p>
            <a:pPr marL="0" marR="0" algn="ctr">
              <a:spcBef>
                <a:spcPts val="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$9,680,154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334" y="6295868"/>
            <a:ext cx="7763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FY19 Tobacco Settlement Funds Projected Child Care Budget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52" y="395085"/>
            <a:ext cx="106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Tobacco Settlement Funds in Community Based Services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40891" y="1570421"/>
            <a:ext cx="3581601" cy="2027218"/>
          </a:xfrm>
        </p:spPr>
        <p:txBody>
          <a:bodyPr>
            <a:normAutofit/>
          </a:bodyPr>
          <a:lstStyle/>
          <a:p>
            <a:r>
              <a:rPr lang="en-US" sz="2000" dirty="0"/>
              <a:t>Child Care - $</a:t>
            </a:r>
            <a:r>
              <a:rPr lang="en-US" sz="2000" dirty="0" smtClean="0"/>
              <a:t>10.4M</a:t>
            </a:r>
            <a:endParaRPr lang="en-US" sz="2000" dirty="0"/>
          </a:p>
          <a:p>
            <a:r>
              <a:rPr lang="en-US" sz="2000" dirty="0" smtClean="0"/>
              <a:t>Family &amp; Community Based</a:t>
            </a:r>
          </a:p>
          <a:p>
            <a:pPr marL="0" indent="0">
              <a:buNone/>
              <a:tabLst>
                <a:tab pos="344488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Services - $180,000</a:t>
            </a:r>
          </a:p>
          <a:p>
            <a:r>
              <a:rPr lang="en-US" sz="2000" dirty="0"/>
              <a:t>Early Childhood </a:t>
            </a:r>
            <a:r>
              <a:rPr lang="en-US" sz="2000" dirty="0" smtClean="0"/>
              <a:t>Adoption &amp; Foster </a:t>
            </a:r>
            <a:r>
              <a:rPr lang="en-US" sz="2000" dirty="0"/>
              <a:t>Care Supports - $</a:t>
            </a:r>
            <a:r>
              <a:rPr lang="en-US" sz="2000" dirty="0" smtClean="0"/>
              <a:t>2.5M</a:t>
            </a:r>
            <a:endParaRPr lang="en-US" sz="20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00801552"/>
              </p:ext>
            </p:extLst>
          </p:nvPr>
        </p:nvGraphicFramePr>
        <p:xfrm>
          <a:off x="3942735" y="1041416"/>
          <a:ext cx="7452852" cy="489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44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Child Care and Development Fund (CCDF)</a:t>
            </a:r>
            <a:br>
              <a:rPr lang="en-US" dirty="0" smtClean="0"/>
            </a:br>
            <a:r>
              <a:rPr lang="en-US" sz="2700" dirty="0" smtClean="0"/>
              <a:t>SFY19 allocation (all funds): $133,776,748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3665"/>
            <a:ext cx="10972800" cy="4562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This federal grant is designed to promote success for children, employment for parents, and economic security for parents by ensuring stable, high quality child care.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CCDF funds support the following initiatives in Kentucky: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Child care subsidies for 26,428 families </a:t>
            </a:r>
            <a:r>
              <a:rPr lang="en-US" dirty="0"/>
              <a:t>and </a:t>
            </a:r>
            <a:r>
              <a:rPr lang="en-US" dirty="0" smtClean="0"/>
              <a:t>47,675 children in SFY19</a:t>
            </a:r>
            <a:endParaRPr lang="en-US" dirty="0"/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Monitoring and supports for approximately 2,200 child care centers and family child care homes at any given time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Professional development supports and background checks for 40,631 child care workers since February 2018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Special initiatives for infant and toddler care, disaster preparedness training and response, and consumer education</a:t>
            </a:r>
          </a:p>
          <a:p>
            <a:pPr lvl="1">
              <a:buFont typeface="Wingdings" panose="05000000000000000000" pitchFamily="2" charset="2"/>
              <a:buChar char="«"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  </a:t>
            </a:r>
            <a:r>
              <a:rPr lang="en-US" sz="2800" b="1" u="sng" dirty="0" smtClean="0"/>
              <a:t>Tobacco dollars serve as the entirety of the required matching funds for CCDF </a:t>
            </a:r>
          </a:p>
        </p:txBody>
      </p:sp>
    </p:spTree>
    <p:extLst>
      <p:ext uri="{BB962C8B-B14F-4D97-AF65-F5344CB8AC3E}">
        <p14:creationId xmlns:p14="http://schemas.microsoft.com/office/powerpoint/2010/main" val="33281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Kentucky All STARS?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Kentucky </a:t>
            </a:r>
            <a:r>
              <a:rPr lang="en-US" sz="2800" dirty="0"/>
              <a:t>All STARS is Kentucky's </a:t>
            </a:r>
            <a:r>
              <a:rPr lang="en-US" sz="2800" dirty="0" smtClean="0"/>
              <a:t>five-star </a:t>
            </a:r>
            <a:r>
              <a:rPr lang="en-US" sz="2800" dirty="0"/>
              <a:t>quality rating and improvement system for </a:t>
            </a:r>
            <a:r>
              <a:rPr lang="en-US" sz="2800" dirty="0" smtClean="0"/>
              <a:t>early childhood education programs. </a:t>
            </a:r>
          </a:p>
          <a:p>
            <a:pPr marL="0" indent="0">
              <a:buNone/>
            </a:pPr>
            <a:r>
              <a:rPr lang="en-US" sz="2800" dirty="0" smtClean="0"/>
              <a:t>Child care programs participating in Kentucky All STARS demonstrate a commitment to quality by focusing on the following indicators: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Family and Community Engagement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Classroom and Instructional Quality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Staff Qualifications and Professional Development</a:t>
            </a:r>
          </a:p>
          <a:p>
            <a:pPr lvl="1">
              <a:buFont typeface="Wingdings" panose="05000000000000000000" pitchFamily="2" charset="2"/>
              <a:buChar char="«"/>
            </a:pPr>
            <a:r>
              <a:rPr lang="en-US" dirty="0" smtClean="0"/>
              <a:t>Administrative and Leadership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34" y="3657601"/>
            <a:ext cx="2733081" cy="18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27924"/>
              </p:ext>
            </p:extLst>
          </p:nvPr>
        </p:nvGraphicFramePr>
        <p:xfrm>
          <a:off x="1643918" y="593181"/>
          <a:ext cx="8861691" cy="4222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771">
                  <a:extLst>
                    <a:ext uri="{9D8B030D-6E8A-4147-A177-3AD203B41FA5}">
                      <a16:colId xmlns:a16="http://schemas.microsoft.com/office/drawing/2014/main" val="2007411522"/>
                    </a:ext>
                  </a:extLst>
                </a:gridCol>
                <a:gridCol w="1396584">
                  <a:extLst>
                    <a:ext uri="{9D8B030D-6E8A-4147-A177-3AD203B41FA5}">
                      <a16:colId xmlns:a16="http://schemas.microsoft.com/office/drawing/2014/main" val="3428545083"/>
                    </a:ext>
                  </a:extLst>
                </a:gridCol>
                <a:gridCol w="1396584">
                  <a:extLst>
                    <a:ext uri="{9D8B030D-6E8A-4147-A177-3AD203B41FA5}">
                      <a16:colId xmlns:a16="http://schemas.microsoft.com/office/drawing/2014/main" val="751095608"/>
                    </a:ext>
                  </a:extLst>
                </a:gridCol>
                <a:gridCol w="1396584">
                  <a:extLst>
                    <a:ext uri="{9D8B030D-6E8A-4147-A177-3AD203B41FA5}">
                      <a16:colId xmlns:a16="http://schemas.microsoft.com/office/drawing/2014/main" val="4247172779"/>
                    </a:ext>
                  </a:extLst>
                </a:gridCol>
                <a:gridCol w="1396584">
                  <a:extLst>
                    <a:ext uri="{9D8B030D-6E8A-4147-A177-3AD203B41FA5}">
                      <a16:colId xmlns:a16="http://schemas.microsoft.com/office/drawing/2014/main" val="1254437298"/>
                    </a:ext>
                  </a:extLst>
                </a:gridCol>
                <a:gridCol w="1396584">
                  <a:extLst>
                    <a:ext uri="{9D8B030D-6E8A-4147-A177-3AD203B41FA5}">
                      <a16:colId xmlns:a16="http://schemas.microsoft.com/office/drawing/2014/main" val="985547756"/>
                    </a:ext>
                  </a:extLst>
                </a:gridCol>
              </a:tblGrid>
              <a:tr h="5528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u="sng" strike="noStrike" dirty="0">
                          <a:effectLst/>
                        </a:rPr>
                        <a:t>Kentucky All STARS </a:t>
                      </a:r>
                      <a:r>
                        <a:rPr lang="en-US" sz="2800" u="sng" strike="noStrike" dirty="0" smtClean="0">
                          <a:effectLst/>
                        </a:rPr>
                        <a:t>Levels by Provider Type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873854"/>
                  </a:ext>
                </a:extLst>
              </a:tr>
              <a:tr h="562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Level 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</a:rPr>
                        <a:t>Level 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Level 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</a:rPr>
                        <a:t>Level 4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Level 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671367"/>
                  </a:ext>
                </a:extLst>
              </a:tr>
              <a:tr h="72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CERTIFIED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148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</a:rPr>
                        <a:t>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82817"/>
                  </a:ext>
                </a:extLst>
              </a:tr>
              <a:tr h="72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LICENSED TYPE I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751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</a:rPr>
                        <a:t>155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349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319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216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54890"/>
                  </a:ext>
                </a:extLst>
              </a:tr>
              <a:tr h="1084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LICENSED TYPE II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28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60222"/>
                  </a:ext>
                </a:extLst>
              </a:tr>
              <a:tr h="425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927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</a:rPr>
                        <a:t>196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379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</a:rPr>
                        <a:t>352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</a:rPr>
                        <a:t>228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19667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8520" y="5259953"/>
            <a:ext cx="11452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Child Care Assistance Program (CCAP) children currently enrolled </a:t>
            </a:r>
            <a:r>
              <a:rPr lang="en-US" sz="2800" dirty="0"/>
              <a:t>in </a:t>
            </a:r>
            <a:r>
              <a:rPr lang="en-US" sz="2800" dirty="0" smtClean="0"/>
              <a:t>high quality (levels </a:t>
            </a:r>
            <a:r>
              <a:rPr lang="en-US" sz="2800" dirty="0"/>
              <a:t>3-5) </a:t>
            </a:r>
            <a:r>
              <a:rPr lang="en-US" sz="2800" dirty="0" smtClean="0"/>
              <a:t>centers</a:t>
            </a:r>
            <a:r>
              <a:rPr lang="en-US" sz="2800" dirty="0"/>
              <a:t>: 13,457</a:t>
            </a:r>
          </a:p>
        </p:txBody>
      </p:sp>
    </p:spTree>
    <p:extLst>
      <p:ext uri="{BB962C8B-B14F-4D97-AF65-F5344CB8AC3E}">
        <p14:creationId xmlns:p14="http://schemas.microsoft.com/office/powerpoint/2010/main" val="256344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High Quality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5657"/>
            <a:ext cx="10972800" cy="495050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92" y="3060678"/>
            <a:ext cx="2423515" cy="296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8" y="1418188"/>
            <a:ext cx="3377879" cy="225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53" y="3267856"/>
            <a:ext cx="4287462" cy="2858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40" y="1420323"/>
            <a:ext cx="2005077" cy="300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07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02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Professional Development Initiatives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7356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FFY18 Tobacco Funds helped to support the following:</a:t>
            </a:r>
          </a:p>
          <a:p>
            <a:r>
              <a:rPr lang="en-US" dirty="0" smtClean="0"/>
              <a:t>345 scholarships for Career Development Associates (CDA)</a:t>
            </a:r>
          </a:p>
          <a:p>
            <a:r>
              <a:rPr lang="en-US" dirty="0" smtClean="0"/>
              <a:t>350 scholarships for Commonwealth Child Care Credential</a:t>
            </a:r>
          </a:p>
          <a:p>
            <a:r>
              <a:rPr lang="en-US" dirty="0" smtClean="0"/>
              <a:t>225 mini grants for Career Development Associates</a:t>
            </a:r>
          </a:p>
          <a:p>
            <a:r>
              <a:rPr lang="en-US" dirty="0"/>
              <a:t>448 Milestone Achievement Awards</a:t>
            </a:r>
          </a:p>
          <a:p>
            <a:r>
              <a:rPr lang="en-US" dirty="0"/>
              <a:t>308 </a:t>
            </a:r>
            <a:r>
              <a:rPr lang="en-US" dirty="0" smtClean="0"/>
              <a:t>education reimbursement grants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02" y="4155114"/>
            <a:ext cx="2674845" cy="178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6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Kentucky Stand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en-US" dirty="0" smtClean="0"/>
              <a:t>Comprehensive professional registry </a:t>
            </a:r>
          </a:p>
          <a:p>
            <a:r>
              <a:rPr lang="en-US" dirty="0" smtClean="0"/>
              <a:t>Integrated systems to support quality</a:t>
            </a:r>
          </a:p>
          <a:p>
            <a:r>
              <a:rPr lang="en-US" dirty="0" smtClean="0"/>
              <a:t>Monetary incentives for high quality</a:t>
            </a:r>
          </a:p>
          <a:p>
            <a:r>
              <a:rPr lang="en-US" dirty="0" smtClean="0"/>
              <a:t>Balanced approach to Child Care and Development Fund (CCDF) mandated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 b="19832"/>
          <a:stretch/>
        </p:blipFill>
        <p:spPr>
          <a:xfrm>
            <a:off x="3432248" y="4362137"/>
            <a:ext cx="4937760" cy="23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6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413" y="3567659"/>
            <a:ext cx="10797915" cy="26184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Division of Child Care</a:t>
            </a:r>
          </a:p>
          <a:p>
            <a:pPr marL="0" indent="0" algn="ctr">
              <a:buNone/>
            </a:pPr>
            <a:r>
              <a:rPr lang="en-US" b="1" dirty="0" smtClean="0"/>
              <a:t>Department for Community Based Services</a:t>
            </a:r>
          </a:p>
          <a:p>
            <a:pPr marL="0" indent="0" algn="ctr">
              <a:buNone/>
            </a:pPr>
            <a:r>
              <a:rPr lang="en-US" dirty="0" smtClean="0"/>
              <a:t>Dr. Sarah Vanover, Director</a:t>
            </a:r>
          </a:p>
          <a:p>
            <a:pPr marL="0" indent="0" algn="ctr">
              <a:buNone/>
            </a:pPr>
            <a:r>
              <a:rPr lang="en-US" dirty="0" smtClean="0"/>
              <a:t>(502)564-2524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https://chfs.ky.gov/agencies/dcbs/dcc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80" y="1281799"/>
            <a:ext cx="3285344" cy="20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4712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552</Words>
  <Application>Microsoft Office PowerPoint</Application>
  <PresentationFormat>Widescreen</PresentationFormat>
  <Paragraphs>120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DPH 9_30_16 Presentation</vt:lpstr>
      <vt:lpstr>PowerPoint Presentation</vt:lpstr>
      <vt:lpstr>PowerPoint Presentation</vt:lpstr>
      <vt:lpstr>The Child Care and Development Fund (CCDF) SFY19 allocation (all funds): $133,776,748</vt:lpstr>
      <vt:lpstr>What is Kentucky All STARS?</vt:lpstr>
      <vt:lpstr>PowerPoint Presentation</vt:lpstr>
      <vt:lpstr>What Does High Quality Look Like?</vt:lpstr>
      <vt:lpstr>PowerPoint Presentation</vt:lpstr>
      <vt:lpstr>How Does Kentucky Stand Out?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Melissa (CHFS DCBS DCC)</dc:creator>
  <cp:lastModifiedBy>Begin, Laura C (CHFS DCBS Commissioner’s Office)</cp:lastModifiedBy>
  <cp:revision>60</cp:revision>
  <dcterms:created xsi:type="dcterms:W3CDTF">2018-03-27T15:03:43Z</dcterms:created>
  <dcterms:modified xsi:type="dcterms:W3CDTF">2019-08-28T13:57:21Z</dcterms:modified>
</cp:coreProperties>
</file>