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3"/>
  </p:notesMasterIdLst>
  <p:handoutMasterIdLst>
    <p:handoutMasterId r:id="rId14"/>
  </p:handoutMasterIdLst>
  <p:sldIdLst>
    <p:sldId id="256" r:id="rId2"/>
    <p:sldId id="258" r:id="rId3"/>
    <p:sldId id="263" r:id="rId4"/>
    <p:sldId id="264" r:id="rId5"/>
    <p:sldId id="260" r:id="rId6"/>
    <p:sldId id="265" r:id="rId7"/>
    <p:sldId id="262" r:id="rId8"/>
    <p:sldId id="266" r:id="rId9"/>
    <p:sldId id="268" r:id="rId10"/>
    <p:sldId id="267" r:id="rId11"/>
    <p:sldId id="269" r:id="rId12"/>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96101" autoAdjust="0"/>
  </p:normalViewPr>
  <p:slideViewPr>
    <p:cSldViewPr snapToGrid="0" showGuides="1">
      <p:cViewPr varScale="1">
        <p:scale>
          <a:sx n="107" d="100"/>
          <a:sy n="107" d="100"/>
        </p:scale>
        <p:origin x="552"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smtClean="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smtClean="0">
              <a:solidFill>
                <a:schemeClr val="bg1"/>
              </a:solidFill>
            </a:rPr>
            <a:t>Maternal and Child Health</a:t>
          </a:r>
          <a:endParaRPr lang="en-US" sz="2000" dirty="0" smtClean="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smtClean="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smtClean="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smtClean="0">
              <a:solidFill>
                <a:schemeClr val="bg1"/>
              </a:solidFill>
            </a:rPr>
            <a:t>Epidemiology and Health Planning</a:t>
          </a:r>
          <a:endParaRPr lang="en-US" sz="2000" dirty="0">
            <a:solidFill>
              <a:schemeClr val="bg1"/>
            </a:solidFill>
          </a:endParaRP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smtClean="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smtClean="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smtClean="0">
              <a:solidFill>
                <a:schemeClr val="bg1"/>
              </a:solidFill>
            </a:rPr>
            <a:t>Administration and Financial Management</a:t>
          </a:r>
          <a:endParaRPr lang="en-US" sz="2000" dirty="0">
            <a:solidFill>
              <a:schemeClr val="bg1"/>
            </a:solidFill>
          </a:endParaRP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Maternal and Child Health</a:t>
          </a:r>
          <a:endParaRPr lang="en-US" sz="2000" kern="1200" dirty="0" smtClean="0">
            <a:solidFill>
              <a:schemeClr val="bg1"/>
            </a:solidFill>
          </a:endParaRP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Women’s Health</a:t>
          </a:r>
          <a:endParaRPr lang="en-US" sz="2000" kern="1200" dirty="0">
            <a:solidFill>
              <a:schemeClr val="bg1"/>
            </a:solidFill>
          </a:endParaRP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Prevention and Quality Improvement</a:t>
          </a:r>
          <a:endParaRPr lang="en-US" sz="2000" kern="1200" dirty="0">
            <a:solidFill>
              <a:schemeClr val="bg1"/>
            </a:solidFill>
          </a:endParaRP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Epidemiology and Health Planning</a:t>
          </a:r>
          <a:endParaRPr lang="en-US" sz="2000" kern="1200" dirty="0">
            <a:solidFill>
              <a:schemeClr val="bg1"/>
            </a:solidFill>
          </a:endParaRP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Public Health Protection and Safety</a:t>
          </a:r>
          <a:endParaRPr lang="en-US" sz="2000" kern="1200" dirty="0">
            <a:solidFill>
              <a:schemeClr val="bg1"/>
            </a:solidFill>
          </a:endParaRP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Laboratory Services</a:t>
          </a:r>
          <a:endParaRPr lang="en-US" sz="2000" kern="1200" dirty="0">
            <a:solidFill>
              <a:schemeClr val="bg1"/>
            </a:solidFill>
          </a:endParaRP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Administration and Financial Management</a:t>
          </a:r>
          <a:endParaRPr lang="en-US" sz="2000" kern="1200" dirty="0">
            <a:solidFill>
              <a:schemeClr val="bg1"/>
            </a:solidFill>
          </a:endParaRP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8/26/2019</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8/26/2019</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ECMH services include working with community child-serving agencies to: </a:t>
            </a:r>
          </a:p>
          <a:p>
            <a:pPr lvl="1"/>
            <a:r>
              <a:rPr lang="en-US" sz="2400" dirty="0" smtClean="0"/>
              <a:t>Consult on social-emotional issues</a:t>
            </a:r>
          </a:p>
          <a:p>
            <a:pPr lvl="1"/>
            <a:r>
              <a:rPr lang="en-US" sz="2400" dirty="0" smtClean="0"/>
              <a:t>Train on social-emotional issues</a:t>
            </a:r>
          </a:p>
          <a:p>
            <a:pPr lvl="1"/>
            <a:r>
              <a:rPr lang="en-US" sz="2400" dirty="0" smtClean="0"/>
              <a:t>Evaluate/assess children ages birth through 5 </a:t>
            </a:r>
          </a:p>
          <a:p>
            <a:pPr lvl="1"/>
            <a:r>
              <a:rPr lang="en-US" sz="2400" dirty="0" smtClean="0"/>
              <a:t>Provide therapeutic services to children ages birth through 5 and their families</a:t>
            </a:r>
          </a:p>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2</a:t>
            </a:fld>
            <a:endParaRPr lang="en-US"/>
          </a:p>
        </p:txBody>
      </p:sp>
    </p:spTree>
    <p:extLst>
      <p:ext uri="{BB962C8B-B14F-4D97-AF65-F5344CB8AC3E}">
        <p14:creationId xmlns:p14="http://schemas.microsoft.com/office/powerpoint/2010/main" val="243350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200" dirty="0" smtClean="0"/>
              <a:t>Topics addressed by the program:</a:t>
            </a:r>
          </a:p>
          <a:p>
            <a:pPr lvl="1">
              <a:buFont typeface="Arial" panose="020B0604020202020204" pitchFamily="34" charset="0"/>
              <a:buChar char="•"/>
            </a:pPr>
            <a:r>
              <a:rPr lang="en-US" sz="2200" dirty="0" smtClean="0"/>
              <a:t>Obesity prevention and Nutrition</a:t>
            </a:r>
          </a:p>
          <a:p>
            <a:pPr lvl="1">
              <a:buFont typeface="Arial" panose="020B0604020202020204" pitchFamily="34" charset="0"/>
              <a:buChar char="•"/>
            </a:pPr>
            <a:r>
              <a:rPr lang="en-US" sz="2200" dirty="0" smtClean="0"/>
              <a:t>Safe Sleep</a:t>
            </a:r>
          </a:p>
          <a:p>
            <a:pPr lvl="1">
              <a:buFont typeface="Arial" panose="020B0604020202020204" pitchFamily="34" charset="0"/>
              <a:buChar char="•"/>
            </a:pPr>
            <a:r>
              <a:rPr lang="en-US" sz="2200" dirty="0" smtClean="0"/>
              <a:t>Reducing communicable diseases</a:t>
            </a:r>
          </a:p>
          <a:p>
            <a:pPr lvl="1">
              <a:buFont typeface="Arial" panose="020B0604020202020204" pitchFamily="34" charset="0"/>
              <a:buChar char="•"/>
            </a:pPr>
            <a:r>
              <a:rPr lang="en-US" sz="2200" dirty="0" smtClean="0"/>
              <a:t>Playground safety</a:t>
            </a:r>
          </a:p>
          <a:p>
            <a:pPr lvl="1">
              <a:buFont typeface="Arial" panose="020B0604020202020204" pitchFamily="34" charset="0"/>
              <a:buChar char="•"/>
            </a:pPr>
            <a:r>
              <a:rPr lang="en-US" sz="2200" dirty="0" smtClean="0"/>
              <a:t>Health policy development </a:t>
            </a:r>
          </a:p>
          <a:p>
            <a:endParaRPr lang="en-US" dirty="0"/>
          </a:p>
        </p:txBody>
      </p:sp>
      <p:sp>
        <p:nvSpPr>
          <p:cNvPr id="4" name="Slide Number Placeholder 3"/>
          <p:cNvSpPr>
            <a:spLocks noGrp="1"/>
          </p:cNvSpPr>
          <p:nvPr>
            <p:ph type="sldNum" sz="quarter" idx="10"/>
          </p:nvPr>
        </p:nvSpPr>
        <p:spPr/>
        <p:txBody>
          <a:bodyPr/>
          <a:lstStyle/>
          <a:p>
            <a:fld id="{10AAC660-59EA-41E6-AC3B-2B4FEC4A6D3F}" type="slidenum">
              <a:rPr lang="en-US" smtClean="0"/>
              <a:t>5</a:t>
            </a:fld>
            <a:endParaRPr lang="en-US"/>
          </a:p>
        </p:txBody>
      </p:sp>
    </p:spTree>
    <p:extLst>
      <p:ext uri="{BB962C8B-B14F-4D97-AF65-F5344CB8AC3E}">
        <p14:creationId xmlns:p14="http://schemas.microsoft.com/office/powerpoint/2010/main" val="105069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HANDS has multiple funding sources--Tobacco, State General Revenue, Medicaid and MIECHV (federal funds)</a:t>
            </a:r>
          </a:p>
          <a:p>
            <a:pPr marL="0" indent="0">
              <a:buNone/>
            </a:pPr>
            <a:endParaRPr lang="en-US" dirty="0" smtClean="0"/>
          </a:p>
          <a:p>
            <a:r>
              <a:rPr lang="en-US" dirty="0" smtClean="0"/>
              <a:t>HANDS now serves first-time parents as well as parents who have more than one child; these services are funded with other sources</a:t>
            </a:r>
          </a:p>
          <a:p>
            <a:pPr>
              <a:buFontTx/>
              <a:buNone/>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93711AC9-5891-4ACF-8D2D-62B15FE07609}"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6151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38200" y="976393"/>
            <a:ext cx="10515600" cy="1896149"/>
          </a:xfrm>
          <a:noFill/>
        </p:spPr>
        <p:txBody>
          <a:bodyPr anchor="b">
            <a:normAutofit/>
          </a:bodyPr>
          <a:lstStyle>
            <a:lvl1pPr algn="ctr">
              <a:defRPr sz="4400" b="1">
                <a:solidFill>
                  <a:schemeClr val="bg1"/>
                </a:solidFill>
                <a:latin typeface="+mn-lt"/>
              </a:defRPr>
            </a:lvl1pPr>
          </a:lstStyle>
          <a:p>
            <a:r>
              <a:rPr lang="en-US" dirty="0" smtClean="0"/>
              <a:t>Click to edit presentation title</a:t>
            </a:r>
            <a:endParaRPr lang="en-US" dirty="0"/>
          </a:p>
        </p:txBody>
      </p:sp>
      <p:sp>
        <p:nvSpPr>
          <p:cNvPr id="3" name="Subtitle 2"/>
          <p:cNvSpPr>
            <a:spLocks noGrp="1"/>
          </p:cNvSpPr>
          <p:nvPr>
            <p:ph type="subTitle" idx="1" hasCustomPrompt="1"/>
          </p:nvPr>
        </p:nvSpPr>
        <p:spPr bwMode="invGray">
          <a:xfrm>
            <a:off x="838200" y="2910456"/>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smtClean="0"/>
          </a:p>
        </p:txBody>
      </p:sp>
      <p:sp>
        <p:nvSpPr>
          <p:cNvPr id="17"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012" y="4562856"/>
            <a:ext cx="2093976" cy="1127735"/>
          </a:xfrm>
          <a:prstGeom prst="rect">
            <a:avLst/>
          </a:prstGeom>
        </p:spPr>
      </p:pic>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smtClean="0"/>
              <a:t>Click to edit presentation title</a:t>
            </a:r>
            <a:endParaRPr lang="en-US" dirty="0"/>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8/26/2019</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About Us</a:t>
            </a:r>
            <a:endParaRPr lang="en-US" sz="3400" b="0" dirty="0">
              <a:latin typeface="Calibri Light" panose="020F0302020204030204" pitchFamily="34" charset="0"/>
            </a:endParaRP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smtClean="0">
                <a:latin typeface="Calibri Light" panose="020F0302020204030204" pitchFamily="34" charset="0"/>
              </a:rPr>
              <a:t>The Department for Public Health (DPH) is dedicated to improving health and</a:t>
            </a:r>
            <a:r>
              <a:rPr lang="en-US" sz="1800" baseline="0" dirty="0" smtClean="0">
                <a:latin typeface="Calibri Light" panose="020F0302020204030204" pitchFamily="34" charset="0"/>
              </a:rPr>
              <a:t> safety of Kentuckians through </a:t>
            </a:r>
            <a:r>
              <a:rPr lang="en-US" sz="1800" i="1" baseline="0" dirty="0" smtClean="0">
                <a:latin typeface="Calibri Light" panose="020F0302020204030204" pitchFamily="34" charset="0"/>
              </a:rPr>
              <a:t>prevention</a:t>
            </a:r>
            <a:r>
              <a:rPr lang="en-US" sz="1800" baseline="0" dirty="0" smtClean="0">
                <a:latin typeface="Calibri Light" panose="020F0302020204030204" pitchFamily="34" charset="0"/>
              </a:rPr>
              <a:t>, </a:t>
            </a:r>
            <a:r>
              <a:rPr lang="en-US" sz="1800" i="1" baseline="0" dirty="0" smtClean="0">
                <a:latin typeface="Calibri Light" panose="020F0302020204030204" pitchFamily="34" charset="0"/>
              </a:rPr>
              <a:t>promotion</a:t>
            </a:r>
            <a:r>
              <a:rPr lang="en-US" sz="1800" baseline="0" dirty="0" smtClean="0">
                <a:latin typeface="Calibri Light" panose="020F0302020204030204" pitchFamily="34" charset="0"/>
              </a:rPr>
              <a:t>, and </a:t>
            </a:r>
            <a:r>
              <a:rPr lang="en-US" sz="1800" i="1" baseline="0" dirty="0" smtClean="0">
                <a:latin typeface="Calibri Light" panose="020F0302020204030204" pitchFamily="34" charset="0"/>
              </a:rPr>
              <a:t>protection</a:t>
            </a:r>
            <a:r>
              <a:rPr lang="en-US" sz="1800" baseline="0" dirty="0" smtClean="0">
                <a:latin typeface="Calibri Light" panose="020F0302020204030204" pitchFamily="34" charset="0"/>
              </a:rPr>
              <a:t>.</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smtClean="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Mission and Vision in Action</a:t>
            </a:r>
            <a:endParaRPr lang="en-US" sz="3400" b="0" dirty="0">
              <a:latin typeface="Calibri Light" panose="020F0302020204030204" pitchFamily="34" charset="0"/>
            </a:endParaRP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smtClean="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r>
              <a:rPr lang="en-US" sz="3200" b="1" dirty="0" smtClean="0"/>
              <a:t/>
            </a:r>
            <a:br>
              <a:rPr lang="en-US" sz="3200" b="1" dirty="0" smtClean="0"/>
            </a:br>
            <a:r>
              <a:rPr lang="en-US" sz="3200" b="1" dirty="0" smtClean="0"/>
              <a:t>Healthier Communities.</a:t>
            </a:r>
            <a:endParaRPr lang="en-US" sz="3200" b="1" dirty="0"/>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smtClean="0">
                <a:solidFill>
                  <a:schemeClr val="bg1"/>
                </a:solidFill>
              </a:rPr>
              <a:t>Prevention</a:t>
            </a:r>
            <a:endParaRPr lang="en-US" b="1" dirty="0">
              <a:solidFill>
                <a:schemeClr val="bg1"/>
              </a:solidFill>
            </a:endParaRP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smtClean="0">
                <a:solidFill>
                  <a:schemeClr val="bg1"/>
                </a:solidFill>
              </a:rPr>
              <a:t>Protection</a:t>
            </a:r>
            <a:endParaRPr lang="en-US" b="1" dirty="0">
              <a:solidFill>
                <a:schemeClr val="bg1"/>
              </a:solidFill>
            </a:endParaRP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smtClean="0">
                <a:solidFill>
                  <a:schemeClr val="bg1"/>
                </a:solidFill>
              </a:rPr>
              <a:t>Promotion</a:t>
            </a:r>
            <a:endParaRPr lang="en-US" b="1" dirty="0">
              <a:solidFill>
                <a:schemeClr val="bg1"/>
              </a:solidFill>
            </a:endParaRP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smtClean="0"/>
              <a:t>Environmental Inspections</a:t>
            </a:r>
          </a:p>
          <a:p>
            <a:pPr algn="ctr">
              <a:lnSpc>
                <a:spcPct val="80000"/>
              </a:lnSpc>
              <a:spcAft>
                <a:spcPts val="1200"/>
              </a:spcAft>
            </a:pPr>
            <a:r>
              <a:rPr lang="en-US" sz="1400" dirty="0" smtClean="0"/>
              <a:t>Public Health &amp; Disaster Preparedness</a:t>
            </a:r>
          </a:p>
          <a:p>
            <a:pPr algn="ctr">
              <a:lnSpc>
                <a:spcPct val="80000"/>
              </a:lnSpc>
              <a:spcAft>
                <a:spcPts val="1200"/>
              </a:spcAft>
            </a:pPr>
            <a:r>
              <a:rPr lang="en-US" sz="1400" dirty="0" smtClean="0"/>
              <a:t>Disease Surveillance</a:t>
            </a:r>
          </a:p>
          <a:p>
            <a:pPr algn="ctr">
              <a:lnSpc>
                <a:spcPct val="80000"/>
              </a:lnSpc>
              <a:spcAft>
                <a:spcPts val="1200"/>
              </a:spcAft>
            </a:pPr>
            <a:r>
              <a:rPr lang="en-US" sz="1400" dirty="0" smtClean="0"/>
              <a:t>Mobile Harm Reduction</a:t>
            </a:r>
            <a:endParaRPr lang="en-US" sz="1400" dirty="0"/>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HANDS</a:t>
            </a:r>
          </a:p>
          <a:p>
            <a:pPr algn="ctr">
              <a:lnSpc>
                <a:spcPct val="80000"/>
              </a:lnSpc>
              <a:spcAft>
                <a:spcPts val="1200"/>
              </a:spcAft>
            </a:pPr>
            <a:r>
              <a:rPr lang="en-US" sz="1400" dirty="0" smtClean="0"/>
              <a:t>First Steps</a:t>
            </a:r>
          </a:p>
          <a:p>
            <a:pPr algn="ctr">
              <a:lnSpc>
                <a:spcPct val="80000"/>
              </a:lnSpc>
              <a:spcAft>
                <a:spcPts val="1200"/>
              </a:spcAft>
            </a:pPr>
            <a:r>
              <a:rPr lang="en-US" sz="1400" dirty="0" smtClean="0"/>
              <a:t>Immunizations</a:t>
            </a:r>
          </a:p>
          <a:p>
            <a:pPr algn="ctr">
              <a:lnSpc>
                <a:spcPct val="80000"/>
              </a:lnSpc>
              <a:spcAft>
                <a:spcPts val="1200"/>
              </a:spcAft>
            </a:pPr>
            <a:r>
              <a:rPr lang="en-US" sz="1400" dirty="0" smtClean="0"/>
              <a:t>Newborn Screening</a:t>
            </a:r>
            <a:endParaRPr lang="en-US" sz="1400" dirty="0"/>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WIC</a:t>
            </a:r>
          </a:p>
          <a:p>
            <a:pPr algn="ctr">
              <a:lnSpc>
                <a:spcPct val="80000"/>
              </a:lnSpc>
              <a:spcAft>
                <a:spcPts val="1200"/>
              </a:spcAft>
            </a:pPr>
            <a:r>
              <a:rPr lang="en-US" sz="1400" dirty="0" smtClean="0"/>
              <a:t>Smoking Cessation</a:t>
            </a:r>
          </a:p>
          <a:p>
            <a:pPr algn="ctr">
              <a:lnSpc>
                <a:spcPct val="80000"/>
              </a:lnSpc>
              <a:spcAft>
                <a:spcPts val="1200"/>
              </a:spcAft>
            </a:pPr>
            <a:r>
              <a:rPr lang="en-US" sz="1400" dirty="0" smtClean="0"/>
              <a:t>Diabetes Prevention</a:t>
            </a:r>
          </a:p>
          <a:p>
            <a:pPr algn="ctr">
              <a:lnSpc>
                <a:spcPct val="80000"/>
              </a:lnSpc>
              <a:spcAft>
                <a:spcPts val="1200"/>
              </a:spcAft>
            </a:pPr>
            <a:r>
              <a:rPr lang="en-US" sz="1400" dirty="0" smtClean="0"/>
              <a:t>Prescription Assistance</a:t>
            </a:r>
            <a:endParaRPr lang="en-US" sz="1400"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Response to the Opioid Crisis</a:t>
            </a:r>
            <a:endParaRPr lang="en-US" sz="3400" b="0" dirty="0">
              <a:latin typeface="Calibri Light" panose="020F0302020204030204" pitchFamily="34" charset="0"/>
            </a:endParaRP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smtClean="0">
                <a:solidFill>
                  <a:schemeClr val="bg1"/>
                </a:solidFill>
              </a:rPr>
              <a:t>Syringe Exchange</a:t>
            </a:r>
            <a:endParaRPr lang="en-US" b="1" dirty="0">
              <a:solidFill>
                <a:schemeClr val="bg1"/>
              </a:solidFill>
            </a:endParaRP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smtClean="0">
                <a:solidFill>
                  <a:schemeClr val="bg1"/>
                </a:solidFill>
              </a:rPr>
              <a:t>www.FindHelpNowKY.org</a:t>
            </a:r>
            <a:endParaRPr lang="en-US" b="1" dirty="0">
              <a:solidFill>
                <a:schemeClr val="bg1"/>
              </a:solidFill>
            </a:endParaRP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smtClean="0">
                <a:solidFill>
                  <a:schemeClr val="bg1"/>
                </a:solidFill>
              </a:rPr>
              <a:t>Naloxone Distribution</a:t>
            </a:r>
            <a:endParaRPr lang="en-US" b="1" dirty="0">
              <a:solidFill>
                <a:schemeClr val="bg1"/>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smtClean="0">
                <a:solidFill>
                  <a:schemeClr val="bg1"/>
                </a:solidFill>
              </a:rPr>
              <a:t>61</a:t>
            </a:r>
            <a:endParaRPr lang="en-US" sz="6000" b="1" dirty="0">
              <a:solidFill>
                <a:schemeClr val="bg1"/>
              </a:solidFill>
            </a:endParaRP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smtClean="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smtClean="0">
                <a:solidFill>
                  <a:schemeClr val="bg1"/>
                </a:solidFill>
              </a:rPr>
              <a:t>4</a:t>
            </a:r>
            <a:br>
              <a:rPr lang="en-US" sz="6000" b="1" dirty="0" smtClean="0">
                <a:solidFill>
                  <a:schemeClr val="bg1"/>
                </a:solidFill>
              </a:rPr>
            </a:br>
            <a:r>
              <a:rPr lang="en-US" sz="2800" b="1" dirty="0" smtClean="0">
                <a:solidFill>
                  <a:schemeClr val="bg1"/>
                </a:solidFill>
              </a:rPr>
              <a:t>million</a:t>
            </a:r>
            <a:endParaRPr lang="en-US" sz="2800" b="1" dirty="0">
              <a:solidFill>
                <a:schemeClr val="bg1"/>
              </a:solidFill>
            </a:endParaRP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smtClean="0"/>
              <a:t>Delivers more than 4 million</a:t>
            </a:r>
            <a:r>
              <a:rPr lang="en-US" baseline="0" dirty="0" smtClean="0"/>
              <a:t> </a:t>
            </a:r>
            <a:r>
              <a:rPr lang="en-US" dirty="0" smtClean="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smtClean="0">
                <a:solidFill>
                  <a:schemeClr val="bg1"/>
                </a:solidFill>
              </a:rPr>
              <a:t>1/3</a:t>
            </a:r>
            <a:endParaRPr lang="en-US" sz="6000" b="1" dirty="0">
              <a:solidFill>
                <a:schemeClr val="bg1"/>
              </a:solidFill>
            </a:endParaRP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smtClean="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Overview of the Largest Healthcare System in Kentucky</a:t>
            </a:r>
            <a:endParaRPr lang="en-US" sz="3400" b="0" dirty="0">
              <a:latin typeface="Calibri Light" panose="020F0302020204030204" pitchFamily="34" charset="0"/>
            </a:endParaRP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Statewide Reach</a:t>
            </a:r>
            <a:endParaRPr lang="en-US" sz="3400" b="0" dirty="0">
              <a:latin typeface="Calibri Light" panose="020F0302020204030204" pitchFamily="34" charset="0"/>
            </a:endParaRP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8/26/2019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solidFill>
                  <a:schemeClr val="bg1"/>
                </a:solidFill>
                <a:latin typeface="Calibri Light" panose="020F0302020204030204" pitchFamily="34" charset="0"/>
              </a:rPr>
              <a:t>Organizational Chart</a:t>
            </a:r>
            <a:endParaRPr lang="en-US" sz="3400" b="0" dirty="0">
              <a:solidFill>
                <a:schemeClr val="bg1"/>
              </a:solidFill>
              <a:latin typeface="Calibri Light" panose="020F0302020204030204" pitchFamily="34" charset="0"/>
            </a:endParaRP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6067815"/>
          </a:xfrm>
          <a:prstGeom prst="rect">
            <a:avLst/>
          </a:prstGeom>
        </p:spPr>
        <p:txBody>
          <a:bodyPr wrap="none">
            <a:spAutoFit/>
          </a:bodyPr>
          <a:lstStyle/>
          <a:p>
            <a:pPr lvl="0" algn="l" defTabSz="889000">
              <a:lnSpc>
                <a:spcPct val="80000"/>
              </a:lnSpc>
              <a:spcBef>
                <a:spcPct val="0"/>
              </a:spcBef>
              <a:spcAft>
                <a:spcPct val="35000"/>
              </a:spcAft>
            </a:pPr>
            <a:r>
              <a:rPr lang="en-US" sz="1100" kern="1200" dirty="0" smtClean="0">
                <a:solidFill>
                  <a:schemeClr val="tx2"/>
                </a:solidFill>
              </a:rPr>
              <a:t>Health Equity</a:t>
            </a:r>
          </a:p>
          <a:p>
            <a:pPr lvl="0" algn="l" defTabSz="889000">
              <a:lnSpc>
                <a:spcPct val="80000"/>
              </a:lnSpc>
              <a:spcBef>
                <a:spcPct val="0"/>
              </a:spcBef>
              <a:spcAft>
                <a:spcPct val="35000"/>
              </a:spcAft>
            </a:pPr>
            <a:r>
              <a:rPr lang="en-US" sz="1100" kern="1200" dirty="0" smtClean="0">
                <a:solidFill>
                  <a:schemeClr val="accent1"/>
                </a:solidFill>
              </a:rPr>
              <a:t>Nutrition Services </a:t>
            </a:r>
          </a:p>
          <a:p>
            <a:pPr lvl="0" algn="l" defTabSz="889000">
              <a:lnSpc>
                <a:spcPct val="80000"/>
              </a:lnSpc>
              <a:spcBef>
                <a:spcPct val="0"/>
              </a:spcBef>
              <a:spcAft>
                <a:spcPct val="35000"/>
              </a:spcAft>
            </a:pPr>
            <a:r>
              <a:rPr lang="en-US" sz="1100" kern="1200" dirty="0" smtClean="0">
                <a:solidFill>
                  <a:schemeClr val="accent1"/>
                </a:solidFill>
              </a:rPr>
              <a:t>Child and Family Health Improvement</a:t>
            </a:r>
          </a:p>
          <a:p>
            <a:pPr lvl="0" algn="l" defTabSz="889000">
              <a:lnSpc>
                <a:spcPct val="80000"/>
              </a:lnSpc>
              <a:spcBef>
                <a:spcPct val="0"/>
              </a:spcBef>
              <a:spcAft>
                <a:spcPct val="35000"/>
              </a:spcAft>
            </a:pPr>
            <a:r>
              <a:rPr lang="en-US" sz="1100" kern="1200" dirty="0" smtClean="0">
                <a:solidFill>
                  <a:schemeClr val="accent1"/>
                </a:solidFill>
              </a:rPr>
              <a:t>Early Childhood Development</a:t>
            </a:r>
          </a:p>
          <a:p>
            <a:pPr lvl="0" algn="l" defTabSz="889000">
              <a:lnSpc>
                <a:spcPct val="80000"/>
              </a:lnSpc>
              <a:spcBef>
                <a:spcPct val="0"/>
              </a:spcBef>
              <a:spcAft>
                <a:spcPct val="35000"/>
              </a:spcAft>
            </a:pPr>
            <a:r>
              <a:rPr lang="en-US" sz="1100" kern="1200" baseline="0" dirty="0" smtClean="0">
                <a:solidFill>
                  <a:schemeClr val="accent6"/>
                </a:solidFill>
              </a:rPr>
              <a:t>Adolescent Health Initiatives</a:t>
            </a:r>
          </a:p>
          <a:p>
            <a:pPr lvl="0" algn="l" defTabSz="889000">
              <a:lnSpc>
                <a:spcPct val="80000"/>
              </a:lnSpc>
              <a:spcBef>
                <a:spcPct val="0"/>
              </a:spcBef>
              <a:spcAft>
                <a:spcPct val="35000"/>
              </a:spcAft>
            </a:pPr>
            <a:r>
              <a:rPr lang="en-US" sz="1100" kern="1200" baseline="0" dirty="0" smtClean="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smtClean="0">
                <a:solidFill>
                  <a:schemeClr val="accent6"/>
                </a:solidFill>
              </a:rPr>
              <a:t>Family Planning</a:t>
            </a:r>
          </a:p>
          <a:p>
            <a:pPr lvl="0" algn="l" defTabSz="889000">
              <a:lnSpc>
                <a:spcPct val="80000"/>
              </a:lnSpc>
              <a:spcBef>
                <a:spcPct val="0"/>
              </a:spcBef>
              <a:spcAft>
                <a:spcPct val="35000"/>
              </a:spcAft>
            </a:pPr>
            <a:r>
              <a:rPr lang="en-US" sz="1100" kern="1200" baseline="0" dirty="0" smtClean="0">
                <a:solidFill>
                  <a:schemeClr val="accent6"/>
                </a:solidFill>
              </a:rPr>
              <a:t>Preconception Health </a:t>
            </a:r>
          </a:p>
          <a:p>
            <a:pPr lvl="0" algn="l" defTabSz="889000">
              <a:lnSpc>
                <a:spcPct val="80000"/>
              </a:lnSpc>
              <a:spcBef>
                <a:spcPct val="0"/>
              </a:spcBef>
              <a:spcAft>
                <a:spcPct val="35000"/>
              </a:spcAft>
            </a:pPr>
            <a:r>
              <a:rPr lang="en-US" sz="1100" kern="1200" baseline="0" dirty="0" smtClean="0">
                <a:solidFill>
                  <a:schemeClr val="accent6"/>
                </a:solidFill>
              </a:rPr>
              <a:t>Ovarian Cancer Awareness</a:t>
            </a:r>
          </a:p>
          <a:p>
            <a:pPr lvl="0" algn="l" defTabSz="889000">
              <a:lnSpc>
                <a:spcPct val="80000"/>
              </a:lnSpc>
              <a:spcBef>
                <a:spcPct val="0"/>
              </a:spcBef>
              <a:spcAft>
                <a:spcPct val="35000"/>
              </a:spcAft>
            </a:pPr>
            <a:r>
              <a:rPr lang="en-US" sz="1100" kern="1200" baseline="0" dirty="0" smtClean="0">
                <a:solidFill>
                  <a:schemeClr val="accent2"/>
                </a:solidFill>
              </a:rPr>
              <a:t>Chronic Disease Prevention</a:t>
            </a:r>
          </a:p>
          <a:p>
            <a:pPr lvl="0" algn="l" defTabSz="889000">
              <a:lnSpc>
                <a:spcPct val="80000"/>
              </a:lnSpc>
              <a:spcBef>
                <a:spcPct val="0"/>
              </a:spcBef>
              <a:spcAft>
                <a:spcPct val="35000"/>
              </a:spcAft>
            </a:pPr>
            <a:r>
              <a:rPr lang="en-US" sz="1100" kern="1200" baseline="0" dirty="0" smtClean="0">
                <a:solidFill>
                  <a:schemeClr val="accent2"/>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smtClean="0">
                <a:solidFill>
                  <a:schemeClr val="accent2"/>
                </a:solidFill>
              </a:rPr>
              <a:t>Health</a:t>
            </a:r>
            <a:r>
              <a:rPr lang="en-US" sz="1100" kern="1200" baseline="0" dirty="0" smtClean="0">
                <a:solidFill>
                  <a:schemeClr val="accent2"/>
                </a:solidFill>
              </a:rPr>
              <a:t> Promotion</a:t>
            </a:r>
          </a:p>
          <a:p>
            <a:pPr lvl="0" algn="l" defTabSz="889000">
              <a:lnSpc>
                <a:spcPct val="80000"/>
              </a:lnSpc>
              <a:spcBef>
                <a:spcPct val="0"/>
              </a:spcBef>
              <a:spcAft>
                <a:spcPct val="35000"/>
              </a:spcAft>
            </a:pPr>
            <a:r>
              <a:rPr lang="en-US" sz="1100" kern="1200" baseline="0" dirty="0" smtClean="0">
                <a:solidFill>
                  <a:schemeClr val="accent3"/>
                </a:solidFill>
              </a:rPr>
              <a:t>HIV/AIDS</a:t>
            </a:r>
          </a:p>
          <a:p>
            <a:pPr lvl="0" algn="l" defTabSz="889000">
              <a:lnSpc>
                <a:spcPct val="80000"/>
              </a:lnSpc>
              <a:spcBef>
                <a:spcPct val="0"/>
              </a:spcBef>
              <a:spcAft>
                <a:spcPct val="35000"/>
              </a:spcAft>
            </a:pPr>
            <a:r>
              <a:rPr lang="en-US" sz="1100" kern="1200" baseline="0" dirty="0" smtClean="0">
                <a:solidFill>
                  <a:schemeClr val="accent3"/>
                </a:solidFill>
              </a:rPr>
              <a:t>Infectious Disease</a:t>
            </a:r>
          </a:p>
          <a:p>
            <a:pPr lvl="0" algn="l" defTabSz="889000">
              <a:lnSpc>
                <a:spcPct val="80000"/>
              </a:lnSpc>
              <a:spcBef>
                <a:spcPct val="0"/>
              </a:spcBef>
              <a:spcAft>
                <a:spcPct val="35000"/>
              </a:spcAft>
            </a:pPr>
            <a:r>
              <a:rPr lang="en-US" sz="1100" kern="1200" baseline="0" dirty="0" smtClean="0">
                <a:solidFill>
                  <a:schemeClr val="accent3"/>
                </a:solidFill>
              </a:rPr>
              <a:t>Vital Statistics</a:t>
            </a:r>
          </a:p>
          <a:p>
            <a:pPr lvl="0" algn="l" defTabSz="889000">
              <a:lnSpc>
                <a:spcPct val="80000"/>
              </a:lnSpc>
              <a:spcBef>
                <a:spcPct val="0"/>
              </a:spcBef>
              <a:spcAft>
                <a:spcPct val="35000"/>
              </a:spcAft>
            </a:pPr>
            <a:r>
              <a:rPr lang="en-US" sz="1100" kern="1200" baseline="0" dirty="0" smtClean="0">
                <a:solidFill>
                  <a:schemeClr val="accent3"/>
                </a:solidFill>
              </a:rPr>
              <a:t>Immunizations</a:t>
            </a:r>
          </a:p>
          <a:p>
            <a:pPr lvl="0" algn="l" defTabSz="889000">
              <a:lnSpc>
                <a:spcPct val="80000"/>
              </a:lnSpc>
              <a:spcBef>
                <a:spcPct val="0"/>
              </a:spcBef>
              <a:spcAft>
                <a:spcPct val="35000"/>
              </a:spcAft>
            </a:pPr>
            <a:r>
              <a:rPr lang="en-US" sz="1100" kern="1200" baseline="0" dirty="0" smtClean="0">
                <a:solidFill>
                  <a:schemeClr val="accent4"/>
                </a:solidFill>
              </a:rPr>
              <a:t>Milk Safety</a:t>
            </a:r>
          </a:p>
          <a:p>
            <a:pPr lvl="0" algn="l" defTabSz="889000">
              <a:lnSpc>
                <a:spcPct val="80000"/>
              </a:lnSpc>
              <a:spcBef>
                <a:spcPct val="0"/>
              </a:spcBef>
              <a:spcAft>
                <a:spcPct val="35000"/>
              </a:spcAft>
            </a:pPr>
            <a:r>
              <a:rPr lang="en-US" sz="1100" kern="1200" baseline="0" dirty="0" smtClean="0">
                <a:solidFill>
                  <a:schemeClr val="accent4"/>
                </a:solidFill>
              </a:rPr>
              <a:t>Food Safety</a:t>
            </a:r>
          </a:p>
          <a:p>
            <a:pPr lvl="0" algn="l" defTabSz="889000">
              <a:lnSpc>
                <a:spcPct val="80000"/>
              </a:lnSpc>
              <a:spcBef>
                <a:spcPct val="0"/>
              </a:spcBef>
              <a:spcAft>
                <a:spcPct val="35000"/>
              </a:spcAft>
            </a:pPr>
            <a:r>
              <a:rPr lang="en-US" sz="1100" kern="1200" baseline="0" dirty="0" smtClean="0">
                <a:solidFill>
                  <a:schemeClr val="accent4"/>
                </a:solidFill>
              </a:rPr>
              <a:t>Environmental Management</a:t>
            </a:r>
          </a:p>
          <a:p>
            <a:pPr lvl="0" algn="l" defTabSz="889000">
              <a:lnSpc>
                <a:spcPct val="80000"/>
              </a:lnSpc>
              <a:spcBef>
                <a:spcPct val="0"/>
              </a:spcBef>
              <a:spcAft>
                <a:spcPct val="35000"/>
              </a:spcAft>
            </a:pPr>
            <a:r>
              <a:rPr lang="en-US" sz="1100" kern="1200" baseline="0" dirty="0" smtClean="0">
                <a:solidFill>
                  <a:schemeClr val="accent4"/>
                </a:solidFill>
              </a:rPr>
              <a:t>Radiation Health</a:t>
            </a:r>
          </a:p>
          <a:p>
            <a:pPr lvl="0" algn="l" defTabSz="889000">
              <a:lnSpc>
                <a:spcPct val="80000"/>
              </a:lnSpc>
              <a:spcBef>
                <a:spcPct val="0"/>
              </a:spcBef>
              <a:spcAft>
                <a:spcPct val="35000"/>
              </a:spcAft>
            </a:pPr>
            <a:r>
              <a:rPr lang="en-US" sz="1100" kern="1200" baseline="0" dirty="0" smtClean="0">
                <a:solidFill>
                  <a:schemeClr val="accent4"/>
                </a:solidFill>
              </a:rPr>
              <a:t>Public Safety</a:t>
            </a:r>
          </a:p>
          <a:p>
            <a:pPr lvl="0" algn="l" defTabSz="889000">
              <a:lnSpc>
                <a:spcPct val="80000"/>
              </a:lnSpc>
              <a:spcBef>
                <a:spcPct val="0"/>
              </a:spcBef>
              <a:spcAft>
                <a:spcPct val="35000"/>
              </a:spcAft>
            </a:pPr>
            <a:r>
              <a:rPr lang="en-US" sz="1100" kern="1200" baseline="0" dirty="0" smtClean="0">
                <a:solidFill>
                  <a:schemeClr val="accent4"/>
                </a:solidFill>
              </a:rPr>
              <a:t>Public Health Preparedness</a:t>
            </a:r>
          </a:p>
          <a:p>
            <a:pPr lvl="0" algn="l" defTabSz="889000">
              <a:lnSpc>
                <a:spcPct val="80000"/>
              </a:lnSpc>
              <a:spcBef>
                <a:spcPct val="0"/>
              </a:spcBef>
              <a:spcAft>
                <a:spcPct val="35000"/>
              </a:spcAft>
            </a:pPr>
            <a:r>
              <a:rPr lang="en-US" sz="1100" kern="1200" baseline="0" dirty="0" smtClean="0">
                <a:solidFill>
                  <a:schemeClr val="accent1"/>
                </a:solidFill>
              </a:rPr>
              <a:t>Microbiology</a:t>
            </a:r>
          </a:p>
          <a:p>
            <a:pPr lvl="0" algn="l" defTabSz="889000">
              <a:lnSpc>
                <a:spcPct val="80000"/>
              </a:lnSpc>
              <a:spcBef>
                <a:spcPct val="0"/>
              </a:spcBef>
              <a:spcAft>
                <a:spcPct val="35000"/>
              </a:spcAft>
            </a:pPr>
            <a:r>
              <a:rPr lang="en-US" sz="1100" kern="1200" baseline="0" dirty="0" smtClean="0">
                <a:solidFill>
                  <a:schemeClr val="accent1"/>
                </a:solidFill>
              </a:rPr>
              <a:t>Molecular and Clinical Chemistry</a:t>
            </a:r>
          </a:p>
          <a:p>
            <a:pPr lvl="0" algn="l" defTabSz="889000">
              <a:lnSpc>
                <a:spcPct val="80000"/>
              </a:lnSpc>
              <a:spcBef>
                <a:spcPct val="0"/>
              </a:spcBef>
              <a:spcAft>
                <a:spcPct val="35000"/>
              </a:spcAft>
            </a:pPr>
            <a:r>
              <a:rPr lang="en-US" sz="1100" kern="1200" baseline="0" dirty="0" smtClean="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smtClean="0">
                <a:solidFill>
                  <a:schemeClr val="accent1"/>
                </a:solidFill>
              </a:rPr>
              <a:t>Business Operations</a:t>
            </a:r>
          </a:p>
          <a:p>
            <a:pPr lvl="0" algn="l" defTabSz="889000">
              <a:lnSpc>
                <a:spcPct val="80000"/>
              </a:lnSpc>
              <a:spcBef>
                <a:spcPct val="0"/>
              </a:spcBef>
              <a:spcAft>
                <a:spcPct val="35000"/>
              </a:spcAft>
            </a:pPr>
            <a:r>
              <a:rPr lang="en-US" sz="1100" kern="1200" baseline="0" dirty="0" smtClean="0">
                <a:solidFill>
                  <a:schemeClr val="accent2"/>
                </a:solidFill>
              </a:rPr>
              <a:t>Contracts and Payment</a:t>
            </a:r>
          </a:p>
          <a:p>
            <a:pPr lvl="0" algn="l" defTabSz="889000">
              <a:lnSpc>
                <a:spcPct val="80000"/>
              </a:lnSpc>
              <a:spcBef>
                <a:spcPct val="0"/>
              </a:spcBef>
              <a:spcAft>
                <a:spcPct val="35000"/>
              </a:spcAft>
            </a:pPr>
            <a:r>
              <a:rPr lang="en-US" sz="1100" kern="1200" baseline="0" dirty="0" smtClean="0">
                <a:solidFill>
                  <a:schemeClr val="accent2"/>
                </a:solidFill>
              </a:rPr>
              <a:t>Local Health Operations</a:t>
            </a:r>
          </a:p>
          <a:p>
            <a:pPr lvl="0" algn="l" defTabSz="889000">
              <a:lnSpc>
                <a:spcPct val="80000"/>
              </a:lnSpc>
              <a:spcBef>
                <a:spcPct val="0"/>
              </a:spcBef>
              <a:spcAft>
                <a:spcPct val="35000"/>
              </a:spcAft>
            </a:pPr>
            <a:r>
              <a:rPr lang="en-US" sz="1100" kern="1200" baseline="0" dirty="0" smtClean="0">
                <a:solidFill>
                  <a:schemeClr val="accent2"/>
                </a:solidFill>
              </a:rPr>
              <a:t>Budget</a:t>
            </a:r>
          </a:p>
          <a:p>
            <a:pPr lvl="0" algn="l" defTabSz="889000">
              <a:lnSpc>
                <a:spcPct val="80000"/>
              </a:lnSpc>
              <a:spcBef>
                <a:spcPct val="0"/>
              </a:spcBef>
              <a:spcAft>
                <a:spcPct val="35000"/>
              </a:spcAft>
            </a:pPr>
            <a:r>
              <a:rPr lang="en-US" sz="1100" kern="1200" baseline="0" dirty="0" smtClean="0">
                <a:solidFill>
                  <a:schemeClr val="accent2"/>
                </a:solidFill>
              </a:rPr>
              <a:t>Local Health Personnel</a:t>
            </a:r>
          </a:p>
          <a:p>
            <a:pPr lvl="0" algn="l" defTabSz="889000">
              <a:lnSpc>
                <a:spcPct val="80000"/>
              </a:lnSpc>
              <a:spcBef>
                <a:spcPct val="0"/>
              </a:spcBef>
              <a:spcAft>
                <a:spcPct val="35000"/>
              </a:spcAft>
            </a:pPr>
            <a:r>
              <a:rPr lang="en-US" sz="1100" kern="1200" baseline="0" dirty="0" smtClean="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smtClean="0">
                <a:solidFill>
                  <a:schemeClr val="bg1"/>
                </a:solidFill>
                <a:latin typeface="+mj-lt"/>
              </a:rPr>
              <a:t>Kentucky</a:t>
            </a:r>
            <a:br>
              <a:rPr lang="en-US" sz="4400" b="1" dirty="0" smtClean="0">
                <a:solidFill>
                  <a:schemeClr val="bg1"/>
                </a:solidFill>
                <a:latin typeface="+mj-lt"/>
              </a:rPr>
            </a:br>
            <a:r>
              <a:rPr lang="en-US" sz="4400" b="1" dirty="0" smtClean="0">
                <a:solidFill>
                  <a:schemeClr val="bg1"/>
                </a:solidFill>
                <a:latin typeface="+mj-lt"/>
              </a:rPr>
              <a:t>Department for</a:t>
            </a:r>
            <a:br>
              <a:rPr lang="en-US" sz="4400" b="1" dirty="0" smtClean="0">
                <a:solidFill>
                  <a:schemeClr val="bg1"/>
                </a:solidFill>
                <a:latin typeface="+mj-lt"/>
              </a:rPr>
            </a:br>
            <a:r>
              <a:rPr lang="en-US" sz="4400" b="1" dirty="0" smtClean="0">
                <a:solidFill>
                  <a:schemeClr val="bg1"/>
                </a:solidFill>
                <a:latin typeface="+mj-lt"/>
              </a:rPr>
              <a:t>Public Health</a:t>
            </a:r>
            <a:endParaRPr lang="en-US" sz="4400" b="1" dirty="0">
              <a:solidFill>
                <a:schemeClr val="bg1"/>
              </a:solidFill>
              <a:latin typeface="+mj-lt"/>
            </a:endParaRP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8" name="Group 17"/>
          <p:cNvGrpSpPr/>
          <p:nvPr userDrawn="1"/>
        </p:nvGrpSpPr>
        <p:grpSpPr>
          <a:xfrm>
            <a:off x="-2" y="6470422"/>
            <a:ext cx="12188484"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E62C3F8-06FB-4101-86A5-190C2C263B48}" type="datetime1">
              <a:rPr lang="en-US" smtClean="0"/>
              <a:t>8/26/2019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userDrawn="1"/>
        </p:nvGrpSpPr>
        <p:grpSpPr>
          <a:xfrm>
            <a:off x="-2" y="6470422"/>
            <a:ext cx="12188484" cy="387579"/>
            <a:chOff x="-2" y="6470422"/>
            <a:chExt cx="12188484" cy="387579"/>
          </a:xfrm>
        </p:grpSpPr>
        <p:sp>
          <p:nvSpPr>
            <p:cNvPr id="24" name="Rectangle 2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19"/>
          <p:cNvSpPr>
            <a:spLocks noGrp="1"/>
          </p:cNvSpPr>
          <p:nvPr>
            <p:ph type="dt" sz="half" idx="10"/>
          </p:nvPr>
        </p:nvSpPr>
        <p:spPr/>
        <p:txBody>
          <a:bodyPr/>
          <a:lstStyle/>
          <a:p>
            <a:fld id="{9A7F1E38-6BCE-4D70-B387-84CA5702158F}" type="datetime1">
              <a:rPr lang="en-US" smtClean="0"/>
              <a:t>8/26/2019</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22" name="Slide Number Placeholder 21"/>
          <p:cNvSpPr>
            <a:spLocks noGrp="1"/>
          </p:cNvSpPr>
          <p:nvPr>
            <p:ph type="sldNum" sz="quarter" idx="12"/>
          </p:nvPr>
        </p:nvSpPr>
        <p:spPr/>
        <p:txBody>
          <a:bodyPr/>
          <a:lstStyle/>
          <a:p>
            <a:fld id="{ABB8925F-B6BB-49B0-9469-5285B9C99CB3}" type="slidenum">
              <a:rPr lang="en-US" smtClean="0"/>
              <a:pPr/>
              <a:t>‹#›</a:t>
            </a:fld>
            <a:endParaRPr lang="en-US"/>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userDrawn="1"/>
        </p:nvGrpSpPr>
        <p:grpSpPr>
          <a:xfrm>
            <a:off x="-2" y="6470422"/>
            <a:ext cx="12188484"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C383FD5-3CC7-4907-89E9-8413BF81F2B2}" type="datetime1">
              <a:rPr lang="en-US" smtClean="0"/>
              <a:t>8/26/2019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9" name="Group 18"/>
          <p:cNvGrpSpPr/>
          <p:nvPr userDrawn="1"/>
        </p:nvGrpSpPr>
        <p:grpSpPr>
          <a:xfrm>
            <a:off x="-2" y="6470422"/>
            <a:ext cx="12188484" cy="387579"/>
            <a:chOff x="-2" y="6470422"/>
            <a:chExt cx="12188484" cy="387579"/>
          </a:xfrm>
        </p:grpSpPr>
        <p:sp>
          <p:nvSpPr>
            <p:cNvPr id="20" name="Rectangle 19"/>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Date Placeholder 4"/>
          <p:cNvSpPr>
            <a:spLocks noGrp="1"/>
          </p:cNvSpPr>
          <p:nvPr>
            <p:ph type="dt" sz="half" idx="10"/>
          </p:nvPr>
        </p:nvSpPr>
        <p:spPr/>
        <p:txBody>
          <a:bodyPr/>
          <a:lstStyle>
            <a:lvl1pPr>
              <a:defRPr>
                <a:solidFill>
                  <a:schemeClr val="bg1"/>
                </a:solidFill>
              </a:defRPr>
            </a:lvl1pPr>
          </a:lstStyle>
          <a:p>
            <a:fld id="{98D00DDA-2BCB-4A26-B7F7-5EAAD0BA086D}" type="datetime1">
              <a:rPr lang="en-US" smtClean="0"/>
              <a:pPr/>
              <a:t>8/26/2019</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ABB8925F-B6BB-49B0-9469-5285B9C99CB3}" type="slidenum">
              <a:rPr lang="en-US" smtClean="0"/>
              <a:pPr/>
              <a:t>‹#›</a:t>
            </a:fld>
            <a:endParaRPr lang="en-US"/>
          </a:p>
        </p:txBody>
      </p:sp>
      <p:sp>
        <p:nvSpPr>
          <p:cNvPr id="12"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Placeholder 16"/>
          <p:cNvSpPr>
            <a:spLocks noGrp="1"/>
          </p:cNvSpPr>
          <p:nvPr>
            <p:ph type="body" sz="quarter" idx="13"/>
          </p:nvPr>
        </p:nvSpPr>
        <p:spPr>
          <a:xfrm>
            <a:off x="5183189" y="987425"/>
            <a:ext cx="6170612" cy="488156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0"/>
          </p:nvPr>
        </p:nvSpPr>
        <p:spPr/>
        <p:txBody>
          <a:bodyPr/>
          <a:lstStyle/>
          <a:p>
            <a:fld id="{0467B39D-87AC-4D39-8154-C6852A584385}" type="datetime1">
              <a:rPr lang="en-US" smtClean="0"/>
              <a:pPr/>
              <a:t>8/26/2019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3"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5"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smtClean="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smtClean="0"/>
              <a:t>Click to edit title</a:t>
            </a:r>
            <a:endParaRPr lang="en-US" dirty="0"/>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8/26/2019</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mailto:Paula.Goff@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for Public Health</a:t>
            </a:r>
            <a:endParaRPr lang="en-US" dirty="0"/>
          </a:p>
        </p:txBody>
      </p:sp>
      <p:sp>
        <p:nvSpPr>
          <p:cNvPr id="3" name="Subtitle 2"/>
          <p:cNvSpPr>
            <a:spLocks noGrp="1"/>
          </p:cNvSpPr>
          <p:nvPr>
            <p:ph type="subTitle" idx="1"/>
          </p:nvPr>
        </p:nvSpPr>
        <p:spPr/>
        <p:txBody>
          <a:bodyPr/>
          <a:lstStyle/>
          <a:p>
            <a:r>
              <a:rPr lang="en-US" dirty="0" smtClean="0"/>
              <a:t>Early Childhood Programs Supported with MSA Funds</a:t>
            </a:r>
            <a:endParaRPr lang="en-US" dirty="0"/>
          </a:p>
        </p:txBody>
      </p:sp>
      <p:sp>
        <p:nvSpPr>
          <p:cNvPr id="4" name="Text Placeholder 3"/>
          <p:cNvSpPr>
            <a:spLocks noGrp="1"/>
          </p:cNvSpPr>
          <p:nvPr>
            <p:ph type="body" sz="quarter" idx="10"/>
          </p:nvPr>
        </p:nvSpPr>
        <p:spPr/>
        <p:txBody>
          <a:bodyPr/>
          <a:lstStyle/>
          <a:p>
            <a:r>
              <a:rPr lang="en-US" dirty="0" smtClean="0"/>
              <a:t>September 4, 2019</a:t>
            </a:r>
            <a:endParaRPr lang="en-US" dirty="0"/>
          </a:p>
        </p:txBody>
      </p:sp>
    </p:spTree>
    <p:extLst>
      <p:ext uri="{BB962C8B-B14F-4D97-AF65-F5344CB8AC3E}">
        <p14:creationId xmlns:p14="http://schemas.microsoft.com/office/powerpoint/2010/main" val="196898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HANDS</a:t>
            </a:r>
            <a:endParaRPr lang="en-US" dirty="0"/>
          </a:p>
        </p:txBody>
      </p:sp>
      <p:sp>
        <p:nvSpPr>
          <p:cNvPr id="7" name="Content Placeholder 6"/>
          <p:cNvSpPr>
            <a:spLocks noGrp="1"/>
          </p:cNvSpPr>
          <p:nvPr>
            <p:ph idx="1"/>
          </p:nvPr>
        </p:nvSpPr>
        <p:spPr>
          <a:xfrm>
            <a:off x="838200" y="1675500"/>
            <a:ext cx="10515600" cy="4351338"/>
          </a:xfrm>
        </p:spPr>
        <p:txBody>
          <a:bodyPr/>
          <a:lstStyle/>
          <a:p>
            <a:pPr marL="0" indent="0">
              <a:buNone/>
            </a:pPr>
            <a:r>
              <a:rPr lang="en-US" dirty="0" smtClean="0"/>
              <a:t>FY20 Changes….</a:t>
            </a:r>
          </a:p>
          <a:p>
            <a:pPr marL="0" indent="0">
              <a:buNone/>
            </a:pPr>
            <a:endParaRPr lang="en-US" dirty="0" smtClean="0"/>
          </a:p>
          <a:p>
            <a:r>
              <a:rPr lang="en-US" dirty="0" smtClean="0"/>
              <a:t>Medicaid now covering multigravida services; state funds are used as match </a:t>
            </a:r>
          </a:p>
          <a:p>
            <a:endParaRPr lang="en-US" dirty="0"/>
          </a:p>
          <a:p>
            <a:r>
              <a:rPr lang="en-US" dirty="0" smtClean="0"/>
              <a:t>Federal Maternal Infant Early Childhood </a:t>
            </a:r>
            <a:r>
              <a:rPr lang="en-US" dirty="0"/>
              <a:t>H</a:t>
            </a:r>
            <a:r>
              <a:rPr lang="en-US" dirty="0" smtClean="0"/>
              <a:t>ome </a:t>
            </a:r>
            <a:r>
              <a:rPr lang="en-US" dirty="0"/>
              <a:t>V</a:t>
            </a:r>
            <a:r>
              <a:rPr lang="en-US" dirty="0" smtClean="0"/>
              <a:t>isiting funds now cover non-Medicaid services and program supervision</a:t>
            </a:r>
          </a:p>
        </p:txBody>
      </p:sp>
      <p:sp>
        <p:nvSpPr>
          <p:cNvPr id="5" name="Slide Number Placeholder 4"/>
          <p:cNvSpPr>
            <a:spLocks noGrp="1"/>
          </p:cNvSpPr>
          <p:nvPr>
            <p:ph type="sldNum" sz="quarter" idx="12"/>
          </p:nvPr>
        </p:nvSpPr>
        <p:spPr/>
        <p:txBody>
          <a:bodyPr/>
          <a:lstStyle/>
          <a:p>
            <a:fld id="{ABB8925F-B6BB-49B0-9469-5285B9C99CB3}" type="slidenum">
              <a:rPr lang="en-US" smtClean="0"/>
              <a:pPr/>
              <a:t>10</a:t>
            </a:fld>
            <a:endParaRPr lang="en-US"/>
          </a:p>
        </p:txBody>
      </p:sp>
    </p:spTree>
    <p:extLst>
      <p:ext uri="{BB962C8B-B14F-4D97-AF65-F5344CB8AC3E}">
        <p14:creationId xmlns:p14="http://schemas.microsoft.com/office/powerpoint/2010/main" val="47877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749421" y="3493826"/>
            <a:ext cx="4640239" cy="2614897"/>
          </a:xfrm>
        </p:spPr>
        <p:txBody>
          <a:bodyPr/>
          <a:lstStyle/>
          <a:p>
            <a:pPr marL="0" indent="0">
              <a:buNone/>
            </a:pPr>
            <a:r>
              <a:rPr lang="en-US" dirty="0" smtClean="0"/>
              <a:t>Paula Goff,  MS</a:t>
            </a:r>
            <a:endParaRPr lang="en-US" dirty="0"/>
          </a:p>
          <a:p>
            <a:pPr marL="0" indent="0">
              <a:buNone/>
            </a:pPr>
            <a:r>
              <a:rPr lang="en-US" dirty="0" smtClean="0"/>
              <a:t>Branch Manager, Early Childhood Development</a:t>
            </a:r>
          </a:p>
          <a:p>
            <a:pPr marL="0" indent="0">
              <a:buNone/>
            </a:pPr>
            <a:r>
              <a:rPr lang="en-US" dirty="0" smtClean="0">
                <a:hlinkClick r:id="rId2"/>
              </a:rPr>
              <a:t>Paula.Goff@ky.gov</a:t>
            </a:r>
            <a:r>
              <a:rPr lang="en-US" dirty="0" smtClean="0"/>
              <a:t> </a:t>
            </a:r>
          </a:p>
          <a:p>
            <a:pPr marL="0" indent="0">
              <a:buNone/>
            </a:pPr>
            <a:r>
              <a:rPr lang="en-US" dirty="0" smtClean="0"/>
              <a:t>502/564-3756 ext. 4375</a:t>
            </a:r>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11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3256" y="1190341"/>
            <a:ext cx="7285488" cy="2207951"/>
          </a:xfrm>
          <a:prstGeom prst="rect">
            <a:avLst/>
          </a:prstGeom>
        </p:spPr>
      </p:pic>
    </p:spTree>
    <p:extLst>
      <p:ext uri="{BB962C8B-B14F-4D97-AF65-F5344CB8AC3E}">
        <p14:creationId xmlns:p14="http://schemas.microsoft.com/office/powerpoint/2010/main" val="359001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59"/>
            <a:ext cx="10972800" cy="838200"/>
          </a:xfrm>
        </p:spPr>
        <p:txBody>
          <a:bodyPr>
            <a:normAutofit/>
          </a:bodyPr>
          <a:lstStyle/>
          <a:p>
            <a:pPr algn="ctr"/>
            <a:r>
              <a:rPr lang="en-US" dirty="0" smtClean="0"/>
              <a:t>Early Childhood Mental Health (ECMH)</a:t>
            </a:r>
            <a:endParaRPr lang="en-US" dirty="0"/>
          </a:p>
        </p:txBody>
      </p:sp>
      <p:sp>
        <p:nvSpPr>
          <p:cNvPr id="3" name="Content Placeholder 2"/>
          <p:cNvSpPr>
            <a:spLocks noGrp="1"/>
          </p:cNvSpPr>
          <p:nvPr>
            <p:ph idx="1"/>
          </p:nvPr>
        </p:nvSpPr>
        <p:spPr>
          <a:xfrm>
            <a:off x="341194" y="1408385"/>
            <a:ext cx="11655188" cy="5449615"/>
          </a:xfrm>
        </p:spPr>
        <p:txBody>
          <a:bodyPr>
            <a:normAutofit/>
          </a:bodyPr>
          <a:lstStyle/>
          <a:p>
            <a:pPr marL="0" indent="0" algn="ctr">
              <a:buNone/>
            </a:pPr>
            <a:r>
              <a:rPr lang="en-US" sz="2400" b="1" dirty="0" smtClean="0">
                <a:solidFill>
                  <a:schemeClr val="accent1">
                    <a:lumMod val="50000"/>
                  </a:schemeClr>
                </a:solidFill>
              </a:rPr>
              <a:t>Amount </a:t>
            </a:r>
            <a:r>
              <a:rPr lang="en-US" sz="2400" b="1" dirty="0">
                <a:solidFill>
                  <a:schemeClr val="accent1">
                    <a:lumMod val="50000"/>
                  </a:schemeClr>
                </a:solidFill>
              </a:rPr>
              <a:t>of Tobacco Funding: $1,000,000 per </a:t>
            </a:r>
            <a:r>
              <a:rPr lang="en-US" sz="2400" b="1" dirty="0" smtClean="0">
                <a:solidFill>
                  <a:schemeClr val="accent1">
                    <a:lumMod val="50000"/>
                  </a:schemeClr>
                </a:solidFill>
              </a:rPr>
              <a:t>year</a:t>
            </a:r>
            <a:endParaRPr lang="en-US" sz="2400" b="1" dirty="0">
              <a:solidFill>
                <a:schemeClr val="accent1">
                  <a:lumMod val="50000"/>
                </a:schemeClr>
              </a:solidFill>
            </a:endParaRPr>
          </a:p>
          <a:p>
            <a:pPr>
              <a:lnSpc>
                <a:spcPct val="100000"/>
              </a:lnSpc>
              <a:spcBef>
                <a:spcPts val="0"/>
              </a:spcBef>
            </a:pPr>
            <a:endParaRPr lang="en-US" sz="1400" b="1" dirty="0" smtClean="0"/>
          </a:p>
          <a:p>
            <a:r>
              <a:rPr lang="en-US" b="1" dirty="0" smtClean="0"/>
              <a:t>Purpose:</a:t>
            </a:r>
            <a:r>
              <a:rPr lang="en-US" dirty="0" smtClean="0"/>
              <a:t> To build capacity to meet the mental health needs of young children and their families by partnering with the Departments for Public Health and Behavioral Health, Developmental and Intellectual Disabilities</a:t>
            </a:r>
            <a:endParaRPr lang="en-US" dirty="0"/>
          </a:p>
          <a:p>
            <a:endParaRPr lang="en-US" sz="2000" b="1" dirty="0"/>
          </a:p>
          <a:p>
            <a:r>
              <a:rPr lang="en-US" b="1" dirty="0" smtClean="0"/>
              <a:t>Structure</a:t>
            </a:r>
            <a:r>
              <a:rPr lang="en-US" b="1" dirty="0"/>
              <a:t>: </a:t>
            </a:r>
            <a:r>
              <a:rPr lang="en-US" dirty="0"/>
              <a:t>F</a:t>
            </a:r>
            <a:r>
              <a:rPr lang="en-US" dirty="0" smtClean="0"/>
              <a:t>unds </a:t>
            </a:r>
            <a:r>
              <a:rPr lang="en-US" dirty="0"/>
              <a:t>support </a:t>
            </a:r>
            <a:r>
              <a:rPr lang="en-US" dirty="0" smtClean="0"/>
              <a:t>early childhood mental health specialists </a:t>
            </a:r>
            <a:r>
              <a:rPr lang="en-US" dirty="0"/>
              <a:t>in the regional </a:t>
            </a:r>
            <a:r>
              <a:rPr lang="en-US" dirty="0" smtClean="0"/>
              <a:t>comprehensive community mental health centers </a:t>
            </a:r>
            <a:r>
              <a:rPr lang="en-US" dirty="0"/>
              <a:t>(</a:t>
            </a:r>
            <a:r>
              <a:rPr lang="en-US" dirty="0" smtClean="0"/>
              <a:t>15 </a:t>
            </a:r>
            <a:r>
              <a:rPr lang="en-US" dirty="0"/>
              <a:t>total</a:t>
            </a:r>
            <a:r>
              <a:rPr lang="en-US" dirty="0" smtClean="0"/>
              <a:t>) and one administrator</a:t>
            </a:r>
          </a:p>
          <a:p>
            <a:endParaRPr lang="en-US" sz="1800" dirty="0" smtClean="0"/>
          </a:p>
          <a:p>
            <a:r>
              <a:rPr lang="en-US" b="1" dirty="0" smtClean="0"/>
              <a:t>Match: </a:t>
            </a:r>
            <a:r>
              <a:rPr lang="en-US" dirty="0" smtClean="0"/>
              <a:t>Funds are part of the match for the Maternal and Child Title V Block Grant</a:t>
            </a:r>
          </a:p>
          <a:p>
            <a:pPr marL="0" indent="0">
              <a:buNone/>
            </a:pPr>
            <a:endParaRPr lang="en-US" dirty="0" smtClean="0"/>
          </a:p>
          <a:p>
            <a:endParaRPr lang="en-US" dirty="0"/>
          </a:p>
        </p:txBody>
      </p:sp>
    </p:spTree>
    <p:extLst>
      <p:ext uri="{BB962C8B-B14F-4D97-AF65-F5344CB8AC3E}">
        <p14:creationId xmlns:p14="http://schemas.microsoft.com/office/powerpoint/2010/main" val="112473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Mental Health (ECMH)</a:t>
            </a:r>
          </a:p>
        </p:txBody>
      </p:sp>
      <p:sp>
        <p:nvSpPr>
          <p:cNvPr id="3" name="Content Placeholder 2"/>
          <p:cNvSpPr>
            <a:spLocks noGrp="1"/>
          </p:cNvSpPr>
          <p:nvPr>
            <p:ph idx="1"/>
          </p:nvPr>
        </p:nvSpPr>
        <p:spPr>
          <a:xfrm>
            <a:off x="395785" y="1378424"/>
            <a:ext cx="10958014" cy="4621119"/>
          </a:xfrm>
        </p:spPr>
        <p:txBody>
          <a:bodyPr>
            <a:normAutofit lnSpcReduction="10000"/>
          </a:bodyPr>
          <a:lstStyle/>
          <a:p>
            <a:pPr lvl="1"/>
            <a:endParaRPr lang="en-US" sz="2800" dirty="0" smtClean="0"/>
          </a:p>
          <a:p>
            <a:pPr lvl="1"/>
            <a:r>
              <a:rPr lang="en-US" sz="2800" b="1" dirty="0" smtClean="0"/>
              <a:t>4,446</a:t>
            </a:r>
            <a:r>
              <a:rPr lang="en-US" sz="2800" dirty="0" smtClean="0"/>
              <a:t> </a:t>
            </a:r>
            <a:r>
              <a:rPr lang="en-US" sz="2800" dirty="0"/>
              <a:t>children and families </a:t>
            </a:r>
            <a:r>
              <a:rPr lang="en-US" sz="2800" dirty="0" smtClean="0"/>
              <a:t>served in FY19</a:t>
            </a:r>
          </a:p>
          <a:p>
            <a:pPr lvl="1"/>
            <a:endParaRPr lang="en-US" sz="2800" dirty="0"/>
          </a:p>
          <a:p>
            <a:pPr lvl="1"/>
            <a:r>
              <a:rPr lang="en-US" sz="2800" b="1" dirty="0" smtClean="0"/>
              <a:t>3,273</a:t>
            </a:r>
            <a:r>
              <a:rPr lang="en-US" sz="2800" dirty="0" smtClean="0"/>
              <a:t> consultations concerning individual children </a:t>
            </a:r>
            <a:r>
              <a:rPr lang="en-US" sz="2800" dirty="0"/>
              <a:t>to child-serving agencies, an increase of 13% from </a:t>
            </a:r>
            <a:r>
              <a:rPr lang="en-US" sz="2800" dirty="0" smtClean="0"/>
              <a:t>FY18</a:t>
            </a:r>
          </a:p>
          <a:p>
            <a:pPr lvl="1"/>
            <a:endParaRPr lang="en-US" sz="2800" dirty="0"/>
          </a:p>
          <a:p>
            <a:pPr lvl="1"/>
            <a:r>
              <a:rPr lang="en-US" sz="2800" b="1" dirty="0"/>
              <a:t>O</a:t>
            </a:r>
            <a:r>
              <a:rPr lang="en-US" sz="2800" b="1" dirty="0" smtClean="0"/>
              <a:t>ver </a:t>
            </a:r>
            <a:r>
              <a:rPr lang="en-US" sz="2800" b="1" dirty="0"/>
              <a:t>1,000 </a:t>
            </a:r>
            <a:r>
              <a:rPr lang="en-US" sz="2800" dirty="0"/>
              <a:t>early care and education staff in Head Start, childcare, and state-funded </a:t>
            </a:r>
            <a:r>
              <a:rPr lang="en-US" sz="2800" dirty="0" smtClean="0"/>
              <a:t>preschool trained on supporting healthy social-emotional development</a:t>
            </a:r>
          </a:p>
          <a:p>
            <a:pPr lvl="1"/>
            <a:endParaRPr lang="en-US" sz="2800" dirty="0"/>
          </a:p>
          <a:p>
            <a:pPr lvl="1"/>
            <a:r>
              <a:rPr lang="en-US" sz="2800" b="1" dirty="0" smtClean="0"/>
              <a:t>Over 200 </a:t>
            </a:r>
            <a:r>
              <a:rPr lang="en-US" sz="2800" dirty="0" smtClean="0"/>
              <a:t>foster parents trained on social-emotional development </a:t>
            </a:r>
          </a:p>
          <a:p>
            <a:pPr lvl="1"/>
            <a:endParaRPr lang="en-US" sz="2800" dirty="0"/>
          </a:p>
          <a:p>
            <a:endParaRPr lang="en-US" dirty="0" smtClean="0"/>
          </a:p>
        </p:txBody>
      </p:sp>
      <p:sp>
        <p:nvSpPr>
          <p:cNvPr id="4" name="Slide Number Placeholder 3"/>
          <p:cNvSpPr>
            <a:spLocks noGrp="1"/>
          </p:cNvSpPr>
          <p:nvPr>
            <p:ph type="sldNum" sz="quarter" idx="12"/>
          </p:nvPr>
        </p:nvSpPr>
        <p:spPr/>
        <p:txBody>
          <a:bodyPr/>
          <a:lstStyle/>
          <a:p>
            <a:fld id="{ABB8925F-B6BB-49B0-9469-5285B9C99CB3}" type="slidenum">
              <a:rPr lang="en-US" smtClean="0"/>
              <a:t>3</a:t>
            </a:fld>
            <a:endParaRPr lang="en-US"/>
          </a:p>
        </p:txBody>
      </p:sp>
    </p:spTree>
    <p:extLst>
      <p:ext uri="{BB962C8B-B14F-4D97-AF65-F5344CB8AC3E}">
        <p14:creationId xmlns:p14="http://schemas.microsoft.com/office/powerpoint/2010/main" val="318081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Childhood Mental Health (ECMH)</a:t>
            </a:r>
          </a:p>
        </p:txBody>
      </p:sp>
      <p:sp>
        <p:nvSpPr>
          <p:cNvPr id="3" name="Content Placeholder 2"/>
          <p:cNvSpPr>
            <a:spLocks noGrp="1"/>
          </p:cNvSpPr>
          <p:nvPr>
            <p:ph idx="1"/>
          </p:nvPr>
        </p:nvSpPr>
        <p:spPr>
          <a:xfrm>
            <a:off x="838200" y="1712603"/>
            <a:ext cx="10515600" cy="4633367"/>
          </a:xfrm>
        </p:spPr>
        <p:txBody>
          <a:bodyPr>
            <a:normAutofit fontScale="92500" lnSpcReduction="10000"/>
          </a:bodyPr>
          <a:lstStyle/>
          <a:p>
            <a:r>
              <a:rPr lang="en-US" dirty="0" smtClean="0"/>
              <a:t>Master Settlement Agreement (MSA) </a:t>
            </a:r>
            <a:r>
              <a:rPr lang="en-US" dirty="0"/>
              <a:t>funds support increasing regional capacity to implement services based on evidence-based practices/programs such as:</a:t>
            </a:r>
          </a:p>
          <a:p>
            <a:pPr marL="0" indent="0">
              <a:buNone/>
            </a:pPr>
            <a:endParaRPr lang="en-US" sz="500" dirty="0"/>
          </a:p>
          <a:p>
            <a:pPr marL="914400" lvl="1" indent="-457200">
              <a:lnSpc>
                <a:spcPct val="150000"/>
              </a:lnSpc>
            </a:pPr>
            <a:r>
              <a:rPr lang="en-US" sz="2800" dirty="0"/>
              <a:t>Parent-Child Interaction Therapy</a:t>
            </a:r>
          </a:p>
          <a:p>
            <a:pPr marL="914400" lvl="1" indent="-457200">
              <a:lnSpc>
                <a:spcPct val="150000"/>
              </a:lnSpc>
            </a:pPr>
            <a:r>
              <a:rPr lang="en-US" sz="2800" dirty="0"/>
              <a:t>Moving </a:t>
            </a:r>
            <a:r>
              <a:rPr lang="en-US" sz="2800" dirty="0" smtClean="0"/>
              <a:t>Beyond </a:t>
            </a:r>
            <a:r>
              <a:rPr lang="en-US" sz="2800" dirty="0"/>
              <a:t>Depression</a:t>
            </a:r>
          </a:p>
          <a:p>
            <a:pPr marL="914400" lvl="1" indent="-457200">
              <a:lnSpc>
                <a:spcPct val="150000"/>
              </a:lnSpc>
            </a:pPr>
            <a:r>
              <a:rPr lang="en-US" sz="2800" dirty="0"/>
              <a:t>Nurturing Parent </a:t>
            </a:r>
          </a:p>
          <a:p>
            <a:pPr marL="914400" lvl="1" indent="-457200">
              <a:lnSpc>
                <a:spcPct val="150000"/>
              </a:lnSpc>
            </a:pPr>
            <a:r>
              <a:rPr lang="en-US" sz="2800" dirty="0" smtClean="0"/>
              <a:t>Trauma-Focused </a:t>
            </a:r>
            <a:r>
              <a:rPr lang="en-US" sz="2800" dirty="0"/>
              <a:t>Cognitive Behavioral Therapy</a:t>
            </a:r>
          </a:p>
          <a:p>
            <a:pPr marL="914400" lvl="1" indent="-457200">
              <a:lnSpc>
                <a:spcPct val="150000"/>
              </a:lnSpc>
            </a:pPr>
            <a:r>
              <a:rPr lang="en-US" sz="2800" dirty="0"/>
              <a:t>Child-Parent Psychotherapy</a:t>
            </a:r>
          </a:p>
          <a:p>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4</a:t>
            </a:fld>
            <a:endParaRPr lang="en-US"/>
          </a:p>
        </p:txBody>
      </p:sp>
    </p:spTree>
    <p:extLst>
      <p:ext uri="{BB962C8B-B14F-4D97-AF65-F5344CB8AC3E}">
        <p14:creationId xmlns:p14="http://schemas.microsoft.com/office/powerpoint/2010/main" val="356952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9044"/>
            <a:ext cx="10972800" cy="1189631"/>
          </a:xfrm>
        </p:spPr>
        <p:txBody>
          <a:bodyPr>
            <a:normAutofit/>
          </a:bodyPr>
          <a:lstStyle/>
          <a:p>
            <a:r>
              <a:rPr lang="en-US" dirty="0"/>
              <a:t>Healthy Start </a:t>
            </a:r>
            <a:r>
              <a:rPr lang="en-US" dirty="0" smtClean="0"/>
              <a:t>(Child Care Health Consultation)</a:t>
            </a:r>
            <a:br>
              <a:rPr lang="en-US" dirty="0" smtClean="0"/>
            </a:br>
            <a:endParaRPr lang="en-US" sz="2200" dirty="0">
              <a:solidFill>
                <a:schemeClr val="accent1">
                  <a:lumMod val="75000"/>
                </a:schemeClr>
              </a:solidFill>
            </a:endParaRPr>
          </a:p>
        </p:txBody>
      </p:sp>
      <p:sp>
        <p:nvSpPr>
          <p:cNvPr id="3" name="Content Placeholder 2"/>
          <p:cNvSpPr>
            <a:spLocks noGrp="1"/>
          </p:cNvSpPr>
          <p:nvPr>
            <p:ph idx="1"/>
          </p:nvPr>
        </p:nvSpPr>
        <p:spPr>
          <a:xfrm>
            <a:off x="609600" y="1398585"/>
            <a:ext cx="10972800" cy="4928429"/>
          </a:xfrm>
        </p:spPr>
        <p:txBody>
          <a:bodyPr>
            <a:normAutofit fontScale="92500" lnSpcReduction="10000"/>
          </a:bodyPr>
          <a:lstStyle/>
          <a:p>
            <a:pPr marL="0" indent="0" algn="ctr">
              <a:buNone/>
            </a:pPr>
            <a:r>
              <a:rPr lang="en-US" sz="2600" b="1" dirty="0" smtClean="0">
                <a:solidFill>
                  <a:schemeClr val="accent1">
                    <a:lumMod val="75000"/>
                  </a:schemeClr>
                </a:solidFill>
              </a:rPr>
              <a:t>Amount </a:t>
            </a:r>
            <a:r>
              <a:rPr lang="en-US" sz="2600" b="1" dirty="0">
                <a:solidFill>
                  <a:schemeClr val="accent1">
                    <a:lumMod val="75000"/>
                  </a:schemeClr>
                </a:solidFill>
              </a:rPr>
              <a:t>of Tobacco Funding: $1,000,000 per </a:t>
            </a:r>
            <a:r>
              <a:rPr lang="en-US" sz="2600" b="1" dirty="0" smtClean="0">
                <a:solidFill>
                  <a:schemeClr val="accent1">
                    <a:lumMod val="75000"/>
                  </a:schemeClr>
                </a:solidFill>
              </a:rPr>
              <a:t>year</a:t>
            </a:r>
          </a:p>
          <a:p>
            <a:pPr marL="0" indent="0" algn="ctr">
              <a:buNone/>
            </a:pPr>
            <a:endParaRPr lang="en-US" sz="2400" b="1" dirty="0"/>
          </a:p>
          <a:p>
            <a:r>
              <a:rPr lang="en-US" b="1" dirty="0" smtClean="0"/>
              <a:t>Purpose:</a:t>
            </a:r>
            <a:r>
              <a:rPr lang="en-US" dirty="0" smtClean="0"/>
              <a:t> To meet statutory requirements to provide technical assistance and training on health, safety, and social-emotional development to licensed and certified child care providers statewide</a:t>
            </a:r>
            <a:endParaRPr lang="en-US" dirty="0"/>
          </a:p>
          <a:p>
            <a:endParaRPr lang="en-US" dirty="0" smtClean="0"/>
          </a:p>
          <a:p>
            <a:r>
              <a:rPr lang="en-US" b="1" dirty="0" smtClean="0"/>
              <a:t>Structure:  </a:t>
            </a:r>
            <a:r>
              <a:rPr lang="en-US" dirty="0" smtClean="0"/>
              <a:t>Funds support </a:t>
            </a:r>
            <a:r>
              <a:rPr lang="en-US" dirty="0"/>
              <a:t>t</a:t>
            </a:r>
            <a:r>
              <a:rPr lang="en-US" dirty="0" smtClean="0"/>
              <a:t>en regional health consultants and two </a:t>
            </a:r>
            <a:r>
              <a:rPr lang="en-US" dirty="0" smtClean="0"/>
              <a:t>consultant trainers</a:t>
            </a:r>
            <a:r>
              <a:rPr lang="en-US" dirty="0" smtClean="0"/>
              <a:t>. Regional staff are housed through local health departments with the </a:t>
            </a:r>
            <a:r>
              <a:rPr lang="en-US" dirty="0" smtClean="0"/>
              <a:t>consultant trainers </a:t>
            </a:r>
            <a:r>
              <a:rPr lang="en-US" dirty="0" smtClean="0"/>
              <a:t>located at the Technical Assistance Center at Fayette County Health Department</a:t>
            </a:r>
          </a:p>
          <a:p>
            <a:endParaRPr lang="en-US" dirty="0" smtClean="0"/>
          </a:p>
          <a:p>
            <a:r>
              <a:rPr lang="en-US" b="1" dirty="0"/>
              <a:t>Match: </a:t>
            </a:r>
            <a:r>
              <a:rPr lang="en-US" dirty="0"/>
              <a:t>Funds are part of </a:t>
            </a:r>
            <a:r>
              <a:rPr lang="en-US" dirty="0" smtClean="0"/>
              <a:t>the match </a:t>
            </a:r>
            <a:r>
              <a:rPr lang="en-US" dirty="0"/>
              <a:t>for the Maternal and Child Title V Block Grant</a:t>
            </a:r>
          </a:p>
          <a:p>
            <a:endParaRPr lang="en-US" sz="2400" dirty="0" smtClean="0"/>
          </a:p>
          <a:p>
            <a:endParaRPr lang="en-US" sz="2000" dirty="0" smtClean="0"/>
          </a:p>
        </p:txBody>
      </p:sp>
    </p:spTree>
    <p:extLst>
      <p:ext uri="{BB962C8B-B14F-4D97-AF65-F5344CB8AC3E}">
        <p14:creationId xmlns:p14="http://schemas.microsoft.com/office/powerpoint/2010/main" val="275321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7" y="275478"/>
            <a:ext cx="10842812" cy="1178471"/>
          </a:xfrm>
        </p:spPr>
        <p:txBody>
          <a:bodyPr>
            <a:normAutofit fontScale="90000"/>
          </a:bodyPr>
          <a:lstStyle/>
          <a:p>
            <a:r>
              <a:rPr lang="en-US" dirty="0" smtClean="0"/>
              <a:t/>
            </a:r>
            <a:br>
              <a:rPr lang="en-US" dirty="0" smtClean="0"/>
            </a:br>
            <a:r>
              <a:rPr lang="en-US" sz="4900" dirty="0" smtClean="0"/>
              <a:t>Healthy </a:t>
            </a:r>
            <a:r>
              <a:rPr lang="en-US" sz="4900" dirty="0"/>
              <a:t>Start (Child Care Health Consultation)</a:t>
            </a:r>
            <a:r>
              <a:rPr lang="en-US" dirty="0"/>
              <a:t/>
            </a:r>
            <a:br>
              <a:rPr lang="en-US" dirty="0"/>
            </a:br>
            <a:endParaRPr lang="en-US" dirty="0"/>
          </a:p>
        </p:txBody>
      </p:sp>
      <p:sp>
        <p:nvSpPr>
          <p:cNvPr id="3" name="Content Placeholder 2"/>
          <p:cNvSpPr>
            <a:spLocks noGrp="1"/>
          </p:cNvSpPr>
          <p:nvPr>
            <p:ph idx="1"/>
          </p:nvPr>
        </p:nvSpPr>
        <p:spPr>
          <a:xfrm>
            <a:off x="259307" y="1543596"/>
            <a:ext cx="11491415" cy="4633367"/>
          </a:xfrm>
        </p:spPr>
        <p:txBody>
          <a:bodyPr>
            <a:noAutofit/>
          </a:bodyPr>
          <a:lstStyle/>
          <a:p>
            <a:r>
              <a:rPr lang="en-US" b="1" dirty="0"/>
              <a:t>1,694 </a:t>
            </a:r>
            <a:r>
              <a:rPr lang="en-US" dirty="0" smtClean="0"/>
              <a:t>CCHC </a:t>
            </a:r>
            <a:r>
              <a:rPr lang="en-US" dirty="0"/>
              <a:t>c</a:t>
            </a:r>
            <a:r>
              <a:rPr lang="en-US" dirty="0" smtClean="0"/>
              <a:t>onsultants </a:t>
            </a:r>
            <a:r>
              <a:rPr lang="en-US" dirty="0"/>
              <a:t>provided </a:t>
            </a:r>
            <a:r>
              <a:rPr lang="en-US" dirty="0" smtClean="0"/>
              <a:t>on-site technical </a:t>
            </a:r>
            <a:r>
              <a:rPr lang="en-US" dirty="0"/>
              <a:t>assistance services to </a:t>
            </a:r>
            <a:r>
              <a:rPr lang="en-US" dirty="0" smtClean="0"/>
              <a:t>child </a:t>
            </a:r>
            <a:r>
              <a:rPr lang="en-US" dirty="0"/>
              <a:t>care providers, impacting </a:t>
            </a:r>
            <a:r>
              <a:rPr lang="en-US" b="1" dirty="0"/>
              <a:t>over 10,000 children </a:t>
            </a:r>
            <a:r>
              <a:rPr lang="en-US" dirty="0"/>
              <a:t>in </a:t>
            </a:r>
            <a:r>
              <a:rPr lang="en-US" dirty="0" smtClean="0"/>
              <a:t>care</a:t>
            </a:r>
          </a:p>
          <a:p>
            <a:endParaRPr lang="en-US" sz="2400" dirty="0" smtClean="0"/>
          </a:p>
          <a:p>
            <a:r>
              <a:rPr lang="en-US" b="1" dirty="0" smtClean="0"/>
              <a:t>156</a:t>
            </a:r>
            <a:r>
              <a:rPr lang="en-US" dirty="0" smtClean="0"/>
              <a:t> trainings on health and safety topics provided to </a:t>
            </a:r>
            <a:r>
              <a:rPr lang="en-US" dirty="0"/>
              <a:t>child care </a:t>
            </a:r>
            <a:r>
              <a:rPr lang="en-US" dirty="0" smtClean="0"/>
              <a:t>providers:  </a:t>
            </a:r>
          </a:p>
          <a:p>
            <a:pPr lvl="2"/>
            <a:r>
              <a:rPr lang="en-US" sz="2400" dirty="0" smtClean="0"/>
              <a:t>Obesity </a:t>
            </a:r>
            <a:r>
              <a:rPr lang="en-US" sz="2400" dirty="0"/>
              <a:t>prevention and n</a:t>
            </a:r>
            <a:r>
              <a:rPr lang="en-US" sz="2400" dirty="0" smtClean="0"/>
              <a:t>utrition, Safe Sleep, playground safety/physical activity, health </a:t>
            </a:r>
            <a:r>
              <a:rPr lang="en-US" sz="2400" dirty="0"/>
              <a:t>policy development </a:t>
            </a:r>
            <a:endParaRPr lang="en-US" sz="2400" dirty="0" smtClean="0"/>
          </a:p>
          <a:p>
            <a:pPr lvl="2"/>
            <a:endParaRPr lang="en-US" sz="2400" dirty="0"/>
          </a:p>
          <a:p>
            <a:r>
              <a:rPr lang="en-US" b="1" dirty="0" smtClean="0"/>
              <a:t>1,760</a:t>
            </a:r>
            <a:r>
              <a:rPr lang="en-US" b="1" dirty="0"/>
              <a:t>+</a:t>
            </a:r>
            <a:r>
              <a:rPr lang="en-US" dirty="0"/>
              <a:t> phone technical assistance </a:t>
            </a:r>
            <a:r>
              <a:rPr lang="en-US" dirty="0" smtClean="0"/>
              <a:t>services provided</a:t>
            </a:r>
          </a:p>
          <a:p>
            <a:endParaRPr lang="en-US" sz="2400" dirty="0"/>
          </a:p>
          <a:p>
            <a:r>
              <a:rPr lang="en-US" b="1" dirty="0" smtClean="0"/>
              <a:t>5</a:t>
            </a:r>
            <a:r>
              <a:rPr lang="en-US" dirty="0" smtClean="0"/>
              <a:t> </a:t>
            </a:r>
            <a:r>
              <a:rPr lang="en-US" dirty="0"/>
              <a:t>consultations and follow-up services related to communicable disease outbreaks</a:t>
            </a:r>
          </a:p>
          <a:p>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6</a:t>
            </a:fld>
            <a:endParaRPr lang="en-US"/>
          </a:p>
        </p:txBody>
      </p:sp>
    </p:spTree>
    <p:extLst>
      <p:ext uri="{BB962C8B-B14F-4D97-AF65-F5344CB8AC3E}">
        <p14:creationId xmlns:p14="http://schemas.microsoft.com/office/powerpoint/2010/main" val="81739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695" y="762000"/>
            <a:ext cx="10454185" cy="838200"/>
          </a:xfrm>
        </p:spPr>
        <p:txBody>
          <a:bodyPr>
            <a:noAutofit/>
          </a:bodyPr>
          <a:lstStyle/>
          <a:p>
            <a:r>
              <a:rPr lang="en-US" sz="4000" dirty="0"/>
              <a:t>Health Access Nurturing Development Services (HANDS)</a:t>
            </a:r>
          </a:p>
        </p:txBody>
      </p:sp>
      <p:sp>
        <p:nvSpPr>
          <p:cNvPr id="3" name="Content Placeholder 2"/>
          <p:cNvSpPr>
            <a:spLocks noGrp="1"/>
          </p:cNvSpPr>
          <p:nvPr>
            <p:ph idx="1"/>
          </p:nvPr>
        </p:nvSpPr>
        <p:spPr>
          <a:xfrm>
            <a:off x="477671" y="1897039"/>
            <a:ext cx="11327641" cy="4579961"/>
          </a:xfrm>
        </p:spPr>
        <p:txBody>
          <a:bodyPr>
            <a:normAutofit lnSpcReduction="10000"/>
          </a:bodyPr>
          <a:lstStyle/>
          <a:p>
            <a:r>
              <a:rPr lang="en-US" dirty="0" smtClean="0"/>
              <a:t>Voluntary weekly home visiting program administered by local health departments</a:t>
            </a:r>
          </a:p>
          <a:p>
            <a:r>
              <a:rPr lang="en-US" dirty="0" smtClean="0"/>
              <a:t>Designed to:</a:t>
            </a:r>
          </a:p>
          <a:p>
            <a:pPr lvl="1"/>
            <a:r>
              <a:rPr lang="en-US" dirty="0" smtClean="0"/>
              <a:t>Assist overburdened parents/caregivers during the prenatal period until the child’s third birthday</a:t>
            </a:r>
          </a:p>
          <a:p>
            <a:pPr lvl="1"/>
            <a:r>
              <a:rPr lang="en-US" dirty="0" smtClean="0"/>
              <a:t>Improve health outcomes for both mother and child</a:t>
            </a:r>
          </a:p>
          <a:p>
            <a:pPr lvl="1"/>
            <a:r>
              <a:rPr lang="en-US" dirty="0" smtClean="0"/>
              <a:t>Improve social outcomes for child and family</a:t>
            </a:r>
          </a:p>
          <a:p>
            <a:pPr marL="457200" lvl="1" indent="0">
              <a:buNone/>
            </a:pPr>
            <a:endParaRPr lang="en-US" dirty="0" smtClean="0"/>
          </a:p>
          <a:p>
            <a:r>
              <a:rPr lang="en-US" b="1" dirty="0" smtClean="0"/>
              <a:t>5,620 </a:t>
            </a:r>
            <a:r>
              <a:rPr lang="en-US" dirty="0"/>
              <a:t>families </a:t>
            </a:r>
            <a:r>
              <a:rPr lang="en-US" dirty="0" smtClean="0"/>
              <a:t>served in FY19, </a:t>
            </a:r>
            <a:r>
              <a:rPr lang="en-US" dirty="0"/>
              <a:t>an increase of 2</a:t>
            </a:r>
            <a:r>
              <a:rPr lang="en-US" dirty="0" smtClean="0"/>
              <a:t>% from FY18</a:t>
            </a:r>
          </a:p>
          <a:p>
            <a:endParaRPr lang="en-US" dirty="0"/>
          </a:p>
          <a:p>
            <a:r>
              <a:rPr lang="en-US" b="1" dirty="0"/>
              <a:t>113,533 </a:t>
            </a:r>
            <a:r>
              <a:rPr lang="en-US" dirty="0"/>
              <a:t>home visits </a:t>
            </a:r>
            <a:r>
              <a:rPr lang="en-US" dirty="0" smtClean="0"/>
              <a:t>to </a:t>
            </a:r>
            <a:r>
              <a:rPr lang="en-US" dirty="0"/>
              <a:t>first-time parents</a:t>
            </a:r>
          </a:p>
          <a:p>
            <a:pPr lvl="1"/>
            <a:endParaRPr lang="en-US" dirty="0"/>
          </a:p>
        </p:txBody>
      </p:sp>
    </p:spTree>
    <p:extLst>
      <p:ext uri="{BB962C8B-B14F-4D97-AF65-F5344CB8AC3E}">
        <p14:creationId xmlns:p14="http://schemas.microsoft.com/office/powerpoint/2010/main" val="223419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a:t>
            </a:r>
            <a:endParaRPr lang="en-US" dirty="0"/>
          </a:p>
        </p:txBody>
      </p:sp>
      <p:sp>
        <p:nvSpPr>
          <p:cNvPr id="5" name="Content Placeholder 4"/>
          <p:cNvSpPr>
            <a:spLocks noGrp="1"/>
          </p:cNvSpPr>
          <p:nvPr>
            <p:ph sz="half" idx="1"/>
          </p:nvPr>
        </p:nvSpPr>
        <p:spPr>
          <a:xfrm>
            <a:off x="776216" y="1709083"/>
            <a:ext cx="10639567" cy="4351338"/>
          </a:xfrm>
        </p:spPr>
        <p:txBody>
          <a:bodyPr>
            <a:normAutofit/>
          </a:bodyPr>
          <a:lstStyle/>
          <a:p>
            <a:pPr marL="0" indent="0" algn="ctr">
              <a:buNone/>
            </a:pPr>
            <a:r>
              <a:rPr lang="en-US" dirty="0" smtClean="0"/>
              <a:t>HANDS First Time Parents</a:t>
            </a:r>
          </a:p>
          <a:p>
            <a:endParaRPr lang="en-US" dirty="0" smtClean="0"/>
          </a:p>
          <a:p>
            <a:r>
              <a:rPr lang="en-US" dirty="0" smtClean="0"/>
              <a:t>Funding:  $9,000,000 total; approximately $7,350,000 is match for Medicaid </a:t>
            </a:r>
          </a:p>
          <a:p>
            <a:endParaRPr lang="en-US" dirty="0" smtClean="0"/>
          </a:p>
          <a:p>
            <a:r>
              <a:rPr lang="en-US" b="1" dirty="0" smtClean="0"/>
              <a:t>Match funds generate $17,150,000 in federal Medicaid funds</a:t>
            </a:r>
          </a:p>
          <a:p>
            <a:endParaRPr lang="en-US" dirty="0" smtClean="0"/>
          </a:p>
          <a:p>
            <a:r>
              <a:rPr lang="en-US" dirty="0" smtClean="0"/>
              <a:t>Remaining $1,650,000 used to cover non-Medicaid services and minimal infrastructure costs</a:t>
            </a:r>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8</a:t>
            </a:fld>
            <a:endParaRPr lang="en-US"/>
          </a:p>
        </p:txBody>
      </p:sp>
    </p:spTree>
    <p:extLst>
      <p:ext uri="{BB962C8B-B14F-4D97-AF65-F5344CB8AC3E}">
        <p14:creationId xmlns:p14="http://schemas.microsoft.com/office/powerpoint/2010/main" val="13268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a:t>
            </a:r>
            <a:endParaRPr lang="en-US" dirty="0"/>
          </a:p>
        </p:txBody>
      </p:sp>
      <p:sp>
        <p:nvSpPr>
          <p:cNvPr id="3" name="Content Placeholder 2"/>
          <p:cNvSpPr>
            <a:spLocks noGrp="1"/>
          </p:cNvSpPr>
          <p:nvPr>
            <p:ph idx="1"/>
          </p:nvPr>
        </p:nvSpPr>
        <p:spPr>
          <a:xfrm>
            <a:off x="869373" y="1543596"/>
            <a:ext cx="10515600" cy="4633367"/>
          </a:xfrm>
        </p:spPr>
        <p:txBody>
          <a:bodyPr/>
          <a:lstStyle/>
          <a:p>
            <a:pPr marL="0" indent="0">
              <a:buNone/>
            </a:pPr>
            <a:r>
              <a:rPr lang="en-US" dirty="0" smtClean="0"/>
              <a:t>Changes over time….</a:t>
            </a:r>
          </a:p>
          <a:p>
            <a:r>
              <a:rPr lang="en-US" dirty="0" smtClean="0"/>
              <a:t>KY HANDS is a nationally-recognized evidence-based home visiting model</a:t>
            </a:r>
          </a:p>
          <a:p>
            <a:endParaRPr lang="en-US" dirty="0" smtClean="0"/>
          </a:p>
          <a:p>
            <a:r>
              <a:rPr lang="en-US" dirty="0" smtClean="0"/>
              <a:t>Federal Maternal Infant Early Childhood Home Visiting grant allowed expansion to serve parents with more than one child or that were ineligible for HANDS services with first child (multigravida)</a:t>
            </a:r>
          </a:p>
          <a:p>
            <a:endParaRPr lang="en-US" dirty="0" smtClean="0"/>
          </a:p>
          <a:p>
            <a:r>
              <a:rPr lang="en-US" dirty="0" smtClean="0"/>
              <a:t>State general funds support the expansion so that all counties have  multigravida services </a:t>
            </a:r>
          </a:p>
          <a:p>
            <a:pPr marL="0" indent="0">
              <a:buNone/>
            </a:pPr>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9</a:t>
            </a:fld>
            <a:endParaRPr lang="en-US"/>
          </a:p>
        </p:txBody>
      </p:sp>
    </p:spTree>
    <p:extLst>
      <p:ext uri="{BB962C8B-B14F-4D97-AF65-F5344CB8AC3E}">
        <p14:creationId xmlns:p14="http://schemas.microsoft.com/office/powerpoint/2010/main" val="213218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2455</TotalTime>
  <Words>689</Words>
  <Application>Microsoft Office PowerPoint</Application>
  <PresentationFormat>Widescreen</PresentationFormat>
  <Paragraphs>105</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DPH Overview Slides</vt:lpstr>
      <vt:lpstr>Department for Public Health</vt:lpstr>
      <vt:lpstr>Early Childhood Mental Health (ECMH)</vt:lpstr>
      <vt:lpstr>Early Childhood Mental Health (ECMH)</vt:lpstr>
      <vt:lpstr>Early Childhood Mental Health (ECMH)</vt:lpstr>
      <vt:lpstr>Healthy Start (Child Care Health Consultation) </vt:lpstr>
      <vt:lpstr> Healthy Start (Child Care Health Consultation) </vt:lpstr>
      <vt:lpstr>Health Access Nurturing Development Services (HANDS)</vt:lpstr>
      <vt:lpstr>HANDS</vt:lpstr>
      <vt:lpstr>HANDS</vt:lpstr>
      <vt:lpstr>HANDS</vt:lpstr>
      <vt:lpstr>Questions?</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Hester</dc:creator>
  <cp:lastModifiedBy>Begin, Laura C (CHFS DCBS Commissioner’s Office)</cp:lastModifiedBy>
  <cp:revision>136</cp:revision>
  <cp:lastPrinted>2019-02-27T16:19:59Z</cp:lastPrinted>
  <dcterms:created xsi:type="dcterms:W3CDTF">2018-07-02T16:39:44Z</dcterms:created>
  <dcterms:modified xsi:type="dcterms:W3CDTF">2019-08-26T15:21:31Z</dcterms:modified>
</cp:coreProperties>
</file>