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6" r:id="rId3"/>
    <p:sldId id="271" r:id="rId4"/>
    <p:sldId id="270" r:id="rId5"/>
    <p:sldId id="266" r:id="rId6"/>
    <p:sldId id="267"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4660"/>
  </p:normalViewPr>
  <p:slideViewPr>
    <p:cSldViewPr snapToGrid="0">
      <p:cViewPr varScale="1">
        <p:scale>
          <a:sx n="87" d="100"/>
          <a:sy n="87" d="100"/>
        </p:scale>
        <p:origin x="1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412816C-B135-4D91-90A9-58F21BBC4BF6}"/>
    <pc:docChg chg="modSld">
      <pc:chgData name="" userId="" providerId="" clId="Web-{1412816C-B135-4D91-90A9-58F21BBC4BF6}" dt="2019-06-10T21:39:41.317" v="2034" actId="20577"/>
      <pc:docMkLst>
        <pc:docMk/>
      </pc:docMkLst>
      <pc:sldChg chg="addSp modSp">
        <pc:chgData name="" userId="" providerId="" clId="Web-{1412816C-B135-4D91-90A9-58F21BBC4BF6}" dt="2019-06-10T21:29:08.556" v="1139" actId="1076"/>
        <pc:sldMkLst>
          <pc:docMk/>
          <pc:sldMk cId="1412349004" sldId="256"/>
        </pc:sldMkLst>
        <pc:picChg chg="add mod">
          <ac:chgData name="" userId="" providerId="" clId="Web-{1412816C-B135-4D91-90A9-58F21BBC4BF6}" dt="2019-06-10T21:28:24.056" v="1133" actId="1076"/>
          <ac:picMkLst>
            <pc:docMk/>
            <pc:sldMk cId="1412349004" sldId="256"/>
            <ac:picMk id="2" creationId="{2081209A-DB21-4D74-AD3E-D1887FA6E69D}"/>
          </ac:picMkLst>
        </pc:picChg>
        <pc:picChg chg="add mod">
          <ac:chgData name="" userId="" providerId="" clId="Web-{1412816C-B135-4D91-90A9-58F21BBC4BF6}" dt="2019-06-10T21:28:51.009" v="1137" actId="1076"/>
          <ac:picMkLst>
            <pc:docMk/>
            <pc:sldMk cId="1412349004" sldId="256"/>
            <ac:picMk id="3" creationId="{6A5CE9AB-FA8C-4C57-A22E-1280FE543C90}"/>
          </ac:picMkLst>
        </pc:picChg>
        <pc:picChg chg="add mod">
          <ac:chgData name="" userId="" providerId="" clId="Web-{1412816C-B135-4D91-90A9-58F21BBC4BF6}" dt="2019-06-10T21:29:08.556" v="1139" actId="1076"/>
          <ac:picMkLst>
            <pc:docMk/>
            <pc:sldMk cId="1412349004" sldId="256"/>
            <ac:picMk id="9" creationId="{02F37BFB-F373-47DA-BCD9-750048F7975D}"/>
          </ac:picMkLst>
        </pc:picChg>
      </pc:sldChg>
      <pc:sldChg chg="modSp">
        <pc:chgData name="" userId="" providerId="" clId="Web-{1412816C-B135-4D91-90A9-58F21BBC4BF6}" dt="2019-06-10T21:28:11.830" v="1130" actId="20577"/>
        <pc:sldMkLst>
          <pc:docMk/>
          <pc:sldMk cId="1921725629" sldId="257"/>
        </pc:sldMkLst>
        <pc:spChg chg="mod">
          <ac:chgData name="" userId="" providerId="" clId="Web-{1412816C-B135-4D91-90A9-58F21BBC4BF6}" dt="2019-06-10T21:28:11.830" v="1130" actId="20577"/>
          <ac:spMkLst>
            <pc:docMk/>
            <pc:sldMk cId="1921725629" sldId="257"/>
            <ac:spMk id="3" creationId="{00000000-0000-0000-0000-000000000000}"/>
          </ac:spMkLst>
        </pc:spChg>
      </pc:sldChg>
      <pc:sldChg chg="modSp">
        <pc:chgData name="" userId="" providerId="" clId="Web-{1412816C-B135-4D91-90A9-58F21BBC4BF6}" dt="2019-06-10T21:34:37.250" v="1967" actId="1076"/>
        <pc:sldMkLst>
          <pc:docMk/>
          <pc:sldMk cId="1733456793" sldId="258"/>
        </pc:sldMkLst>
        <pc:spChg chg="mod">
          <ac:chgData name="" userId="" providerId="" clId="Web-{1412816C-B135-4D91-90A9-58F21BBC4BF6}" dt="2019-06-10T21:34:34.609" v="1965" actId="20577"/>
          <ac:spMkLst>
            <pc:docMk/>
            <pc:sldMk cId="1733456793" sldId="258"/>
            <ac:spMk id="3" creationId="{00000000-0000-0000-0000-000000000000}"/>
          </ac:spMkLst>
        </pc:spChg>
        <pc:picChg chg="mod">
          <ac:chgData name="" userId="" providerId="" clId="Web-{1412816C-B135-4D91-90A9-58F21BBC4BF6}" dt="2019-06-10T21:34:37.250" v="1967" actId="1076"/>
          <ac:picMkLst>
            <pc:docMk/>
            <pc:sldMk cId="1733456793" sldId="258"/>
            <ac:picMk id="1026" creationId="{00000000-0000-0000-0000-000000000000}"/>
          </ac:picMkLst>
        </pc:picChg>
      </pc:sldChg>
      <pc:sldChg chg="modSp">
        <pc:chgData name="" userId="" providerId="" clId="Web-{1412816C-B135-4D91-90A9-58F21BBC4BF6}" dt="2019-06-10T21:18:04.025" v="800" actId="20577"/>
        <pc:sldMkLst>
          <pc:docMk/>
          <pc:sldMk cId="3795959226" sldId="260"/>
        </pc:sldMkLst>
        <pc:spChg chg="mod">
          <ac:chgData name="" userId="" providerId="" clId="Web-{1412816C-B135-4D91-90A9-58F21BBC4BF6}" dt="2019-06-10T21:18:04.025" v="800" actId="20577"/>
          <ac:spMkLst>
            <pc:docMk/>
            <pc:sldMk cId="3795959226" sldId="260"/>
            <ac:spMk id="3" creationId="{00000000-0000-0000-0000-000000000000}"/>
          </ac:spMkLst>
        </pc:spChg>
      </pc:sldChg>
      <pc:sldChg chg="modSp">
        <pc:chgData name="" userId="" providerId="" clId="Web-{1412816C-B135-4D91-90A9-58F21BBC4BF6}" dt="2019-06-10T21:39:41.317" v="2033" actId="20577"/>
        <pc:sldMkLst>
          <pc:docMk/>
          <pc:sldMk cId="3180793128" sldId="261"/>
        </pc:sldMkLst>
        <pc:spChg chg="mod">
          <ac:chgData name="" userId="" providerId="" clId="Web-{1412816C-B135-4D91-90A9-58F21BBC4BF6}" dt="2019-06-10T21:39:41.317" v="2033" actId="20577"/>
          <ac:spMkLst>
            <pc:docMk/>
            <pc:sldMk cId="3180793128" sldId="261"/>
            <ac:spMk id="3" creationId="{00000000-0000-0000-0000-000000000000}"/>
          </ac:spMkLst>
        </pc:spChg>
        <pc:picChg chg="mod">
          <ac:chgData name="" userId="" providerId="" clId="Web-{1412816C-B135-4D91-90A9-58F21BBC4BF6}" dt="2019-06-10T21:35:52.969" v="1974" actId="1076"/>
          <ac:picMkLst>
            <pc:docMk/>
            <pc:sldMk cId="3180793128" sldId="261"/>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48E47-E142-4C69-93BD-8BBB19DB3605}"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D7580-BF6E-4CF9-99D1-56F6FADA8205}" type="slidenum">
              <a:rPr lang="en-US" smtClean="0"/>
              <a:t>‹#›</a:t>
            </a:fld>
            <a:endParaRPr lang="en-US"/>
          </a:p>
        </p:txBody>
      </p:sp>
    </p:spTree>
    <p:extLst>
      <p:ext uri="{BB962C8B-B14F-4D97-AF65-F5344CB8AC3E}">
        <p14:creationId xmlns:p14="http://schemas.microsoft.com/office/powerpoint/2010/main" val="411743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73185-9C06-4C61-AD38-541B2EC57B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USGS super gages serve a wide variety of purposes across our region; some may document nutrient loads from large geographic areas (multiple states) or river basins (such as the Ohio River) while others may monitor the runoff from small agricultural fields draining only a few acres. In all cases, USGS super gages are located at critical sites where high-quality physical data is required to document important issues, develop mitigation strategies, and(or) manage the Nation’s resources. In Kentucky, for example, USGS fixed-station super gages play a key role in developing the Commonwealth’s nutrient reduction strategy and documenting the nutrient loads entering and leaving the Commonwealth’s major river basins. </a:t>
            </a:r>
          </a:p>
          <a:p>
            <a:endParaRPr lang="en-US" dirty="0"/>
          </a:p>
          <a:p>
            <a:r>
              <a:rPr lang="en-US" dirty="0"/>
              <a:t>Mobile Super Gage</a:t>
            </a:r>
          </a:p>
          <a:p>
            <a:pPr marL="171039" indent="-171039">
              <a:buFont typeface="Arial" panose="020B0604020202020204" pitchFamily="34" charset="0"/>
              <a:buChar char="•"/>
            </a:pPr>
            <a:r>
              <a:rPr lang="en-US" dirty="0"/>
              <a:t>Fixed stations good for estimating nutrient loads, etc. and bracket contributing sources. They help to know what happens in between the stations.</a:t>
            </a:r>
          </a:p>
          <a:p>
            <a:pPr marL="171039" indent="-171039">
              <a:buFont typeface="Arial" panose="020B0604020202020204" pitchFamily="34" charset="0"/>
              <a:buChar char="•"/>
            </a:pPr>
            <a:r>
              <a:rPr lang="en-US" dirty="0"/>
              <a:t>Making a super gage “mobile” tells more about “where” and “how” – response to question “if not coming from here, then where is it coming from?”</a:t>
            </a:r>
          </a:p>
          <a:p>
            <a:endParaRPr lang="en-US" dirty="0"/>
          </a:p>
        </p:txBody>
      </p:sp>
    </p:spTree>
    <p:extLst>
      <p:ext uri="{BB962C8B-B14F-4D97-AF65-F5344CB8AC3E}">
        <p14:creationId xmlns:p14="http://schemas.microsoft.com/office/powerpoint/2010/main" val="117153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806AD83-B2C1-4313-8F21-12697A47D5CB}" type="datetimeFigureOut">
              <a:rPr lang="en-US" smtClean="0"/>
              <a:t>9/4/2019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A834A50-90BF-496E-B24F-E99EF791AEDF}"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55350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23302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82573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39751" y="6083300"/>
            <a:ext cx="203581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4000">
                <a:solidFill>
                  <a:schemeClr val="tx1"/>
                </a:solidFill>
                <a:latin typeface="Arial" charset="0"/>
              </a:defRPr>
            </a:lvl1pPr>
            <a:lvl2pPr marL="742950" indent="-285750" defTabSz="885825">
              <a:defRPr sz="4000">
                <a:solidFill>
                  <a:schemeClr val="tx1"/>
                </a:solidFill>
                <a:latin typeface="Arial" charset="0"/>
              </a:defRPr>
            </a:lvl2pPr>
            <a:lvl3pPr marL="1143000" indent="-228600" defTabSz="885825">
              <a:defRPr sz="4000">
                <a:solidFill>
                  <a:schemeClr val="tx1"/>
                </a:solidFill>
                <a:latin typeface="Arial" charset="0"/>
              </a:defRPr>
            </a:lvl3pPr>
            <a:lvl4pPr marL="1600200" indent="-228600" defTabSz="885825">
              <a:defRPr sz="4000">
                <a:solidFill>
                  <a:schemeClr val="tx1"/>
                </a:solidFill>
                <a:latin typeface="Arial" charset="0"/>
              </a:defRPr>
            </a:lvl4pPr>
            <a:lvl5pPr marL="2057400" indent="-228600" defTabSz="885825">
              <a:defRPr sz="4000">
                <a:solidFill>
                  <a:schemeClr val="tx1"/>
                </a:solidFill>
                <a:latin typeface="Arial" charset="0"/>
              </a:defRPr>
            </a:lvl5pPr>
            <a:lvl6pPr marL="2514600" indent="-228600" defTabSz="885825" eaLnBrk="0" fontAlgn="base" hangingPunct="0">
              <a:spcBef>
                <a:spcPct val="0"/>
              </a:spcBef>
              <a:spcAft>
                <a:spcPct val="0"/>
              </a:spcAft>
              <a:defRPr sz="4000">
                <a:solidFill>
                  <a:schemeClr val="tx1"/>
                </a:solidFill>
                <a:latin typeface="Arial" charset="0"/>
              </a:defRPr>
            </a:lvl6pPr>
            <a:lvl7pPr marL="2971800" indent="-228600" defTabSz="885825" eaLnBrk="0" fontAlgn="base" hangingPunct="0">
              <a:spcBef>
                <a:spcPct val="0"/>
              </a:spcBef>
              <a:spcAft>
                <a:spcPct val="0"/>
              </a:spcAft>
              <a:defRPr sz="4000">
                <a:solidFill>
                  <a:schemeClr val="tx1"/>
                </a:solidFill>
                <a:latin typeface="Arial" charset="0"/>
              </a:defRPr>
            </a:lvl7pPr>
            <a:lvl8pPr marL="3429000" indent="-228600" defTabSz="885825" eaLnBrk="0" fontAlgn="base" hangingPunct="0">
              <a:spcBef>
                <a:spcPct val="0"/>
              </a:spcBef>
              <a:spcAft>
                <a:spcPct val="0"/>
              </a:spcAft>
              <a:defRPr sz="4000">
                <a:solidFill>
                  <a:schemeClr val="tx1"/>
                </a:solidFill>
                <a:latin typeface="Arial" charset="0"/>
              </a:defRPr>
            </a:lvl8pPr>
            <a:lvl9pPr marL="3886200" indent="-228600" defTabSz="885825" eaLnBrk="0" fontAlgn="base" hangingPunct="0">
              <a:spcBef>
                <a:spcPct val="0"/>
              </a:spcBef>
              <a:spcAft>
                <a:spcPct val="0"/>
              </a:spcAft>
              <a:defRPr sz="4000">
                <a:solidFill>
                  <a:schemeClr val="tx1"/>
                </a:solidFill>
                <a:latin typeface="Arial" charset="0"/>
              </a:defRPr>
            </a:lvl9pPr>
          </a:lstStyle>
          <a:p>
            <a:r>
              <a:rPr lang="en-US" altLang="en-US" sz="1000" b="1" dirty="0">
                <a:solidFill>
                  <a:schemeClr val="bg1"/>
                </a:solidFill>
              </a:rPr>
              <a:t>U.S. Department of the Interior</a:t>
            </a:r>
          </a:p>
          <a:p>
            <a:r>
              <a:rPr lang="en-US" altLang="en-US" sz="1000" b="1" dirty="0">
                <a:solidFill>
                  <a:schemeClr val="bg1"/>
                </a:solidFill>
              </a:rPr>
              <a:t>U.S. Geological Survey</a:t>
            </a:r>
          </a:p>
        </p:txBody>
      </p:sp>
      <p:pic>
        <p:nvPicPr>
          <p:cNvPr id="5" name="Picture 9"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609600" y="461964"/>
            <a:ext cx="2743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508000" y="2286000"/>
            <a:ext cx="11074400" cy="1143000"/>
          </a:xfrm>
        </p:spPr>
        <p:txBody>
          <a:bodyPr/>
          <a:lstStyle>
            <a:lvl1pPr>
              <a:defRPr sz="4400"/>
            </a:lvl1pPr>
          </a:lstStyle>
          <a:p>
            <a:pPr lvl="0"/>
            <a:r>
              <a:rPr lang="en-US" noProof="0"/>
              <a:t>Click to edit Master title style</a:t>
            </a:r>
          </a:p>
        </p:txBody>
      </p:sp>
      <p:sp>
        <p:nvSpPr>
          <p:cNvPr id="104451" name="Rectangle 3"/>
          <p:cNvSpPr>
            <a:spLocks noGrp="1" noChangeArrowheads="1"/>
          </p:cNvSpPr>
          <p:nvPr>
            <p:ph type="subTitle" idx="1"/>
          </p:nvPr>
        </p:nvSpPr>
        <p:spPr>
          <a:xfrm>
            <a:off x="508000" y="3886200"/>
            <a:ext cx="11074400" cy="1752600"/>
          </a:xfrm>
        </p:spPr>
        <p:txBody>
          <a:bodyPr/>
          <a:lstStyle>
            <a:lvl1pPr marL="0" indent="0">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41420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90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766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716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4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91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380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40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706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178545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32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13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5240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524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56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834A50-90BF-496E-B24F-E99EF791AEDF}"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46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34556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174809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256866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363306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294267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06AD83-B2C1-4313-8F21-12697A47D5CB}" type="datetimeFigureOut">
              <a:rPr lang="en-US" smtClean="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834A50-90BF-496E-B24F-E99EF791AEDF}" type="slidenum">
              <a:rPr lang="en-US" smtClean="0"/>
              <a:t>‹#›</a:t>
            </a:fld>
            <a:endParaRPr lang="en-US" dirty="0"/>
          </a:p>
        </p:txBody>
      </p:sp>
    </p:spTree>
    <p:extLst>
      <p:ext uri="{BB962C8B-B14F-4D97-AF65-F5344CB8AC3E}">
        <p14:creationId xmlns:p14="http://schemas.microsoft.com/office/powerpoint/2010/main" val="345001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806AD83-B2C1-4313-8F21-12697A47D5CB}" type="datetimeFigureOut">
              <a:rPr lang="en-US" smtClean="0"/>
              <a:t>9/4/2019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A834A50-90BF-496E-B24F-E99EF791AEDF}" type="slidenum">
              <a:rPr lang="en-US" smtClean="0"/>
              <a:t>‹#›</a:t>
            </a:fld>
            <a:endParaRPr lang="en-US" dirty="0"/>
          </a:p>
        </p:txBody>
      </p:sp>
    </p:spTree>
    <p:extLst>
      <p:ext uri="{BB962C8B-B14F-4D97-AF65-F5344CB8AC3E}">
        <p14:creationId xmlns:p14="http://schemas.microsoft.com/office/powerpoint/2010/main" val="418650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152400"/>
            <a:ext cx="1107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Click to edit Master </a:t>
            </a:r>
          </a:p>
        </p:txBody>
      </p:sp>
      <p:sp>
        <p:nvSpPr>
          <p:cNvPr id="1027" name="Rectangle 3"/>
          <p:cNvSpPr>
            <a:spLocks noGrp="1" noChangeArrowheads="1"/>
          </p:cNvSpPr>
          <p:nvPr>
            <p:ph type="body" idx="1"/>
          </p:nvPr>
        </p:nvSpPr>
        <p:spPr bwMode="auto">
          <a:xfrm>
            <a:off x="508000" y="1371600"/>
            <a:ext cx="1107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1"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609600" y="6094414"/>
            <a:ext cx="152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486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hyperlink" Target="http://commons.wikimedia.org/wiki/File:Goutte_d'eau.png"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Tobacco Oversight Committee</a:t>
            </a:r>
          </a:p>
        </p:txBody>
      </p:sp>
      <p:sp>
        <p:nvSpPr>
          <p:cNvPr id="5" name="Content Placeholder 4"/>
          <p:cNvSpPr>
            <a:spLocks noGrp="1"/>
          </p:cNvSpPr>
          <p:nvPr>
            <p:ph idx="1"/>
          </p:nvPr>
        </p:nvSpPr>
        <p:spPr/>
        <p:txBody>
          <a:bodyPr>
            <a:normAutofit/>
          </a:bodyPr>
          <a:lstStyle/>
          <a:p>
            <a:r>
              <a:rPr lang="en-US" sz="2000" dirty="0" smtClean="0"/>
              <a:t>United States Geological Survey (USGS)</a:t>
            </a:r>
          </a:p>
          <a:p>
            <a:r>
              <a:rPr lang="en-US" sz="2000" dirty="0" smtClean="0"/>
              <a:t>Meat Processing Plants</a:t>
            </a:r>
          </a:p>
          <a:p>
            <a:r>
              <a:rPr lang="en-US" sz="2000" dirty="0" smtClean="0"/>
              <a:t>Shared-Use Equipment Program</a:t>
            </a:r>
          </a:p>
          <a:p>
            <a:r>
              <a:rPr lang="en-US" sz="2000" dirty="0" smtClean="0"/>
              <a:t>Highlight on Pulaski County Shared-Use</a:t>
            </a:r>
            <a:endParaRPr lang="en-US" sz="2000" dirty="0"/>
          </a:p>
        </p:txBody>
      </p:sp>
    </p:spTree>
    <p:extLst>
      <p:ext uri="{BB962C8B-B14F-4D97-AF65-F5344CB8AC3E}">
        <p14:creationId xmlns:p14="http://schemas.microsoft.com/office/powerpoint/2010/main" val="141234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97D1-262B-4B9E-91F5-D203CC888F3E}"/>
              </a:ext>
            </a:extLst>
          </p:cNvPr>
          <p:cNvSpPr>
            <a:spLocks noGrp="1"/>
          </p:cNvSpPr>
          <p:nvPr>
            <p:ph type="title"/>
          </p:nvPr>
        </p:nvSpPr>
        <p:spPr>
          <a:xfrm>
            <a:off x="1905000" y="152400"/>
            <a:ext cx="8305800" cy="939618"/>
          </a:xfrm>
        </p:spPr>
        <p:txBody>
          <a:bodyPr/>
          <a:lstStyle/>
          <a:p>
            <a:pPr algn="ctr"/>
            <a:r>
              <a:rPr lang="en-US" sz="2800" dirty="0">
                <a:solidFill>
                  <a:srgbClr val="FFFFCC"/>
                </a:solidFill>
              </a:rPr>
              <a:t>Fixed-station Super Gages</a:t>
            </a:r>
            <a:br>
              <a:rPr lang="en-US" sz="2800" dirty="0">
                <a:solidFill>
                  <a:srgbClr val="FFFFCC"/>
                </a:solidFill>
              </a:rPr>
            </a:br>
            <a:r>
              <a:rPr lang="en-US" sz="2800" dirty="0">
                <a:solidFill>
                  <a:srgbClr val="FFFFCC"/>
                </a:solidFill>
              </a:rPr>
              <a:t>(average continuous nitrate concentrations)</a:t>
            </a:r>
          </a:p>
        </p:txBody>
      </p:sp>
      <p:sp>
        <p:nvSpPr>
          <p:cNvPr id="34" name="TextBox 33">
            <a:extLst>
              <a:ext uri="{FF2B5EF4-FFF2-40B4-BE49-F238E27FC236}">
                <a16:creationId xmlns:a16="http://schemas.microsoft.com/office/drawing/2014/main" id="{6F0FCC93-9A59-4E3F-895E-95A8E81C9215}"/>
              </a:ext>
            </a:extLst>
          </p:cNvPr>
          <p:cNvSpPr txBox="1"/>
          <p:nvPr/>
        </p:nvSpPr>
        <p:spPr>
          <a:xfrm flipH="1" flipV="1">
            <a:off x="-685800" y="-2512967"/>
            <a:ext cx="9372600" cy="369332"/>
          </a:xfrm>
          <a:prstGeom prst="rect">
            <a:avLst/>
          </a:prstGeom>
          <a:noFill/>
        </p:spPr>
        <p:txBody>
          <a:bodyPr wrap="square" rtlCol="0">
            <a:spAutoFit/>
          </a:bodyPr>
          <a:lstStyle/>
          <a:p>
            <a:pPr defTabSz="914400"/>
            <a:r>
              <a:rPr lang="en-US" dirty="0">
                <a:solidFill>
                  <a:srgbClr val="000000"/>
                </a:solidFill>
                <a:latin typeface="Arial"/>
              </a:rPr>
              <a:t>0.81 mg/L nitrate</a:t>
            </a:r>
          </a:p>
        </p:txBody>
      </p:sp>
      <p:grpSp>
        <p:nvGrpSpPr>
          <p:cNvPr id="12" name="Group 11">
            <a:extLst>
              <a:ext uri="{FF2B5EF4-FFF2-40B4-BE49-F238E27FC236}">
                <a16:creationId xmlns:a16="http://schemas.microsoft.com/office/drawing/2014/main" id="{2A21D181-590F-4921-88F1-D62FBC5A9FC9}"/>
              </a:ext>
            </a:extLst>
          </p:cNvPr>
          <p:cNvGrpSpPr/>
          <p:nvPr/>
        </p:nvGrpSpPr>
        <p:grpSpPr>
          <a:xfrm>
            <a:off x="2124157" y="1191496"/>
            <a:ext cx="7905376" cy="4675905"/>
            <a:chOff x="228600" y="1267694"/>
            <a:chExt cx="8724368" cy="5205453"/>
          </a:xfrm>
        </p:grpSpPr>
        <p:pic>
          <p:nvPicPr>
            <p:cNvPr id="5" name="Picture 2">
              <a:extLst>
                <a:ext uri="{FF2B5EF4-FFF2-40B4-BE49-F238E27FC236}">
                  <a16:creationId xmlns:a16="http://schemas.microsoft.com/office/drawing/2014/main" id="{6BF3682D-649C-46EA-865B-E6FF6680B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67694"/>
              <a:ext cx="8686800" cy="520545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a:extLst>
                <a:ext uri="{FF2B5EF4-FFF2-40B4-BE49-F238E27FC236}">
                  <a16:creationId xmlns:a16="http://schemas.microsoft.com/office/drawing/2014/main" id="{8EE8682D-A787-4D28-BA6C-C87874FE4202}"/>
                </a:ext>
              </a:extLst>
            </p:cNvPr>
            <p:cNvGrpSpPr/>
            <p:nvPr/>
          </p:nvGrpSpPr>
          <p:grpSpPr>
            <a:xfrm>
              <a:off x="294787" y="1314339"/>
              <a:ext cx="3135811" cy="873400"/>
              <a:chOff x="3683659" y="3541015"/>
              <a:chExt cx="2107992" cy="570090"/>
            </a:xfrm>
          </p:grpSpPr>
          <p:sp>
            <p:nvSpPr>
              <p:cNvPr id="29" name="Isosceles Triangle 28">
                <a:extLst>
                  <a:ext uri="{FF2B5EF4-FFF2-40B4-BE49-F238E27FC236}">
                    <a16:creationId xmlns:a16="http://schemas.microsoft.com/office/drawing/2014/main" id="{C966B00F-DC32-4871-AB9B-DF6156F5FA9B}"/>
                  </a:ext>
                </a:extLst>
              </p:cNvPr>
              <p:cNvSpPr/>
              <p:nvPr/>
            </p:nvSpPr>
            <p:spPr>
              <a:xfrm>
                <a:off x="3700032" y="3811033"/>
                <a:ext cx="295945" cy="22475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grpSp>
            <p:nvGrpSpPr>
              <p:cNvPr id="30" name="Group 29">
                <a:extLst>
                  <a:ext uri="{FF2B5EF4-FFF2-40B4-BE49-F238E27FC236}">
                    <a16:creationId xmlns:a16="http://schemas.microsoft.com/office/drawing/2014/main" id="{07ED9802-2FED-4D0C-82D5-20043658D151}"/>
                  </a:ext>
                </a:extLst>
              </p:cNvPr>
              <p:cNvGrpSpPr/>
              <p:nvPr/>
            </p:nvGrpSpPr>
            <p:grpSpPr>
              <a:xfrm>
                <a:off x="3683659" y="3541015"/>
                <a:ext cx="2107992" cy="268374"/>
                <a:chOff x="1016514" y="1375680"/>
                <a:chExt cx="2171058" cy="276438"/>
              </a:xfrm>
            </p:grpSpPr>
            <p:sp>
              <p:nvSpPr>
                <p:cNvPr id="32" name="Isosceles Triangle 31">
                  <a:extLst>
                    <a:ext uri="{FF2B5EF4-FFF2-40B4-BE49-F238E27FC236}">
                      <a16:creationId xmlns:a16="http://schemas.microsoft.com/office/drawing/2014/main" id="{E5A2B966-0909-4228-959E-8E443BEC1967}"/>
                    </a:ext>
                  </a:extLst>
                </p:cNvPr>
                <p:cNvSpPr/>
                <p:nvPr/>
              </p:nvSpPr>
              <p:spPr>
                <a:xfrm>
                  <a:off x="1016514" y="1375680"/>
                  <a:ext cx="321661" cy="227562"/>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33" name="TextBox 32">
                  <a:extLst>
                    <a:ext uri="{FF2B5EF4-FFF2-40B4-BE49-F238E27FC236}">
                      <a16:creationId xmlns:a16="http://schemas.microsoft.com/office/drawing/2014/main" id="{969AA161-8338-4475-A42B-45D7CE6FC7D0}"/>
                    </a:ext>
                  </a:extLst>
                </p:cNvPr>
                <p:cNvSpPr txBox="1"/>
                <p:nvPr/>
              </p:nvSpPr>
              <p:spPr>
                <a:xfrm>
                  <a:off x="1325132" y="1375680"/>
                  <a:ext cx="1862440" cy="276438"/>
                </a:xfrm>
                <a:prstGeom prst="rect">
                  <a:avLst/>
                </a:prstGeom>
                <a:noFill/>
              </p:spPr>
              <p:txBody>
                <a:bodyPr wrap="none" rtlCol="0">
                  <a:spAutoFit/>
                </a:bodyPr>
                <a:lstStyle/>
                <a:p>
                  <a:pPr defTabSz="914400"/>
                  <a:r>
                    <a:rPr lang="en-US" dirty="0">
                      <a:solidFill>
                        <a:srgbClr val="000000"/>
                      </a:solidFill>
                      <a:latin typeface="Arial"/>
                    </a:rPr>
                    <a:t>USGS and GOAP site</a:t>
                  </a:r>
                </a:p>
              </p:txBody>
            </p:sp>
          </p:grpSp>
          <p:sp>
            <p:nvSpPr>
              <p:cNvPr id="31" name="TextBox 30">
                <a:extLst>
                  <a:ext uri="{FF2B5EF4-FFF2-40B4-BE49-F238E27FC236}">
                    <a16:creationId xmlns:a16="http://schemas.microsoft.com/office/drawing/2014/main" id="{FEA6B8A0-4FA0-472D-8C93-751B8283EE6B}"/>
                  </a:ext>
                </a:extLst>
              </p:cNvPr>
              <p:cNvSpPr txBox="1"/>
              <p:nvPr/>
            </p:nvSpPr>
            <p:spPr>
              <a:xfrm>
                <a:off x="3982539" y="3842731"/>
                <a:ext cx="1611641" cy="268374"/>
              </a:xfrm>
              <a:prstGeom prst="rect">
                <a:avLst/>
              </a:prstGeom>
              <a:noFill/>
            </p:spPr>
            <p:txBody>
              <a:bodyPr wrap="none" rtlCol="0">
                <a:spAutoFit/>
              </a:bodyPr>
              <a:lstStyle/>
              <a:p>
                <a:pPr defTabSz="914400"/>
                <a:r>
                  <a:rPr lang="en-US" dirty="0">
                    <a:solidFill>
                      <a:srgbClr val="000000"/>
                    </a:solidFill>
                    <a:latin typeface="Arial"/>
                  </a:rPr>
                  <a:t>National USGS site</a:t>
                </a:r>
              </a:p>
            </p:txBody>
          </p:sp>
        </p:grpSp>
        <p:sp>
          <p:nvSpPr>
            <p:cNvPr id="7" name="Oval 6">
              <a:extLst>
                <a:ext uri="{FF2B5EF4-FFF2-40B4-BE49-F238E27FC236}">
                  <a16:creationId xmlns:a16="http://schemas.microsoft.com/office/drawing/2014/main" id="{0FF54F06-26F5-4CB8-8124-0A1D4674E8E2}"/>
                </a:ext>
              </a:extLst>
            </p:cNvPr>
            <p:cNvSpPr/>
            <p:nvPr/>
          </p:nvSpPr>
          <p:spPr>
            <a:xfrm>
              <a:off x="4275933" y="3655029"/>
              <a:ext cx="225075" cy="171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8" name="TextBox 7">
              <a:extLst>
                <a:ext uri="{FF2B5EF4-FFF2-40B4-BE49-F238E27FC236}">
                  <a16:creationId xmlns:a16="http://schemas.microsoft.com/office/drawing/2014/main" id="{C60283BB-8782-40E9-9680-DEC3269D7E27}"/>
                </a:ext>
              </a:extLst>
            </p:cNvPr>
            <p:cNvSpPr txBox="1"/>
            <p:nvPr/>
          </p:nvSpPr>
          <p:spPr>
            <a:xfrm>
              <a:off x="1520735" y="4643253"/>
              <a:ext cx="1157019" cy="342633"/>
            </a:xfrm>
            <a:prstGeom prst="rect">
              <a:avLst/>
            </a:prstGeom>
            <a:noFill/>
          </p:spPr>
          <p:txBody>
            <a:bodyPr wrap="square" rtlCol="0">
              <a:spAutoFit/>
            </a:bodyPr>
            <a:lstStyle/>
            <a:p>
              <a:pPr defTabSz="914400"/>
              <a:r>
                <a:rPr lang="en-US" sz="1400" b="1" dirty="0">
                  <a:solidFill>
                    <a:srgbClr val="000000"/>
                  </a:solidFill>
                  <a:latin typeface="Arial"/>
                </a:rPr>
                <a:t>Paducah</a:t>
              </a:r>
            </a:p>
          </p:txBody>
        </p:sp>
        <p:sp>
          <p:nvSpPr>
            <p:cNvPr id="9" name="Oval 8">
              <a:extLst>
                <a:ext uri="{FF2B5EF4-FFF2-40B4-BE49-F238E27FC236}">
                  <a16:creationId xmlns:a16="http://schemas.microsoft.com/office/drawing/2014/main" id="{3E95B396-8746-496C-8EEA-E3A8A7EBEA31}"/>
                </a:ext>
              </a:extLst>
            </p:cNvPr>
            <p:cNvSpPr/>
            <p:nvPr/>
          </p:nvSpPr>
          <p:spPr>
            <a:xfrm>
              <a:off x="1261153" y="4802954"/>
              <a:ext cx="225075" cy="171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latin typeface="Arial"/>
              </a:endParaRPr>
            </a:p>
          </p:txBody>
        </p:sp>
        <p:sp>
          <p:nvSpPr>
            <p:cNvPr id="10" name="TextBox 9">
              <a:extLst>
                <a:ext uri="{FF2B5EF4-FFF2-40B4-BE49-F238E27FC236}">
                  <a16:creationId xmlns:a16="http://schemas.microsoft.com/office/drawing/2014/main" id="{8B7E2A70-9736-42D7-9F04-2B2E3C3C3476}"/>
                </a:ext>
              </a:extLst>
            </p:cNvPr>
            <p:cNvSpPr txBox="1"/>
            <p:nvPr/>
          </p:nvSpPr>
          <p:spPr>
            <a:xfrm>
              <a:off x="4438068" y="3467715"/>
              <a:ext cx="1182987" cy="342633"/>
            </a:xfrm>
            <a:prstGeom prst="rect">
              <a:avLst/>
            </a:prstGeom>
            <a:noFill/>
          </p:spPr>
          <p:txBody>
            <a:bodyPr wrap="square" rtlCol="0">
              <a:spAutoFit/>
            </a:bodyPr>
            <a:lstStyle/>
            <a:p>
              <a:pPr defTabSz="914400"/>
              <a:r>
                <a:rPr lang="en-US" sz="1400" b="1" dirty="0">
                  <a:solidFill>
                    <a:srgbClr val="000000"/>
                  </a:solidFill>
                  <a:latin typeface="Arial"/>
                </a:rPr>
                <a:t>Louisville</a:t>
              </a:r>
            </a:p>
          </p:txBody>
        </p:sp>
        <p:sp>
          <p:nvSpPr>
            <p:cNvPr id="27" name="Isosceles Triangle 26">
              <a:extLst>
                <a:ext uri="{FF2B5EF4-FFF2-40B4-BE49-F238E27FC236}">
                  <a16:creationId xmlns:a16="http://schemas.microsoft.com/office/drawing/2014/main" id="{64F5CC31-AE83-4108-9629-7D2AB785A687}"/>
                </a:ext>
              </a:extLst>
            </p:cNvPr>
            <p:cNvSpPr/>
            <p:nvPr/>
          </p:nvSpPr>
          <p:spPr>
            <a:xfrm>
              <a:off x="7697832" y="2695952"/>
              <a:ext cx="506724" cy="34380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25" name="Isosceles Triangle 24">
              <a:extLst>
                <a:ext uri="{FF2B5EF4-FFF2-40B4-BE49-F238E27FC236}">
                  <a16:creationId xmlns:a16="http://schemas.microsoft.com/office/drawing/2014/main" id="{C92F9EC5-0B44-48B6-9930-5D46F2B00615}"/>
                </a:ext>
              </a:extLst>
            </p:cNvPr>
            <p:cNvSpPr/>
            <p:nvPr/>
          </p:nvSpPr>
          <p:spPr>
            <a:xfrm>
              <a:off x="2397928" y="3861498"/>
              <a:ext cx="506723" cy="3438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23" name="Isosceles Triangle 22">
              <a:extLst>
                <a:ext uri="{FF2B5EF4-FFF2-40B4-BE49-F238E27FC236}">
                  <a16:creationId xmlns:a16="http://schemas.microsoft.com/office/drawing/2014/main" id="{FCEDADCF-53A6-4C26-9822-854DDA54E602}"/>
                </a:ext>
              </a:extLst>
            </p:cNvPr>
            <p:cNvSpPr/>
            <p:nvPr/>
          </p:nvSpPr>
          <p:spPr>
            <a:xfrm>
              <a:off x="693874" y="4609450"/>
              <a:ext cx="480160" cy="34976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21" name="Isosceles Triangle 20">
              <a:extLst>
                <a:ext uri="{FF2B5EF4-FFF2-40B4-BE49-F238E27FC236}">
                  <a16:creationId xmlns:a16="http://schemas.microsoft.com/office/drawing/2014/main" id="{50C6907F-3091-46F4-82F3-3383BF5FCA40}"/>
                </a:ext>
              </a:extLst>
            </p:cNvPr>
            <p:cNvSpPr/>
            <p:nvPr/>
          </p:nvSpPr>
          <p:spPr>
            <a:xfrm>
              <a:off x="1762019" y="3599659"/>
              <a:ext cx="480162" cy="34976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19" name="Isosceles Triangle 18">
              <a:extLst>
                <a:ext uri="{FF2B5EF4-FFF2-40B4-BE49-F238E27FC236}">
                  <a16:creationId xmlns:a16="http://schemas.microsoft.com/office/drawing/2014/main" id="{DBC249E2-6E12-499E-BD45-7E911434E9ED}"/>
                </a:ext>
              </a:extLst>
            </p:cNvPr>
            <p:cNvSpPr/>
            <p:nvPr/>
          </p:nvSpPr>
          <p:spPr>
            <a:xfrm>
              <a:off x="5776217" y="2460809"/>
              <a:ext cx="506724" cy="34380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618FFD">
                    <a:lumMod val="50000"/>
                  </a:srgbClr>
                </a:solidFill>
                <a:latin typeface="Arial"/>
              </a:endParaRPr>
            </a:p>
          </p:txBody>
        </p:sp>
        <p:sp>
          <p:nvSpPr>
            <p:cNvPr id="17" name="Isosceles Triangle 16">
              <a:extLst>
                <a:ext uri="{FF2B5EF4-FFF2-40B4-BE49-F238E27FC236}">
                  <a16:creationId xmlns:a16="http://schemas.microsoft.com/office/drawing/2014/main" id="{E09ED128-D1DB-47C9-B643-A46709F858F4}"/>
                </a:ext>
              </a:extLst>
            </p:cNvPr>
            <p:cNvSpPr/>
            <p:nvPr/>
          </p:nvSpPr>
          <p:spPr>
            <a:xfrm>
              <a:off x="5011239" y="2917134"/>
              <a:ext cx="506724" cy="3438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35" name="TextBox 34">
              <a:extLst>
                <a:ext uri="{FF2B5EF4-FFF2-40B4-BE49-F238E27FC236}">
                  <a16:creationId xmlns:a16="http://schemas.microsoft.com/office/drawing/2014/main" id="{0AF2E0BF-3154-43DD-82CE-444297699E08}"/>
                </a:ext>
              </a:extLst>
            </p:cNvPr>
            <p:cNvSpPr txBox="1"/>
            <p:nvPr/>
          </p:nvSpPr>
          <p:spPr>
            <a:xfrm>
              <a:off x="7512728" y="2080879"/>
              <a:ext cx="1440240" cy="685265"/>
            </a:xfrm>
            <a:prstGeom prst="rect">
              <a:avLst/>
            </a:prstGeom>
            <a:noFill/>
          </p:spPr>
          <p:txBody>
            <a:bodyPr wrap="square" rtlCol="0">
              <a:spAutoFit/>
            </a:bodyPr>
            <a:lstStyle/>
            <a:p>
              <a:pPr algn="ctr" defTabSz="914400"/>
              <a:r>
                <a:rPr lang="en-US" sz="1600" b="1" dirty="0">
                  <a:solidFill>
                    <a:srgbClr val="000000"/>
                  </a:solidFill>
                  <a:latin typeface="Arial"/>
                </a:rPr>
                <a:t>Ohio R. </a:t>
              </a:r>
              <a:r>
                <a:rPr lang="en-US" b="1" dirty="0">
                  <a:solidFill>
                    <a:srgbClr val="000000"/>
                  </a:solidFill>
                  <a:latin typeface="Arial"/>
                </a:rPr>
                <a:t>0.81 mg/L</a:t>
              </a:r>
            </a:p>
          </p:txBody>
        </p:sp>
        <p:sp>
          <p:nvSpPr>
            <p:cNvPr id="36" name="TextBox 35">
              <a:extLst>
                <a:ext uri="{FF2B5EF4-FFF2-40B4-BE49-F238E27FC236}">
                  <a16:creationId xmlns:a16="http://schemas.microsoft.com/office/drawing/2014/main" id="{FD5CEFBB-57B5-4580-BD6A-E79F780F3D91}"/>
                </a:ext>
              </a:extLst>
            </p:cNvPr>
            <p:cNvSpPr txBox="1"/>
            <p:nvPr/>
          </p:nvSpPr>
          <p:spPr>
            <a:xfrm>
              <a:off x="5900475" y="1930671"/>
              <a:ext cx="1620811" cy="685265"/>
            </a:xfrm>
            <a:prstGeom prst="rect">
              <a:avLst/>
            </a:prstGeom>
            <a:noFill/>
          </p:spPr>
          <p:txBody>
            <a:bodyPr wrap="square" rtlCol="0">
              <a:spAutoFit/>
            </a:bodyPr>
            <a:lstStyle/>
            <a:p>
              <a:pPr algn="ctr" defTabSz="914400"/>
              <a:r>
                <a:rPr lang="en-US" sz="1600" b="1" dirty="0">
                  <a:solidFill>
                    <a:srgbClr val="000000"/>
                  </a:solidFill>
                  <a:latin typeface="Arial"/>
                </a:rPr>
                <a:t>Licking R. </a:t>
              </a:r>
              <a:r>
                <a:rPr lang="en-US" b="1" dirty="0">
                  <a:solidFill>
                    <a:srgbClr val="000000"/>
                  </a:solidFill>
                  <a:latin typeface="Arial"/>
                </a:rPr>
                <a:t>0.71 mg/L</a:t>
              </a:r>
            </a:p>
          </p:txBody>
        </p:sp>
        <p:sp>
          <p:nvSpPr>
            <p:cNvPr id="37" name="TextBox 36">
              <a:extLst>
                <a:ext uri="{FF2B5EF4-FFF2-40B4-BE49-F238E27FC236}">
                  <a16:creationId xmlns:a16="http://schemas.microsoft.com/office/drawing/2014/main" id="{AF5C1FBE-03FC-482A-948B-96DC64AD011E}"/>
                </a:ext>
              </a:extLst>
            </p:cNvPr>
            <p:cNvSpPr txBox="1"/>
            <p:nvPr/>
          </p:nvSpPr>
          <p:spPr>
            <a:xfrm>
              <a:off x="3782533" y="2290080"/>
              <a:ext cx="1574685" cy="685265"/>
            </a:xfrm>
            <a:prstGeom prst="rect">
              <a:avLst/>
            </a:prstGeom>
            <a:noFill/>
          </p:spPr>
          <p:txBody>
            <a:bodyPr wrap="square" rtlCol="0">
              <a:spAutoFit/>
            </a:bodyPr>
            <a:lstStyle/>
            <a:p>
              <a:pPr algn="ctr" defTabSz="914400"/>
              <a:r>
                <a:rPr lang="en-US" sz="1600" b="1" dirty="0">
                  <a:solidFill>
                    <a:srgbClr val="000000"/>
                  </a:solidFill>
                  <a:latin typeface="Arial"/>
                </a:rPr>
                <a:t>Kentucky R. </a:t>
              </a:r>
              <a:r>
                <a:rPr lang="en-US" b="1" dirty="0">
                  <a:solidFill>
                    <a:srgbClr val="000000"/>
                  </a:solidFill>
                  <a:latin typeface="Arial"/>
                </a:rPr>
                <a:t>0.71 mg/L</a:t>
              </a:r>
            </a:p>
          </p:txBody>
        </p:sp>
        <p:sp>
          <p:nvSpPr>
            <p:cNvPr id="38" name="TextBox 37">
              <a:extLst>
                <a:ext uri="{FF2B5EF4-FFF2-40B4-BE49-F238E27FC236}">
                  <a16:creationId xmlns:a16="http://schemas.microsoft.com/office/drawing/2014/main" id="{9693FA46-03CB-41BA-8073-A58A9AD99BAA}"/>
                </a:ext>
              </a:extLst>
            </p:cNvPr>
            <p:cNvSpPr txBox="1"/>
            <p:nvPr/>
          </p:nvSpPr>
          <p:spPr>
            <a:xfrm>
              <a:off x="2426601" y="3176234"/>
              <a:ext cx="1502776" cy="685265"/>
            </a:xfrm>
            <a:prstGeom prst="rect">
              <a:avLst/>
            </a:prstGeom>
            <a:noFill/>
          </p:spPr>
          <p:txBody>
            <a:bodyPr wrap="square" rtlCol="0">
              <a:spAutoFit/>
            </a:bodyPr>
            <a:lstStyle/>
            <a:p>
              <a:pPr algn="ctr" defTabSz="914400"/>
              <a:r>
                <a:rPr lang="en-US" sz="1600" b="1" dirty="0">
                  <a:solidFill>
                    <a:srgbClr val="000000"/>
                  </a:solidFill>
                  <a:latin typeface="Arial"/>
                </a:rPr>
                <a:t>Green R. </a:t>
              </a:r>
              <a:r>
                <a:rPr lang="en-US" b="1" dirty="0">
                  <a:solidFill>
                    <a:srgbClr val="000000"/>
                  </a:solidFill>
                  <a:latin typeface="Arial"/>
                </a:rPr>
                <a:t>1.29 mg/L</a:t>
              </a:r>
            </a:p>
          </p:txBody>
        </p:sp>
        <p:sp>
          <p:nvSpPr>
            <p:cNvPr id="39" name="TextBox 38">
              <a:extLst>
                <a:ext uri="{FF2B5EF4-FFF2-40B4-BE49-F238E27FC236}">
                  <a16:creationId xmlns:a16="http://schemas.microsoft.com/office/drawing/2014/main" id="{18761247-1920-4BCE-852E-D30AB53A58CF}"/>
                </a:ext>
              </a:extLst>
            </p:cNvPr>
            <p:cNvSpPr txBox="1"/>
            <p:nvPr/>
          </p:nvSpPr>
          <p:spPr>
            <a:xfrm>
              <a:off x="587115" y="3066410"/>
              <a:ext cx="1550539" cy="685265"/>
            </a:xfrm>
            <a:prstGeom prst="rect">
              <a:avLst/>
            </a:prstGeom>
            <a:noFill/>
          </p:spPr>
          <p:txBody>
            <a:bodyPr wrap="square" rtlCol="0">
              <a:spAutoFit/>
            </a:bodyPr>
            <a:lstStyle/>
            <a:p>
              <a:pPr algn="ctr" defTabSz="914400"/>
              <a:r>
                <a:rPr lang="en-US" sz="1600" b="1" dirty="0">
                  <a:solidFill>
                    <a:srgbClr val="000000"/>
                  </a:solidFill>
                  <a:latin typeface="Arial"/>
                </a:rPr>
                <a:t>Wabash R. </a:t>
              </a:r>
              <a:r>
                <a:rPr lang="en-US" b="1" dirty="0">
                  <a:solidFill>
                    <a:srgbClr val="000000"/>
                  </a:solidFill>
                  <a:latin typeface="Arial"/>
                </a:rPr>
                <a:t>2.24 mg/L</a:t>
              </a:r>
            </a:p>
          </p:txBody>
        </p:sp>
        <p:sp>
          <p:nvSpPr>
            <p:cNvPr id="40" name="TextBox 39">
              <a:extLst>
                <a:ext uri="{FF2B5EF4-FFF2-40B4-BE49-F238E27FC236}">
                  <a16:creationId xmlns:a16="http://schemas.microsoft.com/office/drawing/2014/main" id="{BED007C8-D3A0-4F8B-9FDF-293FA167135A}"/>
                </a:ext>
              </a:extLst>
            </p:cNvPr>
            <p:cNvSpPr txBox="1"/>
            <p:nvPr/>
          </p:nvSpPr>
          <p:spPr>
            <a:xfrm>
              <a:off x="413717" y="4027700"/>
              <a:ext cx="1439105" cy="685265"/>
            </a:xfrm>
            <a:prstGeom prst="rect">
              <a:avLst/>
            </a:prstGeom>
            <a:noFill/>
          </p:spPr>
          <p:txBody>
            <a:bodyPr wrap="square" rtlCol="0">
              <a:spAutoFit/>
            </a:bodyPr>
            <a:lstStyle/>
            <a:p>
              <a:pPr algn="ctr" defTabSz="914400"/>
              <a:r>
                <a:rPr lang="en-US" sz="1600" b="1" dirty="0">
                  <a:solidFill>
                    <a:srgbClr val="000000"/>
                  </a:solidFill>
                  <a:latin typeface="Arial"/>
                </a:rPr>
                <a:t>Ohio R. </a:t>
              </a:r>
              <a:r>
                <a:rPr lang="en-US" b="1" dirty="0">
                  <a:solidFill>
                    <a:srgbClr val="000000"/>
                  </a:solidFill>
                  <a:latin typeface="Arial"/>
                </a:rPr>
                <a:t>1.30 mg/L</a:t>
              </a:r>
            </a:p>
          </p:txBody>
        </p:sp>
      </p:grpSp>
      <p:sp>
        <p:nvSpPr>
          <p:cNvPr id="42" name="Oval 41">
            <a:extLst>
              <a:ext uri="{FF2B5EF4-FFF2-40B4-BE49-F238E27FC236}">
                <a16:creationId xmlns:a16="http://schemas.microsoft.com/office/drawing/2014/main" id="{265C6CE4-DFB5-4A56-8D8F-90CC10EDD594}"/>
              </a:ext>
            </a:extLst>
          </p:cNvPr>
          <p:cNvSpPr/>
          <p:nvPr/>
        </p:nvSpPr>
        <p:spPr>
          <a:xfrm>
            <a:off x="9014840" y="2737308"/>
            <a:ext cx="225075" cy="171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Arial"/>
            </a:endParaRPr>
          </a:p>
        </p:txBody>
      </p:sp>
      <p:sp>
        <p:nvSpPr>
          <p:cNvPr id="43" name="TextBox 42">
            <a:extLst>
              <a:ext uri="{FF2B5EF4-FFF2-40B4-BE49-F238E27FC236}">
                <a16:creationId xmlns:a16="http://schemas.microsoft.com/office/drawing/2014/main" id="{46857DEE-D83A-4334-AD98-0B6DA28FDC55}"/>
              </a:ext>
            </a:extLst>
          </p:cNvPr>
          <p:cNvSpPr txBox="1"/>
          <p:nvPr/>
        </p:nvSpPr>
        <p:spPr>
          <a:xfrm>
            <a:off x="8493537" y="2861468"/>
            <a:ext cx="1012651" cy="307777"/>
          </a:xfrm>
          <a:prstGeom prst="rect">
            <a:avLst/>
          </a:prstGeom>
          <a:noFill/>
        </p:spPr>
        <p:txBody>
          <a:bodyPr wrap="square" rtlCol="0">
            <a:spAutoFit/>
          </a:bodyPr>
          <a:lstStyle/>
          <a:p>
            <a:pPr defTabSz="914400"/>
            <a:r>
              <a:rPr lang="en-US" sz="1400" b="1" dirty="0">
                <a:solidFill>
                  <a:srgbClr val="000000"/>
                </a:solidFill>
                <a:latin typeface="Arial"/>
              </a:rPr>
              <a:t>Ashville</a:t>
            </a:r>
          </a:p>
        </p:txBody>
      </p:sp>
      <p:pic>
        <p:nvPicPr>
          <p:cNvPr id="44" name="Picture 4" descr="Image result for kadf logo">
            <a:extLst>
              <a:ext uri="{FF2B5EF4-FFF2-40B4-BE49-F238E27FC236}">
                <a16:creationId xmlns:a16="http://schemas.microsoft.com/office/drawing/2014/main" id="{83C6D3F7-F09B-466C-96E5-AC478D4951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3727" y="6079687"/>
            <a:ext cx="860809" cy="38879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7">
            <a:extLst>
              <a:ext uri="{FF2B5EF4-FFF2-40B4-BE49-F238E27FC236}">
                <a16:creationId xmlns:a16="http://schemas.microsoft.com/office/drawing/2014/main" id="{3F817A14-B0C3-41B5-A377-3C001B08D40A}"/>
              </a:ext>
            </a:extLst>
          </p:cNvPr>
          <p:cNvSpPr txBox="1"/>
          <p:nvPr/>
        </p:nvSpPr>
        <p:spPr>
          <a:xfrm>
            <a:off x="3595907" y="6617256"/>
            <a:ext cx="606533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FFFFFF"/>
                </a:solidFill>
                <a:latin typeface="Arial"/>
              </a:rPr>
              <a:t>Preliminary Information-Subject to Revision. Not for Citation or Distribution</a:t>
            </a:r>
          </a:p>
        </p:txBody>
      </p:sp>
    </p:spTree>
    <p:extLst>
      <p:ext uri="{BB962C8B-B14F-4D97-AF65-F5344CB8AC3E}">
        <p14:creationId xmlns:p14="http://schemas.microsoft.com/office/powerpoint/2010/main" val="91062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B003-ED5E-4331-8629-2370701656A5}"/>
              </a:ext>
            </a:extLst>
          </p:cNvPr>
          <p:cNvSpPr>
            <a:spLocks noGrp="1"/>
          </p:cNvSpPr>
          <p:nvPr>
            <p:ph type="title"/>
          </p:nvPr>
        </p:nvSpPr>
        <p:spPr>
          <a:xfrm>
            <a:off x="1905000" y="152401"/>
            <a:ext cx="8305800" cy="742943"/>
          </a:xfrm>
        </p:spPr>
        <p:txBody>
          <a:bodyPr/>
          <a:lstStyle/>
          <a:p>
            <a:r>
              <a:rPr lang="en-US" dirty="0">
                <a:solidFill>
                  <a:srgbClr val="FFFFCC"/>
                </a:solidFill>
              </a:rPr>
              <a:t>USGS Mobile Super Gage</a:t>
            </a:r>
          </a:p>
        </p:txBody>
      </p:sp>
      <p:sp>
        <p:nvSpPr>
          <p:cNvPr id="4" name="TextBox 7">
            <a:extLst>
              <a:ext uri="{FF2B5EF4-FFF2-40B4-BE49-F238E27FC236}">
                <a16:creationId xmlns:a16="http://schemas.microsoft.com/office/drawing/2014/main" id="{79AC1F1F-064D-49F9-995C-F14D271A660A}"/>
              </a:ext>
            </a:extLst>
          </p:cNvPr>
          <p:cNvSpPr txBox="1"/>
          <p:nvPr/>
        </p:nvSpPr>
        <p:spPr>
          <a:xfrm>
            <a:off x="3595907" y="6590362"/>
            <a:ext cx="606533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solidFill>
                  <a:srgbClr val="FFFFFF"/>
                </a:solidFill>
                <a:latin typeface="Arial"/>
              </a:rPr>
              <a:t>Preliminary Information-Subject to Revision. Not for Citation or Distribution</a:t>
            </a:r>
          </a:p>
        </p:txBody>
      </p:sp>
      <p:grpSp>
        <p:nvGrpSpPr>
          <p:cNvPr id="3" name="Group 2">
            <a:extLst>
              <a:ext uri="{FF2B5EF4-FFF2-40B4-BE49-F238E27FC236}">
                <a16:creationId xmlns:a16="http://schemas.microsoft.com/office/drawing/2014/main" id="{F8133EA9-CF51-4005-8465-8715F3A1655E}"/>
              </a:ext>
            </a:extLst>
          </p:cNvPr>
          <p:cNvGrpSpPr/>
          <p:nvPr/>
        </p:nvGrpSpPr>
        <p:grpSpPr>
          <a:xfrm>
            <a:off x="4598653" y="1524000"/>
            <a:ext cx="5787609" cy="4495800"/>
            <a:chOff x="2806834" y="1481488"/>
            <a:chExt cx="5847882" cy="4385912"/>
          </a:xfrm>
        </p:grpSpPr>
        <p:pic>
          <p:nvPicPr>
            <p:cNvPr id="7" name="Picture 6">
              <a:extLst>
                <a:ext uri="{FF2B5EF4-FFF2-40B4-BE49-F238E27FC236}">
                  <a16:creationId xmlns:a16="http://schemas.microsoft.com/office/drawing/2014/main" id="{703DF733-2D51-4A91-919B-556999B6F7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834" y="1481488"/>
              <a:ext cx="5847882" cy="4385912"/>
            </a:xfrm>
            <a:prstGeom prst="rect">
              <a:avLst/>
            </a:prstGeom>
            <a:ln w="1270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5" name="Group 4">
              <a:extLst>
                <a:ext uri="{FF2B5EF4-FFF2-40B4-BE49-F238E27FC236}">
                  <a16:creationId xmlns:a16="http://schemas.microsoft.com/office/drawing/2014/main" id="{09CCD51D-012B-4523-B0EE-A0A534D86E59}"/>
                </a:ext>
              </a:extLst>
            </p:cNvPr>
            <p:cNvGrpSpPr/>
            <p:nvPr/>
          </p:nvGrpSpPr>
          <p:grpSpPr>
            <a:xfrm>
              <a:off x="3068874" y="1950259"/>
              <a:ext cx="5564844" cy="3644877"/>
              <a:chOff x="-5899579" y="3241176"/>
              <a:chExt cx="5564844" cy="3644877"/>
            </a:xfrm>
          </p:grpSpPr>
          <p:sp>
            <p:nvSpPr>
              <p:cNvPr id="9" name="Rectangle 8">
                <a:extLst>
                  <a:ext uri="{FF2B5EF4-FFF2-40B4-BE49-F238E27FC236}">
                    <a16:creationId xmlns:a16="http://schemas.microsoft.com/office/drawing/2014/main" id="{0C99E6F6-55A7-4C79-9233-BB834DF85E9C}"/>
                  </a:ext>
                </a:extLst>
              </p:cNvPr>
              <p:cNvSpPr/>
              <p:nvPr/>
            </p:nvSpPr>
            <p:spPr>
              <a:xfrm>
                <a:off x="-5899579" y="6015317"/>
                <a:ext cx="1530937" cy="870736"/>
              </a:xfrm>
              <a:prstGeom prst="rect">
                <a:avLst/>
              </a:prstGeom>
            </p:spPr>
            <p:txBody>
              <a:bodyPr wrap="none">
                <a:spAutoFit/>
              </a:bodyPr>
              <a:lstStyle/>
              <a:p>
                <a:pPr defTabSz="914400"/>
                <a:r>
                  <a:rPr lang="en-US" sz="2800" dirty="0">
                    <a:solidFill>
                      <a:srgbClr val="FFFFFF"/>
                    </a:solidFill>
                    <a:latin typeface="Calibri"/>
                  </a:rPr>
                  <a:t>Chamber</a:t>
                </a:r>
              </a:p>
              <a:p>
                <a:pPr defTabSz="914400"/>
                <a:r>
                  <a:rPr lang="en-US" sz="2400" dirty="0">
                    <a:solidFill>
                      <a:srgbClr val="FFFFFF"/>
                    </a:solidFill>
                    <a:latin typeface="Calibri"/>
                  </a:rPr>
                  <a:t>(Pumped)</a:t>
                </a:r>
                <a:endParaRPr lang="en-US" sz="2400" dirty="0">
                  <a:solidFill>
                    <a:srgbClr val="000000"/>
                  </a:solidFill>
                  <a:latin typeface="Arial"/>
                </a:endParaRPr>
              </a:p>
            </p:txBody>
          </p:sp>
          <p:sp>
            <p:nvSpPr>
              <p:cNvPr id="10" name="Rectangle 9">
                <a:extLst>
                  <a:ext uri="{FF2B5EF4-FFF2-40B4-BE49-F238E27FC236}">
                    <a16:creationId xmlns:a16="http://schemas.microsoft.com/office/drawing/2014/main" id="{B7D4B232-E912-44D4-BE08-F64513FFB397}"/>
                  </a:ext>
                </a:extLst>
              </p:cNvPr>
              <p:cNvSpPr/>
              <p:nvPr/>
            </p:nvSpPr>
            <p:spPr>
              <a:xfrm>
                <a:off x="-1955693" y="3241176"/>
                <a:ext cx="1620958" cy="892552"/>
              </a:xfrm>
              <a:prstGeom prst="rect">
                <a:avLst/>
              </a:prstGeom>
            </p:spPr>
            <p:txBody>
              <a:bodyPr wrap="square">
                <a:spAutoFit/>
              </a:bodyPr>
              <a:lstStyle/>
              <a:p>
                <a:pPr defTabSz="914400"/>
                <a:r>
                  <a:rPr lang="en-US" sz="2800" dirty="0">
                    <a:solidFill>
                      <a:srgbClr val="FFFFFF"/>
                    </a:solidFill>
                    <a:latin typeface="Calibri"/>
                  </a:rPr>
                  <a:t>Sondes</a:t>
                </a:r>
              </a:p>
              <a:p>
                <a:pPr defTabSz="914400"/>
                <a:r>
                  <a:rPr lang="en-US" sz="2400" dirty="0">
                    <a:solidFill>
                      <a:srgbClr val="FFFFFF"/>
                    </a:solidFill>
                    <a:latin typeface="Calibri"/>
                  </a:rPr>
                  <a:t>(In Water)</a:t>
                </a:r>
                <a:endParaRPr lang="en-US" sz="2400" dirty="0">
                  <a:solidFill>
                    <a:srgbClr val="000000"/>
                  </a:solidFill>
                  <a:latin typeface="Arial"/>
                </a:endParaRPr>
              </a:p>
            </p:txBody>
          </p:sp>
        </p:grpSp>
        <p:sp>
          <p:nvSpPr>
            <p:cNvPr id="11" name="Arrow: Right 10">
              <a:extLst>
                <a:ext uri="{FF2B5EF4-FFF2-40B4-BE49-F238E27FC236}">
                  <a16:creationId xmlns:a16="http://schemas.microsoft.com/office/drawing/2014/main" id="{E14A06AF-8E15-48F8-A2F5-21B4E1BE15A0}"/>
                </a:ext>
              </a:extLst>
            </p:cNvPr>
            <p:cNvSpPr/>
            <p:nvPr/>
          </p:nvSpPr>
          <p:spPr bwMode="auto">
            <a:xfrm rot="7921820" flipH="1">
              <a:off x="4414681" y="4430731"/>
              <a:ext cx="1062775" cy="223824"/>
            </a:xfrm>
            <a:prstGeom prst="rightArrow">
              <a:avLst>
                <a:gd name="adj1" fmla="val 48125"/>
                <a:gd name="adj2" fmla="val 50000"/>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dirty="0">
                <a:solidFill>
                  <a:srgbClr val="000000"/>
                </a:solidFill>
                <a:latin typeface="Arial" charset="0"/>
              </a:endParaRPr>
            </a:p>
          </p:txBody>
        </p:sp>
      </p:grpSp>
      <p:sp>
        <p:nvSpPr>
          <p:cNvPr id="12" name="Content Placeholder 2">
            <a:extLst>
              <a:ext uri="{FF2B5EF4-FFF2-40B4-BE49-F238E27FC236}">
                <a16:creationId xmlns:a16="http://schemas.microsoft.com/office/drawing/2014/main" id="{984B1A22-854D-430B-8B7E-062AAA0A40CE}"/>
              </a:ext>
            </a:extLst>
          </p:cNvPr>
          <p:cNvSpPr>
            <a:spLocks noGrp="1"/>
          </p:cNvSpPr>
          <p:nvPr>
            <p:ph idx="1"/>
          </p:nvPr>
        </p:nvSpPr>
        <p:spPr>
          <a:xfrm>
            <a:off x="1574108" y="1238248"/>
            <a:ext cx="2731229" cy="4495801"/>
          </a:xfrm>
        </p:spPr>
        <p:txBody>
          <a:bodyPr>
            <a:normAutofit lnSpcReduction="10000"/>
          </a:bodyPr>
          <a:lstStyle/>
          <a:p>
            <a:pPr>
              <a:buBlip>
                <a:blip r:embed="rId4">
                  <a:extLst>
                    <a:ext uri="{837473B0-CC2E-450A-ABE3-18F120FF3D39}">
                      <a1611:picAttrSrcUrl xmlns="" xmlns:a1611="http://schemas.microsoft.com/office/drawing/2016/11/main" r:id="rId5"/>
                    </a:ext>
                  </a:extLst>
                </a:blip>
              </a:buBlip>
            </a:pPr>
            <a:r>
              <a:rPr lang="en-US" dirty="0"/>
              <a:t>Turbidity</a:t>
            </a:r>
          </a:p>
          <a:p>
            <a:pPr>
              <a:buBlip>
                <a:blip r:embed="rId4">
                  <a:extLst>
                    <a:ext uri="{837473B0-CC2E-450A-ABE3-18F120FF3D39}">
                      <a1611:picAttrSrcUrl xmlns="" xmlns:a1611="http://schemas.microsoft.com/office/drawing/2016/11/main" r:id="rId5"/>
                    </a:ext>
                  </a:extLst>
                </a:blip>
              </a:buBlip>
            </a:pPr>
            <a:r>
              <a:rPr lang="en-US" dirty="0">
                <a:solidFill>
                  <a:srgbClr val="FFFFCC"/>
                </a:solidFill>
              </a:rPr>
              <a:t>Water temperature</a:t>
            </a:r>
          </a:p>
          <a:p>
            <a:pPr>
              <a:buBlip>
                <a:blip r:embed="rId4">
                  <a:extLst>
                    <a:ext uri="{837473B0-CC2E-450A-ABE3-18F120FF3D39}">
                      <a1611:picAttrSrcUrl xmlns="" xmlns:a1611="http://schemas.microsoft.com/office/drawing/2016/11/main" r:id="rId5"/>
                    </a:ext>
                  </a:extLst>
                </a:blip>
              </a:buBlip>
            </a:pPr>
            <a:r>
              <a:rPr lang="en-US" dirty="0"/>
              <a:t>pH</a:t>
            </a:r>
          </a:p>
          <a:p>
            <a:pPr>
              <a:buBlip>
                <a:blip r:embed="rId4">
                  <a:extLst>
                    <a:ext uri="{837473B0-CC2E-450A-ABE3-18F120FF3D39}">
                      <a1611:picAttrSrcUrl xmlns="" xmlns:a1611="http://schemas.microsoft.com/office/drawing/2016/11/main" r:id="rId5"/>
                    </a:ext>
                  </a:extLst>
                </a:blip>
              </a:buBlip>
            </a:pPr>
            <a:r>
              <a:rPr lang="en-US" dirty="0">
                <a:solidFill>
                  <a:srgbClr val="FFFFCC"/>
                </a:solidFill>
              </a:rPr>
              <a:t>Specific conductance</a:t>
            </a:r>
          </a:p>
          <a:p>
            <a:pPr>
              <a:buBlip>
                <a:blip r:embed="rId4">
                  <a:extLst>
                    <a:ext uri="{837473B0-CC2E-450A-ABE3-18F120FF3D39}">
                      <a1611:picAttrSrcUrl xmlns="" xmlns:a1611="http://schemas.microsoft.com/office/drawing/2016/11/main" r:id="rId5"/>
                    </a:ext>
                  </a:extLst>
                </a:blip>
              </a:buBlip>
            </a:pPr>
            <a:r>
              <a:rPr lang="en-US" dirty="0"/>
              <a:t>Dissolved oxygen</a:t>
            </a:r>
          </a:p>
          <a:p>
            <a:pPr>
              <a:buBlip>
                <a:blip r:embed="rId4">
                  <a:extLst>
                    <a:ext uri="{837473B0-CC2E-450A-ABE3-18F120FF3D39}">
                      <a1611:picAttrSrcUrl xmlns="" xmlns:a1611="http://schemas.microsoft.com/office/drawing/2016/11/main" r:id="rId5"/>
                    </a:ext>
                  </a:extLst>
                </a:blip>
              </a:buBlip>
            </a:pPr>
            <a:r>
              <a:rPr lang="en-US" dirty="0">
                <a:solidFill>
                  <a:srgbClr val="FFFFCC"/>
                </a:solidFill>
              </a:rPr>
              <a:t>Nitrate + nitrite</a:t>
            </a:r>
          </a:p>
        </p:txBody>
      </p:sp>
      <p:pic>
        <p:nvPicPr>
          <p:cNvPr id="13" name="Picture 12">
            <a:extLst>
              <a:ext uri="{FF2B5EF4-FFF2-40B4-BE49-F238E27FC236}">
                <a16:creationId xmlns:a16="http://schemas.microsoft.com/office/drawing/2014/main" id="{12F1B05F-2C7F-48C7-8F13-FDB321F3CB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2140" y="985235"/>
            <a:ext cx="1544529" cy="2059372"/>
          </a:xfrm>
          <a:prstGeom prst="rect">
            <a:avLst/>
          </a:prstGeom>
          <a:ln w="1270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4" descr="Image result for kadf logo">
            <a:extLst>
              <a:ext uri="{FF2B5EF4-FFF2-40B4-BE49-F238E27FC236}">
                <a16:creationId xmlns:a16="http://schemas.microsoft.com/office/drawing/2014/main" id="{450D9DB9-3A3E-4339-8B03-D89A158A05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1" y="6076954"/>
            <a:ext cx="860809" cy="388799"/>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3F4A7EE9-479F-439F-B6A9-3E8D37C51808}"/>
              </a:ext>
            </a:extLst>
          </p:cNvPr>
          <p:cNvSpPr/>
          <p:nvPr/>
        </p:nvSpPr>
        <p:spPr bwMode="auto">
          <a:xfrm rot="18555485" flipH="1">
            <a:off x="8089533" y="2985244"/>
            <a:ext cx="888304" cy="229292"/>
          </a:xfrm>
          <a:prstGeom prst="rightArrow">
            <a:avLst>
              <a:gd name="adj1" fmla="val 48125"/>
              <a:gd name="adj2" fmla="val 50000"/>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dirty="0">
              <a:solidFill>
                <a:srgbClr val="000000"/>
              </a:solidFill>
              <a:latin typeface="Arial" charset="0"/>
            </a:endParaRPr>
          </a:p>
        </p:txBody>
      </p:sp>
    </p:spTree>
    <p:extLst>
      <p:ext uri="{BB962C8B-B14F-4D97-AF65-F5344CB8AC3E}">
        <p14:creationId xmlns:p14="http://schemas.microsoft.com/office/powerpoint/2010/main" val="368897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99" y="345989"/>
            <a:ext cx="9692640" cy="616284"/>
          </a:xfrm>
        </p:spPr>
        <p:txBody>
          <a:bodyPr>
            <a:normAutofit/>
          </a:bodyPr>
          <a:lstStyle/>
          <a:p>
            <a:r>
              <a:rPr lang="en-US" sz="3200" dirty="0" smtClean="0"/>
              <a:t>Meat Processing Plants</a:t>
            </a:r>
            <a:endParaRPr lang="en-US" sz="3200" dirty="0"/>
          </a:p>
        </p:txBody>
      </p:sp>
      <p:sp>
        <p:nvSpPr>
          <p:cNvPr id="5" name="AutoShape 2" descr="data:image/jpeg;base64,/9j/4AAQSkZJRgABAQAAAQABAAD/2wBDABALDA4MChAODQ4SERATGCgaGBYWGDEjJR0oOjM9PDkzODdASFxOQERXRTc4UG1RV19iZ2hnPk1xeXBkeFxlZ2P/2wBDARESEhgVGC8aGi9jQjhCY2NjY2NjY2NjY2NjY2NjY2NjY2NjY2NjY2NjY2NjY2NjY2NjY2NjY2NjY2NjY2NjY2P/wAARCAM8BQADASIAAhEBAxEB/8QAGwABAAMBAQEBAAAAAAAAAAAAAAMEBQECBgf/xABOEAABAwIEAQcGCggFBAICAwEBAAIDBBEFEiExQRMUIlFhcZEGFTI1gaEjUlRVc5OxwdHSM0JTcnSz4fAWNGKSsiRDgvGUomPCJTaDRP/EABoBAQADAQEBAAAAAAAAAAAAAAABAgMEBQb/xAAwEQEAAgICAgICAgIBBAEFAQAAAQIDEQQhEjETQQVRIjIUYXEVI0JSMzSBkaGxYv/aAAwDAQACEQMRAD8A/QERYOEYVQ1eFU1RU0zJZpGZnvfqXHrJQby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F4weGOmqsSghaGRMqG5WDYXiYTb2oNVZvk96iovowtJZvk96iovowg0URfD4ljOIw4jUxx1TmsZI4AWGgv3JvTLLljHG5fcIvz7z9ifyt3gPwTz9ifyt3gPwUbY/5dP0/QUX595+xP5W7wH4J5+xP5W7wH4Js/wAun6foKL4KPF8ZlaTHPK8DQkMB+5ehimNk2Es19vQH4KvyVj7W/wAmJ+pfdovgZMYxiK3KVErb7XaB93avHn7FPlbvAfgpi0T6VnlVj3D9BRfn3n7E/lbvAfgnn7E/lbvAfgp2f5dP0/QUX595+xP5W7wH4K3hOM4hPilPFLUucxzwCCBqm0xyqTOn2y6uLql1CIiAiIgIiICIiAiIgIiICIiAiIgIiICIiAiIgIiICIiAiIgIiICLiIOoiICLiIOouLqAi4iDqIiAi4iDqLiIOouLqAiIgIuIg6i4uoCLiIOouIg6iLiDqLiIOouIg6iIgIuIg6i4iDqLi6gIuIg6i4uoCLiIOoiICLiIOouIg6i4iDqLiIOouLqAi4iDqLiIOouIg6i4iDqLiIOoiICIiAiIgIiICIiAiIgIiICIiAiIgIiICIiAiIgIiICIiAiIgIiICIiAiIgIiICIiAs7DvWWLfxDP5TForOw71li38Qz+UxBorN8nvUVF9GFpLN8nvUVF9GEGivzjF/W1X9K77V+jr84xf1tV/Su+1RLj5n9YVEWjg0QnlkYWRO6N7vbe393XiooaiSeR0cLQy5AykAaXG1/9JXP81YvNZcnwWmkXhRRXBhdYf8As/8A2H4rwzD6p5AbHe/+odn4hW+Wn7V+K/6W8CkaJpIn5rOFwBff2LayQg3yOvv6LlkYVRz01e10zMoII3B/vZTUlRM7HJYnSvMYLrNJ0Xm8ivneZrP09XjW8MdYvH2p43I01bY2XDWN1Bvue/sss5auJ0c8+IyujZmaSADcDg0feFTdQVLb3jtb/UOq67cF6RjiNuDkY7zkmdKyK0/DqqP0orf+Q6ifuKmpsPqIqhjpYWFmbKc5BGpttfrWk5aRG9sow3mdaZ6vYH65pPpAu4vCIJ2RhsY6Oa7G23JXMD9c0n0gVsd4vEWT4TTLFZfoi6uLq2euIiICIiAiIgIiICIiAiIgIiICIiAiIgIiICIiAiIgIiICIiAuIoqpj5KWZkRyyOYQ09RtogqTYzQwucHSucGaOLGFwHtAVunnjqYGTRG8bxdpta4WP5NVsD6MUThydTFdr43DU24rZghZTwtijFmNFgFSsz9oidxtIiwsCxV9TV1dLM67myOdETxbchbFTOymp5J5DZkbS4qYncbImJjaVFk+TtbLW0csk7ryCVwLb+jrsreJ1JpqCR7D8IRkj/eOgSLbjZvra2iyfJ2skqqAsncTNC4sfmNzftXryiL48JmmilkjfGLtLHW4hItuNm+ttRFRwfMcMge+R73PaHEvcSVV8pnSQ4TJPDNJE9hFsjrbkBPLrZM6jbYRVsOYWUURdI+QuaHEvNzqFZUxO0uOIaCSbAblZ0uO0EQLnSuLB+u2Nxb4gWXvHIppsIqY6f8ASFuw3I4jwUGD1lJieGiBgAIZkki4jgq2md9I33pqNcHsDm7EXC9KpXVceGUDpnAuDAGtbxcdgFWgpauqiElXVyMz68nCcob7Rqpm2uktRFkuoKqnqoH09ZO+EPAkjkObTrurmI1BpaGSVvp2swdbjoPeUi37FpFkeTlZJU0Lop3F00Dix5JuVLj5ezCp5Y5ZI3xtu0sdbVItuNo31tpIqODB/myCSSWSR0jA4l7idwoPKN0keESzRSyRvjsQWOI4gJvrZM9baqLFp8OmmoYJm11Vyj2Nec0psdiVtJE7TDxLI2KMvcHEDfK0k+AVBmPYc9t2yyEbG0Lz9y0jsvnvJgtHPcxA+Hdv3lRaZhEz3psUddT1zXup3FwYbG7S37VZUMLYRJI+HKXOIzkHiFi4xiUtPikHJuIghIEtjuXbX7tPFPLVdyTOn0CLjSHNBGoOoWBUtld5TspRVVDYpIDIWtlIsbnbwUzbUbJnT6BFg8rV4bjdPTOnfUU1QDbPqWnv8PFaOMTPgwqpljcWvbGcpHWkWNrqLOwOv84YcyR/6VvQkHU4Lx5Q17qHDXuiJ5Z4LWW4dZ9g+5N9bNxrbURQUUnLUcMmbNmYDfr0U6mJ3G0o5p4oIzJNI2Ng4uNgqZxmjaL5pS34widbxsqVCW4tic9RMM0VO8xxNOwtx9v3LdsLWsq7mZ6RE77VaTEaWtJFPMHkbgcFaVVlFHFXPqo7NMjbOaBuetZWNmWPFKJsdROxs3KZ2tkIHRaLbKItMRMyTOm+i+fr3VeEVdLJHUyzU8smR8chzEdxPtX0CtFtpEXz9VicsflBHZx5qDyJ10z7kn7PYvoEi250iJ2IvnH4xNQ4zUNqSXUTpA0O/ZnKPct85Zoei85XjRzT9hSLb6InaRFh4UyeaKuYamYubI+JrnPJtqQCoMapZsPwiSojrqrlGZf+862pAKrF9/RM6jb6NFkDDZJIC+Otqw+5sDKSN9tVqsBDAHb21U1t5fSUVXVw0cXKVDi1nxspIHfYaKv56oOiXT5A7Zz2OaD7SLLmP+pKv6MqGjihm8nmsqAOS5I5ieHakzMTpXc7arXBzQ5pBB2I4rqxfJ+GR2CRxyOe0FuhabEa8D3WVTA4Z8QopXvrqpsjXlocJSfco8+t6Tt9KiyMAramoZUQ1bs8sEhZntbNZe62uldWigoyGy5c0khF8gOwHbx7lbyjWzbURZxwyRzSef1IkI9IP08NlWw7EZ4sRfhmIEOlaLxygWzhRFv3CZ6bSLKqK2epr3UNE8RmOxllIuRfWwUhwsuu411WJD+sJLDw2Ty71CPbRRUcNiqYOVjqZXzWPRkd+sNf6LKhjll8oKykdV1QijY1zbSnQkAp5db0T10+jRYdFUVdLjr8PnmdPC6POxzhq3vPHitp7gxhc42aBcnqUxbZEvSL5/BMSmmxKoiqSbS/CxAnZp2C+gStosRO4EWFR4q//EVXRTOPJuPwRPAgC4W25wY0ucbAC5J4KYnZExL0ixcBxJ+IVVa55IaHgxsPBttFtKInZE7gXVxdVkiIiAiIgIiICIiAiIgIiICIiAiIgIiICIiAiIgIiICIiAiIgIiICIiAiIgIiICIiAs7DvWWLfxDP5TForOw71li38Qz+UxBorN8nvUVF9GFpLN8nvUVF9GEGivzjF/W1X9K77V+jr84xf1tV/Su+1RLj5n9YWvJ7/Ny/ufeFNXTilZEWwwuMj5Ll7LnRyh8nv8ANyfufeFYrmUrooecyPZZ8mXKL36S8rLr5520w7/x40nxMx0lKJI6eEuzAdJgXq0fmznPIQ5+Sz2yC17L1izYHUgFS9zGZxq0XN9V6yw+arZ3cjyXpW1tZc0THjH/AC65ifO3/CLCJBU07pnQxMeHlt2NtpYKGlqM+MyxcjE2xd0w3pH2qxhDYG0rhTPc9mc3LhY3sFDTtom4o6RlQ50ziRktpfjwVuvK/SnfjTt3GJxSiN7YYXueSCXsuu1jo4MPE7KeEvIboWC2q7jDaZzIucyPYLm2UXXuubAcNAle5sVm9IDXsUU140Tfflft5g5OTDOcughz5HOsGC2l1XoZhUwco6GJjmzMALGW4hXKdsIwrKx7jDkd0iNba3VWhbTtpTzZ73t5Zly4W1uFMa1br7RO91/4VPKD/PM+jH2lQ4H65pPpApvKD/PM+jH2lQ4H65pPpAvT43/x1ebm/wDqJ/5foi6uLq6npCIiAiIgIiICIiAiIgIiICIiAiIgIiICIiAiIgIiICIiAiIg4uEhouTYdq6q9dTuqqOSFrywvFg4cFE+hl47g7Z2uraYmKriGYObpmsruFVj6rB4amUdMsJd22UMlNik0JglqYMjhlc5jCHEcdb28ArL6NzcO5pTFkfQyXINgCs4nvqEePe3zXIvpcKoMXhHwkRJeBxYT/fitqWZmKVFNBEc0AAnlPX8Vvjr7FZo6DksMbRTlkjA3JoLXHb2rzg+GMwumdE12ZznXLuzgPYorWY6RrtQ8mhydTiUFrZZzbuUmKvmqMShp6eIS8gOUe0vyi5uBw6r+IUtPhtVS4hVVMM0Vqg3LXNJt71NQUM9PUzzzyMkdM7MS1pFtgB3WCanXjoiGTTyT0HlFmqIWwMrRo1r8wzDfX3rS8pPUVV+6PtC94xhpxGCNscgiljeHteRey81tFV1mGPpHyxZn2BeGnbuU6mvRqdTCbBvVFL9GFU8q/UNR3t/5Bdp6TFqWlZTxVFK5rG5Q50Tr/8AJe6/DqiswltFyzbkDPI65Omqb60TEzXS7Rf5KD6Nv2KdZMdPi8VO2BtTSkNblDzE7NtvvZaULDHCxjnFxa0Ak8VeJ2mPT2SBa5AvovnMewzmebFqF3IzRnM8DZwutnEaaSqga2GTkpGvD2u7Qqk1HX1kYhq5oDCSC4RsILrddyfuVbT9aJrtU8onyT4FTVQabNeyV7ey34lbdJM2opo5WEFr2giy66CN9PyDmh0ZblIPUsqHB6mgc4YdWFsR15KVuZo7k7ido1qWySG7kDgsbF3zVFfT0tPEJTH8K9pdlF9Q3XxPgpuaYlNJG6oqYS2N2YMYwgE9q90NDPBWTVE8scjpjc5WkW0sAPBRNpt1pbTJjknw/wAoWy1EDYGVgtZr8wzD2LV8ofUdX+5969YxhxxGlbGx4jkY8PY8i9iF4qqKrqsMfSSSxZngNLw07dyamvSup1MJ8H9UUf0LfsVbym9Q1PcPtC80tHitHSsp4qmlcxgsHPidf/kvddh9RVYSKLlmlzgBJI4E8b6KfLrWjUzXSGioKh1HRyR109g2N2QkBttLjQdS2lkMpMXipG0zKqmytYGB4jcHWtbrtf2LWaCGgHeyV9pj06vl/J+gpKs1hqKeOUiZ1i5tzuV9NJnyO5MgOtpm2WVhOF1OHPkvPHI2V+d3RIPs1S/0jW5iVqnpoMKpJcnRhaXSfujeyxG01dWYfUA0cb+dXfnMti0k3GluGg9i2sTpZ6yDkI5WMjdbPdpJIve26s0zHRwNY8glotoomu5iPpMxtneTtYarDmtf+li6DwdwVTrxMfK2EU7mNk5roXi49Iq7Fhk9LidRU000YjmOYxOad+J3SbDal+MNxBs0QLI+TDC07anr7VE71pGpmI2q08z24+Y8UDeXyWge0WY4dl+Kt+UbrYS5n7SRjR/uClxPDY8Sp2tkdklYczJG7tKrVOG19XTQwz1UTuTeH5hGQXW69UmJiJhOp9KrR5lx9t9KWtFj1B4/v3r1WN85RYhU7xRwvji7bDU+0j3BaOJ4cMSoRBK4NkBDmvbwKljo2x4eaVlgCwt7NrJ4z6+ka9oPJ9/KYLSn/RZaKzcIoKjDqdtO6aOSJt7dEghaSvT1pMeu3zfk+/meKV2HS9F2cvjv+sOz2L6JwBaWm9j1Gyo4lhMOIOZIXOinj9CVhs4KJkGMRtyirgkHxnx6+6yjfiiImOlHB2ufjNbE+aZ7IZLMBkJsF78oQ84nhgYQ13wtiRceiFdwzDH0c8s8smeWYkvPWfuXMTw2etrKeeOaNggzZQWk3uLG+qrr+M6j2anURKlUzTQ4vStxbIYdeSfG2zc3bdbNbUNpKOWoIvkbcDrPAKOsoWYhRGnqwCTrdvA9YVHzVXOpoqaWsZLFE8OGZhu62wJupjdU9+mdLQ4hJg7o+aML78ryol1zA3JAtx18VuYLWCtw6KUb2se9XImlsTWutcCxtssyhwyow+pndBNGYJXlwjc09HsBuois11KNal4pYYqquxWCVocxzwCD+6FUppp/J6oFNVEvw+R3wUv7M9R7FpUlFVU9bNUOlicJ3BzmhpFtANNexXamniqoHwzMDmPFiCprHuSY6Z2BEF1cQQQal5BHevPlZ6gn72/8gp8Hw3zZDJCH52F12k72XcZoJMSojTMlbG1xBcS250N9FNNxUtEzXS1Sf5dveftKmUFJHNFFkmcxxGxYCFOpp/WF5Z+P+pKv6MqvhtDFU4bTmZ0jm5R0Mxy6diuYpSyVtDJTRvazlBZxcL6JhtNNSU7YJXse1jbAtBB9qi0bmFYjva01rWMDWiwA0C+WwEYgMNqHUTodJHHK9pJJ77r6mTOWOyEB1tLjS6zcHw2fDWujdNHIxzi42aQUtHqIRrcvHk7NBLRO5PMJg48s13pB19bqrTOMHlbVRy7zBr2E8QGkf33K5UYQ4Yjz6hn5CV36Rpbdr+8L3W4WK9kb5n8nUxasli0sq6nWtGp6aS+erWGbyspeT3iiBfbvOhV9sWLtaGGppnDbPyZzfbb3KahoG0ueRzzJNIbvkduSrTM26iEzG2VhTjT+UlfTzHpyOMjCeIOq3pQ50bgx2R1tHWvZUsSwmGveyUvfFPH6EjDYhRshxdjAznNM8AWzOjOb3G3uTfjMoiJiNIsArKqvg5aolBte7Q0AbkfcqjRUO8q67mr42vyMvyjSR6I6itXCMO83U/JZ8/b7SfvUEeG1UWLTVzZoiZQAWFp0A0HFV1PianpBhU5OL1MdeA2u0DSB0XM4ZVax6Vwo200QzSVDsmW9uju73ae1dxTCm17opo5DDUxG7JQPcV5bQVj62KpqZ4pDE3KGhhbxuTvvoPBT3G4g1OtMnExWUslJXy0rIW05DHvbJmuCeIt1/avp4pBLE2QbOF1HW0zKuklp3+jI0t7u1VMPpK6jo205nilyCzXFhBHfqkR4z0mI7YktI+poKrEINJ4ap8sdt7A6j++paMtc3FqOlp4DrVay2/VYPS8dvFXMJoJKCmdBLIyRpcXXAsbndecLwiLDZ55IzflD0R8UdSiKzpGu1HC2Cn8psQha2zS1rh4BfQLKkwycYy7EIJmNLmBhY5pNx4rUbfKM1r8bK1I10mI6ekRFokREQEREBERAREQEREBERAREQEREBERAREQEREBERAREQEREBERAREQEREBERAREQFnYd6yxb+IZ/KYtFZ2HessW/iGfymINFZvk96iovowtJZvk96iovowg0V+cYv62q/pXfav0dfnGL+tqv6V32qJcfM/rC15Pf5uT9z7wp6+jnqo4eRZmyPkvqB+ssumjcaeedkrozEBcN43NlLC2oMbP+pkY6R1o2Zj0u3sC8/Jj/wC5N4lXHkj44paG1i9PLU0gjhbmdnBte3WvXISeaeQy/CclltfjZYbedvnELKpznm+0h4cFHHLVSSiMVEgcdOk8hZRx7aiN+u208mvlM+M99N7B6aWlpHMmblcXk2uDpYLIpfXg+ld968DnRa53PNG+l8KdFDLFLBkm5QEvuQ5jtVrTF3bc+2OTNuK6jqrcxmkmqmRCFmYtJvqAvdfTSzYYIY23kAbpccFig1ro43tnkIfe3wh0tvfqQGpcbMrc54gSO08VnGC0REeUdNZ5FZmZ8Z7blNTyR4TyDm2kyOFr8TdVaClmpaUtmZlJmYRqDxCzM1YHSB1Q9vJGziZDa/UvE76mItbJO91wHizyR2KYwW7jftE8isanxnrpc8oP88z6MfaVDgfrmk+kCrTNkLGSyvzZxpc3NlZwP1zSfSBdmGvjWKuS1vPN5ft+iLq4uroeqIiICIiAiIgIiICIiAiIgIiICIiAiIgIiICIiAiIgIiICIiAiIg4i6iDiLqIOIuog4i6iDiLqIOIuog4i6iDiLqIOIi8SyNhifI82axpcT2BB7RZuB4kcSpHSSNDZGuIc0cFJVYrSUczYp3ua5xs3oONz4KsWjSN9bXkXGuDmhw2IvqvFPPFUwiWF4ex17OHGxspSkRVDiVM2s5oXO5a18uQ7d9lJVVcNI1jp3ZQ94Y3tJTygToipVWK0lJO2CZzxI/0QI3G/dYJMxAuoqcGKUlRPyLJbSkXDHtLSe6+6nqKiOmiMkpIaNyGk/Ym41sSos2PHKGVgfG6VzTsRC8/crNLiFLVuc2CZrnt3adHD2HVItE+kbWUUNVUxUkJmmJDG7kNJt4KkMfoCzPnlyWvm5F9reCTaI9m2ml1XnrIaem5eUuEdr3DSbD2KszHKGRgex0rmnYiF/4KPKP2looq1LX0tXcQTNc5u7dnDvB1VlWBEJsLrKZW1Ve9/m9sbIGkt5eTXMf9I6u1VmdDVRZcsGMNaTDWwSH4rosvvuVYwyomqaTlKhgZICQWjgRuPFRFu9aFxFnee6LlJIw6Qvj9MCJxt7lZpK6mrWl1PKH5TZw2IPaOCtExKNrCIoKashqjKIXZjE8sd3hEp0Xl7gxjnu0DRcrxT1EVVA2aF4cxwuCFIlRV6ushoouUnLgwakhpNvBRS4rSxRxvcZLSXygRuJ07LdoVZtEexdRZnn+g5TJnlz2vl5F97eCnpcTpquYxQl+cNzWdG5untHanlH7RtcRZ8uM0kT3NvJIGGznRxlzWntIVyCeOphbLE7Mx4uDayRaJ6SkXURWHEXUQcRdRBxF1EHEXUQcRdRBxF1EHEXUQcRdRAREQEREBERAREQEREBERAREQEREBERAREQEREBERAREQEREBERAREQEREBERAREQEREBZ2HessW/iGfymLRWdh3rLFv4hn8piDRWb5PeoqL6MLSWb5PeoqL6MINFfnGL+tqv6V32r9HX5xi/rar+ld9qiXHzP6wlw10baSrMzS6MZMwBtfpLroXtxOnlz8pFJI0seNrX27LKrDUCKmnhLL8tl1va1jdeqWsdTtcwgvjdra9iD1g8CuSaW3Mwwrkr41rL2xzTVuMbC0gSXN78Cpactq5Gy7VDNXj44t6Xf1qm6pmcf0j7drlM6OGnqTC/lGvboZA62vXa2yTXX/KK23/wjh/ylT/4/avU2uH0xGoBeD2G4QQtbAXCpaI3OykZTqd1yOOZsD5I3/BZwwnge2397q3XtXv1/pcY0vwlsbR8I5ri0cSA4XCzomkytsCbG5VgtL4xIay4jNgSHaE9Xguy52Rhxq8xe3MBr0tba+CrXrcfta3ep/SWvaJzKYbgxPdnj9vpDr+5RQx87p2tuA6E9In4h4+z71VEsgk5QPcH75gdV6bKWxOY0WL/AEj2dSt4TEahX5Im25J5eVlLgLN2aOocArWB+uaT6QKir2B+uaT6QLasaZ0nd4l+iLq4urR7QiIgIiICIiAiIgIiICIiAiIgIiICIiAiIgIiICIiAiIgIiICIiAiIgIiICIiAiIgIiICIiAiIgLi6iDiycfqWRwQ0zpGs5w8BxcbANGp+4e1axNliU3J4ljlRM7K+KnHJMB1BPH3n3Kl560iVSiqaej8pXxU8zH09U0EZHXAd7P71V3yopjNhTpWD4SBwkae7dReUtE1lA2rpo2slpnh92i1xx+5aVJURYlh7XghzZWWcPcVWI11Kv7qrVNeZcDjlhJEtU1rGW4Odv4an2Kp5OuNHV1eFv05N3KR9x3UHk9BM6pME1+Sw972t7XE/cPtUnlE2WirqbEaZt3m8TgONxoqzM/2Pra9hY5zX1lcRcF/JRn/AEt0+26p43C/FKieCIn/AKSLMLftDrbwA8StKnEeF4QzlXWbDHdxO5O5VDDMKiqqY1VVynLTuMjssjmjXsBU/Wo9ymY300MGrOfYZDPe7iLO7ws7yhIbiuEucQAJH6n2LxhVsJxuow1zrQy/CQ5j7v76l68ocj8UwlrrEF7rg9WimZ/jMImd1e8ahZU11A2nc3nDZcxc06taOta9UAaSYHXoO+xY+JUhwydmKYfGLN6M0TBYPb196vivp6vCpKiJ4LDG4kX1GmxU11HtP7VPJVodgUQIvqd+9Q+UlC2CmGI0o5KenIN26XF7L35KTReZY28ozM0m4zC41XvGqhtfD5upXcq+VwEhYbhjQb6nr02Ufx1uUe6ahPU1HOvJyee3p0zj/wDUqhhOJUMWCQw1Dn3yWc3k3fbay0a+MU+AVMdwMtO8e2xVbA5KU4BAJnx5chDszgFE7mIT/wCS7ieXzNVZduQdbwVbyaaHYFThwBFjuFNXzRy4FUSM0Y+BxbfTgq3kzPD5lhbyrLtBuMwuNVPUzB/5K3lHRClibidH8FPA4Elulxey3KSYVFNHNa2doKycanbiMQw6kPKukcOUc3UNAN7X69FswxiKJrBs0WUxry1BEdzKh5QyvhwOqez0smXxIB+1SYK1jcJpxH6OTTtVisp21dJLTu9GRpasLCK5+FDzdiYMYjPwcx9EjqvwUz/aD1Lcq6ptJAZpGPcxursgvYdajoa6Kuj5SFrwzcFzbAqDE66kOF1FqmI5onBtng3JGll48mmuZg0LXtLTxBFikzPlCYnvSrQOYzyqxMOcG3ay1za+gXcPp2u8oquppjaCwaS09Fxtr7/vUVHFT1PlPibZWskbZlg7XWwXY5D5O15gkucOnddj/wBkeo9ipPtSPUbbGJVJpaGWVur7ZWDrcdB71h4Yx2EYwync48lWRhwv8Yb+38VdxEsxHEaeia/NGwcq8tdx/V1HtPgquN4RHTUXPKTlOVpnB/Skc7o8dz/dlNtzPX0mf23av/JzfRu+xfL0L58Dhgqmh0lBO0GRg3YesLfbVx1eEOnY9tnREnXY2XjBhHUYFTMeA9piAcCk/wApiYlMxuTFJYqnAKmWF4fG+FxDh3KzRsa6lp3loLmxgA9Wi+axKnqMEhqY4A6SgqGOGQ/9skbhfT0X+Sh/cH2KImLW7TXfe2PU/wD9xp/4f7ytt0LC8vAs/KW5uxYdS5v+MafUaU9veVuVEogp5JiLiNpcR3BWiImZRX7YGDYizDrYXiDeRka4hsh9F/tX0EMTIowyNoa0bALLxN2G4hhZkmkjLS3M1wIzA8LdvYrGBiZuE04qAc4YN97JXqdEb9L66uLq0WEREBERAREQEREBERAREQEREBERAREQEREBERAREQEREBERAREQEREBERAREQEREBERAREQEREBERAREQEREBERAREQEREBZ2HessW/iGfymLRWdh3rLFv4hn8piDRWb5PeoqL6MLSWb5PeoqL6MINFfnGL+tqv6V32r9HX5zipti9USLjlnaHjqq29OPl/1hTRWK+NkVY9kbcrRawvfgFYp6WKehYSAyR02TPqdLX2usZyRFYtLijFM2msM9X4JWVuWnqR8JbLHKNx2HrCrCncKoQPOUlwbfffYq5L6LpoxGJnR8rdrSDYmx42B9ipktE6Xx1mNquUmgAAueWt7laiMImFMZSGlvJObl/WPG9+tUoGl5deQsaxpcSF7lhZFKG8s4u6Jvl6xfrS0RPUymtpjuIHMdHSStcLObKAe+xUkmY01OBCH3iPSsSR0nLzPTljZi2Vz+SfkfcW7Ad+xeC0saA+ZzXFuYDhbqTqe9ncbjSBFbNIxtWKYzHOXhlwzT7V4jp45swjlcXBpcGlm9hfrWnyQy+Oyur2B+uaT6QKrBGJZMrnZWgEl1r2sFbwS3nqlte3KBXie00j+US/Q11cXVo9kREQEREBERAREQEREBERAREQEREBERAREQEREBERAREQEREBERAREQEREBERAREQEREBERAREQEREHiSNkrCyRrXNO4cLgqOKlp4XZooI2G1rtaApkUageXsbIwse0OadwRcFRw0tPTkmGCOMnfI0BTImoHiOJkZcWNALjc24lJI2StAe0OAN9ete0TUehHLBDPblYmSZdszQbLsUUcLcsTGsb1NFgvaJqN7EMtJTTuDpoI5HDQFzQSuPoqV5u+micbW1YCuzVdPT/pp44/3nAL1DNHOzNE8Ob2Kv8ZnQ9NY1jA1rQ1o2AGih5hRkn/pYdd/gxqpZJY4m5pHtY0cXGwXIaiKduaGRsg62m6n+PqRW800F780iB7GqxDTxQD4KNre4KVeGSskLwxwcWGzrcCo8axPocngjqGZJmB7b3sVXdhNA43NJF7G2ViWaKFt5ZGMHW42XmCrgqb8jKyS3xTdJisz2Oup4XxCJ8THRjZrm3Cr+aaC9+aRA9jVdRTNYn6EUUEUP6ONrdLaBSoimIiPQKOWGOYWkY1w7QktRDALyysj/ecAvMFTBUAmGVr7fFKiZrPUiJuGUbHZmU7Gu6xoVZZGyNuVjQ1vUF0kNFyQAOJUUVXTzOLYp43uGhDXAqIitZO3ltFStcHNpoQ4aghguFNJEyVhZKxr2ng4XC9LxysfK8lmGe2bLxsp1ECNlFSxuDo6eJhGxawCylexr2Fr2hzSLEEXBXpVxXUpk5MVERf8XMLp/GAFBSBpa2lhDTuAwWKkip4YL8jEyO++VoF1IieMDzJG2RhY8AtO4KMaGNDWiwAsAvSKdRvYruoqV7i59NC5xNySwXJ61MWNLCwjokWt2L0iagVW4dRtk5QU7M/WRdWkRRFYj0OoiKwIiICIiAiIgIiICIiAiIgIiICIiAiIgIiICIiAiIgIiICIiAiIgIiICIiAiIgIiICIiAiIgIiICIiAiIgIiICIiAiIgIiICzsO9ZYt/EM/lMWis7DvWWLfxDP5TEGis3ye9RUX0YWks3ye9RUX0YQaK/OMX9bVf0rvtX6OvzzFoJjitWRFIQZXWIaetVt6cfL/AKwixMWrnngQ0jtFgrdF6ui/iT/wKqh1WI2xuhc9rfRzxXt7kkdWSQCF0b+TBzACO1j4LmnHaaxVhW0VtNv2kopGTyQxTHK+Nw5N56r+ifuXJZTBJRvtcCEAg8Rc3Cq83n/Yyf7SnN5/2Mn+0q3xd7U+S2taS1TW04MMbg4POe46v1R9/tU1WyV0wtD0LM6eXsHFVObz/sZP9pTm8/7GT/aVPxyjznvpdqLTy1UDAGycs54//JqdO/io2Nc6Iw1MfRZGXMfbVulwL8e5Vubz/sZP9pTm8/7GT/aVHx9aT5zvel2Qf/z4+mafeFQikdDK2RujmG4Xrm8/7GT/AGldFPOD+hkP/gVaKahWbTM70sVEbIgY4XA8t0+5m4H99S94Mwx43SNdvnCqviqJHl7opC47nIVcwWCZuMUpdE8ASDUtKmlZhaJ8rx0/QF1cXVs9YREQEREBERAREQEREBERAREQEREBERAREQEREBERAREQEREBERAREQEREBERAREQEREBERAREQEREBERAREQEREBcXVxBRjw2AVlRUSRskdKQRmF7aWWUWcw8qmQ0jckU0Qc9jfRBva9vZ71vVE8dNA+aZwaxguSVmYXTyVFZLilS3I6QWiYd2s4XWdoiOoVnuY08xEYjj87ZAHQUTQA06gvPH3KCrjbhOPUs0AyQVRLJGN2zddl7wN2TG8Xid6RkDx3a/iF3ylaJJsNitdxqAbDqG6jX8do+mpWU8lS0MbO+Jh9LIOkfbwWT5IC1FOLk/CnUrf4LB8kf8nUfTFTMdxKf/Jo1GHxVFfFUSta8RtLQ1wv7Vk+UEDKGeiq6RgimdMI3BmmYHr8F9ESALlYjW+ecSZUAf8ARUxIYT/3HcT3JaI//JaN9NqMl0bSdyASvSdyrV088EIdT05neXAZc1rdt1f1Cyyio08+ISOHK0cUbeJ5Uk+FleSJ36FKXDopsRFVKxr7RhgDhe2pN/esjGomYfilBU0bBG+R5ZI1mgcNOC+ic4MaXOIAAuSeCxoGOxbE21zgRSQXbDcemeLu5UtER/yrPfTuLymoxGjw25Ecpzy24tHBR+UFJHSUzMQpWNilp3NvkFszb2sV5rDk8r6NxPRfEWjv1V3ykIGBVV+LQPeFERve0T6laa59XRtdFLyTnD0g29uuyxcJh5v5T10fKPkysb0nm5NxdbOGR8jhtNH8WMLLov8A+3Yh+4z7Ak/1if8AhM+4TeUlQ+Kkhja4sbPM2N5BscvFe8TwqllwuRscTI3RsLo3sFiCBpqrlfQw4hTGCoaS063GhB61mVcMmF4dNI+vmlY1pbHG4DUnQC+5U2jvZP2seTtW+twiKSU3eLtJ67LUWfgVG6iwqGF4s+13DtK0FavpMeu3UXF1WSIiICIiAiIgIiICIiAiIgIiICIiAiIgIiICIiAiIgIiICIiAiIgIiICIiAiIgIiICIiAiIgIiICIiAiIgIiICIiAiIgIiICIiAiIgIiICzsO9ZYt/EM/lMWis7DvWWLfxDP5TEGis3ye9RUX0YWks3ye9RUX0YQaKWXUQcslguog5YJYdS6iDlksuog5YJZdRByyWC6iDlgi6iAiIgIiICIiAiIgIiICIiAiIgIiICIiAiIgIiICIiAiIgIiICIiAiIgIiICIiAiIgIiICIiAiIgIiICIiAiIgIiICIiAuLq4gwK2nxapreUdTwSQxuvHG6TTvI4lSZMZqZWR1EVPFT3GYRuuSttFnOOJRHTIrKGoixNuIUTWukLckkZNg8L3FSVFVXsq6xjY+SFo4w7NbrP99S1ETw/wDwnpDUPmY0cjCJSet2WyysCo63Do3xTQtIe/Nma8aLbRTNdz7PvbHxmHE6p/I08UZprdK8mUv7D2KK2OiEQxU9LAy2W7HXIHZ2rdRJpud7RpFTRcjTxx8WtAKlRFaI1GkiIikYuLwYnVTclDFE6lFuiZLZz29nYvDm45JGIGwUsER6JLHkkDjbtW6izmm52jTMxTDXVNPAadwbUUzg6Nx7OCilhrsSEcVVCyCJjg5+V+bORtw061sIk0/Up6RvzRxfBMzlo0beyx6alr4saqK51OwtmAAaJBcWFluIpmux5uQzMWm9r2H2LPbRyVlUyprgGtj1igBuAet3WVpIpmu/YLqIrAiIgIiICIiAiIgIiICIiAiIgIiICIiAiIgIiICIiAiIgIiICIiAiIgIiICIiAiIgIiICIiAiIgIiICIiAiIgIiICIiAiIgIiICIiAiIgIiICzsO9ZYt/EM/lMWis7DvWWLfxDP5TEGis3ye9RUX0YWks3ye9RUX0YQaSIiAiIgIiICIiAiIgIiICIiAiIgIiICIiAiIgIiICIiAiIgIiICIiAiIgIiICIiAiIgIiICIiAiIgIiICIiAiIgIiICIiAiIgIiICIiAiIgIiICIiAiIg4i6iDiLqIOIuog4uoiAuLqICIiDi6iIOIuog4i6iAiIgIiICIiAiIgIiICIiAiIgIiICIiAiIgIiICIiAiIgIiICIiAiIgIiICIiAiIgIiICIiAiIgIiICIiAiIgIiICIiAiIgIiICIiAiIgIiICIiAiIgLOw71li38Qz+UxaKzsO9ZYt/EM/lMQaKzfJ71FRfRhaSzfJ71FRfRhBpIiICIiAiIgIiICIiAiIgIiICIiAiIgIiICIiAiIgIiICIiAiIgIiICIiAiIgIiICIiAiIgIiICIiAiIgIiICIiAiIgIiICIiAiIgIiICIiAiIgIiICIiAiIgIiICIiAiIgIiICIiAiIgIiICIiAiIgIiICIiAiIgIiICIiAiIgIiICIiAiIgIiICIiAiIgIiICIiAiIgIiICIiAiIgIiICIiAiIgIiICIiAiIgIiICIiAiIgIiICIiAiIgIiICIiAiIgLOw71li38Qz+UxaKzsO9ZYt/EM/lMQaKzfJ71FRfRhaSzfJ71FRfRhBpIiIKOIYhzJ0LBTyzyTOLWtjLRsLn0iAoPO9T80Vf1kX51zFvWOGfvyf8AAqdBD53qfmir+si/Onnep+aKv6yL86mRBD53qfmir+si/Onnep+aKv6yL86mRBD53qfmir+si/Onnep+aKv6yL86mRBD53qfmir+si/Onnep+aKv6yL86mRBD53qfmir+si/Onnep+aKv6yL86mRBD53qfmir+si/Onnep+aKv6yL86mRBD53qfmir+si/Onnep+aKv6yL86mRBD53qfmir+si/Onnep+aKv6yL86mRBD53qfmir+si/Onnep+aKv6yL86mRBD53qfmir+si/Onnep+aKv6yL86mRBD53qfmir+si/Onnep+aKv6yL86mRBHT4s6WsippqGop3Shxa57mEaC59FxWmsWUgY1h1z+1/4rYzt+MPFB6REQEREBERAREQEREBERAREQEREBERAREQEREBFxEHUREBERAREQEREBERAREQEREBERAREQEREBERAREQEREBERAREQEREBERAREQEREBERAREQEREBFxdQEREBFxdQEREBERAREQEREBERAREQEREBERAREQEREBERAREQEREBERAREQEREBERAREQEREBERAREQEREBERAREQEREBERAREQFnYd6yxb+IZ/KYtFZ2HessW/iGfymINFZvk96iovowtJZvk96iovowg0kREGTi3rHDP35P+BU6gxb1jhn78n/AqdBieT1dU1lRijamTO2CqdHGLAZWjhoreKYxTYWYmStllml/RwwszPdbewXz+F1tRhFbijZcJxGYTVT3sdDTkgi54rmMxVNbW0OMR0uJMiEbo5IoRknj1Njbtv4IN+nxyhnw2WvEhZDDcSB7bOYRwI61Uh8q6KWWmi5vVxvqXhsYkiy3B2dvqO5ZZwd0/k1iPIQ1kM1Q9r8tY8ZnkG/sJ7eKgra2etxHAGy4fNScnO1vwosXG7b5R1dqDeqvKigpaqSFzaiRsLsss0ceaOI9TipcQx+jw+anjkEshqWl0ZibmDuob314L5iTDKmkqa6lnpsWmjqJi5nNH2ie0/G00PetaXD5IsfwERQTGCnhe1ziM2To6BxGl0GlQ49RVtHUVIL4W0xImbM3K5lusarHr/KnnDqAUAqKflalrSZYQBLHexLSb6bdqiiwqrqW+UsIhkjNRKDCXtLQ+xcdCd/6qGpkr66DB6fzRVxc0mjEr3R6aWGnZpe6D7dERAREQEREBERAREQEREBERB875WelQ/vv+xZFJ/m4fpG/atfys9Kh/ff9iyKT/Nw/SN+1B+kIiICIiAiIgIiICIiAiIgIiICLiIOoiICIiAiLiAiLJjxZ7qnpMbyLjZpHpDXQlUtetdbVm0R7ay6uIrrOouIg6iLiDqIiAiIgIiICIiAiIgIiICIiAiIgIiICIiAiIgIiICIiAiIgIiICIiAiIgIiICIiDihqagU7GnKXPecrGjibE78NjqoZasudJFSBr5GHK5zr5WHt6z2D2kLyyN/KcrNJnflyizbAddh29/AKlrxC0V29tq5GEc5jjjaSAHNkLhcmwvcBW1Vc0OaWuALSLEHiooqmSnAilhlkY02bKwh3RtxF734cb+2yrS+/ZNf0tyTxRSRske1rpLhgJ3sLn3LlPURVMLZoJBJG70Xt2PcsrGcMGOtouTmLacF5e+N1nWLCNPadR3rPdg+JPrqSoqXxsETY2ExvDQzK43LRlPpC2gI6itJmI7lV9PNNHBE6SV7WMbqXONgF7Xx0/k+80kjbQZ3xSiQucbOcZQ9lzbgAe667JgVW+KoaGQRufHK3O2QkyZvQadNA0aezRZ/Nj1vyhOpfYIs3CKPmcla1mQQvnzxtab5Rkbfu1ufatJaRMT3CHURFIIiICIiAiIgIiICIiAiIgIiICIiAiIgIiICIiAiIgIiICIiAiIgIiICIiAiIgIiICIiAiIgIiICIiAiIgLOw71li38Qz+UxaKzsO9ZYt/EM/lMQaKzfJ71FRfRhaSzfJ71FRfRhBpIiIMnFvWOGfvyf8Cp1Bi3rHDP35P+BU6AiIghqqaGsppKeoYJIpBZzTxWbQ+TWH0NUyoYJpJItI+VkLhH3BbCICIiAiIgIiICIiAiIgIiICIiAiIgIiIPnfKz0qH99/2LIpP83D9I37Vr+VnpUP77/sWRSf5uH6Rv2oP0hERAREQEREBERAREQEREBcXV5JDRcmwCDqLBqa2WeYuZI+OMXDQ02v2lW8Pr3SSCGcguPoO2J6wVhXkUtbwhlGWs28Wmuri6t2oiLiDqLiIIKypbTQl7gSTo1o4lfPNvG1ttSy3tsreKF7q60mXKwfB6a2IF9e8FVl5XKy7vEfpxZr/wAtfp9Ixwexrmm4cLgr0sWhrubDk5ATHuCNS3+i14pWTMD43BzTxBuvQx5a5I3DqpeLR09qvPWU9O7LJIA7qAJPuVWvxDIXQwWL9nO+L/VZe5JJJJ3J3KxzcqMc6juWeTNFeobbcSpHODeVsTtmaR7yFbXzCsUdW6keLlxh2Ld7doVMXMi06t0rTkRM6lvrqjilZNG18bg5rtQQva7nS6iIgIiICIiAiIgIiICIiAiIgIiICIiAiIgIiICIiAiIgIiICIiAiIgIiIOKi+eeWomiiyxMiIa55F3OJAJsOGhGpvx067ypVcMjJecwkkAfCxBt844Ef6h7xp1Wrbeukxrfb1GxsTAxgs0cF6XGua9oc0ggi4I4rq5WoiIiVfJzeXNC4x8q4l7RsTbe3A6cF0N6WZznPd1uN/8A17F2oGjHfFePfp966vG/I5ckXiu+isQxW1s58pXUsj/gS7k2xBw1BjzZi3Lci9xe/UFrQOzRN11Gh1uQepSdthe1r21UUdhJINnF19eOg2XPnzUy0rFY1MQRExKaCaOB8jZXBgecwc7QHQC1/YrbJGSC7HtcOsG6prwY2Hdg0202XXg/KfHSKWr6Vmm520UVGGV0Lmse4uiOgJuS09/Ef33Xl7eDPTNXyozmNOoiLdAiIgIiICIiAiIgIiICIiAiIgIiICIiAiIgIiICIiAiIgIiICIiAiIgIiICIiAiIgIiICIiAiIgIiICzsO9ZYt/EM/lMWis7DvWWLfxDP5TEGis3ye9RUX0YWks3ye9RUX0YQaSIiDJxb1jhn78n/AqdQYt6xwz9+T/AIFToPlKuPGYscpqFuOPy1LXvDubt6FuFuKvjygp6VhjlFTUMpyIp6xkPwYeNDfXr6grFVh803lBQ1zSzkYI3teCdbkaWWa/BMRjpazDqZ9NzOqlL+VeTnjDtxa1j4oLU2NTN8pIKCOne+nkizl7Wg3v+sDf0RxUjPKGnNXFA+lrImzSGOOWSLK1zure/iFHLhNTDi1FU0ZjMUNPzdwe4hwHxhpqVmReTmJ84o5qh0EktPUCR8zpnudI299joO5BseT9XPVnEecSF/JVskbNALNFrBUHnFcQ8ocRpabFHUkVMIy1oha++ZvatPBMPmoDX8sWHnFW+ZmU36Jta/as+WgxqmxyurcOFE6OqDB8O51xlbbh7UHcOx90FFVjFn5p6SfkCY26yk+jYdZ1Vo42yopq2Nkc9LVwwOkEc7AHWsbOG4IuqP8AhqoOHuc6ojOIuqhVl9jkzjZvXbUqfzVXVVVV1tYYGTSUrqaKOJxLQDxJI6+xBXwzFKyetwZks5c2opXvlFh0nDY7K+PKGn51FC+lrImzS8lHNJFlY53Vvf3KrQYJV09Thcj3RAUtM6J5BJ6R2tpqqUfk5iZqKSWodBLLT1IldM6Z7nSNBvax0apGw3ygpn1NTC2nqctK5zZpcgyMsL3Jv2HtXvD8cir5o2MpKuNsrS+OSSPoOHeCbe1R4fhlRTedS/kSauZ0keYFzbEaZhp4KhheA1tJiUE4ZT0cbL8s2nleRNpp0ToFEDU8oK2Siwt7qc2qZXNih/fcbD7z7FVwXE5/N1a2uLpqqge9smUAOeBqCBpuPsXvGcHlxevpBJIY6KEOc7k32eX8LacFHhuBSYVjL5qeV0lJNFllEz8z8wOh210+1BOfKOhE2HxfCZq9odHoLNvtm169OK8f4kgdLLHBRVtQY5HRkxRAglu5BvZZMfknVRxVvw0fKNLRQuufg2h5drpopB5N10MFJCx8UsTYiJonyvY0yE3L+j6XVY9SDVk8oqKPC6fEA2Z8NRII2hrOkDruL9nBeJPKGJr+R5nWcsIy+RgjBMI4F1j7dLqlD5P1jMFw+iLoS+lqxM45jYtDidNN9VbqcOr4cXqazDzTubVxtZIJSRkIFgRYa6cEEOEY6WeTtFU1plqKmoc5jWRsBfIQ47DQbBWz5RUTaKSoe2ZjopBE6As+EznZtu1ZR8l6h2C4dTyCCWeje8mN7jkka5xJFxqOClPk5L5utBBSUlUyoZPG2NznMOW9g4nvOykWMOxWes8pZ6ctmhhbTB3ISsDXNdmGvh2rfWJh9BiAx6bEq3m7RJAIwyJxOUg34jVbagfO+VnpUP77/sWRSf5uH6Rv2rX8rPSof33/AGLIpP8ANw/SN+1B+kIiICIiAiIgIiICIiAiIg4qGKh8kIiacodqT19ncr6o4iSHxdE5TcX6iomN9DGBv2HqXpjnMka9ps5puCvdQzLJn1s/fvUa8TJWcWR5t6zSz6ClnFRTslAsXbjqPFTL5yKeeEERTOYDrawI94UslfUyMLeUyg8Wix8V315lNd+3VHIrrtp1GIwwPydJ7huG20UEeLscDykL2nqBBWUBYLq57c2++o6ZTyLb6XJcTnkeDHaJo4WBv3rRoah1TTB7hZ1yDba6wVvUEDqemax5u86nvW/Fy3yWmbemmG9rTMyjr6HnQD4yGyt0BOxHUVjEFrnMcLOabOHUV9MsLE2hte+36zGuOvHUfcE5mKJr5/ZnpGvJWXWSSR5uTkczN6WXiuIvMraa9xLjiZjuHF1EUTOz2IiIhJDUTU9+Rkygm5BFwStGjxNsjhFOAyQ7OHou/D2rKXunaHyPzNBaGga9u/2Bd3Fy3m/jvp04L2m2n0a6s6jqHse2FwL2OPRPFvYexaK9R2iIiAiIgIiICIiAiIgIiICIiAiIgIiICIiAiIgIiICIiAiIgIiICIiAuLqjmlZBE6SV2VreP3d6D5zyne/DsPkbBK+FkkjXhzJMhbd4zjNbQHNe+u57Fl4fjdVFRObzphaHSObNUuMocQ1pEbXjLmJueHZYr6qEzTSiqmvGcpayKw6IJ49psO73qxnd1rGbVjpfUvnnY1ViqcwsiY4Eg0rmnlWjks+cm+19NvaoJMdxCCnBkEDnPZBJyjWZWxtka8m+Z4GhaBckbrb84ytxNlHJAWNlzcnJnBLsoBJLeA1tfr4K7md1pM1j6O5UKaeWqwmComjEcjw1zgCCB0t9CdLa7qyu1N3U8t/iH7FxeD+ViPKsw0qKGpyZBnDAb2DnbN7VMquJVPNMPnqMubk23y9fYvMxRM3iIWlJTvc4ZXNtlA3Nz3HttbxUyyHV9VhdNI7E4oXuD+hzaQXde5OjiNrcN17kxqJpZydNUStcyJ+ZobpynoDUjW67cn4/P5fxqrF4aT252Ob1iyuwv5SJj7WzNBt1L54Y9EXPBpagCIXmPRtF0yw36WurTtdeqXyjipqRzq2CSJo5Use22V+R9rDW4Oo3sF6f43Blw+UXjUKXmJ9PokXzM3lVykb5KONhDI3lweQ6zmujG7TYiz+C+mXrs3UREBERAREQEREBERAREQEREBERAREQEREBERAREQEREBERAREQEREBERAREQEREBERAREQEREBERAWdh3rLFv4hn8pi0VnYd6yxb+IZ/KYg0Vm+T3qKi+jC0lm+T3qKi+jCDSREQZOLescM/fk/wCBUznBrS5xsALklQ4t6xwz9+T/AIFdrP8AJz/Ru+xB3nEf+r/YfwTnEf8Aq/2H8FaGyLH5V/FV5xH/AKv9h/BGTxvfkDukQSAQRp/ZCtKnP6yp/oZP+TFNcm50TXUJ0Xz2NYpJBifNmYk2hjZEHucaflS4knhwAA37VYmqK2eWmoqKsiDzBy0lUYw4OFwBlbe2putVGyiwW4nXVUNNSxOiirJJZI5ZcuZreT3IHG+nir2FVNRLzinq3MfPTSZHPYLB4LQQbcNCg0ERZmO1tVQ4fLJRwco9sbnl7iA2MAbnrPUEGmiycar6ujwt01JBnkERe6RxAbHYb9p6gtRhuxpO5CD0i+ZocWlq8SAOMRxtfM4MpzTek0OIAz7XIHeruJ4rNFiFLTUoBaahjKh51Dc2zR2217NOtBsosHHK2uoXPnFVT00DLCKN8ec1DrXsTfo9S243F0bXOblcQCR1FB7REQEREBERB875WelQ/vv+xZFJ/m4fpG/atfys9Kh/ff8AYsik/wA3D9I37UH6QiIgIiICIiAiIgIiICIiAo5omTxmORocx24KkRBiSxX5SF5N2m1zv2HwsqQvs7Rw0IWlUH/rZgBpcG/bYf0VOpZlcJANDo7v4H++xcfLxedfKPcMM9PKu4RIiLyXAIiIJaUNNXCH+jnHjw99l9CvmCL9nG44K3HiVWxti5jz1ubr7iu/i56Urqzqw5K1jUtp72sYXOIDQLklfPTzGondK7j6I6m8B/fWuz1M1RpK+7b3ygWCjVeTyIyR419IzZYt1AiIuJzCIiAiIgKekHwbnD9Zx92n3KuTYXVun/QM21FzZd3Cj+Uy6uPHcys03+YZ3rUWXTf5hnetReo7BERAREQEREBERAREQEREBERAREQEREBERAREQEREBERAREQEREBEXEBVK9khbC9jS5sUmZ7RuRlI0HGxINuzTWytoomNjNNbEBcx1Nv4aT8qmiljmZnie17b2uDx6lcWU6ugOIlrcwYWG8mQhjiDr0tv77FjbHERuGkW2Q4cyHEpq4VM7nyizmODC2wGgBy5gONgd1cRFnMzK2nCAQQRcHgq8N+RZc3IFj38VZVaGxiaR+t0vHX715P5PXhC0JF4kjZLG6ORoex4Ic0i4I6l7XmR4jZmdtoNOs6BeNXe40szoMEwxsbmtpQBnJuJH5jYEWve9rEi17K22ho2tDRT6ARgdN20Zuzjw9/FSxNLYmh3pW17+K9rsnnZ4nUWU8YZTcNwx2Kyl0kbpS0E0wlN75nPLiM2oJdexFtFZbhWHt5S1KDygcCHPc4dI3dYE6XPUoIaaWnxaWoa2WKnfndM+SVpY/RoblG4ItxA7yrokkm0gbZv7R46PsG5+ztXo5r8j+MY7b3CsRDkOE0E8LmyQOcRmY7NK9xIJaTqTc3s37Fqqlhwc01LXPc8tltd1viNPDvV1ezj8vCPL2zn26iItECLi6gIi4g6iIgIiICIiAiIgIiICIiAiIgIiICIiAiIgIiICIiAiIgIiICIiAiIgIiICIiAiIgIiICzsO9ZYt/EM/lMWis7DvWWLfxDP5TEGis3ye9RUX0YWks3ye9RUX0YQaSIiDJxb1jhn78n/ArtZ/k5/o3fYuYt6xwz9+T/AIFSvaHtLXC7SLEIJhsuqjzeH9rN/wDIf+Kc3i/azf8AyH/iufwj9tPJeVOf1lT/AEMn/Ji883i/azf/ACH/AIr1FBEyTO1z3PAIBdI51gbX3PYFatNT7RNtwqVsuKQ1DhS0cVVA9oAvJkLDxvfcbbKlFh9dhTaOWkhZVvjgMMsefJxzAtJ4A3W+i2UYDcOrqWKmq4o45qtkssksIflDhJuAT1aeCv4TT1EfOamrY2OepkzmNrswYA0NAvxOi0EQUqfDxBWSVPO6uTPf4OSUuY25voOC7i0ElThNZBC3NJJC9rRe1yQbK4iChidNLUYHUU0Tc0r4SxrbgXNlNJO+GWlhEWYS3aXA+hZt9uOysogwp4sVruTo6qlgbGyVsjqpkmhDXAjK3cE2t4qGs8nqgchzWuqnN50JXglnR1JLhpqR7V9GiDIrzioMtPDSQ1cErMrXvkDcmljmHHr0V+gpzSUNPTl+cxRtYXddhZWEQEREBERAREQfO+VnpUP77/sWRSf5uH6Rv2rX8rPSof33/Ysik/zcP0jftQfpCIiAiIgIiICIiAiIgIiICo10krXsDHlrdzbcq8qOIekzuKCm1oYLNFuKPaHtLXC4OhC6iCjZzSWu3Gl+tFNVMJAewEuGhA4hVyXMeWvymwFy3r6vsXkZ+PatpmPTgyYpidw9IvLHhw00I0IO4XpcsxMTqWMxr29RWlmfTtjJe2Fs2YG97uc21v8AxuvMstOyKpkleymjpp+Rc+R/pdFrr9/SOg6l4FGyWudUT05kjbSta03IGblH3Fx2EKE4dUU1SZoG1UNPHWvdaBge/K6JgDwHA3AII69SvUphx2rG/enbXHSYWJJKaGlbVS1lOyB4ux5k0eOzrXHz0sMcM1RVwxwTEZJC/R/d/eiko6V7JqScx1FgaiQuna0OaXWsSGgBt9TbtK8UzZ6CSCd9LUPZaojtFHmc28uYadRA37lP+Jj2n4KPMlXRtpKSplnhpW1I6LZJNzfr6ttdl7mMNPMyGepgimeLtjc8Aka692h1VWGlqqaKB746+Jr6NsXJ00THkODnktcHNNrhw2sNDfgr0dEYo6qJ8Ej2Ow+KAMc4Zn2El2Ztr6gXHWFNuLimdk4aTO0EE1NUQPngrIJIYjaR4fYM777L1DJTT0xqYqymdADYycoAAeo32KgayvkjlPJ1VRTsMMo5zE1k7i14c5mlswAv7dF7np562onqRSTNjkmpRaRmVz8jyXOLeAAIHsUf4mLaPgo9xSQ1EAnppo54icuaM3APUepel0xyNnr5XsIbLNG5riNHfBgEj2ri8/PSKX1VzZaxW2oF6pcond+qSLWtv/f4ryvJDtC1xaQbgi33pgyRjvuUYreNttWm/wAwzvWmsTCzIZGukeXtJ6JIAPuC217cTuNvRidxt1ERSkREQEREBERAREQEREBERAREQEREBERAREQEREBERAREQEREHERVpa2KJ5ZaR5GrskZcB4cezdQLKKk/Eoso5KKeV52YIi0+0usB7VzPWucXcpAwX0ZkLrDvuLnt9yibRCdS94gSGwAutE6UNk1sCCDYHvdlHbe3FeJKeGRjWSQxvawgta5oIFtrLlRJUSU8kLoWvLwWhzHWGo3IO3sv+Euw1WOSd+l6q0H/AEbGwPvyY6MbybgDg08b20vx71aUElVStPJyTxZnD0C4XPs4qvzjkHhtPHLMz9mI3afuuOnsJH3KmtrLdQbQSEb5Tbv4LyBYWGgUFNSOkjZNXdOocA62zYjpo0XO1t91m47jE2ESwxtZBLyrXOvJII7AW4nc6rz+bxsmeYiiYnTaXHNDmlrhcHgspuMQGSMSzPjD4g82iI5NxaHBpJuLkHbs7VJHiuHyMzZ6h7iWgMMb8z8wJbZttQQDw4FcdfxebfZ5wscuadsZqXsjaejdx1vbe9+wr2yczj/po3OF/TeC1veL79ltO1UKLHKN8ZldT8gCxjm5Rmc4uc5oaABf9S//AKU0eP0cksrQJckbGOD+Td0i5xblAte9xa3f1FdtfxlYndu0ea8ymbmD5Tysg4nYHsHD7VOsyTHaCNgc58ti1ziBE4lgabOzC2lieK012xTwjUQbQUs2WtqWPIa1zmhvacov7TcC3YtBZf8A/wB08ZF2ljH69ZzA+5oXsRsHojJ+4S37FyW/JRhvOO8ekTTfbRRURNOwizmvbfUP0PiPwUwqmkaxvB6rBdmPnYMkbi2lJrMLCKq6qebiOPL2v/Af0UWacm7qh177Na0D3gn3qmT8hgpOt7IpMr6Km2sLGnl2OuDYFguHezf2KSCsp53BkclnkE5HgtdbrsbFdePLTJXypO0TEwsLqItECIiAiIgIiICIiAiIgIiICIiAuIop6mGnyiV4Dn+i0aud3DcoJUVB9dVAZ46ElgOrXSgPI6wNR4kK5DIyaJksZux7Q5p6wdlETE+jSRERSCIiAiIgIiICIiAiIgIiICIiAiIgIiICzsO9ZYt/EM/lMWis7DvWWLfxDP5TEGis3ye9RUX0YWks3ye9RUX0YQaSIiDJxb1jhn78n/AqSb9DJ+6fsUeLescM/fk/4FSTfoZP3T9iifUjuRvxR4Jkb8UeC9IviLXtv26XnI34o8FGWgVTLADoO272qZRO/wA1H+477Wrs/H2meRXcq29KWL4r5vDGsgklkcW3IacrAXWuT926YhivNaunp44HyOklYx78pDGBx6+J7Au49FJNhjmRMc93KRmzRc6PaSmMRvkZScmxz8tVG45RewB1PcvrGDQJABJ0AWLhOKVuIzMcTh4hcM5YyYmZrTtdttOC0pKhpnfSiNzpOSLxmFmO4Wv/AHusKKLnVXRCkwh+HzU780shiDWtGUgtBHpAkhBqT4qGYzT4fFHnzkiV/BhylwHfp4W61zEsWFHV0tNHHykk0rGv6o2uNrntPDuKy24XitLWYc0VEMobK97pBA7ctNy45uO3guV2F4rG5jo6iGYyVrJSRA4uGuhJzeiBbqQfULigqYqiWkMcFSIJyB8KIw63XoV2ljmgpQ2pqOcytuTIGBt/YEGb5zxCKSGWpoY4qSaVsQHKHlW3NgSLW9gOl1yTFq108j6SjjlpopDGbyWkkINnFjba2177KnTV8lZiMc9fh+IjI+0EXNncnHwzuPE248FVqMO5NtZSnC55q2WV76eqa27Wgm7Tn/VtfUfig+vWZR4uKzE6mnjj+BijD2yftNSDbsuCPYvdZytbT1OHwSuhqGsbeVzNCD1eBCzaShxSHGJQZIRGKRsbXRwlrd3ZQNTqDY9yCahxyoqKil5WCnENWSIxHNmkZYE9IW7OGytjFc+Mx0McEmQteTK9pAJba4b177rHw+mcKihZDhlTTVkLwaqpe2zXi3Su6/TuVs1MUjsdoJGscWMilDnAaAnLa59iDRREQEREHzvlZ6VD++/7FkUn+bh+kb9q1/Kz0qH99/2LIpP83D9I37UH6QiIgIiICIiAiIgIiICIiAqOIekzuKvKjiHpM7igqIiICikpopJWyOBzAg6G17dalRNCnMC2d1/1tR3bLypar9JH3H7lEvF5VfHJLz80auZjly3Nupdzu06TtNtdlxFh5Sy3Lpe43u46767pneXXzOvtuuICQQRuNVMWnftO5ehOw1MsAncamJge8A3DQTaxN9+xcLnEAFxsOF0dlNY57Y2Mz0xcQwWBJl1K4t+REV14/prljWtOl7nG7nEntKZ33JzG543XEXP5T+2O5dLnEAEkgbC+y4uHsFzsArMdMxo6fTceJ29gW+HBbN3tpTHORW716ijM+o0j+N1934qzzeHMHckzMNjbZSLsxcOKzu07dNMERO5S03+YZ3rTWZTf5hnetRdzoEREBERAREQEREBERAREQEREBERAREQEREBEXEHHODWkuIAGpJ4KvFX0czg2OqicXeiA8dIbXHWL8QoajNPXCNwHIwgP/eeb28Br7R1KRzGvaWvaHNIsQRcFZ2yanS0V2mlqYISBLMxhOwc6xPcFEMQgOo5TL15CPduoOZwCF8UUTIQ/jG0N14FVhma90clg9vVsR1hTW8WJrprxTRzAmN17b9ikWRHIYZWyC9h6QHELTiljmYHxPDm9YV1Uiimmjhbd57gNz3KOoq2RXa2z5Pig7d6zzd0jpHavdufuQSVVRLURvYxzoWkWBael334L5vEqmohqXXZXc6L2c2gp5HNjLcoLiCGkOOa4OZfQLkchgqA+55N/RfroOo/d7exRP7TDGxDFMQfNiMDS5sbY5MlmFrmOa5oFiOsG++u9glZimIUb3thzOtVSutIwuDmh4FgddgTppprdfVZiOJWfBijpJa5slPLGKUtAubukBB2HDbT7lnFon6W1LFfW4hTCcieSWWI1ZAc09G1smnEcR7lo0xmqMSkpK/k52wuc5hMdgejGRp2Z3BWX1tdLmNHTeg3Vs92Eu10HDS2p130SmErauI1Di6eaFz3X2YRku0dmqi1omPRETtea1rBZrQB2BdRFiuKF1LE+sjqngmSNjmNBtaxIJ9ugUyKYnXcExtlVuDUEtcauZrs8xyvIy2vlyg3IuDsLXte2ikdgtKXNe2SeORgjDHtcLtyBwBGltQ4g3VquH/SvdlLuTtJYbnKQ7TwU41sQrReVfGGLFgWFT074I5nziPKwnOx5Y5pcRcWIv0zoQp2YDRxsyxvnjGRrRlLRq1xc1+24JPZrsmFUs8NZVzS0zaaORrGtYHNcLtzXy2/V1463JWmrWvMIiIlmnA6QxyMc+cmWGSKR5cLuzkFzjpvcd3YtI9iIqTaZ9rREQqyOy1zW2vykRN+rKR+b3LGx3HZsLrBDGyFw5HlPhM93akWGUEDbjYLaqiWz0xAvmeWHsGUn7WhV6vC6Otl5WoZIX5cl2TPZdvUbEXXkZfipyt5fUwt3rpAMahNJNU8hKIopOTzFzAHOvazTmt7TYL3TYvFVmLm0M8jZGNeXNYLRh17Ztb8DtdTebaIUopmQFkQl5UBkjmkO6wQbhVzS4TR1NLEbRS2DYmcs4ZrHS4vrqdL9amtODe2q7/8A2ru0K9P5SUkmGMrHggFzY3WLQ0yFty0FxGw4mwUsOPUtQ5nIxzPjcY2mQAZWl5IaDrfcW0CsDCaBsYjZAWBoYAWSOaRlBAIIN72JF+pStoKRt7Qk3MZJL3Ekxm7ePA+Ki0cCZ+z+aZozVAHxBc950H3rtTCJ4S39casdbVrhsR7V2DVnKfHOb2cPdZSru42P4scRCfaSlnZU00c8Zu2RocFKqBpmh7nxPkhc7cxnS/XY6X7bKeimfKx7ZXNMkbyxxaLDrHuIXoVvFmUxpYXVxdV0CKrLWxRvLAHSOG+TYd5VZ9ZUSCzcsXd0j7x9yDTRZInnaQWzEkcHC4KuU1ZHMA15EcuxYTuezrCC0iIgIiICIiAquIVPNKR8ume1mi17nu4pPVticWNaXvA2GgHeVlYlKZYZDK45nNLY2Ndl1OwHb2oLbYark7ur5xIRr0YyAbdWXZe4KZsL3SOc6WZ/pSyWzEdWgAA7B9q9U4mFPGKgsM2UZyz0b8bKVcs2memsRAuYZfzdTuOhcwPta2W+tgOAF7exdOoXnDnkQc3kIMkFmG2lxbR1u0e8FXxK3XERFuoIiICIiAiIgIiICIiAiIgIiICIiAiIgLOw71li38Qz+UxaKzsO9ZYt/EM/lMQaKzfJ71FRfRhaSzfJ71FRfRhBpIiIMnFvWOGfvyf8CpXNDmlp2IsosW9Y4Z+/J/wKkm/Qv/dP2IPPJv8A28ng38E5N/7eTwb+C982g/YR/wCwLvNoP2Ef+0Ln/wAbD/6wy+dHyb/28ng38F1sVnh7pHPIBAvbs6h2L1zaD9hH/tC8GOOOpZybGtux18otxarV4+Ks7rWNprm8p0lRZ1Zij4Kh8MFDUVRjaHSGPKA0HvIuewLzLjMfJ0xpIJaqSpZyjI2WBDeJJJAG9ls0aOVucvyjMRa9tbdS9KvQ1ba2lbOxj473BY8Wc0g2IKiqMThgxGmoSHOmnvts0WJue+xQXUWTU442CacCknkgp3Bs87bZWGwOxNza4vZe6vFnQTyRwUNRUiEB0r48oDbi9hci5twCDTRR08zKmnjniOaORoe09YIuFIgIqVficNDNTQyBzpKiQMa1vC5tc9moUNbjHNqiWGKjnqeQYHzOjygMB14kXNhsEGiGtDi4NAc7c21K9KOGZk0DJ2G8b2h7T2EXWbTY4yeaEGlnjp6hxbDUPtleeGl7i9tL7oNZFQOLUxxRmHxu5SZwcXFuzLDYnr7FDVY0IJ5mR0dRUR09hPLGBZhte2pubDeyDVRca4OaHNNwRcFdQEREHzvlZ6VD++/7FkUn+bh+kb9q1/Kz0qH99/2LIpP83D9I37UH6QiIgIiICIiAiIgIiICIiAqOIekzuKvKjiHpM7igqIiICIiCtVemzuP3KJTVe8Y4XJv2/wBkqFeRzP8A5HBn/uIihqamGkhdLPIGMHErliJmdQxiNplQdisBrm0cIdNKT0+TFxGOslUzJXYzpBmo6I7yEfCSDsHAdq06KigoIBDTsDWjc8XHrK1mlaR/L3+l/GK+/a3y0nJclmOTqXhEWUzM+1JmZ9iLhcBubX2XMxtfJJb6N34Ka0tb1CYrM+oegC57A0XOYH2Aq8oKNnpPe0i+jb727v72VlzC0X3HWF6/FxzSnft3YaeNe3lERdLZLTf5hnetRZdN/mGd61EBERAREQEREBERAREQEREBERAREQEREBERAREQUam1NOZ3vtC8dMu0DCBob8AR19Q615hq6adrnQ1EUjWekWPBDe+y9YiA91LE9rXRyylr2OF2uGRxsR3gLAosDnp22ZCYLQzXEUgYHSF5MebKdeidL6BZWpEyvE6h9E0hzQ5pBaRcEbEKCojbUBwje3lottfRJGx7CseLCsRe+IzyVLQJYmvDaogcmIgH6B3xvb1Kvh+G4vDVCSaOoErpISZjUAsytAD8zc3SJAtsfYoimp9nk143iSNrxs4XCGNhdmLGk2te2qx4sOxamdR8q90NPExmch4LWAOJeHdMDUf6XexbZtc2NxwK2UeQA0WaAB1BdREBccA5pa4XBFiFDJVQtztbKx0jf1A4E34C3avbaGpqIAKmVrGvHTjbHZwBGrb5j26hVm0R7TEbIKyV746eGWKRxBIlPS6LSAbgcdQL347aKxT0bWukmna188pa5/FoIvltpwBtdWWxsYbtY1p2uBZelzzb9NNCrzWbVU7joSXMB7xe3/19ysKvVi3Iym9opA49xBafc6/sVYSsIuNcHNDmkEEXBGxXUBF8nS49OK6n5WtMr5hIX0jYWWhIDrNJvmBFtyCrr8eqIjQiSCEmobE97WPN2NkNhuNeP96rT45V8obzmhzS06gixUNGXuo4eUN35AHEcTx96wqrHa7mcj44oYy6OR8T8xcRkkDDcW43utykytbJG03LJDnttmdZxt2dJRNJiO0xO1hERUWEREFetdkiY+17SsFu9wb969rxXZRRyOdswZyeqxvf3L0DcXGq8X8nX+VZTDqoYhSVNVJAIuQEbHseXucQ5pa6+1rOFuBtY6q+vHKx5ywvAcOBOq4uNlthv51jZMbeybkleHjNaP4xse7j/favQIIuNkiGaZzuDRlH2n7vBacXHOXN3/ymfTGPlOwR35qeU53zfJyn6t7Z9tr8Fe8+UHJzv5R9oXNa8GJwddxs3S1zdRHycoHSGQunzFuUnMP2nKdXXp3eKQ4DRUlJPE2edscjGtc5xZZrW3I/Vsdze4N+K+p1TTHtYkxajiMYe94ztD9YndAE2Bdp0detR02KROxGSOnD5Q9riWlpZ0mHK7KSLO4DfgOteI8DojDEI5pzDybWODZARMwOLgDptcn0baG2ytQYdTwSxysdJmjMpFyLfCOzO4deyR419HcrEde0yBk0M1OSLgyAWPtBIHtVtzg1pcTYAXJVcgEEEXBVfmVPsGEM/Zh5DP8Abe3uSMv7PFWiJdG1xABcMxt1nUr0vDQI5pomm7WO07Li9vf4WXtaxO4UFwgEWIuOorqKR4ETG6taGk8W6HxCljmmhILJHPHFjze/t3C8og06edtRFnaCCDZzTuD1L297I25nua1vW42CzqacU7n5w4sfY3aL2P8AdlFI4zy8tI2x/VaTfKPxQa4IcLggg8Qj3NYwucbNAuSVkC7b5XObffK4j7FwjMQXFzrbZiTbxQdJLnOcd3OJ9+iip45p65swAZBCXNuTcyG2ultADx306ipUwe3MbtZYOkcQ/T4QX0d23Ftfuss8k6havtfREXO1F4pm2xCd1zrFGLcNC/8AFe1XmcYamGpAJY27HgAkhrra2HUQPYSr0nUq29NFdXhj2yMa+Nwcxwu1zTcEdYXpdLJ1ERAREQEREBERAREQEREBERAREQEREBZ2HessW/iGfymLRWdh3rLFv4hn8piDRWb5PeoqL6MLSWb5PeoqL6MINJERBk4t6xwz9+T/AIFSTfoZP3T9ijxb1jhn78n/AAKle3MxzdriyCXgig/6j9pH9WfzJ/1H7SL6s/mRy/FZOoZP8zH+477Wrl6j9pH9WfzIGyGUPke02BADW23t2nqRamOYtuWHjWNwR1jsNFZHSnKDNM46tB4NHxiOPBVKtuHx1lJO+plhwt1II45InOa0lrtAXDUaH22X1S6joZGC1Rbh8TZ5XuMsr20xlvmkYCS2/sCyXMxWnr6B09FA6eSpc9zxP6ZyOFvR0AG3cvqnxMkcxzxcxuzN12NiPvK9oPjcT5sajEedPmZiJk/6eFrTlkAAydG1n343v7FfxTHITUHDJKuOjIYOcyk6i41azt7eC+jXEFemMZw+PmJYYuTAh3y2tp7F5oPOGV/nEUodcZOblxHturaIPksSjxSKZs01HC98lbHkk5fgHdBlsug+8ldxTmb8RrPPEktO90bWwCO9njLrsOmc1xY+C+sRBnUcrpcNgpagtjrH0oc6O1raWOnDVZFNWRVVHhWGxB3O4JI+WjLSDGGekT4e26+lMTDMJSOmGloPUDa/2Be0GVWNa3HsMytAuJibDjYLDqhDSzYkyoq6uGtMzpKWONzgH3F2kAaO10N+pfYogjpzIaeIzC0uUZwOu2qkREBERB875WelQ/vv+xZFJ/m4fpG/atfys9Kh/ff9iyKT/Nw/SN+1B+kIiICIiAiIgIiICIiAiIgKjiHpM7iryhmgbMQXEi3UgzEV/mMfxnpzGP4z0FBFf5jH8Z6cxj+M9BmTxcrGWjR27T1FUw9pF727Ctmr5nh9O+pqp+SiYNXOI93avnmjEfKN9qHlKDDDoaiQfCTD/QOA7e32LnzceuXuWWTFF/atXYu2KXmtFGausdtGzXL2uPBR02FPfKKvFC+onGrWCM5I+wC2vevqMOwChwyHkqVrm39N5N3PPWTxVzmMfxnqteNWsaiURhiI1DBbmLbhjwO1hC7Z3xH/AO0rd5jH8Zycyj+M5U/wqftX/Hqwssh9GNx9lvtXRFMdBC6/ePxW5zKP4zkFHGDo5ymOHjT/AI9WVBDyYLnEF56uHYFMr/MY/jO8U5jH8Z66q1isahtEREahQXQS3ZXuYx/GenMY/jPVkqVmu26J6uC4QQbEWV7mMfxnLvNGZbFziO3ggqU3+YZ3rUVdlIyN4cC6461YQEREBERAREQEREBERAREQEREBERAREQEREBERBVroy+JsjGl0kLuUaBx0II9oJHtXGOa9jXsN2uFwRxCtLPo/wBBp6Ie8N6suY2t2WtZY5Y+16q2OVFVS4c+akMbXMILnP1sL8BxK0To4rw+NkrCyRjXsO7XC4PsXo6lZ760trsIuLHZY1Ny0FLFE6nme5gDXE2GvZci/sWu94YLnU7ADcry1pzZ3b7AdQV8e2WW8Vj/AGrCGYn0WNHa7X7FySCRsbnGVrdODdvbdXEIBBBFweC2cvy2R08bKeKODMHOY0C5tmd1n2qZQiGNrMuQBu/9br1BfkwSSQdW33A7Vhemu3XjyeaREXzDsSnFcf8A+RcKvnnIigyNsY8wF7Wv6PSzXsq1r5NZnT6dF8ufKSt5cwNpGGS/IaA2MwcM432y6juXuhx+ureRYyKna6aRjQ46hoc1xsQHE3GXc2v1BW+OyPKG8Y3QuL4RmBN3R3946j2bFSRyslbmjdcA2PWD1EcFBhdU+tw2Cpka1r5G3cG7XBINvBVsbm5jTNxAPyCB4MltOUadMpNjxIPs4Kuu9J20BDCJXSiKPlHizn5Bdw6ieKourKJ+Lsw400b5o2AgkR2YNwACc3AbA8FfikZNG2SJ7XseLtc03BHWqslBytfHUPnJjjeJGxBgHSDS2+bcix2P9Fas99qzH6WDDCW5TDFlsW2yC1ibke07qNnQrXsDQ1hjaWW7CQR7Oj4qwqdZI+Gqp5I4zKTmY5gNiGm13dtrDxVJt+5TpbJABJNgNyUuLXvp1rKqX+dX07YBMKZry6Ym7A9oBGXrOvC1tFa5lS3vzaG/0YXDn5tMM+PtaI2kNbSDephv1ZwnPI/1WTOPAck4X9pAHivaLjt+Tn6qnT5XFZK+TF6iRks8NKx8LHl0/wAHEHAXzMsQ4Hv4rs+K1DKF7IpIo8gBLWNIdS2mY0MfrxBPAaBfUPzPYGh7mEG4LTqFG7PyjWtc90jtcxdsLi/dvwXZj5+LN41mu5Umsvn6rH6uKMGMU8rS+RrahoAjly5bBuZ43uRoTtoCu1U1ZyEkzpKeFkVbHE8yRZnAHKTmdfbpWtbZfSnPFG97eUmeATa4u62wGwUOHVz6xkwfHyUkEhie0Pzi9gdDYX3t3rvpjx1mbVqrO/T56kxCZ1FLNysTJIJWNe5l3RMa8kFx6ZvbfWxHEBehitdFDLJA6FzWQTTlzmuc2UMeAC3paAg9q+qzHrUFXI9kGdriMjmucQf1QRm911MfHE7ipqUyz8aoqivoHQU8jGX1e14Nni3o7jc2WgirvU7X10rYbDLT4XSQzgCaOFrXhuwIFrKyiJM7nZEaEReHysYbOdr1DU+CrMxHsZ8Za+SeRv60rge8dH/9VIoKV7C1zWnpBzi8cQ4kk++6nXZX1GmUiIilAiIgIiICIoJ3yOljggF5HuGYi3QZfV3he3b7VHocqhy8kVIwm8rhnA4Rj0r9QO3tVmsxXD8NcyKpnbES24aGk2btc2BsO0qelpI6UOyF7nO9J73XJ6h3LNxbCq2qlmdQ1bIBUsbHNmzBwDSSC0tPbaxWMzFrd+mmtQ1eWiO0rNs3pDbr94XrlGdEZ29P0dd+5Yk3k86Snqm8ux00r4XNlcOk4Ma0EONjuW34qszyXmbLA/nTLNtnGvQs8v6Onb2bX7E8K/s3L6MTRuvaRhtbZw47IZYwbGRgN7WJG6wW+TkkUUXIvp2ysjAcbEB7xKHi+m2lvaoZcCq5quSORtM/lo53OlcwlkZe9p0/1AXTwr+0eUt8UzoXl1JLyNyS5hbmYSeNuHsIUgNVYZp2E8bR2H2r2AGta25OUAXO5XVXymOolbUSiirHwubHWhrczsrJW+i48L/FJ26ttbmyvKpJG2WN0bxdrhYhR4bWGUc3meHTsFw+1hK3bOPvt9hC1pffUqWjTQRcXVoqIiICIiAiIgIiICIiAiIgIiICzsO9ZYt/EM/lMWis7DvWWLfxDP5TEGis3ye9RUX0YWks3ye9RUX0YQaSIiDJxb1jhn78n/AqSUkRPI0IaVHi3rHDP35P+BUk36GT90/Yon0M3O/9pJ/vKZ5P2kn+8ryi+XnPl3/aXP5S9Z5P2kn+8qaje81OUvcRkJsSTxCrqai/zf8A/m77QuniZsls0RM9LVmdrNbWQUFK+pqX5ImblR1uJ01FyYlMjny3LGRsL3EDc2HBYHlNNM/nrZqGqfBDCRC9rQWZiNXk34Xtt19anqZTV4hQ/DPwx/NnOEjwA92oBZqSOAPHgvoGzepamGsp2T07w+J4uCFU89UPPObco7Nn5PPyZyZ/i5rWuovJyRvmpjMzSGyyMbIDpLZx6QueO6y+Wi/w02lEjOdc5ycnfpcpy19veg+inraenqIIJZAJZ3ZY2cTpfwVerxiCjlfHLDVnILl7Kd7m2tfcCyr4pTQx4nh07ImiaSqAe+2ptG+wupMXvUz0mHXsyocXS9sbdSPaS0dxKC/TTsqqaOeLNkkaHNzCxsexSrw8lkbixmYgaNBtfsVegqKqoa81VC6kIOgdI1+bwKCGfG6GnqXQSSPuwhr3iNxYwnYOdawXazGaOimMUzpC5rQ5+SNzxGDxcQNF89XWfFi85rWQBkxzUV9JctrX43dYbW9q1sTkpKmmqoBWihmDQ6fQNJBboDcaju7kGy17XsD2uBaRcEbEKhTY1RVVS2CJ77vJEbnRuDZLb5XEWK94ZOJcJpXyMbG50DXGIcBbgN7LKqJ6d9bhlVR1bJonShkVKAAGggguAGoIF99tUGk/G6BlXzcyOzB4jLxG4sD/AIpda10qsaoaSpdBNI8OZbO5sbi2O+2YgWHtXztPJPT4Tyjq+N0kdQWuonRtIe7lNQb65jvfuV+Sop4KHHoqiRjZTJIcjjqQ5gy6cb7IPo911QUTXsoYGyemI2h1+u2qnQEREHzvlZ6VD++/7FkUn+bh+kb9q1/Kz0qH99/2LIpP83D9I37UH6QiIgIiICIiAiIgIiICIiAiIgIiICxMW8oYaKcUVHE6txF+jaeL9XtceAVrGaSuradkFDWCkDnWmeG3fkt+qeBXcJwejweAx0kdnO1kldq+Q9ZKDLo/J6etqm4h5QytqZ26x0zf0MPs4nb+q+iAAAAFgOC9Ig4uoiAi4uoCIiAuLqICIiAiIgIiICIiAiIgIiICIiAiIgIiICIiAiIgIiIC4uriAvL3BjHPcbBouV5dNEy+eRjSN7uAVaacTtyx35M+kSLXHUFhmz0xVm1pTEbeJXyVDSHExscLZBa/tP8AftXktlAAZMRpbpMB+yykRfL252e1t+TeKxDzy7mAcpGSOJZrb2brramJzcwcbbXyleXEkhjdC7j1KVrQ1oaNgva4F8menlf0wy5fDqHGAk53DpHYdQ6l6siwsYp8Slrap1CGhhoS12eNzsxu7otsR0l6kRrpxxu9u26i+ZpZsda+Rjo5GtZC/K0xnYM6GXoWLr20zHjoFZibi7qyKnfPVCJz2F83ItBAMbi4Xy2tmA8bKVvin9tqYOMZDRfUXHWL6jwXk8rnaM9nE3ItoG317Vn4TUVlRV1EU7iWUd4XOsPhXl1w72My+1xWm6NryCRqNARoQq2rtMWnHOki5ZodnyjNa2a2vioWzFuZpBc4Oyi27tAb+9SscHtzDbtXPqYdkTFlStrmUEkAdTvc2WQNzsDei4kAb6k68NbAq5la06NaNb6Ab9aqV2Htri0SVEzIxbPGy2V9iCNxodNwrhNzdTM9dezXZoAAAABwC45oe2zgHDqIXUVFlKBjaOqMDQ7kps0jCTo13Fo77k+KuOcGtLnENaBck7BeJ4I6hgZK24BDhYkEEcQRqFmVLWsIp4ZJTE3RzXPLgT1XNz71TLkrSvlKtreMbW+dyTutSxdC9jLJoPYNzx6l5hhnErZKidsrmtc0ZY8o1IPWdNB+Kjopg34F2lyS0+/8VdXh8jl5bzNfqVqTFo2IvnfP80TYjNTzBjZ5g+ZzQI3tbnsAb3voOHAq3TYvPUiJjKJrZ31DoC18haBZme9y2+3CytP4zPqJjtPnDXRYrcYqHQU9QaMWmjleyJkty7La17t016l689PdC0x0zDKGSvkY6UtDAy1xq299RoQEn8XyI+jzhsKvNM6nlziNrg8Bty/LYi5VODFnz1cbG0wEEk3IiQydK5jEg6NurTdaiz+PLw7xa8J3FvQ8NqadzWSvYJGaPYbOAI3F+Kjw6hZh1G2milkkjZ6JkDQR/taL9dzqvDoY4+mzNGRtkPutspWTSho5SK7uJYQR7L2XrYudjvHfSuk6EXFio21ERt0w0k2s7Q37ivD5OUk5NvogBziDuDewHgtr5a0pN5S807uRa6N7gWNdZjuFuAPdt7OtWVCAALAadS8tDo/0dsvxDsO7qXBi/I1tbV40nSwojO29mAvPZt4rwWl/6U3HxRt/Ve1XN+RiOscGng55PTOX/S0n7V1rWsFmtDR2BekXl5M+TJP8pTpVnpBIZHxvdHK8ekDpfgvETy9l3NyuBII7QbFXVTtlqpg22XQm3XbX7vFev+K5F5t8dp6Z3j7ekRF77IREQEREHmRzWRuc8hrQLkk2sFDhmGU0mG0000eaokja90wJbJci/pA3G/Arj4TXVLImPfyDCRNly5T1A3BvtYgda2Fjkt9QvWFTJWwDLCY6hutuVeWOHUCQDfwv3rsNfE+QQzfAVH7KQi57usdytLj2te0tcLg7hZLurNxXl21OHvinkYznLWvjYNHg9Z6uxXI3OjcIZTc/qPP63f2/bv12mBtspidSiexERVSITZFVaG1rnl4vDG8tDeDiDqT3Hh2X6rB61quyDq4yf0+3u3kmgjmaA8G7TdrmmzmnrBGoUiJsR08sravm8r+UDo87HkWdoQHA204i3tV1Z9Q50UlNK0Zg2UNcONndH3Eg9wK0F00ncMrRqXUXF1XQIiICIiAiIgIiICIiAiIgLOw71li38Qz+UxaKzsO9ZYt/EM/lMQaKzfJ71FRfRhaSzfJ71FRfRhBpIiIMnFvWOGfvyf8AAqV7c7HN2uLKLFvWOGfvyf8AAqWQlsbnDcAlJFPmL/2jfBOYv/aN8Fj+e6zrZ/tTz3WdbP8AavLmnE/Tn+TG2OZP/aN8FJT0rops7ng9EiwHd+Cw/PdZ1s/2q/hGIz1lS9kxblDL6C3ELTDXjxePCO1q3pM6hqSRsmjdHKxr2OFnNcLgjuXiopKaqjEdTBFMwahsjA4DxUFdi1Bh8jI6upbG94uAQSbdZtsO0rtZitDRRRy1NSxjJdWEXdm7QBwXoNkj6OF7qc5A0U7s0YaAANCPvXeZ0vOuc82h5x+1yDN47r3DNFUQtlhe2SN4u1zTcFVRjGHurjRCqjNRfLk136r7X7EFt8UcjmOexriw5mki+U2tceJQxRmVspY0yNBaH21AO4v7AqlTjGH0lU2mqKpkczrdE30vtc7D2qzUVMNMxr55AwOcGC/Ek2AQSoiIK8lFSS1DaiSmhfM30ZHMBcPak9FSVL2vqKaGV7fRc+MOI7rr3LUwwyxRySBr5nZY28XG1/uVasxegoZmw1VSyOR2oBubDrNth3oLBpozVtqbfCNjMYPYSD9y8x0VJFO6eKmhZM70pGxgOPeVHW4pRYexjqqobGJPR3JPbYcO1WYpGTRNkieHseLtc03BCCI0VKakVJpoTOP+6WDN47rstHSzTsnlpoXys9F7mAub3FdmqoIJYYpZA2SZ2WNvFxtddmqYYHxMlkDXSuyMB3cUEqKKWphhkijlkDXyuyxtO7ja/wBylQEREHzvlZ6VD++/7FkUn+bh+kb9q1/Kz0qH99/2LIpP83D9I37UH6QiIgIiICIiAiIgIiIC4RcWXUQfEV8UOE4niE0QnkFJBFLEx9TIWh5eRc9LUbXHYpMYxXFIqHEaR9TAZooI5mz07S3oudYt30PUepfVvoqZ8ssj4GOfMwRyFwvmaOB7NSoIcGw2npZaWKihZDN+kYG6O70GJWY7W0dXHC2SGcRvhjmyQutd9rkuvYHUWAv2rQ8nZHyPxXO9zstfI1tzewsNAp/MOFXaeYwgtDQDbbLt7R1q5BTQ0xkMMYZyrzI+36zjuUHwAxKupoHwTyyOiqq68EmY3aWy2cy/VbXxX0NRj1RFDWEGISQ4gymYCN2HL276nwWw7CqF0DYXUsZjZLyzW22fe+bvuV4mwXDZ6o1UtFC6ckEyFutxsfcEGEcbxd1SOTdSCJ9e+iaHRuuLAkOJvw6lA7EsRravBi2eGGoM1TC9xB5NxbpfLfXsF919QMNowWkU7AWzGcdkh3d3qKXBMMnjEctFE9jXOcGuFwC43cfag+ePlNicrIIKeKE1N5hJIG5mP5M26ILhoe/RaNBimJV2LxQHkIIhSxzyty53XJIIBBtbTfVaM2C4bPSxU0tDA6GH9Gwt0b3KxHR08M5mihYyQsEd2i3RGw7kGTimJVzcVNBRSU0HJ05qHPnBObW1gAR1alUMPranFvKKgnkdkhdQCo5HpWBLrE76m/EjbxX0NdhdDiOTntLFOWHol7b2UjaOnZUCobC1srY+SDgLWZe9u5BgVoFdjmIQVb6hzKWFjoKaCYxmS4OZ2hFzfTewUFHi1VJFhlJhkzwJ5Jo3SVoEjxkF92nXjxX0NfhVBiWXntLFOWeiXt1HtXqPDqOJ0Bjpo2c3vyWRtgy4sbAdaDDpsfqpcep6a8ctLPJKwObE5oGQcHE9I6a6WVeDGsYlipZXPpWx1ck0LAIzmYW5rOOuurdl9BHhGHxVQqY6SJswcXh4FiCd/FSMw2jYyFjadgbC8vjFvRcb3PvPig+SgxrGKTA6GQOFRykLpXyCIyPbrpmGa9t7u9y+xo5xVUcNQ0tIlja+7b2NxfS6pjAMKEQiFBCGAlwAbxO/sNhotBjGxsaxjQ1rQAGgWACD2iIgIiICIiAiIgIiICIiAiIgIiICIiAiIgIiIOKhI8zudm/R3sG8D2nr/wDSs1cnJUz3ZsptYHqJ0uqwAAAGw2Xj/lORbHWKV+2lI2Na1jQGtDQOAC6vma2ombXztFTXNxDlgKWnYDyT2aakWsRvck6exea/EK2KhqYxO6EWqXMkLXOc9wkIDGm+lhqPwC46/jL5Kxby9recQ+oRfOtxCvpadz5JDIx4qHNvGXOZllsLm+oseywCMxLEZaSItfE2T/qMzhGXBwjALbbb3VbfissT1MHyQ3pjljL/AInS8FOsvC56mpdUR1ZY4COJ4ysLfTaSW7nay0I3m+Rxu4ag9YXdwInj2nBknv25uRHlHlCRdui4vYcilX1k9NU0UccIdHPMI3yOd6N77DrUOG4w3EMSrKeMs5GFrTG4Ou5+rg491x9/FX5YIpjGZWZjE8PZqRZw2K5HS08VQ+eKFjJZGhjnNFrgEkC3tKNYtXX+3qKKKCPk4ImRMuTlY0NFzudF7REZTO1cxSOsLgEE9IE3IJvbsUkbsmSN0YZfQZfRUigE0Tp7mRuUCzTfQkk3HfoPFZXiNOjFe02WURFg7REVKtqiwmKM9L9Zw4dneqXvFK+Uq2tFY3JV1eUmKL0ti7q7u1UEReLmzWyz36cd7zaXQ5zHtey2ZpuAdir9PUsn0ALXgXLTus9LuaQ9hs9uoKwmItGpXx5Jr00zBA6MRup4SwEkNLARc3ubdZufErkNNTU4aIKWCINdmbkjAsbWuO22i9xvEkbXi9nAEXXpV/ys9evKXZ4wpNmo5KrmBpGgsY7IHQgMLdMwb4i/AqU0NEYmQmipjEw3azkW5WnrAso20TxiXPH1AcGtcxrBEGusbdFzgekARcC3FXF1crkTXx+O8+u+1ax+3nJHmzcjHmz582QXzWtm77aX6l0kAEk2AXVFmEkmW+jdbdZXFbJfL/ed6X1EPTRmIe4W6geH9V7RFlM7S8uaHAgjdRRUzY22BOb4w3twCnRWjJeI8YnpGnhhJu13pDf8V7UUzhG5kh0F7OPZw99vFdbNG52UPbm+LfXwSazPcD2SACTsFRpMaw6ulEdNVMkeXBoAB3IJ6uwq68ZmOaOIsseDApYKOjhZWSmSItc9z5XPawhjm9AHbV3Zsuzh4cOSJ+WdK2mY9NpeXODAM19SGiwvqTYLAovJySOGOKpdC9onie9hcC1waHXNgxupvxve2pXuDyekgNKY3U7TGW8qQT0rTNe3hrZoIHguuv4/Bv8A+RXzn9N4iyilp2PObVj/AIzdD/X2rAmwGSloi9nJEiEtmbGHEzHlWuAIAuRlBB6r7LRwCJ0VFMTAIGyVMj2RhpaA02tYEA206h3KuTiVwUnNjyekxbc6mE74qhjjkyPZvroe5c5Szg17HMcdg4b+CurOrqhs8jKKJ0nKPeMzmMN2tFrkG1rglvdfY7K/E5+e94pMbgtSHqSqgikbHJMxr3bNJ1Uq9jDKVlDLSxRMjbLHybnBou4WIuevc7qpBNLyz6aqaxlQxoccjrteD+sL68PZ2r3a3izKY0sIiK6HrCHh9DcG/wANKNrbSOFldVHCAwUjzG1rc08pda2+cgnTuV5ctvbWPQizI8UnmrXMhw+SSkZKYn1AeNHDfo7kDrXW47QPjL2vlNpRCWCJ2bMRcC1r6p4SbhcqqcVUBic98dyHBzDYgggi3tCrMfiMcbYeRjle2w5Z0lmuHEkWuHcbWt2qBnlBSFj3SsniLZXxhpicSQ22Z1gNhdXKKvp64y82c57YnZXPyENJ7DsfYp8bQbgY6uAHKQ05ta+WQ69ZF26d3vXrnbG25Zj4e140H/kLj3qwiqlSqZXTSMpad4by0ZeZRrlbcDTtN9OGh32WX5TVUuHR0UdJJzeN73BwZIyIWy39JwIGq2nUcBeXtZybzu+M5Se8jf2qKjaZ45DUWmaJXNZyrWk2BynYW3B9imJiO0Sw8P8AKCpfTU4e6J7hkDg89ObNI5nQtobW3A17FZdjtSIagiGMPpGhlQXXDWyGTKP/ABABcewhbNRNT0kJqJzHHHCPSIHRHZ/RR4fFTNpOVp8z2VXwznyG5fmA3v2WFlpusxvSupZ1BVT1dPK6WdkojxFseeLbKCy2XXa5130vuvpFnVTA2BuSHMGyMeWMaODgb27Le5Xo5GSxtkjcHscLtc03BCvSYn0rMPa6uLqugREQEREBERAREQEREBERAWdh3rLFv4hn8pi0VnYd6yxb+IZ/KYg0Vm+T3qKi+jC0lm+T3qKi+jCDSREQZOLescM/fk/4FSTfoZP3T9ijxb1jhn78n/AqSRpdG5o3IISR8Wi0vMVX/wDi/wB39E8xVf8A+P8A3f0Xjzgyb9OCcV/0zVq+Tv8AnZPoz9oXjzHWf/i/3f0V7CcOno6h8kuSxZl0N+IWuDFet4mYXx47RaJmFSuiqarGqxtFVR0bo6djZC9gfygNyNDsBrqpsOMNRhVIykkjpaw0wEbnNEjmsBANr7jRaFbhVDiD2Pq6WOVzNi4a93d2JWYXQ10LIqmmjkZH6AtbL3W2XpuxW8nHDzS2MWPJSPjL2nR5Djdw7yqWKCNsFNV0s8LqKKoaTTNaBnfn1Idve5vbsWu7D4L0oYxsbaV2aNrRYDQi3vXgYRh4rueikiFRe+e3Hr7+1B8+7nbYMYqBLSiKKokMsEseYzAWsCb6aWAWljlNBLSU9a6M8qJYA3MT0AZG3sNgdd1fqMJw+qqm1U9JFJM3Z5H29ftVieCOojDJmZmhwdY9YNx7wg9vdkjc7K51gTZu57Aq1DWurGvLqSppsptadoaT3WJVtEGLiVJCzGMNqgy80lTlLySdOTfoOody94pCypgrY6Oqhpp7f9S4sBJbl0DuoW4rSlgjmfE+RmZ0Ts7D1GxF/AlV6zCaCumZNVUkcsjNnOHuPX7UGZhE0c2IxSvYIs+HRGJjjezbuzAf/X3K35O2GEgs/RcrKY7fFzutZWq3DKKvYxlXTRytj9G427l6dRQmale1oYKa/JtaLAXFrdyD5aau5TE6KsqaOtbPzmzWmncMkeV1mt01PE2+5bGL0kLcSw6qDLzPqmtzEk2GR2g6vYtWWnimfE+Rgc6J2dh6jYi/gSksEUzo3SMzGJ+dnY6xF/eUGVilJCzFsOqgy8z6kNLySbDk36DqHctpRSwRTOidIzM6J2dh6jYi/gSpUBERB875WelQ/vv+xZFJ/m4fpG/atfys9Kh/ff8AYsik/wA3D9I37UH6QiIgIiICIiAiIgIiICIiAiIgLi6iDiLqICIiAiIgIiICIiAiIgIiICIiAiIgIiICIiAiIgIiICIiAiIgIiICIuIOouLjnBrS5xAA3JQUsXfalDPjvA8NfuWZFUupx1xjcdXcvdXUGpnL/wBQaNHYoF85zctcuXr1DKbzFtw1YphIy7Hd4vqO9ew5w2JWQ1zmODmGxCvQVTZLNf0X+49y4Jm9f6zOnRTJW3t4pa2pmrqinkhjayAC8kcxeMx1DSC0a2147hXM7vjFVGvpaKSVhkLXyuM7sx30A+7Zc84REnI17wNyBb7VvyL2taJx7iNf7XiYj2tlxO5KrVU/JloZblL3F+AXDXMy9Fri7qOlvaqZc5zi5xu47rGnnFvOZ7Z5clfHULArpxuIz7CPvXoYi/jC237/APRVEXdHOzx9uPULoxD40Jt/pNz9y9txCI7skb3gH7Cs9FpH5HLHtGoaTa2nds8+1pH3LklfTxj9IC47NG/9FnLjjYaak6ALSPyV560eMJpql8+7rM+K06e3rXhskkYc2N2UO30v4LgjcxurXADiQuLjtny+flvtb0njrZ2EXLXtHAixPtVhmIsLTykbmuGwbrf26KiGk3IBNt13I618pt12WlOVmj/bSMloSz10sjgxo5NpBJsbk7fioALbLyR8K09hH2L0sMuW2Tu0q2tM+3kSRmYQiRnLEXEeYZiOu269KmaKo89w1UFPEI87HSTSSMc2wAB6JGYOsNLG2y9RUlW2jayRjy8PYZf+r1qLF2Ys16N7g7i+2i744NLViYut4QtXAvdwGUXNzaw60e0i7XCx2KzajBqiaJ+dvKSOpnMH/UegeUzNaSXa9GwvrqPataf9LoLCwFr3tpsTxKx5HFrhpFotuUWrpcpHh9NHqCQ0NdYWsRup1nULi2okF+hlu7qB4e6/gr7nBrC4nogXJ7F5WSsxbr7dtLbrEvSKtztjnZImukeW5gALDjueGy7FTuaS6WaSQm1wT0b9gUfHqP5dLbSfpf3P+X9F17A5ttiNj1L2ir5foZ2MVFRFhMslK8RT3a0Ei4aS4Dj3rOpcbqZK+UTRvaI3PDoABo5kQLgNLnpXstmoJjeHlodCTeS7QbW2Ovs69lO0Rl3KtawuOucNFzpa9+5epxs+HFj1eu9qWiZnpjMxKtnNHyL6Nz5ZdWskzNymJzwHaXFiOG9uCQ47JM6BwiiaxwgDmF/TcZOLRxA+49S2GRxx2yRRssS4WYBYnc96rYdV0tex1RTRACCQwscWAbAG7eoEFdEZuLenlGPqEatH2yaXHps9BC9rJTMWtlffK4FznAG2g4cL+xWcKqHYjTVAc1jJ4rPaI5CTqCB0tiNDqDrrstYRRAtIhiu3RpyDTW+nt1QNjha7IxrMxuQ1oGY+zcrO/J414mKU7k1Me3mCUzNcSACHEWBuR3qVVwySEmZ5b03dMAXIbsNez8V65V5bmZEXNtcG+4/vZcmTg5otqKkZaTHtJIcsbnEkAAm4FyPZxWbgU5miqmipdUxslAjlLs12loO9hre9xbS9lejnzTFgaRYXuQQfC392U5cXblRW8YcVsd69yt7mJhxERcO59LvMgBjcHGzSDcqLCWuZhkDHR8nlYGgWtcDY23F+o6rzX5jSOY0H4S0ZI3aHG1/ZdXttF7f4ysxS1v2pIqOJwSvEE9PHykkL7losHPYQQWgnTqOvxVeRerE6naJ7ZVPzisdI6K0EbDk+EZmJcDrs4aD+9l75tXuIbnpowP17Ofm/8dLeJUlM58eKVcT2lrJMskXHNYAOI6v1dPbx0vK85LK+MIKSmbSxFoc57nHM97t3Hr07gp0XgyxiURGRokIuGX1t12WftZQkwOlkqnTGWqa17i90DJi2MuP61uv2rxBgtDQMEhmlDYpGTF0jmgDI0gX0Glj7lqrL8oMPqcSw58FPIwaEmN4/SaGwvcW1sfYFpW8+lZiHKjyfoau7pHSnNI6UHokDNbMBdp0NgevqIV6io4aCB8VOHBj5DJYm9ieA7F7p2PjpoWSkGRsbQ7LtcBSKLWn0REexERUXFBRNy0rT8cuf/uJd96nVbDiXYdSuOpMTSfAJ9ITSxiWJzDbpC2o2UdFTmkoKamLg4wxNjLhsbC117mmjgjMkrsrRYe07DtKiNWSQI6aZ4+NYNA8SD7lW2StI1adGllR4YS6KZ4J5N0z8jbejY2Pi4OPtUIrC2ZjJ4TEJHZWOzAgm17HqOhU+HE/9S292NmIb7QCfeStcFot3Wdq3XUXF1dLMREQEREBERAREQEREBERAWdh3rLFv4hn8pi0VnYd6yxb+IZ/KYg0Vm+T3qKi+jC0lm+T3qKi+jCDSREQY2OTRQV2GyTyMjYHv6T3AD0DxK8+dcO+X0v1zfxWw5jHiz2h3eLqGogh5vJ8FH6J/VHUgzf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NfylrKapkohT1MMpa55IjeHW07Fn0n+bh+kb9qhDWjZoHsU1J/m4fpG/ag/SEREBERAREQEREBERAREQEREBERAREQEREBERAREQEREBERAREQEREBERAREQEREBFxEHUREBERAREQFxEQR1EvIQPktfKLgdaw5Kqokvnmf3NOW3gtHFKhrYTCCDI62nUL8Vkrx+fntFopSWd5+oXafEnwwlkjTKR6JzfafvVaaeaoN5nX/ANI0aPYqjKyndFC8yZTKCbFp6NnFtyRoASNzZQU2KwTzMY5k8TXGQmSSIhrWs3cT36f10Wdo5eSvhrpH8p6XkUIrKcvYzlHB7r2aY3gi1r3FrttcHW2huuNrKd0DZmvcWOdlaBG7MTa4s21zproFxf42X/1lTxlOhF91DzumMjGCYF0mQtsCQc1w3W1hci2qnIIJB0I0VL470/tGkamEZYcznA3LvSza30616a65IsQQury30n9/3BRvcdm9vSIqeKU3OqQNEcspa8ODI2NeTvu1xAcOy/bwVsOOMl4rM6TEbleyO16J030XACTYC5We2hxAUzZI4JaeWKjytjjOhdyhIaQSd265b8V4qKHFZJqtjoXuZnNgBdpGduXL226u2/BejP43vqy/g1C1zfSaR3heVRbS1zYpmg1ELWc4kLpSBGDnLmZe/j2E9it0j3TULKmRhY6qcZmsP/bjOjR4C/tWOfhfFWbxbpFqae1yPWoHULWXV5Hpu9i4qzrtRm4dg1RSspy28c1RK0TcnDleyPMb5iSb7DgFNUNxI1tUaWKbkeSlDBkDxcMBYQbbk30/or9z1qGsmkpqGeeFrXvjYXBrnZRoOPX3BepTm/JeKzWGkX3PpWrKPFmVdqQSPMT3Fkj2AHKYukAQLXvcC43KlmgrG1E0tNTTNDnyOYXR9If9OA3caHNp36KxM6QYhTxRyRGN7OUlaY3ZmNAFyHZrXJcABbj2L1mPWVvm5Xwaiax2mbaQxwVED5BUGR4vHkdI0DUsJcBYDYj2KVeX6lt+BXpeTyMsZbeURpnM7FTfJVtpsVIkhzwMY+I5TZoIdfvOg30++4vQdZjmZGEO9K7R0uw9Y1KtxstMcz5xtNZiPbsgGWIjd0bXHvIXhenvL3XNtrAAWAC8rLLaLXma+lZnt2DK2qa54u11m27b6FaJp4SR8GBx00B7+tZjyWtzNFy0hwFuo3WmKmAuaBKy7tAM2qxyeUxEw68NtxqUgABJAAJ3XV8x5UzzRVtOGVD4WGJ+0krRmuLfowSTvvopafEMSdyTMsnK5Wt5B8JzFvJ35Qu682nu3XTT8dfLijJW3trN9Tp9Ei+fjxOsq5KeOnkyZ+bte8xei5zXl+/a0dy8RV+IxGoZE51U9jqk8k6JxLA1xym/EHaw9myvH4nLqdzCPOH0E0TJozG8EtduAbXVaOOpie12bOxoIyA7iwt7d1nMq6+eSOGGoDo3yva2p5C2dojzbdjtLrVoZH1OG000ws+aFr3gaWJaCVll4uXjU3bUwmLRMvZbFVUxa8ZopWEOAJFwRqLjUKHD8Phw5k7YXSOE0nKWe9zsugFrknq3/Bew2WEBkTWvZsAejl/FRw1jjlbPFkI0eeo93UVnS+WKWpjnqSde5WnENFzsuxsOj3jpcB1IxpLs7hb4oPDtUi9j8fwfij5L+/8A+OPNm8v4w6uL5LyqpamfFA6KmlkHNgGPZFK7K7MdiwgA7b3ViObGKmWqieyrhY6mlDWlmrHgDLZ2QAk68T7F6rOMe43tu1ETrOkYXZuoE2HbYb9y808j5c7nejms24sdN7rGoY8QiqGzMdVljn0zHNkhtmaWWcTdoIt2W7VqwVIzSB4LfhHC973I4eFvA9S8n8lx/KnlWO3Ti3WdTK2vL3tjY57yGtaLkngF5mmjgjzyEhtwNASSTwAGpULY6qqF5BHFA/8AULSX2031ABOumtvs8XBxb5Z6jp0zLzFDJXTcrUxhtK24jhe03fcDpOF7W3GUjt7BoqriVa3D6CWre0vbGLloIF9bblUaLyipKiKR0oMTmPDcrSJs1wT0THmvoDfqX0eLDFK+NI6hntsIqQxagLo285ZeR4jbodSW5h4g77LzBjOH1DrRVF/gzICY3AFoFyQSNdDsFp4ybh7xIFrIJmEh8U7CNODjldf2OPtAVxUoKujxWCaOB4kblGYOY5ujhdpsbGx6woIKibDbQ4nMJGGwjqbWDtAMpHA3vbe6an0bW6yeSJrWQMD55SWxhxs0G2512HZqvDcOiJc+otPO4g8o5urbbBvUBwXiCVtbXNqICHQRRuZnsek4kXt3Zde/sV9R6SqS1TqUDnEb3MGplYLtAHF3V/fbaxFLHNGJIntkYdnNNwV7VGU+b55Km16aU5pQASWOtbN3EAA91+tPYvIqLayoljimhpSYndInMCXMO1hffY68L7lWoJmVEQkjJLSSOk0g3BsdD2hRoSIvMkjImF8j2sYNS5xsAqgrpnMD2UUjmuF2HO0d1wTp18fHRUtetP7Toea2oldUiiY1rBLGTyrwSOIs0Dc8dSPbrbjGYjG0MbVwSAXs+WE5uy+UgH2W27V7hp3coJ6h/KT5SAQLNYCbkN8Bv1KwvH5HPt5/9qelohWgpnCTlqmQTz7B2UBrN9Gjhv1k9qsoi87Jktkt5WlOkUzY3ZBOHGIOuS0kEHgdNVfhhZBEI422aCTvfUm5Nz2qlIMwEY3kOX8fddaK+j/FTPwzEx9ssnt1EReqzEREBERAREQEREBERAREQFnYd6yxb+IZ/KYtFZ2HessW/iGfymINFZvk96iovowtJZvk96iovowg0kREBeXNDmlp2IsV6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us8n8NY9r2wEFpuOm78VqIgIiICIiAiIgIiICIiAiIgIiICIiAiIgIiICIiAiIgIiICIiAiIgIiICIiAiIgIi4gzxNUyF0sb2gNc5rYiNHAG2p3vp7L6gq5DMyZmZh20c07tPUVC6iHKF8U8sQJJLG5S0k7nUG3s/FVomPma9z3Bs7HOY2WMZQbdlzcX4HiFnMzX2tqJaaKGlm5eIktyPaS17b7Efcdx2EKZaKuoiIC4uog4qtfU83g6J+Edo3s7VaWRixvUsGujPtP8ARc/JyTjxTaEWnUKRJcSSbk6kleJYmzRljnyR6gh8ZAc0g3vrp7CvSL5qLzFvL7c+/tVOFUDjAXMkcYWhl3hj84zF2t2m2pO1t1O6jo5IeSeJnAxzMIBH/ceHHhwI0XtC1r2uY8EteMpAcW6d4XZTnZpmImV4vO3iipKWhkbJC15flc1pyMYHZ8vBrQP1RZeIaGCna0QzVDJGyco17QwZDlLTZobl1BN9FBJhleaTCI2CEupBCXQuks5rmuBJPAgD7TutCbLyz8hu25sV18nNlxRExba1pmEUVJRRRljBOG/A8Qf0bi4HvJOqke7O9zrWuSV5Rebm5GTNERdnNpn2LzH6PtP2r0uBjo42co1zdBqRp4rOtZmszBES6iIqekGvDVUJa2qbh4lbDHzjl5YyxgL9GNJ01F9tT7lfXHxwSQ8jJTRPjzF9iP1jub9q7eLmx038kL1mPs6L2NJDHte0OsRmabi/HcL297pHZnG52XHG52A4AAWAHUuLmyX3MxHpSZF5Z6T/AN77gvSqS1TKVucxlxmY50YzWzPGUNbtxzK2HFbLM1qmI2trj2NkY5kjQ9jgQ5p2IO4VSLE4pgGxwyvkLGnk2dI5spLxw9HTxUja2F7m5Mzo3ZRyoHQBcLtBPWQR4i61niZqT6T4zC257XOL+TaHloZmF75QbgLwTqBxOwG5WfNihEV4KOZ7nMjdHchuYPflB7vx2Wn53oaOOR3JTBrQ4h+S/K5SA7KeNieNuxdVOFlyzE5ZJiz06iqHwlzQ1rhqGuOp/BV3yFmTNHIC82F28ervVmXGQyojhbSzZzNHFIXAARl/AkE6216td1qEA7i9l1z+PxTEQpO49wxASdC1zTxDhYhdXamIxYhLYWbIA8an2/33Lxmv6Av28F43Iw/HkmsJel5zg+iM3dsmS/pnN2cF6WPUDzlLvSOnUEytDbAADfTRel5ksGEkBwGtjsbKYmZnSY9tSkke6mjeSbuFz2qbMesriLmnLbfUvRiGfi+LnDGxksD8zXvOeTILNAJA0Nyb6BaAfmaHBxIIBCrVtDBXxtjqOULGm+VryA7SxBVn2WC6smanwVisz5fasR27md1nxXCSd0Xl7gxpc7YLj8r363tbqHpU6npS0841Yx+nW644f3xVlrHSayCzeDPx/Be5Yo5oyyVjXtPAhe9wOBOOfkye/wBOPLnif4w9Nc17czHBwPEG4XVEIchPJvc0H9XQi67mewtz5SDoXDS3sXtORKCVQq6mrjxGkggMLmTuOZrmuzNaNXOve3UNtyryj5GLnAqC28oYWB1zo0kEi23AItWde0tz1lc06kXVCu2bPQxlplmyNc2zWvDMxYAdMvEG/V1q5SZzTt5TPcXsX+kRwulTE6WK0ZAeCHNJ2uDdeCx0zHPlL4bjQB9sotubaXWU44iNVh048uo3aXqupI6+kfTTEiN9r230N/uVU4JAyUyUs01KRIXxiINyxkizrAgix6usaK1TztMcbJJA6Rw3ta/3X7FYVItNenT1bti1Pkzh02VpfNGBA2nZlcLixBDh/q0Ukfk7RxVTp2SSi7HMDbN0Dmhu9r6AC2uimxCidUV2H1EbHOdBOC7paNbldc2vbey0FabzrZqNq1JQRUcjnxue4uhjh6VtmA2PfqpZoYqiIxTRtkjO7XC4KkVeqrIaQMErhnkdljYPSeeoD+7KkzNp2mI0qVFM+mhigpKidpeeSjGZuVlgTe5aTsLeHetGMPEbRI4OeAMxAsCeOiqx01Q+eKWqnY7k+kGRsygOsRuSbixKYtWnDsMnqwwPMQBsTYbgfeo99JXF5exr2OY9oc1wsQRcELCg8onSUbZ+TgkzGUfBPcQMkZf+s0dVlaZjcZa4GGV8uawjiGYkBjXk8Nsyt8doV8oagAAAAsBwVZ+HwPlMgM0ZO4imcwE9ZAIF+1Z8flAJsSipoaOWSKWRjWzBwsQ5heDbfYeF+5bXFRNZr7TuJZVZQxwyUtWS6WSB4a58rySQ7ok9Q3B2todloLlWITSyCpIbDlOYk2sOu/DvUFC+SSkjdLYuI9IfrC+jrcLixtwuvG/J0343WqsIiLxlxERSO4cyEQgNbGJGXaSAL6G1z32V1Z5Dg4OZIWEC2gBv4q3TyOlhDngB1yDbbQ2X1fC5dM1fGOphhaukq6uLq9BQREQEREBERAREQEREBERAWdh3rLFv4hn8pi0VnYd6yxb+IZ/KYg0Vm+T3qKi+jC0lm+T3qKi+jCDSREQEREBERAREQEREBERAREQEREBERAREQEREBERAREQEREBERAREQEREBERAREQEREBERAREQEREBERAREQEREBERAREQEREBERAREQEXEQZtVlkxLkp3kR8k0xsJs1ziTfvIs3uuuPZUxsfBG+R0Utw1+bpQ331JuRvbiD2bXarkObuNU1johuHtuD7OKrUjHspYWSkmQMAcSb621WN5ms7hevbyKKmabtgY13F4FnHvO5UzGNjY1jGhrWiwAFgAvSLLa+nMPF4XTcZnl/eNmn/AGgK0qmHuAgdFc3je4WI2FyW+y1lbXVHpjLqLiKR1FxEBZOMaTxf6mn3EfitZYmJyZ60tvpGA23UTqfu8Fx86YjBO1b+lVE2XljjL+gjfN+4NPE6e9fPVpa39YYREz6ekViPDp3i8srYgf1WC7h7Tp7j3qfzZT73lzcTyh+zb3LqrwrzG56axitKgiuOwppcS2pnaODeiR9l/evL8Mm05OpYOvNFf7HBTPCyfsnFZVXlz2tIBOp2HE9wVxmGyl1pZm5RxjbYu8b296nMMVFA408YEjui0uJJc47XJ1tcq2Pg2n+0lcMz7ZBMtQ10cDDc9HMWlwB2sbbW4gkEL6I66FZ+IzT4bhYdSQmd8eVvSBNhsXENBJtubBVYfKBnNI5JYXSv5N8khpiHNa1psT0iDxGlrr0sWCKV/hDasRTpoy0UL7lo5N3W3bwVSWjmj1b8IOtosR7FDL5UYdFPNFmc8xBx6JaS4tbmIAvfbiQB2qY43HmMYo6p1QHlpgDWl+jQ4n0rWsRxvrsq34lb+4LVrKubg2IIPURYolb5QYYyeannY57og4kdHNcNzEAXzA242A7VZ5m98LZY2PjzC/JSkZh7QSFwZeBesbqxtj/Ssi64Fjsr2lruori4JrMTqYZa0kp6cVMhY+/JgXcBx6h9qtzYbRzPge+BoMEglZl06Q2uvOHRva18jhZr7ZQd9L6q6vo+JijHijrtWbTE9MmTB6eIPEUEnSkdKXxzFr8zhZ3sNtlWfHQx/DCDkmx5RZ0hETSBlaXA6XAtv1Bb6o4zQjEMNlgDGPktePPs13WtrUmZ3Er1yTM6lWhoMLiq20uaTnFmWidMXFrWOztAB2GisPwWhkMmaOQh+bo8obMuczso4XIUU9O6LGhVtAhjLs0rxUOJlGTKG8ntvY37FqLVN7THqVSbDKWetFU5sgk5RshDZCGlzdiRsTbRXFxEY2tM+2ZidI10gqDIc1w0NI4cfcoFcxF93Rx9XSP2D71TXz/5G0Tl1C8enQCdhdcWdX4Y/Ea6G7IzDFE9znSteWg3bYdEjXfj1qWNuI1FXX9CeNghe6LlIyGte1wDRmygEFvfpx3THwvkpFq27lpFNwuLjmk5XAAlpzAEaHvWZO/Eqinhq6SKRsVTnkjaGklg0DA6zHaEAngNdwvbaTEYqgFvPHSMnnswxkxklnQ1y+iTpe9h2LWn460dzaExSY7b8VbC9pLzybhqQ/7utTse17A9pu0i4KwcMZWGllfWte2zmhnKNIdexzDVjdNtgeOpV6iBFTkY7KHgkgDS/X3rhycKYyfHHttGbXVmj3rzyjSbMu87dHX37L0IWbuu89btfdspF2YvxH3kspbk/wDrCG0rtmtYP9RufAfijonAB+Zz3NN7bD++9TLA8oI61mIUtbRQSzSUsT3BrGkgkua22nYSfYvSxcPDi7rDL5LZJ1Mt8EFoI2OoRfJ0MGK4dE+libVDI8mHLDmbK/PrnJGjbWN7jc6qxXR4vLS1ID6t3KtqQGNjAy5T0LG19R48F1o+Kd+30iEXFjqF84+sr218bI5qlznTCOOOSINY9vJEi5yizi7cXBHUF6hdi03IsElaGPkhEkj4A1zCQ7lAAW+iOjrYjXcoj4pboJjcGn0TsTw7FIvl5HY62ljN6mUyR3kzRWMdpANLMJvl12J4gKenGMywVEk000T4oA+IFgDXuzP0cS0HYNvtvsh8UvoUVLCJ5ayi55Lma2oeZImEasj2aPaBf2q6jOY1OhEUU8j2GMMsM7spJ14E/cqXtFKzafUERMzpFVXY6J5F4WkXaLDW+h9hUpnLQC+GQDiRYge9eTyjmlrxHICLWIIH3qCTMXjnETZC51mgO0aOzS/f+C445eDJPVu3Xjrkr00EVOorJI5+ThpXz2ZncQQLC+wvud1CyB+IVAnqostOyxihkbZwdbVx17SPZ2rTToTtqKiaeaOCKPk43BvKuedT+tpbh3qCpoomxxMPSnlmZ8K67nXGptc9HQG1trq9BBFTxCKCNkcY2awWAXKiBtRGGuJaQczXNtdp6xdNiVQVlLFW0r6afNyb98rrHe+hVflqijlhbVzRyxyuyZw3IWHKTqLm97HiNVfT0M9uDUvJhkklVNbNYzTueRmaWnU9hK8+bMOlkkjjc8SxuDnmOYh7LsDbabAho07FpKjRUHNcQrpmMYyOoyEBu5cM2YnxV4vM+1ZrAMHom1Ec8bJI3RFhYGSENGVpaNO4kK8VwkNaXOIAGpJ4LPYZq6ETctJTxyMuxsZBNiNySN9eGneufNyK443eVoj9DWsrpnTyWkiY4xsjIuA5riC7vuPZbTdR4nWsoamgknnEMDpi2RzjYEZHWv7bK7FEyGJkUbQ1jGhrQOAC9g2Xhf5UWz/JfuP0tMdMKHHHVeNMpKR8EkMmZrXcbiPMD6VyOGw71Sf5S1xikdHSxtcWF0Ze11vg2Ey314OFgvq85/sJmO19F1V5PD6j41dW/bBmxatp8RgpHxwvc9sZJFmZ8xPo5n30HUHX7FGzGqwQxPm5s0TQxyiTK4NiDn5SXdLUDfcLUwrF2Yo2WSIWawjKS9pJBvY2Go2/vW17Meta5cvGxW8b4tSiItP2+fkxypbVUsMbKeYSNYczCA2W7i05C5wOluAd963iHxvLonWN9W20d3r1nPWuLjy8rHExbBXxmForP2txPEsTJALZgDZe1UpH5ZHwm2vTb29fhp4q2vpMOWMuOLx9sZjUuoiLZAiIgIiICIiAiIgIiICzsO9ZYt/EM/lMWis7DvWWLfxDP5TEGis3ye9RUX0YWks3ye9RUX0YQaSIiAiIgIiICIiAiIgIiICIiAiIgIiICIiAiIgIiICIiAiIgIiICIiAiIgIuLqAiIgIiIC4uqGpnFNA6UtLrWAaN3EmwHtJCCVFXpqnlnPY5hjkjtmbuLHYg8RofBWFA6i4uqQREQEREBERARcXUBERARU6mrLHGOHKXj0idQ1Vud1EZLy7ONyyw9yDVReWkOaCDcHUFekBcXVxAVCYGSWTM+QAGwDXlthbsKvrOZ+vr/3H/wDIry/ymS1MUeM67XpG5eYIY4njOC949GSRxee65JsrShcA4WIBB4FGPydF504OP2FcvE5vyfwyT201pMiKCsq4KGlfU1UnJwstmdYm1zbgvSQ9SQMe8Si8cwGUSN9IDq7R2HRe46vkwG1dmO25QCzHe3h3H3qBlfSyVb6VkzTNGwSObY6NOxvtxCsEjQEjXh1rSLWqrMRKaaeGnaHTysiaTYF7gBf2pFPFO3NDKyRu12OBHuVCIUUNVyMTIY5ywvs1gByggHW3aFK+GOQh9gH8JG6OHcVf5P8ASvivIqUdW6Ogmlnu59MHZ7C2awuD7RY+1eHy1Qc0vkY1rjazG7adZ317ApvkrSvlKIiZXyQBc6AcV849767Epoqb950xacrRsO82tp7VoVEUk8LmGd5NtL2tftAtcLzh8LaRvICMAu6bnh2YvdoCTpvsvO/ysPKmKJnHv29RYdTssXgzOHGQ3923uVtF4mljgidLM9rI2C7nONgAuiKxHULxEQ9oq9HXUtc1zqSoinDTZxjcHW717dUwMl5J0zGvu0ZS7W5vbxsfBW1KdwlRQiqp3AETxm+X9Yfrej48FMkxMezYq5+FrQN2wi//AJH8Bf8A3BWFUAbBUvdA27ZHXlaOBt6XfsCO721m1axu0iSro6eth5KpjzsuHCzi0gjiCNQVRPk/QmZhDXNgbE5hiEj7vLnAkude521B3Wo1zXtu0gjrC6rVvMR0iYiVCpw/DWR1E07OTie13KjlXNZYixOW9gbcd12TDsPrm8uYi7ljyudkjmk3aG7gggFoAsp6ynbVUksL2MdnaQA8XAPA+K7SQup6KngcQXRRNYSNrgAK/lOt7RqNoH4TQyGQuhdaVpa9gleGm4sTlva9tL7q6T2WtoiKk2mfadRDxK1jozyrQWjU3Czo6eCWYMe8xl7c7YHOGct4kjeynYyrlBzztYwk2ytuSDe3dwWZPhWIOxjznHJE3kpGsjgyi7ogLHpX0vmcbW4BXjDWZ3aGF7Vt1DesvLHskBMb2uAJaS03sQbEL55mC10VPG1tzeGPl2Gc/CuD7lt76Xbp1cFC/BMUyRiJwjaHyEME2sZdISHX46d57NV0Mfij9vqUWBVYNUPpJyxrnTyVb5NJrAsu7KCOrXa4tupPN2IOro5X5cwMZ5Vs7rRtDQHxhp3ub6nr11CHxR+2rNdj2yMPScQ0jrF/u1KmWNheFzUeUzAuHNWB45UuJlBOu/VxC1adwdAwh4ecouRx0RnaukiLq4SACTsFCrKq3F1VJfhZo8PxuoldFJG9uY5mPd0jY8Tr3KF9JK0XaQ8dmhXyubLXJltO3VOG0QhubWB0KXzNLHtEkZBvG5uYOHVbiucbbEbg6FdBINwbFRS01tEs43EqtRiohwzn5ikacz42wCzXdAkW02sBfsV2UOikdGHkhuirT0NBUUZppoXvaS93KZum0vN3W0tv1qeRwc+7W5W6ADqAFgu3k3wzXeOe1rTH04XF3pEnvU9A1xqc4ZdgaQXdR+9VZLZDc2HGxsttuUNAZbLbS2y0/H4fO3yTPplaXV4M0QkMZlYHhuYtLhcDrt1L2vnH4XPylQzzRHLM+SZ7a4ytBIcHZR8a4uG2Oi9opWLe30QIIBBBBFwRxQPbnLA4ZgLlt9bda+ffR4wKyn5JsrIo4mMOWYZbcmQbjPvmt+r23SPC8ThrqSdjpnMbTwipa6cl8jsxzDMXaWve2xtZSv8AF/tvyZsoLb3abgdfYutcHNDgbgjRejuomdCQs4HpN+/++1GXapXup6KSOrbRQyVksgiZJla1xJ632uBYKzQ1ba6ihqo7hkrcwB3HYuVtJHXUrqeVzmscQSQGnY32cCD7QvVNTx0lLFTwgiOJuVoJ1ReZia/7TXPWoZ4WTMc17GSNcLOY8Xa4dRClUNW60Opc0OcGktNiLmyre3jWbT9K13M6eG1kZYOSje5jQB0G6DQEC3cRsuudPKcuURMuNb3cR1dnvXqONkMYZG0NY3gFCyupJGwuZUxOE7i2Ih46ZG4HWvn7/kM+XcYo6d0YKR3KTI9jQY3vcW8HOvm7P6ryOXldGZY42BpzdF5J2Itt2qdQzVUFOHmaZkYZbNmda1zYeK5a8nk2rOPudr/HTe0yimgbO2zri2xBUpBCLjjzxzv1LT2ipYmRTyNY0AZQdBbcuVpQxD4eR3CzW+Fz96lccrSd7C6+k40zOKsyq6i+eh8qonxUT303J8u5wlBk0haLWcTbW4IPBaHnujIbbls7nhgj5F2ckgkaWvYgHXsXX4WV8oXZ4IqmF0M8bZI3Cxa4XCgNLUBgDK+S7TcFzGm/Y7TX2WUQxmic97WmUlrXuuInWcGkNOU211PBefPtBzaKdr5Hslz5QyJzj0PSuAOCeNjcJGSYi5xbyEIax+UvfIbvbp0gAPdfghjxNoAbU0zr7l0JFtOFna6/burkb2yxMkjN2PaHNPWDsvSrtLFrm1tW6OCoJpoJ38mWQvuSAC4kutpfKBYcC6/ZpPkDC0bucbADiu1dLHWQGKTMNQ5rmmzmuGoIPWoIWytqXtqHte5ouwtFgWk8R16Ly/yGO1oi/wBQmEjXyAfCR/7Dde2va/0Tc8RxC9Ly5jX+k0Hq7F4u4n3Cz0ijyFvoOPc43969NeHaWIPUU1ruBVoMNhw/NyT5XZmtjGcg5GNJIaLAadI76q4iK+XNfNbyvJERAiKtPJLyvJxua0ZQS4tud1OHDbNfwr7JnSZzA4tNyC03BBsvcE8rZuSd8IHO3J1At1W67qo0ysFxK57v9drHwCs4cHTO5yWujaRYNubO7TcDhZe3xONyMGSImf4srTEw0URF7TMREQEREBERAREQEREBZ2HessW/iGfymLRWdh3rLFv4hn8piDRWb5PeoqL6MLSWb5PeoqL6MINJERAREQEREBERAREQEREBERAREQEREBERAREQEREBERAREQEREBERAREQcUVRO2BoLgXOccrWttdx7Pt9ilWRHMZMQ5WU3EjcsOnobkj2ix/8e5RadRtMdy0IKlsznMLHxvGuV4FyOsWJBU6oVETnmOSPLysTszL7HSxB7wT7bHgrUEzKiFsrNnC9juOw9oVa28oTMaSoq8lUBIWRMMpHpFpADewnr/vqUXOKohoFPG1xPSPKXaB1jS57tFM2iEaldWbPK6rr3UrQeQp8rpHWIu/RzWi4tYCxNjxA61NBNMKoQTOa/Owva5rctrZQRv8A6l5q4pYpH1UAMl2jPFfe3FvbbxsNlEzuOiOp7ec7aWrdNJpFKwNe8nRhbci/UDc68LDrWgqjXNkYHDVrhfvCi5tkaW08r6dp0LY7WHcCCB7FnXJqNStNd+k01WczoqZnKSC93E9Bh6ievsHtsoxJWtNy+nkHxQxzPfc/YvUcbYowxgytGwXtROSd9JisPUFS2ZzmZXMkaAXMduAdjpoRop1SlibLlJLmvabte02IP98Nl4NVUUz28vkmjeQ0cmyzwe65zdeltuK0rkifas100F1RxyMlYHxuDmniFItFRERBxF4mkbDE6R1yBwA1KpGJ1R0qvpaW5IG7B+b2+yyra0VTEbWjV07XlpmZmG7QbnwUFRWgtyQXzH9a1g3x4rGoXVDqdpjpHiSR2YscDGyIHhqNgLDQangp+WkjrBS1DGiR0ZkY5hJBAIB3AsdR4pFoNJwLIiKyF3Dn3hMZNzGbanhw/D2K4siKQwzNkF7bOA4hW5K+INHJOEjyLgDh39SC2iz462UPaJQxwc4N6IsRc261ZqpHMjaGaFzgL22H9/aqXvFKzafoTqjIzkp3Nt0X3e37/efegdIDdsru463XLEuzOc5ztrngvD5nOwZ8XjEdta1mJdQi+6IvD9NXlrjHodWe9v8ARRYnSHEKEwMLLOexxzHQgOBPuCnXkZoySzUHdv4L1+Jz9TFcn/5Vmr5o+SlZljcaqF72jpXOkgBAaDdpHohu4Oo24qyPJ2qEtARNA5tLyZzONnNIeXOAIbqLGw2Gm3V9Cx7Xtu03We4zt8o4WmocYJKaUiICzQQWa9p1K92uSbMprpk/4YqixzA+kjPImPlGE5pjyjX3fdvEAg7+3ZbWD0L8PoBBI8Odnc4hpBDbnYWa37AryKtrzMaWiukM8HK5ssjoy5pY7LxB+8cCu1AAh6g0g9wBBUq8TNzwvaN3NI9yyv8AyrMJeVE+QR1DCQ4gtcAAL3NwpGuD2hzdQ4XC6vmMWScOTy/S/sZNndlLHMJFxmtr4FV8ZpZK3CKqmhsZJYy1tzYX71M9uYtIcWlpuCO7+q9wScrCx5tcgE24Hive4nJ+avfuFZh83QYRitNVCqcwPIeDkmqg95GR7b5w0CwzDS3WpaXBK2MU+fk7xinzdO/oCQO/5BfRrHw6qfPjVVFHWmeGIOEgcGiz8wsGga2aLgk8SvSi8yzmsQzv8OT5Gl9LTyvEdKSS8XJjPTb7Rx7F9U7UlcXmRxZG5wFyBss733Ha0V08VD2tiIOa7tAGbk9i8RNLYmNda4ABttdeY43h2eWQvfr2AdgClXznN5MZZiK+oXiEZjBdma5zHdbT92xXqOZzRlmacw/WaLh34L0ipg5mTF17hMwcuD6LJHey322XnPMeDGe0u/BekV7/AJHLb10aebSE3Mru4AALnJt1uXOv1uJXteS9oe1hNnOBI9n/ALWE8jNef7Sagpxliy6dFxAA4C+nusqE1RUx4tPHLUxxU3NHyMOS/JkEDM6++502ViSobTvkaA4yPs5oAJuSLfcp43al0gYHt6Oa24Nv7svqONmralYme5hwTXxtMzHSpgtRLPTTtmm5Z0U7ow/o6iwI1bodDw7uC0CQBcmwUUT4GnkYcjcoJyMAAGuug7VHJJzgPhiGdpFnP0yi+/eutlbuXvlXS35AsIBsXHUeyy4JpQcr4DcGxLDcbaWv/YU6IptGBK/e0beoan+ihpGsDnFwtPYB3H7yrL2lzHNByki1xwVQyPpnBjQ11mjoNGUXJ0tv1H3ImFxR1H6Ii18xDbdhOvuuuvljjiMskjWxgXLybADvWHUY6YXubJCZXtqJWsbHfVrA3v16X/pZZvLwmK+18ddztuIsluNOe+oaKGa8cZfGw6PkAts0i9teF+2yjm8oWQ00Mxpy4vLs7WPzFgDgCdBfjxA7bL5j/p3Jn/xej5w1pYY5fTbc8CNCqU9M6FpeDmYN+sKCXG5WPkDaEua0zBruVAzckelw0027fFePPjnxvyUvLXMpAzhlmMa12u+vSWtOByY9wzvFLJEVSGvjqK7kIIpXMJADiDocubXhbhe+/irTnZRe3YqZMF8UxFo9uSYmJ04Wule2FpsZLi/VotmJnJRNjvfKLXtZY9PJG2sEkrSQxnRaRc5vuNlPUVc0wLWHkm67HU+3h7F6vFyYsGKJtPcqzEy1EUME7JIozmALhoCdTbdTL04mJjcM/TBlxDE2YZWTHm4lgqhG4i5DWWboNNT0tyt94s4gKMwwuY9hhjLXuzPBYLOPWes6DwUhNzdWaWtEx04oKqVkLWue4B2boDi49QCnVOp1q22t0WHNftOlvAorSNzpNHUxvsDdhOwfoplSIuLHULwIw0gxkxkcWo1nD+mgoqolsDnWvkIce4G5VbPUX/T6afqD3rjg+T9LI5w+LoG/33qt6+VZrP2iuO0TtaPTYbcQvlWeTWINijYyaOPkwwxEO/RuLRnPi1p9pX0dO8Qs5N9gATY7C1/crK+apmycC9q+Pt3ai0MCiwSobFFHU5TGKhr3x8oCMoY4OOgG5I048V5bgNRJBHFUCN4ZyAGZ+awY95P/ANXBbtRIYaeSVsb5SxpcGMF3OsNgOtUMAqqiro6h1U5zpWVDmm8ZZYWBAAIB0131Xbj52W+O2WKxqFZrETpmQ4FiTKKeJ045R2S/wgIms67iejxHXe+xW3hsD6PDYop3EvaTfpZrAnQCwHgO5W15itJI8naN1gO2wN/euaOTfmf9qYiIW8ddvcLS0Eu0Lje3V2L24ZmkHY6LqL1a1isRWPoY48mcNAILZXBzY2uBcNQxpaOHEHXuCswYRTQzxzGSeWWN4cHyPBJs0tDTpsA4q+oqqHnFO+LPIzMLXjdZ3sK2i8q+MMVnk8+SokbVyAUobI2NkchJGZ7X7Fuli3Yl179WivxYNSxMa0PmOXldS4f9z0uHgpMGjfFgtBHK1zJGU7Gua4WIOUaEK4pteYnRFYl4hibBBHDHfJGwMbfewFl7VTEGy5I3xzyQtY7plgbsRa+oO2/io3vqaRjX5nVMbfTBb8JbrFt7dVtft5cmelbRW09ytC+q9X0WNmDCSw8ANuKqHFC2oL5GclR5hHnlY5jsx46jbYfeppBHUVLh03Na2xNyG3udB19vsVM+SkY5mfQsIiL5iWgvLmteLOH9F6RInQju9m4L29Y38F6a9r/RO244hel4kawjM8CzRudLe3grxMWQ9qhANHF1i/M4OdbU2JC6XySOLYnFsNsuYm5Pdf8AFe2tDRZoAHYvoPxvFvi3e32yvbfTqjY6WmmvThobIbvJA0tt46+KkRewzaFLVCou0tySN3aTf2hWViOMjZIjE1pfnABdsL6cNVtoCIiAiIgIiICIiAiIgLOw71li38Qz+UxaKzsO9ZYt/EM/lMQaKzfJ71FRfRhaSzfJ71FRfRhBpIiICIiAiIgIiICIiAiIgIiICIiAiIgIiICIiAiIgIiICIiAiIgIiICIqzq6nbIWGQ3abE5TYe21kFlZFdSiM2BtHIejbdjtxbwv7FrAgi4NwqNdPG9vJMOZ4cL2Gg69UHKWblorkWe05XDt/rv7V19NTyOL5II3uO5cwEqm1/ITiXZjujJ2DWx9hPgexaK5rx4y1idw8sY1jQ1jQ1o2AFgF6RczDrGht7epUS80DS9007xZ5eWAXJs1pIHjv7RvYKeeUQwl5FzwbxceAVUwOD3uiqJYs5u4NsRf/wAgbexc5u0SieaV8r2DoukIs3tAFgD22ut4vERpTx7eqaMw0sUTjdzGBpPXYKVEWEriIiJFXku+thbYFrGueTxB0A9xcrCqNeY8QfykTm8rZkbxqHANLrHq3d+KmEJS2SJ5kpst3G72O0D+3sPbx49k9PWRTnICWSjeJ+jh7OI7RouKOWCKdobNEyRo4PaCPer1vMdSrNdrqLOczmoE1Ox3R9JjTfM3qA7OHdZX2ua9oc0hzXC4INwQtq2iykxpXxIZqKSMEh0gyNI3BOxHdv7F1eKl3KVcUQJ+C+Fd7QWtHt6R/wDFe1llntevoWZizGTVFLFmyy5i8ObfMGggkdx030242WmqNZRTS1LainmYx4ZkcJGFwIve41Fj9uipSYie0z6cRcmpXQQiUTSymM3cDbUcdAOG/sXQQRcahdEWifTOY0IiKyEtGzlKrXaMZvadvv8AcrVU9vRjBBfcG19QOtUoWlznOzPbbo9E2v8A3+K7NU01GwGoqIoA42BlkDbnvJ1XkcvnR/LDjjctK1+5TovLHtkY17HNexwuHNNwQvS+dmsxOphqIozNEI3SGWMMYSHOzCzSNCCeFlIpnHevuDYi8hzXPcxrml7bZmg6i+1x22KMeyRofG9r2nYtNwk47RG5g2EEHMzQ8RwKmY8ObdvtCjXnVrs7Rc8R1rv4fLnHPhf0iYTovLXB7QWm4Xpe5E77hUXHODGlztABcoSALnQKGR7ZHNYxwIBu6xvtt/fYs8uSMdJtKXIm5YmNtazQLL2iL5a07na7xI3OwjtB79dl2mdCLxxnK83c5hdchel4kjD7akOabtcNwV28TlfDOp9KzCwvDYomOLmRMa47ua0An2rwyRzXBkhzX9F1vtXuSRkTS6R7WNHEmy97HlrevlWeldParTOMwlhbYD0XO33A2HtXJKh0kZMTXNjy35Q6H2BZtFjtFPBFIA6JkkbpCCLlrg5oy2GpJLhbruufNkves1wRuTr7aw0C6qDsXpGuBc8iMxukLy06ZXNaWltr3u61rXXt+KUUbGPfMWh4LhdjrgA2JcLdEA8TZeLPEz+/Ge1vKFxFUjxKklqzSslJmDnNsWOAJbuAbWJHerawvivj/tGkxOxEUE5dJmhYB0m9Jzr2APs17lFa+UhNUckSAwuOXNe9h4qDPHV1EYfFcAPO9xo4fgPFWWQMYQQCSL2ub27l6bGxsjnhoDnAAkcbf+1tF6VjqO0dvEdLBE/OyJoda112SCKU3kY1x61Kiy+S297TpXko4JIeSMYDdSLDYnj3qSmLQ0xhoY9lg4AW7ipF4hBM8ziRwaANxbXXxXrfi82Sck0mdw5uRWPHaZF8/jWLVWHYq3k3ZqYU5Lo8oN3kuDTff0so9qr4b5QVgfBSVLBNI2Tk5ZT0S4mVzQRYW0t7V9E5YxzMbh9QvD2sN3PYHWHxbmyxGY1VmlppXx0kZqGySAySFrQ1hAIJtub+yxUNV5TTQz1LI6Vjmxuexl3EElpGp7D2dnWh8Vm0BGaZ0U7GPZLe0fpZgdbfaq7cPouRZTPoY2QtceSjLRZumux4696usjdFEXOZFy5F3cmLAlVg8tiMrGF+RpcXSEg34gCy8/n5ZpTUe5bYInyejh1CXyPNHCXSAh/Q3B307bKnXwYVR0zXVNCDCwON2xOcG3IuSR2236lqAgmwOo3Cgq6Y1RgaX2jZM2R7fjhuoHjY+xeNx+VknJEZLTp1zWNdPXNaZw1p2ah51B/X9LxXkUlHE0kU8bWgOBPY4AHxAA9isE3OqhqYjNCWjcG4Wc8zLN+rTo8Y16U6yGmp+TqKeCJsx6DXhutspAt22Fr9SrE9FzJHa9YXsbDew2BOg9i7YG2my0tltbXnO3Fe0TLy0A5XltnW9oXpEWMztR5yADTQ6WPEW28FLJNNIcxlcCNspsB/favCLWufJXqJFh1fUbtZGB8U3N/b/RSOxSJksYcxwY9zWBx3zE2At3qk9wZG55BIaCbDdeI46bKTK1oqg4SCbUxhwIsAesAAE26+0L0uLyct5/lPSa0izXlk5WGUU0zeUYbXuNCNwVnCuiEl5nZZZCBkHStwAuO4nxVqLB6YNa+dglqHMyyy6t5W++YDQjsOysUlHT0UZZTR5GkgkXJ2AA37AF6c5Y+m1MXirRvbJG17DdrhcG1l6UFF/lIxYAAWAAtoNAp1qsIiIC8ukdTxlzAXNH6gF/BekWWXDTLXxvCYnSwx4cwPadCLgro20A1N9OPaqnIsawhvQa7drdAVwMcxuWKQxtvewA+9eLb8XliJiluv0084+1maTkonPtcjYdZ4BUhPPS1cfRzwSl2cNaTkO4t1X1vfTu4ycne3KPfJa1sx007Ava7eFwfgiZt7VtffpZgqoqgubG7pt9Jh0c3vHsUyy5InF5khldDKW5S5oBuOFwdOK9NrZoJmNqfhIiw9KOFxIcLWva+9z4LqtjmPSYs0kUVNURVUIlhdduxHFp6iOBUqzWF4llZDGXyGwuBoLm5NgFDXVQpoHZHNM7hliYSLucdBp1XOqjZStaWOfJLK5hzAveT0rWJtt9w4WXNyOTXBHftOnstfUazXYw/9v8xG/dt3qVEXz2bNfLbdltaN1DGGwvbDG0NZlJa0Cwba2g7NVMo3R3eHtNngW7CO1Vrb6kSLMrcWZS1LcrmyRMimfK1urgWZbDs3Wixxc25FjexUQpKZs0swpoeVmblkfkF3jqPWujjWxY77yxtE7n0zn4rVc7ip20sYnEpZJHyt2kcmXizrdnUvIx5zgyRlE50JEN3CQZgZR0QBbXXTdakFJS04YIaaJgY4uaGsAsSLE99tFXDsP51zBtKxz7MJa2Elrcou0E7CwGn9V6dLcPL1Wk9KT5QrwYw+ama7muWofM2FsLpLWLhcZiWgjQHhw0uoKjGuVgcBSEsawPlPKi7LSFhtpZ1iL8LharaCibA+BtHA2F5BcwRixI2K5NTwspy2Kkhd0BHlyCwaDe1uoHWyrjycHzjVdExbTxG4uzA7tcW7b2K9LjXBwu0gg9S6vej0yERFI45oc0gq7Q1gnHJvN5W3uQNDY2/DxVNNb3Di0jYg6oNlFQpaw5xFO67jqHBthbt4dXiryDqIiAiIgIiICIiAs7DvWWLfxDP5TForOw71li38Qz+UxBorN8nvUVF9GFpLN8nvUVF9GEGkiIgIiICIiAiIgIiICIiAiIgIiICIiAiIgIiICIiAiIgIiICIiAiKGeojgHTN3cGjcoPU0rYYnSO2aL2HHsWSwFrGhxubanrKkmnkqMvKNDWjUNBvr2leEHqKWWnDuSsQ4ei46A9Y/BeGjK0DftPFdRAIBBBFwVEK80URjkikkay2V4tqCbAa8b6eClXHta9hY9oc1wsQRcEKLViUxOliGtp553wxSZnsvcWNtDY2PGx0NtliVOF4q+qqJYZy2F1eyVtOY2kOAydPNvbTbsV2kiioainjp42xxPzRhjQABoXXHgfHsWssf6Sv/aHzNFS426nyVElS1zpoc/SsfS+EIOY6W6rDqCjr6LFpKKSneysmaY5GRBsg35V1i+51GTLa9+PFfVLhuGmwubaBPk/0jxfM1FNj0lVVASVDQ6TQsOhZyjbZTm0IbfYDje6tS02KQ4pO2kdUviMTmxulk6DDk6O7jm6Q6gddyFfwiqqKqnmNW2Nssc747R3IAFuJ3V5TN9daIjb5+ClxGV8TCa2KmMzcwkm+EAyOzG4N8pdl+6y1cKbUswynbWZjOG2eXG534+xW15kkZFG6SRwaxouSdgFS19xrSYrp6VarpjM6OSN2SaI3a652uC4G3WAjKiWXVlLIG7h0hDb+zce0BHRS1Gkx5OMEdGN2ru829w/oq+lnumlfNGXuaALkNIOjh1qZcAAAAFgNgopaqnhkbHLPFHI/0WveAT3BR7EyggdU09PHTshjcIwGB5kNi0CwNrb9nvU68l7Q5rXOAc6+UE6m29laszHpExEvMcZYXOe8ySO9J5Fu4dwupERRO5SIiKEizWhrJpoo/QjcBbquAbd2oWksxj2Gons4F7n5jruLAA91gFri9qW9JERFuzSU36K3EE38Vl+UdDVVoo3UkDpuSe4vDXRtIBFh6YI9y0oDllc34wzDvGh+5WF8vkvPE5Vra23j+VXz2HYRiEGHVTHkwz8gGU9prtaelfQG19Rc232XmLDsUaxplbNLHd9oG1PJuYSG5XZsx0BDtLnfZfRotf8Aq1t7mkI+N8/5sxWMYkWEuFQZTC1sobyV33B31zDjuLL1WYZiTjPJA6blJX1A/wAxplI+DsL2GvgtavfMygndTuY2bIeTc8gNDuBJOijwuZ81K4Sue+WKV0b3OLTcg8C1rQR7F1Rzr2wzl8Y1Cvj3pTqcOq2VLxAJpKQOhPJios54AfmAJdcalp1IvZY746mgZBSTue2oLY+SjZU2LTypzaA9O4I69tbL7BdzEDcrCv5aP/KifjYuFUWIwYhPJVyudGQ8XzXDyXXaQMxtYabN9q2UXlzg1pceC83kZ5z38taXiNPPSMrsjsunSI6+Ht/ou5CRZ0kju29vsskbS1uvpHU969qP8jJEeMW6TpHyUdwSwEjYnUqREWNr2t7lIiIqAiIghqgDAczQ9oILmniLpDDC0NexmttC7Vw7LqZVZ282Y+aGzbAlzTsdB4bLelpmPCJ0hYe0PY5p2IssqTyaw+S1+VuIGQ/qkHKW2cQRYnogdVlrAggEG4OxC6r4eVlwbikomsSzPM9FBThhkMbRG6MuyRgHM5riSMuXdoGyeY6cQNhFRUtbyboZCC3pscbltrWA6rWsvOPUU9ZFByMb5WxvcXMZkubscAbO0OpHitGBsjKeJsuTlAxofkFm3trbsXpW5eaMEZfLuZ9KeMb0gjw6nimZK10mZk0kwFxa725SO5W0Xlz2sbdxsNl5mbkZORMea8REenl8oYcoa5ztOi0da5E1wc9xFs5vbjssefF+ZSEyske+MsaW3sS1zS4vOmzcrtOzfVXI8ZpnTNikzRukmdFEcpLX2cWg3tYXIOi6Z4OaK7rXcSjyhoosx2N0xp46iFsssT5mxXEbh6V7FunS24L354pPTznkyxrgQ1xcSXllstusW6+xZRwc8x/VPlDQRZz8boI4uVdJJlyuc4CJxLA02JcLaa6ao3GaYmUPZM10czog0ROcXZRckADYfh1qI4WeY34nlDRXmG5fKT8aw7rD77qo3FqN1QyFkrnOeWhrgxxbdwu3pWtqFcgN2uP+o+42+5eh+N4+THm3eNdOfkWjw6enRRuOZ0bHHQXLQTobj3rgiiD2vEMYcwktdkF233t3r2i+gcUWln0NbR4j8CymytjaJYxJG2zm3IDmjW2oO9irroYnvc50MbnPFnOLASR1FU8PwmGgqZ6hr875dPQDQ1tybadpV9F7W1PUuk3OqptYXCZlwW5zluNL7keP3q2qhLGVwYxu7dco0BOtz4Lz/wAjTywzMfTTjz/NG9rjNd/wUbuJsSD2HhcfYrELCxnphwJuCNrKRVRykMhLg1sbpOA0tbfs2HtK+b8pyRp3+lhz2saXPIaBxKoT1XOIw1gcxp1JvYkdllbAMz8xtybT0Rb0tLX7tSqFRG2CpyNPReC6xFrG+wVsdYj/AJZZZtFenkcdbkm5J4lERX24kTqiJlXT0z3ZX1BLWG2lx19S8U1dS1UbXxzxjPIY2Ne4NLyLbA77hcrMPZXWLqh0DmNIYWsuQ4lpDtxsWqLzJCJjydc5kOdrgwxHTKQRs4fF4g9ll6WHDxr44851K8RXSxJVwRzGF0rOUDXOLA4XbZpcb66aDipnOjE0kQmidJG3M9rXglo6yOCrz4Yyd8n/AFgbEXTua3kLuBlBBu7NqBfqXZsNifJUu5yWRzMcwsZEQSSAMxu4jhwAJ4rSeNxvH+yfGr1zmmEQlNTAIiSA/lW5SRuL3spaVsE0zWVRuHm0ceS7X6XBJ2NxwXmOki522qnqBJLyjpHBkOVpvHkAAzG3WvVLDknoKWCS7qWJo5QtsHNaA12nbdKYsNLRNJ3K1YiJ6biIi7XSqS0pYS+n2OpjJ09nV3bdyhjkbI0lt9CWkHcEbhaKrVGH0lS7NNTxufcEPtZwI2IcNQtK5Ne1ZrtUkqYYpGxySta91gGk6m5tsvbnsZlzua3MbC5tc9Smkw6nfRvpmM5JriHZmaOzA3Dr8TcA637brwcKpubSxMYBJI0gzEZn367niDbusFf5YR4uLoFzZVqiSpo43PnhbKxguXxOA0tqcpPuuVPHIySIPje17XbFpuP7v9i0iYn0rrT0TcriIpQIiICIiCrUBkNTTzmZ8DBLeVzTZpGU+lw6hc9fctV7nOgc6nLHPLbsLj0SbaXI4KoqTohQ1VPUU5lbGH5JWMu5uQg/q8LG221ysr033C1Z+kznihoqutcDLUNaXy5rNN2jRvYOrfe+t7qpH5RxunhY6ncGuhL5S03MbxcFlra6jfRXIYxiVPPLUaR1TAwNadWsttewN7l2+y8S4Bh0mcmOQF0pmu19ukba/wD1BXiVnixe8Zp3O2k7+nfPdIaWKoZysjZGveAxmYhrNHE24ArzUY7TQwvkayWQNbcEMs0uyZ8l+uy8VuCl9PHFRSCOwla50j3ZiJNTqNxfWx8QpzgtGWFr+Uc3LYtzkNzZMme3xsqt8PAiPLe0bsq0uOTS1DI5qEwtJja5xffV4JFtOoK7Q4lBXm0LZWnk2yDlGZczTexHgvZw6lMgeWvuHRv9LixpDfcV6p6KClLDCHAshbALuv0W3t7dVnyJ4NqTNPZHlvtJF6co6n6eAUihc57ZHZGB97H0raLzypmJZGHtINnki2Xs7yvLmkz20WFjy4fCMWOIiZnpCQgR3cXNYWhofsAQdQtTkmn0y5/7x08NlItcHInj2ma97RMbQcu9oHKU8gPHL0gpGSxyGzHtJ6gdQvajkhZKQXXu3YhxB9yx3WZ76SrRgszRuAuw20N9OC9rzJSmOQSxFztMpYXXJ7bnj3rjZWl2V12O2yu0P9V9VxOTTLjiN9sLV1L2i8ue1gJc4ADckr0CDsV27VFHJOyNwbu465RupFQDXxvySEOeRmLgb37+pc3Ky2xY/KsK2nULDJIpahgqIwI7+kbHx6gt9fNEXBB2K2MLnfNTfCEEsOXNfU6DU9q5+Hy5zbrb2iltryLi6vRXEREBERAREQFnYd6yxb+IZ/KYtFZ2HessW/iGfymINFZvk96iovowtJZvk96iovowg0kREBERAREQEREBERAREQEREBERAREQEREBERAREQEREBERAREQRTzNgjL3ewcSeoLKGYuc9/pvN3W+z2bK3iN88O+Xpd19Le66qoCIiAiIgIiIPBF6qld8WUn/AOjh960lmTFzMkzRmMTs2W9rixB9xv3gK4K2kIBFTDY/6wsMsdtK+k6KDnlL8ph+sC5z6j+VwfWBZaWTRxxxBwjY1mZxc6w3J3K9Kvz+j+VwfWD8V5kxKjjZm5zE7YBrHBxJOgAAU9yLSrVjnFrIo25nyPb7GgguJ9nvIVUvrJSXOn5AXNmRNadOFy4G57rbryYM7g6aWSWQaNeSGuaOwtAstIxyr5Q1UVFlTPFo9vLM6xo4fcfcrUU0czc0Tw4bG3A9R6iqWrMJidpFg41QTVNe+RuFMrmPpeSa5zmARuzE36RuNxqFvIorOpTMbfPYdh2LCteyrkmbA6F8TpGzdG9gGub0iQd+A9u64aLHZY2zPeWVThKCBKMsfweVhtfiQT7V9EsySoqfPkVPDOJGHpSxCPSJmU9JzusutYdXDitYvufSk10yfN+NiBjg6qc5shLYeVy20HpHlSbXB/WNteitOjp6+LG55JRK6mkzEOfKC0bWDQHHt/VbbrK1kUTk/wBJ8RERZLq9QM0rWS2EDtD/AKndR7Pt27DJLBFMwNkYCBtwI7jw9ijqpmtAhEYmkk05InS3Eu6m9vs3K7SMmZCRUFhdmOUMuQ1vAXO/epQrvp54dWkzs6tA8fcfd7V5ZIyS+U6jcEWI7wdQtFRTU8c4GcEOGzmmxC0rkmPas1VHHKWv+Kbnu4q2qc8clPG50p5WEA5nAWcB2jj3jwViB5fC0m99jcW1Gi8b8tSJmuSFqddJERF4bR5c1r2lr2hzSLEOFwQkbGRRtjiYyONujWMaAB3AL0i0+S3j476RoREWaRRu6cgbwb0j934+xenODWlx2AuVyNpDbu9JxuVeOo2h7REVEqmKzSU2FVU0LsskcTnNNr2IHasmox2sgqZWy0fIOMcfJwyvabk5yXXbfg3YkbeO+5rXtLXtDmnQgi4K4+OKR15Io3nTVzAdtvBelxORhx0muSu1LRM+mQ/GpubvqWU8fJMpYp3BzyDeS9htsLanqUBxmqhfUukdHLyL5gGxuBYQyJjgL2vuT48Vp1FdTUdXBRci3lKhuUNbybRlBsB0iL77C/HRWhT07W5G08IbroI221Fjw6gAu/5eLjrF/j6lTVp62goamad9THPGxkkD2joOLgQ5ocNwOtW1ywu4hrQXakgWv3rq8fk3x3vvFGoaV3EdijlAeOTIBDt79XFeyQ0Ek2A1JXmMHVztC73DgFjXrtKHJzUs5O4iJsW8G34j2/aphLGXBoe0k7C69EAixFwVFK60sLRuXE27AD/RX3F/fsTIiLJLzI9sbC52329irVEErS2sDeUliueTGvQI1a3/AFce3bumjHLVbidWwaD98jXwBH+4q0vc4fFrFPK/uVJllvw+irqhte4PeZKYwjgCx2t7WvexPioY/J+iikp3sfUAwZLdJpzFpJBJtfcm9rbqxQu5D/o5Y+SkZdzfivF929mu3Dusrq5r8rkYLeET1B4xLPgwalgkLw+dzjKyXUtGrb22aL7m5Op61xuE0MUsQMsoeXAsaXtu4iQy2GmupPsHtWisqow+skx+irmSRPhhf6JBBjbkcHHfW5I93UVvxOZmzZPG19QrasRCHEsDkmEjaKTkxOyRkrny2NnuLtg03AJOmh7VckwmF0r5Y56mJ7pHPDmOaC3MAHAXadDYb320sr53RYX/ACef+sStFIUo8KpIi3kxIxrZIpA0OFgY25Wjba26uw/omrjjlaT1C68xQubGwGZ5AAFgBb7Lr0fxvIyZ5tN53pzciIiIiEy8vkYz03tb3myotxDDH1xo+dsdU3LTE55Jv1WOivMibGLMY1o30Fl67k1p55Zt7APJPU0/anwjzp8GB1gG/wDRehKwzGHMOUDQ8t42Jtf3L0h6VKwTGMNMrQ1xs60fDxK7GITI3LdzgLgm5HVccFaVOstywLoiGgNJl3AsbgW8de1efzePOWs2i2tN8OTU60sooJqylgbmmqYYm3y3fIGi/VqphqARqDqCOK+YnFeI3MS79u7KCqp+Xj0DRINWuI2U6KK+VZ3BMRMaYwd03Mc0te30geC9KSujZFNyjHakF0kYNzb41t7X+1RrrtXUROvbgvXxnQiIqKIRCJcZiZzaoaGtvJIWPLJQWkCMG2UN1ubnftSig5vSkmEwvqHmYxkEZBezW24WA8SrHKPy5Q91uq64SXG7iSesr0MnMi2L46wvNtxpxdoWNGNMkB6boHtI01Ac0/f71wkNBJNgNSSpMKbUTVIq4yxtK5pbrq6Sx0I6he+ut1ThVmcm49JxR/JrPJDHEbgFfJ4Pjdc6kmqJqltTIImlsL5YGi5cBezTmFr7HfbdfXKBlFRx5uTpKdmcZXZYmi46jpsvapMR7dUxM+mDUY5VlnKxPibHzR8hDL3zteGm2ZvuI6991dw+uqZsXfBJJmjBqLNygei9gbw4AlWaeakqqmSkNFkdTt6IkhaBlJI6PUDbja41V0RxtcXtjY1xv0g0A66nxV5tWPpTUy9KvVVQgysYOUnkNmR6667mwNgOJUzw4scGmzraHqKrYe1vIudyj5Jb2lMhBcHdWgAFtNh28Vk0eoKQAF9SGSzv1c7Lp2AX2A/E8Vyahie8SRfBSji3Y/vDY/arSJufZpnPL4iBNGWX/WHSb48PbZelec0PaWuALSLEHiqbqKRv6GoNviytzADqBFj7TdbVyftSa/p5ReHGaL9NA4D40fTHu19y6Hguy2dtcEiwKv5R62roe7K29rm9gOsrvITlublGNf8AEtdvjoUYOVnAB0jIc7tOth96trxfyHOvjyeGOfTSlYmO1LM8ENdFIHW2AuD7dvFcMrmkB8Mwv1Nv7NLq8i54/L5fuIT8cKlE5jnSlpsSdWbEdpCtqKWFryHizZG+i+2o/ovLn1DAfgmy9WR1vcVwZbfNeb/crR1CV+fI7kw3Pbo5jYX4X7FmYBSVdIyubWtaHPnDw8SF3KEsbmIuBpf8OGulHI2S+Um4NiCCCF10jWvaxzrF2w61fFmnHS2Px3smNzt6REXGsiLstQA4+k2ze8Xv9ylXl7GvblcLhRUxcGvjc4uLHEXO9t/vWs6tXcITouOc1jS5zg0Dck2C8sljk/Rva/8AdN1WKWmNxA9oi5cAgEi52HWoisz6S6smWaaf0zyfAxlgNvELWWZU25zIANiL99gt8FtTLHNMxXcIGxRt2Y3vsutja0nJdl9w02+xekW8ZbxO4lxbkDpstnSm22n4rjQRcucXEncrqK9+RkyRq0pm0yL1Tyy0r80L+iTmLDsTxXlFTHltjndZREzHppxYs10jWyRFjXWGbMDYn7ldkqIonsY99nPNmi17r55wDmlp2Isvc1TUPLJHZXuiOZrQLdWniAV63H5+41k9ta3/AG+jRRwTMniEjDcH7eKkXqxO2jqLi6pBERAWdh3rLFv4hn8pi0VnYd6yxb+IZ/KYg0Vm+T3qKi+jC0lm+T3qKi+jCDSREQEREBERAREQEREBERAREQEREBERAREQEREBERAREQEREBERBWrmZ6ZxG7OkPZv7rrPWu5oe0tcLgixWS+KSBwZLrpo8DR34HsQcREQEREBEXI4zUvt/2WnpH4/YOzr8Ou0TOoTEbIWc6f1wDcj9c9Q7Ovw61oAACwGiAWFhoEXNa0zLSI0IiKqRVcQidJCx7BmdE8Py2vm0IIHbY6dtlaRTE6nYz2ua9oc0gtIuCOIXV783QsPwD5IAf1IyMvsBBA9llx9FIGExVLy8bCQNynvsAVvGSGfjLyvDomudnF2vGge02P8AfYkTzJG1xaWk7g8F7WntV6ZVSRaTNMjR+u0dL2tH3eCtRSxzNzRvD27XBVNeHRNL84uyTg9ujv6jsOiytjifS8WaSg5lSc650aSnNSP+8Yhn2tvvsoGVMsP6b4WP4zR0h3gb+zwKsNq6dzrCVoO9naH3rPVqrbiUyKGOqp5JnRRzxukbuwPBI9ntXJHmYmKInqe8fqjqHb9n200kklmc5zaZjHFu5e6wJ6gRdR8lUVVuXJgjBvkjeQ46DQuHC99uodqssY2NgYxoa0aAAWAXpTsRQU8VO0thjDAdTbcnrJ4lSoigERESrYgbUUgN8ps19hezSQHHwupFKRcWOoVGkHI56UtLTE4lotYZCSW27ANPZ3LzPyOKbVi0fRCdzgxpc4gNAuSTYAKOOqilLeTfma4kNeNWkjcA+w+Cq5amtpHmKQOa8uGtmg2OljlILTqDodD42XUDZo4hVyvncwO1NgCTxsBwGgWOH8duszeU+SdFhtxKfCTFSV1NI6NvRFQy7m7XaNhc20WpT1tNUtLopWkNtmB0Lb7XB6+HWuLNxcuKe46ImJWEVapmnY+OOmhEr36m7soDQRc+9U2YlXTTMZT4VNa3wplPJhpsLWJGovfw22vOPiZckeVYTuGi7pPazgOkfu/vsUiyHTYtGHTTQwU8EJD5iXZzI2xzZbbWFvBX6atpqy/N5mSW3AOo16vYpzcXJiiJtHSInawiIuNYREQVKyh54Wh0xZF0c7AxpLrODhZ241Ctk3JKIui+e96RSfUIiIidijfKGuawNc5zgSAOr+ypFCy8kpk/Vbdre++pWdY+5HWxXAMpLnbkE6A9ylRFWbTKRVqnIZGnlsr2A9Fli43tbf8AvVWVVkjLqtmToj03m978LWtpsFpi15blEpaaXloGyaXO9u9dmfycZfbMRsOs8B4qRQkcrVMZ+rH03d+zR9p9gV8GP5ssRB9J4IuRhawnM7dx6ydSfFSIi+miIiNQojmginaGzRMkaDcB7QQD16qIUULB8A0QHriAF+8bHqWTW+UT6Sqr6fm7XPhDeQ6VuUJy5ge7OCpoPKSklZJmZIHxU5neBlNwAC4DW/HiBdWnF5R3G0eUbXiK1ugZTyf6s7me6x+1c/679hT/AF7vyKv55YJHMfTTteRHycVm53l5dYb22bfU968v8oKVoaeSqHNyh7yGD4MZyw5teDhwuuafx+L/ANTyWv8Arv2FP9e78if9d8np/r3fkVwixsip/hYP/VbahOa0QSF0MAGU3ImJI0/dV1eZyBHrxIHvC9Lt42GmKJ8I04+TPcPmZMAxJ+JyTMqWxxOqDM08u5wbfjyeW2btukmG1WHUZqIY4mVTDEII4Mzw+QZg57tBbMHEHu1K+mWW+txAVeIwsZBeGFkkILjaxLwS42/03sPFdStLzKpVeT85h5KCZlhDGx2Y6yuDy597gixvfUHuWrhdK+iw6Gnkdme29+kHWuSbAgDQdwXugldUYdSzyWzywse621yLlTOc1gu4gDtSZ17VtaZ6dVWvEbomteHkk9HJa4Pt0Xoyyma8bbx5f1ujrfuuvQac2Z5zO9w7l5vJ/IYsdZiO5Xx4bTO5YFdS1Ms5kpIWVLzE6ONlQA0x3IOZocCDpoRYLrMMxWOow/pNy0zY2vdFIGtIF8wy6dY2Aut6SNslswvY3B2I9q4y8fQcSRfouJv7CuCPytpj+sOv49MemwmpihgzZjKyjdfPO4gzm1r2PZwXjDsKrWzwir5UU7ZnSFpnvYGMADQ7Zr6aqdmIVB8onUrnWpw8RNYMtyTHnzEWv1i97abcVsLbNzcmGKzasdwiKxLDwvDKqKrLqyN1jSuhkkM2flHl4OYC+gIUgjfEA17XC98ubey2FDNTsmsXXBbexBXn5uZOe38o0i+LcM5FxhJaM3pDQ966s5jTjkREUDj2h7XNdsRYrWopTNRxPcbvy2ebfrDQ+8FZRIG5spaKrippnsmlYyOTpAucAA7+o+xehwrTFpr+2uK2p010UTqqnYzO6eJresvAC8GqBuIopZCOpmUeJsPBerETLpm0R7R01ByNdLVvqHSve3I0FgbZt76kelbYdQVxV+cPYfh4cjd87XZmjv2Put2r3PKY4xksZHnKwHif6an2Kbb32isxPpDEOdmR018rHlnJj0dON+J9w7xdTwwRwNLYm2BOYkkkk9ZJ1JXYoxFE1jbkNG53PavahZkuxZlNV4kypnZaAMdFESA49C5A4nVU2eUsjqbMaJ3KOkjYwWflOZriP1b/AKvAHcLbfRUck4qJKOnfMLESOiaXaba2uqlC6gq2T0jcObA0ZZJIZYGtDg69nFo67HfXsWkeMwpO1rD6rntBDU8mY+UbfIeGtlYXGtDWBrWhrWiwAFgAurOdb6XhFUaxhnxzl9nH3AqGWnbLIHOe+1rZQbAqRxzTnqYLe06n7l6Xg83PaM38Z9LRDyxjWNDWNDWjYAWC9KGoq6aly85qIYc23KPDb911KCHAFpBBFwRxXBNbzHlMe0uoi852FwaHtLjewvqbb+CRjtb1Bt6ReBIwuLQ9pIOUjML3te3fbVegQ5oc0gtIuCNiEnHesbmDaOSJxe2SNwY8aG4vmHUvJpoy19xd773ed1OifJaINK7JuSZlqH2INs7hYOU4Ic0OaQQdiEsq9C4GDLZzXAkua4WIuSrTEWrNoFlRx6SSg8SHDusB9xUigfaOoY+9uU6B9lyPvVad7gV8bpZa3CpqeFuaSTKALA/rDr0Wd5nrKNzhR2faDK6SGNkBdeRpIAFgDlBsV9Ai7eLzbYK+ERvatq7fPTNxCF0ELJZWPrJHwsjklzSRRkgh51OoAdrcnUaqwyjrTjkMskc7o4ql7hKZQYxHybg0Bt73uddOO6sYNinnNkkhjbGQGvYLHNkdexNwOrcEj79Fd/I5nwTFZp3pSK7FlSnNPIetxHhp9y1VkA36W+Y38V4+L7lXPPUQIiLRyCIugE7C6mKzPocRdLXAXLSB12XFM1mPYIiKokpzLziJsLnXDrgZ7C17kWv3rfa9rr5XA2NjY7FfOEX4kdoNl5yNIItp1L1OPzoxU1btpW+ofTosHzhVZ4yDYsaQ4nVr+22lipGVFdWTBjJBGCBcMGg6ze19V6VeXitOqzuV/KG2i8RtLI2tc4vLQAXHc9q9rqWFnYd6yxb+IZ/KYtFZ2HessW/iGfymINFZvk96iovowtJZvk96iovowg0kREBERAREQEREBERAREQEREBERAREQEREBERAREQEREBFxEHURcQFDUwCoiLCcpvdruoqa6jM8QfkMrA/4pcLqNwMqQmB5ZOWtIIF+Bvsf76l4DdGS9IZ36dLQtsbabK24tnqTMG6ABrHde+vv/u65MzlI7Xykag9RXi8n8hEZYpX1E9tIp1tCijbK0A5ntIBsHcD3fYpYKcVIEst+SOrGbBw6z+Hj2evGSs18oU125DE6o6R6MHAg2L/AMB28ftz8aiq3V9PRUj5Yoq2MRF0ZIEOR2YkW2u0kLfS5Cz853uV/Hp8ezFMZZE2fk5Gmcn02lwzMa1uW1juQ86alWKeuxFgnZHK5z81QSySFxEIDjldcAkjhbXu0K+pzHrKp1Ne+DEKOmED3MqHlplvYNOVxA7T0VaLxb6RrTDFfiL20tQx8znBlQBHyVmzPABaNN77X02OgXvDK/FKyspopJMkLi8ukEWpsGm2oA3J27twvpcx6ylz1lRN4/R4y4iKCarhgcGPfeQ7Mbq4+xZ62ule9kbC+Rwa0akuNgFRmkdVXaQWwfFO7x29Q7PHqXHZ5Xh8p29Fg2b+J7V6W1Ka7lSbPRHwbbcNNOC8r1tH2k2XlaqCIiAuEA7gHvXV4keWtAYMz3HKwdZ/vX2IDIGVE7WFoyRdIkcHcAD3Xv2W61ota1jQ1oDWjQADQLxTwiCIMBud3OO7jxKkXLa25axGhFFU1ENJTvqKh4jiYLuceCqw4zQTMzNnygSCMh7HNLXEXFwRcDTfZRFZn0nel9FCKunOf4VoEbWuc4mzbOvY324KUEEAg3B2ISYmDbqIihKhLHLWzT00svJxNc12WIkPczQjpA3FyHDuVHEKeduSlZSPqbEuilzEWuSSxxN+jYWN97t06tWToVsLtLSAxnrJ9Ie4O8VYU7Qjp8/N4uVY1kmQZmt2BtqB2KREUAqtRh9NVOe6aMuL2hrrPIuAbjY7i++6tIgzKLBmUdQJxVVMj8zic7hZwItY6dg8FpoiBuq1VRsqC2QfBzs9CUDVvZ2jsVlFGt9SMykwuSCKz62Z0j7GYi1nutqRpcXtwKnEfNH2zvdFId5Hlxa7YC54H7e9XF5kY2SNzHi7XCxCxy4KZKzGvY8IoIphy8lM915YgDroXNOzvcR3hTr5vJjtjtNbLiIvErskL3dTSVnEbnSXlp5ZodqIzqOty8yTRU74Ii0jlpOTZlAsDYnXwKmaMrQOoWVTEaOSsbDyNUaaWGTlGyBgfrYjY966MPhbJEX/AKqz6SmsphVc1MzOXtfJfXa/2aqOPE6KWN0jKmNzGMLy4HQNFrn3hVYcFeK6Ksqa99TKxxdd0QG7S0gWOg1vYcUnwMSUcNPHVvjDKU0rncmDmbprvobhejHF4mtzdXysvMq6d9S6mbPGZm7sDtVHDOXVRbJnBkHQBYQBa9xc8VBT4NDT4o6tbK8jO97YyNnOFib321PDjur742SACRjXAG4uL2K5c9cGOdY53tMbn28yZ3PbG1xZcE5gAdrdff7lFRulhldFUtbmlcS2RhuH6bEW0Nh27exTMia12bVx2BcbkDqUVb0YWy6jkXteSOAB6X/1unFzfHkiI+0zC8i40hzQ5pBB1BHFdX0CqjNhFDPOZ5Yc0hcXXzHcsyH3KIYLhdNDKeTcyIxPY7NM7K1jvS3Nhte601HUB5p5BExj3lpDWyeiTbY9ivF59I1Cm2nw3E2unhPKeg3lI5CC0svlsRqD0j4r35poeSdHyJyujEZ6ZuRmzb9dyTdcwemqKalfzwM5zLIXyvY/MHmwF9hYAAADqCvKbWmJ6lEREwE3JKIizWQ1Js1gsTd40HZr9y8tnIflmaxmlwc9wfsXKtxElKB+tLY/7HH7lIuHkc63HyRWI6Utii/s5aP9oz/cF4zU2ZzzyRe9oa46EuAvYdu58V7RZ/8AWP8A/LOONr7RtlAyQwR5GNbYaWDQNAAP72XWsAOYkud8Z26N/TP/AHR969rg5PNy5p1M6htTHWoi8NlY6V8TXXfGA5zeoG9vsK6xwkja9t8rhcXFly/FfW9NNw9LhAIIIuOpdXjlWGfkMw5XJny8ct7X8UrjvPqDbzlbHJyjmMJtlEhAzAdV+pSoo8pZ6Orfi9Xcpva1+rT6ISIvDJGPNgdeo6HwXtZzEx7Sz6uJwqgY2OdyguQOBGn3hVg8F5bYhwJB7COC047GolO5Fhfq02+/2r1JDHLblI2PttmAK6PkiOrML4YtO4Zm267EwzPaxh1dx3sOtXm0VOAQYgR2627F7ja0VjiGgHINQO3W/gPeunixTLlirC+Ka13tJHBFELMYBpa/E+1SAAbIi+nisR6hy7cDGg3DQD12XpcXVI4qrGCCrY035MjLCODTuR4DT2hWlWxCMSUbwbEAhxB7CCq3/rMr47zWVtFj0tdJRx8nNG+WMEkPYbuAJJsQdTbQC1+5W/OlOW5mCZ2mg5ItJ7NbLijLSY3Eu+L1mFuR7Y2FzntYPjO2CpYVQS0DJuWqWVL5nZ3S8kWuce05jfhYC1lVq6p1WYcsUkbWPJIeW66EcCetRZAGZA5zY73yBxDfD7llfmUxz4+2dskRKapxKpzvkphGIY76OYXOktxFjpxtvwPYtWGWOeJssTw+N4u1w2IWMoG0rIWnm7nwuJvmY8g7WseywAXPj5vc+atcvfbai1jza9Il2u+qkUcLxJE14GUEbdSkXiZZmbzMuuGD5RYfV1lTSyUtM6dsbHh2UxXF8tv0mnA7LxR4VicOE1TLmKqLI44GiYloaGtzADNYE2IvprseK+hRejh/IzixRj8d6Vmm52+Zdh+OZYQ0yktfnbaUNcwZm9F15DcWB4u3topRglSM4bFMzJzoseKm2ZznAx2IdfxtqNVo4xJVxwMNI4MIcXSHOxpyBpJtmBF724eCuwyNlp4pW5sr2NcMwsdRfXtXd/nXphjL4xqVPHvTDlwmtqJo5KmOR9pH7TgZQ6Frb6OGmYHbwWphcL6bCaSCWN0ckUTWua5wcQRvqCft2VtF5/J/ITnx+HjpatNSKKWVzHMa2Jzy6+xAtbvUqjYc7s/6tuj29q4K69yuj5aWOzp2NbGdyDq0nr4LjpATykE0RLrNs46E6/irK8uYx3pNae8K0Xr+hHHMXSvie0Ne0A2BuCDxXHkSVLY9w0FzhrYHS336JJTMIvH8E8bOYACuxNkiaQWl5JuXZtT7grfx91EyKMyhrSXsewDe4v8AZdSLKYmqVakoaaiz82jLc9gbuLrAXs0X2AudB1qyiK2TLfLPledoiNPMl+Tdl3tpZZOV0Yax7C0kXF+K2FUxBo5Nj/1g6w7Qdx9/sVsVv/Fllp5RtTREWriFnwYOTiMmITvDGicOjYIW532Y39ffLe4t2LQXH35N5EkcZAvnlvlaOJNuxdfFy2x31X3PS1Z0pYdRYpDVRufGRCY4muZsS8RkAnraDuO3sUmFw1kdPKcQzh9mZQ8D0tc1tTpttp1LhlqubU0rREXzvLYojG4PnGbRwF+iMupJvbRXXgNe4NN2g2B616HMy2rTVqx2veevTyiIvEZCIpaeB9TLkZYW1cTsFfHjtkt41IjZTwPqJMjPa7gAtunp2U8eWMd5O5SCBlPGGRjTieJPWpV9FxuLXDX/AG3rXTqIi61hZ2HessW/iGfymLRWdh3rLFv4hn8piDRWb5PeoqL6MLSWb5PeoqL6MINJERAREQEREBERAREQEREBERAREQEREBERAREQEREBcuL2vqs2oqXSusxzmRjqNi5QZbHMwlr/AI43QbKqOqi4kQt0H67hp7BxVaWse5gZKwhv6xZrfst/7XqGZszSWhwI0IcLELyufysuKNY4/wDuvSsT7SF8x/77h3Bv4Lz0z6c0jvbl+yyOc1jS57g1oFySbABeYZoqiMSU8rJWHQOY4OB9oXi/5HJvG4mdNdVDDGTdzQ49bukfEr0GMAIDGgHcAbry2aF7Q5s0bgbWIeDe5sPfopFjf5v/AD2noReXubGxz3uDWNF3OcbADrJXpZ+NvehTrYY20pyRtDQ9jnBoAzNDgSO3S60LWFhsq1TGZad7G2z2u3NsHDUHxsoocTBkkjqaeWCRrui3KX522vcZQdOB6j3he1+Pyx4TW09qyvos5tZVvrGN5ARQGXIC8dJ4yk30OliOO60V6NbRbuECjlgjmkgkeCXQP5RljbXKW/Y4qRV5quOJxYLyS/EZuO/q9qvXe+iVjvVJ9aZNKUNc39q70fYOP2dpUTw+f/MOBb+zHoj8f70Xta1x/tSbfp4c2ST9NPI7sacgHhr4krscbI25Y2NY3qaLBekWsREelBERSPX/AGz3ryvTbEFt7HcLyQQbEWKAiIg8vY2RjmPaHMcLOa4XBHUVBhUDqWtkikeZA5pdDro1oIuLdeo1ub9nGxmvs1xHWGkrzTnNicbm6tbE9pNtLks0v16LK16zGolaPbSREWDVVxKkNbRuhZJycmZr2PLbgOa4OFxxFws8YNU1MwqcRnp5JjLE5zI2EMyMzG2tySS47raVevjklopmRTPheWmz2AZh3XV62mOlZjbHg8nZoA5wlgeWytkZG5pLDYyaHss8W7QtfDqTmNBFTF4eWA3IFhqSbAcAL2C5hbnuwqjdIXF5gYXF25OUXurSm1pnpER9iIizXV63SldIN4rSDty629tre1WFwgOaQ4Ag6EHioaIk0kYJJcwZHE7kt0PvCfSE68yFwjcWNzPAJA6yvSIPkKbG54i+SOsmq5eZvmmjkY3JFIBfLYWc2xFtd77rQnxmsgxSmoXc2c+XI15DC3V2axF33sLC+hv1jZb/AF6DXfTdNzrv1rbzrP0pqXzkmP1jqR08UVPG2JzIpTLpaWxLwLuaDawFr8exTDHJX1cLGCDI8wgREO5SUPAJezsbfiOB2V3C56LK+kpGyDLeQ8q1133cbuu7fVaN9b8etJmsfRG5Y2D4nV1k0balsAbLT8u3k2kFvSy2Nyb8CthEWdpiZ6WgREVVmcxzZMYn5LIOSYGSjdznGxb3AC/ffsCuKrX08bZW1oa0PbZsjr2JZrpfvN7cVMIWjUOf/vJ+9eF+QprL5TPtMJFHMTZrWi+ZwBPUN/uXch/aPHh+C8mJ9weVcbG/SA+6y4axETvaUqKO0vx2f7D+KXl+Kw/+R/BV8f8AY5Ute6lmbG0ueWODQHZbm2mvBZnk3SS0lJM2SF8Yc9pbmZydzkAd0eGo347rUzSDVzBb/S65+xOWb1P+rd+C68WaaYrY9b2iY3O3KiYQRZyCSXNaBe1ySAB4kKtLXSxsJFDUOcwEvF2gN9pNjfsv2r3FE2qrZHVDS4RFroWm4aO23xrg92luKs1sTpqOWNguXNIte1+z27Lu4/Bx2pE37mUTKBtbTmXkXSNjluRybzZ3goOWrJwyrpmk04eLRZQHSsI9K5211A00B3uFoteydhBbto5jxqO9ewAAABYBbY+BipMz7NyzaR9fyTKdlLyLWEt5SbLbKCbWa12ptbq4qdstfG4cvTxyNtb4B2t+uzrae0q4i7o66QpPrp2ND30E7YwQHatc4XNr5Wk3Hv7N7W2PbIxr2ODmuFwRsQvSpHDxDIZKGTmxcbvYGAsfruW6a9oIU9C6uFzWi7iAO1Z4xPloGMpg19Y4WdGDcRO45+qykGGQv5M1Ln1RZcjlTdtzucu34cE1+xNT1kFSHGJ98oBN9NDse0HrU+6gqKKmqTGZ4WPMZu0kbf07FVzOwq/KOzUNwGm2sAtaxN9W38L9WoC1U+lB9J/+pXpVpqunlmgjinjkdymoY8EjoONyrK8H8n/8kf8AC1REReYsjb+mf+6PvUijd0JM59Eizj1dX2lSbq9v2hnS0+IMxKaelbSuimjYx3KyOa4ZS7YBp+MqcHk/JGInvdTmaIUwY8E3bkcS+xtxBt2rdReji/I3x1isVj9KzTbEhwWeOgqKctpRI8MBla516iz8x5TTS40O51OvBRjyfmc6TMaZkUmX4BrjljHKh5aNNrA8BqdlYwyaTzvVRPnZUXD3Xjlc4QjPYNc06A2+wrXXZyebl49oiYidqRWJhVw+j5jBJCMgjMz3xtZs1pNwLcO5WkReNnzTmvN5+2sRqETmNkm6QPQGh7T/AOveu8nb0Xvb7b/bdItWudb0nE9/Ae4BSKs2mJ0PEbBGzKCTxJPEr2iLOZ33KRRTHk3NmAvl0d1lp3+4+xSrhFxY6ha4ck4skXj6VtXyjSRRyTRxSQxvdZ0zi1mm5sT9gK80pIY6I68kcoPZa49xCpVWG1VVWmR9awU7Q50bOSu5jiws3vYjUlfZ0vF6xaPt5sUiLalc57SGEzc6g5IHKX8oMoPVfrRtZTvkfGJWh7H5CCbXOUO069DdY1P5OzwNLxUU75OUzBsjHOYfg8huCb9vuUzPJ/JWT1HLREzsdE9hjOTIY2t0aDpq0bHbS6ut8df20+e0vICfnMPIk2EnKDKT1XSWame40rp4xI8WyZxm2vt3arLiwOoiijPOKd8kb3kMfEXMyuaG663JFtz12XuDAGwmO0zX8nJA4Oc3pWjblI9qiY30eFf2SRvhfle0jqNtD/fUqsstSZpI6Wnjl5KMSPL5cm5IDRodTY9i262J01OQ30mkOA67cFizUdLVkPnjc45ct2SOZmbvY2OoXjZcGLBl3b+slJj7RtxSjPIkvdHyxblDxsHMDgT2agX61GzFYpqaplhilvBEZbPAbcAA9ZI34jXhdW56Khqi7l6RriYRCcri0CMHMAOq1hr1BeZGYfK5kkwa7nTCyK9Qcpa6wIYL6cBp1hXpj4t+6xLSIqinxWiiq5oBI48kSDax9H0tL301NyLaG11bBa4y5DmEchiLuBIAvbuvbvBXHQwiWd8cQjklDw4Pe4x3cLElnbxXIYY6WkgpYnFzIWZcx3c7cu9pJWGevG+OZp7Vt466WaA2qXtBNi29uAN9+/8ABaCyYi5tTEY7ZybG/wAXitZeTm9xLqwzuoiIudsjmghqGhlRBFM0G4bIwOAPXqpCbm5ReXvaxt3OAHatfO9q+G+kadJABJNgF4ZIHucMrmlvWNx1oPhLEgho1AI3XHxuL88bg11rXIuD/f3lRER6kdn/AEL+wX71IoXNnOhMTmnQ6EWHiV7hcXRNzG7ho7vGhUzGq+x7RFnw4zSTi7C/K1jpJXEC0IBI6ZvpexsBcq2Lj5Mu/CNkzENBFTOKUAh5bncXJ5smbN+ta9vDVRSY5h8VQYXTdMPYzQXBz7G/UrV4ua3UVlHlC5Un4B44uGUa21Og+1ei/IGhwJceDRddewOBa4aHQ8F5jiZGSWjXa5JP2rPqI1ZLscjZQS2+hsQQQfevahaAKmSx3a0keP4KZVvERPQKhXvcZWx65QMx7TsFbkmjjdle6xteyzC7lJHykavN9uGw9y1xVmO5Y5raroREWjjFx7I5Y3xzRMljeLOY7Y63+5dRWraazuD08GnpS6MmkivGLMN3XbrfrUjnFzi47k3K4i0yZr5P7TtMzM+xEU9JSvqX6XbGN3fh2quLFbLbxqiI25S0z6mTK3Ro9J3V2d624IWQRCNg0HvXYo2xMDGNs0bL2vouPxq4a9e29a6F1EXUsIiICzsO9ZYt/EM/lMWis7DvWWLfxDP5TEGis3ye9RUX0YWks3ye9RUX0YQaSIiAiIgIiICIiAiIgIiICIiAiLiDqIiAiIgIiICiqH8nBI8fqtJ9ylVHEJb5YQdSQ5w7OHv+woKbGhjA0bAWXURAXiMWrgc1g5hFr7kH+v2r2vJb0mPHpMNx1bW+9c/JxzlxWrHtNZ1JitLJV0DoomMkcHsfybzZsga4EtPfZU6KhnfX0881BHQwtMj3xQzbu6GUuy2B2dtp1rVjeJG3HtHUva+ew82/Gr8c1bTXfb5eTA6x7oZZqeSaQCMutUAHoylxHpDUtIt9yl82YxavDpnl0jHhpEts5LwWkdLSwvwb1ar6NZtXPOMWpoKaozOcWufBkFmx3OZznb9QAFtetd+Dn35FvGKwpNNM2vwfEHGuiiZNNTPEjadnOrZSWss43dqLh4sevbVS+bsWFdUv5VxY5suQiTQgsIY30tCDbgNt9Vvouefys+vCFvj/ANs/DKOejlmEhkMTmRlueXP08vT3J42WgiifL0zHE3lJfig2A7zw+3qBXBkvbk5fKsdytEahUqqaZlaa2GSDMI2sHLgkR6m7hY7kG3DYaqthGITPe+SSodUUVuhO+LK6R5towAagWcfb2K1XPfT8mG2mrJXfBtLehGLgOda/AHrudha6rYfT09GTA2dsk3EEgECwFgBsNAvoOHgyVpEXlnae16SaWe41iiPAHpn28PZ4rjGNY3K0WC6i9CKxHpSZ2IiKUCIiAiIgLnLGSoEBIBIz3tqe5eJ5RDE55F7cOsqxTxGNpL7GQkkkdV9B4WXn8/k/Bj1E9yvSu5eeRlA9Jjj3EfijInOPwgAHUDe/9FYReHP5HkTWazLTwgXi/wAPGNb67cNOPZ/RdkcWsJaLngvFmCOOON9y8Al4OrgON/73Th07nLaeoTP6WGyMc4ta9pcNwDqF6VcxsLQ0saQNhbZdheRI6J5vxYTxHV3j8F6XH5tc1vHWkTGk6Ii7g3RFG+eFkjY3ysa9/otLgCe4IhIiKKSY5+TiGd/HqZ2n8P8A2g9SSsiaC82ubAbknqAVeNtTGXvDGFsjs3Jl1izTgdu23WTqpo4cjs73F8hFi4/YBwClUivzyNv6cOgP/wCQWH+7b3qwiqzUwiie+lBjkaMzWsNmkjgW7a7dfuQWkXGPa9jXsIc1wuCOIXVAz8OoaimqKmeqqIqiSc+mGFrgAdG6kiw6gtBEU2tsiNCIvL3tjbme4NHWSqpekVaWsZFUCIseRlzF7RcNGu/gon4lHlzwxumb/o1N7jh7U8o/aHiprHSOdHHTyPyOtmFtwfb1cVYh5QRNExBfxI2Xim6XKP5MszPNr7kf+7qdfP8ANz/Jfx/S0QIiLgWEREBEXiU2ZpfUhunabK9Kza0Vj7HmIl1YS0HIGZXHgTcW8LnxVpcADWgAWA0AC6vqMWP46RWFEcsQeQ5pySDZw+w9YXI5rv5OQZJOA4O7QpV4ljbKwsdfsINiD1grVD2q9TXUlHl53VQQZvR5WQNv3XXqme4tMcpvLHo4/G6ne38RwVfFaLnsETWxRvcyaN3TA0aHgu37ApiO+0T6XGPbJG18bmvY4Xa5puCOsFA9hkdGHtL2gOLb6gHY29hXyopMQwyCpq5iWZAx8UbZczXyNeeiBvZwNtetW/NNe0FxJkc5kJnHK5TKQ57ntB4ekLcNLLT44/avlL6FFj4XhtTDXCerJLGQ2jbyxcGEveQ066kNIFythUtXS0Tt4lkbDC+V+jWNLj3BUped1jZWE81icMgBAc8g7m4NhxA36+xS4kQ+mdTAjPUAxgdhHSPsH3KZeZzuTbFqtPa0RtG2GJuTLGwcmLMs0dEdQ6lIioedoOfc1EdQ4Z+TMzYiY2v+KXda8emPJmn+MbWmYhfRVRiVCYHTisgMTXZS8SCwPUvTq6kY6NrqqEOkbnYM46TesdYT/Hy/+sm4WFHlLDdguOLb/YjJY3kBkjHEsEgDXA3adj3KRVtW2OdWg9vDZGuNr2d8U6Fe15c0OFnC65ESWkONy0kfh7rKuo1uBIXEi19FxF5e9rGlzjYBJta899np6XiVxbG4t32HfwVQ1ruUuGDJ1cVOJWTlgYbi9yO7+tleMcxMbVi9Z9K1Fi9BVStp6eZxdlOUOjc0EDexIsVc5aLI1/KsyONmuzCxPYsJnkuGQtaydud8TmSl5c4Ak3BaDtfYjS4KmfgcriZQaMve95dA6MmFoc1rbgdYy34bletbicS3cZNK+Vv01454pJJI2vGeN+RzToc1s1u3Q30Tl4eTD+VjyE2DswsT1XWXLgbpMQq6oVIaalroiLGzGmMNu0cHXaPYoKvAZ6qiEF6GK+a4iiLRqwNDr73020GqTweLPcZE+U/pszVMEDZHSysaIm5n3OrR1kLjKymkEhZMwiMtDiTYDMLjXuKy34DI+aodytO1k0Lo3dAuJcWgX121F9DrYaLxU4BNOMwmhY7O1wjAOTSPIeHtGiRwuLEd5O0eVv02YniEvZIA27i4P4G5+1WFnyx81wuKASgckxsec6Xtod78Lq3TzRzM+DJOXQg7r0uHm86zXfrqP9uPPTU7SrMlpuWx+FzRK1sMZlkcHuyvd6LW2vbrPsC012/BdzKttCIuIoLJqI+SqXsOx6Te4/1+5apIaCSbAcSqtZFzmDK2NxeNY3bWPX3Lm5OCM1PH7WqoENcC17GvaRYtcLg+xQOophhlHRsfTEwtbncXkZCHBwIFrOH+nrAWq7D226Mr79oBH3KN1BKCMsjCOJIIt+K4cOHkYImIjbWL6V5XNdM/Kb3JIv1Lyrz6Fhpw1ukjAbOGlz2hUAb3uCCDYg8CuLlca2KfKftXe0kDmtqoi4kC5AI67cf73stCZ/Jxkixds0HieAWY1vKTRssCCb2JtewvZaTI3Z88jw9w9GzbBq4skR1Mu3BvxeXGePpnLI0DUNbY9419ylY9sjQ5jg5p1BC9KuWxsmLGS8m+T9VtvG1v7sso1dt6cMz5ZHxQtcANDJa1uu2mv4qRsLWvzlznuGxdY5e5eoo2xRhjdh71jV2PSUuMcxZAyQ3YMuZ2d2bqAaRp2kLbFivmmaYoRM67luIsn/EVCZHxs5SR7XZWhgBL+kG6C+mpG9lNDi0Uk2R0FRE3lTC6SQNDWvtexsfftdT/AIHI/wDU8oaCjj0MjeAdp7QD965TTsqqaOojDgyQZm5hYkcD7d1yIuNRNc9EZQLd3/pYTSa+Vbe4Sm4rG/w7CymdDBOYjLHJHO4R35UOJIJF9wToVsotePysmDfh9omsSoTYVmq5KuCpdFM6QuDjGHAAsawi19fRBuom4IyLKKepcxjDCWBzMxBjFgSbi9wvEUIk8pDKKSWERg3mMbjy5LbWLtg0cB1rXXp8nmZ8MVncdx+lIrEh1JsiIvDtO521QsJNTLm0IADe1vX439ymUMpySsks4gAg2F7XtwXH1UTImSEkh/ogDUrSazbUwjelKpAFa/LxALrjjbSy8I5xfJI8/rOJ9mw91kXRP6efed2mYERFVUREQERWqGkNS4udcRNNj/qPUtsOG2W3jVMRtyipHVLrm4jG56+wLbY1rGhrQABoAEa1rGhrQABsAF1fRcfj1w11HttWunURF0LCIiAiIgLOw71li38Qz+UxaKzsO9ZYt/EM/lMQaKzfJ71FRfRhaSzfJ71FRfRhBpIiICIiAiIgIiICIiAiIgLi44hou4gAcSqcuIBriIYnSWNs1wAguoqAxItaM9O+97HKQQO3UhWY6iOQ5b5XfFdof6qk3rE6mexMuri6rgiIgIiICyajSrmHG4PuC1lRr4Ghrqhtg5ou/tA4+wIKiIiAiIgBxY7O0X6x1qy1wc0EG4KrL1TOAL476g5gOw/1uvE/K8aPH5a+2lLfSwon0tM+Zs76WB8zbWkdG0uFttbXUqLwqZL0ndZ011sXHODGlzjYDUkrw+Qh2SNueQi4GwHaTwXplMC4STHlHjUD9VvcPv3XVx+HfN3PUImXgNln4GGPt9J3d1fb3KxHG2NuVgsF6Re5iw0xRqsIRVFNFUxhkrSbG4IJDmnrBGoWRzYUFbTRvdy2cSBkhLQ65Jc4kaX2AuAtxYuK5zjmH8k0vc1kme5cGtaS3XQWvobArqxzO9KW9LaIi6GYiIgIiIC8TSclC95/VF17UVSCYSA0uFxcDci4v7lW0zETMD3TUrhHC+SR+cWc5pIIzWVxRxSsmjD43ZmnipF8ZnyXyW/m6YiIERFgkXhsbGElrGtJ3IFrr2itufQKOYDKHEeg4Ov1WOvuupF4laXxPaN3NICvit43iULCKKGYSkjK5rgAS1w1/vQqVfVRMTG4UFn4bNS1sFQ1kkVRaZ7ZLEOBu4kDt0IXqumkkkZRUzrSyaveP+0wWue83AA7b8CrjGNjYGMaGtAsABawVvUCtBHUMhbT3a1sYy8oDclvCw67blWY2NjaGsFgvSKARERIiIgqRsdGXRCV4aw9Eaejw4ez2KTK/wDav934Lsoyysdwd0T9o+/xXV4XMy5ceWYi3SYeCwnR0shHfb7EETRxee95P3r2i45z5Z92lOoRmCJxu6Nrj1uFyuCniDg5sbWkfF0UqKvy3/ZpFyQjAMTWttwAtcIyOK7ZGRtBtoQLFSqP9G7/AEuPgf6/akWtMa2JERFkll4ljcGGVfI1PRa6AyMIa513A2toDbvXiDygpZLMex4kFPy7suUjRgc4DW97HiBdaTqeF0rpXMu90ZiJufRJuQs9lBg8VXzVoAmdG5oi5Z3oltjYXtcgd+l17WCOJfHFbR39s58olLSYk6qrhBzOaJjoBMHyFuoJsNAT/fUtBRCmgbOyZrC2RkQiaQ82yjYEbFSrh5c4ZtHw+lq7+xeHECSK+gz29xXteJReNw2036ljgv4ZIsmU0j2xsdI9waxoLnE7ADiqNLjVFUl9nviDWCS88bow5pNg4FwFxdWJImV1DJDK17WTMcxwOhsRZZLvJ+qnE3O8SEpkjbGAGODSA5puW5iL2bwtuV9bSKzHbKZn6a7K2lke1kdTC97252tbICXN6x2Lz5xoRFyprKfk7luflW2uNxe6za7ydZWYhPO6pLYp+kWjMC05MgIs7L4jrXKLycFPNDLLOyR0brnR5zDk3MHpOPxlbwr+zctOoOUMqogX5dwzXMw799t/Z2qw1zXtDmm7SLgjioaGn5nh9NSl+cwxNjLgLXsLXXIfgZnQfqEZ4+oDiPYT7+xZz+oTCSd0jKeR0JjbIGktMpIaO+3BVsKqpayjM02Q/COayRjS0StGzgCSQD3qzUQRVUD4J2Z4pBlc25Fx7Fynp4qWHkYGlrAb2L3O95JUxMePZ3tKvEr+Tjc8i9vYvHOYsxaC4kdTT+CjlkdO0MbG4NLhdztNAddN9Vz5M1KRMzKXm8nOTLM1oaG5WZdQOJJPbpw4KdFHlcw9DVvxTw7l85kyTmt5W9r+kizfNlQ2okMGJSQU0khldC2ME5jvZx2B3tZaDXh1wLgjcHcL0rYc9+PaZqiYiWLD5P8AJ000Zq2ySSvjfndE7QtFr+ne56wQfsXrzA3nMM0lXJLkEYkDg68hYbg6OAHtBUnlBDWVGFyxUTM2ZruUDXWcW2Og01ubK/TB4pIOUZkk5NuZt/RNtl6s8zPGCM249+lPGN6UsEoJKKnldOHNklfZrHEExxN0YwkEjQX8VpIi8rk55z5POV6xqBRMI5aQDsJ7/wD0ApVXbIyGJ2ewIe7Qbk3/AAssqxuJTM6SySNibmebD7VnzTOmdc6NGzVyWR0r8zvYOpeFtWkVceTL5dQLrHOjeHtNnBcRWYxOu4aUMzZm3GhG46lKspj3RvD27j3rQgmbMy40cNx1LG9Ndw7ceTy6n27UZObycrmyBpLsji027CNQq2DwvhwuHlXyOklHKuD3ucW5tcoJJNgLBXUJur1z+OGcX7aa72LxLI2Jhe42AXomwudllzhpqpHDrB7PRGqzx0i09q3v4xsmqZamPI6NrGn0gTm7re5IH8jVNlc5+S1nBv39a8ou3FlnFaLV+nFa029taKeKb9FKx5tcgHUKRY0TjDK2RgbcC1iOH3K+yviLemHMd1WJ+xe7h5mPJHc6llNVpce7Kwk8Aq5rojYR3c8kAAgtG/XZeiJnyRtewBoOYlrrjbbx+xddbRbus7Rp6hY4sY6Yuc+wJBtofYpURWQLq4uohxUKmheZjJT5Bm1c1xIF+vYq+izyY65K+NkxOmLHIIqhkjwegXNdbWx2WrmblzZhlte/BRzUUUr3PJeHu4hx6rbbKt0qaM0j8kjnN6Nha973JHV+K8Pk/jrRMTXuHbgyR/VIaictu2FuuwLtR36LwyFojDXjM7ck6m/XdemNyMa25Nha53K9L18PFxYf6x7Wm0y8QufTvaHyvfEbjpa5TfTXe3DwVqOJkU0szARJNlzm+9tB9qqz35JxBsW9IezVW2PEjGvabgi4Xkfkazx7+eLrbSncds6WkwuilaZXGPlJA9jDKcuYODuiO+ykxHC2VVDNSRlsTaiblZXOuTuCS3qOgXnFaKWrMbqdobM0FrZ+XcwxXI1sPS22PUtF2pOqi/LvTDS8X3M/SfGJlwNa0BrAGtaLADgFFAL5pD6TiRfsBNlMqzHvY0tbC++c5b2Atc69y8vc33M+5X9LKKOJzyXtkLczSPRFtLfjfwUiytGp0kRF5e9sbHPebNaLkp3bpDtwBc7KqMSoy4t5wy7d7/3qvn8Rr5KuZ4Eh5G/RaNAQqa76cSNfylxX5ep1EPppsZpIgcrzI7gGjfWyqRzNmLX59x0WXNm9wKxF7glMMrZBwW9cFaxMVYzybX6luosyoxBzxlhu0cSd16oq1xc2KTW5sHcVl8FojaPKN6aKIvcMMtSSKdodbdxNmjsuqUx2yTqsLRG3hdja+VxbExzyNDlG3edgtWDCoY3B0rjMfiuAy37vxV5jWsaGsaGgbACwXqYvxv3klpGP9siDDJnyMdNZjAbloNyezqWsxjY2hjGhrRsALBekXp4sNMUarDSIiPTqIi1SIiICIiAiIgLOw71li38Qz+UxaKzsO9ZYt/EM/lMQaKzfJ71FRfRhaSzfJ71FRfRhBpIiICIiAiIgIiICIiAvEj2xsLnuAA4le1m10gkqBGPRi1P7x/Afag8VEzqh2ukY1DPvKjREHHAOaWnY6KaMiaAZwHX0cCNLjdRL3Tmzns4aOHt/9e9eT+Vx7xRePcNKT3pOx0kX6N1x8Vx09h4f3opoaoSPEb2mN5GlzcHuKhXlzQ4WI0+xeZxvyOXFMRbuF5pEtBFUjqizoz7X0kG3t6vs7lNHUwSuyxzRvd1NcCV9Hiz48tfKssZiYTIuLq2QIiIMuqgbTyNDARG4Gw+Ker++pRK/XszUxda5jOb8fddUEBERAXKUCSd8zSCwNyXHE3+77yupCTE9rG6scToeGl1wfkIvbBPitT2tKpiBeY4mMcWmSVrCcxaLHrI1HZbjZS1NVBSxl88jWNAvrva4G3tHiqzWyYk90jHllOxzDFnZpI4HNm4Et9G2o2O4XgcPBa+SLa6htMr0FLT0ubm8EcWbV2RoGbv61MqxfPCWOmkicwvDTljLSL6DieNh7VUxurkp3UsTatlFHM8h9S9oIZZpIGulz2r6OI3OlWoi+eix57amipmyQ1rZXNjknYCy5c5wBttw4X47KCox6sZQShjohKxr3mWQgEjlnMaGi1iQB9iv8cq+UPqFTxGkFTEHtdyc8XSZIGZiOsW43HBZNR5Syw1clNzTNIxxh0JtypcQxvcWi6jp/KOorJIGth5ESTRa79EvylpuN+0dqRS2ybQmw3FBWxxCWLkZZW5msDs4tZpvcbekPELRVGloTX4HRzxPEFU2NxY5gDG5ib6gDa7RcL3S1UzqiSlq4WwVDGNflbJnDmnS97DiCPZ2raLRM6U19raIisgREQEREEcJbSz5LlsUmwOzXX2Hff3Kvi2Kvw2upMwbzUhzpyRqBdrQR7XBWpA10bmvsWka36lHS0sVRA41UIla/M1gl6RyG2mvXYFePysOHFljPf1+mlZmY1DNoPKGoNJVOrKdpmp2h5DDlBBdly8dutSz41UQwVRdAwFpqBDJe9zGdAW93G605cNoJnl8tFA9xJJJZrcm6kfSU0jS19PE5pLyQW/G9LxWP+RwN78f/wBJ1ZlVHlEyKWqDKSV7IM4Dhexcwagm1gN7G57l6fi9WK5tOyjYZGulbJGZdDlYxwIdbqd1firWINwulD6mrp4AZiIy4suX5tLf31Kepw+jqJHOqKSGRxcXEubfUgAnwAHsU+XCiPk8OpP5emS/ymi6ToqWV8bYw8usbgmPOAdCALEC9+OynqcYmp6flDRhz20xqnsE3os4a21PZw7VfkoaOSTlH0kDn5Ml8g9G1reGirYnhEOJcm2R/JsawsyiNp6JtsSLjZZ1ngWnWv8A+p/kvPjBeHXLXN0uN7dSgM0jI3wOkdy73HkyACQ0m1xvt1lWjqSq8EpdVlzY3Fr2hodlIta99+3qVODkt8s1r/VM+lmKCOFoEbACBa/E954rJxzH/NFRHCKeOXPGZCX1DYtjawuNStpZ2JYNDiNQyd9TVQPYwx/AuaAQTfW4K9qut9qzvXToxilNMJvhASS3k8hzZgzOW99lDT4/TzMzyRyRAxxOaMpc5xeHHKGgX0ynvGqR4FQ0mV4nnZBD0hG57cg+DyEk2vt2rw3AcOqqNgbPJUMyxhkpMbxZmYNt0cp0cRqD4rTVFf5LtPidLUzshge6Rz4xICI3WDTfc2sNjoVcVSiw2noHE0+YXibFY2tZpJvoNyXFROxeAZyIp3NaL5gz0jroOPV2a99srzWPtO9e2gizxjNGGPM7nQOYfQfYuI6wG3uPwK8sxiJzozyErYX2+FdlAF9jvf8A9qnlH7T5Qvys5SNzdiRoeo8CqOJGSTBqswh3KGnflDb5r5ToO1aKgb0JXtHXmHt/rdcXMiK+OXXqVv8AT5nC5KmCkOQSxZp4xLJFDO5zGWdqBLe5uANBxXujfi4omlsk7CxsZyvguXF0rg69xfRtja+mi+mzO6z4pmPWVnb8nht7xq+E/t89JVYtHJJHecmNz2wEU9+cOEhADyBZoy21Ft78Eqp8YjzPjleA6WZgaafMGNa4ZSLNJ2vqQR2LUxSsqKKkNRDC2Vser7uIsPYD47Dcq7mPA6d6vPJx1xxknFGp/wCDU71tgyVleaClfepjLo5S54psznPB6AIy6A662F7cFLDJibqtjp84jdUCJ8PJjKGmEOJva+jtL3Wxc3vfVLnrXPPPwan/ALafGf28MJByONyNj1he1G4/DtH+l32hSLyrftcWW3DahmOOrWStEL3h7vhHXIEeXJl2IvY37FqItuPyLYJmax76RMbERFzrC8Suywvdro0nRe1BUSR8m6N0jWl/R1Ouui0xVm14hEyttAa0ACwAtYLqIvqlWeYpm+UUMvKTOhdTSAt/UYQWW9p13Wgl0VpncQrECz62VxqmRubIyOMslEjIXvLjc3ALdtBY9jitBFEJeIpWTRh7Ddp6xY9uhUFjLNIS95j0sNh29/8AVCHCokDHWjfYu6w7bTvFu63bpIAAAALAbBeVzuVFf+3SUxDoFhYIiLxdriIigR7VAHxm/Yf6qRQzPbE9kjzZoBBPVxv3aKZaWidRKBERU39JERQzzthFt3nYKYiZnUImYiNy7NOyEdI6nZo3KzSSXOcdySe6665xe4ucbk8VxdNa+MacWTLNuvoREUshERAXWucxwcw2I4riIROu4aME7Zm9Thu1TLJa5zHBzTZw2V6Orjcy73BjuIP3LK2PvcO3Hli0dqtZK+SZ8TSWtaMvYbjqUQFtl5bcuLjmPAOcdSF6XRPX8YcuS02kREVFBERB1ptJGTp8I3/kFsrLooRNUZ3FpEJ9Hc3toVqL6H8fjmmLc/alnVxdRd6iMzRNlbE6RglcLhhcMxHcvTHNewPY4Oa4XBBuCsR+HyjFJXvwqKqMk7ZWVbpGtMbQALfG0sdBobqBlBi8bsLjjZKxkDIhJkmAHpHOHDOAejbgfZxN/ijXt9Gix8CfUVD5pJZzLBTk00Lg/MJbG5ees2yi/YVsIztXxnQqT4xFKWttZ3S04d6sVEpja2w6TjlHZoT9yrjvuTuTxRpirPsRER0CiEOQgwO5I8S0bhSoq2pW8atGyJBV5Q3lo3M+M7QtH32Vngqy8UodypERcIW6EHa+uy8Hnfj6Yq/JSdNa2mel1EReG1eHxteQTe+1wSD7lUmqhQOibUS5mP0BLekLcT18FZqXujp3va9rC0ZruFxovkqmplqpTJM65PDgOwLt4+Lzjv0582WMf/L6irr4KRjXSOvnF2gC91gV2Kz1jclhHHxDTv3qtM9poG1UtwWyPY4jW4aG23O+vcuRckSx7g50TjK17hboZGB1xY9Ldeji4E19Rtz5L5L9R6RorTKOVnNjJSyONQ8syXaD+jLwWnNbxVN00AcA17nZmscNBfpNDgCL32Pd2ro/xsn6c3w3ekU0tOY6enmdccuzO1jrZg07E2J3uoVjas1nUs5iYnUi9RRvllayJpc9xsAN1Zw/DajEHkRABg3e7YdnevrMLwyLD4QAA6UjpyW1PZ3LfDx7X7n02x4pt3Krh2DuZAOfPL3fFDjp3nitZrWsaGtaA0CwA4L0i9GmOtI1WHZERHoXVxdWiRERAREQEREBERAREQFnYd6yxb+IZ/KYtFZ2HessW/iGfymINFZvk96iovowtJZvk96iovowg0kREBERAREQEREBEUFXK6GAuYLuJAF/79vsQRVVWGAxwuaZdjxydp/BUWiw3JN7kncldRAREQEByzMdwvlPt/rZFxwuLLLNjjJjmn7THUraL5SPyoqGwUz52R3Z0qrK0+iQHNy67kE+C1p66sMMDRFFTTTzCIOkfyjWgtzX0trbS2mq+ct+Lzw284aq8uaHCxFws1mIzxlkMraed7Y5JJZYpcrWtY4A6G9jrtf2qGDHX1DckdE7nJkLRG5+UEBme9yBw7Pdqq/9O5NZ/iecNtsszLBrmvaODr38f6KxDM2W4ALXDdp3C+dbjoZW1sE0JApmulJ6mBjXWHBzrnhwXhmOySuj5Kgfy93FuZxaLBubQluumm2/ivV4/wDl47RXJG4Zz4z6fVIqdJiVPU08UxPJiSNsgD9NHAHfbipTWUw/78fscCvVURYhIBG2LjIb+wb/AHeKpr3PLy82cDotFm3Gvaf76l4QEREBVBT1j54sQpXRvux0fJPcQ3KXNIdcX1sOripqh7o4i5pA1F3EXDRxJFxoFoU8QggjiabhjQ26xzamvjK1YUosJgfaSthimqBKZBJYkt6V2gE6gDTTZaKIsIiIjUNHmSNssbmOvZwsbbqGLLU07oqhjJC05JGuaCCRxt26H2qwq7/gqpsn6koDHdh1yn23I8FaBIaeAva4wRFzAA0lgu0A3AHUquJS0NDROqKqmY+OIEhohDjc6mwtx/8AavKGsgFXRz0xcWCaN0ZcBe1xa6mLTvtGoemshkAl5KO7iJLlgve2h77IIIWuc4QRBznB5IYLlw2J7e1emNyRtYDcNAF16SbTvoiHGtaxoYxrWtGgDRYBQVUMcuRxYDICA13EC4Jse4e5WFFJrNGOq7vu+9K92VvOqyidTEaxvJ/0u28VCbtNntLT2/iry44BwIIBB3BXU4q5ZhTXHPa22ZwF9rlWHUzD6Bczu28F2CARXcTme7d33AcEafLGlUPB9EOcOtrSR7l25P6kn+w/gryIr80suSF3N5Z5GSg5g5jQSTbT9Ue371fblyjLbLbS21lLvuqT45KUBzZmmEOAyOaNATbQjqvovK/JcW2asWr9NcObvUrSIi+YdrOxbCW4m1p5xLDIwWaW2LdwTcEb6cFonfe/aiLotyL2xxin1CNd7ERFzpeJX5I3Os422DWknwSkliMTImuAextiwnpC2n9le1UyO86M5ICP4MucbXDxfUd+2q9X8dk1eaa9q2aCIi9tCtiIkNBMIaVlXJbowvIAcb6Xvp2+xR4RTvp6ANmjkZM97nycpluXE3JAaSAOoXV1Fby60rrvYsFtjNUOa0Na6Z1gOw2v7SCfb7Vr1sxgpJHt9O1m/vHQe8hZLGhjGtbs0WC87nX1WKsc0/TqEAggi4PBEXl7lzvHKVRp4adr+TbE8kSMkOYtF8ota2lxvfZSNmnM7pnuGbYWJtaw4cFxFvfkXvXxn0v8lv20oZmzMuNCNx1KVZTHOY4OabELQgnEzepw3b1LhvTXcOrHki3UvFXRU9a1rahjnBtwMry3Q7g2OoPUp9ALAWA2AXHvawXe4NHWTZcikbK3Mw3F7bWU2yZLUis+oadbe0RFgsjDM87+k4EMGoPaV65OQWyyA/vN1Ph+CQ+nKf8AVb3BSr6rj8TFfBXzr9PPyZbRedSiIlH6jSOx2q5mff8AQv8AFv4qZEt+M48/SI5F4Q/CHaO37zh9110RPNs8p7miw+9SotMfAwU7iu0TnvP2y6pzHPDYXvLRuc5IPvUGUZcthbay9vjdDIY3CxA07rkA+5eV4vImfkncaRuWhh1RykIhe68sehBOpHA/167q4sItuQdnNN2uG4PWFNHWVcdgZGSi367bOv3jT3Luxcysxq/UuimWNalros1mJvDSZaXXqjkDvtAVpsr5mNe3oMcLjif6La/JxUr5TLatot6TPkYy2Z1idhxPsURc9/8Aob7z+CNa1uw1O53JXpeVn/IWv1TqF9OAWFgNF1YOOwYjU1kTqGAObRtE4LnFodJfQDTpGwIt/qUMzsSkrWVHN60vjfM9kfJhrGtMbsliRub21vruNlpi/GzlpF5t7Vm+p0+ksi+ejOKuoQ57J5Jo6iQxufBZwbyJLTqPjG1/Z2Lbo45I6KFs0kkkpYC90lgcxGosALLPk8D4MfnNkxfcpkRebco/J+qNXfguLDinLeKws7E3OC9wvm0APV/VR6wSBh/Ru0Yeo9R+7/0rS8yMbIxzHi7XCxX0F+LS2L41dvCKImaIFro3zH9Ustd3fewB/vsVeplnDW3ZyLXdbgXe7QeK8WeJlrM7jom0RG0lRVCPox2c/j1BUiSSSTcnUlcRREREahxXyTcREUqM2HGYX1UkMjOTa3lOmJGuIyAkktBzAWB4dSvuljbVMgLxmLwxxF+hdheCfYEFNTspJKaNhDZg/lX6B7sxJIuBtqvIoaXpPlmqpHuIJc5zRrkMYGjRwd42XrVrxLTppEVl45/S5M3Kn0sluSfmva/o2vtre1l6FVDnqIy+0sBJLLE3aGBxdpsNeKjbhdCyCSlL5gXua9wyxXFm5QQMlh32vfipuY0PKSSgTiSVpZI/OCXNLAzKSRqNAe9W+LiVnuTVUrgBlINw5ocD3i64vTi3ohl8rWhovvYC33LyvLyePnPj6Zz7FHM0FmvAg36tVIvEwaYyHOyje5UU/tBD2oppuRnpQXNaySdrHl22U3XuP9G3fYbm665kUgyzQRTM+LKwOb4FXxTWuSJt6THvtWZWtkxGKljYHskfyfKtcbNcWlwG1th137F584h0UBjp8z5oY5Q0y2AL5Ay18vDe6ttFJS/9Q2jo4eSFw9sDQWd1hfio2zQQxUlRFhsWSs5NzZGU7BcuNwDre99dO9epipx713Wky0iIlTqsSkiNVG2neHQtkbygDnND2szb5Q21+2/ZqtaoaGTOa0WGn2LxKI3Tvkkp6eSVwLHyOiaS9u1ibahHvMjy525XJyMmCaeOONSpaY+nGSPieJI7Zh18R1LYa4OaHDYi6xkzSZAzlZMg/VvpbqV+JzIxVmt/SkxttIqWHTOka+NzswjsAfu93vV1e3S8XrFoZzGhY+FYjUVWKTxznLGeV5JgaLfBvDSb3vxG/Xpa2uwvDIII5XyxwRMlk9N7WAOd3nirr1mIidpLriIiiCqALGE8HfcVCrFQ4NhOYXzaBVxoBrftR0YfQiIjYREQF4Y808pc43jedSd29XsXtFjmw1zUmlkxOp2stIc0FpBB1BC6qlJYTTADKdDbhx1/vqVtfI8jF8OSab9OiJ3G2V5QSuZSNjaDlkdZx7tbf31L51fV4pEJcPmBNsrcwPcvlF28WYnH087lxPlEvcYomP5R2HQPltYvc55vpY3F7KxHWNBaDTRFrXFzGkPccxFjsS51xuDfQdiqKandMA9tPVNpnPGVznEi7eIBANj2r0ceW02iJnpjTJaZiJlZp6hkMkbaanpw/R0ZbndcuaQOle2rbgNJ9igdUx9HLRwtyNDG+lYNAsBa+thxOqu8q3nFPeopm0dNGBFDG9943WtmF29IjhdZS2z5JrrxsvktNf6ylqZzO9pytY1jQxrW7BoFgFt+T2G0tTAamZvKOa8tynYbeO6+fX1Hkpm5nN0gW8po3iDbX7vBZ8b+WTdu1cP8r7luNaGgBoAA4BelxdXqO0XF1EBERAREQEREBERAREQEREBZ2HessW/iGfymLRWdh3rLFv4hn8piDRWb5PeoqL6MLSWb5PeoqL6MINJERAREQEREBERAVPEmkwsdwY8E+BH3q4vLmhzS1wBB0IKDIRWJaKRh+B6bOonUdnaq4N/6oCIiAiIg8QUlGXPaaSAWyWAbwaCG+Gq9+baEUrqXmkPIPN3My6E9aRnLOw/Gu0/b93vVpfN/kMubHmmsW6bUiJhV5tSUtPaOjbybIzGGRR3OUkXFhvc7qvR0uF1lBmhoo+Qe86OjLbub0b6+0K9UMfJTysifycjmFrX/ABSRoUghZTU0VPH6ETAxvsCzryrfDNptPlv9p8e3kUlKDpTRDUn0eOXL/wAdF5hoKOntyNLEy1yLN6xY+7RWEXN/mZ//AGlPjCtJCyGNphZlYxobkaNMoFhYdi8Z25c2YZeu+iuKtPDE+ppi6Njjyh1LR8Vy9Hg/kL7+O/e1bU/TxEH1WsD2iPjJbMD2D8VMKBt/hJppB1Eho/8AqAraL15vMoisQqHD6fTkg6EjbkjYD/x29yhGdkropSC4AEOAsHD/AN349XWtFQ1MHLwloOV41Y7qPBTW8xPaJqo1LssDtAS6zADsSTYX9pWhAx0UEcbnZ3MaGl1rXIG9lmyFs8EjHHk3t9IO3jcNQfYdR17rRppHTU8cj25HOHSGu/HfgrZUVR86PnRtHlFjAZc1+pwFveqrscpWtb0Ji9wPQDRmBD8mU67l1wO4qaswulrpmTTGdsjGlodFM6M2ve2h1UEGDQR88dUlr3VcrXEsJbltbLY3ve+t+sqsRWY7TO3JcfpomkmCpLmte6RgaLxhhAdm14XG11pSMbNCWEnK4bjcdo7VVGEUIjewxOIfG+NxMhJcHkF1zxJsNVdAAAA2Ci3j9Eb+0UEpfmZJYSsNnAbEcCOw/iOClUNQ1wtNGCXs3A/WbxH4dqla5r2hzTcHYhUWdRERIohrO88AA327/eF7e9rG3d3DtK8xtIBLvScblaY472589tV09IiLocIi6iAuIiAvE0Ylicwki+xG4PAr2iiYiY7THTPo5JecTRSSGUNJ1y2y209+vgrqho4Y3U7JXNBdIC+/UHEut7Myn5GP4vvXg8j8f55JtWdQ9SszqNuLy57WmxcL9XFezBEdCwEdR1XpjGMFmNa0dQFlnX8Z/wC1ltq7ZS+UxsjdcNDiXdEWN/bwPBSZJjxY3xd+C8x9KuncNgxjCe0ZjbwcPFWF1V4GGv1tG5VZY6no8m9h11/Vv7iuRl0byXUspfaxku11+7W/uCtoujHhx4/6whAyrheQMzmEmwEjCy/dcBTrjmhzS1wBB3BUHN3R/wCXlMY+I4Zm+HD2Faiwir84dH/mIiwfHYczfabXHtFu1TMeyRgexzXtOxabgoKGKvu+CLtLz7Bb7/cqi7K/lqqaXcF2RunAafbc+1cXi8q/nkn/AE48k7sIugXIGyrCvpuVhjLntdKJD0m+hkzXDtdL5TbuWePDfL/SNqxEz6WEUDa2lfGXieMAMD3BzgCwG2+vC4BXed0/T+Hj6ADndMaA2tfvuPFTPHyxOvGTxn9Jl1ri1wc02I4hQGrphkvURDOAW9Ma62+3RTEWNjoVS2O9P7Ro7h6e98hBe4utt2LsUroX5ma33B4rwionzne1xtcw+mxze0aj8VOyeKT0ZGk9Wx8FmE2BJ2C1KeIMpmRvFzbpA66nddHG4UciZ+tNP8iY9vVP+i7CXHxJKkXGgNADQABoAF1fSUr41isfTltO52LqIrqi4iIMyv8A87//AJt+1ygVrEQBOw21LfsP9VVXzfNjWaWsehERcaRaNKQaaO3BtvBZyuUDrtey+xv4/wDoquSN1b4J1bS2iIuV2CpYtU1VLRPnpmxvMYLnNeHOJAGwA+3gNdVdUFVSU9YxramESBpJGpBFxY6jgeI4rq416VyROT0rMddJg4Oa1zSCHAEEG41XVzQWAAAGgA4ISALnQLPJbyvPj6+kx6ce7KNBcnQDrKkjZkba9ydSesrOqcXoKGqyVkzo3lmZreTe6zT+sSBYbHfqWiJY3AFsjSDsQd17nC404qeVo7lWZ29ovHKx5A/lGZDoHXFiuSzxQte6R4aGNL3dYaNzZd2pRtIs7E/0sH7rv/1VynqYakPMD84YQ12hFiWhw37CF4rKfl4wW+m3bt6wss9JtSawpf8AlXplohBBIIII3BReDMTE6lxiIigFDWUzquBkUbM8jZWPaM1gLOBJ3sdL7qZFriyTjvFoInU7QMo5o8YqqlwDoZHyO5UlhBBDcob+sCCNeFgp0RacjkTnmJmNJtOxERcyBRtGZ7i8bGwHDvUiiYC6YuOlhYi/3LSvqRKiIsx6Y4tdcEjuXmKnihiom8u5/MoTGwZLB7soaHb6WGbTtRF0YuRfFWa1+0xaYERFzoFx5a1hc4gNAuSTYBdUuGUMc455M1xLpC6IF5y5QLAlu3WR3hdPHwzlt/wtSnlL1SYlExrI52CCNwJZMS1sclrba3vr1cFoxyMlja+N7XscLhzTcH2r3a4sdQqPmuFwLJZJpIc+cRF1mg3vwsTrwJIX0FL6jUtLcf8AS6izoKCqgjlhp5Yadhe57XNbmcSSbaHQW6I43sdlYoaoVlM2TRsm0jAbljuo9RWsWifTC+Oa+1lF1cVmSGrcWUkzg0uOQ2Fr+5V2EOaHDYi6vKi8BlS5jTdpGb909XvujfDP06iIjoEREBEVYvrZ23pKdhYTYSSP00JBNhuNOviFEzEJjtaomDkjIBcvcTe2pF9FZVKLDZmwhwqpY6nUkB5fGCeFjw8Doq8eNwXlbKWF0fGF+druwGw1XzPL4mTzm8d7a+UVjtFjwqsoc0gU43sbG+2qwlcxDEZa12U9GIG4YqkbHyytiiY6SR2zWjX+g7StsNLRSKvNz2jJf+LiLUo8AqppWmrywwblrX3eezTQDtv+KmxHATGDLRXe0bxHUjuPHuXT8NtbR/j31tioljmy2Oa9rW1v1L6HDfJ6OalbLV8rHI4+gCBp26KMeG2SdQpTHazCp6eWpkyQxueeOUXsvtcOw6LDo3shc9webnMR+Cko6KCii5OBlhuSdSe9WF6OHBGOP9uvHjiguri6uhqIiICIiAiIgIiICIiAiIgIiICzsO9ZYt/EM/lMWis7DvWWLfxDP5TEGis3ye9RUX0YWks3ye9RUX0YQaSIiAiIgIiICIiAiIgLJcOUkc5lzd7ha3atGok5Kne8bgad/D3rNidyTMrQDtYnhZBxzSw2cLFcXoSPbs4hd5R176A73AQcDHOFwNOsrpjt6Tmj23XkuLvSJPeVxAmyMic/PfJ0rW6tVLy4/Zy/VlVan/Ky/uH7FpjYLg5nFx5pibNKSquqGt1dHN7InH7AuGspgLvmYzsecp8CriLgn8bjn1MtNqXPqT5VB9YPxTn1J8qg+sH4q6ip/wBMp/7G0DXNc0OaQQRcEHQqO98QhG45N7rdt2i/vPipXUlM5xc6niJJuSWDVQiCGHEoTFExhMMl8rQL9Ji0wcCMWSL7RMriLEi8p6OSKmfycreXmMRBt0NR0jrt0m+KueecPMPKic5eUEf6N2bMRcC1r6jbrXp+Eq+UL6LOmxqijhnkbIZOQtnAaR+sGm19DYnWy9OxjD2RtkdUWa5xbcsdoQbG4t0dxvbdPGTcJqmBrpY6gRh749CDxF9+8bj29anjkZKwPjcHNPEFVKfEoqisNM1jw8GQXNrdBzQf+SlPwVW3g2a4P7wGniAfAe1MTHsiVhZ2LULqs0cjGOfJBUxvADrADMLkjY6LRRRWdTtMxsO6Io5Z44rB7ukdmgXce4KBIqj5oqSpDXSNa2TUtLgMp16Xcft7yvdp5t7wR9QILz9w/vZSxxRxsLWMAB1Paes9ZUjr3tjYXvcGtG5JsAoTVhwPIwzS/utsD2gusD7F1lJBG4OEYJHol2uXsF9h2BTqBC2IvdykwBOzWbho/H++/wBFrmasu5vxeI7lIitFpj0rasWjt4a4Obduy6o4LGFrhs4ZvHVVanF6KlqebzSOD+jmIY4tZfbMQLC/aumHn+O51C8iqw4jRzRueypjAaSHZnAFvSLdQdtQvQrqQsfIaiIRsIBeXgN1AI122IUo8ZWEVU4lRipdTcu0zNcxpYNSC7ZSc8pcrn85hysdlceUFg7qPah4ymUdTI6KmlkYAXMYXAHa4C9Me2RjXxua9jhcOabghRVdnCKPi+VoHbY5j7mlRPUJrG7RCaGMQwxxNJIY0NBPYF7RFyPSERESgp/01V9KP+DVOoKf9NVfSj/g1TpKBEREiIiAoJKWN7i9t45D+uw2N7ceB9t1OiIYMbTGzknelH0D7Px39q9KfEIuSqxIB0ZtD+8B94H/ANVAvD5FPDJMOK8akVOfCaWeKraZpWuq5GvLgP0dr3A14lzurdXEUYc98O/FEWmFZ+Ew1E80hqJbyBzQOTDi1pe11r32GWw7FYrKWOpZVlzpRzmZkocG2yFoAHHX0exR1FO6o5vkEjnRVET7NJtbO25I42F/eutpyzE6idlM+Njoi2R7hYPdnGUg3Oa4vp+ra2l16tMuS+Lz8mu51tHHhtMyCWPlpLyxhjnZBvnLyd+s2t71aecz3OGxN15ReXm5N80RFmU2mRERc6ElOzlahjNxe57h/YWsqWHR6PlPHoj7/wC+xXV9Hwcfx4o37lnZmeUcskGBVcsUjo3taLPa4tI1HEbL5ukx2qpaOo5GpdOc943zOMrNGEloecpuSNrHsX3ANtQu5nX3K7V6WiI1MMCTE653OHxPgaxj6eNjTGXayBhJJvsMxVerxvEKasq4OTiJgY/doBOWPMH2zXsT2W13utLz294lDKWQStqW08bJHZc5LQ650OUW71eoqvnlFDUsBaJG3yk7HiPFGk6iO4VsNqKiWWrhqXRudC9oDmMLQQ5odsSetXl0uJ3K4jC0xM9MbynbK6iibBK6KSSVkbXtNiLuAWA3Fazl3VWQiKpa0ZH+jCAS0usXAC7mkXJG6+uxB7o2wuYSCJNx+6VV51P+1f4rz+RyceK3jeu21LREaljHEKqOSEzPhgjngjcRIy4ju8gyeltYDjpca9clTXuhmomxvikEwjc8lha14c/KSy5v27FaBrZoZ6aIcqRUyiPOD0WnrJ6+xI6uqFZNDIHRvazlLiQOu3NYXtsTuBroqxalqRf4+v8A7NOtb0yRU1kQ5w1xmEUMruSIJB+HLLnUXsNddrcN1o4XVTPphUua2znuYLWs9otqLEjr4lWTUzk35V3ivD3ue673Fx7SuPkcrFlp4xXtWbx7hpRvbIwPbsV7WZTzclM1uZoDzYhxt7VpZm/GHivHvjmPUdOul/KNuoiLLUw0F5AzzBp2aMx776ff4L0lOLh7/jO07hp/X2ru4GLzy7n1CssvFsB85VM05mLHGBrIwHOAuHOJDgN2m4HioDgNU9+V7qTkAZ3BoLv+6NtLaA9R2X0CL6WMkxGmfi+ef5P1D8KZTE0pkZM6Rlxo0Ftt8tnHfdut/avNR5N1E1ZLNzqI52+lbKQ7k8lrAbcd9uCuUUrj5QVEcc88sXJuL2PLrRvDhYWIsBba2+pN1rq1rzCIiJUsMon0LJxI9jjI9rhlvpaNrftaVdUE7nmWOFkmQvuSQATYdV+0heRzoPMd2lu4l4gdVuvt2+/O0+U7laI08VULJ5CyMHltLuGzR29fdv3bqvLRTR6i0g626HwWlGxsbcrRp9vavS58mCmT3CtqRZhg3Fwusa57i1jS4jU2Gy0TQRGQvJfYm+W9h+KsRxsjblY0NHUFx14Pf8p6ZRh77YvXwI0KK5iEOV/LN9F2juw9aprjzYpx20yvXxnQiIsVREVmOhme27i2PquLnwWuPDfJ/WExWbelR5cG9G17gahGty6k3cdyrM9A9sjeTYXtAuTfd3ddRvp52ujjszO87Ak2HEnS2net/wDFyb8YhaaTCPMMwbfU62XVdkw2MxgRvc2QbPOt+8KJuHTWDjKxrj6TdSPYdFtb8dkj0z3CsSBuQO9ca9r/AEXA9xVqLD3SPBqgAwD0Gu3P4Kesoo5qdwjY1soYWxu2tpor4/x1rV3adSbhm3mkvzemlm1Iu2wFx2kjuUxw3EGBpE9NKf1g5jmeBufsWjQvifSRuhjEbLWyC3RINiNNNDdWFtXi46xqY2664q6Y7aCskc1kuSJlzmfG+5tbhcb361qQQsghZFGCGMFgCSfeVIqkuJUsUzoXPJlD2x5A0klzhcW69NexbY8VadUheKxX0tooW1dM8vDKiF3Ji78rwco6z1IKqmLGvFREWuaXh2cWLRuR2BaalbaZVqiiimlEzSYqgDKJmWDrdR6x2FWAQQCDcHUELqiNwTESoctVUl3VfJyQA/pYwQWi27m66b6g9Xap4qummcGxTxPJGazXg6dfvHirCjmp4ahobPFHIAbgPaDYrWMn7c9sET6egQRcahVZxlqL8HNv7Rv9yiooHx1U1PoaeJrRG5t2uBN7tdr0rDLrbjxN16rBJE6J5LpGl5aSGXLQRxtwuBwWkXiZ0rXDNZ2IuMcHtDmkFrhcEcQvMsrIYy+Q2aCBoL6k2At3q7R7ReY2VM7Q5sYhaRvLq7/aPxU7KFn/AHnum7HWy+A39t1SbxC0VlDEx9SRk6MPGS+rv3fx8FeYxsbGsY0Na0WAGwC9IsLWmy8RpQxzlTg9S2GN0j3tyZWtzEgkA6dxKw6XAq2f9I1tKzhn6R8AfvX1aLOaxb2pbHW87llU2AUUNjK11S7XWU6d2XbxurtPQ0tLI+SngZE54AdlFh4cFYRTrXpaKxHqBERSupuiZBisFQ2JrnT/AARtYEGxObt0B9i1Vmk8tiUUAs3kRyzidzu0BvvuerTjppLpx+mNvYi6iugREQEREBERAREQEREBERAREQEREBZ2HessW/iGfymLRWdh3rLFv4hn8piDRWb5PeoqL6MLSWb5PeoqL6MINJERAREQEREBERARFn4kSZYW3OUhxIvodvxKBXTB5bExwI9J1j4f32KsuAACwFh2LqAiIgIiIIax2WincOEbj7lqhZNd/kKj6J32Fayxyr0ERFi0EREBVn+soPoZPtYrKgd/nmfRu+1qQhkt8laMN0nnDrMGZtgRlN7jtNgPYFPRYBBRlhbM9xbMyb0GtuWtLeHetZFf5LK+MMk4JBJNVO51J8PbMxjWtA6QdcgDU6WueBK8V3k3T1zpXPqJWiR73kZWkAuy7XGnojXfUrmGUzhjVVUOoX0rQ1zIyGi0l3AlznXuSTsOAW0rWvMIiIlSp8Mip6x1S2R5cTKbEC3Tc0nwyqaqYS1krAS+F2cNH62hBHgTbtsp0VJtM+1ojSJ1TAyNr3TMDXC7SXDXu6145w9+kMD3f6n9Ae/X3KOhhZBJUMDGh3KF2bS7mnUeFyB3K4oSr8lO/WSfIPixADxJvf2WUkULIh0Abnckkk+06qRFAIq02I0NPNyM9bTRS6dB8rWu120JU+dnKGLO3lAM2S+ttr26lOpNvSIihIvErskT3XtlaTde1FUi9NKBuWkDvKmPas+npjQxjWgWAFgFnS0Fa2ulloqyKGKoc10wfFmcC0AdE3tqABqFpIup50WmJ2wpPJ3PAyMSxaB4f0T0s0zZNfY0j2qxXYOakVJjfEDLO2VmYOGSzA3gRrv1jsWqsaqD4MQr5J56t1MaQOtHoWdIizLcffqpa1vNnRgkonY/nERA5u5xEeUkx72A0APUoKLyckgc0zVEUgEkLyA12vJ5uBuBfMNtAruAlzsOzuc455HODHFzuSB2Zd2pt960kRbJMTpVw2j5hRMp8zXZXPILRYWLiQPevchBradltQHyX7rD/wDZTqFpzV7xb9HENf3idP8A6j3Kl5/ijF/K+1hFmY62oFNDJTVktORMyMiMNIcHPA1uDtdZseP1EVLd3JSnkyQS7pRkSNZeW23pX0A2PesYpMxuHd5PpUXyzsdq2x1bOcUuZr5y2UnoWY1tmt7buvrfbivo6N7pKKCR5u58bXE9ZICWpMQRbblN+mqvpR/wap1BTfpqr6Uf8GqdUlKtFXQSRTyl3JxwSOje59gAW7nuXg4rQNhbMayERuJaHF4tcbhUZMCnkfUsOJvbS1EjpDAIG3DjqOlvoQD7FFX4TVsdzimLqmqlMgme0MaLOY1tg1x/0t1uT2FaxWs/au5agxOhMmQVcRdk5S2YejbNfw17lJS1tNWNcaWeOYMIDsjr2vssiPyaN4ny1hLmQ8nbJmy3i5MgG+3G39jTo6BtHNJI2QvzxxR2y2tkBF/bdRatYjqSJlbREWayGsg5xSvjFg4i7SeDhqD4rHjfykbXgEBwBsdwtkZpLOzFrTsBx71m1EDaeXK30XXcLnt1+1cnOwTNPP8ATkyXraekSIi8ZmJdEU7kEREiNzoL6ho1LjYDrVimojIZOWjLCCLOG56xfq28VPQ0rYo8zo2iQuLr2F1bXvcbhVpHlbuVJt+mcI3xGJrmZBnuQ02aNRsAdRpe57Srz5Y4yA97QXbC+/cuuY15GZodlNxcXsVBE18Uz2FpLLdF99h1e8+C9BHtOx7Xi7TfWy9KKlZkpoxka02uQ3ZSqUKcuGQS8s7PKySWZs2djhdj2tDQW3HUON9yrFNBHS00dPCCI425W3Nz3lSIi03mY1IuriIoq4gAacE7hwIWetHEP8qT1OH22WcvC/JR/wByP+GlfQGRulifIHHkniRoabdIbX7F5p4IqblzHLUScu7O4SlhAd13DQewXOy9LhLswDW3J7VzY82Xx+KvqWkTPp1FzMLA+62qkZE952LW9ZGqpj4+TJOohEVmXumbfM88dApcjfijwXWtDWhrRYBdX0mLFGOkVbxGo08CGMG4jaD1gWXcn+p47nkfevSKZx0n3C23iOOSZxEMkjW3s6QuuO0AHj27fYtFrQxoa0WAFgFmnO14EcnJiY5HEdZFgR27f3ZeqPncQfG88oY92OdckcC1x4Gx0dre4vZY2x1rPUaXrLRReI5GStzMN9bHrB6j1Fe1VZ25ta6jklZEAXHU7Aak9wUck95DDD0pRa/EMvxP4ble44WsJcSXPO7jv/QdikRsjkfUtnkAZlYWNYDc2JBJPboNB26lWERQCIiJEREHl7Q9jmOF2uFiseVhhkcxx9HieI61tKtWwxOiMsrXuEbSbM3I6lz58EZY19sr08oZgIIuNVJDDJObRjTi47BWKShvG18wI6mabcL2+5XwAAAAABsAuXFwu93Z1w/tDT0scGvpP4uP3dSnRF6MVisah0RER6FTPw2I3bYc3GVxtq7ML5e7Y/8Aoq4s+ldymJ1jyHGwaxjw2zMovcA8SHZr+xa4/bLNOqLy6uIuh57q4uriJU8JLo6NtLKCJoBkcOBHAjrBH96K8qFTOaStZI6OV0UjMr3MYXBpBuCbbCxdc9yusc17GvY4Oa4XBBuCOtc141L0MdvKr0sibBXOxOXEoZmsqs7HRE3sGgWc0jqI+5a6KtbanppMbYJ8nDyDGCaJrmxvaSGXDiZWyC/WOjY96VXk9LVQNa6ogY/l3VJyxXbnIADQD+rpr1q5irJzUUEkU0rWtqWB8bNnAnd3G3uWktPOdbU8Y2C9hmtm422uiIsva4s8Vs1ZIGUDbMsS6eWN2XhbKNM19dQeHaF6ifUVzc4LYaZwcGlpzOeL2B20FteO4VuGNsMLImXysaGi/UAp9CKkpW0rHdN8sjzmfK+2Zx9gA02AXnFGudh0+SQsLW5ri97DUjQg6gW061aXHNDmlrgCCLEHim+9jJEdbTRxRNpYng2Y3knkNZtvcaDfa/UvclJWzxcnIIYg49J8criWi/DojW3vVvDy/mrWP1MZ5MPvfOBpm9v933VlXnJZXxgVStxGnoJqdlTI2Jk5c3lHuDWtsL6kq2q1VQU9ZPTyVDA8QFxaxwBaSRbUFUrrfa0+ulelxuiqRABJldO5zYxlJBs5wHSAtrlJGqNxujkfHybnujeJHcpybgBkGtrjX2KCLybooaqGdkswMLw9rbNtcOc621wOkdAVLJglJLSRUnLS5YGSMBBF7P3votdUU3L27HMObE2Qzuyuz6ck/MMts1xa4tcbq+1zXtDmkFrhcEcQsynwClp2FrZZTcSg6NH6QAHQAD9XRaDWspqZrS60cTAMzjwA3PgqWiuukxM/aRFVjjnrZDK2aemgAAaMjQXm5ubOBIG1tlM+hkMZbHVyDMMrnOAJ7SLWsfd2KYxyeUPUkjImF8j2sYN3ONgFAKl0wPM4XTagZz0Wd+Y7j926tx0dPHlLYW5mbOOp77nW/ap1eMcfaJsqU1HyMzqiV4lqHNy58oGVt75W8QPadlbRFp6UdREUgiIgIiICIiAiIgIiICIiAiIgIiICzsO9ZYt/EM/lMWis7DvWWLfxDP5TEGis3ye9RUX0YWks3ye9RUX0YQaSIiAiIgIiICIiDihqYBOwC+VwNw5SkhoJOw1WeGvqmMmkkljJs5rWPtk77b+24VbWivtMRtDV08sPJDlOjI/IXtZqy4Ou/s7yNCoqtr6GHlXTNfGHNb8JZp1Nr3GnG+yucjK6ZjpagyMjJc0FgBva2pHeeHFTrK2TvpeK9MuOpp5SRFPG8jfK8Gy952fGb4q+9jXiz2tcO0XXnm8P7GP/AGhT8qPBSzs+M3xXQQdjfuVzm8P7GP8A2heH0VLJ+kpoXfvRgp8p4Kc4BY1pFw57GkHiC4AhaaoTUFGyWnyUkDCZQbtjAIsC4a26wFfVL28lqxoRYEWOzmspjMaVlLUyvjjYA8y9EkXJAy3uNu3dSO8omR09LPLSStbUAOADmlwYSAHEA9Z9yfHY8obaLHqPKCnpxIHxPL4swkaCOgQ8Mbf94m47FyHyhimmp4xTStErspe5zQ0G9rAk2d16cCO5R4WPKGyqzCTiUoOzYWW7Ll1/sHgrKqh2TEZi4GxhjAIBPF6iITtaRRGohBs6VjT1ONinOYP28f8AvCalG4Soo2zROF2yMPc4L1ykfx2+KjUp3D0i88oz47fFekNq8nwdZC/T4QGM9uhcPCzvFWFWrujC2YXJgcJNOrZ3/wBSVZUyCIihLKxfDHVlRBLHDG4sjla5xte5ZZvv8Fn1tDUUNIx5c9sDIIWzjljd7s4Lxe+lxx27V9KqVXWVFPiFDFHEww1EhY+RztR0XEAD/wAd/wCxrS0+mcx9vk6l8ooC4ulLZWVApmcu8EOz9Eg/r6aAfcbr7m3BdzHrK5uovaJ6TEaF4m/R+0faF7Uc5tGP3mj/AOwVK+029S9ri6i6nmOLoJGy4ik26STuuIiAoabMZahx2Mlm9waPvuplDQgc0Y4G4kJkv+8S771lknp0ceP5bTkBws4AjexF1TxGsZh8L5nUj5WOaXTOja2waBrmJtffQcVdVHE8OdiBg/6l0TYn58mQOa88Lg9SzrPfbrmFrkYSwN5GPJe4GQWv12UmwsBYdQQ+KKszsiFej6TZZDu+V9/Yco9zQrCr03QfPFsGyFwHGzhe/iXeCsKJSLK8oXObSRFtWKYCS5JLxn6LrNuwgi5txG3HZaqAkbFTWdTsntFSuc+kge+N0bnRtJY4klpsNCTqSpURJnc7IFE8CSUMIu1ozEHieH3+5SOcGNLjsBdRxght3ek43Kvjjc7Y576rp7UFXCZ4wGWzNNxfZTotbVi9fGXCyjTTjeF3iD96jyuG7HjvaQtlFwW/G459St5MQEHYg9y6td8MUnpxsd3tBVCanzVZjgZYBoJNzYb/ANFy5fx1qRus7TE7QAFzg1oLnHYBaFNSNis9/Sk9w7lJBAyAaauO7juVKu3i8OuL+VvaJkRfPSeUOXHaijD28kyN7GdE35Vrc177W3FusL159mha3lIuWfJFT5GtB9N7XucTlBNujwBXet8Ut9N1iQ4/JNIy1C5kWeFjy9+VzTIbDokcD2jRbfFFJrNfaKnLrOaTma02a61r9nsUqquy00zDmOV1wQXm9yRY2/vdWkRIiISALk2CgF4fK1pygFzuoD+7LyXmT0btb8a2p7ka0NFgLLyuV+Srj/jj7l04+PNu7I5Y3zx5JCGNNjZmp0N9yoOYv/at/wBn9VdReHk5WXJO7S6viprWlB1HKD0XMcOskj8VBPC6IDlQADsQeP4rWUNTYRhx/VcNfd96tgv5ZKxKtsNddK8TeiHuaA8jU2UiA32RfX1iIhQREUgiIg49jZGOY9oc1wsQRcEL3hcTGQyPZG1nKSOJAFtuiPsv7VHLIIonyONmsaXE9yuUsRhpYozq5rQCTxPErLLPS9SWHM7PG8xyAWzDUHsI4j39oXm1RL0X2iA3LTcu7ur++9TosF1UsbSyiRotEW5XncixuCfF1z3dqtIq9N0HSwbcm67R/pO3svcexSLCyPKHnccME9CyR8rXujysvs9paCe45StdNkidTsnt8ifO1E6WKLnVqYimjlyl+ZpLn5vRdfQMbex6tN1eir8UfLTUrrtlnhZUl/JgZGhvTba25cB/uPUvoLnrWfBV0j8dnpoof+p5HNJMBvYgZb9lwtotFvpTWmS+rxyKkabyyOfFTyPeYQ0x5g7OBZh2Ib+qbXW5hr6iTDoH1YAnc27rAjjpoQCNLcArdz1lcVLWiY6hMRIoqmOSWneyGYwyEdF4aHWPcd1KsqSnbjkQMzi2kEl2tDLGQcDmPAg8AD2qkLLGEclzBph9Eudc3uCQ4gkbaXGlgFdUdPCyngZDHmyMAa3M4uNu8qRRIIiIlWxCRraR7HBxMoMbWtNiSQePDjqvFBTSU0ZY94yWAZELEM3vrYXv3KSvaH0rgWF4zNzAC5Lcwvp3XUkcjZY2yMN2PAc02toVvi9OTkTPp6RZPlDNU0tPBU0nKOe15jLGnQ5mkNJHGzsqyYhiba6Kk51OOaTsg5V5LhJmLnZiL62aG7rVlXHuN7fWIvl5K7EJomyGZ8BbyHKPa02tyzmuNthoAT+C6/FcTpzDHHGXtdJIQ57S4yHlnDLffQW26+oIn4Z/b6WRjZI3RvBLXAtOttCqcEslC1tNLBK6JjmxxzNy2ykgNuL3uCbbcLqLDK2qqqyaCZoHNAY5XZbZ5C42I7MoB/8AJaMjGSsLJGte07tcLgqtqxaO0VtOKUl7oqOFw8i2oDGhsDpi6IDQBpA2HAXv9vFXlzTGpd0TuNl7IigrZTDSSua4NkykMvxdwA7bqEvM1fRwfpqqCPXL0pANepRgDEHRyHKaZjiWtIB5Q6i/HTiOOysR00McXJtjblsAbje2gv1rPxHG6bCphTvpqh4bHyhMLGlrG3I11HUrRG/SGnHGyKNscbGsY0Wa1osAOoBelTfilG0S2nY98UZkdG0jNYC5067KSjrIq1srog8CN4acwtqWh32OCeMm4WFXrZTFTl18oJDS/wCICdT/AH9isLjmte0tcA5pFiCNCFWEuMY2NjWNFmtFgOoL0q2H2FI1rHOcxjnMaSbnKHEDXjturKAiIiRZ+G0Jo63EXhjhHO9jmuc7MXHLrxvutBFMW0rMCr1bi5nN4i0zzNLWhwuBpqSOofeBxVhV6K3nasHRJ5OM3AFx6QsTvw2/FWpG5LTqF+NgjjawahoAF17RF0snF1EQEREBERAREQEREBERAREQEREBERAREQEREBZ2HessW/iGfymLRWdh3rLFv4hn8piDRWb5PeoqL6MLSWb5PeoqL6MINJERAREQEREBERB5IDgQdjoqMRML20shu9rbtdb02jS/eNL9461fWdiVRHBU07jNGx2ocJDYZDa5v13At7e8UvG4TWdS7W1UdFTOqJs2RpaDbfUgfeoGYrSyVzqRjiXNNi8FuX0c3X1KXEKNmIUT6aR1mPLSTa9wHA2t22VEeT1GyskmjtFE/MDDFGGgAsyG1vFZViuu1539J/PWHnky2oY5jy4F4IsyzS7XssF7kxfD4pDHJVxskG7XGx2uBbrtwVSXyfZVQQxVlXJM2E3ZZgbboZQdOI0N+zZWGYUOWbNJUOe8VDahxyAXIjyW39qt40RuUrMUoZJGMZVxOc9udoDtxa/2ar3SV9LXBxpZ2S5bE5Te19llQ+TMcUsL+ePeIvRDmA26JaQNdBre3WtGhw5lC4FshfanigsW20Zm19uZVmtddSncpaj9NTfSn/g5TqCo/TU30p/4OU6zWU24Thza51aKOLnLtTJbj122v27rzU4dhgp2GohjbDTx5WlzyA1osdTfhYHVXl5c1r2lr2hwPAi4VotKNQqxQYfWxSVUcLJGVrWue+xHKADonssgwqgDo3ClbeM3BzO1N73dr0tddbr3htK6iw2mpXua50UbWEt2JAVlTNpiepREQKIfp3nsH3qVRNN5pLcLA9+/3hTj/szz/wBEiLiLdwlgeCWHUERDZYdQUXNoP2Ef+wKVENyjdBE5hYWDKRaw00XYHGxjdfOzS54jgV7UUrhG5khNhezj2H+tlS9dw2xZJi2pTooHVtKz06iJn77wPtXuKeKduaGVkg2uxwKw1Lu2kXh8Mcj4nyMDnROzsJ/VdYi/gSvaKInQIiIkUU4zBjdrvHu1+5SqJ+s8YPAFw79B95Vqf2Z5J1WUiIi6nmiLiIOouIgiqn8lSzSA2yMc6/VYKSKNsUTI2CzWNDQOoBQ1f6JrbXLpGNt1jML+66srDK7OPHUyIiLJ1CIiCvSdPlZj6TpHN7g0loHuv3kqwq9D+gd9LJ/zcrCSgRERIiIgik6UjWW0HSP3f32Knjk0tPhckkM7KeQFoD3kNHpC4uQQCRxOiuNsZpHcdG+Gv3r04BzS1wDmkWIIuCumkaq4clv+52+Yix2dmHsmZIah7I5y7OG2cWllhduh9LcWVisxqvo2VDpIqZwhkki6Jdq4R8oD3cFvclFlDOSjygZQ3ILAdShr4qaWiqG1Qa2FzHGR1gCBaxN+u3FXPKkz6Y0+PVMUUmUUkjmPbeRr7sylmbQXuSONr6a2U5xt5rA1jYXRGRkYbmPKOzMz5wPi+zge5aVM6mqqUclD8Fm9CSHLr12IHipy1pk5QsaX2y5sovbqv1IiZpE60zMHxCprHBtTHE0up4qhvJk7Pvob93vWhEbvlttn+4L2Gtb6LGt0DdABoNh3KKnBHK9RkJBRnbU+k64uriKIn09MYTG+CExBxkLSwZQ69y7v3N1nGvwWakY8xQPhmlbTNaYgc5abNsOoX37VrKg7Cw6mkh5YDPVipzZNum1+Xf8A02ujalv3K2KWmYMopoQAW7MA9H0fDgpF12pJXEZ2mZRyxcoWua7I8HRwGtuITM6MjO7My2ptqO9SLjhmYW2vcWsoQ494Zbck7AblR5XON5D3NGw/FchHQDiS55HSJ3Ui+a5vPvkmaV6h6GLDFY3Isaq8oIqV9ex0Dy+kyhoDv0t7bd1wtlZtRgVFU1BnlM2cue42cLdJgYeHUAe9c3D+Gbz83ptbf09sxihcwuM2XKwvddjrCwu4A2sSOIGq63F6Jxa1sry5z8gYIX5ibZtst7W1vsohgVGInRGWoMOV4awubZheLOcNL3NzvcalS09PQTV5raeoMsjHBxDJGuA6GQXt2L0P8fhW3MTOlN2dGLUJDyJ9GC5OR3SF8t26dLXTo31VinniqYuUicXNuQbtLSCNwQdQewqg7AaKSAwyvnkjDMkbXFpETcwdZumuoHpX2srlFRw0FMIIAA0EknK1tyeNmgDwC5M+Pi1pvFbtaJtvtyWkie0lrGtkvcOtre914Y8PaDYg8QdwrigkhgZmldCxxvf0QSSr8Ln2xbrbvaLV28IvMbcrALAHcgbBel9NEzMbliIiKRHKMxjjFrve0a9V7n3AqtPXVJxSdoxClpIqaWNnIzNF5Q4A3ve43sLcQrtOM9d9Ey+3FxIH/E+KtPpaaSdk8lNC+aP0JHMBc3uPBY2tHl2vETrphx45UR0sUsjOWe6Avy3DQTywYOHUV5PlBVx1lQ2WliEdPG8Pa2Um7w8NBByjTUe/qW7zWlDQDTQZWiwHJiwF728de9VqJ+HYmySpgpoXhr3Rl7oRdxIGY9xFu9N1n6NTCnJjdSyR0DaOJ1Qx0jXjljk6LGv0OXW4d1bq/BNzmWlmYLcpByjgeAdYgHt38Cpo6SliY1kdLAxjAQ1rYwA2+9u/ioaQEVlW1rWiJhYxgAtls0HKB1C48SqzNddJja4iIs1xUYMJpKfETXQtkbIWuaW5yWkuNybEq8imLTHpExsRFDUSOa0Mj/SPNm9nWfYP71UCnTUz6qaqfXPMrRK5scJHQY0bH/USLHjbbrWVX4vV0WI1lFAWNZkZFSgMFmPs37iTb/SvpY2NjYGMFgF4NPTufndTxOffNmLATe1r37tFesxvtE+mLh2OVFTh3ODTseGQEl3KAPfI2MOPQtsb8PBcixOqpqZ80lfSYg57I3shjsxzS97W7i/R6W51W1HSUsUolipYI5Q0MD2RgOygWAv1KvPFRUEJdHhzHcq8XZBA27yNQTsNLXuVfdZn0rqVCbyhfT1U0U1IQ2G7ZJG5y0ODMx1yWtw3v2LtJjdVVyxwR0LGzOfIxwfKWgZAw31bfXPsQFpRRUNa1lc2ngkM8YIldEMzmEbEkX24KSGkpae3N6WCEi9jHGGkXABtp1AeAUfwj6O1XC8TGJOeY4srY42coSfRkO7PZx71PTsEck0bScgdcAm9r6m3Yu0VHFQwOiic5xe90j3vtd7ibkmwAXBdte9pIyyRhzR2gkOPvaprMeXTPNE+CwDZMx6yuItnFEst+NSiCse2jl5SnmZE2NxN35rdIhoJAsb7E6K/SVPOqSKcOaeUbfoOJHvAPiAozRRkzuZJNG+d7XudG/KQQABbssNjdS08EdLTsghaRGwWFzc95PWjW1q66cgp4aZjmQMyBzi92pJLjuSSpURGUzM+1SSGOmnjmiYyPPJaUgWzAg7/APll96urwQHAggEHQgqHk3w/5e2TjE7b2Hh9ndusr033DpxZYrGpWVRZylVWvc57RFTSkNYG9InINSb/AOo6W6l4Imq6wlkstOIWt0PWb5rjZ2lrHUAjvVyngZTwiOO9hckk3JJNyT2krH06t7SrExnye861jajnMcVo+TLX0zZdLk3BJ0OvBbaJE6ncJmNsKLyYijfI4VcrmubIGh93EOe0tLib2O54DfdadBRNoWTNEhfyrw/VtrWY1v8A+t/aoKalfF5QVU/wro5KdvTeSWg5j0R1aW0WitLWnSsRGxeJQ8wvEZs/Kcp7eC9oslkFE6N1HFyLXNYG5Q127baWPaLWU6qVDRT/AA0RIc+RjXC5LTdwB04b8FZe5rGlz3BrQLkk2AUj0uOcGtLnEBoFyTsFBG6qqrmGNsMV7CSUXLx1hoO3aT7FKzDqfLacGpdxdP0vdsPYArxjmfas2hEKyORt6UOqurkbEHszXy39q62Gtmtyjo6ZvEMOd3iQAOPArQRaRjiFZtKk7DIpMvKTVLsotpM5t+/KQrUUMcIIiYGgm5txK9orxGlduoiKQREQEREBERAREQEREBERAREQEREBERAREQEREBZ2HessW/iGfymLRWdh3rLFv4hn8piDRWb5PeoqL6MLSWb5PeoqL6MINJEVOqq3RyclG3pWuXHYdiC4izI6ydmjsso7eifcPuV2nmE8ecCxBsQeBQTKhVVMgmdHG7IG7kWJvv8AZZXXOaxhc42a0XJ6lkZi9zpCCC85iDuOzwsgnpZ3xzBr3ucx+nSN7HgtJYxFwr1NVNezLK9rZB16X7UE07zHBI9tswaSL7XWXxJ3JNyesq1W1DXsEUbg656ZB2HV9iqoPDA+A3pzYcY3Hon8PZ4FW4KpkxLNWSDUsdv3jrHaFXXmSNsjbOG2oINiD1g8CqWpErRbTQcMzS25Fxa43Cz8EpX0dHLC9rwBUSluckktLjY3O9+tchfWQNDTKyoaBYcoMr+8uGh8ApOd1P7GL6w/lWfhaI0tuF5FUir4S0id8cEgNixzx16EdYKtrOY17WV6n9PSfSn/AIOVhV6jWppWjUh5cR2ZXC/iR4qwoBEREiIiAoYv0s/74/4tUyijFnynrf8AcB9y0x+3Pn/q9rOGI1Ele+GCgfLTxyclJOJAC11hezdyBcXK0VQlwelmrDUmSpbmcHviZMWxvcBbMR16DwXQ5aeP/k8Mxumla4wBz3MnihexwLC3O4AHUf3ZcgxymkhifIHxukALgGlzYwXFozOAsLkLtLgVHSsLY3TkZondJw/7Zu3YeP4qN2F4ZTughkqHx5wGck6Zo5ezi4Ai2tieCNNUlI7HaBriwyOzhmfLlN7Z8lu/NpZeqbGaKplMUb3h4kEZD2FtiQSL32uGleHYBh7qkzlkhe6flz0tM3VttfW3Wq83k5E3D5aWjkcDMYmufK+xjawkgtyjfW339ZEVpP21qaeOqp2TxEmOQXaSLXHWvUtwzM292kO07Dc+5emMZGxscYysYA1oHADZdRl6npaBDmgjY6hRy00E/wCmgjk/fYD9q5SOvTtB3bduvGxspkdkSqnD6c7cq3sbM9oHsBTmb/lk/gz8qtIo1C25UKUvdD8I7M4PeATa5AcQDp2WUy9czp7k8kNTdOZ0/wCyHiVlOJbyeVFvUO7GC3Zqf6KfmdP+yHiUFJTgEciwg6kEXuprj1O1L/yjSNFLzSm+Txf7AuimhG0bQOoCy1c/w/7Qop+bxfECc3i+IEPhlAin5vF8QJzeL4gQ+GVGbWppmjcPc8j/AEhpF/Fw8VZXp1JTuILomkjQFOZ0/wCyHiVnanlO3Rj/AIRp5ReuZ0/7IeJUXm2n+NUf/Jk/MqfFLTze0XnzZT/GqP8A5Mn5k82U/wAao/8AkyfmT4pPNFR/oD++/wD5FTqNuF0zRZpqAN9KmT8ym5lT/sx4lT8Uo83lF65nT/sh4lOZ0/7IeJUfF/s83lF65nT/ALIeJTmdP+yHiVPxf7PNXi1zu4ueb+zT7lIpW00LRYRgBDSwH0oWO/ebdaxGo05rYtztEoK6mFbQ1FK52QTRuZmte1xa6uc0pvk8X+wLhpYQOhGyN3BzWgFSiMUx3Es7CqB2H08jHGO8khfkiaQxmgFgD3X7yVdXoUri68krrbZW6A/evfNKc7wscetzbnxKHxzadyiUNLfkTcAHO+9hb9Y6q2KWnHowxt/daAuimhG0YQ+H/aJcUjqSJxvZw/de4fYU5s22j3j23+1FfhlGi9imcNpnH94D7rLhp5f1ZW+1l/vRHxWeUXRBOP143f8AiW/eUMU/BsZ73kfciPjs4iZZhvFc/wClwI99lwiX9g8+1v4oj47fpFbLM5vB3SGvj93ivaiDHiUySxSCTUAAFwDfZoveb/RJ9W78F8rzcF7ZrWpWdPRx9ViJekXgysbo52Q9TuifenKstcOBbxcNh7dlxfDk/wDWWm4e1Tw2mdTtqJpY2snqJXOcBbRgNmDTs19pVjl4v2rP9wXeWi/aM/3Bb475ceO1Ij2idTL2i8ctF+0Z/uC61zXei4HuK5vC36Tt6UcrOUjLRodx3qRFNfKlotH0KgNx1HqPBdSoLI358zRfRwv4H+/uXnlI/jt8V9fxs/zY4t9ue0al6RcBzC7A5462NLvsXmoZMYXNjimLndEWaQRfS+q6ULGHt+AMv7ZxeO7ZvuAPtVpQNdKxoa2hma1osACzQf7l3nLP2dR/8d/4LmmtplrEwmUFJSilFR08/LTGX0bZbgC3uXedM/Zz/UP/AATnLD/25/qH/go1aDqUyoVLHQ4hTzxtc1jzkncDob6NuOu9teq4Vh1ZAz9LJyV9uVBZfuzWuqeIV9I1kL+cRvjZKHPayQE211sNTY2NuxIiU7aaKKnqIaqLlIJGyMuRcdY3ClVQRERIq9P8K41B2cLR/u9ft37rdST/AAzxTA9EjNL+7wHtsfYCrCIERESKnilHNX0nN4aoU4c4ZyWF2dvFujgRfsKuIpidTtDxEzk4Y4+h0GhvQblboOAubDsuvaIkzudkQKGojccssYvJHsPjA7j++ICmRInU7RMbjUo43tkja9hu1wBB7F6ULo3wvc+Fpexxu6O+oPW2/vHt339xSsmjbJE4OY7YhdNbRMPPyUmspERFZmLi6uIPE0rIInSSuysbuVCTVTlzWtFPGdpCbv8AY3Yd5v3KSpgZUwOhkLg13FpsQQbgg9YK5SyPLpIZXZpIiOlpd7SNHW4cR3grO8zEdOjDWtp7e4II4GlsYOpuSSSSe0nUqVEXO7YERESLhcGi7iAOsqKecxlrGRvllf6LWj3k7Adp96Q4aS6OSsndUujOZrS1oYHddgOGtr/bqr1pNlZtp4NVyjgyljMz3XsSHBmgvcusRbuv9q9sw90knK1cz3O/Vjie5jG6dhGbvPgFfRbRSIUm0ypS4VTyluZ1QAHB1hO+xtqOPXY+xem4ZShwLo3yWOYCWR0gB6wHE9atorahXYuoikcXURAREQEREBERAREQEREBERAREQEREBERAREQEREBERAREQFnYd6yxb+IZ/KYtFZ2HessW/iGfymINFZvk96iovowtJZvk96iovowg0lm1zC2pDv1XtsO8f0t4LSUU8TZoix2nEHqKDLVnDieVmGuWzfHX+i7zB/7Zv8As/qrFPA2njLRqSbuPWUHivflpi3i85fx911QV2rp5JpGvYWnKLAOuO/X2BRigktrKwHqyk/egrIrRoH30maP/D+qGgfwmb/s/qgqop3UU4NmmNw6ySPdYoKOovqIrdjj+CCBFMaSoAvlYewO194XjkKj5O//AHN/FB4RSchP+xd4j8VzkJ/2Lvd+KCMgOBBAIOhBUtFIReneSXNF2En0m/iNvDrUdn/spvqnfgvL2yHK5kcoew3aeSd+CravlCYnSy/1hD9FJ9rFYVITh9VBIY5GfBPDgWHokluh07CrHOI/9X+w/gufxlruEqKscQomkh1XA1w0IMgBHeF1tfRvcGtq4HOOwEgJPvUakWEXjlo/2jP9wTlYybCRvio0PajZu/8AeUihgN2OJ3zu9ziFri9ufkf1SIuri3cYsbGMNqqvEYJYIw5ga1pOcAAiQO6YOpFhpbW62URatvGXTuuIiKuri6iIeqU2fK3jcO9hFvuKsKtTazSuGwDW+3U/eFZR2U/rDqIiLiIiDiLqICIiAiIgIiIOIuogIiICIiAiIgIiICIiDiLqIOIuogIiIOIuogIiICIiAiIg4i6iDiLqIOIuog4ll1FGhyy8SQxSW5SNjrbZmgqRcTUCLmlP+wi/2BOaU/7CL/YFKijxj9DyxjWNDWNDQOAFgvS6imI0CIikEREHEXUQcRdRBXlo6Wd+eamhkda13sBKcypbaU8Q/wDAKdEFRuHwNNw6e/bUPP2le+ZxfGl+td+KsIo1CdyqtoIWuc4GW7zc/Cu1NrdfYvJoX3Nq6paOAAYbeLbq4ieMG5U+YSfL6nwj/IutopGm/PZ3djmst7mhW0UeMfo3KtzWT5S//a38E5rJ8pf/ALW/grKJ41Nyrc1k+Uv/ANrfwTmsnyl/+1v4KyieNTcq3NZPlL/9rfwTmsnyl/8Atb+CsonjU3Kk6mrMxyVUOXhmgJPiHD7F2Cg5HlMszzyj85FhYGwvYcNr95KuIpisR6RPftBzc/tXeATm5/au8Ap0UqeFf0g5uf2rvAJzc/tXeAU6IeFf0g5uf2rvAKF1DI2V8sNRaR4DemzM2wvpYEdZ48VdRRMbWisR6UebV3yqn/8Aju/OnNq75VT/APx3fnV5FHhX9LblR5tXfKqf/wCO786c2rvlVP8A/Hd+dXkTwr+jcq1LTci58kjhJM/0nhuXQbAdm/HiVZRFKBF1FIIiICIiAiIgIiICIiAiIgIiICIiAiIgIiICIiAiIgIiICIiAiIgIiICzsO9ZYt/EM/lMWis7DvWWLfxDP5TEGis3ye9RUX0YWks3ye9RUX0YQaSIiAiIgIiICIiAiIgIiICIiAiIg4i6iDiEAixFx1FdRBHyMf7Nn+0LjoInAh0TCDoQWhSogqebMP+Q031TfwUjaSnY0NZCxg6mDKPcpkQRc3i+J7yvPM4f/yfWu/FToiNQg5nD/8Ak+td+Kc2b8eTxU6Ijxj9IebD9pJ4heOaH5RL4N/BWUQ8a/pW5s4bTOP7zQfssumnktpK2/7n9VYRDwr+kcMfJsy3udyes9akREWF1cXUBERAREQEREBERAREQEREBERAREQEREBERAREQEREBERAREQEREBERAREQEREBERAREQEREBERAREQEREBERAREQEREBERAREQEREBERBxF1EHEXUQEREBERAREQcXURAREQEREBERBxF1EHEXUQEREBERAREQEREBERAREQEREBERAREQEREBERAREQEREBERAREQEREBERAREQFnYd6yxb+IZ/KYtFZ2HessW/iGfymINFZvk96iovowtJZvk96iovowg0kREBERAREQEREBERAREQEREBERAREQEREBERAREQcXURAREQcRd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i4e/EKChhpXYZJIYm5c7ZmWd2i5utp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mFxVAmrZ6iEwmomDmsLg4gBjW6203BW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idx="1"/>
          </p:nvPr>
        </p:nvSpPr>
        <p:spPr>
          <a:xfrm>
            <a:off x="1229083" y="962273"/>
            <a:ext cx="8595360" cy="4351337"/>
          </a:xfrm>
        </p:spPr>
        <p:txBody>
          <a:bodyPr>
            <a:normAutofit/>
          </a:bodyPr>
          <a:lstStyle/>
          <a:p>
            <a:r>
              <a:rPr lang="en-US" sz="2800" dirty="0" smtClean="0"/>
              <a:t>9 USDA funded projects totaling $2,460,987</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410" y="1397693"/>
            <a:ext cx="9345329" cy="5382376"/>
          </a:xfrm>
          <a:prstGeom prst="rect">
            <a:avLst/>
          </a:prstGeom>
        </p:spPr>
      </p:pic>
      <p:sp>
        <p:nvSpPr>
          <p:cNvPr id="8" name="Rounded Rectangle 7"/>
          <p:cNvSpPr/>
          <p:nvPr/>
        </p:nvSpPr>
        <p:spPr>
          <a:xfrm>
            <a:off x="7138930" y="2577947"/>
            <a:ext cx="209321" cy="1542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6863303" y="2655065"/>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643663" y="2730346"/>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7379259" y="3060851"/>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214008" y="3424409"/>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6938583" y="3787966"/>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8458915" y="3743898"/>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6795363" y="3226107"/>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244523" y="3622714"/>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244521" y="4184576"/>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6685196" y="4305763"/>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6892681" y="4513248"/>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826578" y="4810707"/>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7651009" y="4952090"/>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5249331" y="4985141"/>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683100" y="4829067"/>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2689747" y="4860280"/>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3987901" y="4076247"/>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4933518" y="4779496"/>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231674" y="4623420"/>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6297771" y="3466640"/>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6317966" y="3013113"/>
            <a:ext cx="176270" cy="17627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451514" y="3633729"/>
            <a:ext cx="209321" cy="1542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94872" y="3237121"/>
            <a:ext cx="319490" cy="1652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Oval 34"/>
          <p:cNvSpPr/>
          <p:nvPr/>
        </p:nvSpPr>
        <p:spPr>
          <a:xfrm>
            <a:off x="6167612" y="3290368"/>
            <a:ext cx="319490" cy="1652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Oval 35"/>
          <p:cNvSpPr/>
          <p:nvPr/>
        </p:nvSpPr>
        <p:spPr>
          <a:xfrm>
            <a:off x="4933792" y="5507223"/>
            <a:ext cx="319490" cy="1652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Rounded Rectangle 37"/>
          <p:cNvSpPr/>
          <p:nvPr/>
        </p:nvSpPr>
        <p:spPr>
          <a:xfrm>
            <a:off x="5010831" y="6145585"/>
            <a:ext cx="209321" cy="1542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7004889" y="3753081"/>
            <a:ext cx="189124" cy="255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5020014" y="6439362"/>
            <a:ext cx="189124" cy="255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6727632" y="4169890"/>
            <a:ext cx="189124" cy="255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4919029" y="4520595"/>
            <a:ext cx="189124" cy="255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4026660" y="4939239"/>
            <a:ext cx="189124" cy="2552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5008795" y="5791204"/>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396429" y="5438664"/>
            <a:ext cx="3007401" cy="369332"/>
          </a:xfrm>
          <a:prstGeom prst="rect">
            <a:avLst/>
          </a:prstGeom>
          <a:noFill/>
        </p:spPr>
        <p:txBody>
          <a:bodyPr wrap="square" rtlCol="0">
            <a:spAutoFit/>
          </a:bodyPr>
          <a:lstStyle/>
          <a:p>
            <a:r>
              <a:rPr lang="en-US" dirty="0" smtClean="0"/>
              <a:t>Purnell and JBS Swift</a:t>
            </a:r>
            <a:endParaRPr lang="en-US" dirty="0"/>
          </a:p>
        </p:txBody>
      </p:sp>
      <p:sp>
        <p:nvSpPr>
          <p:cNvPr id="47" name="TextBox 46"/>
          <p:cNvSpPr txBox="1"/>
          <p:nvPr/>
        </p:nvSpPr>
        <p:spPr>
          <a:xfrm>
            <a:off x="5394591" y="5734285"/>
            <a:ext cx="3007401" cy="369332"/>
          </a:xfrm>
          <a:prstGeom prst="rect">
            <a:avLst/>
          </a:prstGeom>
          <a:noFill/>
        </p:spPr>
        <p:txBody>
          <a:bodyPr wrap="square" rtlCol="0">
            <a:spAutoFit/>
          </a:bodyPr>
          <a:lstStyle/>
          <a:p>
            <a:r>
              <a:rPr lang="en-US" dirty="0" smtClean="0"/>
              <a:t>USDA Plants</a:t>
            </a:r>
            <a:endParaRPr lang="en-US" dirty="0"/>
          </a:p>
        </p:txBody>
      </p:sp>
      <p:sp>
        <p:nvSpPr>
          <p:cNvPr id="48" name="TextBox 47"/>
          <p:cNvSpPr txBox="1"/>
          <p:nvPr/>
        </p:nvSpPr>
        <p:spPr>
          <a:xfrm>
            <a:off x="5403770" y="6040923"/>
            <a:ext cx="3007401" cy="369332"/>
          </a:xfrm>
          <a:prstGeom prst="rect">
            <a:avLst/>
          </a:prstGeom>
          <a:noFill/>
        </p:spPr>
        <p:txBody>
          <a:bodyPr wrap="square" rtlCol="0">
            <a:spAutoFit/>
          </a:bodyPr>
          <a:lstStyle/>
          <a:p>
            <a:r>
              <a:rPr lang="en-US" dirty="0" smtClean="0"/>
              <a:t>Further Processing Plants</a:t>
            </a:r>
            <a:endParaRPr lang="en-US" dirty="0"/>
          </a:p>
        </p:txBody>
      </p:sp>
      <p:sp>
        <p:nvSpPr>
          <p:cNvPr id="49" name="TextBox 48"/>
          <p:cNvSpPr txBox="1"/>
          <p:nvPr/>
        </p:nvSpPr>
        <p:spPr>
          <a:xfrm>
            <a:off x="5403771" y="6415494"/>
            <a:ext cx="4420672" cy="369332"/>
          </a:xfrm>
          <a:prstGeom prst="rect">
            <a:avLst/>
          </a:prstGeom>
          <a:noFill/>
        </p:spPr>
        <p:txBody>
          <a:bodyPr wrap="square" rtlCol="0">
            <a:spAutoFit/>
          </a:bodyPr>
          <a:lstStyle/>
          <a:p>
            <a:r>
              <a:rPr lang="en-US" dirty="0" smtClean="0"/>
              <a:t>Independent Poultry Processing Plants</a:t>
            </a:r>
            <a:endParaRPr lang="en-US" dirty="0"/>
          </a:p>
        </p:txBody>
      </p:sp>
      <p:sp>
        <p:nvSpPr>
          <p:cNvPr id="50" name="Rounded Rectangle 49"/>
          <p:cNvSpPr/>
          <p:nvPr/>
        </p:nvSpPr>
        <p:spPr>
          <a:xfrm>
            <a:off x="5934424" y="3202236"/>
            <a:ext cx="209321" cy="1542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7333354" y="3620875"/>
            <a:ext cx="176270" cy="17627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547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99" y="345989"/>
            <a:ext cx="9692640" cy="616284"/>
          </a:xfrm>
        </p:spPr>
        <p:txBody>
          <a:bodyPr>
            <a:normAutofit/>
          </a:bodyPr>
          <a:lstStyle/>
          <a:p>
            <a:r>
              <a:rPr lang="en-US" sz="3200" dirty="0" smtClean="0"/>
              <a:t>Shared-Use Equipment Program</a:t>
            </a:r>
            <a:endParaRPr lang="en-US" sz="3200" dirty="0"/>
          </a:p>
        </p:txBody>
      </p:sp>
      <p:sp>
        <p:nvSpPr>
          <p:cNvPr id="5" name="AutoShape 2" descr="data:image/jpeg;base64,/9j/4AAQSkZJRgABAQAAAQABAAD/2wBDABALDA4MChAODQ4SERATGCgaGBYWGDEjJR0oOjM9PDkzODdASFxOQERXRTc4UG1RV19iZ2hnPk1xeXBkeFxlZ2P/2wBDARESEhgVGC8aGi9jQjhCY2NjY2NjY2NjY2NjY2NjY2NjY2NjY2NjY2NjY2NjY2NjY2NjY2NjY2NjY2NjY2NjY2P/wAARCAM8BQADASIAAhEBAxEB/8QAGwABAAMBAQEBAAAAAAAAAAAAAAMEBQECBgf/xABOEAABAwIEAQcGCggFBAICAwEBAAIDBBEFEiExQRMUIlFhcZEGFTI1gaEjUlRVc5OxwdHSM0JTcnSz4fAWNGKSsiRDgvGUomPCJTaDRP/EABoBAQADAQEBAAAAAAAAAAAAAAABAgMEBQb/xAAwEQEAAgICAgICAgIBBAEFAQAAAQIDEQQhEjETQQVRIjIUYXEVI0JSMzSBkaGxYv/aAAwDAQACEQMRAD8A/QERYOEYVQ1eFU1RU0zJZpGZnvfqXHrJQby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F4weGOmqsSghaGRMqG5WDYXiYTb2oNVZvk96iovowtJZvk96iovowg0URfD4ljOIw4jUxx1TmsZI4AWGgv3JvTLLljHG5fcIvz7z9ifyt3gPwTz9ifyt3gPwUbY/5dP0/QUX595+xP5W7wH4J5+xP5W7wH4Js/wAun6foKL4KPF8ZlaTHPK8DQkMB+5ehimNk2Es19vQH4KvyVj7W/wAmJ+pfdovgZMYxiK3KVErb7XaB93avHn7FPlbvAfgpi0T6VnlVj3D9BRfn3n7E/lbvAfgnn7E/lbvAfgp2f5dP0/QUX595+xP5W7wH4K3hOM4hPilPFLUucxzwCCBqm0xyqTOn2y6uLql1CIiAiIgIiICIiAiIgIiICIiAiIgIiICIiAiIgIiICIiAiIgIiICLiIOoiICLiIOouLqAi4iDqIiAi4iDqLiIOouLqAiIgIuIg6i4uoCLiIOouIg6iLiDqLiIOouIg6iIgIuIg6i4iDqLi6gIuIg6i4uoCLiIOoiICLiIOouIg6i4iDqLiIOouLqAi4iDqLiIOouIg6i4iDqLiIOoiICIiAiIgIiICIiAiIgIiICIiAiIgIiICIiAiIgIiICIiAiIgIiICIiAiIgIiICIiAs7DvWWLfxDP5TForOw71li38Qz+UxBorN8nvUVF9GFpLN8nvUVF9GEGivzjF/W1X9K77V+jr84xf1tV/Su+1RLj5n9YVEWjg0QnlkYWRO6N7vbe393XiooaiSeR0cLQy5AykAaXG1/9JXP81YvNZcnwWmkXhRRXBhdYf8As/8A2H4rwzD6p5AbHe/+odn4hW+Wn7V+K/6W8CkaJpIn5rOFwBff2LayQg3yOvv6LlkYVRz01e10zMoII3B/vZTUlRM7HJYnSvMYLrNJ0Xm8ivneZrP09XjW8MdYvH2p43I01bY2XDWN1Bvue/sss5auJ0c8+IyujZmaSADcDg0feFTdQVLb3jtb/UOq67cF6RjiNuDkY7zkmdKyK0/DqqP0orf+Q6ifuKmpsPqIqhjpYWFmbKc5BGpttfrWk5aRG9sow3mdaZ6vYH65pPpAu4vCIJ2RhsY6Oa7G23JXMD9c0n0gVsd4vEWT4TTLFZfoi6uLq2euIiICIiAiIgIiICIiAiIgIiICIiAiIgIiICIiAiIgIiICIiAuIoqpj5KWZkRyyOYQ09RtogqTYzQwucHSucGaOLGFwHtAVunnjqYGTRG8bxdpta4WP5NVsD6MUThydTFdr43DU24rZghZTwtijFmNFgFSsz9oidxtIiwsCxV9TV1dLM67myOdETxbchbFTOymp5J5DZkbS4qYncbImJjaVFk+TtbLW0csk7ryCVwLb+jrsreJ1JpqCR7D8IRkj/eOgSLbjZvra2iyfJ2skqqAsncTNC4sfmNzftXryiL48JmmilkjfGLtLHW4hItuNm+ttRFRwfMcMge+R73PaHEvcSVV8pnSQ4TJPDNJE9hFsjrbkBPLrZM6jbYRVsOYWUURdI+QuaHEvNzqFZUxO0uOIaCSbAblZ0uO0EQLnSuLB+u2Nxb4gWXvHIppsIqY6f8ASFuw3I4jwUGD1lJieGiBgAIZkki4jgq2md9I33pqNcHsDm7EXC9KpXVceGUDpnAuDAGtbxcdgFWgpauqiElXVyMz68nCcob7Rqpm2uktRFkuoKqnqoH09ZO+EPAkjkObTrurmI1BpaGSVvp2swdbjoPeUi37FpFkeTlZJU0Lop3F00Dix5JuVLj5ezCp5Y5ZI3xtu0sdbVItuNo31tpIqODB/myCSSWSR0jA4l7idwoPKN0keESzRSyRvjsQWOI4gJvrZM9baqLFp8OmmoYJm11Vyj2Nec0psdiVtJE7TDxLI2KMvcHEDfK0k+AVBmPYc9t2yyEbG0Lz9y0jsvnvJgtHPcxA+Hdv3lRaZhEz3psUddT1zXup3FwYbG7S37VZUMLYRJI+HKXOIzkHiFi4xiUtPikHJuIghIEtjuXbX7tPFPLVdyTOn0CLjSHNBGoOoWBUtld5TspRVVDYpIDIWtlIsbnbwUzbUbJnT6BFg8rV4bjdPTOnfUU1QDbPqWnv8PFaOMTPgwqpljcWvbGcpHWkWNrqLOwOv84YcyR/6VvQkHU4Lx5Q17qHDXuiJ5Z4LWW4dZ9g+5N9bNxrbURQUUnLUcMmbNmYDfr0U6mJ3G0o5p4oIzJNI2Ng4uNgqZxmjaL5pS34widbxsqVCW4tic9RMM0VO8xxNOwtx9v3LdsLWsq7mZ6RE77VaTEaWtJFPMHkbgcFaVVlFHFXPqo7NMjbOaBuetZWNmWPFKJsdROxs3KZ2tkIHRaLbKItMRMyTOm+i+fr3VeEVdLJHUyzU8smR8chzEdxPtX0CtFtpEXz9VicsflBHZx5qDyJ10z7kn7PYvoEi250iJ2IvnH4xNQ4zUNqSXUTpA0O/ZnKPct85Zoei85XjRzT9hSLb6InaRFh4UyeaKuYamYubI+JrnPJtqQCoMapZsPwiSojrqrlGZf+862pAKrF9/RM6jb6NFkDDZJIC+Otqw+5sDKSN9tVqsBDAHb21U1t5fSUVXVw0cXKVDi1nxspIHfYaKv56oOiXT5A7Zz2OaD7SLLmP+pKv6MqGjihm8nmsqAOS5I5ieHakzMTpXc7arXBzQ5pBB2I4rqxfJ+GR2CRxyOe0FuhabEa8D3WVTA4Z8QopXvrqpsjXlocJSfco8+t6Tt9KiyMAramoZUQ1bs8sEhZntbNZe62uldWigoyGy5c0khF8gOwHbx7lbyjWzbURZxwyRzSef1IkI9IP08NlWw7EZ4sRfhmIEOlaLxygWzhRFv3CZ6bSLKqK2epr3UNE8RmOxllIuRfWwUhwsuu411WJD+sJLDw2Ty71CPbRRUcNiqYOVjqZXzWPRkd+sNf6LKhjll8oKykdV1QijY1zbSnQkAp5db0T10+jRYdFUVdLjr8PnmdPC6POxzhq3vPHitp7gxhc42aBcnqUxbZEvSL5/BMSmmxKoiqSbS/CxAnZp2C+gStosRO4EWFR4q//EVXRTOPJuPwRPAgC4W25wY0ucbAC5J4KYnZExL0ixcBxJ+IVVa55IaHgxsPBttFtKInZE7gXVxdVkiIiAiIgIiICIiAiIgIiICIiAiIgIiICIiAiIgIiICIiAiIgIiICIiAiIgIiICIiAs7DvWWLfxDP5TForOw71li38Qz+UxBorN8nvUVF9GFpLN8nvUVF9GEGivzjF/W1X9K77V+jr84xf1tV/Su+1RLj5n9YWvJ7/Ny/ufeFNXTilZEWwwuMj5Ll7LnRyh8nv8ANyfufeFYrmUrooecyPZZ8mXKL36S8rLr5520w7/x40nxMx0lKJI6eEuzAdJgXq0fmznPIQ5+Sz2yC17L1izYHUgFS9zGZxq0XN9V6yw+arZ3cjyXpW1tZc0THjH/AC65ifO3/CLCJBU07pnQxMeHlt2NtpYKGlqM+MyxcjE2xd0w3pH2qxhDYG0rhTPc9mc3LhY3sFDTtom4o6RlQ50ziRktpfjwVuvK/SnfjTt3GJxSiN7YYXueSCXsuu1jo4MPE7KeEvIboWC2q7jDaZzIucyPYLm2UXXuubAcNAle5sVm9IDXsUU140Tfflft5g5OTDOcughz5HOsGC2l1XoZhUwco6GJjmzMALGW4hXKdsIwrKx7jDkd0iNba3VWhbTtpTzZ73t5Zly4W1uFMa1br7RO91/4VPKD/PM+jH2lQ4H65pPpApvKD/PM+jH2lQ4H65pPpAvT43/x1ebm/wDqJ/5foi6uLq6npCIiAiIgIiICIiAiIgIiICIiAiIgIiICIiAiIgIiICIiAiIg4uEhouTYdq6q9dTuqqOSFrywvFg4cFE+hl47g7Z2uraYmKriGYObpmsruFVj6rB4amUdMsJd22UMlNik0JglqYMjhlc5jCHEcdb28ArL6NzcO5pTFkfQyXINgCs4nvqEePe3zXIvpcKoMXhHwkRJeBxYT/fitqWZmKVFNBEc0AAnlPX8Vvjr7FZo6DksMbRTlkjA3JoLXHb2rzg+GMwumdE12ZznXLuzgPYorWY6RrtQ8mhydTiUFrZZzbuUmKvmqMShp6eIS8gOUe0vyi5uBw6r+IUtPhtVS4hVVMM0Vqg3LXNJt71NQUM9PUzzzyMkdM7MS1pFtgB3WCanXjoiGTTyT0HlFmqIWwMrRo1r8wzDfX3rS8pPUVV+6PtC94xhpxGCNscgiljeHteRey81tFV1mGPpHyxZn2BeGnbuU6mvRqdTCbBvVFL9GFU8q/UNR3t/5Bdp6TFqWlZTxVFK5rG5Q50Tr/8AJe6/DqiswltFyzbkDPI65Omqb60TEzXS7Rf5KD6Nv2KdZMdPi8VO2BtTSkNblDzE7NtvvZaULDHCxjnFxa0Ak8VeJ2mPT2SBa5AvovnMewzmebFqF3IzRnM8DZwutnEaaSqga2GTkpGvD2u7Qqk1HX1kYhq5oDCSC4RsILrddyfuVbT9aJrtU8onyT4FTVQabNeyV7ey34lbdJM2opo5WEFr2giy66CN9PyDmh0ZblIPUsqHB6mgc4YdWFsR15KVuZo7k7ido1qWySG7kDgsbF3zVFfT0tPEJTH8K9pdlF9Q3XxPgpuaYlNJG6oqYS2N2YMYwgE9q90NDPBWTVE8scjpjc5WkW0sAPBRNpt1pbTJjknw/wAoWy1EDYGVgtZr8wzD2LV8ofUdX+5969YxhxxGlbGx4jkY8PY8i9iF4qqKrqsMfSSSxZngNLw07dyamvSup1MJ8H9UUf0LfsVbym9Q1PcPtC80tHitHSsp4qmlcxgsHPidf/kvddh9RVYSKLlmlzgBJI4E8b6KfLrWjUzXSGioKh1HRyR109g2N2QkBttLjQdS2lkMpMXipG0zKqmytYGB4jcHWtbrtf2LWaCGgHeyV9pj06vl/J+gpKs1hqKeOUiZ1i5tzuV9NJnyO5MgOtpm2WVhOF1OHPkvPHI2V+d3RIPs1S/0jW5iVqnpoMKpJcnRhaXSfujeyxG01dWYfUA0cb+dXfnMti0k3GluGg9i2sTpZ6yDkI5WMjdbPdpJIve26s0zHRwNY8glotoomu5iPpMxtneTtYarDmtf+li6DwdwVTrxMfK2EU7mNk5roXi49Iq7Fhk9LidRU000YjmOYxOad+J3SbDal+MNxBs0QLI+TDC07anr7VE71pGpmI2q08z24+Y8UDeXyWge0WY4dl+Kt+UbrYS5n7SRjR/uClxPDY8Sp2tkdklYczJG7tKrVOG19XTQwz1UTuTeH5hGQXW69UmJiJhOp9KrR5lx9t9KWtFj1B4/v3r1WN85RYhU7xRwvji7bDU+0j3BaOJ4cMSoRBK4NkBDmvbwKljo2x4eaVlgCwt7NrJ4z6+ka9oPJ9/KYLSn/RZaKzcIoKjDqdtO6aOSJt7dEghaSvT1pMeu3zfk+/meKV2HS9F2cvjv+sOz2L6JwBaWm9j1Gyo4lhMOIOZIXOinj9CVhs4KJkGMRtyirgkHxnx6+6yjfiiImOlHB2ufjNbE+aZ7IZLMBkJsF78oQ84nhgYQ13wtiRceiFdwzDH0c8s8smeWYkvPWfuXMTw2etrKeeOaNggzZQWk3uLG+qrr+M6j2anURKlUzTQ4vStxbIYdeSfG2zc3bdbNbUNpKOWoIvkbcDrPAKOsoWYhRGnqwCTrdvA9YVHzVXOpoqaWsZLFE8OGZhu62wJupjdU9+mdLQ4hJg7o+aML78ryol1zA3JAtx18VuYLWCtw6KUb2se9XImlsTWutcCxtssyhwyow+pndBNGYJXlwjc09HsBuois11KNal4pYYqquxWCVocxzwCD+6FUppp/J6oFNVEvw+R3wUv7M9R7FpUlFVU9bNUOlicJ3BzmhpFtANNexXamniqoHwzMDmPFiCprHuSY6Z2BEF1cQQQal5BHevPlZ6gn72/8gp8Hw3zZDJCH52F12k72XcZoJMSojTMlbG1xBcS250N9FNNxUtEzXS1Sf5dveftKmUFJHNFFkmcxxGxYCFOpp/WF5Z+P+pKv6MqvhtDFU4bTmZ0jm5R0Mxy6diuYpSyVtDJTRvazlBZxcL6JhtNNSU7YJXse1jbAtBB9qi0bmFYjva01rWMDWiwA0C+WwEYgMNqHUTodJHHK9pJJ77r6mTOWOyEB1tLjS6zcHw2fDWujdNHIxzi42aQUtHqIRrcvHk7NBLRO5PMJg48s13pB19bqrTOMHlbVRy7zBr2E8QGkf33K5UYQ4Yjz6hn5CV36Rpbdr+8L3W4WK9kb5n8nUxasli0sq6nWtGp6aS+erWGbyspeT3iiBfbvOhV9sWLtaGGppnDbPyZzfbb3KahoG0ueRzzJNIbvkduSrTM26iEzG2VhTjT+UlfTzHpyOMjCeIOq3pQ50bgx2R1tHWvZUsSwmGveyUvfFPH6EjDYhRshxdjAznNM8AWzOjOb3G3uTfjMoiJiNIsArKqvg5aolBte7Q0AbkfcqjRUO8q67mr42vyMvyjSR6I6itXCMO83U/JZ8/b7SfvUEeG1UWLTVzZoiZQAWFp0A0HFV1PianpBhU5OL1MdeA2u0DSB0XM4ZVax6Vwo200QzSVDsmW9uju73ae1dxTCm17opo5DDUxG7JQPcV5bQVj62KpqZ4pDE3KGhhbxuTvvoPBT3G4g1OtMnExWUslJXy0rIW05DHvbJmuCeIt1/avp4pBLE2QbOF1HW0zKuklp3+jI0t7u1VMPpK6jo205nilyCzXFhBHfqkR4z0mI7YktI+poKrEINJ4ap8sdt7A6j++paMtc3FqOlp4DrVay2/VYPS8dvFXMJoJKCmdBLIyRpcXXAsbndecLwiLDZ55IzflD0R8UdSiKzpGu1HC2Cn8psQha2zS1rh4BfQLKkwycYy7EIJmNLmBhY5pNx4rUbfKM1r8bK1I10mI6ekRFokREQEREBERAREQEREBERAREQEREBERAREQEREBERAREQEREBERAREQEREBERAREQFnYd6yxb+IZ/KYtFZ2HessW/iGfymINFZvk96iovowtJZvk96iovowg0V+cYv62q/pXfav0dfnGL+tqv6V32qJcfM/rC15Pf5uT9z7wp6+jnqo4eRZmyPkvqB+ssumjcaeedkrozEBcN43NlLC2oMbP+pkY6R1o2Zj0u3sC8/Jj/wC5N4lXHkj44paG1i9PLU0gjhbmdnBte3WvXISeaeQy/CclltfjZYbedvnELKpznm+0h4cFHHLVSSiMVEgcdOk8hZRx7aiN+u208mvlM+M99N7B6aWlpHMmblcXk2uDpYLIpfXg+ld968DnRa53PNG+l8KdFDLFLBkm5QEvuQ5jtVrTF3bc+2OTNuK6jqrcxmkmqmRCFmYtJvqAvdfTSzYYIY23kAbpccFig1ro43tnkIfe3wh0tvfqQGpcbMrc54gSO08VnGC0REeUdNZ5FZmZ8Z7blNTyR4TyDm2kyOFr8TdVaClmpaUtmZlJmYRqDxCzM1YHSB1Q9vJGziZDa/UvE76mItbJO91wHizyR2KYwW7jftE8isanxnrpc8oP88z6MfaVDgfrmk+kCrTNkLGSyvzZxpc3NlZwP1zSfSBdmGvjWKuS1vPN5ft+iLq4uroeqIiICIiAiIgIiICIiAiIgIiICIiAiIgIiICIiAiIgIiICIiAiIg4i6iDiLqIOIuog4i6iDiLqIOIuog4i6iDiLqIOIi8SyNhifI82axpcT2BB7RZuB4kcSpHSSNDZGuIc0cFJVYrSUczYp3ua5xs3oONz4KsWjSN9bXkXGuDmhw2IvqvFPPFUwiWF4ex17OHGxspSkRVDiVM2s5oXO5a18uQ7d9lJVVcNI1jp3ZQ94Y3tJTygToipVWK0lJO2CZzxI/0QI3G/dYJMxAuoqcGKUlRPyLJbSkXDHtLSe6+6nqKiOmiMkpIaNyGk/Ym41sSos2PHKGVgfG6VzTsRC8/crNLiFLVuc2CZrnt3adHD2HVItE+kbWUUNVUxUkJmmJDG7kNJt4KkMfoCzPnlyWvm5F9reCTaI9m2ml1XnrIaem5eUuEdr3DSbD2KszHKGRgex0rmnYiF/4KPKP2looq1LX0tXcQTNc5u7dnDvB1VlWBEJsLrKZW1Ve9/m9sbIGkt5eTXMf9I6u1VmdDVRZcsGMNaTDWwSH4rosvvuVYwyomqaTlKhgZICQWjgRuPFRFu9aFxFnee6LlJIw6Qvj9MCJxt7lZpK6mrWl1PKH5TZw2IPaOCtExKNrCIoKashqjKIXZjE8sd3hEp0Xl7gxjnu0DRcrxT1EVVA2aF4cxwuCFIlRV6ushoouUnLgwakhpNvBRS4rSxRxvcZLSXygRuJ07LdoVZtEexdRZnn+g5TJnlz2vl5F97eCnpcTpquYxQl+cNzWdG5untHanlH7RtcRZ8uM0kT3NvJIGGznRxlzWntIVyCeOphbLE7Mx4uDayRaJ6SkXURWHEXUQcRdRBxF1EHEXUQcRdRBxF1EHEXUQcRdRAREQEREBERAREQEREBERAREQEREBERAREQEREBERAREQEREBERAREQEREBERAREQEREBZ2HessW/iGfymLRWdh3rLFv4hn8piDRWb5PeoqL6MLSWb5PeoqL6MINFfnGL+tqv6V32r9HX5xi/rar+ld9qiXHzP6wlw10baSrMzS6MZMwBtfpLroXtxOnlz8pFJI0seNrX27LKrDUCKmnhLL8tl1va1jdeqWsdTtcwgvjdra9iD1g8CuSaW3Mwwrkr41rL2xzTVuMbC0gSXN78Cpactq5Gy7VDNXj44t6Xf1qm6pmcf0j7drlM6OGnqTC/lGvboZA62vXa2yTXX/KK23/wjh/ylT/4/avU2uH0xGoBeD2G4QQtbAXCpaI3OykZTqd1yOOZsD5I3/BZwwnge2397q3XtXv1/pcY0vwlsbR8I5ri0cSA4XCzomkytsCbG5VgtL4xIay4jNgSHaE9Xguy52Rhxq8xe3MBr0tba+CrXrcfta3ep/SWvaJzKYbgxPdnj9vpDr+5RQx87p2tuA6E9In4h4+z71VEsgk5QPcH75gdV6bKWxOY0WL/AEj2dSt4TEahX5Im25J5eVlLgLN2aOocArWB+uaT6QKir2B+uaT6QLasaZ0nd4l+iLq4urR7QiIgIiICIiAiIgIiICIiAiIgIiICIiAiIgIiICIiAiIgIiICIiAiIgIiICIiAiIgIiICIiAiIgLi6iDiycfqWRwQ0zpGs5w8BxcbANGp+4e1axNliU3J4ljlRM7K+KnHJMB1BPH3n3Kl560iVSiqaej8pXxU8zH09U0EZHXAd7P71V3yopjNhTpWD4SBwkae7dReUtE1lA2rpo2slpnh92i1xx+5aVJURYlh7XghzZWWcPcVWI11Kv7qrVNeZcDjlhJEtU1rGW4Odv4an2Kp5OuNHV1eFv05N3KR9x3UHk9BM6pME1+Sw972t7XE/cPtUnlE2WirqbEaZt3m8TgONxoqzM/2Pra9hY5zX1lcRcF/JRn/AEt0+26p43C/FKieCIn/AKSLMLftDrbwA8StKnEeF4QzlXWbDHdxO5O5VDDMKiqqY1VVynLTuMjssjmjXsBU/Wo9ymY300MGrOfYZDPe7iLO7ws7yhIbiuEucQAJH6n2LxhVsJxuow1zrQy/CQ5j7v76l68ocj8UwlrrEF7rg9WimZ/jMImd1e8ahZU11A2nc3nDZcxc06taOta9UAaSYHXoO+xY+JUhwydmKYfGLN6M0TBYPb196vivp6vCpKiJ4LDG4kX1GmxU11HtP7VPJVodgUQIvqd+9Q+UlC2CmGI0o5KenIN26XF7L35KTReZY28ozM0m4zC41XvGqhtfD5upXcq+VwEhYbhjQb6nr02Ufx1uUe6ahPU1HOvJyee3p0zj/wDUqhhOJUMWCQw1Dn3yWc3k3fbay0a+MU+AVMdwMtO8e2xVbA5KU4BAJnx5chDszgFE7mIT/wCS7ieXzNVZduQdbwVbyaaHYFThwBFjuFNXzRy4FUSM0Y+BxbfTgq3kzPD5lhbyrLtBuMwuNVPUzB/5K3lHRClibidH8FPA4Elulxey3KSYVFNHNa2doKycanbiMQw6kPKukcOUc3UNAN7X69FswxiKJrBs0WUxry1BEdzKh5QyvhwOqez0smXxIB+1SYK1jcJpxH6OTTtVisp21dJLTu9GRpasLCK5+FDzdiYMYjPwcx9EjqvwUz/aD1Lcq6ptJAZpGPcxursgvYdajoa6Kuj5SFrwzcFzbAqDE66kOF1FqmI5onBtng3JGll48mmuZg0LXtLTxBFikzPlCYnvSrQOYzyqxMOcG3ay1za+gXcPp2u8oquppjaCwaS09Fxtr7/vUVHFT1PlPibZWskbZlg7XWwXY5D5O15gkucOnddj/wBkeo9ipPtSPUbbGJVJpaGWVur7ZWDrcdB71h4Yx2EYwync48lWRhwv8Yb+38VdxEsxHEaeia/NGwcq8tdx/V1HtPgquN4RHTUXPKTlOVpnB/Skc7o8dz/dlNtzPX0mf23av/JzfRu+xfL0L58Dhgqmh0lBO0GRg3YesLfbVx1eEOnY9tnREnXY2XjBhHUYFTMeA9piAcCk/wApiYlMxuTFJYqnAKmWF4fG+FxDh3KzRsa6lp3loLmxgA9Wi+axKnqMEhqY4A6SgqGOGQ/9skbhfT0X+Sh/cH2KImLW7TXfe2PU/wD9xp/4f7ytt0LC8vAs/KW5uxYdS5v+MafUaU9veVuVEogp5JiLiNpcR3BWiImZRX7YGDYizDrYXiDeRka4hsh9F/tX0EMTIowyNoa0bALLxN2G4hhZkmkjLS3M1wIzA8LdvYrGBiZuE04qAc4YN97JXqdEb9L66uLq0WEREBERAREQEREBERAREQEREBERAREQEREBERAREQEREBERAREQEREBERAREQEREBERAREQEREBERAREQEREBERAREQEREBZ2HessW/iGfymLRWdh3rLFv4hn8piDRWb5PeoqL6MLSWb5PeoqL6MINFfnGL+tqv6V32r9HX5zipti9USLjlnaHjqq29OPl/1hTRWK+NkVY9kbcrRawvfgFYp6WKehYSAyR02TPqdLX2usZyRFYtLijFM2msM9X4JWVuWnqR8JbLHKNx2HrCrCncKoQPOUlwbfffYq5L6LpoxGJnR8rdrSDYmx42B9ipktE6Xx1mNquUmgAAueWt7laiMImFMZSGlvJObl/WPG9+tUoGl5deQsaxpcSF7lhZFKG8s4u6Jvl6xfrS0RPUymtpjuIHMdHSStcLObKAe+xUkmY01OBCH3iPSsSR0nLzPTljZi2Vz+SfkfcW7Ad+xeC0saA+ZzXFuYDhbqTqe9ncbjSBFbNIxtWKYzHOXhlwzT7V4jp45swjlcXBpcGlm9hfrWnyQy+Oyur2B+uaT6QKrBGJZMrnZWgEl1r2sFbwS3nqlte3KBXie00j+US/Q11cXVo9kREQEREBERAREQEREBERAREQEREBERAREQEREBERAREQEREBERAREQEREBERAREQEREBERAREQEREHiSNkrCyRrXNO4cLgqOKlp4XZooI2G1rtaApkUageXsbIwse0OadwRcFRw0tPTkmGCOMnfI0BTImoHiOJkZcWNALjc24lJI2StAe0OAN9ete0TUehHLBDPblYmSZdszQbLsUUcLcsTGsb1NFgvaJqN7EMtJTTuDpoI5HDQFzQSuPoqV5u+micbW1YCuzVdPT/pp44/3nAL1DNHOzNE8Ob2Kv8ZnQ9NY1jA1rQ1o2AGih5hRkn/pYdd/gxqpZJY4m5pHtY0cXGwXIaiKduaGRsg62m6n+PqRW800F780iB7GqxDTxQD4KNre4KVeGSskLwxwcWGzrcCo8axPocngjqGZJmB7b3sVXdhNA43NJF7G2ViWaKFt5ZGMHW42XmCrgqb8jKyS3xTdJisz2Oup4XxCJ8THRjZrm3Cr+aaC9+aRA9jVdRTNYn6EUUEUP6ONrdLaBSoimIiPQKOWGOYWkY1w7QktRDALyysj/ecAvMFTBUAmGVr7fFKiZrPUiJuGUbHZmU7Gu6xoVZZGyNuVjQ1vUF0kNFyQAOJUUVXTzOLYp43uGhDXAqIitZO3ltFStcHNpoQ4aghguFNJEyVhZKxr2ng4XC9LxysfK8lmGe2bLxsp1ECNlFSxuDo6eJhGxawCylexr2Fr2hzSLEEXBXpVxXUpk5MVERf8XMLp/GAFBSBpa2lhDTuAwWKkip4YL8jEyO++VoF1IieMDzJG2RhY8AtO4KMaGNDWiwAsAvSKdRvYruoqV7i59NC5xNySwXJ61MWNLCwjokWt2L0iagVW4dRtk5QU7M/WRdWkRRFYj0OoiKwIiICIiAiIgIiICIiAiIgIiICIiAiIgIiICIiAiIgIiICIiAiIgIiICIiAiIgIiICIiAiIgIiICIiAiIgIiICIiAiIgIiICzsO9ZYt/EM/lMWis7DvWWLfxDP5TEGis3ye9RUX0YWks3ye9RUX0YQaK/OMX9bVf0rvtX6OvzzFoJjitWRFIQZXWIaetVt6cfL/AKwixMWrnngQ0jtFgrdF6ui/iT/wKqh1WI2xuhc9rfRzxXt7kkdWSQCF0b+TBzACO1j4LmnHaaxVhW0VtNv2kopGTyQxTHK+Nw5N56r+ifuXJZTBJRvtcCEAg8Rc3Cq83n/Yyf7SnN5/2Mn+0q3xd7U+S2taS1TW04MMbg4POe46v1R9/tU1WyV0wtD0LM6eXsHFVObz/sZP9pTm8/7GT/aVPxyjznvpdqLTy1UDAGycs54//JqdO/io2Nc6Iw1MfRZGXMfbVulwL8e5Vubz/sZP9pTm8/7GT/aVHx9aT5zvel2Qf/z4+mafeFQikdDK2RujmG4Xrm8/7GT/AGldFPOD+hkP/gVaKahWbTM70sVEbIgY4XA8t0+5m4H99S94Mwx43SNdvnCqviqJHl7opC47nIVcwWCZuMUpdE8ASDUtKmlZhaJ8rx0/QF1cXVs9YREQEREBERAREQEREBERAREQEREBERAREQEREBERAREQEREBERAREQEREBERAREQEREBERAREQEREBERAREQEREBcXVxBRjw2AVlRUSRskdKQRmF7aWWUWcw8qmQ0jckU0Qc9jfRBva9vZ71vVE8dNA+aZwaxguSVmYXTyVFZLilS3I6QWiYd2s4XWdoiOoVnuY08xEYjj87ZAHQUTQA06gvPH3KCrjbhOPUs0AyQVRLJGN2zddl7wN2TG8Xid6RkDx3a/iF3ylaJJsNitdxqAbDqG6jX8do+mpWU8lS0MbO+Jh9LIOkfbwWT5IC1FOLk/CnUrf4LB8kf8nUfTFTMdxKf/Jo1GHxVFfFUSta8RtLQ1wv7Vk+UEDKGeiq6RgimdMI3BmmYHr8F9ESALlYjW+ecSZUAf8ARUxIYT/3HcT3JaI//JaN9NqMl0bSdyASvSdyrV088EIdT05neXAZc1rdt1f1Cyyio08+ISOHK0cUbeJ5Uk+FleSJ36FKXDopsRFVKxr7RhgDhe2pN/esjGomYfilBU0bBG+R5ZI1mgcNOC+ic4MaXOIAAuSeCxoGOxbE21zgRSQXbDcemeLu5UtER/yrPfTuLymoxGjw25Ecpzy24tHBR+UFJHSUzMQpWNilp3NvkFszb2sV5rDk8r6NxPRfEWjv1V3ykIGBVV+LQPeFERve0T6laa59XRtdFLyTnD0g29uuyxcJh5v5T10fKPkysb0nm5NxdbOGR8jhtNH8WMLLov8A+3Yh+4z7Ak/1if8AhM+4TeUlQ+Kkhja4sbPM2N5BscvFe8TwqllwuRscTI3RsLo3sFiCBpqrlfQw4hTGCoaS063GhB61mVcMmF4dNI+vmlY1pbHG4DUnQC+5U2jvZP2seTtW+twiKSU3eLtJ67LUWfgVG6iwqGF4s+13DtK0FavpMeu3UXF1WSIiICIiAiIgIiICIiAiIgIiICIiAiIgIiICIiAiIgIiICIiAiIgIiICIiAiIgIiICIiAiIgIiICIiAiIgIiICIiAiIgIiICIiAiIgIiICzsO9ZYt/EM/lMWis7DvWWLfxDP5TEGis3ye9RUX0YWks3ye9RUX0YQaKWXUQcslguog5YJYdS6iDlksuog5YJZdRByyWC6iDlgi6iAiIgIiICIiAiIgIiICIiAiIgIiICIiAiIgIiICIiAiIgIiICIiAiIgIiICIiAiIgIiICIiAiIgIiICIiAiIgIiICIiAuLq4gwK2nxapreUdTwSQxuvHG6TTvI4lSZMZqZWR1EVPFT3GYRuuSttFnOOJRHTIrKGoixNuIUTWukLckkZNg8L3FSVFVXsq6xjY+SFo4w7NbrP99S1ETw/wDwnpDUPmY0cjCJSet2WyysCo63Do3xTQtIe/Nma8aLbRTNdz7PvbHxmHE6p/I08UZprdK8mUv7D2KK2OiEQxU9LAy2W7HXIHZ2rdRJpud7RpFTRcjTxx8WtAKlRFaI1GkiIikYuLwYnVTclDFE6lFuiZLZz29nYvDm45JGIGwUsER6JLHkkDjbtW6izmm52jTMxTDXVNPAadwbUUzg6Nx7OCilhrsSEcVVCyCJjg5+V+bORtw061sIk0/Up6RvzRxfBMzlo0beyx6alr4saqK51OwtmAAaJBcWFluIpmux5uQzMWm9r2H2LPbRyVlUyprgGtj1igBuAet3WVpIpmu/YLqIrAiIgIiICIiAiIgIiICIiAiIgIiICIiAiIgIiICIiAiIgIiICIiAiIgIiICIiAiIgIiICIiAiIgIiICIiAiIgIiICIiAiIgIiICIiAiIgIiICzsO9ZYt/EM/lMWis7DvWWLfxDP5TEGis3ye9RUX0YWks3ye9RUX0YQaSIiAiIgIiICIiAiIgIiICIiAiIgIiICIiAiIgIiICIiAiIgIiICIiAiIgIiICIiAiIgIiICIiAiIgIiICIiAiIgIiICIiAiIgIiICIiAiIgIiICIiAiIg4i6iDiLqIOIuog4uoiAuLqICIiDi6iIOIuog4i6iAiIgIiICIiAiIgIiICIiAiIgIiICIiAiIgIiICIiAiIgIiICIiAiIgIiICIiAiIgIiICIiAiIgIiICIiAiIgIiICIiAiIgIiICIiAiIgIiICIiAiIgLOw71li38Qz+UxaKzsO9ZYt/EM/lMQaKzfJ71FRfRhaSzfJ71FRfRhBpIiICIiAiIgIiICIiAiIgIiICIiAiIgIiICIiAiIgIiICIiAiIgIiICIiAiIgIiICIiAiIgIiICIiAiIgIiICIiAiIgIiICIiAiIgIiICIiAiIgIiICIiAiIgIiICIiAiIgIiICIiAiIgIiICIiAiIgIiICIiAiIgIiICIiAiIgIiICIiAiIgIiICIiAiIgIiICIiAiIgIiICIiAiIgIiICIiAiIgIiICIiAiIgIiICIiAiIgIiICIiAiIgIiICIiAiIgLOw71li38Qz+UxaKzsO9ZYt/EM/lMQaKzfJ71FRfRhaSzfJ71FRfRhBpIiIKOIYhzJ0LBTyzyTOLWtjLRsLn0iAoPO9T80Vf1kX51zFvWOGfvyf8AAqdBD53qfmir+si/Onnep+aKv6yL86mRBD53qfmir+si/Onnep+aKv6yL86mRBD53qfmir+si/Onnep+aKv6yL86mRBD53qfmir+si/Onnep+aKv6yL86mRBD53qfmir+si/Onnep+aKv6yL86mRBD53qfmir+si/Onnep+aKv6yL86mRBD53qfmir+si/Onnep+aKv6yL86mRBD53qfmir+si/Onnep+aKv6yL86mRBD53qfmir+si/Onnep+aKv6yL86mRBD53qfmir+si/Onnep+aKv6yL86mRBD53qfmir+si/Onnep+aKv6yL86mRBHT4s6WsippqGop3Shxa57mEaC59FxWmsWUgY1h1z+1/4rYzt+MPFB6REQEREBERAREQEREBERAREQEREBERAREQEREBFxEHUREBERAREQEREBERAREQEREBERAREQEREBERAREQEREBERAREQEREBERAREQEREBERAREQEREBFxdQEREBFxdQEREBERAREQEREBERAREQEREBERAREQEREBERAREQEREBERAREQEREBERAREQEREBERAREQEREBERAREQEREBERAREQFnYd6yxb+IZ/KYtFZ2HessW/iGfymINFZvk96iovowtJZvk96iovowg0kREGTi3rHDP35P+BU6gxb1jhn78n/AqdBieT1dU1lRijamTO2CqdHGLAZWjhoreKYxTYWYmStllml/RwwszPdbewXz+F1tRhFbijZcJxGYTVT3sdDTkgi54rmMxVNbW0OMR0uJMiEbo5IoRknj1Njbtv4IN+nxyhnw2WvEhZDDcSB7bOYRwI61Uh8q6KWWmi5vVxvqXhsYkiy3B2dvqO5ZZwd0/k1iPIQ1kM1Q9r8tY8ZnkG/sJ7eKgra2etxHAGy4fNScnO1vwosXG7b5R1dqDeqvKigpaqSFzaiRsLsss0ceaOI9TipcQx+jw+anjkEshqWl0ZibmDuob314L5iTDKmkqa6lnpsWmjqJi5nNH2ie0/G00PetaXD5IsfwERQTGCnhe1ziM2To6BxGl0GlQ49RVtHUVIL4W0xImbM3K5lusarHr/KnnDqAUAqKflalrSZYQBLHexLSb6bdqiiwqrqW+UsIhkjNRKDCXtLQ+xcdCd/6qGpkr66DB6fzRVxc0mjEr3R6aWGnZpe6D7dERAREQEREBERAREQEREBERB875WelQ/vv+xZFJ/m4fpG/atfys9Kh/ff9iyKT/Nw/SN+1B+kIiICIiAiIgIiICIiAiIgIiICLiIOoiICIiAiLiAiLJjxZ7qnpMbyLjZpHpDXQlUtetdbVm0R7ay6uIrrOouIg6iLiDqIiAiIgIiICIiAiIgIiICIiAiIgIiICIiAiIgIiICIiAiIgIiICIiAiIgIiICIiDihqagU7GnKXPecrGjibE78NjqoZasudJFSBr5GHK5zr5WHt6z2D2kLyyN/KcrNJnflyizbAddh29/AKlrxC0V29tq5GEc5jjjaSAHNkLhcmwvcBW1Vc0OaWuALSLEHiooqmSnAilhlkY02bKwh3RtxF734cb+2yrS+/ZNf0tyTxRSRske1rpLhgJ3sLn3LlPURVMLZoJBJG70Xt2PcsrGcMGOtouTmLacF5e+N1nWLCNPadR3rPdg+JPrqSoqXxsETY2ExvDQzK43LRlPpC2gI6itJmI7lV9PNNHBE6SV7WMbqXONgF7Xx0/k+80kjbQZ3xSiQucbOcZQ9lzbgAe667JgVW+KoaGQRufHK3O2QkyZvQadNA0aezRZ/Nj1vyhOpfYIs3CKPmcla1mQQvnzxtab5Rkbfu1ufatJaRMT3CHURFIIiICIiAiIgIiICIiAiIgIiICIiAiIgIiICIiAiIgIiICIiAiIgIiICIiAiIgIiICIiAiIgIiICIiAiIgLOw71li38Qz+UxaKzsO9ZYt/EM/lMQaKzfJ71FRfRhaSzfJ71FRfRhBpIiIMnFvWOGfvyf8Cp1Bi3rHDP35P+BU6AiIghqqaGsppKeoYJIpBZzTxWbQ+TWH0NUyoYJpJItI+VkLhH3BbCICIiAiIgIiICIiAiIgIiICIiAiIgIiIPnfKz0qH99/2LIpP83D9I37Vr+VnpUP77/sWRSf5uH6Rv2oP0hERAREQEREBERAREQEREBcXV5JDRcmwCDqLBqa2WeYuZI+OMXDQ02v2lW8Pr3SSCGcguPoO2J6wVhXkUtbwhlGWs28Wmuri6t2oiLiDqLiIIKypbTQl7gSTo1o4lfPNvG1ttSy3tsreKF7q60mXKwfB6a2IF9e8FVl5XKy7vEfpxZr/wAtfp9Ixwexrmm4cLgr0sWhrubDk5ATHuCNS3+i14pWTMD43BzTxBuvQx5a5I3DqpeLR09qvPWU9O7LJIA7qAJPuVWvxDIXQwWL9nO+L/VZe5JJJJ3J3KxzcqMc6juWeTNFeobbcSpHODeVsTtmaR7yFbXzCsUdW6keLlxh2Ld7doVMXMi06t0rTkRM6lvrqjilZNG18bg5rtQQva7nS6iIgIiICIiAiIgIiICIiAiIgIiICIiAiIgIiICIiAiIgIiICIiAiIgIiIOKi+eeWomiiyxMiIa55F3OJAJsOGhGpvx067ypVcMjJecwkkAfCxBt844Ef6h7xp1Wrbeukxrfb1GxsTAxgs0cF6XGua9oc0ggi4I4rq5WoiIiVfJzeXNC4x8q4l7RsTbe3A6cF0N6WZznPd1uN/8A17F2oGjHfFePfp966vG/I5ckXiu+isQxW1s58pXUsj/gS7k2xBw1BjzZi3Lci9xe/UFrQOzRN11Gh1uQepSdthe1r21UUdhJINnF19eOg2XPnzUy0rFY1MQRExKaCaOB8jZXBgecwc7QHQC1/YrbJGSC7HtcOsG6prwY2Hdg0202XXg/KfHSKWr6Vmm520UVGGV0Lmse4uiOgJuS09/Ef33Xl7eDPTNXyozmNOoiLdAiIgIiICIiAiIgIiICIiAiIgIiICIiAiIgIiICIiAiIgIiICIiAiIgIiICIiAiIgIiICIiAiIgIiICzsO9ZYt/EM/lMWis7DvWWLfxDP5TEGis3ye9RUX0YWks3ye9RUX0YQaSIiDJxb1jhn78n/AqdQYt6xwz9+T/AIFToPlKuPGYscpqFuOPy1LXvDubt6FuFuKvjygp6VhjlFTUMpyIp6xkPwYeNDfXr6grFVh803lBQ1zSzkYI3teCdbkaWWa/BMRjpazDqZ9NzOqlL+VeTnjDtxa1j4oLU2NTN8pIKCOne+nkizl7Wg3v+sDf0RxUjPKGnNXFA+lrImzSGOOWSLK1zure/iFHLhNTDi1FU0ZjMUNPzdwe4hwHxhpqVmReTmJ84o5qh0EktPUCR8zpnudI299joO5BseT9XPVnEecSF/JVskbNALNFrBUHnFcQ8ocRpabFHUkVMIy1oha++ZvatPBMPmoDX8sWHnFW+ZmU36Jta/as+WgxqmxyurcOFE6OqDB8O51xlbbh7UHcOx90FFVjFn5p6SfkCY26yk+jYdZ1Vo42yopq2Nkc9LVwwOkEc7AHWsbOG4IuqP8AhqoOHuc6ojOIuqhVl9jkzjZvXbUqfzVXVVVV1tYYGTSUrqaKOJxLQDxJI6+xBXwzFKyetwZks5c2opXvlFh0nDY7K+PKGn51FC+lrImzS8lHNJFlY53Vvf3KrQYJV09Thcj3RAUtM6J5BJ6R2tpqqUfk5iZqKSWodBLLT1IldM6Z7nSNBvax0apGw3ygpn1NTC2nqctK5zZpcgyMsL3Jv2HtXvD8cir5o2MpKuNsrS+OSSPoOHeCbe1R4fhlRTedS/kSauZ0keYFzbEaZhp4KhheA1tJiUE4ZT0cbL8s2nleRNpp0ToFEDU8oK2Siwt7qc2qZXNih/fcbD7z7FVwXE5/N1a2uLpqqge9smUAOeBqCBpuPsXvGcHlxevpBJIY6KEOc7k32eX8LacFHhuBSYVjL5qeV0lJNFllEz8z8wOh210+1BOfKOhE2HxfCZq9odHoLNvtm169OK8f4kgdLLHBRVtQY5HRkxRAglu5BvZZMfknVRxVvw0fKNLRQuufg2h5drpopB5N10MFJCx8UsTYiJonyvY0yE3L+j6XVY9SDVk8oqKPC6fEA2Z8NRII2hrOkDruL9nBeJPKGJr+R5nWcsIy+RgjBMI4F1j7dLqlD5P1jMFw+iLoS+lqxM45jYtDidNN9VbqcOr4cXqazDzTubVxtZIJSRkIFgRYa6cEEOEY6WeTtFU1plqKmoc5jWRsBfIQ47DQbBWz5RUTaKSoe2ZjopBE6As+EznZtu1ZR8l6h2C4dTyCCWeje8mN7jkka5xJFxqOClPk5L5utBBSUlUyoZPG2NznMOW9g4nvOykWMOxWes8pZ6ctmhhbTB3ISsDXNdmGvh2rfWJh9BiAx6bEq3m7RJAIwyJxOUg34jVbagfO+VnpUP77/sWRSf5uH6Rv2rX8rPSof33/AGLIpP8ANw/SN+1B+kIiICIiAiIgIiICIiAiIg4qGKh8kIiacodqT19ncr6o4iSHxdE5TcX6iomN9DGBv2HqXpjnMka9ps5puCvdQzLJn1s/fvUa8TJWcWR5t6zSz6ClnFRTslAsXbjqPFTL5yKeeEERTOYDrawI94UslfUyMLeUyg8Wix8V315lNd+3VHIrrtp1GIwwPydJ7huG20UEeLscDykL2nqBBWUBYLq57c2++o6ZTyLb6XJcTnkeDHaJo4WBv3rRoah1TTB7hZ1yDba6wVvUEDqemax5u86nvW/Fy3yWmbemmG9rTMyjr6HnQD4yGyt0BOxHUVjEFrnMcLOabOHUV9MsLE2hte+36zGuOvHUfcE5mKJr5/ZnpGvJWXWSSR5uTkczN6WXiuIvMraa9xLjiZjuHF1EUTOz2IiIhJDUTU9+Rkygm5BFwStGjxNsjhFOAyQ7OHou/D2rKXunaHyPzNBaGga9u/2Bd3Fy3m/jvp04L2m2n0a6s6jqHse2FwL2OPRPFvYexaK9R2iIiAiIgIiICIiAiIgIiICIiAiIgIiICIiAiIgIiICIiAiIgIiICIiAuLqjmlZBE6SV2VreP3d6D5zyne/DsPkbBK+FkkjXhzJMhbd4zjNbQHNe+u57Fl4fjdVFRObzphaHSObNUuMocQ1pEbXjLmJueHZYr6qEzTSiqmvGcpayKw6IJ49psO73qxnd1rGbVjpfUvnnY1ViqcwsiY4Eg0rmnlWjks+cm+19NvaoJMdxCCnBkEDnPZBJyjWZWxtka8m+Z4GhaBckbrb84ytxNlHJAWNlzcnJnBLsoBJLeA1tfr4K7md1pM1j6O5UKaeWqwmComjEcjw1zgCCB0t9CdLa7qyu1N3U8t/iH7FxeD+ViPKsw0qKGpyZBnDAb2DnbN7VMquJVPNMPnqMubk23y9fYvMxRM3iIWlJTvc4ZXNtlA3Nz3HttbxUyyHV9VhdNI7E4oXuD+hzaQXde5OjiNrcN17kxqJpZydNUStcyJ+ZobpynoDUjW67cn4/P5fxqrF4aT252Ob1iyuwv5SJj7WzNBt1L54Y9EXPBpagCIXmPRtF0yw36WurTtdeqXyjipqRzq2CSJo5Use22V+R9rDW4Oo3sF6f43Blw+UXjUKXmJ9PokXzM3lVykb5KONhDI3lweQ6zmujG7TYiz+C+mXrs3UREBERAREQEREBERAREQEREBERAREQEREBERAREQEREBERAREQEREBERAREQEREBERAREQEREBERAWdh3rLFv4hn8pi0VnYd6yxb+IZ/KYg0Vm+T3qKi+jC0lm+T3qKi+jCDSREQZOLescM/fk/wCBUznBrS5xsALklQ4t6xwz9+T/AIFdrP8AJz/Ru+xB3nEf+r/YfwTnEf8Aq/2H8FaGyLH5V/FV5xH/AKv9h/BGTxvfkDukQSAQRp/ZCtKnP6yp/oZP+TFNcm50TXUJ0Xz2NYpJBifNmYk2hjZEHucaflS4knhwAA37VYmqK2eWmoqKsiDzBy0lUYw4OFwBlbe2putVGyiwW4nXVUNNSxOiirJJZI5ZcuZreT3IHG+nir2FVNRLzinq3MfPTSZHPYLB4LQQbcNCg0ERZmO1tVQ4fLJRwco9sbnl7iA2MAbnrPUEGmiycar6ujwt01JBnkERe6RxAbHYb9p6gtRhuxpO5CD0i+ZocWlq8SAOMRxtfM4MpzTek0OIAz7XIHeruJ4rNFiFLTUoBaahjKh51Dc2zR2217NOtBsosHHK2uoXPnFVT00DLCKN8ec1DrXsTfo9S243F0bXOblcQCR1FB7REQEREBERB875WelQ/vv+xZFJ/m4fpG/atfys9Kh/ff8AYsik/wA3D9I37UH6QiIgIiICIiAiIgIiICIiAo5omTxmORocx24KkRBiSxX5SF5N2m1zv2HwsqQvs7Rw0IWlUH/rZgBpcG/bYf0VOpZlcJANDo7v4H++xcfLxedfKPcMM9PKu4RIiLyXAIiIJaUNNXCH+jnHjw99l9CvmCL9nG44K3HiVWxti5jz1ubr7iu/i56Urqzqw5K1jUtp72sYXOIDQLklfPTzGondK7j6I6m8B/fWuz1M1RpK+7b3ygWCjVeTyIyR419IzZYt1AiIuJzCIiAiIgKekHwbnD9Zx92n3KuTYXVun/QM21FzZd3Cj+Uy6uPHcys03+YZ3rUWXTf5hnetReo7BERAREQEREBERAREQEREBERAREQEREBERAREQEREBERAREQEREBEXEBVK9khbC9jS5sUmZ7RuRlI0HGxINuzTWytoomNjNNbEBcx1Nv4aT8qmiljmZnie17b2uDx6lcWU6ugOIlrcwYWG8mQhjiDr0tv77FjbHERuGkW2Q4cyHEpq4VM7nyizmODC2wGgBy5gONgd1cRFnMzK2nCAQQRcHgq8N+RZc3IFj38VZVaGxiaR+t0vHX715P5PXhC0JF4kjZLG6ORoex4Ic0i4I6l7XmR4jZmdtoNOs6BeNXe40szoMEwxsbmtpQBnJuJH5jYEWve9rEi17K22ho2tDRT6ARgdN20Zuzjw9/FSxNLYmh3pW17+K9rsnnZ4nUWU8YZTcNwx2Kyl0kbpS0E0wlN75nPLiM2oJdexFtFZbhWHt5S1KDygcCHPc4dI3dYE6XPUoIaaWnxaWoa2WKnfndM+SVpY/RoblG4ItxA7yrokkm0gbZv7R46PsG5+ztXo5r8j+MY7b3CsRDkOE0E8LmyQOcRmY7NK9xIJaTqTc3s37Fqqlhwc01LXPc8tltd1viNPDvV1ezj8vCPL2zn26iItECLi6gIi4g6iIgIiICIiAiIgIiICIiAiIgIiICIiAiIgIiICIiAiIgIiICIiAiIgIiICIiAiIgIiICzsO9ZYt/EM/lMWis7DvWWLfxDP5TEGis3ye9RUX0YWks3ye9RUX0YQaSIiDJxb1jhn78n/ArtZ/k5/o3fYuYt6xwz9+T/AIFSvaHtLXC7SLEIJhsuqjzeH9rN/wDIf+Kc3i/azf8AyH/iufwj9tPJeVOf1lT/AEMn/Ji883i/azf/ACH/AIr1FBEyTO1z3PAIBdI51gbX3PYFatNT7RNtwqVsuKQ1DhS0cVVA9oAvJkLDxvfcbbKlFh9dhTaOWkhZVvjgMMsefJxzAtJ4A3W+i2UYDcOrqWKmq4o45qtkssksIflDhJuAT1aeCv4TT1EfOamrY2OepkzmNrswYA0NAvxOi0EQUqfDxBWSVPO6uTPf4OSUuY25voOC7i0ElThNZBC3NJJC9rRe1yQbK4iChidNLUYHUU0Tc0r4SxrbgXNlNJO+GWlhEWYS3aXA+hZt9uOysogwp4sVruTo6qlgbGyVsjqpkmhDXAjK3cE2t4qGs8nqgchzWuqnN50JXglnR1JLhpqR7V9GiDIrzioMtPDSQ1cErMrXvkDcmljmHHr0V+gpzSUNPTl+cxRtYXddhZWEQEREBERAREQfO+VnpUP77/sWRSf5uH6Rv2rX8rPSof33/Ysik/zcP0jftQfpCIiAiIgIiICIiAiIgIiICo10krXsDHlrdzbcq8qOIekzuKCm1oYLNFuKPaHtLXC4OhC6iCjZzSWu3Gl+tFNVMJAewEuGhA4hVyXMeWvymwFy3r6vsXkZ+PatpmPTgyYpidw9IvLHhw00I0IO4XpcsxMTqWMxr29RWlmfTtjJe2Fs2YG97uc21v8AxuvMstOyKpkleymjpp+Rc+R/pdFrr9/SOg6l4FGyWudUT05kjbSta03IGblH3Fx2EKE4dUU1SZoG1UNPHWvdaBge/K6JgDwHA3AII69SvUphx2rG/enbXHSYWJJKaGlbVS1lOyB4ux5k0eOzrXHz0sMcM1RVwxwTEZJC/R/d/eiko6V7JqScx1FgaiQuna0OaXWsSGgBt9TbtK8UzZ6CSCd9LUPZaojtFHmc28uYadRA37lP+Jj2n4KPMlXRtpKSplnhpW1I6LZJNzfr6ttdl7mMNPMyGepgimeLtjc8Aka692h1VWGlqqaKB746+Jr6NsXJ00THkODnktcHNNrhw2sNDfgr0dEYo6qJ8Ej2Ow+KAMc4Zn2El2Ztr6gXHWFNuLimdk4aTO0EE1NUQPngrIJIYjaR4fYM777L1DJTT0xqYqymdADYycoAAeo32KgayvkjlPJ1VRTsMMo5zE1k7i14c5mlswAv7dF7np562onqRSTNjkmpRaRmVz8jyXOLeAAIHsUf4mLaPgo9xSQ1EAnppo54icuaM3APUepel0xyNnr5XsIbLNG5riNHfBgEj2ri8/PSKX1VzZaxW2oF6pcond+qSLWtv/f4ryvJDtC1xaQbgi33pgyRjvuUYreNttWm/wAwzvWmsTCzIZGukeXtJ6JIAPuC217cTuNvRidxt1ERSkREQEREBERAREQEREBERAREQEREBERAREQEREBERAREQEREHERVpa2KJ5ZaR5GrskZcB4cezdQLKKk/Eoso5KKeV52YIi0+0usB7VzPWucXcpAwX0ZkLrDvuLnt9yibRCdS94gSGwAutE6UNk1sCCDYHvdlHbe3FeJKeGRjWSQxvawgta5oIFtrLlRJUSU8kLoWvLwWhzHWGo3IO3sv+Euw1WOSd+l6q0H/AEbGwPvyY6MbybgDg08b20vx71aUElVStPJyTxZnD0C4XPs4qvzjkHhtPHLMz9mI3afuuOnsJH3KmtrLdQbQSEb5Tbv4LyBYWGgUFNSOkjZNXdOocA62zYjpo0XO1t91m47jE2ESwxtZBLyrXOvJII7AW4nc6rz+bxsmeYiiYnTaXHNDmlrhcHgspuMQGSMSzPjD4g82iI5NxaHBpJuLkHbs7VJHiuHyMzZ6h7iWgMMb8z8wJbZttQQDw4FcdfxebfZ5wscuadsZqXsjaejdx1vbe9+wr2yczj/po3OF/TeC1veL79ltO1UKLHKN8ZldT8gCxjm5Rmc4uc5oaABf9S//AKU0eP0cksrQJckbGOD+Td0i5xblAte9xa3f1FdtfxlYndu0ea8ymbmD5Tysg4nYHsHD7VOsyTHaCNgc58ti1ziBE4lgabOzC2lieK012xTwjUQbQUs2WtqWPIa1zmhvacov7TcC3YtBZf8A/wB08ZF2ljH69ZzA+5oXsRsHojJ+4S37FyW/JRhvOO8ekTTfbRRURNOwizmvbfUP0PiPwUwqmkaxvB6rBdmPnYMkbi2lJrMLCKq6qebiOPL2v/Af0UWacm7qh177Na0D3gn3qmT8hgpOt7IpMr6Km2sLGnl2OuDYFguHezf2KSCsp53BkclnkE5HgtdbrsbFdePLTJXypO0TEwsLqItECIiAiIgIiICIiAiIgIiICIiAuIop6mGnyiV4Dn+i0aud3DcoJUVB9dVAZ46ElgOrXSgPI6wNR4kK5DIyaJksZux7Q5p6wdlETE+jSRERSCIiAiIgIiICIiAiIgIiICIiAiIgIiICzsO9ZYt/EM/lMWis7DvWWLfxDP5TEGis3ye9RUX0YWks3ye9RUX0YQaSIiDJxb1jhn78n/AqSb9DJ+6fsUeLescM/fk/4FSTfoZP3T9iifUjuRvxR4Jkb8UeC9IviLXtv26XnI34o8FGWgVTLADoO272qZRO/wA1H+477Wrs/H2meRXcq29KWL4r5vDGsgklkcW3IacrAXWuT926YhivNaunp44HyOklYx78pDGBx6+J7Au49FJNhjmRMc93KRmzRc6PaSmMRvkZScmxz8tVG45RewB1PcvrGDQJABJ0AWLhOKVuIzMcTh4hcM5YyYmZrTtdttOC0pKhpnfSiNzpOSLxmFmO4Wv/AHusKKLnVXRCkwh+HzU780shiDWtGUgtBHpAkhBqT4qGYzT4fFHnzkiV/BhylwHfp4W61zEsWFHV0tNHHykk0rGv6o2uNrntPDuKy24XitLWYc0VEMobK97pBA7ctNy45uO3guV2F4rG5jo6iGYyVrJSRA4uGuhJzeiBbqQfULigqYqiWkMcFSIJyB8KIw63XoV2ljmgpQ2pqOcytuTIGBt/YEGb5zxCKSGWpoY4qSaVsQHKHlW3NgSLW9gOl1yTFq108j6SjjlpopDGbyWkkINnFjba2177KnTV8lZiMc9fh+IjI+0EXNncnHwzuPE248FVqMO5NtZSnC55q2WV76eqa27Wgm7Tn/VtfUfig+vWZR4uKzE6mnjj+BijD2yftNSDbsuCPYvdZytbT1OHwSuhqGsbeVzNCD1eBCzaShxSHGJQZIRGKRsbXRwlrd3ZQNTqDY9yCahxyoqKil5WCnENWSIxHNmkZYE9IW7OGytjFc+Mx0McEmQteTK9pAJba4b177rHw+mcKihZDhlTTVkLwaqpe2zXi3Su6/TuVs1MUjsdoJGscWMilDnAaAnLa59iDRREQEREHzvlZ6VD++/7FkUn+bh+kb9q1/Kz0qH99/2LIpP83D9I37UH6QiIgIiICIiAiIgIiICIiAqOIekzuKvKjiHpM7igqIiICikpopJWyOBzAg6G17dalRNCnMC2d1/1tR3bLypar9JH3H7lEvF5VfHJLz80auZjly3Nupdzu06TtNtdlxFh5Sy3Lpe43u46767pneXXzOvtuuICQQRuNVMWnftO5ehOw1MsAncamJge8A3DQTaxN9+xcLnEAFxsOF0dlNY57Y2Mz0xcQwWBJl1K4t+REV14/prljWtOl7nG7nEntKZ33JzG543XEXP5T+2O5dLnEAEkgbC+y4uHsFzsArMdMxo6fTceJ29gW+HBbN3tpTHORW716ijM+o0j+N1934qzzeHMHckzMNjbZSLsxcOKzu07dNMERO5S03+YZ3rTWZTf5hnetRdzoEREBERAREQEREBERAREQEREBERAREQEREBEXEHHODWkuIAGpJ4KvFX0czg2OqicXeiA8dIbXHWL8QoajNPXCNwHIwgP/eeb28Br7R1KRzGvaWvaHNIsQRcFZ2yanS0V2mlqYISBLMxhOwc6xPcFEMQgOo5TL15CPduoOZwCF8UUTIQ/jG0N14FVhma90clg9vVsR1hTW8WJrprxTRzAmN17b9ikWRHIYZWyC9h6QHELTiljmYHxPDm9YV1Uiimmjhbd57gNz3KOoq2RXa2z5Pig7d6zzd0jpHavdufuQSVVRLURvYxzoWkWBael334L5vEqmohqXXZXc6L2c2gp5HNjLcoLiCGkOOa4OZfQLkchgqA+55N/RfroOo/d7exRP7TDGxDFMQfNiMDS5sbY5MlmFrmOa5oFiOsG++u9glZimIUb3thzOtVSutIwuDmh4FgddgTppprdfVZiOJWfBijpJa5slPLGKUtAubukBB2HDbT7lnFon6W1LFfW4hTCcieSWWI1ZAc09G1smnEcR7lo0xmqMSkpK/k52wuc5hMdgejGRp2Z3BWX1tdLmNHTeg3Vs92Eu10HDS2p130SmErauI1Di6eaFz3X2YRku0dmqi1omPRETtea1rBZrQB2BdRFiuKF1LE+sjqngmSNjmNBtaxIJ9ugUyKYnXcExtlVuDUEtcauZrs8xyvIy2vlyg3IuDsLXte2ikdgtKXNe2SeORgjDHtcLtyBwBGltQ4g3VquH/SvdlLuTtJYbnKQ7TwU41sQrReVfGGLFgWFT074I5nziPKwnOx5Y5pcRcWIv0zoQp2YDRxsyxvnjGRrRlLRq1xc1+24JPZrsmFUs8NZVzS0zaaORrGtYHNcLtzXy2/V1463JWmrWvMIiIlmnA6QxyMc+cmWGSKR5cLuzkFzjpvcd3YtI9iIqTaZ9rREQqyOy1zW2vykRN+rKR+b3LGx3HZsLrBDGyFw5HlPhM93akWGUEDbjYLaqiWz0xAvmeWHsGUn7WhV6vC6Otl5WoZIX5cl2TPZdvUbEXXkZfipyt5fUwt3rpAMahNJNU8hKIopOTzFzAHOvazTmt7TYL3TYvFVmLm0M8jZGNeXNYLRh17Ztb8DtdTebaIUopmQFkQl5UBkjmkO6wQbhVzS4TR1NLEbRS2DYmcs4ZrHS4vrqdL9amtODe2q7/8A2ru0K9P5SUkmGMrHggFzY3WLQ0yFty0FxGw4mwUsOPUtQ5nIxzPjcY2mQAZWl5IaDrfcW0CsDCaBsYjZAWBoYAWSOaRlBAIIN72JF+pStoKRt7Qk3MZJL3Ekxm7ePA+Ki0cCZ+z+aZozVAHxBc950H3rtTCJ4S39casdbVrhsR7V2DVnKfHOb2cPdZSru42P4scRCfaSlnZU00c8Zu2RocFKqBpmh7nxPkhc7cxnS/XY6X7bKeimfKx7ZXNMkbyxxaLDrHuIXoVvFmUxpYXVxdV0CKrLWxRvLAHSOG+TYd5VZ9ZUSCzcsXd0j7x9yDTRZInnaQWzEkcHC4KuU1ZHMA15EcuxYTuezrCC0iIgIiICIiAquIVPNKR8ume1mi17nu4pPVticWNaXvA2GgHeVlYlKZYZDK45nNLY2Ndl1OwHb2oLbYark7ur5xIRr0YyAbdWXZe4KZsL3SOc6WZ/pSyWzEdWgAA7B9q9U4mFPGKgsM2UZyz0b8bKVcs2memsRAuYZfzdTuOhcwPta2W+tgOAF7exdOoXnDnkQc3kIMkFmG2lxbR1u0e8FXxK3XERFuoIiICIiAiIgIiICIiAiIgIiICIiAiIgLOw71li38Qz+UxaKzsO9ZYt/EM/lMQaKzfJ71FRfRhaSzfJ71FRfRhBpIiIMnFvWOGfvyf8CpXNDmlp2IsosW9Y4Z+/J/wKkm/Qv/dP2IPPJv8A28ng38E5N/7eTwb+C982g/YR/wCwLvNoP2Ef+0Ln/wAbD/6wy+dHyb/28ng38F1sVnh7pHPIBAvbs6h2L1zaD9hH/tC8GOOOpZybGtux18otxarV4+Ks7rWNprm8p0lRZ1Zij4Kh8MFDUVRjaHSGPKA0HvIuewLzLjMfJ0xpIJaqSpZyjI2WBDeJJJAG9ls0aOVucvyjMRa9tbdS9KvQ1ba2lbOxj473BY8Wc0g2IKiqMThgxGmoSHOmnvts0WJue+xQXUWTU442CacCknkgp3Bs87bZWGwOxNza4vZe6vFnQTyRwUNRUiEB0r48oDbi9hci5twCDTRR08zKmnjniOaORoe09YIuFIgIqVficNDNTQyBzpKiQMa1vC5tc9moUNbjHNqiWGKjnqeQYHzOjygMB14kXNhsEGiGtDi4NAc7c21K9KOGZk0DJ2G8b2h7T2EXWbTY4yeaEGlnjp6hxbDUPtleeGl7i9tL7oNZFQOLUxxRmHxu5SZwcXFuzLDYnr7FDVY0IJ5mR0dRUR09hPLGBZhte2pubDeyDVRca4OaHNNwRcFdQEREHzvlZ6VD++/7FkUn+bh+kb9q1/Kz0qH99/2LIpP83D9I37UH6QiIgIiICIiAiIgIiICIiAqOIekzuKvKjiHpM7igqIiICIiCtVemzuP3KJTVe8Y4XJv2/wBkqFeRzP8A5HBn/uIihqamGkhdLPIGMHErliJmdQxiNplQdisBrm0cIdNKT0+TFxGOslUzJXYzpBmo6I7yEfCSDsHAdq06KigoIBDTsDWjc8XHrK1mlaR/L3+l/GK+/a3y0nJclmOTqXhEWUzM+1JmZ9iLhcBubX2XMxtfJJb6N34Ka0tb1CYrM+oegC57A0XOYH2Aq8oKNnpPe0i+jb727v72VlzC0X3HWF6/FxzSnft3YaeNe3lERdLZLTf5hnetRZdN/mGd61EBERAREQEREBERAREQEREBERAREQEREBERAREQUam1NOZ3vtC8dMu0DCBob8AR19Q615hq6adrnQ1EUjWekWPBDe+y9YiA91LE9rXRyylr2OF2uGRxsR3gLAosDnp22ZCYLQzXEUgYHSF5MebKdeidL6BZWpEyvE6h9E0hzQ5pBaRcEbEKCojbUBwje3lottfRJGx7CseLCsRe+IzyVLQJYmvDaogcmIgH6B3xvb1Kvh+G4vDVCSaOoErpISZjUAsytAD8zc3SJAtsfYoimp9nk143iSNrxs4XCGNhdmLGk2te2qx4sOxamdR8q90NPExmch4LWAOJeHdMDUf6XexbZtc2NxwK2UeQA0WaAB1BdREBccA5pa4XBFiFDJVQtztbKx0jf1A4E34C3avbaGpqIAKmVrGvHTjbHZwBGrb5j26hVm0R7TEbIKyV746eGWKRxBIlPS6LSAbgcdQL347aKxT0bWukmna188pa5/FoIvltpwBtdWWxsYbtY1p2uBZelzzb9NNCrzWbVU7joSXMB7xe3/19ysKvVi3Iym9opA49xBafc6/sVYSsIuNcHNDmkEEXBGxXUBF8nS49OK6n5WtMr5hIX0jYWWhIDrNJvmBFtyCrr8eqIjQiSCEmobE97WPN2NkNhuNeP96rT45V8obzmhzS06gixUNGXuo4eUN35AHEcTx96wqrHa7mcj44oYy6OR8T8xcRkkDDcW43utykytbJG03LJDnttmdZxt2dJRNJiO0xO1hERUWEREFetdkiY+17SsFu9wb969rxXZRRyOdswZyeqxvf3L0DcXGq8X8nX+VZTDqoYhSVNVJAIuQEbHseXucQ5pa6+1rOFuBtY6q+vHKx5ywvAcOBOq4uNlthv51jZMbeybkleHjNaP4xse7j/favQIIuNkiGaZzuDRlH2n7vBacXHOXN3/ymfTGPlOwR35qeU53zfJyn6t7Z9tr8Fe8+UHJzv5R9oXNa8GJwddxs3S1zdRHycoHSGQunzFuUnMP2nKdXXp3eKQ4DRUlJPE2edscjGtc5xZZrW3I/Vsdze4N+K+p1TTHtYkxajiMYe94ztD9YndAE2Bdp0detR02KROxGSOnD5Q9riWlpZ0mHK7KSLO4DfgOteI8DojDEI5pzDybWODZARMwOLgDptcn0baG2ytQYdTwSxysdJmjMpFyLfCOzO4deyR419HcrEde0yBk0M1OSLgyAWPtBIHtVtzg1pcTYAXJVcgEEEXBVfmVPsGEM/Zh5DP8Abe3uSMv7PFWiJdG1xABcMxt1nUr0vDQI5pomm7WO07Li9vf4WXtaxO4UFwgEWIuOorqKR4ETG6taGk8W6HxCljmmhILJHPHFjze/t3C8og06edtRFnaCCDZzTuD1L297I25nua1vW42CzqacU7n5w4sfY3aL2P8AdlFI4zy8tI2x/VaTfKPxQa4IcLggg8Qj3NYwucbNAuSVkC7b5XObffK4j7FwjMQXFzrbZiTbxQdJLnOcd3OJ9+iip45p65swAZBCXNuTcyG2ultADx306ipUwe3MbtZYOkcQ/T4QX0d23Ftfuss8k6havtfREXO1F4pm2xCd1zrFGLcNC/8AFe1XmcYamGpAJY27HgAkhrra2HUQPYSr0nUq29NFdXhj2yMa+Nwcxwu1zTcEdYXpdLJ1ERAREQEREBERAREQEREBERAREQEREBZ2HessW/iGfymLRWdh3rLFv4hn8piDRWb5PeoqL6MLSWb5PeoqL6MINJERBk4t6xwz9+T/AIFSTfoZP3T9ijxb1jhn78n/AAKle3MxzdriyCXgig/6j9pH9WfzJ/1H7SL6s/mRy/FZOoZP8zH+477Wrl6j9pH9WfzIGyGUPke02BADW23t2nqRamOYtuWHjWNwR1jsNFZHSnKDNM46tB4NHxiOPBVKtuHx1lJO+plhwt1II45InOa0lrtAXDUaH22X1S6joZGC1Rbh8TZ5XuMsr20xlvmkYCS2/sCyXMxWnr6B09FA6eSpc9zxP6ZyOFvR0AG3cvqnxMkcxzxcxuzN12NiPvK9oPjcT5sajEedPmZiJk/6eFrTlkAAydG1n343v7FfxTHITUHDJKuOjIYOcyk6i41azt7eC+jXEFemMZw+PmJYYuTAh3y2tp7F5oPOGV/nEUodcZOblxHturaIPksSjxSKZs01HC98lbHkk5fgHdBlsug+8ldxTmb8RrPPEktO90bWwCO9njLrsOmc1xY+C+sRBnUcrpcNgpagtjrH0oc6O1raWOnDVZFNWRVVHhWGxB3O4JI+WjLSDGGekT4e26+lMTDMJSOmGloPUDa/2Be0GVWNa3HsMytAuJibDjYLDqhDSzYkyoq6uGtMzpKWONzgH3F2kAaO10N+pfYogjpzIaeIzC0uUZwOu2qkREBERB875WelQ/vv+xZFJ/m4fpG/atfys9Kh/ff9iyKT/Nw/SN+1B+kIiICIiAiIgIiICIiAiIgKjiHpM7iryhmgbMQXEi3UgzEV/mMfxnpzGP4z0FBFf5jH8Z6cxj+M9BmTxcrGWjR27T1FUw9pF727Ctmr5nh9O+pqp+SiYNXOI93avnmjEfKN9qHlKDDDoaiQfCTD/QOA7e32LnzceuXuWWTFF/atXYu2KXmtFGausdtGzXL2uPBR02FPfKKvFC+onGrWCM5I+wC2vevqMOwChwyHkqVrm39N5N3PPWTxVzmMfxnqteNWsaiURhiI1DBbmLbhjwO1hC7Z3xH/AO0rd5jH8Zycyj+M5U/wqftX/Hqwssh9GNx9lvtXRFMdBC6/ePxW5zKP4zkFHGDo5ymOHjT/AI9WVBDyYLnEF56uHYFMr/MY/jO8U5jH8Z66q1isahtEREahQXQS3ZXuYx/GenMY/jPVkqVmu26J6uC4QQbEWV7mMfxnLvNGZbFziO3ggqU3+YZ3rUVdlIyN4cC6461YQEREBERAREQEREBERAREQEREBERAREQEREBERBVroy+JsjGl0kLuUaBx0II9oJHtXGOa9jXsN2uFwRxCtLPo/wBBp6Ie8N6suY2t2WtZY5Y+16q2OVFVS4c+akMbXMILnP1sL8BxK0To4rw+NkrCyRjXsO7XC4PsXo6lZ760trsIuLHZY1Ny0FLFE6nme5gDXE2GvZci/sWu94YLnU7ADcry1pzZ3b7AdQV8e2WW8Vj/AGrCGYn0WNHa7X7FySCRsbnGVrdODdvbdXEIBBBFweC2cvy2R08bKeKODMHOY0C5tmd1n2qZQiGNrMuQBu/9br1BfkwSSQdW33A7Vhemu3XjyeaREXzDsSnFcf8A+RcKvnnIigyNsY8wF7Wv6PSzXsq1r5NZnT6dF8ufKSt5cwNpGGS/IaA2MwcM432y6juXuhx+ureRYyKna6aRjQ46hoc1xsQHE3GXc2v1BW+OyPKG8Y3QuL4RmBN3R3946j2bFSRyslbmjdcA2PWD1EcFBhdU+tw2Cpka1r5G3cG7XBINvBVsbm5jTNxAPyCB4MltOUadMpNjxIPs4Kuu9J20BDCJXSiKPlHizn5Bdw6ieKourKJ+Lsw400b5o2AgkR2YNwACc3AbA8FfikZNG2SJ7XseLtc03BHWqslBytfHUPnJjjeJGxBgHSDS2+bcix2P9Fas99qzH6WDDCW5TDFlsW2yC1ibke07qNnQrXsDQ1hjaWW7CQR7Oj4qwqdZI+Gqp5I4zKTmY5gNiGm13dtrDxVJt+5TpbJABJNgNyUuLXvp1rKqX+dX07YBMKZry6Ym7A9oBGXrOvC1tFa5lS3vzaG/0YXDn5tMM+PtaI2kNbSDephv1ZwnPI/1WTOPAck4X9pAHivaLjt+Tn6qnT5XFZK+TF6iRks8NKx8LHl0/wAHEHAXzMsQ4Hv4rs+K1DKF7IpIo8gBLWNIdS2mY0MfrxBPAaBfUPzPYGh7mEG4LTqFG7PyjWtc90jtcxdsLi/dvwXZj5+LN41mu5Umsvn6rH6uKMGMU8rS+RrahoAjly5bBuZ43uRoTtoCu1U1ZyEkzpKeFkVbHE8yRZnAHKTmdfbpWtbZfSnPFG97eUmeATa4u62wGwUOHVz6xkwfHyUkEhie0Pzi9gdDYX3t3rvpjx1mbVqrO/T56kxCZ1FLNysTJIJWNe5l3RMa8kFx6ZvbfWxHEBehitdFDLJA6FzWQTTlzmuc2UMeAC3paAg9q+qzHrUFXI9kGdriMjmucQf1QRm911MfHE7ipqUyz8aoqivoHQU8jGX1e14Nni3o7jc2WgirvU7X10rYbDLT4XSQzgCaOFrXhuwIFrKyiJM7nZEaEReHysYbOdr1DU+CrMxHsZ8Za+SeRv60rge8dH/9VIoKV7C1zWnpBzi8cQ4kk++6nXZX1GmUiIilAiIgIiICIoJ3yOljggF5HuGYi3QZfV3he3b7VHocqhy8kVIwm8rhnA4Rj0r9QO3tVmsxXD8NcyKpnbES24aGk2btc2BsO0qelpI6UOyF7nO9J73XJ6h3LNxbCq2qlmdQ1bIBUsbHNmzBwDSSC0tPbaxWMzFrd+mmtQ1eWiO0rNs3pDbr94XrlGdEZ29P0dd+5Yk3k86Snqm8ux00r4XNlcOk4Ma0EONjuW34qszyXmbLA/nTLNtnGvQs8v6Onb2bX7E8K/s3L6MTRuvaRhtbZw47IZYwbGRgN7WJG6wW+TkkUUXIvp2ysjAcbEB7xKHi+m2lvaoZcCq5quSORtM/lo53OlcwlkZe9p0/1AXTwr+0eUt8UzoXl1JLyNyS5hbmYSeNuHsIUgNVYZp2E8bR2H2r2AGta25OUAXO5XVXymOolbUSiirHwubHWhrczsrJW+i48L/FJ26ttbmyvKpJG2WN0bxdrhYhR4bWGUc3meHTsFw+1hK3bOPvt9hC1pffUqWjTQRcXVoqIiICIiAiIgIiICIiAiIgIiICzsO9ZYt/EM/lMWis7DvWWLfxDP5TEGis3ye9RUX0YWks3ye9RUX0YQaSIiDJxb1jhn78n/AqSUkRPI0IaVHi3rHDP35P+BUk36GT90/Yon0M3O/9pJ/vKZ5P2kn+8ryi+XnPl3/aXP5S9Z5P2kn+8qaje81OUvcRkJsSTxCrqai/zf8A/m77QuniZsls0RM9LVmdrNbWQUFK+pqX5ImblR1uJ01FyYlMjny3LGRsL3EDc2HBYHlNNM/nrZqGqfBDCRC9rQWZiNXk34Xtt19anqZTV4hQ/DPwx/NnOEjwA92oBZqSOAPHgvoGzepamGsp2T07w+J4uCFU89UPPObco7Nn5PPyZyZ/i5rWuovJyRvmpjMzSGyyMbIDpLZx6QueO6y+Wi/w02lEjOdc5ycnfpcpy19veg+inraenqIIJZAJZ3ZY2cTpfwVerxiCjlfHLDVnILl7Kd7m2tfcCyr4pTQx4nh07ImiaSqAe+2ptG+wupMXvUz0mHXsyocXS9sbdSPaS0dxKC/TTsqqaOeLNkkaHNzCxsexSrw8lkbixmYgaNBtfsVegqKqoa81VC6kIOgdI1+bwKCGfG6GnqXQSSPuwhr3iNxYwnYOdawXazGaOimMUzpC5rQ5+SNzxGDxcQNF89XWfFi85rWQBkxzUV9JctrX43dYbW9q1sTkpKmmqoBWihmDQ6fQNJBboDcaju7kGy17XsD2uBaRcEbEKhTY1RVVS2CJ77vJEbnRuDZLb5XEWK94ZOJcJpXyMbG50DXGIcBbgN7LKqJ6d9bhlVR1bJonShkVKAAGggguAGoIF99tUGk/G6BlXzcyOzB4jLxG4sD/AIpda10qsaoaSpdBNI8OZbO5sbi2O+2YgWHtXztPJPT4Tyjq+N0kdQWuonRtIe7lNQb65jvfuV+Sop4KHHoqiRjZTJIcjjqQ5gy6cb7IPo911QUTXsoYGyemI2h1+u2qnQEREHzvlZ6VD++/7FkUn+bh+kb9q1/Kz0qH99/2LIpP83D9I37UH6QiIgIiICIiAiIgIiICIiAiIgIiICxMW8oYaKcUVHE6txF+jaeL9XtceAVrGaSuradkFDWCkDnWmeG3fkt+qeBXcJwejweAx0kdnO1kldq+Q9ZKDLo/J6etqm4h5QytqZ26x0zf0MPs4nb+q+iAAAAFgOC9Ig4uoiAi4uoCIiAuLqICIiAiIgIiICIiAiIgIiICIiAiIgIiICIiAiIgIiIC4uriAvL3BjHPcbBouV5dNEy+eRjSN7uAVaacTtyx35M+kSLXHUFhmz0xVm1pTEbeJXyVDSHExscLZBa/tP8AftXktlAAZMRpbpMB+yykRfL252e1t+TeKxDzy7mAcpGSOJZrb2brramJzcwcbbXyleXEkhjdC7j1KVrQ1oaNgva4F8menlf0wy5fDqHGAk53DpHYdQ6l6siwsYp8Slrap1CGhhoS12eNzsxu7otsR0l6kRrpxxu9u26i+ZpZsda+Rjo5GtZC/K0xnYM6GXoWLr20zHjoFZibi7qyKnfPVCJz2F83ItBAMbi4Xy2tmA8bKVvin9tqYOMZDRfUXHWL6jwXk8rnaM9nE3ItoG317Vn4TUVlRV1EU7iWUd4XOsPhXl1w72My+1xWm6NryCRqNARoQq2rtMWnHOki5ZodnyjNa2a2vioWzFuZpBc4Oyi27tAb+9SscHtzDbtXPqYdkTFlStrmUEkAdTvc2WQNzsDei4kAb6k68NbAq5la06NaNb6Ab9aqV2Htri0SVEzIxbPGy2V9iCNxodNwrhNzdTM9dezXZoAAAABwC45oe2zgHDqIXUVFlKBjaOqMDQ7kps0jCTo13Fo77k+KuOcGtLnENaBck7BeJ4I6hgZK24BDhYkEEcQRqFmVLWsIp4ZJTE3RzXPLgT1XNz71TLkrSvlKtreMbW+dyTutSxdC9jLJoPYNzx6l5hhnErZKidsrmtc0ZY8o1IPWdNB+Kjopg34F2lyS0+/8VdXh8jl5bzNfqVqTFo2IvnfP80TYjNTzBjZ5g+ZzQI3tbnsAb3voOHAq3TYvPUiJjKJrZ31DoC18haBZme9y2+3CytP4zPqJjtPnDXRYrcYqHQU9QaMWmjleyJkty7La17t016l689PdC0x0zDKGSvkY6UtDAy1xq299RoQEn8XyI+jzhsKvNM6nlziNrg8Bty/LYi5VODFnz1cbG0wEEk3IiQydK5jEg6NurTdaiz+PLw7xa8J3FvQ8NqadzWSvYJGaPYbOAI3F+Kjw6hZh1G2milkkjZ6JkDQR/taL9dzqvDoY4+mzNGRtkPutspWTSho5SK7uJYQR7L2XrYudjvHfSuk6EXFio21ERt0w0k2s7Q37ivD5OUk5NvogBziDuDewHgtr5a0pN5S807uRa6N7gWNdZjuFuAPdt7OtWVCAALAadS8tDo/0dsvxDsO7qXBi/I1tbV40nSwojO29mAvPZt4rwWl/6U3HxRt/Ve1XN+RiOscGng55PTOX/S0n7V1rWsFmtDR2BekXl5M+TJP8pTpVnpBIZHxvdHK8ekDpfgvETy9l3NyuBII7QbFXVTtlqpg22XQm3XbX7vFev+K5F5t8dp6Z3j7ekRF77IREQEREHmRzWRuc8hrQLkk2sFDhmGU0mG0000eaokja90wJbJci/pA3G/Arj4TXVLImPfyDCRNly5T1A3BvtYgda2Fjkt9QvWFTJWwDLCY6hutuVeWOHUCQDfwv3rsNfE+QQzfAVH7KQi57usdytLj2te0tcLg7hZLurNxXl21OHvinkYznLWvjYNHg9Z6uxXI3OjcIZTc/qPP63f2/bv12mBtspidSiexERVSITZFVaG1rnl4vDG8tDeDiDqT3Hh2X6rB61quyDq4yf0+3u3kmgjmaA8G7TdrmmzmnrBGoUiJsR08sravm8r+UDo87HkWdoQHA204i3tV1Z9Q50UlNK0Zg2UNcONndH3Eg9wK0F00ncMrRqXUXF1XQIiICIiAiIgIiICIiAiIgLOw71li38Qz+UxaKzsO9ZYt/EM/lMQaKzfJ71FRfRhaSzfJ71FRfRhBpIiIMnFvWOGfvyf8AAqV7c7HN2uLKLFvWOGfvyf8AAqWQlsbnDcAlJFPmL/2jfBOYv/aN8Fj+e6zrZ/tTz3WdbP8AavLmnE/Tn+TG2OZP/aN8FJT0rops7ng9EiwHd+Cw/PdZ1s/2q/hGIz1lS9kxblDL6C3ELTDXjxePCO1q3pM6hqSRsmjdHKxr2OFnNcLgjuXiopKaqjEdTBFMwahsjA4DxUFdi1Bh8jI6upbG94uAQSbdZtsO0rtZitDRRRy1NSxjJdWEXdm7QBwXoNkj6OF7qc5A0U7s0YaAANCPvXeZ0vOuc82h5x+1yDN47r3DNFUQtlhe2SN4u1zTcFVRjGHurjRCqjNRfLk136r7X7EFt8UcjmOexriw5mki+U2tceJQxRmVspY0yNBaH21AO4v7AqlTjGH0lU2mqKpkczrdE30vtc7D2qzUVMNMxr55AwOcGC/Ek2AQSoiIK8lFSS1DaiSmhfM30ZHMBcPak9FSVL2vqKaGV7fRc+MOI7rr3LUwwyxRySBr5nZY28XG1/uVasxegoZmw1VSyOR2oBubDrNth3oLBpozVtqbfCNjMYPYSD9y8x0VJFO6eKmhZM70pGxgOPeVHW4pRYexjqqobGJPR3JPbYcO1WYpGTRNkieHseLtc03BCCI0VKakVJpoTOP+6WDN47rstHSzTsnlpoXys9F7mAub3FdmqoIJYYpZA2SZ2WNvFxtddmqYYHxMlkDXSuyMB3cUEqKKWphhkijlkDXyuyxtO7ja/wBylQEREHzvlZ6VD++/7FkUn+bh+kb9q1/Kz0qH99/2LIpP83D9I37UH6QiIgIiICIiAiIgIiIC4RcWXUQfEV8UOE4niE0QnkFJBFLEx9TIWh5eRc9LUbXHYpMYxXFIqHEaR9TAZooI5mz07S3oudYt30PUepfVvoqZ8ssj4GOfMwRyFwvmaOB7NSoIcGw2npZaWKihZDN+kYG6O70GJWY7W0dXHC2SGcRvhjmyQutd9rkuvYHUWAv2rQ8nZHyPxXO9zstfI1tzewsNAp/MOFXaeYwgtDQDbbLt7R1q5BTQ0xkMMYZyrzI+36zjuUHwAxKupoHwTyyOiqq68EmY3aWy2cy/VbXxX0NRj1RFDWEGISQ4gymYCN2HL276nwWw7CqF0DYXUsZjZLyzW22fe+bvuV4mwXDZ6o1UtFC6ckEyFutxsfcEGEcbxd1SOTdSCJ9e+iaHRuuLAkOJvw6lA7EsRravBi2eGGoM1TC9xB5NxbpfLfXsF919QMNowWkU7AWzGcdkh3d3qKXBMMnjEctFE9jXOcGuFwC43cfag+ePlNicrIIKeKE1N5hJIG5mP5M26ILhoe/RaNBimJV2LxQHkIIhSxzyty53XJIIBBtbTfVaM2C4bPSxU0tDA6GH9Gwt0b3KxHR08M5mihYyQsEd2i3RGw7kGTimJVzcVNBRSU0HJ05qHPnBObW1gAR1alUMPranFvKKgnkdkhdQCo5HpWBLrE76m/EjbxX0NdhdDiOTntLFOWHol7b2UjaOnZUCobC1srY+SDgLWZe9u5BgVoFdjmIQVb6hzKWFjoKaCYxmS4OZ2hFzfTewUFHi1VJFhlJhkzwJ5Jo3SVoEjxkF92nXjxX0NfhVBiWXntLFOWeiXt1HtXqPDqOJ0Bjpo2c3vyWRtgy4sbAdaDDpsfqpcep6a8ctLPJKwObE5oGQcHE9I6a6WVeDGsYlipZXPpWx1ck0LAIzmYW5rOOuurdl9BHhGHxVQqY6SJswcXh4FiCd/FSMw2jYyFjadgbC8vjFvRcb3PvPig+SgxrGKTA6GQOFRykLpXyCIyPbrpmGa9t7u9y+xo5xVUcNQ0tIlja+7b2NxfS6pjAMKEQiFBCGAlwAbxO/sNhotBjGxsaxjQ1rQAGgWACD2iIgIiICIiAiIgIiICIiAiIgIiICIiAiIgIiIOKhI8zudm/R3sG8D2nr/wDSs1cnJUz3ZsptYHqJ0uqwAAAGw2Xj/lORbHWKV+2lI2Na1jQGtDQOAC6vma2ombXztFTXNxDlgKWnYDyT2aakWsRvck6exea/EK2KhqYxO6EWqXMkLXOc9wkIDGm+lhqPwC46/jL5Kxby9recQ+oRfOtxCvpadz5JDIx4qHNvGXOZllsLm+oseywCMxLEZaSItfE2T/qMzhGXBwjALbbb3VbfissT1MHyQ3pjljL/AInS8FOsvC56mpdUR1ZY4COJ4ysLfTaSW7nay0I3m+Rxu4ag9YXdwInj2nBknv25uRHlHlCRdui4vYcilX1k9NU0UccIdHPMI3yOd6N77DrUOG4w3EMSrKeMs5GFrTG4Ou5+rg491x9/FX5YIpjGZWZjE8PZqRZw2K5HS08VQ+eKFjJZGhjnNFrgEkC3tKNYtXX+3qKKKCPk4ImRMuTlY0NFzudF7REZTO1cxSOsLgEE9IE3IJvbsUkbsmSN0YZfQZfRUigE0Tp7mRuUCzTfQkk3HfoPFZXiNOjFe02WURFg7REVKtqiwmKM9L9Zw4dneqXvFK+Uq2tFY3JV1eUmKL0ti7q7u1UEReLmzWyz36cd7zaXQ5zHtey2ZpuAdir9PUsn0ALXgXLTus9LuaQ9hs9uoKwmItGpXx5Jr00zBA6MRup4SwEkNLARc3ubdZufErkNNTU4aIKWCINdmbkjAsbWuO22i9xvEkbXi9nAEXXpV/ys9evKXZ4wpNmo5KrmBpGgsY7IHQgMLdMwb4i/AqU0NEYmQmipjEw3azkW5WnrAso20TxiXPH1AcGtcxrBEGusbdFzgekARcC3FXF1crkTXx+O8+u+1ax+3nJHmzcjHmz582QXzWtm77aX6l0kAEk2AXVFmEkmW+jdbdZXFbJfL/ed6X1EPTRmIe4W6geH9V7RFlM7S8uaHAgjdRRUzY22BOb4w3twCnRWjJeI8YnpGnhhJu13pDf8V7UUzhG5kh0F7OPZw99vFdbNG52UPbm+LfXwSazPcD2SACTsFRpMaw6ulEdNVMkeXBoAB3IJ6uwq68ZmOaOIsseDApYKOjhZWSmSItc9z5XPawhjm9AHbV3Zsuzh4cOSJ+WdK2mY9NpeXODAM19SGiwvqTYLAovJySOGOKpdC9onie9hcC1waHXNgxupvxve2pXuDyekgNKY3U7TGW8qQT0rTNe3hrZoIHguuv4/Bv8A+RXzn9N4iyilp2PObVj/AIzdD/X2rAmwGSloi9nJEiEtmbGHEzHlWuAIAuRlBB6r7LRwCJ0VFMTAIGyVMj2RhpaA02tYEA206h3KuTiVwUnNjyekxbc6mE74qhjjkyPZvroe5c5Szg17HMcdg4b+CurOrqhs8jKKJ0nKPeMzmMN2tFrkG1rglvdfY7K/E5+e94pMbgtSHqSqgikbHJMxr3bNJ1Uq9jDKVlDLSxRMjbLHybnBou4WIuevc7qpBNLyz6aqaxlQxoccjrteD+sL68PZ2r3a3izKY0sIiK6HrCHh9DcG/wANKNrbSOFldVHCAwUjzG1rc08pda2+cgnTuV5ctvbWPQizI8UnmrXMhw+SSkZKYn1AeNHDfo7kDrXW47QPjL2vlNpRCWCJ2bMRcC1r6p4SbhcqqcVUBic98dyHBzDYgggi3tCrMfiMcbYeRjle2w5Z0lmuHEkWuHcbWt2qBnlBSFj3SsniLZXxhpicSQ22Z1gNhdXKKvp64y82c57YnZXPyENJ7DsfYp8bQbgY6uAHKQ05ta+WQ69ZF26d3vXrnbG25Zj4e140H/kLj3qwiqlSqZXTSMpad4by0ZeZRrlbcDTtN9OGh32WX5TVUuHR0UdJJzeN73BwZIyIWy39JwIGq2nUcBeXtZybzu+M5Se8jf2qKjaZ45DUWmaJXNZyrWk2BynYW3B9imJiO0Sw8P8AKCpfTU4e6J7hkDg89ObNI5nQtobW3A17FZdjtSIagiGMPpGhlQXXDWyGTKP/ABABcewhbNRNT0kJqJzHHHCPSIHRHZ/RR4fFTNpOVp8z2VXwznyG5fmA3v2WFlpusxvSupZ1BVT1dPK6WdkojxFseeLbKCy2XXa5130vuvpFnVTA2BuSHMGyMeWMaODgb27Le5Xo5GSxtkjcHscLtc03BCvSYn0rMPa6uLqugREQEREBERAREQEREBERAWdh3rLFv4hn8pi0VnYd6yxb+IZ/KYg0Vm+T3qKi+jC0lm+T3qKi+jCDSREQZOLescM/fk/4FSTfoZP3T9ijxb1jhn78n/AqSRpdG5o3IISR8Wi0vMVX/wDi/wB39E8xVf8A+P8A3f0Xjzgyb9OCcV/0zVq+Tv8AnZPoz9oXjzHWf/i/3f0V7CcOno6h8kuSxZl0N+IWuDFet4mYXx47RaJmFSuiqarGqxtFVR0bo6djZC9gfygNyNDsBrqpsOMNRhVIykkjpaw0wEbnNEjmsBANr7jRaFbhVDiD2Pq6WOVzNi4a93d2JWYXQ10LIqmmjkZH6AtbL3W2XpuxW8nHDzS2MWPJSPjL2nR5Djdw7yqWKCNsFNV0s8LqKKoaTTNaBnfn1Idve5vbsWu7D4L0oYxsbaV2aNrRYDQi3vXgYRh4rueikiFRe+e3Hr7+1B8+7nbYMYqBLSiKKokMsEseYzAWsCb6aWAWljlNBLSU9a6M8qJYA3MT0AZG3sNgdd1fqMJw+qqm1U9JFJM3Z5H29ftVieCOojDJmZmhwdY9YNx7wg9vdkjc7K51gTZu57Aq1DWurGvLqSppsptadoaT3WJVtEGLiVJCzGMNqgy80lTlLySdOTfoOody94pCypgrY6Oqhpp7f9S4sBJbl0DuoW4rSlgjmfE+RmZ0Ts7D1GxF/AlV6zCaCumZNVUkcsjNnOHuPX7UGZhE0c2IxSvYIs+HRGJjjezbuzAf/X3K35O2GEgs/RcrKY7fFzutZWq3DKKvYxlXTRytj9G427l6dRQmale1oYKa/JtaLAXFrdyD5aau5TE6KsqaOtbPzmzWmncMkeV1mt01PE2+5bGL0kLcSw6qDLzPqmtzEk2GR2g6vYtWWnimfE+Rgc6J2dh6jYi/gSksEUzo3SMzGJ+dnY6xF/eUGVilJCzFsOqgy8z6kNLySbDk36DqHctpRSwRTOidIzM6J2dh6jYi/gSpUBERB875WelQ/vv+xZFJ/m4fpG/atfys9Kh/ff8AYsik/wA3D9I37UH6QiIgIiICIiAiIgIiICIiAiIgLi6iDiLqICIiAiIgIiICIiAiIgIiICIiAiIgIiICIiAiIgIiICIiAiIgIiICIuIOouLjnBrS5xAA3JQUsXfalDPjvA8NfuWZFUupx1xjcdXcvdXUGpnL/wBQaNHYoF85zctcuXr1DKbzFtw1YphIy7Hd4vqO9ew5w2JWQ1zmODmGxCvQVTZLNf0X+49y4Jm9f6zOnRTJW3t4pa2pmrqinkhjayAC8kcxeMx1DSC0a2147hXM7vjFVGvpaKSVhkLXyuM7sx30A+7Zc84REnI17wNyBb7VvyL2taJx7iNf7XiYj2tlxO5KrVU/JloZblL3F+AXDXMy9Fri7qOlvaqZc5zi5xu47rGnnFvOZ7Z5clfHULArpxuIz7CPvXoYi/jC237/APRVEXdHOzx9uPULoxD40Jt/pNz9y9txCI7skb3gH7Cs9FpH5HLHtGoaTa2nds8+1pH3LklfTxj9IC47NG/9FnLjjYaak6ALSPyV560eMJpql8+7rM+K06e3rXhskkYc2N2UO30v4LgjcxurXADiQuLjtny+flvtb0njrZ2EXLXtHAixPtVhmIsLTykbmuGwbrf26KiGk3IBNt13I618pt12WlOVmj/bSMloSz10sjgxo5NpBJsbk7fioALbLyR8K09hH2L0sMuW2Tu0q2tM+3kSRmYQiRnLEXEeYZiOu269KmaKo89w1UFPEI87HSTSSMc2wAB6JGYOsNLG2y9RUlW2jayRjy8PYZf+r1qLF2Ys16N7g7i+2i744NLViYut4QtXAvdwGUXNzaw60e0i7XCx2KzajBqiaJ+dvKSOpnMH/UegeUzNaSXa9GwvrqPataf9LoLCwFr3tpsTxKx5HFrhpFotuUWrpcpHh9NHqCQ0NdYWsRup1nULi2okF+hlu7qB4e6/gr7nBrC4nogXJ7F5WSsxbr7dtLbrEvSKtztjnZImukeW5gALDjueGy7FTuaS6WaSQm1wT0b9gUfHqP5dLbSfpf3P+X9F17A5ttiNj1L2ir5foZ2MVFRFhMslK8RT3a0Ei4aS4Dj3rOpcbqZK+UTRvaI3PDoABo5kQLgNLnpXstmoJjeHlodCTeS7QbW2Ovs69lO0Rl3KtawuOucNFzpa9+5epxs+HFj1eu9qWiZnpjMxKtnNHyL6Nz5ZdWskzNymJzwHaXFiOG9uCQ47JM6BwiiaxwgDmF/TcZOLRxA+49S2GRxx2yRRssS4WYBYnc96rYdV0tex1RTRACCQwscWAbAG7eoEFdEZuLenlGPqEatH2yaXHps9BC9rJTMWtlffK4FznAG2g4cL+xWcKqHYjTVAc1jJ4rPaI5CTqCB0tiNDqDrrstYRRAtIhiu3RpyDTW+nt1QNjha7IxrMxuQ1oGY+zcrO/J414mKU7k1Me3mCUzNcSACHEWBuR3qVVwySEmZ5b03dMAXIbsNez8V65V5bmZEXNtcG+4/vZcmTg5otqKkZaTHtJIcsbnEkAAm4FyPZxWbgU5miqmipdUxslAjlLs12loO9hre9xbS9lejnzTFgaRYXuQQfC392U5cXblRW8YcVsd69yt7mJhxERcO59LvMgBjcHGzSDcqLCWuZhkDHR8nlYGgWtcDY23F+o6rzX5jSOY0H4S0ZI3aHG1/ZdXttF7f4ysxS1v2pIqOJwSvEE9PHykkL7losHPYQQWgnTqOvxVeRerE6naJ7ZVPzisdI6K0EbDk+EZmJcDrs4aD+9l75tXuIbnpowP17Ofm/8dLeJUlM58eKVcT2lrJMskXHNYAOI6v1dPbx0vK85LK+MIKSmbSxFoc57nHM97t3Hr07gp0XgyxiURGRokIuGX1t12WftZQkwOlkqnTGWqa17i90DJi2MuP61uv2rxBgtDQMEhmlDYpGTF0jmgDI0gX0Glj7lqrL8oMPqcSw58FPIwaEmN4/SaGwvcW1sfYFpW8+lZiHKjyfoau7pHSnNI6UHokDNbMBdp0NgevqIV6io4aCB8VOHBj5DJYm9ieA7F7p2PjpoWSkGRsbQ7LtcBSKLWn0REexERUXFBRNy0rT8cuf/uJd96nVbDiXYdSuOpMTSfAJ9ITSxiWJzDbpC2o2UdFTmkoKamLg4wxNjLhsbC117mmjgjMkrsrRYe07DtKiNWSQI6aZ4+NYNA8SD7lW2StI1adGllR4YS6KZ4J5N0z8jbejY2Pi4OPtUIrC2ZjJ4TEJHZWOzAgm17HqOhU+HE/9S292NmIb7QCfeStcFot3Wdq3XUXF1dLMREQEREBERAREQEREBERAWdh3rLFv4hn8pi0VnYd6yxb+IZ/KYg0Vm+T3qKi+jC0lm+T3qKi+jCDSREQY2OTRQV2GyTyMjYHv6T3AD0DxK8+dcO+X0v1zfxWw5jHiz2h3eLqGogh5vJ8FH6J/VHUgzf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NfylrKapkohT1MMpa55IjeHW07Fn0n+bh+kb9qhDWjZoHsU1J/m4fpG/ag/SEREBERAREQEREBERAREQEREBERAREQEREBERAREQEREBERAREQEREBERAREQEREBFxEHUREBERAREQFxEQR1EvIQPktfKLgdaw5Kqokvnmf3NOW3gtHFKhrYTCCDI62nUL8Vkrx+fntFopSWd5+oXafEnwwlkjTKR6JzfafvVaaeaoN5nX/ANI0aPYqjKyndFC8yZTKCbFp6NnFtyRoASNzZQU2KwTzMY5k8TXGQmSSIhrWs3cT36f10Wdo5eSvhrpH8p6XkUIrKcvYzlHB7r2aY3gi1r3FrttcHW2huuNrKd0DZmvcWOdlaBG7MTa4s21zproFxf42X/1lTxlOhF91DzumMjGCYF0mQtsCQc1w3W1hci2qnIIJB0I0VL470/tGkamEZYcznA3LvSza30616a65IsQQury30n9/3BRvcdm9vSIqeKU3OqQNEcspa8ODI2NeTvu1xAcOy/bwVsOOMl4rM6TEbleyO16J030XACTYC5We2hxAUzZI4JaeWKjytjjOhdyhIaQSd265b8V4qKHFZJqtjoXuZnNgBdpGduXL226u2/BejP43vqy/g1C1zfSaR3heVRbS1zYpmg1ELWc4kLpSBGDnLmZe/j2E9it0j3TULKmRhY6qcZmsP/bjOjR4C/tWOfhfFWbxbpFqae1yPWoHULWXV5Hpu9i4qzrtRm4dg1RSspy28c1RK0TcnDleyPMb5iSb7DgFNUNxI1tUaWKbkeSlDBkDxcMBYQbbk30/or9z1qGsmkpqGeeFrXvjYXBrnZRoOPX3BepTm/JeKzWGkX3PpWrKPFmVdqQSPMT3Fkj2AHKYukAQLXvcC43KlmgrG1E0tNTTNDnyOYXR9If9OA3caHNp36KxM6QYhTxRyRGN7OUlaY3ZmNAFyHZrXJcABbj2L1mPWVvm5Xwaiax2mbaQxwVED5BUGR4vHkdI0DUsJcBYDYj2KVeX6lt+BXpeTyMsZbeURpnM7FTfJVtpsVIkhzwMY+I5TZoIdfvOg30++4vQdZjmZGEO9K7R0uw9Y1KtxstMcz5xtNZiPbsgGWIjd0bXHvIXhenvL3XNtrAAWAC8rLLaLXma+lZnt2DK2qa54u11m27b6FaJp4SR8GBx00B7+tZjyWtzNFy0hwFuo3WmKmAuaBKy7tAM2qxyeUxEw68NtxqUgABJAAJ3XV8x5UzzRVtOGVD4WGJ+0krRmuLfowSTvvopafEMSdyTMsnK5Wt5B8JzFvJ35Qu682nu3XTT8dfLijJW3trN9Tp9Ei+fjxOsq5KeOnkyZ+bte8xei5zXl+/a0dy8RV+IxGoZE51U9jqk8k6JxLA1xym/EHaw9myvH4nLqdzCPOH0E0TJozG8EtduAbXVaOOpie12bOxoIyA7iwt7d1nMq6+eSOGGoDo3yva2p5C2dojzbdjtLrVoZH1OG000ws+aFr3gaWJaCVll4uXjU3bUwmLRMvZbFVUxa8ZopWEOAJFwRqLjUKHD8Phw5k7YXSOE0nKWe9zsugFrknq3/Bew2WEBkTWvZsAejl/FRw1jjlbPFkI0eeo93UVnS+WKWpjnqSde5WnENFzsuxsOj3jpcB1IxpLs7hb4oPDtUi9j8fwfij5L+/8A+OPNm8v4w6uL5LyqpamfFA6KmlkHNgGPZFK7K7MdiwgA7b3ViObGKmWqieyrhY6mlDWlmrHgDLZ2QAk68T7F6rOMe43tu1ETrOkYXZuoE2HbYb9y808j5c7nejms24sdN7rGoY8QiqGzMdVljn0zHNkhtmaWWcTdoIt2W7VqwVIzSB4LfhHC973I4eFvA9S8n8lx/KnlWO3Ti3WdTK2vL3tjY57yGtaLkngF5mmjgjzyEhtwNASSTwAGpULY6qqF5BHFA/8AULSX2031ABOumtvs8XBxb5Z6jp0zLzFDJXTcrUxhtK24jhe03fcDpOF7W3GUjt7BoqriVa3D6CWre0vbGLloIF9bblUaLyipKiKR0oMTmPDcrSJs1wT0THmvoDfqX0eLDFK+NI6hntsIqQxagLo285ZeR4jbodSW5h4g77LzBjOH1DrRVF/gzICY3AFoFyQSNdDsFp4ybh7xIFrIJmEh8U7CNODjldf2OPtAVxUoKujxWCaOB4kblGYOY5ujhdpsbGx6woIKibDbQ4nMJGGwjqbWDtAMpHA3vbe6an0bW6yeSJrWQMD55SWxhxs0G2512HZqvDcOiJc+otPO4g8o5urbbBvUBwXiCVtbXNqICHQRRuZnsek4kXt3Zde/sV9R6SqS1TqUDnEb3MGplYLtAHF3V/fbaxFLHNGJIntkYdnNNwV7VGU+b55Km16aU5pQASWOtbN3EAA91+tPYvIqLayoljimhpSYndInMCXMO1hffY68L7lWoJmVEQkjJLSSOk0g3BsdD2hRoSIvMkjImF8j2sYNS5xsAqgrpnMD2UUjmuF2HO0d1wTp18fHRUtetP7Toea2oldUiiY1rBLGTyrwSOIs0Dc8dSPbrbjGYjG0MbVwSAXs+WE5uy+UgH2W27V7hp3coJ6h/KT5SAQLNYCbkN8Bv1KwvH5HPt5/9qelohWgpnCTlqmQTz7B2UBrN9Gjhv1k9qsoi87Jktkt5WlOkUzY3ZBOHGIOuS0kEHgdNVfhhZBEI422aCTvfUm5Nz2qlIMwEY3kOX8fddaK+j/FTPwzEx9ssnt1EReqzEREBERAREQEREBERAREQFnYd6yxb+IZ/KYtFZ2HessW/iGfymINFZvk96iovowtJZvk96iovowg0kREBeXNDmlp2IsV6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us8n8NY9r2wEFpuOm78VqIgIiICIiAiIgIiICIiAiIgIiICIiAiIgIiICIiAiIgIiICIiAiIgIiICIiAiIgIi4gzxNUyF0sb2gNc5rYiNHAG2p3vp7L6gq5DMyZmZh20c07tPUVC6iHKF8U8sQJJLG5S0k7nUG3s/FVomPma9z3Bs7HOY2WMZQbdlzcX4HiFnMzX2tqJaaKGlm5eIktyPaS17b7Efcdx2EKZaKuoiIC4uog4qtfU83g6J+Edo3s7VaWRixvUsGujPtP8ARc/JyTjxTaEWnUKRJcSSbk6kleJYmzRljnyR6gh8ZAc0g3vrp7CvSL5qLzFvL7c+/tVOFUDjAXMkcYWhl3hj84zF2t2m2pO1t1O6jo5IeSeJnAxzMIBH/ceHHhwI0XtC1r2uY8EteMpAcW6d4XZTnZpmImV4vO3iipKWhkbJC15flc1pyMYHZ8vBrQP1RZeIaGCna0QzVDJGyco17QwZDlLTZobl1BN9FBJhleaTCI2CEupBCXQuks5rmuBJPAgD7TutCbLyz8hu25sV18nNlxRExba1pmEUVJRRRljBOG/A8Qf0bi4HvJOqke7O9zrWuSV5Rebm5GTNERdnNpn2LzH6PtP2r0uBjo42co1zdBqRp4rOtZmszBES6iIqekGvDVUJa2qbh4lbDHzjl5YyxgL9GNJ01F9tT7lfXHxwSQ8jJTRPjzF9iP1jub9q7eLmx038kL1mPs6L2NJDHte0OsRmabi/HcL297pHZnG52XHG52A4AAWAHUuLmyX3MxHpSZF5Z6T/AN77gvSqS1TKVucxlxmY50YzWzPGUNbtxzK2HFbLM1qmI2trj2NkY5kjQ9jgQ5p2IO4VSLE4pgGxwyvkLGnk2dI5spLxw9HTxUja2F7m5Mzo3ZRyoHQBcLtBPWQR4i61niZqT6T4zC257XOL+TaHloZmF75QbgLwTqBxOwG5WfNihEV4KOZ7nMjdHchuYPflB7vx2Wn53oaOOR3JTBrQ4h+S/K5SA7KeNieNuxdVOFlyzE5ZJiz06iqHwlzQ1rhqGuOp/BV3yFmTNHIC82F28ervVmXGQyojhbSzZzNHFIXAARl/AkE6216td1qEA7i9l1z+PxTEQpO49wxASdC1zTxDhYhdXamIxYhLYWbIA8an2/33Lxmv6Av28F43Iw/HkmsJel5zg+iM3dsmS/pnN2cF6WPUDzlLvSOnUEytDbAADfTRel5ksGEkBwGtjsbKYmZnSY9tSkke6mjeSbuFz2qbMesriLmnLbfUvRiGfi+LnDGxksD8zXvOeTILNAJA0Nyb6BaAfmaHBxIIBCrVtDBXxtjqOULGm+VryA7SxBVn2WC6smanwVisz5fasR27md1nxXCSd0Xl7gxpc7YLj8r363tbqHpU6npS0841Yx+nW644f3xVlrHSayCzeDPx/Be5Yo5oyyVjXtPAhe9wOBOOfkye/wBOPLnif4w9Nc17czHBwPEG4XVEIchPJvc0H9XQi67mewtz5SDoXDS3sXtORKCVQq6mrjxGkggMLmTuOZrmuzNaNXOve3UNtyryj5GLnAqC28oYWB1zo0kEi23AItWde0tz1lc06kXVCu2bPQxlplmyNc2zWvDMxYAdMvEG/V1q5SZzTt5TPcXsX+kRwulTE6WK0ZAeCHNJ2uDdeCx0zHPlL4bjQB9sotubaXWU44iNVh048uo3aXqupI6+kfTTEiN9r230N/uVU4JAyUyUs01KRIXxiINyxkizrAgix6usaK1TztMcbJJA6Rw3ta/3X7FYVItNenT1bti1Pkzh02VpfNGBA2nZlcLixBDh/q0Ukfk7RxVTp2SSi7HMDbN0Dmhu9r6AC2uimxCidUV2H1EbHOdBOC7paNbldc2vbey0FabzrZqNq1JQRUcjnxue4uhjh6VtmA2PfqpZoYqiIxTRtkjO7XC4KkVeqrIaQMErhnkdljYPSeeoD+7KkzNp2mI0qVFM+mhigpKidpeeSjGZuVlgTe5aTsLeHetGMPEbRI4OeAMxAsCeOiqx01Q+eKWqnY7k+kGRsygOsRuSbixKYtWnDsMnqwwPMQBsTYbgfeo99JXF5exr2OY9oc1wsQRcELCg8onSUbZ+TgkzGUfBPcQMkZf+s0dVlaZjcZa4GGV8uawjiGYkBjXk8Nsyt8doV8oagAAAAsBwVZ+HwPlMgM0ZO4imcwE9ZAIF+1Z8flAJsSipoaOWSKWRjWzBwsQ5heDbfYeF+5bXFRNZr7TuJZVZQxwyUtWS6WSB4a58rySQ7ok9Q3B2todloLlWITSyCpIbDlOYk2sOu/DvUFC+SSkjdLYuI9IfrC+jrcLixtwuvG/J0343WqsIiLxlxERSO4cyEQgNbGJGXaSAL6G1z32V1Z5Dg4OZIWEC2gBv4q3TyOlhDngB1yDbbQ2X1fC5dM1fGOphhaukq6uLq9BQREQEREBERAREQEREBERAWdh3rLFv4hn8pi0VnYd6yxb+IZ/KYg0Vm+T3qKi+jC0lm+T3qKi+jCDSREQEREBERAREQEREBERAREQEREBERAREQEREBERAREQEREBERAREQEREBERAREQEREBERAREQEREBERAREQEREBERAREQEREBERAREQEXEQZtVlkxLkp3kR8k0xsJs1ziTfvIs3uuuPZUxsfBG+R0Utw1+bpQ331JuRvbiD2bXarkObuNU1johuHtuD7OKrUjHspYWSkmQMAcSb621WN5ms7hevbyKKmabtgY13F4FnHvO5UzGNjY1jGhrWiwAFgAvSLLa+nMPF4XTcZnl/eNmn/AGgK0qmHuAgdFc3je4WI2FyW+y1lbXVHpjLqLiKR1FxEBZOMaTxf6mn3EfitZYmJyZ60tvpGA23UTqfu8Fx86YjBO1b+lVE2XljjL+gjfN+4NPE6e9fPVpa39YYREz6ekViPDp3i8srYgf1WC7h7Tp7j3qfzZT73lzcTyh+zb3LqrwrzG56axitKgiuOwppcS2pnaODeiR9l/evL8Mm05OpYOvNFf7HBTPCyfsnFZVXlz2tIBOp2HE9wVxmGyl1pZm5RxjbYu8b296nMMVFA408YEjui0uJJc47XJ1tcq2Pg2n+0lcMz7ZBMtQ10cDDc9HMWlwB2sbbW4gkEL6I66FZ+IzT4bhYdSQmd8eVvSBNhsXENBJtubBVYfKBnNI5JYXSv5N8khpiHNa1psT0iDxGlrr0sWCKV/hDasRTpoy0UL7lo5N3W3bwVSWjmj1b8IOtosR7FDL5UYdFPNFmc8xBx6JaS4tbmIAvfbiQB2qY43HmMYo6p1QHlpgDWl+jQ4n0rWsRxvrsq34lb+4LVrKubg2IIPURYolb5QYYyeannY57og4kdHNcNzEAXzA242A7VZ5m98LZY2PjzC/JSkZh7QSFwZeBesbqxtj/Ssi64Fjsr2lruori4JrMTqYZa0kp6cVMhY+/JgXcBx6h9qtzYbRzPge+BoMEglZl06Q2uvOHRva18jhZr7ZQd9L6q6vo+JijHijrtWbTE9MmTB6eIPEUEnSkdKXxzFr8zhZ3sNtlWfHQx/DCDkmx5RZ0hETSBlaXA6XAtv1Bb6o4zQjEMNlgDGPktePPs13WtrUmZ3Er1yTM6lWhoMLiq20uaTnFmWidMXFrWOztAB2GisPwWhkMmaOQh+bo8obMuczso4XIUU9O6LGhVtAhjLs0rxUOJlGTKG8ntvY37FqLVN7THqVSbDKWetFU5sgk5RshDZCGlzdiRsTbRXFxEY2tM+2ZidI10gqDIc1w0NI4cfcoFcxF93Rx9XSP2D71TXz/5G0Tl1C8enQCdhdcWdX4Y/Ea6G7IzDFE9znSteWg3bYdEjXfj1qWNuI1FXX9CeNghe6LlIyGte1wDRmygEFvfpx3THwvkpFq27lpFNwuLjmk5XAAlpzAEaHvWZO/Eqinhq6SKRsVTnkjaGklg0DA6zHaEAngNdwvbaTEYqgFvPHSMnnswxkxklnQ1y+iTpe9h2LWn460dzaExSY7b8VbC9pLzybhqQ/7utTse17A9pu0i4KwcMZWGllfWte2zmhnKNIdexzDVjdNtgeOpV6iBFTkY7KHgkgDS/X3rhycKYyfHHttGbXVmj3rzyjSbMu87dHX37L0IWbuu89btfdspF2YvxH3kspbk/wDrCG0rtmtYP9RufAfijonAB+Zz3NN7bD++9TLA8oI61mIUtbRQSzSUsT3BrGkgkua22nYSfYvSxcPDi7rDL5LZJ1Mt8EFoI2OoRfJ0MGK4dE+libVDI8mHLDmbK/PrnJGjbWN7jc6qxXR4vLS1ID6t3KtqQGNjAy5T0LG19R48F1o+Kd+30iEXFjqF84+sr218bI5qlznTCOOOSINY9vJEi5yizi7cXBHUF6hdi03IsElaGPkhEkj4A1zCQ7lAAW+iOjrYjXcoj4pboJjcGn0TsTw7FIvl5HY62ljN6mUyR3kzRWMdpANLMJvl12J4gKenGMywVEk000T4oA+IFgDXuzP0cS0HYNvtvsh8UvoUVLCJ5ayi55Lma2oeZImEasj2aPaBf2q6jOY1OhEUU8j2GMMsM7spJ14E/cqXtFKzafUERMzpFVXY6J5F4WkXaLDW+h9hUpnLQC+GQDiRYge9eTyjmlrxHICLWIIH3qCTMXjnETZC51mgO0aOzS/f+C445eDJPVu3Xjrkr00EVOorJI5+ThpXz2ZncQQLC+wvud1CyB+IVAnqostOyxihkbZwdbVx17SPZ2rTToTtqKiaeaOCKPk43BvKuedT+tpbh3qCpoomxxMPSnlmZ8K67nXGptc9HQG1trq9BBFTxCKCNkcY2awWAXKiBtRGGuJaQczXNtdp6xdNiVQVlLFW0r6afNyb98rrHe+hVflqijlhbVzRyxyuyZw3IWHKTqLm97HiNVfT0M9uDUvJhkklVNbNYzTueRmaWnU9hK8+bMOlkkjjc8SxuDnmOYh7LsDbabAho07FpKjRUHNcQrpmMYyOoyEBu5cM2YnxV4vM+1ZrAMHom1Ec8bJI3RFhYGSENGVpaNO4kK8VwkNaXOIAGpJ4LPYZq6ETctJTxyMuxsZBNiNySN9eGneufNyK443eVoj9DWsrpnTyWkiY4xsjIuA5riC7vuPZbTdR4nWsoamgknnEMDpi2RzjYEZHWv7bK7FEyGJkUbQ1jGhrQOAC9g2Xhf5UWz/JfuP0tMdMKHHHVeNMpKR8EkMmZrXcbiPMD6VyOGw71Sf5S1xikdHSxtcWF0Ze11vg2Ey314OFgvq85/sJmO19F1V5PD6j41dW/bBmxatp8RgpHxwvc9sZJFmZ8xPo5n30HUHX7FGzGqwQxPm5s0TQxyiTK4NiDn5SXdLUDfcLUwrF2Yo2WSIWawjKS9pJBvY2Go2/vW17Meta5cvGxW8b4tSiItP2+fkxypbVUsMbKeYSNYczCA2W7i05C5wOluAd963iHxvLonWN9W20d3r1nPWuLjy8rHExbBXxmForP2txPEsTJALZgDZe1UpH5ZHwm2vTb29fhp4q2vpMOWMuOLx9sZjUuoiLZAiIgIiICIiAiIgIiICzsO9ZYt/EM/lMWis7DvWWLfxDP5TEGis3ye9RUX0YWks3ye9RUX0YQaSIiAiIgIiICIiAiIgIiICIiAiIgIiICIiAiIgIiICIiAiIgIiICIiAiIgIuLqAiIgIiIC4uqGpnFNA6UtLrWAaN3EmwHtJCCVFXpqnlnPY5hjkjtmbuLHYg8RofBWFA6i4uqQREQEREBERARcXUBERARU6mrLHGOHKXj0idQ1Vud1EZLy7ONyyw9yDVReWkOaCDcHUFekBcXVxAVCYGSWTM+QAGwDXlthbsKvrOZ+vr/3H/wDIry/ymS1MUeM67XpG5eYIY4njOC949GSRxee65JsrShcA4WIBB4FGPydF504OP2FcvE5vyfwyT201pMiKCsq4KGlfU1UnJwstmdYm1zbgvSQ9SQMe8Si8cwGUSN9IDq7R2HRe46vkwG1dmO25QCzHe3h3H3qBlfSyVb6VkzTNGwSObY6NOxvtxCsEjQEjXh1rSLWqrMRKaaeGnaHTysiaTYF7gBf2pFPFO3NDKyRu12OBHuVCIUUNVyMTIY5ywvs1gByggHW3aFK+GOQh9gH8JG6OHcVf5P8ASvivIqUdW6Ogmlnu59MHZ7C2awuD7RY+1eHy1Qc0vkY1rjazG7adZ317ApvkrSvlKIiZXyQBc6AcV849767Epoqb950xacrRsO82tp7VoVEUk8LmGd5NtL2tftAtcLzh8LaRvICMAu6bnh2YvdoCTpvsvO/ysPKmKJnHv29RYdTssXgzOHGQ3923uVtF4mljgidLM9rI2C7nONgAuiKxHULxEQ9oq9HXUtc1zqSoinDTZxjcHW717dUwMl5J0zGvu0ZS7W5vbxsfBW1KdwlRQiqp3AETxm+X9Yfrej48FMkxMezYq5+FrQN2wi//AJH8Bf8A3BWFUAbBUvdA27ZHXlaOBt6XfsCO721m1axu0iSro6eth5KpjzsuHCzi0gjiCNQVRPk/QmZhDXNgbE5hiEj7vLnAkude521B3Wo1zXtu0gjrC6rVvMR0iYiVCpw/DWR1E07OTie13KjlXNZYixOW9gbcd12TDsPrm8uYi7ljyudkjmk3aG7gggFoAsp6ynbVUksL2MdnaQA8XAPA+K7SQup6KngcQXRRNYSNrgAK/lOt7RqNoH4TQyGQuhdaVpa9gleGm4sTlva9tL7q6T2WtoiKk2mfadRDxK1jozyrQWjU3Czo6eCWYMe8xl7c7YHOGct4kjeynYyrlBzztYwk2ytuSDe3dwWZPhWIOxjznHJE3kpGsjgyi7ogLHpX0vmcbW4BXjDWZ3aGF7Vt1DesvLHskBMb2uAJaS03sQbEL55mC10VPG1tzeGPl2Gc/CuD7lt76Xbp1cFC/BMUyRiJwjaHyEME2sZdISHX46d57NV0Mfij9vqUWBVYNUPpJyxrnTyVb5NJrAsu7KCOrXa4tupPN2IOro5X5cwMZ5Vs7rRtDQHxhp3ub6nr11CHxR+2rNdj2yMPScQ0jrF/u1KmWNheFzUeUzAuHNWB45UuJlBOu/VxC1adwdAwh4ecouRx0RnaukiLq4SACTsFCrKq3F1VJfhZo8PxuoldFJG9uY5mPd0jY8Tr3KF9JK0XaQ8dmhXyubLXJltO3VOG0QhubWB0KXzNLHtEkZBvG5uYOHVbiucbbEbg6FdBINwbFRS01tEs43EqtRiohwzn5ikacz42wCzXdAkW02sBfsV2UOikdGHkhuirT0NBUUZppoXvaS93KZum0vN3W0tv1qeRwc+7W5W6ADqAFgu3k3wzXeOe1rTH04XF3pEnvU9A1xqc4ZdgaQXdR+9VZLZDc2HGxsttuUNAZbLbS2y0/H4fO3yTPplaXV4M0QkMZlYHhuYtLhcDrt1L2vnH4XPylQzzRHLM+SZ7a4ytBIcHZR8a4uG2Oi9opWLe30QIIBBBBFwRxQPbnLA4ZgLlt9bda+ffR4wKyn5JsrIo4mMOWYZbcmQbjPvmt+r23SPC8ThrqSdjpnMbTwipa6cl8jsxzDMXaWve2xtZSv8AF/tvyZsoLb3abgdfYutcHNDgbgjRejuomdCQs4HpN+/++1GXapXup6KSOrbRQyVksgiZJla1xJ632uBYKzQ1ba6ihqo7hkrcwB3HYuVtJHXUrqeVzmscQSQGnY32cCD7QvVNTx0lLFTwgiOJuVoJ1ReZia/7TXPWoZ4WTMc17GSNcLOY8Xa4dRClUNW60Opc0OcGktNiLmyre3jWbT9K13M6eG1kZYOSje5jQB0G6DQEC3cRsuudPKcuURMuNb3cR1dnvXqONkMYZG0NY3gFCyupJGwuZUxOE7i2Ih46ZG4HWvn7/kM+XcYo6d0YKR3KTI9jQY3vcW8HOvm7P6ryOXldGZY42BpzdF5J2Itt2qdQzVUFOHmaZkYZbNmda1zYeK5a8nk2rOPudr/HTe0yimgbO2zri2xBUpBCLjjzxzv1LT2ipYmRTyNY0AZQdBbcuVpQxD4eR3CzW+Fz96lccrSd7C6+k40zOKsyq6i+eh8qonxUT303J8u5wlBk0haLWcTbW4IPBaHnujIbbls7nhgj5F2ckgkaWvYgHXsXX4WV8oXZ4IqmF0M8bZI3Cxa4XCgNLUBgDK+S7TcFzGm/Y7TX2WUQxmic97WmUlrXuuInWcGkNOU211PBefPtBzaKdr5Hslz5QyJzj0PSuAOCeNjcJGSYi5xbyEIax+UvfIbvbp0gAPdfghjxNoAbU0zr7l0JFtOFna6/burkb2yxMkjN2PaHNPWDsvSrtLFrm1tW6OCoJpoJ38mWQvuSAC4kutpfKBYcC6/ZpPkDC0bucbADiu1dLHWQGKTMNQ5rmmzmuGoIPWoIWytqXtqHte5ouwtFgWk8R16Ly/yGO1oi/wBQmEjXyAfCR/7Dde2va/0Tc8RxC9Ly5jX+k0Hq7F4u4n3Cz0ijyFvoOPc43969NeHaWIPUU1ruBVoMNhw/NyT5XZmtjGcg5GNJIaLAadI76q4iK+XNfNbyvJERAiKtPJLyvJxua0ZQS4tud1OHDbNfwr7JnSZzA4tNyC03BBsvcE8rZuSd8IHO3J1At1W67qo0ysFxK57v9drHwCs4cHTO5yWujaRYNubO7TcDhZe3xONyMGSImf4srTEw0URF7TMREQEREBERAREQEREBZ2HessW/iGfymLRWdh3rLFv4hn8piDRWb5PeoqL6MLSWb5PeoqL6MINJERAREQEREBERAREQEREBERAREQEREBERAREQEREBERAREQEREBERAREQcUVRO2BoLgXOccrWttdx7Pt9ilWRHMZMQ5WU3EjcsOnobkj2ix/8e5RadRtMdy0IKlsznMLHxvGuV4FyOsWJBU6oVETnmOSPLysTszL7HSxB7wT7bHgrUEzKiFsrNnC9juOw9oVa28oTMaSoq8lUBIWRMMpHpFpADewnr/vqUXOKohoFPG1xPSPKXaB1jS57tFM2iEaldWbPK6rr3UrQeQp8rpHWIu/RzWi4tYCxNjxA61NBNMKoQTOa/Owva5rctrZQRv8A6l5q4pYpH1UAMl2jPFfe3FvbbxsNlEzuOiOp7ec7aWrdNJpFKwNe8nRhbci/UDc68LDrWgqjXNkYHDVrhfvCi5tkaW08r6dp0LY7WHcCCB7FnXJqNStNd+k01WczoqZnKSC93E9Bh6ievsHtsoxJWtNy+nkHxQxzPfc/YvUcbYowxgytGwXtROSd9JisPUFS2ZzmZXMkaAXMduAdjpoRop1SlibLlJLmvabte02IP98Nl4NVUUz28vkmjeQ0cmyzwe65zdeltuK0rkifas100F1RxyMlYHxuDmniFItFRERBxF4mkbDE6R1yBwA1KpGJ1R0qvpaW5IG7B+b2+yyra0VTEbWjV07XlpmZmG7QbnwUFRWgtyQXzH9a1g3x4rGoXVDqdpjpHiSR2YscDGyIHhqNgLDQangp+WkjrBS1DGiR0ZkY5hJBAIB3AsdR4pFoNJwLIiKyF3Dn3hMZNzGbanhw/D2K4siKQwzNkF7bOA4hW5K+INHJOEjyLgDh39SC2iz462UPaJQxwc4N6IsRc261ZqpHMjaGaFzgL22H9/aqXvFKzafoTqjIzkp3Nt0X3e37/efegdIDdsru463XLEuzOc5ztrngvD5nOwZ8XjEdta1mJdQi+6IvD9NXlrjHodWe9v8ARRYnSHEKEwMLLOexxzHQgOBPuCnXkZoySzUHdv4L1+Jz9TFcn/5Vmr5o+SlZljcaqF72jpXOkgBAaDdpHohu4Oo24qyPJ2qEtARNA5tLyZzONnNIeXOAIbqLGw2Gm3V9Cx7Xtu03We4zt8o4WmocYJKaUiICzQQWa9p1K92uSbMprpk/4YqixzA+kjPImPlGE5pjyjX3fdvEAg7+3ZbWD0L8PoBBI8Odnc4hpBDbnYWa37AryKtrzMaWiukM8HK5ssjoy5pY7LxB+8cCu1AAh6g0g9wBBUq8TNzwvaN3NI9yyv8AyrMJeVE+QR1DCQ4gtcAAL3NwpGuD2hzdQ4XC6vmMWScOTy/S/sZNndlLHMJFxmtr4FV8ZpZK3CKqmhsZJYy1tzYX71M9uYtIcWlpuCO7+q9wScrCx5tcgE24Hive4nJ+avfuFZh83QYRitNVCqcwPIeDkmqg95GR7b5w0CwzDS3WpaXBK2MU+fk7xinzdO/oCQO/5BfRrHw6qfPjVVFHWmeGIOEgcGiz8wsGga2aLgk8SvSi8yzmsQzv8OT5Gl9LTyvEdKSS8XJjPTb7Rx7F9U7UlcXmRxZG5wFyBss733Ha0V08VD2tiIOa7tAGbk9i8RNLYmNda4ABttdeY43h2eWQvfr2AdgClXznN5MZZiK+oXiEZjBdma5zHdbT92xXqOZzRlmacw/WaLh34L0ipg5mTF17hMwcuD6LJHey322XnPMeDGe0u/BekV7/AJHLb10aebSE3Mru4AALnJt1uXOv1uJXteS9oe1hNnOBI9n/ALWE8jNef7Sagpxliy6dFxAA4C+nusqE1RUx4tPHLUxxU3NHyMOS/JkEDM6++502ViSobTvkaA4yPs5oAJuSLfcp43al0gYHt6Oa24Nv7svqONmralYme5hwTXxtMzHSpgtRLPTTtmm5Z0U7ow/o6iwI1bodDw7uC0CQBcmwUUT4GnkYcjcoJyMAAGuug7VHJJzgPhiGdpFnP0yi+/eutlbuXvlXS35AsIBsXHUeyy4JpQcr4DcGxLDcbaWv/YU6IptGBK/e0beoan+ihpGsDnFwtPYB3H7yrL2lzHNByki1xwVQyPpnBjQ11mjoNGUXJ0tv1H3ImFxR1H6Ii18xDbdhOvuuuvljjiMskjWxgXLybADvWHUY6YXubJCZXtqJWsbHfVrA3v16X/pZZvLwmK+18ddztuIsluNOe+oaKGa8cZfGw6PkAts0i9teF+2yjm8oWQ00Mxpy4vLs7WPzFgDgCdBfjxA7bL5j/p3Jn/xej5w1pYY5fTbc8CNCqU9M6FpeDmYN+sKCXG5WPkDaEua0zBruVAzckelw0027fFePPjnxvyUvLXMpAzhlmMa12u+vSWtOByY9wzvFLJEVSGvjqK7kIIpXMJADiDocubXhbhe+/irTnZRe3YqZMF8UxFo9uSYmJ04Wule2FpsZLi/VotmJnJRNjvfKLXtZY9PJG2sEkrSQxnRaRc5vuNlPUVc0wLWHkm67HU+3h7F6vFyYsGKJtPcqzEy1EUME7JIozmALhoCdTbdTL04mJjcM/TBlxDE2YZWTHm4lgqhG4i5DWWboNNT0tyt94s4gKMwwuY9hhjLXuzPBYLOPWes6DwUhNzdWaWtEx04oKqVkLWue4B2boDi49QCnVOp1q22t0WHNftOlvAorSNzpNHUxvsDdhOwfoplSIuLHULwIw0gxkxkcWo1nD+mgoqolsDnWvkIce4G5VbPUX/T6afqD3rjg+T9LI5w+LoG/33qt6+VZrP2iuO0TtaPTYbcQvlWeTWINijYyaOPkwwxEO/RuLRnPi1p9pX0dO8Qs5N9gATY7C1/crK+apmycC9q+Pt3ai0MCiwSobFFHU5TGKhr3x8oCMoY4OOgG5I048V5bgNRJBHFUCN4ZyAGZ+awY95P/ANXBbtRIYaeSVsb5SxpcGMF3OsNgOtUMAqqiro6h1U5zpWVDmm8ZZYWBAAIB0131Xbj52W+O2WKxqFZrETpmQ4FiTKKeJ045R2S/wgIms67iejxHXe+xW3hsD6PDYop3EvaTfpZrAnQCwHgO5W15itJI8naN1gO2wN/euaOTfmf9qYiIW8ddvcLS0Eu0Lje3V2L24ZmkHY6LqL1a1isRWPoY48mcNAILZXBzY2uBcNQxpaOHEHXuCswYRTQzxzGSeWWN4cHyPBJs0tDTpsA4q+oqqHnFO+LPIzMLXjdZ3sK2i8q+MMVnk8+SokbVyAUobI2NkchJGZ7X7Fuli3Yl179WivxYNSxMa0PmOXldS4f9z0uHgpMGjfFgtBHK1zJGU7Gua4WIOUaEK4pteYnRFYl4hibBBHDHfJGwMbfewFl7VTEGy5I3xzyQtY7plgbsRa+oO2/io3vqaRjX5nVMbfTBb8JbrFt7dVtft5cmelbRW09ytC+q9X0WNmDCSw8ANuKqHFC2oL5GclR5hHnlY5jsx46jbYfeppBHUVLh03Na2xNyG3udB19vsVM+SkY5mfQsIiL5iWgvLmteLOH9F6RInQju9m4L29Y38F6a9r/RO244hel4kawjM8CzRudLe3grxMWQ9qhANHF1i/M4OdbU2JC6XySOLYnFsNsuYm5Pdf8AFe2tDRZoAHYvoPxvFvi3e32yvbfTqjY6WmmvThobIbvJA0tt46+KkRewzaFLVCou0tySN3aTf2hWViOMjZIjE1pfnABdsL6cNVtoCIiAiIgIiICIiAiIgLOw71li38Qz+UxaKzsO9ZYt/EM/lMQaKzfJ71FRfRhaSzfJ71FRfRhBpIiICIiAiIgIiICIiAiIgIiICIiAiIgIiICIiAiIgIiICIiAiIgIiICIqzq6nbIWGQ3abE5TYe21kFlZFdSiM2BtHIejbdjtxbwv7FrAgi4NwqNdPG9vJMOZ4cL2Gg69UHKWblorkWe05XDt/rv7V19NTyOL5II3uO5cwEqm1/ITiXZjujJ2DWx9hPgexaK5rx4y1idw8sY1jQ1jQ1o2AFgF6RczDrGht7epUS80DS9007xZ5eWAXJs1pIHjv7RvYKeeUQwl5FzwbxceAVUwOD3uiqJYs5u4NsRf/wAgbexc5u0SieaV8r2DoukIs3tAFgD22ut4vERpTx7eqaMw0sUTjdzGBpPXYKVEWEriIiJFXku+thbYFrGueTxB0A9xcrCqNeY8QfykTm8rZkbxqHANLrHq3d+KmEJS2SJ5kpst3G72O0D+3sPbx49k9PWRTnICWSjeJ+jh7OI7RouKOWCKdobNEyRo4PaCPer1vMdSrNdrqLOczmoE1Ox3R9JjTfM3qA7OHdZX2ua9oc0hzXC4INwQtq2iykxpXxIZqKSMEh0gyNI3BOxHdv7F1eKl3KVcUQJ+C+Fd7QWtHt6R/wDFe1llntevoWZizGTVFLFmyy5i8ObfMGggkdx030242WmqNZRTS1LainmYx4ZkcJGFwIve41Fj9uipSYie0z6cRcmpXQQiUTSymM3cDbUcdAOG/sXQQRcahdEWifTOY0IiKyEtGzlKrXaMZvadvv8AcrVU9vRjBBfcG19QOtUoWlznOzPbbo9E2v8A3+K7NU01GwGoqIoA42BlkDbnvJ1XkcvnR/LDjjctK1+5TovLHtkY17HNexwuHNNwQvS+dmsxOphqIozNEI3SGWMMYSHOzCzSNCCeFlIpnHevuDYi8hzXPcxrml7bZmg6i+1x22KMeyRofG9r2nYtNwk47RG5g2EEHMzQ8RwKmY8ObdvtCjXnVrs7Rc8R1rv4fLnHPhf0iYTovLXB7QWm4Xpe5E77hUXHODGlztABcoSALnQKGR7ZHNYxwIBu6xvtt/fYs8uSMdJtKXIm5YmNtazQLL2iL5a07na7xI3OwjtB79dl2mdCLxxnK83c5hdchel4kjD7akOabtcNwV28TlfDOp9KzCwvDYomOLmRMa47ua0An2rwyRzXBkhzX9F1vtXuSRkTS6R7WNHEmy97HlrevlWeldParTOMwlhbYD0XO33A2HtXJKh0kZMTXNjy35Q6H2BZtFjtFPBFIA6JkkbpCCLlrg5oy2GpJLhbruufNkves1wRuTr7aw0C6qDsXpGuBc8iMxukLy06ZXNaWltr3u61rXXt+KUUbGPfMWh4LhdjrgA2JcLdEA8TZeLPEz+/Ge1vKFxFUjxKklqzSslJmDnNsWOAJbuAbWJHerawvivj/tGkxOxEUE5dJmhYB0m9Jzr2APs17lFa+UhNUckSAwuOXNe9h4qDPHV1EYfFcAPO9xo4fgPFWWQMYQQCSL2ub27l6bGxsjnhoDnAAkcbf+1tF6VjqO0dvEdLBE/OyJoda112SCKU3kY1x61Kiy+S297TpXko4JIeSMYDdSLDYnj3qSmLQ0xhoY9lg4AW7ipF4hBM8ziRwaANxbXXxXrfi82Sck0mdw5uRWPHaZF8/jWLVWHYq3k3ZqYU5Lo8oN3kuDTff0so9qr4b5QVgfBSVLBNI2Tk5ZT0S4mVzQRYW0t7V9E5YxzMbh9QvD2sN3PYHWHxbmyxGY1VmlppXx0kZqGySAySFrQ1hAIJtub+yxUNV5TTQz1LI6Vjmxuexl3EElpGp7D2dnWh8Vm0BGaZ0U7GPZLe0fpZgdbfaq7cPouRZTPoY2QtceSjLRZumux4696usjdFEXOZFy5F3cmLAlVg8tiMrGF+RpcXSEg34gCy8/n5ZpTUe5bYInyejh1CXyPNHCXSAh/Q3B307bKnXwYVR0zXVNCDCwON2xOcG3IuSR2236lqAgmwOo3Cgq6Y1RgaX2jZM2R7fjhuoHjY+xeNx+VknJEZLTp1zWNdPXNaZw1p2ah51B/X9LxXkUlHE0kU8bWgOBPY4AHxAA9isE3OqhqYjNCWjcG4Wc8zLN+rTo8Y16U6yGmp+TqKeCJsx6DXhutspAt22Fr9SrE9FzJHa9YXsbDew2BOg9i7YG2my0tltbXnO3Fe0TLy0A5XltnW9oXpEWMztR5yADTQ6WPEW28FLJNNIcxlcCNspsB/favCLWufJXqJFh1fUbtZGB8U3N/b/RSOxSJksYcxwY9zWBx3zE2At3qk9wZG55BIaCbDdeI46bKTK1oqg4SCbUxhwIsAesAAE26+0L0uLyct5/lPSa0izXlk5WGUU0zeUYbXuNCNwVnCuiEl5nZZZCBkHStwAuO4nxVqLB6YNa+dglqHMyyy6t5W++YDQjsOysUlHT0UZZTR5GkgkXJ2AA37AF6c5Y+m1MXirRvbJG17DdrhcG1l6UFF/lIxYAAWAAtoNAp1qsIiIC8ukdTxlzAXNH6gF/BekWWXDTLXxvCYnSwx4cwPadCLgro20A1N9OPaqnIsawhvQa7drdAVwMcxuWKQxtvewA+9eLb8XliJiluv0084+1maTkonPtcjYdZ4BUhPPS1cfRzwSl2cNaTkO4t1X1vfTu4ycne3KPfJa1sx007Ava7eFwfgiZt7VtffpZgqoqgubG7pt9Jh0c3vHsUyy5InF5khldDKW5S5oBuOFwdOK9NrZoJmNqfhIiw9KOFxIcLWva+9z4LqtjmPSYs0kUVNURVUIlhdduxHFp6iOBUqzWF4llZDGXyGwuBoLm5NgFDXVQpoHZHNM7hliYSLucdBp1XOqjZStaWOfJLK5hzAveT0rWJtt9w4WXNyOTXBHftOnstfUazXYw/9v8xG/dt3qVEXz2bNfLbdltaN1DGGwvbDG0NZlJa0Cwba2g7NVMo3R3eHtNngW7CO1Vrb6kSLMrcWZS1LcrmyRMimfK1urgWZbDs3Wixxc25FjexUQpKZs0swpoeVmblkfkF3jqPWujjWxY77yxtE7n0zn4rVc7ip20sYnEpZJHyt2kcmXizrdnUvIx5zgyRlE50JEN3CQZgZR0QBbXXTdakFJS04YIaaJgY4uaGsAsSLE99tFXDsP51zBtKxz7MJa2Elrcou0E7CwGn9V6dLcPL1Wk9KT5QrwYw+ama7muWofM2FsLpLWLhcZiWgjQHhw0uoKjGuVgcBSEsawPlPKi7LSFhtpZ1iL8LharaCibA+BtHA2F5BcwRixI2K5NTwspy2Kkhd0BHlyCwaDe1uoHWyrjycHzjVdExbTxG4uzA7tcW7b2K9LjXBwu0gg9S6vej0yERFI45oc0gq7Q1gnHJvN5W3uQNDY2/DxVNNb3Di0jYg6oNlFQpaw5xFO67jqHBthbt4dXiryDqIiAiIgIiICIiAs7DvWWLfxDP5TForOw71li38Qz+UxBorN8nvUVF9GFpLN8nvUVF9GEGkiIgIiICIiAiIgIiICIiAiIgIiICIiAiIgIiICIiAiIgIiICIiAiKGeojgHTN3cGjcoPU0rYYnSO2aL2HHsWSwFrGhxubanrKkmnkqMvKNDWjUNBvr2leEHqKWWnDuSsQ4ei46A9Y/BeGjK0DftPFdRAIBBBFwVEK80URjkikkay2V4tqCbAa8b6eClXHta9hY9oc1wsQRcEKLViUxOliGtp553wxSZnsvcWNtDY2PGx0NtliVOF4q+qqJYZy2F1eyVtOY2kOAydPNvbTbsV2kiioainjp42xxPzRhjQABoXXHgfHsWssf6Sv/aHzNFS426nyVElS1zpoc/SsfS+EIOY6W6rDqCjr6LFpKKSneysmaY5GRBsg35V1i+51GTLa9+PFfVLhuGmwubaBPk/0jxfM1FNj0lVVASVDQ6TQsOhZyjbZTm0IbfYDje6tS02KQ4pO2kdUviMTmxulk6DDk6O7jm6Q6gddyFfwiqqKqnmNW2Nssc747R3IAFuJ3V5TN9daIjb5+ClxGV8TCa2KmMzcwkm+EAyOzG4N8pdl+6y1cKbUswynbWZjOG2eXG534+xW15kkZFG6SRwaxouSdgFS19xrSYrp6VarpjM6OSN2SaI3a652uC4G3WAjKiWXVlLIG7h0hDb+zce0BHRS1Gkx5OMEdGN2ru829w/oq+lnumlfNGXuaALkNIOjh1qZcAAAAFgNgopaqnhkbHLPFHI/0WveAT3BR7EyggdU09PHTshjcIwGB5kNi0CwNrb9nvU68l7Q5rXOAc6+UE6m29laszHpExEvMcZYXOe8ySO9J5Fu4dwupERRO5SIiKEizWhrJpoo/QjcBbquAbd2oWksxj2Gons4F7n5jruLAA91gFri9qW9JERFuzSU36K3EE38Vl+UdDVVoo3UkDpuSe4vDXRtIBFh6YI9y0oDllc34wzDvGh+5WF8vkvPE5Vra23j+VXz2HYRiEGHVTHkwz8gGU9prtaelfQG19Rc232XmLDsUaxplbNLHd9oG1PJuYSG5XZsx0BDtLnfZfRotf8Aq1t7mkI+N8/5sxWMYkWEuFQZTC1sobyV33B31zDjuLL1WYZiTjPJA6blJX1A/wAxplI+DsL2GvgtavfMygndTuY2bIeTc8gNDuBJOijwuZ81K4Sue+WKV0b3OLTcg8C1rQR7F1Rzr2wzl8Y1Cvj3pTqcOq2VLxAJpKQOhPJios54AfmAJdcalp1IvZY746mgZBSTue2oLY+SjZU2LTypzaA9O4I69tbL7BdzEDcrCv5aP/KifjYuFUWIwYhPJVyudGQ8XzXDyXXaQMxtYabN9q2UXlzg1pceC83kZ5z38taXiNPPSMrsjsunSI6+Ht/ou5CRZ0kju29vsskbS1uvpHU969qP8jJEeMW6TpHyUdwSwEjYnUqREWNr2t7lIiIqAiIghqgDAczQ9oILmniLpDDC0NexmttC7Vw7LqZVZ282Y+aGzbAlzTsdB4bLelpmPCJ0hYe0PY5p2IssqTyaw+S1+VuIGQ/qkHKW2cQRYnogdVlrAggEG4OxC6r4eVlwbikomsSzPM9FBThhkMbRG6MuyRgHM5riSMuXdoGyeY6cQNhFRUtbyboZCC3pscbltrWA6rWsvOPUU9ZFByMb5WxvcXMZkubscAbO0OpHitGBsjKeJsuTlAxofkFm3trbsXpW5eaMEZfLuZ9KeMb0gjw6nimZK10mZk0kwFxa725SO5W0Xlz2sbdxsNl5mbkZORMea8REenl8oYcoa5ztOi0da5E1wc9xFs5vbjssefF+ZSEyske+MsaW3sS1zS4vOmzcrtOzfVXI8ZpnTNikzRukmdFEcpLX2cWg3tYXIOi6Z4OaK7rXcSjyhoosx2N0xp46iFsssT5mxXEbh6V7FunS24L354pPTznkyxrgQ1xcSXllstusW6+xZRwc8x/VPlDQRZz8boI4uVdJJlyuc4CJxLA02JcLaa6ao3GaYmUPZM10czog0ROcXZRckADYfh1qI4WeY34nlDRXmG5fKT8aw7rD77qo3FqN1QyFkrnOeWhrgxxbdwu3pWtqFcgN2uP+o+42+5eh+N4+THm3eNdOfkWjw6enRRuOZ0bHHQXLQTobj3rgiiD2vEMYcwktdkF233t3r2i+gcUWln0NbR4j8CymytjaJYxJG2zm3IDmjW2oO9irroYnvc50MbnPFnOLASR1FU8PwmGgqZ6hr875dPQDQ1tybadpV9F7W1PUuk3OqptYXCZlwW5zluNL7keP3q2qhLGVwYxu7dco0BOtz4Lz/wAjTywzMfTTjz/NG9rjNd/wUbuJsSD2HhcfYrELCxnphwJuCNrKRVRykMhLg1sbpOA0tbfs2HtK+b8pyRp3+lhz2saXPIaBxKoT1XOIw1gcxp1JvYkdllbAMz8xtybT0Rb0tLX7tSqFRG2CpyNPReC6xFrG+wVsdYj/AJZZZtFenkcdbkm5J4lERX24kTqiJlXT0z3ZX1BLWG2lx19S8U1dS1UbXxzxjPIY2Ne4NLyLbA77hcrMPZXWLqh0DmNIYWsuQ4lpDtxsWqLzJCJjydc5kOdrgwxHTKQRs4fF4g9ll6WHDxr44851K8RXSxJVwRzGF0rOUDXOLA4XbZpcb66aDipnOjE0kQmidJG3M9rXglo6yOCrz4Yyd8n/AFgbEXTua3kLuBlBBu7NqBfqXZsNifJUu5yWRzMcwsZEQSSAMxu4jhwAJ4rSeNxvH+yfGr1zmmEQlNTAIiSA/lW5SRuL3spaVsE0zWVRuHm0ceS7X6XBJ2NxwXmOki522qnqBJLyjpHBkOVpvHkAAzG3WvVLDknoKWCS7qWJo5QtsHNaA12nbdKYsNLRNJ3K1YiJ6biIi7XSqS0pYS+n2OpjJ09nV3bdyhjkbI0lt9CWkHcEbhaKrVGH0lS7NNTxufcEPtZwI2IcNQtK5Ne1ZrtUkqYYpGxySta91gGk6m5tsvbnsZlzua3MbC5tc9Smkw6nfRvpmM5JriHZmaOzA3Dr8TcA637brwcKpubSxMYBJI0gzEZn367niDbusFf5YR4uLoFzZVqiSpo43PnhbKxguXxOA0tqcpPuuVPHIySIPje17XbFpuP7v9i0iYn0rrT0TcriIpQIiICIiCrUBkNTTzmZ8DBLeVzTZpGU+lw6hc9fctV7nOgc6nLHPLbsLj0SbaXI4KoqTohQ1VPUU5lbGH5JWMu5uQg/q8LG221ysr033C1Z+kznihoqutcDLUNaXy5rNN2jRvYOrfe+t7qpH5RxunhY6ncGuhL5S03MbxcFlra6jfRXIYxiVPPLUaR1TAwNadWsttewN7l2+y8S4Bh0mcmOQF0pmu19ukba/wD1BXiVnixe8Zp3O2k7+nfPdIaWKoZysjZGveAxmYhrNHE24ArzUY7TQwvkayWQNbcEMs0uyZ8l+uy8VuCl9PHFRSCOwla50j3ZiJNTqNxfWx8QpzgtGWFr+Uc3LYtzkNzZMme3xsqt8PAiPLe0bsq0uOTS1DI5qEwtJja5xffV4JFtOoK7Q4lBXm0LZWnk2yDlGZczTexHgvZw6lMgeWvuHRv9LixpDfcV6p6KClLDCHAshbALuv0W3t7dVnyJ4NqTNPZHlvtJF6co6n6eAUihc57ZHZGB97H0raLzypmJZGHtINnki2Xs7yvLmkz20WFjy4fCMWOIiZnpCQgR3cXNYWhofsAQdQtTkmn0y5/7x08NlItcHInj2ma97RMbQcu9oHKU8gPHL0gpGSxyGzHtJ6gdQvajkhZKQXXu3YhxB9yx3WZ76SrRgszRuAuw20N9OC9rzJSmOQSxFztMpYXXJ7bnj3rjZWl2V12O2yu0P9V9VxOTTLjiN9sLV1L2i8ue1gJc4ADckr0CDsV27VFHJOyNwbu465RupFQDXxvySEOeRmLgb37+pc3Ky2xY/KsK2nULDJIpahgqIwI7+kbHx6gt9fNEXBB2K2MLnfNTfCEEsOXNfU6DU9q5+Hy5zbrb2iltryLi6vRXEREBERAREQFnYd6yxb+IZ/KYtFZ2HessW/iGfymINFZvk96iovowtJZvk96iovowg0kREBERAREQEREBERAREQEREBERAREQEREBERAREQEREBERAREQRTzNgjL3ewcSeoLKGYuc9/pvN3W+z2bK3iN88O+Xpd19Le66qoCIiAiIgIiIPBF6qld8WUn/AOjh960lmTFzMkzRmMTs2W9rixB9xv3gK4K2kIBFTDY/6wsMsdtK+k6KDnlL8ph+sC5z6j+VwfWBZaWTRxxxBwjY1mZxc6w3J3K9Kvz+j+VwfWD8V5kxKjjZm5zE7YBrHBxJOgAAU9yLSrVjnFrIo25nyPb7GgguJ9nvIVUvrJSXOn5AXNmRNadOFy4G57rbryYM7g6aWSWQaNeSGuaOwtAstIxyr5Q1UVFlTPFo9vLM6xo4fcfcrUU0czc0Tw4bG3A9R6iqWrMJidpFg41QTVNe+RuFMrmPpeSa5zmARuzE36RuNxqFvIorOpTMbfPYdh2LCteyrkmbA6F8TpGzdG9gGub0iQd+A9u64aLHZY2zPeWVThKCBKMsfweVhtfiQT7V9EsySoqfPkVPDOJGHpSxCPSJmU9JzusutYdXDitYvufSk10yfN+NiBjg6qc5shLYeVy20HpHlSbXB/WNteitOjp6+LG55JRK6mkzEOfKC0bWDQHHt/VbbrK1kUTk/wBJ8RERZLq9QM0rWS2EDtD/AKndR7Pt27DJLBFMwNkYCBtwI7jw9ijqpmtAhEYmkk05InS3Eu6m9vs3K7SMmZCRUFhdmOUMuQ1vAXO/epQrvp54dWkzs6tA8fcfd7V5ZIyS+U6jcEWI7wdQtFRTU8c4GcEOGzmmxC0rkmPas1VHHKWv+Kbnu4q2qc8clPG50p5WEA5nAWcB2jj3jwViB5fC0m99jcW1Gi8b8tSJmuSFqddJERF4bR5c1r2lr2hzSLEOFwQkbGRRtjiYyONujWMaAB3AL0i0+S3j476RoREWaRRu6cgbwb0j934+xenODWlx2AuVyNpDbu9JxuVeOo2h7REVEqmKzSU2FVU0LsskcTnNNr2IHasmox2sgqZWy0fIOMcfJwyvabk5yXXbfg3YkbeO+5rXtLXtDmnQgi4K4+OKR15Io3nTVzAdtvBelxORhx0muSu1LRM+mQ/GpubvqWU8fJMpYp3BzyDeS9htsLanqUBxmqhfUukdHLyL5gGxuBYQyJjgL2vuT48Vp1FdTUdXBRci3lKhuUNbybRlBsB0iL77C/HRWhT07W5G08IbroI221Fjw6gAu/5eLjrF/j6lTVp62goamad9THPGxkkD2joOLgQ5ocNwOtW1ywu4hrQXakgWv3rq8fk3x3vvFGoaV3EdijlAeOTIBDt79XFeyQ0Ek2A1JXmMHVztC73DgFjXrtKHJzUs5O4iJsW8G34j2/aphLGXBoe0k7C69EAixFwVFK60sLRuXE27AD/RX3F/fsTIiLJLzI9sbC52329irVEErS2sDeUliueTGvQI1a3/AFce3bumjHLVbidWwaD98jXwBH+4q0vc4fFrFPK/uVJllvw+irqhte4PeZKYwjgCx2t7WvexPioY/J+iikp3sfUAwZLdJpzFpJBJtfcm9rbqxQu5D/o5Y+SkZdzfivF929mu3Dusrq5r8rkYLeET1B4xLPgwalgkLw+dzjKyXUtGrb22aL7m5Op61xuE0MUsQMsoeXAsaXtu4iQy2GmupPsHtWisqow+skx+irmSRPhhf6JBBjbkcHHfW5I93UVvxOZmzZPG19QrasRCHEsDkmEjaKTkxOyRkrny2NnuLtg03AJOmh7VckwmF0r5Y56mJ7pHPDmOaC3MAHAXadDYb320sr53RYX/ACef+sStFIUo8KpIi3kxIxrZIpA0OFgY25Wjba26uw/omrjjlaT1C68xQubGwGZ5AAFgBb7Lr0fxvIyZ5tN53pzciIiIiEy8vkYz03tb3myotxDDH1xo+dsdU3LTE55Jv1WOivMibGLMY1o30Fl67k1p55Zt7APJPU0/anwjzp8GB1gG/wDRehKwzGHMOUDQ8t42Jtf3L0h6VKwTGMNMrQ1xs60fDxK7GITI3LdzgLgm5HVccFaVOstywLoiGgNJl3AsbgW8de1efzePOWs2i2tN8OTU60sooJqylgbmmqYYm3y3fIGi/VqphqARqDqCOK+YnFeI3MS79u7KCqp+Xj0DRINWuI2U6KK+VZ3BMRMaYwd03Mc0te30geC9KSujZFNyjHakF0kYNzb41t7X+1RrrtXUROvbgvXxnQiIqKIRCJcZiZzaoaGtvJIWPLJQWkCMG2UN1ubnftSig5vSkmEwvqHmYxkEZBezW24WA8SrHKPy5Q91uq64SXG7iSesr0MnMi2L46wvNtxpxdoWNGNMkB6boHtI01Ac0/f71wkNBJNgNSSpMKbUTVIq4yxtK5pbrq6Sx0I6he+ut1ThVmcm49JxR/JrPJDHEbgFfJ4Pjdc6kmqJqltTIImlsL5YGi5cBezTmFr7HfbdfXKBlFRx5uTpKdmcZXZYmi46jpsvapMR7dUxM+mDUY5VlnKxPibHzR8hDL3zteGm2ZvuI6991dw+uqZsXfBJJmjBqLNygei9gbw4AlWaeakqqmSkNFkdTt6IkhaBlJI6PUDbja41V0RxtcXtjY1xv0g0A66nxV5tWPpTUy9KvVVQgysYOUnkNmR6667mwNgOJUzw4scGmzraHqKrYe1vIudyj5Jb2lMhBcHdWgAFtNh28Vk0eoKQAF9SGSzv1c7Lp2AX2A/E8Vyahie8SRfBSji3Y/vDY/arSJufZpnPL4iBNGWX/WHSb48PbZelec0PaWuALSLEHiqbqKRv6GoNviytzADqBFj7TdbVyftSa/p5ReHGaL9NA4D40fTHu19y6Hguy2dtcEiwKv5R62roe7K29rm9gOsrvITlublGNf8AEtdvjoUYOVnAB0jIc7tOth96trxfyHOvjyeGOfTSlYmO1LM8ENdFIHW2AuD7dvFcMrmkB8Mwv1Nv7NLq8i54/L5fuIT8cKlE5jnSlpsSdWbEdpCtqKWFryHizZG+i+2o/ovLn1DAfgmy9WR1vcVwZbfNeb/crR1CV+fI7kw3Pbo5jYX4X7FmYBSVdIyubWtaHPnDw8SF3KEsbmIuBpf8OGulHI2S+Um4NiCCCF10jWvaxzrF2w61fFmnHS2Px3smNzt6REXGsiLstQA4+k2ze8Xv9ylXl7GvblcLhRUxcGvjc4uLHEXO9t/vWs6tXcITouOc1jS5zg0Dck2C8sljk/Rva/8AdN1WKWmNxA9oi5cAgEi52HWoisz6S6smWaaf0zyfAxlgNvELWWZU25zIANiL99gt8FtTLHNMxXcIGxRt2Y3vsutja0nJdl9w02+xekW8ZbxO4lxbkDpstnSm22n4rjQRcucXEncrqK9+RkyRq0pm0yL1Tyy0r80L+iTmLDsTxXlFTHltjndZREzHppxYs10jWyRFjXWGbMDYn7ldkqIonsY99nPNmi17r55wDmlp2Isvc1TUPLJHZXuiOZrQLdWniAV63H5+41k9ta3/AG+jRRwTMniEjDcH7eKkXqxO2jqLi6pBERAWdh3rLFv4hn8pi0VnYd6yxb+IZ/KYg0Vm+T3qKi+jC0lm+T3qKi+jCDSREQEREBERAREQEREBERAREQEREBERAREQEREBERAREQEREBERBWrmZ6ZxG7OkPZv7rrPWu5oe0tcLgixWS+KSBwZLrpo8DR34HsQcREQEREBEXI4zUvt/2WnpH4/YOzr8Ou0TOoTEbIWc6f1wDcj9c9Q7Ovw61oAACwGiAWFhoEXNa0zLSI0IiKqRVcQidJCx7BmdE8Py2vm0IIHbY6dtlaRTE6nYz2ua9oc0gtIuCOIXV783QsPwD5IAf1IyMvsBBA9llx9FIGExVLy8bCQNynvsAVvGSGfjLyvDomudnF2vGge02P8AfYkTzJG1xaWk7g8F7WntV6ZVSRaTNMjR+u0dL2tH3eCtRSxzNzRvD27XBVNeHRNL84uyTg9ujv6jsOiytjifS8WaSg5lSc650aSnNSP+8Yhn2tvvsoGVMsP6b4WP4zR0h3gb+zwKsNq6dzrCVoO9naH3rPVqrbiUyKGOqp5JnRRzxukbuwPBI9ntXJHmYmKInqe8fqjqHb9n200kklmc5zaZjHFu5e6wJ6gRdR8lUVVuXJgjBvkjeQ46DQuHC99uodqssY2NgYxoa0aAAWAXpTsRQU8VO0thjDAdTbcnrJ4lSoigERESrYgbUUgN8ps19hezSQHHwupFKRcWOoVGkHI56UtLTE4lotYZCSW27ANPZ3LzPyOKbVi0fRCdzgxpc4gNAuSTYAKOOqilLeTfma4kNeNWkjcA+w+Cq5amtpHmKQOa8uGtmg2OljlILTqDodD42XUDZo4hVyvncwO1NgCTxsBwGgWOH8duszeU+SdFhtxKfCTFSV1NI6NvRFQy7m7XaNhc20WpT1tNUtLopWkNtmB0Lb7XB6+HWuLNxcuKe46ImJWEVapmnY+OOmhEr36m7soDQRc+9U2YlXTTMZT4VNa3wplPJhpsLWJGovfw22vOPiZckeVYTuGi7pPazgOkfu/vsUiyHTYtGHTTQwU8EJD5iXZzI2xzZbbWFvBX6atpqy/N5mSW3AOo16vYpzcXJiiJtHSInawiIuNYREQVKyh54Wh0xZF0c7AxpLrODhZ241Ctk3JKIui+e96RSfUIiIidijfKGuawNc5zgSAOr+ypFCy8kpk/Vbdre++pWdY+5HWxXAMpLnbkE6A9ylRFWbTKRVqnIZGnlsr2A9Fli43tbf8AvVWVVkjLqtmToj03m978LWtpsFpi15blEpaaXloGyaXO9u9dmfycZfbMRsOs8B4qRQkcrVMZ+rH03d+zR9p9gV8GP5ssRB9J4IuRhawnM7dx6ydSfFSIi+miIiNQojmginaGzRMkaDcB7QQD16qIUULB8A0QHriAF+8bHqWTW+UT6Sqr6fm7XPhDeQ6VuUJy5ge7OCpoPKSklZJmZIHxU5neBlNwAC4DW/HiBdWnF5R3G0eUbXiK1ugZTyf6s7me6x+1c/679hT/AF7vyKv55YJHMfTTteRHycVm53l5dYb22bfU968v8oKVoaeSqHNyh7yGD4MZyw5teDhwuuafx+L/ANTyWv8Arv2FP9e78if9d8np/r3fkVwixsip/hYP/VbahOa0QSF0MAGU3ImJI0/dV1eZyBHrxIHvC9Lt42GmKJ8I04+TPcPmZMAxJ+JyTMqWxxOqDM08u5wbfjyeW2btukmG1WHUZqIY4mVTDEII4Mzw+QZg57tBbMHEHu1K+mWW+txAVeIwsZBeGFkkILjaxLwS42/03sPFdStLzKpVeT85h5KCZlhDGx2Y6yuDy597gixvfUHuWrhdK+iw6Gnkdme29+kHWuSbAgDQdwXugldUYdSzyWzywse621yLlTOc1gu4gDtSZ17VtaZ6dVWvEbomteHkk9HJa4Pt0Xoyyma8bbx5f1ujrfuuvQac2Z5zO9w7l5vJ/IYsdZiO5Xx4bTO5YFdS1Ms5kpIWVLzE6ONlQA0x3IOZocCDpoRYLrMMxWOow/pNy0zY2vdFIGtIF8wy6dY2Aut6SNslswvY3B2I9q4y8fQcSRfouJv7CuCPytpj+sOv49MemwmpihgzZjKyjdfPO4gzm1r2PZwXjDsKrWzwir5UU7ZnSFpnvYGMADQ7Zr6aqdmIVB8onUrnWpw8RNYMtyTHnzEWv1i97abcVsLbNzcmGKzasdwiKxLDwvDKqKrLqyN1jSuhkkM2flHl4OYC+gIUgjfEA17XC98ubey2FDNTsmsXXBbexBXn5uZOe38o0i+LcM5FxhJaM3pDQ966s5jTjkREUDj2h7XNdsRYrWopTNRxPcbvy2ebfrDQ+8FZRIG5spaKrippnsmlYyOTpAucAA7+o+xehwrTFpr+2uK2p010UTqqnYzO6eJresvAC8GqBuIopZCOpmUeJsPBerETLpm0R7R01ByNdLVvqHSve3I0FgbZt76kelbYdQVxV+cPYfh4cjd87XZmjv2Put2r3PKY4xksZHnKwHif6an2Kbb32isxPpDEOdmR018rHlnJj0dON+J9w7xdTwwRwNLYm2BOYkkkk9ZJ1JXYoxFE1jbkNG53PavahZkuxZlNV4kypnZaAMdFESA49C5A4nVU2eUsjqbMaJ3KOkjYwWflOZriP1b/AKvAHcLbfRUck4qJKOnfMLESOiaXaba2uqlC6gq2T0jcObA0ZZJIZYGtDg69nFo67HfXsWkeMwpO1rD6rntBDU8mY+UbfIeGtlYXGtDWBrWhrWiwAFgAurOdb6XhFUaxhnxzl9nH3AqGWnbLIHOe+1rZQbAqRxzTnqYLe06n7l6Xg83PaM38Z9LRDyxjWNDWNDWjYAWC9KGoq6aly85qIYc23KPDb911KCHAFpBBFwRxXBNbzHlMe0uoi852FwaHtLjewvqbb+CRjtb1Bt6ReBIwuLQ9pIOUjML3te3fbVegQ5oc0gtIuCNiEnHesbmDaOSJxe2SNwY8aG4vmHUvJpoy19xd773ed1OifJaINK7JuSZlqH2INs7hYOU4Ic0OaQQdiEsq9C4GDLZzXAkua4WIuSrTEWrNoFlRx6SSg8SHDusB9xUigfaOoY+9uU6B9lyPvVad7gV8bpZa3CpqeFuaSTKALA/rDr0Wd5nrKNzhR2faDK6SGNkBdeRpIAFgDlBsV9Ai7eLzbYK+ERvatq7fPTNxCF0ELJZWPrJHwsjklzSRRkgh51OoAdrcnUaqwyjrTjkMskc7o4ql7hKZQYxHybg0Bt73uddOO6sYNinnNkkhjbGQGvYLHNkdexNwOrcEj79Fd/I5nwTFZp3pSK7FlSnNPIetxHhp9y1VkA36W+Y38V4+L7lXPPUQIiLRyCIugE7C6mKzPocRdLXAXLSB12XFM1mPYIiKokpzLziJsLnXDrgZ7C17kWv3rfa9rr5XA2NjY7FfOEX4kdoNl5yNIItp1L1OPzoxU1btpW+ofTosHzhVZ4yDYsaQ4nVr+22lipGVFdWTBjJBGCBcMGg6ze19V6VeXitOqzuV/KG2i8RtLI2tc4vLQAXHc9q9rqWFnYd6yxb+IZ/KYtFZ2HessW/iGfymINFZvk96iovowtJZvk96iovowg0kREBERAREQEREBERAREQEREBERAREQEREBERAREQEREBFxEHURcQFDUwCoiLCcpvdruoqa6jM8QfkMrA/4pcLqNwMqQmB5ZOWtIIF+Bvsf76l4DdGS9IZ36dLQtsbabK24tnqTMG6ABrHde+vv/u65MzlI7Xykag9RXi8n8hEZYpX1E9tIp1tCijbK0A5ntIBsHcD3fYpYKcVIEst+SOrGbBw6z+Hj2evGSs18oU125DE6o6R6MHAg2L/AMB28ftz8aiq3V9PRUj5Yoq2MRF0ZIEOR2YkW2u0kLfS5Cz853uV/Hp8ezFMZZE2fk5Gmcn02lwzMa1uW1juQ86alWKeuxFgnZHK5z81QSySFxEIDjldcAkjhbXu0K+pzHrKp1Ne+DEKOmED3MqHlplvYNOVxA7T0VaLxb6RrTDFfiL20tQx8znBlQBHyVmzPABaNN77X02OgXvDK/FKyspopJMkLi8ukEWpsGm2oA3J27twvpcx6ylz1lRN4/R4y4iKCarhgcGPfeQ7Mbq4+xZ62ule9kbC+Rwa0akuNgFRmkdVXaQWwfFO7x29Q7PHqXHZ5Xh8p29Fg2b+J7V6W1Ka7lSbPRHwbbcNNOC8r1tH2k2XlaqCIiAuEA7gHvXV4keWtAYMz3HKwdZ/vX2IDIGVE7WFoyRdIkcHcAD3Xv2W61ota1jQ1oDWjQADQLxTwiCIMBud3OO7jxKkXLa25axGhFFU1ENJTvqKh4jiYLuceCqw4zQTMzNnygSCMh7HNLXEXFwRcDTfZRFZn0nel9FCKunOf4VoEbWuc4mzbOvY324KUEEAg3B2ISYmDbqIihKhLHLWzT00svJxNc12WIkPczQjpA3FyHDuVHEKeduSlZSPqbEuilzEWuSSxxN+jYWN97t06tWToVsLtLSAxnrJ9Ie4O8VYU7Qjp8/N4uVY1kmQZmt2BtqB2KREUAqtRh9NVOe6aMuL2hrrPIuAbjY7i++6tIgzKLBmUdQJxVVMj8zic7hZwItY6dg8FpoiBuq1VRsqC2QfBzs9CUDVvZ2jsVlFGt9SMykwuSCKz62Z0j7GYi1nutqRpcXtwKnEfNH2zvdFId5Hlxa7YC54H7e9XF5kY2SNzHi7XCxCxy4KZKzGvY8IoIphy8lM915YgDroXNOzvcR3hTr5vJjtjtNbLiIvErskL3dTSVnEbnSXlp5ZodqIzqOty8yTRU74Ii0jlpOTZlAsDYnXwKmaMrQOoWVTEaOSsbDyNUaaWGTlGyBgfrYjY966MPhbJEX/AKqz6SmsphVc1MzOXtfJfXa/2aqOPE6KWN0jKmNzGMLy4HQNFrn3hVYcFeK6Ksqa99TKxxdd0QG7S0gWOg1vYcUnwMSUcNPHVvjDKU0rncmDmbprvobhejHF4mtzdXysvMq6d9S6mbPGZm7sDtVHDOXVRbJnBkHQBYQBa9xc8VBT4NDT4o6tbK8jO97YyNnOFib321PDjur742SACRjXAG4uL2K5c9cGOdY53tMbn28yZ3PbG1xZcE5gAdrdff7lFRulhldFUtbmlcS2RhuH6bEW0Nh27exTMia12bVx2BcbkDqUVb0YWy6jkXteSOAB6X/1unFzfHkiI+0zC8i40hzQ5pBB1BHFdX0CqjNhFDPOZ5Yc0hcXXzHcsyH3KIYLhdNDKeTcyIxPY7NM7K1jvS3Nhte601HUB5p5BExj3lpDWyeiTbY9ivF59I1Cm2nw3E2unhPKeg3lI5CC0svlsRqD0j4r35poeSdHyJyujEZ6ZuRmzb9dyTdcwemqKalfzwM5zLIXyvY/MHmwF9hYAAADqCvKbWmJ6lEREwE3JKIizWQ1Js1gsTd40HZr9y8tnIflmaxmlwc9wfsXKtxElKB+tLY/7HH7lIuHkc63HyRWI6Utii/s5aP9oz/cF4zU2ZzzyRe9oa46EuAvYdu58V7RZ/8AWP8A/LOONr7RtlAyQwR5GNbYaWDQNAAP72XWsAOYkud8Z26N/TP/AHR969rg5PNy5p1M6htTHWoi8NlY6V8TXXfGA5zeoG9vsK6xwkja9t8rhcXFly/FfW9NNw9LhAIIIuOpdXjlWGfkMw5XJny8ct7X8UrjvPqDbzlbHJyjmMJtlEhAzAdV+pSoo8pZ6Orfi9Xcpva1+rT6ISIvDJGPNgdeo6HwXtZzEx7Sz6uJwqgY2OdyguQOBGn3hVg8F5bYhwJB7COC047GolO5Fhfq02+/2r1JDHLblI2PttmAK6PkiOrML4YtO4Zm267EwzPaxh1dx3sOtXm0VOAQYgR2627F7ja0VjiGgHINQO3W/gPeunixTLlirC+Ka13tJHBFELMYBpa/E+1SAAbIi+nisR6hy7cDGg3DQD12XpcXVI4qrGCCrY035MjLCODTuR4DT2hWlWxCMSUbwbEAhxB7CCq3/rMr47zWVtFj0tdJRx8nNG+WMEkPYbuAJJsQdTbQC1+5W/OlOW5mCZ2mg5ItJ7NbLijLSY3Eu+L1mFuR7Y2FzntYPjO2CpYVQS0DJuWqWVL5nZ3S8kWuce05jfhYC1lVq6p1WYcsUkbWPJIeW66EcCetRZAGZA5zY73yBxDfD7llfmUxz4+2dskRKapxKpzvkphGIY76OYXOktxFjpxtvwPYtWGWOeJssTw+N4u1w2IWMoG0rIWnm7nwuJvmY8g7WseywAXPj5vc+atcvfbai1jza9Il2u+qkUcLxJE14GUEbdSkXiZZmbzMuuGD5RYfV1lTSyUtM6dsbHh2UxXF8tv0mnA7LxR4VicOE1TLmKqLI44GiYloaGtzADNYE2IvprseK+hRejh/IzixRj8d6Vmm52+Zdh+OZYQ0yktfnbaUNcwZm9F15DcWB4u3topRglSM4bFMzJzoseKm2ZznAx2IdfxtqNVo4xJVxwMNI4MIcXSHOxpyBpJtmBF724eCuwyNlp4pW5sr2NcMwsdRfXtXd/nXphjL4xqVPHvTDlwmtqJo5KmOR9pH7TgZQ6Frb6OGmYHbwWphcL6bCaSCWN0ckUTWua5wcQRvqCft2VtF5/J/ITnx+HjpatNSKKWVzHMa2Jzy6+xAtbvUqjYc7s/6tuj29q4K69yuj5aWOzp2NbGdyDq0nr4LjpATykE0RLrNs46E6/irK8uYx3pNae8K0Xr+hHHMXSvie0Ne0A2BuCDxXHkSVLY9w0FzhrYHS336JJTMIvH8E8bOYACuxNkiaQWl5JuXZtT7grfx91EyKMyhrSXsewDe4v8AZdSLKYmqVakoaaiz82jLc9gbuLrAXs0X2AudB1qyiK2TLfLPledoiNPMl+Tdl3tpZZOV0Yax7C0kXF+K2FUxBo5Nj/1g6w7Qdx9/sVsVv/Fllp5RtTREWriFnwYOTiMmITvDGicOjYIW532Y39ffLe4t2LQXH35N5EkcZAvnlvlaOJNuxdfFy2x31X3PS1Z0pYdRYpDVRufGRCY4muZsS8RkAnraDuO3sUmFw1kdPKcQzh9mZQ8D0tc1tTpttp1LhlqubU0rREXzvLYojG4PnGbRwF+iMupJvbRXXgNe4NN2g2B616HMy2rTVqx2veevTyiIvEZCIpaeB9TLkZYW1cTsFfHjtkt41IjZTwPqJMjPa7gAtunp2U8eWMd5O5SCBlPGGRjTieJPWpV9FxuLXDX/AG3rXTqIi61hZ2HessW/iGfymLRWdh3rLFv4hn8piDRWb5PeoqL6MLSWb5PeoqL6MINJERAREQEREBERAREQEREBERAREQEREBERAREQEREBcuL2vqs2oqXSusxzmRjqNi5QZbHMwlr/AI43QbKqOqi4kQt0H67hp7BxVaWse5gZKwhv6xZrfst/7XqGZszSWhwI0IcLELyufysuKNY4/wDuvSsT7SF8x/77h3Bv4Lz0z6c0jvbl+yyOc1jS57g1oFySbABeYZoqiMSU8rJWHQOY4OB9oXi/5HJvG4mdNdVDDGTdzQ49bukfEr0GMAIDGgHcAbry2aF7Q5s0bgbWIeDe5sPfopFjf5v/AD2noReXubGxz3uDWNF3OcbADrJXpZ+NvehTrYY20pyRtDQ9jnBoAzNDgSO3S60LWFhsq1TGZad7G2z2u3NsHDUHxsoocTBkkjqaeWCRrui3KX522vcZQdOB6j3he1+Pyx4TW09qyvos5tZVvrGN5ARQGXIC8dJ4yk30OliOO60V6NbRbuECjlgjmkgkeCXQP5RljbXKW/Y4qRV5quOJxYLyS/EZuO/q9qvXe+iVjvVJ9aZNKUNc39q70fYOP2dpUTw+f/MOBb+zHoj8f70Xta1x/tSbfp4c2ST9NPI7sacgHhr4krscbI25Y2NY3qaLBekWsREelBERSPX/AGz3ryvTbEFt7HcLyQQbEWKAiIg8vY2RjmPaHMcLOa4XBHUVBhUDqWtkikeZA5pdDro1oIuLdeo1ub9nGxmvs1xHWGkrzTnNicbm6tbE9pNtLks0v16LK16zGolaPbSREWDVVxKkNbRuhZJycmZr2PLbgOa4OFxxFws8YNU1MwqcRnp5JjLE5zI2EMyMzG2tySS47raVevjklopmRTPheWmz2AZh3XV62mOlZjbHg8nZoA5wlgeWytkZG5pLDYyaHss8W7QtfDqTmNBFTF4eWA3IFhqSbAcAL2C5hbnuwqjdIXF5gYXF25OUXurSm1pnpER9iIizXV63SldIN4rSDty629tre1WFwgOaQ4Ag6EHioaIk0kYJJcwZHE7kt0PvCfSE68yFwjcWNzPAJA6yvSIPkKbG54i+SOsmq5eZvmmjkY3JFIBfLYWc2xFtd77rQnxmsgxSmoXc2c+XI15DC3V2axF33sLC+hv1jZb/AF6DXfTdNzrv1rbzrP0pqXzkmP1jqR08UVPG2JzIpTLpaWxLwLuaDawFr8exTDHJX1cLGCDI8wgREO5SUPAJezsbfiOB2V3C56LK+kpGyDLeQ8q1133cbuu7fVaN9b8etJmsfRG5Y2D4nV1k0balsAbLT8u3k2kFvSy2Nyb8CthEWdpiZ6WgREVVmcxzZMYn5LIOSYGSjdznGxb3AC/ffsCuKrX08bZW1oa0PbZsjr2JZrpfvN7cVMIWjUOf/vJ+9eF+QprL5TPtMJFHMTZrWi+ZwBPUN/uXch/aPHh+C8mJ9weVcbG/SA+6y4axETvaUqKO0vx2f7D+KXl+Kw/+R/BV8f8AY5Ute6lmbG0ueWODQHZbm2mvBZnk3SS0lJM2SF8Yc9pbmZydzkAd0eGo347rUzSDVzBb/S65+xOWb1P+rd+C68WaaYrY9b2iY3O3KiYQRZyCSXNaBe1ySAB4kKtLXSxsJFDUOcwEvF2gN9pNjfsv2r3FE2qrZHVDS4RFroWm4aO23xrg92luKs1sTpqOWNguXNIte1+z27Lu4/Bx2pE37mUTKBtbTmXkXSNjluRybzZ3goOWrJwyrpmk04eLRZQHSsI9K5211A00B3uFoteydhBbto5jxqO9ewAAABYBbY+BipMz7NyzaR9fyTKdlLyLWEt5SbLbKCbWa12ptbq4qdstfG4cvTxyNtb4B2t+uzrae0q4i7o66QpPrp2ND30E7YwQHatc4XNr5Wk3Hv7N7W2PbIxr2ODmuFwRsQvSpHDxDIZKGTmxcbvYGAsfruW6a9oIU9C6uFzWi7iAO1Z4xPloGMpg19Y4WdGDcRO45+qykGGQv5M1Ln1RZcjlTdtzucu34cE1+xNT1kFSHGJ98oBN9NDse0HrU+6gqKKmqTGZ4WPMZu0kbf07FVzOwq/KOzUNwGm2sAtaxN9W38L9WoC1U+lB9J/+pXpVpqunlmgjinjkdymoY8EjoONyrK8H8n/8kf8AC1REReYsjb+mf+6PvUijd0JM59Eizj1dX2lSbq9v2hnS0+IMxKaelbSuimjYx3KyOa4ZS7YBp+MqcHk/JGInvdTmaIUwY8E3bkcS+xtxBt2rdReji/I3x1isVj9KzTbEhwWeOgqKctpRI8MBla516iz8x5TTS40O51OvBRjyfmc6TMaZkUmX4BrjljHKh5aNNrA8BqdlYwyaTzvVRPnZUXD3Xjlc4QjPYNc06A2+wrXXZyebl49oiYidqRWJhVw+j5jBJCMgjMz3xtZs1pNwLcO5WkReNnzTmvN5+2sRqETmNkm6QPQGh7T/AOveu8nb0Xvb7b/bdItWudb0nE9/Ae4BSKs2mJ0PEbBGzKCTxJPEr2iLOZ33KRRTHk3NmAvl0d1lp3+4+xSrhFxY6ha4ck4skXj6VtXyjSRRyTRxSQxvdZ0zi1mm5sT9gK80pIY6I68kcoPZa49xCpVWG1VVWmR9awU7Q50bOSu5jiws3vYjUlfZ0vF6xaPt5sUiLalc57SGEzc6g5IHKX8oMoPVfrRtZTvkfGJWh7H5CCbXOUO069DdY1P5OzwNLxUU75OUzBsjHOYfg8huCb9vuUzPJ/JWT1HLREzsdE9hjOTIY2t0aDpq0bHbS6ut8df20+e0vICfnMPIk2EnKDKT1XSWame40rp4xI8WyZxm2vt3arLiwOoiijPOKd8kb3kMfEXMyuaG663JFtz12XuDAGwmO0zX8nJA4Oc3pWjblI9qiY30eFf2SRvhfle0jqNtD/fUqsstSZpI6Wnjl5KMSPL5cm5IDRodTY9i262J01OQ30mkOA67cFizUdLVkPnjc45ct2SOZmbvY2OoXjZcGLBl3b+slJj7RtxSjPIkvdHyxblDxsHMDgT2agX61GzFYpqaplhilvBEZbPAbcAA9ZI34jXhdW56Khqi7l6RriYRCcri0CMHMAOq1hr1BeZGYfK5kkwa7nTCyK9Qcpa6wIYL6cBp1hXpj4t+6xLSIqinxWiiq5oBI48kSDax9H0tL301NyLaG11bBa4y5DmEchiLuBIAvbuvbvBXHQwiWd8cQjklDw4Pe4x3cLElnbxXIYY6WkgpYnFzIWZcx3c7cu9pJWGevG+OZp7Vt466WaA2qXtBNi29uAN9+/8ABaCyYi5tTEY7ZybG/wAXitZeTm9xLqwzuoiIudsjmghqGhlRBFM0G4bIwOAPXqpCbm5ReXvaxt3OAHatfO9q+G+kadJABJNgF4ZIHucMrmlvWNx1oPhLEgho1AI3XHxuL88bg11rXIuD/f3lRER6kdn/AEL+wX71IoXNnOhMTmnQ6EWHiV7hcXRNzG7ho7vGhUzGq+x7RFnw4zSTi7C/K1jpJXEC0IBI6ZvpexsBcq2Lj5Mu/CNkzENBFTOKUAh5bncXJ5smbN+ta9vDVRSY5h8VQYXTdMPYzQXBz7G/UrV4ua3UVlHlC5Un4B44uGUa21Og+1ei/IGhwJceDRddewOBa4aHQ8F5jiZGSWjXa5JP2rPqI1ZLscjZQS2+hsQQQfevahaAKmSx3a0keP4KZVvERPQKhXvcZWx65QMx7TsFbkmjjdle6xteyzC7lJHykavN9uGw9y1xVmO5Y5raroREWjjFx7I5Y3xzRMljeLOY7Y63+5dRWraazuD08GnpS6MmkivGLMN3XbrfrUjnFzi47k3K4i0yZr5P7TtMzM+xEU9JSvqX6XbGN3fh2quLFbLbxqiI25S0z6mTK3Ro9J3V2d624IWQRCNg0HvXYo2xMDGNs0bL2vouPxq4a9e29a6F1EXUsIiICzsO9ZYt/EM/lMWis7DvWWLfxDP5TEGis3ye9RUX0YWks3ye9RUX0YQaSIiAiIgIiICIiAiIgIiICIiAiLiDqIiAiIgIiICiqH8nBI8fqtJ9ylVHEJb5YQdSQ5w7OHv+woKbGhjA0bAWXURAXiMWrgc1g5hFr7kH+v2r2vJb0mPHpMNx1bW+9c/JxzlxWrHtNZ1JitLJV0DoomMkcHsfybzZsga4EtPfZU6KhnfX0881BHQwtMj3xQzbu6GUuy2B2dtp1rVjeJG3HtHUva+ew82/Gr8c1bTXfb5eTA6x7oZZqeSaQCMutUAHoylxHpDUtIt9yl82YxavDpnl0jHhpEts5LwWkdLSwvwb1ar6NZtXPOMWpoKaozOcWufBkFmx3OZznb9QAFtetd+Dn35FvGKwpNNM2vwfEHGuiiZNNTPEjadnOrZSWss43dqLh4sevbVS+bsWFdUv5VxY5suQiTQgsIY30tCDbgNt9Vvouefys+vCFvj/ANs/DKOejlmEhkMTmRlueXP08vT3J42WgiifL0zHE3lJfig2A7zw+3qBXBkvbk5fKsdytEahUqqaZlaa2GSDMI2sHLgkR6m7hY7kG3DYaqthGITPe+SSodUUVuhO+LK6R5towAagWcfb2K1XPfT8mG2mrJXfBtLehGLgOda/AHrudha6rYfT09GTA2dsk3EEgECwFgBsNAvoOHgyVpEXlnae16SaWe41iiPAHpn28PZ4rjGNY3K0WC6i9CKxHpSZ2IiKUCIiAiIgLnLGSoEBIBIz3tqe5eJ5RDE55F7cOsqxTxGNpL7GQkkkdV9B4WXn8/k/Bj1E9yvSu5eeRlA9Jjj3EfijInOPwgAHUDe/9FYReHP5HkTWazLTwgXi/wAPGNb67cNOPZ/RdkcWsJaLngvFmCOOON9y8Al4OrgON/73Th07nLaeoTP6WGyMc4ta9pcNwDqF6VcxsLQ0saQNhbZdheRI6J5vxYTxHV3j8F6XH5tc1vHWkTGk6Ii7g3RFG+eFkjY3ysa9/otLgCe4IhIiKKSY5+TiGd/HqZ2n8P8A2g9SSsiaC82ubAbknqAVeNtTGXvDGFsjs3Jl1izTgdu23WTqpo4cjs73F8hFi4/YBwClUivzyNv6cOgP/wCQWH+7b3qwiqzUwiie+lBjkaMzWsNmkjgW7a7dfuQWkXGPa9jXsIc1wuCOIXVAz8OoaimqKmeqqIqiSc+mGFrgAdG6kiw6gtBEU2tsiNCIvL3tjbme4NHWSqpekVaWsZFUCIseRlzF7RcNGu/gon4lHlzwxumb/o1N7jh7U8o/aHiprHSOdHHTyPyOtmFtwfb1cVYh5QRNExBfxI2Xim6XKP5MszPNr7kf+7qdfP8ANz/Jfx/S0QIiLgWEREBEXiU2ZpfUhunabK9Kza0Vj7HmIl1YS0HIGZXHgTcW8LnxVpcADWgAWA0AC6vqMWP46RWFEcsQeQ5pySDZw+w9YXI5rv5OQZJOA4O7QpV4ljbKwsdfsINiD1grVD2q9TXUlHl53VQQZvR5WQNv3XXqme4tMcpvLHo4/G6ne38RwVfFaLnsETWxRvcyaN3TA0aHgu37ApiO+0T6XGPbJG18bmvY4Xa5puCOsFA9hkdGHtL2gOLb6gHY29hXyopMQwyCpq5iWZAx8UbZczXyNeeiBvZwNtetW/NNe0FxJkc5kJnHK5TKQ57ntB4ekLcNLLT44/avlL6FFj4XhtTDXCerJLGQ2jbyxcGEveQ066kNIFythUtXS0Tt4lkbDC+V+jWNLj3BUped1jZWE81icMgBAc8g7m4NhxA36+xS4kQ+mdTAjPUAxgdhHSPsH3KZeZzuTbFqtPa0RtG2GJuTLGwcmLMs0dEdQ6lIioedoOfc1EdQ4Z+TMzYiY2v+KXda8emPJmn+MbWmYhfRVRiVCYHTisgMTXZS8SCwPUvTq6kY6NrqqEOkbnYM46TesdYT/Hy/+sm4WFHlLDdguOLb/YjJY3kBkjHEsEgDXA3adj3KRVtW2OdWg9vDZGuNr2d8U6Fe15c0OFnC65ESWkONy0kfh7rKuo1uBIXEi19FxF5e9rGlzjYBJta899np6XiVxbG4t32HfwVQ1ruUuGDJ1cVOJWTlgYbi9yO7+tleMcxMbVi9Z9K1Fi9BVStp6eZxdlOUOjc0EDexIsVc5aLI1/KsyONmuzCxPYsJnkuGQtaydud8TmSl5c4Ak3BaDtfYjS4KmfgcriZQaMve95dA6MmFoc1rbgdYy34bletbicS3cZNK+Vv01454pJJI2vGeN+RzToc1s1u3Q30Tl4eTD+VjyE2DswsT1XWXLgbpMQq6oVIaalroiLGzGmMNu0cHXaPYoKvAZ6qiEF6GK+a4iiLRqwNDr73020GqTweLPcZE+U/pszVMEDZHSysaIm5n3OrR1kLjKymkEhZMwiMtDiTYDMLjXuKy34DI+aodytO1k0Lo3dAuJcWgX121F9DrYaLxU4BNOMwmhY7O1wjAOTSPIeHtGiRwuLEd5O0eVv02YniEvZIA27i4P4G5+1WFnyx81wuKASgckxsec6Xtod78Lq3TzRzM+DJOXQg7r0uHm86zXfrqP9uPPTU7SrMlpuWx+FzRK1sMZlkcHuyvd6LW2vbrPsC012/BdzKttCIuIoLJqI+SqXsOx6Te4/1+5apIaCSbAcSqtZFzmDK2NxeNY3bWPX3Lm5OCM1PH7WqoENcC17GvaRYtcLg+xQOophhlHRsfTEwtbncXkZCHBwIFrOH+nrAWq7D226Mr79oBH3KN1BKCMsjCOJIIt+K4cOHkYImIjbWL6V5XNdM/Kb3JIv1Lyrz6Fhpw1ukjAbOGlz2hUAb3uCCDYg8CuLlca2KfKftXe0kDmtqoi4kC5AI67cf73stCZ/Jxkixds0HieAWY1vKTRssCCb2JtewvZaTI3Z88jw9w9GzbBq4skR1Mu3BvxeXGePpnLI0DUNbY9419ylY9sjQ5jg5p1BC9KuWxsmLGS8m+T9VtvG1v7sso1dt6cMz5ZHxQtcANDJa1uu2mv4qRsLWvzlznuGxdY5e5eoo2xRhjdh71jV2PSUuMcxZAyQ3YMuZ2d2bqAaRp2kLbFivmmaYoRM67luIsn/EVCZHxs5SR7XZWhgBL+kG6C+mpG9lNDi0Uk2R0FRE3lTC6SQNDWvtexsfftdT/AIHI/wDU8oaCjj0MjeAdp7QD965TTsqqaOojDgyQZm5hYkcD7d1yIuNRNc9EZQLd3/pYTSa+Vbe4Sm4rG/w7CymdDBOYjLHJHO4R35UOJIJF9wToVsotePysmDfh9omsSoTYVmq5KuCpdFM6QuDjGHAAsawi19fRBuom4IyLKKepcxjDCWBzMxBjFgSbi9wvEUIk8pDKKSWERg3mMbjy5LbWLtg0cB1rXXp8nmZ8MVncdx+lIrEh1JsiIvDtO521QsJNTLm0IADe1vX439ymUMpySsks4gAg2F7XtwXH1UTImSEkh/ogDUrSazbUwjelKpAFa/LxALrjjbSy8I5xfJI8/rOJ9mw91kXRP6efed2mYERFVUREQERWqGkNS4udcRNNj/qPUtsOG2W3jVMRtyipHVLrm4jG56+wLbY1rGhrQABoAEa1rGhrQABsAF1fRcfj1w11HttWunURF0LCIiAiIgLOw71li38Qz+UxaKzsO9ZYt/EM/lMQaKzfJ71FRfRhaSzfJ71FRfRhBpIiICIiAiIgIiICIiAiIgLi44hou4gAcSqcuIBriIYnSWNs1wAguoqAxItaM9O+97HKQQO3UhWY6iOQ5b5XfFdof6qk3rE6mexMuri6rgiIgIiICyajSrmHG4PuC1lRr4Ghrqhtg5ou/tA4+wIKiIiAiIgBxY7O0X6x1qy1wc0EG4KrL1TOAL476g5gOw/1uvE/K8aPH5a+2lLfSwon0tM+Zs76WB8zbWkdG0uFttbXUqLwqZL0ndZ011sXHODGlzjYDUkrw+Qh2SNueQi4GwHaTwXplMC4STHlHjUD9VvcPv3XVx+HfN3PUImXgNln4GGPt9J3d1fb3KxHG2NuVgsF6Re5iw0xRqsIRVFNFUxhkrSbG4IJDmnrBGoWRzYUFbTRvdy2cSBkhLQ65Jc4kaX2AuAtxYuK5zjmH8k0vc1kme5cGtaS3XQWvobArqxzO9KW9LaIi6GYiIgIiIC8TSclC95/VF17UVSCYSA0uFxcDci4v7lW0zETMD3TUrhHC+SR+cWc5pIIzWVxRxSsmjD43ZmnipF8ZnyXyW/m6YiIERFgkXhsbGElrGtJ3IFrr2itufQKOYDKHEeg4Ov1WOvuupF4laXxPaN3NICvit43iULCKKGYSkjK5rgAS1w1/vQqVfVRMTG4UFn4bNS1sFQ1kkVRaZ7ZLEOBu4kDt0IXqumkkkZRUzrSyaveP+0wWue83AA7b8CrjGNjYGMaGtAsABawVvUCtBHUMhbT3a1sYy8oDclvCw67blWY2NjaGsFgvSKARERIiIgqRsdGXRCV4aw9Eaejw4ez2KTK/wDav934Lsoyysdwd0T9o+/xXV4XMy5ceWYi3SYeCwnR0shHfb7EETRxee95P3r2i45z5Z92lOoRmCJxu6Nrj1uFyuCniDg5sbWkfF0UqKvy3/ZpFyQjAMTWttwAtcIyOK7ZGRtBtoQLFSqP9G7/AEuPgf6/akWtMa2JERFkll4ljcGGVfI1PRa6AyMIa513A2toDbvXiDygpZLMex4kFPy7suUjRgc4DW97HiBdaTqeF0rpXMu90ZiJufRJuQs9lBg8VXzVoAmdG5oi5Z3oltjYXtcgd+l17WCOJfHFbR39s58olLSYk6qrhBzOaJjoBMHyFuoJsNAT/fUtBRCmgbOyZrC2RkQiaQ82yjYEbFSrh5c4ZtHw+lq7+xeHECSK+gz29xXteJReNw2036ljgv4ZIsmU0j2xsdI9waxoLnE7ADiqNLjVFUl9nviDWCS88bow5pNg4FwFxdWJImV1DJDK17WTMcxwOhsRZZLvJ+qnE3O8SEpkjbGAGODSA5puW5iL2bwtuV9bSKzHbKZn6a7K2lke1kdTC97252tbICXN6x2Lz5xoRFyprKfk7luflW2uNxe6za7ydZWYhPO6pLYp+kWjMC05MgIs7L4jrXKLycFPNDLLOyR0brnR5zDk3MHpOPxlbwr+zctOoOUMqogX5dwzXMw799t/Z2qw1zXtDmm7SLgjioaGn5nh9NSl+cwxNjLgLXsLXXIfgZnQfqEZ4+oDiPYT7+xZz+oTCSd0jKeR0JjbIGktMpIaO+3BVsKqpayjM02Q/COayRjS0StGzgCSQD3qzUQRVUD4J2Z4pBlc25Fx7Fynp4qWHkYGlrAb2L3O95JUxMePZ3tKvEr+Tjc8i9vYvHOYsxaC4kdTT+CjlkdO0MbG4NLhdztNAddN9Vz5M1KRMzKXm8nOTLM1oaG5WZdQOJJPbpw4KdFHlcw9DVvxTw7l85kyTmt5W9r+kizfNlQ2okMGJSQU0khldC2ME5jvZx2B3tZaDXh1wLgjcHcL0rYc9+PaZqiYiWLD5P8AJ000Zq2ySSvjfndE7QtFr+ne56wQfsXrzA3nMM0lXJLkEYkDg68hYbg6OAHtBUnlBDWVGFyxUTM2ZruUDXWcW2Og01ubK/TB4pIOUZkk5NuZt/RNtl6s8zPGCM249+lPGN6UsEoJKKnldOHNklfZrHEExxN0YwkEjQX8VpIi8rk55z5POV6xqBRMI5aQDsJ7/wD0ApVXbIyGJ2ewIe7Qbk3/AAssqxuJTM6SySNibmebD7VnzTOmdc6NGzVyWR0r8zvYOpeFtWkVceTL5dQLrHOjeHtNnBcRWYxOu4aUMzZm3GhG46lKspj3RvD27j3rQgmbMy40cNx1LG9Ndw7ceTy6n27UZObycrmyBpLsji027CNQq2DwvhwuHlXyOklHKuD3ucW5tcoJJNgLBXUJur1z+OGcX7aa72LxLI2Jhe42AXomwudllzhpqpHDrB7PRGqzx0i09q3v4xsmqZamPI6NrGn0gTm7re5IH8jVNlc5+S1nBv39a8ou3FlnFaLV+nFa029taKeKb9FKx5tcgHUKRY0TjDK2RgbcC1iOH3K+yviLemHMd1WJ+xe7h5mPJHc6llNVpce7Kwk8Aq5rojYR3c8kAAgtG/XZeiJnyRtewBoOYlrrjbbx+xddbRbus7Rp6hY4sY6Yuc+wJBtofYpURWQLq4uohxUKmheZjJT5Bm1c1xIF+vYq+izyY65K+NkxOmLHIIqhkjwegXNdbWx2WrmblzZhlte/BRzUUUr3PJeHu4hx6rbbKt0qaM0j8kjnN6Nha973JHV+K8Pk/jrRMTXuHbgyR/VIaictu2FuuwLtR36LwyFojDXjM7ck6m/XdemNyMa25Nha53K9L18PFxYf6x7Wm0y8QufTvaHyvfEbjpa5TfTXe3DwVqOJkU0szARJNlzm+9tB9qqz35JxBsW9IezVW2PEjGvabgi4Xkfkazx7+eLrbSncds6WkwuilaZXGPlJA9jDKcuYODuiO+ykxHC2VVDNSRlsTaiblZXOuTuCS3qOgXnFaKWrMbqdobM0FrZ+XcwxXI1sPS22PUtF2pOqi/LvTDS8X3M/SfGJlwNa0BrAGtaLADgFFAL5pD6TiRfsBNlMqzHvY0tbC++c5b2Atc69y8vc33M+5X9LKKOJzyXtkLczSPRFtLfjfwUiytGp0kRF5e9sbHPebNaLkp3bpDtwBc7KqMSoy4t5wy7d7/3qvn8Rr5KuZ4Eh5G/RaNAQqa76cSNfylxX5ep1EPppsZpIgcrzI7gGjfWyqRzNmLX59x0WXNm9wKxF7glMMrZBwW9cFaxMVYzybX6luosyoxBzxlhu0cSd16oq1xc2KTW5sHcVl8FojaPKN6aKIvcMMtSSKdodbdxNmjsuqUx2yTqsLRG3hdja+VxbExzyNDlG3edgtWDCoY3B0rjMfiuAy37vxV5jWsaGsaGgbACwXqYvxv3klpGP9siDDJnyMdNZjAbloNyezqWsxjY2hjGhrRsALBekXp4sNMUarDSIiPTqIi1SIiICIiAiIgLOw71li38Qz+UxaKzsO9ZYt/EM/lMQaKzfJ71FRfRhaSzfJ71FRfRhBpIiICIiAiIgIiICIiAvEj2xsLnuAA4le1m10gkqBGPRi1P7x/Afag8VEzqh2ukY1DPvKjREHHAOaWnY6KaMiaAZwHX0cCNLjdRL3Tmzns4aOHt/9e9eT+Vx7xRePcNKT3pOx0kX6N1x8Vx09h4f3opoaoSPEb2mN5GlzcHuKhXlzQ4WI0+xeZxvyOXFMRbuF5pEtBFUjqizoz7X0kG3t6vs7lNHUwSuyxzRvd1NcCV9Hiz48tfKssZiYTIuLq2QIiIMuqgbTyNDARG4Gw+Ker++pRK/XszUxda5jOb8fddUEBERAXKUCSd8zSCwNyXHE3+77yupCTE9rG6scToeGl1wfkIvbBPitT2tKpiBeY4mMcWmSVrCcxaLHrI1HZbjZS1NVBSxl88jWNAvrva4G3tHiqzWyYk90jHllOxzDFnZpI4HNm4Et9G2o2O4XgcPBa+SLa6htMr0FLT0ubm8EcWbV2RoGbv61MqxfPCWOmkicwvDTljLSL6DieNh7VUxurkp3UsTatlFHM8h9S9oIZZpIGulz2r6OI3OlWoi+eix57amipmyQ1rZXNjknYCy5c5wBttw4X47KCox6sZQShjohKxr3mWQgEjlnMaGi1iQB9iv8cq+UPqFTxGkFTEHtdyc8XSZIGZiOsW43HBZNR5Syw1clNzTNIxxh0JtypcQxvcWi6jp/KOorJIGth5ESTRa79EvylpuN+0dqRS2ybQmw3FBWxxCWLkZZW5msDs4tZpvcbekPELRVGloTX4HRzxPEFU2NxY5gDG5ib6gDa7RcL3S1UzqiSlq4WwVDGNflbJnDmnS97DiCPZ2raLRM6U19raIisgREQEREEcJbSz5LlsUmwOzXX2Hff3Kvi2Kvw2upMwbzUhzpyRqBdrQR7XBWpA10bmvsWka36lHS0sVRA41UIla/M1gl6RyG2mvXYFePysOHFljPf1+mlZmY1DNoPKGoNJVOrKdpmp2h5DDlBBdly8dutSz41UQwVRdAwFpqBDJe9zGdAW93G605cNoJnl8tFA9xJJJZrcm6kfSU0jS19PE5pLyQW/G9LxWP+RwN78f/wBJ1ZlVHlEyKWqDKSV7IM4Dhexcwagm1gN7G57l6fi9WK5tOyjYZGulbJGZdDlYxwIdbqd1firWINwulD6mrp4AZiIy4suX5tLf31Kepw+jqJHOqKSGRxcXEubfUgAnwAHsU+XCiPk8OpP5emS/ymi6ToqWV8bYw8usbgmPOAdCALEC9+OynqcYmp6flDRhz20xqnsE3os4a21PZw7VfkoaOSTlH0kDn5Ml8g9G1reGirYnhEOJcm2R/JsawsyiNp6JtsSLjZZ1ngWnWv8A+p/kvPjBeHXLXN0uN7dSgM0jI3wOkdy73HkyACQ0m1xvt1lWjqSq8EpdVlzY3Fr2hodlIta99+3qVODkt8s1r/VM+lmKCOFoEbACBa/E954rJxzH/NFRHCKeOXPGZCX1DYtjawuNStpZ2JYNDiNQyd9TVQPYwx/AuaAQTfW4K9qut9qzvXToxilNMJvhASS3k8hzZgzOW99lDT4/TzMzyRyRAxxOaMpc5xeHHKGgX0ynvGqR4FQ0mV4nnZBD0hG57cg+DyEk2vt2rw3AcOqqNgbPJUMyxhkpMbxZmYNt0cp0cRqD4rTVFf5LtPidLUzshge6Rz4xICI3WDTfc2sNjoVcVSiw2noHE0+YXibFY2tZpJvoNyXFROxeAZyIp3NaL5gz0jroOPV2a99srzWPtO9e2gizxjNGGPM7nQOYfQfYuI6wG3uPwK8sxiJzozyErYX2+FdlAF9jvf8A9qnlH7T5Qvys5SNzdiRoeo8CqOJGSTBqswh3KGnflDb5r5ToO1aKgb0JXtHXmHt/rdcXMiK+OXXqVv8AT5nC5KmCkOQSxZp4xLJFDO5zGWdqBLe5uANBxXujfi4omlsk7CxsZyvguXF0rg69xfRtja+mi+mzO6z4pmPWVnb8nht7xq+E/t89JVYtHJJHecmNz2wEU9+cOEhADyBZoy21Ft78Eqp8YjzPjleA6WZgaafMGNa4ZSLNJ2vqQR2LUxSsqKKkNRDC2Vser7uIsPYD47Dcq7mPA6d6vPJx1xxknFGp/wCDU71tgyVleaClfepjLo5S54psznPB6AIy6A662F7cFLDJibqtjp84jdUCJ8PJjKGmEOJva+jtL3Wxc3vfVLnrXPPPwan/ALafGf28MJByONyNj1he1G4/DtH+l32hSLyrftcWW3DahmOOrWStEL3h7vhHXIEeXJl2IvY37FqItuPyLYJmax76RMbERFzrC8Suywvdro0nRe1BUSR8m6N0jWl/R1Ouui0xVm14hEyttAa0ACwAtYLqIvqlWeYpm+UUMvKTOhdTSAt/UYQWW9p13Wgl0VpncQrECz62VxqmRubIyOMslEjIXvLjc3ALdtBY9jitBFEJeIpWTRh7Ddp6xY9uhUFjLNIS95j0sNh29/8AVCHCokDHWjfYu6w7bTvFu63bpIAAAALAbBeVzuVFf+3SUxDoFhYIiLxdriIigR7VAHxm/Yf6qRQzPbE9kjzZoBBPVxv3aKZaWidRKBERU39JERQzzthFt3nYKYiZnUImYiNy7NOyEdI6nZo3KzSSXOcdySe6665xe4ucbk8VxdNa+MacWTLNuvoREUshERAXWucxwcw2I4riIROu4aME7Zm9Thu1TLJa5zHBzTZw2V6Orjcy73BjuIP3LK2PvcO3Hli0dqtZK+SZ8TSWtaMvYbjqUQFtl5bcuLjmPAOcdSF6XRPX8YcuS02kREVFBERB1ptJGTp8I3/kFsrLooRNUZ3FpEJ9Hc3toVqL6H8fjmmLc/alnVxdRd6iMzRNlbE6RglcLhhcMxHcvTHNewPY4Oa4XBBuCsR+HyjFJXvwqKqMk7ZWVbpGtMbQALfG0sdBobqBlBi8bsLjjZKxkDIhJkmAHpHOHDOAejbgfZxN/ijXt9Gix8CfUVD5pJZzLBTk00Lg/MJbG5ees2yi/YVsIztXxnQqT4xFKWttZ3S04d6sVEpja2w6TjlHZoT9yrjvuTuTxRpirPsRER0CiEOQgwO5I8S0bhSoq2pW8atGyJBV5Q3lo3M+M7QtH32Vngqy8UodypERcIW6EHa+uy8Hnfj6Yq/JSdNa2mel1EReG1eHxteQTe+1wSD7lUmqhQOibUS5mP0BLekLcT18FZqXujp3va9rC0ZruFxovkqmplqpTJM65PDgOwLt4+Lzjv0582WMf/L6irr4KRjXSOvnF2gC91gV2Kz1jclhHHxDTv3qtM9poG1UtwWyPY4jW4aG23O+vcuRckSx7g50TjK17hboZGB1xY9Ldeji4E19Rtz5L5L9R6RorTKOVnNjJSyONQ8syXaD+jLwWnNbxVN00AcA17nZmscNBfpNDgCL32Pd2ro/xsn6c3w3ekU0tOY6enmdccuzO1jrZg07E2J3uoVjas1nUs5iYnUi9RRvllayJpc9xsAN1Zw/DajEHkRABg3e7YdnevrMLwyLD4QAA6UjpyW1PZ3LfDx7X7n02x4pt3Krh2DuZAOfPL3fFDjp3nitZrWsaGtaA0CwA4L0i9GmOtI1WHZERHoXVxdWiRERAREQEREBERAREQFnYd6yxb+IZ/KYtFZ2HessW/iGfymINFZvk96iovowtJZvk96iovowg0kREBERAREQEREBEUFXK6GAuYLuJAF/79vsQRVVWGAxwuaZdjxydp/BUWiw3JN7kncldRAREQEByzMdwvlPt/rZFxwuLLLNjjJjmn7THUraL5SPyoqGwUz52R3Z0qrK0+iQHNy67kE+C1p66sMMDRFFTTTzCIOkfyjWgtzX0trbS2mq+ct+Lzw284aq8uaHCxFws1mIzxlkMraed7Y5JJZYpcrWtY4A6G9jrtf2qGDHX1DckdE7nJkLRG5+UEBme9yBw7Pdqq/9O5NZ/iecNtsszLBrmvaODr38f6KxDM2W4ALXDdp3C+dbjoZW1sE0JApmulJ6mBjXWHBzrnhwXhmOySuj5Kgfy93FuZxaLBubQluumm2/ivV4/wDl47RXJG4Zz4z6fVIqdJiVPU08UxPJiSNsgD9NHAHfbipTWUw/78fscCvVURYhIBG2LjIb+wb/AHeKpr3PLy82cDotFm3Gvaf76l4QEREBVBT1j54sQpXRvux0fJPcQ3KXNIdcX1sOripqh7o4i5pA1F3EXDRxJFxoFoU8QggjiabhjQ26xzamvjK1YUosJgfaSthimqBKZBJYkt6V2gE6gDTTZaKIsIiIjUNHmSNssbmOvZwsbbqGLLU07oqhjJC05JGuaCCRxt26H2qwq7/gqpsn6koDHdh1yn23I8FaBIaeAva4wRFzAA0lgu0A3AHUquJS0NDROqKqmY+OIEhohDjc6mwtx/8AavKGsgFXRz0xcWCaN0ZcBe1xa6mLTvtGoemshkAl5KO7iJLlgve2h77IIIWuc4QRBznB5IYLlw2J7e1emNyRtYDcNAF16SbTvoiHGtaxoYxrWtGgDRYBQVUMcuRxYDICA13EC4Jse4e5WFFJrNGOq7vu+9K92VvOqyidTEaxvJ/0u28VCbtNntLT2/iry44BwIIBB3BXU4q5ZhTXHPa22ZwF9rlWHUzD6Bczu28F2CARXcTme7d33AcEafLGlUPB9EOcOtrSR7l25P6kn+w/gryIr80suSF3N5Z5GSg5g5jQSTbT9Ue371fblyjLbLbS21lLvuqT45KUBzZmmEOAyOaNATbQjqvovK/JcW2asWr9NcObvUrSIi+YdrOxbCW4m1p5xLDIwWaW2LdwTcEb6cFonfe/aiLotyL2xxin1CNd7ERFzpeJX5I3Os422DWknwSkliMTImuAextiwnpC2n9le1UyO86M5ICP4MucbXDxfUd+2q9X8dk1eaa9q2aCIi9tCtiIkNBMIaVlXJbowvIAcb6Xvp2+xR4RTvp6ANmjkZM97nycpluXE3JAaSAOoXV1Fby60rrvYsFtjNUOa0Na6Z1gOw2v7SCfb7Vr1sxgpJHt9O1m/vHQe8hZLGhjGtbs0WC87nX1WKsc0/TqEAggi4PBEXl7lzvHKVRp4adr+TbE8kSMkOYtF8ota2lxvfZSNmnM7pnuGbYWJtaw4cFxFvfkXvXxn0v8lv20oZmzMuNCNx1KVZTHOY4OabELQgnEzepw3b1LhvTXcOrHki3UvFXRU9a1rahjnBtwMry3Q7g2OoPUp9ALAWA2AXHvawXe4NHWTZcikbK3Mw3F7bWU2yZLUis+oadbe0RFgsjDM87+k4EMGoPaV65OQWyyA/vN1Ph+CQ+nKf8AVb3BSr6rj8TFfBXzr9PPyZbRedSiIlH6jSOx2q5mff8AQv8AFv4qZEt+M48/SI5F4Q/CHaO37zh9110RPNs8p7miw+9SotMfAwU7iu0TnvP2y6pzHPDYXvLRuc5IPvUGUZcthbay9vjdDIY3CxA07rkA+5eV4vImfkncaRuWhh1RykIhe68sehBOpHA/167q4sItuQdnNN2uG4PWFNHWVcdgZGSi367bOv3jT3Luxcysxq/UuimWNalros1mJvDSZaXXqjkDvtAVpsr5mNe3oMcLjif6La/JxUr5TLatot6TPkYy2Z1idhxPsURc9/8Aob7z+CNa1uw1O53JXpeVn/IWv1TqF9OAWFgNF1YOOwYjU1kTqGAObRtE4LnFodJfQDTpGwIt/qUMzsSkrWVHN60vjfM9kfJhrGtMbsliRub21vruNlpi/GzlpF5t7Vm+p0+ksi+ejOKuoQ57J5Jo6iQxufBZwbyJLTqPjG1/Z2Lbo45I6KFs0kkkpYC90lgcxGosALLPk8D4MfnNkxfcpkRebco/J+qNXfguLDinLeKws7E3OC9wvm0APV/VR6wSBh/Ru0Yeo9R+7/0rS8yMbIxzHi7XCxX0F+LS2L41dvCKImaIFro3zH9Ustd3fewB/vsVeplnDW3ZyLXdbgXe7QeK8WeJlrM7jom0RG0lRVCPox2c/j1BUiSSSTcnUlcRREREahxXyTcREUqM2HGYX1UkMjOTa3lOmJGuIyAkktBzAWB4dSvuljbVMgLxmLwxxF+hdheCfYEFNTspJKaNhDZg/lX6B7sxJIuBtqvIoaXpPlmqpHuIJc5zRrkMYGjRwd42XrVrxLTppEVl45/S5M3Kn0sluSfmva/o2vtre1l6FVDnqIy+0sBJLLE3aGBxdpsNeKjbhdCyCSlL5gXua9wyxXFm5QQMlh32vfipuY0PKSSgTiSVpZI/OCXNLAzKSRqNAe9W+LiVnuTVUrgBlINw5ocD3i64vTi3ohl8rWhovvYC33LyvLyePnPj6Zz7FHM0FmvAg36tVIvEwaYyHOyje5UU/tBD2oppuRnpQXNaySdrHl22U3XuP9G3fYbm665kUgyzQRTM+LKwOb4FXxTWuSJt6THvtWZWtkxGKljYHskfyfKtcbNcWlwG1th137F584h0UBjp8z5oY5Q0y2AL5Ay18vDe6ttFJS/9Q2jo4eSFw9sDQWd1hfio2zQQxUlRFhsWSs5NzZGU7BcuNwDre99dO9epipx713Wky0iIlTqsSkiNVG2neHQtkbygDnND2szb5Q21+2/ZqtaoaGTOa0WGn2LxKI3Tvkkp6eSVwLHyOiaS9u1ibahHvMjy525XJyMmCaeOONSpaY+nGSPieJI7Zh18R1LYa4OaHDYi6xkzSZAzlZMg/VvpbqV+JzIxVmt/SkxttIqWHTOka+NzswjsAfu93vV1e3S8XrFoZzGhY+FYjUVWKTxznLGeV5JgaLfBvDSb3vxG/Xpa2uwvDIII5XyxwRMlk9N7WAOd3nirr1mIidpLriIiiCqALGE8HfcVCrFQ4NhOYXzaBVxoBrftR0YfQiIjYREQF4Y808pc43jedSd29XsXtFjmw1zUmlkxOp2stIc0FpBB1BC6qlJYTTADKdDbhx1/vqVtfI8jF8OSab9OiJ3G2V5QSuZSNjaDlkdZx7tbf31L51fV4pEJcPmBNsrcwPcvlF28WYnH087lxPlEvcYomP5R2HQPltYvc55vpY3F7KxHWNBaDTRFrXFzGkPccxFjsS51xuDfQdiqKandMA9tPVNpnPGVznEi7eIBANj2r0ceW02iJnpjTJaZiJlZp6hkMkbaanpw/R0ZbndcuaQOle2rbgNJ9igdUx9HLRwtyNDG+lYNAsBa+thxOqu8q3nFPeopm0dNGBFDG9943WtmF29IjhdZS2z5JrrxsvktNf6ylqZzO9pytY1jQxrW7BoFgFt+T2G0tTAamZvKOa8tynYbeO6+fX1Hkpm5nN0gW8po3iDbX7vBZ8b+WTdu1cP8r7luNaGgBoAA4BelxdXqO0XF1EBERAREQEREBERAREQEREBZ2HessW/iGfymLRWdh3rLFv4hn8piDRWb5PeoqL6MLSWb5PeoqL6MINJERAREQEREBERAVPEmkwsdwY8E+BH3q4vLmhzS1wBB0IKDIRWJaKRh+B6bOonUdnaq4N/6oCIiAiIg8QUlGXPaaSAWyWAbwaCG+Gq9+baEUrqXmkPIPN3My6E9aRnLOw/Gu0/b93vVpfN/kMubHmmsW6bUiJhV5tSUtPaOjbybIzGGRR3OUkXFhvc7qvR0uF1lBmhoo+Qe86OjLbub0b6+0K9UMfJTysifycjmFrX/ABSRoUghZTU0VPH6ETAxvsCzryrfDNptPlv9p8e3kUlKDpTRDUn0eOXL/wAdF5hoKOntyNLEy1yLN6xY+7RWEXN/mZ//AGlPjCtJCyGNphZlYxobkaNMoFhYdi8Z25c2YZeu+iuKtPDE+ppi6Njjyh1LR8Vy9Hg/kL7+O/e1bU/TxEH1WsD2iPjJbMD2D8VMKBt/hJppB1Eho/8AqAraL15vMoisQqHD6fTkg6EjbkjYD/x29yhGdkropSC4AEOAsHD/AN349XWtFQ1MHLwloOV41Y7qPBTW8xPaJqo1LssDtAS6zADsSTYX9pWhAx0UEcbnZ3MaGl1rXIG9lmyFs8EjHHk3t9IO3jcNQfYdR17rRppHTU8cj25HOHSGu/HfgrZUVR86PnRtHlFjAZc1+pwFveqrscpWtb0Ji9wPQDRmBD8mU67l1wO4qaswulrpmTTGdsjGlodFM6M2ve2h1UEGDQR88dUlr3VcrXEsJbltbLY3ve+t+sqsRWY7TO3JcfpomkmCpLmte6RgaLxhhAdm14XG11pSMbNCWEnK4bjcdo7VVGEUIjewxOIfG+NxMhJcHkF1zxJsNVdAAAA2Ci3j9Eb+0UEpfmZJYSsNnAbEcCOw/iOClUNQ1wtNGCXs3A/WbxH4dqla5r2hzTcHYhUWdRERIohrO88AA327/eF7e9rG3d3DtK8xtIBLvScblaY472589tV09IiLocIi6iAuIiAvE0Ylicwki+xG4PAr2iiYiY7THTPo5JecTRSSGUNJ1y2y209+vgrqho4Y3U7JXNBdIC+/UHEut7Myn5GP4vvXg8j8f55JtWdQ9SszqNuLy57WmxcL9XFezBEdCwEdR1XpjGMFmNa0dQFlnX8Z/wC1ltq7ZS+UxsjdcNDiXdEWN/bwPBSZJjxY3xd+C8x9KuncNgxjCe0ZjbwcPFWF1V4GGv1tG5VZY6no8m9h11/Vv7iuRl0byXUspfaxku11+7W/uCtoujHhx4/6whAyrheQMzmEmwEjCy/dcBTrjmhzS1wBB3BUHN3R/wCXlMY+I4Zm+HD2Faiwir84dH/mIiwfHYczfabXHtFu1TMeyRgexzXtOxabgoKGKvu+CLtLz7Bb7/cqi7K/lqqaXcF2RunAafbc+1cXi8q/nkn/AE48k7sIugXIGyrCvpuVhjLntdKJD0m+hkzXDtdL5TbuWePDfL/SNqxEz6WEUDa2lfGXieMAMD3BzgCwG2+vC4BXed0/T+Hj6ADndMaA2tfvuPFTPHyxOvGTxn9Jl1ri1wc02I4hQGrphkvURDOAW9Ma62+3RTEWNjoVS2O9P7Ro7h6e98hBe4utt2LsUroX5ma33B4rwionzne1xtcw+mxze0aj8VOyeKT0ZGk9Wx8FmE2BJ2C1KeIMpmRvFzbpA66nddHG4UciZ+tNP8iY9vVP+i7CXHxJKkXGgNADQABoAF1fSUr41isfTltO52LqIrqi4iIMyv8A87//AJt+1ygVrEQBOw21LfsP9VVXzfNjWaWsehERcaRaNKQaaO3BtvBZyuUDrtey+xv4/wDoquSN1b4J1bS2iIuV2CpYtU1VLRPnpmxvMYLnNeHOJAGwA+3gNdVdUFVSU9YxramESBpJGpBFxY6jgeI4rq416VyROT0rMddJg4Oa1zSCHAEEG41XVzQWAAAGgA4ISALnQLPJbyvPj6+kx6ce7KNBcnQDrKkjZkba9ydSesrOqcXoKGqyVkzo3lmZreTe6zT+sSBYbHfqWiJY3AFsjSDsQd17nC404qeVo7lWZ29ovHKx5A/lGZDoHXFiuSzxQte6R4aGNL3dYaNzZd2pRtIs7E/0sH7rv/1VynqYakPMD84YQ12hFiWhw37CF4rKfl4wW+m3bt6wss9JtSawpf8AlXplohBBIIII3BReDMTE6lxiIigFDWUzquBkUbM8jZWPaM1gLOBJ3sdL7qZFriyTjvFoInU7QMo5o8YqqlwDoZHyO5UlhBBDcob+sCCNeFgp0RacjkTnmJmNJtOxERcyBRtGZ7i8bGwHDvUiiYC6YuOlhYi/3LSvqRKiIsx6Y4tdcEjuXmKnihiom8u5/MoTGwZLB7soaHb6WGbTtRF0YuRfFWa1+0xaYERFzoFx5a1hc4gNAuSTYBdUuGUMc455M1xLpC6IF5y5QLAlu3WR3hdPHwzlt/wtSnlL1SYlExrI52CCNwJZMS1sclrba3vr1cFoxyMlja+N7XscLhzTcH2r3a4sdQqPmuFwLJZJpIc+cRF1mg3vwsTrwJIX0FL6jUtLcf8AS6izoKCqgjlhp5Yadhe57XNbmcSSbaHQW6I43sdlYoaoVlM2TRsm0jAbljuo9RWsWifTC+Oa+1lF1cVmSGrcWUkzg0uOQ2Fr+5V2EOaHDYi6vKi8BlS5jTdpGb909XvujfDP06iIjoEREBEVYvrZ23pKdhYTYSSP00JBNhuNOviFEzEJjtaomDkjIBcvcTe2pF9FZVKLDZmwhwqpY6nUkB5fGCeFjw8Doq8eNwXlbKWF0fGF+druwGw1XzPL4mTzm8d7a+UVjtFjwqsoc0gU43sbG+2qwlcxDEZa12U9GIG4YqkbHyytiiY6SR2zWjX+g7StsNLRSKvNz2jJf+LiLUo8AqppWmrywwblrX3eezTQDtv+KmxHATGDLRXe0bxHUjuPHuXT8NtbR/j31tioljmy2Oa9rW1v1L6HDfJ6OalbLV8rHI4+gCBp26KMeG2SdQpTHazCp6eWpkyQxueeOUXsvtcOw6LDo3shc9webnMR+Cko6KCii5OBlhuSdSe9WF6OHBGOP9uvHjiguri6uhqIiICIiAiIgIiICIiAiIgIiICzsO9ZYt/EM/lMWis7DvWWLfxDP5TEGis3ye9RUX0YWks3ye9RUX0YQaSIiAiIgIiICIiAiIgLJcOUkc5lzd7ha3atGok5Kne8bgad/D3rNidyTMrQDtYnhZBxzSw2cLFcXoSPbs4hd5R176A73AQcDHOFwNOsrpjt6Tmj23XkuLvSJPeVxAmyMic/PfJ0rW6tVLy4/Zy/VlVan/Ky/uH7FpjYLg5nFx5pibNKSquqGt1dHN7InH7AuGspgLvmYzsecp8CriLgn8bjn1MtNqXPqT5VB9YPxTn1J8qg+sH4q6ip/wBMp/7G0DXNc0OaQQRcEHQqO98QhG45N7rdt2i/vPipXUlM5xc6niJJuSWDVQiCGHEoTFExhMMl8rQL9Ji0wcCMWSL7RMriLEi8p6OSKmfycreXmMRBt0NR0jrt0m+KueecPMPKic5eUEf6N2bMRcC1r6jbrXp+Eq+UL6LOmxqijhnkbIZOQtnAaR+sGm19DYnWy9OxjD2RtkdUWa5xbcsdoQbG4t0dxvbdPGTcJqmBrpY6gRh749CDxF9+8bj29anjkZKwPjcHNPEFVKfEoqisNM1jw8GQXNrdBzQf+SlPwVW3g2a4P7wGniAfAe1MTHsiVhZ2LULqs0cjGOfJBUxvADrADMLkjY6LRRRWdTtMxsO6Io5Z44rB7ukdmgXce4KBIqj5oqSpDXSNa2TUtLgMp16Xcft7yvdp5t7wR9QILz9w/vZSxxRxsLWMAB1Paes9ZUjr3tjYXvcGtG5JsAoTVhwPIwzS/utsD2gusD7F1lJBG4OEYJHol2uXsF9h2BTqBC2IvdykwBOzWbho/H++/wBFrmasu5vxeI7lIitFpj0rasWjt4a4Obduy6o4LGFrhs4ZvHVVanF6KlqebzSOD+jmIY4tZfbMQLC/aumHn+O51C8iqw4jRzRueypjAaSHZnAFvSLdQdtQvQrqQsfIaiIRsIBeXgN1AI122IUo8ZWEVU4lRipdTcu0zNcxpYNSC7ZSc8pcrn85hysdlceUFg7qPah4ymUdTI6KmlkYAXMYXAHa4C9Me2RjXxua9jhcOabghRVdnCKPi+VoHbY5j7mlRPUJrG7RCaGMQwxxNJIY0NBPYF7RFyPSERESgp/01V9KP+DVOoKf9NVfSj/g1TpKBEREiIiAoJKWN7i9t45D+uw2N7ceB9t1OiIYMbTGzknelH0D7Px39q9KfEIuSqxIB0ZtD+8B94H/ANVAvD5FPDJMOK8akVOfCaWeKraZpWuq5GvLgP0dr3A14lzurdXEUYc98O/FEWmFZ+Ew1E80hqJbyBzQOTDi1pe11r32GWw7FYrKWOpZVlzpRzmZkocG2yFoAHHX0exR1FO6o5vkEjnRVET7NJtbO25I42F/eutpyzE6idlM+Njoi2R7hYPdnGUg3Oa4vp+ra2l16tMuS+Lz8mu51tHHhtMyCWPlpLyxhjnZBvnLyd+s2t71aecz3OGxN15ReXm5N80RFmU2mRERc6ElOzlahjNxe57h/YWsqWHR6PlPHoj7/wC+xXV9Hwcfx4o37lnZmeUcskGBVcsUjo3taLPa4tI1HEbL5ukx2qpaOo5GpdOc943zOMrNGEloecpuSNrHsX3ANtQu5nX3K7V6WiI1MMCTE653OHxPgaxj6eNjTGXayBhJJvsMxVerxvEKasq4OTiJgY/doBOWPMH2zXsT2W13utLz294lDKWQStqW08bJHZc5LQ650OUW71eoqvnlFDUsBaJG3yk7HiPFGk6iO4VsNqKiWWrhqXRudC9oDmMLQQ5odsSetXl0uJ3K4jC0xM9MbynbK6iibBK6KSSVkbXtNiLuAWA3Fazl3VWQiKpa0ZH+jCAS0usXAC7mkXJG6+uxB7o2wuYSCJNx+6VV51P+1f4rz+RyceK3jeu21LREaljHEKqOSEzPhgjngjcRIy4ju8gyeltYDjpca9clTXuhmomxvikEwjc8lha14c/KSy5v27FaBrZoZ6aIcqRUyiPOD0WnrJ6+xI6uqFZNDIHRvazlLiQOu3NYXtsTuBroqxalqRf4+v8A7NOtb0yRU1kQ5w1xmEUMruSIJB+HLLnUXsNddrcN1o4XVTPphUua2znuYLWs9otqLEjr4lWTUzk35V3ivD3ue673Fx7SuPkcrFlp4xXtWbx7hpRvbIwPbsV7WZTzclM1uZoDzYhxt7VpZm/GHivHvjmPUdOul/KNuoiLLUw0F5AzzBp2aMx776ff4L0lOLh7/jO07hp/X2ru4GLzy7n1CssvFsB85VM05mLHGBrIwHOAuHOJDgN2m4HioDgNU9+V7qTkAZ3BoLv+6NtLaA9R2X0CL6WMkxGmfi+ef5P1D8KZTE0pkZM6Rlxo0Ftt8tnHfdut/avNR5N1E1ZLNzqI52+lbKQ7k8lrAbcd9uCuUUrj5QVEcc88sXJuL2PLrRvDhYWIsBba2+pN1rq1rzCIiJUsMon0LJxI9jjI9rhlvpaNrftaVdUE7nmWOFkmQvuSQATYdV+0heRzoPMd2lu4l4gdVuvt2+/O0+U7laI08VULJ5CyMHltLuGzR29fdv3bqvLRTR6i0g626HwWlGxsbcrRp9vavS58mCmT3CtqRZhg3Fwusa57i1jS4jU2Gy0TQRGQvJfYm+W9h+KsRxsjblY0NHUFx14Pf8p6ZRh77YvXwI0KK5iEOV/LN9F2juw9aprjzYpx20yvXxnQiIsVREVmOhme27i2PquLnwWuPDfJ/WExWbelR5cG9G17gahGty6k3cdyrM9A9sjeTYXtAuTfd3ddRvp52ujjszO87Ak2HEnS2net/wDFyb8YhaaTCPMMwbfU62XVdkw2MxgRvc2QbPOt+8KJuHTWDjKxrj6TdSPYdFtb8dkj0z3CsSBuQO9ca9r/AEXA9xVqLD3SPBqgAwD0Gu3P4Kesoo5qdwjY1soYWxu2tpor4/x1rV3adSbhm3mkvzemlm1Iu2wFx2kjuUxw3EGBpE9NKf1g5jmeBufsWjQvifSRuhjEbLWyC3RINiNNNDdWFtXi46xqY2664q6Y7aCskc1kuSJlzmfG+5tbhcb361qQQsghZFGCGMFgCSfeVIqkuJUsUzoXPJlD2x5A0klzhcW69NexbY8VadUheKxX0tooW1dM8vDKiF3Ji78rwco6z1IKqmLGvFREWuaXh2cWLRuR2BaalbaZVqiiimlEzSYqgDKJmWDrdR6x2FWAQQCDcHUELqiNwTESoctVUl3VfJyQA/pYwQWi27m66b6g9Xap4qummcGxTxPJGazXg6dfvHirCjmp4ahobPFHIAbgPaDYrWMn7c9sET6egQRcahVZxlqL8HNv7Rv9yiooHx1U1PoaeJrRG5t2uBN7tdr0rDLrbjxN16rBJE6J5LpGl5aSGXLQRxtwuBwWkXiZ0rXDNZ2IuMcHtDmkFrhcEcQvMsrIYy+Q2aCBoL6k2At3q7R7ReY2VM7Q5sYhaRvLq7/aPxU7KFn/AHnum7HWy+A39t1SbxC0VlDEx9SRk6MPGS+rv3fx8FeYxsbGsY0Na0WAGwC9IsLWmy8RpQxzlTg9S2GN0j3tyZWtzEgkA6dxKw6XAq2f9I1tKzhn6R8AfvX1aLOaxb2pbHW87llU2AUUNjK11S7XWU6d2XbxurtPQ0tLI+SngZE54AdlFh4cFYRTrXpaKxHqBERSupuiZBisFQ2JrnT/AARtYEGxObt0B9i1Vmk8tiUUAs3kRyzidzu0BvvuerTjppLpx+mNvYi6iugREQEREBERAREQEREBERAREQEREBZ2HessW/iGfymLRWdh3rLFv4hn8piDRWb5PeoqL6MLSWb5PeoqL6MINJERAREQEREBERARFn4kSZYW3OUhxIvodvxKBXTB5bExwI9J1j4f32KsuAACwFh2LqAiIgIiIIax2WincOEbj7lqhZNd/kKj6J32Fayxyr0ERFi0EREBVn+soPoZPtYrKgd/nmfRu+1qQhkt8laMN0nnDrMGZtgRlN7jtNgPYFPRYBBRlhbM9xbMyb0GtuWtLeHetZFf5LK+MMk4JBJNVO51J8PbMxjWtA6QdcgDU6WueBK8V3k3T1zpXPqJWiR73kZWkAuy7XGnojXfUrmGUzhjVVUOoX0rQ1zIyGi0l3AlznXuSTsOAW0rWvMIiIlSp8Mip6x1S2R5cTKbEC3Tc0nwyqaqYS1krAS+F2cNH62hBHgTbtsp0VJtM+1ojSJ1TAyNr3TMDXC7SXDXu6145w9+kMD3f6n9Ae/X3KOhhZBJUMDGh3KF2bS7mnUeFyB3K4oSr8lO/WSfIPixADxJvf2WUkULIh0Abnckkk+06qRFAIq02I0NPNyM9bTRS6dB8rWu120JU+dnKGLO3lAM2S+ttr26lOpNvSIihIvErskT3XtlaTde1FUi9NKBuWkDvKmPas+npjQxjWgWAFgFnS0Fa2ulloqyKGKoc10wfFmcC0AdE3tqABqFpIup50WmJ2wpPJ3PAyMSxaB4f0T0s0zZNfY0j2qxXYOakVJjfEDLO2VmYOGSzA3gRrv1jsWqsaqD4MQr5J56t1MaQOtHoWdIizLcffqpa1vNnRgkonY/nERA5u5xEeUkx72A0APUoKLyckgc0zVEUgEkLyA12vJ5uBuBfMNtAruAlzsOzuc455HODHFzuSB2Zd2pt960kRbJMTpVw2j5hRMp8zXZXPILRYWLiQPevchBradltQHyX7rD/wDZTqFpzV7xb9HENf3idP8A6j3Kl5/ijF/K+1hFmY62oFNDJTVktORMyMiMNIcHPA1uDtdZseP1EVLd3JSnkyQS7pRkSNZeW23pX0A2PesYpMxuHd5PpUXyzsdq2x1bOcUuZr5y2UnoWY1tmt7buvrfbivo6N7pKKCR5u58bXE9ZICWpMQRbblN+mqvpR/wap1BTfpqr6Uf8GqdUlKtFXQSRTyl3JxwSOje59gAW7nuXg4rQNhbMayERuJaHF4tcbhUZMCnkfUsOJvbS1EjpDAIG3DjqOlvoQD7FFX4TVsdzimLqmqlMgme0MaLOY1tg1x/0t1uT2FaxWs/au5agxOhMmQVcRdk5S2YejbNfw17lJS1tNWNcaWeOYMIDsjr2vssiPyaN4ny1hLmQ8nbJmy3i5MgG+3G39jTo6BtHNJI2QvzxxR2y2tkBF/bdRatYjqSJlbREWayGsg5xSvjFg4i7SeDhqD4rHjfykbXgEBwBsdwtkZpLOzFrTsBx71m1EDaeXK30XXcLnt1+1cnOwTNPP8ATkyXraekSIi8ZmJdEU7kEREiNzoL6ho1LjYDrVimojIZOWjLCCLOG56xfq28VPQ0rYo8zo2iQuLr2F1bXvcbhVpHlbuVJt+mcI3xGJrmZBnuQ02aNRsAdRpe57Srz5Y4yA97QXbC+/cuuY15GZodlNxcXsVBE18Uz2FpLLdF99h1e8+C9BHtOx7Xi7TfWy9KKlZkpoxka02uQ3ZSqUKcuGQS8s7PKySWZs2djhdj2tDQW3HUON9yrFNBHS00dPCCI425W3Nz3lSIi03mY1IuriIoq4gAacE7hwIWetHEP8qT1OH22WcvC/JR/wByP+GlfQGRulifIHHkniRoabdIbX7F5p4IqblzHLUScu7O4SlhAd13DQewXOy9LhLswDW3J7VzY82Xx+KvqWkTPp1FzMLA+62qkZE952LW9ZGqpj4+TJOohEVmXumbfM88dApcjfijwXWtDWhrRYBdX0mLFGOkVbxGo08CGMG4jaD1gWXcn+p47nkfevSKZx0n3C23iOOSZxEMkjW3s6QuuO0AHj27fYtFrQxoa0WAFgFmnO14EcnJiY5HEdZFgR27f3ZeqPncQfG88oY92OdckcC1x4Gx0dre4vZY2x1rPUaXrLRReI5GStzMN9bHrB6j1Fe1VZ25ta6jklZEAXHU7Aak9wUck95DDD0pRa/EMvxP4ble44WsJcSXPO7jv/QdikRsjkfUtnkAZlYWNYDc2JBJPboNB26lWERQCIiJEREHl7Q9jmOF2uFiseVhhkcxx9HieI61tKtWwxOiMsrXuEbSbM3I6lz58EZY19sr08oZgIIuNVJDDJObRjTi47BWKShvG18wI6mabcL2+5XwAAAAABsAuXFwu93Z1w/tDT0scGvpP4uP3dSnRF6MVisah0RER6FTPw2I3bYc3GVxtq7ML5e7Y/8Aoq4s+ldymJ1jyHGwaxjw2zMovcA8SHZr+xa4/bLNOqLy6uIuh57q4uriJU8JLo6NtLKCJoBkcOBHAjrBH96K8qFTOaStZI6OV0UjMr3MYXBpBuCbbCxdc9yusc17GvY4Oa4XBBuCOtc141L0MdvKr0sibBXOxOXEoZmsqs7HRE3sGgWc0jqI+5a6KtbanppMbYJ8nDyDGCaJrmxvaSGXDiZWyC/WOjY96VXk9LVQNa6ogY/l3VJyxXbnIADQD+rpr1q5irJzUUEkU0rWtqWB8bNnAnd3G3uWktPOdbU8Y2C9hmtm422uiIsva4s8Vs1ZIGUDbMsS6eWN2XhbKNM19dQeHaF6ifUVzc4LYaZwcGlpzOeL2B20FteO4VuGNsMLImXysaGi/UAp9CKkpW0rHdN8sjzmfK+2Zx9gA02AXnFGudh0+SQsLW5ri97DUjQg6gW061aXHNDmlrgCCLEHim+9jJEdbTRxRNpYng2Y3knkNZtvcaDfa/UvclJWzxcnIIYg49J8criWi/DojW3vVvDy/mrWP1MZ5MPvfOBpm9v933VlXnJZXxgVStxGnoJqdlTI2Jk5c3lHuDWtsL6kq2q1VQU9ZPTyVDA8QFxaxwBaSRbUFUrrfa0+ulelxuiqRABJldO5zYxlJBs5wHSAtrlJGqNxujkfHybnujeJHcpybgBkGtrjX2KCLybooaqGdkswMLw9rbNtcOc621wOkdAVLJglJLSRUnLS5YGSMBBF7P3votdUU3L27HMObE2Qzuyuz6ck/MMts1xa4tcbq+1zXtDmkFrhcEcQsynwClp2FrZZTcSg6NH6QAHQAD9XRaDWspqZrS60cTAMzjwA3PgqWiuukxM/aRFVjjnrZDK2aemgAAaMjQXm5ubOBIG1tlM+hkMZbHVyDMMrnOAJ7SLWsfd2KYxyeUPUkjImF8j2sYN3ONgFAKl0wPM4XTagZz0Wd+Y7j926tx0dPHlLYW5mbOOp77nW/ap1eMcfaJsqU1HyMzqiV4lqHNy58oGVt75W8QPadlbRFp6UdREUgiIgIiICIiAiIgIiICIiAiIgIiICzsO9ZYt/EM/lMWis7DvWWLfxDP5TEGis3ye9RUX0YWks3ye9RUX0YQaSIiAiIgIiICIiDihqYBOwC+VwNw5SkhoJOw1WeGvqmMmkkljJs5rWPtk77b+24VbWivtMRtDV08sPJDlOjI/IXtZqy4Ou/s7yNCoqtr6GHlXTNfGHNb8JZp1Nr3GnG+yucjK6ZjpagyMjJc0FgBva2pHeeHFTrK2TvpeK9MuOpp5SRFPG8jfK8Gy952fGb4q+9jXiz2tcO0XXnm8P7GP/AGhT8qPBSzs+M3xXQQdjfuVzm8P7GP8A2heH0VLJ+kpoXfvRgp8p4Kc4BY1pFw57GkHiC4AhaaoTUFGyWnyUkDCZQbtjAIsC4a26wFfVL28lqxoRYEWOzmspjMaVlLUyvjjYA8y9EkXJAy3uNu3dSO8omR09LPLSStbUAOADmlwYSAHEA9Z9yfHY8obaLHqPKCnpxIHxPL4swkaCOgQ8Mbf94m47FyHyhimmp4xTStErspe5zQ0G9rAk2d16cCO5R4WPKGyqzCTiUoOzYWW7Ll1/sHgrKqh2TEZi4GxhjAIBPF6iITtaRRGohBs6VjT1ONinOYP28f8AvCalG4Soo2zROF2yMPc4L1ykfx2+KjUp3D0i88oz47fFekNq8nwdZC/T4QGM9uhcPCzvFWFWrujC2YXJgcJNOrZ3/wBSVZUyCIihLKxfDHVlRBLHDG4sjla5xte5ZZvv8Fn1tDUUNIx5c9sDIIWzjljd7s4Lxe+lxx27V9KqVXWVFPiFDFHEww1EhY+RztR0XEAD/wAd/wCxrS0+mcx9vk6l8ooC4ulLZWVApmcu8EOz9Eg/r6aAfcbr7m3BdzHrK5uovaJ6TEaF4m/R+0faF7Uc5tGP3mj/AOwVK+029S9ri6i6nmOLoJGy4ik26STuuIiAoabMZahx2Mlm9waPvuplDQgc0Y4G4kJkv+8S771lknp0ceP5bTkBws4AjexF1TxGsZh8L5nUj5WOaXTOja2waBrmJtffQcVdVHE8OdiBg/6l0TYn58mQOa88Lg9SzrPfbrmFrkYSwN5GPJe4GQWv12UmwsBYdQQ+KKszsiFej6TZZDu+V9/Yco9zQrCr03QfPFsGyFwHGzhe/iXeCsKJSLK8oXObSRFtWKYCS5JLxn6LrNuwgi5txG3HZaqAkbFTWdTsntFSuc+kge+N0bnRtJY4klpsNCTqSpURJnc7IFE8CSUMIu1ozEHieH3+5SOcGNLjsBdRxght3ek43Kvjjc7Y576rp7UFXCZ4wGWzNNxfZTotbVi9fGXCyjTTjeF3iD96jyuG7HjvaQtlFwW/G459St5MQEHYg9y6td8MUnpxsd3tBVCanzVZjgZYBoJNzYb/ANFy5fx1qRus7TE7QAFzg1oLnHYBaFNSNis9/Sk9w7lJBAyAaauO7juVKu3i8OuL+VvaJkRfPSeUOXHaijD28kyN7GdE35Vrc177W3FusL159mha3lIuWfJFT5GtB9N7XucTlBNujwBXet8Ut9N1iQ4/JNIy1C5kWeFjy9+VzTIbDokcD2jRbfFFJrNfaKnLrOaTma02a61r9nsUqquy00zDmOV1wQXm9yRY2/vdWkRIiISALk2CgF4fK1pygFzuoD+7LyXmT0btb8a2p7ka0NFgLLyuV+Srj/jj7l04+PNu7I5Y3zx5JCGNNjZmp0N9yoOYv/at/wBn9VdReHk5WXJO7S6viprWlB1HKD0XMcOskj8VBPC6IDlQADsQeP4rWUNTYRhx/VcNfd96tgv5ZKxKtsNddK8TeiHuaA8jU2UiA32RfX1iIhQREUgiIg49jZGOY9oc1wsQRcEL3hcTGQyPZG1nKSOJAFtuiPsv7VHLIIonyONmsaXE9yuUsRhpYozq5rQCTxPErLLPS9SWHM7PG8xyAWzDUHsI4j39oXm1RL0X2iA3LTcu7ur++9TosF1UsbSyiRotEW5XncixuCfF1z3dqtIq9N0HSwbcm67R/pO3svcexSLCyPKHnccME9CyR8rXujysvs9paCe45StdNkidTsnt8ifO1E6WKLnVqYimjlyl+ZpLn5vRdfQMbex6tN1eir8UfLTUrrtlnhZUl/JgZGhvTba25cB/uPUvoLnrWfBV0j8dnpoof+p5HNJMBvYgZb9lwtotFvpTWmS+rxyKkabyyOfFTyPeYQ0x5g7OBZh2Ib+qbXW5hr6iTDoH1YAnc27rAjjpoQCNLcArdz1lcVLWiY6hMRIoqmOSWneyGYwyEdF4aHWPcd1KsqSnbjkQMzi2kEl2tDLGQcDmPAg8AD2qkLLGEclzBph9Eudc3uCQ4gkbaXGlgFdUdPCyngZDHmyMAa3M4uNu8qRRIIiIlWxCRraR7HBxMoMbWtNiSQePDjqvFBTSU0ZY94yWAZELEM3vrYXv3KSvaH0rgWF4zNzAC5Lcwvp3XUkcjZY2yMN2PAc02toVvi9OTkTPp6RZPlDNU0tPBU0nKOe15jLGnQ5mkNJHGzsqyYhiba6Kk51OOaTsg5V5LhJmLnZiL62aG7rVlXHuN7fWIvl5K7EJomyGZ8BbyHKPa02tyzmuNthoAT+C6/FcTpzDHHGXtdJIQ57S4yHlnDLffQW26+oIn4Z/b6WRjZI3RvBLXAtOttCqcEslC1tNLBK6JjmxxzNy2ykgNuL3uCbbcLqLDK2qqqyaCZoHNAY5XZbZ5C42I7MoB/8AJaMjGSsLJGte07tcLgqtqxaO0VtOKUl7oqOFw8i2oDGhsDpi6IDQBpA2HAXv9vFXlzTGpd0TuNl7IigrZTDSSua4NkykMvxdwA7bqEvM1fRwfpqqCPXL0pANepRgDEHRyHKaZjiWtIB5Q6i/HTiOOysR00McXJtjblsAbje2gv1rPxHG6bCphTvpqh4bHyhMLGlrG3I11HUrRG/SGnHGyKNscbGsY0Wa1osAOoBelTfilG0S2nY98UZkdG0jNYC5067KSjrIq1srog8CN4acwtqWh32OCeMm4WFXrZTFTl18oJDS/wCICdT/AH9isLjmte0tcA5pFiCNCFWEuMY2NjWNFmtFgOoL0q2H2FI1rHOcxjnMaSbnKHEDXjturKAiIiRZ+G0Jo63EXhjhHO9jmuc7MXHLrxvutBFMW0rMCr1bi5nN4i0zzNLWhwuBpqSOofeBxVhV6K3nasHRJ5OM3AFx6QsTvw2/FWpG5LTqF+NgjjawahoAF17RF0snF1EQEREBERAREQEREBERAREQEREBERAREQEREBZ2HessW/iGfymLRWdh3rLFv4hn8piDRWb5PeoqL6MLSWb5PeoqL6MINJERAREQEREBERB5IDgQdjoqMRML20shu9rbtdb02jS/eNL9461fWdiVRHBU07jNGx2ocJDYZDa5v13At7e8UvG4TWdS7W1UdFTOqJs2RpaDbfUgfeoGYrSyVzqRjiXNNi8FuX0c3X1KXEKNmIUT6aR1mPLSTa9wHA2t22VEeT1GyskmjtFE/MDDFGGgAsyG1vFZViuu1539J/PWHnky2oY5jy4F4IsyzS7XssF7kxfD4pDHJVxskG7XGx2uBbrtwVSXyfZVQQxVlXJM2E3ZZgbboZQdOI0N+zZWGYUOWbNJUOe8VDahxyAXIjyW39qt40RuUrMUoZJGMZVxOc9udoDtxa/2ar3SV9LXBxpZ2S5bE5Te19llQ+TMcUsL+ePeIvRDmA26JaQNdBre3WtGhw5lC4FshfanigsW20Zm19uZVmtddSncpaj9NTfSn/g5TqCo/TU30p/4OU6zWU24Thza51aKOLnLtTJbj122v27rzU4dhgp2GohjbDTx5WlzyA1osdTfhYHVXl5c1r2lr2hwPAi4VotKNQqxQYfWxSVUcLJGVrWue+xHKADonssgwqgDo3ClbeM3BzO1N73dr0tddbr3htK6iw2mpXua50UbWEt2JAVlTNpiepREQKIfp3nsH3qVRNN5pLcLA9+/3hTj/szz/wBEiLiLdwlgeCWHUERDZYdQUXNoP2Ef+wKVENyjdBE5hYWDKRaw00XYHGxjdfOzS54jgV7UUrhG5khNhezj2H+tlS9dw2xZJi2pTooHVtKz06iJn77wPtXuKeKduaGVkg2uxwKw1Lu2kXh8Mcj4nyMDnROzsJ/VdYi/gSvaKInQIiIkUU4zBjdrvHu1+5SqJ+s8YPAFw79B95Vqf2Z5J1WUiIi6nmiLiIOouIgiqn8lSzSA2yMc6/VYKSKNsUTI2CzWNDQOoBQ1f6JrbXLpGNt1jML+66srDK7OPHUyIiLJ1CIiCvSdPlZj6TpHN7g0loHuv3kqwq9D+gd9LJ/zcrCSgRERIiIgik6UjWW0HSP3f32Knjk0tPhckkM7KeQFoD3kNHpC4uQQCRxOiuNsZpHcdG+Gv3r04BzS1wDmkWIIuCumkaq4clv+52+Yix2dmHsmZIah7I5y7OG2cWllhduh9LcWVisxqvo2VDpIqZwhkki6Jdq4R8oD3cFvclFlDOSjygZQ3ILAdShr4qaWiqG1Qa2FzHGR1gCBaxN+u3FXPKkz6Y0+PVMUUmUUkjmPbeRr7sylmbQXuSONr6a2U5xt5rA1jYXRGRkYbmPKOzMz5wPi+zge5aVM6mqqUclD8Fm9CSHLr12IHipy1pk5QsaX2y5sovbqv1IiZpE60zMHxCprHBtTHE0up4qhvJk7Pvob93vWhEbvlttn+4L2Gtb6LGt0DdABoNh3KKnBHK9RkJBRnbU+k64uriKIn09MYTG+CExBxkLSwZQ69y7v3N1nGvwWakY8xQPhmlbTNaYgc5abNsOoX37VrKg7Cw6mkh5YDPVipzZNum1+Xf8A02ujalv3K2KWmYMopoQAW7MA9H0fDgpF12pJXEZ2mZRyxcoWua7I8HRwGtuITM6MjO7My2ptqO9SLjhmYW2vcWsoQ494Zbck7AblR5XON5D3NGw/FchHQDiS55HSJ3Ui+a5vPvkmaV6h6GLDFY3Isaq8oIqV9ex0Dy+kyhoDv0t7bd1wtlZtRgVFU1BnlM2cue42cLdJgYeHUAe9c3D+Gbz83ptbf09sxihcwuM2XKwvddjrCwu4A2sSOIGq63F6Jxa1sry5z8gYIX5ibZtst7W1vsohgVGInRGWoMOV4awubZheLOcNL3NzvcalS09PQTV5raeoMsjHBxDJGuA6GQXt2L0P8fhW3MTOlN2dGLUJDyJ9GC5OR3SF8t26dLXTo31VinniqYuUicXNuQbtLSCNwQdQewqg7AaKSAwyvnkjDMkbXFpETcwdZumuoHpX2srlFRw0FMIIAA0EknK1tyeNmgDwC5M+Pi1pvFbtaJtvtyWkie0lrGtkvcOtre914Y8PaDYg8QdwrigkhgZmldCxxvf0QSSr8Ln2xbrbvaLV28IvMbcrALAHcgbBel9NEzMbliIiKRHKMxjjFrve0a9V7n3AqtPXVJxSdoxClpIqaWNnIzNF5Q4A3ve43sLcQrtOM9d9Ey+3FxIH/E+KtPpaaSdk8lNC+aP0JHMBc3uPBY2tHl2vETrphx45UR0sUsjOWe6Avy3DQTywYOHUV5PlBVx1lQ2WliEdPG8Pa2Um7w8NBByjTUe/qW7zWlDQDTQZWiwHJiwF728de9VqJ+HYmySpgpoXhr3Rl7oRdxIGY9xFu9N1n6NTCnJjdSyR0DaOJ1Qx0jXjljk6LGv0OXW4d1bq/BNzmWlmYLcpByjgeAdYgHt38Cpo6SliY1kdLAxjAQ1rYwA2+9u/ioaQEVlW1rWiJhYxgAtls0HKB1C48SqzNddJja4iIs1xUYMJpKfETXQtkbIWuaW5yWkuNybEq8imLTHpExsRFDUSOa0Mj/SPNm9nWfYP71UCnTUz6qaqfXPMrRK5scJHQY0bH/USLHjbbrWVX4vV0WI1lFAWNZkZFSgMFmPs37iTb/SvpY2NjYGMFgF4NPTufndTxOffNmLATe1r37tFesxvtE+mLh2OVFTh3ODTseGQEl3KAPfI2MOPQtsb8PBcixOqpqZ80lfSYg57I3shjsxzS97W7i/R6W51W1HSUsUolipYI5Q0MD2RgOygWAv1KvPFRUEJdHhzHcq8XZBA27yNQTsNLXuVfdZn0rqVCbyhfT1U0U1IQ2G7ZJG5y0ODMx1yWtw3v2LtJjdVVyxwR0LGzOfIxwfKWgZAw31bfXPsQFpRRUNa1lc2ngkM8YIldEMzmEbEkX24KSGkpae3N6WCEi9jHGGkXABtp1AeAUfwj6O1XC8TGJOeY4srY42coSfRkO7PZx71PTsEck0bScgdcAm9r6m3Yu0VHFQwOiic5xe90j3vtd7ibkmwAXBdte9pIyyRhzR2gkOPvaprMeXTPNE+CwDZMx6yuItnFEst+NSiCse2jl5SnmZE2NxN35rdIhoJAsb7E6K/SVPOqSKcOaeUbfoOJHvAPiAozRRkzuZJNG+d7XudG/KQQABbssNjdS08EdLTsghaRGwWFzc95PWjW1q66cgp4aZjmQMyBzi92pJLjuSSpURGUzM+1SSGOmnjmiYyPPJaUgWzAg7/APll96urwQHAggEHQgqHk3w/5e2TjE7b2Hh9ndusr033DpxZYrGpWVRZylVWvc57RFTSkNYG9InINSb/AOo6W6l4Imq6wlkstOIWt0PWb5rjZ2lrHUAjvVyngZTwiOO9hckk3JJNyT2krH06t7SrExnye861jajnMcVo+TLX0zZdLk3BJ0OvBbaJE6ncJmNsKLyYijfI4VcrmubIGh93EOe0tLib2O54DfdadBRNoWTNEhfyrw/VtrWY1v8A+t/aoKalfF5QVU/wro5KdvTeSWg5j0R1aW0WitLWnSsRGxeJQ8wvEZs/Kcp7eC9oslkFE6N1HFyLXNYG5Q127baWPaLWU6qVDRT/AA0RIc+RjXC5LTdwB04b8FZe5rGlz3BrQLkk2AUj0uOcGtLnEBoFyTsFBG6qqrmGNsMV7CSUXLx1hoO3aT7FKzDqfLacGpdxdP0vdsPYArxjmfas2hEKyORt6UOqurkbEHszXy39q62Gtmtyjo6ZvEMOd3iQAOPArQRaRjiFZtKk7DIpMvKTVLsotpM5t+/KQrUUMcIIiYGgm5txK9orxGlduoiKQREQEREBERAREQEREBERAREQEREBERAREQEREBZ2HessW/iGfymLRWdh3rLFv4hn8piDRWb5PeoqL6MLSWb5PeoqL6MINJEVOqq3RyclG3pWuXHYdiC4izI6ydmjsso7eifcPuV2nmE8ecCxBsQeBQTKhVVMgmdHG7IG7kWJvv8AZZXXOaxhc42a0XJ6lkZi9zpCCC85iDuOzwsgnpZ3xzBr3ucx+nSN7HgtJYxFwr1NVNezLK9rZB16X7UE07zHBI9tswaSL7XWXxJ3JNyesq1W1DXsEUbg656ZB2HV9iqoPDA+A3pzYcY3Hon8PZ4FW4KpkxLNWSDUsdv3jrHaFXXmSNsjbOG2oINiD1g8CqWpErRbTQcMzS25Fxa43Cz8EpX0dHLC9rwBUSluckktLjY3O9+tchfWQNDTKyoaBYcoMr+8uGh8ApOd1P7GL6w/lWfhaI0tuF5FUir4S0id8cEgNixzx16EdYKtrOY17WV6n9PSfSn/AIOVhV6jWppWjUh5cR2ZXC/iR4qwoBEREiIiAoYv0s/74/4tUyijFnynrf8AcB9y0x+3Pn/q9rOGI1Ele+GCgfLTxyclJOJAC11hezdyBcXK0VQlwelmrDUmSpbmcHviZMWxvcBbMR16DwXQ5aeP/k8Mxumla4wBz3MnihexwLC3O4AHUf3ZcgxymkhifIHxukALgGlzYwXFozOAsLkLtLgVHSsLY3TkZondJw/7Zu3YeP4qN2F4ZTughkqHx5wGck6Zo5ezi4Ai2tieCNNUlI7HaBriwyOzhmfLlN7Z8lu/NpZeqbGaKplMUb3h4kEZD2FtiQSL32uGleHYBh7qkzlkhe6flz0tM3VttfW3Wq83k5E3D5aWjkcDMYmufK+xjawkgtyjfW339ZEVpP21qaeOqp2TxEmOQXaSLXHWvUtwzM292kO07Dc+5emMZGxscYysYA1oHADZdRl6npaBDmgjY6hRy00E/wCmgjk/fYD9q5SOvTtB3bduvGxspkdkSqnD6c7cq3sbM9oHsBTmb/lk/gz8qtIo1C25UKUvdD8I7M4PeATa5AcQDp2WUy9czp7k8kNTdOZ0/wCyHiVlOJbyeVFvUO7GC3Zqf6KfmdP+yHiUFJTgEciwg6kEXuprj1O1L/yjSNFLzSm+Txf7AuimhG0bQOoCy1c/w/7Qop+bxfECc3i+IEPhlAin5vF8QJzeL4gQ+GVGbWppmjcPc8j/AEhpF/Fw8VZXp1JTuILomkjQFOZ0/wCyHiVnanlO3Rj/AIRp5ReuZ0/7IeJUXm2n+NUf/Jk/MqfFLTze0XnzZT/GqP8A5Mn5k82U/wAao/8AkyfmT4pPNFR/oD++/wD5FTqNuF0zRZpqAN9KmT8ym5lT/sx4lT8Uo83lF65nT/sh4lOZ0/7IeJUfF/s83lF65nT/ALIeJTmdP+yHiVPxf7PNXi1zu4ueb+zT7lIpW00LRYRgBDSwH0oWO/ebdaxGo05rYtztEoK6mFbQ1FK52QTRuZmte1xa6uc0pvk8X+wLhpYQOhGyN3BzWgFSiMUx3Es7CqB2H08jHGO8khfkiaQxmgFgD3X7yVdXoUri68krrbZW6A/evfNKc7wscetzbnxKHxzadyiUNLfkTcAHO+9hb9Y6q2KWnHowxt/daAuimhG0YQ+H/aJcUjqSJxvZw/de4fYU5s22j3j23+1FfhlGi9imcNpnH94D7rLhp5f1ZW+1l/vRHxWeUXRBOP143f8AiW/eUMU/BsZ73kfciPjs4iZZhvFc/wClwI99lwiX9g8+1v4oj47fpFbLM5vB3SGvj93ivaiDHiUySxSCTUAAFwDfZoveb/RJ9W78F8rzcF7ZrWpWdPRx9ViJekXgysbo52Q9TuifenKstcOBbxcNh7dlxfDk/wDWWm4e1Tw2mdTtqJpY2snqJXOcBbRgNmDTs19pVjl4v2rP9wXeWi/aM/3Bb475ceO1Ij2idTL2i8ctF+0Z/uC61zXei4HuK5vC36Tt6UcrOUjLRodx3qRFNfKlotH0KgNx1HqPBdSoLI358zRfRwv4H+/uXnlI/jt8V9fxs/zY4t9ue0al6RcBzC7A5462NLvsXmoZMYXNjimLndEWaQRfS+q6ULGHt+AMv7ZxeO7ZvuAPtVpQNdKxoa2hma1osACzQf7l3nLP2dR/8d/4LmmtplrEwmUFJSilFR08/LTGX0bZbgC3uXedM/Zz/UP/AATnLD/25/qH/go1aDqUyoVLHQ4hTzxtc1jzkncDob6NuOu9teq4Vh1ZAz9LJyV9uVBZfuzWuqeIV9I1kL+cRvjZKHPayQE211sNTY2NuxIiU7aaKKnqIaqLlIJGyMuRcdY3ClVQRERIq9P8K41B2cLR/u9ft37rdST/AAzxTA9EjNL+7wHtsfYCrCIERESKnilHNX0nN4aoU4c4ZyWF2dvFujgRfsKuIpidTtDxEzk4Y4+h0GhvQblboOAubDsuvaIkzudkQKGojccssYvJHsPjA7j++ICmRInU7RMbjUo43tkja9hu1wBB7F6ULo3wvc+Fpexxu6O+oPW2/vHt339xSsmjbJE4OY7YhdNbRMPPyUmspERFZmLi6uIPE0rIInSSuysbuVCTVTlzWtFPGdpCbv8AY3Yd5v3KSpgZUwOhkLg13FpsQQbgg9YK5SyPLpIZXZpIiOlpd7SNHW4cR3grO8zEdOjDWtp7e4II4GlsYOpuSSSSe0nUqVEXO7YERESLhcGi7iAOsqKecxlrGRvllf6LWj3k7Adp96Q4aS6OSsndUujOZrS1oYHddgOGtr/bqr1pNlZtp4NVyjgyljMz3XsSHBmgvcusRbuv9q9sw90knK1cz3O/Vjie5jG6dhGbvPgFfRbRSIUm0ypS4VTyluZ1QAHB1hO+xtqOPXY+xem4ZShwLo3yWOYCWR0gB6wHE9atorahXYuoikcXURAREQEREBERAREQEREBERAREQEREBERAREQEREBERAREQFnYd6yxb+IZ/KYtFZ2HessW/iGfymINFZvk96iovowtJZvk96iovowg0lm1zC2pDv1XtsO8f0t4LSUU8TZoix2nEHqKDLVnDieVmGuWzfHX+i7zB/7Zv8As/qrFPA2njLRqSbuPWUHivflpi3i85fx911QV2rp5JpGvYWnKLAOuO/X2BRigktrKwHqyk/egrIrRoH30maP/D+qGgfwmb/s/qgqop3UU4NmmNw6ySPdYoKOovqIrdjj+CCBFMaSoAvlYewO194XjkKj5O//AHN/FB4RSchP+xd4j8VzkJ/2Lvd+KCMgOBBAIOhBUtFIReneSXNF2En0m/iNvDrUdn/spvqnfgvL2yHK5kcoew3aeSd+CravlCYnSy/1hD9FJ9rFYVITh9VBIY5GfBPDgWHokluh07CrHOI/9X+w/gufxlruEqKscQomkh1XA1w0IMgBHeF1tfRvcGtq4HOOwEgJPvUakWEXjlo/2jP9wTlYybCRvio0PajZu/8AeUihgN2OJ3zu9ziFri9ufkf1SIuri3cYsbGMNqqvEYJYIw5ga1pOcAAiQO6YOpFhpbW62URatvGXTuuIiKuri6iIeqU2fK3jcO9hFvuKsKtTazSuGwDW+3U/eFZR2U/rDqIiLiIiDiLqICIiAiIgIiIOIuogIiICIiAiIgIiICIiDiLqIOIuogIiIOIuogIiICIiAiIg4i6iDiLqIOIuog4ll1FGhyy8SQxSW5SNjrbZmgqRcTUCLmlP+wi/2BOaU/7CL/YFKijxj9DyxjWNDWNDQOAFgvS6imI0CIikEREHEXUQcRdRBXlo6Wd+eamhkda13sBKcypbaU8Q/wDAKdEFRuHwNNw6e/bUPP2le+ZxfGl+td+KsIo1CdyqtoIWuc4GW7zc/Cu1NrdfYvJoX3Nq6paOAAYbeLbq4ieMG5U+YSfL6nwj/IutopGm/PZ3djmst7mhW0UeMfo3KtzWT5S//a38E5rJ8pf/ALW/grKJ41Nyrc1k+Uv/ANrfwTmsnyl/+1v4KyieNTcq3NZPlL/9rfwTmsnyl/8Atb+CsonjU3Kk6mrMxyVUOXhmgJPiHD7F2Cg5HlMszzyj85FhYGwvYcNr95KuIpisR6RPftBzc/tXeATm5/au8Ap0UqeFf0g5uf2rvAJzc/tXeAU6IeFf0g5uf2rvAKF1DI2V8sNRaR4DemzM2wvpYEdZ48VdRRMbWisR6UebV3yqn/8Aju/OnNq75VT/APx3fnV5FHhX9LblR5tXfKqf/wCO786c2rvlVP8A/Hd+dXkTwr+jcq1LTci58kjhJM/0nhuXQbAdm/HiVZRFKBF1FIIiICIiAiIgIiICIiAiIgIiICIiAiIgIiICIiAiIgIiICIiAiIgIiICzsO9ZYt/EM/lMWis7DvWWLfxDP5TEGis3ye9RUX0YWks3ye9RUX0YQaSIiAiIgIiICIiAiIgIiICIiAiIg4i6iDiEAixFx1FdRBHyMf7Nn+0LjoInAh0TCDoQWhSogqebMP+Q031TfwUjaSnY0NZCxg6mDKPcpkQRc3i+J7yvPM4f/yfWu/FToiNQg5nD/8Ak+td+Kc2b8eTxU6Ijxj9IebD9pJ4heOaH5RL4N/BWUQ8a/pW5s4bTOP7zQfssumnktpK2/7n9VYRDwr+kcMfJsy3udyes9akREWF1cXUBERAREQEREBERAREQEREBERAREQEREBERAREQEREBERAREQEREBERAREQEREBERAREQEREBERAREQEREBERAREQEREBERAREQEREBERBxF1EHEXUQEREBERAREQcXURAREQEREBERBxF1EHEXUQEREBERAREQEREBERAREQEREBERAREQEREBERAREQEREBERAREQEREBERAREQFnYd6yxb+IZ/KYtFZ2HessW/iGfymINFZvk96iovowtJZvk96iovowg0kREBERAREQEREBERAREQEREBERAREQEREBERAREQcXURAREQcRd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i4e/EKChhpXYZJIYm5c7ZmWd2i5utp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mFxVAmrZ6iEwmomDmsLg4gBjW6203BW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186" y="1195519"/>
            <a:ext cx="8644367" cy="3775929"/>
          </a:xfrm>
          <a:prstGeom prst="rect">
            <a:avLst/>
          </a:prstGeom>
        </p:spPr>
      </p:pic>
      <p:sp>
        <p:nvSpPr>
          <p:cNvPr id="7" name="Rectangle 21"/>
          <p:cNvSpPr>
            <a:spLocks noChangeArrowheads="1"/>
          </p:cNvSpPr>
          <p:nvPr/>
        </p:nvSpPr>
        <p:spPr bwMode="auto">
          <a:xfrm>
            <a:off x="6086082" y="1195519"/>
            <a:ext cx="3341687" cy="918179"/>
          </a:xfrm>
          <a:prstGeom prst="rect">
            <a:avLst/>
          </a:prstGeom>
          <a:solidFill>
            <a:schemeClr val="bg1"/>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marL="342900" indent="-342900" algn="l">
              <a:lnSpc>
                <a:spcPct val="90000"/>
              </a:lnSpc>
              <a:spcBef>
                <a:spcPct val="20000"/>
              </a:spcBef>
              <a:buFont typeface="Wingdings" pitchFamily="2" charset="2"/>
              <a:buNone/>
            </a:pPr>
            <a:r>
              <a:rPr lang="en-US" b="1" dirty="0">
                <a:latin typeface="High Tower Text" pitchFamily="18" charset="0"/>
              </a:rPr>
              <a:t>Funds committed:</a:t>
            </a:r>
            <a:r>
              <a:rPr lang="en-US" dirty="0">
                <a:latin typeface="High Tower Text" pitchFamily="18" charset="0"/>
              </a:rPr>
              <a:t>  </a:t>
            </a:r>
            <a:r>
              <a:rPr lang="en-US" dirty="0" smtClean="0">
                <a:latin typeface="High Tower Text" pitchFamily="18" charset="0"/>
              </a:rPr>
              <a:t> $3,124,836</a:t>
            </a:r>
            <a:endParaRPr lang="en-US" dirty="0">
              <a:latin typeface="High Tower Text" pitchFamily="18" charset="0"/>
            </a:endParaRPr>
          </a:p>
          <a:p>
            <a:pPr marL="342900" indent="-342900" algn="l">
              <a:lnSpc>
                <a:spcPct val="90000"/>
              </a:lnSpc>
              <a:spcBef>
                <a:spcPct val="20000"/>
              </a:spcBef>
              <a:buFont typeface="Wingdings" pitchFamily="2" charset="2"/>
              <a:buNone/>
            </a:pPr>
            <a:r>
              <a:rPr lang="en-US" b="1" dirty="0">
                <a:latin typeface="High Tower Text" pitchFamily="18" charset="0"/>
              </a:rPr>
              <a:t>County participation:</a:t>
            </a:r>
            <a:r>
              <a:rPr lang="en-US" dirty="0">
                <a:latin typeface="High Tower Text" pitchFamily="18" charset="0"/>
              </a:rPr>
              <a:t>     </a:t>
            </a:r>
            <a:r>
              <a:rPr lang="en-US" dirty="0" smtClean="0">
                <a:latin typeface="High Tower Text" pitchFamily="18" charset="0"/>
              </a:rPr>
              <a:t>   80</a:t>
            </a:r>
          </a:p>
          <a:p>
            <a:pPr marL="342900" indent="-342900" algn="l">
              <a:lnSpc>
                <a:spcPct val="90000"/>
              </a:lnSpc>
              <a:spcBef>
                <a:spcPct val="20000"/>
              </a:spcBef>
            </a:pPr>
            <a:r>
              <a:rPr lang="en-US" sz="1200" i="1" dirty="0" smtClean="0">
                <a:latin typeface="High Tower Text" pitchFamily="18" charset="0"/>
              </a:rPr>
              <a:t>Since 2001</a:t>
            </a:r>
          </a:p>
          <a:p>
            <a:pPr marL="342900" indent="-342900" algn="l">
              <a:lnSpc>
                <a:spcPct val="90000"/>
              </a:lnSpc>
              <a:spcBef>
                <a:spcPct val="20000"/>
              </a:spcBef>
              <a:buFont typeface="Wingdings" pitchFamily="2" charset="2"/>
              <a:buNone/>
            </a:pPr>
            <a:endParaRPr lang="en-US" dirty="0">
              <a:latin typeface="High Tower Text" pitchFamily="18" charset="0"/>
            </a:endParaRPr>
          </a:p>
        </p:txBody>
      </p:sp>
      <p:sp>
        <p:nvSpPr>
          <p:cNvPr id="8" name="Text Box 4"/>
          <p:cNvSpPr txBox="1">
            <a:spLocks noChangeArrowheads="1"/>
          </p:cNvSpPr>
          <p:nvPr/>
        </p:nvSpPr>
        <p:spPr bwMode="auto">
          <a:xfrm>
            <a:off x="7205052" y="6322249"/>
            <a:ext cx="2222717" cy="253916"/>
          </a:xfrm>
          <a:prstGeom prst="rect">
            <a:avLst/>
          </a:prstGeom>
          <a:noFill/>
          <a:ln w="9525">
            <a:noFill/>
            <a:miter lim="800000"/>
            <a:headEnd/>
            <a:tailEnd/>
          </a:ln>
        </p:spPr>
        <p:txBody>
          <a:bodyPr wrap="square">
            <a:spAutoFit/>
          </a:bodyPr>
          <a:lstStyle/>
          <a:p>
            <a:pPr algn="r">
              <a:spcBef>
                <a:spcPts val="600"/>
              </a:spcBef>
            </a:pPr>
            <a:r>
              <a:rPr lang="en-US" sz="1050" i="1" dirty="0" smtClean="0">
                <a:solidFill>
                  <a:schemeClr val="tx1">
                    <a:lumMod val="50000"/>
                    <a:lumOff val="50000"/>
                  </a:schemeClr>
                </a:solidFill>
                <a:latin typeface="High Tower Text" pitchFamily="18" charset="0"/>
              </a:rPr>
              <a:t>Totals through 11/14/2018.</a:t>
            </a:r>
            <a:endParaRPr lang="en-US" sz="1050" dirty="0">
              <a:solidFill>
                <a:schemeClr val="tx1">
                  <a:lumMod val="50000"/>
                  <a:lumOff val="50000"/>
                </a:schemeClr>
              </a:solidFill>
              <a:latin typeface="High Tower Text"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80192296"/>
              </p:ext>
            </p:extLst>
          </p:nvPr>
        </p:nvGraphicFramePr>
        <p:xfrm>
          <a:off x="8075881" y="4536559"/>
          <a:ext cx="2703776" cy="1699260"/>
        </p:xfrm>
        <a:graphic>
          <a:graphicData uri="http://schemas.openxmlformats.org/drawingml/2006/table">
            <a:tbl>
              <a:tblPr/>
              <a:tblGrid>
                <a:gridCol w="1378396">
                  <a:extLst>
                    <a:ext uri="{9D8B030D-6E8A-4147-A177-3AD203B41FA5}">
                      <a16:colId xmlns:a16="http://schemas.microsoft.com/office/drawing/2014/main" val="4107756400"/>
                    </a:ext>
                  </a:extLst>
                </a:gridCol>
                <a:gridCol w="1325380">
                  <a:extLst>
                    <a:ext uri="{9D8B030D-6E8A-4147-A177-3AD203B41FA5}">
                      <a16:colId xmlns:a16="http://schemas.microsoft.com/office/drawing/2014/main" val="3737083928"/>
                    </a:ext>
                  </a:extLst>
                </a:gridCol>
              </a:tblGrid>
              <a:tr h="190500">
                <a:tc>
                  <a:txBody>
                    <a:bodyPr/>
                    <a:lstStyle/>
                    <a:p>
                      <a:r>
                        <a:rPr lang="en-US" sz="1200" dirty="0">
                          <a:solidFill>
                            <a:srgbClr val="000000"/>
                          </a:solidFill>
                          <a:effectLst/>
                          <a:latin typeface="Calibri" panose="020F0502020204030204" pitchFamily="34" charset="0"/>
                          <a:cs typeface="Calibri" panose="020F0502020204030204" pitchFamily="34" charset="0"/>
                        </a:rPr>
                        <a:t>Bale Wrapper</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a:solidFill>
                            <a:srgbClr val="000000"/>
                          </a:solidFill>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71800427"/>
                  </a:ext>
                </a:extLst>
              </a:tr>
              <a:tr h="190500">
                <a:tc>
                  <a:txBody>
                    <a:bodyPr/>
                    <a:lstStyle/>
                    <a:p>
                      <a:r>
                        <a:rPr lang="en-US" sz="1200" dirty="0">
                          <a:solidFill>
                            <a:srgbClr val="000000"/>
                          </a:solidFill>
                          <a:effectLst/>
                          <a:latin typeface="Calibri" panose="020F0502020204030204" pitchFamily="34" charset="0"/>
                          <a:cs typeface="Calibri" panose="020F0502020204030204" pitchFamily="34" charset="0"/>
                        </a:rPr>
                        <a:t>In-Line Bale Wrapper</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1723526924"/>
                  </a:ext>
                </a:extLst>
              </a:tr>
              <a:tr h="190500">
                <a:tc>
                  <a:txBody>
                    <a:bodyPr/>
                    <a:lstStyle/>
                    <a:p>
                      <a:r>
                        <a:rPr lang="en-US" sz="1200">
                          <a:solidFill>
                            <a:srgbClr val="000000"/>
                          </a:solidFill>
                          <a:effectLst/>
                          <a:latin typeface="Calibri" panose="020F0502020204030204" pitchFamily="34" charset="0"/>
                          <a:cs typeface="Calibri" panose="020F0502020204030204" pitchFamily="34" charset="0"/>
                        </a:rPr>
                        <a:t>Lime Spreader</a:t>
                      </a:r>
                      <a:endParaRPr lang="en-US" sz="120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2625143518"/>
                  </a:ext>
                </a:extLst>
              </a:tr>
              <a:tr h="190500">
                <a:tc>
                  <a:txBody>
                    <a:bodyPr/>
                    <a:lstStyle/>
                    <a:p>
                      <a:r>
                        <a:rPr lang="en-US" sz="1200" dirty="0">
                          <a:solidFill>
                            <a:srgbClr val="000000"/>
                          </a:solidFill>
                          <a:effectLst/>
                          <a:latin typeface="Calibri" panose="020F0502020204030204" pitchFamily="34" charset="0"/>
                          <a:cs typeface="Calibri" panose="020F0502020204030204" pitchFamily="34" charset="0"/>
                        </a:rPr>
                        <a:t>Manure Spreader</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90847865"/>
                  </a:ext>
                </a:extLst>
              </a:tr>
              <a:tr h="190500">
                <a:tc>
                  <a:txBody>
                    <a:bodyPr/>
                    <a:lstStyle/>
                    <a:p>
                      <a:r>
                        <a:rPr lang="en-US" sz="1200" dirty="0">
                          <a:solidFill>
                            <a:srgbClr val="000000"/>
                          </a:solidFill>
                          <a:effectLst/>
                          <a:latin typeface="Calibri" panose="020F0502020204030204" pitchFamily="34" charset="0"/>
                          <a:cs typeface="Calibri" panose="020F0502020204030204" pitchFamily="34" charset="0"/>
                        </a:rPr>
                        <a:t>No-Till Drill</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2913344882"/>
                  </a:ext>
                </a:extLst>
              </a:tr>
              <a:tr h="190500">
                <a:tc>
                  <a:txBody>
                    <a:bodyPr/>
                    <a:lstStyle/>
                    <a:p>
                      <a:r>
                        <a:rPr lang="en-US" sz="1200" dirty="0">
                          <a:solidFill>
                            <a:srgbClr val="000000"/>
                          </a:solidFill>
                          <a:effectLst/>
                          <a:latin typeface="Calibri" panose="020F0502020204030204" pitchFamily="34" charset="0"/>
                          <a:cs typeface="Calibri" panose="020F0502020204030204" pitchFamily="34" charset="0"/>
                        </a:rPr>
                        <a:t>Sprayer</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5</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263130759"/>
                  </a:ext>
                </a:extLst>
              </a:tr>
              <a:tr h="190500">
                <a:tc>
                  <a:txBody>
                    <a:bodyPr/>
                    <a:lstStyle/>
                    <a:p>
                      <a:r>
                        <a:rPr lang="en-US" sz="1200">
                          <a:solidFill>
                            <a:srgbClr val="000000"/>
                          </a:solidFill>
                          <a:effectLst/>
                          <a:latin typeface="Calibri" panose="020F0502020204030204" pitchFamily="34" charset="0"/>
                          <a:cs typeface="Calibri" panose="020F0502020204030204" pitchFamily="34" charset="0"/>
                        </a:rPr>
                        <a:t>Trailer</a:t>
                      </a:r>
                      <a:endParaRPr lang="en-US" sz="120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2665078594"/>
                  </a:ext>
                </a:extLst>
              </a:tr>
              <a:tr h="190500">
                <a:tc>
                  <a:txBody>
                    <a:bodyPr/>
                    <a:lstStyle/>
                    <a:p>
                      <a:r>
                        <a:rPr lang="en-US" sz="1200">
                          <a:solidFill>
                            <a:srgbClr val="000000"/>
                          </a:solidFill>
                          <a:effectLst/>
                          <a:latin typeface="Calibri" panose="020F0502020204030204" pitchFamily="34" charset="0"/>
                          <a:cs typeface="Calibri" panose="020F0502020204030204" pitchFamily="34" charset="0"/>
                        </a:rPr>
                        <a:t>Plastic Mulch Layer</a:t>
                      </a:r>
                      <a:endParaRPr lang="en-US" sz="120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tc>
                  <a:txBody>
                    <a:bodyPr/>
                    <a:lstStyle/>
                    <a:p>
                      <a:pPr algn="r"/>
                      <a:r>
                        <a:rPr lang="en-US" sz="1200" dirty="0">
                          <a:solidFill>
                            <a:srgbClr val="000000"/>
                          </a:solidFill>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cs typeface="Calibri" panose="020F0502020204030204" pitchFamily="34" charset="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1004158215"/>
                  </a:ext>
                </a:extLst>
              </a:tr>
            </a:tbl>
          </a:graphicData>
        </a:graphic>
      </p:graphicFrame>
      <p:sp>
        <p:nvSpPr>
          <p:cNvPr id="15" name="Rectangle 3"/>
          <p:cNvSpPr>
            <a:spLocks noChangeArrowheads="1"/>
          </p:cNvSpPr>
          <p:nvPr/>
        </p:nvSpPr>
        <p:spPr bwMode="auto">
          <a:xfrm>
            <a:off x="7879204" y="4228782"/>
            <a:ext cx="30971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Calibri" panose="020F0502020204030204" pitchFamily="34" charset="0"/>
                <a:cs typeface="Calibri" panose="020F0502020204030204" pitchFamily="34" charset="0"/>
              </a:rPr>
              <a:t>Types of equipment/count (2018-2019):</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63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99" y="345989"/>
            <a:ext cx="9692640" cy="616284"/>
          </a:xfrm>
        </p:spPr>
        <p:txBody>
          <a:bodyPr>
            <a:normAutofit/>
          </a:bodyPr>
          <a:lstStyle/>
          <a:p>
            <a:r>
              <a:rPr lang="en-US" sz="3200" dirty="0" smtClean="0"/>
              <a:t>Highlight on Pulaski County Shared-Use</a:t>
            </a:r>
            <a:endParaRPr lang="en-US" sz="3200" dirty="0"/>
          </a:p>
        </p:txBody>
      </p:sp>
      <p:sp>
        <p:nvSpPr>
          <p:cNvPr id="5" name="AutoShape 2" descr="data:image/jpeg;base64,/9j/4AAQSkZJRgABAQAAAQABAAD/2wBDABALDA4MChAODQ4SERATGCgaGBYWGDEjJR0oOjM9PDkzODdASFxOQERXRTc4UG1RV19iZ2hnPk1xeXBkeFxlZ2P/2wBDARESEhgVGC8aGi9jQjhCY2NjY2NjY2NjY2NjY2NjY2NjY2NjY2NjY2NjY2NjY2NjY2NjY2NjY2NjY2NjY2NjY2P/wAARCAM8BQADASIAAhEBAxEB/8QAGwABAAMBAQEBAAAAAAAAAAAAAAMEBQECBgf/xABOEAABAwIEAQcGCggFBAICAwEBAAIDBBEFEiExQRMUIlFhcZEGFTI1gaEjUlRVc5OxwdHSM0JTcnSz4fAWNGKSsiRDgvGUomPCJTaDRP/EABoBAQADAQEBAAAAAAAAAAAAAAABAgMEBQb/xAAwEQEAAgICAgICAgIBBAEFAQAAAQIDEQQhEjETQQVRIjIUYXEVI0JSMzSBkaGxYv/aAAwDAQACEQMRAD8A/QERYOEYVQ1eFU1RU0zJZpGZnvfqXHrJQby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E8w4V8hh8EGkizfMOFfIYfBPMOFfIYfBBpIs3zDhXyGHwTzDhXyGHwQaSLN8w4V8hh8F4weGOmqsSghaGRMqG5WDYXiYTb2oNVZvk96iovowtJZvk96iovowg0URfD4ljOIw4jUxx1TmsZI4AWGgv3JvTLLljHG5fcIvz7z9ifyt3gPwTz9ifyt3gPwUbY/5dP0/QUX595+xP5W7wH4J5+xP5W7wH4Js/wAun6foKL4KPF8ZlaTHPK8DQkMB+5ehimNk2Es19vQH4KvyVj7W/wAmJ+pfdovgZMYxiK3KVErb7XaB93avHn7FPlbvAfgpi0T6VnlVj3D9BRfn3n7E/lbvAfgnn7E/lbvAfgp2f5dP0/QUX595+xP5W7wH4K3hOM4hPilPFLUucxzwCCBqm0xyqTOn2y6uLql1CIiAiIgIiICIiAiIgIiICIiAiIgIiICIiAiIgIiICIiAiIgIiICLiIOoiICLiIOouLqAi4iDqIiAi4iDqLiIOouLqAiIgIuIg6i4uoCLiIOouIg6iLiDqLiIOouIg6iIgIuIg6i4iDqLi6gIuIg6i4uoCLiIOoiICLiIOouIg6i4iDqLiIOouLqAi4iDqLiIOouIg6i4iDqLiIOoiICIiAiIgIiICIiAiIgIiICIiAiIgIiICIiAiIgIiICIiAiIgIiICIiAiIgIiICIiAs7DvWWLfxDP5TForOw71li38Qz+UxBorN8nvUVF9GFpLN8nvUVF9GEGivzjF/W1X9K77V+jr84xf1tV/Su+1RLj5n9YVEWjg0QnlkYWRO6N7vbe393XiooaiSeR0cLQy5AykAaXG1/9JXP81YvNZcnwWmkXhRRXBhdYf8As/8A2H4rwzD6p5AbHe/+odn4hW+Wn7V+K/6W8CkaJpIn5rOFwBff2LayQg3yOvv6LlkYVRz01e10zMoII3B/vZTUlRM7HJYnSvMYLrNJ0Xm8ivneZrP09XjW8MdYvH2p43I01bY2XDWN1Bvue/sss5auJ0c8+IyujZmaSADcDg0feFTdQVLb3jtb/UOq67cF6RjiNuDkY7zkmdKyK0/DqqP0orf+Q6ifuKmpsPqIqhjpYWFmbKc5BGpttfrWk5aRG9sow3mdaZ6vYH65pPpAu4vCIJ2RhsY6Oa7G23JXMD9c0n0gVsd4vEWT4TTLFZfoi6uLq2euIiICIiAiIgIiICIiAiIgIiICIiAiIgIiICIiAiIgIiICIiAuIoqpj5KWZkRyyOYQ09RtogqTYzQwucHSucGaOLGFwHtAVunnjqYGTRG8bxdpta4WP5NVsD6MUThydTFdr43DU24rZghZTwtijFmNFgFSsz9oidxtIiwsCxV9TV1dLM67myOdETxbchbFTOymp5J5DZkbS4qYncbImJjaVFk+TtbLW0csk7ryCVwLb+jrsreJ1JpqCR7D8IRkj/eOgSLbjZvra2iyfJ2skqqAsncTNC4sfmNzftXryiL48JmmilkjfGLtLHW4hItuNm+ttRFRwfMcMge+R73PaHEvcSVV8pnSQ4TJPDNJE9hFsjrbkBPLrZM6jbYRVsOYWUURdI+QuaHEvNzqFZUxO0uOIaCSbAblZ0uO0EQLnSuLB+u2Nxb4gWXvHIppsIqY6f8ASFuw3I4jwUGD1lJieGiBgAIZkki4jgq2md9I33pqNcHsDm7EXC9KpXVceGUDpnAuDAGtbxcdgFWgpauqiElXVyMz68nCcob7Rqpm2uktRFkuoKqnqoH09ZO+EPAkjkObTrurmI1BpaGSVvp2swdbjoPeUi37FpFkeTlZJU0Lop3F00Dix5JuVLj5ezCp5Y5ZI3xtu0sdbVItuNo31tpIqODB/myCSSWSR0jA4l7idwoPKN0keESzRSyRvjsQWOI4gJvrZM9baqLFp8OmmoYJm11Vyj2Nec0psdiVtJE7TDxLI2KMvcHEDfK0k+AVBmPYc9t2yyEbG0Lz9y0jsvnvJgtHPcxA+Hdv3lRaZhEz3psUddT1zXup3FwYbG7S37VZUMLYRJI+HKXOIzkHiFi4xiUtPikHJuIghIEtjuXbX7tPFPLVdyTOn0CLjSHNBGoOoWBUtld5TspRVVDYpIDIWtlIsbnbwUzbUbJnT6BFg8rV4bjdPTOnfUU1QDbPqWnv8PFaOMTPgwqpljcWvbGcpHWkWNrqLOwOv84YcyR/6VvQkHU4Lx5Q17qHDXuiJ5Z4LWW4dZ9g+5N9bNxrbURQUUnLUcMmbNmYDfr0U6mJ3G0o5p4oIzJNI2Ng4uNgqZxmjaL5pS34widbxsqVCW4tic9RMM0VO8xxNOwtx9v3LdsLWsq7mZ6RE77VaTEaWtJFPMHkbgcFaVVlFHFXPqo7NMjbOaBuetZWNmWPFKJsdROxs3KZ2tkIHRaLbKItMRMyTOm+i+fr3VeEVdLJHUyzU8smR8chzEdxPtX0CtFtpEXz9VicsflBHZx5qDyJ10z7kn7PYvoEi250iJ2IvnH4xNQ4zUNqSXUTpA0O/ZnKPct85Zoei85XjRzT9hSLb6InaRFh4UyeaKuYamYubI+JrnPJtqQCoMapZsPwiSojrqrlGZf+862pAKrF9/RM6jb6NFkDDZJIC+Otqw+5sDKSN9tVqsBDAHb21U1t5fSUVXVw0cXKVDi1nxspIHfYaKv56oOiXT5A7Zz2OaD7SLLmP+pKv6MqGjihm8nmsqAOS5I5ieHakzMTpXc7arXBzQ5pBB2I4rqxfJ+GR2CRxyOe0FuhabEa8D3WVTA4Z8QopXvrqpsjXlocJSfco8+t6Tt9KiyMAramoZUQ1bs8sEhZntbNZe62uldWigoyGy5c0khF8gOwHbx7lbyjWzbURZxwyRzSef1IkI9IP08NlWw7EZ4sRfhmIEOlaLxygWzhRFv3CZ6bSLKqK2epr3UNE8RmOxllIuRfWwUhwsuu411WJD+sJLDw2Ty71CPbRRUcNiqYOVjqZXzWPRkd+sNf6LKhjll8oKykdV1QijY1zbSnQkAp5db0T10+jRYdFUVdLjr8PnmdPC6POxzhq3vPHitp7gxhc42aBcnqUxbZEvSL5/BMSmmxKoiqSbS/CxAnZp2C+gStosRO4EWFR4q//EVXRTOPJuPwRPAgC4W25wY0ucbAC5J4KYnZExL0ixcBxJ+IVVa55IaHgxsPBttFtKInZE7gXVxdVkiIiAiIgIiICIiAiIgIiICIiAiIgIiICIiAiIgIiICIiAiIgIiICIiAiIgIiICIiAs7DvWWLfxDP5TForOw71li38Qz+UxBorN8nvUVF9GFpLN8nvUVF9GEGivzjF/W1X9K77V+jr84xf1tV/Su+1RLj5n9YWvJ7/Ny/ufeFNXTilZEWwwuMj5Ll7LnRyh8nv8ANyfufeFYrmUrooecyPZZ8mXKL36S8rLr5520w7/x40nxMx0lKJI6eEuzAdJgXq0fmznPIQ5+Sz2yC17L1izYHUgFS9zGZxq0XN9V6yw+arZ3cjyXpW1tZc0THjH/AC65ifO3/CLCJBU07pnQxMeHlt2NtpYKGlqM+MyxcjE2xd0w3pH2qxhDYG0rhTPc9mc3LhY3sFDTtom4o6RlQ50ziRktpfjwVuvK/SnfjTt3GJxSiN7YYXueSCXsuu1jo4MPE7KeEvIboWC2q7jDaZzIucyPYLm2UXXuubAcNAle5sVm9IDXsUU140Tfflft5g5OTDOcughz5HOsGC2l1XoZhUwco6GJjmzMALGW4hXKdsIwrKx7jDkd0iNba3VWhbTtpTzZ73t5Zly4W1uFMa1br7RO91/4VPKD/PM+jH2lQ4H65pPpApvKD/PM+jH2lQ4H65pPpAvT43/x1ebm/wDqJ/5foi6uLq6npCIiAiIgIiICIiAiIgIiICIiAiIgIiICIiAiIgIiICIiAiIg4uEhouTYdq6q9dTuqqOSFrywvFg4cFE+hl47g7Z2uraYmKriGYObpmsruFVj6rB4amUdMsJd22UMlNik0JglqYMjhlc5jCHEcdb28ArL6NzcO5pTFkfQyXINgCs4nvqEePe3zXIvpcKoMXhHwkRJeBxYT/fitqWZmKVFNBEc0AAnlPX8Vvjr7FZo6DksMbRTlkjA3JoLXHb2rzg+GMwumdE12ZznXLuzgPYorWY6RrtQ8mhydTiUFrZZzbuUmKvmqMShp6eIS8gOUe0vyi5uBw6r+IUtPhtVS4hVVMM0Vqg3LXNJt71NQUM9PUzzzyMkdM7MS1pFtgB3WCanXjoiGTTyT0HlFmqIWwMrRo1r8wzDfX3rS8pPUVV+6PtC94xhpxGCNscgiljeHteRey81tFV1mGPpHyxZn2BeGnbuU6mvRqdTCbBvVFL9GFU8q/UNR3t/5Bdp6TFqWlZTxVFK5rG5Q50Tr/8AJe6/DqiswltFyzbkDPI65Omqb60TEzXS7Rf5KD6Nv2KdZMdPi8VO2BtTSkNblDzE7NtvvZaULDHCxjnFxa0Ak8VeJ2mPT2SBa5AvovnMewzmebFqF3IzRnM8DZwutnEaaSqga2GTkpGvD2u7Qqk1HX1kYhq5oDCSC4RsILrddyfuVbT9aJrtU8onyT4FTVQabNeyV7ey34lbdJM2opo5WEFr2giy66CN9PyDmh0ZblIPUsqHB6mgc4YdWFsR15KVuZo7k7ido1qWySG7kDgsbF3zVFfT0tPEJTH8K9pdlF9Q3XxPgpuaYlNJG6oqYS2N2YMYwgE9q90NDPBWTVE8scjpjc5WkW0sAPBRNpt1pbTJjknw/wAoWy1EDYGVgtZr8wzD2LV8ofUdX+5969YxhxxGlbGx4jkY8PY8i9iF4qqKrqsMfSSSxZngNLw07dyamvSup1MJ8H9UUf0LfsVbym9Q1PcPtC80tHitHSsp4qmlcxgsHPidf/kvddh9RVYSKLlmlzgBJI4E8b6KfLrWjUzXSGioKh1HRyR109g2N2QkBttLjQdS2lkMpMXipG0zKqmytYGB4jcHWtbrtf2LWaCGgHeyV9pj06vl/J+gpKs1hqKeOUiZ1i5tzuV9NJnyO5MgOtpm2WVhOF1OHPkvPHI2V+d3RIPs1S/0jW5iVqnpoMKpJcnRhaXSfujeyxG01dWYfUA0cb+dXfnMti0k3GluGg9i2sTpZ6yDkI5WMjdbPdpJIve26s0zHRwNY8glotoomu5iPpMxtneTtYarDmtf+li6DwdwVTrxMfK2EU7mNk5roXi49Iq7Fhk9LidRU000YjmOYxOad+J3SbDal+MNxBs0QLI+TDC07anr7VE71pGpmI2q08z24+Y8UDeXyWge0WY4dl+Kt+UbrYS5n7SRjR/uClxPDY8Sp2tkdklYczJG7tKrVOG19XTQwz1UTuTeH5hGQXW69UmJiJhOp9KrR5lx9t9KWtFj1B4/v3r1WN85RYhU7xRwvji7bDU+0j3BaOJ4cMSoRBK4NkBDmvbwKljo2x4eaVlgCwt7NrJ4z6+ka9oPJ9/KYLSn/RZaKzcIoKjDqdtO6aOSJt7dEghaSvT1pMeu3zfk+/meKV2HS9F2cvjv+sOz2L6JwBaWm9j1Gyo4lhMOIOZIXOinj9CVhs4KJkGMRtyirgkHxnx6+6yjfiiImOlHB2ufjNbE+aZ7IZLMBkJsF78oQ84nhgYQ13wtiRceiFdwzDH0c8s8smeWYkvPWfuXMTw2etrKeeOaNggzZQWk3uLG+qrr+M6j2anURKlUzTQ4vStxbIYdeSfG2zc3bdbNbUNpKOWoIvkbcDrPAKOsoWYhRGnqwCTrdvA9YVHzVXOpoqaWsZLFE8OGZhu62wJupjdU9+mdLQ4hJg7o+aML78ryol1zA3JAtx18VuYLWCtw6KUb2se9XImlsTWutcCxtssyhwyow+pndBNGYJXlwjc09HsBuois11KNal4pYYqquxWCVocxzwCD+6FUppp/J6oFNVEvw+R3wUv7M9R7FpUlFVU9bNUOlicJ3BzmhpFtANNexXamniqoHwzMDmPFiCprHuSY6Z2BEF1cQQQal5BHevPlZ6gn72/8gp8Hw3zZDJCH52F12k72XcZoJMSojTMlbG1xBcS250N9FNNxUtEzXS1Sf5dveftKmUFJHNFFkmcxxGxYCFOpp/WF5Z+P+pKv6MqvhtDFU4bTmZ0jm5R0Mxy6diuYpSyVtDJTRvazlBZxcL6JhtNNSU7YJXse1jbAtBB9qi0bmFYjva01rWMDWiwA0C+WwEYgMNqHUTodJHHK9pJJ77r6mTOWOyEB1tLjS6zcHw2fDWujdNHIxzi42aQUtHqIRrcvHk7NBLRO5PMJg48s13pB19bqrTOMHlbVRy7zBr2E8QGkf33K5UYQ4Yjz6hn5CV36Rpbdr+8L3W4WK9kb5n8nUxasli0sq6nWtGp6aS+erWGbyspeT3iiBfbvOhV9sWLtaGGppnDbPyZzfbb3KahoG0ueRzzJNIbvkduSrTM26iEzG2VhTjT+UlfTzHpyOMjCeIOq3pQ50bgx2R1tHWvZUsSwmGveyUvfFPH6EjDYhRshxdjAznNM8AWzOjOb3G3uTfjMoiJiNIsArKqvg5aolBte7Q0AbkfcqjRUO8q67mr42vyMvyjSR6I6itXCMO83U/JZ8/b7SfvUEeG1UWLTVzZoiZQAWFp0A0HFV1PianpBhU5OL1MdeA2u0DSB0XM4ZVax6Vwo200QzSVDsmW9uju73ae1dxTCm17opo5DDUxG7JQPcV5bQVj62KpqZ4pDE3KGhhbxuTvvoPBT3G4g1OtMnExWUslJXy0rIW05DHvbJmuCeIt1/avp4pBLE2QbOF1HW0zKuklp3+jI0t7u1VMPpK6jo205nilyCzXFhBHfqkR4z0mI7YktI+poKrEINJ4ap8sdt7A6j++paMtc3FqOlp4DrVay2/VYPS8dvFXMJoJKCmdBLIyRpcXXAsbndecLwiLDZ55IzflD0R8UdSiKzpGu1HC2Cn8psQha2zS1rh4BfQLKkwycYy7EIJmNLmBhY5pNx4rUbfKM1r8bK1I10mI6ekRFokREQEREBERAREQEREBERAREQEREBERAREQEREBERAREQEREBERAREQEREBERAREQFnYd6yxb+IZ/KYtFZ2HessW/iGfymINFZvk96iovowtJZvk96iovowg0V+cYv62q/pXfav0dfnGL+tqv6V32qJcfM/rC15Pf5uT9z7wp6+jnqo4eRZmyPkvqB+ssumjcaeedkrozEBcN43NlLC2oMbP+pkY6R1o2Zj0u3sC8/Jj/wC5N4lXHkj44paG1i9PLU0gjhbmdnBte3WvXISeaeQy/CclltfjZYbedvnELKpznm+0h4cFHHLVSSiMVEgcdOk8hZRx7aiN+u208mvlM+M99N7B6aWlpHMmblcXk2uDpYLIpfXg+ld968DnRa53PNG+l8KdFDLFLBkm5QEvuQ5jtVrTF3bc+2OTNuK6jqrcxmkmqmRCFmYtJvqAvdfTSzYYIY23kAbpccFig1ro43tnkIfe3wh0tvfqQGpcbMrc54gSO08VnGC0REeUdNZ5FZmZ8Z7blNTyR4TyDm2kyOFr8TdVaClmpaUtmZlJmYRqDxCzM1YHSB1Q9vJGziZDa/UvE76mItbJO91wHizyR2KYwW7jftE8isanxnrpc8oP88z6MfaVDgfrmk+kCrTNkLGSyvzZxpc3NlZwP1zSfSBdmGvjWKuS1vPN5ft+iLq4uroeqIiICIiAiIgIiICIiAiIgIiICIiAiIgIiICIiAiIgIiICIiAiIg4i6iDiLqIOIuog4i6iDiLqIOIuog4i6iDiLqIOIi8SyNhifI82axpcT2BB7RZuB4kcSpHSSNDZGuIc0cFJVYrSUczYp3ua5xs3oONz4KsWjSN9bXkXGuDmhw2IvqvFPPFUwiWF4ex17OHGxspSkRVDiVM2s5oXO5a18uQ7d9lJVVcNI1jp3ZQ94Y3tJTygToipVWK0lJO2CZzxI/0QI3G/dYJMxAuoqcGKUlRPyLJbSkXDHtLSe6+6nqKiOmiMkpIaNyGk/Ym41sSos2PHKGVgfG6VzTsRC8/crNLiFLVuc2CZrnt3adHD2HVItE+kbWUUNVUxUkJmmJDG7kNJt4KkMfoCzPnlyWvm5F9reCTaI9m2ml1XnrIaem5eUuEdr3DSbD2KszHKGRgex0rmnYiF/4KPKP2looq1LX0tXcQTNc5u7dnDvB1VlWBEJsLrKZW1Ve9/m9sbIGkt5eTXMf9I6u1VmdDVRZcsGMNaTDWwSH4rosvvuVYwyomqaTlKhgZICQWjgRuPFRFu9aFxFnee6LlJIw6Qvj9MCJxt7lZpK6mrWl1PKH5TZw2IPaOCtExKNrCIoKashqjKIXZjE8sd3hEp0Xl7gxjnu0DRcrxT1EVVA2aF4cxwuCFIlRV6ushoouUnLgwakhpNvBRS4rSxRxvcZLSXygRuJ07LdoVZtEexdRZnn+g5TJnlz2vl5F97eCnpcTpquYxQl+cNzWdG5untHanlH7RtcRZ8uM0kT3NvJIGGznRxlzWntIVyCeOphbLE7Mx4uDayRaJ6SkXURWHEXUQcRdRBxF1EHEXUQcRdRBxF1EHEXUQcRdRAREQEREBERAREQEREBERAREQEREBERAREQEREBERAREQEREBERAREQEREBERAREQEREBZ2HessW/iGfymLRWdh3rLFv4hn8piDRWb5PeoqL6MLSWb5PeoqL6MINFfnGL+tqv6V32r9HX5xi/rar+ld9qiXHzP6wlw10baSrMzS6MZMwBtfpLroXtxOnlz8pFJI0seNrX27LKrDUCKmnhLL8tl1va1jdeqWsdTtcwgvjdra9iD1g8CuSaW3Mwwrkr41rL2xzTVuMbC0gSXN78Cpactq5Gy7VDNXj44t6Xf1qm6pmcf0j7drlM6OGnqTC/lGvboZA62vXa2yTXX/KK23/wjh/ylT/4/avU2uH0xGoBeD2G4QQtbAXCpaI3OykZTqd1yOOZsD5I3/BZwwnge2397q3XtXv1/pcY0vwlsbR8I5ri0cSA4XCzomkytsCbG5VgtL4xIay4jNgSHaE9Xguy52Rhxq8xe3MBr0tba+CrXrcfta3ep/SWvaJzKYbgxPdnj9vpDr+5RQx87p2tuA6E9In4h4+z71VEsgk5QPcH75gdV6bKWxOY0WL/AEj2dSt4TEahX5Im25J5eVlLgLN2aOocArWB+uaT6QKir2B+uaT6QLasaZ0nd4l+iLq4urR7QiIgIiICIiAiIgIiICIiAiIgIiICIiAiIgIiICIiAiIgIiICIiAiIgIiICIiAiIgIiICIiAiIgLi6iDiycfqWRwQ0zpGs5w8BxcbANGp+4e1axNliU3J4ljlRM7K+KnHJMB1BPH3n3Kl560iVSiqaej8pXxU8zH09U0EZHXAd7P71V3yopjNhTpWD4SBwkae7dReUtE1lA2rpo2slpnh92i1xx+5aVJURYlh7XghzZWWcPcVWI11Kv7qrVNeZcDjlhJEtU1rGW4Odv4an2Kp5OuNHV1eFv05N3KR9x3UHk9BM6pME1+Sw972t7XE/cPtUnlE2WirqbEaZt3m8TgONxoqzM/2Pra9hY5zX1lcRcF/JRn/AEt0+26p43C/FKieCIn/AKSLMLftDrbwA8StKnEeF4QzlXWbDHdxO5O5VDDMKiqqY1VVynLTuMjssjmjXsBU/Wo9ymY300MGrOfYZDPe7iLO7ws7yhIbiuEucQAJH6n2LxhVsJxuow1zrQy/CQ5j7v76l68ocj8UwlrrEF7rg9WimZ/jMImd1e8ahZU11A2nc3nDZcxc06taOta9UAaSYHXoO+xY+JUhwydmKYfGLN6M0TBYPb196vivp6vCpKiJ4LDG4kX1GmxU11HtP7VPJVodgUQIvqd+9Q+UlC2CmGI0o5KenIN26XF7L35KTReZY28ozM0m4zC41XvGqhtfD5upXcq+VwEhYbhjQb6nr02Ufx1uUe6ahPU1HOvJyee3p0zj/wDUqhhOJUMWCQw1Dn3yWc3k3fbay0a+MU+AVMdwMtO8e2xVbA5KU4BAJnx5chDszgFE7mIT/wCS7ieXzNVZduQdbwVbyaaHYFThwBFjuFNXzRy4FUSM0Y+BxbfTgq3kzPD5lhbyrLtBuMwuNVPUzB/5K3lHRClibidH8FPA4Elulxey3KSYVFNHNa2doKycanbiMQw6kPKukcOUc3UNAN7X69FswxiKJrBs0WUxry1BEdzKh5QyvhwOqez0smXxIB+1SYK1jcJpxH6OTTtVisp21dJLTu9GRpasLCK5+FDzdiYMYjPwcx9EjqvwUz/aD1Lcq6ptJAZpGPcxursgvYdajoa6Kuj5SFrwzcFzbAqDE66kOF1FqmI5onBtng3JGll48mmuZg0LXtLTxBFikzPlCYnvSrQOYzyqxMOcG3ay1za+gXcPp2u8oquppjaCwaS09Fxtr7/vUVHFT1PlPibZWskbZlg7XWwXY5D5O15gkucOnddj/wBkeo9ipPtSPUbbGJVJpaGWVur7ZWDrcdB71h4Yx2EYwync48lWRhwv8Yb+38VdxEsxHEaeia/NGwcq8tdx/V1HtPgquN4RHTUXPKTlOVpnB/Skc7o8dz/dlNtzPX0mf23av/JzfRu+xfL0L58Dhgqmh0lBO0GRg3YesLfbVx1eEOnY9tnREnXY2XjBhHUYFTMeA9piAcCk/wApiYlMxuTFJYqnAKmWF4fG+FxDh3KzRsa6lp3loLmxgA9Wi+axKnqMEhqY4A6SgqGOGQ/9skbhfT0X+Sh/cH2KImLW7TXfe2PU/wD9xp/4f7ytt0LC8vAs/KW5uxYdS5v+MafUaU9veVuVEogp5JiLiNpcR3BWiImZRX7YGDYizDrYXiDeRka4hsh9F/tX0EMTIowyNoa0bALLxN2G4hhZkmkjLS3M1wIzA8LdvYrGBiZuE04qAc4YN97JXqdEb9L66uLq0WEREBERAREQEREBERAREQEREBERAREQEREBERAREQEREBERAREQEREBERAREQEREBERAREQEREBERAREQEREBERAREQEREBZ2HessW/iGfymLRWdh3rLFv4hn8piDRWb5PeoqL6MLSWb5PeoqL6MINFfnGL+tqv6V32r9HX5zipti9USLjlnaHjqq29OPl/1hTRWK+NkVY9kbcrRawvfgFYp6WKehYSAyR02TPqdLX2usZyRFYtLijFM2msM9X4JWVuWnqR8JbLHKNx2HrCrCncKoQPOUlwbfffYq5L6LpoxGJnR8rdrSDYmx42B9ipktE6Xx1mNquUmgAAueWt7laiMImFMZSGlvJObl/WPG9+tUoGl5deQsaxpcSF7lhZFKG8s4u6Jvl6xfrS0RPUymtpjuIHMdHSStcLObKAe+xUkmY01OBCH3iPSsSR0nLzPTljZi2Vz+SfkfcW7Ad+xeC0saA+ZzXFuYDhbqTqe9ncbjSBFbNIxtWKYzHOXhlwzT7V4jp45swjlcXBpcGlm9hfrWnyQy+Oyur2B+uaT6QKrBGJZMrnZWgEl1r2sFbwS3nqlte3KBXie00j+US/Q11cXVo9kREQEREBERAREQEREBERAREQEREBERAREQEREBERAREQEREBERAREQEREBERAREQEREBERAREQEREHiSNkrCyRrXNO4cLgqOKlp4XZooI2G1rtaApkUageXsbIwse0OadwRcFRw0tPTkmGCOMnfI0BTImoHiOJkZcWNALjc24lJI2StAe0OAN9ete0TUehHLBDPblYmSZdszQbLsUUcLcsTGsb1NFgvaJqN7EMtJTTuDpoI5HDQFzQSuPoqV5u+micbW1YCuzVdPT/pp44/3nAL1DNHOzNE8Ob2Kv8ZnQ9NY1jA1rQ1o2AGih5hRkn/pYdd/gxqpZJY4m5pHtY0cXGwXIaiKduaGRsg62m6n+PqRW800F780iB7GqxDTxQD4KNre4KVeGSskLwxwcWGzrcCo8axPocngjqGZJmB7b3sVXdhNA43NJF7G2ViWaKFt5ZGMHW42XmCrgqb8jKyS3xTdJisz2Oup4XxCJ8THRjZrm3Cr+aaC9+aRA9jVdRTNYn6EUUEUP6ONrdLaBSoimIiPQKOWGOYWkY1w7QktRDALyysj/ecAvMFTBUAmGVr7fFKiZrPUiJuGUbHZmU7Gu6xoVZZGyNuVjQ1vUF0kNFyQAOJUUVXTzOLYp43uGhDXAqIitZO3ltFStcHNpoQ4aghguFNJEyVhZKxr2ng4XC9LxysfK8lmGe2bLxsp1ECNlFSxuDo6eJhGxawCylexr2Fr2hzSLEEXBXpVxXUpk5MVERf8XMLp/GAFBSBpa2lhDTuAwWKkip4YL8jEyO++VoF1IieMDzJG2RhY8AtO4KMaGNDWiwAsAvSKdRvYruoqV7i59NC5xNySwXJ61MWNLCwjokWt2L0iagVW4dRtk5QU7M/WRdWkRRFYj0OoiKwIiICIiAiIgIiICIiAiIgIiICIiAiIgIiICIiAiIgIiICIiAiIgIiICIiAiIgIiICIiAiIgIiICIiAiIgIiICIiAiIgIiICzsO9ZYt/EM/lMWis7DvWWLfxDP5TEGis3ye9RUX0YWks3ye9RUX0YQaK/OMX9bVf0rvtX6OvzzFoJjitWRFIQZXWIaetVt6cfL/AKwixMWrnngQ0jtFgrdF6ui/iT/wKqh1WI2xuhc9rfRzxXt7kkdWSQCF0b+TBzACO1j4LmnHaaxVhW0VtNv2kopGTyQxTHK+Nw5N56r+ifuXJZTBJRvtcCEAg8Rc3Cq83n/Yyf7SnN5/2Mn+0q3xd7U+S2taS1TW04MMbg4POe46v1R9/tU1WyV0wtD0LM6eXsHFVObz/sZP9pTm8/7GT/aVPxyjznvpdqLTy1UDAGycs54//JqdO/io2Nc6Iw1MfRZGXMfbVulwL8e5Vubz/sZP9pTm8/7GT/aVHx9aT5zvel2Qf/z4+mafeFQikdDK2RujmG4Xrm8/7GT/AGldFPOD+hkP/gVaKahWbTM70sVEbIgY4XA8t0+5m4H99S94Mwx43SNdvnCqviqJHl7opC47nIVcwWCZuMUpdE8ASDUtKmlZhaJ8rx0/QF1cXVs9YREQEREBERAREQEREBERAREQEREBERAREQEREBERAREQEREBERAREQEREBERAREQEREBERAREQEREBERAREQEREBcXVxBRjw2AVlRUSRskdKQRmF7aWWUWcw8qmQ0jckU0Qc9jfRBva9vZ71vVE8dNA+aZwaxguSVmYXTyVFZLilS3I6QWiYd2s4XWdoiOoVnuY08xEYjj87ZAHQUTQA06gvPH3KCrjbhOPUs0AyQVRLJGN2zddl7wN2TG8Xid6RkDx3a/iF3ylaJJsNitdxqAbDqG6jX8do+mpWU8lS0MbO+Jh9LIOkfbwWT5IC1FOLk/CnUrf4LB8kf8nUfTFTMdxKf/Jo1GHxVFfFUSta8RtLQ1wv7Vk+UEDKGeiq6RgimdMI3BmmYHr8F9ESALlYjW+ecSZUAf8ARUxIYT/3HcT3JaI//JaN9NqMl0bSdyASvSdyrV088EIdT05neXAZc1rdt1f1Cyyio08+ISOHK0cUbeJ5Uk+FleSJ36FKXDopsRFVKxr7RhgDhe2pN/esjGomYfilBU0bBG+R5ZI1mgcNOC+ic4MaXOIAAuSeCxoGOxbE21zgRSQXbDcemeLu5UtER/yrPfTuLymoxGjw25Ecpzy24tHBR+UFJHSUzMQpWNilp3NvkFszb2sV5rDk8r6NxPRfEWjv1V3ykIGBVV+LQPeFERve0T6laa59XRtdFLyTnD0g29uuyxcJh5v5T10fKPkysb0nm5NxdbOGR8jhtNH8WMLLov8A+3Yh+4z7Ak/1if8AhM+4TeUlQ+Kkhja4sbPM2N5BscvFe8TwqllwuRscTI3RsLo3sFiCBpqrlfQw4hTGCoaS063GhB61mVcMmF4dNI+vmlY1pbHG4DUnQC+5U2jvZP2seTtW+twiKSU3eLtJ67LUWfgVG6iwqGF4s+13DtK0FavpMeu3UXF1WSIiICIiAiIgIiICIiAiIgIiICIiAiIgIiICIiAiIgIiICIiAiIgIiICIiAiIgIiICIiAiIgIiICIiAiIgIiICIiAiIgIiICIiAiIgIiICzsO9ZYt/EM/lMWis7DvWWLfxDP5TEGis3ye9RUX0YWks3ye9RUX0YQaKWXUQcslguog5YJYdS6iDlksuog5YJZdRByyWC6iDlgi6iAiIgIiICIiAiIgIiICIiAiIgIiICIiAiIgIiICIiAiIgIiICIiAiIgIiICIiAiIgIiICIiAiIgIiICIiAiIgIiICIiAuLq4gwK2nxapreUdTwSQxuvHG6TTvI4lSZMZqZWR1EVPFT3GYRuuSttFnOOJRHTIrKGoixNuIUTWukLckkZNg8L3FSVFVXsq6xjY+SFo4w7NbrP99S1ETw/wDwnpDUPmY0cjCJSet2WyysCo63Do3xTQtIe/Nma8aLbRTNdz7PvbHxmHE6p/I08UZprdK8mUv7D2KK2OiEQxU9LAy2W7HXIHZ2rdRJpud7RpFTRcjTxx8WtAKlRFaI1GkiIikYuLwYnVTclDFE6lFuiZLZz29nYvDm45JGIGwUsER6JLHkkDjbtW6izmm52jTMxTDXVNPAadwbUUzg6Nx7OCilhrsSEcVVCyCJjg5+V+bORtw061sIk0/Up6RvzRxfBMzlo0beyx6alr4saqK51OwtmAAaJBcWFluIpmux5uQzMWm9r2H2LPbRyVlUyprgGtj1igBuAet3WVpIpmu/YLqIrAiIgIiICIiAiIgIiICIiAiIgIiICIiAiIgIiICIiAiIgIiICIiAiIgIiICIiAiIgIiICIiAiIgIiICIiAiIgIiICIiAiIgIiICIiAiIgIiICzsO9ZYt/EM/lMWis7DvWWLfxDP5TEGis3ye9RUX0YWks3ye9RUX0YQaSIiAiIgIiICIiAiIgIiICIiAiIgIiICIiAiIgIiICIiAiIgIiICIiAiIgIiICIiAiIgIiICIiAiIgIiICIiAiIgIiICIiAiIgIiICIiAiIgIiICIiAiIg4i6iDiLqIOIuog4uoiAuLqICIiDi6iIOIuog4i6iAiIgIiICIiAiIgIiICIiAiIgIiICIiAiIgIiICIiAiIgIiICIiAiIgIiICIiAiIgIiICIiAiIgIiICIiAiIgIiICIiAiIgIiICIiAiIgIiICIiAiIgLOw71li38Qz+UxaKzsO9ZYt/EM/lMQaKzfJ71FRfRhaSzfJ71FRfRhBpIiICIiAiIgIiICIiAiIgIiICIiAiIgIiICIiAiIgIiICIiAiIgIiICIiAiIgIiICIiAiIgIiICIiAiIgIiICIiAiIgIiICIiAiIgIiICIiAiIgIiICIiAiIgIiICIiAiIgIiICIiAiIgIiICIiAiIgIiICIiAiIgIiICIiAiIgIiICIiAiIgIiICIiAiIgIiICIiAiIgIiICIiAiIgIiICIiAiIgIiICIiAiIgIiICIiAiIgIiICIiAiIgIiICIiAiIgLOw71li38Qz+UxaKzsO9ZYt/EM/lMQaKzfJ71FRfRhaSzfJ71FRfRhBpIiIKOIYhzJ0LBTyzyTOLWtjLRsLn0iAoPO9T80Vf1kX51zFvWOGfvyf8AAqdBD53qfmir+si/Onnep+aKv6yL86mRBD53qfmir+si/Onnep+aKv6yL86mRBD53qfmir+si/Onnep+aKv6yL86mRBD53qfmir+si/Onnep+aKv6yL86mRBD53qfmir+si/Onnep+aKv6yL86mRBD53qfmir+si/Onnep+aKv6yL86mRBD53qfmir+si/Onnep+aKv6yL86mRBD53qfmir+si/Onnep+aKv6yL86mRBD53qfmir+si/Onnep+aKv6yL86mRBD53qfmir+si/Onnep+aKv6yL86mRBD53qfmir+si/Onnep+aKv6yL86mRBHT4s6WsippqGop3Shxa57mEaC59FxWmsWUgY1h1z+1/4rYzt+MPFB6REQEREBERAREQEREBERAREQEREBERAREQEREBFxEHUREBERAREQEREBERAREQEREBERAREQEREBERAREQEREBERAREQEREBERAREQEREBERAREQEREBFxdQEREBFxdQEREBERAREQEREBERAREQEREBERAREQEREBERAREQEREBERAREQEREBERAREQEREBERAREQEREBERAREQEREBERAREQFnYd6yxb+IZ/KYtFZ2HessW/iGfymINFZvk96iovowtJZvk96iovowg0kREGTi3rHDP35P+BU6gxb1jhn78n/AqdBieT1dU1lRijamTO2CqdHGLAZWjhoreKYxTYWYmStllml/RwwszPdbewXz+F1tRhFbijZcJxGYTVT3sdDTkgi54rmMxVNbW0OMR0uJMiEbo5IoRknj1Njbtv4IN+nxyhnw2WvEhZDDcSB7bOYRwI61Uh8q6KWWmi5vVxvqXhsYkiy3B2dvqO5ZZwd0/k1iPIQ1kM1Q9r8tY8ZnkG/sJ7eKgra2etxHAGy4fNScnO1vwosXG7b5R1dqDeqvKigpaqSFzaiRsLsss0ceaOI9TipcQx+jw+anjkEshqWl0ZibmDuob314L5iTDKmkqa6lnpsWmjqJi5nNH2ie0/G00PetaXD5IsfwERQTGCnhe1ziM2To6BxGl0GlQ49RVtHUVIL4W0xImbM3K5lusarHr/KnnDqAUAqKflalrSZYQBLHexLSb6bdqiiwqrqW+UsIhkjNRKDCXtLQ+xcdCd/6qGpkr66DB6fzRVxc0mjEr3R6aWGnZpe6D7dERAREQEREBERAREQEREBERB875WelQ/vv+xZFJ/m4fpG/atfys9Kh/ff9iyKT/Nw/SN+1B+kIiICIiAiIgIiICIiAiIgIiICLiIOoiICIiAiLiAiLJjxZ7qnpMbyLjZpHpDXQlUtetdbVm0R7ay6uIrrOouIg6iLiDqIiAiIgIiICIiAiIgIiICIiAiIgIiICIiAiIgIiICIiAiIgIiICIiAiIgIiICIiDihqagU7GnKXPecrGjibE78NjqoZasudJFSBr5GHK5zr5WHt6z2D2kLyyN/KcrNJnflyizbAddh29/AKlrxC0V29tq5GEc5jjjaSAHNkLhcmwvcBW1Vc0OaWuALSLEHiooqmSnAilhlkY02bKwh3RtxF734cb+2yrS+/ZNf0tyTxRSRske1rpLhgJ3sLn3LlPURVMLZoJBJG70Xt2PcsrGcMGOtouTmLacF5e+N1nWLCNPadR3rPdg+JPrqSoqXxsETY2ExvDQzK43LRlPpC2gI6itJmI7lV9PNNHBE6SV7WMbqXONgF7Xx0/k+80kjbQZ3xSiQucbOcZQ9lzbgAe667JgVW+KoaGQRufHK3O2QkyZvQadNA0aezRZ/Nj1vyhOpfYIs3CKPmcla1mQQvnzxtab5Rkbfu1ufatJaRMT3CHURFIIiICIiAiIgIiICIiAiIgIiICIiAiIgIiICIiAiIgIiICIiAiIgIiICIiAiIgIiICIiAiIgIiICIiAiIgLOw71li38Qz+UxaKzsO9ZYt/EM/lMQaKzfJ71FRfRhaSzfJ71FRfRhBpIiIMnFvWOGfvyf8Cp1Bi3rHDP35P+BU6AiIghqqaGsppKeoYJIpBZzTxWbQ+TWH0NUyoYJpJItI+VkLhH3BbCICIiAiIgIiICIiAiIgIiICIiAiIgIiIPnfKz0qH99/2LIpP83D9I37Vr+VnpUP77/sWRSf5uH6Rv2oP0hERAREQEREBERAREQEREBcXV5JDRcmwCDqLBqa2WeYuZI+OMXDQ02v2lW8Pr3SSCGcguPoO2J6wVhXkUtbwhlGWs28Wmuri6t2oiLiDqLiIIKypbTQl7gSTo1o4lfPNvG1ttSy3tsreKF7q60mXKwfB6a2IF9e8FVl5XKy7vEfpxZr/wAtfp9Ixwexrmm4cLgr0sWhrubDk5ATHuCNS3+i14pWTMD43BzTxBuvQx5a5I3DqpeLR09qvPWU9O7LJIA7qAJPuVWvxDIXQwWL9nO+L/VZe5JJJJ3J3KxzcqMc6juWeTNFeobbcSpHODeVsTtmaR7yFbXzCsUdW6keLlxh2Ld7doVMXMi06t0rTkRM6lvrqjilZNG18bg5rtQQva7nS6iIgIiICIiAiIgIiICIiAiIgIiICIiAiIgIiICIiAiIgIiICIiAiIgIiIOKi+eeWomiiyxMiIa55F3OJAJsOGhGpvx067ypVcMjJecwkkAfCxBt844Ef6h7xp1Wrbeukxrfb1GxsTAxgs0cF6XGua9oc0ggi4I4rq5WoiIiVfJzeXNC4x8q4l7RsTbe3A6cF0N6WZznPd1uN/8A17F2oGjHfFePfp966vG/I5ckXiu+isQxW1s58pXUsj/gS7k2xBw1BjzZi3Lci9xe/UFrQOzRN11Gh1uQepSdthe1r21UUdhJINnF19eOg2XPnzUy0rFY1MQRExKaCaOB8jZXBgecwc7QHQC1/YrbJGSC7HtcOsG6prwY2Hdg0202XXg/KfHSKWr6Vmm520UVGGV0Lmse4uiOgJuS09/Ef33Xl7eDPTNXyozmNOoiLdAiIgIiICIiAiIgIiICIiAiIgIiICIiAiIgIiICIiAiIgIiICIiAiIgIiICIiAiIgIiICIiAiIgIiICzsO9ZYt/EM/lMWis7DvWWLfxDP5TEGis3ye9RUX0YWks3ye9RUX0YQaSIiDJxb1jhn78n/AqdQYt6xwz9+T/AIFToPlKuPGYscpqFuOPy1LXvDubt6FuFuKvjygp6VhjlFTUMpyIp6xkPwYeNDfXr6grFVh803lBQ1zSzkYI3teCdbkaWWa/BMRjpazDqZ9NzOqlL+VeTnjDtxa1j4oLU2NTN8pIKCOne+nkizl7Wg3v+sDf0RxUjPKGnNXFA+lrImzSGOOWSLK1zure/iFHLhNTDi1FU0ZjMUNPzdwe4hwHxhpqVmReTmJ84o5qh0EktPUCR8zpnudI299joO5BseT9XPVnEecSF/JVskbNALNFrBUHnFcQ8ocRpabFHUkVMIy1oha++ZvatPBMPmoDX8sWHnFW+ZmU36Jta/as+WgxqmxyurcOFE6OqDB8O51xlbbh7UHcOx90FFVjFn5p6SfkCY26yk+jYdZ1Vo42yopq2Nkc9LVwwOkEc7AHWsbOG4IuqP8AhqoOHuc6ojOIuqhVl9jkzjZvXbUqfzVXVVVV1tYYGTSUrqaKOJxLQDxJI6+xBXwzFKyetwZks5c2opXvlFh0nDY7K+PKGn51FC+lrImzS8lHNJFlY53Vvf3KrQYJV09Thcj3RAUtM6J5BJ6R2tpqqUfk5iZqKSWodBLLT1IldM6Z7nSNBvax0apGw3ygpn1NTC2nqctK5zZpcgyMsL3Jv2HtXvD8cir5o2MpKuNsrS+OSSPoOHeCbe1R4fhlRTedS/kSauZ0keYFzbEaZhp4KhheA1tJiUE4ZT0cbL8s2nleRNpp0ToFEDU8oK2Siwt7qc2qZXNih/fcbD7z7FVwXE5/N1a2uLpqqge9smUAOeBqCBpuPsXvGcHlxevpBJIY6KEOc7k32eX8LacFHhuBSYVjL5qeV0lJNFllEz8z8wOh210+1BOfKOhE2HxfCZq9odHoLNvtm169OK8f4kgdLLHBRVtQY5HRkxRAglu5BvZZMfknVRxVvw0fKNLRQuufg2h5drpopB5N10MFJCx8UsTYiJonyvY0yE3L+j6XVY9SDVk8oqKPC6fEA2Z8NRII2hrOkDruL9nBeJPKGJr+R5nWcsIy+RgjBMI4F1j7dLqlD5P1jMFw+iLoS+lqxM45jYtDidNN9VbqcOr4cXqazDzTubVxtZIJSRkIFgRYa6cEEOEY6WeTtFU1plqKmoc5jWRsBfIQ47DQbBWz5RUTaKSoe2ZjopBE6As+EznZtu1ZR8l6h2C4dTyCCWeje8mN7jkka5xJFxqOClPk5L5utBBSUlUyoZPG2NznMOW9g4nvOykWMOxWes8pZ6ctmhhbTB3ISsDXNdmGvh2rfWJh9BiAx6bEq3m7RJAIwyJxOUg34jVbagfO+VnpUP77/sWRSf5uH6Rv2rX8rPSof33/AGLIpP8ANw/SN+1B+kIiICIiAiIgIiICIiAiIg4qGKh8kIiacodqT19ncr6o4iSHxdE5TcX6iomN9DGBv2HqXpjnMka9ps5puCvdQzLJn1s/fvUa8TJWcWR5t6zSz6ClnFRTslAsXbjqPFTL5yKeeEERTOYDrawI94UslfUyMLeUyg8Wix8V315lNd+3VHIrrtp1GIwwPydJ7huG20UEeLscDykL2nqBBWUBYLq57c2++o6ZTyLb6XJcTnkeDHaJo4WBv3rRoah1TTB7hZ1yDba6wVvUEDqemax5u86nvW/Fy3yWmbemmG9rTMyjr6HnQD4yGyt0BOxHUVjEFrnMcLOabOHUV9MsLE2hte+36zGuOvHUfcE5mKJr5/ZnpGvJWXWSSR5uTkczN6WXiuIvMraa9xLjiZjuHF1EUTOz2IiIhJDUTU9+Rkygm5BFwStGjxNsjhFOAyQ7OHou/D2rKXunaHyPzNBaGga9u/2Bd3Fy3m/jvp04L2m2n0a6s6jqHse2FwL2OPRPFvYexaK9R2iIiAiIgIiICIiAiIgIiICIiAiIgIiICIiAiIgIiICIiAiIgIiICIiAuLqjmlZBE6SV2VreP3d6D5zyne/DsPkbBK+FkkjXhzJMhbd4zjNbQHNe+u57Fl4fjdVFRObzphaHSObNUuMocQ1pEbXjLmJueHZYr6qEzTSiqmvGcpayKw6IJ49psO73qxnd1rGbVjpfUvnnY1ViqcwsiY4Eg0rmnlWjks+cm+19NvaoJMdxCCnBkEDnPZBJyjWZWxtka8m+Z4GhaBckbrb84ytxNlHJAWNlzcnJnBLsoBJLeA1tfr4K7md1pM1j6O5UKaeWqwmComjEcjw1zgCCB0t9CdLa7qyu1N3U8t/iH7FxeD+ViPKsw0qKGpyZBnDAb2DnbN7VMquJVPNMPnqMubk23y9fYvMxRM3iIWlJTvc4ZXNtlA3Nz3HttbxUyyHV9VhdNI7E4oXuD+hzaQXde5OjiNrcN17kxqJpZydNUStcyJ+ZobpynoDUjW67cn4/P5fxqrF4aT252Ob1iyuwv5SJj7WzNBt1L54Y9EXPBpagCIXmPRtF0yw36WurTtdeqXyjipqRzq2CSJo5Use22V+R9rDW4Oo3sF6f43Blw+UXjUKXmJ9PokXzM3lVykb5KONhDI3lweQ6zmujG7TYiz+C+mXrs3UREBERAREQEREBERAREQEREBERAREQEREBERAREQEREBERAREQEREBERAREQEREBERAREQEREBERAWdh3rLFv4hn8pi0VnYd6yxb+IZ/KYg0Vm+T3qKi+jC0lm+T3qKi+jCDSREQZOLescM/fk/wCBUznBrS5xsALklQ4t6xwz9+T/AIFdrP8AJz/Ru+xB3nEf+r/YfwTnEf8Aq/2H8FaGyLH5V/FV5xH/AKv9h/BGTxvfkDukQSAQRp/ZCtKnP6yp/oZP+TFNcm50TXUJ0Xz2NYpJBifNmYk2hjZEHucaflS4knhwAA37VYmqK2eWmoqKsiDzBy0lUYw4OFwBlbe2putVGyiwW4nXVUNNSxOiirJJZI5ZcuZreT3IHG+nir2FVNRLzinq3MfPTSZHPYLB4LQQbcNCg0ERZmO1tVQ4fLJRwco9sbnl7iA2MAbnrPUEGmiycar6ujwt01JBnkERe6RxAbHYb9p6gtRhuxpO5CD0i+ZocWlq8SAOMRxtfM4MpzTek0OIAz7XIHeruJ4rNFiFLTUoBaahjKh51Dc2zR2217NOtBsosHHK2uoXPnFVT00DLCKN8ec1DrXsTfo9S243F0bXOblcQCR1FB7REQEREBERB875WelQ/vv+xZFJ/m4fpG/atfys9Kh/ff8AYsik/wA3D9I37UH6QiIgIiICIiAiIgIiICIiAo5omTxmORocx24KkRBiSxX5SF5N2m1zv2HwsqQvs7Rw0IWlUH/rZgBpcG/bYf0VOpZlcJANDo7v4H++xcfLxedfKPcMM9PKu4RIiLyXAIiIJaUNNXCH+jnHjw99l9CvmCL9nG44K3HiVWxti5jz1ubr7iu/i56Urqzqw5K1jUtp72sYXOIDQLklfPTzGondK7j6I6m8B/fWuz1M1RpK+7b3ygWCjVeTyIyR419IzZYt1AiIuJzCIiAiIgKekHwbnD9Zx92n3KuTYXVun/QM21FzZd3Cj+Uy6uPHcys03+YZ3rUWXTf5hnetReo7BERAREQEREBERAREQEREBERAREQEREBERAREQEREBERAREQEREBEXEBVK9khbC9jS5sUmZ7RuRlI0HGxINuzTWytoomNjNNbEBcx1Nv4aT8qmiljmZnie17b2uDx6lcWU6ugOIlrcwYWG8mQhjiDr0tv77FjbHERuGkW2Q4cyHEpq4VM7nyizmODC2wGgBy5gONgd1cRFnMzK2nCAQQRcHgq8N+RZc3IFj38VZVaGxiaR+t0vHX715P5PXhC0JF4kjZLG6ORoex4Ic0i4I6l7XmR4jZmdtoNOs6BeNXe40szoMEwxsbmtpQBnJuJH5jYEWve9rEi17K22ho2tDRT6ARgdN20Zuzjw9/FSxNLYmh3pW17+K9rsnnZ4nUWU8YZTcNwx2Kyl0kbpS0E0wlN75nPLiM2oJdexFtFZbhWHt5S1KDygcCHPc4dI3dYE6XPUoIaaWnxaWoa2WKnfndM+SVpY/RoblG4ItxA7yrokkm0gbZv7R46PsG5+ztXo5r8j+MY7b3CsRDkOE0E8LmyQOcRmY7NK9xIJaTqTc3s37Fqqlhwc01LXPc8tltd1viNPDvV1ezj8vCPL2zn26iItECLi6gIi4g6iIgIiICIiAiIgIiICIiAiIgIiICIiAiIgIiICIiAiIgIiICIiAiIgIiICIiAiIgIiICzsO9ZYt/EM/lMWis7DvWWLfxDP5TEGis3ye9RUX0YWks3ye9RUX0YQaSIiDJxb1jhn78n/ArtZ/k5/o3fYuYt6xwz9+T/AIFSvaHtLXC7SLEIJhsuqjzeH9rN/wDIf+Kc3i/azf8AyH/iufwj9tPJeVOf1lT/AEMn/Ji883i/azf/ACH/AIr1FBEyTO1z3PAIBdI51gbX3PYFatNT7RNtwqVsuKQ1DhS0cVVA9oAvJkLDxvfcbbKlFh9dhTaOWkhZVvjgMMsefJxzAtJ4A3W+i2UYDcOrqWKmq4o45qtkssksIflDhJuAT1aeCv4TT1EfOamrY2OepkzmNrswYA0NAvxOi0EQUqfDxBWSVPO6uTPf4OSUuY25voOC7i0ElThNZBC3NJJC9rRe1yQbK4iChidNLUYHUU0Tc0r4SxrbgXNlNJO+GWlhEWYS3aXA+hZt9uOysogwp4sVruTo6qlgbGyVsjqpkmhDXAjK3cE2t4qGs8nqgchzWuqnN50JXglnR1JLhpqR7V9GiDIrzioMtPDSQ1cErMrXvkDcmljmHHr0V+gpzSUNPTl+cxRtYXddhZWEQEREBERAREQfO+VnpUP77/sWRSf5uH6Rv2rX8rPSof33/Ysik/zcP0jftQfpCIiAiIgIiICIiAiIgIiICo10krXsDHlrdzbcq8qOIekzuKCm1oYLNFuKPaHtLXC4OhC6iCjZzSWu3Gl+tFNVMJAewEuGhA4hVyXMeWvymwFy3r6vsXkZ+PatpmPTgyYpidw9IvLHhw00I0IO4XpcsxMTqWMxr29RWlmfTtjJe2Fs2YG97uc21v8AxuvMstOyKpkleymjpp+Rc+R/pdFrr9/SOg6l4FGyWudUT05kjbSta03IGblH3Fx2EKE4dUU1SZoG1UNPHWvdaBge/K6JgDwHA3AII69SvUphx2rG/enbXHSYWJJKaGlbVS1lOyB4ux5k0eOzrXHz0sMcM1RVwxwTEZJC/R/d/eiko6V7JqScx1FgaiQuna0OaXWsSGgBt9TbtK8UzZ6CSCd9LUPZaojtFHmc28uYadRA37lP+Jj2n4KPMlXRtpKSplnhpW1I6LZJNzfr6ttdl7mMNPMyGepgimeLtjc8Aka692h1VWGlqqaKB746+Jr6NsXJ00THkODnktcHNNrhw2sNDfgr0dEYo6qJ8Ej2Ow+KAMc4Zn2El2Ztr6gXHWFNuLimdk4aTO0EE1NUQPngrIJIYjaR4fYM777L1DJTT0xqYqymdADYycoAAeo32KgayvkjlPJ1VRTsMMo5zE1k7i14c5mlswAv7dF7np562onqRSTNjkmpRaRmVz8jyXOLeAAIHsUf4mLaPgo9xSQ1EAnppo54icuaM3APUepel0xyNnr5XsIbLNG5riNHfBgEj2ri8/PSKX1VzZaxW2oF6pcond+qSLWtv/f4ryvJDtC1xaQbgi33pgyRjvuUYreNttWm/wAwzvWmsTCzIZGukeXtJ6JIAPuC217cTuNvRidxt1ERSkREQEREBERAREQEREBERAREQEREBERAREQEREBERAREQEREHERVpa2KJ5ZaR5GrskZcB4cezdQLKKk/Eoso5KKeV52YIi0+0usB7VzPWucXcpAwX0ZkLrDvuLnt9yibRCdS94gSGwAutE6UNk1sCCDYHvdlHbe3FeJKeGRjWSQxvawgta5oIFtrLlRJUSU8kLoWvLwWhzHWGo3IO3sv+Euw1WOSd+l6q0H/AEbGwPvyY6MbybgDg08b20vx71aUElVStPJyTxZnD0C4XPs4qvzjkHhtPHLMz9mI3afuuOnsJH3KmtrLdQbQSEb5Tbv4LyBYWGgUFNSOkjZNXdOocA62zYjpo0XO1t91m47jE2ESwxtZBLyrXOvJII7AW4nc6rz+bxsmeYiiYnTaXHNDmlrhcHgspuMQGSMSzPjD4g82iI5NxaHBpJuLkHbs7VJHiuHyMzZ6h7iWgMMb8z8wJbZttQQDw4FcdfxebfZ5wscuadsZqXsjaejdx1vbe9+wr2yczj/po3OF/TeC1veL79ltO1UKLHKN8ZldT8gCxjm5Rmc4uc5oaABf9S//AKU0eP0cksrQJckbGOD+Td0i5xblAte9xa3f1FdtfxlYndu0ea8ymbmD5Tysg4nYHsHD7VOsyTHaCNgc58ti1ziBE4lgabOzC2lieK012xTwjUQbQUs2WtqWPIa1zmhvacov7TcC3YtBZf8A/wB08ZF2ljH69ZzA+5oXsRsHojJ+4S37FyW/JRhvOO8ekTTfbRRURNOwizmvbfUP0PiPwUwqmkaxvB6rBdmPnYMkbi2lJrMLCKq6qebiOPL2v/Af0UWacm7qh177Na0D3gn3qmT8hgpOt7IpMr6Km2sLGnl2OuDYFguHezf2KSCsp53BkclnkE5HgtdbrsbFdePLTJXypO0TEwsLqItECIiAiIgIiICIiAiIgIiICIiAuIop6mGnyiV4Dn+i0aud3DcoJUVB9dVAZ46ElgOrXSgPI6wNR4kK5DIyaJksZux7Q5p6wdlETE+jSRERSCIiAiIgIiICIiAiIgIiICIiAiIgIiICzsO9ZYt/EM/lMWis7DvWWLfxDP5TEGis3ye9RUX0YWks3ye9RUX0YQaSIiDJxb1jhn78n/AqSb9DJ+6fsUeLescM/fk/4FSTfoZP3T9iifUjuRvxR4Jkb8UeC9IviLXtv26XnI34o8FGWgVTLADoO272qZRO/wA1H+477Wrs/H2meRXcq29KWL4r5vDGsgklkcW3IacrAXWuT926YhivNaunp44HyOklYx78pDGBx6+J7Au49FJNhjmRMc93KRmzRc6PaSmMRvkZScmxz8tVG45RewB1PcvrGDQJABJ0AWLhOKVuIzMcTh4hcM5YyYmZrTtdttOC0pKhpnfSiNzpOSLxmFmO4Wv/AHusKKLnVXRCkwh+HzU780shiDWtGUgtBHpAkhBqT4qGYzT4fFHnzkiV/BhylwHfp4W61zEsWFHV0tNHHykk0rGv6o2uNrntPDuKy24XitLWYc0VEMobK97pBA7ctNy45uO3guV2F4rG5jo6iGYyVrJSRA4uGuhJzeiBbqQfULigqYqiWkMcFSIJyB8KIw63XoV2ljmgpQ2pqOcytuTIGBt/YEGb5zxCKSGWpoY4qSaVsQHKHlW3NgSLW9gOl1yTFq108j6SjjlpopDGbyWkkINnFjba2177KnTV8lZiMc9fh+IjI+0EXNncnHwzuPE248FVqMO5NtZSnC55q2WV76eqa27Wgm7Tn/VtfUfig+vWZR4uKzE6mnjj+BijD2yftNSDbsuCPYvdZytbT1OHwSuhqGsbeVzNCD1eBCzaShxSHGJQZIRGKRsbXRwlrd3ZQNTqDY9yCahxyoqKil5WCnENWSIxHNmkZYE9IW7OGytjFc+Mx0McEmQteTK9pAJba4b177rHw+mcKihZDhlTTVkLwaqpe2zXi3Su6/TuVs1MUjsdoJGscWMilDnAaAnLa59iDRREQEREHzvlZ6VD++/7FkUn+bh+kb9q1/Kz0qH99/2LIpP83D9I37UH6QiIgIiICIiAiIgIiICIiAqOIekzuKvKjiHpM7igqIiICikpopJWyOBzAg6G17dalRNCnMC2d1/1tR3bLypar9JH3H7lEvF5VfHJLz80auZjly3Nupdzu06TtNtdlxFh5Sy3Lpe43u46767pneXXzOvtuuICQQRuNVMWnftO5ehOw1MsAncamJge8A3DQTaxN9+xcLnEAFxsOF0dlNY57Y2Mz0xcQwWBJl1K4t+REV14/prljWtOl7nG7nEntKZ33JzG543XEXP5T+2O5dLnEAEkgbC+y4uHsFzsArMdMxo6fTceJ29gW+HBbN3tpTHORW716ijM+o0j+N1934qzzeHMHckzMNjbZSLsxcOKzu07dNMERO5S03+YZ3rTWZTf5hnetRdzoEREBERAREQEREBERAREQEREBERAREQEREBEXEHHODWkuIAGpJ4KvFX0czg2OqicXeiA8dIbXHWL8QoajNPXCNwHIwgP/eeb28Br7R1KRzGvaWvaHNIsQRcFZ2yanS0V2mlqYISBLMxhOwc6xPcFEMQgOo5TL15CPduoOZwCF8UUTIQ/jG0N14FVhma90clg9vVsR1hTW8WJrprxTRzAmN17b9ikWRHIYZWyC9h6QHELTiljmYHxPDm9YV1Uiimmjhbd57gNz3KOoq2RXa2z5Pig7d6zzd0jpHavdufuQSVVRLURvYxzoWkWBael334L5vEqmohqXXZXc6L2c2gp5HNjLcoLiCGkOOa4OZfQLkchgqA+55N/RfroOo/d7exRP7TDGxDFMQfNiMDS5sbY5MlmFrmOa5oFiOsG++u9glZimIUb3thzOtVSutIwuDmh4FgddgTppprdfVZiOJWfBijpJa5slPLGKUtAubukBB2HDbT7lnFon6W1LFfW4hTCcieSWWI1ZAc09G1smnEcR7lo0xmqMSkpK/k52wuc5hMdgejGRp2Z3BWX1tdLmNHTeg3Vs92Eu10HDS2p130SmErauI1Di6eaFz3X2YRku0dmqi1omPRETtea1rBZrQB2BdRFiuKF1LE+sjqngmSNjmNBtaxIJ9ugUyKYnXcExtlVuDUEtcauZrs8xyvIy2vlyg3IuDsLXte2ikdgtKXNe2SeORgjDHtcLtyBwBGltQ4g3VquH/SvdlLuTtJYbnKQ7TwU41sQrReVfGGLFgWFT074I5nziPKwnOx5Y5pcRcWIv0zoQp2YDRxsyxvnjGRrRlLRq1xc1+24JPZrsmFUs8NZVzS0zaaORrGtYHNcLtzXy2/V1463JWmrWvMIiIlmnA6QxyMc+cmWGSKR5cLuzkFzjpvcd3YtI9iIqTaZ9rREQqyOy1zW2vykRN+rKR+b3LGx3HZsLrBDGyFw5HlPhM93akWGUEDbjYLaqiWz0xAvmeWHsGUn7WhV6vC6Otl5WoZIX5cl2TPZdvUbEXXkZfipyt5fUwt3rpAMahNJNU8hKIopOTzFzAHOvazTmt7TYL3TYvFVmLm0M8jZGNeXNYLRh17Ztb8DtdTebaIUopmQFkQl5UBkjmkO6wQbhVzS4TR1NLEbRS2DYmcs4ZrHS4vrqdL9amtODe2q7/8A2ru0K9P5SUkmGMrHggFzY3WLQ0yFty0FxGw4mwUsOPUtQ5nIxzPjcY2mQAZWl5IaDrfcW0CsDCaBsYjZAWBoYAWSOaRlBAIIN72JF+pStoKRt7Qk3MZJL3Ekxm7ePA+Ki0cCZ+z+aZozVAHxBc950H3rtTCJ4S39casdbVrhsR7V2DVnKfHOb2cPdZSru42P4scRCfaSlnZU00c8Zu2RocFKqBpmh7nxPkhc7cxnS/XY6X7bKeimfKx7ZXNMkbyxxaLDrHuIXoVvFmUxpYXVxdV0CKrLWxRvLAHSOG+TYd5VZ9ZUSCzcsXd0j7x9yDTRZInnaQWzEkcHC4KuU1ZHMA15EcuxYTuezrCC0iIgIiICIiAquIVPNKR8ume1mi17nu4pPVticWNaXvA2GgHeVlYlKZYZDK45nNLY2Ndl1OwHb2oLbYark7ur5xIRr0YyAbdWXZe4KZsL3SOc6WZ/pSyWzEdWgAA7B9q9U4mFPGKgsM2UZyz0b8bKVcs2memsRAuYZfzdTuOhcwPta2W+tgOAF7exdOoXnDnkQc3kIMkFmG2lxbR1u0e8FXxK3XERFuoIiICIiAiIgIiICIiAiIgIiICIiAiIgLOw71li38Qz+UxaKzsO9ZYt/EM/lMQaKzfJ71FRfRhaSzfJ71FRfRhBpIiIMnFvWOGfvyf8CpXNDmlp2IsosW9Y4Z+/J/wKkm/Qv/dP2IPPJv8A28ng38E5N/7eTwb+C982g/YR/wCwLvNoP2Ef+0Ln/wAbD/6wy+dHyb/28ng38F1sVnh7pHPIBAvbs6h2L1zaD9hH/tC8GOOOpZybGtux18otxarV4+Ks7rWNprm8p0lRZ1Zij4Kh8MFDUVRjaHSGPKA0HvIuewLzLjMfJ0xpIJaqSpZyjI2WBDeJJJAG9ls0aOVucvyjMRa9tbdS9KvQ1ba2lbOxj473BY8Wc0g2IKiqMThgxGmoSHOmnvts0WJue+xQXUWTU442CacCknkgp3Bs87bZWGwOxNza4vZe6vFnQTyRwUNRUiEB0r48oDbi9hci5twCDTRR08zKmnjniOaORoe09YIuFIgIqVficNDNTQyBzpKiQMa1vC5tc9moUNbjHNqiWGKjnqeQYHzOjygMB14kXNhsEGiGtDi4NAc7c21K9KOGZk0DJ2G8b2h7T2EXWbTY4yeaEGlnjp6hxbDUPtleeGl7i9tL7oNZFQOLUxxRmHxu5SZwcXFuzLDYnr7FDVY0IJ5mR0dRUR09hPLGBZhte2pubDeyDVRca4OaHNNwRcFdQEREHzvlZ6VD++/7FkUn+bh+kb9q1/Kz0qH99/2LIpP83D9I37UH6QiIgIiICIiAiIgIiICIiAqOIekzuKvKjiHpM7igqIiICIiCtVemzuP3KJTVe8Y4XJv2/wBkqFeRzP8A5HBn/uIihqamGkhdLPIGMHErliJmdQxiNplQdisBrm0cIdNKT0+TFxGOslUzJXYzpBmo6I7yEfCSDsHAdq06KigoIBDTsDWjc8XHrK1mlaR/L3+l/GK+/a3y0nJclmOTqXhEWUzM+1JmZ9iLhcBubX2XMxtfJJb6N34Ka0tb1CYrM+oegC57A0XOYH2Aq8oKNnpPe0i+jb727v72VlzC0X3HWF6/FxzSnft3YaeNe3lERdLZLTf5hnetRZdN/mGd61EBERAREQEREBERAREQEREBERAREQEREBERAREQUam1NOZ3vtC8dMu0DCBob8AR19Q615hq6adrnQ1EUjWekWPBDe+y9YiA91LE9rXRyylr2OF2uGRxsR3gLAosDnp22ZCYLQzXEUgYHSF5MebKdeidL6BZWpEyvE6h9E0hzQ5pBaRcEbEKCojbUBwje3lottfRJGx7CseLCsRe+IzyVLQJYmvDaogcmIgH6B3xvb1Kvh+G4vDVCSaOoErpISZjUAsytAD8zc3SJAtsfYoimp9nk143iSNrxs4XCGNhdmLGk2te2qx4sOxamdR8q90NPExmch4LWAOJeHdMDUf6XexbZtc2NxwK2UeQA0WaAB1BdREBccA5pa4XBFiFDJVQtztbKx0jf1A4E34C3avbaGpqIAKmVrGvHTjbHZwBGrb5j26hVm0R7TEbIKyV746eGWKRxBIlPS6LSAbgcdQL347aKxT0bWukmna188pa5/FoIvltpwBtdWWxsYbtY1p2uBZelzzb9NNCrzWbVU7joSXMB7xe3/19ysKvVi3Iym9opA49xBafc6/sVYSsIuNcHNDmkEEXBGxXUBF8nS49OK6n5WtMr5hIX0jYWWhIDrNJvmBFtyCrr8eqIjQiSCEmobE97WPN2NkNhuNeP96rT45V8obzmhzS06gixUNGXuo4eUN35AHEcTx96wqrHa7mcj44oYy6OR8T8xcRkkDDcW43utykytbJG03LJDnttmdZxt2dJRNJiO0xO1hERUWEREFetdkiY+17SsFu9wb969rxXZRRyOdswZyeqxvf3L0DcXGq8X8nX+VZTDqoYhSVNVJAIuQEbHseXucQ5pa6+1rOFuBtY6q+vHKx5ywvAcOBOq4uNlthv51jZMbeybkleHjNaP4xse7j/favQIIuNkiGaZzuDRlH2n7vBacXHOXN3/ymfTGPlOwR35qeU53zfJyn6t7Z9tr8Fe8+UHJzv5R9oXNa8GJwddxs3S1zdRHycoHSGQunzFuUnMP2nKdXXp3eKQ4DRUlJPE2edscjGtc5xZZrW3I/Vsdze4N+K+p1TTHtYkxajiMYe94ztD9YndAE2Bdp0detR02KROxGSOnD5Q9riWlpZ0mHK7KSLO4DfgOteI8DojDEI5pzDybWODZARMwOLgDptcn0baG2ytQYdTwSxysdJmjMpFyLfCOzO4deyR419HcrEde0yBk0M1OSLgyAWPtBIHtVtzg1pcTYAXJVcgEEEXBVfmVPsGEM/Zh5DP8Abe3uSMv7PFWiJdG1xABcMxt1nUr0vDQI5pomm7WO07Li9vf4WXtaxO4UFwgEWIuOorqKR4ETG6taGk8W6HxCljmmhILJHPHFjze/t3C8og06edtRFnaCCDZzTuD1L297I25nua1vW42CzqacU7n5w4sfY3aL2P8AdlFI4zy8tI2x/VaTfKPxQa4IcLggg8Qj3NYwucbNAuSVkC7b5XObffK4j7FwjMQXFzrbZiTbxQdJLnOcd3OJ9+iip45p65swAZBCXNuTcyG2ultADx306ipUwe3MbtZYOkcQ/T4QX0d23Ftfuss8k6havtfREXO1F4pm2xCd1zrFGLcNC/8AFe1XmcYamGpAJY27HgAkhrra2HUQPYSr0nUq29NFdXhj2yMa+Nwcxwu1zTcEdYXpdLJ1ERAREQEREBERAREQEREBERAREQEREBZ2HessW/iGfymLRWdh3rLFv4hn8piDRWb5PeoqL6MLSWb5PeoqL6MINJERBk4t6xwz9+T/AIFSTfoZP3T9ijxb1jhn78n/AAKle3MxzdriyCXgig/6j9pH9WfzJ/1H7SL6s/mRy/FZOoZP8zH+477Wrl6j9pH9WfzIGyGUPke02BADW23t2nqRamOYtuWHjWNwR1jsNFZHSnKDNM46tB4NHxiOPBVKtuHx1lJO+plhwt1II45InOa0lrtAXDUaH22X1S6joZGC1Rbh8TZ5XuMsr20xlvmkYCS2/sCyXMxWnr6B09FA6eSpc9zxP6ZyOFvR0AG3cvqnxMkcxzxcxuzN12NiPvK9oPjcT5sajEedPmZiJk/6eFrTlkAAydG1n343v7FfxTHITUHDJKuOjIYOcyk6i41azt7eC+jXEFemMZw+PmJYYuTAh3y2tp7F5oPOGV/nEUodcZOblxHturaIPksSjxSKZs01HC98lbHkk5fgHdBlsug+8ldxTmb8RrPPEktO90bWwCO9njLrsOmc1xY+C+sRBnUcrpcNgpagtjrH0oc6O1raWOnDVZFNWRVVHhWGxB3O4JI+WjLSDGGekT4e26+lMTDMJSOmGloPUDa/2Be0GVWNa3HsMytAuJibDjYLDqhDSzYkyoq6uGtMzpKWONzgH3F2kAaO10N+pfYogjpzIaeIzC0uUZwOu2qkREBERB875WelQ/vv+xZFJ/m4fpG/atfys9Kh/ff9iyKT/Nw/SN+1B+kIiICIiAiIgIiICIiAiIgKjiHpM7iryhmgbMQXEi3UgzEV/mMfxnpzGP4z0FBFf5jH8Z6cxj+M9BmTxcrGWjR27T1FUw9pF727Ctmr5nh9O+pqp+SiYNXOI93avnmjEfKN9qHlKDDDoaiQfCTD/QOA7e32LnzceuXuWWTFF/atXYu2KXmtFGausdtGzXL2uPBR02FPfKKvFC+onGrWCM5I+wC2vevqMOwChwyHkqVrm39N5N3PPWTxVzmMfxnqteNWsaiURhiI1DBbmLbhjwO1hC7Z3xH/AO0rd5jH8Zycyj+M5U/wqftX/Hqwssh9GNx9lvtXRFMdBC6/ePxW5zKP4zkFHGDo5ymOHjT/AI9WVBDyYLnEF56uHYFMr/MY/jO8U5jH8Z66q1isahtEREahQXQS3ZXuYx/GenMY/jPVkqVmu26J6uC4QQbEWV7mMfxnLvNGZbFziO3ggqU3+YZ3rUVdlIyN4cC6461YQEREBERAREQEREBERAREQEREBERAREQEREBERBVroy+JsjGl0kLuUaBx0II9oJHtXGOa9jXsN2uFwRxCtLPo/wBBp6Ie8N6suY2t2WtZY5Y+16q2OVFVS4c+akMbXMILnP1sL8BxK0To4rw+NkrCyRjXsO7XC4PsXo6lZ760trsIuLHZY1Ny0FLFE6nme5gDXE2GvZci/sWu94YLnU7ADcry1pzZ3b7AdQV8e2WW8Vj/AGrCGYn0WNHa7X7FySCRsbnGVrdODdvbdXEIBBBFweC2cvy2R08bKeKODMHOY0C5tmd1n2qZQiGNrMuQBu/9br1BfkwSSQdW33A7Vhemu3XjyeaREXzDsSnFcf8A+RcKvnnIigyNsY8wF7Wv6PSzXsq1r5NZnT6dF8ufKSt5cwNpGGS/IaA2MwcM432y6juXuhx+ureRYyKna6aRjQ46hoc1xsQHE3GXc2v1BW+OyPKG8Y3QuL4RmBN3R3946j2bFSRyslbmjdcA2PWD1EcFBhdU+tw2Cpka1r5G3cG7XBINvBVsbm5jTNxAPyCB4MltOUadMpNjxIPs4Kuu9J20BDCJXSiKPlHizn5Bdw6ieKourKJ+Lsw400b5o2AgkR2YNwACc3AbA8FfikZNG2SJ7XseLtc03BHWqslBytfHUPnJjjeJGxBgHSDS2+bcix2P9Fas99qzH6WDDCW5TDFlsW2yC1ibke07qNnQrXsDQ1hjaWW7CQR7Oj4qwqdZI+Gqp5I4zKTmY5gNiGm13dtrDxVJt+5TpbJABJNgNyUuLXvp1rKqX+dX07YBMKZry6Ym7A9oBGXrOvC1tFa5lS3vzaG/0YXDn5tMM+PtaI2kNbSDephv1ZwnPI/1WTOPAck4X9pAHivaLjt+Tn6qnT5XFZK+TF6iRks8NKx8LHl0/wAHEHAXzMsQ4Hv4rs+K1DKF7IpIo8gBLWNIdS2mY0MfrxBPAaBfUPzPYGh7mEG4LTqFG7PyjWtc90jtcxdsLi/dvwXZj5+LN41mu5Umsvn6rH6uKMGMU8rS+RrahoAjly5bBuZ43uRoTtoCu1U1ZyEkzpKeFkVbHE8yRZnAHKTmdfbpWtbZfSnPFG97eUmeATa4u62wGwUOHVz6xkwfHyUkEhie0Pzi9gdDYX3t3rvpjx1mbVqrO/T56kxCZ1FLNysTJIJWNe5l3RMa8kFx6ZvbfWxHEBehitdFDLJA6FzWQTTlzmuc2UMeAC3paAg9q+qzHrUFXI9kGdriMjmucQf1QRm911MfHE7ipqUyz8aoqivoHQU8jGX1e14Nni3o7jc2WgirvU7X10rYbDLT4XSQzgCaOFrXhuwIFrKyiJM7nZEaEReHysYbOdr1DU+CrMxHsZ8Za+SeRv60rge8dH/9VIoKV7C1zWnpBzi8cQ4kk++6nXZX1GmUiIilAiIgIiICIoJ3yOljggF5HuGYi3QZfV3he3b7VHocqhy8kVIwm8rhnA4Rj0r9QO3tVmsxXD8NcyKpnbES24aGk2btc2BsO0qelpI6UOyF7nO9J73XJ6h3LNxbCq2qlmdQ1bIBUsbHNmzBwDSSC0tPbaxWMzFrd+mmtQ1eWiO0rNs3pDbr94XrlGdEZ29P0dd+5Yk3k86Snqm8ux00r4XNlcOk4Ma0EONjuW34qszyXmbLA/nTLNtnGvQs8v6Onb2bX7E8K/s3L6MTRuvaRhtbZw47IZYwbGRgN7WJG6wW+TkkUUXIvp2ysjAcbEB7xKHi+m2lvaoZcCq5quSORtM/lo53OlcwlkZe9p0/1AXTwr+0eUt8UzoXl1JLyNyS5hbmYSeNuHsIUgNVYZp2E8bR2H2r2AGta25OUAXO5XVXymOolbUSiirHwubHWhrczsrJW+i48L/FJ26ttbmyvKpJG2WN0bxdrhYhR4bWGUc3meHTsFw+1hK3bOPvt9hC1pffUqWjTQRcXVoqIiICIiAiIgIiICIiAiIgIiICzsO9ZYt/EM/lMWis7DvWWLfxDP5TEGis3ye9RUX0YWks3ye9RUX0YQaSIiDJxb1jhn78n/AqSUkRPI0IaVHi3rHDP35P+BUk36GT90/Yon0M3O/9pJ/vKZ5P2kn+8ryi+XnPl3/aXP5S9Z5P2kn+8qaje81OUvcRkJsSTxCrqai/zf8A/m77QuniZsls0RM9LVmdrNbWQUFK+pqX5ImblR1uJ01FyYlMjny3LGRsL3EDc2HBYHlNNM/nrZqGqfBDCRC9rQWZiNXk34Xtt19anqZTV4hQ/DPwx/NnOEjwA92oBZqSOAPHgvoGzepamGsp2T07w+J4uCFU89UPPObco7Nn5PPyZyZ/i5rWuovJyRvmpjMzSGyyMbIDpLZx6QueO6y+Wi/w02lEjOdc5ycnfpcpy19veg+inraenqIIJZAJZ3ZY2cTpfwVerxiCjlfHLDVnILl7Kd7m2tfcCyr4pTQx4nh07ImiaSqAe+2ptG+wupMXvUz0mHXsyocXS9sbdSPaS0dxKC/TTsqqaOeLNkkaHNzCxsexSrw8lkbixmYgaNBtfsVegqKqoa81VC6kIOgdI1+bwKCGfG6GnqXQSSPuwhr3iNxYwnYOdawXazGaOimMUzpC5rQ5+SNzxGDxcQNF89XWfFi85rWQBkxzUV9JctrX43dYbW9q1sTkpKmmqoBWihmDQ6fQNJBboDcaju7kGy17XsD2uBaRcEbEKhTY1RVVS2CJ77vJEbnRuDZLb5XEWK94ZOJcJpXyMbG50DXGIcBbgN7LKqJ6d9bhlVR1bJonShkVKAAGggguAGoIF99tUGk/G6BlXzcyOzB4jLxG4sD/AIpda10qsaoaSpdBNI8OZbO5sbi2O+2YgWHtXztPJPT4Tyjq+N0kdQWuonRtIe7lNQb65jvfuV+Sop4KHHoqiRjZTJIcjjqQ5gy6cb7IPo911QUTXsoYGyemI2h1+u2qnQEREHzvlZ6VD++/7FkUn+bh+kb9q1/Kz0qH99/2LIpP83D9I37UH6QiIgIiICIiAiIgIiICIiAiIgIiICxMW8oYaKcUVHE6txF+jaeL9XtceAVrGaSuradkFDWCkDnWmeG3fkt+qeBXcJwejweAx0kdnO1kldq+Q9ZKDLo/J6etqm4h5QytqZ26x0zf0MPs4nb+q+iAAAAFgOC9Ig4uoiAi4uoCIiAuLqICIiAiIgIiICIiAiIgIiICIiAiIgIiICIiAiIgIiIC4uriAvL3BjHPcbBouV5dNEy+eRjSN7uAVaacTtyx35M+kSLXHUFhmz0xVm1pTEbeJXyVDSHExscLZBa/tP8AftXktlAAZMRpbpMB+yykRfL252e1t+TeKxDzy7mAcpGSOJZrb2brramJzcwcbbXyleXEkhjdC7j1KVrQ1oaNgva4F8menlf0wy5fDqHGAk53DpHYdQ6l6siwsYp8Slrap1CGhhoS12eNzsxu7otsR0l6kRrpxxu9u26i+ZpZsda+Rjo5GtZC/K0xnYM6GXoWLr20zHjoFZibi7qyKnfPVCJz2F83ItBAMbi4Xy2tmA8bKVvin9tqYOMZDRfUXHWL6jwXk8rnaM9nE3ItoG317Vn4TUVlRV1EU7iWUd4XOsPhXl1w72My+1xWm6NryCRqNARoQq2rtMWnHOki5ZodnyjNa2a2vioWzFuZpBc4Oyi27tAb+9SscHtzDbtXPqYdkTFlStrmUEkAdTvc2WQNzsDei4kAb6k68NbAq5la06NaNb6Ab9aqV2Htri0SVEzIxbPGy2V9iCNxodNwrhNzdTM9dezXZoAAAABwC45oe2zgHDqIXUVFlKBjaOqMDQ7kps0jCTo13Fo77k+KuOcGtLnENaBck7BeJ4I6hgZK24BDhYkEEcQRqFmVLWsIp4ZJTE3RzXPLgT1XNz71TLkrSvlKtreMbW+dyTutSxdC9jLJoPYNzx6l5hhnErZKidsrmtc0ZY8o1IPWdNB+Kjopg34F2lyS0+/8VdXh8jl5bzNfqVqTFo2IvnfP80TYjNTzBjZ5g+ZzQI3tbnsAb3voOHAq3TYvPUiJjKJrZ31DoC18haBZme9y2+3CytP4zPqJjtPnDXRYrcYqHQU9QaMWmjleyJkty7La17t016l689PdC0x0zDKGSvkY6UtDAy1xq299RoQEn8XyI+jzhsKvNM6nlziNrg8Bty/LYi5VODFnz1cbG0wEEk3IiQydK5jEg6NurTdaiz+PLw7xa8J3FvQ8NqadzWSvYJGaPYbOAI3F+Kjw6hZh1G2milkkjZ6JkDQR/taL9dzqvDoY4+mzNGRtkPutspWTSho5SK7uJYQR7L2XrYudjvHfSuk6EXFio21ERt0w0k2s7Q37ivD5OUk5NvogBziDuDewHgtr5a0pN5S807uRa6N7gWNdZjuFuAPdt7OtWVCAALAadS8tDo/0dsvxDsO7qXBi/I1tbV40nSwojO29mAvPZt4rwWl/6U3HxRt/Ve1XN+RiOscGng55PTOX/S0n7V1rWsFmtDR2BekXl5M+TJP8pTpVnpBIZHxvdHK8ekDpfgvETy9l3NyuBII7QbFXVTtlqpg22XQm3XbX7vFev+K5F5t8dp6Z3j7ekRF77IREQEREHmRzWRuc8hrQLkk2sFDhmGU0mG0000eaokja90wJbJci/pA3G/Arj4TXVLImPfyDCRNly5T1A3BvtYgda2Fjkt9QvWFTJWwDLCY6hutuVeWOHUCQDfwv3rsNfE+QQzfAVH7KQi57usdytLj2te0tcLg7hZLurNxXl21OHvinkYznLWvjYNHg9Z6uxXI3OjcIZTc/qPP63f2/bv12mBtspidSiexERVSITZFVaG1rnl4vDG8tDeDiDqT3Hh2X6rB61quyDq4yf0+3u3kmgjmaA8G7TdrmmzmnrBGoUiJsR08sravm8r+UDo87HkWdoQHA204i3tV1Z9Q50UlNK0Zg2UNcONndH3Eg9wK0F00ncMrRqXUXF1XQIiICIiAiIgIiICIiAiIgLOw71li38Qz+UxaKzsO9ZYt/EM/lMQaKzfJ71FRfRhaSzfJ71FRfRhBpIiIMnFvWOGfvyf8AAqV7c7HN2uLKLFvWOGfvyf8AAqWQlsbnDcAlJFPmL/2jfBOYv/aN8Fj+e6zrZ/tTz3WdbP8AavLmnE/Tn+TG2OZP/aN8FJT0rops7ng9EiwHd+Cw/PdZ1s/2q/hGIz1lS9kxblDL6C3ELTDXjxePCO1q3pM6hqSRsmjdHKxr2OFnNcLgjuXiopKaqjEdTBFMwahsjA4DxUFdi1Bh8jI6upbG94uAQSbdZtsO0rtZitDRRRy1NSxjJdWEXdm7QBwXoNkj6OF7qc5A0U7s0YaAANCPvXeZ0vOuc82h5x+1yDN47r3DNFUQtlhe2SN4u1zTcFVRjGHurjRCqjNRfLk136r7X7EFt8UcjmOexriw5mki+U2tceJQxRmVspY0yNBaH21AO4v7AqlTjGH0lU2mqKpkczrdE30vtc7D2qzUVMNMxr55AwOcGC/Ek2AQSoiIK8lFSS1DaiSmhfM30ZHMBcPak9FSVL2vqKaGV7fRc+MOI7rr3LUwwyxRySBr5nZY28XG1/uVasxegoZmw1VSyOR2oBubDrNth3oLBpozVtqbfCNjMYPYSD9y8x0VJFO6eKmhZM70pGxgOPeVHW4pRYexjqqobGJPR3JPbYcO1WYpGTRNkieHseLtc03BCCI0VKakVJpoTOP+6WDN47rstHSzTsnlpoXys9F7mAub3FdmqoIJYYpZA2SZ2WNvFxtddmqYYHxMlkDXSuyMB3cUEqKKWphhkijlkDXyuyxtO7ja/wBylQEREHzvlZ6VD++/7FkUn+bh+kb9q1/Kz0qH99/2LIpP83D9I37UH6QiIgIiICIiAiIgIiIC4RcWXUQfEV8UOE4niE0QnkFJBFLEx9TIWh5eRc9LUbXHYpMYxXFIqHEaR9TAZooI5mz07S3oudYt30PUepfVvoqZ8ssj4GOfMwRyFwvmaOB7NSoIcGw2npZaWKihZDN+kYG6O70GJWY7W0dXHC2SGcRvhjmyQutd9rkuvYHUWAv2rQ8nZHyPxXO9zstfI1tzewsNAp/MOFXaeYwgtDQDbbLt7R1q5BTQ0xkMMYZyrzI+36zjuUHwAxKupoHwTyyOiqq68EmY3aWy2cy/VbXxX0NRj1RFDWEGISQ4gymYCN2HL276nwWw7CqF0DYXUsZjZLyzW22fe+bvuV4mwXDZ6o1UtFC6ckEyFutxsfcEGEcbxd1SOTdSCJ9e+iaHRuuLAkOJvw6lA7EsRravBi2eGGoM1TC9xB5NxbpfLfXsF919QMNowWkU7AWzGcdkh3d3qKXBMMnjEctFE9jXOcGuFwC43cfag+ePlNicrIIKeKE1N5hJIG5mP5M26ILhoe/RaNBimJV2LxQHkIIhSxzyty53XJIIBBtbTfVaM2C4bPSxU0tDA6GH9Gwt0b3KxHR08M5mihYyQsEd2i3RGw7kGTimJVzcVNBRSU0HJ05qHPnBObW1gAR1alUMPranFvKKgnkdkhdQCo5HpWBLrE76m/EjbxX0NdhdDiOTntLFOWHol7b2UjaOnZUCobC1srY+SDgLWZe9u5BgVoFdjmIQVb6hzKWFjoKaCYxmS4OZ2hFzfTewUFHi1VJFhlJhkzwJ5Jo3SVoEjxkF92nXjxX0NfhVBiWXntLFOWeiXt1HtXqPDqOJ0Bjpo2c3vyWRtgy4sbAdaDDpsfqpcep6a8ctLPJKwObE5oGQcHE9I6a6WVeDGsYlipZXPpWx1ck0LAIzmYW5rOOuurdl9BHhGHxVQqY6SJswcXh4FiCd/FSMw2jYyFjadgbC8vjFvRcb3PvPig+SgxrGKTA6GQOFRykLpXyCIyPbrpmGa9t7u9y+xo5xVUcNQ0tIlja+7b2NxfS6pjAMKEQiFBCGAlwAbxO/sNhotBjGxsaxjQ1rQAGgWACD2iIgIiICIiAiIgIiICIiAiIgIiICIiAiIgIiIOKhI8zudm/R3sG8D2nr/wDSs1cnJUz3ZsptYHqJ0uqwAAAGw2Xj/lORbHWKV+2lI2Na1jQGtDQOAC6vma2ombXztFTXNxDlgKWnYDyT2aakWsRvck6exea/EK2KhqYxO6EWqXMkLXOc9wkIDGm+lhqPwC46/jL5Kxby9recQ+oRfOtxCvpadz5JDIx4qHNvGXOZllsLm+oseywCMxLEZaSItfE2T/qMzhGXBwjALbbb3VbfissT1MHyQ3pjljL/AInS8FOsvC56mpdUR1ZY4COJ4ysLfTaSW7nay0I3m+Rxu4ag9YXdwInj2nBknv25uRHlHlCRdui4vYcilX1k9NU0UccIdHPMI3yOd6N77DrUOG4w3EMSrKeMs5GFrTG4Ou5+rg491x9/FX5YIpjGZWZjE8PZqRZw2K5HS08VQ+eKFjJZGhjnNFrgEkC3tKNYtXX+3qKKKCPk4ImRMuTlY0NFzudF7REZTO1cxSOsLgEE9IE3IJvbsUkbsmSN0YZfQZfRUigE0Tp7mRuUCzTfQkk3HfoPFZXiNOjFe02WURFg7REVKtqiwmKM9L9Zw4dneqXvFK+Uq2tFY3JV1eUmKL0ti7q7u1UEReLmzWyz36cd7zaXQ5zHtey2ZpuAdir9PUsn0ALXgXLTus9LuaQ9hs9uoKwmItGpXx5Jr00zBA6MRup4SwEkNLARc3ubdZufErkNNTU4aIKWCINdmbkjAsbWuO22i9xvEkbXi9nAEXXpV/ys9evKXZ4wpNmo5KrmBpGgsY7IHQgMLdMwb4i/AqU0NEYmQmipjEw3azkW5WnrAso20TxiXPH1AcGtcxrBEGusbdFzgekARcC3FXF1crkTXx+O8+u+1ax+3nJHmzcjHmz582QXzWtm77aX6l0kAEk2AXVFmEkmW+jdbdZXFbJfL/ed6X1EPTRmIe4W6geH9V7RFlM7S8uaHAgjdRRUzY22BOb4w3twCnRWjJeI8YnpGnhhJu13pDf8V7UUzhG5kh0F7OPZw99vFdbNG52UPbm+LfXwSazPcD2SACTsFRpMaw6ulEdNVMkeXBoAB3IJ6uwq68ZmOaOIsseDApYKOjhZWSmSItc9z5XPawhjm9AHbV3Zsuzh4cOSJ+WdK2mY9NpeXODAM19SGiwvqTYLAovJySOGOKpdC9onie9hcC1waHXNgxupvxve2pXuDyekgNKY3U7TGW8qQT0rTNe3hrZoIHguuv4/Bv8A+RXzn9N4iyilp2PObVj/AIzdD/X2rAmwGSloi9nJEiEtmbGHEzHlWuAIAuRlBB6r7LRwCJ0VFMTAIGyVMj2RhpaA02tYEA206h3KuTiVwUnNjyekxbc6mE74qhjjkyPZvroe5c5Szg17HMcdg4b+CurOrqhs8jKKJ0nKPeMzmMN2tFrkG1rglvdfY7K/E5+e94pMbgtSHqSqgikbHJMxr3bNJ1Uq9jDKVlDLSxRMjbLHybnBou4WIuevc7qpBNLyz6aqaxlQxoccjrteD+sL68PZ2r3a3izKY0sIiK6HrCHh9DcG/wANKNrbSOFldVHCAwUjzG1rc08pda2+cgnTuV5ctvbWPQizI8UnmrXMhw+SSkZKYn1AeNHDfo7kDrXW47QPjL2vlNpRCWCJ2bMRcC1r6p4SbhcqqcVUBic98dyHBzDYgggi3tCrMfiMcbYeRjle2w5Z0lmuHEkWuHcbWt2qBnlBSFj3SsniLZXxhpicSQ22Z1gNhdXKKvp64y82c57YnZXPyENJ7DsfYp8bQbgY6uAHKQ05ta+WQ69ZF26d3vXrnbG25Zj4e140H/kLj3qwiqlSqZXTSMpad4by0ZeZRrlbcDTtN9OGh32WX5TVUuHR0UdJJzeN73BwZIyIWy39JwIGq2nUcBeXtZybzu+M5Se8jf2qKjaZ45DUWmaJXNZyrWk2BynYW3B9imJiO0Sw8P8AKCpfTU4e6J7hkDg89ObNI5nQtobW3A17FZdjtSIagiGMPpGhlQXXDWyGTKP/ABABcewhbNRNT0kJqJzHHHCPSIHRHZ/RR4fFTNpOVp8z2VXwznyG5fmA3v2WFlpusxvSupZ1BVT1dPK6WdkojxFseeLbKCy2XXa5130vuvpFnVTA2BuSHMGyMeWMaODgb27Le5Xo5GSxtkjcHscLtc03BCvSYn0rMPa6uLqugREQEREBERAREQEREBERAWdh3rLFv4hn8pi0VnYd6yxb+IZ/KYg0Vm+T3qKi+jC0lm+T3qKi+jCDSREQZOLescM/fk/4FSTfoZP3T9ijxb1jhn78n/AqSRpdG5o3IISR8Wi0vMVX/wDi/wB39E8xVf8A+P8A3f0Xjzgyb9OCcV/0zVq+Tv8AnZPoz9oXjzHWf/i/3f0V7CcOno6h8kuSxZl0N+IWuDFet4mYXx47RaJmFSuiqarGqxtFVR0bo6djZC9gfygNyNDsBrqpsOMNRhVIykkjpaw0wEbnNEjmsBANr7jRaFbhVDiD2Pq6WOVzNi4a93d2JWYXQ10LIqmmjkZH6AtbL3W2XpuxW8nHDzS2MWPJSPjL2nR5Djdw7yqWKCNsFNV0s8LqKKoaTTNaBnfn1Idve5vbsWu7D4L0oYxsbaV2aNrRYDQi3vXgYRh4rueikiFRe+e3Hr7+1B8+7nbYMYqBLSiKKokMsEseYzAWsCb6aWAWljlNBLSU9a6M8qJYA3MT0AZG3sNgdd1fqMJw+qqm1U9JFJM3Z5H29ftVieCOojDJmZmhwdY9YNx7wg9vdkjc7K51gTZu57Aq1DWurGvLqSppsptadoaT3WJVtEGLiVJCzGMNqgy80lTlLySdOTfoOody94pCypgrY6Oqhpp7f9S4sBJbl0DuoW4rSlgjmfE+RmZ0Ts7D1GxF/AlV6zCaCumZNVUkcsjNnOHuPX7UGZhE0c2IxSvYIs+HRGJjjezbuzAf/X3K35O2GEgs/RcrKY7fFzutZWq3DKKvYxlXTRytj9G427l6dRQmale1oYKa/JtaLAXFrdyD5aau5TE6KsqaOtbPzmzWmncMkeV1mt01PE2+5bGL0kLcSw6qDLzPqmtzEk2GR2g6vYtWWnimfE+Rgc6J2dh6jYi/gSksEUzo3SMzGJ+dnY6xF/eUGVilJCzFsOqgy8z6kNLySbDk36DqHctpRSwRTOidIzM6J2dh6jYi/gSpUBERB875WelQ/vv+xZFJ/m4fpG/atfys9Kh/ff8AYsik/wA3D9I37UH6QiIgIiICIiAiIgIiICIiAiIgLi6iDiLqICIiAiIgIiICIiAiIgIiICIiAiIgIiICIiAiIgIiICIiAiIgIiICIuIOouLjnBrS5xAA3JQUsXfalDPjvA8NfuWZFUupx1xjcdXcvdXUGpnL/wBQaNHYoF85zctcuXr1DKbzFtw1YphIy7Hd4vqO9ew5w2JWQ1zmODmGxCvQVTZLNf0X+49y4Jm9f6zOnRTJW3t4pa2pmrqinkhjayAC8kcxeMx1DSC0a2147hXM7vjFVGvpaKSVhkLXyuM7sx30A+7Zc84REnI17wNyBb7VvyL2taJx7iNf7XiYj2tlxO5KrVU/JloZblL3F+AXDXMy9Fri7qOlvaqZc5zi5xu47rGnnFvOZ7Z5clfHULArpxuIz7CPvXoYi/jC237/APRVEXdHOzx9uPULoxD40Jt/pNz9y9txCI7skb3gH7Cs9FpH5HLHtGoaTa2nds8+1pH3LklfTxj9IC47NG/9FnLjjYaak6ALSPyV560eMJpql8+7rM+K06e3rXhskkYc2N2UO30v4LgjcxurXADiQuLjtny+flvtb0njrZ2EXLXtHAixPtVhmIsLTykbmuGwbrf26KiGk3IBNt13I618pt12WlOVmj/bSMloSz10sjgxo5NpBJsbk7fioALbLyR8K09hH2L0sMuW2Tu0q2tM+3kSRmYQiRnLEXEeYZiOu269KmaKo89w1UFPEI87HSTSSMc2wAB6JGYOsNLG2y9RUlW2jayRjy8PYZf+r1qLF2Ys16N7g7i+2i744NLViYut4QtXAvdwGUXNzaw60e0i7XCx2KzajBqiaJ+dvKSOpnMH/UegeUzNaSXa9GwvrqPataf9LoLCwFr3tpsTxKx5HFrhpFotuUWrpcpHh9NHqCQ0NdYWsRup1nULi2okF+hlu7qB4e6/gr7nBrC4nogXJ7F5WSsxbr7dtLbrEvSKtztjnZImukeW5gALDjueGy7FTuaS6WaSQm1wT0b9gUfHqP5dLbSfpf3P+X9F17A5ttiNj1L2ir5foZ2MVFRFhMslK8RT3a0Ei4aS4Dj3rOpcbqZK+UTRvaI3PDoABo5kQLgNLnpXstmoJjeHlodCTeS7QbW2Ovs69lO0Rl3KtawuOucNFzpa9+5epxs+HFj1eu9qWiZnpjMxKtnNHyL6Nz5ZdWskzNymJzwHaXFiOG9uCQ47JM6BwiiaxwgDmF/TcZOLRxA+49S2GRxx2yRRssS4WYBYnc96rYdV0tex1RTRACCQwscWAbAG7eoEFdEZuLenlGPqEatH2yaXHps9BC9rJTMWtlffK4FznAG2g4cL+xWcKqHYjTVAc1jJ4rPaI5CTqCB0tiNDqDrrstYRRAtIhiu3RpyDTW+nt1QNjha7IxrMxuQ1oGY+zcrO/J414mKU7k1Me3mCUzNcSACHEWBuR3qVVwySEmZ5b03dMAXIbsNez8V65V5bmZEXNtcG+4/vZcmTg5otqKkZaTHtJIcsbnEkAAm4FyPZxWbgU5miqmipdUxslAjlLs12loO9hre9xbS9lejnzTFgaRYXuQQfC392U5cXblRW8YcVsd69yt7mJhxERcO59LvMgBjcHGzSDcqLCWuZhkDHR8nlYGgWtcDY23F+o6rzX5jSOY0H4S0ZI3aHG1/ZdXttF7f4ysxS1v2pIqOJwSvEE9PHykkL7losHPYQQWgnTqOvxVeRerE6naJ7ZVPzisdI6K0EbDk+EZmJcDrs4aD+9l75tXuIbnpowP17Ofm/8dLeJUlM58eKVcT2lrJMskXHNYAOI6v1dPbx0vK85LK+MIKSmbSxFoc57nHM97t3Hr07gp0XgyxiURGRokIuGX1t12WftZQkwOlkqnTGWqa17i90DJi2MuP61uv2rxBgtDQMEhmlDYpGTF0jmgDI0gX0Glj7lqrL8oMPqcSw58FPIwaEmN4/SaGwvcW1sfYFpW8+lZiHKjyfoau7pHSnNI6UHokDNbMBdp0NgevqIV6io4aCB8VOHBj5DJYm9ieA7F7p2PjpoWSkGRsbQ7LtcBSKLWn0REexERUXFBRNy0rT8cuf/uJd96nVbDiXYdSuOpMTSfAJ9ITSxiWJzDbpC2o2UdFTmkoKamLg4wxNjLhsbC117mmjgjMkrsrRYe07DtKiNWSQI6aZ4+NYNA8SD7lW2StI1adGllR4YS6KZ4J5N0z8jbejY2Pi4OPtUIrC2ZjJ4TEJHZWOzAgm17HqOhU+HE/9S292NmIb7QCfeStcFot3Wdq3XUXF1dLMREQEREBERAREQEREBERAWdh3rLFv4hn8pi0VnYd6yxb+IZ/KYg0Vm+T3qKi+jC0lm+T3qKi+jCDSREQY2OTRQV2GyTyMjYHv6T3AD0DxK8+dcO+X0v1zfxWw5jHiz2h3eLqGogh5vJ8FH6J/VHUgzf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PtPOuHfL6X65v4p51w75fS/XN/FfF5G/FHgmRvxR4INfylrKapkohT1MMpa55IjeHW07Fn0n+bh+kb9qhDWjZoHsU1J/m4fpG/ag/SEREBERAREQEREBERAREQEREBERAREQEREBERAREQEREBERAREQEREBERAREQEREBFxEHUREBERAREQFxEQR1EvIQPktfKLgdaw5Kqokvnmf3NOW3gtHFKhrYTCCDI62nUL8Vkrx+fntFopSWd5+oXafEnwwlkjTKR6JzfafvVaaeaoN5nX/ANI0aPYqjKyndFC8yZTKCbFp6NnFtyRoASNzZQU2KwTzMY5k8TXGQmSSIhrWs3cT36f10Wdo5eSvhrpH8p6XkUIrKcvYzlHB7r2aY3gi1r3FrttcHW2huuNrKd0DZmvcWOdlaBG7MTa4s21zproFxf42X/1lTxlOhF91DzumMjGCYF0mQtsCQc1w3W1hci2qnIIJB0I0VL470/tGkamEZYcznA3LvSza30616a65IsQQury30n9/3BRvcdm9vSIqeKU3OqQNEcspa8ODI2NeTvu1xAcOy/bwVsOOMl4rM6TEbleyO16J030XACTYC5We2hxAUzZI4JaeWKjytjjOhdyhIaQSd265b8V4qKHFZJqtjoXuZnNgBdpGduXL226u2/BejP43vqy/g1C1zfSaR3heVRbS1zYpmg1ELWc4kLpSBGDnLmZe/j2E9it0j3TULKmRhY6qcZmsP/bjOjR4C/tWOfhfFWbxbpFqae1yPWoHULWXV5Hpu9i4qzrtRm4dg1RSspy28c1RK0TcnDleyPMb5iSb7DgFNUNxI1tUaWKbkeSlDBkDxcMBYQbbk30/or9z1qGsmkpqGeeFrXvjYXBrnZRoOPX3BepTm/JeKzWGkX3PpWrKPFmVdqQSPMT3Fkj2AHKYukAQLXvcC43KlmgrG1E0tNTTNDnyOYXR9If9OA3caHNp36KxM6QYhTxRyRGN7OUlaY3ZmNAFyHZrXJcABbj2L1mPWVvm5Xwaiax2mbaQxwVED5BUGR4vHkdI0DUsJcBYDYj2KVeX6lt+BXpeTyMsZbeURpnM7FTfJVtpsVIkhzwMY+I5TZoIdfvOg30++4vQdZjmZGEO9K7R0uw9Y1KtxstMcz5xtNZiPbsgGWIjd0bXHvIXhenvL3XNtrAAWAC8rLLaLXma+lZnt2DK2qa54u11m27b6FaJp4SR8GBx00B7+tZjyWtzNFy0hwFuo3WmKmAuaBKy7tAM2qxyeUxEw68NtxqUgABJAAJ3XV8x5UzzRVtOGVD4WGJ+0krRmuLfowSTvvopafEMSdyTMsnK5Wt5B8JzFvJ35Qu682nu3XTT8dfLijJW3trN9Tp9Ei+fjxOsq5KeOnkyZ+bte8xei5zXl+/a0dy8RV+IxGoZE51U9jqk8k6JxLA1xym/EHaw9myvH4nLqdzCPOH0E0TJozG8EtduAbXVaOOpie12bOxoIyA7iwt7d1nMq6+eSOGGoDo3yva2p5C2dojzbdjtLrVoZH1OG000ws+aFr3gaWJaCVll4uXjU3bUwmLRMvZbFVUxa8ZopWEOAJFwRqLjUKHD8Phw5k7YXSOE0nKWe9zsugFrknq3/Bew2WEBkTWvZsAejl/FRw1jjlbPFkI0eeo93UVnS+WKWpjnqSde5WnENFzsuxsOj3jpcB1IxpLs7hb4oPDtUi9j8fwfij5L+/8A+OPNm8v4w6uL5LyqpamfFA6KmlkHNgGPZFK7K7MdiwgA7b3ViObGKmWqieyrhY6mlDWlmrHgDLZ2QAk68T7F6rOMe43tu1ETrOkYXZuoE2HbYb9y808j5c7nejms24sdN7rGoY8QiqGzMdVljn0zHNkhtmaWWcTdoIt2W7VqwVIzSB4LfhHC973I4eFvA9S8n8lx/KnlWO3Ti3WdTK2vL3tjY57yGtaLkngF5mmjgjzyEhtwNASSTwAGpULY6qqF5BHFA/8AULSX2031ABOumtvs8XBxb5Z6jp0zLzFDJXTcrUxhtK24jhe03fcDpOF7W3GUjt7BoqriVa3D6CWre0vbGLloIF9bblUaLyipKiKR0oMTmPDcrSJs1wT0THmvoDfqX0eLDFK+NI6hntsIqQxagLo285ZeR4jbodSW5h4g77LzBjOH1DrRVF/gzICY3AFoFyQSNdDsFp4ybh7xIFrIJmEh8U7CNODjldf2OPtAVxUoKujxWCaOB4kblGYOY5ujhdpsbGx6woIKibDbQ4nMJGGwjqbWDtAMpHA3vbe6an0bW6yeSJrWQMD55SWxhxs0G2512HZqvDcOiJc+otPO4g8o5urbbBvUBwXiCVtbXNqICHQRRuZnsek4kXt3Zde/sV9R6SqS1TqUDnEb3MGplYLtAHF3V/fbaxFLHNGJIntkYdnNNwV7VGU+b55Km16aU5pQASWOtbN3EAA91+tPYvIqLayoljimhpSYndInMCXMO1hffY68L7lWoJmVEQkjJLSSOk0g3BsdD2hRoSIvMkjImF8j2sYNS5xsAqgrpnMD2UUjmuF2HO0d1wTp18fHRUtetP7Toea2oldUiiY1rBLGTyrwSOIs0Dc8dSPbrbjGYjG0MbVwSAXs+WE5uy+UgH2W27V7hp3coJ6h/KT5SAQLNYCbkN8Bv1KwvH5HPt5/9qelohWgpnCTlqmQTz7B2UBrN9Gjhv1k9qsoi87Jktkt5WlOkUzY3ZBOHGIOuS0kEHgdNVfhhZBEI422aCTvfUm5Nz2qlIMwEY3kOX8fddaK+j/FTPwzEx9ssnt1EReqzEREBERAREQEREBERAREQFnYd6yxb+IZ/KYtFZ2HessW/iGfymINFZvk96iovowtJZvk96iovowg0kREBeXNDmlp2IsV6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n+HcM/YH6x34rVRBlf4dwz9gfrHfius8n8NY9r2wEFpuOm78VqIgIiICIiAiIgIiICIiAiIgIiICIiAiIgIiICIiAiIgIiICIiAiIgIiICIiAiIgIi4gzxNUyF0sb2gNc5rYiNHAG2p3vp7L6gq5DMyZmZh20c07tPUVC6iHKF8U8sQJJLG5S0k7nUG3s/FVomPma9z3Bs7HOY2WMZQbdlzcX4HiFnMzX2tqJaaKGlm5eIktyPaS17b7Efcdx2EKZaKuoiIC4uog4qtfU83g6J+Edo3s7VaWRixvUsGujPtP8ARc/JyTjxTaEWnUKRJcSSbk6kleJYmzRljnyR6gh8ZAc0g3vrp7CvSL5qLzFvL7c+/tVOFUDjAXMkcYWhl3hj84zF2t2m2pO1t1O6jo5IeSeJnAxzMIBH/ceHHhwI0XtC1r2uY8EteMpAcW6d4XZTnZpmImV4vO3iipKWhkbJC15flc1pyMYHZ8vBrQP1RZeIaGCna0QzVDJGyco17QwZDlLTZobl1BN9FBJhleaTCI2CEupBCXQuks5rmuBJPAgD7TutCbLyz8hu25sV18nNlxRExba1pmEUVJRRRljBOG/A8Qf0bi4HvJOqke7O9zrWuSV5Rebm5GTNERdnNpn2LzH6PtP2r0uBjo42co1zdBqRp4rOtZmszBES6iIqekGvDVUJa2qbh4lbDHzjl5YyxgL9GNJ01F9tT7lfXHxwSQ8jJTRPjzF9iP1jub9q7eLmx038kL1mPs6L2NJDHte0OsRmabi/HcL297pHZnG52XHG52A4AAWAHUuLmyX3MxHpSZF5Z6T/AN77gvSqS1TKVucxlxmY50YzWzPGUNbtxzK2HFbLM1qmI2trj2NkY5kjQ9jgQ5p2IO4VSLE4pgGxwyvkLGnk2dI5spLxw9HTxUja2F7m5Mzo3ZRyoHQBcLtBPWQR4i61niZqT6T4zC257XOL+TaHloZmF75QbgLwTqBxOwG5WfNihEV4KOZ7nMjdHchuYPflB7vx2Wn53oaOOR3JTBrQ4h+S/K5SA7KeNieNuxdVOFlyzE5ZJiz06iqHwlzQ1rhqGuOp/BV3yFmTNHIC82F28ervVmXGQyojhbSzZzNHFIXAARl/AkE6216td1qEA7i9l1z+PxTEQpO49wxASdC1zTxDhYhdXamIxYhLYWbIA8an2/33Lxmv6Av28F43Iw/HkmsJel5zg+iM3dsmS/pnN2cF6WPUDzlLvSOnUEytDbAADfTRel5ksGEkBwGtjsbKYmZnSY9tSkke6mjeSbuFz2qbMesriLmnLbfUvRiGfi+LnDGxksD8zXvOeTILNAJA0Nyb6BaAfmaHBxIIBCrVtDBXxtjqOULGm+VryA7SxBVn2WC6smanwVisz5fasR27md1nxXCSd0Xl7gxpc7YLj8r363tbqHpU6npS0841Yx+nW644f3xVlrHSayCzeDPx/Be5Yo5oyyVjXtPAhe9wOBOOfkye/wBOPLnif4w9Nc17czHBwPEG4XVEIchPJvc0H9XQi67mewtz5SDoXDS3sXtORKCVQq6mrjxGkggMLmTuOZrmuzNaNXOve3UNtyryj5GLnAqC28oYWB1zo0kEi23AItWde0tz1lc06kXVCu2bPQxlplmyNc2zWvDMxYAdMvEG/V1q5SZzTt5TPcXsX+kRwulTE6WK0ZAeCHNJ2uDdeCx0zHPlL4bjQB9sotubaXWU44iNVh048uo3aXqupI6+kfTTEiN9r230N/uVU4JAyUyUs01KRIXxiINyxkizrAgix6usaK1TztMcbJJA6Rw3ta/3X7FYVItNenT1bti1Pkzh02VpfNGBA2nZlcLixBDh/q0Ukfk7RxVTp2SSi7HMDbN0Dmhu9r6AC2uimxCidUV2H1EbHOdBOC7paNbldc2vbey0FabzrZqNq1JQRUcjnxue4uhjh6VtmA2PfqpZoYqiIxTRtkjO7XC4KkVeqrIaQMErhnkdljYPSeeoD+7KkzNp2mI0qVFM+mhigpKidpeeSjGZuVlgTe5aTsLeHetGMPEbRI4OeAMxAsCeOiqx01Q+eKWqnY7k+kGRsygOsRuSbixKYtWnDsMnqwwPMQBsTYbgfeo99JXF5exr2OY9oc1wsQRcELCg8onSUbZ+TgkzGUfBPcQMkZf+s0dVlaZjcZa4GGV8uawjiGYkBjXk8Nsyt8doV8oagAAAAsBwVZ+HwPlMgM0ZO4imcwE9ZAIF+1Z8flAJsSipoaOWSKWRjWzBwsQ5heDbfYeF+5bXFRNZr7TuJZVZQxwyUtWS6WSB4a58rySQ7ok9Q3B2todloLlWITSyCpIbDlOYk2sOu/DvUFC+SSkjdLYuI9IfrC+jrcLixtwuvG/J0343WqsIiLxlxERSO4cyEQgNbGJGXaSAL6G1z32V1Z5Dg4OZIWEC2gBv4q3TyOlhDngB1yDbbQ2X1fC5dM1fGOphhaukq6uLq9BQREQEREBERAREQEREBERAWdh3rLFv4hn8pi0VnYd6yxb+IZ/KYg0Vm+T3qKi+jC0lm+T3qKi+jCDSREQEREBERAREQEREBERAREQEREBERAREQEREBERAREQEREBERAREQEREBERAREQEREBERAREQEREBERAREQEREBERAREQEREBERAREQEXEQZtVlkxLkp3kR8k0xsJs1ziTfvIs3uuuPZUxsfBG+R0Utw1+bpQ331JuRvbiD2bXarkObuNU1johuHtuD7OKrUjHspYWSkmQMAcSb621WN5ms7hevbyKKmabtgY13F4FnHvO5UzGNjY1jGhrWiwAFgAvSLLa+nMPF4XTcZnl/eNmn/AGgK0qmHuAgdFc3je4WI2FyW+y1lbXVHpjLqLiKR1FxEBZOMaTxf6mn3EfitZYmJyZ60tvpGA23UTqfu8Fx86YjBO1b+lVE2XljjL+gjfN+4NPE6e9fPVpa39YYREz6ekViPDp3i8srYgf1WC7h7Tp7j3qfzZT73lzcTyh+zb3LqrwrzG56axitKgiuOwppcS2pnaODeiR9l/evL8Mm05OpYOvNFf7HBTPCyfsnFZVXlz2tIBOp2HE9wVxmGyl1pZm5RxjbYu8b296nMMVFA408YEjui0uJJc47XJ1tcq2Pg2n+0lcMz7ZBMtQ10cDDc9HMWlwB2sbbW4gkEL6I66FZ+IzT4bhYdSQmd8eVvSBNhsXENBJtubBVYfKBnNI5JYXSv5N8khpiHNa1psT0iDxGlrr0sWCKV/hDasRTpoy0UL7lo5N3W3bwVSWjmj1b8IOtosR7FDL5UYdFPNFmc8xBx6JaS4tbmIAvfbiQB2qY43HmMYo6p1QHlpgDWl+jQ4n0rWsRxvrsq34lb+4LVrKubg2IIPURYolb5QYYyeannY57og4kdHNcNzEAXzA242A7VZ5m98LZY2PjzC/JSkZh7QSFwZeBesbqxtj/Ssi64Fjsr2lruori4JrMTqYZa0kp6cVMhY+/JgXcBx6h9qtzYbRzPge+BoMEglZl06Q2uvOHRva18jhZr7ZQd9L6q6vo+JijHijrtWbTE9MmTB6eIPEUEnSkdKXxzFr8zhZ3sNtlWfHQx/DCDkmx5RZ0hETSBlaXA6XAtv1Bb6o4zQjEMNlgDGPktePPs13WtrUmZ3Er1yTM6lWhoMLiq20uaTnFmWidMXFrWOztAB2GisPwWhkMmaOQh+bo8obMuczso4XIUU9O6LGhVtAhjLs0rxUOJlGTKG8ntvY37FqLVN7THqVSbDKWetFU5sgk5RshDZCGlzdiRsTbRXFxEY2tM+2ZidI10gqDIc1w0NI4cfcoFcxF93Rx9XSP2D71TXz/5G0Tl1C8enQCdhdcWdX4Y/Ea6G7IzDFE9znSteWg3bYdEjXfj1qWNuI1FXX9CeNghe6LlIyGte1wDRmygEFvfpx3THwvkpFq27lpFNwuLjmk5XAAlpzAEaHvWZO/Eqinhq6SKRsVTnkjaGklg0DA6zHaEAngNdwvbaTEYqgFvPHSMnnswxkxklnQ1y+iTpe9h2LWn460dzaExSY7b8VbC9pLzybhqQ/7utTse17A9pu0i4KwcMZWGllfWte2zmhnKNIdexzDVjdNtgeOpV6iBFTkY7KHgkgDS/X3rhycKYyfHHttGbXVmj3rzyjSbMu87dHX37L0IWbuu89btfdspF2YvxH3kspbk/wDrCG0rtmtYP9RufAfijonAB+Zz3NN7bD++9TLA8oI61mIUtbRQSzSUsT3BrGkgkua22nYSfYvSxcPDi7rDL5LZJ1Mt8EFoI2OoRfJ0MGK4dE+libVDI8mHLDmbK/PrnJGjbWN7jc6qxXR4vLS1ID6t3KtqQGNjAy5T0LG19R48F1o+Kd+30iEXFjqF84+sr218bI5qlznTCOOOSINY9vJEi5yizi7cXBHUF6hdi03IsElaGPkhEkj4A1zCQ7lAAW+iOjrYjXcoj4pboJjcGn0TsTw7FIvl5HY62ljN6mUyR3kzRWMdpANLMJvl12J4gKenGMywVEk000T4oA+IFgDXuzP0cS0HYNvtvsh8UvoUVLCJ5ayi55Lma2oeZImEasj2aPaBf2q6jOY1OhEUU8j2GMMsM7spJ14E/cqXtFKzafUERMzpFVXY6J5F4WkXaLDW+h9hUpnLQC+GQDiRYge9eTyjmlrxHICLWIIH3qCTMXjnETZC51mgO0aOzS/f+C445eDJPVu3Xjrkr00EVOorJI5+ThpXz2ZncQQLC+wvud1CyB+IVAnqostOyxihkbZwdbVx17SPZ2rTToTtqKiaeaOCKPk43BvKuedT+tpbh3qCpoomxxMPSnlmZ8K67nXGptc9HQG1trq9BBFTxCKCNkcY2awWAXKiBtRGGuJaQczXNtdp6xdNiVQVlLFW0r6afNyb98rrHe+hVflqijlhbVzRyxyuyZw3IWHKTqLm97HiNVfT0M9uDUvJhkklVNbNYzTueRmaWnU9hK8+bMOlkkjjc8SxuDnmOYh7LsDbabAho07FpKjRUHNcQrpmMYyOoyEBu5cM2YnxV4vM+1ZrAMHom1Ec8bJI3RFhYGSENGVpaNO4kK8VwkNaXOIAGpJ4LPYZq6ETctJTxyMuxsZBNiNySN9eGneufNyK443eVoj9DWsrpnTyWkiY4xsjIuA5riC7vuPZbTdR4nWsoamgknnEMDpi2RzjYEZHWv7bK7FEyGJkUbQ1jGhrQOAC9g2Xhf5UWz/JfuP0tMdMKHHHVeNMpKR8EkMmZrXcbiPMD6VyOGw71Sf5S1xikdHSxtcWF0Ze11vg2Ey314OFgvq85/sJmO19F1V5PD6j41dW/bBmxatp8RgpHxwvc9sZJFmZ8xPo5n30HUHX7FGzGqwQxPm5s0TQxyiTK4NiDn5SXdLUDfcLUwrF2Yo2WSIWawjKS9pJBvY2Go2/vW17Meta5cvGxW8b4tSiItP2+fkxypbVUsMbKeYSNYczCA2W7i05C5wOluAd963iHxvLonWN9W20d3r1nPWuLjy8rHExbBXxmForP2txPEsTJALZgDZe1UpH5ZHwm2vTb29fhp4q2vpMOWMuOLx9sZjUuoiLZAiIgIiICIiAiIgIiICzsO9ZYt/EM/lMWis7DvWWLfxDP5TEGis3ye9RUX0YWks3ye9RUX0YQaSIiAiIgIiICIiAiIgIiICIiAiIgIiICIiAiIgIiICIiAiIgIiICIiAiIgIuLqAiIgIiIC4uqGpnFNA6UtLrWAaN3EmwHtJCCVFXpqnlnPY5hjkjtmbuLHYg8RofBWFA6i4uqQREQEREBERARcXUBERARU6mrLHGOHKXj0idQ1Vud1EZLy7ONyyw9yDVReWkOaCDcHUFekBcXVxAVCYGSWTM+QAGwDXlthbsKvrOZ+vr/3H/wDIry/ymS1MUeM67XpG5eYIY4njOC949GSRxee65JsrShcA4WIBB4FGPydF504OP2FcvE5vyfwyT201pMiKCsq4KGlfU1UnJwstmdYm1zbgvSQ9SQMe8Si8cwGUSN9IDq7R2HRe46vkwG1dmO25QCzHe3h3H3qBlfSyVb6VkzTNGwSObY6NOxvtxCsEjQEjXh1rSLWqrMRKaaeGnaHTysiaTYF7gBf2pFPFO3NDKyRu12OBHuVCIUUNVyMTIY5ywvs1gByggHW3aFK+GOQh9gH8JG6OHcVf5P8ASvivIqUdW6Ogmlnu59MHZ7C2awuD7RY+1eHy1Qc0vkY1rjazG7adZ317ApvkrSvlKIiZXyQBc6AcV849767Epoqb950xacrRsO82tp7VoVEUk8LmGd5NtL2tftAtcLzh8LaRvICMAu6bnh2YvdoCTpvsvO/ysPKmKJnHv29RYdTssXgzOHGQ3923uVtF4mljgidLM9rI2C7nONgAuiKxHULxEQ9oq9HXUtc1zqSoinDTZxjcHW717dUwMl5J0zGvu0ZS7W5vbxsfBW1KdwlRQiqp3AETxm+X9Yfrej48FMkxMezYq5+FrQN2wi//AJH8Bf8A3BWFUAbBUvdA27ZHXlaOBt6XfsCO721m1axu0iSro6eth5KpjzsuHCzi0gjiCNQVRPk/QmZhDXNgbE5hiEj7vLnAkude521B3Wo1zXtu0gjrC6rVvMR0iYiVCpw/DWR1E07OTie13KjlXNZYixOW9gbcd12TDsPrm8uYi7ljyudkjmk3aG7gggFoAsp6ynbVUksL2MdnaQA8XAPA+K7SQup6KngcQXRRNYSNrgAK/lOt7RqNoH4TQyGQuhdaVpa9gleGm4sTlva9tL7q6T2WtoiKk2mfadRDxK1jozyrQWjU3Czo6eCWYMe8xl7c7YHOGct4kjeynYyrlBzztYwk2ytuSDe3dwWZPhWIOxjznHJE3kpGsjgyi7ogLHpX0vmcbW4BXjDWZ3aGF7Vt1DesvLHskBMb2uAJaS03sQbEL55mC10VPG1tzeGPl2Gc/CuD7lt76Xbp1cFC/BMUyRiJwjaHyEME2sZdISHX46d57NV0Mfij9vqUWBVYNUPpJyxrnTyVb5NJrAsu7KCOrXa4tupPN2IOro5X5cwMZ5Vs7rRtDQHxhp3ub6nr11CHxR+2rNdj2yMPScQ0jrF/u1KmWNheFzUeUzAuHNWB45UuJlBOu/VxC1adwdAwh4ecouRx0RnaukiLq4SACTsFCrKq3F1VJfhZo8PxuoldFJG9uY5mPd0jY8Tr3KF9JK0XaQ8dmhXyubLXJltO3VOG0QhubWB0KXzNLHtEkZBvG5uYOHVbiucbbEbg6FdBINwbFRS01tEs43EqtRiohwzn5ikacz42wCzXdAkW02sBfsV2UOikdGHkhuirT0NBUUZppoXvaS93KZum0vN3W0tv1qeRwc+7W5W6ADqAFgu3k3wzXeOe1rTH04XF3pEnvU9A1xqc4ZdgaQXdR+9VZLZDc2HGxsttuUNAZbLbS2y0/H4fO3yTPplaXV4M0QkMZlYHhuYtLhcDrt1L2vnH4XPylQzzRHLM+SZ7a4ytBIcHZR8a4uG2Oi9opWLe30QIIBBBBFwRxQPbnLA4ZgLlt9bda+ffR4wKyn5JsrIo4mMOWYZbcmQbjPvmt+r23SPC8ThrqSdjpnMbTwipa6cl8jsxzDMXaWve2xtZSv8AF/tvyZsoLb3abgdfYutcHNDgbgjRejuomdCQs4HpN+/++1GXapXup6KSOrbRQyVksgiZJla1xJ632uBYKzQ1ba6ihqo7hkrcwB3HYuVtJHXUrqeVzmscQSQGnY32cCD7QvVNTx0lLFTwgiOJuVoJ1ReZia/7TXPWoZ4WTMc17GSNcLOY8Xa4dRClUNW60Opc0OcGktNiLmyre3jWbT9K13M6eG1kZYOSje5jQB0G6DQEC3cRsuudPKcuURMuNb3cR1dnvXqONkMYZG0NY3gFCyupJGwuZUxOE7i2Ih46ZG4HWvn7/kM+XcYo6d0YKR3KTI9jQY3vcW8HOvm7P6ryOXldGZY42BpzdF5J2Itt2qdQzVUFOHmaZkYZbNmda1zYeK5a8nk2rOPudr/HTe0yimgbO2zri2xBUpBCLjjzxzv1LT2ipYmRTyNY0AZQdBbcuVpQxD4eR3CzW+Fz96lccrSd7C6+k40zOKsyq6i+eh8qonxUT303J8u5wlBk0haLWcTbW4IPBaHnujIbbls7nhgj5F2ckgkaWvYgHXsXX4WV8oXZ4IqmF0M8bZI3Cxa4XCgNLUBgDK+S7TcFzGm/Y7TX2WUQxmic97WmUlrXuuInWcGkNOU211PBefPtBzaKdr5Hslz5QyJzj0PSuAOCeNjcJGSYi5xbyEIax+UvfIbvbp0gAPdfghjxNoAbU0zr7l0JFtOFna6/burkb2yxMkjN2PaHNPWDsvSrtLFrm1tW6OCoJpoJ38mWQvuSAC4kutpfKBYcC6/ZpPkDC0bucbADiu1dLHWQGKTMNQ5rmmzmuGoIPWoIWytqXtqHte5ouwtFgWk8R16Ly/yGO1oi/wBQmEjXyAfCR/7Dde2va/0Tc8RxC9Ly5jX+k0Hq7F4u4n3Cz0ijyFvoOPc43969NeHaWIPUU1ruBVoMNhw/NyT5XZmtjGcg5GNJIaLAadI76q4iK+XNfNbyvJERAiKtPJLyvJxua0ZQS4tud1OHDbNfwr7JnSZzA4tNyC03BBsvcE8rZuSd8IHO3J1At1W67qo0ysFxK57v9drHwCs4cHTO5yWujaRYNubO7TcDhZe3xONyMGSImf4srTEw0URF7TMREQEREBERAREQEREBZ2HessW/iGfymLRWdh3rLFv4hn8piDRWb5PeoqL6MLSWb5PeoqL6MINJERAREQEREBERAREQEREBERAREQEREBERAREQEREBERAREQEREBERAREQcUVRO2BoLgXOccrWttdx7Pt9ilWRHMZMQ5WU3EjcsOnobkj2ix/8e5RadRtMdy0IKlsznMLHxvGuV4FyOsWJBU6oVETnmOSPLysTszL7HSxB7wT7bHgrUEzKiFsrNnC9juOw9oVa28oTMaSoq8lUBIWRMMpHpFpADewnr/vqUXOKohoFPG1xPSPKXaB1jS57tFM2iEaldWbPK6rr3UrQeQp8rpHWIu/RzWi4tYCxNjxA61NBNMKoQTOa/Owva5rctrZQRv8A6l5q4pYpH1UAMl2jPFfe3FvbbxsNlEzuOiOp7ec7aWrdNJpFKwNe8nRhbci/UDc68LDrWgqjXNkYHDVrhfvCi5tkaW08r6dp0LY7WHcCCB7FnXJqNStNd+k01WczoqZnKSC93E9Bh6ievsHtsoxJWtNy+nkHxQxzPfc/YvUcbYowxgytGwXtROSd9JisPUFS2ZzmZXMkaAXMduAdjpoRop1SlibLlJLmvabte02IP98Nl4NVUUz28vkmjeQ0cmyzwe65zdeltuK0rkifas100F1RxyMlYHxuDmniFItFRERBxF4mkbDE6R1yBwA1KpGJ1R0qvpaW5IG7B+b2+yyra0VTEbWjV07XlpmZmG7QbnwUFRWgtyQXzH9a1g3x4rGoXVDqdpjpHiSR2YscDGyIHhqNgLDQangp+WkjrBS1DGiR0ZkY5hJBAIB3AsdR4pFoNJwLIiKyF3Dn3hMZNzGbanhw/D2K4siKQwzNkF7bOA4hW5K+INHJOEjyLgDh39SC2iz462UPaJQxwc4N6IsRc261ZqpHMjaGaFzgL22H9/aqXvFKzafoTqjIzkp3Nt0X3e37/efegdIDdsru463XLEuzOc5ztrngvD5nOwZ8XjEdta1mJdQi+6IvD9NXlrjHodWe9v8ARRYnSHEKEwMLLOexxzHQgOBPuCnXkZoySzUHdv4L1+Jz9TFcn/5Vmr5o+SlZljcaqF72jpXOkgBAaDdpHohu4Oo24qyPJ2qEtARNA5tLyZzONnNIeXOAIbqLGw2Gm3V9Cx7Xtu03We4zt8o4WmocYJKaUiICzQQWa9p1K92uSbMprpk/4YqixzA+kjPImPlGE5pjyjX3fdvEAg7+3ZbWD0L8PoBBI8Odnc4hpBDbnYWa37AryKtrzMaWiukM8HK5ssjoy5pY7LxB+8cCu1AAh6g0g9wBBUq8TNzwvaN3NI9yyv8AyrMJeVE+QR1DCQ4gtcAAL3NwpGuD2hzdQ4XC6vmMWScOTy/S/sZNndlLHMJFxmtr4FV8ZpZK3CKqmhsZJYy1tzYX71M9uYtIcWlpuCO7+q9wScrCx5tcgE24Hive4nJ+avfuFZh83QYRitNVCqcwPIeDkmqg95GR7b5w0CwzDS3WpaXBK2MU+fk7xinzdO/oCQO/5BfRrHw6qfPjVVFHWmeGIOEgcGiz8wsGga2aLgk8SvSi8yzmsQzv8OT5Gl9LTyvEdKSS8XJjPTb7Rx7F9U7UlcXmRxZG5wFyBss733Ha0V08VD2tiIOa7tAGbk9i8RNLYmNda4ABttdeY43h2eWQvfr2AdgClXznN5MZZiK+oXiEZjBdma5zHdbT92xXqOZzRlmacw/WaLh34L0ipg5mTF17hMwcuD6LJHey322XnPMeDGe0u/BekV7/AJHLb10aebSE3Mru4AALnJt1uXOv1uJXteS9oe1hNnOBI9n/ALWE8jNef7Sagpxliy6dFxAA4C+nusqE1RUx4tPHLUxxU3NHyMOS/JkEDM6++502ViSobTvkaA4yPs5oAJuSLfcp43al0gYHt6Oa24Nv7svqONmralYme5hwTXxtMzHSpgtRLPTTtmm5Z0U7ow/o6iwI1bodDw7uC0CQBcmwUUT4GnkYcjcoJyMAAGuug7VHJJzgPhiGdpFnP0yi+/eutlbuXvlXS35AsIBsXHUeyy4JpQcr4DcGxLDcbaWv/YU6IptGBK/e0beoan+ihpGsDnFwtPYB3H7yrL2lzHNByki1xwVQyPpnBjQ11mjoNGUXJ0tv1H3ImFxR1H6Ii18xDbdhOvuuuvljjiMskjWxgXLybADvWHUY6YXubJCZXtqJWsbHfVrA3v16X/pZZvLwmK+18ddztuIsluNOe+oaKGa8cZfGw6PkAts0i9teF+2yjm8oWQ00Mxpy4vLs7WPzFgDgCdBfjxA7bL5j/p3Jn/xej5w1pYY5fTbc8CNCqU9M6FpeDmYN+sKCXG5WPkDaEua0zBruVAzckelw0027fFePPjnxvyUvLXMpAzhlmMa12u+vSWtOByY9wzvFLJEVSGvjqK7kIIpXMJADiDocubXhbhe+/irTnZRe3YqZMF8UxFo9uSYmJ04Wule2FpsZLi/VotmJnJRNjvfKLXtZY9PJG2sEkrSQxnRaRc5vuNlPUVc0wLWHkm67HU+3h7F6vFyYsGKJtPcqzEy1EUME7JIozmALhoCdTbdTL04mJjcM/TBlxDE2YZWTHm4lgqhG4i5DWWboNNT0tyt94s4gKMwwuY9hhjLXuzPBYLOPWes6DwUhNzdWaWtEx04oKqVkLWue4B2boDi49QCnVOp1q22t0WHNftOlvAorSNzpNHUxvsDdhOwfoplSIuLHULwIw0gxkxkcWo1nD+mgoqolsDnWvkIce4G5VbPUX/T6afqD3rjg+T9LI5w+LoG/33qt6+VZrP2iuO0TtaPTYbcQvlWeTWINijYyaOPkwwxEO/RuLRnPi1p9pX0dO8Qs5N9gATY7C1/crK+apmycC9q+Pt3ai0MCiwSobFFHU5TGKhr3x8oCMoY4OOgG5I048V5bgNRJBHFUCN4ZyAGZ+awY95P/ANXBbtRIYaeSVsb5SxpcGMF3OsNgOtUMAqqiro6h1U5zpWVDmm8ZZYWBAAIB0131Xbj52W+O2WKxqFZrETpmQ4FiTKKeJ045R2S/wgIms67iejxHXe+xW3hsD6PDYop3EvaTfpZrAnQCwHgO5W15itJI8naN1gO2wN/euaOTfmf9qYiIW8ddvcLS0Eu0Lje3V2L24ZmkHY6LqL1a1isRWPoY48mcNAILZXBzY2uBcNQxpaOHEHXuCswYRTQzxzGSeWWN4cHyPBJs0tDTpsA4q+oqqHnFO+LPIzMLXjdZ3sK2i8q+MMVnk8+SokbVyAUobI2NkchJGZ7X7Fuli3Yl179WivxYNSxMa0PmOXldS4f9z0uHgpMGjfFgtBHK1zJGU7Gua4WIOUaEK4pteYnRFYl4hibBBHDHfJGwMbfewFl7VTEGy5I3xzyQtY7plgbsRa+oO2/io3vqaRjX5nVMbfTBb8JbrFt7dVtft5cmelbRW09ytC+q9X0WNmDCSw8ANuKqHFC2oL5GclR5hHnlY5jsx46jbYfeppBHUVLh03Na2xNyG3udB19vsVM+SkY5mfQsIiL5iWgvLmteLOH9F6RInQju9m4L29Y38F6a9r/RO244hel4kawjM8CzRudLe3grxMWQ9qhANHF1i/M4OdbU2JC6XySOLYnFsNsuYm5Pdf8AFe2tDRZoAHYvoPxvFvi3e32yvbfTqjY6WmmvThobIbvJA0tt46+KkRewzaFLVCou0tySN3aTf2hWViOMjZIjE1pfnABdsL6cNVtoCIiAiIgIiICIiAiIgLOw71li38Qz+UxaKzsO9ZYt/EM/lMQaKzfJ71FRfRhaSzfJ71FRfRhBpIiICIiAiIgIiICIiAiIgIiICIiAiIgIiICIiAiIgIiICIiAiIgIiICIqzq6nbIWGQ3abE5TYe21kFlZFdSiM2BtHIejbdjtxbwv7FrAgi4NwqNdPG9vJMOZ4cL2Gg69UHKWblorkWe05XDt/rv7V19NTyOL5II3uO5cwEqm1/ITiXZjujJ2DWx9hPgexaK5rx4y1idw8sY1jQ1jQ1o2AFgF6RczDrGht7epUS80DS9007xZ5eWAXJs1pIHjv7RvYKeeUQwl5FzwbxceAVUwOD3uiqJYs5u4NsRf/wAgbexc5u0SieaV8r2DoukIs3tAFgD22ut4vERpTx7eqaMw0sUTjdzGBpPXYKVEWEriIiJFXku+thbYFrGueTxB0A9xcrCqNeY8QfykTm8rZkbxqHANLrHq3d+KmEJS2SJ5kpst3G72O0D+3sPbx49k9PWRTnICWSjeJ+jh7OI7RouKOWCKdobNEyRo4PaCPer1vMdSrNdrqLOczmoE1Ox3R9JjTfM3qA7OHdZX2ua9oc0hzXC4INwQtq2iykxpXxIZqKSMEh0gyNI3BOxHdv7F1eKl3KVcUQJ+C+Fd7QWtHt6R/wDFe1llntevoWZizGTVFLFmyy5i8ObfMGggkdx030242WmqNZRTS1LainmYx4ZkcJGFwIve41Fj9uipSYie0z6cRcmpXQQiUTSymM3cDbUcdAOG/sXQQRcahdEWifTOY0IiKyEtGzlKrXaMZvadvv8AcrVU9vRjBBfcG19QOtUoWlznOzPbbo9E2v8A3+K7NU01GwGoqIoA42BlkDbnvJ1XkcvnR/LDjjctK1+5TovLHtkY17HNexwuHNNwQvS+dmsxOphqIozNEI3SGWMMYSHOzCzSNCCeFlIpnHevuDYi8hzXPcxrml7bZmg6i+1x22KMeyRofG9r2nYtNwk47RG5g2EEHMzQ8RwKmY8ObdvtCjXnVrs7Rc8R1rv4fLnHPhf0iYTovLXB7QWm4Xpe5E77hUXHODGlztABcoSALnQKGR7ZHNYxwIBu6xvtt/fYs8uSMdJtKXIm5YmNtazQLL2iL5a07na7xI3OwjtB79dl2mdCLxxnK83c5hdchel4kjD7akOabtcNwV28TlfDOp9KzCwvDYomOLmRMa47ua0An2rwyRzXBkhzX9F1vtXuSRkTS6R7WNHEmy97HlrevlWeldParTOMwlhbYD0XO33A2HtXJKh0kZMTXNjy35Q6H2BZtFjtFPBFIA6JkkbpCCLlrg5oy2GpJLhbruufNkves1wRuTr7aw0C6qDsXpGuBc8iMxukLy06ZXNaWltr3u61rXXt+KUUbGPfMWh4LhdjrgA2JcLdEA8TZeLPEz+/Ge1vKFxFUjxKklqzSslJmDnNsWOAJbuAbWJHerawvivj/tGkxOxEUE5dJmhYB0m9Jzr2APs17lFa+UhNUckSAwuOXNe9h4qDPHV1EYfFcAPO9xo4fgPFWWQMYQQCSL2ub27l6bGxsjnhoDnAAkcbf+1tF6VjqO0dvEdLBE/OyJoda112SCKU3kY1x61Kiy+S297TpXko4JIeSMYDdSLDYnj3qSmLQ0xhoY9lg4AW7ipF4hBM8ziRwaANxbXXxXrfi82Sck0mdw5uRWPHaZF8/jWLVWHYq3k3ZqYU5Lo8oN3kuDTff0so9qr4b5QVgfBSVLBNI2Tk5ZT0S4mVzQRYW0t7V9E5YxzMbh9QvD2sN3PYHWHxbmyxGY1VmlppXx0kZqGySAySFrQ1hAIJtub+yxUNV5TTQz1LI6Vjmxuexl3EElpGp7D2dnWh8Vm0BGaZ0U7GPZLe0fpZgdbfaq7cPouRZTPoY2QtceSjLRZumux4696usjdFEXOZFy5F3cmLAlVg8tiMrGF+RpcXSEg34gCy8/n5ZpTUe5bYInyejh1CXyPNHCXSAh/Q3B307bKnXwYVR0zXVNCDCwON2xOcG3IuSR2236lqAgmwOo3Cgq6Y1RgaX2jZM2R7fjhuoHjY+xeNx+VknJEZLTp1zWNdPXNaZw1p2ah51B/X9LxXkUlHE0kU8bWgOBPY4AHxAA9isE3OqhqYjNCWjcG4Wc8zLN+rTo8Y16U6yGmp+TqKeCJsx6DXhutspAt22Fr9SrE9FzJHa9YXsbDew2BOg9i7YG2my0tltbXnO3Fe0TLy0A5XltnW9oXpEWMztR5yADTQ6WPEW28FLJNNIcxlcCNspsB/favCLWufJXqJFh1fUbtZGB8U3N/b/RSOxSJksYcxwY9zWBx3zE2At3qk9wZG55BIaCbDdeI46bKTK1oqg4SCbUxhwIsAesAAE26+0L0uLyct5/lPSa0izXlk5WGUU0zeUYbXuNCNwVnCuiEl5nZZZCBkHStwAuO4nxVqLB6YNa+dglqHMyyy6t5W++YDQjsOysUlHT0UZZTR5GkgkXJ2AA37AF6c5Y+m1MXirRvbJG17DdrhcG1l6UFF/lIxYAAWAAtoNAp1qsIiIC8ukdTxlzAXNH6gF/BekWWXDTLXxvCYnSwx4cwPadCLgro20A1N9OPaqnIsawhvQa7drdAVwMcxuWKQxtvewA+9eLb8XliJiluv0084+1maTkonPtcjYdZ4BUhPPS1cfRzwSl2cNaTkO4t1X1vfTu4ycne3KPfJa1sx007Ava7eFwfgiZt7VtffpZgqoqgubG7pt9Jh0c3vHsUyy5InF5khldDKW5S5oBuOFwdOK9NrZoJmNqfhIiw9KOFxIcLWva+9z4LqtjmPSYs0kUVNURVUIlhdduxHFp6iOBUqzWF4llZDGXyGwuBoLm5NgFDXVQpoHZHNM7hliYSLucdBp1XOqjZStaWOfJLK5hzAveT0rWJtt9w4WXNyOTXBHftOnstfUazXYw/9v8xG/dt3qVEXz2bNfLbdltaN1DGGwvbDG0NZlJa0Cwba2g7NVMo3R3eHtNngW7CO1Vrb6kSLMrcWZS1LcrmyRMimfK1urgWZbDs3Wixxc25FjexUQpKZs0swpoeVmblkfkF3jqPWujjWxY77yxtE7n0zn4rVc7ip20sYnEpZJHyt2kcmXizrdnUvIx5zgyRlE50JEN3CQZgZR0QBbXXTdakFJS04YIaaJgY4uaGsAsSLE99tFXDsP51zBtKxz7MJa2Elrcou0E7CwGn9V6dLcPL1Wk9KT5QrwYw+ama7muWofM2FsLpLWLhcZiWgjQHhw0uoKjGuVgcBSEsawPlPKi7LSFhtpZ1iL8LharaCibA+BtHA2F5BcwRixI2K5NTwspy2Kkhd0BHlyCwaDe1uoHWyrjycHzjVdExbTxG4uzA7tcW7b2K9LjXBwu0gg9S6vej0yERFI45oc0gq7Q1gnHJvN5W3uQNDY2/DxVNNb3Di0jYg6oNlFQpaw5xFO67jqHBthbt4dXiryDqIiAiIgIiICIiAs7DvWWLfxDP5TForOw71li38Qz+UxBorN8nvUVF9GFpLN8nvUVF9GEGkiIgIiICIiAiIgIiICIiAiIgIiICIiAiIgIiICIiAiIgIiICIiAiKGeojgHTN3cGjcoPU0rYYnSO2aL2HHsWSwFrGhxubanrKkmnkqMvKNDWjUNBvr2leEHqKWWnDuSsQ4ei46A9Y/BeGjK0DftPFdRAIBBBFwVEK80URjkikkay2V4tqCbAa8b6eClXHta9hY9oc1wsQRcEKLViUxOliGtp553wxSZnsvcWNtDY2PGx0NtliVOF4q+qqJYZy2F1eyVtOY2kOAydPNvbTbsV2kiioainjp42xxPzRhjQABoXXHgfHsWssf6Sv/aHzNFS426nyVElS1zpoc/SsfS+EIOY6W6rDqCjr6LFpKKSneysmaY5GRBsg35V1i+51GTLa9+PFfVLhuGmwubaBPk/0jxfM1FNj0lVVASVDQ6TQsOhZyjbZTm0IbfYDje6tS02KQ4pO2kdUviMTmxulk6DDk6O7jm6Q6gddyFfwiqqKqnmNW2Nssc747R3IAFuJ3V5TN9daIjb5+ClxGV8TCa2KmMzcwkm+EAyOzG4N8pdl+6y1cKbUswynbWZjOG2eXG534+xW15kkZFG6SRwaxouSdgFS19xrSYrp6VarpjM6OSN2SaI3a652uC4G3WAjKiWXVlLIG7h0hDb+zce0BHRS1Gkx5OMEdGN2ru829w/oq+lnumlfNGXuaALkNIOjh1qZcAAAAFgNgopaqnhkbHLPFHI/0WveAT3BR7EyggdU09PHTshjcIwGB5kNi0CwNrb9nvU68l7Q5rXOAc6+UE6m29laszHpExEvMcZYXOe8ySO9J5Fu4dwupERRO5SIiKEizWhrJpoo/QjcBbquAbd2oWksxj2Gons4F7n5jruLAA91gFri9qW9JERFuzSU36K3EE38Vl+UdDVVoo3UkDpuSe4vDXRtIBFh6YI9y0oDllc34wzDvGh+5WF8vkvPE5Vra23j+VXz2HYRiEGHVTHkwz8gGU9prtaelfQG19Rc232XmLDsUaxplbNLHd9oG1PJuYSG5XZsx0BDtLnfZfRotf8Aq1t7mkI+N8/5sxWMYkWEuFQZTC1sobyV33B31zDjuLL1WYZiTjPJA6blJX1A/wAxplI+DsL2GvgtavfMygndTuY2bIeTc8gNDuBJOijwuZ81K4Sue+WKV0b3OLTcg8C1rQR7F1Rzr2wzl8Y1Cvj3pTqcOq2VLxAJpKQOhPJios54AfmAJdcalp1IvZY746mgZBSTue2oLY+SjZU2LTypzaA9O4I69tbL7BdzEDcrCv5aP/KifjYuFUWIwYhPJVyudGQ8XzXDyXXaQMxtYabN9q2UXlzg1pceC83kZ5z38taXiNPPSMrsjsunSI6+Ht/ou5CRZ0kju29vsskbS1uvpHU969qP8jJEeMW6TpHyUdwSwEjYnUqREWNr2t7lIiIqAiIghqgDAczQ9oILmniLpDDC0NexmttC7Vw7LqZVZ282Y+aGzbAlzTsdB4bLelpmPCJ0hYe0PY5p2IssqTyaw+S1+VuIGQ/qkHKW2cQRYnogdVlrAggEG4OxC6r4eVlwbikomsSzPM9FBThhkMbRG6MuyRgHM5riSMuXdoGyeY6cQNhFRUtbyboZCC3pscbltrWA6rWsvOPUU9ZFByMb5WxvcXMZkubscAbO0OpHitGBsjKeJsuTlAxofkFm3trbsXpW5eaMEZfLuZ9KeMb0gjw6nimZK10mZk0kwFxa725SO5W0Xlz2sbdxsNl5mbkZORMea8REenl8oYcoa5ztOi0da5E1wc9xFs5vbjssefF+ZSEyske+MsaW3sS1zS4vOmzcrtOzfVXI8ZpnTNikzRukmdFEcpLX2cWg3tYXIOi6Z4OaK7rXcSjyhoosx2N0xp46iFsssT5mxXEbh6V7FunS24L354pPTznkyxrgQ1xcSXllstusW6+xZRwc8x/VPlDQRZz8boI4uVdJJlyuc4CJxLA02JcLaa6ao3GaYmUPZM10czog0ROcXZRckADYfh1qI4WeY34nlDRXmG5fKT8aw7rD77qo3FqN1QyFkrnOeWhrgxxbdwu3pWtqFcgN2uP+o+42+5eh+N4+THm3eNdOfkWjw6enRRuOZ0bHHQXLQTobj3rgiiD2vEMYcwktdkF233t3r2i+gcUWln0NbR4j8CymytjaJYxJG2zm3IDmjW2oO9irroYnvc50MbnPFnOLASR1FU8PwmGgqZ6hr875dPQDQ1tybadpV9F7W1PUuk3OqptYXCZlwW5zluNL7keP3q2qhLGVwYxu7dco0BOtz4Lz/wAjTywzMfTTjz/NG9rjNd/wUbuJsSD2HhcfYrELCxnphwJuCNrKRVRykMhLg1sbpOA0tbfs2HtK+b8pyRp3+lhz2saXPIaBxKoT1XOIw1gcxp1JvYkdllbAMz8xtybT0Rb0tLX7tSqFRG2CpyNPReC6xFrG+wVsdYj/AJZZZtFenkcdbkm5J4lERX24kTqiJlXT0z3ZX1BLWG2lx19S8U1dS1UbXxzxjPIY2Ne4NLyLbA77hcrMPZXWLqh0DmNIYWsuQ4lpDtxsWqLzJCJjydc5kOdrgwxHTKQRs4fF4g9ll6WHDxr44851K8RXSxJVwRzGF0rOUDXOLA4XbZpcb66aDipnOjE0kQmidJG3M9rXglo6yOCrz4Yyd8n/AFgbEXTua3kLuBlBBu7NqBfqXZsNifJUu5yWRzMcwsZEQSSAMxu4jhwAJ4rSeNxvH+yfGr1zmmEQlNTAIiSA/lW5SRuL3spaVsE0zWVRuHm0ceS7X6XBJ2NxwXmOki522qnqBJLyjpHBkOVpvHkAAzG3WvVLDknoKWCS7qWJo5QtsHNaA12nbdKYsNLRNJ3K1YiJ6biIi7XSqS0pYS+n2OpjJ09nV3bdyhjkbI0lt9CWkHcEbhaKrVGH0lS7NNTxufcEPtZwI2IcNQtK5Ne1ZrtUkqYYpGxySta91gGk6m5tsvbnsZlzua3MbC5tc9Smkw6nfRvpmM5JriHZmaOzA3Dr8TcA637brwcKpubSxMYBJI0gzEZn367niDbusFf5YR4uLoFzZVqiSpo43PnhbKxguXxOA0tqcpPuuVPHIySIPje17XbFpuP7v9i0iYn0rrT0TcriIpQIiICIiCrUBkNTTzmZ8DBLeVzTZpGU+lw6hc9fctV7nOgc6nLHPLbsLj0SbaXI4KoqTohQ1VPUU5lbGH5JWMu5uQg/q8LG221ysr033C1Z+kznihoqutcDLUNaXy5rNN2jRvYOrfe+t7qpH5RxunhY6ncGuhL5S03MbxcFlra6jfRXIYxiVPPLUaR1TAwNadWsttewN7l2+y8S4Bh0mcmOQF0pmu19ukba/wD1BXiVnixe8Zp3O2k7+nfPdIaWKoZysjZGveAxmYhrNHE24ArzUY7TQwvkayWQNbcEMs0uyZ8l+uy8VuCl9PHFRSCOwla50j3ZiJNTqNxfWx8QpzgtGWFr+Uc3LYtzkNzZMme3xsqt8PAiPLe0bsq0uOTS1DI5qEwtJja5xffV4JFtOoK7Q4lBXm0LZWnk2yDlGZczTexHgvZw6lMgeWvuHRv9LixpDfcV6p6KClLDCHAshbALuv0W3t7dVnyJ4NqTNPZHlvtJF6co6n6eAUihc57ZHZGB97H0raLzypmJZGHtINnki2Xs7yvLmkz20WFjy4fCMWOIiZnpCQgR3cXNYWhofsAQdQtTkmn0y5/7x08NlItcHInj2ma97RMbQcu9oHKU8gPHL0gpGSxyGzHtJ6gdQvajkhZKQXXu3YhxB9yx3WZ76SrRgszRuAuw20N9OC9rzJSmOQSxFztMpYXXJ7bnj3rjZWl2V12O2yu0P9V9VxOTTLjiN9sLV1L2i8ue1gJc4ADckr0CDsV27VFHJOyNwbu465RupFQDXxvySEOeRmLgb37+pc3Ky2xY/KsK2nULDJIpahgqIwI7+kbHx6gt9fNEXBB2K2MLnfNTfCEEsOXNfU6DU9q5+Hy5zbrb2iltryLi6vRXEREBERAREQFnYd6yxb+IZ/KYtFZ2HessW/iGfymINFZvk96iovowtJZvk96iovowg0kREBERAREQEREBERAREQEREBERAREQEREBERAREQEREBERAREQRTzNgjL3ewcSeoLKGYuc9/pvN3W+z2bK3iN88O+Xpd19Le66qoCIiAiIgIiIPBF6qld8WUn/AOjh960lmTFzMkzRmMTs2W9rixB9xv3gK4K2kIBFTDY/6wsMsdtK+k6KDnlL8ph+sC5z6j+VwfWBZaWTRxxxBwjY1mZxc6w3J3K9Kvz+j+VwfWD8V5kxKjjZm5zE7YBrHBxJOgAAU9yLSrVjnFrIo25nyPb7GgguJ9nvIVUvrJSXOn5AXNmRNadOFy4G57rbryYM7g6aWSWQaNeSGuaOwtAstIxyr5Q1UVFlTPFo9vLM6xo4fcfcrUU0czc0Tw4bG3A9R6iqWrMJidpFg41QTVNe+RuFMrmPpeSa5zmARuzE36RuNxqFvIorOpTMbfPYdh2LCteyrkmbA6F8TpGzdG9gGub0iQd+A9u64aLHZY2zPeWVThKCBKMsfweVhtfiQT7V9EsySoqfPkVPDOJGHpSxCPSJmU9JzusutYdXDitYvufSk10yfN+NiBjg6qc5shLYeVy20HpHlSbXB/WNteitOjp6+LG55JRK6mkzEOfKC0bWDQHHt/VbbrK1kUTk/wBJ8RERZLq9QM0rWS2EDtD/AKndR7Pt27DJLBFMwNkYCBtwI7jw9ijqpmtAhEYmkk05InS3Eu6m9vs3K7SMmZCRUFhdmOUMuQ1vAXO/epQrvp54dWkzs6tA8fcfd7V5ZIyS+U6jcEWI7wdQtFRTU8c4GcEOGzmmxC0rkmPas1VHHKWv+Kbnu4q2qc8clPG50p5WEA5nAWcB2jj3jwViB5fC0m99jcW1Gi8b8tSJmuSFqddJERF4bR5c1r2lr2hzSLEOFwQkbGRRtjiYyONujWMaAB3AL0i0+S3j476RoREWaRRu6cgbwb0j934+xenODWlx2AuVyNpDbu9JxuVeOo2h7REVEqmKzSU2FVU0LsskcTnNNr2IHasmox2sgqZWy0fIOMcfJwyvabk5yXXbfg3YkbeO+5rXtLXtDmnQgi4K4+OKR15Io3nTVzAdtvBelxORhx0muSu1LRM+mQ/GpubvqWU8fJMpYp3BzyDeS9htsLanqUBxmqhfUukdHLyL5gGxuBYQyJjgL2vuT48Vp1FdTUdXBRci3lKhuUNbybRlBsB0iL77C/HRWhT07W5G08IbroI221Fjw6gAu/5eLjrF/j6lTVp62goamad9THPGxkkD2joOLgQ5ocNwOtW1ywu4hrQXakgWv3rq8fk3x3vvFGoaV3EdijlAeOTIBDt79XFeyQ0Ek2A1JXmMHVztC73DgFjXrtKHJzUs5O4iJsW8G34j2/aphLGXBoe0k7C69EAixFwVFK60sLRuXE27AD/RX3F/fsTIiLJLzI9sbC52329irVEErS2sDeUliueTGvQI1a3/AFce3bumjHLVbidWwaD98jXwBH+4q0vc4fFrFPK/uVJllvw+irqhte4PeZKYwjgCx2t7WvexPioY/J+iikp3sfUAwZLdJpzFpJBJtfcm9rbqxQu5D/o5Y+SkZdzfivF929mu3Dusrq5r8rkYLeET1B4xLPgwalgkLw+dzjKyXUtGrb22aL7m5Op61xuE0MUsQMsoeXAsaXtu4iQy2GmupPsHtWisqow+skx+irmSRPhhf6JBBjbkcHHfW5I93UVvxOZmzZPG19QrasRCHEsDkmEjaKTkxOyRkrny2NnuLtg03AJOmh7VckwmF0r5Y56mJ7pHPDmOaC3MAHAXadDYb320sr53RYX/ACef+sStFIUo8KpIi3kxIxrZIpA0OFgY25Wjba26uw/omrjjlaT1C68xQubGwGZ5AAFgBb7Lr0fxvIyZ5tN53pzciIiIiEy8vkYz03tb3myotxDDH1xo+dsdU3LTE55Jv1WOivMibGLMY1o30Fl67k1p55Zt7APJPU0/anwjzp8GB1gG/wDRehKwzGHMOUDQ8t42Jtf3L0h6VKwTGMNMrQ1xs60fDxK7GITI3LdzgLgm5HVccFaVOstywLoiGgNJl3AsbgW8de1efzePOWs2i2tN8OTU60sooJqylgbmmqYYm3y3fIGi/VqphqARqDqCOK+YnFeI3MS79u7KCqp+Xj0DRINWuI2U6KK+VZ3BMRMaYwd03Mc0te30geC9KSujZFNyjHakF0kYNzb41t7X+1RrrtXUROvbgvXxnQiIqKIRCJcZiZzaoaGtvJIWPLJQWkCMG2UN1ubnftSig5vSkmEwvqHmYxkEZBezW24WA8SrHKPy5Q91uq64SXG7iSesr0MnMi2L46wvNtxpxdoWNGNMkB6boHtI01Ac0/f71wkNBJNgNSSpMKbUTVIq4yxtK5pbrq6Sx0I6he+ut1ThVmcm49JxR/JrPJDHEbgFfJ4Pjdc6kmqJqltTIImlsL5YGi5cBezTmFr7HfbdfXKBlFRx5uTpKdmcZXZYmi46jpsvapMR7dUxM+mDUY5VlnKxPibHzR8hDL3zteGm2ZvuI6991dw+uqZsXfBJJmjBqLNygei9gbw4AlWaeakqqmSkNFkdTt6IkhaBlJI6PUDbja41V0RxtcXtjY1xv0g0A66nxV5tWPpTUy9KvVVQgysYOUnkNmR6667mwNgOJUzw4scGmzraHqKrYe1vIudyj5Jb2lMhBcHdWgAFtNh28Vk0eoKQAF9SGSzv1c7Lp2AX2A/E8Vyahie8SRfBSji3Y/vDY/arSJufZpnPL4iBNGWX/WHSb48PbZelec0PaWuALSLEHiqbqKRv6GoNviytzADqBFj7TdbVyftSa/p5ReHGaL9NA4D40fTHu19y6Hguy2dtcEiwKv5R62roe7K29rm9gOsrvITlublGNf8AEtdvjoUYOVnAB0jIc7tOth96trxfyHOvjyeGOfTSlYmO1LM8ENdFIHW2AuD7dvFcMrmkB8Mwv1Nv7NLq8i54/L5fuIT8cKlE5jnSlpsSdWbEdpCtqKWFryHizZG+i+2o/ovLn1DAfgmy9WR1vcVwZbfNeb/crR1CV+fI7kw3Pbo5jYX4X7FmYBSVdIyubWtaHPnDw8SF3KEsbmIuBpf8OGulHI2S+Um4NiCCCF10jWvaxzrF2w61fFmnHS2Px3smNzt6REXGsiLstQA4+k2ze8Xv9ylXl7GvblcLhRUxcGvjc4uLHEXO9t/vWs6tXcITouOc1jS5zg0Dck2C8sljk/Rva/8AdN1WKWmNxA9oi5cAgEi52HWoisz6S6smWaaf0zyfAxlgNvELWWZU25zIANiL99gt8FtTLHNMxXcIGxRt2Y3vsutja0nJdl9w02+xekW8ZbxO4lxbkDpstnSm22n4rjQRcucXEncrqK9+RkyRq0pm0yL1Tyy0r80L+iTmLDsTxXlFTHltjndZREzHppxYs10jWyRFjXWGbMDYn7ldkqIonsY99nPNmi17r55wDmlp2Isvc1TUPLJHZXuiOZrQLdWniAV63H5+41k9ta3/AG+jRRwTMniEjDcH7eKkXqxO2jqLi6pBERAWdh3rLFv4hn8pi0VnYd6yxb+IZ/KYg0Vm+T3qKi+jC0lm+T3qKi+jCDSREQEREBERAREQEREBERAREQEREBERAREQEREBERAREQEREBERBWrmZ6ZxG7OkPZv7rrPWu5oe0tcLgixWS+KSBwZLrpo8DR34HsQcREQEREBEXI4zUvt/2WnpH4/YOzr8Ou0TOoTEbIWc6f1wDcj9c9Q7Ovw61oAACwGiAWFhoEXNa0zLSI0IiKqRVcQidJCx7BmdE8Py2vm0IIHbY6dtlaRTE6nYz2ua9oc0gtIuCOIXV783QsPwD5IAf1IyMvsBBA9llx9FIGExVLy8bCQNynvsAVvGSGfjLyvDomudnF2vGge02P8AfYkTzJG1xaWk7g8F7WntV6ZVSRaTNMjR+u0dL2tH3eCtRSxzNzRvD27XBVNeHRNL84uyTg9ujv6jsOiytjifS8WaSg5lSc650aSnNSP+8Yhn2tvvsoGVMsP6b4WP4zR0h3gb+zwKsNq6dzrCVoO9naH3rPVqrbiUyKGOqp5JnRRzxukbuwPBI9ntXJHmYmKInqe8fqjqHb9n200kklmc5zaZjHFu5e6wJ6gRdR8lUVVuXJgjBvkjeQ46DQuHC99uodqssY2NgYxoa0aAAWAXpTsRQU8VO0thjDAdTbcnrJ4lSoigERESrYgbUUgN8ps19hezSQHHwupFKRcWOoVGkHI56UtLTE4lotYZCSW27ANPZ3LzPyOKbVi0fRCdzgxpc4gNAuSTYAKOOqilLeTfma4kNeNWkjcA+w+Cq5amtpHmKQOa8uGtmg2OljlILTqDodD42XUDZo4hVyvncwO1NgCTxsBwGgWOH8duszeU+SdFhtxKfCTFSV1NI6NvRFQy7m7XaNhc20WpT1tNUtLopWkNtmB0Lb7XB6+HWuLNxcuKe46ImJWEVapmnY+OOmhEr36m7soDQRc+9U2YlXTTMZT4VNa3wplPJhpsLWJGovfw22vOPiZckeVYTuGi7pPazgOkfu/vsUiyHTYtGHTTQwU8EJD5iXZzI2xzZbbWFvBX6atpqy/N5mSW3AOo16vYpzcXJiiJtHSInawiIuNYREQVKyh54Wh0xZF0c7AxpLrODhZ241Ctk3JKIui+e96RSfUIiIidijfKGuawNc5zgSAOr+ypFCy8kpk/Vbdre++pWdY+5HWxXAMpLnbkE6A9ylRFWbTKRVqnIZGnlsr2A9Fli43tbf8AvVWVVkjLqtmToj03m978LWtpsFpi15blEpaaXloGyaXO9u9dmfycZfbMRsOs8B4qRQkcrVMZ+rH03d+zR9p9gV8GP5ssRB9J4IuRhawnM7dx6ydSfFSIi+miIiNQojmginaGzRMkaDcB7QQD16qIUULB8A0QHriAF+8bHqWTW+UT6Sqr6fm7XPhDeQ6VuUJy5ge7OCpoPKSklZJmZIHxU5neBlNwAC4DW/HiBdWnF5R3G0eUbXiK1ugZTyf6s7me6x+1c/679hT/AF7vyKv55YJHMfTTteRHycVm53l5dYb22bfU968v8oKVoaeSqHNyh7yGD4MZyw5teDhwuuafx+L/ANTyWv8Arv2FP9e78if9d8np/r3fkVwixsip/hYP/VbahOa0QSF0MAGU3ImJI0/dV1eZyBHrxIHvC9Lt42GmKJ8I04+TPcPmZMAxJ+JyTMqWxxOqDM08u5wbfjyeW2btukmG1WHUZqIY4mVTDEII4Mzw+QZg57tBbMHEHu1K+mWW+txAVeIwsZBeGFkkILjaxLwS42/03sPFdStLzKpVeT85h5KCZlhDGx2Y6yuDy597gixvfUHuWrhdK+iw6Gnkdme29+kHWuSbAgDQdwXugldUYdSzyWzywse621yLlTOc1gu4gDtSZ17VtaZ6dVWvEbomteHkk9HJa4Pt0Xoyyma8bbx5f1ujrfuuvQac2Z5zO9w7l5vJ/IYsdZiO5Xx4bTO5YFdS1Ms5kpIWVLzE6ONlQA0x3IOZocCDpoRYLrMMxWOow/pNy0zY2vdFIGtIF8wy6dY2Aut6SNslswvY3B2I9q4y8fQcSRfouJv7CuCPytpj+sOv49MemwmpihgzZjKyjdfPO4gzm1r2PZwXjDsKrWzwir5UU7ZnSFpnvYGMADQ7Zr6aqdmIVB8onUrnWpw8RNYMtyTHnzEWv1i97abcVsLbNzcmGKzasdwiKxLDwvDKqKrLqyN1jSuhkkM2flHl4OYC+gIUgjfEA17XC98ubey2FDNTsmsXXBbexBXn5uZOe38o0i+LcM5FxhJaM3pDQ966s5jTjkREUDj2h7XNdsRYrWopTNRxPcbvy2ebfrDQ+8FZRIG5spaKrippnsmlYyOTpAucAA7+o+xehwrTFpr+2uK2p010UTqqnYzO6eJresvAC8GqBuIopZCOpmUeJsPBerETLpm0R7R01ByNdLVvqHSve3I0FgbZt76kelbYdQVxV+cPYfh4cjd87XZmjv2Put2r3PKY4xksZHnKwHif6an2Kbb32isxPpDEOdmR018rHlnJj0dON+J9w7xdTwwRwNLYm2BOYkkkk9ZJ1JXYoxFE1jbkNG53PavahZkuxZlNV4kypnZaAMdFESA49C5A4nVU2eUsjqbMaJ3KOkjYwWflOZriP1b/AKvAHcLbfRUck4qJKOnfMLESOiaXaba2uqlC6gq2T0jcObA0ZZJIZYGtDg69nFo67HfXsWkeMwpO1rD6rntBDU8mY+UbfIeGtlYXGtDWBrWhrWiwAFgAurOdb6XhFUaxhnxzl9nH3AqGWnbLIHOe+1rZQbAqRxzTnqYLe06n7l6Xg83PaM38Z9LRDyxjWNDWNDWjYAWC9KGoq6aly85qIYc23KPDb911KCHAFpBBFwRxXBNbzHlMe0uoi852FwaHtLjewvqbb+CRjtb1Bt6ReBIwuLQ9pIOUjML3te3fbVegQ5oc0gtIuCNiEnHesbmDaOSJxe2SNwY8aG4vmHUvJpoy19xd773ed1OifJaINK7JuSZlqH2INs7hYOU4Ic0OaQQdiEsq9C4GDLZzXAkua4WIuSrTEWrNoFlRx6SSg8SHDusB9xUigfaOoY+9uU6B9lyPvVad7gV8bpZa3CpqeFuaSTKALA/rDr0Wd5nrKNzhR2faDK6SGNkBdeRpIAFgDlBsV9Ai7eLzbYK+ERvatq7fPTNxCF0ELJZWPrJHwsjklzSRRkgh51OoAdrcnUaqwyjrTjkMskc7o4ql7hKZQYxHybg0Bt73uddOO6sYNinnNkkhjbGQGvYLHNkdexNwOrcEj79Fd/I5nwTFZp3pSK7FlSnNPIetxHhp9y1VkA36W+Y38V4+L7lXPPUQIiLRyCIugE7C6mKzPocRdLXAXLSB12XFM1mPYIiKokpzLziJsLnXDrgZ7C17kWv3rfa9rr5XA2NjY7FfOEX4kdoNl5yNIItp1L1OPzoxU1btpW+ofTosHzhVZ4yDYsaQ4nVr+22lipGVFdWTBjJBGCBcMGg6ze19V6VeXitOqzuV/KG2i8RtLI2tc4vLQAXHc9q9rqWFnYd6yxb+IZ/KYtFZ2HessW/iGfymINFZvk96iovowtJZvk96iovowg0kREBERAREQEREBERAREQEREBERAREQEREBERAREQEREBFxEHURcQFDUwCoiLCcpvdruoqa6jM8QfkMrA/4pcLqNwMqQmB5ZOWtIIF+Bvsf76l4DdGS9IZ36dLQtsbabK24tnqTMG6ABrHde+vv/u65MzlI7Xykag9RXi8n8hEZYpX1E9tIp1tCijbK0A5ntIBsHcD3fYpYKcVIEst+SOrGbBw6z+Hj2evGSs18oU125DE6o6R6MHAg2L/AMB28ftz8aiq3V9PRUj5Yoq2MRF0ZIEOR2YkW2u0kLfS5Cz853uV/Hp8ezFMZZE2fk5Gmcn02lwzMa1uW1juQ86alWKeuxFgnZHK5z81QSySFxEIDjldcAkjhbXu0K+pzHrKp1Ne+DEKOmED3MqHlplvYNOVxA7T0VaLxb6RrTDFfiL20tQx8znBlQBHyVmzPABaNN77X02OgXvDK/FKyspopJMkLi8ukEWpsGm2oA3J27twvpcx6ylz1lRN4/R4y4iKCarhgcGPfeQ7Mbq4+xZ62ule9kbC+Rwa0akuNgFRmkdVXaQWwfFO7x29Q7PHqXHZ5Xh8p29Fg2b+J7V6W1Ka7lSbPRHwbbcNNOC8r1tH2k2XlaqCIiAuEA7gHvXV4keWtAYMz3HKwdZ/vX2IDIGVE7WFoyRdIkcHcAD3Xv2W61ota1jQ1oDWjQADQLxTwiCIMBud3OO7jxKkXLa25axGhFFU1ENJTvqKh4jiYLuceCqw4zQTMzNnygSCMh7HNLXEXFwRcDTfZRFZn0nel9FCKunOf4VoEbWuc4mzbOvY324KUEEAg3B2ISYmDbqIihKhLHLWzT00svJxNc12WIkPczQjpA3FyHDuVHEKeduSlZSPqbEuilzEWuSSxxN+jYWN97t06tWToVsLtLSAxnrJ9Ie4O8VYU7Qjp8/N4uVY1kmQZmt2BtqB2KREUAqtRh9NVOe6aMuL2hrrPIuAbjY7i++6tIgzKLBmUdQJxVVMj8zic7hZwItY6dg8FpoiBuq1VRsqC2QfBzs9CUDVvZ2jsVlFGt9SMykwuSCKz62Z0j7GYi1nutqRpcXtwKnEfNH2zvdFId5Hlxa7YC54H7e9XF5kY2SNzHi7XCxCxy4KZKzGvY8IoIphy8lM915YgDroXNOzvcR3hTr5vJjtjtNbLiIvErskL3dTSVnEbnSXlp5ZodqIzqOty8yTRU74Ii0jlpOTZlAsDYnXwKmaMrQOoWVTEaOSsbDyNUaaWGTlGyBgfrYjY966MPhbJEX/AKqz6SmsphVc1MzOXtfJfXa/2aqOPE6KWN0jKmNzGMLy4HQNFrn3hVYcFeK6Ksqa99TKxxdd0QG7S0gWOg1vYcUnwMSUcNPHVvjDKU0rncmDmbprvobhejHF4mtzdXysvMq6d9S6mbPGZm7sDtVHDOXVRbJnBkHQBYQBa9xc8VBT4NDT4o6tbK8jO97YyNnOFib321PDjur742SACRjXAG4uL2K5c9cGOdY53tMbn28yZ3PbG1xZcE5gAdrdff7lFRulhldFUtbmlcS2RhuH6bEW0Nh27exTMia12bVx2BcbkDqUVb0YWy6jkXteSOAB6X/1unFzfHkiI+0zC8i40hzQ5pBB1BHFdX0CqjNhFDPOZ5Yc0hcXXzHcsyH3KIYLhdNDKeTcyIxPY7NM7K1jvS3Nhte601HUB5p5BExj3lpDWyeiTbY9ivF59I1Cm2nw3E2unhPKeg3lI5CC0svlsRqD0j4r35poeSdHyJyujEZ6ZuRmzb9dyTdcwemqKalfzwM5zLIXyvY/MHmwF9hYAAADqCvKbWmJ6lEREwE3JKIizWQ1Js1gsTd40HZr9y8tnIflmaxmlwc9wfsXKtxElKB+tLY/7HH7lIuHkc63HyRWI6Utii/s5aP9oz/cF4zU2ZzzyRe9oa46EuAvYdu58V7RZ/8AWP8A/LOONr7RtlAyQwR5GNbYaWDQNAAP72XWsAOYkud8Z26N/TP/AHR969rg5PNy5p1M6htTHWoi8NlY6V8TXXfGA5zeoG9vsK6xwkja9t8rhcXFly/FfW9NNw9LhAIIIuOpdXjlWGfkMw5XJny8ct7X8UrjvPqDbzlbHJyjmMJtlEhAzAdV+pSoo8pZ6Orfi9Xcpva1+rT6ISIvDJGPNgdeo6HwXtZzEx7Sz6uJwqgY2OdyguQOBGn3hVg8F5bYhwJB7COC047GolO5Fhfq02+/2r1JDHLblI2PttmAK6PkiOrML4YtO4Zm267EwzPaxh1dx3sOtXm0VOAQYgR2627F7ja0VjiGgHINQO3W/gPeunixTLlirC+Ka13tJHBFELMYBpa/E+1SAAbIi+nisR6hy7cDGg3DQD12XpcXVI4qrGCCrY035MjLCODTuR4DT2hWlWxCMSUbwbEAhxB7CCq3/rMr47zWVtFj0tdJRx8nNG+WMEkPYbuAJJsQdTbQC1+5W/OlOW5mCZ2mg5ItJ7NbLijLSY3Eu+L1mFuR7Y2FzntYPjO2CpYVQS0DJuWqWVL5nZ3S8kWuce05jfhYC1lVq6p1WYcsUkbWPJIeW66EcCetRZAGZA5zY73yBxDfD7llfmUxz4+2dskRKapxKpzvkphGIY76OYXOktxFjpxtvwPYtWGWOeJssTw+N4u1w2IWMoG0rIWnm7nwuJvmY8g7WseywAXPj5vc+atcvfbai1jza9Il2u+qkUcLxJE14GUEbdSkXiZZmbzMuuGD5RYfV1lTSyUtM6dsbHh2UxXF8tv0mnA7LxR4VicOE1TLmKqLI44GiYloaGtzADNYE2IvprseK+hRejh/IzixRj8d6Vmm52+Zdh+OZYQ0yktfnbaUNcwZm9F15DcWB4u3topRglSM4bFMzJzoseKm2ZznAx2IdfxtqNVo4xJVxwMNI4MIcXSHOxpyBpJtmBF724eCuwyNlp4pW5sr2NcMwsdRfXtXd/nXphjL4xqVPHvTDlwmtqJo5KmOR9pH7TgZQ6Frb6OGmYHbwWphcL6bCaSCWN0ckUTWua5wcQRvqCft2VtF5/J/ITnx+HjpatNSKKWVzHMa2Jzy6+xAtbvUqjYc7s/6tuj29q4K69yuj5aWOzp2NbGdyDq0nr4LjpATykE0RLrNs46E6/irK8uYx3pNae8K0Xr+hHHMXSvie0Ne0A2BuCDxXHkSVLY9w0FzhrYHS336JJTMIvH8E8bOYACuxNkiaQWl5JuXZtT7grfx91EyKMyhrSXsewDe4v8AZdSLKYmqVakoaaiz82jLc9gbuLrAXs0X2AudB1qyiK2TLfLPledoiNPMl+Tdl3tpZZOV0Yax7C0kXF+K2FUxBo5Nj/1g6w7Qdx9/sVsVv/Fllp5RtTREWriFnwYOTiMmITvDGicOjYIW532Y39ffLe4t2LQXH35N5EkcZAvnlvlaOJNuxdfFy2x31X3PS1Z0pYdRYpDVRufGRCY4muZsS8RkAnraDuO3sUmFw1kdPKcQzh9mZQ8D0tc1tTpttp1LhlqubU0rREXzvLYojG4PnGbRwF+iMupJvbRXXgNe4NN2g2B616HMy2rTVqx2veevTyiIvEZCIpaeB9TLkZYW1cTsFfHjtkt41IjZTwPqJMjPa7gAtunp2U8eWMd5O5SCBlPGGRjTieJPWpV9FxuLXDX/AG3rXTqIi61hZ2HessW/iGfymLRWdh3rLFv4hn8piDRWb5PeoqL6MLSWb5PeoqL6MINJERAREQEREBERAREQEREBERAREQEREBERAREQEREBcuL2vqs2oqXSusxzmRjqNi5QZbHMwlr/AI43QbKqOqi4kQt0H67hp7BxVaWse5gZKwhv6xZrfst/7XqGZszSWhwI0IcLELyufysuKNY4/wDuvSsT7SF8x/77h3Bv4Lz0z6c0jvbl+yyOc1jS57g1oFySbABeYZoqiMSU8rJWHQOY4OB9oXi/5HJvG4mdNdVDDGTdzQ49bukfEr0GMAIDGgHcAbry2aF7Q5s0bgbWIeDe5sPfopFjf5v/AD2noReXubGxz3uDWNF3OcbADrJXpZ+NvehTrYY20pyRtDQ9jnBoAzNDgSO3S60LWFhsq1TGZad7G2z2u3NsHDUHxsoocTBkkjqaeWCRrui3KX522vcZQdOB6j3he1+Pyx4TW09qyvos5tZVvrGN5ARQGXIC8dJ4yk30OliOO60V6NbRbuECjlgjmkgkeCXQP5RljbXKW/Y4qRV5quOJxYLyS/EZuO/q9qvXe+iVjvVJ9aZNKUNc39q70fYOP2dpUTw+f/MOBb+zHoj8f70Xta1x/tSbfp4c2ST9NPI7sacgHhr4krscbI25Y2NY3qaLBekWsREelBERSPX/AGz3ryvTbEFt7HcLyQQbEWKAiIg8vY2RjmPaHMcLOa4XBHUVBhUDqWtkikeZA5pdDro1oIuLdeo1ub9nGxmvs1xHWGkrzTnNicbm6tbE9pNtLks0v16LK16zGolaPbSREWDVVxKkNbRuhZJycmZr2PLbgOa4OFxxFws8YNU1MwqcRnp5JjLE5zI2EMyMzG2tySS47raVevjklopmRTPheWmz2AZh3XV62mOlZjbHg8nZoA5wlgeWytkZG5pLDYyaHss8W7QtfDqTmNBFTF4eWA3IFhqSbAcAL2C5hbnuwqjdIXF5gYXF25OUXurSm1pnpER9iIizXV63SldIN4rSDty629tre1WFwgOaQ4Ag6EHioaIk0kYJJcwZHE7kt0PvCfSE68yFwjcWNzPAJA6yvSIPkKbG54i+SOsmq5eZvmmjkY3JFIBfLYWc2xFtd77rQnxmsgxSmoXc2c+XI15DC3V2axF33sLC+hv1jZb/AF6DXfTdNzrv1rbzrP0pqXzkmP1jqR08UVPG2JzIpTLpaWxLwLuaDawFr8exTDHJX1cLGCDI8wgREO5SUPAJezsbfiOB2V3C56LK+kpGyDLeQ8q1133cbuu7fVaN9b8etJmsfRG5Y2D4nV1k0balsAbLT8u3k2kFvSy2Nyb8CthEWdpiZ6WgREVVmcxzZMYn5LIOSYGSjdznGxb3AC/ffsCuKrX08bZW1oa0PbZsjr2JZrpfvN7cVMIWjUOf/vJ+9eF+QprL5TPtMJFHMTZrWi+ZwBPUN/uXch/aPHh+C8mJ9weVcbG/SA+6y4axETvaUqKO0vx2f7D+KXl+Kw/+R/BV8f8AY5Ute6lmbG0ueWODQHZbm2mvBZnk3SS0lJM2SF8Yc9pbmZydzkAd0eGo347rUzSDVzBb/S65+xOWb1P+rd+C68WaaYrY9b2iY3O3KiYQRZyCSXNaBe1ySAB4kKtLXSxsJFDUOcwEvF2gN9pNjfsv2r3FE2qrZHVDS4RFroWm4aO23xrg92luKs1sTpqOWNguXNIte1+z27Lu4/Bx2pE37mUTKBtbTmXkXSNjluRybzZ3goOWrJwyrpmk04eLRZQHSsI9K5211A00B3uFoteydhBbto5jxqO9ewAAABYBbY+BipMz7NyzaR9fyTKdlLyLWEt5SbLbKCbWa12ptbq4qdstfG4cvTxyNtb4B2t+uzrae0q4i7o66QpPrp2ND30E7YwQHatc4XNr5Wk3Hv7N7W2PbIxr2ODmuFwRsQvSpHDxDIZKGTmxcbvYGAsfruW6a9oIU9C6uFzWi7iAO1Z4xPloGMpg19Y4WdGDcRO45+qykGGQv5M1Ln1RZcjlTdtzucu34cE1+xNT1kFSHGJ98oBN9NDse0HrU+6gqKKmqTGZ4WPMZu0kbf07FVzOwq/KOzUNwGm2sAtaxN9W38L9WoC1U+lB9J/+pXpVpqunlmgjinjkdymoY8EjoONyrK8H8n/8kf8AC1REReYsjb+mf+6PvUijd0JM59Eizj1dX2lSbq9v2hnS0+IMxKaelbSuimjYx3KyOa4ZS7YBp+MqcHk/JGInvdTmaIUwY8E3bkcS+xtxBt2rdReji/I3x1isVj9KzTbEhwWeOgqKctpRI8MBla516iz8x5TTS40O51OvBRjyfmc6TMaZkUmX4BrjljHKh5aNNrA8BqdlYwyaTzvVRPnZUXD3Xjlc4QjPYNc06A2+wrXXZyebl49oiYidqRWJhVw+j5jBJCMgjMz3xtZs1pNwLcO5WkReNnzTmvN5+2sRqETmNkm6QPQGh7T/AOveu8nb0Xvb7b/bdItWudb0nE9/Ae4BSKs2mJ0PEbBGzKCTxJPEr2iLOZ33KRRTHk3NmAvl0d1lp3+4+xSrhFxY6ha4ck4skXj6VtXyjSRRyTRxSQxvdZ0zi1mm5sT9gK80pIY6I68kcoPZa49xCpVWG1VVWmR9awU7Q50bOSu5jiws3vYjUlfZ0vF6xaPt5sUiLalc57SGEzc6g5IHKX8oMoPVfrRtZTvkfGJWh7H5CCbXOUO069DdY1P5OzwNLxUU75OUzBsjHOYfg8huCb9vuUzPJ/JWT1HLREzsdE9hjOTIY2t0aDpq0bHbS6ut8df20+e0vICfnMPIk2EnKDKT1XSWame40rp4xI8WyZxm2vt3arLiwOoiijPOKd8kb3kMfEXMyuaG663JFtz12XuDAGwmO0zX8nJA4Oc3pWjblI9qiY30eFf2SRvhfle0jqNtD/fUqsstSZpI6Wnjl5KMSPL5cm5IDRodTY9i262J01OQ30mkOA67cFizUdLVkPnjc45ct2SOZmbvY2OoXjZcGLBl3b+slJj7RtxSjPIkvdHyxblDxsHMDgT2agX61GzFYpqaplhilvBEZbPAbcAA9ZI34jXhdW56Khqi7l6RriYRCcri0CMHMAOq1hr1BeZGYfK5kkwa7nTCyK9Qcpa6wIYL6cBp1hXpj4t+6xLSIqinxWiiq5oBI48kSDax9H0tL301NyLaG11bBa4y5DmEchiLuBIAvbuvbvBXHQwiWd8cQjklDw4Pe4x3cLElnbxXIYY6WkgpYnFzIWZcx3c7cu9pJWGevG+OZp7Vt466WaA2qXtBNi29uAN9+/8ABaCyYi5tTEY7ZybG/wAXitZeTm9xLqwzuoiIudsjmghqGhlRBFM0G4bIwOAPXqpCbm5ReXvaxt3OAHatfO9q+G+kadJABJNgF4ZIHucMrmlvWNx1oPhLEgho1AI3XHxuL88bg11rXIuD/f3lRER6kdn/AEL+wX71IoXNnOhMTmnQ6EWHiV7hcXRNzG7ho7vGhUzGq+x7RFnw4zSTi7C/K1jpJXEC0IBI6ZvpexsBcq2Lj5Mu/CNkzENBFTOKUAh5bncXJ5smbN+ta9vDVRSY5h8VQYXTdMPYzQXBz7G/UrV4ua3UVlHlC5Un4B44uGUa21Og+1ei/IGhwJceDRddewOBa4aHQ8F5jiZGSWjXa5JP2rPqI1ZLscjZQS2+hsQQQfevahaAKmSx3a0keP4KZVvERPQKhXvcZWx65QMx7TsFbkmjjdle6xteyzC7lJHykavN9uGw9y1xVmO5Y5raroREWjjFx7I5Y3xzRMljeLOY7Y63+5dRWraazuD08GnpS6MmkivGLMN3XbrfrUjnFzi47k3K4i0yZr5P7TtMzM+xEU9JSvqX6XbGN3fh2quLFbLbxqiI25S0z6mTK3Ro9J3V2d624IWQRCNg0HvXYo2xMDGNs0bL2vouPxq4a9e29a6F1EXUsIiICzsO9ZYt/EM/lMWis7DvWWLfxDP5TEGis3ye9RUX0YWks3ye9RUX0YQaSIiAiIgIiICIiAiIgIiICIiAiLiDqIiAiIgIiICiqH8nBI8fqtJ9ylVHEJb5YQdSQ5w7OHv+woKbGhjA0bAWXURAXiMWrgc1g5hFr7kH+v2r2vJb0mPHpMNx1bW+9c/JxzlxWrHtNZ1JitLJV0DoomMkcHsfybzZsga4EtPfZU6KhnfX0881BHQwtMj3xQzbu6GUuy2B2dtp1rVjeJG3HtHUva+ew82/Gr8c1bTXfb5eTA6x7oZZqeSaQCMutUAHoylxHpDUtIt9yl82YxavDpnl0jHhpEts5LwWkdLSwvwb1ar6NZtXPOMWpoKaozOcWufBkFmx3OZznb9QAFtetd+Dn35FvGKwpNNM2vwfEHGuiiZNNTPEjadnOrZSWss43dqLh4sevbVS+bsWFdUv5VxY5suQiTQgsIY30tCDbgNt9Vvouefys+vCFvj/ANs/DKOejlmEhkMTmRlueXP08vT3J42WgiifL0zHE3lJfig2A7zw+3qBXBkvbk5fKsdytEahUqqaZlaa2GSDMI2sHLgkR6m7hY7kG3DYaqthGITPe+SSodUUVuhO+LK6R5towAagWcfb2K1XPfT8mG2mrJXfBtLehGLgOda/AHrudha6rYfT09GTA2dsk3EEgECwFgBsNAvoOHgyVpEXlnae16SaWe41iiPAHpn28PZ4rjGNY3K0WC6i9CKxHpSZ2IiKUCIiAiIgLnLGSoEBIBIz3tqe5eJ5RDE55F7cOsqxTxGNpL7GQkkkdV9B4WXn8/k/Bj1E9yvSu5eeRlA9Jjj3EfijInOPwgAHUDe/9FYReHP5HkTWazLTwgXi/wAPGNb67cNOPZ/RdkcWsJaLngvFmCOOON9y8Al4OrgON/73Th07nLaeoTP6WGyMc4ta9pcNwDqF6VcxsLQ0saQNhbZdheRI6J5vxYTxHV3j8F6XH5tc1vHWkTGk6Ii7g3RFG+eFkjY3ysa9/otLgCe4IhIiKKSY5+TiGd/HqZ2n8P8A2g9SSsiaC82ubAbknqAVeNtTGXvDGFsjs3Jl1izTgdu23WTqpo4cjs73F8hFi4/YBwClUivzyNv6cOgP/wCQWH+7b3qwiqzUwiie+lBjkaMzWsNmkjgW7a7dfuQWkXGPa9jXsIc1wuCOIXVAz8OoaimqKmeqqIqiSc+mGFrgAdG6kiw6gtBEU2tsiNCIvL3tjbme4NHWSqpekVaWsZFUCIseRlzF7RcNGu/gon4lHlzwxumb/o1N7jh7U8o/aHiprHSOdHHTyPyOtmFtwfb1cVYh5QRNExBfxI2Xim6XKP5MszPNr7kf+7qdfP8ANz/Jfx/S0QIiLgWEREBEXiU2ZpfUhunabK9Kza0Vj7HmIl1YS0HIGZXHgTcW8LnxVpcADWgAWA0AC6vqMWP46RWFEcsQeQ5pySDZw+w9YXI5rv5OQZJOA4O7QpV4ljbKwsdfsINiD1grVD2q9TXUlHl53VQQZvR5WQNv3XXqme4tMcpvLHo4/G6ne38RwVfFaLnsETWxRvcyaN3TA0aHgu37ApiO+0T6XGPbJG18bmvY4Xa5puCOsFA9hkdGHtL2gOLb6gHY29hXyopMQwyCpq5iWZAx8UbZczXyNeeiBvZwNtetW/NNe0FxJkc5kJnHK5TKQ57ntB4ekLcNLLT44/avlL6FFj4XhtTDXCerJLGQ2jbyxcGEveQ066kNIFythUtXS0Tt4lkbDC+V+jWNLj3BUped1jZWE81icMgBAc8g7m4NhxA36+xS4kQ+mdTAjPUAxgdhHSPsH3KZeZzuTbFqtPa0RtG2GJuTLGwcmLMs0dEdQ6lIioedoOfc1EdQ4Z+TMzYiY2v+KXda8emPJmn+MbWmYhfRVRiVCYHTisgMTXZS8SCwPUvTq6kY6NrqqEOkbnYM46TesdYT/Hy/+sm4WFHlLDdguOLb/YjJY3kBkjHEsEgDXA3adj3KRVtW2OdWg9vDZGuNr2d8U6Fe15c0OFnC65ESWkONy0kfh7rKuo1uBIXEi19FxF5e9rGlzjYBJta899np6XiVxbG4t32HfwVQ1ruUuGDJ1cVOJWTlgYbi9yO7+tleMcxMbVi9Z9K1Fi9BVStp6eZxdlOUOjc0EDexIsVc5aLI1/KsyONmuzCxPYsJnkuGQtaydud8TmSl5c4Ak3BaDtfYjS4KmfgcriZQaMve95dA6MmFoc1rbgdYy34bletbicS3cZNK+Vv01454pJJI2vGeN+RzToc1s1u3Q30Tl4eTD+VjyE2DswsT1XWXLgbpMQq6oVIaalroiLGzGmMNu0cHXaPYoKvAZ6qiEF6GK+a4iiLRqwNDr73020GqTweLPcZE+U/pszVMEDZHSysaIm5n3OrR1kLjKymkEhZMwiMtDiTYDMLjXuKy34DI+aodytO1k0Lo3dAuJcWgX121F9DrYaLxU4BNOMwmhY7O1wjAOTSPIeHtGiRwuLEd5O0eVv02YniEvZIA27i4P4G5+1WFnyx81wuKASgckxsec6Xtod78Lq3TzRzM+DJOXQg7r0uHm86zXfrqP9uPPTU7SrMlpuWx+FzRK1sMZlkcHuyvd6LW2vbrPsC012/BdzKttCIuIoLJqI+SqXsOx6Te4/1+5apIaCSbAcSqtZFzmDK2NxeNY3bWPX3Lm5OCM1PH7WqoENcC17GvaRYtcLg+xQOophhlHRsfTEwtbncXkZCHBwIFrOH+nrAWq7D226Mr79oBH3KN1BKCMsjCOJIIt+K4cOHkYImIjbWL6V5XNdM/Kb3JIv1Lyrz6Fhpw1ukjAbOGlz2hUAb3uCCDYg8CuLlca2KfKftXe0kDmtqoi4kC5AI67cf73stCZ/Jxkixds0HieAWY1vKTRssCCb2JtewvZaTI3Z88jw9w9GzbBq4skR1Mu3BvxeXGePpnLI0DUNbY9419ylY9sjQ5jg5p1BC9KuWxsmLGS8m+T9VtvG1v7sso1dt6cMz5ZHxQtcANDJa1uu2mv4qRsLWvzlznuGxdY5e5eoo2xRhjdh71jV2PSUuMcxZAyQ3YMuZ2d2bqAaRp2kLbFivmmaYoRM67luIsn/EVCZHxs5SR7XZWhgBL+kG6C+mpG9lNDi0Uk2R0FRE3lTC6SQNDWvtexsfftdT/AIHI/wDU8oaCjj0MjeAdp7QD965TTsqqaOojDgyQZm5hYkcD7d1yIuNRNc9EZQLd3/pYTSa+Vbe4Sm4rG/w7CymdDBOYjLHJHO4R35UOJIJF9wToVsotePysmDfh9omsSoTYVmq5KuCpdFM6QuDjGHAAsawi19fRBuom4IyLKKepcxjDCWBzMxBjFgSbi9wvEUIk8pDKKSWERg3mMbjy5LbWLtg0cB1rXXp8nmZ8MVncdx+lIrEh1JsiIvDtO521QsJNTLm0IADe1vX439ymUMpySsks4gAg2F7XtwXH1UTImSEkh/ogDUrSazbUwjelKpAFa/LxALrjjbSy8I5xfJI8/rOJ9mw91kXRP6efed2mYERFVUREQERWqGkNS4udcRNNj/qPUtsOG2W3jVMRtyipHVLrm4jG56+wLbY1rGhrQABoAEa1rGhrQABsAF1fRcfj1w11HttWunURF0LCIiAiIgLOw71li38Qz+UxaKzsO9ZYt/EM/lMQaKzfJ71FRfRhaSzfJ71FRfRhBpIiICIiAiIgIiICIiAiIgLi44hou4gAcSqcuIBriIYnSWNs1wAguoqAxItaM9O+97HKQQO3UhWY6iOQ5b5XfFdof6qk3rE6mexMuri6rgiIgIiICyajSrmHG4PuC1lRr4Ghrqhtg5ou/tA4+wIKiIiAiIgBxY7O0X6x1qy1wc0EG4KrL1TOAL476g5gOw/1uvE/K8aPH5a+2lLfSwon0tM+Zs76WB8zbWkdG0uFttbXUqLwqZL0ndZ011sXHODGlzjYDUkrw+Qh2SNueQi4GwHaTwXplMC4STHlHjUD9VvcPv3XVx+HfN3PUImXgNln4GGPt9J3d1fb3KxHG2NuVgsF6Re5iw0xRqsIRVFNFUxhkrSbG4IJDmnrBGoWRzYUFbTRvdy2cSBkhLQ65Jc4kaX2AuAtxYuK5zjmH8k0vc1kme5cGtaS3XQWvobArqxzO9KW9LaIi6GYiIgIiIC8TSclC95/VF17UVSCYSA0uFxcDci4v7lW0zETMD3TUrhHC+SR+cWc5pIIzWVxRxSsmjD43ZmnipF8ZnyXyW/m6YiIERFgkXhsbGElrGtJ3IFrr2itufQKOYDKHEeg4Ov1WOvuupF4laXxPaN3NICvit43iULCKKGYSkjK5rgAS1w1/vQqVfVRMTG4UFn4bNS1sFQ1kkVRaZ7ZLEOBu4kDt0IXqumkkkZRUzrSyaveP+0wWue83AA7b8CrjGNjYGMaGtAsABawVvUCtBHUMhbT3a1sYy8oDclvCw67blWY2NjaGsFgvSKARERIiIgqRsdGXRCV4aw9Eaejw4ez2KTK/wDav934Lsoyysdwd0T9o+/xXV4XMy5ceWYi3SYeCwnR0shHfb7EETRxee95P3r2i45z5Z92lOoRmCJxu6Nrj1uFyuCniDg5sbWkfF0UqKvy3/ZpFyQjAMTWttwAtcIyOK7ZGRtBtoQLFSqP9G7/AEuPgf6/akWtMa2JERFkll4ljcGGVfI1PRa6AyMIa513A2toDbvXiDygpZLMex4kFPy7suUjRgc4DW97HiBdaTqeF0rpXMu90ZiJufRJuQs9lBg8VXzVoAmdG5oi5Z3oltjYXtcgd+l17WCOJfHFbR39s58olLSYk6qrhBzOaJjoBMHyFuoJsNAT/fUtBRCmgbOyZrC2RkQiaQ82yjYEbFSrh5c4ZtHw+lq7+xeHECSK+gz29xXteJReNw2036ljgv4ZIsmU0j2xsdI9waxoLnE7ADiqNLjVFUl9nviDWCS88bow5pNg4FwFxdWJImV1DJDK17WTMcxwOhsRZZLvJ+qnE3O8SEpkjbGAGODSA5puW5iL2bwtuV9bSKzHbKZn6a7K2lke1kdTC97252tbICXN6x2Lz5xoRFyprKfk7luflW2uNxe6za7ydZWYhPO6pLYp+kWjMC05MgIs7L4jrXKLycFPNDLLOyR0brnR5zDk3MHpOPxlbwr+zctOoOUMqogX5dwzXMw799t/Z2qw1zXtDmm7SLgjioaGn5nh9NSl+cwxNjLgLXsLXXIfgZnQfqEZ4+oDiPYT7+xZz+oTCSd0jKeR0JjbIGktMpIaO+3BVsKqpayjM02Q/COayRjS0StGzgCSQD3qzUQRVUD4J2Z4pBlc25Fx7Fynp4qWHkYGlrAb2L3O95JUxMePZ3tKvEr+Tjc8i9vYvHOYsxaC4kdTT+CjlkdO0MbG4NLhdztNAddN9Vz5M1KRMzKXm8nOTLM1oaG5WZdQOJJPbpw4KdFHlcw9DVvxTw7l85kyTmt5W9r+kizfNlQ2okMGJSQU0khldC2ME5jvZx2B3tZaDXh1wLgjcHcL0rYc9+PaZqiYiWLD5P8AJ000Zq2ySSvjfndE7QtFr+ne56wQfsXrzA3nMM0lXJLkEYkDg68hYbg6OAHtBUnlBDWVGFyxUTM2ZruUDXWcW2Og01ubK/TB4pIOUZkk5NuZt/RNtl6s8zPGCM249+lPGN6UsEoJKKnldOHNklfZrHEExxN0YwkEjQX8VpIi8rk55z5POV6xqBRMI5aQDsJ7/wD0ApVXbIyGJ2ewIe7Qbk3/AAssqxuJTM6SySNibmebD7VnzTOmdc6NGzVyWR0r8zvYOpeFtWkVceTL5dQLrHOjeHtNnBcRWYxOu4aUMzZm3GhG46lKspj3RvD27j3rQgmbMy40cNx1LG9Ndw7ceTy6n27UZObycrmyBpLsji027CNQq2DwvhwuHlXyOklHKuD3ucW5tcoJJNgLBXUJur1z+OGcX7aa72LxLI2Jhe42AXomwudllzhpqpHDrB7PRGqzx0i09q3v4xsmqZamPI6NrGn0gTm7re5IH8jVNlc5+S1nBv39a8ou3FlnFaLV+nFa029taKeKb9FKx5tcgHUKRY0TjDK2RgbcC1iOH3K+yviLemHMd1WJ+xe7h5mPJHc6llNVpce7Kwk8Aq5rojYR3c8kAAgtG/XZeiJnyRtewBoOYlrrjbbx+xddbRbus7Rp6hY4sY6Yuc+wJBtofYpURWQLq4uohxUKmheZjJT5Bm1c1xIF+vYq+izyY65K+NkxOmLHIIqhkjwegXNdbWx2WrmblzZhlte/BRzUUUr3PJeHu4hx6rbbKt0qaM0j8kjnN6Nha973JHV+K8Pk/jrRMTXuHbgyR/VIaictu2FuuwLtR36LwyFojDXjM7ck6m/XdemNyMa25Nha53K9L18PFxYf6x7Wm0y8QufTvaHyvfEbjpa5TfTXe3DwVqOJkU0szARJNlzm+9tB9qqz35JxBsW9IezVW2PEjGvabgi4Xkfkazx7+eLrbSncds6WkwuilaZXGPlJA9jDKcuYODuiO+ykxHC2VVDNSRlsTaiblZXOuTuCS3qOgXnFaKWrMbqdobM0FrZ+XcwxXI1sPS22PUtF2pOqi/LvTDS8X3M/SfGJlwNa0BrAGtaLADgFFAL5pD6TiRfsBNlMqzHvY0tbC++c5b2Atc69y8vc33M+5X9LKKOJzyXtkLczSPRFtLfjfwUiytGp0kRF5e9sbHPebNaLkp3bpDtwBc7KqMSoy4t5wy7d7/3qvn8Rr5KuZ4Eh5G/RaNAQqa76cSNfylxX5ep1EPppsZpIgcrzI7gGjfWyqRzNmLX59x0WXNm9wKxF7glMMrZBwW9cFaxMVYzybX6luosyoxBzxlhu0cSd16oq1xc2KTW5sHcVl8FojaPKN6aKIvcMMtSSKdodbdxNmjsuqUx2yTqsLRG3hdja+VxbExzyNDlG3edgtWDCoY3B0rjMfiuAy37vxV5jWsaGsaGgbACwXqYvxv3klpGP9siDDJnyMdNZjAbloNyezqWsxjY2hjGhrRsALBekXp4sNMUarDSIiPTqIi1SIiICIiAiIgLOw71li38Qz+UxaKzsO9ZYt/EM/lMQaKzfJ71FRfRhaSzfJ71FRfRhBpIiICIiAiIgIiICIiAvEj2xsLnuAA4le1m10gkqBGPRi1P7x/Afag8VEzqh2ukY1DPvKjREHHAOaWnY6KaMiaAZwHX0cCNLjdRL3Tmzns4aOHt/9e9eT+Vx7xRePcNKT3pOx0kX6N1x8Vx09h4f3opoaoSPEb2mN5GlzcHuKhXlzQ4WI0+xeZxvyOXFMRbuF5pEtBFUjqizoz7X0kG3t6vs7lNHUwSuyxzRvd1NcCV9Hiz48tfKssZiYTIuLq2QIiIMuqgbTyNDARG4Gw+Ker++pRK/XszUxda5jOb8fddUEBERAXKUCSd8zSCwNyXHE3+77yupCTE9rG6scToeGl1wfkIvbBPitT2tKpiBeY4mMcWmSVrCcxaLHrI1HZbjZS1NVBSxl88jWNAvrva4G3tHiqzWyYk90jHllOxzDFnZpI4HNm4Et9G2o2O4XgcPBa+SLa6htMr0FLT0ubm8EcWbV2RoGbv61MqxfPCWOmkicwvDTljLSL6DieNh7VUxurkp3UsTatlFHM8h9S9oIZZpIGulz2r6OI3OlWoi+eix57amipmyQ1rZXNjknYCy5c5wBttw4X47KCox6sZQShjohKxr3mWQgEjlnMaGi1iQB9iv8cq+UPqFTxGkFTEHtdyc8XSZIGZiOsW43HBZNR5Syw1clNzTNIxxh0JtypcQxvcWi6jp/KOorJIGth5ESTRa79EvylpuN+0dqRS2ybQmw3FBWxxCWLkZZW5msDs4tZpvcbekPELRVGloTX4HRzxPEFU2NxY5gDG5ib6gDa7RcL3S1UzqiSlq4WwVDGNflbJnDmnS97DiCPZ2raLRM6U19raIisgREQEREEcJbSz5LlsUmwOzXX2Hff3Kvi2Kvw2upMwbzUhzpyRqBdrQR7XBWpA10bmvsWka36lHS0sVRA41UIla/M1gl6RyG2mvXYFePysOHFljPf1+mlZmY1DNoPKGoNJVOrKdpmp2h5DDlBBdly8dutSz41UQwVRdAwFpqBDJe9zGdAW93G605cNoJnl8tFA9xJJJZrcm6kfSU0jS19PE5pLyQW/G9LxWP+RwN78f/wBJ1ZlVHlEyKWqDKSV7IM4Dhexcwagm1gN7G57l6fi9WK5tOyjYZGulbJGZdDlYxwIdbqd1firWINwulD6mrp4AZiIy4suX5tLf31Kepw+jqJHOqKSGRxcXEubfUgAnwAHsU+XCiPk8OpP5emS/ymi6ToqWV8bYw8usbgmPOAdCALEC9+OynqcYmp6flDRhz20xqnsE3os4a21PZw7VfkoaOSTlH0kDn5Ml8g9G1reGirYnhEOJcm2R/JsawsyiNp6JtsSLjZZ1ngWnWv8A+p/kvPjBeHXLXN0uN7dSgM0jI3wOkdy73HkyACQ0m1xvt1lWjqSq8EpdVlzY3Fr2hodlIta99+3qVODkt8s1r/VM+lmKCOFoEbACBa/E954rJxzH/NFRHCKeOXPGZCX1DYtjawuNStpZ2JYNDiNQyd9TVQPYwx/AuaAQTfW4K9qut9qzvXToxilNMJvhASS3k8hzZgzOW99lDT4/TzMzyRyRAxxOaMpc5xeHHKGgX0ynvGqR4FQ0mV4nnZBD0hG57cg+DyEk2vt2rw3AcOqqNgbPJUMyxhkpMbxZmYNt0cp0cRqD4rTVFf5LtPidLUzshge6Rz4xICI3WDTfc2sNjoVcVSiw2noHE0+YXibFY2tZpJvoNyXFROxeAZyIp3NaL5gz0jroOPV2a99srzWPtO9e2gizxjNGGPM7nQOYfQfYuI6wG3uPwK8sxiJzozyErYX2+FdlAF9jvf8A9qnlH7T5Qvys5SNzdiRoeo8CqOJGSTBqswh3KGnflDb5r5ToO1aKgb0JXtHXmHt/rdcXMiK+OXXqVv8AT5nC5KmCkOQSxZp4xLJFDO5zGWdqBLe5uANBxXujfi4omlsk7CxsZyvguXF0rg69xfRtja+mi+mzO6z4pmPWVnb8nht7xq+E/t89JVYtHJJHecmNz2wEU9+cOEhADyBZoy21Ft78Eqp8YjzPjleA6WZgaafMGNa4ZSLNJ2vqQR2LUxSsqKKkNRDC2Vser7uIsPYD47Dcq7mPA6d6vPJx1xxknFGp/wCDU71tgyVleaClfepjLo5S54psznPB6AIy6A662F7cFLDJibqtjp84jdUCJ8PJjKGmEOJva+jtL3Wxc3vfVLnrXPPPwan/ALafGf28MJByONyNj1he1G4/DtH+l32hSLyrftcWW3DahmOOrWStEL3h7vhHXIEeXJl2IvY37FqItuPyLYJmax76RMbERFzrC8Suywvdro0nRe1BUSR8m6N0jWl/R1Ouui0xVm14hEyttAa0ACwAtYLqIvqlWeYpm+UUMvKTOhdTSAt/UYQWW9p13Wgl0VpncQrECz62VxqmRubIyOMslEjIXvLjc3ALdtBY9jitBFEJeIpWTRh7Ddp6xY9uhUFjLNIS95j0sNh29/8AVCHCokDHWjfYu6w7bTvFu63bpIAAAALAbBeVzuVFf+3SUxDoFhYIiLxdriIigR7VAHxm/Yf6qRQzPbE9kjzZoBBPVxv3aKZaWidRKBERU39JERQzzthFt3nYKYiZnUImYiNy7NOyEdI6nZo3KzSSXOcdySe6665xe4ucbk8VxdNa+MacWTLNuvoREUshERAXWucxwcw2I4riIROu4aME7Zm9Thu1TLJa5zHBzTZw2V6Orjcy73BjuIP3LK2PvcO3Hli0dqtZK+SZ8TSWtaMvYbjqUQFtl5bcuLjmPAOcdSF6XRPX8YcuS02kREVFBERB1ptJGTp8I3/kFsrLooRNUZ3FpEJ9Hc3toVqL6H8fjmmLc/alnVxdRd6iMzRNlbE6RglcLhhcMxHcvTHNewPY4Oa4XBBuCsR+HyjFJXvwqKqMk7ZWVbpGtMbQALfG0sdBobqBlBi8bsLjjZKxkDIhJkmAHpHOHDOAejbgfZxN/ijXt9Gix8CfUVD5pJZzLBTk00Lg/MJbG5ees2yi/YVsIztXxnQqT4xFKWttZ3S04d6sVEpja2w6TjlHZoT9yrjvuTuTxRpirPsRER0CiEOQgwO5I8S0bhSoq2pW8atGyJBV5Q3lo3M+M7QtH32Vngqy8UodypERcIW6EHa+uy8Hnfj6Yq/JSdNa2mel1EReG1eHxteQTe+1wSD7lUmqhQOibUS5mP0BLekLcT18FZqXujp3va9rC0ZruFxovkqmplqpTJM65PDgOwLt4+Lzjv0582WMf/L6irr4KRjXSOvnF2gC91gV2Kz1jclhHHxDTv3qtM9poG1UtwWyPY4jW4aG23O+vcuRckSx7g50TjK17hboZGB1xY9Ldeji4E19Rtz5L5L9R6RorTKOVnNjJSyONQ8syXaD+jLwWnNbxVN00AcA17nZmscNBfpNDgCL32Pd2ro/xsn6c3w3ekU0tOY6enmdccuzO1jrZg07E2J3uoVjas1nUs5iYnUi9RRvllayJpc9xsAN1Zw/DajEHkRABg3e7YdnevrMLwyLD4QAA6UjpyW1PZ3LfDx7X7n02x4pt3Krh2DuZAOfPL3fFDjp3nitZrWsaGtaA0CwA4L0i9GmOtI1WHZERHoXVxdWiRERAREQEREBERAREQFnYd6yxb+IZ/KYtFZ2HessW/iGfymINFZvk96iovowtJZvk96iovowg0kREBERAREQEREBEUFXK6GAuYLuJAF/79vsQRVVWGAxwuaZdjxydp/BUWiw3JN7kncldRAREQEByzMdwvlPt/rZFxwuLLLNjjJjmn7THUraL5SPyoqGwUz52R3Z0qrK0+iQHNy67kE+C1p66sMMDRFFTTTzCIOkfyjWgtzX0trbS2mq+ct+Lzw284aq8uaHCxFws1mIzxlkMraed7Y5JJZYpcrWtY4A6G9jrtf2qGDHX1DckdE7nJkLRG5+UEBme9yBw7Pdqq/9O5NZ/iecNtsszLBrmvaODr38f6KxDM2W4ALXDdp3C+dbjoZW1sE0JApmulJ6mBjXWHBzrnhwXhmOySuj5Kgfy93FuZxaLBubQluumm2/ivV4/wDl47RXJG4Zz4z6fVIqdJiVPU08UxPJiSNsgD9NHAHfbipTWUw/78fscCvVURYhIBG2LjIb+wb/AHeKpr3PLy82cDotFm3Gvaf76l4QEREBVBT1j54sQpXRvux0fJPcQ3KXNIdcX1sOripqh7o4i5pA1F3EXDRxJFxoFoU8QggjiabhjQ26xzamvjK1YUosJgfaSthimqBKZBJYkt6V2gE6gDTTZaKIsIiIjUNHmSNssbmOvZwsbbqGLLU07oqhjJC05JGuaCCRxt26H2qwq7/gqpsn6koDHdh1yn23I8FaBIaeAva4wRFzAA0lgu0A3AHUquJS0NDROqKqmY+OIEhohDjc6mwtx/8AavKGsgFXRz0xcWCaN0ZcBe1xa6mLTvtGoemshkAl5KO7iJLlgve2h77IIIWuc4QRBznB5IYLlw2J7e1emNyRtYDcNAF16SbTvoiHGtaxoYxrWtGgDRYBQVUMcuRxYDICA13EC4Jse4e5WFFJrNGOq7vu+9K92VvOqyidTEaxvJ/0u28VCbtNntLT2/iry44BwIIBB3BXU4q5ZhTXHPa22ZwF9rlWHUzD6Bczu28F2CARXcTme7d33AcEafLGlUPB9EOcOtrSR7l25P6kn+w/gryIr80suSF3N5Z5GSg5g5jQSTbT9Ue371fblyjLbLbS21lLvuqT45KUBzZmmEOAyOaNATbQjqvovK/JcW2asWr9NcObvUrSIi+YdrOxbCW4m1p5xLDIwWaW2LdwTcEb6cFonfe/aiLotyL2xxin1CNd7ERFzpeJX5I3Os422DWknwSkliMTImuAextiwnpC2n9le1UyO86M5ICP4MucbXDxfUd+2q9X8dk1eaa9q2aCIi9tCtiIkNBMIaVlXJbowvIAcb6Xvp2+xR4RTvp6ANmjkZM97nycpluXE3JAaSAOoXV1Fby60rrvYsFtjNUOa0Na6Z1gOw2v7SCfb7Vr1sxgpJHt9O1m/vHQe8hZLGhjGtbs0WC87nX1WKsc0/TqEAggi4PBEXl7lzvHKVRp4adr+TbE8kSMkOYtF8ota2lxvfZSNmnM7pnuGbYWJtaw4cFxFvfkXvXxn0v8lv20oZmzMuNCNx1KVZTHOY4OabELQgnEzepw3b1LhvTXcOrHki3UvFXRU9a1rahjnBtwMry3Q7g2OoPUp9ALAWA2AXHvawXe4NHWTZcikbK3Mw3F7bWU2yZLUis+oadbe0RFgsjDM87+k4EMGoPaV65OQWyyA/vN1Ph+CQ+nKf8AVb3BSr6rj8TFfBXzr9PPyZbRedSiIlH6jSOx2q5mff8AQv8AFv4qZEt+M48/SI5F4Q/CHaO37zh9110RPNs8p7miw+9SotMfAwU7iu0TnvP2y6pzHPDYXvLRuc5IPvUGUZcthbay9vjdDIY3CxA07rkA+5eV4vImfkncaRuWhh1RykIhe68sehBOpHA/167q4sItuQdnNN2uG4PWFNHWVcdgZGSi367bOv3jT3Luxcysxq/UuimWNalros1mJvDSZaXXqjkDvtAVpsr5mNe3oMcLjif6La/JxUr5TLatot6TPkYy2Z1idhxPsURc9/8Aob7z+CNa1uw1O53JXpeVn/IWv1TqF9OAWFgNF1YOOwYjU1kTqGAObRtE4LnFodJfQDTpGwIt/qUMzsSkrWVHN60vjfM9kfJhrGtMbsliRub21vruNlpi/GzlpF5t7Vm+p0+ksi+ejOKuoQ57J5Jo6iQxufBZwbyJLTqPjG1/Z2Lbo45I6KFs0kkkpYC90lgcxGosALLPk8D4MfnNkxfcpkRebco/J+qNXfguLDinLeKws7E3OC9wvm0APV/VR6wSBh/Ru0Yeo9R+7/0rS8yMbIxzHi7XCxX0F+LS2L41dvCKImaIFro3zH9Ustd3fewB/vsVeplnDW3ZyLXdbgXe7QeK8WeJlrM7jom0RG0lRVCPox2c/j1BUiSSSTcnUlcRREREahxXyTcREUqM2HGYX1UkMjOTa3lOmJGuIyAkktBzAWB4dSvuljbVMgLxmLwxxF+hdheCfYEFNTspJKaNhDZg/lX6B7sxJIuBtqvIoaXpPlmqpHuIJc5zRrkMYGjRwd42XrVrxLTppEVl45/S5M3Kn0sluSfmva/o2vtre1l6FVDnqIy+0sBJLLE3aGBxdpsNeKjbhdCyCSlL5gXua9wyxXFm5QQMlh32vfipuY0PKSSgTiSVpZI/OCXNLAzKSRqNAe9W+LiVnuTVUrgBlINw5ocD3i64vTi3ohl8rWhovvYC33LyvLyePnPj6Zz7FHM0FmvAg36tVIvEwaYyHOyje5UU/tBD2oppuRnpQXNaySdrHl22U3XuP9G3fYbm665kUgyzQRTM+LKwOb4FXxTWuSJt6THvtWZWtkxGKljYHskfyfKtcbNcWlwG1th137F584h0UBjp8z5oY5Q0y2AL5Ay18vDe6ttFJS/9Q2jo4eSFw9sDQWd1hfio2zQQxUlRFhsWSs5NzZGU7BcuNwDre99dO9epipx713Wky0iIlTqsSkiNVG2neHQtkbygDnND2szb5Q21+2/ZqtaoaGTOa0WGn2LxKI3Tvkkp6eSVwLHyOiaS9u1ibahHvMjy525XJyMmCaeOONSpaY+nGSPieJI7Zh18R1LYa4OaHDYi6xkzSZAzlZMg/VvpbqV+JzIxVmt/SkxttIqWHTOka+NzswjsAfu93vV1e3S8XrFoZzGhY+FYjUVWKTxznLGeV5JgaLfBvDSb3vxG/Xpa2uwvDIII5XyxwRMlk9N7WAOd3nirr1mIidpLriIiiCqALGE8HfcVCrFQ4NhOYXzaBVxoBrftR0YfQiIjYREQF4Y808pc43jedSd29XsXtFjmw1zUmlkxOp2stIc0FpBB1BC6qlJYTTADKdDbhx1/vqVtfI8jF8OSab9OiJ3G2V5QSuZSNjaDlkdZx7tbf31L51fV4pEJcPmBNsrcwPcvlF28WYnH087lxPlEvcYomP5R2HQPltYvc55vpY3F7KxHWNBaDTRFrXFzGkPccxFjsS51xuDfQdiqKandMA9tPVNpnPGVznEi7eIBANj2r0ceW02iJnpjTJaZiJlZp6hkMkbaanpw/R0ZbndcuaQOle2rbgNJ9igdUx9HLRwtyNDG+lYNAsBa+thxOqu8q3nFPeopm0dNGBFDG9943WtmF29IjhdZS2z5JrrxsvktNf6ylqZzO9pytY1jQxrW7BoFgFt+T2G0tTAamZvKOa8tynYbeO6+fX1Hkpm5nN0gW8po3iDbX7vBZ8b+WTdu1cP8r7luNaGgBoAA4BelxdXqO0XF1EBERAREQEREBERAREQEREBZ2HessW/iGfymLRWdh3rLFv4hn8piDRWb5PeoqL6MLSWb5PeoqL6MINJERAREQEREBERAVPEmkwsdwY8E+BH3q4vLmhzS1wBB0IKDIRWJaKRh+B6bOonUdnaq4N/6oCIiAiIg8QUlGXPaaSAWyWAbwaCG+Gq9+baEUrqXmkPIPN3My6E9aRnLOw/Gu0/b93vVpfN/kMubHmmsW6bUiJhV5tSUtPaOjbybIzGGRR3OUkXFhvc7qvR0uF1lBmhoo+Qe86OjLbub0b6+0K9UMfJTysifycjmFrX/ABSRoUghZTU0VPH6ETAxvsCzryrfDNptPlv9p8e3kUlKDpTRDUn0eOXL/wAdF5hoKOntyNLEy1yLN6xY+7RWEXN/mZ//AGlPjCtJCyGNphZlYxobkaNMoFhYdi8Z25c2YZeu+iuKtPDE+ppi6Njjyh1LR8Vy9Hg/kL7+O/e1bU/TxEH1WsD2iPjJbMD2D8VMKBt/hJppB1Eho/8AqAraL15vMoisQqHD6fTkg6EjbkjYD/x29yhGdkropSC4AEOAsHD/AN349XWtFQ1MHLwloOV41Y7qPBTW8xPaJqo1LssDtAS6zADsSTYX9pWhAx0UEcbnZ3MaGl1rXIG9lmyFs8EjHHk3t9IO3jcNQfYdR17rRppHTU8cj25HOHSGu/HfgrZUVR86PnRtHlFjAZc1+pwFveqrscpWtb0Ji9wPQDRmBD8mU67l1wO4qaswulrpmTTGdsjGlodFM6M2ve2h1UEGDQR88dUlr3VcrXEsJbltbLY3ve+t+sqsRWY7TO3JcfpomkmCpLmte6RgaLxhhAdm14XG11pSMbNCWEnK4bjcdo7VVGEUIjewxOIfG+NxMhJcHkF1zxJsNVdAAAA2Ci3j9Eb+0UEpfmZJYSsNnAbEcCOw/iOClUNQ1wtNGCXs3A/WbxH4dqla5r2hzTcHYhUWdRERIohrO88AA327/eF7e9rG3d3DtK8xtIBLvScblaY472589tV09IiLocIi6iAuIiAvE0Ylicwki+xG4PAr2iiYiY7THTPo5JecTRSSGUNJ1y2y209+vgrqho4Y3U7JXNBdIC+/UHEut7Myn5GP4vvXg8j8f55JtWdQ9SszqNuLy57WmxcL9XFezBEdCwEdR1XpjGMFmNa0dQFlnX8Z/wC1ltq7ZS+UxsjdcNDiXdEWN/bwPBSZJjxY3xd+C8x9KuncNgxjCe0ZjbwcPFWF1V4GGv1tG5VZY6no8m9h11/Vv7iuRl0byXUspfaxku11+7W/uCtoujHhx4/6whAyrheQMzmEmwEjCy/dcBTrjmhzS1wBB3BUHN3R/wCXlMY+I4Zm+HD2Faiwir84dH/mIiwfHYczfabXHtFu1TMeyRgexzXtOxabgoKGKvu+CLtLz7Bb7/cqi7K/lqqaXcF2RunAafbc+1cXi8q/nkn/AE48k7sIugXIGyrCvpuVhjLntdKJD0m+hkzXDtdL5TbuWePDfL/SNqxEz6WEUDa2lfGXieMAMD3BzgCwG2+vC4BXed0/T+Hj6ADndMaA2tfvuPFTPHyxOvGTxn9Jl1ri1wc02I4hQGrphkvURDOAW9Ma62+3RTEWNjoVS2O9P7Ro7h6e98hBe4utt2LsUroX5ma33B4rwionzne1xtcw+mxze0aj8VOyeKT0ZGk9Wx8FmE2BJ2C1KeIMpmRvFzbpA66nddHG4UciZ+tNP8iY9vVP+i7CXHxJKkXGgNADQABoAF1fSUr41isfTltO52LqIrqi4iIMyv8A87//AJt+1ygVrEQBOw21LfsP9VVXzfNjWaWsehERcaRaNKQaaO3BtvBZyuUDrtey+xv4/wDoquSN1b4J1bS2iIuV2CpYtU1VLRPnpmxvMYLnNeHOJAGwA+3gNdVdUFVSU9YxramESBpJGpBFxY6jgeI4rq416VyROT0rMddJg4Oa1zSCHAEEG41XVzQWAAAGgA4ISALnQLPJbyvPj6+kx6ce7KNBcnQDrKkjZkba9ydSesrOqcXoKGqyVkzo3lmZreTe6zT+sSBYbHfqWiJY3AFsjSDsQd17nC404qeVo7lWZ29ovHKx5A/lGZDoHXFiuSzxQte6R4aGNL3dYaNzZd2pRtIs7E/0sH7rv/1VynqYakPMD84YQ12hFiWhw37CF4rKfl4wW+m3bt6wss9JtSawpf8AlXplohBBIIII3BReDMTE6lxiIigFDWUzquBkUbM8jZWPaM1gLOBJ3sdL7qZFriyTjvFoInU7QMo5o8YqqlwDoZHyO5UlhBBDcob+sCCNeFgp0RacjkTnmJmNJtOxERcyBRtGZ7i8bGwHDvUiiYC6YuOlhYi/3LSvqRKiIsx6Y4tdcEjuXmKnihiom8u5/MoTGwZLB7soaHb6WGbTtRF0YuRfFWa1+0xaYERFzoFx5a1hc4gNAuSTYBdUuGUMc455M1xLpC6IF5y5QLAlu3WR3hdPHwzlt/wtSnlL1SYlExrI52CCNwJZMS1sclrba3vr1cFoxyMlja+N7XscLhzTcH2r3a4sdQqPmuFwLJZJpIc+cRF1mg3vwsTrwJIX0FL6jUtLcf8AS6izoKCqgjlhp5Yadhe57XNbmcSSbaHQW6I43sdlYoaoVlM2TRsm0jAbljuo9RWsWifTC+Oa+1lF1cVmSGrcWUkzg0uOQ2Fr+5V2EOaHDYi6vKi8BlS5jTdpGb909XvujfDP06iIjoEREBEVYvrZ23pKdhYTYSSP00JBNhuNOviFEzEJjtaomDkjIBcvcTe2pF9FZVKLDZmwhwqpY6nUkB5fGCeFjw8Doq8eNwXlbKWF0fGF+druwGw1XzPL4mTzm8d7a+UVjtFjwqsoc0gU43sbG+2qwlcxDEZa12U9GIG4YqkbHyytiiY6SR2zWjX+g7StsNLRSKvNz2jJf+LiLUo8AqppWmrywwblrX3eezTQDtv+KmxHATGDLRXe0bxHUjuPHuXT8NtbR/j31tioljmy2Oa9rW1v1L6HDfJ6OalbLV8rHI4+gCBp26KMeG2SdQpTHazCp6eWpkyQxueeOUXsvtcOw6LDo3shc9webnMR+Cko6KCii5OBlhuSdSe9WF6OHBGOP9uvHjiguri6uhqIiICIiAiIgIiICIiAiIgIiICzsO9ZYt/EM/lMWis7DvWWLfxDP5TEGis3ye9RUX0YWks3ye9RUX0YQaSIiAiIgIiICIiAiIgLJcOUkc5lzd7ha3atGok5Kne8bgad/D3rNidyTMrQDtYnhZBxzSw2cLFcXoSPbs4hd5R176A73AQcDHOFwNOsrpjt6Tmj23XkuLvSJPeVxAmyMic/PfJ0rW6tVLy4/Zy/VlVan/Ky/uH7FpjYLg5nFx5pibNKSquqGt1dHN7InH7AuGspgLvmYzsecp8CriLgn8bjn1MtNqXPqT5VB9YPxTn1J8qg+sH4q6ip/wBMp/7G0DXNc0OaQQRcEHQqO98QhG45N7rdt2i/vPipXUlM5xc6niJJuSWDVQiCGHEoTFExhMMl8rQL9Ji0wcCMWSL7RMriLEi8p6OSKmfycreXmMRBt0NR0jrt0m+KueecPMPKic5eUEf6N2bMRcC1r6jbrXp+Eq+UL6LOmxqijhnkbIZOQtnAaR+sGm19DYnWy9OxjD2RtkdUWa5xbcsdoQbG4t0dxvbdPGTcJqmBrpY6gRh749CDxF9+8bj29anjkZKwPjcHNPEFVKfEoqisNM1jw8GQXNrdBzQf+SlPwVW3g2a4P7wGniAfAe1MTHsiVhZ2LULqs0cjGOfJBUxvADrADMLkjY6LRRRWdTtMxsO6Io5Z44rB7ukdmgXce4KBIqj5oqSpDXSNa2TUtLgMp16Xcft7yvdp5t7wR9QILz9w/vZSxxRxsLWMAB1Paes9ZUjr3tjYXvcGtG5JsAoTVhwPIwzS/utsD2gusD7F1lJBG4OEYJHol2uXsF9h2BTqBC2IvdykwBOzWbho/H++/wBFrmasu5vxeI7lIitFpj0rasWjt4a4Obduy6o4LGFrhs4ZvHVVanF6KlqebzSOD+jmIY4tZfbMQLC/aumHn+O51C8iqw4jRzRueypjAaSHZnAFvSLdQdtQvQrqQsfIaiIRsIBeXgN1AI122IUo8ZWEVU4lRipdTcu0zNcxpYNSC7ZSc8pcrn85hysdlceUFg7qPah4ymUdTI6KmlkYAXMYXAHa4C9Me2RjXxua9jhcOabghRVdnCKPi+VoHbY5j7mlRPUJrG7RCaGMQwxxNJIY0NBPYF7RFyPSERESgp/01V9KP+DVOoKf9NVfSj/g1TpKBEREiIiAoJKWN7i9t45D+uw2N7ceB9t1OiIYMbTGzknelH0D7Px39q9KfEIuSqxIB0ZtD+8B94H/ANVAvD5FPDJMOK8akVOfCaWeKraZpWuq5GvLgP0dr3A14lzurdXEUYc98O/FEWmFZ+Ew1E80hqJbyBzQOTDi1pe11r32GWw7FYrKWOpZVlzpRzmZkocG2yFoAHHX0exR1FO6o5vkEjnRVET7NJtbO25I42F/eutpyzE6idlM+Njoi2R7hYPdnGUg3Oa4vp+ra2l16tMuS+Lz8mu51tHHhtMyCWPlpLyxhjnZBvnLyd+s2t71aecz3OGxN15ReXm5N80RFmU2mRERc6ElOzlahjNxe57h/YWsqWHR6PlPHoj7/wC+xXV9Hwcfx4o37lnZmeUcskGBVcsUjo3taLPa4tI1HEbL5ukx2qpaOo5GpdOc943zOMrNGEloecpuSNrHsX3ANtQu5nX3K7V6WiI1MMCTE653OHxPgaxj6eNjTGXayBhJJvsMxVerxvEKasq4OTiJgY/doBOWPMH2zXsT2W13utLz294lDKWQStqW08bJHZc5LQ650OUW71eoqvnlFDUsBaJG3yk7HiPFGk6iO4VsNqKiWWrhqXRudC9oDmMLQQ5odsSetXl0uJ3K4jC0xM9MbynbK6iibBK6KSSVkbXtNiLuAWA3Fazl3VWQiKpa0ZH+jCAS0usXAC7mkXJG6+uxB7o2wuYSCJNx+6VV51P+1f4rz+RyceK3jeu21LREaljHEKqOSEzPhgjngjcRIy4ju8gyeltYDjpca9clTXuhmomxvikEwjc8lha14c/KSy5v27FaBrZoZ6aIcqRUyiPOD0WnrJ6+xI6uqFZNDIHRvazlLiQOu3NYXtsTuBroqxalqRf4+v8A7NOtb0yRU1kQ5w1xmEUMruSIJB+HLLnUXsNddrcN1o4XVTPphUua2znuYLWs9otqLEjr4lWTUzk35V3ivD3ue673Fx7SuPkcrFlp4xXtWbx7hpRvbIwPbsV7WZTzclM1uZoDzYhxt7VpZm/GHivHvjmPUdOul/KNuoiLLUw0F5AzzBp2aMx776ff4L0lOLh7/jO07hp/X2ru4GLzy7n1CssvFsB85VM05mLHGBrIwHOAuHOJDgN2m4HioDgNU9+V7qTkAZ3BoLv+6NtLaA9R2X0CL6WMkxGmfi+ef5P1D8KZTE0pkZM6Rlxo0Ftt8tnHfdut/avNR5N1E1ZLNzqI52+lbKQ7k8lrAbcd9uCuUUrj5QVEcc88sXJuL2PLrRvDhYWIsBba2+pN1rq1rzCIiJUsMon0LJxI9jjI9rhlvpaNrftaVdUE7nmWOFkmQvuSQATYdV+0heRzoPMd2lu4l4gdVuvt2+/O0+U7laI08VULJ5CyMHltLuGzR29fdv3bqvLRTR6i0g626HwWlGxsbcrRp9vavS58mCmT3CtqRZhg3Fwusa57i1jS4jU2Gy0TQRGQvJfYm+W9h+KsRxsjblY0NHUFx14Pf8p6ZRh77YvXwI0KK5iEOV/LN9F2juw9aprjzYpx20yvXxnQiIsVREVmOhme27i2PquLnwWuPDfJ/WExWbelR5cG9G17gahGty6k3cdyrM9A9sjeTYXtAuTfd3ddRvp52ujjszO87Ak2HEnS2net/wDFyb8YhaaTCPMMwbfU62XVdkw2MxgRvc2QbPOt+8KJuHTWDjKxrj6TdSPYdFtb8dkj0z3CsSBuQO9ca9r/AEXA9xVqLD3SPBqgAwD0Gu3P4Kesoo5qdwjY1soYWxu2tpor4/x1rV3adSbhm3mkvzemlm1Iu2wFx2kjuUxw3EGBpE9NKf1g5jmeBufsWjQvifSRuhjEbLWyC3RINiNNNDdWFtXi46xqY2664q6Y7aCskc1kuSJlzmfG+5tbhcb361qQQsghZFGCGMFgCSfeVIqkuJUsUzoXPJlD2x5A0klzhcW69NexbY8VadUheKxX0tooW1dM8vDKiF3Ji78rwco6z1IKqmLGvFREWuaXh2cWLRuR2BaalbaZVqiiimlEzSYqgDKJmWDrdR6x2FWAQQCDcHUELqiNwTESoctVUl3VfJyQA/pYwQWi27m66b6g9Xap4qummcGxTxPJGazXg6dfvHirCjmp4ahobPFHIAbgPaDYrWMn7c9sET6egQRcahVZxlqL8HNv7Rv9yiooHx1U1PoaeJrRG5t2uBN7tdr0rDLrbjxN16rBJE6J5LpGl5aSGXLQRxtwuBwWkXiZ0rXDNZ2IuMcHtDmkFrhcEcQvMsrIYy+Q2aCBoL6k2At3q7R7ReY2VM7Q5sYhaRvLq7/aPxU7KFn/AHnum7HWy+A39t1SbxC0VlDEx9SRk6MPGS+rv3fx8FeYxsbGsY0Na0WAGwC9IsLWmy8RpQxzlTg9S2GN0j3tyZWtzEgkA6dxKw6XAq2f9I1tKzhn6R8AfvX1aLOaxb2pbHW87llU2AUUNjK11S7XWU6d2XbxurtPQ0tLI+SngZE54AdlFh4cFYRTrXpaKxHqBERSupuiZBisFQ2JrnT/AARtYEGxObt0B9i1Vmk8tiUUAs3kRyzidzu0BvvuerTjppLpx+mNvYi6iugREQEREBERAREQEREBERAREQEREBZ2HessW/iGfymLRWdh3rLFv4hn8piDRWb5PeoqL6MLSWb5PeoqL6MINJERAREQEREBERARFn4kSZYW3OUhxIvodvxKBXTB5bExwI9J1j4f32KsuAACwFh2LqAiIgIiIIax2WincOEbj7lqhZNd/kKj6J32Fayxyr0ERFi0EREBVn+soPoZPtYrKgd/nmfRu+1qQhkt8laMN0nnDrMGZtgRlN7jtNgPYFPRYBBRlhbM9xbMyb0GtuWtLeHetZFf5LK+MMk4JBJNVO51J8PbMxjWtA6QdcgDU6WueBK8V3k3T1zpXPqJWiR73kZWkAuy7XGnojXfUrmGUzhjVVUOoX0rQ1zIyGi0l3AlznXuSTsOAW0rWvMIiIlSp8Mip6x1S2R5cTKbEC3Tc0nwyqaqYS1krAS+F2cNH62hBHgTbtsp0VJtM+1ojSJ1TAyNr3TMDXC7SXDXu6145w9+kMD3f6n9Ae/X3KOhhZBJUMDGh3KF2bS7mnUeFyB3K4oSr8lO/WSfIPixADxJvf2WUkULIh0Abnckkk+06qRFAIq02I0NPNyM9bTRS6dB8rWu120JU+dnKGLO3lAM2S+ttr26lOpNvSIihIvErskT3XtlaTde1FUi9NKBuWkDvKmPas+npjQxjWgWAFgFnS0Fa2ulloqyKGKoc10wfFmcC0AdE3tqABqFpIup50WmJ2wpPJ3PAyMSxaB4f0T0s0zZNfY0j2qxXYOakVJjfEDLO2VmYOGSzA3gRrv1jsWqsaqD4MQr5J56t1MaQOtHoWdIizLcffqpa1vNnRgkonY/nERA5u5xEeUkx72A0APUoKLyckgc0zVEUgEkLyA12vJ5uBuBfMNtAruAlzsOzuc455HODHFzuSB2Zd2pt960kRbJMTpVw2j5hRMp8zXZXPILRYWLiQPevchBradltQHyX7rD/wDZTqFpzV7xb9HENf3idP8A6j3Kl5/ijF/K+1hFmY62oFNDJTVktORMyMiMNIcHPA1uDtdZseP1EVLd3JSnkyQS7pRkSNZeW23pX0A2PesYpMxuHd5PpUXyzsdq2x1bOcUuZr5y2UnoWY1tmt7buvrfbivo6N7pKKCR5u58bXE9ZICWpMQRbblN+mqvpR/wap1BTfpqr6Uf8GqdUlKtFXQSRTyl3JxwSOje59gAW7nuXg4rQNhbMayERuJaHF4tcbhUZMCnkfUsOJvbS1EjpDAIG3DjqOlvoQD7FFX4TVsdzimLqmqlMgme0MaLOY1tg1x/0t1uT2FaxWs/au5agxOhMmQVcRdk5S2YejbNfw17lJS1tNWNcaWeOYMIDsjr2vssiPyaN4ny1hLmQ8nbJmy3i5MgG+3G39jTo6BtHNJI2QvzxxR2y2tkBF/bdRatYjqSJlbREWayGsg5xSvjFg4i7SeDhqD4rHjfykbXgEBwBsdwtkZpLOzFrTsBx71m1EDaeXK30XXcLnt1+1cnOwTNPP8ATkyXraekSIi8ZmJdEU7kEREiNzoL6ho1LjYDrVimojIZOWjLCCLOG56xfq28VPQ0rYo8zo2iQuLr2F1bXvcbhVpHlbuVJt+mcI3xGJrmZBnuQ02aNRsAdRpe57Srz5Y4yA97QXbC+/cuuY15GZodlNxcXsVBE18Uz2FpLLdF99h1e8+C9BHtOx7Xi7TfWy9KKlZkpoxka02uQ3ZSqUKcuGQS8s7PKySWZs2djhdj2tDQW3HUON9yrFNBHS00dPCCI425W3Nz3lSIi03mY1IuriIoq4gAacE7hwIWetHEP8qT1OH22WcvC/JR/wByP+GlfQGRulifIHHkniRoabdIbX7F5p4IqblzHLUScu7O4SlhAd13DQewXOy9LhLswDW3J7VzY82Xx+KvqWkTPp1FzMLA+62qkZE952LW9ZGqpj4+TJOohEVmXumbfM88dApcjfijwXWtDWhrRYBdX0mLFGOkVbxGo08CGMG4jaD1gWXcn+p47nkfevSKZx0n3C23iOOSZxEMkjW3s6QuuO0AHj27fYtFrQxoa0WAFgFmnO14EcnJiY5HEdZFgR27f3ZeqPncQfG88oY92OdckcC1x4Gx0dre4vZY2x1rPUaXrLRReI5GStzMN9bHrB6j1Fe1VZ25ta6jklZEAXHU7Aak9wUck95DDD0pRa/EMvxP4ble44WsJcSXPO7jv/QdikRsjkfUtnkAZlYWNYDc2JBJPboNB26lWERQCIiJEREHl7Q9jmOF2uFiseVhhkcxx9HieI61tKtWwxOiMsrXuEbSbM3I6lz58EZY19sr08oZgIIuNVJDDJObRjTi47BWKShvG18wI6mabcL2+5XwAAAAABsAuXFwu93Z1w/tDT0scGvpP4uP3dSnRF6MVisah0RER6FTPw2I3bYc3GVxtq7ML5e7Y/8Aoq4s+ldymJ1jyHGwaxjw2zMovcA8SHZr+xa4/bLNOqLy6uIuh57q4uriJU8JLo6NtLKCJoBkcOBHAjrBH96K8qFTOaStZI6OV0UjMr3MYXBpBuCbbCxdc9yusc17GvY4Oa4XBBuCOtc141L0MdvKr0sibBXOxOXEoZmsqs7HRE3sGgWc0jqI+5a6KtbanppMbYJ8nDyDGCaJrmxvaSGXDiZWyC/WOjY96VXk9LVQNa6ogY/l3VJyxXbnIADQD+rpr1q5irJzUUEkU0rWtqWB8bNnAnd3G3uWktPOdbU8Y2C9hmtm422uiIsva4s8Vs1ZIGUDbMsS6eWN2XhbKNM19dQeHaF6ifUVzc4LYaZwcGlpzOeL2B20FteO4VuGNsMLImXysaGi/UAp9CKkpW0rHdN8sjzmfK+2Zx9gA02AXnFGudh0+SQsLW5ri97DUjQg6gW061aXHNDmlrgCCLEHim+9jJEdbTRxRNpYng2Y3knkNZtvcaDfa/UvclJWzxcnIIYg49J8criWi/DojW3vVvDy/mrWP1MZ5MPvfOBpm9v933VlXnJZXxgVStxGnoJqdlTI2Jk5c3lHuDWtsL6kq2q1VQU9ZPTyVDA8QFxaxwBaSRbUFUrrfa0+ulelxuiqRABJldO5zYxlJBs5wHSAtrlJGqNxujkfHybnujeJHcpybgBkGtrjX2KCLybooaqGdkswMLw9rbNtcOc621wOkdAVLJglJLSRUnLS5YGSMBBF7P3votdUU3L27HMObE2Qzuyuz6ck/MMts1xa4tcbq+1zXtDmkFrhcEcQsynwClp2FrZZTcSg6NH6QAHQAD9XRaDWspqZrS60cTAMzjwA3PgqWiuukxM/aRFVjjnrZDK2aemgAAaMjQXm5ubOBIG1tlM+hkMZbHVyDMMrnOAJ7SLWsfd2KYxyeUPUkjImF8j2sYN3ONgFAKl0wPM4XTagZz0Wd+Y7j926tx0dPHlLYW5mbOOp77nW/ap1eMcfaJsqU1HyMzqiV4lqHNy58oGVt75W8QPadlbRFp6UdREUgiIgIiICIiAiIgIiICIiAiIgIiICzsO9ZYt/EM/lMWis7DvWWLfxDP5TEGis3ye9RUX0YWks3ye9RUX0YQaSIiAiIgIiICIiDihqYBOwC+VwNw5SkhoJOw1WeGvqmMmkkljJs5rWPtk77b+24VbWivtMRtDV08sPJDlOjI/IXtZqy4Ou/s7yNCoqtr6GHlXTNfGHNb8JZp1Nr3GnG+yucjK6ZjpagyMjJc0FgBva2pHeeHFTrK2TvpeK9MuOpp5SRFPG8jfK8Gy952fGb4q+9jXiz2tcO0XXnm8P7GP/AGhT8qPBSzs+M3xXQQdjfuVzm8P7GP8A2heH0VLJ+kpoXfvRgp8p4Kc4BY1pFw57GkHiC4AhaaoTUFGyWnyUkDCZQbtjAIsC4a26wFfVL28lqxoRYEWOzmspjMaVlLUyvjjYA8y9EkXJAy3uNu3dSO8omR09LPLSStbUAOADmlwYSAHEA9Z9yfHY8obaLHqPKCnpxIHxPL4swkaCOgQ8Mbf94m47FyHyhimmp4xTStErspe5zQ0G9rAk2d16cCO5R4WPKGyqzCTiUoOzYWW7Ll1/sHgrKqh2TEZi4GxhjAIBPF6iITtaRRGohBs6VjT1ONinOYP28f8AvCalG4Soo2zROF2yMPc4L1ykfx2+KjUp3D0i88oz47fFekNq8nwdZC/T4QGM9uhcPCzvFWFWrujC2YXJgcJNOrZ3/wBSVZUyCIihLKxfDHVlRBLHDG4sjla5xte5ZZvv8Fn1tDUUNIx5c9sDIIWzjljd7s4Lxe+lxx27V9KqVXWVFPiFDFHEww1EhY+RztR0XEAD/wAd/wCxrS0+mcx9vk6l8ooC4ulLZWVApmcu8EOz9Eg/r6aAfcbr7m3BdzHrK5uovaJ6TEaF4m/R+0faF7Uc5tGP3mj/AOwVK+029S9ri6i6nmOLoJGy4ik26STuuIiAoabMZahx2Mlm9waPvuplDQgc0Y4G4kJkv+8S771lknp0ceP5bTkBws4AjexF1TxGsZh8L5nUj5WOaXTOja2waBrmJtffQcVdVHE8OdiBg/6l0TYn58mQOa88Lg9SzrPfbrmFrkYSwN5GPJe4GQWv12UmwsBYdQQ+KKszsiFej6TZZDu+V9/Yco9zQrCr03QfPFsGyFwHGzhe/iXeCsKJSLK8oXObSRFtWKYCS5JLxn6LrNuwgi5txG3HZaqAkbFTWdTsntFSuc+kge+N0bnRtJY4klpsNCTqSpURJnc7IFE8CSUMIu1ozEHieH3+5SOcGNLjsBdRxght3ek43Kvjjc7Y576rp7UFXCZ4wGWzNNxfZTotbVi9fGXCyjTTjeF3iD96jyuG7HjvaQtlFwW/G459St5MQEHYg9y6td8MUnpxsd3tBVCanzVZjgZYBoJNzYb/ANFy5fx1qRus7TE7QAFzg1oLnHYBaFNSNis9/Sk9w7lJBAyAaauO7juVKu3i8OuL+VvaJkRfPSeUOXHaijD28kyN7GdE35Vrc177W3FusL159mha3lIuWfJFT5GtB9N7XucTlBNujwBXet8Ut9N1iQ4/JNIy1C5kWeFjy9+VzTIbDokcD2jRbfFFJrNfaKnLrOaTma02a61r9nsUqquy00zDmOV1wQXm9yRY2/vdWkRIiISALk2CgF4fK1pygFzuoD+7LyXmT0btb8a2p7ka0NFgLLyuV+Srj/jj7l04+PNu7I5Y3zx5JCGNNjZmp0N9yoOYv/at/wBn9VdReHk5WXJO7S6viprWlB1HKD0XMcOskj8VBPC6IDlQADsQeP4rWUNTYRhx/VcNfd96tgv5ZKxKtsNddK8TeiHuaA8jU2UiA32RfX1iIhQREUgiIg49jZGOY9oc1wsQRcEL3hcTGQyPZG1nKSOJAFtuiPsv7VHLIIonyONmsaXE9yuUsRhpYozq5rQCTxPErLLPS9SWHM7PG8xyAWzDUHsI4j39oXm1RL0X2iA3LTcu7ur++9TosF1UsbSyiRotEW5XncixuCfF1z3dqtIq9N0HSwbcm67R/pO3svcexSLCyPKHnccME9CyR8rXujysvs9paCe45StdNkidTsnt8ifO1E6WKLnVqYimjlyl+ZpLn5vRdfQMbex6tN1eir8UfLTUrrtlnhZUl/JgZGhvTba25cB/uPUvoLnrWfBV0j8dnpoof+p5HNJMBvYgZb9lwtotFvpTWmS+rxyKkabyyOfFTyPeYQ0x5g7OBZh2Ib+qbXW5hr6iTDoH1YAnc27rAjjpoQCNLcArdz1lcVLWiY6hMRIoqmOSWneyGYwyEdF4aHWPcd1KsqSnbjkQMzi2kEl2tDLGQcDmPAg8AD2qkLLGEclzBph9Eudc3uCQ4gkbaXGlgFdUdPCyngZDHmyMAa3M4uNu8qRRIIiIlWxCRraR7HBxMoMbWtNiSQePDjqvFBTSU0ZY94yWAZELEM3vrYXv3KSvaH0rgWF4zNzAC5Lcwvp3XUkcjZY2yMN2PAc02toVvi9OTkTPp6RZPlDNU0tPBU0nKOe15jLGnQ5mkNJHGzsqyYhiba6Kk51OOaTsg5V5LhJmLnZiL62aG7rVlXHuN7fWIvl5K7EJomyGZ8BbyHKPa02tyzmuNthoAT+C6/FcTpzDHHGXtdJIQ57S4yHlnDLffQW26+oIn4Z/b6WRjZI3RvBLXAtOttCqcEslC1tNLBK6JjmxxzNy2ykgNuL3uCbbcLqLDK2qqqyaCZoHNAY5XZbZ5C42I7MoB/8AJaMjGSsLJGte07tcLgqtqxaO0VtOKUl7oqOFw8i2oDGhsDpi6IDQBpA2HAXv9vFXlzTGpd0TuNl7IigrZTDSSua4NkykMvxdwA7bqEvM1fRwfpqqCPXL0pANepRgDEHRyHKaZjiWtIB5Q6i/HTiOOysR00McXJtjblsAbje2gv1rPxHG6bCphTvpqh4bHyhMLGlrG3I11HUrRG/SGnHGyKNscbGsY0Wa1osAOoBelTfilG0S2nY98UZkdG0jNYC5067KSjrIq1srog8CN4acwtqWh32OCeMm4WFXrZTFTl18oJDS/wCICdT/AH9isLjmte0tcA5pFiCNCFWEuMY2NjWNFmtFgOoL0q2H2FI1rHOcxjnMaSbnKHEDXjturKAiIiRZ+G0Jo63EXhjhHO9jmuc7MXHLrxvutBFMW0rMCr1bi5nN4i0zzNLWhwuBpqSOofeBxVhV6K3nasHRJ5OM3AFx6QsTvw2/FWpG5LTqF+NgjjawahoAF17RF0snF1EQEREBERAREQEREBERAREQEREBERAREQEREBZ2HessW/iGfymLRWdh3rLFv4hn8piDRWb5PeoqL6MLSWb5PeoqL6MINJERAREQEREBERB5IDgQdjoqMRML20shu9rbtdb02jS/eNL9461fWdiVRHBU07jNGx2ocJDYZDa5v13At7e8UvG4TWdS7W1UdFTOqJs2RpaDbfUgfeoGYrSyVzqRjiXNNi8FuX0c3X1KXEKNmIUT6aR1mPLSTa9wHA2t22VEeT1GyskmjtFE/MDDFGGgAsyG1vFZViuu1539J/PWHnky2oY5jy4F4IsyzS7XssF7kxfD4pDHJVxskG7XGx2uBbrtwVSXyfZVQQxVlXJM2E3ZZgbboZQdOI0N+zZWGYUOWbNJUOe8VDahxyAXIjyW39qt40RuUrMUoZJGMZVxOc9udoDtxa/2ar3SV9LXBxpZ2S5bE5Te19llQ+TMcUsL+ePeIvRDmA26JaQNdBre3WtGhw5lC4FshfanigsW20Zm19uZVmtddSncpaj9NTfSn/g5TqCo/TU30p/4OU6zWU24Thza51aKOLnLtTJbj122v27rzU4dhgp2GohjbDTx5WlzyA1osdTfhYHVXl5c1r2lr2hwPAi4VotKNQqxQYfWxSVUcLJGVrWue+xHKADonssgwqgDo3ClbeM3BzO1N73dr0tddbr3htK6iw2mpXua50UbWEt2JAVlTNpiepREQKIfp3nsH3qVRNN5pLcLA9+/3hTj/szz/wBEiLiLdwlgeCWHUERDZYdQUXNoP2Ef+wKVENyjdBE5hYWDKRaw00XYHGxjdfOzS54jgV7UUrhG5khNhezj2H+tlS9dw2xZJi2pTooHVtKz06iJn77wPtXuKeKduaGVkg2uxwKw1Lu2kXh8Mcj4nyMDnROzsJ/VdYi/gSvaKInQIiIkUU4zBjdrvHu1+5SqJ+s8YPAFw79B95Vqf2Z5J1WUiIi6nmiLiIOouIgiqn8lSzSA2yMc6/VYKSKNsUTI2CzWNDQOoBQ1f6JrbXLpGNt1jML+66srDK7OPHUyIiLJ1CIiCvSdPlZj6TpHN7g0loHuv3kqwq9D+gd9LJ/zcrCSgRERIiIgik6UjWW0HSP3f32Knjk0tPhckkM7KeQFoD3kNHpC4uQQCRxOiuNsZpHcdG+Gv3r04BzS1wDmkWIIuCumkaq4clv+52+Yix2dmHsmZIah7I5y7OG2cWllhduh9LcWVisxqvo2VDpIqZwhkki6Jdq4R8oD3cFvclFlDOSjygZQ3ILAdShr4qaWiqG1Qa2FzHGR1gCBaxN+u3FXPKkz6Y0+PVMUUmUUkjmPbeRr7sylmbQXuSONr6a2U5xt5rA1jYXRGRkYbmPKOzMz5wPi+zge5aVM6mqqUclD8Fm9CSHLr12IHipy1pk5QsaX2y5sovbqv1IiZpE60zMHxCprHBtTHE0up4qhvJk7Pvob93vWhEbvlttn+4L2Gtb6LGt0DdABoNh3KKnBHK9RkJBRnbU+k64uriKIn09MYTG+CExBxkLSwZQ69y7v3N1nGvwWakY8xQPhmlbTNaYgc5abNsOoX37VrKg7Cw6mkh5YDPVipzZNum1+Xf8A02ujalv3K2KWmYMopoQAW7MA9H0fDgpF12pJXEZ2mZRyxcoWua7I8HRwGtuITM6MjO7My2ptqO9SLjhmYW2vcWsoQ494Zbck7AblR5XON5D3NGw/FchHQDiS55HSJ3Ui+a5vPvkmaV6h6GLDFY3Isaq8oIqV9ex0Dy+kyhoDv0t7bd1wtlZtRgVFU1BnlM2cue42cLdJgYeHUAe9c3D+Gbz83ptbf09sxihcwuM2XKwvddjrCwu4A2sSOIGq63F6Jxa1sry5z8gYIX5ibZtst7W1vsohgVGInRGWoMOV4awubZheLOcNL3NzvcalS09PQTV5raeoMsjHBxDJGuA6GQXt2L0P8fhW3MTOlN2dGLUJDyJ9GC5OR3SF8t26dLXTo31VinniqYuUicXNuQbtLSCNwQdQewqg7AaKSAwyvnkjDMkbXFpETcwdZumuoHpX2srlFRw0FMIIAA0EknK1tyeNmgDwC5M+Pi1pvFbtaJtvtyWkie0lrGtkvcOtre914Y8PaDYg8QdwrigkhgZmldCxxvf0QSSr8Ln2xbrbvaLV28IvMbcrALAHcgbBel9NEzMbliIiKRHKMxjjFrve0a9V7n3AqtPXVJxSdoxClpIqaWNnIzNF5Q4A3ve43sLcQrtOM9d9Ey+3FxIH/E+KtPpaaSdk8lNC+aP0JHMBc3uPBY2tHl2vETrphx45UR0sUsjOWe6Avy3DQTywYOHUV5PlBVx1lQ2WliEdPG8Pa2Um7w8NBByjTUe/qW7zWlDQDTQZWiwHJiwF728de9VqJ+HYmySpgpoXhr3Rl7oRdxIGY9xFu9N1n6NTCnJjdSyR0DaOJ1Qx0jXjljk6LGv0OXW4d1bq/BNzmWlmYLcpByjgeAdYgHt38Cpo6SliY1kdLAxjAQ1rYwA2+9u/ioaQEVlW1rWiJhYxgAtls0HKB1C48SqzNddJja4iIs1xUYMJpKfETXQtkbIWuaW5yWkuNybEq8imLTHpExsRFDUSOa0Mj/SPNm9nWfYP71UCnTUz6qaqfXPMrRK5scJHQY0bH/USLHjbbrWVX4vV0WI1lFAWNZkZFSgMFmPs37iTb/SvpY2NjYGMFgF4NPTufndTxOffNmLATe1r37tFesxvtE+mLh2OVFTh3ODTseGQEl3KAPfI2MOPQtsb8PBcixOqpqZ80lfSYg57I3shjsxzS97W7i/R6W51W1HSUsUolipYI5Q0MD2RgOygWAv1KvPFRUEJdHhzHcq8XZBA27yNQTsNLXuVfdZn0rqVCbyhfT1U0U1IQ2G7ZJG5y0ODMx1yWtw3v2LtJjdVVyxwR0LGzOfIxwfKWgZAw31bfXPsQFpRRUNa1lc2ngkM8YIldEMzmEbEkX24KSGkpae3N6WCEi9jHGGkXABtp1AeAUfwj6O1XC8TGJOeY4srY42coSfRkO7PZx71PTsEck0bScgdcAm9r6m3Yu0VHFQwOiic5xe90j3vtd7ibkmwAXBdte9pIyyRhzR2gkOPvaprMeXTPNE+CwDZMx6yuItnFEst+NSiCse2jl5SnmZE2NxN35rdIhoJAsb7E6K/SVPOqSKcOaeUbfoOJHvAPiAozRRkzuZJNG+d7XudG/KQQABbssNjdS08EdLTsghaRGwWFzc95PWjW1q66cgp4aZjmQMyBzi92pJLjuSSpURGUzM+1SSGOmnjmiYyPPJaUgWzAg7/APll96urwQHAggEHQgqHk3w/5e2TjE7b2Hh9ndusr033DpxZYrGpWVRZylVWvc57RFTSkNYG9InINSb/AOo6W6l4Imq6wlkstOIWt0PWb5rjZ2lrHUAjvVyngZTwiOO9hckk3JJNyT2krH06t7SrExnye861jajnMcVo+TLX0zZdLk3BJ0OvBbaJE6ncJmNsKLyYijfI4VcrmubIGh93EOe0tLib2O54DfdadBRNoWTNEhfyrw/VtrWY1v8A+t/aoKalfF5QVU/wro5KdvTeSWg5j0R1aW0WitLWnSsRGxeJQ8wvEZs/Kcp7eC9oslkFE6N1HFyLXNYG5Q127baWPaLWU6qVDRT/AA0RIc+RjXC5LTdwB04b8FZe5rGlz3BrQLkk2AUj0uOcGtLnEBoFyTsFBG6qqrmGNsMV7CSUXLx1hoO3aT7FKzDqfLacGpdxdP0vdsPYArxjmfas2hEKyORt6UOqurkbEHszXy39q62Gtmtyjo6ZvEMOd3iQAOPArQRaRjiFZtKk7DIpMvKTVLsotpM5t+/KQrUUMcIIiYGgm5txK9orxGlduoiKQREQEREBERAREQEREBERAREQEREBERAREQEREBZ2HessW/iGfymLRWdh3rLFv4hn8piDRWb5PeoqL6MLSWb5PeoqL6MINJEVOqq3RyclG3pWuXHYdiC4izI6ydmjsso7eifcPuV2nmE8ecCxBsQeBQTKhVVMgmdHG7IG7kWJvv8AZZXXOaxhc42a0XJ6lkZi9zpCCC85iDuOzwsgnpZ3xzBr3ucx+nSN7HgtJYxFwr1NVNezLK9rZB16X7UE07zHBI9tswaSL7XWXxJ3JNyesq1W1DXsEUbg656ZB2HV9iqoPDA+A3pzYcY3Hon8PZ4FW4KpkxLNWSDUsdv3jrHaFXXmSNsjbOG2oINiD1g8CqWpErRbTQcMzS25Fxa43Cz8EpX0dHLC9rwBUSluckktLjY3O9+tchfWQNDTKyoaBYcoMr+8uGh8ApOd1P7GL6w/lWfhaI0tuF5FUir4S0id8cEgNixzx16EdYKtrOY17WV6n9PSfSn/AIOVhV6jWppWjUh5cR2ZXC/iR4qwoBEREiIiAoYv0s/74/4tUyijFnynrf8AcB9y0x+3Pn/q9rOGI1Ele+GCgfLTxyclJOJAC11hezdyBcXK0VQlwelmrDUmSpbmcHviZMWxvcBbMR16DwXQ5aeP/k8Mxumla4wBz3MnihexwLC3O4AHUf3ZcgxymkhifIHxukALgGlzYwXFozOAsLkLtLgVHSsLY3TkZondJw/7Zu3YeP4qN2F4ZTughkqHx5wGck6Zo5ezi4Ai2tieCNNUlI7HaBriwyOzhmfLlN7Z8lu/NpZeqbGaKplMUb3h4kEZD2FtiQSL32uGleHYBh7qkzlkhe6flz0tM3VttfW3Wq83k5E3D5aWjkcDMYmufK+xjawkgtyjfW339ZEVpP21qaeOqp2TxEmOQXaSLXHWvUtwzM292kO07Dc+5emMZGxscYysYA1oHADZdRl6npaBDmgjY6hRy00E/wCmgjk/fYD9q5SOvTtB3bduvGxspkdkSqnD6c7cq3sbM9oHsBTmb/lk/gz8qtIo1C25UKUvdD8I7M4PeATa5AcQDp2WUy9czp7k8kNTdOZ0/wCyHiVlOJbyeVFvUO7GC3Zqf6KfmdP+yHiUFJTgEciwg6kEXuprj1O1L/yjSNFLzSm+Txf7AuimhG0bQOoCy1c/w/7Qop+bxfECc3i+IEPhlAin5vF8QJzeL4gQ+GVGbWppmjcPc8j/AEhpF/Fw8VZXp1JTuILomkjQFOZ0/wCyHiVnanlO3Rj/AIRp5ReuZ0/7IeJUXm2n+NUf/Jk/MqfFLTze0XnzZT/GqP8A5Mn5k82U/wAao/8AkyfmT4pPNFR/oD++/wD5FTqNuF0zRZpqAN9KmT8ym5lT/sx4lT8Uo83lF65nT/sh4lOZ0/7IeJUfF/s83lF65nT/ALIeJTmdP+yHiVPxf7PNXi1zu4ueb+zT7lIpW00LRYRgBDSwH0oWO/ebdaxGo05rYtztEoK6mFbQ1FK52QTRuZmte1xa6uc0pvk8X+wLhpYQOhGyN3BzWgFSiMUx3Es7CqB2H08jHGO8khfkiaQxmgFgD3X7yVdXoUri68krrbZW6A/evfNKc7wscetzbnxKHxzadyiUNLfkTcAHO+9hb9Y6q2KWnHowxt/daAuimhG0YQ+H/aJcUjqSJxvZw/de4fYU5s22j3j23+1FfhlGi9imcNpnH94D7rLhp5f1ZW+1l/vRHxWeUXRBOP143f8AiW/eUMU/BsZ73kfciPjs4iZZhvFc/wClwI99lwiX9g8+1v4oj47fpFbLM5vB3SGvj93ivaiDHiUySxSCTUAAFwDfZoveb/RJ9W78F8rzcF7ZrWpWdPRx9ViJekXgysbo52Q9TuifenKstcOBbxcNh7dlxfDk/wDWWm4e1Tw2mdTtqJpY2snqJXOcBbRgNmDTs19pVjl4v2rP9wXeWi/aM/3Bb475ceO1Ij2idTL2i8ctF+0Z/uC61zXei4HuK5vC36Tt6UcrOUjLRodx3qRFNfKlotH0KgNx1HqPBdSoLI358zRfRwv4H+/uXnlI/jt8V9fxs/zY4t9ue0al6RcBzC7A5462NLvsXmoZMYXNjimLndEWaQRfS+q6ULGHt+AMv7ZxeO7ZvuAPtVpQNdKxoa2hma1osACzQf7l3nLP2dR/8d/4LmmtplrEwmUFJSilFR08/LTGX0bZbgC3uXedM/Zz/UP/AATnLD/25/qH/go1aDqUyoVLHQ4hTzxtc1jzkncDob6NuOu9teq4Vh1ZAz9LJyV9uVBZfuzWuqeIV9I1kL+cRvjZKHPayQE211sNTY2NuxIiU7aaKKnqIaqLlIJGyMuRcdY3ClVQRERIq9P8K41B2cLR/u9ft37rdST/AAzxTA9EjNL+7wHtsfYCrCIERESKnilHNX0nN4aoU4c4ZyWF2dvFujgRfsKuIpidTtDxEzk4Y4+h0GhvQblboOAubDsuvaIkzudkQKGojccssYvJHsPjA7j++ICmRInU7RMbjUo43tkja9hu1wBB7F6ULo3wvc+Fpexxu6O+oPW2/vHt339xSsmjbJE4OY7YhdNbRMPPyUmspERFZmLi6uIPE0rIInSSuysbuVCTVTlzWtFPGdpCbv8AY3Yd5v3KSpgZUwOhkLg13FpsQQbgg9YK5SyPLpIZXZpIiOlpd7SNHW4cR3grO8zEdOjDWtp7e4II4GlsYOpuSSSSe0nUqVEXO7YERESLhcGi7iAOsqKecxlrGRvllf6LWj3k7Adp96Q4aS6OSsndUujOZrS1oYHddgOGtr/bqr1pNlZtp4NVyjgyljMz3XsSHBmgvcusRbuv9q9sw90knK1cz3O/Vjie5jG6dhGbvPgFfRbRSIUm0ypS4VTyluZ1QAHB1hO+xtqOPXY+xem4ZShwLo3yWOYCWR0gB6wHE9atorahXYuoikcXURAREQEREBERAREQEREBERAREQEREBERAREQEREBERAREQFnYd6yxb+IZ/KYtFZ2HessW/iGfymINFZvk96iovowtJZvk96iovowg0lm1zC2pDv1XtsO8f0t4LSUU8TZoix2nEHqKDLVnDieVmGuWzfHX+i7zB/7Zv8As/qrFPA2njLRqSbuPWUHivflpi3i85fx911QV2rp5JpGvYWnKLAOuO/X2BRigktrKwHqyk/egrIrRoH30maP/D+qGgfwmb/s/qgqop3UU4NmmNw6ySPdYoKOovqIrdjj+CCBFMaSoAvlYewO194XjkKj5O//AHN/FB4RSchP+xd4j8VzkJ/2Lvd+KCMgOBBAIOhBUtFIReneSXNF2En0m/iNvDrUdn/spvqnfgvL2yHK5kcoew3aeSd+CravlCYnSy/1hD9FJ9rFYVITh9VBIY5GfBPDgWHokluh07CrHOI/9X+w/gufxlruEqKscQomkh1XA1w0IMgBHeF1tfRvcGtq4HOOwEgJPvUakWEXjlo/2jP9wTlYybCRvio0PajZu/8AeUihgN2OJ3zu9ziFri9ufkf1SIuri3cYsbGMNqqvEYJYIw5ga1pOcAAiQO6YOpFhpbW62URatvGXTuuIiKuri6iIeqU2fK3jcO9hFvuKsKtTazSuGwDW+3U/eFZR2U/rDqIiLiIiDiLqICIiAiIgIiIOIuogIiICIiAiIgIiICIiDiLqIOIuogIiIOIuogIiICIiAiIg4i6iDiLqIOIuog4ll1FGhyy8SQxSW5SNjrbZmgqRcTUCLmlP+wi/2BOaU/7CL/YFKijxj9DyxjWNDWNDQOAFgvS6imI0CIikEREHEXUQcRdRBXlo6Wd+eamhkda13sBKcypbaU8Q/wDAKdEFRuHwNNw6e/bUPP2le+ZxfGl+td+KsIo1CdyqtoIWuc4GW7zc/Cu1NrdfYvJoX3Nq6paOAAYbeLbq4ieMG5U+YSfL6nwj/IutopGm/PZ3djmst7mhW0UeMfo3KtzWT5S//a38E5rJ8pf/ALW/grKJ41Nyrc1k+Uv/ANrfwTmsnyl/+1v4KyieNTcq3NZPlL/9rfwTmsnyl/8Atb+CsonjU3Kk6mrMxyVUOXhmgJPiHD7F2Cg5HlMszzyj85FhYGwvYcNr95KuIpisR6RPftBzc/tXeATm5/au8Ap0UqeFf0g5uf2rvAJzc/tXeAU6IeFf0g5uf2rvAKF1DI2V8sNRaR4DemzM2wvpYEdZ48VdRRMbWisR6UebV3yqn/8Aju/OnNq75VT/APx3fnV5FHhX9LblR5tXfKqf/wCO786c2rvlVP8A/Hd+dXkTwr+jcq1LTci58kjhJM/0nhuXQbAdm/HiVZRFKBF1FIIiICIiAiIgIiICIiAiIgIiICIiAiIgIiICIiAiIgIiICIiAiIgIiICzsO9ZYt/EM/lMWis7DvWWLfxDP5TEGis3ye9RUX0YWks3ye9RUX0YQaSIiAiIgIiICIiAiIgIiICIiAiIg4i6iDiEAixFx1FdRBHyMf7Nn+0LjoInAh0TCDoQWhSogqebMP+Q031TfwUjaSnY0NZCxg6mDKPcpkQRc3i+J7yvPM4f/yfWu/FToiNQg5nD/8Ak+td+Kc2b8eTxU6Ijxj9IebD9pJ4heOaH5RL4N/BWUQ8a/pW5s4bTOP7zQfssumnktpK2/7n9VYRDwr+kcMfJsy3udyes9akREWF1cXUBERAREQEREBERAREQEREBERAREQEREBERAREQEREBERAREQEREBERAREQEREBERAREQEREBERAREQEREBERAREQEREBERAREQEREBERBxF1EHEXUQEREBERAREQcXURAREQEREBERBxF1EHEXUQEREBERAREQEREBERAREQEREBERAREQEREBERAREQEREBERAREQEREBERAREQFnYd6yxb+IZ/KYtFZ2HessW/iGfymINFZvk96iovowtJZvk96iovowg0kREBERAREQEREBERAREQEREBERAREQEREBERAREQcXURAREQcRd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m+T3qKi+jC0lm+T3qKi+jCDSREQEREBERAREQEREBERAREQEREBERAREQEREBERAREQEREBERAREQEREBERAREQEREBERAREQEREBERAREQEREBERAREQEREBERAREQEREBERAREQEREBERAREQEREBERAREQEREBERAREQEREBERAREQEREBERAREQEREBERAREQEREBERAREQEREBERAREQEREBERAREQEREBERAREQEREBERAREQEREBERAREQEREBERAREQEREBERAREQEREBERAWdh3rLFv4hn8pi0VnYd6yxb+IZ/KYg0Vi4e/EKChhpXYZJIYm5c7ZmWd2i5utp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nPq/5om+uj/MtFEGdz6v+aJvro/zJz6v+aJvro/zLRRBnc+r/AJom+uj/ADJz6v8Amib66P8AMtFEGdz6v+aJvro/zJz6v+aJvro/zLRRBnc+r/mib66P8yc+r/mib66P8y0UQZ3Pq/5om+uj/MnPq/5om+uj/MtFEGdz6v8Amib66P8AMnPq/wCaJvro/wAy0UQZ3Pq/5om+uj/MnPq/5om+uj/MtFEGdz6v+aJvro/zJz6v+aJvro/zLRRBnc+r/mib66P8yc+r/mib66P8y0UQZ3Pq/wCaJvro/wAyc+r/AJom+uj/ADLRRBnc+r/mib66P8yc+r/mib66P8y0UQZ3Pq/5om+uj/MmFxVAmrZ6iEwmomDmsLg4gBjW6203BW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3"/>
          <p:cNvSpPr>
            <a:spLocks noGrp="1"/>
          </p:cNvSpPr>
          <p:nvPr>
            <p:ph idx="1"/>
          </p:nvPr>
        </p:nvSpPr>
        <p:spPr>
          <a:xfrm>
            <a:off x="1261872" y="1418897"/>
            <a:ext cx="8595360" cy="4351337"/>
          </a:xfrm>
        </p:spPr>
        <p:txBody>
          <a:bodyPr>
            <a:normAutofit/>
          </a:bodyPr>
          <a:lstStyle/>
          <a:p>
            <a:r>
              <a:rPr lang="en-US" sz="2000" dirty="0" smtClean="0"/>
              <a:t>Awarded $11,998 to begin program in 2009</a:t>
            </a:r>
          </a:p>
          <a:p>
            <a:r>
              <a:rPr lang="en-US" sz="2000" dirty="0" smtClean="0"/>
              <a:t>Pulaski County Conservation District has obtained 14 pieces of active equipment and constructed a storage building with help from the KADF</a:t>
            </a:r>
          </a:p>
          <a:p>
            <a:pPr lvl="1"/>
            <a:r>
              <a:rPr lang="en-US" sz="1800" dirty="0" smtClean="0"/>
              <a:t>Equipment includes no-till drills, post drivers, and bale wrappers</a:t>
            </a:r>
            <a:endParaRPr lang="en-US" sz="1600" dirty="0" smtClean="0"/>
          </a:p>
          <a:p>
            <a:pPr lvl="0">
              <a:buClr>
                <a:srgbClr val="0F6FC6"/>
              </a:buClr>
            </a:pPr>
            <a:r>
              <a:rPr lang="en-US" sz="2000" dirty="0">
                <a:solidFill>
                  <a:prstClr val="black"/>
                </a:solidFill>
              </a:rPr>
              <a:t>Utilizes rental dollars to maintain equipment and purchase new equipment</a:t>
            </a:r>
          </a:p>
          <a:p>
            <a:pPr marL="274320" lvl="1" indent="0">
              <a:buNone/>
            </a:pPr>
            <a:endParaRPr lang="en-US" sz="1800" dirty="0"/>
          </a:p>
        </p:txBody>
      </p:sp>
      <p:pic>
        <p:nvPicPr>
          <p:cNvPr id="6" name="Picture 5" descr="X:\PR-COMMUNICATIONS\2018  Success Stories\Pulaski Co. Shared-Use\Success stories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472" y="4155411"/>
            <a:ext cx="3371060" cy="2174868"/>
          </a:xfrm>
          <a:prstGeom prst="rect">
            <a:avLst/>
          </a:prstGeom>
          <a:noFill/>
          <a:ln>
            <a:noFill/>
          </a:ln>
        </p:spPr>
      </p:pic>
      <p:pic>
        <p:nvPicPr>
          <p:cNvPr id="7" name="Picture 6" descr="X:\PR-COMMUNICATIONS\2018  Success Stories\Pulaski Co. Shared-Use\Success stories 002.JPG"/>
          <p:cNvPicPr/>
          <p:nvPr/>
        </p:nvPicPr>
        <p:blipFill rotWithShape="1">
          <a:blip r:embed="rId3" cstate="print">
            <a:extLst>
              <a:ext uri="{28A0092B-C50C-407E-A947-70E740481C1C}">
                <a14:useLocalDpi xmlns:a14="http://schemas.microsoft.com/office/drawing/2010/main" val="0"/>
              </a:ext>
            </a:extLst>
          </a:blip>
          <a:srcRect l="41988" t="37880" r="5677"/>
          <a:stretch/>
        </p:blipFill>
        <p:spPr bwMode="auto">
          <a:xfrm>
            <a:off x="6332090" y="4155411"/>
            <a:ext cx="2874972" cy="2174868"/>
          </a:xfrm>
          <a:prstGeom prst="rect">
            <a:avLst/>
          </a:prstGeom>
          <a:noFill/>
          <a:ln>
            <a:noFill/>
          </a:ln>
        </p:spPr>
      </p:pic>
    </p:spTree>
    <p:extLst>
      <p:ext uri="{BB962C8B-B14F-4D97-AF65-F5344CB8AC3E}">
        <p14:creationId xmlns:p14="http://schemas.microsoft.com/office/powerpoint/2010/main" val="2192911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USGS_blu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11315</TotalTime>
  <Words>290</Words>
  <Application>Microsoft Office PowerPoint</Application>
  <PresentationFormat>Widescreen</PresentationFormat>
  <Paragraphs>70</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Century Schoolbook</vt:lpstr>
      <vt:lpstr>High Tower Text</vt:lpstr>
      <vt:lpstr>Wingdings</vt:lpstr>
      <vt:lpstr>Wingdings 2</vt:lpstr>
      <vt:lpstr>View</vt:lpstr>
      <vt:lpstr>USGS_blue</vt:lpstr>
      <vt:lpstr>Tobacco Oversight Committee</vt:lpstr>
      <vt:lpstr>Fixed-station Super Gages (average continuous nitrate concentrations)</vt:lpstr>
      <vt:lpstr>USGS Mobile Super Gage</vt:lpstr>
      <vt:lpstr>Meat Processing Plants</vt:lpstr>
      <vt:lpstr>Shared-Use Equipment Program</vt:lpstr>
      <vt:lpstr>Highlight on Pulaski County Shared-Use</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Oversight Committee</dc:title>
  <dc:creator>Warren Beeler</dc:creator>
  <cp:lastModifiedBy>McElmurray, Marielle H (Gov Office GOAP)</cp:lastModifiedBy>
  <cp:revision>225</cp:revision>
  <dcterms:created xsi:type="dcterms:W3CDTF">2019-05-29T13:56:05Z</dcterms:created>
  <dcterms:modified xsi:type="dcterms:W3CDTF">2019-09-04T12:32:33Z</dcterms:modified>
</cp:coreProperties>
</file>