
<file path=[Content_Types].xml><?xml version="1.0" encoding="utf-8"?>
<Types xmlns="http://schemas.openxmlformats.org/package/2006/content-types">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Default Extension="rels" ContentType="application/vnd.openxmlformats-package.relationships+xml"/>
  <Default Extension="jpeg" ContentType="image/jpeg"/>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Masters/slideMaster2.xml" ContentType="application/vnd.openxmlformats-officedocument.presentationml.slideMaster+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Layouts/slideLayout28.xml" ContentType="application/vnd.openxmlformats-officedocument.presentationml.slideLayout+xml"/>
  <Default Extension="xml" ContentType="application/xml"/>
  <Override PartName="/ppt/slideLayouts/slideLayout16.xml" ContentType="application/vnd.openxmlformats-officedocument.presentationml.slideLayout+xml"/>
  <Override PartName="/ppt/tableStyles.xml" ContentType="application/vnd.openxmlformats-officedocument.presentationml.tableStyles+xml"/>
  <Override PartName="/ppt/slideLayouts/slideLayout24.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25.xml" ContentType="application/vnd.openxmlformats-officedocument.presentationml.slideLayout+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3.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slideLayouts/slideLayout26.xml" ContentType="application/vnd.openxmlformats-officedocument.presentationml.slideLayout+xml"/>
  <Override PartName="/ppt/diagrams/drawing1.xml" ContentType="application/vnd.ms-office.drawingml.diagramDrawing+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diagrams/data1.xml" ContentType="application/vnd.openxmlformats-officedocument.drawingml.diagramData+xml"/>
  <Override PartName="/ppt/presProps.xml" ContentType="application/vnd.openxmlformats-officedocument.presentationml.presProps+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9.xml" ContentType="application/vnd.openxmlformats-officedocument.presentationml.slideLayout+xml"/>
  <Default Extension="bin" ContentType="application/vnd.openxmlformats-officedocument.presentationml.printerSettings"/>
  <Override PartName="/ppt/viewProps.xml" ContentType="application/vnd.openxmlformats-officedocument.presentationml.viewProps+xml"/>
  <Override PartName="/ppt/slideLayouts/slideLayout2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r:id="rId1"/>
    <p:sldMasterId r:id="rId2"/>
  </p:sldMasterIdLst>
  <p:notesMasterIdLst>
    <p:notesMasterId r:id="rId11"/>
  </p:notesMasterIdLst>
  <p:sldIdLst>
    <p:sldId id="256" r:id="rId3"/>
    <p:sldId id="258" r:id="rId4"/>
    <p:sldId id="275" r:id="rId5"/>
    <p:sldId id="262" r:id="rId6"/>
    <p:sldId id="264" r:id="rId7"/>
    <p:sldId id="279" r:id="rId8"/>
    <p:sldId id="280" r:id="rId9"/>
    <p:sldId id="266" r:id="rId1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Mitchell, Erin B (Early Childhood)" initials="MEB(C" lastIdx="1" clrIdx="0">
    <p:extLst>
      <p:ext uri="{19B8F6BF-5375-455C-9EA6-DF929625EA0E}">
        <p15:presenceInfo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userId="S-1-5-21-2025429265-1060284298-529147667-126237" providerId="AD"/>
      </p:ext>
    </p:extLst>
  </p:cmAuth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23154" autoAdjust="0"/>
    <p:restoredTop sz="94660"/>
  </p:normalViewPr>
  <p:slideViewPr>
    <p:cSldViewPr snapToGrid="0">
      <p:cViewPr varScale="1">
        <p:scale>
          <a:sx n="92" d="100"/>
          <a:sy n="92" d="100"/>
        </p:scale>
        <p:origin x="-112" y="-88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commentAuthors" Target="commentAuthors.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1" csCatId="colorful" phldr="1"/>
      <dgm:spPr/>
      <dgm:t>
        <a:bodyPr/>
        <a:lstStyle/>
        <a:p>
          <a:endParaRPr lang="en-US"/>
        </a:p>
      </dgm:t>
    </dgm:pt>
    <dgm:pt modelId="{27F0A3CF-5B14-424A-9756-5E1F5AE39F84}">
      <dgm:prSet phldrT="[Text]" custT="1"/>
      <dgm:spPr>
        <a:solidFill>
          <a:schemeClr val="tx2"/>
        </a:solidFill>
        <a:ln w="28575">
          <a:noFill/>
        </a:ln>
      </dgm:spPr>
      <dgm:t>
        <a:bodyPr/>
        <a:lstStyle/>
        <a:p>
          <a:r>
            <a:rPr lang="en-US" sz="2000" smtClean="0">
              <a:solidFill>
                <a:schemeClr val="bg1"/>
              </a:solidFill>
            </a:rPr>
            <a:t>Commissioner’s Office</a:t>
          </a:r>
          <a:endParaRPr lang="en-US" sz="2000" i="1" dirty="0">
            <a:solidFill>
              <a:schemeClr val="bg1"/>
            </a:solidFill>
          </a:endParaRPr>
        </a:p>
      </dgm:t>
    </dgm:pt>
    <dgm:pt modelId="{C499392C-CCD8-4667-ABC7-27F285F4D7CD}" type="parTrans" cxnId="{4E9AA6E3-D355-401C-A6BF-119CB8513E5A}">
      <dgm:prSet/>
      <dgm:spPr/>
      <dgm:t>
        <a:bodyPr/>
        <a:lstStyle/>
        <a:p>
          <a:endParaRPr lang="en-US"/>
        </a:p>
      </dgm:t>
    </dgm:pt>
    <dgm:pt modelId="{9EE6FBBB-E592-4881-BC26-A964F93FED14}" type="sibTrans" cxnId="{4E9AA6E3-D355-401C-A6BF-119CB8513E5A}">
      <dgm:prSet/>
      <dgm:spPr/>
      <dgm:t>
        <a:bodyPr/>
        <a:lstStyle/>
        <a:p>
          <a:endParaRPr lang="en-US"/>
        </a:p>
      </dgm:t>
    </dgm:pt>
    <dgm:pt modelId="{4951533E-B55E-4DDB-A2A1-0DD1A410B39D}">
      <dgm:prSet phldrT="[Text]" custT="1"/>
      <dgm:spPr>
        <a:solidFill>
          <a:schemeClr val="accent1"/>
        </a:solidFill>
        <a:ln w="28575">
          <a:noFill/>
        </a:ln>
      </dgm:spPr>
      <dgm:t>
        <a:bodyPr/>
        <a:lstStyle/>
        <a:p>
          <a:r>
            <a:rPr lang="en-US" sz="2000" smtClean="0">
              <a:solidFill>
                <a:schemeClr val="bg1"/>
              </a:solidFill>
            </a:rPr>
            <a:t>Maternal and Child Health</a:t>
          </a:r>
          <a:endParaRPr lang="en-US" sz="2000" dirty="0" smtClean="0">
            <a:solidFill>
              <a:schemeClr val="bg1"/>
            </a:solidFill>
          </a:endParaRP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a:p>
      </dgm:t>
    </dgm:pt>
    <dgm:pt modelId="{AEAE29A3-FF9F-4497-962E-AEF9F1A7EAC9}" type="sibTrans" cxnId="{C561B666-7D7A-4CFF-A534-76A7B1AFDBA8}">
      <dgm:prSet/>
      <dgm:spPr/>
      <dgm:t>
        <a:bodyPr/>
        <a:lstStyle/>
        <a:p>
          <a:endParaRPr lang="en-US"/>
        </a:p>
      </dgm:t>
    </dgm:pt>
    <dgm:pt modelId="{5949EB21-4911-4926-8458-9EEBA62DC847}">
      <dgm:prSet phldrT="[Text]" custT="1"/>
      <dgm:spPr>
        <a:solidFill>
          <a:schemeClr val="accent6"/>
        </a:solidFill>
        <a:ln w="28575">
          <a:noFill/>
        </a:ln>
      </dgm:spPr>
      <dgm:t>
        <a:bodyPr/>
        <a:lstStyle/>
        <a:p>
          <a:r>
            <a:rPr lang="en-US" sz="2000" smtClean="0">
              <a:solidFill>
                <a:schemeClr val="bg1"/>
              </a:solidFill>
            </a:rPr>
            <a:t>Women’s Health</a:t>
          </a:r>
          <a:endParaRPr lang="en-US" sz="2000" dirty="0">
            <a:solidFill>
              <a:schemeClr val="bg1"/>
            </a:solidFill>
          </a:endParaRP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a:p>
      </dgm:t>
    </dgm:pt>
    <dgm:pt modelId="{8317971A-2589-4C00-BBB7-6A1EE6FEA2D8}" type="sibTrans" cxnId="{D5460841-2773-499B-954B-032563B960E2}">
      <dgm:prSet/>
      <dgm:spPr/>
      <dgm:t>
        <a:bodyPr/>
        <a:lstStyle/>
        <a:p>
          <a:endParaRPr lang="en-US"/>
        </a:p>
      </dgm:t>
    </dgm:pt>
    <dgm:pt modelId="{D6BC36C3-C210-4A00-9247-EC06B7C445C6}">
      <dgm:prSet phldrT="[Text]" custT="1"/>
      <dgm:spPr>
        <a:solidFill>
          <a:schemeClr val="accent2"/>
        </a:solidFill>
        <a:ln w="28575">
          <a:noFill/>
        </a:ln>
      </dgm:spPr>
      <dgm:t>
        <a:bodyPr/>
        <a:lstStyle/>
        <a:p>
          <a:r>
            <a:rPr lang="en-US" sz="2000" smtClean="0">
              <a:solidFill>
                <a:schemeClr val="bg1"/>
              </a:solidFill>
            </a:rPr>
            <a:t>Prevention and Quality Improvement</a:t>
          </a:r>
          <a:endParaRPr lang="en-US" sz="2000" dirty="0">
            <a:solidFill>
              <a:schemeClr val="bg1"/>
            </a:solidFill>
          </a:endParaRP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a:p>
      </dgm:t>
    </dgm:pt>
    <dgm:pt modelId="{7291E221-0BAB-4182-9161-51E79B6002CD}" type="sibTrans" cxnId="{CC515B48-77B5-4D76-AA99-6C6B24B80A11}">
      <dgm:prSet/>
      <dgm:spPr/>
      <dgm:t>
        <a:bodyPr/>
        <a:lstStyle/>
        <a:p>
          <a:endParaRPr lang="en-US"/>
        </a:p>
      </dgm:t>
    </dgm:pt>
    <dgm:pt modelId="{5D034D43-3765-4458-B6D9-C01B4EF1CE9C}">
      <dgm:prSet phldrT="[Text]" custT="1"/>
      <dgm:spPr>
        <a:solidFill>
          <a:schemeClr val="accent3"/>
        </a:solidFill>
        <a:ln w="28575">
          <a:noFill/>
        </a:ln>
      </dgm:spPr>
      <dgm:t>
        <a:bodyPr/>
        <a:lstStyle/>
        <a:p>
          <a:r>
            <a:rPr lang="en-US" sz="2000" dirty="0" smtClean="0">
              <a:solidFill>
                <a:schemeClr val="bg1"/>
              </a:solidFill>
            </a:rPr>
            <a:t>Epidemiology and Health Planning</a:t>
          </a:r>
          <a:endParaRPr lang="en-US" sz="2000" dirty="0">
            <a:solidFill>
              <a:schemeClr val="bg1"/>
            </a:solidFill>
          </a:endParaRPr>
        </a:p>
      </dgm:t>
    </dgm:pt>
    <dgm:pt modelId="{D58D50F6-D6AB-466F-85E4-B320AD3F42A8}" type="parTrans" cxnId="{32E03D97-96E3-4DD7-9C7D-F279B56AB2CD}">
      <dgm:prSet/>
      <dgm:spPr>
        <a:ln w="28575">
          <a:solidFill>
            <a:schemeClr val="bg1">
              <a:lumMod val="85000"/>
            </a:schemeClr>
          </a:solidFill>
        </a:ln>
      </dgm:spPr>
      <dgm:t>
        <a:bodyPr/>
        <a:lstStyle/>
        <a:p>
          <a:endParaRPr lang="en-US"/>
        </a:p>
      </dgm:t>
    </dgm:pt>
    <dgm:pt modelId="{B6E60E56-7A91-4CB5-A6E6-7AFF437EEB83}" type="sibTrans" cxnId="{32E03D97-96E3-4DD7-9C7D-F279B56AB2CD}">
      <dgm:prSet/>
      <dgm:spPr/>
      <dgm:t>
        <a:bodyPr/>
        <a:lstStyle/>
        <a:p>
          <a:endParaRPr lang="en-US"/>
        </a:p>
      </dgm:t>
    </dgm:pt>
    <dgm:pt modelId="{A0E5D163-823F-4EB7-A974-8639FA53F1AE}">
      <dgm:prSet phldrT="[Text]" custT="1"/>
      <dgm:spPr>
        <a:solidFill>
          <a:schemeClr val="accent4"/>
        </a:solidFill>
        <a:ln w="28575">
          <a:noFill/>
        </a:ln>
      </dgm:spPr>
      <dgm:t>
        <a:bodyPr/>
        <a:lstStyle/>
        <a:p>
          <a:r>
            <a:rPr lang="en-US" sz="2000" smtClean="0">
              <a:solidFill>
                <a:schemeClr val="bg1"/>
              </a:solidFill>
            </a:rPr>
            <a:t>Public Health Protection and Safety</a:t>
          </a:r>
          <a:endParaRPr lang="en-US" sz="2000" dirty="0">
            <a:solidFill>
              <a:schemeClr val="bg1"/>
            </a:solidFill>
          </a:endParaRP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a:p>
      </dgm:t>
    </dgm:pt>
    <dgm:pt modelId="{BEB3162B-DD54-463B-949D-ACA9C47C6D7F}" type="sibTrans" cxnId="{CEDEDDBB-1D2A-45B1-A3A9-2ADA843F3EB8}">
      <dgm:prSet/>
      <dgm:spPr/>
      <dgm:t>
        <a:bodyPr/>
        <a:lstStyle/>
        <a:p>
          <a:endParaRPr lang="en-US"/>
        </a:p>
      </dgm:t>
    </dgm:pt>
    <dgm:pt modelId="{98F641F5-43FC-4A7F-91B1-545C5E7DD563}">
      <dgm:prSet phldrT="[Text]" custT="1"/>
      <dgm:spPr>
        <a:solidFill>
          <a:schemeClr val="accent1"/>
        </a:solidFill>
        <a:ln w="28575">
          <a:noFill/>
        </a:ln>
      </dgm:spPr>
      <dgm:t>
        <a:bodyPr/>
        <a:lstStyle/>
        <a:p>
          <a:r>
            <a:rPr lang="en-US" sz="2000" smtClean="0">
              <a:solidFill>
                <a:schemeClr val="bg1"/>
              </a:solidFill>
            </a:rPr>
            <a:t>Laboratory Services</a:t>
          </a:r>
          <a:endParaRPr lang="en-US" sz="2000" dirty="0">
            <a:solidFill>
              <a:schemeClr val="bg1"/>
            </a:solidFill>
          </a:endParaRP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a:p>
      </dgm:t>
    </dgm:pt>
    <dgm:pt modelId="{B846EDF0-E76C-4AEB-A3D6-6B60AD2CAC87}" type="sibTrans" cxnId="{0DE76E73-D0DD-4E1C-AFAC-BDBD79BAA55B}">
      <dgm:prSet/>
      <dgm:spPr/>
      <dgm:t>
        <a:bodyPr/>
        <a:lstStyle/>
        <a:p>
          <a:endParaRPr lang="en-US"/>
        </a:p>
      </dgm:t>
    </dgm:pt>
    <dgm:pt modelId="{B81D7114-4009-4981-9A51-5763C8737810}">
      <dgm:prSet phldrT="[Text]" custT="1"/>
      <dgm:spPr>
        <a:solidFill>
          <a:schemeClr val="accent2"/>
        </a:solidFill>
        <a:ln w="28575">
          <a:noFill/>
        </a:ln>
      </dgm:spPr>
      <dgm:t>
        <a:bodyPr/>
        <a:lstStyle/>
        <a:p>
          <a:r>
            <a:rPr lang="en-US" sz="2000" dirty="0" smtClean="0">
              <a:solidFill>
                <a:schemeClr val="bg1"/>
              </a:solidFill>
            </a:rPr>
            <a:t>Administration and Financial Management</a:t>
          </a:r>
          <a:endParaRPr lang="en-US" sz="2000" dirty="0">
            <a:solidFill>
              <a:schemeClr val="bg1"/>
            </a:solidFill>
          </a:endParaRP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a:p>
      </dgm:t>
    </dgm:pt>
    <dgm:pt modelId="{0E4AB4C3-DBBE-4007-A8B5-2BFA2173F09F}" type="sibTrans" cxnId="{DA305433-3FC2-43BA-A04A-E323652EA15F}">
      <dgm:prSet/>
      <dgm:spPr/>
      <dgm:t>
        <a:bodyPr/>
        <a:lstStyle/>
        <a:p>
          <a:endParaRPr lang="en-US"/>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t>
        <a:bodyPr/>
        <a:lstStyle/>
        <a:p>
          <a:endParaRPr lang="en-US"/>
        </a:p>
      </dgm:t>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t>
        <a:bodyPr/>
        <a:lstStyle/>
        <a:p>
          <a:endParaRPr lang="en-US"/>
        </a:p>
      </dgm:t>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t>
        <a:bodyPr/>
        <a:lstStyle/>
        <a:p>
          <a:endParaRPr lang="en-US"/>
        </a:p>
      </dgm:t>
    </dgm:pt>
    <dgm:pt modelId="{6B7C93FC-AC31-42CB-8D37-AAC8C06B8586}" type="pres">
      <dgm:prSet presAssocID="{77F292DC-768C-46DC-A5A2-2814249D4427}" presName="connTx" presStyleLbl="parChTrans1D2" presStyleIdx="0" presStyleCnt="7"/>
      <dgm:spPr/>
      <dgm:t>
        <a:bodyPr/>
        <a:lstStyle/>
        <a:p>
          <a:endParaRPr lang="en-US"/>
        </a:p>
      </dgm:t>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83188">
        <dgm:presLayoutVars>
          <dgm:chPref val="3"/>
        </dgm:presLayoutVars>
      </dgm:prSet>
      <dgm:spPr/>
      <dgm:t>
        <a:bodyPr/>
        <a:lstStyle/>
        <a:p>
          <a:endParaRPr lang="en-US"/>
        </a:p>
      </dgm:t>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t>
        <a:bodyPr/>
        <a:lstStyle/>
        <a:p>
          <a:endParaRPr lang="en-US"/>
        </a:p>
      </dgm:t>
    </dgm:pt>
    <dgm:pt modelId="{35252E8D-499F-40C3-9DF8-944FDD4B4038}" type="pres">
      <dgm:prSet presAssocID="{DE51D134-8779-4301-88E6-D2DB7E3DA2B0}" presName="connTx" presStyleLbl="parChTrans1D2" presStyleIdx="1" presStyleCnt="7"/>
      <dgm:spPr/>
      <dgm:t>
        <a:bodyPr/>
        <a:lstStyle/>
        <a:p>
          <a:endParaRPr lang="en-US"/>
        </a:p>
      </dgm:t>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83188">
        <dgm:presLayoutVars>
          <dgm:chPref val="3"/>
        </dgm:presLayoutVars>
      </dgm:prSet>
      <dgm:spPr/>
      <dgm:t>
        <a:bodyPr/>
        <a:lstStyle/>
        <a:p>
          <a:endParaRPr lang="en-US"/>
        </a:p>
      </dgm:t>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t>
        <a:bodyPr/>
        <a:lstStyle/>
        <a:p>
          <a:endParaRPr lang="en-US"/>
        </a:p>
      </dgm:t>
    </dgm:pt>
    <dgm:pt modelId="{CAEB46D4-E49D-409F-B7A0-0E1F95B7EAE8}" type="pres">
      <dgm:prSet presAssocID="{D14EEE02-1E0C-472A-AE60-766A94DFBC14}" presName="connTx" presStyleLbl="parChTrans1D2" presStyleIdx="2" presStyleCnt="7"/>
      <dgm:spPr/>
      <dgm:t>
        <a:bodyPr/>
        <a:lstStyle/>
        <a:p>
          <a:endParaRPr lang="en-US"/>
        </a:p>
      </dgm:t>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83188">
        <dgm:presLayoutVars>
          <dgm:chPref val="3"/>
        </dgm:presLayoutVars>
      </dgm:prSet>
      <dgm:spPr/>
      <dgm:t>
        <a:bodyPr/>
        <a:lstStyle/>
        <a:p>
          <a:endParaRPr lang="en-US"/>
        </a:p>
      </dgm:t>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t>
        <a:bodyPr/>
        <a:lstStyle/>
        <a:p>
          <a:endParaRPr lang="en-US"/>
        </a:p>
      </dgm:t>
    </dgm:pt>
    <dgm:pt modelId="{A41A1603-939C-4827-9FCF-316C0B1C80C5}" type="pres">
      <dgm:prSet presAssocID="{D58D50F6-D6AB-466F-85E4-B320AD3F42A8}" presName="connTx" presStyleLbl="parChTrans1D2" presStyleIdx="3" presStyleCnt="7"/>
      <dgm:spPr/>
      <dgm:t>
        <a:bodyPr/>
        <a:lstStyle/>
        <a:p>
          <a:endParaRPr lang="en-US"/>
        </a:p>
      </dgm:t>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83188">
        <dgm:presLayoutVars>
          <dgm:chPref val="3"/>
        </dgm:presLayoutVars>
      </dgm:prSet>
      <dgm:spPr/>
      <dgm:t>
        <a:bodyPr/>
        <a:lstStyle/>
        <a:p>
          <a:endParaRPr lang="en-US"/>
        </a:p>
      </dgm:t>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t>
        <a:bodyPr/>
        <a:lstStyle/>
        <a:p>
          <a:endParaRPr lang="en-US"/>
        </a:p>
      </dgm:t>
    </dgm:pt>
    <dgm:pt modelId="{379F408F-4D82-4738-A54E-47C405F251E4}" type="pres">
      <dgm:prSet presAssocID="{DFBE4F42-37DA-48B1-A71F-E90B731FF0F4}" presName="connTx" presStyleLbl="parChTrans1D2" presStyleIdx="4" presStyleCnt="7"/>
      <dgm:spPr/>
      <dgm:t>
        <a:bodyPr/>
        <a:lstStyle/>
        <a:p>
          <a:endParaRPr lang="en-US"/>
        </a:p>
      </dgm:t>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83188">
        <dgm:presLayoutVars>
          <dgm:chPref val="3"/>
        </dgm:presLayoutVars>
      </dgm:prSet>
      <dgm:spPr/>
      <dgm:t>
        <a:bodyPr/>
        <a:lstStyle/>
        <a:p>
          <a:endParaRPr lang="en-US"/>
        </a:p>
      </dgm:t>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t>
        <a:bodyPr/>
        <a:lstStyle/>
        <a:p>
          <a:endParaRPr lang="en-US"/>
        </a:p>
      </dgm:t>
    </dgm:pt>
    <dgm:pt modelId="{306D64F2-4C84-48E1-A409-2866D8738324}" type="pres">
      <dgm:prSet presAssocID="{06BED08C-6348-42D4-AD94-D8D52B989DCF}" presName="connTx" presStyleLbl="parChTrans1D2" presStyleIdx="5" presStyleCnt="7"/>
      <dgm:spPr/>
      <dgm:t>
        <a:bodyPr/>
        <a:lstStyle/>
        <a:p>
          <a:endParaRPr lang="en-US"/>
        </a:p>
      </dgm:t>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83188">
        <dgm:presLayoutVars>
          <dgm:chPref val="3"/>
        </dgm:presLayoutVars>
      </dgm:prSet>
      <dgm:spPr/>
      <dgm:t>
        <a:bodyPr/>
        <a:lstStyle/>
        <a:p>
          <a:endParaRPr lang="en-US"/>
        </a:p>
      </dgm:t>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t>
        <a:bodyPr/>
        <a:lstStyle/>
        <a:p>
          <a:endParaRPr lang="en-US"/>
        </a:p>
      </dgm:t>
    </dgm:pt>
    <dgm:pt modelId="{7C7E430D-68D7-4EDE-AC27-89BFBE44E6D7}" type="pres">
      <dgm:prSet presAssocID="{A6D27D9B-563E-4B23-AA07-2FD5245494B2}" presName="connTx" presStyleLbl="parChTrans1D2" presStyleIdx="6" presStyleCnt="7"/>
      <dgm:spPr/>
      <dgm:t>
        <a:bodyPr/>
        <a:lstStyle/>
        <a:p>
          <a:endParaRPr lang="en-US"/>
        </a:p>
      </dgm:t>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83188">
        <dgm:presLayoutVars>
          <dgm:chPref val="3"/>
        </dgm:presLayoutVars>
      </dgm:prSet>
      <dgm:spPr/>
      <dgm:t>
        <a:bodyPr/>
        <a:lstStyle/>
        <a:p>
          <a:endParaRPr lang="en-US"/>
        </a:p>
      </dgm:t>
    </dgm:pt>
    <dgm:pt modelId="{456D3CD5-F779-47AD-9A81-6FD6FE9F5B2F}" type="pres">
      <dgm:prSet presAssocID="{B81D7114-4009-4981-9A51-5763C8737810}" presName="level3hierChild" presStyleCnt="0"/>
      <dgm:spPr/>
    </dgm:pt>
  </dgm:ptLst>
  <dgm:cxnLst>
    <dgm:cxn modelId="{10F4CA64-C138-4FD2-BC9C-38223871F00B}" type="presOf" srcId="{77F292DC-768C-46DC-A5A2-2814249D4427}" destId="{6B7C93FC-AC31-42CB-8D37-AAC8C06B8586}" srcOrd="1"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EB50B5D5-FAE6-4F48-A7BF-0B4147406890}" type="presOf" srcId="{DE51D134-8779-4301-88E6-D2DB7E3DA2B0}" destId="{6BE7391D-3772-45C7-BB03-B5B214683C6E}"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900B103-A435-41DC-BBE9-8084DF8D33EC}" type="presOf" srcId="{B81D7114-4009-4981-9A51-5763C8737810}" destId="{0060CFB8-2A8A-4A1B-B7AA-F0317BA7B739}" srcOrd="0" destOrd="0" presId="urn:microsoft.com/office/officeart/2008/layout/HorizontalMultiLevelHierarchy"/>
    <dgm:cxn modelId="{A1F41535-11EB-417C-BE97-9902CCFE5F8F}" type="presOf" srcId="{A6D27D9B-563E-4B23-AA07-2FD5245494B2}" destId="{7C7E430D-68D7-4EDE-AC27-89BFBE44E6D7}" srcOrd="1"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96445356-D426-40E5-852B-5437C3AD0746}" type="presOf" srcId="{A0E5D163-823F-4EB7-A974-8639FA53F1AE}" destId="{42D61C59-8415-4E78-A2CC-696EF3213CB7}"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C561B666-7D7A-4CFF-A534-76A7B1AFDBA8}" srcId="{27F0A3CF-5B14-424A-9756-5E1F5AE39F84}" destId="{4951533E-B55E-4DDB-A2A1-0DD1A410B39D}" srcOrd="0" destOrd="0" parTransId="{77F292DC-768C-46DC-A5A2-2814249D4427}" sibTransId="{AEAE29A3-FF9F-4497-962E-AEF9F1A7EAC9}"/>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DB34F0E8-7771-41E8-B188-7744CE3A86D9}" type="presOf" srcId="{B5169929-1A00-4B39-BAB7-B500300888FC}" destId="{62AF9A13-65A2-4B89-B474-136A27FEBFF4}" srcOrd="0"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F709E5F7-61B6-4691-815E-EE051131A205}" type="presOf" srcId="{A6D27D9B-563E-4B23-AA07-2FD5245494B2}" destId="{74114163-B4E1-492A-B948-61BB1E3023B2}" srcOrd="0" destOrd="0" presId="urn:microsoft.com/office/officeart/2008/layout/HorizontalMultiLevelHierarchy"/>
    <dgm:cxn modelId="{8ACBA049-CD24-4F06-87A4-A2FAEA5BB835}" type="presOf" srcId="{27F0A3CF-5B14-424A-9756-5E1F5AE39F84}" destId="{59935916-D8C6-4C4E-B14F-48A57B6B9F68}" srcOrd="0" destOrd="0" presId="urn:microsoft.com/office/officeart/2008/layout/HorizontalMultiLevelHierarchy"/>
    <dgm:cxn modelId="{D67BDE55-4492-4F91-8DBD-3C534EDF7BB9}" type="presOf" srcId="{D14EEE02-1E0C-472A-AE60-766A94DFBC14}" destId="{CAEB46D4-E49D-409F-B7A0-0E1F95B7EAE8}" srcOrd="1" destOrd="0" presId="urn:microsoft.com/office/officeart/2008/layout/HorizontalMultiLevelHierarchy"/>
    <dgm:cxn modelId="{52E189A3-B253-43A8-B623-F5746A9DF72F}" type="presOf" srcId="{DFBE4F42-37DA-48B1-A71F-E90B731FF0F4}" destId="{379F408F-4D82-4738-A54E-47C405F251E4}" srcOrd="1"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08917AFD-A714-4A5B-AF64-B3A4BA2BBA66}" type="presOf" srcId="{98F641F5-43FC-4A7F-91B1-545C5E7DD563}" destId="{86B6F8FD-94AF-47EE-A573-412109D0A061}" srcOrd="0"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CC515B48-77B5-4D76-AA99-6C6B24B80A11}" srcId="{27F0A3CF-5B14-424A-9756-5E1F5AE39F84}" destId="{D6BC36C3-C210-4A00-9247-EC06B7C445C6}" srcOrd="2" destOrd="0" parTransId="{D14EEE02-1E0C-472A-AE60-766A94DFBC14}" sibTransId="{7291E221-0BAB-4182-9161-51E79B6002CD}"/>
    <dgm:cxn modelId="{74DBD207-88C1-4532-93B4-A9FBE038EACD}" type="presOf" srcId="{D58D50F6-D6AB-466F-85E4-B320AD3F42A8}" destId="{A41A1603-939C-4827-9FCF-316C0B1C80C5}" srcOrd="1"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FD2A0356-C497-4AD4-8A60-D4855A4C1C0F}" type="presOf" srcId="{DE51D134-8779-4301-88E6-D2DB7E3DA2B0}" destId="{35252E8D-499F-40C3-9DF8-944FDD4B4038}" srcOrd="1"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 xmlns:dgm="http://schemas.openxmlformats.org/drawingml/2006/diagram" xmlns:a="http://schemas.openxmlformats.org/drawingml/2006/main"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317243"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472491" y="4023714"/>
        <a:ext cx="126923" cy="126923"/>
      </dsp:txXfrm>
    </dsp:sp>
    <dsp:sp modelId="{4BAC4599-5689-437F-90F2-D586D824B66C}">
      <dsp:nvSpPr>
        <dsp:cNvPr id="0" name=""/>
        <dsp:cNvSpPr/>
      </dsp:nvSpPr>
      <dsp:spPr>
        <a:xfrm>
          <a:off x="1317243"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492867" y="3627340"/>
        <a:ext cx="86171" cy="86171"/>
      </dsp:txXfrm>
    </dsp:sp>
    <dsp:sp modelId="{E20EDDB1-67FA-4D7D-9539-9F9A64C6DD66}">
      <dsp:nvSpPr>
        <dsp:cNvPr id="0" name=""/>
        <dsp:cNvSpPr/>
      </dsp:nvSpPr>
      <dsp:spPr>
        <a:xfrm>
          <a:off x="1317243"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512421" y="3230142"/>
        <a:ext cx="47065" cy="47065"/>
      </dsp:txXfrm>
    </dsp:sp>
    <dsp:sp modelId="{4014ECEF-0888-4009-892D-AB08DF214F2C}">
      <dsp:nvSpPr>
        <dsp:cNvPr id="0" name=""/>
        <dsp:cNvSpPr/>
      </dsp:nvSpPr>
      <dsp:spPr>
        <a:xfrm>
          <a:off x="1317243"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25018" y="2825988"/>
        <a:ext cx="21871" cy="21871"/>
      </dsp:txXfrm>
    </dsp:sp>
    <dsp:sp modelId="{31B24B2D-92AE-440C-A1A6-5F475784AD35}">
      <dsp:nvSpPr>
        <dsp:cNvPr id="0" name=""/>
        <dsp:cNvSpPr/>
      </dsp:nvSpPr>
      <dsp:spPr>
        <a:xfrm>
          <a:off x="1317243"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512421" y="2396641"/>
        <a:ext cx="47065" cy="47065"/>
      </dsp:txXfrm>
    </dsp:sp>
    <dsp:sp modelId="{6BE7391D-3772-45C7-BB03-B5B214683C6E}">
      <dsp:nvSpPr>
        <dsp:cNvPr id="0" name=""/>
        <dsp:cNvSpPr/>
      </dsp:nvSpPr>
      <dsp:spPr>
        <a:xfrm>
          <a:off x="1317243"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492867" y="1960337"/>
        <a:ext cx="86171" cy="86171"/>
      </dsp:txXfrm>
    </dsp:sp>
    <dsp:sp modelId="{D06C129D-FFB9-48A9-9033-F70ED61AAC72}">
      <dsp:nvSpPr>
        <dsp:cNvPr id="0" name=""/>
        <dsp:cNvSpPr/>
      </dsp:nvSpPr>
      <dsp:spPr>
        <a:xfrm>
          <a:off x="1317243"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472491" y="1523210"/>
        <a:ext cx="126923" cy="126923"/>
      </dsp:txXfrm>
    </dsp:sp>
    <dsp:sp modelId="{59935916-D8C6-4C4E-B14F-48A57B6B9F68}">
      <dsp:nvSpPr>
        <dsp:cNvPr id="0" name=""/>
        <dsp:cNvSpPr/>
      </dsp:nvSpPr>
      <dsp:spPr>
        <a:xfrm rot="16200000">
          <a:off x="-1604177" y="2460438"/>
          <a:ext cx="5089868" cy="752971"/>
        </a:xfrm>
        <a:prstGeom prst="rect">
          <a:avLst/>
        </a:prstGeom>
        <a:solidFill>
          <a:schemeClr val="tx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solidFill>
                <a:schemeClr val="bg1"/>
              </a:solidFill>
            </a:rPr>
            <a:t>Commissioner’s Office</a:t>
          </a:r>
          <a:endParaRPr lang="en-US" sz="2000" i="1" kern="1200" dirty="0">
            <a:solidFill>
              <a:schemeClr val="bg1"/>
            </a:solidFill>
          </a:endParaRPr>
        </a:p>
      </dsp:txBody>
      <dsp:txXfrm>
        <a:off x="-1604177" y="2460438"/>
        <a:ext cx="5089868" cy="752971"/>
      </dsp:txXfrm>
    </dsp:sp>
    <dsp:sp modelId="{B73CF9B0-EB3F-4577-8369-54F3E07425DB}">
      <dsp:nvSpPr>
        <dsp:cNvPr id="0" name=""/>
        <dsp:cNvSpPr/>
      </dsp:nvSpPr>
      <dsp:spPr>
        <a:xfrm>
          <a:off x="1754664" y="3019"/>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solidFill>
                <a:schemeClr val="bg1"/>
              </a:solidFill>
            </a:rPr>
            <a:t>Maternal and Child Health</a:t>
          </a:r>
          <a:endParaRPr lang="en-US" sz="2000" kern="1200" dirty="0" smtClean="0">
            <a:solidFill>
              <a:schemeClr val="bg1"/>
            </a:solidFill>
          </a:endParaRPr>
        </a:p>
      </dsp:txBody>
      <dsp:txXfrm>
        <a:off x="1754664" y="3019"/>
        <a:ext cx="4006519" cy="666801"/>
      </dsp:txXfrm>
    </dsp:sp>
    <dsp:sp modelId="{57F0B218-B8AE-4220-9430-48E42516228E}">
      <dsp:nvSpPr>
        <dsp:cNvPr id="0" name=""/>
        <dsp:cNvSpPr/>
      </dsp:nvSpPr>
      <dsp:spPr>
        <a:xfrm>
          <a:off x="1754664" y="836520"/>
          <a:ext cx="4006519" cy="666801"/>
        </a:xfrm>
        <a:prstGeom prst="rect">
          <a:avLst/>
        </a:prstGeom>
        <a:solidFill>
          <a:schemeClr val="accent6"/>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solidFill>
                <a:schemeClr val="bg1"/>
              </a:solidFill>
            </a:rPr>
            <a:t>Women’s Health</a:t>
          </a:r>
          <a:endParaRPr lang="en-US" sz="2000" kern="1200" dirty="0">
            <a:solidFill>
              <a:schemeClr val="bg1"/>
            </a:solidFill>
          </a:endParaRPr>
        </a:p>
      </dsp:txBody>
      <dsp:txXfrm>
        <a:off x="1754664" y="836520"/>
        <a:ext cx="4006519" cy="666801"/>
      </dsp:txXfrm>
    </dsp:sp>
    <dsp:sp modelId="{7273DBFA-A064-4CD0-8B35-089175BB930D}">
      <dsp:nvSpPr>
        <dsp:cNvPr id="0" name=""/>
        <dsp:cNvSpPr/>
      </dsp:nvSpPr>
      <dsp:spPr>
        <a:xfrm>
          <a:off x="1754664" y="1670022"/>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solidFill>
                <a:schemeClr val="bg1"/>
              </a:solidFill>
            </a:rPr>
            <a:t>Prevention and Quality Improvement</a:t>
          </a:r>
          <a:endParaRPr lang="en-US" sz="2000" kern="1200" dirty="0">
            <a:solidFill>
              <a:schemeClr val="bg1"/>
            </a:solidFill>
          </a:endParaRPr>
        </a:p>
      </dsp:txBody>
      <dsp:txXfrm>
        <a:off x="1754664" y="1670022"/>
        <a:ext cx="4006519" cy="666801"/>
      </dsp:txXfrm>
    </dsp:sp>
    <dsp:sp modelId="{6D7F8648-288A-4A1F-B54A-807646FA6E13}">
      <dsp:nvSpPr>
        <dsp:cNvPr id="0" name=""/>
        <dsp:cNvSpPr/>
      </dsp:nvSpPr>
      <dsp:spPr>
        <a:xfrm>
          <a:off x="1754664" y="2503523"/>
          <a:ext cx="4006519" cy="666801"/>
        </a:xfrm>
        <a:prstGeom prst="rect">
          <a:avLst/>
        </a:prstGeom>
        <a:solidFill>
          <a:schemeClr val="accent3"/>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Epidemiology and Health Planning</a:t>
          </a:r>
          <a:endParaRPr lang="en-US" sz="2000" kern="1200" dirty="0">
            <a:solidFill>
              <a:schemeClr val="bg1"/>
            </a:solidFill>
          </a:endParaRPr>
        </a:p>
      </dsp:txBody>
      <dsp:txXfrm>
        <a:off x="1754664" y="2503523"/>
        <a:ext cx="4006519" cy="666801"/>
      </dsp:txXfrm>
    </dsp:sp>
    <dsp:sp modelId="{42D61C59-8415-4E78-A2CC-696EF3213CB7}">
      <dsp:nvSpPr>
        <dsp:cNvPr id="0" name=""/>
        <dsp:cNvSpPr/>
      </dsp:nvSpPr>
      <dsp:spPr>
        <a:xfrm>
          <a:off x="1754664" y="3337025"/>
          <a:ext cx="4006519" cy="666801"/>
        </a:xfrm>
        <a:prstGeom prst="rect">
          <a:avLst/>
        </a:prstGeom>
        <a:solidFill>
          <a:schemeClr val="accent4"/>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solidFill>
                <a:schemeClr val="bg1"/>
              </a:solidFill>
            </a:rPr>
            <a:t>Public Health Protection and Safety</a:t>
          </a:r>
          <a:endParaRPr lang="en-US" sz="2000" kern="1200" dirty="0">
            <a:solidFill>
              <a:schemeClr val="bg1"/>
            </a:solidFill>
          </a:endParaRPr>
        </a:p>
      </dsp:txBody>
      <dsp:txXfrm>
        <a:off x="1754664" y="3337025"/>
        <a:ext cx="4006519" cy="666801"/>
      </dsp:txXfrm>
    </dsp:sp>
    <dsp:sp modelId="{86B6F8FD-94AF-47EE-A573-412109D0A061}">
      <dsp:nvSpPr>
        <dsp:cNvPr id="0" name=""/>
        <dsp:cNvSpPr/>
      </dsp:nvSpPr>
      <dsp:spPr>
        <a:xfrm>
          <a:off x="1754664" y="4170526"/>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solidFill>
                <a:schemeClr val="bg1"/>
              </a:solidFill>
            </a:rPr>
            <a:t>Laboratory Services</a:t>
          </a:r>
          <a:endParaRPr lang="en-US" sz="2000" kern="1200" dirty="0">
            <a:solidFill>
              <a:schemeClr val="bg1"/>
            </a:solidFill>
          </a:endParaRPr>
        </a:p>
      </dsp:txBody>
      <dsp:txXfrm>
        <a:off x="1754664" y="4170526"/>
        <a:ext cx="4006519" cy="666801"/>
      </dsp:txXfrm>
    </dsp:sp>
    <dsp:sp modelId="{0060CFB8-2A8A-4A1B-B7AA-F0317BA7B739}">
      <dsp:nvSpPr>
        <dsp:cNvPr id="0" name=""/>
        <dsp:cNvSpPr/>
      </dsp:nvSpPr>
      <dsp:spPr>
        <a:xfrm>
          <a:off x="1754664" y="5004028"/>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Administration and Financial Management</a:t>
          </a:r>
          <a:endParaRPr lang="en-US" sz="2000" kern="1200" dirty="0">
            <a:solidFill>
              <a:schemeClr val="bg1"/>
            </a:solidFill>
          </a:endParaRPr>
        </a:p>
      </dsp:txBody>
      <dsp:txXfrm>
        <a:off x="1754664" y="5004028"/>
        <a:ext cx="4006519" cy="66680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A3086B4-7B84-4435-BC86-5BB303227C84}" type="datetimeFigureOut">
              <a:rPr lang="en-US" smtClean="0"/>
              <a:pPr/>
              <a:t>8/30/19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76F3408-3A85-4BE3-9557-83262BC8590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2983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Master" Target="../slideMasters/slideMaster2.xml"/><Relationship Id="rId2" Type="http://schemas.openxmlformats.org/officeDocument/2006/relationships/diagramData" Target="../diagrams/data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AA1A0-773F-48C7-A9F8-90706C5907F6}" type="datetimeFigureOut">
              <a:rPr lang="en-US" smtClean="0"/>
              <a:pPr/>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0275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AA1A0-773F-48C7-A9F8-90706C5907F6}" type="datetimeFigureOut">
              <a:rPr lang="en-US" smtClean="0"/>
              <a:pPr/>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6345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AA1A0-773F-48C7-A9F8-90706C5907F6}" type="datetimeFigureOut">
              <a:rPr lang="en-US" smtClean="0"/>
              <a:pPr/>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421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0" y="1"/>
            <a:ext cx="12191998" cy="360827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38200" y="976393"/>
            <a:ext cx="10515600" cy="1896149"/>
          </a:xfrm>
          <a:noFill/>
        </p:spPr>
        <p:txBody>
          <a:bodyPr anchor="b">
            <a:normAutofit/>
          </a:bodyPr>
          <a:lstStyle>
            <a:lvl1pPr algn="ctr">
              <a:defRPr sz="4400" b="1">
                <a:solidFill>
                  <a:schemeClr val="bg1"/>
                </a:solidFill>
                <a:latin typeface="+mn-lt"/>
              </a:defRPr>
            </a:lvl1pPr>
          </a:lstStyle>
          <a:p>
            <a:r>
              <a:rPr lang="en-US" dirty="0" smtClean="0"/>
              <a:t>Click to edit presentation title</a:t>
            </a:r>
            <a:endParaRPr lang="en-US" dirty="0"/>
          </a:p>
        </p:txBody>
      </p:sp>
      <p:sp>
        <p:nvSpPr>
          <p:cNvPr id="3" name="Subtitle 2"/>
          <p:cNvSpPr>
            <a:spLocks noGrp="1"/>
          </p:cNvSpPr>
          <p:nvPr>
            <p:ph type="subTitle" idx="1" hasCustomPrompt="1"/>
          </p:nvPr>
        </p:nvSpPr>
        <p:spPr bwMode="invGray">
          <a:xfrm>
            <a:off x="838200" y="2910456"/>
            <a:ext cx="10515600" cy="576664"/>
          </a:xfrm>
        </p:spPr>
        <p:txBody>
          <a:bodyPr>
            <a:normAutofit/>
          </a:bodyPr>
          <a:lstStyle>
            <a:lvl1pPr marL="0" indent="0" algn="ctr">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presenter</a:t>
            </a:r>
            <a:endParaRPr lang="en-US" dirty="0"/>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smtClean="0"/>
          </a:p>
        </p:txBody>
      </p:sp>
      <p:sp>
        <p:nvSpPr>
          <p:cNvPr id="17"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date</a:t>
            </a:r>
            <a:endParaRPr lang="en-US" dirty="0"/>
          </a:p>
        </p:txBody>
      </p:sp>
      <p:grpSp>
        <p:nvGrpSpPr>
          <p:cNvPr id="12" name="Group 11"/>
          <p:cNvGrpSpPr/>
          <p:nvPr userDrawn="1"/>
        </p:nvGrpSpPr>
        <p:grpSpPr>
          <a:xfrm>
            <a:off x="-2" y="6470422"/>
            <a:ext cx="12188484" cy="387579"/>
            <a:chOff x="-2" y="6470422"/>
            <a:chExt cx="12188484" cy="387579"/>
          </a:xfrm>
        </p:grpSpPr>
        <p:sp>
          <p:nvSpPr>
            <p:cNvPr id="13" name="Rectangle 1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49012" y="4562856"/>
            <a:ext cx="2093976" cy="112773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4259368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grpSp>
        <p:nvGrpSpPr>
          <p:cNvPr id="18" name="Group 17"/>
          <p:cNvGrpSpPr/>
          <p:nvPr userDrawn="1"/>
        </p:nvGrpSpPr>
        <p:grpSpPr>
          <a:xfrm>
            <a:off x="-2" y="6470422"/>
            <a:ext cx="12188484" cy="387579"/>
            <a:chOff x="-2" y="6470422"/>
            <a:chExt cx="12188484" cy="387579"/>
          </a:xfrm>
        </p:grpSpPr>
        <p:sp>
          <p:nvSpPr>
            <p:cNvPr id="19" name="Rectangle 18"/>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E62C3F8-06FB-4101-86A5-190C2C263B48}" type="datetime1">
              <a:rPr lang="en-US" smtClean="0"/>
              <a:pPr/>
              <a:t>8/30/19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8925F-B6BB-49B0-9469-5285B9C99CB3}"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936819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grpSp>
        <p:nvGrpSpPr>
          <p:cNvPr id="23" name="Group 22"/>
          <p:cNvGrpSpPr/>
          <p:nvPr userDrawn="1"/>
        </p:nvGrpSpPr>
        <p:grpSpPr>
          <a:xfrm>
            <a:off x="-2" y="6470422"/>
            <a:ext cx="12188484" cy="387579"/>
            <a:chOff x="-2" y="6470422"/>
            <a:chExt cx="12188484" cy="387579"/>
          </a:xfrm>
        </p:grpSpPr>
        <p:sp>
          <p:nvSpPr>
            <p:cNvPr id="24" name="Rectangle 2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Date Placeholder 19"/>
          <p:cNvSpPr>
            <a:spLocks noGrp="1"/>
          </p:cNvSpPr>
          <p:nvPr>
            <p:ph type="dt" sz="half" idx="10"/>
          </p:nvPr>
        </p:nvSpPr>
        <p:spPr/>
        <p:txBody>
          <a:bodyPr/>
          <a:lstStyle/>
          <a:p>
            <a:fld id="{9A7F1E38-6BCE-4D70-B387-84CA5702158F}" type="datetime1">
              <a:rPr lang="en-US" smtClean="0"/>
              <a:pPr/>
              <a:t>8/30/19</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22" name="Slide Number Placeholder 21"/>
          <p:cNvSpPr>
            <a:spLocks noGrp="1"/>
          </p:cNvSpPr>
          <p:nvPr>
            <p:ph type="sldNum" sz="quarter" idx="12"/>
          </p:nvPr>
        </p:nvSpPr>
        <p:spPr/>
        <p:txBody>
          <a:bodyPr/>
          <a:lstStyle/>
          <a:p>
            <a:fld id="{ABB8925F-B6BB-49B0-9469-5285B9C99CB3}"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101576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grpSp>
        <p:nvGrpSpPr>
          <p:cNvPr id="17" name="Group 16"/>
          <p:cNvGrpSpPr/>
          <p:nvPr userDrawn="1"/>
        </p:nvGrpSpPr>
        <p:grpSpPr>
          <a:xfrm>
            <a:off x="-2" y="6470422"/>
            <a:ext cx="12188484" cy="387579"/>
            <a:chOff x="-2" y="6470422"/>
            <a:chExt cx="12188484" cy="387579"/>
          </a:xfrm>
        </p:grpSpPr>
        <p:sp>
          <p:nvSpPr>
            <p:cNvPr id="18" name="Rectangle 1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2C383FD5-3CC7-4907-89E9-8413BF81F2B2}" type="datetime1">
              <a:rPr lang="en-US" smtClean="0"/>
              <a:pPr/>
              <a:t>8/30/19</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0649795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icture with Caption">
    <p:spTree>
      <p:nvGrpSpPr>
        <p:cNvPr id="1" name=""/>
        <p:cNvGrpSpPr/>
        <p:nvPr/>
      </p:nvGrpSpPr>
      <p:grpSpPr>
        <a:xfrm>
          <a:off x="0" y="0"/>
          <a:ext cx="0" cy="0"/>
          <a:chOff x="0" y="0"/>
          <a:chExt cx="0" cy="0"/>
        </a:xfrm>
      </p:grpSpPr>
      <p:grpSp>
        <p:nvGrpSpPr>
          <p:cNvPr id="19" name="Group 18"/>
          <p:cNvGrpSpPr/>
          <p:nvPr userDrawn="1"/>
        </p:nvGrpSpPr>
        <p:grpSpPr>
          <a:xfrm>
            <a:off x="-2" y="6470422"/>
            <a:ext cx="12188484" cy="387579"/>
            <a:chOff x="-2" y="6470422"/>
            <a:chExt cx="12188484" cy="387579"/>
          </a:xfrm>
        </p:grpSpPr>
        <p:sp>
          <p:nvSpPr>
            <p:cNvPr id="20" name="Rectangle 19"/>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lvl1pPr>
              <a:defRPr>
                <a:solidFill>
                  <a:schemeClr val="bg1"/>
                </a:solidFill>
              </a:defRPr>
            </a:lvl1pPr>
          </a:lstStyle>
          <a:p>
            <a:fld id="{98D00DDA-2BCB-4A26-B7F7-5EAAD0BA086D}" type="datetime1">
              <a:rPr lang="en-US" smtClean="0"/>
              <a:pPr/>
              <a:t>8/30/19</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BB8925F-B6BB-49B0-9469-5285B9C99CB3}" type="slidenum">
              <a:rPr lang="en-US" smtClean="0"/>
              <a:pPr/>
              <a:t>‹#›</a:t>
            </a:fld>
            <a:endParaRPr lang="en-US"/>
          </a:p>
        </p:txBody>
      </p:sp>
      <p:sp>
        <p:nvSpPr>
          <p:cNvPr id="12"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smtClean="0"/>
              <a:t>Click to edit Master title style</a:t>
            </a:r>
            <a:endParaRPr lang="en-US" dirty="0"/>
          </a:p>
        </p:txBody>
      </p:sp>
      <p:sp>
        <p:nvSpPr>
          <p:cNvPr id="1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0870712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t with Caption">
    <p:spTree>
      <p:nvGrpSpPr>
        <p:cNvPr id="1" name=""/>
        <p:cNvGrpSpPr/>
        <p:nvPr/>
      </p:nvGrpSpPr>
      <p:grpSpPr>
        <a:xfrm>
          <a:off x="0" y="0"/>
          <a:ext cx="0" cy="0"/>
          <a:chOff x="0" y="0"/>
          <a:chExt cx="0" cy="0"/>
        </a:xfrm>
      </p:grpSpPr>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16"/>
          <p:cNvSpPr>
            <a:spLocks noGrp="1"/>
          </p:cNvSpPr>
          <p:nvPr>
            <p:ph type="body" sz="quarter" idx="13"/>
          </p:nvPr>
        </p:nvSpPr>
        <p:spPr>
          <a:xfrm>
            <a:off x="5183189" y="987425"/>
            <a:ext cx="6170612" cy="488156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p:txBody>
          <a:bodyPr/>
          <a:lstStyle/>
          <a:p>
            <a:fld id="{0467B39D-87AC-4D39-8154-C6852A584385}" type="datetime1">
              <a:rPr lang="en-US" smtClean="0"/>
              <a:pPr/>
              <a:t>8/30/19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a:p>
        </p:txBody>
      </p:sp>
      <p:sp>
        <p:nvSpPr>
          <p:cNvPr id="13"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smtClean="0"/>
              <a:t>Click to edit Master title style</a:t>
            </a:r>
            <a:endParaRPr lang="en-US" dirty="0"/>
          </a:p>
        </p:txBody>
      </p:sp>
      <p:sp>
        <p:nvSpPr>
          <p:cNvPr id="15"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4913932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822971"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enter website</a:t>
            </a:r>
            <a:endParaRPr lang="en-US" dirty="0"/>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smtClean="0">
                <a:solidFill>
                  <a:schemeClr val="tx1"/>
                </a:solidFill>
              </a:rPr>
              <a:t>Thank you!</a:t>
            </a:r>
          </a:p>
        </p:txBody>
      </p:sp>
      <p:sp>
        <p:nvSpPr>
          <p:cNvPr id="13" name="Text Placeholder 35"/>
          <p:cNvSpPr>
            <a:spLocks noGrp="1"/>
          </p:cNvSpPr>
          <p:nvPr>
            <p:ph type="body" sz="quarter" idx="14" hasCustomPrompt="1"/>
          </p:nvPr>
        </p:nvSpPr>
        <p:spPr>
          <a:xfrm>
            <a:off x="1190276" y="1804251"/>
            <a:ext cx="982221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edit presenter name, phone, email</a:t>
            </a:r>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97552" y="4809744"/>
            <a:ext cx="2596896" cy="139858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313285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726133"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enter website</a:t>
            </a:r>
            <a:endParaRPr lang="en-US" dirty="0"/>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smtClean="0">
                <a:solidFill>
                  <a:schemeClr val="tx1"/>
                </a:solidFill>
              </a:rPr>
              <a:t>Thank you!</a:t>
            </a:r>
          </a:p>
        </p:txBody>
      </p:sp>
      <p:sp>
        <p:nvSpPr>
          <p:cNvPr id="13" name="Text Placeholder 35"/>
          <p:cNvSpPr>
            <a:spLocks noGrp="1"/>
          </p:cNvSpPr>
          <p:nvPr>
            <p:ph type="body" sz="quarter" idx="14" hasCustomPrompt="1"/>
          </p:nvPr>
        </p:nvSpPr>
        <p:spPr>
          <a:xfrm>
            <a:off x="1190276" y="1804251"/>
            <a:ext cx="481113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edit presenter name, phone, email</a:t>
            </a:r>
          </a:p>
        </p:txBody>
      </p:sp>
      <p:sp>
        <p:nvSpPr>
          <p:cNvPr id="3" name="Text Placeholder 2"/>
          <p:cNvSpPr>
            <a:spLocks noGrp="1"/>
          </p:cNvSpPr>
          <p:nvPr>
            <p:ph type="body" sz="quarter" idx="16" hasCustomPrompt="1"/>
          </p:nvPr>
        </p:nvSpPr>
        <p:spPr>
          <a:xfrm>
            <a:off x="6103937" y="1804226"/>
            <a:ext cx="4811712" cy="1719262"/>
          </a:xfrm>
        </p:spPr>
        <p:txBody>
          <a:bodyPr/>
          <a:lstStyle>
            <a:lvl1pPr marL="0" indent="0" algn="ctr">
              <a:buNone/>
              <a:defRPr baseline="0">
                <a:latin typeface="Calibri Light" panose="020F0302020204030204" pitchFamily="34"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smtClean="0"/>
              <a:t>Click to edit second presenter name, phone, email</a:t>
            </a:r>
          </a:p>
        </p:txBody>
      </p:sp>
      <p:grpSp>
        <p:nvGrpSpPr>
          <p:cNvPr id="14" name="Group 13"/>
          <p:cNvGrpSpPr/>
          <p:nvPr userDrawn="1"/>
        </p:nvGrpSpPr>
        <p:grpSpPr>
          <a:xfrm>
            <a:off x="-2" y="6470422"/>
            <a:ext cx="12188484" cy="387579"/>
            <a:chOff x="-2" y="6470422"/>
            <a:chExt cx="12188484" cy="387579"/>
          </a:xfrm>
        </p:grpSpPr>
        <p:sp>
          <p:nvSpPr>
            <p:cNvPr id="15" name="Rectangle 14"/>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97552" y="4809744"/>
            <a:ext cx="2596896" cy="139858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938168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AA1A0-773F-48C7-A9F8-90706C5907F6}" type="datetimeFigureOut">
              <a:rPr lang="en-US" smtClean="0"/>
              <a:pPr/>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8149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ption 2">
    <p:spTree>
      <p:nvGrpSpPr>
        <p:cNvPr id="1" name=""/>
        <p:cNvGrpSpPr/>
        <p:nvPr/>
      </p:nvGrpSpPr>
      <p:grpSpPr>
        <a:xfrm>
          <a:off x="0" y="0"/>
          <a:ext cx="0" cy="0"/>
          <a:chOff x="0" y="0"/>
          <a:chExt cx="0" cy="0"/>
        </a:xfrm>
      </p:grpSpPr>
      <p:sp>
        <p:nvSpPr>
          <p:cNvPr id="8" name="Rectangle 7"/>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ctrTitle" hasCustomPrompt="1"/>
          </p:nvPr>
        </p:nvSpPr>
        <p:spPr>
          <a:xfrm>
            <a:off x="4689451" y="1742388"/>
            <a:ext cx="6697565" cy="1902191"/>
          </a:xfrm>
        </p:spPr>
        <p:txBody>
          <a:bodyPr anchor="b">
            <a:normAutofit/>
          </a:bodyPr>
          <a:lstStyle>
            <a:lvl1pPr algn="l">
              <a:defRPr sz="4400" b="1">
                <a:solidFill>
                  <a:schemeClr val="tx1"/>
                </a:solidFill>
                <a:latin typeface="+mn-lt"/>
              </a:defRPr>
            </a:lvl1pPr>
          </a:lstStyle>
          <a:p>
            <a:r>
              <a:rPr lang="en-US" dirty="0" smtClean="0"/>
              <a:t>Click to edit title</a:t>
            </a:r>
            <a:endParaRPr lang="en-US" dirty="0"/>
          </a:p>
        </p:txBody>
      </p:sp>
      <p:sp>
        <p:nvSpPr>
          <p:cNvPr id="16" name="Subtitle 2"/>
          <p:cNvSpPr>
            <a:spLocks noGrp="1"/>
          </p:cNvSpPr>
          <p:nvPr>
            <p:ph type="subTitle" idx="1" hasCustomPrompt="1"/>
          </p:nvPr>
        </p:nvSpPr>
        <p:spPr>
          <a:xfrm>
            <a:off x="4689451" y="3644579"/>
            <a:ext cx="6697565" cy="679306"/>
          </a:xfrm>
        </p:spPr>
        <p:txBody>
          <a:bodyPr>
            <a:normAutofit/>
          </a:bodyPr>
          <a:lstStyle>
            <a:lvl1pPr marL="0" indent="0" algn="l">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presenter</a:t>
            </a:r>
            <a:endParaRPr lang="en-US" dirty="0"/>
          </a:p>
        </p:txBody>
      </p:sp>
      <p:sp>
        <p:nvSpPr>
          <p:cNvPr id="17" name="Text Placeholder 16"/>
          <p:cNvSpPr>
            <a:spLocks noGrp="1"/>
          </p:cNvSpPr>
          <p:nvPr>
            <p:ph type="body" sz="quarter" idx="13" hasCustomPrompt="1"/>
          </p:nvPr>
        </p:nvSpPr>
        <p:spPr>
          <a:xfrm>
            <a:off x="4689451" y="4342547"/>
            <a:ext cx="6697565" cy="651116"/>
          </a:xfrm>
        </p:spPr>
        <p:txBody>
          <a:bodyPr anchor="t">
            <a:normAutofit/>
          </a:bodyPr>
          <a:lstStyle>
            <a:lvl1pPr marL="0" indent="0" algn="l">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date</a:t>
            </a:r>
            <a:endParaRPr lang="en-US" dirty="0"/>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345168" y="5230368"/>
            <a:ext cx="2048256" cy="110311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22684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ption 3">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38200" y="967615"/>
            <a:ext cx="10515600" cy="1902191"/>
          </a:xfrm>
        </p:spPr>
        <p:txBody>
          <a:bodyPr anchor="b">
            <a:normAutofit/>
          </a:bodyPr>
          <a:lstStyle>
            <a:lvl1pPr algn="ctr">
              <a:defRPr sz="4400" b="1">
                <a:solidFill>
                  <a:schemeClr val="tx1"/>
                </a:solidFill>
                <a:latin typeface="+mn-lt"/>
              </a:defRPr>
            </a:lvl1pPr>
          </a:lstStyle>
          <a:p>
            <a:r>
              <a:rPr lang="en-US" dirty="0" smtClean="0"/>
              <a:t>Click to edit presentation title</a:t>
            </a:r>
            <a:endParaRPr lang="en-US" dirty="0"/>
          </a:p>
        </p:txBody>
      </p:sp>
      <p:sp>
        <p:nvSpPr>
          <p:cNvPr id="15" name="Subtitle 2"/>
          <p:cNvSpPr>
            <a:spLocks noGrp="1"/>
          </p:cNvSpPr>
          <p:nvPr>
            <p:ph type="subTitle" idx="1" hasCustomPrompt="1"/>
          </p:nvPr>
        </p:nvSpPr>
        <p:spPr>
          <a:xfrm>
            <a:off x="838200" y="2972448"/>
            <a:ext cx="10515600" cy="576664"/>
          </a:xfrm>
        </p:spPr>
        <p:txBody>
          <a:bodyPr>
            <a:normAutofit/>
          </a:bodyPr>
          <a:lstStyle>
            <a:lvl1pPr marL="0" indent="0" algn="ctr">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presenter</a:t>
            </a:r>
            <a:endParaRPr lang="en-US" dirty="0"/>
          </a:p>
        </p:txBody>
      </p:sp>
      <p:sp>
        <p:nvSpPr>
          <p:cNvPr id="16"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date</a:t>
            </a:r>
            <a:endParaRPr lang="en-US" dirty="0"/>
          </a:p>
        </p:txBody>
      </p:sp>
      <p:grpSp>
        <p:nvGrpSpPr>
          <p:cNvPr id="21" name="Group 20"/>
          <p:cNvGrpSpPr/>
          <p:nvPr userDrawn="1"/>
        </p:nvGrpSpPr>
        <p:grpSpPr>
          <a:xfrm>
            <a:off x="-2" y="6470422"/>
            <a:ext cx="12188484" cy="387579"/>
            <a:chOff x="-2" y="6470422"/>
            <a:chExt cx="12188484" cy="387579"/>
          </a:xfrm>
        </p:grpSpPr>
        <p:sp>
          <p:nvSpPr>
            <p:cNvPr id="22" name="Rectangle 21"/>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97552" y="4809744"/>
            <a:ext cx="2596896" cy="139858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222539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lstStyle>
          <a:p>
            <a:fld id="{0467B39D-87AC-4D39-8154-C6852A584385}" type="datetime1">
              <a:rPr lang="en-US" smtClean="0"/>
              <a:pPr/>
              <a:t>8/30/19</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185260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Kentucky Department for Public Health</a:t>
            </a:r>
            <a:endParaRPr lang="en-US" dirty="0"/>
          </a:p>
        </p:txBody>
      </p:sp>
      <p:sp>
        <p:nvSpPr>
          <p:cNvPr id="8" name="Rectangle 7"/>
          <p:cNvSpPr/>
          <p:nvPr userDrawn="1"/>
        </p:nvSpPr>
        <p:spPr>
          <a:xfrm>
            <a:off x="0" y="1938639"/>
            <a:ext cx="12192000" cy="436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About Us</a:t>
            </a:r>
            <a:endParaRPr lang="en-US" sz="3400" b="0" dirty="0">
              <a:latin typeface="Calibri Light" panose="020F0302020204030204" pitchFamily="34" charset="0"/>
            </a:endParaRPr>
          </a:p>
        </p:txBody>
      </p:sp>
      <p:sp>
        <p:nvSpPr>
          <p:cNvPr id="11" name="TextBox 10"/>
          <p:cNvSpPr txBox="1"/>
          <p:nvPr userDrawn="1"/>
        </p:nvSpPr>
        <p:spPr>
          <a:xfrm>
            <a:off x="6172200" y="2135062"/>
            <a:ext cx="5019261" cy="3970318"/>
          </a:xfrm>
          <a:prstGeom prst="rect">
            <a:avLst/>
          </a:prstGeom>
          <a:noFill/>
        </p:spPr>
        <p:txBody>
          <a:bodyPr wrap="square" rtlCol="0">
            <a:spAutoFit/>
          </a:bodyPr>
          <a:lstStyle/>
          <a:p>
            <a:r>
              <a:rPr lang="en-US" sz="1800" dirty="0" smtClean="0">
                <a:latin typeface="Calibri Light" panose="020F0302020204030204" pitchFamily="34" charset="0"/>
              </a:rPr>
              <a:t>The Department for Public Health (DPH) is dedicated to improving health and</a:t>
            </a:r>
            <a:r>
              <a:rPr lang="en-US" sz="1800" baseline="0" dirty="0" smtClean="0">
                <a:latin typeface="Calibri Light" panose="020F0302020204030204" pitchFamily="34" charset="0"/>
              </a:rPr>
              <a:t> safety of Kentuckians through </a:t>
            </a:r>
            <a:r>
              <a:rPr lang="en-US" sz="1800" i="1" baseline="0" dirty="0" smtClean="0">
                <a:latin typeface="Calibri Light" panose="020F0302020204030204" pitchFamily="34" charset="0"/>
              </a:rPr>
              <a:t>prevention</a:t>
            </a:r>
            <a:r>
              <a:rPr lang="en-US" sz="1800" baseline="0" dirty="0" smtClean="0">
                <a:latin typeface="Calibri Light" panose="020F0302020204030204" pitchFamily="34" charset="0"/>
              </a:rPr>
              <a:t>, </a:t>
            </a:r>
            <a:r>
              <a:rPr lang="en-US" sz="1800" i="1" baseline="0" dirty="0" smtClean="0">
                <a:latin typeface="Calibri Light" panose="020F0302020204030204" pitchFamily="34" charset="0"/>
              </a:rPr>
              <a:t>promotion</a:t>
            </a:r>
            <a:r>
              <a:rPr lang="en-US" sz="1800" baseline="0" dirty="0" smtClean="0">
                <a:latin typeface="Calibri Light" panose="020F0302020204030204" pitchFamily="34" charset="0"/>
              </a:rPr>
              <a:t>, and </a:t>
            </a:r>
            <a:r>
              <a:rPr lang="en-US" sz="1800" i="1" baseline="0" dirty="0" smtClean="0">
                <a:latin typeface="Calibri Light" panose="020F0302020204030204" pitchFamily="34" charset="0"/>
              </a:rPr>
              <a:t>protection</a:t>
            </a:r>
            <a:r>
              <a:rPr lang="en-US" sz="1800" baseline="0" dirty="0" smtClean="0">
                <a:latin typeface="Calibri Light" panose="020F0302020204030204" pitchFamily="34" charset="0"/>
              </a:rPr>
              <a:t>.</a:t>
            </a:r>
          </a:p>
          <a:p>
            <a:endParaRPr lang="en-US" sz="1800" baseline="0" dirty="0" smtClean="0">
              <a:latin typeface="Calibri Light" panose="020F0302020204030204" pitchFamily="34" charset="0"/>
            </a:endParaRPr>
          </a:p>
          <a:p>
            <a:r>
              <a:rPr lang="en-US" sz="1800" baseline="0" dirty="0" smtClean="0">
                <a:latin typeface="Calibri Light" panose="020F0302020204030204" pitchFamily="34" charset="0"/>
              </a:rPr>
              <a:t>As a major component of the Cabinet for Health and Family Services, DPH provides guidance and support for health departments in all 120 counties.</a:t>
            </a:r>
          </a:p>
          <a:p>
            <a:endParaRPr lang="en-US" sz="1800" baseline="0" dirty="0" smtClean="0">
              <a:latin typeface="Calibri Light" panose="020F0302020204030204" pitchFamily="34" charset="0"/>
            </a:endParaRPr>
          </a:p>
          <a:p>
            <a:r>
              <a:rPr lang="en-US" sz="1800" baseline="0" dirty="0" smtClean="0">
                <a:latin typeface="Calibri Light" panose="020F0302020204030204" pitchFamily="34" charset="0"/>
              </a:rPr>
              <a:t>Serving as Kentucky’s dedicated public health resource, DPH is responsible for identifying and allocating resources to communities and public health institutions in an effort to prevent and protect against diseases, outbreaks, hazards statewide. </a:t>
            </a:r>
            <a:endParaRPr lang="en-US" sz="1800" dirty="0" smtClean="0">
              <a:latin typeface="Calibri Light" panose="020F0302020204030204"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a:p>
        </p:txBody>
      </p:sp>
      <p:pic>
        <p:nvPicPr>
          <p:cNvPr id="2" name="Picture 1"/>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58166" y="2924404"/>
            <a:ext cx="4833530" cy="2391634"/>
          </a:xfrm>
          <a:prstGeom prst="rect">
            <a:avLst/>
          </a:prstGeom>
        </p:spPr>
      </p:pic>
      <p:grpSp>
        <p:nvGrpSpPr>
          <p:cNvPr id="43" name="Group 42"/>
          <p:cNvGrpSpPr/>
          <p:nvPr userDrawn="1"/>
        </p:nvGrpSpPr>
        <p:grpSpPr>
          <a:xfrm>
            <a:off x="1758" y="1880473"/>
            <a:ext cx="12188484" cy="74025"/>
            <a:chOff x="-2" y="6470422"/>
            <a:chExt cx="12188484" cy="387579"/>
          </a:xfrm>
        </p:grpSpPr>
        <p:sp>
          <p:nvSpPr>
            <p:cNvPr id="44" name="Rectangle 4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Rectangle 4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6" name="Rectangle 45"/>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7" name="Group 46"/>
          <p:cNvGrpSpPr/>
          <p:nvPr userDrawn="1"/>
        </p:nvGrpSpPr>
        <p:grpSpPr>
          <a:xfrm>
            <a:off x="3516" y="6301804"/>
            <a:ext cx="12188484" cy="74025"/>
            <a:chOff x="-2" y="6470422"/>
            <a:chExt cx="12188484" cy="387579"/>
          </a:xfrm>
        </p:grpSpPr>
        <p:sp>
          <p:nvSpPr>
            <p:cNvPr id="48" name="Rectangle 4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 name="Rectangle 4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0" name="Rectangle 4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737669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Kentucky Department for Public Health</a:t>
            </a:r>
            <a:endParaRPr lang="en-US" dirty="0"/>
          </a:p>
        </p:txBody>
      </p:sp>
      <p:sp>
        <p:nvSpPr>
          <p:cNvPr id="8" name="Rectangle 7"/>
          <p:cNvSpPr/>
          <p:nvPr userDrawn="1"/>
        </p:nvSpPr>
        <p:spPr>
          <a:xfrm>
            <a:off x="0" y="1938639"/>
            <a:ext cx="12192000" cy="20495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Mission and Vision in Action</a:t>
            </a:r>
            <a:endParaRPr lang="en-US" sz="3400" b="0" dirty="0">
              <a:latin typeface="Calibri Light" panose="020F0302020204030204" pitchFamily="34" charset="0"/>
            </a:endParaRPr>
          </a:p>
        </p:txBody>
      </p:sp>
      <p:sp>
        <p:nvSpPr>
          <p:cNvPr id="11" name="TextBox 10"/>
          <p:cNvSpPr txBox="1"/>
          <p:nvPr userDrawn="1"/>
        </p:nvSpPr>
        <p:spPr>
          <a:xfrm>
            <a:off x="6205591" y="2331486"/>
            <a:ext cx="4900773" cy="1015663"/>
          </a:xfrm>
          <a:prstGeom prst="rect">
            <a:avLst/>
          </a:prstGeom>
          <a:noFill/>
        </p:spPr>
        <p:txBody>
          <a:bodyPr wrap="square" rtlCol="0">
            <a:spAutoFit/>
          </a:bodyPr>
          <a:lstStyle/>
          <a:p>
            <a:r>
              <a:rPr lang="en-US" sz="2000" dirty="0" smtClean="0">
                <a:latin typeface="Calibri Light" panose="020F0302020204030204" pitchFamily="34" charset="0"/>
              </a:rPr>
              <a:t>Our mission is to improve the health and safety of people in Kentucky through prevention, promotion and protection.</a:t>
            </a:r>
          </a:p>
        </p:txBody>
      </p:sp>
      <p:sp>
        <p:nvSpPr>
          <p:cNvPr id="12" name="Rectangle 11"/>
          <p:cNvSpPr/>
          <p:nvPr userDrawn="1"/>
        </p:nvSpPr>
        <p:spPr>
          <a:xfrm>
            <a:off x="838200" y="2300708"/>
            <a:ext cx="5141359" cy="1077218"/>
          </a:xfrm>
          <a:prstGeom prst="rect">
            <a:avLst/>
          </a:prstGeom>
        </p:spPr>
        <p:txBody>
          <a:bodyPr wrap="square">
            <a:spAutoFit/>
          </a:bodyPr>
          <a:lstStyle/>
          <a:p>
            <a:pPr algn="r"/>
            <a:r>
              <a:rPr lang="en-US" sz="3200" b="1" dirty="0"/>
              <a:t>Healthier People, </a:t>
            </a:r>
            <a:r>
              <a:rPr lang="en-US" sz="3200" b="1" dirty="0" smtClean="0"/>
              <a:t/>
            </a:r>
            <a:br>
              <a:rPr lang="en-US" sz="3200" b="1" dirty="0" smtClean="0"/>
            </a:br>
            <a:r>
              <a:rPr lang="en-US" sz="3200" b="1" dirty="0" smtClean="0"/>
              <a:t>Healthier Communities.</a:t>
            </a:r>
            <a:endParaRPr lang="en-US" sz="3200" b="1" dirty="0"/>
          </a:p>
        </p:txBody>
      </p:sp>
      <p:sp>
        <p:nvSpPr>
          <p:cNvPr id="14" name="Pentagon 13"/>
          <p:cNvSpPr/>
          <p:nvPr userDrawn="1"/>
        </p:nvSpPr>
        <p:spPr>
          <a:xfrm>
            <a:off x="7118195" y="3691136"/>
            <a:ext cx="267864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Pentagon 14"/>
          <p:cNvSpPr/>
          <p:nvPr userDrawn="1"/>
        </p:nvSpPr>
        <p:spPr>
          <a:xfrm>
            <a:off x="4756678" y="3691136"/>
            <a:ext cx="267864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2374613" y="3691136"/>
            <a:ext cx="267864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3081428" y="3795907"/>
            <a:ext cx="1265014" cy="369332"/>
          </a:xfrm>
          <a:prstGeom prst="rect">
            <a:avLst/>
          </a:prstGeom>
          <a:noFill/>
        </p:spPr>
        <p:txBody>
          <a:bodyPr wrap="square" rtlCol="0">
            <a:spAutoFit/>
          </a:bodyPr>
          <a:lstStyle/>
          <a:p>
            <a:pPr algn="ctr"/>
            <a:r>
              <a:rPr lang="en-US" b="1" dirty="0" smtClean="0">
                <a:solidFill>
                  <a:schemeClr val="bg1"/>
                </a:solidFill>
              </a:rPr>
              <a:t>Prevention</a:t>
            </a:r>
            <a:endParaRPr lang="en-US" b="1" dirty="0">
              <a:solidFill>
                <a:schemeClr val="bg1"/>
              </a:solidFill>
            </a:endParaRPr>
          </a:p>
        </p:txBody>
      </p:sp>
      <p:sp>
        <p:nvSpPr>
          <p:cNvPr id="18" name="TextBox 17"/>
          <p:cNvSpPr txBox="1"/>
          <p:nvPr userDrawn="1"/>
        </p:nvSpPr>
        <p:spPr>
          <a:xfrm>
            <a:off x="5488470" y="3795907"/>
            <a:ext cx="1215060" cy="369332"/>
          </a:xfrm>
          <a:prstGeom prst="rect">
            <a:avLst/>
          </a:prstGeom>
          <a:noFill/>
        </p:spPr>
        <p:txBody>
          <a:bodyPr wrap="square" rtlCol="0">
            <a:spAutoFit/>
          </a:bodyPr>
          <a:lstStyle/>
          <a:p>
            <a:pPr algn="ctr"/>
            <a:r>
              <a:rPr lang="en-US" b="1" dirty="0" smtClean="0">
                <a:solidFill>
                  <a:schemeClr val="bg1"/>
                </a:solidFill>
              </a:rPr>
              <a:t>Protection</a:t>
            </a:r>
            <a:endParaRPr lang="en-US" b="1" dirty="0">
              <a:solidFill>
                <a:schemeClr val="bg1"/>
              </a:solidFill>
            </a:endParaRPr>
          </a:p>
        </p:txBody>
      </p:sp>
      <p:sp>
        <p:nvSpPr>
          <p:cNvPr id="19" name="TextBox 18"/>
          <p:cNvSpPr txBox="1"/>
          <p:nvPr userDrawn="1"/>
        </p:nvSpPr>
        <p:spPr>
          <a:xfrm>
            <a:off x="7838963" y="3795907"/>
            <a:ext cx="1237108" cy="369332"/>
          </a:xfrm>
          <a:prstGeom prst="rect">
            <a:avLst/>
          </a:prstGeom>
          <a:noFill/>
        </p:spPr>
        <p:txBody>
          <a:bodyPr wrap="square" rtlCol="0">
            <a:spAutoFit/>
          </a:bodyPr>
          <a:lstStyle/>
          <a:p>
            <a:pPr algn="ctr"/>
            <a:r>
              <a:rPr lang="en-US" b="1" dirty="0" smtClean="0">
                <a:solidFill>
                  <a:schemeClr val="bg1"/>
                </a:solidFill>
              </a:rPr>
              <a:t>Promotion</a:t>
            </a:r>
            <a:endParaRPr lang="en-US" b="1" dirty="0">
              <a:solidFill>
                <a:schemeClr val="bg1"/>
              </a:solidFill>
            </a:endParaRPr>
          </a:p>
        </p:txBody>
      </p:sp>
      <p:cxnSp>
        <p:nvCxnSpPr>
          <p:cNvPr id="20" name="Straight Connector 19"/>
          <p:cNvCxnSpPr/>
          <p:nvPr userDrawn="1"/>
        </p:nvCxnSpPr>
        <p:spPr>
          <a:xfrm>
            <a:off x="3713935" y="4251846"/>
            <a:ext cx="0" cy="36576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096000" y="4251846"/>
            <a:ext cx="0" cy="36576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457517" y="4251846"/>
            <a:ext cx="0" cy="36576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5126562" y="4893707"/>
            <a:ext cx="1970554" cy="1588127"/>
          </a:xfrm>
          <a:prstGeom prst="rect">
            <a:avLst/>
          </a:prstGeom>
          <a:noFill/>
        </p:spPr>
        <p:txBody>
          <a:bodyPr wrap="square" rtlCol="0">
            <a:spAutoFit/>
          </a:bodyPr>
          <a:lstStyle/>
          <a:p>
            <a:pPr algn="ctr">
              <a:lnSpc>
                <a:spcPct val="80000"/>
              </a:lnSpc>
              <a:spcAft>
                <a:spcPts val="1200"/>
              </a:spcAft>
            </a:pPr>
            <a:r>
              <a:rPr lang="en-US" sz="1400" dirty="0" smtClean="0"/>
              <a:t>Environmental Inspections</a:t>
            </a:r>
          </a:p>
          <a:p>
            <a:pPr algn="ctr">
              <a:lnSpc>
                <a:spcPct val="80000"/>
              </a:lnSpc>
              <a:spcAft>
                <a:spcPts val="1200"/>
              </a:spcAft>
            </a:pPr>
            <a:r>
              <a:rPr lang="en-US" sz="1400" dirty="0" smtClean="0"/>
              <a:t>Public Health &amp; Disaster Preparedness</a:t>
            </a:r>
          </a:p>
          <a:p>
            <a:pPr algn="ctr">
              <a:lnSpc>
                <a:spcPct val="80000"/>
              </a:lnSpc>
              <a:spcAft>
                <a:spcPts val="1200"/>
              </a:spcAft>
            </a:pPr>
            <a:r>
              <a:rPr lang="en-US" sz="1400" dirty="0" smtClean="0"/>
              <a:t>Disease Surveillance</a:t>
            </a:r>
          </a:p>
          <a:p>
            <a:pPr algn="ctr">
              <a:lnSpc>
                <a:spcPct val="80000"/>
              </a:lnSpc>
              <a:spcAft>
                <a:spcPts val="1200"/>
              </a:spcAft>
            </a:pPr>
            <a:r>
              <a:rPr lang="en-US" sz="1400" dirty="0" smtClean="0"/>
              <a:t>Mobile Harm Reduction</a:t>
            </a:r>
            <a:endParaRPr lang="en-US" sz="1400" dirty="0"/>
          </a:p>
        </p:txBody>
      </p:sp>
      <p:sp>
        <p:nvSpPr>
          <p:cNvPr id="24" name="TextBox 23"/>
          <p:cNvSpPr txBox="1"/>
          <p:nvPr userDrawn="1"/>
        </p:nvSpPr>
        <p:spPr>
          <a:xfrm>
            <a:off x="2728658" y="4891065"/>
            <a:ext cx="1970554" cy="1243417"/>
          </a:xfrm>
          <a:prstGeom prst="rect">
            <a:avLst/>
          </a:prstGeom>
          <a:noFill/>
        </p:spPr>
        <p:txBody>
          <a:bodyPr wrap="square" rtlCol="0">
            <a:spAutoFit/>
          </a:bodyPr>
          <a:lstStyle/>
          <a:p>
            <a:pPr algn="ctr">
              <a:lnSpc>
                <a:spcPct val="80000"/>
              </a:lnSpc>
              <a:spcAft>
                <a:spcPts val="1200"/>
              </a:spcAft>
            </a:pPr>
            <a:r>
              <a:rPr lang="en-US" sz="1400" dirty="0" smtClean="0"/>
              <a:t>HANDS</a:t>
            </a:r>
          </a:p>
          <a:p>
            <a:pPr algn="ctr">
              <a:lnSpc>
                <a:spcPct val="80000"/>
              </a:lnSpc>
              <a:spcAft>
                <a:spcPts val="1200"/>
              </a:spcAft>
            </a:pPr>
            <a:r>
              <a:rPr lang="en-US" sz="1400" dirty="0" smtClean="0"/>
              <a:t>First Steps</a:t>
            </a:r>
          </a:p>
          <a:p>
            <a:pPr algn="ctr">
              <a:lnSpc>
                <a:spcPct val="80000"/>
              </a:lnSpc>
              <a:spcAft>
                <a:spcPts val="1200"/>
              </a:spcAft>
            </a:pPr>
            <a:r>
              <a:rPr lang="en-US" sz="1400" dirty="0" smtClean="0"/>
              <a:t>Immunizations</a:t>
            </a:r>
          </a:p>
          <a:p>
            <a:pPr algn="ctr">
              <a:lnSpc>
                <a:spcPct val="80000"/>
              </a:lnSpc>
              <a:spcAft>
                <a:spcPts val="1200"/>
              </a:spcAft>
            </a:pPr>
            <a:r>
              <a:rPr lang="en-US" sz="1400" dirty="0" smtClean="0"/>
              <a:t>Newborn Screening</a:t>
            </a:r>
            <a:endParaRPr lang="en-US" sz="1400" dirty="0"/>
          </a:p>
        </p:txBody>
      </p:sp>
      <p:sp>
        <p:nvSpPr>
          <p:cNvPr id="25" name="TextBox 24"/>
          <p:cNvSpPr txBox="1"/>
          <p:nvPr userDrawn="1"/>
        </p:nvSpPr>
        <p:spPr>
          <a:xfrm>
            <a:off x="7472240" y="4891065"/>
            <a:ext cx="1970554" cy="1243417"/>
          </a:xfrm>
          <a:prstGeom prst="rect">
            <a:avLst/>
          </a:prstGeom>
          <a:noFill/>
        </p:spPr>
        <p:txBody>
          <a:bodyPr wrap="square" rtlCol="0">
            <a:spAutoFit/>
          </a:bodyPr>
          <a:lstStyle/>
          <a:p>
            <a:pPr algn="ctr">
              <a:lnSpc>
                <a:spcPct val="80000"/>
              </a:lnSpc>
              <a:spcAft>
                <a:spcPts val="1200"/>
              </a:spcAft>
            </a:pPr>
            <a:r>
              <a:rPr lang="en-US" sz="1400" dirty="0" smtClean="0"/>
              <a:t>WIC</a:t>
            </a:r>
          </a:p>
          <a:p>
            <a:pPr algn="ctr">
              <a:lnSpc>
                <a:spcPct val="80000"/>
              </a:lnSpc>
              <a:spcAft>
                <a:spcPts val="1200"/>
              </a:spcAft>
            </a:pPr>
            <a:r>
              <a:rPr lang="en-US" sz="1400" dirty="0" smtClean="0"/>
              <a:t>Smoking Cessation</a:t>
            </a:r>
          </a:p>
          <a:p>
            <a:pPr algn="ctr">
              <a:lnSpc>
                <a:spcPct val="80000"/>
              </a:lnSpc>
              <a:spcAft>
                <a:spcPts val="1200"/>
              </a:spcAft>
            </a:pPr>
            <a:r>
              <a:rPr lang="en-US" sz="1400" dirty="0" smtClean="0"/>
              <a:t>Diabetes Prevention</a:t>
            </a:r>
          </a:p>
          <a:p>
            <a:pPr algn="ctr">
              <a:lnSpc>
                <a:spcPct val="80000"/>
              </a:lnSpc>
              <a:spcAft>
                <a:spcPts val="1200"/>
              </a:spcAft>
            </a:pPr>
            <a:r>
              <a:rPr lang="en-US" sz="1400" dirty="0" smtClean="0"/>
              <a:t>Prescription Assistance</a:t>
            </a:r>
            <a:endParaRPr lang="en-US" sz="1400"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889225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Kentucky Department for Public Health</a:t>
            </a:r>
            <a:endParaRPr lang="en-US" dirty="0"/>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Response to the Opioid Crisis</a:t>
            </a:r>
            <a:endParaRPr lang="en-US" sz="3400" b="0" dirty="0">
              <a:latin typeface="Calibri Light" panose="020F0302020204030204" pitchFamily="34" charset="0"/>
            </a:endParaRPr>
          </a:p>
        </p:txBody>
      </p:sp>
      <p:sp>
        <p:nvSpPr>
          <p:cNvPr id="14" name="Pentagon 13"/>
          <p:cNvSpPr/>
          <p:nvPr userDrawn="1"/>
        </p:nvSpPr>
        <p:spPr>
          <a:xfrm>
            <a:off x="8287050" y="3490913"/>
            <a:ext cx="281931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Pentagon 14"/>
          <p:cNvSpPr/>
          <p:nvPr userDrawn="1"/>
        </p:nvSpPr>
        <p:spPr>
          <a:xfrm>
            <a:off x="8287050" y="2839317"/>
            <a:ext cx="281931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8287050" y="2191675"/>
            <a:ext cx="281931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8287050" y="2305057"/>
            <a:ext cx="2045134" cy="369332"/>
          </a:xfrm>
          <a:prstGeom prst="rect">
            <a:avLst/>
          </a:prstGeom>
          <a:noFill/>
        </p:spPr>
        <p:txBody>
          <a:bodyPr wrap="square" rtlCol="0">
            <a:spAutoFit/>
          </a:bodyPr>
          <a:lstStyle/>
          <a:p>
            <a:pPr algn="l"/>
            <a:r>
              <a:rPr lang="en-US" b="1" dirty="0" smtClean="0">
                <a:solidFill>
                  <a:schemeClr val="bg1"/>
                </a:solidFill>
              </a:rPr>
              <a:t>Syringe Exchange</a:t>
            </a:r>
            <a:endParaRPr lang="en-US" b="1" dirty="0">
              <a:solidFill>
                <a:schemeClr val="bg1"/>
              </a:solidFill>
            </a:endParaRPr>
          </a:p>
        </p:txBody>
      </p:sp>
      <p:sp>
        <p:nvSpPr>
          <p:cNvPr id="18" name="TextBox 17"/>
          <p:cNvSpPr txBox="1"/>
          <p:nvPr userDrawn="1"/>
        </p:nvSpPr>
        <p:spPr>
          <a:xfrm>
            <a:off x="8287050" y="2954596"/>
            <a:ext cx="3045346" cy="369332"/>
          </a:xfrm>
          <a:prstGeom prst="rect">
            <a:avLst/>
          </a:prstGeom>
          <a:noFill/>
        </p:spPr>
        <p:txBody>
          <a:bodyPr wrap="square" rtlCol="0">
            <a:spAutoFit/>
          </a:bodyPr>
          <a:lstStyle/>
          <a:p>
            <a:pPr algn="l"/>
            <a:r>
              <a:rPr lang="en-US" b="1" dirty="0" smtClean="0">
                <a:solidFill>
                  <a:schemeClr val="bg1"/>
                </a:solidFill>
              </a:rPr>
              <a:t>www.FindHelpNowKY.org</a:t>
            </a:r>
            <a:endParaRPr lang="en-US" b="1" dirty="0">
              <a:solidFill>
                <a:schemeClr val="bg1"/>
              </a:solidFill>
            </a:endParaRPr>
          </a:p>
        </p:txBody>
      </p:sp>
      <p:sp>
        <p:nvSpPr>
          <p:cNvPr id="19" name="TextBox 18"/>
          <p:cNvSpPr txBox="1"/>
          <p:nvPr userDrawn="1"/>
        </p:nvSpPr>
        <p:spPr>
          <a:xfrm>
            <a:off x="8287049" y="3606724"/>
            <a:ext cx="2538605" cy="369332"/>
          </a:xfrm>
          <a:prstGeom prst="rect">
            <a:avLst/>
          </a:prstGeom>
          <a:noFill/>
        </p:spPr>
        <p:txBody>
          <a:bodyPr wrap="square" rtlCol="0">
            <a:spAutoFit/>
          </a:bodyPr>
          <a:lstStyle/>
          <a:p>
            <a:pPr algn="l"/>
            <a:r>
              <a:rPr lang="en-US" b="1" dirty="0" smtClean="0">
                <a:solidFill>
                  <a:schemeClr val="bg1"/>
                </a:solidFill>
              </a:rPr>
              <a:t>Naloxone Distribution</a:t>
            </a:r>
            <a:endParaRPr lang="en-US" b="1" dirty="0">
              <a:solidFill>
                <a:schemeClr val="bg1"/>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a:p>
        </p:txBody>
      </p:sp>
      <p:sp>
        <p:nvSpPr>
          <p:cNvPr id="26" name="Picture Placeholder 2"/>
          <p:cNvSpPr>
            <a:spLocks noGrp="1"/>
          </p:cNvSpPr>
          <p:nvPr>
            <p:ph type="pic" idx="1" hasCustomPrompt="1"/>
          </p:nvPr>
        </p:nvSpPr>
        <p:spPr>
          <a:xfrm>
            <a:off x="495575" y="2191675"/>
            <a:ext cx="7510764" cy="437794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Insert Updated Map</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916825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Public Health System in Kentucky</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a:p>
        </p:txBody>
      </p:sp>
      <p:sp>
        <p:nvSpPr>
          <p:cNvPr id="9" name="Oval 8"/>
          <p:cNvSpPr/>
          <p:nvPr userDrawn="1"/>
        </p:nvSpPr>
        <p:spPr>
          <a:xfrm>
            <a:off x="1638300" y="2370553"/>
            <a:ext cx="1844675" cy="184467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34740" y="2466993"/>
            <a:ext cx="1651794" cy="1651794"/>
          </a:xfrm>
          <a:prstGeom prst="ellipse">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078775" y="2785059"/>
            <a:ext cx="963725" cy="1015663"/>
          </a:xfrm>
          <a:prstGeom prst="rect">
            <a:avLst/>
          </a:prstGeom>
        </p:spPr>
        <p:txBody>
          <a:bodyPr wrap="none">
            <a:spAutoFit/>
          </a:bodyPr>
          <a:lstStyle/>
          <a:p>
            <a:r>
              <a:rPr lang="en-US" sz="6000" b="1" dirty="0" smtClean="0">
                <a:solidFill>
                  <a:schemeClr val="bg1"/>
                </a:solidFill>
              </a:rPr>
              <a:t>61</a:t>
            </a:r>
            <a:endParaRPr lang="en-US" sz="6000" b="1" dirty="0">
              <a:solidFill>
                <a:schemeClr val="bg1"/>
              </a:solidFill>
            </a:endParaRPr>
          </a:p>
        </p:txBody>
      </p:sp>
      <p:cxnSp>
        <p:nvCxnSpPr>
          <p:cNvPr id="12" name="Straight Connector 11"/>
          <p:cNvCxnSpPr/>
          <p:nvPr userDrawn="1"/>
        </p:nvCxnSpPr>
        <p:spPr>
          <a:xfrm>
            <a:off x="2560637" y="4215228"/>
            <a:ext cx="0" cy="45720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7" y="4963942"/>
            <a:ext cx="2989263" cy="1200329"/>
          </a:xfrm>
          <a:prstGeom prst="rect">
            <a:avLst/>
          </a:prstGeom>
          <a:noFill/>
        </p:spPr>
        <p:txBody>
          <a:bodyPr wrap="square" rtlCol="0">
            <a:spAutoFit/>
          </a:bodyPr>
          <a:lstStyle/>
          <a:p>
            <a:pPr algn="ctr"/>
            <a:r>
              <a:rPr lang="en-US" dirty="0" smtClean="0"/>
              <a:t>Partners with 61 local health departments to provide core services in all 120 counties</a:t>
            </a:r>
          </a:p>
          <a:p>
            <a:endParaRPr lang="en-US" dirty="0"/>
          </a:p>
        </p:txBody>
      </p:sp>
      <p:sp>
        <p:nvSpPr>
          <p:cNvPr id="14" name="Oval 13"/>
          <p:cNvSpPr/>
          <p:nvPr userDrawn="1"/>
        </p:nvSpPr>
        <p:spPr>
          <a:xfrm>
            <a:off x="5173662" y="2370553"/>
            <a:ext cx="1844675" cy="184467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5270102" y="2466993"/>
            <a:ext cx="1651794" cy="1651794"/>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489102" y="2860949"/>
            <a:ext cx="1213794" cy="935000"/>
          </a:xfrm>
          <a:prstGeom prst="rect">
            <a:avLst/>
          </a:prstGeom>
        </p:spPr>
        <p:txBody>
          <a:bodyPr wrap="none">
            <a:spAutoFit/>
          </a:bodyPr>
          <a:lstStyle/>
          <a:p>
            <a:pPr algn="ctr">
              <a:lnSpc>
                <a:spcPct val="60000"/>
              </a:lnSpc>
            </a:pPr>
            <a:r>
              <a:rPr lang="en-US" sz="6000" b="1" dirty="0" smtClean="0">
                <a:solidFill>
                  <a:schemeClr val="bg1"/>
                </a:solidFill>
              </a:rPr>
              <a:t>4</a:t>
            </a:r>
            <a:br>
              <a:rPr lang="en-US" sz="6000" b="1" dirty="0" smtClean="0">
                <a:solidFill>
                  <a:schemeClr val="bg1"/>
                </a:solidFill>
              </a:rPr>
            </a:br>
            <a:r>
              <a:rPr lang="en-US" sz="2800" b="1" dirty="0" smtClean="0">
                <a:solidFill>
                  <a:schemeClr val="bg1"/>
                </a:solidFill>
              </a:rPr>
              <a:t>million</a:t>
            </a:r>
            <a:endParaRPr lang="en-US" sz="2800" b="1" dirty="0">
              <a:solidFill>
                <a:schemeClr val="bg1"/>
              </a:solidFill>
            </a:endParaRPr>
          </a:p>
        </p:txBody>
      </p:sp>
      <p:cxnSp>
        <p:nvCxnSpPr>
          <p:cNvPr id="17" name="Straight Connector 16"/>
          <p:cNvCxnSpPr/>
          <p:nvPr userDrawn="1"/>
        </p:nvCxnSpPr>
        <p:spPr>
          <a:xfrm>
            <a:off x="6095999" y="4215228"/>
            <a:ext cx="0" cy="45720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099" y="4963942"/>
            <a:ext cx="2989263" cy="1200329"/>
          </a:xfrm>
          <a:prstGeom prst="rect">
            <a:avLst/>
          </a:prstGeom>
          <a:noFill/>
        </p:spPr>
        <p:txBody>
          <a:bodyPr wrap="square" rtlCol="0">
            <a:spAutoFit/>
          </a:bodyPr>
          <a:lstStyle/>
          <a:p>
            <a:pPr algn="ctr"/>
            <a:r>
              <a:rPr lang="en-US" dirty="0" smtClean="0"/>
              <a:t>Delivers more than 4 million</a:t>
            </a:r>
            <a:r>
              <a:rPr lang="en-US" baseline="0" dirty="0" smtClean="0"/>
              <a:t> </a:t>
            </a:r>
            <a:r>
              <a:rPr lang="en-US" dirty="0" smtClean="0"/>
              <a:t>services to over 400,000 Kentuckians annually</a:t>
            </a:r>
          </a:p>
          <a:p>
            <a:endParaRPr lang="en-US" dirty="0"/>
          </a:p>
        </p:txBody>
      </p:sp>
      <p:sp>
        <p:nvSpPr>
          <p:cNvPr id="19" name="Oval 18"/>
          <p:cNvSpPr/>
          <p:nvPr userDrawn="1"/>
        </p:nvSpPr>
        <p:spPr>
          <a:xfrm>
            <a:off x="8917213" y="2370553"/>
            <a:ext cx="1844675" cy="184467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013653" y="2466993"/>
            <a:ext cx="1651794" cy="1651794"/>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192578" y="2785058"/>
            <a:ext cx="1293944" cy="1015663"/>
          </a:xfrm>
          <a:prstGeom prst="rect">
            <a:avLst/>
          </a:prstGeom>
        </p:spPr>
        <p:txBody>
          <a:bodyPr wrap="none">
            <a:spAutoFit/>
          </a:bodyPr>
          <a:lstStyle/>
          <a:p>
            <a:r>
              <a:rPr lang="en-US" sz="6000" b="1" dirty="0" smtClean="0">
                <a:solidFill>
                  <a:schemeClr val="bg1"/>
                </a:solidFill>
              </a:rPr>
              <a:t>1/3</a:t>
            </a:r>
            <a:endParaRPr lang="en-US" sz="6000" b="1" dirty="0">
              <a:solidFill>
                <a:schemeClr val="bg1"/>
              </a:solidFill>
            </a:endParaRPr>
          </a:p>
        </p:txBody>
      </p:sp>
      <p:cxnSp>
        <p:nvCxnSpPr>
          <p:cNvPr id="22" name="Straight Connector 21"/>
          <p:cNvCxnSpPr/>
          <p:nvPr userDrawn="1"/>
        </p:nvCxnSpPr>
        <p:spPr>
          <a:xfrm>
            <a:off x="9839550" y="4215228"/>
            <a:ext cx="0" cy="45720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0" y="4963942"/>
            <a:ext cx="2989263" cy="923330"/>
          </a:xfrm>
          <a:prstGeom prst="rect">
            <a:avLst/>
          </a:prstGeom>
          <a:noFill/>
        </p:spPr>
        <p:txBody>
          <a:bodyPr wrap="square" rtlCol="0">
            <a:spAutoFit/>
          </a:bodyPr>
          <a:lstStyle/>
          <a:p>
            <a:pPr algn="ctr"/>
            <a:r>
              <a:rPr lang="en-US" dirty="0" smtClean="0"/>
              <a:t>Regulates an estimated third of Kentucky’s economy</a:t>
            </a:r>
          </a:p>
          <a:p>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Overview of the Largest Healthcare System in Kentucky</a:t>
            </a:r>
            <a:endParaRPr lang="en-US" sz="3400" b="0" dirty="0">
              <a:latin typeface="Calibri Light" panose="020F030202020403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220171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H System2">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Public Health System in Kentucky</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Statewide Reach</a:t>
            </a:r>
            <a:endParaRPr lang="en-US" sz="3400" b="0" dirty="0">
              <a:latin typeface="Calibri Light" panose="020F0302020204030204" pitchFamily="34" charset="0"/>
            </a:endParaRPr>
          </a:p>
        </p:txBody>
      </p:sp>
      <p:sp>
        <p:nvSpPr>
          <p:cNvPr id="26" name="Picture Placeholder 2"/>
          <p:cNvSpPr>
            <a:spLocks noGrp="1"/>
          </p:cNvSpPr>
          <p:nvPr>
            <p:ph type="pic" idx="1" hasCustomPrompt="1"/>
          </p:nvPr>
        </p:nvSpPr>
        <p:spPr>
          <a:xfrm>
            <a:off x="1758" y="1954498"/>
            <a:ext cx="12188484" cy="4903502"/>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Insert Updated Map</a:t>
            </a:r>
            <a:endParaRPr lang="en-US" dirty="0"/>
          </a:p>
        </p:txBody>
      </p:sp>
      <p:grpSp>
        <p:nvGrpSpPr>
          <p:cNvPr id="27" name="Group 26"/>
          <p:cNvGrpSpPr/>
          <p:nvPr userDrawn="1"/>
        </p:nvGrpSpPr>
        <p:grpSpPr>
          <a:xfrm>
            <a:off x="1758" y="1880473"/>
            <a:ext cx="12188484" cy="74025"/>
            <a:chOff x="-2" y="6470422"/>
            <a:chExt cx="12188484" cy="387579"/>
          </a:xfrm>
        </p:grpSpPr>
        <p:sp>
          <p:nvSpPr>
            <p:cNvPr id="28" name="Rectangle 2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Rectangle 2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Rectangle 2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1857114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67B39D-87AC-4D39-8154-C6852A584385}" type="datetime1">
              <a:rPr lang="en-US" smtClean="0"/>
              <a:pPr/>
              <a:t>8/30/19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a:p>
        </p:txBody>
      </p:sp>
      <p:sp>
        <p:nvSpPr>
          <p:cNvPr id="10" name="Rectangle 9"/>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5"/>
          <p:cNvSpPr txBox="1">
            <a:spLocks/>
          </p:cNvSpPr>
          <p:nvPr userDrawn="1"/>
        </p:nvSpPr>
        <p:spPr>
          <a:xfrm>
            <a:off x="470796" y="2488568"/>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solidFill>
                  <a:schemeClr val="bg1"/>
                </a:solidFill>
                <a:latin typeface="Calibri Light" panose="020F0302020204030204" pitchFamily="34" charset="0"/>
              </a:rPr>
              <a:t>Organizational Chart</a:t>
            </a:r>
            <a:endParaRPr lang="en-US" sz="3400" b="0" dirty="0">
              <a:solidFill>
                <a:schemeClr val="bg1"/>
              </a:solidFill>
              <a:latin typeface="Calibri Light" panose="020F0302020204030204" pitchFamily="34" charset="0"/>
            </a:endParaRPr>
          </a:p>
        </p:txBody>
      </p:sp>
      <p:graphicFrame>
        <p:nvGraphicFramePr>
          <p:cNvPr id="13" name="Diagram 12"/>
          <p:cNvGraphicFramePr/>
          <p:nvPr userDrawn="1">
            <p:extLst/>
          </p:nvPr>
        </p:nvGraphicFramePr>
        <p:xfrm>
          <a:off x="3633555" y="592076"/>
          <a:ext cx="6325455" cy="5673849"/>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450320" y="523957"/>
            <a:ext cx="2483372" cy="6067815"/>
          </a:xfrm>
          <a:prstGeom prst="rect">
            <a:avLst/>
          </a:prstGeom>
        </p:spPr>
        <p:txBody>
          <a:bodyPr wrap="none">
            <a:spAutoFit/>
          </a:bodyPr>
          <a:lstStyle/>
          <a:p>
            <a:pPr lvl="0" algn="l" defTabSz="889000">
              <a:lnSpc>
                <a:spcPct val="80000"/>
              </a:lnSpc>
              <a:spcBef>
                <a:spcPct val="0"/>
              </a:spcBef>
              <a:spcAft>
                <a:spcPct val="35000"/>
              </a:spcAft>
            </a:pPr>
            <a:r>
              <a:rPr lang="en-US" sz="1100" kern="1200" dirty="0" smtClean="0">
                <a:solidFill>
                  <a:schemeClr val="tx2"/>
                </a:solidFill>
              </a:rPr>
              <a:t>Health Equity</a:t>
            </a:r>
          </a:p>
          <a:p>
            <a:pPr lvl="0" algn="l" defTabSz="889000">
              <a:lnSpc>
                <a:spcPct val="80000"/>
              </a:lnSpc>
              <a:spcBef>
                <a:spcPct val="0"/>
              </a:spcBef>
              <a:spcAft>
                <a:spcPct val="35000"/>
              </a:spcAft>
            </a:pPr>
            <a:r>
              <a:rPr lang="en-US" sz="1100" kern="1200" dirty="0" smtClean="0">
                <a:solidFill>
                  <a:schemeClr val="accent1"/>
                </a:solidFill>
              </a:rPr>
              <a:t>Nutrition Services </a:t>
            </a:r>
          </a:p>
          <a:p>
            <a:pPr lvl="0" algn="l" defTabSz="889000">
              <a:lnSpc>
                <a:spcPct val="80000"/>
              </a:lnSpc>
              <a:spcBef>
                <a:spcPct val="0"/>
              </a:spcBef>
              <a:spcAft>
                <a:spcPct val="35000"/>
              </a:spcAft>
            </a:pPr>
            <a:r>
              <a:rPr lang="en-US" sz="1100" kern="1200" dirty="0" smtClean="0">
                <a:solidFill>
                  <a:schemeClr val="accent1"/>
                </a:solidFill>
              </a:rPr>
              <a:t>Child and Family Health Improvement</a:t>
            </a:r>
          </a:p>
          <a:p>
            <a:pPr lvl="0" algn="l" defTabSz="889000">
              <a:lnSpc>
                <a:spcPct val="80000"/>
              </a:lnSpc>
              <a:spcBef>
                <a:spcPct val="0"/>
              </a:spcBef>
              <a:spcAft>
                <a:spcPct val="35000"/>
              </a:spcAft>
            </a:pPr>
            <a:r>
              <a:rPr lang="en-US" sz="1100" kern="1200" dirty="0" smtClean="0">
                <a:solidFill>
                  <a:schemeClr val="accent1"/>
                </a:solidFill>
              </a:rPr>
              <a:t>Early Childhood Development</a:t>
            </a:r>
          </a:p>
          <a:p>
            <a:pPr lvl="0" algn="l" defTabSz="889000">
              <a:lnSpc>
                <a:spcPct val="80000"/>
              </a:lnSpc>
              <a:spcBef>
                <a:spcPct val="0"/>
              </a:spcBef>
              <a:spcAft>
                <a:spcPct val="35000"/>
              </a:spcAft>
            </a:pPr>
            <a:r>
              <a:rPr lang="en-US" sz="1100" kern="1200" baseline="0" dirty="0" smtClean="0">
                <a:solidFill>
                  <a:schemeClr val="accent6"/>
                </a:solidFill>
              </a:rPr>
              <a:t>Adolescent Health Initiatives</a:t>
            </a:r>
          </a:p>
          <a:p>
            <a:pPr lvl="0" algn="l" defTabSz="889000">
              <a:lnSpc>
                <a:spcPct val="80000"/>
              </a:lnSpc>
              <a:spcBef>
                <a:spcPct val="0"/>
              </a:spcBef>
              <a:spcAft>
                <a:spcPct val="35000"/>
              </a:spcAft>
            </a:pPr>
            <a:r>
              <a:rPr lang="en-US" sz="1100" kern="1200" baseline="0" dirty="0" smtClean="0">
                <a:solidFill>
                  <a:schemeClr val="accent6"/>
                </a:solidFill>
              </a:rPr>
              <a:t>Breast and Cervical Cancer Screening</a:t>
            </a:r>
          </a:p>
          <a:p>
            <a:pPr lvl="0" algn="l" defTabSz="889000">
              <a:lnSpc>
                <a:spcPct val="80000"/>
              </a:lnSpc>
              <a:spcBef>
                <a:spcPct val="0"/>
              </a:spcBef>
              <a:spcAft>
                <a:spcPct val="35000"/>
              </a:spcAft>
            </a:pPr>
            <a:r>
              <a:rPr lang="en-US" sz="1100" kern="1200" baseline="0" dirty="0" smtClean="0">
                <a:solidFill>
                  <a:schemeClr val="accent6"/>
                </a:solidFill>
              </a:rPr>
              <a:t>Family Planning</a:t>
            </a:r>
          </a:p>
          <a:p>
            <a:pPr lvl="0" algn="l" defTabSz="889000">
              <a:lnSpc>
                <a:spcPct val="80000"/>
              </a:lnSpc>
              <a:spcBef>
                <a:spcPct val="0"/>
              </a:spcBef>
              <a:spcAft>
                <a:spcPct val="35000"/>
              </a:spcAft>
            </a:pPr>
            <a:r>
              <a:rPr lang="en-US" sz="1100" kern="1200" baseline="0" dirty="0" smtClean="0">
                <a:solidFill>
                  <a:schemeClr val="accent6"/>
                </a:solidFill>
              </a:rPr>
              <a:t>Preconception Health </a:t>
            </a:r>
          </a:p>
          <a:p>
            <a:pPr lvl="0" algn="l" defTabSz="889000">
              <a:lnSpc>
                <a:spcPct val="80000"/>
              </a:lnSpc>
              <a:spcBef>
                <a:spcPct val="0"/>
              </a:spcBef>
              <a:spcAft>
                <a:spcPct val="35000"/>
              </a:spcAft>
            </a:pPr>
            <a:r>
              <a:rPr lang="en-US" sz="1100" kern="1200" baseline="0" dirty="0" smtClean="0">
                <a:solidFill>
                  <a:schemeClr val="accent6"/>
                </a:solidFill>
              </a:rPr>
              <a:t>Ovarian Cancer Awareness</a:t>
            </a:r>
          </a:p>
          <a:p>
            <a:pPr lvl="0" algn="l" defTabSz="889000">
              <a:lnSpc>
                <a:spcPct val="80000"/>
              </a:lnSpc>
              <a:spcBef>
                <a:spcPct val="0"/>
              </a:spcBef>
              <a:spcAft>
                <a:spcPct val="35000"/>
              </a:spcAft>
            </a:pPr>
            <a:r>
              <a:rPr lang="en-US" sz="1100" kern="1200" baseline="0" dirty="0" smtClean="0">
                <a:solidFill>
                  <a:schemeClr val="accent2"/>
                </a:solidFill>
              </a:rPr>
              <a:t>Chronic Disease Prevention</a:t>
            </a:r>
          </a:p>
          <a:p>
            <a:pPr lvl="0" algn="l" defTabSz="889000">
              <a:lnSpc>
                <a:spcPct val="80000"/>
              </a:lnSpc>
              <a:spcBef>
                <a:spcPct val="0"/>
              </a:spcBef>
              <a:spcAft>
                <a:spcPct val="35000"/>
              </a:spcAft>
            </a:pPr>
            <a:r>
              <a:rPr lang="en-US" sz="1100" kern="1200" baseline="0" dirty="0" smtClean="0">
                <a:solidFill>
                  <a:schemeClr val="accent2"/>
                </a:solidFill>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smtClean="0">
                <a:solidFill>
                  <a:schemeClr val="accent2"/>
                </a:solidFill>
              </a:rPr>
              <a:t>Health</a:t>
            </a:r>
            <a:r>
              <a:rPr lang="en-US" sz="1100" kern="1200" baseline="0" dirty="0" smtClean="0">
                <a:solidFill>
                  <a:schemeClr val="accent2"/>
                </a:solidFill>
              </a:rPr>
              <a:t> Promotion</a:t>
            </a:r>
          </a:p>
          <a:p>
            <a:pPr lvl="0" algn="l" defTabSz="889000">
              <a:lnSpc>
                <a:spcPct val="80000"/>
              </a:lnSpc>
              <a:spcBef>
                <a:spcPct val="0"/>
              </a:spcBef>
              <a:spcAft>
                <a:spcPct val="35000"/>
              </a:spcAft>
            </a:pPr>
            <a:r>
              <a:rPr lang="en-US" sz="1100" kern="1200" baseline="0" dirty="0" smtClean="0">
                <a:solidFill>
                  <a:schemeClr val="accent3"/>
                </a:solidFill>
              </a:rPr>
              <a:t>HIV/AIDS</a:t>
            </a:r>
          </a:p>
          <a:p>
            <a:pPr lvl="0" algn="l" defTabSz="889000">
              <a:lnSpc>
                <a:spcPct val="80000"/>
              </a:lnSpc>
              <a:spcBef>
                <a:spcPct val="0"/>
              </a:spcBef>
              <a:spcAft>
                <a:spcPct val="35000"/>
              </a:spcAft>
            </a:pPr>
            <a:r>
              <a:rPr lang="en-US" sz="1100" kern="1200" baseline="0" dirty="0" smtClean="0">
                <a:solidFill>
                  <a:schemeClr val="accent3"/>
                </a:solidFill>
              </a:rPr>
              <a:t>Infectious Disease</a:t>
            </a:r>
          </a:p>
          <a:p>
            <a:pPr lvl="0" algn="l" defTabSz="889000">
              <a:lnSpc>
                <a:spcPct val="80000"/>
              </a:lnSpc>
              <a:spcBef>
                <a:spcPct val="0"/>
              </a:spcBef>
              <a:spcAft>
                <a:spcPct val="35000"/>
              </a:spcAft>
            </a:pPr>
            <a:r>
              <a:rPr lang="en-US" sz="1100" kern="1200" baseline="0" dirty="0" smtClean="0">
                <a:solidFill>
                  <a:schemeClr val="accent3"/>
                </a:solidFill>
              </a:rPr>
              <a:t>Vital Statistics</a:t>
            </a:r>
          </a:p>
          <a:p>
            <a:pPr lvl="0" algn="l" defTabSz="889000">
              <a:lnSpc>
                <a:spcPct val="80000"/>
              </a:lnSpc>
              <a:spcBef>
                <a:spcPct val="0"/>
              </a:spcBef>
              <a:spcAft>
                <a:spcPct val="35000"/>
              </a:spcAft>
            </a:pPr>
            <a:r>
              <a:rPr lang="en-US" sz="1100" kern="1200" baseline="0" dirty="0" smtClean="0">
                <a:solidFill>
                  <a:schemeClr val="accent3"/>
                </a:solidFill>
              </a:rPr>
              <a:t>Immunizations</a:t>
            </a:r>
          </a:p>
          <a:p>
            <a:pPr lvl="0" algn="l" defTabSz="889000">
              <a:lnSpc>
                <a:spcPct val="80000"/>
              </a:lnSpc>
              <a:spcBef>
                <a:spcPct val="0"/>
              </a:spcBef>
              <a:spcAft>
                <a:spcPct val="35000"/>
              </a:spcAft>
            </a:pPr>
            <a:r>
              <a:rPr lang="en-US" sz="1100" kern="1200" baseline="0" dirty="0" smtClean="0">
                <a:solidFill>
                  <a:schemeClr val="accent4"/>
                </a:solidFill>
              </a:rPr>
              <a:t>Milk Safety</a:t>
            </a:r>
          </a:p>
          <a:p>
            <a:pPr lvl="0" algn="l" defTabSz="889000">
              <a:lnSpc>
                <a:spcPct val="80000"/>
              </a:lnSpc>
              <a:spcBef>
                <a:spcPct val="0"/>
              </a:spcBef>
              <a:spcAft>
                <a:spcPct val="35000"/>
              </a:spcAft>
            </a:pPr>
            <a:r>
              <a:rPr lang="en-US" sz="1100" kern="1200" baseline="0" dirty="0" smtClean="0">
                <a:solidFill>
                  <a:schemeClr val="accent4"/>
                </a:solidFill>
              </a:rPr>
              <a:t>Food Safety</a:t>
            </a:r>
          </a:p>
          <a:p>
            <a:pPr lvl="0" algn="l" defTabSz="889000">
              <a:lnSpc>
                <a:spcPct val="80000"/>
              </a:lnSpc>
              <a:spcBef>
                <a:spcPct val="0"/>
              </a:spcBef>
              <a:spcAft>
                <a:spcPct val="35000"/>
              </a:spcAft>
            </a:pPr>
            <a:r>
              <a:rPr lang="en-US" sz="1100" kern="1200" baseline="0" dirty="0" smtClean="0">
                <a:solidFill>
                  <a:schemeClr val="accent4"/>
                </a:solidFill>
              </a:rPr>
              <a:t>Environmental Management</a:t>
            </a:r>
          </a:p>
          <a:p>
            <a:pPr lvl="0" algn="l" defTabSz="889000">
              <a:lnSpc>
                <a:spcPct val="80000"/>
              </a:lnSpc>
              <a:spcBef>
                <a:spcPct val="0"/>
              </a:spcBef>
              <a:spcAft>
                <a:spcPct val="35000"/>
              </a:spcAft>
            </a:pPr>
            <a:r>
              <a:rPr lang="en-US" sz="1100" kern="1200" baseline="0" dirty="0" smtClean="0">
                <a:solidFill>
                  <a:schemeClr val="accent4"/>
                </a:solidFill>
              </a:rPr>
              <a:t>Radiation Health</a:t>
            </a:r>
          </a:p>
          <a:p>
            <a:pPr lvl="0" algn="l" defTabSz="889000">
              <a:lnSpc>
                <a:spcPct val="80000"/>
              </a:lnSpc>
              <a:spcBef>
                <a:spcPct val="0"/>
              </a:spcBef>
              <a:spcAft>
                <a:spcPct val="35000"/>
              </a:spcAft>
            </a:pPr>
            <a:r>
              <a:rPr lang="en-US" sz="1100" kern="1200" baseline="0" dirty="0" smtClean="0">
                <a:solidFill>
                  <a:schemeClr val="accent4"/>
                </a:solidFill>
              </a:rPr>
              <a:t>Public Safety</a:t>
            </a:r>
          </a:p>
          <a:p>
            <a:pPr lvl="0" algn="l" defTabSz="889000">
              <a:lnSpc>
                <a:spcPct val="80000"/>
              </a:lnSpc>
              <a:spcBef>
                <a:spcPct val="0"/>
              </a:spcBef>
              <a:spcAft>
                <a:spcPct val="35000"/>
              </a:spcAft>
            </a:pPr>
            <a:r>
              <a:rPr lang="en-US" sz="1100" kern="1200" baseline="0" dirty="0" smtClean="0">
                <a:solidFill>
                  <a:schemeClr val="accent4"/>
                </a:solidFill>
              </a:rPr>
              <a:t>Public Health Preparedness</a:t>
            </a:r>
          </a:p>
          <a:p>
            <a:pPr lvl="0" algn="l" defTabSz="889000">
              <a:lnSpc>
                <a:spcPct val="80000"/>
              </a:lnSpc>
              <a:spcBef>
                <a:spcPct val="0"/>
              </a:spcBef>
              <a:spcAft>
                <a:spcPct val="35000"/>
              </a:spcAft>
            </a:pPr>
            <a:r>
              <a:rPr lang="en-US" sz="1100" kern="1200" baseline="0" dirty="0" smtClean="0">
                <a:solidFill>
                  <a:schemeClr val="accent1"/>
                </a:solidFill>
              </a:rPr>
              <a:t>Microbiology</a:t>
            </a:r>
          </a:p>
          <a:p>
            <a:pPr lvl="0" algn="l" defTabSz="889000">
              <a:lnSpc>
                <a:spcPct val="80000"/>
              </a:lnSpc>
              <a:spcBef>
                <a:spcPct val="0"/>
              </a:spcBef>
              <a:spcAft>
                <a:spcPct val="35000"/>
              </a:spcAft>
            </a:pPr>
            <a:r>
              <a:rPr lang="en-US" sz="1100" kern="1200" baseline="0" dirty="0" smtClean="0">
                <a:solidFill>
                  <a:schemeClr val="accent1"/>
                </a:solidFill>
              </a:rPr>
              <a:t>Molecular and Clinical Chemistry</a:t>
            </a:r>
          </a:p>
          <a:p>
            <a:pPr lvl="0" algn="l" defTabSz="889000">
              <a:lnSpc>
                <a:spcPct val="80000"/>
              </a:lnSpc>
              <a:spcBef>
                <a:spcPct val="0"/>
              </a:spcBef>
              <a:spcAft>
                <a:spcPct val="35000"/>
              </a:spcAft>
            </a:pPr>
            <a:r>
              <a:rPr lang="en-US" sz="1100" kern="1200" baseline="0" dirty="0" smtClean="0">
                <a:solidFill>
                  <a:schemeClr val="accent1"/>
                </a:solidFill>
              </a:rPr>
              <a:t>Global Preparedness and Environmental</a:t>
            </a:r>
          </a:p>
          <a:p>
            <a:pPr lvl="0" algn="l" defTabSz="889000">
              <a:lnSpc>
                <a:spcPct val="80000"/>
              </a:lnSpc>
              <a:spcBef>
                <a:spcPct val="0"/>
              </a:spcBef>
              <a:spcAft>
                <a:spcPct val="35000"/>
              </a:spcAft>
            </a:pPr>
            <a:r>
              <a:rPr lang="en-US" sz="1100" kern="1200" baseline="0" dirty="0" smtClean="0">
                <a:solidFill>
                  <a:schemeClr val="accent1"/>
                </a:solidFill>
              </a:rPr>
              <a:t>Business Operations</a:t>
            </a:r>
          </a:p>
          <a:p>
            <a:pPr lvl="0" algn="l" defTabSz="889000">
              <a:lnSpc>
                <a:spcPct val="80000"/>
              </a:lnSpc>
              <a:spcBef>
                <a:spcPct val="0"/>
              </a:spcBef>
              <a:spcAft>
                <a:spcPct val="35000"/>
              </a:spcAft>
            </a:pPr>
            <a:r>
              <a:rPr lang="en-US" sz="1100" kern="1200" baseline="0" dirty="0" smtClean="0">
                <a:solidFill>
                  <a:schemeClr val="accent2"/>
                </a:solidFill>
              </a:rPr>
              <a:t>Contracts and Payment</a:t>
            </a:r>
          </a:p>
          <a:p>
            <a:pPr lvl="0" algn="l" defTabSz="889000">
              <a:lnSpc>
                <a:spcPct val="80000"/>
              </a:lnSpc>
              <a:spcBef>
                <a:spcPct val="0"/>
              </a:spcBef>
              <a:spcAft>
                <a:spcPct val="35000"/>
              </a:spcAft>
            </a:pPr>
            <a:r>
              <a:rPr lang="en-US" sz="1100" kern="1200" baseline="0" dirty="0" smtClean="0">
                <a:solidFill>
                  <a:schemeClr val="accent2"/>
                </a:solidFill>
              </a:rPr>
              <a:t>Local Health Operations</a:t>
            </a:r>
          </a:p>
          <a:p>
            <a:pPr lvl="0" algn="l" defTabSz="889000">
              <a:lnSpc>
                <a:spcPct val="80000"/>
              </a:lnSpc>
              <a:spcBef>
                <a:spcPct val="0"/>
              </a:spcBef>
              <a:spcAft>
                <a:spcPct val="35000"/>
              </a:spcAft>
            </a:pPr>
            <a:r>
              <a:rPr lang="en-US" sz="1100" kern="1200" baseline="0" dirty="0" smtClean="0">
                <a:solidFill>
                  <a:schemeClr val="accent2"/>
                </a:solidFill>
              </a:rPr>
              <a:t>Budget</a:t>
            </a:r>
          </a:p>
          <a:p>
            <a:pPr lvl="0" algn="l" defTabSz="889000">
              <a:lnSpc>
                <a:spcPct val="80000"/>
              </a:lnSpc>
              <a:spcBef>
                <a:spcPct val="0"/>
              </a:spcBef>
              <a:spcAft>
                <a:spcPct val="35000"/>
              </a:spcAft>
            </a:pPr>
            <a:r>
              <a:rPr lang="en-US" sz="1100" kern="1200" baseline="0" dirty="0" smtClean="0">
                <a:solidFill>
                  <a:schemeClr val="accent2"/>
                </a:solidFill>
              </a:rPr>
              <a:t>Local Health Personnel</a:t>
            </a:r>
          </a:p>
          <a:p>
            <a:pPr lvl="0" algn="l" defTabSz="889000">
              <a:lnSpc>
                <a:spcPct val="80000"/>
              </a:lnSpc>
              <a:spcBef>
                <a:spcPct val="0"/>
              </a:spcBef>
              <a:spcAft>
                <a:spcPct val="35000"/>
              </a:spcAft>
            </a:pPr>
            <a:r>
              <a:rPr lang="en-US" sz="1100" kern="1200" baseline="0" dirty="0" smtClean="0">
                <a:solidFill>
                  <a:schemeClr val="accent2"/>
                </a:solidFill>
              </a:rPr>
              <a:t>Education and Workforce Development</a:t>
            </a:r>
          </a:p>
        </p:txBody>
      </p:sp>
      <p:sp>
        <p:nvSpPr>
          <p:cNvPr id="31" name="Title 5"/>
          <p:cNvSpPr txBox="1">
            <a:spLocks/>
          </p:cNvSpPr>
          <p:nvPr userDrawn="1"/>
        </p:nvSpPr>
        <p:spPr>
          <a:xfrm>
            <a:off x="5909" y="1026254"/>
            <a:ext cx="4038600"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400" b="1" dirty="0" smtClean="0">
                <a:solidFill>
                  <a:schemeClr val="bg1"/>
                </a:solidFill>
                <a:latin typeface="+mj-lt"/>
              </a:rPr>
              <a:t>Kentucky</a:t>
            </a:r>
            <a:br>
              <a:rPr lang="en-US" sz="4400" b="1" dirty="0" smtClean="0">
                <a:solidFill>
                  <a:schemeClr val="bg1"/>
                </a:solidFill>
                <a:latin typeface="+mj-lt"/>
              </a:rPr>
            </a:br>
            <a:r>
              <a:rPr lang="en-US" sz="4400" b="1" dirty="0" smtClean="0">
                <a:solidFill>
                  <a:schemeClr val="bg1"/>
                </a:solidFill>
                <a:latin typeface="+mj-lt"/>
              </a:rPr>
              <a:t>Department for</a:t>
            </a:r>
            <a:br>
              <a:rPr lang="en-US" sz="4400" b="1" dirty="0" smtClean="0">
                <a:solidFill>
                  <a:schemeClr val="bg1"/>
                </a:solidFill>
                <a:latin typeface="+mj-lt"/>
              </a:rPr>
            </a:br>
            <a:r>
              <a:rPr lang="en-US" sz="4400" b="1" dirty="0" smtClean="0">
                <a:solidFill>
                  <a:schemeClr val="bg1"/>
                </a:solidFill>
                <a:latin typeface="+mj-lt"/>
              </a:rPr>
              <a:t>Public Health</a:t>
            </a:r>
            <a:endParaRPr lang="en-US" sz="4400" b="1" dirty="0">
              <a:solidFill>
                <a:schemeClr val="bg1"/>
              </a:solidFill>
              <a:latin typeface="+mj-l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4397359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67AA1A0-773F-48C7-A9F8-90706C5907F6}" type="datetimeFigureOut">
              <a:rPr lang="en-US" smtClean="0"/>
              <a:pPr/>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880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AA1A0-773F-48C7-A9F8-90706C5907F6}" type="datetimeFigureOut">
              <a:rPr lang="en-US" smtClean="0"/>
              <a:pPr/>
              <a:t>8/30/19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96B9B-B160-4202-9BBA-1A3F6F8C483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22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AA1A0-773F-48C7-A9F8-90706C5907F6}" type="datetimeFigureOut">
              <a:rPr lang="en-US" smtClean="0"/>
              <a:pPr/>
              <a:t>8/30/19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B96B9B-B160-4202-9BBA-1A3F6F8C483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1537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AA1A0-773F-48C7-A9F8-90706C5907F6}" type="datetimeFigureOut">
              <a:rPr lang="en-US" smtClean="0"/>
              <a:pPr/>
              <a:t>8/30/19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B96B9B-B160-4202-9BBA-1A3F6F8C483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023193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67AA1A0-773F-48C7-A9F8-90706C5907F6}" type="datetimeFigureOut">
              <a:rPr lang="en-US" smtClean="0"/>
              <a:pPr/>
              <a:t>8/30/19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B96B9B-B160-4202-9BBA-1A3F6F8C483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9034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67AA1A0-773F-48C7-A9F8-90706C5907F6}" type="datetimeFigureOut">
              <a:rPr lang="en-US" smtClean="0"/>
              <a:pPr/>
              <a:t>8/30/19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B96B9B-B160-4202-9BBA-1A3F6F8C483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041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67AA1A0-773F-48C7-A9F8-90706C5907F6}" type="datetimeFigureOut">
              <a:rPr lang="en-US" smtClean="0"/>
              <a:pPr/>
              <a:t>8/30/19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96B9B-B160-4202-9BBA-1A3F6F8C483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361234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67AA1A0-773F-48C7-A9F8-90706C5907F6}" type="datetimeFigureOut">
              <a:rPr lang="en-US" smtClean="0"/>
              <a:pPr/>
              <a:t>8/30/19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7B96B9B-B160-4202-9BBA-1A3F6F8C4839}"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3016719"/>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456070"/>
            <a:ext cx="2743200" cy="254738"/>
          </a:xfrm>
          <a:prstGeom prst="rect">
            <a:avLst/>
          </a:prstGeom>
        </p:spPr>
        <p:txBody>
          <a:bodyPr vert="horz" lIns="91440" tIns="45720" rIns="91440" bIns="45720" rtlCol="0" anchor="ctr"/>
          <a:lstStyle>
            <a:lvl1pPr algn="l">
              <a:defRPr sz="800">
                <a:solidFill>
                  <a:schemeClr val="bg1">
                    <a:lumMod val="95000"/>
                  </a:schemeClr>
                </a:solidFill>
              </a:defRPr>
            </a:lvl1pPr>
          </a:lstStyle>
          <a:p>
            <a:fld id="{0467B39D-87AC-4D39-8154-C6852A584385}" type="datetime1">
              <a:rPr lang="en-US" smtClean="0"/>
              <a:pPr/>
              <a:t>8/30/19</a:t>
            </a:fld>
            <a:endParaRPr lang="en-US" dirty="0"/>
          </a:p>
        </p:txBody>
      </p:sp>
      <p:sp>
        <p:nvSpPr>
          <p:cNvPr id="5" name="Footer Placeholder 4"/>
          <p:cNvSpPr>
            <a:spLocks noGrp="1"/>
          </p:cNvSpPr>
          <p:nvPr>
            <p:ph type="ftr" sz="quarter" idx="3"/>
          </p:nvPr>
        </p:nvSpPr>
        <p:spPr>
          <a:xfrm>
            <a:off x="4038600" y="6447966"/>
            <a:ext cx="4114800" cy="262842"/>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dirty="0"/>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000" b="1">
                <a:solidFill>
                  <a:schemeClr val="bg1">
                    <a:lumMod val="95000"/>
                  </a:schemeClr>
                </a:solidFill>
              </a:defRPr>
            </a:lvl1pPr>
          </a:lstStyle>
          <a:p>
            <a:fld id="{ABB8925F-B6BB-49B0-9469-5285B9C99CB3}" type="slidenum">
              <a:rPr lang="en-US" smtClean="0"/>
              <a:pPr/>
              <a:t>‹#›</a:t>
            </a:fld>
            <a:endParaRPr lang="en-US"/>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5821493"/>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 r:id="rId17"/>
  </p:sldLayoutIdLst>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34377" y="4546765"/>
            <a:ext cx="9486899" cy="1681842"/>
          </a:xfrm>
        </p:spPr>
        <p:txBody>
          <a:bodyPr>
            <a:normAutofit/>
          </a:bodyPr>
          <a:lstStyle/>
          <a:p>
            <a:pPr algn="ctr"/>
            <a:r>
              <a:rPr lang="en-US" b="1" dirty="0" smtClean="0"/>
              <a:t>Tobacco Settlement Agreement Fund</a:t>
            </a:r>
          </a:p>
          <a:p>
            <a:pPr algn="ctr"/>
            <a:r>
              <a:rPr lang="en-US" b="1" dirty="0" smtClean="0"/>
              <a:t>Oversight Committee </a:t>
            </a:r>
          </a:p>
          <a:p>
            <a:pPr algn="ctr"/>
            <a:r>
              <a:rPr lang="en-US" b="1" dirty="0" smtClean="0"/>
              <a:t>September 4, 2019 </a:t>
            </a:r>
            <a:endParaRPr lang="en-US" b="1" dirty="0"/>
          </a:p>
        </p:txBody>
      </p:sp>
      <p:pic>
        <p:nvPicPr>
          <p:cNvPr id="5" name="Picture 4"/>
          <p:cNvPicPr>
            <a:picLocks noChangeAspect="1"/>
          </p:cNvPicPr>
          <p:nvPr/>
        </p:nvPicPr>
        <p:blipFill>
          <a:blip r:embed="rId2"/>
          <a:stretch>
            <a:fillRect/>
          </a:stretch>
        </p:blipFill>
        <p:spPr>
          <a:xfrm>
            <a:off x="3501070" y="0"/>
            <a:ext cx="4753514" cy="474744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89509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45666" y="695568"/>
            <a:ext cx="10058400" cy="1450757"/>
          </a:xfrm>
        </p:spPr>
        <p:txBody>
          <a:bodyPr>
            <a:normAutofit fontScale="90000"/>
          </a:bodyPr>
          <a:lstStyle/>
          <a:p>
            <a:pPr lvl="0" algn="ctr" defTabSz="457200">
              <a:lnSpc>
                <a:spcPct val="100000"/>
              </a:lnSpc>
              <a:spcBef>
                <a:spcPts val="0"/>
              </a:spcBef>
            </a:pPr>
            <a:r>
              <a:rPr lang="en-US" sz="4000" b="1" spc="0" dirty="0">
                <a:ln w="22225">
                  <a:noFill/>
                  <a:prstDash val="solid"/>
                </a:ln>
                <a:solidFill>
                  <a:srgbClr val="002060"/>
                </a:solidFill>
                <a:latin typeface="Calibri Light" panose="020F0302020204030204" pitchFamily="34" charset="0"/>
                <a:ea typeface="+mn-ea"/>
                <a:cs typeface="Calibri Light" panose="020F0302020204030204" pitchFamily="34" charset="0"/>
              </a:rPr>
              <a:t>Early Childhood Distribution of </a:t>
            </a:r>
            <a:br>
              <a:rPr lang="en-US" sz="4000" b="1" spc="0" dirty="0">
                <a:ln w="22225">
                  <a:noFill/>
                  <a:prstDash val="solid"/>
                </a:ln>
                <a:solidFill>
                  <a:srgbClr val="002060"/>
                </a:solidFill>
                <a:latin typeface="Calibri Light" panose="020F0302020204030204" pitchFamily="34" charset="0"/>
                <a:ea typeface="+mn-ea"/>
                <a:cs typeface="Calibri Light" panose="020F0302020204030204" pitchFamily="34" charset="0"/>
              </a:rPr>
            </a:br>
            <a:r>
              <a:rPr lang="en-US" sz="4000" b="1" spc="0" dirty="0">
                <a:ln w="22225">
                  <a:noFill/>
                  <a:prstDash val="solid"/>
                </a:ln>
                <a:solidFill>
                  <a:srgbClr val="002060"/>
                </a:solidFill>
                <a:latin typeface="Calibri Light" panose="020F0302020204030204" pitchFamily="34" charset="0"/>
                <a:ea typeface="+mn-ea"/>
                <a:cs typeface="Calibri Light" panose="020F0302020204030204" pitchFamily="34" charset="0"/>
              </a:rPr>
              <a:t>Master Tobacco Settlement Funds for </a:t>
            </a:r>
            <a:r>
              <a:rPr lang="en-US" sz="4000" b="1" spc="0" dirty="0" smtClean="0">
                <a:ln w="22225">
                  <a:noFill/>
                  <a:prstDash val="solid"/>
                </a:ln>
                <a:solidFill>
                  <a:srgbClr val="002060"/>
                </a:solidFill>
                <a:latin typeface="Calibri Light" panose="020F0302020204030204" pitchFamily="34" charset="0"/>
                <a:ea typeface="+mn-ea"/>
                <a:cs typeface="Calibri Light" panose="020F0302020204030204" pitchFamily="34" charset="0"/>
              </a:rPr>
              <a:t>FY19</a:t>
            </a:r>
            <a:r>
              <a:rPr lang="en-US" sz="2800" spc="0" dirty="0">
                <a:ln w="22225">
                  <a:noFill/>
                  <a:prstDash val="solid"/>
                </a:ln>
                <a:solidFill>
                  <a:srgbClr val="002060"/>
                </a:solidFill>
                <a:latin typeface="Calibri" panose="020F0502020204030204" pitchFamily="34" charset="0"/>
                <a:ea typeface="+mn-ea"/>
                <a:cs typeface="Calibri" panose="020F0502020204030204" pitchFamily="34" charset="0"/>
              </a:rPr>
              <a:t/>
            </a:r>
            <a:br>
              <a:rPr lang="en-US" sz="2800" spc="0" dirty="0">
                <a:ln w="22225">
                  <a:noFill/>
                  <a:prstDash val="solid"/>
                </a:ln>
                <a:solidFill>
                  <a:srgbClr val="002060"/>
                </a:solidFill>
                <a:latin typeface="Calibri" panose="020F0502020204030204" pitchFamily="34" charset="0"/>
                <a:ea typeface="+mn-ea"/>
                <a:cs typeface="Calibri" panose="020F0502020204030204" pitchFamily="34" charset="0"/>
              </a:rPr>
            </a:br>
            <a:endParaRPr lang="en-US" dirty="0"/>
          </a:p>
        </p:txBody>
      </p:sp>
      <p:sp>
        <p:nvSpPr>
          <p:cNvPr id="4" name="Notched Right Arrow 3"/>
          <p:cNvSpPr/>
          <p:nvPr/>
        </p:nvSpPr>
        <p:spPr>
          <a:xfrm>
            <a:off x="883883" y="2881630"/>
            <a:ext cx="8352889" cy="1305401"/>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Oval 4"/>
          <p:cNvSpPr/>
          <p:nvPr/>
        </p:nvSpPr>
        <p:spPr>
          <a:xfrm>
            <a:off x="1336701" y="3469140"/>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5"/>
          <p:cNvSpPr/>
          <p:nvPr/>
        </p:nvSpPr>
        <p:spPr>
          <a:xfrm>
            <a:off x="2087845" y="3482246"/>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Oval 6"/>
          <p:cNvSpPr/>
          <p:nvPr/>
        </p:nvSpPr>
        <p:spPr>
          <a:xfrm>
            <a:off x="2820722" y="3474542"/>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7"/>
          <p:cNvSpPr/>
          <p:nvPr/>
        </p:nvSpPr>
        <p:spPr>
          <a:xfrm>
            <a:off x="3571440" y="3473306"/>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8"/>
          <p:cNvSpPr/>
          <p:nvPr/>
        </p:nvSpPr>
        <p:spPr>
          <a:xfrm>
            <a:off x="4311682" y="3469140"/>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9"/>
          <p:cNvSpPr/>
          <p:nvPr/>
        </p:nvSpPr>
        <p:spPr>
          <a:xfrm>
            <a:off x="5060328" y="3469140"/>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10"/>
          <p:cNvSpPr/>
          <p:nvPr/>
        </p:nvSpPr>
        <p:spPr>
          <a:xfrm>
            <a:off x="5823162" y="3474274"/>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11"/>
          <p:cNvSpPr/>
          <p:nvPr/>
        </p:nvSpPr>
        <p:spPr>
          <a:xfrm>
            <a:off x="6569978" y="3482246"/>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12"/>
          <p:cNvSpPr/>
          <p:nvPr/>
        </p:nvSpPr>
        <p:spPr>
          <a:xfrm>
            <a:off x="7248746" y="3474542"/>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
          <p:cNvSpPr/>
          <p:nvPr/>
        </p:nvSpPr>
        <p:spPr>
          <a:xfrm>
            <a:off x="7942947" y="3474543"/>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1039946" y="2241397"/>
            <a:ext cx="1142834" cy="938719"/>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Division of Early Childhood Development (GOEC) $2,050,000</a:t>
            </a:r>
          </a:p>
        </p:txBody>
      </p:sp>
      <p:sp>
        <p:nvSpPr>
          <p:cNvPr id="16" name="Rectangle 15"/>
          <p:cNvSpPr/>
          <p:nvPr/>
        </p:nvSpPr>
        <p:spPr>
          <a:xfrm>
            <a:off x="1704102" y="3919706"/>
            <a:ext cx="1042147" cy="938719"/>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Early Childhood &amp; Foster Care Supports $2,500,000</a:t>
            </a:r>
            <a:endParaRPr lang="en-US" sz="1100" b="1" dirty="0">
              <a:solidFill>
                <a:srgbClr val="002060"/>
              </a:solidFill>
              <a:latin typeface="Calibri" panose="020F0502020204030204" pitchFamily="34" charset="0"/>
            </a:endParaRPr>
          </a:p>
        </p:txBody>
      </p:sp>
      <p:sp>
        <p:nvSpPr>
          <p:cNvPr id="17" name="Rectangle 16"/>
          <p:cNvSpPr/>
          <p:nvPr/>
        </p:nvSpPr>
        <p:spPr>
          <a:xfrm>
            <a:off x="2457375" y="2565242"/>
            <a:ext cx="999159"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Child Care Program $10,711,100</a:t>
            </a:r>
            <a:endParaRPr lang="en-US" sz="1100" b="1" dirty="0">
              <a:solidFill>
                <a:srgbClr val="002060"/>
              </a:solidFill>
              <a:latin typeface="Calibri" panose="020F0502020204030204" pitchFamily="34" charset="0"/>
            </a:endParaRPr>
          </a:p>
        </p:txBody>
      </p:sp>
      <p:sp>
        <p:nvSpPr>
          <p:cNvPr id="18" name="Rectangle 17"/>
          <p:cNvSpPr/>
          <p:nvPr/>
        </p:nvSpPr>
        <p:spPr>
          <a:xfrm>
            <a:off x="3199009" y="3925729"/>
            <a:ext cx="1019524" cy="938719"/>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Family &amp; Community Based Services</a:t>
            </a:r>
          </a:p>
          <a:p>
            <a:pPr lvl="0" algn="ctr"/>
            <a:r>
              <a:rPr lang="en-US" sz="1100" b="1" dirty="0" smtClean="0">
                <a:solidFill>
                  <a:srgbClr val="002060"/>
                </a:solidFill>
                <a:latin typeface="Calibri" panose="020F0502020204030204" pitchFamily="34" charset="0"/>
              </a:rPr>
              <a:t>$180,000</a:t>
            </a:r>
            <a:endParaRPr lang="en-US" sz="1100" b="1" dirty="0">
              <a:solidFill>
                <a:srgbClr val="002060"/>
              </a:solidFill>
              <a:latin typeface="Calibri" panose="020F0502020204030204" pitchFamily="34" charset="0"/>
            </a:endParaRPr>
          </a:p>
        </p:txBody>
      </p:sp>
      <p:sp>
        <p:nvSpPr>
          <p:cNvPr id="19" name="Rectangle 18"/>
          <p:cNvSpPr/>
          <p:nvPr/>
        </p:nvSpPr>
        <p:spPr>
          <a:xfrm>
            <a:off x="3985076" y="2579952"/>
            <a:ext cx="927873"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HANDS</a:t>
            </a:r>
          </a:p>
          <a:p>
            <a:pPr lvl="0" algn="ctr"/>
            <a:r>
              <a:rPr lang="en-US" sz="1100" b="1" dirty="0" smtClean="0">
                <a:solidFill>
                  <a:srgbClr val="002060"/>
                </a:solidFill>
                <a:latin typeface="Calibri" panose="020F0502020204030204" pitchFamily="34" charset="0"/>
              </a:rPr>
              <a:t>Program</a:t>
            </a:r>
          </a:p>
          <a:p>
            <a:pPr lvl="0" algn="ctr"/>
            <a:r>
              <a:rPr lang="en-US" sz="1100" b="1" dirty="0" smtClean="0">
                <a:solidFill>
                  <a:srgbClr val="002060"/>
                </a:solidFill>
                <a:latin typeface="Calibri" panose="020F0502020204030204" pitchFamily="34" charset="0"/>
              </a:rPr>
              <a:t>$9,000,000</a:t>
            </a:r>
            <a:endParaRPr lang="en-US" sz="1100" b="1" dirty="0">
              <a:solidFill>
                <a:srgbClr val="002060"/>
              </a:solidFill>
              <a:latin typeface="Calibri" panose="020F0502020204030204" pitchFamily="34" charset="0"/>
            </a:endParaRPr>
          </a:p>
        </p:txBody>
      </p:sp>
      <p:sp>
        <p:nvSpPr>
          <p:cNvPr id="20" name="Rectangle 19"/>
          <p:cNvSpPr/>
          <p:nvPr/>
        </p:nvSpPr>
        <p:spPr>
          <a:xfrm>
            <a:off x="4598068" y="3919706"/>
            <a:ext cx="1199181"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Healthy Start Program</a:t>
            </a:r>
          </a:p>
          <a:p>
            <a:pPr lvl="0" algn="ctr"/>
            <a:r>
              <a:rPr lang="en-US" sz="1100" b="1" dirty="0" smtClean="0">
                <a:solidFill>
                  <a:srgbClr val="002060"/>
                </a:solidFill>
                <a:latin typeface="Calibri" panose="020F0502020204030204" pitchFamily="34" charset="0"/>
              </a:rPr>
              <a:t>$1,000,000</a:t>
            </a:r>
            <a:endParaRPr lang="en-US" sz="1100" b="1" dirty="0">
              <a:solidFill>
                <a:srgbClr val="002060"/>
              </a:solidFill>
              <a:latin typeface="Calibri" panose="020F0502020204030204" pitchFamily="34" charset="0"/>
            </a:endParaRPr>
          </a:p>
        </p:txBody>
      </p:sp>
      <p:sp>
        <p:nvSpPr>
          <p:cNvPr id="21" name="Rectangle 20"/>
          <p:cNvSpPr/>
          <p:nvPr/>
        </p:nvSpPr>
        <p:spPr>
          <a:xfrm>
            <a:off x="5461027" y="2603789"/>
            <a:ext cx="1027679"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Folic Acid Program</a:t>
            </a:r>
          </a:p>
          <a:p>
            <a:pPr lvl="0" algn="ctr"/>
            <a:r>
              <a:rPr lang="en-US" sz="1100" b="1" dirty="0" smtClean="0">
                <a:solidFill>
                  <a:srgbClr val="002060"/>
                </a:solidFill>
                <a:latin typeface="Calibri" panose="020F0502020204030204" pitchFamily="34" charset="0"/>
              </a:rPr>
              <a:t>$80,000</a:t>
            </a:r>
            <a:endParaRPr lang="en-US" sz="1100" b="1" dirty="0">
              <a:solidFill>
                <a:srgbClr val="002060"/>
              </a:solidFill>
              <a:latin typeface="Calibri" panose="020F0502020204030204" pitchFamily="34" charset="0"/>
            </a:endParaRPr>
          </a:p>
        </p:txBody>
      </p:sp>
      <p:sp>
        <p:nvSpPr>
          <p:cNvPr id="22" name="Rectangle 21"/>
          <p:cNvSpPr/>
          <p:nvPr/>
        </p:nvSpPr>
        <p:spPr>
          <a:xfrm>
            <a:off x="6270780" y="3903386"/>
            <a:ext cx="876530" cy="938719"/>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Early Childhood Mental Health $1,000,000</a:t>
            </a:r>
            <a:endParaRPr lang="en-US" sz="1100" b="1" dirty="0">
              <a:solidFill>
                <a:srgbClr val="002060"/>
              </a:solidFill>
              <a:latin typeface="Calibri" panose="020F0502020204030204" pitchFamily="34" charset="0"/>
            </a:endParaRPr>
          </a:p>
        </p:txBody>
      </p:sp>
      <p:sp>
        <p:nvSpPr>
          <p:cNvPr id="23" name="Rectangle 22"/>
          <p:cNvSpPr/>
          <p:nvPr/>
        </p:nvSpPr>
        <p:spPr>
          <a:xfrm>
            <a:off x="6910308" y="2372262"/>
            <a:ext cx="951537" cy="769441"/>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Early Childhood Oral Health $1,050,000</a:t>
            </a:r>
            <a:endParaRPr lang="en-US" sz="1100" b="1" dirty="0">
              <a:solidFill>
                <a:srgbClr val="002060"/>
              </a:solidFill>
              <a:latin typeface="Calibri" panose="020F0502020204030204" pitchFamily="34" charset="0"/>
            </a:endParaRPr>
          </a:p>
        </p:txBody>
      </p:sp>
      <p:sp>
        <p:nvSpPr>
          <p:cNvPr id="24" name="Rectangle 23"/>
          <p:cNvSpPr/>
          <p:nvPr/>
        </p:nvSpPr>
        <p:spPr>
          <a:xfrm>
            <a:off x="7474649" y="3911978"/>
            <a:ext cx="1112075" cy="938719"/>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Substance Abuse Treatment Program $1,500,000</a:t>
            </a:r>
            <a:endParaRPr lang="en-US" sz="1100" b="1" dirty="0">
              <a:solidFill>
                <a:srgbClr val="002060"/>
              </a:solidFill>
              <a:latin typeface="Calibri" panose="020F0502020204030204" pitchFamily="34" charset="0"/>
            </a:endParaRPr>
          </a:p>
        </p:txBody>
      </p:sp>
      <p:sp>
        <p:nvSpPr>
          <p:cNvPr id="25" name="Rectangle 24"/>
          <p:cNvSpPr/>
          <p:nvPr/>
        </p:nvSpPr>
        <p:spPr>
          <a:xfrm>
            <a:off x="9059884" y="3080981"/>
            <a:ext cx="1051263" cy="830997"/>
          </a:xfrm>
          <a:prstGeom prst="rect">
            <a:avLst/>
          </a:prstGeom>
        </p:spPr>
        <p:txBody>
          <a:bodyPr wrap="square">
            <a:spAutoFit/>
          </a:bodyPr>
          <a:lstStyle/>
          <a:p>
            <a:pPr lvl="0" algn="ctr"/>
            <a:r>
              <a:rPr lang="en-US" sz="1200" b="1" cap="small" dirty="0" smtClean="0">
                <a:solidFill>
                  <a:srgbClr val="002060"/>
                </a:solidFill>
                <a:latin typeface="Calibri" panose="020F0502020204030204" pitchFamily="34" charset="0"/>
              </a:rPr>
              <a:t>Total FY19 Tobacco Funds $29,071,100</a:t>
            </a:r>
            <a:endParaRPr lang="en-US" sz="1200" b="1" cap="small" dirty="0">
              <a:solidFill>
                <a:srgbClr val="002060"/>
              </a:solidFill>
              <a:latin typeface="Calibri" panose="020F050202020403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5892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0"/>
            <a:ext cx="10058400" cy="1450757"/>
          </a:xfrm>
        </p:spPr>
        <p:txBody>
          <a:bodyPr/>
          <a:lstStyle/>
          <a:p>
            <a:pPr algn="ctr"/>
            <a:r>
              <a:rPr lang="en-US" dirty="0" smtClean="0">
                <a:solidFill>
                  <a:srgbClr val="002060"/>
                </a:solidFill>
              </a:rPr>
              <a:t>Early Childhood Advisory Council (ECAC) </a:t>
            </a:r>
            <a:endParaRPr lang="en-US" dirty="0">
              <a:solidFill>
                <a:srgbClr val="002060"/>
              </a:solidFill>
            </a:endParaRPr>
          </a:p>
        </p:txBody>
      </p:sp>
      <p:sp>
        <p:nvSpPr>
          <p:cNvPr id="7" name="TextBox 6"/>
          <p:cNvSpPr txBox="1"/>
          <p:nvPr/>
        </p:nvSpPr>
        <p:spPr>
          <a:xfrm>
            <a:off x="565945" y="2609285"/>
            <a:ext cx="5065909" cy="2716641"/>
          </a:xfrm>
          <a:prstGeom prst="rect">
            <a:avLst/>
          </a:prstGeom>
          <a:noFill/>
        </p:spPr>
        <p:txBody>
          <a:bodyPr wrap="square" rtlCol="0">
            <a:spAutoFit/>
          </a:bodyPr>
          <a:lstStyle/>
          <a:p>
            <a:pPr lvl="0" defTabSz="914400">
              <a:lnSpc>
                <a:spcPct val="90000"/>
              </a:lnSpc>
              <a:spcBef>
                <a:spcPts val="1200"/>
              </a:spcBef>
              <a:spcAft>
                <a:spcPts val="200"/>
              </a:spcAft>
              <a:buClr>
                <a:srgbClr val="99CB38"/>
              </a:buClr>
              <a:buSzPct val="100000"/>
            </a:pPr>
            <a:r>
              <a:rPr lang="en-US" u="sng" dirty="0" smtClean="0">
                <a:solidFill>
                  <a:srgbClr val="002060"/>
                </a:solidFill>
              </a:rPr>
              <a:t>Vision Statement: </a:t>
            </a:r>
          </a:p>
          <a:p>
            <a:pPr marL="384048" lvl="1" indent="-182880" defTabSz="914400">
              <a:lnSpc>
                <a:spcPct val="90000"/>
              </a:lnSpc>
              <a:spcBef>
                <a:spcPts val="200"/>
              </a:spcBef>
              <a:spcAft>
                <a:spcPts val="400"/>
              </a:spcAft>
              <a:buClr>
                <a:srgbClr val="99CB38"/>
              </a:buClr>
              <a:buFont typeface="Calibri" pitchFamily="34" charset="0"/>
              <a:buChar char="◦"/>
            </a:pPr>
            <a:r>
              <a:rPr lang="en-US" sz="1600" dirty="0" smtClean="0">
                <a:solidFill>
                  <a:srgbClr val="002060"/>
                </a:solidFill>
              </a:rPr>
              <a:t>All children in Kentucky will have the foundation that enables school and personal success and are supported by strong families and communities. </a:t>
            </a:r>
          </a:p>
          <a:p>
            <a:pPr lvl="0" defTabSz="914400">
              <a:lnSpc>
                <a:spcPct val="90000"/>
              </a:lnSpc>
              <a:spcBef>
                <a:spcPts val="1200"/>
              </a:spcBef>
              <a:spcAft>
                <a:spcPts val="200"/>
              </a:spcAft>
              <a:buClr>
                <a:srgbClr val="99CB38"/>
              </a:buClr>
              <a:buSzPct val="100000"/>
            </a:pPr>
            <a:r>
              <a:rPr lang="en-US" u="sng" dirty="0" smtClean="0">
                <a:solidFill>
                  <a:srgbClr val="002060"/>
                </a:solidFill>
              </a:rPr>
              <a:t>Mission Statement: </a:t>
            </a:r>
          </a:p>
          <a:p>
            <a:pPr marL="384048" lvl="1" indent="-182880" defTabSz="914400">
              <a:lnSpc>
                <a:spcPct val="90000"/>
              </a:lnSpc>
              <a:spcBef>
                <a:spcPts val="200"/>
              </a:spcBef>
              <a:spcAft>
                <a:spcPts val="400"/>
              </a:spcAft>
              <a:buClr>
                <a:srgbClr val="99CB38"/>
              </a:buClr>
              <a:buFont typeface="Calibri" pitchFamily="34" charset="0"/>
              <a:buChar char="◦"/>
            </a:pPr>
            <a:r>
              <a:rPr lang="en-US" sz="1600" dirty="0" smtClean="0">
                <a:solidFill>
                  <a:srgbClr val="002060"/>
                </a:solidFill>
              </a:rPr>
              <a:t>The ECAC provides leadership and direction for the Commonwealth of Kentucky by providing a comprehensive and sustainable prenatal to age five early childhood system that will ensure a strong foundation for all children. </a:t>
            </a:r>
          </a:p>
          <a:p>
            <a:endParaRPr lang="en-US" dirty="0"/>
          </a:p>
        </p:txBody>
      </p:sp>
      <p:sp>
        <p:nvSpPr>
          <p:cNvPr id="8" name="TextBox 7"/>
          <p:cNvSpPr txBox="1"/>
          <p:nvPr/>
        </p:nvSpPr>
        <p:spPr>
          <a:xfrm>
            <a:off x="5921730" y="1835793"/>
            <a:ext cx="5507622" cy="4524316"/>
          </a:xfrm>
          <a:prstGeom prst="rect">
            <a:avLst/>
          </a:prstGeom>
          <a:noFill/>
        </p:spPr>
        <p:txBody>
          <a:bodyPr wrap="square" rtlCol="0">
            <a:spAutoFit/>
          </a:bodyPr>
          <a:lstStyle/>
          <a:p>
            <a:pPr lvl="0"/>
            <a:r>
              <a:rPr lang="en-US" u="sng" dirty="0" smtClean="0">
                <a:solidFill>
                  <a:srgbClr val="002060"/>
                </a:solidFill>
              </a:rPr>
              <a:t>Goals:</a:t>
            </a:r>
          </a:p>
          <a:p>
            <a:pPr marL="285750" lvl="0" indent="-285750">
              <a:buFont typeface="Arial" panose="020B0604020202020204" pitchFamily="34" charset="0"/>
              <a:buChar char="•"/>
            </a:pPr>
            <a:r>
              <a:rPr lang="en-US" dirty="0" smtClean="0">
                <a:solidFill>
                  <a:srgbClr val="002060"/>
                </a:solidFill>
              </a:rPr>
              <a:t>Advance comprehensive early care and education through strategic messaging.</a:t>
            </a:r>
          </a:p>
          <a:p>
            <a:pPr marL="285750" lvl="0" indent="-285750">
              <a:buFont typeface="Arial" panose="020B0604020202020204" pitchFamily="34" charset="0"/>
              <a:buChar char="•"/>
            </a:pPr>
            <a:r>
              <a:rPr lang="en-US" dirty="0" smtClean="0">
                <a:solidFill>
                  <a:srgbClr val="002060"/>
                </a:solidFill>
              </a:rPr>
              <a:t>Grow and strengthen the early care and education workforce by providing a career pathway for advancement and professional learning opportunities.</a:t>
            </a:r>
          </a:p>
          <a:p>
            <a:pPr marL="285750" lvl="0" indent="-285750">
              <a:buFont typeface="Arial" panose="020B0604020202020204" pitchFamily="34" charset="0"/>
              <a:buChar char="•"/>
            </a:pPr>
            <a:r>
              <a:rPr lang="en-US" dirty="0" smtClean="0">
                <a:solidFill>
                  <a:srgbClr val="002060"/>
                </a:solidFill>
              </a:rPr>
              <a:t>Increase coordination, program quality, and service delivery by fostering effective collaboration between agencies and stakeholders.</a:t>
            </a:r>
          </a:p>
          <a:p>
            <a:pPr marL="285750" lvl="0" indent="-285750">
              <a:buFont typeface="Arial" panose="020B0604020202020204" pitchFamily="34" charset="0"/>
              <a:buChar char="•"/>
            </a:pPr>
            <a:r>
              <a:rPr lang="en-US" dirty="0" smtClean="0">
                <a:solidFill>
                  <a:srgbClr val="002060"/>
                </a:solidFill>
              </a:rPr>
              <a:t>Promote a comprehensive framework to effectively partner with families.</a:t>
            </a:r>
          </a:p>
          <a:p>
            <a:pPr marL="285750" lvl="0" indent="-285750">
              <a:buFont typeface="Arial" panose="020B0604020202020204" pitchFamily="34" charset="0"/>
              <a:buChar char="•"/>
            </a:pPr>
            <a:r>
              <a:rPr lang="en-US" dirty="0" smtClean="0">
                <a:solidFill>
                  <a:srgbClr val="002060"/>
                </a:solidFill>
              </a:rPr>
              <a:t>Inform funding and resource allocations, policy recommendations, and programming by consistently applying data driven systems and processes.</a:t>
            </a:r>
          </a:p>
          <a:p>
            <a:pPr marL="285750" lvl="0" indent="-285750">
              <a:buFont typeface="Arial" panose="020B0604020202020204" pitchFamily="34" charset="0"/>
              <a:buChar char="•"/>
            </a:pPr>
            <a:r>
              <a:rPr lang="en-US" dirty="0" smtClean="0">
                <a:solidFill>
                  <a:srgbClr val="002060"/>
                </a:solidFill>
              </a:rPr>
              <a:t>Secure new, diverse funding and utilize existing resources more effectively.</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86709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237"/>
            <a:ext cx="10058400" cy="1450757"/>
          </a:xfrm>
        </p:spPr>
        <p:txBody>
          <a:bodyPr/>
          <a:lstStyle/>
          <a:p>
            <a:pPr algn="ctr"/>
            <a:r>
              <a:rPr lang="en-US" dirty="0" smtClean="0">
                <a:solidFill>
                  <a:srgbClr val="000090"/>
                </a:solidFill>
              </a:rPr>
              <a:t>Community Early Childhood Councils (</a:t>
            </a:r>
            <a:r>
              <a:rPr lang="en-US" dirty="0" err="1" smtClean="0">
                <a:solidFill>
                  <a:srgbClr val="000090"/>
                </a:solidFill>
              </a:rPr>
              <a:t>CECCs</a:t>
            </a:r>
            <a:r>
              <a:rPr lang="en-US" dirty="0" smtClean="0">
                <a:solidFill>
                  <a:srgbClr val="000090"/>
                </a:solidFill>
              </a:rPr>
              <a:t>) </a:t>
            </a:r>
            <a:endParaRPr lang="en-US" dirty="0">
              <a:solidFill>
                <a:srgbClr val="000090"/>
              </a:solidFill>
            </a:endParaRPr>
          </a:p>
        </p:txBody>
      </p:sp>
      <p:sp>
        <p:nvSpPr>
          <p:cNvPr id="24" name="TextBox 23"/>
          <p:cNvSpPr txBox="1"/>
          <p:nvPr/>
        </p:nvSpPr>
        <p:spPr>
          <a:xfrm>
            <a:off x="538339" y="1822357"/>
            <a:ext cx="7039819"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err="1" smtClean="0">
                <a:solidFill>
                  <a:srgbClr val="002060"/>
                </a:solidFill>
                <a:latin typeface="Calibri" panose="020F0502020204030204" pitchFamily="34" charset="0"/>
                <a:cs typeface="Calibri" panose="020F0502020204030204" pitchFamily="34" charset="0"/>
              </a:rPr>
              <a:t>CECCs</a:t>
            </a:r>
            <a:r>
              <a:rPr lang="en-US" sz="2400" dirty="0" smtClean="0">
                <a:solidFill>
                  <a:srgbClr val="002060"/>
                </a:solidFill>
                <a:latin typeface="Calibri" panose="020F0502020204030204" pitchFamily="34" charset="0"/>
                <a:cs typeface="Calibri" panose="020F0502020204030204" pitchFamily="34" charset="0"/>
              </a:rPr>
              <a:t> have the crucial role of mobilizing local community members to build innovative, collaborative partnerships to help Kentucky improve Kindergarten readiness.</a:t>
            </a:r>
          </a:p>
          <a:p>
            <a:pPr marL="342900" indent="-342900">
              <a:buFont typeface="Arial" panose="020B0604020202020204" pitchFamily="34" charset="0"/>
              <a:buChar char="•"/>
            </a:pPr>
            <a:endParaRPr lang="en-US" sz="2400" dirty="0" smtClean="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smtClean="0">
                <a:solidFill>
                  <a:srgbClr val="002060"/>
                </a:solidFill>
                <a:latin typeface="Calibri" panose="020F0502020204030204" pitchFamily="34" charset="0"/>
                <a:cs typeface="Calibri" panose="020F0502020204030204" pitchFamily="34" charset="0"/>
              </a:rPr>
              <a:t>Funding was designed to assist communities in responding to their unique needs related to improving Kindergarten readiness within their council service area.</a:t>
            </a:r>
          </a:p>
          <a:p>
            <a:pPr marL="342900" indent="-342900">
              <a:buFont typeface="Arial" panose="020B0604020202020204" pitchFamily="34" charset="0"/>
              <a:buChar char="•"/>
            </a:pPr>
            <a:endParaRPr lang="en-US" sz="2400" dirty="0" smtClean="0">
              <a:solidFill>
                <a:srgbClr val="002060"/>
              </a:solidFill>
            </a:endParaRPr>
          </a:p>
          <a:p>
            <a:pPr marL="342900" indent="-342900">
              <a:buFont typeface="Arial" panose="020B0604020202020204" pitchFamily="34" charset="0"/>
              <a:buChar char="•"/>
            </a:pPr>
            <a:r>
              <a:rPr lang="en-US" sz="2400" dirty="0" smtClean="0">
                <a:solidFill>
                  <a:srgbClr val="002060"/>
                </a:solidFill>
              </a:rPr>
              <a:t>A total of $1,069,345.00 was awarded to 72 Councils in the 2019-2020 grant funding cycle. </a:t>
            </a:r>
          </a:p>
          <a:p>
            <a:endParaRPr lang="en-US" dirty="0"/>
          </a:p>
        </p:txBody>
      </p:sp>
      <p:pic>
        <p:nvPicPr>
          <p:cNvPr id="25" name="Picture 24"/>
          <p:cNvPicPr>
            <a:picLocks noChangeAspect="1"/>
          </p:cNvPicPr>
          <p:nvPr/>
        </p:nvPicPr>
        <p:blipFill>
          <a:blip r:embed="rId2"/>
          <a:stretch>
            <a:fillRect/>
          </a:stretch>
        </p:blipFill>
        <p:spPr>
          <a:xfrm>
            <a:off x="7443573" y="2191882"/>
            <a:ext cx="4582784" cy="407199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8940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15624" y="272798"/>
            <a:ext cx="7359700" cy="1535754"/>
          </a:xfrm>
        </p:spPr>
        <p:txBody>
          <a:bodyPr/>
          <a:lstStyle/>
          <a:p>
            <a:r>
              <a:rPr lang="en-US" dirty="0" smtClean="0"/>
              <a:t> </a:t>
            </a:r>
            <a:endParaRPr lang="en-US" dirty="0"/>
          </a:p>
        </p:txBody>
      </p:sp>
      <p:sp>
        <p:nvSpPr>
          <p:cNvPr id="4" name="Rectangle 3"/>
          <p:cNvSpPr/>
          <p:nvPr/>
        </p:nvSpPr>
        <p:spPr>
          <a:xfrm>
            <a:off x="401531" y="662659"/>
            <a:ext cx="9007694" cy="830997"/>
          </a:xfrm>
          <a:prstGeom prst="rect">
            <a:avLst/>
          </a:prstGeom>
        </p:spPr>
        <p:txBody>
          <a:bodyPr wrap="none">
            <a:spAutoFit/>
          </a:bodyPr>
          <a:lstStyle/>
          <a:p>
            <a:pPr algn="ctr"/>
            <a:r>
              <a:rPr lang="en-US" sz="4800" dirty="0" smtClean="0">
                <a:solidFill>
                  <a:srgbClr val="000090"/>
                </a:solidFill>
              </a:rPr>
              <a:t>2019 Early Childhood Institute (ECI)</a:t>
            </a:r>
            <a:endParaRPr lang="en-US" sz="4800" dirty="0">
              <a:solidFill>
                <a:srgbClr val="000090"/>
              </a:solidFill>
            </a:endParaRPr>
          </a:p>
        </p:txBody>
      </p:sp>
      <p:sp>
        <p:nvSpPr>
          <p:cNvPr id="6" name="TextBox 5"/>
          <p:cNvSpPr txBox="1"/>
          <p:nvPr/>
        </p:nvSpPr>
        <p:spPr>
          <a:xfrm>
            <a:off x="455517" y="1836163"/>
            <a:ext cx="6887981" cy="4524315"/>
          </a:xfrm>
          <a:prstGeom prst="rect">
            <a:avLst/>
          </a:prstGeom>
          <a:noFill/>
        </p:spPr>
        <p:txBody>
          <a:bodyPr wrap="square" rtlCol="0">
            <a:spAutoFit/>
          </a:bodyPr>
          <a:lstStyle/>
          <a:p>
            <a:pPr marL="372618" lvl="1" indent="-171450">
              <a:buClr>
                <a:srgbClr val="002060"/>
              </a:buClr>
              <a:buFont typeface="Arial" panose="020B0604020202020204" pitchFamily="34" charset="0"/>
              <a:buChar char="•"/>
            </a:pPr>
            <a:r>
              <a:rPr lang="en-US" sz="2400" dirty="0" smtClean="0">
                <a:solidFill>
                  <a:srgbClr val="002060"/>
                </a:solidFill>
              </a:rPr>
              <a:t>Held June 19-21, 2019 in Louisville, KY, with the theme of the 2019 institute focused on the motto: "Believe in Me KY." </a:t>
            </a:r>
          </a:p>
          <a:p>
            <a:pPr marL="372618" lvl="1" indent="-171450">
              <a:buClr>
                <a:srgbClr val="002060"/>
              </a:buClr>
              <a:buFont typeface="Arial" panose="020B0604020202020204" pitchFamily="34" charset="0"/>
              <a:buChar char="•"/>
            </a:pPr>
            <a:r>
              <a:rPr lang="en-US" sz="2400" dirty="0" smtClean="0">
                <a:solidFill>
                  <a:srgbClr val="002060"/>
                </a:solidFill>
              </a:rPr>
              <a:t>The approximately 1,000 participants chose from 167 total Effective Instructional Leadership Act credit hours to fulfill their 18 credit hours for early childhood educator requirements.</a:t>
            </a:r>
          </a:p>
          <a:p>
            <a:pPr marL="372618" lvl="1" indent="-171450">
              <a:buClr>
                <a:srgbClr val="002060"/>
              </a:buClr>
              <a:buFont typeface="Arial" panose="020B0604020202020204" pitchFamily="34" charset="0"/>
              <a:buChar char="•"/>
            </a:pPr>
            <a:r>
              <a:rPr lang="en-US" sz="2400" dirty="0" smtClean="0">
                <a:solidFill>
                  <a:srgbClr val="002060"/>
                </a:solidFill>
              </a:rPr>
              <a:t>For the first time, the 2019 ECI issued awards which included, the Governor's Office of Early Childhood Award, Teacher of the Year Award, Director of the Year Award, and Early Care Center Award.</a:t>
            </a:r>
          </a:p>
          <a:p>
            <a:endParaRPr lang="en-US" dirty="0"/>
          </a:p>
        </p:txBody>
      </p:sp>
      <p:pic>
        <p:nvPicPr>
          <p:cNvPr id="9" name="Picture 8"/>
          <p:cNvPicPr>
            <a:picLocks noChangeAspect="1"/>
          </p:cNvPicPr>
          <p:nvPr/>
        </p:nvPicPr>
        <p:blipFill>
          <a:blip r:embed="rId2"/>
          <a:stretch>
            <a:fillRect/>
          </a:stretch>
        </p:blipFill>
        <p:spPr>
          <a:xfrm>
            <a:off x="9345014" y="354824"/>
            <a:ext cx="2626129" cy="1370894"/>
          </a:xfrm>
          <a:prstGeom prst="rect">
            <a:avLst/>
          </a:prstGeom>
        </p:spPr>
      </p:pic>
      <p:pic>
        <p:nvPicPr>
          <p:cNvPr id="10" name="Picture 9"/>
          <p:cNvPicPr>
            <a:picLocks noChangeAspect="1"/>
          </p:cNvPicPr>
          <p:nvPr/>
        </p:nvPicPr>
        <p:blipFill>
          <a:blip r:embed="rId3"/>
          <a:stretch>
            <a:fillRect/>
          </a:stretch>
        </p:blipFill>
        <p:spPr>
          <a:xfrm>
            <a:off x="7423243" y="2648492"/>
            <a:ext cx="4323592" cy="243202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85984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9673" y="0"/>
            <a:ext cx="10058400" cy="1450757"/>
          </a:xfrm>
        </p:spPr>
        <p:txBody>
          <a:bodyPr/>
          <a:lstStyle/>
          <a:p>
            <a:pPr algn="ctr"/>
            <a:r>
              <a:rPr lang="en-US" dirty="0" smtClean="0">
                <a:solidFill>
                  <a:srgbClr val="000090"/>
                </a:solidFill>
              </a:rPr>
              <a:t>#</a:t>
            </a:r>
            <a:r>
              <a:rPr lang="en-US" dirty="0" err="1" smtClean="0">
                <a:solidFill>
                  <a:srgbClr val="000090"/>
                </a:solidFill>
              </a:rPr>
              <a:t>BelieveinmeKY</a:t>
            </a:r>
            <a:r>
              <a:rPr lang="en-US" dirty="0" smtClean="0">
                <a:solidFill>
                  <a:srgbClr val="000090"/>
                </a:solidFill>
              </a:rPr>
              <a:t> Day of Action</a:t>
            </a:r>
            <a:r>
              <a:rPr dirty="0" smtClean="0"/>
              <a:t> </a:t>
            </a:r>
            <a:endParaRPr lang="en-US" dirty="0"/>
          </a:p>
        </p:txBody>
      </p:sp>
      <p:sp>
        <p:nvSpPr>
          <p:cNvPr id="3" name="Content Placeholder 2"/>
          <p:cNvSpPr>
            <a:spLocks noGrp="1"/>
          </p:cNvSpPr>
          <p:nvPr>
            <p:ph idx="1"/>
          </p:nvPr>
        </p:nvSpPr>
        <p:spPr>
          <a:xfrm>
            <a:off x="765994" y="1818123"/>
            <a:ext cx="5970146" cy="4023360"/>
          </a:xfrm>
        </p:spPr>
        <p:txBody>
          <a:bodyPr>
            <a:normAutofit fontScale="92500" lnSpcReduction="20000"/>
          </a:bodyPr>
          <a:lstStyle/>
          <a:p>
            <a:pPr marL="171450" lvl="0" indent="-171450">
              <a:buFont typeface="Arial" panose="020B0604020202020204" pitchFamily="34" charset="0"/>
              <a:buChar char="•"/>
            </a:pPr>
            <a:r>
              <a:rPr lang="en-US" sz="2400" dirty="0" smtClean="0">
                <a:solidFill>
                  <a:srgbClr val="002060"/>
                </a:solidFill>
              </a:rPr>
              <a:t>On Nov. 16, 2018, the GOEC promoted the importance of early literacy by creating a day of action called #</a:t>
            </a:r>
            <a:r>
              <a:rPr lang="en-US" sz="2400" dirty="0" err="1" smtClean="0">
                <a:solidFill>
                  <a:srgbClr val="002060"/>
                </a:solidFill>
              </a:rPr>
              <a:t>BelieveinmeKY</a:t>
            </a:r>
            <a:r>
              <a:rPr lang="en-US" sz="2400" dirty="0" smtClean="0">
                <a:solidFill>
                  <a:srgbClr val="002060"/>
                </a:solidFill>
              </a:rPr>
              <a:t>. Participates used this </a:t>
            </a:r>
            <a:r>
              <a:rPr lang="en-US" sz="2400" dirty="0" err="1" smtClean="0">
                <a:solidFill>
                  <a:srgbClr val="002060"/>
                </a:solidFill>
              </a:rPr>
              <a:t>hashtag</a:t>
            </a:r>
            <a:r>
              <a:rPr lang="en-US" sz="2400" dirty="0" smtClean="0">
                <a:solidFill>
                  <a:srgbClr val="002060"/>
                </a:solidFill>
              </a:rPr>
              <a:t> on social media to share their day of action. </a:t>
            </a:r>
          </a:p>
          <a:p>
            <a:pPr marL="171450" lvl="0" indent="-171450">
              <a:buFont typeface="Arial" panose="020B0604020202020204" pitchFamily="34" charset="0"/>
              <a:buChar char="•"/>
            </a:pPr>
            <a:r>
              <a:rPr lang="en-US" sz="2400" dirty="0" smtClean="0">
                <a:solidFill>
                  <a:srgbClr val="002060"/>
                </a:solidFill>
              </a:rPr>
              <a:t>Governor Bevin, First Lady Bevin and State Dignitaries read to local early childhood programs at the Capitol Rotunda, which we transformed into classrooms.  </a:t>
            </a:r>
          </a:p>
          <a:p>
            <a:pPr marL="171450" lvl="0" indent="-171450">
              <a:buFont typeface="Arial" panose="020B0604020202020204" pitchFamily="34" charset="0"/>
              <a:buChar char="•"/>
            </a:pPr>
            <a:r>
              <a:rPr lang="en-US" sz="2400" dirty="0" smtClean="0">
                <a:solidFill>
                  <a:srgbClr val="002060"/>
                </a:solidFill>
              </a:rPr>
              <a:t>We distributed approximately 10,000 copies of the book to early childhood programs, Family Court Judges, Career Centers, Public Libraries, Adult Learning Centers and Departments for Community Based Services throughout the Commonwealth. </a:t>
            </a:r>
          </a:p>
          <a:p>
            <a:endParaRPr lang="en-US" dirty="0"/>
          </a:p>
        </p:txBody>
      </p:sp>
      <p:pic>
        <p:nvPicPr>
          <p:cNvPr id="6" name="Picture 5"/>
          <p:cNvPicPr>
            <a:picLocks noChangeAspect="1"/>
          </p:cNvPicPr>
          <p:nvPr/>
        </p:nvPicPr>
        <p:blipFill>
          <a:blip r:embed="rId2"/>
          <a:stretch>
            <a:fillRect/>
          </a:stretch>
        </p:blipFill>
        <p:spPr>
          <a:xfrm>
            <a:off x="6929390" y="2279521"/>
            <a:ext cx="4651802" cy="31012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0"/>
            <a:ext cx="10058400" cy="1450757"/>
          </a:xfrm>
        </p:spPr>
        <p:txBody>
          <a:bodyPr/>
          <a:lstStyle/>
          <a:p>
            <a:r>
              <a:rPr lang="en-US" dirty="0" smtClean="0">
                <a:solidFill>
                  <a:srgbClr val="000090"/>
                </a:solidFill>
              </a:rPr>
              <a:t>School Readiness Summits </a:t>
            </a:r>
            <a:endParaRPr lang="en-US" dirty="0">
              <a:solidFill>
                <a:srgbClr val="000090"/>
              </a:solidFill>
            </a:endParaRPr>
          </a:p>
        </p:txBody>
      </p:sp>
      <p:sp>
        <p:nvSpPr>
          <p:cNvPr id="3" name="Content Placeholder 2"/>
          <p:cNvSpPr>
            <a:spLocks noGrp="1"/>
          </p:cNvSpPr>
          <p:nvPr>
            <p:ph idx="1"/>
          </p:nvPr>
        </p:nvSpPr>
        <p:spPr>
          <a:xfrm>
            <a:off x="627959" y="1997597"/>
            <a:ext cx="5859717" cy="4023360"/>
          </a:xfrm>
        </p:spPr>
        <p:txBody>
          <a:bodyPr/>
          <a:lstStyle/>
          <a:p>
            <a:pPr marL="285750" indent="-285750">
              <a:buFont typeface="Arial" panose="020B0604020202020204" pitchFamily="34" charset="0"/>
              <a:buChar char="•"/>
            </a:pPr>
            <a:r>
              <a:rPr lang="en-US" dirty="0" smtClean="0">
                <a:solidFill>
                  <a:srgbClr val="002060"/>
                </a:solidFill>
                <a:latin typeface="Calibri" panose="020F0502020204030204" pitchFamily="34" charset="0"/>
              </a:rPr>
              <a:t>Kentucky created the School Readiness Summit to engage Superintendents and the community by providing an opportunity for collaboration and action planning. Summit team members could include: District representatives, Child Care representatives, Head Start representatives, Community Early Childhood Council representatives and community partners. </a:t>
            </a:r>
            <a:endParaRPr lang="en-US" dirty="0" smtClean="0">
              <a:solidFill>
                <a:srgbClr val="002060"/>
              </a:solidFill>
            </a:endParaRPr>
          </a:p>
          <a:p>
            <a:pPr marL="285750" indent="-285750">
              <a:buFont typeface="Arial" panose="020B0604020202020204" pitchFamily="34" charset="0"/>
              <a:buChar char="•"/>
            </a:pPr>
            <a:r>
              <a:rPr lang="en-US" dirty="0" smtClean="0">
                <a:solidFill>
                  <a:srgbClr val="002060"/>
                </a:solidFill>
              </a:rPr>
              <a:t>30 School Readiness teams, for the year of 2019</a:t>
            </a:r>
          </a:p>
          <a:p>
            <a:pPr marL="285750" indent="-285750">
              <a:buFont typeface="Arial" panose="020B0604020202020204" pitchFamily="34" charset="0"/>
              <a:buChar char="•"/>
            </a:pPr>
            <a:r>
              <a:rPr lang="en-US" dirty="0" smtClean="0">
                <a:solidFill>
                  <a:srgbClr val="002060"/>
                </a:solidFill>
              </a:rPr>
              <a:t>Through the Preschool Development Grant, each team will be rewarded a mini grant in the amount up $45, 000. </a:t>
            </a:r>
          </a:p>
          <a:p>
            <a:endParaRPr lang="en-US" dirty="0"/>
          </a:p>
        </p:txBody>
      </p:sp>
      <p:pic>
        <p:nvPicPr>
          <p:cNvPr id="5" name="Picture 4"/>
          <p:cNvPicPr>
            <a:picLocks noChangeAspect="1"/>
          </p:cNvPicPr>
          <p:nvPr/>
        </p:nvPicPr>
        <p:blipFill>
          <a:blip r:embed="rId2"/>
          <a:stretch>
            <a:fillRect/>
          </a:stretch>
        </p:blipFill>
        <p:spPr>
          <a:xfrm>
            <a:off x="6576496" y="2178366"/>
            <a:ext cx="5253160" cy="35021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15249" y="1197916"/>
            <a:ext cx="8112034" cy="522514"/>
          </a:xfrm>
        </p:spPr>
        <p:txBody>
          <a:bodyPr>
            <a:normAutofit fontScale="90000"/>
          </a:bodyPr>
          <a:lstStyle/>
          <a:p>
            <a:pPr algn="ctr"/>
            <a:r>
              <a:rPr lang="en-US" sz="2000" spc="0" dirty="0" smtClean="0">
                <a:solidFill>
                  <a:srgbClr val="002060"/>
                </a:solidFill>
                <a:latin typeface="Calibri" panose="020F0502020204030204" pitchFamily="34" charset="0"/>
                <a:ea typeface="+mn-ea"/>
                <a:cs typeface="Calibri" panose="020F0502020204030204" pitchFamily="34" charset="0"/>
              </a:rPr>
              <a:t/>
            </a:r>
            <a:br>
              <a:rPr lang="en-US" sz="2000" spc="0" dirty="0" smtClean="0">
                <a:solidFill>
                  <a:srgbClr val="002060"/>
                </a:solidFill>
                <a:latin typeface="Calibri" panose="020F0502020204030204" pitchFamily="34" charset="0"/>
                <a:ea typeface="+mn-ea"/>
                <a:cs typeface="Calibri" panose="020F0502020204030204" pitchFamily="34" charset="0"/>
              </a:rPr>
            </a:br>
            <a:r>
              <a:rPr lang="en-US" sz="2000" spc="0" dirty="0">
                <a:solidFill>
                  <a:srgbClr val="002060"/>
                </a:solidFill>
                <a:latin typeface="Calibri" panose="020F0502020204030204" pitchFamily="34" charset="0"/>
                <a:ea typeface="+mn-ea"/>
                <a:cs typeface="Calibri" panose="020F0502020204030204" pitchFamily="34" charset="0"/>
              </a:rPr>
              <a:t/>
            </a:r>
            <a:br>
              <a:rPr lang="en-US" sz="2000" spc="0" dirty="0">
                <a:solidFill>
                  <a:srgbClr val="002060"/>
                </a:solidFill>
                <a:latin typeface="Calibri" panose="020F0502020204030204" pitchFamily="34" charset="0"/>
                <a:ea typeface="+mn-ea"/>
                <a:cs typeface="Calibri" panose="020F0502020204030204" pitchFamily="34" charset="0"/>
              </a:rPr>
            </a:br>
            <a:r>
              <a:rPr lang="en-US" sz="2000" spc="0" dirty="0" smtClean="0">
                <a:solidFill>
                  <a:srgbClr val="002060"/>
                </a:solidFill>
                <a:latin typeface="Calibri" panose="020F0502020204030204" pitchFamily="34" charset="0"/>
                <a:ea typeface="+mn-ea"/>
                <a:cs typeface="Calibri" panose="020F0502020204030204" pitchFamily="34" charset="0"/>
              </a:rPr>
              <a:t>Kentucky </a:t>
            </a:r>
            <a:r>
              <a:rPr lang="en-US" sz="2000" spc="0" dirty="0">
                <a:solidFill>
                  <a:srgbClr val="002060"/>
                </a:solidFill>
                <a:latin typeface="Calibri" panose="020F0502020204030204" pitchFamily="34" charset="0"/>
                <a:ea typeface="+mn-ea"/>
                <a:cs typeface="Calibri" panose="020F0502020204030204" pitchFamily="34" charset="0"/>
              </a:rPr>
              <a:t>Governor’s Office of Early Childhood</a:t>
            </a:r>
            <a:br>
              <a:rPr lang="en-US" sz="2000" spc="0" dirty="0">
                <a:solidFill>
                  <a:srgbClr val="002060"/>
                </a:solidFill>
                <a:latin typeface="Calibri" panose="020F0502020204030204" pitchFamily="34" charset="0"/>
                <a:ea typeface="+mn-ea"/>
                <a:cs typeface="Calibri" panose="020F0502020204030204" pitchFamily="34" charset="0"/>
              </a:rPr>
            </a:br>
            <a:r>
              <a:rPr lang="en-US" sz="2000" spc="0" dirty="0">
                <a:solidFill>
                  <a:srgbClr val="002060"/>
                </a:solidFill>
                <a:latin typeface="Calibri" panose="020F0502020204030204" pitchFamily="34" charset="0"/>
                <a:ea typeface="+mn-ea"/>
                <a:cs typeface="Calibri" panose="020F0502020204030204" pitchFamily="34" charset="0"/>
              </a:rPr>
              <a:t>125 Holmes Street</a:t>
            </a:r>
            <a:br>
              <a:rPr lang="en-US" sz="2000" spc="0" dirty="0">
                <a:solidFill>
                  <a:srgbClr val="002060"/>
                </a:solidFill>
                <a:latin typeface="Calibri" panose="020F0502020204030204" pitchFamily="34" charset="0"/>
                <a:ea typeface="+mn-ea"/>
                <a:cs typeface="Calibri" panose="020F0502020204030204" pitchFamily="34" charset="0"/>
              </a:rPr>
            </a:br>
            <a:r>
              <a:rPr lang="en-US" sz="2000" spc="0" dirty="0">
                <a:solidFill>
                  <a:srgbClr val="002060"/>
                </a:solidFill>
                <a:latin typeface="Calibri" panose="020F0502020204030204" pitchFamily="34" charset="0"/>
                <a:ea typeface="+mn-ea"/>
                <a:cs typeface="Calibri" panose="020F0502020204030204" pitchFamily="34" charset="0"/>
              </a:rPr>
              <a:t>Frankfort, KY 40601</a:t>
            </a:r>
            <a:br>
              <a:rPr lang="en-US" sz="2000" spc="0" dirty="0">
                <a:solidFill>
                  <a:srgbClr val="002060"/>
                </a:solidFill>
                <a:latin typeface="Calibri" panose="020F0502020204030204" pitchFamily="34" charset="0"/>
                <a:ea typeface="+mn-ea"/>
                <a:cs typeface="Calibri" panose="020F0502020204030204" pitchFamily="34" charset="0"/>
              </a:rPr>
            </a:br>
            <a:r>
              <a:rPr lang="en-US" sz="2000" spc="0" dirty="0">
                <a:solidFill>
                  <a:srgbClr val="002060"/>
                </a:solidFill>
                <a:latin typeface="Calibri" panose="020F0502020204030204" pitchFamily="34" charset="0"/>
                <a:ea typeface="+mn-ea"/>
                <a:cs typeface="Calibri" panose="020F0502020204030204" pitchFamily="34" charset="0"/>
              </a:rPr>
              <a:t>502-782-0200</a:t>
            </a:r>
            <a:r>
              <a:rPr lang="en-US" sz="4400" spc="0" dirty="0">
                <a:solidFill>
                  <a:srgbClr val="002060"/>
                </a:solidFill>
                <a:latin typeface="Calibri" panose="020F0502020204030204" pitchFamily="34" charset="0"/>
                <a:ea typeface="+mn-ea"/>
                <a:cs typeface="Calibri" panose="020F0502020204030204" pitchFamily="34" charset="0"/>
              </a:rPr>
              <a:t/>
            </a:r>
            <a:br>
              <a:rPr lang="en-US" sz="4400" spc="0" dirty="0">
                <a:solidFill>
                  <a:srgbClr val="002060"/>
                </a:solidFill>
                <a:latin typeface="Calibri" panose="020F0502020204030204" pitchFamily="34" charset="0"/>
                <a:ea typeface="+mn-ea"/>
                <a:cs typeface="Calibri" panose="020F0502020204030204" pitchFamily="34" charset="0"/>
              </a:rPr>
            </a:br>
            <a:r>
              <a:rPr lang="en-US" sz="2000" spc="0" dirty="0">
                <a:solidFill>
                  <a:srgbClr val="002060"/>
                </a:solidFill>
                <a:latin typeface="Calibri" panose="020F0502020204030204" pitchFamily="34" charset="0"/>
                <a:ea typeface="+mn-ea"/>
                <a:cs typeface="Calibri" panose="020F0502020204030204" pitchFamily="34" charset="0"/>
              </a:rPr>
              <a:t>https://kidsnow.ky.gov</a:t>
            </a:r>
            <a:r>
              <a:rPr lang="en-US" sz="4300" spc="0" dirty="0">
                <a:solidFill>
                  <a:srgbClr val="002060"/>
                </a:solidFill>
                <a:latin typeface="Century Gothic" panose="020B0502020202020204"/>
                <a:ea typeface="+mn-ea"/>
                <a:cs typeface="+mn-cs"/>
              </a:rPr>
              <a:t/>
            </a:r>
            <a:br>
              <a:rPr lang="en-US" sz="4300" spc="0" dirty="0">
                <a:solidFill>
                  <a:srgbClr val="002060"/>
                </a:solidFill>
                <a:latin typeface="Century Gothic" panose="020B0502020202020204"/>
                <a:ea typeface="+mn-ea"/>
                <a:cs typeface="+mn-cs"/>
              </a:rPr>
            </a:br>
            <a:endParaRPr lang="en-US" dirty="0"/>
          </a:p>
        </p:txBody>
      </p:sp>
      <p:sp>
        <p:nvSpPr>
          <p:cNvPr id="5" name="Content Placeholder 4"/>
          <p:cNvSpPr>
            <a:spLocks noGrp="1"/>
          </p:cNvSpPr>
          <p:nvPr>
            <p:ph idx="1"/>
          </p:nvPr>
        </p:nvSpPr>
        <p:spPr>
          <a:xfrm>
            <a:off x="2008315" y="2360781"/>
            <a:ext cx="8385770" cy="3135558"/>
          </a:xfrm>
        </p:spPr>
        <p:txBody>
          <a:bodyPr>
            <a:normAutofit/>
          </a:bodyPr>
          <a:lstStyle/>
          <a:p>
            <a:pPr marL="0" lvl="0" indent="0" algn="ctr">
              <a:lnSpc>
                <a:spcPct val="100000"/>
              </a:lnSpc>
              <a:spcBef>
                <a:spcPts val="900"/>
              </a:spcBef>
              <a:spcAft>
                <a:spcPts val="0"/>
              </a:spcAft>
              <a:buClr>
                <a:prstClr val="black">
                  <a:lumMod val="85000"/>
                  <a:lumOff val="15000"/>
                </a:prstClr>
              </a:buClr>
              <a:buSzTx/>
              <a:buNone/>
            </a:pPr>
            <a:r>
              <a:rPr lang="en-US" u="sng" dirty="0">
                <a:ln/>
                <a:solidFill>
                  <a:srgbClr val="002060"/>
                </a:solidFill>
                <a:latin typeface="Calibri" panose="020F0502020204030204" pitchFamily="34" charset="0"/>
                <a:cs typeface="Calibri" panose="020F0502020204030204" pitchFamily="34" charset="0"/>
              </a:rPr>
              <a:t>Linda Hampton</a:t>
            </a:r>
          </a:p>
          <a:p>
            <a:pPr marL="0" lvl="0" indent="0" algn="ctr">
              <a:lnSpc>
                <a:spcPct val="100000"/>
              </a:lnSpc>
              <a:spcBef>
                <a:spcPts val="900"/>
              </a:spcBef>
              <a:spcAft>
                <a:spcPts val="0"/>
              </a:spcAft>
              <a:buClr>
                <a:prstClr val="black">
                  <a:lumMod val="85000"/>
                  <a:lumOff val="15000"/>
                </a:prstClr>
              </a:buClr>
              <a:buSzTx/>
              <a:buNone/>
            </a:pPr>
            <a:r>
              <a:rPr lang="en-US" dirty="0">
                <a:ln/>
                <a:solidFill>
                  <a:srgbClr val="002060"/>
                </a:solidFill>
                <a:latin typeface="Calibri" panose="020F0502020204030204" pitchFamily="34" charset="0"/>
                <a:cs typeface="Calibri" panose="020F0502020204030204" pitchFamily="34" charset="0"/>
              </a:rPr>
              <a:t>Executive Director, Kentucky Governor’s Office of Early Childhood</a:t>
            </a:r>
          </a:p>
          <a:p>
            <a:pPr marL="0" lvl="0" indent="0" algn="ctr">
              <a:lnSpc>
                <a:spcPct val="100000"/>
              </a:lnSpc>
              <a:spcBef>
                <a:spcPts val="900"/>
              </a:spcBef>
              <a:spcAft>
                <a:spcPts val="0"/>
              </a:spcAft>
              <a:buClr>
                <a:prstClr val="black">
                  <a:lumMod val="85000"/>
                  <a:lumOff val="15000"/>
                </a:prstClr>
              </a:buClr>
              <a:buSzTx/>
              <a:buNone/>
            </a:pPr>
            <a:r>
              <a:rPr lang="en-US" dirty="0">
                <a:ln/>
                <a:solidFill>
                  <a:srgbClr val="002060"/>
                </a:solidFill>
                <a:latin typeface="Calibri" panose="020F0502020204030204" pitchFamily="34" charset="0"/>
                <a:cs typeface="Calibri" panose="020F0502020204030204" pitchFamily="34" charset="0"/>
              </a:rPr>
              <a:t>Linda.Hampton@ky.gov </a:t>
            </a:r>
          </a:p>
          <a:p>
            <a:pPr marL="0" lvl="0" indent="0" algn="ctr">
              <a:lnSpc>
                <a:spcPct val="100000"/>
              </a:lnSpc>
              <a:spcBef>
                <a:spcPts val="900"/>
              </a:spcBef>
              <a:spcAft>
                <a:spcPts val="0"/>
              </a:spcAft>
              <a:buClr>
                <a:prstClr val="black">
                  <a:lumMod val="85000"/>
                  <a:lumOff val="15000"/>
                </a:prstClr>
              </a:buClr>
              <a:buSzTx/>
              <a:buNone/>
            </a:pPr>
            <a:endParaRPr lang="en-US" dirty="0" smtClean="0">
              <a:ln/>
              <a:solidFill>
                <a:srgbClr val="002060"/>
              </a:solidFill>
              <a:latin typeface="Calibri" panose="020F0502020204030204" pitchFamily="34" charset="0"/>
              <a:cs typeface="Calibri" panose="020F0502020204030204" pitchFamily="34" charset="0"/>
            </a:endParaRPr>
          </a:p>
          <a:p>
            <a:endParaRPr lang="en-US" dirty="0"/>
          </a:p>
        </p:txBody>
      </p:sp>
      <p:pic>
        <p:nvPicPr>
          <p:cNvPr id="8" name="Picture 7"/>
          <p:cNvPicPr>
            <a:picLocks noChangeAspect="1"/>
          </p:cNvPicPr>
          <p:nvPr/>
        </p:nvPicPr>
        <p:blipFill>
          <a:blip r:embed="rId2"/>
          <a:stretch>
            <a:fillRect/>
          </a:stretch>
        </p:blipFill>
        <p:spPr>
          <a:xfrm>
            <a:off x="4829006" y="3715193"/>
            <a:ext cx="2528240" cy="2525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256026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DPH Overview Slides">
  <a:themeElements>
    <a:clrScheme name="DPH Template">
      <a:dk1>
        <a:sysClr val="windowText" lastClr="000000"/>
      </a:dk1>
      <a:lt1>
        <a:sysClr val="window" lastClr="FFFFFF"/>
      </a:lt1>
      <a:dk2>
        <a:srgbClr val="002649"/>
      </a:dk2>
      <a:lt2>
        <a:srgbClr val="D8D8D8"/>
      </a:lt2>
      <a:accent1>
        <a:srgbClr val="518D7B"/>
      </a:accent1>
      <a:accent2>
        <a:srgbClr val="9F2936"/>
      </a:accent2>
      <a:accent3>
        <a:srgbClr val="DDA405"/>
      </a:accent3>
      <a:accent4>
        <a:srgbClr val="604878"/>
      </a:accent4>
      <a:accent5>
        <a:srgbClr val="005EB6"/>
      </a:accent5>
      <a:accent6>
        <a:srgbClr val="085494"/>
      </a:accent6>
      <a:hlink>
        <a:srgbClr val="C1A875"/>
      </a:hlink>
      <a:folHlink>
        <a:srgbClr val="C1A87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9337</TotalTime>
  <Words>664</Words>
  <Application>Microsoft Office PowerPoint</Application>
  <PresentationFormat>Custom</PresentationFormat>
  <Paragraphs>55</Paragraphs>
  <Slides>8</Slides>
  <Notes>0</Notes>
  <HiddenSlides>0</HiddenSlides>
  <MMClips>0</MMClips>
  <ScaleCrop>false</ScaleCrop>
  <HeadingPairs>
    <vt:vector size="4" baseType="variant">
      <vt:variant>
        <vt:lpstr>Design Template</vt:lpstr>
      </vt:variant>
      <vt:variant>
        <vt:i4>2</vt:i4>
      </vt:variant>
      <vt:variant>
        <vt:lpstr>Slide Titles</vt:lpstr>
      </vt:variant>
      <vt:variant>
        <vt:i4>8</vt:i4>
      </vt:variant>
    </vt:vector>
  </HeadingPairs>
  <TitlesOfParts>
    <vt:vector size="10" baseType="lpstr">
      <vt:lpstr>Retrospect</vt:lpstr>
      <vt:lpstr>DPH Overview Slides</vt:lpstr>
      <vt:lpstr>Slide 1</vt:lpstr>
      <vt:lpstr>Early Childhood Distribution of  Master Tobacco Settlement Funds for FY19 </vt:lpstr>
      <vt:lpstr>Early Childhood Advisory Council (ECAC) </vt:lpstr>
      <vt:lpstr>Community Early Childhood Councils (CECCs) </vt:lpstr>
      <vt:lpstr> </vt:lpstr>
      <vt:lpstr>#BelieveinmeKY Day of Action </vt:lpstr>
      <vt:lpstr>School Readiness Summits </vt:lpstr>
      <vt:lpstr>  Kentucky Governor’s Office of Early Childhood 125 Holmes Street Frankfort, KY 40601 502-782-0200 https://kidsnow.ky.gov </vt:lpstr>
    </vt:vector>
  </TitlesOfParts>
  <Company>Commonwealth of Kentucky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Erin B (Early Childhood)</dc:creator>
  <cp:lastModifiedBy>Erin Mitchell</cp:lastModifiedBy>
  <cp:revision>27</cp:revision>
  <cp:lastPrinted>2019-08-21T15:29:06Z</cp:lastPrinted>
  <dcterms:created xsi:type="dcterms:W3CDTF">2019-08-30T19:37:14Z</dcterms:created>
  <dcterms:modified xsi:type="dcterms:W3CDTF">2019-08-30T19:38:11Z</dcterms:modified>
</cp:coreProperties>
</file>