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1"/>
  </p:notesMasterIdLst>
  <p:handoutMasterIdLst>
    <p:handoutMasterId r:id="rId32"/>
  </p:handoutMasterIdLst>
  <p:sldIdLst>
    <p:sldId id="256" r:id="rId2"/>
    <p:sldId id="340" r:id="rId3"/>
    <p:sldId id="331" r:id="rId4"/>
    <p:sldId id="367" r:id="rId5"/>
    <p:sldId id="366" r:id="rId6"/>
    <p:sldId id="370" r:id="rId7"/>
    <p:sldId id="372" r:id="rId8"/>
    <p:sldId id="343" r:id="rId9"/>
    <p:sldId id="371" r:id="rId10"/>
    <p:sldId id="344" r:id="rId11"/>
    <p:sldId id="386" r:id="rId12"/>
    <p:sldId id="373" r:id="rId13"/>
    <p:sldId id="374" r:id="rId14"/>
    <p:sldId id="376" r:id="rId15"/>
    <p:sldId id="377" r:id="rId16"/>
    <p:sldId id="341" r:id="rId17"/>
    <p:sldId id="349" r:id="rId18"/>
    <p:sldId id="351" r:id="rId19"/>
    <p:sldId id="378" r:id="rId20"/>
    <p:sldId id="337" r:id="rId21"/>
    <p:sldId id="379" r:id="rId22"/>
    <p:sldId id="380" r:id="rId23"/>
    <p:sldId id="384" r:id="rId24"/>
    <p:sldId id="381" r:id="rId25"/>
    <p:sldId id="365" r:id="rId26"/>
    <p:sldId id="385" r:id="rId27"/>
    <p:sldId id="387" r:id="rId28"/>
    <p:sldId id="383" r:id="rId29"/>
    <p:sldId id="321" r:id="rId30"/>
  </p:sldIdLst>
  <p:sldSz cx="10058400" cy="77724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B4367"/>
    <a:srgbClr val="FF5078"/>
    <a:srgbClr val="FF2E5E"/>
    <a:srgbClr val="FF306F"/>
    <a:srgbClr val="FF4186"/>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114"/>
    <p:restoredTop sz="94686"/>
  </p:normalViewPr>
  <p:slideViewPr>
    <p:cSldViewPr snapToGrid="0" snapToObjects="1">
      <p:cViewPr varScale="1">
        <p:scale>
          <a:sx n="102" d="100"/>
          <a:sy n="102" d="100"/>
        </p:scale>
        <p:origin x="1110" y="108"/>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C50D66-2223-0246-8E13-74CCEEBEC95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D107B45-DB8A-A64C-9DB8-9FD9D761F52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24100C2-04DA-1F46-9BF2-5A4379570C11}" type="datetimeFigureOut">
              <a:rPr lang="en-US" smtClean="0"/>
              <a:t>10/1/2019</a:t>
            </a:fld>
            <a:endParaRPr lang="en-US"/>
          </a:p>
        </p:txBody>
      </p:sp>
      <p:sp>
        <p:nvSpPr>
          <p:cNvPr id="4" name="Footer Placeholder 3">
            <a:extLst>
              <a:ext uri="{FF2B5EF4-FFF2-40B4-BE49-F238E27FC236}">
                <a16:creationId xmlns:a16="http://schemas.microsoft.com/office/drawing/2014/main" id="{554AFC05-5900-CC41-B2C0-94DF0AFCDDB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E77FFB4-87AE-BC4B-8DFE-42375531FD7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1BE99A6-DF6B-A442-9ED5-5B410B0C3FE2}" type="slidenum">
              <a:rPr lang="en-US" smtClean="0"/>
              <a:t>‹#›</a:t>
            </a:fld>
            <a:endParaRPr lang="en-US"/>
          </a:p>
        </p:txBody>
      </p:sp>
    </p:spTree>
    <p:extLst>
      <p:ext uri="{BB962C8B-B14F-4D97-AF65-F5344CB8AC3E}">
        <p14:creationId xmlns:p14="http://schemas.microsoft.com/office/powerpoint/2010/main" val="27893078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C8EFD2-9711-914D-B503-667D9CFE2FD4}" type="datetimeFigureOut">
              <a:rPr lang="en-US" smtClean="0"/>
              <a:t>10/1/2019</a:t>
            </a:fld>
            <a:endParaRPr lang="en-US"/>
          </a:p>
        </p:txBody>
      </p:sp>
      <p:sp>
        <p:nvSpPr>
          <p:cNvPr id="4" name="Slide Image Placeholder 3"/>
          <p:cNvSpPr>
            <a:spLocks noGrp="1" noRot="1" noChangeAspect="1"/>
          </p:cNvSpPr>
          <p:nvPr>
            <p:ph type="sldImg" idx="2"/>
          </p:nvPr>
        </p:nvSpPr>
        <p:spPr>
          <a:xfrm>
            <a:off x="1431925" y="1143000"/>
            <a:ext cx="39941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36340C-5B0D-E748-9A42-5696720FB49D}" type="slidenum">
              <a:rPr lang="en-US" smtClean="0"/>
              <a:t>‹#›</a:t>
            </a:fld>
            <a:endParaRPr lang="en-US"/>
          </a:p>
        </p:txBody>
      </p:sp>
    </p:spTree>
    <p:extLst>
      <p:ext uri="{BB962C8B-B14F-4D97-AF65-F5344CB8AC3E}">
        <p14:creationId xmlns:p14="http://schemas.microsoft.com/office/powerpoint/2010/main" val="1909882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E3F2E8-F0B0-0C4A-8EAE-B543C8224A17}" type="slidenum">
              <a:rPr lang="en-US" smtClean="0"/>
              <a:t>2</a:t>
            </a:fld>
            <a:endParaRPr lang="en-US"/>
          </a:p>
        </p:txBody>
      </p:sp>
    </p:spTree>
    <p:extLst>
      <p:ext uri="{BB962C8B-B14F-4D97-AF65-F5344CB8AC3E}">
        <p14:creationId xmlns:p14="http://schemas.microsoft.com/office/powerpoint/2010/main" val="2162522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E3F2E8-F0B0-0C4A-8EAE-B543C8224A17}" type="slidenum">
              <a:rPr lang="en-US" smtClean="0"/>
              <a:t>5</a:t>
            </a:fld>
            <a:endParaRPr lang="en-US"/>
          </a:p>
        </p:txBody>
      </p:sp>
    </p:spTree>
    <p:extLst>
      <p:ext uri="{BB962C8B-B14F-4D97-AF65-F5344CB8AC3E}">
        <p14:creationId xmlns:p14="http://schemas.microsoft.com/office/powerpoint/2010/main" val="3949926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E4C810-21D3-1048-9632-175720ABB540}" type="slidenum">
              <a:rPr lang="en-US" smtClean="0"/>
              <a:pPr/>
              <a:t>17</a:t>
            </a:fld>
            <a:endParaRPr lang="en-US"/>
          </a:p>
        </p:txBody>
      </p:sp>
    </p:spTree>
    <p:extLst>
      <p:ext uri="{BB962C8B-B14F-4D97-AF65-F5344CB8AC3E}">
        <p14:creationId xmlns:p14="http://schemas.microsoft.com/office/powerpoint/2010/main" val="1328849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272011"/>
            <a:ext cx="8549640" cy="2705947"/>
          </a:xfrm>
        </p:spPr>
        <p:txBody>
          <a:bodyPr anchor="b"/>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1257300" y="4082310"/>
            <a:ext cx="7543800" cy="1876530"/>
          </a:xfrm>
        </p:spPr>
        <p:txBody>
          <a:bodyPr/>
          <a:lstStyle>
            <a:lvl1pPr marL="0" indent="0" algn="ctr">
              <a:buNone/>
              <a:defRPr sz="2640"/>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CFEB867-6955-DE4E-9DE5-BC2FE420B35C}" type="datetime1">
              <a:rPr lang="en-US" smtClean="0"/>
              <a:t>10/1/2019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CD71BD-9351-4C4A-B08F-E1A3E1939CE2}" type="slidenum">
              <a:rPr lang="en-US" smtClean="0"/>
              <a:t>‹#›</a:t>
            </a:fld>
            <a:endParaRPr lang="en-US"/>
          </a:p>
        </p:txBody>
      </p:sp>
    </p:spTree>
    <p:extLst>
      <p:ext uri="{BB962C8B-B14F-4D97-AF65-F5344CB8AC3E}">
        <p14:creationId xmlns:p14="http://schemas.microsoft.com/office/powerpoint/2010/main" val="1420630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0D1FA5-167D-A94A-B34F-ADC5FD3D85F9}" type="datetime1">
              <a:rPr lang="en-US" smtClean="0"/>
              <a:t>10/1/2019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CD71BD-9351-4C4A-B08F-E1A3E1939CE2}" type="slidenum">
              <a:rPr lang="en-US" smtClean="0"/>
              <a:t>‹#›</a:t>
            </a:fld>
            <a:endParaRPr lang="en-US"/>
          </a:p>
        </p:txBody>
      </p:sp>
    </p:spTree>
    <p:extLst>
      <p:ext uri="{BB962C8B-B14F-4D97-AF65-F5344CB8AC3E}">
        <p14:creationId xmlns:p14="http://schemas.microsoft.com/office/powerpoint/2010/main" val="977903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8043" y="413808"/>
            <a:ext cx="2168843" cy="65867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91515" y="413808"/>
            <a:ext cx="6380798" cy="6586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B632A7-43D4-E741-9DBB-968312074F98}" type="datetime1">
              <a:rPr lang="en-US" smtClean="0"/>
              <a:t>10/1/2019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CD71BD-9351-4C4A-B08F-E1A3E1939CE2}" type="slidenum">
              <a:rPr lang="en-US" smtClean="0"/>
              <a:t>‹#›</a:t>
            </a:fld>
            <a:endParaRPr lang="en-US"/>
          </a:p>
        </p:txBody>
      </p:sp>
    </p:spTree>
    <p:extLst>
      <p:ext uri="{BB962C8B-B14F-4D97-AF65-F5344CB8AC3E}">
        <p14:creationId xmlns:p14="http://schemas.microsoft.com/office/powerpoint/2010/main" val="939068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F5691F-5580-FE4F-863B-CB94014B50B3}" type="datetime1">
              <a:rPr lang="en-US" smtClean="0"/>
              <a:t>10/1/2019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CD71BD-9351-4C4A-B08F-E1A3E1939CE2}" type="slidenum">
              <a:rPr lang="en-US" smtClean="0"/>
              <a:t>‹#›</a:t>
            </a:fld>
            <a:endParaRPr lang="en-US"/>
          </a:p>
        </p:txBody>
      </p:sp>
    </p:spTree>
    <p:extLst>
      <p:ext uri="{BB962C8B-B14F-4D97-AF65-F5344CB8AC3E}">
        <p14:creationId xmlns:p14="http://schemas.microsoft.com/office/powerpoint/2010/main" val="816886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277" y="1937705"/>
            <a:ext cx="8675370" cy="3233102"/>
          </a:xfrm>
        </p:spPr>
        <p:txBody>
          <a:bodyPr anchor="b"/>
          <a:lstStyle>
            <a:lvl1pPr>
              <a:defRPr sz="6600"/>
            </a:lvl1pPr>
          </a:lstStyle>
          <a:p>
            <a:r>
              <a:rPr lang="en-US"/>
              <a:t>Click to edit Master title style</a:t>
            </a:r>
            <a:endParaRPr lang="en-US" dirty="0"/>
          </a:p>
        </p:txBody>
      </p:sp>
      <p:sp>
        <p:nvSpPr>
          <p:cNvPr id="3" name="Text Placeholder 2"/>
          <p:cNvSpPr>
            <a:spLocks noGrp="1"/>
          </p:cNvSpPr>
          <p:nvPr>
            <p:ph type="body" idx="1"/>
          </p:nvPr>
        </p:nvSpPr>
        <p:spPr>
          <a:xfrm>
            <a:off x="686277" y="5201393"/>
            <a:ext cx="8675370" cy="1700212"/>
          </a:xfrm>
        </p:spPr>
        <p:txBody>
          <a:bodyPr/>
          <a:lstStyle>
            <a:lvl1pPr marL="0" indent="0">
              <a:buNone/>
              <a:defRPr sz="2640">
                <a:solidFill>
                  <a:schemeClr val="tx1"/>
                </a:solidFill>
              </a:defRPr>
            </a:lvl1pPr>
            <a:lvl2pPr marL="502920" indent="0">
              <a:buNone/>
              <a:defRPr sz="2200">
                <a:solidFill>
                  <a:schemeClr val="tx1">
                    <a:tint val="75000"/>
                  </a:schemeClr>
                </a:solidFill>
              </a:defRPr>
            </a:lvl2pPr>
            <a:lvl3pPr marL="1005840" indent="0">
              <a:buNone/>
              <a:defRPr sz="1980">
                <a:solidFill>
                  <a:schemeClr val="tx1">
                    <a:tint val="75000"/>
                  </a:schemeClr>
                </a:solidFill>
              </a:defRPr>
            </a:lvl3pPr>
            <a:lvl4pPr marL="1508760" indent="0">
              <a:buNone/>
              <a:defRPr sz="1760">
                <a:solidFill>
                  <a:schemeClr val="tx1">
                    <a:tint val="75000"/>
                  </a:schemeClr>
                </a:solidFill>
              </a:defRPr>
            </a:lvl4pPr>
            <a:lvl5pPr marL="2011680" indent="0">
              <a:buNone/>
              <a:defRPr sz="1760">
                <a:solidFill>
                  <a:schemeClr val="tx1">
                    <a:tint val="75000"/>
                  </a:schemeClr>
                </a:solidFill>
              </a:defRPr>
            </a:lvl5pPr>
            <a:lvl6pPr marL="2514600" indent="0">
              <a:buNone/>
              <a:defRPr sz="1760">
                <a:solidFill>
                  <a:schemeClr val="tx1">
                    <a:tint val="75000"/>
                  </a:schemeClr>
                </a:solidFill>
              </a:defRPr>
            </a:lvl6pPr>
            <a:lvl7pPr marL="3017520" indent="0">
              <a:buNone/>
              <a:defRPr sz="1760">
                <a:solidFill>
                  <a:schemeClr val="tx1">
                    <a:tint val="75000"/>
                  </a:schemeClr>
                </a:solidFill>
              </a:defRPr>
            </a:lvl7pPr>
            <a:lvl8pPr marL="3520440" indent="0">
              <a:buNone/>
              <a:defRPr sz="1760">
                <a:solidFill>
                  <a:schemeClr val="tx1">
                    <a:tint val="75000"/>
                  </a:schemeClr>
                </a:solidFill>
              </a:defRPr>
            </a:lvl8pPr>
            <a:lvl9pPr marL="4023360" indent="0">
              <a:buNone/>
              <a:defRPr sz="17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0AE35E-BA61-5F46-838D-35AAE32C2456}" type="datetime1">
              <a:rPr lang="en-US" smtClean="0"/>
              <a:t>10/1/2019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CD71BD-9351-4C4A-B08F-E1A3E1939CE2}" type="slidenum">
              <a:rPr lang="en-US" smtClean="0"/>
              <a:t>‹#›</a:t>
            </a:fld>
            <a:endParaRPr lang="en-US"/>
          </a:p>
        </p:txBody>
      </p:sp>
    </p:spTree>
    <p:extLst>
      <p:ext uri="{BB962C8B-B14F-4D97-AF65-F5344CB8AC3E}">
        <p14:creationId xmlns:p14="http://schemas.microsoft.com/office/powerpoint/2010/main" val="552013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9151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206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207F850-FFFC-5B43-989D-A6E1D03836F1}" type="datetime1">
              <a:rPr lang="en-US" smtClean="0"/>
              <a:t>10/1/2019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CD71BD-9351-4C4A-B08F-E1A3E1939CE2}" type="slidenum">
              <a:rPr lang="en-US" smtClean="0"/>
              <a:t>‹#›</a:t>
            </a:fld>
            <a:endParaRPr lang="en-US"/>
          </a:p>
        </p:txBody>
      </p:sp>
    </p:spTree>
    <p:extLst>
      <p:ext uri="{BB962C8B-B14F-4D97-AF65-F5344CB8AC3E}">
        <p14:creationId xmlns:p14="http://schemas.microsoft.com/office/powerpoint/2010/main" val="558396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2825" y="413810"/>
            <a:ext cx="8675370" cy="1502305"/>
          </a:xfrm>
        </p:spPr>
        <p:txBody>
          <a:bodyPr/>
          <a:lstStyle/>
          <a:p>
            <a:r>
              <a:rPr lang="en-US"/>
              <a:t>Click to edit Master title style</a:t>
            </a:r>
            <a:endParaRPr lang="en-US" dirty="0"/>
          </a:p>
        </p:txBody>
      </p:sp>
      <p:sp>
        <p:nvSpPr>
          <p:cNvPr id="3" name="Text Placeholder 2"/>
          <p:cNvSpPr>
            <a:spLocks noGrp="1"/>
          </p:cNvSpPr>
          <p:nvPr>
            <p:ph type="body" idx="1"/>
          </p:nvPr>
        </p:nvSpPr>
        <p:spPr>
          <a:xfrm>
            <a:off x="692826" y="1905318"/>
            <a:ext cx="4255174"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4" name="Content Placeholder 3"/>
          <p:cNvSpPr>
            <a:spLocks noGrp="1"/>
          </p:cNvSpPr>
          <p:nvPr>
            <p:ph sz="half" idx="2"/>
          </p:nvPr>
        </p:nvSpPr>
        <p:spPr>
          <a:xfrm>
            <a:off x="692826" y="2839085"/>
            <a:ext cx="4255174"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2066" y="1905318"/>
            <a:ext cx="4276130"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6" name="Content Placeholder 5"/>
          <p:cNvSpPr>
            <a:spLocks noGrp="1"/>
          </p:cNvSpPr>
          <p:nvPr>
            <p:ph sz="quarter" idx="4"/>
          </p:nvPr>
        </p:nvSpPr>
        <p:spPr>
          <a:xfrm>
            <a:off x="5092066" y="2839085"/>
            <a:ext cx="4276130"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01451D5-625E-864D-9E1A-304E6156A8D4}" type="datetime1">
              <a:rPr lang="en-US" smtClean="0"/>
              <a:t>10/1/2019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CD71BD-9351-4C4A-B08F-E1A3E1939CE2}" type="slidenum">
              <a:rPr lang="en-US" smtClean="0"/>
              <a:t>‹#›</a:t>
            </a:fld>
            <a:endParaRPr lang="en-US"/>
          </a:p>
        </p:txBody>
      </p:sp>
    </p:spTree>
    <p:extLst>
      <p:ext uri="{BB962C8B-B14F-4D97-AF65-F5344CB8AC3E}">
        <p14:creationId xmlns:p14="http://schemas.microsoft.com/office/powerpoint/2010/main" val="467295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53EE875-135C-CF46-A93B-44F35C770BA2}" type="datetime1">
              <a:rPr lang="en-US" smtClean="0"/>
              <a:t>10/1/2019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CD71BD-9351-4C4A-B08F-E1A3E1939CE2}" type="slidenum">
              <a:rPr lang="en-US" smtClean="0"/>
              <a:t>‹#›</a:t>
            </a:fld>
            <a:endParaRPr lang="en-US"/>
          </a:p>
        </p:txBody>
      </p:sp>
    </p:spTree>
    <p:extLst>
      <p:ext uri="{BB962C8B-B14F-4D97-AF65-F5344CB8AC3E}">
        <p14:creationId xmlns:p14="http://schemas.microsoft.com/office/powerpoint/2010/main" val="483855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0F144A-2E74-ED46-A711-3C131FC506C1}" type="datetime1">
              <a:rPr lang="en-US" smtClean="0"/>
              <a:t>10/1/2019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CD71BD-9351-4C4A-B08F-E1A3E1939CE2}" type="slidenum">
              <a:rPr lang="en-US" smtClean="0"/>
              <a:t>‹#›</a:t>
            </a:fld>
            <a:endParaRPr lang="en-US"/>
          </a:p>
        </p:txBody>
      </p:sp>
    </p:spTree>
    <p:extLst>
      <p:ext uri="{BB962C8B-B14F-4D97-AF65-F5344CB8AC3E}">
        <p14:creationId xmlns:p14="http://schemas.microsoft.com/office/powerpoint/2010/main" val="1784452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Content Placeholder 2"/>
          <p:cNvSpPr>
            <a:spLocks noGrp="1"/>
          </p:cNvSpPr>
          <p:nvPr>
            <p:ph idx="1"/>
          </p:nvPr>
        </p:nvSpPr>
        <p:spPr>
          <a:xfrm>
            <a:off x="4276130" y="1119083"/>
            <a:ext cx="5092065" cy="5523442"/>
          </a:xfrm>
        </p:spPr>
        <p:txBody>
          <a:bodyPr/>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460CD601-74CE-3A48-BE03-141A56560D2B}" type="datetime1">
              <a:rPr lang="en-US" smtClean="0"/>
              <a:t>10/1/2019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CD71BD-9351-4C4A-B08F-E1A3E1939CE2}" type="slidenum">
              <a:rPr lang="en-US" smtClean="0"/>
              <a:t>‹#›</a:t>
            </a:fld>
            <a:endParaRPr lang="en-US"/>
          </a:p>
        </p:txBody>
      </p:sp>
    </p:spTree>
    <p:extLst>
      <p:ext uri="{BB962C8B-B14F-4D97-AF65-F5344CB8AC3E}">
        <p14:creationId xmlns:p14="http://schemas.microsoft.com/office/powerpoint/2010/main" val="1678793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76130" y="1119083"/>
            <a:ext cx="5092065" cy="5523442"/>
          </a:xfrm>
        </p:spPr>
        <p:txBody>
          <a:bodyPr anchor="t"/>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B7D5929D-3376-7D47-8AF2-32AE1CF8E7FD}" type="datetime1">
              <a:rPr lang="en-US" smtClean="0"/>
              <a:t>10/1/2019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CD71BD-9351-4C4A-B08F-E1A3E1939CE2}" type="slidenum">
              <a:rPr lang="en-US" smtClean="0"/>
              <a:t>‹#›</a:t>
            </a:fld>
            <a:endParaRPr lang="en-US"/>
          </a:p>
        </p:txBody>
      </p:sp>
    </p:spTree>
    <p:extLst>
      <p:ext uri="{BB962C8B-B14F-4D97-AF65-F5344CB8AC3E}">
        <p14:creationId xmlns:p14="http://schemas.microsoft.com/office/powerpoint/2010/main" val="1839864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1320">
                <a:solidFill>
                  <a:schemeClr val="tx1">
                    <a:tint val="75000"/>
                  </a:schemeClr>
                </a:solidFill>
              </a:defRPr>
            </a:lvl1pPr>
          </a:lstStyle>
          <a:p>
            <a:fld id="{2495432E-83B8-2A41-BC44-137E175267F4}" type="datetime1">
              <a:rPr lang="en-US" smtClean="0"/>
              <a:t>10/1/2019</a:t>
            </a:fld>
            <a:endParaRPr lang="en-US"/>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13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75000"/>
                  </a:schemeClr>
                </a:solidFill>
              </a:defRPr>
            </a:lvl1pPr>
          </a:lstStyle>
          <a:p>
            <a:fld id="{F4CD71BD-9351-4C4A-B08F-E1A3E1939CE2}" type="slidenum">
              <a:rPr lang="en-US" smtClean="0"/>
              <a:t>‹#›</a:t>
            </a:fld>
            <a:endParaRPr lang="en-US"/>
          </a:p>
        </p:txBody>
      </p:sp>
    </p:spTree>
    <p:extLst>
      <p:ext uri="{BB962C8B-B14F-4D97-AF65-F5344CB8AC3E}">
        <p14:creationId xmlns:p14="http://schemas.microsoft.com/office/powerpoint/2010/main" val="20778040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tiff"/><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tiff"/><Relationship Id="rId1" Type="http://schemas.openxmlformats.org/officeDocument/2006/relationships/slideLayout" Target="../slideLayouts/slideLayout1.xml"/><Relationship Id="rId4" Type="http://schemas.openxmlformats.org/officeDocument/2006/relationships/image" Target="../media/image22.tiff"/></Relationships>
</file>

<file path=ppt/slides/_rels/slide17.xml.rels><?xml version="1.0" encoding="UTF-8" standalone="yes"?>
<Relationships xmlns="http://schemas.openxmlformats.org/package/2006/relationships"><Relationship Id="rId8" Type="http://schemas.openxmlformats.org/officeDocument/2006/relationships/image" Target="../media/image22.tiff"/><Relationship Id="rId3" Type="http://schemas.openxmlformats.org/officeDocument/2006/relationships/image" Target="../media/image23.png"/><Relationship Id="rId7" Type="http://schemas.openxmlformats.org/officeDocument/2006/relationships/image" Target="../media/image26.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5.jpe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jpeg"/><Relationship Id="rId1" Type="http://schemas.openxmlformats.org/officeDocument/2006/relationships/slideLayout" Target="../slideLayouts/slideLayout1.xml"/><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g"/><Relationship Id="rId11" Type="http://schemas.openxmlformats.org/officeDocument/2006/relationships/image" Target="../media/image1.tiff"/><Relationship Id="rId5" Type="http://schemas.openxmlformats.org/officeDocument/2006/relationships/image" Target="../media/image5.jpg"/><Relationship Id="rId10" Type="http://schemas.openxmlformats.org/officeDocument/2006/relationships/image" Target="../media/image10.jpg"/><Relationship Id="rId4" Type="http://schemas.openxmlformats.org/officeDocument/2006/relationships/image" Target="../media/image4.jpg"/><Relationship Id="rId9" Type="http://schemas.openxmlformats.org/officeDocument/2006/relationships/image" Target="../media/image9.jpg"/></Relationships>
</file>

<file path=ppt/slides/_rels/slide20.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3.png"/><Relationship Id="rId2"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jp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tiff"/><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1.tiff"/><Relationship Id="rId1" Type="http://schemas.openxmlformats.org/officeDocument/2006/relationships/slideLayout" Target="../slideLayouts/slideLayout1.xml"/><Relationship Id="rId5" Type="http://schemas.openxmlformats.org/officeDocument/2006/relationships/image" Target="../media/image41.jpg"/><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tiff"/><Relationship Id="rId1" Type="http://schemas.openxmlformats.org/officeDocument/2006/relationships/slideLayout" Target="../slideLayouts/slideLayout1.xml"/><Relationship Id="rId4" Type="http://schemas.openxmlformats.org/officeDocument/2006/relationships/image" Target="../media/image43.jpg"/></Relationships>
</file>

<file path=ppt/slides/_rels/slide27.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tif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0DC467-E361-AD41-9004-39778493D182}"/>
              </a:ext>
            </a:extLst>
          </p:cNvPr>
          <p:cNvSpPr txBox="1"/>
          <p:nvPr/>
        </p:nvSpPr>
        <p:spPr>
          <a:xfrm>
            <a:off x="0" y="924339"/>
            <a:ext cx="10058400" cy="4401205"/>
          </a:xfrm>
          <a:prstGeom prst="rect">
            <a:avLst/>
          </a:prstGeom>
          <a:noFill/>
        </p:spPr>
        <p:txBody>
          <a:bodyPr wrap="square" rtlCol="0">
            <a:spAutoFit/>
          </a:bodyPr>
          <a:lstStyle/>
          <a:p>
            <a:pPr algn="ctr"/>
            <a:r>
              <a:rPr lang="en-US" sz="3600" b="1" dirty="0">
                <a:solidFill>
                  <a:srgbClr val="FF0000"/>
                </a:solidFill>
                <a:latin typeface="Arial" panose="020B0604020202020204" pitchFamily="34" charset="0"/>
                <a:cs typeface="Arial" panose="020B0604020202020204" pitchFamily="34" charset="0"/>
              </a:rPr>
              <a:t>Tobacco Settlement Agreement Fund Oversight Committee</a:t>
            </a:r>
          </a:p>
          <a:p>
            <a:pPr algn="ctr"/>
            <a:endParaRPr lang="en-US" sz="2200" b="1" dirty="0">
              <a:solidFill>
                <a:srgbClr val="FF0000"/>
              </a:solidFill>
              <a:latin typeface="Arial" panose="020B0604020202020204" pitchFamily="34" charset="0"/>
              <a:cs typeface="Arial" panose="020B0604020202020204" pitchFamily="34" charset="0"/>
            </a:endParaRPr>
          </a:p>
          <a:p>
            <a:pPr algn="ctr"/>
            <a:r>
              <a:rPr lang="en-US" sz="2800" dirty="0">
                <a:latin typeface="Arial" panose="020B0604020202020204" pitchFamily="34" charset="0"/>
                <a:cs typeface="Arial" panose="020B0604020202020204" pitchFamily="34" charset="0"/>
              </a:rPr>
              <a:t>October 2, 2019</a:t>
            </a:r>
          </a:p>
          <a:p>
            <a:pPr algn="ctr"/>
            <a:endParaRPr lang="en-US" sz="2200" b="1" dirty="0">
              <a:solidFill>
                <a:srgbClr val="FF0000"/>
              </a:solidFill>
              <a:latin typeface="Arial" panose="020B0604020202020204" pitchFamily="34" charset="0"/>
              <a:cs typeface="Arial" panose="020B0604020202020204" pitchFamily="34" charset="0"/>
            </a:endParaRPr>
          </a:p>
          <a:p>
            <a:pPr algn="ctr"/>
            <a:endParaRPr lang="en-US" sz="2200" b="1" dirty="0">
              <a:solidFill>
                <a:srgbClr val="FF0000"/>
              </a:solidFill>
              <a:latin typeface="Arial" panose="020B0604020202020204" pitchFamily="34" charset="0"/>
              <a:cs typeface="Arial" panose="020B0604020202020204" pitchFamily="34" charset="0"/>
            </a:endParaRPr>
          </a:p>
          <a:p>
            <a:pPr algn="ctr"/>
            <a:endParaRPr lang="en-US" sz="2200" b="1" dirty="0">
              <a:solidFill>
                <a:srgbClr val="FF0000"/>
              </a:solidFill>
              <a:latin typeface="Arial" panose="020B0604020202020204" pitchFamily="34" charset="0"/>
              <a:cs typeface="Arial" panose="020B0604020202020204" pitchFamily="34" charset="0"/>
            </a:endParaRPr>
          </a:p>
          <a:p>
            <a:pPr algn="ctr"/>
            <a:r>
              <a:rPr lang="en-US" sz="3200" dirty="0">
                <a:latin typeface="Arial" panose="020B0604020202020204" pitchFamily="34" charset="0"/>
                <a:cs typeface="Arial" panose="020B0604020202020204" pitchFamily="34" charset="0"/>
              </a:rPr>
              <a:t>Jason Chesney, MD, PhD </a:t>
            </a:r>
          </a:p>
          <a:p>
            <a:pPr algn="ctr"/>
            <a:r>
              <a:rPr lang="en-US" sz="2400" dirty="0">
                <a:latin typeface="Arial" panose="020B0604020202020204" pitchFamily="34" charset="0"/>
                <a:cs typeface="Arial" panose="020B0604020202020204" pitchFamily="34" charset="0"/>
              </a:rPr>
              <a:t>Director, J. Graham Brown Cancer Center</a:t>
            </a:r>
          </a:p>
          <a:p>
            <a:pPr algn="ctr"/>
            <a:r>
              <a:rPr lang="en-US" sz="2400" dirty="0">
                <a:latin typeface="Arial" panose="020B0604020202020204" pitchFamily="34" charset="0"/>
                <a:cs typeface="Arial" panose="020B0604020202020204" pitchFamily="34" charset="0"/>
              </a:rPr>
              <a:t>Associate VP of Health Affairs, University of Louisville</a:t>
            </a:r>
          </a:p>
          <a:p>
            <a:pPr algn="ctr"/>
            <a:endParaRPr lang="en-US" sz="12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5410E25F-AB98-A842-B2EA-2C3370B08029}"/>
              </a:ext>
            </a:extLst>
          </p:cNvPr>
          <p:cNvPicPr>
            <a:picLocks noChangeAspect="1"/>
          </p:cNvPicPr>
          <p:nvPr/>
        </p:nvPicPr>
        <p:blipFill>
          <a:blip r:embed="rId2"/>
          <a:stretch>
            <a:fillRect/>
          </a:stretch>
        </p:blipFill>
        <p:spPr>
          <a:xfrm>
            <a:off x="216831" y="7025935"/>
            <a:ext cx="4713631" cy="556591"/>
          </a:xfrm>
          <a:prstGeom prst="rect">
            <a:avLst/>
          </a:prstGeom>
        </p:spPr>
      </p:pic>
      <p:sp>
        <p:nvSpPr>
          <p:cNvPr id="4" name="Slide Number Placeholder 3">
            <a:extLst>
              <a:ext uri="{FF2B5EF4-FFF2-40B4-BE49-F238E27FC236}">
                <a16:creationId xmlns:a16="http://schemas.microsoft.com/office/drawing/2014/main" id="{CBDE6F31-5AB4-B84D-ACDD-3485ACDEC2E3}"/>
              </a:ext>
            </a:extLst>
          </p:cNvPr>
          <p:cNvSpPr>
            <a:spLocks noGrp="1"/>
          </p:cNvSpPr>
          <p:nvPr>
            <p:ph type="sldNum" sz="quarter" idx="12"/>
          </p:nvPr>
        </p:nvSpPr>
        <p:spPr/>
        <p:txBody>
          <a:bodyPr/>
          <a:lstStyle/>
          <a:p>
            <a:fld id="{F4CD71BD-9351-4C4A-B08F-E1A3E1939CE2}" type="slidenum">
              <a:rPr lang="en-US" smtClean="0"/>
              <a:t>1</a:t>
            </a:fld>
            <a:endParaRPr lang="en-US"/>
          </a:p>
        </p:txBody>
      </p:sp>
      <p:pic>
        <p:nvPicPr>
          <p:cNvPr id="7" name="Picture 6">
            <a:extLst>
              <a:ext uri="{FF2B5EF4-FFF2-40B4-BE49-F238E27FC236}">
                <a16:creationId xmlns:a16="http://schemas.microsoft.com/office/drawing/2014/main" id="{6C608DE3-004E-1F4A-8E7F-6ADC499587B3}"/>
              </a:ext>
            </a:extLst>
          </p:cNvPr>
          <p:cNvPicPr>
            <a:picLocks noChangeAspect="1"/>
          </p:cNvPicPr>
          <p:nvPr/>
        </p:nvPicPr>
        <p:blipFill>
          <a:blip r:embed="rId3"/>
          <a:stretch>
            <a:fillRect/>
          </a:stretch>
        </p:blipFill>
        <p:spPr>
          <a:xfrm>
            <a:off x="5021902" y="6354841"/>
            <a:ext cx="5025068" cy="1411423"/>
          </a:xfrm>
          <a:prstGeom prst="rect">
            <a:avLst/>
          </a:prstGeom>
        </p:spPr>
      </p:pic>
    </p:spTree>
    <p:extLst>
      <p:ext uri="{BB962C8B-B14F-4D97-AF65-F5344CB8AC3E}">
        <p14:creationId xmlns:p14="http://schemas.microsoft.com/office/powerpoint/2010/main" val="10724735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79EAB130-9D09-2340-9909-B04F09928AAF}"/>
              </a:ext>
            </a:extLst>
          </p:cNvPr>
          <p:cNvPicPr>
            <a:picLocks noChangeAspect="1"/>
          </p:cNvPicPr>
          <p:nvPr/>
        </p:nvPicPr>
        <p:blipFill>
          <a:blip r:embed="rId2"/>
          <a:stretch>
            <a:fillRect/>
          </a:stretch>
        </p:blipFill>
        <p:spPr>
          <a:xfrm>
            <a:off x="216831" y="7025935"/>
            <a:ext cx="4713631" cy="556591"/>
          </a:xfrm>
          <a:prstGeom prst="rect">
            <a:avLst/>
          </a:prstGeom>
        </p:spPr>
      </p:pic>
      <p:sp>
        <p:nvSpPr>
          <p:cNvPr id="42" name="TextBox 41">
            <a:extLst>
              <a:ext uri="{FF2B5EF4-FFF2-40B4-BE49-F238E27FC236}">
                <a16:creationId xmlns:a16="http://schemas.microsoft.com/office/drawing/2014/main" id="{628F478A-60EE-2846-8926-655DD93ECAEF}"/>
              </a:ext>
            </a:extLst>
          </p:cNvPr>
          <p:cNvSpPr txBox="1"/>
          <p:nvPr/>
        </p:nvSpPr>
        <p:spPr>
          <a:xfrm>
            <a:off x="1" y="129211"/>
            <a:ext cx="10058400" cy="584775"/>
          </a:xfrm>
          <a:prstGeom prst="rect">
            <a:avLst/>
          </a:prstGeom>
          <a:noFill/>
        </p:spPr>
        <p:txBody>
          <a:bodyPr wrap="square" rtlCol="0">
            <a:spAutoFit/>
          </a:bodyPr>
          <a:lstStyle/>
          <a:p>
            <a:pPr algn="ctr"/>
            <a:r>
              <a:rPr lang="en-US" sz="3200" dirty="0">
                <a:solidFill>
                  <a:srgbClr val="FF0000"/>
                </a:solidFill>
                <a:latin typeface="Arial" panose="020B0604020202020204" pitchFamily="34" charset="0"/>
                <a:cs typeface="Arial" panose="020B0604020202020204" pitchFamily="34" charset="0"/>
              </a:rPr>
              <a:t>Update:  Cancer Screening</a:t>
            </a:r>
          </a:p>
        </p:txBody>
      </p:sp>
      <p:sp>
        <p:nvSpPr>
          <p:cNvPr id="4" name="Slide Number Placeholder 3">
            <a:extLst>
              <a:ext uri="{FF2B5EF4-FFF2-40B4-BE49-F238E27FC236}">
                <a16:creationId xmlns:a16="http://schemas.microsoft.com/office/drawing/2014/main" id="{75087E32-45F4-0A49-8067-C6DB7D911543}"/>
              </a:ext>
            </a:extLst>
          </p:cNvPr>
          <p:cNvSpPr>
            <a:spLocks noGrp="1"/>
          </p:cNvSpPr>
          <p:nvPr>
            <p:ph type="sldNum" sz="quarter" idx="12"/>
          </p:nvPr>
        </p:nvSpPr>
        <p:spPr>
          <a:xfrm>
            <a:off x="7103745" y="7203865"/>
            <a:ext cx="2263140" cy="413808"/>
          </a:xfrm>
        </p:spPr>
        <p:txBody>
          <a:bodyPr/>
          <a:lstStyle/>
          <a:p>
            <a:fld id="{F4CD71BD-9351-4C4A-B08F-E1A3E1939CE2}" type="slidenum">
              <a:rPr lang="en-US" smtClean="0"/>
              <a:t>10</a:t>
            </a:fld>
            <a:endParaRPr lang="en-US"/>
          </a:p>
        </p:txBody>
      </p:sp>
      <p:pic>
        <p:nvPicPr>
          <p:cNvPr id="7" name="Picture 4">
            <a:extLst>
              <a:ext uri="{FF2B5EF4-FFF2-40B4-BE49-F238E27FC236}">
                <a16:creationId xmlns:a16="http://schemas.microsoft.com/office/drawing/2014/main" id="{7D120286-46BB-1240-AF7F-14BCD85818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78" t="2782" r="1496" b="3476"/>
          <a:stretch/>
        </p:blipFill>
        <p:spPr bwMode="auto">
          <a:xfrm>
            <a:off x="2301829" y="1353965"/>
            <a:ext cx="5599458" cy="45738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1988854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79EAB130-9D09-2340-9909-B04F09928AAF}"/>
              </a:ext>
            </a:extLst>
          </p:cNvPr>
          <p:cNvPicPr>
            <a:picLocks noChangeAspect="1"/>
          </p:cNvPicPr>
          <p:nvPr/>
        </p:nvPicPr>
        <p:blipFill>
          <a:blip r:embed="rId2"/>
          <a:stretch>
            <a:fillRect/>
          </a:stretch>
        </p:blipFill>
        <p:spPr>
          <a:xfrm>
            <a:off x="216831" y="7025935"/>
            <a:ext cx="4713631" cy="556591"/>
          </a:xfrm>
          <a:prstGeom prst="rect">
            <a:avLst/>
          </a:prstGeom>
        </p:spPr>
      </p:pic>
      <p:sp>
        <p:nvSpPr>
          <p:cNvPr id="42" name="TextBox 41">
            <a:extLst>
              <a:ext uri="{FF2B5EF4-FFF2-40B4-BE49-F238E27FC236}">
                <a16:creationId xmlns:a16="http://schemas.microsoft.com/office/drawing/2014/main" id="{628F478A-60EE-2846-8926-655DD93ECAEF}"/>
              </a:ext>
            </a:extLst>
          </p:cNvPr>
          <p:cNvSpPr txBox="1"/>
          <p:nvPr/>
        </p:nvSpPr>
        <p:spPr>
          <a:xfrm>
            <a:off x="1" y="129211"/>
            <a:ext cx="10058400" cy="584775"/>
          </a:xfrm>
          <a:prstGeom prst="rect">
            <a:avLst/>
          </a:prstGeom>
          <a:noFill/>
        </p:spPr>
        <p:txBody>
          <a:bodyPr wrap="square" rtlCol="0">
            <a:spAutoFit/>
          </a:bodyPr>
          <a:lstStyle/>
          <a:p>
            <a:pPr algn="ctr"/>
            <a:r>
              <a:rPr lang="en-US" sz="3200" dirty="0">
                <a:solidFill>
                  <a:srgbClr val="FF0000"/>
                </a:solidFill>
                <a:latin typeface="Arial" panose="020B0604020202020204" pitchFamily="34" charset="0"/>
                <a:cs typeface="Arial" panose="020B0604020202020204" pitchFamily="34" charset="0"/>
              </a:rPr>
              <a:t>Update:  Cancer Screening</a:t>
            </a:r>
          </a:p>
        </p:txBody>
      </p:sp>
      <p:sp>
        <p:nvSpPr>
          <p:cNvPr id="4" name="Slide Number Placeholder 3">
            <a:extLst>
              <a:ext uri="{FF2B5EF4-FFF2-40B4-BE49-F238E27FC236}">
                <a16:creationId xmlns:a16="http://schemas.microsoft.com/office/drawing/2014/main" id="{75087E32-45F4-0A49-8067-C6DB7D911543}"/>
              </a:ext>
            </a:extLst>
          </p:cNvPr>
          <p:cNvSpPr>
            <a:spLocks noGrp="1"/>
          </p:cNvSpPr>
          <p:nvPr>
            <p:ph type="sldNum" sz="quarter" idx="12"/>
          </p:nvPr>
        </p:nvSpPr>
        <p:spPr>
          <a:xfrm>
            <a:off x="7103745" y="7203865"/>
            <a:ext cx="2263140" cy="413808"/>
          </a:xfrm>
        </p:spPr>
        <p:txBody>
          <a:bodyPr/>
          <a:lstStyle/>
          <a:p>
            <a:fld id="{F4CD71BD-9351-4C4A-B08F-E1A3E1939CE2}" type="slidenum">
              <a:rPr lang="en-US" smtClean="0"/>
              <a:t>11</a:t>
            </a:fld>
            <a:endParaRPr lang="en-US"/>
          </a:p>
        </p:txBody>
      </p:sp>
      <p:sp>
        <p:nvSpPr>
          <p:cNvPr id="12" name="TextBox 11">
            <a:extLst>
              <a:ext uri="{FF2B5EF4-FFF2-40B4-BE49-F238E27FC236}">
                <a16:creationId xmlns:a16="http://schemas.microsoft.com/office/drawing/2014/main" id="{A78AB702-F6A8-8B4D-914E-1B775153700A}"/>
              </a:ext>
            </a:extLst>
          </p:cNvPr>
          <p:cNvSpPr txBox="1"/>
          <p:nvPr/>
        </p:nvSpPr>
        <p:spPr>
          <a:xfrm>
            <a:off x="216830" y="1032093"/>
            <a:ext cx="9647259" cy="5447645"/>
          </a:xfrm>
          <a:prstGeom prst="rect">
            <a:avLst/>
          </a:prstGeom>
          <a:noFill/>
        </p:spPr>
        <p:txBody>
          <a:bodyPr wrap="square" rtlCol="0">
            <a:spAutoFit/>
          </a:bodyPr>
          <a:lstStyle/>
          <a:p>
            <a:pPr marL="342900" indent="-342900">
              <a:buClr>
                <a:srgbClr val="FF0000"/>
              </a:buClr>
              <a:buFont typeface="Courier New" panose="02070309020205020404" pitchFamily="49" charset="0"/>
              <a:buChar char="o"/>
            </a:pPr>
            <a:r>
              <a:rPr lang="en-US" sz="2400" dirty="0">
                <a:latin typeface="Arial" panose="020B0604020202020204" pitchFamily="34" charset="0"/>
                <a:cs typeface="Arial" panose="020B0604020202020204" pitchFamily="34" charset="0"/>
              </a:rPr>
              <a:t>Effective cancer screening programs must be efficient, organized and include technology to ensure patient education and compliance</a:t>
            </a:r>
          </a:p>
          <a:p>
            <a:pPr marL="342900" indent="-342900">
              <a:buClr>
                <a:srgbClr val="FF0000"/>
              </a:buClr>
              <a:buFont typeface="Courier New" panose="02070309020205020404" pitchFamily="49" charset="0"/>
              <a:buChar char="o"/>
            </a:pPr>
            <a:endParaRPr lang="en-US" sz="2000" dirty="0">
              <a:latin typeface="Arial" panose="020B0604020202020204" pitchFamily="34" charset="0"/>
              <a:cs typeface="Arial" panose="020B0604020202020204" pitchFamily="34" charset="0"/>
            </a:endParaRPr>
          </a:p>
          <a:p>
            <a:pPr marL="342900" indent="-342900">
              <a:buClr>
                <a:srgbClr val="FF0000"/>
              </a:buClr>
              <a:buFont typeface="Courier New" panose="02070309020205020404" pitchFamily="49" charset="0"/>
              <a:buChar char="o"/>
            </a:pPr>
            <a:r>
              <a:rPr lang="en-US" sz="2400" dirty="0">
                <a:latin typeface="Arial" panose="020B0604020202020204" pitchFamily="34" charset="0"/>
                <a:cs typeface="Arial" panose="020B0604020202020204" pitchFamily="34" charset="0"/>
              </a:rPr>
              <a:t>The vast majority of healthy individuals and high-risk individuals have poor access to effective cancer screening programs (</a:t>
            </a:r>
            <a:r>
              <a:rPr lang="en-US" sz="2400" i="1" dirty="0">
                <a:latin typeface="Arial" panose="020B0604020202020204" pitchFamily="34" charset="0"/>
                <a:cs typeface="Arial" panose="020B0604020202020204" pitchFamily="34" charset="0"/>
              </a:rPr>
              <a:t>e.g. 7</a:t>
            </a:r>
            <a:r>
              <a:rPr lang="en-US" sz="2400" dirty="0">
                <a:latin typeface="Arial" panose="020B0604020202020204" pitchFamily="34" charset="0"/>
                <a:cs typeface="Arial" panose="020B0604020202020204" pitchFamily="34" charset="0"/>
              </a:rPr>
              <a:t>% of heavy smokers undergo screening)</a:t>
            </a:r>
          </a:p>
          <a:p>
            <a:pPr marL="342900" indent="-342900">
              <a:buClr>
                <a:srgbClr val="FF0000"/>
              </a:buClr>
              <a:buFont typeface="Courier New" panose="02070309020205020404" pitchFamily="49" charset="0"/>
              <a:buChar char="o"/>
            </a:pPr>
            <a:endParaRPr lang="en-US" sz="2000" dirty="0">
              <a:latin typeface="Arial" panose="020B0604020202020204" pitchFamily="34" charset="0"/>
              <a:cs typeface="Arial" panose="020B0604020202020204" pitchFamily="34" charset="0"/>
            </a:endParaRPr>
          </a:p>
          <a:p>
            <a:pPr marL="342900" indent="-342900">
              <a:buClr>
                <a:srgbClr val="FF0000"/>
              </a:buClr>
              <a:buFont typeface="Courier New" panose="02070309020205020404" pitchFamily="49" charset="0"/>
              <a:buChar char="o"/>
            </a:pPr>
            <a:r>
              <a:rPr lang="en-US" sz="2400" dirty="0">
                <a:latin typeface="Arial" panose="020B0604020202020204" pitchFamily="34" charset="0"/>
                <a:cs typeface="Arial" panose="020B0604020202020204" pitchFamily="34" charset="0"/>
              </a:rPr>
              <a:t>With support from Tobacco Settlement funds, we have created a new position, </a:t>
            </a:r>
            <a:r>
              <a:rPr lang="en-US" sz="2400" b="1" dirty="0">
                <a:latin typeface="Arial" panose="020B0604020202020204" pitchFamily="34" charset="0"/>
                <a:cs typeface="Arial" panose="020B0604020202020204" pitchFamily="34" charset="0"/>
              </a:rPr>
              <a:t>Cancer Screening Navigator, </a:t>
            </a:r>
            <a:r>
              <a:rPr lang="en-US" sz="2400" dirty="0">
                <a:latin typeface="Arial" panose="020B0604020202020204" pitchFamily="34" charset="0"/>
                <a:cs typeface="Arial" panose="020B0604020202020204" pitchFamily="34" charset="0"/>
              </a:rPr>
              <a:t>to work with providers from across Kentucky (and KCP) to facilitate cancer screening at our facilities</a:t>
            </a:r>
          </a:p>
          <a:p>
            <a:pPr marL="342900" indent="-342900">
              <a:buClr>
                <a:srgbClr val="FF0000"/>
              </a:buClr>
              <a:buFont typeface="Courier New" panose="02070309020205020404" pitchFamily="49" charset="0"/>
              <a:buChar char="o"/>
            </a:pPr>
            <a:endParaRPr lang="en-US" sz="2000" dirty="0">
              <a:latin typeface="Arial" panose="020B0604020202020204" pitchFamily="34" charset="0"/>
              <a:cs typeface="Arial" panose="020B0604020202020204" pitchFamily="34" charset="0"/>
            </a:endParaRPr>
          </a:p>
          <a:p>
            <a:pPr marL="342900" indent="-342900">
              <a:buClr>
                <a:srgbClr val="FF0000"/>
              </a:buClr>
              <a:buFont typeface="Courier New" panose="02070309020205020404" pitchFamily="49" charset="0"/>
              <a:buChar char="o"/>
            </a:pPr>
            <a:r>
              <a:rPr lang="en-US" sz="2400" dirty="0">
                <a:latin typeface="Arial" panose="020B0604020202020204" pitchFamily="34" charset="0"/>
                <a:cs typeface="Arial" panose="020B0604020202020204" pitchFamily="34" charset="0"/>
              </a:rPr>
              <a:t>Providing better access to mammography, low dose CT screening and colonoscopies are our top priorities since each of these procedures have been proven to save lives</a:t>
            </a:r>
          </a:p>
        </p:txBody>
      </p:sp>
    </p:spTree>
    <p:extLst>
      <p:ext uri="{BB962C8B-B14F-4D97-AF65-F5344CB8AC3E}">
        <p14:creationId xmlns:p14="http://schemas.microsoft.com/office/powerpoint/2010/main" val="106224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79EAB130-9D09-2340-9909-B04F09928AAF}"/>
              </a:ext>
            </a:extLst>
          </p:cNvPr>
          <p:cNvPicPr>
            <a:picLocks noChangeAspect="1"/>
          </p:cNvPicPr>
          <p:nvPr/>
        </p:nvPicPr>
        <p:blipFill>
          <a:blip r:embed="rId2"/>
          <a:stretch>
            <a:fillRect/>
          </a:stretch>
        </p:blipFill>
        <p:spPr>
          <a:xfrm>
            <a:off x="216831" y="7025935"/>
            <a:ext cx="4713631" cy="556591"/>
          </a:xfrm>
          <a:prstGeom prst="rect">
            <a:avLst/>
          </a:prstGeom>
        </p:spPr>
      </p:pic>
      <p:sp>
        <p:nvSpPr>
          <p:cNvPr id="42" name="TextBox 41">
            <a:extLst>
              <a:ext uri="{FF2B5EF4-FFF2-40B4-BE49-F238E27FC236}">
                <a16:creationId xmlns:a16="http://schemas.microsoft.com/office/drawing/2014/main" id="{628F478A-60EE-2846-8926-655DD93ECAEF}"/>
              </a:ext>
            </a:extLst>
          </p:cNvPr>
          <p:cNvSpPr txBox="1"/>
          <p:nvPr/>
        </p:nvSpPr>
        <p:spPr>
          <a:xfrm>
            <a:off x="1" y="129211"/>
            <a:ext cx="10058400" cy="584775"/>
          </a:xfrm>
          <a:prstGeom prst="rect">
            <a:avLst/>
          </a:prstGeom>
          <a:noFill/>
        </p:spPr>
        <p:txBody>
          <a:bodyPr wrap="square" rtlCol="0">
            <a:spAutoFit/>
          </a:bodyPr>
          <a:lstStyle/>
          <a:p>
            <a:pPr algn="ctr"/>
            <a:r>
              <a:rPr lang="en-US" sz="3200" dirty="0">
                <a:solidFill>
                  <a:srgbClr val="FF0000"/>
                </a:solidFill>
                <a:latin typeface="Arial" panose="020B0604020202020204" pitchFamily="34" charset="0"/>
                <a:cs typeface="Arial" panose="020B0604020202020204" pitchFamily="34" charset="0"/>
              </a:rPr>
              <a:t>Update:  Cancer Screening</a:t>
            </a:r>
          </a:p>
        </p:txBody>
      </p:sp>
      <p:sp>
        <p:nvSpPr>
          <p:cNvPr id="4" name="Slide Number Placeholder 3">
            <a:extLst>
              <a:ext uri="{FF2B5EF4-FFF2-40B4-BE49-F238E27FC236}">
                <a16:creationId xmlns:a16="http://schemas.microsoft.com/office/drawing/2014/main" id="{75087E32-45F4-0A49-8067-C6DB7D911543}"/>
              </a:ext>
            </a:extLst>
          </p:cNvPr>
          <p:cNvSpPr>
            <a:spLocks noGrp="1"/>
          </p:cNvSpPr>
          <p:nvPr>
            <p:ph type="sldNum" sz="quarter" idx="12"/>
          </p:nvPr>
        </p:nvSpPr>
        <p:spPr>
          <a:xfrm>
            <a:off x="7103745" y="7203865"/>
            <a:ext cx="2263140" cy="413808"/>
          </a:xfrm>
        </p:spPr>
        <p:txBody>
          <a:bodyPr/>
          <a:lstStyle/>
          <a:p>
            <a:fld id="{F4CD71BD-9351-4C4A-B08F-E1A3E1939CE2}" type="slidenum">
              <a:rPr lang="en-US" smtClean="0"/>
              <a:t>12</a:t>
            </a:fld>
            <a:endParaRPr lang="en-US"/>
          </a:p>
        </p:txBody>
      </p:sp>
      <p:sp>
        <p:nvSpPr>
          <p:cNvPr id="12" name="TextBox 11">
            <a:extLst>
              <a:ext uri="{FF2B5EF4-FFF2-40B4-BE49-F238E27FC236}">
                <a16:creationId xmlns:a16="http://schemas.microsoft.com/office/drawing/2014/main" id="{A78AB702-F6A8-8B4D-914E-1B775153700A}"/>
              </a:ext>
            </a:extLst>
          </p:cNvPr>
          <p:cNvSpPr txBox="1"/>
          <p:nvPr/>
        </p:nvSpPr>
        <p:spPr>
          <a:xfrm>
            <a:off x="216830" y="1032093"/>
            <a:ext cx="9635829" cy="5878532"/>
          </a:xfrm>
          <a:prstGeom prst="rect">
            <a:avLst/>
          </a:prstGeom>
          <a:noFill/>
        </p:spPr>
        <p:txBody>
          <a:bodyPr wrap="square" rtlCol="0">
            <a:spAutoFit/>
          </a:bodyPr>
          <a:lstStyle/>
          <a:p>
            <a:pPr marL="342900" indent="-342900">
              <a:buClr>
                <a:srgbClr val="FF0000"/>
              </a:buClr>
              <a:buFont typeface="Courier New" panose="02070309020205020404" pitchFamily="49" charset="0"/>
              <a:buChar char="o"/>
            </a:pPr>
            <a:r>
              <a:rPr lang="en-US" sz="2400" dirty="0">
                <a:latin typeface="Arial" panose="020B0604020202020204" pitchFamily="34" charset="0"/>
                <a:cs typeface="Arial" panose="020B0604020202020204" pitchFamily="34" charset="0"/>
              </a:rPr>
              <a:t>Tobacco Settlement funds also are being used to support the development of the new </a:t>
            </a:r>
            <a:r>
              <a:rPr lang="en-US" sz="2400" b="1" dirty="0">
                <a:latin typeface="Arial" panose="020B0604020202020204" pitchFamily="34" charset="0"/>
                <a:cs typeface="Arial" panose="020B0604020202020204" pitchFamily="34" charset="0"/>
              </a:rPr>
              <a:t>Kentucky Innovative Cancer Screening (KICS) Program </a:t>
            </a:r>
            <a:r>
              <a:rPr lang="en-US" sz="2400" dirty="0">
                <a:latin typeface="Arial" panose="020B0604020202020204" pitchFamily="34" charset="0"/>
                <a:cs typeface="Arial" panose="020B0604020202020204" pitchFamily="34" charset="0"/>
              </a:rPr>
              <a:t>at the Brown Cancer Center</a:t>
            </a:r>
          </a:p>
          <a:p>
            <a:pPr marL="342900" indent="-342900">
              <a:buClr>
                <a:srgbClr val="FF0000"/>
              </a:buClr>
              <a:buFont typeface="Courier New" panose="02070309020205020404" pitchFamily="49" charset="0"/>
              <a:buChar char="o"/>
            </a:pPr>
            <a:endParaRPr lang="en-US" sz="2000" dirty="0">
              <a:latin typeface="Arial" panose="020B0604020202020204" pitchFamily="34" charset="0"/>
              <a:cs typeface="Arial" panose="020B0604020202020204" pitchFamily="34" charset="0"/>
            </a:endParaRPr>
          </a:p>
          <a:p>
            <a:pPr marL="342900" indent="-342900">
              <a:buClr>
                <a:srgbClr val="FF0000"/>
              </a:buClr>
              <a:buFont typeface="Courier New" panose="02070309020205020404" pitchFamily="49" charset="0"/>
              <a:buChar char="o"/>
            </a:pPr>
            <a:r>
              <a:rPr lang="en-US" sz="2400" dirty="0">
                <a:latin typeface="Arial" panose="020B0604020202020204" pitchFamily="34" charset="0"/>
                <a:cs typeface="Arial" panose="020B0604020202020204" pitchFamily="34" charset="0"/>
              </a:rPr>
              <a:t>The objective of this program is to coordinate our cancer screening programs with our translational research programs that are focused on developing new methods for early cancer detection</a:t>
            </a:r>
          </a:p>
          <a:p>
            <a:pPr marL="342900" indent="-342900">
              <a:buClr>
                <a:srgbClr val="FF0000"/>
              </a:buClr>
              <a:buFont typeface="Courier New" panose="02070309020205020404" pitchFamily="49" charset="0"/>
              <a:buChar char="o"/>
            </a:pPr>
            <a:endParaRPr lang="en-US" sz="2000" dirty="0">
              <a:latin typeface="Arial" panose="020B0604020202020204" pitchFamily="34" charset="0"/>
              <a:cs typeface="Arial" panose="020B0604020202020204" pitchFamily="34" charset="0"/>
            </a:endParaRPr>
          </a:p>
          <a:p>
            <a:pPr marL="342900" indent="-342900">
              <a:buClr>
                <a:srgbClr val="FF0000"/>
              </a:buClr>
              <a:buFont typeface="Courier New" panose="02070309020205020404" pitchFamily="49" charset="0"/>
              <a:buChar char="o"/>
            </a:pPr>
            <a:r>
              <a:rPr lang="en-US" sz="2400" dirty="0">
                <a:latin typeface="Arial" panose="020B0604020202020204" pitchFamily="34" charset="0"/>
                <a:cs typeface="Arial" panose="020B0604020202020204" pitchFamily="34" charset="0"/>
              </a:rPr>
              <a:t>The earlier cancer is detected, the greater the likelihood that the patient can be cured with surgery or immunotherapy</a:t>
            </a:r>
          </a:p>
          <a:p>
            <a:pPr marL="342900" indent="-342900">
              <a:buClr>
                <a:srgbClr val="FF0000"/>
              </a:buClr>
              <a:buFont typeface="Courier New" panose="02070309020205020404" pitchFamily="49" charset="0"/>
              <a:buChar char="o"/>
            </a:pPr>
            <a:endParaRPr lang="en-US" sz="2000" dirty="0">
              <a:latin typeface="Arial" panose="020B0604020202020204" pitchFamily="34" charset="0"/>
              <a:cs typeface="Arial" panose="020B0604020202020204" pitchFamily="34" charset="0"/>
            </a:endParaRPr>
          </a:p>
          <a:p>
            <a:pPr marL="342900" indent="-342900">
              <a:buClr>
                <a:srgbClr val="FF0000"/>
              </a:buClr>
              <a:buFont typeface="Courier New" panose="02070309020205020404" pitchFamily="49" charset="0"/>
              <a:buChar char="o"/>
            </a:pPr>
            <a:r>
              <a:rPr lang="en-US" sz="2400" dirty="0">
                <a:latin typeface="Arial" panose="020B0604020202020204" pitchFamily="34" charset="0"/>
                <a:cs typeface="Arial" panose="020B0604020202020204" pitchFamily="34" charset="0"/>
              </a:rPr>
              <a:t>Our researchers are focused on developing new technologies to detect cancer in blood, urine and breath</a:t>
            </a:r>
          </a:p>
          <a:p>
            <a:pPr>
              <a:buClr>
                <a:srgbClr val="FF0000"/>
              </a:buClr>
            </a:pPr>
            <a:endParaRPr lang="en-US" sz="2400" dirty="0">
              <a:latin typeface="Arial" panose="020B0604020202020204" pitchFamily="34" charset="0"/>
              <a:cs typeface="Arial" panose="020B0604020202020204" pitchFamily="34" charset="0"/>
            </a:endParaRPr>
          </a:p>
          <a:p>
            <a:pPr>
              <a:buClr>
                <a:srgbClr val="FF0000"/>
              </a:buClr>
            </a:pPr>
            <a:endParaRPr lang="en-US" sz="2400" dirty="0">
              <a:latin typeface="Arial" panose="020B0604020202020204" pitchFamily="34" charset="0"/>
              <a:cs typeface="Arial" panose="020B0604020202020204" pitchFamily="34" charset="0"/>
            </a:endParaRPr>
          </a:p>
          <a:p>
            <a:pPr marL="342900" indent="-342900">
              <a:buClr>
                <a:srgbClr val="FF0000"/>
              </a:buClr>
              <a:buFont typeface="Courier New" panose="02070309020205020404" pitchFamily="49" charset="0"/>
              <a:buChar char="o"/>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81077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79EAB130-9D09-2340-9909-B04F09928AAF}"/>
              </a:ext>
            </a:extLst>
          </p:cNvPr>
          <p:cNvPicPr>
            <a:picLocks noChangeAspect="1"/>
          </p:cNvPicPr>
          <p:nvPr/>
        </p:nvPicPr>
        <p:blipFill>
          <a:blip r:embed="rId2"/>
          <a:stretch>
            <a:fillRect/>
          </a:stretch>
        </p:blipFill>
        <p:spPr>
          <a:xfrm>
            <a:off x="216831" y="7025935"/>
            <a:ext cx="4713631" cy="556591"/>
          </a:xfrm>
          <a:prstGeom prst="rect">
            <a:avLst/>
          </a:prstGeom>
        </p:spPr>
      </p:pic>
      <p:sp>
        <p:nvSpPr>
          <p:cNvPr id="42" name="TextBox 41">
            <a:extLst>
              <a:ext uri="{FF2B5EF4-FFF2-40B4-BE49-F238E27FC236}">
                <a16:creationId xmlns:a16="http://schemas.microsoft.com/office/drawing/2014/main" id="{628F478A-60EE-2846-8926-655DD93ECAEF}"/>
              </a:ext>
            </a:extLst>
          </p:cNvPr>
          <p:cNvSpPr txBox="1"/>
          <p:nvPr/>
        </p:nvSpPr>
        <p:spPr>
          <a:xfrm>
            <a:off x="1" y="129211"/>
            <a:ext cx="10058400" cy="584775"/>
          </a:xfrm>
          <a:prstGeom prst="rect">
            <a:avLst/>
          </a:prstGeom>
          <a:noFill/>
        </p:spPr>
        <p:txBody>
          <a:bodyPr wrap="square" rtlCol="0">
            <a:spAutoFit/>
          </a:bodyPr>
          <a:lstStyle/>
          <a:p>
            <a:pPr algn="ctr"/>
            <a:r>
              <a:rPr lang="en-US" sz="3200" dirty="0">
                <a:solidFill>
                  <a:srgbClr val="FF0000"/>
                </a:solidFill>
                <a:latin typeface="Arial" panose="020B0604020202020204" pitchFamily="34" charset="0"/>
                <a:cs typeface="Arial" panose="020B0604020202020204" pitchFamily="34" charset="0"/>
              </a:rPr>
              <a:t>Update:  Cancer Screening</a:t>
            </a:r>
          </a:p>
        </p:txBody>
      </p:sp>
      <p:sp>
        <p:nvSpPr>
          <p:cNvPr id="4" name="Slide Number Placeholder 3">
            <a:extLst>
              <a:ext uri="{FF2B5EF4-FFF2-40B4-BE49-F238E27FC236}">
                <a16:creationId xmlns:a16="http://schemas.microsoft.com/office/drawing/2014/main" id="{75087E32-45F4-0A49-8067-C6DB7D911543}"/>
              </a:ext>
            </a:extLst>
          </p:cNvPr>
          <p:cNvSpPr>
            <a:spLocks noGrp="1"/>
          </p:cNvSpPr>
          <p:nvPr>
            <p:ph type="sldNum" sz="quarter" idx="12"/>
          </p:nvPr>
        </p:nvSpPr>
        <p:spPr>
          <a:xfrm>
            <a:off x="7103745" y="7203865"/>
            <a:ext cx="2263140" cy="413808"/>
          </a:xfrm>
        </p:spPr>
        <p:txBody>
          <a:bodyPr/>
          <a:lstStyle/>
          <a:p>
            <a:fld id="{F4CD71BD-9351-4C4A-B08F-E1A3E1939CE2}" type="slidenum">
              <a:rPr lang="en-US" smtClean="0"/>
              <a:t>13</a:t>
            </a:fld>
            <a:endParaRPr lang="en-US"/>
          </a:p>
        </p:txBody>
      </p:sp>
      <p:sp>
        <p:nvSpPr>
          <p:cNvPr id="12" name="TextBox 11">
            <a:extLst>
              <a:ext uri="{FF2B5EF4-FFF2-40B4-BE49-F238E27FC236}">
                <a16:creationId xmlns:a16="http://schemas.microsoft.com/office/drawing/2014/main" id="{A78AB702-F6A8-8B4D-914E-1B775153700A}"/>
              </a:ext>
            </a:extLst>
          </p:cNvPr>
          <p:cNvSpPr txBox="1"/>
          <p:nvPr/>
        </p:nvSpPr>
        <p:spPr>
          <a:xfrm>
            <a:off x="527598" y="1032093"/>
            <a:ext cx="9388911" cy="3354765"/>
          </a:xfrm>
          <a:prstGeom prst="rect">
            <a:avLst/>
          </a:prstGeom>
          <a:noFill/>
        </p:spPr>
        <p:txBody>
          <a:bodyPr wrap="square" rtlCol="0">
            <a:spAutoFit/>
          </a:bodyPr>
          <a:lstStyle/>
          <a:p>
            <a:pPr>
              <a:buClr>
                <a:srgbClr val="FF0000"/>
              </a:buClr>
            </a:pPr>
            <a:r>
              <a:rPr lang="en-US" sz="2400" i="1" dirty="0">
                <a:latin typeface="Arial" panose="020B0604020202020204" pitchFamily="34" charset="0"/>
                <a:cs typeface="Arial" panose="020B0604020202020204" pitchFamily="34" charset="0"/>
              </a:rPr>
              <a:t>One example:</a:t>
            </a:r>
          </a:p>
          <a:p>
            <a:pPr marL="342900" indent="-342900">
              <a:buClr>
                <a:srgbClr val="FF0000"/>
              </a:buClr>
              <a:buFont typeface="Courier New" panose="02070309020205020404" pitchFamily="49" charset="0"/>
              <a:buChar char="o"/>
            </a:pPr>
            <a:endParaRPr lang="en-US" sz="2400" dirty="0">
              <a:latin typeface="Arial" panose="020B0604020202020204" pitchFamily="34" charset="0"/>
              <a:cs typeface="Arial" panose="020B0604020202020204" pitchFamily="34" charset="0"/>
            </a:endParaRPr>
          </a:p>
          <a:p>
            <a:pPr marL="342900" indent="-342900">
              <a:buClr>
                <a:srgbClr val="FF0000"/>
              </a:buClr>
              <a:buFont typeface="Courier New" panose="02070309020205020404" pitchFamily="49" charset="0"/>
              <a:buChar char="o"/>
            </a:pPr>
            <a:r>
              <a:rPr lang="en-US" sz="2400" dirty="0">
                <a:latin typeface="Arial" panose="020B0604020202020204" pitchFamily="34" charset="0"/>
                <a:cs typeface="Arial" panose="020B0604020202020204" pitchFamily="34" charset="0"/>
              </a:rPr>
              <a:t>Multiplex PCR (</a:t>
            </a:r>
            <a:r>
              <a:rPr lang="en-US" sz="2400" dirty="0" err="1">
                <a:latin typeface="Arial" panose="020B0604020202020204" pitchFamily="34" charset="0"/>
                <a:cs typeface="Arial" panose="020B0604020202020204" pitchFamily="34" charset="0"/>
              </a:rPr>
              <a:t>mPCR</a:t>
            </a:r>
            <a:r>
              <a:rPr lang="en-US" sz="2400" dirty="0">
                <a:latin typeface="Arial" panose="020B0604020202020204" pitchFamily="34" charset="0"/>
                <a:cs typeface="Arial" panose="020B0604020202020204" pitchFamily="34" charset="0"/>
              </a:rPr>
              <a:t>) can be applied to all types of cancer since each cancer type has several DNA mutations that can be distinguished from normal DNA</a:t>
            </a:r>
          </a:p>
          <a:p>
            <a:pPr>
              <a:buClr>
                <a:srgbClr val="FF0000"/>
              </a:buClr>
            </a:pPr>
            <a:endParaRPr lang="en-US" sz="2000" dirty="0">
              <a:latin typeface="Arial" panose="020B0604020202020204" pitchFamily="34" charset="0"/>
              <a:cs typeface="Arial" panose="020B0604020202020204" pitchFamily="34" charset="0"/>
            </a:endParaRPr>
          </a:p>
          <a:p>
            <a:pPr marL="342900" indent="-342900">
              <a:buClr>
                <a:srgbClr val="FF0000"/>
              </a:buClr>
              <a:buFont typeface="Courier New" panose="02070309020205020404" pitchFamily="49" charset="0"/>
              <a:buChar char="o"/>
            </a:pPr>
            <a:r>
              <a:rPr lang="en-US" sz="2400" dirty="0">
                <a:latin typeface="Arial" panose="020B0604020202020204" pitchFamily="34" charset="0"/>
                <a:cs typeface="Arial" panose="020B0604020202020204" pitchFamily="34" charset="0"/>
              </a:rPr>
              <a:t>Brown Cancer Center researchers are testing </a:t>
            </a:r>
            <a:r>
              <a:rPr lang="en-US" sz="2400" dirty="0" err="1">
                <a:latin typeface="Arial" panose="020B0604020202020204" pitchFamily="34" charset="0"/>
                <a:cs typeface="Arial" panose="020B0604020202020204" pitchFamily="34" charset="0"/>
              </a:rPr>
              <a:t>mPCR</a:t>
            </a:r>
            <a:r>
              <a:rPr lang="en-US" sz="2400" dirty="0">
                <a:latin typeface="Arial" panose="020B0604020202020204" pitchFamily="34" charset="0"/>
                <a:cs typeface="Arial" panose="020B0604020202020204" pitchFamily="34" charset="0"/>
              </a:rPr>
              <a:t> in high risk cancer patients in order to develop the technology to as a screening blood test to detect the most common types of cancer</a:t>
            </a:r>
          </a:p>
        </p:txBody>
      </p:sp>
      <p:pic>
        <p:nvPicPr>
          <p:cNvPr id="3" name="Picture 2">
            <a:extLst>
              <a:ext uri="{FF2B5EF4-FFF2-40B4-BE49-F238E27FC236}">
                <a16:creationId xmlns:a16="http://schemas.microsoft.com/office/drawing/2014/main" id="{43AF4DFB-F99B-1845-8329-E109B8219D47}"/>
              </a:ext>
            </a:extLst>
          </p:cNvPr>
          <p:cNvPicPr>
            <a:picLocks noChangeAspect="1"/>
          </p:cNvPicPr>
          <p:nvPr/>
        </p:nvPicPr>
        <p:blipFill>
          <a:blip r:embed="rId3"/>
          <a:stretch>
            <a:fillRect/>
          </a:stretch>
        </p:blipFill>
        <p:spPr>
          <a:xfrm>
            <a:off x="1432338" y="4704964"/>
            <a:ext cx="3139661" cy="2176356"/>
          </a:xfrm>
          <a:prstGeom prst="rect">
            <a:avLst/>
          </a:prstGeom>
        </p:spPr>
      </p:pic>
      <p:pic>
        <p:nvPicPr>
          <p:cNvPr id="6" name="Picture 5">
            <a:extLst>
              <a:ext uri="{FF2B5EF4-FFF2-40B4-BE49-F238E27FC236}">
                <a16:creationId xmlns:a16="http://schemas.microsoft.com/office/drawing/2014/main" id="{8ED91B74-FF4E-554D-A81F-C696D7C958B7}"/>
              </a:ext>
            </a:extLst>
          </p:cNvPr>
          <p:cNvPicPr>
            <a:picLocks noChangeAspect="1"/>
          </p:cNvPicPr>
          <p:nvPr/>
        </p:nvPicPr>
        <p:blipFill rotWithShape="1">
          <a:blip r:embed="rId4"/>
          <a:srcRect l="8893" t="37256" r="56719" b="20264"/>
          <a:stretch/>
        </p:blipFill>
        <p:spPr>
          <a:xfrm>
            <a:off x="7374231" y="4964717"/>
            <a:ext cx="2276666" cy="1768229"/>
          </a:xfrm>
          <a:prstGeom prst="rect">
            <a:avLst/>
          </a:prstGeom>
        </p:spPr>
      </p:pic>
      <p:pic>
        <p:nvPicPr>
          <p:cNvPr id="10" name="Picture 9">
            <a:extLst>
              <a:ext uri="{FF2B5EF4-FFF2-40B4-BE49-F238E27FC236}">
                <a16:creationId xmlns:a16="http://schemas.microsoft.com/office/drawing/2014/main" id="{BBEE47B1-ACD7-754A-A7FF-F646CA74EC52}"/>
              </a:ext>
            </a:extLst>
          </p:cNvPr>
          <p:cNvPicPr>
            <a:picLocks noChangeAspect="1"/>
          </p:cNvPicPr>
          <p:nvPr/>
        </p:nvPicPr>
        <p:blipFill rotWithShape="1">
          <a:blip r:embed="rId4"/>
          <a:srcRect l="57379" t="33634" r="6850" b="11882"/>
          <a:stretch/>
        </p:blipFill>
        <p:spPr>
          <a:xfrm>
            <a:off x="4711149" y="4939748"/>
            <a:ext cx="2392596" cy="1793198"/>
          </a:xfrm>
          <a:prstGeom prst="rect">
            <a:avLst/>
          </a:prstGeom>
        </p:spPr>
      </p:pic>
      <p:cxnSp>
        <p:nvCxnSpPr>
          <p:cNvPr id="8" name="Straight Arrow Connector 7">
            <a:extLst>
              <a:ext uri="{FF2B5EF4-FFF2-40B4-BE49-F238E27FC236}">
                <a16:creationId xmlns:a16="http://schemas.microsoft.com/office/drawing/2014/main" id="{B25E76A4-82F9-B14F-B440-F0B02BD0EE2F}"/>
              </a:ext>
            </a:extLst>
          </p:cNvPr>
          <p:cNvCxnSpPr/>
          <p:nvPr/>
        </p:nvCxnSpPr>
        <p:spPr>
          <a:xfrm>
            <a:off x="1749287" y="4621696"/>
            <a:ext cx="0" cy="21866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C978B51-F957-D84D-ADD3-4036C8C96CA9}"/>
              </a:ext>
            </a:extLst>
          </p:cNvPr>
          <p:cNvCxnSpPr/>
          <p:nvPr/>
        </p:nvCxnSpPr>
        <p:spPr>
          <a:xfrm>
            <a:off x="4137991" y="4674706"/>
            <a:ext cx="0" cy="21866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AB4A88A-04DD-8844-A2DF-4BE90E150635}"/>
              </a:ext>
            </a:extLst>
          </p:cNvPr>
          <p:cNvSpPr txBox="1"/>
          <p:nvPr/>
        </p:nvSpPr>
        <p:spPr>
          <a:xfrm>
            <a:off x="1252330" y="4319014"/>
            <a:ext cx="993913" cy="369332"/>
          </a:xfrm>
          <a:prstGeom prst="rect">
            <a:avLst/>
          </a:prstGeom>
          <a:noFill/>
        </p:spPr>
        <p:txBody>
          <a:bodyPr wrap="square" rtlCol="0">
            <a:spAutoFit/>
          </a:bodyPr>
          <a:lstStyle/>
          <a:p>
            <a:r>
              <a:rPr lang="en-US" dirty="0">
                <a:solidFill>
                  <a:srgbClr val="C00000"/>
                </a:solidFill>
              </a:rPr>
              <a:t>Baseline</a:t>
            </a:r>
          </a:p>
        </p:txBody>
      </p:sp>
      <p:sp>
        <p:nvSpPr>
          <p:cNvPr id="15" name="TextBox 14">
            <a:extLst>
              <a:ext uri="{FF2B5EF4-FFF2-40B4-BE49-F238E27FC236}">
                <a16:creationId xmlns:a16="http://schemas.microsoft.com/office/drawing/2014/main" id="{23FF7E5A-5244-4A4C-A03F-414433CF9B98}"/>
              </a:ext>
            </a:extLst>
          </p:cNvPr>
          <p:cNvSpPr txBox="1"/>
          <p:nvPr/>
        </p:nvSpPr>
        <p:spPr>
          <a:xfrm>
            <a:off x="3607903" y="4341660"/>
            <a:ext cx="1133063" cy="369332"/>
          </a:xfrm>
          <a:prstGeom prst="rect">
            <a:avLst/>
          </a:prstGeom>
          <a:noFill/>
        </p:spPr>
        <p:txBody>
          <a:bodyPr wrap="square" rtlCol="0">
            <a:spAutoFit/>
          </a:bodyPr>
          <a:lstStyle/>
          <a:p>
            <a:r>
              <a:rPr lang="en-US" dirty="0">
                <a:solidFill>
                  <a:srgbClr val="C00000"/>
                </a:solidFill>
              </a:rPr>
              <a:t>Follow-up</a:t>
            </a:r>
          </a:p>
        </p:txBody>
      </p:sp>
      <p:sp>
        <p:nvSpPr>
          <p:cNvPr id="16" name="TextBox 15">
            <a:extLst>
              <a:ext uri="{FF2B5EF4-FFF2-40B4-BE49-F238E27FC236}">
                <a16:creationId xmlns:a16="http://schemas.microsoft.com/office/drawing/2014/main" id="{C3614317-81A8-0546-B539-9AEE31F04278}"/>
              </a:ext>
            </a:extLst>
          </p:cNvPr>
          <p:cNvSpPr txBox="1"/>
          <p:nvPr/>
        </p:nvSpPr>
        <p:spPr>
          <a:xfrm>
            <a:off x="5319089" y="4526326"/>
            <a:ext cx="993913" cy="369332"/>
          </a:xfrm>
          <a:prstGeom prst="rect">
            <a:avLst/>
          </a:prstGeom>
          <a:noFill/>
        </p:spPr>
        <p:txBody>
          <a:bodyPr wrap="square" rtlCol="0">
            <a:spAutoFit/>
          </a:bodyPr>
          <a:lstStyle/>
          <a:p>
            <a:r>
              <a:rPr lang="en-US" dirty="0">
                <a:solidFill>
                  <a:srgbClr val="C00000"/>
                </a:solidFill>
              </a:rPr>
              <a:t>Baseline</a:t>
            </a:r>
          </a:p>
        </p:txBody>
      </p:sp>
      <p:sp>
        <p:nvSpPr>
          <p:cNvPr id="17" name="TextBox 16">
            <a:extLst>
              <a:ext uri="{FF2B5EF4-FFF2-40B4-BE49-F238E27FC236}">
                <a16:creationId xmlns:a16="http://schemas.microsoft.com/office/drawing/2014/main" id="{8D5827EC-9147-5541-8D39-E9F5F63B7A28}"/>
              </a:ext>
            </a:extLst>
          </p:cNvPr>
          <p:cNvSpPr txBox="1"/>
          <p:nvPr/>
        </p:nvSpPr>
        <p:spPr>
          <a:xfrm>
            <a:off x="7946032" y="4575741"/>
            <a:ext cx="1133063" cy="369332"/>
          </a:xfrm>
          <a:prstGeom prst="rect">
            <a:avLst/>
          </a:prstGeom>
          <a:noFill/>
        </p:spPr>
        <p:txBody>
          <a:bodyPr wrap="square" rtlCol="0">
            <a:spAutoFit/>
          </a:bodyPr>
          <a:lstStyle/>
          <a:p>
            <a:r>
              <a:rPr lang="en-US" dirty="0">
                <a:solidFill>
                  <a:srgbClr val="C00000"/>
                </a:solidFill>
              </a:rPr>
              <a:t>Follow-up</a:t>
            </a:r>
          </a:p>
        </p:txBody>
      </p:sp>
      <p:sp>
        <p:nvSpPr>
          <p:cNvPr id="2" name="Oval 1">
            <a:extLst>
              <a:ext uri="{FF2B5EF4-FFF2-40B4-BE49-F238E27FC236}">
                <a16:creationId xmlns:a16="http://schemas.microsoft.com/office/drawing/2014/main" id="{52357493-C2B5-AF4C-8D34-33A78BBBC4C9}"/>
              </a:ext>
            </a:extLst>
          </p:cNvPr>
          <p:cNvSpPr/>
          <p:nvPr/>
        </p:nvSpPr>
        <p:spPr>
          <a:xfrm>
            <a:off x="8100392" y="5724939"/>
            <a:ext cx="357808" cy="34787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34809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79EAB130-9D09-2340-9909-B04F09928AAF}"/>
              </a:ext>
            </a:extLst>
          </p:cNvPr>
          <p:cNvPicPr>
            <a:picLocks noChangeAspect="1"/>
          </p:cNvPicPr>
          <p:nvPr/>
        </p:nvPicPr>
        <p:blipFill>
          <a:blip r:embed="rId2"/>
          <a:stretch>
            <a:fillRect/>
          </a:stretch>
        </p:blipFill>
        <p:spPr>
          <a:xfrm>
            <a:off x="216831" y="7025935"/>
            <a:ext cx="4713631" cy="556591"/>
          </a:xfrm>
          <a:prstGeom prst="rect">
            <a:avLst/>
          </a:prstGeom>
        </p:spPr>
      </p:pic>
      <p:sp>
        <p:nvSpPr>
          <p:cNvPr id="42" name="TextBox 41">
            <a:extLst>
              <a:ext uri="{FF2B5EF4-FFF2-40B4-BE49-F238E27FC236}">
                <a16:creationId xmlns:a16="http://schemas.microsoft.com/office/drawing/2014/main" id="{628F478A-60EE-2846-8926-655DD93ECAEF}"/>
              </a:ext>
            </a:extLst>
          </p:cNvPr>
          <p:cNvSpPr txBox="1"/>
          <p:nvPr/>
        </p:nvSpPr>
        <p:spPr>
          <a:xfrm>
            <a:off x="1" y="129211"/>
            <a:ext cx="10058400" cy="584775"/>
          </a:xfrm>
          <a:prstGeom prst="rect">
            <a:avLst/>
          </a:prstGeom>
          <a:noFill/>
        </p:spPr>
        <p:txBody>
          <a:bodyPr wrap="square" rtlCol="0">
            <a:spAutoFit/>
          </a:bodyPr>
          <a:lstStyle/>
          <a:p>
            <a:pPr algn="ctr"/>
            <a:r>
              <a:rPr lang="en-US" sz="3200" dirty="0">
                <a:solidFill>
                  <a:srgbClr val="FF0000"/>
                </a:solidFill>
                <a:latin typeface="Arial" panose="020B0604020202020204" pitchFamily="34" charset="0"/>
                <a:cs typeface="Arial" panose="020B0604020202020204" pitchFamily="34" charset="0"/>
              </a:rPr>
              <a:t>Update:  Cancer Research</a:t>
            </a:r>
          </a:p>
        </p:txBody>
      </p:sp>
      <p:sp>
        <p:nvSpPr>
          <p:cNvPr id="4" name="Slide Number Placeholder 3">
            <a:extLst>
              <a:ext uri="{FF2B5EF4-FFF2-40B4-BE49-F238E27FC236}">
                <a16:creationId xmlns:a16="http://schemas.microsoft.com/office/drawing/2014/main" id="{75087E32-45F4-0A49-8067-C6DB7D911543}"/>
              </a:ext>
            </a:extLst>
          </p:cNvPr>
          <p:cNvSpPr>
            <a:spLocks noGrp="1"/>
          </p:cNvSpPr>
          <p:nvPr>
            <p:ph type="sldNum" sz="quarter" idx="12"/>
          </p:nvPr>
        </p:nvSpPr>
        <p:spPr>
          <a:xfrm>
            <a:off x="7103745" y="7203865"/>
            <a:ext cx="2263140" cy="413808"/>
          </a:xfrm>
        </p:spPr>
        <p:txBody>
          <a:bodyPr/>
          <a:lstStyle/>
          <a:p>
            <a:fld id="{F4CD71BD-9351-4C4A-B08F-E1A3E1939CE2}" type="slidenum">
              <a:rPr lang="en-US" smtClean="0"/>
              <a:t>14</a:t>
            </a:fld>
            <a:endParaRPr lang="en-US"/>
          </a:p>
        </p:txBody>
      </p:sp>
      <p:pic>
        <p:nvPicPr>
          <p:cNvPr id="6" name="Picture 3">
            <a:extLst>
              <a:ext uri="{FF2B5EF4-FFF2-40B4-BE49-F238E27FC236}">
                <a16:creationId xmlns:a16="http://schemas.microsoft.com/office/drawing/2014/main" id="{E21B0969-5FB0-FF4B-AA7A-8CC8B69AB9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82" t="2571" r="1770" b="3688"/>
          <a:stretch/>
        </p:blipFill>
        <p:spPr bwMode="auto">
          <a:xfrm>
            <a:off x="2125509" y="1314450"/>
            <a:ext cx="6138979" cy="46634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8684116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79EAB130-9D09-2340-9909-B04F09928AAF}"/>
              </a:ext>
            </a:extLst>
          </p:cNvPr>
          <p:cNvPicPr>
            <a:picLocks noChangeAspect="1"/>
          </p:cNvPicPr>
          <p:nvPr/>
        </p:nvPicPr>
        <p:blipFill>
          <a:blip r:embed="rId2"/>
          <a:stretch>
            <a:fillRect/>
          </a:stretch>
        </p:blipFill>
        <p:spPr>
          <a:xfrm>
            <a:off x="216831" y="7025935"/>
            <a:ext cx="4713631" cy="556591"/>
          </a:xfrm>
          <a:prstGeom prst="rect">
            <a:avLst/>
          </a:prstGeom>
        </p:spPr>
      </p:pic>
      <p:sp>
        <p:nvSpPr>
          <p:cNvPr id="42" name="TextBox 41">
            <a:extLst>
              <a:ext uri="{FF2B5EF4-FFF2-40B4-BE49-F238E27FC236}">
                <a16:creationId xmlns:a16="http://schemas.microsoft.com/office/drawing/2014/main" id="{628F478A-60EE-2846-8926-655DD93ECAEF}"/>
              </a:ext>
            </a:extLst>
          </p:cNvPr>
          <p:cNvSpPr txBox="1"/>
          <p:nvPr/>
        </p:nvSpPr>
        <p:spPr>
          <a:xfrm>
            <a:off x="1" y="129211"/>
            <a:ext cx="10058400" cy="584775"/>
          </a:xfrm>
          <a:prstGeom prst="rect">
            <a:avLst/>
          </a:prstGeom>
          <a:noFill/>
        </p:spPr>
        <p:txBody>
          <a:bodyPr wrap="square" rtlCol="0">
            <a:spAutoFit/>
          </a:bodyPr>
          <a:lstStyle/>
          <a:p>
            <a:pPr algn="ctr"/>
            <a:r>
              <a:rPr lang="en-US" sz="3200" dirty="0">
                <a:solidFill>
                  <a:srgbClr val="FF0000"/>
                </a:solidFill>
                <a:latin typeface="Arial" panose="020B0604020202020204" pitchFamily="34" charset="0"/>
                <a:cs typeface="Arial" panose="020B0604020202020204" pitchFamily="34" charset="0"/>
              </a:rPr>
              <a:t>Update:  Cancer Research</a:t>
            </a:r>
          </a:p>
        </p:txBody>
      </p:sp>
      <p:sp>
        <p:nvSpPr>
          <p:cNvPr id="4" name="Slide Number Placeholder 3">
            <a:extLst>
              <a:ext uri="{FF2B5EF4-FFF2-40B4-BE49-F238E27FC236}">
                <a16:creationId xmlns:a16="http://schemas.microsoft.com/office/drawing/2014/main" id="{75087E32-45F4-0A49-8067-C6DB7D911543}"/>
              </a:ext>
            </a:extLst>
          </p:cNvPr>
          <p:cNvSpPr>
            <a:spLocks noGrp="1"/>
          </p:cNvSpPr>
          <p:nvPr>
            <p:ph type="sldNum" sz="quarter" idx="12"/>
          </p:nvPr>
        </p:nvSpPr>
        <p:spPr>
          <a:xfrm>
            <a:off x="7103745" y="7203865"/>
            <a:ext cx="2263140" cy="413808"/>
          </a:xfrm>
        </p:spPr>
        <p:txBody>
          <a:bodyPr/>
          <a:lstStyle/>
          <a:p>
            <a:fld id="{F4CD71BD-9351-4C4A-B08F-E1A3E1939CE2}" type="slidenum">
              <a:rPr lang="en-US" smtClean="0"/>
              <a:t>15</a:t>
            </a:fld>
            <a:endParaRPr lang="en-US"/>
          </a:p>
        </p:txBody>
      </p:sp>
      <p:sp>
        <p:nvSpPr>
          <p:cNvPr id="12" name="TextBox 11">
            <a:extLst>
              <a:ext uri="{FF2B5EF4-FFF2-40B4-BE49-F238E27FC236}">
                <a16:creationId xmlns:a16="http://schemas.microsoft.com/office/drawing/2014/main" id="{A78AB702-F6A8-8B4D-914E-1B775153700A}"/>
              </a:ext>
            </a:extLst>
          </p:cNvPr>
          <p:cNvSpPr txBox="1"/>
          <p:nvPr/>
        </p:nvSpPr>
        <p:spPr>
          <a:xfrm>
            <a:off x="216832" y="1032093"/>
            <a:ext cx="9699678" cy="5755422"/>
          </a:xfrm>
          <a:prstGeom prst="rect">
            <a:avLst/>
          </a:prstGeom>
          <a:noFill/>
        </p:spPr>
        <p:txBody>
          <a:bodyPr wrap="square" rtlCol="0">
            <a:spAutoFit/>
          </a:bodyPr>
          <a:lstStyle/>
          <a:p>
            <a:pPr marL="342900" indent="-342900">
              <a:buClr>
                <a:srgbClr val="FF0000"/>
              </a:buClr>
              <a:buFont typeface="Courier New" panose="02070309020205020404" pitchFamily="49" charset="0"/>
              <a:buChar char="o"/>
            </a:pPr>
            <a:r>
              <a:rPr lang="en-US" sz="2400" dirty="0">
                <a:latin typeface="Arial" panose="020B0604020202020204" pitchFamily="34" charset="0"/>
                <a:cs typeface="Arial" panose="020B0604020202020204" pitchFamily="34" charset="0"/>
              </a:rPr>
              <a:t>During the current funding period, we have focused our cancer research programs on the development of </a:t>
            </a:r>
            <a:r>
              <a:rPr lang="en-US" sz="2400" b="1" dirty="0">
                <a:latin typeface="Arial" panose="020B0604020202020204" pitchFamily="34" charset="0"/>
                <a:cs typeface="Arial" panose="020B0604020202020204" pitchFamily="34" charset="0"/>
              </a:rPr>
              <a:t>novel approaches to stimulate immunity against cancer (Immuno-Oncology)</a:t>
            </a:r>
          </a:p>
          <a:p>
            <a:pPr marL="342900" indent="-342900">
              <a:buClr>
                <a:srgbClr val="FF0000"/>
              </a:buClr>
              <a:buFont typeface="Courier New" panose="02070309020205020404" pitchFamily="49" charset="0"/>
              <a:buChar char="o"/>
            </a:pPr>
            <a:endParaRPr lang="en-US" sz="2400" dirty="0">
              <a:latin typeface="Arial" panose="020B0604020202020204" pitchFamily="34" charset="0"/>
              <a:cs typeface="Arial" panose="020B0604020202020204" pitchFamily="34" charset="0"/>
            </a:endParaRPr>
          </a:p>
          <a:p>
            <a:pPr marL="342900" indent="-342900">
              <a:buClr>
                <a:srgbClr val="FF0000"/>
              </a:buClr>
              <a:buFont typeface="Courier New" panose="02070309020205020404" pitchFamily="49" charset="0"/>
              <a:buChar char="o"/>
            </a:pPr>
            <a:r>
              <a:rPr lang="en-US" sz="2400" dirty="0">
                <a:latin typeface="Arial" panose="020B0604020202020204" pitchFamily="34" charset="0"/>
                <a:cs typeface="Arial" panose="020B0604020202020204" pitchFamily="34" charset="0"/>
              </a:rPr>
              <a:t>Notable accomplishments include:</a:t>
            </a:r>
          </a:p>
          <a:p>
            <a:pPr marL="342900" indent="-342900">
              <a:buClr>
                <a:srgbClr val="FF0000"/>
              </a:buClr>
              <a:buFont typeface="Courier New" panose="02070309020205020404" pitchFamily="49" charset="0"/>
              <a:buChar char="o"/>
            </a:pPr>
            <a:endParaRPr lang="en-US" sz="1200" dirty="0">
              <a:latin typeface="Arial" panose="020B0604020202020204" pitchFamily="34" charset="0"/>
              <a:cs typeface="Arial" panose="020B0604020202020204" pitchFamily="34" charset="0"/>
            </a:endParaRPr>
          </a:p>
          <a:p>
            <a:pPr marL="800100" lvl="1" indent="-342900">
              <a:spcAft>
                <a:spcPts val="800"/>
              </a:spcAft>
              <a:buClr>
                <a:srgbClr val="FF0000"/>
              </a:buClr>
              <a:buFont typeface="Courier New" panose="02070309020205020404" pitchFamily="49" charset="0"/>
              <a:buChar char="o"/>
            </a:pPr>
            <a:r>
              <a:rPr lang="en-US" sz="2400" dirty="0">
                <a:latin typeface="Arial" panose="020B0604020202020204" pitchFamily="34" charset="0"/>
                <a:cs typeface="Arial" panose="020B0604020202020204" pitchFamily="34" charset="0"/>
              </a:rPr>
              <a:t>The development of a new Division of Immunotherapy in the Department of Surgery (now with 7 faculty)</a:t>
            </a:r>
          </a:p>
          <a:p>
            <a:pPr marL="800100" lvl="1" indent="-342900">
              <a:spcAft>
                <a:spcPts val="800"/>
              </a:spcAft>
              <a:buClr>
                <a:srgbClr val="FF0000"/>
              </a:buClr>
              <a:buFont typeface="Courier New" panose="02070309020205020404" pitchFamily="49" charset="0"/>
              <a:buChar char="o"/>
            </a:pPr>
            <a:r>
              <a:rPr lang="en-US" sz="2400" dirty="0">
                <a:latin typeface="Arial" panose="020B0604020202020204" pitchFamily="34" charset="0"/>
                <a:cs typeface="Arial" panose="020B0604020202020204" pitchFamily="34" charset="0"/>
              </a:rPr>
              <a:t>The creation of a dedicated CAR T Cell GMP Facility to create novel genetically-altered cellular immunotherapies</a:t>
            </a:r>
          </a:p>
          <a:p>
            <a:pPr marL="800100" lvl="1" indent="-342900">
              <a:spcAft>
                <a:spcPts val="800"/>
              </a:spcAft>
              <a:buClr>
                <a:srgbClr val="FF0000"/>
              </a:buClr>
              <a:buFont typeface="Courier New" panose="02070309020205020404" pitchFamily="49" charset="0"/>
              <a:buChar char="o"/>
            </a:pPr>
            <a:r>
              <a:rPr lang="en-US" sz="2400" dirty="0">
                <a:latin typeface="Arial" panose="020B0604020202020204" pitchFamily="34" charset="0"/>
                <a:cs typeface="Arial" panose="020B0604020202020204" pitchFamily="34" charset="0"/>
              </a:rPr>
              <a:t>The expansion of the Tumor Infiltrating Lymphocyte clinical trial program to include melanoma, lung cancer, head &amp; neck cancer and cervical cancer patients</a:t>
            </a:r>
          </a:p>
          <a:p>
            <a:pPr marL="800100" lvl="1" indent="-342900">
              <a:spcAft>
                <a:spcPts val="800"/>
              </a:spcAft>
              <a:buClr>
                <a:srgbClr val="FF0000"/>
              </a:buClr>
              <a:buFont typeface="Courier New" panose="02070309020205020404" pitchFamily="49" charset="0"/>
              <a:buChar char="o"/>
            </a:pPr>
            <a:r>
              <a:rPr lang="en-US" sz="2400" dirty="0">
                <a:latin typeface="Arial" panose="020B0604020202020204" pitchFamily="34" charset="0"/>
                <a:cs typeface="Arial" panose="020B0604020202020204" pitchFamily="34" charset="0"/>
              </a:rPr>
              <a:t>The creation of the 1</a:t>
            </a:r>
            <a:r>
              <a:rPr lang="en-US" sz="2400" baseline="30000" dirty="0">
                <a:latin typeface="Arial" panose="020B0604020202020204" pitchFamily="34" charset="0"/>
                <a:cs typeface="Arial" panose="020B0604020202020204" pitchFamily="34" charset="0"/>
              </a:rPr>
              <a:t>st</a:t>
            </a:r>
            <a:r>
              <a:rPr lang="en-US" sz="2400" dirty="0">
                <a:latin typeface="Arial" panose="020B0604020202020204" pitchFamily="34" charset="0"/>
                <a:cs typeface="Arial" panose="020B0604020202020204" pitchFamily="34" charset="0"/>
              </a:rPr>
              <a:t> NIH Center for Biomedical Research Excellence (</a:t>
            </a:r>
            <a:r>
              <a:rPr lang="en-US" sz="2400" dirty="0" err="1">
                <a:latin typeface="Arial" panose="020B0604020202020204" pitchFamily="34" charset="0"/>
                <a:cs typeface="Arial" panose="020B0604020202020204" pitchFamily="34" charset="0"/>
              </a:rPr>
              <a:t>CoBRE</a:t>
            </a:r>
            <a:r>
              <a:rPr lang="en-US" sz="2400" dirty="0">
                <a:latin typeface="Arial" panose="020B0604020202020204" pitchFamily="34" charset="0"/>
                <a:cs typeface="Arial" panose="020B0604020202020204" pitchFamily="34" charset="0"/>
              </a:rPr>
              <a:t>) on Cancer Immunology &amp; Immunotherapy</a:t>
            </a:r>
          </a:p>
        </p:txBody>
      </p:sp>
    </p:spTree>
    <p:extLst>
      <p:ext uri="{BB962C8B-B14F-4D97-AF65-F5344CB8AC3E}">
        <p14:creationId xmlns:p14="http://schemas.microsoft.com/office/powerpoint/2010/main" val="22923244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79EAB130-9D09-2340-9909-B04F09928AAF}"/>
              </a:ext>
            </a:extLst>
          </p:cNvPr>
          <p:cNvPicPr>
            <a:picLocks noChangeAspect="1"/>
          </p:cNvPicPr>
          <p:nvPr/>
        </p:nvPicPr>
        <p:blipFill>
          <a:blip r:embed="rId2"/>
          <a:stretch>
            <a:fillRect/>
          </a:stretch>
        </p:blipFill>
        <p:spPr>
          <a:xfrm>
            <a:off x="216831" y="7025935"/>
            <a:ext cx="4713631" cy="556591"/>
          </a:xfrm>
          <a:prstGeom prst="rect">
            <a:avLst/>
          </a:prstGeom>
        </p:spPr>
      </p:pic>
      <p:sp>
        <p:nvSpPr>
          <p:cNvPr id="42" name="TextBox 41">
            <a:extLst>
              <a:ext uri="{FF2B5EF4-FFF2-40B4-BE49-F238E27FC236}">
                <a16:creationId xmlns:a16="http://schemas.microsoft.com/office/drawing/2014/main" id="{628F478A-60EE-2846-8926-655DD93ECAEF}"/>
              </a:ext>
            </a:extLst>
          </p:cNvPr>
          <p:cNvSpPr txBox="1"/>
          <p:nvPr/>
        </p:nvSpPr>
        <p:spPr>
          <a:xfrm>
            <a:off x="1" y="129211"/>
            <a:ext cx="10058400" cy="1077218"/>
          </a:xfrm>
          <a:prstGeom prst="rect">
            <a:avLst/>
          </a:prstGeom>
          <a:noFill/>
        </p:spPr>
        <p:txBody>
          <a:bodyPr wrap="square" rtlCol="0">
            <a:spAutoFit/>
          </a:bodyPr>
          <a:lstStyle/>
          <a:p>
            <a:pPr algn="ctr"/>
            <a:r>
              <a:rPr lang="en-US" sz="3200" dirty="0">
                <a:solidFill>
                  <a:srgbClr val="FF0000"/>
                </a:solidFill>
                <a:latin typeface="Arial" panose="020B0604020202020204" pitchFamily="34" charset="0"/>
                <a:cs typeface="Arial" panose="020B0604020202020204" pitchFamily="34" charset="0"/>
              </a:rPr>
              <a:t>Why Focus Our Basic and Clinical Research Efforts on Stimulating Immunity Against Cancer?</a:t>
            </a:r>
          </a:p>
        </p:txBody>
      </p:sp>
      <p:sp>
        <p:nvSpPr>
          <p:cNvPr id="4" name="Slide Number Placeholder 3">
            <a:extLst>
              <a:ext uri="{FF2B5EF4-FFF2-40B4-BE49-F238E27FC236}">
                <a16:creationId xmlns:a16="http://schemas.microsoft.com/office/drawing/2014/main" id="{75087E32-45F4-0A49-8067-C6DB7D911543}"/>
              </a:ext>
            </a:extLst>
          </p:cNvPr>
          <p:cNvSpPr>
            <a:spLocks noGrp="1"/>
          </p:cNvSpPr>
          <p:nvPr>
            <p:ph type="sldNum" sz="quarter" idx="12"/>
          </p:nvPr>
        </p:nvSpPr>
        <p:spPr>
          <a:xfrm>
            <a:off x="7103745" y="7203865"/>
            <a:ext cx="2263140" cy="413808"/>
          </a:xfrm>
        </p:spPr>
        <p:txBody>
          <a:bodyPr/>
          <a:lstStyle/>
          <a:p>
            <a:fld id="{F4CD71BD-9351-4C4A-B08F-E1A3E1939CE2}" type="slidenum">
              <a:rPr lang="en-US" smtClean="0"/>
              <a:t>16</a:t>
            </a:fld>
            <a:endParaRPr lang="en-US"/>
          </a:p>
        </p:txBody>
      </p:sp>
      <p:sp>
        <p:nvSpPr>
          <p:cNvPr id="12" name="TextBox 11">
            <a:extLst>
              <a:ext uri="{FF2B5EF4-FFF2-40B4-BE49-F238E27FC236}">
                <a16:creationId xmlns:a16="http://schemas.microsoft.com/office/drawing/2014/main" id="{A78AB702-F6A8-8B4D-914E-1B775153700A}"/>
              </a:ext>
            </a:extLst>
          </p:cNvPr>
          <p:cNvSpPr txBox="1"/>
          <p:nvPr/>
        </p:nvSpPr>
        <p:spPr>
          <a:xfrm>
            <a:off x="288236" y="1457775"/>
            <a:ext cx="9481930" cy="2923877"/>
          </a:xfrm>
          <a:prstGeom prst="rect">
            <a:avLst/>
          </a:prstGeom>
          <a:noFill/>
        </p:spPr>
        <p:txBody>
          <a:bodyPr wrap="square" rtlCol="0">
            <a:spAutoFit/>
          </a:bodyPr>
          <a:lstStyle/>
          <a:p>
            <a:pPr marL="342900" indent="-342900">
              <a:buClr>
                <a:srgbClr val="FF0000"/>
              </a:buClr>
              <a:buFont typeface="Courier New" panose="02070309020205020404" pitchFamily="49" charset="0"/>
              <a:buChar char="o"/>
            </a:pPr>
            <a:r>
              <a:rPr lang="en-US" sz="2400" dirty="0">
                <a:latin typeface="Arial" panose="020B0604020202020204" pitchFamily="34" charset="0"/>
                <a:cs typeface="Arial" panose="020B0604020202020204" pitchFamily="34" charset="0"/>
              </a:rPr>
              <a:t>From 2007 to 2012, we tested antibodies against two immune cell brakes called CTLA4 and PD1 in melanoma patients who had a 5% chance at long-term survival</a:t>
            </a:r>
          </a:p>
          <a:p>
            <a:pPr marL="342900" indent="-342900">
              <a:buClr>
                <a:srgbClr val="FF0000"/>
              </a:buClr>
              <a:buFont typeface="Courier New" panose="02070309020205020404" pitchFamily="49" charset="0"/>
              <a:buChar char="o"/>
            </a:pPr>
            <a:endParaRPr lang="en-US" sz="2400" dirty="0">
              <a:latin typeface="Arial" panose="020B0604020202020204" pitchFamily="34" charset="0"/>
              <a:cs typeface="Arial" panose="020B0604020202020204" pitchFamily="34" charset="0"/>
            </a:endParaRPr>
          </a:p>
          <a:p>
            <a:pPr marL="342900" indent="-342900">
              <a:buClr>
                <a:srgbClr val="FF0000"/>
              </a:buClr>
              <a:buFont typeface="Courier New" panose="02070309020205020404" pitchFamily="49" charset="0"/>
              <a:buChar char="o"/>
            </a:pPr>
            <a:r>
              <a:rPr lang="en-US" sz="2400" dirty="0">
                <a:latin typeface="Arial" panose="020B0604020202020204" pitchFamily="34" charset="0"/>
                <a:cs typeface="Arial" panose="020B0604020202020204" pitchFamily="34" charset="0"/>
              </a:rPr>
              <a:t>This approach was proven to be not just successful for melanoma patients but also for patients suffering from multiple other types of cancer</a:t>
            </a:r>
          </a:p>
          <a:p>
            <a:pPr marL="342900" indent="-342900">
              <a:buClr>
                <a:srgbClr val="FF0000"/>
              </a:buClr>
              <a:buFont typeface="Courier New" panose="02070309020205020404" pitchFamily="49" charset="0"/>
              <a:buChar char="o"/>
            </a:pPr>
            <a:endParaRPr lang="en-US" sz="1600" dirty="0">
              <a:latin typeface="Arial" panose="020B0604020202020204" pitchFamily="34" charset="0"/>
              <a:cs typeface="Arial" panose="020B0604020202020204" pitchFamily="34" charset="0"/>
            </a:endParaRPr>
          </a:p>
        </p:txBody>
      </p:sp>
      <p:pic>
        <p:nvPicPr>
          <p:cNvPr id="6" name="Picture 6" descr="http://www.nature.com/nrclinonc/journal/v11/n1/images_article/nrclinonc.2013.208-f2.jpg">
            <a:extLst>
              <a:ext uri="{FF2B5EF4-FFF2-40B4-BE49-F238E27FC236}">
                <a16:creationId xmlns:a16="http://schemas.microsoft.com/office/drawing/2014/main" id="{48554478-CADF-D649-BA5C-4D6ACBE5FC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4412" y="4005599"/>
            <a:ext cx="3939486" cy="298947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D3D2D3B-0F27-2642-849B-79D83F0AFF5D}"/>
              </a:ext>
            </a:extLst>
          </p:cNvPr>
          <p:cNvPicPr>
            <a:picLocks noChangeAspect="1"/>
          </p:cNvPicPr>
          <p:nvPr/>
        </p:nvPicPr>
        <p:blipFill rotWithShape="1">
          <a:blip r:embed="rId4"/>
          <a:srcRect l="76670" t="18228" b="854"/>
          <a:stretch/>
        </p:blipFill>
        <p:spPr>
          <a:xfrm>
            <a:off x="8568001" y="6045038"/>
            <a:ext cx="1322759" cy="1572635"/>
          </a:xfrm>
          <a:prstGeom prst="rect">
            <a:avLst/>
          </a:prstGeom>
        </p:spPr>
      </p:pic>
    </p:spTree>
    <p:extLst>
      <p:ext uri="{BB962C8B-B14F-4D97-AF65-F5344CB8AC3E}">
        <p14:creationId xmlns:p14="http://schemas.microsoft.com/office/powerpoint/2010/main" val="32557255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creen Shot 2015-07-10 at 9.37.37 AM.png"/>
          <p:cNvPicPr>
            <a:picLocks noChangeAspect="1"/>
          </p:cNvPicPr>
          <p:nvPr/>
        </p:nvPicPr>
        <p:blipFill rotWithShape="1">
          <a:blip r:embed="rId3">
            <a:extLst>
              <a:ext uri="{28A0092B-C50C-407E-A947-70E740481C1C}">
                <a14:useLocalDpi xmlns:a14="http://schemas.microsoft.com/office/drawing/2010/main" val="0"/>
              </a:ext>
            </a:extLst>
          </a:blip>
          <a:srcRect l="10306" r="8746" b="52355"/>
          <a:stretch/>
        </p:blipFill>
        <p:spPr>
          <a:xfrm>
            <a:off x="179015" y="1747651"/>
            <a:ext cx="6641168" cy="5120906"/>
          </a:xfrm>
          <a:prstGeom prst="rect">
            <a:avLst/>
          </a:prstGeom>
        </p:spPr>
      </p:pic>
      <p:pic>
        <p:nvPicPr>
          <p:cNvPr id="10" name="Picture 9" descr="Screen Shot 2015-07-10 at 9.36.51 AM.png"/>
          <p:cNvPicPr>
            <a:picLocks noChangeAspect="1"/>
          </p:cNvPicPr>
          <p:nvPr/>
        </p:nvPicPr>
        <p:blipFill rotWithShape="1">
          <a:blip r:embed="rId4">
            <a:extLst>
              <a:ext uri="{28A0092B-C50C-407E-A947-70E740481C1C}">
                <a14:useLocalDpi xmlns:a14="http://schemas.microsoft.com/office/drawing/2010/main" val="0"/>
              </a:ext>
            </a:extLst>
          </a:blip>
          <a:srcRect l="1889" t="54818" r="1691" b="5771"/>
          <a:stretch/>
        </p:blipFill>
        <p:spPr>
          <a:xfrm>
            <a:off x="2722275" y="127606"/>
            <a:ext cx="7329918" cy="1851498"/>
          </a:xfrm>
          <a:prstGeom prst="rect">
            <a:avLst/>
          </a:prstGeom>
        </p:spPr>
      </p:pic>
      <p:pic>
        <p:nvPicPr>
          <p:cNvPr id="14" name="Picture 2" descr="http://browncancercenter.louisville.edu/pcare-and-clintrials/mel-sarc/resolveuid/fd5c15fb5f2f471e852337dea8460803/@@images/image/large"/>
          <p:cNvPicPr>
            <a:picLocks noChangeAspect="1" noChangeArrowheads="1"/>
          </p:cNvPicPr>
          <p:nvPr/>
        </p:nvPicPr>
        <p:blipFill rotWithShape="1">
          <a:blip r:embed="rId5">
            <a:extLst>
              <a:ext uri="{28A0092B-C50C-407E-A947-70E740481C1C}">
                <a14:useLocalDpi xmlns:a14="http://schemas.microsoft.com/office/drawing/2010/main" val="0"/>
              </a:ext>
            </a:extLst>
          </a:blip>
          <a:srcRect l="20625" t="26826" r="64228" b="5822"/>
          <a:stretch/>
        </p:blipFill>
        <p:spPr bwMode="auto">
          <a:xfrm>
            <a:off x="7437884" y="4573528"/>
            <a:ext cx="728718" cy="10885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335178" y="4222354"/>
            <a:ext cx="2737778" cy="329321"/>
          </a:xfrm>
          <a:prstGeom prst="rect">
            <a:avLst/>
          </a:prstGeom>
          <a:noFill/>
        </p:spPr>
        <p:txBody>
          <a:bodyPr wrap="square" rtlCol="0">
            <a:spAutoFit/>
          </a:bodyPr>
          <a:lstStyle/>
          <a:p>
            <a:r>
              <a:rPr lang="en-US" sz="1540" dirty="0" err="1"/>
              <a:t>Golladay</a:t>
            </a:r>
            <a:r>
              <a:rPr lang="en-US" sz="1540" dirty="0"/>
              <a:t>  Swartz       Baum</a:t>
            </a:r>
          </a:p>
        </p:txBody>
      </p:sp>
      <p:pic>
        <p:nvPicPr>
          <p:cNvPr id="10242" name="Picture 2" descr="http://browncancercenter.louisville.edu/pcare-and-clintrials/mel-sarc/resolveuid/fd5c15fb5f2f471e852337dea8460803/@@images/image/large"/>
          <p:cNvPicPr>
            <a:picLocks noChangeAspect="1" noChangeArrowheads="1"/>
          </p:cNvPicPr>
          <p:nvPr/>
        </p:nvPicPr>
        <p:blipFill rotWithShape="1">
          <a:blip r:embed="rId5">
            <a:extLst>
              <a:ext uri="{28A0092B-C50C-407E-A947-70E740481C1C}">
                <a14:useLocalDpi xmlns:a14="http://schemas.microsoft.com/office/drawing/2010/main" val="0"/>
              </a:ext>
            </a:extLst>
          </a:blip>
          <a:srcRect l="66220" t="32752" r="1018" b="-8952"/>
          <a:stretch/>
        </p:blipFill>
        <p:spPr bwMode="auto">
          <a:xfrm>
            <a:off x="8167363" y="4573528"/>
            <a:ext cx="1590048" cy="12347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http://www.nature.com/nrclinonc/journal/v11/n1/images_article/nrclinonc.2013.208-f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32122" y="1991723"/>
            <a:ext cx="2562784" cy="194476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Screen Shot 2015-07-10 at 9.36.51 AM.png"/>
          <p:cNvPicPr>
            <a:picLocks noChangeAspect="1"/>
          </p:cNvPicPr>
          <p:nvPr/>
        </p:nvPicPr>
        <p:blipFill rotWithShape="1">
          <a:blip r:embed="rId4">
            <a:extLst>
              <a:ext uri="{28A0092B-C50C-407E-A947-70E740481C1C}">
                <a14:useLocalDpi xmlns:a14="http://schemas.microsoft.com/office/drawing/2010/main" val="0"/>
              </a:ext>
            </a:extLst>
          </a:blip>
          <a:srcRect l="3915" t="7748" r="17115" b="68562"/>
          <a:stretch/>
        </p:blipFill>
        <p:spPr>
          <a:xfrm>
            <a:off x="0" y="225790"/>
            <a:ext cx="2840818" cy="527355"/>
          </a:xfrm>
          <a:prstGeom prst="rect">
            <a:avLst/>
          </a:prstGeom>
        </p:spPr>
      </p:pic>
      <p:sp>
        <p:nvSpPr>
          <p:cNvPr id="17" name="TextBox 16"/>
          <p:cNvSpPr txBox="1"/>
          <p:nvPr/>
        </p:nvSpPr>
        <p:spPr>
          <a:xfrm>
            <a:off x="81088" y="753264"/>
            <a:ext cx="2478543" cy="566309"/>
          </a:xfrm>
          <a:prstGeom prst="rect">
            <a:avLst/>
          </a:prstGeom>
          <a:noFill/>
        </p:spPr>
        <p:txBody>
          <a:bodyPr wrap="square" rtlCol="0">
            <a:spAutoFit/>
          </a:bodyPr>
          <a:lstStyle/>
          <a:p>
            <a:r>
              <a:rPr lang="en-US" sz="1540"/>
              <a:t>372(21</a:t>
            </a:r>
            <a:r>
              <a:rPr lang="en-US" sz="1540" dirty="0"/>
              <a:t>): 2006-2017, </a:t>
            </a:r>
            <a:r>
              <a:rPr lang="en-US" sz="1540" b="1" dirty="0"/>
              <a:t>2015</a:t>
            </a:r>
            <a:r>
              <a:rPr lang="en-US" sz="1540" dirty="0"/>
              <a:t> PMID:25891304</a:t>
            </a:r>
            <a:r>
              <a:rPr lang="en-US" sz="1540" b="1" dirty="0"/>
              <a:t>	</a:t>
            </a:r>
            <a:endParaRPr lang="en-US" sz="1540" dirty="0"/>
          </a:p>
        </p:txBody>
      </p:sp>
      <p:pic>
        <p:nvPicPr>
          <p:cNvPr id="22" name="Picture 21"/>
          <p:cNvPicPr>
            <a:picLocks noChangeAspect="1"/>
          </p:cNvPicPr>
          <p:nvPr/>
        </p:nvPicPr>
        <p:blipFill rotWithShape="1">
          <a:blip r:embed="rId7">
            <a:extLst>
              <a:ext uri="{28A0092B-C50C-407E-A947-70E740481C1C}">
                <a14:useLocalDpi xmlns:a14="http://schemas.microsoft.com/office/drawing/2010/main" val="0"/>
              </a:ext>
            </a:extLst>
          </a:blip>
          <a:srcRect t="23483" b="26633"/>
          <a:stretch/>
        </p:blipFill>
        <p:spPr>
          <a:xfrm>
            <a:off x="4574" y="7073629"/>
            <a:ext cx="4965784" cy="534635"/>
          </a:xfrm>
          <a:prstGeom prst="rect">
            <a:avLst/>
          </a:prstGeom>
        </p:spPr>
      </p:pic>
      <p:sp>
        <p:nvSpPr>
          <p:cNvPr id="11" name="TextBox 10"/>
          <p:cNvSpPr txBox="1"/>
          <p:nvPr/>
        </p:nvSpPr>
        <p:spPr>
          <a:xfrm>
            <a:off x="81088" y="1369466"/>
            <a:ext cx="3011676" cy="566309"/>
          </a:xfrm>
          <a:prstGeom prst="rect">
            <a:avLst/>
          </a:prstGeom>
          <a:noFill/>
        </p:spPr>
        <p:txBody>
          <a:bodyPr wrap="square" rtlCol="0">
            <a:spAutoFit/>
          </a:bodyPr>
          <a:lstStyle/>
          <a:p>
            <a:r>
              <a:rPr lang="en-US" sz="3080" dirty="0">
                <a:solidFill>
                  <a:srgbClr val="FF0000"/>
                </a:solidFill>
                <a:latin typeface="Symbol" charset="2"/>
                <a:ea typeface="Symbol" charset="2"/>
                <a:cs typeface="Symbol" charset="2"/>
              </a:rPr>
              <a:t>a</a:t>
            </a:r>
            <a:r>
              <a:rPr lang="en-US" sz="3080" dirty="0">
                <a:solidFill>
                  <a:srgbClr val="FF0000"/>
                </a:solidFill>
                <a:latin typeface="Myriad Hebrew" charset="0"/>
                <a:ea typeface="Myriad Hebrew" charset="0"/>
                <a:cs typeface="Myriad Hebrew" charset="0"/>
              </a:rPr>
              <a:t>CTLA4 + </a:t>
            </a:r>
            <a:r>
              <a:rPr lang="en-US" sz="3080" dirty="0">
                <a:solidFill>
                  <a:srgbClr val="FF0000"/>
                </a:solidFill>
                <a:latin typeface="Symbol" charset="2"/>
                <a:ea typeface="Symbol" charset="2"/>
                <a:cs typeface="Symbol" charset="2"/>
              </a:rPr>
              <a:t>a</a:t>
            </a:r>
            <a:r>
              <a:rPr lang="en-US" sz="3080" dirty="0">
                <a:solidFill>
                  <a:srgbClr val="FF0000"/>
                </a:solidFill>
                <a:latin typeface="Myriad Hebrew" charset="0"/>
                <a:ea typeface="Myriad Hebrew" charset="0"/>
                <a:cs typeface="Myriad Hebrew" charset="0"/>
              </a:rPr>
              <a:t>PD1</a:t>
            </a:r>
          </a:p>
        </p:txBody>
      </p:sp>
      <p:pic>
        <p:nvPicPr>
          <p:cNvPr id="12" name="Picture 11">
            <a:extLst>
              <a:ext uri="{FF2B5EF4-FFF2-40B4-BE49-F238E27FC236}">
                <a16:creationId xmlns:a16="http://schemas.microsoft.com/office/drawing/2014/main" id="{B0E1AF2B-4972-B14B-B839-C4669B119A31}"/>
              </a:ext>
            </a:extLst>
          </p:cNvPr>
          <p:cNvPicPr>
            <a:picLocks noChangeAspect="1"/>
          </p:cNvPicPr>
          <p:nvPr/>
        </p:nvPicPr>
        <p:blipFill rotWithShape="1">
          <a:blip r:embed="rId8"/>
          <a:srcRect l="76670" t="18228" b="854"/>
          <a:stretch/>
        </p:blipFill>
        <p:spPr>
          <a:xfrm>
            <a:off x="8568001" y="6045038"/>
            <a:ext cx="1322759" cy="1572635"/>
          </a:xfrm>
          <a:prstGeom prst="rect">
            <a:avLst/>
          </a:prstGeom>
        </p:spPr>
      </p:pic>
    </p:spTree>
    <p:extLst>
      <p:ext uri="{BB962C8B-B14F-4D97-AF65-F5344CB8AC3E}">
        <p14:creationId xmlns:p14="http://schemas.microsoft.com/office/powerpoint/2010/main" val="16464713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lanoma-CT-Scan.jpg"/>
          <p:cNvPicPr>
            <a:picLocks noChangeAspect="1"/>
          </p:cNvPicPr>
          <p:nvPr/>
        </p:nvPicPr>
        <p:blipFill rotWithShape="1">
          <a:blip r:embed="rId2">
            <a:extLst>
              <a:ext uri="{28A0092B-C50C-407E-A947-70E740481C1C}">
                <a14:useLocalDpi xmlns:a14="http://schemas.microsoft.com/office/drawing/2010/main" val="0"/>
              </a:ext>
            </a:extLst>
          </a:blip>
          <a:srcRect t="4858"/>
          <a:stretch/>
        </p:blipFill>
        <p:spPr>
          <a:xfrm>
            <a:off x="272231" y="2030185"/>
            <a:ext cx="9382592" cy="4649260"/>
          </a:xfrm>
          <a:prstGeom prst="rect">
            <a:avLst/>
          </a:prstGeom>
        </p:spPr>
      </p:pic>
      <p:pic>
        <p:nvPicPr>
          <p:cNvPr id="10" name="Picture 9" descr="Screen Shot 2015-07-10 at 9.36.51 AM.png"/>
          <p:cNvPicPr>
            <a:picLocks noChangeAspect="1"/>
          </p:cNvPicPr>
          <p:nvPr/>
        </p:nvPicPr>
        <p:blipFill rotWithShape="1">
          <a:blip r:embed="rId3">
            <a:extLst>
              <a:ext uri="{28A0092B-C50C-407E-A947-70E740481C1C}">
                <a14:useLocalDpi xmlns:a14="http://schemas.microsoft.com/office/drawing/2010/main" val="0"/>
              </a:ext>
            </a:extLst>
          </a:blip>
          <a:srcRect l="1889" t="54818" r="1691" b="5771"/>
          <a:stretch/>
        </p:blipFill>
        <p:spPr>
          <a:xfrm>
            <a:off x="2722275" y="127606"/>
            <a:ext cx="7329918" cy="1851498"/>
          </a:xfrm>
          <a:prstGeom prst="rect">
            <a:avLst/>
          </a:prstGeom>
        </p:spPr>
      </p:pic>
      <p:pic>
        <p:nvPicPr>
          <p:cNvPr id="13" name="Picture 12" descr="Screen Shot 2015-07-10 at 9.36.51 AM.png"/>
          <p:cNvPicPr>
            <a:picLocks noChangeAspect="1"/>
          </p:cNvPicPr>
          <p:nvPr/>
        </p:nvPicPr>
        <p:blipFill rotWithShape="1">
          <a:blip r:embed="rId3">
            <a:extLst>
              <a:ext uri="{28A0092B-C50C-407E-A947-70E740481C1C}">
                <a14:useLocalDpi xmlns:a14="http://schemas.microsoft.com/office/drawing/2010/main" val="0"/>
              </a:ext>
            </a:extLst>
          </a:blip>
          <a:srcRect l="3915" t="7748" r="17115" b="68562"/>
          <a:stretch/>
        </p:blipFill>
        <p:spPr>
          <a:xfrm>
            <a:off x="0" y="225790"/>
            <a:ext cx="2840818" cy="527355"/>
          </a:xfrm>
          <a:prstGeom prst="rect">
            <a:avLst/>
          </a:prstGeom>
        </p:spPr>
      </p:pic>
      <p:sp>
        <p:nvSpPr>
          <p:cNvPr id="11" name="TextBox 10"/>
          <p:cNvSpPr txBox="1"/>
          <p:nvPr/>
        </p:nvSpPr>
        <p:spPr>
          <a:xfrm>
            <a:off x="81088" y="753264"/>
            <a:ext cx="2478543" cy="566309"/>
          </a:xfrm>
          <a:prstGeom prst="rect">
            <a:avLst/>
          </a:prstGeom>
          <a:noFill/>
        </p:spPr>
        <p:txBody>
          <a:bodyPr wrap="square" rtlCol="0">
            <a:spAutoFit/>
          </a:bodyPr>
          <a:lstStyle/>
          <a:p>
            <a:r>
              <a:rPr lang="en-US" sz="1540"/>
              <a:t>372(21</a:t>
            </a:r>
            <a:r>
              <a:rPr lang="en-US" sz="1540" dirty="0"/>
              <a:t>): 2006-2017, </a:t>
            </a:r>
            <a:r>
              <a:rPr lang="en-US" sz="1540" b="1" dirty="0"/>
              <a:t>2015</a:t>
            </a:r>
            <a:r>
              <a:rPr lang="en-US" sz="1540" dirty="0"/>
              <a:t> PMID:25891304</a:t>
            </a:r>
            <a:r>
              <a:rPr lang="en-US" sz="1540" b="1" dirty="0"/>
              <a:t>	</a:t>
            </a:r>
            <a:endParaRPr lang="en-US" sz="1540" dirty="0"/>
          </a:p>
        </p:txBody>
      </p: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t="23483" b="26633"/>
          <a:stretch/>
        </p:blipFill>
        <p:spPr>
          <a:xfrm>
            <a:off x="4574" y="7073629"/>
            <a:ext cx="4965784" cy="534635"/>
          </a:xfrm>
          <a:prstGeom prst="rect">
            <a:avLst/>
          </a:prstGeom>
        </p:spPr>
      </p:pic>
      <p:sp>
        <p:nvSpPr>
          <p:cNvPr id="7" name="TextBox 6"/>
          <p:cNvSpPr txBox="1"/>
          <p:nvPr/>
        </p:nvSpPr>
        <p:spPr>
          <a:xfrm>
            <a:off x="81088" y="1369466"/>
            <a:ext cx="3011676" cy="566309"/>
          </a:xfrm>
          <a:prstGeom prst="rect">
            <a:avLst/>
          </a:prstGeom>
          <a:noFill/>
        </p:spPr>
        <p:txBody>
          <a:bodyPr wrap="square" rtlCol="0">
            <a:spAutoFit/>
          </a:bodyPr>
          <a:lstStyle/>
          <a:p>
            <a:r>
              <a:rPr lang="en-US" sz="3080" dirty="0">
                <a:solidFill>
                  <a:srgbClr val="FF0000"/>
                </a:solidFill>
                <a:latin typeface="Symbol" charset="2"/>
                <a:ea typeface="Symbol" charset="2"/>
                <a:cs typeface="Symbol" charset="2"/>
              </a:rPr>
              <a:t>a</a:t>
            </a:r>
            <a:r>
              <a:rPr lang="en-US" sz="3080" dirty="0">
                <a:solidFill>
                  <a:srgbClr val="FF0000"/>
                </a:solidFill>
                <a:latin typeface="Myriad Hebrew" charset="0"/>
                <a:ea typeface="Myriad Hebrew" charset="0"/>
                <a:cs typeface="Myriad Hebrew" charset="0"/>
              </a:rPr>
              <a:t>CTLA4 + </a:t>
            </a:r>
            <a:r>
              <a:rPr lang="en-US" sz="3080" dirty="0">
                <a:solidFill>
                  <a:srgbClr val="FF0000"/>
                </a:solidFill>
                <a:latin typeface="Symbol" charset="2"/>
                <a:ea typeface="Symbol" charset="2"/>
                <a:cs typeface="Symbol" charset="2"/>
              </a:rPr>
              <a:t>a</a:t>
            </a:r>
            <a:r>
              <a:rPr lang="en-US" sz="3080" dirty="0">
                <a:solidFill>
                  <a:srgbClr val="FF0000"/>
                </a:solidFill>
                <a:latin typeface="Myriad Hebrew" charset="0"/>
                <a:ea typeface="Myriad Hebrew" charset="0"/>
                <a:cs typeface="Myriad Hebrew" charset="0"/>
              </a:rPr>
              <a:t>PD1</a:t>
            </a:r>
          </a:p>
        </p:txBody>
      </p:sp>
    </p:spTree>
    <p:extLst>
      <p:ext uri="{BB962C8B-B14F-4D97-AF65-F5344CB8AC3E}">
        <p14:creationId xmlns:p14="http://schemas.microsoft.com/office/powerpoint/2010/main" val="31527951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79EAB130-9D09-2340-9909-B04F09928AAF}"/>
              </a:ext>
            </a:extLst>
          </p:cNvPr>
          <p:cNvPicPr>
            <a:picLocks noChangeAspect="1"/>
          </p:cNvPicPr>
          <p:nvPr/>
        </p:nvPicPr>
        <p:blipFill>
          <a:blip r:embed="rId2"/>
          <a:stretch>
            <a:fillRect/>
          </a:stretch>
        </p:blipFill>
        <p:spPr>
          <a:xfrm>
            <a:off x="216831" y="7025935"/>
            <a:ext cx="4713631" cy="556591"/>
          </a:xfrm>
          <a:prstGeom prst="rect">
            <a:avLst/>
          </a:prstGeom>
        </p:spPr>
      </p:pic>
      <p:sp>
        <p:nvSpPr>
          <p:cNvPr id="42" name="TextBox 41">
            <a:extLst>
              <a:ext uri="{FF2B5EF4-FFF2-40B4-BE49-F238E27FC236}">
                <a16:creationId xmlns:a16="http://schemas.microsoft.com/office/drawing/2014/main" id="{628F478A-60EE-2846-8926-655DD93ECAEF}"/>
              </a:ext>
            </a:extLst>
          </p:cNvPr>
          <p:cNvSpPr txBox="1"/>
          <p:nvPr/>
        </p:nvSpPr>
        <p:spPr>
          <a:xfrm>
            <a:off x="1" y="129211"/>
            <a:ext cx="10058400" cy="1569660"/>
          </a:xfrm>
          <a:prstGeom prst="rect">
            <a:avLst/>
          </a:prstGeom>
          <a:noFill/>
        </p:spPr>
        <p:txBody>
          <a:bodyPr wrap="square" rtlCol="0">
            <a:spAutoFit/>
          </a:bodyPr>
          <a:lstStyle/>
          <a:p>
            <a:pPr algn="ctr"/>
            <a:r>
              <a:rPr lang="en-US" sz="3200" dirty="0">
                <a:solidFill>
                  <a:srgbClr val="FF0000"/>
                </a:solidFill>
                <a:latin typeface="Arial" panose="020B0604020202020204" pitchFamily="34" charset="0"/>
                <a:cs typeface="Arial" panose="020B0604020202020204" pitchFamily="34" charset="0"/>
              </a:rPr>
              <a:t>The Brown Cancer Center Is A Leader In Testing “Immune Checkpoint Inhibitors” And Several Are Now FDA-Approved for Multiple Cancers</a:t>
            </a:r>
          </a:p>
        </p:txBody>
      </p:sp>
      <p:sp>
        <p:nvSpPr>
          <p:cNvPr id="4" name="Slide Number Placeholder 3">
            <a:extLst>
              <a:ext uri="{FF2B5EF4-FFF2-40B4-BE49-F238E27FC236}">
                <a16:creationId xmlns:a16="http://schemas.microsoft.com/office/drawing/2014/main" id="{75087E32-45F4-0A49-8067-C6DB7D911543}"/>
              </a:ext>
            </a:extLst>
          </p:cNvPr>
          <p:cNvSpPr>
            <a:spLocks noGrp="1"/>
          </p:cNvSpPr>
          <p:nvPr>
            <p:ph type="sldNum" sz="quarter" idx="12"/>
          </p:nvPr>
        </p:nvSpPr>
        <p:spPr>
          <a:xfrm>
            <a:off x="7103745" y="7203865"/>
            <a:ext cx="2263140" cy="413808"/>
          </a:xfrm>
        </p:spPr>
        <p:txBody>
          <a:bodyPr/>
          <a:lstStyle/>
          <a:p>
            <a:fld id="{F4CD71BD-9351-4C4A-B08F-E1A3E1939CE2}" type="slidenum">
              <a:rPr lang="en-US" smtClean="0"/>
              <a:t>19</a:t>
            </a:fld>
            <a:endParaRPr lang="en-US"/>
          </a:p>
        </p:txBody>
      </p:sp>
      <p:pic>
        <p:nvPicPr>
          <p:cNvPr id="3" name="Picture 2">
            <a:extLst>
              <a:ext uri="{FF2B5EF4-FFF2-40B4-BE49-F238E27FC236}">
                <a16:creationId xmlns:a16="http://schemas.microsoft.com/office/drawing/2014/main" id="{5B432DFC-3520-594F-B34B-6165343ACE1D}"/>
              </a:ext>
            </a:extLst>
          </p:cNvPr>
          <p:cNvPicPr>
            <a:picLocks noChangeAspect="1"/>
          </p:cNvPicPr>
          <p:nvPr/>
        </p:nvPicPr>
        <p:blipFill>
          <a:blip r:embed="rId3"/>
          <a:stretch>
            <a:fillRect/>
          </a:stretch>
        </p:blipFill>
        <p:spPr>
          <a:xfrm>
            <a:off x="1" y="1698488"/>
            <a:ext cx="10058400" cy="5327830"/>
          </a:xfrm>
          <a:prstGeom prst="rect">
            <a:avLst/>
          </a:prstGeom>
        </p:spPr>
      </p:pic>
    </p:spTree>
    <p:extLst>
      <p:ext uri="{BB962C8B-B14F-4D97-AF65-F5344CB8AC3E}">
        <p14:creationId xmlns:p14="http://schemas.microsoft.com/office/powerpoint/2010/main" val="2279263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pic>
        <p:nvPicPr>
          <p:cNvPr id="24" name="Picture 2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15766"/>
            <a:ext cx="10058400" cy="7772400"/>
          </a:xfrm>
          <a:prstGeom prst="rect">
            <a:avLst/>
          </a:prstGeom>
        </p:spPr>
      </p:pic>
      <p:pic>
        <p:nvPicPr>
          <p:cNvPr id="13" name="Picture 12">
            <a:extLst>
              <a:ext uri="{FF2B5EF4-FFF2-40B4-BE49-F238E27FC236}">
                <a16:creationId xmlns:a16="http://schemas.microsoft.com/office/drawing/2014/main" id="{ED996101-5324-AB40-AC2E-51B75CAA5123}"/>
              </a:ext>
            </a:extLst>
          </p:cNvPr>
          <p:cNvPicPr>
            <a:picLocks noChangeAspect="1"/>
          </p:cNvPicPr>
          <p:nvPr/>
        </p:nvPicPr>
        <p:blipFill>
          <a:blip r:embed="rId11"/>
          <a:stretch>
            <a:fillRect/>
          </a:stretch>
        </p:blipFill>
        <p:spPr>
          <a:xfrm>
            <a:off x="216831" y="7025935"/>
            <a:ext cx="4713631" cy="556591"/>
          </a:xfrm>
          <a:prstGeom prst="rect">
            <a:avLst/>
          </a:prstGeom>
        </p:spPr>
      </p:pic>
    </p:spTree>
    <p:extLst>
      <p:ext uri="{BB962C8B-B14F-4D97-AF65-F5344CB8AC3E}">
        <p14:creationId xmlns:p14="http://schemas.microsoft.com/office/powerpoint/2010/main" val="3690519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79EAB130-9D09-2340-9909-B04F09928AAF}"/>
              </a:ext>
            </a:extLst>
          </p:cNvPr>
          <p:cNvPicPr>
            <a:picLocks noChangeAspect="1"/>
          </p:cNvPicPr>
          <p:nvPr/>
        </p:nvPicPr>
        <p:blipFill>
          <a:blip r:embed="rId2"/>
          <a:stretch>
            <a:fillRect/>
          </a:stretch>
        </p:blipFill>
        <p:spPr>
          <a:xfrm>
            <a:off x="216831" y="7025935"/>
            <a:ext cx="4713631" cy="556591"/>
          </a:xfrm>
          <a:prstGeom prst="rect">
            <a:avLst/>
          </a:prstGeom>
        </p:spPr>
      </p:pic>
      <p:sp>
        <p:nvSpPr>
          <p:cNvPr id="42" name="TextBox 41">
            <a:extLst>
              <a:ext uri="{FF2B5EF4-FFF2-40B4-BE49-F238E27FC236}">
                <a16:creationId xmlns:a16="http://schemas.microsoft.com/office/drawing/2014/main" id="{628F478A-60EE-2846-8926-655DD93ECAEF}"/>
              </a:ext>
            </a:extLst>
          </p:cNvPr>
          <p:cNvSpPr txBox="1"/>
          <p:nvPr/>
        </p:nvSpPr>
        <p:spPr>
          <a:xfrm>
            <a:off x="366113" y="228061"/>
            <a:ext cx="9379772" cy="5262979"/>
          </a:xfrm>
          <a:prstGeom prst="rect">
            <a:avLst/>
          </a:prstGeom>
          <a:noFill/>
        </p:spPr>
        <p:txBody>
          <a:bodyPr wrap="square" rtlCol="0">
            <a:spAutoFit/>
          </a:bodyPr>
          <a:lstStyle/>
          <a:p>
            <a:pPr algn="ctr"/>
            <a:r>
              <a:rPr lang="en-US" sz="3200" dirty="0">
                <a:solidFill>
                  <a:srgbClr val="FF0000"/>
                </a:solidFill>
                <a:latin typeface="Arial" panose="020B0604020202020204" pitchFamily="34" charset="0"/>
                <a:cs typeface="Arial" panose="020B0604020202020204" pitchFamily="34" charset="0"/>
              </a:rPr>
              <a:t>Despite the impact of these innovative immunotherapies, &gt;600,000 US adults and children will die of cancer in 2019 (8M globally)</a:t>
            </a:r>
          </a:p>
          <a:p>
            <a:pPr>
              <a:buClr>
                <a:srgbClr val="FF0000"/>
              </a:buClr>
            </a:pPr>
            <a:endParaRPr lang="en-US" sz="2400" dirty="0">
              <a:latin typeface="Arial" panose="020B0604020202020204" pitchFamily="34" charset="0"/>
              <a:cs typeface="Arial" panose="020B0604020202020204" pitchFamily="34" charset="0"/>
            </a:endParaRPr>
          </a:p>
          <a:p>
            <a:pPr marL="457200" indent="-457200">
              <a:buClr>
                <a:srgbClr val="FF0000"/>
              </a:buClr>
              <a:buFont typeface="Courier New" panose="02070309020205020404" pitchFamily="49" charset="0"/>
              <a:buChar char="o"/>
            </a:pPr>
            <a:r>
              <a:rPr lang="en-US" sz="2400" b="1" dirty="0">
                <a:latin typeface="Arial" panose="020B0604020202020204" pitchFamily="34" charset="0"/>
                <a:cs typeface="Arial" panose="020B0604020202020204" pitchFamily="34" charset="0"/>
              </a:rPr>
              <a:t>Cell-based immunotherapeutic approaches </a:t>
            </a:r>
            <a:r>
              <a:rPr lang="en-US" sz="2400" dirty="0">
                <a:latin typeface="Arial" panose="020B0604020202020204" pitchFamily="34" charset="0"/>
                <a:cs typeface="Arial" panose="020B0604020202020204" pitchFamily="34" charset="0"/>
              </a:rPr>
              <a:t>that use the patient’s own immune cells hold great promise</a:t>
            </a:r>
          </a:p>
          <a:p>
            <a:pPr marL="457200" indent="-457200">
              <a:buClr>
                <a:srgbClr val="FF0000"/>
              </a:buClr>
              <a:buFont typeface="Courier New" panose="02070309020205020404" pitchFamily="49" charset="0"/>
              <a:buChar char="o"/>
            </a:pPr>
            <a:endParaRPr lang="en-US" sz="2400" dirty="0">
              <a:latin typeface="Arial" panose="020B0604020202020204" pitchFamily="34" charset="0"/>
              <a:cs typeface="Arial" panose="020B0604020202020204" pitchFamily="34" charset="0"/>
            </a:endParaRPr>
          </a:p>
          <a:p>
            <a:pPr marL="457200" indent="-457200">
              <a:buClr>
                <a:srgbClr val="FF0000"/>
              </a:buClr>
              <a:buFont typeface="Courier New" panose="02070309020205020404" pitchFamily="49" charset="0"/>
              <a:buChar char="o"/>
            </a:pPr>
            <a:r>
              <a:rPr lang="en-US" sz="2400" dirty="0">
                <a:latin typeface="Arial" panose="020B0604020202020204" pitchFamily="34" charset="0"/>
                <a:cs typeface="Arial" panose="020B0604020202020204" pitchFamily="34" charset="0"/>
              </a:rPr>
              <a:t>These immune cells (called lymphocytes or T cells) can be isolated from patients’ tumors or from their blood</a:t>
            </a:r>
          </a:p>
          <a:p>
            <a:pPr marL="457200" indent="-457200">
              <a:buClr>
                <a:srgbClr val="FF0000"/>
              </a:buClr>
              <a:buFont typeface="Courier New" panose="02070309020205020404" pitchFamily="49" charset="0"/>
              <a:buChar char="o"/>
            </a:pPr>
            <a:endParaRPr lang="en-US" sz="2400" dirty="0">
              <a:latin typeface="Arial" panose="020B0604020202020204" pitchFamily="34" charset="0"/>
              <a:cs typeface="Arial" panose="020B0604020202020204" pitchFamily="34" charset="0"/>
            </a:endParaRPr>
          </a:p>
          <a:p>
            <a:pPr marL="457200" indent="-457200">
              <a:buClr>
                <a:srgbClr val="FF0000"/>
              </a:buClr>
              <a:buFont typeface="Courier New" panose="02070309020205020404" pitchFamily="49" charset="0"/>
              <a:buChar char="o"/>
            </a:pPr>
            <a:r>
              <a:rPr lang="en-US" sz="2400" dirty="0">
                <a:latin typeface="Arial" panose="020B0604020202020204" pitchFamily="34" charset="0"/>
                <a:cs typeface="Arial" panose="020B0604020202020204" pitchFamily="34" charset="0"/>
              </a:rPr>
              <a:t>The Brown Cancer Center is becoming a national leader in the testing of “</a:t>
            </a:r>
            <a:r>
              <a:rPr lang="en-US" sz="2400" b="1" dirty="0">
                <a:latin typeface="Arial" panose="020B0604020202020204" pitchFamily="34" charset="0"/>
                <a:cs typeface="Arial" panose="020B0604020202020204" pitchFamily="34" charset="0"/>
              </a:rPr>
              <a:t>Tumor Infiltrating Lymphocytes</a:t>
            </a:r>
            <a:r>
              <a:rPr lang="en-US" sz="2400" dirty="0">
                <a:latin typeface="Arial" panose="020B0604020202020204" pitchFamily="34" charset="0"/>
                <a:cs typeface="Arial" panose="020B0604020202020204" pitchFamily="34" charset="0"/>
              </a:rPr>
              <a:t>” and “</a:t>
            </a:r>
            <a:r>
              <a:rPr lang="en-US" sz="2400" b="1" dirty="0">
                <a:latin typeface="Arial" panose="020B0604020202020204" pitchFamily="34" charset="0"/>
                <a:cs typeface="Arial" panose="020B0604020202020204" pitchFamily="34" charset="0"/>
              </a:rPr>
              <a:t>Chimeric Antigen Receptor T Cells</a:t>
            </a:r>
            <a:r>
              <a:rPr lang="en-US" sz="2400" dirty="0">
                <a:latin typeface="Arial" panose="020B0604020202020204" pitchFamily="34" charset="0"/>
                <a:cs typeface="Arial" panose="020B0604020202020204" pitchFamily="34" charset="0"/>
              </a:rPr>
              <a:t>”</a:t>
            </a:r>
          </a:p>
        </p:txBody>
      </p:sp>
      <p:sp>
        <p:nvSpPr>
          <p:cNvPr id="4" name="Slide Number Placeholder 3">
            <a:extLst>
              <a:ext uri="{FF2B5EF4-FFF2-40B4-BE49-F238E27FC236}">
                <a16:creationId xmlns:a16="http://schemas.microsoft.com/office/drawing/2014/main" id="{75087E32-45F4-0A49-8067-C6DB7D911543}"/>
              </a:ext>
            </a:extLst>
          </p:cNvPr>
          <p:cNvSpPr>
            <a:spLocks noGrp="1"/>
          </p:cNvSpPr>
          <p:nvPr>
            <p:ph type="sldNum" sz="quarter" idx="12"/>
          </p:nvPr>
        </p:nvSpPr>
        <p:spPr>
          <a:xfrm>
            <a:off x="7103745" y="7203865"/>
            <a:ext cx="2263140" cy="413808"/>
          </a:xfrm>
        </p:spPr>
        <p:txBody>
          <a:bodyPr/>
          <a:lstStyle/>
          <a:p>
            <a:fld id="{F4CD71BD-9351-4C4A-B08F-E1A3E1939CE2}" type="slidenum">
              <a:rPr lang="en-US" smtClean="0"/>
              <a:t>20</a:t>
            </a:fld>
            <a:endParaRPr lang="en-US"/>
          </a:p>
        </p:txBody>
      </p:sp>
      <p:pic>
        <p:nvPicPr>
          <p:cNvPr id="5" name="Picture 4">
            <a:extLst>
              <a:ext uri="{FF2B5EF4-FFF2-40B4-BE49-F238E27FC236}">
                <a16:creationId xmlns:a16="http://schemas.microsoft.com/office/drawing/2014/main" id="{8BEFD404-B723-F74E-8370-385E112F56AF}"/>
              </a:ext>
            </a:extLst>
          </p:cNvPr>
          <p:cNvPicPr>
            <a:picLocks noChangeAspect="1"/>
          </p:cNvPicPr>
          <p:nvPr/>
        </p:nvPicPr>
        <p:blipFill rotWithShape="1">
          <a:blip r:embed="rId3"/>
          <a:srcRect l="76670" t="18228" b="854"/>
          <a:stretch/>
        </p:blipFill>
        <p:spPr>
          <a:xfrm>
            <a:off x="8568001" y="6149213"/>
            <a:ext cx="1322759" cy="1572635"/>
          </a:xfrm>
          <a:prstGeom prst="rect">
            <a:avLst/>
          </a:prstGeom>
        </p:spPr>
      </p:pic>
    </p:spTree>
    <p:extLst>
      <p:ext uri="{BB962C8B-B14F-4D97-AF65-F5344CB8AC3E}">
        <p14:creationId xmlns:p14="http://schemas.microsoft.com/office/powerpoint/2010/main" val="5086129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79EAB130-9D09-2340-9909-B04F09928AAF}"/>
              </a:ext>
            </a:extLst>
          </p:cNvPr>
          <p:cNvPicPr>
            <a:picLocks noChangeAspect="1"/>
          </p:cNvPicPr>
          <p:nvPr/>
        </p:nvPicPr>
        <p:blipFill>
          <a:blip r:embed="rId2"/>
          <a:stretch>
            <a:fillRect/>
          </a:stretch>
        </p:blipFill>
        <p:spPr>
          <a:xfrm>
            <a:off x="216831" y="7025935"/>
            <a:ext cx="4713631" cy="556591"/>
          </a:xfrm>
          <a:prstGeom prst="rect">
            <a:avLst/>
          </a:prstGeom>
        </p:spPr>
      </p:pic>
      <p:sp>
        <p:nvSpPr>
          <p:cNvPr id="4" name="Slide Number Placeholder 3">
            <a:extLst>
              <a:ext uri="{FF2B5EF4-FFF2-40B4-BE49-F238E27FC236}">
                <a16:creationId xmlns:a16="http://schemas.microsoft.com/office/drawing/2014/main" id="{75087E32-45F4-0A49-8067-C6DB7D911543}"/>
              </a:ext>
            </a:extLst>
          </p:cNvPr>
          <p:cNvSpPr>
            <a:spLocks noGrp="1"/>
          </p:cNvSpPr>
          <p:nvPr>
            <p:ph type="sldNum" sz="quarter" idx="12"/>
          </p:nvPr>
        </p:nvSpPr>
        <p:spPr>
          <a:xfrm>
            <a:off x="7103745" y="7203865"/>
            <a:ext cx="2263140" cy="413808"/>
          </a:xfrm>
        </p:spPr>
        <p:txBody>
          <a:bodyPr/>
          <a:lstStyle/>
          <a:p>
            <a:fld id="{F4CD71BD-9351-4C4A-B08F-E1A3E1939CE2}" type="slidenum">
              <a:rPr lang="en-US" smtClean="0"/>
              <a:t>21</a:t>
            </a:fld>
            <a:endParaRPr lang="en-US"/>
          </a:p>
        </p:txBody>
      </p:sp>
      <p:sp>
        <p:nvSpPr>
          <p:cNvPr id="15" name="TextBox 4">
            <a:extLst>
              <a:ext uri="{FF2B5EF4-FFF2-40B4-BE49-F238E27FC236}">
                <a16:creationId xmlns:a16="http://schemas.microsoft.com/office/drawing/2014/main" id="{7139B8E0-2D9C-294D-8222-8DFA91E6FF75}"/>
              </a:ext>
            </a:extLst>
          </p:cNvPr>
          <p:cNvSpPr txBox="1">
            <a:spLocks noChangeArrowheads="1"/>
          </p:cNvSpPr>
          <p:nvPr/>
        </p:nvSpPr>
        <p:spPr bwMode="auto">
          <a:xfrm>
            <a:off x="216831" y="76408"/>
            <a:ext cx="9673929"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2800" b="0" dirty="0">
                <a:solidFill>
                  <a:srgbClr val="FF0000"/>
                </a:solidFill>
                <a:latin typeface="Arial" panose="020B0604020202020204" pitchFamily="34" charset="0"/>
                <a:ea typeface="Myriad Hebrew" charset="0"/>
                <a:cs typeface="Arial" panose="020B0604020202020204" pitchFamily="34" charset="0"/>
              </a:rPr>
              <a:t>Tumor Infiltrating Lymphocytes (TILs)</a:t>
            </a:r>
          </a:p>
        </p:txBody>
      </p:sp>
      <p:pic>
        <p:nvPicPr>
          <p:cNvPr id="16" name="Picture 15">
            <a:extLst>
              <a:ext uri="{FF2B5EF4-FFF2-40B4-BE49-F238E27FC236}">
                <a16:creationId xmlns:a16="http://schemas.microsoft.com/office/drawing/2014/main" id="{0945A78B-A11A-3542-9EC3-448B0201D3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985" y="881768"/>
            <a:ext cx="8451759" cy="3502209"/>
          </a:xfrm>
          <a:prstGeom prst="rect">
            <a:avLst/>
          </a:prstGeom>
        </p:spPr>
      </p:pic>
      <p:pic>
        <p:nvPicPr>
          <p:cNvPr id="17" name="Picture 16">
            <a:extLst>
              <a:ext uri="{FF2B5EF4-FFF2-40B4-BE49-F238E27FC236}">
                <a16:creationId xmlns:a16="http://schemas.microsoft.com/office/drawing/2014/main" id="{A280693B-1567-2442-96BA-47569A4322EC}"/>
              </a:ext>
            </a:extLst>
          </p:cNvPr>
          <p:cNvPicPr>
            <a:picLocks noChangeAspect="1"/>
          </p:cNvPicPr>
          <p:nvPr/>
        </p:nvPicPr>
        <p:blipFill rotWithShape="1">
          <a:blip r:embed="rId4">
            <a:extLst>
              <a:ext uri="{28A0092B-C50C-407E-A947-70E740481C1C}">
                <a14:useLocalDpi xmlns:a14="http://schemas.microsoft.com/office/drawing/2010/main" val="0"/>
              </a:ext>
            </a:extLst>
          </a:blip>
          <a:srcRect l="20351" t="34990" r="11680" b="18858"/>
          <a:stretch/>
        </p:blipFill>
        <p:spPr>
          <a:xfrm>
            <a:off x="1029985" y="5116098"/>
            <a:ext cx="1999991" cy="1358019"/>
          </a:xfrm>
          <a:prstGeom prst="rect">
            <a:avLst/>
          </a:prstGeom>
        </p:spPr>
      </p:pic>
      <p:pic>
        <p:nvPicPr>
          <p:cNvPr id="18" name="Picture 17">
            <a:extLst>
              <a:ext uri="{FF2B5EF4-FFF2-40B4-BE49-F238E27FC236}">
                <a16:creationId xmlns:a16="http://schemas.microsoft.com/office/drawing/2014/main" id="{AC88DE64-925A-7A48-BBB3-FEDA2F8D6F37}"/>
              </a:ext>
            </a:extLst>
          </p:cNvPr>
          <p:cNvPicPr>
            <a:picLocks noChangeAspect="1"/>
          </p:cNvPicPr>
          <p:nvPr/>
        </p:nvPicPr>
        <p:blipFill rotWithShape="1">
          <a:blip r:embed="rId5">
            <a:extLst>
              <a:ext uri="{28A0092B-C50C-407E-A947-70E740481C1C}">
                <a14:useLocalDpi xmlns:a14="http://schemas.microsoft.com/office/drawing/2010/main" val="0"/>
              </a:ext>
            </a:extLst>
          </a:blip>
          <a:srcRect l="20832" t="28059" r="16704" b="30132"/>
          <a:stretch/>
        </p:blipFill>
        <p:spPr>
          <a:xfrm>
            <a:off x="3029976" y="5106607"/>
            <a:ext cx="2043127" cy="1367510"/>
          </a:xfrm>
          <a:prstGeom prst="rect">
            <a:avLst/>
          </a:prstGeom>
        </p:spPr>
      </p:pic>
      <p:pic>
        <p:nvPicPr>
          <p:cNvPr id="19" name="Picture 18">
            <a:extLst>
              <a:ext uri="{FF2B5EF4-FFF2-40B4-BE49-F238E27FC236}">
                <a16:creationId xmlns:a16="http://schemas.microsoft.com/office/drawing/2014/main" id="{8B4D34E5-36A2-C544-81CA-473A5022A4B3}"/>
              </a:ext>
            </a:extLst>
          </p:cNvPr>
          <p:cNvPicPr>
            <a:picLocks noChangeAspect="1"/>
          </p:cNvPicPr>
          <p:nvPr/>
        </p:nvPicPr>
        <p:blipFill rotWithShape="1">
          <a:blip r:embed="rId6">
            <a:extLst>
              <a:ext uri="{28A0092B-C50C-407E-A947-70E740481C1C}">
                <a14:useLocalDpi xmlns:a14="http://schemas.microsoft.com/office/drawing/2010/main" val="0"/>
              </a:ext>
            </a:extLst>
          </a:blip>
          <a:srcRect l="19038" t="29296" r="18249" b="28296"/>
          <a:stretch/>
        </p:blipFill>
        <p:spPr>
          <a:xfrm>
            <a:off x="5073104" y="5106607"/>
            <a:ext cx="2022257" cy="1367510"/>
          </a:xfrm>
          <a:prstGeom prst="rect">
            <a:avLst/>
          </a:prstGeom>
        </p:spPr>
      </p:pic>
      <p:sp>
        <p:nvSpPr>
          <p:cNvPr id="21" name="TextBox 20">
            <a:extLst>
              <a:ext uri="{FF2B5EF4-FFF2-40B4-BE49-F238E27FC236}">
                <a16:creationId xmlns:a16="http://schemas.microsoft.com/office/drawing/2014/main" id="{4F3EA95B-9805-3443-A8DD-01B79E52C832}"/>
              </a:ext>
            </a:extLst>
          </p:cNvPr>
          <p:cNvSpPr txBox="1"/>
          <p:nvPr/>
        </p:nvSpPr>
        <p:spPr>
          <a:xfrm>
            <a:off x="1421160" y="6567290"/>
            <a:ext cx="1167521" cy="336695"/>
          </a:xfrm>
          <a:prstGeom prst="rect">
            <a:avLst/>
          </a:prstGeom>
          <a:noFill/>
        </p:spPr>
        <p:txBody>
          <a:bodyPr wrap="square" rtlCol="0">
            <a:spAutoFit/>
          </a:bodyPr>
          <a:lstStyle/>
          <a:p>
            <a:r>
              <a:rPr lang="en-US" sz="1588" dirty="0"/>
              <a:t>April 2017</a:t>
            </a:r>
          </a:p>
        </p:txBody>
      </p:sp>
      <p:sp>
        <p:nvSpPr>
          <p:cNvPr id="22" name="TextBox 21">
            <a:extLst>
              <a:ext uri="{FF2B5EF4-FFF2-40B4-BE49-F238E27FC236}">
                <a16:creationId xmlns:a16="http://schemas.microsoft.com/office/drawing/2014/main" id="{0C8AE310-E837-EA42-A76E-8C359130DBD3}"/>
              </a:ext>
            </a:extLst>
          </p:cNvPr>
          <p:cNvSpPr txBox="1"/>
          <p:nvPr/>
        </p:nvSpPr>
        <p:spPr>
          <a:xfrm>
            <a:off x="3603909" y="6579941"/>
            <a:ext cx="1167521" cy="336695"/>
          </a:xfrm>
          <a:prstGeom prst="rect">
            <a:avLst/>
          </a:prstGeom>
          <a:noFill/>
        </p:spPr>
        <p:txBody>
          <a:bodyPr wrap="square" rtlCol="0">
            <a:spAutoFit/>
          </a:bodyPr>
          <a:lstStyle/>
          <a:p>
            <a:r>
              <a:rPr lang="en-US" sz="1588" dirty="0"/>
              <a:t>July 2017</a:t>
            </a:r>
          </a:p>
        </p:txBody>
      </p:sp>
      <p:sp>
        <p:nvSpPr>
          <p:cNvPr id="23" name="TextBox 22">
            <a:extLst>
              <a:ext uri="{FF2B5EF4-FFF2-40B4-BE49-F238E27FC236}">
                <a16:creationId xmlns:a16="http://schemas.microsoft.com/office/drawing/2014/main" id="{0D07D3CE-2EC8-B643-9D0C-D1C5DF2E493F}"/>
              </a:ext>
            </a:extLst>
          </p:cNvPr>
          <p:cNvSpPr txBox="1"/>
          <p:nvPr/>
        </p:nvSpPr>
        <p:spPr>
          <a:xfrm>
            <a:off x="5634366" y="6579941"/>
            <a:ext cx="1167521" cy="336695"/>
          </a:xfrm>
          <a:prstGeom prst="rect">
            <a:avLst/>
          </a:prstGeom>
          <a:noFill/>
        </p:spPr>
        <p:txBody>
          <a:bodyPr wrap="square" rtlCol="0">
            <a:spAutoFit/>
          </a:bodyPr>
          <a:lstStyle/>
          <a:p>
            <a:r>
              <a:rPr lang="en-US" sz="1588" dirty="0"/>
              <a:t>Sept 2017</a:t>
            </a:r>
          </a:p>
        </p:txBody>
      </p:sp>
      <p:sp>
        <p:nvSpPr>
          <p:cNvPr id="24" name="Down Arrow 23">
            <a:extLst>
              <a:ext uri="{FF2B5EF4-FFF2-40B4-BE49-F238E27FC236}">
                <a16:creationId xmlns:a16="http://schemas.microsoft.com/office/drawing/2014/main" id="{D1A63FF5-9E9B-724D-988C-7208741645F2}"/>
              </a:ext>
            </a:extLst>
          </p:cNvPr>
          <p:cNvSpPr/>
          <p:nvPr/>
        </p:nvSpPr>
        <p:spPr>
          <a:xfrm rot="16200000">
            <a:off x="4970090" y="6014813"/>
            <a:ext cx="341713" cy="954701"/>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pic>
        <p:nvPicPr>
          <p:cNvPr id="25" name="Picture 24">
            <a:extLst>
              <a:ext uri="{FF2B5EF4-FFF2-40B4-BE49-F238E27FC236}">
                <a16:creationId xmlns:a16="http://schemas.microsoft.com/office/drawing/2014/main" id="{CFEA644D-5676-7C4E-9034-1D1C85E793DF}"/>
              </a:ext>
            </a:extLst>
          </p:cNvPr>
          <p:cNvPicPr>
            <a:picLocks noChangeAspect="1"/>
          </p:cNvPicPr>
          <p:nvPr/>
        </p:nvPicPr>
        <p:blipFill rotWithShape="1">
          <a:blip r:embed="rId7">
            <a:extLst>
              <a:ext uri="{28A0092B-C50C-407E-A947-70E740481C1C}">
                <a14:useLocalDpi xmlns:a14="http://schemas.microsoft.com/office/drawing/2010/main" val="0"/>
              </a:ext>
            </a:extLst>
          </a:blip>
          <a:srcRect l="20713" t="32069" r="16556" b="25474"/>
          <a:stretch/>
        </p:blipFill>
        <p:spPr>
          <a:xfrm>
            <a:off x="7095361" y="5106605"/>
            <a:ext cx="2006444" cy="1358019"/>
          </a:xfrm>
          <a:prstGeom prst="rect">
            <a:avLst/>
          </a:prstGeom>
        </p:spPr>
      </p:pic>
      <p:sp>
        <p:nvSpPr>
          <p:cNvPr id="26" name="TextBox 25">
            <a:extLst>
              <a:ext uri="{FF2B5EF4-FFF2-40B4-BE49-F238E27FC236}">
                <a16:creationId xmlns:a16="http://schemas.microsoft.com/office/drawing/2014/main" id="{B604A317-ED99-B247-A8E5-D0E2555FDDB0}"/>
              </a:ext>
            </a:extLst>
          </p:cNvPr>
          <p:cNvSpPr txBox="1"/>
          <p:nvPr/>
        </p:nvSpPr>
        <p:spPr>
          <a:xfrm>
            <a:off x="7664823" y="6567290"/>
            <a:ext cx="1167521" cy="336695"/>
          </a:xfrm>
          <a:prstGeom prst="rect">
            <a:avLst/>
          </a:prstGeom>
          <a:noFill/>
        </p:spPr>
        <p:txBody>
          <a:bodyPr wrap="square" rtlCol="0">
            <a:spAutoFit/>
          </a:bodyPr>
          <a:lstStyle/>
          <a:p>
            <a:r>
              <a:rPr lang="en-US" sz="1588" dirty="0"/>
              <a:t>Oct 2017</a:t>
            </a:r>
          </a:p>
        </p:txBody>
      </p:sp>
      <p:sp>
        <p:nvSpPr>
          <p:cNvPr id="27" name="TextBox 26">
            <a:extLst>
              <a:ext uri="{FF2B5EF4-FFF2-40B4-BE49-F238E27FC236}">
                <a16:creationId xmlns:a16="http://schemas.microsoft.com/office/drawing/2014/main" id="{E8626DF5-C9FE-B047-84EA-F0CEF30BE4B5}"/>
              </a:ext>
            </a:extLst>
          </p:cNvPr>
          <p:cNvSpPr txBox="1"/>
          <p:nvPr/>
        </p:nvSpPr>
        <p:spPr>
          <a:xfrm>
            <a:off x="4700155" y="6663020"/>
            <a:ext cx="2086853" cy="472565"/>
          </a:xfrm>
          <a:prstGeom prst="rect">
            <a:avLst/>
          </a:prstGeom>
          <a:noFill/>
        </p:spPr>
        <p:txBody>
          <a:bodyPr wrap="square" rtlCol="0">
            <a:spAutoFit/>
          </a:bodyPr>
          <a:lstStyle/>
          <a:p>
            <a:r>
              <a:rPr lang="en-US" sz="2471" b="1" dirty="0">
                <a:solidFill>
                  <a:srgbClr val="FF0000"/>
                </a:solidFill>
                <a:latin typeface="Myriad Hebrew" charset="0"/>
                <a:ea typeface="Myriad Hebrew" charset="0"/>
                <a:cs typeface="Myriad Hebrew" charset="0"/>
              </a:rPr>
              <a:t>TILS</a:t>
            </a:r>
          </a:p>
        </p:txBody>
      </p:sp>
      <p:cxnSp>
        <p:nvCxnSpPr>
          <p:cNvPr id="28" name="Straight Arrow Connector 27">
            <a:extLst>
              <a:ext uri="{FF2B5EF4-FFF2-40B4-BE49-F238E27FC236}">
                <a16:creationId xmlns:a16="http://schemas.microsoft.com/office/drawing/2014/main" id="{169898F9-C6FB-6141-9C36-929556DD368E}"/>
              </a:ext>
            </a:extLst>
          </p:cNvPr>
          <p:cNvCxnSpPr/>
          <p:nvPr/>
        </p:nvCxnSpPr>
        <p:spPr>
          <a:xfrm flipV="1">
            <a:off x="1326240" y="5587221"/>
            <a:ext cx="189841" cy="186085"/>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4D84439D-2042-6649-ABAF-4F6D24DCBF46}"/>
              </a:ext>
            </a:extLst>
          </p:cNvPr>
          <p:cNvCxnSpPr/>
          <p:nvPr/>
        </p:nvCxnSpPr>
        <p:spPr>
          <a:xfrm flipV="1">
            <a:off x="3290264" y="5680117"/>
            <a:ext cx="189841" cy="186085"/>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ADD42527-DBE7-EB48-B9C7-F4366936EAA9}"/>
              </a:ext>
            </a:extLst>
          </p:cNvPr>
          <p:cNvCxnSpPr/>
          <p:nvPr/>
        </p:nvCxnSpPr>
        <p:spPr>
          <a:xfrm flipV="1">
            <a:off x="5407441" y="5651217"/>
            <a:ext cx="189841" cy="186085"/>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56670E45-AEA6-D04D-9B2C-31C126E9734C}"/>
              </a:ext>
            </a:extLst>
          </p:cNvPr>
          <p:cNvCxnSpPr/>
          <p:nvPr/>
        </p:nvCxnSpPr>
        <p:spPr>
          <a:xfrm flipV="1">
            <a:off x="7334777" y="5663447"/>
            <a:ext cx="189841" cy="186085"/>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655F08E2-0557-BD40-8D4F-34C3AA009530}"/>
              </a:ext>
            </a:extLst>
          </p:cNvPr>
          <p:cNvSpPr txBox="1"/>
          <p:nvPr/>
        </p:nvSpPr>
        <p:spPr>
          <a:xfrm>
            <a:off x="43784" y="4521829"/>
            <a:ext cx="10424159" cy="584775"/>
          </a:xfrm>
          <a:prstGeom prst="rect">
            <a:avLst/>
          </a:prstGeom>
          <a:noFill/>
        </p:spPr>
        <p:txBody>
          <a:bodyPr wrap="square" rtlCol="0">
            <a:spAutoFit/>
          </a:bodyPr>
          <a:lstStyle/>
          <a:p>
            <a:r>
              <a:rPr lang="en-US" sz="3200" b="1" dirty="0"/>
              <a:t>Melanoma, NSCLC, Cervical Cancer, Head &amp; Neck Cancer</a:t>
            </a:r>
          </a:p>
        </p:txBody>
      </p:sp>
    </p:spTree>
    <p:extLst>
      <p:ext uri="{BB962C8B-B14F-4D97-AF65-F5344CB8AC3E}">
        <p14:creationId xmlns:p14="http://schemas.microsoft.com/office/powerpoint/2010/main" val="25468792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79EAB130-9D09-2340-9909-B04F09928AAF}"/>
              </a:ext>
            </a:extLst>
          </p:cNvPr>
          <p:cNvPicPr>
            <a:picLocks noChangeAspect="1"/>
          </p:cNvPicPr>
          <p:nvPr/>
        </p:nvPicPr>
        <p:blipFill>
          <a:blip r:embed="rId2"/>
          <a:stretch>
            <a:fillRect/>
          </a:stretch>
        </p:blipFill>
        <p:spPr>
          <a:xfrm>
            <a:off x="216831" y="7025935"/>
            <a:ext cx="4713631" cy="556591"/>
          </a:xfrm>
          <a:prstGeom prst="rect">
            <a:avLst/>
          </a:prstGeom>
        </p:spPr>
      </p:pic>
      <p:sp>
        <p:nvSpPr>
          <p:cNvPr id="42" name="TextBox 41">
            <a:extLst>
              <a:ext uri="{FF2B5EF4-FFF2-40B4-BE49-F238E27FC236}">
                <a16:creationId xmlns:a16="http://schemas.microsoft.com/office/drawing/2014/main" id="{628F478A-60EE-2846-8926-655DD93ECAEF}"/>
              </a:ext>
            </a:extLst>
          </p:cNvPr>
          <p:cNvSpPr txBox="1"/>
          <p:nvPr/>
        </p:nvSpPr>
        <p:spPr>
          <a:xfrm>
            <a:off x="216830" y="228061"/>
            <a:ext cx="9647259" cy="7325082"/>
          </a:xfrm>
          <a:prstGeom prst="rect">
            <a:avLst/>
          </a:prstGeom>
          <a:noFill/>
        </p:spPr>
        <p:txBody>
          <a:bodyPr wrap="square" rtlCol="0">
            <a:spAutoFit/>
          </a:bodyPr>
          <a:lstStyle/>
          <a:p>
            <a:pPr algn="ctr"/>
            <a:r>
              <a:rPr lang="en-US" sz="3200" dirty="0">
                <a:solidFill>
                  <a:srgbClr val="FF0000"/>
                </a:solidFill>
                <a:latin typeface="Arial" panose="020B0604020202020204" pitchFamily="34" charset="0"/>
                <a:cs typeface="Arial" panose="020B0604020202020204" pitchFamily="34" charset="0"/>
              </a:rPr>
              <a:t>TIL Therapy Helps Patients Who Have Progressed on Standard Therapies and Is Saving the Lives of Kentuckians</a:t>
            </a:r>
          </a:p>
          <a:p>
            <a:pPr algn="ctr"/>
            <a:endParaRPr lang="en-US" sz="2400" dirty="0">
              <a:solidFill>
                <a:srgbClr val="FF0000"/>
              </a:solidFill>
              <a:latin typeface="Arial" panose="020B0604020202020204" pitchFamily="34" charset="0"/>
              <a:cs typeface="Arial" panose="020B0604020202020204" pitchFamily="34" charset="0"/>
            </a:endParaRPr>
          </a:p>
          <a:p>
            <a:pPr>
              <a:buClr>
                <a:srgbClr val="FF0000"/>
              </a:buClr>
            </a:pPr>
            <a:r>
              <a:rPr lang="en-US" sz="2400" i="1" dirty="0">
                <a:solidFill>
                  <a:srgbClr val="FF0000"/>
                </a:solidFill>
                <a:latin typeface="Arial" panose="020B0604020202020204" pitchFamily="34" charset="0"/>
                <a:cs typeface="Arial" panose="020B0604020202020204" pitchFamily="34" charset="0"/>
              </a:rPr>
              <a:t>Reported at the American Society of Clinical Oncology, June 2019</a:t>
            </a:r>
          </a:p>
          <a:p>
            <a:pPr>
              <a:buClr>
                <a:srgbClr val="FF0000"/>
              </a:buClr>
            </a:pPr>
            <a:endParaRPr lang="en-US" sz="2400" dirty="0">
              <a:latin typeface="Arial" panose="020B0604020202020204" pitchFamily="34" charset="0"/>
              <a:cs typeface="Arial" panose="020B0604020202020204" pitchFamily="34" charset="0"/>
            </a:endParaRPr>
          </a:p>
          <a:p>
            <a:pPr marL="342900" indent="-342900">
              <a:buClr>
                <a:srgbClr val="FF0000"/>
              </a:buClr>
              <a:buFont typeface="Courier New" panose="02070309020205020404" pitchFamily="49" charset="0"/>
              <a:buChar char="o"/>
            </a:pPr>
            <a:r>
              <a:rPr lang="en-US" sz="2400" dirty="0">
                <a:latin typeface="Arial" panose="020B0604020202020204" pitchFamily="34" charset="0"/>
                <a:cs typeface="Arial" panose="020B0604020202020204" pitchFamily="34" charset="0"/>
              </a:rPr>
              <a:t>Melanoma response rate </a:t>
            </a:r>
            <a:r>
              <a:rPr lang="en-US" sz="2400" b="1" dirty="0">
                <a:latin typeface="Arial" panose="020B0604020202020204" pitchFamily="34" charset="0"/>
                <a:cs typeface="Arial" panose="020B0604020202020204" pitchFamily="34" charset="0"/>
              </a:rPr>
              <a:t>38% </a:t>
            </a:r>
            <a:r>
              <a:rPr lang="en-US" sz="2400" dirty="0">
                <a:latin typeface="Arial" panose="020B0604020202020204" pitchFamily="34" charset="0"/>
                <a:cs typeface="Arial" panose="020B0604020202020204" pitchFamily="34" charset="0"/>
              </a:rPr>
              <a:t>(2 CR, 18 PR, 1 </a:t>
            </a:r>
            <a:r>
              <a:rPr lang="en-US" sz="2400" dirty="0" err="1">
                <a:latin typeface="Arial" panose="020B0604020202020204" pitchFamily="34" charset="0"/>
                <a:cs typeface="Arial" panose="020B0604020202020204" pitchFamily="34" charset="0"/>
              </a:rPr>
              <a:t>uPR</a:t>
            </a:r>
            <a:r>
              <a:rPr lang="en-US" sz="2400" dirty="0">
                <a:latin typeface="Arial" panose="020B0604020202020204" pitchFamily="34" charset="0"/>
                <a:cs typeface="Arial" panose="020B0604020202020204" pitchFamily="34" charset="0"/>
              </a:rPr>
              <a:t>) and disease control rate </a:t>
            </a:r>
            <a:r>
              <a:rPr lang="en-US" sz="2400" b="1" dirty="0">
                <a:latin typeface="Arial" panose="020B0604020202020204" pitchFamily="34" charset="0"/>
                <a:cs typeface="Arial" panose="020B0604020202020204" pitchFamily="34" charset="0"/>
              </a:rPr>
              <a:t>76% </a:t>
            </a:r>
            <a:r>
              <a:rPr lang="en-US" sz="2400" dirty="0">
                <a:latin typeface="Arial" panose="020B0604020202020204" pitchFamily="34" charset="0"/>
                <a:cs typeface="Arial" panose="020B0604020202020204" pitchFamily="34" charset="0"/>
              </a:rPr>
              <a:t>(in patients with no hope)</a:t>
            </a:r>
          </a:p>
          <a:p>
            <a:pPr marL="342900" indent="-342900">
              <a:buClr>
                <a:srgbClr val="FF0000"/>
              </a:buClr>
              <a:buFont typeface="Courier New" panose="02070309020205020404" pitchFamily="49" charset="0"/>
              <a:buChar char="o"/>
            </a:pPr>
            <a:endParaRPr lang="en-US" sz="600" dirty="0">
              <a:latin typeface="Arial" panose="020B0604020202020204" pitchFamily="34" charset="0"/>
              <a:cs typeface="Arial" panose="020B0604020202020204" pitchFamily="34" charset="0"/>
            </a:endParaRPr>
          </a:p>
          <a:p>
            <a:pPr marL="342900" indent="-342900">
              <a:buClr>
                <a:srgbClr val="FF0000"/>
              </a:buClr>
              <a:buFont typeface="Courier New" panose="02070309020205020404" pitchFamily="49" charset="0"/>
              <a:buChar char="o"/>
            </a:pPr>
            <a:r>
              <a:rPr lang="en-US" sz="2400" dirty="0">
                <a:latin typeface="Arial" panose="020B0604020202020204" pitchFamily="34" charset="0"/>
                <a:cs typeface="Arial" panose="020B0604020202020204" pitchFamily="34" charset="0"/>
              </a:rPr>
              <a:t>Cervical carcinoma response rate </a:t>
            </a:r>
            <a:r>
              <a:rPr lang="en-US" sz="2400" b="1" dirty="0">
                <a:latin typeface="Arial" panose="020B0604020202020204" pitchFamily="34" charset="0"/>
                <a:cs typeface="Arial" panose="020B0604020202020204" pitchFamily="34" charset="0"/>
              </a:rPr>
              <a:t>44% </a:t>
            </a:r>
            <a:r>
              <a:rPr lang="en-US" sz="2400" dirty="0">
                <a:latin typeface="Arial" panose="020B0604020202020204" pitchFamily="34" charset="0"/>
                <a:cs typeface="Arial" panose="020B0604020202020204" pitchFamily="34" charset="0"/>
              </a:rPr>
              <a:t>(1 CR, 9 PR, 2 </a:t>
            </a:r>
            <a:r>
              <a:rPr lang="en-US" sz="2400" dirty="0" err="1">
                <a:latin typeface="Arial" panose="020B0604020202020204" pitchFamily="34" charset="0"/>
                <a:cs typeface="Arial" panose="020B0604020202020204" pitchFamily="34" charset="0"/>
              </a:rPr>
              <a:t>uPR</a:t>
            </a:r>
            <a:r>
              <a:rPr lang="en-US" sz="2400" dirty="0">
                <a:latin typeface="Arial" panose="020B0604020202020204" pitchFamily="34" charset="0"/>
                <a:cs typeface="Arial" panose="020B0604020202020204" pitchFamily="34" charset="0"/>
              </a:rPr>
              <a:t>) and disease control rate </a:t>
            </a:r>
            <a:r>
              <a:rPr lang="en-US" sz="2400" b="1" dirty="0">
                <a:latin typeface="Arial" panose="020B0604020202020204" pitchFamily="34" charset="0"/>
                <a:cs typeface="Arial" panose="020B0604020202020204" pitchFamily="34" charset="0"/>
              </a:rPr>
              <a:t>89% </a:t>
            </a:r>
            <a:r>
              <a:rPr lang="en-US" sz="2400" dirty="0">
                <a:latin typeface="Arial" panose="020B0604020202020204" pitchFamily="34" charset="0"/>
                <a:cs typeface="Arial" panose="020B0604020202020204" pitchFamily="34" charset="0"/>
              </a:rPr>
              <a:t>(in patients with no hope)</a:t>
            </a:r>
          </a:p>
          <a:p>
            <a:pPr>
              <a:buClr>
                <a:srgbClr val="FF0000"/>
              </a:buClr>
            </a:pPr>
            <a:endParaRPr lang="en-US" sz="3000" baseline="30000" dirty="0">
              <a:latin typeface="Arial" panose="020B0604020202020204" pitchFamily="34" charset="0"/>
              <a:cs typeface="Arial" panose="020B0604020202020204" pitchFamily="34" charset="0"/>
            </a:endParaRPr>
          </a:p>
          <a:p>
            <a:pPr>
              <a:buClr>
                <a:srgbClr val="FF0000"/>
              </a:buClr>
            </a:pPr>
            <a:r>
              <a:rPr lang="en-US" sz="2400" i="1" dirty="0">
                <a:solidFill>
                  <a:srgbClr val="FF0000"/>
                </a:solidFill>
                <a:latin typeface="Arial" panose="020B0604020202020204" pitchFamily="34" charset="0"/>
                <a:cs typeface="Arial" panose="020B0604020202020204" pitchFamily="34" charset="0"/>
              </a:rPr>
              <a:t>The Brown Cancer Center is one of only 3 sites worldwide to have TILs available to melanoma, lung, cervical and head/neck patients</a:t>
            </a:r>
          </a:p>
          <a:p>
            <a:pPr marL="342900" indent="-342900">
              <a:buClr>
                <a:srgbClr val="FF0000"/>
              </a:buClr>
              <a:buFont typeface="Courier New" panose="02070309020205020404" pitchFamily="49" charset="0"/>
              <a:buChar char="o"/>
            </a:pPr>
            <a:endParaRPr lang="en-US" sz="2400" baseline="30000" dirty="0">
              <a:latin typeface="Arial" panose="020B0604020202020204" pitchFamily="34" charset="0"/>
              <a:cs typeface="Arial" panose="020B0604020202020204" pitchFamily="34" charset="0"/>
            </a:endParaRPr>
          </a:p>
          <a:p>
            <a:pPr marL="342900" indent="-342900">
              <a:buClr>
                <a:srgbClr val="FF0000"/>
              </a:buClr>
              <a:buFont typeface="Courier New" panose="02070309020205020404" pitchFamily="49" charset="0"/>
              <a:buChar char="o"/>
            </a:pPr>
            <a:r>
              <a:rPr lang="en-US" sz="2400" dirty="0">
                <a:latin typeface="Arial" panose="020B0604020202020204" pitchFamily="34" charset="0"/>
                <a:cs typeface="Arial" panose="020B0604020202020204" pitchFamily="34" charset="0"/>
              </a:rPr>
              <a:t>48 patients enrolled at the Brown Cancer Center from across multiple counties in Kentucky as well from Tennessee, Ohio, Illinois, Colorado and Minnesota</a:t>
            </a:r>
          </a:p>
          <a:p>
            <a:pPr marL="342900" indent="-342900">
              <a:buClr>
                <a:srgbClr val="FF0000"/>
              </a:buClr>
              <a:buFont typeface="Courier New" panose="02070309020205020404" pitchFamily="49" charset="0"/>
              <a:buChar char="o"/>
            </a:pPr>
            <a:endParaRPr lang="en-US" sz="2400" baseline="30000" dirty="0">
              <a:latin typeface="Arial" panose="020B0604020202020204" pitchFamily="34" charset="0"/>
              <a:cs typeface="Arial" panose="020B0604020202020204" pitchFamily="34" charset="0"/>
            </a:endParaRPr>
          </a:p>
          <a:p>
            <a:pPr marL="342900" indent="-342900">
              <a:buClr>
                <a:srgbClr val="FF0000"/>
              </a:buClr>
              <a:buFont typeface="Courier New" panose="02070309020205020404" pitchFamily="49" charset="0"/>
              <a:buChar char="o"/>
            </a:pPr>
            <a:endParaRPr lang="en-US" sz="2400" baseline="30000" dirty="0">
              <a:latin typeface="Arial" panose="020B0604020202020204" pitchFamily="34" charset="0"/>
              <a:cs typeface="Arial" panose="020B0604020202020204" pitchFamily="34" charset="0"/>
            </a:endParaRPr>
          </a:p>
          <a:p>
            <a:pPr>
              <a:buClr>
                <a:srgbClr val="FF0000"/>
              </a:buClr>
            </a:pPr>
            <a:endParaRPr lang="en-US" sz="2400" baseline="300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5087E32-45F4-0A49-8067-C6DB7D911543}"/>
              </a:ext>
            </a:extLst>
          </p:cNvPr>
          <p:cNvSpPr>
            <a:spLocks noGrp="1"/>
          </p:cNvSpPr>
          <p:nvPr>
            <p:ph type="sldNum" sz="quarter" idx="12"/>
          </p:nvPr>
        </p:nvSpPr>
        <p:spPr>
          <a:xfrm>
            <a:off x="7103745" y="7203865"/>
            <a:ext cx="2263140" cy="413808"/>
          </a:xfrm>
        </p:spPr>
        <p:txBody>
          <a:bodyPr/>
          <a:lstStyle/>
          <a:p>
            <a:fld id="{F4CD71BD-9351-4C4A-B08F-E1A3E1939CE2}" type="slidenum">
              <a:rPr lang="en-US" smtClean="0"/>
              <a:t>22</a:t>
            </a:fld>
            <a:endParaRPr lang="en-US"/>
          </a:p>
        </p:txBody>
      </p:sp>
    </p:spTree>
    <p:extLst>
      <p:ext uri="{BB962C8B-B14F-4D97-AF65-F5344CB8AC3E}">
        <p14:creationId xmlns:p14="http://schemas.microsoft.com/office/powerpoint/2010/main" val="13772400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79EAB130-9D09-2340-9909-B04F09928AAF}"/>
              </a:ext>
            </a:extLst>
          </p:cNvPr>
          <p:cNvPicPr>
            <a:picLocks noChangeAspect="1"/>
          </p:cNvPicPr>
          <p:nvPr/>
        </p:nvPicPr>
        <p:blipFill>
          <a:blip r:embed="rId2"/>
          <a:stretch>
            <a:fillRect/>
          </a:stretch>
        </p:blipFill>
        <p:spPr>
          <a:xfrm>
            <a:off x="216831" y="7025935"/>
            <a:ext cx="4713631" cy="556591"/>
          </a:xfrm>
          <a:prstGeom prst="rect">
            <a:avLst/>
          </a:prstGeom>
        </p:spPr>
      </p:pic>
      <p:sp>
        <p:nvSpPr>
          <p:cNvPr id="4" name="Slide Number Placeholder 3">
            <a:extLst>
              <a:ext uri="{FF2B5EF4-FFF2-40B4-BE49-F238E27FC236}">
                <a16:creationId xmlns:a16="http://schemas.microsoft.com/office/drawing/2014/main" id="{75087E32-45F4-0A49-8067-C6DB7D911543}"/>
              </a:ext>
            </a:extLst>
          </p:cNvPr>
          <p:cNvSpPr>
            <a:spLocks noGrp="1"/>
          </p:cNvSpPr>
          <p:nvPr>
            <p:ph type="sldNum" sz="quarter" idx="12"/>
          </p:nvPr>
        </p:nvSpPr>
        <p:spPr>
          <a:xfrm>
            <a:off x="7103745" y="7203865"/>
            <a:ext cx="2263140" cy="413808"/>
          </a:xfrm>
        </p:spPr>
        <p:txBody>
          <a:bodyPr/>
          <a:lstStyle/>
          <a:p>
            <a:fld id="{F4CD71BD-9351-4C4A-B08F-E1A3E1939CE2}" type="slidenum">
              <a:rPr lang="en-US" smtClean="0"/>
              <a:t>23</a:t>
            </a:fld>
            <a:endParaRPr lang="en-US"/>
          </a:p>
        </p:txBody>
      </p:sp>
      <p:pic>
        <p:nvPicPr>
          <p:cNvPr id="6" name="Picture 5">
            <a:extLst>
              <a:ext uri="{FF2B5EF4-FFF2-40B4-BE49-F238E27FC236}">
                <a16:creationId xmlns:a16="http://schemas.microsoft.com/office/drawing/2014/main" id="{23977B2C-6214-4642-971B-C999614AB9FF}"/>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106000"/>
                    </a14:imgEffect>
                    <a14:imgEffect>
                      <a14:brightnessContrast bright="-25000" contrast="20000"/>
                    </a14:imgEffect>
                  </a14:imgLayer>
                </a14:imgProps>
              </a:ext>
              <a:ext uri="{28A0092B-C50C-407E-A947-70E740481C1C}">
                <a14:useLocalDpi xmlns:a14="http://schemas.microsoft.com/office/drawing/2010/main" val="0"/>
              </a:ext>
            </a:extLst>
          </a:blip>
          <a:srcRect l="33755" t="19183" r="6491" b="35384"/>
          <a:stretch/>
        </p:blipFill>
        <p:spPr>
          <a:xfrm>
            <a:off x="7736755" y="5046945"/>
            <a:ext cx="1831564" cy="2475695"/>
          </a:xfrm>
          <a:prstGeom prst="rect">
            <a:avLst/>
          </a:prstGeom>
        </p:spPr>
      </p:pic>
      <p:pic>
        <p:nvPicPr>
          <p:cNvPr id="7" name="Picture 6">
            <a:extLst>
              <a:ext uri="{FF2B5EF4-FFF2-40B4-BE49-F238E27FC236}">
                <a16:creationId xmlns:a16="http://schemas.microsoft.com/office/drawing/2014/main" id="{61D72D92-FE09-6949-8976-BD3BFC00C8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2093" y="3477832"/>
            <a:ext cx="4882228" cy="3250906"/>
          </a:xfrm>
          <a:prstGeom prst="rect">
            <a:avLst/>
          </a:prstGeom>
        </p:spPr>
      </p:pic>
      <p:pic>
        <p:nvPicPr>
          <p:cNvPr id="8" name="Picture 7">
            <a:extLst>
              <a:ext uri="{FF2B5EF4-FFF2-40B4-BE49-F238E27FC236}">
                <a16:creationId xmlns:a16="http://schemas.microsoft.com/office/drawing/2014/main" id="{3FB1EDB9-7D86-9341-8908-0FD9B0B822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5800" y="2019627"/>
            <a:ext cx="3978338" cy="2265323"/>
          </a:xfrm>
          <a:prstGeom prst="rect">
            <a:avLst/>
          </a:prstGeom>
        </p:spPr>
      </p:pic>
      <p:sp>
        <p:nvSpPr>
          <p:cNvPr id="9" name="TextBox 8">
            <a:extLst>
              <a:ext uri="{FF2B5EF4-FFF2-40B4-BE49-F238E27FC236}">
                <a16:creationId xmlns:a16="http://schemas.microsoft.com/office/drawing/2014/main" id="{C34EB618-1EAA-F44D-AAA1-7C046AB9B098}"/>
              </a:ext>
            </a:extLst>
          </p:cNvPr>
          <p:cNvSpPr txBox="1"/>
          <p:nvPr/>
        </p:nvSpPr>
        <p:spPr>
          <a:xfrm>
            <a:off x="216830" y="228061"/>
            <a:ext cx="9647259" cy="1569660"/>
          </a:xfrm>
          <a:prstGeom prst="rect">
            <a:avLst/>
          </a:prstGeom>
          <a:noFill/>
        </p:spPr>
        <p:txBody>
          <a:bodyPr wrap="square" rtlCol="0">
            <a:spAutoFit/>
          </a:bodyPr>
          <a:lstStyle/>
          <a:p>
            <a:pPr algn="ctr"/>
            <a:r>
              <a:rPr lang="en-US" sz="3200" dirty="0">
                <a:solidFill>
                  <a:srgbClr val="FF0000"/>
                </a:solidFill>
                <a:latin typeface="Arial" panose="020B0604020202020204" pitchFamily="34" charset="0"/>
                <a:cs typeface="Arial" panose="020B0604020202020204" pitchFamily="34" charset="0"/>
              </a:rPr>
              <a:t>TIL Therapy Helps Patients Who Have Progressed on Standard Therapies and Is Saving the Lives of Kentuckians</a:t>
            </a:r>
            <a:endParaRPr lang="en-US" sz="2400" baseline="30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79668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79EAB130-9D09-2340-9909-B04F09928AAF}"/>
              </a:ext>
            </a:extLst>
          </p:cNvPr>
          <p:cNvPicPr>
            <a:picLocks noChangeAspect="1"/>
          </p:cNvPicPr>
          <p:nvPr/>
        </p:nvPicPr>
        <p:blipFill>
          <a:blip r:embed="rId2"/>
          <a:stretch>
            <a:fillRect/>
          </a:stretch>
        </p:blipFill>
        <p:spPr>
          <a:xfrm>
            <a:off x="216831" y="7025935"/>
            <a:ext cx="4713631" cy="556591"/>
          </a:xfrm>
          <a:prstGeom prst="rect">
            <a:avLst/>
          </a:prstGeom>
        </p:spPr>
      </p:pic>
      <p:sp>
        <p:nvSpPr>
          <p:cNvPr id="4" name="Slide Number Placeholder 3">
            <a:extLst>
              <a:ext uri="{FF2B5EF4-FFF2-40B4-BE49-F238E27FC236}">
                <a16:creationId xmlns:a16="http://schemas.microsoft.com/office/drawing/2014/main" id="{75087E32-45F4-0A49-8067-C6DB7D911543}"/>
              </a:ext>
            </a:extLst>
          </p:cNvPr>
          <p:cNvSpPr>
            <a:spLocks noGrp="1"/>
          </p:cNvSpPr>
          <p:nvPr>
            <p:ph type="sldNum" sz="quarter" idx="12"/>
          </p:nvPr>
        </p:nvSpPr>
        <p:spPr>
          <a:xfrm>
            <a:off x="7103745" y="7203865"/>
            <a:ext cx="2263140" cy="413808"/>
          </a:xfrm>
        </p:spPr>
        <p:txBody>
          <a:bodyPr/>
          <a:lstStyle/>
          <a:p>
            <a:fld id="{F4CD71BD-9351-4C4A-B08F-E1A3E1939CE2}" type="slidenum">
              <a:rPr lang="en-US" smtClean="0"/>
              <a:t>24</a:t>
            </a:fld>
            <a:endParaRPr lang="en-US"/>
          </a:p>
        </p:txBody>
      </p:sp>
      <p:sp>
        <p:nvSpPr>
          <p:cNvPr id="8" name="TextBox 4">
            <a:extLst>
              <a:ext uri="{FF2B5EF4-FFF2-40B4-BE49-F238E27FC236}">
                <a16:creationId xmlns:a16="http://schemas.microsoft.com/office/drawing/2014/main" id="{151EA855-AB83-2E43-91FB-21B23AA5EB52}"/>
              </a:ext>
            </a:extLst>
          </p:cNvPr>
          <p:cNvSpPr txBox="1">
            <a:spLocks noChangeArrowheads="1"/>
          </p:cNvSpPr>
          <p:nvPr/>
        </p:nvSpPr>
        <p:spPr bwMode="auto">
          <a:xfrm>
            <a:off x="78105" y="54537"/>
            <a:ext cx="952251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3200" b="0" dirty="0">
                <a:solidFill>
                  <a:srgbClr val="FF0000"/>
                </a:solidFill>
                <a:latin typeface="Arial" panose="020B0604020202020204" pitchFamily="34" charset="0"/>
                <a:ea typeface="Myriad Hebrew" charset="0"/>
                <a:cs typeface="Arial" panose="020B0604020202020204" pitchFamily="34" charset="0"/>
              </a:rPr>
              <a:t>Chimeric Antigen Receptor (CAR) T Cells</a:t>
            </a:r>
          </a:p>
        </p:txBody>
      </p:sp>
      <p:pic>
        <p:nvPicPr>
          <p:cNvPr id="9" name="Picture 8">
            <a:extLst>
              <a:ext uri="{FF2B5EF4-FFF2-40B4-BE49-F238E27FC236}">
                <a16:creationId xmlns:a16="http://schemas.microsoft.com/office/drawing/2014/main" id="{9235A432-D468-584F-9F94-A4A78E98AB0F}"/>
              </a:ext>
            </a:extLst>
          </p:cNvPr>
          <p:cNvPicPr>
            <a:picLocks noChangeAspect="1"/>
          </p:cNvPicPr>
          <p:nvPr/>
        </p:nvPicPr>
        <p:blipFill rotWithShape="1">
          <a:blip r:embed="rId3">
            <a:extLst>
              <a:ext uri="{28A0092B-C50C-407E-A947-70E740481C1C}">
                <a14:useLocalDpi xmlns:a14="http://schemas.microsoft.com/office/drawing/2010/main" val="0"/>
              </a:ext>
            </a:extLst>
          </a:blip>
          <a:srcRect l="4871" t="3103" r="63236" b="20363"/>
          <a:stretch/>
        </p:blipFill>
        <p:spPr>
          <a:xfrm>
            <a:off x="640060" y="3110433"/>
            <a:ext cx="2232837" cy="3776151"/>
          </a:xfrm>
          <a:prstGeom prst="rect">
            <a:avLst/>
          </a:prstGeom>
        </p:spPr>
      </p:pic>
      <p:pic>
        <p:nvPicPr>
          <p:cNvPr id="10" name="Picture 9">
            <a:extLst>
              <a:ext uri="{FF2B5EF4-FFF2-40B4-BE49-F238E27FC236}">
                <a16:creationId xmlns:a16="http://schemas.microsoft.com/office/drawing/2014/main" id="{B29CDBF4-CC7D-6F44-BE93-6E0BABD9E2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0272" y="3110434"/>
            <a:ext cx="6376613" cy="3776151"/>
          </a:xfrm>
          <a:prstGeom prst="rect">
            <a:avLst/>
          </a:prstGeom>
        </p:spPr>
      </p:pic>
      <p:sp>
        <p:nvSpPr>
          <p:cNvPr id="11" name="TextBox 10">
            <a:extLst>
              <a:ext uri="{FF2B5EF4-FFF2-40B4-BE49-F238E27FC236}">
                <a16:creationId xmlns:a16="http://schemas.microsoft.com/office/drawing/2014/main" id="{78E15EBC-DB0E-384E-8188-0DB5FAF2CBA4}"/>
              </a:ext>
            </a:extLst>
          </p:cNvPr>
          <p:cNvSpPr txBox="1"/>
          <p:nvPr/>
        </p:nvSpPr>
        <p:spPr>
          <a:xfrm>
            <a:off x="201177" y="1042032"/>
            <a:ext cx="9647259" cy="1938992"/>
          </a:xfrm>
          <a:prstGeom prst="rect">
            <a:avLst/>
          </a:prstGeom>
          <a:noFill/>
        </p:spPr>
        <p:txBody>
          <a:bodyPr wrap="square" rtlCol="0">
            <a:spAutoFit/>
          </a:bodyPr>
          <a:lstStyle/>
          <a:p>
            <a:pPr marL="342900" indent="-342900">
              <a:buClr>
                <a:srgbClr val="FF0000"/>
              </a:buClr>
              <a:buFont typeface="Courier New" panose="02070309020205020404" pitchFamily="49" charset="0"/>
              <a:buChar char="o"/>
            </a:pPr>
            <a:r>
              <a:rPr lang="en-US" sz="2400" dirty="0">
                <a:latin typeface="Arial" panose="020B0604020202020204" pitchFamily="34" charset="0"/>
                <a:cs typeface="Arial" panose="020B0604020202020204" pitchFamily="34" charset="0"/>
              </a:rPr>
              <a:t>CAR T cells are immune cells from cancer patients’ own blood genetically engineered to stick to and kill cancer cells</a:t>
            </a:r>
          </a:p>
          <a:p>
            <a:pPr marL="342900" indent="-342900">
              <a:buClr>
                <a:srgbClr val="FF0000"/>
              </a:buClr>
              <a:buFont typeface="Courier New" panose="02070309020205020404" pitchFamily="49" charset="0"/>
              <a:buChar char="o"/>
            </a:pPr>
            <a:endParaRPr lang="en-US" sz="2400" dirty="0">
              <a:latin typeface="Arial" panose="020B0604020202020204" pitchFamily="34" charset="0"/>
              <a:cs typeface="Arial" panose="020B0604020202020204" pitchFamily="34" charset="0"/>
            </a:endParaRPr>
          </a:p>
          <a:p>
            <a:pPr marL="342900" indent="-342900">
              <a:buClr>
                <a:srgbClr val="FF0000"/>
              </a:buClr>
              <a:buFont typeface="Courier New" panose="02070309020205020404" pitchFamily="49" charset="0"/>
              <a:buChar char="o"/>
            </a:pPr>
            <a:r>
              <a:rPr lang="en-US" sz="2400" dirty="0">
                <a:latin typeface="Arial" panose="020B0604020202020204" pitchFamily="34" charset="0"/>
                <a:cs typeface="Arial" panose="020B0604020202020204" pitchFamily="34" charset="0"/>
              </a:rPr>
              <a:t>Has been proven to </a:t>
            </a:r>
            <a:r>
              <a:rPr lang="en-US" sz="2400" b="1" dirty="0">
                <a:latin typeface="Arial" panose="020B0604020202020204" pitchFamily="34" charset="0"/>
                <a:cs typeface="Arial" panose="020B0604020202020204" pitchFamily="34" charset="0"/>
              </a:rPr>
              <a:t>cure children </a:t>
            </a:r>
            <a:r>
              <a:rPr lang="en-US" sz="2400" dirty="0">
                <a:latin typeface="Arial" panose="020B0604020202020204" pitchFamily="34" charset="0"/>
                <a:cs typeface="Arial" panose="020B0604020202020204" pitchFamily="34" charset="0"/>
              </a:rPr>
              <a:t>with B cell leukemias and lymphomas– </a:t>
            </a:r>
            <a:r>
              <a:rPr lang="en-US" sz="2400" i="1" dirty="0">
                <a:latin typeface="Arial" panose="020B0604020202020204" pitchFamily="34" charset="0"/>
                <a:cs typeface="Arial" panose="020B0604020202020204" pitchFamily="34" charset="0"/>
              </a:rPr>
              <a:t>in theory should work against all types of cancer </a:t>
            </a:r>
          </a:p>
        </p:txBody>
      </p:sp>
    </p:spTree>
    <p:extLst>
      <p:ext uri="{BB962C8B-B14F-4D97-AF65-F5344CB8AC3E}">
        <p14:creationId xmlns:p14="http://schemas.microsoft.com/office/powerpoint/2010/main" val="9248899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79EAB130-9D09-2340-9909-B04F09928AAF}"/>
              </a:ext>
            </a:extLst>
          </p:cNvPr>
          <p:cNvPicPr>
            <a:picLocks noChangeAspect="1"/>
          </p:cNvPicPr>
          <p:nvPr/>
        </p:nvPicPr>
        <p:blipFill>
          <a:blip r:embed="rId2"/>
          <a:stretch>
            <a:fillRect/>
          </a:stretch>
        </p:blipFill>
        <p:spPr>
          <a:xfrm>
            <a:off x="216831" y="7025935"/>
            <a:ext cx="4713631" cy="556591"/>
          </a:xfrm>
          <a:prstGeom prst="rect">
            <a:avLst/>
          </a:prstGeom>
        </p:spPr>
      </p:pic>
      <p:sp>
        <p:nvSpPr>
          <p:cNvPr id="4" name="Slide Number Placeholder 3">
            <a:extLst>
              <a:ext uri="{FF2B5EF4-FFF2-40B4-BE49-F238E27FC236}">
                <a16:creationId xmlns:a16="http://schemas.microsoft.com/office/drawing/2014/main" id="{75087E32-45F4-0A49-8067-C6DB7D911543}"/>
              </a:ext>
            </a:extLst>
          </p:cNvPr>
          <p:cNvSpPr>
            <a:spLocks noGrp="1"/>
          </p:cNvSpPr>
          <p:nvPr>
            <p:ph type="sldNum" sz="quarter" idx="12"/>
          </p:nvPr>
        </p:nvSpPr>
        <p:spPr>
          <a:xfrm>
            <a:off x="7103745" y="7203865"/>
            <a:ext cx="2263140" cy="413808"/>
          </a:xfrm>
        </p:spPr>
        <p:txBody>
          <a:bodyPr/>
          <a:lstStyle/>
          <a:p>
            <a:fld id="{F4CD71BD-9351-4C4A-B08F-E1A3E1939CE2}" type="slidenum">
              <a:rPr lang="en-US" smtClean="0"/>
              <a:t>25</a:t>
            </a:fld>
            <a:endParaRPr lang="en-US"/>
          </a:p>
        </p:txBody>
      </p:sp>
      <p:sp>
        <p:nvSpPr>
          <p:cNvPr id="7" name="TextBox 4">
            <a:extLst>
              <a:ext uri="{FF2B5EF4-FFF2-40B4-BE49-F238E27FC236}">
                <a16:creationId xmlns:a16="http://schemas.microsoft.com/office/drawing/2014/main" id="{3057E2CF-B92B-CD4A-9819-119D71CD91CE}"/>
              </a:ext>
            </a:extLst>
          </p:cNvPr>
          <p:cNvSpPr txBox="1">
            <a:spLocks noChangeArrowheads="1"/>
          </p:cNvSpPr>
          <p:nvPr/>
        </p:nvSpPr>
        <p:spPr bwMode="auto">
          <a:xfrm>
            <a:off x="78105" y="54537"/>
            <a:ext cx="952251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3200" b="0" dirty="0">
                <a:solidFill>
                  <a:srgbClr val="FF0000"/>
                </a:solidFill>
                <a:latin typeface="Arial" panose="020B0604020202020204" pitchFamily="34" charset="0"/>
                <a:ea typeface="Myriad Hebrew" charset="0"/>
                <a:cs typeface="Arial" panose="020B0604020202020204" pitchFamily="34" charset="0"/>
              </a:rPr>
              <a:t>Chimeric Antigen Receptor (CAR) T Cells: AML</a:t>
            </a:r>
          </a:p>
        </p:txBody>
      </p:sp>
      <p:pic>
        <p:nvPicPr>
          <p:cNvPr id="10" name="Picture 9">
            <a:extLst>
              <a:ext uri="{FF2B5EF4-FFF2-40B4-BE49-F238E27FC236}">
                <a16:creationId xmlns:a16="http://schemas.microsoft.com/office/drawing/2014/main" id="{C69399E9-2F93-C246-BF12-8F8E5891AE47}"/>
              </a:ext>
            </a:extLst>
          </p:cNvPr>
          <p:cNvPicPr>
            <a:picLocks noChangeAspect="1"/>
          </p:cNvPicPr>
          <p:nvPr/>
        </p:nvPicPr>
        <p:blipFill rotWithShape="1">
          <a:blip r:embed="rId3"/>
          <a:srcRect t="3334" b="48617"/>
          <a:stretch/>
        </p:blipFill>
        <p:spPr>
          <a:xfrm>
            <a:off x="364045" y="800100"/>
            <a:ext cx="9463673" cy="5183767"/>
          </a:xfrm>
          <a:prstGeom prst="rect">
            <a:avLst/>
          </a:prstGeom>
        </p:spPr>
      </p:pic>
      <p:pic>
        <p:nvPicPr>
          <p:cNvPr id="6" name="Picture 10" descr="http://browncancercenter.louisville.edu/resolveuid/a0571cc8a3104403b6c433dee6036dfa/@@images/image/preview">
            <a:extLst>
              <a:ext uri="{FF2B5EF4-FFF2-40B4-BE49-F238E27FC236}">
                <a16:creationId xmlns:a16="http://schemas.microsoft.com/office/drawing/2014/main" id="{D3DC06E2-AED5-BD4D-A738-4030F661FEF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3582"/>
          <a:stretch/>
        </p:blipFill>
        <p:spPr bwMode="auto">
          <a:xfrm>
            <a:off x="7622970" y="5983867"/>
            <a:ext cx="933364" cy="121999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EB632F1-8ADD-A248-832B-FC9956FE87DD}"/>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t="24507" r="17428" b="18245"/>
          <a:stretch/>
        </p:blipFill>
        <p:spPr>
          <a:xfrm>
            <a:off x="6461947" y="5983867"/>
            <a:ext cx="925483" cy="1219998"/>
          </a:xfrm>
          <a:prstGeom prst="rect">
            <a:avLst/>
          </a:prstGeom>
        </p:spPr>
      </p:pic>
      <p:sp>
        <p:nvSpPr>
          <p:cNvPr id="9" name="TextBox 8">
            <a:extLst>
              <a:ext uri="{FF2B5EF4-FFF2-40B4-BE49-F238E27FC236}">
                <a16:creationId xmlns:a16="http://schemas.microsoft.com/office/drawing/2014/main" id="{C9CA2123-C427-FE4A-B753-A30A2D757EFA}"/>
              </a:ext>
            </a:extLst>
          </p:cNvPr>
          <p:cNvSpPr txBox="1"/>
          <p:nvPr/>
        </p:nvSpPr>
        <p:spPr>
          <a:xfrm>
            <a:off x="6592251" y="7151818"/>
            <a:ext cx="569161" cy="397032"/>
          </a:xfrm>
          <a:prstGeom prst="rect">
            <a:avLst/>
          </a:prstGeom>
          <a:noFill/>
        </p:spPr>
        <p:txBody>
          <a:bodyPr wrap="square" rtlCol="0">
            <a:spAutoFit/>
          </a:bodyPr>
          <a:lstStyle/>
          <a:p>
            <a:r>
              <a:rPr lang="en-US" sz="1980" dirty="0">
                <a:solidFill>
                  <a:srgbClr val="002060"/>
                </a:solidFill>
              </a:rPr>
              <a:t>Ma</a:t>
            </a:r>
          </a:p>
        </p:txBody>
      </p:sp>
      <p:sp>
        <p:nvSpPr>
          <p:cNvPr id="11" name="TextBox 10">
            <a:extLst>
              <a:ext uri="{FF2B5EF4-FFF2-40B4-BE49-F238E27FC236}">
                <a16:creationId xmlns:a16="http://schemas.microsoft.com/office/drawing/2014/main" id="{8C1BB659-7A44-004A-9A6D-CAF20E4FB5BC}"/>
              </a:ext>
            </a:extLst>
          </p:cNvPr>
          <p:cNvSpPr txBox="1"/>
          <p:nvPr/>
        </p:nvSpPr>
        <p:spPr>
          <a:xfrm>
            <a:off x="7770658" y="7177842"/>
            <a:ext cx="569161" cy="397032"/>
          </a:xfrm>
          <a:prstGeom prst="rect">
            <a:avLst/>
          </a:prstGeom>
          <a:noFill/>
        </p:spPr>
        <p:txBody>
          <a:bodyPr wrap="square" rtlCol="0">
            <a:spAutoFit/>
          </a:bodyPr>
          <a:lstStyle/>
          <a:p>
            <a:r>
              <a:rPr lang="en-US" sz="1980" dirty="0" err="1">
                <a:solidFill>
                  <a:srgbClr val="002060"/>
                </a:solidFill>
              </a:rPr>
              <a:t>Tse</a:t>
            </a:r>
            <a:endParaRPr lang="en-US" sz="1980" dirty="0">
              <a:solidFill>
                <a:srgbClr val="002060"/>
              </a:solidFill>
            </a:endParaRPr>
          </a:p>
        </p:txBody>
      </p:sp>
    </p:spTree>
    <p:extLst>
      <p:ext uri="{BB962C8B-B14F-4D97-AF65-F5344CB8AC3E}">
        <p14:creationId xmlns:p14="http://schemas.microsoft.com/office/powerpoint/2010/main" val="4437288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79EAB130-9D09-2340-9909-B04F09928AAF}"/>
              </a:ext>
            </a:extLst>
          </p:cNvPr>
          <p:cNvPicPr>
            <a:picLocks noChangeAspect="1"/>
          </p:cNvPicPr>
          <p:nvPr/>
        </p:nvPicPr>
        <p:blipFill>
          <a:blip r:embed="rId2"/>
          <a:stretch>
            <a:fillRect/>
          </a:stretch>
        </p:blipFill>
        <p:spPr>
          <a:xfrm>
            <a:off x="216831" y="7025935"/>
            <a:ext cx="4713631" cy="556591"/>
          </a:xfrm>
          <a:prstGeom prst="rect">
            <a:avLst/>
          </a:prstGeom>
        </p:spPr>
      </p:pic>
      <p:sp>
        <p:nvSpPr>
          <p:cNvPr id="42" name="TextBox 41">
            <a:extLst>
              <a:ext uri="{FF2B5EF4-FFF2-40B4-BE49-F238E27FC236}">
                <a16:creationId xmlns:a16="http://schemas.microsoft.com/office/drawing/2014/main" id="{628F478A-60EE-2846-8926-655DD93ECAEF}"/>
              </a:ext>
            </a:extLst>
          </p:cNvPr>
          <p:cNvSpPr txBox="1"/>
          <p:nvPr/>
        </p:nvSpPr>
        <p:spPr>
          <a:xfrm>
            <a:off x="216831" y="322654"/>
            <a:ext cx="9673929" cy="6894195"/>
          </a:xfrm>
          <a:prstGeom prst="rect">
            <a:avLst/>
          </a:prstGeom>
          <a:noFill/>
        </p:spPr>
        <p:txBody>
          <a:bodyPr wrap="square" rtlCol="0">
            <a:spAutoFit/>
          </a:bodyPr>
          <a:lstStyle/>
          <a:p>
            <a:pPr algn="ctr"/>
            <a:r>
              <a:rPr lang="en-US" sz="3200" dirty="0">
                <a:solidFill>
                  <a:srgbClr val="FF0000"/>
                </a:solidFill>
                <a:latin typeface="Arial" panose="020B0604020202020204" pitchFamily="34" charset="0"/>
                <a:cs typeface="Arial" panose="020B0604020202020204" pitchFamily="34" charset="0"/>
              </a:rPr>
              <a:t>Dunbar CAR T Cell GMP Facility</a:t>
            </a:r>
          </a:p>
          <a:p>
            <a:pPr algn="ctr"/>
            <a:endParaRPr lang="en-US" sz="2200" dirty="0">
              <a:solidFill>
                <a:srgbClr val="FF0000"/>
              </a:solidFill>
              <a:latin typeface="Arial" panose="020B0604020202020204" pitchFamily="34" charset="0"/>
              <a:cs typeface="Arial" panose="020B0604020202020204" pitchFamily="34" charset="0"/>
            </a:endParaRPr>
          </a:p>
          <a:p>
            <a:pPr marL="457200" indent="-457200">
              <a:buClr>
                <a:srgbClr val="FF0000"/>
              </a:buClr>
              <a:buFont typeface="Courier New" panose="02070309020205020404" pitchFamily="49" charset="0"/>
              <a:buChar char="o"/>
            </a:pPr>
            <a:r>
              <a:rPr lang="en-US" sz="2400" dirty="0">
                <a:latin typeface="Arial" panose="020B0604020202020204" pitchFamily="34" charset="0"/>
                <a:cs typeface="Arial" panose="020B0604020202020204" pitchFamily="34" charset="0"/>
              </a:rPr>
              <a:t>Despite the promise of CAR T cells for cancer patients, there are no CAR T cell GMP manufacturing labs in KY, few in the Central US, and only 3 CAR T cell trials for kids not on the coasts</a:t>
            </a:r>
          </a:p>
          <a:p>
            <a:pPr marL="457200" indent="-457200">
              <a:buClr>
                <a:srgbClr val="FF0000"/>
              </a:buClr>
              <a:buFont typeface="Courier New" panose="02070309020205020404" pitchFamily="49" charset="0"/>
              <a:buChar char="o"/>
            </a:pPr>
            <a:endParaRPr lang="en-US" sz="2800" dirty="0">
              <a:latin typeface="Arial" panose="020B0604020202020204" pitchFamily="34" charset="0"/>
              <a:cs typeface="Arial" panose="020B0604020202020204" pitchFamily="34" charset="0"/>
            </a:endParaRPr>
          </a:p>
          <a:p>
            <a:pPr marL="457200" indent="-457200">
              <a:buClr>
                <a:srgbClr val="FF0000"/>
              </a:buClr>
              <a:buFont typeface="Courier New" panose="02070309020205020404" pitchFamily="49" charset="0"/>
              <a:buChar char="o"/>
            </a:pPr>
            <a:endParaRPr lang="en-US" sz="2800" dirty="0">
              <a:latin typeface="Arial" panose="020B0604020202020204" pitchFamily="34" charset="0"/>
              <a:cs typeface="Arial" panose="020B0604020202020204" pitchFamily="34" charset="0"/>
            </a:endParaRPr>
          </a:p>
          <a:p>
            <a:pPr marL="457200" indent="-457200">
              <a:buClr>
                <a:srgbClr val="FF0000"/>
              </a:buClr>
              <a:buFont typeface="Courier New" panose="02070309020205020404" pitchFamily="49" charset="0"/>
              <a:buChar char="o"/>
            </a:pPr>
            <a:endParaRPr lang="en-US" sz="2800" dirty="0">
              <a:latin typeface="Arial" panose="020B0604020202020204" pitchFamily="34" charset="0"/>
              <a:cs typeface="Arial" panose="020B0604020202020204" pitchFamily="34" charset="0"/>
            </a:endParaRPr>
          </a:p>
          <a:p>
            <a:pPr marL="457200" indent="-457200">
              <a:buClr>
                <a:srgbClr val="FF0000"/>
              </a:buClr>
              <a:buFont typeface="Courier New" panose="02070309020205020404" pitchFamily="49" charset="0"/>
              <a:buChar char="o"/>
            </a:pPr>
            <a:endParaRPr lang="en-US" sz="2800" dirty="0">
              <a:latin typeface="Arial" panose="020B0604020202020204" pitchFamily="34" charset="0"/>
              <a:cs typeface="Arial" panose="020B0604020202020204" pitchFamily="34" charset="0"/>
            </a:endParaRPr>
          </a:p>
          <a:p>
            <a:pPr marL="457200" indent="-457200">
              <a:buClr>
                <a:srgbClr val="FF0000"/>
              </a:buClr>
              <a:buFont typeface="Courier New" panose="02070309020205020404" pitchFamily="49" charset="0"/>
              <a:buChar char="o"/>
            </a:pPr>
            <a:endParaRPr lang="en-US" sz="2800" dirty="0">
              <a:latin typeface="Arial" panose="020B0604020202020204" pitchFamily="34" charset="0"/>
              <a:cs typeface="Arial" panose="020B0604020202020204" pitchFamily="34" charset="0"/>
            </a:endParaRPr>
          </a:p>
          <a:p>
            <a:pPr marL="457200" indent="-457200">
              <a:buClr>
                <a:srgbClr val="FF0000"/>
              </a:buClr>
              <a:buFont typeface="Courier New" panose="02070309020205020404" pitchFamily="49" charset="0"/>
              <a:buChar char="o"/>
            </a:pPr>
            <a:endParaRPr lang="en-US" sz="2800" dirty="0">
              <a:latin typeface="Arial" panose="020B0604020202020204" pitchFamily="34" charset="0"/>
              <a:cs typeface="Arial" panose="020B0604020202020204" pitchFamily="34" charset="0"/>
            </a:endParaRPr>
          </a:p>
          <a:p>
            <a:pPr marL="457200" indent="-457200">
              <a:buClr>
                <a:srgbClr val="FF0000"/>
              </a:buClr>
              <a:buFont typeface="Courier New" panose="02070309020205020404" pitchFamily="49" charset="0"/>
              <a:buChar char="o"/>
            </a:pPr>
            <a:endParaRPr lang="en-US" sz="2000" dirty="0">
              <a:latin typeface="Arial" panose="020B0604020202020204" pitchFamily="34" charset="0"/>
              <a:cs typeface="Arial" panose="020B0604020202020204" pitchFamily="34" charset="0"/>
            </a:endParaRPr>
          </a:p>
          <a:p>
            <a:pPr marL="457200" indent="-457200">
              <a:buClr>
                <a:srgbClr val="FF0000"/>
              </a:buClr>
              <a:buFont typeface="Courier New" panose="02070309020205020404" pitchFamily="49" charset="0"/>
              <a:buChar char="o"/>
            </a:pPr>
            <a:r>
              <a:rPr lang="en-US" sz="2400" dirty="0">
                <a:latin typeface="Arial" panose="020B0604020202020204" pitchFamily="34" charset="0"/>
                <a:cs typeface="Arial" panose="020B0604020202020204" pitchFamily="34" charset="0"/>
              </a:rPr>
              <a:t>With support from the Tobacco Settlement funds and grateful patients, in particular Tom Dunbar, we are developing the </a:t>
            </a:r>
            <a:r>
              <a:rPr lang="en-US" sz="2400" b="1" dirty="0">
                <a:latin typeface="Arial" panose="020B0604020202020204" pitchFamily="34" charset="0"/>
                <a:cs typeface="Arial" panose="020B0604020202020204" pitchFamily="34" charset="0"/>
              </a:rPr>
              <a:t>first CAR T Cell GMP lab in KY </a:t>
            </a:r>
            <a:r>
              <a:rPr lang="en-US" sz="2400" dirty="0">
                <a:latin typeface="Arial" panose="020B0604020202020204" pitchFamily="34" charset="0"/>
                <a:cs typeface="Arial" panose="020B0604020202020204" pitchFamily="34" charset="0"/>
              </a:rPr>
              <a:t>for trial testing in children and adults suffering from cancer throughout the state (and the central US)</a:t>
            </a:r>
          </a:p>
          <a:p>
            <a:pPr marL="457200" indent="-457200">
              <a:buClr>
                <a:srgbClr val="FF0000"/>
              </a:buClr>
              <a:buFont typeface="Courier New" panose="02070309020205020404" pitchFamily="49" charset="0"/>
              <a:buChar char="o"/>
            </a:pPr>
            <a:endParaRPr lang="en-US" sz="24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5087E32-45F4-0A49-8067-C6DB7D911543}"/>
              </a:ext>
            </a:extLst>
          </p:cNvPr>
          <p:cNvSpPr>
            <a:spLocks noGrp="1"/>
          </p:cNvSpPr>
          <p:nvPr>
            <p:ph type="sldNum" sz="quarter" idx="12"/>
          </p:nvPr>
        </p:nvSpPr>
        <p:spPr>
          <a:xfrm>
            <a:off x="7103745" y="7203865"/>
            <a:ext cx="2263140" cy="413808"/>
          </a:xfrm>
        </p:spPr>
        <p:txBody>
          <a:bodyPr/>
          <a:lstStyle/>
          <a:p>
            <a:fld id="{F4CD71BD-9351-4C4A-B08F-E1A3E1939CE2}" type="slidenum">
              <a:rPr lang="en-US" smtClean="0"/>
              <a:t>26</a:t>
            </a:fld>
            <a:endParaRPr lang="en-US"/>
          </a:p>
        </p:txBody>
      </p:sp>
      <p:pic>
        <p:nvPicPr>
          <p:cNvPr id="3" name="Picture 2">
            <a:extLst>
              <a:ext uri="{FF2B5EF4-FFF2-40B4-BE49-F238E27FC236}">
                <a16:creationId xmlns:a16="http://schemas.microsoft.com/office/drawing/2014/main" id="{AD8B42A5-5A99-A14E-9B59-2418089D8A3E}"/>
              </a:ext>
            </a:extLst>
          </p:cNvPr>
          <p:cNvPicPr>
            <a:picLocks noChangeAspect="1"/>
          </p:cNvPicPr>
          <p:nvPr/>
        </p:nvPicPr>
        <p:blipFill rotWithShape="1">
          <a:blip r:embed="rId3"/>
          <a:srcRect b="18985"/>
          <a:stretch/>
        </p:blipFill>
        <p:spPr>
          <a:xfrm>
            <a:off x="4930462" y="2528644"/>
            <a:ext cx="3707432" cy="2317676"/>
          </a:xfrm>
          <a:prstGeom prst="rect">
            <a:avLst/>
          </a:prstGeom>
        </p:spPr>
      </p:pic>
      <p:pic>
        <p:nvPicPr>
          <p:cNvPr id="5" name="Picture 4">
            <a:extLst>
              <a:ext uri="{FF2B5EF4-FFF2-40B4-BE49-F238E27FC236}">
                <a16:creationId xmlns:a16="http://schemas.microsoft.com/office/drawing/2014/main" id="{A312E41F-133A-1848-9C80-A270EA19251D}"/>
              </a:ext>
            </a:extLst>
          </p:cNvPr>
          <p:cNvPicPr>
            <a:picLocks noChangeAspect="1"/>
          </p:cNvPicPr>
          <p:nvPr/>
        </p:nvPicPr>
        <p:blipFill>
          <a:blip r:embed="rId4"/>
          <a:stretch>
            <a:fillRect/>
          </a:stretch>
        </p:blipFill>
        <p:spPr>
          <a:xfrm>
            <a:off x="1245869" y="2588345"/>
            <a:ext cx="3384415" cy="2257975"/>
          </a:xfrm>
          <a:prstGeom prst="rect">
            <a:avLst/>
          </a:prstGeom>
        </p:spPr>
      </p:pic>
    </p:spTree>
    <p:extLst>
      <p:ext uri="{BB962C8B-B14F-4D97-AF65-F5344CB8AC3E}">
        <p14:creationId xmlns:p14="http://schemas.microsoft.com/office/powerpoint/2010/main" val="282855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79EAB130-9D09-2340-9909-B04F09928AAF}"/>
              </a:ext>
            </a:extLst>
          </p:cNvPr>
          <p:cNvPicPr>
            <a:picLocks noChangeAspect="1"/>
          </p:cNvPicPr>
          <p:nvPr/>
        </p:nvPicPr>
        <p:blipFill>
          <a:blip r:embed="rId2"/>
          <a:stretch>
            <a:fillRect/>
          </a:stretch>
        </p:blipFill>
        <p:spPr>
          <a:xfrm>
            <a:off x="216831" y="7025935"/>
            <a:ext cx="4713631" cy="556591"/>
          </a:xfrm>
          <a:prstGeom prst="rect">
            <a:avLst/>
          </a:prstGeom>
        </p:spPr>
      </p:pic>
      <p:sp>
        <p:nvSpPr>
          <p:cNvPr id="42" name="TextBox 41">
            <a:extLst>
              <a:ext uri="{FF2B5EF4-FFF2-40B4-BE49-F238E27FC236}">
                <a16:creationId xmlns:a16="http://schemas.microsoft.com/office/drawing/2014/main" id="{628F478A-60EE-2846-8926-655DD93ECAEF}"/>
              </a:ext>
            </a:extLst>
          </p:cNvPr>
          <p:cNvSpPr txBox="1"/>
          <p:nvPr/>
        </p:nvSpPr>
        <p:spPr>
          <a:xfrm>
            <a:off x="125730" y="113761"/>
            <a:ext cx="9765030" cy="6494085"/>
          </a:xfrm>
          <a:prstGeom prst="rect">
            <a:avLst/>
          </a:prstGeom>
          <a:noFill/>
        </p:spPr>
        <p:txBody>
          <a:bodyPr wrap="square" rtlCol="0">
            <a:spAutoFit/>
          </a:bodyPr>
          <a:lstStyle/>
          <a:p>
            <a:pPr algn="ctr"/>
            <a:r>
              <a:rPr lang="en-US" sz="3200" dirty="0">
                <a:solidFill>
                  <a:srgbClr val="FF0000"/>
                </a:solidFill>
                <a:latin typeface="Arial" panose="020B0604020202020204" pitchFamily="34" charset="0"/>
                <a:cs typeface="Arial" panose="020B0604020202020204" pitchFamily="34" charset="0"/>
              </a:rPr>
              <a:t>New Center for Cancer Immunology &amp; Immunotherapy</a:t>
            </a:r>
          </a:p>
          <a:p>
            <a:pPr algn="ctr"/>
            <a:endParaRPr lang="en-US" sz="2200" dirty="0">
              <a:solidFill>
                <a:srgbClr val="FF0000"/>
              </a:solidFill>
              <a:latin typeface="Arial" panose="020B0604020202020204" pitchFamily="34" charset="0"/>
              <a:cs typeface="Arial" panose="020B0604020202020204" pitchFamily="34" charset="0"/>
            </a:endParaRPr>
          </a:p>
          <a:p>
            <a:pPr algn="ctr"/>
            <a:endParaRPr lang="en-US" sz="600" dirty="0">
              <a:solidFill>
                <a:srgbClr val="FF0000"/>
              </a:solidFill>
              <a:latin typeface="Arial" panose="020B0604020202020204" pitchFamily="34" charset="0"/>
              <a:cs typeface="Arial" panose="020B0604020202020204" pitchFamily="34" charset="0"/>
            </a:endParaRPr>
          </a:p>
          <a:p>
            <a:pPr marL="457200" indent="-457200">
              <a:buClr>
                <a:srgbClr val="FF0000"/>
              </a:buClr>
              <a:buFont typeface="Courier New" panose="02070309020205020404" pitchFamily="49" charset="0"/>
              <a:buChar char="o"/>
            </a:pPr>
            <a:r>
              <a:rPr lang="en-US" sz="2400" dirty="0">
                <a:latin typeface="Arial" panose="020B0604020202020204" pitchFamily="34" charset="0"/>
                <a:cs typeface="Arial" panose="020B0604020202020204" pitchFamily="34" charset="0"/>
              </a:rPr>
              <a:t>Mission is to conduct biomedical research that works towards harnessing the power of the immune system to eradicate cancer</a:t>
            </a:r>
          </a:p>
          <a:p>
            <a:pPr marL="457200" indent="-457200">
              <a:buClr>
                <a:srgbClr val="FF0000"/>
              </a:buClr>
              <a:buFont typeface="Courier New" panose="02070309020205020404" pitchFamily="49" charset="0"/>
              <a:buChar char="o"/>
            </a:pPr>
            <a:endParaRPr lang="en-US" sz="2000" dirty="0">
              <a:latin typeface="Arial" panose="020B0604020202020204" pitchFamily="34" charset="0"/>
              <a:cs typeface="Arial" panose="020B0604020202020204" pitchFamily="34" charset="0"/>
            </a:endParaRPr>
          </a:p>
          <a:p>
            <a:pPr marL="457200" indent="-457200" algn="just">
              <a:buClr>
                <a:srgbClr val="FF0000"/>
              </a:buClr>
              <a:buFont typeface="Courier New" panose="02070309020205020404" pitchFamily="49" charset="0"/>
              <a:buChar char="o"/>
            </a:pPr>
            <a:r>
              <a:rPr lang="en-US" sz="2400" b="1" dirty="0">
                <a:latin typeface="Arial" panose="020B0604020202020204" pitchFamily="34" charset="0"/>
                <a:cs typeface="Arial" panose="020B0604020202020204" pitchFamily="34" charset="0"/>
              </a:rPr>
              <a:t>$12M 5 year </a:t>
            </a:r>
            <a:r>
              <a:rPr lang="en-US" sz="2400" b="1" dirty="0" err="1">
                <a:latin typeface="Arial" panose="020B0604020202020204" pitchFamily="34" charset="0"/>
                <a:cs typeface="Arial" panose="020B0604020202020204" pitchFamily="34" charset="0"/>
              </a:rPr>
              <a:t>CoBRE</a:t>
            </a:r>
            <a:r>
              <a:rPr lang="en-US" sz="2400" b="1" dirty="0">
                <a:latin typeface="Arial" panose="020B0604020202020204" pitchFamily="34" charset="0"/>
                <a:cs typeface="Arial" panose="020B0604020202020204" pitchFamily="34" charset="0"/>
              </a:rPr>
              <a:t> grant application to the NIH received a top score of 25 with funding anticipated to start in 2020</a:t>
            </a:r>
          </a:p>
          <a:p>
            <a:pPr marL="457200" indent="-457200">
              <a:buClr>
                <a:srgbClr val="FF0000"/>
              </a:buClr>
              <a:buFont typeface="Courier New" panose="02070309020205020404" pitchFamily="49" charset="0"/>
              <a:buChar char="o"/>
            </a:pPr>
            <a:endParaRPr lang="en-US" sz="2000" b="1" dirty="0">
              <a:latin typeface="Arial" panose="020B0604020202020204" pitchFamily="34" charset="0"/>
              <a:cs typeface="Arial" panose="020B0604020202020204" pitchFamily="34" charset="0"/>
            </a:endParaRPr>
          </a:p>
          <a:p>
            <a:pPr marL="457200" indent="-457200">
              <a:buClr>
                <a:srgbClr val="FF0000"/>
              </a:buClr>
              <a:buFont typeface="Courier New" panose="02070309020205020404" pitchFamily="49" charset="0"/>
              <a:buChar char="o"/>
            </a:pPr>
            <a:r>
              <a:rPr lang="en-US" sz="2400" dirty="0" err="1">
                <a:latin typeface="Arial" panose="020B0604020202020204" pitchFamily="34" charset="0"/>
                <a:cs typeface="Arial" panose="020B0604020202020204" pitchFamily="34" charset="0"/>
              </a:rPr>
              <a:t>CoBRE</a:t>
            </a:r>
            <a:r>
              <a:rPr lang="en-US" sz="2400" dirty="0">
                <a:latin typeface="Arial" panose="020B0604020202020204" pitchFamily="34" charset="0"/>
                <a:cs typeface="Arial" panose="020B0604020202020204" pitchFamily="34" charset="0"/>
              </a:rPr>
              <a:t> is renewable for up to 15 years with total funding of ~$30M – </a:t>
            </a:r>
            <a:r>
              <a:rPr lang="en-US" sz="2400" i="1" dirty="0">
                <a:latin typeface="Arial" panose="020B0604020202020204" pitchFamily="34" charset="0"/>
                <a:cs typeface="Arial" panose="020B0604020202020204" pitchFamily="34" charset="0"/>
              </a:rPr>
              <a:t>institutional support provided through the Tobacco Settlement funds was cited as a key strength by the NIH scientific reviewers</a:t>
            </a:r>
          </a:p>
          <a:p>
            <a:pPr marL="457200" indent="-457200">
              <a:buClr>
                <a:srgbClr val="FF0000"/>
              </a:buClr>
              <a:buFont typeface="Courier New" panose="02070309020205020404" pitchFamily="49" charset="0"/>
              <a:buChar char="o"/>
            </a:pPr>
            <a:endParaRPr lang="en-US" sz="2000" dirty="0">
              <a:latin typeface="Arial" panose="020B0604020202020204" pitchFamily="34" charset="0"/>
              <a:cs typeface="Arial" panose="020B0604020202020204" pitchFamily="34" charset="0"/>
            </a:endParaRPr>
          </a:p>
          <a:p>
            <a:pPr marL="457200" indent="-457200">
              <a:buClr>
                <a:srgbClr val="FF0000"/>
              </a:buClr>
              <a:buFont typeface="Courier New" panose="02070309020205020404" pitchFamily="49" charset="0"/>
              <a:buChar char="o"/>
            </a:pPr>
            <a:r>
              <a:rPr lang="en-US" sz="2400" dirty="0">
                <a:latin typeface="Arial" panose="020B0604020202020204" pitchFamily="34" charset="0"/>
                <a:cs typeface="Arial" panose="020B0604020202020204" pitchFamily="34" charset="0"/>
              </a:rPr>
              <a:t>This $12M grant will support the new center with an emphasis on  the training of junior investigators and the creation of essential scientific core facilities</a:t>
            </a:r>
          </a:p>
          <a:p>
            <a:pPr marL="457200" indent="-457200">
              <a:buClr>
                <a:srgbClr val="FF0000"/>
              </a:buClr>
              <a:buFont typeface="Courier New" panose="02070309020205020404" pitchFamily="49" charset="0"/>
              <a:buChar char="o"/>
            </a:pPr>
            <a:endParaRPr lang="en-US" sz="24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5087E32-45F4-0A49-8067-C6DB7D911543}"/>
              </a:ext>
            </a:extLst>
          </p:cNvPr>
          <p:cNvSpPr>
            <a:spLocks noGrp="1"/>
          </p:cNvSpPr>
          <p:nvPr>
            <p:ph type="sldNum" sz="quarter" idx="12"/>
          </p:nvPr>
        </p:nvSpPr>
        <p:spPr>
          <a:xfrm>
            <a:off x="7103745" y="7203865"/>
            <a:ext cx="2263140" cy="413808"/>
          </a:xfrm>
        </p:spPr>
        <p:txBody>
          <a:bodyPr/>
          <a:lstStyle/>
          <a:p>
            <a:fld id="{F4CD71BD-9351-4C4A-B08F-E1A3E1939CE2}" type="slidenum">
              <a:rPr lang="en-US" smtClean="0"/>
              <a:t>27</a:t>
            </a:fld>
            <a:endParaRPr lang="en-US"/>
          </a:p>
        </p:txBody>
      </p:sp>
      <p:pic>
        <p:nvPicPr>
          <p:cNvPr id="5" name="Picture 4">
            <a:extLst>
              <a:ext uri="{FF2B5EF4-FFF2-40B4-BE49-F238E27FC236}">
                <a16:creationId xmlns:a16="http://schemas.microsoft.com/office/drawing/2014/main" id="{8BEFD404-B723-F74E-8370-385E112F56AF}"/>
              </a:ext>
            </a:extLst>
          </p:cNvPr>
          <p:cNvPicPr>
            <a:picLocks noChangeAspect="1"/>
          </p:cNvPicPr>
          <p:nvPr/>
        </p:nvPicPr>
        <p:blipFill rotWithShape="1">
          <a:blip r:embed="rId3"/>
          <a:srcRect l="76670" t="18228" b="854"/>
          <a:stretch/>
        </p:blipFill>
        <p:spPr>
          <a:xfrm>
            <a:off x="7338291" y="5835650"/>
            <a:ext cx="1322759" cy="1572635"/>
          </a:xfrm>
          <a:prstGeom prst="rect">
            <a:avLst/>
          </a:prstGeom>
        </p:spPr>
      </p:pic>
    </p:spTree>
    <p:extLst>
      <p:ext uri="{BB962C8B-B14F-4D97-AF65-F5344CB8AC3E}">
        <p14:creationId xmlns:p14="http://schemas.microsoft.com/office/powerpoint/2010/main" val="8455730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79EAB130-9D09-2340-9909-B04F09928AAF}"/>
              </a:ext>
            </a:extLst>
          </p:cNvPr>
          <p:cNvPicPr>
            <a:picLocks noChangeAspect="1"/>
          </p:cNvPicPr>
          <p:nvPr/>
        </p:nvPicPr>
        <p:blipFill>
          <a:blip r:embed="rId2"/>
          <a:stretch>
            <a:fillRect/>
          </a:stretch>
        </p:blipFill>
        <p:spPr>
          <a:xfrm>
            <a:off x="216831" y="7025935"/>
            <a:ext cx="4713631" cy="556591"/>
          </a:xfrm>
          <a:prstGeom prst="rect">
            <a:avLst/>
          </a:prstGeom>
        </p:spPr>
      </p:pic>
      <p:sp>
        <p:nvSpPr>
          <p:cNvPr id="4" name="Slide Number Placeholder 3">
            <a:extLst>
              <a:ext uri="{FF2B5EF4-FFF2-40B4-BE49-F238E27FC236}">
                <a16:creationId xmlns:a16="http://schemas.microsoft.com/office/drawing/2014/main" id="{75087E32-45F4-0A49-8067-C6DB7D911543}"/>
              </a:ext>
            </a:extLst>
          </p:cNvPr>
          <p:cNvSpPr>
            <a:spLocks noGrp="1"/>
          </p:cNvSpPr>
          <p:nvPr>
            <p:ph type="sldNum" sz="quarter" idx="12"/>
          </p:nvPr>
        </p:nvSpPr>
        <p:spPr>
          <a:xfrm>
            <a:off x="7103745" y="7203865"/>
            <a:ext cx="2263140" cy="413808"/>
          </a:xfrm>
        </p:spPr>
        <p:txBody>
          <a:bodyPr/>
          <a:lstStyle/>
          <a:p>
            <a:fld id="{F4CD71BD-9351-4C4A-B08F-E1A3E1939CE2}" type="slidenum">
              <a:rPr lang="en-US" smtClean="0"/>
              <a:t>28</a:t>
            </a:fld>
            <a:endParaRPr lang="en-US"/>
          </a:p>
        </p:txBody>
      </p:sp>
      <p:pic>
        <p:nvPicPr>
          <p:cNvPr id="3" name="Picture 2">
            <a:extLst>
              <a:ext uri="{FF2B5EF4-FFF2-40B4-BE49-F238E27FC236}">
                <a16:creationId xmlns:a16="http://schemas.microsoft.com/office/drawing/2014/main" id="{A761CCF7-D70E-D445-9096-98B42100F800}"/>
              </a:ext>
            </a:extLst>
          </p:cNvPr>
          <p:cNvPicPr>
            <a:picLocks noChangeAspect="1"/>
          </p:cNvPicPr>
          <p:nvPr/>
        </p:nvPicPr>
        <p:blipFill>
          <a:blip r:embed="rId3"/>
          <a:stretch>
            <a:fillRect/>
          </a:stretch>
        </p:blipFill>
        <p:spPr>
          <a:xfrm>
            <a:off x="655994" y="2570884"/>
            <a:ext cx="3835304" cy="2191602"/>
          </a:xfrm>
          <a:prstGeom prst="rect">
            <a:avLst/>
          </a:prstGeom>
        </p:spPr>
      </p:pic>
      <p:pic>
        <p:nvPicPr>
          <p:cNvPr id="7" name="Picture 6">
            <a:extLst>
              <a:ext uri="{FF2B5EF4-FFF2-40B4-BE49-F238E27FC236}">
                <a16:creationId xmlns:a16="http://schemas.microsoft.com/office/drawing/2014/main" id="{3CEF600A-1564-F542-AEC8-4B5B4A40D7B0}"/>
              </a:ext>
            </a:extLst>
          </p:cNvPr>
          <p:cNvPicPr>
            <a:picLocks noChangeAspect="1"/>
          </p:cNvPicPr>
          <p:nvPr/>
        </p:nvPicPr>
        <p:blipFill>
          <a:blip r:embed="rId4"/>
          <a:stretch>
            <a:fillRect/>
          </a:stretch>
        </p:blipFill>
        <p:spPr>
          <a:xfrm>
            <a:off x="3212067" y="4974003"/>
            <a:ext cx="6015516" cy="2134201"/>
          </a:xfrm>
          <a:prstGeom prst="rect">
            <a:avLst/>
          </a:prstGeom>
        </p:spPr>
      </p:pic>
      <p:pic>
        <p:nvPicPr>
          <p:cNvPr id="9" name="Picture 8">
            <a:extLst>
              <a:ext uri="{FF2B5EF4-FFF2-40B4-BE49-F238E27FC236}">
                <a16:creationId xmlns:a16="http://schemas.microsoft.com/office/drawing/2014/main" id="{532F755B-AF0B-0647-BBD9-F8377D003829}"/>
              </a:ext>
            </a:extLst>
          </p:cNvPr>
          <p:cNvPicPr>
            <a:picLocks noChangeAspect="1"/>
          </p:cNvPicPr>
          <p:nvPr/>
        </p:nvPicPr>
        <p:blipFill>
          <a:blip r:embed="rId5"/>
          <a:stretch>
            <a:fillRect/>
          </a:stretch>
        </p:blipFill>
        <p:spPr>
          <a:xfrm>
            <a:off x="5008245" y="2397952"/>
            <a:ext cx="3951312" cy="2399405"/>
          </a:xfrm>
          <a:prstGeom prst="rect">
            <a:avLst/>
          </a:prstGeom>
        </p:spPr>
      </p:pic>
      <p:sp>
        <p:nvSpPr>
          <p:cNvPr id="12" name="TextBox 11">
            <a:extLst>
              <a:ext uri="{FF2B5EF4-FFF2-40B4-BE49-F238E27FC236}">
                <a16:creationId xmlns:a16="http://schemas.microsoft.com/office/drawing/2014/main" id="{4E3DABFD-CDD8-D249-8B85-C9FF8D2CB0F8}"/>
              </a:ext>
            </a:extLst>
          </p:cNvPr>
          <p:cNvSpPr txBox="1"/>
          <p:nvPr/>
        </p:nvSpPr>
        <p:spPr>
          <a:xfrm>
            <a:off x="125730" y="113761"/>
            <a:ext cx="9765030" cy="2616101"/>
          </a:xfrm>
          <a:prstGeom prst="rect">
            <a:avLst/>
          </a:prstGeom>
          <a:noFill/>
        </p:spPr>
        <p:txBody>
          <a:bodyPr wrap="square" rtlCol="0">
            <a:spAutoFit/>
          </a:bodyPr>
          <a:lstStyle/>
          <a:p>
            <a:pPr algn="ctr"/>
            <a:r>
              <a:rPr lang="en-US" sz="3200" dirty="0">
                <a:solidFill>
                  <a:srgbClr val="FF0000"/>
                </a:solidFill>
                <a:latin typeface="Arial" panose="020B0604020202020204" pitchFamily="34" charset="0"/>
                <a:cs typeface="Arial" panose="020B0604020202020204" pitchFamily="34" charset="0"/>
              </a:rPr>
              <a:t>New Center for Cancer Immunology &amp; Immunotherapy</a:t>
            </a:r>
          </a:p>
          <a:p>
            <a:pPr algn="ctr"/>
            <a:endParaRPr lang="en-US" sz="600" dirty="0">
              <a:solidFill>
                <a:srgbClr val="FF0000"/>
              </a:solidFill>
              <a:latin typeface="Arial" panose="020B0604020202020204" pitchFamily="34" charset="0"/>
              <a:cs typeface="Arial" panose="020B0604020202020204" pitchFamily="34" charset="0"/>
            </a:endParaRPr>
          </a:p>
          <a:p>
            <a:pPr algn="ctr"/>
            <a:endParaRPr lang="en-US" sz="2200" dirty="0">
              <a:solidFill>
                <a:srgbClr val="FF0000"/>
              </a:solidFill>
              <a:latin typeface="Arial" panose="020B0604020202020204" pitchFamily="34" charset="0"/>
              <a:cs typeface="Arial" panose="020B0604020202020204" pitchFamily="34" charset="0"/>
            </a:endParaRPr>
          </a:p>
          <a:p>
            <a:pPr marL="457200" indent="-457200">
              <a:buClr>
                <a:srgbClr val="FF0000"/>
              </a:buClr>
              <a:buFont typeface="Courier New" panose="02070309020205020404" pitchFamily="49" charset="0"/>
              <a:buChar char="o"/>
            </a:pPr>
            <a:r>
              <a:rPr lang="en-US" sz="2400" dirty="0">
                <a:latin typeface="Arial" panose="020B0604020202020204" pitchFamily="34" charset="0"/>
                <a:cs typeface="Arial" panose="020B0604020202020204" pitchFamily="34" charset="0"/>
              </a:rPr>
              <a:t>Mission is to conduct biomedical research that works towards harnessing the power of the immune system to eradicate cancer</a:t>
            </a:r>
          </a:p>
          <a:p>
            <a:pPr marL="457200" indent="-457200">
              <a:buClr>
                <a:srgbClr val="FF0000"/>
              </a:buClr>
              <a:buFont typeface="Courier New" panose="02070309020205020404" pitchFamily="49" charset="0"/>
              <a:buChar char="o"/>
            </a:pPr>
            <a:endParaRPr lang="en-US" sz="2400"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A42432D9-45A7-AE41-AD7C-C19A25B442F6}"/>
              </a:ext>
            </a:extLst>
          </p:cNvPr>
          <p:cNvPicPr>
            <a:picLocks noChangeAspect="1"/>
          </p:cNvPicPr>
          <p:nvPr/>
        </p:nvPicPr>
        <p:blipFill>
          <a:blip r:embed="rId6"/>
          <a:stretch>
            <a:fillRect/>
          </a:stretch>
        </p:blipFill>
        <p:spPr>
          <a:xfrm>
            <a:off x="783254" y="4942363"/>
            <a:ext cx="1151971" cy="1111652"/>
          </a:xfrm>
          <a:prstGeom prst="rect">
            <a:avLst/>
          </a:prstGeom>
        </p:spPr>
      </p:pic>
      <p:pic>
        <p:nvPicPr>
          <p:cNvPr id="14" name="Picture 13">
            <a:extLst>
              <a:ext uri="{FF2B5EF4-FFF2-40B4-BE49-F238E27FC236}">
                <a16:creationId xmlns:a16="http://schemas.microsoft.com/office/drawing/2014/main" id="{11E2AA28-58C9-154E-BB1D-03E70BEB39A1}"/>
              </a:ext>
            </a:extLst>
          </p:cNvPr>
          <p:cNvPicPr>
            <a:picLocks noChangeAspect="1"/>
          </p:cNvPicPr>
          <p:nvPr/>
        </p:nvPicPr>
        <p:blipFill rotWithShape="1">
          <a:blip r:embed="rId7"/>
          <a:srcRect l="630" t="6896" r="-630" b="22000"/>
          <a:stretch/>
        </p:blipFill>
        <p:spPr>
          <a:xfrm>
            <a:off x="2034425" y="4974003"/>
            <a:ext cx="1078442" cy="1080012"/>
          </a:xfrm>
          <a:prstGeom prst="rect">
            <a:avLst/>
          </a:prstGeom>
        </p:spPr>
      </p:pic>
      <p:sp>
        <p:nvSpPr>
          <p:cNvPr id="15" name="TextBox 14">
            <a:extLst>
              <a:ext uri="{FF2B5EF4-FFF2-40B4-BE49-F238E27FC236}">
                <a16:creationId xmlns:a16="http://schemas.microsoft.com/office/drawing/2014/main" id="{DDB44909-C04C-8F4C-894E-C5383E6406B7}"/>
              </a:ext>
            </a:extLst>
          </p:cNvPr>
          <p:cNvSpPr txBox="1"/>
          <p:nvPr/>
        </p:nvSpPr>
        <p:spPr>
          <a:xfrm>
            <a:off x="1091931" y="6204275"/>
            <a:ext cx="2020936" cy="369332"/>
          </a:xfrm>
          <a:prstGeom prst="rect">
            <a:avLst/>
          </a:prstGeom>
          <a:noFill/>
        </p:spPr>
        <p:txBody>
          <a:bodyPr wrap="square" rtlCol="0">
            <a:spAutoFit/>
          </a:bodyPr>
          <a:lstStyle/>
          <a:p>
            <a:r>
              <a:rPr lang="en-US" dirty="0"/>
              <a:t>Yan               Bates</a:t>
            </a:r>
          </a:p>
        </p:txBody>
      </p:sp>
    </p:spTree>
    <p:extLst>
      <p:ext uri="{BB962C8B-B14F-4D97-AF65-F5344CB8AC3E}">
        <p14:creationId xmlns:p14="http://schemas.microsoft.com/office/powerpoint/2010/main" val="38078839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79EAB130-9D09-2340-9909-B04F09928AAF}"/>
              </a:ext>
            </a:extLst>
          </p:cNvPr>
          <p:cNvPicPr>
            <a:picLocks noChangeAspect="1"/>
          </p:cNvPicPr>
          <p:nvPr/>
        </p:nvPicPr>
        <p:blipFill>
          <a:blip r:embed="rId2"/>
          <a:stretch>
            <a:fillRect/>
          </a:stretch>
        </p:blipFill>
        <p:spPr>
          <a:xfrm>
            <a:off x="216831" y="7025935"/>
            <a:ext cx="4713631" cy="556591"/>
          </a:xfrm>
          <a:prstGeom prst="rect">
            <a:avLst/>
          </a:prstGeom>
        </p:spPr>
      </p:pic>
      <p:sp>
        <p:nvSpPr>
          <p:cNvPr id="4" name="Slide Number Placeholder 3">
            <a:extLst>
              <a:ext uri="{FF2B5EF4-FFF2-40B4-BE49-F238E27FC236}">
                <a16:creationId xmlns:a16="http://schemas.microsoft.com/office/drawing/2014/main" id="{75087E32-45F4-0A49-8067-C6DB7D911543}"/>
              </a:ext>
            </a:extLst>
          </p:cNvPr>
          <p:cNvSpPr>
            <a:spLocks noGrp="1"/>
          </p:cNvSpPr>
          <p:nvPr>
            <p:ph type="sldNum" sz="quarter" idx="12"/>
          </p:nvPr>
        </p:nvSpPr>
        <p:spPr>
          <a:xfrm>
            <a:off x="7103745" y="7203865"/>
            <a:ext cx="2263140" cy="413808"/>
          </a:xfrm>
        </p:spPr>
        <p:txBody>
          <a:bodyPr/>
          <a:lstStyle/>
          <a:p>
            <a:fld id="{F4CD71BD-9351-4C4A-B08F-E1A3E1939CE2}" type="slidenum">
              <a:rPr lang="en-US" smtClean="0"/>
              <a:t>29</a:t>
            </a:fld>
            <a:endParaRPr lang="en-US" dirty="0"/>
          </a:p>
        </p:txBody>
      </p:sp>
      <p:sp>
        <p:nvSpPr>
          <p:cNvPr id="6" name="TextBox 5">
            <a:extLst>
              <a:ext uri="{FF2B5EF4-FFF2-40B4-BE49-F238E27FC236}">
                <a16:creationId xmlns:a16="http://schemas.microsoft.com/office/drawing/2014/main" id="{57B95379-CC02-454A-9EDC-251BA3B0EEA3}"/>
              </a:ext>
            </a:extLst>
          </p:cNvPr>
          <p:cNvSpPr txBox="1"/>
          <p:nvPr/>
        </p:nvSpPr>
        <p:spPr>
          <a:xfrm>
            <a:off x="216832" y="516837"/>
            <a:ext cx="9612968" cy="4124206"/>
          </a:xfrm>
          <a:prstGeom prst="rect">
            <a:avLst/>
          </a:prstGeom>
          <a:noFill/>
        </p:spPr>
        <p:txBody>
          <a:bodyPr wrap="square" rtlCol="0">
            <a:spAutoFit/>
          </a:bodyPr>
          <a:lstStyle/>
          <a:p>
            <a:pPr algn="ctr"/>
            <a:r>
              <a:rPr lang="en-US" sz="3200" dirty="0">
                <a:solidFill>
                  <a:srgbClr val="FF0000"/>
                </a:solidFill>
                <a:latin typeface="Arial" panose="020B0604020202020204" pitchFamily="34" charset="0"/>
                <a:cs typeface="Arial" panose="020B0604020202020204" pitchFamily="34" charset="0"/>
              </a:rPr>
              <a:t>Conclusions</a:t>
            </a:r>
          </a:p>
          <a:p>
            <a:pPr>
              <a:buClr>
                <a:srgbClr val="FF0000"/>
              </a:buClr>
            </a:pPr>
            <a:endParaRPr lang="en-US" sz="3800" dirty="0">
              <a:latin typeface="Arial" panose="020B0604020202020204" pitchFamily="34" charset="0"/>
              <a:cs typeface="Arial" panose="020B0604020202020204" pitchFamily="34" charset="0"/>
            </a:endParaRPr>
          </a:p>
          <a:p>
            <a:pPr marL="457200" indent="-457200">
              <a:buClr>
                <a:srgbClr val="FF0000"/>
              </a:buClr>
              <a:buFont typeface="Courier New" panose="02070309020205020404" pitchFamily="49" charset="0"/>
              <a:buChar char="o"/>
            </a:pPr>
            <a:r>
              <a:rPr lang="en-US" sz="2400" dirty="0">
                <a:latin typeface="Arial" panose="020B0604020202020204" pitchFamily="34" charset="0"/>
                <a:cs typeface="Arial" panose="020B0604020202020204" pitchFamily="34" charset="0"/>
              </a:rPr>
              <a:t>Our goal is to make cancer a disease of the past, a disease only discussed in history books, and a disease that doesn’t cause our friends and family, young and old, to die before their time</a:t>
            </a:r>
          </a:p>
          <a:p>
            <a:pPr>
              <a:buClr>
                <a:srgbClr val="FF0000"/>
              </a:buClr>
            </a:pPr>
            <a:endParaRPr lang="en-US" sz="2400" dirty="0">
              <a:latin typeface="Arial" panose="020B0604020202020204" pitchFamily="34" charset="0"/>
              <a:cs typeface="Arial" panose="020B0604020202020204" pitchFamily="34" charset="0"/>
            </a:endParaRPr>
          </a:p>
          <a:p>
            <a:pPr marL="457200" indent="-457200">
              <a:buClr>
                <a:srgbClr val="FF0000"/>
              </a:buClr>
              <a:buFont typeface="Courier New" panose="02070309020205020404" pitchFamily="49" charset="0"/>
              <a:buChar char="o"/>
            </a:pPr>
            <a:r>
              <a:rPr lang="en-US" sz="2400" dirty="0">
                <a:latin typeface="Arial" panose="020B0604020202020204" pitchFamily="34" charset="0"/>
                <a:cs typeface="Arial" panose="020B0604020202020204" pitchFamily="34" charset="0"/>
              </a:rPr>
              <a:t>To reach this goal, we need continued support for our </a:t>
            </a:r>
            <a:r>
              <a:rPr lang="en-US" sz="2400" b="1" dirty="0">
                <a:latin typeface="Arial" panose="020B0604020202020204" pitchFamily="34" charset="0"/>
                <a:cs typeface="Arial" panose="020B0604020202020204" pitchFamily="34" charset="0"/>
              </a:rPr>
              <a:t>innovative</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cancer screening and research programs</a:t>
            </a:r>
            <a:r>
              <a:rPr lang="en-US" sz="2400" dirty="0">
                <a:latin typeface="Arial" panose="020B0604020202020204" pitchFamily="34" charset="0"/>
                <a:cs typeface="Arial" panose="020B0604020202020204" pitchFamily="34" charset="0"/>
              </a:rPr>
              <a:t> so that we can continue to reduce the cancer death rate in Kentucky, the US and the world</a:t>
            </a:r>
          </a:p>
        </p:txBody>
      </p:sp>
      <p:pic>
        <p:nvPicPr>
          <p:cNvPr id="7" name="Picture 6">
            <a:extLst>
              <a:ext uri="{FF2B5EF4-FFF2-40B4-BE49-F238E27FC236}">
                <a16:creationId xmlns:a16="http://schemas.microsoft.com/office/drawing/2014/main" id="{F3C31253-3B1C-1A47-9CF6-FE2E705C3600}"/>
              </a:ext>
            </a:extLst>
          </p:cNvPr>
          <p:cNvPicPr>
            <a:picLocks noChangeAspect="1"/>
          </p:cNvPicPr>
          <p:nvPr/>
        </p:nvPicPr>
        <p:blipFill>
          <a:blip r:embed="rId3"/>
          <a:stretch>
            <a:fillRect/>
          </a:stretch>
        </p:blipFill>
        <p:spPr>
          <a:xfrm>
            <a:off x="5021902" y="6354841"/>
            <a:ext cx="5025068" cy="1411423"/>
          </a:xfrm>
          <a:prstGeom prst="rect">
            <a:avLst/>
          </a:prstGeom>
        </p:spPr>
      </p:pic>
    </p:spTree>
    <p:extLst>
      <p:ext uri="{BB962C8B-B14F-4D97-AF65-F5344CB8AC3E}">
        <p14:creationId xmlns:p14="http://schemas.microsoft.com/office/powerpoint/2010/main" val="2652938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9309F6-B353-0A47-B594-61E4F6DE5348}"/>
              </a:ext>
            </a:extLst>
          </p:cNvPr>
          <p:cNvPicPr>
            <a:picLocks noChangeAspect="1"/>
          </p:cNvPicPr>
          <p:nvPr/>
        </p:nvPicPr>
        <p:blipFill rotWithShape="1">
          <a:blip r:embed="rId2"/>
          <a:srcRect l="1578" t="13473" r="1752" b="4807"/>
          <a:stretch/>
        </p:blipFill>
        <p:spPr>
          <a:xfrm>
            <a:off x="847158" y="2063317"/>
            <a:ext cx="8764431" cy="4920809"/>
          </a:xfrm>
          <a:prstGeom prst="rect">
            <a:avLst/>
          </a:prstGeom>
        </p:spPr>
      </p:pic>
      <p:pic>
        <p:nvPicPr>
          <p:cNvPr id="6" name="Picture 5">
            <a:extLst>
              <a:ext uri="{FF2B5EF4-FFF2-40B4-BE49-F238E27FC236}">
                <a16:creationId xmlns:a16="http://schemas.microsoft.com/office/drawing/2014/main" id="{5410E25F-AB98-A842-B2EA-2C3370B08029}"/>
              </a:ext>
            </a:extLst>
          </p:cNvPr>
          <p:cNvPicPr>
            <a:picLocks noChangeAspect="1"/>
          </p:cNvPicPr>
          <p:nvPr/>
        </p:nvPicPr>
        <p:blipFill>
          <a:blip r:embed="rId3"/>
          <a:stretch>
            <a:fillRect/>
          </a:stretch>
        </p:blipFill>
        <p:spPr>
          <a:xfrm>
            <a:off x="216831" y="7025935"/>
            <a:ext cx="4713631" cy="556591"/>
          </a:xfrm>
          <a:prstGeom prst="rect">
            <a:avLst/>
          </a:prstGeom>
        </p:spPr>
      </p:pic>
      <p:sp>
        <p:nvSpPr>
          <p:cNvPr id="4" name="Slide Number Placeholder 3">
            <a:extLst>
              <a:ext uri="{FF2B5EF4-FFF2-40B4-BE49-F238E27FC236}">
                <a16:creationId xmlns:a16="http://schemas.microsoft.com/office/drawing/2014/main" id="{CBDE6F31-5AB4-B84D-ACDD-3485ACDEC2E3}"/>
              </a:ext>
            </a:extLst>
          </p:cNvPr>
          <p:cNvSpPr>
            <a:spLocks noGrp="1"/>
          </p:cNvSpPr>
          <p:nvPr>
            <p:ph type="sldNum" sz="quarter" idx="12"/>
          </p:nvPr>
        </p:nvSpPr>
        <p:spPr/>
        <p:txBody>
          <a:bodyPr/>
          <a:lstStyle/>
          <a:p>
            <a:fld id="{F4CD71BD-9351-4C4A-B08F-E1A3E1939CE2}" type="slidenum">
              <a:rPr lang="en-US" smtClean="0"/>
              <a:t>3</a:t>
            </a:fld>
            <a:endParaRPr lang="en-US" dirty="0"/>
          </a:p>
        </p:txBody>
      </p:sp>
      <p:sp>
        <p:nvSpPr>
          <p:cNvPr id="10" name="Slide Number Placeholder 3">
            <a:extLst>
              <a:ext uri="{FF2B5EF4-FFF2-40B4-BE49-F238E27FC236}">
                <a16:creationId xmlns:a16="http://schemas.microsoft.com/office/drawing/2014/main" id="{E92DC363-B7B8-B04B-98E0-DF253D66E89E}"/>
              </a:ext>
            </a:extLst>
          </p:cNvPr>
          <p:cNvSpPr txBox="1">
            <a:spLocks/>
          </p:cNvSpPr>
          <p:nvPr/>
        </p:nvSpPr>
        <p:spPr>
          <a:xfrm>
            <a:off x="7103745" y="7203865"/>
            <a:ext cx="2263140" cy="413808"/>
          </a:xfrm>
          <a:prstGeom prst="rect">
            <a:avLst/>
          </a:prstGeom>
        </p:spPr>
        <p:txBody>
          <a:bodyPr vert="horz" lIns="91440" tIns="45720" rIns="91440" bIns="45720" rtlCol="0" anchor="ctr"/>
          <a:lstStyle>
            <a:defPPr>
              <a:defRPr lang="en-US"/>
            </a:defPPr>
            <a:lvl1pPr marL="0" algn="r" defTabSz="914400" rtl="0" eaLnBrk="1" latinLnBrk="0" hangingPunct="1">
              <a:defRPr sz="132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4CD71BD-9351-4C4A-B08F-E1A3E1939CE2}" type="slidenum">
              <a:rPr lang="en-US" smtClean="0"/>
              <a:pPr/>
              <a:t>3</a:t>
            </a:fld>
            <a:endParaRPr lang="en-US" dirty="0"/>
          </a:p>
        </p:txBody>
      </p:sp>
      <p:sp>
        <p:nvSpPr>
          <p:cNvPr id="13" name="TextBox 12">
            <a:extLst>
              <a:ext uri="{FF2B5EF4-FFF2-40B4-BE49-F238E27FC236}">
                <a16:creationId xmlns:a16="http://schemas.microsoft.com/office/drawing/2014/main" id="{D38BF7C2-F37A-3A4A-BFB5-FD98DCD0ABE5}"/>
              </a:ext>
            </a:extLst>
          </p:cNvPr>
          <p:cNvSpPr txBox="1"/>
          <p:nvPr/>
        </p:nvSpPr>
        <p:spPr>
          <a:xfrm>
            <a:off x="1850667" y="5774328"/>
            <a:ext cx="8299173" cy="707886"/>
          </a:xfrm>
          <a:prstGeom prst="rect">
            <a:avLst/>
          </a:prstGeom>
          <a:noFill/>
        </p:spPr>
        <p:txBody>
          <a:bodyPr wrap="square" rtlCol="0">
            <a:spAutoFit/>
          </a:bodyPr>
          <a:lstStyle/>
          <a:p>
            <a:endParaRPr lang="en-US" sz="1200" dirty="0">
              <a:latin typeface="Arial" panose="020B0604020202020204" pitchFamily="34" charset="0"/>
              <a:cs typeface="Arial" panose="020B0604020202020204" pitchFamily="34" charset="0"/>
            </a:endParaRPr>
          </a:p>
          <a:p>
            <a:endParaRPr lang="en-US" sz="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85C5692D-C2D4-B34F-AE75-CC2B56EC37EE}"/>
              </a:ext>
            </a:extLst>
          </p:cNvPr>
          <p:cNvSpPr txBox="1"/>
          <p:nvPr/>
        </p:nvSpPr>
        <p:spPr>
          <a:xfrm>
            <a:off x="51667" y="104539"/>
            <a:ext cx="9944689" cy="1138773"/>
          </a:xfrm>
          <a:prstGeom prst="rect">
            <a:avLst/>
          </a:prstGeom>
          <a:noFill/>
        </p:spPr>
        <p:txBody>
          <a:bodyPr wrap="square" rtlCol="0">
            <a:spAutoFit/>
          </a:bodyPr>
          <a:lstStyle/>
          <a:p>
            <a:pPr algn="ctr"/>
            <a:r>
              <a:rPr lang="en-US" sz="3400" dirty="0">
                <a:solidFill>
                  <a:srgbClr val="FF0000"/>
                </a:solidFill>
                <a:latin typeface="Arial" panose="020B0604020202020204" pitchFamily="34" charset="0"/>
                <a:ea typeface="Times New Roman" charset="0"/>
                <a:cs typeface="Arial" panose="020B0604020202020204" pitchFamily="34" charset="0"/>
              </a:rPr>
              <a:t>Someone Dies of Cancer In Kentucky Every Hour (9000 Each Year)</a:t>
            </a:r>
          </a:p>
        </p:txBody>
      </p:sp>
      <p:sp>
        <p:nvSpPr>
          <p:cNvPr id="14" name="TextBox 13">
            <a:extLst>
              <a:ext uri="{FF2B5EF4-FFF2-40B4-BE49-F238E27FC236}">
                <a16:creationId xmlns:a16="http://schemas.microsoft.com/office/drawing/2014/main" id="{57D6BB8B-AA1E-C947-A0AB-25D8E25927BA}"/>
              </a:ext>
            </a:extLst>
          </p:cNvPr>
          <p:cNvSpPr txBox="1"/>
          <p:nvPr/>
        </p:nvSpPr>
        <p:spPr>
          <a:xfrm>
            <a:off x="551771" y="1449754"/>
            <a:ext cx="9314290" cy="1015663"/>
          </a:xfrm>
          <a:prstGeom prst="rect">
            <a:avLst/>
          </a:prstGeom>
          <a:noFill/>
        </p:spPr>
        <p:txBody>
          <a:bodyPr wrap="square" rtlCol="0">
            <a:spAutoFit/>
          </a:bodyPr>
          <a:lstStyle/>
          <a:p>
            <a:pPr marL="342900" indent="-342900">
              <a:buClr>
                <a:srgbClr val="FF0000"/>
              </a:buClr>
              <a:buFont typeface="Courier New" panose="02070309020205020404" pitchFamily="49" charset="0"/>
              <a:buChar char="o"/>
            </a:pPr>
            <a:r>
              <a:rPr lang="en-US" sz="2400" dirty="0">
                <a:latin typeface="Arial" panose="020B0604020202020204" pitchFamily="34" charset="0"/>
                <a:cs typeface="Arial" panose="020B0604020202020204" pitchFamily="34" charset="0"/>
              </a:rPr>
              <a:t>Cancer strikes many Kentuckians just as they are entering the most productive period of their lives</a:t>
            </a:r>
          </a:p>
          <a:p>
            <a:pPr marL="342900" indent="-342900">
              <a:buClr>
                <a:srgbClr val="FF0000"/>
              </a:buClr>
              <a:buFont typeface="Courier New" panose="02070309020205020404" pitchFamily="49" charset="0"/>
              <a:buChar char="o"/>
            </a:pPr>
            <a:endParaRPr lang="en-US" sz="12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9B12D4D-6BA1-3246-8AC0-2E037D1DFFE6}"/>
              </a:ext>
            </a:extLst>
          </p:cNvPr>
          <p:cNvSpPr txBox="1"/>
          <p:nvPr/>
        </p:nvSpPr>
        <p:spPr>
          <a:xfrm>
            <a:off x="3338514" y="5312663"/>
            <a:ext cx="4783363" cy="461665"/>
          </a:xfrm>
          <a:prstGeom prst="rect">
            <a:avLst/>
          </a:prstGeom>
          <a:noFill/>
        </p:spPr>
        <p:txBody>
          <a:bodyPr wrap="square" rtlCol="0">
            <a:spAutoFit/>
          </a:bodyPr>
          <a:lstStyle/>
          <a:p>
            <a:r>
              <a:rPr lang="en-US" sz="2400" dirty="0"/>
              <a:t>Cancer Deaths by Age (Global)</a:t>
            </a:r>
          </a:p>
        </p:txBody>
      </p:sp>
    </p:spTree>
    <p:extLst>
      <p:ext uri="{BB962C8B-B14F-4D97-AF65-F5344CB8AC3E}">
        <p14:creationId xmlns:p14="http://schemas.microsoft.com/office/powerpoint/2010/main" val="1811223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10E25F-AB98-A842-B2EA-2C3370B08029}"/>
              </a:ext>
            </a:extLst>
          </p:cNvPr>
          <p:cNvPicPr>
            <a:picLocks noChangeAspect="1"/>
          </p:cNvPicPr>
          <p:nvPr/>
        </p:nvPicPr>
        <p:blipFill>
          <a:blip r:embed="rId2"/>
          <a:stretch>
            <a:fillRect/>
          </a:stretch>
        </p:blipFill>
        <p:spPr>
          <a:xfrm>
            <a:off x="216831" y="7025935"/>
            <a:ext cx="4713631" cy="556591"/>
          </a:xfrm>
          <a:prstGeom prst="rect">
            <a:avLst/>
          </a:prstGeom>
        </p:spPr>
      </p:pic>
      <p:sp>
        <p:nvSpPr>
          <p:cNvPr id="4" name="Slide Number Placeholder 3">
            <a:extLst>
              <a:ext uri="{FF2B5EF4-FFF2-40B4-BE49-F238E27FC236}">
                <a16:creationId xmlns:a16="http://schemas.microsoft.com/office/drawing/2014/main" id="{CBDE6F31-5AB4-B84D-ACDD-3485ACDEC2E3}"/>
              </a:ext>
            </a:extLst>
          </p:cNvPr>
          <p:cNvSpPr>
            <a:spLocks noGrp="1"/>
          </p:cNvSpPr>
          <p:nvPr>
            <p:ph type="sldNum" sz="quarter" idx="12"/>
          </p:nvPr>
        </p:nvSpPr>
        <p:spPr/>
        <p:txBody>
          <a:bodyPr/>
          <a:lstStyle/>
          <a:p>
            <a:fld id="{F4CD71BD-9351-4C4A-B08F-E1A3E1939CE2}" type="slidenum">
              <a:rPr lang="en-US" smtClean="0"/>
              <a:t>4</a:t>
            </a:fld>
            <a:endParaRPr lang="en-US" dirty="0"/>
          </a:p>
        </p:txBody>
      </p:sp>
      <p:sp>
        <p:nvSpPr>
          <p:cNvPr id="9" name="TextBox 8">
            <a:extLst>
              <a:ext uri="{FF2B5EF4-FFF2-40B4-BE49-F238E27FC236}">
                <a16:creationId xmlns:a16="http://schemas.microsoft.com/office/drawing/2014/main" id="{D5473EE6-2005-544F-A551-13D578773622}"/>
              </a:ext>
            </a:extLst>
          </p:cNvPr>
          <p:cNvSpPr txBox="1"/>
          <p:nvPr/>
        </p:nvSpPr>
        <p:spPr>
          <a:xfrm>
            <a:off x="1850667" y="3182830"/>
            <a:ext cx="8015394" cy="1323439"/>
          </a:xfrm>
          <a:prstGeom prst="rect">
            <a:avLst/>
          </a:prstGeom>
          <a:noFill/>
        </p:spPr>
        <p:txBody>
          <a:bodyPr wrap="square" rtlCol="0">
            <a:spAutoFit/>
          </a:bodyPr>
          <a:lstStyle/>
          <a:p>
            <a:endParaRPr lang="en-US" sz="16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
        <p:nvSpPr>
          <p:cNvPr id="10" name="Slide Number Placeholder 3">
            <a:extLst>
              <a:ext uri="{FF2B5EF4-FFF2-40B4-BE49-F238E27FC236}">
                <a16:creationId xmlns:a16="http://schemas.microsoft.com/office/drawing/2014/main" id="{E92DC363-B7B8-B04B-98E0-DF253D66E89E}"/>
              </a:ext>
            </a:extLst>
          </p:cNvPr>
          <p:cNvSpPr txBox="1">
            <a:spLocks/>
          </p:cNvSpPr>
          <p:nvPr/>
        </p:nvSpPr>
        <p:spPr>
          <a:xfrm>
            <a:off x="7103745" y="7203865"/>
            <a:ext cx="2263140" cy="413808"/>
          </a:xfrm>
          <a:prstGeom prst="rect">
            <a:avLst/>
          </a:prstGeom>
        </p:spPr>
        <p:txBody>
          <a:bodyPr vert="horz" lIns="91440" tIns="45720" rIns="91440" bIns="45720" rtlCol="0" anchor="ctr"/>
          <a:lstStyle>
            <a:defPPr>
              <a:defRPr lang="en-US"/>
            </a:defPPr>
            <a:lvl1pPr marL="0" algn="r" defTabSz="914400" rtl="0" eaLnBrk="1" latinLnBrk="0" hangingPunct="1">
              <a:defRPr sz="132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4CD71BD-9351-4C4A-B08F-E1A3E1939CE2}" type="slidenum">
              <a:rPr lang="en-US" smtClean="0"/>
              <a:pPr/>
              <a:t>4</a:t>
            </a:fld>
            <a:endParaRPr lang="en-US" dirty="0"/>
          </a:p>
        </p:txBody>
      </p:sp>
      <p:sp>
        <p:nvSpPr>
          <p:cNvPr id="13" name="TextBox 12">
            <a:extLst>
              <a:ext uri="{FF2B5EF4-FFF2-40B4-BE49-F238E27FC236}">
                <a16:creationId xmlns:a16="http://schemas.microsoft.com/office/drawing/2014/main" id="{D38BF7C2-F37A-3A4A-BFB5-FD98DCD0ABE5}"/>
              </a:ext>
            </a:extLst>
          </p:cNvPr>
          <p:cNvSpPr txBox="1"/>
          <p:nvPr/>
        </p:nvSpPr>
        <p:spPr>
          <a:xfrm>
            <a:off x="1850667" y="5774328"/>
            <a:ext cx="8299173" cy="707886"/>
          </a:xfrm>
          <a:prstGeom prst="rect">
            <a:avLst/>
          </a:prstGeom>
          <a:noFill/>
        </p:spPr>
        <p:txBody>
          <a:bodyPr wrap="square" rtlCol="0">
            <a:spAutoFit/>
          </a:bodyPr>
          <a:lstStyle/>
          <a:p>
            <a:endParaRPr lang="en-US" sz="1200" dirty="0">
              <a:latin typeface="Arial" panose="020B0604020202020204" pitchFamily="34" charset="0"/>
              <a:cs typeface="Arial" panose="020B0604020202020204" pitchFamily="34" charset="0"/>
            </a:endParaRPr>
          </a:p>
          <a:p>
            <a:endParaRPr lang="en-US" sz="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85C5692D-C2D4-B34F-AE75-CC2B56EC37EE}"/>
              </a:ext>
            </a:extLst>
          </p:cNvPr>
          <p:cNvSpPr txBox="1"/>
          <p:nvPr/>
        </p:nvSpPr>
        <p:spPr>
          <a:xfrm>
            <a:off x="51667" y="104539"/>
            <a:ext cx="9944689" cy="1138773"/>
          </a:xfrm>
          <a:prstGeom prst="rect">
            <a:avLst/>
          </a:prstGeom>
          <a:noFill/>
        </p:spPr>
        <p:txBody>
          <a:bodyPr wrap="square" rtlCol="0">
            <a:spAutoFit/>
          </a:bodyPr>
          <a:lstStyle/>
          <a:p>
            <a:pPr algn="ctr"/>
            <a:r>
              <a:rPr lang="en-US" sz="3400" dirty="0">
                <a:solidFill>
                  <a:srgbClr val="FF0000"/>
                </a:solidFill>
                <a:latin typeface="Arial" panose="020B0604020202020204" pitchFamily="34" charset="0"/>
                <a:ea typeface="Times New Roman" charset="0"/>
                <a:cs typeface="Arial" panose="020B0604020202020204" pitchFamily="34" charset="0"/>
              </a:rPr>
              <a:t>Someone Dies of Cancer In Kentucky Every Hour (9000 Each Year)</a:t>
            </a:r>
          </a:p>
        </p:txBody>
      </p:sp>
      <p:sp>
        <p:nvSpPr>
          <p:cNvPr id="14" name="TextBox 13">
            <a:extLst>
              <a:ext uri="{FF2B5EF4-FFF2-40B4-BE49-F238E27FC236}">
                <a16:creationId xmlns:a16="http://schemas.microsoft.com/office/drawing/2014/main" id="{57D6BB8B-AA1E-C947-A0AB-25D8E25927BA}"/>
              </a:ext>
            </a:extLst>
          </p:cNvPr>
          <p:cNvSpPr txBox="1"/>
          <p:nvPr/>
        </p:nvSpPr>
        <p:spPr>
          <a:xfrm>
            <a:off x="216831" y="1292099"/>
            <a:ext cx="9649230" cy="6186309"/>
          </a:xfrm>
          <a:prstGeom prst="rect">
            <a:avLst/>
          </a:prstGeom>
          <a:noFill/>
        </p:spPr>
        <p:txBody>
          <a:bodyPr wrap="square" rtlCol="0">
            <a:spAutoFit/>
          </a:bodyPr>
          <a:lstStyle/>
          <a:p>
            <a:pPr>
              <a:buClr>
                <a:srgbClr val="FF0000"/>
              </a:buClr>
            </a:pPr>
            <a:endParaRPr lang="en-US" sz="2400" dirty="0">
              <a:latin typeface="Arial" panose="020B0604020202020204" pitchFamily="34" charset="0"/>
              <a:cs typeface="Arial" panose="020B0604020202020204" pitchFamily="34" charset="0"/>
            </a:endParaRPr>
          </a:p>
          <a:p>
            <a:pPr marL="342900" indent="-342900" algn="just">
              <a:buClr>
                <a:srgbClr val="FF0000"/>
              </a:buClr>
              <a:buFont typeface="Courier New" panose="02070309020205020404" pitchFamily="49" charset="0"/>
              <a:buChar char="o"/>
            </a:pPr>
            <a:r>
              <a:rPr lang="en-US" sz="2400" dirty="0">
                <a:latin typeface="Arial" panose="020B0604020202020204" pitchFamily="34" charset="0"/>
                <a:cs typeface="Arial" panose="020B0604020202020204" pitchFamily="34" charset="0"/>
              </a:rPr>
              <a:t>The financial, psychological and social impact of a cancer diagnosis or </a:t>
            </a:r>
            <a:r>
              <a:rPr lang="en-US" sz="2400" dirty="0" smtClean="0">
                <a:latin typeface="Arial" panose="020B0604020202020204" pitchFamily="34" charset="0"/>
                <a:cs typeface="Arial" panose="020B0604020202020204" pitchFamily="34" charset="0"/>
              </a:rPr>
              <a:t>worse a </a:t>
            </a:r>
            <a:r>
              <a:rPr lang="en-US" sz="2400" dirty="0">
                <a:latin typeface="Arial" panose="020B0604020202020204" pitchFamily="34" charset="0"/>
                <a:cs typeface="Arial" panose="020B0604020202020204" pitchFamily="34" charset="0"/>
              </a:rPr>
              <a:t>cancer </a:t>
            </a:r>
            <a:r>
              <a:rPr lang="en-US" sz="2400" dirty="0" smtClean="0">
                <a:latin typeface="Arial" panose="020B0604020202020204" pitchFamily="34" charset="0"/>
                <a:cs typeface="Arial" panose="020B0604020202020204" pitchFamily="34" charset="0"/>
              </a:rPr>
              <a:t>death on </a:t>
            </a:r>
            <a:r>
              <a:rPr lang="en-US" sz="2400" dirty="0">
                <a:latin typeface="Arial" panose="020B0604020202020204" pitchFamily="34" charset="0"/>
                <a:cs typeface="Arial" panose="020B0604020202020204" pitchFamily="34" charset="0"/>
              </a:rPr>
              <a:t>a family is enormous</a:t>
            </a:r>
          </a:p>
          <a:p>
            <a:pPr marL="342900" indent="-342900" algn="just">
              <a:buClr>
                <a:srgbClr val="FF0000"/>
              </a:buClr>
              <a:buFont typeface="Courier New" panose="02070309020205020404" pitchFamily="49" charset="0"/>
              <a:buChar char="o"/>
            </a:pPr>
            <a:endParaRPr lang="en-US" sz="2400" dirty="0">
              <a:latin typeface="Arial" panose="020B0604020202020204" pitchFamily="34" charset="0"/>
              <a:cs typeface="Arial" panose="020B0604020202020204" pitchFamily="34" charset="0"/>
            </a:endParaRPr>
          </a:p>
          <a:p>
            <a:pPr marL="342900" indent="-342900" algn="just">
              <a:buClr>
                <a:srgbClr val="FF0000"/>
              </a:buClr>
              <a:buFont typeface="Courier New" panose="02070309020205020404" pitchFamily="49" charset="0"/>
              <a:buChar char="o"/>
            </a:pPr>
            <a:r>
              <a:rPr lang="en-US" sz="2400" dirty="0">
                <a:latin typeface="Arial" panose="020B0604020202020204" pitchFamily="34" charset="0"/>
                <a:cs typeface="Arial" panose="020B0604020202020204" pitchFamily="34" charset="0"/>
              </a:rPr>
              <a:t>The majority of cancer is caused by </a:t>
            </a:r>
            <a:r>
              <a:rPr lang="en-US" sz="2400" b="1" dirty="0">
                <a:latin typeface="Arial" panose="020B0604020202020204" pitchFamily="34" charset="0"/>
                <a:cs typeface="Arial" panose="020B0604020202020204" pitchFamily="34" charset="0"/>
              </a:rPr>
              <a:t>bad luck </a:t>
            </a:r>
            <a:r>
              <a:rPr lang="en-US" sz="2400" dirty="0">
                <a:latin typeface="Arial" panose="020B0604020202020204" pitchFamily="34" charset="0"/>
                <a:cs typeface="Arial" panose="020B0604020202020204" pitchFamily="34" charset="0"/>
              </a:rPr>
              <a:t>(not bad behaviors)</a:t>
            </a:r>
          </a:p>
          <a:p>
            <a:pPr marL="342900" indent="-342900" algn="just">
              <a:buClr>
                <a:srgbClr val="FF0000"/>
              </a:buClr>
              <a:buFont typeface="Courier New" panose="02070309020205020404" pitchFamily="49" charset="0"/>
              <a:buChar char="o"/>
            </a:pPr>
            <a:endParaRPr lang="en-US" sz="2400" dirty="0">
              <a:latin typeface="Arial" panose="020B0604020202020204" pitchFamily="34" charset="0"/>
              <a:cs typeface="Arial" panose="020B0604020202020204" pitchFamily="34" charset="0"/>
            </a:endParaRPr>
          </a:p>
          <a:p>
            <a:pPr marL="342900" indent="-342900" algn="just">
              <a:buClr>
                <a:srgbClr val="FF0000"/>
              </a:buClr>
              <a:buFont typeface="Courier New" panose="02070309020205020404" pitchFamily="49" charset="0"/>
              <a:buChar char="o"/>
            </a:pPr>
            <a:r>
              <a:rPr lang="en-US" sz="2400" dirty="0">
                <a:latin typeface="Arial" panose="020B0604020202020204" pitchFamily="34" charset="0"/>
                <a:cs typeface="Arial" panose="020B0604020202020204" pitchFamily="34" charset="0"/>
              </a:rPr>
              <a:t>DNA-copying mistakes are responsible for 66 percent of the mutations, while 29 percent are due to environmental factors (such as smoking) and 5 percent to heredity</a:t>
            </a:r>
          </a:p>
          <a:p>
            <a:pPr algn="just">
              <a:buClr>
                <a:srgbClr val="FF0000"/>
              </a:buClr>
            </a:pPr>
            <a:endParaRPr lang="en-US" sz="2400" dirty="0">
              <a:latin typeface="Arial" panose="020B0604020202020204" pitchFamily="34" charset="0"/>
              <a:cs typeface="Arial" panose="020B0604020202020204" pitchFamily="34" charset="0"/>
            </a:endParaRPr>
          </a:p>
          <a:p>
            <a:pPr marL="342900" indent="-342900" algn="just">
              <a:buClr>
                <a:srgbClr val="FF0000"/>
              </a:buClr>
              <a:buFont typeface="Courier New" panose="02070309020205020404" pitchFamily="49" charset="0"/>
              <a:buChar char="o"/>
            </a:pPr>
            <a:r>
              <a:rPr lang="en-US" sz="2400" dirty="0">
                <a:latin typeface="Arial" panose="020B0604020202020204" pitchFamily="34" charset="0"/>
                <a:cs typeface="Arial" panose="020B0604020202020204" pitchFamily="34" charset="0"/>
              </a:rPr>
              <a:t>While reducing smoking through taxes, education and cessation programs </a:t>
            </a:r>
            <a:r>
              <a:rPr lang="en-US" sz="2400" dirty="0" smtClean="0">
                <a:latin typeface="Arial" panose="020B0604020202020204" pitchFamily="34" charset="0"/>
                <a:cs typeface="Arial" panose="020B0604020202020204" pitchFamily="34" charset="0"/>
              </a:rPr>
              <a:t>are </a:t>
            </a:r>
            <a:r>
              <a:rPr lang="en-US" sz="2400" dirty="0" smtClean="0">
                <a:latin typeface="Arial" panose="020B0604020202020204" pitchFamily="34" charset="0"/>
                <a:cs typeface="Arial" panose="020B0604020202020204" pitchFamily="34" charset="0"/>
              </a:rPr>
              <a:t>helping </a:t>
            </a:r>
            <a:r>
              <a:rPr lang="en-US" sz="2400" dirty="0">
                <a:latin typeface="Arial" panose="020B0604020202020204" pitchFamily="34" charset="0"/>
                <a:cs typeface="Arial" panose="020B0604020202020204" pitchFamily="34" charset="0"/>
              </a:rPr>
              <a:t>to reduce the cancer death rate, </a:t>
            </a:r>
            <a:r>
              <a:rPr lang="en-US" sz="2400" b="1" dirty="0">
                <a:latin typeface="Arial" panose="020B0604020202020204" pitchFamily="34" charset="0"/>
                <a:cs typeface="Arial" panose="020B0604020202020204" pitchFamily="34" charset="0"/>
              </a:rPr>
              <a:t>supporting innovative cancer screening and research programs </a:t>
            </a:r>
            <a:r>
              <a:rPr lang="en-US" sz="2400" dirty="0">
                <a:latin typeface="Arial" panose="020B0604020202020204" pitchFamily="34" charset="0"/>
                <a:cs typeface="Arial" panose="020B0604020202020204" pitchFamily="34" charset="0"/>
              </a:rPr>
              <a:t>helps the 66% of cancer patients who simply were dealt a bad hand</a:t>
            </a:r>
          </a:p>
          <a:p>
            <a:pPr marL="342900" indent="-342900">
              <a:buClr>
                <a:srgbClr val="FF0000"/>
              </a:buClr>
              <a:buFont typeface="Courier New" panose="02070309020205020404" pitchFamily="49" charset="0"/>
              <a:buChar char="o"/>
            </a:pPr>
            <a:endParaRPr lang="en-US" sz="2400" dirty="0">
              <a:latin typeface="Arial" panose="020B0604020202020204" pitchFamily="34" charset="0"/>
              <a:cs typeface="Arial" panose="020B0604020202020204" pitchFamily="34" charset="0"/>
            </a:endParaRPr>
          </a:p>
          <a:p>
            <a:pPr marL="342900" indent="-342900">
              <a:buClr>
                <a:srgbClr val="FF0000"/>
              </a:buClr>
              <a:buFont typeface="Courier New" panose="02070309020205020404" pitchFamily="49" charset="0"/>
              <a:buChar char="o"/>
            </a:pPr>
            <a:endParaRPr lang="en-US" sz="2400" dirty="0">
              <a:latin typeface="Arial" panose="020B0604020202020204" pitchFamily="34" charset="0"/>
              <a:cs typeface="Arial" panose="020B0604020202020204" pitchFamily="34" charset="0"/>
            </a:endParaRPr>
          </a:p>
          <a:p>
            <a:pPr marL="342900" indent="-342900">
              <a:buClr>
                <a:srgbClr val="FF0000"/>
              </a:buClr>
              <a:buFont typeface="Courier New" panose="02070309020205020404" pitchFamily="49" charset="0"/>
              <a:buChar char="o"/>
            </a:pP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1519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8301" y="4330253"/>
            <a:ext cx="4974247" cy="3405352"/>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3693" t="22820" r="26734"/>
          <a:stretch/>
        </p:blipFill>
        <p:spPr>
          <a:xfrm>
            <a:off x="2848301" y="919660"/>
            <a:ext cx="4981903" cy="3410593"/>
          </a:xfrm>
          <a:prstGeom prst="rect">
            <a:avLst/>
          </a:prstGeom>
        </p:spPr>
      </p:pic>
      <p:sp>
        <p:nvSpPr>
          <p:cNvPr id="7" name="Oval 6"/>
          <p:cNvSpPr/>
          <p:nvPr/>
        </p:nvSpPr>
        <p:spPr>
          <a:xfrm rot="1880068">
            <a:off x="5874542" y="1702971"/>
            <a:ext cx="998038" cy="168291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381358" y="2207162"/>
            <a:ext cx="126124" cy="369332"/>
          </a:xfrm>
          <a:prstGeom prst="rect">
            <a:avLst/>
          </a:prstGeom>
          <a:noFill/>
        </p:spPr>
        <p:txBody>
          <a:bodyPr wrap="square" rtlCol="0">
            <a:spAutoFit/>
          </a:bodyPr>
          <a:lstStyle/>
          <a:p>
            <a:r>
              <a:rPr lang="en-US" dirty="0"/>
              <a:t>X</a:t>
            </a:r>
          </a:p>
        </p:txBody>
      </p:sp>
      <p:sp>
        <p:nvSpPr>
          <p:cNvPr id="13" name="Oval 12"/>
          <p:cNvSpPr/>
          <p:nvPr/>
        </p:nvSpPr>
        <p:spPr>
          <a:xfrm rot="1880068">
            <a:off x="5700225" y="5191472"/>
            <a:ext cx="998038" cy="168291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218447" y="5712352"/>
            <a:ext cx="126124" cy="369332"/>
          </a:xfrm>
          <a:prstGeom prst="rect">
            <a:avLst/>
          </a:prstGeom>
          <a:noFill/>
        </p:spPr>
        <p:txBody>
          <a:bodyPr wrap="square" rtlCol="0">
            <a:spAutoFit/>
          </a:bodyPr>
          <a:lstStyle/>
          <a:p>
            <a:r>
              <a:rPr lang="en-US" dirty="0"/>
              <a:t>X</a:t>
            </a:r>
          </a:p>
        </p:txBody>
      </p:sp>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85816" t="19557" r="-54" b="36561"/>
          <a:stretch/>
        </p:blipFill>
        <p:spPr>
          <a:xfrm>
            <a:off x="7956328" y="919660"/>
            <a:ext cx="1942493" cy="3410593"/>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0324" y="6948205"/>
            <a:ext cx="2028497" cy="787400"/>
          </a:xfrm>
          <a:prstGeom prst="rect">
            <a:avLst/>
          </a:prstGeom>
        </p:spPr>
      </p:pic>
      <p:sp>
        <p:nvSpPr>
          <p:cNvPr id="18" name="TextBox 17"/>
          <p:cNvSpPr txBox="1"/>
          <p:nvPr/>
        </p:nvSpPr>
        <p:spPr>
          <a:xfrm>
            <a:off x="225800" y="2207162"/>
            <a:ext cx="2848304" cy="954107"/>
          </a:xfrm>
          <a:prstGeom prst="rect">
            <a:avLst/>
          </a:prstGeom>
          <a:noFill/>
        </p:spPr>
        <p:txBody>
          <a:bodyPr wrap="square" rtlCol="0">
            <a:spAutoFit/>
          </a:bodyPr>
          <a:lstStyle/>
          <a:p>
            <a:r>
              <a:rPr lang="en-US" sz="2800" b="1" dirty="0"/>
              <a:t>U.S. CANCER DEATH RATES</a:t>
            </a:r>
          </a:p>
        </p:txBody>
      </p:sp>
      <p:sp>
        <p:nvSpPr>
          <p:cNvPr id="19" name="TextBox 18"/>
          <p:cNvSpPr txBox="1"/>
          <p:nvPr/>
        </p:nvSpPr>
        <p:spPr>
          <a:xfrm>
            <a:off x="225800" y="4906292"/>
            <a:ext cx="2963918" cy="954107"/>
          </a:xfrm>
          <a:prstGeom prst="rect">
            <a:avLst/>
          </a:prstGeom>
          <a:noFill/>
        </p:spPr>
        <p:txBody>
          <a:bodyPr wrap="square" rtlCol="0">
            <a:spAutoFit/>
          </a:bodyPr>
          <a:lstStyle/>
          <a:p>
            <a:r>
              <a:rPr lang="en-US" sz="2800" b="1" dirty="0"/>
              <a:t>U.S. CANCER CENTERS</a:t>
            </a:r>
          </a:p>
        </p:txBody>
      </p:sp>
      <p:sp>
        <p:nvSpPr>
          <p:cNvPr id="20" name="TextBox 19"/>
          <p:cNvSpPr txBox="1"/>
          <p:nvPr/>
        </p:nvSpPr>
        <p:spPr>
          <a:xfrm>
            <a:off x="268837" y="104539"/>
            <a:ext cx="9629543" cy="615553"/>
          </a:xfrm>
          <a:prstGeom prst="rect">
            <a:avLst/>
          </a:prstGeom>
          <a:noFill/>
        </p:spPr>
        <p:txBody>
          <a:bodyPr wrap="square" rtlCol="0">
            <a:spAutoFit/>
          </a:bodyPr>
          <a:lstStyle/>
          <a:p>
            <a:r>
              <a:rPr lang="en-US" sz="3400" dirty="0">
                <a:solidFill>
                  <a:srgbClr val="FF0000"/>
                </a:solidFill>
                <a:latin typeface="Arial" panose="020B0604020202020204" pitchFamily="34" charset="0"/>
                <a:ea typeface="Times New Roman" charset="0"/>
                <a:cs typeface="Arial" panose="020B0604020202020204" pitchFamily="34" charset="0"/>
              </a:rPr>
              <a:t>Distribution of Cancer Deaths </a:t>
            </a:r>
            <a:r>
              <a:rPr lang="en-US" sz="3400" i="1" dirty="0">
                <a:solidFill>
                  <a:srgbClr val="FF0000"/>
                </a:solidFill>
                <a:latin typeface="Arial" panose="020B0604020202020204" pitchFamily="34" charset="0"/>
                <a:ea typeface="Times New Roman" charset="0"/>
                <a:cs typeface="Arial" panose="020B0604020202020204" pitchFamily="34" charset="0"/>
              </a:rPr>
              <a:t>vs</a:t>
            </a:r>
            <a:r>
              <a:rPr lang="en-US" sz="3400" dirty="0">
                <a:solidFill>
                  <a:srgbClr val="FF0000"/>
                </a:solidFill>
                <a:latin typeface="Arial" panose="020B0604020202020204" pitchFamily="34" charset="0"/>
                <a:ea typeface="Times New Roman" charset="0"/>
                <a:cs typeface="Arial" panose="020B0604020202020204" pitchFamily="34" charset="0"/>
              </a:rPr>
              <a:t> Cancer Centers</a:t>
            </a:r>
          </a:p>
        </p:txBody>
      </p:sp>
      <p:cxnSp>
        <p:nvCxnSpPr>
          <p:cNvPr id="22" name="Straight Arrow Connector 21"/>
          <p:cNvCxnSpPr/>
          <p:nvPr/>
        </p:nvCxnSpPr>
        <p:spPr>
          <a:xfrm flipH="1" flipV="1">
            <a:off x="9375228" y="3615560"/>
            <a:ext cx="73572" cy="121242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flipH="1">
            <a:off x="9242927" y="4829593"/>
            <a:ext cx="552714" cy="461665"/>
          </a:xfrm>
          <a:prstGeom prst="rect">
            <a:avLst/>
          </a:prstGeom>
          <a:noFill/>
        </p:spPr>
        <p:txBody>
          <a:bodyPr wrap="square" rtlCol="0">
            <a:spAutoFit/>
          </a:bodyPr>
          <a:lstStyle/>
          <a:p>
            <a:r>
              <a:rPr lang="en-US" sz="2400" b="1" dirty="0">
                <a:solidFill>
                  <a:srgbClr val="FF0000"/>
                </a:solidFill>
              </a:rPr>
              <a:t>KY</a:t>
            </a:r>
          </a:p>
        </p:txBody>
      </p:sp>
      <p:pic>
        <p:nvPicPr>
          <p:cNvPr id="24" name="Object 4"/>
          <p:cNvPicPr>
            <a:picLocks noChangeArrowheads="1"/>
          </p:cNvPicPr>
          <p:nvPr/>
        </p:nvPicPr>
        <p:blipFill>
          <a:blip r:embed="rId6">
            <a:extLst>
              <a:ext uri="{28A0092B-C50C-407E-A947-70E740481C1C}">
                <a14:useLocalDpi xmlns:a14="http://schemas.microsoft.com/office/drawing/2010/main" val="0"/>
              </a:ext>
            </a:extLst>
          </a:blip>
          <a:srcRect t="-432" b="-604"/>
          <a:stretch>
            <a:fillRect/>
          </a:stretch>
        </p:blipFill>
        <p:spPr bwMode="auto">
          <a:xfrm>
            <a:off x="225800" y="6960171"/>
            <a:ext cx="907863" cy="542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54973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10E25F-AB98-A842-B2EA-2C3370B08029}"/>
              </a:ext>
            </a:extLst>
          </p:cNvPr>
          <p:cNvPicPr>
            <a:picLocks noChangeAspect="1"/>
          </p:cNvPicPr>
          <p:nvPr/>
        </p:nvPicPr>
        <p:blipFill>
          <a:blip r:embed="rId2"/>
          <a:stretch>
            <a:fillRect/>
          </a:stretch>
        </p:blipFill>
        <p:spPr>
          <a:xfrm>
            <a:off x="216831" y="7025935"/>
            <a:ext cx="4713631" cy="556591"/>
          </a:xfrm>
          <a:prstGeom prst="rect">
            <a:avLst/>
          </a:prstGeom>
        </p:spPr>
      </p:pic>
      <p:sp>
        <p:nvSpPr>
          <p:cNvPr id="4" name="Slide Number Placeholder 3">
            <a:extLst>
              <a:ext uri="{FF2B5EF4-FFF2-40B4-BE49-F238E27FC236}">
                <a16:creationId xmlns:a16="http://schemas.microsoft.com/office/drawing/2014/main" id="{CBDE6F31-5AB4-B84D-ACDD-3485ACDEC2E3}"/>
              </a:ext>
            </a:extLst>
          </p:cNvPr>
          <p:cNvSpPr>
            <a:spLocks noGrp="1"/>
          </p:cNvSpPr>
          <p:nvPr>
            <p:ph type="sldNum" sz="quarter" idx="12"/>
          </p:nvPr>
        </p:nvSpPr>
        <p:spPr/>
        <p:txBody>
          <a:bodyPr/>
          <a:lstStyle/>
          <a:p>
            <a:fld id="{F4CD71BD-9351-4C4A-B08F-E1A3E1939CE2}" type="slidenum">
              <a:rPr lang="en-US" smtClean="0"/>
              <a:t>6</a:t>
            </a:fld>
            <a:endParaRPr lang="en-US" dirty="0"/>
          </a:p>
        </p:txBody>
      </p:sp>
      <p:sp>
        <p:nvSpPr>
          <p:cNvPr id="7" name="TextBox 6">
            <a:extLst>
              <a:ext uri="{FF2B5EF4-FFF2-40B4-BE49-F238E27FC236}">
                <a16:creationId xmlns:a16="http://schemas.microsoft.com/office/drawing/2014/main" id="{2FC22E7D-88A5-274E-9954-59030722E7E6}"/>
              </a:ext>
            </a:extLst>
          </p:cNvPr>
          <p:cNvSpPr txBox="1"/>
          <p:nvPr/>
        </p:nvSpPr>
        <p:spPr>
          <a:xfrm>
            <a:off x="1" y="159028"/>
            <a:ext cx="10058400" cy="584775"/>
          </a:xfrm>
          <a:prstGeom prst="rect">
            <a:avLst/>
          </a:prstGeom>
          <a:noFill/>
        </p:spPr>
        <p:txBody>
          <a:bodyPr wrap="square" rtlCol="0">
            <a:spAutoFit/>
          </a:bodyPr>
          <a:lstStyle/>
          <a:p>
            <a:pPr algn="ctr"/>
            <a:r>
              <a:rPr lang="en-US" sz="3200" dirty="0">
                <a:solidFill>
                  <a:srgbClr val="FF0000"/>
                </a:solidFill>
                <a:latin typeface="Arial" panose="020B0604020202020204" pitchFamily="34" charset="0"/>
                <a:cs typeface="Arial" panose="020B0604020202020204" pitchFamily="34" charset="0"/>
              </a:rPr>
              <a:t>Cancer Incidence Is Rising in the U.S.</a:t>
            </a:r>
          </a:p>
        </p:txBody>
      </p:sp>
      <p:sp>
        <p:nvSpPr>
          <p:cNvPr id="9" name="TextBox 8">
            <a:extLst>
              <a:ext uri="{FF2B5EF4-FFF2-40B4-BE49-F238E27FC236}">
                <a16:creationId xmlns:a16="http://schemas.microsoft.com/office/drawing/2014/main" id="{D5473EE6-2005-544F-A551-13D578773622}"/>
              </a:ext>
            </a:extLst>
          </p:cNvPr>
          <p:cNvSpPr txBox="1"/>
          <p:nvPr/>
        </p:nvSpPr>
        <p:spPr>
          <a:xfrm>
            <a:off x="1850667" y="3182830"/>
            <a:ext cx="8015394" cy="1323439"/>
          </a:xfrm>
          <a:prstGeom prst="rect">
            <a:avLst/>
          </a:prstGeom>
          <a:noFill/>
        </p:spPr>
        <p:txBody>
          <a:bodyPr wrap="square" rtlCol="0">
            <a:spAutoFit/>
          </a:bodyPr>
          <a:lstStyle/>
          <a:p>
            <a:endParaRPr lang="en-US" sz="16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
        <p:nvSpPr>
          <p:cNvPr id="10" name="Slide Number Placeholder 3">
            <a:extLst>
              <a:ext uri="{FF2B5EF4-FFF2-40B4-BE49-F238E27FC236}">
                <a16:creationId xmlns:a16="http://schemas.microsoft.com/office/drawing/2014/main" id="{E92DC363-B7B8-B04B-98E0-DF253D66E89E}"/>
              </a:ext>
            </a:extLst>
          </p:cNvPr>
          <p:cNvSpPr txBox="1">
            <a:spLocks/>
          </p:cNvSpPr>
          <p:nvPr/>
        </p:nvSpPr>
        <p:spPr>
          <a:xfrm>
            <a:off x="7103745" y="7203865"/>
            <a:ext cx="2263140" cy="413808"/>
          </a:xfrm>
          <a:prstGeom prst="rect">
            <a:avLst/>
          </a:prstGeom>
        </p:spPr>
        <p:txBody>
          <a:bodyPr vert="horz" lIns="91440" tIns="45720" rIns="91440" bIns="45720" rtlCol="0" anchor="ctr"/>
          <a:lstStyle>
            <a:defPPr>
              <a:defRPr lang="en-US"/>
            </a:defPPr>
            <a:lvl1pPr marL="0" algn="r" defTabSz="914400" rtl="0" eaLnBrk="1" latinLnBrk="0" hangingPunct="1">
              <a:defRPr sz="132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4CD71BD-9351-4C4A-B08F-E1A3E1939CE2}" type="slidenum">
              <a:rPr lang="en-US" smtClean="0"/>
              <a:pPr/>
              <a:t>6</a:t>
            </a:fld>
            <a:endParaRPr lang="en-US" dirty="0"/>
          </a:p>
        </p:txBody>
      </p:sp>
      <p:sp>
        <p:nvSpPr>
          <p:cNvPr id="13" name="TextBox 12">
            <a:extLst>
              <a:ext uri="{FF2B5EF4-FFF2-40B4-BE49-F238E27FC236}">
                <a16:creationId xmlns:a16="http://schemas.microsoft.com/office/drawing/2014/main" id="{D38BF7C2-F37A-3A4A-BFB5-FD98DCD0ABE5}"/>
              </a:ext>
            </a:extLst>
          </p:cNvPr>
          <p:cNvSpPr txBox="1"/>
          <p:nvPr/>
        </p:nvSpPr>
        <p:spPr>
          <a:xfrm>
            <a:off x="1850667" y="5774328"/>
            <a:ext cx="8299173" cy="707886"/>
          </a:xfrm>
          <a:prstGeom prst="rect">
            <a:avLst/>
          </a:prstGeom>
          <a:noFill/>
        </p:spPr>
        <p:txBody>
          <a:bodyPr wrap="square" rtlCol="0">
            <a:spAutoFit/>
          </a:bodyPr>
          <a:lstStyle/>
          <a:p>
            <a:endParaRPr lang="en-US" sz="1200" dirty="0">
              <a:latin typeface="Arial" panose="020B0604020202020204" pitchFamily="34" charset="0"/>
              <a:cs typeface="Arial" panose="020B0604020202020204" pitchFamily="34" charset="0"/>
            </a:endParaRPr>
          </a:p>
          <a:p>
            <a:endParaRPr lang="en-US" sz="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D63B8708-B08F-8C43-A442-7D41EBA43312}"/>
              </a:ext>
            </a:extLst>
          </p:cNvPr>
          <p:cNvSpPr txBox="1"/>
          <p:nvPr/>
        </p:nvSpPr>
        <p:spPr>
          <a:xfrm>
            <a:off x="216831" y="1434778"/>
            <a:ext cx="9649230" cy="6124754"/>
          </a:xfrm>
          <a:prstGeom prst="rect">
            <a:avLst/>
          </a:prstGeom>
          <a:noFill/>
        </p:spPr>
        <p:txBody>
          <a:bodyPr wrap="square" rtlCol="0">
            <a:spAutoFit/>
          </a:bodyPr>
          <a:lstStyle/>
          <a:p>
            <a:pPr marL="342900" indent="-342900">
              <a:buClr>
                <a:srgbClr val="FF0000"/>
              </a:buClr>
              <a:buFont typeface="Courier New" panose="02070309020205020404" pitchFamily="49" charset="0"/>
              <a:buChar char="o"/>
            </a:pPr>
            <a:r>
              <a:rPr lang="en-US" sz="2400" dirty="0">
                <a:latin typeface="Arial" panose="020B0604020202020204" pitchFamily="34" charset="0"/>
                <a:cs typeface="Arial" panose="020B0604020202020204" pitchFamily="34" charset="0"/>
              </a:rPr>
              <a:t>Despite a 27% reduction in the cancer death </a:t>
            </a:r>
            <a:r>
              <a:rPr lang="en-US" sz="2400" i="1" dirty="0">
                <a:latin typeface="Arial" panose="020B0604020202020204" pitchFamily="34" charset="0"/>
                <a:cs typeface="Arial" panose="020B0604020202020204" pitchFamily="34" charset="0"/>
              </a:rPr>
              <a:t>rate</a:t>
            </a:r>
            <a:r>
              <a:rPr lang="en-US" sz="2400" dirty="0">
                <a:latin typeface="Arial" panose="020B0604020202020204" pitchFamily="34" charset="0"/>
                <a:cs typeface="Arial" panose="020B0604020202020204" pitchFamily="34" charset="0"/>
              </a:rPr>
              <a:t> due to improved screening and research (1991-2016), US cancer </a:t>
            </a:r>
            <a:r>
              <a:rPr lang="en-US" sz="2400" i="1" dirty="0">
                <a:latin typeface="Arial" panose="020B0604020202020204" pitchFamily="34" charset="0"/>
                <a:cs typeface="Arial" panose="020B0604020202020204" pitchFamily="34" charset="0"/>
              </a:rPr>
              <a:t>diagnoses</a:t>
            </a:r>
            <a:r>
              <a:rPr lang="en-US" sz="2400" dirty="0">
                <a:latin typeface="Arial" panose="020B0604020202020204" pitchFamily="34" charset="0"/>
                <a:cs typeface="Arial" panose="020B0604020202020204" pitchFamily="34" charset="0"/>
              </a:rPr>
              <a:t> are expected to rise </a:t>
            </a:r>
            <a:r>
              <a:rPr lang="en-US" sz="2400" b="1" dirty="0">
                <a:latin typeface="Arial" panose="020B0604020202020204" pitchFamily="34" charset="0"/>
                <a:cs typeface="Arial" panose="020B0604020202020204" pitchFamily="34" charset="0"/>
              </a:rPr>
              <a:t>from 1.7M to 2.1M </a:t>
            </a:r>
            <a:r>
              <a:rPr lang="en-US" sz="2400" dirty="0">
                <a:latin typeface="Arial" panose="020B0604020202020204" pitchFamily="34" charset="0"/>
                <a:cs typeface="Arial" panose="020B0604020202020204" pitchFamily="34" charset="0"/>
              </a:rPr>
              <a:t>per year in the next decade </a:t>
            </a:r>
          </a:p>
          <a:p>
            <a:pPr marL="342900" indent="-342900">
              <a:buClr>
                <a:srgbClr val="FF0000"/>
              </a:buClr>
              <a:buFont typeface="Courier New" panose="02070309020205020404" pitchFamily="49" charset="0"/>
              <a:buChar char="o"/>
            </a:pPr>
            <a:endParaRPr lang="en-US" sz="2000" dirty="0">
              <a:latin typeface="Arial" panose="020B0604020202020204" pitchFamily="34" charset="0"/>
              <a:cs typeface="Arial" panose="020B0604020202020204" pitchFamily="34" charset="0"/>
            </a:endParaRPr>
          </a:p>
          <a:p>
            <a:pPr marL="342900" indent="-342900">
              <a:buClr>
                <a:srgbClr val="FF0000"/>
              </a:buClr>
              <a:buFont typeface="Courier New" panose="02070309020205020404" pitchFamily="49" charset="0"/>
              <a:buChar char="o"/>
            </a:pPr>
            <a:r>
              <a:rPr lang="en-US" sz="2400" dirty="0">
                <a:latin typeface="Arial" panose="020B0604020202020204" pitchFamily="34" charset="0"/>
                <a:cs typeface="Arial" panose="020B0604020202020204" pitchFamily="34" charset="0"/>
              </a:rPr>
              <a:t>These </a:t>
            </a:r>
            <a:r>
              <a:rPr lang="en-US" sz="2400" b="1" dirty="0">
                <a:latin typeface="Arial" panose="020B0604020202020204" pitchFamily="34" charset="0"/>
                <a:cs typeface="Arial" panose="020B0604020202020204" pitchFamily="34" charset="0"/>
              </a:rPr>
              <a:t>400,000 additional cancer patients in the U.S. </a:t>
            </a:r>
            <a:r>
              <a:rPr lang="en-US" sz="2400" dirty="0">
                <a:latin typeface="Arial" panose="020B0604020202020204" pitchFamily="34" charset="0"/>
                <a:cs typeface="Arial" panose="020B0604020202020204" pitchFamily="34" charset="0"/>
              </a:rPr>
              <a:t>are in part due to the aging population (</a:t>
            </a:r>
            <a:r>
              <a:rPr lang="en-US" sz="2400" i="1" dirty="0">
                <a:latin typeface="Arial" panose="020B0604020202020204" pitchFamily="34" charset="0"/>
                <a:cs typeface="Arial" panose="020B0604020202020204" pitchFamily="34" charset="0"/>
              </a:rPr>
              <a:t>i.e. </a:t>
            </a:r>
            <a:r>
              <a:rPr lang="en-US" sz="2400" dirty="0">
                <a:latin typeface="Arial" panose="020B0604020202020204" pitchFamily="34" charset="0"/>
                <a:cs typeface="Arial" panose="020B0604020202020204" pitchFamily="34" charset="0"/>
              </a:rPr>
              <a:t>the baby boomers) but also increased rates of thyroid cancer, melanoma and uterine cancer</a:t>
            </a:r>
          </a:p>
          <a:p>
            <a:pPr marL="342900" indent="-342900">
              <a:buClr>
                <a:srgbClr val="FF0000"/>
              </a:buClr>
              <a:buFont typeface="Courier New" panose="02070309020205020404" pitchFamily="49" charset="0"/>
              <a:buChar char="o"/>
            </a:pPr>
            <a:endParaRPr lang="en-US" sz="2000" dirty="0">
              <a:latin typeface="Arial" panose="020B0604020202020204" pitchFamily="34" charset="0"/>
              <a:cs typeface="Arial" panose="020B0604020202020204" pitchFamily="34" charset="0"/>
            </a:endParaRPr>
          </a:p>
          <a:p>
            <a:pPr marL="342900" indent="-342900">
              <a:buClr>
                <a:srgbClr val="FF0000"/>
              </a:buClr>
              <a:buFont typeface="Courier New" panose="02070309020205020404" pitchFamily="49" charset="0"/>
              <a:buChar char="o"/>
            </a:pPr>
            <a:r>
              <a:rPr lang="en-US" sz="2400" dirty="0">
                <a:latin typeface="Arial" panose="020B0604020202020204" pitchFamily="34" charset="0"/>
                <a:cs typeface="Arial" panose="020B0604020202020204" pitchFamily="34" charset="0"/>
              </a:rPr>
              <a:t>To meet this demand, Kentucky’s two academic cancer centers will need to expand their clinical operations both at the existing facilities and throughout the region</a:t>
            </a:r>
          </a:p>
          <a:p>
            <a:pPr marL="342900" indent="-342900">
              <a:buClr>
                <a:srgbClr val="FF0000"/>
              </a:buClr>
              <a:buFont typeface="Courier New" panose="02070309020205020404" pitchFamily="49" charset="0"/>
              <a:buChar char="o"/>
            </a:pPr>
            <a:endParaRPr lang="en-US" sz="2000" dirty="0">
              <a:latin typeface="Arial" panose="020B0604020202020204" pitchFamily="34" charset="0"/>
              <a:cs typeface="Arial" panose="020B0604020202020204" pitchFamily="34" charset="0"/>
            </a:endParaRPr>
          </a:p>
          <a:p>
            <a:pPr marL="342900" indent="-342900">
              <a:buClr>
                <a:srgbClr val="FF0000"/>
              </a:buClr>
              <a:buFont typeface="Courier New" panose="02070309020205020404" pitchFamily="49" charset="0"/>
              <a:buChar char="o"/>
            </a:pPr>
            <a:r>
              <a:rPr lang="en-US" sz="2400" i="1" dirty="0">
                <a:latin typeface="Arial" panose="020B0604020202020204" pitchFamily="34" charset="0"/>
                <a:cs typeface="Arial" panose="020B0604020202020204" pitchFamily="34" charset="0"/>
              </a:rPr>
              <a:t>The Brown Cancer Center was built with 8 infusion chairs/beds in 1981 and currently has 42 – we are currently renovating to double our pharmacy and increase the number of infusion chairs by 12</a:t>
            </a:r>
          </a:p>
          <a:p>
            <a:pPr marL="342900" indent="-342900">
              <a:buClr>
                <a:srgbClr val="FF0000"/>
              </a:buClr>
              <a:buFont typeface="Courier New" panose="02070309020205020404" pitchFamily="49" charset="0"/>
              <a:buChar char="o"/>
            </a:pPr>
            <a:endParaRPr lang="en-US" sz="2200" dirty="0">
              <a:latin typeface="Myriad Hebrew" pitchFamily="2" charset="-79"/>
              <a:cs typeface="Myriad Hebrew" pitchFamily="2" charset="-79"/>
            </a:endParaRPr>
          </a:p>
          <a:p>
            <a:pPr marL="342900" indent="-342900">
              <a:buClr>
                <a:srgbClr val="FF0000"/>
              </a:buClr>
              <a:buFont typeface="Courier New" panose="02070309020205020404" pitchFamily="49" charset="0"/>
              <a:buChar char="o"/>
            </a:pPr>
            <a:endParaRPr lang="en-US" sz="2200" dirty="0">
              <a:latin typeface="Myriad Hebrew" pitchFamily="2" charset="-79"/>
              <a:cs typeface="Myriad Hebrew" pitchFamily="2" charset="-79"/>
            </a:endParaRPr>
          </a:p>
        </p:txBody>
      </p:sp>
    </p:spTree>
    <p:extLst>
      <p:ext uri="{BB962C8B-B14F-4D97-AF65-F5344CB8AC3E}">
        <p14:creationId xmlns:p14="http://schemas.microsoft.com/office/powerpoint/2010/main" val="30831276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10E25F-AB98-A842-B2EA-2C3370B08029}"/>
              </a:ext>
            </a:extLst>
          </p:cNvPr>
          <p:cNvPicPr>
            <a:picLocks noChangeAspect="1"/>
          </p:cNvPicPr>
          <p:nvPr/>
        </p:nvPicPr>
        <p:blipFill>
          <a:blip r:embed="rId2"/>
          <a:stretch>
            <a:fillRect/>
          </a:stretch>
        </p:blipFill>
        <p:spPr>
          <a:xfrm>
            <a:off x="216831" y="7025935"/>
            <a:ext cx="4713631" cy="556591"/>
          </a:xfrm>
          <a:prstGeom prst="rect">
            <a:avLst/>
          </a:prstGeom>
        </p:spPr>
      </p:pic>
      <p:sp>
        <p:nvSpPr>
          <p:cNvPr id="4" name="Slide Number Placeholder 3">
            <a:extLst>
              <a:ext uri="{FF2B5EF4-FFF2-40B4-BE49-F238E27FC236}">
                <a16:creationId xmlns:a16="http://schemas.microsoft.com/office/drawing/2014/main" id="{CBDE6F31-5AB4-B84D-ACDD-3485ACDEC2E3}"/>
              </a:ext>
            </a:extLst>
          </p:cNvPr>
          <p:cNvSpPr>
            <a:spLocks noGrp="1"/>
          </p:cNvSpPr>
          <p:nvPr>
            <p:ph type="sldNum" sz="quarter" idx="12"/>
          </p:nvPr>
        </p:nvSpPr>
        <p:spPr/>
        <p:txBody>
          <a:bodyPr/>
          <a:lstStyle/>
          <a:p>
            <a:fld id="{F4CD71BD-9351-4C4A-B08F-E1A3E1939CE2}" type="slidenum">
              <a:rPr lang="en-US" smtClean="0"/>
              <a:t>7</a:t>
            </a:fld>
            <a:endParaRPr lang="en-US" dirty="0"/>
          </a:p>
        </p:txBody>
      </p:sp>
      <p:sp>
        <p:nvSpPr>
          <p:cNvPr id="7" name="TextBox 6">
            <a:extLst>
              <a:ext uri="{FF2B5EF4-FFF2-40B4-BE49-F238E27FC236}">
                <a16:creationId xmlns:a16="http://schemas.microsoft.com/office/drawing/2014/main" id="{2FC22E7D-88A5-274E-9954-59030722E7E6}"/>
              </a:ext>
            </a:extLst>
          </p:cNvPr>
          <p:cNvSpPr txBox="1"/>
          <p:nvPr/>
        </p:nvSpPr>
        <p:spPr>
          <a:xfrm>
            <a:off x="1" y="159028"/>
            <a:ext cx="10058400" cy="584775"/>
          </a:xfrm>
          <a:prstGeom prst="rect">
            <a:avLst/>
          </a:prstGeom>
          <a:noFill/>
        </p:spPr>
        <p:txBody>
          <a:bodyPr wrap="square" rtlCol="0">
            <a:spAutoFit/>
          </a:bodyPr>
          <a:lstStyle/>
          <a:p>
            <a:pPr algn="ctr"/>
            <a:r>
              <a:rPr lang="en-US" sz="3200" dirty="0">
                <a:solidFill>
                  <a:srgbClr val="FF0000"/>
                </a:solidFill>
                <a:latin typeface="Arial" panose="020B0604020202020204" pitchFamily="34" charset="0"/>
                <a:cs typeface="Arial" panose="020B0604020202020204" pitchFamily="34" charset="0"/>
              </a:rPr>
              <a:t>Cancer Incidence Is Rising in the U.S.</a:t>
            </a:r>
          </a:p>
        </p:txBody>
      </p:sp>
      <p:sp>
        <p:nvSpPr>
          <p:cNvPr id="9" name="TextBox 8">
            <a:extLst>
              <a:ext uri="{FF2B5EF4-FFF2-40B4-BE49-F238E27FC236}">
                <a16:creationId xmlns:a16="http://schemas.microsoft.com/office/drawing/2014/main" id="{D5473EE6-2005-544F-A551-13D578773622}"/>
              </a:ext>
            </a:extLst>
          </p:cNvPr>
          <p:cNvSpPr txBox="1"/>
          <p:nvPr/>
        </p:nvSpPr>
        <p:spPr>
          <a:xfrm>
            <a:off x="1850667" y="3182830"/>
            <a:ext cx="8015394" cy="1323439"/>
          </a:xfrm>
          <a:prstGeom prst="rect">
            <a:avLst/>
          </a:prstGeom>
          <a:noFill/>
        </p:spPr>
        <p:txBody>
          <a:bodyPr wrap="square" rtlCol="0">
            <a:spAutoFit/>
          </a:bodyPr>
          <a:lstStyle/>
          <a:p>
            <a:endParaRPr lang="en-US" sz="16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
        <p:nvSpPr>
          <p:cNvPr id="10" name="Slide Number Placeholder 3">
            <a:extLst>
              <a:ext uri="{FF2B5EF4-FFF2-40B4-BE49-F238E27FC236}">
                <a16:creationId xmlns:a16="http://schemas.microsoft.com/office/drawing/2014/main" id="{E92DC363-B7B8-B04B-98E0-DF253D66E89E}"/>
              </a:ext>
            </a:extLst>
          </p:cNvPr>
          <p:cNvSpPr txBox="1">
            <a:spLocks/>
          </p:cNvSpPr>
          <p:nvPr/>
        </p:nvSpPr>
        <p:spPr>
          <a:xfrm>
            <a:off x="7103745" y="7203865"/>
            <a:ext cx="2263140" cy="413808"/>
          </a:xfrm>
          <a:prstGeom prst="rect">
            <a:avLst/>
          </a:prstGeom>
        </p:spPr>
        <p:txBody>
          <a:bodyPr vert="horz" lIns="91440" tIns="45720" rIns="91440" bIns="45720" rtlCol="0" anchor="ctr"/>
          <a:lstStyle>
            <a:defPPr>
              <a:defRPr lang="en-US"/>
            </a:defPPr>
            <a:lvl1pPr marL="0" algn="r" defTabSz="914400" rtl="0" eaLnBrk="1" latinLnBrk="0" hangingPunct="1">
              <a:defRPr sz="132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4CD71BD-9351-4C4A-B08F-E1A3E1939CE2}" type="slidenum">
              <a:rPr lang="en-US" smtClean="0"/>
              <a:pPr/>
              <a:t>7</a:t>
            </a:fld>
            <a:endParaRPr lang="en-US" dirty="0"/>
          </a:p>
        </p:txBody>
      </p:sp>
      <p:sp>
        <p:nvSpPr>
          <p:cNvPr id="13" name="TextBox 12">
            <a:extLst>
              <a:ext uri="{FF2B5EF4-FFF2-40B4-BE49-F238E27FC236}">
                <a16:creationId xmlns:a16="http://schemas.microsoft.com/office/drawing/2014/main" id="{D38BF7C2-F37A-3A4A-BFB5-FD98DCD0ABE5}"/>
              </a:ext>
            </a:extLst>
          </p:cNvPr>
          <p:cNvSpPr txBox="1"/>
          <p:nvPr/>
        </p:nvSpPr>
        <p:spPr>
          <a:xfrm>
            <a:off x="1850667" y="5774328"/>
            <a:ext cx="8299173" cy="707886"/>
          </a:xfrm>
          <a:prstGeom prst="rect">
            <a:avLst/>
          </a:prstGeom>
          <a:noFill/>
        </p:spPr>
        <p:txBody>
          <a:bodyPr wrap="square" rtlCol="0">
            <a:spAutoFit/>
          </a:bodyPr>
          <a:lstStyle/>
          <a:p>
            <a:endParaRPr lang="en-US" sz="1200" dirty="0">
              <a:latin typeface="Arial" panose="020B0604020202020204" pitchFamily="34" charset="0"/>
              <a:cs typeface="Arial" panose="020B0604020202020204" pitchFamily="34" charset="0"/>
            </a:endParaRPr>
          </a:p>
          <a:p>
            <a:endParaRPr lang="en-US" sz="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D63B8708-B08F-8C43-A442-7D41EBA43312}"/>
              </a:ext>
            </a:extLst>
          </p:cNvPr>
          <p:cNvSpPr txBox="1"/>
          <p:nvPr/>
        </p:nvSpPr>
        <p:spPr>
          <a:xfrm>
            <a:off x="216831" y="1446208"/>
            <a:ext cx="9649230" cy="5109091"/>
          </a:xfrm>
          <a:prstGeom prst="rect">
            <a:avLst/>
          </a:prstGeom>
          <a:noFill/>
        </p:spPr>
        <p:txBody>
          <a:bodyPr wrap="square" rtlCol="0">
            <a:spAutoFit/>
          </a:bodyPr>
          <a:lstStyle/>
          <a:p>
            <a:pPr marL="342900" indent="-342900">
              <a:buClr>
                <a:srgbClr val="FF0000"/>
              </a:buClr>
              <a:buFont typeface="Courier New" panose="02070309020205020404" pitchFamily="49" charset="0"/>
              <a:buChar char="o"/>
            </a:pPr>
            <a:r>
              <a:rPr lang="en-US" sz="2400" dirty="0">
                <a:latin typeface="Arial" panose="020B0604020202020204" pitchFamily="34" charset="0"/>
                <a:cs typeface="Arial" panose="020B0604020202020204" pitchFamily="34" charset="0"/>
              </a:rPr>
              <a:t>The incorporation of existing </a:t>
            </a:r>
            <a:r>
              <a:rPr lang="en-US" sz="2400" dirty="0" err="1">
                <a:latin typeface="Arial" panose="020B0604020202020204" pitchFamily="34" charset="0"/>
                <a:cs typeface="Arial" panose="020B0604020202020204" pitchFamily="34" charset="0"/>
              </a:rPr>
              <a:t>KentuckyOne</a:t>
            </a:r>
            <a:r>
              <a:rPr lang="en-US" sz="2400" dirty="0">
                <a:latin typeface="Arial" panose="020B0604020202020204" pitchFamily="34" charset="0"/>
                <a:cs typeface="Arial" panose="020B0604020202020204" pitchFamily="34" charset="0"/>
              </a:rPr>
              <a:t> Health facilities, staff and physicians creates an opportunity to make quality cancer care more accessible to patients from adjacent and faraway counties</a:t>
            </a:r>
          </a:p>
          <a:p>
            <a:pPr marL="342900" indent="-342900">
              <a:buClr>
                <a:srgbClr val="FF0000"/>
              </a:buClr>
              <a:buFont typeface="Courier New" panose="02070309020205020404" pitchFamily="49" charset="0"/>
              <a:buChar char="o"/>
            </a:pPr>
            <a:endParaRPr lang="en-US" sz="2000" dirty="0">
              <a:latin typeface="Arial" panose="020B0604020202020204" pitchFamily="34" charset="0"/>
              <a:cs typeface="Arial" panose="020B0604020202020204" pitchFamily="34" charset="0"/>
            </a:endParaRPr>
          </a:p>
          <a:p>
            <a:pPr marL="342900" indent="-342900">
              <a:buClr>
                <a:srgbClr val="FF0000"/>
              </a:buClr>
              <a:buFont typeface="Courier New" panose="02070309020205020404" pitchFamily="49" charset="0"/>
              <a:buChar char="o"/>
            </a:pPr>
            <a:r>
              <a:rPr lang="en-US" sz="2400" dirty="0">
                <a:latin typeface="Arial" panose="020B0604020202020204" pitchFamily="34" charset="0"/>
                <a:cs typeface="Arial" panose="020B0604020202020204" pitchFamily="34" charset="0"/>
              </a:rPr>
              <a:t>Strategic plans are being proposed to establish outpatient infusion and radiotherapy capacity in facilities along the I64 and I65 corridors so that patients can receive high quality cancer care closer to home</a:t>
            </a:r>
          </a:p>
          <a:p>
            <a:pPr marL="342900" indent="-342900">
              <a:buClr>
                <a:srgbClr val="FF0000"/>
              </a:buClr>
              <a:buFont typeface="Courier New" panose="02070309020205020404" pitchFamily="49" charset="0"/>
              <a:buChar char="o"/>
            </a:pPr>
            <a:endParaRPr lang="en-US" sz="2000" dirty="0">
              <a:latin typeface="Arial" panose="020B0604020202020204" pitchFamily="34" charset="0"/>
              <a:cs typeface="Arial" panose="020B0604020202020204" pitchFamily="34" charset="0"/>
            </a:endParaRPr>
          </a:p>
          <a:p>
            <a:pPr marL="342900" indent="-342900">
              <a:buClr>
                <a:srgbClr val="FF0000"/>
              </a:buClr>
              <a:buFont typeface="Courier New" panose="02070309020205020404" pitchFamily="49" charset="0"/>
              <a:buChar char="o"/>
            </a:pPr>
            <a:r>
              <a:rPr lang="en-US" sz="2400" i="1" dirty="0">
                <a:latin typeface="Arial" panose="020B0604020202020204" pitchFamily="34" charset="0"/>
                <a:cs typeface="Arial" panose="020B0604020202020204" pitchFamily="34" charset="0"/>
              </a:rPr>
              <a:t>To meet the demand of the increased cancer population, the life-saving cancer screening and research programs at Kentucky’s two academic cancer centers need to grow as their cancer care programs grow</a:t>
            </a:r>
            <a:endParaRPr lang="en-US" sz="2200" i="1" dirty="0">
              <a:latin typeface="Arial" panose="020B0604020202020204" pitchFamily="34" charset="0"/>
              <a:cs typeface="Arial" panose="020B0604020202020204" pitchFamily="34" charset="0"/>
            </a:endParaRPr>
          </a:p>
          <a:p>
            <a:pPr>
              <a:buClr>
                <a:srgbClr val="FF0000"/>
              </a:buClr>
            </a:pPr>
            <a:endParaRPr lang="en-US" sz="2200" dirty="0">
              <a:latin typeface="Myriad Hebrew" pitchFamily="2" charset="-79"/>
              <a:cs typeface="Myriad Hebrew" pitchFamily="2" charset="-79"/>
            </a:endParaRPr>
          </a:p>
        </p:txBody>
      </p:sp>
    </p:spTree>
    <p:extLst>
      <p:ext uri="{BB962C8B-B14F-4D97-AF65-F5344CB8AC3E}">
        <p14:creationId xmlns:p14="http://schemas.microsoft.com/office/powerpoint/2010/main" val="24551146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10E25F-AB98-A842-B2EA-2C3370B08029}"/>
              </a:ext>
            </a:extLst>
          </p:cNvPr>
          <p:cNvPicPr>
            <a:picLocks noChangeAspect="1"/>
          </p:cNvPicPr>
          <p:nvPr/>
        </p:nvPicPr>
        <p:blipFill>
          <a:blip r:embed="rId2"/>
          <a:stretch>
            <a:fillRect/>
          </a:stretch>
        </p:blipFill>
        <p:spPr>
          <a:xfrm>
            <a:off x="216831" y="7025935"/>
            <a:ext cx="4713631" cy="556591"/>
          </a:xfrm>
          <a:prstGeom prst="rect">
            <a:avLst/>
          </a:prstGeom>
        </p:spPr>
      </p:pic>
      <p:sp>
        <p:nvSpPr>
          <p:cNvPr id="4" name="Slide Number Placeholder 3">
            <a:extLst>
              <a:ext uri="{FF2B5EF4-FFF2-40B4-BE49-F238E27FC236}">
                <a16:creationId xmlns:a16="http://schemas.microsoft.com/office/drawing/2014/main" id="{CBDE6F31-5AB4-B84D-ACDD-3485ACDEC2E3}"/>
              </a:ext>
            </a:extLst>
          </p:cNvPr>
          <p:cNvSpPr>
            <a:spLocks noGrp="1"/>
          </p:cNvSpPr>
          <p:nvPr>
            <p:ph type="sldNum" sz="quarter" idx="12"/>
          </p:nvPr>
        </p:nvSpPr>
        <p:spPr/>
        <p:txBody>
          <a:bodyPr/>
          <a:lstStyle/>
          <a:p>
            <a:fld id="{F4CD71BD-9351-4C4A-B08F-E1A3E1939CE2}" type="slidenum">
              <a:rPr lang="en-US" smtClean="0"/>
              <a:t>8</a:t>
            </a:fld>
            <a:endParaRPr lang="en-US" dirty="0"/>
          </a:p>
        </p:txBody>
      </p:sp>
      <p:sp>
        <p:nvSpPr>
          <p:cNvPr id="7" name="TextBox 6">
            <a:extLst>
              <a:ext uri="{FF2B5EF4-FFF2-40B4-BE49-F238E27FC236}">
                <a16:creationId xmlns:a16="http://schemas.microsoft.com/office/drawing/2014/main" id="{2FC22E7D-88A5-274E-9954-59030722E7E6}"/>
              </a:ext>
            </a:extLst>
          </p:cNvPr>
          <p:cNvSpPr txBox="1"/>
          <p:nvPr/>
        </p:nvSpPr>
        <p:spPr>
          <a:xfrm>
            <a:off x="1" y="159028"/>
            <a:ext cx="10058400" cy="1538883"/>
          </a:xfrm>
          <a:prstGeom prst="rect">
            <a:avLst/>
          </a:prstGeom>
          <a:noFill/>
        </p:spPr>
        <p:txBody>
          <a:bodyPr wrap="square" rtlCol="0">
            <a:spAutoFit/>
          </a:bodyPr>
          <a:lstStyle/>
          <a:p>
            <a:pPr algn="ctr"/>
            <a:r>
              <a:rPr lang="en-US" sz="3400" dirty="0">
                <a:solidFill>
                  <a:srgbClr val="FF0000"/>
                </a:solidFill>
                <a:latin typeface="Arial" panose="020B0604020202020204" pitchFamily="34" charset="0"/>
                <a:cs typeface="Arial" panose="020B0604020202020204" pitchFamily="34" charset="0"/>
              </a:rPr>
              <a:t>The Brown Cancer Center Provides Cancer Care to Patients From All Over Kentucky</a:t>
            </a:r>
          </a:p>
          <a:p>
            <a:pPr algn="ctr"/>
            <a:r>
              <a:rPr lang="en-US" sz="2600" i="1" dirty="0">
                <a:solidFill>
                  <a:srgbClr val="FF0000"/>
                </a:solidFill>
                <a:latin typeface="Arial" panose="020B0604020202020204" pitchFamily="34" charset="0"/>
                <a:cs typeface="Arial" panose="020B0604020202020204" pitchFamily="34" charset="0"/>
              </a:rPr>
              <a:t>(In 2018, 39% came from outside of Jefferson County)</a:t>
            </a:r>
          </a:p>
        </p:txBody>
      </p:sp>
      <p:sp>
        <p:nvSpPr>
          <p:cNvPr id="9" name="TextBox 8">
            <a:extLst>
              <a:ext uri="{FF2B5EF4-FFF2-40B4-BE49-F238E27FC236}">
                <a16:creationId xmlns:a16="http://schemas.microsoft.com/office/drawing/2014/main" id="{D5473EE6-2005-544F-A551-13D578773622}"/>
              </a:ext>
            </a:extLst>
          </p:cNvPr>
          <p:cNvSpPr txBox="1"/>
          <p:nvPr/>
        </p:nvSpPr>
        <p:spPr>
          <a:xfrm>
            <a:off x="1850667" y="3182830"/>
            <a:ext cx="8015394" cy="1323439"/>
          </a:xfrm>
          <a:prstGeom prst="rect">
            <a:avLst/>
          </a:prstGeom>
          <a:noFill/>
        </p:spPr>
        <p:txBody>
          <a:bodyPr wrap="square" rtlCol="0">
            <a:spAutoFit/>
          </a:bodyPr>
          <a:lstStyle/>
          <a:p>
            <a:endParaRPr lang="en-US" sz="16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
        <p:nvSpPr>
          <p:cNvPr id="10" name="Slide Number Placeholder 3">
            <a:extLst>
              <a:ext uri="{FF2B5EF4-FFF2-40B4-BE49-F238E27FC236}">
                <a16:creationId xmlns:a16="http://schemas.microsoft.com/office/drawing/2014/main" id="{E92DC363-B7B8-B04B-98E0-DF253D66E89E}"/>
              </a:ext>
            </a:extLst>
          </p:cNvPr>
          <p:cNvSpPr txBox="1">
            <a:spLocks/>
          </p:cNvSpPr>
          <p:nvPr/>
        </p:nvSpPr>
        <p:spPr>
          <a:xfrm>
            <a:off x="7103745" y="7203865"/>
            <a:ext cx="2263140" cy="413808"/>
          </a:xfrm>
          <a:prstGeom prst="rect">
            <a:avLst/>
          </a:prstGeom>
        </p:spPr>
        <p:txBody>
          <a:bodyPr vert="horz" lIns="91440" tIns="45720" rIns="91440" bIns="45720" rtlCol="0" anchor="ctr"/>
          <a:lstStyle>
            <a:defPPr>
              <a:defRPr lang="en-US"/>
            </a:defPPr>
            <a:lvl1pPr marL="0" algn="r" defTabSz="914400" rtl="0" eaLnBrk="1" latinLnBrk="0" hangingPunct="1">
              <a:defRPr sz="132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4CD71BD-9351-4C4A-B08F-E1A3E1939CE2}" type="slidenum">
              <a:rPr lang="en-US" smtClean="0"/>
              <a:pPr/>
              <a:t>8</a:t>
            </a:fld>
            <a:endParaRPr lang="en-US" dirty="0"/>
          </a:p>
        </p:txBody>
      </p:sp>
      <p:sp>
        <p:nvSpPr>
          <p:cNvPr id="13" name="TextBox 12">
            <a:extLst>
              <a:ext uri="{FF2B5EF4-FFF2-40B4-BE49-F238E27FC236}">
                <a16:creationId xmlns:a16="http://schemas.microsoft.com/office/drawing/2014/main" id="{D38BF7C2-F37A-3A4A-BFB5-FD98DCD0ABE5}"/>
              </a:ext>
            </a:extLst>
          </p:cNvPr>
          <p:cNvSpPr txBox="1"/>
          <p:nvPr/>
        </p:nvSpPr>
        <p:spPr>
          <a:xfrm>
            <a:off x="1850667" y="5774328"/>
            <a:ext cx="8299173" cy="707886"/>
          </a:xfrm>
          <a:prstGeom prst="rect">
            <a:avLst/>
          </a:prstGeom>
          <a:noFill/>
        </p:spPr>
        <p:txBody>
          <a:bodyPr wrap="square" rtlCol="0">
            <a:spAutoFit/>
          </a:bodyPr>
          <a:lstStyle/>
          <a:p>
            <a:endParaRPr lang="en-US" sz="1200" dirty="0">
              <a:latin typeface="Arial" panose="020B0604020202020204" pitchFamily="34" charset="0"/>
              <a:cs typeface="Arial" panose="020B0604020202020204" pitchFamily="34" charset="0"/>
            </a:endParaRPr>
          </a:p>
          <a:p>
            <a:endParaRPr lang="en-US" sz="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0E9E21F9-D5D4-5441-B5BE-C35E46879C92}"/>
              </a:ext>
            </a:extLst>
          </p:cNvPr>
          <p:cNvSpPr txBox="1"/>
          <p:nvPr/>
        </p:nvSpPr>
        <p:spPr>
          <a:xfrm>
            <a:off x="216831" y="1581005"/>
            <a:ext cx="9649230" cy="5386090"/>
          </a:xfrm>
          <a:prstGeom prst="rect">
            <a:avLst/>
          </a:prstGeom>
          <a:noFill/>
        </p:spPr>
        <p:txBody>
          <a:bodyPr wrap="square" rtlCol="0">
            <a:spAutoFit/>
          </a:bodyPr>
          <a:lstStyle/>
          <a:p>
            <a:pPr>
              <a:buClr>
                <a:srgbClr val="FF0000"/>
              </a:buClr>
            </a:pPr>
            <a:endParaRPr lang="en-US" sz="2400" dirty="0">
              <a:latin typeface="Arial" panose="020B0604020202020204" pitchFamily="34" charset="0"/>
              <a:cs typeface="Arial" panose="020B0604020202020204" pitchFamily="34" charset="0"/>
            </a:endParaRPr>
          </a:p>
          <a:p>
            <a:pPr marL="342900" indent="-342900">
              <a:buClr>
                <a:srgbClr val="FF0000"/>
              </a:buClr>
              <a:buFont typeface="Courier New" panose="02070309020205020404" pitchFamily="49" charset="0"/>
              <a:buChar char="o"/>
            </a:pPr>
            <a:r>
              <a:rPr lang="en-US" sz="2400" dirty="0">
                <a:latin typeface="Arial" panose="020B0604020202020204" pitchFamily="34" charset="0"/>
                <a:cs typeface="Arial" panose="020B0604020202020204" pitchFamily="34" charset="0"/>
              </a:rPr>
              <a:t>Our nationally-recognized academic cancer subspecialists use innovative technologies and therapeutics to ensure that our patients receive the highest level of cancer care offered anywhere in the United States</a:t>
            </a:r>
          </a:p>
          <a:p>
            <a:pPr marL="342900" indent="-342900">
              <a:buClr>
                <a:srgbClr val="FF0000"/>
              </a:buClr>
              <a:buFont typeface="Courier New" panose="02070309020205020404" pitchFamily="49" charset="0"/>
              <a:buChar char="o"/>
            </a:pPr>
            <a:endParaRPr lang="en-US" sz="2000" dirty="0">
              <a:latin typeface="Arial" panose="020B0604020202020204" pitchFamily="34" charset="0"/>
              <a:cs typeface="Arial" panose="020B0604020202020204" pitchFamily="34" charset="0"/>
            </a:endParaRPr>
          </a:p>
          <a:p>
            <a:pPr marL="342900" indent="-342900" algn="just">
              <a:buClr>
                <a:srgbClr val="FF0000"/>
              </a:buClr>
              <a:buFont typeface="Courier New" panose="02070309020205020404" pitchFamily="49" charset="0"/>
              <a:buChar char="o"/>
            </a:pPr>
            <a:r>
              <a:rPr lang="en-US" sz="2400" dirty="0">
                <a:latin typeface="Arial" panose="020B0604020202020204" pitchFamily="34" charset="0"/>
                <a:cs typeface="Arial" panose="020B0604020202020204" pitchFamily="34" charset="0"/>
              </a:rPr>
              <a:t>We are integrated with the </a:t>
            </a:r>
            <a:r>
              <a:rPr lang="en-US" sz="2400" dirty="0" err="1">
                <a:latin typeface="Arial" panose="020B0604020202020204" pitchFamily="34" charset="0"/>
                <a:cs typeface="Arial" panose="020B0604020202020204" pitchFamily="34" charset="0"/>
              </a:rPr>
              <a:t>UofL</a:t>
            </a:r>
            <a:r>
              <a:rPr lang="en-US" sz="2400" dirty="0">
                <a:latin typeface="Arial" panose="020B0604020202020204" pitchFamily="34" charset="0"/>
                <a:cs typeface="Arial" panose="020B0604020202020204" pitchFamily="34" charset="0"/>
              </a:rPr>
              <a:t> Hospital which is where our oncologists conduct inpatient trials, bone marrow transplants, cancer surgeries, image-guided tumor biopsies and injections, and cellular immunotherapies</a:t>
            </a:r>
          </a:p>
          <a:p>
            <a:pPr marL="342900" indent="-342900">
              <a:buClr>
                <a:srgbClr val="FF0000"/>
              </a:buClr>
              <a:buFont typeface="Courier New" panose="02070309020205020404" pitchFamily="49" charset="0"/>
              <a:buChar char="o"/>
            </a:pPr>
            <a:endParaRPr lang="en-US" sz="2000" dirty="0">
              <a:latin typeface="Arial" panose="020B0604020202020204" pitchFamily="34" charset="0"/>
              <a:cs typeface="Arial" panose="020B0604020202020204" pitchFamily="34" charset="0"/>
            </a:endParaRPr>
          </a:p>
          <a:p>
            <a:pPr marL="342900" indent="-342900">
              <a:buClr>
                <a:srgbClr val="FF0000"/>
              </a:buClr>
              <a:buFont typeface="Courier New" panose="02070309020205020404" pitchFamily="49" charset="0"/>
              <a:buChar char="o"/>
            </a:pPr>
            <a:r>
              <a:rPr lang="en-US" sz="2400" dirty="0">
                <a:latin typeface="Arial" panose="020B0604020202020204" pitchFamily="34" charset="0"/>
                <a:cs typeface="Arial" panose="020B0604020202020204" pitchFamily="34" charset="0"/>
              </a:rPr>
              <a:t>Our oncologists provide care to &gt;5000 Kentuckians with cancer annually – 1700 of these patients were first diagnosed in the outpatient facility at the Brown Cancer Center</a:t>
            </a:r>
          </a:p>
          <a:p>
            <a:pPr marL="342900" indent="-342900">
              <a:buClr>
                <a:srgbClr val="FF0000"/>
              </a:buClr>
              <a:buFont typeface="Courier New" panose="02070309020205020404" pitchFamily="49" charset="0"/>
              <a:buChar char="o"/>
            </a:pP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23988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10E25F-AB98-A842-B2EA-2C3370B08029}"/>
              </a:ext>
            </a:extLst>
          </p:cNvPr>
          <p:cNvPicPr>
            <a:picLocks noChangeAspect="1"/>
          </p:cNvPicPr>
          <p:nvPr/>
        </p:nvPicPr>
        <p:blipFill>
          <a:blip r:embed="rId2"/>
          <a:stretch>
            <a:fillRect/>
          </a:stretch>
        </p:blipFill>
        <p:spPr>
          <a:xfrm>
            <a:off x="216831" y="7025935"/>
            <a:ext cx="4713631" cy="556591"/>
          </a:xfrm>
          <a:prstGeom prst="rect">
            <a:avLst/>
          </a:prstGeom>
        </p:spPr>
      </p:pic>
      <p:sp>
        <p:nvSpPr>
          <p:cNvPr id="4" name="Slide Number Placeholder 3">
            <a:extLst>
              <a:ext uri="{FF2B5EF4-FFF2-40B4-BE49-F238E27FC236}">
                <a16:creationId xmlns:a16="http://schemas.microsoft.com/office/drawing/2014/main" id="{CBDE6F31-5AB4-B84D-ACDD-3485ACDEC2E3}"/>
              </a:ext>
            </a:extLst>
          </p:cNvPr>
          <p:cNvSpPr>
            <a:spLocks noGrp="1"/>
          </p:cNvSpPr>
          <p:nvPr>
            <p:ph type="sldNum" sz="quarter" idx="12"/>
          </p:nvPr>
        </p:nvSpPr>
        <p:spPr/>
        <p:txBody>
          <a:bodyPr/>
          <a:lstStyle/>
          <a:p>
            <a:fld id="{F4CD71BD-9351-4C4A-B08F-E1A3E1939CE2}" type="slidenum">
              <a:rPr lang="en-US" smtClean="0"/>
              <a:t>9</a:t>
            </a:fld>
            <a:endParaRPr lang="en-US" dirty="0"/>
          </a:p>
        </p:txBody>
      </p:sp>
      <p:sp>
        <p:nvSpPr>
          <p:cNvPr id="9" name="TextBox 8">
            <a:extLst>
              <a:ext uri="{FF2B5EF4-FFF2-40B4-BE49-F238E27FC236}">
                <a16:creationId xmlns:a16="http://schemas.microsoft.com/office/drawing/2014/main" id="{D5473EE6-2005-544F-A551-13D578773622}"/>
              </a:ext>
            </a:extLst>
          </p:cNvPr>
          <p:cNvSpPr txBox="1"/>
          <p:nvPr/>
        </p:nvSpPr>
        <p:spPr>
          <a:xfrm>
            <a:off x="1850667" y="3182830"/>
            <a:ext cx="8015394" cy="1323439"/>
          </a:xfrm>
          <a:prstGeom prst="rect">
            <a:avLst/>
          </a:prstGeom>
          <a:noFill/>
        </p:spPr>
        <p:txBody>
          <a:bodyPr wrap="square" rtlCol="0">
            <a:spAutoFit/>
          </a:bodyPr>
          <a:lstStyle/>
          <a:p>
            <a:endParaRPr lang="en-US" sz="16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
        <p:nvSpPr>
          <p:cNvPr id="10" name="Slide Number Placeholder 3">
            <a:extLst>
              <a:ext uri="{FF2B5EF4-FFF2-40B4-BE49-F238E27FC236}">
                <a16:creationId xmlns:a16="http://schemas.microsoft.com/office/drawing/2014/main" id="{E92DC363-B7B8-B04B-98E0-DF253D66E89E}"/>
              </a:ext>
            </a:extLst>
          </p:cNvPr>
          <p:cNvSpPr txBox="1">
            <a:spLocks/>
          </p:cNvSpPr>
          <p:nvPr/>
        </p:nvSpPr>
        <p:spPr>
          <a:xfrm>
            <a:off x="7103745" y="7203865"/>
            <a:ext cx="2263140" cy="413808"/>
          </a:xfrm>
          <a:prstGeom prst="rect">
            <a:avLst/>
          </a:prstGeom>
        </p:spPr>
        <p:txBody>
          <a:bodyPr vert="horz" lIns="91440" tIns="45720" rIns="91440" bIns="45720" rtlCol="0" anchor="ctr"/>
          <a:lstStyle>
            <a:defPPr>
              <a:defRPr lang="en-US"/>
            </a:defPPr>
            <a:lvl1pPr marL="0" algn="r" defTabSz="914400" rtl="0" eaLnBrk="1" latinLnBrk="0" hangingPunct="1">
              <a:defRPr sz="132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4CD71BD-9351-4C4A-B08F-E1A3E1939CE2}" type="slidenum">
              <a:rPr lang="en-US" smtClean="0"/>
              <a:pPr/>
              <a:t>9</a:t>
            </a:fld>
            <a:endParaRPr lang="en-US" dirty="0"/>
          </a:p>
        </p:txBody>
      </p:sp>
      <p:sp>
        <p:nvSpPr>
          <p:cNvPr id="13" name="TextBox 12">
            <a:extLst>
              <a:ext uri="{FF2B5EF4-FFF2-40B4-BE49-F238E27FC236}">
                <a16:creationId xmlns:a16="http://schemas.microsoft.com/office/drawing/2014/main" id="{D38BF7C2-F37A-3A4A-BFB5-FD98DCD0ABE5}"/>
              </a:ext>
            </a:extLst>
          </p:cNvPr>
          <p:cNvSpPr txBox="1"/>
          <p:nvPr/>
        </p:nvSpPr>
        <p:spPr>
          <a:xfrm>
            <a:off x="1850667" y="5774328"/>
            <a:ext cx="8299173" cy="707886"/>
          </a:xfrm>
          <a:prstGeom prst="rect">
            <a:avLst/>
          </a:prstGeom>
          <a:noFill/>
        </p:spPr>
        <p:txBody>
          <a:bodyPr wrap="square" rtlCol="0">
            <a:spAutoFit/>
          </a:bodyPr>
          <a:lstStyle/>
          <a:p>
            <a:endParaRPr lang="en-US" sz="1200" dirty="0">
              <a:latin typeface="Arial" panose="020B0604020202020204" pitchFamily="34" charset="0"/>
              <a:cs typeface="Arial" panose="020B0604020202020204" pitchFamily="34" charset="0"/>
            </a:endParaRPr>
          </a:p>
          <a:p>
            <a:endParaRPr lang="en-US" sz="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B53386C-CA50-EE49-B45B-C0B1B67B334F}"/>
              </a:ext>
            </a:extLst>
          </p:cNvPr>
          <p:cNvSpPr txBox="1"/>
          <p:nvPr/>
        </p:nvSpPr>
        <p:spPr>
          <a:xfrm>
            <a:off x="1" y="159028"/>
            <a:ext cx="10058400" cy="1538883"/>
          </a:xfrm>
          <a:prstGeom prst="rect">
            <a:avLst/>
          </a:prstGeom>
          <a:noFill/>
        </p:spPr>
        <p:txBody>
          <a:bodyPr wrap="square" rtlCol="0">
            <a:spAutoFit/>
          </a:bodyPr>
          <a:lstStyle/>
          <a:p>
            <a:pPr algn="ctr"/>
            <a:r>
              <a:rPr lang="en-US" sz="3400" dirty="0">
                <a:solidFill>
                  <a:srgbClr val="FF0000"/>
                </a:solidFill>
                <a:latin typeface="Arial" panose="020B0604020202020204" pitchFamily="34" charset="0"/>
                <a:cs typeface="Arial" panose="020B0604020202020204" pitchFamily="34" charset="0"/>
              </a:rPr>
              <a:t>The Brown Cancer Center Provides Cancer Care to Patients From All Over Kentucky</a:t>
            </a:r>
          </a:p>
          <a:p>
            <a:pPr algn="ctr"/>
            <a:r>
              <a:rPr lang="en-US" sz="2600" i="1" dirty="0">
                <a:solidFill>
                  <a:srgbClr val="FF0000"/>
                </a:solidFill>
                <a:latin typeface="Arial" panose="020B0604020202020204" pitchFamily="34" charset="0"/>
                <a:cs typeface="Arial" panose="020B0604020202020204" pitchFamily="34" charset="0"/>
              </a:rPr>
              <a:t>(In 2018, 39% came from outside of Jefferson County)</a:t>
            </a:r>
          </a:p>
        </p:txBody>
      </p:sp>
      <p:pic>
        <p:nvPicPr>
          <p:cNvPr id="14" name="Picture 13">
            <a:extLst>
              <a:ext uri="{FF2B5EF4-FFF2-40B4-BE49-F238E27FC236}">
                <a16:creationId xmlns:a16="http://schemas.microsoft.com/office/drawing/2014/main" id="{890ABF94-7493-604B-978E-11A6B3A09709}"/>
              </a:ext>
            </a:extLst>
          </p:cNvPr>
          <p:cNvPicPr>
            <a:picLocks noChangeAspect="1"/>
          </p:cNvPicPr>
          <p:nvPr/>
        </p:nvPicPr>
        <p:blipFill>
          <a:blip r:embed="rId3"/>
          <a:stretch>
            <a:fillRect/>
          </a:stretch>
        </p:blipFill>
        <p:spPr>
          <a:xfrm>
            <a:off x="-35693" y="2039905"/>
            <a:ext cx="10122477" cy="4388906"/>
          </a:xfrm>
          <a:prstGeom prst="rect">
            <a:avLst/>
          </a:prstGeom>
        </p:spPr>
      </p:pic>
      <p:sp>
        <p:nvSpPr>
          <p:cNvPr id="15" name="TextBox 14">
            <a:extLst>
              <a:ext uri="{FF2B5EF4-FFF2-40B4-BE49-F238E27FC236}">
                <a16:creationId xmlns:a16="http://schemas.microsoft.com/office/drawing/2014/main" id="{9BE80AAF-B13D-7543-93D4-2DB8399693D8}"/>
              </a:ext>
            </a:extLst>
          </p:cNvPr>
          <p:cNvSpPr txBox="1"/>
          <p:nvPr/>
        </p:nvSpPr>
        <p:spPr>
          <a:xfrm>
            <a:off x="9345700" y="4473844"/>
            <a:ext cx="280555" cy="276999"/>
          </a:xfrm>
          <a:prstGeom prst="rect">
            <a:avLst/>
          </a:prstGeom>
          <a:noFill/>
        </p:spPr>
        <p:txBody>
          <a:bodyPr wrap="square" rtlCol="0">
            <a:spAutoFit/>
          </a:bodyPr>
          <a:lstStyle/>
          <a:p>
            <a:r>
              <a:rPr lang="en-US" sz="1200">
                <a:solidFill>
                  <a:srgbClr val="FF0000"/>
                </a:solidFill>
              </a:rPr>
              <a:t>2 </a:t>
            </a:r>
            <a:endParaRPr lang="en-US" sz="1200" dirty="0">
              <a:solidFill>
                <a:srgbClr val="FF0000"/>
              </a:solidFill>
            </a:endParaRPr>
          </a:p>
        </p:txBody>
      </p:sp>
      <p:sp>
        <p:nvSpPr>
          <p:cNvPr id="16" name="TextBox 15">
            <a:extLst>
              <a:ext uri="{FF2B5EF4-FFF2-40B4-BE49-F238E27FC236}">
                <a16:creationId xmlns:a16="http://schemas.microsoft.com/office/drawing/2014/main" id="{46C81DA1-5899-DA4E-88DB-DF9180761200}"/>
              </a:ext>
            </a:extLst>
          </p:cNvPr>
          <p:cNvSpPr txBox="1"/>
          <p:nvPr/>
        </p:nvSpPr>
        <p:spPr>
          <a:xfrm>
            <a:off x="2054091" y="5737230"/>
            <a:ext cx="280555" cy="276999"/>
          </a:xfrm>
          <a:prstGeom prst="rect">
            <a:avLst/>
          </a:prstGeom>
          <a:noFill/>
        </p:spPr>
        <p:txBody>
          <a:bodyPr wrap="square" rtlCol="0">
            <a:spAutoFit/>
          </a:bodyPr>
          <a:lstStyle/>
          <a:p>
            <a:r>
              <a:rPr lang="en-US" sz="1200" dirty="0">
                <a:solidFill>
                  <a:srgbClr val="FF0000"/>
                </a:solidFill>
              </a:rPr>
              <a:t>1</a:t>
            </a:r>
          </a:p>
        </p:txBody>
      </p:sp>
      <p:sp>
        <p:nvSpPr>
          <p:cNvPr id="17" name="TextBox 16">
            <a:extLst>
              <a:ext uri="{FF2B5EF4-FFF2-40B4-BE49-F238E27FC236}">
                <a16:creationId xmlns:a16="http://schemas.microsoft.com/office/drawing/2014/main" id="{DC474434-3C18-C849-B9FF-8B8E84FF16B7}"/>
              </a:ext>
            </a:extLst>
          </p:cNvPr>
          <p:cNvSpPr txBox="1"/>
          <p:nvPr/>
        </p:nvSpPr>
        <p:spPr>
          <a:xfrm>
            <a:off x="4896693" y="3550363"/>
            <a:ext cx="560695" cy="276999"/>
          </a:xfrm>
          <a:prstGeom prst="rect">
            <a:avLst/>
          </a:prstGeom>
          <a:noFill/>
        </p:spPr>
        <p:txBody>
          <a:bodyPr wrap="square" rtlCol="0">
            <a:spAutoFit/>
          </a:bodyPr>
          <a:lstStyle/>
          <a:p>
            <a:r>
              <a:rPr lang="en-US" sz="1200" dirty="0">
                <a:solidFill>
                  <a:srgbClr val="FF0000"/>
                </a:solidFill>
              </a:rPr>
              <a:t>1004</a:t>
            </a:r>
          </a:p>
        </p:txBody>
      </p:sp>
      <p:sp>
        <p:nvSpPr>
          <p:cNvPr id="18" name="TextBox 17">
            <a:extLst>
              <a:ext uri="{FF2B5EF4-FFF2-40B4-BE49-F238E27FC236}">
                <a16:creationId xmlns:a16="http://schemas.microsoft.com/office/drawing/2014/main" id="{2A5C0F4D-14B7-3443-8911-85557331C6C5}"/>
              </a:ext>
            </a:extLst>
          </p:cNvPr>
          <p:cNvSpPr txBox="1"/>
          <p:nvPr/>
        </p:nvSpPr>
        <p:spPr>
          <a:xfrm>
            <a:off x="4881117" y="3918014"/>
            <a:ext cx="354833" cy="276999"/>
          </a:xfrm>
          <a:prstGeom prst="rect">
            <a:avLst/>
          </a:prstGeom>
          <a:noFill/>
        </p:spPr>
        <p:txBody>
          <a:bodyPr wrap="square" rtlCol="0">
            <a:spAutoFit/>
          </a:bodyPr>
          <a:lstStyle/>
          <a:p>
            <a:r>
              <a:rPr lang="en-US" sz="1200" dirty="0">
                <a:solidFill>
                  <a:srgbClr val="FF0000"/>
                </a:solidFill>
              </a:rPr>
              <a:t>52 </a:t>
            </a:r>
          </a:p>
        </p:txBody>
      </p:sp>
      <p:sp>
        <p:nvSpPr>
          <p:cNvPr id="19" name="TextBox 18">
            <a:extLst>
              <a:ext uri="{FF2B5EF4-FFF2-40B4-BE49-F238E27FC236}">
                <a16:creationId xmlns:a16="http://schemas.microsoft.com/office/drawing/2014/main" id="{DEE8D154-CCAB-8D49-9A66-EFD1E225C3AC}"/>
              </a:ext>
            </a:extLst>
          </p:cNvPr>
          <p:cNvSpPr txBox="1"/>
          <p:nvPr/>
        </p:nvSpPr>
        <p:spPr>
          <a:xfrm>
            <a:off x="5198487" y="3003270"/>
            <a:ext cx="354833" cy="276999"/>
          </a:xfrm>
          <a:prstGeom prst="rect">
            <a:avLst/>
          </a:prstGeom>
          <a:noFill/>
        </p:spPr>
        <p:txBody>
          <a:bodyPr wrap="square" rtlCol="0">
            <a:spAutoFit/>
          </a:bodyPr>
          <a:lstStyle/>
          <a:p>
            <a:r>
              <a:rPr lang="en-US" sz="1200" dirty="0">
                <a:solidFill>
                  <a:srgbClr val="FF0000"/>
                </a:solidFill>
              </a:rPr>
              <a:t>49</a:t>
            </a:r>
            <a:r>
              <a:rPr lang="en-US" sz="1200" dirty="0"/>
              <a:t> </a:t>
            </a:r>
          </a:p>
        </p:txBody>
      </p:sp>
      <p:sp>
        <p:nvSpPr>
          <p:cNvPr id="20" name="TextBox 19">
            <a:extLst>
              <a:ext uri="{FF2B5EF4-FFF2-40B4-BE49-F238E27FC236}">
                <a16:creationId xmlns:a16="http://schemas.microsoft.com/office/drawing/2014/main" id="{239D4A1E-AE0F-B14C-8D71-F8C3405A7759}"/>
              </a:ext>
            </a:extLst>
          </p:cNvPr>
          <p:cNvSpPr txBox="1"/>
          <p:nvPr/>
        </p:nvSpPr>
        <p:spPr>
          <a:xfrm>
            <a:off x="5553320" y="3534313"/>
            <a:ext cx="401214" cy="276999"/>
          </a:xfrm>
          <a:prstGeom prst="rect">
            <a:avLst/>
          </a:prstGeom>
          <a:noFill/>
        </p:spPr>
        <p:txBody>
          <a:bodyPr wrap="square" rtlCol="0">
            <a:spAutoFit/>
          </a:bodyPr>
          <a:lstStyle/>
          <a:p>
            <a:r>
              <a:rPr lang="en-US" sz="1200" dirty="0">
                <a:solidFill>
                  <a:srgbClr val="FF0000"/>
                </a:solidFill>
              </a:rPr>
              <a:t>32 </a:t>
            </a:r>
          </a:p>
        </p:txBody>
      </p:sp>
      <p:sp>
        <p:nvSpPr>
          <p:cNvPr id="21" name="TextBox 20">
            <a:extLst>
              <a:ext uri="{FF2B5EF4-FFF2-40B4-BE49-F238E27FC236}">
                <a16:creationId xmlns:a16="http://schemas.microsoft.com/office/drawing/2014/main" id="{CA780F8B-96B4-3C44-88A6-51A559559612}"/>
              </a:ext>
            </a:extLst>
          </p:cNvPr>
          <p:cNvSpPr txBox="1"/>
          <p:nvPr/>
        </p:nvSpPr>
        <p:spPr>
          <a:xfrm>
            <a:off x="4114202" y="4775285"/>
            <a:ext cx="371789" cy="276999"/>
          </a:xfrm>
          <a:prstGeom prst="rect">
            <a:avLst/>
          </a:prstGeom>
          <a:noFill/>
        </p:spPr>
        <p:txBody>
          <a:bodyPr wrap="square" rtlCol="0">
            <a:spAutoFit/>
          </a:bodyPr>
          <a:lstStyle/>
          <a:p>
            <a:r>
              <a:rPr lang="en-US" sz="1200" dirty="0">
                <a:solidFill>
                  <a:srgbClr val="FF0000"/>
                </a:solidFill>
              </a:rPr>
              <a:t>24 </a:t>
            </a:r>
          </a:p>
        </p:txBody>
      </p:sp>
      <p:sp>
        <p:nvSpPr>
          <p:cNvPr id="22" name="TextBox 21">
            <a:extLst>
              <a:ext uri="{FF2B5EF4-FFF2-40B4-BE49-F238E27FC236}">
                <a16:creationId xmlns:a16="http://schemas.microsoft.com/office/drawing/2014/main" id="{12F4DFFC-69B4-9D41-9370-B32D6903BDF8}"/>
              </a:ext>
            </a:extLst>
          </p:cNvPr>
          <p:cNvSpPr txBox="1"/>
          <p:nvPr/>
        </p:nvSpPr>
        <p:spPr>
          <a:xfrm>
            <a:off x="5030836" y="4165760"/>
            <a:ext cx="341645" cy="276999"/>
          </a:xfrm>
          <a:prstGeom prst="rect">
            <a:avLst/>
          </a:prstGeom>
          <a:noFill/>
        </p:spPr>
        <p:txBody>
          <a:bodyPr wrap="square" rtlCol="0">
            <a:spAutoFit/>
          </a:bodyPr>
          <a:lstStyle/>
          <a:p>
            <a:r>
              <a:rPr lang="en-US" sz="1200" dirty="0">
                <a:solidFill>
                  <a:srgbClr val="FF0000"/>
                </a:solidFill>
              </a:rPr>
              <a:t>39 </a:t>
            </a:r>
          </a:p>
        </p:txBody>
      </p:sp>
      <p:sp>
        <p:nvSpPr>
          <p:cNvPr id="23" name="TextBox 22">
            <a:extLst>
              <a:ext uri="{FF2B5EF4-FFF2-40B4-BE49-F238E27FC236}">
                <a16:creationId xmlns:a16="http://schemas.microsoft.com/office/drawing/2014/main" id="{F406B491-6EB0-E944-BB4B-862C118F53AC}"/>
              </a:ext>
            </a:extLst>
          </p:cNvPr>
          <p:cNvSpPr txBox="1"/>
          <p:nvPr/>
        </p:nvSpPr>
        <p:spPr>
          <a:xfrm>
            <a:off x="2908475" y="4335345"/>
            <a:ext cx="391886" cy="276999"/>
          </a:xfrm>
          <a:prstGeom prst="rect">
            <a:avLst/>
          </a:prstGeom>
          <a:noFill/>
        </p:spPr>
        <p:txBody>
          <a:bodyPr wrap="square" rtlCol="0">
            <a:spAutoFit/>
          </a:bodyPr>
          <a:lstStyle/>
          <a:p>
            <a:r>
              <a:rPr lang="en-US" sz="1200" dirty="0">
                <a:solidFill>
                  <a:srgbClr val="FF0000"/>
                </a:solidFill>
              </a:rPr>
              <a:t>30 </a:t>
            </a:r>
          </a:p>
        </p:txBody>
      </p:sp>
      <p:sp>
        <p:nvSpPr>
          <p:cNvPr id="24" name="TextBox 23">
            <a:extLst>
              <a:ext uri="{FF2B5EF4-FFF2-40B4-BE49-F238E27FC236}">
                <a16:creationId xmlns:a16="http://schemas.microsoft.com/office/drawing/2014/main" id="{2DE6AC0E-D636-BB4F-9C95-B3D5BA3EF565}"/>
              </a:ext>
            </a:extLst>
          </p:cNvPr>
          <p:cNvSpPr txBox="1"/>
          <p:nvPr/>
        </p:nvSpPr>
        <p:spPr>
          <a:xfrm>
            <a:off x="5406384" y="4913784"/>
            <a:ext cx="351692" cy="276999"/>
          </a:xfrm>
          <a:prstGeom prst="rect">
            <a:avLst/>
          </a:prstGeom>
          <a:noFill/>
        </p:spPr>
        <p:txBody>
          <a:bodyPr wrap="square" rtlCol="0">
            <a:spAutoFit/>
          </a:bodyPr>
          <a:lstStyle/>
          <a:p>
            <a:r>
              <a:rPr lang="en-US" sz="1200" dirty="0">
                <a:solidFill>
                  <a:srgbClr val="FF0000"/>
                </a:solidFill>
              </a:rPr>
              <a:t>22 </a:t>
            </a:r>
          </a:p>
        </p:txBody>
      </p:sp>
      <p:sp>
        <p:nvSpPr>
          <p:cNvPr id="25" name="TextBox 24">
            <a:extLst>
              <a:ext uri="{FF2B5EF4-FFF2-40B4-BE49-F238E27FC236}">
                <a16:creationId xmlns:a16="http://schemas.microsoft.com/office/drawing/2014/main" id="{354A6126-1572-BB4C-A510-2BAB01B24BEC}"/>
              </a:ext>
            </a:extLst>
          </p:cNvPr>
          <p:cNvSpPr txBox="1"/>
          <p:nvPr/>
        </p:nvSpPr>
        <p:spPr>
          <a:xfrm>
            <a:off x="4569592" y="4397407"/>
            <a:ext cx="345098" cy="276999"/>
          </a:xfrm>
          <a:prstGeom prst="rect">
            <a:avLst/>
          </a:prstGeom>
          <a:noFill/>
        </p:spPr>
        <p:txBody>
          <a:bodyPr wrap="square" rtlCol="0">
            <a:spAutoFit/>
          </a:bodyPr>
          <a:lstStyle/>
          <a:p>
            <a:r>
              <a:rPr lang="en-US" sz="1200" dirty="0">
                <a:solidFill>
                  <a:srgbClr val="FF0000"/>
                </a:solidFill>
              </a:rPr>
              <a:t>83 </a:t>
            </a:r>
          </a:p>
        </p:txBody>
      </p:sp>
      <p:sp>
        <p:nvSpPr>
          <p:cNvPr id="26" name="TextBox 25">
            <a:extLst>
              <a:ext uri="{FF2B5EF4-FFF2-40B4-BE49-F238E27FC236}">
                <a16:creationId xmlns:a16="http://schemas.microsoft.com/office/drawing/2014/main" id="{37BC3D65-DCA1-8543-87BD-04C28971DC77}"/>
              </a:ext>
            </a:extLst>
          </p:cNvPr>
          <p:cNvSpPr txBox="1"/>
          <p:nvPr/>
        </p:nvSpPr>
        <p:spPr>
          <a:xfrm>
            <a:off x="4559856" y="5286303"/>
            <a:ext cx="354833" cy="276999"/>
          </a:xfrm>
          <a:prstGeom prst="rect">
            <a:avLst/>
          </a:prstGeom>
          <a:noFill/>
        </p:spPr>
        <p:txBody>
          <a:bodyPr wrap="square" rtlCol="0">
            <a:spAutoFit/>
          </a:bodyPr>
          <a:lstStyle/>
          <a:p>
            <a:r>
              <a:rPr lang="en-US" sz="1200" dirty="0">
                <a:solidFill>
                  <a:srgbClr val="FF0000"/>
                </a:solidFill>
              </a:rPr>
              <a:t>16 </a:t>
            </a:r>
          </a:p>
        </p:txBody>
      </p:sp>
      <p:sp>
        <p:nvSpPr>
          <p:cNvPr id="27" name="TextBox 26">
            <a:extLst>
              <a:ext uri="{FF2B5EF4-FFF2-40B4-BE49-F238E27FC236}">
                <a16:creationId xmlns:a16="http://schemas.microsoft.com/office/drawing/2014/main" id="{D15AB7CB-BFEE-4D44-92DA-EBDFCB77A00A}"/>
              </a:ext>
            </a:extLst>
          </p:cNvPr>
          <p:cNvSpPr txBox="1"/>
          <p:nvPr/>
        </p:nvSpPr>
        <p:spPr>
          <a:xfrm>
            <a:off x="5229355" y="4434118"/>
            <a:ext cx="341644" cy="276999"/>
          </a:xfrm>
          <a:prstGeom prst="rect">
            <a:avLst/>
          </a:prstGeom>
          <a:noFill/>
        </p:spPr>
        <p:txBody>
          <a:bodyPr wrap="square" rtlCol="0">
            <a:spAutoFit/>
          </a:bodyPr>
          <a:lstStyle/>
          <a:p>
            <a:r>
              <a:rPr lang="en-US" sz="1200" dirty="0">
                <a:solidFill>
                  <a:srgbClr val="FF0000"/>
                </a:solidFill>
              </a:rPr>
              <a:t>16 </a:t>
            </a:r>
          </a:p>
        </p:txBody>
      </p:sp>
      <p:sp>
        <p:nvSpPr>
          <p:cNvPr id="28" name="TextBox 27">
            <a:extLst>
              <a:ext uri="{FF2B5EF4-FFF2-40B4-BE49-F238E27FC236}">
                <a16:creationId xmlns:a16="http://schemas.microsoft.com/office/drawing/2014/main" id="{22D12600-9221-154D-9379-2B4F096EAAD5}"/>
              </a:ext>
            </a:extLst>
          </p:cNvPr>
          <p:cNvSpPr txBox="1"/>
          <p:nvPr/>
        </p:nvSpPr>
        <p:spPr>
          <a:xfrm>
            <a:off x="3851370" y="5598731"/>
            <a:ext cx="373308" cy="276999"/>
          </a:xfrm>
          <a:prstGeom prst="rect">
            <a:avLst/>
          </a:prstGeom>
          <a:noFill/>
        </p:spPr>
        <p:txBody>
          <a:bodyPr wrap="square" rtlCol="0">
            <a:spAutoFit/>
          </a:bodyPr>
          <a:lstStyle/>
          <a:p>
            <a:r>
              <a:rPr lang="en-US" sz="1200" dirty="0">
                <a:solidFill>
                  <a:srgbClr val="FF0000"/>
                </a:solidFill>
              </a:rPr>
              <a:t>16 </a:t>
            </a:r>
          </a:p>
        </p:txBody>
      </p:sp>
      <p:sp>
        <p:nvSpPr>
          <p:cNvPr id="29" name="TextBox 28">
            <a:extLst>
              <a:ext uri="{FF2B5EF4-FFF2-40B4-BE49-F238E27FC236}">
                <a16:creationId xmlns:a16="http://schemas.microsoft.com/office/drawing/2014/main" id="{948BD8AF-2995-8547-9209-61E393AAAD5A}"/>
              </a:ext>
            </a:extLst>
          </p:cNvPr>
          <p:cNvSpPr txBox="1"/>
          <p:nvPr/>
        </p:nvSpPr>
        <p:spPr>
          <a:xfrm>
            <a:off x="3895414" y="3965715"/>
            <a:ext cx="391886" cy="276999"/>
          </a:xfrm>
          <a:prstGeom prst="rect">
            <a:avLst/>
          </a:prstGeom>
          <a:noFill/>
        </p:spPr>
        <p:txBody>
          <a:bodyPr wrap="square" rtlCol="0">
            <a:spAutoFit/>
          </a:bodyPr>
          <a:lstStyle/>
          <a:p>
            <a:r>
              <a:rPr lang="en-US" sz="1200" dirty="0">
                <a:solidFill>
                  <a:srgbClr val="FF0000"/>
                </a:solidFill>
              </a:rPr>
              <a:t>15 </a:t>
            </a:r>
          </a:p>
        </p:txBody>
      </p:sp>
      <p:sp>
        <p:nvSpPr>
          <p:cNvPr id="30" name="TextBox 29">
            <a:extLst>
              <a:ext uri="{FF2B5EF4-FFF2-40B4-BE49-F238E27FC236}">
                <a16:creationId xmlns:a16="http://schemas.microsoft.com/office/drawing/2014/main" id="{DAE28688-A44A-F745-A06E-17386F259B33}"/>
              </a:ext>
            </a:extLst>
          </p:cNvPr>
          <p:cNvSpPr txBox="1"/>
          <p:nvPr/>
        </p:nvSpPr>
        <p:spPr>
          <a:xfrm>
            <a:off x="4855707" y="3813100"/>
            <a:ext cx="250651" cy="369332"/>
          </a:xfrm>
          <a:prstGeom prst="rect">
            <a:avLst/>
          </a:prstGeom>
          <a:noFill/>
        </p:spPr>
        <p:txBody>
          <a:bodyPr wrap="square" rtlCol="0">
            <a:spAutoFit/>
          </a:bodyPr>
          <a:lstStyle/>
          <a:p>
            <a:r>
              <a:rPr lang="en-US" dirty="0"/>
              <a:t>.</a:t>
            </a:r>
          </a:p>
        </p:txBody>
      </p:sp>
      <p:sp>
        <p:nvSpPr>
          <p:cNvPr id="31" name="TextBox 30">
            <a:extLst>
              <a:ext uri="{FF2B5EF4-FFF2-40B4-BE49-F238E27FC236}">
                <a16:creationId xmlns:a16="http://schemas.microsoft.com/office/drawing/2014/main" id="{CBA7DE7C-1F95-3F45-88B4-5BDB6781CAD2}"/>
              </a:ext>
            </a:extLst>
          </p:cNvPr>
          <p:cNvSpPr txBox="1"/>
          <p:nvPr/>
        </p:nvSpPr>
        <p:spPr>
          <a:xfrm>
            <a:off x="4097074" y="3764926"/>
            <a:ext cx="391886" cy="276999"/>
          </a:xfrm>
          <a:prstGeom prst="rect">
            <a:avLst/>
          </a:prstGeom>
          <a:noFill/>
        </p:spPr>
        <p:txBody>
          <a:bodyPr wrap="square" rtlCol="0">
            <a:spAutoFit/>
          </a:bodyPr>
          <a:lstStyle/>
          <a:p>
            <a:r>
              <a:rPr lang="en-US" sz="1200" dirty="0">
                <a:solidFill>
                  <a:srgbClr val="FF0000"/>
                </a:solidFill>
              </a:rPr>
              <a:t>15 </a:t>
            </a:r>
          </a:p>
        </p:txBody>
      </p:sp>
      <p:sp>
        <p:nvSpPr>
          <p:cNvPr id="32" name="TextBox 31">
            <a:extLst>
              <a:ext uri="{FF2B5EF4-FFF2-40B4-BE49-F238E27FC236}">
                <a16:creationId xmlns:a16="http://schemas.microsoft.com/office/drawing/2014/main" id="{03CA1B95-C102-DB4A-8263-3C75C8941D69}"/>
              </a:ext>
            </a:extLst>
          </p:cNvPr>
          <p:cNvSpPr txBox="1"/>
          <p:nvPr/>
        </p:nvSpPr>
        <p:spPr>
          <a:xfrm>
            <a:off x="5543797" y="5181288"/>
            <a:ext cx="394758" cy="276999"/>
          </a:xfrm>
          <a:prstGeom prst="rect">
            <a:avLst/>
          </a:prstGeom>
          <a:noFill/>
        </p:spPr>
        <p:txBody>
          <a:bodyPr wrap="square" rtlCol="0">
            <a:spAutoFit/>
          </a:bodyPr>
          <a:lstStyle/>
          <a:p>
            <a:r>
              <a:rPr lang="en-US" sz="1200" dirty="0">
                <a:solidFill>
                  <a:srgbClr val="FF0000"/>
                </a:solidFill>
              </a:rPr>
              <a:t>13 </a:t>
            </a:r>
          </a:p>
        </p:txBody>
      </p:sp>
      <p:sp>
        <p:nvSpPr>
          <p:cNvPr id="33" name="TextBox 32">
            <a:extLst>
              <a:ext uri="{FF2B5EF4-FFF2-40B4-BE49-F238E27FC236}">
                <a16:creationId xmlns:a16="http://schemas.microsoft.com/office/drawing/2014/main" id="{5F17380B-79A3-C749-941D-055E7C1B56C3}"/>
              </a:ext>
            </a:extLst>
          </p:cNvPr>
          <p:cNvSpPr txBox="1"/>
          <p:nvPr/>
        </p:nvSpPr>
        <p:spPr>
          <a:xfrm>
            <a:off x="4710817" y="4846186"/>
            <a:ext cx="361741" cy="276999"/>
          </a:xfrm>
          <a:prstGeom prst="rect">
            <a:avLst/>
          </a:prstGeom>
          <a:noFill/>
        </p:spPr>
        <p:txBody>
          <a:bodyPr wrap="square" rtlCol="0">
            <a:spAutoFit/>
          </a:bodyPr>
          <a:lstStyle/>
          <a:p>
            <a:r>
              <a:rPr lang="en-US" sz="1200">
                <a:solidFill>
                  <a:srgbClr val="FF0000"/>
                </a:solidFill>
              </a:rPr>
              <a:t>13 </a:t>
            </a:r>
            <a:endParaRPr lang="en-US" sz="1200" dirty="0">
              <a:solidFill>
                <a:srgbClr val="FF0000"/>
              </a:solidFill>
            </a:endParaRPr>
          </a:p>
        </p:txBody>
      </p:sp>
      <p:sp>
        <p:nvSpPr>
          <p:cNvPr id="34" name="TextBox 33">
            <a:extLst>
              <a:ext uri="{FF2B5EF4-FFF2-40B4-BE49-F238E27FC236}">
                <a16:creationId xmlns:a16="http://schemas.microsoft.com/office/drawing/2014/main" id="{6EF6CF23-B07A-7D48-84FF-3DA4898A92C6}"/>
              </a:ext>
            </a:extLst>
          </p:cNvPr>
          <p:cNvSpPr txBox="1"/>
          <p:nvPr/>
        </p:nvSpPr>
        <p:spPr>
          <a:xfrm>
            <a:off x="4830068" y="4408448"/>
            <a:ext cx="341643" cy="276999"/>
          </a:xfrm>
          <a:prstGeom prst="rect">
            <a:avLst/>
          </a:prstGeom>
          <a:noFill/>
        </p:spPr>
        <p:txBody>
          <a:bodyPr wrap="square" rtlCol="0">
            <a:spAutoFit/>
          </a:bodyPr>
          <a:lstStyle/>
          <a:p>
            <a:r>
              <a:rPr lang="en-US" sz="1200" dirty="0">
                <a:solidFill>
                  <a:srgbClr val="FF0000"/>
                </a:solidFill>
              </a:rPr>
              <a:t>12 </a:t>
            </a:r>
          </a:p>
        </p:txBody>
      </p:sp>
      <p:sp>
        <p:nvSpPr>
          <p:cNvPr id="35" name="TextBox 34">
            <a:extLst>
              <a:ext uri="{FF2B5EF4-FFF2-40B4-BE49-F238E27FC236}">
                <a16:creationId xmlns:a16="http://schemas.microsoft.com/office/drawing/2014/main" id="{9683EE0E-1706-C542-9AF5-AB0DC09AD41D}"/>
              </a:ext>
            </a:extLst>
          </p:cNvPr>
          <p:cNvSpPr txBox="1"/>
          <p:nvPr/>
        </p:nvSpPr>
        <p:spPr>
          <a:xfrm rot="10639953" flipV="1">
            <a:off x="5071505" y="4895530"/>
            <a:ext cx="382891" cy="276999"/>
          </a:xfrm>
          <a:prstGeom prst="rect">
            <a:avLst/>
          </a:prstGeom>
          <a:noFill/>
        </p:spPr>
        <p:txBody>
          <a:bodyPr wrap="square" rtlCol="0">
            <a:spAutoFit/>
          </a:bodyPr>
          <a:lstStyle/>
          <a:p>
            <a:r>
              <a:rPr lang="en-US" sz="1200" dirty="0">
                <a:solidFill>
                  <a:srgbClr val="FF0000"/>
                </a:solidFill>
              </a:rPr>
              <a:t>11 </a:t>
            </a:r>
          </a:p>
        </p:txBody>
      </p:sp>
      <p:sp>
        <p:nvSpPr>
          <p:cNvPr id="36" name="TextBox 35">
            <a:extLst>
              <a:ext uri="{FF2B5EF4-FFF2-40B4-BE49-F238E27FC236}">
                <a16:creationId xmlns:a16="http://schemas.microsoft.com/office/drawing/2014/main" id="{34825897-3239-834D-B911-E67B3D6B4D1A}"/>
              </a:ext>
            </a:extLst>
          </p:cNvPr>
          <p:cNvSpPr txBox="1"/>
          <p:nvPr/>
        </p:nvSpPr>
        <p:spPr>
          <a:xfrm>
            <a:off x="5592505" y="2998318"/>
            <a:ext cx="354833" cy="276999"/>
          </a:xfrm>
          <a:prstGeom prst="rect">
            <a:avLst/>
          </a:prstGeom>
          <a:noFill/>
        </p:spPr>
        <p:txBody>
          <a:bodyPr wrap="square" rtlCol="0">
            <a:spAutoFit/>
          </a:bodyPr>
          <a:lstStyle/>
          <a:p>
            <a:r>
              <a:rPr lang="en-US" sz="1200" dirty="0">
                <a:solidFill>
                  <a:srgbClr val="FF0000"/>
                </a:solidFill>
              </a:rPr>
              <a:t>11</a:t>
            </a:r>
            <a:r>
              <a:rPr lang="en-US" sz="1200" dirty="0"/>
              <a:t> </a:t>
            </a:r>
          </a:p>
        </p:txBody>
      </p:sp>
      <p:sp>
        <p:nvSpPr>
          <p:cNvPr id="37" name="TextBox 36">
            <a:extLst>
              <a:ext uri="{FF2B5EF4-FFF2-40B4-BE49-F238E27FC236}">
                <a16:creationId xmlns:a16="http://schemas.microsoft.com/office/drawing/2014/main" id="{5C99423E-B39F-8740-B882-6535D85DB872}"/>
              </a:ext>
            </a:extLst>
          </p:cNvPr>
          <p:cNvSpPr txBox="1"/>
          <p:nvPr/>
        </p:nvSpPr>
        <p:spPr>
          <a:xfrm>
            <a:off x="810139" y="5337053"/>
            <a:ext cx="354833" cy="276999"/>
          </a:xfrm>
          <a:prstGeom prst="rect">
            <a:avLst/>
          </a:prstGeom>
          <a:noFill/>
        </p:spPr>
        <p:txBody>
          <a:bodyPr wrap="square" rtlCol="0">
            <a:spAutoFit/>
          </a:bodyPr>
          <a:lstStyle/>
          <a:p>
            <a:r>
              <a:rPr lang="en-US" sz="1200" dirty="0">
                <a:solidFill>
                  <a:srgbClr val="FF0000"/>
                </a:solidFill>
              </a:rPr>
              <a:t>10 </a:t>
            </a:r>
          </a:p>
        </p:txBody>
      </p:sp>
      <p:sp>
        <p:nvSpPr>
          <p:cNvPr id="38" name="TextBox 37">
            <a:extLst>
              <a:ext uri="{FF2B5EF4-FFF2-40B4-BE49-F238E27FC236}">
                <a16:creationId xmlns:a16="http://schemas.microsoft.com/office/drawing/2014/main" id="{EDA37881-B5E6-3940-98E4-99FCA358B193}"/>
              </a:ext>
            </a:extLst>
          </p:cNvPr>
          <p:cNvSpPr txBox="1"/>
          <p:nvPr/>
        </p:nvSpPr>
        <p:spPr>
          <a:xfrm>
            <a:off x="6071300" y="3255259"/>
            <a:ext cx="261258" cy="276999"/>
          </a:xfrm>
          <a:prstGeom prst="rect">
            <a:avLst/>
          </a:prstGeom>
          <a:noFill/>
        </p:spPr>
        <p:txBody>
          <a:bodyPr wrap="square" rtlCol="0">
            <a:spAutoFit/>
          </a:bodyPr>
          <a:lstStyle/>
          <a:p>
            <a:r>
              <a:rPr lang="en-US" sz="1200" dirty="0">
                <a:solidFill>
                  <a:srgbClr val="FF0000"/>
                </a:solidFill>
              </a:rPr>
              <a:t>9 </a:t>
            </a:r>
          </a:p>
        </p:txBody>
      </p:sp>
      <p:sp>
        <p:nvSpPr>
          <p:cNvPr id="39" name="TextBox 38">
            <a:extLst>
              <a:ext uri="{FF2B5EF4-FFF2-40B4-BE49-F238E27FC236}">
                <a16:creationId xmlns:a16="http://schemas.microsoft.com/office/drawing/2014/main" id="{29DD1AD5-14FF-9E43-95DE-EF89E72003BF}"/>
              </a:ext>
            </a:extLst>
          </p:cNvPr>
          <p:cNvSpPr txBox="1"/>
          <p:nvPr/>
        </p:nvSpPr>
        <p:spPr>
          <a:xfrm>
            <a:off x="3360652" y="4794757"/>
            <a:ext cx="354833" cy="276999"/>
          </a:xfrm>
          <a:prstGeom prst="rect">
            <a:avLst/>
          </a:prstGeom>
          <a:noFill/>
        </p:spPr>
        <p:txBody>
          <a:bodyPr wrap="square" rtlCol="0">
            <a:spAutoFit/>
          </a:bodyPr>
          <a:lstStyle/>
          <a:p>
            <a:r>
              <a:rPr lang="en-US" sz="1200">
                <a:solidFill>
                  <a:srgbClr val="FF0000"/>
                </a:solidFill>
              </a:rPr>
              <a:t>9 </a:t>
            </a:r>
            <a:endParaRPr lang="en-US" sz="1200" dirty="0">
              <a:solidFill>
                <a:srgbClr val="FF0000"/>
              </a:solidFill>
            </a:endParaRPr>
          </a:p>
        </p:txBody>
      </p:sp>
      <p:sp>
        <p:nvSpPr>
          <p:cNvPr id="40" name="TextBox 39">
            <a:extLst>
              <a:ext uri="{FF2B5EF4-FFF2-40B4-BE49-F238E27FC236}">
                <a16:creationId xmlns:a16="http://schemas.microsoft.com/office/drawing/2014/main" id="{2CABBF77-1D68-3348-8869-BF4C456C33A9}"/>
              </a:ext>
            </a:extLst>
          </p:cNvPr>
          <p:cNvSpPr txBox="1"/>
          <p:nvPr/>
        </p:nvSpPr>
        <p:spPr>
          <a:xfrm>
            <a:off x="5758895" y="2610588"/>
            <a:ext cx="361474" cy="276999"/>
          </a:xfrm>
          <a:prstGeom prst="rect">
            <a:avLst/>
          </a:prstGeom>
          <a:noFill/>
        </p:spPr>
        <p:txBody>
          <a:bodyPr wrap="square" rtlCol="0">
            <a:spAutoFit/>
          </a:bodyPr>
          <a:lstStyle/>
          <a:p>
            <a:r>
              <a:rPr lang="en-US" sz="1200" dirty="0">
                <a:solidFill>
                  <a:srgbClr val="FF0000"/>
                </a:solidFill>
              </a:rPr>
              <a:t>8 </a:t>
            </a:r>
          </a:p>
        </p:txBody>
      </p:sp>
      <p:sp>
        <p:nvSpPr>
          <p:cNvPr id="41" name="TextBox 40">
            <a:extLst>
              <a:ext uri="{FF2B5EF4-FFF2-40B4-BE49-F238E27FC236}">
                <a16:creationId xmlns:a16="http://schemas.microsoft.com/office/drawing/2014/main" id="{232C2D2F-0887-6F44-BFF8-5FC0CEA60937}"/>
              </a:ext>
            </a:extLst>
          </p:cNvPr>
          <p:cNvSpPr txBox="1"/>
          <p:nvPr/>
        </p:nvSpPr>
        <p:spPr>
          <a:xfrm>
            <a:off x="2538726" y="5737231"/>
            <a:ext cx="317465" cy="276999"/>
          </a:xfrm>
          <a:prstGeom prst="rect">
            <a:avLst/>
          </a:prstGeom>
          <a:noFill/>
        </p:spPr>
        <p:txBody>
          <a:bodyPr wrap="square" rtlCol="0">
            <a:spAutoFit/>
          </a:bodyPr>
          <a:lstStyle/>
          <a:p>
            <a:r>
              <a:rPr lang="en-US" sz="1200">
                <a:solidFill>
                  <a:srgbClr val="FF0000"/>
                </a:solidFill>
              </a:rPr>
              <a:t>8 </a:t>
            </a:r>
            <a:endParaRPr lang="en-US" sz="1200" dirty="0">
              <a:solidFill>
                <a:srgbClr val="FF0000"/>
              </a:solidFill>
            </a:endParaRPr>
          </a:p>
        </p:txBody>
      </p:sp>
      <p:sp>
        <p:nvSpPr>
          <p:cNvPr id="42" name="TextBox 41">
            <a:extLst>
              <a:ext uri="{FF2B5EF4-FFF2-40B4-BE49-F238E27FC236}">
                <a16:creationId xmlns:a16="http://schemas.microsoft.com/office/drawing/2014/main" id="{E41F3260-6B58-304B-9F2C-89B31E027908}"/>
              </a:ext>
            </a:extLst>
          </p:cNvPr>
          <p:cNvSpPr txBox="1"/>
          <p:nvPr/>
        </p:nvSpPr>
        <p:spPr>
          <a:xfrm>
            <a:off x="6527491" y="3622741"/>
            <a:ext cx="317465" cy="276999"/>
          </a:xfrm>
          <a:prstGeom prst="rect">
            <a:avLst/>
          </a:prstGeom>
          <a:noFill/>
        </p:spPr>
        <p:txBody>
          <a:bodyPr wrap="square" rtlCol="0">
            <a:spAutoFit/>
          </a:bodyPr>
          <a:lstStyle/>
          <a:p>
            <a:r>
              <a:rPr lang="en-US" sz="1200" dirty="0">
                <a:solidFill>
                  <a:srgbClr val="FF0000"/>
                </a:solidFill>
              </a:rPr>
              <a:t>8 </a:t>
            </a:r>
          </a:p>
        </p:txBody>
      </p:sp>
      <p:sp>
        <p:nvSpPr>
          <p:cNvPr id="43" name="TextBox 42">
            <a:extLst>
              <a:ext uri="{FF2B5EF4-FFF2-40B4-BE49-F238E27FC236}">
                <a16:creationId xmlns:a16="http://schemas.microsoft.com/office/drawing/2014/main" id="{FC03BEAC-B274-C146-9274-941E897D96FB}"/>
              </a:ext>
            </a:extLst>
          </p:cNvPr>
          <p:cNvSpPr txBox="1"/>
          <p:nvPr/>
        </p:nvSpPr>
        <p:spPr>
          <a:xfrm>
            <a:off x="5650025" y="4113409"/>
            <a:ext cx="354833" cy="276999"/>
          </a:xfrm>
          <a:prstGeom prst="rect">
            <a:avLst/>
          </a:prstGeom>
          <a:noFill/>
        </p:spPr>
        <p:txBody>
          <a:bodyPr wrap="square" rtlCol="0">
            <a:spAutoFit/>
          </a:bodyPr>
          <a:lstStyle/>
          <a:p>
            <a:r>
              <a:rPr lang="en-US" sz="1200" dirty="0">
                <a:solidFill>
                  <a:srgbClr val="FF0000"/>
                </a:solidFill>
              </a:rPr>
              <a:t>8 </a:t>
            </a:r>
          </a:p>
        </p:txBody>
      </p:sp>
      <p:sp>
        <p:nvSpPr>
          <p:cNvPr id="44" name="TextBox 43">
            <a:extLst>
              <a:ext uri="{FF2B5EF4-FFF2-40B4-BE49-F238E27FC236}">
                <a16:creationId xmlns:a16="http://schemas.microsoft.com/office/drawing/2014/main" id="{58E385D1-EF65-7C42-A30C-42008CE13C2E}"/>
              </a:ext>
            </a:extLst>
          </p:cNvPr>
          <p:cNvSpPr txBox="1"/>
          <p:nvPr/>
        </p:nvSpPr>
        <p:spPr>
          <a:xfrm>
            <a:off x="4305195" y="5654078"/>
            <a:ext cx="281353" cy="276999"/>
          </a:xfrm>
          <a:prstGeom prst="rect">
            <a:avLst/>
          </a:prstGeom>
          <a:noFill/>
        </p:spPr>
        <p:txBody>
          <a:bodyPr wrap="square" rtlCol="0">
            <a:spAutoFit/>
          </a:bodyPr>
          <a:lstStyle/>
          <a:p>
            <a:r>
              <a:rPr lang="en-US" sz="1200">
                <a:solidFill>
                  <a:srgbClr val="FF0000"/>
                </a:solidFill>
              </a:rPr>
              <a:t>6 </a:t>
            </a:r>
            <a:endParaRPr lang="en-US" sz="1200" dirty="0">
              <a:solidFill>
                <a:srgbClr val="FF0000"/>
              </a:solidFill>
            </a:endParaRPr>
          </a:p>
        </p:txBody>
      </p:sp>
      <p:sp>
        <p:nvSpPr>
          <p:cNvPr id="45" name="TextBox 44">
            <a:extLst>
              <a:ext uri="{FF2B5EF4-FFF2-40B4-BE49-F238E27FC236}">
                <a16:creationId xmlns:a16="http://schemas.microsoft.com/office/drawing/2014/main" id="{CB393BC1-B205-D043-917E-F9ED774356BF}"/>
              </a:ext>
            </a:extLst>
          </p:cNvPr>
          <p:cNvSpPr txBox="1"/>
          <p:nvPr/>
        </p:nvSpPr>
        <p:spPr>
          <a:xfrm>
            <a:off x="3683283" y="4920152"/>
            <a:ext cx="221063" cy="276999"/>
          </a:xfrm>
          <a:prstGeom prst="rect">
            <a:avLst/>
          </a:prstGeom>
          <a:noFill/>
        </p:spPr>
        <p:txBody>
          <a:bodyPr wrap="square" rtlCol="0">
            <a:spAutoFit/>
          </a:bodyPr>
          <a:lstStyle/>
          <a:p>
            <a:r>
              <a:rPr lang="en-US" sz="1200">
                <a:solidFill>
                  <a:srgbClr val="FF0000"/>
                </a:solidFill>
              </a:rPr>
              <a:t>6 </a:t>
            </a:r>
            <a:endParaRPr lang="en-US" sz="1200" dirty="0">
              <a:solidFill>
                <a:srgbClr val="FF0000"/>
              </a:solidFill>
            </a:endParaRPr>
          </a:p>
        </p:txBody>
      </p:sp>
      <p:sp>
        <p:nvSpPr>
          <p:cNvPr id="46" name="TextBox 45">
            <a:extLst>
              <a:ext uri="{FF2B5EF4-FFF2-40B4-BE49-F238E27FC236}">
                <a16:creationId xmlns:a16="http://schemas.microsoft.com/office/drawing/2014/main" id="{94F970A1-E508-9C4E-87AE-18C8A4024BFC}"/>
              </a:ext>
            </a:extLst>
          </p:cNvPr>
          <p:cNvSpPr txBox="1"/>
          <p:nvPr/>
        </p:nvSpPr>
        <p:spPr>
          <a:xfrm>
            <a:off x="2875318" y="4674406"/>
            <a:ext cx="280555" cy="276999"/>
          </a:xfrm>
          <a:prstGeom prst="rect">
            <a:avLst/>
          </a:prstGeom>
          <a:noFill/>
        </p:spPr>
        <p:txBody>
          <a:bodyPr wrap="square" rtlCol="0">
            <a:spAutoFit/>
          </a:bodyPr>
          <a:lstStyle/>
          <a:p>
            <a:r>
              <a:rPr lang="en-US" sz="1200" dirty="0">
                <a:solidFill>
                  <a:srgbClr val="FF0000"/>
                </a:solidFill>
              </a:rPr>
              <a:t>6 </a:t>
            </a:r>
          </a:p>
        </p:txBody>
      </p:sp>
      <p:sp>
        <p:nvSpPr>
          <p:cNvPr id="47" name="TextBox 46">
            <a:extLst>
              <a:ext uri="{FF2B5EF4-FFF2-40B4-BE49-F238E27FC236}">
                <a16:creationId xmlns:a16="http://schemas.microsoft.com/office/drawing/2014/main" id="{1FF798DD-3557-184D-9452-E18B82AD0A51}"/>
              </a:ext>
            </a:extLst>
          </p:cNvPr>
          <p:cNvSpPr txBox="1"/>
          <p:nvPr/>
        </p:nvSpPr>
        <p:spPr>
          <a:xfrm>
            <a:off x="2975965" y="5233697"/>
            <a:ext cx="280555" cy="276999"/>
          </a:xfrm>
          <a:prstGeom prst="rect">
            <a:avLst/>
          </a:prstGeom>
          <a:noFill/>
        </p:spPr>
        <p:txBody>
          <a:bodyPr wrap="square" rtlCol="0">
            <a:spAutoFit/>
          </a:bodyPr>
          <a:lstStyle/>
          <a:p>
            <a:r>
              <a:rPr lang="en-US" sz="1200" dirty="0">
                <a:solidFill>
                  <a:srgbClr val="FF0000"/>
                </a:solidFill>
              </a:rPr>
              <a:t>6 </a:t>
            </a:r>
          </a:p>
        </p:txBody>
      </p:sp>
      <p:sp>
        <p:nvSpPr>
          <p:cNvPr id="48" name="TextBox 47">
            <a:extLst>
              <a:ext uri="{FF2B5EF4-FFF2-40B4-BE49-F238E27FC236}">
                <a16:creationId xmlns:a16="http://schemas.microsoft.com/office/drawing/2014/main" id="{11294006-C8A4-E745-BA5B-A4A60E999B12}"/>
              </a:ext>
            </a:extLst>
          </p:cNvPr>
          <p:cNvSpPr txBox="1"/>
          <p:nvPr/>
        </p:nvSpPr>
        <p:spPr>
          <a:xfrm>
            <a:off x="5381491" y="3680932"/>
            <a:ext cx="354833" cy="276999"/>
          </a:xfrm>
          <a:prstGeom prst="rect">
            <a:avLst/>
          </a:prstGeom>
          <a:noFill/>
        </p:spPr>
        <p:txBody>
          <a:bodyPr wrap="square" rtlCol="0">
            <a:spAutoFit/>
          </a:bodyPr>
          <a:lstStyle/>
          <a:p>
            <a:r>
              <a:rPr lang="en-US" sz="1200" dirty="0">
                <a:solidFill>
                  <a:srgbClr val="FF0000"/>
                </a:solidFill>
              </a:rPr>
              <a:t>6 </a:t>
            </a:r>
          </a:p>
        </p:txBody>
      </p:sp>
      <p:sp>
        <p:nvSpPr>
          <p:cNvPr id="49" name="TextBox 48">
            <a:extLst>
              <a:ext uri="{FF2B5EF4-FFF2-40B4-BE49-F238E27FC236}">
                <a16:creationId xmlns:a16="http://schemas.microsoft.com/office/drawing/2014/main" id="{6547FFBB-6F66-2842-A841-C2C525E543A6}"/>
              </a:ext>
            </a:extLst>
          </p:cNvPr>
          <p:cNvSpPr txBox="1"/>
          <p:nvPr/>
        </p:nvSpPr>
        <p:spPr>
          <a:xfrm>
            <a:off x="971112" y="5756372"/>
            <a:ext cx="281353" cy="276999"/>
          </a:xfrm>
          <a:prstGeom prst="rect">
            <a:avLst/>
          </a:prstGeom>
          <a:noFill/>
        </p:spPr>
        <p:txBody>
          <a:bodyPr wrap="square" rtlCol="0">
            <a:spAutoFit/>
          </a:bodyPr>
          <a:lstStyle/>
          <a:p>
            <a:r>
              <a:rPr lang="en-US" sz="1200" dirty="0">
                <a:solidFill>
                  <a:srgbClr val="FF0000"/>
                </a:solidFill>
              </a:rPr>
              <a:t>5 </a:t>
            </a:r>
          </a:p>
        </p:txBody>
      </p:sp>
      <p:sp>
        <p:nvSpPr>
          <p:cNvPr id="50" name="TextBox 49">
            <a:extLst>
              <a:ext uri="{FF2B5EF4-FFF2-40B4-BE49-F238E27FC236}">
                <a16:creationId xmlns:a16="http://schemas.microsoft.com/office/drawing/2014/main" id="{284C4FB2-08C4-DC4B-9A35-6A6E3DBC9971}"/>
              </a:ext>
            </a:extLst>
          </p:cNvPr>
          <p:cNvSpPr txBox="1"/>
          <p:nvPr/>
        </p:nvSpPr>
        <p:spPr>
          <a:xfrm>
            <a:off x="3300137" y="5782529"/>
            <a:ext cx="280555" cy="276999"/>
          </a:xfrm>
          <a:prstGeom prst="rect">
            <a:avLst/>
          </a:prstGeom>
          <a:noFill/>
        </p:spPr>
        <p:txBody>
          <a:bodyPr wrap="square" rtlCol="0">
            <a:spAutoFit/>
          </a:bodyPr>
          <a:lstStyle/>
          <a:p>
            <a:r>
              <a:rPr lang="en-US" sz="1200">
                <a:solidFill>
                  <a:srgbClr val="FF0000"/>
                </a:solidFill>
              </a:rPr>
              <a:t>5 </a:t>
            </a:r>
            <a:endParaRPr lang="en-US" sz="1200" dirty="0">
              <a:solidFill>
                <a:srgbClr val="FF0000"/>
              </a:solidFill>
            </a:endParaRPr>
          </a:p>
        </p:txBody>
      </p:sp>
      <p:sp>
        <p:nvSpPr>
          <p:cNvPr id="51" name="TextBox 50">
            <a:extLst>
              <a:ext uri="{FF2B5EF4-FFF2-40B4-BE49-F238E27FC236}">
                <a16:creationId xmlns:a16="http://schemas.microsoft.com/office/drawing/2014/main" id="{627E234D-0E31-784C-ADA5-0B793ABAA803}"/>
              </a:ext>
            </a:extLst>
          </p:cNvPr>
          <p:cNvSpPr txBox="1"/>
          <p:nvPr/>
        </p:nvSpPr>
        <p:spPr>
          <a:xfrm>
            <a:off x="4929161" y="5951214"/>
            <a:ext cx="308954" cy="276999"/>
          </a:xfrm>
          <a:prstGeom prst="rect">
            <a:avLst/>
          </a:prstGeom>
          <a:noFill/>
        </p:spPr>
        <p:txBody>
          <a:bodyPr wrap="square" rtlCol="0">
            <a:spAutoFit/>
          </a:bodyPr>
          <a:lstStyle/>
          <a:p>
            <a:r>
              <a:rPr lang="en-US" sz="1200" dirty="0">
                <a:solidFill>
                  <a:srgbClr val="FF0000"/>
                </a:solidFill>
              </a:rPr>
              <a:t>5 </a:t>
            </a:r>
          </a:p>
        </p:txBody>
      </p:sp>
      <p:sp>
        <p:nvSpPr>
          <p:cNvPr id="52" name="TextBox 51">
            <a:extLst>
              <a:ext uri="{FF2B5EF4-FFF2-40B4-BE49-F238E27FC236}">
                <a16:creationId xmlns:a16="http://schemas.microsoft.com/office/drawing/2014/main" id="{8FCEA7F9-FFC8-5843-B5F7-B48475E5412F}"/>
              </a:ext>
            </a:extLst>
          </p:cNvPr>
          <p:cNvSpPr txBox="1"/>
          <p:nvPr/>
        </p:nvSpPr>
        <p:spPr>
          <a:xfrm>
            <a:off x="4241787" y="4994456"/>
            <a:ext cx="286960" cy="276999"/>
          </a:xfrm>
          <a:prstGeom prst="rect">
            <a:avLst/>
          </a:prstGeom>
          <a:noFill/>
        </p:spPr>
        <p:txBody>
          <a:bodyPr wrap="square" rtlCol="0">
            <a:spAutoFit/>
          </a:bodyPr>
          <a:lstStyle/>
          <a:p>
            <a:r>
              <a:rPr lang="en-US" sz="1200" dirty="0">
                <a:solidFill>
                  <a:srgbClr val="FF0000"/>
                </a:solidFill>
              </a:rPr>
              <a:t>4 </a:t>
            </a:r>
          </a:p>
        </p:txBody>
      </p:sp>
      <p:sp>
        <p:nvSpPr>
          <p:cNvPr id="53" name="TextBox 52">
            <a:extLst>
              <a:ext uri="{FF2B5EF4-FFF2-40B4-BE49-F238E27FC236}">
                <a16:creationId xmlns:a16="http://schemas.microsoft.com/office/drawing/2014/main" id="{AEAB672F-FB73-FD42-B726-AC502D965884}"/>
              </a:ext>
            </a:extLst>
          </p:cNvPr>
          <p:cNvSpPr txBox="1"/>
          <p:nvPr/>
        </p:nvSpPr>
        <p:spPr>
          <a:xfrm>
            <a:off x="2532886" y="4748885"/>
            <a:ext cx="309233" cy="276999"/>
          </a:xfrm>
          <a:prstGeom prst="rect">
            <a:avLst/>
          </a:prstGeom>
          <a:noFill/>
        </p:spPr>
        <p:txBody>
          <a:bodyPr wrap="square" rtlCol="0">
            <a:spAutoFit/>
          </a:bodyPr>
          <a:lstStyle/>
          <a:p>
            <a:r>
              <a:rPr lang="en-US" sz="1200">
                <a:solidFill>
                  <a:srgbClr val="FF0000"/>
                </a:solidFill>
              </a:rPr>
              <a:t>4 </a:t>
            </a:r>
            <a:endParaRPr lang="en-US" sz="1200" dirty="0">
              <a:solidFill>
                <a:srgbClr val="FF0000"/>
              </a:solidFill>
            </a:endParaRPr>
          </a:p>
        </p:txBody>
      </p:sp>
      <p:sp>
        <p:nvSpPr>
          <p:cNvPr id="54" name="TextBox 53">
            <a:extLst>
              <a:ext uri="{FF2B5EF4-FFF2-40B4-BE49-F238E27FC236}">
                <a16:creationId xmlns:a16="http://schemas.microsoft.com/office/drawing/2014/main" id="{A5F69869-1E71-B540-8EDF-F7C8EC1469E1}"/>
              </a:ext>
            </a:extLst>
          </p:cNvPr>
          <p:cNvSpPr txBox="1"/>
          <p:nvPr/>
        </p:nvSpPr>
        <p:spPr>
          <a:xfrm>
            <a:off x="1354433" y="5495997"/>
            <a:ext cx="364267" cy="276999"/>
          </a:xfrm>
          <a:prstGeom prst="rect">
            <a:avLst/>
          </a:prstGeom>
          <a:noFill/>
        </p:spPr>
        <p:txBody>
          <a:bodyPr wrap="square" rtlCol="0">
            <a:spAutoFit/>
          </a:bodyPr>
          <a:lstStyle/>
          <a:p>
            <a:r>
              <a:rPr lang="en-US" sz="1200">
                <a:solidFill>
                  <a:srgbClr val="FF0000"/>
                </a:solidFill>
              </a:rPr>
              <a:t>4 </a:t>
            </a:r>
            <a:endParaRPr lang="en-US" sz="1200" dirty="0">
              <a:solidFill>
                <a:srgbClr val="FF0000"/>
              </a:solidFill>
            </a:endParaRPr>
          </a:p>
        </p:txBody>
      </p:sp>
      <p:sp>
        <p:nvSpPr>
          <p:cNvPr id="55" name="TextBox 54">
            <a:extLst>
              <a:ext uri="{FF2B5EF4-FFF2-40B4-BE49-F238E27FC236}">
                <a16:creationId xmlns:a16="http://schemas.microsoft.com/office/drawing/2014/main" id="{98BFF618-9A29-E943-96B9-2006FAE93587}"/>
              </a:ext>
            </a:extLst>
          </p:cNvPr>
          <p:cNvSpPr txBox="1"/>
          <p:nvPr/>
        </p:nvSpPr>
        <p:spPr>
          <a:xfrm>
            <a:off x="6564401" y="5759576"/>
            <a:ext cx="280555" cy="276999"/>
          </a:xfrm>
          <a:prstGeom prst="rect">
            <a:avLst/>
          </a:prstGeom>
          <a:noFill/>
        </p:spPr>
        <p:txBody>
          <a:bodyPr wrap="square" rtlCol="0">
            <a:spAutoFit/>
          </a:bodyPr>
          <a:lstStyle/>
          <a:p>
            <a:r>
              <a:rPr lang="en-US" sz="1200" dirty="0">
                <a:solidFill>
                  <a:srgbClr val="FF0000"/>
                </a:solidFill>
              </a:rPr>
              <a:t>4 </a:t>
            </a:r>
          </a:p>
        </p:txBody>
      </p:sp>
      <p:sp>
        <p:nvSpPr>
          <p:cNvPr id="56" name="TextBox 55">
            <a:extLst>
              <a:ext uri="{FF2B5EF4-FFF2-40B4-BE49-F238E27FC236}">
                <a16:creationId xmlns:a16="http://schemas.microsoft.com/office/drawing/2014/main" id="{0F101973-C6B0-6140-B6D5-496CAB64863E}"/>
              </a:ext>
            </a:extLst>
          </p:cNvPr>
          <p:cNvSpPr txBox="1"/>
          <p:nvPr/>
        </p:nvSpPr>
        <p:spPr>
          <a:xfrm>
            <a:off x="6421311" y="5077769"/>
            <a:ext cx="354832" cy="276999"/>
          </a:xfrm>
          <a:prstGeom prst="rect">
            <a:avLst/>
          </a:prstGeom>
          <a:noFill/>
        </p:spPr>
        <p:txBody>
          <a:bodyPr wrap="square" rtlCol="0">
            <a:spAutoFit/>
          </a:bodyPr>
          <a:lstStyle/>
          <a:p>
            <a:r>
              <a:rPr lang="en-US" sz="1200">
                <a:solidFill>
                  <a:srgbClr val="FF0000"/>
                </a:solidFill>
              </a:rPr>
              <a:t>4 </a:t>
            </a:r>
            <a:endParaRPr lang="en-US" sz="1200" dirty="0">
              <a:solidFill>
                <a:srgbClr val="FF0000"/>
              </a:solidFill>
            </a:endParaRPr>
          </a:p>
        </p:txBody>
      </p:sp>
      <p:sp>
        <p:nvSpPr>
          <p:cNvPr id="57" name="TextBox 56">
            <a:extLst>
              <a:ext uri="{FF2B5EF4-FFF2-40B4-BE49-F238E27FC236}">
                <a16:creationId xmlns:a16="http://schemas.microsoft.com/office/drawing/2014/main" id="{B628258A-3B6F-FF49-8F18-8DC661A8C085}"/>
              </a:ext>
            </a:extLst>
          </p:cNvPr>
          <p:cNvSpPr txBox="1"/>
          <p:nvPr/>
        </p:nvSpPr>
        <p:spPr>
          <a:xfrm>
            <a:off x="5724560" y="5529961"/>
            <a:ext cx="401214" cy="276999"/>
          </a:xfrm>
          <a:prstGeom prst="rect">
            <a:avLst/>
          </a:prstGeom>
          <a:noFill/>
        </p:spPr>
        <p:txBody>
          <a:bodyPr wrap="square" rtlCol="0">
            <a:spAutoFit/>
          </a:bodyPr>
          <a:lstStyle/>
          <a:p>
            <a:r>
              <a:rPr lang="en-US" sz="1200" dirty="0">
                <a:solidFill>
                  <a:srgbClr val="FF0000"/>
                </a:solidFill>
              </a:rPr>
              <a:t>4 </a:t>
            </a:r>
          </a:p>
        </p:txBody>
      </p:sp>
      <p:sp>
        <p:nvSpPr>
          <p:cNvPr id="58" name="TextBox 57">
            <a:extLst>
              <a:ext uri="{FF2B5EF4-FFF2-40B4-BE49-F238E27FC236}">
                <a16:creationId xmlns:a16="http://schemas.microsoft.com/office/drawing/2014/main" id="{6BEC4BAD-70C7-5848-9ACB-61B6878E17DD}"/>
              </a:ext>
            </a:extLst>
          </p:cNvPr>
          <p:cNvSpPr txBox="1"/>
          <p:nvPr/>
        </p:nvSpPr>
        <p:spPr>
          <a:xfrm>
            <a:off x="5357075" y="2723142"/>
            <a:ext cx="354833" cy="276999"/>
          </a:xfrm>
          <a:prstGeom prst="rect">
            <a:avLst/>
          </a:prstGeom>
          <a:noFill/>
        </p:spPr>
        <p:txBody>
          <a:bodyPr wrap="square" rtlCol="0">
            <a:spAutoFit/>
          </a:bodyPr>
          <a:lstStyle/>
          <a:p>
            <a:r>
              <a:rPr lang="en-US" sz="1200" dirty="0">
                <a:solidFill>
                  <a:srgbClr val="FF0000"/>
                </a:solidFill>
              </a:rPr>
              <a:t>4 </a:t>
            </a:r>
          </a:p>
        </p:txBody>
      </p:sp>
      <p:sp>
        <p:nvSpPr>
          <p:cNvPr id="59" name="TextBox 58">
            <a:extLst>
              <a:ext uri="{FF2B5EF4-FFF2-40B4-BE49-F238E27FC236}">
                <a16:creationId xmlns:a16="http://schemas.microsoft.com/office/drawing/2014/main" id="{007D6A3B-6C91-444F-BF6D-37691930DEF5}"/>
              </a:ext>
            </a:extLst>
          </p:cNvPr>
          <p:cNvSpPr txBox="1"/>
          <p:nvPr/>
        </p:nvSpPr>
        <p:spPr>
          <a:xfrm>
            <a:off x="8893729" y="3113316"/>
            <a:ext cx="317465" cy="276999"/>
          </a:xfrm>
          <a:prstGeom prst="rect">
            <a:avLst/>
          </a:prstGeom>
          <a:noFill/>
        </p:spPr>
        <p:txBody>
          <a:bodyPr wrap="square" rtlCol="0">
            <a:spAutoFit/>
          </a:bodyPr>
          <a:lstStyle/>
          <a:p>
            <a:r>
              <a:rPr lang="en-US" sz="1200" dirty="0">
                <a:solidFill>
                  <a:srgbClr val="FF0000"/>
                </a:solidFill>
              </a:rPr>
              <a:t>3 </a:t>
            </a:r>
          </a:p>
        </p:txBody>
      </p:sp>
      <p:sp>
        <p:nvSpPr>
          <p:cNvPr id="60" name="TextBox 59">
            <a:extLst>
              <a:ext uri="{FF2B5EF4-FFF2-40B4-BE49-F238E27FC236}">
                <a16:creationId xmlns:a16="http://schemas.microsoft.com/office/drawing/2014/main" id="{4198317B-C7CE-F34B-AC2C-6D7A20727924}"/>
              </a:ext>
            </a:extLst>
          </p:cNvPr>
          <p:cNvSpPr txBox="1"/>
          <p:nvPr/>
        </p:nvSpPr>
        <p:spPr>
          <a:xfrm>
            <a:off x="5956338" y="4799625"/>
            <a:ext cx="354833" cy="276999"/>
          </a:xfrm>
          <a:prstGeom prst="rect">
            <a:avLst/>
          </a:prstGeom>
          <a:noFill/>
        </p:spPr>
        <p:txBody>
          <a:bodyPr wrap="square" rtlCol="0">
            <a:spAutoFit/>
          </a:bodyPr>
          <a:lstStyle/>
          <a:p>
            <a:r>
              <a:rPr lang="en-US" sz="1200" dirty="0">
                <a:solidFill>
                  <a:srgbClr val="FF0000"/>
                </a:solidFill>
              </a:rPr>
              <a:t>3 </a:t>
            </a:r>
          </a:p>
        </p:txBody>
      </p:sp>
      <p:sp>
        <p:nvSpPr>
          <p:cNvPr id="61" name="TextBox 60">
            <a:extLst>
              <a:ext uri="{FF2B5EF4-FFF2-40B4-BE49-F238E27FC236}">
                <a16:creationId xmlns:a16="http://schemas.microsoft.com/office/drawing/2014/main" id="{B2C27A6F-4DF1-D947-80A3-F66D453AB560}"/>
              </a:ext>
            </a:extLst>
          </p:cNvPr>
          <p:cNvSpPr txBox="1"/>
          <p:nvPr/>
        </p:nvSpPr>
        <p:spPr>
          <a:xfrm>
            <a:off x="6061482" y="5841500"/>
            <a:ext cx="354833" cy="276999"/>
          </a:xfrm>
          <a:prstGeom prst="rect">
            <a:avLst/>
          </a:prstGeom>
          <a:noFill/>
        </p:spPr>
        <p:txBody>
          <a:bodyPr wrap="square" rtlCol="0">
            <a:spAutoFit/>
          </a:bodyPr>
          <a:lstStyle/>
          <a:p>
            <a:r>
              <a:rPr lang="en-US" sz="1200" dirty="0">
                <a:solidFill>
                  <a:srgbClr val="FF0000"/>
                </a:solidFill>
              </a:rPr>
              <a:t>3 </a:t>
            </a:r>
          </a:p>
        </p:txBody>
      </p:sp>
      <p:sp>
        <p:nvSpPr>
          <p:cNvPr id="62" name="TextBox 61">
            <a:extLst>
              <a:ext uri="{FF2B5EF4-FFF2-40B4-BE49-F238E27FC236}">
                <a16:creationId xmlns:a16="http://schemas.microsoft.com/office/drawing/2014/main" id="{0057165D-3563-0E46-B027-BEAAD75273F7}"/>
              </a:ext>
            </a:extLst>
          </p:cNvPr>
          <p:cNvSpPr txBox="1"/>
          <p:nvPr/>
        </p:nvSpPr>
        <p:spPr>
          <a:xfrm>
            <a:off x="1736124" y="4723231"/>
            <a:ext cx="352335" cy="276999"/>
          </a:xfrm>
          <a:prstGeom prst="rect">
            <a:avLst/>
          </a:prstGeom>
          <a:noFill/>
        </p:spPr>
        <p:txBody>
          <a:bodyPr wrap="square" rtlCol="0">
            <a:spAutoFit/>
          </a:bodyPr>
          <a:lstStyle/>
          <a:p>
            <a:r>
              <a:rPr lang="en-US" sz="1200">
                <a:solidFill>
                  <a:srgbClr val="FF0000"/>
                </a:solidFill>
              </a:rPr>
              <a:t>3 </a:t>
            </a:r>
            <a:endParaRPr lang="en-US" sz="1200" dirty="0">
              <a:solidFill>
                <a:srgbClr val="FF0000"/>
              </a:solidFill>
            </a:endParaRPr>
          </a:p>
        </p:txBody>
      </p:sp>
      <p:sp>
        <p:nvSpPr>
          <p:cNvPr id="63" name="TextBox 62">
            <a:extLst>
              <a:ext uri="{FF2B5EF4-FFF2-40B4-BE49-F238E27FC236}">
                <a16:creationId xmlns:a16="http://schemas.microsoft.com/office/drawing/2014/main" id="{84629456-9B4E-114F-8EC9-3EC12DF3CE08}"/>
              </a:ext>
            </a:extLst>
          </p:cNvPr>
          <p:cNvSpPr txBox="1"/>
          <p:nvPr/>
        </p:nvSpPr>
        <p:spPr>
          <a:xfrm>
            <a:off x="3560486" y="4125142"/>
            <a:ext cx="374490" cy="276999"/>
          </a:xfrm>
          <a:prstGeom prst="rect">
            <a:avLst/>
          </a:prstGeom>
          <a:noFill/>
        </p:spPr>
        <p:txBody>
          <a:bodyPr wrap="square" rtlCol="0">
            <a:spAutoFit/>
          </a:bodyPr>
          <a:lstStyle/>
          <a:p>
            <a:r>
              <a:rPr lang="en-US" sz="1200" dirty="0">
                <a:solidFill>
                  <a:srgbClr val="FF0000"/>
                </a:solidFill>
              </a:rPr>
              <a:t>3 </a:t>
            </a:r>
          </a:p>
        </p:txBody>
      </p:sp>
      <p:sp>
        <p:nvSpPr>
          <p:cNvPr id="64" name="TextBox 63">
            <a:extLst>
              <a:ext uri="{FF2B5EF4-FFF2-40B4-BE49-F238E27FC236}">
                <a16:creationId xmlns:a16="http://schemas.microsoft.com/office/drawing/2014/main" id="{78BF75E8-4BD4-A443-AA54-EEF5CC04561C}"/>
              </a:ext>
            </a:extLst>
          </p:cNvPr>
          <p:cNvSpPr txBox="1"/>
          <p:nvPr/>
        </p:nvSpPr>
        <p:spPr>
          <a:xfrm>
            <a:off x="2562654" y="3957359"/>
            <a:ext cx="571025" cy="276999"/>
          </a:xfrm>
          <a:prstGeom prst="rect">
            <a:avLst/>
          </a:prstGeom>
          <a:noFill/>
        </p:spPr>
        <p:txBody>
          <a:bodyPr wrap="square" rtlCol="0">
            <a:spAutoFit/>
          </a:bodyPr>
          <a:lstStyle/>
          <a:p>
            <a:r>
              <a:rPr lang="en-US" sz="1200" dirty="0">
                <a:solidFill>
                  <a:srgbClr val="FF0000"/>
                </a:solidFill>
              </a:rPr>
              <a:t>3 </a:t>
            </a:r>
          </a:p>
        </p:txBody>
      </p:sp>
      <p:sp>
        <p:nvSpPr>
          <p:cNvPr id="65" name="TextBox 64">
            <a:extLst>
              <a:ext uri="{FF2B5EF4-FFF2-40B4-BE49-F238E27FC236}">
                <a16:creationId xmlns:a16="http://schemas.microsoft.com/office/drawing/2014/main" id="{02AC8AAC-F6ED-AD4F-9BE0-2FD3F1F52241}"/>
              </a:ext>
            </a:extLst>
          </p:cNvPr>
          <p:cNvSpPr txBox="1"/>
          <p:nvPr/>
        </p:nvSpPr>
        <p:spPr>
          <a:xfrm flipH="1">
            <a:off x="4995505" y="5312431"/>
            <a:ext cx="271641" cy="276999"/>
          </a:xfrm>
          <a:prstGeom prst="rect">
            <a:avLst/>
          </a:prstGeom>
          <a:noFill/>
        </p:spPr>
        <p:txBody>
          <a:bodyPr wrap="square" rtlCol="0">
            <a:spAutoFit/>
          </a:bodyPr>
          <a:lstStyle/>
          <a:p>
            <a:r>
              <a:rPr lang="en-US" sz="1200" dirty="0">
                <a:solidFill>
                  <a:srgbClr val="FF0000"/>
                </a:solidFill>
              </a:rPr>
              <a:t>3 </a:t>
            </a:r>
          </a:p>
        </p:txBody>
      </p:sp>
      <p:sp>
        <p:nvSpPr>
          <p:cNvPr id="66" name="TextBox 65">
            <a:extLst>
              <a:ext uri="{FF2B5EF4-FFF2-40B4-BE49-F238E27FC236}">
                <a16:creationId xmlns:a16="http://schemas.microsoft.com/office/drawing/2014/main" id="{68F24480-080C-7F4B-BC6C-2F618FE6AC19}"/>
              </a:ext>
            </a:extLst>
          </p:cNvPr>
          <p:cNvSpPr txBox="1"/>
          <p:nvPr/>
        </p:nvSpPr>
        <p:spPr>
          <a:xfrm>
            <a:off x="2011966" y="4402141"/>
            <a:ext cx="352334" cy="276999"/>
          </a:xfrm>
          <a:prstGeom prst="rect">
            <a:avLst/>
          </a:prstGeom>
          <a:noFill/>
        </p:spPr>
        <p:txBody>
          <a:bodyPr wrap="square" rtlCol="0">
            <a:spAutoFit/>
          </a:bodyPr>
          <a:lstStyle/>
          <a:p>
            <a:r>
              <a:rPr lang="en-US" sz="1200">
                <a:solidFill>
                  <a:srgbClr val="FF0000"/>
                </a:solidFill>
              </a:rPr>
              <a:t>3 </a:t>
            </a:r>
            <a:endParaRPr lang="en-US" sz="1200" dirty="0">
              <a:solidFill>
                <a:srgbClr val="FF0000"/>
              </a:solidFill>
            </a:endParaRPr>
          </a:p>
        </p:txBody>
      </p:sp>
      <p:sp>
        <p:nvSpPr>
          <p:cNvPr id="67" name="TextBox 66">
            <a:extLst>
              <a:ext uri="{FF2B5EF4-FFF2-40B4-BE49-F238E27FC236}">
                <a16:creationId xmlns:a16="http://schemas.microsoft.com/office/drawing/2014/main" id="{7E094BE8-5AF4-3142-AF3F-59038CCE3DEE}"/>
              </a:ext>
            </a:extLst>
          </p:cNvPr>
          <p:cNvSpPr txBox="1"/>
          <p:nvPr/>
        </p:nvSpPr>
        <p:spPr>
          <a:xfrm>
            <a:off x="2381559" y="4455722"/>
            <a:ext cx="261258" cy="276999"/>
          </a:xfrm>
          <a:prstGeom prst="rect">
            <a:avLst/>
          </a:prstGeom>
          <a:noFill/>
        </p:spPr>
        <p:txBody>
          <a:bodyPr wrap="square" rtlCol="0">
            <a:spAutoFit/>
          </a:bodyPr>
          <a:lstStyle/>
          <a:p>
            <a:r>
              <a:rPr lang="en-US" sz="1200" dirty="0">
                <a:solidFill>
                  <a:srgbClr val="FF0000"/>
                </a:solidFill>
              </a:rPr>
              <a:t>3 </a:t>
            </a:r>
          </a:p>
        </p:txBody>
      </p:sp>
      <p:sp>
        <p:nvSpPr>
          <p:cNvPr id="68" name="TextBox 67">
            <a:extLst>
              <a:ext uri="{FF2B5EF4-FFF2-40B4-BE49-F238E27FC236}">
                <a16:creationId xmlns:a16="http://schemas.microsoft.com/office/drawing/2014/main" id="{8B7B37D8-4411-A848-B569-7A7A246D02F4}"/>
              </a:ext>
            </a:extLst>
          </p:cNvPr>
          <p:cNvSpPr txBox="1"/>
          <p:nvPr/>
        </p:nvSpPr>
        <p:spPr>
          <a:xfrm>
            <a:off x="373645" y="5405875"/>
            <a:ext cx="294619" cy="276999"/>
          </a:xfrm>
          <a:prstGeom prst="rect">
            <a:avLst/>
          </a:prstGeom>
          <a:noFill/>
        </p:spPr>
        <p:txBody>
          <a:bodyPr wrap="square" rtlCol="0">
            <a:spAutoFit/>
          </a:bodyPr>
          <a:lstStyle/>
          <a:p>
            <a:r>
              <a:rPr lang="en-US" sz="1200" dirty="0">
                <a:solidFill>
                  <a:srgbClr val="FF0000"/>
                </a:solidFill>
              </a:rPr>
              <a:t>1 </a:t>
            </a:r>
          </a:p>
        </p:txBody>
      </p:sp>
      <p:sp>
        <p:nvSpPr>
          <p:cNvPr id="69" name="TextBox 68">
            <a:extLst>
              <a:ext uri="{FF2B5EF4-FFF2-40B4-BE49-F238E27FC236}">
                <a16:creationId xmlns:a16="http://schemas.microsoft.com/office/drawing/2014/main" id="{78DF4201-3A08-6540-AE92-97C65AD7C2E9}"/>
              </a:ext>
            </a:extLst>
          </p:cNvPr>
          <p:cNvSpPr txBox="1"/>
          <p:nvPr/>
        </p:nvSpPr>
        <p:spPr>
          <a:xfrm>
            <a:off x="2936708" y="5649196"/>
            <a:ext cx="281353" cy="276999"/>
          </a:xfrm>
          <a:prstGeom prst="rect">
            <a:avLst/>
          </a:prstGeom>
          <a:noFill/>
        </p:spPr>
        <p:txBody>
          <a:bodyPr wrap="square" rtlCol="0">
            <a:spAutoFit/>
          </a:bodyPr>
          <a:lstStyle/>
          <a:p>
            <a:r>
              <a:rPr lang="en-US" sz="1200">
                <a:solidFill>
                  <a:srgbClr val="FF0000"/>
                </a:solidFill>
              </a:rPr>
              <a:t>2 </a:t>
            </a:r>
            <a:endParaRPr lang="en-US" sz="1200" dirty="0">
              <a:solidFill>
                <a:srgbClr val="FF0000"/>
              </a:solidFill>
            </a:endParaRPr>
          </a:p>
        </p:txBody>
      </p:sp>
      <p:sp>
        <p:nvSpPr>
          <p:cNvPr id="70" name="TextBox 69">
            <a:extLst>
              <a:ext uri="{FF2B5EF4-FFF2-40B4-BE49-F238E27FC236}">
                <a16:creationId xmlns:a16="http://schemas.microsoft.com/office/drawing/2014/main" id="{FE8763A3-1D92-5F46-AEB6-5D1F2F780805}"/>
              </a:ext>
            </a:extLst>
          </p:cNvPr>
          <p:cNvSpPr txBox="1"/>
          <p:nvPr/>
        </p:nvSpPr>
        <p:spPr>
          <a:xfrm>
            <a:off x="3798978" y="5829235"/>
            <a:ext cx="302201" cy="276999"/>
          </a:xfrm>
          <a:prstGeom prst="rect">
            <a:avLst/>
          </a:prstGeom>
          <a:noFill/>
        </p:spPr>
        <p:txBody>
          <a:bodyPr wrap="square" rtlCol="0">
            <a:spAutoFit/>
          </a:bodyPr>
          <a:lstStyle/>
          <a:p>
            <a:r>
              <a:rPr lang="en-US" sz="1200" dirty="0">
                <a:solidFill>
                  <a:srgbClr val="FF0000"/>
                </a:solidFill>
              </a:rPr>
              <a:t>1 </a:t>
            </a:r>
          </a:p>
        </p:txBody>
      </p:sp>
      <p:sp>
        <p:nvSpPr>
          <p:cNvPr id="71" name="TextBox 70">
            <a:extLst>
              <a:ext uri="{FF2B5EF4-FFF2-40B4-BE49-F238E27FC236}">
                <a16:creationId xmlns:a16="http://schemas.microsoft.com/office/drawing/2014/main" id="{1C4EDF84-CDC1-B746-A513-520004ABF06C}"/>
              </a:ext>
            </a:extLst>
          </p:cNvPr>
          <p:cNvSpPr txBox="1"/>
          <p:nvPr/>
        </p:nvSpPr>
        <p:spPr>
          <a:xfrm>
            <a:off x="1963195" y="5338284"/>
            <a:ext cx="310572" cy="276999"/>
          </a:xfrm>
          <a:prstGeom prst="rect">
            <a:avLst/>
          </a:prstGeom>
          <a:noFill/>
        </p:spPr>
        <p:txBody>
          <a:bodyPr wrap="square" rtlCol="0">
            <a:spAutoFit/>
          </a:bodyPr>
          <a:lstStyle/>
          <a:p>
            <a:r>
              <a:rPr lang="en-US" sz="1200" dirty="0">
                <a:solidFill>
                  <a:srgbClr val="FF0000"/>
                </a:solidFill>
              </a:rPr>
              <a:t>1 </a:t>
            </a:r>
          </a:p>
        </p:txBody>
      </p:sp>
      <p:sp>
        <p:nvSpPr>
          <p:cNvPr id="72" name="TextBox 71">
            <a:extLst>
              <a:ext uri="{FF2B5EF4-FFF2-40B4-BE49-F238E27FC236}">
                <a16:creationId xmlns:a16="http://schemas.microsoft.com/office/drawing/2014/main" id="{214D2EF1-13E9-A44F-87D2-DF8339AEE67E}"/>
              </a:ext>
            </a:extLst>
          </p:cNvPr>
          <p:cNvSpPr txBox="1"/>
          <p:nvPr/>
        </p:nvSpPr>
        <p:spPr>
          <a:xfrm>
            <a:off x="486525" y="5898075"/>
            <a:ext cx="349366" cy="276999"/>
          </a:xfrm>
          <a:prstGeom prst="rect">
            <a:avLst/>
          </a:prstGeom>
          <a:noFill/>
        </p:spPr>
        <p:txBody>
          <a:bodyPr wrap="square" rtlCol="0">
            <a:spAutoFit/>
          </a:bodyPr>
          <a:lstStyle/>
          <a:p>
            <a:r>
              <a:rPr lang="en-US" sz="1200" dirty="0">
                <a:solidFill>
                  <a:srgbClr val="FF0000"/>
                </a:solidFill>
              </a:rPr>
              <a:t>1 </a:t>
            </a:r>
          </a:p>
        </p:txBody>
      </p:sp>
      <p:sp>
        <p:nvSpPr>
          <p:cNvPr id="73" name="TextBox 72">
            <a:extLst>
              <a:ext uri="{FF2B5EF4-FFF2-40B4-BE49-F238E27FC236}">
                <a16:creationId xmlns:a16="http://schemas.microsoft.com/office/drawing/2014/main" id="{E778BA4A-F267-FA4A-A9E4-3400E67B19BA}"/>
              </a:ext>
            </a:extLst>
          </p:cNvPr>
          <p:cNvSpPr txBox="1"/>
          <p:nvPr/>
        </p:nvSpPr>
        <p:spPr>
          <a:xfrm flipH="1">
            <a:off x="8552109" y="2749087"/>
            <a:ext cx="391887" cy="276999"/>
          </a:xfrm>
          <a:prstGeom prst="rect">
            <a:avLst/>
          </a:prstGeom>
          <a:noFill/>
        </p:spPr>
        <p:txBody>
          <a:bodyPr wrap="square" rtlCol="0">
            <a:spAutoFit/>
          </a:bodyPr>
          <a:lstStyle/>
          <a:p>
            <a:r>
              <a:rPr lang="en-US" sz="1200" dirty="0">
                <a:solidFill>
                  <a:srgbClr val="FF0000"/>
                </a:solidFill>
              </a:rPr>
              <a:t>2 </a:t>
            </a:r>
          </a:p>
        </p:txBody>
      </p:sp>
      <p:sp>
        <p:nvSpPr>
          <p:cNvPr id="74" name="TextBox 73">
            <a:extLst>
              <a:ext uri="{FF2B5EF4-FFF2-40B4-BE49-F238E27FC236}">
                <a16:creationId xmlns:a16="http://schemas.microsoft.com/office/drawing/2014/main" id="{6665FB5C-8C02-6740-A409-513F4DB221ED}"/>
              </a:ext>
            </a:extLst>
          </p:cNvPr>
          <p:cNvSpPr txBox="1"/>
          <p:nvPr/>
        </p:nvSpPr>
        <p:spPr>
          <a:xfrm>
            <a:off x="7003041" y="5095198"/>
            <a:ext cx="358175" cy="276999"/>
          </a:xfrm>
          <a:prstGeom prst="rect">
            <a:avLst/>
          </a:prstGeom>
          <a:noFill/>
        </p:spPr>
        <p:txBody>
          <a:bodyPr wrap="square" rtlCol="0">
            <a:spAutoFit/>
          </a:bodyPr>
          <a:lstStyle/>
          <a:p>
            <a:r>
              <a:rPr lang="en-US" sz="1200" dirty="0">
                <a:solidFill>
                  <a:srgbClr val="FF0000"/>
                </a:solidFill>
              </a:rPr>
              <a:t>2 </a:t>
            </a:r>
          </a:p>
        </p:txBody>
      </p:sp>
      <p:sp>
        <p:nvSpPr>
          <p:cNvPr id="75" name="TextBox 74">
            <a:extLst>
              <a:ext uri="{FF2B5EF4-FFF2-40B4-BE49-F238E27FC236}">
                <a16:creationId xmlns:a16="http://schemas.microsoft.com/office/drawing/2014/main" id="{81CA6040-E340-614A-BDAF-C0661C641BD3}"/>
              </a:ext>
            </a:extLst>
          </p:cNvPr>
          <p:cNvSpPr txBox="1"/>
          <p:nvPr/>
        </p:nvSpPr>
        <p:spPr>
          <a:xfrm>
            <a:off x="5869118" y="3706594"/>
            <a:ext cx="317465" cy="276999"/>
          </a:xfrm>
          <a:prstGeom prst="rect">
            <a:avLst/>
          </a:prstGeom>
          <a:noFill/>
        </p:spPr>
        <p:txBody>
          <a:bodyPr wrap="square" rtlCol="0">
            <a:spAutoFit/>
          </a:bodyPr>
          <a:lstStyle/>
          <a:p>
            <a:r>
              <a:rPr lang="en-US" sz="1200" dirty="0">
                <a:solidFill>
                  <a:srgbClr val="FF0000"/>
                </a:solidFill>
              </a:rPr>
              <a:t>2 </a:t>
            </a:r>
          </a:p>
        </p:txBody>
      </p:sp>
      <p:sp>
        <p:nvSpPr>
          <p:cNvPr id="76" name="TextBox 75">
            <a:extLst>
              <a:ext uri="{FF2B5EF4-FFF2-40B4-BE49-F238E27FC236}">
                <a16:creationId xmlns:a16="http://schemas.microsoft.com/office/drawing/2014/main" id="{9317A23C-1006-1A4A-BE72-D341FEFC22E8}"/>
              </a:ext>
            </a:extLst>
          </p:cNvPr>
          <p:cNvSpPr txBox="1"/>
          <p:nvPr/>
        </p:nvSpPr>
        <p:spPr>
          <a:xfrm rot="3089156">
            <a:off x="1136678" y="2966161"/>
            <a:ext cx="349366" cy="369332"/>
          </a:xfrm>
          <a:prstGeom prst="rect">
            <a:avLst/>
          </a:prstGeom>
          <a:noFill/>
        </p:spPr>
        <p:txBody>
          <a:bodyPr wrap="square" rtlCol="0">
            <a:spAutoFit/>
          </a:bodyPr>
          <a:lstStyle/>
          <a:p>
            <a:endParaRPr lang="en-US" dirty="0"/>
          </a:p>
        </p:txBody>
      </p:sp>
      <p:sp>
        <p:nvSpPr>
          <p:cNvPr id="77" name="TextBox 76">
            <a:extLst>
              <a:ext uri="{FF2B5EF4-FFF2-40B4-BE49-F238E27FC236}">
                <a16:creationId xmlns:a16="http://schemas.microsoft.com/office/drawing/2014/main" id="{22E2553B-8DDC-2447-80FC-0F9350B56E3A}"/>
              </a:ext>
            </a:extLst>
          </p:cNvPr>
          <p:cNvSpPr txBox="1"/>
          <p:nvPr/>
        </p:nvSpPr>
        <p:spPr>
          <a:xfrm rot="3089156">
            <a:off x="1262940" y="3067150"/>
            <a:ext cx="349366" cy="369332"/>
          </a:xfrm>
          <a:prstGeom prst="rect">
            <a:avLst/>
          </a:prstGeom>
          <a:noFill/>
        </p:spPr>
        <p:txBody>
          <a:bodyPr wrap="square" rtlCol="0">
            <a:spAutoFit/>
          </a:bodyPr>
          <a:lstStyle/>
          <a:p>
            <a:endParaRPr lang="en-US" dirty="0"/>
          </a:p>
        </p:txBody>
      </p:sp>
      <p:sp>
        <p:nvSpPr>
          <p:cNvPr id="78" name="TextBox 77">
            <a:extLst>
              <a:ext uri="{FF2B5EF4-FFF2-40B4-BE49-F238E27FC236}">
                <a16:creationId xmlns:a16="http://schemas.microsoft.com/office/drawing/2014/main" id="{E3AC54B1-4D71-824B-AC40-7F3C67687DC8}"/>
              </a:ext>
            </a:extLst>
          </p:cNvPr>
          <p:cNvSpPr txBox="1"/>
          <p:nvPr/>
        </p:nvSpPr>
        <p:spPr>
          <a:xfrm rot="3089156">
            <a:off x="1415340" y="3219550"/>
            <a:ext cx="349366" cy="369332"/>
          </a:xfrm>
          <a:prstGeom prst="rect">
            <a:avLst/>
          </a:prstGeom>
          <a:noFill/>
        </p:spPr>
        <p:txBody>
          <a:bodyPr wrap="square" rtlCol="0">
            <a:spAutoFit/>
          </a:bodyPr>
          <a:lstStyle/>
          <a:p>
            <a:endParaRPr lang="en-US" dirty="0"/>
          </a:p>
        </p:txBody>
      </p:sp>
      <p:sp>
        <p:nvSpPr>
          <p:cNvPr id="79" name="TextBox 78">
            <a:extLst>
              <a:ext uri="{FF2B5EF4-FFF2-40B4-BE49-F238E27FC236}">
                <a16:creationId xmlns:a16="http://schemas.microsoft.com/office/drawing/2014/main" id="{D844839A-FD25-5144-92DA-BCC9C1312EA3}"/>
              </a:ext>
            </a:extLst>
          </p:cNvPr>
          <p:cNvSpPr txBox="1"/>
          <p:nvPr/>
        </p:nvSpPr>
        <p:spPr>
          <a:xfrm>
            <a:off x="7466784" y="2855078"/>
            <a:ext cx="353389" cy="276999"/>
          </a:xfrm>
          <a:prstGeom prst="rect">
            <a:avLst/>
          </a:prstGeom>
          <a:noFill/>
        </p:spPr>
        <p:txBody>
          <a:bodyPr wrap="square" rtlCol="0">
            <a:spAutoFit/>
          </a:bodyPr>
          <a:lstStyle/>
          <a:p>
            <a:r>
              <a:rPr lang="en-US" sz="1200" dirty="0">
                <a:solidFill>
                  <a:srgbClr val="FF0000"/>
                </a:solidFill>
              </a:rPr>
              <a:t>2 </a:t>
            </a:r>
          </a:p>
        </p:txBody>
      </p:sp>
      <p:sp>
        <p:nvSpPr>
          <p:cNvPr id="80" name="TextBox 79">
            <a:extLst>
              <a:ext uri="{FF2B5EF4-FFF2-40B4-BE49-F238E27FC236}">
                <a16:creationId xmlns:a16="http://schemas.microsoft.com/office/drawing/2014/main" id="{73256514-8D57-464D-8D8F-50A0C3EAE99B}"/>
              </a:ext>
            </a:extLst>
          </p:cNvPr>
          <p:cNvSpPr txBox="1"/>
          <p:nvPr/>
        </p:nvSpPr>
        <p:spPr>
          <a:xfrm>
            <a:off x="6812892" y="3536101"/>
            <a:ext cx="310572" cy="276999"/>
          </a:xfrm>
          <a:prstGeom prst="rect">
            <a:avLst/>
          </a:prstGeom>
          <a:noFill/>
        </p:spPr>
        <p:txBody>
          <a:bodyPr wrap="square" rtlCol="0">
            <a:spAutoFit/>
          </a:bodyPr>
          <a:lstStyle/>
          <a:p>
            <a:r>
              <a:rPr lang="en-US" sz="1200">
                <a:solidFill>
                  <a:srgbClr val="FF0000"/>
                </a:solidFill>
              </a:rPr>
              <a:t>1 </a:t>
            </a:r>
            <a:endParaRPr lang="en-US" sz="1200" dirty="0">
              <a:solidFill>
                <a:srgbClr val="FF0000"/>
              </a:solidFill>
            </a:endParaRPr>
          </a:p>
        </p:txBody>
      </p:sp>
      <p:sp>
        <p:nvSpPr>
          <p:cNvPr id="81" name="TextBox 80">
            <a:extLst>
              <a:ext uri="{FF2B5EF4-FFF2-40B4-BE49-F238E27FC236}">
                <a16:creationId xmlns:a16="http://schemas.microsoft.com/office/drawing/2014/main" id="{B2F6181F-D3FD-3647-8D90-5D6465BD5CAE}"/>
              </a:ext>
            </a:extLst>
          </p:cNvPr>
          <p:cNvSpPr txBox="1"/>
          <p:nvPr/>
        </p:nvSpPr>
        <p:spPr>
          <a:xfrm>
            <a:off x="6179194" y="4335345"/>
            <a:ext cx="306727" cy="276999"/>
          </a:xfrm>
          <a:prstGeom prst="rect">
            <a:avLst/>
          </a:prstGeom>
          <a:noFill/>
        </p:spPr>
        <p:txBody>
          <a:bodyPr wrap="square" rtlCol="0">
            <a:spAutoFit/>
          </a:bodyPr>
          <a:lstStyle/>
          <a:p>
            <a:r>
              <a:rPr lang="en-US" sz="1200" dirty="0">
                <a:solidFill>
                  <a:srgbClr val="FF0000"/>
                </a:solidFill>
              </a:rPr>
              <a:t>1 </a:t>
            </a:r>
          </a:p>
        </p:txBody>
      </p:sp>
      <p:sp>
        <p:nvSpPr>
          <p:cNvPr id="82" name="TextBox 81">
            <a:extLst>
              <a:ext uri="{FF2B5EF4-FFF2-40B4-BE49-F238E27FC236}">
                <a16:creationId xmlns:a16="http://schemas.microsoft.com/office/drawing/2014/main" id="{2CD6C788-2276-9149-BFE1-0ED7E16BBC5F}"/>
              </a:ext>
            </a:extLst>
          </p:cNvPr>
          <p:cNvSpPr txBox="1"/>
          <p:nvPr/>
        </p:nvSpPr>
        <p:spPr>
          <a:xfrm>
            <a:off x="7551099" y="4984685"/>
            <a:ext cx="259569" cy="276999"/>
          </a:xfrm>
          <a:prstGeom prst="rect">
            <a:avLst/>
          </a:prstGeom>
          <a:noFill/>
        </p:spPr>
        <p:txBody>
          <a:bodyPr wrap="square" rtlCol="0">
            <a:spAutoFit/>
          </a:bodyPr>
          <a:lstStyle/>
          <a:p>
            <a:r>
              <a:rPr lang="en-US" sz="1200">
                <a:solidFill>
                  <a:srgbClr val="FF0000"/>
                </a:solidFill>
              </a:rPr>
              <a:t>1 </a:t>
            </a:r>
            <a:endParaRPr lang="en-US" sz="1200" dirty="0">
              <a:solidFill>
                <a:srgbClr val="FF0000"/>
              </a:solidFill>
            </a:endParaRPr>
          </a:p>
        </p:txBody>
      </p:sp>
      <p:sp>
        <p:nvSpPr>
          <p:cNvPr id="83" name="TextBox 82">
            <a:extLst>
              <a:ext uri="{FF2B5EF4-FFF2-40B4-BE49-F238E27FC236}">
                <a16:creationId xmlns:a16="http://schemas.microsoft.com/office/drawing/2014/main" id="{84CF2BB2-17BC-EB4A-8466-4529ECD9E36A}"/>
              </a:ext>
            </a:extLst>
          </p:cNvPr>
          <p:cNvSpPr txBox="1"/>
          <p:nvPr/>
        </p:nvSpPr>
        <p:spPr>
          <a:xfrm>
            <a:off x="5334813" y="5654078"/>
            <a:ext cx="352334" cy="276999"/>
          </a:xfrm>
          <a:prstGeom prst="rect">
            <a:avLst/>
          </a:prstGeom>
          <a:noFill/>
        </p:spPr>
        <p:txBody>
          <a:bodyPr wrap="square" rtlCol="0">
            <a:spAutoFit/>
          </a:bodyPr>
          <a:lstStyle/>
          <a:p>
            <a:r>
              <a:rPr lang="en-US" sz="1200" dirty="0">
                <a:solidFill>
                  <a:srgbClr val="FF0000"/>
                </a:solidFill>
              </a:rPr>
              <a:t>1 </a:t>
            </a:r>
          </a:p>
        </p:txBody>
      </p:sp>
      <p:sp>
        <p:nvSpPr>
          <p:cNvPr id="84" name="TextBox 83">
            <a:extLst>
              <a:ext uri="{FF2B5EF4-FFF2-40B4-BE49-F238E27FC236}">
                <a16:creationId xmlns:a16="http://schemas.microsoft.com/office/drawing/2014/main" id="{C9C21155-234F-2E47-B73D-EA0EE3EE2D57}"/>
              </a:ext>
            </a:extLst>
          </p:cNvPr>
          <p:cNvSpPr txBox="1"/>
          <p:nvPr/>
        </p:nvSpPr>
        <p:spPr>
          <a:xfrm>
            <a:off x="8303294" y="5590481"/>
            <a:ext cx="284766" cy="276999"/>
          </a:xfrm>
          <a:prstGeom prst="rect">
            <a:avLst/>
          </a:prstGeom>
          <a:noFill/>
        </p:spPr>
        <p:txBody>
          <a:bodyPr wrap="square" rtlCol="0">
            <a:spAutoFit/>
          </a:bodyPr>
          <a:lstStyle/>
          <a:p>
            <a:r>
              <a:rPr lang="en-US" sz="1200" dirty="0">
                <a:solidFill>
                  <a:srgbClr val="FF0000"/>
                </a:solidFill>
              </a:rPr>
              <a:t>1 </a:t>
            </a:r>
          </a:p>
        </p:txBody>
      </p:sp>
      <p:sp>
        <p:nvSpPr>
          <p:cNvPr id="85" name="TextBox 84">
            <a:extLst>
              <a:ext uri="{FF2B5EF4-FFF2-40B4-BE49-F238E27FC236}">
                <a16:creationId xmlns:a16="http://schemas.microsoft.com/office/drawing/2014/main" id="{A7D977BE-3BA8-DD4B-B08D-E635A284B612}"/>
              </a:ext>
            </a:extLst>
          </p:cNvPr>
          <p:cNvSpPr txBox="1"/>
          <p:nvPr/>
        </p:nvSpPr>
        <p:spPr>
          <a:xfrm flipH="1">
            <a:off x="6454771" y="4035062"/>
            <a:ext cx="219260" cy="276999"/>
          </a:xfrm>
          <a:prstGeom prst="rect">
            <a:avLst/>
          </a:prstGeom>
          <a:noFill/>
        </p:spPr>
        <p:txBody>
          <a:bodyPr wrap="square" rtlCol="0">
            <a:spAutoFit/>
          </a:bodyPr>
          <a:lstStyle/>
          <a:p>
            <a:r>
              <a:rPr lang="en-US" sz="1200" dirty="0">
                <a:solidFill>
                  <a:srgbClr val="FF0000"/>
                </a:solidFill>
              </a:rPr>
              <a:t>1 </a:t>
            </a:r>
          </a:p>
        </p:txBody>
      </p:sp>
      <p:sp>
        <p:nvSpPr>
          <p:cNvPr id="86" name="TextBox 85">
            <a:extLst>
              <a:ext uri="{FF2B5EF4-FFF2-40B4-BE49-F238E27FC236}">
                <a16:creationId xmlns:a16="http://schemas.microsoft.com/office/drawing/2014/main" id="{4F6BB279-2601-1446-A024-13C8F9F958CC}"/>
              </a:ext>
            </a:extLst>
          </p:cNvPr>
          <p:cNvSpPr txBox="1"/>
          <p:nvPr/>
        </p:nvSpPr>
        <p:spPr>
          <a:xfrm>
            <a:off x="7061026" y="3903930"/>
            <a:ext cx="286960" cy="276999"/>
          </a:xfrm>
          <a:prstGeom prst="rect">
            <a:avLst/>
          </a:prstGeom>
          <a:noFill/>
        </p:spPr>
        <p:txBody>
          <a:bodyPr wrap="square" rtlCol="0">
            <a:spAutoFit/>
          </a:bodyPr>
          <a:lstStyle/>
          <a:p>
            <a:r>
              <a:rPr lang="en-US" sz="1200" dirty="0">
                <a:solidFill>
                  <a:srgbClr val="FF0000"/>
                </a:solidFill>
              </a:rPr>
              <a:t>1 </a:t>
            </a:r>
          </a:p>
        </p:txBody>
      </p:sp>
      <p:sp>
        <p:nvSpPr>
          <p:cNvPr id="87" name="TextBox 86">
            <a:extLst>
              <a:ext uri="{FF2B5EF4-FFF2-40B4-BE49-F238E27FC236}">
                <a16:creationId xmlns:a16="http://schemas.microsoft.com/office/drawing/2014/main" id="{49702071-1146-5B4A-9215-877DB8BDE48F}"/>
              </a:ext>
            </a:extLst>
          </p:cNvPr>
          <p:cNvSpPr txBox="1"/>
          <p:nvPr/>
        </p:nvSpPr>
        <p:spPr>
          <a:xfrm>
            <a:off x="6485921" y="2207189"/>
            <a:ext cx="270005" cy="276999"/>
          </a:xfrm>
          <a:prstGeom prst="rect">
            <a:avLst/>
          </a:prstGeom>
          <a:noFill/>
        </p:spPr>
        <p:txBody>
          <a:bodyPr wrap="square" rtlCol="0">
            <a:spAutoFit/>
          </a:bodyPr>
          <a:lstStyle/>
          <a:p>
            <a:r>
              <a:rPr lang="en-US" sz="1200" dirty="0">
                <a:solidFill>
                  <a:srgbClr val="FF0000"/>
                </a:solidFill>
              </a:rPr>
              <a:t>1 </a:t>
            </a:r>
          </a:p>
        </p:txBody>
      </p:sp>
      <p:sp>
        <p:nvSpPr>
          <p:cNvPr id="88" name="TextBox 87">
            <a:extLst>
              <a:ext uri="{FF2B5EF4-FFF2-40B4-BE49-F238E27FC236}">
                <a16:creationId xmlns:a16="http://schemas.microsoft.com/office/drawing/2014/main" id="{B7643B61-28AD-5948-BD03-E6E7454E6D28}"/>
              </a:ext>
            </a:extLst>
          </p:cNvPr>
          <p:cNvSpPr txBox="1"/>
          <p:nvPr/>
        </p:nvSpPr>
        <p:spPr>
          <a:xfrm>
            <a:off x="8559767" y="4905439"/>
            <a:ext cx="310572" cy="276999"/>
          </a:xfrm>
          <a:prstGeom prst="rect">
            <a:avLst/>
          </a:prstGeom>
          <a:noFill/>
        </p:spPr>
        <p:txBody>
          <a:bodyPr wrap="square" rtlCol="0">
            <a:spAutoFit/>
          </a:bodyPr>
          <a:lstStyle/>
          <a:p>
            <a:r>
              <a:rPr lang="en-US" sz="1200">
                <a:solidFill>
                  <a:srgbClr val="FF0000"/>
                </a:solidFill>
              </a:rPr>
              <a:t>1 </a:t>
            </a:r>
            <a:endParaRPr lang="en-US" sz="1200" dirty="0">
              <a:solidFill>
                <a:srgbClr val="FF0000"/>
              </a:solidFill>
            </a:endParaRPr>
          </a:p>
        </p:txBody>
      </p:sp>
      <p:sp>
        <p:nvSpPr>
          <p:cNvPr id="89" name="TextBox 88">
            <a:extLst>
              <a:ext uri="{FF2B5EF4-FFF2-40B4-BE49-F238E27FC236}">
                <a16:creationId xmlns:a16="http://schemas.microsoft.com/office/drawing/2014/main" id="{1FD0A3F3-3223-A445-9403-FF0FA72E6EC5}"/>
              </a:ext>
            </a:extLst>
          </p:cNvPr>
          <p:cNvSpPr txBox="1"/>
          <p:nvPr/>
        </p:nvSpPr>
        <p:spPr>
          <a:xfrm>
            <a:off x="8894366" y="3517391"/>
            <a:ext cx="336756" cy="276999"/>
          </a:xfrm>
          <a:prstGeom prst="rect">
            <a:avLst/>
          </a:prstGeom>
          <a:noFill/>
        </p:spPr>
        <p:txBody>
          <a:bodyPr wrap="square" rtlCol="0">
            <a:spAutoFit/>
          </a:bodyPr>
          <a:lstStyle/>
          <a:p>
            <a:r>
              <a:rPr lang="en-US" sz="1200">
                <a:solidFill>
                  <a:srgbClr val="FF0000"/>
                </a:solidFill>
              </a:rPr>
              <a:t>1 </a:t>
            </a:r>
            <a:endParaRPr lang="en-US" sz="1200" dirty="0">
              <a:solidFill>
                <a:srgbClr val="FF0000"/>
              </a:solidFill>
            </a:endParaRPr>
          </a:p>
        </p:txBody>
      </p:sp>
      <p:sp>
        <p:nvSpPr>
          <p:cNvPr id="90" name="TextBox 89">
            <a:extLst>
              <a:ext uri="{FF2B5EF4-FFF2-40B4-BE49-F238E27FC236}">
                <a16:creationId xmlns:a16="http://schemas.microsoft.com/office/drawing/2014/main" id="{B973B722-F4E2-D149-AD92-D713974DED1E}"/>
              </a:ext>
            </a:extLst>
          </p:cNvPr>
          <p:cNvSpPr txBox="1"/>
          <p:nvPr/>
        </p:nvSpPr>
        <p:spPr>
          <a:xfrm>
            <a:off x="1391870" y="5152864"/>
            <a:ext cx="336757" cy="276999"/>
          </a:xfrm>
          <a:prstGeom prst="rect">
            <a:avLst/>
          </a:prstGeom>
          <a:noFill/>
        </p:spPr>
        <p:txBody>
          <a:bodyPr wrap="square" rtlCol="0">
            <a:spAutoFit/>
          </a:bodyPr>
          <a:lstStyle/>
          <a:p>
            <a:r>
              <a:rPr lang="en-US" sz="1200" dirty="0">
                <a:solidFill>
                  <a:srgbClr val="FF0000"/>
                </a:solidFill>
              </a:rPr>
              <a:t>1 </a:t>
            </a:r>
          </a:p>
        </p:txBody>
      </p:sp>
      <p:sp>
        <p:nvSpPr>
          <p:cNvPr id="91" name="TextBox 90">
            <a:extLst>
              <a:ext uri="{FF2B5EF4-FFF2-40B4-BE49-F238E27FC236}">
                <a16:creationId xmlns:a16="http://schemas.microsoft.com/office/drawing/2014/main" id="{DEEF204B-79DB-4A4E-9BA0-315689BBB591}"/>
              </a:ext>
            </a:extLst>
          </p:cNvPr>
          <p:cNvSpPr txBox="1"/>
          <p:nvPr/>
        </p:nvSpPr>
        <p:spPr>
          <a:xfrm rot="169013">
            <a:off x="1664352" y="5501689"/>
            <a:ext cx="238452" cy="276999"/>
          </a:xfrm>
          <a:prstGeom prst="rect">
            <a:avLst/>
          </a:prstGeom>
          <a:noFill/>
        </p:spPr>
        <p:txBody>
          <a:bodyPr wrap="square" rtlCol="0">
            <a:spAutoFit/>
          </a:bodyPr>
          <a:lstStyle/>
          <a:p>
            <a:r>
              <a:rPr lang="en-US" sz="1200" dirty="0">
                <a:solidFill>
                  <a:srgbClr val="FF0000"/>
                </a:solidFill>
              </a:rPr>
              <a:t>1 </a:t>
            </a:r>
          </a:p>
        </p:txBody>
      </p:sp>
      <p:sp>
        <p:nvSpPr>
          <p:cNvPr id="92" name="TextBox 91">
            <a:extLst>
              <a:ext uri="{FF2B5EF4-FFF2-40B4-BE49-F238E27FC236}">
                <a16:creationId xmlns:a16="http://schemas.microsoft.com/office/drawing/2014/main" id="{79BEA36C-41D1-FC49-B02E-BBFAB110A56A}"/>
              </a:ext>
            </a:extLst>
          </p:cNvPr>
          <p:cNvSpPr txBox="1"/>
          <p:nvPr/>
        </p:nvSpPr>
        <p:spPr>
          <a:xfrm>
            <a:off x="6812892" y="4370839"/>
            <a:ext cx="204779" cy="276999"/>
          </a:xfrm>
          <a:prstGeom prst="rect">
            <a:avLst/>
          </a:prstGeom>
          <a:noFill/>
        </p:spPr>
        <p:txBody>
          <a:bodyPr wrap="square" rtlCol="0">
            <a:spAutoFit/>
          </a:bodyPr>
          <a:lstStyle/>
          <a:p>
            <a:r>
              <a:rPr lang="en-US" sz="1200">
                <a:solidFill>
                  <a:srgbClr val="FF0000"/>
                </a:solidFill>
              </a:rPr>
              <a:t>1 </a:t>
            </a:r>
            <a:endParaRPr lang="en-US" sz="1200" dirty="0">
              <a:solidFill>
                <a:srgbClr val="FF0000"/>
              </a:solidFill>
            </a:endParaRPr>
          </a:p>
        </p:txBody>
      </p:sp>
      <p:sp>
        <p:nvSpPr>
          <p:cNvPr id="93" name="TextBox 92">
            <a:extLst>
              <a:ext uri="{FF2B5EF4-FFF2-40B4-BE49-F238E27FC236}">
                <a16:creationId xmlns:a16="http://schemas.microsoft.com/office/drawing/2014/main" id="{D645E0F2-39FB-F94C-A33E-1C869C30B969}"/>
              </a:ext>
            </a:extLst>
          </p:cNvPr>
          <p:cNvSpPr txBox="1"/>
          <p:nvPr/>
        </p:nvSpPr>
        <p:spPr>
          <a:xfrm>
            <a:off x="9173062" y="3965714"/>
            <a:ext cx="284656" cy="276999"/>
          </a:xfrm>
          <a:prstGeom prst="rect">
            <a:avLst/>
          </a:prstGeom>
          <a:noFill/>
        </p:spPr>
        <p:txBody>
          <a:bodyPr wrap="square" rtlCol="0">
            <a:spAutoFit/>
          </a:bodyPr>
          <a:lstStyle/>
          <a:p>
            <a:r>
              <a:rPr lang="en-US" sz="1200">
                <a:solidFill>
                  <a:srgbClr val="FF0000"/>
                </a:solidFill>
              </a:rPr>
              <a:t>1 </a:t>
            </a:r>
            <a:endParaRPr lang="en-US" sz="1200" dirty="0">
              <a:solidFill>
                <a:srgbClr val="FF0000"/>
              </a:solidFill>
            </a:endParaRPr>
          </a:p>
        </p:txBody>
      </p:sp>
      <p:sp>
        <p:nvSpPr>
          <p:cNvPr id="94" name="TextBox 93">
            <a:extLst>
              <a:ext uri="{FF2B5EF4-FFF2-40B4-BE49-F238E27FC236}">
                <a16:creationId xmlns:a16="http://schemas.microsoft.com/office/drawing/2014/main" id="{76F2EED9-2360-544D-A67B-E47952A21043}"/>
              </a:ext>
            </a:extLst>
          </p:cNvPr>
          <p:cNvSpPr txBox="1"/>
          <p:nvPr/>
        </p:nvSpPr>
        <p:spPr>
          <a:xfrm>
            <a:off x="5969743" y="3997766"/>
            <a:ext cx="203113" cy="276999"/>
          </a:xfrm>
          <a:prstGeom prst="rect">
            <a:avLst/>
          </a:prstGeom>
          <a:noFill/>
        </p:spPr>
        <p:txBody>
          <a:bodyPr wrap="square" rtlCol="0">
            <a:spAutoFit/>
          </a:bodyPr>
          <a:lstStyle/>
          <a:p>
            <a:r>
              <a:rPr lang="en-US" sz="1200" dirty="0">
                <a:solidFill>
                  <a:srgbClr val="FF0000"/>
                </a:solidFill>
              </a:rPr>
              <a:t>1 </a:t>
            </a:r>
          </a:p>
        </p:txBody>
      </p:sp>
      <p:sp>
        <p:nvSpPr>
          <p:cNvPr id="95" name="TextBox 94">
            <a:extLst>
              <a:ext uri="{FF2B5EF4-FFF2-40B4-BE49-F238E27FC236}">
                <a16:creationId xmlns:a16="http://schemas.microsoft.com/office/drawing/2014/main" id="{CA3DC477-A77F-BC48-9ADE-226984B86A6C}"/>
              </a:ext>
            </a:extLst>
          </p:cNvPr>
          <p:cNvSpPr txBox="1"/>
          <p:nvPr/>
        </p:nvSpPr>
        <p:spPr>
          <a:xfrm>
            <a:off x="6392488" y="3152541"/>
            <a:ext cx="270005" cy="276999"/>
          </a:xfrm>
          <a:prstGeom prst="rect">
            <a:avLst/>
          </a:prstGeom>
          <a:noFill/>
        </p:spPr>
        <p:txBody>
          <a:bodyPr wrap="square" rtlCol="0">
            <a:spAutoFit/>
          </a:bodyPr>
          <a:lstStyle/>
          <a:p>
            <a:r>
              <a:rPr lang="en-US" sz="1200">
                <a:solidFill>
                  <a:srgbClr val="FF0000"/>
                </a:solidFill>
              </a:rPr>
              <a:t>1 </a:t>
            </a:r>
            <a:endParaRPr lang="en-US" sz="1200" dirty="0">
              <a:solidFill>
                <a:srgbClr val="FF0000"/>
              </a:solidFill>
            </a:endParaRPr>
          </a:p>
        </p:txBody>
      </p:sp>
      <p:sp>
        <p:nvSpPr>
          <p:cNvPr id="96" name="TextBox 95">
            <a:extLst>
              <a:ext uri="{FF2B5EF4-FFF2-40B4-BE49-F238E27FC236}">
                <a16:creationId xmlns:a16="http://schemas.microsoft.com/office/drawing/2014/main" id="{85ADC28A-77F7-AF47-BD3A-90CE694D2FB1}"/>
              </a:ext>
            </a:extLst>
          </p:cNvPr>
          <p:cNvSpPr txBox="1"/>
          <p:nvPr/>
        </p:nvSpPr>
        <p:spPr>
          <a:xfrm>
            <a:off x="8287188" y="5077769"/>
            <a:ext cx="212085" cy="276999"/>
          </a:xfrm>
          <a:prstGeom prst="rect">
            <a:avLst/>
          </a:prstGeom>
          <a:noFill/>
        </p:spPr>
        <p:txBody>
          <a:bodyPr wrap="square" rtlCol="0">
            <a:spAutoFit/>
          </a:bodyPr>
          <a:lstStyle/>
          <a:p>
            <a:r>
              <a:rPr lang="en-US" sz="1200">
                <a:solidFill>
                  <a:srgbClr val="FF0000"/>
                </a:solidFill>
              </a:rPr>
              <a:t>1 </a:t>
            </a:r>
            <a:endParaRPr lang="en-US" sz="1200" dirty="0">
              <a:solidFill>
                <a:srgbClr val="FF0000"/>
              </a:solidFill>
            </a:endParaRPr>
          </a:p>
        </p:txBody>
      </p:sp>
    </p:spTree>
    <p:extLst>
      <p:ext uri="{BB962C8B-B14F-4D97-AF65-F5344CB8AC3E}">
        <p14:creationId xmlns:p14="http://schemas.microsoft.com/office/powerpoint/2010/main" val="141300497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13087</TotalTime>
  <Words>1843</Words>
  <Application>Microsoft Office PowerPoint</Application>
  <PresentationFormat>Custom</PresentationFormat>
  <Paragraphs>294</Paragraphs>
  <Slides>29</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Calibri</vt:lpstr>
      <vt:lpstr>Calibri Light</vt:lpstr>
      <vt:lpstr>Courier New</vt:lpstr>
      <vt:lpstr>Myriad Hebrew</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Jason Chesney</dc:creator>
  <cp:keywords/>
  <dc:description/>
  <cp:lastModifiedBy>DeGroote,Brooke</cp:lastModifiedBy>
  <cp:revision>178</cp:revision>
  <cp:lastPrinted>2019-10-01T11:44:50Z</cp:lastPrinted>
  <dcterms:created xsi:type="dcterms:W3CDTF">2018-01-05T18:31:08Z</dcterms:created>
  <dcterms:modified xsi:type="dcterms:W3CDTF">2019-10-01T17:31:01Z</dcterms:modified>
  <cp:category/>
</cp:coreProperties>
</file>