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951" r:id="rId2"/>
    <p:sldId id="877" r:id="rId3"/>
    <p:sldId id="986" r:id="rId4"/>
    <p:sldId id="979" r:id="rId5"/>
    <p:sldId id="983" r:id="rId6"/>
    <p:sldId id="1004" r:id="rId7"/>
    <p:sldId id="987" r:id="rId8"/>
    <p:sldId id="1749" r:id="rId9"/>
    <p:sldId id="1677" r:id="rId10"/>
    <p:sldId id="968" r:id="rId11"/>
    <p:sldId id="964" r:id="rId12"/>
    <p:sldId id="984" r:id="rId13"/>
    <p:sldId id="980" r:id="rId14"/>
    <p:sldId id="1752" r:id="rId15"/>
    <p:sldId id="267" r:id="rId16"/>
    <p:sldId id="268" r:id="rId17"/>
    <p:sldId id="273" r:id="rId18"/>
    <p:sldId id="989" r:id="rId19"/>
    <p:sldId id="990" r:id="rId20"/>
    <p:sldId id="966" r:id="rId21"/>
    <p:sldId id="1691" r:id="rId22"/>
    <p:sldId id="1690" r:id="rId23"/>
    <p:sldId id="991" r:id="rId24"/>
    <p:sldId id="992" r:id="rId25"/>
    <p:sldId id="976" r:id="rId26"/>
    <p:sldId id="993" r:id="rId27"/>
    <p:sldId id="1751" r:id="rId28"/>
    <p:sldId id="994" r:id="rId29"/>
    <p:sldId id="92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3">
          <p15:clr>
            <a:srgbClr val="A4A3A4"/>
          </p15:clr>
        </p15:guide>
        <p15:guide id="2" pos="56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D6EB"/>
    <a:srgbClr val="D7918B"/>
    <a:srgbClr val="869ACC"/>
    <a:srgbClr val="B6DDEC"/>
    <a:srgbClr val="12353A"/>
    <a:srgbClr val="0033A0"/>
    <a:srgbClr val="FFCF11"/>
    <a:srgbClr val="656569"/>
    <a:srgbClr val="FFE600"/>
    <a:srgbClr val="CAC8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47" autoAdjust="0"/>
    <p:restoredTop sz="94762" autoAdjust="0"/>
  </p:normalViewPr>
  <p:slideViewPr>
    <p:cSldViewPr snapToGrid="0" snapToObjects="1" showGuides="1">
      <p:cViewPr varScale="1">
        <p:scale>
          <a:sx n="220" d="100"/>
          <a:sy n="220" d="100"/>
        </p:scale>
        <p:origin x="1016" y="176"/>
      </p:cViewPr>
      <p:guideLst>
        <p:guide orient="horz" pos="4153"/>
        <p:guide pos="56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5761223623251799"/>
          <c:y val="9.1441713895076895E-2"/>
          <c:w val="0.83840557896401136"/>
          <c:h val="0.78373639596854305"/>
        </c:manualLayout>
      </c:layout>
      <c:barChart>
        <c:barDir val="col"/>
        <c:grouping val="stacked"/>
        <c:varyColors val="0"/>
        <c:ser>
          <c:idx val="0"/>
          <c:order val="0"/>
          <c:tx>
            <c:strRef>
              <c:f>Sheet1!$B$1</c:f>
              <c:strCache>
                <c:ptCount val="1"/>
                <c:pt idx="0">
                  <c:v>Other Funding</c:v>
                </c:pt>
              </c:strCache>
            </c:strRef>
          </c:tx>
          <c:spPr>
            <a:solidFill>
              <a:schemeClr val="tx2"/>
            </a:solidFill>
            <a:ln>
              <a:noFill/>
            </a:ln>
            <a:effectLst/>
          </c:spPr>
          <c:invertIfNegative val="0"/>
          <c:cat>
            <c:numRef>
              <c:f>Sheet1!$A$2:$A$3</c:f>
              <c:numCache>
                <c:formatCode>General</c:formatCode>
                <c:ptCount val="2"/>
                <c:pt idx="0">
                  <c:v>2012</c:v>
                </c:pt>
                <c:pt idx="1">
                  <c:v>2019</c:v>
                </c:pt>
              </c:numCache>
            </c:numRef>
          </c:cat>
          <c:val>
            <c:numRef>
              <c:f>Sheet1!$B$2:$B$3</c:f>
              <c:numCache>
                <c:formatCode>General</c:formatCode>
                <c:ptCount val="2"/>
                <c:pt idx="0">
                  <c:v>17.799999999999997</c:v>
                </c:pt>
                <c:pt idx="1">
                  <c:v>29.500000000000004</c:v>
                </c:pt>
              </c:numCache>
            </c:numRef>
          </c:val>
          <c:extLst>
            <c:ext xmlns:c16="http://schemas.microsoft.com/office/drawing/2014/chart" uri="{C3380CC4-5D6E-409C-BE32-E72D297353CC}">
              <c16:uniqueId val="{00000000-434F-6745-88C3-2CB1F29503EE}"/>
            </c:ext>
          </c:extLst>
        </c:ser>
        <c:ser>
          <c:idx val="1"/>
          <c:order val="1"/>
          <c:tx>
            <c:strRef>
              <c:f>Sheet1!$C$1</c:f>
              <c:strCache>
                <c:ptCount val="1"/>
                <c:pt idx="0">
                  <c:v>NCI Funding</c:v>
                </c:pt>
              </c:strCache>
            </c:strRef>
          </c:tx>
          <c:spPr>
            <a:solidFill>
              <a:schemeClr val="accent1"/>
            </a:solidFill>
            <a:effectLst/>
          </c:spPr>
          <c:invertIfNegative val="0"/>
          <c:cat>
            <c:numRef>
              <c:f>Sheet1!$A$2:$A$3</c:f>
              <c:numCache>
                <c:formatCode>General</c:formatCode>
                <c:ptCount val="2"/>
                <c:pt idx="0">
                  <c:v>2012</c:v>
                </c:pt>
                <c:pt idx="1">
                  <c:v>2019</c:v>
                </c:pt>
              </c:numCache>
            </c:numRef>
          </c:cat>
          <c:val>
            <c:numRef>
              <c:f>Sheet1!$C$2:$C$3</c:f>
              <c:numCache>
                <c:formatCode>General</c:formatCode>
                <c:ptCount val="2"/>
                <c:pt idx="0">
                  <c:v>10.6</c:v>
                </c:pt>
                <c:pt idx="1">
                  <c:v>16.7</c:v>
                </c:pt>
              </c:numCache>
            </c:numRef>
          </c:val>
          <c:extLst>
            <c:ext xmlns:c16="http://schemas.microsoft.com/office/drawing/2014/chart" uri="{C3380CC4-5D6E-409C-BE32-E72D297353CC}">
              <c16:uniqueId val="{00000001-434F-6745-88C3-2CB1F29503EE}"/>
            </c:ext>
          </c:extLst>
        </c:ser>
        <c:dLbls>
          <c:showLegendKey val="0"/>
          <c:showVal val="0"/>
          <c:showCatName val="0"/>
          <c:showSerName val="0"/>
          <c:showPercent val="0"/>
          <c:showBubbleSize val="0"/>
        </c:dLbls>
        <c:gapWidth val="50"/>
        <c:overlap val="100"/>
        <c:axId val="631738344"/>
        <c:axId val="631738736"/>
      </c:barChart>
      <c:catAx>
        <c:axId val="631738344"/>
        <c:scaling>
          <c:orientation val="minMax"/>
        </c:scaling>
        <c:delete val="0"/>
        <c:axPos val="b"/>
        <c:numFmt formatCode="General" sourceLinked="1"/>
        <c:majorTickMark val="none"/>
        <c:minorTickMark val="none"/>
        <c:tickLblPos val="nextTo"/>
        <c:spPr>
          <a:ln w="12700">
            <a:solidFill>
              <a:schemeClr val="tx1"/>
            </a:solidFill>
          </a:ln>
        </c:spPr>
        <c:txPr>
          <a:bodyPr/>
          <a:lstStyle/>
          <a:p>
            <a:pPr>
              <a:defRPr sz="2000" b="1">
                <a:latin typeface="Arial"/>
                <a:cs typeface="Arial"/>
              </a:defRPr>
            </a:pPr>
            <a:endParaRPr lang="en-US"/>
          </a:p>
        </c:txPr>
        <c:crossAx val="631738736"/>
        <c:crosses val="autoZero"/>
        <c:auto val="1"/>
        <c:lblAlgn val="ctr"/>
        <c:lblOffset val="100"/>
        <c:noMultiLvlLbl val="0"/>
      </c:catAx>
      <c:valAx>
        <c:axId val="631738736"/>
        <c:scaling>
          <c:orientation val="minMax"/>
        </c:scaling>
        <c:delete val="0"/>
        <c:axPos val="l"/>
        <c:numFmt formatCode="General" sourceLinked="1"/>
        <c:majorTickMark val="out"/>
        <c:minorTickMark val="none"/>
        <c:tickLblPos val="nextTo"/>
        <c:spPr>
          <a:ln w="12700">
            <a:solidFill>
              <a:schemeClr val="tx1"/>
            </a:solidFill>
          </a:ln>
        </c:spPr>
        <c:txPr>
          <a:bodyPr/>
          <a:lstStyle/>
          <a:p>
            <a:pPr>
              <a:defRPr sz="1800" b="1">
                <a:latin typeface="Arial"/>
                <a:cs typeface="Arial"/>
              </a:defRPr>
            </a:pPr>
            <a:endParaRPr lang="en-US"/>
          </a:p>
        </c:txPr>
        <c:crossAx val="6317383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1T15:43:44.964"/>
    </inkml:context>
    <inkml:brush xml:id="br0">
      <inkml:brushProperty name="width" value="0.3" units="cm"/>
      <inkml:brushProperty name="height" value="0.6" units="cm"/>
      <inkml:brushProperty name="color" value="#91ADDC"/>
      <inkml:brushProperty name="tip" value="rectangle"/>
      <inkml:brushProperty name="rasterOp" value="maskPen"/>
    </inkml:brush>
  </inkml:definitions>
  <inkml:trace contextRef="#ctx0" brushRef="#br0">1 3115,'78'-2,"-15"0,-26 1,-7 1,0-1,3 1,10-2,7-1,5 1,15-1,0 2,-4-1,5 0,-18 0,-3 2,-4-1,-5 0,0 0,18-1,1-1,3-1,-5 2,-18 1,-2 1,6-1,-2 1,1-1,5-1,3 0,10-2,-8 2,4-3,-6 2,5 0,11 0,-4 0,-3 0,3-1,-14 1,0 1,-4 0,-2 0,1 1,6-1,-1-2,-4 0,2-1,-10 2,-2 0,1 0,-2 0,4-1,4-1,4-1,-3 1,20-3,6-1,14-1,-33 3,0 0,41-6,-12 1,-1 0,-27 5,4-1,12 0,4-3,11 0,12-2,-4 1,-7 1,13-1,-22 1,-2 2,8-2,-11 2,-2 0,-1 0,-15 1,-6 1,9-2,-13 4,15-2,-8 3,15-2,-6 1,-2 0,6 0,-6 0,8 1,2-1,-7 1,0 0,4-1,0 0,-1-2,5 0,-4 2,-3 0,7 1,-5-1,-4 0,4-2,-2 1,-4 0,3-1,-14 3,-4 0,4 0,-4 0,5 0,6-2,-3 0,3 0,8-1,-3 2,-5 0,1 0,-15 1,0 1,5-1,5 0,-1-1,15-2,-6-1,0 1,13-1,-4 1,0 0,10-2,-4 0,3-2,-5 2,5 0,-8 2,0 0,4-1,-6 1,-4-1,10 1,-21 1,4 0,-3-1,0-1,-4-1,3 1,-7 0,-1 1,12-2,2-2,3 0,1-1,-5 2,0 0,13-3,-5 2,-2-1,4-1,-8 3,1-1,1-1,3-1,1-1,21-2,-8 0,-3 0,6-2,-10-1,8 0,8-1,-10 4,-5 2,1-1,-3 2,-1-3,11-2,-12 1,-3 1,4-1,-9 2,-1 2,5-3,-6 4,4-1,-6 2,10-1,-1 1,7-1,4-1,2 0,-4 0,17-3,-11 1,-4 1,5-3,-22 4,-3 1,2-2,-9 3,6-1,4-1,-7 4,3-2,7 0,-3 1,2 0,6-1,3 1,3 1,7-4,-11 2,-6-2,0 3,-2 1,7 1,8-3,-5-1,-6 0,-5-3,-8 4,-5 2,5 2,-1 0,-1 1,10-3,-6-1,5 0,11-1,-7 3,-1 0,-3-3,-8 1,-2 0,7 0,4 1,8 0,-1 2,8-2,-9 0,-2 2,7-2,-11 0,7 0,14-1,3 1,13 1,5-2,-7 3,-12 0,3 0,-5 1,-1 0,5 1,-9 1,-11-1,10 1,-20-1,7 0,-15 1,-3 1,-10-1,6 1,-2 1,3-1,3 0,4-2,-3 2,10 0,-11 0,0 1,-4 0,-2-2,-1 1,4-1,-5 2,3-1,9 0,0-1,0 0,-3 1,-7 0,-3 1,-2 0,-1 1,-3-2,1 1,1 0,-7 0,9-1,-8 1,-5-1,0 1,16 1,6-1,23 2,-9-1,7-2,0 0,14-2,-10 2,-2-2,-14 3,-6-1,3-1,3-1,-3 0,7-1,-2 0,-7 1,3 0,-18 1,1 1,-5-1,2 1,6-2,2 2,0 1,-2-1,3 1,3-1,1 0,5-1,-4 1,0 0,8-1,4-1,-1-1,12-1,-15-1,0 2,2-3,-5 2,4-1,9-3,-5 4,9-3,-8 3,1-2,1-1,1 1,18-4,7-1,3-1,6-1,-13 3,-12 0,1 1,-16 2,1 0,8-1,-3 0,9 1,3-3,-9 4,-5-2,-6 2,-5 0,-2 2,7-1,-1 3,1-1,4-1,-1 2,-7-1,6 1,-6 0,9 0,12-1,4 0,0 1,1 0,-12 1,-3 1,-3-1,-7-1,0-1,5-1,0 0,1 0,8 0,-3 1,1 2,-1-1,-8 1,-5 1,6 0,-3-1,4 2,-8 0,-2 0,-13 1,1-1,-1 1,-2-1,3 1,3-1,3-1,2 0,3 1,1 0,-9 1,2 0,0 0,-3-1,14 1,-1-1,-3 1,8 0,-9 0,-1 0,5 0,-8 0,6-2,-1-1,4 0,-4 0,5-1,-11 2,-2-2,-1 3,-4 0,2 1,7 0,4 0,3-1,4 0,-3 1,-1 0,4-1,-4-1,5 0,-2 0,3 0,-9 1,4-1,-5-1,-3 1,6-1,-4 1,-3 1,7-2,-11 1,6 0,-6 0,4-2,-3 1,8-1,-6 2,-3 0,5-1,2 0,3-2,8 0,-6-1,-3 3,9-1,-11 2,3 0,2 0,-4 0,0 0,7 0,-1-1,-1 2,11-3,-9 3,5-1,-4 0,-2-1,3-1,-11 1,8-2,-15 3,0 0,2 0,-5 1,3 0,4-2,1 2,-2-1,9 1,-5 1,3 0,9 1,-5-2,2-1,1 0,-2-1,0 1,7-1,-7-1,-4 1,6 0,0 0,1 0,10-2,-6 2,-4 0,6 0,-7 2,-2-1,2 0,-5 1,-4 0,11-2,-7 1,-2 0,-2 2,-5 0,-3 0,6-1,-1 0,2 1,7-2,-2 0,1 0,9 0,-2 0,-1 1,-2 0,-8 1,-1 0,0 0,-7 1,5-2,-8 0,5 0,-8 0,-2 0,-3 1,-5 0,2-1,-2 1,3-1,-1 0,-4 0,0-1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FA495-BE3C-5645-AD7A-575F665DDA69}" type="datetimeFigureOut">
              <a:rPr lang="en-US" smtClean="0"/>
              <a:t>10/1/19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A6CA09-5408-C64D-8A58-8728EC5F301D}" type="slidenum">
              <a:rPr lang="en-US" smtClean="0"/>
              <a:t>‹#›</a:t>
            </a:fld>
            <a:endParaRPr lang="en-US"/>
          </a:p>
        </p:txBody>
      </p:sp>
    </p:spTree>
    <p:extLst>
      <p:ext uri="{BB962C8B-B14F-4D97-AF65-F5344CB8AC3E}">
        <p14:creationId xmlns:p14="http://schemas.microsoft.com/office/powerpoint/2010/main" val="8856683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3597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80F3C9-1B79-2547-8805-DC97E71D3BA6}" type="slidenum">
              <a:rPr lang="en-US" smtClean="0"/>
              <a:pPr/>
              <a:t>2</a:t>
            </a:fld>
            <a:endParaRPr lang="en-US"/>
          </a:p>
        </p:txBody>
      </p:sp>
    </p:spTree>
    <p:extLst>
      <p:ext uri="{BB962C8B-B14F-4D97-AF65-F5344CB8AC3E}">
        <p14:creationId xmlns:p14="http://schemas.microsoft.com/office/powerpoint/2010/main" val="51555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80F3C9-1B79-2547-8805-DC97E71D3BA6}" type="slidenum">
              <a:rPr lang="en-US" smtClean="0"/>
              <a:pPr/>
              <a:t>5</a:t>
            </a:fld>
            <a:endParaRPr lang="en-US"/>
          </a:p>
        </p:txBody>
      </p:sp>
    </p:spTree>
    <p:extLst>
      <p:ext uri="{BB962C8B-B14F-4D97-AF65-F5344CB8AC3E}">
        <p14:creationId xmlns:p14="http://schemas.microsoft.com/office/powerpoint/2010/main" val="66790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6</a:t>
            </a:fld>
            <a:endParaRPr lang="en-US"/>
          </a:p>
        </p:txBody>
      </p:sp>
    </p:spTree>
    <p:extLst>
      <p:ext uri="{BB962C8B-B14F-4D97-AF65-F5344CB8AC3E}">
        <p14:creationId xmlns:p14="http://schemas.microsoft.com/office/powerpoint/2010/main" val="129371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Related to lung cancer, our research and outreach programs are active in promoting tobacco prevention and cessation and quality lung cancer screening among community members and providers. </a:t>
            </a:r>
            <a:r>
              <a:rPr lang="en-US" sz="1200" b="1" kern="1200" dirty="0">
                <a:solidFill>
                  <a:schemeClr val="tx1"/>
                </a:solidFill>
                <a:effectLst/>
                <a:latin typeface="+mn-lt"/>
                <a:ea typeface="+mn-ea"/>
                <a:cs typeface="+mn-cs"/>
              </a:rPr>
              <a:t>[ANIMATION]</a:t>
            </a:r>
            <a:r>
              <a:rPr lang="en-US" sz="1200" kern="1200" dirty="0">
                <a:solidFill>
                  <a:schemeClr val="tx1"/>
                </a:solidFill>
                <a:effectLst/>
                <a:latin typeface="+mn-lt"/>
                <a:ea typeface="+mn-ea"/>
                <a:cs typeface="+mn-cs"/>
              </a:rPr>
              <a:t> They are also leading implementation of policies that support smoke-free communities and evidence-based tobacco treatment.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[ANIMATION] </a:t>
            </a:r>
            <a:r>
              <a:rPr lang="en-US" sz="1200" kern="1200" dirty="0">
                <a:solidFill>
                  <a:schemeClr val="tx1"/>
                </a:solidFill>
                <a:effectLst/>
                <a:latin typeface="+mn-lt"/>
                <a:ea typeface="+mn-ea"/>
                <a:cs typeface="+mn-cs"/>
              </a:rPr>
              <a:t>An example of this multifaceted work is the KY LEADS Collaborative, a $7 million award from the Bristol Meyers Squibb Foundation to Dr. </a:t>
            </a:r>
            <a:r>
              <a:rPr lang="en-US" sz="1200" kern="1200" dirty="0" err="1">
                <a:solidFill>
                  <a:schemeClr val="tx1"/>
                </a:solidFill>
                <a:effectLst/>
                <a:latin typeface="+mn-lt"/>
                <a:ea typeface="+mn-ea"/>
                <a:cs typeface="+mn-cs"/>
              </a:rPr>
              <a:t>Studts</a:t>
            </a:r>
            <a:r>
              <a:rPr lang="en-US" sz="1200" kern="1200" dirty="0">
                <a:solidFill>
                  <a:schemeClr val="tx1"/>
                </a:solidFill>
                <a:effectLst/>
                <a:latin typeface="+mn-lt"/>
                <a:ea typeface="+mn-ea"/>
                <a:cs typeface="+mn-cs"/>
              </a:rPr>
              <a:t> in CP. The LEADS team, including DT investigators, have collaborated with all 15 district cancer councils, the Kentucky Cancer Program, the Kentucky Cancer Consortium, and community hospitals statewide to educate and train on innovations in lung cancer across the care continuum. To date, over 2,600 providers and their support staff have received LEADS educational services. One outcome to note, Kentucky now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lung cancer screening volume in the U.S.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80F3C9-1B79-2547-8805-DC97E71D3BA6}" type="slidenum">
              <a:rPr lang="en-US" smtClean="0"/>
              <a:pPr/>
              <a:t>15</a:t>
            </a:fld>
            <a:endParaRPr lang="en-US"/>
          </a:p>
        </p:txBody>
      </p:sp>
    </p:spTree>
    <p:extLst>
      <p:ext uri="{BB962C8B-B14F-4D97-AF65-F5344CB8AC3E}">
        <p14:creationId xmlns:p14="http://schemas.microsoft.com/office/powerpoint/2010/main" val="50821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Regarding prevention and control of HPV-related cancers, we have two highly productive partnerships with district health departments: one focused on HPV vaccination in the schools, and the other delivering traditional Pap testing and HPV self-testing to under-screened women in eastern KY.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[ANIMATION]</a:t>
            </a:r>
            <a:r>
              <a:rPr lang="en-US" sz="1200" kern="1200" dirty="0">
                <a:solidFill>
                  <a:schemeClr val="tx1"/>
                </a:solidFill>
                <a:effectLst/>
                <a:latin typeface="+mn-lt"/>
                <a:ea typeface="+mn-ea"/>
                <a:cs typeface="+mn-cs"/>
              </a:rPr>
              <a:t> A recent collaboration with the UK College of Pharmacy – focused on HPV vaccination in pharmacy settings – contributed to Senate Bill 101, which allows pharmacists to vaccinate down to age 9 without a physician’s order.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[ANIMATION] </a:t>
            </a:r>
            <a:r>
              <a:rPr lang="en-US" sz="1200" kern="1200" dirty="0">
                <a:solidFill>
                  <a:schemeClr val="tx1"/>
                </a:solidFill>
                <a:effectLst/>
                <a:latin typeface="+mn-lt"/>
                <a:ea typeface="+mn-ea"/>
                <a:cs typeface="+mn-cs"/>
              </a:rPr>
              <a:t>We are honored to have two NCI recognized research-tested interventions at Markey: (1) 1-2-3 Pap, an HPV vaccination intervention, which has been replicated across Kentucky, West Virginia, and North Carolina, and (2) Faith Moves Mountains, Dr. Schoenberg’s faith-based lay health advisor program, which has been expanded from cervical cancer to address breast and colon cancer, tobacco cessation, healthy living, and diabetes.</a:t>
            </a:r>
          </a:p>
          <a:p>
            <a:endParaRPr lang="en-US" dirty="0"/>
          </a:p>
        </p:txBody>
      </p:sp>
      <p:sp>
        <p:nvSpPr>
          <p:cNvPr id="4" name="Slide Number Placeholder 3"/>
          <p:cNvSpPr>
            <a:spLocks noGrp="1"/>
          </p:cNvSpPr>
          <p:nvPr>
            <p:ph type="sldNum" sz="quarter" idx="10"/>
          </p:nvPr>
        </p:nvSpPr>
        <p:spPr/>
        <p:txBody>
          <a:bodyPr/>
          <a:lstStyle/>
          <a:p>
            <a:fld id="{7A80F3C9-1B79-2547-8805-DC97E71D3BA6}" type="slidenum">
              <a:rPr lang="en-US" smtClean="0"/>
              <a:pPr/>
              <a:t>16</a:t>
            </a:fld>
            <a:endParaRPr lang="en-US"/>
          </a:p>
        </p:txBody>
      </p:sp>
    </p:spTree>
    <p:extLst>
      <p:ext uri="{BB962C8B-B14F-4D97-AF65-F5344CB8AC3E}">
        <p14:creationId xmlns:p14="http://schemas.microsoft.com/office/powerpoint/2010/main" val="173319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25% decrease in the CRC incidence rate and a 30% decrease in the mortality rate represents a significant public health accomplishment. We clearly are not done.  However, to put this in perspective, a 25% decrease in the incidence of CRC means that every year 230 Kentuckians who developed CRC in the past no longer get the disease.</a:t>
            </a:r>
            <a:r>
              <a:rPr lang="en-US" baseline="0" dirty="0"/>
              <a:t> </a:t>
            </a:r>
            <a:endParaRPr lang="en-US" dirty="0"/>
          </a:p>
        </p:txBody>
      </p:sp>
      <p:sp>
        <p:nvSpPr>
          <p:cNvPr id="4" name="Slide Number Placeholder 3"/>
          <p:cNvSpPr>
            <a:spLocks noGrp="1"/>
          </p:cNvSpPr>
          <p:nvPr>
            <p:ph type="sldNum" sz="quarter" idx="10"/>
          </p:nvPr>
        </p:nvSpPr>
        <p:spPr/>
        <p:txBody>
          <a:bodyPr/>
          <a:lstStyle/>
          <a:p>
            <a:fld id="{7A80F3C9-1B79-2547-8805-DC97E71D3BA6}" type="slidenum">
              <a:rPr lang="en-US" smtClean="0"/>
              <a:pPr/>
              <a:t>17</a:t>
            </a:fld>
            <a:endParaRPr lang="en-US"/>
          </a:p>
        </p:txBody>
      </p:sp>
    </p:spTree>
    <p:extLst>
      <p:ext uri="{BB962C8B-B14F-4D97-AF65-F5344CB8AC3E}">
        <p14:creationId xmlns:p14="http://schemas.microsoft.com/office/powerpoint/2010/main" val="140840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21</a:t>
            </a:fld>
            <a:endParaRPr lang="en-US"/>
          </a:p>
        </p:txBody>
      </p:sp>
    </p:spTree>
    <p:extLst>
      <p:ext uri="{BB962C8B-B14F-4D97-AF65-F5344CB8AC3E}">
        <p14:creationId xmlns:p14="http://schemas.microsoft.com/office/powerpoint/2010/main" val="134120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22</a:t>
            </a:fld>
            <a:endParaRPr lang="en-US"/>
          </a:p>
        </p:txBody>
      </p:sp>
    </p:spTree>
    <p:extLst>
      <p:ext uri="{BB962C8B-B14F-4D97-AF65-F5344CB8AC3E}">
        <p14:creationId xmlns:p14="http://schemas.microsoft.com/office/powerpoint/2010/main" val="1225481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lgn="l">
              <a:defRPr sz="2800">
                <a:solidFill>
                  <a:srgbClr val="0033A0"/>
                </a:solidFill>
                <a:latin typeface="Franklin Gothic Demi" charset="0"/>
                <a:ea typeface="Franklin Gothic Demi" charset="0"/>
                <a:cs typeface="Franklin Gothic Demi" charset="0"/>
              </a:defRPr>
            </a:lvl1pPr>
          </a:lstStyle>
          <a:p>
            <a:r>
              <a:rPr lang="en-US" dirty="0"/>
              <a:t>Click to edit Master title style</a:t>
            </a:r>
            <a:endParaRPr dirty="0"/>
          </a:p>
        </p:txBody>
      </p:sp>
      <p:sp>
        <p:nvSpPr>
          <p:cNvPr id="3" name="Subtitle 2"/>
          <p:cNvSpPr>
            <a:spLocks noGrp="1"/>
          </p:cNvSpPr>
          <p:nvPr>
            <p:ph type="subTitle" idx="1"/>
          </p:nvPr>
        </p:nvSpPr>
        <p:spPr>
          <a:xfrm>
            <a:off x="4800600" y="5562600"/>
            <a:ext cx="4038600" cy="565014"/>
          </a:xfrm>
        </p:spPr>
        <p:txBody>
          <a:bodyPr>
            <a:normAutofit/>
          </a:bodyPr>
          <a:lstStyle>
            <a:lvl1pPr marL="0" indent="0" algn="l">
              <a:spcBef>
                <a:spcPts val="200"/>
              </a:spcBef>
              <a:buNone/>
              <a:defRPr sz="1600" b="0">
                <a:solidFill>
                  <a:schemeClr val="tx1"/>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8"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9" name="Picture Placeholder 12"/>
          <p:cNvSpPr>
            <a:spLocks noGrp="1"/>
          </p:cNvSpPr>
          <p:nvPr>
            <p:ph type="pic" sz="quarter" idx="13"/>
          </p:nvPr>
        </p:nvSpPr>
        <p:spPr>
          <a:xfrm>
            <a:off x="6802438" y="2377440"/>
            <a:ext cx="2057400" cy="2039112"/>
          </a:xfrm>
        </p:spPr>
        <p:txBody>
          <a:bodyPr/>
          <a:lstStyle>
            <a:lvl1pPr>
              <a:buNone/>
              <a:defRPr/>
            </a:lvl1pPr>
          </a:lstStyle>
          <a:p>
            <a:r>
              <a:rPr lang="en-US" dirty="0"/>
              <a:t>Drag picture to placeholder or click icon to add</a:t>
            </a:r>
            <a:endParaRPr dirty="0"/>
          </a:p>
        </p:txBody>
      </p:sp>
      <p:sp>
        <p:nvSpPr>
          <p:cNvPr id="10" name="Picture Placeholder 12"/>
          <p:cNvSpPr>
            <a:spLocks noGrp="1"/>
          </p:cNvSpPr>
          <p:nvPr>
            <p:ph type="pic" sz="quarter" idx="14"/>
          </p:nvPr>
        </p:nvSpPr>
        <p:spPr>
          <a:xfrm>
            <a:off x="680243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5"/>
          </p:nvPr>
        </p:nvSpPr>
        <p:spPr>
          <a:xfrm>
            <a:off x="4624388" y="2377440"/>
            <a:ext cx="2057400" cy="2039112"/>
          </a:xfrm>
        </p:spPr>
        <p:txBody>
          <a:bodyPr/>
          <a:lstStyle>
            <a:lvl1pPr>
              <a:buNone/>
              <a:defRPr/>
            </a:lvl1pPr>
          </a:lstStyle>
          <a:p>
            <a:r>
              <a:rPr lang="en-US" dirty="0"/>
              <a:t>Drag picture to placeholder or click icon to add</a:t>
            </a:r>
            <a:endParaRPr dirty="0"/>
          </a:p>
        </p:txBody>
      </p:sp>
      <p:sp>
        <p:nvSpPr>
          <p:cNvPr id="16" name="Picture Placeholder 15"/>
          <p:cNvSpPr>
            <a:spLocks noGrp="1"/>
          </p:cNvSpPr>
          <p:nvPr>
            <p:ph type="pic" sz="quarter" idx="16"/>
          </p:nvPr>
        </p:nvSpPr>
        <p:spPr>
          <a:xfrm>
            <a:off x="282575" y="228600"/>
            <a:ext cx="4235450" cy="4187825"/>
          </a:xfrm>
        </p:spPr>
        <p:txBody>
          <a:bodyPr/>
          <a:lstStyle/>
          <a:p>
            <a:endParaRPr lang="en-US"/>
          </a:p>
        </p:txBody>
      </p:sp>
      <p:sp>
        <p:nvSpPr>
          <p:cNvPr id="19" name="Text Placeholder 18"/>
          <p:cNvSpPr>
            <a:spLocks noGrp="1"/>
          </p:cNvSpPr>
          <p:nvPr>
            <p:ph type="body" sz="quarter" idx="17" hasCustomPrompt="1"/>
          </p:nvPr>
        </p:nvSpPr>
        <p:spPr>
          <a:xfrm>
            <a:off x="4800600" y="6127750"/>
            <a:ext cx="4038600" cy="492125"/>
          </a:xfrm>
        </p:spPr>
        <p:txBody>
          <a:bodyPr>
            <a:normAutofit/>
          </a:bodyPr>
          <a:lstStyle>
            <a:lvl1pPr marL="0" indent="0">
              <a:spcBef>
                <a:spcPts val="200"/>
              </a:spcBef>
              <a:buNone/>
              <a:defRPr sz="1400" baseline="0">
                <a:solidFill>
                  <a:schemeClr val="tx1"/>
                </a:solidFill>
                <a:latin typeface="Franklin Gothic Book" charset="0"/>
                <a:ea typeface="Franklin Gothic Book" charset="0"/>
                <a:cs typeface="Franklin Gothic Book" charset="0"/>
              </a:defRPr>
            </a:lvl1pPr>
          </a:lstStyle>
          <a:p>
            <a:pPr lvl="0"/>
            <a:r>
              <a:rPr lang="en-US" dirty="0"/>
              <a:t>NCI Cancer Center Support Grant Site Visit</a:t>
            </a:r>
          </a:p>
          <a:p>
            <a:pPr lvl="0"/>
            <a:r>
              <a:rPr lang="en-US" dirty="0"/>
              <a:t>February 6, 2018</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a:ext>
            </a:extLst>
          </a:blip>
          <a:srcRect b="19879"/>
          <a:stretch/>
        </p:blipFill>
        <p:spPr>
          <a:xfrm>
            <a:off x="492369" y="4672715"/>
            <a:ext cx="3505200" cy="88540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4399" y="5594214"/>
            <a:ext cx="2667000" cy="1066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gram Leaders">
    <p:spTree>
      <p:nvGrpSpPr>
        <p:cNvPr id="1" name=""/>
        <p:cNvGrpSpPr/>
        <p:nvPr/>
      </p:nvGrpSpPr>
      <p:grpSpPr>
        <a:xfrm>
          <a:off x="0" y="0"/>
          <a:ext cx="0" cy="0"/>
          <a:chOff x="0" y="0"/>
          <a:chExt cx="0" cy="0"/>
        </a:xfrm>
      </p:grpSpPr>
      <p:sp>
        <p:nvSpPr>
          <p:cNvPr id="2" name="Title 1"/>
          <p:cNvSpPr>
            <a:spLocks noGrp="1"/>
          </p:cNvSpPr>
          <p:nvPr>
            <p:ph type="title"/>
          </p:nvPr>
        </p:nvSpPr>
        <p:spPr>
          <a:xfrm>
            <a:off x="0" y="185155"/>
            <a:ext cx="9143999" cy="1116106"/>
          </a:xfrm>
        </p:spPr>
        <p:txBody>
          <a:bodyPr/>
          <a:lstStyle/>
          <a:p>
            <a:r>
              <a:rPr lang="en-US"/>
              <a:t>Click to edit Master title style</a:t>
            </a:r>
            <a:endParaRPr/>
          </a:p>
        </p:txBody>
      </p:sp>
      <p:sp>
        <p:nvSpPr>
          <p:cNvPr id="5" name="Text Placeholder 4"/>
          <p:cNvSpPr>
            <a:spLocks noGrp="1"/>
          </p:cNvSpPr>
          <p:nvPr>
            <p:ph type="body" sz="quarter" idx="10" hasCustomPrompt="1"/>
          </p:nvPr>
        </p:nvSpPr>
        <p:spPr>
          <a:xfrm>
            <a:off x="2139950" y="3860800"/>
            <a:ext cx="5915025" cy="1839913"/>
          </a:xfrm>
        </p:spPr>
        <p:txBody>
          <a:bodyPr/>
          <a:lstStyle>
            <a:lvl1pPr marL="0" indent="0">
              <a:spcBef>
                <a:spcPts val="0"/>
              </a:spcBef>
              <a:buNone/>
              <a:defRPr sz="1800">
                <a:latin typeface="Franklin Gothic Medium"/>
                <a:cs typeface="Franklin Gothic Medium"/>
              </a:defRPr>
            </a:lvl1pPr>
          </a:lstStyle>
          <a:p>
            <a:r>
              <a:rPr lang="en-US" dirty="0"/>
              <a:t>Rina Plattner, PhD</a:t>
            </a:r>
          </a:p>
          <a:p>
            <a:r>
              <a:rPr lang="en-US" dirty="0"/>
              <a:t>Title</a:t>
            </a:r>
          </a:p>
          <a:p>
            <a:pPr lvl="1"/>
            <a:r>
              <a:rPr lang="en-US" dirty="0"/>
              <a:t>Focus on cancer surveillance and cancer control research</a:t>
            </a:r>
          </a:p>
          <a:p>
            <a:pPr lvl="1"/>
            <a:r>
              <a:rPr lang="en-US" dirty="0"/>
              <a:t>Recruiting patients for population-based studies</a:t>
            </a:r>
          </a:p>
        </p:txBody>
      </p:sp>
      <p:sp>
        <p:nvSpPr>
          <p:cNvPr id="12" name="Text Placeholder 11"/>
          <p:cNvSpPr>
            <a:spLocks noGrp="1"/>
          </p:cNvSpPr>
          <p:nvPr>
            <p:ph type="body" sz="quarter" idx="11" hasCustomPrompt="1"/>
          </p:nvPr>
        </p:nvSpPr>
        <p:spPr>
          <a:xfrm>
            <a:off x="2139950" y="1890713"/>
            <a:ext cx="5915025" cy="1839912"/>
          </a:xfrm>
        </p:spPr>
        <p:txBody>
          <a:bodyPr/>
          <a:lstStyle>
            <a:lvl1pPr marL="0" indent="0">
              <a:spcBef>
                <a:spcPts val="0"/>
              </a:spcBef>
              <a:buNone/>
              <a:defRPr sz="1800">
                <a:latin typeface="Franklin Gothic Medium"/>
                <a:cs typeface="Franklin Gothic Medium"/>
              </a:defRPr>
            </a:lvl1pPr>
          </a:lstStyle>
          <a:p>
            <a:r>
              <a:rPr lang="en-US" dirty="0"/>
              <a:t>Rina Plattner, PhD</a:t>
            </a:r>
          </a:p>
          <a:p>
            <a:r>
              <a:rPr lang="en-US" dirty="0"/>
              <a:t>Title</a:t>
            </a:r>
          </a:p>
          <a:p>
            <a:pPr lvl="1"/>
            <a:r>
              <a:rPr lang="en-US" dirty="0"/>
              <a:t>Focus on cancer surveillance and cancer control research</a:t>
            </a:r>
          </a:p>
          <a:p>
            <a:pPr lvl="1"/>
            <a:r>
              <a:rPr lang="en-US" dirty="0"/>
              <a:t>Recruiting patients for population-based studies</a:t>
            </a:r>
          </a:p>
        </p:txBody>
      </p:sp>
      <p:sp>
        <p:nvSpPr>
          <p:cNvPr id="14" name="Picture Placeholder 13"/>
          <p:cNvSpPr>
            <a:spLocks noGrp="1"/>
          </p:cNvSpPr>
          <p:nvPr>
            <p:ph type="pic" sz="quarter" idx="12"/>
          </p:nvPr>
        </p:nvSpPr>
        <p:spPr>
          <a:xfrm>
            <a:off x="498474" y="1890713"/>
            <a:ext cx="1493838" cy="1839912"/>
          </a:xfrm>
        </p:spPr>
        <p:txBody>
          <a:bodyPr/>
          <a:lstStyle/>
          <a:p>
            <a:endParaRPr lang="en-US"/>
          </a:p>
        </p:txBody>
      </p:sp>
      <p:sp>
        <p:nvSpPr>
          <p:cNvPr id="15" name="Picture Placeholder 13"/>
          <p:cNvSpPr>
            <a:spLocks noGrp="1"/>
          </p:cNvSpPr>
          <p:nvPr>
            <p:ph type="pic" sz="quarter" idx="13"/>
          </p:nvPr>
        </p:nvSpPr>
        <p:spPr>
          <a:xfrm>
            <a:off x="498474" y="3871833"/>
            <a:ext cx="1493838" cy="1839912"/>
          </a:xfrm>
        </p:spPr>
        <p:txBody>
          <a:bodyPr/>
          <a:lstStyle/>
          <a:p>
            <a:endParaRPr lang="en-US"/>
          </a:p>
        </p:txBody>
      </p:sp>
    </p:spTree>
    <p:extLst>
      <p:ext uri="{BB962C8B-B14F-4D97-AF65-F5344CB8AC3E}">
        <p14:creationId xmlns:p14="http://schemas.microsoft.com/office/powerpoint/2010/main" val="85229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ientific Example">
    <p:spTree>
      <p:nvGrpSpPr>
        <p:cNvPr id="1" name=""/>
        <p:cNvGrpSpPr/>
        <p:nvPr/>
      </p:nvGrpSpPr>
      <p:grpSpPr>
        <a:xfrm>
          <a:off x="0" y="0"/>
          <a:ext cx="0" cy="0"/>
          <a:chOff x="0" y="0"/>
          <a:chExt cx="0" cy="0"/>
        </a:xfrm>
      </p:grpSpPr>
      <p:sp>
        <p:nvSpPr>
          <p:cNvPr id="13" name="Title 1"/>
          <p:cNvSpPr>
            <a:spLocks noGrp="1"/>
          </p:cNvSpPr>
          <p:nvPr>
            <p:ph type="title"/>
          </p:nvPr>
        </p:nvSpPr>
        <p:spPr>
          <a:xfrm>
            <a:off x="1330568" y="173432"/>
            <a:ext cx="7813431" cy="674809"/>
          </a:xfrm>
        </p:spPr>
        <p:txBody>
          <a:bodyPr/>
          <a:lstStyle/>
          <a:p>
            <a:r>
              <a:rPr lang="en-US" dirty="0"/>
              <a:t>Click to edit Master title style</a:t>
            </a:r>
            <a:endParaRPr dirty="0"/>
          </a:p>
        </p:txBody>
      </p:sp>
      <p:sp>
        <p:nvSpPr>
          <p:cNvPr id="14" name="Content Placeholder 2"/>
          <p:cNvSpPr>
            <a:spLocks noGrp="1"/>
          </p:cNvSpPr>
          <p:nvPr>
            <p:ph idx="1"/>
          </p:nvPr>
        </p:nvSpPr>
        <p:spPr>
          <a:xfrm>
            <a:off x="504335" y="1582616"/>
            <a:ext cx="7556313" cy="4144963"/>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7" name="Text Placeholder 16"/>
          <p:cNvSpPr>
            <a:spLocks noGrp="1"/>
          </p:cNvSpPr>
          <p:nvPr>
            <p:ph type="body" sz="quarter" idx="10" hasCustomPrompt="1"/>
          </p:nvPr>
        </p:nvSpPr>
        <p:spPr>
          <a:xfrm>
            <a:off x="1330403" y="848241"/>
            <a:ext cx="7813624" cy="479425"/>
          </a:xfrm>
        </p:spPr>
        <p:txBody>
          <a:bodyPr>
            <a:normAutofit/>
          </a:bodyPr>
          <a:lstStyle>
            <a:lvl1pPr marL="0" indent="0" algn="ctr">
              <a:buNone/>
              <a:defRPr sz="1600" b="0" baseline="0"/>
            </a:lvl1pPr>
          </a:lstStyle>
          <a:p>
            <a:pPr lvl="0"/>
            <a:r>
              <a:rPr lang="en-US" dirty="0"/>
              <a:t>Click to edit collaborators</a:t>
            </a:r>
          </a:p>
        </p:txBody>
      </p:sp>
      <p:sp>
        <p:nvSpPr>
          <p:cNvPr id="12" name="Content Placeholder 2"/>
          <p:cNvSpPr>
            <a:spLocks noGrp="1"/>
          </p:cNvSpPr>
          <p:nvPr>
            <p:ph idx="12"/>
          </p:nvPr>
        </p:nvSpPr>
        <p:spPr>
          <a:xfrm>
            <a:off x="0" y="6400800"/>
            <a:ext cx="9143999" cy="228600"/>
          </a:xfrm>
          <a:solidFill>
            <a:srgbClr val="656569"/>
          </a:solidFill>
        </p:spPr>
        <p:txBody>
          <a:bodyPr anchor="ctr">
            <a:noAutofit/>
          </a:bodyPr>
          <a:lstStyle>
            <a:lvl1pPr marL="0" indent="0">
              <a:spcBef>
                <a:spcPts val="0"/>
              </a:spcBef>
              <a:buNone/>
              <a:defRPr sz="1400">
                <a:solidFill>
                  <a:schemeClr val="accent4"/>
                </a:solidFill>
              </a:defRPr>
            </a:lvl1pPr>
            <a:lvl2pPr marL="7938" indent="0">
              <a:spcBef>
                <a:spcPts val="0"/>
              </a:spcBef>
              <a:buNone/>
              <a:tabLst/>
              <a:defRPr sz="1400">
                <a:solidFill>
                  <a:schemeClr val="bg1"/>
                </a:solidFill>
              </a:defRPr>
            </a:lvl2pPr>
            <a:lvl5pPr>
              <a:defRPr/>
            </a:lvl5pPr>
          </a:lstStyle>
          <a:p>
            <a:pPr lvl="0"/>
            <a:r>
              <a:rPr lang="en-US" dirty="0"/>
              <a:t>Click to edit Master </a:t>
            </a:r>
            <a:r>
              <a:rPr lang="en-US"/>
              <a:t>text styles</a:t>
            </a:r>
            <a:endParaRPr lang="en-US" dirty="0"/>
          </a:p>
        </p:txBody>
      </p:sp>
      <p:sp>
        <p:nvSpPr>
          <p:cNvPr id="15" name="Content Placeholder 2"/>
          <p:cNvSpPr>
            <a:spLocks noGrp="1"/>
          </p:cNvSpPr>
          <p:nvPr>
            <p:ph idx="13"/>
          </p:nvPr>
        </p:nvSpPr>
        <p:spPr>
          <a:xfrm>
            <a:off x="0" y="6172200"/>
            <a:ext cx="7061200" cy="228600"/>
          </a:xfrm>
          <a:solidFill>
            <a:schemeClr val="accent1"/>
          </a:solidFill>
        </p:spPr>
        <p:txBody>
          <a:bodyPr anchor="ctr">
            <a:noAutofit/>
          </a:bodyPr>
          <a:lstStyle>
            <a:lvl1pPr marL="0" indent="0">
              <a:spcBef>
                <a:spcPts val="0"/>
              </a:spcBef>
              <a:buNone/>
              <a:defRPr sz="1400">
                <a:solidFill>
                  <a:schemeClr val="bg1"/>
                </a:solidFill>
              </a:defRPr>
            </a:lvl1pPr>
            <a:lvl2pPr marL="7938" indent="0">
              <a:spcBef>
                <a:spcPts val="0"/>
              </a:spcBef>
              <a:buNone/>
              <a:tabLst/>
              <a:defRPr sz="1400">
                <a:solidFill>
                  <a:schemeClr val="bg1"/>
                </a:solidFill>
              </a:defRPr>
            </a:lvl2pPr>
            <a:lvl5pPr>
              <a:defRPr/>
            </a:lvl5pPr>
          </a:lstStyle>
          <a:p>
            <a:pPr lvl="0"/>
            <a:r>
              <a:rPr lang="en-US" dirty="0"/>
              <a:t>Click to edit Master </a:t>
            </a:r>
            <a:r>
              <a:rPr lang="en-US"/>
              <a:t>text styles</a:t>
            </a:r>
            <a:endParaRPr lang="en-US" dirty="0"/>
          </a:p>
        </p:txBody>
      </p:sp>
      <p:sp>
        <p:nvSpPr>
          <p:cNvPr id="18" name="Content Placeholder 2"/>
          <p:cNvSpPr>
            <a:spLocks noGrp="1"/>
          </p:cNvSpPr>
          <p:nvPr>
            <p:ph idx="14"/>
          </p:nvPr>
        </p:nvSpPr>
        <p:spPr>
          <a:xfrm>
            <a:off x="0" y="6629400"/>
            <a:ext cx="9143999" cy="228600"/>
          </a:xfrm>
          <a:solidFill>
            <a:srgbClr val="656569"/>
          </a:solidFill>
        </p:spPr>
        <p:txBody>
          <a:bodyPr anchor="ctr">
            <a:noAutofit/>
          </a:bodyPr>
          <a:lstStyle>
            <a:lvl1pPr marL="0" indent="0">
              <a:spcBef>
                <a:spcPts val="0"/>
              </a:spcBef>
              <a:buNone/>
              <a:defRPr sz="1400">
                <a:solidFill>
                  <a:schemeClr val="bg1"/>
                </a:solidFill>
              </a:defRPr>
            </a:lvl1pPr>
            <a:lvl2pPr marL="7938" indent="0">
              <a:spcBef>
                <a:spcPts val="0"/>
              </a:spcBef>
              <a:buNone/>
              <a:tabLst/>
              <a:defRPr sz="1400">
                <a:solidFill>
                  <a:schemeClr val="bg1"/>
                </a:solidFill>
              </a:defRPr>
            </a:lvl2pPr>
            <a:lvl5pPr>
              <a:defRPr/>
            </a:lvl5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Rectangle 9"/>
          <p:cNvSpPr/>
          <p:nvPr/>
        </p:nvSpPr>
        <p:spPr>
          <a:xfrm rot="16200000">
            <a:off x="4526279" y="-4526280"/>
            <a:ext cx="91441" cy="9144000"/>
          </a:xfrm>
          <a:prstGeom prst="rect">
            <a:avLst/>
          </a:prstGeom>
          <a:solidFill>
            <a:srgbClr val="00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solidFill>
                <a:srgbClr val="005294"/>
              </a:solidFill>
              <a:latin typeface="Franklin Gothic Medium Regular"/>
            </a:endParaRPr>
          </a:p>
        </p:txBody>
      </p:sp>
      <p:sp>
        <p:nvSpPr>
          <p:cNvPr id="11" name="Rectangle 10"/>
          <p:cNvSpPr/>
          <p:nvPr userDrawn="1"/>
        </p:nvSpPr>
        <p:spPr>
          <a:xfrm rot="16200000">
            <a:off x="4526278" y="-4434838"/>
            <a:ext cx="91441" cy="9144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solidFill>
                <a:srgbClr val="005294"/>
              </a:solidFill>
              <a:latin typeface="Franklin Gothic Medium Regular"/>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483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66875"/>
            <a:ext cx="9144000" cy="294322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4720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6C94F-3B2B-0341-A46E-31FC5877202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0831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82883"/>
            <a:ext cx="9143999" cy="111610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p:cNvSpPr/>
          <p:nvPr userDrawn="1"/>
        </p:nvSpPr>
        <p:spPr>
          <a:xfrm rot="16200000">
            <a:off x="4530852" y="-4530853"/>
            <a:ext cx="91442" cy="9153146"/>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solidFill>
                <a:srgbClr val="005294"/>
              </a:solidFill>
              <a:latin typeface="Franklin Gothic Medium Regular" charset="0"/>
            </a:endParaRPr>
          </a:p>
        </p:txBody>
      </p:sp>
      <p:sp>
        <p:nvSpPr>
          <p:cNvPr id="8" name="Rectangle 7"/>
          <p:cNvSpPr/>
          <p:nvPr userDrawn="1"/>
        </p:nvSpPr>
        <p:spPr>
          <a:xfrm rot="16200000">
            <a:off x="4530850" y="-4439410"/>
            <a:ext cx="91441" cy="9153144"/>
          </a:xfrm>
          <a:prstGeom prst="rect">
            <a:avLst/>
          </a:prstGeom>
          <a:solidFill>
            <a:srgbClr val="6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solidFill>
                <a:srgbClr val="005294"/>
              </a:solidFill>
              <a:latin typeface="Franklin Gothic Medium Regular"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81" r:id="rId3"/>
    <p:sldLayoutId id="2147483663" r:id="rId4"/>
    <p:sldLayoutId id="2147483682" r:id="rId5"/>
    <p:sldLayoutId id="2147483684" r:id="rId6"/>
    <p:sldLayoutId id="2147483685" r:id="rId7"/>
  </p:sldLayoutIdLst>
  <p:txStyles>
    <p:titleStyle>
      <a:lvl1pPr algn="ctr" defTabSz="914400" rtl="0" eaLnBrk="1" latinLnBrk="0" hangingPunct="1">
        <a:spcBef>
          <a:spcPct val="0"/>
        </a:spcBef>
        <a:buNone/>
        <a:defRPr sz="3600" b="0" kern="1200">
          <a:solidFill>
            <a:srgbClr val="0033A0"/>
          </a:solidFill>
          <a:latin typeface="Franklin Gothic Medium"/>
          <a:ea typeface="+mj-ea"/>
          <a:cs typeface="Franklin Gothic Medium"/>
        </a:defRPr>
      </a:lvl1pPr>
    </p:titleStyle>
    <p:bodyStyle>
      <a:lvl1pPr marL="228600" indent="-228600" algn="l" defTabSz="914400" rtl="0" eaLnBrk="1" latinLnBrk="0" hangingPunct="1">
        <a:spcBef>
          <a:spcPts val="2000"/>
        </a:spcBef>
        <a:buClr>
          <a:srgbClr val="0033A0"/>
        </a:buClr>
        <a:buSzPct val="75000"/>
        <a:buFont typeface="Wingdings" pitchFamily="2" charset="2"/>
        <a:buChar char="n"/>
        <a:defRPr sz="2000" kern="1200">
          <a:solidFill>
            <a:schemeClr val="tx1"/>
          </a:solidFill>
          <a:latin typeface="Franklin Gothic Medium" charset="0"/>
          <a:ea typeface="Franklin Gothic Medium" charset="0"/>
          <a:cs typeface="Franklin Gothic Medium" charset="0"/>
        </a:defRPr>
      </a:lvl1pPr>
      <a:lvl2pPr marL="457200" indent="-228600" algn="l" defTabSz="914400" rtl="0" eaLnBrk="1" latinLnBrk="0" hangingPunct="1">
        <a:spcBef>
          <a:spcPts val="600"/>
        </a:spcBef>
        <a:buClr>
          <a:srgbClr val="0033A0"/>
        </a:buClr>
        <a:buSzPct val="75000"/>
        <a:buFont typeface="PingFangSC-Regular" charset="-122"/>
        <a:buChar char="－"/>
        <a:defRPr sz="1800" kern="1200">
          <a:solidFill>
            <a:schemeClr val="tx1"/>
          </a:solidFill>
          <a:latin typeface="Franklin Gothic Medium" charset="0"/>
          <a:ea typeface="Franklin Gothic Medium" charset="0"/>
          <a:cs typeface="Franklin Gothic Medium"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kern="1200">
          <a:solidFill>
            <a:schemeClr val="tx1"/>
          </a:solidFill>
          <a:latin typeface="Franklin Gothic Medium" charset="0"/>
          <a:ea typeface="Franklin Gothic Medium" charset="0"/>
          <a:cs typeface="Franklin Gothic Medium" charset="0"/>
        </a:defRPr>
      </a:lvl3pPr>
      <a:lvl4pPr marL="914400" indent="-228600" algn="l" defTabSz="914400" rtl="0" eaLnBrk="1" latinLnBrk="0" hangingPunct="1">
        <a:spcBef>
          <a:spcPts val="600"/>
        </a:spcBef>
        <a:buClr>
          <a:srgbClr val="0033A0"/>
        </a:buClr>
        <a:buSzPct val="75000"/>
        <a:buFont typeface="Arial" charset="0"/>
        <a:buChar char="•"/>
        <a:defRPr sz="1800" kern="1200">
          <a:solidFill>
            <a:schemeClr val="tx1"/>
          </a:solidFill>
          <a:latin typeface="Franklin Gothic Medium" charset="0"/>
          <a:ea typeface="Franklin Gothic Medium" charset="0"/>
          <a:cs typeface="Franklin Gothic Medium" charset="0"/>
        </a:defRPr>
      </a:lvl4pPr>
      <a:lvl5pPr marL="1143000" indent="-228600" algn="l" defTabSz="914400" rtl="0" eaLnBrk="1" latinLnBrk="0" hangingPunct="1">
        <a:spcBef>
          <a:spcPts val="600"/>
        </a:spcBef>
        <a:buClr>
          <a:srgbClr val="0033A0"/>
        </a:buClr>
        <a:buSzPct val="75000"/>
        <a:buFont typeface="Courier New" charset="0"/>
        <a:buChar char="o"/>
        <a:defRPr sz="1800" kern="1200">
          <a:solidFill>
            <a:schemeClr val="tx1"/>
          </a:solidFill>
          <a:latin typeface="Franklin Gothic Medium" charset="0"/>
          <a:ea typeface="Franklin Gothic Medium" charset="0"/>
          <a:cs typeface="Franklin Gothic Medium"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tiff"/></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gif"/><Relationship Id="rId7"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tiff"/></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10" Type="http://schemas.openxmlformats.org/officeDocument/2006/relationships/image" Target="../media/image30.jpeg"/><Relationship Id="rId4" Type="http://schemas.openxmlformats.org/officeDocument/2006/relationships/image" Target="../media/image62.emf"/><Relationship Id="rId9"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tle 1"/>
          <p:cNvSpPr>
            <a:spLocks noGrp="1"/>
          </p:cNvSpPr>
          <p:nvPr>
            <p:ph type="ctrTitle"/>
          </p:nvPr>
        </p:nvSpPr>
        <p:spPr>
          <a:xfrm>
            <a:off x="5081655" y="4549608"/>
            <a:ext cx="3775008" cy="1077218"/>
          </a:xfrm>
        </p:spPr>
        <p:txBody>
          <a:bodyPr wrap="none">
            <a:spAutoFit/>
          </a:bodyPr>
          <a:lstStyle/>
          <a:p>
            <a:pPr algn="r" eaLnBrk="1" hangingPunct="1"/>
            <a:r>
              <a:rPr lang="en-US" sz="3200" dirty="0">
                <a:latin typeface="Franklin Gothic Demi" panose="020B0603020102020204" pitchFamily="34" charset="0"/>
              </a:rPr>
              <a:t>Tobacco Settlement</a:t>
            </a:r>
            <a:br>
              <a:rPr lang="en-US" sz="3200" dirty="0">
                <a:latin typeface="Franklin Gothic Demi" panose="020B0603020102020204" pitchFamily="34" charset="0"/>
              </a:rPr>
            </a:br>
            <a:r>
              <a:rPr lang="en-US" sz="3200" dirty="0">
                <a:latin typeface="Franklin Gothic Demi" panose="020B0603020102020204" pitchFamily="34" charset="0"/>
              </a:rPr>
              <a:t>Fund Update</a:t>
            </a:r>
          </a:p>
        </p:txBody>
      </p:sp>
      <p:sp>
        <p:nvSpPr>
          <p:cNvPr id="9222" name="Subtitle 22"/>
          <p:cNvSpPr>
            <a:spLocks noGrp="1"/>
          </p:cNvSpPr>
          <p:nvPr>
            <p:ph type="subTitle" idx="1"/>
          </p:nvPr>
        </p:nvSpPr>
        <p:spPr>
          <a:xfrm>
            <a:off x="4349750" y="5599397"/>
            <a:ext cx="4506913" cy="522288"/>
          </a:xfrm>
        </p:spPr>
        <p:txBody>
          <a:bodyPr>
            <a:spAutoFit/>
          </a:bodyPr>
          <a:lstStyle/>
          <a:p>
            <a:pPr algn="r" eaLnBrk="1" hangingPunct="1"/>
            <a:r>
              <a:rPr lang="en-US" sz="2800" dirty="0">
                <a:latin typeface="Franklin Gothic Demi" panose="020B0603020102020204" pitchFamily="34" charset="0"/>
                <a:cs typeface="Franklin Gothic Medium" charset="0"/>
              </a:rPr>
              <a:t>B. Mark Evers, MD</a:t>
            </a:r>
          </a:p>
        </p:txBody>
      </p:sp>
      <p:sp>
        <p:nvSpPr>
          <p:cNvPr id="9223" name="Text Placeholder 10"/>
          <p:cNvSpPr>
            <a:spLocks noGrp="1"/>
          </p:cNvSpPr>
          <p:nvPr>
            <p:ph type="body" sz="quarter" idx="17"/>
          </p:nvPr>
        </p:nvSpPr>
        <p:spPr>
          <a:xfrm>
            <a:off x="4349750" y="5784139"/>
            <a:ext cx="4506913" cy="855662"/>
          </a:xfrm>
        </p:spPr>
        <p:txBody>
          <a:bodyPr>
            <a:spAutoFit/>
          </a:bodyPr>
          <a:lstStyle/>
          <a:p>
            <a:pPr algn="r" eaLnBrk="1" hangingPunct="1"/>
            <a:endParaRPr lang="en-US" sz="2400" b="1" dirty="0">
              <a:latin typeface="Franklin Gothic Book" charset="0"/>
            </a:endParaRPr>
          </a:p>
          <a:p>
            <a:pPr algn="r" eaLnBrk="1" hangingPunct="1"/>
            <a:r>
              <a:rPr lang="en-US" sz="2400" b="1" dirty="0">
                <a:latin typeface="Franklin Gothic Book" charset="0"/>
              </a:rPr>
              <a:t>October 2, 2019</a:t>
            </a:r>
          </a:p>
        </p:txBody>
      </p:sp>
      <p:pic>
        <p:nvPicPr>
          <p:cNvPr id="20" name="Picture 19" descr="_5775879582.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80983" y="231775"/>
            <a:ext cx="2066511" cy="2030221"/>
          </a:xfrm>
          <a:prstGeom prst="rect">
            <a:avLst/>
          </a:prstGeom>
        </p:spPr>
      </p:pic>
      <p:pic>
        <p:nvPicPr>
          <p:cNvPr id="18" name="Picture 17" descr="_4021401303.jpg"/>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789318" y="227018"/>
            <a:ext cx="2066544" cy="2030725"/>
          </a:xfrm>
          <a:prstGeom prst="rect">
            <a:avLst/>
          </a:prstGeom>
        </p:spPr>
      </p:pic>
      <p:pic>
        <p:nvPicPr>
          <p:cNvPr id="21" name="Picture 36" descr="_6576959961.jpg"/>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6796978" y="2361520"/>
            <a:ext cx="2058884" cy="203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descr="_5989379697.jpg"/>
          <p:cNvPicPr>
            <a:picLocks noChangeAspect="1"/>
          </p:cNvPicPr>
          <p:nvPr/>
        </p:nvPicPr>
        <p:blipFill rotWithShape="1">
          <a:blip r:embed="rId6" cstate="print">
            <a:extLst>
              <a:ext uri="{28A0092B-C50C-407E-A947-70E740481C1C}">
                <a14:useLocalDpi xmlns:a14="http://schemas.microsoft.com/office/drawing/2010/main"/>
              </a:ext>
            </a:extLst>
          </a:blip>
          <a:srcRect b="-1"/>
          <a:stretch/>
        </p:blipFill>
        <p:spPr>
          <a:xfrm>
            <a:off x="4596393" y="2359526"/>
            <a:ext cx="2051101" cy="2060922"/>
          </a:xfrm>
          <a:prstGeom prst="rect">
            <a:avLst/>
          </a:prstGeom>
        </p:spPr>
      </p:pic>
      <p:pic>
        <p:nvPicPr>
          <p:cNvPr id="13" name="Picture 12" descr="_9898065868.jpg"/>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78151" y="229670"/>
            <a:ext cx="4180278" cy="4190141"/>
          </a:xfrm>
          <a:prstGeom prst="rect">
            <a:avLst/>
          </a:prstGeom>
        </p:spPr>
      </p:pic>
    </p:spTree>
    <p:extLst>
      <p:ext uri="{BB962C8B-B14F-4D97-AF65-F5344CB8AC3E}">
        <p14:creationId xmlns:p14="http://schemas.microsoft.com/office/powerpoint/2010/main" val="111885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MCC Affiliate and Research Networks</a:t>
            </a:r>
          </a:p>
        </p:txBody>
      </p:sp>
      <p:pic>
        <p:nvPicPr>
          <p:cNvPr id="214" name="Picture 213">
            <a:extLst>
              <a:ext uri="{FF2B5EF4-FFF2-40B4-BE49-F238E27FC236}">
                <a16:creationId xmlns:a16="http://schemas.microsoft.com/office/drawing/2014/main" id="{3D9D7C55-FE1A-814C-8127-1D833DDF74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992" y="2574920"/>
            <a:ext cx="8593877" cy="3953184"/>
          </a:xfrm>
          <a:prstGeom prst="rect">
            <a:avLst/>
          </a:prstGeom>
          <a:gradFill flip="none" rotWithShape="1">
            <a:gsLst>
              <a:gs pos="96022">
                <a:srgbClr val="2D6CA9">
                  <a:alpha val="30980"/>
                </a:srgbClr>
              </a:gs>
              <a:gs pos="22000">
                <a:srgbClr val="F7F9F7">
                  <a:alpha val="0"/>
                  <a:lumMod val="0"/>
                  <a:lumOff val="100000"/>
                </a:srgbClr>
              </a:gs>
              <a:gs pos="100000">
                <a:srgbClr val="11468B">
                  <a:alpha val="59000"/>
                </a:srgbClr>
              </a:gs>
              <a:gs pos="100000">
                <a:schemeClr val="tx2">
                  <a:lumMod val="60000"/>
                  <a:lumOff val="40000"/>
                </a:schemeClr>
              </a:gs>
              <a:gs pos="100000">
                <a:schemeClr val="bg2"/>
              </a:gs>
            </a:gsLst>
            <a:lin ang="10800000" scaled="0"/>
            <a:tileRect/>
          </a:gradFill>
          <a:ln>
            <a:noFill/>
          </a:ln>
          <a:effectLst>
            <a:softEdge rad="63500"/>
          </a:effectLst>
          <a:scene3d>
            <a:camera prst="orthographicFront">
              <a:rot lat="0" lon="0" rev="0"/>
            </a:camera>
            <a:lightRig rig="twoPt" dir="tl">
              <a:rot lat="0" lon="0" rev="4500000"/>
            </a:lightRig>
          </a:scene3d>
          <a:sp3d/>
        </p:spPr>
      </p:pic>
      <p:sp>
        <p:nvSpPr>
          <p:cNvPr id="215" name="Oval 214">
            <a:extLst>
              <a:ext uri="{FF2B5EF4-FFF2-40B4-BE49-F238E27FC236}">
                <a16:creationId xmlns:a16="http://schemas.microsoft.com/office/drawing/2014/main" id="{7978BECD-A005-7F49-BD27-CB1E23B3324E}"/>
              </a:ext>
            </a:extLst>
          </p:cNvPr>
          <p:cNvSpPr/>
          <p:nvPr/>
        </p:nvSpPr>
        <p:spPr>
          <a:xfrm>
            <a:off x="5895666" y="4171626"/>
            <a:ext cx="53599" cy="53599"/>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16" name="Oval 215">
            <a:extLst>
              <a:ext uri="{FF2B5EF4-FFF2-40B4-BE49-F238E27FC236}">
                <a16:creationId xmlns:a16="http://schemas.microsoft.com/office/drawing/2014/main" id="{A801C39A-009F-EA41-8267-D302BE637B91}"/>
              </a:ext>
            </a:extLst>
          </p:cNvPr>
          <p:cNvSpPr/>
          <p:nvPr/>
        </p:nvSpPr>
        <p:spPr>
          <a:xfrm>
            <a:off x="5873938" y="4192854"/>
            <a:ext cx="53327" cy="53327"/>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217" name="Group 216">
            <a:extLst>
              <a:ext uri="{FF2B5EF4-FFF2-40B4-BE49-F238E27FC236}">
                <a16:creationId xmlns:a16="http://schemas.microsoft.com/office/drawing/2014/main" id="{A655C1C1-CD9B-884F-BB84-5EE07C6A517F}"/>
              </a:ext>
            </a:extLst>
          </p:cNvPr>
          <p:cNvGrpSpPr/>
          <p:nvPr/>
        </p:nvGrpSpPr>
        <p:grpSpPr>
          <a:xfrm>
            <a:off x="427492" y="2429236"/>
            <a:ext cx="7931463" cy="3758266"/>
            <a:chOff x="466469" y="1400947"/>
            <a:chExt cx="7931463" cy="3758266"/>
          </a:xfrm>
        </p:grpSpPr>
        <p:cxnSp>
          <p:nvCxnSpPr>
            <p:cNvPr id="218" name="Straight Arrow Connector 217">
              <a:extLst>
                <a:ext uri="{FF2B5EF4-FFF2-40B4-BE49-F238E27FC236}">
                  <a16:creationId xmlns:a16="http://schemas.microsoft.com/office/drawing/2014/main" id="{0A197B5B-5586-AD4A-9329-E14CAD6FA40C}"/>
                </a:ext>
              </a:extLst>
            </p:cNvPr>
            <p:cNvCxnSpPr/>
            <p:nvPr/>
          </p:nvCxnSpPr>
          <p:spPr>
            <a:xfrm flipH="1">
              <a:off x="4458548" y="3189086"/>
              <a:ext cx="1483946" cy="43744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9" name="Straight Arrow Connector 218">
              <a:extLst>
                <a:ext uri="{FF2B5EF4-FFF2-40B4-BE49-F238E27FC236}">
                  <a16:creationId xmlns:a16="http://schemas.microsoft.com/office/drawing/2014/main" id="{72629B3F-F1D6-9747-90AC-CBBA26DFBE27}"/>
                </a:ext>
              </a:extLst>
            </p:cNvPr>
            <p:cNvCxnSpPr/>
            <p:nvPr/>
          </p:nvCxnSpPr>
          <p:spPr>
            <a:xfrm flipH="1" flipV="1">
              <a:off x="5867449" y="2813583"/>
              <a:ext cx="93993" cy="329754"/>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0" name="Straight Arrow Connector 219">
              <a:extLst>
                <a:ext uri="{FF2B5EF4-FFF2-40B4-BE49-F238E27FC236}">
                  <a16:creationId xmlns:a16="http://schemas.microsoft.com/office/drawing/2014/main" id="{36F4326D-1FCB-9741-8B3B-3A345C57F56A}"/>
                </a:ext>
              </a:extLst>
            </p:cNvPr>
            <p:cNvCxnSpPr/>
            <p:nvPr/>
          </p:nvCxnSpPr>
          <p:spPr>
            <a:xfrm flipV="1">
              <a:off x="5961443" y="2684728"/>
              <a:ext cx="119109" cy="458609"/>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1" name="Straight Arrow Connector 220">
              <a:extLst>
                <a:ext uri="{FF2B5EF4-FFF2-40B4-BE49-F238E27FC236}">
                  <a16:creationId xmlns:a16="http://schemas.microsoft.com/office/drawing/2014/main" id="{74158C62-4BDE-3441-B3D5-DC8BB39445A9}"/>
                </a:ext>
              </a:extLst>
            </p:cNvPr>
            <p:cNvCxnSpPr/>
            <p:nvPr/>
          </p:nvCxnSpPr>
          <p:spPr>
            <a:xfrm>
              <a:off x="5988242" y="3170136"/>
              <a:ext cx="2234079" cy="431771"/>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2" name="Straight Arrow Connector 221">
              <a:extLst>
                <a:ext uri="{FF2B5EF4-FFF2-40B4-BE49-F238E27FC236}">
                  <a16:creationId xmlns:a16="http://schemas.microsoft.com/office/drawing/2014/main" id="{2DEE4F54-6816-1849-9A8C-FB3EAD3744E9}"/>
                </a:ext>
              </a:extLst>
            </p:cNvPr>
            <p:cNvCxnSpPr/>
            <p:nvPr/>
          </p:nvCxnSpPr>
          <p:spPr>
            <a:xfrm>
              <a:off x="5980393" y="3189086"/>
              <a:ext cx="1318496" cy="994667"/>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3" name="Straight Arrow Connector 222">
              <a:extLst>
                <a:ext uri="{FF2B5EF4-FFF2-40B4-BE49-F238E27FC236}">
                  <a16:creationId xmlns:a16="http://schemas.microsoft.com/office/drawing/2014/main" id="{14949EC8-8D11-4D40-86AA-739ABDBE8EB6}"/>
                </a:ext>
              </a:extLst>
            </p:cNvPr>
            <p:cNvCxnSpPr/>
            <p:nvPr/>
          </p:nvCxnSpPr>
          <p:spPr>
            <a:xfrm>
              <a:off x="5980393" y="3189086"/>
              <a:ext cx="1322217" cy="1471104"/>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a:extLst>
                <a:ext uri="{FF2B5EF4-FFF2-40B4-BE49-F238E27FC236}">
                  <a16:creationId xmlns:a16="http://schemas.microsoft.com/office/drawing/2014/main" id="{05A53D4E-D206-4842-9333-3C0F77593F22}"/>
                </a:ext>
              </a:extLst>
            </p:cNvPr>
            <p:cNvCxnSpPr/>
            <p:nvPr/>
          </p:nvCxnSpPr>
          <p:spPr>
            <a:xfrm>
              <a:off x="5961443" y="3196936"/>
              <a:ext cx="174941" cy="808491"/>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5" name="Straight Arrow Connector 224">
              <a:extLst>
                <a:ext uri="{FF2B5EF4-FFF2-40B4-BE49-F238E27FC236}">
                  <a16:creationId xmlns:a16="http://schemas.microsoft.com/office/drawing/2014/main" id="{144F6D59-A663-1048-A321-69A3E3482DAF}"/>
                </a:ext>
              </a:extLst>
            </p:cNvPr>
            <p:cNvCxnSpPr>
              <a:cxnSpLocks/>
            </p:cNvCxnSpPr>
            <p:nvPr/>
          </p:nvCxnSpPr>
          <p:spPr>
            <a:xfrm>
              <a:off x="5934645" y="3095796"/>
              <a:ext cx="809655" cy="1920671"/>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6" name="Straight Arrow Connector 225">
              <a:extLst>
                <a:ext uri="{FF2B5EF4-FFF2-40B4-BE49-F238E27FC236}">
                  <a16:creationId xmlns:a16="http://schemas.microsoft.com/office/drawing/2014/main" id="{26C3E6D9-322A-BC4F-AC46-42D4A1DC4C83}"/>
                </a:ext>
              </a:extLst>
            </p:cNvPr>
            <p:cNvCxnSpPr/>
            <p:nvPr/>
          </p:nvCxnSpPr>
          <p:spPr>
            <a:xfrm flipH="1">
              <a:off x="3915927" y="3189086"/>
              <a:ext cx="2026567" cy="1408018"/>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7" name="Straight Arrow Connector 226">
              <a:extLst>
                <a:ext uri="{FF2B5EF4-FFF2-40B4-BE49-F238E27FC236}">
                  <a16:creationId xmlns:a16="http://schemas.microsoft.com/office/drawing/2014/main" id="{01D88ED1-D366-C24B-829F-057FC7CBC082}"/>
                </a:ext>
              </a:extLst>
            </p:cNvPr>
            <p:cNvCxnSpPr/>
            <p:nvPr/>
          </p:nvCxnSpPr>
          <p:spPr>
            <a:xfrm flipH="1">
              <a:off x="4446496" y="3189086"/>
              <a:ext cx="1495996" cy="142811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8" name="TextBox 114">
              <a:extLst>
                <a:ext uri="{FF2B5EF4-FFF2-40B4-BE49-F238E27FC236}">
                  <a16:creationId xmlns:a16="http://schemas.microsoft.com/office/drawing/2014/main" id="{0D01FE58-4C6B-514D-9AAB-F1484ABC85BE}"/>
                </a:ext>
              </a:extLst>
            </p:cNvPr>
            <p:cNvSpPr txBox="1">
              <a:spLocks noChangeArrowheads="1"/>
            </p:cNvSpPr>
            <p:nvPr/>
          </p:nvSpPr>
          <p:spPr bwMode="auto">
            <a:xfrm>
              <a:off x="7123638" y="2770775"/>
              <a:ext cx="8515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1050" b="1">
                  <a:latin typeface="Franklin Gothic Medium" charset="0"/>
                  <a:ea typeface="Franklin Gothic Medium" charset="0"/>
                  <a:cs typeface="Franklin Gothic Medium" charset="0"/>
                </a:defRPr>
              </a:lvl1pPr>
              <a:lvl2pPr marL="742950" indent="-285750" eaLnBrk="0" hangingPunct="0">
                <a:defRPr sz="1200">
                  <a:latin typeface="Verdana" charset="0"/>
                  <a:ea typeface="ＭＳ Ｐゴシック" charset="0"/>
                </a:defRPr>
              </a:lvl2pPr>
              <a:lvl3pPr marL="1143000" indent="-228600" eaLnBrk="0" hangingPunct="0">
                <a:defRPr sz="1200">
                  <a:latin typeface="Verdana" charset="0"/>
                  <a:ea typeface="ＭＳ Ｐゴシック" charset="0"/>
                </a:defRPr>
              </a:lvl3pPr>
              <a:lvl4pPr marL="1600200" indent="-228600" eaLnBrk="0" hangingPunct="0">
                <a:defRPr sz="1200">
                  <a:latin typeface="Verdana" charset="0"/>
                  <a:ea typeface="ＭＳ Ｐゴシック" charset="0"/>
                </a:defRPr>
              </a:lvl4pPr>
              <a:lvl5pPr marL="2057400" indent="-228600" eaLnBrk="0" hangingPunct="0">
                <a:defRPr sz="1200">
                  <a:latin typeface="Verdana" charset="0"/>
                  <a:ea typeface="ＭＳ Ｐゴシック" charset="0"/>
                </a:defRPr>
              </a:lvl5pPr>
              <a:lvl6pPr marL="2514600" indent="-228600" eaLnBrk="0" fontAlgn="base" hangingPunct="0">
                <a:spcBef>
                  <a:spcPct val="0"/>
                </a:spcBef>
                <a:spcAft>
                  <a:spcPct val="0"/>
                </a:spcAft>
                <a:defRPr sz="1200">
                  <a:latin typeface="Verdana" charset="0"/>
                  <a:ea typeface="ＭＳ Ｐゴシック" charset="0"/>
                </a:defRPr>
              </a:lvl6pPr>
              <a:lvl7pPr marL="2971800" indent="-228600" eaLnBrk="0" fontAlgn="base" hangingPunct="0">
                <a:spcBef>
                  <a:spcPct val="0"/>
                </a:spcBef>
                <a:spcAft>
                  <a:spcPct val="0"/>
                </a:spcAft>
                <a:defRPr sz="1200">
                  <a:latin typeface="Verdana" charset="0"/>
                  <a:ea typeface="ＭＳ Ｐゴシック" charset="0"/>
                </a:defRPr>
              </a:lvl7pPr>
              <a:lvl8pPr marL="3429000" indent="-228600" eaLnBrk="0" fontAlgn="base" hangingPunct="0">
                <a:spcBef>
                  <a:spcPct val="0"/>
                </a:spcBef>
                <a:spcAft>
                  <a:spcPct val="0"/>
                </a:spcAft>
                <a:defRPr sz="1200">
                  <a:latin typeface="Verdana" charset="0"/>
                  <a:ea typeface="ＭＳ Ｐゴシック" charset="0"/>
                </a:defRPr>
              </a:lvl8pPr>
              <a:lvl9pPr marL="3886200" indent="-228600" eaLnBrk="0" fontAlgn="base" hangingPunct="0">
                <a:spcBef>
                  <a:spcPct val="0"/>
                </a:spcBef>
                <a:spcAft>
                  <a:spcPct val="0"/>
                </a:spcAft>
                <a:defRPr sz="1200">
                  <a:latin typeface="Verdana" charset="0"/>
                  <a:ea typeface="ＭＳ Ｐゴシック" charset="0"/>
                </a:defRPr>
              </a:lvl9pPr>
            </a:lstStyle>
            <a:p>
              <a:r>
                <a:rPr lang="en-US" sz="1200" b="0" dirty="0"/>
                <a:t>Morehead</a:t>
              </a:r>
            </a:p>
          </p:txBody>
        </p:sp>
        <p:sp>
          <p:nvSpPr>
            <p:cNvPr id="229" name="TextBox 113">
              <a:extLst>
                <a:ext uri="{FF2B5EF4-FFF2-40B4-BE49-F238E27FC236}">
                  <a16:creationId xmlns:a16="http://schemas.microsoft.com/office/drawing/2014/main" id="{94F47E0C-8FD4-2248-84C5-1B72EC7BE707}"/>
                </a:ext>
              </a:extLst>
            </p:cNvPr>
            <p:cNvSpPr txBox="1">
              <a:spLocks noChangeArrowheads="1"/>
            </p:cNvSpPr>
            <p:nvPr/>
          </p:nvSpPr>
          <p:spPr bwMode="auto">
            <a:xfrm>
              <a:off x="7380178" y="4077891"/>
              <a:ext cx="6495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Hazard</a:t>
              </a:r>
            </a:p>
          </p:txBody>
        </p:sp>
        <p:sp>
          <p:nvSpPr>
            <p:cNvPr id="230" name="TextBox 112">
              <a:extLst>
                <a:ext uri="{FF2B5EF4-FFF2-40B4-BE49-F238E27FC236}">
                  <a16:creationId xmlns:a16="http://schemas.microsoft.com/office/drawing/2014/main" id="{024F1A9A-B39F-9C4F-B84B-EA83B6BCDD40}"/>
                </a:ext>
              </a:extLst>
            </p:cNvPr>
            <p:cNvSpPr txBox="1">
              <a:spLocks noChangeArrowheads="1"/>
            </p:cNvSpPr>
            <p:nvPr/>
          </p:nvSpPr>
          <p:spPr bwMode="auto">
            <a:xfrm>
              <a:off x="5985122" y="4133561"/>
              <a:ext cx="8917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Mt. Vernon</a:t>
              </a:r>
            </a:p>
          </p:txBody>
        </p:sp>
        <p:sp>
          <p:nvSpPr>
            <p:cNvPr id="231" name="TextBox 122">
              <a:extLst>
                <a:ext uri="{FF2B5EF4-FFF2-40B4-BE49-F238E27FC236}">
                  <a16:creationId xmlns:a16="http://schemas.microsoft.com/office/drawing/2014/main" id="{E08AEC09-4B3D-8446-8995-FC61C56B6443}"/>
                </a:ext>
              </a:extLst>
            </p:cNvPr>
            <p:cNvSpPr txBox="1">
              <a:spLocks noChangeArrowheads="1"/>
            </p:cNvSpPr>
            <p:nvPr/>
          </p:nvSpPr>
          <p:spPr bwMode="auto">
            <a:xfrm>
              <a:off x="6959954" y="2306658"/>
              <a:ext cx="71846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srgbClr val="000000"/>
                  </a:solidFill>
                  <a:latin typeface="Franklin Gothic Medium" charset="0"/>
                  <a:ea typeface="Franklin Gothic Medium" charset="0"/>
                  <a:cs typeface="Franklin Gothic Medium" charset="0"/>
                </a:rPr>
                <a:t>Ashland</a:t>
              </a:r>
            </a:p>
          </p:txBody>
        </p:sp>
        <p:sp>
          <p:nvSpPr>
            <p:cNvPr id="232" name="TextBox 121">
              <a:extLst>
                <a:ext uri="{FF2B5EF4-FFF2-40B4-BE49-F238E27FC236}">
                  <a16:creationId xmlns:a16="http://schemas.microsoft.com/office/drawing/2014/main" id="{90EB1B58-27E1-6C44-B833-4C57B5A08997}"/>
                </a:ext>
              </a:extLst>
            </p:cNvPr>
            <p:cNvSpPr txBox="1">
              <a:spLocks noChangeArrowheads="1"/>
            </p:cNvSpPr>
            <p:nvPr/>
          </p:nvSpPr>
          <p:spPr bwMode="auto">
            <a:xfrm>
              <a:off x="4948685" y="2451399"/>
              <a:ext cx="97501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srgbClr val="000000"/>
                  </a:solidFill>
                  <a:latin typeface="Franklin Gothic Medium" charset="0"/>
                  <a:ea typeface="Franklin Gothic Medium" charset="0"/>
                  <a:cs typeface="Franklin Gothic Medium" charset="0"/>
                </a:rPr>
                <a:t>Georgetown</a:t>
              </a:r>
            </a:p>
          </p:txBody>
        </p:sp>
        <p:sp>
          <p:nvSpPr>
            <p:cNvPr id="233" name="TextBox 112">
              <a:extLst>
                <a:ext uri="{FF2B5EF4-FFF2-40B4-BE49-F238E27FC236}">
                  <a16:creationId xmlns:a16="http://schemas.microsoft.com/office/drawing/2014/main" id="{99DE003A-9F43-974E-8886-CA3B8A482205}"/>
                </a:ext>
              </a:extLst>
            </p:cNvPr>
            <p:cNvSpPr txBox="1">
              <a:spLocks noChangeArrowheads="1"/>
            </p:cNvSpPr>
            <p:nvPr/>
          </p:nvSpPr>
          <p:spPr bwMode="auto">
            <a:xfrm>
              <a:off x="5528180" y="4482223"/>
              <a:ext cx="822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r>
                <a:rPr lang="en-US" dirty="0">
                  <a:solidFill>
                    <a:prstClr val="black"/>
                  </a:solidFill>
                  <a:latin typeface="Franklin Gothic Medium" charset="0"/>
                  <a:ea typeface="Franklin Gothic Medium" charset="0"/>
                  <a:cs typeface="Franklin Gothic Medium" charset="0"/>
                </a:rPr>
                <a:t>Somerset</a:t>
              </a:r>
            </a:p>
          </p:txBody>
        </p:sp>
        <p:sp>
          <p:nvSpPr>
            <p:cNvPr id="234" name="TextBox 126">
              <a:extLst>
                <a:ext uri="{FF2B5EF4-FFF2-40B4-BE49-F238E27FC236}">
                  <a16:creationId xmlns:a16="http://schemas.microsoft.com/office/drawing/2014/main" id="{974964DE-2867-6441-8ED3-20E89883EB5A}"/>
                </a:ext>
              </a:extLst>
            </p:cNvPr>
            <p:cNvSpPr txBox="1">
              <a:spLocks noChangeArrowheads="1"/>
            </p:cNvSpPr>
            <p:nvPr/>
          </p:nvSpPr>
          <p:spPr bwMode="auto">
            <a:xfrm>
              <a:off x="7216963" y="3756035"/>
              <a:ext cx="106035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r>
                <a:rPr lang="en-US" dirty="0">
                  <a:solidFill>
                    <a:prstClr val="black"/>
                  </a:solidFill>
                  <a:latin typeface="Franklin Gothic Medium" charset="0"/>
                  <a:ea typeface="Franklin Gothic Medium" charset="0"/>
                  <a:cs typeface="Franklin Gothic Medium" charset="0"/>
                </a:rPr>
                <a:t>Prestonsburg</a:t>
              </a:r>
            </a:p>
          </p:txBody>
        </p:sp>
        <p:sp>
          <p:nvSpPr>
            <p:cNvPr id="235" name="TextBox 111">
              <a:extLst>
                <a:ext uri="{FF2B5EF4-FFF2-40B4-BE49-F238E27FC236}">
                  <a16:creationId xmlns:a16="http://schemas.microsoft.com/office/drawing/2014/main" id="{C5CECFC9-BC5A-EC46-836A-B56C374F1686}"/>
                </a:ext>
              </a:extLst>
            </p:cNvPr>
            <p:cNvSpPr txBox="1">
              <a:spLocks noChangeArrowheads="1"/>
            </p:cNvSpPr>
            <p:nvPr/>
          </p:nvSpPr>
          <p:spPr bwMode="auto">
            <a:xfrm>
              <a:off x="6048312" y="2346464"/>
              <a:ext cx="84510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Cynthiana</a:t>
              </a:r>
            </a:p>
          </p:txBody>
        </p:sp>
        <p:sp>
          <p:nvSpPr>
            <p:cNvPr id="236" name="TextBox 128">
              <a:extLst>
                <a:ext uri="{FF2B5EF4-FFF2-40B4-BE49-F238E27FC236}">
                  <a16:creationId xmlns:a16="http://schemas.microsoft.com/office/drawing/2014/main" id="{DCD50F96-9BC0-1149-9983-8600FF8BCA47}"/>
                </a:ext>
              </a:extLst>
            </p:cNvPr>
            <p:cNvSpPr txBox="1">
              <a:spLocks noChangeArrowheads="1"/>
            </p:cNvSpPr>
            <p:nvPr/>
          </p:nvSpPr>
          <p:spPr bwMode="auto">
            <a:xfrm>
              <a:off x="3650621" y="3762065"/>
              <a:ext cx="11032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Elizabethtown</a:t>
              </a:r>
            </a:p>
          </p:txBody>
        </p:sp>
        <p:sp>
          <p:nvSpPr>
            <p:cNvPr id="237" name="TextBox 126">
              <a:extLst>
                <a:ext uri="{FF2B5EF4-FFF2-40B4-BE49-F238E27FC236}">
                  <a16:creationId xmlns:a16="http://schemas.microsoft.com/office/drawing/2014/main" id="{3B444F09-ED2F-914F-BA00-653A15B1E49F}"/>
                </a:ext>
              </a:extLst>
            </p:cNvPr>
            <p:cNvSpPr txBox="1">
              <a:spLocks noChangeArrowheads="1"/>
            </p:cNvSpPr>
            <p:nvPr/>
          </p:nvSpPr>
          <p:spPr bwMode="auto">
            <a:xfrm>
              <a:off x="7397370" y="3157967"/>
              <a:ext cx="9220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1200" b="1">
                  <a:effectLst>
                    <a:glow rad="101600">
                      <a:schemeClr val="bg1">
                        <a:alpha val="75000"/>
                      </a:schemeClr>
                    </a:glow>
                  </a:effectLst>
                  <a:latin typeface="Franklin Gothic Heavy" charset="0"/>
                  <a:ea typeface="Franklin Gothic Heavy" charset="0"/>
                  <a:cs typeface="Franklin Gothic Heavy" charset="0"/>
                </a:defRPr>
              </a:lvl1pPr>
              <a:lvl2pPr marL="742950" indent="-285750" eaLnBrk="0" hangingPunct="0">
                <a:defRPr sz="1200">
                  <a:latin typeface="Verdana" charset="0"/>
                  <a:ea typeface="ＭＳ Ｐゴシック" charset="0"/>
                </a:defRPr>
              </a:lvl2pPr>
              <a:lvl3pPr marL="1143000" indent="-228600" eaLnBrk="0" hangingPunct="0">
                <a:defRPr sz="1200">
                  <a:latin typeface="Verdana" charset="0"/>
                  <a:ea typeface="ＭＳ Ｐゴシック" charset="0"/>
                </a:defRPr>
              </a:lvl3pPr>
              <a:lvl4pPr marL="1600200" indent="-228600" eaLnBrk="0" hangingPunct="0">
                <a:defRPr sz="1200">
                  <a:latin typeface="Verdana" charset="0"/>
                  <a:ea typeface="ＭＳ Ｐゴシック" charset="0"/>
                </a:defRPr>
              </a:lvl4pPr>
              <a:lvl5pPr marL="2057400" indent="-228600" eaLnBrk="0" hangingPunct="0">
                <a:defRPr sz="1200">
                  <a:latin typeface="Verdana" charset="0"/>
                  <a:ea typeface="ＭＳ Ｐゴシック" charset="0"/>
                </a:defRPr>
              </a:lvl5pPr>
              <a:lvl6pPr marL="2514600" indent="-228600" eaLnBrk="0" fontAlgn="base" hangingPunct="0">
                <a:spcBef>
                  <a:spcPct val="0"/>
                </a:spcBef>
                <a:spcAft>
                  <a:spcPct val="0"/>
                </a:spcAft>
                <a:defRPr sz="1200">
                  <a:latin typeface="Verdana" charset="0"/>
                  <a:ea typeface="ＭＳ Ｐゴシック" charset="0"/>
                </a:defRPr>
              </a:lvl6pPr>
              <a:lvl7pPr marL="2971800" indent="-228600" eaLnBrk="0" fontAlgn="base" hangingPunct="0">
                <a:spcBef>
                  <a:spcPct val="0"/>
                </a:spcBef>
                <a:spcAft>
                  <a:spcPct val="0"/>
                </a:spcAft>
                <a:defRPr sz="1200">
                  <a:latin typeface="Verdana" charset="0"/>
                  <a:ea typeface="ＭＳ Ｐゴシック" charset="0"/>
                </a:defRPr>
              </a:lvl7pPr>
              <a:lvl8pPr marL="3429000" indent="-228600" eaLnBrk="0" fontAlgn="base" hangingPunct="0">
                <a:spcBef>
                  <a:spcPct val="0"/>
                </a:spcBef>
                <a:spcAft>
                  <a:spcPct val="0"/>
                </a:spcAft>
                <a:defRPr sz="1200">
                  <a:latin typeface="Verdana" charset="0"/>
                  <a:ea typeface="ＭＳ Ｐゴシック" charset="0"/>
                </a:defRPr>
              </a:lvl8pPr>
              <a:lvl9pPr marL="3886200" indent="-228600" eaLnBrk="0" fontAlgn="base" hangingPunct="0">
                <a:spcBef>
                  <a:spcPct val="0"/>
                </a:spcBef>
                <a:spcAft>
                  <a:spcPct val="0"/>
                </a:spcAft>
                <a:defRPr sz="1200">
                  <a:latin typeface="Verdana" charset="0"/>
                  <a:ea typeface="ＭＳ Ｐゴシック" charset="0"/>
                </a:defRPr>
              </a:lvl9pPr>
            </a:lstStyle>
            <a:p>
              <a:r>
                <a:rPr lang="en-US" b="0" dirty="0">
                  <a:latin typeface="Franklin Gothic Medium" charset="0"/>
                  <a:ea typeface="Franklin Gothic Medium" charset="0"/>
                  <a:cs typeface="Franklin Gothic Medium" charset="0"/>
                </a:rPr>
                <a:t>South </a:t>
              </a:r>
            </a:p>
            <a:p>
              <a:r>
                <a:rPr lang="en-US" b="0" dirty="0">
                  <a:latin typeface="Franklin Gothic Medium" charset="0"/>
                  <a:ea typeface="Franklin Gothic Medium" charset="0"/>
                  <a:cs typeface="Franklin Gothic Medium" charset="0"/>
                </a:rPr>
                <a:t>Williamson</a:t>
              </a:r>
            </a:p>
          </p:txBody>
        </p:sp>
        <p:sp>
          <p:nvSpPr>
            <p:cNvPr id="238" name="TextBox 124">
              <a:extLst>
                <a:ext uri="{FF2B5EF4-FFF2-40B4-BE49-F238E27FC236}">
                  <a16:creationId xmlns:a16="http://schemas.microsoft.com/office/drawing/2014/main" id="{4E714CA9-B5B0-5249-9316-794985F17472}"/>
                </a:ext>
              </a:extLst>
            </p:cNvPr>
            <p:cNvSpPr txBox="1">
              <a:spLocks noChangeArrowheads="1"/>
            </p:cNvSpPr>
            <p:nvPr/>
          </p:nvSpPr>
          <p:spPr bwMode="auto">
            <a:xfrm>
              <a:off x="6775764" y="4685559"/>
              <a:ext cx="6222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Harlan</a:t>
              </a:r>
            </a:p>
          </p:txBody>
        </p:sp>
        <p:sp>
          <p:nvSpPr>
            <p:cNvPr id="239" name="Rectangle 60">
              <a:extLst>
                <a:ext uri="{FF2B5EF4-FFF2-40B4-BE49-F238E27FC236}">
                  <a16:creationId xmlns:a16="http://schemas.microsoft.com/office/drawing/2014/main" id="{E596FB61-EEEF-744C-8966-2B26CE0DE13B}"/>
                </a:ext>
              </a:extLst>
            </p:cNvPr>
            <p:cNvSpPr>
              <a:spLocks noChangeArrowheads="1"/>
            </p:cNvSpPr>
            <p:nvPr/>
          </p:nvSpPr>
          <p:spPr bwMode="auto">
            <a:xfrm>
              <a:off x="5697646" y="4882214"/>
              <a:ext cx="99649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Franklin Gothic Medium" charset="0"/>
                  <a:ea typeface="Franklin Gothic Medium" charset="0"/>
                  <a:cs typeface="Franklin Gothic Medium" charset="0"/>
                </a:rPr>
                <a:t>Middlesboro</a:t>
              </a:r>
            </a:p>
          </p:txBody>
        </p:sp>
        <p:sp>
          <p:nvSpPr>
            <p:cNvPr id="240" name="Rectangle 53">
              <a:extLst>
                <a:ext uri="{FF2B5EF4-FFF2-40B4-BE49-F238E27FC236}">
                  <a16:creationId xmlns:a16="http://schemas.microsoft.com/office/drawing/2014/main" id="{C1BA7519-402B-0949-BB40-A55DBAAC0CB0}"/>
                </a:ext>
              </a:extLst>
            </p:cNvPr>
            <p:cNvSpPr>
              <a:spLocks noChangeArrowheads="1"/>
            </p:cNvSpPr>
            <p:nvPr/>
          </p:nvSpPr>
          <p:spPr bwMode="auto">
            <a:xfrm>
              <a:off x="6325645" y="3039547"/>
              <a:ext cx="9269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Franklin Gothic Medium" charset="0"/>
                  <a:ea typeface="Franklin Gothic Medium" charset="0"/>
                  <a:cs typeface="Franklin Gothic Medium" charset="0"/>
                </a:rPr>
                <a:t>Winchester</a:t>
              </a:r>
            </a:p>
          </p:txBody>
        </p:sp>
        <p:sp>
          <p:nvSpPr>
            <p:cNvPr id="241" name="Rectangle 240">
              <a:extLst>
                <a:ext uri="{FF2B5EF4-FFF2-40B4-BE49-F238E27FC236}">
                  <a16:creationId xmlns:a16="http://schemas.microsoft.com/office/drawing/2014/main" id="{0368F949-5CD0-5647-A3EF-C32207C7184E}"/>
                </a:ext>
              </a:extLst>
            </p:cNvPr>
            <p:cNvSpPr/>
            <p:nvPr/>
          </p:nvSpPr>
          <p:spPr>
            <a:xfrm>
              <a:off x="4452789" y="4559161"/>
              <a:ext cx="742896" cy="276999"/>
            </a:xfrm>
            <a:prstGeom prst="rect">
              <a:avLst/>
            </a:prstGeom>
            <a:noFill/>
            <a:ln>
              <a:noFill/>
            </a:ln>
          </p:spPr>
          <p:txBody>
            <a:bodyPr wrap="none">
              <a:spAutoFit/>
            </a:bodyPr>
            <a:lstStyle/>
            <a:p>
              <a:r>
                <a:rPr lang="en-US" sz="1200" dirty="0">
                  <a:solidFill>
                    <a:prstClr val="black"/>
                  </a:solidFill>
                  <a:latin typeface="Franklin Gothic Medium" charset="0"/>
                  <a:ea typeface="Franklin Gothic Medium" charset="0"/>
                  <a:cs typeface="Franklin Gothic Medium" charset="0"/>
                </a:rPr>
                <a:t>Glasgow</a:t>
              </a:r>
            </a:p>
          </p:txBody>
        </p:sp>
        <p:sp>
          <p:nvSpPr>
            <p:cNvPr id="242" name="Rectangle 241">
              <a:extLst>
                <a:ext uri="{FF2B5EF4-FFF2-40B4-BE49-F238E27FC236}">
                  <a16:creationId xmlns:a16="http://schemas.microsoft.com/office/drawing/2014/main" id="{10F1A27F-5A17-1B41-B38E-D646CF69B765}"/>
                </a:ext>
              </a:extLst>
            </p:cNvPr>
            <p:cNvSpPr/>
            <p:nvPr/>
          </p:nvSpPr>
          <p:spPr>
            <a:xfrm>
              <a:off x="3198514" y="4298618"/>
              <a:ext cx="702821" cy="461665"/>
            </a:xfrm>
            <a:prstGeom prst="rect">
              <a:avLst/>
            </a:prstGeom>
          </p:spPr>
          <p:txBody>
            <a:bodyPr wrap="none">
              <a:spAutoFit/>
            </a:bodyPr>
            <a:lstStyle/>
            <a:p>
              <a:pPr algn="ctr"/>
              <a:r>
                <a:rPr lang="en-US" sz="1200" dirty="0">
                  <a:solidFill>
                    <a:prstClr val="black"/>
                  </a:solidFill>
                  <a:latin typeface="Franklin Gothic Medium" charset="0"/>
                  <a:ea typeface="Franklin Gothic Medium" charset="0"/>
                  <a:cs typeface="Franklin Gothic Medium" charset="0"/>
                </a:rPr>
                <a:t>Bowling</a:t>
              </a:r>
            </a:p>
            <a:p>
              <a:pPr algn="ctr"/>
              <a:r>
                <a:rPr lang="en-US" sz="1200" dirty="0">
                  <a:solidFill>
                    <a:prstClr val="black"/>
                  </a:solidFill>
                  <a:latin typeface="Franklin Gothic Medium" charset="0"/>
                  <a:ea typeface="Franklin Gothic Medium" charset="0"/>
                  <a:cs typeface="Franklin Gothic Medium" charset="0"/>
                </a:rPr>
                <a:t>Green</a:t>
              </a:r>
            </a:p>
          </p:txBody>
        </p:sp>
        <p:sp>
          <p:nvSpPr>
            <p:cNvPr id="243" name="Oval 242">
              <a:extLst>
                <a:ext uri="{FF2B5EF4-FFF2-40B4-BE49-F238E27FC236}">
                  <a16:creationId xmlns:a16="http://schemas.microsoft.com/office/drawing/2014/main" id="{5739943E-0AB5-1A4F-9F7D-1F66BA9B69E4}"/>
                </a:ext>
              </a:extLst>
            </p:cNvPr>
            <p:cNvSpPr/>
            <p:nvPr/>
          </p:nvSpPr>
          <p:spPr>
            <a:xfrm>
              <a:off x="6656495" y="4915197"/>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44" name="Oval 243">
              <a:extLst>
                <a:ext uri="{FF2B5EF4-FFF2-40B4-BE49-F238E27FC236}">
                  <a16:creationId xmlns:a16="http://schemas.microsoft.com/office/drawing/2014/main" id="{E84BD29E-3569-9D43-AB37-2E9BD607ACC3}"/>
                </a:ext>
              </a:extLst>
            </p:cNvPr>
            <p:cNvSpPr/>
            <p:nvPr/>
          </p:nvSpPr>
          <p:spPr>
            <a:xfrm>
              <a:off x="3766034" y="4571387"/>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45" name="Oval 244">
              <a:extLst>
                <a:ext uri="{FF2B5EF4-FFF2-40B4-BE49-F238E27FC236}">
                  <a16:creationId xmlns:a16="http://schemas.microsoft.com/office/drawing/2014/main" id="{507BAC14-5557-0D4E-8454-1CDF1471C96F}"/>
                </a:ext>
              </a:extLst>
            </p:cNvPr>
            <p:cNvSpPr/>
            <p:nvPr/>
          </p:nvSpPr>
          <p:spPr>
            <a:xfrm>
              <a:off x="4296604" y="4591479"/>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dirty="0"/>
            </a:p>
          </p:txBody>
        </p:sp>
        <p:sp>
          <p:nvSpPr>
            <p:cNvPr id="246" name="Oval 245">
              <a:extLst>
                <a:ext uri="{FF2B5EF4-FFF2-40B4-BE49-F238E27FC236}">
                  <a16:creationId xmlns:a16="http://schemas.microsoft.com/office/drawing/2014/main" id="{D6570B82-FCA5-9D47-831D-9831564600C3}"/>
                </a:ext>
              </a:extLst>
            </p:cNvPr>
            <p:cNvSpPr/>
            <p:nvPr/>
          </p:nvSpPr>
          <p:spPr>
            <a:xfrm>
              <a:off x="5717557" y="2663691"/>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47" name="Oval 246">
              <a:extLst>
                <a:ext uri="{FF2B5EF4-FFF2-40B4-BE49-F238E27FC236}">
                  <a16:creationId xmlns:a16="http://schemas.microsoft.com/office/drawing/2014/main" id="{BEED6F1D-5575-7F43-B553-1ECDC8777121}"/>
                </a:ext>
              </a:extLst>
            </p:cNvPr>
            <p:cNvSpPr/>
            <p:nvPr/>
          </p:nvSpPr>
          <p:spPr>
            <a:xfrm>
              <a:off x="5992747" y="2509118"/>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48" name="Oval 247">
              <a:extLst>
                <a:ext uri="{FF2B5EF4-FFF2-40B4-BE49-F238E27FC236}">
                  <a16:creationId xmlns:a16="http://schemas.microsoft.com/office/drawing/2014/main" id="{8BC1364F-7AD8-9248-B4FB-2BB887BA82E7}"/>
                </a:ext>
              </a:extLst>
            </p:cNvPr>
            <p:cNvSpPr/>
            <p:nvPr/>
          </p:nvSpPr>
          <p:spPr>
            <a:xfrm>
              <a:off x="8222322" y="3514102"/>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49" name="Oval 248">
              <a:extLst>
                <a:ext uri="{FF2B5EF4-FFF2-40B4-BE49-F238E27FC236}">
                  <a16:creationId xmlns:a16="http://schemas.microsoft.com/office/drawing/2014/main" id="{D19DA091-AD66-6D4E-9E3E-F9B95930DFDC}"/>
                </a:ext>
              </a:extLst>
            </p:cNvPr>
            <p:cNvSpPr/>
            <p:nvPr/>
          </p:nvSpPr>
          <p:spPr>
            <a:xfrm>
              <a:off x="7753330" y="3629489"/>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cxnSp>
          <p:nvCxnSpPr>
            <p:cNvPr id="250" name="Straight Arrow Connector 249">
              <a:extLst>
                <a:ext uri="{FF2B5EF4-FFF2-40B4-BE49-F238E27FC236}">
                  <a16:creationId xmlns:a16="http://schemas.microsoft.com/office/drawing/2014/main" id="{04134405-C24A-2644-A8F0-92A7344CBA25}"/>
                </a:ext>
              </a:extLst>
            </p:cNvPr>
            <p:cNvCxnSpPr/>
            <p:nvPr/>
          </p:nvCxnSpPr>
          <p:spPr>
            <a:xfrm>
              <a:off x="5988242" y="3170136"/>
              <a:ext cx="1765087" cy="547158"/>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51" name="Oval 250">
              <a:extLst>
                <a:ext uri="{FF2B5EF4-FFF2-40B4-BE49-F238E27FC236}">
                  <a16:creationId xmlns:a16="http://schemas.microsoft.com/office/drawing/2014/main" id="{F4945C5C-AC70-7A44-902B-45A27D071325}"/>
                </a:ext>
              </a:extLst>
            </p:cNvPr>
            <p:cNvSpPr/>
            <p:nvPr/>
          </p:nvSpPr>
          <p:spPr>
            <a:xfrm>
              <a:off x="7298109" y="4108158"/>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52" name="Oval 251">
              <a:extLst>
                <a:ext uri="{FF2B5EF4-FFF2-40B4-BE49-F238E27FC236}">
                  <a16:creationId xmlns:a16="http://schemas.microsoft.com/office/drawing/2014/main" id="{1E22681F-2BDD-C940-ADB1-B25604CDF9B1}"/>
                </a:ext>
              </a:extLst>
            </p:cNvPr>
            <p:cNvSpPr/>
            <p:nvPr/>
          </p:nvSpPr>
          <p:spPr>
            <a:xfrm>
              <a:off x="7276892" y="4634473"/>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53" name="Oval 252">
              <a:extLst>
                <a:ext uri="{FF2B5EF4-FFF2-40B4-BE49-F238E27FC236}">
                  <a16:creationId xmlns:a16="http://schemas.microsoft.com/office/drawing/2014/main" id="{B8003491-9F8F-C445-92B0-FA152B8490F6}"/>
                </a:ext>
              </a:extLst>
            </p:cNvPr>
            <p:cNvSpPr/>
            <p:nvPr/>
          </p:nvSpPr>
          <p:spPr>
            <a:xfrm>
              <a:off x="6048579" y="4005427"/>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54" name="Oval 253">
              <a:extLst>
                <a:ext uri="{FF2B5EF4-FFF2-40B4-BE49-F238E27FC236}">
                  <a16:creationId xmlns:a16="http://schemas.microsoft.com/office/drawing/2014/main" id="{1122AC4B-F399-524D-8548-8E0F958C598D}"/>
                </a:ext>
              </a:extLst>
            </p:cNvPr>
            <p:cNvSpPr/>
            <p:nvPr/>
          </p:nvSpPr>
          <p:spPr>
            <a:xfrm>
              <a:off x="5806638" y="4359032"/>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cxnSp>
          <p:nvCxnSpPr>
            <p:cNvPr id="255" name="Straight Arrow Connector 254">
              <a:extLst>
                <a:ext uri="{FF2B5EF4-FFF2-40B4-BE49-F238E27FC236}">
                  <a16:creationId xmlns:a16="http://schemas.microsoft.com/office/drawing/2014/main" id="{62BD6579-25B0-8743-B10B-2EE552C1B5D7}"/>
                </a:ext>
              </a:extLst>
            </p:cNvPr>
            <p:cNvCxnSpPr/>
            <p:nvPr/>
          </p:nvCxnSpPr>
          <p:spPr>
            <a:xfrm flipH="1">
              <a:off x="5894444" y="3196936"/>
              <a:ext cx="66999" cy="116209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6" name="Straight Arrow Connector 255">
              <a:extLst>
                <a:ext uri="{FF2B5EF4-FFF2-40B4-BE49-F238E27FC236}">
                  <a16:creationId xmlns:a16="http://schemas.microsoft.com/office/drawing/2014/main" id="{30D73FA1-98BC-CC46-A300-62FCA44291BE}"/>
                </a:ext>
              </a:extLst>
            </p:cNvPr>
            <p:cNvCxnSpPr/>
            <p:nvPr/>
          </p:nvCxnSpPr>
          <p:spPr>
            <a:xfrm>
              <a:off x="5988242" y="3170136"/>
              <a:ext cx="418332" cy="4466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57" name="Oval 256">
              <a:extLst>
                <a:ext uri="{FF2B5EF4-FFF2-40B4-BE49-F238E27FC236}">
                  <a16:creationId xmlns:a16="http://schemas.microsoft.com/office/drawing/2014/main" id="{D2267B7B-0C8F-6246-B07E-4471A2662E1C}"/>
                </a:ext>
              </a:extLst>
            </p:cNvPr>
            <p:cNvSpPr/>
            <p:nvPr/>
          </p:nvSpPr>
          <p:spPr>
            <a:xfrm>
              <a:off x="7611656" y="2289837"/>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cxnSp>
          <p:nvCxnSpPr>
            <p:cNvPr id="258" name="Straight Arrow Connector 257">
              <a:extLst>
                <a:ext uri="{FF2B5EF4-FFF2-40B4-BE49-F238E27FC236}">
                  <a16:creationId xmlns:a16="http://schemas.microsoft.com/office/drawing/2014/main" id="{E70951CF-9BC7-0248-A2DF-22DFE13A4BE6}"/>
                </a:ext>
              </a:extLst>
            </p:cNvPr>
            <p:cNvCxnSpPr/>
            <p:nvPr/>
          </p:nvCxnSpPr>
          <p:spPr>
            <a:xfrm flipV="1">
              <a:off x="5988242" y="2426445"/>
              <a:ext cx="1769209" cy="74369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9" name="Straight Arrow Connector 258">
              <a:extLst>
                <a:ext uri="{FF2B5EF4-FFF2-40B4-BE49-F238E27FC236}">
                  <a16:creationId xmlns:a16="http://schemas.microsoft.com/office/drawing/2014/main" id="{65C9DD94-4A7D-2B4B-BE28-59956ADFD1D9}"/>
                </a:ext>
              </a:extLst>
            </p:cNvPr>
            <p:cNvCxnSpPr>
              <a:endCxn id="270" idx="2"/>
            </p:cNvCxnSpPr>
            <p:nvPr/>
          </p:nvCxnSpPr>
          <p:spPr>
            <a:xfrm flipV="1">
              <a:off x="5985542" y="3008974"/>
              <a:ext cx="1049357" cy="14670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0" name="Straight Arrow Connector 259">
              <a:extLst>
                <a:ext uri="{FF2B5EF4-FFF2-40B4-BE49-F238E27FC236}">
                  <a16:creationId xmlns:a16="http://schemas.microsoft.com/office/drawing/2014/main" id="{8CC5F667-C6B0-4846-B09D-18806B012B3D}"/>
                </a:ext>
              </a:extLst>
            </p:cNvPr>
            <p:cNvCxnSpPr/>
            <p:nvPr/>
          </p:nvCxnSpPr>
          <p:spPr>
            <a:xfrm flipH="1">
              <a:off x="3157044" y="3156044"/>
              <a:ext cx="2836061" cy="482589"/>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61" name="Oval 260">
              <a:extLst>
                <a:ext uri="{FF2B5EF4-FFF2-40B4-BE49-F238E27FC236}">
                  <a16:creationId xmlns:a16="http://schemas.microsoft.com/office/drawing/2014/main" id="{EB3BB871-453E-9346-8B32-2E3D2E5BD844}"/>
                </a:ext>
              </a:extLst>
            </p:cNvPr>
            <p:cNvSpPr/>
            <p:nvPr/>
          </p:nvSpPr>
          <p:spPr>
            <a:xfrm>
              <a:off x="5692657" y="1710881"/>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62" name="TextBox 121">
              <a:extLst>
                <a:ext uri="{FF2B5EF4-FFF2-40B4-BE49-F238E27FC236}">
                  <a16:creationId xmlns:a16="http://schemas.microsoft.com/office/drawing/2014/main" id="{FAB91991-5298-8546-95D1-7F91B4518303}"/>
                </a:ext>
              </a:extLst>
            </p:cNvPr>
            <p:cNvSpPr txBox="1">
              <a:spLocks noChangeArrowheads="1"/>
            </p:cNvSpPr>
            <p:nvPr/>
          </p:nvSpPr>
          <p:spPr bwMode="auto">
            <a:xfrm>
              <a:off x="4941490" y="1820657"/>
              <a:ext cx="86382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1100" b="1">
                  <a:solidFill>
                    <a:srgbClr val="12337C"/>
                  </a:solidFill>
                  <a:effectLst>
                    <a:glow rad="101600">
                      <a:schemeClr val="bg1">
                        <a:alpha val="75000"/>
                      </a:schemeClr>
                    </a:glow>
                  </a:effectLst>
                  <a:latin typeface="Franklin Gothic Heavy" charset="0"/>
                  <a:ea typeface="Franklin Gothic Heavy" charset="0"/>
                  <a:cs typeface="Franklin Gothic Heavy" charset="0"/>
                </a:defRPr>
              </a:lvl1pPr>
              <a:lvl2pPr marL="742950" indent="-285750" eaLnBrk="0" hangingPunct="0">
                <a:defRPr sz="1200">
                  <a:latin typeface="Verdana" charset="0"/>
                  <a:ea typeface="ＭＳ Ｐゴシック" charset="0"/>
                </a:defRPr>
              </a:lvl2pPr>
              <a:lvl3pPr marL="1143000" indent="-228600" eaLnBrk="0" hangingPunct="0">
                <a:defRPr sz="1200">
                  <a:latin typeface="Verdana" charset="0"/>
                  <a:ea typeface="ＭＳ Ｐゴシック" charset="0"/>
                </a:defRPr>
              </a:lvl3pPr>
              <a:lvl4pPr marL="1600200" indent="-228600" eaLnBrk="0" hangingPunct="0">
                <a:defRPr sz="1200">
                  <a:latin typeface="Verdana" charset="0"/>
                  <a:ea typeface="ＭＳ Ｐゴシック" charset="0"/>
                </a:defRPr>
              </a:lvl4pPr>
              <a:lvl5pPr marL="2057400" indent="-228600" eaLnBrk="0" hangingPunct="0">
                <a:defRPr sz="1200">
                  <a:latin typeface="Verdana" charset="0"/>
                  <a:ea typeface="ＭＳ Ｐゴシック" charset="0"/>
                </a:defRPr>
              </a:lvl5pPr>
              <a:lvl6pPr marL="2514600" indent="-228600" eaLnBrk="0" fontAlgn="base" hangingPunct="0">
                <a:spcBef>
                  <a:spcPct val="0"/>
                </a:spcBef>
                <a:spcAft>
                  <a:spcPct val="0"/>
                </a:spcAft>
                <a:defRPr sz="1200">
                  <a:latin typeface="Verdana" charset="0"/>
                  <a:ea typeface="ＭＳ Ｐゴシック" charset="0"/>
                </a:defRPr>
              </a:lvl6pPr>
              <a:lvl7pPr marL="2971800" indent="-228600" eaLnBrk="0" fontAlgn="base" hangingPunct="0">
                <a:spcBef>
                  <a:spcPct val="0"/>
                </a:spcBef>
                <a:spcAft>
                  <a:spcPct val="0"/>
                </a:spcAft>
                <a:defRPr sz="1200">
                  <a:latin typeface="Verdana" charset="0"/>
                  <a:ea typeface="ＭＳ Ｐゴシック" charset="0"/>
                </a:defRPr>
              </a:lvl7pPr>
              <a:lvl8pPr marL="3429000" indent="-228600" eaLnBrk="0" fontAlgn="base" hangingPunct="0">
                <a:spcBef>
                  <a:spcPct val="0"/>
                </a:spcBef>
                <a:spcAft>
                  <a:spcPct val="0"/>
                </a:spcAft>
                <a:defRPr sz="1200">
                  <a:latin typeface="Verdana" charset="0"/>
                  <a:ea typeface="ＭＳ Ｐゴシック" charset="0"/>
                </a:defRPr>
              </a:lvl8pPr>
              <a:lvl9pPr marL="3886200" indent="-228600" eaLnBrk="0" fontAlgn="base" hangingPunct="0">
                <a:spcBef>
                  <a:spcPct val="0"/>
                </a:spcBef>
                <a:spcAft>
                  <a:spcPct val="0"/>
                </a:spcAft>
                <a:defRPr sz="1200">
                  <a:latin typeface="Verdana" charset="0"/>
                  <a:ea typeface="ＭＳ Ｐゴシック" charset="0"/>
                </a:defRPr>
              </a:lvl9pPr>
            </a:lstStyle>
            <a:p>
              <a:r>
                <a:rPr lang="en-US" sz="1200" b="0" dirty="0">
                  <a:solidFill>
                    <a:schemeClr val="tx1"/>
                  </a:solidFill>
                  <a:latin typeface="Franklin Gothic Medium" charset="0"/>
                  <a:ea typeface="Franklin Gothic Medium" charset="0"/>
                  <a:cs typeface="Franklin Gothic Medium" charset="0"/>
                </a:rPr>
                <a:t>Edgewood</a:t>
              </a:r>
            </a:p>
          </p:txBody>
        </p:sp>
        <p:sp>
          <p:nvSpPr>
            <p:cNvPr id="263" name="Oval 262">
              <a:extLst>
                <a:ext uri="{FF2B5EF4-FFF2-40B4-BE49-F238E27FC236}">
                  <a16:creationId xmlns:a16="http://schemas.microsoft.com/office/drawing/2014/main" id="{5AE49B63-81E7-0145-8872-74C3859749A3}"/>
                </a:ext>
              </a:extLst>
            </p:cNvPr>
            <p:cNvSpPr/>
            <p:nvPr/>
          </p:nvSpPr>
          <p:spPr>
            <a:xfrm>
              <a:off x="466469" y="1463445"/>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64" name="TextBox 62">
              <a:extLst>
                <a:ext uri="{FF2B5EF4-FFF2-40B4-BE49-F238E27FC236}">
                  <a16:creationId xmlns:a16="http://schemas.microsoft.com/office/drawing/2014/main" id="{5981425B-E7B6-E04C-A07D-A192E62A0611}"/>
                </a:ext>
              </a:extLst>
            </p:cNvPr>
            <p:cNvSpPr txBox="1">
              <a:spLocks noChangeArrowheads="1"/>
            </p:cNvSpPr>
            <p:nvPr/>
          </p:nvSpPr>
          <p:spPr bwMode="auto">
            <a:xfrm>
              <a:off x="641190" y="1400947"/>
              <a:ext cx="27106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53975" eaLnBrk="0" hangingPunct="0">
                <a:tabLst>
                  <a:tab pos="1373188" algn="l"/>
                </a:tabLst>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tabLst>
                  <a:tab pos="1373188" algn="l"/>
                </a:tabLst>
                <a:defRPr sz="1200">
                  <a:solidFill>
                    <a:schemeClr val="tx1"/>
                  </a:solidFill>
                  <a:latin typeface="Verdana" charset="0"/>
                  <a:ea typeface="ＭＳ Ｐゴシック" charset="0"/>
                  <a:sym typeface="Wingdings 3" charset="0"/>
                </a:defRPr>
              </a:lvl2pPr>
              <a:lvl3pPr marL="1143000" indent="-228600" eaLnBrk="0" hangingPunct="0">
                <a:tabLst>
                  <a:tab pos="1373188" algn="l"/>
                </a:tabLst>
                <a:defRPr sz="1200">
                  <a:solidFill>
                    <a:schemeClr val="tx1"/>
                  </a:solidFill>
                  <a:latin typeface="Verdana" charset="0"/>
                  <a:ea typeface="ＭＳ Ｐゴシック" charset="0"/>
                  <a:sym typeface="Wingdings 3" charset="0"/>
                </a:defRPr>
              </a:lvl3pPr>
              <a:lvl4pPr marL="1600200" indent="-228600" eaLnBrk="0" hangingPunct="0">
                <a:tabLst>
                  <a:tab pos="1373188" algn="l"/>
                </a:tabLst>
                <a:defRPr sz="1200">
                  <a:solidFill>
                    <a:schemeClr val="tx1"/>
                  </a:solidFill>
                  <a:latin typeface="Verdana" charset="0"/>
                  <a:ea typeface="ＭＳ Ｐゴシック" charset="0"/>
                  <a:sym typeface="Wingdings 3" charset="0"/>
                </a:defRPr>
              </a:lvl4pPr>
              <a:lvl5pPr marL="2057400" indent="-228600" eaLnBrk="0" hangingPunct="0">
                <a:tabLst>
                  <a:tab pos="1373188" algn="l"/>
                </a:tabLst>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9pPr>
            </a:lstStyle>
            <a:p>
              <a:pPr marL="0" eaLnBrk="1" hangingPunct="1">
                <a:tabLst>
                  <a:tab pos="1143000" algn="l"/>
                </a:tabLst>
              </a:pPr>
              <a:r>
                <a:rPr lang="en-US" sz="1400" dirty="0">
                  <a:latin typeface="Franklin Gothic Medium" panose="020B0603020102020204" pitchFamily="34" charset="0"/>
                  <a:cs typeface="Franklin Gothic Book"/>
                </a:rPr>
                <a:t>MCC Affiliate Network (19 sites)</a:t>
              </a:r>
            </a:p>
          </p:txBody>
        </p:sp>
        <p:sp>
          <p:nvSpPr>
            <p:cNvPr id="265" name="Oval 264">
              <a:extLst>
                <a:ext uri="{FF2B5EF4-FFF2-40B4-BE49-F238E27FC236}">
                  <a16:creationId xmlns:a16="http://schemas.microsoft.com/office/drawing/2014/main" id="{AF0F0AF1-1034-9B49-87D1-BBCC48EBE244}"/>
                </a:ext>
              </a:extLst>
            </p:cNvPr>
            <p:cNvSpPr/>
            <p:nvPr/>
          </p:nvSpPr>
          <p:spPr>
            <a:xfrm>
              <a:off x="3028335" y="3500771"/>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66" name="Oval 265">
              <a:extLst>
                <a:ext uri="{FF2B5EF4-FFF2-40B4-BE49-F238E27FC236}">
                  <a16:creationId xmlns:a16="http://schemas.microsoft.com/office/drawing/2014/main" id="{AB634950-2E35-6F47-B1A4-4CB6463EB4E4}"/>
                </a:ext>
              </a:extLst>
            </p:cNvPr>
            <p:cNvSpPr/>
            <p:nvPr/>
          </p:nvSpPr>
          <p:spPr>
            <a:xfrm>
              <a:off x="4282936" y="3538726"/>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67" name="Rectangle 60">
              <a:extLst>
                <a:ext uri="{FF2B5EF4-FFF2-40B4-BE49-F238E27FC236}">
                  <a16:creationId xmlns:a16="http://schemas.microsoft.com/office/drawing/2014/main" id="{CF764AB7-5ACC-6140-8BBA-95CE0F82C8B4}"/>
                </a:ext>
              </a:extLst>
            </p:cNvPr>
            <p:cNvSpPr>
              <a:spLocks noChangeArrowheads="1"/>
            </p:cNvSpPr>
            <p:nvPr/>
          </p:nvSpPr>
          <p:spPr bwMode="auto">
            <a:xfrm>
              <a:off x="2747557" y="3714336"/>
              <a:ext cx="92211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Franklin Gothic Medium" charset="0"/>
                  <a:ea typeface="Franklin Gothic Medium" charset="0"/>
                  <a:cs typeface="Franklin Gothic Medium" charset="0"/>
                </a:rPr>
                <a:t>Owensboro</a:t>
              </a:r>
            </a:p>
          </p:txBody>
        </p:sp>
        <p:cxnSp>
          <p:nvCxnSpPr>
            <p:cNvPr id="268" name="Straight Arrow Connector 267">
              <a:extLst>
                <a:ext uri="{FF2B5EF4-FFF2-40B4-BE49-F238E27FC236}">
                  <a16:creationId xmlns:a16="http://schemas.microsoft.com/office/drawing/2014/main" id="{F1D3D8B2-FE85-7F42-B9E3-12234753B987}"/>
                </a:ext>
              </a:extLst>
            </p:cNvPr>
            <p:cNvCxnSpPr/>
            <p:nvPr/>
          </p:nvCxnSpPr>
          <p:spPr>
            <a:xfrm flipH="1" flipV="1">
              <a:off x="5780463" y="1886491"/>
              <a:ext cx="177970" cy="1285884"/>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69" name="Oval 268">
              <a:extLst>
                <a:ext uri="{FF2B5EF4-FFF2-40B4-BE49-F238E27FC236}">
                  <a16:creationId xmlns:a16="http://schemas.microsoft.com/office/drawing/2014/main" id="{DB4CEBAF-BC36-904F-8585-3B3D9ACB0D32}"/>
                </a:ext>
              </a:extLst>
            </p:cNvPr>
            <p:cNvSpPr/>
            <p:nvPr/>
          </p:nvSpPr>
          <p:spPr>
            <a:xfrm>
              <a:off x="7607559" y="2400727"/>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70" name="Oval 269">
              <a:extLst>
                <a:ext uri="{FF2B5EF4-FFF2-40B4-BE49-F238E27FC236}">
                  <a16:creationId xmlns:a16="http://schemas.microsoft.com/office/drawing/2014/main" id="{235D209F-721B-1447-BB21-1660032E6E8C}"/>
                </a:ext>
              </a:extLst>
            </p:cNvPr>
            <p:cNvSpPr/>
            <p:nvPr/>
          </p:nvSpPr>
          <p:spPr>
            <a:xfrm>
              <a:off x="7034899" y="2921169"/>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71" name="Oval 270">
              <a:extLst>
                <a:ext uri="{FF2B5EF4-FFF2-40B4-BE49-F238E27FC236}">
                  <a16:creationId xmlns:a16="http://schemas.microsoft.com/office/drawing/2014/main" id="{354C0992-0099-6842-A246-7C0C05A3BDF6}"/>
                </a:ext>
              </a:extLst>
            </p:cNvPr>
            <p:cNvSpPr/>
            <p:nvPr/>
          </p:nvSpPr>
          <p:spPr>
            <a:xfrm>
              <a:off x="6230965" y="3126997"/>
              <a:ext cx="175610" cy="175610"/>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grpSp>
      <p:grpSp>
        <p:nvGrpSpPr>
          <p:cNvPr id="272" name="Group 271">
            <a:extLst>
              <a:ext uri="{FF2B5EF4-FFF2-40B4-BE49-F238E27FC236}">
                <a16:creationId xmlns:a16="http://schemas.microsoft.com/office/drawing/2014/main" id="{A6EB2C51-1A0C-0C44-A04B-EDEEC5CD6842}"/>
              </a:ext>
            </a:extLst>
          </p:cNvPr>
          <p:cNvGrpSpPr/>
          <p:nvPr/>
        </p:nvGrpSpPr>
        <p:grpSpPr>
          <a:xfrm>
            <a:off x="436341" y="3040791"/>
            <a:ext cx="8611374" cy="1782946"/>
            <a:chOff x="475321" y="2012505"/>
            <a:chExt cx="8611374" cy="1782946"/>
          </a:xfrm>
        </p:grpSpPr>
        <p:sp>
          <p:nvSpPr>
            <p:cNvPr id="273" name="Oval 272">
              <a:extLst>
                <a:ext uri="{FF2B5EF4-FFF2-40B4-BE49-F238E27FC236}">
                  <a16:creationId xmlns:a16="http://schemas.microsoft.com/office/drawing/2014/main" id="{DB69BA66-6FE1-9C4F-92C7-26D85A69DE65}"/>
                </a:ext>
              </a:extLst>
            </p:cNvPr>
            <p:cNvSpPr/>
            <p:nvPr/>
          </p:nvSpPr>
          <p:spPr>
            <a:xfrm>
              <a:off x="4196189" y="3620730"/>
              <a:ext cx="174721" cy="174721"/>
            </a:xfrm>
            <a:prstGeom prst="ellipse">
              <a:avLst/>
            </a:prstGeom>
            <a:solidFill>
              <a:srgbClr val="005DAA"/>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274" name="Oval 273">
              <a:extLst>
                <a:ext uri="{FF2B5EF4-FFF2-40B4-BE49-F238E27FC236}">
                  <a16:creationId xmlns:a16="http://schemas.microsoft.com/office/drawing/2014/main" id="{D83C926D-01E4-014E-960A-08A6CC1A570C}"/>
                </a:ext>
              </a:extLst>
            </p:cNvPr>
            <p:cNvSpPr/>
            <p:nvPr/>
          </p:nvSpPr>
          <p:spPr>
            <a:xfrm>
              <a:off x="8261171" y="2422949"/>
              <a:ext cx="174721" cy="174721"/>
            </a:xfrm>
            <a:prstGeom prst="ellipse">
              <a:avLst/>
            </a:prstGeom>
            <a:solidFill>
              <a:srgbClr val="005DAA"/>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275" name="Oval 274">
              <a:extLst>
                <a:ext uri="{FF2B5EF4-FFF2-40B4-BE49-F238E27FC236}">
                  <a16:creationId xmlns:a16="http://schemas.microsoft.com/office/drawing/2014/main" id="{36B0B8E7-FF0B-DE41-B17A-6BB229FE9FF2}"/>
                </a:ext>
              </a:extLst>
            </p:cNvPr>
            <p:cNvSpPr/>
            <p:nvPr/>
          </p:nvSpPr>
          <p:spPr>
            <a:xfrm>
              <a:off x="7717830" y="2222363"/>
              <a:ext cx="174721" cy="174721"/>
            </a:xfrm>
            <a:prstGeom prst="ellipse">
              <a:avLst/>
            </a:prstGeom>
            <a:solidFill>
              <a:srgbClr val="005DAA"/>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cxnSp>
          <p:nvCxnSpPr>
            <p:cNvPr id="276" name="Straight Arrow Connector 275">
              <a:extLst>
                <a:ext uri="{FF2B5EF4-FFF2-40B4-BE49-F238E27FC236}">
                  <a16:creationId xmlns:a16="http://schemas.microsoft.com/office/drawing/2014/main" id="{37D9FEA4-D596-1F44-B873-FB4AE81C93EF}"/>
                </a:ext>
              </a:extLst>
            </p:cNvPr>
            <p:cNvCxnSpPr/>
            <p:nvPr/>
          </p:nvCxnSpPr>
          <p:spPr>
            <a:xfrm flipH="1">
              <a:off x="5980393" y="2510310"/>
              <a:ext cx="2280779" cy="678776"/>
            </a:xfrm>
            <a:prstGeom prst="straightConnector1">
              <a:avLst/>
            </a:prstGeom>
            <a:ln w="1270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77" name="TextBox 114">
              <a:extLst>
                <a:ext uri="{FF2B5EF4-FFF2-40B4-BE49-F238E27FC236}">
                  <a16:creationId xmlns:a16="http://schemas.microsoft.com/office/drawing/2014/main" id="{574A227A-3191-184E-B160-5D1DC5469A36}"/>
                </a:ext>
              </a:extLst>
            </p:cNvPr>
            <p:cNvSpPr txBox="1">
              <a:spLocks noChangeArrowheads="1"/>
            </p:cNvSpPr>
            <p:nvPr/>
          </p:nvSpPr>
          <p:spPr bwMode="auto">
            <a:xfrm>
              <a:off x="7878864" y="2185045"/>
              <a:ext cx="120783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latin typeface="Franklin Gothic Medium" charset="0"/>
                  <a:ea typeface="Franklin Gothic Medium" charset="0"/>
                  <a:cs typeface="Franklin Gothic Medium" charset="0"/>
                </a:rPr>
                <a:t>Huntington, WV</a:t>
              </a:r>
            </a:p>
          </p:txBody>
        </p:sp>
        <p:sp>
          <p:nvSpPr>
            <p:cNvPr id="278" name="Oval 277">
              <a:extLst>
                <a:ext uri="{FF2B5EF4-FFF2-40B4-BE49-F238E27FC236}">
                  <a16:creationId xmlns:a16="http://schemas.microsoft.com/office/drawing/2014/main" id="{B9CC11F7-9067-8145-98E0-34FD83BF336B}"/>
                </a:ext>
              </a:extLst>
            </p:cNvPr>
            <p:cNvSpPr/>
            <p:nvPr/>
          </p:nvSpPr>
          <p:spPr>
            <a:xfrm>
              <a:off x="475321" y="2063841"/>
              <a:ext cx="174721" cy="174721"/>
            </a:xfrm>
            <a:prstGeom prst="ellipse">
              <a:avLst/>
            </a:prstGeom>
            <a:solidFill>
              <a:srgbClr val="005DAA"/>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279" name="TextBox 62">
              <a:extLst>
                <a:ext uri="{FF2B5EF4-FFF2-40B4-BE49-F238E27FC236}">
                  <a16:creationId xmlns:a16="http://schemas.microsoft.com/office/drawing/2014/main" id="{F1BCF92F-57B2-F947-87D4-F93876F80356}"/>
                </a:ext>
              </a:extLst>
            </p:cNvPr>
            <p:cNvSpPr txBox="1">
              <a:spLocks noChangeArrowheads="1"/>
            </p:cNvSpPr>
            <p:nvPr/>
          </p:nvSpPr>
          <p:spPr bwMode="auto">
            <a:xfrm>
              <a:off x="646531" y="2012505"/>
              <a:ext cx="264861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53975" eaLnBrk="0" hangingPunct="0">
                <a:tabLst>
                  <a:tab pos="1373188" algn="l"/>
                </a:tabLst>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tabLst>
                  <a:tab pos="1373188" algn="l"/>
                </a:tabLst>
                <a:defRPr sz="1200">
                  <a:solidFill>
                    <a:schemeClr val="tx1"/>
                  </a:solidFill>
                  <a:latin typeface="Verdana" charset="0"/>
                  <a:ea typeface="ＭＳ Ｐゴシック" charset="0"/>
                  <a:sym typeface="Wingdings 3" charset="0"/>
                </a:defRPr>
              </a:lvl2pPr>
              <a:lvl3pPr marL="1143000" indent="-228600" eaLnBrk="0" hangingPunct="0">
                <a:tabLst>
                  <a:tab pos="1373188" algn="l"/>
                </a:tabLst>
                <a:defRPr sz="1200">
                  <a:solidFill>
                    <a:schemeClr val="tx1"/>
                  </a:solidFill>
                  <a:latin typeface="Verdana" charset="0"/>
                  <a:ea typeface="ＭＳ Ｐゴシック" charset="0"/>
                  <a:sym typeface="Wingdings 3" charset="0"/>
                </a:defRPr>
              </a:lvl3pPr>
              <a:lvl4pPr marL="1600200" indent="-228600" eaLnBrk="0" hangingPunct="0">
                <a:tabLst>
                  <a:tab pos="1373188" algn="l"/>
                </a:tabLst>
                <a:defRPr sz="1200">
                  <a:solidFill>
                    <a:schemeClr val="tx1"/>
                  </a:solidFill>
                  <a:latin typeface="Verdana" charset="0"/>
                  <a:ea typeface="ＭＳ Ｐゴシック" charset="0"/>
                  <a:sym typeface="Wingdings 3" charset="0"/>
                </a:defRPr>
              </a:lvl4pPr>
              <a:lvl5pPr marL="2057400" indent="-228600" eaLnBrk="0" hangingPunct="0">
                <a:tabLst>
                  <a:tab pos="1373188" algn="l"/>
                </a:tabLst>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9pPr>
            </a:lstStyle>
            <a:p>
              <a:pPr marL="0" eaLnBrk="1" hangingPunct="1">
                <a:tabLst>
                  <a:tab pos="1143000" algn="l"/>
                </a:tabLst>
              </a:pPr>
              <a:r>
                <a:rPr lang="en-US" sz="1400" dirty="0">
                  <a:latin typeface="Franklin Gothic Medium" panose="020B0603020102020204" pitchFamily="34" charset="0"/>
                  <a:cs typeface="Franklin Gothic Book"/>
                </a:rPr>
                <a:t>MCC Research Network (7 sites)</a:t>
              </a:r>
            </a:p>
          </p:txBody>
        </p:sp>
        <p:sp>
          <p:nvSpPr>
            <p:cNvPr id="280" name="Oval 279">
              <a:extLst>
                <a:ext uri="{FF2B5EF4-FFF2-40B4-BE49-F238E27FC236}">
                  <a16:creationId xmlns:a16="http://schemas.microsoft.com/office/drawing/2014/main" id="{38E945DF-DBA4-B04B-8398-EDC73FCE0CD9}"/>
                </a:ext>
              </a:extLst>
            </p:cNvPr>
            <p:cNvSpPr/>
            <p:nvPr/>
          </p:nvSpPr>
          <p:spPr>
            <a:xfrm>
              <a:off x="7759769" y="2377706"/>
              <a:ext cx="174721" cy="174721"/>
            </a:xfrm>
            <a:prstGeom prst="ellipse">
              <a:avLst/>
            </a:prstGeom>
            <a:solidFill>
              <a:srgbClr val="005DAA"/>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281" name="Oval 280">
              <a:extLst>
                <a:ext uri="{FF2B5EF4-FFF2-40B4-BE49-F238E27FC236}">
                  <a16:creationId xmlns:a16="http://schemas.microsoft.com/office/drawing/2014/main" id="{3BFDB995-1A97-4243-A94C-BF0CE6B1469C}"/>
                </a:ext>
              </a:extLst>
            </p:cNvPr>
            <p:cNvSpPr/>
            <p:nvPr/>
          </p:nvSpPr>
          <p:spPr>
            <a:xfrm>
              <a:off x="6959517" y="2836148"/>
              <a:ext cx="174721" cy="174721"/>
            </a:xfrm>
            <a:prstGeom prst="ellipse">
              <a:avLst/>
            </a:prstGeom>
            <a:solidFill>
              <a:srgbClr val="005DAA"/>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grpSp>
      <p:grpSp>
        <p:nvGrpSpPr>
          <p:cNvPr id="282" name="Group 281">
            <a:extLst>
              <a:ext uri="{FF2B5EF4-FFF2-40B4-BE49-F238E27FC236}">
                <a16:creationId xmlns:a16="http://schemas.microsoft.com/office/drawing/2014/main" id="{F83F32E2-18B7-B04E-8297-788C0551D3BA}"/>
              </a:ext>
            </a:extLst>
          </p:cNvPr>
          <p:cNvGrpSpPr/>
          <p:nvPr/>
        </p:nvGrpSpPr>
        <p:grpSpPr>
          <a:xfrm>
            <a:off x="427489" y="2737013"/>
            <a:ext cx="8724478" cy="3102917"/>
            <a:chOff x="466469" y="1708724"/>
            <a:chExt cx="8724478" cy="3102917"/>
          </a:xfrm>
        </p:grpSpPr>
        <p:sp>
          <p:nvSpPr>
            <p:cNvPr id="283" name="Oval 282">
              <a:extLst>
                <a:ext uri="{FF2B5EF4-FFF2-40B4-BE49-F238E27FC236}">
                  <a16:creationId xmlns:a16="http://schemas.microsoft.com/office/drawing/2014/main" id="{404BC69A-CADD-3E48-BE2F-C927E2EECC13}"/>
                </a:ext>
              </a:extLst>
            </p:cNvPr>
            <p:cNvSpPr/>
            <p:nvPr/>
          </p:nvSpPr>
          <p:spPr>
            <a:xfrm>
              <a:off x="8454254" y="2912356"/>
              <a:ext cx="174721" cy="174721"/>
            </a:xfrm>
            <a:prstGeom prst="ellipse">
              <a:avLst/>
            </a:prstGeom>
            <a:solidFill>
              <a:srgbClr val="91C4D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84" name="TextBox 114">
              <a:extLst>
                <a:ext uri="{FF2B5EF4-FFF2-40B4-BE49-F238E27FC236}">
                  <a16:creationId xmlns:a16="http://schemas.microsoft.com/office/drawing/2014/main" id="{EB008D8F-1645-694B-89A6-99F1783E1AE2}"/>
                </a:ext>
              </a:extLst>
            </p:cNvPr>
            <p:cNvSpPr txBox="1">
              <a:spLocks noChangeArrowheads="1"/>
            </p:cNvSpPr>
            <p:nvPr/>
          </p:nvSpPr>
          <p:spPr bwMode="auto">
            <a:xfrm>
              <a:off x="7932226" y="2649147"/>
              <a:ext cx="121877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latin typeface="Franklin Gothic Medium" charset="0"/>
                  <a:ea typeface="Franklin Gothic Medium" charset="0"/>
                  <a:cs typeface="Franklin Gothic Medium" charset="0"/>
                </a:rPr>
                <a:t>Charleston, WV</a:t>
              </a:r>
            </a:p>
          </p:txBody>
        </p:sp>
        <p:sp>
          <p:nvSpPr>
            <p:cNvPr id="285" name="TextBox 114">
              <a:extLst>
                <a:ext uri="{FF2B5EF4-FFF2-40B4-BE49-F238E27FC236}">
                  <a16:creationId xmlns:a16="http://schemas.microsoft.com/office/drawing/2014/main" id="{378769B5-47E3-B047-AD40-BC1E4BCE6AC2}"/>
                </a:ext>
              </a:extLst>
            </p:cNvPr>
            <p:cNvSpPr txBox="1">
              <a:spLocks noChangeArrowheads="1"/>
            </p:cNvSpPr>
            <p:nvPr/>
          </p:nvSpPr>
          <p:spPr bwMode="auto">
            <a:xfrm>
              <a:off x="6263635" y="1778563"/>
              <a:ext cx="123873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latin typeface="Franklin Gothic Medium" charset="0"/>
                  <a:ea typeface="Franklin Gothic Medium" charset="0"/>
                  <a:cs typeface="Franklin Gothic Medium" charset="0"/>
                </a:rPr>
                <a:t>Portsmouth, OH</a:t>
              </a:r>
            </a:p>
          </p:txBody>
        </p:sp>
        <p:sp>
          <p:nvSpPr>
            <p:cNvPr id="286" name="Oval 285">
              <a:extLst>
                <a:ext uri="{FF2B5EF4-FFF2-40B4-BE49-F238E27FC236}">
                  <a16:creationId xmlns:a16="http://schemas.microsoft.com/office/drawing/2014/main" id="{93E1C33A-F1EF-F649-9BC0-D5A38CD59071}"/>
                </a:ext>
              </a:extLst>
            </p:cNvPr>
            <p:cNvSpPr/>
            <p:nvPr/>
          </p:nvSpPr>
          <p:spPr>
            <a:xfrm>
              <a:off x="8729148" y="3389578"/>
              <a:ext cx="174721" cy="174721"/>
            </a:xfrm>
            <a:prstGeom prst="ellipse">
              <a:avLst/>
            </a:prstGeom>
            <a:solidFill>
              <a:srgbClr val="F4A68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87" name="TextBox 114">
              <a:extLst>
                <a:ext uri="{FF2B5EF4-FFF2-40B4-BE49-F238E27FC236}">
                  <a16:creationId xmlns:a16="http://schemas.microsoft.com/office/drawing/2014/main" id="{26D477AC-BA9B-7E42-9606-CAFB07924319}"/>
                </a:ext>
              </a:extLst>
            </p:cNvPr>
            <p:cNvSpPr txBox="1">
              <a:spLocks noChangeArrowheads="1"/>
            </p:cNvSpPr>
            <p:nvPr/>
          </p:nvSpPr>
          <p:spPr bwMode="auto">
            <a:xfrm>
              <a:off x="8207601" y="3163812"/>
              <a:ext cx="98334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latin typeface="Franklin Gothic Medium" charset="0"/>
                  <a:ea typeface="Franklin Gothic Medium" charset="0"/>
                  <a:cs typeface="Franklin Gothic Medium" charset="0"/>
                </a:rPr>
                <a:t>Beckley, WV</a:t>
              </a:r>
              <a:endParaRPr lang="en-US" dirty="0">
                <a:solidFill>
                  <a:srgbClr val="000000"/>
                </a:solidFill>
                <a:latin typeface="Franklin Gothic Medium" charset="0"/>
                <a:ea typeface="Franklin Gothic Medium" charset="0"/>
                <a:cs typeface="Franklin Gothic Medium" charset="0"/>
              </a:endParaRPr>
            </a:p>
          </p:txBody>
        </p:sp>
        <p:sp>
          <p:nvSpPr>
            <p:cNvPr id="288" name="Oval 287">
              <a:extLst>
                <a:ext uri="{FF2B5EF4-FFF2-40B4-BE49-F238E27FC236}">
                  <a16:creationId xmlns:a16="http://schemas.microsoft.com/office/drawing/2014/main" id="{7A5DB636-F4F7-C049-A2E7-B8F7BE48D8D6}"/>
                </a:ext>
              </a:extLst>
            </p:cNvPr>
            <p:cNvSpPr/>
            <p:nvPr/>
          </p:nvSpPr>
          <p:spPr>
            <a:xfrm>
              <a:off x="1324701" y="4530731"/>
              <a:ext cx="174721" cy="174721"/>
            </a:xfrm>
            <a:prstGeom prst="ellipse">
              <a:avLst/>
            </a:prstGeom>
            <a:solidFill>
              <a:srgbClr val="F4A68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D2710BAE-415A-0D40-A89F-6D7B1EC4DBD6}"/>
                </a:ext>
              </a:extLst>
            </p:cNvPr>
            <p:cNvSpPr/>
            <p:nvPr/>
          </p:nvSpPr>
          <p:spPr>
            <a:xfrm>
              <a:off x="1199517" y="4492844"/>
              <a:ext cx="174721" cy="174721"/>
            </a:xfrm>
            <a:prstGeom prst="ellipse">
              <a:avLst/>
            </a:prstGeom>
            <a:solidFill>
              <a:srgbClr val="91C4D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FC34458D-56BE-DF45-9A6D-B4B213B8A514}"/>
                </a:ext>
              </a:extLst>
            </p:cNvPr>
            <p:cNvSpPr/>
            <p:nvPr/>
          </p:nvSpPr>
          <p:spPr>
            <a:xfrm>
              <a:off x="1404437" y="4534642"/>
              <a:ext cx="765338" cy="276999"/>
            </a:xfrm>
            <a:prstGeom prst="rect">
              <a:avLst/>
            </a:prstGeom>
          </p:spPr>
          <p:txBody>
            <a:bodyPr wrap="none">
              <a:spAutoFit/>
            </a:bodyPr>
            <a:lstStyle/>
            <a:p>
              <a:pPr algn="ctr"/>
              <a:r>
                <a:rPr lang="en-US" sz="1200" dirty="0">
                  <a:solidFill>
                    <a:prstClr val="black"/>
                  </a:solidFill>
                  <a:latin typeface="Franklin Gothic Medium" charset="0"/>
                  <a:ea typeface="Franklin Gothic Medium" charset="0"/>
                  <a:cs typeface="Franklin Gothic Medium" charset="0"/>
                </a:rPr>
                <a:t>Paducah</a:t>
              </a:r>
            </a:p>
          </p:txBody>
        </p:sp>
        <p:sp>
          <p:nvSpPr>
            <p:cNvPr id="291" name="TextBox 62">
              <a:extLst>
                <a:ext uri="{FF2B5EF4-FFF2-40B4-BE49-F238E27FC236}">
                  <a16:creationId xmlns:a16="http://schemas.microsoft.com/office/drawing/2014/main" id="{77CB80E4-5FD6-C94C-AED9-3B3F752B83E4}"/>
                </a:ext>
              </a:extLst>
            </p:cNvPr>
            <p:cNvSpPr txBox="1">
              <a:spLocks noChangeArrowheads="1"/>
            </p:cNvSpPr>
            <p:nvPr/>
          </p:nvSpPr>
          <p:spPr bwMode="auto">
            <a:xfrm>
              <a:off x="641190" y="1708724"/>
              <a:ext cx="313868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53975" eaLnBrk="0" hangingPunct="0">
                <a:tabLst>
                  <a:tab pos="1373188" algn="l"/>
                </a:tabLst>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tabLst>
                  <a:tab pos="1373188" algn="l"/>
                </a:tabLst>
                <a:defRPr sz="1200">
                  <a:solidFill>
                    <a:schemeClr val="tx1"/>
                  </a:solidFill>
                  <a:latin typeface="Verdana" charset="0"/>
                  <a:ea typeface="ＭＳ Ｐゴシック" charset="0"/>
                  <a:sym typeface="Wingdings 3" charset="0"/>
                </a:defRPr>
              </a:lvl2pPr>
              <a:lvl3pPr marL="1143000" indent="-228600" eaLnBrk="0" hangingPunct="0">
                <a:tabLst>
                  <a:tab pos="1373188" algn="l"/>
                </a:tabLst>
                <a:defRPr sz="1200">
                  <a:solidFill>
                    <a:schemeClr val="tx1"/>
                  </a:solidFill>
                  <a:latin typeface="Verdana" charset="0"/>
                  <a:ea typeface="ＭＳ Ｐゴシック" charset="0"/>
                  <a:sym typeface="Wingdings 3" charset="0"/>
                </a:defRPr>
              </a:lvl3pPr>
              <a:lvl4pPr marL="1600200" indent="-228600" eaLnBrk="0" hangingPunct="0">
                <a:tabLst>
                  <a:tab pos="1373188" algn="l"/>
                </a:tabLst>
                <a:defRPr sz="1200">
                  <a:solidFill>
                    <a:schemeClr val="tx1"/>
                  </a:solidFill>
                  <a:latin typeface="Verdana" charset="0"/>
                  <a:ea typeface="ＭＳ Ｐゴシック" charset="0"/>
                  <a:sym typeface="Wingdings 3" charset="0"/>
                </a:defRPr>
              </a:lvl4pPr>
              <a:lvl5pPr marL="2057400" indent="-228600" eaLnBrk="0" hangingPunct="0">
                <a:tabLst>
                  <a:tab pos="1373188" algn="l"/>
                </a:tabLst>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9pPr>
            </a:lstStyle>
            <a:p>
              <a:pPr marL="0" eaLnBrk="1" hangingPunct="1">
                <a:tabLst>
                  <a:tab pos="1143000" algn="l"/>
                </a:tabLst>
              </a:pPr>
              <a:r>
                <a:rPr lang="en-US" sz="1400" dirty="0">
                  <a:latin typeface="Franklin Gothic Medium" panose="020B0603020102020204" pitchFamily="34" charset="0"/>
                  <a:cs typeface="Franklin Gothic Book"/>
                </a:rPr>
                <a:t>Prospective Affiliate Network (7 sites)</a:t>
              </a:r>
            </a:p>
          </p:txBody>
        </p:sp>
        <p:sp>
          <p:nvSpPr>
            <p:cNvPr id="292" name="TextBox 62">
              <a:extLst>
                <a:ext uri="{FF2B5EF4-FFF2-40B4-BE49-F238E27FC236}">
                  <a16:creationId xmlns:a16="http://schemas.microsoft.com/office/drawing/2014/main" id="{DECE3287-184B-4540-B5D4-624095547517}"/>
                </a:ext>
              </a:extLst>
            </p:cNvPr>
            <p:cNvSpPr txBox="1">
              <a:spLocks noChangeArrowheads="1"/>
            </p:cNvSpPr>
            <p:nvPr/>
          </p:nvSpPr>
          <p:spPr bwMode="auto">
            <a:xfrm>
              <a:off x="641190" y="2306658"/>
              <a:ext cx="318619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53975" eaLnBrk="0" hangingPunct="0">
                <a:tabLst>
                  <a:tab pos="1373188" algn="l"/>
                </a:tabLst>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tabLst>
                  <a:tab pos="1373188" algn="l"/>
                </a:tabLst>
                <a:defRPr sz="1200">
                  <a:solidFill>
                    <a:schemeClr val="tx1"/>
                  </a:solidFill>
                  <a:latin typeface="Verdana" charset="0"/>
                  <a:ea typeface="ＭＳ Ｐゴシック" charset="0"/>
                  <a:sym typeface="Wingdings 3" charset="0"/>
                </a:defRPr>
              </a:lvl2pPr>
              <a:lvl3pPr marL="1143000" indent="-228600" eaLnBrk="0" hangingPunct="0">
                <a:tabLst>
                  <a:tab pos="1373188" algn="l"/>
                </a:tabLst>
                <a:defRPr sz="1200">
                  <a:solidFill>
                    <a:schemeClr val="tx1"/>
                  </a:solidFill>
                  <a:latin typeface="Verdana" charset="0"/>
                  <a:ea typeface="ＭＳ Ｐゴシック" charset="0"/>
                  <a:sym typeface="Wingdings 3" charset="0"/>
                </a:defRPr>
              </a:lvl3pPr>
              <a:lvl4pPr marL="1600200" indent="-228600" eaLnBrk="0" hangingPunct="0">
                <a:tabLst>
                  <a:tab pos="1373188" algn="l"/>
                </a:tabLst>
                <a:defRPr sz="1200">
                  <a:solidFill>
                    <a:schemeClr val="tx1"/>
                  </a:solidFill>
                  <a:latin typeface="Verdana" charset="0"/>
                  <a:ea typeface="ＭＳ Ｐゴシック" charset="0"/>
                  <a:sym typeface="Wingdings 3" charset="0"/>
                </a:defRPr>
              </a:lvl4pPr>
              <a:lvl5pPr marL="2057400" indent="-228600" eaLnBrk="0" hangingPunct="0">
                <a:tabLst>
                  <a:tab pos="1373188" algn="l"/>
                </a:tabLst>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9pPr>
            </a:lstStyle>
            <a:p>
              <a:pPr marL="0" eaLnBrk="1" hangingPunct="1">
                <a:tabLst>
                  <a:tab pos="1143000" algn="l"/>
                </a:tabLst>
              </a:pPr>
              <a:r>
                <a:rPr lang="en-US" sz="1400" dirty="0">
                  <a:latin typeface="Franklin Gothic Medium" panose="020B0603020102020204" pitchFamily="34" charset="0"/>
                  <a:cs typeface="Franklin Gothic Book"/>
                </a:rPr>
                <a:t>Prospective Research Network (4 sites)</a:t>
              </a:r>
            </a:p>
          </p:txBody>
        </p:sp>
        <p:sp>
          <p:nvSpPr>
            <p:cNvPr id="293" name="Oval 292">
              <a:extLst>
                <a:ext uri="{FF2B5EF4-FFF2-40B4-BE49-F238E27FC236}">
                  <a16:creationId xmlns:a16="http://schemas.microsoft.com/office/drawing/2014/main" id="{C2CCAE55-79F5-124E-BA0F-5FCD2396FC9D}"/>
                </a:ext>
              </a:extLst>
            </p:cNvPr>
            <p:cNvSpPr/>
            <p:nvPr/>
          </p:nvSpPr>
          <p:spPr>
            <a:xfrm>
              <a:off x="475321" y="2372748"/>
              <a:ext cx="174721" cy="174721"/>
            </a:xfrm>
            <a:prstGeom prst="ellipse">
              <a:avLst/>
            </a:prstGeom>
            <a:solidFill>
              <a:srgbClr val="91C4D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11E81404-22C8-AA42-AC64-E80736203775}"/>
                </a:ext>
              </a:extLst>
            </p:cNvPr>
            <p:cNvSpPr/>
            <p:nvPr/>
          </p:nvSpPr>
          <p:spPr>
            <a:xfrm>
              <a:off x="466469" y="1773202"/>
              <a:ext cx="174721" cy="174721"/>
            </a:xfrm>
            <a:prstGeom prst="ellipse">
              <a:avLst/>
            </a:prstGeom>
            <a:solidFill>
              <a:srgbClr val="F4A68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sp>
        <p:nvSpPr>
          <p:cNvPr id="295" name="Title 7">
            <a:extLst>
              <a:ext uri="{FF2B5EF4-FFF2-40B4-BE49-F238E27FC236}">
                <a16:creationId xmlns:a16="http://schemas.microsoft.com/office/drawing/2014/main" id="{8B64292D-865A-704D-AD1A-12C2DDA16083}"/>
              </a:ext>
            </a:extLst>
          </p:cNvPr>
          <p:cNvSpPr txBox="1">
            <a:spLocks/>
          </p:cNvSpPr>
          <p:nvPr/>
        </p:nvSpPr>
        <p:spPr>
          <a:xfrm>
            <a:off x="514849" y="942763"/>
            <a:ext cx="8160688" cy="436723"/>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3200" b="1" dirty="0">
                <a:solidFill>
                  <a:schemeClr val="accent1"/>
                </a:solidFill>
                <a:latin typeface="Franklin Gothic Medium" panose="020B0603020102020204" pitchFamily="34" charset="0"/>
                <a:cs typeface="Lucida Calligraphy"/>
              </a:rPr>
              <a:t>41.5% </a:t>
            </a:r>
            <a:r>
              <a:rPr lang="en-US" sz="2400" dirty="0">
                <a:solidFill>
                  <a:schemeClr val="tx1"/>
                </a:solidFill>
                <a:latin typeface="Franklin Gothic Medium" panose="020B0603020102020204" pitchFamily="34" charset="0"/>
                <a:cs typeface="Lucida Calligraphy"/>
              </a:rPr>
              <a:t>of all new cancer cases in Kentucky are directly or indirectly cared for by MCC</a:t>
            </a:r>
          </a:p>
        </p:txBody>
      </p:sp>
      <p:sp>
        <p:nvSpPr>
          <p:cNvPr id="296" name="Oval 295">
            <a:extLst>
              <a:ext uri="{FF2B5EF4-FFF2-40B4-BE49-F238E27FC236}">
                <a16:creationId xmlns:a16="http://schemas.microsoft.com/office/drawing/2014/main" id="{64670FA4-1C8A-A246-BAB5-36781F8CF0A9}"/>
              </a:ext>
            </a:extLst>
          </p:cNvPr>
          <p:cNvSpPr/>
          <p:nvPr/>
        </p:nvSpPr>
        <p:spPr>
          <a:xfrm>
            <a:off x="2932030" y="4625387"/>
            <a:ext cx="175610" cy="175610"/>
          </a:xfrm>
          <a:prstGeom prst="ellipse">
            <a:avLst/>
          </a:prstGeom>
          <a:solidFill>
            <a:srgbClr val="005DAA"/>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297" name="Oval 296">
            <a:extLst>
              <a:ext uri="{FF2B5EF4-FFF2-40B4-BE49-F238E27FC236}">
                <a16:creationId xmlns:a16="http://schemas.microsoft.com/office/drawing/2014/main" id="{35D536BD-F2DA-3D4D-A968-74BEF63C358E}"/>
              </a:ext>
            </a:extLst>
          </p:cNvPr>
          <p:cNvSpPr/>
          <p:nvPr/>
        </p:nvSpPr>
        <p:spPr>
          <a:xfrm>
            <a:off x="8362191" y="3437225"/>
            <a:ext cx="174721" cy="174721"/>
          </a:xfrm>
          <a:prstGeom prst="ellipse">
            <a:avLst/>
          </a:prstGeom>
          <a:solidFill>
            <a:srgbClr val="F4A68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9F284D72-003A-344C-BB65-F154B749755F}"/>
              </a:ext>
            </a:extLst>
          </p:cNvPr>
          <p:cNvSpPr/>
          <p:nvPr/>
        </p:nvSpPr>
        <p:spPr>
          <a:xfrm>
            <a:off x="7300501" y="2998537"/>
            <a:ext cx="174721" cy="174721"/>
          </a:xfrm>
          <a:prstGeom prst="ellipse">
            <a:avLst/>
          </a:prstGeom>
          <a:solidFill>
            <a:srgbClr val="91C4D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A4A7916D-E198-E341-962C-4AC5149951DF}"/>
              </a:ext>
            </a:extLst>
          </p:cNvPr>
          <p:cNvSpPr/>
          <p:nvPr/>
        </p:nvSpPr>
        <p:spPr>
          <a:xfrm>
            <a:off x="4934902" y="5096556"/>
            <a:ext cx="174721" cy="174721"/>
          </a:xfrm>
          <a:prstGeom prst="ellipse">
            <a:avLst/>
          </a:prstGeom>
          <a:solidFill>
            <a:srgbClr val="F4A68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8C43445A-B351-D045-8086-68B51A2E6A15}"/>
              </a:ext>
            </a:extLst>
          </p:cNvPr>
          <p:cNvSpPr/>
          <p:nvPr/>
        </p:nvSpPr>
        <p:spPr>
          <a:xfrm>
            <a:off x="4731997" y="5213695"/>
            <a:ext cx="1143262" cy="276999"/>
          </a:xfrm>
          <a:prstGeom prst="rect">
            <a:avLst/>
          </a:prstGeom>
          <a:noFill/>
          <a:ln>
            <a:noFill/>
          </a:ln>
        </p:spPr>
        <p:txBody>
          <a:bodyPr wrap="none">
            <a:spAutoFit/>
          </a:bodyPr>
          <a:lstStyle/>
          <a:p>
            <a:r>
              <a:rPr lang="en-US" sz="1200" dirty="0">
                <a:solidFill>
                  <a:prstClr val="black"/>
                </a:solidFill>
                <a:latin typeface="Franklin Gothic Medium" charset="0"/>
                <a:ea typeface="Franklin Gothic Medium" charset="0"/>
                <a:cs typeface="Franklin Gothic Medium" charset="0"/>
              </a:rPr>
              <a:t>Campbellsville</a:t>
            </a:r>
          </a:p>
        </p:txBody>
      </p:sp>
      <p:sp>
        <p:nvSpPr>
          <p:cNvPr id="301" name="Oval 300">
            <a:extLst>
              <a:ext uri="{FF2B5EF4-FFF2-40B4-BE49-F238E27FC236}">
                <a16:creationId xmlns:a16="http://schemas.microsoft.com/office/drawing/2014/main" id="{9C87E1E5-EB85-1B40-9CD2-BD29C82A0080}"/>
              </a:ext>
            </a:extLst>
          </p:cNvPr>
          <p:cNvSpPr/>
          <p:nvPr/>
        </p:nvSpPr>
        <p:spPr>
          <a:xfrm>
            <a:off x="6700131" y="5370437"/>
            <a:ext cx="174721" cy="174721"/>
          </a:xfrm>
          <a:prstGeom prst="ellipse">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02" name="TextBox 124">
            <a:extLst>
              <a:ext uri="{FF2B5EF4-FFF2-40B4-BE49-F238E27FC236}">
                <a16:creationId xmlns:a16="http://schemas.microsoft.com/office/drawing/2014/main" id="{104B903A-F31A-D346-A628-47DEC49E5961}"/>
              </a:ext>
            </a:extLst>
          </p:cNvPr>
          <p:cNvSpPr txBox="1">
            <a:spLocks noChangeArrowheads="1"/>
          </p:cNvSpPr>
          <p:nvPr/>
        </p:nvSpPr>
        <p:spPr bwMode="auto">
          <a:xfrm>
            <a:off x="6271121" y="5492023"/>
            <a:ext cx="96071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Manchester</a:t>
            </a:r>
          </a:p>
        </p:txBody>
      </p:sp>
      <p:sp>
        <p:nvSpPr>
          <p:cNvPr id="303" name="Oval 302">
            <a:extLst>
              <a:ext uri="{FF2B5EF4-FFF2-40B4-BE49-F238E27FC236}">
                <a16:creationId xmlns:a16="http://schemas.microsoft.com/office/drawing/2014/main" id="{754AA884-B003-6C41-A6C4-C1287964910B}"/>
              </a:ext>
            </a:extLst>
          </p:cNvPr>
          <p:cNvSpPr/>
          <p:nvPr/>
        </p:nvSpPr>
        <p:spPr>
          <a:xfrm>
            <a:off x="7207178" y="5239687"/>
            <a:ext cx="174721" cy="174721"/>
          </a:xfrm>
          <a:prstGeom prst="ellipse">
            <a:avLst/>
          </a:prstGeom>
          <a:solidFill>
            <a:srgbClr val="91C4D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F39AF368-F3BF-2543-9426-B7B055C1F9C2}"/>
              </a:ext>
            </a:extLst>
          </p:cNvPr>
          <p:cNvSpPr/>
          <p:nvPr/>
        </p:nvSpPr>
        <p:spPr>
          <a:xfrm>
            <a:off x="5803133" y="2744795"/>
            <a:ext cx="174721" cy="174721"/>
          </a:xfrm>
          <a:prstGeom prst="ellipse">
            <a:avLst/>
          </a:prstGeom>
          <a:solidFill>
            <a:srgbClr val="005DAA"/>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cxnSp>
        <p:nvCxnSpPr>
          <p:cNvPr id="306" name="Straight Arrow Connector 305">
            <a:extLst>
              <a:ext uri="{FF2B5EF4-FFF2-40B4-BE49-F238E27FC236}">
                <a16:creationId xmlns:a16="http://schemas.microsoft.com/office/drawing/2014/main" id="{E87C8D55-9320-F24A-A5BE-40C0CFE2D4BC}"/>
              </a:ext>
            </a:extLst>
          </p:cNvPr>
          <p:cNvCxnSpPr>
            <a:cxnSpLocks/>
            <a:endCxn id="301" idx="1"/>
          </p:cNvCxnSpPr>
          <p:nvPr/>
        </p:nvCxnSpPr>
        <p:spPr>
          <a:xfrm>
            <a:off x="5933563" y="4150413"/>
            <a:ext cx="792152" cy="1245608"/>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307" name="Picture 306">
            <a:extLst>
              <a:ext uri="{FF2B5EF4-FFF2-40B4-BE49-F238E27FC236}">
                <a16:creationId xmlns:a16="http://schemas.microsoft.com/office/drawing/2014/main" id="{13A67EC0-30B4-9F4F-ABED-B70645C90D5C}"/>
              </a:ext>
            </a:extLst>
          </p:cNvPr>
          <p:cNvPicPr>
            <a:picLocks noChangeAspect="1"/>
          </p:cNvPicPr>
          <p:nvPr/>
        </p:nvPicPr>
        <p:blipFill>
          <a:blip r:embed="rId3"/>
          <a:stretch>
            <a:fillRect/>
          </a:stretch>
        </p:blipFill>
        <p:spPr>
          <a:xfrm>
            <a:off x="5645349" y="3975154"/>
            <a:ext cx="466249" cy="452800"/>
          </a:xfrm>
          <a:prstGeom prst="rect">
            <a:avLst/>
          </a:prstGeom>
        </p:spPr>
      </p:pic>
      <p:sp>
        <p:nvSpPr>
          <p:cNvPr id="309" name="Oval 308">
            <a:extLst>
              <a:ext uri="{FF2B5EF4-FFF2-40B4-BE49-F238E27FC236}">
                <a16:creationId xmlns:a16="http://schemas.microsoft.com/office/drawing/2014/main" id="{7F3D14F9-6073-A643-B61B-7658353C758C}"/>
              </a:ext>
            </a:extLst>
          </p:cNvPr>
          <p:cNvSpPr/>
          <p:nvPr/>
        </p:nvSpPr>
        <p:spPr>
          <a:xfrm>
            <a:off x="8309405" y="4843534"/>
            <a:ext cx="174721" cy="174721"/>
          </a:xfrm>
          <a:prstGeom prst="ellipse">
            <a:avLst/>
          </a:prstGeom>
          <a:solidFill>
            <a:srgbClr val="91C4D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B081DE18-53EC-5944-81E3-0E651AB2D7ED}"/>
              </a:ext>
            </a:extLst>
          </p:cNvPr>
          <p:cNvSpPr/>
          <p:nvPr/>
        </p:nvSpPr>
        <p:spPr>
          <a:xfrm>
            <a:off x="8390176" y="4746663"/>
            <a:ext cx="174721" cy="174721"/>
          </a:xfrm>
          <a:prstGeom prst="ellipse">
            <a:avLst/>
          </a:prstGeom>
          <a:solidFill>
            <a:srgbClr val="F4A68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2760EFF7-E4AB-DC47-A280-C2133F302F88}"/>
              </a:ext>
            </a:extLst>
          </p:cNvPr>
          <p:cNvSpPr/>
          <p:nvPr/>
        </p:nvSpPr>
        <p:spPr>
          <a:xfrm>
            <a:off x="8073580" y="4987348"/>
            <a:ext cx="732188" cy="276999"/>
          </a:xfrm>
          <a:prstGeom prst="rect">
            <a:avLst/>
          </a:prstGeom>
        </p:spPr>
        <p:txBody>
          <a:bodyPr wrap="none">
            <a:spAutoFit/>
          </a:bodyPr>
          <a:lstStyle/>
          <a:p>
            <a:r>
              <a:rPr lang="en-US" sz="1200" dirty="0">
                <a:solidFill>
                  <a:prstClr val="black"/>
                </a:solidFill>
                <a:latin typeface="Franklin Gothic Medium" charset="0"/>
                <a:ea typeface="Franklin Gothic Medium" charset="0"/>
                <a:cs typeface="Franklin Gothic Medium" charset="0"/>
              </a:rPr>
              <a:t>Pikeville</a:t>
            </a:r>
            <a:endParaRPr lang="en-US" sz="1200" dirty="0"/>
          </a:p>
        </p:txBody>
      </p:sp>
      <p:sp>
        <p:nvSpPr>
          <p:cNvPr id="313" name="Rectangle 312">
            <a:extLst>
              <a:ext uri="{FF2B5EF4-FFF2-40B4-BE49-F238E27FC236}">
                <a16:creationId xmlns:a16="http://schemas.microsoft.com/office/drawing/2014/main" id="{16A92E4B-2E4F-2F4C-BE9F-54240E0F586F}"/>
              </a:ext>
            </a:extLst>
          </p:cNvPr>
          <p:cNvSpPr/>
          <p:nvPr/>
        </p:nvSpPr>
        <p:spPr>
          <a:xfrm>
            <a:off x="8225913" y="6187968"/>
            <a:ext cx="850361" cy="276999"/>
          </a:xfrm>
          <a:prstGeom prst="rect">
            <a:avLst/>
          </a:prstGeom>
        </p:spPr>
        <p:txBody>
          <a:bodyPr wrap="none">
            <a:spAutoFit/>
          </a:bodyPr>
          <a:lstStyle/>
          <a:p>
            <a:r>
              <a:rPr lang="en-US" sz="1200" dirty="0">
                <a:solidFill>
                  <a:prstClr val="black"/>
                </a:solidFill>
                <a:latin typeface="Franklin Gothic Medium" charset="0"/>
                <a:ea typeface="Franklin Gothic Medium" charset="0"/>
                <a:cs typeface="Franklin Gothic Medium" charset="0"/>
              </a:rPr>
              <a:t>Bristol, TN</a:t>
            </a:r>
            <a:endParaRPr lang="en-US" sz="1200" dirty="0"/>
          </a:p>
        </p:txBody>
      </p:sp>
      <p:sp>
        <p:nvSpPr>
          <p:cNvPr id="314" name="Oval 313">
            <a:extLst>
              <a:ext uri="{FF2B5EF4-FFF2-40B4-BE49-F238E27FC236}">
                <a16:creationId xmlns:a16="http://schemas.microsoft.com/office/drawing/2014/main" id="{1AC1F1E4-C81F-2B4A-984E-AA889ACC2172}"/>
              </a:ext>
            </a:extLst>
          </p:cNvPr>
          <p:cNvSpPr/>
          <p:nvPr/>
        </p:nvSpPr>
        <p:spPr>
          <a:xfrm>
            <a:off x="8428346" y="6044094"/>
            <a:ext cx="174721" cy="174721"/>
          </a:xfrm>
          <a:prstGeom prst="ellipse">
            <a:avLst/>
          </a:prstGeom>
          <a:solidFill>
            <a:srgbClr val="91C4D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7948E06-E4C2-FE42-8813-4FB91B9307EC}"/>
              </a:ext>
            </a:extLst>
          </p:cNvPr>
          <p:cNvSpPr/>
          <p:nvPr/>
        </p:nvSpPr>
        <p:spPr>
          <a:xfrm>
            <a:off x="8509117" y="5947223"/>
            <a:ext cx="174721" cy="174721"/>
          </a:xfrm>
          <a:prstGeom prst="ellipse">
            <a:avLst/>
          </a:prstGeom>
          <a:solidFill>
            <a:srgbClr val="F4A68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19" name="Slide Number Placeholder 3">
            <a:extLst>
              <a:ext uri="{FF2B5EF4-FFF2-40B4-BE49-F238E27FC236}">
                <a16:creationId xmlns:a16="http://schemas.microsoft.com/office/drawing/2014/main" id="{461718C5-1C8A-E645-8947-3E0F319104D3}"/>
              </a:ext>
            </a:extLst>
          </p:cNvPr>
          <p:cNvSpPr txBox="1">
            <a:spLocks/>
          </p:cNvSpPr>
          <p:nvPr/>
        </p:nvSpPr>
        <p:spPr>
          <a:xfrm>
            <a:off x="-1387011" y="6955212"/>
            <a:ext cx="56991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lang="en-US" dirty="0">
              <a:solidFill>
                <a:prstClr val="black">
                  <a:tint val="75000"/>
                </a:prstClr>
              </a:solidFill>
            </a:endParaRPr>
          </a:p>
        </p:txBody>
      </p:sp>
      <p:grpSp>
        <p:nvGrpSpPr>
          <p:cNvPr id="3" name="Group 2">
            <a:extLst>
              <a:ext uri="{FF2B5EF4-FFF2-40B4-BE49-F238E27FC236}">
                <a16:creationId xmlns:a16="http://schemas.microsoft.com/office/drawing/2014/main" id="{E76906A2-C78A-B84D-B120-EE129C55566A}"/>
              </a:ext>
            </a:extLst>
          </p:cNvPr>
          <p:cNvGrpSpPr/>
          <p:nvPr/>
        </p:nvGrpSpPr>
        <p:grpSpPr>
          <a:xfrm>
            <a:off x="1846808" y="2571726"/>
            <a:ext cx="7109008" cy="4150570"/>
            <a:chOff x="1846808" y="2571726"/>
            <a:chExt cx="7109008" cy="4150570"/>
          </a:xfrm>
        </p:grpSpPr>
        <p:sp>
          <p:nvSpPr>
            <p:cNvPr id="304" name="Oval 303">
              <a:extLst>
                <a:ext uri="{FF2B5EF4-FFF2-40B4-BE49-F238E27FC236}">
                  <a16:creationId xmlns:a16="http://schemas.microsoft.com/office/drawing/2014/main" id="{4890B6A7-ACBF-8044-B2EE-B6523AE9DB70}"/>
                </a:ext>
              </a:extLst>
            </p:cNvPr>
            <p:cNvSpPr/>
            <p:nvPr/>
          </p:nvSpPr>
          <p:spPr>
            <a:xfrm rot="4643810">
              <a:off x="2468072" y="3227837"/>
              <a:ext cx="1046841" cy="2289369"/>
            </a:xfrm>
            <a:prstGeom prst="ellipse">
              <a:avLst/>
            </a:prstGeom>
            <a:gradFill flip="none" rotWithShape="1">
              <a:gsLst>
                <a:gs pos="96022">
                  <a:srgbClr val="2D6CA9">
                    <a:alpha val="30980"/>
                  </a:srgbClr>
                </a:gs>
                <a:gs pos="22000">
                  <a:srgbClr val="F7F9F7">
                    <a:alpha val="0"/>
                    <a:lumMod val="0"/>
                    <a:lumOff val="100000"/>
                  </a:srgbClr>
                </a:gs>
                <a:gs pos="100000">
                  <a:srgbClr val="11468B">
                    <a:alpha val="59000"/>
                  </a:srgbClr>
                </a:gs>
                <a:gs pos="100000">
                  <a:schemeClr val="tx2">
                    <a:lumMod val="60000"/>
                    <a:lumOff val="40000"/>
                  </a:schemeClr>
                </a:gs>
                <a:gs pos="100000">
                  <a:schemeClr val="bg2"/>
                </a:gs>
              </a:gsLst>
              <a:lin ang="10800000" scaled="0"/>
              <a:tileRect/>
            </a:gradFill>
            <a:ln>
              <a:noFill/>
            </a:ln>
            <a:effectLst>
              <a:outerShdw blurRad="57150" dist="19050" dir="5400000" algn="ctr" rotWithShape="0">
                <a:srgbClr val="000000">
                  <a:alpha val="63000"/>
                </a:srgbClr>
              </a:outerShdw>
              <a:softEdge rad="63500"/>
            </a:effectLst>
            <a:scene3d>
              <a:camera prst="orthographicFront">
                <a:rot lat="0" lon="0" rev="0"/>
              </a:camera>
              <a:lightRig rig="twoPt" dir="tl">
                <a:rot lat="0" lon="0" rev="45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08" name="TextBox 307">
              <a:extLst>
                <a:ext uri="{FF2B5EF4-FFF2-40B4-BE49-F238E27FC236}">
                  <a16:creationId xmlns:a16="http://schemas.microsoft.com/office/drawing/2014/main" id="{F10930A6-6015-EB44-94E9-AF6294713223}"/>
                </a:ext>
              </a:extLst>
            </p:cNvPr>
            <p:cNvSpPr txBox="1"/>
            <p:nvPr/>
          </p:nvSpPr>
          <p:spPr>
            <a:xfrm>
              <a:off x="2604856" y="3994553"/>
              <a:ext cx="778357" cy="276999"/>
            </a:xfrm>
            <a:prstGeom prst="rect">
              <a:avLst/>
            </a:prstGeom>
            <a:noFill/>
          </p:spPr>
          <p:txBody>
            <a:bodyPr wrap="square" rtlCol="0">
              <a:spAutoFit/>
            </a:bodyPr>
            <a:lstStyle/>
            <a:p>
              <a:r>
                <a:rPr lang="en-US" sz="1200" dirty="0">
                  <a:latin typeface="Franklin Gothic Medium" panose="020B0603020102020204" pitchFamily="34" charset="0"/>
                </a:rPr>
                <a:t>Indiana</a:t>
              </a:r>
            </a:p>
          </p:txBody>
        </p:sp>
        <p:sp>
          <p:nvSpPr>
            <p:cNvPr id="316" name="Oval 315">
              <a:extLst>
                <a:ext uri="{FF2B5EF4-FFF2-40B4-BE49-F238E27FC236}">
                  <a16:creationId xmlns:a16="http://schemas.microsoft.com/office/drawing/2014/main" id="{4A2D24C2-1385-BA49-9443-AB9B53CC56A5}"/>
                </a:ext>
              </a:extLst>
            </p:cNvPr>
            <p:cNvSpPr/>
            <p:nvPr/>
          </p:nvSpPr>
          <p:spPr>
            <a:xfrm rot="6066046">
              <a:off x="6243274" y="1950462"/>
              <a:ext cx="1046841" cy="2289369"/>
            </a:xfrm>
            <a:prstGeom prst="ellipse">
              <a:avLst/>
            </a:prstGeom>
            <a:gradFill flip="none" rotWithShape="1">
              <a:gsLst>
                <a:gs pos="96022">
                  <a:srgbClr val="2D6CA9">
                    <a:alpha val="30980"/>
                  </a:srgbClr>
                </a:gs>
                <a:gs pos="22000">
                  <a:srgbClr val="F7F9F7">
                    <a:alpha val="0"/>
                    <a:lumMod val="0"/>
                    <a:lumOff val="100000"/>
                  </a:srgbClr>
                </a:gs>
                <a:gs pos="100000">
                  <a:srgbClr val="11468B">
                    <a:alpha val="59000"/>
                  </a:srgbClr>
                </a:gs>
                <a:gs pos="100000">
                  <a:schemeClr val="tx2">
                    <a:lumMod val="60000"/>
                    <a:lumOff val="40000"/>
                  </a:schemeClr>
                </a:gs>
                <a:gs pos="100000">
                  <a:schemeClr val="bg2"/>
                </a:gs>
              </a:gsLst>
              <a:lin ang="10800000" scaled="0"/>
              <a:tileRect/>
            </a:gradFill>
            <a:ln>
              <a:noFill/>
            </a:ln>
            <a:effectLst>
              <a:outerShdw blurRad="57150" dist="19050" dir="5400000" algn="ctr" rotWithShape="0">
                <a:srgbClr val="000000">
                  <a:alpha val="63000"/>
                </a:srgbClr>
              </a:outerShdw>
              <a:softEdge rad="63500"/>
            </a:effectLst>
            <a:scene3d>
              <a:camera prst="orthographicFront">
                <a:rot lat="0" lon="0" rev="0"/>
              </a:camera>
              <a:lightRig rig="twoPt" dir="tl">
                <a:rot lat="0" lon="0" rev="45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26364FAA-2AD3-7749-A2EF-DE19B672CC54}"/>
                </a:ext>
              </a:extLst>
            </p:cNvPr>
            <p:cNvSpPr/>
            <p:nvPr/>
          </p:nvSpPr>
          <p:spPr>
            <a:xfrm rot="9103693">
              <a:off x="6842088" y="2989064"/>
              <a:ext cx="2113728" cy="2289369"/>
            </a:xfrm>
            <a:prstGeom prst="ellipse">
              <a:avLst/>
            </a:prstGeom>
            <a:gradFill flip="none" rotWithShape="1">
              <a:gsLst>
                <a:gs pos="96022">
                  <a:srgbClr val="2D6CA9">
                    <a:alpha val="30980"/>
                  </a:srgbClr>
                </a:gs>
                <a:gs pos="22000">
                  <a:srgbClr val="F7F9F7">
                    <a:alpha val="0"/>
                    <a:lumMod val="0"/>
                    <a:lumOff val="100000"/>
                  </a:srgbClr>
                </a:gs>
                <a:gs pos="100000">
                  <a:srgbClr val="11468B">
                    <a:alpha val="59000"/>
                  </a:srgbClr>
                </a:gs>
                <a:gs pos="100000">
                  <a:schemeClr val="tx2">
                    <a:lumMod val="60000"/>
                    <a:lumOff val="40000"/>
                  </a:schemeClr>
                </a:gs>
                <a:gs pos="100000">
                  <a:schemeClr val="bg2"/>
                </a:gs>
              </a:gsLst>
              <a:lin ang="10800000" scaled="0"/>
              <a:tileRect/>
            </a:gradFill>
            <a:ln>
              <a:noFill/>
            </a:ln>
            <a:effectLst>
              <a:outerShdw blurRad="57150" dist="19050" dir="5400000" algn="ctr" rotWithShape="0">
                <a:srgbClr val="000000">
                  <a:alpha val="63000"/>
                </a:srgbClr>
              </a:outerShdw>
              <a:softEdge rad="63500"/>
            </a:effectLst>
            <a:scene3d>
              <a:camera prst="orthographicFront">
                <a:rot lat="0" lon="0" rev="0"/>
              </a:camera>
              <a:lightRig rig="twoPt" dir="tl">
                <a:rot lat="0" lon="0" rev="45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AFF4D214-4817-2C49-86C3-48575638183A}"/>
                </a:ext>
              </a:extLst>
            </p:cNvPr>
            <p:cNvSpPr/>
            <p:nvPr/>
          </p:nvSpPr>
          <p:spPr>
            <a:xfrm rot="15256473">
              <a:off x="5990658" y="4814323"/>
              <a:ext cx="1526576" cy="2289369"/>
            </a:xfrm>
            <a:prstGeom prst="ellipse">
              <a:avLst/>
            </a:prstGeom>
            <a:gradFill flip="none" rotWithShape="1">
              <a:gsLst>
                <a:gs pos="96022">
                  <a:srgbClr val="2D6CA9">
                    <a:alpha val="30980"/>
                  </a:srgbClr>
                </a:gs>
                <a:gs pos="22000">
                  <a:srgbClr val="F7F9F7">
                    <a:alpha val="0"/>
                    <a:lumMod val="0"/>
                    <a:lumOff val="100000"/>
                  </a:srgbClr>
                </a:gs>
                <a:gs pos="100000">
                  <a:srgbClr val="11468B">
                    <a:alpha val="59000"/>
                  </a:srgbClr>
                </a:gs>
                <a:gs pos="100000">
                  <a:schemeClr val="tx2">
                    <a:lumMod val="60000"/>
                    <a:lumOff val="40000"/>
                  </a:schemeClr>
                </a:gs>
                <a:gs pos="100000">
                  <a:schemeClr val="bg2"/>
                </a:gs>
              </a:gsLst>
              <a:lin ang="10800000" scaled="0"/>
              <a:tileRect/>
            </a:gradFill>
            <a:ln>
              <a:noFill/>
            </a:ln>
            <a:effectLst>
              <a:outerShdw blurRad="57150" dist="19050" dir="5400000" algn="ctr" rotWithShape="0">
                <a:srgbClr val="000000">
                  <a:alpha val="63000"/>
                </a:srgbClr>
              </a:outerShdw>
              <a:softEdge rad="63500"/>
            </a:effectLst>
            <a:scene3d>
              <a:camera prst="orthographicFront">
                <a:rot lat="0" lon="0" rev="0"/>
              </a:camera>
              <a:lightRig rig="twoPt" dir="tl">
                <a:rot lat="0" lon="0" rev="45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20" name="TextBox 319">
              <a:extLst>
                <a:ext uri="{FF2B5EF4-FFF2-40B4-BE49-F238E27FC236}">
                  <a16:creationId xmlns:a16="http://schemas.microsoft.com/office/drawing/2014/main" id="{C44D104F-9AC5-384A-B36C-A5F5FD1B1574}"/>
                </a:ext>
              </a:extLst>
            </p:cNvPr>
            <p:cNvSpPr txBox="1"/>
            <p:nvPr/>
          </p:nvSpPr>
          <p:spPr>
            <a:xfrm>
              <a:off x="6425976" y="6266495"/>
              <a:ext cx="933098" cy="276999"/>
            </a:xfrm>
            <a:prstGeom prst="rect">
              <a:avLst/>
            </a:prstGeom>
            <a:noFill/>
          </p:spPr>
          <p:txBody>
            <a:bodyPr wrap="square" rtlCol="0">
              <a:spAutoFit/>
            </a:bodyPr>
            <a:lstStyle/>
            <a:p>
              <a:r>
                <a:rPr lang="en-US" sz="1200" dirty="0">
                  <a:latin typeface="Franklin Gothic Medium" panose="020B0603020102020204" pitchFamily="34" charset="0"/>
                </a:rPr>
                <a:t>Tennessee</a:t>
              </a:r>
              <a:endParaRPr lang="en-US" sz="1050" dirty="0">
                <a:latin typeface="Franklin Gothic Medium" panose="020B0603020102020204" pitchFamily="34" charset="0"/>
              </a:endParaRPr>
            </a:p>
          </p:txBody>
        </p:sp>
      </p:grpSp>
      <p:grpSp>
        <p:nvGrpSpPr>
          <p:cNvPr id="321" name="Group 320">
            <a:extLst>
              <a:ext uri="{FF2B5EF4-FFF2-40B4-BE49-F238E27FC236}">
                <a16:creationId xmlns:a16="http://schemas.microsoft.com/office/drawing/2014/main" id="{B94AF3C7-A2FF-7344-AA3D-66FFEE4882B9}"/>
              </a:ext>
            </a:extLst>
          </p:cNvPr>
          <p:cNvGrpSpPr/>
          <p:nvPr/>
        </p:nvGrpSpPr>
        <p:grpSpPr>
          <a:xfrm>
            <a:off x="5185472" y="4705293"/>
            <a:ext cx="710194" cy="472570"/>
            <a:chOff x="6572483" y="4242956"/>
            <a:chExt cx="710194" cy="472570"/>
          </a:xfrm>
        </p:grpSpPr>
        <p:sp>
          <p:nvSpPr>
            <p:cNvPr id="322" name="Oval 321">
              <a:extLst>
                <a:ext uri="{FF2B5EF4-FFF2-40B4-BE49-F238E27FC236}">
                  <a16:creationId xmlns:a16="http://schemas.microsoft.com/office/drawing/2014/main" id="{59941682-38AA-1E4A-86BB-3448451391A2}"/>
                </a:ext>
              </a:extLst>
            </p:cNvPr>
            <p:cNvSpPr/>
            <p:nvPr/>
          </p:nvSpPr>
          <p:spPr>
            <a:xfrm>
              <a:off x="6724917" y="4242956"/>
              <a:ext cx="174721" cy="174721"/>
            </a:xfrm>
            <a:prstGeom prst="ellipse">
              <a:avLst/>
            </a:prstGeom>
            <a:solidFill>
              <a:srgbClr val="F4A68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91D57D2F-9B59-3E48-811F-F0B0C019BF2C}"/>
                </a:ext>
              </a:extLst>
            </p:cNvPr>
            <p:cNvSpPr/>
            <p:nvPr/>
          </p:nvSpPr>
          <p:spPr>
            <a:xfrm>
              <a:off x="6572483" y="4438527"/>
              <a:ext cx="710194" cy="276999"/>
            </a:xfrm>
            <a:prstGeom prst="rect">
              <a:avLst/>
            </a:prstGeom>
            <a:noFill/>
            <a:ln>
              <a:noFill/>
            </a:ln>
          </p:spPr>
          <p:txBody>
            <a:bodyPr wrap="none">
              <a:spAutoFit/>
            </a:bodyPr>
            <a:lstStyle/>
            <a:p>
              <a:r>
                <a:rPr lang="en-US" sz="1200" dirty="0">
                  <a:solidFill>
                    <a:prstClr val="black"/>
                  </a:solidFill>
                  <a:latin typeface="Franklin Gothic Medium" charset="0"/>
                  <a:ea typeface="Franklin Gothic Medium" charset="0"/>
                  <a:cs typeface="Franklin Gothic Medium" charset="0"/>
                </a:rPr>
                <a:t>Danville</a:t>
              </a:r>
            </a:p>
          </p:txBody>
        </p:sp>
      </p:grpSp>
    </p:spTree>
    <p:extLst>
      <p:ext uri="{BB962C8B-B14F-4D97-AF65-F5344CB8AC3E}">
        <p14:creationId xmlns:p14="http://schemas.microsoft.com/office/powerpoint/2010/main" val="8476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room&#10;&#10;Description automatically generated">
            <a:extLst>
              <a:ext uri="{FF2B5EF4-FFF2-40B4-BE49-F238E27FC236}">
                <a16:creationId xmlns:a16="http://schemas.microsoft.com/office/drawing/2014/main" id="{E931924F-15FB-7F4D-B55F-F3960B945C24}"/>
              </a:ext>
            </a:extLst>
          </p:cNvPr>
          <p:cNvPicPr>
            <a:picLocks noChangeAspect="1"/>
          </p:cNvPicPr>
          <p:nvPr/>
        </p:nvPicPr>
        <p:blipFill rotWithShape="1">
          <a:blip r:embed="rId2"/>
          <a:srcRect l="31232" r="26460"/>
          <a:stretch/>
        </p:blipFill>
        <p:spPr>
          <a:xfrm>
            <a:off x="4891667" y="196500"/>
            <a:ext cx="4252333" cy="6683803"/>
          </a:xfrm>
          <a:prstGeom prst="rect">
            <a:avLst/>
          </a:prstGeom>
        </p:spPr>
      </p:pic>
      <p:sp>
        <p:nvSpPr>
          <p:cNvPr id="18" name="Rectangle 17">
            <a:extLst>
              <a:ext uri="{FF2B5EF4-FFF2-40B4-BE49-F238E27FC236}">
                <a16:creationId xmlns:a16="http://schemas.microsoft.com/office/drawing/2014/main" id="{32A09838-08A1-EE47-BC40-52E334CA8866}"/>
              </a:ext>
            </a:extLst>
          </p:cNvPr>
          <p:cNvSpPr/>
          <p:nvPr/>
        </p:nvSpPr>
        <p:spPr>
          <a:xfrm>
            <a:off x="4891667" y="196499"/>
            <a:ext cx="4252333" cy="6683803"/>
          </a:xfrm>
          <a:prstGeom prst="rect">
            <a:avLst/>
          </a:prstGeom>
          <a:gradFill flip="none" rotWithShape="1">
            <a:gsLst>
              <a:gs pos="22000">
                <a:srgbClr val="FFFFFF">
                  <a:alpha val="80000"/>
                </a:srgbClr>
              </a:gs>
              <a:gs pos="67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74197"/>
            <a:ext cx="9143999" cy="1116106"/>
          </a:xfrm>
        </p:spPr>
        <p:txBody>
          <a:bodyPr/>
          <a:lstStyle/>
          <a:p>
            <a:r>
              <a:rPr lang="en-US" dirty="0"/>
              <a:t>MCC Space Expansion</a:t>
            </a:r>
          </a:p>
        </p:txBody>
      </p:sp>
      <p:sp>
        <p:nvSpPr>
          <p:cNvPr id="3" name="Content Placeholder 2"/>
          <p:cNvSpPr>
            <a:spLocks noGrp="1"/>
          </p:cNvSpPr>
          <p:nvPr>
            <p:ph idx="1"/>
          </p:nvPr>
        </p:nvSpPr>
        <p:spPr>
          <a:xfrm>
            <a:off x="506333" y="1188719"/>
            <a:ext cx="8184183" cy="3909668"/>
          </a:xfrm>
        </p:spPr>
        <p:txBody>
          <a:bodyPr>
            <a:normAutofit/>
          </a:bodyPr>
          <a:lstStyle/>
          <a:p>
            <a:r>
              <a:rPr lang="en-US" sz="2400" dirty="0">
                <a:latin typeface="Franklin Gothic Medium Regular"/>
              </a:rPr>
              <a:t>Healthy Kentucky Research Building (HKRB) made possible because of state support to tackle Kentucky’s most serious health problems</a:t>
            </a:r>
          </a:p>
          <a:p>
            <a:r>
              <a:rPr lang="en-US" sz="2400" dirty="0">
                <a:latin typeface="Franklin Gothic Medium Regular"/>
              </a:rPr>
              <a:t>MCC has entire 3</a:t>
            </a:r>
            <a:r>
              <a:rPr lang="en-US" sz="2400" baseline="30000" dirty="0">
                <a:latin typeface="Franklin Gothic Medium Regular"/>
              </a:rPr>
              <a:t>rd</a:t>
            </a:r>
            <a:r>
              <a:rPr lang="en-US" sz="2400" dirty="0">
                <a:latin typeface="Franklin Gothic Medium Regular"/>
              </a:rPr>
              <a:t> floor of lab space</a:t>
            </a:r>
          </a:p>
          <a:p>
            <a:pPr lvl="1"/>
            <a:r>
              <a:rPr lang="en-US" sz="2000" dirty="0">
                <a:latin typeface="Franklin Gothic Medium Regular"/>
              </a:rPr>
              <a:t>Collaborative space on floor to be named in memory of Lynda Morris Thomas, KY Sen. Reggie Thomas’ wife</a:t>
            </a:r>
          </a:p>
          <a:p>
            <a:r>
              <a:rPr lang="en-US" sz="2400" dirty="0">
                <a:latin typeface="Franklin Gothic Medium Regular"/>
              </a:rPr>
              <a:t>MCC will be allocated 4</a:t>
            </a:r>
            <a:r>
              <a:rPr lang="en-US" sz="2400" baseline="30000" dirty="0">
                <a:latin typeface="Franklin Gothic Medium Regular"/>
              </a:rPr>
              <a:t>th</a:t>
            </a:r>
            <a:r>
              <a:rPr lang="en-US" sz="2400" dirty="0">
                <a:latin typeface="Franklin Gothic Medium Regular"/>
              </a:rPr>
              <a:t> and 5</a:t>
            </a:r>
            <a:r>
              <a:rPr lang="en-US" sz="2400" baseline="30000" dirty="0">
                <a:latin typeface="Franklin Gothic Medium Regular"/>
              </a:rPr>
              <a:t>th</a:t>
            </a:r>
            <a:r>
              <a:rPr lang="en-US" sz="2400" dirty="0">
                <a:latin typeface="Franklin Gothic Medium Regular"/>
              </a:rPr>
              <a:t> floors</a:t>
            </a:r>
          </a:p>
          <a:p>
            <a:pPr lvl="1"/>
            <a:r>
              <a:rPr lang="en-US" sz="2000" dirty="0">
                <a:latin typeface="Franklin Gothic Medium Regular"/>
              </a:rPr>
              <a:t>Coming on board summer 2020</a:t>
            </a:r>
          </a:p>
          <a:p>
            <a:pPr lvl="1"/>
            <a:endParaRPr lang="en-US" dirty="0">
              <a:latin typeface="Franklin Gothic Medium Regular"/>
            </a:endParaRPr>
          </a:p>
          <a:p>
            <a:pPr marL="685800" lvl="1" indent="-457200" fontAlgn="auto">
              <a:spcAft>
                <a:spcPts val="0"/>
              </a:spcAft>
              <a:buClr>
                <a:schemeClr val="accent1"/>
              </a:buClr>
            </a:pPr>
            <a:endParaRPr lang="en-US" sz="2000" dirty="0">
              <a:latin typeface="Franklin Gothic Medium Regular"/>
            </a:endParaRPr>
          </a:p>
        </p:txBody>
      </p:sp>
      <p:pic>
        <p:nvPicPr>
          <p:cNvPr id="16" name="Picture 15" descr="A group of people in a room&#10;&#10;Description automatically generated">
            <a:extLst>
              <a:ext uri="{FF2B5EF4-FFF2-40B4-BE49-F238E27FC236}">
                <a16:creationId xmlns:a16="http://schemas.microsoft.com/office/drawing/2014/main" id="{7296A9E2-29E7-E24D-A016-1714F6CCB47B}"/>
              </a:ext>
            </a:extLst>
          </p:cNvPr>
          <p:cNvPicPr>
            <a:picLocks noChangeAspect="1"/>
          </p:cNvPicPr>
          <p:nvPr/>
        </p:nvPicPr>
        <p:blipFill>
          <a:blip r:embed="rId3"/>
          <a:stretch>
            <a:fillRect/>
          </a:stretch>
        </p:blipFill>
        <p:spPr>
          <a:xfrm>
            <a:off x="5932181" y="5098387"/>
            <a:ext cx="2984961" cy="1701428"/>
          </a:xfrm>
          <a:prstGeom prst="rect">
            <a:avLst/>
          </a:prstGeom>
        </p:spPr>
      </p:pic>
      <p:pic>
        <p:nvPicPr>
          <p:cNvPr id="5" name="Picture 4" descr="A large building&#10;&#10;Description automatically generated">
            <a:extLst>
              <a:ext uri="{FF2B5EF4-FFF2-40B4-BE49-F238E27FC236}">
                <a16:creationId xmlns:a16="http://schemas.microsoft.com/office/drawing/2014/main" id="{DB92044A-73B9-B644-821C-C4E8FCB130F2}"/>
              </a:ext>
            </a:extLst>
          </p:cNvPr>
          <p:cNvPicPr>
            <a:picLocks noChangeAspect="1"/>
          </p:cNvPicPr>
          <p:nvPr/>
        </p:nvPicPr>
        <p:blipFill>
          <a:blip r:embed="rId4"/>
          <a:stretch>
            <a:fillRect/>
          </a:stretch>
        </p:blipFill>
        <p:spPr>
          <a:xfrm>
            <a:off x="2853893" y="5098386"/>
            <a:ext cx="3023115" cy="1701427"/>
          </a:xfrm>
          <a:prstGeom prst="rect">
            <a:avLst/>
          </a:prstGeom>
        </p:spPr>
      </p:pic>
      <p:pic>
        <p:nvPicPr>
          <p:cNvPr id="7" name="Picture 6" descr="A large building&#10;&#10;Description automatically generated">
            <a:extLst>
              <a:ext uri="{FF2B5EF4-FFF2-40B4-BE49-F238E27FC236}">
                <a16:creationId xmlns:a16="http://schemas.microsoft.com/office/drawing/2014/main" id="{40090EB7-D862-7949-9FA3-96C68A597411}"/>
              </a:ext>
            </a:extLst>
          </p:cNvPr>
          <p:cNvPicPr>
            <a:picLocks noChangeAspect="1"/>
          </p:cNvPicPr>
          <p:nvPr/>
        </p:nvPicPr>
        <p:blipFill>
          <a:blip r:embed="rId5"/>
          <a:stretch>
            <a:fillRect/>
          </a:stretch>
        </p:blipFill>
        <p:spPr>
          <a:xfrm>
            <a:off x="271468" y="5098385"/>
            <a:ext cx="2531172" cy="1689496"/>
          </a:xfrm>
          <a:prstGeom prst="rect">
            <a:avLst/>
          </a:prstGeom>
        </p:spPr>
      </p:pic>
    </p:spTree>
    <p:extLst>
      <p:ext uri="{BB962C8B-B14F-4D97-AF65-F5344CB8AC3E}">
        <p14:creationId xmlns:p14="http://schemas.microsoft.com/office/powerpoint/2010/main" val="351103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3A3196-0BC5-CF44-8365-5849C71B9F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26207" y="185625"/>
            <a:ext cx="5817793" cy="6675219"/>
          </a:xfrm>
          <a:prstGeom prst="rect">
            <a:avLst/>
          </a:prstGeom>
        </p:spPr>
      </p:pic>
      <p:sp>
        <p:nvSpPr>
          <p:cNvPr id="2" name="Title 1"/>
          <p:cNvSpPr>
            <a:spLocks noGrp="1"/>
          </p:cNvSpPr>
          <p:nvPr>
            <p:ph type="title"/>
          </p:nvPr>
        </p:nvSpPr>
        <p:spPr/>
        <p:txBody>
          <a:bodyPr/>
          <a:lstStyle/>
          <a:p>
            <a:r>
              <a:rPr lang="en-US" dirty="0"/>
              <a:t>Other Impacts of NCI Designation</a:t>
            </a:r>
          </a:p>
        </p:txBody>
      </p:sp>
      <p:sp>
        <p:nvSpPr>
          <p:cNvPr id="3" name="Content Placeholder 2"/>
          <p:cNvSpPr>
            <a:spLocks noGrp="1"/>
          </p:cNvSpPr>
          <p:nvPr>
            <p:ph idx="1"/>
          </p:nvPr>
        </p:nvSpPr>
        <p:spPr>
          <a:xfrm>
            <a:off x="498475" y="1493044"/>
            <a:ext cx="4809956" cy="5300518"/>
          </a:xfrm>
        </p:spPr>
        <p:txBody>
          <a:bodyPr>
            <a:normAutofit/>
          </a:bodyPr>
          <a:lstStyle/>
          <a:p>
            <a:r>
              <a:rPr lang="en-US" sz="2400" b="1" dirty="0">
                <a:solidFill>
                  <a:schemeClr val="accent2"/>
                </a:solidFill>
              </a:rPr>
              <a:t>76 </a:t>
            </a:r>
            <a:r>
              <a:rPr lang="en-US" sz="2400" dirty="0"/>
              <a:t>new faculty recruits since NCI Designation</a:t>
            </a:r>
          </a:p>
          <a:p>
            <a:r>
              <a:rPr lang="en-US" sz="2400" dirty="0"/>
              <a:t>Accrual of nearly </a:t>
            </a:r>
            <a:r>
              <a:rPr lang="en-US" sz="2400" b="1" dirty="0">
                <a:solidFill>
                  <a:schemeClr val="accent2"/>
                </a:solidFill>
              </a:rPr>
              <a:t>12,000 </a:t>
            </a:r>
            <a:r>
              <a:rPr lang="en-US" sz="2400" dirty="0"/>
              <a:t>subjects to interventional trials; </a:t>
            </a:r>
            <a:r>
              <a:rPr lang="en-US" sz="2400" b="1" dirty="0">
                <a:solidFill>
                  <a:schemeClr val="accent2"/>
                </a:solidFill>
              </a:rPr>
              <a:t>44%</a:t>
            </a:r>
            <a:r>
              <a:rPr lang="en-US" sz="2400" dirty="0"/>
              <a:t> from Appalachia </a:t>
            </a:r>
          </a:p>
          <a:p>
            <a:r>
              <a:rPr lang="en-US" sz="2400" dirty="0"/>
              <a:t>Training more than </a:t>
            </a:r>
            <a:r>
              <a:rPr lang="en-US" sz="2400" b="1" dirty="0">
                <a:solidFill>
                  <a:schemeClr val="accent2"/>
                </a:solidFill>
              </a:rPr>
              <a:t>5,700</a:t>
            </a:r>
            <a:r>
              <a:rPr lang="en-US" sz="2400" dirty="0"/>
              <a:t> health care professionals across the state</a:t>
            </a:r>
          </a:p>
          <a:p>
            <a:r>
              <a:rPr lang="en-US" sz="2400" dirty="0"/>
              <a:t>Nearly </a:t>
            </a:r>
            <a:r>
              <a:rPr lang="en-US" sz="2400" b="1" dirty="0">
                <a:solidFill>
                  <a:schemeClr val="accent2"/>
                </a:solidFill>
              </a:rPr>
              <a:t>$18 million </a:t>
            </a:r>
            <a:r>
              <a:rPr lang="en-US" sz="2400" dirty="0"/>
              <a:t>in new funding since NCI Designation</a:t>
            </a:r>
          </a:p>
        </p:txBody>
      </p:sp>
    </p:spTree>
    <p:extLst>
      <p:ext uri="{BB962C8B-B14F-4D97-AF65-F5344CB8AC3E}">
        <p14:creationId xmlns:p14="http://schemas.microsoft.com/office/powerpoint/2010/main" val="1622134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843568"/>
            <a:ext cx="7772400"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5400" b="1" i="1" dirty="0">
                <a:solidFill>
                  <a:schemeClr val="accent1"/>
                </a:solidFill>
                <a:latin typeface="Franklin Gothic Demi" panose="020B0603020102020204" pitchFamily="34" charset="0"/>
              </a:rPr>
              <a:t>Impact of 2019-2020 </a:t>
            </a:r>
            <a:br>
              <a:rPr lang="en-US" sz="5400" b="1" i="1" dirty="0">
                <a:solidFill>
                  <a:schemeClr val="accent1"/>
                </a:solidFill>
                <a:latin typeface="Franklin Gothic Demi" panose="020B0603020102020204" pitchFamily="34" charset="0"/>
              </a:rPr>
            </a:br>
            <a:r>
              <a:rPr lang="en-US" sz="5400" b="1" i="1" dirty="0">
                <a:solidFill>
                  <a:schemeClr val="accent1"/>
                </a:solidFill>
                <a:latin typeface="Franklin Gothic Demi" panose="020B0603020102020204" pitchFamily="34" charset="0"/>
              </a:rPr>
              <a:t>state cancer prevention and research funding </a:t>
            </a:r>
            <a:br>
              <a:rPr lang="en-US" sz="5400" b="1" i="1" dirty="0">
                <a:solidFill>
                  <a:schemeClr val="accent1"/>
                </a:solidFill>
                <a:latin typeface="Franklin Gothic Demi" panose="020B0603020102020204" pitchFamily="34" charset="0"/>
              </a:rPr>
            </a:br>
            <a:r>
              <a:rPr lang="en-US" sz="5400" b="1" i="1" dirty="0">
                <a:solidFill>
                  <a:schemeClr val="accent1"/>
                </a:solidFill>
                <a:latin typeface="Franklin Gothic Demi" panose="020B0603020102020204" pitchFamily="34" charset="0"/>
              </a:rPr>
              <a:t>to MCC</a:t>
            </a:r>
          </a:p>
        </p:txBody>
      </p:sp>
      <p:grpSp>
        <p:nvGrpSpPr>
          <p:cNvPr id="2" name="Group 1">
            <a:extLst>
              <a:ext uri="{FF2B5EF4-FFF2-40B4-BE49-F238E27FC236}">
                <a16:creationId xmlns:a16="http://schemas.microsoft.com/office/drawing/2014/main" id="{149FE575-E8F3-7A41-B6C0-7567B63C4B6C}"/>
              </a:ext>
            </a:extLst>
          </p:cNvPr>
          <p:cNvGrpSpPr/>
          <p:nvPr/>
        </p:nvGrpSpPr>
        <p:grpSpPr>
          <a:xfrm>
            <a:off x="166017" y="4590411"/>
            <a:ext cx="8811965" cy="2185864"/>
            <a:chOff x="166017" y="4240607"/>
            <a:chExt cx="8811965" cy="2185864"/>
          </a:xfrm>
        </p:grpSpPr>
        <p:pic>
          <p:nvPicPr>
            <p:cNvPr id="6" name="Picture 5" descr="A group of people sitting at a desk&#10;&#10;Description automatically generated">
              <a:extLst>
                <a:ext uri="{FF2B5EF4-FFF2-40B4-BE49-F238E27FC236}">
                  <a16:creationId xmlns:a16="http://schemas.microsoft.com/office/drawing/2014/main" id="{8732D843-6228-FF4F-86D1-9875CD358102}"/>
                </a:ext>
              </a:extLst>
            </p:cNvPr>
            <p:cNvPicPr>
              <a:picLocks noChangeAspect="1"/>
            </p:cNvPicPr>
            <p:nvPr/>
          </p:nvPicPr>
          <p:blipFill rotWithShape="1">
            <a:blip r:embed="rId2"/>
            <a:srcRect t="12983"/>
            <a:stretch/>
          </p:blipFill>
          <p:spPr>
            <a:xfrm>
              <a:off x="5628638" y="4240607"/>
              <a:ext cx="3349344" cy="2185864"/>
            </a:xfrm>
            <a:prstGeom prst="rect">
              <a:avLst/>
            </a:prstGeom>
          </p:spPr>
        </p:pic>
        <p:pic>
          <p:nvPicPr>
            <p:cNvPr id="3" name="Picture 2">
              <a:extLst>
                <a:ext uri="{FF2B5EF4-FFF2-40B4-BE49-F238E27FC236}">
                  <a16:creationId xmlns:a16="http://schemas.microsoft.com/office/drawing/2014/main" id="{670A0CA5-81C0-AF42-B0F4-DE0161592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232"/>
            <a:stretch/>
          </p:blipFill>
          <p:spPr>
            <a:xfrm rot="5400000">
              <a:off x="3526610" y="4388817"/>
              <a:ext cx="2185864" cy="1889444"/>
            </a:xfrm>
            <a:prstGeom prst="rect">
              <a:avLst/>
            </a:prstGeom>
            <a:effectLst/>
          </p:spPr>
        </p:pic>
        <p:pic>
          <p:nvPicPr>
            <p:cNvPr id="4" name="Picture 3" descr="A picture containing outdoor, person, grass&#10;&#10;Description automatically generated">
              <a:extLst>
                <a:ext uri="{FF2B5EF4-FFF2-40B4-BE49-F238E27FC236}">
                  <a16:creationId xmlns:a16="http://schemas.microsoft.com/office/drawing/2014/main" id="{6979CDE5-2DE0-7F4C-84A0-6D665496FFA5}"/>
                </a:ext>
              </a:extLst>
            </p:cNvPr>
            <p:cNvPicPr>
              <a:picLocks noChangeAspect="1"/>
            </p:cNvPicPr>
            <p:nvPr/>
          </p:nvPicPr>
          <p:blipFill rotWithShape="1">
            <a:blip r:embed="rId4"/>
            <a:srcRect l="7371" r="10503"/>
            <a:stretch/>
          </p:blipFill>
          <p:spPr>
            <a:xfrm rot="5400000">
              <a:off x="795299" y="3611325"/>
              <a:ext cx="2185864" cy="3444428"/>
            </a:xfrm>
            <a:prstGeom prst="rect">
              <a:avLst/>
            </a:prstGeom>
          </p:spPr>
        </p:pic>
      </p:grpSp>
    </p:spTree>
    <p:extLst>
      <p:ext uri="{BB962C8B-B14F-4D97-AF65-F5344CB8AC3E}">
        <p14:creationId xmlns:p14="http://schemas.microsoft.com/office/powerpoint/2010/main" val="1967504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own Arrow 18">
            <a:extLst>
              <a:ext uri="{FF2B5EF4-FFF2-40B4-BE49-F238E27FC236}">
                <a16:creationId xmlns:a16="http://schemas.microsoft.com/office/drawing/2014/main" id="{1AF505E5-A824-C448-8B27-73F65DB2B256}"/>
              </a:ext>
            </a:extLst>
          </p:cNvPr>
          <p:cNvSpPr/>
          <p:nvPr/>
        </p:nvSpPr>
        <p:spPr>
          <a:xfrm rot="16200000">
            <a:off x="3385136" y="1271106"/>
            <a:ext cx="2281676" cy="9051948"/>
          </a:xfrm>
          <a:prstGeom prst="downArrow">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97A64807-F8B8-C846-BEB1-90EBC00EA922}"/>
              </a:ext>
            </a:extLst>
          </p:cNvPr>
          <p:cNvSpPr/>
          <p:nvPr/>
        </p:nvSpPr>
        <p:spPr>
          <a:xfrm>
            <a:off x="5013981" y="1906214"/>
            <a:ext cx="2752403" cy="34486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179C11-2178-8640-9667-52B97EC522F4}"/>
              </a:ext>
            </a:extLst>
          </p:cNvPr>
          <p:cNvSpPr/>
          <p:nvPr/>
        </p:nvSpPr>
        <p:spPr>
          <a:xfrm>
            <a:off x="1216254" y="1908579"/>
            <a:ext cx="2752403" cy="38294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3CD92C-D69C-2445-ADC5-7C8DC5DFE970}"/>
              </a:ext>
            </a:extLst>
          </p:cNvPr>
          <p:cNvSpPr/>
          <p:nvPr/>
        </p:nvSpPr>
        <p:spPr>
          <a:xfrm>
            <a:off x="751771" y="2083668"/>
            <a:ext cx="7640456" cy="5768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6073E75-3C09-5346-B2F6-0FC5861299AE}"/>
              </a:ext>
            </a:extLst>
          </p:cNvPr>
          <p:cNvSpPr>
            <a:spLocks noGrp="1"/>
          </p:cNvSpPr>
          <p:nvPr>
            <p:ph type="title"/>
          </p:nvPr>
        </p:nvSpPr>
        <p:spPr/>
        <p:txBody>
          <a:bodyPr/>
          <a:lstStyle/>
          <a:p>
            <a:r>
              <a:rPr lang="en-US" dirty="0"/>
              <a:t>Tobacco Settlement Appropriations</a:t>
            </a:r>
            <a:br>
              <a:rPr lang="en-US" dirty="0"/>
            </a:br>
            <a:r>
              <a:rPr lang="en-US" dirty="0"/>
              <a:t>FY19 | FY20</a:t>
            </a:r>
          </a:p>
        </p:txBody>
      </p:sp>
      <p:sp>
        <p:nvSpPr>
          <p:cNvPr id="5" name="TextBox 4">
            <a:extLst>
              <a:ext uri="{FF2B5EF4-FFF2-40B4-BE49-F238E27FC236}">
                <a16:creationId xmlns:a16="http://schemas.microsoft.com/office/drawing/2014/main" id="{988E66BC-0A93-7146-A156-EEE544D57C44}"/>
              </a:ext>
            </a:extLst>
          </p:cNvPr>
          <p:cNvSpPr txBox="1"/>
          <p:nvPr/>
        </p:nvSpPr>
        <p:spPr>
          <a:xfrm>
            <a:off x="1772290" y="2071065"/>
            <a:ext cx="5599418" cy="584775"/>
          </a:xfrm>
          <a:prstGeom prst="rect">
            <a:avLst/>
          </a:prstGeom>
          <a:noFill/>
        </p:spPr>
        <p:txBody>
          <a:bodyPr wrap="none" rtlCol="0">
            <a:spAutoFit/>
          </a:bodyPr>
          <a:lstStyle/>
          <a:p>
            <a:pPr algn="ctr"/>
            <a:r>
              <a:rPr lang="en-US" sz="3200" dirty="0">
                <a:solidFill>
                  <a:schemeClr val="bg1"/>
                </a:solidFill>
                <a:latin typeface="Franklin Gothic Medium" panose="020B0603020102020204" pitchFamily="34" charset="0"/>
              </a:rPr>
              <a:t>Research and Screening Funds</a:t>
            </a:r>
          </a:p>
        </p:txBody>
      </p:sp>
      <p:sp>
        <p:nvSpPr>
          <p:cNvPr id="6" name="TextBox 5">
            <a:extLst>
              <a:ext uri="{FF2B5EF4-FFF2-40B4-BE49-F238E27FC236}">
                <a16:creationId xmlns:a16="http://schemas.microsoft.com/office/drawing/2014/main" id="{D7CB3CBF-0A83-154F-9128-9DAA1160B3F8}"/>
              </a:ext>
            </a:extLst>
          </p:cNvPr>
          <p:cNvSpPr txBox="1"/>
          <p:nvPr/>
        </p:nvSpPr>
        <p:spPr>
          <a:xfrm>
            <a:off x="1216254" y="2837992"/>
            <a:ext cx="2752403" cy="769441"/>
          </a:xfrm>
          <a:prstGeom prst="rect">
            <a:avLst/>
          </a:prstGeom>
          <a:noFill/>
        </p:spPr>
        <p:txBody>
          <a:bodyPr wrap="square" rtlCol="0">
            <a:spAutoFit/>
          </a:bodyPr>
          <a:lstStyle/>
          <a:p>
            <a:pPr algn="ctr"/>
            <a:r>
              <a:rPr lang="en-US" sz="4400" dirty="0">
                <a:latin typeface="Franklin Gothic Medium" panose="020B0603020102020204" pitchFamily="34" charset="0"/>
              </a:rPr>
              <a:t>FY19</a:t>
            </a:r>
          </a:p>
        </p:txBody>
      </p:sp>
      <p:sp>
        <p:nvSpPr>
          <p:cNvPr id="7" name="TextBox 6">
            <a:extLst>
              <a:ext uri="{FF2B5EF4-FFF2-40B4-BE49-F238E27FC236}">
                <a16:creationId xmlns:a16="http://schemas.microsoft.com/office/drawing/2014/main" id="{B8E61A35-CF13-8E46-9784-EF3793873515}"/>
              </a:ext>
            </a:extLst>
          </p:cNvPr>
          <p:cNvSpPr txBox="1"/>
          <p:nvPr/>
        </p:nvSpPr>
        <p:spPr>
          <a:xfrm>
            <a:off x="5013981" y="2837991"/>
            <a:ext cx="2752403" cy="769441"/>
          </a:xfrm>
          <a:prstGeom prst="rect">
            <a:avLst/>
          </a:prstGeom>
          <a:noFill/>
        </p:spPr>
        <p:txBody>
          <a:bodyPr wrap="square" rtlCol="0">
            <a:spAutoFit/>
          </a:bodyPr>
          <a:lstStyle/>
          <a:p>
            <a:pPr algn="ctr"/>
            <a:r>
              <a:rPr lang="en-US" sz="4400" dirty="0">
                <a:latin typeface="Franklin Gothic Medium" panose="020B0603020102020204" pitchFamily="34" charset="0"/>
              </a:rPr>
              <a:t>FY20</a:t>
            </a:r>
          </a:p>
        </p:txBody>
      </p:sp>
      <p:sp>
        <p:nvSpPr>
          <p:cNvPr id="8" name="TextBox 7">
            <a:extLst>
              <a:ext uri="{FF2B5EF4-FFF2-40B4-BE49-F238E27FC236}">
                <a16:creationId xmlns:a16="http://schemas.microsoft.com/office/drawing/2014/main" id="{C03A1BD1-A753-2443-83E9-B00F06F171D9}"/>
              </a:ext>
            </a:extLst>
          </p:cNvPr>
          <p:cNvSpPr txBox="1"/>
          <p:nvPr/>
        </p:nvSpPr>
        <p:spPr>
          <a:xfrm>
            <a:off x="1216254" y="3732912"/>
            <a:ext cx="2752403" cy="923330"/>
          </a:xfrm>
          <a:prstGeom prst="rect">
            <a:avLst/>
          </a:prstGeom>
          <a:noFill/>
        </p:spPr>
        <p:txBody>
          <a:bodyPr wrap="square" rtlCol="0">
            <a:spAutoFit/>
          </a:bodyPr>
          <a:lstStyle/>
          <a:p>
            <a:pPr algn="ctr"/>
            <a:r>
              <a:rPr lang="en-US" sz="5400" dirty="0">
                <a:latin typeface="Franklin Gothic Medium" panose="020B0603020102020204" pitchFamily="34" charset="0"/>
              </a:rPr>
              <a:t>$3.5M</a:t>
            </a:r>
          </a:p>
        </p:txBody>
      </p:sp>
      <p:sp>
        <p:nvSpPr>
          <p:cNvPr id="9" name="TextBox 8">
            <a:extLst>
              <a:ext uri="{FF2B5EF4-FFF2-40B4-BE49-F238E27FC236}">
                <a16:creationId xmlns:a16="http://schemas.microsoft.com/office/drawing/2014/main" id="{9B04707D-7419-6A49-80E8-1F1C2D38F20F}"/>
              </a:ext>
            </a:extLst>
          </p:cNvPr>
          <p:cNvSpPr txBox="1"/>
          <p:nvPr/>
        </p:nvSpPr>
        <p:spPr>
          <a:xfrm>
            <a:off x="5013981" y="3732912"/>
            <a:ext cx="2752403" cy="923330"/>
          </a:xfrm>
          <a:prstGeom prst="rect">
            <a:avLst/>
          </a:prstGeom>
          <a:noFill/>
        </p:spPr>
        <p:txBody>
          <a:bodyPr wrap="square" rtlCol="0">
            <a:spAutoFit/>
          </a:bodyPr>
          <a:lstStyle/>
          <a:p>
            <a:pPr algn="ctr"/>
            <a:r>
              <a:rPr lang="en-US" sz="5400" dirty="0">
                <a:latin typeface="Franklin Gothic Medium" panose="020B0603020102020204" pitchFamily="34" charset="0"/>
              </a:rPr>
              <a:t>$3.34M</a:t>
            </a:r>
          </a:p>
        </p:txBody>
      </p:sp>
      <p:grpSp>
        <p:nvGrpSpPr>
          <p:cNvPr id="17" name="Group 16">
            <a:extLst>
              <a:ext uri="{FF2B5EF4-FFF2-40B4-BE49-F238E27FC236}">
                <a16:creationId xmlns:a16="http://schemas.microsoft.com/office/drawing/2014/main" id="{A72808B2-694A-7D41-97CA-0E8F0CF28B1A}"/>
              </a:ext>
            </a:extLst>
          </p:cNvPr>
          <p:cNvGrpSpPr/>
          <p:nvPr/>
        </p:nvGrpSpPr>
        <p:grpSpPr>
          <a:xfrm>
            <a:off x="4698951" y="4723375"/>
            <a:ext cx="3382461" cy="584775"/>
            <a:chOff x="4698951" y="4572558"/>
            <a:chExt cx="3382461" cy="584775"/>
          </a:xfrm>
        </p:grpSpPr>
        <p:sp>
          <p:nvSpPr>
            <p:cNvPr id="10" name="TextBox 9">
              <a:extLst>
                <a:ext uri="{FF2B5EF4-FFF2-40B4-BE49-F238E27FC236}">
                  <a16:creationId xmlns:a16="http://schemas.microsoft.com/office/drawing/2014/main" id="{61CBD4E6-233B-2D4C-B4E0-EF891208EE02}"/>
                </a:ext>
              </a:extLst>
            </p:cNvPr>
            <p:cNvSpPr txBox="1"/>
            <p:nvPr/>
          </p:nvSpPr>
          <p:spPr>
            <a:xfrm>
              <a:off x="4698951" y="4572558"/>
              <a:ext cx="3382461" cy="584775"/>
            </a:xfrm>
            <a:prstGeom prst="rect">
              <a:avLst/>
            </a:prstGeom>
            <a:noFill/>
          </p:spPr>
          <p:txBody>
            <a:bodyPr wrap="square" rtlCol="0">
              <a:spAutoFit/>
            </a:bodyPr>
            <a:lstStyle/>
            <a:p>
              <a:pPr algn="ctr"/>
              <a:r>
                <a:rPr lang="en-US" sz="3200" dirty="0">
                  <a:solidFill>
                    <a:schemeClr val="accent2"/>
                  </a:solidFill>
                  <a:latin typeface="Franklin Gothic Medium" panose="020B0603020102020204" pitchFamily="34" charset="0"/>
                </a:rPr>
                <a:t>(    ~$160,000)</a:t>
              </a:r>
            </a:p>
          </p:txBody>
        </p:sp>
        <p:sp>
          <p:nvSpPr>
            <p:cNvPr id="11" name="Down Arrow 10">
              <a:extLst>
                <a:ext uri="{FF2B5EF4-FFF2-40B4-BE49-F238E27FC236}">
                  <a16:creationId xmlns:a16="http://schemas.microsoft.com/office/drawing/2014/main" id="{D6E086B9-5468-7646-8C51-44AAA7116553}"/>
                </a:ext>
              </a:extLst>
            </p:cNvPr>
            <p:cNvSpPr/>
            <p:nvPr/>
          </p:nvSpPr>
          <p:spPr>
            <a:xfrm>
              <a:off x="5293731" y="4712768"/>
              <a:ext cx="229491" cy="360777"/>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grpSp>
      <p:cxnSp>
        <p:nvCxnSpPr>
          <p:cNvPr id="15" name="Straight Connector 14">
            <a:extLst>
              <a:ext uri="{FF2B5EF4-FFF2-40B4-BE49-F238E27FC236}">
                <a16:creationId xmlns:a16="http://schemas.microsoft.com/office/drawing/2014/main" id="{BEBF96FA-6384-4F43-B956-60D67B4E5008}"/>
              </a:ext>
            </a:extLst>
          </p:cNvPr>
          <p:cNvCxnSpPr/>
          <p:nvPr/>
        </p:nvCxnSpPr>
        <p:spPr>
          <a:xfrm>
            <a:off x="1583324" y="3593841"/>
            <a:ext cx="19331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1930DDC-C760-824A-824A-705E7E7C5677}"/>
              </a:ext>
            </a:extLst>
          </p:cNvPr>
          <p:cNvCxnSpPr/>
          <p:nvPr/>
        </p:nvCxnSpPr>
        <p:spPr>
          <a:xfrm>
            <a:off x="5438584" y="3593841"/>
            <a:ext cx="19331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3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Straight Connector 112">
            <a:extLst>
              <a:ext uri="{FF2B5EF4-FFF2-40B4-BE49-F238E27FC236}">
                <a16:creationId xmlns:a16="http://schemas.microsoft.com/office/drawing/2014/main" id="{4A6DF0F4-20B2-7F48-8CDD-B6BB1EF6A6B4}"/>
              </a:ext>
            </a:extLst>
          </p:cNvPr>
          <p:cNvCxnSpPr>
            <a:cxnSpLocks/>
          </p:cNvCxnSpPr>
          <p:nvPr/>
        </p:nvCxnSpPr>
        <p:spPr>
          <a:xfrm flipH="1">
            <a:off x="268697" y="2127108"/>
            <a:ext cx="8485062" cy="0"/>
          </a:xfrm>
          <a:prstGeom prst="line">
            <a:avLst/>
          </a:prstGeom>
          <a:ln>
            <a:solidFill>
              <a:schemeClr val="accent1">
                <a:lumMod val="20000"/>
                <a:lumOff val="80000"/>
              </a:schemeClr>
            </a:solidFill>
            <a:prstDash val="dash"/>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0" y="173432"/>
            <a:ext cx="9143999" cy="674809"/>
          </a:xfrm>
        </p:spPr>
        <p:txBody>
          <a:bodyPr/>
          <a:lstStyle/>
          <a:p>
            <a:r>
              <a:rPr lang="en-US" dirty="0"/>
              <a:t>Lung Cancer Prevention and Control</a:t>
            </a:r>
          </a:p>
        </p:txBody>
      </p:sp>
      <p:pic>
        <p:nvPicPr>
          <p:cNvPr id="5" name="Picture 4" descr="Hahn, Ellen | Breathe - Mozilla Firefox"/>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21184" y="865581"/>
            <a:ext cx="1859815" cy="620319"/>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541087" y="5041136"/>
            <a:ext cx="2057455" cy="1543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5768074" y="5568942"/>
            <a:ext cx="3498377" cy="954107"/>
          </a:xfrm>
          <a:prstGeom prst="rect">
            <a:avLst/>
          </a:prstGeom>
          <a:noFill/>
        </p:spPr>
        <p:txBody>
          <a:bodyPr wrap="square" rtlCol="0">
            <a:spAutoFit/>
          </a:bodyPr>
          <a:lstStyle/>
          <a:p>
            <a:pPr algn="ctr"/>
            <a:r>
              <a:rPr lang="en-US" sz="1400" dirty="0">
                <a:solidFill>
                  <a:schemeClr val="accent1"/>
                </a:solidFill>
                <a:latin typeface="Franklin Gothic Medium" panose="020B0603020102020204" pitchFamily="34" charset="0"/>
              </a:rPr>
              <a:t>Senate Bill 89:</a:t>
            </a:r>
          </a:p>
          <a:p>
            <a:pPr algn="ctr"/>
            <a:r>
              <a:rPr lang="en-US" sz="1400" dirty="0">
                <a:latin typeface="Franklin Gothic Medium" panose="020B0603020102020204" pitchFamily="34" charset="0"/>
              </a:rPr>
              <a:t>Mandates</a:t>
            </a:r>
            <a:r>
              <a:rPr lang="x-none" sz="1400" dirty="0">
                <a:latin typeface="Franklin Gothic Medium" panose="020B0603020102020204" pitchFamily="34" charset="0"/>
              </a:rPr>
              <a:t> insurance and M</a:t>
            </a:r>
            <a:r>
              <a:rPr lang="en-US" sz="1400" dirty="0">
                <a:latin typeface="Franklin Gothic Medium" panose="020B0603020102020204" pitchFamily="34" charset="0"/>
              </a:rPr>
              <a:t>CD         </a:t>
            </a:r>
            <a:r>
              <a:rPr lang="x-none" sz="1400" dirty="0">
                <a:latin typeface="Franklin Gothic Medium" panose="020B0603020102020204" pitchFamily="34" charset="0"/>
              </a:rPr>
              <a:t>coverage for tobacco </a:t>
            </a:r>
            <a:r>
              <a:rPr lang="en-US" sz="1400" dirty="0">
                <a:latin typeface="Franklin Gothic Medium" panose="020B0603020102020204" pitchFamily="34" charset="0"/>
              </a:rPr>
              <a:t>                        </a:t>
            </a:r>
            <a:r>
              <a:rPr lang="x-none" sz="1400" dirty="0">
                <a:latin typeface="Franklin Gothic Medium" panose="020B0603020102020204" pitchFamily="34" charset="0"/>
              </a:rPr>
              <a:t>cessation programs</a:t>
            </a:r>
            <a:endParaRPr lang="en-US" sz="1400" dirty="0">
              <a:latin typeface="Franklin Gothic Medium" panose="020B0603020102020204" pitchFamily="34" charset="0"/>
            </a:endParaRPr>
          </a:p>
        </p:txBody>
      </p:sp>
      <p:grpSp>
        <p:nvGrpSpPr>
          <p:cNvPr id="9" name="Group 8"/>
          <p:cNvGrpSpPr/>
          <p:nvPr/>
        </p:nvGrpSpPr>
        <p:grpSpPr>
          <a:xfrm>
            <a:off x="6312024" y="4931706"/>
            <a:ext cx="2692789" cy="601460"/>
            <a:chOff x="3318365" y="4821435"/>
            <a:chExt cx="3173201" cy="726618"/>
          </a:xfrm>
        </p:grpSpPr>
        <p:pic>
          <p:nvPicPr>
            <p:cNvPr id="49" name="Picture 6" descr="http://www.kcp.uky.edu/community/tccop/getthefitfacts/kcc.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18365" y="4821435"/>
              <a:ext cx="1395944" cy="683432"/>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Box 49"/>
            <p:cNvSpPr txBox="1"/>
            <p:nvPr/>
          </p:nvSpPr>
          <p:spPr>
            <a:xfrm>
              <a:off x="4678595" y="4878773"/>
              <a:ext cx="1812971" cy="669280"/>
            </a:xfrm>
            <a:prstGeom prst="rect">
              <a:avLst/>
            </a:prstGeom>
            <a:noFill/>
          </p:spPr>
          <p:txBody>
            <a:bodyPr wrap="square" rtlCol="0">
              <a:spAutoFit/>
            </a:bodyPr>
            <a:lstStyle/>
            <a:p>
              <a:pPr algn="ctr"/>
              <a:r>
                <a:rPr lang="en-US" sz="1500" dirty="0">
                  <a:solidFill>
                    <a:schemeClr val="accent1"/>
                  </a:solidFill>
                  <a:latin typeface="Franklin Gothic Medium" panose="020B0603020102020204" pitchFamily="34" charset="0"/>
                </a:rPr>
                <a:t>Lung Cancer Network</a:t>
              </a:r>
            </a:p>
          </p:txBody>
        </p:sp>
      </p:grpSp>
      <p:sp>
        <p:nvSpPr>
          <p:cNvPr id="10" name="Rectangle 9"/>
          <p:cNvSpPr/>
          <p:nvPr/>
        </p:nvSpPr>
        <p:spPr>
          <a:xfrm>
            <a:off x="5941537" y="1573110"/>
            <a:ext cx="3060422" cy="553998"/>
          </a:xfrm>
          <a:prstGeom prst="rect">
            <a:avLst/>
          </a:prstGeom>
        </p:spPr>
        <p:txBody>
          <a:bodyPr wrap="square">
            <a:spAutoFit/>
          </a:bodyPr>
          <a:lstStyle/>
          <a:p>
            <a:pPr algn="ctr"/>
            <a:r>
              <a:rPr lang="en-US" sz="1500" dirty="0">
                <a:latin typeface="Franklin Gothic Medium" panose="020B0603020102020204" pitchFamily="34" charset="0"/>
              </a:rPr>
              <a:t>% population covered by 100% smoke-free laws (Oct 2017)</a:t>
            </a:r>
          </a:p>
        </p:txBody>
      </p:sp>
      <p:sp>
        <p:nvSpPr>
          <p:cNvPr id="20" name="TextBox 19"/>
          <p:cNvSpPr txBox="1"/>
          <p:nvPr/>
        </p:nvSpPr>
        <p:spPr>
          <a:xfrm>
            <a:off x="7040554" y="3034196"/>
            <a:ext cx="274434" cy="276999"/>
          </a:xfrm>
          <a:prstGeom prst="rect">
            <a:avLst/>
          </a:prstGeom>
          <a:noFill/>
        </p:spPr>
        <p:txBody>
          <a:bodyPr wrap="none" rtlCol="0">
            <a:spAutoFit/>
          </a:bodyPr>
          <a:lstStyle/>
          <a:p>
            <a:r>
              <a:rPr lang="en-US" sz="1200" b="1" dirty="0">
                <a:solidFill>
                  <a:schemeClr val="bg1"/>
                </a:solidFill>
                <a:latin typeface="Franklin Gothic Medium" panose="020B0603020102020204" pitchFamily="34" charset="0"/>
              </a:rPr>
              <a:t>0</a:t>
            </a:r>
          </a:p>
        </p:txBody>
      </p:sp>
      <p:sp>
        <p:nvSpPr>
          <p:cNvPr id="21" name="TextBox 20"/>
          <p:cNvSpPr txBox="1"/>
          <p:nvPr/>
        </p:nvSpPr>
        <p:spPr>
          <a:xfrm>
            <a:off x="8011186" y="2691175"/>
            <a:ext cx="274434" cy="276999"/>
          </a:xfrm>
          <a:prstGeom prst="rect">
            <a:avLst/>
          </a:prstGeom>
          <a:noFill/>
        </p:spPr>
        <p:txBody>
          <a:bodyPr wrap="none" rtlCol="0">
            <a:spAutoFit/>
          </a:bodyPr>
          <a:lstStyle/>
          <a:p>
            <a:r>
              <a:rPr lang="en-US" sz="1200" b="1" dirty="0">
                <a:solidFill>
                  <a:schemeClr val="bg1"/>
                </a:solidFill>
                <a:latin typeface="Franklin Gothic Medium" panose="020B0603020102020204" pitchFamily="34" charset="0"/>
              </a:rPr>
              <a:t>0</a:t>
            </a:r>
          </a:p>
        </p:txBody>
      </p:sp>
      <p:sp>
        <p:nvSpPr>
          <p:cNvPr id="22" name="TextBox 21"/>
          <p:cNvSpPr txBox="1"/>
          <p:nvPr/>
        </p:nvSpPr>
        <p:spPr>
          <a:xfrm>
            <a:off x="6251299" y="3254560"/>
            <a:ext cx="465587" cy="276999"/>
          </a:xfrm>
          <a:prstGeom prst="rect">
            <a:avLst/>
          </a:prstGeom>
          <a:noFill/>
        </p:spPr>
        <p:txBody>
          <a:bodyPr wrap="square" rtlCol="0">
            <a:spAutoFit/>
          </a:bodyPr>
          <a:lstStyle/>
          <a:p>
            <a:r>
              <a:rPr lang="en-US" sz="1200" b="1" dirty="0">
                <a:solidFill>
                  <a:schemeClr val="bg1"/>
                </a:solidFill>
                <a:latin typeface="Franklin Gothic Medium" panose="020B0603020102020204" pitchFamily="34" charset="0"/>
              </a:rPr>
              <a:t>0.5</a:t>
            </a:r>
          </a:p>
        </p:txBody>
      </p:sp>
      <p:sp>
        <p:nvSpPr>
          <p:cNvPr id="23" name="TextBox 22"/>
          <p:cNvSpPr txBox="1"/>
          <p:nvPr/>
        </p:nvSpPr>
        <p:spPr>
          <a:xfrm>
            <a:off x="7877873" y="2943154"/>
            <a:ext cx="542205" cy="278353"/>
          </a:xfrm>
          <a:prstGeom prst="rect">
            <a:avLst/>
          </a:prstGeom>
          <a:noFill/>
        </p:spPr>
        <p:txBody>
          <a:bodyPr wrap="square" rtlCol="0">
            <a:spAutoFit/>
          </a:bodyPr>
          <a:lstStyle/>
          <a:p>
            <a:r>
              <a:rPr lang="en-US" sz="1200" b="1" dirty="0">
                <a:solidFill>
                  <a:schemeClr val="bg1"/>
                </a:solidFill>
                <a:latin typeface="Franklin Gothic Medium" panose="020B0603020102020204" pitchFamily="34" charset="0"/>
              </a:rPr>
              <a:t>0.5</a:t>
            </a:r>
          </a:p>
        </p:txBody>
      </p:sp>
      <p:sp>
        <p:nvSpPr>
          <p:cNvPr id="24" name="TextBox 23"/>
          <p:cNvSpPr txBox="1"/>
          <p:nvPr/>
        </p:nvSpPr>
        <p:spPr>
          <a:xfrm>
            <a:off x="7908448" y="4209922"/>
            <a:ext cx="283827" cy="276999"/>
          </a:xfrm>
          <a:prstGeom prst="rect">
            <a:avLst/>
          </a:prstGeom>
          <a:noFill/>
        </p:spPr>
        <p:txBody>
          <a:bodyPr wrap="square" rtlCol="0">
            <a:spAutoFit/>
          </a:bodyPr>
          <a:lstStyle/>
          <a:p>
            <a:r>
              <a:rPr lang="en-US" sz="1200" b="1" dirty="0">
                <a:solidFill>
                  <a:schemeClr val="bg1"/>
                </a:solidFill>
                <a:latin typeface="Franklin Gothic Medium" panose="020B0603020102020204" pitchFamily="34" charset="0"/>
              </a:rPr>
              <a:t>0</a:t>
            </a:r>
          </a:p>
        </p:txBody>
      </p:sp>
      <p:sp>
        <p:nvSpPr>
          <p:cNvPr id="27" name="TextBox 26"/>
          <p:cNvSpPr txBox="1"/>
          <p:nvPr/>
        </p:nvSpPr>
        <p:spPr>
          <a:xfrm>
            <a:off x="6570273" y="3541391"/>
            <a:ext cx="490840" cy="276999"/>
          </a:xfrm>
          <a:prstGeom prst="rect">
            <a:avLst/>
          </a:prstGeom>
          <a:noFill/>
        </p:spPr>
        <p:txBody>
          <a:bodyPr wrap="none" rtlCol="0">
            <a:spAutoFit/>
          </a:bodyPr>
          <a:lstStyle/>
          <a:p>
            <a:r>
              <a:rPr lang="en-US" sz="1200" b="1" dirty="0">
                <a:solidFill>
                  <a:schemeClr val="bg1"/>
                </a:solidFill>
                <a:latin typeface="Franklin Gothic Medium" panose="020B0603020102020204" pitchFamily="34" charset="0"/>
              </a:rPr>
              <a:t>28.5</a:t>
            </a:r>
          </a:p>
        </p:txBody>
      </p:sp>
      <p:sp>
        <p:nvSpPr>
          <p:cNvPr id="28" name="TextBox 27"/>
          <p:cNvSpPr txBox="1"/>
          <p:nvPr/>
        </p:nvSpPr>
        <p:spPr>
          <a:xfrm>
            <a:off x="6959195" y="3556951"/>
            <a:ext cx="490968" cy="276999"/>
          </a:xfrm>
          <a:prstGeom prst="rect">
            <a:avLst/>
          </a:prstGeom>
          <a:noFill/>
        </p:spPr>
        <p:txBody>
          <a:bodyPr wrap="none" rtlCol="0">
            <a:spAutoFit/>
          </a:bodyPr>
          <a:lstStyle/>
          <a:p>
            <a:r>
              <a:rPr lang="en-US" sz="1200" b="1" dirty="0">
                <a:solidFill>
                  <a:schemeClr val="bg1"/>
                </a:solidFill>
                <a:latin typeface="Franklin Gothic Medium" panose="020B0603020102020204" pitchFamily="34" charset="0"/>
              </a:rPr>
              <a:t>13.1</a:t>
            </a:r>
          </a:p>
        </p:txBody>
      </p:sp>
      <p:sp>
        <p:nvSpPr>
          <p:cNvPr id="29" name="TextBox 28"/>
          <p:cNvSpPr txBox="1"/>
          <p:nvPr/>
        </p:nvSpPr>
        <p:spPr>
          <a:xfrm>
            <a:off x="7468776" y="3557995"/>
            <a:ext cx="401072" cy="276999"/>
          </a:xfrm>
          <a:prstGeom prst="rect">
            <a:avLst/>
          </a:prstGeom>
          <a:noFill/>
        </p:spPr>
        <p:txBody>
          <a:bodyPr wrap="none" rtlCol="0">
            <a:spAutoFit/>
          </a:bodyPr>
          <a:lstStyle/>
          <a:p>
            <a:r>
              <a:rPr lang="en-US" sz="1200" b="1" dirty="0">
                <a:solidFill>
                  <a:schemeClr val="bg1"/>
                </a:solidFill>
                <a:latin typeface="Franklin Gothic Medium" panose="020B0603020102020204" pitchFamily="34" charset="0"/>
              </a:rPr>
              <a:t>2.7</a:t>
            </a:r>
          </a:p>
        </p:txBody>
      </p:sp>
      <p:sp>
        <p:nvSpPr>
          <p:cNvPr id="30" name="TextBox 29"/>
          <p:cNvSpPr txBox="1"/>
          <p:nvPr/>
        </p:nvSpPr>
        <p:spPr>
          <a:xfrm>
            <a:off x="7672125" y="3274664"/>
            <a:ext cx="490071" cy="276999"/>
          </a:xfrm>
          <a:prstGeom prst="rect">
            <a:avLst/>
          </a:prstGeom>
          <a:noFill/>
        </p:spPr>
        <p:txBody>
          <a:bodyPr wrap="none" rtlCol="0">
            <a:spAutoFit/>
          </a:bodyPr>
          <a:lstStyle/>
          <a:p>
            <a:r>
              <a:rPr lang="en-US" sz="1200" b="1" dirty="0">
                <a:solidFill>
                  <a:schemeClr val="bg1"/>
                </a:solidFill>
                <a:latin typeface="Franklin Gothic Medium" panose="020B0603020102020204" pitchFamily="34" charset="0"/>
              </a:rPr>
              <a:t>32.1</a:t>
            </a:r>
          </a:p>
        </p:txBody>
      </p:sp>
      <p:grpSp>
        <p:nvGrpSpPr>
          <p:cNvPr id="11" name="Group 10"/>
          <p:cNvGrpSpPr/>
          <p:nvPr/>
        </p:nvGrpSpPr>
        <p:grpSpPr>
          <a:xfrm>
            <a:off x="322709" y="832806"/>
            <a:ext cx="2436886" cy="1206607"/>
            <a:chOff x="61253" y="1043973"/>
            <a:chExt cx="2436886" cy="1206607"/>
          </a:xfrm>
        </p:grpSpPr>
        <p:pic>
          <p:nvPicPr>
            <p:cNvPr id="52" name="Picture 5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087" y="1043973"/>
              <a:ext cx="1829218" cy="426818"/>
            </a:xfrm>
            <a:prstGeom prst="rect">
              <a:avLst/>
            </a:prstGeom>
          </p:spPr>
        </p:pic>
        <p:sp>
          <p:nvSpPr>
            <p:cNvPr id="53" name="TextBox 52"/>
            <p:cNvSpPr txBox="1"/>
            <p:nvPr/>
          </p:nvSpPr>
          <p:spPr>
            <a:xfrm>
              <a:off x="61253" y="1465750"/>
              <a:ext cx="2436886" cy="784830"/>
            </a:xfrm>
            <a:prstGeom prst="rect">
              <a:avLst/>
            </a:prstGeom>
            <a:noFill/>
          </p:spPr>
          <p:txBody>
            <a:bodyPr wrap="none" rtlCol="0">
              <a:spAutoFit/>
            </a:bodyPr>
            <a:lstStyle/>
            <a:p>
              <a:pPr algn="ctr"/>
              <a:r>
                <a:rPr lang="en-US" sz="1500" dirty="0">
                  <a:latin typeface="Franklin Gothic Medium" panose="020B0603020102020204" pitchFamily="34" charset="0"/>
                </a:rPr>
                <a:t>Plan To Be Tobacco Free</a:t>
              </a:r>
            </a:p>
            <a:p>
              <a:pPr algn="ctr"/>
              <a:r>
                <a:rPr lang="en-US" sz="1500" dirty="0">
                  <a:latin typeface="Franklin Gothic Medium" panose="020B0603020102020204" pitchFamily="34" charset="0"/>
                </a:rPr>
                <a:t>Smoking Cessation Classes</a:t>
              </a:r>
            </a:p>
            <a:p>
              <a:pPr algn="ctr"/>
              <a:r>
                <a:rPr lang="en-US" sz="1500" dirty="0">
                  <a:latin typeface="Franklin Gothic Medium" panose="020B0603020102020204" pitchFamily="34" charset="0"/>
                </a:rPr>
                <a:t>Quit Now Kentucky</a:t>
              </a:r>
            </a:p>
          </p:txBody>
        </p:sp>
      </p:grpSp>
      <p:grpSp>
        <p:nvGrpSpPr>
          <p:cNvPr id="18" name="Group 17"/>
          <p:cNvGrpSpPr/>
          <p:nvPr/>
        </p:nvGrpSpPr>
        <p:grpSpPr>
          <a:xfrm>
            <a:off x="3197633" y="971212"/>
            <a:ext cx="2743903" cy="4189041"/>
            <a:chOff x="3197634" y="1576388"/>
            <a:chExt cx="2743903" cy="4189041"/>
          </a:xfrm>
        </p:grpSpPr>
        <p:pic>
          <p:nvPicPr>
            <p:cNvPr id="4" name="Picture 3"/>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859883" y="1576388"/>
              <a:ext cx="1424233" cy="846676"/>
            </a:xfrm>
            <a:prstGeom prst="rect">
              <a:avLst/>
            </a:prstGeom>
          </p:spPr>
        </p:pic>
        <p:sp>
          <p:nvSpPr>
            <p:cNvPr id="54" name="TextBox 53"/>
            <p:cNvSpPr txBox="1"/>
            <p:nvPr/>
          </p:nvSpPr>
          <p:spPr>
            <a:xfrm>
              <a:off x="3197634" y="5149876"/>
              <a:ext cx="2743903" cy="615553"/>
            </a:xfrm>
            <a:prstGeom prst="rect">
              <a:avLst/>
            </a:prstGeom>
            <a:noFill/>
          </p:spPr>
          <p:txBody>
            <a:bodyPr wrap="square" rtlCol="0">
              <a:spAutoFit/>
            </a:bodyPr>
            <a:lstStyle/>
            <a:p>
              <a:pPr algn="ctr"/>
              <a:r>
                <a:rPr lang="en-US" sz="1700" dirty="0">
                  <a:latin typeface="Franklin Gothic Medium" panose="020B0603020102020204" pitchFamily="34" charset="0"/>
                </a:rPr>
                <a:t>Educated 2,670 providers </a:t>
              </a:r>
            </a:p>
            <a:p>
              <a:pPr algn="ctr"/>
              <a:r>
                <a:rPr lang="en-US" sz="1700" dirty="0">
                  <a:latin typeface="Franklin Gothic Medium" panose="020B0603020102020204" pitchFamily="34" charset="0"/>
                </a:rPr>
                <a:t>and support staff</a:t>
              </a:r>
            </a:p>
          </p:txBody>
        </p:sp>
      </p:grpSp>
      <p:pic>
        <p:nvPicPr>
          <p:cNvPr id="57" name="Picture 56"/>
          <p:cNvPicPr>
            <a:picLocks noChangeAspect="1"/>
          </p:cNvPicPr>
          <p:nvPr/>
        </p:nvPicPr>
        <p:blipFill rotWithShape="1">
          <a:blip r:embed="rId8" cstate="print">
            <a:extLst>
              <a:ext uri="{28A0092B-C50C-407E-A947-70E740481C1C}">
                <a14:useLocalDpi xmlns:a14="http://schemas.microsoft.com/office/drawing/2010/main"/>
              </a:ext>
            </a:extLst>
          </a:blip>
          <a:srcRect b="-16"/>
          <a:stretch/>
        </p:blipFill>
        <p:spPr>
          <a:xfrm>
            <a:off x="535195" y="2212863"/>
            <a:ext cx="2065983" cy="2706378"/>
          </a:xfrm>
          <a:prstGeom prst="rect">
            <a:avLst/>
          </a:prstGeom>
        </p:spPr>
      </p:pic>
      <p:grpSp>
        <p:nvGrpSpPr>
          <p:cNvPr id="12" name="Group 11"/>
          <p:cNvGrpSpPr/>
          <p:nvPr/>
        </p:nvGrpSpPr>
        <p:grpSpPr>
          <a:xfrm>
            <a:off x="3351919" y="5495502"/>
            <a:ext cx="2535003" cy="877163"/>
            <a:chOff x="3458057" y="5420659"/>
            <a:chExt cx="2535003" cy="877163"/>
          </a:xfrm>
        </p:grpSpPr>
        <p:pic>
          <p:nvPicPr>
            <p:cNvPr id="56" name="Picture 55"/>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3458057" y="5493119"/>
              <a:ext cx="513052" cy="732245"/>
            </a:xfrm>
            <a:prstGeom prst="rect">
              <a:avLst/>
            </a:prstGeom>
          </p:spPr>
        </p:pic>
        <p:sp>
          <p:nvSpPr>
            <p:cNvPr id="58" name="TextBox 57"/>
            <p:cNvSpPr txBox="1"/>
            <p:nvPr/>
          </p:nvSpPr>
          <p:spPr>
            <a:xfrm>
              <a:off x="3942702" y="5420659"/>
              <a:ext cx="2050358" cy="877163"/>
            </a:xfrm>
            <a:prstGeom prst="rect">
              <a:avLst/>
            </a:prstGeom>
            <a:noFill/>
          </p:spPr>
          <p:txBody>
            <a:bodyPr wrap="square" rtlCol="0">
              <a:spAutoFit/>
            </a:bodyPr>
            <a:lstStyle/>
            <a:p>
              <a:pPr algn="ctr"/>
              <a:r>
                <a:rPr lang="en-US" sz="1700" dirty="0">
                  <a:latin typeface="Franklin Gothic Medium" panose="020B0603020102020204" pitchFamily="34" charset="0"/>
                </a:rPr>
                <a:t>KY has the 6</a:t>
              </a:r>
              <a:r>
                <a:rPr lang="en-US" sz="1700" baseline="30000" dirty="0">
                  <a:latin typeface="Franklin Gothic Medium" panose="020B0603020102020204" pitchFamily="34" charset="0"/>
                </a:rPr>
                <a:t>th</a:t>
              </a:r>
              <a:r>
                <a:rPr lang="en-US" sz="1700" dirty="0">
                  <a:latin typeface="Franklin Gothic Medium" panose="020B0603020102020204" pitchFamily="34" charset="0"/>
                </a:rPr>
                <a:t> highest lung cancer screening volume</a:t>
              </a:r>
            </a:p>
          </p:txBody>
        </p:sp>
      </p:grpSp>
      <p:grpSp>
        <p:nvGrpSpPr>
          <p:cNvPr id="71" name="Group 70"/>
          <p:cNvGrpSpPr/>
          <p:nvPr/>
        </p:nvGrpSpPr>
        <p:grpSpPr>
          <a:xfrm>
            <a:off x="3253934" y="2284399"/>
            <a:ext cx="2629844" cy="1727772"/>
            <a:chOff x="3262922" y="3141981"/>
            <a:chExt cx="2629844" cy="1727772"/>
          </a:xfrm>
        </p:grpSpPr>
        <p:grpSp>
          <p:nvGrpSpPr>
            <p:cNvPr id="37" name="Group 36"/>
            <p:cNvGrpSpPr/>
            <p:nvPr/>
          </p:nvGrpSpPr>
          <p:grpSpPr>
            <a:xfrm>
              <a:off x="3262922" y="3253648"/>
              <a:ext cx="2629844" cy="1616105"/>
              <a:chOff x="3262922" y="2351307"/>
              <a:chExt cx="2629844" cy="1616105"/>
            </a:xfrm>
          </p:grpSpPr>
          <p:pic>
            <p:nvPicPr>
              <p:cNvPr id="25" name="Picture 2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62922" y="2780610"/>
                <a:ext cx="2629844" cy="1186802"/>
              </a:xfrm>
              <a:prstGeom prst="rect">
                <a:avLst/>
              </a:prstGeom>
              <a:noFill/>
            </p:spPr>
          </p:pic>
          <p:sp>
            <p:nvSpPr>
              <p:cNvPr id="36" name="Oval 35"/>
              <p:cNvSpPr/>
              <p:nvPr/>
            </p:nvSpPr>
            <p:spPr>
              <a:xfrm>
                <a:off x="4090163" y="3366670"/>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1" name="Oval 60"/>
              <p:cNvSpPr/>
              <p:nvPr/>
            </p:nvSpPr>
            <p:spPr>
              <a:xfrm>
                <a:off x="4455288" y="3388545"/>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3" name="Oval 62"/>
              <p:cNvSpPr/>
              <p:nvPr/>
            </p:nvSpPr>
            <p:spPr>
              <a:xfrm>
                <a:off x="5398988" y="3544585"/>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5" name="Oval 64"/>
              <p:cNvSpPr/>
              <p:nvPr/>
            </p:nvSpPr>
            <p:spPr>
              <a:xfrm>
                <a:off x="5317410" y="3143726"/>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6" name="Oval 65"/>
              <p:cNvSpPr/>
              <p:nvPr/>
            </p:nvSpPr>
            <p:spPr>
              <a:xfrm>
                <a:off x="5535009" y="3021232"/>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7" name="Oval 66"/>
              <p:cNvSpPr/>
              <p:nvPr/>
            </p:nvSpPr>
            <p:spPr>
              <a:xfrm>
                <a:off x="4973209" y="3252626"/>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8" name="Oval 67"/>
              <p:cNvSpPr/>
              <p:nvPr/>
            </p:nvSpPr>
            <p:spPr>
              <a:xfrm>
                <a:off x="4557653" y="3158285"/>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9" name="Oval 68"/>
              <p:cNvSpPr/>
              <p:nvPr/>
            </p:nvSpPr>
            <p:spPr>
              <a:xfrm>
                <a:off x="3935584" y="3549316"/>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72" name="Oval 71"/>
              <p:cNvSpPr/>
              <p:nvPr/>
            </p:nvSpPr>
            <p:spPr>
              <a:xfrm>
                <a:off x="4832355" y="3404066"/>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73" name="Oval 72"/>
              <p:cNvSpPr/>
              <p:nvPr/>
            </p:nvSpPr>
            <p:spPr>
              <a:xfrm>
                <a:off x="3405017" y="2351307"/>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latin typeface="Franklin Gothic Medium" panose="020B0603020102020204" pitchFamily="34" charset="0"/>
                </a:endParaRPr>
              </a:p>
            </p:txBody>
          </p:sp>
          <p:sp>
            <p:nvSpPr>
              <p:cNvPr id="74" name="Oval 73"/>
              <p:cNvSpPr/>
              <p:nvPr/>
            </p:nvSpPr>
            <p:spPr>
              <a:xfrm>
                <a:off x="3405017" y="2547232"/>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latin typeface="Franklin Gothic Medium" panose="020B0603020102020204" pitchFamily="34" charset="0"/>
                </a:endParaRPr>
              </a:p>
            </p:txBody>
          </p:sp>
          <p:sp>
            <p:nvSpPr>
              <p:cNvPr id="75" name="Oval 74"/>
              <p:cNvSpPr/>
              <p:nvPr/>
            </p:nvSpPr>
            <p:spPr>
              <a:xfrm>
                <a:off x="3532293" y="3662064"/>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76" name="Oval 75"/>
              <p:cNvSpPr/>
              <p:nvPr/>
            </p:nvSpPr>
            <p:spPr>
              <a:xfrm>
                <a:off x="4067985" y="3409992"/>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77" name="Oval 76"/>
              <p:cNvSpPr/>
              <p:nvPr/>
            </p:nvSpPr>
            <p:spPr>
              <a:xfrm>
                <a:off x="4435468" y="3439637"/>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78" name="Oval 77"/>
              <p:cNvSpPr/>
              <p:nvPr/>
            </p:nvSpPr>
            <p:spPr>
              <a:xfrm>
                <a:off x="4590098" y="3183914"/>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80" name="Oval 79"/>
              <p:cNvSpPr/>
              <p:nvPr/>
            </p:nvSpPr>
            <p:spPr>
              <a:xfrm>
                <a:off x="4934658" y="2845203"/>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82" name="Oval 81"/>
              <p:cNvSpPr/>
              <p:nvPr/>
            </p:nvSpPr>
            <p:spPr>
              <a:xfrm>
                <a:off x="5290330" y="3165733"/>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83" name="Oval 82"/>
              <p:cNvSpPr/>
              <p:nvPr/>
            </p:nvSpPr>
            <p:spPr>
              <a:xfrm>
                <a:off x="5416122" y="3501945"/>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84" name="Oval 83"/>
              <p:cNvSpPr/>
              <p:nvPr/>
            </p:nvSpPr>
            <p:spPr>
              <a:xfrm>
                <a:off x="5535009" y="3078254"/>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64" name="Oval 63"/>
              <p:cNvSpPr/>
              <p:nvPr/>
            </p:nvSpPr>
            <p:spPr>
              <a:xfrm>
                <a:off x="4946399" y="3193577"/>
                <a:ext cx="114044" cy="114044"/>
              </a:xfrm>
              <a:prstGeom prst="ellipse">
                <a:avLst/>
              </a:prstGeom>
              <a:solidFill>
                <a:srgbClr val="7030A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81" name="Oval 80"/>
              <p:cNvSpPr/>
              <p:nvPr/>
            </p:nvSpPr>
            <p:spPr>
              <a:xfrm>
                <a:off x="5001301" y="3196877"/>
                <a:ext cx="114044" cy="114044"/>
              </a:xfrm>
              <a:prstGeom prst="ellipse">
                <a:avLst/>
              </a:prstGeom>
              <a:solidFill>
                <a:srgbClr val="FF0000"/>
              </a:solidFill>
              <a:ln w="6350">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grpSp>
        <p:sp>
          <p:nvSpPr>
            <p:cNvPr id="70" name="TextBox 69"/>
            <p:cNvSpPr txBox="1"/>
            <p:nvPr/>
          </p:nvSpPr>
          <p:spPr>
            <a:xfrm>
              <a:off x="3476237" y="3141981"/>
              <a:ext cx="2389469" cy="523220"/>
            </a:xfrm>
            <a:prstGeom prst="rect">
              <a:avLst/>
            </a:prstGeom>
            <a:noFill/>
          </p:spPr>
          <p:txBody>
            <a:bodyPr wrap="square" rtlCol="0">
              <a:spAutoFit/>
            </a:bodyPr>
            <a:lstStyle/>
            <a:p>
              <a:r>
                <a:rPr lang="en-US" sz="1400" dirty="0">
                  <a:solidFill>
                    <a:schemeClr val="accent1"/>
                  </a:solidFill>
                  <a:latin typeface="Franklin Gothic Medium" panose="020B0603020102020204" pitchFamily="34" charset="0"/>
                </a:rPr>
                <a:t>Survivorship</a:t>
              </a:r>
            </a:p>
            <a:p>
              <a:r>
                <a:rPr lang="en-US" sz="1400" dirty="0">
                  <a:solidFill>
                    <a:schemeClr val="accent1"/>
                  </a:solidFill>
                  <a:latin typeface="Franklin Gothic Medium" panose="020B0603020102020204" pitchFamily="34" charset="0"/>
                </a:rPr>
                <a:t>Prevention &amp; Early Detection</a:t>
              </a:r>
            </a:p>
          </p:txBody>
        </p:sp>
      </p:grpSp>
      <p:grpSp>
        <p:nvGrpSpPr>
          <p:cNvPr id="62" name="Group 61"/>
          <p:cNvGrpSpPr/>
          <p:nvPr/>
        </p:nvGrpSpPr>
        <p:grpSpPr>
          <a:xfrm>
            <a:off x="6353501" y="2260003"/>
            <a:ext cx="2484721" cy="2592473"/>
            <a:chOff x="6286771" y="2100442"/>
            <a:chExt cx="2484721" cy="2592473"/>
          </a:xfrm>
        </p:grpSpPr>
        <p:grpSp>
          <p:nvGrpSpPr>
            <p:cNvPr id="87" name="Group 30"/>
            <p:cNvGrpSpPr>
              <a:grpSpLocks/>
            </p:cNvGrpSpPr>
            <p:nvPr/>
          </p:nvGrpSpPr>
          <p:grpSpPr bwMode="auto">
            <a:xfrm>
              <a:off x="6286771" y="2100442"/>
              <a:ext cx="2484721" cy="2592473"/>
              <a:chOff x="3227057" y="2218508"/>
              <a:chExt cx="2740021" cy="2547302"/>
            </a:xfrm>
          </p:grpSpPr>
          <p:grpSp>
            <p:nvGrpSpPr>
              <p:cNvPr id="88" name="Group 36"/>
              <p:cNvGrpSpPr>
                <a:grpSpLocks/>
              </p:cNvGrpSpPr>
              <p:nvPr/>
            </p:nvGrpSpPr>
            <p:grpSpPr bwMode="auto">
              <a:xfrm>
                <a:off x="3227057" y="2218508"/>
                <a:ext cx="2731726" cy="2547302"/>
                <a:chOff x="12289279" y="3924842"/>
                <a:chExt cx="1094607" cy="996443"/>
              </a:xfrm>
            </p:grpSpPr>
            <p:sp>
              <p:nvSpPr>
                <p:cNvPr id="99" name="Freeform 16"/>
                <p:cNvSpPr>
                  <a:spLocks/>
                </p:cNvSpPr>
                <p:nvPr/>
              </p:nvSpPr>
              <p:spPr bwMode="auto">
                <a:xfrm>
                  <a:off x="12583089" y="3997361"/>
                  <a:ext cx="422782" cy="206879"/>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chemeClr val="accent1"/>
                </a:solidFill>
                <a:ln w="12700">
                  <a:solidFill>
                    <a:schemeClr val="tx1"/>
                  </a:solidFill>
                  <a:round/>
                  <a:headEnd/>
                  <a:tailEnd/>
                </a:ln>
              </p:spPr>
              <p:txBody>
                <a:bodyPr/>
                <a:lstStyle/>
                <a:p>
                  <a:endParaRPr lang="en-US" sz="1000">
                    <a:latin typeface="Franklin Gothic Medium" panose="020B0603020102020204" pitchFamily="34" charset="0"/>
                  </a:endParaRPr>
                </a:p>
              </p:txBody>
            </p:sp>
            <p:sp>
              <p:nvSpPr>
                <p:cNvPr id="100" name="Freeform 17"/>
                <p:cNvSpPr>
                  <a:spLocks/>
                </p:cNvSpPr>
                <p:nvPr/>
              </p:nvSpPr>
              <p:spPr bwMode="auto">
                <a:xfrm>
                  <a:off x="12545921" y="4151741"/>
                  <a:ext cx="471726" cy="158112"/>
                </a:xfrm>
                <a:custGeom>
                  <a:avLst/>
                  <a:gdLst>
                    <a:gd name="T0" fmla="*/ 76117 w 111"/>
                    <a:gd name="T1" fmla="*/ 0 h 39"/>
                    <a:gd name="T2" fmla="*/ 60960 w 111"/>
                    <a:gd name="T3" fmla="*/ 1734 h 39"/>
                    <a:gd name="T4" fmla="*/ 59625 w 111"/>
                    <a:gd name="T5" fmla="*/ 2207 h 39"/>
                    <a:gd name="T6" fmla="*/ 21313 w 111"/>
                    <a:gd name="T7" fmla="*/ 5081 h 39"/>
                    <a:gd name="T8" fmla="*/ 21313 w 111"/>
                    <a:gd name="T9" fmla="*/ 4511 h 39"/>
                    <a:gd name="T10" fmla="*/ 19169 w 111"/>
                    <a:gd name="T11" fmla="*/ 5081 h 39"/>
                    <a:gd name="T12" fmla="*/ 19824 w 111"/>
                    <a:gd name="T13" fmla="*/ 5671 h 39"/>
                    <a:gd name="T14" fmla="*/ 19824 w 111"/>
                    <a:gd name="T15" fmla="*/ 6241 h 39"/>
                    <a:gd name="T16" fmla="*/ 6156 w 111"/>
                    <a:gd name="T17" fmla="*/ 7288 h 39"/>
                    <a:gd name="T18" fmla="*/ 5501 w 111"/>
                    <a:gd name="T19" fmla="*/ 8448 h 39"/>
                    <a:gd name="T20" fmla="*/ 4820 w 111"/>
                    <a:gd name="T21" fmla="*/ 10182 h 39"/>
                    <a:gd name="T22" fmla="*/ 5501 w 111"/>
                    <a:gd name="T23" fmla="*/ 10752 h 39"/>
                    <a:gd name="T24" fmla="*/ 4820 w 111"/>
                    <a:gd name="T25" fmla="*/ 12365 h 39"/>
                    <a:gd name="T26" fmla="*/ 4820 w 111"/>
                    <a:gd name="T27" fmla="*/ 12365 h 39"/>
                    <a:gd name="T28" fmla="*/ 4820 w 111"/>
                    <a:gd name="T29" fmla="*/ 12959 h 39"/>
                    <a:gd name="T30" fmla="*/ 4165 w 111"/>
                    <a:gd name="T31" fmla="*/ 14099 h 39"/>
                    <a:gd name="T32" fmla="*/ 3485 w 111"/>
                    <a:gd name="T33" fmla="*/ 14693 h 39"/>
                    <a:gd name="T34" fmla="*/ 2671 w 111"/>
                    <a:gd name="T35" fmla="*/ 16876 h 39"/>
                    <a:gd name="T36" fmla="*/ 1336 w 111"/>
                    <a:gd name="T37" fmla="*/ 18040 h 39"/>
                    <a:gd name="T38" fmla="*/ 1336 w 111"/>
                    <a:gd name="T39" fmla="*/ 19770 h 39"/>
                    <a:gd name="T40" fmla="*/ 1336 w 111"/>
                    <a:gd name="T41" fmla="*/ 21382 h 39"/>
                    <a:gd name="T42" fmla="*/ 1336 w 111"/>
                    <a:gd name="T43" fmla="*/ 21382 h 39"/>
                    <a:gd name="T44" fmla="*/ 0 w 111"/>
                    <a:gd name="T45" fmla="*/ 21977 h 39"/>
                    <a:gd name="T46" fmla="*/ 19824 w 111"/>
                    <a:gd name="T47" fmla="*/ 20817 h 39"/>
                    <a:gd name="T48" fmla="*/ 44621 w 111"/>
                    <a:gd name="T49" fmla="*/ 19200 h 39"/>
                    <a:gd name="T50" fmla="*/ 53469 w 111"/>
                    <a:gd name="T51" fmla="*/ 18040 h 39"/>
                    <a:gd name="T52" fmla="*/ 54124 w 111"/>
                    <a:gd name="T53" fmla="*/ 15736 h 39"/>
                    <a:gd name="T54" fmla="*/ 54804 w 111"/>
                    <a:gd name="T55" fmla="*/ 15736 h 39"/>
                    <a:gd name="T56" fmla="*/ 54804 w 111"/>
                    <a:gd name="T57" fmla="*/ 15736 h 39"/>
                    <a:gd name="T58" fmla="*/ 55459 w 111"/>
                    <a:gd name="T59" fmla="*/ 15263 h 39"/>
                    <a:gd name="T60" fmla="*/ 56273 w 111"/>
                    <a:gd name="T61" fmla="*/ 14693 h 39"/>
                    <a:gd name="T62" fmla="*/ 55459 w 111"/>
                    <a:gd name="T63" fmla="*/ 14099 h 39"/>
                    <a:gd name="T64" fmla="*/ 56273 w 111"/>
                    <a:gd name="T65" fmla="*/ 13529 h 39"/>
                    <a:gd name="T66" fmla="*/ 56954 w 111"/>
                    <a:gd name="T67" fmla="*/ 12959 h 39"/>
                    <a:gd name="T68" fmla="*/ 58970 w 111"/>
                    <a:gd name="T69" fmla="*/ 12365 h 39"/>
                    <a:gd name="T70" fmla="*/ 60960 w 111"/>
                    <a:gd name="T71" fmla="*/ 11795 h 39"/>
                    <a:gd name="T72" fmla="*/ 63104 w 111"/>
                    <a:gd name="T73" fmla="*/ 10182 h 39"/>
                    <a:gd name="T74" fmla="*/ 63785 w 111"/>
                    <a:gd name="T75" fmla="*/ 10182 h 39"/>
                    <a:gd name="T76" fmla="*/ 65120 w 111"/>
                    <a:gd name="T77" fmla="*/ 9018 h 39"/>
                    <a:gd name="T78" fmla="*/ 65801 w 111"/>
                    <a:gd name="T79" fmla="*/ 7858 h 39"/>
                    <a:gd name="T80" fmla="*/ 65801 w 111"/>
                    <a:gd name="T81" fmla="*/ 7858 h 39"/>
                    <a:gd name="T82" fmla="*/ 66456 w 111"/>
                    <a:gd name="T83" fmla="*/ 7858 h 39"/>
                    <a:gd name="T84" fmla="*/ 67137 w 111"/>
                    <a:gd name="T85" fmla="*/ 7858 h 39"/>
                    <a:gd name="T86" fmla="*/ 67137 w 111"/>
                    <a:gd name="T87" fmla="*/ 7288 h 39"/>
                    <a:gd name="T88" fmla="*/ 67925 w 111"/>
                    <a:gd name="T89" fmla="*/ 6718 h 39"/>
                    <a:gd name="T90" fmla="*/ 67925 w 111"/>
                    <a:gd name="T91" fmla="*/ 6718 h 39"/>
                    <a:gd name="T92" fmla="*/ 68605 w 111"/>
                    <a:gd name="T93" fmla="*/ 7288 h 39"/>
                    <a:gd name="T94" fmla="*/ 69286 w 111"/>
                    <a:gd name="T95" fmla="*/ 6718 h 39"/>
                    <a:gd name="T96" fmla="*/ 69286 w 111"/>
                    <a:gd name="T97" fmla="*/ 6718 h 39"/>
                    <a:gd name="T98" fmla="*/ 70621 w 111"/>
                    <a:gd name="T99" fmla="*/ 5671 h 39"/>
                    <a:gd name="T100" fmla="*/ 71276 w 111"/>
                    <a:gd name="T101" fmla="*/ 5671 h 39"/>
                    <a:gd name="T102" fmla="*/ 72612 w 111"/>
                    <a:gd name="T103" fmla="*/ 5671 h 39"/>
                    <a:gd name="T104" fmla="*/ 74756 w 111"/>
                    <a:gd name="T105" fmla="*/ 3347 h 39"/>
                    <a:gd name="T106" fmla="*/ 75437 w 111"/>
                    <a:gd name="T107" fmla="*/ 2777 h 39"/>
                    <a:gd name="T108" fmla="*/ 76117 w 111"/>
                    <a:gd name="T109" fmla="*/ 2207 h 39"/>
                    <a:gd name="T110" fmla="*/ 76117 w 111"/>
                    <a:gd name="T111" fmla="*/ 1734 h 39"/>
                    <a:gd name="T112" fmla="*/ 76117 w 111"/>
                    <a:gd name="T113" fmla="*/ 570 h 39"/>
                    <a:gd name="T114" fmla="*/ 76117 w 111"/>
                    <a:gd name="T115" fmla="*/ 0 h 39"/>
                    <a:gd name="T116" fmla="*/ 7611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chemeClr val="bg1">
                    <a:lumMod val="65000"/>
                  </a:schemeClr>
                </a:solidFill>
                <a:ln w="12700">
                  <a:solidFill>
                    <a:schemeClr val="tx1"/>
                  </a:solidFill>
                  <a:round/>
                  <a:headEnd/>
                  <a:tailEnd/>
                </a:ln>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endParaRPr lang="en-US" altLang="en-US" sz="1100">
                    <a:latin typeface="Franklin Gothic Medium" panose="020B0603020102020204" pitchFamily="34" charset="0"/>
                  </a:endParaRPr>
                </a:p>
              </p:txBody>
            </p:sp>
            <p:sp>
              <p:nvSpPr>
                <p:cNvPr id="101" name="Freeform 18"/>
                <p:cNvSpPr>
                  <a:spLocks/>
                </p:cNvSpPr>
                <p:nvPr/>
              </p:nvSpPr>
              <p:spPr bwMode="auto">
                <a:xfrm>
                  <a:off x="12668642" y="4289817"/>
                  <a:ext cx="220943" cy="33566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chemeClr val="tx2"/>
                </a:solidFill>
                <a:ln w="12700">
                  <a:solidFill>
                    <a:schemeClr val="tx1"/>
                  </a:solidFill>
                  <a:round/>
                  <a:headEnd/>
                  <a:tailEnd/>
                </a:ln>
              </p:spPr>
              <p:txBody>
                <a:bodyPr/>
                <a:lstStyle/>
                <a:p>
                  <a:endParaRPr lang="en-US" sz="1000">
                    <a:latin typeface="Franklin Gothic Medium" panose="020B0603020102020204" pitchFamily="34" charset="0"/>
                  </a:endParaRPr>
                </a:p>
              </p:txBody>
            </p:sp>
            <p:sp>
              <p:nvSpPr>
                <p:cNvPr id="102" name="Freeform 20"/>
                <p:cNvSpPr>
                  <a:spLocks/>
                </p:cNvSpPr>
                <p:nvPr/>
              </p:nvSpPr>
              <p:spPr bwMode="auto">
                <a:xfrm>
                  <a:off x="12877612" y="4098718"/>
                  <a:ext cx="506324" cy="206836"/>
                </a:xfrm>
                <a:custGeom>
                  <a:avLst/>
                  <a:gdLst>
                    <a:gd name="T0" fmla="*/ 1338 w 119"/>
                    <a:gd name="T1" fmla="*/ 23264 h 51"/>
                    <a:gd name="T2" fmla="*/ 2840 w 119"/>
                    <a:gd name="T3" fmla="*/ 22122 h 51"/>
                    <a:gd name="T4" fmla="*/ 3496 w 119"/>
                    <a:gd name="T5" fmla="*/ 20477 h 51"/>
                    <a:gd name="T6" fmla="*/ 9698 w 119"/>
                    <a:gd name="T7" fmla="*/ 17567 h 51"/>
                    <a:gd name="T8" fmla="*/ 12400 w 119"/>
                    <a:gd name="T9" fmla="*/ 15350 h 51"/>
                    <a:gd name="T10" fmla="*/ 13876 w 119"/>
                    <a:gd name="T11" fmla="*/ 15350 h 51"/>
                    <a:gd name="T12" fmla="*/ 14558 w 119"/>
                    <a:gd name="T13" fmla="*/ 14208 h 51"/>
                    <a:gd name="T14" fmla="*/ 15896 w 119"/>
                    <a:gd name="T15" fmla="*/ 14208 h 51"/>
                    <a:gd name="T16" fmla="*/ 19392 w 119"/>
                    <a:gd name="T17" fmla="*/ 13041 h 51"/>
                    <a:gd name="T18" fmla="*/ 22755 w 119"/>
                    <a:gd name="T19" fmla="*/ 9652 h 51"/>
                    <a:gd name="T20" fmla="*/ 22755 w 119"/>
                    <a:gd name="T21" fmla="*/ 7343 h 51"/>
                    <a:gd name="T22" fmla="*/ 25594 w 119"/>
                    <a:gd name="T23" fmla="*/ 7343 h 51"/>
                    <a:gd name="T24" fmla="*/ 28957 w 119"/>
                    <a:gd name="T25" fmla="*/ 6865 h 51"/>
                    <a:gd name="T26" fmla="*/ 77988 w 119"/>
                    <a:gd name="T27" fmla="*/ 571 h 51"/>
                    <a:gd name="T28" fmla="*/ 78669 w 119"/>
                    <a:gd name="T29" fmla="*/ 1167 h 51"/>
                    <a:gd name="T30" fmla="*/ 80141 w 119"/>
                    <a:gd name="T31" fmla="*/ 2788 h 51"/>
                    <a:gd name="T32" fmla="*/ 80141 w 119"/>
                    <a:gd name="T33" fmla="*/ 3383 h 51"/>
                    <a:gd name="T34" fmla="*/ 78669 w 119"/>
                    <a:gd name="T35" fmla="*/ 2788 h 51"/>
                    <a:gd name="T36" fmla="*/ 77988 w 119"/>
                    <a:gd name="T37" fmla="*/ 3383 h 51"/>
                    <a:gd name="T38" fmla="*/ 75281 w 119"/>
                    <a:gd name="T39" fmla="*/ 4531 h 51"/>
                    <a:gd name="T40" fmla="*/ 72472 w 119"/>
                    <a:gd name="T41" fmla="*/ 6293 h 51"/>
                    <a:gd name="T42" fmla="*/ 73128 w 119"/>
                    <a:gd name="T43" fmla="*/ 6865 h 51"/>
                    <a:gd name="T44" fmla="*/ 77306 w 119"/>
                    <a:gd name="T45" fmla="*/ 5126 h 51"/>
                    <a:gd name="T46" fmla="*/ 78669 w 119"/>
                    <a:gd name="T47" fmla="*/ 6293 h 51"/>
                    <a:gd name="T48" fmla="*/ 79331 w 119"/>
                    <a:gd name="T49" fmla="*/ 6293 h 51"/>
                    <a:gd name="T50" fmla="*/ 81484 w 119"/>
                    <a:gd name="T51" fmla="*/ 5126 h 51"/>
                    <a:gd name="T52" fmla="*/ 82165 w 119"/>
                    <a:gd name="T53" fmla="*/ 7914 h 51"/>
                    <a:gd name="T54" fmla="*/ 80828 w 119"/>
                    <a:gd name="T55" fmla="*/ 9652 h 51"/>
                    <a:gd name="T56" fmla="*/ 78669 w 119"/>
                    <a:gd name="T57" fmla="*/ 10824 h 51"/>
                    <a:gd name="T58" fmla="*/ 75963 w 119"/>
                    <a:gd name="T59" fmla="*/ 11395 h 51"/>
                    <a:gd name="T60" fmla="*/ 75281 w 119"/>
                    <a:gd name="T61" fmla="*/ 10824 h 51"/>
                    <a:gd name="T62" fmla="*/ 74625 w 119"/>
                    <a:gd name="T63" fmla="*/ 10248 h 51"/>
                    <a:gd name="T64" fmla="*/ 74625 w 119"/>
                    <a:gd name="T65" fmla="*/ 11991 h 51"/>
                    <a:gd name="T66" fmla="*/ 75281 w 119"/>
                    <a:gd name="T67" fmla="*/ 12445 h 51"/>
                    <a:gd name="T68" fmla="*/ 75963 w 119"/>
                    <a:gd name="T69" fmla="*/ 13612 h 51"/>
                    <a:gd name="T70" fmla="*/ 72472 w 119"/>
                    <a:gd name="T71" fmla="*/ 15350 h 51"/>
                    <a:gd name="T72" fmla="*/ 72472 w 119"/>
                    <a:gd name="T73" fmla="*/ 16517 h 51"/>
                    <a:gd name="T74" fmla="*/ 77306 w 119"/>
                    <a:gd name="T75" fmla="*/ 15350 h 51"/>
                    <a:gd name="T76" fmla="*/ 78669 w 119"/>
                    <a:gd name="T77" fmla="*/ 15350 h 51"/>
                    <a:gd name="T78" fmla="*/ 75281 w 119"/>
                    <a:gd name="T79" fmla="*/ 18162 h 51"/>
                    <a:gd name="T80" fmla="*/ 71129 w 119"/>
                    <a:gd name="T81" fmla="*/ 20477 h 51"/>
                    <a:gd name="T82" fmla="*/ 70447 w 119"/>
                    <a:gd name="T83" fmla="*/ 21072 h 51"/>
                    <a:gd name="T84" fmla="*/ 66270 w 119"/>
                    <a:gd name="T85" fmla="*/ 25027 h 51"/>
                    <a:gd name="T86" fmla="*/ 64245 w 119"/>
                    <a:gd name="T87" fmla="*/ 28391 h 51"/>
                    <a:gd name="T88" fmla="*/ 47693 w 119"/>
                    <a:gd name="T89" fmla="*/ 22122 h 51"/>
                    <a:gd name="T90" fmla="*/ 34473 w 119"/>
                    <a:gd name="T91" fmla="*/ 20477 h 51"/>
                    <a:gd name="T92" fmla="*/ 33817 w 119"/>
                    <a:gd name="T93" fmla="*/ 20477 h 51"/>
                    <a:gd name="T94" fmla="*/ 20730 w 119"/>
                    <a:gd name="T95" fmla="*/ 21072 h 51"/>
                    <a:gd name="T96" fmla="*/ 17921 w 119"/>
                    <a:gd name="T97" fmla="*/ 22693 h 51"/>
                    <a:gd name="T98" fmla="*/ 0 w 119"/>
                    <a:gd name="T99" fmla="*/ 25603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chemeClr val="bg1">
                    <a:lumMod val="65000"/>
                  </a:schemeClr>
                </a:solidFill>
                <a:ln w="12700">
                  <a:solidFill>
                    <a:schemeClr val="tx1"/>
                  </a:solidFill>
                  <a:round/>
                  <a:headEnd/>
                  <a:tailEnd/>
                </a:ln>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endParaRPr lang="en-US" altLang="en-US" sz="1100">
                    <a:latin typeface="Franklin Gothic Medium" panose="020B0603020102020204" pitchFamily="34" charset="0"/>
                  </a:endParaRPr>
                </a:p>
              </p:txBody>
            </p:sp>
            <p:sp>
              <p:nvSpPr>
                <p:cNvPr id="103" name="Freeform 21"/>
                <p:cNvSpPr>
                  <a:spLocks/>
                </p:cNvSpPr>
                <p:nvPr/>
              </p:nvSpPr>
              <p:spPr bwMode="auto">
                <a:xfrm>
                  <a:off x="12728790" y="4544872"/>
                  <a:ext cx="523348" cy="376413"/>
                </a:xfrm>
                <a:custGeom>
                  <a:avLst/>
                  <a:gdLst>
                    <a:gd name="T0" fmla="*/ 0 w 123"/>
                    <a:gd name="T1" fmla="*/ 4506 h 93"/>
                    <a:gd name="T2" fmla="*/ 0 w 123"/>
                    <a:gd name="T3" fmla="*/ 5670 h 93"/>
                    <a:gd name="T4" fmla="*/ 1337 w 123"/>
                    <a:gd name="T5" fmla="*/ 6712 h 93"/>
                    <a:gd name="T6" fmla="*/ 2018 w 123"/>
                    <a:gd name="T7" fmla="*/ 8446 h 93"/>
                    <a:gd name="T8" fmla="*/ 2674 w 123"/>
                    <a:gd name="T9" fmla="*/ 9586 h 93"/>
                    <a:gd name="T10" fmla="*/ 2018 w 123"/>
                    <a:gd name="T11" fmla="*/ 10750 h 93"/>
                    <a:gd name="T12" fmla="*/ 4825 w 123"/>
                    <a:gd name="T13" fmla="*/ 10180 h 93"/>
                    <a:gd name="T14" fmla="*/ 6192 w 123"/>
                    <a:gd name="T15" fmla="*/ 8446 h 93"/>
                    <a:gd name="T16" fmla="*/ 6848 w 123"/>
                    <a:gd name="T17" fmla="*/ 8446 h 93"/>
                    <a:gd name="T18" fmla="*/ 6192 w 123"/>
                    <a:gd name="T19" fmla="*/ 9586 h 93"/>
                    <a:gd name="T20" fmla="*/ 13040 w 123"/>
                    <a:gd name="T21" fmla="*/ 7852 h 93"/>
                    <a:gd name="T22" fmla="*/ 13040 w 123"/>
                    <a:gd name="T23" fmla="*/ 9016 h 93"/>
                    <a:gd name="T24" fmla="*/ 17210 w 123"/>
                    <a:gd name="T25" fmla="*/ 9586 h 93"/>
                    <a:gd name="T26" fmla="*/ 20017 w 123"/>
                    <a:gd name="T27" fmla="*/ 10180 h 93"/>
                    <a:gd name="T28" fmla="*/ 21353 w 123"/>
                    <a:gd name="T29" fmla="*/ 10750 h 93"/>
                    <a:gd name="T30" fmla="*/ 21353 w 123"/>
                    <a:gd name="T31" fmla="*/ 11198 h 93"/>
                    <a:gd name="T32" fmla="*/ 24713 w 123"/>
                    <a:gd name="T33" fmla="*/ 13522 h 93"/>
                    <a:gd name="T34" fmla="*/ 24058 w 123"/>
                    <a:gd name="T35" fmla="*/ 14092 h 93"/>
                    <a:gd name="T36" fmla="*/ 23377 w 123"/>
                    <a:gd name="T37" fmla="*/ 14686 h 93"/>
                    <a:gd name="T38" fmla="*/ 28227 w 123"/>
                    <a:gd name="T39" fmla="*/ 13522 h 93"/>
                    <a:gd name="T40" fmla="*/ 34394 w 123"/>
                    <a:gd name="T41" fmla="*/ 11793 h 93"/>
                    <a:gd name="T42" fmla="*/ 34394 w 123"/>
                    <a:gd name="T43" fmla="*/ 10180 h 93"/>
                    <a:gd name="T44" fmla="*/ 41923 w 123"/>
                    <a:gd name="T45" fmla="*/ 11793 h 93"/>
                    <a:gd name="T46" fmla="*/ 47429 w 123"/>
                    <a:gd name="T47" fmla="*/ 15709 h 93"/>
                    <a:gd name="T48" fmla="*/ 50922 w 123"/>
                    <a:gd name="T49" fmla="*/ 16868 h 93"/>
                    <a:gd name="T50" fmla="*/ 52940 w 123"/>
                    <a:gd name="T51" fmla="*/ 20215 h 93"/>
                    <a:gd name="T52" fmla="*/ 52259 w 123"/>
                    <a:gd name="T53" fmla="*/ 27048 h 93"/>
                    <a:gd name="T54" fmla="*/ 55092 w 123"/>
                    <a:gd name="T55" fmla="*/ 30395 h 93"/>
                    <a:gd name="T56" fmla="*/ 54410 w 123"/>
                    <a:gd name="T57" fmla="*/ 28213 h 93"/>
                    <a:gd name="T58" fmla="*/ 56429 w 123"/>
                    <a:gd name="T59" fmla="*/ 28661 h 93"/>
                    <a:gd name="T60" fmla="*/ 57110 w 123"/>
                    <a:gd name="T61" fmla="*/ 28213 h 93"/>
                    <a:gd name="T62" fmla="*/ 57110 w 123"/>
                    <a:gd name="T63" fmla="*/ 29825 h 93"/>
                    <a:gd name="T64" fmla="*/ 55092 w 123"/>
                    <a:gd name="T65" fmla="*/ 32124 h 93"/>
                    <a:gd name="T66" fmla="*/ 57110 w 123"/>
                    <a:gd name="T67" fmla="*/ 34331 h 93"/>
                    <a:gd name="T68" fmla="*/ 61284 w 123"/>
                    <a:gd name="T69" fmla="*/ 38247 h 93"/>
                    <a:gd name="T70" fmla="*/ 62621 w 123"/>
                    <a:gd name="T71" fmla="*/ 38841 h 93"/>
                    <a:gd name="T72" fmla="*/ 64639 w 123"/>
                    <a:gd name="T73" fmla="*/ 41618 h 93"/>
                    <a:gd name="T74" fmla="*/ 68132 w 123"/>
                    <a:gd name="T75" fmla="*/ 46123 h 93"/>
                    <a:gd name="T76" fmla="*/ 74294 w 123"/>
                    <a:gd name="T77" fmla="*/ 49586 h 93"/>
                    <a:gd name="T78" fmla="*/ 76445 w 123"/>
                    <a:gd name="T79" fmla="*/ 50609 h 93"/>
                    <a:gd name="T80" fmla="*/ 75661 w 123"/>
                    <a:gd name="T81" fmla="*/ 51204 h 93"/>
                    <a:gd name="T82" fmla="*/ 74980 w 123"/>
                    <a:gd name="T83" fmla="*/ 51769 h 93"/>
                    <a:gd name="T84" fmla="*/ 77813 w 123"/>
                    <a:gd name="T85" fmla="*/ 51769 h 93"/>
                    <a:gd name="T86" fmla="*/ 83319 w 123"/>
                    <a:gd name="T87" fmla="*/ 49586 h 93"/>
                    <a:gd name="T88" fmla="*/ 83319 w 123"/>
                    <a:gd name="T89" fmla="*/ 46123 h 93"/>
                    <a:gd name="T90" fmla="*/ 83974 w 123"/>
                    <a:gd name="T91" fmla="*/ 41618 h 93"/>
                    <a:gd name="T92" fmla="*/ 83319 w 123"/>
                    <a:gd name="T93" fmla="*/ 34331 h 93"/>
                    <a:gd name="T94" fmla="*/ 77813 w 123"/>
                    <a:gd name="T95" fmla="*/ 27048 h 93"/>
                    <a:gd name="T96" fmla="*/ 75661 w 123"/>
                    <a:gd name="T97" fmla="*/ 24155 h 93"/>
                    <a:gd name="T98" fmla="*/ 75661 w 123"/>
                    <a:gd name="T99" fmla="*/ 21379 h 93"/>
                    <a:gd name="T100" fmla="*/ 70939 w 123"/>
                    <a:gd name="T101" fmla="*/ 16298 h 93"/>
                    <a:gd name="T102" fmla="*/ 68132 w 123"/>
                    <a:gd name="T103" fmla="*/ 13522 h 93"/>
                    <a:gd name="T104" fmla="*/ 63277 w 123"/>
                    <a:gd name="T105" fmla="*/ 4506 h 93"/>
                    <a:gd name="T106" fmla="*/ 61940 w 123"/>
                    <a:gd name="T107" fmla="*/ 3346 h 93"/>
                    <a:gd name="T108" fmla="*/ 60603 w 123"/>
                    <a:gd name="T109" fmla="*/ 570 h 93"/>
                    <a:gd name="T110" fmla="*/ 56429 w 123"/>
                    <a:gd name="T111" fmla="*/ 570 h 93"/>
                    <a:gd name="T112" fmla="*/ 56429 w 123"/>
                    <a:gd name="T113" fmla="*/ 3941 h 93"/>
                    <a:gd name="T114" fmla="*/ 55092 w 123"/>
                    <a:gd name="T115" fmla="*/ 4506 h 93"/>
                    <a:gd name="T116" fmla="*/ 26865 w 123"/>
                    <a:gd name="T117" fmla="*/ 3941 h 93"/>
                    <a:gd name="T118" fmla="*/ 26209 w 123"/>
                    <a:gd name="T119" fmla="*/ 1734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chemeClr val="bg1">
                    <a:lumMod val="65000"/>
                  </a:schemeClr>
                </a:solidFill>
                <a:ln w="12700">
                  <a:solidFill>
                    <a:schemeClr val="tx1"/>
                  </a:solidFill>
                  <a:round/>
                  <a:headEnd/>
                  <a:tailEnd/>
                </a:ln>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endParaRPr lang="en-US" altLang="en-US" sz="1100">
                    <a:latin typeface="Franklin Gothic Medium" panose="020B0603020102020204" pitchFamily="34" charset="0"/>
                  </a:endParaRPr>
                </a:p>
              </p:txBody>
            </p:sp>
            <p:sp>
              <p:nvSpPr>
                <p:cNvPr id="104" name="Freeform 23"/>
                <p:cNvSpPr>
                  <a:spLocks/>
                </p:cNvSpPr>
                <p:nvPr/>
              </p:nvSpPr>
              <p:spPr bwMode="auto">
                <a:xfrm>
                  <a:off x="12289464" y="4204286"/>
                  <a:ext cx="285562" cy="250782"/>
                </a:xfrm>
                <a:custGeom>
                  <a:avLst/>
                  <a:gdLst>
                    <a:gd name="T0" fmla="*/ 0 w 67"/>
                    <a:gd name="T1" fmla="*/ 1734 h 62"/>
                    <a:gd name="T2" fmla="*/ 41675 w 67"/>
                    <a:gd name="T3" fmla="*/ 0 h 62"/>
                    <a:gd name="T4" fmla="*/ 41675 w 67"/>
                    <a:gd name="T5" fmla="*/ 570 h 62"/>
                    <a:gd name="T6" fmla="*/ 42363 w 67"/>
                    <a:gd name="T7" fmla="*/ 1164 h 62"/>
                    <a:gd name="T8" fmla="*/ 43046 w 67"/>
                    <a:gd name="T9" fmla="*/ 1734 h 62"/>
                    <a:gd name="T10" fmla="*/ 42363 w 67"/>
                    <a:gd name="T11" fmla="*/ 2776 h 62"/>
                    <a:gd name="T12" fmla="*/ 41675 w 67"/>
                    <a:gd name="T13" fmla="*/ 3346 h 62"/>
                    <a:gd name="T14" fmla="*/ 40335 w 67"/>
                    <a:gd name="T15" fmla="*/ 4506 h 62"/>
                    <a:gd name="T16" fmla="*/ 40335 w 67"/>
                    <a:gd name="T17" fmla="*/ 5076 h 62"/>
                    <a:gd name="T18" fmla="*/ 46553 w 67"/>
                    <a:gd name="T19" fmla="*/ 5076 h 62"/>
                    <a:gd name="T20" fmla="*/ 46553 w 67"/>
                    <a:gd name="T21" fmla="*/ 5076 h 62"/>
                    <a:gd name="T22" fmla="*/ 46553 w 67"/>
                    <a:gd name="T23" fmla="*/ 5670 h 62"/>
                    <a:gd name="T24" fmla="*/ 45896 w 67"/>
                    <a:gd name="T25" fmla="*/ 6712 h 62"/>
                    <a:gd name="T26" fmla="*/ 45208 w 67"/>
                    <a:gd name="T27" fmla="*/ 7282 h 62"/>
                    <a:gd name="T28" fmla="*/ 44525 w 67"/>
                    <a:gd name="T29" fmla="*/ 9586 h 62"/>
                    <a:gd name="T30" fmla="*/ 43046 w 67"/>
                    <a:gd name="T31" fmla="*/ 10750 h 62"/>
                    <a:gd name="T32" fmla="*/ 43046 w 67"/>
                    <a:gd name="T33" fmla="*/ 12363 h 62"/>
                    <a:gd name="T34" fmla="*/ 43046 w 67"/>
                    <a:gd name="T35" fmla="*/ 14092 h 62"/>
                    <a:gd name="T36" fmla="*/ 43046 w 67"/>
                    <a:gd name="T37" fmla="*/ 14092 h 62"/>
                    <a:gd name="T38" fmla="*/ 41675 w 67"/>
                    <a:gd name="T39" fmla="*/ 14686 h 62"/>
                    <a:gd name="T40" fmla="*/ 41675 w 67"/>
                    <a:gd name="T41" fmla="*/ 15256 h 62"/>
                    <a:gd name="T42" fmla="*/ 39647 w 67"/>
                    <a:gd name="T43" fmla="*/ 16298 h 62"/>
                    <a:gd name="T44" fmla="*/ 39647 w 67"/>
                    <a:gd name="T45" fmla="*/ 18032 h 62"/>
                    <a:gd name="T46" fmla="*/ 39647 w 67"/>
                    <a:gd name="T47" fmla="*/ 19645 h 62"/>
                    <a:gd name="T48" fmla="*/ 38990 w 67"/>
                    <a:gd name="T49" fmla="*/ 20215 h 62"/>
                    <a:gd name="T50" fmla="*/ 37486 w 67"/>
                    <a:gd name="T51" fmla="*/ 21379 h 62"/>
                    <a:gd name="T52" fmla="*/ 36141 w 67"/>
                    <a:gd name="T53" fmla="*/ 22538 h 62"/>
                    <a:gd name="T54" fmla="*/ 35458 w 67"/>
                    <a:gd name="T55" fmla="*/ 23108 h 62"/>
                    <a:gd name="T56" fmla="*/ 35458 w 67"/>
                    <a:gd name="T57" fmla="*/ 24155 h 62"/>
                    <a:gd name="T58" fmla="*/ 34795 w 67"/>
                    <a:gd name="T59" fmla="*/ 25314 h 62"/>
                    <a:gd name="T60" fmla="*/ 34795 w 67"/>
                    <a:gd name="T61" fmla="*/ 25884 h 62"/>
                    <a:gd name="T62" fmla="*/ 34112 w 67"/>
                    <a:gd name="T63" fmla="*/ 27618 h 62"/>
                    <a:gd name="T64" fmla="*/ 33296 w 67"/>
                    <a:gd name="T65" fmla="*/ 28661 h 62"/>
                    <a:gd name="T66" fmla="*/ 34112 w 67"/>
                    <a:gd name="T67" fmla="*/ 30395 h 62"/>
                    <a:gd name="T68" fmla="*/ 34795 w 67"/>
                    <a:gd name="T69" fmla="*/ 30965 h 62"/>
                    <a:gd name="T70" fmla="*/ 34795 w 67"/>
                    <a:gd name="T71" fmla="*/ 32124 h 62"/>
                    <a:gd name="T72" fmla="*/ 34795 w 67"/>
                    <a:gd name="T73" fmla="*/ 32124 h 62"/>
                    <a:gd name="T74" fmla="*/ 34795 w 67"/>
                    <a:gd name="T75" fmla="*/ 32694 h 62"/>
                    <a:gd name="T76" fmla="*/ 34795 w 67"/>
                    <a:gd name="T77" fmla="*/ 32694 h 62"/>
                    <a:gd name="T78" fmla="*/ 34112 w 67"/>
                    <a:gd name="T79" fmla="*/ 33741 h 62"/>
                    <a:gd name="T80" fmla="*/ 34795 w 67"/>
                    <a:gd name="T81" fmla="*/ 34331 h 62"/>
                    <a:gd name="T82" fmla="*/ 5560 w 67"/>
                    <a:gd name="T83" fmla="*/ 34900 h 62"/>
                    <a:gd name="T84" fmla="*/ 5560 w 67"/>
                    <a:gd name="T85" fmla="*/ 29825 h 62"/>
                    <a:gd name="T86" fmla="*/ 4190 w 67"/>
                    <a:gd name="T87" fmla="*/ 29231 h 62"/>
                    <a:gd name="T88" fmla="*/ 2850 w 67"/>
                    <a:gd name="T89" fmla="*/ 29825 h 62"/>
                    <a:gd name="T90" fmla="*/ 2850 w 67"/>
                    <a:gd name="T91" fmla="*/ 29825 h 62"/>
                    <a:gd name="T92" fmla="*/ 1345 w 67"/>
                    <a:gd name="T93" fmla="*/ 28661 h 62"/>
                    <a:gd name="T94" fmla="*/ 1345 w 67"/>
                    <a:gd name="T95" fmla="*/ 12363 h 62"/>
                    <a:gd name="T96" fmla="*/ 0 w 67"/>
                    <a:gd name="T97" fmla="*/ 1734 h 62"/>
                    <a:gd name="T98" fmla="*/ 0 w 67"/>
                    <a:gd name="T99" fmla="*/ 1734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chemeClr val="bg1">
                    <a:lumMod val="65000"/>
                  </a:schemeClr>
                </a:solidFill>
                <a:ln w="12700">
                  <a:solidFill>
                    <a:schemeClr val="tx1"/>
                  </a:solidFill>
                  <a:round/>
                  <a:headEnd/>
                  <a:tailEnd/>
                </a:ln>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endParaRPr lang="en-US" altLang="en-US" sz="1100">
                    <a:latin typeface="Franklin Gothic Medium" panose="020B0603020102020204" pitchFamily="34" charset="0"/>
                  </a:endParaRPr>
                </a:p>
              </p:txBody>
            </p:sp>
            <p:sp>
              <p:nvSpPr>
                <p:cNvPr id="105" name="Freeform 54"/>
                <p:cNvSpPr>
                  <a:spLocks/>
                </p:cNvSpPr>
                <p:nvPr/>
              </p:nvSpPr>
              <p:spPr bwMode="auto">
                <a:xfrm>
                  <a:off x="12323107" y="4451831"/>
                  <a:ext cx="328092" cy="267531"/>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chemeClr val="tx2"/>
                </a:solidFill>
                <a:ln w="12700">
                  <a:solidFill>
                    <a:schemeClr val="tx1"/>
                  </a:solidFill>
                  <a:round/>
                  <a:headEnd/>
                  <a:tailEnd/>
                </a:ln>
              </p:spPr>
              <p:txBody>
                <a:bodyPr/>
                <a:lstStyle/>
                <a:p>
                  <a:endParaRPr lang="en-US" sz="1000">
                    <a:latin typeface="Franklin Gothic Medium" panose="020B0603020102020204" pitchFamily="34" charset="0"/>
                  </a:endParaRPr>
                </a:p>
              </p:txBody>
            </p:sp>
            <p:sp>
              <p:nvSpPr>
                <p:cNvPr id="106" name="Freeform 59"/>
                <p:cNvSpPr>
                  <a:spLocks/>
                </p:cNvSpPr>
                <p:nvPr/>
              </p:nvSpPr>
              <p:spPr bwMode="auto">
                <a:xfrm>
                  <a:off x="12481754" y="4301449"/>
                  <a:ext cx="199347" cy="336491"/>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chemeClr val="accent1"/>
                </a:solidFill>
                <a:ln w="12700">
                  <a:solidFill>
                    <a:schemeClr val="tx1"/>
                  </a:solidFill>
                  <a:round/>
                  <a:headEnd/>
                  <a:tailEnd/>
                </a:ln>
              </p:spPr>
              <p:txBody>
                <a:bodyPr/>
                <a:lstStyle/>
                <a:p>
                  <a:endParaRPr lang="en-US" sz="1000">
                    <a:latin typeface="Franklin Gothic Medium" panose="020B0603020102020204" pitchFamily="34" charset="0"/>
                  </a:endParaRPr>
                </a:p>
              </p:txBody>
            </p:sp>
            <p:sp>
              <p:nvSpPr>
                <p:cNvPr id="107" name="Freeform 61"/>
                <p:cNvSpPr>
                  <a:spLocks/>
                </p:cNvSpPr>
                <p:nvPr/>
              </p:nvSpPr>
              <p:spPr bwMode="auto">
                <a:xfrm>
                  <a:off x="12923741" y="3924842"/>
                  <a:ext cx="434384" cy="238363"/>
                </a:xfrm>
                <a:custGeom>
                  <a:avLst/>
                  <a:gdLst>
                    <a:gd name="T0" fmla="*/ 21428 w 102"/>
                    <a:gd name="T1" fmla="*/ 30855 h 59"/>
                    <a:gd name="T2" fmla="*/ 17931 w 102"/>
                    <a:gd name="T3" fmla="*/ 31307 h 59"/>
                    <a:gd name="T4" fmla="*/ 15223 w 102"/>
                    <a:gd name="T5" fmla="*/ 31307 h 59"/>
                    <a:gd name="T6" fmla="*/ 3497 w 102"/>
                    <a:gd name="T7" fmla="*/ 31307 h 59"/>
                    <a:gd name="T8" fmla="*/ 6204 w 102"/>
                    <a:gd name="T9" fmla="*/ 29128 h 59"/>
                    <a:gd name="T10" fmla="*/ 6886 w 102"/>
                    <a:gd name="T11" fmla="*/ 27401 h 59"/>
                    <a:gd name="T12" fmla="*/ 13065 w 102"/>
                    <a:gd name="T13" fmla="*/ 22454 h 59"/>
                    <a:gd name="T14" fmla="*/ 14567 w 102"/>
                    <a:gd name="T15" fmla="*/ 24633 h 59"/>
                    <a:gd name="T16" fmla="*/ 18613 w 102"/>
                    <a:gd name="T17" fmla="*/ 24633 h 59"/>
                    <a:gd name="T18" fmla="*/ 20084 w 102"/>
                    <a:gd name="T19" fmla="*/ 24064 h 59"/>
                    <a:gd name="T20" fmla="*/ 23453 w 102"/>
                    <a:gd name="T21" fmla="*/ 23471 h 59"/>
                    <a:gd name="T22" fmla="*/ 24950 w 102"/>
                    <a:gd name="T23" fmla="*/ 22906 h 59"/>
                    <a:gd name="T24" fmla="*/ 28970 w 102"/>
                    <a:gd name="T25" fmla="*/ 20139 h 59"/>
                    <a:gd name="T26" fmla="*/ 30472 w 102"/>
                    <a:gd name="T27" fmla="*/ 15663 h 59"/>
                    <a:gd name="T28" fmla="*/ 33836 w 102"/>
                    <a:gd name="T29" fmla="*/ 10128 h 59"/>
                    <a:gd name="T30" fmla="*/ 35990 w 102"/>
                    <a:gd name="T31" fmla="*/ 10600 h 59"/>
                    <a:gd name="T32" fmla="*/ 38015 w 102"/>
                    <a:gd name="T33" fmla="*/ 6674 h 59"/>
                    <a:gd name="T34" fmla="*/ 40856 w 102"/>
                    <a:gd name="T35" fmla="*/ 5633 h 59"/>
                    <a:gd name="T36" fmla="*/ 42199 w 102"/>
                    <a:gd name="T37" fmla="*/ 2768 h 59"/>
                    <a:gd name="T38" fmla="*/ 42199 w 102"/>
                    <a:gd name="T39" fmla="*/ 569 h 59"/>
                    <a:gd name="T40" fmla="*/ 47034 w 102"/>
                    <a:gd name="T41" fmla="*/ 2179 h 59"/>
                    <a:gd name="T42" fmla="*/ 48403 w 102"/>
                    <a:gd name="T43" fmla="*/ 569 h 59"/>
                    <a:gd name="T44" fmla="*/ 50423 w 102"/>
                    <a:gd name="T45" fmla="*/ 1158 h 59"/>
                    <a:gd name="T46" fmla="*/ 52582 w 102"/>
                    <a:gd name="T47" fmla="*/ 2179 h 59"/>
                    <a:gd name="T48" fmla="*/ 55264 w 102"/>
                    <a:gd name="T49" fmla="*/ 4495 h 59"/>
                    <a:gd name="T50" fmla="*/ 53238 w 102"/>
                    <a:gd name="T51" fmla="*/ 7832 h 59"/>
                    <a:gd name="T52" fmla="*/ 55946 w 102"/>
                    <a:gd name="T53" fmla="*/ 8401 h 59"/>
                    <a:gd name="T54" fmla="*/ 58104 w 102"/>
                    <a:gd name="T55" fmla="*/ 9559 h 59"/>
                    <a:gd name="T56" fmla="*/ 60124 w 102"/>
                    <a:gd name="T57" fmla="*/ 10128 h 59"/>
                    <a:gd name="T58" fmla="*/ 64308 w 102"/>
                    <a:gd name="T59" fmla="*/ 11169 h 59"/>
                    <a:gd name="T60" fmla="*/ 64308 w 102"/>
                    <a:gd name="T61" fmla="*/ 12896 h 59"/>
                    <a:gd name="T62" fmla="*/ 63621 w 102"/>
                    <a:gd name="T63" fmla="*/ 14506 h 59"/>
                    <a:gd name="T64" fmla="*/ 65647 w 102"/>
                    <a:gd name="T65" fmla="*/ 16233 h 59"/>
                    <a:gd name="T66" fmla="*/ 64308 w 102"/>
                    <a:gd name="T67" fmla="*/ 16802 h 59"/>
                    <a:gd name="T68" fmla="*/ 64965 w 102"/>
                    <a:gd name="T69" fmla="*/ 17390 h 59"/>
                    <a:gd name="T70" fmla="*/ 63621 w 102"/>
                    <a:gd name="T71" fmla="*/ 17959 h 59"/>
                    <a:gd name="T72" fmla="*/ 64965 w 102"/>
                    <a:gd name="T73" fmla="*/ 18529 h 59"/>
                    <a:gd name="T74" fmla="*/ 64965 w 102"/>
                    <a:gd name="T75" fmla="*/ 20139 h 59"/>
                    <a:gd name="T76" fmla="*/ 63621 w 102"/>
                    <a:gd name="T77" fmla="*/ 20139 h 59"/>
                    <a:gd name="T78" fmla="*/ 66334 w 102"/>
                    <a:gd name="T79" fmla="*/ 20727 h 59"/>
                    <a:gd name="T80" fmla="*/ 69144 w 102"/>
                    <a:gd name="T81" fmla="*/ 20139 h 59"/>
                    <a:gd name="T82" fmla="*/ 69831 w 102"/>
                    <a:gd name="T83" fmla="*/ 23471 h 59"/>
                    <a:gd name="T84" fmla="*/ 69831 w 102"/>
                    <a:gd name="T85" fmla="*/ 24064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chemeClr val="bg1">
                    <a:lumMod val="65000"/>
                  </a:schemeClr>
                </a:solidFill>
                <a:ln w="12700">
                  <a:solidFill>
                    <a:schemeClr val="tx1"/>
                  </a:solidFill>
                  <a:round/>
                  <a:headEnd/>
                  <a:tailEnd/>
                </a:ln>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endParaRPr lang="en-US" altLang="en-US" sz="1100">
                    <a:latin typeface="Franklin Gothic Medium" panose="020B0603020102020204" pitchFamily="34" charset="0"/>
                  </a:endParaRPr>
                </a:p>
              </p:txBody>
            </p:sp>
            <p:sp>
              <p:nvSpPr>
                <p:cNvPr id="108" name="Freeform 62"/>
                <p:cNvSpPr>
                  <a:spLocks/>
                </p:cNvSpPr>
                <p:nvPr/>
              </p:nvSpPr>
              <p:spPr bwMode="auto">
                <a:xfrm>
                  <a:off x="12953543" y="4240798"/>
                  <a:ext cx="293207" cy="214357"/>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chemeClr val="accent1"/>
                </a:solidFill>
                <a:ln w="12700">
                  <a:solidFill>
                    <a:schemeClr val="tx1"/>
                  </a:solidFill>
                  <a:round/>
                  <a:headEnd/>
                  <a:tailEnd/>
                </a:ln>
              </p:spPr>
              <p:txBody>
                <a:bodyPr/>
                <a:lstStyle/>
                <a:p>
                  <a:endParaRPr lang="en-US" sz="1000">
                    <a:latin typeface="Franklin Gothic Medium" panose="020B0603020102020204" pitchFamily="34" charset="0"/>
                  </a:endParaRPr>
                </a:p>
              </p:txBody>
            </p:sp>
            <p:sp>
              <p:nvSpPr>
                <p:cNvPr id="109" name="Freeform 63"/>
                <p:cNvSpPr>
                  <a:spLocks/>
                </p:cNvSpPr>
                <p:nvPr/>
              </p:nvSpPr>
              <p:spPr bwMode="auto">
                <a:xfrm>
                  <a:off x="12821475" y="4269046"/>
                  <a:ext cx="311480" cy="312396"/>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chemeClr val="tx2"/>
                </a:solidFill>
                <a:ln w="12700">
                  <a:solidFill>
                    <a:schemeClr val="tx1"/>
                  </a:solidFill>
                  <a:round/>
                  <a:headEnd/>
                  <a:tailEnd/>
                </a:ln>
              </p:spPr>
              <p:txBody>
                <a:bodyPr/>
                <a:lstStyle/>
                <a:p>
                  <a:endParaRPr lang="en-US" sz="1000">
                    <a:latin typeface="Franklin Gothic Medium" panose="020B0603020102020204" pitchFamily="34" charset="0"/>
                  </a:endParaRPr>
                </a:p>
              </p:txBody>
            </p:sp>
          </p:grpSp>
          <p:sp>
            <p:nvSpPr>
              <p:cNvPr id="89" name="TextBox 37"/>
              <p:cNvSpPr txBox="1">
                <a:spLocks noChangeArrowheads="1"/>
              </p:cNvSpPr>
              <p:nvPr/>
            </p:nvSpPr>
            <p:spPr bwMode="auto">
              <a:xfrm>
                <a:off x="5659142" y="3305745"/>
                <a:ext cx="307936" cy="226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Franklin Gothic Book" charset="0"/>
                    <a:ea typeface="MS PGothic" charset="-128"/>
                  </a:defRPr>
                </a:lvl1pPr>
                <a:lvl2pPr marL="742950" indent="-285750">
                  <a:defRPr sz="2400">
                    <a:solidFill>
                      <a:schemeClr val="tx1"/>
                    </a:solidFill>
                    <a:latin typeface="Franklin Gothic Book" charset="0"/>
                    <a:ea typeface="MS PGothic" charset="-128"/>
                  </a:defRPr>
                </a:lvl2pPr>
                <a:lvl3pPr marL="1143000" indent="-228600">
                  <a:defRPr sz="2400">
                    <a:solidFill>
                      <a:schemeClr val="tx1"/>
                    </a:solidFill>
                    <a:latin typeface="Franklin Gothic Book" charset="0"/>
                    <a:ea typeface="MS PGothic" charset="-128"/>
                  </a:defRPr>
                </a:lvl3pPr>
                <a:lvl4pPr marL="1600200" indent="-228600">
                  <a:defRPr sz="2400">
                    <a:solidFill>
                      <a:schemeClr val="tx1"/>
                    </a:solidFill>
                    <a:latin typeface="Franklin Gothic Book" charset="0"/>
                    <a:ea typeface="MS PGothic" charset="-128"/>
                  </a:defRPr>
                </a:lvl4pPr>
                <a:lvl5pPr marL="2057400" indent="-228600">
                  <a:defRPr sz="2400">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sz="2400">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sz="2400">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sz="2400">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sz="2400">
                    <a:solidFill>
                      <a:schemeClr val="tx1"/>
                    </a:solidFill>
                    <a:latin typeface="Franklin Gothic Book" charset="0"/>
                    <a:ea typeface="MS PGothic" charset="-128"/>
                  </a:defRPr>
                </a:lvl9pPr>
              </a:lstStyle>
              <a:p>
                <a:r>
                  <a:rPr lang="en-US" altLang="en-US" sz="900" b="1">
                    <a:solidFill>
                      <a:schemeClr val="bg1"/>
                    </a:solidFill>
                    <a:latin typeface="Franklin Gothic Medium" panose="020B0603020102020204" pitchFamily="34" charset="0"/>
                  </a:rPr>
                  <a:t>0.</a:t>
                </a:r>
              </a:p>
            </p:txBody>
          </p:sp>
          <p:sp>
            <p:nvSpPr>
              <p:cNvPr id="90" name="TextBox 38"/>
              <p:cNvSpPr txBox="1">
                <a:spLocks noChangeArrowheads="1"/>
              </p:cNvSpPr>
              <p:nvPr/>
            </p:nvSpPr>
            <p:spPr bwMode="auto">
              <a:xfrm rot="21283452">
                <a:off x="4112709" y="2573557"/>
                <a:ext cx="831176"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600">
                    <a:solidFill>
                      <a:schemeClr val="bg1"/>
                    </a:solidFill>
                    <a:latin typeface="Franklin Gothic Medium" panose="020B0603020102020204" pitchFamily="34" charset="0"/>
                  </a:rPr>
                  <a:t>32.5%</a:t>
                </a:r>
              </a:p>
            </p:txBody>
          </p:sp>
          <p:sp>
            <p:nvSpPr>
              <p:cNvPr id="91" name="TextBox 39"/>
              <p:cNvSpPr txBox="1">
                <a:spLocks noChangeArrowheads="1"/>
              </p:cNvSpPr>
              <p:nvPr/>
            </p:nvSpPr>
            <p:spPr bwMode="auto">
              <a:xfrm>
                <a:off x="4222509" y="2900815"/>
                <a:ext cx="422111" cy="249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a:solidFill>
                      <a:schemeClr val="bg1"/>
                    </a:solidFill>
                    <a:latin typeface="Franklin Gothic Medium" panose="020B0603020102020204" pitchFamily="34" charset="0"/>
                  </a:rPr>
                  <a:t>0%</a:t>
                </a:r>
              </a:p>
            </p:txBody>
          </p:sp>
          <p:sp>
            <p:nvSpPr>
              <p:cNvPr id="92" name="TextBox 40"/>
              <p:cNvSpPr txBox="1">
                <a:spLocks noChangeArrowheads="1"/>
              </p:cNvSpPr>
              <p:nvPr/>
            </p:nvSpPr>
            <p:spPr bwMode="auto">
              <a:xfrm>
                <a:off x="5392893" y="2417555"/>
                <a:ext cx="405158" cy="249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dirty="0">
                    <a:solidFill>
                      <a:schemeClr val="bg1"/>
                    </a:solidFill>
                    <a:latin typeface="Franklin Gothic Medium" panose="020B0603020102020204" pitchFamily="34" charset="0"/>
                  </a:rPr>
                  <a:t>0%</a:t>
                </a:r>
              </a:p>
            </p:txBody>
          </p:sp>
          <p:sp>
            <p:nvSpPr>
              <p:cNvPr id="93" name="TextBox 41"/>
              <p:cNvSpPr txBox="1">
                <a:spLocks noChangeArrowheads="1"/>
              </p:cNvSpPr>
              <p:nvPr/>
            </p:nvSpPr>
            <p:spPr bwMode="auto">
              <a:xfrm>
                <a:off x="3282356" y="3100347"/>
                <a:ext cx="548196" cy="249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dirty="0">
                    <a:solidFill>
                      <a:schemeClr val="bg1"/>
                    </a:solidFill>
                    <a:latin typeface="Franklin Gothic Medium" panose="020B0603020102020204" pitchFamily="34" charset="0"/>
                  </a:rPr>
                  <a:t>0.5%</a:t>
                </a:r>
              </a:p>
            </p:txBody>
          </p:sp>
          <p:sp>
            <p:nvSpPr>
              <p:cNvPr id="94" name="TextBox 42"/>
              <p:cNvSpPr txBox="1">
                <a:spLocks noChangeArrowheads="1"/>
              </p:cNvSpPr>
              <p:nvPr/>
            </p:nvSpPr>
            <p:spPr bwMode="auto">
              <a:xfrm>
                <a:off x="5235288" y="2814425"/>
                <a:ext cx="638649" cy="249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dirty="0">
                    <a:solidFill>
                      <a:schemeClr val="bg1"/>
                    </a:solidFill>
                    <a:latin typeface="Franklin Gothic Medium" panose="020B0603020102020204" pitchFamily="34" charset="0"/>
                  </a:rPr>
                  <a:t>0.5%</a:t>
                </a:r>
              </a:p>
            </p:txBody>
          </p:sp>
          <p:sp>
            <p:nvSpPr>
              <p:cNvPr id="95" name="TextBox 43"/>
              <p:cNvSpPr txBox="1">
                <a:spLocks noChangeArrowheads="1"/>
              </p:cNvSpPr>
              <p:nvPr/>
            </p:nvSpPr>
            <p:spPr bwMode="auto">
              <a:xfrm>
                <a:off x="5201025" y="4252929"/>
                <a:ext cx="404295" cy="249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a:solidFill>
                      <a:schemeClr val="bg1"/>
                    </a:solidFill>
                    <a:latin typeface="Franklin Gothic Medium" panose="020B0603020102020204" pitchFamily="34" charset="0"/>
                  </a:rPr>
                  <a:t>0%</a:t>
                </a:r>
              </a:p>
            </p:txBody>
          </p:sp>
          <p:sp>
            <p:nvSpPr>
              <p:cNvPr id="96" name="TextBox 44"/>
              <p:cNvSpPr txBox="1">
                <a:spLocks noChangeArrowheads="1"/>
              </p:cNvSpPr>
              <p:nvPr/>
            </p:nvSpPr>
            <p:spPr bwMode="auto">
              <a:xfrm>
                <a:off x="3354783" y="3902627"/>
                <a:ext cx="613749" cy="249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dirty="0">
                    <a:solidFill>
                      <a:schemeClr val="bg1"/>
                    </a:solidFill>
                    <a:latin typeface="Franklin Gothic Medium" panose="020B0603020102020204" pitchFamily="34" charset="0"/>
                  </a:rPr>
                  <a:t>18.4%</a:t>
                </a:r>
              </a:p>
            </p:txBody>
          </p:sp>
          <p:sp>
            <p:nvSpPr>
              <p:cNvPr id="97" name="TextBox 46"/>
              <p:cNvSpPr txBox="1">
                <a:spLocks noChangeArrowheads="1"/>
              </p:cNvSpPr>
              <p:nvPr/>
            </p:nvSpPr>
            <p:spPr bwMode="auto">
              <a:xfrm>
                <a:off x="4128702" y="3497733"/>
                <a:ext cx="613749" cy="249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dirty="0">
                    <a:solidFill>
                      <a:schemeClr val="bg1"/>
                    </a:solidFill>
                    <a:latin typeface="Franklin Gothic Medium" panose="020B0603020102020204" pitchFamily="34" charset="0"/>
                  </a:rPr>
                  <a:t>13.1%</a:t>
                </a:r>
              </a:p>
            </p:txBody>
          </p:sp>
          <p:sp>
            <p:nvSpPr>
              <p:cNvPr id="98" name="TextBox 47"/>
              <p:cNvSpPr txBox="1">
                <a:spLocks noChangeArrowheads="1"/>
              </p:cNvSpPr>
              <p:nvPr/>
            </p:nvSpPr>
            <p:spPr bwMode="auto">
              <a:xfrm>
                <a:off x="4712908" y="3487149"/>
                <a:ext cx="527131" cy="249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dirty="0">
                    <a:solidFill>
                      <a:schemeClr val="bg1"/>
                    </a:solidFill>
                    <a:latin typeface="Franklin Gothic Medium" panose="020B0603020102020204" pitchFamily="34" charset="0"/>
                  </a:rPr>
                  <a:t>2.7%</a:t>
                </a:r>
              </a:p>
            </p:txBody>
          </p:sp>
        </p:grpSp>
        <p:sp>
          <p:nvSpPr>
            <p:cNvPr id="111" name="TextBox 47"/>
            <p:cNvSpPr txBox="1">
              <a:spLocks noChangeArrowheads="1"/>
            </p:cNvSpPr>
            <p:nvPr/>
          </p:nvSpPr>
          <p:spPr bwMode="auto">
            <a:xfrm>
              <a:off x="6688341" y="3288942"/>
              <a:ext cx="556563"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dirty="0">
                  <a:solidFill>
                    <a:schemeClr val="bg1"/>
                  </a:solidFill>
                  <a:latin typeface="Franklin Gothic Medium" panose="020B0603020102020204" pitchFamily="34" charset="0"/>
                </a:rPr>
                <a:t>28.5%</a:t>
              </a:r>
            </a:p>
          </p:txBody>
        </p:sp>
        <p:sp>
          <p:nvSpPr>
            <p:cNvPr id="112" name="TextBox 47"/>
            <p:cNvSpPr txBox="1">
              <a:spLocks noChangeArrowheads="1"/>
            </p:cNvSpPr>
            <p:nvPr/>
          </p:nvSpPr>
          <p:spPr bwMode="auto">
            <a:xfrm>
              <a:off x="7912699" y="3006413"/>
              <a:ext cx="556563"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charset="0"/>
                  <a:ea typeface="MS PGothic" charset="-128"/>
                </a:defRPr>
              </a:lvl1pPr>
              <a:lvl2pPr marL="742950" indent="-285750">
                <a:defRPr>
                  <a:solidFill>
                    <a:schemeClr val="tx1"/>
                  </a:solidFill>
                  <a:latin typeface="Franklin Gothic Book" charset="0"/>
                  <a:ea typeface="MS PGothic" charset="-128"/>
                </a:defRPr>
              </a:lvl2pPr>
              <a:lvl3pPr marL="1143000" indent="-228600">
                <a:defRPr>
                  <a:solidFill>
                    <a:schemeClr val="tx1"/>
                  </a:solidFill>
                  <a:latin typeface="Franklin Gothic Book" charset="0"/>
                  <a:ea typeface="MS PGothic" charset="-128"/>
                </a:defRPr>
              </a:lvl3pPr>
              <a:lvl4pPr marL="1600200" indent="-228600">
                <a:defRPr>
                  <a:solidFill>
                    <a:schemeClr val="tx1"/>
                  </a:solidFill>
                  <a:latin typeface="Franklin Gothic Book" charset="0"/>
                  <a:ea typeface="MS PGothic" charset="-128"/>
                </a:defRPr>
              </a:lvl4pPr>
              <a:lvl5pPr marL="2057400" indent="-228600">
                <a:defRPr>
                  <a:solidFill>
                    <a:schemeClr val="tx1"/>
                  </a:solidFill>
                  <a:latin typeface="Franklin Gothic Book" charset="0"/>
                  <a:ea typeface="MS PGothic" charset="-128"/>
                </a:defRPr>
              </a:lvl5pPr>
              <a:lvl6pPr marL="2514600" indent="-228600" defTabSz="457200" eaLnBrk="0" fontAlgn="base" hangingPunct="0">
                <a:spcBef>
                  <a:spcPct val="0"/>
                </a:spcBef>
                <a:spcAft>
                  <a:spcPct val="0"/>
                </a:spcAft>
                <a:defRPr>
                  <a:solidFill>
                    <a:schemeClr val="tx1"/>
                  </a:solidFill>
                  <a:latin typeface="Franklin Gothic Book" charset="0"/>
                  <a:ea typeface="MS PGothic" charset="-128"/>
                </a:defRPr>
              </a:lvl6pPr>
              <a:lvl7pPr marL="2971800" indent="-228600" defTabSz="457200" eaLnBrk="0" fontAlgn="base" hangingPunct="0">
                <a:spcBef>
                  <a:spcPct val="0"/>
                </a:spcBef>
                <a:spcAft>
                  <a:spcPct val="0"/>
                </a:spcAft>
                <a:defRPr>
                  <a:solidFill>
                    <a:schemeClr val="tx1"/>
                  </a:solidFill>
                  <a:latin typeface="Franklin Gothic Book" charset="0"/>
                  <a:ea typeface="MS PGothic" charset="-128"/>
                </a:defRPr>
              </a:lvl7pPr>
              <a:lvl8pPr marL="3429000" indent="-228600" defTabSz="457200" eaLnBrk="0" fontAlgn="base" hangingPunct="0">
                <a:spcBef>
                  <a:spcPct val="0"/>
                </a:spcBef>
                <a:spcAft>
                  <a:spcPct val="0"/>
                </a:spcAft>
                <a:defRPr>
                  <a:solidFill>
                    <a:schemeClr val="tx1"/>
                  </a:solidFill>
                  <a:latin typeface="Franklin Gothic Book" charset="0"/>
                  <a:ea typeface="MS PGothic" charset="-128"/>
                </a:defRPr>
              </a:lvl8pPr>
              <a:lvl9pPr marL="3886200" indent="-228600" defTabSz="457200" eaLnBrk="0" fontAlgn="base" hangingPunct="0">
                <a:spcBef>
                  <a:spcPct val="0"/>
                </a:spcBef>
                <a:spcAft>
                  <a:spcPct val="0"/>
                </a:spcAft>
                <a:defRPr>
                  <a:solidFill>
                    <a:schemeClr val="tx1"/>
                  </a:solidFill>
                  <a:latin typeface="Franklin Gothic Book" charset="0"/>
                  <a:ea typeface="MS PGothic" charset="-128"/>
                </a:defRPr>
              </a:lvl9pPr>
            </a:lstStyle>
            <a:p>
              <a:pPr>
                <a:defRPr/>
              </a:pPr>
              <a:r>
                <a:rPr lang="en-US" altLang="en-US" sz="1050">
                  <a:solidFill>
                    <a:schemeClr val="bg1"/>
                  </a:solidFill>
                  <a:latin typeface="Franklin Gothic Medium" panose="020B0603020102020204" pitchFamily="34" charset="0"/>
                </a:rPr>
                <a:t>32.1%</a:t>
              </a:r>
              <a:endParaRPr lang="en-US" altLang="en-US" sz="1050" dirty="0">
                <a:solidFill>
                  <a:schemeClr val="bg1"/>
                </a:solidFill>
                <a:latin typeface="Franklin Gothic Medium" panose="020B0603020102020204" pitchFamily="34" charset="0"/>
              </a:endParaRPr>
            </a:p>
          </p:txBody>
        </p:sp>
      </p:grpSp>
      <p:cxnSp>
        <p:nvCxnSpPr>
          <p:cNvPr id="19" name="Straight Connector 18">
            <a:extLst>
              <a:ext uri="{FF2B5EF4-FFF2-40B4-BE49-F238E27FC236}">
                <a16:creationId xmlns:a16="http://schemas.microsoft.com/office/drawing/2014/main" id="{7E94EA6A-9D10-3141-9348-2883679B19DD}"/>
              </a:ext>
            </a:extLst>
          </p:cNvPr>
          <p:cNvCxnSpPr/>
          <p:nvPr/>
        </p:nvCxnSpPr>
        <p:spPr>
          <a:xfrm>
            <a:off x="3026779" y="1175740"/>
            <a:ext cx="0" cy="54084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18136B5E-316D-DF49-84A5-F980C895A4FA}"/>
              </a:ext>
            </a:extLst>
          </p:cNvPr>
          <p:cNvCxnSpPr/>
          <p:nvPr/>
        </p:nvCxnSpPr>
        <p:spPr>
          <a:xfrm>
            <a:off x="6067062" y="1175740"/>
            <a:ext cx="0" cy="54084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40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608"/>
            <a:ext cx="9143999" cy="674809"/>
          </a:xfrm>
        </p:spPr>
        <p:txBody>
          <a:bodyPr/>
          <a:lstStyle/>
          <a:p>
            <a:r>
              <a:rPr lang="en-US" sz="3200" dirty="0"/>
              <a:t>HPV-Related Cancer Prevention and Control</a:t>
            </a:r>
          </a:p>
        </p:txBody>
      </p:sp>
      <p:pic>
        <p:nvPicPr>
          <p:cNvPr id="49" name="Picture 48"/>
          <p:cNvPicPr>
            <a:picLocks noChangeAspect="1"/>
          </p:cNvPicPr>
          <p:nvPr/>
        </p:nvPicPr>
        <p:blipFill rotWithShape="1">
          <a:blip r:embed="rId3" cstate="print">
            <a:extLst>
              <a:ext uri="{28A0092B-C50C-407E-A947-70E740481C1C}">
                <a14:useLocalDpi xmlns:a14="http://schemas.microsoft.com/office/drawing/2010/main"/>
              </a:ext>
            </a:extLst>
          </a:blip>
          <a:srcRect l="9179" t="12068" r="9735"/>
          <a:stretch/>
        </p:blipFill>
        <p:spPr>
          <a:xfrm>
            <a:off x="273249" y="4062711"/>
            <a:ext cx="2424706" cy="547859"/>
          </a:xfrm>
          <a:prstGeom prst="rect">
            <a:avLst/>
          </a:prstGeom>
        </p:spPr>
      </p:pic>
      <p:pic>
        <p:nvPicPr>
          <p:cNvPr id="50" name="Picture 4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097" y="1532615"/>
            <a:ext cx="2076204" cy="835729"/>
          </a:xfrm>
          <a:prstGeom prst="rect">
            <a:avLst/>
          </a:prstGeom>
        </p:spPr>
      </p:pic>
      <p:grpSp>
        <p:nvGrpSpPr>
          <p:cNvPr id="5" name="Group 4"/>
          <p:cNvGrpSpPr/>
          <p:nvPr/>
        </p:nvGrpSpPr>
        <p:grpSpPr>
          <a:xfrm>
            <a:off x="6488558" y="1616485"/>
            <a:ext cx="2301535" cy="4012965"/>
            <a:chOff x="6679968" y="1957605"/>
            <a:chExt cx="2301535" cy="4012965"/>
          </a:xfrm>
        </p:grpSpPr>
        <p:pic>
          <p:nvPicPr>
            <p:cNvPr id="52" name="Picture 5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79968" y="1957605"/>
              <a:ext cx="2286741" cy="801815"/>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67302" y="2872371"/>
              <a:ext cx="1912071" cy="658958"/>
            </a:xfrm>
            <a:prstGeom prst="rect">
              <a:avLst/>
            </a:prstGeom>
          </p:spPr>
        </p:pic>
        <p:sp>
          <p:nvSpPr>
            <p:cNvPr id="54" name="TextBox 53"/>
            <p:cNvSpPr txBox="1"/>
            <p:nvPr/>
          </p:nvSpPr>
          <p:spPr>
            <a:xfrm>
              <a:off x="6813466" y="4200855"/>
              <a:ext cx="2168037" cy="1769715"/>
            </a:xfrm>
            <a:prstGeom prst="rect">
              <a:avLst/>
            </a:prstGeom>
            <a:noFill/>
          </p:spPr>
          <p:txBody>
            <a:bodyPr wrap="square" rtlCol="0">
              <a:spAutoFit/>
            </a:bodyPr>
            <a:lstStyle/>
            <a:p>
              <a:pPr algn="ctr"/>
              <a:r>
                <a:rPr lang="en-US" sz="2000" dirty="0">
                  <a:solidFill>
                    <a:schemeClr val="accent1"/>
                  </a:solidFill>
                  <a:latin typeface="Franklin Gothic Medium" panose="020B0603020102020204" pitchFamily="34" charset="0"/>
                </a:rPr>
                <a:t>Senate Bill 101: </a:t>
              </a:r>
            </a:p>
            <a:p>
              <a:pPr algn="ctr"/>
              <a:r>
                <a:rPr lang="en-US" dirty="0">
                  <a:latin typeface="Franklin Gothic Medium" panose="020B0603020102020204" pitchFamily="34" charset="0"/>
                </a:rPr>
                <a:t>Allows pharmacists to vaccinate down to age 9 without a physician’s prescription </a:t>
              </a:r>
            </a:p>
          </p:txBody>
        </p:sp>
      </p:grpSp>
      <p:pic>
        <p:nvPicPr>
          <p:cNvPr id="46" name="Picture 4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48355" y="2468337"/>
            <a:ext cx="1804782" cy="1722120"/>
          </a:xfrm>
          <a:prstGeom prst="rect">
            <a:avLst/>
          </a:prstGeom>
        </p:spPr>
      </p:pic>
      <p:pic>
        <p:nvPicPr>
          <p:cNvPr id="47" name="Picture 4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40697" y="5010389"/>
            <a:ext cx="1804783" cy="1336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3026779" y="967692"/>
            <a:ext cx="3040276" cy="1246495"/>
          </a:xfrm>
          <a:prstGeom prst="rect">
            <a:avLst/>
          </a:prstGeom>
          <a:noFill/>
        </p:spPr>
        <p:txBody>
          <a:bodyPr wrap="square" rtlCol="0">
            <a:spAutoFit/>
          </a:bodyPr>
          <a:lstStyle/>
          <a:p>
            <a:pPr algn="ctr"/>
            <a:r>
              <a:rPr lang="en-US" sz="2500" dirty="0">
                <a:latin typeface="Franklin Gothic Medium" panose="020B0603020102020204" pitchFamily="34" charset="0"/>
              </a:rPr>
              <a:t>NCI recognized: National dissemination</a:t>
            </a:r>
          </a:p>
        </p:txBody>
      </p:sp>
      <p:sp>
        <p:nvSpPr>
          <p:cNvPr id="10" name="TextBox 9"/>
          <p:cNvSpPr txBox="1"/>
          <p:nvPr/>
        </p:nvSpPr>
        <p:spPr>
          <a:xfrm>
            <a:off x="273249" y="2422639"/>
            <a:ext cx="2457964" cy="1200329"/>
          </a:xfrm>
          <a:prstGeom prst="rect">
            <a:avLst/>
          </a:prstGeom>
          <a:noFill/>
        </p:spPr>
        <p:txBody>
          <a:bodyPr wrap="square" rtlCol="0">
            <a:spAutoFit/>
          </a:bodyPr>
          <a:lstStyle/>
          <a:p>
            <a:pPr algn="ctr"/>
            <a:r>
              <a:rPr lang="en-US" dirty="0">
                <a:latin typeface="Franklin Gothic Medium" panose="020B0603020102020204" pitchFamily="34" charset="0"/>
              </a:rPr>
              <a:t>HPV vaccination in schools,</a:t>
            </a:r>
          </a:p>
          <a:p>
            <a:pPr algn="ctr"/>
            <a:r>
              <a:rPr lang="en-US" dirty="0">
                <a:latin typeface="Franklin Gothic Medium" panose="020B0603020102020204" pitchFamily="34" charset="0"/>
              </a:rPr>
              <a:t>88% completed full series </a:t>
            </a:r>
          </a:p>
        </p:txBody>
      </p:sp>
      <p:sp>
        <p:nvSpPr>
          <p:cNvPr id="11" name="TextBox 10"/>
          <p:cNvSpPr txBox="1"/>
          <p:nvPr/>
        </p:nvSpPr>
        <p:spPr>
          <a:xfrm>
            <a:off x="205497" y="4630143"/>
            <a:ext cx="2594908" cy="1200329"/>
          </a:xfrm>
          <a:prstGeom prst="rect">
            <a:avLst/>
          </a:prstGeom>
          <a:noFill/>
        </p:spPr>
        <p:txBody>
          <a:bodyPr wrap="square" rtlCol="0">
            <a:spAutoFit/>
          </a:bodyPr>
          <a:lstStyle/>
          <a:p>
            <a:pPr algn="ctr"/>
            <a:r>
              <a:rPr lang="en-US" dirty="0">
                <a:latin typeface="Franklin Gothic Medium" panose="020B0603020102020204" pitchFamily="34" charset="0"/>
              </a:rPr>
              <a:t>Pap testing (n=317) and HPV self-testing (n=400) among under-screened women </a:t>
            </a:r>
          </a:p>
        </p:txBody>
      </p:sp>
      <p:cxnSp>
        <p:nvCxnSpPr>
          <p:cNvPr id="21" name="Straight Connector 20">
            <a:extLst>
              <a:ext uri="{FF2B5EF4-FFF2-40B4-BE49-F238E27FC236}">
                <a16:creationId xmlns:a16="http://schemas.microsoft.com/office/drawing/2014/main" id="{1155DA3A-9E9E-9642-9B22-7C6F5D55741D}"/>
              </a:ext>
            </a:extLst>
          </p:cNvPr>
          <p:cNvCxnSpPr/>
          <p:nvPr/>
        </p:nvCxnSpPr>
        <p:spPr>
          <a:xfrm>
            <a:off x="3026779" y="1175740"/>
            <a:ext cx="0" cy="54084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B7A2597-FE0F-CA44-98F6-8532494199E2}"/>
              </a:ext>
            </a:extLst>
          </p:cNvPr>
          <p:cNvCxnSpPr/>
          <p:nvPr/>
        </p:nvCxnSpPr>
        <p:spPr>
          <a:xfrm>
            <a:off x="6067062" y="1175740"/>
            <a:ext cx="0" cy="54084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375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3432"/>
            <a:ext cx="9144000" cy="674809"/>
          </a:xfrm>
        </p:spPr>
        <p:txBody>
          <a:bodyPr/>
          <a:lstStyle/>
          <a:p>
            <a:r>
              <a:rPr lang="en-US" sz="2800" dirty="0"/>
              <a:t>Decreasing Colorectal Cancer (CRC) Mortality in the Commonwealth </a:t>
            </a:r>
          </a:p>
        </p:txBody>
      </p:sp>
      <p:sp>
        <p:nvSpPr>
          <p:cNvPr id="53" name="Text Placeholder 6"/>
          <p:cNvSpPr txBox="1">
            <a:spLocks/>
          </p:cNvSpPr>
          <p:nvPr/>
        </p:nvSpPr>
        <p:spPr>
          <a:xfrm>
            <a:off x="435113" y="4412991"/>
            <a:ext cx="1260579" cy="303881"/>
          </a:xfrm>
          <a:prstGeom prst="rect">
            <a:avLst/>
          </a:prstGeom>
        </p:spPr>
        <p:txBody>
          <a:bodyPr vert="horz" lIns="91440" tIns="45720" rIns="91440" bIns="45720" rtlCol="0">
            <a:noAutofit/>
          </a:bodyPr>
          <a:lstStyle>
            <a:lvl1pPr marL="0" indent="0" algn="ctr" defTabSz="914400" rtl="0" eaLnBrk="1" latinLnBrk="0" hangingPunct="1">
              <a:spcBef>
                <a:spcPts val="2000"/>
              </a:spcBef>
              <a:buClr>
                <a:srgbClr val="005294"/>
              </a:buClr>
              <a:buSzPct val="75000"/>
              <a:buFont typeface="Wingdings" pitchFamily="2" charset="2"/>
              <a:buNone/>
              <a:defRPr sz="1600" b="0" kern="1200" baseline="0">
                <a:solidFill>
                  <a:schemeClr val="tx1"/>
                </a:solidFill>
                <a:latin typeface="Franklin Gothic Book"/>
                <a:ea typeface="+mn-ea"/>
                <a:cs typeface="Franklin Gothic Book"/>
              </a:defRPr>
            </a:lvl1pPr>
            <a:lvl2pPr marL="457200" indent="-228600" algn="l" defTabSz="914400" rtl="0" eaLnBrk="1" latinLnBrk="0" hangingPunct="1">
              <a:spcBef>
                <a:spcPts val="600"/>
              </a:spcBef>
              <a:buClr>
                <a:srgbClr val="7183B3"/>
              </a:buClr>
              <a:buSzPct val="100000"/>
              <a:buFont typeface="Lucida Grande"/>
              <a:buChar char="-"/>
              <a:defRPr sz="1800" kern="1200">
                <a:solidFill>
                  <a:schemeClr val="tx1"/>
                </a:solidFill>
                <a:latin typeface="Franklin Gothic Book"/>
                <a:ea typeface="+mn-ea"/>
                <a:cs typeface="Franklin Gothic Book"/>
              </a:defRPr>
            </a:lvl2pPr>
            <a:lvl3pPr marL="685800" indent="-228600" algn="l" defTabSz="914400" rtl="0" eaLnBrk="1" latinLnBrk="0" hangingPunct="1">
              <a:spcBef>
                <a:spcPts val="600"/>
              </a:spcBef>
              <a:buClr>
                <a:srgbClr val="99A4C8"/>
              </a:buClr>
              <a:buSzPct val="75000"/>
              <a:buFont typeface="Wingdings" pitchFamily="2" charset="2"/>
              <a:buChar char="n"/>
              <a:defRPr sz="1800" kern="1200">
                <a:solidFill>
                  <a:schemeClr val="tx1"/>
                </a:solidFill>
                <a:latin typeface="Franklin Gothic Book"/>
                <a:ea typeface="+mn-ea"/>
                <a:cs typeface="Franklin Gothic Book"/>
              </a:defRPr>
            </a:lvl3pPr>
            <a:lvl4pPr marL="914400" indent="-228600" algn="l" defTabSz="914400" rtl="0" eaLnBrk="1" latinLnBrk="0" hangingPunct="1">
              <a:spcBef>
                <a:spcPts val="600"/>
              </a:spcBef>
              <a:buClr>
                <a:srgbClr val="99A4C8"/>
              </a:buClr>
              <a:buSzPct val="75000"/>
              <a:buFont typeface="Wingdings" pitchFamily="2" charset="2"/>
              <a:buChar char="n"/>
              <a:defRPr sz="1800" kern="1200">
                <a:solidFill>
                  <a:schemeClr val="tx1"/>
                </a:solidFill>
                <a:latin typeface="Franklin Gothic Book"/>
                <a:ea typeface="+mn-ea"/>
                <a:cs typeface="Franklin Gothic Book"/>
              </a:defRPr>
            </a:lvl4pPr>
            <a:lvl5pPr marL="1143000" indent="-228600" algn="l" defTabSz="914400" rtl="0" eaLnBrk="1" latinLnBrk="0" hangingPunct="1">
              <a:spcBef>
                <a:spcPts val="600"/>
              </a:spcBef>
              <a:buClr>
                <a:srgbClr val="99A4C8"/>
              </a:buClr>
              <a:buSzPct val="75000"/>
              <a:buFont typeface="Wingdings" pitchFamily="2" charset="2"/>
              <a:buChar char="n"/>
              <a:defRPr sz="1800" kern="1200">
                <a:solidFill>
                  <a:schemeClr val="tx1"/>
                </a:solidFill>
                <a:latin typeface="Franklin Gothic Book"/>
                <a:ea typeface="+mn-ea"/>
                <a:cs typeface="Franklin Gothic Book"/>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a:spcBef>
                <a:spcPts val="0"/>
              </a:spcBef>
            </a:pPr>
            <a:r>
              <a:rPr lang="en-US" sz="1100" dirty="0">
                <a:solidFill>
                  <a:srgbClr val="000000"/>
                </a:solidFill>
                <a:latin typeface="Franklin Gothic Medium"/>
              </a:rPr>
              <a:t>Thomas Tucker PhD</a:t>
            </a:r>
          </a:p>
        </p:txBody>
      </p:sp>
      <p:sp>
        <p:nvSpPr>
          <p:cNvPr id="120" name="Content Placeholder 1">
            <a:extLst>
              <a:ext uri="{FF2B5EF4-FFF2-40B4-BE49-F238E27FC236}">
                <a16:creationId xmlns:a16="http://schemas.microsoft.com/office/drawing/2014/main" id="{F81E30EF-89AB-4746-AE5A-369093DFB0EF}"/>
              </a:ext>
            </a:extLst>
          </p:cNvPr>
          <p:cNvSpPr>
            <a:spLocks noGrp="1"/>
          </p:cNvSpPr>
          <p:nvPr>
            <p:ph idx="1"/>
          </p:nvPr>
        </p:nvSpPr>
        <p:spPr>
          <a:xfrm>
            <a:off x="69449" y="5903941"/>
            <a:ext cx="8681012" cy="849887"/>
          </a:xfrm>
        </p:spPr>
        <p:txBody>
          <a:bodyPr>
            <a:noAutofit/>
          </a:bodyPr>
          <a:lstStyle/>
          <a:p>
            <a:pPr marL="344488" indent="-344488">
              <a:lnSpc>
                <a:spcPct val="120000"/>
              </a:lnSpc>
              <a:spcBef>
                <a:spcPts val="0"/>
              </a:spcBef>
              <a:buClr>
                <a:schemeClr val="accent1"/>
              </a:buClr>
              <a:buSzPct val="90000"/>
              <a:buFont typeface="AppleMyungjo Regular" pitchFamily="2" charset="-127"/>
              <a:buChar char="◼"/>
            </a:pPr>
            <a:r>
              <a:rPr lang="en-US" dirty="0">
                <a:latin typeface="Franklin Gothic Medium" charset="0"/>
                <a:ea typeface="Franklin Gothic Medium" charset="0"/>
                <a:cs typeface="Franklin Gothic Medium" charset="0"/>
              </a:rPr>
              <a:t>After implementation, mortality rate decreased 30% (Kentucky dropped to #6 in the U.S.)</a:t>
            </a:r>
          </a:p>
        </p:txBody>
      </p:sp>
      <p:pic>
        <p:nvPicPr>
          <p:cNvPr id="121" name="Picture 120">
            <a:extLst>
              <a:ext uri="{FF2B5EF4-FFF2-40B4-BE49-F238E27FC236}">
                <a16:creationId xmlns:a16="http://schemas.microsoft.com/office/drawing/2014/main" id="{32D1510B-2E51-444E-AFCD-E0A3B61F1A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895" y="2758533"/>
            <a:ext cx="1101016" cy="1654458"/>
          </a:xfrm>
          <a:prstGeom prst="rect">
            <a:avLst/>
          </a:prstGeom>
        </p:spPr>
      </p:pic>
      <p:pic>
        <p:nvPicPr>
          <p:cNvPr id="122" name="Content Placeholder 3">
            <a:extLst>
              <a:ext uri="{FF2B5EF4-FFF2-40B4-BE49-F238E27FC236}">
                <a16:creationId xmlns:a16="http://schemas.microsoft.com/office/drawing/2014/main" id="{68A5FF33-537E-9B45-AE85-7334161F3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81" y="1143366"/>
            <a:ext cx="6382335" cy="4710165"/>
          </a:xfrm>
          <a:prstGeom prst="rect">
            <a:avLst/>
          </a:prstGeom>
        </p:spPr>
      </p:pic>
      <p:sp>
        <p:nvSpPr>
          <p:cNvPr id="2" name="Rectangle 1">
            <a:extLst>
              <a:ext uri="{FF2B5EF4-FFF2-40B4-BE49-F238E27FC236}">
                <a16:creationId xmlns:a16="http://schemas.microsoft.com/office/drawing/2014/main" id="{F67BF7E5-97E4-624C-A4E6-AB48EF84645F}"/>
              </a:ext>
            </a:extLst>
          </p:cNvPr>
          <p:cNvSpPr/>
          <p:nvPr/>
        </p:nvSpPr>
        <p:spPr>
          <a:xfrm>
            <a:off x="8351134" y="5613722"/>
            <a:ext cx="185195" cy="2398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548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3BEB-9E7C-DB48-83FA-6337A8D13658}"/>
              </a:ext>
            </a:extLst>
          </p:cNvPr>
          <p:cNvSpPr>
            <a:spLocks noGrp="1"/>
          </p:cNvSpPr>
          <p:nvPr>
            <p:ph type="title"/>
          </p:nvPr>
        </p:nvSpPr>
        <p:spPr/>
        <p:txBody>
          <a:bodyPr/>
          <a:lstStyle/>
          <a:p>
            <a:r>
              <a:rPr lang="en-US" dirty="0"/>
              <a:t>Colorectal Cancer Screening in Appalachia</a:t>
            </a:r>
            <a:br>
              <a:rPr lang="en-US" dirty="0"/>
            </a:br>
            <a:r>
              <a:rPr lang="en-US" sz="3200" dirty="0"/>
              <a:t>(new programs)</a:t>
            </a:r>
            <a:endParaRPr lang="en-US" dirty="0"/>
          </a:p>
        </p:txBody>
      </p:sp>
      <p:sp>
        <p:nvSpPr>
          <p:cNvPr id="3" name="Content Placeholder 2">
            <a:extLst>
              <a:ext uri="{FF2B5EF4-FFF2-40B4-BE49-F238E27FC236}">
                <a16:creationId xmlns:a16="http://schemas.microsoft.com/office/drawing/2014/main" id="{0BB91604-8B19-7A49-A7EA-E66F05957C02}"/>
              </a:ext>
            </a:extLst>
          </p:cNvPr>
          <p:cNvSpPr>
            <a:spLocks noGrp="1"/>
          </p:cNvSpPr>
          <p:nvPr>
            <p:ph idx="1"/>
          </p:nvPr>
        </p:nvSpPr>
        <p:spPr>
          <a:xfrm>
            <a:off x="412304" y="1493134"/>
            <a:ext cx="8319390" cy="5246593"/>
          </a:xfrm>
        </p:spPr>
        <p:txBody>
          <a:bodyPr>
            <a:normAutofit lnSpcReduction="10000"/>
          </a:bodyPr>
          <a:lstStyle/>
          <a:p>
            <a:pPr marL="342900" indent="-342900">
              <a:buClr>
                <a:schemeClr val="accent1"/>
              </a:buClr>
              <a:buFont typeface="AppleMyungjo Regular" pitchFamily="2" charset="-127"/>
              <a:buChar char="◼"/>
            </a:pPr>
            <a:r>
              <a:rPr lang="en-US" sz="2800" dirty="0"/>
              <a:t>Accelerating CRC Screening (ACCSIS) </a:t>
            </a:r>
          </a:p>
          <a:p>
            <a:pPr lvl="1">
              <a:buClr>
                <a:schemeClr val="accent1"/>
              </a:buClr>
              <a:buFont typeface=".PingFang SC Regular"/>
              <a:buChar char="－"/>
            </a:pPr>
            <a:r>
              <a:rPr lang="en-US" sz="2800" dirty="0">
                <a:solidFill>
                  <a:schemeClr val="accent1"/>
                </a:solidFill>
              </a:rPr>
              <a:t>$5.4 Million </a:t>
            </a:r>
            <a:r>
              <a:rPr lang="en-US" sz="2400" dirty="0"/>
              <a:t>in funding over 5 years</a:t>
            </a:r>
          </a:p>
          <a:p>
            <a:pPr marL="342900" indent="-342900">
              <a:buClr>
                <a:schemeClr val="accent1"/>
              </a:buClr>
              <a:buFont typeface="AppleMyungjo Regular" pitchFamily="2" charset="-127"/>
              <a:buChar char="◼"/>
            </a:pPr>
            <a:r>
              <a:rPr lang="en-US" sz="2800" dirty="0"/>
              <a:t>Effectiveness and Implementation of </a:t>
            </a:r>
            <a:br>
              <a:rPr lang="en-US" sz="2800" dirty="0"/>
            </a:br>
            <a:r>
              <a:rPr lang="en-US" sz="2800" dirty="0" err="1"/>
              <a:t>mPATH</a:t>
            </a:r>
            <a:r>
              <a:rPr lang="en-US" sz="2800" dirty="0"/>
              <a:t>-CRC: </a:t>
            </a:r>
            <a:br>
              <a:rPr lang="en-US" sz="2800" dirty="0"/>
            </a:br>
            <a:r>
              <a:rPr lang="en-US" sz="2800" dirty="0"/>
              <a:t>a Mobile Health System for CRC Screening </a:t>
            </a:r>
          </a:p>
          <a:p>
            <a:pPr marL="342900" indent="-342900">
              <a:buClr>
                <a:schemeClr val="accent1"/>
              </a:buClr>
              <a:buFont typeface="AppleMyungjo Regular" pitchFamily="2" charset="-127"/>
              <a:buChar char="◼"/>
            </a:pPr>
            <a:r>
              <a:rPr lang="en-US" sz="2800" dirty="0"/>
              <a:t>Both projects: </a:t>
            </a:r>
          </a:p>
          <a:p>
            <a:pPr marL="685800" lvl="1" indent="-336550">
              <a:buClr>
                <a:schemeClr val="accent1"/>
              </a:buClr>
              <a:buFont typeface=".PingFang SC Regular"/>
              <a:buChar char="－"/>
            </a:pPr>
            <a:r>
              <a:rPr lang="en-US" sz="2400" dirty="0"/>
              <a:t>Increase CRC screening and outcomes in rural Appalachia</a:t>
            </a:r>
          </a:p>
          <a:p>
            <a:pPr marL="685800" lvl="1" indent="-336550">
              <a:buClr>
                <a:schemeClr val="accent1"/>
              </a:buClr>
              <a:buFont typeface=".PingFang SC Regular"/>
              <a:buChar char="－"/>
            </a:pPr>
            <a:r>
              <a:rPr lang="en-US" sz="2400" dirty="0"/>
              <a:t>Interventions at multiple levels including patients, providers, health systems and community partners (patient activation, distribution of FIT kits, and increasing access to screening through patient navigation)</a:t>
            </a:r>
          </a:p>
        </p:txBody>
      </p:sp>
      <p:pic>
        <p:nvPicPr>
          <p:cNvPr id="5" name="Picture 4">
            <a:extLst>
              <a:ext uri="{FF2B5EF4-FFF2-40B4-BE49-F238E27FC236}">
                <a16:creationId xmlns:a16="http://schemas.microsoft.com/office/drawing/2014/main" id="{5F0EBFDF-148E-7C4D-A1EE-522EC7E3D5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7995" y="888619"/>
            <a:ext cx="975739" cy="1466210"/>
          </a:xfrm>
          <a:prstGeom prst="rect">
            <a:avLst/>
          </a:prstGeom>
        </p:spPr>
      </p:pic>
      <p:sp>
        <p:nvSpPr>
          <p:cNvPr id="6" name="TextBox 5">
            <a:extLst>
              <a:ext uri="{FF2B5EF4-FFF2-40B4-BE49-F238E27FC236}">
                <a16:creationId xmlns:a16="http://schemas.microsoft.com/office/drawing/2014/main" id="{3084302F-415A-1C49-89D2-B290DA0EBF4C}"/>
              </a:ext>
            </a:extLst>
          </p:cNvPr>
          <p:cNvSpPr txBox="1"/>
          <p:nvPr/>
        </p:nvSpPr>
        <p:spPr>
          <a:xfrm>
            <a:off x="7587255" y="2384951"/>
            <a:ext cx="1382943" cy="276999"/>
          </a:xfrm>
          <a:prstGeom prst="rect">
            <a:avLst/>
          </a:prstGeom>
          <a:noFill/>
        </p:spPr>
        <p:txBody>
          <a:bodyPr wrap="none" rtlCol="0">
            <a:spAutoFit/>
          </a:bodyPr>
          <a:lstStyle/>
          <a:p>
            <a:r>
              <a:rPr lang="en-US" sz="1200" dirty="0">
                <a:latin typeface="Franklin Gothic Medium" panose="020B0603020102020204" pitchFamily="34" charset="0"/>
              </a:rPr>
              <a:t>Mark Dignan, PhD</a:t>
            </a:r>
          </a:p>
        </p:txBody>
      </p:sp>
    </p:spTree>
    <p:extLst>
      <p:ext uri="{BB962C8B-B14F-4D97-AF65-F5344CB8AC3E}">
        <p14:creationId xmlns:p14="http://schemas.microsoft.com/office/powerpoint/2010/main" val="161770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27065-329D-1946-AE24-C51FD614A6DF}"/>
              </a:ext>
            </a:extLst>
          </p:cNvPr>
          <p:cNvSpPr>
            <a:spLocks noGrp="1"/>
          </p:cNvSpPr>
          <p:nvPr>
            <p:ph type="title"/>
          </p:nvPr>
        </p:nvSpPr>
        <p:spPr/>
        <p:txBody>
          <a:bodyPr/>
          <a:lstStyle/>
          <a:p>
            <a:r>
              <a:rPr lang="en-US" dirty="0"/>
              <a:t>Recruiting for Kentucky’s Population</a:t>
            </a:r>
          </a:p>
        </p:txBody>
      </p:sp>
      <p:sp>
        <p:nvSpPr>
          <p:cNvPr id="3" name="Content Placeholder 2">
            <a:extLst>
              <a:ext uri="{FF2B5EF4-FFF2-40B4-BE49-F238E27FC236}">
                <a16:creationId xmlns:a16="http://schemas.microsoft.com/office/drawing/2014/main" id="{6CA5006B-6ACB-1F4B-905D-4C71852E9928}"/>
              </a:ext>
            </a:extLst>
          </p:cNvPr>
          <p:cNvSpPr>
            <a:spLocks noGrp="1"/>
          </p:cNvSpPr>
          <p:nvPr>
            <p:ph idx="1"/>
          </p:nvPr>
        </p:nvSpPr>
        <p:spPr>
          <a:xfrm>
            <a:off x="1547905" y="1183604"/>
            <a:ext cx="7639856" cy="5524004"/>
          </a:xfrm>
        </p:spPr>
        <p:txBody>
          <a:bodyPr>
            <a:normAutofit/>
          </a:bodyPr>
          <a:lstStyle/>
          <a:p>
            <a:r>
              <a:rPr lang="en-US" dirty="0"/>
              <a:t>Jerod Stapleton, PhD </a:t>
            </a:r>
            <a:endParaRPr lang="en-US" dirty="0">
              <a:solidFill>
                <a:schemeClr val="accent1"/>
              </a:solidFill>
            </a:endParaRPr>
          </a:p>
          <a:p>
            <a:pPr lvl="1"/>
            <a:r>
              <a:rPr lang="en-US" dirty="0"/>
              <a:t>Recruited from Rutgers Cancer Institute of New Jersey</a:t>
            </a:r>
          </a:p>
          <a:p>
            <a:pPr lvl="1"/>
            <a:r>
              <a:rPr lang="en-US" dirty="0"/>
              <a:t>Research focus: Indoor tanning in young adults, policy, social media, health disparities </a:t>
            </a:r>
          </a:p>
          <a:p>
            <a:pPr lvl="1"/>
            <a:r>
              <a:rPr lang="en-US" dirty="0"/>
              <a:t>Brings grants totaling &gt;$616,000 per year </a:t>
            </a:r>
          </a:p>
          <a:p>
            <a:r>
              <a:rPr lang="en-US" dirty="0"/>
              <a:t>Laurie McLouth, PhD</a:t>
            </a:r>
            <a:r>
              <a:rPr lang="en-US" dirty="0">
                <a:solidFill>
                  <a:schemeClr val="accent1"/>
                </a:solidFill>
              </a:rPr>
              <a:t> </a:t>
            </a:r>
          </a:p>
          <a:p>
            <a:pPr lvl="1"/>
            <a:r>
              <a:rPr lang="en-US" dirty="0"/>
              <a:t>Recruited from Wake Forest Comprehensive Cancer Center </a:t>
            </a:r>
          </a:p>
          <a:p>
            <a:pPr lvl="1"/>
            <a:r>
              <a:rPr lang="en-US" dirty="0"/>
              <a:t>Research focus: Improving the lives of cancer survivors and their family members, particularly lung cancer survivors </a:t>
            </a:r>
          </a:p>
          <a:p>
            <a:pPr lvl="1"/>
            <a:r>
              <a:rPr lang="en-US" dirty="0"/>
              <a:t>Brings grants totaling &gt;$76,500 per year</a:t>
            </a:r>
          </a:p>
          <a:p>
            <a:r>
              <a:rPr lang="en-US" dirty="0" err="1"/>
              <a:t>Shyanika</a:t>
            </a:r>
            <a:r>
              <a:rPr lang="en-US" dirty="0"/>
              <a:t> Rose, PhD</a:t>
            </a:r>
            <a:endParaRPr lang="en-US" i="1" dirty="0">
              <a:solidFill>
                <a:schemeClr val="accent1"/>
              </a:solidFill>
            </a:endParaRPr>
          </a:p>
          <a:p>
            <a:pPr lvl="1"/>
            <a:r>
              <a:rPr lang="en-US" dirty="0"/>
              <a:t>Recruited from the Truth Initiative Schroeder Institute (Washington, DC)</a:t>
            </a:r>
          </a:p>
          <a:p>
            <a:pPr lvl="1"/>
            <a:r>
              <a:rPr lang="en-US" dirty="0"/>
              <a:t>Research focus: Policy initiatives for marketing tobacco products to young adult populations (specifically flavored tobacco)</a:t>
            </a:r>
          </a:p>
          <a:p>
            <a:pPr lvl="1"/>
            <a:r>
              <a:rPr lang="en-US" dirty="0"/>
              <a:t>Brings grants totaling &gt;$76,500 per year</a:t>
            </a:r>
          </a:p>
        </p:txBody>
      </p:sp>
      <p:pic>
        <p:nvPicPr>
          <p:cNvPr id="5" name="Picture 4">
            <a:extLst>
              <a:ext uri="{FF2B5EF4-FFF2-40B4-BE49-F238E27FC236}">
                <a16:creationId xmlns:a16="http://schemas.microsoft.com/office/drawing/2014/main" id="{4B17C3E0-72BF-C14A-ADEC-57E7912F8D7D}"/>
              </a:ext>
            </a:extLst>
          </p:cNvPr>
          <p:cNvPicPr>
            <a:picLocks noChangeAspect="1"/>
          </p:cNvPicPr>
          <p:nvPr/>
        </p:nvPicPr>
        <p:blipFill>
          <a:blip r:embed="rId2"/>
          <a:stretch>
            <a:fillRect/>
          </a:stretch>
        </p:blipFill>
        <p:spPr>
          <a:xfrm>
            <a:off x="98761" y="1183604"/>
            <a:ext cx="1405382" cy="1833107"/>
          </a:xfrm>
          <a:prstGeom prst="rect">
            <a:avLst/>
          </a:prstGeom>
        </p:spPr>
      </p:pic>
      <p:pic>
        <p:nvPicPr>
          <p:cNvPr id="6" name="Picture 5">
            <a:extLst>
              <a:ext uri="{FF2B5EF4-FFF2-40B4-BE49-F238E27FC236}">
                <a16:creationId xmlns:a16="http://schemas.microsoft.com/office/drawing/2014/main" id="{C192CE56-4A5C-B848-BA49-510C4C43C43F}"/>
              </a:ext>
            </a:extLst>
          </p:cNvPr>
          <p:cNvPicPr>
            <a:picLocks noChangeAspect="1"/>
          </p:cNvPicPr>
          <p:nvPr/>
        </p:nvPicPr>
        <p:blipFill>
          <a:blip r:embed="rId3"/>
          <a:stretch>
            <a:fillRect/>
          </a:stretch>
        </p:blipFill>
        <p:spPr>
          <a:xfrm>
            <a:off x="98761" y="3058758"/>
            <a:ext cx="1405382" cy="1836064"/>
          </a:xfrm>
          <a:prstGeom prst="rect">
            <a:avLst/>
          </a:prstGeom>
        </p:spPr>
      </p:pic>
      <p:pic>
        <p:nvPicPr>
          <p:cNvPr id="7" name="Picture 6">
            <a:extLst>
              <a:ext uri="{FF2B5EF4-FFF2-40B4-BE49-F238E27FC236}">
                <a16:creationId xmlns:a16="http://schemas.microsoft.com/office/drawing/2014/main" id="{988495C3-C148-5A47-B6FD-7A28E7E0FD95}"/>
              </a:ext>
            </a:extLst>
          </p:cNvPr>
          <p:cNvPicPr>
            <a:picLocks noChangeAspect="1"/>
          </p:cNvPicPr>
          <p:nvPr/>
        </p:nvPicPr>
        <p:blipFill rotWithShape="1">
          <a:blip r:embed="rId4"/>
          <a:srcRect l="11121" r="12212"/>
          <a:stretch/>
        </p:blipFill>
        <p:spPr>
          <a:xfrm>
            <a:off x="98761" y="4936098"/>
            <a:ext cx="1405382" cy="1833107"/>
          </a:xfrm>
          <a:prstGeom prst="rect">
            <a:avLst/>
          </a:prstGeom>
        </p:spPr>
      </p:pic>
      <p:sp>
        <p:nvSpPr>
          <p:cNvPr id="4" name="Rectangle 3">
            <a:extLst>
              <a:ext uri="{FF2B5EF4-FFF2-40B4-BE49-F238E27FC236}">
                <a16:creationId xmlns:a16="http://schemas.microsoft.com/office/drawing/2014/main" id="{C9B34937-3E41-AE4C-BA2A-65EEF7AC5283}"/>
              </a:ext>
            </a:extLst>
          </p:cNvPr>
          <p:cNvSpPr/>
          <p:nvPr/>
        </p:nvSpPr>
        <p:spPr>
          <a:xfrm>
            <a:off x="0" y="732641"/>
            <a:ext cx="9144000" cy="369332"/>
          </a:xfrm>
          <a:prstGeom prst="rect">
            <a:avLst/>
          </a:prstGeom>
        </p:spPr>
        <p:txBody>
          <a:bodyPr wrap="square">
            <a:spAutoFit/>
          </a:bodyPr>
          <a:lstStyle/>
          <a:p>
            <a:pPr algn="ctr"/>
            <a:r>
              <a:rPr lang="en-US" b="1" i="1" dirty="0">
                <a:latin typeface="Arial" panose="020B0604020202020204" pitchFamily="34" charset="0"/>
                <a:cs typeface="Arial" panose="020B0604020202020204" pitchFamily="34" charset="0"/>
              </a:rPr>
              <a:t>State-funded Recruitments	</a:t>
            </a:r>
          </a:p>
        </p:txBody>
      </p:sp>
    </p:spTree>
    <p:extLst>
      <p:ext uri="{BB962C8B-B14F-4D97-AF65-F5344CB8AC3E}">
        <p14:creationId xmlns:p14="http://schemas.microsoft.com/office/powerpoint/2010/main" val="366795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Markey Cancer Center (MCC): Our Mission</a:t>
            </a:r>
          </a:p>
        </p:txBody>
      </p:sp>
      <p:sp>
        <p:nvSpPr>
          <p:cNvPr id="9" name="Content Placeholder 8"/>
          <p:cNvSpPr>
            <a:spLocks noGrp="1"/>
          </p:cNvSpPr>
          <p:nvPr>
            <p:ph idx="1"/>
          </p:nvPr>
        </p:nvSpPr>
        <p:spPr>
          <a:xfrm>
            <a:off x="438783" y="1107903"/>
            <a:ext cx="8266434" cy="2195688"/>
          </a:xfrm>
        </p:spPr>
        <p:txBody>
          <a:bodyPr>
            <a:noAutofit/>
          </a:bodyPr>
          <a:lstStyle/>
          <a:p>
            <a:pPr marL="344488" indent="-344488"/>
            <a:r>
              <a:rPr lang="en-US" sz="2800" dirty="0">
                <a:latin typeface="Franklin Gothic Medium" panose="020B0603020102020204" pitchFamily="34" charset="0"/>
              </a:rPr>
              <a:t>To reduce cancer mortality in our state through a comprehensive program of cancer research, treatment, education, and community engagement with a particular focus on the underserved population of Appalachian Kentucky.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63284" y="3999552"/>
            <a:ext cx="2801056" cy="182343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26013" y="3999552"/>
            <a:ext cx="1990501" cy="182739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2888" y="3999552"/>
            <a:ext cx="1488723" cy="1824513"/>
          </a:xfrm>
          <a:prstGeom prst="rect">
            <a:avLst/>
          </a:prstGeom>
        </p:spPr>
      </p:pic>
      <p:pic>
        <p:nvPicPr>
          <p:cNvPr id="10" name="Picture 9" descr="Picture4.png"/>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578186" y="3999552"/>
            <a:ext cx="2460352" cy="1827941"/>
          </a:xfrm>
          <a:prstGeom prst="rect">
            <a:avLst/>
          </a:prstGeom>
        </p:spPr>
      </p:pic>
      <p:pic>
        <p:nvPicPr>
          <p:cNvPr id="11" name="Picture 10" descr="Markey Difference.tif"/>
          <p:cNvPicPr>
            <a:picLocks noChangeAspect="1"/>
          </p:cNvPicPr>
          <p:nvPr/>
        </p:nvPicPr>
        <p:blipFill rotWithShape="1">
          <a:blip r:embed="rId7" cstate="print">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1828800" y="6089805"/>
            <a:ext cx="5486400" cy="613318"/>
          </a:xfrm>
          <a:prstGeom prst="rect">
            <a:avLst/>
          </a:prstGeom>
        </p:spPr>
      </p:pic>
    </p:spTree>
    <p:extLst>
      <p:ext uri="{BB962C8B-B14F-4D97-AF65-F5344CB8AC3E}">
        <p14:creationId xmlns:p14="http://schemas.microsoft.com/office/powerpoint/2010/main" val="441502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920"/>
            <a:ext cx="9143999" cy="1116106"/>
          </a:xfrm>
        </p:spPr>
        <p:txBody>
          <a:bodyPr/>
          <a:lstStyle/>
          <a:p>
            <a:r>
              <a:rPr lang="en-US" dirty="0"/>
              <a:t>Molecular Tumor Board (MTB)</a:t>
            </a:r>
          </a:p>
        </p:txBody>
      </p:sp>
      <p:sp>
        <p:nvSpPr>
          <p:cNvPr id="9" name="Content Placeholder 4"/>
          <p:cNvSpPr txBox="1">
            <a:spLocks/>
          </p:cNvSpPr>
          <p:nvPr/>
        </p:nvSpPr>
        <p:spPr bwMode="auto">
          <a:xfrm>
            <a:off x="429296" y="1814512"/>
            <a:ext cx="5357121" cy="465544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spcBef>
                <a:spcPts val="2000"/>
              </a:spcBef>
              <a:spcAft>
                <a:spcPct val="0"/>
              </a:spcAft>
              <a:buClr>
                <a:srgbClr val="005294"/>
              </a:buClr>
              <a:buSzPct val="75000"/>
              <a:buFont typeface="Wingdings" charset="0"/>
              <a:buChar char="n"/>
              <a:defRPr sz="2000" kern="1200">
                <a:solidFill>
                  <a:schemeClr val="tx1"/>
                </a:solidFill>
                <a:latin typeface="Franklin Gothic Book"/>
                <a:ea typeface="ＭＳ Ｐゴシック" charset="0"/>
                <a:cs typeface="Franklin Gothic Book"/>
              </a:defRPr>
            </a:lvl1pPr>
            <a:lvl2pPr marL="457200" indent="-228600" algn="l" rtl="0" eaLnBrk="0" fontAlgn="base" hangingPunct="0">
              <a:spcBef>
                <a:spcPts val="600"/>
              </a:spcBef>
              <a:spcAft>
                <a:spcPct val="0"/>
              </a:spcAft>
              <a:buClr>
                <a:srgbClr val="7183B3"/>
              </a:buClr>
              <a:buSzPct val="100000"/>
              <a:buFont typeface="Lucida Grande" charset="0"/>
              <a:buChar char="-"/>
              <a:defRPr kern="1200">
                <a:solidFill>
                  <a:schemeClr val="tx1"/>
                </a:solidFill>
                <a:latin typeface="Franklin Gothic Book"/>
                <a:ea typeface="ＭＳ Ｐゴシック" charset="0"/>
                <a:cs typeface="Franklin Gothic Book"/>
              </a:defRPr>
            </a:lvl2pPr>
            <a:lvl3pPr marL="685800" indent="-228600" algn="l" rtl="0" eaLnBrk="0" fontAlgn="base" hangingPunct="0">
              <a:spcBef>
                <a:spcPts val="600"/>
              </a:spcBef>
              <a:spcAft>
                <a:spcPct val="0"/>
              </a:spcAft>
              <a:buClr>
                <a:srgbClr val="99A4C8"/>
              </a:buClr>
              <a:buSzPct val="75000"/>
              <a:buFont typeface="Wingdings" charset="0"/>
              <a:buChar char="n"/>
              <a:defRPr kern="1200">
                <a:solidFill>
                  <a:schemeClr val="tx1"/>
                </a:solidFill>
                <a:latin typeface="Franklin Gothic Book"/>
                <a:ea typeface="ＭＳ Ｐゴシック" charset="0"/>
                <a:cs typeface="Franklin Gothic Book"/>
              </a:defRPr>
            </a:lvl3pPr>
            <a:lvl4pPr marL="914400" indent="-228600" algn="l" rtl="0" eaLnBrk="0" fontAlgn="base" hangingPunct="0">
              <a:spcBef>
                <a:spcPts val="600"/>
              </a:spcBef>
              <a:spcAft>
                <a:spcPct val="0"/>
              </a:spcAft>
              <a:buClr>
                <a:srgbClr val="99A4C8"/>
              </a:buClr>
              <a:buSzPct val="75000"/>
              <a:buFont typeface="Wingdings" charset="0"/>
              <a:buChar char="n"/>
              <a:defRPr kern="1200">
                <a:solidFill>
                  <a:schemeClr val="tx1"/>
                </a:solidFill>
                <a:latin typeface="Franklin Gothic Book"/>
                <a:ea typeface="ＭＳ Ｐゴシック" charset="0"/>
                <a:cs typeface="Franklin Gothic Book"/>
              </a:defRPr>
            </a:lvl4pPr>
            <a:lvl5pPr marL="1143000" indent="-228600" algn="l" rtl="0" eaLnBrk="0" fontAlgn="base" hangingPunct="0">
              <a:spcBef>
                <a:spcPts val="600"/>
              </a:spcBef>
              <a:spcAft>
                <a:spcPct val="0"/>
              </a:spcAft>
              <a:buClr>
                <a:srgbClr val="99A4C8"/>
              </a:buClr>
              <a:buSzPct val="75000"/>
              <a:buFont typeface="Wingdings" charset="0"/>
              <a:buChar char="n"/>
              <a:defRPr kern="1200">
                <a:solidFill>
                  <a:schemeClr val="tx1"/>
                </a:solidFill>
                <a:latin typeface="Franklin Gothic Book"/>
                <a:ea typeface="ＭＳ Ｐゴシック" charset="0"/>
                <a:cs typeface="Franklin Gothic Book"/>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347663" indent="-347663">
              <a:spcBef>
                <a:spcPts val="1200"/>
              </a:spcBef>
              <a:spcAft>
                <a:spcPts val="600"/>
              </a:spcAft>
            </a:pPr>
            <a:r>
              <a:rPr lang="en-US" sz="2600" dirty="0">
                <a:latin typeface="Franklin Gothic Medium Regular"/>
              </a:rPr>
              <a:t>Launched October 2016 and now statewide through teleconferencing options</a:t>
            </a:r>
          </a:p>
          <a:p>
            <a:pPr marL="347663" indent="-347663">
              <a:spcBef>
                <a:spcPts val="1200"/>
              </a:spcBef>
              <a:spcAft>
                <a:spcPts val="600"/>
              </a:spcAft>
            </a:pPr>
            <a:r>
              <a:rPr lang="en-US" sz="2600" dirty="0">
                <a:latin typeface="Franklin Gothic Medium Regular"/>
              </a:rPr>
              <a:t>The MTB analyzes the molecular characteristics of cancers on a case-by-case basis and provides individualized recommendations for treatment</a:t>
            </a:r>
          </a:p>
        </p:txBody>
      </p:sp>
      <p:pic>
        <p:nvPicPr>
          <p:cNvPr id="10" name="Picture 9" descr="Screen Shot 2017-05-12 at 4.17.46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7386" y="3778672"/>
            <a:ext cx="2349143" cy="2234495"/>
          </a:xfrm>
          <a:prstGeom prst="rect">
            <a:avLst/>
          </a:prstGeom>
        </p:spPr>
      </p:pic>
      <p:sp>
        <p:nvSpPr>
          <p:cNvPr id="12" name="Rectangle 37"/>
          <p:cNvSpPr>
            <a:spLocks noChangeArrowheads="1"/>
          </p:cNvSpPr>
          <p:nvPr/>
        </p:nvSpPr>
        <p:spPr bwMode="auto">
          <a:xfrm>
            <a:off x="5931088" y="3015904"/>
            <a:ext cx="1402948" cy="577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a:r>
              <a:rPr lang="en-US" sz="1050" dirty="0">
                <a:solidFill>
                  <a:prstClr val="black"/>
                </a:solidFill>
                <a:latin typeface="Franklin Gothic Medium"/>
                <a:cs typeface="Arial"/>
              </a:rPr>
              <a:t>Jill </a:t>
            </a:r>
            <a:r>
              <a:rPr lang="en-US" sz="1050" dirty="0" err="1">
                <a:solidFill>
                  <a:prstClr val="black"/>
                </a:solidFill>
                <a:latin typeface="Franklin Gothic Medium"/>
                <a:cs typeface="Arial"/>
              </a:rPr>
              <a:t>Kolesar</a:t>
            </a:r>
            <a:r>
              <a:rPr lang="en-US" sz="1050" dirty="0">
                <a:solidFill>
                  <a:prstClr val="black"/>
                </a:solidFill>
                <a:latin typeface="Franklin Gothic Medium"/>
                <a:cs typeface="Arial"/>
              </a:rPr>
              <a:t>, </a:t>
            </a:r>
            <a:r>
              <a:rPr lang="en-US" sz="1050" dirty="0" err="1">
                <a:solidFill>
                  <a:prstClr val="black"/>
                </a:solidFill>
                <a:latin typeface="Franklin Gothic Medium"/>
                <a:cs typeface="Arial"/>
              </a:rPr>
              <a:t>PharmD</a:t>
            </a:r>
            <a:endParaRPr lang="en-US" sz="1050" dirty="0">
              <a:solidFill>
                <a:prstClr val="black"/>
              </a:solidFill>
              <a:latin typeface="Franklin Gothic Medium"/>
              <a:cs typeface="Arial"/>
            </a:endParaRPr>
          </a:p>
          <a:p>
            <a:pPr algn="ctr"/>
            <a:r>
              <a:rPr lang="en-US" sz="1050" dirty="0">
                <a:solidFill>
                  <a:prstClr val="black"/>
                </a:solidFill>
                <a:latin typeface="Franklin Gothic Medium"/>
                <a:cs typeface="Arial"/>
              </a:rPr>
              <a:t>Professor</a:t>
            </a:r>
          </a:p>
          <a:p>
            <a:pPr algn="ctr"/>
            <a:r>
              <a:rPr lang="en-US" sz="1050" dirty="0">
                <a:solidFill>
                  <a:prstClr val="black"/>
                </a:solidFill>
                <a:latin typeface="Franklin Gothic Medium"/>
                <a:cs typeface="Arial"/>
              </a:rPr>
              <a:t>College of Pharmacy</a:t>
            </a:r>
          </a:p>
        </p:txBody>
      </p:sp>
      <p:pic>
        <p:nvPicPr>
          <p:cNvPr id="13" name="Picture 12" descr="Jill Kolesar, Co-Directo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79314" y="1443931"/>
            <a:ext cx="1075023" cy="1493649"/>
          </a:xfrm>
          <a:prstGeom prst="rect">
            <a:avLst/>
          </a:prstGeom>
        </p:spPr>
      </p:pic>
      <p:pic>
        <p:nvPicPr>
          <p:cNvPr id="4" name="Picture 3" descr="Miller_Rache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31139" y="1439619"/>
            <a:ext cx="995390" cy="1495740"/>
          </a:xfrm>
          <a:prstGeom prst="rect">
            <a:avLst/>
          </a:prstGeom>
        </p:spPr>
      </p:pic>
      <p:sp>
        <p:nvSpPr>
          <p:cNvPr id="14" name="Rectangle 37"/>
          <p:cNvSpPr>
            <a:spLocks noChangeArrowheads="1"/>
          </p:cNvSpPr>
          <p:nvPr/>
        </p:nvSpPr>
        <p:spPr bwMode="auto">
          <a:xfrm>
            <a:off x="7347262" y="3018883"/>
            <a:ext cx="1402948" cy="577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a:r>
              <a:rPr lang="en-US" sz="1050" dirty="0">
                <a:solidFill>
                  <a:prstClr val="black"/>
                </a:solidFill>
                <a:latin typeface="Franklin Gothic Medium"/>
                <a:cs typeface="Arial"/>
              </a:rPr>
              <a:t>Rachel Miller, MD</a:t>
            </a:r>
          </a:p>
          <a:p>
            <a:pPr algn="ctr"/>
            <a:r>
              <a:rPr lang="en-US" sz="1050" dirty="0">
                <a:solidFill>
                  <a:prstClr val="black"/>
                </a:solidFill>
                <a:latin typeface="Franklin Gothic Medium"/>
                <a:cs typeface="Arial"/>
              </a:rPr>
              <a:t>Associate Professor, </a:t>
            </a:r>
          </a:p>
          <a:p>
            <a:pPr algn="ctr"/>
            <a:r>
              <a:rPr lang="en-US" sz="1050" dirty="0">
                <a:solidFill>
                  <a:prstClr val="black"/>
                </a:solidFill>
                <a:latin typeface="Franklin Gothic Medium"/>
                <a:cs typeface="Arial"/>
              </a:rPr>
              <a:t>College of Medicine</a:t>
            </a:r>
          </a:p>
        </p:txBody>
      </p:sp>
    </p:spTree>
    <p:extLst>
      <p:ext uri="{BB962C8B-B14F-4D97-AF65-F5344CB8AC3E}">
        <p14:creationId xmlns:p14="http://schemas.microsoft.com/office/powerpoint/2010/main" val="1511682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91C5-0B06-2A42-A577-BC43F921A7EA}"/>
              </a:ext>
            </a:extLst>
          </p:cNvPr>
          <p:cNvSpPr>
            <a:spLocks noGrp="1"/>
          </p:cNvSpPr>
          <p:nvPr>
            <p:ph type="title"/>
          </p:nvPr>
        </p:nvSpPr>
        <p:spPr>
          <a:xfrm>
            <a:off x="4" y="159575"/>
            <a:ext cx="9143999" cy="837080"/>
          </a:xfrm>
        </p:spPr>
        <p:txBody>
          <a:bodyPr/>
          <a:lstStyle/>
          <a:p>
            <a:r>
              <a:rPr lang="en-US" dirty="0"/>
              <a:t>Neuroendocrine Tumor Program /</a:t>
            </a:r>
            <a:br>
              <a:rPr lang="en-US" dirty="0"/>
            </a:br>
            <a:r>
              <a:rPr lang="en-US" dirty="0" err="1"/>
              <a:t>Lutathera</a:t>
            </a:r>
            <a:endParaRPr lang="en-US" dirty="0"/>
          </a:p>
        </p:txBody>
      </p:sp>
      <p:sp>
        <p:nvSpPr>
          <p:cNvPr id="3" name="Content Placeholder 2">
            <a:extLst>
              <a:ext uri="{FF2B5EF4-FFF2-40B4-BE49-F238E27FC236}">
                <a16:creationId xmlns:a16="http://schemas.microsoft.com/office/drawing/2014/main" id="{4236C096-6C7D-E945-9337-E97E99DD5E6C}"/>
              </a:ext>
            </a:extLst>
          </p:cNvPr>
          <p:cNvSpPr>
            <a:spLocks noGrp="1"/>
          </p:cNvSpPr>
          <p:nvPr>
            <p:ph idx="1"/>
          </p:nvPr>
        </p:nvSpPr>
        <p:spPr>
          <a:xfrm>
            <a:off x="416190" y="1436743"/>
            <a:ext cx="5818176" cy="5215670"/>
          </a:xfrm>
        </p:spPr>
        <p:txBody>
          <a:bodyPr wrap="square">
            <a:noAutofit/>
          </a:bodyPr>
          <a:lstStyle/>
          <a:p>
            <a:r>
              <a:rPr lang="en-US" dirty="0"/>
              <a:t>A new peptide receptor radionuclide therapy (PRRT) specifically for neuroendocrine tumors occurring in the pancreas or gastrointestinal tract </a:t>
            </a:r>
          </a:p>
          <a:p>
            <a:r>
              <a:rPr lang="en-US" dirty="0"/>
              <a:t>Patients who receive this therapy have failed standard of care and/or have cancer that continues to progress. </a:t>
            </a:r>
          </a:p>
          <a:p>
            <a:r>
              <a:rPr lang="en-US" dirty="0"/>
              <a:t>MCC is the first cancer center in Kentucky to </a:t>
            </a:r>
            <a:br>
              <a:rPr lang="en-US" dirty="0"/>
            </a:br>
            <a:r>
              <a:rPr lang="en-US" dirty="0"/>
              <a:t>offer newly FDA-approved </a:t>
            </a:r>
            <a:r>
              <a:rPr lang="en-US" dirty="0" err="1"/>
              <a:t>Lutathera</a:t>
            </a:r>
            <a:r>
              <a:rPr lang="en-US" dirty="0"/>
              <a:t> for certain neuroendocrine tumors</a:t>
            </a:r>
          </a:p>
          <a:p>
            <a:r>
              <a:rPr lang="en-US" dirty="0"/>
              <a:t>Expect to see roughly 30 to 40 patients a year who may be eligible for the therapy</a:t>
            </a:r>
          </a:p>
          <a:p>
            <a:r>
              <a:rPr lang="en-US" dirty="0"/>
              <a:t>36 patients treated to date</a:t>
            </a:r>
          </a:p>
        </p:txBody>
      </p:sp>
      <p:pic>
        <p:nvPicPr>
          <p:cNvPr id="6" name="Picture 5">
            <a:extLst>
              <a:ext uri="{FF2B5EF4-FFF2-40B4-BE49-F238E27FC236}">
                <a16:creationId xmlns:a16="http://schemas.microsoft.com/office/drawing/2014/main" id="{FC7780E9-C130-6A49-AAE1-07562129BD92}"/>
              </a:ext>
            </a:extLst>
          </p:cNvPr>
          <p:cNvPicPr>
            <a:picLocks noChangeAspect="1"/>
          </p:cNvPicPr>
          <p:nvPr/>
        </p:nvPicPr>
        <p:blipFill>
          <a:blip r:embed="rId3"/>
          <a:stretch>
            <a:fillRect/>
          </a:stretch>
        </p:blipFill>
        <p:spPr>
          <a:xfrm>
            <a:off x="6729932" y="1436743"/>
            <a:ext cx="1756005" cy="1899939"/>
          </a:xfrm>
          <a:prstGeom prst="rect">
            <a:avLst/>
          </a:prstGeom>
        </p:spPr>
      </p:pic>
      <p:sp>
        <p:nvSpPr>
          <p:cNvPr id="7" name="Rectangle 37">
            <a:extLst>
              <a:ext uri="{FF2B5EF4-FFF2-40B4-BE49-F238E27FC236}">
                <a16:creationId xmlns:a16="http://schemas.microsoft.com/office/drawing/2014/main" id="{C4169EE1-646C-074F-819C-E3C3BA176A76}"/>
              </a:ext>
            </a:extLst>
          </p:cNvPr>
          <p:cNvSpPr>
            <a:spLocks noChangeArrowheads="1"/>
          </p:cNvSpPr>
          <p:nvPr/>
        </p:nvSpPr>
        <p:spPr bwMode="auto">
          <a:xfrm>
            <a:off x="6555565" y="3356005"/>
            <a:ext cx="210473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ctr"/>
            <a:r>
              <a:rPr lang="en-US" sz="1350" dirty="0">
                <a:solidFill>
                  <a:prstClr val="black"/>
                </a:solidFill>
                <a:latin typeface="Franklin Gothic Medium"/>
                <a:cs typeface="Arial"/>
              </a:rPr>
              <a:t>Lowell Anthony, MD</a:t>
            </a:r>
          </a:p>
        </p:txBody>
      </p:sp>
      <p:sp>
        <p:nvSpPr>
          <p:cNvPr id="8" name="Title 1">
            <a:extLst>
              <a:ext uri="{FF2B5EF4-FFF2-40B4-BE49-F238E27FC236}">
                <a16:creationId xmlns:a16="http://schemas.microsoft.com/office/drawing/2014/main" id="{ACB4D3A2-3A36-834D-89E2-3748CE021843}"/>
              </a:ext>
            </a:extLst>
          </p:cNvPr>
          <p:cNvSpPr txBox="1">
            <a:spLocks/>
          </p:cNvSpPr>
          <p:nvPr/>
        </p:nvSpPr>
        <p:spPr bwMode="auto">
          <a:xfrm>
            <a:off x="6178816" y="3780387"/>
            <a:ext cx="2909634" cy="39778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eaLnBrk="0" fontAlgn="base" hangingPunct="0">
              <a:spcBef>
                <a:spcPct val="0"/>
              </a:spcBef>
              <a:spcAft>
                <a:spcPct val="0"/>
              </a:spcAft>
              <a:defRPr sz="4400" b="1">
                <a:solidFill>
                  <a:srgbClr val="FFFF00"/>
                </a:solidFill>
                <a:latin typeface="Arial" charset="0"/>
              </a:defRPr>
            </a:lvl6pPr>
            <a:lvl7pPr marL="914400" algn="ctr" rtl="0" eaLnBrk="0" fontAlgn="base" hangingPunct="0">
              <a:spcBef>
                <a:spcPct val="0"/>
              </a:spcBef>
              <a:spcAft>
                <a:spcPct val="0"/>
              </a:spcAft>
              <a:defRPr sz="4400" b="1">
                <a:solidFill>
                  <a:srgbClr val="FFFF00"/>
                </a:solidFill>
                <a:latin typeface="Arial" charset="0"/>
              </a:defRPr>
            </a:lvl7pPr>
            <a:lvl8pPr marL="1371600" algn="ctr" rtl="0" eaLnBrk="0" fontAlgn="base" hangingPunct="0">
              <a:spcBef>
                <a:spcPct val="0"/>
              </a:spcBef>
              <a:spcAft>
                <a:spcPct val="0"/>
              </a:spcAft>
              <a:defRPr sz="4400" b="1">
                <a:solidFill>
                  <a:srgbClr val="FFFF00"/>
                </a:solidFill>
                <a:latin typeface="Arial" charset="0"/>
              </a:defRPr>
            </a:lvl8pPr>
            <a:lvl9pPr marL="1828800" algn="ctr" rtl="0" eaLnBrk="0" fontAlgn="base" hangingPunct="0">
              <a:spcBef>
                <a:spcPct val="0"/>
              </a:spcBef>
              <a:spcAft>
                <a:spcPct val="0"/>
              </a:spcAft>
              <a:defRPr sz="4400" b="1">
                <a:solidFill>
                  <a:srgbClr val="FFFF00"/>
                </a:solidFill>
                <a:latin typeface="Arial" charset="0"/>
              </a:defRPr>
            </a:lvl9pPr>
          </a:lstStyle>
          <a:p>
            <a:r>
              <a:rPr lang="en-US" sz="2000" b="0" dirty="0">
                <a:solidFill>
                  <a:srgbClr val="0033A0"/>
                </a:solidFill>
                <a:latin typeface="Franklin Gothic Medium"/>
              </a:rPr>
              <a:t>NET Clinical Trials in U.S.</a:t>
            </a:r>
          </a:p>
        </p:txBody>
      </p:sp>
      <p:pic>
        <p:nvPicPr>
          <p:cNvPr id="9" name="Picture 8">
            <a:extLst>
              <a:ext uri="{FF2B5EF4-FFF2-40B4-BE49-F238E27FC236}">
                <a16:creationId xmlns:a16="http://schemas.microsoft.com/office/drawing/2014/main" id="{DB8601D5-917D-6B40-B6AF-F2B009949DFD}"/>
              </a:ext>
            </a:extLst>
          </p:cNvPr>
          <p:cNvPicPr>
            <a:picLocks noChangeAspect="1"/>
          </p:cNvPicPr>
          <p:nvPr/>
        </p:nvPicPr>
        <p:blipFill>
          <a:blip r:embed="rId4"/>
          <a:stretch>
            <a:fillRect/>
          </a:stretch>
        </p:blipFill>
        <p:spPr>
          <a:xfrm>
            <a:off x="6382660" y="5991034"/>
            <a:ext cx="2585561" cy="397779"/>
          </a:xfrm>
          <a:prstGeom prst="rect">
            <a:avLst/>
          </a:prstGeom>
        </p:spPr>
      </p:pic>
      <p:pic>
        <p:nvPicPr>
          <p:cNvPr id="10" name="Picture 9">
            <a:extLst>
              <a:ext uri="{FF2B5EF4-FFF2-40B4-BE49-F238E27FC236}">
                <a16:creationId xmlns:a16="http://schemas.microsoft.com/office/drawing/2014/main" id="{0BBF6DBC-9B9E-F54D-94DB-7BDB61C3728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99045" y="4178167"/>
            <a:ext cx="2669176" cy="1729455"/>
          </a:xfrm>
          <a:prstGeom prst="rect">
            <a:avLst/>
          </a:prstGeom>
        </p:spPr>
      </p:pic>
      <p:sp>
        <p:nvSpPr>
          <p:cNvPr id="11" name="TextBox 10">
            <a:extLst>
              <a:ext uri="{FF2B5EF4-FFF2-40B4-BE49-F238E27FC236}">
                <a16:creationId xmlns:a16="http://schemas.microsoft.com/office/drawing/2014/main" id="{C80CD994-1665-E14F-A2EC-0AC24FF58047}"/>
              </a:ext>
            </a:extLst>
          </p:cNvPr>
          <p:cNvSpPr txBox="1"/>
          <p:nvPr/>
        </p:nvSpPr>
        <p:spPr>
          <a:xfrm>
            <a:off x="7709758" y="6638709"/>
            <a:ext cx="1684142" cy="219291"/>
          </a:xfrm>
          <a:prstGeom prst="rect">
            <a:avLst/>
          </a:prstGeom>
          <a:noFill/>
        </p:spPr>
        <p:txBody>
          <a:bodyPr wrap="square" rtlCol="0">
            <a:spAutoFit/>
          </a:bodyPr>
          <a:lstStyle/>
          <a:p>
            <a:pPr algn="ctr"/>
            <a:r>
              <a:rPr lang="en-US" sz="825" dirty="0">
                <a:latin typeface="Franklin Gothic Book" panose="020B0503020102020204" pitchFamily="34" charset="0"/>
              </a:rPr>
              <a:t>Source: </a:t>
            </a:r>
            <a:r>
              <a:rPr lang="en-US" sz="825" dirty="0" err="1">
                <a:latin typeface="Franklin Gothic Book" panose="020B0503020102020204" pitchFamily="34" charset="0"/>
              </a:rPr>
              <a:t>ClinicalTrials.gov</a:t>
            </a:r>
            <a:endParaRPr lang="en-US" sz="825" dirty="0">
              <a:latin typeface="Franklin Gothic Book" panose="020B0503020102020204" pitchFamily="34" charset="0"/>
            </a:endParaRPr>
          </a:p>
        </p:txBody>
      </p:sp>
    </p:spTree>
    <p:extLst>
      <p:ext uri="{BB962C8B-B14F-4D97-AF65-F5344CB8AC3E}">
        <p14:creationId xmlns:p14="http://schemas.microsoft.com/office/powerpoint/2010/main" val="1816528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89FF3147-22B5-8A4D-B68E-9D7A3EC3AE16}"/>
              </a:ext>
            </a:extLst>
          </p:cNvPr>
          <p:cNvPicPr>
            <a:picLocks noChangeAspect="1"/>
          </p:cNvPicPr>
          <p:nvPr/>
        </p:nvPicPr>
        <p:blipFill rotWithShape="1">
          <a:blip r:embed="rId3"/>
          <a:srcRect t="2163" b="18735"/>
          <a:stretch/>
        </p:blipFill>
        <p:spPr>
          <a:xfrm>
            <a:off x="5460459" y="2616385"/>
            <a:ext cx="3574240" cy="3741457"/>
          </a:xfrm>
          <a:prstGeom prst="rect">
            <a:avLst/>
          </a:prstGeom>
        </p:spPr>
      </p:pic>
      <p:sp>
        <p:nvSpPr>
          <p:cNvPr id="2" name="Title 1">
            <a:extLst>
              <a:ext uri="{FF2B5EF4-FFF2-40B4-BE49-F238E27FC236}">
                <a16:creationId xmlns:a16="http://schemas.microsoft.com/office/drawing/2014/main" id="{D8EB91C5-0B06-2A42-A577-BC43F921A7EA}"/>
              </a:ext>
            </a:extLst>
          </p:cNvPr>
          <p:cNvSpPr>
            <a:spLocks noGrp="1"/>
          </p:cNvSpPr>
          <p:nvPr>
            <p:ph type="title"/>
          </p:nvPr>
        </p:nvSpPr>
        <p:spPr/>
        <p:txBody>
          <a:bodyPr/>
          <a:lstStyle/>
          <a:p>
            <a:r>
              <a:rPr lang="en-US" dirty="0"/>
              <a:t>CAR-T Cell Program</a:t>
            </a:r>
          </a:p>
        </p:txBody>
      </p:sp>
      <p:sp>
        <p:nvSpPr>
          <p:cNvPr id="8" name="Content Placeholder 7">
            <a:extLst>
              <a:ext uri="{FF2B5EF4-FFF2-40B4-BE49-F238E27FC236}">
                <a16:creationId xmlns:a16="http://schemas.microsoft.com/office/drawing/2014/main" id="{BA2C8DE2-25D0-4A4F-99A2-3C4045A5BE6F}"/>
              </a:ext>
            </a:extLst>
          </p:cNvPr>
          <p:cNvSpPr>
            <a:spLocks noGrp="1"/>
          </p:cNvSpPr>
          <p:nvPr>
            <p:ph idx="1"/>
          </p:nvPr>
        </p:nvSpPr>
        <p:spPr>
          <a:xfrm>
            <a:off x="317357" y="1298989"/>
            <a:ext cx="5235397" cy="5195578"/>
          </a:xfrm>
        </p:spPr>
        <p:txBody>
          <a:bodyPr wrap="square">
            <a:noAutofit/>
          </a:bodyPr>
          <a:lstStyle/>
          <a:p>
            <a:pPr>
              <a:spcBef>
                <a:spcPts val="1400"/>
              </a:spcBef>
            </a:pPr>
            <a:r>
              <a:rPr lang="en-US" sz="1800" dirty="0"/>
              <a:t>A groundbreaking form of immunotherapy in which T cells from the patient are modified to specifically </a:t>
            </a:r>
            <a:br>
              <a:rPr lang="en-US" sz="1800" dirty="0"/>
            </a:br>
            <a:r>
              <a:rPr lang="en-US" sz="1800" dirty="0"/>
              <a:t>attack cancer</a:t>
            </a:r>
          </a:p>
          <a:p>
            <a:pPr>
              <a:spcBef>
                <a:spcPts val="1400"/>
              </a:spcBef>
            </a:pPr>
            <a:r>
              <a:rPr lang="en-US" sz="1800" dirty="0"/>
              <a:t>Currently approved for patients who have failed </a:t>
            </a:r>
            <a:br>
              <a:rPr lang="en-US" sz="1800" dirty="0"/>
            </a:br>
            <a:r>
              <a:rPr lang="en-US" sz="1800" dirty="0"/>
              <a:t>standard of care therapy for diffuse large B-cell lymphoma (DLCBL) and acute lymphocytic leukemia (ALL) that would otherwise face limited treatment options and poor outcomes </a:t>
            </a:r>
          </a:p>
          <a:p>
            <a:pPr>
              <a:spcBef>
                <a:spcPts val="1400"/>
              </a:spcBef>
            </a:pPr>
            <a:r>
              <a:rPr lang="en-US" sz="1800" dirty="0"/>
              <a:t>Further indications are on the forefront, such as multiple myeloma</a:t>
            </a:r>
          </a:p>
          <a:p>
            <a:pPr>
              <a:spcBef>
                <a:spcPts val="1400"/>
              </a:spcBef>
            </a:pPr>
            <a:r>
              <a:rPr lang="en-US" sz="1800" dirty="0"/>
              <a:t>10 patients treated at MCC</a:t>
            </a:r>
          </a:p>
          <a:p>
            <a:pPr>
              <a:spcBef>
                <a:spcPts val="1400"/>
              </a:spcBef>
            </a:pPr>
            <a:r>
              <a:rPr lang="en-US" sz="1800" dirty="0"/>
              <a:t>2 patients on clinical trial (18-NHL-22-JT-PMC (017006): A Phase 2 study of JCAR017 as Second-Line Therapy in Adult Patients with Aggressive B-cell NHL</a:t>
            </a:r>
          </a:p>
        </p:txBody>
      </p:sp>
      <p:pic>
        <p:nvPicPr>
          <p:cNvPr id="4" name="Picture 3">
            <a:extLst>
              <a:ext uri="{FF2B5EF4-FFF2-40B4-BE49-F238E27FC236}">
                <a16:creationId xmlns:a16="http://schemas.microsoft.com/office/drawing/2014/main" id="{EF893FD3-B518-5248-889E-20DD972F64ED}"/>
              </a:ext>
            </a:extLst>
          </p:cNvPr>
          <p:cNvPicPr>
            <a:picLocks noChangeAspect="1"/>
          </p:cNvPicPr>
          <p:nvPr/>
        </p:nvPicPr>
        <p:blipFill>
          <a:blip r:embed="rId4"/>
          <a:stretch>
            <a:fillRect/>
          </a:stretch>
        </p:blipFill>
        <p:spPr>
          <a:xfrm>
            <a:off x="6933005" y="572368"/>
            <a:ext cx="971827" cy="1453242"/>
          </a:xfrm>
          <a:prstGeom prst="rect">
            <a:avLst/>
          </a:prstGeom>
        </p:spPr>
      </p:pic>
      <p:sp>
        <p:nvSpPr>
          <p:cNvPr id="7" name="Rectangle 6">
            <a:extLst>
              <a:ext uri="{FF2B5EF4-FFF2-40B4-BE49-F238E27FC236}">
                <a16:creationId xmlns:a16="http://schemas.microsoft.com/office/drawing/2014/main" id="{23BAC697-BB18-274F-B91F-2BD7E1564AEA}"/>
              </a:ext>
            </a:extLst>
          </p:cNvPr>
          <p:cNvSpPr/>
          <p:nvPr/>
        </p:nvSpPr>
        <p:spPr>
          <a:xfrm>
            <a:off x="6791183" y="1981816"/>
            <a:ext cx="1255472" cy="461665"/>
          </a:xfrm>
          <a:prstGeom prst="rect">
            <a:avLst/>
          </a:prstGeom>
        </p:spPr>
        <p:txBody>
          <a:bodyPr wrap="none">
            <a:spAutoFit/>
          </a:bodyPr>
          <a:lstStyle/>
          <a:p>
            <a:pPr algn="ctr"/>
            <a:r>
              <a:rPr lang="en-US" sz="1200" dirty="0">
                <a:latin typeface="Franklin Gothic Medium" panose="020B0603020102020204" pitchFamily="34" charset="0"/>
              </a:rPr>
              <a:t> Gerhard</a:t>
            </a:r>
          </a:p>
          <a:p>
            <a:pPr algn="ctr"/>
            <a:r>
              <a:rPr lang="en-US" sz="1200" dirty="0">
                <a:latin typeface="Franklin Gothic Medium" panose="020B0603020102020204" pitchFamily="34" charset="0"/>
              </a:rPr>
              <a:t>Hildebrandt, MD</a:t>
            </a:r>
          </a:p>
        </p:txBody>
      </p:sp>
    </p:spTree>
    <p:extLst>
      <p:ext uri="{BB962C8B-B14F-4D97-AF65-F5344CB8AC3E}">
        <p14:creationId xmlns:p14="http://schemas.microsoft.com/office/powerpoint/2010/main" val="722419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angle 258">
            <a:extLst>
              <a:ext uri="{FF2B5EF4-FFF2-40B4-BE49-F238E27FC236}">
                <a16:creationId xmlns:a16="http://schemas.microsoft.com/office/drawing/2014/main" id="{B2BDA929-7001-1E43-99AE-D7F84396D759}"/>
              </a:ext>
            </a:extLst>
          </p:cNvPr>
          <p:cNvSpPr/>
          <p:nvPr/>
        </p:nvSpPr>
        <p:spPr>
          <a:xfrm>
            <a:off x="4845957" y="4637090"/>
            <a:ext cx="4115163" cy="19846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1A8023-81A1-5C4C-8563-F52B6B7CD5E7}"/>
              </a:ext>
            </a:extLst>
          </p:cNvPr>
          <p:cNvSpPr>
            <a:spLocks noGrp="1"/>
          </p:cNvSpPr>
          <p:nvPr>
            <p:ph type="title"/>
          </p:nvPr>
        </p:nvSpPr>
        <p:spPr/>
        <p:txBody>
          <a:bodyPr/>
          <a:lstStyle/>
          <a:p>
            <a:r>
              <a:rPr lang="en-US" dirty="0"/>
              <a:t>Markey Outreach</a:t>
            </a:r>
          </a:p>
        </p:txBody>
      </p:sp>
      <p:sp>
        <p:nvSpPr>
          <p:cNvPr id="3" name="Content Placeholder 2">
            <a:extLst>
              <a:ext uri="{FF2B5EF4-FFF2-40B4-BE49-F238E27FC236}">
                <a16:creationId xmlns:a16="http://schemas.microsoft.com/office/drawing/2014/main" id="{FEF4AE1C-5974-8147-9838-5426C5D2F77E}"/>
              </a:ext>
            </a:extLst>
          </p:cNvPr>
          <p:cNvSpPr>
            <a:spLocks noGrp="1"/>
          </p:cNvSpPr>
          <p:nvPr>
            <p:ph idx="1"/>
          </p:nvPr>
        </p:nvSpPr>
        <p:spPr>
          <a:xfrm>
            <a:off x="606269" y="1045310"/>
            <a:ext cx="4052582" cy="5324947"/>
          </a:xfrm>
        </p:spPr>
        <p:txBody>
          <a:bodyPr>
            <a:normAutofit/>
          </a:bodyPr>
          <a:lstStyle/>
          <a:p>
            <a:pPr marL="346075" indent="-346075">
              <a:spcBef>
                <a:spcPts val="2600"/>
              </a:spcBef>
            </a:pPr>
            <a:r>
              <a:rPr lang="en-US" dirty="0" err="1"/>
              <a:t>Mamms</a:t>
            </a:r>
            <a:r>
              <a:rPr lang="en-US" dirty="0"/>
              <a:t> Day Out Saturday Screening Event</a:t>
            </a:r>
          </a:p>
          <a:p>
            <a:pPr marL="346075" indent="-346075">
              <a:spcBef>
                <a:spcPts val="2600"/>
              </a:spcBef>
            </a:pPr>
            <a:r>
              <a:rPr lang="en-US" dirty="0"/>
              <a:t>Colon Cancer Screening Program</a:t>
            </a:r>
          </a:p>
          <a:p>
            <a:pPr marL="346075" indent="-346075">
              <a:spcBef>
                <a:spcPts val="2600"/>
              </a:spcBef>
            </a:pPr>
            <a:r>
              <a:rPr lang="en-US" dirty="0"/>
              <a:t>Body and Soul Wellness Program</a:t>
            </a:r>
          </a:p>
          <a:p>
            <a:pPr marL="346075" indent="-346075">
              <a:spcBef>
                <a:spcPts val="2600"/>
              </a:spcBef>
            </a:pPr>
            <a:r>
              <a:rPr lang="en-US" dirty="0"/>
              <a:t>Youth Health Ambassadors</a:t>
            </a:r>
          </a:p>
          <a:p>
            <a:pPr marL="346075" indent="-346075">
              <a:spcBef>
                <a:spcPts val="2600"/>
              </a:spcBef>
            </a:pPr>
            <a:r>
              <a:rPr lang="en-US" dirty="0"/>
              <a:t>Head and Neck Cancer Screening Event </a:t>
            </a:r>
          </a:p>
          <a:p>
            <a:pPr marL="346075" indent="-346075">
              <a:spcBef>
                <a:spcPts val="2600"/>
              </a:spcBef>
            </a:pPr>
            <a:r>
              <a:rPr lang="en-US" dirty="0"/>
              <a:t>Health and Wellness Presentations</a:t>
            </a:r>
          </a:p>
        </p:txBody>
      </p:sp>
      <p:pic>
        <p:nvPicPr>
          <p:cNvPr id="4" name="Picture 3">
            <a:extLst>
              <a:ext uri="{FF2B5EF4-FFF2-40B4-BE49-F238E27FC236}">
                <a16:creationId xmlns:a16="http://schemas.microsoft.com/office/drawing/2014/main" id="{47C26892-47C3-3540-B491-E2E073D748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8476" y="4690430"/>
            <a:ext cx="1225503" cy="1838255"/>
          </a:xfrm>
          <a:prstGeom prst="rect">
            <a:avLst/>
          </a:prstGeom>
          <a:effectLst>
            <a:outerShdw blurRad="50800" dist="38100" dir="2700000" algn="tl" rotWithShape="0">
              <a:prstClr val="black">
                <a:alpha val="40000"/>
              </a:prstClr>
            </a:outerShdw>
          </a:effectLst>
        </p:spPr>
      </p:pic>
      <p:pic>
        <p:nvPicPr>
          <p:cNvPr id="5" name="Content Placeholder 5">
            <a:extLst>
              <a:ext uri="{FF2B5EF4-FFF2-40B4-BE49-F238E27FC236}">
                <a16:creationId xmlns:a16="http://schemas.microsoft.com/office/drawing/2014/main" id="{7A4780AF-9B35-854F-A68A-E24F37899A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0446" y="4690430"/>
            <a:ext cx="1225621" cy="1838255"/>
          </a:xfrm>
          <a:prstGeom prst="rect">
            <a:avLst/>
          </a:prstGeom>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204BA585-5E6B-F741-A51E-3059BD9758E9}"/>
              </a:ext>
            </a:extLst>
          </p:cNvPr>
          <p:cNvGrpSpPr/>
          <p:nvPr/>
        </p:nvGrpSpPr>
        <p:grpSpPr>
          <a:xfrm>
            <a:off x="5825635" y="5368191"/>
            <a:ext cx="3284220" cy="1445057"/>
            <a:chOff x="116720" y="1903956"/>
            <a:chExt cx="8910561" cy="3920647"/>
          </a:xfrm>
          <a:effectLst>
            <a:outerShdw blurRad="50800" dist="38100" dir="2700000" algn="tl" rotWithShape="0">
              <a:prstClr val="black">
                <a:alpha val="40000"/>
              </a:prstClr>
            </a:outerShdw>
          </a:effectLst>
        </p:grpSpPr>
        <p:sp>
          <p:nvSpPr>
            <p:cNvPr id="129" name="Freeform 759">
              <a:extLst>
                <a:ext uri="{FF2B5EF4-FFF2-40B4-BE49-F238E27FC236}">
                  <a16:creationId xmlns:a16="http://schemas.microsoft.com/office/drawing/2014/main" id="{4F00C4C8-A6F6-0143-9901-DD2B455ADDD5}"/>
                </a:ext>
              </a:extLst>
            </p:cNvPr>
            <p:cNvSpPr>
              <a:spLocks/>
            </p:cNvSpPr>
            <p:nvPr/>
          </p:nvSpPr>
          <p:spPr bwMode="auto">
            <a:xfrm>
              <a:off x="5704505" y="2409847"/>
              <a:ext cx="356422" cy="482894"/>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30" name="Freeform 762">
              <a:extLst>
                <a:ext uri="{FF2B5EF4-FFF2-40B4-BE49-F238E27FC236}">
                  <a16:creationId xmlns:a16="http://schemas.microsoft.com/office/drawing/2014/main" id="{0C59FF04-53B8-FD47-95B9-29613F3FEA36}"/>
                </a:ext>
              </a:extLst>
            </p:cNvPr>
            <p:cNvSpPr>
              <a:spLocks/>
            </p:cNvSpPr>
            <p:nvPr/>
          </p:nvSpPr>
          <p:spPr bwMode="auto">
            <a:xfrm>
              <a:off x="6003439" y="1938449"/>
              <a:ext cx="321930" cy="459899"/>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31" name="Freeform 763">
              <a:extLst>
                <a:ext uri="{FF2B5EF4-FFF2-40B4-BE49-F238E27FC236}">
                  <a16:creationId xmlns:a16="http://schemas.microsoft.com/office/drawing/2014/main" id="{C96ABB79-A029-724D-8766-B86E592EA5C7}"/>
                </a:ext>
              </a:extLst>
            </p:cNvPr>
            <p:cNvSpPr>
              <a:spLocks/>
            </p:cNvSpPr>
            <p:nvPr/>
          </p:nvSpPr>
          <p:spPr bwMode="auto">
            <a:xfrm>
              <a:off x="5876967" y="1972941"/>
              <a:ext cx="241447" cy="448402"/>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32" name="Freeform 765">
              <a:extLst>
                <a:ext uri="{FF2B5EF4-FFF2-40B4-BE49-F238E27FC236}">
                  <a16:creationId xmlns:a16="http://schemas.microsoft.com/office/drawing/2014/main" id="{7D9E8E5A-74AB-2F45-B171-127B44E6AEBF}"/>
                </a:ext>
              </a:extLst>
            </p:cNvPr>
            <p:cNvSpPr>
              <a:spLocks/>
            </p:cNvSpPr>
            <p:nvPr/>
          </p:nvSpPr>
          <p:spPr bwMode="auto">
            <a:xfrm>
              <a:off x="6336866" y="2363857"/>
              <a:ext cx="367920" cy="402412"/>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33" name="Freeform 766">
              <a:extLst>
                <a:ext uri="{FF2B5EF4-FFF2-40B4-BE49-F238E27FC236}">
                  <a16:creationId xmlns:a16="http://schemas.microsoft.com/office/drawing/2014/main" id="{ECEA0D05-0B74-BE47-BBD0-CDF5D386F15C}"/>
                </a:ext>
              </a:extLst>
            </p:cNvPr>
            <p:cNvSpPr>
              <a:spLocks/>
            </p:cNvSpPr>
            <p:nvPr/>
          </p:nvSpPr>
          <p:spPr bwMode="auto">
            <a:xfrm>
              <a:off x="5991942" y="2294871"/>
              <a:ext cx="390915" cy="505889"/>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34" name="Freeform 771">
              <a:extLst>
                <a:ext uri="{FF2B5EF4-FFF2-40B4-BE49-F238E27FC236}">
                  <a16:creationId xmlns:a16="http://schemas.microsoft.com/office/drawing/2014/main" id="{3DC46972-A612-EB40-BA2D-0DFF1AC281FD}"/>
                </a:ext>
              </a:extLst>
            </p:cNvPr>
            <p:cNvSpPr>
              <a:spLocks/>
            </p:cNvSpPr>
            <p:nvPr/>
          </p:nvSpPr>
          <p:spPr bwMode="auto">
            <a:xfrm>
              <a:off x="7015219" y="2455837"/>
              <a:ext cx="712845" cy="620865"/>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35" name="Freeform 774">
              <a:extLst>
                <a:ext uri="{FF2B5EF4-FFF2-40B4-BE49-F238E27FC236}">
                  <a16:creationId xmlns:a16="http://schemas.microsoft.com/office/drawing/2014/main" id="{C087823F-4EDA-7B43-B0FF-77E123622079}"/>
                </a:ext>
              </a:extLst>
            </p:cNvPr>
            <p:cNvSpPr>
              <a:spLocks/>
            </p:cNvSpPr>
            <p:nvPr/>
          </p:nvSpPr>
          <p:spPr bwMode="auto">
            <a:xfrm>
              <a:off x="6394354" y="2892741"/>
              <a:ext cx="413909" cy="390915"/>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36" name="Freeform 778">
              <a:extLst>
                <a:ext uri="{FF2B5EF4-FFF2-40B4-BE49-F238E27FC236}">
                  <a16:creationId xmlns:a16="http://schemas.microsoft.com/office/drawing/2014/main" id="{8DF31C5E-2D1A-094D-9E24-09689CB9DEC0}"/>
                </a:ext>
              </a:extLst>
            </p:cNvPr>
            <p:cNvSpPr>
              <a:spLocks/>
            </p:cNvSpPr>
            <p:nvPr/>
          </p:nvSpPr>
          <p:spPr bwMode="auto">
            <a:xfrm>
              <a:off x="7383138" y="2789264"/>
              <a:ext cx="655358" cy="482894"/>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37" name="Freeform 779">
              <a:extLst>
                <a:ext uri="{FF2B5EF4-FFF2-40B4-BE49-F238E27FC236}">
                  <a16:creationId xmlns:a16="http://schemas.microsoft.com/office/drawing/2014/main" id="{ACAD5FA9-115D-694E-AB3C-9A10897D55A0}"/>
                </a:ext>
              </a:extLst>
            </p:cNvPr>
            <p:cNvSpPr>
              <a:spLocks/>
            </p:cNvSpPr>
            <p:nvPr/>
          </p:nvSpPr>
          <p:spPr bwMode="auto">
            <a:xfrm>
              <a:off x="7981009" y="2766269"/>
              <a:ext cx="287437" cy="402412"/>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38" name="Freeform 781">
              <a:extLst>
                <a:ext uri="{FF2B5EF4-FFF2-40B4-BE49-F238E27FC236}">
                  <a16:creationId xmlns:a16="http://schemas.microsoft.com/office/drawing/2014/main" id="{E85232BE-9897-9248-ACC5-F0304DD6C9A6}"/>
                </a:ext>
              </a:extLst>
            </p:cNvPr>
            <p:cNvSpPr>
              <a:spLocks/>
            </p:cNvSpPr>
            <p:nvPr/>
          </p:nvSpPr>
          <p:spPr bwMode="auto">
            <a:xfrm>
              <a:off x="7774054" y="3111193"/>
              <a:ext cx="643860" cy="563378"/>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39" name="Freeform 787">
              <a:extLst>
                <a:ext uri="{FF2B5EF4-FFF2-40B4-BE49-F238E27FC236}">
                  <a16:creationId xmlns:a16="http://schemas.microsoft.com/office/drawing/2014/main" id="{C1FC669D-8140-8542-98ED-AB8971A8BFDB}"/>
                </a:ext>
              </a:extLst>
            </p:cNvPr>
            <p:cNvSpPr>
              <a:spLocks/>
            </p:cNvSpPr>
            <p:nvPr/>
          </p:nvSpPr>
          <p:spPr bwMode="auto">
            <a:xfrm>
              <a:off x="6532325" y="3283656"/>
              <a:ext cx="379417" cy="425407"/>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40" name="Freeform 789">
              <a:extLst>
                <a:ext uri="{FF2B5EF4-FFF2-40B4-BE49-F238E27FC236}">
                  <a16:creationId xmlns:a16="http://schemas.microsoft.com/office/drawing/2014/main" id="{4FA95862-DAE3-E94B-BD72-4BD8FEAC26B1}"/>
                </a:ext>
              </a:extLst>
            </p:cNvPr>
            <p:cNvSpPr>
              <a:spLocks/>
            </p:cNvSpPr>
            <p:nvPr/>
          </p:nvSpPr>
          <p:spPr bwMode="auto">
            <a:xfrm>
              <a:off x="5440061" y="3042208"/>
              <a:ext cx="344925" cy="413909"/>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a:spcBef>
                  <a:spcPct val="50000"/>
                </a:spcBef>
              </a:pPr>
              <a:endParaRPr lang="en-US" dirty="0">
                <a:latin typeface="Verdana" pitchFamily="34" charset="0"/>
              </a:endParaRPr>
            </a:p>
          </p:txBody>
        </p:sp>
        <p:sp>
          <p:nvSpPr>
            <p:cNvPr id="141" name="Freeform 791">
              <a:extLst>
                <a:ext uri="{FF2B5EF4-FFF2-40B4-BE49-F238E27FC236}">
                  <a16:creationId xmlns:a16="http://schemas.microsoft.com/office/drawing/2014/main" id="{BA60DF28-F434-7D4D-80EE-720A023C9264}"/>
                </a:ext>
              </a:extLst>
            </p:cNvPr>
            <p:cNvSpPr>
              <a:spLocks/>
            </p:cNvSpPr>
            <p:nvPr/>
          </p:nvSpPr>
          <p:spPr bwMode="auto">
            <a:xfrm>
              <a:off x="4727217" y="2835254"/>
              <a:ext cx="413909" cy="356422"/>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42" name="Freeform 797">
              <a:extLst>
                <a:ext uri="{FF2B5EF4-FFF2-40B4-BE49-F238E27FC236}">
                  <a16:creationId xmlns:a16="http://schemas.microsoft.com/office/drawing/2014/main" id="{2DA97733-D9AF-7647-B07A-6D492268E012}"/>
                </a:ext>
              </a:extLst>
            </p:cNvPr>
            <p:cNvSpPr>
              <a:spLocks/>
            </p:cNvSpPr>
            <p:nvPr/>
          </p:nvSpPr>
          <p:spPr bwMode="auto">
            <a:xfrm>
              <a:off x="5060644" y="2720279"/>
              <a:ext cx="551880" cy="379417"/>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43" name="Freeform 808">
              <a:extLst>
                <a:ext uri="{FF2B5EF4-FFF2-40B4-BE49-F238E27FC236}">
                  <a16:creationId xmlns:a16="http://schemas.microsoft.com/office/drawing/2014/main" id="{688DA23B-CF20-0E48-B005-07699610B0A0}"/>
                </a:ext>
              </a:extLst>
            </p:cNvPr>
            <p:cNvSpPr>
              <a:spLocks/>
            </p:cNvSpPr>
            <p:nvPr/>
          </p:nvSpPr>
          <p:spPr bwMode="auto">
            <a:xfrm>
              <a:off x="7682074" y="4582874"/>
              <a:ext cx="678353" cy="482894"/>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44" name="Freeform 821">
              <a:extLst>
                <a:ext uri="{FF2B5EF4-FFF2-40B4-BE49-F238E27FC236}">
                  <a16:creationId xmlns:a16="http://schemas.microsoft.com/office/drawing/2014/main" id="{5D5D74F1-AB06-8048-9212-E5B749C17C13}"/>
                </a:ext>
              </a:extLst>
            </p:cNvPr>
            <p:cNvSpPr>
              <a:spLocks/>
            </p:cNvSpPr>
            <p:nvPr/>
          </p:nvSpPr>
          <p:spPr bwMode="auto">
            <a:xfrm>
              <a:off x="6417349" y="4180461"/>
              <a:ext cx="505889" cy="482894"/>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45" name="Freeform 822">
              <a:extLst>
                <a:ext uri="{FF2B5EF4-FFF2-40B4-BE49-F238E27FC236}">
                  <a16:creationId xmlns:a16="http://schemas.microsoft.com/office/drawing/2014/main" id="{0B135F11-35B7-EB4C-8617-56F83071A19A}"/>
                </a:ext>
              </a:extLst>
            </p:cNvPr>
            <p:cNvSpPr>
              <a:spLocks/>
            </p:cNvSpPr>
            <p:nvPr/>
          </p:nvSpPr>
          <p:spPr bwMode="auto">
            <a:xfrm>
              <a:off x="5784987" y="3835536"/>
              <a:ext cx="471397" cy="517388"/>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46" name="Freeform 823">
              <a:extLst>
                <a:ext uri="{FF2B5EF4-FFF2-40B4-BE49-F238E27FC236}">
                  <a16:creationId xmlns:a16="http://schemas.microsoft.com/office/drawing/2014/main" id="{AFDD95A8-AF32-2847-8F61-4B78BA70CC28}"/>
                </a:ext>
              </a:extLst>
            </p:cNvPr>
            <p:cNvSpPr>
              <a:spLocks/>
            </p:cNvSpPr>
            <p:nvPr/>
          </p:nvSpPr>
          <p:spPr bwMode="auto">
            <a:xfrm>
              <a:off x="6267881" y="4559879"/>
              <a:ext cx="574875" cy="574875"/>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47" name="Freeform 824">
              <a:extLst>
                <a:ext uri="{FF2B5EF4-FFF2-40B4-BE49-F238E27FC236}">
                  <a16:creationId xmlns:a16="http://schemas.microsoft.com/office/drawing/2014/main" id="{1A7C7C28-919C-E341-B947-5C6E2A4D5409}"/>
                </a:ext>
              </a:extLst>
            </p:cNvPr>
            <p:cNvSpPr>
              <a:spLocks/>
            </p:cNvSpPr>
            <p:nvPr/>
          </p:nvSpPr>
          <p:spPr bwMode="auto">
            <a:xfrm>
              <a:off x="4807700" y="4364420"/>
              <a:ext cx="597870" cy="425407"/>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48" name="Freeform 834">
              <a:extLst>
                <a:ext uri="{FF2B5EF4-FFF2-40B4-BE49-F238E27FC236}">
                  <a16:creationId xmlns:a16="http://schemas.microsoft.com/office/drawing/2014/main" id="{2139F8C8-B839-1541-A806-966C5F1E544C}"/>
                </a:ext>
              </a:extLst>
            </p:cNvPr>
            <p:cNvSpPr>
              <a:spLocks/>
            </p:cNvSpPr>
            <p:nvPr/>
          </p:nvSpPr>
          <p:spPr bwMode="auto">
            <a:xfrm>
              <a:off x="5440061" y="3640079"/>
              <a:ext cx="402412" cy="425407"/>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49" name="Freeform 836">
              <a:extLst>
                <a:ext uri="{FF2B5EF4-FFF2-40B4-BE49-F238E27FC236}">
                  <a16:creationId xmlns:a16="http://schemas.microsoft.com/office/drawing/2014/main" id="{EB767AE7-BE0D-BC4E-BC34-94FAEB5B4FA7}"/>
                </a:ext>
              </a:extLst>
            </p:cNvPr>
            <p:cNvSpPr>
              <a:spLocks/>
            </p:cNvSpPr>
            <p:nvPr/>
          </p:nvSpPr>
          <p:spPr bwMode="auto">
            <a:xfrm>
              <a:off x="4002875" y="3605586"/>
              <a:ext cx="689850" cy="839317"/>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50" name="Freeform 838">
              <a:extLst>
                <a:ext uri="{FF2B5EF4-FFF2-40B4-BE49-F238E27FC236}">
                  <a16:creationId xmlns:a16="http://schemas.microsoft.com/office/drawing/2014/main" id="{AC699441-57CB-8340-9E97-5B5AC9C60E04}"/>
                </a:ext>
              </a:extLst>
            </p:cNvPr>
            <p:cNvSpPr>
              <a:spLocks/>
            </p:cNvSpPr>
            <p:nvPr/>
          </p:nvSpPr>
          <p:spPr bwMode="auto">
            <a:xfrm>
              <a:off x="4140844" y="4421909"/>
              <a:ext cx="586373" cy="448402"/>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51" name="Freeform 840">
              <a:extLst>
                <a:ext uri="{FF2B5EF4-FFF2-40B4-BE49-F238E27FC236}">
                  <a16:creationId xmlns:a16="http://schemas.microsoft.com/office/drawing/2014/main" id="{CFF5A273-D802-D140-B27A-9BBCF5910463}"/>
                </a:ext>
              </a:extLst>
            </p:cNvPr>
            <p:cNvSpPr>
              <a:spLocks/>
            </p:cNvSpPr>
            <p:nvPr/>
          </p:nvSpPr>
          <p:spPr bwMode="auto">
            <a:xfrm>
              <a:off x="3749930" y="3329647"/>
              <a:ext cx="597870" cy="586373"/>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52" name="Freeform 841">
              <a:extLst>
                <a:ext uri="{FF2B5EF4-FFF2-40B4-BE49-F238E27FC236}">
                  <a16:creationId xmlns:a16="http://schemas.microsoft.com/office/drawing/2014/main" id="{F133A5A4-393E-2945-9824-60D013AFCB76}"/>
                </a:ext>
              </a:extLst>
            </p:cNvPr>
            <p:cNvSpPr>
              <a:spLocks/>
            </p:cNvSpPr>
            <p:nvPr/>
          </p:nvSpPr>
          <p:spPr bwMode="auto">
            <a:xfrm>
              <a:off x="4589246" y="4812823"/>
              <a:ext cx="402412" cy="540383"/>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53" name="Freeform 847">
              <a:extLst>
                <a:ext uri="{FF2B5EF4-FFF2-40B4-BE49-F238E27FC236}">
                  <a16:creationId xmlns:a16="http://schemas.microsoft.com/office/drawing/2014/main" id="{05E37CC2-5AC6-1744-B106-8D3E3D3D0CA6}"/>
                </a:ext>
              </a:extLst>
            </p:cNvPr>
            <p:cNvSpPr>
              <a:spLocks/>
            </p:cNvSpPr>
            <p:nvPr/>
          </p:nvSpPr>
          <p:spPr bwMode="auto">
            <a:xfrm>
              <a:off x="2163275" y="4249445"/>
              <a:ext cx="643860" cy="689850"/>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54" name="Freeform 860">
              <a:extLst>
                <a:ext uri="{FF2B5EF4-FFF2-40B4-BE49-F238E27FC236}">
                  <a16:creationId xmlns:a16="http://schemas.microsoft.com/office/drawing/2014/main" id="{CC0A8FAD-BD67-C541-B0CD-9E3C34945CE0}"/>
                </a:ext>
              </a:extLst>
            </p:cNvPr>
            <p:cNvSpPr>
              <a:spLocks/>
            </p:cNvSpPr>
            <p:nvPr/>
          </p:nvSpPr>
          <p:spPr bwMode="auto">
            <a:xfrm>
              <a:off x="2991095" y="4007998"/>
              <a:ext cx="655358" cy="770333"/>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55" name="Freeform 863">
              <a:extLst>
                <a:ext uri="{FF2B5EF4-FFF2-40B4-BE49-F238E27FC236}">
                  <a16:creationId xmlns:a16="http://schemas.microsoft.com/office/drawing/2014/main" id="{420CF189-5DA0-AB4A-ADE9-EC4BEA92D690}"/>
                </a:ext>
              </a:extLst>
            </p:cNvPr>
            <p:cNvSpPr>
              <a:spLocks/>
            </p:cNvSpPr>
            <p:nvPr/>
          </p:nvSpPr>
          <p:spPr bwMode="auto">
            <a:xfrm>
              <a:off x="887053" y="4743838"/>
              <a:ext cx="528884" cy="425407"/>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56" name="Freeform 866">
              <a:extLst>
                <a:ext uri="{FF2B5EF4-FFF2-40B4-BE49-F238E27FC236}">
                  <a16:creationId xmlns:a16="http://schemas.microsoft.com/office/drawing/2014/main" id="{71FBADB9-E567-044F-8409-EBE44E8D441D}"/>
                </a:ext>
              </a:extLst>
            </p:cNvPr>
            <p:cNvSpPr>
              <a:spLocks/>
            </p:cNvSpPr>
            <p:nvPr/>
          </p:nvSpPr>
          <p:spPr bwMode="auto">
            <a:xfrm>
              <a:off x="2703658" y="4479396"/>
              <a:ext cx="586373" cy="551880"/>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57" name="Freeform 871">
              <a:extLst>
                <a:ext uri="{FF2B5EF4-FFF2-40B4-BE49-F238E27FC236}">
                  <a16:creationId xmlns:a16="http://schemas.microsoft.com/office/drawing/2014/main" id="{DA2E2F98-AF07-204D-B70B-95C70A6A57FF}"/>
                </a:ext>
              </a:extLst>
            </p:cNvPr>
            <p:cNvSpPr>
              <a:spLocks/>
            </p:cNvSpPr>
            <p:nvPr/>
          </p:nvSpPr>
          <p:spPr bwMode="auto">
            <a:xfrm>
              <a:off x="1795355" y="5088763"/>
              <a:ext cx="586373" cy="540383"/>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58" name="Freeform 874">
              <a:extLst>
                <a:ext uri="{FF2B5EF4-FFF2-40B4-BE49-F238E27FC236}">
                  <a16:creationId xmlns:a16="http://schemas.microsoft.com/office/drawing/2014/main" id="{077EBA3E-054E-124B-9546-3D36269FB80D}"/>
                </a:ext>
              </a:extLst>
            </p:cNvPr>
            <p:cNvSpPr>
              <a:spLocks/>
            </p:cNvSpPr>
            <p:nvPr/>
          </p:nvSpPr>
          <p:spPr bwMode="auto">
            <a:xfrm>
              <a:off x="588117" y="5134753"/>
              <a:ext cx="436904" cy="275940"/>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59" name="Freeform 757">
              <a:extLst>
                <a:ext uri="{FF2B5EF4-FFF2-40B4-BE49-F238E27FC236}">
                  <a16:creationId xmlns:a16="http://schemas.microsoft.com/office/drawing/2014/main" id="{99DF83FB-98AC-BA4C-9C47-0016D58E0B94}"/>
                </a:ext>
              </a:extLst>
            </p:cNvPr>
            <p:cNvSpPr>
              <a:spLocks/>
            </p:cNvSpPr>
            <p:nvPr/>
          </p:nvSpPr>
          <p:spPr bwMode="auto">
            <a:xfrm>
              <a:off x="5371076" y="2524822"/>
              <a:ext cx="574875" cy="574875"/>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60" name="Freeform 768">
              <a:extLst>
                <a:ext uri="{FF2B5EF4-FFF2-40B4-BE49-F238E27FC236}">
                  <a16:creationId xmlns:a16="http://schemas.microsoft.com/office/drawing/2014/main" id="{F0EB54C4-1983-E648-A951-B83EC93E6BA9}"/>
                </a:ext>
              </a:extLst>
            </p:cNvPr>
            <p:cNvSpPr>
              <a:spLocks/>
            </p:cNvSpPr>
            <p:nvPr/>
          </p:nvSpPr>
          <p:spPr bwMode="auto">
            <a:xfrm>
              <a:off x="7049711" y="2961726"/>
              <a:ext cx="494393" cy="551880"/>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61" name="Freeform 772">
              <a:extLst>
                <a:ext uri="{FF2B5EF4-FFF2-40B4-BE49-F238E27FC236}">
                  <a16:creationId xmlns:a16="http://schemas.microsoft.com/office/drawing/2014/main" id="{ACF52B31-30A9-9841-BBD1-6043CA157781}"/>
                </a:ext>
              </a:extLst>
            </p:cNvPr>
            <p:cNvSpPr>
              <a:spLocks/>
            </p:cNvSpPr>
            <p:nvPr/>
          </p:nvSpPr>
          <p:spPr bwMode="auto">
            <a:xfrm>
              <a:off x="5968947" y="2720279"/>
              <a:ext cx="528884" cy="448402"/>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62" name="Freeform 790">
              <a:extLst>
                <a:ext uri="{FF2B5EF4-FFF2-40B4-BE49-F238E27FC236}">
                  <a16:creationId xmlns:a16="http://schemas.microsoft.com/office/drawing/2014/main" id="{A7B18212-BBE5-E847-B670-3910FB354B96}"/>
                </a:ext>
              </a:extLst>
            </p:cNvPr>
            <p:cNvSpPr>
              <a:spLocks/>
            </p:cNvSpPr>
            <p:nvPr/>
          </p:nvSpPr>
          <p:spPr bwMode="auto">
            <a:xfrm>
              <a:off x="4934172" y="2524822"/>
              <a:ext cx="333427" cy="356422"/>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63" name="Freeform 792">
              <a:extLst>
                <a:ext uri="{FF2B5EF4-FFF2-40B4-BE49-F238E27FC236}">
                  <a16:creationId xmlns:a16="http://schemas.microsoft.com/office/drawing/2014/main" id="{03A16E13-4B8F-BA40-AA8B-50F913B98C28}"/>
                </a:ext>
              </a:extLst>
            </p:cNvPr>
            <p:cNvSpPr>
              <a:spLocks/>
            </p:cNvSpPr>
            <p:nvPr/>
          </p:nvSpPr>
          <p:spPr bwMode="auto">
            <a:xfrm>
              <a:off x="5624022" y="3306652"/>
              <a:ext cx="287437" cy="517388"/>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64" name="Freeform 795">
              <a:extLst>
                <a:ext uri="{FF2B5EF4-FFF2-40B4-BE49-F238E27FC236}">
                  <a16:creationId xmlns:a16="http://schemas.microsoft.com/office/drawing/2014/main" id="{DFC94B92-FB17-9B40-AF58-9BACEFE49A1E}"/>
                </a:ext>
              </a:extLst>
            </p:cNvPr>
            <p:cNvSpPr>
              <a:spLocks/>
            </p:cNvSpPr>
            <p:nvPr/>
          </p:nvSpPr>
          <p:spPr bwMode="auto">
            <a:xfrm>
              <a:off x="6037932" y="3697566"/>
              <a:ext cx="517388" cy="586373"/>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65" name="Freeform 796">
              <a:extLst>
                <a:ext uri="{FF2B5EF4-FFF2-40B4-BE49-F238E27FC236}">
                  <a16:creationId xmlns:a16="http://schemas.microsoft.com/office/drawing/2014/main" id="{B7FEDA72-5281-DF45-A06C-3CD049C64D6E}"/>
                </a:ext>
              </a:extLst>
            </p:cNvPr>
            <p:cNvSpPr>
              <a:spLocks/>
            </p:cNvSpPr>
            <p:nvPr/>
          </p:nvSpPr>
          <p:spPr bwMode="auto">
            <a:xfrm>
              <a:off x="5796484" y="3582591"/>
              <a:ext cx="344925" cy="402412"/>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66" name="Freeform 798">
              <a:extLst>
                <a:ext uri="{FF2B5EF4-FFF2-40B4-BE49-F238E27FC236}">
                  <a16:creationId xmlns:a16="http://schemas.microsoft.com/office/drawing/2014/main" id="{5C049710-01D8-A24B-B577-AF44FFAA3DE3}"/>
                </a:ext>
              </a:extLst>
            </p:cNvPr>
            <p:cNvSpPr>
              <a:spLocks/>
            </p:cNvSpPr>
            <p:nvPr/>
          </p:nvSpPr>
          <p:spPr bwMode="auto">
            <a:xfrm>
              <a:off x="4922674" y="3076701"/>
              <a:ext cx="597870" cy="471397"/>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67" name="Freeform 807">
              <a:extLst>
                <a:ext uri="{FF2B5EF4-FFF2-40B4-BE49-F238E27FC236}">
                  <a16:creationId xmlns:a16="http://schemas.microsoft.com/office/drawing/2014/main" id="{C69847D0-BE2B-3649-8AC7-3B70883D7367}"/>
                </a:ext>
              </a:extLst>
            </p:cNvPr>
            <p:cNvSpPr>
              <a:spLocks/>
            </p:cNvSpPr>
            <p:nvPr/>
          </p:nvSpPr>
          <p:spPr bwMode="auto">
            <a:xfrm>
              <a:off x="6497831" y="3789546"/>
              <a:ext cx="494393" cy="448402"/>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68" name="Freeform 811">
              <a:extLst>
                <a:ext uri="{FF2B5EF4-FFF2-40B4-BE49-F238E27FC236}">
                  <a16:creationId xmlns:a16="http://schemas.microsoft.com/office/drawing/2014/main" id="{8D2D0EA4-5EED-CA45-960E-F5E98428FD8D}"/>
                </a:ext>
              </a:extLst>
            </p:cNvPr>
            <p:cNvSpPr>
              <a:spLocks/>
            </p:cNvSpPr>
            <p:nvPr/>
          </p:nvSpPr>
          <p:spPr bwMode="auto">
            <a:xfrm>
              <a:off x="5302092" y="4260943"/>
              <a:ext cx="540383" cy="655358"/>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69" name="Freeform 814">
              <a:extLst>
                <a:ext uri="{FF2B5EF4-FFF2-40B4-BE49-F238E27FC236}">
                  <a16:creationId xmlns:a16="http://schemas.microsoft.com/office/drawing/2014/main" id="{6546161C-E3BE-B041-A9A1-4831B3F9E9A4}"/>
                </a:ext>
              </a:extLst>
            </p:cNvPr>
            <p:cNvSpPr>
              <a:spLocks/>
            </p:cNvSpPr>
            <p:nvPr/>
          </p:nvSpPr>
          <p:spPr bwMode="auto">
            <a:xfrm>
              <a:off x="6750777" y="5088763"/>
              <a:ext cx="586373" cy="551880"/>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70" name="Freeform 820">
              <a:extLst>
                <a:ext uri="{FF2B5EF4-FFF2-40B4-BE49-F238E27FC236}">
                  <a16:creationId xmlns:a16="http://schemas.microsoft.com/office/drawing/2014/main" id="{48DA6B97-C67D-3443-9656-002D30026CDD}"/>
                </a:ext>
              </a:extLst>
            </p:cNvPr>
            <p:cNvSpPr>
              <a:spLocks/>
            </p:cNvSpPr>
            <p:nvPr/>
          </p:nvSpPr>
          <p:spPr bwMode="auto">
            <a:xfrm>
              <a:off x="5612525" y="4536884"/>
              <a:ext cx="735840" cy="712845"/>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71" name="Freeform 828">
              <a:extLst>
                <a:ext uri="{FF2B5EF4-FFF2-40B4-BE49-F238E27FC236}">
                  <a16:creationId xmlns:a16="http://schemas.microsoft.com/office/drawing/2014/main" id="{AD124C47-4740-9340-84E3-51582E79C4D7}"/>
                </a:ext>
              </a:extLst>
            </p:cNvPr>
            <p:cNvSpPr>
              <a:spLocks/>
            </p:cNvSpPr>
            <p:nvPr/>
          </p:nvSpPr>
          <p:spPr bwMode="auto">
            <a:xfrm>
              <a:off x="4382292" y="3053706"/>
              <a:ext cx="620865" cy="563378"/>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72" name="Freeform 829">
              <a:extLst>
                <a:ext uri="{FF2B5EF4-FFF2-40B4-BE49-F238E27FC236}">
                  <a16:creationId xmlns:a16="http://schemas.microsoft.com/office/drawing/2014/main" id="{E985458D-BD14-D940-A088-415978ED317F}"/>
                </a:ext>
              </a:extLst>
            </p:cNvPr>
            <p:cNvSpPr>
              <a:spLocks/>
            </p:cNvSpPr>
            <p:nvPr/>
          </p:nvSpPr>
          <p:spPr bwMode="auto">
            <a:xfrm>
              <a:off x="5164122" y="5238230"/>
              <a:ext cx="379417" cy="390915"/>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73" name="Freeform 831">
              <a:extLst>
                <a:ext uri="{FF2B5EF4-FFF2-40B4-BE49-F238E27FC236}">
                  <a16:creationId xmlns:a16="http://schemas.microsoft.com/office/drawing/2014/main" id="{FA2A481F-6B03-E64B-B017-9F303FC005C8}"/>
                </a:ext>
              </a:extLst>
            </p:cNvPr>
            <p:cNvSpPr>
              <a:spLocks/>
            </p:cNvSpPr>
            <p:nvPr/>
          </p:nvSpPr>
          <p:spPr bwMode="auto">
            <a:xfrm>
              <a:off x="4382292" y="3433124"/>
              <a:ext cx="597870" cy="459899"/>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74" name="Freeform 835">
              <a:extLst>
                <a:ext uri="{FF2B5EF4-FFF2-40B4-BE49-F238E27FC236}">
                  <a16:creationId xmlns:a16="http://schemas.microsoft.com/office/drawing/2014/main" id="{1615E394-94DD-BA4D-98F0-1AD5778295E1}"/>
                </a:ext>
              </a:extLst>
            </p:cNvPr>
            <p:cNvSpPr>
              <a:spLocks/>
            </p:cNvSpPr>
            <p:nvPr/>
          </p:nvSpPr>
          <p:spPr bwMode="auto">
            <a:xfrm>
              <a:off x="4888182" y="4617366"/>
              <a:ext cx="563378" cy="563378"/>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75" name="Freeform 844">
              <a:extLst>
                <a:ext uri="{FF2B5EF4-FFF2-40B4-BE49-F238E27FC236}">
                  <a16:creationId xmlns:a16="http://schemas.microsoft.com/office/drawing/2014/main" id="{AF1C21AD-E663-D84D-8E02-C3E91597F0FC}"/>
                </a:ext>
              </a:extLst>
            </p:cNvPr>
            <p:cNvSpPr>
              <a:spLocks/>
            </p:cNvSpPr>
            <p:nvPr/>
          </p:nvSpPr>
          <p:spPr bwMode="auto">
            <a:xfrm>
              <a:off x="4140844" y="4835818"/>
              <a:ext cx="505889" cy="655358"/>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76" name="Freeform 848">
              <a:extLst>
                <a:ext uri="{FF2B5EF4-FFF2-40B4-BE49-F238E27FC236}">
                  <a16:creationId xmlns:a16="http://schemas.microsoft.com/office/drawing/2014/main" id="{79D27BAF-2110-834D-9F79-25471EBEAF64}"/>
                </a:ext>
              </a:extLst>
            </p:cNvPr>
            <p:cNvSpPr>
              <a:spLocks/>
            </p:cNvSpPr>
            <p:nvPr/>
          </p:nvSpPr>
          <p:spPr bwMode="auto">
            <a:xfrm>
              <a:off x="2059797" y="4145968"/>
              <a:ext cx="655358" cy="448402"/>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77" name="Freeform 851">
              <a:extLst>
                <a:ext uri="{FF2B5EF4-FFF2-40B4-BE49-F238E27FC236}">
                  <a16:creationId xmlns:a16="http://schemas.microsoft.com/office/drawing/2014/main" id="{1B1B6807-DA50-AD4D-9385-CA61410782EF}"/>
                </a:ext>
              </a:extLst>
            </p:cNvPr>
            <p:cNvSpPr>
              <a:spLocks/>
            </p:cNvSpPr>
            <p:nvPr/>
          </p:nvSpPr>
          <p:spPr bwMode="auto">
            <a:xfrm>
              <a:off x="2761145" y="4985286"/>
              <a:ext cx="333427" cy="632363"/>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78" name="Freeform 854">
              <a:extLst>
                <a:ext uri="{FF2B5EF4-FFF2-40B4-BE49-F238E27FC236}">
                  <a16:creationId xmlns:a16="http://schemas.microsoft.com/office/drawing/2014/main" id="{9346C90B-2BE8-5E47-894E-E8366C4C4C40}"/>
                </a:ext>
              </a:extLst>
            </p:cNvPr>
            <p:cNvSpPr>
              <a:spLocks/>
            </p:cNvSpPr>
            <p:nvPr/>
          </p:nvSpPr>
          <p:spPr bwMode="auto">
            <a:xfrm>
              <a:off x="3439497" y="5261225"/>
              <a:ext cx="425407" cy="367920"/>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79" name="Freeform 857">
              <a:extLst>
                <a:ext uri="{FF2B5EF4-FFF2-40B4-BE49-F238E27FC236}">
                  <a16:creationId xmlns:a16="http://schemas.microsoft.com/office/drawing/2014/main" id="{D0B7C30F-81DA-8840-931C-72322A95BEAB}"/>
                </a:ext>
              </a:extLst>
            </p:cNvPr>
            <p:cNvSpPr>
              <a:spLocks/>
            </p:cNvSpPr>
            <p:nvPr/>
          </p:nvSpPr>
          <p:spPr bwMode="auto">
            <a:xfrm>
              <a:off x="3542974" y="4180461"/>
              <a:ext cx="770333" cy="436904"/>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80" name="Freeform 858">
              <a:extLst>
                <a:ext uri="{FF2B5EF4-FFF2-40B4-BE49-F238E27FC236}">
                  <a16:creationId xmlns:a16="http://schemas.microsoft.com/office/drawing/2014/main" id="{17BEC03E-75D5-D140-8E40-8D1FBA1E30BB}"/>
                </a:ext>
              </a:extLst>
            </p:cNvPr>
            <p:cNvSpPr>
              <a:spLocks/>
            </p:cNvSpPr>
            <p:nvPr/>
          </p:nvSpPr>
          <p:spPr bwMode="auto">
            <a:xfrm>
              <a:off x="3853407" y="5180743"/>
              <a:ext cx="540383" cy="448402"/>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81" name="Freeform 861">
              <a:extLst>
                <a:ext uri="{FF2B5EF4-FFF2-40B4-BE49-F238E27FC236}">
                  <a16:creationId xmlns:a16="http://schemas.microsoft.com/office/drawing/2014/main" id="{17979B58-CA7D-CA4B-9912-A9F414D765F6}"/>
                </a:ext>
              </a:extLst>
            </p:cNvPr>
            <p:cNvSpPr>
              <a:spLocks/>
            </p:cNvSpPr>
            <p:nvPr/>
          </p:nvSpPr>
          <p:spPr bwMode="auto">
            <a:xfrm>
              <a:off x="1565406" y="4283938"/>
              <a:ext cx="655358" cy="597870"/>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82" name="Freeform 862">
              <a:extLst>
                <a:ext uri="{FF2B5EF4-FFF2-40B4-BE49-F238E27FC236}">
                  <a16:creationId xmlns:a16="http://schemas.microsoft.com/office/drawing/2014/main" id="{8083837E-187F-E141-B07E-5951C550B67A}"/>
                </a:ext>
              </a:extLst>
            </p:cNvPr>
            <p:cNvSpPr>
              <a:spLocks/>
            </p:cNvSpPr>
            <p:nvPr/>
          </p:nvSpPr>
          <p:spPr bwMode="auto">
            <a:xfrm>
              <a:off x="1002028" y="5146250"/>
              <a:ext cx="413909" cy="666855"/>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83" name="Freeform 864">
              <a:extLst>
                <a:ext uri="{FF2B5EF4-FFF2-40B4-BE49-F238E27FC236}">
                  <a16:creationId xmlns:a16="http://schemas.microsoft.com/office/drawing/2014/main" id="{D5F54459-F095-DA40-92F2-319E3587C7AF}"/>
                </a:ext>
              </a:extLst>
            </p:cNvPr>
            <p:cNvSpPr>
              <a:spLocks/>
            </p:cNvSpPr>
            <p:nvPr/>
          </p:nvSpPr>
          <p:spPr bwMode="auto">
            <a:xfrm>
              <a:off x="1404440" y="4996783"/>
              <a:ext cx="448402" cy="459899"/>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84" name="Freeform 865">
              <a:extLst>
                <a:ext uri="{FF2B5EF4-FFF2-40B4-BE49-F238E27FC236}">
                  <a16:creationId xmlns:a16="http://schemas.microsoft.com/office/drawing/2014/main" id="{9A78B0A6-AE14-7E48-947E-8F39F05CDE28}"/>
                </a:ext>
              </a:extLst>
            </p:cNvPr>
            <p:cNvSpPr>
              <a:spLocks/>
            </p:cNvSpPr>
            <p:nvPr/>
          </p:nvSpPr>
          <p:spPr bwMode="auto">
            <a:xfrm>
              <a:off x="2680663" y="3720561"/>
              <a:ext cx="689850" cy="551880"/>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85" name="Freeform 867">
              <a:extLst>
                <a:ext uri="{FF2B5EF4-FFF2-40B4-BE49-F238E27FC236}">
                  <a16:creationId xmlns:a16="http://schemas.microsoft.com/office/drawing/2014/main" id="{453F7F55-D564-E447-A37C-36246C337CB2}"/>
                </a:ext>
              </a:extLst>
            </p:cNvPr>
            <p:cNvSpPr>
              <a:spLocks/>
            </p:cNvSpPr>
            <p:nvPr/>
          </p:nvSpPr>
          <p:spPr bwMode="auto">
            <a:xfrm>
              <a:off x="2577184" y="4088481"/>
              <a:ext cx="540383" cy="448402"/>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86" name="Freeform 868">
              <a:extLst>
                <a:ext uri="{FF2B5EF4-FFF2-40B4-BE49-F238E27FC236}">
                  <a16:creationId xmlns:a16="http://schemas.microsoft.com/office/drawing/2014/main" id="{CFBEFFE7-B3A1-4241-B1DC-77727AAA0234}"/>
                </a:ext>
              </a:extLst>
            </p:cNvPr>
            <p:cNvSpPr>
              <a:spLocks/>
            </p:cNvSpPr>
            <p:nvPr/>
          </p:nvSpPr>
          <p:spPr bwMode="auto">
            <a:xfrm>
              <a:off x="599616" y="4732341"/>
              <a:ext cx="425407" cy="436904"/>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87" name="Freeform 875">
              <a:extLst>
                <a:ext uri="{FF2B5EF4-FFF2-40B4-BE49-F238E27FC236}">
                  <a16:creationId xmlns:a16="http://schemas.microsoft.com/office/drawing/2014/main" id="{CE06BAF6-4B91-D548-8D43-585C136C0A64}"/>
                </a:ext>
              </a:extLst>
            </p:cNvPr>
            <p:cNvSpPr>
              <a:spLocks/>
            </p:cNvSpPr>
            <p:nvPr/>
          </p:nvSpPr>
          <p:spPr bwMode="auto">
            <a:xfrm>
              <a:off x="1703375" y="4824321"/>
              <a:ext cx="425407" cy="459899"/>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88" name="Freeform 876">
              <a:extLst>
                <a:ext uri="{FF2B5EF4-FFF2-40B4-BE49-F238E27FC236}">
                  <a16:creationId xmlns:a16="http://schemas.microsoft.com/office/drawing/2014/main" id="{EA195139-7173-0142-A57C-BCECA03BE2F4}"/>
                </a:ext>
              </a:extLst>
            </p:cNvPr>
            <p:cNvSpPr>
              <a:spLocks/>
            </p:cNvSpPr>
            <p:nvPr/>
          </p:nvSpPr>
          <p:spPr bwMode="auto">
            <a:xfrm>
              <a:off x="1875838" y="4536884"/>
              <a:ext cx="482894" cy="620865"/>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89" name="Freeform 761">
              <a:extLst>
                <a:ext uri="{FF2B5EF4-FFF2-40B4-BE49-F238E27FC236}">
                  <a16:creationId xmlns:a16="http://schemas.microsoft.com/office/drawing/2014/main" id="{C6E2F0D7-4A39-5F48-96BD-8479C3360DD3}"/>
                </a:ext>
              </a:extLst>
            </p:cNvPr>
            <p:cNvSpPr>
              <a:spLocks/>
            </p:cNvSpPr>
            <p:nvPr/>
          </p:nvSpPr>
          <p:spPr bwMode="auto">
            <a:xfrm>
              <a:off x="5555036" y="1903956"/>
              <a:ext cx="356422" cy="540383"/>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190" name="Freeform 767">
              <a:extLst>
                <a:ext uri="{FF2B5EF4-FFF2-40B4-BE49-F238E27FC236}">
                  <a16:creationId xmlns:a16="http://schemas.microsoft.com/office/drawing/2014/main" id="{07A7F932-8388-5F44-9A54-B0265E826BE0}"/>
                </a:ext>
              </a:extLst>
            </p:cNvPr>
            <p:cNvSpPr>
              <a:spLocks/>
            </p:cNvSpPr>
            <p:nvPr/>
          </p:nvSpPr>
          <p:spPr bwMode="auto">
            <a:xfrm>
              <a:off x="6612807" y="2432842"/>
              <a:ext cx="425407" cy="459899"/>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91" name="Freeform 770">
              <a:extLst>
                <a:ext uri="{FF2B5EF4-FFF2-40B4-BE49-F238E27FC236}">
                  <a16:creationId xmlns:a16="http://schemas.microsoft.com/office/drawing/2014/main" id="{A0C81235-0203-2649-B7DA-FF0F42620BD3}"/>
                </a:ext>
              </a:extLst>
            </p:cNvPr>
            <p:cNvSpPr>
              <a:spLocks/>
            </p:cNvSpPr>
            <p:nvPr/>
          </p:nvSpPr>
          <p:spPr bwMode="auto">
            <a:xfrm>
              <a:off x="6635802" y="2777766"/>
              <a:ext cx="609368" cy="528884"/>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92" name="Freeform 773">
              <a:extLst>
                <a:ext uri="{FF2B5EF4-FFF2-40B4-BE49-F238E27FC236}">
                  <a16:creationId xmlns:a16="http://schemas.microsoft.com/office/drawing/2014/main" id="{FC2A12CE-A2F4-E045-A0A1-F61C43DCECB6}"/>
                </a:ext>
              </a:extLst>
            </p:cNvPr>
            <p:cNvSpPr>
              <a:spLocks/>
            </p:cNvSpPr>
            <p:nvPr/>
          </p:nvSpPr>
          <p:spPr bwMode="auto">
            <a:xfrm>
              <a:off x="5761992" y="2858249"/>
              <a:ext cx="402412" cy="563378"/>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93" name="Freeform 775">
              <a:extLst>
                <a:ext uri="{FF2B5EF4-FFF2-40B4-BE49-F238E27FC236}">
                  <a16:creationId xmlns:a16="http://schemas.microsoft.com/office/drawing/2014/main" id="{81667D52-10C8-2446-AA0F-D7BA94C6D32B}"/>
                </a:ext>
              </a:extLst>
            </p:cNvPr>
            <p:cNvSpPr>
              <a:spLocks/>
            </p:cNvSpPr>
            <p:nvPr/>
          </p:nvSpPr>
          <p:spPr bwMode="auto">
            <a:xfrm>
              <a:off x="7567098" y="2409847"/>
              <a:ext cx="586373" cy="551880"/>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94" name="Freeform 776">
              <a:extLst>
                <a:ext uri="{FF2B5EF4-FFF2-40B4-BE49-F238E27FC236}">
                  <a16:creationId xmlns:a16="http://schemas.microsoft.com/office/drawing/2014/main" id="{4882947B-60CF-8F4D-856F-023496A64EEF}"/>
                </a:ext>
              </a:extLst>
            </p:cNvPr>
            <p:cNvSpPr>
              <a:spLocks/>
            </p:cNvSpPr>
            <p:nvPr/>
          </p:nvSpPr>
          <p:spPr bwMode="auto">
            <a:xfrm>
              <a:off x="6647299" y="3111193"/>
              <a:ext cx="609368" cy="448402"/>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95" name="Freeform 777">
              <a:extLst>
                <a:ext uri="{FF2B5EF4-FFF2-40B4-BE49-F238E27FC236}">
                  <a16:creationId xmlns:a16="http://schemas.microsoft.com/office/drawing/2014/main" id="{2279E50D-FEDA-4147-8885-7AE002BFB811}"/>
                </a:ext>
              </a:extLst>
            </p:cNvPr>
            <p:cNvSpPr>
              <a:spLocks/>
            </p:cNvSpPr>
            <p:nvPr/>
          </p:nvSpPr>
          <p:spPr bwMode="auto">
            <a:xfrm>
              <a:off x="7222174" y="3364139"/>
              <a:ext cx="620865" cy="597870"/>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96" name="Freeform 780">
              <a:extLst>
                <a:ext uri="{FF2B5EF4-FFF2-40B4-BE49-F238E27FC236}">
                  <a16:creationId xmlns:a16="http://schemas.microsoft.com/office/drawing/2014/main" id="{64DCCF4B-1A65-864F-BF5C-E35A4CB760CF}"/>
                </a:ext>
              </a:extLst>
            </p:cNvPr>
            <p:cNvSpPr>
              <a:spLocks/>
            </p:cNvSpPr>
            <p:nvPr/>
          </p:nvSpPr>
          <p:spPr bwMode="auto">
            <a:xfrm>
              <a:off x="7475118" y="3134188"/>
              <a:ext cx="436904" cy="402412"/>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97" name="Freeform 793">
              <a:extLst>
                <a:ext uri="{FF2B5EF4-FFF2-40B4-BE49-F238E27FC236}">
                  <a16:creationId xmlns:a16="http://schemas.microsoft.com/office/drawing/2014/main" id="{38306DC0-41B5-2749-A66D-36F46B803ED1}"/>
                </a:ext>
              </a:extLst>
            </p:cNvPr>
            <p:cNvSpPr>
              <a:spLocks/>
            </p:cNvSpPr>
            <p:nvPr/>
          </p:nvSpPr>
          <p:spPr bwMode="auto">
            <a:xfrm>
              <a:off x="6233389" y="3398632"/>
              <a:ext cx="448402" cy="425407"/>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98" name="Freeform 794">
              <a:extLst>
                <a:ext uri="{FF2B5EF4-FFF2-40B4-BE49-F238E27FC236}">
                  <a16:creationId xmlns:a16="http://schemas.microsoft.com/office/drawing/2014/main" id="{32D0CE8A-6502-C547-A2AE-B5AC4452EF52}"/>
                </a:ext>
              </a:extLst>
            </p:cNvPr>
            <p:cNvSpPr>
              <a:spLocks/>
            </p:cNvSpPr>
            <p:nvPr/>
          </p:nvSpPr>
          <p:spPr bwMode="auto">
            <a:xfrm>
              <a:off x="5865469" y="3272158"/>
              <a:ext cx="436904" cy="540383"/>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199" name="Freeform 799">
              <a:extLst>
                <a:ext uri="{FF2B5EF4-FFF2-40B4-BE49-F238E27FC236}">
                  <a16:creationId xmlns:a16="http://schemas.microsoft.com/office/drawing/2014/main" id="{C4E0D417-64B2-574B-A62D-18CA4F56311D}"/>
                </a:ext>
              </a:extLst>
            </p:cNvPr>
            <p:cNvSpPr>
              <a:spLocks/>
            </p:cNvSpPr>
            <p:nvPr/>
          </p:nvSpPr>
          <p:spPr bwMode="auto">
            <a:xfrm>
              <a:off x="6900244" y="3467616"/>
              <a:ext cx="390915" cy="344925"/>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00" name="Freeform 825">
              <a:extLst>
                <a:ext uri="{FF2B5EF4-FFF2-40B4-BE49-F238E27FC236}">
                  <a16:creationId xmlns:a16="http://schemas.microsoft.com/office/drawing/2014/main" id="{C902AC01-740E-BA40-8AD5-B961AD0C593A}"/>
                </a:ext>
              </a:extLst>
            </p:cNvPr>
            <p:cNvSpPr>
              <a:spLocks/>
            </p:cNvSpPr>
            <p:nvPr/>
          </p:nvSpPr>
          <p:spPr bwMode="auto">
            <a:xfrm>
              <a:off x="4888182" y="4007998"/>
              <a:ext cx="563378" cy="459899"/>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01" name="Freeform 826">
              <a:extLst>
                <a:ext uri="{FF2B5EF4-FFF2-40B4-BE49-F238E27FC236}">
                  <a16:creationId xmlns:a16="http://schemas.microsoft.com/office/drawing/2014/main" id="{26E7D7D9-6C2A-3246-A1A2-787A0F9DE7E7}"/>
                </a:ext>
              </a:extLst>
            </p:cNvPr>
            <p:cNvSpPr>
              <a:spLocks/>
            </p:cNvSpPr>
            <p:nvPr/>
          </p:nvSpPr>
          <p:spPr bwMode="auto">
            <a:xfrm>
              <a:off x="4623740" y="3628581"/>
              <a:ext cx="678353" cy="689850"/>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02" name="Freeform 827">
              <a:extLst>
                <a:ext uri="{FF2B5EF4-FFF2-40B4-BE49-F238E27FC236}">
                  <a16:creationId xmlns:a16="http://schemas.microsoft.com/office/drawing/2014/main" id="{D9E6D55F-3C9C-4A4C-84EC-1CBC4ABCA820}"/>
                </a:ext>
              </a:extLst>
            </p:cNvPr>
            <p:cNvSpPr>
              <a:spLocks/>
            </p:cNvSpPr>
            <p:nvPr/>
          </p:nvSpPr>
          <p:spPr bwMode="auto">
            <a:xfrm>
              <a:off x="4876685" y="3387134"/>
              <a:ext cx="482894" cy="310432"/>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03" name="Freeform 832">
              <a:extLst>
                <a:ext uri="{FF2B5EF4-FFF2-40B4-BE49-F238E27FC236}">
                  <a16:creationId xmlns:a16="http://schemas.microsoft.com/office/drawing/2014/main" id="{A0AE8061-0E58-FA43-8112-0E52D823D45D}"/>
                </a:ext>
              </a:extLst>
            </p:cNvPr>
            <p:cNvSpPr>
              <a:spLocks/>
            </p:cNvSpPr>
            <p:nvPr/>
          </p:nvSpPr>
          <p:spPr bwMode="auto">
            <a:xfrm>
              <a:off x="5014654" y="3720561"/>
              <a:ext cx="471397" cy="425407"/>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04" name="Freeform 833">
              <a:extLst>
                <a:ext uri="{FF2B5EF4-FFF2-40B4-BE49-F238E27FC236}">
                  <a16:creationId xmlns:a16="http://schemas.microsoft.com/office/drawing/2014/main" id="{65EA06CD-5186-E743-AF23-3F96A0FF8EBD}"/>
                </a:ext>
              </a:extLst>
            </p:cNvPr>
            <p:cNvSpPr>
              <a:spLocks/>
            </p:cNvSpPr>
            <p:nvPr/>
          </p:nvSpPr>
          <p:spPr bwMode="auto">
            <a:xfrm>
              <a:off x="5440061" y="4007998"/>
              <a:ext cx="448402" cy="275940"/>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05" name="Freeform 837">
              <a:extLst>
                <a:ext uri="{FF2B5EF4-FFF2-40B4-BE49-F238E27FC236}">
                  <a16:creationId xmlns:a16="http://schemas.microsoft.com/office/drawing/2014/main" id="{BB59F9CB-D607-2E46-A1E8-96406C802218}"/>
                </a:ext>
              </a:extLst>
            </p:cNvPr>
            <p:cNvSpPr>
              <a:spLocks/>
            </p:cNvSpPr>
            <p:nvPr/>
          </p:nvSpPr>
          <p:spPr bwMode="auto">
            <a:xfrm>
              <a:off x="4681227" y="4387416"/>
              <a:ext cx="402412" cy="528884"/>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06" name="Freeform 839">
              <a:extLst>
                <a:ext uri="{FF2B5EF4-FFF2-40B4-BE49-F238E27FC236}">
                  <a16:creationId xmlns:a16="http://schemas.microsoft.com/office/drawing/2014/main" id="{CE002E1C-B60A-3548-AE3D-E9A9746FB827}"/>
                </a:ext>
              </a:extLst>
            </p:cNvPr>
            <p:cNvSpPr>
              <a:spLocks/>
            </p:cNvSpPr>
            <p:nvPr/>
          </p:nvSpPr>
          <p:spPr bwMode="auto">
            <a:xfrm>
              <a:off x="3531478" y="3559596"/>
              <a:ext cx="609368" cy="712845"/>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07" name="Freeform 842">
              <a:extLst>
                <a:ext uri="{FF2B5EF4-FFF2-40B4-BE49-F238E27FC236}">
                  <a16:creationId xmlns:a16="http://schemas.microsoft.com/office/drawing/2014/main" id="{892C7F17-AA63-DE4B-9268-E161D7C86500}"/>
                </a:ext>
              </a:extLst>
            </p:cNvPr>
            <p:cNvSpPr>
              <a:spLocks/>
            </p:cNvSpPr>
            <p:nvPr/>
          </p:nvSpPr>
          <p:spPr bwMode="auto">
            <a:xfrm>
              <a:off x="4359297" y="5318714"/>
              <a:ext cx="643860" cy="321930"/>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08" name="Freeform 843">
              <a:extLst>
                <a:ext uri="{FF2B5EF4-FFF2-40B4-BE49-F238E27FC236}">
                  <a16:creationId xmlns:a16="http://schemas.microsoft.com/office/drawing/2014/main" id="{2FD0A3CB-0868-744F-B45A-05213585CBEF}"/>
                </a:ext>
              </a:extLst>
            </p:cNvPr>
            <p:cNvSpPr>
              <a:spLocks/>
            </p:cNvSpPr>
            <p:nvPr/>
          </p:nvSpPr>
          <p:spPr bwMode="auto">
            <a:xfrm>
              <a:off x="4807700" y="5169245"/>
              <a:ext cx="448402" cy="471397"/>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09" name="Freeform 845">
              <a:extLst>
                <a:ext uri="{FF2B5EF4-FFF2-40B4-BE49-F238E27FC236}">
                  <a16:creationId xmlns:a16="http://schemas.microsoft.com/office/drawing/2014/main" id="{F8269E84-974E-B34A-9258-2B699D2AC264}"/>
                </a:ext>
              </a:extLst>
            </p:cNvPr>
            <p:cNvSpPr>
              <a:spLocks/>
            </p:cNvSpPr>
            <p:nvPr/>
          </p:nvSpPr>
          <p:spPr bwMode="auto">
            <a:xfrm>
              <a:off x="4451277" y="4007998"/>
              <a:ext cx="494393" cy="459899"/>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10" name="Freeform 846">
              <a:extLst>
                <a:ext uri="{FF2B5EF4-FFF2-40B4-BE49-F238E27FC236}">
                  <a16:creationId xmlns:a16="http://schemas.microsoft.com/office/drawing/2014/main" id="{A15CA395-D97E-8347-B703-290F1D74E26B}"/>
                </a:ext>
              </a:extLst>
            </p:cNvPr>
            <p:cNvSpPr>
              <a:spLocks/>
            </p:cNvSpPr>
            <p:nvPr/>
          </p:nvSpPr>
          <p:spPr bwMode="auto">
            <a:xfrm>
              <a:off x="2082792" y="3663074"/>
              <a:ext cx="758835" cy="494393"/>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11" name="Freeform 849">
              <a:extLst>
                <a:ext uri="{FF2B5EF4-FFF2-40B4-BE49-F238E27FC236}">
                  <a16:creationId xmlns:a16="http://schemas.microsoft.com/office/drawing/2014/main" id="{C5C2B6DA-12AF-5943-948C-C6DB6B960515}"/>
                </a:ext>
              </a:extLst>
            </p:cNvPr>
            <p:cNvSpPr>
              <a:spLocks/>
            </p:cNvSpPr>
            <p:nvPr/>
          </p:nvSpPr>
          <p:spPr bwMode="auto">
            <a:xfrm>
              <a:off x="2289747" y="4858813"/>
              <a:ext cx="563378" cy="770333"/>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12" name="Freeform 856">
              <a:extLst>
                <a:ext uri="{FF2B5EF4-FFF2-40B4-BE49-F238E27FC236}">
                  <a16:creationId xmlns:a16="http://schemas.microsoft.com/office/drawing/2014/main" id="{2825124A-1E25-2447-9AC7-5BDDDAD82780}"/>
                </a:ext>
              </a:extLst>
            </p:cNvPr>
            <p:cNvSpPr>
              <a:spLocks/>
            </p:cNvSpPr>
            <p:nvPr/>
          </p:nvSpPr>
          <p:spPr bwMode="auto">
            <a:xfrm>
              <a:off x="3542974" y="4812823"/>
              <a:ext cx="655358" cy="609368"/>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13" name="Freeform 869">
              <a:extLst>
                <a:ext uri="{FF2B5EF4-FFF2-40B4-BE49-F238E27FC236}">
                  <a16:creationId xmlns:a16="http://schemas.microsoft.com/office/drawing/2014/main" id="{A94742D3-D2CA-2244-B54D-09C1F9353563}"/>
                </a:ext>
              </a:extLst>
            </p:cNvPr>
            <p:cNvSpPr>
              <a:spLocks/>
            </p:cNvSpPr>
            <p:nvPr/>
          </p:nvSpPr>
          <p:spPr bwMode="auto">
            <a:xfrm>
              <a:off x="1323957" y="4456401"/>
              <a:ext cx="436904" cy="655358"/>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14" name="Freeform 870">
              <a:extLst>
                <a:ext uri="{FF2B5EF4-FFF2-40B4-BE49-F238E27FC236}">
                  <a16:creationId xmlns:a16="http://schemas.microsoft.com/office/drawing/2014/main" id="{485025CF-DDDE-8B4A-AF5D-4CF5103E2497}"/>
                </a:ext>
              </a:extLst>
            </p:cNvPr>
            <p:cNvSpPr>
              <a:spLocks/>
            </p:cNvSpPr>
            <p:nvPr/>
          </p:nvSpPr>
          <p:spPr bwMode="auto">
            <a:xfrm>
              <a:off x="565122" y="5364704"/>
              <a:ext cx="459899" cy="436904"/>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15" name="Freeform 872">
              <a:extLst>
                <a:ext uri="{FF2B5EF4-FFF2-40B4-BE49-F238E27FC236}">
                  <a16:creationId xmlns:a16="http://schemas.microsoft.com/office/drawing/2014/main" id="{0431F545-E20F-1E49-BE11-43B8092BA1FC}"/>
                </a:ext>
              </a:extLst>
            </p:cNvPr>
            <p:cNvSpPr>
              <a:spLocks/>
            </p:cNvSpPr>
            <p:nvPr/>
          </p:nvSpPr>
          <p:spPr bwMode="auto">
            <a:xfrm>
              <a:off x="1392942" y="5445186"/>
              <a:ext cx="540383" cy="379417"/>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16" name="Freeform 873">
              <a:extLst>
                <a:ext uri="{FF2B5EF4-FFF2-40B4-BE49-F238E27FC236}">
                  <a16:creationId xmlns:a16="http://schemas.microsoft.com/office/drawing/2014/main" id="{82972F43-D668-224F-B358-97E60A19D23F}"/>
                </a:ext>
              </a:extLst>
            </p:cNvPr>
            <p:cNvSpPr>
              <a:spLocks/>
            </p:cNvSpPr>
            <p:nvPr/>
          </p:nvSpPr>
          <p:spPr bwMode="auto">
            <a:xfrm>
              <a:off x="300680" y="5583156"/>
              <a:ext cx="689850" cy="218452"/>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17" name="Freeform 877">
              <a:extLst>
                <a:ext uri="{FF2B5EF4-FFF2-40B4-BE49-F238E27FC236}">
                  <a16:creationId xmlns:a16="http://schemas.microsoft.com/office/drawing/2014/main" id="{28156BA6-8F62-D041-9A04-9610D1F7404D}"/>
                </a:ext>
              </a:extLst>
            </p:cNvPr>
            <p:cNvSpPr>
              <a:spLocks/>
            </p:cNvSpPr>
            <p:nvPr/>
          </p:nvSpPr>
          <p:spPr bwMode="auto">
            <a:xfrm>
              <a:off x="116720" y="5663638"/>
              <a:ext cx="126472" cy="126472"/>
            </a:xfrm>
            <a:custGeom>
              <a:avLst/>
              <a:gdLst/>
              <a:ahLst/>
              <a:cxnLst>
                <a:cxn ang="0">
                  <a:pos x="18" y="66"/>
                </a:cxn>
                <a:cxn ang="0">
                  <a:pos x="12" y="54"/>
                </a:cxn>
                <a:cxn ang="0">
                  <a:pos x="6" y="42"/>
                </a:cxn>
                <a:cxn ang="0">
                  <a:pos x="0" y="30"/>
                </a:cxn>
                <a:cxn ang="0">
                  <a:pos x="0" y="18"/>
                </a:cxn>
                <a:cxn ang="0">
                  <a:pos x="12" y="6"/>
                </a:cxn>
                <a:cxn ang="0">
                  <a:pos x="18" y="6"/>
                </a:cxn>
                <a:cxn ang="0">
                  <a:pos x="30" y="0"/>
                </a:cxn>
                <a:cxn ang="0">
                  <a:pos x="42" y="6"/>
                </a:cxn>
                <a:cxn ang="0">
                  <a:pos x="60" y="12"/>
                </a:cxn>
                <a:cxn ang="0">
                  <a:pos x="60" y="24"/>
                </a:cxn>
                <a:cxn ang="0">
                  <a:pos x="66" y="30"/>
                </a:cxn>
                <a:cxn ang="0">
                  <a:pos x="66" y="48"/>
                </a:cxn>
                <a:cxn ang="0">
                  <a:pos x="60" y="60"/>
                </a:cxn>
                <a:cxn ang="0">
                  <a:pos x="54" y="66"/>
                </a:cxn>
                <a:cxn ang="0">
                  <a:pos x="18" y="66"/>
                </a:cxn>
              </a:cxnLst>
              <a:rect l="0" t="0" r="r" b="b"/>
              <a:pathLst>
                <a:path w="66" h="66">
                  <a:moveTo>
                    <a:pt x="18" y="66"/>
                  </a:moveTo>
                  <a:lnTo>
                    <a:pt x="12" y="54"/>
                  </a:lnTo>
                  <a:lnTo>
                    <a:pt x="6" y="42"/>
                  </a:lnTo>
                  <a:lnTo>
                    <a:pt x="0" y="30"/>
                  </a:lnTo>
                  <a:lnTo>
                    <a:pt x="0" y="18"/>
                  </a:lnTo>
                  <a:lnTo>
                    <a:pt x="12" y="6"/>
                  </a:lnTo>
                  <a:lnTo>
                    <a:pt x="18" y="6"/>
                  </a:lnTo>
                  <a:lnTo>
                    <a:pt x="30" y="0"/>
                  </a:lnTo>
                  <a:lnTo>
                    <a:pt x="42" y="6"/>
                  </a:lnTo>
                  <a:lnTo>
                    <a:pt x="60" y="12"/>
                  </a:lnTo>
                  <a:lnTo>
                    <a:pt x="60" y="24"/>
                  </a:lnTo>
                  <a:lnTo>
                    <a:pt x="66" y="30"/>
                  </a:lnTo>
                  <a:lnTo>
                    <a:pt x="66" y="48"/>
                  </a:lnTo>
                  <a:lnTo>
                    <a:pt x="60" y="60"/>
                  </a:lnTo>
                  <a:lnTo>
                    <a:pt x="54" y="66"/>
                  </a:lnTo>
                  <a:lnTo>
                    <a:pt x="18" y="6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18" name="Freeform 758">
              <a:extLst>
                <a:ext uri="{FF2B5EF4-FFF2-40B4-BE49-F238E27FC236}">
                  <a16:creationId xmlns:a16="http://schemas.microsoft.com/office/drawing/2014/main" id="{06C656E7-4BC3-784C-8544-9B673DF085A9}"/>
                </a:ext>
              </a:extLst>
            </p:cNvPr>
            <p:cNvSpPr>
              <a:spLocks/>
            </p:cNvSpPr>
            <p:nvPr/>
          </p:nvSpPr>
          <p:spPr bwMode="auto">
            <a:xfrm>
              <a:off x="5072142" y="2478832"/>
              <a:ext cx="459899" cy="275940"/>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19" name="Freeform 760">
              <a:extLst>
                <a:ext uri="{FF2B5EF4-FFF2-40B4-BE49-F238E27FC236}">
                  <a16:creationId xmlns:a16="http://schemas.microsoft.com/office/drawing/2014/main" id="{60E5455E-C9E7-EB4B-B4B1-8C2F45C7A701}"/>
                </a:ext>
              </a:extLst>
            </p:cNvPr>
            <p:cNvSpPr>
              <a:spLocks/>
            </p:cNvSpPr>
            <p:nvPr/>
          </p:nvSpPr>
          <p:spPr bwMode="auto">
            <a:xfrm>
              <a:off x="5428564" y="2329363"/>
              <a:ext cx="413909" cy="298935"/>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20" name="Freeform 769">
              <a:extLst>
                <a:ext uri="{FF2B5EF4-FFF2-40B4-BE49-F238E27FC236}">
                  <a16:creationId xmlns:a16="http://schemas.microsoft.com/office/drawing/2014/main" id="{DC1A2C6A-0AAE-4F45-A46C-F50D8F697C78}"/>
                </a:ext>
              </a:extLst>
            </p:cNvPr>
            <p:cNvSpPr>
              <a:spLocks/>
            </p:cNvSpPr>
            <p:nvPr/>
          </p:nvSpPr>
          <p:spPr bwMode="auto">
            <a:xfrm>
              <a:off x="6106917" y="3030711"/>
              <a:ext cx="551880" cy="448402"/>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21" name="Freeform 782">
              <a:extLst>
                <a:ext uri="{FF2B5EF4-FFF2-40B4-BE49-F238E27FC236}">
                  <a16:creationId xmlns:a16="http://schemas.microsoft.com/office/drawing/2014/main" id="{6EB25671-7DAC-AA44-9D5F-E952830E74F1}"/>
                </a:ext>
              </a:extLst>
            </p:cNvPr>
            <p:cNvSpPr>
              <a:spLocks/>
            </p:cNvSpPr>
            <p:nvPr/>
          </p:nvSpPr>
          <p:spPr bwMode="auto">
            <a:xfrm>
              <a:off x="7498113" y="3686069"/>
              <a:ext cx="459899" cy="586373"/>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22" name="Freeform 783">
              <a:extLst>
                <a:ext uri="{FF2B5EF4-FFF2-40B4-BE49-F238E27FC236}">
                  <a16:creationId xmlns:a16="http://schemas.microsoft.com/office/drawing/2014/main" id="{BC0E477C-A685-2649-B299-9522FEF3563E}"/>
                </a:ext>
              </a:extLst>
            </p:cNvPr>
            <p:cNvSpPr>
              <a:spLocks/>
            </p:cNvSpPr>
            <p:nvPr/>
          </p:nvSpPr>
          <p:spPr bwMode="auto">
            <a:xfrm>
              <a:off x="7797049" y="3525104"/>
              <a:ext cx="459899" cy="425407"/>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23" name="Freeform 784">
              <a:extLst>
                <a:ext uri="{FF2B5EF4-FFF2-40B4-BE49-F238E27FC236}">
                  <a16:creationId xmlns:a16="http://schemas.microsoft.com/office/drawing/2014/main" id="{4CB0501E-0C84-1748-BEDA-8FE1BD0E72C5}"/>
                </a:ext>
              </a:extLst>
            </p:cNvPr>
            <p:cNvSpPr>
              <a:spLocks/>
            </p:cNvSpPr>
            <p:nvPr/>
          </p:nvSpPr>
          <p:spPr bwMode="auto">
            <a:xfrm>
              <a:off x="8153471" y="3870028"/>
              <a:ext cx="873810" cy="816322"/>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24" name="Freeform 785">
              <a:extLst>
                <a:ext uri="{FF2B5EF4-FFF2-40B4-BE49-F238E27FC236}">
                  <a16:creationId xmlns:a16="http://schemas.microsoft.com/office/drawing/2014/main" id="{640C1ADA-121F-8D4A-A4A2-DA49EF4F9307}"/>
                </a:ext>
              </a:extLst>
            </p:cNvPr>
            <p:cNvSpPr>
              <a:spLocks/>
            </p:cNvSpPr>
            <p:nvPr/>
          </p:nvSpPr>
          <p:spPr bwMode="auto">
            <a:xfrm>
              <a:off x="8187964" y="3559596"/>
              <a:ext cx="425407" cy="425407"/>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25" name="Freeform 786">
              <a:extLst>
                <a:ext uri="{FF2B5EF4-FFF2-40B4-BE49-F238E27FC236}">
                  <a16:creationId xmlns:a16="http://schemas.microsoft.com/office/drawing/2014/main" id="{0038A1F7-FC1C-3341-A44B-F6F039B7E6AA}"/>
                </a:ext>
              </a:extLst>
            </p:cNvPr>
            <p:cNvSpPr>
              <a:spLocks/>
            </p:cNvSpPr>
            <p:nvPr/>
          </p:nvSpPr>
          <p:spPr bwMode="auto">
            <a:xfrm>
              <a:off x="7877531" y="3870028"/>
              <a:ext cx="436904" cy="689850"/>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26" name="Freeform 788">
              <a:extLst>
                <a:ext uri="{FF2B5EF4-FFF2-40B4-BE49-F238E27FC236}">
                  <a16:creationId xmlns:a16="http://schemas.microsoft.com/office/drawing/2014/main" id="{DC2B519B-FAA4-AD42-AD9C-8C0D85CF485C}"/>
                </a:ext>
              </a:extLst>
            </p:cNvPr>
            <p:cNvSpPr>
              <a:spLocks/>
            </p:cNvSpPr>
            <p:nvPr/>
          </p:nvSpPr>
          <p:spPr bwMode="auto">
            <a:xfrm>
              <a:off x="5279097" y="3410129"/>
              <a:ext cx="436904" cy="367920"/>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27" name="Freeform 800">
              <a:extLst>
                <a:ext uri="{FF2B5EF4-FFF2-40B4-BE49-F238E27FC236}">
                  <a16:creationId xmlns:a16="http://schemas.microsoft.com/office/drawing/2014/main" id="{B7D82CA0-3519-E148-85A8-403489A6FE31}"/>
                </a:ext>
              </a:extLst>
            </p:cNvPr>
            <p:cNvSpPr>
              <a:spLocks/>
            </p:cNvSpPr>
            <p:nvPr/>
          </p:nvSpPr>
          <p:spPr bwMode="auto">
            <a:xfrm>
              <a:off x="7268164" y="4973788"/>
              <a:ext cx="758835" cy="540383"/>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28" name="Freeform 801">
              <a:extLst>
                <a:ext uri="{FF2B5EF4-FFF2-40B4-BE49-F238E27FC236}">
                  <a16:creationId xmlns:a16="http://schemas.microsoft.com/office/drawing/2014/main" id="{585E258E-4FB5-7347-BF38-A9A3A13B71C8}"/>
                </a:ext>
              </a:extLst>
            </p:cNvPr>
            <p:cNvSpPr>
              <a:spLocks/>
            </p:cNvSpPr>
            <p:nvPr/>
          </p:nvSpPr>
          <p:spPr bwMode="auto">
            <a:xfrm>
              <a:off x="7153189" y="3985003"/>
              <a:ext cx="735840" cy="540383"/>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29" name="Freeform 802">
              <a:extLst>
                <a:ext uri="{FF2B5EF4-FFF2-40B4-BE49-F238E27FC236}">
                  <a16:creationId xmlns:a16="http://schemas.microsoft.com/office/drawing/2014/main" id="{E36DDFB0-76CB-E744-9AD3-E726F5CF0DC4}"/>
                </a:ext>
              </a:extLst>
            </p:cNvPr>
            <p:cNvSpPr>
              <a:spLocks/>
            </p:cNvSpPr>
            <p:nvPr/>
          </p:nvSpPr>
          <p:spPr bwMode="auto">
            <a:xfrm>
              <a:off x="7199179" y="4548381"/>
              <a:ext cx="459899" cy="643860"/>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30" name="Freeform 803">
              <a:extLst>
                <a:ext uri="{FF2B5EF4-FFF2-40B4-BE49-F238E27FC236}">
                  <a16:creationId xmlns:a16="http://schemas.microsoft.com/office/drawing/2014/main" id="{9A3CCB30-8345-B642-9886-C0428EFFED2E}"/>
                </a:ext>
              </a:extLst>
            </p:cNvPr>
            <p:cNvSpPr>
              <a:spLocks/>
            </p:cNvSpPr>
            <p:nvPr/>
          </p:nvSpPr>
          <p:spPr bwMode="auto">
            <a:xfrm>
              <a:off x="7670577" y="4226450"/>
              <a:ext cx="505889" cy="505889"/>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31" name="Freeform 804">
              <a:extLst>
                <a:ext uri="{FF2B5EF4-FFF2-40B4-BE49-F238E27FC236}">
                  <a16:creationId xmlns:a16="http://schemas.microsoft.com/office/drawing/2014/main" id="{8D289C29-5D67-7946-B59F-DEA975542641}"/>
                </a:ext>
              </a:extLst>
            </p:cNvPr>
            <p:cNvSpPr>
              <a:spLocks/>
            </p:cNvSpPr>
            <p:nvPr/>
          </p:nvSpPr>
          <p:spPr bwMode="auto">
            <a:xfrm>
              <a:off x="6762274" y="3973506"/>
              <a:ext cx="448402" cy="333427"/>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32" name="Freeform 805">
              <a:extLst>
                <a:ext uri="{FF2B5EF4-FFF2-40B4-BE49-F238E27FC236}">
                  <a16:creationId xmlns:a16="http://schemas.microsoft.com/office/drawing/2014/main" id="{AD3F907B-9C94-C648-8D34-965B1A9B84FF}"/>
                </a:ext>
              </a:extLst>
            </p:cNvPr>
            <p:cNvSpPr>
              <a:spLocks/>
            </p:cNvSpPr>
            <p:nvPr/>
          </p:nvSpPr>
          <p:spPr bwMode="auto">
            <a:xfrm>
              <a:off x="6612807" y="3663074"/>
              <a:ext cx="459899" cy="310432"/>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33" name="Freeform 806">
              <a:extLst>
                <a:ext uri="{FF2B5EF4-FFF2-40B4-BE49-F238E27FC236}">
                  <a16:creationId xmlns:a16="http://schemas.microsoft.com/office/drawing/2014/main" id="{0D2D3ABB-7D49-0544-91FD-A944D2CA3BCE}"/>
                </a:ext>
              </a:extLst>
            </p:cNvPr>
            <p:cNvSpPr>
              <a:spLocks/>
            </p:cNvSpPr>
            <p:nvPr/>
          </p:nvSpPr>
          <p:spPr bwMode="auto">
            <a:xfrm>
              <a:off x="6992224" y="3755054"/>
              <a:ext cx="540383" cy="356422"/>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34" name="Freeform 809">
              <a:extLst>
                <a:ext uri="{FF2B5EF4-FFF2-40B4-BE49-F238E27FC236}">
                  <a16:creationId xmlns:a16="http://schemas.microsoft.com/office/drawing/2014/main" id="{EF128774-E0A1-D44A-9A14-8362116CD134}"/>
                </a:ext>
              </a:extLst>
            </p:cNvPr>
            <p:cNvSpPr>
              <a:spLocks/>
            </p:cNvSpPr>
            <p:nvPr/>
          </p:nvSpPr>
          <p:spPr bwMode="auto">
            <a:xfrm>
              <a:off x="7187681" y="4352924"/>
              <a:ext cx="655358" cy="655358"/>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35" name="Freeform 812">
              <a:extLst>
                <a:ext uri="{FF2B5EF4-FFF2-40B4-BE49-F238E27FC236}">
                  <a16:creationId xmlns:a16="http://schemas.microsoft.com/office/drawing/2014/main" id="{3F45A65B-8A1F-5049-A140-55D6EF63419D}"/>
                </a:ext>
              </a:extLst>
            </p:cNvPr>
            <p:cNvSpPr>
              <a:spLocks/>
            </p:cNvSpPr>
            <p:nvPr/>
          </p:nvSpPr>
          <p:spPr bwMode="auto">
            <a:xfrm>
              <a:off x="5658515" y="4122973"/>
              <a:ext cx="482894" cy="586373"/>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36" name="Freeform 813">
              <a:extLst>
                <a:ext uri="{FF2B5EF4-FFF2-40B4-BE49-F238E27FC236}">
                  <a16:creationId xmlns:a16="http://schemas.microsoft.com/office/drawing/2014/main" id="{56B85152-1744-3F43-92ED-3082D8FC37CD}"/>
                </a:ext>
              </a:extLst>
            </p:cNvPr>
            <p:cNvSpPr>
              <a:spLocks/>
            </p:cNvSpPr>
            <p:nvPr/>
          </p:nvSpPr>
          <p:spPr bwMode="auto">
            <a:xfrm>
              <a:off x="5784987" y="5111758"/>
              <a:ext cx="643860" cy="540383"/>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37" name="Freeform 815">
              <a:extLst>
                <a:ext uri="{FF2B5EF4-FFF2-40B4-BE49-F238E27FC236}">
                  <a16:creationId xmlns:a16="http://schemas.microsoft.com/office/drawing/2014/main" id="{62447604-0F0A-8940-92EB-D491DC4035EF}"/>
                </a:ext>
              </a:extLst>
            </p:cNvPr>
            <p:cNvSpPr>
              <a:spLocks/>
            </p:cNvSpPr>
            <p:nvPr/>
          </p:nvSpPr>
          <p:spPr bwMode="auto">
            <a:xfrm>
              <a:off x="6578313" y="4950793"/>
              <a:ext cx="620865" cy="540383"/>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38" name="Freeform 816">
              <a:extLst>
                <a:ext uri="{FF2B5EF4-FFF2-40B4-BE49-F238E27FC236}">
                  <a16:creationId xmlns:a16="http://schemas.microsoft.com/office/drawing/2014/main" id="{CD68A3CA-8C5F-074B-BB0C-8AEBDE1E6FF6}"/>
                </a:ext>
              </a:extLst>
            </p:cNvPr>
            <p:cNvSpPr>
              <a:spLocks/>
            </p:cNvSpPr>
            <p:nvPr/>
          </p:nvSpPr>
          <p:spPr bwMode="auto">
            <a:xfrm>
              <a:off x="6267881" y="5088763"/>
              <a:ext cx="574875" cy="563378"/>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39" name="Freeform 817">
              <a:extLst>
                <a:ext uri="{FF2B5EF4-FFF2-40B4-BE49-F238E27FC236}">
                  <a16:creationId xmlns:a16="http://schemas.microsoft.com/office/drawing/2014/main" id="{07331010-F0F5-A240-AB02-248C4C9CAE84}"/>
                </a:ext>
              </a:extLst>
            </p:cNvPr>
            <p:cNvSpPr>
              <a:spLocks/>
            </p:cNvSpPr>
            <p:nvPr/>
          </p:nvSpPr>
          <p:spPr bwMode="auto">
            <a:xfrm>
              <a:off x="6704787" y="4502391"/>
              <a:ext cx="551880" cy="609368"/>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40" name="Freeform 818">
              <a:extLst>
                <a:ext uri="{FF2B5EF4-FFF2-40B4-BE49-F238E27FC236}">
                  <a16:creationId xmlns:a16="http://schemas.microsoft.com/office/drawing/2014/main" id="{C79B5F4A-8FF0-B94B-8822-2733320202CA}"/>
                </a:ext>
              </a:extLst>
            </p:cNvPr>
            <p:cNvSpPr>
              <a:spLocks/>
            </p:cNvSpPr>
            <p:nvPr/>
          </p:nvSpPr>
          <p:spPr bwMode="auto">
            <a:xfrm>
              <a:off x="6083922" y="4260943"/>
              <a:ext cx="425407" cy="540383"/>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41" name="Freeform 819">
              <a:extLst>
                <a:ext uri="{FF2B5EF4-FFF2-40B4-BE49-F238E27FC236}">
                  <a16:creationId xmlns:a16="http://schemas.microsoft.com/office/drawing/2014/main" id="{AAAD9E6C-8983-E841-A083-FB0DD0F191A8}"/>
                </a:ext>
              </a:extLst>
            </p:cNvPr>
            <p:cNvSpPr>
              <a:spLocks/>
            </p:cNvSpPr>
            <p:nvPr/>
          </p:nvSpPr>
          <p:spPr bwMode="auto">
            <a:xfrm>
              <a:off x="5440061" y="5065768"/>
              <a:ext cx="563378" cy="586373"/>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42" name="Freeform 830">
              <a:extLst>
                <a:ext uri="{FF2B5EF4-FFF2-40B4-BE49-F238E27FC236}">
                  <a16:creationId xmlns:a16="http://schemas.microsoft.com/office/drawing/2014/main" id="{1D274F54-9834-5845-94C4-EB8106CCFE0E}"/>
                </a:ext>
              </a:extLst>
            </p:cNvPr>
            <p:cNvSpPr>
              <a:spLocks/>
            </p:cNvSpPr>
            <p:nvPr/>
          </p:nvSpPr>
          <p:spPr bwMode="auto">
            <a:xfrm>
              <a:off x="5187117" y="4801326"/>
              <a:ext cx="517388" cy="528884"/>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43" name="Freeform 850">
              <a:extLst>
                <a:ext uri="{FF2B5EF4-FFF2-40B4-BE49-F238E27FC236}">
                  <a16:creationId xmlns:a16="http://schemas.microsoft.com/office/drawing/2014/main" id="{B05F15EC-1FCC-FF41-BB26-22EB007C15ED}"/>
                </a:ext>
              </a:extLst>
            </p:cNvPr>
            <p:cNvSpPr>
              <a:spLocks/>
            </p:cNvSpPr>
            <p:nvPr/>
          </p:nvSpPr>
          <p:spPr bwMode="auto">
            <a:xfrm>
              <a:off x="3083075" y="4985286"/>
              <a:ext cx="528884" cy="632363"/>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44" name="Freeform 852">
              <a:extLst>
                <a:ext uri="{FF2B5EF4-FFF2-40B4-BE49-F238E27FC236}">
                  <a16:creationId xmlns:a16="http://schemas.microsoft.com/office/drawing/2014/main" id="{C7D00A7A-2D7C-7B41-9390-2170CDEBCC1B}"/>
                </a:ext>
              </a:extLst>
            </p:cNvPr>
            <p:cNvSpPr>
              <a:spLocks/>
            </p:cNvSpPr>
            <p:nvPr/>
          </p:nvSpPr>
          <p:spPr bwMode="auto">
            <a:xfrm>
              <a:off x="3175055" y="3628581"/>
              <a:ext cx="425407" cy="505889"/>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45" name="Freeform 853">
              <a:extLst>
                <a:ext uri="{FF2B5EF4-FFF2-40B4-BE49-F238E27FC236}">
                  <a16:creationId xmlns:a16="http://schemas.microsoft.com/office/drawing/2014/main" id="{6D06628A-4C03-BA47-8F7F-62CAFB1BA566}"/>
                </a:ext>
              </a:extLst>
            </p:cNvPr>
            <p:cNvSpPr>
              <a:spLocks/>
            </p:cNvSpPr>
            <p:nvPr/>
          </p:nvSpPr>
          <p:spPr bwMode="auto">
            <a:xfrm>
              <a:off x="3784422" y="4594371"/>
              <a:ext cx="482894" cy="413909"/>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46" name="Freeform 855">
              <a:extLst>
                <a:ext uri="{FF2B5EF4-FFF2-40B4-BE49-F238E27FC236}">
                  <a16:creationId xmlns:a16="http://schemas.microsoft.com/office/drawing/2014/main" id="{2572FB44-9454-044A-BD31-F2F5D8E71BD2}"/>
                </a:ext>
              </a:extLst>
            </p:cNvPr>
            <p:cNvSpPr>
              <a:spLocks/>
            </p:cNvSpPr>
            <p:nvPr/>
          </p:nvSpPr>
          <p:spPr bwMode="auto">
            <a:xfrm>
              <a:off x="3221045" y="4513889"/>
              <a:ext cx="643860" cy="574875"/>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solidFill>
              <a:schemeClr val="accent1"/>
            </a:solidFill>
            <a:ln w="9525">
              <a:solidFill>
                <a:schemeClr val="tx1"/>
              </a:solidFill>
              <a:round/>
              <a:headEnd/>
              <a:tailEnd/>
            </a:ln>
          </p:spPr>
          <p:txBody>
            <a:bodyPr>
              <a:prstTxWarp prst="textNoShape">
                <a:avLst/>
              </a:prstTxWarp>
            </a:bodyPr>
            <a:lstStyle/>
            <a:p>
              <a:endParaRPr lang="en-US" dirty="0"/>
            </a:p>
          </p:txBody>
        </p:sp>
        <p:sp>
          <p:nvSpPr>
            <p:cNvPr id="247" name="Freeform 859">
              <a:extLst>
                <a:ext uri="{FF2B5EF4-FFF2-40B4-BE49-F238E27FC236}">
                  <a16:creationId xmlns:a16="http://schemas.microsoft.com/office/drawing/2014/main" id="{5202565A-D253-604E-8A4C-FF962207514C}"/>
                </a:ext>
              </a:extLst>
            </p:cNvPr>
            <p:cNvSpPr>
              <a:spLocks/>
            </p:cNvSpPr>
            <p:nvPr/>
          </p:nvSpPr>
          <p:spPr bwMode="auto">
            <a:xfrm>
              <a:off x="1806853" y="3766551"/>
              <a:ext cx="494393" cy="632363"/>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48" name="Freeform 764">
              <a:extLst>
                <a:ext uri="{FF2B5EF4-FFF2-40B4-BE49-F238E27FC236}">
                  <a16:creationId xmlns:a16="http://schemas.microsoft.com/office/drawing/2014/main" id="{8D86C519-0F79-1A4E-BE2F-AA94A0DFB712}"/>
                </a:ext>
              </a:extLst>
            </p:cNvPr>
            <p:cNvSpPr>
              <a:spLocks/>
            </p:cNvSpPr>
            <p:nvPr/>
          </p:nvSpPr>
          <p:spPr bwMode="auto">
            <a:xfrm>
              <a:off x="6417349" y="2685786"/>
              <a:ext cx="275940" cy="252945"/>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sp>
          <p:nvSpPr>
            <p:cNvPr id="249" name="Freeform 810">
              <a:extLst>
                <a:ext uri="{FF2B5EF4-FFF2-40B4-BE49-F238E27FC236}">
                  <a16:creationId xmlns:a16="http://schemas.microsoft.com/office/drawing/2014/main" id="{76F80136-5268-2A4B-AD03-00787525D4C4}"/>
                </a:ext>
              </a:extLst>
            </p:cNvPr>
            <p:cNvSpPr>
              <a:spLocks/>
            </p:cNvSpPr>
            <p:nvPr/>
          </p:nvSpPr>
          <p:spPr bwMode="auto">
            <a:xfrm>
              <a:off x="6796767" y="4226450"/>
              <a:ext cx="425407" cy="413909"/>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solidFill>
              <a:schemeClr val="tx2"/>
            </a:solidFill>
            <a:ln w="9525">
              <a:solidFill>
                <a:schemeClr val="tx1"/>
              </a:solidFill>
              <a:round/>
              <a:headEnd/>
              <a:tailEnd/>
            </a:ln>
          </p:spPr>
          <p:txBody>
            <a:bodyPr>
              <a:prstTxWarp prst="textNoShape">
                <a:avLst/>
              </a:prstTxWarp>
            </a:bodyPr>
            <a:lstStyle/>
            <a:p>
              <a:endParaRPr lang="en-US" dirty="0"/>
            </a:p>
          </p:txBody>
        </p:sp>
      </p:grpSp>
      <p:sp>
        <p:nvSpPr>
          <p:cNvPr id="250" name="TextBox 249">
            <a:extLst>
              <a:ext uri="{FF2B5EF4-FFF2-40B4-BE49-F238E27FC236}">
                <a16:creationId xmlns:a16="http://schemas.microsoft.com/office/drawing/2014/main" id="{B795009E-52C1-884A-821A-A4543BB87C1E}"/>
              </a:ext>
            </a:extLst>
          </p:cNvPr>
          <p:cNvSpPr txBox="1"/>
          <p:nvPr/>
        </p:nvSpPr>
        <p:spPr>
          <a:xfrm>
            <a:off x="7696408" y="4716191"/>
            <a:ext cx="1313180" cy="276999"/>
          </a:xfrm>
          <a:prstGeom prst="rect">
            <a:avLst/>
          </a:prstGeom>
          <a:solidFill>
            <a:schemeClr val="accent1"/>
          </a:solidFill>
        </p:spPr>
        <p:txBody>
          <a:bodyPr wrap="none" rtlCol="0">
            <a:spAutoFit/>
          </a:bodyPr>
          <a:lstStyle/>
          <a:p>
            <a:r>
              <a:rPr lang="en-US" sz="1200" dirty="0">
                <a:solidFill>
                  <a:schemeClr val="bg1"/>
                </a:solidFill>
                <a:latin typeface="Franklin Gothic Medium" panose="020B0603020102020204" pitchFamily="34" charset="0"/>
              </a:rPr>
              <a:t>Counties covered</a:t>
            </a:r>
          </a:p>
        </p:txBody>
      </p:sp>
      <p:sp>
        <p:nvSpPr>
          <p:cNvPr id="251" name="TextBox 250">
            <a:extLst>
              <a:ext uri="{FF2B5EF4-FFF2-40B4-BE49-F238E27FC236}">
                <a16:creationId xmlns:a16="http://schemas.microsoft.com/office/drawing/2014/main" id="{E047E7B6-A5B0-AA42-9419-6A502250EB62}"/>
              </a:ext>
            </a:extLst>
          </p:cNvPr>
          <p:cNvSpPr txBox="1"/>
          <p:nvPr/>
        </p:nvSpPr>
        <p:spPr>
          <a:xfrm>
            <a:off x="7614189" y="5019961"/>
            <a:ext cx="1495666" cy="276999"/>
          </a:xfrm>
          <a:prstGeom prst="rect">
            <a:avLst/>
          </a:prstGeom>
          <a:solidFill>
            <a:schemeClr val="accent1"/>
          </a:solidFill>
        </p:spPr>
        <p:txBody>
          <a:bodyPr wrap="none" rtlCol="0">
            <a:spAutoFit/>
          </a:bodyPr>
          <a:lstStyle/>
          <a:p>
            <a:r>
              <a:rPr lang="en-US" sz="1200" dirty="0">
                <a:solidFill>
                  <a:schemeClr val="bg1"/>
                </a:solidFill>
                <a:latin typeface="Franklin Gothic Medium" panose="020B0603020102020204" pitchFamily="34" charset="0"/>
              </a:rPr>
              <a:t>by Markey Outreach</a:t>
            </a:r>
          </a:p>
        </p:txBody>
      </p:sp>
      <p:pic>
        <p:nvPicPr>
          <p:cNvPr id="252" name="Content Placeholder 3">
            <a:extLst>
              <a:ext uri="{FF2B5EF4-FFF2-40B4-BE49-F238E27FC236}">
                <a16:creationId xmlns:a16="http://schemas.microsoft.com/office/drawing/2014/main" id="{30CB5DF3-AA78-B343-993A-C6E0DB46D5DD}"/>
              </a:ext>
            </a:extLst>
          </p:cNvPr>
          <p:cNvPicPr>
            <a:picLocks noChangeAspect="1"/>
          </p:cNvPicPr>
          <p:nvPr/>
        </p:nvPicPr>
        <p:blipFill>
          <a:blip r:embed="rId4"/>
          <a:stretch>
            <a:fillRect/>
          </a:stretch>
        </p:blipFill>
        <p:spPr>
          <a:xfrm>
            <a:off x="7571352" y="1918015"/>
            <a:ext cx="1351537" cy="861259"/>
          </a:xfrm>
          <a:prstGeom prst="rect">
            <a:avLst/>
          </a:prstGeom>
        </p:spPr>
      </p:pic>
      <p:pic>
        <p:nvPicPr>
          <p:cNvPr id="253" name="Picture 252">
            <a:extLst>
              <a:ext uri="{FF2B5EF4-FFF2-40B4-BE49-F238E27FC236}">
                <a16:creationId xmlns:a16="http://schemas.microsoft.com/office/drawing/2014/main" id="{6BC57E32-FCE7-F546-B0EB-23322D56BD96}"/>
              </a:ext>
            </a:extLst>
          </p:cNvPr>
          <p:cNvPicPr>
            <a:picLocks noChangeAspect="1"/>
          </p:cNvPicPr>
          <p:nvPr/>
        </p:nvPicPr>
        <p:blipFill>
          <a:blip r:embed="rId5"/>
          <a:stretch>
            <a:fillRect/>
          </a:stretch>
        </p:blipFill>
        <p:spPr>
          <a:xfrm>
            <a:off x="7577954" y="2815877"/>
            <a:ext cx="1351535" cy="865136"/>
          </a:xfrm>
          <a:prstGeom prst="rect">
            <a:avLst/>
          </a:prstGeom>
        </p:spPr>
      </p:pic>
      <p:pic>
        <p:nvPicPr>
          <p:cNvPr id="254" name="Picture 253">
            <a:extLst>
              <a:ext uri="{FF2B5EF4-FFF2-40B4-BE49-F238E27FC236}">
                <a16:creationId xmlns:a16="http://schemas.microsoft.com/office/drawing/2014/main" id="{4BC29B16-E8C9-2943-800A-1E988BE264FD}"/>
              </a:ext>
            </a:extLst>
          </p:cNvPr>
          <p:cNvPicPr>
            <a:picLocks noChangeAspect="1"/>
          </p:cNvPicPr>
          <p:nvPr/>
        </p:nvPicPr>
        <p:blipFill>
          <a:blip r:embed="rId6"/>
          <a:stretch>
            <a:fillRect/>
          </a:stretch>
        </p:blipFill>
        <p:spPr>
          <a:xfrm>
            <a:off x="7571351" y="3707784"/>
            <a:ext cx="1351536" cy="874445"/>
          </a:xfrm>
          <a:prstGeom prst="rect">
            <a:avLst/>
          </a:prstGeom>
        </p:spPr>
      </p:pic>
      <p:pic>
        <p:nvPicPr>
          <p:cNvPr id="255" name="Picture 254">
            <a:extLst>
              <a:ext uri="{FF2B5EF4-FFF2-40B4-BE49-F238E27FC236}">
                <a16:creationId xmlns:a16="http://schemas.microsoft.com/office/drawing/2014/main" id="{0419617D-D264-5B4D-AC58-9C0FDFC948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6149" y="2670983"/>
            <a:ext cx="2554433" cy="1916366"/>
          </a:xfrm>
          <a:prstGeom prst="rect">
            <a:avLst/>
          </a:prstGeom>
          <a:effectLst/>
        </p:spPr>
      </p:pic>
      <p:pic>
        <p:nvPicPr>
          <p:cNvPr id="256" name="Content Placeholder 3">
            <a:extLst>
              <a:ext uri="{FF2B5EF4-FFF2-40B4-BE49-F238E27FC236}">
                <a16:creationId xmlns:a16="http://schemas.microsoft.com/office/drawing/2014/main" id="{B6D55290-57BC-6B48-A228-C32E66C9D60B}"/>
              </a:ext>
            </a:extLst>
          </p:cNvPr>
          <p:cNvPicPr>
            <a:picLocks noChangeAspect="1"/>
          </p:cNvPicPr>
          <p:nvPr/>
        </p:nvPicPr>
        <p:blipFill>
          <a:blip r:embed="rId8"/>
          <a:stretch>
            <a:fillRect/>
          </a:stretch>
        </p:blipFill>
        <p:spPr>
          <a:xfrm>
            <a:off x="7571351" y="945709"/>
            <a:ext cx="1351536" cy="954708"/>
          </a:xfrm>
          <a:prstGeom prst="rect">
            <a:avLst/>
          </a:prstGeom>
        </p:spPr>
      </p:pic>
      <p:pic>
        <p:nvPicPr>
          <p:cNvPr id="257" name="Picture 256">
            <a:extLst>
              <a:ext uri="{FF2B5EF4-FFF2-40B4-BE49-F238E27FC236}">
                <a16:creationId xmlns:a16="http://schemas.microsoft.com/office/drawing/2014/main" id="{BAF4C8CB-3430-5241-B040-017C7D489D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015940" y="1154944"/>
            <a:ext cx="1673877" cy="1255407"/>
          </a:xfrm>
          <a:prstGeom prst="rect">
            <a:avLst/>
          </a:prstGeom>
          <a:effectLst/>
        </p:spPr>
      </p:pic>
      <p:pic>
        <p:nvPicPr>
          <p:cNvPr id="258" name="Picture 257">
            <a:extLst>
              <a:ext uri="{FF2B5EF4-FFF2-40B4-BE49-F238E27FC236}">
                <a16:creationId xmlns:a16="http://schemas.microsoft.com/office/drawing/2014/main" id="{4045A500-322A-0A46-B28C-5B3978E8B0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711185" y="1154944"/>
            <a:ext cx="1673879" cy="1255410"/>
          </a:xfrm>
          <a:prstGeom prst="rect">
            <a:avLst/>
          </a:prstGeom>
          <a:effectLst/>
        </p:spPr>
      </p:pic>
    </p:spTree>
    <p:extLst>
      <p:ext uri="{BB962C8B-B14F-4D97-AF65-F5344CB8AC3E}">
        <p14:creationId xmlns:p14="http://schemas.microsoft.com/office/powerpoint/2010/main" val="3651753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32B9FC-1AF5-0B43-8CE6-DE7AF8B8375E}"/>
              </a:ext>
            </a:extLst>
          </p:cNvPr>
          <p:cNvSpPr>
            <a:spLocks noGrp="1"/>
          </p:cNvSpPr>
          <p:nvPr>
            <p:ph type="title"/>
          </p:nvPr>
        </p:nvSpPr>
        <p:spPr/>
        <p:txBody>
          <a:bodyPr/>
          <a:lstStyle/>
          <a:p>
            <a:r>
              <a:rPr lang="en-US" dirty="0"/>
              <a:t>2018-2019 Kentucky Cancer Program</a:t>
            </a:r>
            <a:br>
              <a:rPr lang="en-US" dirty="0"/>
            </a:br>
            <a:r>
              <a:rPr lang="en-US" sz="2400" i="1" dirty="0"/>
              <a:t>By The Numbers </a:t>
            </a:r>
            <a:endParaRPr lang="en-US" i="1" dirty="0"/>
          </a:p>
        </p:txBody>
      </p:sp>
      <p:sp>
        <p:nvSpPr>
          <p:cNvPr id="9" name="Content Placeholder 8">
            <a:extLst>
              <a:ext uri="{FF2B5EF4-FFF2-40B4-BE49-F238E27FC236}">
                <a16:creationId xmlns:a16="http://schemas.microsoft.com/office/drawing/2014/main" id="{23699B2F-633C-B94B-BAA8-A997A4975496}"/>
              </a:ext>
            </a:extLst>
          </p:cNvPr>
          <p:cNvSpPr>
            <a:spLocks noGrp="1"/>
          </p:cNvSpPr>
          <p:nvPr>
            <p:ph idx="1"/>
          </p:nvPr>
        </p:nvSpPr>
        <p:spPr>
          <a:xfrm>
            <a:off x="345600" y="1298989"/>
            <a:ext cx="6889820" cy="5430135"/>
          </a:xfrm>
        </p:spPr>
        <p:txBody>
          <a:bodyPr>
            <a:noAutofit/>
          </a:bodyPr>
          <a:lstStyle/>
          <a:p>
            <a:pPr>
              <a:spcBef>
                <a:spcPts val="800"/>
              </a:spcBef>
              <a:buClr>
                <a:schemeClr val="accent1"/>
              </a:buClr>
            </a:pPr>
            <a:r>
              <a:rPr lang="en-US" sz="1800" b="1" dirty="0">
                <a:solidFill>
                  <a:schemeClr val="accent1"/>
                </a:solidFill>
              </a:rPr>
              <a:t>461</a:t>
            </a:r>
            <a:r>
              <a:rPr lang="en-US" sz="1600" dirty="0">
                <a:solidFill>
                  <a:schemeClr val="accent1"/>
                </a:solidFill>
              </a:rPr>
              <a:t> </a:t>
            </a:r>
            <a:r>
              <a:rPr lang="en-US" sz="1600" dirty="0"/>
              <a:t>Partnerships formed with community organizations /coalitions </a:t>
            </a:r>
          </a:p>
          <a:p>
            <a:pPr>
              <a:spcBef>
                <a:spcPts val="800"/>
              </a:spcBef>
              <a:buClr>
                <a:schemeClr val="accent1"/>
              </a:buClr>
            </a:pPr>
            <a:r>
              <a:rPr lang="en-US" sz="1800" b="1" dirty="0">
                <a:solidFill>
                  <a:schemeClr val="accent1"/>
                </a:solidFill>
              </a:rPr>
              <a:t>901</a:t>
            </a:r>
            <a:r>
              <a:rPr lang="en-US" sz="1600" b="1" dirty="0">
                <a:solidFill>
                  <a:schemeClr val="accent1"/>
                </a:solidFill>
              </a:rPr>
              <a:t> </a:t>
            </a:r>
            <a:r>
              <a:rPr lang="en-US" sz="1600" dirty="0"/>
              <a:t>Partnership meetings held </a:t>
            </a:r>
          </a:p>
          <a:p>
            <a:pPr>
              <a:spcBef>
                <a:spcPts val="800"/>
              </a:spcBef>
              <a:buClr>
                <a:schemeClr val="accent1"/>
              </a:buClr>
            </a:pPr>
            <a:r>
              <a:rPr lang="en-US" sz="1800" b="1" dirty="0">
                <a:solidFill>
                  <a:schemeClr val="accent1"/>
                </a:solidFill>
              </a:rPr>
              <a:t>1,917</a:t>
            </a:r>
            <a:r>
              <a:rPr lang="en-US" sz="1800" b="1" dirty="0"/>
              <a:t> </a:t>
            </a:r>
            <a:r>
              <a:rPr lang="en-US" sz="1600" dirty="0"/>
              <a:t>Instances of assisting with planning, implementing and evaluating activities, providing resources, and facilitating collaboration </a:t>
            </a:r>
          </a:p>
          <a:p>
            <a:pPr>
              <a:spcBef>
                <a:spcPts val="800"/>
              </a:spcBef>
              <a:buClr>
                <a:schemeClr val="accent1"/>
              </a:buClr>
            </a:pPr>
            <a:r>
              <a:rPr lang="en-US" sz="1800" b="1" dirty="0">
                <a:solidFill>
                  <a:schemeClr val="accent1"/>
                </a:solidFill>
              </a:rPr>
              <a:t>28,799</a:t>
            </a:r>
            <a:r>
              <a:rPr lang="en-US" sz="1600" b="1" dirty="0">
                <a:solidFill>
                  <a:schemeClr val="accent1"/>
                </a:solidFill>
              </a:rPr>
              <a:t> </a:t>
            </a:r>
            <a:r>
              <a:rPr lang="en-US" sz="1600" dirty="0"/>
              <a:t>Materials and resources distributed to partnership organizations for use in offices, clinics and other outreach</a:t>
            </a:r>
          </a:p>
          <a:p>
            <a:pPr>
              <a:spcBef>
                <a:spcPts val="800"/>
              </a:spcBef>
              <a:buClr>
                <a:schemeClr val="accent1"/>
              </a:buClr>
            </a:pPr>
            <a:r>
              <a:rPr lang="en-US" sz="1800" b="1" dirty="0">
                <a:solidFill>
                  <a:schemeClr val="accent1"/>
                </a:solidFill>
              </a:rPr>
              <a:t>279</a:t>
            </a:r>
            <a:r>
              <a:rPr lang="en-US" sz="1600" b="1" dirty="0"/>
              <a:t> </a:t>
            </a:r>
            <a:r>
              <a:rPr lang="en-US" sz="1600" dirty="0"/>
              <a:t>Activities / events held in collaboration with community organizations and groups </a:t>
            </a:r>
          </a:p>
          <a:p>
            <a:pPr>
              <a:spcBef>
                <a:spcPts val="800"/>
              </a:spcBef>
              <a:buClr>
                <a:schemeClr val="accent1"/>
              </a:buClr>
            </a:pPr>
            <a:r>
              <a:rPr lang="en-US" sz="1800" b="1" dirty="0">
                <a:solidFill>
                  <a:schemeClr val="accent1"/>
                </a:solidFill>
              </a:rPr>
              <a:t>11,631</a:t>
            </a:r>
            <a:r>
              <a:rPr lang="en-US" sz="1600" b="1" dirty="0"/>
              <a:t> </a:t>
            </a:r>
            <a:r>
              <a:rPr lang="en-US" sz="1600" dirty="0"/>
              <a:t>People reached through group education programs and one-on-one interventions</a:t>
            </a:r>
          </a:p>
          <a:p>
            <a:pPr>
              <a:spcBef>
                <a:spcPts val="800"/>
              </a:spcBef>
              <a:buClr>
                <a:schemeClr val="accent1"/>
              </a:buClr>
            </a:pPr>
            <a:r>
              <a:rPr lang="en-US" sz="1800" b="1" dirty="0">
                <a:solidFill>
                  <a:schemeClr val="accent1"/>
                </a:solidFill>
              </a:rPr>
              <a:t>21</a:t>
            </a:r>
            <a:r>
              <a:rPr lang="en-US" sz="1600" b="1" dirty="0"/>
              <a:t> </a:t>
            </a:r>
            <a:r>
              <a:rPr lang="en-US" sz="1600" dirty="0"/>
              <a:t>Community mass media outlets utilized for prevention and screening messaging </a:t>
            </a:r>
          </a:p>
          <a:p>
            <a:pPr>
              <a:spcBef>
                <a:spcPts val="800"/>
              </a:spcBef>
              <a:buClr>
                <a:schemeClr val="accent1"/>
              </a:buClr>
            </a:pPr>
            <a:r>
              <a:rPr lang="en-US" sz="1800" b="1" dirty="0">
                <a:solidFill>
                  <a:schemeClr val="accent1"/>
                </a:solidFill>
              </a:rPr>
              <a:t>1,850</a:t>
            </a:r>
            <a:r>
              <a:rPr lang="en-US" sz="1600" b="1" dirty="0"/>
              <a:t> </a:t>
            </a:r>
            <a:r>
              <a:rPr lang="en-US" sz="1600" dirty="0"/>
              <a:t>People received prevention and related screening </a:t>
            </a:r>
            <a:br>
              <a:rPr lang="en-US" sz="1600" dirty="0"/>
            </a:br>
            <a:r>
              <a:rPr lang="en-US" sz="1600" dirty="0"/>
              <a:t>services  </a:t>
            </a:r>
          </a:p>
          <a:p>
            <a:pPr>
              <a:spcBef>
                <a:spcPts val="800"/>
              </a:spcBef>
              <a:buClr>
                <a:schemeClr val="accent1"/>
              </a:buClr>
            </a:pPr>
            <a:r>
              <a:rPr lang="en-US" sz="1800" b="1" dirty="0">
                <a:solidFill>
                  <a:schemeClr val="accent1"/>
                </a:solidFill>
              </a:rPr>
              <a:t>915 </a:t>
            </a:r>
            <a:r>
              <a:rPr lang="en-US" sz="1600" dirty="0"/>
              <a:t>people participated in research activities (surveys, key </a:t>
            </a:r>
            <a:br>
              <a:rPr lang="en-US" sz="1600" dirty="0"/>
            </a:br>
            <a:r>
              <a:rPr lang="en-US" sz="1600" dirty="0"/>
              <a:t>informant interviews, focus groups)</a:t>
            </a:r>
            <a:endParaRPr lang="en-US" sz="1600" b="1" dirty="0"/>
          </a:p>
        </p:txBody>
      </p:sp>
      <p:pic>
        <p:nvPicPr>
          <p:cNvPr id="5" name="Picture 4">
            <a:extLst>
              <a:ext uri="{FF2B5EF4-FFF2-40B4-BE49-F238E27FC236}">
                <a16:creationId xmlns:a16="http://schemas.microsoft.com/office/drawing/2014/main" id="{3147326C-6379-5944-957D-B6892687531F}"/>
              </a:ext>
            </a:extLst>
          </p:cNvPr>
          <p:cNvPicPr>
            <a:picLocks noChangeAspect="1"/>
          </p:cNvPicPr>
          <p:nvPr/>
        </p:nvPicPr>
        <p:blipFill>
          <a:blip r:embed="rId2"/>
          <a:stretch>
            <a:fillRect/>
          </a:stretch>
        </p:blipFill>
        <p:spPr>
          <a:xfrm>
            <a:off x="7409912" y="864565"/>
            <a:ext cx="1626179" cy="3991532"/>
          </a:xfrm>
          <a:prstGeom prst="rect">
            <a:avLst/>
          </a:prstGeom>
        </p:spPr>
      </p:pic>
      <p:grpSp>
        <p:nvGrpSpPr>
          <p:cNvPr id="11" name="Group 10">
            <a:extLst>
              <a:ext uri="{FF2B5EF4-FFF2-40B4-BE49-F238E27FC236}">
                <a16:creationId xmlns:a16="http://schemas.microsoft.com/office/drawing/2014/main" id="{C2A963CD-0F98-5241-9F6A-CEB4E93BF12A}"/>
              </a:ext>
            </a:extLst>
          </p:cNvPr>
          <p:cNvGrpSpPr/>
          <p:nvPr/>
        </p:nvGrpSpPr>
        <p:grpSpPr>
          <a:xfrm>
            <a:off x="6393509" y="5004439"/>
            <a:ext cx="2750491" cy="1853561"/>
            <a:chOff x="6285600" y="5004439"/>
            <a:chExt cx="2750491" cy="1853561"/>
          </a:xfrm>
        </p:grpSpPr>
        <p:grpSp>
          <p:nvGrpSpPr>
            <p:cNvPr id="7" name="Group 6">
              <a:extLst>
                <a:ext uri="{FF2B5EF4-FFF2-40B4-BE49-F238E27FC236}">
                  <a16:creationId xmlns:a16="http://schemas.microsoft.com/office/drawing/2014/main" id="{D7089D50-563A-594E-9DDC-9C2F94158D57}"/>
                </a:ext>
              </a:extLst>
            </p:cNvPr>
            <p:cNvGrpSpPr/>
            <p:nvPr/>
          </p:nvGrpSpPr>
          <p:grpSpPr>
            <a:xfrm>
              <a:off x="6308946" y="5004439"/>
              <a:ext cx="2727145" cy="1853561"/>
              <a:chOff x="6308946" y="920323"/>
              <a:chExt cx="2727145" cy="1853561"/>
            </a:xfrm>
          </p:grpSpPr>
          <p:pic>
            <p:nvPicPr>
              <p:cNvPr id="3" name="Picture 2" descr="A screenshot of a cell phone&#10;&#10;Description automatically generated">
                <a:extLst>
                  <a:ext uri="{FF2B5EF4-FFF2-40B4-BE49-F238E27FC236}">
                    <a16:creationId xmlns:a16="http://schemas.microsoft.com/office/drawing/2014/main" id="{413C8A6C-C48D-5841-99D5-25518DC35384}"/>
                  </a:ext>
                </a:extLst>
              </p:cNvPr>
              <p:cNvPicPr>
                <a:picLocks noChangeAspect="1"/>
              </p:cNvPicPr>
              <p:nvPr/>
            </p:nvPicPr>
            <p:blipFill>
              <a:blip r:embed="rId3"/>
              <a:stretch>
                <a:fillRect/>
              </a:stretch>
            </p:blipFill>
            <p:spPr>
              <a:xfrm>
                <a:off x="6308946" y="920323"/>
                <a:ext cx="2727145" cy="1841287"/>
              </a:xfrm>
              <a:prstGeom prst="rect">
                <a:avLst/>
              </a:prstGeom>
            </p:spPr>
          </p:pic>
          <p:sp>
            <p:nvSpPr>
              <p:cNvPr id="6" name="Rectangle 5">
                <a:extLst>
                  <a:ext uri="{FF2B5EF4-FFF2-40B4-BE49-F238E27FC236}">
                    <a16:creationId xmlns:a16="http://schemas.microsoft.com/office/drawing/2014/main" id="{F0413165-612E-1A4D-AA0A-19F165F69382}"/>
                  </a:ext>
                </a:extLst>
              </p:cNvPr>
              <p:cNvSpPr/>
              <p:nvPr/>
            </p:nvSpPr>
            <p:spPr>
              <a:xfrm>
                <a:off x="8742545" y="2645009"/>
                <a:ext cx="241895" cy="128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854C806C-6CBF-2347-B498-8F95855B28A9}"/>
                </a:ext>
              </a:extLst>
            </p:cNvPr>
            <p:cNvSpPr/>
            <p:nvPr/>
          </p:nvSpPr>
          <p:spPr>
            <a:xfrm>
              <a:off x="6285600" y="5670507"/>
              <a:ext cx="52146" cy="334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6827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 for MCC</a:t>
            </a:r>
            <a:br>
              <a:rPr lang="en-US" dirty="0"/>
            </a:br>
            <a:r>
              <a:rPr lang="en-US" dirty="0"/>
              <a:t>(2020-2022)</a:t>
            </a:r>
          </a:p>
        </p:txBody>
      </p:sp>
      <p:sp>
        <p:nvSpPr>
          <p:cNvPr id="3" name="Content Placeholder 2"/>
          <p:cNvSpPr>
            <a:spLocks noGrp="1"/>
          </p:cNvSpPr>
          <p:nvPr>
            <p:ph idx="1"/>
          </p:nvPr>
        </p:nvSpPr>
        <p:spPr>
          <a:xfrm>
            <a:off x="379894" y="1637553"/>
            <a:ext cx="8224175" cy="5037564"/>
          </a:xfrm>
        </p:spPr>
        <p:txBody>
          <a:bodyPr>
            <a:normAutofit/>
          </a:bodyPr>
          <a:lstStyle/>
          <a:p>
            <a:r>
              <a:rPr lang="en-US" dirty="0"/>
              <a:t>Strategic recruitments</a:t>
            </a:r>
          </a:p>
          <a:p>
            <a:pPr lvl="1"/>
            <a:r>
              <a:rPr lang="en-US" dirty="0"/>
              <a:t>Clinician scientists (GI, Breast) / Clinical Leaders</a:t>
            </a:r>
          </a:p>
          <a:p>
            <a:pPr lvl="1"/>
            <a:r>
              <a:rPr lang="en-US" dirty="0"/>
              <a:t>Cancer prevention and control researchers (dissemination and implementation, epidemiology – specifically lung cancer); community outreach</a:t>
            </a:r>
          </a:p>
          <a:p>
            <a:pPr lvl="1"/>
            <a:r>
              <a:rPr lang="en-US" dirty="0"/>
              <a:t>Basic scientists (epigenetics, cancer metabolism, tumor immunology)</a:t>
            </a:r>
          </a:p>
          <a:p>
            <a:pPr lvl="1"/>
            <a:r>
              <a:rPr lang="en-US" dirty="0"/>
              <a:t>Goal to increase membership by an additional </a:t>
            </a:r>
            <a:r>
              <a:rPr lang="en-US" u="sng" dirty="0"/>
              <a:t>15 members</a:t>
            </a:r>
            <a:r>
              <a:rPr lang="en-US" dirty="0"/>
              <a:t> by 2022</a:t>
            </a:r>
          </a:p>
          <a:p>
            <a:r>
              <a:rPr lang="en-US" dirty="0"/>
              <a:t>Space </a:t>
            </a:r>
          </a:p>
          <a:p>
            <a:pPr lvl="1"/>
            <a:r>
              <a:rPr lang="en-US" dirty="0"/>
              <a:t>Fully move in to Healthy Kentucky Research Building (HKRB) floors 3–5</a:t>
            </a:r>
          </a:p>
          <a:p>
            <a:pPr lvl="1"/>
            <a:r>
              <a:rPr lang="en-US" dirty="0"/>
              <a:t>Begin plans for a Cancer Multispecialty Building</a:t>
            </a:r>
          </a:p>
          <a:p>
            <a:r>
              <a:rPr lang="en-US" dirty="0"/>
              <a:t>Submit application for Comprehensive Status in 2022</a:t>
            </a:r>
          </a:p>
        </p:txBody>
      </p:sp>
    </p:spTree>
    <p:extLst>
      <p:ext uri="{BB962C8B-B14F-4D97-AF65-F5344CB8AC3E}">
        <p14:creationId xmlns:p14="http://schemas.microsoft.com/office/powerpoint/2010/main" val="2318393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F936-AA6A-E64D-A07C-FF9F69C2C28B}"/>
              </a:ext>
            </a:extLst>
          </p:cNvPr>
          <p:cNvSpPr>
            <a:spLocks noGrp="1"/>
          </p:cNvSpPr>
          <p:nvPr>
            <p:ph type="title"/>
          </p:nvPr>
        </p:nvSpPr>
        <p:spPr/>
        <p:txBody>
          <a:bodyPr/>
          <a:lstStyle/>
          <a:p>
            <a:r>
              <a:rPr lang="en-US" dirty="0"/>
              <a:t>Benefits of </a:t>
            </a:r>
            <a:br>
              <a:rPr lang="en-US" dirty="0"/>
            </a:br>
            <a:r>
              <a:rPr lang="en-US" dirty="0"/>
              <a:t>NCI Comprehensive Status</a:t>
            </a:r>
          </a:p>
        </p:txBody>
      </p:sp>
      <p:sp>
        <p:nvSpPr>
          <p:cNvPr id="3" name="Content Placeholder 2">
            <a:extLst>
              <a:ext uri="{FF2B5EF4-FFF2-40B4-BE49-F238E27FC236}">
                <a16:creationId xmlns:a16="http://schemas.microsoft.com/office/drawing/2014/main" id="{CD429A77-38A3-F849-BF3C-D0C3BAFB10AA}"/>
              </a:ext>
            </a:extLst>
          </p:cNvPr>
          <p:cNvSpPr>
            <a:spLocks noGrp="1"/>
          </p:cNvSpPr>
          <p:nvPr>
            <p:ph idx="1"/>
          </p:nvPr>
        </p:nvSpPr>
        <p:spPr>
          <a:xfrm>
            <a:off x="498474" y="1990166"/>
            <a:ext cx="8130025" cy="4416892"/>
          </a:xfrm>
        </p:spPr>
        <p:txBody>
          <a:bodyPr>
            <a:normAutofit/>
          </a:bodyPr>
          <a:lstStyle/>
          <a:p>
            <a:pPr marL="458788" indent="-458788"/>
            <a:r>
              <a:rPr lang="en-US" sz="2800" dirty="0"/>
              <a:t>Additional federal funding for research, cancer prevention and clinical trials </a:t>
            </a:r>
          </a:p>
          <a:p>
            <a:pPr marL="458788" indent="-458788"/>
            <a:r>
              <a:rPr lang="en-US" sz="2800" dirty="0"/>
              <a:t>Ability to recruit more faculty and staff</a:t>
            </a:r>
          </a:p>
          <a:p>
            <a:pPr marL="458788" indent="-458788"/>
            <a:r>
              <a:rPr lang="en-US" sz="2800" dirty="0"/>
              <a:t>Treatment options and clinical trials not available to other centers</a:t>
            </a:r>
          </a:p>
          <a:p>
            <a:pPr marL="458788" indent="-458788"/>
            <a:r>
              <a:rPr lang="en-US" sz="2800" dirty="0"/>
              <a:t>Bigger draw for patients in and outside of the state</a:t>
            </a:r>
          </a:p>
          <a:p>
            <a:pPr marL="0" indent="0">
              <a:buNone/>
            </a:pPr>
            <a:endParaRPr lang="en-US" sz="2800" dirty="0"/>
          </a:p>
          <a:p>
            <a:endParaRPr lang="en-US" sz="2800" dirty="0"/>
          </a:p>
          <a:p>
            <a:endParaRPr lang="en-US" sz="2800" dirty="0"/>
          </a:p>
        </p:txBody>
      </p:sp>
    </p:spTree>
    <p:extLst>
      <p:ext uri="{BB962C8B-B14F-4D97-AF65-F5344CB8AC3E}">
        <p14:creationId xmlns:p14="http://schemas.microsoft.com/office/powerpoint/2010/main" val="687023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2595234"/>
            <a:ext cx="7772400"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endParaRPr lang="en-US" sz="4400" dirty="0">
              <a:solidFill>
                <a:schemeClr val="accent1"/>
              </a:solidFill>
            </a:endParaRPr>
          </a:p>
        </p:txBody>
      </p:sp>
      <p:grpSp>
        <p:nvGrpSpPr>
          <p:cNvPr id="2" name="Group 1">
            <a:extLst>
              <a:ext uri="{FF2B5EF4-FFF2-40B4-BE49-F238E27FC236}">
                <a16:creationId xmlns:a16="http://schemas.microsoft.com/office/drawing/2014/main" id="{4E0C96EE-FBD7-C148-97E5-577A4D2F2C86}"/>
              </a:ext>
            </a:extLst>
          </p:cNvPr>
          <p:cNvGrpSpPr/>
          <p:nvPr/>
        </p:nvGrpSpPr>
        <p:grpSpPr>
          <a:xfrm>
            <a:off x="294267" y="2173060"/>
            <a:ext cx="8555466" cy="2735162"/>
            <a:chOff x="282143" y="1423119"/>
            <a:chExt cx="7859355" cy="2735162"/>
          </a:xfrm>
        </p:grpSpPr>
        <p:grpSp>
          <p:nvGrpSpPr>
            <p:cNvPr id="7" name="Group 6">
              <a:extLst>
                <a:ext uri="{FF2B5EF4-FFF2-40B4-BE49-F238E27FC236}">
                  <a16:creationId xmlns:a16="http://schemas.microsoft.com/office/drawing/2014/main" id="{3D2AF7E8-AF9C-1B4F-B724-3B5C8270873E}"/>
                </a:ext>
              </a:extLst>
            </p:cNvPr>
            <p:cNvGrpSpPr/>
            <p:nvPr/>
          </p:nvGrpSpPr>
          <p:grpSpPr>
            <a:xfrm>
              <a:off x="282144" y="1423119"/>
              <a:ext cx="7859354" cy="872658"/>
              <a:chOff x="4078486" y="3007318"/>
              <a:chExt cx="2504304" cy="579007"/>
            </a:xfrm>
          </p:grpSpPr>
          <p:sp>
            <p:nvSpPr>
              <p:cNvPr id="12" name="TextBox 11">
                <a:extLst>
                  <a:ext uri="{FF2B5EF4-FFF2-40B4-BE49-F238E27FC236}">
                    <a16:creationId xmlns:a16="http://schemas.microsoft.com/office/drawing/2014/main" id="{83474F07-6DE2-7E43-90AA-07CCDD2ACEAF}"/>
                  </a:ext>
                </a:extLst>
              </p:cNvPr>
              <p:cNvSpPr txBox="1"/>
              <p:nvPr/>
            </p:nvSpPr>
            <p:spPr>
              <a:xfrm>
                <a:off x="4078486" y="3007318"/>
                <a:ext cx="2504304" cy="535029"/>
              </a:xfrm>
              <a:prstGeom prst="rect">
                <a:avLst/>
              </a:prstGeom>
              <a:noFill/>
            </p:spPr>
            <p:txBody>
              <a:bodyPr wrap="square" rtlCol="0">
                <a:spAutoFit/>
              </a:bodyPr>
              <a:lstStyle/>
              <a:p>
                <a:pPr algn="ctr">
                  <a:lnSpc>
                    <a:spcPts val="5400"/>
                  </a:lnSpc>
                  <a:spcBef>
                    <a:spcPts val="1200"/>
                  </a:spcBef>
                </a:pPr>
                <a:r>
                  <a:rPr lang="en-US" sz="6600" b="1" dirty="0">
                    <a:solidFill>
                      <a:schemeClr val="accent1"/>
                    </a:solidFill>
                    <a:latin typeface="Franklin Gothic Medium" panose="020B0603020102020204" pitchFamily="34" charset="0"/>
                  </a:rPr>
                  <a:t>WE NEED </a:t>
                </a:r>
                <a:r>
                  <a:rPr lang="en-US" sz="6600" b="1" i="1" dirty="0">
                    <a:solidFill>
                      <a:schemeClr val="accent1"/>
                    </a:solidFill>
                    <a:latin typeface="Franklin Gothic Medium" panose="020B0603020102020204" pitchFamily="34" charset="0"/>
                  </a:rPr>
                  <a:t>YOUR</a:t>
                </a:r>
                <a:endParaRPr lang="en-US" sz="6600" i="1" dirty="0">
                  <a:solidFill>
                    <a:schemeClr val="accent1"/>
                  </a:solidFill>
                  <a:latin typeface="Franklin Gothic Medium" panose="020B0603020102020204" pitchFamily="34" charset="0"/>
                </a:endParaRPr>
              </a:p>
            </p:txBody>
          </p:sp>
          <p:cxnSp>
            <p:nvCxnSpPr>
              <p:cNvPr id="10" name="Straight Connector 9">
                <a:extLst>
                  <a:ext uri="{FF2B5EF4-FFF2-40B4-BE49-F238E27FC236}">
                    <a16:creationId xmlns:a16="http://schemas.microsoft.com/office/drawing/2014/main" id="{B99FCC99-F2D1-2A47-ABE0-F8906F4F4BCB}"/>
                  </a:ext>
                </a:extLst>
              </p:cNvPr>
              <p:cNvCxnSpPr>
                <a:cxnSpLocks/>
              </p:cNvCxnSpPr>
              <p:nvPr/>
            </p:nvCxnSpPr>
            <p:spPr>
              <a:xfrm>
                <a:off x="4242058" y="3586325"/>
                <a:ext cx="2177161" cy="0"/>
              </a:xfrm>
              <a:prstGeom prst="line">
                <a:avLst/>
              </a:prstGeom>
              <a:ln w="76200">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182F188E-E252-A54A-9E0D-A1679D3E11B8}"/>
                </a:ext>
              </a:extLst>
            </p:cNvPr>
            <p:cNvSpPr txBox="1"/>
            <p:nvPr/>
          </p:nvSpPr>
          <p:spPr>
            <a:xfrm>
              <a:off x="282143" y="2659409"/>
              <a:ext cx="7859354" cy="1498872"/>
            </a:xfrm>
            <a:prstGeom prst="rect">
              <a:avLst/>
            </a:prstGeom>
            <a:noFill/>
          </p:spPr>
          <p:txBody>
            <a:bodyPr wrap="square" rtlCol="0">
              <a:spAutoFit/>
            </a:bodyPr>
            <a:lstStyle/>
            <a:p>
              <a:pPr algn="ctr">
                <a:lnSpc>
                  <a:spcPts val="5400"/>
                </a:lnSpc>
                <a:spcBef>
                  <a:spcPts val="1200"/>
                </a:spcBef>
              </a:pPr>
              <a:r>
                <a:rPr lang="en-US" sz="6600" b="1" dirty="0">
                  <a:solidFill>
                    <a:schemeClr val="accent1"/>
                  </a:solidFill>
                  <a:latin typeface="Franklin Gothic Medium" panose="020B0603020102020204" pitchFamily="34" charset="0"/>
                </a:rPr>
                <a:t>CONTINUED SUPPORT!</a:t>
              </a:r>
              <a:endParaRPr lang="en-US" sz="6600" dirty="0">
                <a:solidFill>
                  <a:schemeClr val="accent1"/>
                </a:solidFill>
                <a:latin typeface="Franklin Gothic Medium" panose="020B0603020102020204" pitchFamily="34" charset="0"/>
              </a:endParaRPr>
            </a:p>
          </p:txBody>
        </p:sp>
      </p:grpSp>
    </p:spTree>
    <p:extLst>
      <p:ext uri="{BB962C8B-B14F-4D97-AF65-F5344CB8AC3E}">
        <p14:creationId xmlns:p14="http://schemas.microsoft.com/office/powerpoint/2010/main" val="403381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8779-116F-B74D-8233-0E0F76910269}"/>
              </a:ext>
            </a:extLst>
          </p:cNvPr>
          <p:cNvSpPr>
            <a:spLocks noGrp="1"/>
          </p:cNvSpPr>
          <p:nvPr>
            <p:ph type="title"/>
          </p:nvPr>
        </p:nvSpPr>
        <p:spPr/>
        <p:txBody>
          <a:bodyPr/>
          <a:lstStyle/>
          <a:p>
            <a:r>
              <a:rPr lang="en-US" dirty="0"/>
              <a:t>Decreased State Funding Hurts MCC’s </a:t>
            </a:r>
            <a:br>
              <a:rPr lang="en-US" dirty="0"/>
            </a:br>
            <a:r>
              <a:rPr lang="en-US" dirty="0"/>
              <a:t>Growth Potential</a:t>
            </a:r>
          </a:p>
        </p:txBody>
      </p:sp>
      <p:sp>
        <p:nvSpPr>
          <p:cNvPr id="3" name="Content Placeholder 2">
            <a:extLst>
              <a:ext uri="{FF2B5EF4-FFF2-40B4-BE49-F238E27FC236}">
                <a16:creationId xmlns:a16="http://schemas.microsoft.com/office/drawing/2014/main" id="{1BCCC607-D305-AD42-B61F-296DE28CD6E3}"/>
              </a:ext>
            </a:extLst>
          </p:cNvPr>
          <p:cNvSpPr>
            <a:spLocks noGrp="1"/>
          </p:cNvSpPr>
          <p:nvPr>
            <p:ph idx="1"/>
          </p:nvPr>
        </p:nvSpPr>
        <p:spPr>
          <a:xfrm>
            <a:off x="405876" y="1660513"/>
            <a:ext cx="8477693" cy="4969249"/>
          </a:xfrm>
        </p:spPr>
        <p:txBody>
          <a:bodyPr>
            <a:normAutofit/>
          </a:bodyPr>
          <a:lstStyle/>
          <a:p>
            <a:pPr marL="0" indent="0">
              <a:buNone/>
            </a:pPr>
            <a:r>
              <a:rPr lang="en-US" sz="2800" dirty="0"/>
              <a:t>With the additional $160,000, we could have… </a:t>
            </a:r>
          </a:p>
          <a:p>
            <a:pPr marL="690563" indent="-457200">
              <a:spcBef>
                <a:spcPts val="2600"/>
              </a:spcBef>
            </a:pPr>
            <a:r>
              <a:rPr lang="en-US" sz="2600" dirty="0"/>
              <a:t>Provided more colon cancer testing and statewide screening events</a:t>
            </a:r>
          </a:p>
          <a:p>
            <a:pPr marL="690563" indent="-457200">
              <a:spcBef>
                <a:spcPts val="2600"/>
              </a:spcBef>
            </a:pPr>
            <a:r>
              <a:rPr lang="en-US" sz="2600" dirty="0"/>
              <a:t>Hired an outreach coordinator for western Kentucky</a:t>
            </a:r>
          </a:p>
          <a:p>
            <a:pPr marL="690563" indent="-457200">
              <a:spcBef>
                <a:spcPts val="2600"/>
              </a:spcBef>
            </a:pPr>
            <a:r>
              <a:rPr lang="en-US" sz="2600" dirty="0"/>
              <a:t>Provided additional support for our MCC affiliate sites</a:t>
            </a:r>
          </a:p>
          <a:p>
            <a:pPr marL="690563" indent="-457200">
              <a:spcBef>
                <a:spcPts val="2600"/>
              </a:spcBef>
            </a:pPr>
            <a:r>
              <a:rPr lang="en-US" sz="2600" dirty="0"/>
              <a:t>Provide more HPV vaccinations</a:t>
            </a:r>
          </a:p>
        </p:txBody>
      </p:sp>
    </p:spTree>
    <p:extLst>
      <p:ext uri="{BB962C8B-B14F-4D97-AF65-F5344CB8AC3E}">
        <p14:creationId xmlns:p14="http://schemas.microsoft.com/office/powerpoint/2010/main" val="67910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2000">
              <a:srgbClr val="FFFFFF">
                <a:alpha val="80000"/>
              </a:srgbClr>
            </a:gs>
            <a:gs pos="0">
              <a:schemeClr val="bg1">
                <a:alpha val="0"/>
              </a:schemeClr>
            </a:gs>
            <a:gs pos="99000">
              <a:schemeClr val="bg1"/>
            </a:gs>
          </a:gsLst>
          <a:lin ang="108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350458"/>
            <a:ext cx="9143999" cy="1116106"/>
          </a:xfrm>
        </p:spPr>
        <p:txBody>
          <a:bodyPr/>
          <a:lstStyle/>
          <a:p>
            <a:r>
              <a:rPr lang="en-US" sz="6000" dirty="0"/>
              <a:t>Thank you!</a:t>
            </a:r>
          </a:p>
        </p:txBody>
      </p:sp>
      <p:pic>
        <p:nvPicPr>
          <p:cNvPr id="4" name="Picture 3">
            <a:extLst>
              <a:ext uri="{FF2B5EF4-FFF2-40B4-BE49-F238E27FC236}">
                <a16:creationId xmlns:a16="http://schemas.microsoft.com/office/drawing/2014/main" id="{5BDD8553-F9A3-CD48-A293-40A2BBDD1399}"/>
              </a:ext>
            </a:extLst>
          </p:cNvPr>
          <p:cNvPicPr>
            <a:picLocks noChangeAspect="1"/>
          </p:cNvPicPr>
          <p:nvPr/>
        </p:nvPicPr>
        <p:blipFill rotWithShape="1">
          <a:blip r:embed="rId2">
            <a:extLst>
              <a:ext uri="{28A0092B-C50C-407E-A947-70E740481C1C}">
                <a14:useLocalDpi xmlns:a14="http://schemas.microsoft.com/office/drawing/2010/main"/>
              </a:ext>
            </a:extLst>
          </a:blip>
          <a:srcRect t="8406" b="6022"/>
          <a:stretch/>
        </p:blipFill>
        <p:spPr>
          <a:xfrm>
            <a:off x="188258" y="1466564"/>
            <a:ext cx="8767481" cy="5332812"/>
          </a:xfrm>
          <a:prstGeom prst="rect">
            <a:avLst/>
          </a:prstGeom>
          <a:ln w="38100" cmpd="sng">
            <a:noFill/>
          </a:ln>
        </p:spPr>
      </p:pic>
    </p:spTree>
    <p:extLst>
      <p:ext uri="{BB962C8B-B14F-4D97-AF65-F5344CB8AC3E}">
        <p14:creationId xmlns:p14="http://schemas.microsoft.com/office/powerpoint/2010/main" val="413042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0429F-AAB9-AE47-AEFC-DAD56938AAD4}"/>
              </a:ext>
            </a:extLst>
          </p:cNvPr>
          <p:cNvSpPr>
            <a:spLocks noGrp="1"/>
          </p:cNvSpPr>
          <p:nvPr>
            <p:ph type="title"/>
          </p:nvPr>
        </p:nvSpPr>
        <p:spPr>
          <a:xfrm>
            <a:off x="0" y="190244"/>
            <a:ext cx="9143999" cy="3682144"/>
          </a:xfrm>
        </p:spPr>
        <p:txBody>
          <a:bodyPr anchor="ctr"/>
          <a:lstStyle/>
          <a:p>
            <a:pPr>
              <a:lnSpc>
                <a:spcPts val="6600"/>
              </a:lnSpc>
            </a:pPr>
            <a:r>
              <a:rPr lang="en-US" sz="6600" b="1" i="1" dirty="0">
                <a:latin typeface="Franklin Gothic Demi" panose="020B0603020102020204" pitchFamily="34" charset="0"/>
              </a:rPr>
              <a:t>Bold Goal: </a:t>
            </a:r>
            <a:br>
              <a:rPr lang="en-US" sz="6600" i="1" dirty="0">
                <a:latin typeface="Franklin Gothic Medium" panose="020B0603020102020204" pitchFamily="34" charset="0"/>
              </a:rPr>
            </a:br>
            <a:r>
              <a:rPr lang="en-US" sz="6000" i="1" dirty="0">
                <a:latin typeface="Franklin Gothic Medium" panose="020B0603020102020204" pitchFamily="34" charset="0"/>
              </a:rPr>
              <a:t>“Conquering Cancer </a:t>
            </a:r>
            <a:br>
              <a:rPr lang="en-US" sz="6000" i="1" dirty="0">
                <a:latin typeface="Franklin Gothic Medium" panose="020B0603020102020204" pitchFamily="34" charset="0"/>
              </a:rPr>
            </a:br>
            <a:r>
              <a:rPr lang="en-US" sz="6000" i="1" dirty="0">
                <a:latin typeface="Franklin Gothic Medium" panose="020B0603020102020204" pitchFamily="34" charset="0"/>
              </a:rPr>
              <a:t>in the </a:t>
            </a:r>
            <a:br>
              <a:rPr lang="en-US" sz="6000" i="1" dirty="0">
                <a:latin typeface="Franklin Gothic Medium" panose="020B0603020102020204" pitchFamily="34" charset="0"/>
              </a:rPr>
            </a:br>
            <a:r>
              <a:rPr lang="en-US" sz="6000" i="1" dirty="0">
                <a:latin typeface="Franklin Gothic Medium" panose="020B0603020102020204" pitchFamily="34" charset="0"/>
              </a:rPr>
              <a:t>Commonwealth”</a:t>
            </a:r>
            <a:endParaRPr lang="en-US" sz="6600" i="1" dirty="0">
              <a:latin typeface="Franklin Gothic Medium" panose="020B0603020102020204" pitchFamily="34" charset="0"/>
            </a:endParaRPr>
          </a:p>
        </p:txBody>
      </p:sp>
      <p:grpSp>
        <p:nvGrpSpPr>
          <p:cNvPr id="24" name="Group 23">
            <a:extLst>
              <a:ext uri="{FF2B5EF4-FFF2-40B4-BE49-F238E27FC236}">
                <a16:creationId xmlns:a16="http://schemas.microsoft.com/office/drawing/2014/main" id="{4608B790-4107-E840-9E5F-5727BAC95BF9}"/>
              </a:ext>
            </a:extLst>
          </p:cNvPr>
          <p:cNvGrpSpPr/>
          <p:nvPr/>
        </p:nvGrpSpPr>
        <p:grpSpPr>
          <a:xfrm>
            <a:off x="377759" y="3872388"/>
            <a:ext cx="4140044" cy="2898553"/>
            <a:chOff x="1759940" y="4033633"/>
            <a:chExt cx="2586346" cy="1923185"/>
          </a:xfrm>
        </p:grpSpPr>
        <p:grpSp>
          <p:nvGrpSpPr>
            <p:cNvPr id="5" name="Group 4">
              <a:extLst>
                <a:ext uri="{FF2B5EF4-FFF2-40B4-BE49-F238E27FC236}">
                  <a16:creationId xmlns:a16="http://schemas.microsoft.com/office/drawing/2014/main" id="{A646B6A9-EDF4-534D-B934-203E2D784D68}"/>
                </a:ext>
              </a:extLst>
            </p:cNvPr>
            <p:cNvGrpSpPr/>
            <p:nvPr/>
          </p:nvGrpSpPr>
          <p:grpSpPr>
            <a:xfrm>
              <a:off x="1808015" y="4033633"/>
              <a:ext cx="2504302" cy="1923185"/>
              <a:chOff x="889687" y="2798179"/>
              <a:chExt cx="2504302" cy="1923185"/>
            </a:xfrm>
          </p:grpSpPr>
          <p:sp>
            <p:nvSpPr>
              <p:cNvPr id="6" name="Rectangle 5">
                <a:extLst>
                  <a:ext uri="{FF2B5EF4-FFF2-40B4-BE49-F238E27FC236}">
                    <a16:creationId xmlns:a16="http://schemas.microsoft.com/office/drawing/2014/main" id="{552AACA1-8DC7-E240-A83F-B228B6D3A03D}"/>
                  </a:ext>
                </a:extLst>
              </p:cNvPr>
              <p:cNvSpPr/>
              <p:nvPr/>
            </p:nvSpPr>
            <p:spPr>
              <a:xfrm>
                <a:off x="889687" y="2798179"/>
                <a:ext cx="2504302" cy="1923185"/>
              </a:xfrm>
              <a:prstGeom prst="rect">
                <a:avLst/>
              </a:prstGeom>
              <a:solidFill>
                <a:srgbClr val="1135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7" name="TextBox 6">
                <a:extLst>
                  <a:ext uri="{FF2B5EF4-FFF2-40B4-BE49-F238E27FC236}">
                    <a16:creationId xmlns:a16="http://schemas.microsoft.com/office/drawing/2014/main" id="{FFF1DFB5-D60D-FD4A-8E21-A5721C29BDEE}"/>
                  </a:ext>
                </a:extLst>
              </p:cNvPr>
              <p:cNvSpPr txBox="1"/>
              <p:nvPr/>
            </p:nvSpPr>
            <p:spPr>
              <a:xfrm>
                <a:off x="907539" y="3185710"/>
                <a:ext cx="2445054" cy="742982"/>
              </a:xfrm>
              <a:prstGeom prst="rect">
                <a:avLst/>
              </a:prstGeom>
              <a:noFill/>
            </p:spPr>
            <p:txBody>
              <a:bodyPr wrap="square" rtlCol="0">
                <a:spAutoFit/>
              </a:bodyPr>
              <a:lstStyle/>
              <a:p>
                <a:pPr algn="ctr">
                  <a:lnSpc>
                    <a:spcPts val="4000"/>
                  </a:lnSpc>
                </a:pPr>
                <a:r>
                  <a:rPr lang="en-US" sz="9600" b="1" spc="-150" dirty="0">
                    <a:solidFill>
                      <a:schemeClr val="bg1"/>
                    </a:solidFill>
                    <a:latin typeface="Franklin Gothic Medium" panose="020B0603020102020204" pitchFamily="34" charset="0"/>
                  </a:rPr>
                  <a:t>50% </a:t>
                </a:r>
                <a:r>
                  <a:rPr lang="en-US" sz="4400" b="1" spc="-150" dirty="0">
                    <a:solidFill>
                      <a:schemeClr val="bg1"/>
                    </a:solidFill>
                    <a:latin typeface="Franklin Gothic Medium" panose="020B0603020102020204" pitchFamily="34" charset="0"/>
                  </a:rPr>
                  <a:t>REDUCTION</a:t>
                </a:r>
                <a:endParaRPr lang="en-US" sz="4400" spc="-150" dirty="0">
                  <a:solidFill>
                    <a:schemeClr val="bg1"/>
                  </a:solidFill>
                  <a:latin typeface="Franklin Gothic Medium" panose="020B0603020102020204" pitchFamily="34" charset="0"/>
                </a:endParaRPr>
              </a:p>
            </p:txBody>
          </p:sp>
        </p:grpSp>
        <p:sp>
          <p:nvSpPr>
            <p:cNvPr id="8" name="TextBox 7">
              <a:extLst>
                <a:ext uri="{FF2B5EF4-FFF2-40B4-BE49-F238E27FC236}">
                  <a16:creationId xmlns:a16="http://schemas.microsoft.com/office/drawing/2014/main" id="{FA79A5E3-5D1B-5140-91D7-56013868501D}"/>
                </a:ext>
              </a:extLst>
            </p:cNvPr>
            <p:cNvSpPr txBox="1"/>
            <p:nvPr/>
          </p:nvSpPr>
          <p:spPr>
            <a:xfrm>
              <a:off x="1759940" y="5198657"/>
              <a:ext cx="2586346" cy="735154"/>
            </a:xfrm>
            <a:prstGeom prst="rect">
              <a:avLst/>
            </a:prstGeom>
            <a:noFill/>
          </p:spPr>
          <p:txBody>
            <a:bodyPr wrap="square" rtlCol="0">
              <a:spAutoFit/>
            </a:bodyPr>
            <a:lstStyle/>
            <a:p>
              <a:pPr algn="ctr">
                <a:lnSpc>
                  <a:spcPts val="3000"/>
                </a:lnSpc>
              </a:pPr>
              <a:r>
                <a:rPr lang="en-US" sz="2000" dirty="0">
                  <a:solidFill>
                    <a:schemeClr val="bg1"/>
                  </a:solidFill>
                  <a:latin typeface="Franklin Gothic Book" panose="020B0503020102020204" pitchFamily="34" charset="0"/>
                </a:rPr>
                <a:t>In cancer mortality in the </a:t>
              </a:r>
              <a:r>
                <a:rPr lang="en-US" sz="3600" b="1" dirty="0">
                  <a:solidFill>
                    <a:schemeClr val="bg1"/>
                  </a:solidFill>
                  <a:latin typeface="Monotype Corsiva" panose="03010101010201010101" pitchFamily="66" charset="0"/>
                </a:rPr>
                <a:t>Commonwealth</a:t>
              </a:r>
            </a:p>
            <a:p>
              <a:pPr algn="ctr"/>
              <a:r>
                <a:rPr lang="en-US" sz="1600" i="1" dirty="0">
                  <a:solidFill>
                    <a:schemeClr val="bg1"/>
                  </a:solidFill>
                  <a:latin typeface="Franklin Gothic Book" panose="020B0503020102020204" pitchFamily="34" charset="0"/>
                </a:rPr>
                <a:t>(Nearly 11,000 cancer deaths every year)</a:t>
              </a:r>
              <a:endParaRPr lang="en-US" sz="1600" b="1" i="1" dirty="0">
                <a:solidFill>
                  <a:schemeClr val="bg1"/>
                </a:solidFill>
                <a:latin typeface="Monotype Corsiva" panose="03010101010201010101" pitchFamily="66" charset="0"/>
              </a:endParaRPr>
            </a:p>
          </p:txBody>
        </p:sp>
        <p:cxnSp>
          <p:nvCxnSpPr>
            <p:cNvPr id="17" name="Straight Connector 16">
              <a:extLst>
                <a:ext uri="{FF2B5EF4-FFF2-40B4-BE49-F238E27FC236}">
                  <a16:creationId xmlns:a16="http://schemas.microsoft.com/office/drawing/2014/main" id="{00F39715-7EE3-2C49-8F5E-45ABA26D6246}"/>
                </a:ext>
              </a:extLst>
            </p:cNvPr>
            <p:cNvCxnSpPr>
              <a:cxnSpLocks/>
            </p:cNvCxnSpPr>
            <p:nvPr/>
          </p:nvCxnSpPr>
          <p:spPr>
            <a:xfrm>
              <a:off x="1964532" y="5175650"/>
              <a:ext cx="217716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DF8BD677-AD5C-BD47-8A9A-FF1121370EA8}"/>
              </a:ext>
            </a:extLst>
          </p:cNvPr>
          <p:cNvGrpSpPr/>
          <p:nvPr/>
        </p:nvGrpSpPr>
        <p:grpSpPr>
          <a:xfrm>
            <a:off x="4691231" y="3872391"/>
            <a:ext cx="4008719" cy="2985610"/>
            <a:chOff x="4489824" y="4033635"/>
            <a:chExt cx="2504305" cy="1980947"/>
          </a:xfrm>
        </p:grpSpPr>
        <p:grpSp>
          <p:nvGrpSpPr>
            <p:cNvPr id="13" name="Group 12">
              <a:extLst>
                <a:ext uri="{FF2B5EF4-FFF2-40B4-BE49-F238E27FC236}">
                  <a16:creationId xmlns:a16="http://schemas.microsoft.com/office/drawing/2014/main" id="{88644676-AE43-A545-A237-955B5F200417}"/>
                </a:ext>
              </a:extLst>
            </p:cNvPr>
            <p:cNvGrpSpPr/>
            <p:nvPr/>
          </p:nvGrpSpPr>
          <p:grpSpPr>
            <a:xfrm>
              <a:off x="4489825" y="4033635"/>
              <a:ext cx="2504304" cy="1980947"/>
              <a:chOff x="889686" y="2798181"/>
              <a:chExt cx="1795849" cy="1980947"/>
            </a:xfrm>
          </p:grpSpPr>
          <p:sp>
            <p:nvSpPr>
              <p:cNvPr id="14" name="Rectangle 13">
                <a:extLst>
                  <a:ext uri="{FF2B5EF4-FFF2-40B4-BE49-F238E27FC236}">
                    <a16:creationId xmlns:a16="http://schemas.microsoft.com/office/drawing/2014/main" id="{09D78EAA-076B-F84D-8432-097332453305}"/>
                  </a:ext>
                </a:extLst>
              </p:cNvPr>
              <p:cNvSpPr/>
              <p:nvPr/>
            </p:nvSpPr>
            <p:spPr>
              <a:xfrm>
                <a:off x="889686" y="2798181"/>
                <a:ext cx="1795849" cy="1923184"/>
              </a:xfrm>
              <a:prstGeom prst="rect">
                <a:avLst/>
              </a:prstGeom>
              <a:solidFill>
                <a:srgbClr val="1135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6EFFDD26-DA30-2646-A276-EA169358D496}"/>
                  </a:ext>
                </a:extLst>
              </p:cNvPr>
              <p:cNvSpPr txBox="1"/>
              <p:nvPr/>
            </p:nvSpPr>
            <p:spPr>
              <a:xfrm>
                <a:off x="924231" y="2939543"/>
                <a:ext cx="1729946" cy="1839585"/>
              </a:xfrm>
              <a:prstGeom prst="rect">
                <a:avLst/>
              </a:prstGeom>
              <a:noFill/>
            </p:spPr>
            <p:txBody>
              <a:bodyPr wrap="square" rtlCol="0">
                <a:spAutoFit/>
              </a:bodyPr>
              <a:lstStyle/>
              <a:p>
                <a:pPr algn="ctr">
                  <a:lnSpc>
                    <a:spcPts val="2500"/>
                  </a:lnSpc>
                </a:pPr>
                <a:r>
                  <a:rPr lang="en-US" sz="3600" b="1" dirty="0">
                    <a:solidFill>
                      <a:schemeClr val="bg1"/>
                    </a:solidFill>
                    <a:latin typeface="Franklin Gothic Medium" panose="020B0603020102020204" pitchFamily="34" charset="0"/>
                  </a:rPr>
                  <a:t>DROP FROM</a:t>
                </a:r>
              </a:p>
              <a:p>
                <a:pPr algn="ctr">
                  <a:lnSpc>
                    <a:spcPts val="3000"/>
                  </a:lnSpc>
                </a:pPr>
                <a:endParaRPr lang="en-US" sz="3600" b="1" dirty="0">
                  <a:solidFill>
                    <a:schemeClr val="bg1"/>
                  </a:solidFill>
                  <a:latin typeface="Franklin Gothic Medium" panose="020B0603020102020204" pitchFamily="34" charset="0"/>
                </a:endParaRPr>
              </a:p>
              <a:p>
                <a:pPr algn="ctr">
                  <a:lnSpc>
                    <a:spcPts val="5400"/>
                  </a:lnSpc>
                  <a:spcBef>
                    <a:spcPts val="1200"/>
                  </a:spcBef>
                </a:pPr>
                <a:r>
                  <a:rPr lang="en-US" sz="3600" b="1" dirty="0">
                    <a:solidFill>
                      <a:schemeClr val="bg1"/>
                    </a:solidFill>
                    <a:latin typeface="Franklin Gothic Medium" panose="020B0603020102020204" pitchFamily="34" charset="0"/>
                  </a:rPr>
                  <a:t>STATE</a:t>
                </a:r>
              </a:p>
              <a:p>
                <a:pPr algn="ctr">
                  <a:lnSpc>
                    <a:spcPts val="4400"/>
                  </a:lnSpc>
                </a:pPr>
                <a:r>
                  <a:rPr lang="en-US" sz="4400" b="1" dirty="0">
                    <a:solidFill>
                      <a:schemeClr val="bg1"/>
                    </a:solidFill>
                    <a:latin typeface="Franklin Gothic Medium" panose="020B0603020102020204" pitchFamily="34" charset="0"/>
                  </a:rPr>
                  <a:t>IN CANCER MORTALITY</a:t>
                </a:r>
                <a:endParaRPr lang="en-US" sz="4400" dirty="0">
                  <a:solidFill>
                    <a:schemeClr val="bg1"/>
                  </a:solidFill>
                  <a:latin typeface="Franklin Gothic Medium" panose="020B0603020102020204" pitchFamily="34" charset="0"/>
                </a:endParaRPr>
              </a:p>
            </p:txBody>
          </p:sp>
        </p:grpSp>
        <p:sp>
          <p:nvSpPr>
            <p:cNvPr id="21" name="TextBox 20">
              <a:extLst>
                <a:ext uri="{FF2B5EF4-FFF2-40B4-BE49-F238E27FC236}">
                  <a16:creationId xmlns:a16="http://schemas.microsoft.com/office/drawing/2014/main" id="{D05CD935-AA8F-F041-845A-411EBFDF0009}"/>
                </a:ext>
              </a:extLst>
            </p:cNvPr>
            <p:cNvSpPr txBox="1"/>
            <p:nvPr/>
          </p:nvSpPr>
          <p:spPr>
            <a:xfrm>
              <a:off x="4489824" y="4568876"/>
              <a:ext cx="2504304" cy="447559"/>
            </a:xfrm>
            <a:prstGeom prst="rect">
              <a:avLst/>
            </a:prstGeom>
            <a:noFill/>
          </p:spPr>
          <p:txBody>
            <a:bodyPr wrap="square" rtlCol="0">
              <a:spAutoFit/>
            </a:bodyPr>
            <a:lstStyle/>
            <a:p>
              <a:pPr algn="ctr">
                <a:lnSpc>
                  <a:spcPts val="3600"/>
                </a:lnSpc>
              </a:pPr>
              <a:r>
                <a:rPr lang="en-US" sz="7200" b="1" spc="-150" dirty="0">
                  <a:solidFill>
                    <a:schemeClr val="bg1"/>
                  </a:solidFill>
                  <a:latin typeface="Franklin Gothic Medium" panose="020B0603020102020204" pitchFamily="34" charset="0"/>
                </a:rPr>
                <a:t>#1</a:t>
              </a:r>
            </a:p>
          </p:txBody>
        </p:sp>
        <p:cxnSp>
          <p:nvCxnSpPr>
            <p:cNvPr id="22" name="Straight Connector 21">
              <a:extLst>
                <a:ext uri="{FF2B5EF4-FFF2-40B4-BE49-F238E27FC236}">
                  <a16:creationId xmlns:a16="http://schemas.microsoft.com/office/drawing/2014/main" id="{A4009A1F-D4A8-4A44-ACCA-10BD9E90A4C1}"/>
                </a:ext>
              </a:extLst>
            </p:cNvPr>
            <p:cNvCxnSpPr>
              <a:cxnSpLocks/>
            </p:cNvCxnSpPr>
            <p:nvPr/>
          </p:nvCxnSpPr>
          <p:spPr>
            <a:xfrm>
              <a:off x="4653396" y="5175034"/>
              <a:ext cx="217716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56962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in front of a crowd&#10;&#10;Description automatically generated">
            <a:extLst>
              <a:ext uri="{FF2B5EF4-FFF2-40B4-BE49-F238E27FC236}">
                <a16:creationId xmlns:a16="http://schemas.microsoft.com/office/drawing/2014/main" id="{757BBDF7-1D22-5241-BED5-67C453503D8A}"/>
              </a:ext>
            </a:extLst>
          </p:cNvPr>
          <p:cNvPicPr>
            <a:picLocks noChangeAspect="1"/>
          </p:cNvPicPr>
          <p:nvPr/>
        </p:nvPicPr>
        <p:blipFill rotWithShape="1">
          <a:blip r:embed="rId2"/>
          <a:srcRect t="5134" b="23315"/>
          <a:stretch/>
        </p:blipFill>
        <p:spPr>
          <a:xfrm>
            <a:off x="0" y="4315012"/>
            <a:ext cx="4517388" cy="2154801"/>
          </a:xfrm>
          <a:prstGeom prst="rect">
            <a:avLst/>
          </a:prstGeom>
        </p:spPr>
      </p:pic>
      <p:sp>
        <p:nvSpPr>
          <p:cNvPr id="5" name="Title 1"/>
          <p:cNvSpPr txBox="1">
            <a:spLocks/>
          </p:cNvSpPr>
          <p:nvPr/>
        </p:nvSpPr>
        <p:spPr>
          <a:xfrm>
            <a:off x="370541" y="630330"/>
            <a:ext cx="8659906" cy="147002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5400" b="1" dirty="0">
                <a:solidFill>
                  <a:schemeClr val="accent1"/>
                </a:solidFill>
                <a:latin typeface="Franklin Gothic Demi" panose="020B0603020102020204" pitchFamily="34" charset="0"/>
              </a:rPr>
              <a:t>IMPACT OF STATE FUNDING:</a:t>
            </a:r>
          </a:p>
          <a:p>
            <a:r>
              <a:rPr lang="en-US" sz="4000" dirty="0">
                <a:solidFill>
                  <a:schemeClr val="accent1"/>
                </a:solidFill>
              </a:rPr>
              <a:t>Achieving NCI Designation and National Recognition</a:t>
            </a:r>
          </a:p>
        </p:txBody>
      </p:sp>
      <p:pic>
        <p:nvPicPr>
          <p:cNvPr id="6" name="Picture 5" descr="A group of people standing in front of a crowd posing for the camera&#10;&#10;Description automatically generated">
            <a:extLst>
              <a:ext uri="{FF2B5EF4-FFF2-40B4-BE49-F238E27FC236}">
                <a16:creationId xmlns:a16="http://schemas.microsoft.com/office/drawing/2014/main" id="{E881302A-D763-A844-A691-6A7B4771AC9A}"/>
              </a:ext>
            </a:extLst>
          </p:cNvPr>
          <p:cNvPicPr>
            <a:picLocks noChangeAspect="1"/>
          </p:cNvPicPr>
          <p:nvPr/>
        </p:nvPicPr>
        <p:blipFill rotWithShape="1">
          <a:blip r:embed="rId3"/>
          <a:srcRect t="18023" b="10133"/>
          <a:stretch/>
        </p:blipFill>
        <p:spPr>
          <a:xfrm>
            <a:off x="4630939" y="4315011"/>
            <a:ext cx="4498873" cy="2154801"/>
          </a:xfrm>
          <a:prstGeom prst="rect">
            <a:avLst/>
          </a:prstGeom>
        </p:spPr>
      </p:pic>
      <p:pic>
        <p:nvPicPr>
          <p:cNvPr id="3" name="Picture 2" descr="A close up of a sign&#10;&#10;Description automatically generated">
            <a:extLst>
              <a:ext uri="{FF2B5EF4-FFF2-40B4-BE49-F238E27FC236}">
                <a16:creationId xmlns:a16="http://schemas.microsoft.com/office/drawing/2014/main" id="{00239AE5-9F2E-E949-A0C0-E81D01234505}"/>
              </a:ext>
            </a:extLst>
          </p:cNvPr>
          <p:cNvPicPr>
            <a:picLocks noChangeAspect="1"/>
          </p:cNvPicPr>
          <p:nvPr/>
        </p:nvPicPr>
        <p:blipFill>
          <a:blip r:embed="rId4"/>
          <a:stretch>
            <a:fillRect/>
          </a:stretch>
        </p:blipFill>
        <p:spPr>
          <a:xfrm>
            <a:off x="4919313" y="2892516"/>
            <a:ext cx="1208733" cy="1321083"/>
          </a:xfrm>
          <a:prstGeom prst="rect">
            <a:avLst/>
          </a:prstGeom>
        </p:spPr>
      </p:pic>
      <p:pic>
        <p:nvPicPr>
          <p:cNvPr id="4" name="Picture 3">
            <a:extLst>
              <a:ext uri="{FF2B5EF4-FFF2-40B4-BE49-F238E27FC236}">
                <a16:creationId xmlns:a16="http://schemas.microsoft.com/office/drawing/2014/main" id="{7942D764-6FEE-0B4C-974D-F048469A3A3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68562" y="3212096"/>
            <a:ext cx="1704812" cy="681924"/>
          </a:xfrm>
          <a:prstGeom prst="rect">
            <a:avLst/>
          </a:prstGeom>
        </p:spPr>
      </p:pic>
    </p:spTree>
    <p:extLst>
      <p:ext uri="{BB962C8B-B14F-4D97-AF65-F5344CB8AC3E}">
        <p14:creationId xmlns:p14="http://schemas.microsoft.com/office/powerpoint/2010/main" val="2235459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D58BA7A-DFB3-BC4D-A39A-3C06C1605C2A}"/>
              </a:ext>
            </a:extLst>
          </p:cNvPr>
          <p:cNvGrpSpPr/>
          <p:nvPr/>
        </p:nvGrpSpPr>
        <p:grpSpPr>
          <a:xfrm>
            <a:off x="-1" y="2608559"/>
            <a:ext cx="9143999" cy="1015663"/>
            <a:chOff x="-1" y="3498412"/>
            <a:chExt cx="9143999" cy="1015663"/>
          </a:xfrm>
        </p:grpSpPr>
        <p:sp>
          <p:nvSpPr>
            <p:cNvPr id="7" name="Rectangle 6">
              <a:extLst>
                <a:ext uri="{FF2B5EF4-FFF2-40B4-BE49-F238E27FC236}">
                  <a16:creationId xmlns:a16="http://schemas.microsoft.com/office/drawing/2014/main" id="{5ACE5F5C-CA1A-8C4E-A3A1-1F507CC4D548}"/>
                </a:ext>
              </a:extLst>
            </p:cNvPr>
            <p:cNvSpPr/>
            <p:nvPr/>
          </p:nvSpPr>
          <p:spPr>
            <a:xfrm>
              <a:off x="-1" y="3627372"/>
              <a:ext cx="9143999" cy="657461"/>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004EA4E-1CA2-054D-8FEA-87B9BEB40B9C}"/>
                </a:ext>
              </a:extLst>
            </p:cNvPr>
            <p:cNvSpPr txBox="1"/>
            <p:nvPr/>
          </p:nvSpPr>
          <p:spPr>
            <a:xfrm>
              <a:off x="-1" y="3498412"/>
              <a:ext cx="625492" cy="1015663"/>
            </a:xfrm>
            <a:prstGeom prst="rect">
              <a:avLst/>
            </a:prstGeom>
            <a:noFill/>
          </p:spPr>
          <p:txBody>
            <a:bodyPr wrap="none" rtlCol="0">
              <a:spAutoFit/>
            </a:bodyPr>
            <a:lstStyle/>
            <a:p>
              <a:r>
                <a:rPr lang="en-US" sz="6000" b="1" dirty="0">
                  <a:solidFill>
                    <a:schemeClr val="accent2"/>
                  </a:solidFill>
                  <a:latin typeface="+mj-lt"/>
                </a:rPr>
                <a:t>*</a:t>
              </a:r>
            </a:p>
          </p:txBody>
        </p:sp>
      </p:grpSp>
      <p:sp>
        <p:nvSpPr>
          <p:cNvPr id="2" name="Title 1"/>
          <p:cNvSpPr>
            <a:spLocks noGrp="1"/>
          </p:cNvSpPr>
          <p:nvPr>
            <p:ph type="title"/>
          </p:nvPr>
        </p:nvSpPr>
        <p:spPr/>
        <p:txBody>
          <a:bodyPr/>
          <a:lstStyle/>
          <a:p>
            <a:r>
              <a:rPr lang="en-US" dirty="0"/>
              <a:t>MCC’s NCI Designation Path</a:t>
            </a:r>
          </a:p>
        </p:txBody>
      </p:sp>
      <p:sp>
        <p:nvSpPr>
          <p:cNvPr id="5" name="Content Placeholder 4">
            <a:extLst>
              <a:ext uri="{FF2B5EF4-FFF2-40B4-BE49-F238E27FC236}">
                <a16:creationId xmlns:a16="http://schemas.microsoft.com/office/drawing/2014/main" id="{9522D30F-CEE9-E34B-AD0B-1AD2B5FF95E9}"/>
              </a:ext>
            </a:extLst>
          </p:cNvPr>
          <p:cNvSpPr>
            <a:spLocks noGrp="1"/>
          </p:cNvSpPr>
          <p:nvPr>
            <p:ph idx="1"/>
          </p:nvPr>
        </p:nvSpPr>
        <p:spPr>
          <a:xfrm>
            <a:off x="514350" y="1520838"/>
            <a:ext cx="8629648" cy="2093295"/>
          </a:xfrm>
        </p:spPr>
        <p:txBody>
          <a:bodyPr>
            <a:normAutofit/>
          </a:bodyPr>
          <a:lstStyle/>
          <a:p>
            <a:pPr>
              <a:lnSpc>
                <a:spcPct val="120000"/>
              </a:lnSpc>
              <a:spcBef>
                <a:spcPts val="1200"/>
              </a:spcBef>
            </a:pPr>
            <a:r>
              <a:rPr lang="en-US" sz="2600" dirty="0">
                <a:latin typeface="Franklin Gothic Medium" panose="020B0603020102020204" pitchFamily="34" charset="0"/>
              </a:rPr>
              <a:t>Awarded initial designation (5 years) </a:t>
            </a:r>
            <a:r>
              <a:rPr lang="mr-IN" sz="2600" dirty="0">
                <a:latin typeface="Franklin Gothic Medium" panose="020B0603020102020204" pitchFamily="34" charset="0"/>
              </a:rPr>
              <a:t>–</a:t>
            </a:r>
            <a:r>
              <a:rPr lang="en-US" sz="2600" dirty="0">
                <a:latin typeface="Franklin Gothic Medium" panose="020B0603020102020204" pitchFamily="34" charset="0"/>
              </a:rPr>
              <a:t> July 2013</a:t>
            </a:r>
          </a:p>
          <a:p>
            <a:pPr>
              <a:lnSpc>
                <a:spcPct val="120000"/>
              </a:lnSpc>
              <a:spcBef>
                <a:spcPts val="1200"/>
              </a:spcBef>
            </a:pPr>
            <a:r>
              <a:rPr lang="en-US" sz="2600" dirty="0">
                <a:latin typeface="Franklin Gothic Medium" panose="020B0603020102020204" pitchFamily="34" charset="0"/>
              </a:rPr>
              <a:t>Successful renewal for another 5 years </a:t>
            </a:r>
            <a:r>
              <a:rPr lang="mr-IN" sz="2600" dirty="0">
                <a:latin typeface="Franklin Gothic Medium" panose="020B0603020102020204" pitchFamily="34" charset="0"/>
              </a:rPr>
              <a:t>–</a:t>
            </a:r>
            <a:r>
              <a:rPr lang="en-US" sz="2600" dirty="0">
                <a:latin typeface="Franklin Gothic Medium" panose="020B0603020102020204" pitchFamily="34" charset="0"/>
              </a:rPr>
              <a:t> July 2018</a:t>
            </a:r>
          </a:p>
          <a:p>
            <a:pPr>
              <a:lnSpc>
                <a:spcPct val="120000"/>
              </a:lnSpc>
              <a:spcBef>
                <a:spcPts val="1200"/>
              </a:spcBef>
            </a:pPr>
            <a:r>
              <a:rPr lang="en-US" sz="2600" dirty="0">
                <a:latin typeface="Franklin Gothic Medium" panose="020B0603020102020204" pitchFamily="34" charset="0"/>
              </a:rPr>
              <a:t>Application for Comprehensive Status </a:t>
            </a:r>
            <a:r>
              <a:rPr lang="mr-IN" sz="2600" dirty="0">
                <a:latin typeface="Franklin Gothic Medium" panose="020B0603020102020204" pitchFamily="34" charset="0"/>
              </a:rPr>
              <a:t>–</a:t>
            </a:r>
            <a:r>
              <a:rPr lang="en-US" sz="2600" dirty="0">
                <a:latin typeface="Franklin Gothic Medium" panose="020B0603020102020204" pitchFamily="34" charset="0"/>
              </a:rPr>
              <a:t> September 2022</a:t>
            </a:r>
          </a:p>
        </p:txBody>
      </p:sp>
      <p:pic>
        <p:nvPicPr>
          <p:cNvPr id="15" name="Picture 14">
            <a:extLst>
              <a:ext uri="{FF2B5EF4-FFF2-40B4-BE49-F238E27FC236}">
                <a16:creationId xmlns:a16="http://schemas.microsoft.com/office/drawing/2014/main" id="{A5A00175-66C9-3948-99D1-FE268841D6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20567" y="4365905"/>
            <a:ext cx="2743200" cy="1949895"/>
          </a:xfrm>
          <a:prstGeom prst="rect">
            <a:avLst/>
          </a:prstGeom>
          <a:ln w="38100" cmpd="sng">
            <a:solidFill>
              <a:schemeClr val="bg1"/>
            </a:solidFill>
          </a:ln>
        </p:spPr>
      </p:pic>
      <p:pic>
        <p:nvPicPr>
          <p:cNvPr id="17" name="Picture 16">
            <a:extLst>
              <a:ext uri="{FF2B5EF4-FFF2-40B4-BE49-F238E27FC236}">
                <a16:creationId xmlns:a16="http://schemas.microsoft.com/office/drawing/2014/main" id="{5278EA93-4B23-334C-A2A6-F49B7284272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6105" y="4364386"/>
            <a:ext cx="2428127" cy="1945552"/>
          </a:xfrm>
          <a:prstGeom prst="rect">
            <a:avLst/>
          </a:prstGeom>
          <a:ln w="38100" cmpd="sng">
            <a:solidFill>
              <a:schemeClr val="bg1"/>
            </a:solidFill>
          </a:ln>
        </p:spPr>
      </p:pic>
      <p:pic>
        <p:nvPicPr>
          <p:cNvPr id="19" name="Picture 18">
            <a:extLst>
              <a:ext uri="{FF2B5EF4-FFF2-40B4-BE49-F238E27FC236}">
                <a16:creationId xmlns:a16="http://schemas.microsoft.com/office/drawing/2014/main" id="{CE835768-1A55-D147-9825-4E0E28C27EF7}"/>
              </a:ext>
            </a:extLst>
          </p:cNvPr>
          <p:cNvPicPr>
            <a:picLocks noChangeAspect="1"/>
          </p:cNvPicPr>
          <p:nvPr/>
        </p:nvPicPr>
        <p:blipFill>
          <a:blip r:embed="rId5"/>
          <a:stretch>
            <a:fillRect/>
          </a:stretch>
        </p:blipFill>
        <p:spPr>
          <a:xfrm>
            <a:off x="6357585" y="4364387"/>
            <a:ext cx="2977546" cy="1965678"/>
          </a:xfrm>
          <a:prstGeom prst="rect">
            <a:avLst/>
          </a:prstGeom>
          <a:ln w="38100" cmpd="sng">
            <a:solidFill>
              <a:schemeClr val="bg1"/>
            </a:solidFill>
          </a:ln>
        </p:spPr>
      </p:pic>
      <p:pic>
        <p:nvPicPr>
          <p:cNvPr id="21" name="Picture 20">
            <a:extLst>
              <a:ext uri="{FF2B5EF4-FFF2-40B4-BE49-F238E27FC236}">
                <a16:creationId xmlns:a16="http://schemas.microsoft.com/office/drawing/2014/main" id="{826982DF-0CC1-AD4D-9B59-C8676030F9A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505260" y="4364386"/>
            <a:ext cx="2315307" cy="1946059"/>
          </a:xfrm>
          <a:prstGeom prst="rect">
            <a:avLst/>
          </a:prstGeom>
          <a:ln w="38100" cmpd="sng">
            <a:solidFill>
              <a:schemeClr val="bg1"/>
            </a:solidFill>
          </a:ln>
        </p:spPr>
      </p:pic>
    </p:spTree>
    <p:extLst>
      <p:ext uri="{BB962C8B-B14F-4D97-AF65-F5344CB8AC3E}">
        <p14:creationId xmlns:p14="http://schemas.microsoft.com/office/powerpoint/2010/main" val="249690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id="{04FC1256-6920-B34F-BA59-F5FEE0A6E8BB}"/>
              </a:ext>
            </a:extLst>
          </p:cNvPr>
          <p:cNvSpPr/>
          <p:nvPr/>
        </p:nvSpPr>
        <p:spPr>
          <a:xfrm>
            <a:off x="3657597" y="5181605"/>
            <a:ext cx="5410200" cy="2692400"/>
          </a:xfrm>
          <a:prstGeom prst="irregularSeal1">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16236E-F432-9A42-82C8-CFA62992E05E}"/>
              </a:ext>
            </a:extLst>
          </p:cNvPr>
          <p:cNvSpPr txBox="1"/>
          <p:nvPr/>
        </p:nvSpPr>
        <p:spPr>
          <a:xfrm>
            <a:off x="4258248" y="5949612"/>
            <a:ext cx="4174067" cy="892552"/>
          </a:xfrm>
          <a:prstGeom prst="rect">
            <a:avLst/>
          </a:prstGeom>
          <a:noFill/>
        </p:spPr>
        <p:txBody>
          <a:bodyPr wrap="square" rtlCol="0">
            <a:spAutoFit/>
          </a:bodyPr>
          <a:lstStyle/>
          <a:p>
            <a:pPr algn="ctr"/>
            <a:r>
              <a:rPr lang="en-US" sz="2000" b="1" dirty="0">
                <a:solidFill>
                  <a:schemeClr val="accent1"/>
                </a:solidFill>
                <a:latin typeface="Franklin Gothic Medium" panose="020B0603020102020204" pitchFamily="34" charset="0"/>
              </a:rPr>
              <a:t>July 12, 2013</a:t>
            </a:r>
            <a:endParaRPr lang="en-US" b="1" dirty="0">
              <a:solidFill>
                <a:schemeClr val="accent1"/>
              </a:solidFill>
              <a:latin typeface="Franklin Gothic Medium" panose="020B0603020102020204" pitchFamily="34" charset="0"/>
            </a:endParaRPr>
          </a:p>
          <a:p>
            <a:pPr algn="ctr"/>
            <a:r>
              <a:rPr lang="en-US" sz="1600" dirty="0">
                <a:latin typeface="Franklin Gothic Medium" panose="020B0603020102020204" pitchFamily="34" charset="0"/>
              </a:rPr>
              <a:t>Markey Cancer Center became the 68</a:t>
            </a:r>
            <a:r>
              <a:rPr lang="en-US" sz="1600" baseline="30000" dirty="0">
                <a:latin typeface="Franklin Gothic Medium" panose="020B0603020102020204" pitchFamily="34" charset="0"/>
              </a:rPr>
              <a:t>th</a:t>
            </a:r>
            <a:r>
              <a:rPr lang="en-US" sz="1600" dirty="0">
                <a:latin typeface="Franklin Gothic Medium" panose="020B0603020102020204" pitchFamily="34" charset="0"/>
              </a:rPr>
              <a:t> </a:t>
            </a:r>
            <a:br>
              <a:rPr lang="en-US" sz="1600" dirty="0">
                <a:latin typeface="Franklin Gothic Medium" panose="020B0603020102020204" pitchFamily="34" charset="0"/>
              </a:rPr>
            </a:br>
            <a:r>
              <a:rPr lang="en-US" sz="1600" dirty="0">
                <a:latin typeface="Franklin Gothic Medium" panose="020B0603020102020204" pitchFamily="34" charset="0"/>
              </a:rPr>
              <a:t>NCI-designated cancer center in the U.S. </a:t>
            </a:r>
          </a:p>
        </p:txBody>
      </p:sp>
      <p:sp>
        <p:nvSpPr>
          <p:cNvPr id="7" name="5-Point Star 6">
            <a:extLst>
              <a:ext uri="{FF2B5EF4-FFF2-40B4-BE49-F238E27FC236}">
                <a16:creationId xmlns:a16="http://schemas.microsoft.com/office/drawing/2014/main" id="{DFE1542D-0C1F-BE44-82D3-992CF4910B72}"/>
              </a:ext>
            </a:extLst>
          </p:cNvPr>
          <p:cNvSpPr/>
          <p:nvPr/>
        </p:nvSpPr>
        <p:spPr>
          <a:xfrm>
            <a:off x="4097866" y="6206067"/>
            <a:ext cx="431800" cy="431800"/>
          </a:xfrm>
          <a:prstGeom prst="star5">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D986BAAD-AC68-8745-9C6A-2C516601F1E9}"/>
              </a:ext>
            </a:extLst>
          </p:cNvPr>
          <p:cNvSpPr/>
          <p:nvPr/>
        </p:nvSpPr>
        <p:spPr>
          <a:xfrm>
            <a:off x="8178800" y="6206067"/>
            <a:ext cx="431800" cy="431800"/>
          </a:xfrm>
          <a:prstGeom prst="star5">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DAC97-274E-3347-B7C2-7D623FB7918A}"/>
              </a:ext>
            </a:extLst>
          </p:cNvPr>
          <p:cNvSpPr>
            <a:spLocks noGrp="1"/>
          </p:cNvSpPr>
          <p:nvPr>
            <p:ph type="title"/>
          </p:nvPr>
        </p:nvSpPr>
        <p:spPr>
          <a:xfrm>
            <a:off x="1" y="207171"/>
            <a:ext cx="9143999" cy="1116106"/>
          </a:xfrm>
        </p:spPr>
        <p:txBody>
          <a:bodyPr/>
          <a:lstStyle/>
          <a:p>
            <a:r>
              <a:rPr lang="en-US" dirty="0"/>
              <a:t>NCI-Designated Cancer Centers</a:t>
            </a:r>
          </a:p>
        </p:txBody>
      </p:sp>
      <p:pic>
        <p:nvPicPr>
          <p:cNvPr id="10" name="Picture 9" descr="A close up of a map&#10;&#10;Description automatically generated">
            <a:extLst>
              <a:ext uri="{FF2B5EF4-FFF2-40B4-BE49-F238E27FC236}">
                <a16:creationId xmlns:a16="http://schemas.microsoft.com/office/drawing/2014/main" id="{88F5D522-912A-624F-9DD9-2F3E1793ACA9}"/>
              </a:ext>
            </a:extLst>
          </p:cNvPr>
          <p:cNvPicPr>
            <a:picLocks noChangeAspect="1"/>
          </p:cNvPicPr>
          <p:nvPr/>
        </p:nvPicPr>
        <p:blipFill rotWithShape="1">
          <a:blip r:embed="rId3"/>
          <a:srcRect t="11855"/>
          <a:stretch/>
        </p:blipFill>
        <p:spPr>
          <a:xfrm>
            <a:off x="76057" y="535779"/>
            <a:ext cx="8875059" cy="6044936"/>
          </a:xfrm>
          <a:prstGeom prst="rect">
            <a:avLst/>
          </a:prstGeom>
        </p:spPr>
      </p:pic>
    </p:spTree>
    <p:extLst>
      <p:ext uri="{BB962C8B-B14F-4D97-AF65-F5344CB8AC3E}">
        <p14:creationId xmlns:p14="http://schemas.microsoft.com/office/powerpoint/2010/main" val="3733378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a:extLst>
              <a:ext uri="{FF2B5EF4-FFF2-40B4-BE49-F238E27FC236}">
                <a16:creationId xmlns:a16="http://schemas.microsoft.com/office/drawing/2014/main" id="{B20AE733-147B-FC44-A1A2-DA973C19E45E}"/>
              </a:ext>
            </a:extLst>
          </p:cNvPr>
          <p:cNvSpPr/>
          <p:nvPr/>
        </p:nvSpPr>
        <p:spPr>
          <a:xfrm>
            <a:off x="6052687" y="1298990"/>
            <a:ext cx="3239247" cy="5555738"/>
          </a:xfrm>
          <a:prstGeom prst="upArrow">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3C4E8-F0F0-0941-8C48-977DB08B6690}"/>
              </a:ext>
            </a:extLst>
          </p:cNvPr>
          <p:cNvSpPr>
            <a:spLocks noGrp="1"/>
          </p:cNvSpPr>
          <p:nvPr>
            <p:ph type="title"/>
          </p:nvPr>
        </p:nvSpPr>
        <p:spPr/>
        <p:txBody>
          <a:bodyPr/>
          <a:lstStyle/>
          <a:p>
            <a:r>
              <a:rPr lang="en-US" dirty="0"/>
              <a:t>U.S. News and World Reports</a:t>
            </a:r>
            <a:br>
              <a:rPr lang="en-US" dirty="0"/>
            </a:br>
            <a:r>
              <a:rPr lang="en-US" dirty="0"/>
              <a:t>Top 50 Cancer Centers in the U.S.</a:t>
            </a:r>
          </a:p>
        </p:txBody>
      </p:sp>
      <p:grpSp>
        <p:nvGrpSpPr>
          <p:cNvPr id="4" name="Group 3">
            <a:extLst>
              <a:ext uri="{FF2B5EF4-FFF2-40B4-BE49-F238E27FC236}">
                <a16:creationId xmlns:a16="http://schemas.microsoft.com/office/drawing/2014/main" id="{328036EE-F3EE-EF45-BC49-52B13615BD9B}"/>
              </a:ext>
            </a:extLst>
          </p:cNvPr>
          <p:cNvGrpSpPr/>
          <p:nvPr/>
        </p:nvGrpSpPr>
        <p:grpSpPr>
          <a:xfrm>
            <a:off x="4897710" y="1298989"/>
            <a:ext cx="4394224" cy="5068247"/>
            <a:chOff x="4962004" y="1298989"/>
            <a:chExt cx="4394224" cy="5068247"/>
          </a:xfrm>
        </p:grpSpPr>
        <p:sp>
          <p:nvSpPr>
            <p:cNvPr id="20" name="TextBox 19">
              <a:extLst>
                <a:ext uri="{FF2B5EF4-FFF2-40B4-BE49-F238E27FC236}">
                  <a16:creationId xmlns:a16="http://schemas.microsoft.com/office/drawing/2014/main" id="{411349D0-21AD-6248-A215-6199BBD2EADD}"/>
                </a:ext>
              </a:extLst>
            </p:cNvPr>
            <p:cNvSpPr txBox="1"/>
            <p:nvPr/>
          </p:nvSpPr>
          <p:spPr>
            <a:xfrm>
              <a:off x="5585357" y="1298989"/>
              <a:ext cx="3770871" cy="5068247"/>
            </a:xfrm>
            <a:prstGeom prst="rect">
              <a:avLst/>
            </a:prstGeom>
            <a:noFill/>
          </p:spPr>
          <p:txBody>
            <a:bodyPr wrap="square" rtlCol="0">
              <a:spAutoFit/>
            </a:bodyPr>
            <a:lstStyle/>
            <a:p>
              <a:pPr>
                <a:lnSpc>
                  <a:spcPts val="3000"/>
                </a:lnSpc>
              </a:pPr>
              <a:endParaRPr lang="en-US" sz="2400" b="1" dirty="0">
                <a:solidFill>
                  <a:schemeClr val="accent1"/>
                </a:solidFill>
                <a:latin typeface="Franklin Gothic Medium" panose="020B0603020102020204" pitchFamily="34" charset="0"/>
              </a:endParaRPr>
            </a:p>
            <a:p>
              <a:pPr>
                <a:lnSpc>
                  <a:spcPts val="3000"/>
                </a:lnSpc>
              </a:pPr>
              <a:endParaRPr lang="en-US" sz="2400" b="1" dirty="0">
                <a:solidFill>
                  <a:schemeClr val="accent1"/>
                </a:solidFill>
                <a:latin typeface="Franklin Gothic Medium" panose="020B0603020102020204" pitchFamily="34" charset="0"/>
              </a:endParaRPr>
            </a:p>
            <a:p>
              <a:pPr>
                <a:lnSpc>
                  <a:spcPts val="3000"/>
                </a:lnSpc>
              </a:pPr>
              <a:endParaRPr lang="en-US" sz="2400" b="1" dirty="0">
                <a:solidFill>
                  <a:schemeClr val="accent5"/>
                </a:solidFill>
                <a:latin typeface="Franklin Gothic Medium" panose="020B0603020102020204" pitchFamily="34" charset="0"/>
              </a:endParaRPr>
            </a:p>
            <a:p>
              <a:pPr>
                <a:lnSpc>
                  <a:spcPts val="3000"/>
                </a:lnSpc>
              </a:pPr>
              <a:endParaRPr lang="en-US" sz="2400" b="1" dirty="0">
                <a:solidFill>
                  <a:schemeClr val="accent5"/>
                </a:solidFill>
                <a:latin typeface="Franklin Gothic Medium" panose="020B0603020102020204" pitchFamily="34" charset="0"/>
              </a:endParaRPr>
            </a:p>
            <a:p>
              <a:pPr>
                <a:lnSpc>
                  <a:spcPts val="3000"/>
                </a:lnSpc>
              </a:pPr>
              <a:r>
                <a:rPr lang="en-US" sz="2400" b="1" i="1" dirty="0">
                  <a:solidFill>
                    <a:srgbClr val="00B0F0"/>
                  </a:solidFill>
                  <a:latin typeface="Franklin Gothic Medium" panose="020B0603020102020204" pitchFamily="34" charset="0"/>
                </a:rPr>
                <a:t>2019</a:t>
              </a:r>
              <a:endParaRPr lang="en-US" sz="3200" b="1" i="1" dirty="0">
                <a:solidFill>
                  <a:srgbClr val="00B0F0"/>
                </a:solidFill>
                <a:latin typeface="Franklin Gothic Medium" panose="020B0603020102020204" pitchFamily="34" charset="0"/>
              </a:endParaRPr>
            </a:p>
            <a:p>
              <a:pPr>
                <a:lnSpc>
                  <a:spcPts val="3000"/>
                </a:lnSpc>
              </a:pPr>
              <a:endParaRPr lang="en-US" sz="3200" b="1" i="1" dirty="0">
                <a:solidFill>
                  <a:srgbClr val="00B0F0"/>
                </a:solidFill>
                <a:latin typeface="Franklin Gothic Medium" panose="020B0603020102020204" pitchFamily="34" charset="0"/>
              </a:endParaRPr>
            </a:p>
            <a:p>
              <a:pPr>
                <a:lnSpc>
                  <a:spcPts val="3000"/>
                </a:lnSpc>
              </a:pPr>
              <a:endParaRPr lang="en-US" sz="2400" b="1" dirty="0">
                <a:solidFill>
                  <a:srgbClr val="00B0F0"/>
                </a:solidFill>
                <a:latin typeface="Franklin Gothic Medium" panose="020B0603020102020204" pitchFamily="34" charset="0"/>
              </a:endParaRPr>
            </a:p>
            <a:p>
              <a:pPr>
                <a:lnSpc>
                  <a:spcPts val="3000"/>
                </a:lnSpc>
              </a:pPr>
              <a:endParaRPr lang="en-US" sz="2400" b="1" dirty="0">
                <a:solidFill>
                  <a:srgbClr val="00B0F0"/>
                </a:solidFill>
                <a:latin typeface="Franklin Gothic Medium" panose="020B0603020102020204" pitchFamily="34" charset="0"/>
              </a:endParaRPr>
            </a:p>
            <a:p>
              <a:pPr>
                <a:lnSpc>
                  <a:spcPts val="3000"/>
                </a:lnSpc>
              </a:pPr>
              <a:r>
                <a:rPr lang="en-US" sz="2400" b="1" i="1" dirty="0">
                  <a:solidFill>
                    <a:srgbClr val="00B0F0"/>
                  </a:solidFill>
                  <a:latin typeface="Franklin Gothic Medium" panose="020B0603020102020204" pitchFamily="34" charset="0"/>
                </a:rPr>
                <a:t>2018</a:t>
              </a:r>
              <a:br>
                <a:rPr lang="en-US" sz="2400" b="1" i="1" dirty="0">
                  <a:solidFill>
                    <a:srgbClr val="00B0F0"/>
                  </a:solidFill>
                  <a:latin typeface="Franklin Gothic Medium" panose="020B0603020102020204" pitchFamily="34" charset="0"/>
                </a:rPr>
              </a:br>
              <a:endParaRPr lang="en-US" sz="2400" b="1" i="1" dirty="0">
                <a:solidFill>
                  <a:srgbClr val="00B0F0"/>
                </a:solidFill>
                <a:latin typeface="Franklin Gothic Medium" panose="020B0603020102020204" pitchFamily="34" charset="0"/>
              </a:endParaRPr>
            </a:p>
            <a:p>
              <a:pPr>
                <a:lnSpc>
                  <a:spcPts val="3000"/>
                </a:lnSpc>
              </a:pPr>
              <a:endParaRPr lang="en-US" sz="2400" b="1" i="1" dirty="0">
                <a:solidFill>
                  <a:srgbClr val="00B0F0"/>
                </a:solidFill>
                <a:latin typeface="Franklin Gothic Medium" panose="020B0603020102020204" pitchFamily="34" charset="0"/>
              </a:endParaRPr>
            </a:p>
            <a:p>
              <a:pPr>
                <a:lnSpc>
                  <a:spcPts val="3000"/>
                </a:lnSpc>
              </a:pPr>
              <a:endParaRPr lang="en-US" sz="2400" b="1" i="1" dirty="0">
                <a:solidFill>
                  <a:srgbClr val="00B0F0"/>
                </a:solidFill>
                <a:latin typeface="Franklin Gothic Medium" panose="020B0603020102020204" pitchFamily="34" charset="0"/>
              </a:endParaRPr>
            </a:p>
            <a:p>
              <a:pPr>
                <a:lnSpc>
                  <a:spcPts val="3000"/>
                </a:lnSpc>
              </a:pPr>
              <a:r>
                <a:rPr lang="en-US" sz="2400" b="1" i="1" dirty="0">
                  <a:solidFill>
                    <a:srgbClr val="00B0F0"/>
                  </a:solidFill>
                  <a:latin typeface="Franklin Gothic Medium" panose="020B0603020102020204" pitchFamily="34" charset="0"/>
                </a:rPr>
                <a:t>2017</a:t>
              </a:r>
              <a:endParaRPr lang="en-US" sz="2400" dirty="0">
                <a:solidFill>
                  <a:srgbClr val="00B0F0"/>
                </a:solidFill>
                <a:latin typeface="Franklin Gothic Medium" panose="020B0603020102020204" pitchFamily="34" charset="0"/>
              </a:endParaRPr>
            </a:p>
          </p:txBody>
        </p:sp>
        <p:sp>
          <p:nvSpPr>
            <p:cNvPr id="21" name="TextBox 20">
              <a:extLst>
                <a:ext uri="{FF2B5EF4-FFF2-40B4-BE49-F238E27FC236}">
                  <a16:creationId xmlns:a16="http://schemas.microsoft.com/office/drawing/2014/main" id="{81237EBF-9DE9-4845-AEF1-E691006CD1C4}"/>
                </a:ext>
              </a:extLst>
            </p:cNvPr>
            <p:cNvSpPr txBox="1"/>
            <p:nvPr/>
          </p:nvSpPr>
          <p:spPr>
            <a:xfrm>
              <a:off x="4985487" y="5466270"/>
              <a:ext cx="3322692" cy="721736"/>
            </a:xfrm>
            <a:prstGeom prst="rect">
              <a:avLst/>
            </a:prstGeom>
            <a:noFill/>
          </p:spPr>
          <p:txBody>
            <a:bodyPr wrap="square" rtlCol="0">
              <a:spAutoFit/>
            </a:bodyPr>
            <a:lstStyle/>
            <a:p>
              <a:pPr algn="ctr">
                <a:lnSpc>
                  <a:spcPts val="3600"/>
                </a:lnSpc>
              </a:pPr>
              <a:r>
                <a:rPr lang="en-US" sz="9600" b="1" spc="-151" dirty="0">
                  <a:solidFill>
                    <a:schemeClr val="accent1"/>
                  </a:solidFill>
                  <a:latin typeface="Franklin Gothic Medium" panose="020B0603020102020204" pitchFamily="34" charset="0"/>
                </a:rPr>
                <a:t>#50</a:t>
              </a:r>
            </a:p>
          </p:txBody>
        </p:sp>
        <p:sp>
          <p:nvSpPr>
            <p:cNvPr id="19" name="TextBox 18">
              <a:extLst>
                <a:ext uri="{FF2B5EF4-FFF2-40B4-BE49-F238E27FC236}">
                  <a16:creationId xmlns:a16="http://schemas.microsoft.com/office/drawing/2014/main" id="{22FC1048-FFE2-7345-9F04-7CA2628D0102}"/>
                </a:ext>
              </a:extLst>
            </p:cNvPr>
            <p:cNvSpPr txBox="1"/>
            <p:nvPr/>
          </p:nvSpPr>
          <p:spPr>
            <a:xfrm>
              <a:off x="4962004" y="3929245"/>
              <a:ext cx="3322690" cy="721736"/>
            </a:xfrm>
            <a:prstGeom prst="rect">
              <a:avLst/>
            </a:prstGeom>
            <a:noFill/>
          </p:spPr>
          <p:txBody>
            <a:bodyPr wrap="square" rtlCol="0">
              <a:spAutoFit/>
            </a:bodyPr>
            <a:lstStyle/>
            <a:p>
              <a:pPr algn="ctr">
                <a:lnSpc>
                  <a:spcPts val="3600"/>
                </a:lnSpc>
              </a:pPr>
              <a:r>
                <a:rPr lang="en-US" sz="9600" b="1" spc="-151" dirty="0">
                  <a:solidFill>
                    <a:schemeClr val="accent1"/>
                  </a:solidFill>
                  <a:latin typeface="Franklin Gothic Medium" panose="020B0603020102020204" pitchFamily="34" charset="0"/>
                </a:rPr>
                <a:t>#38</a:t>
              </a:r>
            </a:p>
          </p:txBody>
        </p:sp>
        <p:sp>
          <p:nvSpPr>
            <p:cNvPr id="17" name="TextBox 16">
              <a:extLst>
                <a:ext uri="{FF2B5EF4-FFF2-40B4-BE49-F238E27FC236}">
                  <a16:creationId xmlns:a16="http://schemas.microsoft.com/office/drawing/2014/main" id="{FA651A00-ED4D-7C49-9CC8-AAB363C7834B}"/>
                </a:ext>
              </a:extLst>
            </p:cNvPr>
            <p:cNvSpPr txBox="1"/>
            <p:nvPr/>
          </p:nvSpPr>
          <p:spPr>
            <a:xfrm>
              <a:off x="4985489" y="2392220"/>
              <a:ext cx="3322690" cy="721736"/>
            </a:xfrm>
            <a:prstGeom prst="rect">
              <a:avLst/>
            </a:prstGeom>
            <a:noFill/>
          </p:spPr>
          <p:txBody>
            <a:bodyPr wrap="square" rtlCol="0">
              <a:spAutoFit/>
            </a:bodyPr>
            <a:lstStyle/>
            <a:p>
              <a:pPr algn="ctr">
                <a:lnSpc>
                  <a:spcPts val="3600"/>
                </a:lnSpc>
              </a:pPr>
              <a:r>
                <a:rPr lang="en-US" sz="9600" b="1" spc="-151" dirty="0">
                  <a:solidFill>
                    <a:schemeClr val="accent1"/>
                  </a:solidFill>
                  <a:latin typeface="Franklin Gothic Medium" panose="020B0603020102020204" pitchFamily="34" charset="0"/>
                </a:rPr>
                <a:t>#33</a:t>
              </a:r>
            </a:p>
          </p:txBody>
        </p:sp>
      </p:grpSp>
      <p:pic>
        <p:nvPicPr>
          <p:cNvPr id="6" name="Picture 5" descr="A close up of a sign&#10;&#10;Description automatically generated">
            <a:extLst>
              <a:ext uri="{FF2B5EF4-FFF2-40B4-BE49-F238E27FC236}">
                <a16:creationId xmlns:a16="http://schemas.microsoft.com/office/drawing/2014/main" id="{DE30F303-81B3-544B-B1D4-E0456ACE242C}"/>
              </a:ext>
            </a:extLst>
          </p:cNvPr>
          <p:cNvPicPr>
            <a:picLocks noChangeAspect="1"/>
          </p:cNvPicPr>
          <p:nvPr/>
        </p:nvPicPr>
        <p:blipFill>
          <a:blip r:embed="rId2"/>
          <a:stretch>
            <a:fillRect/>
          </a:stretch>
        </p:blipFill>
        <p:spPr>
          <a:xfrm>
            <a:off x="944880" y="2111155"/>
            <a:ext cx="3450629" cy="3771361"/>
          </a:xfrm>
          <a:prstGeom prst="rect">
            <a:avLst/>
          </a:prstGeom>
        </p:spPr>
      </p:pic>
    </p:spTree>
    <p:extLst>
      <p:ext uri="{BB962C8B-B14F-4D97-AF65-F5344CB8AC3E}">
        <p14:creationId xmlns:p14="http://schemas.microsoft.com/office/powerpoint/2010/main" val="344871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87862-1FD1-214A-94C9-0B027047D71D}"/>
              </a:ext>
            </a:extLst>
          </p:cNvPr>
          <p:cNvSpPr>
            <a:spLocks noGrp="1"/>
          </p:cNvSpPr>
          <p:nvPr>
            <p:ph type="title"/>
          </p:nvPr>
        </p:nvSpPr>
        <p:spPr/>
        <p:txBody>
          <a:bodyPr>
            <a:normAutofit/>
          </a:bodyPr>
          <a:lstStyle/>
          <a:p>
            <a:r>
              <a:rPr lang="en-US" dirty="0"/>
              <a:t>Increasing Cancer Patient Volume</a:t>
            </a:r>
          </a:p>
        </p:txBody>
      </p:sp>
      <p:sp>
        <p:nvSpPr>
          <p:cNvPr id="5" name="TextBox 4">
            <a:extLst>
              <a:ext uri="{FF2B5EF4-FFF2-40B4-BE49-F238E27FC236}">
                <a16:creationId xmlns:a16="http://schemas.microsoft.com/office/drawing/2014/main" id="{68A42922-1A98-2D4D-968F-506ED293E3B2}"/>
              </a:ext>
            </a:extLst>
          </p:cNvPr>
          <p:cNvSpPr txBox="1"/>
          <p:nvPr/>
        </p:nvSpPr>
        <p:spPr>
          <a:xfrm>
            <a:off x="2113315" y="5449249"/>
            <a:ext cx="4670546" cy="984885"/>
          </a:xfrm>
          <a:prstGeom prst="rect">
            <a:avLst/>
          </a:prstGeom>
          <a:noFill/>
        </p:spPr>
        <p:txBody>
          <a:bodyPr wrap="square" rtlCol="0">
            <a:spAutoFit/>
          </a:bodyPr>
          <a:lstStyle/>
          <a:p>
            <a:r>
              <a:rPr lang="en-US" dirty="0">
                <a:latin typeface="Franklin Gothic Medium" panose="020B0603020102020204" pitchFamily="34" charset="0"/>
              </a:rPr>
              <a:t>Since FY15…</a:t>
            </a:r>
          </a:p>
          <a:p>
            <a:pPr marL="628650" lvl="1" indent="-285750">
              <a:buClr>
                <a:schemeClr val="accent1"/>
              </a:buClr>
              <a:buSzPct val="80000"/>
              <a:buFont typeface="AppleMyungjo Regular" pitchFamily="2" charset="-127"/>
              <a:buChar char="◼"/>
            </a:pPr>
            <a:r>
              <a:rPr lang="en-US" dirty="0">
                <a:latin typeface="Franklin Gothic Medium" panose="020B0603020102020204" pitchFamily="34" charset="0"/>
              </a:rPr>
              <a:t>Inpatient cases have grown </a:t>
            </a:r>
            <a:r>
              <a:rPr lang="en-US" sz="2000" b="1" dirty="0">
                <a:solidFill>
                  <a:schemeClr val="accent1"/>
                </a:solidFill>
                <a:latin typeface="Franklin Gothic Heavy" panose="020B0603020102020204" pitchFamily="34" charset="0"/>
              </a:rPr>
              <a:t>12.4%</a:t>
            </a:r>
            <a:r>
              <a:rPr lang="en-US" b="1" dirty="0">
                <a:solidFill>
                  <a:schemeClr val="accent1"/>
                </a:solidFill>
                <a:latin typeface="Franklin Gothic Heavy" panose="020B0603020102020204" pitchFamily="34" charset="0"/>
              </a:rPr>
              <a:t> </a:t>
            </a:r>
          </a:p>
          <a:p>
            <a:pPr marL="628650" lvl="1" indent="-285750">
              <a:buClr>
                <a:schemeClr val="accent1"/>
              </a:buClr>
              <a:buSzPct val="80000"/>
              <a:buFont typeface="AppleMyungjo Regular" pitchFamily="2" charset="-127"/>
              <a:buChar char="◼"/>
            </a:pPr>
            <a:r>
              <a:rPr lang="en-US" dirty="0">
                <a:latin typeface="Franklin Gothic Medium" panose="020B0603020102020204" pitchFamily="34" charset="0"/>
              </a:rPr>
              <a:t>Outpatient cases have grown </a:t>
            </a:r>
            <a:r>
              <a:rPr lang="en-US" sz="2000" b="1" dirty="0">
                <a:solidFill>
                  <a:schemeClr val="bg2"/>
                </a:solidFill>
                <a:latin typeface="Franklin Gothic Heavy" panose="020B0603020102020204" pitchFamily="34" charset="0"/>
              </a:rPr>
              <a:t>19.5%</a:t>
            </a:r>
          </a:p>
        </p:txBody>
      </p:sp>
      <p:grpSp>
        <p:nvGrpSpPr>
          <p:cNvPr id="6" name="Group 5">
            <a:extLst>
              <a:ext uri="{FF2B5EF4-FFF2-40B4-BE49-F238E27FC236}">
                <a16:creationId xmlns:a16="http://schemas.microsoft.com/office/drawing/2014/main" id="{5427BF39-DA2A-4A46-9F95-44BE9AC0C181}"/>
              </a:ext>
            </a:extLst>
          </p:cNvPr>
          <p:cNvGrpSpPr/>
          <p:nvPr/>
        </p:nvGrpSpPr>
        <p:grpSpPr>
          <a:xfrm>
            <a:off x="932887" y="1161509"/>
            <a:ext cx="7713253" cy="4234943"/>
            <a:chOff x="2554594" y="1526752"/>
            <a:chExt cx="6655046" cy="3109630"/>
          </a:xfrm>
        </p:grpSpPr>
        <p:sp>
          <p:nvSpPr>
            <p:cNvPr id="7" name="Rectangle 6">
              <a:extLst>
                <a:ext uri="{FF2B5EF4-FFF2-40B4-BE49-F238E27FC236}">
                  <a16:creationId xmlns:a16="http://schemas.microsoft.com/office/drawing/2014/main" id="{C13DF4A3-FC34-BF4F-92C0-F4CF513FD166}"/>
                </a:ext>
              </a:extLst>
            </p:cNvPr>
            <p:cNvSpPr/>
            <p:nvPr/>
          </p:nvSpPr>
          <p:spPr>
            <a:xfrm>
              <a:off x="3305105" y="2424584"/>
              <a:ext cx="540853" cy="1672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CBC06DF8-F22D-6D47-8081-8ABBEA0D2AA2}"/>
                </a:ext>
              </a:extLst>
            </p:cNvPr>
            <p:cNvSpPr/>
            <p:nvPr/>
          </p:nvSpPr>
          <p:spPr>
            <a:xfrm>
              <a:off x="4361537" y="2495188"/>
              <a:ext cx="540853" cy="15937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609F3C7-8EAE-2A4A-B3FD-328183BF60EF}"/>
                </a:ext>
              </a:extLst>
            </p:cNvPr>
            <p:cNvSpPr/>
            <p:nvPr/>
          </p:nvSpPr>
          <p:spPr>
            <a:xfrm>
              <a:off x="5405446" y="2457976"/>
              <a:ext cx="540853" cy="1638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707B12B-550C-3542-B61F-E1DB33813B51}"/>
                </a:ext>
              </a:extLst>
            </p:cNvPr>
            <p:cNvSpPr/>
            <p:nvPr/>
          </p:nvSpPr>
          <p:spPr>
            <a:xfrm>
              <a:off x="6449355" y="2355314"/>
              <a:ext cx="540853" cy="17360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9A2642E6-2F0E-534D-A29A-D5E8CC13B591}"/>
                </a:ext>
              </a:extLst>
            </p:cNvPr>
            <p:cNvSpPr/>
            <p:nvPr/>
          </p:nvSpPr>
          <p:spPr>
            <a:xfrm>
              <a:off x="7493265" y="2231498"/>
              <a:ext cx="540853" cy="18574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1F26FD8C-CC02-C346-8FB6-273E30E343FD}"/>
                </a:ext>
              </a:extLst>
            </p:cNvPr>
            <p:cNvCxnSpPr>
              <a:cxnSpLocks/>
            </p:cNvCxnSpPr>
            <p:nvPr/>
          </p:nvCxnSpPr>
          <p:spPr>
            <a:xfrm flipV="1">
              <a:off x="3634189" y="2833353"/>
              <a:ext cx="1029233" cy="38999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79B00D-A471-7F49-AE9A-503255C19404}"/>
                </a:ext>
              </a:extLst>
            </p:cNvPr>
            <p:cNvCxnSpPr>
              <a:cxnSpLocks/>
            </p:cNvCxnSpPr>
            <p:nvPr/>
          </p:nvCxnSpPr>
          <p:spPr>
            <a:xfrm flipV="1">
              <a:off x="4663422" y="2602110"/>
              <a:ext cx="1046286" cy="231242"/>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B785C4-1605-804C-AAFC-5476AEBBA933}"/>
                </a:ext>
              </a:extLst>
            </p:cNvPr>
            <p:cNvCxnSpPr>
              <a:cxnSpLocks/>
            </p:cNvCxnSpPr>
            <p:nvPr/>
          </p:nvCxnSpPr>
          <p:spPr>
            <a:xfrm flipV="1">
              <a:off x="5684404" y="2317887"/>
              <a:ext cx="1036502" cy="29297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7A120E-FC9F-F54C-8DF4-C43B422C9C8E}"/>
                </a:ext>
              </a:extLst>
            </p:cNvPr>
            <p:cNvCxnSpPr>
              <a:cxnSpLocks/>
            </p:cNvCxnSpPr>
            <p:nvPr/>
          </p:nvCxnSpPr>
          <p:spPr>
            <a:xfrm flipV="1">
              <a:off x="6709083" y="1803212"/>
              <a:ext cx="1089380" cy="51467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A32100-4F02-9E43-A9AE-A2C451834B6F}"/>
                </a:ext>
              </a:extLst>
            </p:cNvPr>
            <p:cNvCxnSpPr>
              <a:cxnSpLocks/>
            </p:cNvCxnSpPr>
            <p:nvPr/>
          </p:nvCxnSpPr>
          <p:spPr>
            <a:xfrm flipH="1">
              <a:off x="3092224" y="1632267"/>
              <a:ext cx="1025" cy="2459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FEE07F-DC94-D042-A547-C1D53D073FE6}"/>
                </a:ext>
              </a:extLst>
            </p:cNvPr>
            <p:cNvCxnSpPr>
              <a:cxnSpLocks/>
            </p:cNvCxnSpPr>
            <p:nvPr/>
          </p:nvCxnSpPr>
          <p:spPr>
            <a:xfrm flipH="1">
              <a:off x="3086389" y="4088970"/>
              <a:ext cx="5255578" cy="7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332C2C-71AF-2D47-BADB-20A9A0E4B691}"/>
                </a:ext>
              </a:extLst>
            </p:cNvPr>
            <p:cNvCxnSpPr>
              <a:cxnSpLocks/>
            </p:cNvCxnSpPr>
            <p:nvPr/>
          </p:nvCxnSpPr>
          <p:spPr>
            <a:xfrm>
              <a:off x="8320868" y="1629692"/>
              <a:ext cx="9041" cy="2460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5E13F3C-F6FE-7743-B93F-78035D5E3CCD}"/>
                </a:ext>
              </a:extLst>
            </p:cNvPr>
            <p:cNvSpPr txBox="1"/>
            <p:nvPr/>
          </p:nvSpPr>
          <p:spPr>
            <a:xfrm>
              <a:off x="3346104" y="4117304"/>
              <a:ext cx="699337" cy="2927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2015</a:t>
              </a:r>
            </a:p>
          </p:txBody>
        </p:sp>
        <p:sp>
          <p:nvSpPr>
            <p:cNvPr id="20" name="TextBox 19">
              <a:extLst>
                <a:ext uri="{FF2B5EF4-FFF2-40B4-BE49-F238E27FC236}">
                  <a16:creationId xmlns:a16="http://schemas.microsoft.com/office/drawing/2014/main" id="{D882BAB0-FA53-9643-8BBE-3B7D30B32990}"/>
                </a:ext>
              </a:extLst>
            </p:cNvPr>
            <p:cNvSpPr txBox="1"/>
            <p:nvPr/>
          </p:nvSpPr>
          <p:spPr>
            <a:xfrm>
              <a:off x="4412800" y="4117681"/>
              <a:ext cx="699337" cy="2927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2016</a:t>
              </a:r>
            </a:p>
          </p:txBody>
        </p:sp>
        <p:sp>
          <p:nvSpPr>
            <p:cNvPr id="21" name="TextBox 20">
              <a:extLst>
                <a:ext uri="{FF2B5EF4-FFF2-40B4-BE49-F238E27FC236}">
                  <a16:creationId xmlns:a16="http://schemas.microsoft.com/office/drawing/2014/main" id="{8FCC551F-CD43-4840-9838-09694DB4AAD2}"/>
                </a:ext>
              </a:extLst>
            </p:cNvPr>
            <p:cNvSpPr txBox="1"/>
            <p:nvPr/>
          </p:nvSpPr>
          <p:spPr>
            <a:xfrm>
              <a:off x="5486012" y="4117304"/>
              <a:ext cx="699337" cy="2927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2017</a:t>
              </a:r>
            </a:p>
          </p:txBody>
        </p:sp>
        <p:sp>
          <p:nvSpPr>
            <p:cNvPr id="22" name="TextBox 21">
              <a:extLst>
                <a:ext uri="{FF2B5EF4-FFF2-40B4-BE49-F238E27FC236}">
                  <a16:creationId xmlns:a16="http://schemas.microsoft.com/office/drawing/2014/main" id="{85446998-D0F6-0D4B-88FD-4E15FFA6226D}"/>
                </a:ext>
              </a:extLst>
            </p:cNvPr>
            <p:cNvSpPr txBox="1"/>
            <p:nvPr/>
          </p:nvSpPr>
          <p:spPr>
            <a:xfrm>
              <a:off x="6485425" y="4117304"/>
              <a:ext cx="699337" cy="2927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2018</a:t>
              </a:r>
            </a:p>
          </p:txBody>
        </p:sp>
        <p:sp>
          <p:nvSpPr>
            <p:cNvPr id="23" name="TextBox 22">
              <a:extLst>
                <a:ext uri="{FF2B5EF4-FFF2-40B4-BE49-F238E27FC236}">
                  <a16:creationId xmlns:a16="http://schemas.microsoft.com/office/drawing/2014/main" id="{70ABA40C-2F95-3C48-A410-71F122AD2960}"/>
                </a:ext>
              </a:extLst>
            </p:cNvPr>
            <p:cNvSpPr txBox="1"/>
            <p:nvPr/>
          </p:nvSpPr>
          <p:spPr>
            <a:xfrm>
              <a:off x="7529649" y="4122986"/>
              <a:ext cx="778419" cy="2927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2019*</a:t>
              </a:r>
            </a:p>
          </p:txBody>
        </p:sp>
        <p:sp>
          <p:nvSpPr>
            <p:cNvPr id="24" name="TextBox 23">
              <a:extLst>
                <a:ext uri="{FF2B5EF4-FFF2-40B4-BE49-F238E27FC236}">
                  <a16:creationId xmlns:a16="http://schemas.microsoft.com/office/drawing/2014/main" id="{3CCA7E76-128C-FB4B-ADED-2B6FB2DAA493}"/>
                </a:ext>
              </a:extLst>
            </p:cNvPr>
            <p:cNvSpPr txBox="1"/>
            <p:nvPr/>
          </p:nvSpPr>
          <p:spPr>
            <a:xfrm>
              <a:off x="8423225" y="3976623"/>
              <a:ext cx="695846" cy="203395"/>
            </a:xfrm>
            <a:prstGeom prst="rect">
              <a:avLst/>
            </a:prstGeom>
            <a:noFill/>
          </p:spPr>
          <p:txBody>
            <a:bodyPr wrap="none" rtlCol="0">
              <a:spAutoFit/>
            </a:bodyPr>
            <a:lstStyle/>
            <a:p>
              <a:r>
                <a:rPr lang="en-US" sz="1200" b="1" dirty="0">
                  <a:solidFill>
                    <a:schemeClr val="bg2"/>
                  </a:solidFill>
                  <a:latin typeface="Arial" panose="020B0604020202020204" pitchFamily="34" charset="0"/>
                  <a:cs typeface="Arial" panose="020B0604020202020204" pitchFamily="34" charset="0"/>
                </a:rPr>
                <a:t>80,000</a:t>
              </a:r>
            </a:p>
          </p:txBody>
        </p:sp>
        <p:sp>
          <p:nvSpPr>
            <p:cNvPr id="25" name="TextBox 24">
              <a:extLst>
                <a:ext uri="{FF2B5EF4-FFF2-40B4-BE49-F238E27FC236}">
                  <a16:creationId xmlns:a16="http://schemas.microsoft.com/office/drawing/2014/main" id="{F1879C7B-940E-6042-A80E-AC18E87AADC2}"/>
                </a:ext>
              </a:extLst>
            </p:cNvPr>
            <p:cNvSpPr txBox="1"/>
            <p:nvPr/>
          </p:nvSpPr>
          <p:spPr>
            <a:xfrm>
              <a:off x="8423225" y="3581256"/>
              <a:ext cx="695846" cy="203395"/>
            </a:xfrm>
            <a:prstGeom prst="rect">
              <a:avLst/>
            </a:prstGeom>
            <a:noFill/>
          </p:spPr>
          <p:txBody>
            <a:bodyPr wrap="none" rtlCol="0">
              <a:spAutoFit/>
            </a:bodyPr>
            <a:lstStyle/>
            <a:p>
              <a:r>
                <a:rPr lang="en-US" sz="1200" b="1" dirty="0">
                  <a:solidFill>
                    <a:schemeClr val="bg2"/>
                  </a:solidFill>
                  <a:latin typeface="Arial" panose="020B0604020202020204" pitchFamily="34" charset="0"/>
                  <a:cs typeface="Arial" panose="020B0604020202020204" pitchFamily="34" charset="0"/>
                </a:rPr>
                <a:t>85,000</a:t>
              </a:r>
            </a:p>
          </p:txBody>
        </p:sp>
        <p:sp>
          <p:nvSpPr>
            <p:cNvPr id="26" name="TextBox 25">
              <a:extLst>
                <a:ext uri="{FF2B5EF4-FFF2-40B4-BE49-F238E27FC236}">
                  <a16:creationId xmlns:a16="http://schemas.microsoft.com/office/drawing/2014/main" id="{60BB1831-36A1-1A4A-B95C-117366D71914}"/>
                </a:ext>
              </a:extLst>
            </p:cNvPr>
            <p:cNvSpPr txBox="1"/>
            <p:nvPr/>
          </p:nvSpPr>
          <p:spPr>
            <a:xfrm>
              <a:off x="8423225" y="3151756"/>
              <a:ext cx="695846" cy="203395"/>
            </a:xfrm>
            <a:prstGeom prst="rect">
              <a:avLst/>
            </a:prstGeom>
            <a:noFill/>
          </p:spPr>
          <p:txBody>
            <a:bodyPr wrap="none" rtlCol="0">
              <a:spAutoFit/>
            </a:bodyPr>
            <a:lstStyle/>
            <a:p>
              <a:r>
                <a:rPr lang="en-US" sz="1200" b="1" dirty="0">
                  <a:solidFill>
                    <a:schemeClr val="bg2"/>
                  </a:solidFill>
                  <a:latin typeface="Arial" panose="020B0604020202020204" pitchFamily="34" charset="0"/>
                  <a:cs typeface="Arial" panose="020B0604020202020204" pitchFamily="34" charset="0"/>
                </a:rPr>
                <a:t>90,000</a:t>
              </a:r>
            </a:p>
          </p:txBody>
        </p:sp>
        <p:sp>
          <p:nvSpPr>
            <p:cNvPr id="27" name="TextBox 26">
              <a:extLst>
                <a:ext uri="{FF2B5EF4-FFF2-40B4-BE49-F238E27FC236}">
                  <a16:creationId xmlns:a16="http://schemas.microsoft.com/office/drawing/2014/main" id="{1BD2A6F9-83DC-D041-AD89-2FC038F24CE2}"/>
                </a:ext>
              </a:extLst>
            </p:cNvPr>
            <p:cNvSpPr txBox="1"/>
            <p:nvPr/>
          </p:nvSpPr>
          <p:spPr>
            <a:xfrm>
              <a:off x="8423225" y="2727274"/>
              <a:ext cx="695846" cy="203395"/>
            </a:xfrm>
            <a:prstGeom prst="rect">
              <a:avLst/>
            </a:prstGeom>
            <a:noFill/>
          </p:spPr>
          <p:txBody>
            <a:bodyPr wrap="none" rtlCol="0">
              <a:spAutoFit/>
            </a:bodyPr>
            <a:lstStyle/>
            <a:p>
              <a:r>
                <a:rPr lang="en-US" sz="1200" b="1" dirty="0">
                  <a:solidFill>
                    <a:schemeClr val="bg2"/>
                  </a:solidFill>
                  <a:latin typeface="Arial" panose="020B0604020202020204" pitchFamily="34" charset="0"/>
                  <a:cs typeface="Arial" panose="020B0604020202020204" pitchFamily="34" charset="0"/>
                </a:rPr>
                <a:t>95,000</a:t>
              </a:r>
            </a:p>
          </p:txBody>
        </p:sp>
        <p:sp>
          <p:nvSpPr>
            <p:cNvPr id="28" name="TextBox 27">
              <a:extLst>
                <a:ext uri="{FF2B5EF4-FFF2-40B4-BE49-F238E27FC236}">
                  <a16:creationId xmlns:a16="http://schemas.microsoft.com/office/drawing/2014/main" id="{4B9E5A14-64EC-2443-B99F-F51858C2A5A6}"/>
                </a:ext>
              </a:extLst>
            </p:cNvPr>
            <p:cNvSpPr txBox="1"/>
            <p:nvPr/>
          </p:nvSpPr>
          <p:spPr>
            <a:xfrm>
              <a:off x="8423225" y="2328490"/>
              <a:ext cx="786415" cy="203395"/>
            </a:xfrm>
            <a:prstGeom prst="rect">
              <a:avLst/>
            </a:prstGeom>
            <a:noFill/>
          </p:spPr>
          <p:txBody>
            <a:bodyPr wrap="none" rtlCol="0">
              <a:spAutoFit/>
            </a:bodyPr>
            <a:lstStyle/>
            <a:p>
              <a:r>
                <a:rPr lang="en-US" sz="1200" b="1" dirty="0">
                  <a:solidFill>
                    <a:schemeClr val="bg2"/>
                  </a:solidFill>
                  <a:latin typeface="Arial" panose="020B0604020202020204" pitchFamily="34" charset="0"/>
                  <a:cs typeface="Arial" panose="020B0604020202020204" pitchFamily="34" charset="0"/>
                </a:rPr>
                <a:t>100,000</a:t>
              </a:r>
            </a:p>
          </p:txBody>
        </p:sp>
        <p:sp>
          <p:nvSpPr>
            <p:cNvPr id="29" name="TextBox 28">
              <a:extLst>
                <a:ext uri="{FF2B5EF4-FFF2-40B4-BE49-F238E27FC236}">
                  <a16:creationId xmlns:a16="http://schemas.microsoft.com/office/drawing/2014/main" id="{145202EC-21B5-394E-9F1E-79E2F720457C}"/>
                </a:ext>
              </a:extLst>
            </p:cNvPr>
            <p:cNvSpPr txBox="1"/>
            <p:nvPr/>
          </p:nvSpPr>
          <p:spPr>
            <a:xfrm>
              <a:off x="8423224" y="1929706"/>
              <a:ext cx="786415" cy="203395"/>
            </a:xfrm>
            <a:prstGeom prst="rect">
              <a:avLst/>
            </a:prstGeom>
            <a:noFill/>
          </p:spPr>
          <p:txBody>
            <a:bodyPr wrap="none" rtlCol="0">
              <a:spAutoFit/>
            </a:bodyPr>
            <a:lstStyle/>
            <a:p>
              <a:r>
                <a:rPr lang="en-US" sz="1200" b="1" dirty="0">
                  <a:solidFill>
                    <a:schemeClr val="bg2"/>
                  </a:solidFill>
                  <a:latin typeface="Arial" panose="020B0604020202020204" pitchFamily="34" charset="0"/>
                  <a:cs typeface="Arial" panose="020B0604020202020204" pitchFamily="34" charset="0"/>
                </a:rPr>
                <a:t>105,000</a:t>
              </a:r>
            </a:p>
          </p:txBody>
        </p:sp>
        <p:sp>
          <p:nvSpPr>
            <p:cNvPr id="30" name="TextBox 29">
              <a:extLst>
                <a:ext uri="{FF2B5EF4-FFF2-40B4-BE49-F238E27FC236}">
                  <a16:creationId xmlns:a16="http://schemas.microsoft.com/office/drawing/2014/main" id="{C5EDA198-7C41-E343-BD80-7472CAF67E42}"/>
                </a:ext>
              </a:extLst>
            </p:cNvPr>
            <p:cNvSpPr txBox="1"/>
            <p:nvPr/>
          </p:nvSpPr>
          <p:spPr>
            <a:xfrm>
              <a:off x="8423224" y="1526752"/>
              <a:ext cx="777393" cy="203395"/>
            </a:xfrm>
            <a:prstGeom prst="rect">
              <a:avLst/>
            </a:prstGeom>
            <a:noFill/>
          </p:spPr>
          <p:txBody>
            <a:bodyPr wrap="none" rtlCol="0">
              <a:spAutoFit/>
            </a:bodyPr>
            <a:lstStyle/>
            <a:p>
              <a:r>
                <a:rPr lang="en-US" sz="1200" b="1" dirty="0">
                  <a:solidFill>
                    <a:schemeClr val="bg2"/>
                  </a:solidFill>
                  <a:latin typeface="Arial" panose="020B0604020202020204" pitchFamily="34" charset="0"/>
                  <a:cs typeface="Arial" panose="020B0604020202020204" pitchFamily="34" charset="0"/>
                </a:rPr>
                <a:t>110,000</a:t>
              </a:r>
            </a:p>
          </p:txBody>
        </p:sp>
        <p:cxnSp>
          <p:nvCxnSpPr>
            <p:cNvPr id="31" name="Straight Connector 30">
              <a:extLst>
                <a:ext uri="{FF2B5EF4-FFF2-40B4-BE49-F238E27FC236}">
                  <a16:creationId xmlns:a16="http://schemas.microsoft.com/office/drawing/2014/main" id="{D0474E7B-E33F-604B-A04F-B32F9893E68B}"/>
                </a:ext>
              </a:extLst>
            </p:cNvPr>
            <p:cNvCxnSpPr>
              <a:cxnSpLocks/>
            </p:cNvCxnSpPr>
            <p:nvPr/>
          </p:nvCxnSpPr>
          <p:spPr>
            <a:xfrm flipH="1">
              <a:off x="8337715" y="4085027"/>
              <a:ext cx="758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7CC6A0-9635-A644-8248-C839A718D46D}"/>
                </a:ext>
              </a:extLst>
            </p:cNvPr>
            <p:cNvCxnSpPr>
              <a:cxnSpLocks/>
            </p:cNvCxnSpPr>
            <p:nvPr/>
          </p:nvCxnSpPr>
          <p:spPr>
            <a:xfrm flipH="1">
              <a:off x="8327922" y="3250129"/>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54C9A1-6BD2-944A-9F01-D48A7006F13B}"/>
                </a:ext>
              </a:extLst>
            </p:cNvPr>
            <p:cNvCxnSpPr>
              <a:cxnSpLocks/>
            </p:cNvCxnSpPr>
            <p:nvPr/>
          </p:nvCxnSpPr>
          <p:spPr>
            <a:xfrm flipH="1">
              <a:off x="8337715" y="2833352"/>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676485-81B4-E64E-9CDD-09F3172859C4}"/>
                </a:ext>
              </a:extLst>
            </p:cNvPr>
            <p:cNvCxnSpPr>
              <a:cxnSpLocks/>
            </p:cNvCxnSpPr>
            <p:nvPr/>
          </p:nvCxnSpPr>
          <p:spPr>
            <a:xfrm flipH="1">
              <a:off x="8333454" y="2035440"/>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A6E4BD-0168-1D4F-A69C-4EA1D94EA0F3}"/>
                </a:ext>
              </a:extLst>
            </p:cNvPr>
            <p:cNvCxnSpPr>
              <a:cxnSpLocks/>
            </p:cNvCxnSpPr>
            <p:nvPr/>
          </p:nvCxnSpPr>
          <p:spPr>
            <a:xfrm flipH="1">
              <a:off x="8320868" y="2440532"/>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17AE84-D4AF-7043-873C-EEBD879285DD}"/>
                </a:ext>
              </a:extLst>
            </p:cNvPr>
            <p:cNvCxnSpPr>
              <a:cxnSpLocks/>
            </p:cNvCxnSpPr>
            <p:nvPr/>
          </p:nvCxnSpPr>
          <p:spPr>
            <a:xfrm flipH="1">
              <a:off x="8326937" y="3677777"/>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78BE6A4-1A3E-8249-9D97-E7D16989D4B5}"/>
                </a:ext>
              </a:extLst>
            </p:cNvPr>
            <p:cNvCxnSpPr>
              <a:cxnSpLocks/>
            </p:cNvCxnSpPr>
            <p:nvPr/>
          </p:nvCxnSpPr>
          <p:spPr>
            <a:xfrm flipH="1">
              <a:off x="8320868" y="1629692"/>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9D23467-6005-194A-8CA2-D6828C140BE6}"/>
                </a:ext>
              </a:extLst>
            </p:cNvPr>
            <p:cNvCxnSpPr>
              <a:cxnSpLocks/>
            </p:cNvCxnSpPr>
            <p:nvPr/>
          </p:nvCxnSpPr>
          <p:spPr>
            <a:xfrm flipH="1">
              <a:off x="3041258" y="4091547"/>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B8DC3A9-8973-8444-A199-4A2CAEA397AE}"/>
                </a:ext>
              </a:extLst>
            </p:cNvPr>
            <p:cNvCxnSpPr>
              <a:cxnSpLocks/>
            </p:cNvCxnSpPr>
            <p:nvPr/>
          </p:nvCxnSpPr>
          <p:spPr>
            <a:xfrm flipH="1">
              <a:off x="3029198" y="3093218"/>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AF4C1BC-E29A-5243-A677-A2D5420C7283}"/>
                </a:ext>
              </a:extLst>
            </p:cNvPr>
            <p:cNvCxnSpPr>
              <a:cxnSpLocks/>
            </p:cNvCxnSpPr>
            <p:nvPr/>
          </p:nvCxnSpPr>
          <p:spPr>
            <a:xfrm flipH="1">
              <a:off x="3016795" y="2122450"/>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02790EA-5D3A-DF44-B841-E258251065D8}"/>
                </a:ext>
              </a:extLst>
            </p:cNvPr>
            <p:cNvCxnSpPr>
              <a:cxnSpLocks/>
            </p:cNvCxnSpPr>
            <p:nvPr/>
          </p:nvCxnSpPr>
          <p:spPr>
            <a:xfrm flipH="1">
              <a:off x="3015740" y="2609976"/>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A18E992-2D83-2F4F-809B-31315E6B0533}"/>
                </a:ext>
              </a:extLst>
            </p:cNvPr>
            <p:cNvCxnSpPr>
              <a:cxnSpLocks/>
            </p:cNvCxnSpPr>
            <p:nvPr/>
          </p:nvCxnSpPr>
          <p:spPr>
            <a:xfrm flipH="1">
              <a:off x="3023985" y="3589976"/>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B3FDC46-E9C9-CE4C-B712-BDEB05E22A2B}"/>
                </a:ext>
              </a:extLst>
            </p:cNvPr>
            <p:cNvCxnSpPr>
              <a:cxnSpLocks/>
            </p:cNvCxnSpPr>
            <p:nvPr/>
          </p:nvCxnSpPr>
          <p:spPr>
            <a:xfrm flipH="1">
              <a:off x="3020158" y="1632267"/>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1A490EF-586F-D446-928F-76D60C7CE02F}"/>
                </a:ext>
              </a:extLst>
            </p:cNvPr>
            <p:cNvSpPr txBox="1"/>
            <p:nvPr/>
          </p:nvSpPr>
          <p:spPr>
            <a:xfrm>
              <a:off x="2774504" y="3996390"/>
              <a:ext cx="23263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0</a:t>
              </a:r>
            </a:p>
          </p:txBody>
        </p:sp>
        <p:sp>
          <p:nvSpPr>
            <p:cNvPr id="45" name="TextBox 44">
              <a:extLst>
                <a:ext uri="{FF2B5EF4-FFF2-40B4-BE49-F238E27FC236}">
                  <a16:creationId xmlns:a16="http://schemas.microsoft.com/office/drawing/2014/main" id="{1356BEDA-0285-3741-AF50-0418DD56F240}"/>
                </a:ext>
              </a:extLst>
            </p:cNvPr>
            <p:cNvSpPr txBox="1"/>
            <p:nvPr/>
          </p:nvSpPr>
          <p:spPr>
            <a:xfrm>
              <a:off x="2627897" y="3753587"/>
              <a:ext cx="379241"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500</a:t>
              </a:r>
            </a:p>
          </p:txBody>
        </p:sp>
        <p:sp>
          <p:nvSpPr>
            <p:cNvPr id="46" name="Rectangle 45">
              <a:extLst>
                <a:ext uri="{FF2B5EF4-FFF2-40B4-BE49-F238E27FC236}">
                  <a16:creationId xmlns:a16="http://schemas.microsoft.com/office/drawing/2014/main" id="{FEFD74C2-FC55-CA4E-8453-3F5C624777FC}"/>
                </a:ext>
              </a:extLst>
            </p:cNvPr>
            <p:cNvSpPr/>
            <p:nvPr/>
          </p:nvSpPr>
          <p:spPr>
            <a:xfrm>
              <a:off x="3849961" y="4361808"/>
              <a:ext cx="328507" cy="160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7" name="Straight Connector 46">
              <a:extLst>
                <a:ext uri="{FF2B5EF4-FFF2-40B4-BE49-F238E27FC236}">
                  <a16:creationId xmlns:a16="http://schemas.microsoft.com/office/drawing/2014/main" id="{1501E081-53A7-BE46-BFED-AD6B25699DFC}"/>
                </a:ext>
              </a:extLst>
            </p:cNvPr>
            <p:cNvCxnSpPr>
              <a:cxnSpLocks/>
            </p:cNvCxnSpPr>
            <p:nvPr/>
          </p:nvCxnSpPr>
          <p:spPr>
            <a:xfrm>
              <a:off x="5709708" y="4444635"/>
              <a:ext cx="41317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8476FF9-7877-D343-96AF-559CF35DA222}"/>
                </a:ext>
              </a:extLst>
            </p:cNvPr>
            <p:cNvSpPr txBox="1"/>
            <p:nvPr/>
          </p:nvSpPr>
          <p:spPr>
            <a:xfrm>
              <a:off x="4225550" y="4342475"/>
              <a:ext cx="1103294" cy="2927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Inpatient</a:t>
              </a:r>
            </a:p>
          </p:txBody>
        </p:sp>
        <p:sp>
          <p:nvSpPr>
            <p:cNvPr id="49" name="TextBox 48">
              <a:extLst>
                <a:ext uri="{FF2B5EF4-FFF2-40B4-BE49-F238E27FC236}">
                  <a16:creationId xmlns:a16="http://schemas.microsoft.com/office/drawing/2014/main" id="{FEE1A63D-F541-F344-9B2B-A3782A941D41}"/>
                </a:ext>
              </a:extLst>
            </p:cNvPr>
            <p:cNvSpPr txBox="1"/>
            <p:nvPr/>
          </p:nvSpPr>
          <p:spPr>
            <a:xfrm>
              <a:off x="6106114" y="4343656"/>
              <a:ext cx="1274281" cy="2927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Outpatient</a:t>
              </a:r>
            </a:p>
          </p:txBody>
        </p:sp>
        <p:cxnSp>
          <p:nvCxnSpPr>
            <p:cNvPr id="50" name="Straight Connector 49">
              <a:extLst>
                <a:ext uri="{FF2B5EF4-FFF2-40B4-BE49-F238E27FC236}">
                  <a16:creationId xmlns:a16="http://schemas.microsoft.com/office/drawing/2014/main" id="{EB04BCDA-2B50-F641-89BB-94F4B7229A7D}"/>
                </a:ext>
              </a:extLst>
            </p:cNvPr>
            <p:cNvCxnSpPr>
              <a:cxnSpLocks/>
            </p:cNvCxnSpPr>
            <p:nvPr/>
          </p:nvCxnSpPr>
          <p:spPr>
            <a:xfrm flipH="1">
              <a:off x="3018507" y="3841738"/>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5335BE2-480E-484B-8E63-A52DD0000114}"/>
                </a:ext>
              </a:extLst>
            </p:cNvPr>
            <p:cNvCxnSpPr>
              <a:cxnSpLocks/>
            </p:cNvCxnSpPr>
            <p:nvPr/>
          </p:nvCxnSpPr>
          <p:spPr>
            <a:xfrm flipH="1">
              <a:off x="3026158" y="3352516"/>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72836AC-78B0-1F42-A94D-195A50118C14}"/>
                </a:ext>
              </a:extLst>
            </p:cNvPr>
            <p:cNvCxnSpPr>
              <a:cxnSpLocks/>
            </p:cNvCxnSpPr>
            <p:nvPr/>
          </p:nvCxnSpPr>
          <p:spPr>
            <a:xfrm flipH="1">
              <a:off x="3018507" y="2854616"/>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C83605E-C270-8542-A0CE-C9AD10F7BF5D}"/>
                </a:ext>
              </a:extLst>
            </p:cNvPr>
            <p:cNvCxnSpPr>
              <a:cxnSpLocks/>
            </p:cNvCxnSpPr>
            <p:nvPr/>
          </p:nvCxnSpPr>
          <p:spPr>
            <a:xfrm flipH="1">
              <a:off x="3018506" y="2355314"/>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EE87E2E-654E-7848-A990-6882026CFEEF}"/>
                </a:ext>
              </a:extLst>
            </p:cNvPr>
            <p:cNvCxnSpPr>
              <a:cxnSpLocks/>
            </p:cNvCxnSpPr>
            <p:nvPr/>
          </p:nvCxnSpPr>
          <p:spPr>
            <a:xfrm flipH="1">
              <a:off x="3019015" y="1878133"/>
              <a:ext cx="775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3AEB318-D161-D348-AF18-853FB23C0231}"/>
                </a:ext>
              </a:extLst>
            </p:cNvPr>
            <p:cNvSpPr txBox="1"/>
            <p:nvPr/>
          </p:nvSpPr>
          <p:spPr>
            <a:xfrm>
              <a:off x="2554594" y="3495216"/>
              <a:ext cx="45254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1000</a:t>
              </a:r>
            </a:p>
          </p:txBody>
        </p:sp>
        <p:sp>
          <p:nvSpPr>
            <p:cNvPr id="56" name="TextBox 55">
              <a:extLst>
                <a:ext uri="{FF2B5EF4-FFF2-40B4-BE49-F238E27FC236}">
                  <a16:creationId xmlns:a16="http://schemas.microsoft.com/office/drawing/2014/main" id="{9F0F9E52-FFBA-6F42-876F-85967CD00409}"/>
                </a:ext>
              </a:extLst>
            </p:cNvPr>
            <p:cNvSpPr txBox="1"/>
            <p:nvPr/>
          </p:nvSpPr>
          <p:spPr>
            <a:xfrm>
              <a:off x="2554594" y="3248218"/>
              <a:ext cx="45254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1500</a:t>
              </a:r>
            </a:p>
          </p:txBody>
        </p:sp>
        <p:sp>
          <p:nvSpPr>
            <p:cNvPr id="57" name="TextBox 56">
              <a:extLst>
                <a:ext uri="{FF2B5EF4-FFF2-40B4-BE49-F238E27FC236}">
                  <a16:creationId xmlns:a16="http://schemas.microsoft.com/office/drawing/2014/main" id="{2ED5B35F-0628-334F-BA4E-A9662AD8F55D}"/>
                </a:ext>
              </a:extLst>
            </p:cNvPr>
            <p:cNvSpPr txBox="1"/>
            <p:nvPr/>
          </p:nvSpPr>
          <p:spPr>
            <a:xfrm>
              <a:off x="2554594" y="2997165"/>
              <a:ext cx="45254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2000</a:t>
              </a:r>
            </a:p>
          </p:txBody>
        </p:sp>
        <p:sp>
          <p:nvSpPr>
            <p:cNvPr id="58" name="TextBox 57">
              <a:extLst>
                <a:ext uri="{FF2B5EF4-FFF2-40B4-BE49-F238E27FC236}">
                  <a16:creationId xmlns:a16="http://schemas.microsoft.com/office/drawing/2014/main" id="{4D039B37-A17C-9D4B-BB02-63BAF57F454D}"/>
                </a:ext>
              </a:extLst>
            </p:cNvPr>
            <p:cNvSpPr txBox="1"/>
            <p:nvPr/>
          </p:nvSpPr>
          <p:spPr>
            <a:xfrm>
              <a:off x="2554594" y="2750167"/>
              <a:ext cx="45254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2500</a:t>
              </a:r>
            </a:p>
          </p:txBody>
        </p:sp>
        <p:sp>
          <p:nvSpPr>
            <p:cNvPr id="59" name="TextBox 58">
              <a:extLst>
                <a:ext uri="{FF2B5EF4-FFF2-40B4-BE49-F238E27FC236}">
                  <a16:creationId xmlns:a16="http://schemas.microsoft.com/office/drawing/2014/main" id="{786257EE-7751-F64A-97D0-A054DE3D5C2C}"/>
                </a:ext>
              </a:extLst>
            </p:cNvPr>
            <p:cNvSpPr txBox="1"/>
            <p:nvPr/>
          </p:nvSpPr>
          <p:spPr>
            <a:xfrm>
              <a:off x="2554594" y="2508643"/>
              <a:ext cx="45254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3000</a:t>
              </a:r>
            </a:p>
          </p:txBody>
        </p:sp>
        <p:sp>
          <p:nvSpPr>
            <p:cNvPr id="60" name="TextBox 59">
              <a:extLst>
                <a:ext uri="{FF2B5EF4-FFF2-40B4-BE49-F238E27FC236}">
                  <a16:creationId xmlns:a16="http://schemas.microsoft.com/office/drawing/2014/main" id="{82BB5B28-AD39-B344-812D-3F7B3149CC94}"/>
                </a:ext>
              </a:extLst>
            </p:cNvPr>
            <p:cNvSpPr txBox="1"/>
            <p:nvPr/>
          </p:nvSpPr>
          <p:spPr>
            <a:xfrm>
              <a:off x="2554594" y="2263538"/>
              <a:ext cx="45254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3500</a:t>
              </a:r>
            </a:p>
          </p:txBody>
        </p:sp>
        <p:sp>
          <p:nvSpPr>
            <p:cNvPr id="61" name="TextBox 60">
              <a:extLst>
                <a:ext uri="{FF2B5EF4-FFF2-40B4-BE49-F238E27FC236}">
                  <a16:creationId xmlns:a16="http://schemas.microsoft.com/office/drawing/2014/main" id="{BC91A5CA-8E98-DD4B-B852-C251EDEEAEAD}"/>
                </a:ext>
              </a:extLst>
            </p:cNvPr>
            <p:cNvSpPr txBox="1"/>
            <p:nvPr/>
          </p:nvSpPr>
          <p:spPr>
            <a:xfrm>
              <a:off x="2554594" y="2017801"/>
              <a:ext cx="45254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4000</a:t>
              </a:r>
            </a:p>
          </p:txBody>
        </p:sp>
        <p:sp>
          <p:nvSpPr>
            <p:cNvPr id="62" name="TextBox 61">
              <a:extLst>
                <a:ext uri="{FF2B5EF4-FFF2-40B4-BE49-F238E27FC236}">
                  <a16:creationId xmlns:a16="http://schemas.microsoft.com/office/drawing/2014/main" id="{1C7DD68E-402B-C541-810F-A1DCC423C25B}"/>
                </a:ext>
              </a:extLst>
            </p:cNvPr>
            <p:cNvSpPr txBox="1"/>
            <p:nvPr/>
          </p:nvSpPr>
          <p:spPr>
            <a:xfrm>
              <a:off x="2554594" y="1772696"/>
              <a:ext cx="45254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4500</a:t>
              </a:r>
            </a:p>
          </p:txBody>
        </p:sp>
        <p:sp>
          <p:nvSpPr>
            <p:cNvPr id="63" name="TextBox 62">
              <a:extLst>
                <a:ext uri="{FF2B5EF4-FFF2-40B4-BE49-F238E27FC236}">
                  <a16:creationId xmlns:a16="http://schemas.microsoft.com/office/drawing/2014/main" id="{3BD975F0-3D4B-314C-9A9E-D26EE878F8F6}"/>
                </a:ext>
              </a:extLst>
            </p:cNvPr>
            <p:cNvSpPr txBox="1"/>
            <p:nvPr/>
          </p:nvSpPr>
          <p:spPr>
            <a:xfrm>
              <a:off x="2554594" y="1534617"/>
              <a:ext cx="452545" cy="203395"/>
            </a:xfrm>
            <a:prstGeom prst="rect">
              <a:avLst/>
            </a:prstGeom>
            <a:noFill/>
          </p:spPr>
          <p:txBody>
            <a:bodyPr wrap="none" rtlCol="0">
              <a:spAutoFit/>
            </a:bodyPr>
            <a:lstStyle/>
            <a:p>
              <a:pPr algn="r"/>
              <a:r>
                <a:rPr lang="en-US" sz="1200" b="1" dirty="0">
                  <a:solidFill>
                    <a:schemeClr val="accent1"/>
                  </a:solidFill>
                  <a:latin typeface="Arial" panose="020B0604020202020204" pitchFamily="34" charset="0"/>
                  <a:cs typeface="Arial" panose="020B0604020202020204" pitchFamily="34" charset="0"/>
                </a:rPr>
                <a:t>5000</a:t>
              </a:r>
            </a:p>
          </p:txBody>
        </p:sp>
      </p:grpSp>
      <p:sp>
        <p:nvSpPr>
          <p:cNvPr id="65" name="TextBox 64">
            <a:extLst>
              <a:ext uri="{FF2B5EF4-FFF2-40B4-BE49-F238E27FC236}">
                <a16:creationId xmlns:a16="http://schemas.microsoft.com/office/drawing/2014/main" id="{E25B9C10-7C37-3E45-8CF5-BC4658A05790}"/>
              </a:ext>
            </a:extLst>
          </p:cNvPr>
          <p:cNvSpPr txBox="1"/>
          <p:nvPr/>
        </p:nvSpPr>
        <p:spPr>
          <a:xfrm rot="16200000">
            <a:off x="295136" y="2658377"/>
            <a:ext cx="970137" cy="338554"/>
          </a:xfrm>
          <a:prstGeom prst="rect">
            <a:avLst/>
          </a:prstGeom>
          <a:noFill/>
        </p:spPr>
        <p:txBody>
          <a:bodyPr wrap="none" rtlCol="0">
            <a:spAutoFit/>
          </a:bodyPr>
          <a:lstStyle/>
          <a:p>
            <a:r>
              <a:rPr lang="en-US" sz="1600" dirty="0">
                <a:solidFill>
                  <a:schemeClr val="accent1"/>
                </a:solidFill>
                <a:latin typeface="Franklin Gothic Medium" panose="020B0603020102020204" pitchFamily="34" charset="0"/>
                <a:cs typeface="Arial" panose="020B0604020202020204" pitchFamily="34" charset="0"/>
              </a:rPr>
              <a:t>Inpatient</a:t>
            </a:r>
          </a:p>
        </p:txBody>
      </p:sp>
      <p:sp>
        <p:nvSpPr>
          <p:cNvPr id="66" name="TextBox 65">
            <a:extLst>
              <a:ext uri="{FF2B5EF4-FFF2-40B4-BE49-F238E27FC236}">
                <a16:creationId xmlns:a16="http://schemas.microsoft.com/office/drawing/2014/main" id="{FFEB0624-70D9-1D4F-98C2-CC0E2F4E56B7}"/>
              </a:ext>
            </a:extLst>
          </p:cNvPr>
          <p:cNvSpPr txBox="1"/>
          <p:nvPr/>
        </p:nvSpPr>
        <p:spPr>
          <a:xfrm rot="5400000">
            <a:off x="8138336" y="2875295"/>
            <a:ext cx="1112805" cy="338554"/>
          </a:xfrm>
          <a:prstGeom prst="rect">
            <a:avLst/>
          </a:prstGeom>
          <a:noFill/>
        </p:spPr>
        <p:txBody>
          <a:bodyPr wrap="none" rtlCol="0">
            <a:spAutoFit/>
          </a:bodyPr>
          <a:lstStyle/>
          <a:p>
            <a:r>
              <a:rPr lang="en-US" sz="1600" dirty="0">
                <a:latin typeface="Franklin Gothic Medium" panose="020B0603020102020204" pitchFamily="34" charset="0"/>
                <a:cs typeface="Arial" panose="020B0604020202020204" pitchFamily="34" charset="0"/>
              </a:rPr>
              <a:t>Outpatient</a:t>
            </a:r>
          </a:p>
        </p:txBody>
      </p:sp>
    </p:spTree>
    <p:extLst>
      <p:ext uri="{BB962C8B-B14F-4D97-AF65-F5344CB8AC3E}">
        <p14:creationId xmlns:p14="http://schemas.microsoft.com/office/powerpoint/2010/main" val="24497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54C3C6-833C-D947-9BDB-4E5AD062944B}"/>
              </a:ext>
            </a:extLst>
          </p:cNvPr>
          <p:cNvGrpSpPr/>
          <p:nvPr/>
        </p:nvGrpSpPr>
        <p:grpSpPr>
          <a:xfrm>
            <a:off x="-666338" y="800418"/>
            <a:ext cx="9888637" cy="6057581"/>
            <a:chOff x="-666338" y="1269634"/>
            <a:chExt cx="9888637" cy="5994488"/>
          </a:xfrm>
          <a:solidFill>
            <a:schemeClr val="tx2">
              <a:lumMod val="20000"/>
              <a:lumOff val="80000"/>
            </a:schemeClr>
          </a:solidFill>
        </p:grpSpPr>
        <p:sp>
          <p:nvSpPr>
            <p:cNvPr id="26" name="Freeform 25">
              <a:extLst>
                <a:ext uri="{FF2B5EF4-FFF2-40B4-BE49-F238E27FC236}">
                  <a16:creationId xmlns:a16="http://schemas.microsoft.com/office/drawing/2014/main" id="{DD147575-EFCB-234D-8BAE-21EA5FE42B52}"/>
                </a:ext>
              </a:extLst>
            </p:cNvPr>
            <p:cNvSpPr/>
            <p:nvPr/>
          </p:nvSpPr>
          <p:spPr>
            <a:xfrm>
              <a:off x="-381187" y="1744688"/>
              <a:ext cx="9318336" cy="5519434"/>
            </a:xfrm>
            <a:custGeom>
              <a:avLst/>
              <a:gdLst>
                <a:gd name="connsiteX0" fmla="*/ 33251 w 11047614"/>
                <a:gd name="connsiteY0" fmla="*/ 3715789 h 5328458"/>
                <a:gd name="connsiteX1" fmla="*/ 33251 w 11047614"/>
                <a:gd name="connsiteY1" fmla="*/ 3715789 h 5328458"/>
                <a:gd name="connsiteX2" fmla="*/ 207818 w 11047614"/>
                <a:gd name="connsiteY2" fmla="*/ 3690851 h 5328458"/>
                <a:gd name="connsiteX3" fmla="*/ 249382 w 11047614"/>
                <a:gd name="connsiteY3" fmla="*/ 3682538 h 5328458"/>
                <a:gd name="connsiteX4" fmla="*/ 324196 w 11047614"/>
                <a:gd name="connsiteY4" fmla="*/ 3674225 h 5328458"/>
                <a:gd name="connsiteX5" fmla="*/ 390698 w 11047614"/>
                <a:gd name="connsiteY5" fmla="*/ 3665913 h 5328458"/>
                <a:gd name="connsiteX6" fmla="*/ 440574 w 11047614"/>
                <a:gd name="connsiteY6" fmla="*/ 3657600 h 5328458"/>
                <a:gd name="connsiteX7" fmla="*/ 523702 w 11047614"/>
                <a:gd name="connsiteY7" fmla="*/ 3649287 h 5328458"/>
                <a:gd name="connsiteX8" fmla="*/ 606829 w 11047614"/>
                <a:gd name="connsiteY8" fmla="*/ 3632662 h 5328458"/>
                <a:gd name="connsiteX9" fmla="*/ 681643 w 11047614"/>
                <a:gd name="connsiteY9" fmla="*/ 3599411 h 5328458"/>
                <a:gd name="connsiteX10" fmla="*/ 714894 w 11047614"/>
                <a:gd name="connsiteY10" fmla="*/ 3582785 h 5328458"/>
                <a:gd name="connsiteX11" fmla="*/ 731520 w 11047614"/>
                <a:gd name="connsiteY11" fmla="*/ 3566160 h 5328458"/>
                <a:gd name="connsiteX12" fmla="*/ 756458 w 11047614"/>
                <a:gd name="connsiteY12" fmla="*/ 3557847 h 5328458"/>
                <a:gd name="connsiteX13" fmla="*/ 781396 w 11047614"/>
                <a:gd name="connsiteY13" fmla="*/ 3541222 h 5328458"/>
                <a:gd name="connsiteX14" fmla="*/ 806334 w 11047614"/>
                <a:gd name="connsiteY14" fmla="*/ 3532909 h 5328458"/>
                <a:gd name="connsiteX15" fmla="*/ 831273 w 11047614"/>
                <a:gd name="connsiteY15" fmla="*/ 3516284 h 5328458"/>
                <a:gd name="connsiteX16" fmla="*/ 864523 w 11047614"/>
                <a:gd name="connsiteY16" fmla="*/ 3507971 h 5328458"/>
                <a:gd name="connsiteX17" fmla="*/ 914400 w 11047614"/>
                <a:gd name="connsiteY17" fmla="*/ 3499658 h 5328458"/>
                <a:gd name="connsiteX18" fmla="*/ 955963 w 11047614"/>
                <a:gd name="connsiteY18" fmla="*/ 3491345 h 5328458"/>
                <a:gd name="connsiteX19" fmla="*/ 1064029 w 11047614"/>
                <a:gd name="connsiteY19" fmla="*/ 3433156 h 5328458"/>
                <a:gd name="connsiteX20" fmla="*/ 1097280 w 11047614"/>
                <a:gd name="connsiteY20" fmla="*/ 3416531 h 5328458"/>
                <a:gd name="connsiteX21" fmla="*/ 1130531 w 11047614"/>
                <a:gd name="connsiteY21" fmla="*/ 3399905 h 5328458"/>
                <a:gd name="connsiteX22" fmla="*/ 1180407 w 11047614"/>
                <a:gd name="connsiteY22" fmla="*/ 3383280 h 5328458"/>
                <a:gd name="connsiteX23" fmla="*/ 1205345 w 11047614"/>
                <a:gd name="connsiteY23" fmla="*/ 3374967 h 5328458"/>
                <a:gd name="connsiteX24" fmla="*/ 1288473 w 11047614"/>
                <a:gd name="connsiteY24" fmla="*/ 3333404 h 5328458"/>
                <a:gd name="connsiteX25" fmla="*/ 1354974 w 11047614"/>
                <a:gd name="connsiteY25" fmla="*/ 3300153 h 5328458"/>
                <a:gd name="connsiteX26" fmla="*/ 1413163 w 11047614"/>
                <a:gd name="connsiteY26" fmla="*/ 3266902 h 5328458"/>
                <a:gd name="connsiteX27" fmla="*/ 1446414 w 11047614"/>
                <a:gd name="connsiteY27" fmla="*/ 3258589 h 5328458"/>
                <a:gd name="connsiteX28" fmla="*/ 1537854 w 11047614"/>
                <a:gd name="connsiteY28" fmla="*/ 3241964 h 5328458"/>
                <a:gd name="connsiteX29" fmla="*/ 1587731 w 11047614"/>
                <a:gd name="connsiteY29" fmla="*/ 3225338 h 5328458"/>
                <a:gd name="connsiteX30" fmla="*/ 1679171 w 11047614"/>
                <a:gd name="connsiteY30" fmla="*/ 3208713 h 5328458"/>
                <a:gd name="connsiteX31" fmla="*/ 1770611 w 11047614"/>
                <a:gd name="connsiteY31" fmla="*/ 3217025 h 5328458"/>
                <a:gd name="connsiteX32" fmla="*/ 1878676 w 11047614"/>
                <a:gd name="connsiteY32" fmla="*/ 3200400 h 5328458"/>
                <a:gd name="connsiteX33" fmla="*/ 1928553 w 11047614"/>
                <a:gd name="connsiteY33" fmla="*/ 3175462 h 5328458"/>
                <a:gd name="connsiteX34" fmla="*/ 1953491 w 11047614"/>
                <a:gd name="connsiteY34" fmla="*/ 3167149 h 5328458"/>
                <a:gd name="connsiteX35" fmla="*/ 1978429 w 11047614"/>
                <a:gd name="connsiteY35" fmla="*/ 3150524 h 5328458"/>
                <a:gd name="connsiteX36" fmla="*/ 2011680 w 11047614"/>
                <a:gd name="connsiteY36" fmla="*/ 3133898 h 5328458"/>
                <a:gd name="connsiteX37" fmla="*/ 2053243 w 11047614"/>
                <a:gd name="connsiteY37" fmla="*/ 3108960 h 5328458"/>
                <a:gd name="connsiteX38" fmla="*/ 2078182 w 11047614"/>
                <a:gd name="connsiteY38" fmla="*/ 3092335 h 5328458"/>
                <a:gd name="connsiteX39" fmla="*/ 2111433 w 11047614"/>
                <a:gd name="connsiteY39" fmla="*/ 3084022 h 5328458"/>
                <a:gd name="connsiteX40" fmla="*/ 2136371 w 11047614"/>
                <a:gd name="connsiteY40" fmla="*/ 3075709 h 5328458"/>
                <a:gd name="connsiteX41" fmla="*/ 2169622 w 11047614"/>
                <a:gd name="connsiteY41" fmla="*/ 3059084 h 5328458"/>
                <a:gd name="connsiteX42" fmla="*/ 2219498 w 11047614"/>
                <a:gd name="connsiteY42" fmla="*/ 3050771 h 5328458"/>
                <a:gd name="connsiteX43" fmla="*/ 2252749 w 11047614"/>
                <a:gd name="connsiteY43" fmla="*/ 3042458 h 5328458"/>
                <a:gd name="connsiteX44" fmla="*/ 2277687 w 11047614"/>
                <a:gd name="connsiteY44" fmla="*/ 3034145 h 5328458"/>
                <a:gd name="connsiteX45" fmla="*/ 2352502 w 11047614"/>
                <a:gd name="connsiteY45" fmla="*/ 3017520 h 5328458"/>
                <a:gd name="connsiteX46" fmla="*/ 2385753 w 11047614"/>
                <a:gd name="connsiteY46" fmla="*/ 3009207 h 5328458"/>
                <a:gd name="connsiteX47" fmla="*/ 2502131 w 11047614"/>
                <a:gd name="connsiteY47" fmla="*/ 2992582 h 5328458"/>
                <a:gd name="connsiteX48" fmla="*/ 2543694 w 11047614"/>
                <a:gd name="connsiteY48" fmla="*/ 2984269 h 5328458"/>
                <a:gd name="connsiteX49" fmla="*/ 2568633 w 11047614"/>
                <a:gd name="connsiteY49" fmla="*/ 2975956 h 5328458"/>
                <a:gd name="connsiteX50" fmla="*/ 2610196 w 11047614"/>
                <a:gd name="connsiteY50" fmla="*/ 2967644 h 5328458"/>
                <a:gd name="connsiteX51" fmla="*/ 2651760 w 11047614"/>
                <a:gd name="connsiteY51" fmla="*/ 2951018 h 5328458"/>
                <a:gd name="connsiteX52" fmla="*/ 2685011 w 11047614"/>
                <a:gd name="connsiteY52" fmla="*/ 2942705 h 5328458"/>
                <a:gd name="connsiteX53" fmla="*/ 2718262 w 11047614"/>
                <a:gd name="connsiteY53" fmla="*/ 2926080 h 5328458"/>
                <a:gd name="connsiteX54" fmla="*/ 2768138 w 11047614"/>
                <a:gd name="connsiteY54" fmla="*/ 2909455 h 5328458"/>
                <a:gd name="connsiteX55" fmla="*/ 2842953 w 11047614"/>
                <a:gd name="connsiteY55" fmla="*/ 2867891 h 5328458"/>
                <a:gd name="connsiteX56" fmla="*/ 2917767 w 11047614"/>
                <a:gd name="connsiteY56" fmla="*/ 2834640 h 5328458"/>
                <a:gd name="connsiteX57" fmla="*/ 2959331 w 11047614"/>
                <a:gd name="connsiteY57" fmla="*/ 2809702 h 5328458"/>
                <a:gd name="connsiteX58" fmla="*/ 3025833 w 11047614"/>
                <a:gd name="connsiteY58" fmla="*/ 2776451 h 5328458"/>
                <a:gd name="connsiteX59" fmla="*/ 3108960 w 11047614"/>
                <a:gd name="connsiteY59" fmla="*/ 2726575 h 5328458"/>
                <a:gd name="connsiteX60" fmla="*/ 3175462 w 11047614"/>
                <a:gd name="connsiteY60" fmla="*/ 2693324 h 5328458"/>
                <a:gd name="connsiteX61" fmla="*/ 3208713 w 11047614"/>
                <a:gd name="connsiteY61" fmla="*/ 2676698 h 5328458"/>
                <a:gd name="connsiteX62" fmla="*/ 3283527 w 11047614"/>
                <a:gd name="connsiteY62" fmla="*/ 2651760 h 5328458"/>
                <a:gd name="connsiteX63" fmla="*/ 3333403 w 11047614"/>
                <a:gd name="connsiteY63" fmla="*/ 2635135 h 5328458"/>
                <a:gd name="connsiteX64" fmla="*/ 3366654 w 11047614"/>
                <a:gd name="connsiteY64" fmla="*/ 2618509 h 5328458"/>
                <a:gd name="connsiteX65" fmla="*/ 3399905 w 11047614"/>
                <a:gd name="connsiteY65" fmla="*/ 2610196 h 5328458"/>
                <a:gd name="connsiteX66" fmla="*/ 3433156 w 11047614"/>
                <a:gd name="connsiteY66" fmla="*/ 2593571 h 5328458"/>
                <a:gd name="connsiteX67" fmla="*/ 3466407 w 11047614"/>
                <a:gd name="connsiteY67" fmla="*/ 2585258 h 5328458"/>
                <a:gd name="connsiteX68" fmla="*/ 3499658 w 11047614"/>
                <a:gd name="connsiteY68" fmla="*/ 2568633 h 5328458"/>
                <a:gd name="connsiteX69" fmla="*/ 3541222 w 11047614"/>
                <a:gd name="connsiteY69" fmla="*/ 2560320 h 5328458"/>
                <a:gd name="connsiteX70" fmla="*/ 3574473 w 11047614"/>
                <a:gd name="connsiteY70" fmla="*/ 2552007 h 5328458"/>
                <a:gd name="connsiteX71" fmla="*/ 3665913 w 11047614"/>
                <a:gd name="connsiteY71" fmla="*/ 2527069 h 5328458"/>
                <a:gd name="connsiteX72" fmla="*/ 3699163 w 11047614"/>
                <a:gd name="connsiteY72" fmla="*/ 2510444 h 5328458"/>
                <a:gd name="connsiteX73" fmla="*/ 3732414 w 11047614"/>
                <a:gd name="connsiteY73" fmla="*/ 2502131 h 5328458"/>
                <a:gd name="connsiteX74" fmla="*/ 3807229 w 11047614"/>
                <a:gd name="connsiteY74" fmla="*/ 2485505 h 5328458"/>
                <a:gd name="connsiteX75" fmla="*/ 3882043 w 11047614"/>
                <a:gd name="connsiteY75" fmla="*/ 2452255 h 5328458"/>
                <a:gd name="connsiteX76" fmla="*/ 3956858 w 11047614"/>
                <a:gd name="connsiteY76" fmla="*/ 2419004 h 5328458"/>
                <a:gd name="connsiteX77" fmla="*/ 3998422 w 11047614"/>
                <a:gd name="connsiteY77" fmla="*/ 2394065 h 5328458"/>
                <a:gd name="connsiteX78" fmla="*/ 4023360 w 11047614"/>
                <a:gd name="connsiteY78" fmla="*/ 2377440 h 5328458"/>
                <a:gd name="connsiteX79" fmla="*/ 4073236 w 11047614"/>
                <a:gd name="connsiteY79" fmla="*/ 2352502 h 5328458"/>
                <a:gd name="connsiteX80" fmla="*/ 4098174 w 11047614"/>
                <a:gd name="connsiteY80" fmla="*/ 2335876 h 5328458"/>
                <a:gd name="connsiteX81" fmla="*/ 4139738 w 11047614"/>
                <a:gd name="connsiteY81" fmla="*/ 2310938 h 5328458"/>
                <a:gd name="connsiteX82" fmla="*/ 4164676 w 11047614"/>
                <a:gd name="connsiteY82" fmla="*/ 2294313 h 5328458"/>
                <a:gd name="connsiteX83" fmla="*/ 4189614 w 11047614"/>
                <a:gd name="connsiteY83" fmla="*/ 2286000 h 5328458"/>
                <a:gd name="connsiteX84" fmla="*/ 4214553 w 11047614"/>
                <a:gd name="connsiteY84" fmla="*/ 2269375 h 5328458"/>
                <a:gd name="connsiteX85" fmla="*/ 4247803 w 11047614"/>
                <a:gd name="connsiteY85" fmla="*/ 2252749 h 5328458"/>
                <a:gd name="connsiteX86" fmla="*/ 4264429 w 11047614"/>
                <a:gd name="connsiteY86" fmla="*/ 2236124 h 5328458"/>
                <a:gd name="connsiteX87" fmla="*/ 4297680 w 11047614"/>
                <a:gd name="connsiteY87" fmla="*/ 2219498 h 5328458"/>
                <a:gd name="connsiteX88" fmla="*/ 4322618 w 11047614"/>
                <a:gd name="connsiteY88" fmla="*/ 2202873 h 5328458"/>
                <a:gd name="connsiteX89" fmla="*/ 4347556 w 11047614"/>
                <a:gd name="connsiteY89" fmla="*/ 2194560 h 5328458"/>
                <a:gd name="connsiteX90" fmla="*/ 4447309 w 11047614"/>
                <a:gd name="connsiteY90" fmla="*/ 2144684 h 5328458"/>
                <a:gd name="connsiteX91" fmla="*/ 4513811 w 11047614"/>
                <a:gd name="connsiteY91" fmla="*/ 2103120 h 5328458"/>
                <a:gd name="connsiteX92" fmla="*/ 4538749 w 11047614"/>
                <a:gd name="connsiteY92" fmla="*/ 2094807 h 5328458"/>
                <a:gd name="connsiteX93" fmla="*/ 4580313 w 11047614"/>
                <a:gd name="connsiteY93" fmla="*/ 2069869 h 5328458"/>
                <a:gd name="connsiteX94" fmla="*/ 4646814 w 11047614"/>
                <a:gd name="connsiteY94" fmla="*/ 2036618 h 5328458"/>
                <a:gd name="connsiteX95" fmla="*/ 4696691 w 11047614"/>
                <a:gd name="connsiteY95" fmla="*/ 2003367 h 5328458"/>
                <a:gd name="connsiteX96" fmla="*/ 4729942 w 11047614"/>
                <a:gd name="connsiteY96" fmla="*/ 1978429 h 5328458"/>
                <a:gd name="connsiteX97" fmla="*/ 4771505 w 11047614"/>
                <a:gd name="connsiteY97" fmla="*/ 1961804 h 5328458"/>
                <a:gd name="connsiteX98" fmla="*/ 4813069 w 11047614"/>
                <a:gd name="connsiteY98" fmla="*/ 1928553 h 5328458"/>
                <a:gd name="connsiteX99" fmla="*/ 4838007 w 11047614"/>
                <a:gd name="connsiteY99" fmla="*/ 1920240 h 5328458"/>
                <a:gd name="connsiteX100" fmla="*/ 4871258 w 11047614"/>
                <a:gd name="connsiteY100" fmla="*/ 1903615 h 5328458"/>
                <a:gd name="connsiteX101" fmla="*/ 4912822 w 11047614"/>
                <a:gd name="connsiteY101" fmla="*/ 1878676 h 5328458"/>
                <a:gd name="connsiteX102" fmla="*/ 4987636 w 11047614"/>
                <a:gd name="connsiteY102" fmla="*/ 1845425 h 5328458"/>
                <a:gd name="connsiteX103" fmla="*/ 5020887 w 11047614"/>
                <a:gd name="connsiteY103" fmla="*/ 1828800 h 5328458"/>
                <a:gd name="connsiteX104" fmla="*/ 5045825 w 11047614"/>
                <a:gd name="connsiteY104" fmla="*/ 1803862 h 5328458"/>
                <a:gd name="connsiteX105" fmla="*/ 5079076 w 11047614"/>
                <a:gd name="connsiteY105" fmla="*/ 1812175 h 5328458"/>
                <a:gd name="connsiteX106" fmla="*/ 5187142 w 11047614"/>
                <a:gd name="connsiteY106" fmla="*/ 1803862 h 5328458"/>
                <a:gd name="connsiteX107" fmla="*/ 5237018 w 11047614"/>
                <a:gd name="connsiteY107" fmla="*/ 1795549 h 5328458"/>
                <a:gd name="connsiteX108" fmla="*/ 5403273 w 11047614"/>
                <a:gd name="connsiteY108" fmla="*/ 1787236 h 5328458"/>
                <a:gd name="connsiteX109" fmla="*/ 5561214 w 11047614"/>
                <a:gd name="connsiteY109" fmla="*/ 1770611 h 5328458"/>
                <a:gd name="connsiteX110" fmla="*/ 5669280 w 11047614"/>
                <a:gd name="connsiteY110" fmla="*/ 1745673 h 5328458"/>
                <a:gd name="connsiteX111" fmla="*/ 5727469 w 11047614"/>
                <a:gd name="connsiteY111" fmla="*/ 1729047 h 5328458"/>
                <a:gd name="connsiteX112" fmla="*/ 5769033 w 11047614"/>
                <a:gd name="connsiteY112" fmla="*/ 1720735 h 5328458"/>
                <a:gd name="connsiteX113" fmla="*/ 5818909 w 11047614"/>
                <a:gd name="connsiteY113" fmla="*/ 1704109 h 5328458"/>
                <a:gd name="connsiteX114" fmla="*/ 5868785 w 11047614"/>
                <a:gd name="connsiteY114" fmla="*/ 1695796 h 5328458"/>
                <a:gd name="connsiteX115" fmla="*/ 5943600 w 11047614"/>
                <a:gd name="connsiteY115" fmla="*/ 1679171 h 5328458"/>
                <a:gd name="connsiteX116" fmla="*/ 5968538 w 11047614"/>
                <a:gd name="connsiteY116" fmla="*/ 1670858 h 5328458"/>
                <a:gd name="connsiteX117" fmla="*/ 6035040 w 11047614"/>
                <a:gd name="connsiteY117" fmla="*/ 1629295 h 5328458"/>
                <a:gd name="connsiteX118" fmla="*/ 6084916 w 11047614"/>
                <a:gd name="connsiteY118" fmla="*/ 1612669 h 5328458"/>
                <a:gd name="connsiteX119" fmla="*/ 6118167 w 11047614"/>
                <a:gd name="connsiteY119" fmla="*/ 1587731 h 5328458"/>
                <a:gd name="connsiteX120" fmla="*/ 6134793 w 11047614"/>
                <a:gd name="connsiteY120" fmla="*/ 1571105 h 5328458"/>
                <a:gd name="connsiteX121" fmla="*/ 6201294 w 11047614"/>
                <a:gd name="connsiteY121" fmla="*/ 1521229 h 5328458"/>
                <a:gd name="connsiteX122" fmla="*/ 6226233 w 11047614"/>
                <a:gd name="connsiteY122" fmla="*/ 1504604 h 5328458"/>
                <a:gd name="connsiteX123" fmla="*/ 6251171 w 11047614"/>
                <a:gd name="connsiteY123" fmla="*/ 1479665 h 5328458"/>
                <a:gd name="connsiteX124" fmla="*/ 6301047 w 11047614"/>
                <a:gd name="connsiteY124" fmla="*/ 1454727 h 5328458"/>
                <a:gd name="connsiteX125" fmla="*/ 6342611 w 11047614"/>
                <a:gd name="connsiteY125" fmla="*/ 1421476 h 5328458"/>
                <a:gd name="connsiteX126" fmla="*/ 6400800 w 11047614"/>
                <a:gd name="connsiteY126" fmla="*/ 1404851 h 5328458"/>
                <a:gd name="connsiteX127" fmla="*/ 6434051 w 11047614"/>
                <a:gd name="connsiteY127" fmla="*/ 1388225 h 5328458"/>
                <a:gd name="connsiteX128" fmla="*/ 6492240 w 11047614"/>
                <a:gd name="connsiteY128" fmla="*/ 1371600 h 5328458"/>
                <a:gd name="connsiteX129" fmla="*/ 6583680 w 11047614"/>
                <a:gd name="connsiteY129" fmla="*/ 1330036 h 5328458"/>
                <a:gd name="connsiteX130" fmla="*/ 6608618 w 11047614"/>
                <a:gd name="connsiteY130" fmla="*/ 1321724 h 5328458"/>
                <a:gd name="connsiteX131" fmla="*/ 6700058 w 11047614"/>
                <a:gd name="connsiteY131" fmla="*/ 1271847 h 5328458"/>
                <a:gd name="connsiteX132" fmla="*/ 6758247 w 11047614"/>
                <a:gd name="connsiteY132" fmla="*/ 1255222 h 5328458"/>
                <a:gd name="connsiteX133" fmla="*/ 6783185 w 11047614"/>
                <a:gd name="connsiteY133" fmla="*/ 1238596 h 5328458"/>
                <a:gd name="connsiteX134" fmla="*/ 6808123 w 11047614"/>
                <a:gd name="connsiteY134" fmla="*/ 1230284 h 5328458"/>
                <a:gd name="connsiteX135" fmla="*/ 6866313 w 11047614"/>
                <a:gd name="connsiteY135" fmla="*/ 1197033 h 5328458"/>
                <a:gd name="connsiteX136" fmla="*/ 6891251 w 11047614"/>
                <a:gd name="connsiteY136" fmla="*/ 1188720 h 5328458"/>
                <a:gd name="connsiteX137" fmla="*/ 6949440 w 11047614"/>
                <a:gd name="connsiteY137" fmla="*/ 1155469 h 5328458"/>
                <a:gd name="connsiteX138" fmla="*/ 6974378 w 11047614"/>
                <a:gd name="connsiteY138" fmla="*/ 1147156 h 5328458"/>
                <a:gd name="connsiteX139" fmla="*/ 6999316 w 11047614"/>
                <a:gd name="connsiteY139" fmla="*/ 1130531 h 5328458"/>
                <a:gd name="connsiteX140" fmla="*/ 7032567 w 11047614"/>
                <a:gd name="connsiteY140" fmla="*/ 1122218 h 5328458"/>
                <a:gd name="connsiteX141" fmla="*/ 7065818 w 11047614"/>
                <a:gd name="connsiteY141" fmla="*/ 1105593 h 5328458"/>
                <a:gd name="connsiteX142" fmla="*/ 7099069 w 11047614"/>
                <a:gd name="connsiteY142" fmla="*/ 1097280 h 5328458"/>
                <a:gd name="connsiteX143" fmla="*/ 7132320 w 11047614"/>
                <a:gd name="connsiteY143" fmla="*/ 1080655 h 5328458"/>
                <a:gd name="connsiteX144" fmla="*/ 7157258 w 11047614"/>
                <a:gd name="connsiteY144" fmla="*/ 1072342 h 5328458"/>
                <a:gd name="connsiteX145" fmla="*/ 7182196 w 11047614"/>
                <a:gd name="connsiteY145" fmla="*/ 1055716 h 5328458"/>
                <a:gd name="connsiteX146" fmla="*/ 7240385 w 11047614"/>
                <a:gd name="connsiteY146" fmla="*/ 1039091 h 5328458"/>
                <a:gd name="connsiteX147" fmla="*/ 7298574 w 11047614"/>
                <a:gd name="connsiteY147" fmla="*/ 1022465 h 5328458"/>
                <a:gd name="connsiteX148" fmla="*/ 7340138 w 11047614"/>
                <a:gd name="connsiteY148" fmla="*/ 1014153 h 5328458"/>
                <a:gd name="connsiteX149" fmla="*/ 7390014 w 11047614"/>
                <a:gd name="connsiteY149" fmla="*/ 1005840 h 5328458"/>
                <a:gd name="connsiteX150" fmla="*/ 7439891 w 11047614"/>
                <a:gd name="connsiteY150" fmla="*/ 989215 h 5328458"/>
                <a:gd name="connsiteX151" fmla="*/ 7489767 w 11047614"/>
                <a:gd name="connsiteY151" fmla="*/ 972589 h 5328458"/>
                <a:gd name="connsiteX152" fmla="*/ 7539643 w 11047614"/>
                <a:gd name="connsiteY152" fmla="*/ 955964 h 5328458"/>
                <a:gd name="connsiteX153" fmla="*/ 7581207 w 11047614"/>
                <a:gd name="connsiteY153" fmla="*/ 947651 h 5328458"/>
                <a:gd name="connsiteX154" fmla="*/ 7614458 w 11047614"/>
                <a:gd name="connsiteY154" fmla="*/ 939338 h 5328458"/>
                <a:gd name="connsiteX155" fmla="*/ 7664334 w 11047614"/>
                <a:gd name="connsiteY155" fmla="*/ 931025 h 5328458"/>
                <a:gd name="connsiteX156" fmla="*/ 7689273 w 11047614"/>
                <a:gd name="connsiteY156" fmla="*/ 922713 h 5328458"/>
                <a:gd name="connsiteX157" fmla="*/ 7764087 w 11047614"/>
                <a:gd name="connsiteY157" fmla="*/ 906087 h 5328458"/>
                <a:gd name="connsiteX158" fmla="*/ 7813963 w 11047614"/>
                <a:gd name="connsiteY158" fmla="*/ 889462 h 5328458"/>
                <a:gd name="connsiteX159" fmla="*/ 7872153 w 11047614"/>
                <a:gd name="connsiteY159" fmla="*/ 872836 h 5328458"/>
                <a:gd name="connsiteX160" fmla="*/ 7905403 w 11047614"/>
                <a:gd name="connsiteY160" fmla="*/ 856211 h 5328458"/>
                <a:gd name="connsiteX161" fmla="*/ 7930342 w 11047614"/>
                <a:gd name="connsiteY161" fmla="*/ 847898 h 5328458"/>
                <a:gd name="connsiteX162" fmla="*/ 7963593 w 11047614"/>
                <a:gd name="connsiteY162" fmla="*/ 831273 h 5328458"/>
                <a:gd name="connsiteX163" fmla="*/ 7988531 w 11047614"/>
                <a:gd name="connsiteY163" fmla="*/ 822960 h 5328458"/>
                <a:gd name="connsiteX164" fmla="*/ 8030094 w 11047614"/>
                <a:gd name="connsiteY164" fmla="*/ 806335 h 5328458"/>
                <a:gd name="connsiteX165" fmla="*/ 8063345 w 11047614"/>
                <a:gd name="connsiteY165" fmla="*/ 789709 h 5328458"/>
                <a:gd name="connsiteX166" fmla="*/ 8088283 w 11047614"/>
                <a:gd name="connsiteY166" fmla="*/ 773084 h 5328458"/>
                <a:gd name="connsiteX167" fmla="*/ 8113222 w 11047614"/>
                <a:gd name="connsiteY167" fmla="*/ 764771 h 5328458"/>
                <a:gd name="connsiteX168" fmla="*/ 8129847 w 11047614"/>
                <a:gd name="connsiteY168" fmla="*/ 748145 h 5328458"/>
                <a:gd name="connsiteX169" fmla="*/ 8179723 w 11047614"/>
                <a:gd name="connsiteY169" fmla="*/ 714895 h 5328458"/>
                <a:gd name="connsiteX170" fmla="*/ 8196349 w 11047614"/>
                <a:gd name="connsiteY170" fmla="*/ 698269 h 5328458"/>
                <a:gd name="connsiteX171" fmla="*/ 8254538 w 11047614"/>
                <a:gd name="connsiteY171" fmla="*/ 673331 h 5328458"/>
                <a:gd name="connsiteX172" fmla="*/ 8287789 w 11047614"/>
                <a:gd name="connsiteY172" fmla="*/ 665018 h 5328458"/>
                <a:gd name="connsiteX173" fmla="*/ 8312727 w 11047614"/>
                <a:gd name="connsiteY173" fmla="*/ 656705 h 5328458"/>
                <a:gd name="connsiteX174" fmla="*/ 8345978 w 11047614"/>
                <a:gd name="connsiteY174" fmla="*/ 648393 h 5328458"/>
                <a:gd name="connsiteX175" fmla="*/ 8370916 w 11047614"/>
                <a:gd name="connsiteY175" fmla="*/ 640080 h 5328458"/>
                <a:gd name="connsiteX176" fmla="*/ 8429105 w 11047614"/>
                <a:gd name="connsiteY176" fmla="*/ 631767 h 5328458"/>
                <a:gd name="connsiteX177" fmla="*/ 8578734 w 11047614"/>
                <a:gd name="connsiteY177" fmla="*/ 615142 h 5328458"/>
                <a:gd name="connsiteX178" fmla="*/ 8711738 w 11047614"/>
                <a:gd name="connsiteY178" fmla="*/ 598516 h 5328458"/>
                <a:gd name="connsiteX179" fmla="*/ 8803178 w 11047614"/>
                <a:gd name="connsiteY179" fmla="*/ 590204 h 5328458"/>
                <a:gd name="connsiteX180" fmla="*/ 8944494 w 11047614"/>
                <a:gd name="connsiteY180" fmla="*/ 573578 h 5328458"/>
                <a:gd name="connsiteX181" fmla="*/ 9010996 w 11047614"/>
                <a:gd name="connsiteY181" fmla="*/ 556953 h 5328458"/>
                <a:gd name="connsiteX182" fmla="*/ 9035934 w 11047614"/>
                <a:gd name="connsiteY182" fmla="*/ 548640 h 5328458"/>
                <a:gd name="connsiteX183" fmla="*/ 9069185 w 11047614"/>
                <a:gd name="connsiteY183" fmla="*/ 540327 h 5328458"/>
                <a:gd name="connsiteX184" fmla="*/ 9177251 w 11047614"/>
                <a:gd name="connsiteY184" fmla="*/ 515389 h 5328458"/>
                <a:gd name="connsiteX185" fmla="*/ 9227127 w 11047614"/>
                <a:gd name="connsiteY185" fmla="*/ 498764 h 5328458"/>
                <a:gd name="connsiteX186" fmla="*/ 9293629 w 11047614"/>
                <a:gd name="connsiteY186" fmla="*/ 473825 h 5328458"/>
                <a:gd name="connsiteX187" fmla="*/ 9343505 w 11047614"/>
                <a:gd name="connsiteY187" fmla="*/ 465513 h 5328458"/>
                <a:gd name="connsiteX188" fmla="*/ 9418320 w 11047614"/>
                <a:gd name="connsiteY188" fmla="*/ 448887 h 5328458"/>
                <a:gd name="connsiteX189" fmla="*/ 9484822 w 11047614"/>
                <a:gd name="connsiteY189" fmla="*/ 423949 h 5328458"/>
                <a:gd name="connsiteX190" fmla="*/ 9551323 w 11047614"/>
                <a:gd name="connsiteY190" fmla="*/ 407324 h 5328458"/>
                <a:gd name="connsiteX191" fmla="*/ 9567949 w 11047614"/>
                <a:gd name="connsiteY191" fmla="*/ 390698 h 5328458"/>
                <a:gd name="connsiteX192" fmla="*/ 9601200 w 11047614"/>
                <a:gd name="connsiteY192" fmla="*/ 382385 h 5328458"/>
                <a:gd name="connsiteX193" fmla="*/ 9626138 w 11047614"/>
                <a:gd name="connsiteY193" fmla="*/ 374073 h 5328458"/>
                <a:gd name="connsiteX194" fmla="*/ 9659389 w 11047614"/>
                <a:gd name="connsiteY194" fmla="*/ 365760 h 5328458"/>
                <a:gd name="connsiteX195" fmla="*/ 9709265 w 11047614"/>
                <a:gd name="connsiteY195" fmla="*/ 340822 h 5328458"/>
                <a:gd name="connsiteX196" fmla="*/ 9742516 w 11047614"/>
                <a:gd name="connsiteY196" fmla="*/ 324196 h 5328458"/>
                <a:gd name="connsiteX197" fmla="*/ 9825643 w 11047614"/>
                <a:gd name="connsiteY197" fmla="*/ 274320 h 5328458"/>
                <a:gd name="connsiteX198" fmla="*/ 9850582 w 11047614"/>
                <a:gd name="connsiteY198" fmla="*/ 266007 h 5328458"/>
                <a:gd name="connsiteX199" fmla="*/ 9892145 w 11047614"/>
                <a:gd name="connsiteY199" fmla="*/ 249382 h 5328458"/>
                <a:gd name="connsiteX200" fmla="*/ 9958647 w 11047614"/>
                <a:gd name="connsiteY200" fmla="*/ 216131 h 5328458"/>
                <a:gd name="connsiteX201" fmla="*/ 10000211 w 11047614"/>
                <a:gd name="connsiteY201" fmla="*/ 199505 h 5328458"/>
                <a:gd name="connsiteX202" fmla="*/ 10058400 w 11047614"/>
                <a:gd name="connsiteY202" fmla="*/ 157942 h 5328458"/>
                <a:gd name="connsiteX203" fmla="*/ 10116589 w 11047614"/>
                <a:gd name="connsiteY203" fmla="*/ 141316 h 5328458"/>
                <a:gd name="connsiteX204" fmla="*/ 10166465 w 11047614"/>
                <a:gd name="connsiteY204" fmla="*/ 124691 h 5328458"/>
                <a:gd name="connsiteX205" fmla="*/ 10241280 w 11047614"/>
                <a:gd name="connsiteY205" fmla="*/ 99753 h 5328458"/>
                <a:gd name="connsiteX206" fmla="*/ 10266218 w 11047614"/>
                <a:gd name="connsiteY206" fmla="*/ 91440 h 5328458"/>
                <a:gd name="connsiteX207" fmla="*/ 10291156 w 11047614"/>
                <a:gd name="connsiteY207" fmla="*/ 83127 h 5328458"/>
                <a:gd name="connsiteX208" fmla="*/ 10324407 w 11047614"/>
                <a:gd name="connsiteY208" fmla="*/ 74815 h 5328458"/>
                <a:gd name="connsiteX209" fmla="*/ 10349345 w 11047614"/>
                <a:gd name="connsiteY209" fmla="*/ 58189 h 5328458"/>
                <a:gd name="connsiteX210" fmla="*/ 10382596 w 11047614"/>
                <a:gd name="connsiteY210" fmla="*/ 49876 h 5328458"/>
                <a:gd name="connsiteX211" fmla="*/ 10474036 w 11047614"/>
                <a:gd name="connsiteY211" fmla="*/ 33251 h 5328458"/>
                <a:gd name="connsiteX212" fmla="*/ 10548851 w 11047614"/>
                <a:gd name="connsiteY212" fmla="*/ 8313 h 5328458"/>
                <a:gd name="connsiteX213" fmla="*/ 10573789 w 11047614"/>
                <a:gd name="connsiteY213" fmla="*/ 0 h 5328458"/>
                <a:gd name="connsiteX214" fmla="*/ 11047614 w 11047614"/>
                <a:gd name="connsiteY214" fmla="*/ 0 h 5328458"/>
                <a:gd name="connsiteX215" fmla="*/ 11047614 w 11047614"/>
                <a:gd name="connsiteY215" fmla="*/ 5328458 h 5328458"/>
                <a:gd name="connsiteX216" fmla="*/ 0 w 11047614"/>
                <a:gd name="connsiteY216" fmla="*/ 5328458 h 5328458"/>
                <a:gd name="connsiteX217" fmla="*/ 33251 w 11047614"/>
                <a:gd name="connsiteY217" fmla="*/ 3715789 h 532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1047614" h="5328458">
                  <a:moveTo>
                    <a:pt x="33251" y="3715789"/>
                  </a:moveTo>
                  <a:lnTo>
                    <a:pt x="33251" y="3715789"/>
                  </a:lnTo>
                  <a:cubicBezTo>
                    <a:pt x="196582" y="3683124"/>
                    <a:pt x="33874" y="3712595"/>
                    <a:pt x="207818" y="3690851"/>
                  </a:cubicBezTo>
                  <a:cubicBezTo>
                    <a:pt x="221838" y="3689098"/>
                    <a:pt x="235395" y="3684536"/>
                    <a:pt x="249382" y="3682538"/>
                  </a:cubicBezTo>
                  <a:cubicBezTo>
                    <a:pt x="274221" y="3678989"/>
                    <a:pt x="299276" y="3677157"/>
                    <a:pt x="324196" y="3674225"/>
                  </a:cubicBezTo>
                  <a:lnTo>
                    <a:pt x="390698" y="3665913"/>
                  </a:lnTo>
                  <a:cubicBezTo>
                    <a:pt x="407383" y="3663529"/>
                    <a:pt x="423849" y="3659691"/>
                    <a:pt x="440574" y="3657600"/>
                  </a:cubicBezTo>
                  <a:cubicBezTo>
                    <a:pt x="468206" y="3654146"/>
                    <a:pt x="496069" y="3652741"/>
                    <a:pt x="523702" y="3649287"/>
                  </a:cubicBezTo>
                  <a:cubicBezTo>
                    <a:pt x="549386" y="3646077"/>
                    <a:pt x="581264" y="3640332"/>
                    <a:pt x="606829" y="3632662"/>
                  </a:cubicBezTo>
                  <a:cubicBezTo>
                    <a:pt x="683213" y="3609746"/>
                    <a:pt x="632415" y="3627542"/>
                    <a:pt x="681643" y="3599411"/>
                  </a:cubicBezTo>
                  <a:cubicBezTo>
                    <a:pt x="692402" y="3593263"/>
                    <a:pt x="704583" y="3589659"/>
                    <a:pt x="714894" y="3582785"/>
                  </a:cubicBezTo>
                  <a:cubicBezTo>
                    <a:pt x="721415" y="3578438"/>
                    <a:pt x="724800" y="3570192"/>
                    <a:pt x="731520" y="3566160"/>
                  </a:cubicBezTo>
                  <a:cubicBezTo>
                    <a:pt x="739034" y="3561652"/>
                    <a:pt x="748621" y="3561766"/>
                    <a:pt x="756458" y="3557847"/>
                  </a:cubicBezTo>
                  <a:cubicBezTo>
                    <a:pt x="765394" y="3553379"/>
                    <a:pt x="772460" y="3545690"/>
                    <a:pt x="781396" y="3541222"/>
                  </a:cubicBezTo>
                  <a:cubicBezTo>
                    <a:pt x="789233" y="3537303"/>
                    <a:pt x="798497" y="3536828"/>
                    <a:pt x="806334" y="3532909"/>
                  </a:cubicBezTo>
                  <a:cubicBezTo>
                    <a:pt x="815270" y="3528441"/>
                    <a:pt x="822090" y="3520220"/>
                    <a:pt x="831273" y="3516284"/>
                  </a:cubicBezTo>
                  <a:cubicBezTo>
                    <a:pt x="841774" y="3511784"/>
                    <a:pt x="853320" y="3510212"/>
                    <a:pt x="864523" y="3507971"/>
                  </a:cubicBezTo>
                  <a:cubicBezTo>
                    <a:pt x="881051" y="3504665"/>
                    <a:pt x="897817" y="3502673"/>
                    <a:pt x="914400" y="3499658"/>
                  </a:cubicBezTo>
                  <a:cubicBezTo>
                    <a:pt x="928301" y="3497130"/>
                    <a:pt x="942109" y="3494116"/>
                    <a:pt x="955963" y="3491345"/>
                  </a:cubicBezTo>
                  <a:cubicBezTo>
                    <a:pt x="1006678" y="3457537"/>
                    <a:pt x="971969" y="3479186"/>
                    <a:pt x="1064029" y="3433156"/>
                  </a:cubicBezTo>
                  <a:lnTo>
                    <a:pt x="1097280" y="3416531"/>
                  </a:lnTo>
                  <a:cubicBezTo>
                    <a:pt x="1108364" y="3410989"/>
                    <a:pt x="1118775" y="3403824"/>
                    <a:pt x="1130531" y="3399905"/>
                  </a:cubicBezTo>
                  <a:lnTo>
                    <a:pt x="1180407" y="3383280"/>
                  </a:lnTo>
                  <a:cubicBezTo>
                    <a:pt x="1188720" y="3380509"/>
                    <a:pt x="1197508" y="3378886"/>
                    <a:pt x="1205345" y="3374967"/>
                  </a:cubicBezTo>
                  <a:cubicBezTo>
                    <a:pt x="1233054" y="3361113"/>
                    <a:pt x="1261908" y="3349344"/>
                    <a:pt x="1288473" y="3333404"/>
                  </a:cubicBezTo>
                  <a:cubicBezTo>
                    <a:pt x="1337549" y="3303957"/>
                    <a:pt x="1314708" y="3313574"/>
                    <a:pt x="1354974" y="3300153"/>
                  </a:cubicBezTo>
                  <a:cubicBezTo>
                    <a:pt x="1375646" y="3286372"/>
                    <a:pt x="1389056" y="3275942"/>
                    <a:pt x="1413163" y="3266902"/>
                  </a:cubicBezTo>
                  <a:cubicBezTo>
                    <a:pt x="1423860" y="3262890"/>
                    <a:pt x="1435429" y="3261728"/>
                    <a:pt x="1446414" y="3258589"/>
                  </a:cubicBezTo>
                  <a:cubicBezTo>
                    <a:pt x="1506212" y="3241503"/>
                    <a:pt x="1427818" y="3255718"/>
                    <a:pt x="1537854" y="3241964"/>
                  </a:cubicBezTo>
                  <a:cubicBezTo>
                    <a:pt x="1554480" y="3236422"/>
                    <a:pt x="1570546" y="3228775"/>
                    <a:pt x="1587731" y="3225338"/>
                  </a:cubicBezTo>
                  <a:cubicBezTo>
                    <a:pt x="1645822" y="3213719"/>
                    <a:pt x="1615357" y="3219348"/>
                    <a:pt x="1679171" y="3208713"/>
                  </a:cubicBezTo>
                  <a:cubicBezTo>
                    <a:pt x="1709651" y="3211484"/>
                    <a:pt x="1740005" y="3217025"/>
                    <a:pt x="1770611" y="3217025"/>
                  </a:cubicBezTo>
                  <a:cubicBezTo>
                    <a:pt x="1807462" y="3217025"/>
                    <a:pt x="1843538" y="3210440"/>
                    <a:pt x="1878676" y="3200400"/>
                  </a:cubicBezTo>
                  <a:cubicBezTo>
                    <a:pt x="1927426" y="3186471"/>
                    <a:pt x="1879979" y="3199748"/>
                    <a:pt x="1928553" y="3175462"/>
                  </a:cubicBezTo>
                  <a:cubicBezTo>
                    <a:pt x="1936390" y="3171543"/>
                    <a:pt x="1945654" y="3171068"/>
                    <a:pt x="1953491" y="3167149"/>
                  </a:cubicBezTo>
                  <a:cubicBezTo>
                    <a:pt x="1962427" y="3162681"/>
                    <a:pt x="1969755" y="3155481"/>
                    <a:pt x="1978429" y="3150524"/>
                  </a:cubicBezTo>
                  <a:cubicBezTo>
                    <a:pt x="1989188" y="3144376"/>
                    <a:pt x="2000847" y="3139916"/>
                    <a:pt x="2011680" y="3133898"/>
                  </a:cubicBezTo>
                  <a:cubicBezTo>
                    <a:pt x="2025804" y="3126051"/>
                    <a:pt x="2039542" y="3117523"/>
                    <a:pt x="2053243" y="3108960"/>
                  </a:cubicBezTo>
                  <a:cubicBezTo>
                    <a:pt x="2061715" y="3103665"/>
                    <a:pt x="2068999" y="3096270"/>
                    <a:pt x="2078182" y="3092335"/>
                  </a:cubicBezTo>
                  <a:cubicBezTo>
                    <a:pt x="2088683" y="3087835"/>
                    <a:pt x="2100448" y="3087161"/>
                    <a:pt x="2111433" y="3084022"/>
                  </a:cubicBezTo>
                  <a:cubicBezTo>
                    <a:pt x="2119858" y="3081615"/>
                    <a:pt x="2128317" y="3079161"/>
                    <a:pt x="2136371" y="3075709"/>
                  </a:cubicBezTo>
                  <a:cubicBezTo>
                    <a:pt x="2147761" y="3070828"/>
                    <a:pt x="2157753" y="3062645"/>
                    <a:pt x="2169622" y="3059084"/>
                  </a:cubicBezTo>
                  <a:cubicBezTo>
                    <a:pt x="2185766" y="3054241"/>
                    <a:pt x="2202971" y="3054077"/>
                    <a:pt x="2219498" y="3050771"/>
                  </a:cubicBezTo>
                  <a:cubicBezTo>
                    <a:pt x="2230701" y="3048530"/>
                    <a:pt x="2241764" y="3045597"/>
                    <a:pt x="2252749" y="3042458"/>
                  </a:cubicBezTo>
                  <a:cubicBezTo>
                    <a:pt x="2261174" y="3040051"/>
                    <a:pt x="2269262" y="3036552"/>
                    <a:pt x="2277687" y="3034145"/>
                  </a:cubicBezTo>
                  <a:cubicBezTo>
                    <a:pt x="2313152" y="3024012"/>
                    <a:pt x="2313949" y="3026088"/>
                    <a:pt x="2352502" y="3017520"/>
                  </a:cubicBezTo>
                  <a:cubicBezTo>
                    <a:pt x="2363655" y="3015042"/>
                    <a:pt x="2374484" y="3011085"/>
                    <a:pt x="2385753" y="3009207"/>
                  </a:cubicBezTo>
                  <a:cubicBezTo>
                    <a:pt x="2424406" y="3002765"/>
                    <a:pt x="2463706" y="3000267"/>
                    <a:pt x="2502131" y="2992582"/>
                  </a:cubicBezTo>
                  <a:cubicBezTo>
                    <a:pt x="2515985" y="2989811"/>
                    <a:pt x="2529987" y="2987696"/>
                    <a:pt x="2543694" y="2984269"/>
                  </a:cubicBezTo>
                  <a:cubicBezTo>
                    <a:pt x="2552195" y="2982144"/>
                    <a:pt x="2560132" y="2978081"/>
                    <a:pt x="2568633" y="2975956"/>
                  </a:cubicBezTo>
                  <a:cubicBezTo>
                    <a:pt x="2582340" y="2972529"/>
                    <a:pt x="2596342" y="2970415"/>
                    <a:pt x="2610196" y="2967644"/>
                  </a:cubicBezTo>
                  <a:cubicBezTo>
                    <a:pt x="2624051" y="2962102"/>
                    <a:pt x="2637604" y="2955737"/>
                    <a:pt x="2651760" y="2951018"/>
                  </a:cubicBezTo>
                  <a:cubicBezTo>
                    <a:pt x="2662598" y="2947405"/>
                    <a:pt x="2674314" y="2946716"/>
                    <a:pt x="2685011" y="2942705"/>
                  </a:cubicBezTo>
                  <a:cubicBezTo>
                    <a:pt x="2696614" y="2938354"/>
                    <a:pt x="2706756" y="2930682"/>
                    <a:pt x="2718262" y="2926080"/>
                  </a:cubicBezTo>
                  <a:cubicBezTo>
                    <a:pt x="2734533" y="2919572"/>
                    <a:pt x="2768138" y="2909455"/>
                    <a:pt x="2768138" y="2909455"/>
                  </a:cubicBezTo>
                  <a:cubicBezTo>
                    <a:pt x="2820395" y="2874616"/>
                    <a:pt x="2762088" y="2911999"/>
                    <a:pt x="2842953" y="2867891"/>
                  </a:cubicBezTo>
                  <a:cubicBezTo>
                    <a:pt x="2903796" y="2834704"/>
                    <a:pt x="2862136" y="2848548"/>
                    <a:pt x="2917767" y="2834640"/>
                  </a:cubicBezTo>
                  <a:cubicBezTo>
                    <a:pt x="2931622" y="2826327"/>
                    <a:pt x="2945105" y="2817362"/>
                    <a:pt x="2959331" y="2809702"/>
                  </a:cubicBezTo>
                  <a:cubicBezTo>
                    <a:pt x="2981152" y="2797952"/>
                    <a:pt x="3004581" y="2789202"/>
                    <a:pt x="3025833" y="2776451"/>
                  </a:cubicBezTo>
                  <a:cubicBezTo>
                    <a:pt x="3053542" y="2759826"/>
                    <a:pt x="3080058" y="2741026"/>
                    <a:pt x="3108960" y="2726575"/>
                  </a:cubicBezTo>
                  <a:lnTo>
                    <a:pt x="3175462" y="2693324"/>
                  </a:lnTo>
                  <a:cubicBezTo>
                    <a:pt x="3186546" y="2687782"/>
                    <a:pt x="3196691" y="2679704"/>
                    <a:pt x="3208713" y="2676698"/>
                  </a:cubicBezTo>
                  <a:cubicBezTo>
                    <a:pt x="3269222" y="2661570"/>
                    <a:pt x="3214659" y="2676802"/>
                    <a:pt x="3283527" y="2651760"/>
                  </a:cubicBezTo>
                  <a:cubicBezTo>
                    <a:pt x="3299997" y="2645771"/>
                    <a:pt x="3317132" y="2641644"/>
                    <a:pt x="3333403" y="2635135"/>
                  </a:cubicBezTo>
                  <a:cubicBezTo>
                    <a:pt x="3344909" y="2630533"/>
                    <a:pt x="3355051" y="2622860"/>
                    <a:pt x="3366654" y="2618509"/>
                  </a:cubicBezTo>
                  <a:cubicBezTo>
                    <a:pt x="3377351" y="2614497"/>
                    <a:pt x="3389208" y="2614207"/>
                    <a:pt x="3399905" y="2610196"/>
                  </a:cubicBezTo>
                  <a:cubicBezTo>
                    <a:pt x="3411508" y="2605845"/>
                    <a:pt x="3421553" y="2597922"/>
                    <a:pt x="3433156" y="2593571"/>
                  </a:cubicBezTo>
                  <a:cubicBezTo>
                    <a:pt x="3443853" y="2589560"/>
                    <a:pt x="3455710" y="2589269"/>
                    <a:pt x="3466407" y="2585258"/>
                  </a:cubicBezTo>
                  <a:cubicBezTo>
                    <a:pt x="3478010" y="2580907"/>
                    <a:pt x="3487902" y="2572552"/>
                    <a:pt x="3499658" y="2568633"/>
                  </a:cubicBezTo>
                  <a:cubicBezTo>
                    <a:pt x="3513062" y="2564165"/>
                    <a:pt x="3527429" y="2563385"/>
                    <a:pt x="3541222" y="2560320"/>
                  </a:cubicBezTo>
                  <a:cubicBezTo>
                    <a:pt x="3552375" y="2557842"/>
                    <a:pt x="3563634" y="2555620"/>
                    <a:pt x="3574473" y="2552007"/>
                  </a:cubicBezTo>
                  <a:cubicBezTo>
                    <a:pt x="3654569" y="2525308"/>
                    <a:pt x="3575469" y="2542143"/>
                    <a:pt x="3665913" y="2527069"/>
                  </a:cubicBezTo>
                  <a:cubicBezTo>
                    <a:pt x="3676996" y="2521527"/>
                    <a:pt x="3687560" y="2514795"/>
                    <a:pt x="3699163" y="2510444"/>
                  </a:cubicBezTo>
                  <a:cubicBezTo>
                    <a:pt x="3709860" y="2506432"/>
                    <a:pt x="3721261" y="2504609"/>
                    <a:pt x="3732414" y="2502131"/>
                  </a:cubicBezTo>
                  <a:cubicBezTo>
                    <a:pt x="3762930" y="2495350"/>
                    <a:pt x="3778263" y="2494195"/>
                    <a:pt x="3807229" y="2485505"/>
                  </a:cubicBezTo>
                  <a:cubicBezTo>
                    <a:pt x="3914456" y="2453337"/>
                    <a:pt x="3815232" y="2485660"/>
                    <a:pt x="3882043" y="2452255"/>
                  </a:cubicBezTo>
                  <a:cubicBezTo>
                    <a:pt x="3974499" y="2406027"/>
                    <a:pt x="3877552" y="2463063"/>
                    <a:pt x="3956858" y="2419004"/>
                  </a:cubicBezTo>
                  <a:cubicBezTo>
                    <a:pt x="3970982" y="2411157"/>
                    <a:pt x="3984721" y="2402628"/>
                    <a:pt x="3998422" y="2394065"/>
                  </a:cubicBezTo>
                  <a:cubicBezTo>
                    <a:pt x="4006894" y="2388770"/>
                    <a:pt x="4014627" y="2382292"/>
                    <a:pt x="4023360" y="2377440"/>
                  </a:cubicBezTo>
                  <a:cubicBezTo>
                    <a:pt x="4039609" y="2368413"/>
                    <a:pt x="4056987" y="2361529"/>
                    <a:pt x="4073236" y="2352502"/>
                  </a:cubicBezTo>
                  <a:cubicBezTo>
                    <a:pt x="4081969" y="2347650"/>
                    <a:pt x="4089702" y="2341171"/>
                    <a:pt x="4098174" y="2335876"/>
                  </a:cubicBezTo>
                  <a:cubicBezTo>
                    <a:pt x="4111875" y="2327313"/>
                    <a:pt x="4126037" y="2319501"/>
                    <a:pt x="4139738" y="2310938"/>
                  </a:cubicBezTo>
                  <a:cubicBezTo>
                    <a:pt x="4148210" y="2305643"/>
                    <a:pt x="4155740" y="2298781"/>
                    <a:pt x="4164676" y="2294313"/>
                  </a:cubicBezTo>
                  <a:cubicBezTo>
                    <a:pt x="4172513" y="2290394"/>
                    <a:pt x="4181777" y="2289919"/>
                    <a:pt x="4189614" y="2286000"/>
                  </a:cubicBezTo>
                  <a:cubicBezTo>
                    <a:pt x="4198550" y="2281532"/>
                    <a:pt x="4205879" y="2274332"/>
                    <a:pt x="4214553" y="2269375"/>
                  </a:cubicBezTo>
                  <a:cubicBezTo>
                    <a:pt x="4225312" y="2263227"/>
                    <a:pt x="4237493" y="2259623"/>
                    <a:pt x="4247803" y="2252749"/>
                  </a:cubicBezTo>
                  <a:cubicBezTo>
                    <a:pt x="4254324" y="2248402"/>
                    <a:pt x="4257908" y="2240471"/>
                    <a:pt x="4264429" y="2236124"/>
                  </a:cubicBezTo>
                  <a:cubicBezTo>
                    <a:pt x="4274740" y="2229250"/>
                    <a:pt x="4286921" y="2225646"/>
                    <a:pt x="4297680" y="2219498"/>
                  </a:cubicBezTo>
                  <a:cubicBezTo>
                    <a:pt x="4306354" y="2214541"/>
                    <a:pt x="4313682" y="2207341"/>
                    <a:pt x="4322618" y="2202873"/>
                  </a:cubicBezTo>
                  <a:cubicBezTo>
                    <a:pt x="4330455" y="2198954"/>
                    <a:pt x="4339896" y="2198815"/>
                    <a:pt x="4347556" y="2194560"/>
                  </a:cubicBezTo>
                  <a:cubicBezTo>
                    <a:pt x="4444240" y="2140846"/>
                    <a:pt x="4350214" y="2177048"/>
                    <a:pt x="4447309" y="2144684"/>
                  </a:cubicBezTo>
                  <a:cubicBezTo>
                    <a:pt x="4467096" y="2131492"/>
                    <a:pt x="4493751" y="2113150"/>
                    <a:pt x="4513811" y="2103120"/>
                  </a:cubicBezTo>
                  <a:cubicBezTo>
                    <a:pt x="4521648" y="2099201"/>
                    <a:pt x="4530912" y="2098726"/>
                    <a:pt x="4538749" y="2094807"/>
                  </a:cubicBezTo>
                  <a:cubicBezTo>
                    <a:pt x="4553200" y="2087581"/>
                    <a:pt x="4566087" y="2077529"/>
                    <a:pt x="4580313" y="2069869"/>
                  </a:cubicBezTo>
                  <a:cubicBezTo>
                    <a:pt x="4602134" y="2058119"/>
                    <a:pt x="4626193" y="2050365"/>
                    <a:pt x="4646814" y="2036618"/>
                  </a:cubicBezTo>
                  <a:cubicBezTo>
                    <a:pt x="4663440" y="2025534"/>
                    <a:pt x="4680706" y="2015356"/>
                    <a:pt x="4696691" y="2003367"/>
                  </a:cubicBezTo>
                  <a:cubicBezTo>
                    <a:pt x="4707775" y="1995054"/>
                    <a:pt x="4717831" y="1985157"/>
                    <a:pt x="4729942" y="1978429"/>
                  </a:cubicBezTo>
                  <a:cubicBezTo>
                    <a:pt x="4742986" y="1971182"/>
                    <a:pt x="4758159" y="1968477"/>
                    <a:pt x="4771505" y="1961804"/>
                  </a:cubicBezTo>
                  <a:cubicBezTo>
                    <a:pt x="4871322" y="1911895"/>
                    <a:pt x="4735754" y="1974941"/>
                    <a:pt x="4813069" y="1928553"/>
                  </a:cubicBezTo>
                  <a:cubicBezTo>
                    <a:pt x="4820583" y="1924045"/>
                    <a:pt x="4829953" y="1923692"/>
                    <a:pt x="4838007" y="1920240"/>
                  </a:cubicBezTo>
                  <a:cubicBezTo>
                    <a:pt x="4849397" y="1915359"/>
                    <a:pt x="4860174" y="1909157"/>
                    <a:pt x="4871258" y="1903615"/>
                  </a:cubicBezTo>
                  <a:cubicBezTo>
                    <a:pt x="4910162" y="1864708"/>
                    <a:pt x="4862466" y="1907451"/>
                    <a:pt x="4912822" y="1878676"/>
                  </a:cubicBezTo>
                  <a:cubicBezTo>
                    <a:pt x="4978797" y="1840976"/>
                    <a:pt x="4910642" y="1860824"/>
                    <a:pt x="4987636" y="1845425"/>
                  </a:cubicBezTo>
                  <a:cubicBezTo>
                    <a:pt x="4998720" y="1839883"/>
                    <a:pt x="5010803" y="1836003"/>
                    <a:pt x="5020887" y="1828800"/>
                  </a:cubicBezTo>
                  <a:cubicBezTo>
                    <a:pt x="5030453" y="1821967"/>
                    <a:pt x="5034521" y="1807092"/>
                    <a:pt x="5045825" y="1803862"/>
                  </a:cubicBezTo>
                  <a:cubicBezTo>
                    <a:pt x="5056810" y="1800723"/>
                    <a:pt x="5067992" y="1809404"/>
                    <a:pt x="5079076" y="1812175"/>
                  </a:cubicBezTo>
                  <a:cubicBezTo>
                    <a:pt x="5115098" y="1809404"/>
                    <a:pt x="5151212" y="1807644"/>
                    <a:pt x="5187142" y="1803862"/>
                  </a:cubicBezTo>
                  <a:cubicBezTo>
                    <a:pt x="5203904" y="1802098"/>
                    <a:pt x="5220213" y="1796842"/>
                    <a:pt x="5237018" y="1795549"/>
                  </a:cubicBezTo>
                  <a:cubicBezTo>
                    <a:pt x="5292342" y="1791293"/>
                    <a:pt x="5347901" y="1790808"/>
                    <a:pt x="5403273" y="1787236"/>
                  </a:cubicBezTo>
                  <a:cubicBezTo>
                    <a:pt x="5467369" y="1783101"/>
                    <a:pt x="5500541" y="1778195"/>
                    <a:pt x="5561214" y="1770611"/>
                  </a:cubicBezTo>
                  <a:cubicBezTo>
                    <a:pt x="5670221" y="1734275"/>
                    <a:pt x="5548415" y="1771572"/>
                    <a:pt x="5669280" y="1745673"/>
                  </a:cubicBezTo>
                  <a:cubicBezTo>
                    <a:pt x="5689005" y="1741446"/>
                    <a:pt x="5707899" y="1733940"/>
                    <a:pt x="5727469" y="1729047"/>
                  </a:cubicBezTo>
                  <a:cubicBezTo>
                    <a:pt x="5741176" y="1725620"/>
                    <a:pt x="5755402" y="1724453"/>
                    <a:pt x="5769033" y="1720735"/>
                  </a:cubicBezTo>
                  <a:cubicBezTo>
                    <a:pt x="5785940" y="1716124"/>
                    <a:pt x="5801908" y="1708360"/>
                    <a:pt x="5818909" y="1704109"/>
                  </a:cubicBezTo>
                  <a:cubicBezTo>
                    <a:pt x="5835260" y="1700021"/>
                    <a:pt x="5852202" y="1698811"/>
                    <a:pt x="5868785" y="1695796"/>
                  </a:cubicBezTo>
                  <a:cubicBezTo>
                    <a:pt x="5892365" y="1691509"/>
                    <a:pt x="5920242" y="1685845"/>
                    <a:pt x="5943600" y="1679171"/>
                  </a:cubicBezTo>
                  <a:cubicBezTo>
                    <a:pt x="5952025" y="1676764"/>
                    <a:pt x="5960225" y="1673629"/>
                    <a:pt x="5968538" y="1670858"/>
                  </a:cubicBezTo>
                  <a:cubicBezTo>
                    <a:pt x="5997124" y="1649418"/>
                    <a:pt x="6002436" y="1642337"/>
                    <a:pt x="6035040" y="1629295"/>
                  </a:cubicBezTo>
                  <a:cubicBezTo>
                    <a:pt x="6051311" y="1622786"/>
                    <a:pt x="6084916" y="1612669"/>
                    <a:pt x="6084916" y="1612669"/>
                  </a:cubicBezTo>
                  <a:cubicBezTo>
                    <a:pt x="6096000" y="1604356"/>
                    <a:pt x="6107524" y="1596600"/>
                    <a:pt x="6118167" y="1587731"/>
                  </a:cubicBezTo>
                  <a:cubicBezTo>
                    <a:pt x="6124188" y="1582714"/>
                    <a:pt x="6128673" y="1576001"/>
                    <a:pt x="6134793" y="1571105"/>
                  </a:cubicBezTo>
                  <a:cubicBezTo>
                    <a:pt x="6156430" y="1553795"/>
                    <a:pt x="6178238" y="1536598"/>
                    <a:pt x="6201294" y="1521229"/>
                  </a:cubicBezTo>
                  <a:cubicBezTo>
                    <a:pt x="6209607" y="1515687"/>
                    <a:pt x="6218558" y="1511000"/>
                    <a:pt x="6226233" y="1504604"/>
                  </a:cubicBezTo>
                  <a:cubicBezTo>
                    <a:pt x="6235264" y="1497078"/>
                    <a:pt x="6242140" y="1487191"/>
                    <a:pt x="6251171" y="1479665"/>
                  </a:cubicBezTo>
                  <a:cubicBezTo>
                    <a:pt x="6272655" y="1461761"/>
                    <a:pt x="6276055" y="1463058"/>
                    <a:pt x="6301047" y="1454727"/>
                  </a:cubicBezTo>
                  <a:cubicBezTo>
                    <a:pt x="6316509" y="1439266"/>
                    <a:pt x="6321641" y="1431961"/>
                    <a:pt x="6342611" y="1421476"/>
                  </a:cubicBezTo>
                  <a:cubicBezTo>
                    <a:pt x="6362699" y="1411432"/>
                    <a:pt x="6379505" y="1412837"/>
                    <a:pt x="6400800" y="1404851"/>
                  </a:cubicBezTo>
                  <a:cubicBezTo>
                    <a:pt x="6412403" y="1400500"/>
                    <a:pt x="6422661" y="1393106"/>
                    <a:pt x="6434051" y="1388225"/>
                  </a:cubicBezTo>
                  <a:cubicBezTo>
                    <a:pt x="6450741" y="1381072"/>
                    <a:pt x="6475375" y="1375816"/>
                    <a:pt x="6492240" y="1371600"/>
                  </a:cubicBezTo>
                  <a:cubicBezTo>
                    <a:pt x="6548828" y="1337647"/>
                    <a:pt x="6518478" y="1351770"/>
                    <a:pt x="6583680" y="1330036"/>
                  </a:cubicBezTo>
                  <a:lnTo>
                    <a:pt x="6608618" y="1321724"/>
                  </a:lnTo>
                  <a:cubicBezTo>
                    <a:pt x="6635932" y="1303514"/>
                    <a:pt x="6669882" y="1279390"/>
                    <a:pt x="6700058" y="1271847"/>
                  </a:cubicBezTo>
                  <a:cubicBezTo>
                    <a:pt x="6710716" y="1269183"/>
                    <a:pt x="6746318" y="1261187"/>
                    <a:pt x="6758247" y="1255222"/>
                  </a:cubicBezTo>
                  <a:cubicBezTo>
                    <a:pt x="6767183" y="1250754"/>
                    <a:pt x="6774249" y="1243064"/>
                    <a:pt x="6783185" y="1238596"/>
                  </a:cubicBezTo>
                  <a:cubicBezTo>
                    <a:pt x="6791022" y="1234677"/>
                    <a:pt x="6800069" y="1233736"/>
                    <a:pt x="6808123" y="1230284"/>
                  </a:cubicBezTo>
                  <a:cubicBezTo>
                    <a:pt x="6910118" y="1186572"/>
                    <a:pt x="6782844" y="1238767"/>
                    <a:pt x="6866313" y="1197033"/>
                  </a:cubicBezTo>
                  <a:cubicBezTo>
                    <a:pt x="6874150" y="1193114"/>
                    <a:pt x="6883414" y="1192639"/>
                    <a:pt x="6891251" y="1188720"/>
                  </a:cubicBezTo>
                  <a:cubicBezTo>
                    <a:pt x="6974739" y="1146976"/>
                    <a:pt x="6847419" y="1199194"/>
                    <a:pt x="6949440" y="1155469"/>
                  </a:cubicBezTo>
                  <a:cubicBezTo>
                    <a:pt x="6957494" y="1152017"/>
                    <a:pt x="6966541" y="1151075"/>
                    <a:pt x="6974378" y="1147156"/>
                  </a:cubicBezTo>
                  <a:cubicBezTo>
                    <a:pt x="6983314" y="1142688"/>
                    <a:pt x="6990133" y="1134466"/>
                    <a:pt x="6999316" y="1130531"/>
                  </a:cubicBezTo>
                  <a:cubicBezTo>
                    <a:pt x="7009817" y="1126031"/>
                    <a:pt x="7021870" y="1126229"/>
                    <a:pt x="7032567" y="1122218"/>
                  </a:cubicBezTo>
                  <a:cubicBezTo>
                    <a:pt x="7044170" y="1117867"/>
                    <a:pt x="7054215" y="1109944"/>
                    <a:pt x="7065818" y="1105593"/>
                  </a:cubicBezTo>
                  <a:cubicBezTo>
                    <a:pt x="7076515" y="1101582"/>
                    <a:pt x="7088372" y="1101291"/>
                    <a:pt x="7099069" y="1097280"/>
                  </a:cubicBezTo>
                  <a:cubicBezTo>
                    <a:pt x="7110672" y="1092929"/>
                    <a:pt x="7120930" y="1085536"/>
                    <a:pt x="7132320" y="1080655"/>
                  </a:cubicBezTo>
                  <a:cubicBezTo>
                    <a:pt x="7140374" y="1077203"/>
                    <a:pt x="7149421" y="1076261"/>
                    <a:pt x="7157258" y="1072342"/>
                  </a:cubicBezTo>
                  <a:cubicBezTo>
                    <a:pt x="7166194" y="1067874"/>
                    <a:pt x="7173260" y="1060184"/>
                    <a:pt x="7182196" y="1055716"/>
                  </a:cubicBezTo>
                  <a:cubicBezTo>
                    <a:pt x="7195478" y="1049075"/>
                    <a:pt x="7227963" y="1042640"/>
                    <a:pt x="7240385" y="1039091"/>
                  </a:cubicBezTo>
                  <a:cubicBezTo>
                    <a:pt x="7288975" y="1025208"/>
                    <a:pt x="7240115" y="1035455"/>
                    <a:pt x="7298574" y="1022465"/>
                  </a:cubicBezTo>
                  <a:cubicBezTo>
                    <a:pt x="7312367" y="1019400"/>
                    <a:pt x="7326237" y="1016680"/>
                    <a:pt x="7340138" y="1014153"/>
                  </a:cubicBezTo>
                  <a:cubicBezTo>
                    <a:pt x="7356721" y="1011138"/>
                    <a:pt x="7373663" y="1009928"/>
                    <a:pt x="7390014" y="1005840"/>
                  </a:cubicBezTo>
                  <a:cubicBezTo>
                    <a:pt x="7407016" y="1001590"/>
                    <a:pt x="7423265" y="994757"/>
                    <a:pt x="7439891" y="989215"/>
                  </a:cubicBezTo>
                  <a:lnTo>
                    <a:pt x="7489767" y="972589"/>
                  </a:lnTo>
                  <a:lnTo>
                    <a:pt x="7539643" y="955964"/>
                  </a:lnTo>
                  <a:cubicBezTo>
                    <a:pt x="7553498" y="953193"/>
                    <a:pt x="7567414" y="950716"/>
                    <a:pt x="7581207" y="947651"/>
                  </a:cubicBezTo>
                  <a:cubicBezTo>
                    <a:pt x="7592360" y="945173"/>
                    <a:pt x="7603255" y="941579"/>
                    <a:pt x="7614458" y="939338"/>
                  </a:cubicBezTo>
                  <a:cubicBezTo>
                    <a:pt x="7630985" y="936032"/>
                    <a:pt x="7647881" y="934681"/>
                    <a:pt x="7664334" y="931025"/>
                  </a:cubicBezTo>
                  <a:cubicBezTo>
                    <a:pt x="7672888" y="929124"/>
                    <a:pt x="7680772" y="924838"/>
                    <a:pt x="7689273" y="922713"/>
                  </a:cubicBezTo>
                  <a:cubicBezTo>
                    <a:pt x="7736726" y="910850"/>
                    <a:pt x="7721425" y="918885"/>
                    <a:pt x="7764087" y="906087"/>
                  </a:cubicBezTo>
                  <a:cubicBezTo>
                    <a:pt x="7780873" y="901051"/>
                    <a:pt x="7796962" y="893712"/>
                    <a:pt x="7813963" y="889462"/>
                  </a:cubicBezTo>
                  <a:cubicBezTo>
                    <a:pt x="7830836" y="885244"/>
                    <a:pt x="7855457" y="879991"/>
                    <a:pt x="7872153" y="872836"/>
                  </a:cubicBezTo>
                  <a:cubicBezTo>
                    <a:pt x="7883543" y="867955"/>
                    <a:pt x="7894013" y="861092"/>
                    <a:pt x="7905403" y="856211"/>
                  </a:cubicBezTo>
                  <a:cubicBezTo>
                    <a:pt x="7913457" y="852759"/>
                    <a:pt x="7922288" y="851350"/>
                    <a:pt x="7930342" y="847898"/>
                  </a:cubicBezTo>
                  <a:cubicBezTo>
                    <a:pt x="7941732" y="843017"/>
                    <a:pt x="7952203" y="836154"/>
                    <a:pt x="7963593" y="831273"/>
                  </a:cubicBezTo>
                  <a:cubicBezTo>
                    <a:pt x="7971647" y="827821"/>
                    <a:pt x="7980327" y="826037"/>
                    <a:pt x="7988531" y="822960"/>
                  </a:cubicBezTo>
                  <a:cubicBezTo>
                    <a:pt x="8002502" y="817721"/>
                    <a:pt x="8016459" y="812395"/>
                    <a:pt x="8030094" y="806335"/>
                  </a:cubicBezTo>
                  <a:cubicBezTo>
                    <a:pt x="8041418" y="801302"/>
                    <a:pt x="8052586" y="795857"/>
                    <a:pt x="8063345" y="789709"/>
                  </a:cubicBezTo>
                  <a:cubicBezTo>
                    <a:pt x="8072019" y="784752"/>
                    <a:pt x="8079347" y="777552"/>
                    <a:pt x="8088283" y="773084"/>
                  </a:cubicBezTo>
                  <a:cubicBezTo>
                    <a:pt x="8096121" y="769165"/>
                    <a:pt x="8104909" y="767542"/>
                    <a:pt x="8113222" y="764771"/>
                  </a:cubicBezTo>
                  <a:cubicBezTo>
                    <a:pt x="8118764" y="759229"/>
                    <a:pt x="8123577" y="752847"/>
                    <a:pt x="8129847" y="748145"/>
                  </a:cubicBezTo>
                  <a:cubicBezTo>
                    <a:pt x="8145832" y="736156"/>
                    <a:pt x="8165594" y="729024"/>
                    <a:pt x="8179723" y="714895"/>
                  </a:cubicBezTo>
                  <a:cubicBezTo>
                    <a:pt x="8185265" y="709353"/>
                    <a:pt x="8189828" y="702616"/>
                    <a:pt x="8196349" y="698269"/>
                  </a:cubicBezTo>
                  <a:cubicBezTo>
                    <a:pt x="8212972" y="687187"/>
                    <a:pt x="8235144" y="678872"/>
                    <a:pt x="8254538" y="673331"/>
                  </a:cubicBezTo>
                  <a:cubicBezTo>
                    <a:pt x="8265523" y="670192"/>
                    <a:pt x="8276804" y="668157"/>
                    <a:pt x="8287789" y="665018"/>
                  </a:cubicBezTo>
                  <a:cubicBezTo>
                    <a:pt x="8296214" y="662611"/>
                    <a:pt x="8304302" y="659112"/>
                    <a:pt x="8312727" y="656705"/>
                  </a:cubicBezTo>
                  <a:cubicBezTo>
                    <a:pt x="8323712" y="653566"/>
                    <a:pt x="8334993" y="651532"/>
                    <a:pt x="8345978" y="648393"/>
                  </a:cubicBezTo>
                  <a:cubicBezTo>
                    <a:pt x="8354403" y="645986"/>
                    <a:pt x="8362324" y="641798"/>
                    <a:pt x="8370916" y="640080"/>
                  </a:cubicBezTo>
                  <a:cubicBezTo>
                    <a:pt x="8390129" y="636237"/>
                    <a:pt x="8409684" y="634356"/>
                    <a:pt x="8429105" y="631767"/>
                  </a:cubicBezTo>
                  <a:cubicBezTo>
                    <a:pt x="8499679" y="622357"/>
                    <a:pt x="8502746" y="622741"/>
                    <a:pt x="8578734" y="615142"/>
                  </a:cubicBezTo>
                  <a:cubicBezTo>
                    <a:pt x="8638673" y="595162"/>
                    <a:pt x="8591944" y="608499"/>
                    <a:pt x="8711738" y="598516"/>
                  </a:cubicBezTo>
                  <a:lnTo>
                    <a:pt x="8803178" y="590204"/>
                  </a:lnTo>
                  <a:cubicBezTo>
                    <a:pt x="8857069" y="584815"/>
                    <a:pt x="8891492" y="580204"/>
                    <a:pt x="8944494" y="573578"/>
                  </a:cubicBezTo>
                  <a:cubicBezTo>
                    <a:pt x="9001504" y="554575"/>
                    <a:pt x="8930742" y="577016"/>
                    <a:pt x="9010996" y="556953"/>
                  </a:cubicBezTo>
                  <a:cubicBezTo>
                    <a:pt x="9019497" y="554828"/>
                    <a:pt x="9027509" y="551047"/>
                    <a:pt x="9035934" y="548640"/>
                  </a:cubicBezTo>
                  <a:cubicBezTo>
                    <a:pt x="9046919" y="545501"/>
                    <a:pt x="9058032" y="542805"/>
                    <a:pt x="9069185" y="540327"/>
                  </a:cubicBezTo>
                  <a:cubicBezTo>
                    <a:pt x="9108764" y="531532"/>
                    <a:pt x="9136487" y="528977"/>
                    <a:pt x="9177251" y="515389"/>
                  </a:cubicBezTo>
                  <a:cubicBezTo>
                    <a:pt x="9193876" y="509847"/>
                    <a:pt x="9210856" y="505273"/>
                    <a:pt x="9227127" y="498764"/>
                  </a:cubicBezTo>
                  <a:cubicBezTo>
                    <a:pt x="9235213" y="495529"/>
                    <a:pt x="9278971" y="477082"/>
                    <a:pt x="9293629" y="473825"/>
                  </a:cubicBezTo>
                  <a:cubicBezTo>
                    <a:pt x="9310082" y="470169"/>
                    <a:pt x="9326880" y="468284"/>
                    <a:pt x="9343505" y="465513"/>
                  </a:cubicBezTo>
                  <a:cubicBezTo>
                    <a:pt x="9399639" y="446801"/>
                    <a:pt x="9330551" y="468391"/>
                    <a:pt x="9418320" y="448887"/>
                  </a:cubicBezTo>
                  <a:cubicBezTo>
                    <a:pt x="9433765" y="445455"/>
                    <a:pt x="9475397" y="427484"/>
                    <a:pt x="9484822" y="423949"/>
                  </a:cubicBezTo>
                  <a:cubicBezTo>
                    <a:pt x="9514036" y="412993"/>
                    <a:pt x="9515885" y="414411"/>
                    <a:pt x="9551323" y="407324"/>
                  </a:cubicBezTo>
                  <a:cubicBezTo>
                    <a:pt x="9556865" y="401782"/>
                    <a:pt x="9560939" y="394203"/>
                    <a:pt x="9567949" y="390698"/>
                  </a:cubicBezTo>
                  <a:cubicBezTo>
                    <a:pt x="9578168" y="385589"/>
                    <a:pt x="9590215" y="385524"/>
                    <a:pt x="9601200" y="382385"/>
                  </a:cubicBezTo>
                  <a:cubicBezTo>
                    <a:pt x="9609625" y="379978"/>
                    <a:pt x="9617713" y="376480"/>
                    <a:pt x="9626138" y="374073"/>
                  </a:cubicBezTo>
                  <a:cubicBezTo>
                    <a:pt x="9637123" y="370934"/>
                    <a:pt x="9648404" y="368899"/>
                    <a:pt x="9659389" y="365760"/>
                  </a:cubicBezTo>
                  <a:cubicBezTo>
                    <a:pt x="9697489" y="354874"/>
                    <a:pt x="9672835" y="361639"/>
                    <a:pt x="9709265" y="340822"/>
                  </a:cubicBezTo>
                  <a:cubicBezTo>
                    <a:pt x="9720024" y="334674"/>
                    <a:pt x="9731890" y="330572"/>
                    <a:pt x="9742516" y="324196"/>
                  </a:cubicBezTo>
                  <a:cubicBezTo>
                    <a:pt x="9791758" y="294651"/>
                    <a:pt x="9781309" y="293320"/>
                    <a:pt x="9825643" y="274320"/>
                  </a:cubicBezTo>
                  <a:cubicBezTo>
                    <a:pt x="9833697" y="270868"/>
                    <a:pt x="9842377" y="269084"/>
                    <a:pt x="9850582" y="266007"/>
                  </a:cubicBezTo>
                  <a:cubicBezTo>
                    <a:pt x="9864553" y="260768"/>
                    <a:pt x="9878597" y="255635"/>
                    <a:pt x="9892145" y="249382"/>
                  </a:cubicBezTo>
                  <a:cubicBezTo>
                    <a:pt x="9914648" y="238996"/>
                    <a:pt x="9935636" y="225336"/>
                    <a:pt x="9958647" y="216131"/>
                  </a:cubicBezTo>
                  <a:cubicBezTo>
                    <a:pt x="9972502" y="210589"/>
                    <a:pt x="9987167" y="206752"/>
                    <a:pt x="10000211" y="199505"/>
                  </a:cubicBezTo>
                  <a:cubicBezTo>
                    <a:pt x="10034104" y="180676"/>
                    <a:pt x="10027235" y="173525"/>
                    <a:pt x="10058400" y="157942"/>
                  </a:cubicBezTo>
                  <a:cubicBezTo>
                    <a:pt x="10072369" y="150957"/>
                    <a:pt x="10103271" y="145312"/>
                    <a:pt x="10116589" y="141316"/>
                  </a:cubicBezTo>
                  <a:cubicBezTo>
                    <a:pt x="10133375" y="136280"/>
                    <a:pt x="10149840" y="130233"/>
                    <a:pt x="10166465" y="124691"/>
                  </a:cubicBezTo>
                  <a:lnTo>
                    <a:pt x="10241280" y="99753"/>
                  </a:lnTo>
                  <a:lnTo>
                    <a:pt x="10266218" y="91440"/>
                  </a:lnTo>
                  <a:cubicBezTo>
                    <a:pt x="10274531" y="88669"/>
                    <a:pt x="10282655" y="85252"/>
                    <a:pt x="10291156" y="83127"/>
                  </a:cubicBezTo>
                  <a:lnTo>
                    <a:pt x="10324407" y="74815"/>
                  </a:lnTo>
                  <a:cubicBezTo>
                    <a:pt x="10332720" y="69273"/>
                    <a:pt x="10340162" y="62125"/>
                    <a:pt x="10349345" y="58189"/>
                  </a:cubicBezTo>
                  <a:cubicBezTo>
                    <a:pt x="10359846" y="53688"/>
                    <a:pt x="10371611" y="53015"/>
                    <a:pt x="10382596" y="49876"/>
                  </a:cubicBezTo>
                  <a:cubicBezTo>
                    <a:pt x="10442392" y="32792"/>
                    <a:pt x="10364002" y="47006"/>
                    <a:pt x="10474036" y="33251"/>
                  </a:cubicBezTo>
                  <a:lnTo>
                    <a:pt x="10548851" y="8313"/>
                  </a:lnTo>
                  <a:lnTo>
                    <a:pt x="10573789" y="0"/>
                  </a:lnTo>
                  <a:lnTo>
                    <a:pt x="11047614" y="0"/>
                  </a:lnTo>
                  <a:lnTo>
                    <a:pt x="11047614" y="5328458"/>
                  </a:lnTo>
                  <a:lnTo>
                    <a:pt x="0" y="5328458"/>
                  </a:lnTo>
                  <a:lnTo>
                    <a:pt x="33251" y="3715789"/>
                  </a:lnTo>
                  <a:close/>
                </a:path>
              </a:pathLst>
            </a:custGeom>
            <a:solidFill>
              <a:schemeClr val="tx2">
                <a:lumMod val="40000"/>
                <a:lumOff val="60000"/>
              </a:schemeClr>
            </a:solidFill>
            <a:ln w="108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AF9CA1-2F92-3744-9C42-5C9E43305500}"/>
                </a:ext>
              </a:extLst>
            </p:cNvPr>
            <p:cNvSpPr/>
            <p:nvPr/>
          </p:nvSpPr>
          <p:spPr>
            <a:xfrm>
              <a:off x="8529360" y="1524892"/>
              <a:ext cx="635553" cy="57392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27" name="Ink 26">
                  <a:extLst>
                    <a:ext uri="{FF2B5EF4-FFF2-40B4-BE49-F238E27FC236}">
                      <a16:creationId xmlns:a16="http://schemas.microsoft.com/office/drawing/2014/main" id="{6DDE8D49-4E63-6D47-BB5A-78323BC4AC48}"/>
                    </a:ext>
                  </a:extLst>
                </p14:cNvPr>
                <p14:cNvContentPartPr/>
                <p14:nvPr/>
              </p14:nvContentPartPr>
              <p14:xfrm rot="20562000">
                <a:off x="-666338" y="3131666"/>
                <a:ext cx="9747516" cy="1110060"/>
              </p14:xfrm>
            </p:contentPart>
          </mc:Choice>
          <mc:Fallback xmlns="">
            <p:pic>
              <p:nvPicPr>
                <p:cNvPr id="27" name="Ink 26">
                  <a:extLst>
                    <a:ext uri="{FF2B5EF4-FFF2-40B4-BE49-F238E27FC236}">
                      <a16:creationId xmlns:a16="http://schemas.microsoft.com/office/drawing/2014/main" id="{6DDE8D49-4E63-6D47-BB5A-78323BC4AC48}"/>
                    </a:ext>
                  </a:extLst>
                </p:cNvPr>
                <p:cNvPicPr/>
                <p:nvPr/>
              </p:nvPicPr>
              <p:blipFill>
                <a:blip r:embed="rId3"/>
                <a:stretch>
                  <a:fillRect/>
                </a:stretch>
              </p:blipFill>
              <p:spPr>
                <a:xfrm rot="20562000">
                  <a:off x="-720339" y="3024792"/>
                  <a:ext cx="9855158" cy="1323451"/>
                </a:xfrm>
                <a:prstGeom prst="rect">
                  <a:avLst/>
                </a:prstGeom>
              </p:spPr>
            </p:pic>
          </mc:Fallback>
        </mc:AlternateContent>
        <p:sp>
          <p:nvSpPr>
            <p:cNvPr id="28" name="Triangle 27">
              <a:extLst>
                <a:ext uri="{FF2B5EF4-FFF2-40B4-BE49-F238E27FC236}">
                  <a16:creationId xmlns:a16="http://schemas.microsoft.com/office/drawing/2014/main" id="{F0BC742C-8E94-D54B-96F0-1E382C9CEA72}"/>
                </a:ext>
              </a:extLst>
            </p:cNvPr>
            <p:cNvSpPr/>
            <p:nvPr/>
          </p:nvSpPr>
          <p:spPr>
            <a:xfrm rot="3986513">
              <a:off x="8387155" y="1215285"/>
              <a:ext cx="780796" cy="889493"/>
            </a:xfrm>
            <a:prstGeom prst="triangle">
              <a:avLst/>
            </a:prstGeom>
            <a:solidFill>
              <a:srgbClr val="B5C5E4"/>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5D146370-DF6D-964F-93D6-C50233258475}"/>
              </a:ext>
            </a:extLst>
          </p:cNvPr>
          <p:cNvGrpSpPr/>
          <p:nvPr/>
        </p:nvGrpSpPr>
        <p:grpSpPr>
          <a:xfrm>
            <a:off x="0" y="1058363"/>
            <a:ext cx="8169081" cy="5500139"/>
            <a:chOff x="-970372" y="847056"/>
            <a:chExt cx="8160476" cy="4782219"/>
          </a:xfrm>
        </p:grpSpPr>
        <p:grpSp>
          <p:nvGrpSpPr>
            <p:cNvPr id="66" name="Group 65">
              <a:extLst>
                <a:ext uri="{FF2B5EF4-FFF2-40B4-BE49-F238E27FC236}">
                  <a16:creationId xmlns:a16="http://schemas.microsoft.com/office/drawing/2014/main" id="{138661DF-15F2-8241-B271-547809BF2D44}"/>
                </a:ext>
              </a:extLst>
            </p:cNvPr>
            <p:cNvGrpSpPr/>
            <p:nvPr/>
          </p:nvGrpSpPr>
          <p:grpSpPr>
            <a:xfrm>
              <a:off x="-970372" y="847056"/>
              <a:ext cx="8160476" cy="4782219"/>
              <a:chOff x="-535501" y="1397000"/>
              <a:chExt cx="10847515" cy="4064000"/>
            </a:xfrm>
          </p:grpSpPr>
          <p:graphicFrame>
            <p:nvGraphicFramePr>
              <p:cNvPr id="71" name="Chart 70">
                <a:extLst>
                  <a:ext uri="{FF2B5EF4-FFF2-40B4-BE49-F238E27FC236}">
                    <a16:creationId xmlns:a16="http://schemas.microsoft.com/office/drawing/2014/main" id="{53B4F4F4-23EA-544D-A604-BA16280A8A8E}"/>
                  </a:ext>
                </a:extLst>
              </p:cNvPr>
              <p:cNvGraphicFramePr/>
              <p:nvPr>
                <p:extLst>
                  <p:ext uri="{D42A27DB-BD31-4B8C-83A1-F6EECF244321}">
                    <p14:modId xmlns:p14="http://schemas.microsoft.com/office/powerpoint/2010/main" val="1770211592"/>
                  </p:ext>
                </p:extLst>
              </p:nvPr>
            </p:nvGraphicFramePr>
            <p:xfrm>
              <a:off x="-535501" y="1397000"/>
              <a:ext cx="10847515"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73" name="TextBox 72">
                <a:extLst>
                  <a:ext uri="{FF2B5EF4-FFF2-40B4-BE49-F238E27FC236}">
                    <a16:creationId xmlns:a16="http://schemas.microsoft.com/office/drawing/2014/main" id="{26DB0539-FAE8-E941-B345-1075423C8EE9}"/>
                  </a:ext>
                </a:extLst>
              </p:cNvPr>
              <p:cNvSpPr txBox="1"/>
              <p:nvPr/>
            </p:nvSpPr>
            <p:spPr>
              <a:xfrm>
                <a:off x="1925051" y="2753863"/>
                <a:ext cx="3041274" cy="386602"/>
              </a:xfrm>
              <a:prstGeom prst="rect">
                <a:avLst/>
              </a:prstGeom>
              <a:noFill/>
            </p:spPr>
            <p:txBody>
              <a:bodyPr wrap="square" rtlCol="0">
                <a:spAutoFit/>
              </a:bodyPr>
              <a:lstStyle/>
              <a:p>
                <a:pPr algn="ctr"/>
                <a:r>
                  <a:rPr lang="en-US" sz="2800" dirty="0">
                    <a:latin typeface="Franklin Gothic Medium" panose="020B0603020102020204" pitchFamily="34" charset="0"/>
                    <a:cs typeface="Arial"/>
                  </a:rPr>
                  <a:t>$28.4M</a:t>
                </a:r>
              </a:p>
            </p:txBody>
          </p:sp>
          <p:sp>
            <p:nvSpPr>
              <p:cNvPr id="76" name="TextBox 75">
                <a:extLst>
                  <a:ext uri="{FF2B5EF4-FFF2-40B4-BE49-F238E27FC236}">
                    <a16:creationId xmlns:a16="http://schemas.microsoft.com/office/drawing/2014/main" id="{A6014B21-A1E0-FA45-AE2B-A871C44B485A}"/>
                  </a:ext>
                </a:extLst>
              </p:cNvPr>
              <p:cNvSpPr txBox="1"/>
              <p:nvPr/>
            </p:nvSpPr>
            <p:spPr>
              <a:xfrm rot="16200000">
                <a:off x="-1403211" y="3117597"/>
                <a:ext cx="3213101" cy="490427"/>
              </a:xfrm>
              <a:prstGeom prst="rect">
                <a:avLst/>
              </a:prstGeom>
              <a:noFill/>
            </p:spPr>
            <p:txBody>
              <a:bodyPr wrap="square" rtlCol="0">
                <a:spAutoFit/>
              </a:bodyPr>
              <a:lstStyle/>
              <a:p>
                <a:pPr algn="ctr"/>
                <a:r>
                  <a:rPr lang="en-US" dirty="0">
                    <a:latin typeface="Franklin Gothic Medium" panose="020B0603020102020204" pitchFamily="34" charset="0"/>
                    <a:cs typeface="Arial"/>
                  </a:rPr>
                  <a:t>Funding (in Millions)</a:t>
                </a:r>
              </a:p>
            </p:txBody>
          </p:sp>
        </p:grpSp>
        <p:sp>
          <p:nvSpPr>
            <p:cNvPr id="67" name="7-Point Star 66">
              <a:extLst>
                <a:ext uri="{FF2B5EF4-FFF2-40B4-BE49-F238E27FC236}">
                  <a16:creationId xmlns:a16="http://schemas.microsoft.com/office/drawing/2014/main" id="{69A6D4E1-FA6F-154D-9E9D-B0F5418489CD}"/>
                </a:ext>
              </a:extLst>
            </p:cNvPr>
            <p:cNvSpPr/>
            <p:nvPr/>
          </p:nvSpPr>
          <p:spPr>
            <a:xfrm>
              <a:off x="2698835" y="4260124"/>
              <a:ext cx="897976" cy="721987"/>
            </a:xfrm>
            <a:prstGeom prst="star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Franklin Gothic Medium" panose="020B0603020102020204" pitchFamily="34" charset="0"/>
              </a:endParaRPr>
            </a:p>
          </p:txBody>
        </p:sp>
        <p:sp>
          <p:nvSpPr>
            <p:cNvPr id="68" name="TextBox 67">
              <a:extLst>
                <a:ext uri="{FF2B5EF4-FFF2-40B4-BE49-F238E27FC236}">
                  <a16:creationId xmlns:a16="http://schemas.microsoft.com/office/drawing/2014/main" id="{42609EC7-EA21-B545-867D-7FB36E1F5EB8}"/>
                </a:ext>
              </a:extLst>
            </p:cNvPr>
            <p:cNvSpPr txBox="1"/>
            <p:nvPr/>
          </p:nvSpPr>
          <p:spPr>
            <a:xfrm>
              <a:off x="2742617" y="4374691"/>
              <a:ext cx="803813" cy="481686"/>
            </a:xfrm>
            <a:prstGeom prst="rect">
              <a:avLst/>
            </a:prstGeom>
            <a:noFill/>
          </p:spPr>
          <p:txBody>
            <a:bodyPr wrap="square" rtlCol="0">
              <a:spAutoFit/>
            </a:bodyPr>
            <a:lstStyle/>
            <a:p>
              <a:pPr algn="ctr"/>
              <a:r>
                <a:rPr lang="en-US" dirty="0">
                  <a:latin typeface="Franklin Gothic Medium" panose="020B0603020102020204" pitchFamily="34" charset="0"/>
                  <a:cs typeface="Arial"/>
                </a:rPr>
                <a:t>131</a:t>
              </a:r>
            </a:p>
            <a:p>
              <a:pPr algn="ctr"/>
              <a:r>
                <a:rPr lang="en-US" sz="1100" dirty="0">
                  <a:latin typeface="Franklin Gothic Medium" panose="020B0603020102020204" pitchFamily="34" charset="0"/>
                  <a:cs typeface="Arial"/>
                </a:rPr>
                <a:t>Projects</a:t>
              </a:r>
            </a:p>
          </p:txBody>
        </p:sp>
      </p:grpSp>
      <p:sp>
        <p:nvSpPr>
          <p:cNvPr id="2" name="Title 1"/>
          <p:cNvSpPr>
            <a:spLocks noGrp="1"/>
          </p:cNvSpPr>
          <p:nvPr>
            <p:ph type="title"/>
          </p:nvPr>
        </p:nvSpPr>
        <p:spPr>
          <a:xfrm>
            <a:off x="1" y="192338"/>
            <a:ext cx="9143998" cy="1077530"/>
          </a:xfrm>
        </p:spPr>
        <p:txBody>
          <a:bodyPr/>
          <a:lstStyle/>
          <a:p>
            <a:r>
              <a:rPr lang="en-US" dirty="0">
                <a:latin typeface="Franklin Gothic Medium" panose="020B0603020102020204" pitchFamily="34" charset="0"/>
                <a:cs typeface="Arial"/>
              </a:rPr>
              <a:t>Cancer Research Funding (Total)</a:t>
            </a:r>
          </a:p>
        </p:txBody>
      </p:sp>
      <p:sp>
        <p:nvSpPr>
          <p:cNvPr id="90" name="TextBox 89">
            <a:extLst>
              <a:ext uri="{FF2B5EF4-FFF2-40B4-BE49-F238E27FC236}">
                <a16:creationId xmlns:a16="http://schemas.microsoft.com/office/drawing/2014/main" id="{8E7F68CC-A97E-5F4C-B51C-BBA9BF3E0113}"/>
              </a:ext>
            </a:extLst>
          </p:cNvPr>
          <p:cNvSpPr txBox="1"/>
          <p:nvPr/>
        </p:nvSpPr>
        <p:spPr>
          <a:xfrm>
            <a:off x="7506510" y="1635441"/>
            <a:ext cx="1829668" cy="8309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4800" b="1" dirty="0">
                <a:ln>
                  <a:solidFill>
                    <a:schemeClr val="tx1"/>
                  </a:solidFill>
                </a:ln>
                <a:solidFill>
                  <a:schemeClr val="accent2"/>
                </a:solidFill>
                <a:latin typeface="Franklin Gothic Medium"/>
                <a:cs typeface="Franklin Gothic Medium"/>
              </a:rPr>
              <a:t>63%</a:t>
            </a:r>
          </a:p>
        </p:txBody>
      </p:sp>
      <p:sp>
        <p:nvSpPr>
          <p:cNvPr id="94" name="7-Point Star 93">
            <a:extLst>
              <a:ext uri="{FF2B5EF4-FFF2-40B4-BE49-F238E27FC236}">
                <a16:creationId xmlns:a16="http://schemas.microsoft.com/office/drawing/2014/main" id="{21C90E12-75B9-8D4A-9CC4-8D65AA5ABEA9}"/>
              </a:ext>
            </a:extLst>
          </p:cNvPr>
          <p:cNvSpPr/>
          <p:nvPr/>
        </p:nvSpPr>
        <p:spPr>
          <a:xfrm>
            <a:off x="7020435" y="4959120"/>
            <a:ext cx="885857" cy="835028"/>
          </a:xfrm>
          <a:prstGeom prst="star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Medium" panose="020B0603020102020204" pitchFamily="34" charset="0"/>
            </a:endParaRPr>
          </a:p>
        </p:txBody>
      </p:sp>
      <p:sp>
        <p:nvSpPr>
          <p:cNvPr id="95" name="TextBox 94">
            <a:extLst>
              <a:ext uri="{FF2B5EF4-FFF2-40B4-BE49-F238E27FC236}">
                <a16:creationId xmlns:a16="http://schemas.microsoft.com/office/drawing/2014/main" id="{8A60DE5D-7699-9545-9912-60189ABE0BAC}"/>
              </a:ext>
            </a:extLst>
          </p:cNvPr>
          <p:cNvSpPr txBox="1"/>
          <p:nvPr/>
        </p:nvSpPr>
        <p:spPr>
          <a:xfrm>
            <a:off x="7043649" y="5091658"/>
            <a:ext cx="855148" cy="538609"/>
          </a:xfrm>
          <a:prstGeom prst="rect">
            <a:avLst/>
          </a:prstGeom>
          <a:noFill/>
        </p:spPr>
        <p:txBody>
          <a:bodyPr wrap="square" rtlCol="0">
            <a:spAutoFit/>
          </a:bodyPr>
          <a:lstStyle/>
          <a:p>
            <a:pPr algn="ctr"/>
            <a:r>
              <a:rPr lang="en-US" dirty="0">
                <a:latin typeface="Franklin Gothic Medium" panose="020B0603020102020204" pitchFamily="34" charset="0"/>
                <a:cs typeface="Arial"/>
              </a:rPr>
              <a:t>199</a:t>
            </a:r>
          </a:p>
          <a:p>
            <a:pPr algn="ctr"/>
            <a:r>
              <a:rPr lang="en-US" sz="1100" dirty="0">
                <a:latin typeface="Franklin Gothic Medium" panose="020B0603020102020204" pitchFamily="34" charset="0"/>
                <a:cs typeface="Arial"/>
              </a:rPr>
              <a:t>Projects</a:t>
            </a:r>
          </a:p>
        </p:txBody>
      </p:sp>
      <p:sp>
        <p:nvSpPr>
          <p:cNvPr id="98" name="TextBox 97">
            <a:extLst>
              <a:ext uri="{FF2B5EF4-FFF2-40B4-BE49-F238E27FC236}">
                <a16:creationId xmlns:a16="http://schemas.microsoft.com/office/drawing/2014/main" id="{5AC46DB2-D2C9-AB43-AAA3-2D887380A607}"/>
              </a:ext>
            </a:extLst>
          </p:cNvPr>
          <p:cNvSpPr txBox="1"/>
          <p:nvPr/>
        </p:nvSpPr>
        <p:spPr>
          <a:xfrm>
            <a:off x="5283200" y="1357638"/>
            <a:ext cx="2263030" cy="523220"/>
          </a:xfrm>
          <a:prstGeom prst="rect">
            <a:avLst/>
          </a:prstGeom>
          <a:noFill/>
        </p:spPr>
        <p:txBody>
          <a:bodyPr wrap="square" rtlCol="0">
            <a:spAutoFit/>
          </a:bodyPr>
          <a:lstStyle/>
          <a:p>
            <a:pPr algn="ctr"/>
            <a:r>
              <a:rPr lang="en-US" sz="2800" dirty="0">
                <a:latin typeface="Franklin Gothic Medium" panose="020B0603020102020204" pitchFamily="34" charset="0"/>
                <a:cs typeface="Arial"/>
              </a:rPr>
              <a:t>$46.2M</a:t>
            </a:r>
          </a:p>
        </p:txBody>
      </p:sp>
      <p:sp>
        <p:nvSpPr>
          <p:cNvPr id="53" name="TextBox 52">
            <a:extLst>
              <a:ext uri="{FF2B5EF4-FFF2-40B4-BE49-F238E27FC236}">
                <a16:creationId xmlns:a16="http://schemas.microsoft.com/office/drawing/2014/main" id="{2B04FBF5-BD96-C542-B41C-F1FEC1AEE641}"/>
              </a:ext>
            </a:extLst>
          </p:cNvPr>
          <p:cNvSpPr txBox="1"/>
          <p:nvPr/>
        </p:nvSpPr>
        <p:spPr>
          <a:xfrm>
            <a:off x="1852730" y="4651084"/>
            <a:ext cx="2290599" cy="923330"/>
          </a:xfrm>
          <a:prstGeom prst="rect">
            <a:avLst/>
          </a:prstGeom>
          <a:noFill/>
        </p:spPr>
        <p:txBody>
          <a:bodyPr wrap="square" rtlCol="0">
            <a:spAutoFit/>
          </a:bodyPr>
          <a:lstStyle/>
          <a:p>
            <a:pPr algn="ctr"/>
            <a:r>
              <a:rPr lang="en-US" dirty="0">
                <a:latin typeface="Franklin Gothic Medium" panose="020B0603020102020204" pitchFamily="34" charset="0"/>
                <a:cs typeface="Arial"/>
              </a:rPr>
              <a:t>$17.8M</a:t>
            </a:r>
          </a:p>
          <a:p>
            <a:pPr algn="ctr"/>
            <a:r>
              <a:rPr lang="en-US" dirty="0">
                <a:latin typeface="Franklin Gothic Medium" panose="020B0603020102020204" pitchFamily="34" charset="0"/>
                <a:cs typeface="Arial"/>
              </a:rPr>
              <a:t>other</a:t>
            </a:r>
          </a:p>
          <a:p>
            <a:pPr algn="ctr"/>
            <a:r>
              <a:rPr lang="en-US" dirty="0">
                <a:latin typeface="Franklin Gothic Medium" panose="020B0603020102020204" pitchFamily="34" charset="0"/>
                <a:cs typeface="Arial"/>
              </a:rPr>
              <a:t>sources</a:t>
            </a:r>
          </a:p>
        </p:txBody>
      </p:sp>
      <p:sp>
        <p:nvSpPr>
          <p:cNvPr id="54" name="TextBox 53">
            <a:extLst>
              <a:ext uri="{FF2B5EF4-FFF2-40B4-BE49-F238E27FC236}">
                <a16:creationId xmlns:a16="http://schemas.microsoft.com/office/drawing/2014/main" id="{1E681DEF-50A4-E74B-A54D-89986BF648BB}"/>
              </a:ext>
            </a:extLst>
          </p:cNvPr>
          <p:cNvSpPr txBox="1"/>
          <p:nvPr/>
        </p:nvSpPr>
        <p:spPr>
          <a:xfrm>
            <a:off x="1852999" y="3608215"/>
            <a:ext cx="2290331" cy="646331"/>
          </a:xfrm>
          <a:prstGeom prst="rect">
            <a:avLst/>
          </a:prstGeom>
          <a:noFill/>
        </p:spPr>
        <p:txBody>
          <a:bodyPr wrap="square" rtlCol="0">
            <a:spAutoFit/>
          </a:bodyPr>
          <a:lstStyle/>
          <a:p>
            <a:pPr algn="ctr"/>
            <a:r>
              <a:rPr lang="en-US" dirty="0">
                <a:solidFill>
                  <a:schemeClr val="bg1"/>
                </a:solidFill>
                <a:latin typeface="Franklin Gothic Medium" panose="020B0603020102020204" pitchFamily="34" charset="0"/>
                <a:cs typeface="Arial"/>
              </a:rPr>
              <a:t>$10.6M</a:t>
            </a:r>
          </a:p>
          <a:p>
            <a:pPr algn="ctr"/>
            <a:r>
              <a:rPr lang="en-US" dirty="0">
                <a:solidFill>
                  <a:schemeClr val="bg1"/>
                </a:solidFill>
                <a:latin typeface="Franklin Gothic Medium" panose="020B0603020102020204" pitchFamily="34" charset="0"/>
                <a:cs typeface="Arial"/>
              </a:rPr>
              <a:t>NCI</a:t>
            </a:r>
          </a:p>
        </p:txBody>
      </p:sp>
      <p:sp>
        <p:nvSpPr>
          <p:cNvPr id="55" name="TextBox 54">
            <a:extLst>
              <a:ext uri="{FF2B5EF4-FFF2-40B4-BE49-F238E27FC236}">
                <a16:creationId xmlns:a16="http://schemas.microsoft.com/office/drawing/2014/main" id="{D3179DF5-66AC-B141-B893-53DD4C945952}"/>
              </a:ext>
            </a:extLst>
          </p:cNvPr>
          <p:cNvSpPr txBox="1"/>
          <p:nvPr/>
        </p:nvSpPr>
        <p:spPr>
          <a:xfrm>
            <a:off x="5283201" y="2350437"/>
            <a:ext cx="2283868" cy="646331"/>
          </a:xfrm>
          <a:prstGeom prst="rect">
            <a:avLst/>
          </a:prstGeom>
          <a:noFill/>
        </p:spPr>
        <p:txBody>
          <a:bodyPr wrap="square" rtlCol="0">
            <a:spAutoFit/>
          </a:bodyPr>
          <a:lstStyle/>
          <a:p>
            <a:pPr algn="ctr"/>
            <a:r>
              <a:rPr lang="en-US" dirty="0">
                <a:solidFill>
                  <a:schemeClr val="bg1"/>
                </a:solidFill>
                <a:latin typeface="Franklin Gothic Medium" panose="020B0603020102020204" pitchFamily="34" charset="0"/>
                <a:cs typeface="Arial"/>
              </a:rPr>
              <a:t>$16.7M</a:t>
            </a:r>
          </a:p>
          <a:p>
            <a:pPr algn="ctr"/>
            <a:r>
              <a:rPr lang="en-US" dirty="0">
                <a:solidFill>
                  <a:schemeClr val="bg1"/>
                </a:solidFill>
                <a:latin typeface="Franklin Gothic Medium" panose="020B0603020102020204" pitchFamily="34" charset="0"/>
                <a:cs typeface="Arial"/>
              </a:rPr>
              <a:t>NCI</a:t>
            </a:r>
          </a:p>
        </p:txBody>
      </p:sp>
      <p:sp>
        <p:nvSpPr>
          <p:cNvPr id="56" name="TextBox 55">
            <a:extLst>
              <a:ext uri="{FF2B5EF4-FFF2-40B4-BE49-F238E27FC236}">
                <a16:creationId xmlns:a16="http://schemas.microsoft.com/office/drawing/2014/main" id="{8304714F-4773-8C4B-AAD4-E1F6E4D9AF02}"/>
              </a:ext>
            </a:extLst>
          </p:cNvPr>
          <p:cNvSpPr txBox="1"/>
          <p:nvPr/>
        </p:nvSpPr>
        <p:spPr>
          <a:xfrm>
            <a:off x="5283200" y="3881008"/>
            <a:ext cx="2290599" cy="923330"/>
          </a:xfrm>
          <a:prstGeom prst="rect">
            <a:avLst/>
          </a:prstGeom>
          <a:noFill/>
        </p:spPr>
        <p:txBody>
          <a:bodyPr wrap="square" rtlCol="0">
            <a:spAutoFit/>
          </a:bodyPr>
          <a:lstStyle/>
          <a:p>
            <a:pPr algn="ctr"/>
            <a:r>
              <a:rPr lang="en-US" dirty="0">
                <a:latin typeface="Franklin Gothic Medium" panose="020B0603020102020204" pitchFamily="34" charset="0"/>
                <a:cs typeface="Arial"/>
              </a:rPr>
              <a:t>$29.5M</a:t>
            </a:r>
          </a:p>
          <a:p>
            <a:pPr algn="ctr"/>
            <a:r>
              <a:rPr lang="en-US" dirty="0">
                <a:latin typeface="Franklin Gothic Medium" panose="020B0603020102020204" pitchFamily="34" charset="0"/>
                <a:cs typeface="Arial"/>
              </a:rPr>
              <a:t>other</a:t>
            </a:r>
          </a:p>
          <a:p>
            <a:pPr algn="ctr"/>
            <a:r>
              <a:rPr lang="en-US" dirty="0">
                <a:latin typeface="Franklin Gothic Medium" panose="020B0603020102020204" pitchFamily="34" charset="0"/>
                <a:cs typeface="Arial"/>
              </a:rPr>
              <a:t>sources</a:t>
            </a:r>
          </a:p>
        </p:txBody>
      </p:sp>
      <p:sp>
        <p:nvSpPr>
          <p:cNvPr id="29" name="TextBox 28">
            <a:extLst>
              <a:ext uri="{FF2B5EF4-FFF2-40B4-BE49-F238E27FC236}">
                <a16:creationId xmlns:a16="http://schemas.microsoft.com/office/drawing/2014/main" id="{5CD80977-BBB0-854F-B793-F6FDE6E7AE6B}"/>
              </a:ext>
            </a:extLst>
          </p:cNvPr>
          <p:cNvSpPr txBox="1"/>
          <p:nvPr/>
        </p:nvSpPr>
        <p:spPr>
          <a:xfrm>
            <a:off x="7679410" y="2232404"/>
            <a:ext cx="1438102" cy="400110"/>
          </a:xfrm>
          <a:prstGeom prst="rect">
            <a:avLst/>
          </a:prstGeom>
          <a:noFill/>
        </p:spPr>
        <p:txBody>
          <a:bodyPr wrap="square" rtlCol="0">
            <a:spAutoFit/>
          </a:bodyPr>
          <a:lstStyle/>
          <a:p>
            <a:pPr algn="ctr"/>
            <a:r>
              <a:rPr lang="en-US" sz="2000" b="1" dirty="0">
                <a:ln w="6350">
                  <a:solidFill>
                    <a:schemeClr val="tx1"/>
                  </a:solidFill>
                </a:ln>
                <a:solidFill>
                  <a:schemeClr val="accent2"/>
                </a:solidFill>
                <a:latin typeface="Franklin Gothic Medium" panose="020B0603020102020204" pitchFamily="34" charset="0"/>
                <a:cs typeface="Arial"/>
              </a:rPr>
              <a:t>INCREASE</a:t>
            </a:r>
          </a:p>
        </p:txBody>
      </p:sp>
      <p:sp>
        <p:nvSpPr>
          <p:cNvPr id="41" name="TextBox 40">
            <a:extLst>
              <a:ext uri="{FF2B5EF4-FFF2-40B4-BE49-F238E27FC236}">
                <a16:creationId xmlns:a16="http://schemas.microsoft.com/office/drawing/2014/main" id="{3B411062-F444-A04F-838F-3F64FF063E68}"/>
              </a:ext>
            </a:extLst>
          </p:cNvPr>
          <p:cNvSpPr txBox="1"/>
          <p:nvPr/>
        </p:nvSpPr>
        <p:spPr>
          <a:xfrm>
            <a:off x="7573799" y="2494605"/>
            <a:ext cx="1605165" cy="400110"/>
          </a:xfrm>
          <a:prstGeom prst="rect">
            <a:avLst/>
          </a:prstGeom>
          <a:noFill/>
        </p:spPr>
        <p:txBody>
          <a:bodyPr wrap="square" rtlCol="0">
            <a:spAutoFit/>
          </a:bodyPr>
          <a:lstStyle/>
          <a:p>
            <a:pPr algn="ctr"/>
            <a:r>
              <a:rPr lang="en-US" sz="2000" b="1" dirty="0">
                <a:ln w="6350">
                  <a:solidFill>
                    <a:schemeClr val="tx1"/>
                  </a:solidFill>
                </a:ln>
                <a:solidFill>
                  <a:schemeClr val="accent2"/>
                </a:solidFill>
                <a:latin typeface="Franklin Gothic Medium" panose="020B0603020102020204" pitchFamily="34" charset="0"/>
                <a:cs typeface="Arial"/>
              </a:rPr>
              <a:t>SINCE 2012</a:t>
            </a:r>
          </a:p>
        </p:txBody>
      </p:sp>
    </p:spTree>
    <p:extLst>
      <p:ext uri="{BB962C8B-B14F-4D97-AF65-F5344CB8AC3E}">
        <p14:creationId xmlns:p14="http://schemas.microsoft.com/office/powerpoint/2010/main" val="151526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1" nodeType="after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1" grpId="1"/>
    </p:bldLst>
  </p:timing>
</p:sld>
</file>

<file path=ppt/theme/theme1.xml><?xml version="1.0" encoding="utf-8"?>
<a:theme xmlns:a="http://schemas.openxmlformats.org/drawingml/2006/main" name="Advantage">
  <a:themeElements>
    <a:clrScheme name="MCC Site Visit Color Scheme">
      <a:dk1>
        <a:srgbClr val="000000"/>
      </a:dk1>
      <a:lt1>
        <a:srgbClr val="FFFFFF"/>
      </a:lt1>
      <a:dk2>
        <a:srgbClr val="91ADDC"/>
      </a:dk2>
      <a:lt2>
        <a:srgbClr val="DF8400"/>
      </a:lt2>
      <a:accent1>
        <a:srgbClr val="0032A0"/>
      </a:accent1>
      <a:accent2>
        <a:srgbClr val="BF0000"/>
      </a:accent2>
      <a:accent3>
        <a:srgbClr val="656469"/>
      </a:accent3>
      <a:accent4>
        <a:srgbClr val="FFCE0F"/>
      </a:accent4>
      <a:accent5>
        <a:srgbClr val="66A91E"/>
      </a:accent5>
      <a:accent6>
        <a:srgbClr val="67448F"/>
      </a:accent6>
      <a:hlink>
        <a:srgbClr val="0563C1"/>
      </a:hlink>
      <a:folHlink>
        <a:srgbClr val="954F72"/>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3776</TotalTime>
  <Words>1585</Words>
  <Application>Microsoft Macintosh PowerPoint</Application>
  <PresentationFormat>On-screen Show (4:3)</PresentationFormat>
  <Paragraphs>302</Paragraphs>
  <Slides>29</Slides>
  <Notes>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AppleMyungjo Regular</vt:lpstr>
      <vt:lpstr>PingFangSC-Regular</vt:lpstr>
      <vt:lpstr>.PingFang SC Regular</vt:lpstr>
      <vt:lpstr>Arial</vt:lpstr>
      <vt:lpstr>Calibri</vt:lpstr>
      <vt:lpstr>Courier New</vt:lpstr>
      <vt:lpstr>Franklin Gothic Book</vt:lpstr>
      <vt:lpstr>Franklin Gothic Demi</vt:lpstr>
      <vt:lpstr>Franklin Gothic Heavy</vt:lpstr>
      <vt:lpstr>Franklin Gothic Medium</vt:lpstr>
      <vt:lpstr>Franklin Gothic Medium Regular</vt:lpstr>
      <vt:lpstr>Monotype Corsiva</vt:lpstr>
      <vt:lpstr>Rockwell</vt:lpstr>
      <vt:lpstr>Verdana</vt:lpstr>
      <vt:lpstr>Wingdings</vt:lpstr>
      <vt:lpstr>Advantage</vt:lpstr>
      <vt:lpstr>Tobacco Settlement Fund Update</vt:lpstr>
      <vt:lpstr>Markey Cancer Center (MCC): Our Mission</vt:lpstr>
      <vt:lpstr>Bold Goal:  “Conquering Cancer  in the  Commonwealth”</vt:lpstr>
      <vt:lpstr>PowerPoint Presentation</vt:lpstr>
      <vt:lpstr>MCC’s NCI Designation Path</vt:lpstr>
      <vt:lpstr>NCI-Designated Cancer Centers</vt:lpstr>
      <vt:lpstr>U.S. News and World Reports Top 50 Cancer Centers in the U.S.</vt:lpstr>
      <vt:lpstr>Increasing Cancer Patient Volume</vt:lpstr>
      <vt:lpstr>Cancer Research Funding (Total)</vt:lpstr>
      <vt:lpstr>MCC Affiliate and Research Networks</vt:lpstr>
      <vt:lpstr>MCC Space Expansion</vt:lpstr>
      <vt:lpstr>Other Impacts of NCI Designation</vt:lpstr>
      <vt:lpstr>PowerPoint Presentation</vt:lpstr>
      <vt:lpstr>Tobacco Settlement Appropriations FY19 | FY20</vt:lpstr>
      <vt:lpstr>Lung Cancer Prevention and Control</vt:lpstr>
      <vt:lpstr>HPV-Related Cancer Prevention and Control</vt:lpstr>
      <vt:lpstr>Decreasing Colorectal Cancer (CRC) Mortality in the Commonwealth </vt:lpstr>
      <vt:lpstr>Colorectal Cancer Screening in Appalachia (new programs)</vt:lpstr>
      <vt:lpstr>Recruiting for Kentucky’s Population</vt:lpstr>
      <vt:lpstr>Molecular Tumor Board (MTB)</vt:lpstr>
      <vt:lpstr>Neuroendocrine Tumor Program / Lutathera</vt:lpstr>
      <vt:lpstr>CAR-T Cell Program</vt:lpstr>
      <vt:lpstr>Markey Outreach</vt:lpstr>
      <vt:lpstr>2018-2019 Kentucky Cancer Program By The Numbers </vt:lpstr>
      <vt:lpstr>Future Directions for MCC (2020-2022)</vt:lpstr>
      <vt:lpstr>Benefits of  NCI Comprehensive Status</vt:lpstr>
      <vt:lpstr>PowerPoint Presentation</vt:lpstr>
      <vt:lpstr>Decreased State Funding Hurts MCC’s  Growth Potential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F Rogers</dc:creator>
  <cp:lastModifiedBy>Story, Danielle L.</cp:lastModifiedBy>
  <cp:revision>208</cp:revision>
  <cp:lastPrinted>2019-09-12T13:54:32Z</cp:lastPrinted>
  <dcterms:created xsi:type="dcterms:W3CDTF">2012-10-30T14:31:44Z</dcterms:created>
  <dcterms:modified xsi:type="dcterms:W3CDTF">2019-10-01T18:46:38Z</dcterms:modified>
</cp:coreProperties>
</file>