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handoutMasterIdLst>
    <p:handoutMasterId r:id="rId24"/>
  </p:handoutMasterIdLst>
  <p:sldIdLst>
    <p:sldId id="256" r:id="rId2"/>
    <p:sldId id="257" r:id="rId3"/>
    <p:sldId id="258" r:id="rId4"/>
    <p:sldId id="259" r:id="rId5"/>
    <p:sldId id="267" r:id="rId6"/>
    <p:sldId id="260" r:id="rId7"/>
    <p:sldId id="265" r:id="rId8"/>
    <p:sldId id="273" r:id="rId9"/>
    <p:sldId id="275" r:id="rId10"/>
    <p:sldId id="274" r:id="rId11"/>
    <p:sldId id="276" r:id="rId12"/>
    <p:sldId id="263" r:id="rId13"/>
    <p:sldId id="262" r:id="rId14"/>
    <p:sldId id="277" r:id="rId15"/>
    <p:sldId id="278" r:id="rId16"/>
    <p:sldId id="269" r:id="rId17"/>
    <p:sldId id="272" r:id="rId18"/>
    <p:sldId id="279" r:id="rId19"/>
    <p:sldId id="261" r:id="rId20"/>
    <p:sldId id="268" r:id="rId21"/>
    <p:sldId id="270"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12" autoAdjust="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as\dfs\EEC-DNR-CON\State%20Cost%20Share\STATE%20COST%20SHARE%20PAYMENTS\DOC%20Tobacco%20Funds%20as%20of%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Appropriation and Obligated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Charts!$B$83</c:f>
              <c:strCache>
                <c:ptCount val="1"/>
                <c:pt idx="0">
                  <c:v>Appropriation</c:v>
                </c:pt>
              </c:strCache>
            </c:strRef>
          </c:tx>
          <c:spPr>
            <a:solidFill>
              <a:schemeClr val="accent1"/>
            </a:solidFill>
            <a:ln>
              <a:noFill/>
            </a:ln>
            <a:effectLst/>
          </c:spPr>
          <c:invertIfNegative val="0"/>
          <c:cat>
            <c:strRef>
              <c:f>Charts!$A$84:$A$96</c:f>
              <c:strCache>
                <c:ptCount val="13"/>
                <c:pt idx="0">
                  <c:v>FY 2008</c:v>
                </c:pt>
                <c:pt idx="1">
                  <c:v>FY 2009</c:v>
                </c:pt>
                <c:pt idx="2">
                  <c:v>FY 2010</c:v>
                </c:pt>
                <c:pt idx="3">
                  <c:v>FY 2011</c:v>
                </c:pt>
                <c:pt idx="4">
                  <c:v>FY 2012</c:v>
                </c:pt>
                <c:pt idx="5">
                  <c:v>FY 2013</c:v>
                </c:pt>
                <c:pt idx="6">
                  <c:v>FY 2014</c:v>
                </c:pt>
                <c:pt idx="7">
                  <c:v>FY 2015</c:v>
                </c:pt>
                <c:pt idx="8">
                  <c:v>FY 2016</c:v>
                </c:pt>
                <c:pt idx="9">
                  <c:v>FY 2017</c:v>
                </c:pt>
                <c:pt idx="10">
                  <c:v>FY 2018</c:v>
                </c:pt>
                <c:pt idx="11">
                  <c:v>FY 2019</c:v>
                </c:pt>
                <c:pt idx="12">
                  <c:v>FY 2020</c:v>
                </c:pt>
              </c:strCache>
            </c:strRef>
          </c:cat>
          <c:val>
            <c:numRef>
              <c:f>Charts!$B$84:$B$96</c:f>
              <c:numCache>
                <c:formatCode>_(* #,##0.00_);_(* \(#,##0.00\);_(* "-"??_);_(@_)</c:formatCode>
                <c:ptCount val="13"/>
                <c:pt idx="0">
                  <c:v>9000000</c:v>
                </c:pt>
                <c:pt idx="1">
                  <c:v>9000000</c:v>
                </c:pt>
                <c:pt idx="2">
                  <c:v>8187462.6899999995</c:v>
                </c:pt>
                <c:pt idx="3">
                  <c:v>6792308.1799999997</c:v>
                </c:pt>
                <c:pt idx="4">
                  <c:v>6000000</c:v>
                </c:pt>
                <c:pt idx="5">
                  <c:v>3000000</c:v>
                </c:pt>
                <c:pt idx="6">
                  <c:v>4650850.6400000006</c:v>
                </c:pt>
                <c:pt idx="7">
                  <c:v>3849149.36</c:v>
                </c:pt>
                <c:pt idx="8">
                  <c:v>5000000</c:v>
                </c:pt>
                <c:pt idx="9">
                  <c:v>5000000</c:v>
                </c:pt>
                <c:pt idx="10">
                  <c:v>5000000</c:v>
                </c:pt>
                <c:pt idx="11">
                  <c:v>2500000</c:v>
                </c:pt>
                <c:pt idx="12">
                  <c:v>2500000</c:v>
                </c:pt>
              </c:numCache>
            </c:numRef>
          </c:val>
        </c:ser>
        <c:ser>
          <c:idx val="1"/>
          <c:order val="1"/>
          <c:tx>
            <c:strRef>
              <c:f>Charts!$C$83</c:f>
              <c:strCache>
                <c:ptCount val="1"/>
                <c:pt idx="0">
                  <c:v>Approved list</c:v>
                </c:pt>
              </c:strCache>
            </c:strRef>
          </c:tx>
          <c:spPr>
            <a:solidFill>
              <a:schemeClr val="accent2"/>
            </a:solidFill>
            <a:ln>
              <a:noFill/>
            </a:ln>
            <a:effectLst/>
          </c:spPr>
          <c:invertIfNegative val="0"/>
          <c:cat>
            <c:strRef>
              <c:f>Charts!$A$84:$A$96</c:f>
              <c:strCache>
                <c:ptCount val="13"/>
                <c:pt idx="0">
                  <c:v>FY 2008</c:v>
                </c:pt>
                <c:pt idx="1">
                  <c:v>FY 2009</c:v>
                </c:pt>
                <c:pt idx="2">
                  <c:v>FY 2010</c:v>
                </c:pt>
                <c:pt idx="3">
                  <c:v>FY 2011</c:v>
                </c:pt>
                <c:pt idx="4">
                  <c:v>FY 2012</c:v>
                </c:pt>
                <c:pt idx="5">
                  <c:v>FY 2013</c:v>
                </c:pt>
                <c:pt idx="6">
                  <c:v>FY 2014</c:v>
                </c:pt>
                <c:pt idx="7">
                  <c:v>FY 2015</c:v>
                </c:pt>
                <c:pt idx="8">
                  <c:v>FY 2016</c:v>
                </c:pt>
                <c:pt idx="9">
                  <c:v>FY 2017</c:v>
                </c:pt>
                <c:pt idx="10">
                  <c:v>FY 2018</c:v>
                </c:pt>
                <c:pt idx="11">
                  <c:v>FY 2019</c:v>
                </c:pt>
                <c:pt idx="12">
                  <c:v>FY 2020</c:v>
                </c:pt>
              </c:strCache>
            </c:strRef>
          </c:cat>
          <c:val>
            <c:numRef>
              <c:f>Charts!$C$84:$C$96</c:f>
              <c:numCache>
                <c:formatCode>_(* #,##0.00_);_(* \(#,##0.00\);_(* "-"??_);_(@_)</c:formatCode>
                <c:ptCount val="13"/>
                <c:pt idx="0">
                  <c:v>11929533</c:v>
                </c:pt>
                <c:pt idx="1">
                  <c:v>10623171.4</c:v>
                </c:pt>
                <c:pt idx="2">
                  <c:v>8534498</c:v>
                </c:pt>
                <c:pt idx="3">
                  <c:v>8514962.1300000008</c:v>
                </c:pt>
                <c:pt idx="4">
                  <c:v>1975009.02</c:v>
                </c:pt>
                <c:pt idx="5">
                  <c:v>5950038.96</c:v>
                </c:pt>
                <c:pt idx="6">
                  <c:v>6057137.8200000003</c:v>
                </c:pt>
                <c:pt idx="7">
                  <c:v>6091891.25</c:v>
                </c:pt>
                <c:pt idx="8">
                  <c:v>4885627.08</c:v>
                </c:pt>
                <c:pt idx="9">
                  <c:v>8904428.1300000008</c:v>
                </c:pt>
                <c:pt idx="10">
                  <c:v>6006932.6200000001</c:v>
                </c:pt>
                <c:pt idx="11">
                  <c:v>2468051.21</c:v>
                </c:pt>
                <c:pt idx="12">
                  <c:v>4522737.9000000004</c:v>
                </c:pt>
              </c:numCache>
            </c:numRef>
          </c:val>
        </c:ser>
        <c:dLbls>
          <c:showLegendKey val="0"/>
          <c:showVal val="0"/>
          <c:showCatName val="0"/>
          <c:showSerName val="0"/>
          <c:showPercent val="0"/>
          <c:showBubbleSize val="0"/>
        </c:dLbls>
        <c:gapWidth val="219"/>
        <c:overlap val="-27"/>
        <c:axId val="321291424"/>
        <c:axId val="321289856"/>
      </c:barChart>
      <c:catAx>
        <c:axId val="32129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289856"/>
        <c:crosses val="autoZero"/>
        <c:auto val="1"/>
        <c:lblAlgn val="ctr"/>
        <c:lblOffset val="100"/>
        <c:noMultiLvlLbl val="0"/>
      </c:catAx>
      <c:valAx>
        <c:axId val="32128985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291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C5F9FB5-B348-42DE-8A4D-5FC83283C120}" type="datetimeFigureOut">
              <a:rPr lang="en-US" smtClean="0"/>
              <a:t>10/31/2019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AF7319C-2C59-4A5A-A11B-BE2A74BBFFB1}" type="slidenum">
              <a:rPr lang="en-US" smtClean="0"/>
              <a:t>‹#›</a:t>
            </a:fld>
            <a:endParaRPr lang="en-US"/>
          </a:p>
        </p:txBody>
      </p:sp>
    </p:spTree>
    <p:extLst>
      <p:ext uri="{BB962C8B-B14F-4D97-AF65-F5344CB8AC3E}">
        <p14:creationId xmlns:p14="http://schemas.microsoft.com/office/powerpoint/2010/main" val="867003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62FA06B-6DF2-4838-B294-C8A862503206}" type="datetimeFigureOut">
              <a:rPr lang="en-US" smtClean="0"/>
              <a:t>10/31/2019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750706F-7DF6-4B8F-82B1-8426EEBB1399}" type="slidenum">
              <a:rPr lang="en-US" smtClean="0"/>
              <a:t>‹#›</a:t>
            </a:fld>
            <a:endParaRPr lang="en-US"/>
          </a:p>
        </p:txBody>
      </p:sp>
    </p:spTree>
    <p:extLst>
      <p:ext uri="{BB962C8B-B14F-4D97-AF65-F5344CB8AC3E}">
        <p14:creationId xmlns:p14="http://schemas.microsoft.com/office/powerpoint/2010/main" val="404773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few slides are going</a:t>
            </a:r>
            <a:r>
              <a:rPr lang="en-US" baseline="0" dirty="0" smtClean="0"/>
              <a:t> to be based on a summary of all the years and then we will get into this year specifically</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2</a:t>
            </a:fld>
            <a:endParaRPr lang="en-US"/>
          </a:p>
        </p:txBody>
      </p:sp>
    </p:spTree>
    <p:extLst>
      <p:ext uri="{BB962C8B-B14F-4D97-AF65-F5344CB8AC3E}">
        <p14:creationId xmlns:p14="http://schemas.microsoft.com/office/powerpoint/2010/main" val="156247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Townsend Creek had conservation district staff providing assistance</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21</a:t>
            </a:fld>
            <a:endParaRPr lang="en-US"/>
          </a:p>
        </p:txBody>
      </p:sp>
    </p:spTree>
    <p:extLst>
      <p:ext uri="{BB962C8B-B14F-4D97-AF65-F5344CB8AC3E}">
        <p14:creationId xmlns:p14="http://schemas.microsoft.com/office/powerpoint/2010/main" val="268218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3</a:t>
            </a:fld>
            <a:endParaRPr lang="en-US"/>
          </a:p>
        </p:txBody>
      </p:sp>
    </p:spTree>
    <p:extLst>
      <p:ext uri="{BB962C8B-B14F-4D97-AF65-F5344CB8AC3E}">
        <p14:creationId xmlns:p14="http://schemas.microsoft.com/office/powerpoint/2010/main" val="16062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$161 million dollars have been approved for use by Kentucky farmers in the past 25 years. It is larger than the total appropriations over that time because it is hard to give out money.</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4</a:t>
            </a:fld>
            <a:endParaRPr lang="en-US"/>
          </a:p>
        </p:txBody>
      </p:sp>
    </p:spTree>
    <p:extLst>
      <p:ext uri="{BB962C8B-B14F-4D97-AF65-F5344CB8AC3E}">
        <p14:creationId xmlns:p14="http://schemas.microsoft.com/office/powerpoint/2010/main" val="74698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a:t>
            </a:r>
            <a:r>
              <a:rPr lang="en-US" baseline="0" dirty="0" smtClean="0"/>
              <a:t> tool provides greater transparency and less clerical error</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6</a:t>
            </a:fld>
            <a:endParaRPr lang="en-US"/>
          </a:p>
        </p:txBody>
      </p:sp>
    </p:spTree>
    <p:extLst>
      <p:ext uri="{BB962C8B-B14F-4D97-AF65-F5344CB8AC3E}">
        <p14:creationId xmlns:p14="http://schemas.microsoft.com/office/powerpoint/2010/main" val="174238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waiting for design plans from technical staff, also paid for more pasture</a:t>
            </a:r>
            <a:r>
              <a:rPr lang="en-US" baseline="0" dirty="0" smtClean="0"/>
              <a:t> renovation due to the wet winters.</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10</a:t>
            </a:fld>
            <a:endParaRPr lang="en-US"/>
          </a:p>
        </p:txBody>
      </p:sp>
    </p:spTree>
    <p:extLst>
      <p:ext uri="{BB962C8B-B14F-4D97-AF65-F5344CB8AC3E}">
        <p14:creationId xmlns:p14="http://schemas.microsoft.com/office/powerpoint/2010/main" val="168787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12</a:t>
            </a:fld>
            <a:endParaRPr lang="en-US"/>
          </a:p>
        </p:txBody>
      </p:sp>
    </p:spTree>
    <p:extLst>
      <p:ext uri="{BB962C8B-B14F-4D97-AF65-F5344CB8AC3E}">
        <p14:creationId xmlns:p14="http://schemas.microsoft.com/office/powerpoint/2010/main" val="152507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Slightly different since animal waste structures are funded at a higher rate than other practices,</a:t>
            </a:r>
            <a:r>
              <a:rPr lang="en-US" baseline="0" dirty="0" smtClean="0"/>
              <a:t> so areas of animal ag may receive more money with an equal number of projects.</a:t>
            </a:r>
            <a:endParaRPr lang="en-US" dirty="0" smtClean="0"/>
          </a:p>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13</a:t>
            </a:fld>
            <a:endParaRPr lang="en-US"/>
          </a:p>
        </p:txBody>
      </p:sp>
    </p:spTree>
    <p:extLst>
      <p:ext uri="{BB962C8B-B14F-4D97-AF65-F5344CB8AC3E}">
        <p14:creationId xmlns:p14="http://schemas.microsoft.com/office/powerpoint/2010/main" val="128120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last three funding cycles, 49-53% of the awarded applicants were restricted by the practice cap. </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16</a:t>
            </a:fld>
            <a:endParaRPr lang="en-US"/>
          </a:p>
        </p:txBody>
      </p:sp>
    </p:spTree>
    <p:extLst>
      <p:ext uri="{BB962C8B-B14F-4D97-AF65-F5344CB8AC3E}">
        <p14:creationId xmlns:p14="http://schemas.microsoft.com/office/powerpoint/2010/main" val="407685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amount of money over a large area where there have been decades of land use. </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19</a:t>
            </a:fld>
            <a:endParaRPr lang="en-US"/>
          </a:p>
        </p:txBody>
      </p:sp>
    </p:spTree>
    <p:extLst>
      <p:ext uri="{BB962C8B-B14F-4D97-AF65-F5344CB8AC3E}">
        <p14:creationId xmlns:p14="http://schemas.microsoft.com/office/powerpoint/2010/main" val="258739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3E1EDBB-02C3-4A6E-B6AB-83759D3A0D3C}" type="datetimeFigureOut">
              <a:rPr lang="en-US" smtClean="0"/>
              <a:t>10/31/2019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78D48E-52F4-4FBE-8866-09177C25071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7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422695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12110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112600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1EDBB-02C3-4A6E-B6AB-83759D3A0D3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02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1EDBB-02C3-4A6E-B6AB-83759D3A0D3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69652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1EDBB-02C3-4A6E-B6AB-83759D3A0D3C}"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09510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1EDBB-02C3-4A6E-B6AB-83759D3A0D3C}"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95655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1EDBB-02C3-4A6E-B6AB-83759D3A0D3C}"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8624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1EDBB-02C3-4A6E-B6AB-83759D3A0D3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80501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1EDBB-02C3-4A6E-B6AB-83759D3A0D3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424290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E1EDBB-02C3-4A6E-B6AB-83759D3A0D3C}" type="datetimeFigureOut">
              <a:rPr lang="en-US" smtClean="0"/>
              <a:t>10/31/2019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678D48E-52F4-4FBE-8866-09177C250714}" type="slidenum">
              <a:rPr lang="en-US" smtClean="0"/>
              <a:t>‹#›</a:t>
            </a:fld>
            <a:endParaRPr lang="en-US"/>
          </a:p>
        </p:txBody>
      </p:sp>
    </p:spTree>
    <p:extLst>
      <p:ext uri="{BB962C8B-B14F-4D97-AF65-F5344CB8AC3E}">
        <p14:creationId xmlns:p14="http://schemas.microsoft.com/office/powerpoint/2010/main" val="3112785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aulette.Akers@ky.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Tobacco Settlement Oversight</a:t>
            </a:r>
            <a:endParaRPr lang="en-US" dirty="0"/>
          </a:p>
        </p:txBody>
      </p:sp>
      <p:sp>
        <p:nvSpPr>
          <p:cNvPr id="3" name="Subtitle 2"/>
          <p:cNvSpPr>
            <a:spLocks noGrp="1"/>
          </p:cNvSpPr>
          <p:nvPr>
            <p:ph type="subTitle" idx="1"/>
          </p:nvPr>
        </p:nvSpPr>
        <p:spPr/>
        <p:txBody>
          <a:bodyPr/>
          <a:lstStyle/>
          <a:p>
            <a:r>
              <a:rPr lang="en-US" dirty="0" smtClean="0"/>
              <a:t>Paulette Akers, Director</a:t>
            </a:r>
          </a:p>
          <a:p>
            <a:r>
              <a:rPr lang="en-US" dirty="0" smtClean="0"/>
              <a:t>Kentucky Division of Conservation</a:t>
            </a:r>
          </a:p>
          <a:p>
            <a:r>
              <a:rPr lang="en-US" dirty="0" smtClean="0"/>
              <a:t>November 2019</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06" y="685018"/>
            <a:ext cx="2438647" cy="2425337"/>
          </a:xfrm>
          <a:prstGeom prst="rect">
            <a:avLst/>
          </a:prstGeom>
        </p:spPr>
      </p:pic>
    </p:spTree>
    <p:extLst>
      <p:ext uri="{BB962C8B-B14F-4D97-AF65-F5344CB8AC3E}">
        <p14:creationId xmlns:p14="http://schemas.microsoft.com/office/powerpoint/2010/main" val="335092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FY19 </a:t>
            </a:r>
            <a:r>
              <a:rPr lang="en-US" dirty="0"/>
              <a:t>Approved in </a:t>
            </a:r>
            <a:r>
              <a:rPr lang="en-US" dirty="0" smtClean="0"/>
              <a:t>July </a:t>
            </a:r>
            <a:r>
              <a:rPr lang="en-US" dirty="0"/>
              <a:t>2019</a:t>
            </a:r>
          </a:p>
        </p:txBody>
      </p:sp>
      <p:sp>
        <p:nvSpPr>
          <p:cNvPr id="3" name="Content Placeholder 2"/>
          <p:cNvSpPr>
            <a:spLocks noGrp="1"/>
          </p:cNvSpPr>
          <p:nvPr>
            <p:ph idx="1"/>
          </p:nvPr>
        </p:nvSpPr>
        <p:spPr/>
        <p:txBody>
          <a:bodyPr/>
          <a:lstStyle/>
          <a:p>
            <a:pPr lvl="0">
              <a:buClr>
                <a:srgbClr val="3494BA"/>
              </a:buClr>
            </a:pPr>
            <a:r>
              <a:rPr lang="en-US" sz="2800" dirty="0">
                <a:solidFill>
                  <a:srgbClr val="3494BA"/>
                </a:solidFill>
              </a:rPr>
              <a:t>Requests </a:t>
            </a:r>
            <a:r>
              <a:rPr lang="en-US" sz="2800" dirty="0" smtClean="0">
                <a:solidFill>
                  <a:srgbClr val="3494BA"/>
                </a:solidFill>
              </a:rPr>
              <a:t>784 </a:t>
            </a:r>
            <a:r>
              <a:rPr lang="en-US" sz="2800" dirty="0">
                <a:solidFill>
                  <a:srgbClr val="3494BA"/>
                </a:solidFill>
              </a:rPr>
              <a:t>individuals and </a:t>
            </a:r>
            <a:r>
              <a:rPr lang="en-US" sz="2800" dirty="0" smtClean="0">
                <a:solidFill>
                  <a:srgbClr val="3494BA"/>
                </a:solidFill>
              </a:rPr>
              <a:t>$5,967,738.50</a:t>
            </a:r>
            <a:endParaRPr lang="en-US" sz="2800" dirty="0">
              <a:solidFill>
                <a:srgbClr val="3494BA"/>
              </a:solidFill>
            </a:endParaRPr>
          </a:p>
          <a:p>
            <a:pPr lvl="0">
              <a:buClr>
                <a:srgbClr val="3494BA"/>
              </a:buClr>
            </a:pPr>
            <a:r>
              <a:rPr lang="en-US" sz="2800" dirty="0">
                <a:solidFill>
                  <a:srgbClr val="3494BA"/>
                </a:solidFill>
              </a:rPr>
              <a:t>Approved </a:t>
            </a:r>
            <a:r>
              <a:rPr lang="en-US" sz="2800" dirty="0" smtClean="0">
                <a:solidFill>
                  <a:srgbClr val="3494BA"/>
                </a:solidFill>
              </a:rPr>
              <a:t>722 </a:t>
            </a:r>
            <a:r>
              <a:rPr lang="en-US" sz="2800" dirty="0">
                <a:solidFill>
                  <a:srgbClr val="3494BA"/>
                </a:solidFill>
              </a:rPr>
              <a:t>individuals and </a:t>
            </a:r>
            <a:r>
              <a:rPr lang="en-US" sz="2800" dirty="0" smtClean="0">
                <a:solidFill>
                  <a:srgbClr val="3494BA"/>
                </a:solidFill>
              </a:rPr>
              <a:t>$4,523,347.81</a:t>
            </a:r>
            <a:endParaRPr lang="en-US" sz="2800" dirty="0">
              <a:solidFill>
                <a:srgbClr val="3494BA"/>
              </a:solidFill>
            </a:endParaRPr>
          </a:p>
          <a:p>
            <a:pPr lvl="0">
              <a:buClr>
                <a:srgbClr val="3494BA"/>
              </a:buClr>
            </a:pPr>
            <a:r>
              <a:rPr lang="en-US" sz="2800" dirty="0" smtClean="0">
                <a:solidFill>
                  <a:srgbClr val="3494BA"/>
                </a:solidFill>
              </a:rPr>
              <a:t>At 3 months</a:t>
            </a:r>
            <a:endParaRPr lang="en-US" sz="2800" dirty="0">
              <a:solidFill>
                <a:srgbClr val="3494BA"/>
              </a:solidFill>
            </a:endParaRPr>
          </a:p>
          <a:p>
            <a:pPr lvl="1">
              <a:buClr>
                <a:srgbClr val="3494BA"/>
              </a:buClr>
            </a:pPr>
            <a:r>
              <a:rPr lang="en-US" sz="2600" dirty="0" smtClean="0">
                <a:solidFill>
                  <a:srgbClr val="3494BA"/>
                </a:solidFill>
              </a:rPr>
              <a:t>2% </a:t>
            </a:r>
            <a:r>
              <a:rPr lang="en-US" sz="2600" dirty="0">
                <a:solidFill>
                  <a:srgbClr val="3494BA"/>
                </a:solidFill>
              </a:rPr>
              <a:t>canceled</a:t>
            </a:r>
          </a:p>
          <a:p>
            <a:pPr lvl="1">
              <a:buClr>
                <a:srgbClr val="3494BA"/>
              </a:buClr>
            </a:pPr>
            <a:r>
              <a:rPr lang="en-US" sz="2600" dirty="0" smtClean="0">
                <a:solidFill>
                  <a:srgbClr val="3494BA"/>
                </a:solidFill>
              </a:rPr>
              <a:t>5% </a:t>
            </a:r>
            <a:r>
              <a:rPr lang="en-US" sz="2600" dirty="0">
                <a:solidFill>
                  <a:srgbClr val="3494BA"/>
                </a:solidFill>
              </a:rPr>
              <a:t>paid</a:t>
            </a:r>
          </a:p>
          <a:p>
            <a:pPr lvl="1">
              <a:buClr>
                <a:srgbClr val="3494BA"/>
              </a:buClr>
            </a:pPr>
            <a:r>
              <a:rPr lang="en-US" sz="2600" dirty="0" smtClean="0">
                <a:solidFill>
                  <a:srgbClr val="3494BA"/>
                </a:solidFill>
              </a:rPr>
              <a:t>$4,221,575.02 </a:t>
            </a:r>
            <a:r>
              <a:rPr lang="en-US" sz="2600" dirty="0">
                <a:solidFill>
                  <a:srgbClr val="3494BA"/>
                </a:solidFill>
              </a:rPr>
              <a:t>still to be paid</a:t>
            </a:r>
          </a:p>
          <a:p>
            <a:endParaRPr lang="en-US" dirty="0"/>
          </a:p>
        </p:txBody>
      </p:sp>
    </p:spTree>
    <p:extLst>
      <p:ext uri="{BB962C8B-B14F-4D97-AF65-F5344CB8AC3E}">
        <p14:creationId xmlns:p14="http://schemas.microsoft.com/office/powerpoint/2010/main" val="410165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445698"/>
            <a:ext cx="9875520" cy="1356360"/>
          </a:xfrm>
        </p:spPr>
        <p:txBody>
          <a:bodyPr/>
          <a:lstStyle/>
          <a:p>
            <a:pPr algn="ctr"/>
            <a:r>
              <a:rPr lang="en-US" dirty="0"/>
              <a:t>State Cost Share Projects Money</a:t>
            </a:r>
            <a:br>
              <a:rPr lang="en-US" dirty="0"/>
            </a:br>
            <a:r>
              <a:rPr lang="en-US" dirty="0"/>
              <a:t>FY </a:t>
            </a:r>
            <a:r>
              <a:rPr lang="en-US" dirty="0" smtClean="0"/>
              <a:t>19 </a:t>
            </a:r>
            <a:r>
              <a:rPr lang="en-US" dirty="0"/>
              <a:t>Funds</a:t>
            </a:r>
          </a:p>
        </p:txBody>
      </p:sp>
      <p:pic>
        <p:nvPicPr>
          <p:cNvPr id="6" name="Content Placeholder 5"/>
          <p:cNvPicPr>
            <a:picLocks noGrp="1" noChangeAspect="1"/>
          </p:cNvPicPr>
          <p:nvPr>
            <p:ph idx="1"/>
          </p:nvPr>
        </p:nvPicPr>
        <p:blipFill rotWithShape="1">
          <a:blip r:embed="rId2"/>
          <a:srcRect t="3123" r="4112" b="7618"/>
          <a:stretch/>
        </p:blipFill>
        <p:spPr>
          <a:xfrm>
            <a:off x="1893198" y="1718324"/>
            <a:ext cx="9005173" cy="4873862"/>
          </a:xfrm>
          <a:prstGeom prst="rect">
            <a:avLst/>
          </a:prstGeom>
        </p:spPr>
      </p:pic>
    </p:spTree>
    <p:extLst>
      <p:ext uri="{BB962C8B-B14F-4D97-AF65-F5344CB8AC3E}">
        <p14:creationId xmlns:p14="http://schemas.microsoft.com/office/powerpoint/2010/main" val="251771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89560"/>
            <a:ext cx="9875520" cy="1356360"/>
          </a:xfrm>
        </p:spPr>
        <p:txBody>
          <a:bodyPr/>
          <a:lstStyle/>
          <a:p>
            <a:pPr algn="ctr"/>
            <a:r>
              <a:rPr lang="en-US" dirty="0" smtClean="0"/>
              <a:t>25-year Total Applications Approved </a:t>
            </a:r>
            <a:endParaRPr lang="en-US" dirty="0"/>
          </a:p>
        </p:txBody>
      </p:sp>
      <p:pic>
        <p:nvPicPr>
          <p:cNvPr id="6" name="Content Placeholder 5"/>
          <p:cNvPicPr>
            <a:picLocks noGrp="1" noChangeAspect="1"/>
          </p:cNvPicPr>
          <p:nvPr>
            <p:ph idx="1"/>
          </p:nvPr>
        </p:nvPicPr>
        <p:blipFill rotWithShape="1">
          <a:blip r:embed="rId3"/>
          <a:srcRect b="5822"/>
          <a:stretch/>
        </p:blipFill>
        <p:spPr>
          <a:xfrm>
            <a:off x="1081752" y="1250712"/>
            <a:ext cx="9998014" cy="5335689"/>
          </a:xfrm>
          <a:prstGeom prst="rect">
            <a:avLst/>
          </a:prstGeom>
        </p:spPr>
      </p:pic>
    </p:spTree>
    <p:extLst>
      <p:ext uri="{BB962C8B-B14F-4D97-AF65-F5344CB8AC3E}">
        <p14:creationId xmlns:p14="http://schemas.microsoft.com/office/powerpoint/2010/main" val="2278520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53" y="261883"/>
            <a:ext cx="9875520" cy="1356360"/>
          </a:xfrm>
        </p:spPr>
        <p:txBody>
          <a:bodyPr/>
          <a:lstStyle/>
          <a:p>
            <a:pPr algn="ctr"/>
            <a:r>
              <a:rPr lang="en-US" dirty="0" smtClean="0"/>
              <a:t>25-year Total Dollars Approved</a:t>
            </a:r>
            <a:endParaRPr lang="en-US" dirty="0"/>
          </a:p>
        </p:txBody>
      </p:sp>
      <p:pic>
        <p:nvPicPr>
          <p:cNvPr id="6" name="Content Placeholder 5"/>
          <p:cNvPicPr>
            <a:picLocks noGrp="1" noChangeAspect="1"/>
          </p:cNvPicPr>
          <p:nvPr>
            <p:ph idx="1"/>
          </p:nvPr>
        </p:nvPicPr>
        <p:blipFill rotWithShape="1">
          <a:blip r:embed="rId3"/>
          <a:srcRect b="7510"/>
          <a:stretch/>
        </p:blipFill>
        <p:spPr>
          <a:xfrm>
            <a:off x="1504297" y="1206950"/>
            <a:ext cx="9187432" cy="5388245"/>
          </a:xfrm>
          <a:prstGeom prst="rect">
            <a:avLst/>
          </a:prstGeom>
        </p:spPr>
      </p:pic>
    </p:spTree>
    <p:extLst>
      <p:ext uri="{BB962C8B-B14F-4D97-AF65-F5344CB8AC3E}">
        <p14:creationId xmlns:p14="http://schemas.microsoft.com/office/powerpoint/2010/main" val="323404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 balance</a:t>
            </a:r>
            <a:endParaRPr lang="en-US" dirty="0"/>
          </a:p>
        </p:txBody>
      </p:sp>
      <p:sp>
        <p:nvSpPr>
          <p:cNvPr id="3" name="Content Placeholder 2"/>
          <p:cNvSpPr>
            <a:spLocks noGrp="1"/>
          </p:cNvSpPr>
          <p:nvPr>
            <p:ph idx="1"/>
          </p:nvPr>
        </p:nvSpPr>
        <p:spPr>
          <a:xfrm>
            <a:off x="1143000" y="1846053"/>
            <a:ext cx="9872871" cy="4249947"/>
          </a:xfrm>
        </p:spPr>
        <p:txBody>
          <a:bodyPr/>
          <a:lstStyle/>
          <a:p>
            <a:r>
              <a:rPr lang="en-US" sz="3200" dirty="0" smtClean="0"/>
              <a:t>$12,504,033.40 currently in the cost-share portion of the account</a:t>
            </a:r>
          </a:p>
          <a:p>
            <a:pPr lvl="1"/>
            <a:r>
              <a:rPr lang="en-US" sz="2800" dirty="0" smtClean="0"/>
              <a:t>$3,124,135.26 obligated from FY17</a:t>
            </a:r>
          </a:p>
          <a:p>
            <a:pPr lvl="1"/>
            <a:r>
              <a:rPr lang="en-US" sz="2800" dirty="0" smtClean="0"/>
              <a:t>$1,879,736.26 obligated from FY18</a:t>
            </a:r>
          </a:p>
          <a:p>
            <a:pPr lvl="1"/>
            <a:r>
              <a:rPr lang="en-US" sz="2800" dirty="0" smtClean="0"/>
              <a:t>$4,221,575.02 obligated from FY19</a:t>
            </a:r>
          </a:p>
          <a:p>
            <a:pPr lvl="1"/>
            <a:r>
              <a:rPr lang="en-US" sz="2800" dirty="0" smtClean="0"/>
              <a:t>$250,000 required contingency fund set aside</a:t>
            </a:r>
          </a:p>
          <a:p>
            <a:r>
              <a:rPr lang="en-US" sz="3200" dirty="0" smtClean="0"/>
              <a:t>$3,028,586.81 available funds for January 2020 funding cycle</a:t>
            </a:r>
            <a:endParaRPr lang="en-US" sz="3200" dirty="0"/>
          </a:p>
        </p:txBody>
      </p:sp>
    </p:spTree>
    <p:extLst>
      <p:ext uri="{BB962C8B-B14F-4D97-AF65-F5344CB8AC3E}">
        <p14:creationId xmlns:p14="http://schemas.microsoft.com/office/powerpoint/2010/main" val="75473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Demonstration of Need</a:t>
            </a:r>
            <a:endParaRPr lang="en-US" dirty="0"/>
          </a:p>
        </p:txBody>
      </p:sp>
      <p:sp>
        <p:nvSpPr>
          <p:cNvPr id="3" name="Content Placeholder 2"/>
          <p:cNvSpPr>
            <a:spLocks noGrp="1"/>
          </p:cNvSpPr>
          <p:nvPr>
            <p:ph idx="1"/>
          </p:nvPr>
        </p:nvSpPr>
        <p:spPr>
          <a:xfrm>
            <a:off x="1145649" y="1604514"/>
            <a:ext cx="10220556" cy="4902612"/>
          </a:xfrm>
        </p:spPr>
        <p:txBody>
          <a:bodyPr>
            <a:normAutofit fontScale="85000" lnSpcReduction="20000"/>
          </a:bodyPr>
          <a:lstStyle/>
          <a:p>
            <a:r>
              <a:rPr lang="en-US" sz="3200" dirty="0" smtClean="0"/>
              <a:t>Calendar year 2018</a:t>
            </a:r>
          </a:p>
          <a:p>
            <a:pPr lvl="1"/>
            <a:r>
              <a:rPr lang="en-US" sz="2800" dirty="0"/>
              <a:t>Requests 1242 </a:t>
            </a:r>
            <a:r>
              <a:rPr lang="en-US" sz="2800" dirty="0" smtClean="0"/>
              <a:t>individuals and $8,961,250.78</a:t>
            </a:r>
          </a:p>
          <a:p>
            <a:pPr lvl="1"/>
            <a:r>
              <a:rPr lang="en-US" sz="2800" dirty="0"/>
              <a:t>Approved 942 individuals and $6,011,372.44</a:t>
            </a:r>
          </a:p>
          <a:p>
            <a:r>
              <a:rPr lang="en-US" sz="3200" dirty="0" smtClean="0"/>
              <a:t>Calendar year 2019</a:t>
            </a:r>
          </a:p>
          <a:p>
            <a:pPr lvl="1"/>
            <a:r>
              <a:rPr lang="en-US" sz="2800" dirty="0" smtClean="0">
                <a:solidFill>
                  <a:srgbClr val="3494BA"/>
                </a:solidFill>
              </a:rPr>
              <a:t>Requests </a:t>
            </a:r>
            <a:r>
              <a:rPr lang="en-US" sz="2800" dirty="0">
                <a:solidFill>
                  <a:srgbClr val="3494BA"/>
                </a:solidFill>
              </a:rPr>
              <a:t>1325 individuals and $</a:t>
            </a:r>
            <a:r>
              <a:rPr lang="en-US" sz="2800" dirty="0" smtClean="0">
                <a:solidFill>
                  <a:srgbClr val="3494BA"/>
                </a:solidFill>
              </a:rPr>
              <a:t>10,018,868.50</a:t>
            </a:r>
          </a:p>
          <a:p>
            <a:pPr lvl="1"/>
            <a:r>
              <a:rPr lang="en-US" sz="2800" dirty="0" smtClean="0">
                <a:solidFill>
                  <a:srgbClr val="3494BA"/>
                </a:solidFill>
              </a:rPr>
              <a:t>Approved 1125 individuals and $6,993,074.59</a:t>
            </a:r>
          </a:p>
          <a:p>
            <a:pPr lvl="1"/>
            <a:r>
              <a:rPr lang="en-US" sz="2800" dirty="0" smtClean="0">
                <a:solidFill>
                  <a:srgbClr val="3494BA"/>
                </a:solidFill>
              </a:rPr>
              <a:t>Additional projects funded to help repair pastures damaged by wet weather</a:t>
            </a:r>
          </a:p>
          <a:p>
            <a:r>
              <a:rPr lang="en-US" sz="3000" dirty="0" smtClean="0">
                <a:solidFill>
                  <a:srgbClr val="3494BA"/>
                </a:solidFill>
              </a:rPr>
              <a:t>Calendar year 2020</a:t>
            </a:r>
          </a:p>
          <a:p>
            <a:pPr lvl="1"/>
            <a:r>
              <a:rPr lang="en-US" sz="2800" dirty="0" smtClean="0">
                <a:solidFill>
                  <a:srgbClr val="3494BA"/>
                </a:solidFill>
              </a:rPr>
              <a:t>Only $3,028,586.81 available. At </a:t>
            </a:r>
            <a:r>
              <a:rPr lang="en-US" sz="2800" smtClean="0">
                <a:solidFill>
                  <a:srgbClr val="3494BA"/>
                </a:solidFill>
              </a:rPr>
              <a:t>least </a:t>
            </a:r>
            <a:r>
              <a:rPr lang="en-US" sz="2800" smtClean="0">
                <a:solidFill>
                  <a:srgbClr val="3494BA"/>
                </a:solidFill>
              </a:rPr>
              <a:t>$4,000,000 </a:t>
            </a:r>
            <a:r>
              <a:rPr lang="en-US" sz="2800" dirty="0" smtClean="0">
                <a:solidFill>
                  <a:srgbClr val="3494BA"/>
                </a:solidFill>
              </a:rPr>
              <a:t>needed to meet current demand.</a:t>
            </a:r>
          </a:p>
          <a:p>
            <a:r>
              <a:rPr lang="en-US" sz="3100" dirty="0" smtClean="0">
                <a:solidFill>
                  <a:srgbClr val="3494BA"/>
                </a:solidFill>
              </a:rPr>
              <a:t>Calendar year 2021</a:t>
            </a:r>
          </a:p>
          <a:p>
            <a:pPr lvl="1"/>
            <a:r>
              <a:rPr lang="en-US" sz="2800" dirty="0" smtClean="0">
                <a:solidFill>
                  <a:srgbClr val="3494BA"/>
                </a:solidFill>
              </a:rPr>
              <a:t>Assuming carryforward from canceled projects, will need at least $5,000,000 to meet current demand.</a:t>
            </a:r>
            <a:endParaRPr lang="en-US" sz="2800" dirty="0">
              <a:solidFill>
                <a:srgbClr val="3494BA"/>
              </a:solidFill>
            </a:endParaRPr>
          </a:p>
          <a:p>
            <a:pPr lvl="1"/>
            <a:endParaRPr lang="en-US" dirty="0">
              <a:solidFill>
                <a:srgbClr val="3494BA"/>
              </a:solidFill>
            </a:endParaRPr>
          </a:p>
          <a:p>
            <a:pPr lvl="1"/>
            <a:endParaRPr lang="en-US" dirty="0" smtClean="0"/>
          </a:p>
          <a:p>
            <a:endParaRPr lang="en-US" dirty="0"/>
          </a:p>
        </p:txBody>
      </p:sp>
    </p:spTree>
    <p:extLst>
      <p:ext uri="{BB962C8B-B14F-4D97-AF65-F5344CB8AC3E}">
        <p14:creationId xmlns:p14="http://schemas.microsoft.com/office/powerpoint/2010/main" val="411860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989" y="422564"/>
            <a:ext cx="9875520" cy="1356360"/>
          </a:xfrm>
        </p:spPr>
        <p:txBody>
          <a:bodyPr/>
          <a:lstStyle/>
          <a:p>
            <a:pPr algn="ctr"/>
            <a:r>
              <a:rPr lang="en-US" dirty="0" smtClean="0"/>
              <a:t>Future</a:t>
            </a:r>
            <a:endParaRPr lang="en-US" dirty="0"/>
          </a:p>
        </p:txBody>
      </p:sp>
      <p:sp>
        <p:nvSpPr>
          <p:cNvPr id="3" name="Content Placeholder 2"/>
          <p:cNvSpPr>
            <a:spLocks noGrp="1"/>
          </p:cNvSpPr>
          <p:nvPr>
            <p:ph idx="1"/>
          </p:nvPr>
        </p:nvSpPr>
        <p:spPr>
          <a:xfrm>
            <a:off x="889462" y="1778924"/>
            <a:ext cx="10706793" cy="4317076"/>
          </a:xfrm>
        </p:spPr>
        <p:txBody>
          <a:bodyPr>
            <a:normAutofit/>
          </a:bodyPr>
          <a:lstStyle/>
          <a:p>
            <a:r>
              <a:rPr lang="en-US" sz="2800" dirty="0" smtClean="0"/>
              <a:t>Regulation revision changing the funding cap of $7,500 ($20,000 for animal waste storage) to across the board $20,000</a:t>
            </a:r>
          </a:p>
          <a:p>
            <a:r>
              <a:rPr lang="en-US" sz="2800" dirty="0" smtClean="0"/>
              <a:t>Partnerships</a:t>
            </a:r>
            <a:endParaRPr lang="en-US" sz="2400" dirty="0" smtClean="0"/>
          </a:p>
          <a:p>
            <a:pPr lvl="1"/>
            <a:r>
              <a:rPr lang="en-US" sz="2400" dirty="0" smtClean="0"/>
              <a:t>Conservation District staff</a:t>
            </a:r>
          </a:p>
          <a:p>
            <a:pPr lvl="1"/>
            <a:r>
              <a:rPr lang="en-US" sz="2400" dirty="0" smtClean="0"/>
              <a:t>Division of Water to determine priority areas</a:t>
            </a:r>
          </a:p>
          <a:p>
            <a:pPr lvl="1"/>
            <a:r>
              <a:rPr lang="en-US" sz="2400" dirty="0" smtClean="0"/>
              <a:t>Regional Conservation Planning Project Managing Poo – Kentucky Beef Network and Kentucky Dairy Development Council </a:t>
            </a:r>
          </a:p>
          <a:p>
            <a:pPr lvl="1"/>
            <a:r>
              <a:rPr lang="en-US" sz="2400" dirty="0" smtClean="0"/>
              <a:t>Natural Resources Conservation Service – technical assistance</a:t>
            </a:r>
            <a:endParaRPr lang="en-US" sz="2400" dirty="0"/>
          </a:p>
        </p:txBody>
      </p:sp>
    </p:spTree>
    <p:extLst>
      <p:ext uri="{BB962C8B-B14F-4D97-AF65-F5344CB8AC3E}">
        <p14:creationId xmlns:p14="http://schemas.microsoft.com/office/powerpoint/2010/main" val="391825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hlinkClick r:id="rId2"/>
              </a:rPr>
              <a:t>Paulette.Akers@ky.gov</a:t>
            </a:r>
            <a:endParaRPr lang="en-US" dirty="0" smtClean="0"/>
          </a:p>
          <a:p>
            <a:r>
              <a:rPr lang="en-US" dirty="0" smtClean="0"/>
              <a:t>502-782-6300</a:t>
            </a:r>
          </a:p>
          <a:p>
            <a:r>
              <a:rPr lang="en-US" dirty="0" smtClean="0"/>
              <a:t>Kentucky Division of Conservation</a:t>
            </a:r>
          </a:p>
          <a:p>
            <a:pPr lvl="1"/>
            <a:r>
              <a:rPr lang="en-US" dirty="0" smtClean="0"/>
              <a:t>300 Sower Blvd, 2</a:t>
            </a:r>
            <a:r>
              <a:rPr lang="en-US" baseline="30000" dirty="0" smtClean="0"/>
              <a:t>nd</a:t>
            </a:r>
            <a:r>
              <a:rPr lang="en-US" dirty="0" smtClean="0"/>
              <a:t> floor</a:t>
            </a:r>
          </a:p>
          <a:p>
            <a:endParaRPr lang="en-US" dirty="0" smtClean="0"/>
          </a:p>
        </p:txBody>
      </p:sp>
      <p:pic>
        <p:nvPicPr>
          <p:cNvPr id="4" name="Picture 3"/>
          <p:cNvPicPr>
            <a:picLocks noChangeAspect="1"/>
          </p:cNvPicPr>
          <p:nvPr/>
        </p:nvPicPr>
        <p:blipFill>
          <a:blip r:embed="rId3"/>
          <a:stretch>
            <a:fillRect/>
          </a:stretch>
        </p:blipFill>
        <p:spPr>
          <a:xfrm>
            <a:off x="8930968" y="3892625"/>
            <a:ext cx="2481287" cy="2469094"/>
          </a:xfrm>
          <a:prstGeom prst="rect">
            <a:avLst/>
          </a:prstGeom>
        </p:spPr>
      </p:pic>
    </p:spTree>
    <p:extLst>
      <p:ext uri="{BB962C8B-B14F-4D97-AF65-F5344CB8AC3E}">
        <p14:creationId xmlns:p14="http://schemas.microsoft.com/office/powerpoint/2010/main" val="415487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2"/>
          <a:srcRect l="7139" r="4514"/>
          <a:stretch/>
        </p:blipFill>
        <p:spPr>
          <a:xfrm>
            <a:off x="5887019" y="447206"/>
            <a:ext cx="5826642" cy="3198766"/>
          </a:xfrm>
          <a:prstGeom prst="rect">
            <a:avLst/>
          </a:prstGeom>
        </p:spPr>
      </p:pic>
      <p:pic>
        <p:nvPicPr>
          <p:cNvPr id="7" name="Picture 6"/>
          <p:cNvPicPr>
            <a:picLocks noChangeAspect="1"/>
          </p:cNvPicPr>
          <p:nvPr/>
        </p:nvPicPr>
        <p:blipFill rotWithShape="1">
          <a:blip r:embed="rId3"/>
          <a:srcRect l="1194" r="1745" b="1433"/>
          <a:stretch/>
        </p:blipFill>
        <p:spPr>
          <a:xfrm>
            <a:off x="3374773" y="3620524"/>
            <a:ext cx="5411973" cy="2973072"/>
          </a:xfrm>
          <a:prstGeom prst="rect">
            <a:avLst/>
          </a:prstGeom>
        </p:spPr>
      </p:pic>
      <p:sp>
        <p:nvSpPr>
          <p:cNvPr id="8" name="Content Placeholder 7"/>
          <p:cNvSpPr>
            <a:spLocks noGrp="1"/>
          </p:cNvSpPr>
          <p:nvPr>
            <p:ph idx="1"/>
          </p:nvPr>
        </p:nvSpPr>
        <p:spPr/>
        <p:txBody>
          <a:bodyPr/>
          <a:lstStyle/>
          <a:p>
            <a:endParaRPr lang="en-US" dirty="0"/>
          </a:p>
        </p:txBody>
      </p:sp>
      <p:pic>
        <p:nvPicPr>
          <p:cNvPr id="9" name="Picture 8"/>
          <p:cNvPicPr>
            <a:picLocks noChangeAspect="1"/>
          </p:cNvPicPr>
          <p:nvPr/>
        </p:nvPicPr>
        <p:blipFill>
          <a:blip r:embed="rId4"/>
          <a:stretch>
            <a:fillRect/>
          </a:stretch>
        </p:blipFill>
        <p:spPr>
          <a:xfrm>
            <a:off x="320373" y="504346"/>
            <a:ext cx="5566646" cy="3116178"/>
          </a:xfrm>
          <a:prstGeom prst="rect">
            <a:avLst/>
          </a:prstGeom>
        </p:spPr>
      </p:pic>
      <p:sp>
        <p:nvSpPr>
          <p:cNvPr id="10" name="TextBox 9"/>
          <p:cNvSpPr txBox="1"/>
          <p:nvPr/>
        </p:nvSpPr>
        <p:spPr>
          <a:xfrm>
            <a:off x="2264735" y="701749"/>
            <a:ext cx="1031358" cy="369332"/>
          </a:xfrm>
          <a:prstGeom prst="rect">
            <a:avLst/>
          </a:prstGeom>
          <a:noFill/>
        </p:spPr>
        <p:txBody>
          <a:bodyPr wrap="square" rtlCol="0">
            <a:spAutoFit/>
          </a:bodyPr>
          <a:lstStyle/>
          <a:p>
            <a:r>
              <a:rPr lang="en-US" dirty="0" smtClean="0"/>
              <a:t>FY17</a:t>
            </a:r>
            <a:endParaRPr lang="en-US" dirty="0"/>
          </a:p>
        </p:txBody>
      </p:sp>
      <p:sp>
        <p:nvSpPr>
          <p:cNvPr id="11" name="TextBox 10"/>
          <p:cNvSpPr txBox="1"/>
          <p:nvPr/>
        </p:nvSpPr>
        <p:spPr>
          <a:xfrm>
            <a:off x="8118792" y="786809"/>
            <a:ext cx="770027" cy="369332"/>
          </a:xfrm>
          <a:prstGeom prst="rect">
            <a:avLst/>
          </a:prstGeom>
          <a:noFill/>
        </p:spPr>
        <p:txBody>
          <a:bodyPr wrap="square" rtlCol="0">
            <a:spAutoFit/>
          </a:bodyPr>
          <a:lstStyle/>
          <a:p>
            <a:r>
              <a:rPr lang="en-US" dirty="0" smtClean="0"/>
              <a:t>FY18</a:t>
            </a:r>
            <a:endParaRPr lang="en-US" dirty="0"/>
          </a:p>
        </p:txBody>
      </p:sp>
      <p:sp>
        <p:nvSpPr>
          <p:cNvPr id="12" name="TextBox 11"/>
          <p:cNvSpPr txBox="1"/>
          <p:nvPr/>
        </p:nvSpPr>
        <p:spPr>
          <a:xfrm>
            <a:off x="5071730" y="4304264"/>
            <a:ext cx="665567" cy="369332"/>
          </a:xfrm>
          <a:prstGeom prst="rect">
            <a:avLst/>
          </a:prstGeom>
          <a:noFill/>
        </p:spPr>
        <p:txBody>
          <a:bodyPr wrap="none" rtlCol="0">
            <a:spAutoFit/>
          </a:bodyPr>
          <a:lstStyle/>
          <a:p>
            <a:r>
              <a:rPr lang="en-US" dirty="0" smtClean="0"/>
              <a:t>FY19</a:t>
            </a:r>
            <a:endParaRPr lang="en-US" dirty="0"/>
          </a:p>
        </p:txBody>
      </p:sp>
    </p:spTree>
    <p:extLst>
      <p:ext uri="{BB962C8B-B14F-4D97-AF65-F5344CB8AC3E}">
        <p14:creationId xmlns:p14="http://schemas.microsoft.com/office/powerpoint/2010/main" val="1952068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
            </a:r>
            <a:r>
              <a:rPr lang="en-US" dirty="0" smtClean="0"/>
              <a:t>oes Cost Share Improve Water Quality?</a:t>
            </a:r>
            <a:endParaRPr lang="en-US" dirty="0"/>
          </a:p>
        </p:txBody>
      </p:sp>
      <p:sp>
        <p:nvSpPr>
          <p:cNvPr id="3" name="Content Placeholder 2"/>
          <p:cNvSpPr>
            <a:spLocks noGrp="1"/>
          </p:cNvSpPr>
          <p:nvPr>
            <p:ph idx="1"/>
          </p:nvPr>
        </p:nvSpPr>
        <p:spPr/>
        <p:txBody>
          <a:bodyPr/>
          <a:lstStyle/>
          <a:p>
            <a:r>
              <a:rPr lang="en-US" sz="2800" dirty="0" smtClean="0"/>
              <a:t>Implemented practices make a difference on the scale of that farm</a:t>
            </a:r>
          </a:p>
          <a:p>
            <a:r>
              <a:rPr lang="en-US" sz="2800" dirty="0" smtClean="0"/>
              <a:t>Only 1-2% of farmers receive state cost share in a year</a:t>
            </a:r>
          </a:p>
          <a:p>
            <a:r>
              <a:rPr lang="en-US" sz="2800" dirty="0" smtClean="0"/>
              <a:t>Legacy sediments in the stream channel</a:t>
            </a:r>
          </a:p>
          <a:p>
            <a:endParaRPr lang="en-US" dirty="0"/>
          </a:p>
        </p:txBody>
      </p:sp>
    </p:spTree>
    <p:extLst>
      <p:ext uri="{BB962C8B-B14F-4D97-AF65-F5344CB8AC3E}">
        <p14:creationId xmlns:p14="http://schemas.microsoft.com/office/powerpoint/2010/main" val="383302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435031"/>
            <a:ext cx="10328564" cy="1356360"/>
          </a:xfrm>
        </p:spPr>
        <p:txBody>
          <a:bodyPr/>
          <a:lstStyle/>
          <a:p>
            <a:pPr algn="ctr"/>
            <a:r>
              <a:rPr lang="en-US" dirty="0" smtClean="0"/>
              <a:t>State Cost Share Summary</a:t>
            </a:r>
            <a:endParaRPr lang="en-US" dirty="0"/>
          </a:p>
        </p:txBody>
      </p:sp>
      <p:sp>
        <p:nvSpPr>
          <p:cNvPr id="3" name="Content Placeholder 2"/>
          <p:cNvSpPr>
            <a:spLocks noGrp="1"/>
          </p:cNvSpPr>
          <p:nvPr>
            <p:ph idx="1"/>
          </p:nvPr>
        </p:nvSpPr>
        <p:spPr>
          <a:xfrm>
            <a:off x="838200" y="1540476"/>
            <a:ext cx="10515600" cy="4636487"/>
          </a:xfrm>
        </p:spPr>
        <p:txBody>
          <a:bodyPr/>
          <a:lstStyle/>
          <a:p>
            <a:r>
              <a:rPr lang="en-US" dirty="0" smtClean="0"/>
              <a:t>Originally established in 1994 and funded from General Funds and pesticide Product Registration Fees</a:t>
            </a:r>
          </a:p>
          <a:p>
            <a:r>
              <a:rPr lang="en-US" dirty="0" smtClean="0"/>
              <a:t>Starting in 2000, the program was funded through Tobacco Master Settlement Agreement Funds</a:t>
            </a:r>
          </a:p>
          <a:p>
            <a:r>
              <a:rPr lang="en-US" dirty="0" smtClean="0"/>
              <a:t>Provides financial assistance to farmers at a 75% reimbursement rate for those implementing best management practices on their farms with the assistance of local conservation districts</a:t>
            </a:r>
          </a:p>
          <a:p>
            <a:endParaRPr lang="en-US" dirty="0"/>
          </a:p>
        </p:txBody>
      </p:sp>
      <p:pic>
        <p:nvPicPr>
          <p:cNvPr id="4" name="Picture 3"/>
          <p:cNvPicPr>
            <a:picLocks noChangeAspect="1"/>
          </p:cNvPicPr>
          <p:nvPr/>
        </p:nvPicPr>
        <p:blipFill rotWithShape="1">
          <a:blip r:embed="rId3"/>
          <a:srcRect l="-520" t="-347" r="520" b="22916"/>
          <a:stretch/>
        </p:blipFill>
        <p:spPr>
          <a:xfrm>
            <a:off x="452846" y="4548481"/>
            <a:ext cx="3469169" cy="2014651"/>
          </a:xfrm>
          <a:prstGeom prst="rect">
            <a:avLst/>
          </a:prstGeom>
        </p:spPr>
      </p:pic>
      <p:pic>
        <p:nvPicPr>
          <p:cNvPr id="5" name="Picture 4"/>
          <p:cNvPicPr>
            <a:picLocks noChangeAspect="1"/>
          </p:cNvPicPr>
          <p:nvPr/>
        </p:nvPicPr>
        <p:blipFill rotWithShape="1">
          <a:blip r:embed="rId4"/>
          <a:srcRect b="19905"/>
          <a:stretch/>
        </p:blipFill>
        <p:spPr>
          <a:xfrm>
            <a:off x="4172645" y="4569029"/>
            <a:ext cx="4297272" cy="2035199"/>
          </a:xfrm>
          <a:prstGeom prst="rect">
            <a:avLst/>
          </a:prstGeom>
        </p:spPr>
      </p:pic>
      <p:pic>
        <p:nvPicPr>
          <p:cNvPr id="6" name="Picture 5"/>
          <p:cNvPicPr>
            <a:picLocks noChangeAspect="1"/>
          </p:cNvPicPr>
          <p:nvPr/>
        </p:nvPicPr>
        <p:blipFill>
          <a:blip r:embed="rId5"/>
          <a:stretch>
            <a:fillRect/>
          </a:stretch>
        </p:blipFill>
        <p:spPr>
          <a:xfrm>
            <a:off x="8720547" y="4569029"/>
            <a:ext cx="3018607" cy="2014651"/>
          </a:xfrm>
          <a:prstGeom prst="rect">
            <a:avLst/>
          </a:prstGeom>
        </p:spPr>
      </p:pic>
    </p:spTree>
    <p:extLst>
      <p:ext uri="{BB962C8B-B14F-4D97-AF65-F5344CB8AC3E}">
        <p14:creationId xmlns:p14="http://schemas.microsoft.com/office/powerpoint/2010/main" val="3647899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417" y="354331"/>
            <a:ext cx="9875520" cy="1356360"/>
          </a:xfrm>
        </p:spPr>
        <p:txBody>
          <a:bodyPr/>
          <a:lstStyle/>
          <a:p>
            <a:pPr algn="ctr"/>
            <a:r>
              <a:rPr lang="en-US" dirty="0" smtClean="0"/>
              <a:t>Success Story</a:t>
            </a:r>
            <a:endParaRPr lang="en-US" dirty="0"/>
          </a:p>
        </p:txBody>
      </p:sp>
      <p:sp>
        <p:nvSpPr>
          <p:cNvPr id="3" name="Content Placeholder 2"/>
          <p:cNvSpPr>
            <a:spLocks noGrp="1"/>
          </p:cNvSpPr>
          <p:nvPr>
            <p:ph idx="1"/>
          </p:nvPr>
        </p:nvSpPr>
        <p:spPr>
          <a:xfrm>
            <a:off x="1055914" y="1710691"/>
            <a:ext cx="2967446" cy="4038600"/>
          </a:xfrm>
        </p:spPr>
        <p:txBody>
          <a:bodyPr/>
          <a:lstStyle/>
          <a:p>
            <a:r>
              <a:rPr lang="en-US" dirty="0" smtClean="0"/>
              <a:t>Fleming Creek</a:t>
            </a:r>
          </a:p>
          <a:p>
            <a:pPr lvl="1"/>
            <a:r>
              <a:rPr lang="en-US" dirty="0" smtClean="0"/>
              <a:t>$1,408,288 in state cost share funds between 1991 and 2007</a:t>
            </a:r>
          </a:p>
          <a:p>
            <a:pPr lvl="1"/>
            <a:endParaRPr lang="en-US" dirty="0" smtClean="0"/>
          </a:p>
        </p:txBody>
      </p:sp>
      <p:pic>
        <p:nvPicPr>
          <p:cNvPr id="5" name="Picture 4"/>
          <p:cNvPicPr>
            <a:picLocks noChangeAspect="1"/>
          </p:cNvPicPr>
          <p:nvPr/>
        </p:nvPicPr>
        <p:blipFill>
          <a:blip r:embed="rId2"/>
          <a:stretch>
            <a:fillRect/>
          </a:stretch>
        </p:blipFill>
        <p:spPr>
          <a:xfrm>
            <a:off x="4475661" y="1491616"/>
            <a:ext cx="7124700" cy="4476750"/>
          </a:xfrm>
          <a:prstGeom prst="rect">
            <a:avLst/>
          </a:prstGeom>
        </p:spPr>
      </p:pic>
    </p:spTree>
    <p:extLst>
      <p:ext uri="{BB962C8B-B14F-4D97-AF65-F5344CB8AC3E}">
        <p14:creationId xmlns:p14="http://schemas.microsoft.com/office/powerpoint/2010/main" val="2673414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3"/>
          <a:srcRect l="5527" t="2538" r="5077"/>
          <a:stretch/>
        </p:blipFill>
        <p:spPr>
          <a:xfrm>
            <a:off x="291538" y="282348"/>
            <a:ext cx="6514012" cy="4400278"/>
          </a:xfrm>
          <a:prstGeom prst="rect">
            <a:avLst/>
          </a:prstGeom>
        </p:spPr>
      </p:pic>
      <p:pic>
        <p:nvPicPr>
          <p:cNvPr id="5" name="Picture 4"/>
          <p:cNvPicPr>
            <a:picLocks noChangeAspect="1"/>
          </p:cNvPicPr>
          <p:nvPr/>
        </p:nvPicPr>
        <p:blipFill rotWithShape="1">
          <a:blip r:embed="rId4"/>
          <a:srcRect l="4525" t="2816" r="1766"/>
          <a:stretch/>
        </p:blipFill>
        <p:spPr>
          <a:xfrm>
            <a:off x="5155473" y="2612570"/>
            <a:ext cx="6801395" cy="3887833"/>
          </a:xfrm>
          <a:prstGeom prst="rect">
            <a:avLst/>
          </a:prstGeom>
        </p:spPr>
      </p:pic>
    </p:spTree>
    <p:extLst>
      <p:ext uri="{BB962C8B-B14F-4D97-AF65-F5344CB8AC3E}">
        <p14:creationId xmlns:p14="http://schemas.microsoft.com/office/powerpoint/2010/main" val="400812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657622" y="431028"/>
            <a:ext cx="10876756" cy="5945059"/>
          </a:xfrm>
          <a:prstGeom prst="rect">
            <a:avLst/>
          </a:prstGeom>
        </p:spPr>
      </p:pic>
    </p:spTree>
    <p:extLst>
      <p:ext uri="{BB962C8B-B14F-4D97-AF65-F5344CB8AC3E}">
        <p14:creationId xmlns:p14="http://schemas.microsoft.com/office/powerpoint/2010/main" val="367265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7459856"/>
              </p:ext>
            </p:extLst>
          </p:nvPr>
        </p:nvGraphicFramePr>
        <p:xfrm>
          <a:off x="1143000" y="609600"/>
          <a:ext cx="10404566"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841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it hard to give out money?</a:t>
            </a:r>
            <a:endParaRPr lang="en-US" dirty="0"/>
          </a:p>
        </p:txBody>
      </p:sp>
      <p:sp>
        <p:nvSpPr>
          <p:cNvPr id="3" name="Content Placeholder 2"/>
          <p:cNvSpPr>
            <a:spLocks noGrp="1"/>
          </p:cNvSpPr>
          <p:nvPr>
            <p:ph idx="1"/>
          </p:nvPr>
        </p:nvSpPr>
        <p:spPr>
          <a:xfrm>
            <a:off x="586596" y="1789550"/>
            <a:ext cx="5348379" cy="4306450"/>
          </a:xfrm>
        </p:spPr>
        <p:txBody>
          <a:bodyPr/>
          <a:lstStyle/>
          <a:p>
            <a:r>
              <a:rPr lang="en-US" sz="2800" dirty="0" smtClean="0"/>
              <a:t>FY15 cost share data</a:t>
            </a:r>
          </a:p>
          <a:p>
            <a:pPr lvl="1"/>
            <a:r>
              <a:rPr lang="en-US" sz="2400" dirty="0" smtClean="0"/>
              <a:t>16% canceled</a:t>
            </a:r>
          </a:p>
          <a:p>
            <a:pPr lvl="1"/>
            <a:r>
              <a:rPr lang="en-US" sz="2400" dirty="0" smtClean="0"/>
              <a:t>11% overestimated</a:t>
            </a:r>
          </a:p>
          <a:p>
            <a:pPr lvl="1"/>
            <a:r>
              <a:rPr lang="en-US" sz="2400" dirty="0" smtClean="0"/>
              <a:t>$4,885,627 approved and only $3,526,410 paid out</a:t>
            </a:r>
          </a:p>
          <a:p>
            <a:r>
              <a:rPr lang="en-US" sz="2600" dirty="0" smtClean="0"/>
              <a:t>FY16 cost share data</a:t>
            </a:r>
          </a:p>
          <a:p>
            <a:pPr lvl="1"/>
            <a:r>
              <a:rPr lang="en-US" sz="2400" dirty="0" smtClean="0"/>
              <a:t>13% canceled</a:t>
            </a:r>
          </a:p>
          <a:p>
            <a:pPr lvl="1"/>
            <a:r>
              <a:rPr lang="en-US" sz="2400" dirty="0" smtClean="0"/>
              <a:t>23% overestimated</a:t>
            </a:r>
          </a:p>
          <a:p>
            <a:pPr lvl="1"/>
            <a:r>
              <a:rPr lang="en-US" sz="2400" dirty="0" smtClean="0"/>
              <a:t>$8,904,428.13 approved and $5,733,397.55 paid out</a:t>
            </a:r>
          </a:p>
          <a:p>
            <a:pPr lvl="1"/>
            <a:endParaRPr lang="en-US" sz="2400" dirty="0" smtClean="0"/>
          </a:p>
          <a:p>
            <a:pPr lvl="1"/>
            <a:endParaRPr lang="en-US" sz="2400" dirty="0" smtClean="0"/>
          </a:p>
          <a:p>
            <a:pPr lvl="1"/>
            <a:endParaRPr lang="en-US" dirty="0" smtClean="0"/>
          </a:p>
          <a:p>
            <a:pPr lvl="1"/>
            <a:endParaRPr lang="en-US" dirty="0" smtClean="0"/>
          </a:p>
          <a:p>
            <a:pPr marL="274320" lvl="1" indent="0">
              <a:buNone/>
            </a:pPr>
            <a:endParaRPr lang="en-US" dirty="0" smtClean="0"/>
          </a:p>
        </p:txBody>
      </p:sp>
      <p:pic>
        <p:nvPicPr>
          <p:cNvPr id="7" name="Picture 6"/>
          <p:cNvPicPr>
            <a:picLocks noChangeAspect="1"/>
          </p:cNvPicPr>
          <p:nvPr/>
        </p:nvPicPr>
        <p:blipFill>
          <a:blip r:embed="rId2"/>
          <a:stretch>
            <a:fillRect/>
          </a:stretch>
        </p:blipFill>
        <p:spPr>
          <a:xfrm>
            <a:off x="5201184" y="1965960"/>
            <a:ext cx="6588962" cy="3960387"/>
          </a:xfrm>
          <a:prstGeom prst="rect">
            <a:avLst/>
          </a:prstGeom>
        </p:spPr>
      </p:pic>
    </p:spTree>
    <p:extLst>
      <p:ext uri="{BB962C8B-B14F-4D97-AF65-F5344CB8AC3E}">
        <p14:creationId xmlns:p14="http://schemas.microsoft.com/office/powerpoint/2010/main" val="31899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 17 Approved in September 2018</a:t>
            </a:r>
            <a:endParaRPr lang="en-US" dirty="0"/>
          </a:p>
        </p:txBody>
      </p:sp>
      <p:sp>
        <p:nvSpPr>
          <p:cNvPr id="3" name="Content Placeholder 2"/>
          <p:cNvSpPr>
            <a:spLocks noGrp="1"/>
          </p:cNvSpPr>
          <p:nvPr>
            <p:ph idx="1"/>
          </p:nvPr>
        </p:nvSpPr>
        <p:spPr/>
        <p:txBody>
          <a:bodyPr>
            <a:normAutofit/>
          </a:bodyPr>
          <a:lstStyle/>
          <a:p>
            <a:r>
              <a:rPr lang="en-US" sz="2800" dirty="0" smtClean="0"/>
              <a:t>Requests 1242 individuals and $8,961,250.78</a:t>
            </a:r>
          </a:p>
          <a:p>
            <a:r>
              <a:rPr lang="en-US" sz="2800" dirty="0" smtClean="0"/>
              <a:t>Approved 942 individuals and $6,011,372.44</a:t>
            </a:r>
          </a:p>
          <a:p>
            <a:r>
              <a:rPr lang="en-US" sz="2800" dirty="0" smtClean="0"/>
              <a:t>Delay in award because of web tool</a:t>
            </a:r>
          </a:p>
          <a:p>
            <a:r>
              <a:rPr lang="en-US" sz="2800" dirty="0" smtClean="0"/>
              <a:t>At one year</a:t>
            </a:r>
          </a:p>
          <a:p>
            <a:pPr lvl="1"/>
            <a:r>
              <a:rPr lang="en-US" sz="2600" dirty="0" smtClean="0"/>
              <a:t>10% canceled</a:t>
            </a:r>
          </a:p>
          <a:p>
            <a:pPr lvl="1"/>
            <a:r>
              <a:rPr lang="en-US" sz="2600" dirty="0" smtClean="0"/>
              <a:t>39% paid</a:t>
            </a:r>
          </a:p>
          <a:p>
            <a:pPr lvl="1"/>
            <a:r>
              <a:rPr lang="en-US" sz="2600" dirty="0" smtClean="0"/>
              <a:t>$3,124,135.25 still to be paid</a:t>
            </a:r>
          </a:p>
          <a:p>
            <a:endParaRPr lang="en-US" sz="2800" dirty="0"/>
          </a:p>
        </p:txBody>
      </p:sp>
    </p:spTree>
    <p:extLst>
      <p:ext uri="{BB962C8B-B14F-4D97-AF65-F5344CB8AC3E}">
        <p14:creationId xmlns:p14="http://schemas.microsoft.com/office/powerpoint/2010/main" val="45171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Cost Share Projects Money</a:t>
            </a:r>
            <a:br>
              <a:rPr lang="en-US" dirty="0" smtClean="0"/>
            </a:br>
            <a:r>
              <a:rPr lang="en-US" dirty="0" smtClean="0"/>
              <a:t>FY 17 Funds</a:t>
            </a:r>
            <a:endParaRPr lang="en-US" dirty="0"/>
          </a:p>
        </p:txBody>
      </p:sp>
      <p:pic>
        <p:nvPicPr>
          <p:cNvPr id="6" name="Content Placeholder 5"/>
          <p:cNvPicPr>
            <a:picLocks noGrp="1" noChangeAspect="1"/>
          </p:cNvPicPr>
          <p:nvPr>
            <p:ph idx="1"/>
          </p:nvPr>
        </p:nvPicPr>
        <p:blipFill rotWithShape="1">
          <a:blip r:embed="rId2"/>
          <a:srcRect l="5295" t="2764" r="1701"/>
          <a:stretch/>
        </p:blipFill>
        <p:spPr>
          <a:xfrm>
            <a:off x="1928745" y="1965960"/>
            <a:ext cx="8304029" cy="4653952"/>
          </a:xfrm>
          <a:prstGeom prst="rect">
            <a:avLst/>
          </a:prstGeom>
        </p:spPr>
      </p:pic>
    </p:spTree>
    <p:extLst>
      <p:ext uri="{BB962C8B-B14F-4D97-AF65-F5344CB8AC3E}">
        <p14:creationId xmlns:p14="http://schemas.microsoft.com/office/powerpoint/2010/main" val="2266952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FY18 Approved in February 2019</a:t>
            </a:r>
            <a:endParaRPr lang="en-US" dirty="0"/>
          </a:p>
        </p:txBody>
      </p:sp>
      <p:sp>
        <p:nvSpPr>
          <p:cNvPr id="3" name="Content Placeholder 2"/>
          <p:cNvSpPr>
            <a:spLocks noGrp="1"/>
          </p:cNvSpPr>
          <p:nvPr>
            <p:ph idx="1"/>
          </p:nvPr>
        </p:nvSpPr>
        <p:spPr/>
        <p:txBody>
          <a:bodyPr/>
          <a:lstStyle/>
          <a:p>
            <a:pPr lvl="0">
              <a:buClr>
                <a:srgbClr val="3494BA"/>
              </a:buClr>
            </a:pPr>
            <a:r>
              <a:rPr lang="en-US" sz="2800" dirty="0">
                <a:solidFill>
                  <a:srgbClr val="3494BA"/>
                </a:solidFill>
              </a:rPr>
              <a:t>Requests </a:t>
            </a:r>
            <a:r>
              <a:rPr lang="en-US" sz="2800" dirty="0" smtClean="0">
                <a:solidFill>
                  <a:srgbClr val="3494BA"/>
                </a:solidFill>
              </a:rPr>
              <a:t>541 </a:t>
            </a:r>
            <a:r>
              <a:rPr lang="en-US" sz="2800" dirty="0">
                <a:solidFill>
                  <a:srgbClr val="3494BA"/>
                </a:solidFill>
              </a:rPr>
              <a:t>individuals and </a:t>
            </a:r>
            <a:r>
              <a:rPr lang="en-US" sz="2800" dirty="0" smtClean="0">
                <a:solidFill>
                  <a:srgbClr val="3494BA"/>
                </a:solidFill>
              </a:rPr>
              <a:t>$4,051,130</a:t>
            </a:r>
            <a:endParaRPr lang="en-US" sz="2800" dirty="0">
              <a:solidFill>
                <a:srgbClr val="3494BA"/>
              </a:solidFill>
            </a:endParaRPr>
          </a:p>
          <a:p>
            <a:pPr lvl="0">
              <a:buClr>
                <a:srgbClr val="3494BA"/>
              </a:buClr>
            </a:pPr>
            <a:r>
              <a:rPr lang="en-US" sz="2800" dirty="0">
                <a:solidFill>
                  <a:srgbClr val="3494BA"/>
                </a:solidFill>
              </a:rPr>
              <a:t>Approved </a:t>
            </a:r>
            <a:r>
              <a:rPr lang="en-US" sz="2800" dirty="0" smtClean="0">
                <a:solidFill>
                  <a:srgbClr val="3494BA"/>
                </a:solidFill>
              </a:rPr>
              <a:t>403 </a:t>
            </a:r>
            <a:r>
              <a:rPr lang="en-US" sz="2800" dirty="0">
                <a:solidFill>
                  <a:srgbClr val="3494BA"/>
                </a:solidFill>
              </a:rPr>
              <a:t>individuals and </a:t>
            </a:r>
            <a:r>
              <a:rPr lang="en-US" sz="2800" dirty="0" smtClean="0">
                <a:solidFill>
                  <a:srgbClr val="3494BA"/>
                </a:solidFill>
              </a:rPr>
              <a:t>$2,469,726.78</a:t>
            </a:r>
            <a:endParaRPr lang="en-US" sz="2800" dirty="0">
              <a:solidFill>
                <a:srgbClr val="3494BA"/>
              </a:solidFill>
            </a:endParaRPr>
          </a:p>
          <a:p>
            <a:pPr lvl="0">
              <a:buClr>
                <a:srgbClr val="3494BA"/>
              </a:buClr>
            </a:pPr>
            <a:r>
              <a:rPr lang="en-US" sz="2800" dirty="0" smtClean="0">
                <a:solidFill>
                  <a:srgbClr val="3494BA"/>
                </a:solidFill>
              </a:rPr>
              <a:t>At 8 months</a:t>
            </a:r>
            <a:endParaRPr lang="en-US" sz="2800" dirty="0">
              <a:solidFill>
                <a:srgbClr val="3494BA"/>
              </a:solidFill>
            </a:endParaRPr>
          </a:p>
          <a:p>
            <a:pPr lvl="1">
              <a:buClr>
                <a:srgbClr val="3494BA"/>
              </a:buClr>
            </a:pPr>
            <a:r>
              <a:rPr lang="en-US" sz="2600" dirty="0" smtClean="0">
                <a:solidFill>
                  <a:srgbClr val="3494BA"/>
                </a:solidFill>
              </a:rPr>
              <a:t>3% </a:t>
            </a:r>
            <a:r>
              <a:rPr lang="en-US" sz="2600" dirty="0">
                <a:solidFill>
                  <a:srgbClr val="3494BA"/>
                </a:solidFill>
              </a:rPr>
              <a:t>canceled</a:t>
            </a:r>
          </a:p>
          <a:p>
            <a:pPr lvl="1">
              <a:buClr>
                <a:srgbClr val="3494BA"/>
              </a:buClr>
            </a:pPr>
            <a:r>
              <a:rPr lang="en-US" sz="2600" dirty="0" smtClean="0">
                <a:solidFill>
                  <a:srgbClr val="3494BA"/>
                </a:solidFill>
              </a:rPr>
              <a:t>21% </a:t>
            </a:r>
            <a:r>
              <a:rPr lang="en-US" sz="2600" dirty="0">
                <a:solidFill>
                  <a:srgbClr val="3494BA"/>
                </a:solidFill>
              </a:rPr>
              <a:t>paid</a:t>
            </a:r>
          </a:p>
          <a:p>
            <a:pPr lvl="1">
              <a:buClr>
                <a:srgbClr val="3494BA"/>
              </a:buClr>
            </a:pPr>
            <a:r>
              <a:rPr lang="en-US" sz="2600" dirty="0" smtClean="0">
                <a:solidFill>
                  <a:srgbClr val="3494BA"/>
                </a:solidFill>
              </a:rPr>
              <a:t>$1,879,736.26 </a:t>
            </a:r>
            <a:r>
              <a:rPr lang="en-US" sz="2600" dirty="0">
                <a:solidFill>
                  <a:srgbClr val="3494BA"/>
                </a:solidFill>
              </a:rPr>
              <a:t>still to be paid</a:t>
            </a:r>
          </a:p>
          <a:p>
            <a:endParaRPr lang="en-US" dirty="0"/>
          </a:p>
        </p:txBody>
      </p:sp>
    </p:spTree>
    <p:extLst>
      <p:ext uri="{BB962C8B-B14F-4D97-AF65-F5344CB8AC3E}">
        <p14:creationId xmlns:p14="http://schemas.microsoft.com/office/powerpoint/2010/main" val="256663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93940"/>
            <a:ext cx="9875520" cy="1356360"/>
          </a:xfrm>
        </p:spPr>
        <p:txBody>
          <a:bodyPr/>
          <a:lstStyle/>
          <a:p>
            <a:pPr algn="ctr"/>
            <a:r>
              <a:rPr lang="en-US" dirty="0"/>
              <a:t>State Cost Share Projects Money</a:t>
            </a:r>
            <a:br>
              <a:rPr lang="en-US" dirty="0"/>
            </a:br>
            <a:r>
              <a:rPr lang="en-US" dirty="0"/>
              <a:t>FY </a:t>
            </a:r>
            <a:r>
              <a:rPr lang="en-US" dirty="0" smtClean="0"/>
              <a:t>18 </a:t>
            </a:r>
            <a:r>
              <a:rPr lang="en-US" dirty="0"/>
              <a:t>Funds</a:t>
            </a:r>
          </a:p>
        </p:txBody>
      </p:sp>
      <p:pic>
        <p:nvPicPr>
          <p:cNvPr id="4" name="Content Placeholder 3"/>
          <p:cNvPicPr>
            <a:picLocks noGrp="1" noChangeAspect="1"/>
          </p:cNvPicPr>
          <p:nvPr>
            <p:ph idx="1"/>
          </p:nvPr>
        </p:nvPicPr>
        <p:blipFill rotWithShape="1">
          <a:blip r:embed="rId2"/>
          <a:srcRect b="5696"/>
          <a:stretch/>
        </p:blipFill>
        <p:spPr>
          <a:xfrm>
            <a:off x="1365459" y="1673525"/>
            <a:ext cx="9969777" cy="4839417"/>
          </a:xfrm>
          <a:prstGeom prst="rect">
            <a:avLst/>
          </a:prstGeom>
        </p:spPr>
      </p:pic>
    </p:spTree>
    <p:extLst>
      <p:ext uri="{BB962C8B-B14F-4D97-AF65-F5344CB8AC3E}">
        <p14:creationId xmlns:p14="http://schemas.microsoft.com/office/powerpoint/2010/main" val="22633996"/>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1002</TotalTime>
  <Words>677</Words>
  <Application>Microsoft Office PowerPoint</Application>
  <PresentationFormat>Widescreen</PresentationFormat>
  <Paragraphs>108</Paragraphs>
  <Slides>21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Corbel</vt:lpstr>
      <vt:lpstr>Basis</vt:lpstr>
      <vt:lpstr>Tobacco Settlement Oversight</vt:lpstr>
      <vt:lpstr>State Cost Share Summary</vt:lpstr>
      <vt:lpstr>PowerPoint Presentation</vt:lpstr>
      <vt:lpstr>PowerPoint Presentation</vt:lpstr>
      <vt:lpstr>Why is it hard to give out money?</vt:lpstr>
      <vt:lpstr>FY 17 Approved in September 2018</vt:lpstr>
      <vt:lpstr>State Cost Share Projects Money FY 17 Funds</vt:lpstr>
      <vt:lpstr>FY18 Approved in February 2019</vt:lpstr>
      <vt:lpstr>State Cost Share Projects Money FY 18 Funds</vt:lpstr>
      <vt:lpstr>FY19 Approved in July 2019</vt:lpstr>
      <vt:lpstr>State Cost Share Projects Money FY 19 Funds</vt:lpstr>
      <vt:lpstr>25-year Total Applications Approved </vt:lpstr>
      <vt:lpstr>25-year Total Dollars Approved</vt:lpstr>
      <vt:lpstr>Account balance</vt:lpstr>
      <vt:lpstr>Demonstration of Need</vt:lpstr>
      <vt:lpstr>Future</vt:lpstr>
      <vt:lpstr>Contact Information</vt:lpstr>
      <vt:lpstr>PowerPoint Presentation</vt:lpstr>
      <vt:lpstr>Does Cost Share Improve Water Quality?</vt:lpstr>
      <vt:lpstr>Success Story</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Settlement Oversight</dc:title>
  <dc:creator>Akers, Paulette (EEC)</dc:creator>
  <cp:lastModifiedBy>Akers, Paulette (EEC)</cp:lastModifiedBy>
  <cp:revision>48</cp:revision>
  <cp:lastPrinted>2018-12-04T21:06:31Z</cp:lastPrinted>
  <dcterms:created xsi:type="dcterms:W3CDTF">2018-11-30T20:22:37Z</dcterms:created>
  <dcterms:modified xsi:type="dcterms:W3CDTF">2019-10-31T18:48:17Z</dcterms:modified>
</cp:coreProperties>
</file>