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>
                <a:solidFill>
                  <a:sysClr val="windowText" lastClr="000000"/>
                </a:solidFill>
              </a:rPr>
              <a:t>KAFC Investment, by Program ($)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82-4186-A4A8-E01F4AD360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82-4186-A4A8-E01F4AD360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82-4186-A4A8-E01F4AD360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82-4186-A4A8-E01F4AD360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82-4186-A4A8-E01F4AD360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82-4186-A4A8-E01F4AD360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82-4186-A4A8-E01F4AD3606C}"/>
              </c:ext>
            </c:extLst>
          </c:dPt>
          <c:dLbls>
            <c:dLbl>
              <c:idx val="1"/>
              <c:layout>
                <c:manualLayout>
                  <c:x val="2.0072968057416058E-2"/>
                  <c:y val="1.72227384620400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82-4186-A4A8-E01F4AD3606C}"/>
                </c:ext>
              </c:extLst>
            </c:dLbl>
            <c:dLbl>
              <c:idx val="2"/>
              <c:layout>
                <c:manualLayout>
                  <c:x val="0.1861929188312042"/>
                  <c:y val="-0.215273308227775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82-4186-A4A8-E01F4AD3606C}"/>
                </c:ext>
              </c:extLst>
            </c:dLbl>
            <c:dLbl>
              <c:idx val="3"/>
              <c:layout>
                <c:manualLayout>
                  <c:x val="-0.16289370078740156"/>
                  <c:y val="0.316541630212890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D82-4186-A4A8-E01F4AD3606C}"/>
                </c:ext>
              </c:extLst>
            </c:dLbl>
            <c:dLbl>
              <c:idx val="4"/>
              <c:layout>
                <c:manualLayout>
                  <c:x val="-0.16139216519096938"/>
                  <c:y val="0.160224645832314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82-4186-A4A8-E01F4AD3606C}"/>
                </c:ext>
              </c:extLst>
            </c:dLbl>
            <c:dLbl>
              <c:idx val="5"/>
              <c:layout>
                <c:manualLayout>
                  <c:x val="-0.22733546792128162"/>
                  <c:y val="1.85562674230938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D82-4186-A4A8-E01F4AD3606C}"/>
                </c:ext>
              </c:extLst>
            </c:dLbl>
            <c:dLbl>
              <c:idx val="6"/>
              <c:layout>
                <c:manualLayout>
                  <c:x val="0.33869223815902672"/>
                  <c:y val="2.35007580574167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D82-4186-A4A8-E01F4AD36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'[KAFC Portfolio w Charts.xlsx]by Program'!$H$5:$H$11</c:f>
              <c:strCache>
                <c:ptCount val="7"/>
                <c:pt idx="0">
                  <c:v>Ag Infrastructure</c:v>
                </c:pt>
                <c:pt idx="1">
                  <c:v>Ag Processing</c:v>
                </c:pt>
                <c:pt idx="2">
                  <c:v>Beginning Farmer</c:v>
                </c:pt>
                <c:pt idx="3">
                  <c:v>Diversification</c:v>
                </c:pt>
                <c:pt idx="4">
                  <c:v>VET</c:v>
                </c:pt>
                <c:pt idx="5">
                  <c:v>KADB</c:v>
                </c:pt>
                <c:pt idx="6">
                  <c:v>New Ag Enterprise</c:v>
                </c:pt>
              </c:strCache>
            </c:strRef>
          </c:cat>
          <c:val>
            <c:numRef>
              <c:f>'[KAFC Portfolio w Charts.xlsx]by Program'!$I$5:$I$11</c:f>
              <c:numCache>
                <c:formatCode>_("$"* #,##0.00_);_("$"* \(#,##0.00\);_("$"* "-"??_);_(@_)</c:formatCode>
                <c:ptCount val="7"/>
                <c:pt idx="0">
                  <c:v>13340684.66</c:v>
                </c:pt>
                <c:pt idx="1">
                  <c:v>5916012.5499999989</c:v>
                </c:pt>
                <c:pt idx="2">
                  <c:v>57445189.430000015</c:v>
                </c:pt>
                <c:pt idx="3">
                  <c:v>593595.69999999995</c:v>
                </c:pt>
                <c:pt idx="4">
                  <c:v>372031.91</c:v>
                </c:pt>
                <c:pt idx="5">
                  <c:v>3896800.55</c:v>
                </c:pt>
                <c:pt idx="6">
                  <c:v>1066726.25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82-4186-A4A8-E01F4AD36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ysClr val="windowText" lastClr="000000"/>
                </a:solidFill>
              </a:rPr>
              <a:t>KAFC Investment,</a:t>
            </a:r>
            <a:r>
              <a:rPr lang="en-US" b="1" u="sng" baseline="0">
                <a:solidFill>
                  <a:sysClr val="windowText" lastClr="000000"/>
                </a:solidFill>
              </a:rPr>
              <a:t> by Enterprise ($)</a:t>
            </a:r>
            <a:endParaRPr lang="en-US" b="1" u="sng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3-4F1E-AD49-2105AE9CA7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3-4F1E-AD49-2105AE9CA7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3-4F1E-AD49-2105AE9CA7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3-4F1E-AD49-2105AE9CA7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3-4F1E-AD49-2105AE9CA7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43-4F1E-AD49-2105AE9CA7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43-4F1E-AD49-2105AE9CA7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A43-4F1E-AD49-2105AE9CA7D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A43-4F1E-AD49-2105AE9CA7D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A43-4F1E-AD49-2105AE9CA7D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A43-4F1E-AD49-2105AE9CA7D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A43-4F1E-AD49-2105AE9CA7D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A43-4F1E-AD49-2105AE9CA7D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A43-4F1E-AD49-2105AE9CA7D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A43-4F1E-AD49-2105AE9CA7D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A43-4F1E-AD49-2105AE9CA7D2}"/>
              </c:ext>
            </c:extLst>
          </c:dPt>
          <c:dLbls>
            <c:dLbl>
              <c:idx val="1"/>
              <c:layout>
                <c:manualLayout>
                  <c:x val="6.484767275779306E-2"/>
                  <c:y val="-4.0286850877767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43-4F1E-AD49-2105AE9CA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'[KAFC Portfolio w Charts.xlsx]by Enterprise'!$D$1:$D$16</c:f>
              <c:strCache>
                <c:ptCount val="16"/>
                <c:pt idx="0">
                  <c:v>Beef</c:v>
                </c:pt>
                <c:pt idx="1">
                  <c:v>Dairy</c:v>
                </c:pt>
                <c:pt idx="2">
                  <c:v>Equine</c:v>
                </c:pt>
                <c:pt idx="3">
                  <c:v>Forage</c:v>
                </c:pt>
                <c:pt idx="4">
                  <c:v>Grain</c:v>
                </c:pt>
                <c:pt idx="5">
                  <c:v>Horticulture</c:v>
                </c:pt>
                <c:pt idx="6">
                  <c:v>Lamb/Goat</c:v>
                </c:pt>
                <c:pt idx="7">
                  <c:v>Microprocessor</c:v>
                </c:pt>
                <c:pt idx="8">
                  <c:v>Other</c:v>
                </c:pt>
                <c:pt idx="9">
                  <c:v>Poultry</c:v>
                </c:pt>
                <c:pt idx="10">
                  <c:v>Swine</c:v>
                </c:pt>
                <c:pt idx="11">
                  <c:v>Timber</c:v>
                </c:pt>
                <c:pt idx="12">
                  <c:v>Tobacco</c:v>
                </c:pt>
                <c:pt idx="13">
                  <c:v>Turkey</c:v>
                </c:pt>
                <c:pt idx="14">
                  <c:v>Vegetable</c:v>
                </c:pt>
                <c:pt idx="15">
                  <c:v>Veterinary</c:v>
                </c:pt>
              </c:strCache>
            </c:strRef>
          </c:cat>
          <c:val>
            <c:numRef>
              <c:f>'[KAFC Portfolio w Charts.xlsx]by Enterprise'!$E$1:$E$16</c:f>
              <c:numCache>
                <c:formatCode>_("$"* #,##0.00_);_("$"* \(#,##0.00\);_("$"* "-"??_);_(@_)</c:formatCode>
                <c:ptCount val="16"/>
                <c:pt idx="0">
                  <c:v>13882019.089999996</c:v>
                </c:pt>
                <c:pt idx="1">
                  <c:v>2057777.64</c:v>
                </c:pt>
                <c:pt idx="2">
                  <c:v>1622421.88</c:v>
                </c:pt>
                <c:pt idx="3">
                  <c:v>860429.02999999991</c:v>
                </c:pt>
                <c:pt idx="4">
                  <c:v>17292298.629999999</c:v>
                </c:pt>
                <c:pt idx="5">
                  <c:v>550643.15999999992</c:v>
                </c:pt>
                <c:pt idx="6">
                  <c:v>891572.05999999994</c:v>
                </c:pt>
                <c:pt idx="7">
                  <c:v>3667648.7899999996</c:v>
                </c:pt>
                <c:pt idx="8">
                  <c:v>2052854.5299999998</c:v>
                </c:pt>
                <c:pt idx="9">
                  <c:v>30682016.860000003</c:v>
                </c:pt>
                <c:pt idx="10">
                  <c:v>3116220.9200000004</c:v>
                </c:pt>
                <c:pt idx="11">
                  <c:v>320048.69</c:v>
                </c:pt>
                <c:pt idx="12">
                  <c:v>3231902.5399999996</c:v>
                </c:pt>
                <c:pt idx="13">
                  <c:v>1116147.3999999999</c:v>
                </c:pt>
                <c:pt idx="14">
                  <c:v>915007.92</c:v>
                </c:pt>
                <c:pt idx="15">
                  <c:v>372031.91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A43-4F1E-AD49-2105AE9CA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7364" b="14220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-2375338"/>
          <a:ext cx="3354387" cy="2157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27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2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24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3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055D-5922-4705-A7B1-CEE2DDE536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858F0-B365-42CA-B62F-D70B148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hyperlink" Target="http://courtneyfarmscsa.com/" TargetMode="Externa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hyperlink" Target="http://1.bp.blogspot.com/-nJmLhbBLjVI/T4NxUP7ToCI/AAAAAAAAAVU/CSpu3g62WDA/s1600/DSC00897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Kentucky Agricultural Finance Corporation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625 </a:t>
            </a:r>
            <a:r>
              <a:rPr lang="en-US" smtClean="0"/>
              <a:t>Participating Loans </a:t>
            </a:r>
            <a:r>
              <a:rPr lang="en-US" dirty="0" smtClean="0"/>
              <a:t>- $88,000,000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Large/Food Animal Vet Loan Program (VET)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Maximum participation of 50% of project cost,</a:t>
            </a:r>
          </a:p>
          <a:p>
            <a:pPr marL="738188" indent="-341313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/>
              <a:t>Up to $100,000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Net worth </a:t>
            </a:r>
            <a:r>
              <a:rPr lang="en-US" i="1" u="sng" dirty="0"/>
              <a:t>less than </a:t>
            </a:r>
            <a:r>
              <a:rPr lang="en-US" dirty="0"/>
              <a:t>$500,000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Annual off-farm income less than $125,000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License to practice veterinary medicine in KY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Must develop business plan</a:t>
            </a:r>
            <a:endParaRPr lang="en-US" sz="1600" i="1" dirty="0"/>
          </a:p>
          <a:p>
            <a:endParaRPr lang="en-US" dirty="0"/>
          </a:p>
        </p:txBody>
      </p:sp>
      <p:pic>
        <p:nvPicPr>
          <p:cNvPr id="4" name="Content Placeholder 3" descr="DSC071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r="10689"/>
          <a:stretch>
            <a:fillRect/>
          </a:stretch>
        </p:blipFill>
        <p:spPr bwMode="auto">
          <a:xfrm>
            <a:off x="8077200" y="1572768"/>
            <a:ext cx="350045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199" y="4234602"/>
            <a:ext cx="35004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Buy into existing veterinary practice</a:t>
            </a:r>
          </a:p>
          <a:p>
            <a:pPr algn="ctr"/>
            <a:r>
              <a:rPr lang="en-US" sz="1400" i="1" dirty="0" smtClean="0"/>
              <a:t>Morgan Co. 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757822"/>
            <a:ext cx="3165413" cy="125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1595" y="6013436"/>
            <a:ext cx="1985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Establish equine clinic</a:t>
            </a:r>
          </a:p>
          <a:p>
            <a:pPr algn="ctr"/>
            <a:r>
              <a:rPr lang="en-US" sz="1400" i="1" dirty="0" smtClean="0"/>
              <a:t>Metcalfe Co. </a:t>
            </a:r>
            <a:endParaRPr lang="en-US" sz="1400" i="1" dirty="0"/>
          </a:p>
        </p:txBody>
      </p:sp>
      <p:pic>
        <p:nvPicPr>
          <p:cNvPr id="8" name="Picture 8" descr="Shelby Veterinary Cli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13" y="4791048"/>
            <a:ext cx="3361571" cy="12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13" y="4791247"/>
            <a:ext cx="1599849" cy="1340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1691" y="6131661"/>
            <a:ext cx="44421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Buy into existing veterinary practice</a:t>
            </a:r>
          </a:p>
          <a:p>
            <a:pPr algn="ctr"/>
            <a:r>
              <a:rPr lang="en-US" sz="1400" i="1" dirty="0" smtClean="0"/>
              <a:t>Shelby Co.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32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b="14220"/>
          <a:stretch>
            <a:fillRect/>
          </a:stretch>
        </p:blipFill>
        <p:spPr bwMode="auto">
          <a:xfrm>
            <a:off x="1714499" y="944832"/>
            <a:ext cx="10077451" cy="48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338" y="617538"/>
            <a:ext cx="28956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More than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00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LOANS APPROVED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6938" y="3386138"/>
            <a:ext cx="7094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$</a:t>
            </a:r>
            <a:r>
              <a:rPr lang="en-US" sz="80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133,000,000</a:t>
            </a:r>
            <a:endParaRPr lang="en-US" sz="80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6972300" y="2863850"/>
            <a:ext cx="373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339966"/>
                </a:solidFill>
              </a:rPr>
              <a:t>FUNDS APPROVED</a:t>
            </a:r>
          </a:p>
        </p:txBody>
      </p:sp>
      <p:pic>
        <p:nvPicPr>
          <p:cNvPr id="6" name="Picture 5" descr="kafc_logo-new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827444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6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Investments</a:t>
            </a:r>
            <a:endParaRPr lang="en-US" dirty="0"/>
          </a:p>
        </p:txBody>
      </p:sp>
      <p:pic>
        <p:nvPicPr>
          <p:cNvPr id="4" name="Picture 3" descr="kafc_logo-new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5827444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1125" y="1585237"/>
            <a:ext cx="295275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+mn-cs"/>
              </a:rPr>
              <a:t>Based on an evaluation by the University of Kentucky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of lenders </a:t>
            </a:r>
            <a:r>
              <a:rPr lang="en-US" sz="2400" b="1" u="sng" dirty="0">
                <a:latin typeface="+mn-lt"/>
                <a:cs typeface="+mn-cs"/>
              </a:rPr>
              <a:t>would not </a:t>
            </a:r>
            <a:r>
              <a:rPr lang="en-US" sz="2400" dirty="0">
                <a:latin typeface="+mn-lt"/>
                <a:cs typeface="+mn-cs"/>
              </a:rPr>
              <a:t>have funded a project without the participation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of the KAFC.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4750"/>
          <a:stretch>
            <a:fillRect/>
          </a:stretch>
        </p:blipFill>
        <p:spPr bwMode="auto">
          <a:xfrm>
            <a:off x="4686300" y="1645969"/>
            <a:ext cx="30861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867650" y="2754788"/>
            <a:ext cx="3943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rgbClr val="000099"/>
                </a:solidFill>
              </a:rPr>
              <a:t>KAFC is critical component</a:t>
            </a:r>
          </a:p>
          <a:p>
            <a:pPr algn="ctr"/>
            <a:r>
              <a:rPr lang="en-US" altLang="en-US" sz="2400" dirty="0"/>
              <a:t>Strengthens cash flow,</a:t>
            </a:r>
          </a:p>
          <a:p>
            <a:pPr algn="ctr"/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dirty="0"/>
              <a:t>FSA Guarantee fee is waived,</a:t>
            </a:r>
          </a:p>
          <a:p>
            <a:pPr algn="ctr"/>
            <a:r>
              <a:rPr lang="en-US" altLang="en-US" sz="2400" dirty="0"/>
              <a:t>Mitigates risk,</a:t>
            </a:r>
          </a:p>
          <a:p>
            <a:pPr algn="ctr"/>
            <a:r>
              <a:rPr lang="en-US" altLang="en-US" sz="2400" dirty="0"/>
              <a:t>Ability to finance up to 100%,</a:t>
            </a:r>
          </a:p>
          <a:p>
            <a:pPr algn="ctr"/>
            <a:r>
              <a:rPr lang="en-US" altLang="en-US" sz="2400" dirty="0"/>
              <a:t>Flexible repayment terms,</a:t>
            </a:r>
          </a:p>
        </p:txBody>
      </p:sp>
    </p:spTree>
    <p:extLst>
      <p:ext uri="{BB962C8B-B14F-4D97-AF65-F5344CB8AC3E}">
        <p14:creationId xmlns:p14="http://schemas.microsoft.com/office/powerpoint/2010/main" val="36767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KAFC Loan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75667"/>
            <a:ext cx="7334251" cy="4330727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b="1" dirty="0"/>
              <a:t>Benefits to the </a:t>
            </a:r>
            <a:r>
              <a:rPr lang="en-US" b="1" dirty="0" smtClean="0"/>
              <a:t>Lender</a:t>
            </a:r>
          </a:p>
          <a:p>
            <a:pPr>
              <a:defRPr/>
            </a:pPr>
            <a:r>
              <a:rPr lang="en-US" sz="2400" dirty="0" smtClean="0"/>
              <a:t>Strengthen customer relationships</a:t>
            </a:r>
          </a:p>
          <a:p>
            <a:pPr lvl="1"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Remain the face to the 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customer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Improve overall cash flow position</a:t>
            </a:r>
          </a:p>
          <a:p>
            <a:pPr>
              <a:defRPr/>
            </a:pPr>
            <a:r>
              <a:rPr lang="en-US" sz="2400" dirty="0" smtClean="0"/>
              <a:t>When used in conjunction with an eligible FSA program, </a:t>
            </a:r>
            <a:r>
              <a:rPr lang="en-US" sz="2400" b="1" i="1" dirty="0" smtClean="0"/>
              <a:t>1.5% FSA origination fee is waived</a:t>
            </a:r>
          </a:p>
          <a:p>
            <a:pPr>
              <a:defRPr/>
            </a:pPr>
            <a:r>
              <a:rPr lang="en-US" sz="2400" dirty="0" smtClean="0"/>
              <a:t>Streamline application and disbursement process</a:t>
            </a:r>
          </a:p>
          <a:p>
            <a:pPr lvl="1">
              <a:defRPr/>
            </a:pPr>
            <a:r>
              <a:rPr lang="en-US" sz="2000" dirty="0" smtClean="0"/>
              <a:t>KAFC utilizes Lender documents</a:t>
            </a:r>
          </a:p>
          <a:p>
            <a:pPr>
              <a:defRPr/>
            </a:pPr>
            <a:r>
              <a:rPr lang="en-US" sz="2400" dirty="0" smtClean="0"/>
              <a:t>KAFC will take a subordinate collateral position</a:t>
            </a:r>
          </a:p>
          <a:p>
            <a:pPr lvl="1">
              <a:defRPr/>
            </a:pPr>
            <a:r>
              <a:rPr lang="en-US" sz="2000" dirty="0"/>
              <a:t>Helps to mitigate </a:t>
            </a:r>
            <a:r>
              <a:rPr lang="en-US" sz="2000" dirty="0" smtClean="0"/>
              <a:t>risk</a:t>
            </a:r>
          </a:p>
          <a:p>
            <a:pPr>
              <a:defRPr/>
            </a:pPr>
            <a:r>
              <a:rPr lang="en-US" sz="2400" dirty="0" smtClean="0"/>
              <a:t>Retain 0.75% servicing fee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2593" b="30556"/>
          <a:stretch>
            <a:fillRect/>
          </a:stretch>
        </p:blipFill>
        <p:spPr bwMode="auto">
          <a:xfrm rot="10800000">
            <a:off x="8397462" y="3833006"/>
            <a:ext cx="2386887" cy="292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05" y="838793"/>
            <a:ext cx="2285140" cy="27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Investments</a:t>
            </a:r>
            <a:endParaRPr lang="en-US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>
            <a:fillRect/>
          </a:stretch>
        </p:blipFill>
        <p:spPr bwMode="auto">
          <a:xfrm>
            <a:off x="8393561" y="3227091"/>
            <a:ext cx="2565809" cy="20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970651" y="1572768"/>
            <a:ext cx="3003550" cy="179546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participating institutions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88346" y="4495754"/>
            <a:ext cx="29083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82</a:t>
            </a:r>
            <a:endParaRPr lang="en-US" sz="8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Counties with KAFC participated projects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6" y="322709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8115300" y="1746599"/>
            <a:ext cx="2971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smtClean="0"/>
              <a:t>Originating loan officers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00071179"/>
              </p:ext>
            </p:extLst>
          </p:nvPr>
        </p:nvGraphicFramePr>
        <p:xfrm>
          <a:off x="4205976" y="2576767"/>
          <a:ext cx="3819229" cy="215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22686" y="3388214"/>
            <a:ext cx="128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69%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 descr="kafc_logo-newcol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5827444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KAFC Loan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48513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/>
              <a:t>Benefits to the </a:t>
            </a:r>
            <a:r>
              <a:rPr lang="en-US" b="1" dirty="0" smtClean="0"/>
              <a:t>Borrower</a:t>
            </a:r>
            <a:endParaRPr lang="en-US" b="1" dirty="0"/>
          </a:p>
          <a:p>
            <a:pPr>
              <a:defRPr/>
            </a:pPr>
            <a:r>
              <a:rPr lang="en-US" dirty="0" smtClean="0"/>
              <a:t>Low, fixed rate of 2.75%</a:t>
            </a:r>
          </a:p>
          <a:p>
            <a:r>
              <a:rPr lang="en-US" dirty="0" smtClean="0"/>
              <a:t>No prepayment penalties</a:t>
            </a:r>
          </a:p>
          <a:p>
            <a:r>
              <a:rPr lang="en-US" dirty="0" smtClean="0"/>
              <a:t>Utilize existing Lender relationship</a:t>
            </a:r>
          </a:p>
          <a:p>
            <a:r>
              <a:rPr lang="en-US" dirty="0" smtClean="0"/>
              <a:t>May begin project after application is received</a:t>
            </a:r>
          </a:p>
          <a:p>
            <a:r>
              <a:rPr lang="en-US" dirty="0" smtClean="0"/>
              <a:t>Simple application process</a:t>
            </a:r>
          </a:p>
          <a:p>
            <a:r>
              <a:rPr lang="en-US" dirty="0" smtClean="0"/>
              <a:t>Flexible repayment terms</a:t>
            </a:r>
          </a:p>
          <a:p>
            <a:r>
              <a:rPr lang="en-US" dirty="0" smtClean="0"/>
              <a:t>Increased profitability potential</a:t>
            </a:r>
          </a:p>
          <a:p>
            <a:r>
              <a:rPr lang="en-US" dirty="0" smtClean="0"/>
              <a:t>Multiple loan programs to access</a:t>
            </a:r>
          </a:p>
          <a:p>
            <a:r>
              <a:rPr lang="en-US" dirty="0" smtClean="0"/>
              <a:t>Payments are made to Lender</a:t>
            </a:r>
          </a:p>
          <a:p>
            <a:pPr lvl="1"/>
            <a:r>
              <a:rPr lang="en-US" dirty="0" smtClean="0"/>
              <a:t>Lender forwards KAFC their portion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2857" r="16425" b="15714"/>
          <a:stretch>
            <a:fillRect/>
          </a:stretch>
        </p:blipFill>
        <p:spPr bwMode="auto">
          <a:xfrm>
            <a:off x="8458200" y="1572768"/>
            <a:ext cx="289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afc_logo-new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827444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9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KAFC Loan Portfolio, by Program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628993" y="1385094"/>
          <a:ext cx="3369660" cy="2896372"/>
        </p:xfrm>
        <a:graphic>
          <a:graphicData uri="http://schemas.openxmlformats.org/drawingml/2006/table">
            <a:tbl>
              <a:tblPr/>
              <a:tblGrid>
                <a:gridCol w="2249928">
                  <a:extLst>
                    <a:ext uri="{9D8B030D-6E8A-4147-A177-3AD203B41FA5}">
                      <a16:colId xmlns:a16="http://schemas.microsoft.com/office/drawing/2014/main" val="2809396735"/>
                    </a:ext>
                  </a:extLst>
                </a:gridCol>
                <a:gridCol w="1119732">
                  <a:extLst>
                    <a:ext uri="{9D8B030D-6E8A-4147-A177-3AD203B41FA5}">
                      <a16:colId xmlns:a16="http://schemas.microsoft.com/office/drawing/2014/main" val="1064042795"/>
                    </a:ext>
                  </a:extLst>
                </a:gridCol>
              </a:tblGrid>
              <a:tr h="37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KAFC Investment, by Program ($)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414763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 Infrastructure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13,340,684.66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443881"/>
                  </a:ext>
                </a:extLst>
              </a:tr>
              <a:tr h="310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 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5,916,012.55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916614"/>
                  </a:ext>
                </a:extLst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Farmer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57,445,189.43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506762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Diversification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593,595.70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22447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372,031.91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233830"/>
                  </a:ext>
                </a:extLst>
              </a:tr>
              <a:tr h="29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3,896,800.55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958228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Ag Enterprise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1,066,726.25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567023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$ 82,631,041.05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97874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56745" y="1385094"/>
          <a:ext cx="8557391" cy="534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5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KAFC Loan Portfolio, by Enterprise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567082" y="1289184"/>
          <a:ext cx="2442948" cy="4279103"/>
        </p:xfrm>
        <a:graphic>
          <a:graphicData uri="http://schemas.openxmlformats.org/drawingml/2006/table">
            <a:tbl>
              <a:tblPr/>
              <a:tblGrid>
                <a:gridCol w="1198207">
                  <a:extLst>
                    <a:ext uri="{9D8B030D-6E8A-4147-A177-3AD203B41FA5}">
                      <a16:colId xmlns:a16="http://schemas.microsoft.com/office/drawing/2014/main" val="1989460296"/>
                    </a:ext>
                  </a:extLst>
                </a:gridCol>
                <a:gridCol w="1244741">
                  <a:extLst>
                    <a:ext uri="{9D8B030D-6E8A-4147-A177-3AD203B41FA5}">
                      <a16:colId xmlns:a16="http://schemas.microsoft.com/office/drawing/2014/main" val="1290705463"/>
                    </a:ext>
                  </a:extLst>
                </a:gridCol>
              </a:tblGrid>
              <a:tr h="248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13,882,019.09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25045"/>
                  </a:ext>
                </a:extLst>
              </a:tr>
              <a:tr h="248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Dairy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2,057,777.64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19310"/>
                  </a:ext>
                </a:extLst>
              </a:tr>
              <a:tr h="248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Equine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1,622,421.88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406260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Forage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860,429.03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73575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17,292,298.63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161364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Horticulture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550,643.16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809469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Lamb/Goat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891,572.06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88892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Microprocessor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3,667,648.79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317632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2,052,854.53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361012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Poultry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30,682,016.86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42959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Swine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3,116,220.92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453199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Timber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320,048.69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73491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Tobacco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3,231,902.54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776547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1,116,147.40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80111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915,007.92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71288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Veterinary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372,031.91 </a:t>
                      </a:r>
                    </a:p>
                  </a:txBody>
                  <a:tcPr marL="8577" marR="8577" marT="85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07424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964886"/>
              </p:ext>
            </p:extLst>
          </p:nvPr>
        </p:nvGraphicFramePr>
        <p:xfrm>
          <a:off x="1621261" y="1289184"/>
          <a:ext cx="7945821" cy="510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KAFC Loan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Agricultural Infrastructure (AILP)</a:t>
            </a:r>
          </a:p>
          <a:p>
            <a:r>
              <a:rPr lang="en-US" sz="2400" dirty="0" smtClean="0"/>
              <a:t>Agricultural Processing (APLP)</a:t>
            </a:r>
          </a:p>
          <a:p>
            <a:r>
              <a:rPr lang="en-US" sz="2400" dirty="0" smtClean="0"/>
              <a:t>Beginning Farmer (BFLP)</a:t>
            </a:r>
          </a:p>
          <a:p>
            <a:r>
              <a:rPr lang="en-US" sz="2400" dirty="0" smtClean="0"/>
              <a:t>Diversification through Entrepreneurship in Agribusiness (DEAL)</a:t>
            </a:r>
          </a:p>
          <a:p>
            <a:r>
              <a:rPr lang="en-US" sz="2400" dirty="0" smtClean="0"/>
              <a:t>Large/Food Animal Veterinary (VET)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Infrastructure Loan Program (AILP)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560" y="1349905"/>
            <a:ext cx="8596668" cy="3880773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400" dirty="0"/>
              <a:t>Maximum participation of 50% of project cost,</a:t>
            </a:r>
          </a:p>
          <a:p>
            <a:pPr marL="738188" indent="-341313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/>
              <a:t>Up to $150,000 with tobacco involvement*</a:t>
            </a:r>
          </a:p>
          <a:p>
            <a:pPr marL="738188" indent="-341313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/>
              <a:t>Up to $100,000 with no tobacco involvement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20% of gross income must come from farming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Net worth </a:t>
            </a:r>
            <a:r>
              <a:rPr lang="en-US" sz="2400" i="1" u="sng" dirty="0"/>
              <a:t>less than </a:t>
            </a:r>
            <a:r>
              <a:rPr lang="en-US" sz="2400" dirty="0"/>
              <a:t>$3.5 million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i="1" dirty="0" smtClean="0"/>
              <a:t>*</a:t>
            </a:r>
            <a:r>
              <a:rPr lang="en-US" sz="1600" i="1" dirty="0"/>
              <a:t>within previous five years (evidenced by tax returns)</a:t>
            </a:r>
          </a:p>
          <a:p>
            <a:endParaRPr lang="en-US" dirty="0"/>
          </a:p>
        </p:txBody>
      </p:sp>
      <p:pic>
        <p:nvPicPr>
          <p:cNvPr id="4" name="Picture 12" descr="http://roundstoneseed.com/c/11-0_thumb/Pollinators%20&amp;%20Honey%20Bee%20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51" y="1171419"/>
            <a:ext cx="1190625" cy="12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oundstone Native Seed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01" y="2364631"/>
            <a:ext cx="11969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oundstone product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8994"/>
          <a:stretch>
            <a:fillRect/>
          </a:stretch>
        </p:blipFill>
        <p:spPr bwMode="auto">
          <a:xfrm>
            <a:off x="9567126" y="1171566"/>
            <a:ext cx="1752600" cy="24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2028" y="3681275"/>
            <a:ext cx="294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Seed operation expansion</a:t>
            </a:r>
          </a:p>
          <a:p>
            <a:pPr algn="ctr"/>
            <a:r>
              <a:rPr lang="en-US" sz="1400" i="1" dirty="0" smtClean="0"/>
              <a:t>Hart Co.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b="11670"/>
          <a:stretch/>
        </p:blipFill>
        <p:spPr>
          <a:xfrm>
            <a:off x="7654328" y="4234575"/>
            <a:ext cx="3076122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4328" y="5956258"/>
            <a:ext cx="305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Construction of pullet houses</a:t>
            </a:r>
          </a:p>
          <a:p>
            <a:pPr algn="ctr"/>
            <a:r>
              <a:rPr lang="en-US" sz="1400" i="1" dirty="0" smtClean="0"/>
              <a:t>Wayne Co.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1063" r="547" b="9271"/>
          <a:stretch/>
        </p:blipFill>
        <p:spPr>
          <a:xfrm>
            <a:off x="4718962" y="3818967"/>
            <a:ext cx="2100163" cy="21698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18962" y="6046282"/>
            <a:ext cx="221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Construction of high tunnels</a:t>
            </a:r>
          </a:p>
          <a:p>
            <a:pPr algn="ctr"/>
            <a:r>
              <a:rPr lang="en-US" sz="1400" i="1" dirty="0" smtClean="0"/>
              <a:t>Daviess Co.</a:t>
            </a:r>
            <a:endParaRPr lang="en-US" sz="1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6824"/>
          <a:stretch/>
        </p:blipFill>
        <p:spPr>
          <a:xfrm>
            <a:off x="1041923" y="3818968"/>
            <a:ext cx="2743200" cy="2169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923" y="601441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Construction of equine facilities</a:t>
            </a:r>
          </a:p>
          <a:p>
            <a:pPr algn="ctr"/>
            <a:r>
              <a:rPr lang="en-US" sz="1400" i="1" dirty="0" smtClean="0"/>
              <a:t>Warren Co.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5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Infrastructure Loan Program (AILP)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10290" r="38636" b="7370"/>
          <a:stretch/>
        </p:blipFill>
        <p:spPr>
          <a:xfrm>
            <a:off x="290489" y="1398441"/>
            <a:ext cx="914400" cy="207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29" y="1393324"/>
            <a:ext cx="2667000" cy="2075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18" y="3328212"/>
            <a:ext cx="335346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&amp; install greenhouse boiler system</a:t>
            </a:r>
          </a:p>
          <a:p>
            <a:pPr algn="ctr"/>
            <a:r>
              <a:rPr lang="en-US" sz="1400" i="1" dirty="0" smtClean="0"/>
              <a:t>Bourbon Co.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10971"/>
          <a:stretch/>
        </p:blipFill>
        <p:spPr>
          <a:xfrm>
            <a:off x="2409410" y="3864991"/>
            <a:ext cx="2310711" cy="2228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5896" y="6106829"/>
            <a:ext cx="257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grain bin system </a:t>
            </a:r>
          </a:p>
          <a:p>
            <a:pPr algn="ctr"/>
            <a:r>
              <a:rPr lang="en-US" sz="1400" i="1" dirty="0" smtClean="0"/>
              <a:t>Christian Co.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75" y="3851432"/>
            <a:ext cx="2574837" cy="2241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7231" y="6106829"/>
            <a:ext cx="257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&amp; install solar panels </a:t>
            </a:r>
          </a:p>
          <a:p>
            <a:pPr algn="ctr"/>
            <a:r>
              <a:rPr lang="en-US" sz="1400" i="1" dirty="0"/>
              <a:t>W</a:t>
            </a:r>
            <a:r>
              <a:rPr lang="en-US" sz="1400" i="1" dirty="0" smtClean="0"/>
              <a:t>arren Co.</a:t>
            </a:r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66" y="3917905"/>
            <a:ext cx="3233934" cy="21648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8567" y="6082770"/>
            <a:ext cx="336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farm shop</a:t>
            </a:r>
          </a:p>
          <a:p>
            <a:pPr algn="ctr"/>
            <a:r>
              <a:rPr lang="en-US" sz="1400" i="1" dirty="0" smtClean="0"/>
              <a:t>Edmonson Co.</a:t>
            </a:r>
            <a:endParaRPr lang="en-US" sz="14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8" b="31585"/>
          <a:stretch/>
        </p:blipFill>
        <p:spPr>
          <a:xfrm>
            <a:off x="4785916" y="1550324"/>
            <a:ext cx="1634077" cy="1777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7270" b="8532"/>
          <a:stretch/>
        </p:blipFill>
        <p:spPr>
          <a:xfrm>
            <a:off x="6785261" y="1532563"/>
            <a:ext cx="2986612" cy="17529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1" t="13064" r="9839" b="25000"/>
          <a:stretch/>
        </p:blipFill>
        <p:spPr>
          <a:xfrm>
            <a:off x="10108168" y="1524278"/>
            <a:ext cx="1480117" cy="17612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2302" y="3296445"/>
            <a:ext cx="461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Renovate dairy barn &amp; purchase robotic </a:t>
            </a:r>
            <a:r>
              <a:rPr lang="en-US" sz="1400" i="1" dirty="0" err="1" smtClean="0"/>
              <a:t>milkers</a:t>
            </a:r>
            <a:r>
              <a:rPr lang="en-US" sz="1400" i="1" dirty="0" smtClean="0"/>
              <a:t> </a:t>
            </a:r>
          </a:p>
          <a:p>
            <a:pPr algn="ctr"/>
            <a:r>
              <a:rPr lang="en-US" sz="1400" i="1" dirty="0" smtClean="0"/>
              <a:t>Adair Co.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337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Processing Loan Program (APLP)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2768"/>
            <a:ext cx="7632032" cy="3824256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Maximum participation of 50% of project cost,</a:t>
            </a:r>
          </a:p>
          <a:p>
            <a:pPr marL="738188" indent="-341313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/>
              <a:t>Up to $150,000 for projects under $1 million</a:t>
            </a:r>
          </a:p>
          <a:p>
            <a:pPr marL="738188" indent="-341313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/>
              <a:t>Amount may vary on projects over $1 million</a:t>
            </a:r>
          </a:p>
          <a:p>
            <a:pPr marL="396875">
              <a:spcBef>
                <a:spcPts val="0"/>
              </a:spcBef>
            </a:pPr>
            <a:endParaRPr lang="en-US" sz="1000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Eligible expenses: purchase of equipment; acquisition, construction or renovation of operating facilities; permanent working capital</a:t>
            </a:r>
            <a:endParaRPr lang="en-US" sz="1600" i="1" dirty="0"/>
          </a:p>
          <a:p>
            <a:endParaRPr lang="en-US" dirty="0"/>
          </a:p>
        </p:txBody>
      </p:sp>
      <p:pic>
        <p:nvPicPr>
          <p:cNvPr id="4" name="Picture 12" descr="http://www.owensborograin.com/images/E0309401/Crush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72768"/>
            <a:ext cx="266700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5151" y="3813048"/>
            <a:ext cx="27586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glycerin refinery</a:t>
            </a:r>
          </a:p>
          <a:p>
            <a:pPr algn="ctr"/>
            <a:r>
              <a:rPr lang="en-US" sz="1400" i="1" dirty="0" smtClean="0"/>
              <a:t>Daviess Co.</a:t>
            </a:r>
            <a:endParaRPr lang="en-US" sz="1400" i="1" dirty="0"/>
          </a:p>
        </p:txBody>
      </p:sp>
      <p:pic>
        <p:nvPicPr>
          <p:cNvPr id="6" name="Picture 8" descr="http://5c3ae8def513233997a7-e87978aaae5cf97349d88697fd53e4c9.r77.cf1.rackcdn.com/12279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7371" b="11250"/>
          <a:stretch>
            <a:fillRect/>
          </a:stretch>
        </p:blipFill>
        <p:spPr bwMode="auto">
          <a:xfrm>
            <a:off x="1474286" y="3874679"/>
            <a:ext cx="1581150" cy="218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enny's Farmhouse Chee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/>
          <a:stretch/>
        </p:blipFill>
        <p:spPr bwMode="auto">
          <a:xfrm>
            <a:off x="3055436" y="3891369"/>
            <a:ext cx="1064361" cy="10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36" y="491502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4286" y="6058028"/>
            <a:ext cx="27634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storage &amp; aging facilities</a:t>
            </a:r>
          </a:p>
          <a:p>
            <a:pPr algn="ctr"/>
            <a:r>
              <a:rPr lang="en-US" sz="1400" i="1" dirty="0" smtClean="0"/>
              <a:t>Barren Co.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9758"/>
          <a:stretch/>
        </p:blipFill>
        <p:spPr>
          <a:xfrm>
            <a:off x="5930824" y="4571988"/>
            <a:ext cx="2664327" cy="168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2500" r="28906" b="18750"/>
          <a:stretch/>
        </p:blipFill>
        <p:spPr>
          <a:xfrm>
            <a:off x="8671736" y="4581607"/>
            <a:ext cx="16764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5905" y="6258007"/>
            <a:ext cx="44086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brewing facility &amp; purchase equipment</a:t>
            </a:r>
          </a:p>
          <a:p>
            <a:pPr algn="ctr"/>
            <a:r>
              <a:rPr lang="en-US" sz="1400" i="1" dirty="0" smtClean="0"/>
              <a:t>Scott Co.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380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Processing Loan Program (APLP)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162" y="3605433"/>
            <a:ext cx="38537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grain bins </a:t>
            </a:r>
          </a:p>
          <a:p>
            <a:pPr algn="ctr"/>
            <a:r>
              <a:rPr lang="en-US" sz="1400" i="1" dirty="0" smtClean="0"/>
              <a:t>Marion Co.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53" b="24809"/>
          <a:stretch/>
        </p:blipFill>
        <p:spPr>
          <a:xfrm>
            <a:off x="4268232" y="4282726"/>
            <a:ext cx="2612413" cy="171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24228"/>
          <a:stretch/>
        </p:blipFill>
        <p:spPr>
          <a:xfrm>
            <a:off x="2198132" y="4282726"/>
            <a:ext cx="2070100" cy="1717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5084" y="6023904"/>
            <a:ext cx="44296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Expand curing &amp; storage facilities and purchase equipment</a:t>
            </a:r>
          </a:p>
          <a:p>
            <a:pPr algn="ctr"/>
            <a:r>
              <a:rPr lang="en-US" sz="1400" i="1" dirty="0" smtClean="0"/>
              <a:t>Lyon Co.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24036" y="6052550"/>
            <a:ext cx="3999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Expand wheat milling operation</a:t>
            </a:r>
          </a:p>
          <a:p>
            <a:pPr algn="ctr"/>
            <a:r>
              <a:rPr lang="en-US" sz="1400" i="1" dirty="0" smtClean="0"/>
              <a:t>Christian Co.</a:t>
            </a:r>
            <a:endParaRPr lang="en-US" sz="14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4"/>
          <a:stretch/>
        </p:blipFill>
        <p:spPr>
          <a:xfrm>
            <a:off x="7440366" y="1333240"/>
            <a:ext cx="4050759" cy="183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333239"/>
            <a:ext cx="1617264" cy="1831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34267" y="3196084"/>
            <a:ext cx="47733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Renovate building &amp; purchase equipment for feed operation</a:t>
            </a:r>
          </a:p>
          <a:p>
            <a:pPr algn="ctr"/>
            <a:r>
              <a:rPr lang="en-US" sz="1400" i="1" dirty="0" smtClean="0"/>
              <a:t>Garrard Co.</a:t>
            </a:r>
            <a:endParaRPr lang="en-US" sz="1400" i="1" dirty="0"/>
          </a:p>
        </p:txBody>
      </p:sp>
      <p:pic>
        <p:nvPicPr>
          <p:cNvPr id="11" name="Picture 2" descr="http://www.siemermilling.com/content_images/GrainHomepgHOPM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13503" r="3561" b="25739"/>
          <a:stretch>
            <a:fillRect/>
          </a:stretch>
        </p:blipFill>
        <p:spPr bwMode="auto">
          <a:xfrm>
            <a:off x="7354204" y="3881263"/>
            <a:ext cx="3999596" cy="21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25" y="2265107"/>
            <a:ext cx="1976446" cy="1229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8" y="1503192"/>
            <a:ext cx="1590076" cy="212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48" y="1503192"/>
            <a:ext cx="1590076" cy="21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Farmer Loan Program (BFLP)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2768"/>
            <a:ext cx="11049000" cy="347548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Maximum participation of 50% of project cost,</a:t>
            </a:r>
          </a:p>
          <a:p>
            <a:pPr marL="738188" indent="-34131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/>
              <a:t>Up to $250,000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Net worth </a:t>
            </a:r>
            <a:r>
              <a:rPr lang="en-US" sz="2400" i="1" u="sng" dirty="0"/>
              <a:t>less than </a:t>
            </a:r>
            <a:r>
              <a:rPr lang="en-US" sz="2400" dirty="0"/>
              <a:t>$500,000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Annual off-farm income less than $125,000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Cannot have owned farm longer than 10 years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identify a mentor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develop business plan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4" name="Picture 12" descr="https://farm4.staticflickr.com/3749/9897197054_ee46a406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9982" r="19326" b="4167"/>
          <a:stretch/>
        </p:blipFill>
        <p:spPr bwMode="auto">
          <a:xfrm>
            <a:off x="8318254" y="2424128"/>
            <a:ext cx="16764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ucas, Elly, Mac.jpg"/>
          <p:cNvPicPr>
            <a:picLocks noChangeAspect="1"/>
          </p:cNvPicPr>
          <p:nvPr/>
        </p:nvPicPr>
        <p:blipFill rotWithShape="1">
          <a:blip r:embed="rId3" cstate="print"/>
          <a:srcRect l="23855" t="7260" r="21306"/>
          <a:stretch/>
        </p:blipFill>
        <p:spPr bwMode="auto">
          <a:xfrm>
            <a:off x="10058399" y="1656156"/>
            <a:ext cx="1295401" cy="233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8" descr="Courtney Farms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53" y="1572768"/>
            <a:ext cx="1783802" cy="8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02322" y="3930195"/>
            <a:ext cx="3051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real estate</a:t>
            </a:r>
          </a:p>
          <a:p>
            <a:pPr algn="ctr"/>
            <a:r>
              <a:rPr lang="en-US" sz="1400" i="1" dirty="0" smtClean="0"/>
              <a:t>Shelby Co.(Lender/KAFC/FSA)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97" y="4516023"/>
            <a:ext cx="2229057" cy="1683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-2260" r="22432" b="2260"/>
          <a:stretch/>
        </p:blipFill>
        <p:spPr>
          <a:xfrm>
            <a:off x="8933947" y="4493782"/>
            <a:ext cx="1295400" cy="1694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2351" y="6204234"/>
            <a:ext cx="47282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real estate &amp; construct pasture poultry barns</a:t>
            </a:r>
          </a:p>
          <a:p>
            <a:pPr algn="ctr"/>
            <a:r>
              <a:rPr lang="en-US" sz="1400" i="1" dirty="0" smtClean="0"/>
              <a:t>Washington Co.(FSA Guarantee)</a:t>
            </a:r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40" y="4516487"/>
            <a:ext cx="1220481" cy="167188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2" t="29015" r="20827"/>
          <a:stretch/>
        </p:blipFill>
        <p:spPr bwMode="auto">
          <a:xfrm>
            <a:off x="2404927" y="4396566"/>
            <a:ext cx="2334011" cy="19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DSC07000.JPG"/>
          <p:cNvPicPr>
            <a:picLocks noChangeAspect="1"/>
          </p:cNvPicPr>
          <p:nvPr/>
        </p:nvPicPr>
        <p:blipFill rotWithShape="1">
          <a:blip r:embed="rId10" cstate="print"/>
          <a:srcRect l="23567" t="15273" r="26433" b="38446"/>
          <a:stretch/>
        </p:blipFill>
        <p:spPr bwMode="auto">
          <a:xfrm>
            <a:off x="4776689" y="4390594"/>
            <a:ext cx="1371601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SC07002.JPG"/>
          <p:cNvPicPr>
            <a:picLocks noChangeAspect="1"/>
          </p:cNvPicPr>
          <p:nvPr/>
        </p:nvPicPr>
        <p:blipFill rotWithShape="1">
          <a:blip r:embed="rId11" cstate="print"/>
          <a:srcRect t="30745" r="20093"/>
          <a:stretch/>
        </p:blipFill>
        <p:spPr bwMode="auto">
          <a:xfrm>
            <a:off x="4776689" y="5484822"/>
            <a:ext cx="1371601" cy="8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04926" y="6310865"/>
            <a:ext cx="3743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farrow-to-wean facilities</a:t>
            </a:r>
          </a:p>
          <a:p>
            <a:pPr algn="ctr"/>
            <a:r>
              <a:rPr lang="en-US" sz="1400" i="1" dirty="0" err="1" smtClean="0"/>
              <a:t>LaRue</a:t>
            </a:r>
            <a:r>
              <a:rPr lang="en-US" sz="1400" i="1" dirty="0" smtClean="0"/>
              <a:t> Co.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4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Farmer Loan Program (BFLP)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264" y="3029935"/>
            <a:ext cx="313117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farmland and two mega broiler houses </a:t>
            </a:r>
          </a:p>
          <a:p>
            <a:pPr algn="ctr"/>
            <a:r>
              <a:rPr lang="en-US" sz="1400" i="1" dirty="0" smtClean="0"/>
              <a:t>Adair Co.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7" y="3700685"/>
            <a:ext cx="3258703" cy="2218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697" y="5913824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&amp; upgrade existing breeder barns</a:t>
            </a:r>
          </a:p>
          <a:p>
            <a:pPr algn="ctr"/>
            <a:r>
              <a:rPr lang="en-US" sz="1400" i="1" dirty="0" smtClean="0"/>
              <a:t>McLean Co. (Lender, KAFC, FSA)</a:t>
            </a:r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4" y="1290081"/>
            <a:ext cx="2762250" cy="2096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9479"/>
          <a:stretch/>
        </p:blipFill>
        <p:spPr>
          <a:xfrm>
            <a:off x="5224278" y="1387772"/>
            <a:ext cx="1795611" cy="1999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24278" y="3130915"/>
            <a:ext cx="4723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livestock arena</a:t>
            </a:r>
          </a:p>
          <a:p>
            <a:pPr algn="ctr"/>
            <a:r>
              <a:rPr lang="en-US" sz="1400" i="1" dirty="0" smtClean="0"/>
              <a:t>Clark Co. </a:t>
            </a:r>
            <a:endParaRPr lang="en-US" sz="1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/>
          <a:stretch/>
        </p:blipFill>
        <p:spPr>
          <a:xfrm>
            <a:off x="4727553" y="3617275"/>
            <a:ext cx="2305651" cy="24747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6565" y="6175434"/>
            <a:ext cx="2819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land for beef operation Anderson Co</a:t>
            </a:r>
            <a:r>
              <a:rPr lang="en-US" sz="1100" i="1" dirty="0" smtClean="0"/>
              <a:t>. (FSA Guarantee)</a:t>
            </a:r>
            <a:endParaRPr lang="en-US" sz="11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54" y="3673549"/>
            <a:ext cx="3149600" cy="2362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17954" y="6055163"/>
            <a:ext cx="330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real estate for nursery expansion</a:t>
            </a:r>
          </a:p>
          <a:p>
            <a:pPr algn="ctr"/>
            <a:r>
              <a:rPr lang="en-US" sz="1400" i="1" dirty="0" smtClean="0"/>
              <a:t>Trimble Co.</a:t>
            </a:r>
            <a:endParaRPr lang="en-US" sz="1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" y="1290081"/>
            <a:ext cx="1331035" cy="1774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60" y="1290081"/>
            <a:ext cx="1288570" cy="17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Diversification Through Entrepreneurship (DEAL)</a:t>
            </a:r>
            <a:endParaRPr lang="en-US" sz="39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877273"/>
            <a:ext cx="10515600" cy="29450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Maximum participation of 50% of project cost,</a:t>
            </a:r>
          </a:p>
          <a:p>
            <a:pPr marL="738188" indent="-34131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/>
              <a:t>Up to $100,000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Net worth </a:t>
            </a:r>
            <a:r>
              <a:rPr lang="en-US" sz="2400" i="1" u="sng" dirty="0"/>
              <a:t>less than </a:t>
            </a:r>
            <a:r>
              <a:rPr lang="en-US" sz="2400" dirty="0" smtClean="0"/>
              <a:t>$750,000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Annual off-farm income less than $125,000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identify a mentor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develop business plan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t="38829" r="30612" b="6850"/>
          <a:stretch/>
        </p:blipFill>
        <p:spPr>
          <a:xfrm>
            <a:off x="6933292" y="3864096"/>
            <a:ext cx="1345383" cy="1219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0911" r="27094"/>
          <a:stretch/>
        </p:blipFill>
        <p:spPr>
          <a:xfrm>
            <a:off x="5131423" y="3864096"/>
            <a:ext cx="1812798" cy="2086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19"/>
          <a:stretch/>
        </p:blipFill>
        <p:spPr>
          <a:xfrm>
            <a:off x="6933293" y="5072235"/>
            <a:ext cx="1345383" cy="102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4748" y="5910531"/>
            <a:ext cx="326511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real estate and renovate &amp; equip meat processing facility</a:t>
            </a:r>
          </a:p>
          <a:p>
            <a:pPr algn="ctr"/>
            <a:r>
              <a:rPr lang="en-US" sz="1400" i="1" dirty="0" smtClean="0"/>
              <a:t>Lewis Co. 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7" y="5307508"/>
            <a:ext cx="1482324" cy="710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b="14615"/>
          <a:stretch/>
        </p:blipFill>
        <p:spPr>
          <a:xfrm>
            <a:off x="2762751" y="5283371"/>
            <a:ext cx="1084037" cy="734633"/>
          </a:xfrm>
          <a:prstGeom prst="rect">
            <a:avLst/>
          </a:prstGeom>
        </p:spPr>
      </p:pic>
      <p:pic>
        <p:nvPicPr>
          <p:cNvPr id="8" name="Picture 7" descr="http://1.bp.blogspot.com/-nJmLhbBLjVI/T4NxUP7ToCI/AAAAAAAAAVU/CSpu3g62WDA/s640/DSC00897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9968" r="5714" b="37015"/>
          <a:stretch>
            <a:fillRect/>
          </a:stretch>
        </p:blipFill>
        <p:spPr bwMode="auto">
          <a:xfrm>
            <a:off x="1295816" y="4323848"/>
            <a:ext cx="2557071" cy="9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816" y="6054247"/>
            <a:ext cx="25570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Construct meeting hall, sales arena &amp; holding barns</a:t>
            </a:r>
          </a:p>
          <a:p>
            <a:pPr algn="ctr"/>
            <a:r>
              <a:rPr lang="en-US" sz="1400" i="1" dirty="0" smtClean="0"/>
              <a:t>Hart Co. </a:t>
            </a:r>
            <a:endParaRPr lang="en-US" sz="1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/>
          <a:stretch/>
        </p:blipFill>
        <p:spPr>
          <a:xfrm rot="5400000">
            <a:off x="8613754" y="1665713"/>
            <a:ext cx="2842710" cy="2295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7391" y="3749392"/>
            <a:ext cx="229543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Purchase seed dealership &amp; treatment facility</a:t>
            </a:r>
          </a:p>
          <a:p>
            <a:pPr algn="ctr"/>
            <a:r>
              <a:rPr lang="en-US" sz="1400" i="1" dirty="0" smtClean="0"/>
              <a:t>Shelby Co.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67427" y="6094766"/>
            <a:ext cx="2261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Renovate building for welding school</a:t>
            </a:r>
          </a:p>
          <a:p>
            <a:pPr algn="ctr"/>
            <a:r>
              <a:rPr lang="en-US" sz="1400" i="1" dirty="0" smtClean="0"/>
              <a:t>Fleming Co.</a:t>
            </a:r>
            <a:endParaRPr lang="en-US" sz="1400" i="1" dirty="0"/>
          </a:p>
        </p:txBody>
      </p:sp>
      <p:pic>
        <p:nvPicPr>
          <p:cNvPr id="17" name="Picture 5" descr="Kentucky Welding Institu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37" y="4501310"/>
            <a:ext cx="2407289" cy="163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934</Words>
  <Application>Microsoft Office PowerPoint</Application>
  <PresentationFormat>Widescreen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Kentucky Agricultural Finance Corporation  </vt:lpstr>
      <vt:lpstr>KAFC Loan Programs</vt:lpstr>
      <vt:lpstr>Ag Infrastructure Loan Program (AILP)</vt:lpstr>
      <vt:lpstr>Ag Infrastructure Loan Program (AILP)</vt:lpstr>
      <vt:lpstr>Ag Processing Loan Program (APLP)</vt:lpstr>
      <vt:lpstr>Ag Processing Loan Program (APLP)</vt:lpstr>
      <vt:lpstr>Beginning Farmer Loan Program (BFLP)</vt:lpstr>
      <vt:lpstr>Beginning Farmer Loan Program (BFLP)</vt:lpstr>
      <vt:lpstr>Diversification Through Entrepreneurship (DEAL)</vt:lpstr>
      <vt:lpstr>Large/Food Animal Vet Loan Program (VET)</vt:lpstr>
      <vt:lpstr>PowerPoint Presentation</vt:lpstr>
      <vt:lpstr>Evaluation of Investments</vt:lpstr>
      <vt:lpstr>KAFC Loan Programs</vt:lpstr>
      <vt:lpstr>Impact of Investments</vt:lpstr>
      <vt:lpstr>KAFC Loan Programs</vt:lpstr>
      <vt:lpstr>KAFC Loan Portfolio, by Program</vt:lpstr>
      <vt:lpstr>KAFC Loan Portfolio, by Enterprise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Agriculture Finance Corporation</dc:title>
  <dc:creator>Beeler, Warren (Gov Office GOAP)</dc:creator>
  <cp:lastModifiedBy>Beeler, Warren (Gov Office GOAP)</cp:lastModifiedBy>
  <cp:revision>12</cp:revision>
  <dcterms:created xsi:type="dcterms:W3CDTF">2019-10-24T15:46:34Z</dcterms:created>
  <dcterms:modified xsi:type="dcterms:W3CDTF">2019-11-06T14:02:11Z</dcterms:modified>
</cp:coreProperties>
</file>