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8.jpg" ContentType="image/jp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8"/>
  </p:notesMasterIdLst>
  <p:sldIdLst>
    <p:sldId id="256" r:id="rId3"/>
    <p:sldId id="282" r:id="rId4"/>
    <p:sldId id="313" r:id="rId5"/>
    <p:sldId id="283" r:id="rId6"/>
    <p:sldId id="314" r:id="rId7"/>
    <p:sldId id="279" r:id="rId8"/>
    <p:sldId id="285" r:id="rId9"/>
    <p:sldId id="289" r:id="rId10"/>
    <p:sldId id="307" r:id="rId11"/>
    <p:sldId id="295" r:id="rId12"/>
    <p:sldId id="298" r:id="rId13"/>
    <p:sldId id="299" r:id="rId14"/>
    <p:sldId id="300" r:id="rId15"/>
    <p:sldId id="301" r:id="rId16"/>
    <p:sldId id="302" r:id="rId17"/>
    <p:sldId id="310" r:id="rId18"/>
    <p:sldId id="311" r:id="rId19"/>
    <p:sldId id="303" r:id="rId20"/>
    <p:sldId id="304" r:id="rId21"/>
    <p:sldId id="290" r:id="rId22"/>
    <p:sldId id="291" r:id="rId23"/>
    <p:sldId id="292" r:id="rId24"/>
    <p:sldId id="293" r:id="rId25"/>
    <p:sldId id="312" r:id="rId26"/>
    <p:sldId id="266" r:id="rId27"/>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tchell, Erin B (Early Childhood)" initials="MEB(C" lastIdx="1" clrIdx="0">
    <p:extLst>
      <p:ext uri="{19B8F6BF-5375-455C-9EA6-DF929625EA0E}">
        <p15:presenceInfo xmlns:p15="http://schemas.microsoft.com/office/powerpoint/2012/main" userId="S-1-5-21-2025429265-1060284298-529147667-1262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386C"/>
    <a:srgbClr val="074B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10" autoAdjust="0"/>
    <p:restoredTop sz="81230" autoAdjust="0"/>
  </p:normalViewPr>
  <p:slideViewPr>
    <p:cSldViewPr snapToGrid="0">
      <p:cViewPr varScale="1">
        <p:scale>
          <a:sx n="67" d="100"/>
          <a:sy n="67" d="100"/>
        </p:scale>
        <p:origin x="60"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Sheet1!$A$2</c:f>
              <c:strCache>
                <c:ptCount val="1"/>
                <c:pt idx="0">
                  <c:v>2020</c:v>
                </c:pt>
              </c:strCache>
            </c:strRef>
          </c:tx>
          <c:dPt>
            <c:idx val="0"/>
            <c:bubble3D val="0"/>
            <c:spPr>
              <a:gradFill rotWithShape="1">
                <a:gsLst>
                  <a:gs pos="0">
                    <a:schemeClr val="accent1">
                      <a:shade val="85000"/>
                      <a:satMod val="130000"/>
                    </a:schemeClr>
                  </a:gs>
                  <a:gs pos="34000">
                    <a:schemeClr val="accent1">
                      <a:shade val="87000"/>
                      <a:satMod val="125000"/>
                    </a:schemeClr>
                  </a:gs>
                  <a:gs pos="70000">
                    <a:schemeClr val="accent1">
                      <a:tint val="100000"/>
                      <a:shade val="90000"/>
                      <a:satMod val="130000"/>
                    </a:schemeClr>
                  </a:gs>
                  <a:gs pos="100000">
                    <a:schemeClr val="accent1">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1-9E61-4E83-BD28-66E37C3DEB03}"/>
              </c:ext>
            </c:extLst>
          </c:dPt>
          <c:dPt>
            <c:idx val="1"/>
            <c:bubble3D val="0"/>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3-9E61-4E83-BD28-66E37C3DEB03}"/>
              </c:ext>
            </c:extLst>
          </c:dPt>
          <c:dPt>
            <c:idx val="2"/>
            <c:bubble3D val="0"/>
            <c:spPr>
              <a:gradFill rotWithShape="1">
                <a:gsLst>
                  <a:gs pos="0">
                    <a:schemeClr val="accent3">
                      <a:shade val="85000"/>
                      <a:satMod val="130000"/>
                    </a:schemeClr>
                  </a:gs>
                  <a:gs pos="34000">
                    <a:schemeClr val="accent3">
                      <a:shade val="87000"/>
                      <a:satMod val="125000"/>
                    </a:schemeClr>
                  </a:gs>
                  <a:gs pos="70000">
                    <a:schemeClr val="accent3">
                      <a:tint val="100000"/>
                      <a:shade val="90000"/>
                      <a:satMod val="130000"/>
                    </a:schemeClr>
                  </a:gs>
                  <a:gs pos="100000">
                    <a:schemeClr val="accent3">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5-9E61-4E83-BD28-66E37C3DEB03}"/>
              </c:ext>
            </c:extLst>
          </c:dPt>
          <c:dPt>
            <c:idx val="3"/>
            <c:bubble3D val="0"/>
            <c:spPr>
              <a:gradFill rotWithShape="1">
                <a:gsLst>
                  <a:gs pos="0">
                    <a:schemeClr val="accent4">
                      <a:shade val="85000"/>
                      <a:satMod val="130000"/>
                    </a:schemeClr>
                  </a:gs>
                  <a:gs pos="34000">
                    <a:schemeClr val="accent4">
                      <a:shade val="87000"/>
                      <a:satMod val="125000"/>
                    </a:schemeClr>
                  </a:gs>
                  <a:gs pos="70000">
                    <a:schemeClr val="accent4">
                      <a:tint val="100000"/>
                      <a:shade val="90000"/>
                      <a:satMod val="130000"/>
                    </a:schemeClr>
                  </a:gs>
                  <a:gs pos="100000">
                    <a:schemeClr val="accent4">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7-9E61-4E83-BD28-66E37C3DEB03}"/>
              </c:ext>
            </c:extLst>
          </c:dPt>
          <c:dPt>
            <c:idx val="4"/>
            <c:bubble3D val="0"/>
            <c:spPr>
              <a:gradFill rotWithShape="1">
                <a:gsLst>
                  <a:gs pos="0">
                    <a:schemeClr val="accent5">
                      <a:shade val="85000"/>
                      <a:satMod val="130000"/>
                    </a:schemeClr>
                  </a:gs>
                  <a:gs pos="34000">
                    <a:schemeClr val="accent5">
                      <a:shade val="87000"/>
                      <a:satMod val="125000"/>
                    </a:schemeClr>
                  </a:gs>
                  <a:gs pos="70000">
                    <a:schemeClr val="accent5">
                      <a:tint val="100000"/>
                      <a:shade val="90000"/>
                      <a:satMod val="130000"/>
                    </a:schemeClr>
                  </a:gs>
                  <a:gs pos="100000">
                    <a:schemeClr val="accent5">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9-9E61-4E83-BD28-66E37C3DEB03}"/>
              </c:ext>
            </c:extLst>
          </c:dPt>
          <c:dPt>
            <c:idx val="5"/>
            <c:bubble3D val="0"/>
            <c:spPr>
              <a:gradFill rotWithShape="1">
                <a:gsLst>
                  <a:gs pos="0">
                    <a:schemeClr val="accent6">
                      <a:shade val="85000"/>
                      <a:satMod val="130000"/>
                    </a:schemeClr>
                  </a:gs>
                  <a:gs pos="34000">
                    <a:schemeClr val="accent6">
                      <a:shade val="87000"/>
                      <a:satMod val="125000"/>
                    </a:schemeClr>
                  </a:gs>
                  <a:gs pos="70000">
                    <a:schemeClr val="accent6">
                      <a:tint val="100000"/>
                      <a:shade val="90000"/>
                      <a:satMod val="130000"/>
                    </a:schemeClr>
                  </a:gs>
                  <a:gs pos="100000">
                    <a:schemeClr val="accent6">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B-9E61-4E83-BD28-66E37C3DEB03}"/>
              </c:ext>
            </c:extLst>
          </c:dPt>
          <c:dLbls>
            <c:dLbl>
              <c:idx val="0"/>
              <c:layout>
                <c:manualLayout>
                  <c:x val="1.3632365167052702E-2"/>
                  <c:y val="-9.1317039341114931E-2"/>
                </c:manualLayout>
              </c:layout>
              <c:tx>
                <c:rich>
                  <a:bodyPr rot="0" spcFirstLastPara="1" vertOverflow="clip" horzOverflow="clip" vert="horz" wrap="square" lIns="38100" tIns="19050" rIns="38100" bIns="19050" anchor="ctr" anchorCtr="1">
                    <a:spAutoFit/>
                  </a:bodyPr>
                  <a:lstStyle/>
                  <a:p>
                    <a:pPr>
                      <a:defRPr sz="1197" b="0" i="0" u="none" strike="noStrike" kern="1200" baseline="0">
                        <a:solidFill>
                          <a:schemeClr val="dk2">
                            <a:lumMod val="75000"/>
                          </a:schemeClr>
                        </a:solidFill>
                        <a:latin typeface="+mn-lt"/>
                        <a:ea typeface="+mn-ea"/>
                        <a:cs typeface="+mn-cs"/>
                      </a:defRPr>
                    </a:pPr>
                    <a:fld id="{8B2833C8-347B-4721-914B-BCB8265838B7}" type="CATEGORYNAME">
                      <a:rPr lang="en-US"/>
                      <a:pPr>
                        <a:defRPr/>
                      </a:pPr>
                      <a:t>[CATEGORY NAME]</a:t>
                    </a:fld>
                    <a:r>
                      <a:rPr lang="en-US"/>
                      <a:t>
$4,223,734
43.3%</a:t>
                    </a:r>
                  </a:p>
                </c:rich>
              </c:tx>
              <c:spPr>
                <a:solidFill>
                  <a:schemeClr val="lt1"/>
                </a:solidFill>
                <a:ln>
                  <a:solidFill>
                    <a:schemeClr val="dk1">
                      <a:lumMod val="25000"/>
                      <a:lumOff val="75000"/>
                    </a:scheme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2">
                          <a:lumMod val="75000"/>
                        </a:schemeClr>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spPr xmlns:c15="http://schemas.microsoft.com/office/drawing/2012/chart">
                    <a:prstGeom prst="wedgeRectCallout">
                      <a:avLst>
                        <a:gd name="adj1" fmla="val -69228"/>
                        <a:gd name="adj2" fmla="val 32919"/>
                      </a:avLst>
                    </a:prstGeom>
                    <a:noFill/>
                    <a:ln>
                      <a:noFill/>
                    </a:ln>
                  </c15:spPr>
                  <c15:layout/>
                  <c15:dlblFieldTable/>
                  <c15:showDataLabelsRange val="0"/>
                </c:ext>
                <c:ext xmlns:c16="http://schemas.microsoft.com/office/drawing/2014/chart" uri="{C3380CC4-5D6E-409C-BE32-E72D297353CC}">
                  <c16:uniqueId val="{00000001-9E61-4E83-BD28-66E37C3DEB03}"/>
                </c:ext>
              </c:extLst>
            </c:dLbl>
            <c:dLbl>
              <c:idx val="1"/>
              <c:layout>
                <c:manualLayout>
                  <c:x val="-8.5202282294080164E-3"/>
                  <c:y val="8.2354163669208516E-2"/>
                </c:manualLayout>
              </c:layout>
              <c:tx>
                <c:rich>
                  <a:bodyPr rot="0" spcFirstLastPara="1" vertOverflow="clip" horzOverflow="clip" vert="horz" wrap="square" lIns="38100" tIns="19050" rIns="38100" bIns="19050" anchor="ctr" anchorCtr="1">
                    <a:spAutoFit/>
                  </a:bodyPr>
                  <a:lstStyle/>
                  <a:p>
                    <a:pPr>
                      <a:defRPr sz="1197" b="0" i="0" u="none" strike="noStrike" kern="1200" baseline="0">
                        <a:solidFill>
                          <a:schemeClr val="dk2">
                            <a:lumMod val="75000"/>
                          </a:schemeClr>
                        </a:solidFill>
                        <a:latin typeface="+mn-lt"/>
                        <a:ea typeface="+mn-ea"/>
                        <a:cs typeface="+mn-cs"/>
                      </a:defRPr>
                    </a:pPr>
                    <a:fld id="{D6E046CB-717A-432E-81F9-45F5598874B7}" type="CATEGORYNAME">
                      <a:rPr lang="en-US"/>
                      <a:pPr>
                        <a:defRPr/>
                      </a:pPr>
                      <a:t>[CATEGORY NAME]</a:t>
                    </a:fld>
                    <a:r>
                      <a:rPr lang="en-US"/>
                      <a:t>
$3,306,968
34%</a:t>
                    </a:r>
                  </a:p>
                </c:rich>
              </c:tx>
              <c:spPr>
                <a:solidFill>
                  <a:schemeClr val="lt1"/>
                </a:solidFill>
                <a:ln>
                  <a:solidFill>
                    <a:schemeClr val="dk1">
                      <a:lumMod val="25000"/>
                      <a:lumOff val="75000"/>
                    </a:scheme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2">
                          <a:lumMod val="75000"/>
                        </a:schemeClr>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spPr xmlns:c15="http://schemas.microsoft.com/office/drawing/2012/chart">
                    <a:prstGeom prst="wedgeRectCallout">
                      <a:avLst>
                        <a:gd name="adj1" fmla="val 86030"/>
                        <a:gd name="adj2" fmla="val -42064"/>
                      </a:avLst>
                    </a:prstGeom>
                    <a:noFill/>
                    <a:ln>
                      <a:noFill/>
                    </a:ln>
                  </c15:spPr>
                  <c15:layout/>
                  <c15:dlblFieldTable/>
                  <c15:showDataLabelsRange val="0"/>
                </c:ext>
                <c:ext xmlns:c16="http://schemas.microsoft.com/office/drawing/2014/chart" uri="{C3380CC4-5D6E-409C-BE32-E72D297353CC}">
                  <c16:uniqueId val="{00000003-9E61-4E83-BD28-66E37C3DEB03}"/>
                </c:ext>
              </c:extLst>
            </c:dLbl>
            <c:dLbl>
              <c:idx val="2"/>
              <c:layout>
                <c:manualLayout>
                  <c:x val="-2.7313570697499429E-2"/>
                  <c:y val="2.0987155273280635E-2"/>
                </c:manualLayout>
              </c:layout>
              <c:tx>
                <c:rich>
                  <a:bodyPr rot="0" spcFirstLastPara="1" vertOverflow="clip" horzOverflow="clip" vert="horz" wrap="square" lIns="38100" tIns="19050" rIns="38100" bIns="19050" anchor="ctr" anchorCtr="1">
                    <a:spAutoFit/>
                  </a:bodyPr>
                  <a:lstStyle/>
                  <a:p>
                    <a:pPr>
                      <a:defRPr sz="1197" b="0" i="0" u="none" strike="noStrike" kern="1200" baseline="0">
                        <a:solidFill>
                          <a:schemeClr val="dk2">
                            <a:lumMod val="75000"/>
                          </a:schemeClr>
                        </a:solidFill>
                        <a:latin typeface="+mn-lt"/>
                        <a:ea typeface="+mn-ea"/>
                        <a:cs typeface="+mn-cs"/>
                      </a:defRPr>
                    </a:pPr>
                    <a:fld id="{90BBCE25-E78E-4EAC-AD57-DA10F535DB76}" type="CATEGORYNAME">
                      <a:rPr lang="en-US"/>
                      <a:pPr>
                        <a:defRPr/>
                      </a:pPr>
                      <a:t>[CATEGORY NAME]</a:t>
                    </a:fld>
                    <a:r>
                      <a:rPr lang="en-US" dirty="0"/>
                      <a:t>
$164,950</a:t>
                    </a:r>
                  </a:p>
                  <a:p>
                    <a:pPr>
                      <a:defRPr/>
                    </a:pPr>
                    <a:r>
                      <a:rPr lang="en-US" dirty="0"/>
                      <a:t>1.7%</a:t>
                    </a:r>
                  </a:p>
                </c:rich>
              </c:tx>
              <c:spPr>
                <a:solidFill>
                  <a:schemeClr val="lt1"/>
                </a:solidFill>
                <a:ln>
                  <a:solidFill>
                    <a:schemeClr val="dk1">
                      <a:lumMod val="25000"/>
                      <a:lumOff val="75000"/>
                    </a:scheme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2">
                          <a:lumMod val="75000"/>
                        </a:schemeClr>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spPr xmlns:c15="http://schemas.microsoft.com/office/drawing/2012/chart">
                    <a:prstGeom prst="wedgeRectCallout">
                      <a:avLst>
                        <a:gd name="adj1" fmla="val 64447"/>
                        <a:gd name="adj2" fmla="val 36779"/>
                      </a:avLst>
                    </a:prstGeom>
                    <a:noFill/>
                    <a:ln>
                      <a:noFill/>
                    </a:ln>
                  </c15:spPr>
                  <c15:layout/>
                  <c15:dlblFieldTable/>
                  <c15:showDataLabelsRange val="0"/>
                </c:ext>
                <c:ext xmlns:c16="http://schemas.microsoft.com/office/drawing/2014/chart" uri="{C3380CC4-5D6E-409C-BE32-E72D297353CC}">
                  <c16:uniqueId val="{00000005-9E61-4E83-BD28-66E37C3DEB03}"/>
                </c:ext>
              </c:extLst>
            </c:dLbl>
            <c:dLbl>
              <c:idx val="3"/>
              <c:layout>
                <c:manualLayout>
                  <c:x val="3.4080912917631443E-3"/>
                  <c:y val="0"/>
                </c:manualLayout>
              </c:layout>
              <c:tx>
                <c:rich>
                  <a:bodyPr rot="0" spcFirstLastPara="1" vertOverflow="clip" horzOverflow="clip" vert="horz" wrap="square" lIns="38100" tIns="19050" rIns="38100" bIns="19050" anchor="ctr" anchorCtr="1">
                    <a:spAutoFit/>
                  </a:bodyPr>
                  <a:lstStyle/>
                  <a:p>
                    <a:pPr>
                      <a:defRPr sz="1197" b="0" i="0" u="none" strike="noStrike" kern="1200" baseline="0">
                        <a:solidFill>
                          <a:schemeClr val="dk2">
                            <a:lumMod val="75000"/>
                          </a:schemeClr>
                        </a:solidFill>
                        <a:latin typeface="+mn-lt"/>
                        <a:ea typeface="+mn-ea"/>
                        <a:cs typeface="+mn-cs"/>
                      </a:defRPr>
                    </a:pPr>
                    <a:fld id="{9A8146AD-32FA-4BE9-AEE1-7C792A657EE6}" type="CATEGORYNAME">
                      <a:rPr lang="en-US"/>
                      <a:pPr>
                        <a:defRPr/>
                      </a:pPr>
                      <a:t>[CATEGORY NAME]</a:t>
                    </a:fld>
                    <a:endParaRPr lang="en-US"/>
                  </a:p>
                  <a:p>
                    <a:pPr>
                      <a:defRPr/>
                    </a:pPr>
                    <a:r>
                      <a:rPr lang="en-US"/>
                      <a:t>$1,007,050
10.3%</a:t>
                    </a:r>
                  </a:p>
                </c:rich>
              </c:tx>
              <c:spPr>
                <a:solidFill>
                  <a:schemeClr val="lt1"/>
                </a:solidFill>
                <a:ln>
                  <a:solidFill>
                    <a:schemeClr val="dk1">
                      <a:lumMod val="25000"/>
                      <a:lumOff val="75000"/>
                    </a:scheme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2">
                          <a:lumMod val="75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24556"/>
                        <a:gd name="adj2" fmla="val 58215"/>
                      </a:avLst>
                    </a:prstGeom>
                    <a:noFill/>
                    <a:ln>
                      <a:noFill/>
                    </a:ln>
                  </c15:spPr>
                  <c15:layout/>
                  <c15:dlblFieldTable/>
                  <c15:showDataLabelsRange val="0"/>
                </c:ext>
                <c:ext xmlns:c16="http://schemas.microsoft.com/office/drawing/2014/chart" uri="{C3380CC4-5D6E-409C-BE32-E72D297353CC}">
                  <c16:uniqueId val="{00000007-9E61-4E83-BD28-66E37C3DEB03}"/>
                </c:ext>
              </c:extLst>
            </c:dLbl>
            <c:dLbl>
              <c:idx val="4"/>
              <c:layout>
                <c:manualLayout>
                  <c:x val="-3.4080912917633321E-3"/>
                  <c:y val="0"/>
                </c:manualLayout>
              </c:layout>
              <c:tx>
                <c:rich>
                  <a:bodyPr rot="0" spcFirstLastPara="1" vertOverflow="clip" horzOverflow="clip" vert="horz" wrap="square" lIns="38100" tIns="19050" rIns="38100" bIns="19050" anchor="ctr" anchorCtr="1">
                    <a:spAutoFit/>
                  </a:bodyPr>
                  <a:lstStyle/>
                  <a:p>
                    <a:pPr>
                      <a:defRPr sz="1197" b="0" i="0" u="none" strike="noStrike" kern="1200" baseline="0">
                        <a:solidFill>
                          <a:schemeClr val="dk2">
                            <a:lumMod val="75000"/>
                          </a:schemeClr>
                        </a:solidFill>
                        <a:latin typeface="+mn-lt"/>
                        <a:ea typeface="+mn-ea"/>
                        <a:cs typeface="+mn-cs"/>
                      </a:defRPr>
                    </a:pPr>
                    <a:fld id="{F5F91B81-ADCF-4614-B9DD-989ED0662AD3}" type="CATEGORYNAME">
                      <a:rPr lang="en-US"/>
                      <a:pPr>
                        <a:defRPr/>
                      </a:pPr>
                      <a:t>[CATEGORY NAME]</a:t>
                    </a:fld>
                    <a:r>
                      <a:rPr lang="en-US"/>
                      <a:t>
$323,741</a:t>
                    </a:r>
                  </a:p>
                  <a:p>
                    <a:pPr>
                      <a:defRPr/>
                    </a:pPr>
                    <a:r>
                      <a:rPr lang="en-US"/>
                      <a:t>3.3%</a:t>
                    </a:r>
                  </a:p>
                </c:rich>
              </c:tx>
              <c:spPr>
                <a:solidFill>
                  <a:schemeClr val="lt1"/>
                </a:solidFill>
                <a:ln>
                  <a:solidFill>
                    <a:schemeClr val="dk1">
                      <a:lumMod val="25000"/>
                      <a:lumOff val="75000"/>
                    </a:scheme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2">
                          <a:lumMod val="75000"/>
                        </a:schemeClr>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spPr xmlns:c15="http://schemas.microsoft.com/office/drawing/2012/chart">
                    <a:prstGeom prst="wedgeRectCallout">
                      <a:avLst>
                        <a:gd name="adj1" fmla="val -58674"/>
                        <a:gd name="adj2" fmla="val 68377"/>
                      </a:avLst>
                    </a:prstGeom>
                    <a:noFill/>
                    <a:ln>
                      <a:noFill/>
                    </a:ln>
                  </c15:spPr>
                  <c15:layout/>
                  <c15:dlblFieldTable/>
                  <c15:showDataLabelsRange val="0"/>
                </c:ext>
                <c:ext xmlns:c16="http://schemas.microsoft.com/office/drawing/2014/chart" uri="{C3380CC4-5D6E-409C-BE32-E72D297353CC}">
                  <c16:uniqueId val="{00000009-9E61-4E83-BD28-66E37C3DEB03}"/>
                </c:ext>
              </c:extLst>
            </c:dLbl>
            <c:dLbl>
              <c:idx val="5"/>
              <c:layout>
                <c:manualLayout>
                  <c:x val="3.9193049855276753E-2"/>
                  <c:y val="8.7341172780720039E-2"/>
                </c:manualLayout>
              </c:layout>
              <c:tx>
                <c:rich>
                  <a:bodyPr rot="0" spcFirstLastPara="1" vertOverflow="clip" horzOverflow="clip" vert="horz" wrap="square" lIns="38100" tIns="19050" rIns="38100" bIns="19050" anchor="ctr" anchorCtr="1">
                    <a:spAutoFit/>
                  </a:bodyPr>
                  <a:lstStyle/>
                  <a:p>
                    <a:pPr>
                      <a:defRPr sz="1197" b="0" i="0" u="none" strike="noStrike" kern="1200" baseline="0">
                        <a:solidFill>
                          <a:schemeClr val="dk2">
                            <a:lumMod val="75000"/>
                          </a:schemeClr>
                        </a:solidFill>
                        <a:latin typeface="+mn-lt"/>
                        <a:ea typeface="+mn-ea"/>
                        <a:cs typeface="+mn-cs"/>
                      </a:defRPr>
                    </a:pPr>
                    <a:fld id="{26AADFAC-787F-4D3D-A2F0-AB8F401491D3}" type="CATEGORYNAME">
                      <a:rPr lang="en-US"/>
                      <a:pPr>
                        <a:defRPr/>
                      </a:pPr>
                      <a:t>[CATEGORY NAME]</a:t>
                    </a:fld>
                    <a:r>
                      <a:rPr lang="en-US"/>
                      <a:t>
$723,557
7.4%</a:t>
                    </a:r>
                  </a:p>
                </c:rich>
              </c:tx>
              <c:spPr>
                <a:solidFill>
                  <a:schemeClr val="lt1"/>
                </a:solidFill>
                <a:ln>
                  <a:solidFill>
                    <a:schemeClr val="dk1">
                      <a:lumMod val="25000"/>
                      <a:lumOff val="75000"/>
                    </a:scheme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2">
                          <a:lumMod val="75000"/>
                        </a:schemeClr>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spPr xmlns:c15="http://schemas.microsoft.com/office/drawing/2012/chart">
                    <a:prstGeom prst="wedgeRectCallout">
                      <a:avLst>
                        <a:gd name="adj1" fmla="val -78914"/>
                        <a:gd name="adj2" fmla="val 23909"/>
                      </a:avLst>
                    </a:prstGeom>
                    <a:noFill/>
                    <a:ln>
                      <a:noFill/>
                    </a:ln>
                  </c15:spPr>
                  <c15:layout/>
                  <c15:dlblFieldTable/>
                  <c15:showDataLabelsRange val="0"/>
                </c:ext>
                <c:ext xmlns:c16="http://schemas.microsoft.com/office/drawing/2014/chart" uri="{C3380CC4-5D6E-409C-BE32-E72D297353CC}">
                  <c16:uniqueId val="{0000000B-9E61-4E83-BD28-66E37C3DEB03}"/>
                </c:ext>
              </c:extLst>
            </c:dLbl>
            <c:spPr>
              <a:solidFill>
                <a:schemeClr val="lt1"/>
              </a:solidFill>
              <a:ln>
                <a:solidFill>
                  <a:schemeClr val="dk1">
                    <a:lumMod val="25000"/>
                    <a:lumOff val="75000"/>
                  </a:scheme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2">
                        <a:lumMod val="75000"/>
                      </a:schemeClr>
                    </a:solidFill>
                    <a:latin typeface="+mn-lt"/>
                    <a:ea typeface="+mn-ea"/>
                    <a:cs typeface="+mn-cs"/>
                  </a:defRPr>
                </a:pPr>
                <a:endParaRPr lang="en-US"/>
              </a:p>
            </c:txPr>
            <c:dLblPos val="outEnd"/>
            <c:showLegendKey val="0"/>
            <c:showVal val="1"/>
            <c:showCatName val="1"/>
            <c:showSerName val="0"/>
            <c:showPercent val="1"/>
            <c:showBubbleSize val="0"/>
            <c:separator>
</c:separator>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Sheet1!$B$1:$G$1</c:f>
              <c:strCache>
                <c:ptCount val="6"/>
                <c:pt idx="0">
                  <c:v>CCAP Payments</c:v>
                </c:pt>
                <c:pt idx="1">
                  <c:v>QRIS Quality Award</c:v>
                </c:pt>
                <c:pt idx="2">
                  <c:v>QRIS Intial Award</c:v>
                </c:pt>
                <c:pt idx="3">
                  <c:v>QRIS Annual Award</c:v>
                </c:pt>
                <c:pt idx="4">
                  <c:v>QRIS Administration</c:v>
                </c:pt>
                <c:pt idx="5">
                  <c:v>Training</c:v>
                </c:pt>
              </c:strCache>
            </c:strRef>
          </c:cat>
          <c:val>
            <c:numRef>
              <c:f>Sheet1!$B$2:$G$2</c:f>
              <c:numCache>
                <c:formatCode>"$"#,##0</c:formatCode>
                <c:ptCount val="6"/>
                <c:pt idx="0">
                  <c:v>4223734</c:v>
                </c:pt>
                <c:pt idx="1">
                  <c:v>3306968</c:v>
                </c:pt>
                <c:pt idx="2">
                  <c:v>164950</c:v>
                </c:pt>
                <c:pt idx="3">
                  <c:v>1007050</c:v>
                </c:pt>
                <c:pt idx="4">
                  <c:v>323741</c:v>
                </c:pt>
                <c:pt idx="5">
                  <c:v>723557</c:v>
                </c:pt>
              </c:numCache>
            </c:numRef>
          </c:val>
          <c:extLst>
            <c:ext xmlns:c16="http://schemas.microsoft.com/office/drawing/2014/chart" uri="{C3380CC4-5D6E-409C-BE32-E72D297353CC}">
              <c16:uniqueId val="{0000000C-9E61-4E83-BD28-66E37C3DEB03}"/>
            </c:ext>
          </c:extLst>
        </c:ser>
        <c:dLbls>
          <c:dLblPos val="outEnd"/>
          <c:showLegendKey val="0"/>
          <c:showVal val="0"/>
          <c:showCatName val="0"/>
          <c:showSerName val="0"/>
          <c:showPercent val="1"/>
          <c:showBubbleSize val="0"/>
          <c:showLeaderLines val="0"/>
        </c:dLbls>
        <c:firstSliceAng val="54"/>
      </c:pieChart>
      <c:spPr>
        <a:noFill/>
        <a:ln>
          <a:noFill/>
        </a:ln>
        <a:effectLst/>
      </c:spPr>
    </c:plotArea>
    <c:legend>
      <c:legendPos val="b"/>
      <c:layout>
        <c:manualLayout>
          <c:xMode val="edge"/>
          <c:yMode val="edge"/>
          <c:x val="0.24754281984936774"/>
          <c:y val="0.85152895106854132"/>
          <c:w val="0.56966796066794301"/>
          <c:h val="9.529709282718730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169929-1A00-4B39-BAB7-B500300888FC}" type="doc">
      <dgm:prSet loTypeId="urn:microsoft.com/office/officeart/2008/layout/HorizontalMultiLevelHierarchy" loCatId="hierarchy" qsTypeId="urn:microsoft.com/office/officeart/2005/8/quickstyle/simple1" qsCatId="simple" csTypeId="urn:microsoft.com/office/officeart/2005/8/colors/colorful1#1" csCatId="colorful" phldr="1"/>
      <dgm:spPr/>
      <dgm:t>
        <a:bodyPr/>
        <a:lstStyle/>
        <a:p>
          <a:endParaRPr lang="en-US"/>
        </a:p>
      </dgm:t>
    </dgm:pt>
    <dgm:pt modelId="{27F0A3CF-5B14-424A-9756-5E1F5AE39F84}">
      <dgm:prSet phldrT="[Text]" custT="1"/>
      <dgm:spPr>
        <a:solidFill>
          <a:schemeClr val="tx2"/>
        </a:solidFill>
        <a:ln w="28575">
          <a:noFill/>
        </a:ln>
      </dgm:spPr>
      <dgm:t>
        <a:bodyPr/>
        <a:lstStyle/>
        <a:p>
          <a:r>
            <a:rPr lang="en-US" sz="2000" dirty="0" smtClean="0">
              <a:solidFill>
                <a:schemeClr val="bg1"/>
              </a:solidFill>
            </a:rPr>
            <a:t>Commissioner’s Office</a:t>
          </a:r>
          <a:endParaRPr lang="en-US" sz="2000" i="1" dirty="0">
            <a:solidFill>
              <a:schemeClr val="bg1"/>
            </a:solidFill>
          </a:endParaRPr>
        </a:p>
      </dgm:t>
    </dgm:pt>
    <dgm:pt modelId="{C499392C-CCD8-4667-ABC7-27F285F4D7CD}" type="parTrans" cxnId="{4E9AA6E3-D355-401C-A6BF-119CB8513E5A}">
      <dgm:prSet/>
      <dgm:spPr/>
      <dgm:t>
        <a:bodyPr/>
        <a:lstStyle/>
        <a:p>
          <a:endParaRPr lang="en-US"/>
        </a:p>
      </dgm:t>
    </dgm:pt>
    <dgm:pt modelId="{9EE6FBBB-E592-4881-BC26-A964F93FED14}" type="sibTrans" cxnId="{4E9AA6E3-D355-401C-A6BF-119CB8513E5A}">
      <dgm:prSet/>
      <dgm:spPr/>
      <dgm:t>
        <a:bodyPr/>
        <a:lstStyle/>
        <a:p>
          <a:endParaRPr lang="en-US"/>
        </a:p>
      </dgm:t>
    </dgm:pt>
    <dgm:pt modelId="{4951533E-B55E-4DDB-A2A1-0DD1A410B39D}">
      <dgm:prSet phldrT="[Text]" custT="1"/>
      <dgm:spPr>
        <a:solidFill>
          <a:schemeClr val="accent1"/>
        </a:solidFill>
        <a:ln w="28575">
          <a:noFill/>
        </a:ln>
      </dgm:spPr>
      <dgm:t>
        <a:bodyPr/>
        <a:lstStyle/>
        <a:p>
          <a:r>
            <a:rPr lang="en-US" sz="2000" dirty="0" smtClean="0">
              <a:solidFill>
                <a:schemeClr val="bg1"/>
              </a:solidFill>
            </a:rPr>
            <a:t>Maternal and Child Health</a:t>
          </a:r>
        </a:p>
      </dgm:t>
    </dgm:pt>
    <dgm:pt modelId="{77F292DC-768C-46DC-A5A2-2814249D4427}" type="parTrans" cxnId="{C561B666-7D7A-4CFF-A534-76A7B1AFDBA8}">
      <dgm:prSet custT="1"/>
      <dgm:spPr>
        <a:ln w="28575">
          <a:solidFill>
            <a:schemeClr val="bg1">
              <a:lumMod val="85000"/>
            </a:schemeClr>
          </a:solidFill>
        </a:ln>
      </dgm:spPr>
      <dgm:t>
        <a:bodyPr/>
        <a:lstStyle/>
        <a:p>
          <a:endParaRPr lang="en-US" sz="2000" dirty="0"/>
        </a:p>
      </dgm:t>
    </dgm:pt>
    <dgm:pt modelId="{AEAE29A3-FF9F-4497-962E-AEF9F1A7EAC9}" type="sibTrans" cxnId="{C561B666-7D7A-4CFF-A534-76A7B1AFDBA8}">
      <dgm:prSet/>
      <dgm:spPr/>
      <dgm:t>
        <a:bodyPr/>
        <a:lstStyle/>
        <a:p>
          <a:endParaRPr lang="en-US"/>
        </a:p>
      </dgm:t>
    </dgm:pt>
    <dgm:pt modelId="{5949EB21-4911-4926-8458-9EEBA62DC847}">
      <dgm:prSet phldrT="[Text]" custT="1"/>
      <dgm:spPr>
        <a:solidFill>
          <a:schemeClr val="accent6"/>
        </a:solidFill>
        <a:ln w="28575">
          <a:noFill/>
        </a:ln>
      </dgm:spPr>
      <dgm:t>
        <a:bodyPr/>
        <a:lstStyle/>
        <a:p>
          <a:r>
            <a:rPr lang="en-US" sz="2000" dirty="0" smtClean="0">
              <a:solidFill>
                <a:schemeClr val="bg1"/>
              </a:solidFill>
            </a:rPr>
            <a:t>Women’s Health</a:t>
          </a:r>
          <a:endParaRPr lang="en-US" sz="2000" dirty="0">
            <a:solidFill>
              <a:schemeClr val="bg1"/>
            </a:solidFill>
          </a:endParaRPr>
        </a:p>
      </dgm:t>
    </dgm:pt>
    <dgm:pt modelId="{DE51D134-8779-4301-88E6-D2DB7E3DA2B0}" type="parTrans" cxnId="{D5460841-2773-499B-954B-032563B960E2}">
      <dgm:prSet custT="1"/>
      <dgm:spPr>
        <a:ln w="28575">
          <a:solidFill>
            <a:schemeClr val="bg1">
              <a:lumMod val="85000"/>
            </a:schemeClr>
          </a:solidFill>
        </a:ln>
      </dgm:spPr>
      <dgm:t>
        <a:bodyPr/>
        <a:lstStyle/>
        <a:p>
          <a:endParaRPr lang="en-US" sz="2000" dirty="0"/>
        </a:p>
      </dgm:t>
    </dgm:pt>
    <dgm:pt modelId="{8317971A-2589-4C00-BBB7-6A1EE6FEA2D8}" type="sibTrans" cxnId="{D5460841-2773-499B-954B-032563B960E2}">
      <dgm:prSet/>
      <dgm:spPr/>
      <dgm:t>
        <a:bodyPr/>
        <a:lstStyle/>
        <a:p>
          <a:endParaRPr lang="en-US"/>
        </a:p>
      </dgm:t>
    </dgm:pt>
    <dgm:pt modelId="{D6BC36C3-C210-4A00-9247-EC06B7C445C6}">
      <dgm:prSet phldrT="[Text]" custT="1"/>
      <dgm:spPr>
        <a:solidFill>
          <a:schemeClr val="accent2"/>
        </a:solidFill>
        <a:ln w="28575">
          <a:noFill/>
        </a:ln>
      </dgm:spPr>
      <dgm:t>
        <a:bodyPr/>
        <a:lstStyle/>
        <a:p>
          <a:r>
            <a:rPr lang="en-US" sz="2000" dirty="0" smtClean="0">
              <a:solidFill>
                <a:schemeClr val="bg1"/>
              </a:solidFill>
            </a:rPr>
            <a:t>Prevention and Quality Improvement</a:t>
          </a:r>
          <a:endParaRPr lang="en-US" sz="2000" dirty="0">
            <a:solidFill>
              <a:schemeClr val="bg1"/>
            </a:solidFill>
          </a:endParaRPr>
        </a:p>
      </dgm:t>
    </dgm:pt>
    <dgm:pt modelId="{D14EEE02-1E0C-472A-AE60-766A94DFBC14}" type="parTrans" cxnId="{CC515B48-77B5-4D76-AA99-6C6B24B80A11}">
      <dgm:prSet custT="1"/>
      <dgm:spPr>
        <a:ln w="28575">
          <a:solidFill>
            <a:schemeClr val="bg1">
              <a:lumMod val="85000"/>
            </a:schemeClr>
          </a:solidFill>
        </a:ln>
      </dgm:spPr>
      <dgm:t>
        <a:bodyPr/>
        <a:lstStyle/>
        <a:p>
          <a:endParaRPr lang="en-US" sz="2000" dirty="0"/>
        </a:p>
      </dgm:t>
    </dgm:pt>
    <dgm:pt modelId="{7291E221-0BAB-4182-9161-51E79B6002CD}" type="sibTrans" cxnId="{CC515B48-77B5-4D76-AA99-6C6B24B80A11}">
      <dgm:prSet/>
      <dgm:spPr/>
      <dgm:t>
        <a:bodyPr/>
        <a:lstStyle/>
        <a:p>
          <a:endParaRPr lang="en-US"/>
        </a:p>
      </dgm:t>
    </dgm:pt>
    <dgm:pt modelId="{5D034D43-3765-4458-B6D9-C01B4EF1CE9C}">
      <dgm:prSet phldrT="[Text]" custT="1"/>
      <dgm:spPr>
        <a:solidFill>
          <a:schemeClr val="accent3"/>
        </a:solidFill>
        <a:ln w="28575">
          <a:noFill/>
        </a:ln>
      </dgm:spPr>
      <dgm:t>
        <a:bodyPr/>
        <a:lstStyle/>
        <a:p>
          <a:r>
            <a:rPr lang="en-US" sz="2000" dirty="0" smtClean="0">
              <a:solidFill>
                <a:schemeClr val="bg1"/>
              </a:solidFill>
            </a:rPr>
            <a:t>Epidemiology and Health Planning</a:t>
          </a:r>
          <a:endParaRPr lang="en-US" sz="2000" dirty="0">
            <a:solidFill>
              <a:schemeClr val="bg1"/>
            </a:solidFill>
          </a:endParaRPr>
        </a:p>
      </dgm:t>
    </dgm:pt>
    <dgm:pt modelId="{D58D50F6-D6AB-466F-85E4-B320AD3F42A8}" type="parTrans" cxnId="{32E03D97-96E3-4DD7-9C7D-F279B56AB2CD}">
      <dgm:prSet/>
      <dgm:spPr>
        <a:ln w="28575">
          <a:solidFill>
            <a:schemeClr val="bg1">
              <a:lumMod val="85000"/>
            </a:schemeClr>
          </a:solidFill>
        </a:ln>
      </dgm:spPr>
      <dgm:t>
        <a:bodyPr/>
        <a:lstStyle/>
        <a:p>
          <a:endParaRPr lang="en-US" dirty="0"/>
        </a:p>
      </dgm:t>
    </dgm:pt>
    <dgm:pt modelId="{B6E60E56-7A91-4CB5-A6E6-7AFF437EEB83}" type="sibTrans" cxnId="{32E03D97-96E3-4DD7-9C7D-F279B56AB2CD}">
      <dgm:prSet/>
      <dgm:spPr/>
      <dgm:t>
        <a:bodyPr/>
        <a:lstStyle/>
        <a:p>
          <a:endParaRPr lang="en-US"/>
        </a:p>
      </dgm:t>
    </dgm:pt>
    <dgm:pt modelId="{A0E5D163-823F-4EB7-A974-8639FA53F1AE}">
      <dgm:prSet phldrT="[Text]" custT="1"/>
      <dgm:spPr>
        <a:solidFill>
          <a:schemeClr val="accent4"/>
        </a:solidFill>
        <a:ln w="28575">
          <a:noFill/>
        </a:ln>
      </dgm:spPr>
      <dgm:t>
        <a:bodyPr/>
        <a:lstStyle/>
        <a:p>
          <a:r>
            <a:rPr lang="en-US" sz="2000" dirty="0" smtClean="0">
              <a:solidFill>
                <a:schemeClr val="bg1"/>
              </a:solidFill>
            </a:rPr>
            <a:t>Public Health Protection and Safety</a:t>
          </a:r>
          <a:endParaRPr lang="en-US" sz="2000" dirty="0">
            <a:solidFill>
              <a:schemeClr val="bg1"/>
            </a:solidFill>
          </a:endParaRPr>
        </a:p>
      </dgm:t>
    </dgm:pt>
    <dgm:pt modelId="{DFBE4F42-37DA-48B1-A71F-E90B731FF0F4}" type="parTrans" cxnId="{CEDEDDBB-1D2A-45B1-A3A9-2ADA843F3EB8}">
      <dgm:prSet custT="1"/>
      <dgm:spPr>
        <a:ln w="28575">
          <a:solidFill>
            <a:schemeClr val="bg1">
              <a:lumMod val="85000"/>
            </a:schemeClr>
          </a:solidFill>
        </a:ln>
      </dgm:spPr>
      <dgm:t>
        <a:bodyPr/>
        <a:lstStyle/>
        <a:p>
          <a:endParaRPr lang="en-US" sz="2000" dirty="0"/>
        </a:p>
      </dgm:t>
    </dgm:pt>
    <dgm:pt modelId="{BEB3162B-DD54-463B-949D-ACA9C47C6D7F}" type="sibTrans" cxnId="{CEDEDDBB-1D2A-45B1-A3A9-2ADA843F3EB8}">
      <dgm:prSet/>
      <dgm:spPr/>
      <dgm:t>
        <a:bodyPr/>
        <a:lstStyle/>
        <a:p>
          <a:endParaRPr lang="en-US"/>
        </a:p>
      </dgm:t>
    </dgm:pt>
    <dgm:pt modelId="{98F641F5-43FC-4A7F-91B1-545C5E7DD563}">
      <dgm:prSet phldrT="[Text]" custT="1"/>
      <dgm:spPr>
        <a:solidFill>
          <a:schemeClr val="accent1"/>
        </a:solidFill>
        <a:ln w="28575">
          <a:noFill/>
        </a:ln>
      </dgm:spPr>
      <dgm:t>
        <a:bodyPr/>
        <a:lstStyle/>
        <a:p>
          <a:r>
            <a:rPr lang="en-US" sz="2000" dirty="0" smtClean="0">
              <a:solidFill>
                <a:schemeClr val="bg1"/>
              </a:solidFill>
            </a:rPr>
            <a:t>Laboratory Services</a:t>
          </a:r>
          <a:endParaRPr lang="en-US" sz="2000" dirty="0">
            <a:solidFill>
              <a:schemeClr val="bg1"/>
            </a:solidFill>
          </a:endParaRPr>
        </a:p>
      </dgm:t>
    </dgm:pt>
    <dgm:pt modelId="{06BED08C-6348-42D4-AD94-D8D52B989DCF}" type="parTrans" cxnId="{0DE76E73-D0DD-4E1C-AFAC-BDBD79BAA55B}">
      <dgm:prSet custT="1"/>
      <dgm:spPr>
        <a:ln w="28575">
          <a:solidFill>
            <a:schemeClr val="bg1">
              <a:lumMod val="85000"/>
            </a:schemeClr>
          </a:solidFill>
        </a:ln>
      </dgm:spPr>
      <dgm:t>
        <a:bodyPr/>
        <a:lstStyle/>
        <a:p>
          <a:endParaRPr lang="en-US" sz="2000" dirty="0"/>
        </a:p>
      </dgm:t>
    </dgm:pt>
    <dgm:pt modelId="{B846EDF0-E76C-4AEB-A3D6-6B60AD2CAC87}" type="sibTrans" cxnId="{0DE76E73-D0DD-4E1C-AFAC-BDBD79BAA55B}">
      <dgm:prSet/>
      <dgm:spPr/>
      <dgm:t>
        <a:bodyPr/>
        <a:lstStyle/>
        <a:p>
          <a:endParaRPr lang="en-US"/>
        </a:p>
      </dgm:t>
    </dgm:pt>
    <dgm:pt modelId="{B81D7114-4009-4981-9A51-5763C8737810}">
      <dgm:prSet phldrT="[Text]" custT="1"/>
      <dgm:spPr>
        <a:solidFill>
          <a:schemeClr val="accent2"/>
        </a:solidFill>
        <a:ln w="28575">
          <a:noFill/>
        </a:ln>
      </dgm:spPr>
      <dgm:t>
        <a:bodyPr/>
        <a:lstStyle/>
        <a:p>
          <a:r>
            <a:rPr lang="en-US" sz="2000" dirty="0" smtClean="0">
              <a:solidFill>
                <a:schemeClr val="bg1"/>
              </a:solidFill>
            </a:rPr>
            <a:t>Administration and Financial Management</a:t>
          </a:r>
          <a:endParaRPr lang="en-US" sz="2000" dirty="0">
            <a:solidFill>
              <a:schemeClr val="bg1"/>
            </a:solidFill>
          </a:endParaRPr>
        </a:p>
      </dgm:t>
    </dgm:pt>
    <dgm:pt modelId="{A6D27D9B-563E-4B23-AA07-2FD5245494B2}" type="parTrans" cxnId="{DA305433-3FC2-43BA-A04A-E323652EA15F}">
      <dgm:prSet custT="1"/>
      <dgm:spPr>
        <a:ln w="28575">
          <a:solidFill>
            <a:schemeClr val="bg1">
              <a:lumMod val="85000"/>
            </a:schemeClr>
          </a:solidFill>
        </a:ln>
      </dgm:spPr>
      <dgm:t>
        <a:bodyPr/>
        <a:lstStyle/>
        <a:p>
          <a:endParaRPr lang="en-US" sz="2000" dirty="0"/>
        </a:p>
      </dgm:t>
    </dgm:pt>
    <dgm:pt modelId="{0E4AB4C3-DBBE-4007-A8B5-2BFA2173F09F}" type="sibTrans" cxnId="{DA305433-3FC2-43BA-A04A-E323652EA15F}">
      <dgm:prSet/>
      <dgm:spPr/>
      <dgm:t>
        <a:bodyPr/>
        <a:lstStyle/>
        <a:p>
          <a:endParaRPr lang="en-US"/>
        </a:p>
      </dgm:t>
    </dgm:pt>
    <dgm:pt modelId="{62AF9A13-65A2-4B89-B474-136A27FEBFF4}" type="pres">
      <dgm:prSet presAssocID="{B5169929-1A00-4B39-BAB7-B500300888FC}" presName="Name0" presStyleCnt="0">
        <dgm:presLayoutVars>
          <dgm:chPref val="1"/>
          <dgm:dir/>
          <dgm:animOne val="branch"/>
          <dgm:animLvl val="lvl"/>
          <dgm:resizeHandles val="exact"/>
        </dgm:presLayoutVars>
      </dgm:prSet>
      <dgm:spPr/>
      <dgm:t>
        <a:bodyPr/>
        <a:lstStyle/>
        <a:p>
          <a:endParaRPr lang="en-US"/>
        </a:p>
      </dgm:t>
    </dgm:pt>
    <dgm:pt modelId="{522EACD8-845C-4505-99D3-C608B1CCECD7}" type="pres">
      <dgm:prSet presAssocID="{27F0A3CF-5B14-424A-9756-5E1F5AE39F84}" presName="root1" presStyleCnt="0"/>
      <dgm:spPr/>
    </dgm:pt>
    <dgm:pt modelId="{59935916-D8C6-4C4E-B14F-48A57B6B9F68}" type="pres">
      <dgm:prSet presAssocID="{27F0A3CF-5B14-424A-9756-5E1F5AE39F84}" presName="LevelOneTextNode" presStyleLbl="node0" presStyleIdx="0" presStyleCnt="1" custScaleX="112923" custScaleY="145032">
        <dgm:presLayoutVars>
          <dgm:chPref val="3"/>
        </dgm:presLayoutVars>
      </dgm:prSet>
      <dgm:spPr/>
      <dgm:t>
        <a:bodyPr/>
        <a:lstStyle/>
        <a:p>
          <a:endParaRPr lang="en-US"/>
        </a:p>
      </dgm:t>
    </dgm:pt>
    <dgm:pt modelId="{CA3EF3A2-1DC4-4BDB-B04F-4D24F2890560}" type="pres">
      <dgm:prSet presAssocID="{27F0A3CF-5B14-424A-9756-5E1F5AE39F84}" presName="level2hierChild" presStyleCnt="0"/>
      <dgm:spPr/>
    </dgm:pt>
    <dgm:pt modelId="{D06C129D-FFB9-48A9-9033-F70ED61AAC72}" type="pres">
      <dgm:prSet presAssocID="{77F292DC-768C-46DC-A5A2-2814249D4427}" presName="conn2-1" presStyleLbl="parChTrans1D2" presStyleIdx="0" presStyleCnt="7"/>
      <dgm:spPr/>
      <dgm:t>
        <a:bodyPr/>
        <a:lstStyle/>
        <a:p>
          <a:endParaRPr lang="en-US"/>
        </a:p>
      </dgm:t>
    </dgm:pt>
    <dgm:pt modelId="{6B7C93FC-AC31-42CB-8D37-AAC8C06B8586}" type="pres">
      <dgm:prSet presAssocID="{77F292DC-768C-46DC-A5A2-2814249D4427}" presName="connTx" presStyleLbl="parChTrans1D2" presStyleIdx="0" presStyleCnt="7"/>
      <dgm:spPr/>
      <dgm:t>
        <a:bodyPr/>
        <a:lstStyle/>
        <a:p>
          <a:endParaRPr lang="en-US"/>
        </a:p>
      </dgm:t>
    </dgm:pt>
    <dgm:pt modelId="{62C357A9-C3C9-4EEB-907D-E3D082F6DCFE}" type="pres">
      <dgm:prSet presAssocID="{4951533E-B55E-4DDB-A2A1-0DD1A410B39D}" presName="root2" presStyleCnt="0"/>
      <dgm:spPr/>
    </dgm:pt>
    <dgm:pt modelId="{B73CF9B0-EB3F-4577-8369-54F3E07425DB}" type="pres">
      <dgm:prSet presAssocID="{4951533E-B55E-4DDB-A2A1-0DD1A410B39D}" presName="LevelTwoTextNode" presStyleLbl="node2" presStyleIdx="0" presStyleCnt="7" custScaleX="183188">
        <dgm:presLayoutVars>
          <dgm:chPref val="3"/>
        </dgm:presLayoutVars>
      </dgm:prSet>
      <dgm:spPr/>
      <dgm:t>
        <a:bodyPr/>
        <a:lstStyle/>
        <a:p>
          <a:endParaRPr lang="en-US"/>
        </a:p>
      </dgm:t>
    </dgm:pt>
    <dgm:pt modelId="{6AEF0428-383B-403D-A5CA-DEFA57A41D68}" type="pres">
      <dgm:prSet presAssocID="{4951533E-B55E-4DDB-A2A1-0DD1A410B39D}" presName="level3hierChild" presStyleCnt="0"/>
      <dgm:spPr/>
    </dgm:pt>
    <dgm:pt modelId="{6BE7391D-3772-45C7-BB03-B5B214683C6E}" type="pres">
      <dgm:prSet presAssocID="{DE51D134-8779-4301-88E6-D2DB7E3DA2B0}" presName="conn2-1" presStyleLbl="parChTrans1D2" presStyleIdx="1" presStyleCnt="7"/>
      <dgm:spPr/>
      <dgm:t>
        <a:bodyPr/>
        <a:lstStyle/>
        <a:p>
          <a:endParaRPr lang="en-US"/>
        </a:p>
      </dgm:t>
    </dgm:pt>
    <dgm:pt modelId="{35252E8D-499F-40C3-9DF8-944FDD4B4038}" type="pres">
      <dgm:prSet presAssocID="{DE51D134-8779-4301-88E6-D2DB7E3DA2B0}" presName="connTx" presStyleLbl="parChTrans1D2" presStyleIdx="1" presStyleCnt="7"/>
      <dgm:spPr/>
      <dgm:t>
        <a:bodyPr/>
        <a:lstStyle/>
        <a:p>
          <a:endParaRPr lang="en-US"/>
        </a:p>
      </dgm:t>
    </dgm:pt>
    <dgm:pt modelId="{3F801B38-308E-4676-8B59-C5383BD39DF0}" type="pres">
      <dgm:prSet presAssocID="{5949EB21-4911-4926-8458-9EEBA62DC847}" presName="root2" presStyleCnt="0"/>
      <dgm:spPr/>
    </dgm:pt>
    <dgm:pt modelId="{57F0B218-B8AE-4220-9430-48E42516228E}" type="pres">
      <dgm:prSet presAssocID="{5949EB21-4911-4926-8458-9EEBA62DC847}" presName="LevelTwoTextNode" presStyleLbl="node2" presStyleIdx="1" presStyleCnt="7" custScaleX="183188">
        <dgm:presLayoutVars>
          <dgm:chPref val="3"/>
        </dgm:presLayoutVars>
      </dgm:prSet>
      <dgm:spPr/>
      <dgm:t>
        <a:bodyPr/>
        <a:lstStyle/>
        <a:p>
          <a:endParaRPr lang="en-US"/>
        </a:p>
      </dgm:t>
    </dgm:pt>
    <dgm:pt modelId="{2FB9D030-40A9-492A-AA53-F0EC50F4389C}" type="pres">
      <dgm:prSet presAssocID="{5949EB21-4911-4926-8458-9EEBA62DC847}" presName="level3hierChild" presStyleCnt="0"/>
      <dgm:spPr/>
    </dgm:pt>
    <dgm:pt modelId="{31B24B2D-92AE-440C-A1A6-5F475784AD35}" type="pres">
      <dgm:prSet presAssocID="{D14EEE02-1E0C-472A-AE60-766A94DFBC14}" presName="conn2-1" presStyleLbl="parChTrans1D2" presStyleIdx="2" presStyleCnt="7"/>
      <dgm:spPr/>
      <dgm:t>
        <a:bodyPr/>
        <a:lstStyle/>
        <a:p>
          <a:endParaRPr lang="en-US"/>
        </a:p>
      </dgm:t>
    </dgm:pt>
    <dgm:pt modelId="{CAEB46D4-E49D-409F-B7A0-0E1F95B7EAE8}" type="pres">
      <dgm:prSet presAssocID="{D14EEE02-1E0C-472A-AE60-766A94DFBC14}" presName="connTx" presStyleLbl="parChTrans1D2" presStyleIdx="2" presStyleCnt="7"/>
      <dgm:spPr/>
      <dgm:t>
        <a:bodyPr/>
        <a:lstStyle/>
        <a:p>
          <a:endParaRPr lang="en-US"/>
        </a:p>
      </dgm:t>
    </dgm:pt>
    <dgm:pt modelId="{2903C718-9D6E-46DE-B199-F62A164DA655}" type="pres">
      <dgm:prSet presAssocID="{D6BC36C3-C210-4A00-9247-EC06B7C445C6}" presName="root2" presStyleCnt="0"/>
      <dgm:spPr/>
    </dgm:pt>
    <dgm:pt modelId="{7273DBFA-A064-4CD0-8B35-089175BB930D}" type="pres">
      <dgm:prSet presAssocID="{D6BC36C3-C210-4A00-9247-EC06B7C445C6}" presName="LevelTwoTextNode" presStyleLbl="node2" presStyleIdx="2" presStyleCnt="7" custScaleX="183188">
        <dgm:presLayoutVars>
          <dgm:chPref val="3"/>
        </dgm:presLayoutVars>
      </dgm:prSet>
      <dgm:spPr/>
      <dgm:t>
        <a:bodyPr/>
        <a:lstStyle/>
        <a:p>
          <a:endParaRPr lang="en-US"/>
        </a:p>
      </dgm:t>
    </dgm:pt>
    <dgm:pt modelId="{98C9F45B-CEA0-4652-9DBE-ECC32105B2AC}" type="pres">
      <dgm:prSet presAssocID="{D6BC36C3-C210-4A00-9247-EC06B7C445C6}" presName="level3hierChild" presStyleCnt="0"/>
      <dgm:spPr/>
    </dgm:pt>
    <dgm:pt modelId="{4014ECEF-0888-4009-892D-AB08DF214F2C}" type="pres">
      <dgm:prSet presAssocID="{D58D50F6-D6AB-466F-85E4-B320AD3F42A8}" presName="conn2-1" presStyleLbl="parChTrans1D2" presStyleIdx="3" presStyleCnt="7"/>
      <dgm:spPr/>
      <dgm:t>
        <a:bodyPr/>
        <a:lstStyle/>
        <a:p>
          <a:endParaRPr lang="en-US"/>
        </a:p>
      </dgm:t>
    </dgm:pt>
    <dgm:pt modelId="{A41A1603-939C-4827-9FCF-316C0B1C80C5}" type="pres">
      <dgm:prSet presAssocID="{D58D50F6-D6AB-466F-85E4-B320AD3F42A8}" presName="connTx" presStyleLbl="parChTrans1D2" presStyleIdx="3" presStyleCnt="7"/>
      <dgm:spPr/>
      <dgm:t>
        <a:bodyPr/>
        <a:lstStyle/>
        <a:p>
          <a:endParaRPr lang="en-US"/>
        </a:p>
      </dgm:t>
    </dgm:pt>
    <dgm:pt modelId="{7437248C-8024-4AE1-97C7-61D9E3CEE9D1}" type="pres">
      <dgm:prSet presAssocID="{5D034D43-3765-4458-B6D9-C01B4EF1CE9C}" presName="root2" presStyleCnt="0"/>
      <dgm:spPr/>
    </dgm:pt>
    <dgm:pt modelId="{6D7F8648-288A-4A1F-B54A-807646FA6E13}" type="pres">
      <dgm:prSet presAssocID="{5D034D43-3765-4458-B6D9-C01B4EF1CE9C}" presName="LevelTwoTextNode" presStyleLbl="node2" presStyleIdx="3" presStyleCnt="7" custScaleX="183188">
        <dgm:presLayoutVars>
          <dgm:chPref val="3"/>
        </dgm:presLayoutVars>
      </dgm:prSet>
      <dgm:spPr/>
      <dgm:t>
        <a:bodyPr/>
        <a:lstStyle/>
        <a:p>
          <a:endParaRPr lang="en-US"/>
        </a:p>
      </dgm:t>
    </dgm:pt>
    <dgm:pt modelId="{8EA85A96-18C3-432C-8347-38A97D9F76BA}" type="pres">
      <dgm:prSet presAssocID="{5D034D43-3765-4458-B6D9-C01B4EF1CE9C}" presName="level3hierChild" presStyleCnt="0"/>
      <dgm:spPr/>
    </dgm:pt>
    <dgm:pt modelId="{E20EDDB1-67FA-4D7D-9539-9F9A64C6DD66}" type="pres">
      <dgm:prSet presAssocID="{DFBE4F42-37DA-48B1-A71F-E90B731FF0F4}" presName="conn2-1" presStyleLbl="parChTrans1D2" presStyleIdx="4" presStyleCnt="7"/>
      <dgm:spPr/>
      <dgm:t>
        <a:bodyPr/>
        <a:lstStyle/>
        <a:p>
          <a:endParaRPr lang="en-US"/>
        </a:p>
      </dgm:t>
    </dgm:pt>
    <dgm:pt modelId="{379F408F-4D82-4738-A54E-47C405F251E4}" type="pres">
      <dgm:prSet presAssocID="{DFBE4F42-37DA-48B1-A71F-E90B731FF0F4}" presName="connTx" presStyleLbl="parChTrans1D2" presStyleIdx="4" presStyleCnt="7"/>
      <dgm:spPr/>
      <dgm:t>
        <a:bodyPr/>
        <a:lstStyle/>
        <a:p>
          <a:endParaRPr lang="en-US"/>
        </a:p>
      </dgm:t>
    </dgm:pt>
    <dgm:pt modelId="{02EA5F23-ACB4-460F-A1D6-28C5813F94CA}" type="pres">
      <dgm:prSet presAssocID="{A0E5D163-823F-4EB7-A974-8639FA53F1AE}" presName="root2" presStyleCnt="0"/>
      <dgm:spPr/>
    </dgm:pt>
    <dgm:pt modelId="{42D61C59-8415-4E78-A2CC-696EF3213CB7}" type="pres">
      <dgm:prSet presAssocID="{A0E5D163-823F-4EB7-A974-8639FA53F1AE}" presName="LevelTwoTextNode" presStyleLbl="node2" presStyleIdx="4" presStyleCnt="7" custScaleX="183188">
        <dgm:presLayoutVars>
          <dgm:chPref val="3"/>
        </dgm:presLayoutVars>
      </dgm:prSet>
      <dgm:spPr/>
      <dgm:t>
        <a:bodyPr/>
        <a:lstStyle/>
        <a:p>
          <a:endParaRPr lang="en-US"/>
        </a:p>
      </dgm:t>
    </dgm:pt>
    <dgm:pt modelId="{4D5A1A64-052A-4B82-B438-1CE50E7B9DDD}" type="pres">
      <dgm:prSet presAssocID="{A0E5D163-823F-4EB7-A974-8639FA53F1AE}" presName="level3hierChild" presStyleCnt="0"/>
      <dgm:spPr/>
    </dgm:pt>
    <dgm:pt modelId="{4BAC4599-5689-437F-90F2-D586D824B66C}" type="pres">
      <dgm:prSet presAssocID="{06BED08C-6348-42D4-AD94-D8D52B989DCF}" presName="conn2-1" presStyleLbl="parChTrans1D2" presStyleIdx="5" presStyleCnt="7"/>
      <dgm:spPr/>
      <dgm:t>
        <a:bodyPr/>
        <a:lstStyle/>
        <a:p>
          <a:endParaRPr lang="en-US"/>
        </a:p>
      </dgm:t>
    </dgm:pt>
    <dgm:pt modelId="{306D64F2-4C84-48E1-A409-2866D8738324}" type="pres">
      <dgm:prSet presAssocID="{06BED08C-6348-42D4-AD94-D8D52B989DCF}" presName="connTx" presStyleLbl="parChTrans1D2" presStyleIdx="5" presStyleCnt="7"/>
      <dgm:spPr/>
      <dgm:t>
        <a:bodyPr/>
        <a:lstStyle/>
        <a:p>
          <a:endParaRPr lang="en-US"/>
        </a:p>
      </dgm:t>
    </dgm:pt>
    <dgm:pt modelId="{F95CDC0B-1276-4756-985D-A337D52ECEA8}" type="pres">
      <dgm:prSet presAssocID="{98F641F5-43FC-4A7F-91B1-545C5E7DD563}" presName="root2" presStyleCnt="0"/>
      <dgm:spPr/>
    </dgm:pt>
    <dgm:pt modelId="{86B6F8FD-94AF-47EE-A573-412109D0A061}" type="pres">
      <dgm:prSet presAssocID="{98F641F5-43FC-4A7F-91B1-545C5E7DD563}" presName="LevelTwoTextNode" presStyleLbl="node2" presStyleIdx="5" presStyleCnt="7" custScaleX="183188">
        <dgm:presLayoutVars>
          <dgm:chPref val="3"/>
        </dgm:presLayoutVars>
      </dgm:prSet>
      <dgm:spPr/>
      <dgm:t>
        <a:bodyPr/>
        <a:lstStyle/>
        <a:p>
          <a:endParaRPr lang="en-US"/>
        </a:p>
      </dgm:t>
    </dgm:pt>
    <dgm:pt modelId="{3E0D6E4B-09BF-4222-8C28-376A9B26B17A}" type="pres">
      <dgm:prSet presAssocID="{98F641F5-43FC-4A7F-91B1-545C5E7DD563}" presName="level3hierChild" presStyleCnt="0"/>
      <dgm:spPr/>
    </dgm:pt>
    <dgm:pt modelId="{74114163-B4E1-492A-B948-61BB1E3023B2}" type="pres">
      <dgm:prSet presAssocID="{A6D27D9B-563E-4B23-AA07-2FD5245494B2}" presName="conn2-1" presStyleLbl="parChTrans1D2" presStyleIdx="6" presStyleCnt="7"/>
      <dgm:spPr/>
      <dgm:t>
        <a:bodyPr/>
        <a:lstStyle/>
        <a:p>
          <a:endParaRPr lang="en-US"/>
        </a:p>
      </dgm:t>
    </dgm:pt>
    <dgm:pt modelId="{7C7E430D-68D7-4EDE-AC27-89BFBE44E6D7}" type="pres">
      <dgm:prSet presAssocID="{A6D27D9B-563E-4B23-AA07-2FD5245494B2}" presName="connTx" presStyleLbl="parChTrans1D2" presStyleIdx="6" presStyleCnt="7"/>
      <dgm:spPr/>
      <dgm:t>
        <a:bodyPr/>
        <a:lstStyle/>
        <a:p>
          <a:endParaRPr lang="en-US"/>
        </a:p>
      </dgm:t>
    </dgm:pt>
    <dgm:pt modelId="{73B4E290-2265-4E2D-9A08-6E318366BF85}" type="pres">
      <dgm:prSet presAssocID="{B81D7114-4009-4981-9A51-5763C8737810}" presName="root2" presStyleCnt="0"/>
      <dgm:spPr/>
    </dgm:pt>
    <dgm:pt modelId="{0060CFB8-2A8A-4A1B-B7AA-F0317BA7B739}" type="pres">
      <dgm:prSet presAssocID="{B81D7114-4009-4981-9A51-5763C8737810}" presName="LevelTwoTextNode" presStyleLbl="node2" presStyleIdx="6" presStyleCnt="7" custScaleX="183188">
        <dgm:presLayoutVars>
          <dgm:chPref val="3"/>
        </dgm:presLayoutVars>
      </dgm:prSet>
      <dgm:spPr/>
      <dgm:t>
        <a:bodyPr/>
        <a:lstStyle/>
        <a:p>
          <a:endParaRPr lang="en-US"/>
        </a:p>
      </dgm:t>
    </dgm:pt>
    <dgm:pt modelId="{456D3CD5-F779-47AD-9A81-6FD6FE9F5B2F}" type="pres">
      <dgm:prSet presAssocID="{B81D7114-4009-4981-9A51-5763C8737810}" presName="level3hierChild" presStyleCnt="0"/>
      <dgm:spPr/>
    </dgm:pt>
  </dgm:ptLst>
  <dgm:cxnLst>
    <dgm:cxn modelId="{08917AFD-A714-4A5B-AF64-B3A4BA2BBA66}" type="presOf" srcId="{98F641F5-43FC-4A7F-91B1-545C5E7DD563}" destId="{86B6F8FD-94AF-47EE-A573-412109D0A061}" srcOrd="0" destOrd="0" presId="urn:microsoft.com/office/officeart/2008/layout/HorizontalMultiLevelHierarchy"/>
    <dgm:cxn modelId="{CEDEDDBB-1D2A-45B1-A3A9-2ADA843F3EB8}" srcId="{27F0A3CF-5B14-424A-9756-5E1F5AE39F84}" destId="{A0E5D163-823F-4EB7-A974-8639FA53F1AE}" srcOrd="4" destOrd="0" parTransId="{DFBE4F42-37DA-48B1-A71F-E90B731FF0F4}" sibTransId="{BEB3162B-DD54-463B-949D-ACA9C47C6D7F}"/>
    <dgm:cxn modelId="{96445356-D426-40E5-852B-5437C3AD0746}" type="presOf" srcId="{A0E5D163-823F-4EB7-A974-8639FA53F1AE}" destId="{42D61C59-8415-4E78-A2CC-696EF3213CB7}" srcOrd="0" destOrd="0" presId="urn:microsoft.com/office/officeart/2008/layout/HorizontalMultiLevelHierarchy"/>
    <dgm:cxn modelId="{3E3C8F25-3550-477D-9B90-F07F10EF85A2}" type="presOf" srcId="{D6BC36C3-C210-4A00-9247-EC06B7C445C6}" destId="{7273DBFA-A064-4CD0-8B35-089175BB930D}" srcOrd="0" destOrd="0" presId="urn:microsoft.com/office/officeart/2008/layout/HorizontalMultiLevelHierarchy"/>
    <dgm:cxn modelId="{8B4356B1-680C-46E0-9FE7-677DDA915187}" type="presOf" srcId="{5D034D43-3765-4458-B6D9-C01B4EF1CE9C}" destId="{6D7F8648-288A-4A1F-B54A-807646FA6E13}" srcOrd="0" destOrd="0" presId="urn:microsoft.com/office/officeart/2008/layout/HorizontalMultiLevelHierarchy"/>
    <dgm:cxn modelId="{F709E5F7-61B6-4691-815E-EE051131A205}" type="presOf" srcId="{A6D27D9B-563E-4B23-AA07-2FD5245494B2}" destId="{74114163-B4E1-492A-B948-61BB1E3023B2}" srcOrd="0" destOrd="0" presId="urn:microsoft.com/office/officeart/2008/layout/HorizontalMultiLevelHierarchy"/>
    <dgm:cxn modelId="{4E9AA6E3-D355-401C-A6BF-119CB8513E5A}" srcId="{B5169929-1A00-4B39-BAB7-B500300888FC}" destId="{27F0A3CF-5B14-424A-9756-5E1F5AE39F84}" srcOrd="0" destOrd="0" parTransId="{C499392C-CCD8-4667-ABC7-27F285F4D7CD}" sibTransId="{9EE6FBBB-E592-4881-BC26-A964F93FED14}"/>
    <dgm:cxn modelId="{7900B103-A435-41DC-BBE9-8084DF8D33EC}" type="presOf" srcId="{B81D7114-4009-4981-9A51-5763C8737810}" destId="{0060CFB8-2A8A-4A1B-B7AA-F0317BA7B739}" srcOrd="0" destOrd="0" presId="urn:microsoft.com/office/officeart/2008/layout/HorizontalMultiLevelHierarchy"/>
    <dgm:cxn modelId="{CD374B58-0DAF-4506-9FB7-EE1037793173}" type="presOf" srcId="{DFBE4F42-37DA-48B1-A71F-E90B731FF0F4}" destId="{E20EDDB1-67FA-4D7D-9539-9F9A64C6DD66}" srcOrd="0" destOrd="0" presId="urn:microsoft.com/office/officeart/2008/layout/HorizontalMultiLevelHierarchy"/>
    <dgm:cxn modelId="{D5460841-2773-499B-954B-032563B960E2}" srcId="{27F0A3CF-5B14-424A-9756-5E1F5AE39F84}" destId="{5949EB21-4911-4926-8458-9EEBA62DC847}" srcOrd="1" destOrd="0" parTransId="{DE51D134-8779-4301-88E6-D2DB7E3DA2B0}" sibTransId="{8317971A-2589-4C00-BBB7-6A1EE6FEA2D8}"/>
    <dgm:cxn modelId="{52E189A3-B253-43A8-B623-F5746A9DF72F}" type="presOf" srcId="{DFBE4F42-37DA-48B1-A71F-E90B731FF0F4}" destId="{379F408F-4D82-4738-A54E-47C405F251E4}" srcOrd="1" destOrd="0" presId="urn:microsoft.com/office/officeart/2008/layout/HorizontalMultiLevelHierarchy"/>
    <dgm:cxn modelId="{10F4CA64-C138-4FD2-BC9C-38223871F00B}" type="presOf" srcId="{77F292DC-768C-46DC-A5A2-2814249D4427}" destId="{6B7C93FC-AC31-42CB-8D37-AAC8C06B8586}" srcOrd="1" destOrd="0" presId="urn:microsoft.com/office/officeart/2008/layout/HorizontalMultiLevelHierarchy"/>
    <dgm:cxn modelId="{DA305433-3FC2-43BA-A04A-E323652EA15F}" srcId="{27F0A3CF-5B14-424A-9756-5E1F5AE39F84}" destId="{B81D7114-4009-4981-9A51-5763C8737810}" srcOrd="6" destOrd="0" parTransId="{A6D27D9B-563E-4B23-AA07-2FD5245494B2}" sibTransId="{0E4AB4C3-DBBE-4007-A8B5-2BFA2173F09F}"/>
    <dgm:cxn modelId="{FD2A0356-C497-4AD4-8A60-D4855A4C1C0F}" type="presOf" srcId="{DE51D134-8779-4301-88E6-D2DB7E3DA2B0}" destId="{35252E8D-499F-40C3-9DF8-944FDD4B4038}" srcOrd="1" destOrd="0" presId="urn:microsoft.com/office/officeart/2008/layout/HorizontalMultiLevelHierarchy"/>
    <dgm:cxn modelId="{A1F41535-11EB-417C-BE97-9902CCFE5F8F}" type="presOf" srcId="{A6D27D9B-563E-4B23-AA07-2FD5245494B2}" destId="{7C7E430D-68D7-4EDE-AC27-89BFBE44E6D7}" srcOrd="1" destOrd="0" presId="urn:microsoft.com/office/officeart/2008/layout/HorizontalMultiLevelHierarchy"/>
    <dgm:cxn modelId="{7AFB9489-8721-418B-821E-901FC5819AB3}" type="presOf" srcId="{D14EEE02-1E0C-472A-AE60-766A94DFBC14}" destId="{31B24B2D-92AE-440C-A1A6-5F475784AD35}" srcOrd="0" destOrd="0" presId="urn:microsoft.com/office/officeart/2008/layout/HorizontalMultiLevelHierarchy"/>
    <dgm:cxn modelId="{C561B666-7D7A-4CFF-A534-76A7B1AFDBA8}" srcId="{27F0A3CF-5B14-424A-9756-5E1F5AE39F84}" destId="{4951533E-B55E-4DDB-A2A1-0DD1A410B39D}" srcOrd="0" destOrd="0" parTransId="{77F292DC-768C-46DC-A5A2-2814249D4427}" sibTransId="{AEAE29A3-FF9F-4497-962E-AEF9F1A7EAC9}"/>
    <dgm:cxn modelId="{EB50B5D5-FAE6-4F48-A7BF-0B4147406890}" type="presOf" srcId="{DE51D134-8779-4301-88E6-D2DB7E3DA2B0}" destId="{6BE7391D-3772-45C7-BB03-B5B214683C6E}" srcOrd="0" destOrd="0" presId="urn:microsoft.com/office/officeart/2008/layout/HorizontalMultiLevelHierarchy"/>
    <dgm:cxn modelId="{74DBD207-88C1-4532-93B4-A9FBE038EACD}" type="presOf" srcId="{D58D50F6-D6AB-466F-85E4-B320AD3F42A8}" destId="{A41A1603-939C-4827-9FCF-316C0B1C80C5}" srcOrd="1" destOrd="0" presId="urn:microsoft.com/office/officeart/2008/layout/HorizontalMultiLevelHierarchy"/>
    <dgm:cxn modelId="{29073390-1CA2-479D-8643-76DAFB6107F1}" type="presOf" srcId="{5949EB21-4911-4926-8458-9EEBA62DC847}" destId="{57F0B218-B8AE-4220-9430-48E42516228E}" srcOrd="0" destOrd="0" presId="urn:microsoft.com/office/officeart/2008/layout/HorizontalMultiLevelHierarchy"/>
    <dgm:cxn modelId="{03B3BB6C-FFE9-44B6-9C93-8E803D7C28D0}" type="presOf" srcId="{06BED08C-6348-42D4-AD94-D8D52B989DCF}" destId="{4BAC4599-5689-437F-90F2-D586D824B66C}" srcOrd="0" destOrd="0" presId="urn:microsoft.com/office/officeart/2008/layout/HorizontalMultiLevelHierarchy"/>
    <dgm:cxn modelId="{CC515B48-77B5-4D76-AA99-6C6B24B80A11}" srcId="{27F0A3CF-5B14-424A-9756-5E1F5AE39F84}" destId="{D6BC36C3-C210-4A00-9247-EC06B7C445C6}" srcOrd="2" destOrd="0" parTransId="{D14EEE02-1E0C-472A-AE60-766A94DFBC14}" sibTransId="{7291E221-0BAB-4182-9161-51E79B6002CD}"/>
    <dgm:cxn modelId="{3F778B27-C081-46B6-BA0F-3B531FC2E99F}" type="presOf" srcId="{4951533E-B55E-4DDB-A2A1-0DD1A410B39D}" destId="{B73CF9B0-EB3F-4577-8369-54F3E07425DB}" srcOrd="0" destOrd="0" presId="urn:microsoft.com/office/officeart/2008/layout/HorizontalMultiLevelHierarchy"/>
    <dgm:cxn modelId="{DB34F0E8-7771-41E8-B188-7744CE3A86D9}" type="presOf" srcId="{B5169929-1A00-4B39-BAB7-B500300888FC}" destId="{62AF9A13-65A2-4B89-B474-136A27FEBFF4}" srcOrd="0" destOrd="0" presId="urn:microsoft.com/office/officeart/2008/layout/HorizontalMultiLevelHierarchy"/>
    <dgm:cxn modelId="{D67BDE55-4492-4F91-8DBD-3C534EDF7BB9}" type="presOf" srcId="{D14EEE02-1E0C-472A-AE60-766A94DFBC14}" destId="{CAEB46D4-E49D-409F-B7A0-0E1F95B7EAE8}" srcOrd="1" destOrd="0" presId="urn:microsoft.com/office/officeart/2008/layout/HorizontalMultiLevelHierarchy"/>
    <dgm:cxn modelId="{32E03D97-96E3-4DD7-9C7D-F279B56AB2CD}" srcId="{27F0A3CF-5B14-424A-9756-5E1F5AE39F84}" destId="{5D034D43-3765-4458-B6D9-C01B4EF1CE9C}" srcOrd="3" destOrd="0" parTransId="{D58D50F6-D6AB-466F-85E4-B320AD3F42A8}" sibTransId="{B6E60E56-7A91-4CB5-A6E6-7AFF437EEB83}"/>
    <dgm:cxn modelId="{325B7936-EB04-4B28-8DED-A2BFCE252A6B}" type="presOf" srcId="{06BED08C-6348-42D4-AD94-D8D52B989DCF}" destId="{306D64F2-4C84-48E1-A409-2866D8738324}" srcOrd="1" destOrd="0" presId="urn:microsoft.com/office/officeart/2008/layout/HorizontalMultiLevelHierarchy"/>
    <dgm:cxn modelId="{A898B26B-9AB3-4153-A628-E3E2F20D1824}" type="presOf" srcId="{D58D50F6-D6AB-466F-85E4-B320AD3F42A8}" destId="{4014ECEF-0888-4009-892D-AB08DF214F2C}" srcOrd="0" destOrd="0" presId="urn:microsoft.com/office/officeart/2008/layout/HorizontalMultiLevelHierarchy"/>
    <dgm:cxn modelId="{0DE76E73-D0DD-4E1C-AFAC-BDBD79BAA55B}" srcId="{27F0A3CF-5B14-424A-9756-5E1F5AE39F84}" destId="{98F641F5-43FC-4A7F-91B1-545C5E7DD563}" srcOrd="5" destOrd="0" parTransId="{06BED08C-6348-42D4-AD94-D8D52B989DCF}" sibTransId="{B846EDF0-E76C-4AEB-A3D6-6B60AD2CAC87}"/>
    <dgm:cxn modelId="{8ACBA049-CD24-4F06-87A4-A2FAEA5BB835}" type="presOf" srcId="{27F0A3CF-5B14-424A-9756-5E1F5AE39F84}" destId="{59935916-D8C6-4C4E-B14F-48A57B6B9F68}" srcOrd="0" destOrd="0" presId="urn:microsoft.com/office/officeart/2008/layout/HorizontalMultiLevelHierarchy"/>
    <dgm:cxn modelId="{51EDDE22-961D-41EB-A8EC-0B77DE792D49}" type="presOf" srcId="{77F292DC-768C-46DC-A5A2-2814249D4427}" destId="{D06C129D-FFB9-48A9-9033-F70ED61AAC72}" srcOrd="0" destOrd="0" presId="urn:microsoft.com/office/officeart/2008/layout/HorizontalMultiLevelHierarchy"/>
    <dgm:cxn modelId="{674BF87E-8CDE-4466-8418-F0680F6FCFE7}" type="presParOf" srcId="{62AF9A13-65A2-4B89-B474-136A27FEBFF4}" destId="{522EACD8-845C-4505-99D3-C608B1CCECD7}" srcOrd="0" destOrd="0" presId="urn:microsoft.com/office/officeart/2008/layout/HorizontalMultiLevelHierarchy"/>
    <dgm:cxn modelId="{94A2A3E5-1B9D-431B-AACA-FAF2481A9379}" type="presParOf" srcId="{522EACD8-845C-4505-99D3-C608B1CCECD7}" destId="{59935916-D8C6-4C4E-B14F-48A57B6B9F68}" srcOrd="0" destOrd="0" presId="urn:microsoft.com/office/officeart/2008/layout/HorizontalMultiLevelHierarchy"/>
    <dgm:cxn modelId="{72A8C9EA-8BE7-4A22-A443-BDD0209F8ED2}" type="presParOf" srcId="{522EACD8-845C-4505-99D3-C608B1CCECD7}" destId="{CA3EF3A2-1DC4-4BDB-B04F-4D24F2890560}" srcOrd="1" destOrd="0" presId="urn:microsoft.com/office/officeart/2008/layout/HorizontalMultiLevelHierarchy"/>
    <dgm:cxn modelId="{68BF7589-1910-4661-AC29-50CE56B72E2C}" type="presParOf" srcId="{CA3EF3A2-1DC4-4BDB-B04F-4D24F2890560}" destId="{D06C129D-FFB9-48A9-9033-F70ED61AAC72}" srcOrd="0" destOrd="0" presId="urn:microsoft.com/office/officeart/2008/layout/HorizontalMultiLevelHierarchy"/>
    <dgm:cxn modelId="{CE0AD8F4-E8F6-42D5-90F0-61AF12BAFC7D}" type="presParOf" srcId="{D06C129D-FFB9-48A9-9033-F70ED61AAC72}" destId="{6B7C93FC-AC31-42CB-8D37-AAC8C06B8586}" srcOrd="0" destOrd="0" presId="urn:microsoft.com/office/officeart/2008/layout/HorizontalMultiLevelHierarchy"/>
    <dgm:cxn modelId="{1DD6F2E0-975C-4C7A-9F3C-9139E0CD932B}" type="presParOf" srcId="{CA3EF3A2-1DC4-4BDB-B04F-4D24F2890560}" destId="{62C357A9-C3C9-4EEB-907D-E3D082F6DCFE}" srcOrd="1" destOrd="0" presId="urn:microsoft.com/office/officeart/2008/layout/HorizontalMultiLevelHierarchy"/>
    <dgm:cxn modelId="{556FDD79-09D7-4F44-8021-5A8C22C78A89}" type="presParOf" srcId="{62C357A9-C3C9-4EEB-907D-E3D082F6DCFE}" destId="{B73CF9B0-EB3F-4577-8369-54F3E07425DB}" srcOrd="0" destOrd="0" presId="urn:microsoft.com/office/officeart/2008/layout/HorizontalMultiLevelHierarchy"/>
    <dgm:cxn modelId="{B686E056-3EA9-41E4-9211-B295BBFDE71C}" type="presParOf" srcId="{62C357A9-C3C9-4EEB-907D-E3D082F6DCFE}" destId="{6AEF0428-383B-403D-A5CA-DEFA57A41D68}" srcOrd="1" destOrd="0" presId="urn:microsoft.com/office/officeart/2008/layout/HorizontalMultiLevelHierarchy"/>
    <dgm:cxn modelId="{4722D869-54C6-42A5-BA27-85C0879C4B16}" type="presParOf" srcId="{CA3EF3A2-1DC4-4BDB-B04F-4D24F2890560}" destId="{6BE7391D-3772-45C7-BB03-B5B214683C6E}" srcOrd="2" destOrd="0" presId="urn:microsoft.com/office/officeart/2008/layout/HorizontalMultiLevelHierarchy"/>
    <dgm:cxn modelId="{5FFC8F96-FA3D-4BAC-A7F9-177ABFECDD06}" type="presParOf" srcId="{6BE7391D-3772-45C7-BB03-B5B214683C6E}" destId="{35252E8D-499F-40C3-9DF8-944FDD4B4038}" srcOrd="0" destOrd="0" presId="urn:microsoft.com/office/officeart/2008/layout/HorizontalMultiLevelHierarchy"/>
    <dgm:cxn modelId="{3C96CD85-3CD9-45D2-9FAC-7A7CD006D69C}" type="presParOf" srcId="{CA3EF3A2-1DC4-4BDB-B04F-4D24F2890560}" destId="{3F801B38-308E-4676-8B59-C5383BD39DF0}" srcOrd="3" destOrd="0" presId="urn:microsoft.com/office/officeart/2008/layout/HorizontalMultiLevelHierarchy"/>
    <dgm:cxn modelId="{78E5B7A8-72A7-4CC5-A098-8E997007A447}" type="presParOf" srcId="{3F801B38-308E-4676-8B59-C5383BD39DF0}" destId="{57F0B218-B8AE-4220-9430-48E42516228E}" srcOrd="0" destOrd="0" presId="urn:microsoft.com/office/officeart/2008/layout/HorizontalMultiLevelHierarchy"/>
    <dgm:cxn modelId="{57A00D1C-3FEE-4670-93C8-9CB00ADC92C0}" type="presParOf" srcId="{3F801B38-308E-4676-8B59-C5383BD39DF0}" destId="{2FB9D030-40A9-492A-AA53-F0EC50F4389C}" srcOrd="1" destOrd="0" presId="urn:microsoft.com/office/officeart/2008/layout/HorizontalMultiLevelHierarchy"/>
    <dgm:cxn modelId="{E1458E52-F557-4174-9917-76A292FDC4BE}" type="presParOf" srcId="{CA3EF3A2-1DC4-4BDB-B04F-4D24F2890560}" destId="{31B24B2D-92AE-440C-A1A6-5F475784AD35}" srcOrd="4" destOrd="0" presId="urn:microsoft.com/office/officeart/2008/layout/HorizontalMultiLevelHierarchy"/>
    <dgm:cxn modelId="{4E7E23C0-497D-4508-A814-BFD3BB820CB3}" type="presParOf" srcId="{31B24B2D-92AE-440C-A1A6-5F475784AD35}" destId="{CAEB46D4-E49D-409F-B7A0-0E1F95B7EAE8}" srcOrd="0" destOrd="0" presId="urn:microsoft.com/office/officeart/2008/layout/HorizontalMultiLevelHierarchy"/>
    <dgm:cxn modelId="{45B95CC8-E58A-490C-8F18-3C9E8EAB8B3A}" type="presParOf" srcId="{CA3EF3A2-1DC4-4BDB-B04F-4D24F2890560}" destId="{2903C718-9D6E-46DE-B199-F62A164DA655}" srcOrd="5" destOrd="0" presId="urn:microsoft.com/office/officeart/2008/layout/HorizontalMultiLevelHierarchy"/>
    <dgm:cxn modelId="{F10A0546-A7C5-41A5-A17A-982E2415A112}" type="presParOf" srcId="{2903C718-9D6E-46DE-B199-F62A164DA655}" destId="{7273DBFA-A064-4CD0-8B35-089175BB930D}" srcOrd="0" destOrd="0" presId="urn:microsoft.com/office/officeart/2008/layout/HorizontalMultiLevelHierarchy"/>
    <dgm:cxn modelId="{6115D040-E413-4C40-A2D7-44511BFAE1E4}" type="presParOf" srcId="{2903C718-9D6E-46DE-B199-F62A164DA655}" destId="{98C9F45B-CEA0-4652-9DBE-ECC32105B2AC}" srcOrd="1" destOrd="0" presId="urn:microsoft.com/office/officeart/2008/layout/HorizontalMultiLevelHierarchy"/>
    <dgm:cxn modelId="{1AAEF572-ACA1-4340-9C54-01B4C0E1A0B9}" type="presParOf" srcId="{CA3EF3A2-1DC4-4BDB-B04F-4D24F2890560}" destId="{4014ECEF-0888-4009-892D-AB08DF214F2C}" srcOrd="6" destOrd="0" presId="urn:microsoft.com/office/officeart/2008/layout/HorizontalMultiLevelHierarchy"/>
    <dgm:cxn modelId="{8F7009F0-3C37-499A-9DCD-EF3883A1C3E7}" type="presParOf" srcId="{4014ECEF-0888-4009-892D-AB08DF214F2C}" destId="{A41A1603-939C-4827-9FCF-316C0B1C80C5}" srcOrd="0" destOrd="0" presId="urn:microsoft.com/office/officeart/2008/layout/HorizontalMultiLevelHierarchy"/>
    <dgm:cxn modelId="{CBA35821-7883-46FC-B2F2-36BB93B3607F}" type="presParOf" srcId="{CA3EF3A2-1DC4-4BDB-B04F-4D24F2890560}" destId="{7437248C-8024-4AE1-97C7-61D9E3CEE9D1}" srcOrd="7" destOrd="0" presId="urn:microsoft.com/office/officeart/2008/layout/HorizontalMultiLevelHierarchy"/>
    <dgm:cxn modelId="{EC260494-1D37-4E59-B840-46C156BD0037}" type="presParOf" srcId="{7437248C-8024-4AE1-97C7-61D9E3CEE9D1}" destId="{6D7F8648-288A-4A1F-B54A-807646FA6E13}" srcOrd="0" destOrd="0" presId="urn:microsoft.com/office/officeart/2008/layout/HorizontalMultiLevelHierarchy"/>
    <dgm:cxn modelId="{28C72C84-7C1C-41AC-B83A-3108FDDC299C}" type="presParOf" srcId="{7437248C-8024-4AE1-97C7-61D9E3CEE9D1}" destId="{8EA85A96-18C3-432C-8347-38A97D9F76BA}" srcOrd="1" destOrd="0" presId="urn:microsoft.com/office/officeart/2008/layout/HorizontalMultiLevelHierarchy"/>
    <dgm:cxn modelId="{646F0C40-8F1C-4E56-AF61-BC83BB262F12}" type="presParOf" srcId="{CA3EF3A2-1DC4-4BDB-B04F-4D24F2890560}" destId="{E20EDDB1-67FA-4D7D-9539-9F9A64C6DD66}" srcOrd="8" destOrd="0" presId="urn:microsoft.com/office/officeart/2008/layout/HorizontalMultiLevelHierarchy"/>
    <dgm:cxn modelId="{8A8EB2C6-B48D-489D-B8DD-5EABF67D9BE1}" type="presParOf" srcId="{E20EDDB1-67FA-4D7D-9539-9F9A64C6DD66}" destId="{379F408F-4D82-4738-A54E-47C405F251E4}" srcOrd="0" destOrd="0" presId="urn:microsoft.com/office/officeart/2008/layout/HorizontalMultiLevelHierarchy"/>
    <dgm:cxn modelId="{BE7A3239-C444-48E8-8EA9-68E364E1A27E}" type="presParOf" srcId="{CA3EF3A2-1DC4-4BDB-B04F-4D24F2890560}" destId="{02EA5F23-ACB4-460F-A1D6-28C5813F94CA}" srcOrd="9" destOrd="0" presId="urn:microsoft.com/office/officeart/2008/layout/HorizontalMultiLevelHierarchy"/>
    <dgm:cxn modelId="{15C09A17-7D4A-454E-8AFC-D73B23C6BEE7}" type="presParOf" srcId="{02EA5F23-ACB4-460F-A1D6-28C5813F94CA}" destId="{42D61C59-8415-4E78-A2CC-696EF3213CB7}" srcOrd="0" destOrd="0" presId="urn:microsoft.com/office/officeart/2008/layout/HorizontalMultiLevelHierarchy"/>
    <dgm:cxn modelId="{23836081-D33E-43EB-9CA2-58FED0D22662}" type="presParOf" srcId="{02EA5F23-ACB4-460F-A1D6-28C5813F94CA}" destId="{4D5A1A64-052A-4B82-B438-1CE50E7B9DDD}" srcOrd="1" destOrd="0" presId="urn:microsoft.com/office/officeart/2008/layout/HorizontalMultiLevelHierarchy"/>
    <dgm:cxn modelId="{7881A076-F630-48BA-B36C-D73F70893770}" type="presParOf" srcId="{CA3EF3A2-1DC4-4BDB-B04F-4D24F2890560}" destId="{4BAC4599-5689-437F-90F2-D586D824B66C}" srcOrd="10" destOrd="0" presId="urn:microsoft.com/office/officeart/2008/layout/HorizontalMultiLevelHierarchy"/>
    <dgm:cxn modelId="{16BAA4DD-A7E8-42A1-B851-702AEE18EFBC}" type="presParOf" srcId="{4BAC4599-5689-437F-90F2-D586D824B66C}" destId="{306D64F2-4C84-48E1-A409-2866D8738324}" srcOrd="0" destOrd="0" presId="urn:microsoft.com/office/officeart/2008/layout/HorizontalMultiLevelHierarchy"/>
    <dgm:cxn modelId="{3191AEEB-0282-4AF3-853E-15A296C6F169}" type="presParOf" srcId="{CA3EF3A2-1DC4-4BDB-B04F-4D24F2890560}" destId="{F95CDC0B-1276-4756-985D-A337D52ECEA8}" srcOrd="11" destOrd="0" presId="urn:microsoft.com/office/officeart/2008/layout/HorizontalMultiLevelHierarchy"/>
    <dgm:cxn modelId="{EF95FB5A-EDB1-41D3-ABA6-C4439CB02F54}" type="presParOf" srcId="{F95CDC0B-1276-4756-985D-A337D52ECEA8}" destId="{86B6F8FD-94AF-47EE-A573-412109D0A061}" srcOrd="0" destOrd="0" presId="urn:microsoft.com/office/officeart/2008/layout/HorizontalMultiLevelHierarchy"/>
    <dgm:cxn modelId="{AADA98D9-7720-42FA-9AE9-D85DF7968CE1}" type="presParOf" srcId="{F95CDC0B-1276-4756-985D-A337D52ECEA8}" destId="{3E0D6E4B-09BF-4222-8C28-376A9B26B17A}" srcOrd="1" destOrd="0" presId="urn:microsoft.com/office/officeart/2008/layout/HorizontalMultiLevelHierarchy"/>
    <dgm:cxn modelId="{B526D2F8-60EF-4BE9-ABA2-7F1399755E6D}" type="presParOf" srcId="{CA3EF3A2-1DC4-4BDB-B04F-4D24F2890560}" destId="{74114163-B4E1-492A-B948-61BB1E3023B2}" srcOrd="12" destOrd="0" presId="urn:microsoft.com/office/officeart/2008/layout/HorizontalMultiLevelHierarchy"/>
    <dgm:cxn modelId="{092BABCE-0E6F-4864-986A-A440E22C7677}" type="presParOf" srcId="{74114163-B4E1-492A-B948-61BB1E3023B2}" destId="{7C7E430D-68D7-4EDE-AC27-89BFBE44E6D7}" srcOrd="0" destOrd="0" presId="urn:microsoft.com/office/officeart/2008/layout/HorizontalMultiLevelHierarchy"/>
    <dgm:cxn modelId="{6C7463CA-747D-428E-9A3C-31C733FD6C78}" type="presParOf" srcId="{CA3EF3A2-1DC4-4BDB-B04F-4D24F2890560}" destId="{73B4E290-2265-4E2D-9A08-6E318366BF85}" srcOrd="13" destOrd="0" presId="urn:microsoft.com/office/officeart/2008/layout/HorizontalMultiLevelHierarchy"/>
    <dgm:cxn modelId="{CD8FAD67-82E0-4782-A75A-CAEF023B99DC}" type="presParOf" srcId="{73B4E290-2265-4E2D-9A08-6E318366BF85}" destId="{0060CFB8-2A8A-4A1B-B7AA-F0317BA7B739}" srcOrd="0" destOrd="0" presId="urn:microsoft.com/office/officeart/2008/layout/HorizontalMultiLevelHierarchy"/>
    <dgm:cxn modelId="{5C9CAC26-7870-486C-AF79-2E2D1F66F48F}" type="presParOf" srcId="{73B4E290-2265-4E2D-9A08-6E318366BF85}" destId="{456D3CD5-F779-47AD-9A81-6FD6FE9F5B2F}"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14163-B4E1-492A-B948-61BB1E3023B2}">
      <dsp:nvSpPr>
        <dsp:cNvPr id="0" name=""/>
        <dsp:cNvSpPr/>
      </dsp:nvSpPr>
      <dsp:spPr>
        <a:xfrm>
          <a:off x="1317243" y="2836924"/>
          <a:ext cx="437421" cy="2500504"/>
        </a:xfrm>
        <a:custGeom>
          <a:avLst/>
          <a:gdLst/>
          <a:ahLst/>
          <a:cxnLst/>
          <a:rect l="0" t="0" r="0" b="0"/>
          <a:pathLst>
            <a:path>
              <a:moveTo>
                <a:pt x="0" y="0"/>
              </a:moveTo>
              <a:lnTo>
                <a:pt x="218710" y="0"/>
              </a:lnTo>
              <a:lnTo>
                <a:pt x="218710" y="2500504"/>
              </a:lnTo>
              <a:lnTo>
                <a:pt x="437421" y="2500504"/>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p>
      </dsp:txBody>
      <dsp:txXfrm>
        <a:off x="1472491" y="4023714"/>
        <a:ext cx="126923" cy="126923"/>
      </dsp:txXfrm>
    </dsp:sp>
    <dsp:sp modelId="{4BAC4599-5689-437F-90F2-D586D824B66C}">
      <dsp:nvSpPr>
        <dsp:cNvPr id="0" name=""/>
        <dsp:cNvSpPr/>
      </dsp:nvSpPr>
      <dsp:spPr>
        <a:xfrm>
          <a:off x="1317243" y="2836924"/>
          <a:ext cx="437421" cy="1667002"/>
        </a:xfrm>
        <a:custGeom>
          <a:avLst/>
          <a:gdLst/>
          <a:ahLst/>
          <a:cxnLst/>
          <a:rect l="0" t="0" r="0" b="0"/>
          <a:pathLst>
            <a:path>
              <a:moveTo>
                <a:pt x="0" y="0"/>
              </a:moveTo>
              <a:lnTo>
                <a:pt x="218710" y="0"/>
              </a:lnTo>
              <a:lnTo>
                <a:pt x="218710" y="1667002"/>
              </a:lnTo>
              <a:lnTo>
                <a:pt x="437421" y="1667002"/>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p>
      </dsp:txBody>
      <dsp:txXfrm>
        <a:off x="1492867" y="3627340"/>
        <a:ext cx="86171" cy="86171"/>
      </dsp:txXfrm>
    </dsp:sp>
    <dsp:sp modelId="{E20EDDB1-67FA-4D7D-9539-9F9A64C6DD66}">
      <dsp:nvSpPr>
        <dsp:cNvPr id="0" name=""/>
        <dsp:cNvSpPr/>
      </dsp:nvSpPr>
      <dsp:spPr>
        <a:xfrm>
          <a:off x="1317243" y="2836924"/>
          <a:ext cx="437421" cy="833501"/>
        </a:xfrm>
        <a:custGeom>
          <a:avLst/>
          <a:gdLst/>
          <a:ahLst/>
          <a:cxnLst/>
          <a:rect l="0" t="0" r="0" b="0"/>
          <a:pathLst>
            <a:path>
              <a:moveTo>
                <a:pt x="0" y="0"/>
              </a:moveTo>
              <a:lnTo>
                <a:pt x="218710" y="0"/>
              </a:lnTo>
              <a:lnTo>
                <a:pt x="218710" y="833501"/>
              </a:lnTo>
              <a:lnTo>
                <a:pt x="437421" y="833501"/>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p>
      </dsp:txBody>
      <dsp:txXfrm>
        <a:off x="1512421" y="3230142"/>
        <a:ext cx="47065" cy="47065"/>
      </dsp:txXfrm>
    </dsp:sp>
    <dsp:sp modelId="{4014ECEF-0888-4009-892D-AB08DF214F2C}">
      <dsp:nvSpPr>
        <dsp:cNvPr id="0" name=""/>
        <dsp:cNvSpPr/>
      </dsp:nvSpPr>
      <dsp:spPr>
        <a:xfrm>
          <a:off x="1317243" y="2791204"/>
          <a:ext cx="437421" cy="91440"/>
        </a:xfrm>
        <a:custGeom>
          <a:avLst/>
          <a:gdLst/>
          <a:ahLst/>
          <a:cxnLst/>
          <a:rect l="0" t="0" r="0" b="0"/>
          <a:pathLst>
            <a:path>
              <a:moveTo>
                <a:pt x="0" y="45720"/>
              </a:moveTo>
              <a:lnTo>
                <a:pt x="437421" y="4572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525018" y="2825988"/>
        <a:ext cx="21871" cy="21871"/>
      </dsp:txXfrm>
    </dsp:sp>
    <dsp:sp modelId="{31B24B2D-92AE-440C-A1A6-5F475784AD35}">
      <dsp:nvSpPr>
        <dsp:cNvPr id="0" name=""/>
        <dsp:cNvSpPr/>
      </dsp:nvSpPr>
      <dsp:spPr>
        <a:xfrm>
          <a:off x="1317243" y="2003423"/>
          <a:ext cx="437421" cy="833501"/>
        </a:xfrm>
        <a:custGeom>
          <a:avLst/>
          <a:gdLst/>
          <a:ahLst/>
          <a:cxnLst/>
          <a:rect l="0" t="0" r="0" b="0"/>
          <a:pathLst>
            <a:path>
              <a:moveTo>
                <a:pt x="0" y="833501"/>
              </a:moveTo>
              <a:lnTo>
                <a:pt x="218710" y="833501"/>
              </a:lnTo>
              <a:lnTo>
                <a:pt x="218710" y="0"/>
              </a:lnTo>
              <a:lnTo>
                <a:pt x="437421" y="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p>
      </dsp:txBody>
      <dsp:txXfrm>
        <a:off x="1512421" y="2396641"/>
        <a:ext cx="47065" cy="47065"/>
      </dsp:txXfrm>
    </dsp:sp>
    <dsp:sp modelId="{6BE7391D-3772-45C7-BB03-B5B214683C6E}">
      <dsp:nvSpPr>
        <dsp:cNvPr id="0" name=""/>
        <dsp:cNvSpPr/>
      </dsp:nvSpPr>
      <dsp:spPr>
        <a:xfrm>
          <a:off x="1317243" y="1169921"/>
          <a:ext cx="437421" cy="1667002"/>
        </a:xfrm>
        <a:custGeom>
          <a:avLst/>
          <a:gdLst/>
          <a:ahLst/>
          <a:cxnLst/>
          <a:rect l="0" t="0" r="0" b="0"/>
          <a:pathLst>
            <a:path>
              <a:moveTo>
                <a:pt x="0" y="1667002"/>
              </a:moveTo>
              <a:lnTo>
                <a:pt x="218710" y="1667002"/>
              </a:lnTo>
              <a:lnTo>
                <a:pt x="218710" y="0"/>
              </a:lnTo>
              <a:lnTo>
                <a:pt x="437421" y="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p>
      </dsp:txBody>
      <dsp:txXfrm>
        <a:off x="1492867" y="1960337"/>
        <a:ext cx="86171" cy="86171"/>
      </dsp:txXfrm>
    </dsp:sp>
    <dsp:sp modelId="{D06C129D-FFB9-48A9-9033-F70ED61AAC72}">
      <dsp:nvSpPr>
        <dsp:cNvPr id="0" name=""/>
        <dsp:cNvSpPr/>
      </dsp:nvSpPr>
      <dsp:spPr>
        <a:xfrm>
          <a:off x="1317243" y="336420"/>
          <a:ext cx="437421" cy="2500504"/>
        </a:xfrm>
        <a:custGeom>
          <a:avLst/>
          <a:gdLst/>
          <a:ahLst/>
          <a:cxnLst/>
          <a:rect l="0" t="0" r="0" b="0"/>
          <a:pathLst>
            <a:path>
              <a:moveTo>
                <a:pt x="0" y="2500504"/>
              </a:moveTo>
              <a:lnTo>
                <a:pt x="218710" y="2500504"/>
              </a:lnTo>
              <a:lnTo>
                <a:pt x="218710" y="0"/>
              </a:lnTo>
              <a:lnTo>
                <a:pt x="437421" y="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p>
      </dsp:txBody>
      <dsp:txXfrm>
        <a:off x="1472491" y="1523210"/>
        <a:ext cx="126923" cy="126923"/>
      </dsp:txXfrm>
    </dsp:sp>
    <dsp:sp modelId="{59935916-D8C6-4C4E-B14F-48A57B6B9F68}">
      <dsp:nvSpPr>
        <dsp:cNvPr id="0" name=""/>
        <dsp:cNvSpPr/>
      </dsp:nvSpPr>
      <dsp:spPr>
        <a:xfrm rot="16200000">
          <a:off x="-1604177" y="2460438"/>
          <a:ext cx="5089868" cy="752971"/>
        </a:xfrm>
        <a:prstGeom prst="rect">
          <a:avLst/>
        </a:prstGeom>
        <a:solidFill>
          <a:schemeClr val="tx2"/>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Commissioner’s Office</a:t>
          </a:r>
          <a:endParaRPr lang="en-US" sz="2000" i="1" kern="1200" dirty="0">
            <a:solidFill>
              <a:schemeClr val="bg1"/>
            </a:solidFill>
          </a:endParaRPr>
        </a:p>
      </dsp:txBody>
      <dsp:txXfrm>
        <a:off x="-1604177" y="2460438"/>
        <a:ext cx="5089868" cy="752971"/>
      </dsp:txXfrm>
    </dsp:sp>
    <dsp:sp modelId="{B73CF9B0-EB3F-4577-8369-54F3E07425DB}">
      <dsp:nvSpPr>
        <dsp:cNvPr id="0" name=""/>
        <dsp:cNvSpPr/>
      </dsp:nvSpPr>
      <dsp:spPr>
        <a:xfrm>
          <a:off x="1754664" y="3019"/>
          <a:ext cx="4006519" cy="666801"/>
        </a:xfrm>
        <a:prstGeom prst="rect">
          <a:avLst/>
        </a:prstGeom>
        <a:solidFill>
          <a:schemeClr val="accent1"/>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Maternal and Child Health</a:t>
          </a:r>
        </a:p>
      </dsp:txBody>
      <dsp:txXfrm>
        <a:off x="1754664" y="3019"/>
        <a:ext cx="4006519" cy="666801"/>
      </dsp:txXfrm>
    </dsp:sp>
    <dsp:sp modelId="{57F0B218-B8AE-4220-9430-48E42516228E}">
      <dsp:nvSpPr>
        <dsp:cNvPr id="0" name=""/>
        <dsp:cNvSpPr/>
      </dsp:nvSpPr>
      <dsp:spPr>
        <a:xfrm>
          <a:off x="1754664" y="836520"/>
          <a:ext cx="4006519" cy="666801"/>
        </a:xfrm>
        <a:prstGeom prst="rect">
          <a:avLst/>
        </a:prstGeom>
        <a:solidFill>
          <a:schemeClr val="accent6"/>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Women’s Health</a:t>
          </a:r>
          <a:endParaRPr lang="en-US" sz="2000" kern="1200" dirty="0">
            <a:solidFill>
              <a:schemeClr val="bg1"/>
            </a:solidFill>
          </a:endParaRPr>
        </a:p>
      </dsp:txBody>
      <dsp:txXfrm>
        <a:off x="1754664" y="836520"/>
        <a:ext cx="4006519" cy="666801"/>
      </dsp:txXfrm>
    </dsp:sp>
    <dsp:sp modelId="{7273DBFA-A064-4CD0-8B35-089175BB930D}">
      <dsp:nvSpPr>
        <dsp:cNvPr id="0" name=""/>
        <dsp:cNvSpPr/>
      </dsp:nvSpPr>
      <dsp:spPr>
        <a:xfrm>
          <a:off x="1754664" y="1670022"/>
          <a:ext cx="4006519" cy="666801"/>
        </a:xfrm>
        <a:prstGeom prst="rect">
          <a:avLst/>
        </a:prstGeom>
        <a:solidFill>
          <a:schemeClr val="accent2"/>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Prevention and Quality Improvement</a:t>
          </a:r>
          <a:endParaRPr lang="en-US" sz="2000" kern="1200" dirty="0">
            <a:solidFill>
              <a:schemeClr val="bg1"/>
            </a:solidFill>
          </a:endParaRPr>
        </a:p>
      </dsp:txBody>
      <dsp:txXfrm>
        <a:off x="1754664" y="1670022"/>
        <a:ext cx="4006519" cy="666801"/>
      </dsp:txXfrm>
    </dsp:sp>
    <dsp:sp modelId="{6D7F8648-288A-4A1F-B54A-807646FA6E13}">
      <dsp:nvSpPr>
        <dsp:cNvPr id="0" name=""/>
        <dsp:cNvSpPr/>
      </dsp:nvSpPr>
      <dsp:spPr>
        <a:xfrm>
          <a:off x="1754664" y="2503523"/>
          <a:ext cx="4006519" cy="666801"/>
        </a:xfrm>
        <a:prstGeom prst="rect">
          <a:avLst/>
        </a:prstGeom>
        <a:solidFill>
          <a:schemeClr val="accent3"/>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Epidemiology and Health Planning</a:t>
          </a:r>
          <a:endParaRPr lang="en-US" sz="2000" kern="1200" dirty="0">
            <a:solidFill>
              <a:schemeClr val="bg1"/>
            </a:solidFill>
          </a:endParaRPr>
        </a:p>
      </dsp:txBody>
      <dsp:txXfrm>
        <a:off x="1754664" y="2503523"/>
        <a:ext cx="4006519" cy="666801"/>
      </dsp:txXfrm>
    </dsp:sp>
    <dsp:sp modelId="{42D61C59-8415-4E78-A2CC-696EF3213CB7}">
      <dsp:nvSpPr>
        <dsp:cNvPr id="0" name=""/>
        <dsp:cNvSpPr/>
      </dsp:nvSpPr>
      <dsp:spPr>
        <a:xfrm>
          <a:off x="1754664" y="3337025"/>
          <a:ext cx="4006519" cy="666801"/>
        </a:xfrm>
        <a:prstGeom prst="rect">
          <a:avLst/>
        </a:prstGeom>
        <a:solidFill>
          <a:schemeClr val="accent4"/>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Public Health Protection and Safety</a:t>
          </a:r>
          <a:endParaRPr lang="en-US" sz="2000" kern="1200" dirty="0">
            <a:solidFill>
              <a:schemeClr val="bg1"/>
            </a:solidFill>
          </a:endParaRPr>
        </a:p>
      </dsp:txBody>
      <dsp:txXfrm>
        <a:off x="1754664" y="3337025"/>
        <a:ext cx="4006519" cy="666801"/>
      </dsp:txXfrm>
    </dsp:sp>
    <dsp:sp modelId="{86B6F8FD-94AF-47EE-A573-412109D0A061}">
      <dsp:nvSpPr>
        <dsp:cNvPr id="0" name=""/>
        <dsp:cNvSpPr/>
      </dsp:nvSpPr>
      <dsp:spPr>
        <a:xfrm>
          <a:off x="1754664" y="4170526"/>
          <a:ext cx="4006519" cy="666801"/>
        </a:xfrm>
        <a:prstGeom prst="rect">
          <a:avLst/>
        </a:prstGeom>
        <a:solidFill>
          <a:schemeClr val="accent1"/>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Laboratory Services</a:t>
          </a:r>
          <a:endParaRPr lang="en-US" sz="2000" kern="1200" dirty="0">
            <a:solidFill>
              <a:schemeClr val="bg1"/>
            </a:solidFill>
          </a:endParaRPr>
        </a:p>
      </dsp:txBody>
      <dsp:txXfrm>
        <a:off x="1754664" y="4170526"/>
        <a:ext cx="4006519" cy="666801"/>
      </dsp:txXfrm>
    </dsp:sp>
    <dsp:sp modelId="{0060CFB8-2A8A-4A1B-B7AA-F0317BA7B739}">
      <dsp:nvSpPr>
        <dsp:cNvPr id="0" name=""/>
        <dsp:cNvSpPr/>
      </dsp:nvSpPr>
      <dsp:spPr>
        <a:xfrm>
          <a:off x="1754664" y="5004028"/>
          <a:ext cx="4006519" cy="666801"/>
        </a:xfrm>
        <a:prstGeom prst="rect">
          <a:avLst/>
        </a:prstGeom>
        <a:solidFill>
          <a:schemeClr val="accent2"/>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Administration and Financial Management</a:t>
          </a:r>
          <a:endParaRPr lang="en-US" sz="2000" kern="1200" dirty="0">
            <a:solidFill>
              <a:schemeClr val="bg1"/>
            </a:solidFill>
          </a:endParaRPr>
        </a:p>
      </dsp:txBody>
      <dsp:txXfrm>
        <a:off x="1754664" y="5004028"/>
        <a:ext cx="4006519" cy="666801"/>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1A3086B4-7B84-4435-BC86-5BB303227C84}" type="datetimeFigureOut">
              <a:rPr lang="en-US" smtClean="0"/>
              <a:pPr/>
              <a:t>10/9/2020</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576F3408-3A85-4BE3-9557-83262BC8590B}" type="slidenum">
              <a:rPr lang="en-US" smtClean="0"/>
              <a:pPr/>
              <a:t>‹#›</a:t>
            </a:fld>
            <a:endParaRPr lang="en-US" dirty="0"/>
          </a:p>
        </p:txBody>
      </p:sp>
    </p:spTree>
    <p:extLst>
      <p:ext uri="{BB962C8B-B14F-4D97-AF65-F5344CB8AC3E}">
        <p14:creationId xmlns:p14="http://schemas.microsoft.com/office/powerpoint/2010/main" val="632983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6F3408-3A85-4BE3-9557-83262BC8590B}" type="slidenum">
              <a:rPr lang="en-US" smtClean="0"/>
              <a:pPr/>
              <a:t>1</a:t>
            </a:fld>
            <a:endParaRPr lang="en-US" dirty="0"/>
          </a:p>
        </p:txBody>
      </p:sp>
    </p:spTree>
    <p:extLst>
      <p:ext uri="{BB962C8B-B14F-4D97-AF65-F5344CB8AC3E}">
        <p14:creationId xmlns:p14="http://schemas.microsoft.com/office/powerpoint/2010/main" val="247949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94C31-D3CB-48EA-AE5D-3ABFD533EE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650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C855B5-A15C-4033-BB8D-4F884E5B6ABA}" type="slidenum">
              <a:rPr lang="en-US" smtClean="0"/>
              <a:t>11</a:t>
            </a:fld>
            <a:endParaRPr lang="en-US"/>
          </a:p>
        </p:txBody>
      </p:sp>
    </p:spTree>
    <p:extLst>
      <p:ext uri="{BB962C8B-B14F-4D97-AF65-F5344CB8AC3E}">
        <p14:creationId xmlns:p14="http://schemas.microsoft.com/office/powerpoint/2010/main" val="440119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6BC855B5-A15C-4033-BB8D-4F884E5B6ABA}" type="slidenum">
              <a:rPr lang="en-US" smtClean="0"/>
              <a:t>15</a:t>
            </a:fld>
            <a:endParaRPr lang="en-US"/>
          </a:p>
        </p:txBody>
      </p:sp>
    </p:spTree>
    <p:extLst>
      <p:ext uri="{BB962C8B-B14F-4D97-AF65-F5344CB8AC3E}">
        <p14:creationId xmlns:p14="http://schemas.microsoft.com/office/powerpoint/2010/main" val="4129968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6F3408-3A85-4BE3-9557-83262BC8590B}" type="slidenum">
              <a:rPr lang="en-US" smtClean="0"/>
              <a:pPr/>
              <a:t>18</a:t>
            </a:fld>
            <a:endParaRPr lang="en-US" dirty="0"/>
          </a:p>
        </p:txBody>
      </p:sp>
    </p:spTree>
    <p:extLst>
      <p:ext uri="{BB962C8B-B14F-4D97-AF65-F5344CB8AC3E}">
        <p14:creationId xmlns:p14="http://schemas.microsoft.com/office/powerpoint/2010/main" val="1284314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715CA2-1010-4D62-B76A-13944E30DDA1}" type="slidenum">
              <a:rPr lang="en-US" smtClean="0"/>
              <a:t>21</a:t>
            </a:fld>
            <a:endParaRPr lang="en-US"/>
          </a:p>
        </p:txBody>
      </p:sp>
    </p:spTree>
    <p:extLst>
      <p:ext uri="{BB962C8B-B14F-4D97-AF65-F5344CB8AC3E}">
        <p14:creationId xmlns:p14="http://schemas.microsoft.com/office/powerpoint/2010/main" val="4223655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AAC660-59EA-41E6-AC3B-2B4FEC4A6D3F}" type="slidenum">
              <a:rPr lang="en-US" smtClean="0"/>
              <a:t>22</a:t>
            </a:fld>
            <a:endParaRPr lang="en-US"/>
          </a:p>
        </p:txBody>
      </p:sp>
    </p:spTree>
    <p:extLst>
      <p:ext uri="{BB962C8B-B14F-4D97-AF65-F5344CB8AC3E}">
        <p14:creationId xmlns:p14="http://schemas.microsoft.com/office/powerpoint/2010/main" val="2042706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93711AC9-5891-4ACF-8D2D-62B15FE0760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0929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6F3408-3A85-4BE3-9557-83262BC8590B}" type="slidenum">
              <a:rPr lang="en-US" smtClean="0"/>
              <a:pPr/>
              <a:t>24</a:t>
            </a:fld>
            <a:endParaRPr lang="en-US" dirty="0"/>
          </a:p>
        </p:txBody>
      </p:sp>
    </p:spTree>
    <p:extLst>
      <p:ext uri="{BB962C8B-B14F-4D97-AF65-F5344CB8AC3E}">
        <p14:creationId xmlns:p14="http://schemas.microsoft.com/office/powerpoint/2010/main" val="2002383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D322D7-DE4F-4003-A570-299F2BD254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3250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6F3408-3A85-4BE3-9557-83262BC8590B}" type="slidenum">
              <a:rPr lang="en-US" smtClean="0"/>
              <a:pPr/>
              <a:t>3</a:t>
            </a:fld>
            <a:endParaRPr lang="en-US" dirty="0"/>
          </a:p>
        </p:txBody>
      </p:sp>
    </p:spTree>
    <p:extLst>
      <p:ext uri="{BB962C8B-B14F-4D97-AF65-F5344CB8AC3E}">
        <p14:creationId xmlns:p14="http://schemas.microsoft.com/office/powerpoint/2010/main" val="44297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A1E935-487A-4362-AB4D-F5F068C84637}" type="slidenum">
              <a:rPr lang="en-US" smtClean="0"/>
              <a:t>4</a:t>
            </a:fld>
            <a:endParaRPr lang="en-US" dirty="0"/>
          </a:p>
        </p:txBody>
      </p:sp>
    </p:spTree>
    <p:extLst>
      <p:ext uri="{BB962C8B-B14F-4D97-AF65-F5344CB8AC3E}">
        <p14:creationId xmlns:p14="http://schemas.microsoft.com/office/powerpoint/2010/main" val="1585230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A1E935-487A-4362-AB4D-F5F068C84637}" type="slidenum">
              <a:rPr lang="en-US" smtClean="0"/>
              <a:t>5</a:t>
            </a:fld>
            <a:endParaRPr lang="en-US" dirty="0"/>
          </a:p>
        </p:txBody>
      </p:sp>
    </p:spTree>
    <p:extLst>
      <p:ext uri="{BB962C8B-B14F-4D97-AF65-F5344CB8AC3E}">
        <p14:creationId xmlns:p14="http://schemas.microsoft.com/office/powerpoint/2010/main" val="3268001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576F3408-3A85-4BE3-9557-83262BC8590B}" type="slidenum">
              <a:rPr lang="en-US" smtClean="0"/>
              <a:pPr/>
              <a:t>6</a:t>
            </a:fld>
            <a:endParaRPr lang="en-US" dirty="0"/>
          </a:p>
        </p:txBody>
      </p:sp>
    </p:spTree>
    <p:extLst>
      <p:ext uri="{BB962C8B-B14F-4D97-AF65-F5344CB8AC3E}">
        <p14:creationId xmlns:p14="http://schemas.microsoft.com/office/powerpoint/2010/main" val="3569948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indent="0">
              <a:buNone/>
            </a:pPr>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D322D7-DE4F-4003-A570-299F2BD254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591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576F3408-3A85-4BE3-9557-83262BC8590B}" type="slidenum">
              <a:rPr lang="en-US" smtClean="0"/>
              <a:pPr/>
              <a:t>8</a:t>
            </a:fld>
            <a:endParaRPr lang="en-US" dirty="0"/>
          </a:p>
        </p:txBody>
      </p:sp>
    </p:spTree>
    <p:extLst>
      <p:ext uri="{BB962C8B-B14F-4D97-AF65-F5344CB8AC3E}">
        <p14:creationId xmlns:p14="http://schemas.microsoft.com/office/powerpoint/2010/main" val="2055196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6F3408-3A85-4BE3-9557-83262BC8590B}" type="slidenum">
              <a:rPr lang="en-US" smtClean="0"/>
              <a:pPr/>
              <a:t>9</a:t>
            </a:fld>
            <a:endParaRPr lang="en-US" dirty="0"/>
          </a:p>
        </p:txBody>
      </p:sp>
    </p:spTree>
    <p:extLst>
      <p:ext uri="{BB962C8B-B14F-4D97-AF65-F5344CB8AC3E}">
        <p14:creationId xmlns:p14="http://schemas.microsoft.com/office/powerpoint/2010/main" val="4188902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E24D649-EF93-458E-9F34-636160E0FFC0}" type="datetime1">
              <a:rPr lang="en-US" smtClean="0"/>
              <a:t>10/9/2020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B96B9B-B160-4202-9BBA-1A3F6F8C4839}"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0275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B64ED10-7C5A-42FA-84BE-D9CA6DCA7007}" type="datetime1">
              <a:rPr lang="en-US" smtClean="0"/>
              <a:t>10/9/2020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B96B9B-B160-4202-9BBA-1A3F6F8C4839}" type="slidenum">
              <a:rPr lang="en-US" smtClean="0"/>
              <a:pPr/>
              <a:t>‹#›</a:t>
            </a:fld>
            <a:endParaRPr lang="en-US" dirty="0"/>
          </a:p>
        </p:txBody>
      </p:sp>
    </p:spTree>
    <p:extLst>
      <p:ext uri="{BB962C8B-B14F-4D97-AF65-F5344CB8AC3E}">
        <p14:creationId xmlns:p14="http://schemas.microsoft.com/office/powerpoint/2010/main" val="556345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C074CFA-2FEF-466E-8F9A-2495AE10FAD3}" type="datetime1">
              <a:rPr lang="en-US" smtClean="0"/>
              <a:t>10/9/2020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B96B9B-B160-4202-9BBA-1A3F6F8C4839}" type="slidenum">
              <a:rPr lang="en-US" smtClean="0"/>
              <a:pPr/>
              <a:t>‹#›</a:t>
            </a:fld>
            <a:endParaRPr lang="en-US" dirty="0"/>
          </a:p>
        </p:txBody>
      </p:sp>
    </p:spTree>
    <p:extLst>
      <p:ext uri="{BB962C8B-B14F-4D97-AF65-F5344CB8AC3E}">
        <p14:creationId xmlns:p14="http://schemas.microsoft.com/office/powerpoint/2010/main" val="2794211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ption 1">
    <p:spTree>
      <p:nvGrpSpPr>
        <p:cNvPr id="1" name=""/>
        <p:cNvGrpSpPr/>
        <p:nvPr/>
      </p:nvGrpSpPr>
      <p:grpSpPr>
        <a:xfrm>
          <a:off x="0" y="0"/>
          <a:ext cx="0" cy="0"/>
          <a:chOff x="0" y="0"/>
          <a:chExt cx="0" cy="0"/>
        </a:xfrm>
      </p:grpSpPr>
      <p:sp>
        <p:nvSpPr>
          <p:cNvPr id="18" name="Rectangle 17"/>
          <p:cNvSpPr/>
          <p:nvPr userDrawn="1"/>
        </p:nvSpPr>
        <p:spPr>
          <a:xfrm>
            <a:off x="0" y="1"/>
            <a:ext cx="12191998" cy="360827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838200" y="976393"/>
            <a:ext cx="10515600" cy="1896149"/>
          </a:xfrm>
          <a:noFill/>
        </p:spPr>
        <p:txBody>
          <a:bodyPr anchor="b">
            <a:normAutofit/>
          </a:bodyPr>
          <a:lstStyle>
            <a:lvl1pPr algn="ctr">
              <a:defRPr sz="4400" b="1">
                <a:solidFill>
                  <a:schemeClr val="bg1"/>
                </a:solidFill>
                <a:latin typeface="+mn-lt"/>
              </a:defRPr>
            </a:lvl1pPr>
          </a:lstStyle>
          <a:p>
            <a:r>
              <a:rPr lang="en-US" dirty="0" smtClean="0"/>
              <a:t>Click to edit presentation title</a:t>
            </a:r>
            <a:endParaRPr lang="en-US" dirty="0"/>
          </a:p>
        </p:txBody>
      </p:sp>
      <p:sp>
        <p:nvSpPr>
          <p:cNvPr id="3" name="Subtitle 2"/>
          <p:cNvSpPr>
            <a:spLocks noGrp="1"/>
          </p:cNvSpPr>
          <p:nvPr>
            <p:ph type="subTitle" idx="1" hasCustomPrompt="1"/>
          </p:nvPr>
        </p:nvSpPr>
        <p:spPr bwMode="invGray">
          <a:xfrm>
            <a:off x="838200" y="2910456"/>
            <a:ext cx="10515600" cy="576664"/>
          </a:xfrm>
        </p:spPr>
        <p:txBody>
          <a:bodyPr>
            <a:normAutofit/>
          </a:bodyPr>
          <a:lstStyle>
            <a:lvl1pPr marL="0" indent="0" algn="ctr">
              <a:buNone/>
              <a:defRPr sz="3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presenter</a:t>
            </a:r>
            <a:endParaRPr lang="en-US" dirty="0"/>
          </a:p>
        </p:txBody>
      </p:sp>
      <p:sp>
        <p:nvSpPr>
          <p:cNvPr id="8" name="Subtitle 2"/>
          <p:cNvSpPr txBox="1">
            <a:spLocks/>
          </p:cNvSpPr>
          <p:nvPr userDrawn="1"/>
        </p:nvSpPr>
        <p:spPr>
          <a:xfrm>
            <a:off x="2012397" y="5676147"/>
            <a:ext cx="8167206" cy="77540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Clr>
                <a:schemeClr val="accent2"/>
              </a:buClr>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Clr>
                <a:schemeClr val="accent2"/>
              </a:buClr>
              <a:buFont typeface="Arial" panose="020B0604020202020204" pitchFamily="34" charset="0"/>
              <a:buNone/>
              <a:defRPr sz="2000" kern="1200">
                <a:solidFill>
                  <a:srgbClr val="000000"/>
                </a:solidFill>
                <a:latin typeface="+mn-lt"/>
                <a:ea typeface="+mn-ea"/>
                <a:cs typeface="+mn-cs"/>
              </a:defRPr>
            </a:lvl2pPr>
            <a:lvl3pPr marL="914400" indent="0" algn="ctr" defTabSz="914400" rtl="0" eaLnBrk="1" latinLnBrk="0" hangingPunct="1">
              <a:lnSpc>
                <a:spcPct val="90000"/>
              </a:lnSpc>
              <a:spcBef>
                <a:spcPts val="500"/>
              </a:spcBef>
              <a:buClr>
                <a:schemeClr val="accent2"/>
              </a:buClr>
              <a:buFont typeface="Arial" panose="020B0604020202020204" pitchFamily="34" charset="0"/>
              <a:buNone/>
              <a:defRPr sz="1800" kern="1200">
                <a:solidFill>
                  <a:srgbClr val="000000"/>
                </a:solidFill>
                <a:latin typeface="+mn-lt"/>
                <a:ea typeface="+mn-ea"/>
                <a:cs typeface="+mn-cs"/>
              </a:defRPr>
            </a:lvl3pPr>
            <a:lvl4pPr marL="1371600" indent="0" algn="ctr" defTabSz="914400" rtl="0" eaLnBrk="1" latinLnBrk="0" hangingPunct="1">
              <a:lnSpc>
                <a:spcPct val="90000"/>
              </a:lnSpc>
              <a:spcBef>
                <a:spcPts val="500"/>
              </a:spcBef>
              <a:buClr>
                <a:schemeClr val="accent2"/>
              </a:buClr>
              <a:buFont typeface="Arial" panose="020B0604020202020204" pitchFamily="34" charset="0"/>
              <a:buNone/>
              <a:defRPr sz="1600" kern="1200">
                <a:solidFill>
                  <a:srgbClr val="000000"/>
                </a:solidFill>
                <a:latin typeface="+mn-lt"/>
                <a:ea typeface="+mn-ea"/>
                <a:cs typeface="+mn-cs"/>
              </a:defRPr>
            </a:lvl4pPr>
            <a:lvl5pPr marL="1828800" indent="0" algn="ctr" defTabSz="914400" rtl="0" eaLnBrk="1" latinLnBrk="0" hangingPunct="1">
              <a:lnSpc>
                <a:spcPct val="90000"/>
              </a:lnSpc>
              <a:spcBef>
                <a:spcPts val="500"/>
              </a:spcBef>
              <a:buClr>
                <a:schemeClr val="accent2"/>
              </a:buClr>
              <a:buFont typeface="Arial" panose="020B0604020202020204" pitchFamily="34" charset="0"/>
              <a:buNone/>
              <a:defRPr sz="1600" kern="1200">
                <a:solidFill>
                  <a:srgbClr val="000000"/>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90000"/>
              </a:lnSpc>
              <a:spcBef>
                <a:spcPts val="0"/>
              </a:spcBef>
            </a:pPr>
            <a:endParaRPr lang="en-US" sz="1600" i="1" dirty="0" smtClean="0"/>
          </a:p>
        </p:txBody>
      </p:sp>
      <p:sp>
        <p:nvSpPr>
          <p:cNvPr id="17" name="Text Placeholder 16"/>
          <p:cNvSpPr>
            <a:spLocks noGrp="1"/>
          </p:cNvSpPr>
          <p:nvPr>
            <p:ph type="body" sz="quarter" idx="10" hasCustomPrompt="1"/>
          </p:nvPr>
        </p:nvSpPr>
        <p:spPr>
          <a:xfrm>
            <a:off x="838200" y="3627140"/>
            <a:ext cx="10515600" cy="573088"/>
          </a:xfrm>
        </p:spPr>
        <p:txBody>
          <a:bodyPr anchor="ctr">
            <a:normAutofit/>
          </a:bodyPr>
          <a:lstStyle>
            <a:lvl1pPr marL="0" indent="0" algn="ctr">
              <a:buNone/>
              <a:defRPr sz="2200" b="1"/>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smtClean="0"/>
              <a:t>Click to edit date</a:t>
            </a:r>
            <a:endParaRPr lang="en-US" dirty="0"/>
          </a:p>
        </p:txBody>
      </p:sp>
      <p:grpSp>
        <p:nvGrpSpPr>
          <p:cNvPr id="12" name="Group 11"/>
          <p:cNvGrpSpPr/>
          <p:nvPr userDrawn="1"/>
        </p:nvGrpSpPr>
        <p:grpSpPr>
          <a:xfrm>
            <a:off x="-2" y="6470422"/>
            <a:ext cx="12188484" cy="387579"/>
            <a:chOff x="-2" y="6470422"/>
            <a:chExt cx="12188484" cy="387579"/>
          </a:xfrm>
        </p:grpSpPr>
        <p:sp>
          <p:nvSpPr>
            <p:cNvPr id="13" name="Rectangle 12"/>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9012" y="4562856"/>
            <a:ext cx="2093976" cy="1127735"/>
          </a:xfrm>
          <a:prstGeom prst="rect">
            <a:avLst/>
          </a:prstGeom>
        </p:spPr>
      </p:pic>
    </p:spTree>
    <p:extLst>
      <p:ext uri="{BB962C8B-B14F-4D97-AF65-F5344CB8AC3E}">
        <p14:creationId xmlns:p14="http://schemas.microsoft.com/office/powerpoint/2010/main" val="167738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ption 1">
    <p:spTree>
      <p:nvGrpSpPr>
        <p:cNvPr id="1" name=""/>
        <p:cNvGrpSpPr/>
        <p:nvPr/>
      </p:nvGrpSpPr>
      <p:grpSpPr>
        <a:xfrm>
          <a:off x="0" y="0"/>
          <a:ext cx="0" cy="0"/>
          <a:chOff x="0" y="0"/>
          <a:chExt cx="0" cy="0"/>
        </a:xfrm>
      </p:grpSpPr>
      <p:sp>
        <p:nvSpPr>
          <p:cNvPr id="18" name="Rectangle 17"/>
          <p:cNvSpPr/>
          <p:nvPr userDrawn="1"/>
        </p:nvSpPr>
        <p:spPr>
          <a:xfrm>
            <a:off x="0" y="1"/>
            <a:ext cx="12191998" cy="360827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838200" y="976393"/>
            <a:ext cx="10515600" cy="1896149"/>
          </a:xfrm>
          <a:noFill/>
        </p:spPr>
        <p:txBody>
          <a:bodyPr anchor="b">
            <a:normAutofit/>
          </a:bodyPr>
          <a:lstStyle>
            <a:lvl1pPr algn="ctr">
              <a:defRPr sz="4400" b="1">
                <a:solidFill>
                  <a:schemeClr val="bg1"/>
                </a:solidFill>
                <a:latin typeface="+mn-lt"/>
              </a:defRPr>
            </a:lvl1pPr>
          </a:lstStyle>
          <a:p>
            <a:r>
              <a:rPr lang="en-US" dirty="0" smtClean="0"/>
              <a:t>Click to edit presentation title</a:t>
            </a:r>
            <a:endParaRPr lang="en-US" dirty="0"/>
          </a:p>
        </p:txBody>
      </p:sp>
      <p:sp>
        <p:nvSpPr>
          <p:cNvPr id="3" name="Subtitle 2"/>
          <p:cNvSpPr>
            <a:spLocks noGrp="1"/>
          </p:cNvSpPr>
          <p:nvPr>
            <p:ph type="subTitle" idx="1" hasCustomPrompt="1"/>
          </p:nvPr>
        </p:nvSpPr>
        <p:spPr bwMode="invGray">
          <a:xfrm>
            <a:off x="838200" y="2910456"/>
            <a:ext cx="10515600" cy="576664"/>
          </a:xfrm>
        </p:spPr>
        <p:txBody>
          <a:bodyPr>
            <a:normAutofit/>
          </a:bodyPr>
          <a:lstStyle>
            <a:lvl1pPr marL="0" indent="0" algn="ctr">
              <a:buNone/>
              <a:defRPr sz="3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presenter</a:t>
            </a:r>
            <a:endParaRPr lang="en-US" dirty="0"/>
          </a:p>
        </p:txBody>
      </p:sp>
      <p:sp>
        <p:nvSpPr>
          <p:cNvPr id="8" name="Subtitle 2"/>
          <p:cNvSpPr txBox="1">
            <a:spLocks/>
          </p:cNvSpPr>
          <p:nvPr userDrawn="1"/>
        </p:nvSpPr>
        <p:spPr>
          <a:xfrm>
            <a:off x="2012397" y="5676147"/>
            <a:ext cx="8167206" cy="77540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Clr>
                <a:schemeClr val="accent2"/>
              </a:buClr>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Clr>
                <a:schemeClr val="accent2"/>
              </a:buClr>
              <a:buFont typeface="Arial" panose="020B0604020202020204" pitchFamily="34" charset="0"/>
              <a:buNone/>
              <a:defRPr sz="2000" kern="1200">
                <a:solidFill>
                  <a:srgbClr val="000000"/>
                </a:solidFill>
                <a:latin typeface="+mn-lt"/>
                <a:ea typeface="+mn-ea"/>
                <a:cs typeface="+mn-cs"/>
              </a:defRPr>
            </a:lvl2pPr>
            <a:lvl3pPr marL="914400" indent="0" algn="ctr" defTabSz="914400" rtl="0" eaLnBrk="1" latinLnBrk="0" hangingPunct="1">
              <a:lnSpc>
                <a:spcPct val="90000"/>
              </a:lnSpc>
              <a:spcBef>
                <a:spcPts val="500"/>
              </a:spcBef>
              <a:buClr>
                <a:schemeClr val="accent2"/>
              </a:buClr>
              <a:buFont typeface="Arial" panose="020B0604020202020204" pitchFamily="34" charset="0"/>
              <a:buNone/>
              <a:defRPr sz="1800" kern="1200">
                <a:solidFill>
                  <a:srgbClr val="000000"/>
                </a:solidFill>
                <a:latin typeface="+mn-lt"/>
                <a:ea typeface="+mn-ea"/>
                <a:cs typeface="+mn-cs"/>
              </a:defRPr>
            </a:lvl3pPr>
            <a:lvl4pPr marL="1371600" indent="0" algn="ctr" defTabSz="914400" rtl="0" eaLnBrk="1" latinLnBrk="0" hangingPunct="1">
              <a:lnSpc>
                <a:spcPct val="90000"/>
              </a:lnSpc>
              <a:spcBef>
                <a:spcPts val="500"/>
              </a:spcBef>
              <a:buClr>
                <a:schemeClr val="accent2"/>
              </a:buClr>
              <a:buFont typeface="Arial" panose="020B0604020202020204" pitchFamily="34" charset="0"/>
              <a:buNone/>
              <a:defRPr sz="1600" kern="1200">
                <a:solidFill>
                  <a:srgbClr val="000000"/>
                </a:solidFill>
                <a:latin typeface="+mn-lt"/>
                <a:ea typeface="+mn-ea"/>
                <a:cs typeface="+mn-cs"/>
              </a:defRPr>
            </a:lvl4pPr>
            <a:lvl5pPr marL="1828800" indent="0" algn="ctr" defTabSz="914400" rtl="0" eaLnBrk="1" latinLnBrk="0" hangingPunct="1">
              <a:lnSpc>
                <a:spcPct val="90000"/>
              </a:lnSpc>
              <a:spcBef>
                <a:spcPts val="500"/>
              </a:spcBef>
              <a:buClr>
                <a:schemeClr val="accent2"/>
              </a:buClr>
              <a:buFont typeface="Arial" panose="020B0604020202020204" pitchFamily="34" charset="0"/>
              <a:buNone/>
              <a:defRPr sz="1600" kern="1200">
                <a:solidFill>
                  <a:srgbClr val="000000"/>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90000"/>
              </a:lnSpc>
              <a:spcBef>
                <a:spcPts val="0"/>
              </a:spcBef>
            </a:pPr>
            <a:endParaRPr lang="en-US" sz="1600" i="1" dirty="0" smtClean="0"/>
          </a:p>
        </p:txBody>
      </p:sp>
      <p:sp>
        <p:nvSpPr>
          <p:cNvPr id="17" name="Text Placeholder 16"/>
          <p:cNvSpPr>
            <a:spLocks noGrp="1"/>
          </p:cNvSpPr>
          <p:nvPr>
            <p:ph type="body" sz="quarter" idx="10" hasCustomPrompt="1"/>
          </p:nvPr>
        </p:nvSpPr>
        <p:spPr>
          <a:xfrm>
            <a:off x="838200" y="3627140"/>
            <a:ext cx="10515600" cy="573088"/>
          </a:xfrm>
        </p:spPr>
        <p:txBody>
          <a:bodyPr anchor="ctr">
            <a:normAutofit/>
          </a:bodyPr>
          <a:lstStyle>
            <a:lvl1pPr marL="0" indent="0" algn="ctr">
              <a:buNone/>
              <a:defRPr sz="2200" b="1"/>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smtClean="0"/>
              <a:t>Click to edit date</a:t>
            </a:r>
            <a:endParaRPr lang="en-US" dirty="0"/>
          </a:p>
        </p:txBody>
      </p:sp>
      <p:grpSp>
        <p:nvGrpSpPr>
          <p:cNvPr id="12" name="Group 11"/>
          <p:cNvGrpSpPr/>
          <p:nvPr userDrawn="1"/>
        </p:nvGrpSpPr>
        <p:grpSpPr>
          <a:xfrm>
            <a:off x="-2" y="6470422"/>
            <a:ext cx="12188484" cy="387579"/>
            <a:chOff x="-2" y="6470422"/>
            <a:chExt cx="12188484" cy="387579"/>
          </a:xfrm>
        </p:grpSpPr>
        <p:sp>
          <p:nvSpPr>
            <p:cNvPr id="13" name="Rectangle 12"/>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9012" y="4562856"/>
            <a:ext cx="2093976" cy="1127735"/>
          </a:xfrm>
          <a:prstGeom prst="rect">
            <a:avLst/>
          </a:prstGeom>
        </p:spPr>
      </p:pic>
    </p:spTree>
    <p:extLst>
      <p:ext uri="{BB962C8B-B14F-4D97-AF65-F5344CB8AC3E}">
        <p14:creationId xmlns:p14="http://schemas.microsoft.com/office/powerpoint/2010/main" val="284259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18" name="Group 17"/>
          <p:cNvGrpSpPr/>
          <p:nvPr userDrawn="1"/>
        </p:nvGrpSpPr>
        <p:grpSpPr>
          <a:xfrm>
            <a:off x="-2" y="6470422"/>
            <a:ext cx="12188484" cy="387579"/>
            <a:chOff x="-2" y="6470422"/>
            <a:chExt cx="12188484" cy="387579"/>
          </a:xfrm>
        </p:grpSpPr>
        <p:sp>
          <p:nvSpPr>
            <p:cNvPr id="19" name="Rectangle 18"/>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normAutofit/>
          </a:bodyPr>
          <a:lstStyle>
            <a:lvl1pPr>
              <a:defRPr sz="44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881ADD3-BBC0-4AA4-A894-0094B4570990}" type="datetime1">
              <a:rPr lang="en-US" smtClean="0"/>
              <a:t>10/9/2020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425936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23" name="Group 22"/>
          <p:cNvGrpSpPr/>
          <p:nvPr userDrawn="1"/>
        </p:nvGrpSpPr>
        <p:grpSpPr>
          <a:xfrm>
            <a:off x="-2" y="6470422"/>
            <a:ext cx="12188484" cy="387579"/>
            <a:chOff x="-2" y="6470422"/>
            <a:chExt cx="12188484" cy="387579"/>
          </a:xfrm>
        </p:grpSpPr>
        <p:sp>
          <p:nvSpPr>
            <p:cNvPr id="24" name="Rectangle 23"/>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0" name="Date Placeholder 19"/>
          <p:cNvSpPr>
            <a:spLocks noGrp="1"/>
          </p:cNvSpPr>
          <p:nvPr>
            <p:ph type="dt" sz="half" idx="10"/>
          </p:nvPr>
        </p:nvSpPr>
        <p:spPr/>
        <p:txBody>
          <a:bodyPr/>
          <a:lstStyle/>
          <a:p>
            <a:fld id="{2EAA5671-A6D8-4CC7-A4D5-43758E9F1E54}" type="datetime1">
              <a:rPr lang="en-US" smtClean="0"/>
              <a:t>10/9/2020</a:t>
            </a:fld>
            <a:endParaRPr lang="en-US" dirty="0"/>
          </a:p>
        </p:txBody>
      </p:sp>
      <p:sp>
        <p:nvSpPr>
          <p:cNvPr id="21" name="Footer Placeholder 20"/>
          <p:cNvSpPr>
            <a:spLocks noGrp="1"/>
          </p:cNvSpPr>
          <p:nvPr>
            <p:ph type="ftr" sz="quarter" idx="11"/>
          </p:nvPr>
        </p:nvSpPr>
        <p:spPr/>
        <p:txBody>
          <a:bodyPr/>
          <a:lstStyle/>
          <a:p>
            <a:endParaRPr lang="en-US" dirty="0"/>
          </a:p>
        </p:txBody>
      </p:sp>
      <p:sp>
        <p:nvSpPr>
          <p:cNvPr id="22" name="Slide Number Placeholder 21"/>
          <p:cNvSpPr>
            <a:spLocks noGrp="1"/>
          </p:cNvSpPr>
          <p:nvPr>
            <p:ph type="sldNum" sz="quarter" idx="12"/>
          </p:nvPr>
        </p:nvSpPr>
        <p:spPr/>
        <p:txBody>
          <a:body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1511015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7" name="Group 16"/>
          <p:cNvGrpSpPr/>
          <p:nvPr userDrawn="1"/>
        </p:nvGrpSpPr>
        <p:grpSpPr>
          <a:xfrm>
            <a:off x="-2" y="6470422"/>
            <a:ext cx="12188484" cy="387579"/>
            <a:chOff x="-2" y="6470422"/>
            <a:chExt cx="12188484" cy="387579"/>
          </a:xfrm>
        </p:grpSpPr>
        <p:sp>
          <p:nvSpPr>
            <p:cNvPr id="18" name="Rectangle 17"/>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167ABBED-9D14-4671-BC46-384003F5B028}" type="datetime1">
              <a:rPr lang="en-US" smtClean="0"/>
              <a:t>10/9/2020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1606497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19" name="Group 18"/>
          <p:cNvGrpSpPr/>
          <p:nvPr userDrawn="1"/>
        </p:nvGrpSpPr>
        <p:grpSpPr>
          <a:xfrm>
            <a:off x="-2" y="6470422"/>
            <a:ext cx="12188484" cy="387579"/>
            <a:chOff x="-2" y="6470422"/>
            <a:chExt cx="12188484" cy="387579"/>
          </a:xfrm>
        </p:grpSpPr>
        <p:sp>
          <p:nvSpPr>
            <p:cNvPr id="20" name="Rectangle 19"/>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Date Placeholder 4"/>
          <p:cNvSpPr>
            <a:spLocks noGrp="1"/>
          </p:cNvSpPr>
          <p:nvPr>
            <p:ph type="dt" sz="half" idx="10"/>
          </p:nvPr>
        </p:nvSpPr>
        <p:spPr/>
        <p:txBody>
          <a:bodyPr/>
          <a:lstStyle>
            <a:lvl1pPr>
              <a:defRPr>
                <a:solidFill>
                  <a:schemeClr val="bg1"/>
                </a:solidFill>
              </a:defRPr>
            </a:lvl1pPr>
          </a:lstStyle>
          <a:p>
            <a:fld id="{F2A49EAC-496D-4244-A61D-A1DBB5FEB611}" type="datetime1">
              <a:rPr lang="en-US" smtClean="0"/>
              <a:t>10/9/2020</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ABB8925F-B6BB-49B0-9469-5285B9C99CB3}" type="slidenum">
              <a:rPr lang="en-US" smtClean="0"/>
              <a:pPr/>
              <a:t>‹#›</a:t>
            </a:fld>
            <a:endParaRPr lang="en-US" dirty="0"/>
          </a:p>
        </p:txBody>
      </p:sp>
      <p:sp>
        <p:nvSpPr>
          <p:cNvPr id="12" name="Title 1"/>
          <p:cNvSpPr>
            <a:spLocks noGrp="1"/>
          </p:cNvSpPr>
          <p:nvPr>
            <p:ph type="title"/>
          </p:nvPr>
        </p:nvSpPr>
        <p:spPr>
          <a:xfrm>
            <a:off x="839788" y="457200"/>
            <a:ext cx="3932237" cy="1600200"/>
          </a:xfrm>
        </p:spPr>
        <p:txBody>
          <a:bodyPr anchor="b">
            <a:normAutofit/>
          </a:bodyPr>
          <a:lstStyle>
            <a:lvl1pPr algn="l">
              <a:defRPr sz="4000"/>
            </a:lvl1pPr>
          </a:lstStyle>
          <a:p>
            <a:r>
              <a:rPr lang="en-US" dirty="0" smtClean="0"/>
              <a:t>Click to edit Master title style</a:t>
            </a:r>
            <a:endParaRPr lang="en-US" dirty="0"/>
          </a:p>
        </p:txBody>
      </p:sp>
      <p:sp>
        <p:nvSpPr>
          <p:cNvPr id="1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Tree>
    <p:extLst>
      <p:ext uri="{BB962C8B-B14F-4D97-AF65-F5344CB8AC3E}">
        <p14:creationId xmlns:p14="http://schemas.microsoft.com/office/powerpoint/2010/main" val="310870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22" name="Group 21"/>
          <p:cNvGrpSpPr/>
          <p:nvPr userDrawn="1"/>
        </p:nvGrpSpPr>
        <p:grpSpPr>
          <a:xfrm>
            <a:off x="-2" y="6470422"/>
            <a:ext cx="12188484" cy="387579"/>
            <a:chOff x="-2" y="6470422"/>
            <a:chExt cx="12188484" cy="387579"/>
          </a:xfrm>
        </p:grpSpPr>
        <p:sp>
          <p:nvSpPr>
            <p:cNvPr id="23" name="Rectangle 22"/>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Text Placeholder 16"/>
          <p:cNvSpPr>
            <a:spLocks noGrp="1"/>
          </p:cNvSpPr>
          <p:nvPr>
            <p:ph type="body" sz="quarter" idx="13"/>
          </p:nvPr>
        </p:nvSpPr>
        <p:spPr>
          <a:xfrm>
            <a:off x="5183189" y="987425"/>
            <a:ext cx="6170612" cy="4881563"/>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2"/>
          <p:cNvSpPr>
            <a:spLocks noGrp="1"/>
          </p:cNvSpPr>
          <p:nvPr>
            <p:ph type="dt" sz="half" idx="10"/>
          </p:nvPr>
        </p:nvSpPr>
        <p:spPr/>
        <p:txBody>
          <a:bodyPr/>
          <a:lstStyle/>
          <a:p>
            <a:fld id="{FC210147-0DCE-4E19-BFC8-9E34CF8C0EA6}" type="datetime1">
              <a:rPr lang="en-US" smtClean="0"/>
              <a:t>10/9/2020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BB8925F-B6BB-49B0-9469-5285B9C99CB3}" type="slidenum">
              <a:rPr lang="en-US" smtClean="0"/>
              <a:pPr/>
              <a:t>‹#›</a:t>
            </a:fld>
            <a:endParaRPr lang="en-US" dirty="0"/>
          </a:p>
        </p:txBody>
      </p:sp>
      <p:sp>
        <p:nvSpPr>
          <p:cNvPr id="13" name="Title 1"/>
          <p:cNvSpPr>
            <a:spLocks noGrp="1"/>
          </p:cNvSpPr>
          <p:nvPr>
            <p:ph type="title"/>
          </p:nvPr>
        </p:nvSpPr>
        <p:spPr>
          <a:xfrm>
            <a:off x="839788" y="457200"/>
            <a:ext cx="3932237" cy="1600200"/>
          </a:xfrm>
        </p:spPr>
        <p:txBody>
          <a:bodyPr anchor="b">
            <a:normAutofit/>
          </a:bodyPr>
          <a:lstStyle>
            <a:lvl1pPr algn="l">
              <a:defRPr sz="4000"/>
            </a:lvl1pPr>
          </a:lstStyle>
          <a:p>
            <a:r>
              <a:rPr lang="en-US" dirty="0" smtClean="0"/>
              <a:t>Click to edit Master title style</a:t>
            </a:r>
            <a:endParaRPr lang="en-US" dirty="0"/>
          </a:p>
        </p:txBody>
      </p:sp>
      <p:sp>
        <p:nvSpPr>
          <p:cNvPr id="15"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Tree>
    <p:extLst>
      <p:ext uri="{BB962C8B-B14F-4D97-AF65-F5344CB8AC3E}">
        <p14:creationId xmlns:p14="http://schemas.microsoft.com/office/powerpoint/2010/main" val="2349139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act Info - single presenter">
    <p:spTree>
      <p:nvGrpSpPr>
        <p:cNvPr id="1" name=""/>
        <p:cNvGrpSpPr/>
        <p:nvPr/>
      </p:nvGrpSpPr>
      <p:grpSpPr>
        <a:xfrm>
          <a:off x="0" y="0"/>
          <a:ext cx="0" cy="0"/>
          <a:chOff x="0" y="0"/>
          <a:chExt cx="0" cy="0"/>
        </a:xfrm>
      </p:grpSpPr>
      <p:sp>
        <p:nvSpPr>
          <p:cNvPr id="11" name="Text Placeholder 35"/>
          <p:cNvSpPr>
            <a:spLocks noGrp="1"/>
          </p:cNvSpPr>
          <p:nvPr>
            <p:ph type="body" sz="quarter" idx="15" hasCustomPrompt="1"/>
          </p:nvPr>
        </p:nvSpPr>
        <p:spPr>
          <a:xfrm>
            <a:off x="1189516" y="3610817"/>
            <a:ext cx="9822971" cy="460258"/>
          </a:xfrm>
          <a:solidFill>
            <a:schemeClr val="bg1"/>
          </a:solidFill>
        </p:spPr>
        <p:txBody>
          <a:bodyPr anchor="ctr">
            <a:normAutofit/>
          </a:bodyPr>
          <a:lstStyle>
            <a:lvl1pPr marL="0" indent="0" algn="ctr">
              <a:buNone/>
              <a:defRPr sz="2200" b="1">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smtClean="0"/>
              <a:t>Click to enter website</a:t>
            </a:r>
            <a:endParaRPr lang="en-US" dirty="0"/>
          </a:p>
        </p:txBody>
      </p:sp>
      <p:sp>
        <p:nvSpPr>
          <p:cNvPr id="12" name="Rectangle 11"/>
          <p:cNvSpPr/>
          <p:nvPr userDrawn="1"/>
        </p:nvSpPr>
        <p:spPr>
          <a:xfrm>
            <a:off x="1195387" y="1034810"/>
            <a:ext cx="9817100" cy="769441"/>
          </a:xfrm>
          <a:prstGeom prst="rect">
            <a:avLst/>
          </a:prstGeom>
        </p:spPr>
        <p:txBody>
          <a:bodyPr wrap="square">
            <a:spAutoFit/>
          </a:bodyPr>
          <a:lstStyle/>
          <a:p>
            <a:pPr lvl="0" algn="ctr"/>
            <a:r>
              <a:rPr lang="en-US" sz="4400" b="1" dirty="0" smtClean="0">
                <a:solidFill>
                  <a:schemeClr val="tx1"/>
                </a:solidFill>
              </a:rPr>
              <a:t>Thank you!</a:t>
            </a:r>
          </a:p>
        </p:txBody>
      </p:sp>
      <p:sp>
        <p:nvSpPr>
          <p:cNvPr id="13" name="Text Placeholder 35"/>
          <p:cNvSpPr>
            <a:spLocks noGrp="1"/>
          </p:cNvSpPr>
          <p:nvPr>
            <p:ph type="body" sz="quarter" idx="14" hasCustomPrompt="1"/>
          </p:nvPr>
        </p:nvSpPr>
        <p:spPr>
          <a:xfrm>
            <a:off x="1190276" y="1804251"/>
            <a:ext cx="9822211" cy="1719211"/>
          </a:xfrm>
        </p:spPr>
        <p:txBody>
          <a:bodyPr anchor="t"/>
          <a:lstStyle>
            <a:lvl1pPr marL="0" indent="0" algn="ctr">
              <a:buNone/>
              <a:defRPr baseline="0">
                <a:solidFill>
                  <a:schemeClr val="tx1"/>
                </a:solidFill>
                <a:latin typeface="Calibri Light" panose="020F030202020403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smtClean="0"/>
              <a:t>Click to edit presenter name, phone, email</a:t>
            </a:r>
          </a:p>
        </p:txBody>
      </p:sp>
      <p:grpSp>
        <p:nvGrpSpPr>
          <p:cNvPr id="22" name="Group 21"/>
          <p:cNvGrpSpPr/>
          <p:nvPr userDrawn="1"/>
        </p:nvGrpSpPr>
        <p:grpSpPr>
          <a:xfrm>
            <a:off x="-2" y="6470422"/>
            <a:ext cx="12188484" cy="387579"/>
            <a:chOff x="-2" y="6470422"/>
            <a:chExt cx="12188484" cy="387579"/>
          </a:xfrm>
        </p:grpSpPr>
        <p:sp>
          <p:nvSpPr>
            <p:cNvPr id="23" name="Rectangle 22"/>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7552" y="4809744"/>
            <a:ext cx="2596896" cy="1398588"/>
          </a:xfrm>
          <a:prstGeom prst="rect">
            <a:avLst/>
          </a:prstGeom>
        </p:spPr>
      </p:pic>
    </p:spTree>
    <p:extLst>
      <p:ext uri="{BB962C8B-B14F-4D97-AF65-F5344CB8AC3E}">
        <p14:creationId xmlns:p14="http://schemas.microsoft.com/office/powerpoint/2010/main" val="3733132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B79400B-9989-4CE2-97E8-5F36318B1023}" type="datetime1">
              <a:rPr lang="en-US" smtClean="0"/>
              <a:t>10/9/2020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B96B9B-B160-4202-9BBA-1A3F6F8C4839}" type="slidenum">
              <a:rPr lang="en-US" smtClean="0"/>
              <a:pPr/>
              <a:t>‹#›</a:t>
            </a:fld>
            <a:endParaRPr lang="en-US" dirty="0"/>
          </a:p>
        </p:txBody>
      </p:sp>
    </p:spTree>
    <p:extLst>
      <p:ext uri="{BB962C8B-B14F-4D97-AF65-F5344CB8AC3E}">
        <p14:creationId xmlns:p14="http://schemas.microsoft.com/office/powerpoint/2010/main" val="22381495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act Info - two presenters">
    <p:spTree>
      <p:nvGrpSpPr>
        <p:cNvPr id="1" name=""/>
        <p:cNvGrpSpPr/>
        <p:nvPr/>
      </p:nvGrpSpPr>
      <p:grpSpPr>
        <a:xfrm>
          <a:off x="0" y="0"/>
          <a:ext cx="0" cy="0"/>
          <a:chOff x="0" y="0"/>
          <a:chExt cx="0" cy="0"/>
        </a:xfrm>
      </p:grpSpPr>
      <p:sp>
        <p:nvSpPr>
          <p:cNvPr id="11" name="Text Placeholder 35"/>
          <p:cNvSpPr>
            <a:spLocks noGrp="1"/>
          </p:cNvSpPr>
          <p:nvPr>
            <p:ph type="body" sz="quarter" idx="15" hasCustomPrompt="1"/>
          </p:nvPr>
        </p:nvSpPr>
        <p:spPr>
          <a:xfrm>
            <a:off x="1189516" y="3610817"/>
            <a:ext cx="9726133" cy="460258"/>
          </a:xfrm>
          <a:solidFill>
            <a:schemeClr val="bg1"/>
          </a:solidFill>
        </p:spPr>
        <p:txBody>
          <a:bodyPr anchor="ctr">
            <a:normAutofit/>
          </a:bodyPr>
          <a:lstStyle>
            <a:lvl1pPr marL="0" indent="0" algn="ctr">
              <a:buNone/>
              <a:defRPr sz="2200" b="1">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smtClean="0"/>
              <a:t>Click to enter website</a:t>
            </a:r>
            <a:endParaRPr lang="en-US" dirty="0"/>
          </a:p>
        </p:txBody>
      </p:sp>
      <p:sp>
        <p:nvSpPr>
          <p:cNvPr id="12" name="Rectangle 11"/>
          <p:cNvSpPr/>
          <p:nvPr userDrawn="1"/>
        </p:nvSpPr>
        <p:spPr>
          <a:xfrm>
            <a:off x="1195387" y="1034810"/>
            <a:ext cx="9817100" cy="769441"/>
          </a:xfrm>
          <a:prstGeom prst="rect">
            <a:avLst/>
          </a:prstGeom>
        </p:spPr>
        <p:txBody>
          <a:bodyPr wrap="square">
            <a:spAutoFit/>
          </a:bodyPr>
          <a:lstStyle/>
          <a:p>
            <a:pPr lvl="0" algn="ctr"/>
            <a:r>
              <a:rPr lang="en-US" sz="4400" b="1" dirty="0" smtClean="0">
                <a:solidFill>
                  <a:schemeClr val="tx1"/>
                </a:solidFill>
              </a:rPr>
              <a:t>Thank you!</a:t>
            </a:r>
          </a:p>
        </p:txBody>
      </p:sp>
      <p:sp>
        <p:nvSpPr>
          <p:cNvPr id="13" name="Text Placeholder 35"/>
          <p:cNvSpPr>
            <a:spLocks noGrp="1"/>
          </p:cNvSpPr>
          <p:nvPr>
            <p:ph type="body" sz="quarter" idx="14" hasCustomPrompt="1"/>
          </p:nvPr>
        </p:nvSpPr>
        <p:spPr>
          <a:xfrm>
            <a:off x="1190276" y="1804251"/>
            <a:ext cx="4811131" cy="1719211"/>
          </a:xfrm>
        </p:spPr>
        <p:txBody>
          <a:bodyPr anchor="t"/>
          <a:lstStyle>
            <a:lvl1pPr marL="0" indent="0" algn="ctr">
              <a:buNone/>
              <a:defRPr baseline="0">
                <a:solidFill>
                  <a:schemeClr val="tx1"/>
                </a:solidFill>
                <a:latin typeface="Calibri Light" panose="020F030202020403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smtClean="0"/>
              <a:t>Click to edit presenter name, phone, email</a:t>
            </a:r>
          </a:p>
        </p:txBody>
      </p:sp>
      <p:sp>
        <p:nvSpPr>
          <p:cNvPr id="3" name="Text Placeholder 2"/>
          <p:cNvSpPr>
            <a:spLocks noGrp="1"/>
          </p:cNvSpPr>
          <p:nvPr>
            <p:ph type="body" sz="quarter" idx="16" hasCustomPrompt="1"/>
          </p:nvPr>
        </p:nvSpPr>
        <p:spPr>
          <a:xfrm>
            <a:off x="6103937" y="1804226"/>
            <a:ext cx="4811712" cy="1719262"/>
          </a:xfrm>
        </p:spPr>
        <p:txBody>
          <a:bodyPr/>
          <a:lstStyle>
            <a:lvl1pPr marL="0" indent="0" algn="ctr">
              <a:buNone/>
              <a:defRPr baseline="0">
                <a:latin typeface="Calibri Light" panose="020F0302020204030204" pitchFamily="34" charset="0"/>
              </a:defRPr>
            </a:lvl1pPr>
            <a:lvl2pPr marL="457200" indent="0">
              <a:buNone/>
              <a:defRPr>
                <a:latin typeface="Calibri Light" panose="020F0302020204030204" pitchFamily="34" charset="0"/>
              </a:defRPr>
            </a:lvl2pPr>
            <a:lvl3pPr marL="914400" indent="0">
              <a:buNone/>
              <a:defRPr>
                <a:latin typeface="Calibri Light" panose="020F0302020204030204" pitchFamily="34" charset="0"/>
              </a:defRPr>
            </a:lvl3pPr>
            <a:lvl4pPr marL="1371600" indent="0">
              <a:buNone/>
              <a:defRPr>
                <a:latin typeface="Calibri Light" panose="020F0302020204030204" pitchFamily="34" charset="0"/>
              </a:defRPr>
            </a:lvl4pPr>
            <a:lvl5pPr marL="1828800" indent="0">
              <a:buNone/>
              <a:defRPr>
                <a:latin typeface="Calibri Light" panose="020F0302020204030204" pitchFamily="34" charset="0"/>
              </a:defRPr>
            </a:lvl5pPr>
          </a:lstStyle>
          <a:p>
            <a:pPr lvl="0"/>
            <a:r>
              <a:rPr lang="en-US" dirty="0" smtClean="0"/>
              <a:t>Click to edit second presenter name, phone, email</a:t>
            </a:r>
          </a:p>
        </p:txBody>
      </p:sp>
      <p:grpSp>
        <p:nvGrpSpPr>
          <p:cNvPr id="14" name="Group 13"/>
          <p:cNvGrpSpPr/>
          <p:nvPr userDrawn="1"/>
        </p:nvGrpSpPr>
        <p:grpSpPr>
          <a:xfrm>
            <a:off x="-2" y="6470422"/>
            <a:ext cx="12188484" cy="387579"/>
            <a:chOff x="-2" y="6470422"/>
            <a:chExt cx="12188484" cy="387579"/>
          </a:xfrm>
        </p:grpSpPr>
        <p:sp>
          <p:nvSpPr>
            <p:cNvPr id="15" name="Rectangle 14"/>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7552" y="4809744"/>
            <a:ext cx="2596896" cy="1398588"/>
          </a:xfrm>
          <a:prstGeom prst="rect">
            <a:avLst/>
          </a:prstGeom>
        </p:spPr>
      </p:pic>
    </p:spTree>
    <p:extLst>
      <p:ext uri="{BB962C8B-B14F-4D97-AF65-F5344CB8AC3E}">
        <p14:creationId xmlns:p14="http://schemas.microsoft.com/office/powerpoint/2010/main" val="3559381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ption 2">
    <p:spTree>
      <p:nvGrpSpPr>
        <p:cNvPr id="1" name=""/>
        <p:cNvGrpSpPr/>
        <p:nvPr/>
      </p:nvGrpSpPr>
      <p:grpSpPr>
        <a:xfrm>
          <a:off x="0" y="0"/>
          <a:ext cx="0" cy="0"/>
          <a:chOff x="0" y="0"/>
          <a:chExt cx="0" cy="0"/>
        </a:xfrm>
      </p:grpSpPr>
      <p:sp>
        <p:nvSpPr>
          <p:cNvPr id="8" name="Rectangle 7"/>
          <p:cNvSpPr/>
          <p:nvPr userDrawn="1"/>
        </p:nvSpPr>
        <p:spPr>
          <a:xfrm>
            <a:off x="-9331" y="0"/>
            <a:ext cx="4069080" cy="68694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p:cNvSpPr>
            <a:spLocks noGrp="1"/>
          </p:cNvSpPr>
          <p:nvPr>
            <p:ph type="ctrTitle" hasCustomPrompt="1"/>
          </p:nvPr>
        </p:nvSpPr>
        <p:spPr>
          <a:xfrm>
            <a:off x="4689451" y="1742388"/>
            <a:ext cx="6697565" cy="1902191"/>
          </a:xfrm>
        </p:spPr>
        <p:txBody>
          <a:bodyPr anchor="b">
            <a:normAutofit/>
          </a:bodyPr>
          <a:lstStyle>
            <a:lvl1pPr algn="l">
              <a:defRPr sz="4400" b="1">
                <a:solidFill>
                  <a:schemeClr val="tx1"/>
                </a:solidFill>
                <a:latin typeface="+mn-lt"/>
              </a:defRPr>
            </a:lvl1pPr>
          </a:lstStyle>
          <a:p>
            <a:r>
              <a:rPr lang="en-US" dirty="0" smtClean="0"/>
              <a:t>Click to edit title</a:t>
            </a:r>
            <a:endParaRPr lang="en-US" dirty="0"/>
          </a:p>
        </p:txBody>
      </p:sp>
      <p:sp>
        <p:nvSpPr>
          <p:cNvPr id="16" name="Subtitle 2"/>
          <p:cNvSpPr>
            <a:spLocks noGrp="1"/>
          </p:cNvSpPr>
          <p:nvPr>
            <p:ph type="subTitle" idx="1" hasCustomPrompt="1"/>
          </p:nvPr>
        </p:nvSpPr>
        <p:spPr>
          <a:xfrm>
            <a:off x="4689451" y="3644579"/>
            <a:ext cx="6697565" cy="679306"/>
          </a:xfrm>
        </p:spPr>
        <p:txBody>
          <a:bodyPr>
            <a:normAutofit/>
          </a:bodyPr>
          <a:lstStyle>
            <a:lvl1pPr marL="0" indent="0" algn="l">
              <a:buNone/>
              <a:defRPr sz="3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presenter</a:t>
            </a:r>
            <a:endParaRPr lang="en-US" dirty="0"/>
          </a:p>
        </p:txBody>
      </p:sp>
      <p:sp>
        <p:nvSpPr>
          <p:cNvPr id="17" name="Text Placeholder 16"/>
          <p:cNvSpPr>
            <a:spLocks noGrp="1"/>
          </p:cNvSpPr>
          <p:nvPr>
            <p:ph type="body" sz="quarter" idx="13" hasCustomPrompt="1"/>
          </p:nvPr>
        </p:nvSpPr>
        <p:spPr>
          <a:xfrm>
            <a:off x="4689451" y="4342547"/>
            <a:ext cx="6697565" cy="651116"/>
          </a:xfrm>
        </p:spPr>
        <p:txBody>
          <a:bodyPr anchor="t">
            <a:normAutofit/>
          </a:bodyPr>
          <a:lstStyle>
            <a:lvl1pPr marL="0" indent="0" algn="l">
              <a:buNone/>
              <a:defRPr sz="2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smtClean="0"/>
              <a:t>Click to edit date</a:t>
            </a:r>
            <a:endParaRPr lang="en-US" dirty="0"/>
          </a:p>
        </p:txBody>
      </p:sp>
      <p:grpSp>
        <p:nvGrpSpPr>
          <p:cNvPr id="22" name="Group 21"/>
          <p:cNvGrpSpPr/>
          <p:nvPr userDrawn="1"/>
        </p:nvGrpSpPr>
        <p:grpSpPr>
          <a:xfrm>
            <a:off x="-2" y="6470422"/>
            <a:ext cx="12188484" cy="387579"/>
            <a:chOff x="-2" y="6470422"/>
            <a:chExt cx="12188484" cy="387579"/>
          </a:xfrm>
        </p:grpSpPr>
        <p:sp>
          <p:nvSpPr>
            <p:cNvPr id="23" name="Rectangle 22"/>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45168" y="5230368"/>
            <a:ext cx="2048256" cy="1103112"/>
          </a:xfrm>
          <a:prstGeom prst="rect">
            <a:avLst/>
          </a:prstGeom>
        </p:spPr>
      </p:pic>
    </p:spTree>
    <p:extLst>
      <p:ext uri="{BB962C8B-B14F-4D97-AF65-F5344CB8AC3E}">
        <p14:creationId xmlns:p14="http://schemas.microsoft.com/office/powerpoint/2010/main" val="112268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ption 3">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838200" y="967615"/>
            <a:ext cx="10515600" cy="1902191"/>
          </a:xfrm>
        </p:spPr>
        <p:txBody>
          <a:bodyPr anchor="b">
            <a:normAutofit/>
          </a:bodyPr>
          <a:lstStyle>
            <a:lvl1pPr algn="ctr">
              <a:defRPr sz="4400" b="1">
                <a:solidFill>
                  <a:schemeClr val="tx1"/>
                </a:solidFill>
                <a:latin typeface="+mn-lt"/>
              </a:defRPr>
            </a:lvl1pPr>
          </a:lstStyle>
          <a:p>
            <a:r>
              <a:rPr lang="en-US" dirty="0" smtClean="0"/>
              <a:t>Click to edit presentation title</a:t>
            </a:r>
            <a:endParaRPr lang="en-US" dirty="0"/>
          </a:p>
        </p:txBody>
      </p:sp>
      <p:sp>
        <p:nvSpPr>
          <p:cNvPr id="15" name="Subtitle 2"/>
          <p:cNvSpPr>
            <a:spLocks noGrp="1"/>
          </p:cNvSpPr>
          <p:nvPr>
            <p:ph type="subTitle" idx="1" hasCustomPrompt="1"/>
          </p:nvPr>
        </p:nvSpPr>
        <p:spPr>
          <a:xfrm>
            <a:off x="838200" y="2972448"/>
            <a:ext cx="10515600" cy="576664"/>
          </a:xfrm>
        </p:spPr>
        <p:txBody>
          <a:bodyPr>
            <a:normAutofit/>
          </a:bodyPr>
          <a:lstStyle>
            <a:lvl1pPr marL="0" indent="0" algn="ctr">
              <a:buNone/>
              <a:defRPr sz="3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presenter</a:t>
            </a:r>
            <a:endParaRPr lang="en-US" dirty="0"/>
          </a:p>
        </p:txBody>
      </p:sp>
      <p:sp>
        <p:nvSpPr>
          <p:cNvPr id="16" name="Text Placeholder 16"/>
          <p:cNvSpPr>
            <a:spLocks noGrp="1"/>
          </p:cNvSpPr>
          <p:nvPr>
            <p:ph type="body" sz="quarter" idx="10" hasCustomPrompt="1"/>
          </p:nvPr>
        </p:nvSpPr>
        <p:spPr>
          <a:xfrm>
            <a:off x="838200" y="3627140"/>
            <a:ext cx="10515600" cy="573088"/>
          </a:xfrm>
        </p:spPr>
        <p:txBody>
          <a:bodyPr anchor="ctr">
            <a:normAutofit/>
          </a:bodyPr>
          <a:lstStyle>
            <a:lvl1pPr marL="0" indent="0" algn="ctr">
              <a:buNone/>
              <a:defRPr sz="2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smtClean="0"/>
              <a:t>Click to edit date</a:t>
            </a:r>
            <a:endParaRPr lang="en-US" dirty="0"/>
          </a:p>
        </p:txBody>
      </p:sp>
      <p:grpSp>
        <p:nvGrpSpPr>
          <p:cNvPr id="21" name="Group 20"/>
          <p:cNvGrpSpPr/>
          <p:nvPr userDrawn="1"/>
        </p:nvGrpSpPr>
        <p:grpSpPr>
          <a:xfrm>
            <a:off x="-2" y="6470422"/>
            <a:ext cx="12188484" cy="387579"/>
            <a:chOff x="-2" y="6470422"/>
            <a:chExt cx="12188484" cy="387579"/>
          </a:xfrm>
        </p:grpSpPr>
        <p:sp>
          <p:nvSpPr>
            <p:cNvPr id="22" name="Rectangle 21"/>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userDrawn="1"/>
          </p:nvSpPr>
          <p:spPr>
            <a:xfrm>
              <a:off x="4061460" y="6470422"/>
              <a:ext cx="4069080" cy="3875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7552" y="4809744"/>
            <a:ext cx="2596896" cy="1398588"/>
          </a:xfrm>
          <a:prstGeom prst="rect">
            <a:avLst/>
          </a:prstGeom>
        </p:spPr>
      </p:pic>
    </p:spTree>
    <p:extLst>
      <p:ext uri="{BB962C8B-B14F-4D97-AF65-F5344CB8AC3E}">
        <p14:creationId xmlns:p14="http://schemas.microsoft.com/office/powerpoint/2010/main" val="157222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1"/>
                </a:solidFill>
              </a:defRPr>
            </a:lvl1pPr>
          </a:lstStyle>
          <a:p>
            <a:fld id="{A40F40FD-24C9-424A-953D-9138D80D9D18}" type="datetime1">
              <a:rPr lang="en-US" smtClean="0"/>
              <a:t>10/9/2020</a:t>
            </a:fld>
            <a:endParaRPr lang="en-US" dirty="0"/>
          </a:p>
        </p:txBody>
      </p:sp>
      <p:sp>
        <p:nvSpPr>
          <p:cNvPr id="4" name="Footer Placeholder 3"/>
          <p:cNvSpPr>
            <a:spLocks noGrp="1"/>
          </p:cNvSpPr>
          <p:nvPr>
            <p:ph type="ftr" sz="quarter" idx="11"/>
          </p:nvPr>
        </p:nvSpPr>
        <p:spPr/>
        <p:txBody>
          <a:bodyPr/>
          <a:lstStyle>
            <a:lvl1pPr>
              <a:defRPr>
                <a:solidFill>
                  <a:schemeClr val="tx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41185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28" name="Title 5"/>
          <p:cNvSpPr txBox="1">
            <a:spLocks/>
          </p:cNvSpPr>
          <p:nvPr userDrawn="1"/>
        </p:nvSpPr>
        <p:spPr>
          <a:xfrm>
            <a:off x="838200" y="381636"/>
            <a:ext cx="10515600"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smtClean="0"/>
              <a:t>Kentucky Department for Public Health</a:t>
            </a:r>
            <a:endParaRPr lang="en-US" dirty="0"/>
          </a:p>
        </p:txBody>
      </p:sp>
      <p:sp>
        <p:nvSpPr>
          <p:cNvPr id="8" name="Rectangle 7"/>
          <p:cNvSpPr/>
          <p:nvPr userDrawn="1"/>
        </p:nvSpPr>
        <p:spPr>
          <a:xfrm>
            <a:off x="0" y="1938639"/>
            <a:ext cx="12192000" cy="43631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5"/>
          <p:cNvSpPr txBox="1">
            <a:spLocks/>
          </p:cNvSpPr>
          <p:nvPr userDrawn="1"/>
        </p:nvSpPr>
        <p:spPr>
          <a:xfrm>
            <a:off x="838200" y="1168400"/>
            <a:ext cx="10668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smtClean="0">
                <a:latin typeface="Calibri Light" panose="020F0302020204030204" pitchFamily="34" charset="0"/>
              </a:rPr>
              <a:t>About Us</a:t>
            </a:r>
            <a:endParaRPr lang="en-US" sz="3400" b="0" dirty="0">
              <a:latin typeface="Calibri Light" panose="020F0302020204030204" pitchFamily="34" charset="0"/>
            </a:endParaRPr>
          </a:p>
        </p:txBody>
      </p:sp>
      <p:sp>
        <p:nvSpPr>
          <p:cNvPr id="11" name="TextBox 10"/>
          <p:cNvSpPr txBox="1"/>
          <p:nvPr userDrawn="1"/>
        </p:nvSpPr>
        <p:spPr>
          <a:xfrm>
            <a:off x="6172200" y="2135062"/>
            <a:ext cx="5019261" cy="3970318"/>
          </a:xfrm>
          <a:prstGeom prst="rect">
            <a:avLst/>
          </a:prstGeom>
          <a:noFill/>
        </p:spPr>
        <p:txBody>
          <a:bodyPr wrap="square" rtlCol="0">
            <a:spAutoFit/>
          </a:bodyPr>
          <a:lstStyle/>
          <a:p>
            <a:r>
              <a:rPr lang="en-US" sz="1800" dirty="0" smtClean="0">
                <a:latin typeface="Calibri Light" panose="020F0302020204030204" pitchFamily="34" charset="0"/>
              </a:rPr>
              <a:t>The Department for Public Health (DPH) is dedicated to improving health and</a:t>
            </a:r>
            <a:r>
              <a:rPr lang="en-US" sz="1800" baseline="0" dirty="0" smtClean="0">
                <a:latin typeface="Calibri Light" panose="020F0302020204030204" pitchFamily="34" charset="0"/>
              </a:rPr>
              <a:t> safety of Kentuckians through </a:t>
            </a:r>
            <a:r>
              <a:rPr lang="en-US" sz="1800" i="1" baseline="0" dirty="0" smtClean="0">
                <a:latin typeface="Calibri Light" panose="020F0302020204030204" pitchFamily="34" charset="0"/>
              </a:rPr>
              <a:t>prevention</a:t>
            </a:r>
            <a:r>
              <a:rPr lang="en-US" sz="1800" baseline="0" dirty="0" smtClean="0">
                <a:latin typeface="Calibri Light" panose="020F0302020204030204" pitchFamily="34" charset="0"/>
              </a:rPr>
              <a:t>, </a:t>
            </a:r>
            <a:r>
              <a:rPr lang="en-US" sz="1800" i="1" baseline="0" dirty="0" smtClean="0">
                <a:latin typeface="Calibri Light" panose="020F0302020204030204" pitchFamily="34" charset="0"/>
              </a:rPr>
              <a:t>promotion</a:t>
            </a:r>
            <a:r>
              <a:rPr lang="en-US" sz="1800" baseline="0" dirty="0" smtClean="0">
                <a:latin typeface="Calibri Light" panose="020F0302020204030204" pitchFamily="34" charset="0"/>
              </a:rPr>
              <a:t>, and </a:t>
            </a:r>
            <a:r>
              <a:rPr lang="en-US" sz="1800" i="1" baseline="0" dirty="0" smtClean="0">
                <a:latin typeface="Calibri Light" panose="020F0302020204030204" pitchFamily="34" charset="0"/>
              </a:rPr>
              <a:t>protection</a:t>
            </a:r>
            <a:r>
              <a:rPr lang="en-US" sz="1800" baseline="0" dirty="0" smtClean="0">
                <a:latin typeface="Calibri Light" panose="020F0302020204030204" pitchFamily="34" charset="0"/>
              </a:rPr>
              <a:t>.</a:t>
            </a:r>
          </a:p>
          <a:p>
            <a:endParaRPr lang="en-US" sz="1800" baseline="0" dirty="0" smtClean="0">
              <a:latin typeface="Calibri Light" panose="020F0302020204030204" pitchFamily="34" charset="0"/>
            </a:endParaRPr>
          </a:p>
          <a:p>
            <a:r>
              <a:rPr lang="en-US" sz="1800" baseline="0" dirty="0" smtClean="0">
                <a:latin typeface="Calibri Light" panose="020F0302020204030204" pitchFamily="34" charset="0"/>
              </a:rPr>
              <a:t>As a major component of the Cabinet for Health and Family Services, DPH provides guidance and support for health departments in all 120 counties.</a:t>
            </a:r>
          </a:p>
          <a:p>
            <a:endParaRPr lang="en-US" sz="1800" baseline="0" dirty="0" smtClean="0">
              <a:latin typeface="Calibri Light" panose="020F0302020204030204" pitchFamily="34" charset="0"/>
            </a:endParaRPr>
          </a:p>
          <a:p>
            <a:r>
              <a:rPr lang="en-US" sz="1800" baseline="0" dirty="0" smtClean="0">
                <a:latin typeface="Calibri Light" panose="020F0302020204030204" pitchFamily="34" charset="0"/>
              </a:rPr>
              <a:t>Serving as Kentucky’s dedicated public health resource, DPH is responsible for identifying and allocating resources to communities and public health institutions in an effort to prevent and protect against diseases, outbreaks, hazards statewide. </a:t>
            </a:r>
            <a:endParaRPr lang="en-US" sz="1800" dirty="0" smtClean="0">
              <a:latin typeface="Calibri Light" panose="020F0302020204030204" pitchFamily="34" charset="0"/>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ABB8925F-B6BB-49B0-9469-5285B9C99CB3}" type="slidenum">
              <a:rPr lang="en-US" smtClean="0"/>
              <a:pPr/>
              <a:t>‹#›</a:t>
            </a:fld>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8166" y="2924404"/>
            <a:ext cx="4833530" cy="2391634"/>
          </a:xfrm>
          <a:prstGeom prst="rect">
            <a:avLst/>
          </a:prstGeom>
        </p:spPr>
      </p:pic>
      <p:grpSp>
        <p:nvGrpSpPr>
          <p:cNvPr id="43" name="Group 42"/>
          <p:cNvGrpSpPr/>
          <p:nvPr userDrawn="1"/>
        </p:nvGrpSpPr>
        <p:grpSpPr>
          <a:xfrm>
            <a:off x="1758" y="1880473"/>
            <a:ext cx="12188484" cy="74025"/>
            <a:chOff x="-2" y="6470422"/>
            <a:chExt cx="12188484" cy="387579"/>
          </a:xfrm>
        </p:grpSpPr>
        <p:sp>
          <p:nvSpPr>
            <p:cNvPr id="44" name="Rectangle 43"/>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5" name="Rectangle 44"/>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6" name="Rectangle 45"/>
            <p:cNvSpPr/>
            <p:nvPr userDrawn="1"/>
          </p:nvSpPr>
          <p:spPr>
            <a:xfrm>
              <a:off x="4061460" y="6470422"/>
              <a:ext cx="4069080" cy="3875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47" name="Group 46"/>
          <p:cNvGrpSpPr/>
          <p:nvPr userDrawn="1"/>
        </p:nvGrpSpPr>
        <p:grpSpPr>
          <a:xfrm>
            <a:off x="3516" y="6301804"/>
            <a:ext cx="12188484" cy="74025"/>
            <a:chOff x="-2" y="6470422"/>
            <a:chExt cx="12188484" cy="387579"/>
          </a:xfrm>
        </p:grpSpPr>
        <p:sp>
          <p:nvSpPr>
            <p:cNvPr id="48" name="Rectangle 47"/>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9" name="Rectangle 48"/>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0" name="Rectangle 49"/>
            <p:cNvSpPr/>
            <p:nvPr userDrawn="1"/>
          </p:nvSpPr>
          <p:spPr>
            <a:xfrm>
              <a:off x="4061460" y="6470422"/>
              <a:ext cx="4069080" cy="3875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spTree>
    <p:extLst>
      <p:ext uri="{BB962C8B-B14F-4D97-AF65-F5344CB8AC3E}">
        <p14:creationId xmlns:p14="http://schemas.microsoft.com/office/powerpoint/2010/main" val="24737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ission &amp; Vision">
    <p:spTree>
      <p:nvGrpSpPr>
        <p:cNvPr id="1" name=""/>
        <p:cNvGrpSpPr/>
        <p:nvPr/>
      </p:nvGrpSpPr>
      <p:grpSpPr>
        <a:xfrm>
          <a:off x="0" y="0"/>
          <a:ext cx="0" cy="0"/>
          <a:chOff x="0" y="0"/>
          <a:chExt cx="0" cy="0"/>
        </a:xfrm>
      </p:grpSpPr>
      <p:sp>
        <p:nvSpPr>
          <p:cNvPr id="28" name="Title 5"/>
          <p:cNvSpPr txBox="1">
            <a:spLocks/>
          </p:cNvSpPr>
          <p:nvPr userDrawn="1"/>
        </p:nvSpPr>
        <p:spPr>
          <a:xfrm>
            <a:off x="838200" y="381636"/>
            <a:ext cx="10515600"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smtClean="0"/>
              <a:t>Kentucky Department for Public Health</a:t>
            </a:r>
            <a:endParaRPr lang="en-US" dirty="0"/>
          </a:p>
        </p:txBody>
      </p:sp>
      <p:sp>
        <p:nvSpPr>
          <p:cNvPr id="8" name="Rectangle 7"/>
          <p:cNvSpPr/>
          <p:nvPr userDrawn="1"/>
        </p:nvSpPr>
        <p:spPr>
          <a:xfrm>
            <a:off x="0" y="1938639"/>
            <a:ext cx="12192000" cy="204959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5"/>
          <p:cNvSpPr txBox="1">
            <a:spLocks/>
          </p:cNvSpPr>
          <p:nvPr userDrawn="1"/>
        </p:nvSpPr>
        <p:spPr>
          <a:xfrm>
            <a:off x="838200" y="1168400"/>
            <a:ext cx="10668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smtClean="0">
                <a:latin typeface="Calibri Light" panose="020F0302020204030204" pitchFamily="34" charset="0"/>
              </a:rPr>
              <a:t>Mission and Vision in Action</a:t>
            </a:r>
            <a:endParaRPr lang="en-US" sz="3400" b="0" dirty="0">
              <a:latin typeface="Calibri Light" panose="020F0302020204030204" pitchFamily="34" charset="0"/>
            </a:endParaRPr>
          </a:p>
        </p:txBody>
      </p:sp>
      <p:sp>
        <p:nvSpPr>
          <p:cNvPr id="11" name="TextBox 10"/>
          <p:cNvSpPr txBox="1"/>
          <p:nvPr userDrawn="1"/>
        </p:nvSpPr>
        <p:spPr>
          <a:xfrm>
            <a:off x="6205591" y="2331486"/>
            <a:ext cx="4900773" cy="1015663"/>
          </a:xfrm>
          <a:prstGeom prst="rect">
            <a:avLst/>
          </a:prstGeom>
          <a:noFill/>
        </p:spPr>
        <p:txBody>
          <a:bodyPr wrap="square" rtlCol="0">
            <a:spAutoFit/>
          </a:bodyPr>
          <a:lstStyle/>
          <a:p>
            <a:r>
              <a:rPr lang="en-US" sz="2000" dirty="0" smtClean="0">
                <a:latin typeface="Calibri Light" panose="020F0302020204030204" pitchFamily="34" charset="0"/>
              </a:rPr>
              <a:t>Our mission is to improve the health and safety of people in Kentucky through prevention, promotion and protection.</a:t>
            </a:r>
          </a:p>
        </p:txBody>
      </p:sp>
      <p:sp>
        <p:nvSpPr>
          <p:cNvPr id="12" name="Rectangle 11"/>
          <p:cNvSpPr/>
          <p:nvPr userDrawn="1"/>
        </p:nvSpPr>
        <p:spPr>
          <a:xfrm>
            <a:off x="838200" y="2300708"/>
            <a:ext cx="5141359" cy="1077218"/>
          </a:xfrm>
          <a:prstGeom prst="rect">
            <a:avLst/>
          </a:prstGeom>
        </p:spPr>
        <p:txBody>
          <a:bodyPr wrap="square">
            <a:spAutoFit/>
          </a:bodyPr>
          <a:lstStyle/>
          <a:p>
            <a:pPr algn="r"/>
            <a:r>
              <a:rPr lang="en-US" sz="3200" b="1" dirty="0"/>
              <a:t>Healthier People, </a:t>
            </a:r>
            <a:r>
              <a:rPr lang="en-US" sz="3200" b="1" dirty="0" smtClean="0"/>
              <a:t/>
            </a:r>
            <a:br>
              <a:rPr lang="en-US" sz="3200" b="1" dirty="0" smtClean="0"/>
            </a:br>
            <a:r>
              <a:rPr lang="en-US" sz="3200" b="1" dirty="0" smtClean="0"/>
              <a:t>Healthier Communities.</a:t>
            </a:r>
            <a:endParaRPr lang="en-US" sz="3200" b="1" dirty="0"/>
          </a:p>
        </p:txBody>
      </p:sp>
      <p:sp>
        <p:nvSpPr>
          <p:cNvPr id="14" name="Pentagon 13"/>
          <p:cNvSpPr/>
          <p:nvPr userDrawn="1"/>
        </p:nvSpPr>
        <p:spPr>
          <a:xfrm>
            <a:off x="7118195" y="3691136"/>
            <a:ext cx="2678644" cy="578875"/>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5" name="Pentagon 14"/>
          <p:cNvSpPr/>
          <p:nvPr userDrawn="1"/>
        </p:nvSpPr>
        <p:spPr>
          <a:xfrm>
            <a:off x="4756678" y="3691136"/>
            <a:ext cx="2678644" cy="578875"/>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6" name="Pentagon 15"/>
          <p:cNvSpPr/>
          <p:nvPr userDrawn="1"/>
        </p:nvSpPr>
        <p:spPr>
          <a:xfrm>
            <a:off x="2374613" y="3691136"/>
            <a:ext cx="2678644" cy="578875"/>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7" name="TextBox 16"/>
          <p:cNvSpPr txBox="1"/>
          <p:nvPr userDrawn="1"/>
        </p:nvSpPr>
        <p:spPr>
          <a:xfrm>
            <a:off x="3081428" y="3795907"/>
            <a:ext cx="1265014" cy="369332"/>
          </a:xfrm>
          <a:prstGeom prst="rect">
            <a:avLst/>
          </a:prstGeom>
          <a:noFill/>
        </p:spPr>
        <p:txBody>
          <a:bodyPr wrap="square" rtlCol="0">
            <a:spAutoFit/>
          </a:bodyPr>
          <a:lstStyle/>
          <a:p>
            <a:pPr algn="ctr"/>
            <a:r>
              <a:rPr lang="en-US" b="1" dirty="0" smtClean="0">
                <a:solidFill>
                  <a:schemeClr val="bg1"/>
                </a:solidFill>
              </a:rPr>
              <a:t>Prevention</a:t>
            </a:r>
            <a:endParaRPr lang="en-US" b="1" dirty="0">
              <a:solidFill>
                <a:schemeClr val="bg1"/>
              </a:solidFill>
            </a:endParaRPr>
          </a:p>
        </p:txBody>
      </p:sp>
      <p:sp>
        <p:nvSpPr>
          <p:cNvPr id="18" name="TextBox 17"/>
          <p:cNvSpPr txBox="1"/>
          <p:nvPr userDrawn="1"/>
        </p:nvSpPr>
        <p:spPr>
          <a:xfrm>
            <a:off x="5488470" y="3795907"/>
            <a:ext cx="1215060" cy="369332"/>
          </a:xfrm>
          <a:prstGeom prst="rect">
            <a:avLst/>
          </a:prstGeom>
          <a:noFill/>
        </p:spPr>
        <p:txBody>
          <a:bodyPr wrap="square" rtlCol="0">
            <a:spAutoFit/>
          </a:bodyPr>
          <a:lstStyle/>
          <a:p>
            <a:pPr algn="ctr"/>
            <a:r>
              <a:rPr lang="en-US" b="1" dirty="0" smtClean="0">
                <a:solidFill>
                  <a:schemeClr val="bg1"/>
                </a:solidFill>
              </a:rPr>
              <a:t>Protection</a:t>
            </a:r>
            <a:endParaRPr lang="en-US" b="1" dirty="0">
              <a:solidFill>
                <a:schemeClr val="bg1"/>
              </a:solidFill>
            </a:endParaRPr>
          </a:p>
        </p:txBody>
      </p:sp>
      <p:sp>
        <p:nvSpPr>
          <p:cNvPr id="19" name="TextBox 18"/>
          <p:cNvSpPr txBox="1"/>
          <p:nvPr userDrawn="1"/>
        </p:nvSpPr>
        <p:spPr>
          <a:xfrm>
            <a:off x="7838963" y="3795907"/>
            <a:ext cx="1237108" cy="369332"/>
          </a:xfrm>
          <a:prstGeom prst="rect">
            <a:avLst/>
          </a:prstGeom>
          <a:noFill/>
        </p:spPr>
        <p:txBody>
          <a:bodyPr wrap="square" rtlCol="0">
            <a:spAutoFit/>
          </a:bodyPr>
          <a:lstStyle/>
          <a:p>
            <a:pPr algn="ctr"/>
            <a:r>
              <a:rPr lang="en-US" b="1" dirty="0" smtClean="0">
                <a:solidFill>
                  <a:schemeClr val="bg1"/>
                </a:solidFill>
              </a:rPr>
              <a:t>Promotion</a:t>
            </a:r>
            <a:endParaRPr lang="en-US" b="1" dirty="0">
              <a:solidFill>
                <a:schemeClr val="bg1"/>
              </a:solidFill>
            </a:endParaRPr>
          </a:p>
        </p:txBody>
      </p:sp>
      <p:cxnSp>
        <p:nvCxnSpPr>
          <p:cNvPr id="20" name="Straight Connector 19"/>
          <p:cNvCxnSpPr/>
          <p:nvPr userDrawn="1"/>
        </p:nvCxnSpPr>
        <p:spPr>
          <a:xfrm>
            <a:off x="3713935" y="4251846"/>
            <a:ext cx="0" cy="365760"/>
          </a:xfrm>
          <a:prstGeom prst="line">
            <a:avLst/>
          </a:prstGeom>
          <a:ln w="38100">
            <a:solidFill>
              <a:schemeClr val="tx2"/>
            </a:solidFill>
            <a:round/>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6096000" y="4251846"/>
            <a:ext cx="0" cy="365760"/>
          </a:xfrm>
          <a:prstGeom prst="line">
            <a:avLst/>
          </a:prstGeom>
          <a:ln w="38100">
            <a:solidFill>
              <a:schemeClr val="accent1"/>
            </a:solidFill>
            <a:round/>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8457517" y="4251846"/>
            <a:ext cx="0" cy="365760"/>
          </a:xfrm>
          <a:prstGeom prst="line">
            <a:avLst/>
          </a:prstGeom>
          <a:ln w="38100">
            <a:solidFill>
              <a:schemeClr val="accent2"/>
            </a:solidFill>
            <a:round/>
            <a:tailEnd type="ova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5126562" y="4893707"/>
            <a:ext cx="1970554" cy="1588127"/>
          </a:xfrm>
          <a:prstGeom prst="rect">
            <a:avLst/>
          </a:prstGeom>
          <a:noFill/>
        </p:spPr>
        <p:txBody>
          <a:bodyPr wrap="square" rtlCol="0">
            <a:spAutoFit/>
          </a:bodyPr>
          <a:lstStyle/>
          <a:p>
            <a:pPr algn="ctr">
              <a:lnSpc>
                <a:spcPct val="80000"/>
              </a:lnSpc>
              <a:spcAft>
                <a:spcPts val="1200"/>
              </a:spcAft>
            </a:pPr>
            <a:r>
              <a:rPr lang="en-US" sz="1400" dirty="0" smtClean="0"/>
              <a:t>Environmental Inspections</a:t>
            </a:r>
          </a:p>
          <a:p>
            <a:pPr algn="ctr">
              <a:lnSpc>
                <a:spcPct val="80000"/>
              </a:lnSpc>
              <a:spcAft>
                <a:spcPts val="1200"/>
              </a:spcAft>
            </a:pPr>
            <a:r>
              <a:rPr lang="en-US" sz="1400" dirty="0" smtClean="0"/>
              <a:t>Public Health &amp; Disaster Preparedness</a:t>
            </a:r>
          </a:p>
          <a:p>
            <a:pPr algn="ctr">
              <a:lnSpc>
                <a:spcPct val="80000"/>
              </a:lnSpc>
              <a:spcAft>
                <a:spcPts val="1200"/>
              </a:spcAft>
            </a:pPr>
            <a:r>
              <a:rPr lang="en-US" sz="1400" dirty="0" smtClean="0"/>
              <a:t>Disease Surveillance</a:t>
            </a:r>
          </a:p>
          <a:p>
            <a:pPr algn="ctr">
              <a:lnSpc>
                <a:spcPct val="80000"/>
              </a:lnSpc>
              <a:spcAft>
                <a:spcPts val="1200"/>
              </a:spcAft>
            </a:pPr>
            <a:r>
              <a:rPr lang="en-US" sz="1400" dirty="0" smtClean="0"/>
              <a:t>Mobile Harm Reduction</a:t>
            </a:r>
            <a:endParaRPr lang="en-US" sz="1400" dirty="0"/>
          </a:p>
        </p:txBody>
      </p:sp>
      <p:sp>
        <p:nvSpPr>
          <p:cNvPr id="24" name="TextBox 23"/>
          <p:cNvSpPr txBox="1"/>
          <p:nvPr userDrawn="1"/>
        </p:nvSpPr>
        <p:spPr>
          <a:xfrm>
            <a:off x="2728658" y="4891065"/>
            <a:ext cx="1970554" cy="1243417"/>
          </a:xfrm>
          <a:prstGeom prst="rect">
            <a:avLst/>
          </a:prstGeom>
          <a:noFill/>
        </p:spPr>
        <p:txBody>
          <a:bodyPr wrap="square" rtlCol="0">
            <a:spAutoFit/>
          </a:bodyPr>
          <a:lstStyle/>
          <a:p>
            <a:pPr algn="ctr">
              <a:lnSpc>
                <a:spcPct val="80000"/>
              </a:lnSpc>
              <a:spcAft>
                <a:spcPts val="1200"/>
              </a:spcAft>
            </a:pPr>
            <a:r>
              <a:rPr lang="en-US" sz="1400" dirty="0" smtClean="0"/>
              <a:t>HANDS</a:t>
            </a:r>
          </a:p>
          <a:p>
            <a:pPr algn="ctr">
              <a:lnSpc>
                <a:spcPct val="80000"/>
              </a:lnSpc>
              <a:spcAft>
                <a:spcPts val="1200"/>
              </a:spcAft>
            </a:pPr>
            <a:r>
              <a:rPr lang="en-US" sz="1400" dirty="0" smtClean="0"/>
              <a:t>First Steps</a:t>
            </a:r>
          </a:p>
          <a:p>
            <a:pPr algn="ctr">
              <a:lnSpc>
                <a:spcPct val="80000"/>
              </a:lnSpc>
              <a:spcAft>
                <a:spcPts val="1200"/>
              </a:spcAft>
            </a:pPr>
            <a:r>
              <a:rPr lang="en-US" sz="1400" dirty="0" smtClean="0"/>
              <a:t>Immunizations</a:t>
            </a:r>
          </a:p>
          <a:p>
            <a:pPr algn="ctr">
              <a:lnSpc>
                <a:spcPct val="80000"/>
              </a:lnSpc>
              <a:spcAft>
                <a:spcPts val="1200"/>
              </a:spcAft>
            </a:pPr>
            <a:r>
              <a:rPr lang="en-US" sz="1400" dirty="0" smtClean="0"/>
              <a:t>Newborn Screening</a:t>
            </a:r>
            <a:endParaRPr lang="en-US" sz="1400" dirty="0"/>
          </a:p>
        </p:txBody>
      </p:sp>
      <p:sp>
        <p:nvSpPr>
          <p:cNvPr id="25" name="TextBox 24"/>
          <p:cNvSpPr txBox="1"/>
          <p:nvPr userDrawn="1"/>
        </p:nvSpPr>
        <p:spPr>
          <a:xfrm>
            <a:off x="7472240" y="4891065"/>
            <a:ext cx="1970554" cy="1243417"/>
          </a:xfrm>
          <a:prstGeom prst="rect">
            <a:avLst/>
          </a:prstGeom>
          <a:noFill/>
        </p:spPr>
        <p:txBody>
          <a:bodyPr wrap="square" rtlCol="0">
            <a:spAutoFit/>
          </a:bodyPr>
          <a:lstStyle/>
          <a:p>
            <a:pPr algn="ctr">
              <a:lnSpc>
                <a:spcPct val="80000"/>
              </a:lnSpc>
              <a:spcAft>
                <a:spcPts val="1200"/>
              </a:spcAft>
            </a:pPr>
            <a:r>
              <a:rPr lang="en-US" sz="1400" dirty="0" smtClean="0"/>
              <a:t>WIC</a:t>
            </a:r>
          </a:p>
          <a:p>
            <a:pPr algn="ctr">
              <a:lnSpc>
                <a:spcPct val="80000"/>
              </a:lnSpc>
              <a:spcAft>
                <a:spcPts val="1200"/>
              </a:spcAft>
            </a:pPr>
            <a:r>
              <a:rPr lang="en-US" sz="1400" dirty="0" smtClean="0"/>
              <a:t>Smoking Cessation</a:t>
            </a:r>
          </a:p>
          <a:p>
            <a:pPr algn="ctr">
              <a:lnSpc>
                <a:spcPct val="80000"/>
              </a:lnSpc>
              <a:spcAft>
                <a:spcPts val="1200"/>
              </a:spcAft>
            </a:pPr>
            <a:r>
              <a:rPr lang="en-US" sz="1400" dirty="0" smtClean="0"/>
              <a:t>Diabetes Prevention</a:t>
            </a:r>
          </a:p>
          <a:p>
            <a:pPr algn="ctr">
              <a:lnSpc>
                <a:spcPct val="80000"/>
              </a:lnSpc>
              <a:spcAft>
                <a:spcPts val="1200"/>
              </a:spcAft>
            </a:pPr>
            <a:r>
              <a:rPr lang="en-US" sz="1400" dirty="0" smtClean="0"/>
              <a:t>Prescription Assistance</a:t>
            </a:r>
            <a:endParaRPr lang="en-US" sz="1400"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88892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RSA Map">
    <p:spTree>
      <p:nvGrpSpPr>
        <p:cNvPr id="1" name=""/>
        <p:cNvGrpSpPr/>
        <p:nvPr/>
      </p:nvGrpSpPr>
      <p:grpSpPr>
        <a:xfrm>
          <a:off x="0" y="0"/>
          <a:ext cx="0" cy="0"/>
          <a:chOff x="0" y="0"/>
          <a:chExt cx="0" cy="0"/>
        </a:xfrm>
      </p:grpSpPr>
      <p:sp>
        <p:nvSpPr>
          <p:cNvPr id="28" name="Title 5"/>
          <p:cNvSpPr txBox="1">
            <a:spLocks/>
          </p:cNvSpPr>
          <p:nvPr userDrawn="1"/>
        </p:nvSpPr>
        <p:spPr>
          <a:xfrm>
            <a:off x="838200" y="381636"/>
            <a:ext cx="10515600"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smtClean="0"/>
              <a:t>Kentucky Department for Public Health</a:t>
            </a:r>
            <a:endParaRPr lang="en-US" dirty="0"/>
          </a:p>
        </p:txBody>
      </p:sp>
      <p:sp>
        <p:nvSpPr>
          <p:cNvPr id="8" name="Rectangle 7"/>
          <p:cNvSpPr/>
          <p:nvPr userDrawn="1"/>
        </p:nvSpPr>
        <p:spPr>
          <a:xfrm>
            <a:off x="0" y="1938639"/>
            <a:ext cx="12192000" cy="24126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5"/>
          <p:cNvSpPr txBox="1">
            <a:spLocks/>
          </p:cNvSpPr>
          <p:nvPr userDrawn="1"/>
        </p:nvSpPr>
        <p:spPr>
          <a:xfrm>
            <a:off x="838200" y="1168400"/>
            <a:ext cx="10668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smtClean="0">
                <a:latin typeface="Calibri Light" panose="020F0302020204030204" pitchFamily="34" charset="0"/>
              </a:rPr>
              <a:t>Response to the Opioid Crisis</a:t>
            </a:r>
            <a:endParaRPr lang="en-US" sz="3400" b="0" dirty="0">
              <a:latin typeface="Calibri Light" panose="020F0302020204030204" pitchFamily="34" charset="0"/>
            </a:endParaRPr>
          </a:p>
        </p:txBody>
      </p:sp>
      <p:sp>
        <p:nvSpPr>
          <p:cNvPr id="14" name="Pentagon 13"/>
          <p:cNvSpPr/>
          <p:nvPr userDrawn="1"/>
        </p:nvSpPr>
        <p:spPr>
          <a:xfrm>
            <a:off x="8287050" y="3490913"/>
            <a:ext cx="2819314" cy="578875"/>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5" name="Pentagon 14"/>
          <p:cNvSpPr/>
          <p:nvPr userDrawn="1"/>
        </p:nvSpPr>
        <p:spPr>
          <a:xfrm>
            <a:off x="8287050" y="2839317"/>
            <a:ext cx="2819314" cy="578875"/>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6" name="Pentagon 15"/>
          <p:cNvSpPr/>
          <p:nvPr userDrawn="1"/>
        </p:nvSpPr>
        <p:spPr>
          <a:xfrm>
            <a:off x="8287050" y="2191675"/>
            <a:ext cx="2819314" cy="578875"/>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7" name="TextBox 16"/>
          <p:cNvSpPr txBox="1"/>
          <p:nvPr userDrawn="1"/>
        </p:nvSpPr>
        <p:spPr>
          <a:xfrm>
            <a:off x="8287050" y="2305057"/>
            <a:ext cx="2045134" cy="369332"/>
          </a:xfrm>
          <a:prstGeom prst="rect">
            <a:avLst/>
          </a:prstGeom>
          <a:noFill/>
        </p:spPr>
        <p:txBody>
          <a:bodyPr wrap="square" rtlCol="0">
            <a:spAutoFit/>
          </a:bodyPr>
          <a:lstStyle/>
          <a:p>
            <a:pPr algn="l"/>
            <a:r>
              <a:rPr lang="en-US" b="1" dirty="0" smtClean="0">
                <a:solidFill>
                  <a:schemeClr val="bg1"/>
                </a:solidFill>
              </a:rPr>
              <a:t>Syringe Exchange</a:t>
            </a:r>
            <a:endParaRPr lang="en-US" b="1" dirty="0">
              <a:solidFill>
                <a:schemeClr val="bg1"/>
              </a:solidFill>
            </a:endParaRPr>
          </a:p>
        </p:txBody>
      </p:sp>
      <p:sp>
        <p:nvSpPr>
          <p:cNvPr id="18" name="TextBox 17"/>
          <p:cNvSpPr txBox="1"/>
          <p:nvPr userDrawn="1"/>
        </p:nvSpPr>
        <p:spPr>
          <a:xfrm>
            <a:off x="8287050" y="2954596"/>
            <a:ext cx="3045346" cy="369332"/>
          </a:xfrm>
          <a:prstGeom prst="rect">
            <a:avLst/>
          </a:prstGeom>
          <a:noFill/>
        </p:spPr>
        <p:txBody>
          <a:bodyPr wrap="square" rtlCol="0">
            <a:spAutoFit/>
          </a:bodyPr>
          <a:lstStyle/>
          <a:p>
            <a:pPr algn="l"/>
            <a:r>
              <a:rPr lang="en-US" b="1" dirty="0" smtClean="0">
                <a:solidFill>
                  <a:schemeClr val="bg1"/>
                </a:solidFill>
              </a:rPr>
              <a:t>www.FindHelpNowKY.org</a:t>
            </a:r>
            <a:endParaRPr lang="en-US" b="1" dirty="0">
              <a:solidFill>
                <a:schemeClr val="bg1"/>
              </a:solidFill>
            </a:endParaRPr>
          </a:p>
        </p:txBody>
      </p:sp>
      <p:sp>
        <p:nvSpPr>
          <p:cNvPr id="19" name="TextBox 18"/>
          <p:cNvSpPr txBox="1"/>
          <p:nvPr userDrawn="1"/>
        </p:nvSpPr>
        <p:spPr>
          <a:xfrm>
            <a:off x="8287049" y="3606724"/>
            <a:ext cx="2538605" cy="369332"/>
          </a:xfrm>
          <a:prstGeom prst="rect">
            <a:avLst/>
          </a:prstGeom>
          <a:noFill/>
        </p:spPr>
        <p:txBody>
          <a:bodyPr wrap="square" rtlCol="0">
            <a:spAutoFit/>
          </a:bodyPr>
          <a:lstStyle/>
          <a:p>
            <a:pPr algn="l"/>
            <a:r>
              <a:rPr lang="en-US" b="1" dirty="0" smtClean="0">
                <a:solidFill>
                  <a:schemeClr val="bg1"/>
                </a:solidFill>
              </a:rPr>
              <a:t>Naloxone Distribution</a:t>
            </a:r>
            <a:endParaRPr lang="en-US" b="1" dirty="0">
              <a:solidFill>
                <a:schemeClr val="bg1"/>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ABB8925F-B6BB-49B0-9469-5285B9C99CB3}" type="slidenum">
              <a:rPr lang="en-US" smtClean="0"/>
              <a:pPr/>
              <a:t>‹#›</a:t>
            </a:fld>
            <a:endParaRPr lang="en-US" dirty="0"/>
          </a:p>
        </p:txBody>
      </p:sp>
      <p:sp>
        <p:nvSpPr>
          <p:cNvPr id="26" name="Picture Placeholder 2"/>
          <p:cNvSpPr>
            <a:spLocks noGrp="1"/>
          </p:cNvSpPr>
          <p:nvPr>
            <p:ph type="pic" idx="1" hasCustomPrompt="1"/>
          </p:nvPr>
        </p:nvSpPr>
        <p:spPr>
          <a:xfrm>
            <a:off x="495575" y="2191675"/>
            <a:ext cx="7510764" cy="437794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Insert Updated Map</a:t>
            </a:r>
            <a:endParaRPr lang="en-US" dirty="0"/>
          </a:p>
        </p:txBody>
      </p:sp>
    </p:spTree>
    <p:extLst>
      <p:ext uri="{BB962C8B-B14F-4D97-AF65-F5344CB8AC3E}">
        <p14:creationId xmlns:p14="http://schemas.microsoft.com/office/powerpoint/2010/main" val="22916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 System1">
    <p:spTree>
      <p:nvGrpSpPr>
        <p:cNvPr id="1" name=""/>
        <p:cNvGrpSpPr/>
        <p:nvPr/>
      </p:nvGrpSpPr>
      <p:grpSpPr>
        <a:xfrm>
          <a:off x="0" y="0"/>
          <a:ext cx="0" cy="0"/>
          <a:chOff x="0" y="0"/>
          <a:chExt cx="0" cy="0"/>
        </a:xfrm>
      </p:grpSpPr>
      <p:sp>
        <p:nvSpPr>
          <p:cNvPr id="25" name="Title 5"/>
          <p:cNvSpPr txBox="1">
            <a:spLocks/>
          </p:cNvSpPr>
          <p:nvPr userDrawn="1"/>
        </p:nvSpPr>
        <p:spPr>
          <a:xfrm>
            <a:off x="675702" y="365124"/>
            <a:ext cx="10840597"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smtClean="0"/>
              <a:t>Public Health System in Kentucky</a:t>
            </a:r>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BB8925F-B6BB-49B0-9469-5285B9C99CB3}" type="slidenum">
              <a:rPr lang="en-US" smtClean="0"/>
              <a:pPr/>
              <a:t>‹#›</a:t>
            </a:fld>
            <a:endParaRPr lang="en-US" dirty="0"/>
          </a:p>
        </p:txBody>
      </p:sp>
      <p:sp>
        <p:nvSpPr>
          <p:cNvPr id="9" name="Oval 8"/>
          <p:cNvSpPr/>
          <p:nvPr userDrawn="1"/>
        </p:nvSpPr>
        <p:spPr>
          <a:xfrm>
            <a:off x="1638300" y="2370553"/>
            <a:ext cx="1844675" cy="1844675"/>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34740" y="2466993"/>
            <a:ext cx="1651794" cy="1651794"/>
          </a:xfrm>
          <a:prstGeom prst="ellipse">
            <a:avLst/>
          </a:prstGeom>
          <a:solidFill>
            <a:schemeClr val="tx2"/>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2078775" y="2785059"/>
            <a:ext cx="963725" cy="1015663"/>
          </a:xfrm>
          <a:prstGeom prst="rect">
            <a:avLst/>
          </a:prstGeom>
        </p:spPr>
        <p:txBody>
          <a:bodyPr wrap="none">
            <a:spAutoFit/>
          </a:bodyPr>
          <a:lstStyle/>
          <a:p>
            <a:r>
              <a:rPr lang="en-US" sz="6000" b="1" dirty="0" smtClean="0">
                <a:solidFill>
                  <a:schemeClr val="bg1"/>
                </a:solidFill>
              </a:rPr>
              <a:t>61</a:t>
            </a:r>
            <a:endParaRPr lang="en-US" sz="6000" b="1" dirty="0">
              <a:solidFill>
                <a:schemeClr val="bg1"/>
              </a:solidFill>
            </a:endParaRPr>
          </a:p>
        </p:txBody>
      </p:sp>
      <p:cxnSp>
        <p:nvCxnSpPr>
          <p:cNvPr id="12" name="Straight Connector 11"/>
          <p:cNvCxnSpPr/>
          <p:nvPr userDrawn="1"/>
        </p:nvCxnSpPr>
        <p:spPr>
          <a:xfrm>
            <a:off x="2560637" y="4215228"/>
            <a:ext cx="0" cy="457200"/>
          </a:xfrm>
          <a:prstGeom prst="line">
            <a:avLst/>
          </a:prstGeom>
          <a:ln w="38100">
            <a:solidFill>
              <a:schemeClr val="tx2"/>
            </a:solidFill>
            <a:round/>
            <a:tailEnd type="ova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1074737" y="4963942"/>
            <a:ext cx="2989263" cy="1200329"/>
          </a:xfrm>
          <a:prstGeom prst="rect">
            <a:avLst/>
          </a:prstGeom>
          <a:noFill/>
        </p:spPr>
        <p:txBody>
          <a:bodyPr wrap="square" rtlCol="0">
            <a:spAutoFit/>
          </a:bodyPr>
          <a:lstStyle/>
          <a:p>
            <a:pPr algn="ctr"/>
            <a:r>
              <a:rPr lang="en-US" dirty="0" smtClean="0"/>
              <a:t>Partners with 61 local health departments to provide core services in all 120 counties</a:t>
            </a:r>
          </a:p>
          <a:p>
            <a:endParaRPr lang="en-US" dirty="0"/>
          </a:p>
        </p:txBody>
      </p:sp>
      <p:sp>
        <p:nvSpPr>
          <p:cNvPr id="14" name="Oval 13"/>
          <p:cNvSpPr/>
          <p:nvPr userDrawn="1"/>
        </p:nvSpPr>
        <p:spPr>
          <a:xfrm>
            <a:off x="5173662" y="2370553"/>
            <a:ext cx="1844675" cy="1844675"/>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userDrawn="1"/>
        </p:nvSpPr>
        <p:spPr>
          <a:xfrm>
            <a:off x="5270102" y="2466993"/>
            <a:ext cx="1651794" cy="1651794"/>
          </a:xfrm>
          <a:prstGeom prst="ellips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5489102" y="2860949"/>
            <a:ext cx="1213794" cy="935000"/>
          </a:xfrm>
          <a:prstGeom prst="rect">
            <a:avLst/>
          </a:prstGeom>
        </p:spPr>
        <p:txBody>
          <a:bodyPr wrap="none">
            <a:spAutoFit/>
          </a:bodyPr>
          <a:lstStyle/>
          <a:p>
            <a:pPr algn="ctr">
              <a:lnSpc>
                <a:spcPct val="60000"/>
              </a:lnSpc>
            </a:pPr>
            <a:r>
              <a:rPr lang="en-US" sz="6000" b="1" dirty="0" smtClean="0">
                <a:solidFill>
                  <a:schemeClr val="bg1"/>
                </a:solidFill>
              </a:rPr>
              <a:t>4</a:t>
            </a:r>
            <a:br>
              <a:rPr lang="en-US" sz="6000" b="1" dirty="0" smtClean="0">
                <a:solidFill>
                  <a:schemeClr val="bg1"/>
                </a:solidFill>
              </a:rPr>
            </a:br>
            <a:r>
              <a:rPr lang="en-US" sz="2800" b="1" dirty="0" smtClean="0">
                <a:solidFill>
                  <a:schemeClr val="bg1"/>
                </a:solidFill>
              </a:rPr>
              <a:t>million</a:t>
            </a:r>
            <a:endParaRPr lang="en-US" sz="2800" b="1" dirty="0">
              <a:solidFill>
                <a:schemeClr val="bg1"/>
              </a:solidFill>
            </a:endParaRPr>
          </a:p>
        </p:txBody>
      </p:sp>
      <p:cxnSp>
        <p:nvCxnSpPr>
          <p:cNvPr id="17" name="Straight Connector 16"/>
          <p:cNvCxnSpPr/>
          <p:nvPr userDrawn="1"/>
        </p:nvCxnSpPr>
        <p:spPr>
          <a:xfrm>
            <a:off x="6095999" y="4215228"/>
            <a:ext cx="0" cy="457200"/>
          </a:xfrm>
          <a:prstGeom prst="line">
            <a:avLst/>
          </a:prstGeom>
          <a:ln w="38100">
            <a:solidFill>
              <a:schemeClr val="accent1"/>
            </a:solidFill>
            <a:round/>
            <a:tailEnd type="ova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4610099" y="4963942"/>
            <a:ext cx="2989263" cy="1200329"/>
          </a:xfrm>
          <a:prstGeom prst="rect">
            <a:avLst/>
          </a:prstGeom>
          <a:noFill/>
        </p:spPr>
        <p:txBody>
          <a:bodyPr wrap="square" rtlCol="0">
            <a:spAutoFit/>
          </a:bodyPr>
          <a:lstStyle/>
          <a:p>
            <a:pPr algn="ctr"/>
            <a:r>
              <a:rPr lang="en-US" dirty="0" smtClean="0"/>
              <a:t>Delivers more than 4 million</a:t>
            </a:r>
            <a:r>
              <a:rPr lang="en-US" baseline="0" dirty="0" smtClean="0"/>
              <a:t> </a:t>
            </a:r>
            <a:r>
              <a:rPr lang="en-US" dirty="0" smtClean="0"/>
              <a:t>services to over 400,000 Kentuckians annually</a:t>
            </a:r>
          </a:p>
          <a:p>
            <a:endParaRPr lang="en-US" dirty="0"/>
          </a:p>
        </p:txBody>
      </p:sp>
      <p:sp>
        <p:nvSpPr>
          <p:cNvPr id="19" name="Oval 18"/>
          <p:cNvSpPr/>
          <p:nvPr userDrawn="1"/>
        </p:nvSpPr>
        <p:spPr>
          <a:xfrm>
            <a:off x="8917213" y="2370553"/>
            <a:ext cx="1844675" cy="1844675"/>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userDrawn="1"/>
        </p:nvSpPr>
        <p:spPr>
          <a:xfrm>
            <a:off x="9013653" y="2466993"/>
            <a:ext cx="1651794" cy="1651794"/>
          </a:xfrm>
          <a:prstGeom prst="ellips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9192578" y="2785058"/>
            <a:ext cx="1293944" cy="1015663"/>
          </a:xfrm>
          <a:prstGeom prst="rect">
            <a:avLst/>
          </a:prstGeom>
        </p:spPr>
        <p:txBody>
          <a:bodyPr wrap="none">
            <a:spAutoFit/>
          </a:bodyPr>
          <a:lstStyle/>
          <a:p>
            <a:r>
              <a:rPr lang="en-US" sz="6000" b="1" dirty="0" smtClean="0">
                <a:solidFill>
                  <a:schemeClr val="bg1"/>
                </a:solidFill>
              </a:rPr>
              <a:t>1/3</a:t>
            </a:r>
            <a:endParaRPr lang="en-US" sz="6000" b="1" dirty="0">
              <a:solidFill>
                <a:schemeClr val="bg1"/>
              </a:solidFill>
            </a:endParaRPr>
          </a:p>
        </p:txBody>
      </p:sp>
      <p:cxnSp>
        <p:nvCxnSpPr>
          <p:cNvPr id="22" name="Straight Connector 21"/>
          <p:cNvCxnSpPr/>
          <p:nvPr userDrawn="1"/>
        </p:nvCxnSpPr>
        <p:spPr>
          <a:xfrm>
            <a:off x="9839550" y="4215228"/>
            <a:ext cx="0" cy="457200"/>
          </a:xfrm>
          <a:prstGeom prst="line">
            <a:avLst/>
          </a:prstGeom>
          <a:ln w="38100">
            <a:solidFill>
              <a:schemeClr val="accent2"/>
            </a:solidFill>
            <a:round/>
            <a:tailEnd type="ova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8353650" y="4963942"/>
            <a:ext cx="2989263" cy="923330"/>
          </a:xfrm>
          <a:prstGeom prst="rect">
            <a:avLst/>
          </a:prstGeom>
          <a:noFill/>
        </p:spPr>
        <p:txBody>
          <a:bodyPr wrap="square" rtlCol="0">
            <a:spAutoFit/>
          </a:bodyPr>
          <a:lstStyle/>
          <a:p>
            <a:pPr algn="ctr"/>
            <a:r>
              <a:rPr lang="en-US" dirty="0" smtClean="0"/>
              <a:t>Regulates an estimated third of Kentucky’s economy</a:t>
            </a:r>
          </a:p>
          <a:p>
            <a:endParaRPr lang="en-US" dirty="0"/>
          </a:p>
        </p:txBody>
      </p:sp>
      <p:sp>
        <p:nvSpPr>
          <p:cNvPr id="24" name="Title 5"/>
          <p:cNvSpPr txBox="1">
            <a:spLocks/>
          </p:cNvSpPr>
          <p:nvPr userDrawn="1"/>
        </p:nvSpPr>
        <p:spPr>
          <a:xfrm>
            <a:off x="0" y="1182468"/>
            <a:ext cx="12192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smtClean="0">
                <a:latin typeface="Calibri Light" panose="020F0302020204030204" pitchFamily="34" charset="0"/>
              </a:rPr>
              <a:t>Overview of the Largest Healthcare System in Kentucky</a:t>
            </a:r>
            <a:endParaRPr lang="en-US" sz="3400" b="0" dirty="0">
              <a:latin typeface="Calibri Light" panose="020F0302020204030204" pitchFamily="34" charset="0"/>
            </a:endParaRPr>
          </a:p>
        </p:txBody>
      </p:sp>
    </p:spTree>
    <p:extLst>
      <p:ext uri="{BB962C8B-B14F-4D97-AF65-F5344CB8AC3E}">
        <p14:creationId xmlns:p14="http://schemas.microsoft.com/office/powerpoint/2010/main" val="322201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 System2">
    <p:spTree>
      <p:nvGrpSpPr>
        <p:cNvPr id="1" name=""/>
        <p:cNvGrpSpPr/>
        <p:nvPr/>
      </p:nvGrpSpPr>
      <p:grpSpPr>
        <a:xfrm>
          <a:off x="0" y="0"/>
          <a:ext cx="0" cy="0"/>
          <a:chOff x="0" y="0"/>
          <a:chExt cx="0" cy="0"/>
        </a:xfrm>
      </p:grpSpPr>
      <p:sp>
        <p:nvSpPr>
          <p:cNvPr id="25" name="Title 5"/>
          <p:cNvSpPr txBox="1">
            <a:spLocks/>
          </p:cNvSpPr>
          <p:nvPr userDrawn="1"/>
        </p:nvSpPr>
        <p:spPr>
          <a:xfrm>
            <a:off x="675702" y="365124"/>
            <a:ext cx="10840597"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smtClean="0"/>
              <a:t>Public Health System in Kentucky</a:t>
            </a:r>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BB8925F-B6BB-49B0-9469-5285B9C99CB3}" type="slidenum">
              <a:rPr lang="en-US" smtClean="0"/>
              <a:pPr/>
              <a:t>‹#›</a:t>
            </a:fld>
            <a:endParaRPr lang="en-US" dirty="0"/>
          </a:p>
        </p:txBody>
      </p:sp>
      <p:sp>
        <p:nvSpPr>
          <p:cNvPr id="24" name="Title 5"/>
          <p:cNvSpPr txBox="1">
            <a:spLocks/>
          </p:cNvSpPr>
          <p:nvPr userDrawn="1"/>
        </p:nvSpPr>
        <p:spPr>
          <a:xfrm>
            <a:off x="0" y="1182468"/>
            <a:ext cx="12192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smtClean="0">
                <a:latin typeface="Calibri Light" panose="020F0302020204030204" pitchFamily="34" charset="0"/>
              </a:rPr>
              <a:t>Statewide Reach</a:t>
            </a:r>
            <a:endParaRPr lang="en-US" sz="3400" b="0" dirty="0">
              <a:latin typeface="Calibri Light" panose="020F0302020204030204" pitchFamily="34" charset="0"/>
            </a:endParaRPr>
          </a:p>
        </p:txBody>
      </p:sp>
      <p:sp>
        <p:nvSpPr>
          <p:cNvPr id="26" name="Picture Placeholder 2"/>
          <p:cNvSpPr>
            <a:spLocks noGrp="1"/>
          </p:cNvSpPr>
          <p:nvPr>
            <p:ph type="pic" idx="1" hasCustomPrompt="1"/>
          </p:nvPr>
        </p:nvSpPr>
        <p:spPr>
          <a:xfrm>
            <a:off x="1758" y="1954498"/>
            <a:ext cx="12188484" cy="4903502"/>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Insert Updated Map</a:t>
            </a:r>
            <a:endParaRPr lang="en-US" dirty="0"/>
          </a:p>
        </p:txBody>
      </p:sp>
      <p:grpSp>
        <p:nvGrpSpPr>
          <p:cNvPr id="27" name="Group 26"/>
          <p:cNvGrpSpPr/>
          <p:nvPr userDrawn="1"/>
        </p:nvGrpSpPr>
        <p:grpSpPr>
          <a:xfrm>
            <a:off x="1758" y="1880473"/>
            <a:ext cx="12188484" cy="74025"/>
            <a:chOff x="-2" y="6470422"/>
            <a:chExt cx="12188484" cy="387579"/>
          </a:xfrm>
        </p:grpSpPr>
        <p:sp>
          <p:nvSpPr>
            <p:cNvPr id="28" name="Rectangle 27"/>
            <p:cNvSpPr/>
            <p:nvPr userDrawn="1"/>
          </p:nvSpPr>
          <p:spPr>
            <a:xfrm>
              <a:off x="8119402" y="6470422"/>
              <a:ext cx="4069080" cy="38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9" name="Rectangle 28"/>
            <p:cNvSpPr/>
            <p:nvPr userDrawn="1"/>
          </p:nvSpPr>
          <p:spPr>
            <a:xfrm>
              <a:off x="-2" y="6470422"/>
              <a:ext cx="4069080" cy="387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0" name="Rectangle 29"/>
            <p:cNvSpPr/>
            <p:nvPr userDrawn="1"/>
          </p:nvSpPr>
          <p:spPr>
            <a:xfrm>
              <a:off x="4061460" y="6470422"/>
              <a:ext cx="4069080" cy="3875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spTree>
    <p:extLst>
      <p:ext uri="{BB962C8B-B14F-4D97-AF65-F5344CB8AC3E}">
        <p14:creationId xmlns:p14="http://schemas.microsoft.com/office/powerpoint/2010/main" val="381857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ogram Char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78D103E-47BD-485D-AEFB-5D267C8F9E24}" type="datetime1">
              <a:rPr lang="en-US" smtClean="0"/>
              <a:t>10/9/2020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BB8925F-B6BB-49B0-9469-5285B9C99CB3}" type="slidenum">
              <a:rPr lang="en-US" smtClean="0"/>
              <a:pPr/>
              <a:t>‹#›</a:t>
            </a:fld>
            <a:endParaRPr lang="en-US" dirty="0"/>
          </a:p>
        </p:txBody>
      </p:sp>
      <p:sp>
        <p:nvSpPr>
          <p:cNvPr id="10" name="Rectangle 9"/>
          <p:cNvSpPr/>
          <p:nvPr userDrawn="1"/>
        </p:nvSpPr>
        <p:spPr>
          <a:xfrm>
            <a:off x="-9331" y="0"/>
            <a:ext cx="4069080" cy="68694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5"/>
          <p:cNvSpPr txBox="1">
            <a:spLocks/>
          </p:cNvSpPr>
          <p:nvPr userDrawn="1"/>
        </p:nvSpPr>
        <p:spPr>
          <a:xfrm>
            <a:off x="470796" y="2488568"/>
            <a:ext cx="3162759" cy="8721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smtClean="0">
                <a:solidFill>
                  <a:schemeClr val="bg1"/>
                </a:solidFill>
                <a:latin typeface="Calibri Light" panose="020F0302020204030204" pitchFamily="34" charset="0"/>
              </a:rPr>
              <a:t>Organizational Chart</a:t>
            </a:r>
            <a:endParaRPr lang="en-US" sz="3400" b="0" dirty="0">
              <a:solidFill>
                <a:schemeClr val="bg1"/>
              </a:solidFill>
              <a:latin typeface="Calibri Light" panose="020F0302020204030204" pitchFamily="34" charset="0"/>
            </a:endParaRPr>
          </a:p>
        </p:txBody>
      </p:sp>
      <p:graphicFrame>
        <p:nvGraphicFramePr>
          <p:cNvPr id="13" name="Diagram 12"/>
          <p:cNvGraphicFramePr/>
          <p:nvPr userDrawn="1">
            <p:extLst/>
          </p:nvPr>
        </p:nvGraphicFramePr>
        <p:xfrm>
          <a:off x="3633555" y="592076"/>
          <a:ext cx="6325455" cy="56738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9" name="Rectangle 28"/>
          <p:cNvSpPr/>
          <p:nvPr userDrawn="1"/>
        </p:nvSpPr>
        <p:spPr>
          <a:xfrm>
            <a:off x="9450320" y="523957"/>
            <a:ext cx="2483372" cy="6067815"/>
          </a:xfrm>
          <a:prstGeom prst="rect">
            <a:avLst/>
          </a:prstGeom>
        </p:spPr>
        <p:txBody>
          <a:bodyPr wrap="none">
            <a:spAutoFit/>
          </a:bodyPr>
          <a:lstStyle/>
          <a:p>
            <a:pPr lvl="0" algn="l" defTabSz="889000">
              <a:lnSpc>
                <a:spcPct val="80000"/>
              </a:lnSpc>
              <a:spcBef>
                <a:spcPct val="0"/>
              </a:spcBef>
              <a:spcAft>
                <a:spcPct val="35000"/>
              </a:spcAft>
            </a:pPr>
            <a:r>
              <a:rPr lang="en-US" sz="1100" kern="1200" dirty="0" smtClean="0">
                <a:solidFill>
                  <a:schemeClr val="tx2"/>
                </a:solidFill>
              </a:rPr>
              <a:t>Health Equity</a:t>
            </a:r>
          </a:p>
          <a:p>
            <a:pPr lvl="0" algn="l" defTabSz="889000">
              <a:lnSpc>
                <a:spcPct val="80000"/>
              </a:lnSpc>
              <a:spcBef>
                <a:spcPct val="0"/>
              </a:spcBef>
              <a:spcAft>
                <a:spcPct val="35000"/>
              </a:spcAft>
            </a:pPr>
            <a:r>
              <a:rPr lang="en-US" sz="1100" kern="1200" dirty="0" smtClean="0">
                <a:solidFill>
                  <a:schemeClr val="accent1"/>
                </a:solidFill>
              </a:rPr>
              <a:t>Nutrition Services </a:t>
            </a:r>
          </a:p>
          <a:p>
            <a:pPr lvl="0" algn="l" defTabSz="889000">
              <a:lnSpc>
                <a:spcPct val="80000"/>
              </a:lnSpc>
              <a:spcBef>
                <a:spcPct val="0"/>
              </a:spcBef>
              <a:spcAft>
                <a:spcPct val="35000"/>
              </a:spcAft>
            </a:pPr>
            <a:r>
              <a:rPr lang="en-US" sz="1100" kern="1200" dirty="0" smtClean="0">
                <a:solidFill>
                  <a:schemeClr val="accent1"/>
                </a:solidFill>
              </a:rPr>
              <a:t>Child and Family Health Improvement</a:t>
            </a:r>
          </a:p>
          <a:p>
            <a:pPr lvl="0" algn="l" defTabSz="889000">
              <a:lnSpc>
                <a:spcPct val="80000"/>
              </a:lnSpc>
              <a:spcBef>
                <a:spcPct val="0"/>
              </a:spcBef>
              <a:spcAft>
                <a:spcPct val="35000"/>
              </a:spcAft>
            </a:pPr>
            <a:r>
              <a:rPr lang="en-US" sz="1100" kern="1200" dirty="0" smtClean="0">
                <a:solidFill>
                  <a:schemeClr val="accent1"/>
                </a:solidFill>
              </a:rPr>
              <a:t>Early Childhood Development</a:t>
            </a:r>
          </a:p>
          <a:p>
            <a:pPr lvl="0" algn="l" defTabSz="889000">
              <a:lnSpc>
                <a:spcPct val="80000"/>
              </a:lnSpc>
              <a:spcBef>
                <a:spcPct val="0"/>
              </a:spcBef>
              <a:spcAft>
                <a:spcPct val="35000"/>
              </a:spcAft>
            </a:pPr>
            <a:r>
              <a:rPr lang="en-US" sz="1100" kern="1200" baseline="0" dirty="0" smtClean="0">
                <a:solidFill>
                  <a:schemeClr val="accent6"/>
                </a:solidFill>
              </a:rPr>
              <a:t>Adolescent Health Initiatives</a:t>
            </a:r>
          </a:p>
          <a:p>
            <a:pPr lvl="0" algn="l" defTabSz="889000">
              <a:lnSpc>
                <a:spcPct val="80000"/>
              </a:lnSpc>
              <a:spcBef>
                <a:spcPct val="0"/>
              </a:spcBef>
              <a:spcAft>
                <a:spcPct val="35000"/>
              </a:spcAft>
            </a:pPr>
            <a:r>
              <a:rPr lang="en-US" sz="1100" kern="1200" baseline="0" dirty="0" smtClean="0">
                <a:solidFill>
                  <a:schemeClr val="accent6"/>
                </a:solidFill>
              </a:rPr>
              <a:t>Breast and Cervical Cancer Screening</a:t>
            </a:r>
          </a:p>
          <a:p>
            <a:pPr lvl="0" algn="l" defTabSz="889000">
              <a:lnSpc>
                <a:spcPct val="80000"/>
              </a:lnSpc>
              <a:spcBef>
                <a:spcPct val="0"/>
              </a:spcBef>
              <a:spcAft>
                <a:spcPct val="35000"/>
              </a:spcAft>
            </a:pPr>
            <a:r>
              <a:rPr lang="en-US" sz="1100" kern="1200" baseline="0" dirty="0" smtClean="0">
                <a:solidFill>
                  <a:schemeClr val="accent6"/>
                </a:solidFill>
              </a:rPr>
              <a:t>Family Planning</a:t>
            </a:r>
          </a:p>
          <a:p>
            <a:pPr lvl="0" algn="l" defTabSz="889000">
              <a:lnSpc>
                <a:spcPct val="80000"/>
              </a:lnSpc>
              <a:spcBef>
                <a:spcPct val="0"/>
              </a:spcBef>
              <a:spcAft>
                <a:spcPct val="35000"/>
              </a:spcAft>
            </a:pPr>
            <a:r>
              <a:rPr lang="en-US" sz="1100" kern="1200" baseline="0" dirty="0" smtClean="0">
                <a:solidFill>
                  <a:schemeClr val="accent6"/>
                </a:solidFill>
              </a:rPr>
              <a:t>Preconception Health </a:t>
            </a:r>
          </a:p>
          <a:p>
            <a:pPr lvl="0" algn="l" defTabSz="889000">
              <a:lnSpc>
                <a:spcPct val="80000"/>
              </a:lnSpc>
              <a:spcBef>
                <a:spcPct val="0"/>
              </a:spcBef>
              <a:spcAft>
                <a:spcPct val="35000"/>
              </a:spcAft>
            </a:pPr>
            <a:r>
              <a:rPr lang="en-US" sz="1100" kern="1200" baseline="0" dirty="0" smtClean="0">
                <a:solidFill>
                  <a:schemeClr val="accent6"/>
                </a:solidFill>
              </a:rPr>
              <a:t>Ovarian Cancer Awareness</a:t>
            </a:r>
          </a:p>
          <a:p>
            <a:pPr lvl="0" algn="l" defTabSz="889000">
              <a:lnSpc>
                <a:spcPct val="80000"/>
              </a:lnSpc>
              <a:spcBef>
                <a:spcPct val="0"/>
              </a:spcBef>
              <a:spcAft>
                <a:spcPct val="35000"/>
              </a:spcAft>
            </a:pPr>
            <a:r>
              <a:rPr lang="en-US" sz="1100" kern="1200" baseline="0" dirty="0" smtClean="0">
                <a:solidFill>
                  <a:schemeClr val="accent2"/>
                </a:solidFill>
              </a:rPr>
              <a:t>Chronic Disease Prevention</a:t>
            </a:r>
          </a:p>
          <a:p>
            <a:pPr lvl="0" algn="l" defTabSz="889000">
              <a:lnSpc>
                <a:spcPct val="80000"/>
              </a:lnSpc>
              <a:spcBef>
                <a:spcPct val="0"/>
              </a:spcBef>
              <a:spcAft>
                <a:spcPct val="35000"/>
              </a:spcAft>
            </a:pPr>
            <a:r>
              <a:rPr lang="en-US" sz="1100" kern="1200" baseline="0" dirty="0" smtClean="0">
                <a:solidFill>
                  <a:schemeClr val="accent2"/>
                </a:solidFill>
              </a:rPr>
              <a:t>Health Care Access</a:t>
            </a:r>
          </a:p>
          <a:p>
            <a:pPr marL="0" marR="0" lvl="0" indent="0" algn="l" defTabSz="889000" rtl="0" eaLnBrk="1" fontAlgn="auto" latinLnBrk="0" hangingPunct="1">
              <a:lnSpc>
                <a:spcPct val="80000"/>
              </a:lnSpc>
              <a:spcBef>
                <a:spcPct val="0"/>
              </a:spcBef>
              <a:spcAft>
                <a:spcPct val="35000"/>
              </a:spcAft>
              <a:buClrTx/>
              <a:buSzTx/>
              <a:buFontTx/>
              <a:buNone/>
              <a:tabLst/>
              <a:defRPr/>
            </a:pPr>
            <a:r>
              <a:rPr lang="en-US" sz="1100" kern="1200" dirty="0" smtClean="0">
                <a:solidFill>
                  <a:schemeClr val="accent2"/>
                </a:solidFill>
              </a:rPr>
              <a:t>Health</a:t>
            </a:r>
            <a:r>
              <a:rPr lang="en-US" sz="1100" kern="1200" baseline="0" dirty="0" smtClean="0">
                <a:solidFill>
                  <a:schemeClr val="accent2"/>
                </a:solidFill>
              </a:rPr>
              <a:t> Promotion</a:t>
            </a:r>
          </a:p>
          <a:p>
            <a:pPr lvl="0" algn="l" defTabSz="889000">
              <a:lnSpc>
                <a:spcPct val="80000"/>
              </a:lnSpc>
              <a:spcBef>
                <a:spcPct val="0"/>
              </a:spcBef>
              <a:spcAft>
                <a:spcPct val="35000"/>
              </a:spcAft>
            </a:pPr>
            <a:r>
              <a:rPr lang="en-US" sz="1100" kern="1200" baseline="0" dirty="0" smtClean="0">
                <a:solidFill>
                  <a:schemeClr val="accent3"/>
                </a:solidFill>
              </a:rPr>
              <a:t>HIV/AIDS</a:t>
            </a:r>
          </a:p>
          <a:p>
            <a:pPr lvl="0" algn="l" defTabSz="889000">
              <a:lnSpc>
                <a:spcPct val="80000"/>
              </a:lnSpc>
              <a:spcBef>
                <a:spcPct val="0"/>
              </a:spcBef>
              <a:spcAft>
                <a:spcPct val="35000"/>
              </a:spcAft>
            </a:pPr>
            <a:r>
              <a:rPr lang="en-US" sz="1100" kern="1200" baseline="0" dirty="0" smtClean="0">
                <a:solidFill>
                  <a:schemeClr val="accent3"/>
                </a:solidFill>
              </a:rPr>
              <a:t>Infectious Disease</a:t>
            </a:r>
          </a:p>
          <a:p>
            <a:pPr lvl="0" algn="l" defTabSz="889000">
              <a:lnSpc>
                <a:spcPct val="80000"/>
              </a:lnSpc>
              <a:spcBef>
                <a:spcPct val="0"/>
              </a:spcBef>
              <a:spcAft>
                <a:spcPct val="35000"/>
              </a:spcAft>
            </a:pPr>
            <a:r>
              <a:rPr lang="en-US" sz="1100" kern="1200" baseline="0" dirty="0" smtClean="0">
                <a:solidFill>
                  <a:schemeClr val="accent3"/>
                </a:solidFill>
              </a:rPr>
              <a:t>Vital Statistics</a:t>
            </a:r>
          </a:p>
          <a:p>
            <a:pPr lvl="0" algn="l" defTabSz="889000">
              <a:lnSpc>
                <a:spcPct val="80000"/>
              </a:lnSpc>
              <a:spcBef>
                <a:spcPct val="0"/>
              </a:spcBef>
              <a:spcAft>
                <a:spcPct val="35000"/>
              </a:spcAft>
            </a:pPr>
            <a:r>
              <a:rPr lang="en-US" sz="1100" kern="1200" baseline="0" dirty="0" smtClean="0">
                <a:solidFill>
                  <a:schemeClr val="accent3"/>
                </a:solidFill>
              </a:rPr>
              <a:t>Immunizations</a:t>
            </a:r>
          </a:p>
          <a:p>
            <a:pPr lvl="0" algn="l" defTabSz="889000">
              <a:lnSpc>
                <a:spcPct val="80000"/>
              </a:lnSpc>
              <a:spcBef>
                <a:spcPct val="0"/>
              </a:spcBef>
              <a:spcAft>
                <a:spcPct val="35000"/>
              </a:spcAft>
            </a:pPr>
            <a:r>
              <a:rPr lang="en-US" sz="1100" kern="1200" baseline="0" dirty="0" smtClean="0">
                <a:solidFill>
                  <a:schemeClr val="accent4"/>
                </a:solidFill>
              </a:rPr>
              <a:t>Milk Safety</a:t>
            </a:r>
          </a:p>
          <a:p>
            <a:pPr lvl="0" algn="l" defTabSz="889000">
              <a:lnSpc>
                <a:spcPct val="80000"/>
              </a:lnSpc>
              <a:spcBef>
                <a:spcPct val="0"/>
              </a:spcBef>
              <a:spcAft>
                <a:spcPct val="35000"/>
              </a:spcAft>
            </a:pPr>
            <a:r>
              <a:rPr lang="en-US" sz="1100" kern="1200" baseline="0" dirty="0" smtClean="0">
                <a:solidFill>
                  <a:schemeClr val="accent4"/>
                </a:solidFill>
              </a:rPr>
              <a:t>Food Safety</a:t>
            </a:r>
          </a:p>
          <a:p>
            <a:pPr lvl="0" algn="l" defTabSz="889000">
              <a:lnSpc>
                <a:spcPct val="80000"/>
              </a:lnSpc>
              <a:spcBef>
                <a:spcPct val="0"/>
              </a:spcBef>
              <a:spcAft>
                <a:spcPct val="35000"/>
              </a:spcAft>
            </a:pPr>
            <a:r>
              <a:rPr lang="en-US" sz="1100" kern="1200" baseline="0" dirty="0" smtClean="0">
                <a:solidFill>
                  <a:schemeClr val="accent4"/>
                </a:solidFill>
              </a:rPr>
              <a:t>Environmental Management</a:t>
            </a:r>
          </a:p>
          <a:p>
            <a:pPr lvl="0" algn="l" defTabSz="889000">
              <a:lnSpc>
                <a:spcPct val="80000"/>
              </a:lnSpc>
              <a:spcBef>
                <a:spcPct val="0"/>
              </a:spcBef>
              <a:spcAft>
                <a:spcPct val="35000"/>
              </a:spcAft>
            </a:pPr>
            <a:r>
              <a:rPr lang="en-US" sz="1100" kern="1200" baseline="0" dirty="0" smtClean="0">
                <a:solidFill>
                  <a:schemeClr val="accent4"/>
                </a:solidFill>
              </a:rPr>
              <a:t>Radiation Health</a:t>
            </a:r>
          </a:p>
          <a:p>
            <a:pPr lvl="0" algn="l" defTabSz="889000">
              <a:lnSpc>
                <a:spcPct val="80000"/>
              </a:lnSpc>
              <a:spcBef>
                <a:spcPct val="0"/>
              </a:spcBef>
              <a:spcAft>
                <a:spcPct val="35000"/>
              </a:spcAft>
            </a:pPr>
            <a:r>
              <a:rPr lang="en-US" sz="1100" kern="1200" baseline="0" dirty="0" smtClean="0">
                <a:solidFill>
                  <a:schemeClr val="accent4"/>
                </a:solidFill>
              </a:rPr>
              <a:t>Public Safety</a:t>
            </a:r>
          </a:p>
          <a:p>
            <a:pPr lvl="0" algn="l" defTabSz="889000">
              <a:lnSpc>
                <a:spcPct val="80000"/>
              </a:lnSpc>
              <a:spcBef>
                <a:spcPct val="0"/>
              </a:spcBef>
              <a:spcAft>
                <a:spcPct val="35000"/>
              </a:spcAft>
            </a:pPr>
            <a:r>
              <a:rPr lang="en-US" sz="1100" kern="1200" baseline="0" dirty="0" smtClean="0">
                <a:solidFill>
                  <a:schemeClr val="accent4"/>
                </a:solidFill>
              </a:rPr>
              <a:t>Public Health Preparedness</a:t>
            </a:r>
          </a:p>
          <a:p>
            <a:pPr lvl="0" algn="l" defTabSz="889000">
              <a:lnSpc>
                <a:spcPct val="80000"/>
              </a:lnSpc>
              <a:spcBef>
                <a:spcPct val="0"/>
              </a:spcBef>
              <a:spcAft>
                <a:spcPct val="35000"/>
              </a:spcAft>
            </a:pPr>
            <a:r>
              <a:rPr lang="en-US" sz="1100" kern="1200" baseline="0" dirty="0" smtClean="0">
                <a:solidFill>
                  <a:schemeClr val="accent1"/>
                </a:solidFill>
              </a:rPr>
              <a:t>Microbiology</a:t>
            </a:r>
          </a:p>
          <a:p>
            <a:pPr lvl="0" algn="l" defTabSz="889000">
              <a:lnSpc>
                <a:spcPct val="80000"/>
              </a:lnSpc>
              <a:spcBef>
                <a:spcPct val="0"/>
              </a:spcBef>
              <a:spcAft>
                <a:spcPct val="35000"/>
              </a:spcAft>
            </a:pPr>
            <a:r>
              <a:rPr lang="en-US" sz="1100" kern="1200" baseline="0" dirty="0" smtClean="0">
                <a:solidFill>
                  <a:schemeClr val="accent1"/>
                </a:solidFill>
              </a:rPr>
              <a:t>Molecular and Clinical Chemistry</a:t>
            </a:r>
          </a:p>
          <a:p>
            <a:pPr lvl="0" algn="l" defTabSz="889000">
              <a:lnSpc>
                <a:spcPct val="80000"/>
              </a:lnSpc>
              <a:spcBef>
                <a:spcPct val="0"/>
              </a:spcBef>
              <a:spcAft>
                <a:spcPct val="35000"/>
              </a:spcAft>
            </a:pPr>
            <a:r>
              <a:rPr lang="en-US" sz="1100" kern="1200" baseline="0" dirty="0" smtClean="0">
                <a:solidFill>
                  <a:schemeClr val="accent1"/>
                </a:solidFill>
              </a:rPr>
              <a:t>Global Preparedness and Environmental</a:t>
            </a:r>
          </a:p>
          <a:p>
            <a:pPr lvl="0" algn="l" defTabSz="889000">
              <a:lnSpc>
                <a:spcPct val="80000"/>
              </a:lnSpc>
              <a:spcBef>
                <a:spcPct val="0"/>
              </a:spcBef>
              <a:spcAft>
                <a:spcPct val="35000"/>
              </a:spcAft>
            </a:pPr>
            <a:r>
              <a:rPr lang="en-US" sz="1100" kern="1200" baseline="0" dirty="0" smtClean="0">
                <a:solidFill>
                  <a:schemeClr val="accent1"/>
                </a:solidFill>
              </a:rPr>
              <a:t>Business Operations</a:t>
            </a:r>
          </a:p>
          <a:p>
            <a:pPr lvl="0" algn="l" defTabSz="889000">
              <a:lnSpc>
                <a:spcPct val="80000"/>
              </a:lnSpc>
              <a:spcBef>
                <a:spcPct val="0"/>
              </a:spcBef>
              <a:spcAft>
                <a:spcPct val="35000"/>
              </a:spcAft>
            </a:pPr>
            <a:r>
              <a:rPr lang="en-US" sz="1100" kern="1200" baseline="0" dirty="0" smtClean="0">
                <a:solidFill>
                  <a:schemeClr val="accent2"/>
                </a:solidFill>
              </a:rPr>
              <a:t>Contracts and Payment</a:t>
            </a:r>
          </a:p>
          <a:p>
            <a:pPr lvl="0" algn="l" defTabSz="889000">
              <a:lnSpc>
                <a:spcPct val="80000"/>
              </a:lnSpc>
              <a:spcBef>
                <a:spcPct val="0"/>
              </a:spcBef>
              <a:spcAft>
                <a:spcPct val="35000"/>
              </a:spcAft>
            </a:pPr>
            <a:r>
              <a:rPr lang="en-US" sz="1100" kern="1200" baseline="0" dirty="0" smtClean="0">
                <a:solidFill>
                  <a:schemeClr val="accent2"/>
                </a:solidFill>
              </a:rPr>
              <a:t>Local Health Operations</a:t>
            </a:r>
          </a:p>
          <a:p>
            <a:pPr lvl="0" algn="l" defTabSz="889000">
              <a:lnSpc>
                <a:spcPct val="80000"/>
              </a:lnSpc>
              <a:spcBef>
                <a:spcPct val="0"/>
              </a:spcBef>
              <a:spcAft>
                <a:spcPct val="35000"/>
              </a:spcAft>
            </a:pPr>
            <a:r>
              <a:rPr lang="en-US" sz="1100" kern="1200" baseline="0" dirty="0" smtClean="0">
                <a:solidFill>
                  <a:schemeClr val="accent2"/>
                </a:solidFill>
              </a:rPr>
              <a:t>Budget</a:t>
            </a:r>
          </a:p>
          <a:p>
            <a:pPr lvl="0" algn="l" defTabSz="889000">
              <a:lnSpc>
                <a:spcPct val="80000"/>
              </a:lnSpc>
              <a:spcBef>
                <a:spcPct val="0"/>
              </a:spcBef>
              <a:spcAft>
                <a:spcPct val="35000"/>
              </a:spcAft>
            </a:pPr>
            <a:r>
              <a:rPr lang="en-US" sz="1100" kern="1200" baseline="0" dirty="0" smtClean="0">
                <a:solidFill>
                  <a:schemeClr val="accent2"/>
                </a:solidFill>
              </a:rPr>
              <a:t>Local Health Personnel</a:t>
            </a:r>
          </a:p>
          <a:p>
            <a:pPr lvl="0" algn="l" defTabSz="889000">
              <a:lnSpc>
                <a:spcPct val="80000"/>
              </a:lnSpc>
              <a:spcBef>
                <a:spcPct val="0"/>
              </a:spcBef>
              <a:spcAft>
                <a:spcPct val="35000"/>
              </a:spcAft>
            </a:pPr>
            <a:r>
              <a:rPr lang="en-US" sz="1100" kern="1200" baseline="0" dirty="0" smtClean="0">
                <a:solidFill>
                  <a:schemeClr val="accent2"/>
                </a:solidFill>
              </a:rPr>
              <a:t>Education and Workforce Development</a:t>
            </a:r>
          </a:p>
        </p:txBody>
      </p:sp>
      <p:sp>
        <p:nvSpPr>
          <p:cNvPr id="31" name="Title 5"/>
          <p:cNvSpPr txBox="1">
            <a:spLocks/>
          </p:cNvSpPr>
          <p:nvPr userDrawn="1"/>
        </p:nvSpPr>
        <p:spPr>
          <a:xfrm>
            <a:off x="5909" y="1026254"/>
            <a:ext cx="4038600" cy="8721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4400" b="1" dirty="0" smtClean="0">
                <a:solidFill>
                  <a:schemeClr val="bg1"/>
                </a:solidFill>
                <a:latin typeface="+mj-lt"/>
              </a:rPr>
              <a:t>Kentucky</a:t>
            </a:r>
            <a:br>
              <a:rPr lang="en-US" sz="4400" b="1" dirty="0" smtClean="0">
                <a:solidFill>
                  <a:schemeClr val="bg1"/>
                </a:solidFill>
                <a:latin typeface="+mj-lt"/>
              </a:rPr>
            </a:br>
            <a:r>
              <a:rPr lang="en-US" sz="4400" b="1" dirty="0" smtClean="0">
                <a:solidFill>
                  <a:schemeClr val="bg1"/>
                </a:solidFill>
                <a:latin typeface="+mj-lt"/>
              </a:rPr>
              <a:t>Department for</a:t>
            </a:r>
            <a:br>
              <a:rPr lang="en-US" sz="4400" b="1" dirty="0" smtClean="0">
                <a:solidFill>
                  <a:schemeClr val="bg1"/>
                </a:solidFill>
                <a:latin typeface="+mj-lt"/>
              </a:rPr>
            </a:br>
            <a:r>
              <a:rPr lang="en-US" sz="4400" b="1" dirty="0" smtClean="0">
                <a:solidFill>
                  <a:schemeClr val="bg1"/>
                </a:solidFill>
                <a:latin typeface="+mj-lt"/>
              </a:rPr>
              <a:t>Public Health</a:t>
            </a:r>
            <a:endParaRPr lang="en-US" sz="4400" b="1" dirty="0">
              <a:solidFill>
                <a:schemeClr val="bg1"/>
              </a:solidFill>
              <a:latin typeface="+mj-lt"/>
            </a:endParaRPr>
          </a:p>
        </p:txBody>
      </p:sp>
    </p:spTree>
    <p:extLst>
      <p:ext uri="{BB962C8B-B14F-4D97-AF65-F5344CB8AC3E}">
        <p14:creationId xmlns:p14="http://schemas.microsoft.com/office/powerpoint/2010/main" val="38439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743CA32-C7C6-4729-B016-D988AF4364FD}" type="datetime1">
              <a:rPr lang="en-US" smtClean="0"/>
              <a:t>10/9/2020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B96B9B-B160-4202-9BBA-1A3F6F8C4839}"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8809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2EA3749-1042-4920-9F65-E427D64340C1}" type="datetime1">
              <a:rPr lang="en-US" smtClean="0"/>
              <a:t>10/9/2020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7B96B9B-B160-4202-9BBA-1A3F6F8C4839}" type="slidenum">
              <a:rPr lang="en-US" smtClean="0"/>
              <a:pPr/>
              <a:t>‹#›</a:t>
            </a:fld>
            <a:endParaRPr lang="en-US" dirty="0"/>
          </a:p>
        </p:txBody>
      </p:sp>
    </p:spTree>
    <p:extLst>
      <p:ext uri="{BB962C8B-B14F-4D97-AF65-F5344CB8AC3E}">
        <p14:creationId xmlns:p14="http://schemas.microsoft.com/office/powerpoint/2010/main" val="389226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948FFF8-0E55-4C93-9660-546AFF4EBCF1}" type="datetime1">
              <a:rPr lang="en-US" smtClean="0"/>
              <a:t>10/9/2020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7B96B9B-B160-4202-9BBA-1A3F6F8C4839}" type="slidenum">
              <a:rPr lang="en-US" smtClean="0"/>
              <a:pPr/>
              <a:t>‹#›</a:t>
            </a:fld>
            <a:endParaRPr lang="en-US" dirty="0"/>
          </a:p>
        </p:txBody>
      </p:sp>
    </p:spTree>
    <p:extLst>
      <p:ext uri="{BB962C8B-B14F-4D97-AF65-F5344CB8AC3E}">
        <p14:creationId xmlns:p14="http://schemas.microsoft.com/office/powerpoint/2010/main" val="2415379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88AD140-F546-4D81-9BC2-C04D5549320E}" type="datetime1">
              <a:rPr lang="en-US" smtClean="0"/>
              <a:t>10/9/2020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7B96B9B-B160-4202-9BBA-1A3F6F8C4839}" type="slidenum">
              <a:rPr lang="en-US" smtClean="0"/>
              <a:pPr/>
              <a:t>‹#›</a:t>
            </a:fld>
            <a:endParaRPr lang="en-US" dirty="0"/>
          </a:p>
        </p:txBody>
      </p:sp>
    </p:spTree>
    <p:extLst>
      <p:ext uri="{BB962C8B-B14F-4D97-AF65-F5344CB8AC3E}">
        <p14:creationId xmlns:p14="http://schemas.microsoft.com/office/powerpoint/2010/main" val="4250231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68ABFA7-D006-448B-BBE2-300BFCD422B7}" type="datetime1">
              <a:rPr lang="en-US" smtClean="0"/>
              <a:t>10/9/2020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77B96B9B-B160-4202-9BBA-1A3F6F8C4839}" type="slidenum">
              <a:rPr lang="en-US" smtClean="0"/>
              <a:pPr/>
              <a:t>‹#›</a:t>
            </a:fld>
            <a:endParaRPr lang="en-US" dirty="0"/>
          </a:p>
        </p:txBody>
      </p:sp>
    </p:spTree>
    <p:extLst>
      <p:ext uri="{BB962C8B-B14F-4D97-AF65-F5344CB8AC3E}">
        <p14:creationId xmlns:p14="http://schemas.microsoft.com/office/powerpoint/2010/main" val="249034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5B62B19-1CF9-442F-A0D0-FA6E13195785}" type="datetime1">
              <a:rPr lang="en-US" smtClean="0"/>
              <a:t>10/9/2020</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7B96B9B-B160-4202-9BBA-1A3F6F8C4839}" type="slidenum">
              <a:rPr lang="en-US" smtClean="0"/>
              <a:pPr/>
              <a:t>‹#›</a:t>
            </a:fld>
            <a:endParaRPr lang="en-US" dirty="0"/>
          </a:p>
        </p:txBody>
      </p:sp>
    </p:spTree>
    <p:extLst>
      <p:ext uri="{BB962C8B-B14F-4D97-AF65-F5344CB8AC3E}">
        <p14:creationId xmlns:p14="http://schemas.microsoft.com/office/powerpoint/2010/main" val="970412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38F5FA1-64BD-4CE7-98AF-BE7531BF0E8C}" type="datetime1">
              <a:rPr lang="en-US" smtClean="0"/>
              <a:t>10/9/2020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7B96B9B-B160-4202-9BBA-1A3F6F8C4839}" type="slidenum">
              <a:rPr lang="en-US" smtClean="0"/>
              <a:pPr/>
              <a:t>‹#›</a:t>
            </a:fld>
            <a:endParaRPr lang="en-US" dirty="0"/>
          </a:p>
        </p:txBody>
      </p:sp>
    </p:spTree>
    <p:extLst>
      <p:ext uri="{BB962C8B-B14F-4D97-AF65-F5344CB8AC3E}">
        <p14:creationId xmlns:p14="http://schemas.microsoft.com/office/powerpoint/2010/main" val="1036123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0B10F46-DEF6-48CB-AC21-02FE8844F7D4}" type="datetime1">
              <a:rPr lang="en-US" smtClean="0"/>
              <a:t>10/9/2020</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7B96B9B-B160-4202-9BBA-1A3F6F8C4839}"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0167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8" r:id="rId12"/>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178471"/>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456070"/>
            <a:ext cx="2743200" cy="254738"/>
          </a:xfrm>
          <a:prstGeom prst="rect">
            <a:avLst/>
          </a:prstGeom>
        </p:spPr>
        <p:txBody>
          <a:bodyPr vert="horz" lIns="91440" tIns="45720" rIns="91440" bIns="45720" rtlCol="0" anchor="ctr"/>
          <a:lstStyle>
            <a:lvl1pPr algn="l">
              <a:defRPr sz="800">
                <a:solidFill>
                  <a:schemeClr val="bg1">
                    <a:lumMod val="95000"/>
                  </a:schemeClr>
                </a:solidFill>
              </a:defRPr>
            </a:lvl1pPr>
          </a:lstStyle>
          <a:p>
            <a:fld id="{43491ABF-5126-4F7C-AE57-F9D0184E998A}" type="datetime1">
              <a:rPr lang="en-US" smtClean="0"/>
              <a:t>10/9/2020</a:t>
            </a:fld>
            <a:endParaRPr lang="en-US" dirty="0"/>
          </a:p>
        </p:txBody>
      </p:sp>
      <p:sp>
        <p:nvSpPr>
          <p:cNvPr id="5" name="Footer Placeholder 4"/>
          <p:cNvSpPr>
            <a:spLocks noGrp="1"/>
          </p:cNvSpPr>
          <p:nvPr>
            <p:ph type="ftr" sz="quarter" idx="3"/>
          </p:nvPr>
        </p:nvSpPr>
        <p:spPr>
          <a:xfrm>
            <a:off x="4038600" y="6447966"/>
            <a:ext cx="4114800" cy="262842"/>
          </a:xfrm>
          <a:prstGeom prst="rect">
            <a:avLst/>
          </a:prstGeom>
        </p:spPr>
        <p:txBody>
          <a:bodyPr vert="horz" lIns="91440" tIns="45720" rIns="91440" bIns="45720" rtlCol="0" anchor="ctr"/>
          <a:lstStyle>
            <a:lvl1pPr algn="ctr">
              <a:defRPr sz="800">
                <a:solidFill>
                  <a:schemeClr val="bg1">
                    <a:lumMod val="95000"/>
                  </a:schemeClr>
                </a:solidFill>
              </a:defRPr>
            </a:lvl1pPr>
          </a:lstStyle>
          <a:p>
            <a:endParaRPr lang="en-US" dirty="0"/>
          </a:p>
        </p:txBody>
      </p:sp>
      <p:sp>
        <p:nvSpPr>
          <p:cNvPr id="6" name="Slide Number Placeholder 5"/>
          <p:cNvSpPr>
            <a:spLocks noGrp="1"/>
          </p:cNvSpPr>
          <p:nvPr>
            <p:ph type="sldNum" sz="quarter" idx="4"/>
          </p:nvPr>
        </p:nvSpPr>
        <p:spPr>
          <a:xfrm>
            <a:off x="11353799" y="6514978"/>
            <a:ext cx="695325" cy="251816"/>
          </a:xfrm>
          <a:prstGeom prst="rect">
            <a:avLst/>
          </a:prstGeom>
        </p:spPr>
        <p:txBody>
          <a:bodyPr vert="horz" lIns="91440" tIns="45720" rIns="91440" bIns="45720" rtlCol="0" anchor="ctr"/>
          <a:lstStyle>
            <a:lvl1pPr algn="r">
              <a:defRPr sz="1000" b="1">
                <a:solidFill>
                  <a:schemeClr val="bg1">
                    <a:lumMod val="95000"/>
                  </a:schemeClr>
                </a:solidFill>
              </a:defRPr>
            </a:lvl1pPr>
          </a:lstStyle>
          <a:p>
            <a:fld id="{ABB8925F-B6BB-49B0-9469-5285B9C99CB3}" type="slidenum">
              <a:rPr lang="en-US" smtClean="0"/>
              <a:pPr/>
              <a:t>‹#›</a:t>
            </a:fld>
            <a:endParaRPr lang="en-US" dirty="0"/>
          </a:p>
        </p:txBody>
      </p:sp>
      <p:sp>
        <p:nvSpPr>
          <p:cNvPr id="36" name="Title 5"/>
          <p:cNvSpPr txBox="1">
            <a:spLocks/>
          </p:cNvSpPr>
          <p:nvPr userDrawn="1"/>
        </p:nvSpPr>
        <p:spPr>
          <a:xfrm>
            <a:off x="754966" y="1415668"/>
            <a:ext cx="10668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endParaRPr lang="en-US" sz="3400" b="0" dirty="0">
              <a:latin typeface="Calibri Light" panose="020F0302020204030204" pitchFamily="34" charset="0"/>
            </a:endParaRPr>
          </a:p>
        </p:txBody>
      </p:sp>
    </p:spTree>
    <p:extLst>
      <p:ext uri="{BB962C8B-B14F-4D97-AF65-F5344CB8AC3E}">
        <p14:creationId xmlns:p14="http://schemas.microsoft.com/office/powerpoint/2010/main" val="2455821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hf hdr="0" ftr="0" dt="0"/>
  <p:txStyles>
    <p:title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png"/><Relationship Id="rId12"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png"/><Relationship Id="rId9" Type="http://schemas.openxmlformats.org/officeDocument/2006/relationships/image" Target="../media/image30.jpeg"/></Relationships>
</file>

<file path=ppt/slides/_rels/slide25.xml.rels><?xml version="1.0" encoding="UTF-8" standalone="yes"?>
<Relationships xmlns="http://schemas.openxmlformats.org/package/2006/relationships"><Relationship Id="rId8" Type="http://schemas.openxmlformats.org/officeDocument/2006/relationships/hyperlink" Target="mailto:Jennifer@ikids-care.com" TargetMode="External"/><Relationship Id="rId3" Type="http://schemas.openxmlformats.org/officeDocument/2006/relationships/hyperlink" Target="https://kyecac.ky.gov/Pages/index.aspx" TargetMode="External"/><Relationship Id="rId7" Type="http://schemas.openxmlformats.org/officeDocument/2006/relationships/hyperlink" Target="https://chfs.ky.gov/agencies/dph/dmch/Pages/default.aspx" TargetMode="External"/><Relationship Id="rId2" Type="http://schemas.openxmlformats.org/officeDocument/2006/relationships/hyperlink" Target="mailto:amy.neal@ky.gov" TargetMode="External"/><Relationship Id="rId1" Type="http://schemas.openxmlformats.org/officeDocument/2006/relationships/slideLayout" Target="../slideLayouts/slideLayout2.xml"/><Relationship Id="rId6" Type="http://schemas.openxmlformats.org/officeDocument/2006/relationships/hyperlink" Target="mailto:Paula.Goff@ky.gov" TargetMode="External"/><Relationship Id="rId5" Type="http://schemas.openxmlformats.org/officeDocument/2006/relationships/hyperlink" Target="https://chfs.ky.gov/agencies/dcbs/dcc" TargetMode="External"/><Relationship Id="rId4" Type="http://schemas.openxmlformats.org/officeDocument/2006/relationships/hyperlink" Target="mailto:Sarah.Vanover@ky.gov" TargetMode="External"/><Relationship Id="rId9" Type="http://schemas.openxmlformats.org/officeDocument/2006/relationships/hyperlink" Target="https://www.facebook.com/iKidsChildhoodEnrichment/"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34377" y="4546765"/>
            <a:ext cx="9486899" cy="1681842"/>
          </a:xfrm>
        </p:spPr>
        <p:txBody>
          <a:bodyPr>
            <a:normAutofit fontScale="70000" lnSpcReduction="20000"/>
          </a:bodyPr>
          <a:lstStyle/>
          <a:p>
            <a:pPr algn="ctr"/>
            <a:r>
              <a:rPr lang="en-US" b="1" dirty="0">
                <a:solidFill>
                  <a:schemeClr val="tx1"/>
                </a:solidFill>
                <a:latin typeface="Arial" panose="020B0604020202020204" pitchFamily="34" charset="0"/>
                <a:cs typeface="Arial" panose="020B0604020202020204" pitchFamily="34" charset="0"/>
              </a:rPr>
              <a:t> Tobacco </a:t>
            </a:r>
            <a:r>
              <a:rPr lang="en-US" b="1" dirty="0" smtClean="0">
                <a:solidFill>
                  <a:schemeClr val="tx1"/>
                </a:solidFill>
                <a:latin typeface="Arial" panose="020B0604020202020204" pitchFamily="34" charset="0"/>
                <a:cs typeface="Arial" panose="020B0604020202020204" pitchFamily="34" charset="0"/>
              </a:rPr>
              <a:t>settlement Agreement fund Oversight Committee</a:t>
            </a:r>
          </a:p>
          <a:p>
            <a:pPr algn="ctr"/>
            <a:r>
              <a:rPr lang="en-US" b="1" dirty="0" smtClean="0">
                <a:solidFill>
                  <a:schemeClr val="tx1"/>
                </a:solidFill>
                <a:latin typeface="Arial" panose="020B0604020202020204" pitchFamily="34" charset="0"/>
                <a:cs typeface="Arial" panose="020B0604020202020204" pitchFamily="34" charset="0"/>
              </a:rPr>
              <a:t>October 15, 2020 </a:t>
            </a:r>
          </a:p>
          <a:p>
            <a:pPr algn="ctr"/>
            <a:endParaRPr lang="en-US" b="1" dirty="0" smtClean="0">
              <a:solidFill>
                <a:schemeClr val="tx1"/>
              </a:solidFill>
              <a:latin typeface="Arial" panose="020B0604020202020204" pitchFamily="34" charset="0"/>
              <a:cs typeface="Arial" panose="020B0604020202020204" pitchFamily="34" charset="0"/>
            </a:endParaRPr>
          </a:p>
          <a:p>
            <a:pPr algn="ctr"/>
            <a:r>
              <a:rPr lang="en-US" sz="2200" b="1" dirty="0" smtClean="0">
                <a:solidFill>
                  <a:schemeClr val="tx1"/>
                </a:solidFill>
                <a:latin typeface="Arial" panose="020B0604020202020204" pitchFamily="34" charset="0"/>
                <a:cs typeface="Arial" panose="020B0604020202020204" pitchFamily="34" charset="0"/>
              </a:rPr>
              <a:t>Amy Neal</a:t>
            </a:r>
          </a:p>
          <a:p>
            <a:pPr algn="ctr"/>
            <a:r>
              <a:rPr lang="en-US" sz="2200" b="1" dirty="0" smtClean="0">
                <a:solidFill>
                  <a:schemeClr val="tx1"/>
                </a:solidFill>
                <a:latin typeface="Arial" panose="020B0604020202020204" pitchFamily="34" charset="0"/>
                <a:cs typeface="Arial" panose="020B0604020202020204" pitchFamily="34" charset="0"/>
              </a:rPr>
              <a:t>Executive director, Kentucky governor’s office of early childhood</a:t>
            </a:r>
          </a:p>
        </p:txBody>
      </p:sp>
      <p:pic>
        <p:nvPicPr>
          <p:cNvPr id="5" name="Picture 4"/>
          <p:cNvPicPr>
            <a:picLocks noChangeAspect="1"/>
          </p:cNvPicPr>
          <p:nvPr/>
        </p:nvPicPr>
        <p:blipFill>
          <a:blip r:embed="rId3"/>
          <a:stretch>
            <a:fillRect/>
          </a:stretch>
        </p:blipFill>
        <p:spPr>
          <a:xfrm>
            <a:off x="3501070" y="0"/>
            <a:ext cx="4753514" cy="4747443"/>
          </a:xfrm>
          <a:prstGeom prst="rect">
            <a:avLst/>
          </a:prstGeom>
        </p:spPr>
      </p:pic>
      <p:sp>
        <p:nvSpPr>
          <p:cNvPr id="4" name="Slide Number Placeholder 3"/>
          <p:cNvSpPr>
            <a:spLocks noGrp="1"/>
          </p:cNvSpPr>
          <p:nvPr>
            <p:ph type="sldNum" sz="quarter" idx="12"/>
          </p:nvPr>
        </p:nvSpPr>
        <p:spPr/>
        <p:txBody>
          <a:bodyPr/>
          <a:lstStyle/>
          <a:p>
            <a:fld id="{77B96B9B-B160-4202-9BBA-1A3F6F8C4839}" type="slidenum">
              <a:rPr lang="en-US" smtClean="0">
                <a:latin typeface="Arial" panose="020B0604020202020204" pitchFamily="34" charset="0"/>
                <a:cs typeface="Arial" panose="020B0604020202020204" pitchFamily="34" charset="0"/>
              </a:rPr>
              <a:pPr/>
              <a:t>1</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95095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91000" y="609600"/>
            <a:ext cx="3810000" cy="3294743"/>
          </a:xfrm>
        </p:spPr>
      </p:pic>
      <p:sp>
        <p:nvSpPr>
          <p:cNvPr id="5" name="TextBox 4"/>
          <p:cNvSpPr txBox="1"/>
          <p:nvPr/>
        </p:nvSpPr>
        <p:spPr>
          <a:xfrm>
            <a:off x="2438400" y="4264188"/>
            <a:ext cx="7315200" cy="20005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effectLst/>
                <a:uLnTx/>
                <a:uFillTx/>
                <a:latin typeface="Calibri"/>
                <a:ea typeface="+mn-ea"/>
                <a:cs typeface="+mn-cs"/>
              </a:rPr>
              <a:t>Department for Community Based 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smtClean="0">
                <a:latin typeface="Calibri"/>
              </a:rPr>
              <a:t>FY20 Child Care Allotment: $9,750,000</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Calibri"/>
              </a:rPr>
              <a:t>Dr. Sarah Vanover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Calibri"/>
              </a:rPr>
              <a:t>Director, DCBS Division of Child Care</a:t>
            </a:r>
          </a:p>
        </p:txBody>
      </p:sp>
      <p:sp>
        <p:nvSpPr>
          <p:cNvPr id="3" name="Slide Number Placeholder 2"/>
          <p:cNvSpPr>
            <a:spLocks noGrp="1"/>
          </p:cNvSpPr>
          <p:nvPr>
            <p:ph type="sldNum" sz="quarter" idx="12"/>
          </p:nvPr>
        </p:nvSpPr>
        <p:spPr/>
        <p:txBody>
          <a:bodyPr/>
          <a:lstStyle/>
          <a:p>
            <a:fld id="{77B96B9B-B160-4202-9BBA-1A3F6F8C4839}" type="slidenum">
              <a:rPr lang="en-US" smtClean="0"/>
              <a:pPr/>
              <a:t>10</a:t>
            </a:fld>
            <a:endParaRPr lang="en-US" dirty="0"/>
          </a:p>
        </p:txBody>
      </p:sp>
    </p:spTree>
    <p:extLst>
      <p:ext uri="{BB962C8B-B14F-4D97-AF65-F5344CB8AC3E}">
        <p14:creationId xmlns:p14="http://schemas.microsoft.com/office/powerpoint/2010/main" val="19137678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846862" y="2759210"/>
            <a:ext cx="1678039" cy="909432"/>
          </a:xfrm>
          <a:prstGeom prst="rect">
            <a:avLst/>
          </a:prstGeom>
          <a:solidFill>
            <a:srgbClr val="FFFFFF"/>
          </a:solidFill>
          <a:ln w="9525">
            <a:solidFill>
              <a:schemeClr val="accent5"/>
            </a:solidFill>
            <a:miter lim="800000"/>
            <a:headEnd/>
            <a:tailEnd/>
          </a:ln>
        </p:spPr>
        <p:txBody>
          <a:bodyPr rot="0" vert="horz" wrap="square" lIns="91440" tIns="45720" rIns="91440" bIns="45720" anchor="t" anchorCtr="0">
            <a:noAutofit/>
          </a:bodyPr>
          <a:lstStyle/>
          <a:p>
            <a:pPr marL="0" marR="0" algn="ctr">
              <a:spcBef>
                <a:spcPts val="0"/>
              </a:spcBef>
            </a:pPr>
            <a:r>
              <a:rPr lang="en-US"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FY20 Child Care Expenditures</a:t>
            </a:r>
          </a:p>
          <a:p>
            <a:pPr marL="0" marR="0" algn="ctr">
              <a:spcBef>
                <a:spcPts val="0"/>
              </a:spcBef>
            </a:pPr>
            <a:r>
              <a:rPr lang="en-US" sz="1600"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$9,750,000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2385390" y="6295868"/>
            <a:ext cx="7311297" cy="461665"/>
          </a:xfrm>
          <a:prstGeom prst="rect">
            <a:avLst/>
          </a:prstGeom>
          <a:noFill/>
        </p:spPr>
        <p:txBody>
          <a:bodyPr wrap="none" rtlCol="0">
            <a:spAutoFit/>
          </a:bodyPr>
          <a:lstStyle/>
          <a:p>
            <a:pPr algn="ctr"/>
            <a:r>
              <a:rPr lang="en-US" sz="2400" b="1" dirty="0" smtClean="0">
                <a:solidFill>
                  <a:schemeClr val="bg1"/>
                </a:solidFill>
              </a:rPr>
              <a:t>FY20 Tobacco Settlement Funds Child Care Expenditures</a:t>
            </a:r>
            <a:endParaRPr lang="en-US" sz="2400" b="1" dirty="0">
              <a:solidFill>
                <a:schemeClr val="bg1"/>
              </a:solidFill>
            </a:endParaRPr>
          </a:p>
        </p:txBody>
      </p:sp>
      <p:sp>
        <p:nvSpPr>
          <p:cNvPr id="3" name="TextBox 2"/>
          <p:cNvSpPr txBox="1"/>
          <p:nvPr/>
        </p:nvSpPr>
        <p:spPr>
          <a:xfrm>
            <a:off x="1137424" y="314870"/>
            <a:ext cx="9389328" cy="1200329"/>
          </a:xfrm>
          <a:prstGeom prst="rect">
            <a:avLst/>
          </a:prstGeom>
          <a:noFill/>
        </p:spPr>
        <p:txBody>
          <a:bodyPr wrap="square" rtlCol="0">
            <a:spAutoFit/>
          </a:bodyPr>
          <a:lstStyle/>
          <a:p>
            <a:r>
              <a:rPr lang="en-US" sz="3600" dirty="0" smtClean="0">
                <a:solidFill>
                  <a:srgbClr val="074B79"/>
                </a:solidFill>
                <a:latin typeface="Arial" panose="020B0604020202020204" pitchFamily="34" charset="0"/>
                <a:cs typeface="Arial" panose="020B0604020202020204" pitchFamily="34" charset="0"/>
              </a:rPr>
              <a:t>Tobacco Settlement Funds in Community Based Services</a:t>
            </a:r>
            <a:endParaRPr lang="en-US" sz="3600" dirty="0">
              <a:solidFill>
                <a:srgbClr val="074B79"/>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p:txBody>
          <a:bodyPr/>
          <a:lstStyle/>
          <a:p>
            <a:fld id="{77B96B9B-B160-4202-9BBA-1A3F6F8C4839}" type="slidenum">
              <a:rPr lang="en-US" smtClean="0"/>
              <a:pPr/>
              <a:t>11</a:t>
            </a:fld>
            <a:endParaRPr lang="en-US" dirty="0"/>
          </a:p>
        </p:txBody>
      </p:sp>
      <p:sp>
        <p:nvSpPr>
          <p:cNvPr id="8" name="Content Placeholder 7"/>
          <p:cNvSpPr>
            <a:spLocks noGrp="1"/>
          </p:cNvSpPr>
          <p:nvPr>
            <p:ph sz="half" idx="4294967295"/>
          </p:nvPr>
        </p:nvSpPr>
        <p:spPr>
          <a:xfrm>
            <a:off x="0" y="2119313"/>
            <a:ext cx="4298950" cy="2497137"/>
          </a:xfrm>
        </p:spPr>
        <p:txBody>
          <a:bodyPr>
            <a:noAutofit/>
          </a:bodyPr>
          <a:lstStyle/>
          <a:p>
            <a:r>
              <a:rPr lang="en-US" dirty="0">
                <a:solidFill>
                  <a:srgbClr val="074B79"/>
                </a:solidFill>
                <a:latin typeface="Arial" panose="020B0604020202020204" pitchFamily="34" charset="0"/>
                <a:cs typeface="Arial" panose="020B0604020202020204" pitchFamily="34" charset="0"/>
              </a:rPr>
              <a:t>Child Care - </a:t>
            </a:r>
            <a:r>
              <a:rPr lang="en-US" dirty="0" smtClean="0">
                <a:solidFill>
                  <a:srgbClr val="074B79"/>
                </a:solidFill>
                <a:latin typeface="Arial" panose="020B0604020202020204" pitchFamily="34" charset="0"/>
                <a:cs typeface="Arial" panose="020B0604020202020204" pitchFamily="34" charset="0"/>
              </a:rPr>
              <a:t>$9,750,000</a:t>
            </a:r>
            <a:endParaRPr lang="en-US" dirty="0">
              <a:solidFill>
                <a:srgbClr val="074B79"/>
              </a:solidFill>
              <a:latin typeface="Arial" panose="020B0604020202020204" pitchFamily="34" charset="0"/>
              <a:cs typeface="Arial" panose="020B0604020202020204" pitchFamily="34" charset="0"/>
            </a:endParaRPr>
          </a:p>
          <a:p>
            <a:pPr>
              <a:lnSpc>
                <a:spcPct val="100000"/>
              </a:lnSpc>
              <a:spcBef>
                <a:spcPts val="0"/>
              </a:spcBef>
              <a:spcAft>
                <a:spcPts val="0"/>
              </a:spcAft>
            </a:pPr>
            <a:r>
              <a:rPr lang="en-US" dirty="0" smtClean="0">
                <a:solidFill>
                  <a:srgbClr val="074B79"/>
                </a:solidFill>
                <a:latin typeface="Arial" panose="020B0604020202020204" pitchFamily="34" charset="0"/>
                <a:cs typeface="Arial" panose="020B0604020202020204" pitchFamily="34" charset="0"/>
              </a:rPr>
              <a:t>Family &amp; Community Based</a:t>
            </a:r>
          </a:p>
          <a:p>
            <a:pPr marL="0" indent="0">
              <a:lnSpc>
                <a:spcPct val="100000"/>
              </a:lnSpc>
              <a:spcBef>
                <a:spcPts val="0"/>
              </a:spcBef>
              <a:spcAft>
                <a:spcPts val="0"/>
              </a:spcAft>
              <a:buNone/>
              <a:tabLst>
                <a:tab pos="344488" algn="l"/>
              </a:tabLst>
            </a:pPr>
            <a:r>
              <a:rPr lang="en-US" dirty="0" smtClean="0">
                <a:solidFill>
                  <a:srgbClr val="074B79"/>
                </a:solidFill>
                <a:latin typeface="Arial" panose="020B0604020202020204" pitchFamily="34" charset="0"/>
                <a:cs typeface="Arial" panose="020B0604020202020204" pitchFamily="34" charset="0"/>
              </a:rPr>
              <a:t>	Services - $175,000</a:t>
            </a:r>
          </a:p>
          <a:p>
            <a:r>
              <a:rPr lang="en-US" dirty="0">
                <a:solidFill>
                  <a:srgbClr val="074B79"/>
                </a:solidFill>
                <a:latin typeface="Arial" panose="020B0604020202020204" pitchFamily="34" charset="0"/>
                <a:cs typeface="Arial" panose="020B0604020202020204" pitchFamily="34" charset="0"/>
              </a:rPr>
              <a:t>Early Childhood </a:t>
            </a:r>
            <a:r>
              <a:rPr lang="en-US" dirty="0" smtClean="0">
                <a:solidFill>
                  <a:srgbClr val="074B79"/>
                </a:solidFill>
                <a:latin typeface="Arial" panose="020B0604020202020204" pitchFamily="34" charset="0"/>
                <a:cs typeface="Arial" panose="020B0604020202020204" pitchFamily="34" charset="0"/>
              </a:rPr>
              <a:t>Adoption &amp; Foster </a:t>
            </a:r>
            <a:r>
              <a:rPr lang="en-US" dirty="0">
                <a:solidFill>
                  <a:srgbClr val="074B79"/>
                </a:solidFill>
                <a:latin typeface="Arial" panose="020B0604020202020204" pitchFamily="34" charset="0"/>
                <a:cs typeface="Arial" panose="020B0604020202020204" pitchFamily="34" charset="0"/>
              </a:rPr>
              <a:t>Care Supports - $</a:t>
            </a:r>
            <a:r>
              <a:rPr lang="en-US" dirty="0" smtClean="0">
                <a:solidFill>
                  <a:srgbClr val="074B79"/>
                </a:solidFill>
                <a:latin typeface="Arial" panose="020B0604020202020204" pitchFamily="34" charset="0"/>
                <a:cs typeface="Arial" panose="020B0604020202020204" pitchFamily="34" charset="0"/>
              </a:rPr>
              <a:t>2.5M</a:t>
            </a:r>
            <a:endParaRPr lang="en-US" dirty="0">
              <a:solidFill>
                <a:srgbClr val="074B79"/>
              </a:solidFill>
              <a:latin typeface="Arial" panose="020B0604020202020204" pitchFamily="34" charset="0"/>
              <a:cs typeface="Arial" panose="020B0604020202020204" pitchFamily="34" charset="0"/>
            </a:endParaRPr>
          </a:p>
        </p:txBody>
      </p:sp>
      <p:graphicFrame>
        <p:nvGraphicFramePr>
          <p:cNvPr id="11" name="Chart 10"/>
          <p:cNvGraphicFramePr/>
          <p:nvPr>
            <p:extLst>
              <p:ext uri="{D42A27DB-BD31-4B8C-83A1-F6EECF244321}">
                <p14:modId xmlns:p14="http://schemas.microsoft.com/office/powerpoint/2010/main" val="3596333266"/>
              </p:ext>
            </p:extLst>
          </p:nvPr>
        </p:nvGraphicFramePr>
        <p:xfrm>
          <a:off x="3942735" y="1041416"/>
          <a:ext cx="7452852" cy="5254452"/>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1375604" y="5456813"/>
            <a:ext cx="3576918" cy="584775"/>
          </a:xfrm>
          <a:prstGeom prst="rect">
            <a:avLst/>
          </a:prstGeom>
          <a:noFill/>
        </p:spPr>
        <p:txBody>
          <a:bodyPr wrap="square" rtlCol="0">
            <a:spAutoFit/>
          </a:bodyPr>
          <a:lstStyle/>
          <a:p>
            <a:r>
              <a:rPr lang="en-US" sz="1600" dirty="0" smtClean="0">
                <a:solidFill>
                  <a:srgbClr val="074B79"/>
                </a:solidFill>
                <a:latin typeface="Arial" panose="020B0604020202020204" pitchFamily="34" charset="0"/>
                <a:cs typeface="Arial" panose="020B0604020202020204" pitchFamily="34" charset="0"/>
              </a:rPr>
              <a:t>Percentage of expenditures atypical due to COVID-19</a:t>
            </a:r>
            <a:endParaRPr lang="en-US" sz="1600" dirty="0">
              <a:solidFill>
                <a:srgbClr val="074B7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73148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92908"/>
            <a:ext cx="10058400" cy="1450757"/>
          </a:xfrm>
        </p:spPr>
        <p:txBody>
          <a:bodyPr>
            <a:normAutofit fontScale="90000"/>
          </a:bodyPr>
          <a:lstStyle/>
          <a:p>
            <a:pPr algn="ctr"/>
            <a:r>
              <a:rPr lang="en-US" dirty="0" smtClean="0">
                <a:solidFill>
                  <a:srgbClr val="074B79"/>
                </a:solidFill>
                <a:latin typeface="Arial" panose="020B0604020202020204" pitchFamily="34" charset="0"/>
                <a:cs typeface="Arial" panose="020B0604020202020204" pitchFamily="34" charset="0"/>
              </a:rPr>
              <a:t>The Child Care and Development Fund (CCDF)</a:t>
            </a:r>
            <a:br>
              <a:rPr lang="en-US" dirty="0" smtClean="0">
                <a:solidFill>
                  <a:srgbClr val="074B79"/>
                </a:solidFill>
                <a:latin typeface="Arial" panose="020B0604020202020204" pitchFamily="34" charset="0"/>
                <a:cs typeface="Arial" panose="020B0604020202020204" pitchFamily="34" charset="0"/>
              </a:rPr>
            </a:br>
            <a:r>
              <a:rPr lang="en-US" sz="2700" dirty="0" smtClean="0">
                <a:solidFill>
                  <a:srgbClr val="074B79"/>
                </a:solidFill>
                <a:latin typeface="Arial" panose="020B0604020202020204" pitchFamily="34" charset="0"/>
                <a:cs typeface="Arial" panose="020B0604020202020204" pitchFamily="34" charset="0"/>
              </a:rPr>
              <a:t>SFY20 allocation (mandatory &amp; discretionary funds): $125,093,817</a:t>
            </a:r>
            <a:endParaRPr lang="en-US" sz="2700" dirty="0">
              <a:solidFill>
                <a:srgbClr val="074B79"/>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09600" y="1735809"/>
            <a:ext cx="10972800" cy="4711485"/>
          </a:xfrm>
        </p:spPr>
        <p:txBody>
          <a:bodyPr>
            <a:normAutofit lnSpcReduction="10000"/>
          </a:bodyPr>
          <a:lstStyle/>
          <a:p>
            <a:pPr marL="0" indent="0">
              <a:buNone/>
            </a:pPr>
            <a:r>
              <a:rPr lang="en-US" sz="2800" dirty="0" smtClean="0">
                <a:solidFill>
                  <a:srgbClr val="074B79"/>
                </a:solidFill>
              </a:rPr>
              <a:t>This federal grant is designed to promote success for children, employment for parents, and economic security for parents by ensuring stable, high quality child care. </a:t>
            </a:r>
          </a:p>
          <a:p>
            <a:pPr marL="0" indent="0">
              <a:buNone/>
            </a:pPr>
            <a:r>
              <a:rPr lang="en-US" sz="2800" dirty="0" smtClean="0">
                <a:solidFill>
                  <a:srgbClr val="074B79"/>
                </a:solidFill>
              </a:rPr>
              <a:t>CCDF funds support the following initiatives in Kentucky:</a:t>
            </a:r>
          </a:p>
          <a:p>
            <a:pPr marL="401638" lvl="1" indent="-290513">
              <a:buClr>
                <a:srgbClr val="074B79"/>
              </a:buClr>
              <a:buFont typeface="Arial" panose="020B0604020202020204" pitchFamily="34" charset="0"/>
              <a:buChar char="•"/>
            </a:pPr>
            <a:r>
              <a:rPr lang="en-US" sz="2000" dirty="0" smtClean="0">
                <a:solidFill>
                  <a:srgbClr val="074B79"/>
                </a:solidFill>
              </a:rPr>
              <a:t>Child care subsidies for 23,101 families </a:t>
            </a:r>
            <a:r>
              <a:rPr lang="en-US" sz="2000" dirty="0">
                <a:solidFill>
                  <a:srgbClr val="074B79"/>
                </a:solidFill>
              </a:rPr>
              <a:t>and </a:t>
            </a:r>
            <a:r>
              <a:rPr lang="en-US" sz="2000" dirty="0" smtClean="0">
                <a:solidFill>
                  <a:srgbClr val="074B79"/>
                </a:solidFill>
              </a:rPr>
              <a:t>41,600 children in SFY20</a:t>
            </a:r>
            <a:endParaRPr lang="en-US" sz="2000" dirty="0">
              <a:solidFill>
                <a:srgbClr val="074B79"/>
              </a:solidFill>
            </a:endParaRPr>
          </a:p>
          <a:p>
            <a:pPr marL="401638" lvl="1" indent="-290513">
              <a:buClr>
                <a:srgbClr val="074B79"/>
              </a:buClr>
              <a:buFont typeface="Arial" panose="020B0604020202020204" pitchFamily="34" charset="0"/>
              <a:buChar char="•"/>
            </a:pPr>
            <a:r>
              <a:rPr lang="en-US" sz="2000" dirty="0" smtClean="0">
                <a:solidFill>
                  <a:srgbClr val="074B79"/>
                </a:solidFill>
              </a:rPr>
              <a:t>Monitoring and supports for approximately 2,200 child care centers and family child care homes at any given time</a:t>
            </a:r>
          </a:p>
          <a:p>
            <a:pPr marL="401638" lvl="1" indent="-290513">
              <a:buClr>
                <a:srgbClr val="074B79"/>
              </a:buClr>
              <a:buFont typeface="Arial" panose="020B0604020202020204" pitchFamily="34" charset="0"/>
              <a:buChar char="•"/>
            </a:pPr>
            <a:r>
              <a:rPr lang="en-US" sz="2000" dirty="0" smtClean="0">
                <a:solidFill>
                  <a:srgbClr val="074B79"/>
                </a:solidFill>
              </a:rPr>
              <a:t>Professional development supports and background checks for 58,102 child care workers since February 2018</a:t>
            </a:r>
          </a:p>
          <a:p>
            <a:pPr marL="401638" lvl="1" indent="-290513">
              <a:buClr>
                <a:srgbClr val="074B79"/>
              </a:buClr>
              <a:buFont typeface="Arial" panose="020B0604020202020204" pitchFamily="34" charset="0"/>
              <a:buChar char="•"/>
            </a:pPr>
            <a:r>
              <a:rPr lang="en-US" sz="2000" dirty="0" smtClean="0">
                <a:solidFill>
                  <a:srgbClr val="074B79"/>
                </a:solidFill>
              </a:rPr>
              <a:t>Special initiatives for infant and toddler care, disaster preparedness training and response, and consumer education</a:t>
            </a:r>
          </a:p>
          <a:p>
            <a:pPr lvl="1">
              <a:buFont typeface="Wingdings" panose="05000000000000000000" pitchFamily="2" charset="2"/>
              <a:buChar char="«"/>
            </a:pPr>
            <a:endParaRPr lang="en-US" sz="900" dirty="0" smtClean="0">
              <a:solidFill>
                <a:srgbClr val="074B79"/>
              </a:solidFill>
            </a:endParaRPr>
          </a:p>
          <a:p>
            <a:pPr marL="0" indent="0">
              <a:buNone/>
            </a:pPr>
            <a:r>
              <a:rPr lang="en-US" sz="2800" b="1" dirty="0" smtClean="0">
                <a:solidFill>
                  <a:srgbClr val="074B79"/>
                </a:solidFill>
              </a:rPr>
              <a:t>  </a:t>
            </a:r>
            <a:r>
              <a:rPr lang="en-US" sz="2400" b="1" u="sng" dirty="0" smtClean="0">
                <a:solidFill>
                  <a:srgbClr val="074B79"/>
                </a:solidFill>
              </a:rPr>
              <a:t>Tobacco dollars serve as the entirety of the required matching funds for CCDF </a:t>
            </a:r>
          </a:p>
        </p:txBody>
      </p:sp>
      <p:sp>
        <p:nvSpPr>
          <p:cNvPr id="5" name="Slide Number Placeholder 4"/>
          <p:cNvSpPr>
            <a:spLocks noGrp="1"/>
          </p:cNvSpPr>
          <p:nvPr>
            <p:ph type="sldNum" sz="quarter" idx="12"/>
          </p:nvPr>
        </p:nvSpPr>
        <p:spPr/>
        <p:txBody>
          <a:bodyPr/>
          <a:lstStyle/>
          <a:p>
            <a:fld id="{77B96B9B-B160-4202-9BBA-1A3F6F8C4839}" type="slidenum">
              <a:rPr lang="en-US" smtClean="0"/>
              <a:pPr/>
              <a:t>12</a:t>
            </a:fld>
            <a:endParaRPr lang="en-US" dirty="0"/>
          </a:p>
        </p:txBody>
      </p:sp>
    </p:spTree>
    <p:extLst>
      <p:ext uri="{BB962C8B-B14F-4D97-AF65-F5344CB8AC3E}">
        <p14:creationId xmlns:p14="http://schemas.microsoft.com/office/powerpoint/2010/main" val="15089144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74B79"/>
                </a:solidFill>
                <a:latin typeface="Arial" panose="020B0604020202020204" pitchFamily="34" charset="0"/>
                <a:cs typeface="Arial" panose="020B0604020202020204" pitchFamily="34" charset="0"/>
              </a:rPr>
              <a:t>What is Kentucky All STARS?</a:t>
            </a:r>
            <a:endParaRPr lang="en-US" sz="3600" dirty="0">
              <a:solidFill>
                <a:srgbClr val="074B79"/>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097280" y="2029522"/>
            <a:ext cx="10058400" cy="3839572"/>
          </a:xfrm>
        </p:spPr>
        <p:txBody>
          <a:bodyPr>
            <a:normAutofit/>
          </a:bodyPr>
          <a:lstStyle/>
          <a:p>
            <a:pPr marL="0" indent="0">
              <a:buNone/>
            </a:pPr>
            <a:r>
              <a:rPr lang="en-US" dirty="0" smtClean="0">
                <a:solidFill>
                  <a:srgbClr val="074B79"/>
                </a:solidFill>
                <a:latin typeface="Arial" panose="020B0604020202020204" pitchFamily="34" charset="0"/>
                <a:cs typeface="Arial" panose="020B0604020202020204" pitchFamily="34" charset="0"/>
              </a:rPr>
              <a:t>Kentucky </a:t>
            </a:r>
            <a:r>
              <a:rPr lang="en-US" dirty="0">
                <a:solidFill>
                  <a:srgbClr val="074B79"/>
                </a:solidFill>
                <a:latin typeface="Arial" panose="020B0604020202020204" pitchFamily="34" charset="0"/>
                <a:cs typeface="Arial" panose="020B0604020202020204" pitchFamily="34" charset="0"/>
              </a:rPr>
              <a:t>All STARS is Kentucky's </a:t>
            </a:r>
            <a:r>
              <a:rPr lang="en-US" dirty="0" smtClean="0">
                <a:solidFill>
                  <a:srgbClr val="074B79"/>
                </a:solidFill>
                <a:latin typeface="Arial" panose="020B0604020202020204" pitchFamily="34" charset="0"/>
                <a:cs typeface="Arial" panose="020B0604020202020204" pitchFamily="34" charset="0"/>
              </a:rPr>
              <a:t>five-star </a:t>
            </a:r>
            <a:r>
              <a:rPr lang="en-US" dirty="0">
                <a:solidFill>
                  <a:srgbClr val="074B79"/>
                </a:solidFill>
                <a:latin typeface="Arial" panose="020B0604020202020204" pitchFamily="34" charset="0"/>
                <a:cs typeface="Arial" panose="020B0604020202020204" pitchFamily="34" charset="0"/>
              </a:rPr>
              <a:t>quality rating and improvement system for </a:t>
            </a:r>
            <a:r>
              <a:rPr lang="en-US" dirty="0" smtClean="0">
                <a:solidFill>
                  <a:srgbClr val="074B79"/>
                </a:solidFill>
                <a:latin typeface="Arial" panose="020B0604020202020204" pitchFamily="34" charset="0"/>
                <a:cs typeface="Arial" panose="020B0604020202020204" pitchFamily="34" charset="0"/>
              </a:rPr>
              <a:t>early childhood education programs. </a:t>
            </a:r>
          </a:p>
          <a:p>
            <a:pPr marL="0" indent="0">
              <a:buNone/>
            </a:pPr>
            <a:r>
              <a:rPr lang="en-US" dirty="0" smtClean="0">
                <a:solidFill>
                  <a:srgbClr val="074B79"/>
                </a:solidFill>
                <a:latin typeface="Arial" panose="020B0604020202020204" pitchFamily="34" charset="0"/>
                <a:cs typeface="Arial" panose="020B0604020202020204" pitchFamily="34" charset="0"/>
              </a:rPr>
              <a:t>Child care programs participating in Kentucky All STARS demonstrate a commitment to quality by focusing on the following indicators:</a:t>
            </a:r>
          </a:p>
          <a:p>
            <a:pPr lvl="1">
              <a:buFont typeface="Wingdings" panose="05000000000000000000" pitchFamily="2" charset="2"/>
              <a:buChar char="«"/>
            </a:pPr>
            <a:r>
              <a:rPr lang="en-US" sz="2000" dirty="0" smtClean="0">
                <a:solidFill>
                  <a:srgbClr val="074B79"/>
                </a:solidFill>
                <a:latin typeface="Arial" panose="020B0604020202020204" pitchFamily="34" charset="0"/>
                <a:cs typeface="Arial" panose="020B0604020202020204" pitchFamily="34" charset="0"/>
              </a:rPr>
              <a:t>Family and community engagement</a:t>
            </a:r>
          </a:p>
          <a:p>
            <a:pPr lvl="1">
              <a:buFont typeface="Wingdings" panose="05000000000000000000" pitchFamily="2" charset="2"/>
              <a:buChar char="«"/>
            </a:pPr>
            <a:r>
              <a:rPr lang="en-US" sz="2000" dirty="0" smtClean="0">
                <a:solidFill>
                  <a:srgbClr val="074B79"/>
                </a:solidFill>
                <a:latin typeface="Arial" panose="020B0604020202020204" pitchFamily="34" charset="0"/>
                <a:cs typeface="Arial" panose="020B0604020202020204" pitchFamily="34" charset="0"/>
              </a:rPr>
              <a:t>Classroom and instructional quality</a:t>
            </a:r>
          </a:p>
          <a:p>
            <a:pPr lvl="1">
              <a:buFont typeface="Wingdings" panose="05000000000000000000" pitchFamily="2" charset="2"/>
              <a:buChar char="«"/>
            </a:pPr>
            <a:r>
              <a:rPr lang="en-US" sz="2000" dirty="0" smtClean="0">
                <a:solidFill>
                  <a:srgbClr val="074B79"/>
                </a:solidFill>
                <a:latin typeface="Arial" panose="020B0604020202020204" pitchFamily="34" charset="0"/>
                <a:cs typeface="Arial" panose="020B0604020202020204" pitchFamily="34" charset="0"/>
              </a:rPr>
              <a:t>Staff qualifications and professional development</a:t>
            </a:r>
          </a:p>
          <a:p>
            <a:pPr lvl="1">
              <a:buFont typeface="Wingdings" panose="05000000000000000000" pitchFamily="2" charset="2"/>
              <a:buChar char="«"/>
            </a:pPr>
            <a:r>
              <a:rPr lang="en-US" sz="2000" dirty="0" smtClean="0">
                <a:solidFill>
                  <a:srgbClr val="074B79"/>
                </a:solidFill>
                <a:latin typeface="Arial" panose="020B0604020202020204" pitchFamily="34" charset="0"/>
                <a:cs typeface="Arial" panose="020B0604020202020204" pitchFamily="34" charset="0"/>
              </a:rPr>
              <a:t>Administrative and leadership practices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6044" y="3857414"/>
            <a:ext cx="3022169" cy="2014779"/>
          </a:xfrm>
          <a:prstGeom prst="rect">
            <a:avLst/>
          </a:prstGeom>
        </p:spPr>
      </p:pic>
      <p:sp>
        <p:nvSpPr>
          <p:cNvPr id="6" name="Slide Number Placeholder 5"/>
          <p:cNvSpPr>
            <a:spLocks noGrp="1"/>
          </p:cNvSpPr>
          <p:nvPr>
            <p:ph type="sldNum" sz="quarter" idx="12"/>
          </p:nvPr>
        </p:nvSpPr>
        <p:spPr/>
        <p:txBody>
          <a:bodyPr/>
          <a:lstStyle/>
          <a:p>
            <a:fld id="{77B96B9B-B160-4202-9BBA-1A3F6F8C4839}" type="slidenum">
              <a:rPr lang="en-US" smtClean="0"/>
              <a:pPr/>
              <a:t>13</a:t>
            </a:fld>
            <a:endParaRPr lang="en-US" dirty="0"/>
          </a:p>
        </p:txBody>
      </p:sp>
    </p:spTree>
    <p:extLst>
      <p:ext uri="{BB962C8B-B14F-4D97-AF65-F5344CB8AC3E}">
        <p14:creationId xmlns:p14="http://schemas.microsoft.com/office/powerpoint/2010/main" val="17161289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764207519"/>
              </p:ext>
            </p:extLst>
          </p:nvPr>
        </p:nvGraphicFramePr>
        <p:xfrm>
          <a:off x="1643918" y="593181"/>
          <a:ext cx="8861691" cy="4222352"/>
        </p:xfrm>
        <a:graphic>
          <a:graphicData uri="http://schemas.openxmlformats.org/drawingml/2006/table">
            <a:tbl>
              <a:tblPr>
                <a:tableStyleId>{5C22544A-7EE6-4342-B048-85BDC9FD1C3A}</a:tableStyleId>
              </a:tblPr>
              <a:tblGrid>
                <a:gridCol w="1622991">
                  <a:extLst>
                    <a:ext uri="{9D8B030D-6E8A-4147-A177-3AD203B41FA5}">
                      <a16:colId xmlns:a16="http://schemas.microsoft.com/office/drawing/2014/main" val="2007411522"/>
                    </a:ext>
                  </a:extLst>
                </a:gridCol>
                <a:gridCol w="1206450">
                  <a:extLst>
                    <a:ext uri="{9D8B030D-6E8A-4147-A177-3AD203B41FA5}">
                      <a16:colId xmlns:a16="http://schemas.microsoft.com/office/drawing/2014/main" val="3428545083"/>
                    </a:ext>
                  </a:extLst>
                </a:gridCol>
                <a:gridCol w="1206450">
                  <a:extLst>
                    <a:ext uri="{9D8B030D-6E8A-4147-A177-3AD203B41FA5}">
                      <a16:colId xmlns:a16="http://schemas.microsoft.com/office/drawing/2014/main" val="3068693974"/>
                    </a:ext>
                  </a:extLst>
                </a:gridCol>
                <a:gridCol w="1206450">
                  <a:extLst>
                    <a:ext uri="{9D8B030D-6E8A-4147-A177-3AD203B41FA5}">
                      <a16:colId xmlns:a16="http://schemas.microsoft.com/office/drawing/2014/main" val="751095608"/>
                    </a:ext>
                  </a:extLst>
                </a:gridCol>
                <a:gridCol w="1206450">
                  <a:extLst>
                    <a:ext uri="{9D8B030D-6E8A-4147-A177-3AD203B41FA5}">
                      <a16:colId xmlns:a16="http://schemas.microsoft.com/office/drawing/2014/main" val="4247172779"/>
                    </a:ext>
                  </a:extLst>
                </a:gridCol>
                <a:gridCol w="1206450">
                  <a:extLst>
                    <a:ext uri="{9D8B030D-6E8A-4147-A177-3AD203B41FA5}">
                      <a16:colId xmlns:a16="http://schemas.microsoft.com/office/drawing/2014/main" val="1254437298"/>
                    </a:ext>
                  </a:extLst>
                </a:gridCol>
                <a:gridCol w="1206450">
                  <a:extLst>
                    <a:ext uri="{9D8B030D-6E8A-4147-A177-3AD203B41FA5}">
                      <a16:colId xmlns:a16="http://schemas.microsoft.com/office/drawing/2014/main" val="985547756"/>
                    </a:ext>
                  </a:extLst>
                </a:gridCol>
              </a:tblGrid>
              <a:tr h="552865">
                <a:tc gridSpan="7">
                  <a:txBody>
                    <a:bodyPr/>
                    <a:lstStyle/>
                    <a:p>
                      <a:pPr algn="ctr" fontAlgn="b"/>
                      <a:r>
                        <a:rPr lang="en-US" sz="2800" u="sng" strike="noStrike" dirty="0">
                          <a:solidFill>
                            <a:srgbClr val="074B79"/>
                          </a:solidFill>
                          <a:effectLst/>
                        </a:rPr>
                        <a:t>Kentucky All STARS </a:t>
                      </a:r>
                      <a:r>
                        <a:rPr lang="en-US" sz="2800" u="sng" strike="noStrike" dirty="0" smtClean="0">
                          <a:solidFill>
                            <a:srgbClr val="074B79"/>
                          </a:solidFill>
                          <a:effectLst/>
                        </a:rPr>
                        <a:t>Levels by Provider Type</a:t>
                      </a:r>
                      <a:endParaRPr lang="en-US" sz="2800" b="1" i="0" u="sng" strike="noStrike" dirty="0">
                        <a:solidFill>
                          <a:srgbClr val="074B79"/>
                        </a:solidFill>
                        <a:effectLst/>
                        <a:latin typeface="Calibri" panose="020F0502020204030204" pitchFamily="34" charset="0"/>
                      </a:endParaRPr>
                    </a:p>
                  </a:txBody>
                  <a:tcPr marL="9525" marR="9525" marT="9525"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90873854"/>
                  </a:ext>
                </a:extLst>
              </a:tr>
              <a:tr h="562833">
                <a:tc>
                  <a:txBody>
                    <a:bodyPr/>
                    <a:lstStyle/>
                    <a:p>
                      <a:pPr algn="ctr" rtl="0" fontAlgn="ctr"/>
                      <a:r>
                        <a:rPr lang="en-US" sz="1200" u="none" strike="noStrike" dirty="0">
                          <a:solidFill>
                            <a:srgbClr val="074B79"/>
                          </a:solidFill>
                          <a:effectLst/>
                        </a:rPr>
                        <a:t> </a:t>
                      </a:r>
                      <a:endParaRPr lang="en-US" sz="1200" b="1" i="0" u="none" strike="noStrike" dirty="0">
                        <a:solidFill>
                          <a:srgbClr val="074B79"/>
                        </a:solidFill>
                        <a:effectLst/>
                        <a:latin typeface="Arial" panose="020B0604020202020204" pitchFamily="34" charset="0"/>
                      </a:endParaRPr>
                    </a:p>
                  </a:txBody>
                  <a:tcPr marL="9525" marR="9525" marT="9525" marB="0" anchor="ctr"/>
                </a:tc>
                <a:tc>
                  <a:txBody>
                    <a:bodyPr/>
                    <a:lstStyle/>
                    <a:p>
                      <a:pPr algn="ctr" rtl="0" fontAlgn="ctr"/>
                      <a:r>
                        <a:rPr lang="en-US" sz="2800" u="none" strike="noStrike" dirty="0">
                          <a:solidFill>
                            <a:srgbClr val="074B79"/>
                          </a:solidFill>
                          <a:effectLst/>
                        </a:rPr>
                        <a:t>Level 1</a:t>
                      </a:r>
                      <a:endParaRPr lang="en-US" sz="2800" b="1" i="0" u="none" strike="noStrike" dirty="0">
                        <a:solidFill>
                          <a:srgbClr val="074B79"/>
                        </a:solidFill>
                        <a:effectLst/>
                        <a:latin typeface="Arial" panose="020B0604020202020204" pitchFamily="34" charset="0"/>
                      </a:endParaRPr>
                    </a:p>
                  </a:txBody>
                  <a:tcPr marL="9525" marR="9525" marT="9525" marB="0" anchor="c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2800" u="none" strike="noStrike" dirty="0" smtClean="0">
                          <a:solidFill>
                            <a:srgbClr val="074B79"/>
                          </a:solidFill>
                          <a:effectLst/>
                        </a:rPr>
                        <a:t>Level 2</a:t>
                      </a:r>
                      <a:endParaRPr lang="en-US" sz="2800" b="1" i="0" u="none" strike="noStrike" dirty="0" smtClean="0">
                        <a:solidFill>
                          <a:srgbClr val="074B79"/>
                        </a:solidFill>
                        <a:effectLst/>
                        <a:latin typeface="Arial" panose="020B0604020202020204" pitchFamily="34" charset="0"/>
                      </a:endParaRPr>
                    </a:p>
                  </a:txBody>
                  <a:tcPr marL="9525" marR="9525" marT="9525" marB="0" anchor="ctr">
                    <a:solidFill>
                      <a:schemeClr val="bg1">
                        <a:lumMod val="95000"/>
                      </a:schemeClr>
                    </a:solidFill>
                  </a:tcPr>
                </a:tc>
                <a:tc>
                  <a:txBody>
                    <a:bodyPr/>
                    <a:lstStyle/>
                    <a:p>
                      <a:pPr algn="ctr" rtl="0" fontAlgn="ctr"/>
                      <a:r>
                        <a:rPr lang="en-US" sz="2800" u="none" strike="noStrike" dirty="0">
                          <a:solidFill>
                            <a:srgbClr val="074B79"/>
                          </a:solidFill>
                          <a:effectLst/>
                        </a:rPr>
                        <a:t>Level </a:t>
                      </a:r>
                      <a:r>
                        <a:rPr lang="en-US" sz="2800" u="none" strike="noStrike" dirty="0" smtClean="0">
                          <a:solidFill>
                            <a:srgbClr val="074B79"/>
                          </a:solidFill>
                          <a:effectLst/>
                        </a:rPr>
                        <a:t>3</a:t>
                      </a:r>
                      <a:endParaRPr lang="en-US" sz="2800" b="1" i="0" u="none" strike="noStrike" dirty="0">
                        <a:solidFill>
                          <a:srgbClr val="074B79"/>
                        </a:solidFill>
                        <a:effectLst/>
                        <a:latin typeface="Arial" panose="020B0604020202020204" pitchFamily="34" charset="0"/>
                      </a:endParaRPr>
                    </a:p>
                  </a:txBody>
                  <a:tcPr marL="9525" marR="9525" marT="9525" marB="0" anchor="ctr"/>
                </a:tc>
                <a:tc>
                  <a:txBody>
                    <a:bodyPr/>
                    <a:lstStyle/>
                    <a:p>
                      <a:pPr algn="ctr" rtl="0" fontAlgn="ctr"/>
                      <a:r>
                        <a:rPr lang="en-US" sz="2800" u="none" strike="noStrike" dirty="0">
                          <a:solidFill>
                            <a:srgbClr val="074B79"/>
                          </a:solidFill>
                          <a:effectLst/>
                        </a:rPr>
                        <a:t>Level </a:t>
                      </a:r>
                      <a:r>
                        <a:rPr lang="en-US" sz="2800" u="none" strike="noStrike" dirty="0" smtClean="0">
                          <a:solidFill>
                            <a:srgbClr val="074B79"/>
                          </a:solidFill>
                          <a:effectLst/>
                        </a:rPr>
                        <a:t>4</a:t>
                      </a:r>
                      <a:endParaRPr lang="en-US" sz="2800" b="1" i="0" u="none" strike="noStrike" dirty="0">
                        <a:solidFill>
                          <a:srgbClr val="074B79"/>
                        </a:solidFill>
                        <a:effectLst/>
                        <a:latin typeface="Arial" panose="020B0604020202020204" pitchFamily="34" charset="0"/>
                      </a:endParaRPr>
                    </a:p>
                  </a:txBody>
                  <a:tcPr marL="9525" marR="9525" marT="9525" marB="0" anchor="ctr">
                    <a:solidFill>
                      <a:schemeClr val="bg1">
                        <a:lumMod val="95000"/>
                      </a:schemeClr>
                    </a:solidFill>
                  </a:tcPr>
                </a:tc>
                <a:tc>
                  <a:txBody>
                    <a:bodyPr/>
                    <a:lstStyle/>
                    <a:p>
                      <a:pPr algn="ctr" rtl="0" fontAlgn="ctr"/>
                      <a:r>
                        <a:rPr lang="en-US" sz="2800" u="none" strike="noStrike" dirty="0">
                          <a:solidFill>
                            <a:srgbClr val="074B79"/>
                          </a:solidFill>
                          <a:effectLst/>
                        </a:rPr>
                        <a:t>Level </a:t>
                      </a:r>
                      <a:r>
                        <a:rPr lang="en-US" sz="2800" u="none" strike="noStrike" dirty="0" smtClean="0">
                          <a:solidFill>
                            <a:srgbClr val="074B79"/>
                          </a:solidFill>
                          <a:effectLst/>
                        </a:rPr>
                        <a:t>5</a:t>
                      </a:r>
                      <a:endParaRPr lang="en-US" sz="2800" b="1" i="0" u="none" strike="noStrike" dirty="0">
                        <a:solidFill>
                          <a:srgbClr val="074B79"/>
                        </a:solidFill>
                        <a:effectLst/>
                        <a:latin typeface="Arial" panose="020B0604020202020204" pitchFamily="34" charset="0"/>
                      </a:endParaRPr>
                    </a:p>
                  </a:txBody>
                  <a:tcPr marL="9525" marR="9525" marT="9525" marB="0" anchor="ctr"/>
                </a:tc>
                <a:tc>
                  <a:txBody>
                    <a:bodyPr/>
                    <a:lstStyle/>
                    <a:p>
                      <a:pPr algn="ctr" rtl="0" fontAlgn="ctr"/>
                      <a:r>
                        <a:rPr lang="en-US" sz="2800" b="0" i="0" u="none" strike="noStrike" dirty="0" smtClean="0">
                          <a:solidFill>
                            <a:srgbClr val="074B79"/>
                          </a:solidFill>
                          <a:effectLst/>
                          <a:latin typeface="+mn-lt"/>
                        </a:rPr>
                        <a:t>Total</a:t>
                      </a:r>
                      <a:endParaRPr lang="en-US" sz="2800" b="1" i="0" u="none" strike="noStrike" dirty="0">
                        <a:solidFill>
                          <a:srgbClr val="074B79"/>
                        </a:solidFill>
                        <a:effectLst/>
                        <a:latin typeface="Arial" panose="020B0604020202020204" pitchFamily="34" charset="0"/>
                      </a:endParaRPr>
                    </a:p>
                  </a:txBody>
                  <a:tcPr marL="9525" marR="9525" marT="9525" marB="0" anchor="ctr">
                    <a:solidFill>
                      <a:schemeClr val="bg1">
                        <a:lumMod val="95000"/>
                      </a:schemeClr>
                    </a:solidFill>
                  </a:tcPr>
                </a:tc>
                <a:extLst>
                  <a:ext uri="{0D108BD9-81ED-4DB2-BD59-A6C34878D82A}">
                    <a16:rowId xmlns:a16="http://schemas.microsoft.com/office/drawing/2014/main" val="1201671367"/>
                  </a:ext>
                </a:extLst>
              </a:tr>
              <a:tr h="722978">
                <a:tc>
                  <a:txBody>
                    <a:bodyPr/>
                    <a:lstStyle/>
                    <a:p>
                      <a:pPr algn="ctr" rtl="0" fontAlgn="ctr"/>
                      <a:r>
                        <a:rPr lang="en-US" sz="2800" u="none" strike="noStrike" dirty="0">
                          <a:solidFill>
                            <a:srgbClr val="074B79"/>
                          </a:solidFill>
                          <a:effectLst/>
                        </a:rPr>
                        <a:t>CERTIFIED</a:t>
                      </a:r>
                      <a:endParaRPr lang="en-US" sz="2800" b="1" i="0" u="none" strike="noStrike" dirty="0">
                        <a:solidFill>
                          <a:srgbClr val="074B79"/>
                        </a:solidFill>
                        <a:effectLst/>
                        <a:latin typeface="Arial" panose="020B0604020202020204" pitchFamily="34" charset="0"/>
                      </a:endParaRPr>
                    </a:p>
                  </a:txBody>
                  <a:tcPr marL="9525" marR="9525" marT="9525" marB="0" anchor="ctr"/>
                </a:tc>
                <a:tc>
                  <a:txBody>
                    <a:bodyPr/>
                    <a:lstStyle/>
                    <a:p>
                      <a:pPr algn="ctr" rtl="0" fontAlgn="ctr"/>
                      <a:r>
                        <a:rPr lang="en-US" sz="2800" b="0" i="0" u="none" strike="noStrike" dirty="0">
                          <a:solidFill>
                            <a:srgbClr val="074B79"/>
                          </a:solidFill>
                          <a:effectLst/>
                          <a:latin typeface="Arial" panose="020B0604020202020204" pitchFamily="34" charset="0"/>
                        </a:rPr>
                        <a:t>147</a:t>
                      </a:r>
                    </a:p>
                  </a:txBody>
                  <a:tcPr marL="6350" marR="6350" marT="6350" marB="0" anchor="ctr">
                    <a:solidFill>
                      <a:schemeClr val="bg1">
                        <a:lumMod val="95000"/>
                      </a:schemeClr>
                    </a:solidFill>
                  </a:tcPr>
                </a:tc>
                <a:tc>
                  <a:txBody>
                    <a:bodyPr/>
                    <a:lstStyle/>
                    <a:p>
                      <a:pPr algn="ctr" rtl="0" fontAlgn="ctr"/>
                      <a:r>
                        <a:rPr lang="en-US" sz="2800" b="0" i="0" u="none" strike="noStrike">
                          <a:solidFill>
                            <a:srgbClr val="074B79"/>
                          </a:solidFill>
                          <a:effectLst/>
                          <a:latin typeface="Arial" panose="020B0604020202020204" pitchFamily="34" charset="0"/>
                        </a:rPr>
                        <a:t>34</a:t>
                      </a:r>
                    </a:p>
                  </a:txBody>
                  <a:tcPr marL="6350" marR="6350" marT="6350" marB="0" anchor="ctr">
                    <a:solidFill>
                      <a:schemeClr val="bg1">
                        <a:lumMod val="95000"/>
                      </a:schemeClr>
                    </a:solidFill>
                  </a:tcPr>
                </a:tc>
                <a:tc>
                  <a:txBody>
                    <a:bodyPr/>
                    <a:lstStyle/>
                    <a:p>
                      <a:pPr algn="ctr" rtl="0" fontAlgn="ctr"/>
                      <a:r>
                        <a:rPr lang="en-US" sz="2800" b="0" i="0" u="none" strike="noStrike">
                          <a:solidFill>
                            <a:srgbClr val="074B79"/>
                          </a:solidFill>
                          <a:effectLst/>
                          <a:latin typeface="Arial" panose="020B0604020202020204" pitchFamily="34" charset="0"/>
                        </a:rPr>
                        <a:t>24</a:t>
                      </a:r>
                    </a:p>
                  </a:txBody>
                  <a:tcPr marL="6350" marR="6350" marT="6350" marB="0" anchor="ctr"/>
                </a:tc>
                <a:tc>
                  <a:txBody>
                    <a:bodyPr/>
                    <a:lstStyle/>
                    <a:p>
                      <a:pPr algn="ctr" rtl="0" fontAlgn="ctr"/>
                      <a:r>
                        <a:rPr lang="en-US" sz="2800" b="0" i="0" u="none" strike="noStrike">
                          <a:solidFill>
                            <a:srgbClr val="074B79"/>
                          </a:solidFill>
                          <a:effectLst/>
                          <a:latin typeface="Arial" panose="020B0604020202020204" pitchFamily="34" charset="0"/>
                        </a:rPr>
                        <a:t>22</a:t>
                      </a:r>
                    </a:p>
                  </a:txBody>
                  <a:tcPr marL="6350" marR="6350" marT="6350" marB="0" anchor="ctr">
                    <a:solidFill>
                      <a:schemeClr val="bg1">
                        <a:lumMod val="95000"/>
                      </a:schemeClr>
                    </a:solidFill>
                  </a:tcPr>
                </a:tc>
                <a:tc>
                  <a:txBody>
                    <a:bodyPr/>
                    <a:lstStyle/>
                    <a:p>
                      <a:pPr algn="ctr" rtl="0" fontAlgn="ctr"/>
                      <a:r>
                        <a:rPr lang="en-US" sz="2800" b="0" i="0" u="none" strike="noStrike" dirty="0">
                          <a:solidFill>
                            <a:srgbClr val="074B79"/>
                          </a:solidFill>
                          <a:effectLst/>
                          <a:latin typeface="Arial" panose="020B0604020202020204" pitchFamily="34" charset="0"/>
                        </a:rPr>
                        <a:t>7</a:t>
                      </a:r>
                    </a:p>
                  </a:txBody>
                  <a:tcPr marL="6350" marR="6350" marT="6350" marB="0" anchor="ctr"/>
                </a:tc>
                <a:tc>
                  <a:txBody>
                    <a:bodyPr/>
                    <a:lstStyle/>
                    <a:p>
                      <a:pPr algn="ctr" rtl="0" fontAlgn="ctr"/>
                      <a:r>
                        <a:rPr lang="en-US" sz="2800" b="0" i="0" u="none" strike="noStrike" dirty="0">
                          <a:solidFill>
                            <a:srgbClr val="074B79"/>
                          </a:solidFill>
                          <a:effectLst/>
                          <a:latin typeface="Arial" panose="020B0604020202020204" pitchFamily="34" charset="0"/>
                        </a:rPr>
                        <a:t>234</a:t>
                      </a:r>
                    </a:p>
                  </a:txBody>
                  <a:tcPr marL="6350" marR="6350" marT="6350" marB="0" anchor="ctr">
                    <a:solidFill>
                      <a:schemeClr val="bg1">
                        <a:lumMod val="95000"/>
                      </a:schemeClr>
                    </a:solidFill>
                  </a:tcPr>
                </a:tc>
                <a:extLst>
                  <a:ext uri="{0D108BD9-81ED-4DB2-BD59-A6C34878D82A}">
                    <a16:rowId xmlns:a16="http://schemas.microsoft.com/office/drawing/2014/main" val="1383382817"/>
                  </a:ext>
                </a:extLst>
              </a:tr>
              <a:tr h="722978">
                <a:tc>
                  <a:txBody>
                    <a:bodyPr/>
                    <a:lstStyle/>
                    <a:p>
                      <a:pPr algn="ctr" rtl="0" fontAlgn="ctr"/>
                      <a:r>
                        <a:rPr lang="en-US" sz="2800" u="none" strike="noStrike" dirty="0">
                          <a:solidFill>
                            <a:srgbClr val="074B79"/>
                          </a:solidFill>
                          <a:effectLst/>
                        </a:rPr>
                        <a:t>LICENSED TYPE I</a:t>
                      </a:r>
                      <a:endParaRPr lang="en-US" sz="2800" b="1" i="0" u="none" strike="noStrike" dirty="0">
                        <a:solidFill>
                          <a:srgbClr val="074B79"/>
                        </a:solidFill>
                        <a:effectLst/>
                        <a:latin typeface="Arial" panose="020B0604020202020204" pitchFamily="34" charset="0"/>
                      </a:endParaRPr>
                    </a:p>
                  </a:txBody>
                  <a:tcPr marL="9525" marR="9525" marT="9525" marB="0" anchor="ctr"/>
                </a:tc>
                <a:tc>
                  <a:txBody>
                    <a:bodyPr/>
                    <a:lstStyle/>
                    <a:p>
                      <a:pPr algn="ctr" rtl="0" fontAlgn="ctr"/>
                      <a:r>
                        <a:rPr lang="en-US" sz="2800" b="0" i="0" u="none" strike="noStrike">
                          <a:solidFill>
                            <a:srgbClr val="074B79"/>
                          </a:solidFill>
                          <a:effectLst/>
                          <a:latin typeface="Arial" panose="020B0604020202020204" pitchFamily="34" charset="0"/>
                        </a:rPr>
                        <a:t>796</a:t>
                      </a:r>
                    </a:p>
                  </a:txBody>
                  <a:tcPr marL="6350" marR="6350" marT="6350" marB="0" anchor="ctr">
                    <a:solidFill>
                      <a:schemeClr val="bg1">
                        <a:lumMod val="95000"/>
                      </a:schemeClr>
                    </a:solidFill>
                  </a:tcPr>
                </a:tc>
                <a:tc>
                  <a:txBody>
                    <a:bodyPr/>
                    <a:lstStyle/>
                    <a:p>
                      <a:pPr algn="ctr" rtl="0" fontAlgn="ctr"/>
                      <a:r>
                        <a:rPr lang="en-US" sz="2800" b="0" i="0" u="none" strike="noStrike">
                          <a:solidFill>
                            <a:srgbClr val="074B79"/>
                          </a:solidFill>
                          <a:effectLst/>
                          <a:latin typeface="Arial" panose="020B0604020202020204" pitchFamily="34" charset="0"/>
                        </a:rPr>
                        <a:t>147</a:t>
                      </a:r>
                    </a:p>
                  </a:txBody>
                  <a:tcPr marL="6350" marR="6350" marT="6350" marB="0" anchor="ctr">
                    <a:solidFill>
                      <a:schemeClr val="bg1">
                        <a:lumMod val="95000"/>
                      </a:schemeClr>
                    </a:solidFill>
                  </a:tcPr>
                </a:tc>
                <a:tc>
                  <a:txBody>
                    <a:bodyPr/>
                    <a:lstStyle/>
                    <a:p>
                      <a:pPr algn="ctr" rtl="0" fontAlgn="ctr"/>
                      <a:r>
                        <a:rPr lang="en-US" sz="2800" b="0" i="0" u="none" strike="noStrike">
                          <a:solidFill>
                            <a:srgbClr val="074B79"/>
                          </a:solidFill>
                          <a:effectLst/>
                          <a:latin typeface="Arial" panose="020B0604020202020204" pitchFamily="34" charset="0"/>
                        </a:rPr>
                        <a:t>351</a:t>
                      </a:r>
                    </a:p>
                  </a:txBody>
                  <a:tcPr marL="6350" marR="6350" marT="6350" marB="0" anchor="ctr"/>
                </a:tc>
                <a:tc>
                  <a:txBody>
                    <a:bodyPr/>
                    <a:lstStyle/>
                    <a:p>
                      <a:pPr algn="ctr" rtl="0" fontAlgn="ctr"/>
                      <a:r>
                        <a:rPr lang="en-US" sz="2800" b="0" i="0" u="none" strike="noStrike">
                          <a:solidFill>
                            <a:srgbClr val="074B79"/>
                          </a:solidFill>
                          <a:effectLst/>
                          <a:latin typeface="Arial" panose="020B0604020202020204" pitchFamily="34" charset="0"/>
                        </a:rPr>
                        <a:t>304</a:t>
                      </a:r>
                    </a:p>
                  </a:txBody>
                  <a:tcPr marL="6350" marR="6350" marT="6350" marB="0" anchor="ctr">
                    <a:solidFill>
                      <a:schemeClr val="bg1">
                        <a:lumMod val="95000"/>
                      </a:schemeClr>
                    </a:solidFill>
                  </a:tcPr>
                </a:tc>
                <a:tc>
                  <a:txBody>
                    <a:bodyPr/>
                    <a:lstStyle/>
                    <a:p>
                      <a:pPr algn="ctr" rtl="0" fontAlgn="ctr"/>
                      <a:r>
                        <a:rPr lang="en-US" sz="2800" b="0" i="0" u="none" strike="noStrike">
                          <a:solidFill>
                            <a:srgbClr val="074B79"/>
                          </a:solidFill>
                          <a:effectLst/>
                          <a:latin typeface="Arial" panose="020B0604020202020204" pitchFamily="34" charset="0"/>
                        </a:rPr>
                        <a:t>198</a:t>
                      </a:r>
                    </a:p>
                  </a:txBody>
                  <a:tcPr marL="6350" marR="6350" marT="6350" marB="0" anchor="ctr"/>
                </a:tc>
                <a:tc>
                  <a:txBody>
                    <a:bodyPr/>
                    <a:lstStyle/>
                    <a:p>
                      <a:pPr algn="ctr" rtl="0" fontAlgn="ctr"/>
                      <a:r>
                        <a:rPr lang="en-US" sz="2800" b="0" i="0" u="none" strike="noStrike" dirty="0" smtClean="0">
                          <a:solidFill>
                            <a:srgbClr val="074B79"/>
                          </a:solidFill>
                          <a:effectLst/>
                          <a:latin typeface="Arial" panose="020B0604020202020204" pitchFamily="34" charset="0"/>
                        </a:rPr>
                        <a:t>1,796</a:t>
                      </a:r>
                      <a:endParaRPr lang="en-US" sz="2800" b="0" i="0" u="none" strike="noStrike" dirty="0">
                        <a:solidFill>
                          <a:srgbClr val="074B79"/>
                        </a:solidFill>
                        <a:effectLst/>
                        <a:latin typeface="Arial" panose="020B0604020202020204" pitchFamily="34" charset="0"/>
                      </a:endParaRPr>
                    </a:p>
                  </a:txBody>
                  <a:tcPr marL="6350" marR="6350" marT="6350" marB="0" anchor="ctr">
                    <a:solidFill>
                      <a:schemeClr val="bg1">
                        <a:lumMod val="95000"/>
                      </a:schemeClr>
                    </a:solidFill>
                  </a:tcPr>
                </a:tc>
                <a:extLst>
                  <a:ext uri="{0D108BD9-81ED-4DB2-BD59-A6C34878D82A}">
                    <a16:rowId xmlns:a16="http://schemas.microsoft.com/office/drawing/2014/main" val="4287554890"/>
                  </a:ext>
                </a:extLst>
              </a:tr>
              <a:tr h="1084466">
                <a:tc>
                  <a:txBody>
                    <a:bodyPr/>
                    <a:lstStyle/>
                    <a:p>
                      <a:pPr algn="ctr" rtl="0" fontAlgn="ctr"/>
                      <a:r>
                        <a:rPr lang="en-US" sz="2800" u="none" strike="noStrike" dirty="0">
                          <a:solidFill>
                            <a:srgbClr val="074B79"/>
                          </a:solidFill>
                          <a:effectLst/>
                        </a:rPr>
                        <a:t>LICENSED TYPE II</a:t>
                      </a:r>
                      <a:endParaRPr lang="en-US" sz="2800" b="1" i="0" u="none" strike="noStrike" dirty="0">
                        <a:solidFill>
                          <a:srgbClr val="074B79"/>
                        </a:solidFill>
                        <a:effectLst/>
                        <a:latin typeface="Arial" panose="020B0604020202020204" pitchFamily="34" charset="0"/>
                      </a:endParaRPr>
                    </a:p>
                  </a:txBody>
                  <a:tcPr marL="9525" marR="9525" marT="9525" marB="0" anchor="ctr"/>
                </a:tc>
                <a:tc>
                  <a:txBody>
                    <a:bodyPr/>
                    <a:lstStyle/>
                    <a:p>
                      <a:pPr algn="ctr" rtl="0" fontAlgn="ctr"/>
                      <a:r>
                        <a:rPr lang="en-US" sz="2800" b="0" i="0" u="none" strike="noStrike">
                          <a:solidFill>
                            <a:srgbClr val="074B79"/>
                          </a:solidFill>
                          <a:effectLst/>
                          <a:latin typeface="Arial" panose="020B0604020202020204" pitchFamily="34" charset="0"/>
                        </a:rPr>
                        <a:t>25</a:t>
                      </a:r>
                    </a:p>
                  </a:txBody>
                  <a:tcPr marL="6350" marR="6350" marT="6350" marB="0" anchor="ctr">
                    <a:solidFill>
                      <a:schemeClr val="bg1">
                        <a:lumMod val="95000"/>
                      </a:schemeClr>
                    </a:solidFill>
                  </a:tcPr>
                </a:tc>
                <a:tc>
                  <a:txBody>
                    <a:bodyPr/>
                    <a:lstStyle/>
                    <a:p>
                      <a:pPr algn="ctr" rtl="0" fontAlgn="ctr"/>
                      <a:r>
                        <a:rPr lang="en-US" sz="2800" b="0" i="0" u="none" strike="noStrike">
                          <a:solidFill>
                            <a:srgbClr val="074B79"/>
                          </a:solidFill>
                          <a:effectLst/>
                          <a:latin typeface="Arial" panose="020B0604020202020204" pitchFamily="34" charset="0"/>
                        </a:rPr>
                        <a:t>6</a:t>
                      </a:r>
                    </a:p>
                  </a:txBody>
                  <a:tcPr marL="6350" marR="6350" marT="6350" marB="0" anchor="ctr">
                    <a:solidFill>
                      <a:schemeClr val="bg1">
                        <a:lumMod val="95000"/>
                      </a:schemeClr>
                    </a:solidFill>
                  </a:tcPr>
                </a:tc>
                <a:tc>
                  <a:txBody>
                    <a:bodyPr/>
                    <a:lstStyle/>
                    <a:p>
                      <a:pPr algn="ctr" rtl="0" fontAlgn="ctr"/>
                      <a:r>
                        <a:rPr lang="en-US" sz="2800" b="0" i="0" u="none" strike="noStrike">
                          <a:solidFill>
                            <a:srgbClr val="074B79"/>
                          </a:solidFill>
                          <a:effectLst/>
                          <a:latin typeface="Arial" panose="020B0604020202020204" pitchFamily="34" charset="0"/>
                        </a:rPr>
                        <a:t>5</a:t>
                      </a:r>
                    </a:p>
                  </a:txBody>
                  <a:tcPr marL="6350" marR="6350" marT="6350" marB="0" anchor="ctr"/>
                </a:tc>
                <a:tc>
                  <a:txBody>
                    <a:bodyPr/>
                    <a:lstStyle/>
                    <a:p>
                      <a:pPr algn="ctr" rtl="0" fontAlgn="ctr"/>
                      <a:r>
                        <a:rPr lang="en-US" sz="2800" b="0" i="0" u="none" strike="noStrike">
                          <a:solidFill>
                            <a:srgbClr val="074B79"/>
                          </a:solidFill>
                          <a:effectLst/>
                          <a:latin typeface="Arial" panose="020B0604020202020204" pitchFamily="34" charset="0"/>
                        </a:rPr>
                        <a:t>5</a:t>
                      </a:r>
                    </a:p>
                  </a:txBody>
                  <a:tcPr marL="6350" marR="6350" marT="6350" marB="0" anchor="ctr">
                    <a:solidFill>
                      <a:schemeClr val="bg1">
                        <a:lumMod val="95000"/>
                      </a:schemeClr>
                    </a:solidFill>
                  </a:tcPr>
                </a:tc>
                <a:tc>
                  <a:txBody>
                    <a:bodyPr/>
                    <a:lstStyle/>
                    <a:p>
                      <a:pPr algn="ctr" rtl="0" fontAlgn="ctr"/>
                      <a:r>
                        <a:rPr lang="en-US" sz="2800" b="0" i="0" u="none" strike="noStrike">
                          <a:solidFill>
                            <a:srgbClr val="074B79"/>
                          </a:solidFill>
                          <a:effectLst/>
                          <a:latin typeface="Arial" panose="020B0604020202020204" pitchFamily="34" charset="0"/>
                        </a:rPr>
                        <a:t>5</a:t>
                      </a:r>
                    </a:p>
                  </a:txBody>
                  <a:tcPr marL="6350" marR="6350" marT="6350" marB="0" anchor="ctr"/>
                </a:tc>
                <a:tc>
                  <a:txBody>
                    <a:bodyPr/>
                    <a:lstStyle/>
                    <a:p>
                      <a:pPr algn="ctr" rtl="0" fontAlgn="ctr"/>
                      <a:r>
                        <a:rPr lang="en-US" sz="2800" b="0" i="0" u="none" strike="noStrike" dirty="0">
                          <a:solidFill>
                            <a:srgbClr val="074B79"/>
                          </a:solidFill>
                          <a:effectLst/>
                          <a:latin typeface="Arial" panose="020B0604020202020204" pitchFamily="34" charset="0"/>
                        </a:rPr>
                        <a:t>46</a:t>
                      </a:r>
                    </a:p>
                  </a:txBody>
                  <a:tcPr marL="6350" marR="6350" marT="6350" marB="0" anchor="ctr">
                    <a:solidFill>
                      <a:schemeClr val="bg1">
                        <a:lumMod val="95000"/>
                      </a:schemeClr>
                    </a:solidFill>
                  </a:tcPr>
                </a:tc>
                <a:extLst>
                  <a:ext uri="{0D108BD9-81ED-4DB2-BD59-A6C34878D82A}">
                    <a16:rowId xmlns:a16="http://schemas.microsoft.com/office/drawing/2014/main" val="3979260222"/>
                  </a:ext>
                </a:extLst>
              </a:tr>
              <a:tr h="425281">
                <a:tc>
                  <a:txBody>
                    <a:bodyPr/>
                    <a:lstStyle/>
                    <a:p>
                      <a:pPr algn="ctr" rtl="0" fontAlgn="ctr"/>
                      <a:r>
                        <a:rPr lang="en-US" sz="2800" u="none" strike="noStrike" dirty="0">
                          <a:solidFill>
                            <a:srgbClr val="074B79"/>
                          </a:solidFill>
                          <a:effectLst/>
                        </a:rPr>
                        <a:t>Total</a:t>
                      </a:r>
                      <a:endParaRPr lang="en-US" sz="2800" b="1" i="0" u="none" strike="noStrike" dirty="0">
                        <a:solidFill>
                          <a:srgbClr val="074B79"/>
                        </a:solidFill>
                        <a:effectLst/>
                        <a:latin typeface="Arial" panose="020B0604020202020204" pitchFamily="34" charset="0"/>
                      </a:endParaRPr>
                    </a:p>
                  </a:txBody>
                  <a:tcPr marL="9525" marR="9525" marT="9525" marB="0" anchor="ctr"/>
                </a:tc>
                <a:tc>
                  <a:txBody>
                    <a:bodyPr/>
                    <a:lstStyle/>
                    <a:p>
                      <a:pPr algn="ctr" rtl="0" fontAlgn="ctr"/>
                      <a:r>
                        <a:rPr lang="en-US" sz="2800" b="0" i="0" u="none" strike="noStrike">
                          <a:solidFill>
                            <a:srgbClr val="074B79"/>
                          </a:solidFill>
                          <a:effectLst/>
                          <a:latin typeface="Arial" panose="020B0604020202020204" pitchFamily="34" charset="0"/>
                        </a:rPr>
                        <a:t>968</a:t>
                      </a:r>
                    </a:p>
                  </a:txBody>
                  <a:tcPr marL="6350" marR="6350" marT="6350" marB="0" anchor="ctr">
                    <a:solidFill>
                      <a:schemeClr val="bg1">
                        <a:lumMod val="95000"/>
                      </a:schemeClr>
                    </a:solidFill>
                  </a:tcPr>
                </a:tc>
                <a:tc>
                  <a:txBody>
                    <a:bodyPr/>
                    <a:lstStyle/>
                    <a:p>
                      <a:pPr algn="ctr" rtl="0" fontAlgn="ctr"/>
                      <a:r>
                        <a:rPr lang="en-US" sz="2800" b="0" i="0" u="none" strike="noStrike">
                          <a:solidFill>
                            <a:srgbClr val="074B79"/>
                          </a:solidFill>
                          <a:effectLst/>
                          <a:latin typeface="Arial" panose="020B0604020202020204" pitchFamily="34" charset="0"/>
                        </a:rPr>
                        <a:t>187</a:t>
                      </a:r>
                    </a:p>
                  </a:txBody>
                  <a:tcPr marL="6350" marR="6350" marT="6350" marB="0" anchor="ctr">
                    <a:solidFill>
                      <a:schemeClr val="bg1">
                        <a:lumMod val="95000"/>
                      </a:schemeClr>
                    </a:solidFill>
                  </a:tcPr>
                </a:tc>
                <a:tc>
                  <a:txBody>
                    <a:bodyPr/>
                    <a:lstStyle/>
                    <a:p>
                      <a:pPr algn="ctr" rtl="0" fontAlgn="ctr"/>
                      <a:r>
                        <a:rPr lang="en-US" sz="2800" b="0" i="0" u="none" strike="noStrike">
                          <a:solidFill>
                            <a:srgbClr val="074B79"/>
                          </a:solidFill>
                          <a:effectLst/>
                          <a:latin typeface="Arial" panose="020B0604020202020204" pitchFamily="34" charset="0"/>
                        </a:rPr>
                        <a:t>380</a:t>
                      </a:r>
                    </a:p>
                  </a:txBody>
                  <a:tcPr marL="6350" marR="6350" marT="6350" marB="0" anchor="ctr"/>
                </a:tc>
                <a:tc>
                  <a:txBody>
                    <a:bodyPr/>
                    <a:lstStyle/>
                    <a:p>
                      <a:pPr algn="ctr" rtl="0" fontAlgn="ctr"/>
                      <a:r>
                        <a:rPr lang="en-US" sz="2800" b="0" i="0" u="none" strike="noStrike">
                          <a:solidFill>
                            <a:srgbClr val="074B79"/>
                          </a:solidFill>
                          <a:effectLst/>
                          <a:latin typeface="Arial" panose="020B0604020202020204" pitchFamily="34" charset="0"/>
                        </a:rPr>
                        <a:t>331</a:t>
                      </a:r>
                    </a:p>
                  </a:txBody>
                  <a:tcPr marL="6350" marR="6350" marT="6350" marB="0" anchor="ctr">
                    <a:solidFill>
                      <a:schemeClr val="bg1">
                        <a:lumMod val="95000"/>
                      </a:schemeClr>
                    </a:solidFill>
                  </a:tcPr>
                </a:tc>
                <a:tc>
                  <a:txBody>
                    <a:bodyPr/>
                    <a:lstStyle/>
                    <a:p>
                      <a:pPr algn="ctr" rtl="0" fontAlgn="ctr"/>
                      <a:r>
                        <a:rPr lang="en-US" sz="2800" b="0" i="0" u="none" strike="noStrike">
                          <a:solidFill>
                            <a:srgbClr val="074B79"/>
                          </a:solidFill>
                          <a:effectLst/>
                          <a:latin typeface="Arial" panose="020B0604020202020204" pitchFamily="34" charset="0"/>
                        </a:rPr>
                        <a:t>210</a:t>
                      </a:r>
                    </a:p>
                  </a:txBody>
                  <a:tcPr marL="6350" marR="6350" marT="6350" marB="0" anchor="ctr"/>
                </a:tc>
                <a:tc>
                  <a:txBody>
                    <a:bodyPr/>
                    <a:lstStyle/>
                    <a:p>
                      <a:pPr algn="ctr" rtl="0" fontAlgn="ctr"/>
                      <a:r>
                        <a:rPr lang="en-US" sz="2800" b="0" i="0" u="none" strike="noStrike" dirty="0" smtClean="0">
                          <a:solidFill>
                            <a:srgbClr val="074B79"/>
                          </a:solidFill>
                          <a:effectLst/>
                          <a:latin typeface="Arial" panose="020B0604020202020204" pitchFamily="34" charset="0"/>
                        </a:rPr>
                        <a:t>2,076</a:t>
                      </a:r>
                      <a:endParaRPr lang="en-US" sz="2800" b="0" i="0" u="none" strike="noStrike" dirty="0">
                        <a:solidFill>
                          <a:srgbClr val="074B79"/>
                        </a:solidFill>
                        <a:effectLst/>
                        <a:latin typeface="Arial" panose="020B0604020202020204" pitchFamily="34" charset="0"/>
                      </a:endParaRPr>
                    </a:p>
                  </a:txBody>
                  <a:tcPr marL="6350" marR="6350" marT="6350" marB="0" anchor="ctr">
                    <a:solidFill>
                      <a:schemeClr val="bg1">
                        <a:lumMod val="95000"/>
                      </a:schemeClr>
                    </a:solidFill>
                  </a:tcPr>
                </a:tc>
                <a:extLst>
                  <a:ext uri="{0D108BD9-81ED-4DB2-BD59-A6C34878D82A}">
                    <a16:rowId xmlns:a16="http://schemas.microsoft.com/office/drawing/2014/main" val="2284196677"/>
                  </a:ext>
                </a:extLst>
              </a:tr>
            </a:tbl>
          </a:graphicData>
        </a:graphic>
      </p:graphicFrame>
      <p:sp>
        <p:nvSpPr>
          <p:cNvPr id="8" name="Rectangle 7"/>
          <p:cNvSpPr/>
          <p:nvPr/>
        </p:nvSpPr>
        <p:spPr>
          <a:xfrm>
            <a:off x="348520" y="5259953"/>
            <a:ext cx="11452485" cy="954107"/>
          </a:xfrm>
          <a:prstGeom prst="rect">
            <a:avLst/>
          </a:prstGeom>
        </p:spPr>
        <p:txBody>
          <a:bodyPr wrap="square">
            <a:spAutoFit/>
          </a:bodyPr>
          <a:lstStyle/>
          <a:p>
            <a:pPr algn="ctr"/>
            <a:r>
              <a:rPr lang="en-US" sz="2800" dirty="0" smtClean="0">
                <a:solidFill>
                  <a:srgbClr val="074B79"/>
                </a:solidFill>
              </a:rPr>
              <a:t>Child Care Assistance Program (CCAP) children currently enrolled </a:t>
            </a:r>
            <a:r>
              <a:rPr lang="en-US" sz="2800" dirty="0">
                <a:solidFill>
                  <a:srgbClr val="074B79"/>
                </a:solidFill>
              </a:rPr>
              <a:t>in </a:t>
            </a:r>
            <a:r>
              <a:rPr lang="en-US" sz="2800" dirty="0" smtClean="0">
                <a:solidFill>
                  <a:srgbClr val="074B79"/>
                </a:solidFill>
              </a:rPr>
              <a:t>high quality (levels </a:t>
            </a:r>
            <a:r>
              <a:rPr lang="en-US" sz="2800" dirty="0">
                <a:solidFill>
                  <a:srgbClr val="074B79"/>
                </a:solidFill>
              </a:rPr>
              <a:t>3-5) </a:t>
            </a:r>
            <a:r>
              <a:rPr lang="en-US" sz="2800" dirty="0" smtClean="0">
                <a:solidFill>
                  <a:srgbClr val="074B79"/>
                </a:solidFill>
              </a:rPr>
              <a:t>centers</a:t>
            </a:r>
            <a:r>
              <a:rPr lang="en-US" sz="2800" dirty="0">
                <a:solidFill>
                  <a:srgbClr val="074B79"/>
                </a:solidFill>
              </a:rPr>
              <a:t>: </a:t>
            </a:r>
            <a:r>
              <a:rPr lang="en-US" sz="2800" dirty="0" smtClean="0">
                <a:solidFill>
                  <a:srgbClr val="074B79"/>
                </a:solidFill>
              </a:rPr>
              <a:t>10,247</a:t>
            </a:r>
            <a:endParaRPr lang="en-US" sz="2800" dirty="0">
              <a:solidFill>
                <a:srgbClr val="074B79"/>
              </a:solidFill>
            </a:endParaRPr>
          </a:p>
        </p:txBody>
      </p:sp>
      <p:sp>
        <p:nvSpPr>
          <p:cNvPr id="3" name="Slide Number Placeholder 2"/>
          <p:cNvSpPr>
            <a:spLocks noGrp="1"/>
          </p:cNvSpPr>
          <p:nvPr>
            <p:ph type="sldNum" sz="quarter" idx="12"/>
          </p:nvPr>
        </p:nvSpPr>
        <p:spPr/>
        <p:txBody>
          <a:bodyPr/>
          <a:lstStyle/>
          <a:p>
            <a:fld id="{77B96B9B-B160-4202-9BBA-1A3F6F8C4839}" type="slidenum">
              <a:rPr lang="en-US" smtClean="0"/>
              <a:pPr/>
              <a:t>14</a:t>
            </a:fld>
            <a:endParaRPr lang="en-US" dirty="0"/>
          </a:p>
        </p:txBody>
      </p:sp>
    </p:spTree>
    <p:extLst>
      <p:ext uri="{BB962C8B-B14F-4D97-AF65-F5344CB8AC3E}">
        <p14:creationId xmlns:p14="http://schemas.microsoft.com/office/powerpoint/2010/main" val="4432914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363777"/>
          </a:xfrm>
        </p:spPr>
        <p:txBody>
          <a:bodyPr>
            <a:normAutofit/>
          </a:bodyPr>
          <a:lstStyle/>
          <a:p>
            <a:r>
              <a:rPr lang="en-US" sz="3600" dirty="0" smtClean="0">
                <a:solidFill>
                  <a:srgbClr val="074B79"/>
                </a:solidFill>
                <a:latin typeface="Arial" panose="020B0604020202020204" pitchFamily="34" charset="0"/>
                <a:cs typeface="Arial" panose="020B0604020202020204" pitchFamily="34" charset="0"/>
              </a:rPr>
              <a:t>What Does High Quality Look Like?</a:t>
            </a:r>
            <a:endParaRPr lang="en-US" sz="3600" dirty="0">
              <a:solidFill>
                <a:srgbClr val="074B79"/>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09600" y="1175657"/>
            <a:ext cx="10972800" cy="4950507"/>
          </a:xfrm>
        </p:spPr>
        <p:txBody>
          <a:bodyPr>
            <a:normAutofit/>
          </a:bodyPr>
          <a:lstStyle/>
          <a:p>
            <a:pPr marL="914400" lvl="2" indent="0">
              <a:buNone/>
            </a:pPr>
            <a:endParaRPr lang="en-US" dirty="0"/>
          </a:p>
          <a:p>
            <a:pPr lvl="2"/>
            <a:endParaRPr lang="en-US" dirty="0" smtClean="0"/>
          </a:p>
          <a:p>
            <a:pPr lvl="2"/>
            <a:endParaRPr lang="en-US" dirty="0"/>
          </a:p>
          <a:p>
            <a:pPr lvl="2"/>
            <a:endParaRPr lang="en-US" dirty="0" smtClean="0"/>
          </a:p>
          <a:p>
            <a:pPr lvl="2"/>
            <a:endParaRPr lang="en-US" dirty="0"/>
          </a:p>
          <a:p>
            <a:pPr lvl="2"/>
            <a:endParaRPr lang="en-US" dirty="0" smtClean="0"/>
          </a:p>
          <a:p>
            <a:pPr lvl="2"/>
            <a:endParaRPr lang="en-US" dirty="0"/>
          </a:p>
          <a:p>
            <a:pPr lvl="2"/>
            <a:endParaRPr lang="en-US" dirty="0" smtClean="0"/>
          </a:p>
          <a:p>
            <a:pPr lvl="2"/>
            <a:endParaRPr lang="en-US" dirty="0"/>
          </a:p>
          <a:p>
            <a:pPr lvl="2"/>
            <a:endParaRPr lang="en-US" dirty="0" smtClean="0"/>
          </a:p>
          <a:p>
            <a:pPr lvl="2"/>
            <a:endParaRPr lang="en-US" dirty="0"/>
          </a:p>
          <a:p>
            <a:pPr lvl="2"/>
            <a:endParaRPr lang="en-US" dirty="0" smtClean="0"/>
          </a:p>
          <a:p>
            <a:pPr lvl="2"/>
            <a:endParaRPr lang="en-US" dirty="0"/>
          </a:p>
          <a:p>
            <a:pPr lvl="2"/>
            <a:endParaRPr lang="en-US" dirty="0" smtClean="0"/>
          </a:p>
          <a:p>
            <a:pPr lvl="2"/>
            <a:endParaRPr lang="en-US" dirty="0"/>
          </a:p>
          <a:p>
            <a:pPr lvl="2"/>
            <a:endParaRPr lang="en-US" dirty="0" smtClean="0"/>
          </a:p>
          <a:p>
            <a:pPr lvl="2"/>
            <a:endParaRPr lang="en-US" dirty="0"/>
          </a:p>
          <a:p>
            <a:pPr lvl="2"/>
            <a:endParaRPr lang="en-US" dirty="0" smtClean="0"/>
          </a:p>
          <a:p>
            <a:pPr lvl="2"/>
            <a:endParaRPr lang="en-US" dirty="0"/>
          </a:p>
          <a:p>
            <a:pPr lvl="2"/>
            <a:endParaRPr lang="en-US" dirty="0" smtClean="0"/>
          </a:p>
          <a:p>
            <a:pPr lvl="2"/>
            <a:endParaRPr lang="en-US" dirty="0"/>
          </a:p>
          <a:p>
            <a:pPr lvl="2"/>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4399" y="2141895"/>
            <a:ext cx="3377879" cy="22519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3927" y="3267854"/>
            <a:ext cx="4287462" cy="28583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 y="1764780"/>
            <a:ext cx="2005077" cy="30061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Slide Number Placeholder 6"/>
          <p:cNvSpPr>
            <a:spLocks noGrp="1"/>
          </p:cNvSpPr>
          <p:nvPr>
            <p:ph type="sldNum" sz="quarter" idx="12"/>
          </p:nvPr>
        </p:nvSpPr>
        <p:spPr/>
        <p:txBody>
          <a:bodyPr/>
          <a:lstStyle/>
          <a:p>
            <a:fld id="{77B96B9B-B160-4202-9BBA-1A3F6F8C4839}" type="slidenum">
              <a:rPr lang="en-US" smtClean="0"/>
              <a:pPr/>
              <a:t>15</a:t>
            </a:fld>
            <a:endParaRPr lang="en-US" dirty="0"/>
          </a:p>
        </p:txBody>
      </p:sp>
    </p:spTree>
    <p:extLst>
      <p:ext uri="{BB962C8B-B14F-4D97-AF65-F5344CB8AC3E}">
        <p14:creationId xmlns:p14="http://schemas.microsoft.com/office/powerpoint/2010/main" val="3384928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38823"/>
            <a:ext cx="5311729" cy="6354319"/>
            <a:chOff x="0" y="0"/>
            <a:chExt cx="10623459" cy="12708637"/>
          </a:xfrm>
        </p:grpSpPr>
        <p:sp>
          <p:nvSpPr>
            <p:cNvPr id="3" name="AutoShape 3"/>
            <p:cNvSpPr/>
            <p:nvPr/>
          </p:nvSpPr>
          <p:spPr>
            <a:xfrm>
              <a:off x="0" y="0"/>
              <a:ext cx="10623459" cy="12708637"/>
            </a:xfrm>
            <a:prstGeom prst="rect">
              <a:avLst/>
            </a:prstGeom>
            <a:solidFill>
              <a:schemeClr val="accent6">
                <a:lumMod val="60000"/>
                <a:lumOff val="40000"/>
              </a:schemeClr>
            </a:solidFill>
          </p:spPr>
          <p:txBody>
            <a:bodyPr/>
            <a:lstStyle/>
            <a:p>
              <a:endParaRPr lang="en-US" dirty="0"/>
            </a:p>
          </p:txBody>
        </p:sp>
        <p:sp>
          <p:nvSpPr>
            <p:cNvPr id="4" name="AutoShape 4"/>
            <p:cNvSpPr/>
            <p:nvPr/>
          </p:nvSpPr>
          <p:spPr>
            <a:xfrm>
              <a:off x="0" y="12094961"/>
              <a:ext cx="10623459" cy="189809"/>
            </a:xfrm>
            <a:prstGeom prst="rect">
              <a:avLst/>
            </a:prstGeom>
            <a:solidFill>
              <a:srgbClr val="002060"/>
            </a:solidFill>
          </p:spPr>
        </p:sp>
      </p:grpSp>
      <p:sp>
        <p:nvSpPr>
          <p:cNvPr id="6" name="TextBox 6"/>
          <p:cNvSpPr txBox="1"/>
          <p:nvPr/>
        </p:nvSpPr>
        <p:spPr>
          <a:xfrm>
            <a:off x="804662" y="1920998"/>
            <a:ext cx="3224414" cy="3539430"/>
          </a:xfrm>
          <a:prstGeom prst="rect">
            <a:avLst/>
          </a:prstGeom>
        </p:spPr>
        <p:txBody>
          <a:bodyPr wrap="square" lIns="0" tIns="0" rIns="0" bIns="0" rtlCol="0" anchor="t">
            <a:spAutoFit/>
          </a:bodyPr>
          <a:lstStyle/>
          <a:p>
            <a:pPr>
              <a:lnSpc>
                <a:spcPts val="2266"/>
              </a:lnSpc>
              <a:spcBef>
                <a:spcPct val="0"/>
              </a:spcBef>
            </a:pPr>
            <a:r>
              <a:rPr lang="en-US" sz="1400" spc="15" dirty="0">
                <a:solidFill>
                  <a:srgbClr val="002060"/>
                </a:solidFill>
                <a:latin typeface="Montserrat Light"/>
              </a:rPr>
              <a:t>I am the owner of a small business in Benton, </a:t>
            </a:r>
            <a:r>
              <a:rPr lang="en-US" sz="1400" spc="15" dirty="0" smtClean="0">
                <a:solidFill>
                  <a:srgbClr val="002060"/>
                </a:solidFill>
                <a:latin typeface="Montserrat Light"/>
              </a:rPr>
              <a:t>KY, </a:t>
            </a:r>
            <a:r>
              <a:rPr lang="en-US" sz="1400" spc="15" dirty="0">
                <a:solidFill>
                  <a:srgbClr val="002060"/>
                </a:solidFill>
                <a:latin typeface="Montserrat Light"/>
              </a:rPr>
              <a:t>that serves the early care and preschool needs of our community. I have a bachelor's degree from Murray State University, master's degree in counseling from the University of Louisville, completing a PhD in Developmental Psychology from Capella University and a Certificate in Early Education Leadership from Harvard. I have owned and operated my small business for 21 years. </a:t>
            </a:r>
          </a:p>
        </p:txBody>
      </p:sp>
      <p:grpSp>
        <p:nvGrpSpPr>
          <p:cNvPr id="7" name="Group 7"/>
          <p:cNvGrpSpPr/>
          <p:nvPr/>
        </p:nvGrpSpPr>
        <p:grpSpPr>
          <a:xfrm>
            <a:off x="6791757" y="104349"/>
            <a:ext cx="5311729" cy="6354319"/>
            <a:chOff x="0" y="0"/>
            <a:chExt cx="10623459" cy="12708637"/>
          </a:xfrm>
        </p:grpSpPr>
        <p:sp>
          <p:nvSpPr>
            <p:cNvPr id="8" name="AutoShape 8"/>
            <p:cNvSpPr/>
            <p:nvPr/>
          </p:nvSpPr>
          <p:spPr>
            <a:xfrm>
              <a:off x="0" y="0"/>
              <a:ext cx="10623459" cy="12708637"/>
            </a:xfrm>
            <a:prstGeom prst="rect">
              <a:avLst/>
            </a:prstGeom>
            <a:solidFill>
              <a:schemeClr val="accent6">
                <a:lumMod val="60000"/>
                <a:lumOff val="40000"/>
                <a:alpha val="97000"/>
              </a:schemeClr>
            </a:solidFill>
          </p:spPr>
          <p:txBody>
            <a:bodyPr/>
            <a:lstStyle/>
            <a:p>
              <a:endParaRPr lang="en-US" dirty="0"/>
            </a:p>
          </p:txBody>
        </p:sp>
        <p:sp>
          <p:nvSpPr>
            <p:cNvPr id="9" name="AutoShape 9"/>
            <p:cNvSpPr/>
            <p:nvPr/>
          </p:nvSpPr>
          <p:spPr>
            <a:xfrm>
              <a:off x="1136508" y="12108617"/>
              <a:ext cx="9458375" cy="176154"/>
            </a:xfrm>
            <a:prstGeom prst="rect">
              <a:avLst/>
            </a:prstGeom>
            <a:solidFill>
              <a:srgbClr val="002060"/>
            </a:solidFill>
          </p:spPr>
        </p:sp>
      </p:grpSp>
      <p:grpSp>
        <p:nvGrpSpPr>
          <p:cNvPr id="13" name="Group 13"/>
          <p:cNvGrpSpPr/>
          <p:nvPr/>
        </p:nvGrpSpPr>
        <p:grpSpPr>
          <a:xfrm>
            <a:off x="7723016" y="614101"/>
            <a:ext cx="4468984" cy="937821"/>
            <a:chOff x="176598" y="466203"/>
            <a:chExt cx="8937967" cy="1875642"/>
          </a:xfrm>
        </p:grpSpPr>
        <p:sp>
          <p:nvSpPr>
            <p:cNvPr id="14" name="TextBox 14"/>
            <p:cNvSpPr txBox="1"/>
            <p:nvPr/>
          </p:nvSpPr>
          <p:spPr>
            <a:xfrm>
              <a:off x="176598" y="466203"/>
              <a:ext cx="8797235" cy="1231106"/>
            </a:xfrm>
            <a:prstGeom prst="rect">
              <a:avLst/>
            </a:prstGeom>
          </p:spPr>
          <p:txBody>
            <a:bodyPr lIns="0" tIns="0" rIns="0" bIns="0" rtlCol="0" anchor="t">
              <a:spAutoFit/>
            </a:bodyPr>
            <a:lstStyle/>
            <a:p>
              <a:pPr>
                <a:lnSpc>
                  <a:spcPts val="4800"/>
                </a:lnSpc>
              </a:pPr>
              <a:r>
                <a:rPr lang="en-US" sz="4000" spc="80" dirty="0">
                  <a:solidFill>
                    <a:srgbClr val="002060"/>
                  </a:solidFill>
                  <a:latin typeface="Montserrat Classic Bold"/>
                </a:rPr>
                <a:t>Who </a:t>
              </a:r>
              <a:r>
                <a:rPr lang="en-US" sz="4000" spc="80" dirty="0" smtClean="0">
                  <a:solidFill>
                    <a:srgbClr val="002060"/>
                  </a:solidFill>
                  <a:latin typeface="Montserrat Classic Bold"/>
                </a:rPr>
                <a:t>Are </a:t>
              </a:r>
              <a:r>
                <a:rPr lang="en-US" sz="4000" spc="80" dirty="0">
                  <a:solidFill>
                    <a:srgbClr val="002060"/>
                  </a:solidFill>
                  <a:latin typeface="Montserrat Classic Bold"/>
                </a:rPr>
                <a:t>We?</a:t>
              </a:r>
            </a:p>
          </p:txBody>
        </p:sp>
        <p:sp>
          <p:nvSpPr>
            <p:cNvPr id="15" name="TextBox 15"/>
            <p:cNvSpPr txBox="1"/>
            <p:nvPr/>
          </p:nvSpPr>
          <p:spPr>
            <a:xfrm>
              <a:off x="317326" y="1697309"/>
              <a:ext cx="8797239" cy="644536"/>
            </a:xfrm>
            <a:prstGeom prst="rect">
              <a:avLst/>
            </a:prstGeom>
          </p:spPr>
          <p:txBody>
            <a:bodyPr lIns="0" tIns="0" rIns="0" bIns="0" rtlCol="0" anchor="t">
              <a:spAutoFit/>
            </a:bodyPr>
            <a:lstStyle/>
            <a:p>
              <a:pPr>
                <a:lnSpc>
                  <a:spcPts val="2560"/>
                </a:lnSpc>
              </a:pPr>
              <a:r>
                <a:rPr lang="en-US" sz="2133" b="1" spc="43" dirty="0">
                  <a:solidFill>
                    <a:srgbClr val="002060"/>
                  </a:solidFill>
                  <a:latin typeface="+mj-lt"/>
                </a:rPr>
                <a:t>iKids Childhood Enrichment Center</a:t>
              </a:r>
            </a:p>
          </p:txBody>
        </p:sp>
      </p:grpSp>
      <p:grpSp>
        <p:nvGrpSpPr>
          <p:cNvPr id="16" name="Group 16"/>
          <p:cNvGrpSpPr/>
          <p:nvPr/>
        </p:nvGrpSpPr>
        <p:grpSpPr>
          <a:xfrm>
            <a:off x="733547" y="619333"/>
            <a:ext cx="4457490" cy="958457"/>
            <a:chOff x="-885388" y="476667"/>
            <a:chExt cx="8914979" cy="1916913"/>
          </a:xfrm>
        </p:grpSpPr>
        <p:sp>
          <p:nvSpPr>
            <p:cNvPr id="17" name="TextBox 17"/>
            <p:cNvSpPr txBox="1"/>
            <p:nvPr/>
          </p:nvSpPr>
          <p:spPr>
            <a:xfrm>
              <a:off x="-885388" y="476667"/>
              <a:ext cx="8797235" cy="1231105"/>
            </a:xfrm>
            <a:prstGeom prst="rect">
              <a:avLst/>
            </a:prstGeom>
          </p:spPr>
          <p:txBody>
            <a:bodyPr lIns="0" tIns="0" rIns="0" bIns="0" rtlCol="0" anchor="t">
              <a:spAutoFit/>
            </a:bodyPr>
            <a:lstStyle/>
            <a:p>
              <a:pPr>
                <a:lnSpc>
                  <a:spcPts val="4800"/>
                </a:lnSpc>
              </a:pPr>
              <a:r>
                <a:rPr lang="en-US" sz="4000" spc="80" dirty="0">
                  <a:solidFill>
                    <a:srgbClr val="002060"/>
                  </a:solidFill>
                  <a:latin typeface="Montserrat Classic Bold"/>
                </a:rPr>
                <a:t>Who </a:t>
              </a:r>
              <a:r>
                <a:rPr lang="en-US" sz="4000" spc="80" dirty="0" smtClean="0">
                  <a:solidFill>
                    <a:srgbClr val="002060"/>
                  </a:solidFill>
                  <a:latin typeface="Montserrat Classic Bold"/>
                </a:rPr>
                <a:t>Am </a:t>
              </a:r>
              <a:r>
                <a:rPr lang="en-US" sz="4000" spc="80" dirty="0">
                  <a:solidFill>
                    <a:srgbClr val="002060"/>
                  </a:solidFill>
                  <a:latin typeface="Montserrat Classic Bold"/>
                </a:rPr>
                <a:t>I?</a:t>
              </a:r>
            </a:p>
          </p:txBody>
        </p:sp>
        <p:sp>
          <p:nvSpPr>
            <p:cNvPr id="18" name="TextBox 18"/>
            <p:cNvSpPr txBox="1"/>
            <p:nvPr/>
          </p:nvSpPr>
          <p:spPr>
            <a:xfrm>
              <a:off x="-767648" y="1595284"/>
              <a:ext cx="8797239" cy="798296"/>
            </a:xfrm>
            <a:prstGeom prst="rect">
              <a:avLst/>
            </a:prstGeom>
          </p:spPr>
          <p:txBody>
            <a:bodyPr lIns="0" tIns="0" rIns="0" bIns="0" rtlCol="0" anchor="t">
              <a:spAutoFit/>
            </a:bodyPr>
            <a:lstStyle/>
            <a:p>
              <a:pPr>
                <a:lnSpc>
                  <a:spcPts val="3440"/>
                </a:lnSpc>
              </a:pPr>
              <a:r>
                <a:rPr lang="en-US" sz="2130" spc="57" dirty="0">
                  <a:solidFill>
                    <a:srgbClr val="002060"/>
                  </a:solidFill>
                  <a:latin typeface="+mj-lt"/>
                </a:rPr>
                <a:t>Jennifer Washburn</a:t>
              </a:r>
            </a:p>
          </p:txBody>
        </p:sp>
      </p:grpSp>
      <p:sp>
        <p:nvSpPr>
          <p:cNvPr id="19" name="TextBox 19"/>
          <p:cNvSpPr txBox="1"/>
          <p:nvPr/>
        </p:nvSpPr>
        <p:spPr>
          <a:xfrm>
            <a:off x="7600042" y="1739889"/>
            <a:ext cx="4126257" cy="3654847"/>
          </a:xfrm>
          <a:prstGeom prst="rect">
            <a:avLst/>
          </a:prstGeom>
        </p:spPr>
        <p:txBody>
          <a:bodyPr lIns="0" tIns="0" rIns="0" bIns="0" rtlCol="0" anchor="t">
            <a:spAutoFit/>
          </a:bodyPr>
          <a:lstStyle/>
          <a:p>
            <a:pPr marL="345457" lvl="1" indent="-172729">
              <a:lnSpc>
                <a:spcPts val="1919"/>
              </a:lnSpc>
              <a:buFont typeface="Arial"/>
              <a:buChar char="•"/>
            </a:pPr>
            <a:r>
              <a:rPr lang="en-US" sz="1400" spc="32" dirty="0">
                <a:solidFill>
                  <a:srgbClr val="002060"/>
                </a:solidFill>
                <a:latin typeface="Montserrat Light"/>
              </a:rPr>
              <a:t>iKids is an early childhood center located in Benton, KY</a:t>
            </a:r>
          </a:p>
          <a:p>
            <a:pPr marL="345457" lvl="1" indent="-172729">
              <a:lnSpc>
                <a:spcPts val="1919"/>
              </a:lnSpc>
              <a:buFont typeface="Arial"/>
              <a:buChar char="•"/>
            </a:pPr>
            <a:endParaRPr lang="en-US" sz="1400" spc="32" dirty="0">
              <a:solidFill>
                <a:srgbClr val="002060"/>
              </a:solidFill>
              <a:latin typeface="Montserrat Light"/>
            </a:endParaRPr>
          </a:p>
          <a:p>
            <a:pPr marL="345457" lvl="1" indent="-172729">
              <a:lnSpc>
                <a:spcPts val="1919"/>
              </a:lnSpc>
              <a:buFont typeface="Arial"/>
              <a:buChar char="•"/>
            </a:pPr>
            <a:r>
              <a:rPr lang="en-US" sz="1400" spc="32" dirty="0">
                <a:solidFill>
                  <a:srgbClr val="002060"/>
                </a:solidFill>
                <a:latin typeface="Montserrat Light"/>
              </a:rPr>
              <a:t>We are accredited by the National Association for the Education of Young Children (</a:t>
            </a:r>
            <a:r>
              <a:rPr lang="en-US" sz="1400" spc="32" dirty="0" smtClean="0">
                <a:solidFill>
                  <a:srgbClr val="002060"/>
                </a:solidFill>
                <a:latin typeface="Montserrat Light"/>
              </a:rPr>
              <a:t>NAEYC)</a:t>
            </a:r>
            <a:endParaRPr lang="en-US" sz="1400" spc="32" dirty="0">
              <a:solidFill>
                <a:srgbClr val="002060"/>
              </a:solidFill>
              <a:latin typeface="Montserrat Light"/>
            </a:endParaRPr>
          </a:p>
          <a:p>
            <a:pPr marL="172728" lvl="1">
              <a:lnSpc>
                <a:spcPts val="1919"/>
              </a:lnSpc>
            </a:pPr>
            <a:endParaRPr lang="en-US" sz="1400" spc="32" dirty="0">
              <a:solidFill>
                <a:srgbClr val="002060"/>
              </a:solidFill>
              <a:latin typeface="Montserrat Light"/>
            </a:endParaRPr>
          </a:p>
          <a:p>
            <a:pPr marL="345457" lvl="1" indent="-172729">
              <a:lnSpc>
                <a:spcPts val="1919"/>
              </a:lnSpc>
              <a:buFont typeface="Arial"/>
              <a:buChar char="•"/>
            </a:pPr>
            <a:r>
              <a:rPr lang="en-US" sz="1400" spc="32" dirty="0">
                <a:solidFill>
                  <a:srgbClr val="002060"/>
                </a:solidFill>
                <a:latin typeface="Montserrat Light"/>
              </a:rPr>
              <a:t>We are rated 5 STARS by the Governor’s Office of Early Childhood Education</a:t>
            </a:r>
          </a:p>
          <a:p>
            <a:pPr marL="172728" lvl="1">
              <a:lnSpc>
                <a:spcPts val="1919"/>
              </a:lnSpc>
            </a:pPr>
            <a:endParaRPr lang="en-US" sz="1400" spc="32" dirty="0">
              <a:solidFill>
                <a:srgbClr val="002060"/>
              </a:solidFill>
              <a:latin typeface="Montserrat Light"/>
            </a:endParaRPr>
          </a:p>
          <a:p>
            <a:pPr marL="345457" lvl="1" indent="-172729">
              <a:lnSpc>
                <a:spcPts val="1919"/>
              </a:lnSpc>
              <a:buFont typeface="Arial"/>
              <a:buChar char="•"/>
            </a:pPr>
            <a:r>
              <a:rPr lang="en-US" sz="1400" spc="32" dirty="0">
                <a:solidFill>
                  <a:srgbClr val="002060"/>
                </a:solidFill>
                <a:latin typeface="Montserrat Light"/>
              </a:rPr>
              <a:t>We are licensed for 97 children, however, because we choose to have lower teacher-to-child ratios, our enrollment is 89 daily</a:t>
            </a:r>
          </a:p>
          <a:p>
            <a:pPr marL="172728" lvl="1">
              <a:lnSpc>
                <a:spcPts val="1919"/>
              </a:lnSpc>
            </a:pPr>
            <a:endParaRPr lang="en-US" sz="1400" spc="32" dirty="0">
              <a:solidFill>
                <a:srgbClr val="002060"/>
              </a:solidFill>
              <a:latin typeface="Montserrat Light"/>
            </a:endParaRPr>
          </a:p>
          <a:p>
            <a:pPr marL="345457" lvl="1" indent="-172729">
              <a:lnSpc>
                <a:spcPts val="1919"/>
              </a:lnSpc>
              <a:buFont typeface="Arial"/>
              <a:buChar char="•"/>
            </a:pPr>
            <a:r>
              <a:rPr lang="en-US" sz="1400" spc="32" dirty="0">
                <a:solidFill>
                  <a:srgbClr val="002060"/>
                </a:solidFill>
                <a:latin typeface="Montserrat Light"/>
              </a:rPr>
              <a:t>We have been in operation for 21 </a:t>
            </a:r>
            <a:r>
              <a:rPr lang="en-US" sz="1400" spc="32" dirty="0" smtClean="0">
                <a:solidFill>
                  <a:srgbClr val="002060"/>
                </a:solidFill>
                <a:latin typeface="Montserrat Light"/>
              </a:rPr>
              <a:t>years</a:t>
            </a:r>
            <a:endParaRPr lang="en-US" sz="1400" spc="32" dirty="0">
              <a:solidFill>
                <a:srgbClr val="002060"/>
              </a:solidFill>
              <a:latin typeface="Montserrat Light"/>
            </a:endParaRPr>
          </a:p>
        </p:txBody>
      </p:sp>
      <p:pic>
        <p:nvPicPr>
          <p:cNvPr id="20" name="Picture 20"/>
          <p:cNvPicPr>
            <a:picLocks noChangeAspect="1"/>
          </p:cNvPicPr>
          <p:nvPr/>
        </p:nvPicPr>
        <p:blipFill>
          <a:blip r:embed="rId2"/>
          <a:srcRect l="764" r="764" b="3475"/>
          <a:stretch>
            <a:fillRect/>
          </a:stretch>
        </p:blipFill>
        <p:spPr>
          <a:xfrm>
            <a:off x="10178427" y="5628346"/>
            <a:ext cx="1710823" cy="712721"/>
          </a:xfrm>
          <a:prstGeom prst="rect">
            <a:avLst/>
          </a:prstGeom>
        </p:spPr>
      </p:pic>
      <p:sp>
        <p:nvSpPr>
          <p:cNvPr id="21" name="TextBox 21"/>
          <p:cNvSpPr txBox="1"/>
          <p:nvPr/>
        </p:nvSpPr>
        <p:spPr>
          <a:xfrm>
            <a:off x="6018394" y="6493142"/>
            <a:ext cx="5487806" cy="155427"/>
          </a:xfrm>
          <a:prstGeom prst="rect">
            <a:avLst/>
          </a:prstGeom>
        </p:spPr>
        <p:txBody>
          <a:bodyPr lIns="0" tIns="0" rIns="0" bIns="0" rtlCol="0" anchor="t">
            <a:spAutoFit/>
          </a:bodyPr>
          <a:lstStyle/>
          <a:p>
            <a:pPr algn="ctr">
              <a:lnSpc>
                <a:spcPts val="1257"/>
              </a:lnSpc>
            </a:pPr>
            <a:r>
              <a:rPr lang="en-US" sz="897" dirty="0">
                <a:solidFill>
                  <a:srgbClr val="1E365C"/>
                </a:solidFill>
                <a:latin typeface="Montserrat Classic"/>
              </a:rPr>
              <a:t>Jennifer Washburn  - iKids Inc. - </a:t>
            </a:r>
            <a:r>
              <a:rPr lang="en-US" sz="897" dirty="0" err="1">
                <a:solidFill>
                  <a:srgbClr val="1E365C"/>
                </a:solidFill>
                <a:latin typeface="Montserrat Classic"/>
              </a:rPr>
              <a:t>jennifer@ikids-care.com</a:t>
            </a:r>
            <a:r>
              <a:rPr lang="en-US" sz="897" dirty="0">
                <a:solidFill>
                  <a:srgbClr val="1E365C"/>
                </a:solidFill>
                <a:latin typeface="Montserrat Classic"/>
              </a:rPr>
              <a:t> - 270.556.0912</a:t>
            </a:r>
          </a:p>
        </p:txBody>
      </p:sp>
      <p:pic>
        <p:nvPicPr>
          <p:cNvPr id="22" name="Picture 21" descr="A picture containing person, child, child, outdoor&#10;&#10;Description automatically generated">
            <a:extLst>
              <a:ext uri="{FF2B5EF4-FFF2-40B4-BE49-F238E27FC236}">
                <a16:creationId xmlns:a16="http://schemas.microsoft.com/office/drawing/2014/main" id="{895DBF6D-403D-3148-BE4B-825421626CF3}"/>
              </a:ext>
            </a:extLst>
          </p:cNvPr>
          <p:cNvPicPr>
            <a:picLocks noChangeAspect="1"/>
          </p:cNvPicPr>
          <p:nvPr/>
        </p:nvPicPr>
        <p:blipFill>
          <a:blip r:embed="rId3"/>
          <a:stretch>
            <a:fillRect/>
          </a:stretch>
        </p:blipFill>
        <p:spPr>
          <a:xfrm>
            <a:off x="4997734" y="4678790"/>
            <a:ext cx="2310095" cy="1745405"/>
          </a:xfrm>
          <a:prstGeom prst="rect">
            <a:avLst/>
          </a:prstGeom>
          <a:effectLst>
            <a:outerShdw blurRad="63500" sx="112000" sy="112000" algn="ctr" rotWithShape="0">
              <a:prstClr val="black">
                <a:alpha val="44000"/>
              </a:prstClr>
            </a:outerShdw>
          </a:effectLst>
        </p:spPr>
      </p:pic>
      <p:pic>
        <p:nvPicPr>
          <p:cNvPr id="24" name="Picture 23">
            <a:extLst>
              <a:ext uri="{FF2B5EF4-FFF2-40B4-BE49-F238E27FC236}">
                <a16:creationId xmlns:a16="http://schemas.microsoft.com/office/drawing/2014/main" id="{949A1501-A2A9-5C4C-AC98-0DD603926E6C}"/>
              </a:ext>
              <a:ext uri="{C183D7F6-B498-43B3-948B-1728B52AA6E4}">
                <adec:decorative xmlns="" xmlns:adec="http://schemas.microsoft.com/office/drawing/2017/decorative" val="1"/>
              </a:ext>
            </a:extLst>
          </p:cNvPr>
          <p:cNvPicPr>
            <a:picLocks noChangeAspect="1"/>
          </p:cNvPicPr>
          <p:nvPr/>
        </p:nvPicPr>
        <p:blipFill>
          <a:blip r:embed="rId4"/>
          <a:stretch>
            <a:fillRect/>
          </a:stretch>
        </p:blipFill>
        <p:spPr>
          <a:xfrm>
            <a:off x="4997733" y="2780372"/>
            <a:ext cx="2310095" cy="1731021"/>
          </a:xfrm>
          <a:prstGeom prst="rect">
            <a:avLst/>
          </a:prstGeom>
          <a:effectLst>
            <a:outerShdw blurRad="63500" sx="114000" sy="114000" algn="ctr" rotWithShape="0">
              <a:prstClr val="black">
                <a:alpha val="28000"/>
              </a:prstClr>
            </a:outerShdw>
          </a:effectLst>
        </p:spPr>
      </p:pic>
      <p:pic>
        <p:nvPicPr>
          <p:cNvPr id="26" name="Picture 25" descr="A child sitting at a table&#10;&#10;Description automatically generated">
            <a:extLst>
              <a:ext uri="{FF2B5EF4-FFF2-40B4-BE49-F238E27FC236}">
                <a16:creationId xmlns:a16="http://schemas.microsoft.com/office/drawing/2014/main" id="{E176DD41-0BFA-044D-95CC-D5B59367A8C5}"/>
              </a:ext>
            </a:extLst>
          </p:cNvPr>
          <p:cNvPicPr>
            <a:picLocks noChangeAspect="1"/>
          </p:cNvPicPr>
          <p:nvPr/>
        </p:nvPicPr>
        <p:blipFill>
          <a:blip r:embed="rId5"/>
          <a:stretch>
            <a:fillRect/>
          </a:stretch>
        </p:blipFill>
        <p:spPr>
          <a:xfrm>
            <a:off x="4986302" y="127454"/>
            <a:ext cx="2310096" cy="2526668"/>
          </a:xfrm>
          <a:prstGeom prst="rect">
            <a:avLst/>
          </a:prstGeom>
          <a:effectLst>
            <a:outerShdw blurRad="63500" sx="114000" sy="114000" algn="ctr" rotWithShape="0">
              <a:prstClr val="black">
                <a:alpha val="40000"/>
              </a:prstClr>
            </a:outerShdw>
          </a:effectLst>
        </p:spPr>
      </p:pic>
      <p:sp>
        <p:nvSpPr>
          <p:cNvPr id="10" name="Slide Number Placeholder 9"/>
          <p:cNvSpPr>
            <a:spLocks noGrp="1"/>
          </p:cNvSpPr>
          <p:nvPr>
            <p:ph type="sldNum" sz="quarter" idx="12"/>
          </p:nvPr>
        </p:nvSpPr>
        <p:spPr/>
        <p:txBody>
          <a:bodyPr/>
          <a:lstStyle/>
          <a:p>
            <a:fld id="{77B96B9B-B160-4202-9BBA-1A3F6F8C4839}" type="slidenum">
              <a:rPr lang="en-US" smtClean="0"/>
              <a:pPr/>
              <a:t>16</a:t>
            </a:fld>
            <a:endParaRPr lang="en-US" dirty="0"/>
          </a:p>
        </p:txBody>
      </p:sp>
    </p:spTree>
    <p:extLst>
      <p:ext uri="{BB962C8B-B14F-4D97-AF65-F5344CB8AC3E}">
        <p14:creationId xmlns:p14="http://schemas.microsoft.com/office/powerpoint/2010/main" val="723577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317489" y="781906"/>
            <a:ext cx="3875391" cy="2583594"/>
          </a:xfrm>
          <a:prstGeom prst="rect">
            <a:avLst/>
          </a:prstGeom>
        </p:spPr>
      </p:pic>
      <p:pic>
        <p:nvPicPr>
          <p:cNvPr id="6" name="Picture 6"/>
          <p:cNvPicPr>
            <a:picLocks noChangeAspect="1"/>
          </p:cNvPicPr>
          <p:nvPr/>
        </p:nvPicPr>
        <p:blipFill>
          <a:blip r:embed="rId3"/>
          <a:srcRect/>
          <a:stretch>
            <a:fillRect/>
          </a:stretch>
        </p:blipFill>
        <p:spPr>
          <a:xfrm>
            <a:off x="317489" y="3603410"/>
            <a:ext cx="3875391" cy="2583594"/>
          </a:xfrm>
          <a:prstGeom prst="rect">
            <a:avLst/>
          </a:prstGeom>
        </p:spPr>
      </p:pic>
      <p:sp>
        <p:nvSpPr>
          <p:cNvPr id="7" name="TextBox 7"/>
          <p:cNvSpPr txBox="1"/>
          <p:nvPr/>
        </p:nvSpPr>
        <p:spPr>
          <a:xfrm>
            <a:off x="10615114" y="5289023"/>
            <a:ext cx="460737" cy="123688"/>
          </a:xfrm>
          <a:prstGeom prst="rect">
            <a:avLst/>
          </a:prstGeom>
        </p:spPr>
        <p:txBody>
          <a:bodyPr lIns="0" tIns="0" rIns="0" bIns="0" rtlCol="0" anchor="t">
            <a:spAutoFit/>
          </a:bodyPr>
          <a:lstStyle/>
          <a:p>
            <a:pPr algn="ctr">
              <a:lnSpc>
                <a:spcPts val="474"/>
              </a:lnSpc>
            </a:pPr>
            <a:r>
              <a:rPr lang="en-US" sz="338">
                <a:solidFill>
                  <a:srgbClr val="FFFFFF"/>
                </a:solidFill>
                <a:latin typeface="Montserrat Classic"/>
              </a:rPr>
              <a:t>NAEYC </a:t>
            </a:r>
          </a:p>
          <a:p>
            <a:pPr algn="ctr">
              <a:lnSpc>
                <a:spcPts val="474"/>
              </a:lnSpc>
            </a:pPr>
            <a:r>
              <a:rPr lang="en-US" sz="338">
                <a:solidFill>
                  <a:srgbClr val="FFFFFF"/>
                </a:solidFill>
                <a:latin typeface="Montserrat Classic"/>
              </a:rPr>
              <a:t>ACCREDITED</a:t>
            </a:r>
          </a:p>
        </p:txBody>
      </p:sp>
      <p:sp>
        <p:nvSpPr>
          <p:cNvPr id="8" name="TextBox 8"/>
          <p:cNvSpPr txBox="1"/>
          <p:nvPr/>
        </p:nvSpPr>
        <p:spPr>
          <a:xfrm>
            <a:off x="4453054" y="1861077"/>
            <a:ext cx="6582789" cy="3770263"/>
          </a:xfrm>
          <a:prstGeom prst="rect">
            <a:avLst/>
          </a:prstGeom>
        </p:spPr>
        <p:txBody>
          <a:bodyPr wrap="square" lIns="0" tIns="0" rIns="0" bIns="0" rtlCol="0" anchor="t">
            <a:spAutoFit/>
          </a:bodyPr>
          <a:lstStyle/>
          <a:p>
            <a:pPr>
              <a:lnSpc>
                <a:spcPts val="2105"/>
              </a:lnSpc>
              <a:spcBef>
                <a:spcPct val="0"/>
              </a:spcBef>
            </a:pPr>
            <a:r>
              <a:rPr lang="en-US" sz="2000" spc="35" dirty="0">
                <a:solidFill>
                  <a:srgbClr val="074B79"/>
                </a:solidFill>
                <a:latin typeface="Montserrat Light"/>
              </a:rPr>
              <a:t>Marshall County High </a:t>
            </a:r>
            <a:r>
              <a:rPr lang="en-US" sz="2000" spc="35" dirty="0" smtClean="0">
                <a:solidFill>
                  <a:srgbClr val="074B79"/>
                </a:solidFill>
                <a:latin typeface="Montserrat Light"/>
              </a:rPr>
              <a:t>School: </a:t>
            </a:r>
            <a:r>
              <a:rPr lang="en-US" sz="2000" spc="35" dirty="0">
                <a:solidFill>
                  <a:srgbClr val="074B79"/>
                </a:solidFill>
                <a:latin typeface="Montserrat Light"/>
              </a:rPr>
              <a:t>4 co-op placements annually for seniors to earn their Child Development Associate Credential and 5 placements annually for juniors in the Child Development Program to earn the Commonwealth Child Care </a:t>
            </a:r>
            <a:r>
              <a:rPr lang="en-US" sz="2000" spc="35" dirty="0" smtClean="0">
                <a:solidFill>
                  <a:srgbClr val="074B79"/>
                </a:solidFill>
                <a:latin typeface="Montserrat Light"/>
              </a:rPr>
              <a:t>Credential</a:t>
            </a:r>
            <a:endParaRPr lang="en-US" sz="2000" spc="35" dirty="0">
              <a:solidFill>
                <a:srgbClr val="074B79"/>
              </a:solidFill>
              <a:latin typeface="Montserrat Light"/>
            </a:endParaRPr>
          </a:p>
          <a:p>
            <a:pPr>
              <a:lnSpc>
                <a:spcPts val="2105"/>
              </a:lnSpc>
              <a:spcBef>
                <a:spcPct val="0"/>
              </a:spcBef>
            </a:pPr>
            <a:endParaRPr lang="en-US" sz="2000" spc="35" dirty="0">
              <a:solidFill>
                <a:srgbClr val="074B79"/>
              </a:solidFill>
              <a:latin typeface="Montserrat Light"/>
            </a:endParaRPr>
          </a:p>
          <a:p>
            <a:pPr>
              <a:lnSpc>
                <a:spcPts val="2105"/>
              </a:lnSpc>
              <a:spcBef>
                <a:spcPct val="0"/>
              </a:spcBef>
            </a:pPr>
            <a:r>
              <a:rPr lang="en-US" sz="2000" spc="35" dirty="0">
                <a:solidFill>
                  <a:srgbClr val="074B79"/>
                </a:solidFill>
                <a:latin typeface="Montserrat Light"/>
              </a:rPr>
              <a:t>Murray State </a:t>
            </a:r>
            <a:r>
              <a:rPr lang="en-US" sz="2000" spc="35" dirty="0" smtClean="0">
                <a:solidFill>
                  <a:srgbClr val="074B79"/>
                </a:solidFill>
                <a:latin typeface="Montserrat Light"/>
              </a:rPr>
              <a:t>University: </a:t>
            </a:r>
            <a:r>
              <a:rPr lang="en-US" sz="2000" spc="35" dirty="0">
                <a:solidFill>
                  <a:srgbClr val="074B79"/>
                </a:solidFill>
                <a:latin typeface="Montserrat Light"/>
              </a:rPr>
              <a:t>6 practicum placements annually for Interdisciplinary Early Childhood Education bachelor’s and master’s degree </a:t>
            </a:r>
            <a:r>
              <a:rPr lang="en-US" sz="2000" spc="35" dirty="0" smtClean="0">
                <a:solidFill>
                  <a:srgbClr val="074B79"/>
                </a:solidFill>
                <a:latin typeface="Montserrat Light"/>
              </a:rPr>
              <a:t>students</a:t>
            </a:r>
            <a:endParaRPr lang="en-US" sz="2000" spc="35" dirty="0">
              <a:solidFill>
                <a:srgbClr val="074B79"/>
              </a:solidFill>
              <a:latin typeface="Montserrat Light"/>
            </a:endParaRPr>
          </a:p>
          <a:p>
            <a:pPr>
              <a:lnSpc>
                <a:spcPts val="2105"/>
              </a:lnSpc>
              <a:spcBef>
                <a:spcPct val="0"/>
              </a:spcBef>
            </a:pPr>
            <a:endParaRPr lang="en-US" sz="2000" spc="35" dirty="0">
              <a:solidFill>
                <a:srgbClr val="074B79"/>
              </a:solidFill>
              <a:latin typeface="Montserrat Light"/>
            </a:endParaRPr>
          </a:p>
          <a:p>
            <a:pPr>
              <a:lnSpc>
                <a:spcPts val="2105"/>
              </a:lnSpc>
              <a:spcBef>
                <a:spcPct val="0"/>
              </a:spcBef>
            </a:pPr>
            <a:r>
              <a:rPr lang="en-US" sz="2000" spc="35" dirty="0">
                <a:solidFill>
                  <a:srgbClr val="074B79"/>
                </a:solidFill>
                <a:latin typeface="Montserrat Light"/>
              </a:rPr>
              <a:t>Western Kentucky Community and Technical College </a:t>
            </a:r>
            <a:r>
              <a:rPr lang="en-US" sz="2000" spc="35" dirty="0" smtClean="0">
                <a:solidFill>
                  <a:srgbClr val="074B79"/>
                </a:solidFill>
                <a:latin typeface="Montserrat Light"/>
              </a:rPr>
              <a:t>System: </a:t>
            </a:r>
            <a:r>
              <a:rPr lang="en-US" sz="2000" spc="35" dirty="0">
                <a:solidFill>
                  <a:srgbClr val="074B79"/>
                </a:solidFill>
                <a:latin typeface="Montserrat Light"/>
              </a:rPr>
              <a:t>7 practicum placements annually for Interdisciplinary Early Childhood Education associate's degree </a:t>
            </a:r>
            <a:r>
              <a:rPr lang="en-US" sz="2000" spc="35" dirty="0" smtClean="0">
                <a:solidFill>
                  <a:srgbClr val="074B79"/>
                </a:solidFill>
                <a:latin typeface="Montserrat Light"/>
              </a:rPr>
              <a:t>students</a:t>
            </a:r>
            <a:endParaRPr lang="en-US" sz="2000" spc="35" dirty="0">
              <a:solidFill>
                <a:srgbClr val="074B79"/>
              </a:solidFill>
              <a:latin typeface="Montserrat Light"/>
            </a:endParaRPr>
          </a:p>
        </p:txBody>
      </p:sp>
      <p:sp>
        <p:nvSpPr>
          <p:cNvPr id="9" name="TextBox 9"/>
          <p:cNvSpPr txBox="1"/>
          <p:nvPr/>
        </p:nvSpPr>
        <p:spPr>
          <a:xfrm>
            <a:off x="4322809" y="949801"/>
            <a:ext cx="6713034" cy="551433"/>
          </a:xfrm>
          <a:prstGeom prst="rect">
            <a:avLst/>
          </a:prstGeom>
        </p:spPr>
        <p:txBody>
          <a:bodyPr wrap="square" lIns="0" tIns="0" rIns="0" bIns="0" rtlCol="0" anchor="t">
            <a:spAutoFit/>
          </a:bodyPr>
          <a:lstStyle/>
          <a:p>
            <a:pPr algn="ctr">
              <a:lnSpc>
                <a:spcPts val="4296"/>
              </a:lnSpc>
            </a:pPr>
            <a:r>
              <a:rPr lang="en-US" sz="3580" spc="71" dirty="0">
                <a:solidFill>
                  <a:srgbClr val="074B79"/>
                </a:solidFill>
                <a:latin typeface="Montserrat Classic Bold"/>
              </a:rPr>
              <a:t>How We Contribute to the Field</a:t>
            </a:r>
          </a:p>
        </p:txBody>
      </p:sp>
      <p:pic>
        <p:nvPicPr>
          <p:cNvPr id="17" name="Picture 16" descr="A close up of a sign&#10;&#10;Description automatically generated">
            <a:extLst>
              <a:ext uri="{FF2B5EF4-FFF2-40B4-BE49-F238E27FC236}">
                <a16:creationId xmlns:a16="http://schemas.microsoft.com/office/drawing/2014/main" id="{871B1AFA-68E1-BA43-ABC6-C4896656A7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0399" y="5461197"/>
            <a:ext cx="1765648" cy="748529"/>
          </a:xfrm>
          <a:prstGeom prst="rect">
            <a:avLst/>
          </a:prstGeom>
        </p:spPr>
      </p:pic>
      <p:sp>
        <p:nvSpPr>
          <p:cNvPr id="3" name="Slide Number Placeholder 2"/>
          <p:cNvSpPr>
            <a:spLocks noGrp="1"/>
          </p:cNvSpPr>
          <p:nvPr>
            <p:ph type="sldNum" sz="quarter" idx="12"/>
          </p:nvPr>
        </p:nvSpPr>
        <p:spPr/>
        <p:txBody>
          <a:bodyPr/>
          <a:lstStyle/>
          <a:p>
            <a:fld id="{77B96B9B-B160-4202-9BBA-1A3F6F8C4839}" type="slidenum">
              <a:rPr lang="en-US" smtClean="0"/>
              <a:pPr/>
              <a:t>17</a:t>
            </a:fld>
            <a:endParaRPr lang="en-US" dirty="0"/>
          </a:p>
        </p:txBody>
      </p:sp>
    </p:spTree>
    <p:extLst>
      <p:ext uri="{BB962C8B-B14F-4D97-AF65-F5344CB8AC3E}">
        <p14:creationId xmlns:p14="http://schemas.microsoft.com/office/powerpoint/2010/main" val="2727523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97280" y="449451"/>
            <a:ext cx="10058400" cy="1287795"/>
          </a:xfrm>
        </p:spPr>
        <p:txBody>
          <a:bodyPr>
            <a:normAutofit/>
          </a:bodyPr>
          <a:lstStyle/>
          <a:p>
            <a:r>
              <a:rPr lang="en-US" sz="3600" dirty="0" smtClean="0">
                <a:solidFill>
                  <a:srgbClr val="074B79"/>
                </a:solidFill>
                <a:latin typeface="Arial" panose="020B0604020202020204" pitchFamily="34" charset="0"/>
                <a:cs typeface="Arial" panose="020B0604020202020204" pitchFamily="34" charset="0"/>
              </a:rPr>
              <a:t>Professional Development Initiatives</a:t>
            </a:r>
            <a:endParaRPr lang="en-US" sz="3600" dirty="0">
              <a:solidFill>
                <a:srgbClr val="074B79"/>
              </a:solidFill>
              <a:latin typeface="Arial" panose="020B0604020202020204" pitchFamily="34" charset="0"/>
              <a:cs typeface="Arial" panose="020B0604020202020204" pitchFamily="34" charset="0"/>
            </a:endParaRPr>
          </a:p>
        </p:txBody>
      </p:sp>
      <p:sp>
        <p:nvSpPr>
          <p:cNvPr id="6" name="Content Placeholder 2"/>
          <p:cNvSpPr>
            <a:spLocks noGrp="1"/>
          </p:cNvSpPr>
          <p:nvPr>
            <p:ph idx="1"/>
          </p:nvPr>
        </p:nvSpPr>
        <p:spPr/>
        <p:txBody>
          <a:bodyPr>
            <a:normAutofit/>
          </a:bodyPr>
          <a:lstStyle/>
          <a:p>
            <a:pPr marL="0" indent="0">
              <a:buNone/>
            </a:pPr>
            <a:r>
              <a:rPr lang="en-US" dirty="0" smtClean="0">
                <a:solidFill>
                  <a:srgbClr val="074B79"/>
                </a:solidFill>
                <a:latin typeface="Arial" panose="020B0604020202020204" pitchFamily="34" charset="0"/>
                <a:cs typeface="Arial" panose="020B0604020202020204" pitchFamily="34" charset="0"/>
              </a:rPr>
              <a:t>In SFY20 tobacco settlement funds helped to support the following:</a:t>
            </a:r>
          </a:p>
          <a:p>
            <a:pPr marL="341313" indent="-282575">
              <a:buClr>
                <a:srgbClr val="074B79"/>
              </a:buClr>
              <a:buFont typeface="Arial" panose="020B0604020202020204" pitchFamily="34" charset="0"/>
              <a:buChar char="•"/>
              <a:tabLst>
                <a:tab pos="230188" algn="l"/>
              </a:tabLst>
            </a:pPr>
            <a:r>
              <a:rPr lang="en-US" dirty="0" smtClean="0">
                <a:solidFill>
                  <a:srgbClr val="074B79"/>
                </a:solidFill>
                <a:latin typeface="Arial" panose="020B0604020202020204" pitchFamily="34" charset="0"/>
                <a:cs typeface="Arial" panose="020B0604020202020204" pitchFamily="34" charset="0"/>
              </a:rPr>
              <a:t>270 scholarships for Child Development Associates (CDA)</a:t>
            </a:r>
          </a:p>
          <a:p>
            <a:pPr marL="341313" indent="-282575">
              <a:buClr>
                <a:srgbClr val="074B79"/>
              </a:buClr>
              <a:buFont typeface="Arial" panose="020B0604020202020204" pitchFamily="34" charset="0"/>
              <a:buChar char="•"/>
              <a:tabLst>
                <a:tab pos="230188" algn="l"/>
              </a:tabLst>
            </a:pPr>
            <a:r>
              <a:rPr lang="en-US" dirty="0" smtClean="0">
                <a:solidFill>
                  <a:srgbClr val="074B79"/>
                </a:solidFill>
                <a:latin typeface="Arial" panose="020B0604020202020204" pitchFamily="34" charset="0"/>
                <a:cs typeface="Arial" panose="020B0604020202020204" pitchFamily="34" charset="0"/>
              </a:rPr>
              <a:t>471 scholarships for Commonwealth Child Care Credential</a:t>
            </a:r>
          </a:p>
          <a:p>
            <a:pPr marL="341313" indent="-282575">
              <a:buClr>
                <a:srgbClr val="074B79"/>
              </a:buClr>
              <a:buFont typeface="Arial" panose="020B0604020202020204" pitchFamily="34" charset="0"/>
              <a:buChar char="•"/>
              <a:tabLst>
                <a:tab pos="230188" algn="l"/>
              </a:tabLst>
            </a:pPr>
            <a:r>
              <a:rPr lang="en-US" dirty="0" smtClean="0">
                <a:solidFill>
                  <a:srgbClr val="074B79"/>
                </a:solidFill>
                <a:latin typeface="Arial" panose="020B0604020202020204" pitchFamily="34" charset="0"/>
                <a:cs typeface="Arial" panose="020B0604020202020204" pitchFamily="34" charset="0"/>
              </a:rPr>
              <a:t>122 mini grants for Child Development Associates</a:t>
            </a:r>
          </a:p>
          <a:p>
            <a:pPr marL="341313" indent="-282575">
              <a:buClr>
                <a:srgbClr val="074B79"/>
              </a:buClr>
              <a:buFont typeface="Arial" panose="020B0604020202020204" pitchFamily="34" charset="0"/>
              <a:buChar char="•"/>
              <a:tabLst>
                <a:tab pos="230188" algn="l"/>
              </a:tabLst>
            </a:pPr>
            <a:r>
              <a:rPr lang="en-US" dirty="0" smtClean="0">
                <a:solidFill>
                  <a:srgbClr val="074B79"/>
                </a:solidFill>
                <a:latin typeface="Arial" panose="020B0604020202020204" pitchFamily="34" charset="0"/>
                <a:cs typeface="Arial" panose="020B0604020202020204" pitchFamily="34" charset="0"/>
              </a:rPr>
              <a:t>295 </a:t>
            </a:r>
            <a:r>
              <a:rPr lang="en-US" dirty="0">
                <a:solidFill>
                  <a:srgbClr val="074B79"/>
                </a:solidFill>
                <a:latin typeface="Arial" panose="020B0604020202020204" pitchFamily="34" charset="0"/>
                <a:cs typeface="Arial" panose="020B0604020202020204" pitchFamily="34" charset="0"/>
              </a:rPr>
              <a:t>Milestone Achievement Awards</a:t>
            </a:r>
          </a:p>
          <a:p>
            <a:pPr marL="341313" indent="-282575">
              <a:buClr>
                <a:srgbClr val="074B79"/>
              </a:buClr>
              <a:buFont typeface="Arial" panose="020B0604020202020204" pitchFamily="34" charset="0"/>
              <a:buChar char="•"/>
              <a:tabLst>
                <a:tab pos="230188" algn="l"/>
              </a:tabLst>
            </a:pPr>
            <a:r>
              <a:rPr lang="en-US" dirty="0" smtClean="0">
                <a:solidFill>
                  <a:srgbClr val="074B79"/>
                </a:solidFill>
                <a:latin typeface="Arial" panose="020B0604020202020204" pitchFamily="34" charset="0"/>
                <a:cs typeface="Arial" panose="020B0604020202020204" pitchFamily="34" charset="0"/>
              </a:rPr>
              <a:t>162 education reimbursement grants </a:t>
            </a:r>
            <a:endParaRPr lang="en-US" dirty="0">
              <a:solidFill>
                <a:srgbClr val="074B79"/>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2205" y="4057233"/>
            <a:ext cx="2879117" cy="1920349"/>
          </a:xfrm>
          <a:prstGeom prst="rect">
            <a:avLst/>
          </a:prstGeom>
        </p:spPr>
      </p:pic>
      <p:sp>
        <p:nvSpPr>
          <p:cNvPr id="5" name="Slide Number Placeholder 4"/>
          <p:cNvSpPr>
            <a:spLocks noGrp="1"/>
          </p:cNvSpPr>
          <p:nvPr>
            <p:ph type="sldNum" sz="quarter" idx="12"/>
          </p:nvPr>
        </p:nvSpPr>
        <p:spPr/>
        <p:txBody>
          <a:bodyPr/>
          <a:lstStyle/>
          <a:p>
            <a:fld id="{77B96B9B-B160-4202-9BBA-1A3F6F8C4839}" type="slidenum">
              <a:rPr lang="en-US" smtClean="0"/>
              <a:pPr/>
              <a:t>18</a:t>
            </a:fld>
            <a:endParaRPr lang="en-US" dirty="0"/>
          </a:p>
        </p:txBody>
      </p:sp>
    </p:spTree>
    <p:extLst>
      <p:ext uri="{BB962C8B-B14F-4D97-AF65-F5344CB8AC3E}">
        <p14:creationId xmlns:p14="http://schemas.microsoft.com/office/powerpoint/2010/main" val="32190932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74B79"/>
                </a:solidFill>
                <a:latin typeface="Arial" panose="020B0604020202020204" pitchFamily="34" charset="0"/>
                <a:cs typeface="Arial" panose="020B0604020202020204" pitchFamily="34" charset="0"/>
              </a:rPr>
              <a:t>How Does Kentucky Stand Out?</a:t>
            </a:r>
            <a:endParaRPr lang="en-US" sz="3600" dirty="0">
              <a:solidFill>
                <a:srgbClr val="074B79"/>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189463" y="2044390"/>
            <a:ext cx="10623777" cy="3999949"/>
          </a:xfrm>
        </p:spPr>
        <p:txBody>
          <a:bodyPr>
            <a:noAutofit/>
          </a:bodyPr>
          <a:lstStyle/>
          <a:p>
            <a:pPr marL="341313" indent="-341313">
              <a:lnSpc>
                <a:spcPct val="150000"/>
              </a:lnSpc>
              <a:buClr>
                <a:srgbClr val="074B79"/>
              </a:buClr>
              <a:buFont typeface="Arial" panose="020B0604020202020204" pitchFamily="34" charset="0"/>
              <a:buChar char="•"/>
            </a:pPr>
            <a:r>
              <a:rPr lang="en-US" dirty="0" smtClean="0">
                <a:solidFill>
                  <a:srgbClr val="074B79"/>
                </a:solidFill>
              </a:rPr>
              <a:t>Comprehensive professional registry </a:t>
            </a:r>
          </a:p>
          <a:p>
            <a:pPr marL="341313" indent="-341313">
              <a:lnSpc>
                <a:spcPct val="150000"/>
              </a:lnSpc>
              <a:buClr>
                <a:srgbClr val="074B79"/>
              </a:buClr>
              <a:buFont typeface="Arial" panose="020B0604020202020204" pitchFamily="34" charset="0"/>
              <a:buChar char="•"/>
            </a:pPr>
            <a:r>
              <a:rPr lang="en-US" dirty="0" smtClean="0">
                <a:solidFill>
                  <a:srgbClr val="074B79"/>
                </a:solidFill>
              </a:rPr>
              <a:t>Integrated systems to support quality (specifically public health support during COVID-19)</a:t>
            </a:r>
          </a:p>
          <a:p>
            <a:pPr marL="341313" indent="-341313">
              <a:lnSpc>
                <a:spcPct val="150000"/>
              </a:lnSpc>
              <a:buClr>
                <a:srgbClr val="074B79"/>
              </a:buClr>
              <a:buFont typeface="Arial" panose="020B0604020202020204" pitchFamily="34" charset="0"/>
              <a:buChar char="•"/>
            </a:pPr>
            <a:r>
              <a:rPr lang="en-US" dirty="0" smtClean="0">
                <a:solidFill>
                  <a:srgbClr val="074B79"/>
                </a:solidFill>
              </a:rPr>
              <a:t>Family child care pilot program for networking &amp; education</a:t>
            </a:r>
          </a:p>
          <a:p>
            <a:pPr marL="341313" indent="-341313">
              <a:lnSpc>
                <a:spcPct val="150000"/>
              </a:lnSpc>
              <a:buClr>
                <a:srgbClr val="074B79"/>
              </a:buClr>
              <a:buFont typeface="Arial" panose="020B0604020202020204" pitchFamily="34" charset="0"/>
              <a:buChar char="•"/>
            </a:pPr>
            <a:r>
              <a:rPr lang="en-US" dirty="0" smtClean="0">
                <a:solidFill>
                  <a:srgbClr val="074B79"/>
                </a:solidFill>
              </a:rPr>
              <a:t>Monetary incentives for high quality</a:t>
            </a:r>
          </a:p>
          <a:p>
            <a:pPr marL="341313" indent="-341313">
              <a:lnSpc>
                <a:spcPct val="150000"/>
              </a:lnSpc>
              <a:buClr>
                <a:srgbClr val="074B79"/>
              </a:buClr>
              <a:buFont typeface="Arial" panose="020B0604020202020204" pitchFamily="34" charset="0"/>
              <a:buChar char="•"/>
            </a:pPr>
            <a:r>
              <a:rPr lang="en-US" dirty="0" smtClean="0">
                <a:solidFill>
                  <a:srgbClr val="074B79"/>
                </a:solidFill>
              </a:rPr>
              <a:t>Balanced approach to Child Care and Development Fund (CCDF) mandated activities</a:t>
            </a:r>
            <a:endParaRPr lang="en-US" dirty="0">
              <a:solidFill>
                <a:srgbClr val="074B79"/>
              </a:solidFill>
            </a:endParaRPr>
          </a:p>
        </p:txBody>
      </p:sp>
      <p:sp>
        <p:nvSpPr>
          <p:cNvPr id="5" name="Slide Number Placeholder 4"/>
          <p:cNvSpPr>
            <a:spLocks noGrp="1"/>
          </p:cNvSpPr>
          <p:nvPr>
            <p:ph type="sldNum" sz="quarter" idx="12"/>
          </p:nvPr>
        </p:nvSpPr>
        <p:spPr/>
        <p:txBody>
          <a:bodyPr/>
          <a:lstStyle/>
          <a:p>
            <a:fld id="{77B96B9B-B160-4202-9BBA-1A3F6F8C4839}" type="slidenum">
              <a:rPr lang="en-US" smtClean="0"/>
              <a:pPr/>
              <a:t>19</a:t>
            </a:fld>
            <a:endParaRPr lang="en-US" dirty="0"/>
          </a:p>
        </p:txBody>
      </p:sp>
    </p:spTree>
    <p:extLst>
      <p:ext uri="{BB962C8B-B14F-4D97-AF65-F5344CB8AC3E}">
        <p14:creationId xmlns:p14="http://schemas.microsoft.com/office/powerpoint/2010/main" val="32535550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a:off x="614273" y="1739590"/>
            <a:ext cx="10686362" cy="3383253"/>
          </a:xfrm>
        </p:spPr>
        <p:txBody>
          <a:bodyPr>
            <a:normAutofit/>
          </a:bodyPr>
          <a:lstStyle/>
          <a:p>
            <a:pPr marL="201168" lvl="1" indent="0" algn="ctr">
              <a:buNone/>
            </a:pPr>
            <a:r>
              <a:rPr lang="en-US" sz="3200" dirty="0" smtClean="0">
                <a:latin typeface="Arial" panose="020B0604020202020204" pitchFamily="34" charset="0"/>
                <a:cs typeface="Arial" panose="020B0604020202020204" pitchFamily="34" charset="0"/>
              </a:rPr>
              <a:t>	</a:t>
            </a:r>
          </a:p>
          <a:p>
            <a:r>
              <a:rPr lang="en-US" sz="3200" b="1" dirty="0" smtClean="0">
                <a:solidFill>
                  <a:srgbClr val="002060"/>
                </a:solidFill>
                <a:latin typeface="Arial" panose="020B0604020202020204" pitchFamily="34" charset="0"/>
                <a:cs typeface="Arial" panose="020B0604020202020204" pitchFamily="34" charset="0"/>
              </a:rPr>
              <a:t>Mission Statement:  </a:t>
            </a:r>
            <a:r>
              <a:rPr lang="en-US" sz="3200" dirty="0" smtClean="0">
                <a:solidFill>
                  <a:srgbClr val="002060"/>
                </a:solidFill>
                <a:latin typeface="Arial" panose="020B0604020202020204" pitchFamily="34" charset="0"/>
                <a:cs typeface="Arial" panose="020B0604020202020204" pitchFamily="34" charset="0"/>
              </a:rPr>
              <a:t>Provide </a:t>
            </a:r>
            <a:r>
              <a:rPr lang="en-US" sz="3200" dirty="0">
                <a:solidFill>
                  <a:srgbClr val="002060"/>
                </a:solidFill>
                <a:latin typeface="Arial" panose="020B0604020202020204" pitchFamily="34" charset="0"/>
                <a:cs typeface="Arial" panose="020B0604020202020204" pitchFamily="34" charset="0"/>
              </a:rPr>
              <a:t>leadership and direction for the Commonwealth </a:t>
            </a:r>
            <a:r>
              <a:rPr lang="en-US" sz="3200" dirty="0" smtClean="0">
                <a:solidFill>
                  <a:srgbClr val="002060"/>
                </a:solidFill>
                <a:latin typeface="Arial" panose="020B0604020202020204" pitchFamily="34" charset="0"/>
                <a:cs typeface="Arial" panose="020B0604020202020204" pitchFamily="34" charset="0"/>
              </a:rPr>
              <a:t>by </a:t>
            </a:r>
            <a:r>
              <a:rPr lang="en-US" sz="3200" dirty="0">
                <a:solidFill>
                  <a:srgbClr val="002060"/>
                </a:solidFill>
                <a:latin typeface="Arial" panose="020B0604020202020204" pitchFamily="34" charset="0"/>
                <a:cs typeface="Arial" panose="020B0604020202020204" pitchFamily="34" charset="0"/>
              </a:rPr>
              <a:t>providing a comprehensive and sustainable prenatal to age five early childhood system that will ensure a strong foundation for all </a:t>
            </a:r>
            <a:r>
              <a:rPr lang="en-US" sz="3200" dirty="0" smtClean="0">
                <a:solidFill>
                  <a:srgbClr val="002060"/>
                </a:solidFill>
                <a:latin typeface="Arial" panose="020B0604020202020204" pitchFamily="34" charset="0"/>
                <a:cs typeface="Arial" panose="020B0604020202020204" pitchFamily="34" charset="0"/>
              </a:rPr>
              <a:t>children.</a:t>
            </a:r>
            <a:endParaRPr lang="en-US" sz="3200" dirty="0">
              <a:solidFill>
                <a:srgbClr val="002060"/>
              </a:solidFill>
              <a:latin typeface="Arial" panose="020B0604020202020204" pitchFamily="34" charset="0"/>
              <a:cs typeface="Arial" panose="020B0604020202020204" pitchFamily="34" charset="0"/>
            </a:endParaRPr>
          </a:p>
          <a:p>
            <a:endParaRPr lang="en-US" dirty="0"/>
          </a:p>
        </p:txBody>
      </p:sp>
      <p:sp>
        <p:nvSpPr>
          <p:cNvPr id="2" name="Title 1"/>
          <p:cNvSpPr>
            <a:spLocks noGrp="1"/>
          </p:cNvSpPr>
          <p:nvPr>
            <p:ph type="title" idx="4294967295"/>
          </p:nvPr>
        </p:nvSpPr>
        <p:spPr>
          <a:xfrm>
            <a:off x="80682" y="394011"/>
            <a:ext cx="11972772" cy="1345579"/>
          </a:xfrm>
        </p:spPr>
        <p:txBody>
          <a:bodyPr>
            <a:normAutofit/>
          </a:bodyPr>
          <a:lstStyle/>
          <a:p>
            <a:pPr algn="ctr"/>
            <a:r>
              <a:rPr lang="en-US" sz="3600" b="1" spc="0" dirty="0" smtClean="0">
                <a:ln w="22225">
                  <a:noFill/>
                  <a:prstDash val="solid"/>
                </a:ln>
                <a:solidFill>
                  <a:srgbClr val="002060"/>
                </a:solidFill>
                <a:latin typeface="Arial" panose="020B0604020202020204" pitchFamily="34" charset="0"/>
                <a:ea typeface="+mn-ea"/>
                <a:cs typeface="Arial" panose="020B0604020202020204" pitchFamily="34" charset="0"/>
              </a:rPr>
              <a:t>Kentucky </a:t>
            </a:r>
            <a:r>
              <a:rPr lang="en-US" sz="3600" b="1" spc="0" dirty="0">
                <a:ln w="22225">
                  <a:noFill/>
                  <a:prstDash val="solid"/>
                </a:ln>
                <a:solidFill>
                  <a:srgbClr val="002060"/>
                </a:solidFill>
                <a:latin typeface="Arial" panose="020B0604020202020204" pitchFamily="34" charset="0"/>
                <a:ea typeface="+mn-ea"/>
                <a:cs typeface="Arial" panose="020B0604020202020204" pitchFamily="34" charset="0"/>
              </a:rPr>
              <a:t>Governor’s Office of Early Childhood</a:t>
            </a:r>
            <a:r>
              <a:rPr lang="en-US" sz="4000" b="1" dirty="0" smtClean="0"/>
              <a:t/>
            </a:r>
            <a:br>
              <a:rPr lang="en-US" sz="4000" b="1" dirty="0" smtClean="0"/>
            </a:br>
            <a:endParaRPr lang="en-US" sz="4000" dirty="0"/>
          </a:p>
        </p:txBody>
      </p:sp>
      <p:pic>
        <p:nvPicPr>
          <p:cNvPr id="4" name="Picture 3"/>
          <p:cNvPicPr>
            <a:picLocks noChangeAspect="1"/>
          </p:cNvPicPr>
          <p:nvPr/>
        </p:nvPicPr>
        <p:blipFill>
          <a:blip r:embed="rId3"/>
          <a:stretch>
            <a:fillRect/>
          </a:stretch>
        </p:blipFill>
        <p:spPr>
          <a:xfrm>
            <a:off x="9703446" y="4177526"/>
            <a:ext cx="2350008" cy="2347006"/>
          </a:xfrm>
          <a:prstGeom prst="rect">
            <a:avLst/>
          </a:prstGeom>
        </p:spPr>
      </p:pic>
      <p:sp>
        <p:nvSpPr>
          <p:cNvPr id="6" name="Slide Number Placeholder 5"/>
          <p:cNvSpPr>
            <a:spLocks noGrp="1"/>
          </p:cNvSpPr>
          <p:nvPr>
            <p:ph type="sldNum" sz="quarter" idx="12"/>
          </p:nvPr>
        </p:nvSpPr>
        <p:spPr/>
        <p:txBody>
          <a:bodyPr/>
          <a:lstStyle/>
          <a:p>
            <a:fld id="{77B96B9B-B160-4202-9BBA-1A3F6F8C4839}" type="slidenum">
              <a:rPr lang="en-US" smtClean="0"/>
              <a:pPr/>
              <a:t>2</a:t>
            </a:fld>
            <a:endParaRPr lang="en-US" dirty="0"/>
          </a:p>
        </p:txBody>
      </p:sp>
    </p:spTree>
    <p:extLst>
      <p:ext uri="{BB962C8B-B14F-4D97-AF65-F5344CB8AC3E}">
        <p14:creationId xmlns:p14="http://schemas.microsoft.com/office/powerpoint/2010/main" val="340593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Department for Public Health</a:t>
            </a:r>
            <a:endParaRPr lang="en-US" dirty="0"/>
          </a:p>
        </p:txBody>
      </p:sp>
      <p:sp>
        <p:nvSpPr>
          <p:cNvPr id="3" name="Subtitle 2"/>
          <p:cNvSpPr>
            <a:spLocks noGrp="1"/>
          </p:cNvSpPr>
          <p:nvPr>
            <p:ph type="subTitle" idx="1"/>
          </p:nvPr>
        </p:nvSpPr>
        <p:spPr/>
        <p:txBody>
          <a:bodyPr/>
          <a:lstStyle/>
          <a:p>
            <a:r>
              <a:rPr lang="en-US" dirty="0" smtClean="0"/>
              <a:t>Early Childhood Programs Supported with MSA Funds</a:t>
            </a:r>
            <a:endParaRPr lang="en-US" dirty="0"/>
          </a:p>
        </p:txBody>
      </p:sp>
      <p:sp>
        <p:nvSpPr>
          <p:cNvPr id="4" name="Text Placeholder 3"/>
          <p:cNvSpPr>
            <a:spLocks noGrp="1"/>
          </p:cNvSpPr>
          <p:nvPr>
            <p:ph type="body" sz="quarter" idx="10"/>
          </p:nvPr>
        </p:nvSpPr>
        <p:spPr/>
        <p:txBody>
          <a:bodyPr/>
          <a:lstStyle/>
          <a:p>
            <a:r>
              <a:rPr lang="en-US" dirty="0" smtClean="0"/>
              <a:t>FY20</a:t>
            </a:r>
            <a:endParaRPr lang="en-US" dirty="0"/>
          </a:p>
        </p:txBody>
      </p:sp>
      <p:sp>
        <p:nvSpPr>
          <p:cNvPr id="5" name="TextBox 4"/>
          <p:cNvSpPr txBox="1"/>
          <p:nvPr/>
        </p:nvSpPr>
        <p:spPr>
          <a:xfrm>
            <a:off x="4341541" y="5776332"/>
            <a:ext cx="3657600" cy="1169551"/>
          </a:xfrm>
          <a:prstGeom prst="rect">
            <a:avLst/>
          </a:prstGeom>
          <a:noFill/>
        </p:spPr>
        <p:txBody>
          <a:bodyPr wrap="square" rtlCol="0">
            <a:spAutoFit/>
          </a:bodyPr>
          <a:lstStyle/>
          <a:p>
            <a:pPr algn="ctr"/>
            <a:r>
              <a:rPr lang="en-US" sz="1600" dirty="0" smtClean="0">
                <a:solidFill>
                  <a:srgbClr val="14386C"/>
                </a:solidFill>
              </a:rPr>
              <a:t>Paula Goff</a:t>
            </a:r>
          </a:p>
          <a:p>
            <a:pPr algn="ctr"/>
            <a:r>
              <a:rPr lang="en-US" sz="1600" dirty="0">
                <a:solidFill>
                  <a:srgbClr val="14386C"/>
                </a:solidFill>
              </a:rPr>
              <a:t>Division of Maternal and Child Health</a:t>
            </a:r>
          </a:p>
          <a:p>
            <a:pPr algn="ctr"/>
            <a:endParaRPr lang="en-US" dirty="0" smtClean="0"/>
          </a:p>
          <a:p>
            <a:pPr algn="ctr"/>
            <a:endParaRPr lang="en-US" dirty="0"/>
          </a:p>
        </p:txBody>
      </p:sp>
    </p:spTree>
    <p:extLst>
      <p:ext uri="{BB962C8B-B14F-4D97-AF65-F5344CB8AC3E}">
        <p14:creationId xmlns:p14="http://schemas.microsoft.com/office/powerpoint/2010/main" val="3241681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70185"/>
            <a:ext cx="10972800" cy="812566"/>
          </a:xfrm>
        </p:spPr>
        <p:txBody>
          <a:bodyPr>
            <a:normAutofit/>
          </a:bodyPr>
          <a:lstStyle/>
          <a:p>
            <a:pPr algn="ctr"/>
            <a:r>
              <a:rPr lang="en-US" sz="3600" dirty="0" smtClean="0">
                <a:solidFill>
                  <a:srgbClr val="074B79"/>
                </a:solidFill>
                <a:latin typeface="Arial" panose="020B0604020202020204" pitchFamily="34" charset="0"/>
                <a:cs typeface="Arial" panose="020B0604020202020204" pitchFamily="34" charset="0"/>
              </a:rPr>
              <a:t>Early Childhood Mental Health (ECMH)</a:t>
            </a:r>
            <a:endParaRPr lang="en-US" sz="3600" dirty="0">
              <a:solidFill>
                <a:srgbClr val="074B79"/>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36026" y="1382751"/>
            <a:ext cx="11046374" cy="5414738"/>
          </a:xfrm>
        </p:spPr>
        <p:txBody>
          <a:bodyPr>
            <a:normAutofit/>
          </a:bodyPr>
          <a:lstStyle/>
          <a:p>
            <a:pPr marL="0" indent="0" algn="ctr">
              <a:buNone/>
            </a:pPr>
            <a:r>
              <a:rPr lang="en-US" sz="2400" dirty="0" smtClean="0">
                <a:solidFill>
                  <a:srgbClr val="074B79"/>
                </a:solidFill>
                <a:latin typeface="Arial" panose="020B0604020202020204" pitchFamily="34" charset="0"/>
                <a:cs typeface="Arial" panose="020B0604020202020204" pitchFamily="34" charset="0"/>
              </a:rPr>
              <a:t>(Amount </a:t>
            </a:r>
            <a:r>
              <a:rPr lang="en-US" sz="2400" dirty="0">
                <a:solidFill>
                  <a:srgbClr val="074B79"/>
                </a:solidFill>
                <a:latin typeface="Arial" panose="020B0604020202020204" pitchFamily="34" charset="0"/>
                <a:cs typeface="Arial" panose="020B0604020202020204" pitchFamily="34" charset="0"/>
              </a:rPr>
              <a:t>of Tobacco Funding</a:t>
            </a:r>
            <a:r>
              <a:rPr lang="en-US" sz="2400" dirty="0" smtClean="0">
                <a:solidFill>
                  <a:srgbClr val="074B79"/>
                </a:solidFill>
                <a:latin typeface="Arial" panose="020B0604020202020204" pitchFamily="34" charset="0"/>
                <a:cs typeface="Arial" panose="020B0604020202020204" pitchFamily="34" charset="0"/>
              </a:rPr>
              <a:t>: FY21 $942,000)</a:t>
            </a:r>
          </a:p>
          <a:p>
            <a:pPr marL="0" indent="0" algn="ctr">
              <a:buNone/>
            </a:pPr>
            <a:r>
              <a:rPr lang="en-US" b="1" dirty="0" smtClean="0">
                <a:solidFill>
                  <a:srgbClr val="074B79"/>
                </a:solidFill>
                <a:latin typeface="Arial" panose="020B0604020202020204" pitchFamily="34" charset="0"/>
                <a:cs typeface="Arial" panose="020B0604020202020204" pitchFamily="34" charset="0"/>
              </a:rPr>
              <a:t>Purpose:</a:t>
            </a:r>
            <a:r>
              <a:rPr lang="en-US" dirty="0" smtClean="0">
                <a:solidFill>
                  <a:srgbClr val="074B79"/>
                </a:solidFill>
                <a:latin typeface="Arial" panose="020B0604020202020204" pitchFamily="34" charset="0"/>
                <a:cs typeface="Arial" panose="020B0604020202020204" pitchFamily="34" charset="0"/>
              </a:rPr>
              <a:t> To build capacity to meet the mental health needs of young children and their families by partnering with the Departments for Public Health and Behavioral Health, Developmental and Intellectual Disabilities.</a:t>
            </a:r>
            <a:endParaRPr lang="en-US" dirty="0">
              <a:solidFill>
                <a:srgbClr val="074B79"/>
              </a:solidFill>
              <a:latin typeface="Arial" panose="020B0604020202020204" pitchFamily="34" charset="0"/>
              <a:cs typeface="Arial" panose="020B0604020202020204" pitchFamily="34" charset="0"/>
            </a:endParaRPr>
          </a:p>
          <a:p>
            <a:r>
              <a:rPr lang="en-US" b="1" dirty="0" smtClean="0">
                <a:solidFill>
                  <a:srgbClr val="074B79"/>
                </a:solidFill>
                <a:latin typeface="Arial" panose="020B0604020202020204" pitchFamily="34" charset="0"/>
                <a:cs typeface="Arial" panose="020B0604020202020204" pitchFamily="34" charset="0"/>
              </a:rPr>
              <a:t>Structure</a:t>
            </a:r>
            <a:r>
              <a:rPr lang="en-US" b="1" dirty="0">
                <a:solidFill>
                  <a:srgbClr val="074B79"/>
                </a:solidFill>
                <a:latin typeface="Arial" panose="020B0604020202020204" pitchFamily="34" charset="0"/>
                <a:cs typeface="Arial" panose="020B0604020202020204" pitchFamily="34" charset="0"/>
              </a:rPr>
              <a:t>: </a:t>
            </a:r>
            <a:r>
              <a:rPr lang="en-US" dirty="0">
                <a:solidFill>
                  <a:srgbClr val="074B79"/>
                </a:solidFill>
                <a:latin typeface="Arial" panose="020B0604020202020204" pitchFamily="34" charset="0"/>
                <a:cs typeface="Arial" panose="020B0604020202020204" pitchFamily="34" charset="0"/>
              </a:rPr>
              <a:t>F</a:t>
            </a:r>
            <a:r>
              <a:rPr lang="en-US" dirty="0" smtClean="0">
                <a:solidFill>
                  <a:srgbClr val="074B79"/>
                </a:solidFill>
                <a:latin typeface="Arial" panose="020B0604020202020204" pitchFamily="34" charset="0"/>
                <a:cs typeface="Arial" panose="020B0604020202020204" pitchFamily="34" charset="0"/>
              </a:rPr>
              <a:t>unds </a:t>
            </a:r>
            <a:r>
              <a:rPr lang="en-US" dirty="0">
                <a:solidFill>
                  <a:srgbClr val="074B79"/>
                </a:solidFill>
                <a:latin typeface="Arial" panose="020B0604020202020204" pitchFamily="34" charset="0"/>
                <a:cs typeface="Arial" panose="020B0604020202020204" pitchFamily="34" charset="0"/>
              </a:rPr>
              <a:t>support </a:t>
            </a:r>
            <a:r>
              <a:rPr lang="en-US" dirty="0" smtClean="0">
                <a:solidFill>
                  <a:srgbClr val="074B79"/>
                </a:solidFill>
                <a:latin typeface="Arial" panose="020B0604020202020204" pitchFamily="34" charset="0"/>
                <a:cs typeface="Arial" panose="020B0604020202020204" pitchFamily="34" charset="0"/>
              </a:rPr>
              <a:t>Early Childhood </a:t>
            </a:r>
            <a:r>
              <a:rPr lang="en-US" dirty="0">
                <a:solidFill>
                  <a:srgbClr val="074B79"/>
                </a:solidFill>
                <a:latin typeface="Arial" panose="020B0604020202020204" pitchFamily="34" charset="0"/>
                <a:cs typeface="Arial" panose="020B0604020202020204" pitchFamily="34" charset="0"/>
              </a:rPr>
              <a:t>Mental Health </a:t>
            </a:r>
            <a:r>
              <a:rPr lang="en-US" dirty="0" smtClean="0">
                <a:solidFill>
                  <a:srgbClr val="074B79"/>
                </a:solidFill>
                <a:latin typeface="Arial" panose="020B0604020202020204" pitchFamily="34" charset="0"/>
                <a:cs typeface="Arial" panose="020B0604020202020204" pitchFamily="34" charset="0"/>
              </a:rPr>
              <a:t>specialists </a:t>
            </a:r>
            <a:r>
              <a:rPr lang="en-US" dirty="0">
                <a:solidFill>
                  <a:srgbClr val="074B79"/>
                </a:solidFill>
                <a:latin typeface="Arial" panose="020B0604020202020204" pitchFamily="34" charset="0"/>
                <a:cs typeface="Arial" panose="020B0604020202020204" pitchFamily="34" charset="0"/>
              </a:rPr>
              <a:t>in </a:t>
            </a:r>
            <a:r>
              <a:rPr lang="en-US" dirty="0" smtClean="0">
                <a:solidFill>
                  <a:srgbClr val="074B79"/>
                </a:solidFill>
                <a:latin typeface="Arial" panose="020B0604020202020204" pitchFamily="34" charset="0"/>
                <a:cs typeface="Arial" panose="020B0604020202020204" pitchFamily="34" charset="0"/>
              </a:rPr>
              <a:t>fourteen comprehensive community mental health centers (CMHC) and one administrator. </a:t>
            </a:r>
            <a:r>
              <a:rPr lang="en-US" dirty="0">
                <a:solidFill>
                  <a:srgbClr val="074B79"/>
                </a:solidFill>
                <a:latin typeface="Arial" panose="020B0604020202020204" pitchFamily="34" charset="0"/>
                <a:cs typeface="Arial" panose="020B0604020202020204" pitchFamily="34" charset="0"/>
              </a:rPr>
              <a:t>F</a:t>
            </a:r>
            <a:r>
              <a:rPr lang="en-US" dirty="0" smtClean="0">
                <a:solidFill>
                  <a:srgbClr val="074B79"/>
                </a:solidFill>
                <a:latin typeface="Arial" panose="020B0604020202020204" pitchFamily="34" charset="0"/>
                <a:cs typeface="Arial" panose="020B0604020202020204" pitchFamily="34" charset="0"/>
              </a:rPr>
              <a:t>unds distributed to the CMHC were unchanged from FY20.</a:t>
            </a:r>
          </a:p>
          <a:p>
            <a:pPr lvl="2"/>
            <a:endParaRPr lang="en-US" sz="2000" dirty="0" smtClean="0">
              <a:solidFill>
                <a:srgbClr val="074B79"/>
              </a:solidFill>
              <a:latin typeface="Arial" panose="020B0604020202020204" pitchFamily="34" charset="0"/>
              <a:cs typeface="Arial" panose="020B0604020202020204" pitchFamily="34" charset="0"/>
            </a:endParaRPr>
          </a:p>
          <a:p>
            <a:pPr marL="742950" lvl="2" indent="-358775">
              <a:buClr>
                <a:srgbClr val="074B79"/>
              </a:buClr>
              <a:buFont typeface="Arial" panose="020B0604020202020204" pitchFamily="34" charset="0"/>
              <a:buChar char="•"/>
            </a:pPr>
            <a:r>
              <a:rPr lang="en-US" sz="2000" dirty="0" smtClean="0">
                <a:solidFill>
                  <a:srgbClr val="074B79"/>
                </a:solidFill>
                <a:latin typeface="Arial" panose="020B0604020202020204" pitchFamily="34" charset="0"/>
                <a:cs typeface="Arial" panose="020B0604020202020204" pitchFamily="34" charset="0"/>
              </a:rPr>
              <a:t>Served </a:t>
            </a:r>
            <a:r>
              <a:rPr lang="en-US" sz="2000" b="1" dirty="0" smtClean="0">
                <a:solidFill>
                  <a:srgbClr val="074B79"/>
                </a:solidFill>
                <a:latin typeface="Arial" panose="020B0604020202020204" pitchFamily="34" charset="0"/>
                <a:cs typeface="Arial" panose="020B0604020202020204" pitchFamily="34" charset="0"/>
              </a:rPr>
              <a:t>1,264</a:t>
            </a:r>
            <a:r>
              <a:rPr lang="en-US" sz="2000" dirty="0" smtClean="0">
                <a:solidFill>
                  <a:srgbClr val="074B79"/>
                </a:solidFill>
                <a:latin typeface="Arial" panose="020B0604020202020204" pitchFamily="34" charset="0"/>
                <a:cs typeface="Arial" panose="020B0604020202020204" pitchFamily="34" charset="0"/>
              </a:rPr>
              <a:t> </a:t>
            </a:r>
            <a:r>
              <a:rPr lang="en-US" sz="2000" dirty="0">
                <a:solidFill>
                  <a:srgbClr val="074B79"/>
                </a:solidFill>
                <a:latin typeface="Arial" panose="020B0604020202020204" pitchFamily="34" charset="0"/>
                <a:cs typeface="Arial" panose="020B0604020202020204" pitchFamily="34" charset="0"/>
              </a:rPr>
              <a:t>children and families in </a:t>
            </a:r>
            <a:r>
              <a:rPr lang="en-US" sz="2000" dirty="0" smtClean="0">
                <a:solidFill>
                  <a:srgbClr val="074B79"/>
                </a:solidFill>
                <a:latin typeface="Arial" panose="020B0604020202020204" pitchFamily="34" charset="0"/>
                <a:cs typeface="Arial" panose="020B0604020202020204" pitchFamily="34" charset="0"/>
              </a:rPr>
              <a:t>FY20</a:t>
            </a:r>
            <a:endParaRPr lang="en-US" sz="2000" dirty="0">
              <a:solidFill>
                <a:srgbClr val="074B79"/>
              </a:solidFill>
              <a:latin typeface="Arial" panose="020B0604020202020204" pitchFamily="34" charset="0"/>
              <a:cs typeface="Arial" panose="020B0604020202020204" pitchFamily="34" charset="0"/>
            </a:endParaRPr>
          </a:p>
          <a:p>
            <a:pPr marL="742950" lvl="2" indent="-358775">
              <a:buClr>
                <a:srgbClr val="074B79"/>
              </a:buClr>
              <a:buFont typeface="Arial" panose="020B0604020202020204" pitchFamily="34" charset="0"/>
              <a:buChar char="•"/>
            </a:pPr>
            <a:r>
              <a:rPr lang="en-US" sz="2000" dirty="0" smtClean="0">
                <a:solidFill>
                  <a:srgbClr val="074B79"/>
                </a:solidFill>
                <a:latin typeface="Arial" panose="020B0604020202020204" pitchFamily="34" charset="0"/>
                <a:cs typeface="Arial" panose="020B0604020202020204" pitchFamily="34" charset="0"/>
              </a:rPr>
              <a:t>Provided </a:t>
            </a:r>
            <a:r>
              <a:rPr lang="en-US" sz="2000" b="1" dirty="0">
                <a:solidFill>
                  <a:srgbClr val="074B79"/>
                </a:solidFill>
                <a:latin typeface="Arial" panose="020B0604020202020204" pitchFamily="34" charset="0"/>
                <a:cs typeface="Arial" panose="020B0604020202020204" pitchFamily="34" charset="0"/>
              </a:rPr>
              <a:t>3,273</a:t>
            </a:r>
            <a:r>
              <a:rPr lang="en-US" sz="2000" dirty="0">
                <a:solidFill>
                  <a:srgbClr val="074B79"/>
                </a:solidFill>
                <a:latin typeface="Arial" panose="020B0604020202020204" pitchFamily="34" charset="0"/>
                <a:cs typeface="Arial" panose="020B0604020202020204" pitchFamily="34" charset="0"/>
              </a:rPr>
              <a:t> consultations to child-serving </a:t>
            </a:r>
            <a:r>
              <a:rPr lang="en-US" sz="2000" dirty="0" smtClean="0">
                <a:solidFill>
                  <a:srgbClr val="074B79"/>
                </a:solidFill>
                <a:latin typeface="Arial" panose="020B0604020202020204" pitchFamily="34" charset="0"/>
                <a:cs typeface="Arial" panose="020B0604020202020204" pitchFamily="34" charset="0"/>
              </a:rPr>
              <a:t>agencies</a:t>
            </a:r>
          </a:p>
          <a:p>
            <a:pPr marL="742950" lvl="2" indent="-358775">
              <a:buClr>
                <a:srgbClr val="074B79"/>
              </a:buClr>
              <a:buFont typeface="Arial" panose="020B0604020202020204" pitchFamily="34" charset="0"/>
              <a:buChar char="•"/>
            </a:pPr>
            <a:r>
              <a:rPr lang="en-US" sz="2000" dirty="0" smtClean="0">
                <a:solidFill>
                  <a:srgbClr val="074B79"/>
                </a:solidFill>
                <a:latin typeface="Arial" panose="020B0604020202020204" pitchFamily="34" charset="0"/>
                <a:cs typeface="Arial" panose="020B0604020202020204" pitchFamily="34" charset="0"/>
              </a:rPr>
              <a:t>Provided </a:t>
            </a:r>
            <a:r>
              <a:rPr lang="en-US" sz="2000" dirty="0">
                <a:solidFill>
                  <a:srgbClr val="074B79"/>
                </a:solidFill>
                <a:latin typeface="Arial" panose="020B0604020202020204" pitchFamily="34" charset="0"/>
                <a:cs typeface="Arial" panose="020B0604020202020204" pitchFamily="34" charset="0"/>
              </a:rPr>
              <a:t>training to </a:t>
            </a:r>
            <a:r>
              <a:rPr lang="en-US" sz="2000" b="1" dirty="0">
                <a:solidFill>
                  <a:srgbClr val="074B79"/>
                </a:solidFill>
                <a:latin typeface="Arial" panose="020B0604020202020204" pitchFamily="34" charset="0"/>
                <a:cs typeface="Arial" panose="020B0604020202020204" pitchFamily="34" charset="0"/>
              </a:rPr>
              <a:t>over 1,000 </a:t>
            </a:r>
            <a:r>
              <a:rPr lang="en-US" sz="2000" dirty="0">
                <a:solidFill>
                  <a:srgbClr val="074B79"/>
                </a:solidFill>
                <a:latin typeface="Arial" panose="020B0604020202020204" pitchFamily="34" charset="0"/>
                <a:cs typeface="Arial" panose="020B0604020202020204" pitchFamily="34" charset="0"/>
              </a:rPr>
              <a:t>early care and education staff in Head Start, childcare, and state-funded preschool</a:t>
            </a:r>
          </a:p>
          <a:p>
            <a:endParaRPr lang="en-US" dirty="0" smtClean="0"/>
          </a:p>
          <a:p>
            <a:pPr marL="0" indent="0">
              <a:buNone/>
            </a:pPr>
            <a:endParaRPr lang="en-US" dirty="0" smtClean="0"/>
          </a:p>
          <a:p>
            <a:endParaRPr lang="en-US" dirty="0"/>
          </a:p>
        </p:txBody>
      </p:sp>
      <p:sp>
        <p:nvSpPr>
          <p:cNvPr id="5" name="Slide Number Placeholder 4"/>
          <p:cNvSpPr>
            <a:spLocks noGrp="1"/>
          </p:cNvSpPr>
          <p:nvPr>
            <p:ph type="sldNum" sz="quarter" idx="12"/>
          </p:nvPr>
        </p:nvSpPr>
        <p:spPr/>
        <p:txBody>
          <a:bodyPr/>
          <a:lstStyle/>
          <a:p>
            <a:fld id="{77B96B9B-B160-4202-9BBA-1A3F6F8C4839}" type="slidenum">
              <a:rPr lang="en-US" smtClean="0"/>
              <a:pPr/>
              <a:t>21</a:t>
            </a:fld>
            <a:endParaRPr lang="en-US" dirty="0"/>
          </a:p>
        </p:txBody>
      </p:sp>
    </p:spTree>
    <p:extLst>
      <p:ext uri="{BB962C8B-B14F-4D97-AF65-F5344CB8AC3E}">
        <p14:creationId xmlns:p14="http://schemas.microsoft.com/office/powerpoint/2010/main" val="185939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31180"/>
            <a:ext cx="10972800" cy="1247495"/>
          </a:xfrm>
        </p:spPr>
        <p:txBody>
          <a:bodyPr>
            <a:normAutofit/>
          </a:bodyPr>
          <a:lstStyle/>
          <a:p>
            <a:pPr algn="ctr"/>
            <a:r>
              <a:rPr lang="en-US" sz="3600" dirty="0">
                <a:solidFill>
                  <a:srgbClr val="074B79"/>
                </a:solidFill>
                <a:latin typeface="Arial" panose="020B0604020202020204" pitchFamily="34" charset="0"/>
                <a:cs typeface="Arial" panose="020B0604020202020204" pitchFamily="34" charset="0"/>
              </a:rPr>
              <a:t>Healthy Start </a:t>
            </a:r>
            <a:r>
              <a:rPr lang="en-US" sz="3600" dirty="0" smtClean="0">
                <a:solidFill>
                  <a:srgbClr val="074B79"/>
                </a:solidFill>
                <a:latin typeface="Arial" panose="020B0604020202020204" pitchFamily="34" charset="0"/>
                <a:cs typeface="Arial" panose="020B0604020202020204" pitchFamily="34" charset="0"/>
              </a:rPr>
              <a:t>(Child Care Health Consultation)</a:t>
            </a:r>
            <a:r>
              <a:rPr lang="en-US" sz="2400" dirty="0" smtClean="0">
                <a:solidFill>
                  <a:srgbClr val="074B79"/>
                </a:solidFill>
                <a:latin typeface="Arial" panose="020B0604020202020204" pitchFamily="34" charset="0"/>
                <a:cs typeface="Arial" panose="020B0604020202020204" pitchFamily="34" charset="0"/>
              </a:rPr>
              <a:t/>
            </a:r>
            <a:br>
              <a:rPr lang="en-US" sz="2400" dirty="0" smtClean="0">
                <a:solidFill>
                  <a:srgbClr val="074B79"/>
                </a:solidFill>
                <a:latin typeface="Arial" panose="020B0604020202020204" pitchFamily="34" charset="0"/>
                <a:cs typeface="Arial" panose="020B0604020202020204" pitchFamily="34" charset="0"/>
              </a:rPr>
            </a:br>
            <a:r>
              <a:rPr lang="en-US" sz="2400" dirty="0">
                <a:solidFill>
                  <a:srgbClr val="074B79"/>
                </a:solidFill>
                <a:latin typeface="Arial" panose="020B0604020202020204" pitchFamily="34" charset="0"/>
                <a:cs typeface="Arial" panose="020B0604020202020204" pitchFamily="34" charset="0"/>
              </a:rPr>
              <a:t>(Amount of Tobacco Funding: FY21 </a:t>
            </a:r>
            <a:r>
              <a:rPr lang="en-US" sz="2400" dirty="0" smtClean="0">
                <a:solidFill>
                  <a:srgbClr val="074B79"/>
                </a:solidFill>
                <a:latin typeface="Arial" panose="020B0604020202020204" pitchFamily="34" charset="0"/>
                <a:cs typeface="Arial" panose="020B0604020202020204" pitchFamily="34" charset="0"/>
              </a:rPr>
              <a:t>$942,000)</a:t>
            </a:r>
            <a:endParaRPr lang="en-US" sz="2400" dirty="0">
              <a:solidFill>
                <a:srgbClr val="074B79"/>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09600" y="1816738"/>
            <a:ext cx="11197590" cy="4531057"/>
          </a:xfrm>
        </p:spPr>
        <p:txBody>
          <a:bodyPr>
            <a:normAutofit/>
          </a:bodyPr>
          <a:lstStyle/>
          <a:p>
            <a:r>
              <a:rPr lang="en-US" b="1" dirty="0" smtClean="0">
                <a:solidFill>
                  <a:srgbClr val="074B79"/>
                </a:solidFill>
                <a:latin typeface="Arial" panose="020B0604020202020204" pitchFamily="34" charset="0"/>
                <a:cs typeface="Arial" panose="020B0604020202020204" pitchFamily="34" charset="0"/>
              </a:rPr>
              <a:t>Purpose:</a:t>
            </a:r>
            <a:r>
              <a:rPr lang="en-US" dirty="0" smtClean="0">
                <a:solidFill>
                  <a:srgbClr val="074B79"/>
                </a:solidFill>
                <a:latin typeface="Arial" panose="020B0604020202020204" pitchFamily="34" charset="0"/>
                <a:cs typeface="Arial" panose="020B0604020202020204" pitchFamily="34" charset="0"/>
              </a:rPr>
              <a:t> To provide technical assistance and training on health, safety, and social-emotional development to licensed and certified child care providers statewide.</a:t>
            </a:r>
            <a:endParaRPr lang="en-US" dirty="0">
              <a:solidFill>
                <a:srgbClr val="074B79"/>
              </a:solidFill>
              <a:latin typeface="Arial" panose="020B0604020202020204" pitchFamily="34" charset="0"/>
              <a:cs typeface="Arial" panose="020B0604020202020204" pitchFamily="34" charset="0"/>
            </a:endParaRPr>
          </a:p>
          <a:p>
            <a:r>
              <a:rPr lang="en-US" b="1" dirty="0" smtClean="0">
                <a:solidFill>
                  <a:srgbClr val="074B79"/>
                </a:solidFill>
                <a:latin typeface="Arial" panose="020B0604020202020204" pitchFamily="34" charset="0"/>
                <a:cs typeface="Arial" panose="020B0604020202020204" pitchFamily="34" charset="0"/>
              </a:rPr>
              <a:t>Structure:  </a:t>
            </a:r>
            <a:r>
              <a:rPr lang="en-US" dirty="0" smtClean="0">
                <a:solidFill>
                  <a:srgbClr val="074B79"/>
                </a:solidFill>
                <a:latin typeface="Arial" panose="020B0604020202020204" pitchFamily="34" charset="0"/>
                <a:cs typeface="Arial" panose="020B0604020202020204" pitchFamily="34" charset="0"/>
              </a:rPr>
              <a:t>Funds support </a:t>
            </a:r>
            <a:r>
              <a:rPr lang="en-US" dirty="0">
                <a:solidFill>
                  <a:srgbClr val="074B79"/>
                </a:solidFill>
                <a:latin typeface="Arial" panose="020B0604020202020204" pitchFamily="34" charset="0"/>
                <a:cs typeface="Arial" panose="020B0604020202020204" pitchFamily="34" charset="0"/>
              </a:rPr>
              <a:t>t</a:t>
            </a:r>
            <a:r>
              <a:rPr lang="en-US" dirty="0" smtClean="0">
                <a:solidFill>
                  <a:srgbClr val="074B79"/>
                </a:solidFill>
                <a:latin typeface="Arial" panose="020B0604020202020204" pitchFamily="34" charset="0"/>
                <a:cs typeface="Arial" panose="020B0604020202020204" pitchFamily="34" charset="0"/>
              </a:rPr>
              <a:t>en regional health consultants and two consultant trainers. Regional staff are housed through local health departments with the consultant trainers located at the Technical Assistance Center at the Fayette County Health Department. Funds to the health departments were unchanged from FY20.</a:t>
            </a:r>
          </a:p>
          <a:p>
            <a:endParaRPr lang="en-US" dirty="0" smtClean="0">
              <a:solidFill>
                <a:srgbClr val="074B79"/>
              </a:solidFill>
              <a:latin typeface="Arial" panose="020B0604020202020204" pitchFamily="34" charset="0"/>
              <a:cs typeface="Arial" panose="020B0604020202020204" pitchFamily="34" charset="0"/>
            </a:endParaRPr>
          </a:p>
          <a:p>
            <a:pPr marL="514350" lvl="1" indent="-342900">
              <a:buClr>
                <a:srgbClr val="074B79"/>
              </a:buClr>
              <a:buFont typeface="Arial" panose="020B0604020202020204" pitchFamily="34" charset="0"/>
              <a:buChar char="•"/>
            </a:pPr>
            <a:r>
              <a:rPr lang="en-US" sz="2000" dirty="0">
                <a:solidFill>
                  <a:srgbClr val="074B79"/>
                </a:solidFill>
                <a:latin typeface="Arial" panose="020B0604020202020204" pitchFamily="34" charset="0"/>
                <a:cs typeface="Arial" panose="020B0604020202020204" pitchFamily="34" charset="0"/>
              </a:rPr>
              <a:t>CCHC </a:t>
            </a:r>
            <a:r>
              <a:rPr lang="en-US" sz="2000" dirty="0" smtClean="0">
                <a:solidFill>
                  <a:srgbClr val="074B79"/>
                </a:solidFill>
                <a:latin typeface="Arial" panose="020B0604020202020204" pitchFamily="34" charset="0"/>
                <a:cs typeface="Arial" panose="020B0604020202020204" pitchFamily="34" charset="0"/>
              </a:rPr>
              <a:t>consultants </a:t>
            </a:r>
            <a:r>
              <a:rPr lang="en-US" sz="2000" dirty="0">
                <a:solidFill>
                  <a:srgbClr val="074B79"/>
                </a:solidFill>
                <a:latin typeface="Arial" panose="020B0604020202020204" pitchFamily="34" charset="0"/>
                <a:cs typeface="Arial" panose="020B0604020202020204" pitchFamily="34" charset="0"/>
              </a:rPr>
              <a:t>provided </a:t>
            </a:r>
            <a:r>
              <a:rPr lang="en-US" sz="2000" dirty="0" smtClean="0">
                <a:solidFill>
                  <a:srgbClr val="074B79"/>
                </a:solidFill>
                <a:latin typeface="Arial" panose="020B0604020202020204" pitchFamily="34" charset="0"/>
                <a:cs typeface="Arial" panose="020B0604020202020204" pitchFamily="34" charset="0"/>
              </a:rPr>
              <a:t>training to </a:t>
            </a:r>
            <a:r>
              <a:rPr lang="en-US" sz="2000" b="1" dirty="0" smtClean="0">
                <a:solidFill>
                  <a:srgbClr val="074B79"/>
                </a:solidFill>
                <a:latin typeface="Arial" panose="020B0604020202020204" pitchFamily="34" charset="0"/>
                <a:cs typeface="Arial" panose="020B0604020202020204" pitchFamily="34" charset="0"/>
              </a:rPr>
              <a:t>1,354 </a:t>
            </a:r>
            <a:r>
              <a:rPr lang="en-US" sz="2000" dirty="0" smtClean="0">
                <a:solidFill>
                  <a:srgbClr val="074B79"/>
                </a:solidFill>
                <a:latin typeface="Arial" panose="020B0604020202020204" pitchFamily="34" charset="0"/>
                <a:cs typeface="Arial" panose="020B0604020202020204" pitchFamily="34" charset="0"/>
              </a:rPr>
              <a:t>child </a:t>
            </a:r>
            <a:r>
              <a:rPr lang="en-US" sz="2000" dirty="0">
                <a:solidFill>
                  <a:srgbClr val="074B79"/>
                </a:solidFill>
                <a:latin typeface="Arial" panose="020B0604020202020204" pitchFamily="34" charset="0"/>
                <a:cs typeface="Arial" panose="020B0604020202020204" pitchFamily="34" charset="0"/>
              </a:rPr>
              <a:t>care providers, impacting </a:t>
            </a:r>
            <a:r>
              <a:rPr lang="en-US" sz="2000" b="1" dirty="0">
                <a:solidFill>
                  <a:srgbClr val="074B79"/>
                </a:solidFill>
                <a:latin typeface="Arial" panose="020B0604020202020204" pitchFamily="34" charset="0"/>
                <a:cs typeface="Arial" panose="020B0604020202020204" pitchFamily="34" charset="0"/>
              </a:rPr>
              <a:t>over 8</a:t>
            </a:r>
            <a:r>
              <a:rPr lang="en-US" sz="2000" b="1" dirty="0" smtClean="0">
                <a:solidFill>
                  <a:srgbClr val="074B79"/>
                </a:solidFill>
                <a:latin typeface="Arial" panose="020B0604020202020204" pitchFamily="34" charset="0"/>
                <a:cs typeface="Arial" panose="020B0604020202020204" pitchFamily="34" charset="0"/>
              </a:rPr>
              <a:t>,000 </a:t>
            </a:r>
            <a:r>
              <a:rPr lang="en-US" sz="2000" dirty="0">
                <a:solidFill>
                  <a:srgbClr val="074B79"/>
                </a:solidFill>
                <a:latin typeface="Arial" panose="020B0604020202020204" pitchFamily="34" charset="0"/>
                <a:cs typeface="Arial" panose="020B0604020202020204" pitchFamily="34" charset="0"/>
              </a:rPr>
              <a:t>children in </a:t>
            </a:r>
            <a:r>
              <a:rPr lang="en-US" sz="2000" dirty="0" smtClean="0">
                <a:solidFill>
                  <a:srgbClr val="074B79"/>
                </a:solidFill>
                <a:latin typeface="Arial" panose="020B0604020202020204" pitchFamily="34" charset="0"/>
                <a:cs typeface="Arial" panose="020B0604020202020204" pitchFamily="34" charset="0"/>
              </a:rPr>
              <a:t>care</a:t>
            </a:r>
            <a:endParaRPr lang="en-US" sz="2000" dirty="0">
              <a:solidFill>
                <a:srgbClr val="074B79"/>
              </a:solidFill>
              <a:latin typeface="Arial" panose="020B0604020202020204" pitchFamily="34" charset="0"/>
              <a:cs typeface="Arial" panose="020B0604020202020204" pitchFamily="34" charset="0"/>
            </a:endParaRPr>
          </a:p>
          <a:p>
            <a:pPr marL="514350" lvl="1" indent="-342900">
              <a:buClr>
                <a:srgbClr val="074B79"/>
              </a:buClr>
              <a:buFont typeface="Arial" panose="020B0604020202020204" pitchFamily="34" charset="0"/>
              <a:buChar char="•"/>
            </a:pPr>
            <a:r>
              <a:rPr lang="en-US" sz="2000" dirty="0" smtClean="0">
                <a:solidFill>
                  <a:srgbClr val="074B79"/>
                </a:solidFill>
                <a:latin typeface="Arial" panose="020B0604020202020204" pitchFamily="34" charset="0"/>
                <a:cs typeface="Arial" panose="020B0604020202020204" pitchFamily="34" charset="0"/>
              </a:rPr>
              <a:t>CCHC consultants field numerous calls from child care providers regarding COVID-19 pandemic</a:t>
            </a:r>
            <a:endParaRPr lang="en-US" sz="2400" dirty="0">
              <a:solidFill>
                <a:srgbClr val="074B79"/>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77B96B9B-B160-4202-9BBA-1A3F6F8C4839}" type="slidenum">
              <a:rPr lang="en-US" smtClean="0"/>
              <a:pPr/>
              <a:t>22</a:t>
            </a:fld>
            <a:endParaRPr lang="en-US" dirty="0"/>
          </a:p>
        </p:txBody>
      </p:sp>
    </p:spTree>
    <p:extLst>
      <p:ext uri="{BB962C8B-B14F-4D97-AF65-F5344CB8AC3E}">
        <p14:creationId xmlns:p14="http://schemas.microsoft.com/office/powerpoint/2010/main" val="2415993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1695" y="762000"/>
            <a:ext cx="10454185" cy="895350"/>
          </a:xfrm>
        </p:spPr>
        <p:txBody>
          <a:bodyPr>
            <a:noAutofit/>
          </a:bodyPr>
          <a:lstStyle/>
          <a:p>
            <a:pPr algn="ctr"/>
            <a:r>
              <a:rPr lang="en-US" sz="3600" dirty="0">
                <a:solidFill>
                  <a:srgbClr val="074B79"/>
                </a:solidFill>
                <a:latin typeface="Arial" panose="020B0604020202020204" pitchFamily="34" charset="0"/>
                <a:cs typeface="Arial" panose="020B0604020202020204" pitchFamily="34" charset="0"/>
              </a:rPr>
              <a:t>Health Access Nurturing Development Services (HANDS</a:t>
            </a:r>
            <a:r>
              <a:rPr lang="en-US" sz="3600" dirty="0" smtClean="0">
                <a:solidFill>
                  <a:srgbClr val="074B79"/>
                </a:solidFill>
                <a:latin typeface="Arial" panose="020B0604020202020204" pitchFamily="34" charset="0"/>
                <a:cs typeface="Arial" panose="020B0604020202020204" pitchFamily="34" charset="0"/>
              </a:rPr>
              <a:t>)</a:t>
            </a:r>
            <a:r>
              <a:rPr lang="en-US" sz="2400" dirty="0" smtClean="0">
                <a:solidFill>
                  <a:srgbClr val="074B79"/>
                </a:solidFill>
                <a:latin typeface="Arial" panose="020B0604020202020204" pitchFamily="34" charset="0"/>
                <a:cs typeface="Arial" panose="020B0604020202020204" pitchFamily="34" charset="0"/>
              </a:rPr>
              <a:t/>
            </a:r>
            <a:br>
              <a:rPr lang="en-US" sz="2400" dirty="0" smtClean="0">
                <a:solidFill>
                  <a:srgbClr val="074B79"/>
                </a:solidFill>
                <a:latin typeface="Arial" panose="020B0604020202020204" pitchFamily="34" charset="0"/>
                <a:cs typeface="Arial" panose="020B0604020202020204" pitchFamily="34" charset="0"/>
              </a:rPr>
            </a:br>
            <a:r>
              <a:rPr lang="en-US" sz="2400" dirty="0" smtClean="0">
                <a:solidFill>
                  <a:srgbClr val="074B79"/>
                </a:solidFill>
                <a:latin typeface="Arial" panose="020B0604020202020204" pitchFamily="34" charset="0"/>
                <a:cs typeface="Arial" panose="020B0604020202020204" pitchFamily="34" charset="0"/>
              </a:rPr>
              <a:t>(</a:t>
            </a:r>
            <a:r>
              <a:rPr lang="en-US" sz="2400" dirty="0">
                <a:solidFill>
                  <a:srgbClr val="074B79"/>
                </a:solidFill>
                <a:latin typeface="Arial" panose="020B0604020202020204" pitchFamily="34" charset="0"/>
                <a:cs typeface="Arial" panose="020B0604020202020204" pitchFamily="34" charset="0"/>
              </a:rPr>
              <a:t>Amount of Tobacco Funding: FY21 </a:t>
            </a:r>
            <a:r>
              <a:rPr lang="en-US" sz="2400" dirty="0" smtClean="0">
                <a:solidFill>
                  <a:srgbClr val="074B79"/>
                </a:solidFill>
                <a:latin typeface="Arial" panose="020B0604020202020204" pitchFamily="34" charset="0"/>
                <a:cs typeface="Arial" panose="020B0604020202020204" pitchFamily="34" charset="0"/>
              </a:rPr>
              <a:t>$7,000,000)</a:t>
            </a:r>
            <a:endParaRPr lang="en-US" sz="2400" dirty="0">
              <a:solidFill>
                <a:srgbClr val="074B79"/>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77671" y="1897039"/>
            <a:ext cx="11327641" cy="4579961"/>
          </a:xfrm>
        </p:spPr>
        <p:txBody>
          <a:bodyPr>
            <a:normAutofit/>
          </a:bodyPr>
          <a:lstStyle/>
          <a:p>
            <a:pPr marL="0" indent="0">
              <a:buClr>
                <a:srgbClr val="074B79"/>
              </a:buClr>
              <a:buNone/>
            </a:pPr>
            <a:r>
              <a:rPr lang="en-US" dirty="0" smtClean="0">
                <a:solidFill>
                  <a:srgbClr val="074B79"/>
                </a:solidFill>
              </a:rPr>
              <a:t>Voluntary weekly home visiting program administered by local health departments designed to:</a:t>
            </a:r>
          </a:p>
          <a:p>
            <a:pPr lvl="1">
              <a:buClr>
                <a:srgbClr val="074B79"/>
              </a:buClr>
              <a:buFont typeface="Arial" panose="020B0604020202020204" pitchFamily="34" charset="0"/>
              <a:buChar char="•"/>
            </a:pPr>
            <a:r>
              <a:rPr lang="en-US" sz="2000" dirty="0" smtClean="0">
                <a:solidFill>
                  <a:srgbClr val="074B79"/>
                </a:solidFill>
              </a:rPr>
              <a:t>Assist overburdened parents/caregivers during the prenatal period until the child’s third birthday</a:t>
            </a:r>
          </a:p>
          <a:p>
            <a:pPr lvl="1">
              <a:buClr>
                <a:srgbClr val="074B79"/>
              </a:buClr>
              <a:buFont typeface="Arial" panose="020B0604020202020204" pitchFamily="34" charset="0"/>
              <a:buChar char="•"/>
            </a:pPr>
            <a:r>
              <a:rPr lang="en-US" sz="2000" dirty="0" smtClean="0">
                <a:solidFill>
                  <a:srgbClr val="074B79"/>
                </a:solidFill>
              </a:rPr>
              <a:t>Improve health outcomes for both mother and child</a:t>
            </a:r>
          </a:p>
          <a:p>
            <a:pPr lvl="1">
              <a:buClr>
                <a:srgbClr val="074B79"/>
              </a:buClr>
              <a:buFont typeface="Arial" panose="020B0604020202020204" pitchFamily="34" charset="0"/>
              <a:buChar char="•"/>
            </a:pPr>
            <a:r>
              <a:rPr lang="en-US" sz="2000" dirty="0" smtClean="0">
                <a:solidFill>
                  <a:srgbClr val="074B79"/>
                </a:solidFill>
              </a:rPr>
              <a:t>Improve social outcomes for child and family</a:t>
            </a:r>
          </a:p>
          <a:p>
            <a:pPr marL="457200" lvl="1" indent="0">
              <a:buNone/>
            </a:pPr>
            <a:endParaRPr lang="en-US" sz="2000" dirty="0" smtClean="0">
              <a:solidFill>
                <a:srgbClr val="074B79"/>
              </a:solidFill>
            </a:endParaRPr>
          </a:p>
          <a:p>
            <a:pPr marL="401638" indent="-230188">
              <a:buClr>
                <a:srgbClr val="074B79"/>
              </a:buClr>
              <a:buFont typeface="Arial" panose="020B0604020202020204" pitchFamily="34" charset="0"/>
              <a:buChar char="•"/>
            </a:pPr>
            <a:r>
              <a:rPr lang="en-US" dirty="0">
                <a:solidFill>
                  <a:srgbClr val="074B79"/>
                </a:solidFill>
              </a:rPr>
              <a:t>In </a:t>
            </a:r>
            <a:r>
              <a:rPr lang="en-US" dirty="0" smtClean="0">
                <a:solidFill>
                  <a:srgbClr val="074B79"/>
                </a:solidFill>
              </a:rPr>
              <a:t>FY20,</a:t>
            </a:r>
            <a:r>
              <a:rPr lang="en-US" b="1" dirty="0" smtClean="0">
                <a:solidFill>
                  <a:srgbClr val="074B79"/>
                </a:solidFill>
              </a:rPr>
              <a:t> 4,106 </a:t>
            </a:r>
            <a:r>
              <a:rPr lang="en-US" dirty="0" smtClean="0">
                <a:solidFill>
                  <a:srgbClr val="074B79"/>
                </a:solidFill>
              </a:rPr>
              <a:t>families </a:t>
            </a:r>
            <a:r>
              <a:rPr lang="en-US" dirty="0">
                <a:solidFill>
                  <a:srgbClr val="074B79"/>
                </a:solidFill>
              </a:rPr>
              <a:t>served through support of </a:t>
            </a:r>
            <a:r>
              <a:rPr lang="en-US" dirty="0" smtClean="0">
                <a:solidFill>
                  <a:srgbClr val="074B79"/>
                </a:solidFill>
              </a:rPr>
              <a:t>tobacco settlement funds with </a:t>
            </a:r>
            <a:r>
              <a:rPr lang="en-US" b="1" dirty="0" smtClean="0">
                <a:solidFill>
                  <a:srgbClr val="074B79"/>
                </a:solidFill>
              </a:rPr>
              <a:t>101,913 </a:t>
            </a:r>
            <a:r>
              <a:rPr lang="en-US" dirty="0">
                <a:solidFill>
                  <a:srgbClr val="074B79"/>
                </a:solidFill>
              </a:rPr>
              <a:t>home visits </a:t>
            </a:r>
            <a:r>
              <a:rPr lang="en-US" dirty="0" smtClean="0">
                <a:solidFill>
                  <a:srgbClr val="074B79"/>
                </a:solidFill>
              </a:rPr>
              <a:t>provided </a:t>
            </a:r>
            <a:r>
              <a:rPr lang="en-US" dirty="0">
                <a:solidFill>
                  <a:srgbClr val="074B79"/>
                </a:solidFill>
              </a:rPr>
              <a:t>to first-time </a:t>
            </a:r>
            <a:r>
              <a:rPr lang="en-US" dirty="0" smtClean="0">
                <a:solidFill>
                  <a:srgbClr val="074B79"/>
                </a:solidFill>
              </a:rPr>
              <a:t>parents</a:t>
            </a:r>
          </a:p>
          <a:p>
            <a:pPr marL="401638" indent="-230188">
              <a:buClr>
                <a:srgbClr val="074B79"/>
              </a:buClr>
              <a:buFont typeface="Arial" panose="020B0604020202020204" pitchFamily="34" charset="0"/>
              <a:buChar char="•"/>
            </a:pPr>
            <a:r>
              <a:rPr lang="en-US" dirty="0" smtClean="0">
                <a:solidFill>
                  <a:srgbClr val="074B79"/>
                </a:solidFill>
              </a:rPr>
              <a:t>FY20 indicates a </a:t>
            </a:r>
            <a:r>
              <a:rPr lang="en-US" dirty="0">
                <a:solidFill>
                  <a:srgbClr val="074B79"/>
                </a:solidFill>
              </a:rPr>
              <a:t>decrease from </a:t>
            </a:r>
            <a:r>
              <a:rPr lang="en-US" dirty="0" smtClean="0">
                <a:solidFill>
                  <a:srgbClr val="074B79"/>
                </a:solidFill>
              </a:rPr>
              <a:t>FY19 primarily due </a:t>
            </a:r>
            <a:r>
              <a:rPr lang="en-US" dirty="0">
                <a:solidFill>
                  <a:srgbClr val="074B79"/>
                </a:solidFill>
              </a:rPr>
              <a:t>to state of emergency status late March to end of </a:t>
            </a:r>
            <a:r>
              <a:rPr lang="en-US" dirty="0" smtClean="0">
                <a:solidFill>
                  <a:srgbClr val="074B79"/>
                </a:solidFill>
              </a:rPr>
              <a:t>June</a:t>
            </a:r>
            <a:endParaRPr lang="en-US" dirty="0">
              <a:solidFill>
                <a:srgbClr val="074B79"/>
              </a:solidFill>
            </a:endParaRPr>
          </a:p>
        </p:txBody>
      </p:sp>
      <p:sp>
        <p:nvSpPr>
          <p:cNvPr id="5" name="Slide Number Placeholder 4"/>
          <p:cNvSpPr>
            <a:spLocks noGrp="1"/>
          </p:cNvSpPr>
          <p:nvPr>
            <p:ph type="sldNum" sz="quarter" idx="12"/>
          </p:nvPr>
        </p:nvSpPr>
        <p:spPr/>
        <p:txBody>
          <a:bodyPr/>
          <a:lstStyle/>
          <a:p>
            <a:fld id="{77B96B9B-B160-4202-9BBA-1A3F6F8C4839}" type="slidenum">
              <a:rPr lang="en-US" smtClean="0"/>
              <a:pPr/>
              <a:t>23</a:t>
            </a:fld>
            <a:endParaRPr lang="en-US" dirty="0"/>
          </a:p>
        </p:txBody>
      </p:sp>
    </p:spTree>
    <p:extLst>
      <p:ext uri="{BB962C8B-B14F-4D97-AF65-F5344CB8AC3E}">
        <p14:creationId xmlns:p14="http://schemas.microsoft.com/office/powerpoint/2010/main" val="110994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36F613-CE85-C345-833D-7DF56F828D31}"/>
              </a:ext>
              <a:ext uri="{C183D7F6-B498-43B3-948B-1728B52AA6E4}">
                <adec:decorative xmlns="" xmlns:adec="http://schemas.microsoft.com/office/drawing/2017/decorative" val="1"/>
              </a:ext>
            </a:extLst>
          </p:cNvPr>
          <p:cNvPicPr>
            <a:picLocks noChangeAspect="1"/>
          </p:cNvPicPr>
          <p:nvPr/>
        </p:nvPicPr>
        <p:blipFill>
          <a:blip r:embed="rId3"/>
          <a:stretch>
            <a:fillRect/>
          </a:stretch>
        </p:blipFill>
        <p:spPr>
          <a:xfrm>
            <a:off x="1117600" y="1314450"/>
            <a:ext cx="1587500" cy="2146300"/>
          </a:xfrm>
          <a:prstGeom prst="rect">
            <a:avLst/>
          </a:prstGeom>
        </p:spPr>
      </p:pic>
      <p:pic>
        <p:nvPicPr>
          <p:cNvPr id="3" name="Picture 2">
            <a:extLst>
              <a:ext uri="{FF2B5EF4-FFF2-40B4-BE49-F238E27FC236}">
                <a16:creationId xmlns:a16="http://schemas.microsoft.com/office/drawing/2014/main" id="{FD80C3BE-FE3F-BA47-AF5E-53BB0EF42F1F}"/>
              </a:ext>
              <a:ext uri="{C183D7F6-B498-43B3-948B-1728B52AA6E4}">
                <adec:decorative xmlns="" xmlns:adec="http://schemas.microsoft.com/office/drawing/2017/decorative" val="1"/>
              </a:ext>
            </a:extLst>
          </p:cNvPr>
          <p:cNvPicPr>
            <a:picLocks noChangeAspect="1"/>
          </p:cNvPicPr>
          <p:nvPr/>
        </p:nvPicPr>
        <p:blipFill>
          <a:blip r:embed="rId4"/>
          <a:stretch>
            <a:fillRect/>
          </a:stretch>
        </p:blipFill>
        <p:spPr>
          <a:xfrm>
            <a:off x="2781300" y="1314450"/>
            <a:ext cx="1892300" cy="2146300"/>
          </a:xfrm>
          <a:prstGeom prst="rect">
            <a:avLst/>
          </a:prstGeom>
        </p:spPr>
      </p:pic>
      <p:pic>
        <p:nvPicPr>
          <p:cNvPr id="4" name="Picture 3">
            <a:extLst>
              <a:ext uri="{FF2B5EF4-FFF2-40B4-BE49-F238E27FC236}">
                <a16:creationId xmlns:a16="http://schemas.microsoft.com/office/drawing/2014/main" id="{598BB264-18BB-B947-BF54-BFCEADFFA290}"/>
              </a:ext>
              <a:ext uri="{C183D7F6-B498-43B3-948B-1728B52AA6E4}">
                <adec:decorative xmlns="" xmlns:adec="http://schemas.microsoft.com/office/drawing/2017/decorative" val="1"/>
              </a:ext>
            </a:extLst>
          </p:cNvPr>
          <p:cNvPicPr>
            <a:picLocks noChangeAspect="1"/>
          </p:cNvPicPr>
          <p:nvPr/>
        </p:nvPicPr>
        <p:blipFill>
          <a:blip r:embed="rId5"/>
          <a:stretch>
            <a:fillRect/>
          </a:stretch>
        </p:blipFill>
        <p:spPr>
          <a:xfrm>
            <a:off x="4749800" y="1314450"/>
            <a:ext cx="2895600" cy="2146300"/>
          </a:xfrm>
          <a:prstGeom prst="rect">
            <a:avLst/>
          </a:prstGeom>
        </p:spPr>
      </p:pic>
      <p:pic>
        <p:nvPicPr>
          <p:cNvPr id="5" name="Picture 4">
            <a:extLst>
              <a:ext uri="{FF2B5EF4-FFF2-40B4-BE49-F238E27FC236}">
                <a16:creationId xmlns:a16="http://schemas.microsoft.com/office/drawing/2014/main" id="{FE1058EF-A726-364D-8E5D-4ACBEE11D39E}"/>
              </a:ext>
              <a:ext uri="{C183D7F6-B498-43B3-948B-1728B52AA6E4}">
                <adec:decorative xmlns="" xmlns:adec="http://schemas.microsoft.com/office/drawing/2017/decorative" val="1"/>
              </a:ext>
            </a:extLst>
          </p:cNvPr>
          <p:cNvPicPr>
            <a:picLocks noChangeAspect="1"/>
          </p:cNvPicPr>
          <p:nvPr/>
        </p:nvPicPr>
        <p:blipFill>
          <a:blip r:embed="rId6"/>
          <a:stretch>
            <a:fillRect/>
          </a:stretch>
        </p:blipFill>
        <p:spPr>
          <a:xfrm>
            <a:off x="7721600" y="1314450"/>
            <a:ext cx="3327400" cy="2146300"/>
          </a:xfrm>
          <a:prstGeom prst="rect">
            <a:avLst/>
          </a:prstGeom>
        </p:spPr>
      </p:pic>
      <p:pic>
        <p:nvPicPr>
          <p:cNvPr id="6" name="Picture 5">
            <a:extLst>
              <a:ext uri="{FF2B5EF4-FFF2-40B4-BE49-F238E27FC236}">
                <a16:creationId xmlns:a16="http://schemas.microsoft.com/office/drawing/2014/main" id="{0B385695-CBAB-C149-8795-EF470146BAA2}"/>
              </a:ext>
              <a:ext uri="{C183D7F6-B498-43B3-948B-1728B52AA6E4}">
                <adec:decorative xmlns="" xmlns:adec="http://schemas.microsoft.com/office/drawing/2017/decorative" val="1"/>
              </a:ext>
            </a:extLst>
          </p:cNvPr>
          <p:cNvPicPr>
            <a:picLocks noChangeAspect="1"/>
          </p:cNvPicPr>
          <p:nvPr/>
        </p:nvPicPr>
        <p:blipFill>
          <a:blip r:embed="rId7"/>
          <a:stretch>
            <a:fillRect/>
          </a:stretch>
        </p:blipFill>
        <p:spPr>
          <a:xfrm>
            <a:off x="1117600" y="3536950"/>
            <a:ext cx="1689100" cy="1742628"/>
          </a:xfrm>
          <a:prstGeom prst="rect">
            <a:avLst/>
          </a:prstGeom>
        </p:spPr>
      </p:pic>
      <p:pic>
        <p:nvPicPr>
          <p:cNvPr id="7" name="Picture 6">
            <a:extLst>
              <a:ext uri="{FF2B5EF4-FFF2-40B4-BE49-F238E27FC236}">
                <a16:creationId xmlns:a16="http://schemas.microsoft.com/office/drawing/2014/main" id="{FF8FA32F-1913-044A-934D-C0F54774C217}"/>
              </a:ext>
              <a:ext uri="{C183D7F6-B498-43B3-948B-1728B52AA6E4}">
                <adec:decorative xmlns="" xmlns:adec="http://schemas.microsoft.com/office/drawing/2017/decorative" val="1"/>
              </a:ext>
            </a:extLst>
          </p:cNvPr>
          <p:cNvPicPr>
            <a:picLocks noChangeAspect="1"/>
          </p:cNvPicPr>
          <p:nvPr/>
        </p:nvPicPr>
        <p:blipFill>
          <a:blip r:embed="rId8"/>
          <a:stretch>
            <a:fillRect/>
          </a:stretch>
        </p:blipFill>
        <p:spPr>
          <a:xfrm>
            <a:off x="2870200" y="3536950"/>
            <a:ext cx="1371600" cy="1742628"/>
          </a:xfrm>
          <a:prstGeom prst="rect">
            <a:avLst/>
          </a:prstGeom>
        </p:spPr>
      </p:pic>
      <p:pic>
        <p:nvPicPr>
          <p:cNvPr id="8" name="Picture 7">
            <a:extLst>
              <a:ext uri="{FF2B5EF4-FFF2-40B4-BE49-F238E27FC236}">
                <a16:creationId xmlns:a16="http://schemas.microsoft.com/office/drawing/2014/main" id="{3D7E1D13-CCFD-EC4A-B2C4-4D98D7AB0950}"/>
              </a:ext>
              <a:ext uri="{C183D7F6-B498-43B3-948B-1728B52AA6E4}">
                <adec:decorative xmlns="" xmlns:adec="http://schemas.microsoft.com/office/drawing/2017/decorative" val="1"/>
              </a:ext>
            </a:extLst>
          </p:cNvPr>
          <p:cNvPicPr>
            <a:picLocks noChangeAspect="1"/>
          </p:cNvPicPr>
          <p:nvPr/>
        </p:nvPicPr>
        <p:blipFill>
          <a:blip r:embed="rId9"/>
          <a:stretch>
            <a:fillRect/>
          </a:stretch>
        </p:blipFill>
        <p:spPr>
          <a:xfrm>
            <a:off x="4305300" y="3536950"/>
            <a:ext cx="2501900" cy="1737625"/>
          </a:xfrm>
          <a:prstGeom prst="rect">
            <a:avLst/>
          </a:prstGeom>
        </p:spPr>
      </p:pic>
      <p:pic>
        <p:nvPicPr>
          <p:cNvPr id="9" name="Picture 8">
            <a:extLst>
              <a:ext uri="{FF2B5EF4-FFF2-40B4-BE49-F238E27FC236}">
                <a16:creationId xmlns:a16="http://schemas.microsoft.com/office/drawing/2014/main" id="{A29D4691-1071-E542-951B-77BAC484A924}"/>
              </a:ext>
              <a:ext uri="{C183D7F6-B498-43B3-948B-1728B52AA6E4}">
                <adec:decorative xmlns="" xmlns:adec="http://schemas.microsoft.com/office/drawing/2017/decorative" val="1"/>
              </a:ext>
            </a:extLst>
          </p:cNvPr>
          <p:cNvPicPr>
            <a:picLocks noChangeAspect="1"/>
          </p:cNvPicPr>
          <p:nvPr/>
        </p:nvPicPr>
        <p:blipFill>
          <a:blip r:embed="rId10"/>
          <a:stretch>
            <a:fillRect/>
          </a:stretch>
        </p:blipFill>
        <p:spPr>
          <a:xfrm>
            <a:off x="6883400" y="3536950"/>
            <a:ext cx="2413000" cy="1737625"/>
          </a:xfrm>
          <a:prstGeom prst="rect">
            <a:avLst/>
          </a:prstGeom>
        </p:spPr>
      </p:pic>
      <p:pic>
        <p:nvPicPr>
          <p:cNvPr id="10" name="Picture 9">
            <a:extLst>
              <a:ext uri="{FF2B5EF4-FFF2-40B4-BE49-F238E27FC236}">
                <a16:creationId xmlns:a16="http://schemas.microsoft.com/office/drawing/2014/main" id="{7CEB54EE-7117-4A4F-BCF9-ABC2AF268BFF}"/>
              </a:ext>
              <a:ext uri="{C183D7F6-B498-43B3-948B-1728B52AA6E4}">
                <adec:decorative xmlns="" xmlns:adec="http://schemas.microsoft.com/office/drawing/2017/decorative" val="1"/>
              </a:ext>
            </a:extLst>
          </p:cNvPr>
          <p:cNvPicPr>
            <a:picLocks noChangeAspect="1"/>
          </p:cNvPicPr>
          <p:nvPr/>
        </p:nvPicPr>
        <p:blipFill>
          <a:blip r:embed="rId11"/>
          <a:stretch>
            <a:fillRect/>
          </a:stretch>
        </p:blipFill>
        <p:spPr>
          <a:xfrm>
            <a:off x="9359900" y="3536950"/>
            <a:ext cx="1689100" cy="1737625"/>
          </a:xfrm>
          <a:prstGeom prst="rect">
            <a:avLst/>
          </a:prstGeom>
        </p:spPr>
      </p:pic>
      <p:sp>
        <p:nvSpPr>
          <p:cNvPr id="11" name="Notched Right Arrow 10">
            <a:extLst>
              <a:ext uri="{FF2B5EF4-FFF2-40B4-BE49-F238E27FC236}">
                <a16:creationId xmlns:a16="http://schemas.microsoft.com/office/drawing/2014/main" id="{C4E7895E-B16B-3A4D-AAE2-343740026CBA}"/>
              </a:ext>
              <a:ext uri="{C183D7F6-B498-43B3-948B-1728B52AA6E4}">
                <adec:decorative xmlns="" xmlns:adec="http://schemas.microsoft.com/office/drawing/2017/decorative" val="1"/>
              </a:ext>
            </a:extLst>
          </p:cNvPr>
          <p:cNvSpPr/>
          <p:nvPr/>
        </p:nvSpPr>
        <p:spPr>
          <a:xfrm>
            <a:off x="877229" y="137871"/>
            <a:ext cx="10534185" cy="1305401"/>
          </a:xfrm>
          <a:prstGeom prst="notchedRightArrow">
            <a:avLst/>
          </a:prstGeom>
          <a:solidFill>
            <a:schemeClr val="accent6">
              <a:lumMod val="60000"/>
              <a:lumOff val="4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2" name="Rectangle 11">
            <a:extLst>
              <a:ext uri="{FF2B5EF4-FFF2-40B4-BE49-F238E27FC236}">
                <a16:creationId xmlns:a16="http://schemas.microsoft.com/office/drawing/2014/main" id="{D4DC2D61-F890-614C-86C9-4CB321378F03}"/>
              </a:ext>
            </a:extLst>
          </p:cNvPr>
          <p:cNvSpPr/>
          <p:nvPr/>
        </p:nvSpPr>
        <p:spPr>
          <a:xfrm>
            <a:off x="970760" y="583943"/>
            <a:ext cx="1541321" cy="430887"/>
          </a:xfrm>
          <a:prstGeom prst="rect">
            <a:avLst/>
          </a:prstGeom>
        </p:spPr>
        <p:txBody>
          <a:bodyPr wrap="square">
            <a:spAutoFit/>
          </a:bodyPr>
          <a:lstStyle/>
          <a:p>
            <a:pPr lvl="0" algn="ctr"/>
            <a:r>
              <a:rPr lang="en-US" sz="1100" b="1" dirty="0">
                <a:solidFill>
                  <a:srgbClr val="002060"/>
                </a:solidFill>
                <a:latin typeface="Calibri" panose="020F0502020204030204" pitchFamily="34" charset="0"/>
              </a:rPr>
              <a:t>Division of Early Childhood</a:t>
            </a:r>
          </a:p>
        </p:txBody>
      </p:sp>
      <p:sp>
        <p:nvSpPr>
          <p:cNvPr id="14" name="Rectangle 13">
            <a:extLst>
              <a:ext uri="{FF2B5EF4-FFF2-40B4-BE49-F238E27FC236}">
                <a16:creationId xmlns:a16="http://schemas.microsoft.com/office/drawing/2014/main" id="{0C406C61-8433-A747-912C-87FA09DF6762}"/>
              </a:ext>
            </a:extLst>
          </p:cNvPr>
          <p:cNvSpPr/>
          <p:nvPr/>
        </p:nvSpPr>
        <p:spPr>
          <a:xfrm>
            <a:off x="2304577" y="499305"/>
            <a:ext cx="1216741" cy="600164"/>
          </a:xfrm>
          <a:prstGeom prst="rect">
            <a:avLst/>
          </a:prstGeom>
        </p:spPr>
        <p:txBody>
          <a:bodyPr wrap="square">
            <a:spAutoFit/>
          </a:bodyPr>
          <a:lstStyle/>
          <a:p>
            <a:pPr lvl="0" algn="ctr"/>
            <a:r>
              <a:rPr lang="en-US" sz="1100" b="1" dirty="0">
                <a:solidFill>
                  <a:srgbClr val="002060"/>
                </a:solidFill>
                <a:latin typeface="Calibri" panose="020F0502020204030204" pitchFamily="34" charset="0"/>
              </a:rPr>
              <a:t>Early Child Care Development Program</a:t>
            </a:r>
          </a:p>
        </p:txBody>
      </p:sp>
      <p:sp>
        <p:nvSpPr>
          <p:cNvPr id="16" name="Rectangle 15">
            <a:extLst>
              <a:ext uri="{FF2B5EF4-FFF2-40B4-BE49-F238E27FC236}">
                <a16:creationId xmlns:a16="http://schemas.microsoft.com/office/drawing/2014/main" id="{BA18BB82-65B8-DB44-9125-E92A9A4186F8}"/>
              </a:ext>
            </a:extLst>
          </p:cNvPr>
          <p:cNvSpPr/>
          <p:nvPr/>
        </p:nvSpPr>
        <p:spPr>
          <a:xfrm>
            <a:off x="3483625" y="509494"/>
            <a:ext cx="1279781" cy="600164"/>
          </a:xfrm>
          <a:prstGeom prst="rect">
            <a:avLst/>
          </a:prstGeom>
        </p:spPr>
        <p:txBody>
          <a:bodyPr wrap="square">
            <a:spAutoFit/>
          </a:bodyPr>
          <a:lstStyle/>
          <a:p>
            <a:pPr lvl="0" algn="ctr"/>
            <a:r>
              <a:rPr lang="en-US" sz="1100" b="1" dirty="0">
                <a:solidFill>
                  <a:srgbClr val="002060"/>
                </a:solidFill>
                <a:latin typeface="Calibri" panose="020F0502020204030204" pitchFamily="34" charset="0"/>
              </a:rPr>
              <a:t>Early Childhood  Adoption &amp; Foster Care Supports</a:t>
            </a:r>
          </a:p>
        </p:txBody>
      </p:sp>
      <p:sp>
        <p:nvSpPr>
          <p:cNvPr id="17" name="Rectangle 16">
            <a:extLst>
              <a:ext uri="{FF2B5EF4-FFF2-40B4-BE49-F238E27FC236}">
                <a16:creationId xmlns:a16="http://schemas.microsoft.com/office/drawing/2014/main" id="{419AAE05-1C00-6E46-850A-DCB1CD0BE218}"/>
              </a:ext>
            </a:extLst>
          </p:cNvPr>
          <p:cNvSpPr/>
          <p:nvPr/>
        </p:nvSpPr>
        <p:spPr>
          <a:xfrm>
            <a:off x="4636744" y="602262"/>
            <a:ext cx="927873" cy="600164"/>
          </a:xfrm>
          <a:prstGeom prst="rect">
            <a:avLst/>
          </a:prstGeom>
        </p:spPr>
        <p:txBody>
          <a:bodyPr wrap="square">
            <a:spAutoFit/>
          </a:bodyPr>
          <a:lstStyle/>
          <a:p>
            <a:pPr lvl="0" algn="ctr"/>
            <a:r>
              <a:rPr lang="en-US" sz="1100" b="1" dirty="0">
                <a:solidFill>
                  <a:srgbClr val="002060"/>
                </a:solidFill>
                <a:latin typeface="Calibri" panose="020F0502020204030204" pitchFamily="34" charset="0"/>
              </a:rPr>
              <a:t>HANDS</a:t>
            </a:r>
          </a:p>
          <a:p>
            <a:pPr lvl="0" algn="ctr"/>
            <a:r>
              <a:rPr lang="en-US" sz="1100" b="1" dirty="0">
                <a:solidFill>
                  <a:srgbClr val="002060"/>
                </a:solidFill>
                <a:latin typeface="Calibri" panose="020F0502020204030204" pitchFamily="34" charset="0"/>
              </a:rPr>
              <a:t>Program</a:t>
            </a:r>
          </a:p>
          <a:p>
            <a:pPr lvl="0" algn="ctr"/>
            <a:endParaRPr lang="en-US" sz="1100" b="1" dirty="0">
              <a:solidFill>
                <a:srgbClr val="002060"/>
              </a:solidFill>
              <a:latin typeface="Calibri" panose="020F0502020204030204" pitchFamily="34" charset="0"/>
            </a:endParaRPr>
          </a:p>
        </p:txBody>
      </p:sp>
      <p:sp>
        <p:nvSpPr>
          <p:cNvPr id="18" name="Rectangle 17">
            <a:extLst>
              <a:ext uri="{FF2B5EF4-FFF2-40B4-BE49-F238E27FC236}">
                <a16:creationId xmlns:a16="http://schemas.microsoft.com/office/drawing/2014/main" id="{063AC2DB-FC7A-7B4E-A9C3-DB8A894725DE}"/>
              </a:ext>
            </a:extLst>
          </p:cNvPr>
          <p:cNvSpPr/>
          <p:nvPr/>
        </p:nvSpPr>
        <p:spPr>
          <a:xfrm>
            <a:off x="5380417" y="578940"/>
            <a:ext cx="1199181" cy="430887"/>
          </a:xfrm>
          <a:prstGeom prst="rect">
            <a:avLst/>
          </a:prstGeom>
        </p:spPr>
        <p:txBody>
          <a:bodyPr wrap="square">
            <a:spAutoFit/>
          </a:bodyPr>
          <a:lstStyle/>
          <a:p>
            <a:pPr lvl="0" algn="ctr"/>
            <a:r>
              <a:rPr lang="en-US" sz="1100" b="1" dirty="0">
                <a:solidFill>
                  <a:srgbClr val="002060"/>
                </a:solidFill>
                <a:latin typeface="Calibri" panose="020F0502020204030204" pitchFamily="34" charset="0"/>
              </a:rPr>
              <a:t>Healthy Start Program</a:t>
            </a:r>
          </a:p>
        </p:txBody>
      </p:sp>
      <p:sp>
        <p:nvSpPr>
          <p:cNvPr id="19" name="Rectangle 18">
            <a:extLst>
              <a:ext uri="{FF2B5EF4-FFF2-40B4-BE49-F238E27FC236}">
                <a16:creationId xmlns:a16="http://schemas.microsoft.com/office/drawing/2014/main" id="{7B507E97-2B15-4B49-8E38-B27AE1CFDB63}"/>
              </a:ext>
            </a:extLst>
          </p:cNvPr>
          <p:cNvSpPr/>
          <p:nvPr/>
        </p:nvSpPr>
        <p:spPr>
          <a:xfrm>
            <a:off x="6475161" y="583944"/>
            <a:ext cx="1263685" cy="430887"/>
          </a:xfrm>
          <a:prstGeom prst="rect">
            <a:avLst/>
          </a:prstGeom>
        </p:spPr>
        <p:txBody>
          <a:bodyPr wrap="square">
            <a:spAutoFit/>
          </a:bodyPr>
          <a:lstStyle/>
          <a:p>
            <a:pPr lvl="0" algn="ctr"/>
            <a:r>
              <a:rPr lang="en-US" sz="1100" b="1" dirty="0">
                <a:solidFill>
                  <a:srgbClr val="002060"/>
                </a:solidFill>
                <a:latin typeface="Calibri" panose="020F0502020204030204" pitchFamily="34" charset="0"/>
              </a:rPr>
              <a:t>Early Childhood Mental Health </a:t>
            </a:r>
          </a:p>
        </p:txBody>
      </p:sp>
      <p:sp>
        <p:nvSpPr>
          <p:cNvPr id="20" name="Rectangle 19">
            <a:extLst>
              <a:ext uri="{FF2B5EF4-FFF2-40B4-BE49-F238E27FC236}">
                <a16:creationId xmlns:a16="http://schemas.microsoft.com/office/drawing/2014/main" id="{A0DB3457-6BE0-6947-9CE6-197002435B12}"/>
              </a:ext>
            </a:extLst>
          </p:cNvPr>
          <p:cNvSpPr/>
          <p:nvPr/>
        </p:nvSpPr>
        <p:spPr>
          <a:xfrm>
            <a:off x="7826160" y="564497"/>
            <a:ext cx="1114874" cy="430887"/>
          </a:xfrm>
          <a:prstGeom prst="rect">
            <a:avLst/>
          </a:prstGeom>
        </p:spPr>
        <p:txBody>
          <a:bodyPr wrap="square">
            <a:spAutoFit/>
          </a:bodyPr>
          <a:lstStyle/>
          <a:p>
            <a:pPr lvl="0" algn="ctr"/>
            <a:r>
              <a:rPr lang="en-US" sz="1100" b="1" dirty="0">
                <a:solidFill>
                  <a:srgbClr val="002060"/>
                </a:solidFill>
                <a:latin typeface="Calibri" panose="020F0502020204030204" pitchFamily="34" charset="0"/>
              </a:rPr>
              <a:t>Early Childhood Oral Health </a:t>
            </a:r>
          </a:p>
        </p:txBody>
      </p:sp>
      <p:sp>
        <p:nvSpPr>
          <p:cNvPr id="21" name="Rectangle 20">
            <a:extLst>
              <a:ext uri="{FF2B5EF4-FFF2-40B4-BE49-F238E27FC236}">
                <a16:creationId xmlns:a16="http://schemas.microsoft.com/office/drawing/2014/main" id="{AAFE6573-0E5B-5F47-BAD5-E41629FDBF93}"/>
              </a:ext>
            </a:extLst>
          </p:cNvPr>
          <p:cNvSpPr/>
          <p:nvPr/>
        </p:nvSpPr>
        <p:spPr>
          <a:xfrm>
            <a:off x="9028348" y="564497"/>
            <a:ext cx="1372969" cy="430887"/>
          </a:xfrm>
          <a:prstGeom prst="rect">
            <a:avLst/>
          </a:prstGeom>
        </p:spPr>
        <p:txBody>
          <a:bodyPr wrap="square">
            <a:spAutoFit/>
          </a:bodyPr>
          <a:lstStyle/>
          <a:p>
            <a:pPr lvl="0" algn="ctr"/>
            <a:r>
              <a:rPr lang="en-US" sz="1100" b="1" dirty="0">
                <a:solidFill>
                  <a:srgbClr val="002060"/>
                </a:solidFill>
                <a:latin typeface="Calibri" panose="020F0502020204030204" pitchFamily="34" charset="0"/>
              </a:rPr>
              <a:t>Substance Abuse Treatment Program </a:t>
            </a:r>
          </a:p>
        </p:txBody>
      </p:sp>
      <p:sp>
        <p:nvSpPr>
          <p:cNvPr id="22" name="Rectangle 21">
            <a:extLst>
              <a:ext uri="{FF2B5EF4-FFF2-40B4-BE49-F238E27FC236}">
                <a16:creationId xmlns:a16="http://schemas.microsoft.com/office/drawing/2014/main" id="{71F09D8E-084E-8446-9EF5-339C3B880B4A}"/>
              </a:ext>
            </a:extLst>
          </p:cNvPr>
          <p:cNvSpPr/>
          <p:nvPr/>
        </p:nvSpPr>
        <p:spPr>
          <a:xfrm>
            <a:off x="1045373" y="5279578"/>
            <a:ext cx="10003627" cy="1077218"/>
          </a:xfrm>
          <a:prstGeom prst="rect">
            <a:avLst/>
          </a:prstGeom>
        </p:spPr>
        <p:txBody>
          <a:bodyPr wrap="square">
            <a:spAutoFit/>
          </a:bodyPr>
          <a:lstStyle/>
          <a:p>
            <a:pPr algn="ctr"/>
            <a:r>
              <a:rPr lang="en-US" sz="1600" dirty="0">
                <a:solidFill>
                  <a:schemeClr val="accent1">
                    <a:lumMod val="50000"/>
                  </a:schemeClr>
                </a:solidFill>
              </a:rPr>
              <a:t> </a:t>
            </a:r>
            <a:r>
              <a:rPr lang="en-US" sz="1600" dirty="0">
                <a:solidFill>
                  <a:srgbClr val="074B79"/>
                </a:solidFill>
              </a:rPr>
              <a:t>Because of PARTNERSHIPS </a:t>
            </a:r>
            <a:r>
              <a:rPr lang="en-US" sz="1600" dirty="0" smtClean="0">
                <a:solidFill>
                  <a:srgbClr val="074B79"/>
                </a:solidFill>
              </a:rPr>
              <a:t>between </a:t>
            </a:r>
            <a:r>
              <a:rPr lang="en-US" sz="1600" dirty="0">
                <a:solidFill>
                  <a:srgbClr val="074B79"/>
                </a:solidFill>
              </a:rPr>
              <a:t>these programs, iKids has been able to maintain </a:t>
            </a:r>
          </a:p>
          <a:p>
            <a:pPr algn="ctr"/>
            <a:r>
              <a:rPr lang="en-US" sz="1600" dirty="0">
                <a:solidFill>
                  <a:srgbClr val="074B79"/>
                </a:solidFill>
              </a:rPr>
              <a:t>national accreditation standards for over eleven years. </a:t>
            </a:r>
          </a:p>
          <a:p>
            <a:pPr algn="ctr"/>
            <a:r>
              <a:rPr lang="en-US" sz="1600" dirty="0">
                <a:solidFill>
                  <a:srgbClr val="074B79"/>
                </a:solidFill>
              </a:rPr>
              <a:t>H</a:t>
            </a:r>
            <a:r>
              <a:rPr lang="en-US" sz="1600" dirty="0" smtClean="0">
                <a:solidFill>
                  <a:srgbClr val="074B79"/>
                </a:solidFill>
              </a:rPr>
              <a:t>igh-quality early </a:t>
            </a:r>
            <a:r>
              <a:rPr lang="en-US" sz="1600" dirty="0">
                <a:solidFill>
                  <a:srgbClr val="074B79"/>
                </a:solidFill>
              </a:rPr>
              <a:t>care and </a:t>
            </a:r>
            <a:r>
              <a:rPr lang="en-US" sz="1600" dirty="0" smtClean="0">
                <a:solidFill>
                  <a:srgbClr val="074B79"/>
                </a:solidFill>
              </a:rPr>
              <a:t>education for </a:t>
            </a:r>
            <a:r>
              <a:rPr lang="en-US" sz="1600" dirty="0">
                <a:solidFill>
                  <a:srgbClr val="074B79"/>
                </a:solidFill>
              </a:rPr>
              <a:t>the children and families in our </a:t>
            </a:r>
            <a:r>
              <a:rPr lang="en-US" sz="1600" dirty="0" smtClean="0">
                <a:solidFill>
                  <a:srgbClr val="074B79"/>
                </a:solidFill>
              </a:rPr>
              <a:t>community has been made possible by your investment in these programs.  </a:t>
            </a:r>
            <a:endParaRPr lang="en-US" sz="1600" dirty="0">
              <a:solidFill>
                <a:srgbClr val="074B79"/>
              </a:solidFill>
            </a:endParaRPr>
          </a:p>
        </p:txBody>
      </p:sp>
      <p:pic>
        <p:nvPicPr>
          <p:cNvPr id="23" name="Picture 20">
            <a:extLst>
              <a:ext uri="{FF2B5EF4-FFF2-40B4-BE49-F238E27FC236}">
                <a16:creationId xmlns:a16="http://schemas.microsoft.com/office/drawing/2014/main" id="{032EEE42-2388-334B-94A8-6D9E111988C1}"/>
              </a:ext>
            </a:extLst>
          </p:cNvPr>
          <p:cNvPicPr>
            <a:picLocks noChangeAspect="1"/>
          </p:cNvPicPr>
          <p:nvPr/>
        </p:nvPicPr>
        <p:blipFill>
          <a:blip r:embed="rId12"/>
          <a:srcRect l="764" r="764" b="3475"/>
          <a:stretch>
            <a:fillRect/>
          </a:stretch>
        </p:blipFill>
        <p:spPr>
          <a:xfrm>
            <a:off x="5308601" y="3137006"/>
            <a:ext cx="1410248" cy="587503"/>
          </a:xfrm>
          <a:prstGeom prst="rect">
            <a:avLst/>
          </a:prstGeom>
        </p:spPr>
      </p:pic>
      <p:sp>
        <p:nvSpPr>
          <p:cNvPr id="15" name="Slide Number Placeholder 14"/>
          <p:cNvSpPr>
            <a:spLocks noGrp="1"/>
          </p:cNvSpPr>
          <p:nvPr>
            <p:ph type="sldNum" sz="quarter" idx="12"/>
          </p:nvPr>
        </p:nvSpPr>
        <p:spPr/>
        <p:txBody>
          <a:bodyPr/>
          <a:lstStyle/>
          <a:p>
            <a:fld id="{77B96B9B-B160-4202-9BBA-1A3F6F8C4839}" type="slidenum">
              <a:rPr lang="en-US" smtClean="0"/>
              <a:pPr/>
              <a:t>24</a:t>
            </a:fld>
            <a:endParaRPr lang="en-US" dirty="0"/>
          </a:p>
        </p:txBody>
      </p:sp>
    </p:spTree>
    <p:extLst>
      <p:ext uri="{BB962C8B-B14F-4D97-AF65-F5344CB8AC3E}">
        <p14:creationId xmlns:p14="http://schemas.microsoft.com/office/powerpoint/2010/main" val="3490464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189463" y="1806499"/>
            <a:ext cx="9535363" cy="4547806"/>
          </a:xfrm>
        </p:spPr>
        <p:txBody>
          <a:bodyPr>
            <a:normAutofit fontScale="92500" lnSpcReduction="10000"/>
          </a:bodyPr>
          <a:lstStyle/>
          <a:p>
            <a:pPr marL="0" lvl="0" indent="0">
              <a:lnSpc>
                <a:spcPct val="110000"/>
              </a:lnSpc>
              <a:spcBef>
                <a:spcPts val="0"/>
              </a:spcBef>
              <a:spcAft>
                <a:spcPts val="0"/>
              </a:spcAft>
              <a:buClr>
                <a:prstClr val="black">
                  <a:lumMod val="85000"/>
                  <a:lumOff val="15000"/>
                </a:prstClr>
              </a:buClr>
              <a:buSzTx/>
              <a:buNone/>
            </a:pPr>
            <a:r>
              <a:rPr lang="en-US" dirty="0" smtClean="0">
                <a:ln/>
                <a:solidFill>
                  <a:srgbClr val="074B79"/>
                </a:solidFill>
                <a:latin typeface="Calibri" panose="020F0502020204030204" pitchFamily="34" charset="0"/>
                <a:cs typeface="Calibri" panose="020F0502020204030204" pitchFamily="34" charset="0"/>
              </a:rPr>
              <a:t>Amy Neal</a:t>
            </a:r>
            <a:endParaRPr lang="en-US" dirty="0">
              <a:ln/>
              <a:solidFill>
                <a:srgbClr val="074B79"/>
              </a:solidFill>
              <a:latin typeface="Calibri" panose="020F0502020204030204" pitchFamily="34" charset="0"/>
              <a:cs typeface="Calibri" panose="020F0502020204030204" pitchFamily="34" charset="0"/>
            </a:endParaRPr>
          </a:p>
          <a:p>
            <a:pPr marL="0" lvl="0" indent="0">
              <a:lnSpc>
                <a:spcPct val="110000"/>
              </a:lnSpc>
              <a:spcBef>
                <a:spcPts val="0"/>
              </a:spcBef>
              <a:spcAft>
                <a:spcPts val="0"/>
              </a:spcAft>
              <a:buClr>
                <a:prstClr val="black">
                  <a:lumMod val="85000"/>
                  <a:lumOff val="15000"/>
                </a:prstClr>
              </a:buClr>
              <a:buSzTx/>
              <a:buNone/>
            </a:pPr>
            <a:r>
              <a:rPr lang="en-US" dirty="0">
                <a:ln/>
                <a:solidFill>
                  <a:srgbClr val="074B79"/>
                </a:solidFill>
                <a:latin typeface="Calibri" panose="020F0502020204030204" pitchFamily="34" charset="0"/>
                <a:cs typeface="Calibri" panose="020F0502020204030204" pitchFamily="34" charset="0"/>
              </a:rPr>
              <a:t>Executive Director, Kentucky Governor’s Office of Early Childhood</a:t>
            </a:r>
          </a:p>
          <a:p>
            <a:pPr marL="0" lvl="0" indent="0">
              <a:lnSpc>
                <a:spcPct val="110000"/>
              </a:lnSpc>
              <a:spcBef>
                <a:spcPts val="0"/>
              </a:spcBef>
              <a:spcAft>
                <a:spcPts val="0"/>
              </a:spcAft>
              <a:buClr>
                <a:prstClr val="black">
                  <a:lumMod val="85000"/>
                  <a:lumOff val="15000"/>
                </a:prstClr>
              </a:buClr>
              <a:buSzTx/>
              <a:buNone/>
            </a:pPr>
            <a:r>
              <a:rPr lang="en-US" dirty="0" smtClean="0">
                <a:ln/>
                <a:solidFill>
                  <a:srgbClr val="002060"/>
                </a:solidFill>
                <a:latin typeface="Calibri" panose="020F0502020204030204" pitchFamily="34" charset="0"/>
                <a:cs typeface="Calibri" panose="020F0502020204030204" pitchFamily="34" charset="0"/>
                <a:hlinkClick r:id="rId2"/>
              </a:rPr>
              <a:t>Amy.Neal@ky.gov</a:t>
            </a:r>
            <a:r>
              <a:rPr lang="en-US" dirty="0">
                <a:ln/>
                <a:solidFill>
                  <a:srgbClr val="002060"/>
                </a:solidFill>
                <a:latin typeface="Calibri" panose="020F0502020204030204" pitchFamily="34" charset="0"/>
                <a:cs typeface="Calibri" panose="020F0502020204030204" pitchFamily="34" charset="0"/>
              </a:rPr>
              <a:t>, </a:t>
            </a:r>
            <a:r>
              <a:rPr lang="en-US" dirty="0">
                <a:ln/>
                <a:solidFill>
                  <a:srgbClr val="002060"/>
                </a:solidFill>
                <a:latin typeface="Calibri" panose="020F0502020204030204" pitchFamily="34" charset="0"/>
                <a:cs typeface="Calibri" panose="020F0502020204030204" pitchFamily="34" charset="0"/>
                <a:hlinkClick r:id="rId3"/>
              </a:rPr>
              <a:t>https://</a:t>
            </a:r>
            <a:r>
              <a:rPr lang="en-US" dirty="0" smtClean="0">
                <a:ln/>
                <a:solidFill>
                  <a:srgbClr val="002060"/>
                </a:solidFill>
                <a:latin typeface="Calibri" panose="020F0502020204030204" pitchFamily="34" charset="0"/>
                <a:cs typeface="Calibri" panose="020F0502020204030204" pitchFamily="34" charset="0"/>
                <a:hlinkClick r:id="rId3"/>
              </a:rPr>
              <a:t>kyecac.ky.gov/Pages/index.aspx</a:t>
            </a:r>
            <a:endParaRPr lang="en-US" dirty="0" smtClean="0">
              <a:ln/>
              <a:solidFill>
                <a:srgbClr val="002060"/>
              </a:solidFill>
              <a:latin typeface="Calibri" panose="020F0502020204030204" pitchFamily="34" charset="0"/>
              <a:cs typeface="Calibri" panose="020F0502020204030204" pitchFamily="34" charset="0"/>
            </a:endParaRPr>
          </a:p>
          <a:p>
            <a:pPr marL="0" lvl="0" indent="0">
              <a:lnSpc>
                <a:spcPct val="110000"/>
              </a:lnSpc>
              <a:spcBef>
                <a:spcPts val="0"/>
              </a:spcBef>
              <a:spcAft>
                <a:spcPts val="0"/>
              </a:spcAft>
              <a:buClr>
                <a:prstClr val="black">
                  <a:lumMod val="85000"/>
                  <a:lumOff val="15000"/>
                </a:prstClr>
              </a:buClr>
              <a:buSzTx/>
              <a:buNone/>
            </a:pPr>
            <a:endParaRPr lang="en-US" dirty="0">
              <a:ln/>
              <a:solidFill>
                <a:srgbClr val="074B79"/>
              </a:solidFill>
              <a:latin typeface="Calibri" panose="020F0502020204030204" pitchFamily="34" charset="0"/>
              <a:cs typeface="Calibri" panose="020F0502020204030204" pitchFamily="34" charset="0"/>
            </a:endParaRPr>
          </a:p>
          <a:p>
            <a:pPr marL="0" lvl="0" indent="0">
              <a:lnSpc>
                <a:spcPct val="110000"/>
              </a:lnSpc>
              <a:spcBef>
                <a:spcPts val="0"/>
              </a:spcBef>
              <a:spcAft>
                <a:spcPts val="0"/>
              </a:spcAft>
              <a:buClr>
                <a:prstClr val="black">
                  <a:lumMod val="85000"/>
                  <a:lumOff val="15000"/>
                </a:prstClr>
              </a:buClr>
              <a:buSzTx/>
              <a:buNone/>
            </a:pPr>
            <a:r>
              <a:rPr lang="en-US" dirty="0" smtClean="0">
                <a:ln/>
                <a:solidFill>
                  <a:srgbClr val="074B79"/>
                </a:solidFill>
                <a:latin typeface="Calibri" panose="020F0502020204030204" pitchFamily="34" charset="0"/>
                <a:cs typeface="Calibri" panose="020F0502020204030204" pitchFamily="34" charset="0"/>
              </a:rPr>
              <a:t>Dr. Sarah Vanover</a:t>
            </a:r>
          </a:p>
          <a:p>
            <a:pPr marL="0" lvl="0" indent="0">
              <a:lnSpc>
                <a:spcPct val="110000"/>
              </a:lnSpc>
              <a:spcBef>
                <a:spcPts val="0"/>
              </a:spcBef>
              <a:spcAft>
                <a:spcPts val="0"/>
              </a:spcAft>
              <a:buClr>
                <a:prstClr val="black">
                  <a:lumMod val="85000"/>
                  <a:lumOff val="15000"/>
                </a:prstClr>
              </a:buClr>
              <a:buSzTx/>
              <a:buNone/>
            </a:pPr>
            <a:r>
              <a:rPr lang="en-US" dirty="0" smtClean="0">
                <a:ln/>
                <a:solidFill>
                  <a:srgbClr val="074B79"/>
                </a:solidFill>
                <a:latin typeface="Calibri" panose="020F0502020204030204" pitchFamily="34" charset="0"/>
                <a:cs typeface="Calibri" panose="020F0502020204030204" pitchFamily="34" charset="0"/>
              </a:rPr>
              <a:t>Director, Department for Community Based Services Division of Child Care</a:t>
            </a:r>
          </a:p>
          <a:p>
            <a:pPr marL="0" indent="0">
              <a:lnSpc>
                <a:spcPct val="110000"/>
              </a:lnSpc>
              <a:spcBef>
                <a:spcPts val="0"/>
              </a:spcBef>
              <a:spcAft>
                <a:spcPts val="0"/>
              </a:spcAft>
              <a:buNone/>
            </a:pPr>
            <a:r>
              <a:rPr lang="en-US" dirty="0" smtClean="0">
                <a:hlinkClick r:id="rId4"/>
              </a:rPr>
              <a:t>Sarah.Vanover@ky.gov</a:t>
            </a:r>
            <a:r>
              <a:rPr lang="en-US" dirty="0" smtClean="0"/>
              <a:t>, </a:t>
            </a:r>
            <a:r>
              <a:rPr lang="en-US" dirty="0">
                <a:hlinkClick r:id="rId5"/>
              </a:rPr>
              <a:t>https://chfs.ky.gov/agencies/dcbs/dcc</a:t>
            </a:r>
            <a:endParaRPr lang="en-US" dirty="0"/>
          </a:p>
          <a:p>
            <a:pPr>
              <a:lnSpc>
                <a:spcPct val="110000"/>
              </a:lnSpc>
              <a:spcBef>
                <a:spcPts val="0"/>
              </a:spcBef>
              <a:spcAft>
                <a:spcPts val="0"/>
              </a:spcAft>
            </a:pPr>
            <a:endParaRPr lang="en-US" dirty="0" smtClean="0"/>
          </a:p>
          <a:p>
            <a:pPr marL="0" indent="0">
              <a:lnSpc>
                <a:spcPct val="110000"/>
              </a:lnSpc>
              <a:spcBef>
                <a:spcPts val="0"/>
              </a:spcBef>
              <a:spcAft>
                <a:spcPts val="0"/>
              </a:spcAft>
              <a:buNone/>
            </a:pPr>
            <a:r>
              <a:rPr lang="en-US" dirty="0" smtClean="0">
                <a:solidFill>
                  <a:srgbClr val="074B79"/>
                </a:solidFill>
              </a:rPr>
              <a:t>Paula Goff</a:t>
            </a:r>
          </a:p>
          <a:p>
            <a:pPr marL="0" indent="0">
              <a:lnSpc>
                <a:spcPct val="110000"/>
              </a:lnSpc>
              <a:spcBef>
                <a:spcPts val="0"/>
              </a:spcBef>
              <a:spcAft>
                <a:spcPts val="0"/>
              </a:spcAft>
              <a:buNone/>
            </a:pPr>
            <a:r>
              <a:rPr lang="en-US" dirty="0" smtClean="0">
                <a:solidFill>
                  <a:srgbClr val="074B79"/>
                </a:solidFill>
              </a:rPr>
              <a:t>Kentucky Department for Public Health, Division of Maternal and Child Health</a:t>
            </a:r>
          </a:p>
          <a:p>
            <a:pPr marL="0" indent="0">
              <a:lnSpc>
                <a:spcPct val="110000"/>
              </a:lnSpc>
              <a:spcBef>
                <a:spcPts val="0"/>
              </a:spcBef>
              <a:spcAft>
                <a:spcPts val="0"/>
              </a:spcAft>
              <a:buNone/>
            </a:pPr>
            <a:r>
              <a:rPr lang="en-US" dirty="0" smtClean="0">
                <a:hlinkClick r:id="rId6"/>
              </a:rPr>
              <a:t>Paula.Goff@ky.gov</a:t>
            </a:r>
            <a:r>
              <a:rPr lang="en-US" dirty="0"/>
              <a:t>, </a:t>
            </a:r>
            <a:r>
              <a:rPr lang="en-US" dirty="0">
                <a:hlinkClick r:id="rId7"/>
              </a:rPr>
              <a:t>https://</a:t>
            </a:r>
            <a:r>
              <a:rPr lang="en-US" dirty="0" smtClean="0">
                <a:hlinkClick r:id="rId7"/>
              </a:rPr>
              <a:t>chfs.ky.gov/agencies/dph/dmch/Pages/default.aspx</a:t>
            </a:r>
            <a:r>
              <a:rPr lang="en-US" dirty="0" smtClean="0"/>
              <a:t> </a:t>
            </a:r>
          </a:p>
          <a:p>
            <a:pPr>
              <a:lnSpc>
                <a:spcPct val="110000"/>
              </a:lnSpc>
              <a:spcBef>
                <a:spcPts val="0"/>
              </a:spcBef>
              <a:spcAft>
                <a:spcPts val="0"/>
              </a:spcAft>
            </a:pPr>
            <a:endParaRPr lang="en-US" dirty="0"/>
          </a:p>
          <a:p>
            <a:pPr marL="0" indent="0">
              <a:lnSpc>
                <a:spcPct val="110000"/>
              </a:lnSpc>
              <a:spcBef>
                <a:spcPts val="0"/>
              </a:spcBef>
              <a:spcAft>
                <a:spcPts val="0"/>
              </a:spcAft>
              <a:buNone/>
            </a:pPr>
            <a:r>
              <a:rPr lang="en-US" dirty="0" smtClean="0">
                <a:solidFill>
                  <a:srgbClr val="074B79"/>
                </a:solidFill>
              </a:rPr>
              <a:t>Jennifer Washburn</a:t>
            </a:r>
          </a:p>
          <a:p>
            <a:pPr marL="0" indent="0">
              <a:lnSpc>
                <a:spcPct val="110000"/>
              </a:lnSpc>
              <a:spcBef>
                <a:spcPts val="0"/>
              </a:spcBef>
              <a:spcAft>
                <a:spcPts val="0"/>
              </a:spcAft>
              <a:buNone/>
            </a:pPr>
            <a:r>
              <a:rPr lang="en-US" dirty="0" smtClean="0">
                <a:solidFill>
                  <a:srgbClr val="074B79"/>
                </a:solidFill>
              </a:rPr>
              <a:t>Executive Director, </a:t>
            </a:r>
            <a:r>
              <a:rPr lang="en-US" dirty="0" err="1" smtClean="0">
                <a:solidFill>
                  <a:srgbClr val="074B79"/>
                </a:solidFill>
              </a:rPr>
              <a:t>iKids</a:t>
            </a:r>
            <a:r>
              <a:rPr lang="en-US" dirty="0" smtClean="0">
                <a:solidFill>
                  <a:srgbClr val="074B79"/>
                </a:solidFill>
              </a:rPr>
              <a:t> Inc., Benton, KY</a:t>
            </a:r>
          </a:p>
          <a:p>
            <a:pPr marL="0" indent="0">
              <a:lnSpc>
                <a:spcPct val="110000"/>
              </a:lnSpc>
              <a:spcBef>
                <a:spcPts val="0"/>
              </a:spcBef>
              <a:spcAft>
                <a:spcPts val="0"/>
              </a:spcAft>
              <a:buNone/>
            </a:pPr>
            <a:r>
              <a:rPr lang="en-US" dirty="0" smtClean="0">
                <a:hlinkClick r:id="rId8"/>
              </a:rPr>
              <a:t>Jennifer@ikids-care.com</a:t>
            </a:r>
            <a:r>
              <a:rPr lang="en-US" dirty="0"/>
              <a:t>, </a:t>
            </a:r>
            <a:r>
              <a:rPr lang="en-US" dirty="0">
                <a:hlinkClick r:id="rId9"/>
              </a:rPr>
              <a:t>https://www.facebook.com/iKidsChildhoodEnrichment</a:t>
            </a:r>
            <a:r>
              <a:rPr lang="en-US" dirty="0" smtClean="0">
                <a:hlinkClick r:id="rId9"/>
              </a:rPr>
              <a:t>/</a:t>
            </a:r>
            <a:r>
              <a:rPr lang="en-US" dirty="0" smtClean="0"/>
              <a:t> </a:t>
            </a:r>
          </a:p>
          <a:p>
            <a:endParaRPr lang="en-US" dirty="0"/>
          </a:p>
        </p:txBody>
      </p:sp>
      <p:sp>
        <p:nvSpPr>
          <p:cNvPr id="3" name="Title 2"/>
          <p:cNvSpPr>
            <a:spLocks noGrp="1"/>
          </p:cNvSpPr>
          <p:nvPr>
            <p:ph type="title"/>
          </p:nvPr>
        </p:nvSpPr>
        <p:spPr>
          <a:xfrm>
            <a:off x="1097280" y="286604"/>
            <a:ext cx="10058400" cy="1393514"/>
          </a:xfrm>
        </p:spPr>
        <p:txBody>
          <a:bodyPr>
            <a:normAutofit/>
          </a:bodyPr>
          <a:lstStyle/>
          <a:p>
            <a:r>
              <a:rPr lang="en-US" sz="3600" dirty="0" smtClean="0">
                <a:solidFill>
                  <a:srgbClr val="074B79"/>
                </a:solidFill>
                <a:latin typeface="Arial" panose="020B0604020202020204" pitchFamily="34" charset="0"/>
                <a:cs typeface="Arial" panose="020B0604020202020204" pitchFamily="34" charset="0"/>
              </a:rPr>
              <a:t>Contact Information</a:t>
            </a:r>
            <a:endParaRPr lang="en-US" sz="3600" dirty="0">
              <a:solidFill>
                <a:srgbClr val="074B79"/>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77B96B9B-B160-4202-9BBA-1A3F6F8C4839}" type="slidenum">
              <a:rPr lang="en-US" smtClean="0"/>
              <a:pPr/>
              <a:t>25</a:t>
            </a:fld>
            <a:endParaRPr lang="en-US" dirty="0"/>
          </a:p>
        </p:txBody>
      </p:sp>
    </p:spTree>
    <p:extLst>
      <p:ext uri="{BB962C8B-B14F-4D97-AF65-F5344CB8AC3E}">
        <p14:creationId xmlns:p14="http://schemas.microsoft.com/office/powerpoint/2010/main" val="20025602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5666" y="695568"/>
            <a:ext cx="10058400" cy="1450757"/>
          </a:xfrm>
        </p:spPr>
        <p:txBody>
          <a:bodyPr>
            <a:normAutofit fontScale="90000"/>
          </a:bodyPr>
          <a:lstStyle/>
          <a:p>
            <a:pPr lvl="0" algn="ctr" defTabSz="457200">
              <a:lnSpc>
                <a:spcPct val="100000"/>
              </a:lnSpc>
              <a:spcBef>
                <a:spcPts val="0"/>
              </a:spcBef>
            </a:pPr>
            <a:r>
              <a:rPr lang="en-US" sz="4000" b="1" spc="0" dirty="0">
                <a:ln w="22225">
                  <a:noFill/>
                  <a:prstDash val="solid"/>
                </a:ln>
                <a:solidFill>
                  <a:srgbClr val="002060"/>
                </a:solidFill>
                <a:latin typeface="Arial" panose="020B0604020202020204" pitchFamily="34" charset="0"/>
                <a:ea typeface="+mn-ea"/>
                <a:cs typeface="Arial" panose="020B0604020202020204" pitchFamily="34" charset="0"/>
              </a:rPr>
              <a:t>Early Childhood Distribution of </a:t>
            </a:r>
            <a:br>
              <a:rPr lang="en-US" sz="4000" b="1" spc="0" dirty="0">
                <a:ln w="22225">
                  <a:noFill/>
                  <a:prstDash val="solid"/>
                </a:ln>
                <a:solidFill>
                  <a:srgbClr val="002060"/>
                </a:solidFill>
                <a:latin typeface="Arial" panose="020B0604020202020204" pitchFamily="34" charset="0"/>
                <a:ea typeface="+mn-ea"/>
                <a:cs typeface="Arial" panose="020B0604020202020204" pitchFamily="34" charset="0"/>
              </a:rPr>
            </a:br>
            <a:r>
              <a:rPr lang="en-US" sz="4000" b="1" spc="0" dirty="0">
                <a:ln w="22225">
                  <a:noFill/>
                  <a:prstDash val="solid"/>
                </a:ln>
                <a:solidFill>
                  <a:srgbClr val="002060"/>
                </a:solidFill>
                <a:latin typeface="Arial" panose="020B0604020202020204" pitchFamily="34" charset="0"/>
                <a:ea typeface="+mn-ea"/>
                <a:cs typeface="Arial" panose="020B0604020202020204" pitchFamily="34" charset="0"/>
              </a:rPr>
              <a:t>Master Tobacco Settlement Funds for </a:t>
            </a:r>
            <a:r>
              <a:rPr lang="en-US" sz="4000" b="1" spc="0" dirty="0" smtClean="0">
                <a:ln w="22225">
                  <a:noFill/>
                  <a:prstDash val="solid"/>
                </a:ln>
                <a:solidFill>
                  <a:srgbClr val="002060"/>
                </a:solidFill>
                <a:latin typeface="Arial" panose="020B0604020202020204" pitchFamily="34" charset="0"/>
                <a:ea typeface="+mn-ea"/>
                <a:cs typeface="Arial" panose="020B0604020202020204" pitchFamily="34" charset="0"/>
              </a:rPr>
              <a:t>FY21</a:t>
            </a:r>
            <a:r>
              <a:rPr lang="en-US" sz="2800" spc="0" dirty="0">
                <a:ln w="22225">
                  <a:noFill/>
                  <a:prstDash val="solid"/>
                </a:ln>
                <a:solidFill>
                  <a:srgbClr val="002060"/>
                </a:solidFill>
                <a:latin typeface="Calibri" panose="020F0502020204030204" pitchFamily="34" charset="0"/>
                <a:ea typeface="+mn-ea"/>
                <a:cs typeface="Calibri" panose="020F0502020204030204" pitchFamily="34" charset="0"/>
              </a:rPr>
              <a:t/>
            </a:r>
            <a:br>
              <a:rPr lang="en-US" sz="2800" spc="0" dirty="0">
                <a:ln w="22225">
                  <a:noFill/>
                  <a:prstDash val="solid"/>
                </a:ln>
                <a:solidFill>
                  <a:srgbClr val="002060"/>
                </a:solidFill>
                <a:latin typeface="Calibri" panose="020F0502020204030204" pitchFamily="34" charset="0"/>
                <a:ea typeface="+mn-ea"/>
                <a:cs typeface="Calibri" panose="020F0502020204030204" pitchFamily="34" charset="0"/>
              </a:rPr>
            </a:br>
            <a:endParaRPr lang="en-US" dirty="0"/>
          </a:p>
        </p:txBody>
      </p:sp>
      <p:sp>
        <p:nvSpPr>
          <p:cNvPr id="4" name="Notched Right Arrow 3"/>
          <p:cNvSpPr/>
          <p:nvPr/>
        </p:nvSpPr>
        <p:spPr>
          <a:xfrm>
            <a:off x="2291876" y="3036543"/>
            <a:ext cx="7337234" cy="1305401"/>
          </a:xfrm>
          <a:prstGeom prst="notched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r>
              <a:rPr lang="en-US" dirty="0" smtClean="0"/>
              <a:t> </a:t>
            </a:r>
            <a:endParaRPr lang="en-US" dirty="0"/>
          </a:p>
        </p:txBody>
      </p:sp>
      <p:sp>
        <p:nvSpPr>
          <p:cNvPr id="6" name="Oval 5"/>
          <p:cNvSpPr/>
          <p:nvPr/>
        </p:nvSpPr>
        <p:spPr>
          <a:xfrm>
            <a:off x="8499817" y="3469140"/>
            <a:ext cx="274662" cy="23099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Oval 6"/>
          <p:cNvSpPr/>
          <p:nvPr/>
        </p:nvSpPr>
        <p:spPr>
          <a:xfrm>
            <a:off x="2820722" y="3474542"/>
            <a:ext cx="274662" cy="23099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Oval 7"/>
          <p:cNvSpPr/>
          <p:nvPr/>
        </p:nvSpPr>
        <p:spPr>
          <a:xfrm>
            <a:off x="3571440" y="3473306"/>
            <a:ext cx="274662" cy="23099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Oval 8"/>
          <p:cNvSpPr/>
          <p:nvPr/>
        </p:nvSpPr>
        <p:spPr>
          <a:xfrm>
            <a:off x="4311682" y="3469140"/>
            <a:ext cx="274662" cy="23099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Oval 9"/>
          <p:cNvSpPr/>
          <p:nvPr/>
        </p:nvSpPr>
        <p:spPr>
          <a:xfrm>
            <a:off x="5060328" y="3469140"/>
            <a:ext cx="274662" cy="23099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Oval 10"/>
          <p:cNvSpPr/>
          <p:nvPr/>
        </p:nvSpPr>
        <p:spPr>
          <a:xfrm>
            <a:off x="5823162" y="3474274"/>
            <a:ext cx="274662" cy="23099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Oval 11"/>
          <p:cNvSpPr/>
          <p:nvPr/>
        </p:nvSpPr>
        <p:spPr>
          <a:xfrm>
            <a:off x="6569978" y="3482246"/>
            <a:ext cx="274662" cy="23099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Oval 12"/>
          <p:cNvSpPr/>
          <p:nvPr/>
        </p:nvSpPr>
        <p:spPr>
          <a:xfrm>
            <a:off x="7248746" y="3474542"/>
            <a:ext cx="274662" cy="23099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Oval 13"/>
          <p:cNvSpPr/>
          <p:nvPr/>
        </p:nvSpPr>
        <p:spPr>
          <a:xfrm>
            <a:off x="7900226" y="3475648"/>
            <a:ext cx="274662" cy="23099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ectangle 14"/>
          <p:cNvSpPr/>
          <p:nvPr/>
        </p:nvSpPr>
        <p:spPr>
          <a:xfrm>
            <a:off x="2197238" y="2459393"/>
            <a:ext cx="1541321" cy="769441"/>
          </a:xfrm>
          <a:prstGeom prst="rect">
            <a:avLst/>
          </a:prstGeom>
        </p:spPr>
        <p:txBody>
          <a:bodyPr wrap="square">
            <a:spAutoFit/>
          </a:bodyPr>
          <a:lstStyle/>
          <a:p>
            <a:pPr lvl="0" algn="ctr"/>
            <a:r>
              <a:rPr lang="en-US" sz="1100" b="1" dirty="0">
                <a:solidFill>
                  <a:srgbClr val="002060"/>
                </a:solidFill>
                <a:latin typeface="Calibri" panose="020F0502020204030204" pitchFamily="34" charset="0"/>
              </a:rPr>
              <a:t>Division of Early Childhood Development (GOEC) </a:t>
            </a:r>
            <a:r>
              <a:rPr lang="en-US" sz="1100" b="1" dirty="0" smtClean="0">
                <a:solidFill>
                  <a:srgbClr val="002060"/>
                </a:solidFill>
                <a:latin typeface="Calibri" panose="020F0502020204030204" pitchFamily="34" charset="0"/>
              </a:rPr>
              <a:t>$1,400,000</a:t>
            </a:r>
            <a:endParaRPr lang="en-US" sz="1100" b="1" dirty="0">
              <a:solidFill>
                <a:srgbClr val="002060"/>
              </a:solidFill>
              <a:latin typeface="Calibri" panose="020F0502020204030204" pitchFamily="34" charset="0"/>
            </a:endParaRPr>
          </a:p>
        </p:txBody>
      </p:sp>
      <p:sp>
        <p:nvSpPr>
          <p:cNvPr id="16" name="Rectangle 15"/>
          <p:cNvSpPr/>
          <p:nvPr/>
        </p:nvSpPr>
        <p:spPr>
          <a:xfrm>
            <a:off x="5183271" y="2468465"/>
            <a:ext cx="1279781" cy="769441"/>
          </a:xfrm>
          <a:prstGeom prst="rect">
            <a:avLst/>
          </a:prstGeom>
        </p:spPr>
        <p:txBody>
          <a:bodyPr wrap="square">
            <a:spAutoFit/>
          </a:bodyPr>
          <a:lstStyle/>
          <a:p>
            <a:pPr lvl="0" algn="ctr"/>
            <a:r>
              <a:rPr lang="en-US" sz="1100" b="1" dirty="0" smtClean="0">
                <a:solidFill>
                  <a:srgbClr val="002060"/>
                </a:solidFill>
                <a:latin typeface="Calibri" panose="020F0502020204030204" pitchFamily="34" charset="0"/>
              </a:rPr>
              <a:t>Early Childhood  Adoption &amp; Foster Care Supports $2,500,000</a:t>
            </a:r>
            <a:endParaRPr lang="en-US" sz="1100" b="1" dirty="0">
              <a:solidFill>
                <a:srgbClr val="002060"/>
              </a:solidFill>
              <a:latin typeface="Calibri" panose="020F0502020204030204" pitchFamily="34" charset="0"/>
            </a:endParaRPr>
          </a:p>
        </p:txBody>
      </p:sp>
      <p:sp>
        <p:nvSpPr>
          <p:cNvPr id="17" name="Rectangle 16"/>
          <p:cNvSpPr/>
          <p:nvPr/>
        </p:nvSpPr>
        <p:spPr>
          <a:xfrm>
            <a:off x="3861182" y="2477608"/>
            <a:ext cx="1216741" cy="769441"/>
          </a:xfrm>
          <a:prstGeom prst="rect">
            <a:avLst/>
          </a:prstGeom>
        </p:spPr>
        <p:txBody>
          <a:bodyPr wrap="square">
            <a:spAutoFit/>
          </a:bodyPr>
          <a:lstStyle/>
          <a:p>
            <a:pPr lvl="0" algn="ctr"/>
            <a:r>
              <a:rPr lang="en-US" sz="1100" b="1" dirty="0" smtClean="0">
                <a:solidFill>
                  <a:srgbClr val="002060"/>
                </a:solidFill>
                <a:latin typeface="Calibri" panose="020F0502020204030204" pitchFamily="34" charset="0"/>
              </a:rPr>
              <a:t>Early Child Care Development Program $9,750,000</a:t>
            </a:r>
            <a:endParaRPr lang="en-US" sz="1100" b="1" dirty="0">
              <a:solidFill>
                <a:srgbClr val="002060"/>
              </a:solidFill>
              <a:latin typeface="Calibri" panose="020F0502020204030204" pitchFamily="34" charset="0"/>
            </a:endParaRPr>
          </a:p>
        </p:txBody>
      </p:sp>
      <p:sp>
        <p:nvSpPr>
          <p:cNvPr id="18" name="Rectangle 17"/>
          <p:cNvSpPr/>
          <p:nvPr/>
        </p:nvSpPr>
        <p:spPr>
          <a:xfrm>
            <a:off x="7006720" y="4096196"/>
            <a:ext cx="1767759" cy="600164"/>
          </a:xfrm>
          <a:prstGeom prst="rect">
            <a:avLst/>
          </a:prstGeom>
        </p:spPr>
        <p:txBody>
          <a:bodyPr wrap="square">
            <a:spAutoFit/>
          </a:bodyPr>
          <a:lstStyle/>
          <a:p>
            <a:pPr lvl="0" algn="ctr"/>
            <a:r>
              <a:rPr lang="en-US" sz="1100" b="1" dirty="0" smtClean="0">
                <a:solidFill>
                  <a:srgbClr val="002060"/>
                </a:solidFill>
                <a:latin typeface="Calibri" panose="020F0502020204030204" pitchFamily="34" charset="0"/>
              </a:rPr>
              <a:t>KY Rural Mental Health &amp; Suicide Prevention Pilot</a:t>
            </a:r>
          </a:p>
          <a:p>
            <a:pPr lvl="0" algn="ctr"/>
            <a:r>
              <a:rPr lang="en-US" sz="1100" b="1" dirty="0" smtClean="0">
                <a:solidFill>
                  <a:srgbClr val="002060"/>
                </a:solidFill>
                <a:latin typeface="Calibri" panose="020F0502020204030204" pitchFamily="34" charset="0"/>
              </a:rPr>
              <a:t>$500,000</a:t>
            </a:r>
            <a:endParaRPr lang="en-US" sz="1100" b="1" dirty="0">
              <a:solidFill>
                <a:srgbClr val="002060"/>
              </a:solidFill>
              <a:latin typeface="Calibri" panose="020F0502020204030204" pitchFamily="34" charset="0"/>
            </a:endParaRPr>
          </a:p>
        </p:txBody>
      </p:sp>
      <p:sp>
        <p:nvSpPr>
          <p:cNvPr id="19" name="Rectangle 18"/>
          <p:cNvSpPr/>
          <p:nvPr/>
        </p:nvSpPr>
        <p:spPr>
          <a:xfrm>
            <a:off x="6598005" y="2597641"/>
            <a:ext cx="927873" cy="600164"/>
          </a:xfrm>
          <a:prstGeom prst="rect">
            <a:avLst/>
          </a:prstGeom>
        </p:spPr>
        <p:txBody>
          <a:bodyPr wrap="square">
            <a:spAutoFit/>
          </a:bodyPr>
          <a:lstStyle/>
          <a:p>
            <a:pPr lvl="0" algn="ctr"/>
            <a:r>
              <a:rPr lang="en-US" sz="1100" b="1" dirty="0" smtClean="0">
                <a:solidFill>
                  <a:srgbClr val="002060"/>
                </a:solidFill>
                <a:latin typeface="Calibri" panose="020F0502020204030204" pitchFamily="34" charset="0"/>
              </a:rPr>
              <a:t>HANDS</a:t>
            </a:r>
          </a:p>
          <a:p>
            <a:pPr lvl="0" algn="ctr"/>
            <a:r>
              <a:rPr lang="en-US" sz="1100" b="1" dirty="0" smtClean="0">
                <a:solidFill>
                  <a:srgbClr val="002060"/>
                </a:solidFill>
                <a:latin typeface="Calibri" panose="020F0502020204030204" pitchFamily="34" charset="0"/>
              </a:rPr>
              <a:t>Program</a:t>
            </a:r>
          </a:p>
          <a:p>
            <a:pPr lvl="0" algn="ctr"/>
            <a:r>
              <a:rPr lang="en-US" sz="1100" b="1" dirty="0" smtClean="0">
                <a:solidFill>
                  <a:srgbClr val="002060"/>
                </a:solidFill>
                <a:latin typeface="Calibri" panose="020F0502020204030204" pitchFamily="34" charset="0"/>
              </a:rPr>
              <a:t>$7,000,000</a:t>
            </a:r>
            <a:endParaRPr lang="en-US" sz="1100" b="1" dirty="0">
              <a:solidFill>
                <a:srgbClr val="002060"/>
              </a:solidFill>
              <a:latin typeface="Calibri" panose="020F0502020204030204" pitchFamily="34" charset="0"/>
            </a:endParaRPr>
          </a:p>
        </p:txBody>
      </p:sp>
      <p:sp>
        <p:nvSpPr>
          <p:cNvPr id="20" name="Rectangle 19"/>
          <p:cNvSpPr/>
          <p:nvPr/>
        </p:nvSpPr>
        <p:spPr>
          <a:xfrm>
            <a:off x="7575298" y="2594922"/>
            <a:ext cx="1199181" cy="600164"/>
          </a:xfrm>
          <a:prstGeom prst="rect">
            <a:avLst/>
          </a:prstGeom>
        </p:spPr>
        <p:txBody>
          <a:bodyPr wrap="square">
            <a:spAutoFit/>
          </a:bodyPr>
          <a:lstStyle/>
          <a:p>
            <a:pPr lvl="0" algn="ctr"/>
            <a:r>
              <a:rPr lang="en-US" sz="1100" b="1" dirty="0" smtClean="0">
                <a:solidFill>
                  <a:srgbClr val="002060"/>
                </a:solidFill>
                <a:latin typeface="Calibri" panose="020F0502020204030204" pitchFamily="34" charset="0"/>
              </a:rPr>
              <a:t>Healthy Start Program</a:t>
            </a:r>
          </a:p>
          <a:p>
            <a:pPr lvl="0" algn="ctr"/>
            <a:r>
              <a:rPr lang="en-US" sz="1100" b="1" dirty="0" smtClean="0">
                <a:solidFill>
                  <a:srgbClr val="002060"/>
                </a:solidFill>
                <a:latin typeface="Calibri" panose="020F0502020204030204" pitchFamily="34" charset="0"/>
              </a:rPr>
              <a:t>$942,000</a:t>
            </a:r>
            <a:endParaRPr lang="en-US" sz="1100" b="1" dirty="0">
              <a:solidFill>
                <a:srgbClr val="002060"/>
              </a:solidFill>
              <a:latin typeface="Calibri" panose="020F0502020204030204" pitchFamily="34" charset="0"/>
            </a:endParaRPr>
          </a:p>
        </p:txBody>
      </p:sp>
      <p:sp>
        <p:nvSpPr>
          <p:cNvPr id="22" name="Rectangle 21"/>
          <p:cNvSpPr/>
          <p:nvPr/>
        </p:nvSpPr>
        <p:spPr>
          <a:xfrm>
            <a:off x="2545088" y="4131409"/>
            <a:ext cx="1263685" cy="600164"/>
          </a:xfrm>
          <a:prstGeom prst="rect">
            <a:avLst/>
          </a:prstGeom>
        </p:spPr>
        <p:txBody>
          <a:bodyPr wrap="square">
            <a:spAutoFit/>
          </a:bodyPr>
          <a:lstStyle/>
          <a:p>
            <a:pPr lvl="0" algn="ctr"/>
            <a:r>
              <a:rPr lang="en-US" sz="1100" b="1" dirty="0" smtClean="0">
                <a:solidFill>
                  <a:srgbClr val="002060"/>
                </a:solidFill>
                <a:latin typeface="Calibri" panose="020F0502020204030204" pitchFamily="34" charset="0"/>
              </a:rPr>
              <a:t>Early Childhood Mental Health $942,000</a:t>
            </a:r>
            <a:endParaRPr lang="en-US" sz="1100" b="1" dirty="0">
              <a:solidFill>
                <a:srgbClr val="002060"/>
              </a:solidFill>
              <a:latin typeface="Calibri" panose="020F0502020204030204" pitchFamily="34" charset="0"/>
            </a:endParaRPr>
          </a:p>
        </p:txBody>
      </p:sp>
      <p:sp>
        <p:nvSpPr>
          <p:cNvPr id="23" name="Rectangle 22"/>
          <p:cNvSpPr/>
          <p:nvPr/>
        </p:nvSpPr>
        <p:spPr>
          <a:xfrm>
            <a:off x="4082785" y="4139016"/>
            <a:ext cx="1114874" cy="600164"/>
          </a:xfrm>
          <a:prstGeom prst="rect">
            <a:avLst/>
          </a:prstGeom>
        </p:spPr>
        <p:txBody>
          <a:bodyPr wrap="square">
            <a:spAutoFit/>
          </a:bodyPr>
          <a:lstStyle/>
          <a:p>
            <a:pPr lvl="0" algn="ctr"/>
            <a:r>
              <a:rPr lang="en-US" sz="1100" b="1" dirty="0" smtClean="0">
                <a:solidFill>
                  <a:srgbClr val="002060"/>
                </a:solidFill>
                <a:latin typeface="Calibri" panose="020F0502020204030204" pitchFamily="34" charset="0"/>
              </a:rPr>
              <a:t>Early Childhood Oral Health $989,100</a:t>
            </a:r>
            <a:endParaRPr lang="en-US" sz="1100" b="1" dirty="0">
              <a:solidFill>
                <a:srgbClr val="002060"/>
              </a:solidFill>
              <a:latin typeface="Calibri" panose="020F0502020204030204" pitchFamily="34" charset="0"/>
            </a:endParaRPr>
          </a:p>
        </p:txBody>
      </p:sp>
      <p:sp>
        <p:nvSpPr>
          <p:cNvPr id="24" name="Rectangle 23"/>
          <p:cNvSpPr/>
          <p:nvPr/>
        </p:nvSpPr>
        <p:spPr>
          <a:xfrm>
            <a:off x="5471671" y="4139016"/>
            <a:ext cx="1372969" cy="600164"/>
          </a:xfrm>
          <a:prstGeom prst="rect">
            <a:avLst/>
          </a:prstGeom>
        </p:spPr>
        <p:txBody>
          <a:bodyPr wrap="square">
            <a:spAutoFit/>
          </a:bodyPr>
          <a:lstStyle/>
          <a:p>
            <a:pPr lvl="0" algn="ctr"/>
            <a:r>
              <a:rPr lang="en-US" sz="1100" b="1" dirty="0" smtClean="0">
                <a:solidFill>
                  <a:srgbClr val="002060"/>
                </a:solidFill>
                <a:latin typeface="Calibri" panose="020F0502020204030204" pitchFamily="34" charset="0"/>
              </a:rPr>
              <a:t>Substance Abuse Treatment Program $1,416,000</a:t>
            </a:r>
            <a:endParaRPr lang="en-US" sz="1100" b="1" dirty="0">
              <a:solidFill>
                <a:srgbClr val="002060"/>
              </a:solidFill>
              <a:latin typeface="Calibri" panose="020F0502020204030204" pitchFamily="34" charset="0"/>
            </a:endParaRPr>
          </a:p>
        </p:txBody>
      </p:sp>
      <p:sp>
        <p:nvSpPr>
          <p:cNvPr id="25" name="Rectangle 24"/>
          <p:cNvSpPr/>
          <p:nvPr/>
        </p:nvSpPr>
        <p:spPr>
          <a:xfrm>
            <a:off x="9483835" y="3265199"/>
            <a:ext cx="1051263" cy="830997"/>
          </a:xfrm>
          <a:prstGeom prst="rect">
            <a:avLst/>
          </a:prstGeom>
        </p:spPr>
        <p:txBody>
          <a:bodyPr wrap="square">
            <a:spAutoFit/>
          </a:bodyPr>
          <a:lstStyle/>
          <a:p>
            <a:pPr lvl="0" algn="ctr"/>
            <a:r>
              <a:rPr lang="en-US" sz="1200" b="1" cap="small" dirty="0" smtClean="0">
                <a:solidFill>
                  <a:srgbClr val="002060"/>
                </a:solidFill>
                <a:latin typeface="Calibri" panose="020F0502020204030204" pitchFamily="34" charset="0"/>
              </a:rPr>
              <a:t>Total FY21 Tobacco Funds $25,439,100</a:t>
            </a:r>
            <a:endParaRPr lang="en-US" sz="1200" b="1" cap="small" dirty="0">
              <a:solidFill>
                <a:srgbClr val="002060"/>
              </a:solidFill>
              <a:latin typeface="Calibri" panose="020F0502020204030204" pitchFamily="34" charset="0"/>
            </a:endParaRPr>
          </a:p>
        </p:txBody>
      </p:sp>
      <p:sp>
        <p:nvSpPr>
          <p:cNvPr id="3" name="Oval 2"/>
          <p:cNvSpPr/>
          <p:nvPr/>
        </p:nvSpPr>
        <p:spPr>
          <a:xfrm>
            <a:off x="1931271" y="2198917"/>
            <a:ext cx="2047846" cy="1224621"/>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lide Number Placeholder 20"/>
          <p:cNvSpPr>
            <a:spLocks noGrp="1"/>
          </p:cNvSpPr>
          <p:nvPr>
            <p:ph type="sldNum" sz="quarter" idx="12"/>
          </p:nvPr>
        </p:nvSpPr>
        <p:spPr/>
        <p:txBody>
          <a:bodyPr/>
          <a:lstStyle/>
          <a:p>
            <a:fld id="{77B96B9B-B160-4202-9BBA-1A3F6F8C4839}" type="slidenum">
              <a:rPr lang="en-US" smtClean="0"/>
              <a:pPr/>
              <a:t>3</a:t>
            </a:fld>
            <a:endParaRPr lang="en-US" dirty="0"/>
          </a:p>
        </p:txBody>
      </p:sp>
    </p:spTree>
    <p:extLst>
      <p:ext uri="{BB962C8B-B14F-4D97-AF65-F5344CB8AC3E}">
        <p14:creationId xmlns:p14="http://schemas.microsoft.com/office/powerpoint/2010/main" val="145214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850"/>
            <a:ext cx="12192000" cy="1130273"/>
          </a:xfrm>
          <a:prstGeom prst="rect">
            <a:avLst/>
          </a:prstGeom>
          <a:solidFill>
            <a:srgbClr val="2A3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280186" y="279676"/>
            <a:ext cx="8982139" cy="646331"/>
          </a:xfrm>
          <a:prstGeom prst="rect">
            <a:avLst/>
          </a:prstGeom>
        </p:spPr>
        <p:txBody>
          <a:bodyPr wrap="none">
            <a:spAutoFit/>
          </a:bodyPr>
          <a:lstStyle/>
          <a:p>
            <a:r>
              <a:rPr lang="en-US" sz="3600" dirty="0" smtClean="0">
                <a:solidFill>
                  <a:schemeClr val="bg1"/>
                </a:solidFill>
                <a:latin typeface="Arial" panose="020B0604020202020204" pitchFamily="34" charset="0"/>
                <a:cs typeface="Arial" panose="020B0604020202020204" pitchFamily="34" charset="0"/>
              </a:rPr>
              <a:t>Kentucky Early Childhood System Timeline</a:t>
            </a:r>
            <a:endParaRPr lang="en-US" sz="3600"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stretch>
            <a:fillRect/>
          </a:stretch>
        </p:blipFill>
        <p:spPr>
          <a:xfrm>
            <a:off x="10572964" y="5202936"/>
            <a:ext cx="1657180" cy="1655064"/>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8228" b="35190"/>
          <a:stretch/>
        </p:blipFill>
        <p:spPr>
          <a:xfrm>
            <a:off x="799099" y="1733643"/>
            <a:ext cx="10593801" cy="3813280"/>
          </a:xfrm>
          <a:prstGeom prst="rect">
            <a:avLst/>
          </a:prstGeom>
        </p:spPr>
      </p:pic>
      <p:sp>
        <p:nvSpPr>
          <p:cNvPr id="4" name="Slide Number Placeholder 3"/>
          <p:cNvSpPr>
            <a:spLocks noGrp="1"/>
          </p:cNvSpPr>
          <p:nvPr>
            <p:ph type="sldNum" sz="quarter" idx="12"/>
          </p:nvPr>
        </p:nvSpPr>
        <p:spPr/>
        <p:txBody>
          <a:bodyPr/>
          <a:lstStyle/>
          <a:p>
            <a:fld id="{77B96B9B-B160-4202-9BBA-1A3F6F8C4839}" type="slidenum">
              <a:rPr lang="en-US" smtClean="0"/>
              <a:pPr/>
              <a:t>4</a:t>
            </a:fld>
            <a:endParaRPr lang="en-US" dirty="0"/>
          </a:p>
        </p:txBody>
      </p:sp>
    </p:spTree>
    <p:extLst>
      <p:ext uri="{BB962C8B-B14F-4D97-AF65-F5344CB8AC3E}">
        <p14:creationId xmlns:p14="http://schemas.microsoft.com/office/powerpoint/2010/main" val="1087178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12192000" cy="1009650"/>
          </a:xfrm>
          <a:prstGeom prst="rect">
            <a:avLst/>
          </a:prstGeom>
          <a:solidFill>
            <a:srgbClr val="2A3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0" y="271410"/>
            <a:ext cx="12192000" cy="646331"/>
          </a:xfrm>
          <a:prstGeom prst="rect">
            <a:avLst/>
          </a:prstGeom>
        </p:spPr>
        <p:txBody>
          <a:bodyPr wrap="square">
            <a:spAutoFit/>
          </a:bodyPr>
          <a:lstStyle/>
          <a:p>
            <a:pPr algn="ctr"/>
            <a:r>
              <a:rPr lang="en-US" sz="3600" dirty="0" smtClean="0">
                <a:solidFill>
                  <a:schemeClr val="bg1"/>
                </a:solidFill>
                <a:latin typeface="Arial" panose="020B0604020202020204" pitchFamily="34" charset="0"/>
                <a:cs typeface="Arial" panose="020B0604020202020204" pitchFamily="34" charset="0"/>
              </a:rPr>
              <a:t>The Role of the Governor’s Office of Early Childhood</a:t>
            </a:r>
            <a:endParaRPr lang="en-US" sz="3600"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stretch>
            <a:fillRect/>
          </a:stretch>
        </p:blipFill>
        <p:spPr>
          <a:xfrm>
            <a:off x="10572964" y="5202936"/>
            <a:ext cx="1657180" cy="1655064"/>
          </a:xfrm>
          <a:prstGeom prst="rect">
            <a:avLst/>
          </a:prstGeom>
        </p:spPr>
      </p:pic>
      <p:sp>
        <p:nvSpPr>
          <p:cNvPr id="5" name="Slide Number Placeholder 4"/>
          <p:cNvSpPr>
            <a:spLocks noGrp="1"/>
          </p:cNvSpPr>
          <p:nvPr>
            <p:ph type="sldNum" sz="quarter" idx="12"/>
          </p:nvPr>
        </p:nvSpPr>
        <p:spPr/>
        <p:txBody>
          <a:bodyPr/>
          <a:lstStyle/>
          <a:p>
            <a:fld id="{77B96B9B-B160-4202-9BBA-1A3F6F8C4839}" type="slidenum">
              <a:rPr lang="en-US" smtClean="0"/>
              <a:pPr/>
              <a:t>5</a:t>
            </a:fld>
            <a:endParaRPr lang="en-US" dirty="0"/>
          </a:p>
        </p:txBody>
      </p:sp>
      <p:pic>
        <p:nvPicPr>
          <p:cNvPr id="11" name="Picture 10"/>
          <p:cNvPicPr/>
          <p:nvPr/>
        </p:nvPicPr>
        <p:blipFill>
          <a:blip r:embed="rId4">
            <a:extLst>
              <a:ext uri="{28A0092B-C50C-407E-A947-70E740481C1C}">
                <a14:useLocalDpi xmlns:a14="http://schemas.microsoft.com/office/drawing/2010/main" val="0"/>
              </a:ext>
            </a:extLst>
          </a:blip>
          <a:stretch>
            <a:fillRect/>
          </a:stretch>
        </p:blipFill>
        <p:spPr>
          <a:xfrm>
            <a:off x="425450" y="1591945"/>
            <a:ext cx="3492500" cy="3502660"/>
          </a:xfrm>
          <a:prstGeom prst="rect">
            <a:avLst/>
          </a:prstGeom>
        </p:spPr>
      </p:pic>
      <p:sp>
        <p:nvSpPr>
          <p:cNvPr id="12" name="Rectangle 11"/>
          <p:cNvSpPr/>
          <p:nvPr/>
        </p:nvSpPr>
        <p:spPr>
          <a:xfrm>
            <a:off x="4263707" y="1591944"/>
            <a:ext cx="7071043" cy="3785652"/>
          </a:xfrm>
          <a:prstGeom prst="rect">
            <a:avLst/>
          </a:prstGeom>
        </p:spPr>
        <p:txBody>
          <a:bodyPr wrap="square">
            <a:spAutoFit/>
          </a:bodyPr>
          <a:lstStyle/>
          <a:p>
            <a:pPr marL="0" marR="0">
              <a:spcBef>
                <a:spcPts val="0"/>
              </a:spcBef>
              <a:spcAft>
                <a:spcPts val="0"/>
              </a:spcAft>
            </a:pPr>
            <a:r>
              <a:rPr lang="en-US" sz="2400" kern="1200" dirty="0">
                <a:solidFill>
                  <a:srgbClr val="074B79"/>
                </a:solidFill>
                <a:effectLst/>
                <a:latin typeface="Arial" panose="020B0604020202020204" pitchFamily="34" charset="0"/>
                <a:ea typeface="Times New Roman" panose="02020603050405020304" pitchFamily="18" charset="0"/>
              </a:rPr>
              <a:t>Uniting Partnerships To Positively Impact Policy &amp; Practice</a:t>
            </a:r>
            <a:endParaRPr lang="en-US" sz="24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2400" kern="1200" dirty="0">
                <a:solidFill>
                  <a:srgbClr val="074B79"/>
                </a:solidFill>
                <a:effectLst/>
                <a:latin typeface="Arial" panose="020B0604020202020204" pitchFamily="34" charset="0"/>
                <a:ea typeface="Times New Roman" panose="02020603050405020304" pitchFamily="18" charset="0"/>
                <a:cs typeface="Times New Roman" panose="02020603050405020304" pitchFamily="18" charset="0"/>
              </a:rPr>
              <a:t>High-quality early learning experiences are critical components of K-12 success to ensure children reach their full potential</a:t>
            </a:r>
            <a:r>
              <a:rPr lang="en-US" sz="2400" kern="1200" dirty="0" smtClean="0">
                <a:solidFill>
                  <a:srgbClr val="074B79"/>
                </a:solidFill>
                <a:effectLst/>
                <a:latin typeface="Arial" panose="020B0604020202020204" pitchFamily="34" charset="0"/>
                <a:ea typeface="Times New Roman" panose="02020603050405020304" pitchFamily="18" charset="0"/>
                <a:cs typeface="Times New Roman" panose="02020603050405020304" pitchFamily="18" charset="0"/>
              </a:rPr>
              <a:t>.</a:t>
            </a:r>
          </a:p>
          <a:p>
            <a:pPr marR="0" lvl="1">
              <a:spcBef>
                <a:spcPts val="0"/>
              </a:spcBef>
              <a:spcAft>
                <a:spcPts val="0"/>
              </a:spcAft>
              <a:tabLst>
                <a:tab pos="914400" algn="l"/>
              </a:tabLs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2400" kern="1200" dirty="0">
                <a:solidFill>
                  <a:srgbClr val="074B79"/>
                </a:solidFill>
                <a:effectLst/>
                <a:latin typeface="Arial" panose="020B0604020202020204" pitchFamily="34" charset="0"/>
                <a:ea typeface="Times New Roman" panose="02020603050405020304" pitchFamily="18" charset="0"/>
                <a:cs typeface="Times New Roman" panose="02020603050405020304" pitchFamily="18" charset="0"/>
              </a:rPr>
              <a:t>A fundamental challenge is the lack of a coordinated, comprehensive prenatal to age 5 system; an incredible obstacle to advancing large-scale social change.</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335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673" y="694063"/>
            <a:ext cx="10058400" cy="756694"/>
          </a:xfrm>
        </p:spPr>
        <p:txBody>
          <a:bodyPr>
            <a:normAutofit/>
          </a:bodyPr>
          <a:lstStyle/>
          <a:p>
            <a:pPr algn="ctr"/>
            <a:r>
              <a:rPr lang="en-US" sz="3600" b="1" spc="0" dirty="0" smtClean="0">
                <a:ln w="22225">
                  <a:noFill/>
                  <a:prstDash val="solid"/>
                </a:ln>
                <a:solidFill>
                  <a:srgbClr val="002060"/>
                </a:solidFill>
                <a:latin typeface="Arial" panose="020B0604020202020204" pitchFamily="34" charset="0"/>
                <a:ea typeface="+mn-ea"/>
                <a:cs typeface="Arial" panose="020B0604020202020204" pitchFamily="34" charset="0"/>
              </a:rPr>
              <a:t>Accelerating </a:t>
            </a:r>
            <a:r>
              <a:rPr lang="en-US" sz="3600" b="1" spc="0" dirty="0">
                <a:ln w="22225">
                  <a:noFill/>
                  <a:prstDash val="solid"/>
                </a:ln>
                <a:solidFill>
                  <a:srgbClr val="002060"/>
                </a:solidFill>
                <a:latin typeface="Arial" panose="020B0604020202020204" pitchFamily="34" charset="0"/>
                <a:ea typeface="+mn-ea"/>
                <a:cs typeface="Arial" panose="020B0604020202020204" pitchFamily="34" charset="0"/>
              </a:rPr>
              <a:t>Change</a:t>
            </a:r>
            <a:r>
              <a:rPr sz="3600" dirty="0" smtClean="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p:txBody>
      </p:sp>
      <p:sp>
        <p:nvSpPr>
          <p:cNvPr id="4" name="Rectangle 3"/>
          <p:cNvSpPr/>
          <p:nvPr/>
        </p:nvSpPr>
        <p:spPr>
          <a:xfrm>
            <a:off x="449187" y="2266801"/>
            <a:ext cx="11299371" cy="3477875"/>
          </a:xfrm>
          <a:prstGeom prst="rect">
            <a:avLst/>
          </a:prstGeom>
        </p:spPr>
        <p:txBody>
          <a:bodyPr wrap="square">
            <a:spAutoFit/>
          </a:bodyPr>
          <a:lstStyle/>
          <a:p>
            <a:pPr marL="285750"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In 2018, a 5-year statewide strategic plan was developed guided by a comprehensive needs assessment and analysis gleaned </a:t>
            </a:r>
            <a:r>
              <a:rPr lang="en-US" sz="2000" dirty="0" smtClean="0">
                <a:solidFill>
                  <a:srgbClr val="002060"/>
                </a:solidFill>
                <a:latin typeface="Arial" panose="020B0604020202020204" pitchFamily="34" charset="0"/>
                <a:cs typeface="Arial" panose="020B0604020202020204" pitchFamily="34" charset="0"/>
              </a:rPr>
              <a:t>from </a:t>
            </a:r>
            <a:r>
              <a:rPr lang="en-US" sz="2000" dirty="0">
                <a:solidFill>
                  <a:srgbClr val="002060"/>
                </a:solidFill>
                <a:latin typeface="Arial" panose="020B0604020202020204" pitchFamily="34" charset="0"/>
                <a:cs typeface="Arial" panose="020B0604020202020204" pitchFamily="34" charset="0"/>
              </a:rPr>
              <a:t>the Preschool Development Grant</a:t>
            </a:r>
            <a:r>
              <a:rPr lang="en-US" sz="2000" dirty="0" smtClean="0">
                <a:solidFill>
                  <a:srgbClr val="002060"/>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US" sz="20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smtClean="0">
                <a:solidFill>
                  <a:srgbClr val="002060"/>
                </a:solidFill>
                <a:latin typeface="Arial" panose="020B0604020202020204" pitchFamily="34" charset="0"/>
                <a:cs typeface="Arial" panose="020B0604020202020204" pitchFamily="34" charset="0"/>
              </a:rPr>
              <a:t>Facilitating collective commitment across the state to tackle some of the most difficult problems to improve educational outcomes.</a:t>
            </a:r>
          </a:p>
          <a:p>
            <a:endParaRPr lang="en-US" sz="20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smtClean="0">
                <a:solidFill>
                  <a:srgbClr val="002060"/>
                </a:solidFill>
                <a:latin typeface="Arial" panose="020B0604020202020204" pitchFamily="34" charset="0"/>
                <a:cs typeface="Arial" panose="020B0604020202020204" pitchFamily="34" charset="0"/>
              </a:rPr>
              <a:t>Uniting the most effective organizations and influencers around the first critical years of a child’s life.</a:t>
            </a:r>
            <a:endParaRPr lang="en-US" sz="2000" dirty="0">
              <a:solidFill>
                <a:srgbClr val="002060"/>
              </a:solidFill>
              <a:latin typeface="Arial" panose="020B0604020202020204" pitchFamily="34" charset="0"/>
              <a:cs typeface="Arial" panose="020B0604020202020204" pitchFamily="34" charset="0"/>
            </a:endParaRPr>
          </a:p>
          <a:p>
            <a:endParaRPr lang="en-US" sz="2000" dirty="0">
              <a:solidFill>
                <a:srgbClr val="002060"/>
              </a:solidFill>
              <a:latin typeface="Arial" panose="020B0604020202020204" pitchFamily="34" charset="0"/>
              <a:cs typeface="Arial" panose="020B0604020202020204" pitchFamily="34" charset="0"/>
            </a:endParaRPr>
          </a:p>
          <a:p>
            <a:pPr indent="282575"/>
            <a:r>
              <a:rPr lang="en-US" sz="2000" i="1" dirty="0" smtClean="0">
                <a:solidFill>
                  <a:srgbClr val="002060"/>
                </a:solidFill>
                <a:latin typeface="Arial" panose="020B0604020202020204" pitchFamily="34" charset="0"/>
                <a:cs typeface="Arial" panose="020B0604020202020204" pitchFamily="34" charset="0"/>
              </a:rPr>
              <a:t>Unification and accountability of the early childhood system and strengthening and cultivating strategic partnerships will ensure more children have a strong start in Kentucky.</a:t>
            </a:r>
            <a:endParaRPr lang="en-US" sz="2000" i="1" dirty="0">
              <a:solidFill>
                <a:srgbClr val="002060"/>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77B96B9B-B160-4202-9BBA-1A3F6F8C4839}" type="slidenum">
              <a:rPr lang="en-US" smtClean="0"/>
              <a:pPr/>
              <a:t>6</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32793"/>
            <a:ext cx="12192000" cy="1512888"/>
          </a:xfrm>
        </p:spPr>
        <p:txBody>
          <a:bodyPr>
            <a:normAutofit fontScale="90000"/>
          </a:bodyPr>
          <a:lstStyle/>
          <a:p>
            <a:pPr algn="ctr"/>
            <a:r>
              <a:rPr lang="en-US" sz="4000" u="sng" dirty="0" smtClean="0">
                <a:solidFill>
                  <a:srgbClr val="074B79"/>
                </a:solidFill>
                <a:latin typeface="Arial" panose="020B0604020202020204" pitchFamily="34" charset="0"/>
                <a:cs typeface="Arial" panose="020B0604020202020204" pitchFamily="34" charset="0"/>
              </a:rPr>
              <a:t>Regional Collaboratives Promoting School Readiness</a:t>
            </a:r>
            <a:r>
              <a:rPr lang="en-US" dirty="0"/>
              <a:t/>
            </a:r>
            <a:br>
              <a:rPr lang="en-US" dirty="0"/>
            </a:br>
            <a:r>
              <a:rPr lang="en-US" sz="4000" b="1" dirty="0" smtClean="0"/>
              <a:t/>
            </a:r>
            <a:br>
              <a:rPr lang="en-US" sz="4000" b="1" dirty="0" smtClean="0"/>
            </a:br>
            <a:endParaRPr lang="en-US" sz="4000" dirty="0"/>
          </a:p>
        </p:txBody>
      </p:sp>
      <p:sp>
        <p:nvSpPr>
          <p:cNvPr id="3" name="Text Placeholder 2"/>
          <p:cNvSpPr>
            <a:spLocks noGrp="1"/>
          </p:cNvSpPr>
          <p:nvPr>
            <p:ph type="body" idx="4294967295"/>
          </p:nvPr>
        </p:nvSpPr>
        <p:spPr>
          <a:xfrm>
            <a:off x="467032" y="2373500"/>
            <a:ext cx="10609006" cy="3372465"/>
          </a:xfrm>
        </p:spPr>
        <p:txBody>
          <a:bodyPr>
            <a:normAutofit/>
          </a:bodyPr>
          <a:lstStyle/>
          <a:p>
            <a:pPr marL="0" indent="0" algn="ctr">
              <a:buNone/>
            </a:pPr>
            <a:endParaRPr lang="en-US" sz="3200" dirty="0">
              <a:latin typeface="+mj-lt"/>
            </a:endParaRPr>
          </a:p>
          <a:p>
            <a:pPr marL="342900" indent="-342900">
              <a:buFont typeface="Arial" panose="020B0604020202020204" pitchFamily="34" charset="0"/>
              <a:buChar char="•"/>
            </a:pPr>
            <a:endParaRPr lang="en-US" sz="2400" dirty="0" smtClean="0"/>
          </a:p>
        </p:txBody>
      </p:sp>
      <p:pic>
        <p:nvPicPr>
          <p:cNvPr id="4" name="Picture 3"/>
          <p:cNvPicPr>
            <a:picLocks noChangeAspect="1"/>
          </p:cNvPicPr>
          <p:nvPr/>
        </p:nvPicPr>
        <p:blipFill>
          <a:blip r:embed="rId3"/>
          <a:stretch>
            <a:fillRect/>
          </a:stretch>
        </p:blipFill>
        <p:spPr>
          <a:xfrm>
            <a:off x="10056892" y="4188543"/>
            <a:ext cx="2350008" cy="2347006"/>
          </a:xfrm>
          <a:prstGeom prst="rect">
            <a:avLst/>
          </a:prstGeom>
        </p:spPr>
      </p:pic>
      <p:sp>
        <p:nvSpPr>
          <p:cNvPr id="6" name="bg object 16"/>
          <p:cNvSpPr/>
          <p:nvPr/>
        </p:nvSpPr>
        <p:spPr>
          <a:xfrm>
            <a:off x="842934" y="1570917"/>
            <a:ext cx="9576972" cy="4425846"/>
          </a:xfrm>
          <a:prstGeom prst="rect">
            <a:avLst/>
          </a:prstGeom>
          <a:blipFill>
            <a:blip r:embed="rId4" cstate="print"/>
            <a:stretch>
              <a:fillRect/>
            </a:stretch>
          </a:blipFill>
        </p:spPr>
        <p:txBody>
          <a:bodyPr wrap="square" lIns="0" tIns="0" rIns="0" bIns="0" rtlCol="0"/>
          <a:lstStyle/>
          <a:p>
            <a:endParaRPr sz="1628" dirty="0"/>
          </a:p>
        </p:txBody>
      </p:sp>
      <p:sp>
        <p:nvSpPr>
          <p:cNvPr id="7" name="Slide Number Placeholder 6"/>
          <p:cNvSpPr>
            <a:spLocks noGrp="1"/>
          </p:cNvSpPr>
          <p:nvPr>
            <p:ph type="sldNum" sz="quarter" idx="12"/>
          </p:nvPr>
        </p:nvSpPr>
        <p:spPr/>
        <p:txBody>
          <a:bodyPr/>
          <a:lstStyle/>
          <a:p>
            <a:fld id="{77B96B9B-B160-4202-9BBA-1A3F6F8C4839}" type="slidenum">
              <a:rPr lang="en-US" smtClean="0"/>
              <a:pPr/>
              <a:t>7</a:t>
            </a:fld>
            <a:endParaRPr lang="en-US" dirty="0"/>
          </a:p>
        </p:txBody>
      </p:sp>
    </p:spTree>
    <p:extLst>
      <p:ext uri="{BB962C8B-B14F-4D97-AF65-F5344CB8AC3E}">
        <p14:creationId xmlns:p14="http://schemas.microsoft.com/office/powerpoint/2010/main" val="2563752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1571" y="927791"/>
            <a:ext cx="10400370" cy="623763"/>
          </a:xfrm>
        </p:spPr>
        <p:txBody>
          <a:bodyPr>
            <a:noAutofit/>
          </a:bodyPr>
          <a:lstStyle/>
          <a:p>
            <a:pPr algn="ct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
            </a:r>
            <a:br>
              <a:rPr lang="en-US" sz="3600" dirty="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
            </a:r>
            <a:br>
              <a:rPr lang="en-US" sz="3600" dirty="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3600" dirty="0" smtClean="0">
                <a:solidFill>
                  <a:srgbClr val="14386C"/>
                </a:solidFill>
                <a:latin typeface="Arial" panose="020B0604020202020204" pitchFamily="34" charset="0"/>
                <a:cs typeface="Arial" panose="020B0604020202020204" pitchFamily="34" charset="0"/>
              </a:rPr>
              <a:t>Supporting </a:t>
            </a:r>
            <a:r>
              <a:rPr lang="en-US" sz="3600" dirty="0">
                <a:solidFill>
                  <a:srgbClr val="14386C"/>
                </a:solidFill>
                <a:latin typeface="Arial" panose="020B0604020202020204" pitchFamily="34" charset="0"/>
                <a:cs typeface="Arial" panose="020B0604020202020204" pitchFamily="34" charset="0"/>
              </a:rPr>
              <a:t>Kentucky’s Early Childhood Workforce </a:t>
            </a:r>
            <a:r>
              <a:rPr sz="3600" dirty="0" smtClean="0">
                <a:solidFill>
                  <a:srgbClr val="14386C"/>
                </a:solidFill>
                <a:latin typeface="Arial" panose="020B0604020202020204" pitchFamily="34" charset="0"/>
                <a:cs typeface="Arial" panose="020B0604020202020204" pitchFamily="34" charset="0"/>
              </a:rPr>
              <a:t> </a:t>
            </a:r>
            <a:r>
              <a:rPr lang="en-US" sz="3600" dirty="0" smtClean="0">
                <a:solidFill>
                  <a:srgbClr val="14386C"/>
                </a:solidFill>
                <a:latin typeface="Arial" panose="020B0604020202020204" pitchFamily="34" charset="0"/>
                <a:cs typeface="Arial" panose="020B0604020202020204" pitchFamily="34" charset="0"/>
              </a:rPr>
              <a:t/>
            </a:r>
            <a:br>
              <a:rPr lang="en-US" sz="3600" dirty="0" smtClean="0">
                <a:solidFill>
                  <a:srgbClr val="14386C"/>
                </a:solidFill>
                <a:latin typeface="Arial" panose="020B0604020202020204" pitchFamily="34" charset="0"/>
                <a:cs typeface="Arial" panose="020B0604020202020204" pitchFamily="34" charset="0"/>
              </a:rPr>
            </a:br>
            <a:r>
              <a:rPr lang="en-US" sz="3600" dirty="0" smtClean="0">
                <a:solidFill>
                  <a:srgbClr val="14386C"/>
                </a:solidFill>
                <a:latin typeface="Arial" panose="020B0604020202020204" pitchFamily="34" charset="0"/>
                <a:cs typeface="Arial" panose="020B0604020202020204" pitchFamily="34" charset="0"/>
              </a:rPr>
              <a:t>Early Childhood Institute 2017-2020</a:t>
            </a:r>
            <a:endParaRPr lang="en-US" sz="3600" dirty="0">
              <a:solidFill>
                <a:srgbClr val="14386C"/>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4979" y="1923414"/>
            <a:ext cx="6235134" cy="4345038"/>
          </a:xfrm>
          <a:prstGeom prst="rect">
            <a:avLst/>
          </a:prstGeom>
        </p:spPr>
      </p:pic>
      <p:sp>
        <p:nvSpPr>
          <p:cNvPr id="3" name="Rectangle 2"/>
          <p:cNvSpPr/>
          <p:nvPr/>
        </p:nvSpPr>
        <p:spPr>
          <a:xfrm>
            <a:off x="951571" y="2203107"/>
            <a:ext cx="6096000" cy="4216539"/>
          </a:xfrm>
          <a:prstGeom prst="rect">
            <a:avLst/>
          </a:prstGeom>
        </p:spPr>
        <p:txBody>
          <a:bodyPr>
            <a:spAutoFit/>
          </a:bodyPr>
          <a:lstStyle/>
          <a:p>
            <a:pPr>
              <a:tabLst>
                <a:tab pos="111125" algn="l"/>
              </a:tabLst>
            </a:pPr>
            <a:r>
              <a:rPr lang="en-US" sz="2000" b="1" dirty="0" smtClean="0">
                <a:solidFill>
                  <a:srgbClr val="074B79"/>
                </a:solidFill>
                <a:latin typeface="Arial" panose="020B0604020202020204" pitchFamily="34" charset="0"/>
                <a:cs typeface="Arial" panose="020B0604020202020204" pitchFamily="34" charset="0"/>
              </a:rPr>
              <a:t>4,000 participants</a:t>
            </a:r>
            <a:endParaRPr lang="en-US" sz="2000" b="1" dirty="0">
              <a:solidFill>
                <a:srgbClr val="074B79"/>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000" dirty="0">
                <a:solidFill>
                  <a:srgbClr val="074B79"/>
                </a:solidFill>
                <a:latin typeface="Arial" panose="020B0604020202020204" pitchFamily="34" charset="0"/>
                <a:cs typeface="Arial" panose="020B0604020202020204" pitchFamily="34" charset="0"/>
              </a:rPr>
              <a:t>Child Care </a:t>
            </a:r>
          </a:p>
          <a:p>
            <a:pPr marL="742950" lvl="1" indent="-285750">
              <a:buFont typeface="Arial" panose="020B0604020202020204" pitchFamily="34" charset="0"/>
              <a:buChar char="•"/>
            </a:pPr>
            <a:r>
              <a:rPr lang="en-US" sz="2000" dirty="0">
                <a:solidFill>
                  <a:srgbClr val="074B79"/>
                </a:solidFill>
                <a:latin typeface="Arial" panose="020B0604020202020204" pitchFamily="34" charset="0"/>
                <a:cs typeface="Arial" panose="020B0604020202020204" pitchFamily="34" charset="0"/>
              </a:rPr>
              <a:t>Public Pre-K</a:t>
            </a:r>
          </a:p>
          <a:p>
            <a:pPr marL="742950" lvl="1" indent="-285750">
              <a:buFont typeface="Arial" panose="020B0604020202020204" pitchFamily="34" charset="0"/>
              <a:buChar char="•"/>
            </a:pPr>
            <a:r>
              <a:rPr lang="en-US" sz="2000" dirty="0">
                <a:solidFill>
                  <a:srgbClr val="074B79"/>
                </a:solidFill>
                <a:latin typeface="Arial" panose="020B0604020202020204" pitchFamily="34" charset="0"/>
                <a:cs typeface="Arial" panose="020B0604020202020204" pitchFamily="34" charset="0"/>
              </a:rPr>
              <a:t>Head </a:t>
            </a:r>
            <a:r>
              <a:rPr lang="en-US" sz="2000" dirty="0" smtClean="0">
                <a:solidFill>
                  <a:srgbClr val="074B79"/>
                </a:solidFill>
                <a:latin typeface="Arial" panose="020B0604020202020204" pitchFamily="34" charset="0"/>
                <a:cs typeface="Arial" panose="020B0604020202020204" pitchFamily="34" charset="0"/>
              </a:rPr>
              <a:t>Start</a:t>
            </a:r>
          </a:p>
          <a:p>
            <a:pPr lvl="1"/>
            <a:endParaRPr lang="en-US" sz="2000" dirty="0">
              <a:solidFill>
                <a:srgbClr val="074B79"/>
              </a:solidFill>
              <a:latin typeface="Arial" panose="020B0604020202020204" pitchFamily="34" charset="0"/>
              <a:cs typeface="Arial" panose="020B0604020202020204" pitchFamily="34" charset="0"/>
            </a:endParaRPr>
          </a:p>
          <a:p>
            <a:r>
              <a:rPr lang="en-US" sz="2000" b="1" dirty="0">
                <a:solidFill>
                  <a:srgbClr val="074B79"/>
                </a:solidFill>
                <a:latin typeface="Arial" panose="020B0604020202020204" pitchFamily="34" charset="0"/>
                <a:cs typeface="Arial" panose="020B0604020202020204" pitchFamily="34" charset="0"/>
              </a:rPr>
              <a:t>400 </a:t>
            </a:r>
            <a:r>
              <a:rPr lang="en-US" sz="2000" b="1" dirty="0" smtClean="0">
                <a:solidFill>
                  <a:srgbClr val="074B79"/>
                </a:solidFill>
                <a:latin typeface="Arial" panose="020B0604020202020204" pitchFamily="34" charset="0"/>
                <a:cs typeface="Arial" panose="020B0604020202020204" pitchFamily="34" charset="0"/>
              </a:rPr>
              <a:t>areas </a:t>
            </a:r>
            <a:r>
              <a:rPr lang="en-US" sz="2000" b="1" dirty="0">
                <a:solidFill>
                  <a:srgbClr val="074B79"/>
                </a:solidFill>
                <a:latin typeface="Arial" panose="020B0604020202020204" pitchFamily="34" charset="0"/>
                <a:cs typeface="Arial" panose="020B0604020202020204" pitchFamily="34" charset="0"/>
              </a:rPr>
              <a:t>of </a:t>
            </a:r>
            <a:r>
              <a:rPr lang="en-US" sz="2000" b="1" dirty="0" smtClean="0">
                <a:solidFill>
                  <a:srgbClr val="074B79"/>
                </a:solidFill>
                <a:latin typeface="Arial" panose="020B0604020202020204" pitchFamily="34" charset="0"/>
                <a:cs typeface="Arial" panose="020B0604020202020204" pitchFamily="34" charset="0"/>
              </a:rPr>
              <a:t>study</a:t>
            </a:r>
            <a:endParaRPr lang="en-US" sz="2000" b="1" dirty="0">
              <a:solidFill>
                <a:srgbClr val="074B79"/>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000" dirty="0">
                <a:solidFill>
                  <a:srgbClr val="074B79"/>
                </a:solidFill>
                <a:latin typeface="Arial" panose="020B0604020202020204" pitchFamily="34" charset="0"/>
                <a:cs typeface="Arial" panose="020B0604020202020204" pitchFamily="34" charset="0"/>
              </a:rPr>
              <a:t>Language development</a:t>
            </a:r>
          </a:p>
          <a:p>
            <a:pPr marL="742950" lvl="1" indent="-285750">
              <a:buFont typeface="Arial" panose="020B0604020202020204" pitchFamily="34" charset="0"/>
              <a:buChar char="•"/>
            </a:pPr>
            <a:r>
              <a:rPr lang="en-US" sz="2000" dirty="0">
                <a:solidFill>
                  <a:srgbClr val="074B79"/>
                </a:solidFill>
                <a:latin typeface="Arial" panose="020B0604020202020204" pitchFamily="34" charset="0"/>
                <a:cs typeface="Arial" panose="020B0604020202020204" pitchFamily="34" charset="0"/>
              </a:rPr>
              <a:t>Family Engagement</a:t>
            </a:r>
          </a:p>
          <a:p>
            <a:pPr marL="742950" lvl="1" indent="-285750">
              <a:buFont typeface="Arial" panose="020B0604020202020204" pitchFamily="34" charset="0"/>
              <a:buChar char="•"/>
            </a:pPr>
            <a:r>
              <a:rPr lang="en-US" sz="2000" dirty="0">
                <a:solidFill>
                  <a:srgbClr val="074B79"/>
                </a:solidFill>
                <a:latin typeface="Arial" panose="020B0604020202020204" pitchFamily="34" charset="0"/>
                <a:cs typeface="Arial" panose="020B0604020202020204" pitchFamily="34" charset="0"/>
              </a:rPr>
              <a:t>Trauma Informed </a:t>
            </a:r>
            <a:r>
              <a:rPr lang="en-US" sz="2000" dirty="0" smtClean="0">
                <a:solidFill>
                  <a:srgbClr val="074B79"/>
                </a:solidFill>
                <a:latin typeface="Arial" panose="020B0604020202020204" pitchFamily="34" charset="0"/>
                <a:cs typeface="Arial" panose="020B0604020202020204" pitchFamily="34" charset="0"/>
              </a:rPr>
              <a:t>Practice</a:t>
            </a:r>
          </a:p>
          <a:p>
            <a:pPr lvl="1"/>
            <a:endParaRPr lang="en-US" sz="2000" dirty="0">
              <a:solidFill>
                <a:srgbClr val="074B79"/>
              </a:solidFill>
              <a:latin typeface="Arial" panose="020B0604020202020204" pitchFamily="34" charset="0"/>
              <a:cs typeface="Arial" panose="020B0604020202020204" pitchFamily="34" charset="0"/>
            </a:endParaRPr>
          </a:p>
          <a:p>
            <a:r>
              <a:rPr lang="en-US" sz="2000" b="1" dirty="0">
                <a:solidFill>
                  <a:srgbClr val="074B79"/>
                </a:solidFill>
                <a:latin typeface="Arial" panose="020B0604020202020204" pitchFamily="34" charset="0"/>
                <a:cs typeface="Arial" panose="020B0604020202020204" pitchFamily="34" charset="0"/>
              </a:rPr>
              <a:t>30,000 </a:t>
            </a:r>
            <a:r>
              <a:rPr lang="en-US" sz="2000" b="1" dirty="0" smtClean="0">
                <a:solidFill>
                  <a:srgbClr val="074B79"/>
                </a:solidFill>
                <a:latin typeface="Arial" panose="020B0604020202020204" pitchFamily="34" charset="0"/>
                <a:cs typeface="Arial" panose="020B0604020202020204" pitchFamily="34" charset="0"/>
              </a:rPr>
              <a:t>credits</a:t>
            </a:r>
            <a:endParaRPr lang="en-US" sz="2000" b="1" dirty="0">
              <a:solidFill>
                <a:srgbClr val="074B79"/>
              </a:solidFill>
              <a:latin typeface="Arial" panose="020B0604020202020204" pitchFamily="34" charset="0"/>
              <a:cs typeface="Arial" panose="020B0604020202020204" pitchFamily="34" charset="0"/>
            </a:endParaRPr>
          </a:p>
          <a:p>
            <a:pPr marL="742950" indent="-282575">
              <a:buFont typeface="Arial" panose="020B0604020202020204" pitchFamily="34" charset="0"/>
              <a:buChar char="•"/>
            </a:pPr>
            <a:r>
              <a:rPr lang="en-US" sz="2000" dirty="0">
                <a:solidFill>
                  <a:srgbClr val="074B79"/>
                </a:solidFill>
                <a:latin typeface="Arial" panose="020B0604020202020204" pitchFamily="34" charset="0"/>
                <a:cs typeface="Arial" panose="020B0604020202020204" pitchFamily="34" charset="0"/>
              </a:rPr>
              <a:t>Up to 30 hours of training per educator</a:t>
            </a:r>
          </a:p>
          <a:p>
            <a:pPr marL="285750" indent="-28575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p:txBody>
          <a:bodyPr/>
          <a:lstStyle/>
          <a:p>
            <a:fld id="{77B96B9B-B160-4202-9BBA-1A3F6F8C4839}" type="slidenum">
              <a:rPr lang="en-US" smtClean="0"/>
              <a:pPr/>
              <a:t>8</a:t>
            </a:fld>
            <a:endParaRPr lang="en-US" dirty="0"/>
          </a:p>
        </p:txBody>
      </p:sp>
    </p:spTree>
    <p:extLst>
      <p:ext uri="{BB962C8B-B14F-4D97-AF65-F5344CB8AC3E}">
        <p14:creationId xmlns:p14="http://schemas.microsoft.com/office/powerpoint/2010/main" val="15925153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0"/>
            <a:ext cx="10058400" cy="1568605"/>
          </a:xfrm>
        </p:spPr>
        <p:txBody>
          <a:bodyPr>
            <a:normAutofit/>
          </a:bodyPr>
          <a:lstStyle/>
          <a:p>
            <a:pPr algn="ctr"/>
            <a:r>
              <a:rPr lang="en-US" sz="3600" dirty="0" smtClean="0">
                <a:solidFill>
                  <a:srgbClr val="074B79"/>
                </a:solidFill>
                <a:latin typeface="Arial" panose="020B0604020202020204" pitchFamily="34" charset="0"/>
                <a:cs typeface="Arial" panose="020B0604020202020204" pitchFamily="34" charset="0"/>
              </a:rPr>
              <a:t>Unifying the System to Create a Larger and Sustainable Impact </a:t>
            </a:r>
            <a:endParaRPr lang="en-US" sz="3600" dirty="0">
              <a:solidFill>
                <a:srgbClr val="074B79"/>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174594" y="2222809"/>
            <a:ext cx="5313081" cy="3798147"/>
          </a:xfrm>
        </p:spPr>
        <p:txBody>
          <a:bodyPr/>
          <a:lstStyle/>
          <a:p>
            <a:pPr marL="401638" indent="-401638">
              <a:buClr>
                <a:srgbClr val="074B79"/>
              </a:buClr>
              <a:buFont typeface="Arial" panose="020B0604020202020204" pitchFamily="34" charset="0"/>
              <a:buChar char="•"/>
            </a:pPr>
            <a:r>
              <a:rPr lang="en-US" dirty="0" smtClean="0">
                <a:solidFill>
                  <a:srgbClr val="074B79"/>
                </a:solidFill>
                <a:latin typeface="Arial" panose="020B0604020202020204" pitchFamily="34" charset="0"/>
                <a:cs typeface="Arial" panose="020B0604020202020204" pitchFamily="34" charset="0"/>
              </a:rPr>
              <a:t>Public pre-school</a:t>
            </a:r>
          </a:p>
          <a:p>
            <a:pPr marL="401638" indent="-401638">
              <a:buClr>
                <a:srgbClr val="074B79"/>
              </a:buClr>
              <a:buFont typeface="Arial" panose="020B0604020202020204" pitchFamily="34" charset="0"/>
              <a:buChar char="•"/>
            </a:pPr>
            <a:r>
              <a:rPr lang="en-US" dirty="0" smtClean="0">
                <a:solidFill>
                  <a:srgbClr val="074B79"/>
                </a:solidFill>
                <a:latin typeface="Arial" panose="020B0604020202020204" pitchFamily="34" charset="0"/>
                <a:cs typeface="Arial" panose="020B0604020202020204" pitchFamily="34" charset="0"/>
              </a:rPr>
              <a:t>Head </a:t>
            </a:r>
            <a:r>
              <a:rPr lang="en-US" dirty="0">
                <a:solidFill>
                  <a:srgbClr val="074B79"/>
                </a:solidFill>
                <a:latin typeface="Arial" panose="020B0604020202020204" pitchFamily="34" charset="0"/>
                <a:cs typeface="Arial" panose="020B0604020202020204" pitchFamily="34" charset="0"/>
              </a:rPr>
              <a:t>S</a:t>
            </a:r>
            <a:r>
              <a:rPr lang="en-US" dirty="0" smtClean="0">
                <a:solidFill>
                  <a:srgbClr val="074B79"/>
                </a:solidFill>
                <a:latin typeface="Arial" panose="020B0604020202020204" pitchFamily="34" charset="0"/>
                <a:cs typeface="Arial" panose="020B0604020202020204" pitchFamily="34" charset="0"/>
              </a:rPr>
              <a:t>tart</a:t>
            </a:r>
          </a:p>
          <a:p>
            <a:pPr marL="401638" indent="-401638">
              <a:buClr>
                <a:srgbClr val="074B79"/>
              </a:buClr>
              <a:buFont typeface="Arial" panose="020B0604020202020204" pitchFamily="34" charset="0"/>
              <a:buChar char="•"/>
            </a:pPr>
            <a:r>
              <a:rPr lang="en-US" dirty="0" smtClean="0">
                <a:solidFill>
                  <a:srgbClr val="074B79"/>
                </a:solidFill>
                <a:latin typeface="Arial" panose="020B0604020202020204" pitchFamily="34" charset="0"/>
                <a:cs typeface="Arial" panose="020B0604020202020204" pitchFamily="34" charset="0"/>
              </a:rPr>
              <a:t>Department for Public Health</a:t>
            </a:r>
          </a:p>
          <a:p>
            <a:pPr marL="401638" indent="-401638">
              <a:buClr>
                <a:srgbClr val="074B79"/>
              </a:buClr>
              <a:buFont typeface="Arial" panose="020B0604020202020204" pitchFamily="34" charset="0"/>
              <a:buChar char="•"/>
            </a:pPr>
            <a:r>
              <a:rPr lang="en-US" dirty="0" smtClean="0">
                <a:solidFill>
                  <a:srgbClr val="074B79"/>
                </a:solidFill>
                <a:latin typeface="Arial" panose="020B0604020202020204" pitchFamily="34" charset="0"/>
                <a:cs typeface="Arial" panose="020B0604020202020204" pitchFamily="34" charset="0"/>
              </a:rPr>
              <a:t>Division of Child Care</a:t>
            </a:r>
          </a:p>
          <a:p>
            <a:endParaRPr lang="en-US" dirty="0"/>
          </a:p>
        </p:txBody>
      </p:sp>
      <p:pic>
        <p:nvPicPr>
          <p:cNvPr id="4" name="Picture 3"/>
          <p:cNvPicPr>
            <a:picLocks noChangeAspect="1"/>
          </p:cNvPicPr>
          <p:nvPr/>
        </p:nvPicPr>
        <p:blipFill>
          <a:blip r:embed="rId3"/>
          <a:stretch>
            <a:fillRect/>
          </a:stretch>
        </p:blipFill>
        <p:spPr>
          <a:xfrm>
            <a:off x="6791021" y="1857458"/>
            <a:ext cx="4690902" cy="4303637"/>
          </a:xfrm>
          <a:prstGeom prst="rect">
            <a:avLst/>
          </a:prstGeom>
        </p:spPr>
      </p:pic>
      <p:sp>
        <p:nvSpPr>
          <p:cNvPr id="6" name="Slide Number Placeholder 5"/>
          <p:cNvSpPr>
            <a:spLocks noGrp="1"/>
          </p:cNvSpPr>
          <p:nvPr>
            <p:ph type="sldNum" sz="quarter" idx="12"/>
          </p:nvPr>
        </p:nvSpPr>
        <p:spPr/>
        <p:txBody>
          <a:bodyPr/>
          <a:lstStyle/>
          <a:p>
            <a:fld id="{77B96B9B-B160-4202-9BBA-1A3F6F8C4839}" type="slidenum">
              <a:rPr lang="en-US" smtClean="0"/>
              <a:pPr/>
              <a:t>9</a:t>
            </a:fld>
            <a:endParaRPr lang="en-US" dirty="0"/>
          </a:p>
        </p:txBody>
      </p:sp>
    </p:spTree>
    <p:extLst>
      <p:ext uri="{BB962C8B-B14F-4D97-AF65-F5344CB8AC3E}">
        <p14:creationId xmlns:p14="http://schemas.microsoft.com/office/powerpoint/2010/main" val="165549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DPH Overview Slides">
  <a:themeElements>
    <a:clrScheme name="DPH Template">
      <a:dk1>
        <a:sysClr val="windowText" lastClr="000000"/>
      </a:dk1>
      <a:lt1>
        <a:sysClr val="window" lastClr="FFFFFF"/>
      </a:lt1>
      <a:dk2>
        <a:srgbClr val="002649"/>
      </a:dk2>
      <a:lt2>
        <a:srgbClr val="D8D8D8"/>
      </a:lt2>
      <a:accent1>
        <a:srgbClr val="518D7B"/>
      </a:accent1>
      <a:accent2>
        <a:srgbClr val="9F2936"/>
      </a:accent2>
      <a:accent3>
        <a:srgbClr val="DDA405"/>
      </a:accent3>
      <a:accent4>
        <a:srgbClr val="604878"/>
      </a:accent4>
      <a:accent5>
        <a:srgbClr val="005EB6"/>
      </a:accent5>
      <a:accent6>
        <a:srgbClr val="085494"/>
      </a:accent6>
      <a:hlink>
        <a:srgbClr val="C1A875"/>
      </a:hlink>
      <a:folHlink>
        <a:srgbClr val="C1A875"/>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13245</TotalTime>
  <Words>1653</Words>
  <Application>Microsoft Office PowerPoint</Application>
  <PresentationFormat>Widescreen</PresentationFormat>
  <Paragraphs>295</Paragraphs>
  <Slides>25</Slides>
  <Notes>17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25</vt:i4>
      </vt:variant>
    </vt:vector>
  </HeadingPairs>
  <TitlesOfParts>
    <vt:vector size="35" baseType="lpstr">
      <vt:lpstr>Arial</vt:lpstr>
      <vt:lpstr>Calibri</vt:lpstr>
      <vt:lpstr>Calibri Light</vt:lpstr>
      <vt:lpstr>Montserrat Classic</vt:lpstr>
      <vt:lpstr>Montserrat Classic Bold</vt:lpstr>
      <vt:lpstr>Montserrat Light</vt:lpstr>
      <vt:lpstr>Times New Roman</vt:lpstr>
      <vt:lpstr>Wingdings</vt:lpstr>
      <vt:lpstr>Retrospect</vt:lpstr>
      <vt:lpstr>DPH Overview Slides</vt:lpstr>
      <vt:lpstr>PowerPoint Presentation</vt:lpstr>
      <vt:lpstr>Kentucky Governor’s Office of Early Childhood </vt:lpstr>
      <vt:lpstr>Early Childhood Distribution of  Master Tobacco Settlement Funds for FY21 </vt:lpstr>
      <vt:lpstr>PowerPoint Presentation</vt:lpstr>
      <vt:lpstr>PowerPoint Presentation</vt:lpstr>
      <vt:lpstr>Accelerating Change </vt:lpstr>
      <vt:lpstr>Regional Collaboratives Promoting School Readiness  </vt:lpstr>
      <vt:lpstr>     Supporting Kentucky’s Early Childhood Workforce   Early Childhood Institute 2017-2020</vt:lpstr>
      <vt:lpstr>Unifying the System to Create a Larger and Sustainable Impact </vt:lpstr>
      <vt:lpstr>PowerPoint Presentation</vt:lpstr>
      <vt:lpstr>PowerPoint Presentation</vt:lpstr>
      <vt:lpstr>The Child Care and Development Fund (CCDF) SFY20 allocation (mandatory &amp; discretionary funds): $125,093,817</vt:lpstr>
      <vt:lpstr>What is Kentucky All STARS?</vt:lpstr>
      <vt:lpstr>PowerPoint Presentation</vt:lpstr>
      <vt:lpstr>What Does High Quality Look Like?</vt:lpstr>
      <vt:lpstr>PowerPoint Presentation</vt:lpstr>
      <vt:lpstr>PowerPoint Presentation</vt:lpstr>
      <vt:lpstr>Professional Development Initiatives</vt:lpstr>
      <vt:lpstr>How Does Kentucky Stand Out?</vt:lpstr>
      <vt:lpstr>Department for Public Health</vt:lpstr>
      <vt:lpstr>Early Childhood Mental Health (ECMH)</vt:lpstr>
      <vt:lpstr>Healthy Start (Child Care Health Consultation) (Amount of Tobacco Funding: FY21 $942,000)</vt:lpstr>
      <vt:lpstr>Health Access Nurturing Development Services (HANDS) (Amount of Tobacco Funding: FY21 $7,000,000)</vt:lpstr>
      <vt:lpstr>PowerPoint Presentation</vt:lpstr>
      <vt:lpstr>Contact Information</vt:lpstr>
    </vt:vector>
  </TitlesOfParts>
  <Company>Commonwealth of Kentucky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Mitchell, Erin B (Early Childhood)</dc:creator>
  <cp:lastModifiedBy>Cooper, Sarah A (CHFS OLRA)</cp:lastModifiedBy>
  <cp:revision>110</cp:revision>
  <cp:lastPrinted>2019-08-21T15:29:06Z</cp:lastPrinted>
  <dcterms:created xsi:type="dcterms:W3CDTF">2019-08-30T19:37:14Z</dcterms:created>
  <dcterms:modified xsi:type="dcterms:W3CDTF">2020-10-09T16:08:42Z</dcterms:modified>
</cp:coreProperties>
</file>