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handoutMasterIdLst>
    <p:handoutMasterId r:id="rId23"/>
  </p:handoutMasterIdLst>
  <p:sldIdLst>
    <p:sldId id="256" r:id="rId2"/>
    <p:sldId id="257" r:id="rId3"/>
    <p:sldId id="258" r:id="rId4"/>
    <p:sldId id="259" r:id="rId5"/>
    <p:sldId id="267" r:id="rId6"/>
    <p:sldId id="260" r:id="rId7"/>
    <p:sldId id="265" r:id="rId8"/>
    <p:sldId id="273" r:id="rId9"/>
    <p:sldId id="275" r:id="rId10"/>
    <p:sldId id="274" r:id="rId11"/>
    <p:sldId id="276" r:id="rId12"/>
    <p:sldId id="280" r:id="rId13"/>
    <p:sldId id="281" r:id="rId14"/>
    <p:sldId id="263" r:id="rId15"/>
    <p:sldId id="262" r:id="rId16"/>
    <p:sldId id="277" r:id="rId17"/>
    <p:sldId id="278" r:id="rId18"/>
    <p:sldId id="282" r:id="rId19"/>
    <p:sldId id="272" r:id="rId20"/>
    <p:sldId id="279" r:id="rId2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636" autoAdjust="0"/>
  </p:normalViewPr>
  <p:slideViewPr>
    <p:cSldViewPr snapToGrid="0">
      <p:cViewPr varScale="1">
        <p:scale>
          <a:sx n="58" d="100"/>
          <a:sy n="58" d="100"/>
        </p:scale>
        <p:origin x="118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2C5F9FB5-B348-42DE-8A4D-5FC83283C120}" type="datetimeFigureOut">
              <a:rPr lang="en-US" smtClean="0"/>
              <a:t>11/4/2020</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AF7319C-2C59-4A5A-A11B-BE2A74BBFFB1}" type="slidenum">
              <a:rPr lang="en-US" smtClean="0"/>
              <a:t>‹#›</a:t>
            </a:fld>
            <a:endParaRPr lang="en-US"/>
          </a:p>
        </p:txBody>
      </p:sp>
    </p:spTree>
    <p:extLst>
      <p:ext uri="{BB962C8B-B14F-4D97-AF65-F5344CB8AC3E}">
        <p14:creationId xmlns:p14="http://schemas.microsoft.com/office/powerpoint/2010/main" val="867003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62FA06B-6DF2-4838-B294-C8A862503206}" type="datetimeFigureOut">
              <a:rPr lang="en-US" smtClean="0"/>
              <a:t>11/4/2020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B750706F-7DF6-4B8F-82B1-8426EEBB1399}" type="slidenum">
              <a:rPr lang="en-US" smtClean="0"/>
              <a:t>‹#›</a:t>
            </a:fld>
            <a:endParaRPr lang="en-US"/>
          </a:p>
        </p:txBody>
      </p:sp>
    </p:spTree>
    <p:extLst>
      <p:ext uri="{BB962C8B-B14F-4D97-AF65-F5344CB8AC3E}">
        <p14:creationId xmlns:p14="http://schemas.microsoft.com/office/powerpoint/2010/main" val="404773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few slides are going</a:t>
            </a:r>
            <a:r>
              <a:rPr lang="en-US" baseline="0" dirty="0" smtClean="0"/>
              <a:t> to be based on a summary of all the years and then we will get into this year specifically</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2</a:t>
            </a:fld>
            <a:endParaRPr lang="en-US"/>
          </a:p>
        </p:txBody>
      </p:sp>
    </p:spTree>
    <p:extLst>
      <p:ext uri="{BB962C8B-B14F-4D97-AF65-F5344CB8AC3E}">
        <p14:creationId xmlns:p14="http://schemas.microsoft.com/office/powerpoint/2010/main" val="1562471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14</a:t>
            </a:fld>
            <a:endParaRPr lang="en-US"/>
          </a:p>
        </p:txBody>
      </p:sp>
    </p:spTree>
    <p:extLst>
      <p:ext uri="{BB962C8B-B14F-4D97-AF65-F5344CB8AC3E}">
        <p14:creationId xmlns:p14="http://schemas.microsoft.com/office/powerpoint/2010/main" val="1525078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Slightly different since animal waste structures are funded at a higher rate than other practices,</a:t>
            </a:r>
            <a:r>
              <a:rPr lang="en-US" baseline="0" dirty="0" smtClean="0"/>
              <a:t> so areas of animal ag may receive more money with an equal number of projects.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750706F-7DF6-4B8F-82B1-8426EEBB1399}" type="slidenum">
              <a:rPr lang="en-US" smtClean="0"/>
              <a:t>15</a:t>
            </a:fld>
            <a:endParaRPr lang="en-US"/>
          </a:p>
        </p:txBody>
      </p:sp>
    </p:spTree>
    <p:extLst>
      <p:ext uri="{BB962C8B-B14F-4D97-AF65-F5344CB8AC3E}">
        <p14:creationId xmlns:p14="http://schemas.microsoft.com/office/powerpoint/2010/main" val="1281204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Aid to Conservation Districts - $907,300 obligated goes to districts</a:t>
            </a:r>
            <a:r>
              <a:rPr lang="en-US" baseline="0" dirty="0" smtClean="0"/>
              <a:t> and pay for audits. $775,052 has been spent</a:t>
            </a:r>
          </a:p>
          <a:p>
            <a:r>
              <a:rPr lang="en-US" sz="1200" b="0" i="0" u="none" strike="noStrike" kern="1200" dirty="0" smtClean="0">
                <a:solidFill>
                  <a:schemeClr val="tx1"/>
                </a:solidFill>
                <a:effectLst/>
                <a:latin typeface="+mn-lt"/>
                <a:ea typeface="+mn-ea"/>
                <a:cs typeface="+mn-cs"/>
              </a:rPr>
              <a:t> 12,288,677.61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Updated 11/2/20</a:t>
            </a:r>
            <a:endParaRPr lang="en-US" baseline="0" dirty="0" smtClean="0"/>
          </a:p>
        </p:txBody>
      </p:sp>
      <p:sp>
        <p:nvSpPr>
          <p:cNvPr id="4" name="Slide Number Placeholder 3"/>
          <p:cNvSpPr>
            <a:spLocks noGrp="1"/>
          </p:cNvSpPr>
          <p:nvPr>
            <p:ph type="sldNum" sz="quarter" idx="10"/>
          </p:nvPr>
        </p:nvSpPr>
        <p:spPr/>
        <p:txBody>
          <a:bodyPr/>
          <a:lstStyle/>
          <a:p>
            <a:fld id="{B750706F-7DF6-4B8F-82B1-8426EEBB1399}" type="slidenum">
              <a:rPr lang="en-US" smtClean="0"/>
              <a:t>16</a:t>
            </a:fld>
            <a:endParaRPr lang="en-US"/>
          </a:p>
        </p:txBody>
      </p:sp>
    </p:spTree>
    <p:extLst>
      <p:ext uri="{BB962C8B-B14F-4D97-AF65-F5344CB8AC3E}">
        <p14:creationId xmlns:p14="http://schemas.microsoft.com/office/powerpoint/2010/main" val="2709957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unobligated number with cancelations</a:t>
            </a:r>
          </a:p>
          <a:p>
            <a:endParaRPr lang="en-US" dirty="0" smtClean="0"/>
          </a:p>
          <a:p>
            <a:r>
              <a:rPr lang="en-US" dirty="0" smtClean="0"/>
              <a:t>Updated 11/2/20</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17</a:t>
            </a:fld>
            <a:endParaRPr lang="en-US"/>
          </a:p>
        </p:txBody>
      </p:sp>
    </p:spTree>
    <p:extLst>
      <p:ext uri="{BB962C8B-B14F-4D97-AF65-F5344CB8AC3E}">
        <p14:creationId xmlns:p14="http://schemas.microsoft.com/office/powerpoint/2010/main" val="3529156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20</a:t>
            </a:fld>
            <a:endParaRPr lang="en-US"/>
          </a:p>
        </p:txBody>
      </p:sp>
    </p:spTree>
    <p:extLst>
      <p:ext uri="{BB962C8B-B14F-4D97-AF65-F5344CB8AC3E}">
        <p14:creationId xmlns:p14="http://schemas.microsoft.com/office/powerpoint/2010/main" val="2559754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10/13/20</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3</a:t>
            </a:fld>
            <a:endParaRPr lang="en-US"/>
          </a:p>
        </p:txBody>
      </p:sp>
    </p:spTree>
    <p:extLst>
      <p:ext uri="{BB962C8B-B14F-4D97-AF65-F5344CB8AC3E}">
        <p14:creationId xmlns:p14="http://schemas.microsoft.com/office/powerpoint/2010/main" val="1606254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a:t>
            </a:r>
            <a:r>
              <a:rPr lang="en-US" baseline="0" dirty="0" smtClean="0"/>
              <a:t> than $165 million dollars have been approved for use by Kentucky farmers in the past 26 years. It is larger than the total appropriations over that time because it is hard to give out money.</a:t>
            </a:r>
          </a:p>
          <a:p>
            <a:r>
              <a:rPr lang="en-US" baseline="0" dirty="0" smtClean="0"/>
              <a:t>The appropriations from the Tobacco Settlement were larger in FY20 and FY21, but included funds for Direct Aid to Conservation Districts and the amount going to Cost share was about $2.5 each of those years.</a:t>
            </a:r>
          </a:p>
          <a:p>
            <a:endParaRPr lang="en-US" baseline="0" dirty="0" smtClean="0"/>
          </a:p>
          <a:p>
            <a:r>
              <a:rPr lang="en-US" baseline="0" dirty="0" smtClean="0"/>
              <a:t>Updated 10/13/20</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4</a:t>
            </a:fld>
            <a:endParaRPr lang="en-US"/>
          </a:p>
        </p:txBody>
      </p:sp>
    </p:spTree>
    <p:extLst>
      <p:ext uri="{BB962C8B-B14F-4D97-AF65-F5344CB8AC3E}">
        <p14:creationId xmlns:p14="http://schemas.microsoft.com/office/powerpoint/2010/main" val="746980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r>
              <a:rPr lang="en-US" baseline="0" dirty="0" smtClean="0"/>
              <a:t> through </a:t>
            </a:r>
            <a:r>
              <a:rPr lang="en-US" dirty="0" smtClean="0"/>
              <a:t>10/31/20</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5</a:t>
            </a:fld>
            <a:endParaRPr lang="en-US"/>
          </a:p>
        </p:txBody>
      </p:sp>
    </p:spTree>
    <p:extLst>
      <p:ext uri="{BB962C8B-B14F-4D97-AF65-F5344CB8AC3E}">
        <p14:creationId xmlns:p14="http://schemas.microsoft.com/office/powerpoint/2010/main" val="29858462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Web</a:t>
            </a:r>
            <a:r>
              <a:rPr lang="en-US" baseline="0" dirty="0" smtClean="0"/>
              <a:t> tool provides greater transparency and less clerical error</a:t>
            </a:r>
          </a:p>
          <a:p>
            <a:endParaRPr lang="en-US" baseline="0" dirty="0" smtClean="0"/>
          </a:p>
          <a:p>
            <a:r>
              <a:rPr lang="en-US" baseline="0" dirty="0" smtClean="0"/>
              <a:t>216 canceled, 656 paid by 10/31/20 </a:t>
            </a:r>
          </a:p>
          <a:p>
            <a:endParaRPr lang="en-US" baseline="0" dirty="0" smtClean="0"/>
          </a:p>
          <a:p>
            <a:r>
              <a:rPr lang="en-US" baseline="0" dirty="0" smtClean="0"/>
              <a:t>70 people outstanding</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6</a:t>
            </a:fld>
            <a:endParaRPr lang="en-US"/>
          </a:p>
        </p:txBody>
      </p:sp>
    </p:spTree>
    <p:extLst>
      <p:ext uri="{BB962C8B-B14F-4D97-AF65-F5344CB8AC3E}">
        <p14:creationId xmlns:p14="http://schemas.microsoft.com/office/powerpoint/2010/main" val="174238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10/31/20 – 60 canceled, 211 paid</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8</a:t>
            </a:fld>
            <a:endParaRPr lang="en-US"/>
          </a:p>
        </p:txBody>
      </p:sp>
    </p:spTree>
    <p:extLst>
      <p:ext uri="{BB962C8B-B14F-4D97-AF65-F5344CB8AC3E}">
        <p14:creationId xmlns:p14="http://schemas.microsoft.com/office/powerpoint/2010/main" val="1360598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waiting for design plans from technical staff, also paid for more pasture</a:t>
            </a:r>
            <a:r>
              <a:rPr lang="en-US" baseline="0" dirty="0" smtClean="0"/>
              <a:t> renovation due to the wet winters.</a:t>
            </a:r>
          </a:p>
          <a:p>
            <a:endParaRPr lang="en-US" baseline="0" dirty="0" smtClean="0"/>
          </a:p>
          <a:p>
            <a:r>
              <a:rPr lang="en-US" baseline="0" dirty="0" smtClean="0"/>
              <a:t>10/31/20- 82 canceled, 341 paid</a:t>
            </a:r>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10</a:t>
            </a:fld>
            <a:endParaRPr lang="en-US"/>
          </a:p>
        </p:txBody>
      </p:sp>
    </p:spTree>
    <p:extLst>
      <p:ext uri="{BB962C8B-B14F-4D97-AF65-F5344CB8AC3E}">
        <p14:creationId xmlns:p14="http://schemas.microsoft.com/office/powerpoint/2010/main" val="1687879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10/31/20 – 19 canceled, 142 paid</a:t>
            </a:r>
          </a:p>
          <a:p>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12</a:t>
            </a:fld>
            <a:endParaRPr lang="en-US"/>
          </a:p>
        </p:txBody>
      </p:sp>
    </p:spTree>
    <p:extLst>
      <p:ext uri="{BB962C8B-B14F-4D97-AF65-F5344CB8AC3E}">
        <p14:creationId xmlns:p14="http://schemas.microsoft.com/office/powerpoint/2010/main" val="157442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50706F-7DF6-4B8F-82B1-8426EEBB1399}" type="slidenum">
              <a:rPr lang="en-US" smtClean="0"/>
              <a:t>13</a:t>
            </a:fld>
            <a:endParaRPr lang="en-US"/>
          </a:p>
        </p:txBody>
      </p:sp>
    </p:spTree>
    <p:extLst>
      <p:ext uri="{BB962C8B-B14F-4D97-AF65-F5344CB8AC3E}">
        <p14:creationId xmlns:p14="http://schemas.microsoft.com/office/powerpoint/2010/main" val="1446437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3E1EDBB-02C3-4A6E-B6AB-83759D3A0D3C}" type="datetimeFigureOut">
              <a:rPr lang="en-US" smtClean="0"/>
              <a:t>11/4/2020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1678D48E-52F4-4FBE-8866-09177C250714}"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7750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1EDBB-02C3-4A6E-B6AB-83759D3A0D3C}"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4226953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1EDBB-02C3-4A6E-B6AB-83759D3A0D3C}"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1211054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E1EDBB-02C3-4A6E-B6AB-83759D3A0D3C}"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1126005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E1EDBB-02C3-4A6E-B6AB-83759D3A0D3C}" type="datetimeFigureOut">
              <a:rPr lang="en-US" smtClean="0"/>
              <a:t>11/4/2020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78D48E-52F4-4FBE-8866-09177C25071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025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E1EDBB-02C3-4A6E-B6AB-83759D3A0D3C}"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369652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E1EDBB-02C3-4A6E-B6AB-83759D3A0D3C}" type="datetimeFigureOut">
              <a:rPr lang="en-US" smtClean="0"/>
              <a:t>11/4/2020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309510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E1EDBB-02C3-4A6E-B6AB-83759D3A0D3C}" type="datetimeFigureOut">
              <a:rPr lang="en-US" smtClean="0"/>
              <a:t>11/4/2020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3956559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1EDBB-02C3-4A6E-B6AB-83759D3A0D3C}" type="datetimeFigureOut">
              <a:rPr lang="en-US" smtClean="0"/>
              <a:t>11/4/2020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862491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1EDBB-02C3-4A6E-B6AB-83759D3A0D3C}"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80501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E1EDBB-02C3-4A6E-B6AB-83759D3A0D3C}" type="datetimeFigureOut">
              <a:rPr lang="en-US" smtClean="0"/>
              <a:t>11/4/2020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78D48E-52F4-4FBE-8866-09177C250714}" type="slidenum">
              <a:rPr lang="en-US" smtClean="0"/>
              <a:t>‹#›</a:t>
            </a:fld>
            <a:endParaRPr lang="en-US"/>
          </a:p>
        </p:txBody>
      </p:sp>
    </p:spTree>
    <p:extLst>
      <p:ext uri="{BB962C8B-B14F-4D97-AF65-F5344CB8AC3E}">
        <p14:creationId xmlns:p14="http://schemas.microsoft.com/office/powerpoint/2010/main" val="4242902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3E1EDBB-02C3-4A6E-B6AB-83759D3A0D3C}" type="datetimeFigureOut">
              <a:rPr lang="en-US" smtClean="0"/>
              <a:t>11/4/2020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1678D48E-52F4-4FBE-8866-09177C250714}" type="slidenum">
              <a:rPr lang="en-US" smtClean="0"/>
              <a:t>‹#›</a:t>
            </a:fld>
            <a:endParaRPr lang="en-US"/>
          </a:p>
        </p:txBody>
      </p:sp>
    </p:spTree>
    <p:extLst>
      <p:ext uri="{BB962C8B-B14F-4D97-AF65-F5344CB8AC3E}">
        <p14:creationId xmlns:p14="http://schemas.microsoft.com/office/powerpoint/2010/main" val="31127853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Paulette.Akers@ky.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Tobacco Settlement Oversight</a:t>
            </a:r>
            <a:endParaRPr lang="en-US" dirty="0"/>
          </a:p>
        </p:txBody>
      </p:sp>
      <p:sp>
        <p:nvSpPr>
          <p:cNvPr id="3" name="Subtitle 2"/>
          <p:cNvSpPr>
            <a:spLocks noGrp="1"/>
          </p:cNvSpPr>
          <p:nvPr>
            <p:ph type="subTitle" idx="1"/>
          </p:nvPr>
        </p:nvSpPr>
        <p:spPr/>
        <p:txBody>
          <a:bodyPr>
            <a:normAutofit fontScale="92500" lnSpcReduction="20000"/>
          </a:bodyPr>
          <a:lstStyle/>
          <a:p>
            <a:r>
              <a:rPr lang="en-US" sz="2800" dirty="0" smtClean="0"/>
              <a:t>Paulette Akers, Director</a:t>
            </a:r>
          </a:p>
          <a:p>
            <a:r>
              <a:rPr lang="en-US" sz="2800" dirty="0" smtClean="0"/>
              <a:t>Kentucky Division of Conservation</a:t>
            </a:r>
          </a:p>
          <a:p>
            <a:r>
              <a:rPr lang="en-US" sz="2800" dirty="0" smtClean="0"/>
              <a:t>November 2020</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206" y="685018"/>
            <a:ext cx="2438647" cy="2425337"/>
          </a:xfrm>
          <a:prstGeom prst="rect">
            <a:avLst/>
          </a:prstGeom>
        </p:spPr>
      </p:pic>
    </p:spTree>
    <p:extLst>
      <p:ext uri="{BB962C8B-B14F-4D97-AF65-F5344CB8AC3E}">
        <p14:creationId xmlns:p14="http://schemas.microsoft.com/office/powerpoint/2010/main" val="3350922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FY19 </a:t>
            </a:r>
            <a:r>
              <a:rPr lang="en-US" dirty="0"/>
              <a:t>Approved in </a:t>
            </a:r>
            <a:r>
              <a:rPr lang="en-US" dirty="0" smtClean="0"/>
              <a:t>July </a:t>
            </a:r>
            <a:r>
              <a:rPr lang="en-US" dirty="0"/>
              <a:t>2019</a:t>
            </a:r>
          </a:p>
        </p:txBody>
      </p:sp>
      <p:sp>
        <p:nvSpPr>
          <p:cNvPr id="3" name="Content Placeholder 2"/>
          <p:cNvSpPr>
            <a:spLocks noGrp="1"/>
          </p:cNvSpPr>
          <p:nvPr>
            <p:ph idx="1"/>
          </p:nvPr>
        </p:nvSpPr>
        <p:spPr/>
        <p:txBody>
          <a:bodyPr/>
          <a:lstStyle/>
          <a:p>
            <a:pPr lvl="0">
              <a:buClr>
                <a:srgbClr val="3494BA"/>
              </a:buClr>
            </a:pPr>
            <a:r>
              <a:rPr lang="en-US" sz="2800" dirty="0">
                <a:solidFill>
                  <a:srgbClr val="3494BA"/>
                </a:solidFill>
              </a:rPr>
              <a:t>Requests </a:t>
            </a:r>
            <a:r>
              <a:rPr lang="en-US" sz="2800" dirty="0" smtClean="0">
                <a:solidFill>
                  <a:srgbClr val="3494BA"/>
                </a:solidFill>
              </a:rPr>
              <a:t>784 </a:t>
            </a:r>
            <a:r>
              <a:rPr lang="en-US" sz="2800" dirty="0">
                <a:solidFill>
                  <a:srgbClr val="3494BA"/>
                </a:solidFill>
              </a:rPr>
              <a:t>individuals and </a:t>
            </a:r>
            <a:r>
              <a:rPr lang="en-US" sz="2800" dirty="0" smtClean="0">
                <a:solidFill>
                  <a:srgbClr val="3494BA"/>
                </a:solidFill>
              </a:rPr>
              <a:t>$5,967,738.50</a:t>
            </a:r>
            <a:endParaRPr lang="en-US" sz="2800" dirty="0">
              <a:solidFill>
                <a:srgbClr val="3494BA"/>
              </a:solidFill>
            </a:endParaRPr>
          </a:p>
          <a:p>
            <a:pPr lvl="0">
              <a:buClr>
                <a:srgbClr val="3494BA"/>
              </a:buClr>
            </a:pPr>
            <a:r>
              <a:rPr lang="en-US" sz="2800" dirty="0">
                <a:solidFill>
                  <a:srgbClr val="3494BA"/>
                </a:solidFill>
              </a:rPr>
              <a:t>Approved </a:t>
            </a:r>
            <a:r>
              <a:rPr lang="en-US" sz="2800" dirty="0" smtClean="0">
                <a:solidFill>
                  <a:srgbClr val="3494BA"/>
                </a:solidFill>
              </a:rPr>
              <a:t>722 </a:t>
            </a:r>
            <a:r>
              <a:rPr lang="en-US" sz="2800" dirty="0">
                <a:solidFill>
                  <a:srgbClr val="3494BA"/>
                </a:solidFill>
              </a:rPr>
              <a:t>individuals and </a:t>
            </a:r>
            <a:r>
              <a:rPr lang="en-US" sz="2800" dirty="0" smtClean="0">
                <a:solidFill>
                  <a:srgbClr val="3494BA"/>
                </a:solidFill>
              </a:rPr>
              <a:t>$4,523,347.81</a:t>
            </a:r>
            <a:endParaRPr lang="en-US" sz="2800" dirty="0">
              <a:solidFill>
                <a:srgbClr val="3494BA"/>
              </a:solidFill>
            </a:endParaRPr>
          </a:p>
          <a:p>
            <a:pPr lvl="0">
              <a:buClr>
                <a:srgbClr val="3494BA"/>
              </a:buClr>
            </a:pPr>
            <a:r>
              <a:rPr lang="en-US" sz="2800" dirty="0" smtClean="0">
                <a:solidFill>
                  <a:srgbClr val="3494BA"/>
                </a:solidFill>
              </a:rPr>
              <a:t>At 15 months</a:t>
            </a:r>
            <a:endParaRPr lang="en-US" sz="2800" dirty="0">
              <a:solidFill>
                <a:srgbClr val="3494BA"/>
              </a:solidFill>
            </a:endParaRPr>
          </a:p>
          <a:p>
            <a:pPr lvl="1">
              <a:buClr>
                <a:srgbClr val="3494BA"/>
              </a:buClr>
            </a:pPr>
            <a:r>
              <a:rPr lang="en-US" sz="2800" dirty="0" smtClean="0">
                <a:solidFill>
                  <a:srgbClr val="3494BA"/>
                </a:solidFill>
              </a:rPr>
              <a:t>11% </a:t>
            </a:r>
            <a:r>
              <a:rPr lang="en-US" sz="2800" dirty="0">
                <a:solidFill>
                  <a:srgbClr val="3494BA"/>
                </a:solidFill>
              </a:rPr>
              <a:t>canceled</a:t>
            </a:r>
          </a:p>
          <a:p>
            <a:pPr lvl="1">
              <a:buClr>
                <a:srgbClr val="3494BA"/>
              </a:buClr>
            </a:pPr>
            <a:r>
              <a:rPr lang="en-US" sz="2800" dirty="0" smtClean="0">
                <a:solidFill>
                  <a:srgbClr val="3494BA"/>
                </a:solidFill>
              </a:rPr>
              <a:t>47% </a:t>
            </a:r>
            <a:r>
              <a:rPr lang="en-US" sz="2800" dirty="0">
                <a:solidFill>
                  <a:srgbClr val="3494BA"/>
                </a:solidFill>
              </a:rPr>
              <a:t>paid</a:t>
            </a:r>
          </a:p>
          <a:p>
            <a:pPr lvl="1">
              <a:buClr>
                <a:srgbClr val="3494BA"/>
              </a:buClr>
            </a:pPr>
            <a:r>
              <a:rPr lang="en-US" sz="2800" dirty="0" smtClean="0">
                <a:solidFill>
                  <a:srgbClr val="3494BA"/>
                </a:solidFill>
              </a:rPr>
              <a:t>$1,044,743 </a:t>
            </a:r>
            <a:r>
              <a:rPr lang="en-US" sz="2800" dirty="0">
                <a:solidFill>
                  <a:srgbClr val="3494BA"/>
                </a:solidFill>
              </a:rPr>
              <a:t>still to be paid</a:t>
            </a:r>
          </a:p>
          <a:p>
            <a:endParaRPr lang="en-US" dirty="0"/>
          </a:p>
        </p:txBody>
      </p:sp>
    </p:spTree>
    <p:extLst>
      <p:ext uri="{BB962C8B-B14F-4D97-AF65-F5344CB8AC3E}">
        <p14:creationId xmlns:p14="http://schemas.microsoft.com/office/powerpoint/2010/main" val="410165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445698"/>
            <a:ext cx="9875520" cy="1356360"/>
          </a:xfrm>
        </p:spPr>
        <p:txBody>
          <a:bodyPr/>
          <a:lstStyle/>
          <a:p>
            <a:pPr algn="ctr"/>
            <a:r>
              <a:rPr lang="en-US" dirty="0"/>
              <a:t>State Cost Share Projects Money</a:t>
            </a:r>
            <a:br>
              <a:rPr lang="en-US" dirty="0"/>
            </a:br>
            <a:r>
              <a:rPr lang="en-US" dirty="0"/>
              <a:t>FY </a:t>
            </a:r>
            <a:r>
              <a:rPr lang="en-US" dirty="0" smtClean="0"/>
              <a:t>19 </a:t>
            </a:r>
            <a:r>
              <a:rPr lang="en-US" dirty="0"/>
              <a:t>Funds</a:t>
            </a:r>
          </a:p>
        </p:txBody>
      </p:sp>
      <p:pic>
        <p:nvPicPr>
          <p:cNvPr id="6" name="Content Placeholder 5"/>
          <p:cNvPicPr>
            <a:picLocks noGrp="1" noChangeAspect="1"/>
          </p:cNvPicPr>
          <p:nvPr>
            <p:ph idx="1"/>
          </p:nvPr>
        </p:nvPicPr>
        <p:blipFill rotWithShape="1">
          <a:blip r:embed="rId2"/>
          <a:srcRect t="3123" r="4112" b="7618"/>
          <a:stretch/>
        </p:blipFill>
        <p:spPr>
          <a:xfrm>
            <a:off x="1893198" y="1718324"/>
            <a:ext cx="9005173" cy="4873862"/>
          </a:xfrm>
          <a:prstGeom prst="rect">
            <a:avLst/>
          </a:prstGeom>
        </p:spPr>
      </p:pic>
    </p:spTree>
    <p:extLst>
      <p:ext uri="{BB962C8B-B14F-4D97-AF65-F5344CB8AC3E}">
        <p14:creationId xmlns:p14="http://schemas.microsoft.com/office/powerpoint/2010/main" val="2517712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FY20 </a:t>
            </a:r>
            <a:r>
              <a:rPr lang="en-US" dirty="0"/>
              <a:t>Approved in </a:t>
            </a:r>
            <a:r>
              <a:rPr lang="en-US" dirty="0" smtClean="0"/>
              <a:t>January 2020</a:t>
            </a:r>
            <a:endParaRPr lang="en-US" dirty="0"/>
          </a:p>
        </p:txBody>
      </p:sp>
      <p:sp>
        <p:nvSpPr>
          <p:cNvPr id="3" name="Content Placeholder 2"/>
          <p:cNvSpPr>
            <a:spLocks noGrp="1"/>
          </p:cNvSpPr>
          <p:nvPr>
            <p:ph idx="1"/>
          </p:nvPr>
        </p:nvSpPr>
        <p:spPr/>
        <p:txBody>
          <a:bodyPr/>
          <a:lstStyle/>
          <a:p>
            <a:pPr lvl="0">
              <a:buClr>
                <a:srgbClr val="3494BA"/>
              </a:buClr>
            </a:pPr>
            <a:r>
              <a:rPr lang="en-US" sz="2800" dirty="0">
                <a:solidFill>
                  <a:srgbClr val="3494BA"/>
                </a:solidFill>
              </a:rPr>
              <a:t>Requests </a:t>
            </a:r>
            <a:r>
              <a:rPr lang="en-US" sz="2800" dirty="0" smtClean="0">
                <a:solidFill>
                  <a:srgbClr val="3494BA"/>
                </a:solidFill>
              </a:rPr>
              <a:t>864 </a:t>
            </a:r>
            <a:r>
              <a:rPr lang="en-US" sz="2800" dirty="0">
                <a:solidFill>
                  <a:srgbClr val="3494BA"/>
                </a:solidFill>
              </a:rPr>
              <a:t>individuals and </a:t>
            </a:r>
            <a:r>
              <a:rPr lang="en-US" sz="2800" dirty="0" smtClean="0">
                <a:solidFill>
                  <a:srgbClr val="3494BA"/>
                </a:solidFill>
              </a:rPr>
              <a:t>$6,741,757.64</a:t>
            </a:r>
            <a:endParaRPr lang="en-US" sz="2800" dirty="0">
              <a:solidFill>
                <a:srgbClr val="3494BA"/>
              </a:solidFill>
            </a:endParaRPr>
          </a:p>
          <a:p>
            <a:pPr lvl="0">
              <a:buClr>
                <a:srgbClr val="3494BA"/>
              </a:buClr>
            </a:pPr>
            <a:r>
              <a:rPr lang="en-US" sz="2800" dirty="0">
                <a:solidFill>
                  <a:srgbClr val="3494BA"/>
                </a:solidFill>
              </a:rPr>
              <a:t>Approved </a:t>
            </a:r>
            <a:r>
              <a:rPr lang="en-US" sz="2800" dirty="0" smtClean="0">
                <a:solidFill>
                  <a:srgbClr val="3494BA"/>
                </a:solidFill>
              </a:rPr>
              <a:t>705 </a:t>
            </a:r>
            <a:r>
              <a:rPr lang="en-US" sz="2800" dirty="0">
                <a:solidFill>
                  <a:srgbClr val="3494BA"/>
                </a:solidFill>
              </a:rPr>
              <a:t>individuals and </a:t>
            </a:r>
            <a:r>
              <a:rPr lang="en-US" sz="2800" dirty="0" smtClean="0">
                <a:solidFill>
                  <a:srgbClr val="3494BA"/>
                </a:solidFill>
              </a:rPr>
              <a:t>$4,554,818.46</a:t>
            </a:r>
            <a:endParaRPr lang="en-US" sz="2800" dirty="0">
              <a:solidFill>
                <a:srgbClr val="3494BA"/>
              </a:solidFill>
            </a:endParaRPr>
          </a:p>
          <a:p>
            <a:pPr lvl="0">
              <a:buClr>
                <a:srgbClr val="3494BA"/>
              </a:buClr>
            </a:pPr>
            <a:r>
              <a:rPr lang="en-US" sz="2800" dirty="0" smtClean="0">
                <a:solidFill>
                  <a:srgbClr val="3494BA"/>
                </a:solidFill>
              </a:rPr>
              <a:t>At 10 months</a:t>
            </a:r>
            <a:endParaRPr lang="en-US" sz="2800" dirty="0">
              <a:solidFill>
                <a:srgbClr val="3494BA"/>
              </a:solidFill>
            </a:endParaRPr>
          </a:p>
          <a:p>
            <a:pPr lvl="1">
              <a:buClr>
                <a:srgbClr val="3494BA"/>
              </a:buClr>
            </a:pPr>
            <a:r>
              <a:rPr lang="en-US" sz="2800" dirty="0" smtClean="0">
                <a:solidFill>
                  <a:srgbClr val="3494BA"/>
                </a:solidFill>
              </a:rPr>
              <a:t>3% canceled</a:t>
            </a:r>
            <a:endParaRPr lang="en-US" sz="2800" dirty="0">
              <a:solidFill>
                <a:srgbClr val="3494BA"/>
              </a:solidFill>
            </a:endParaRPr>
          </a:p>
          <a:p>
            <a:pPr lvl="1">
              <a:buClr>
                <a:srgbClr val="3494BA"/>
              </a:buClr>
            </a:pPr>
            <a:r>
              <a:rPr lang="en-US" sz="2800" dirty="0" smtClean="0">
                <a:solidFill>
                  <a:srgbClr val="3494BA"/>
                </a:solidFill>
              </a:rPr>
              <a:t>20% paid</a:t>
            </a:r>
            <a:endParaRPr lang="en-US" sz="2800" dirty="0">
              <a:solidFill>
                <a:srgbClr val="3494BA"/>
              </a:solidFill>
            </a:endParaRPr>
          </a:p>
          <a:p>
            <a:pPr lvl="1">
              <a:buClr>
                <a:srgbClr val="3494BA"/>
              </a:buClr>
            </a:pPr>
            <a:r>
              <a:rPr lang="en-US" sz="2800" dirty="0" smtClean="0">
                <a:solidFill>
                  <a:srgbClr val="3494BA"/>
                </a:solidFill>
              </a:rPr>
              <a:t>$3,583,857 </a:t>
            </a:r>
            <a:r>
              <a:rPr lang="en-US" sz="2800" dirty="0">
                <a:solidFill>
                  <a:srgbClr val="3494BA"/>
                </a:solidFill>
              </a:rPr>
              <a:t>still to be paid</a:t>
            </a:r>
          </a:p>
          <a:p>
            <a:endParaRPr lang="en-US" dirty="0"/>
          </a:p>
        </p:txBody>
      </p:sp>
    </p:spTree>
    <p:extLst>
      <p:ext uri="{BB962C8B-B14F-4D97-AF65-F5344CB8AC3E}">
        <p14:creationId xmlns:p14="http://schemas.microsoft.com/office/powerpoint/2010/main" val="64262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0351" y="445698"/>
            <a:ext cx="9875520" cy="1356360"/>
          </a:xfrm>
        </p:spPr>
        <p:txBody>
          <a:bodyPr/>
          <a:lstStyle/>
          <a:p>
            <a:pPr algn="ctr"/>
            <a:r>
              <a:rPr lang="en-US" dirty="0"/>
              <a:t>State Cost Share Projects Money</a:t>
            </a:r>
            <a:br>
              <a:rPr lang="en-US" dirty="0"/>
            </a:br>
            <a:r>
              <a:rPr lang="en-US" dirty="0"/>
              <a:t>FY </a:t>
            </a:r>
            <a:r>
              <a:rPr lang="en-US" dirty="0" smtClean="0"/>
              <a:t>20 </a:t>
            </a:r>
            <a:r>
              <a:rPr lang="en-US" dirty="0"/>
              <a:t>Funds</a:t>
            </a:r>
          </a:p>
        </p:txBody>
      </p:sp>
      <p:pic>
        <p:nvPicPr>
          <p:cNvPr id="4" name="Content Placeholder 3"/>
          <p:cNvPicPr>
            <a:picLocks noGrp="1" noChangeAspect="1"/>
          </p:cNvPicPr>
          <p:nvPr>
            <p:ph idx="1"/>
          </p:nvPr>
        </p:nvPicPr>
        <p:blipFill>
          <a:blip r:embed="rId3"/>
          <a:stretch>
            <a:fillRect/>
          </a:stretch>
        </p:blipFill>
        <p:spPr>
          <a:xfrm>
            <a:off x="1472860" y="1802058"/>
            <a:ext cx="8847485" cy="4570987"/>
          </a:xfrm>
          <a:prstGeom prst="rect">
            <a:avLst/>
          </a:prstGeom>
        </p:spPr>
      </p:pic>
    </p:spTree>
    <p:extLst>
      <p:ext uri="{BB962C8B-B14F-4D97-AF65-F5344CB8AC3E}">
        <p14:creationId xmlns:p14="http://schemas.microsoft.com/office/powerpoint/2010/main" val="926624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99" y="289560"/>
            <a:ext cx="9875520" cy="1356360"/>
          </a:xfrm>
        </p:spPr>
        <p:txBody>
          <a:bodyPr/>
          <a:lstStyle/>
          <a:p>
            <a:pPr algn="ctr"/>
            <a:r>
              <a:rPr lang="en-US" dirty="0" smtClean="0"/>
              <a:t>26-year Total Applications Approved </a:t>
            </a:r>
            <a:endParaRPr lang="en-US" dirty="0"/>
          </a:p>
        </p:txBody>
      </p:sp>
      <p:pic>
        <p:nvPicPr>
          <p:cNvPr id="4" name="Content Placeholder 3"/>
          <p:cNvPicPr>
            <a:picLocks noGrp="1" noChangeAspect="1"/>
          </p:cNvPicPr>
          <p:nvPr>
            <p:ph idx="1"/>
          </p:nvPr>
        </p:nvPicPr>
        <p:blipFill>
          <a:blip r:embed="rId3"/>
          <a:stretch>
            <a:fillRect/>
          </a:stretch>
        </p:blipFill>
        <p:spPr>
          <a:xfrm>
            <a:off x="1052598" y="1133519"/>
            <a:ext cx="10056321" cy="5724481"/>
          </a:xfrm>
          <a:prstGeom prst="rect">
            <a:avLst/>
          </a:prstGeom>
        </p:spPr>
      </p:pic>
    </p:spTree>
    <p:extLst>
      <p:ext uri="{BB962C8B-B14F-4D97-AF65-F5344CB8AC3E}">
        <p14:creationId xmlns:p14="http://schemas.microsoft.com/office/powerpoint/2010/main" val="22785204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253" y="261883"/>
            <a:ext cx="9875520" cy="1356360"/>
          </a:xfrm>
        </p:spPr>
        <p:txBody>
          <a:bodyPr/>
          <a:lstStyle/>
          <a:p>
            <a:pPr algn="ctr"/>
            <a:r>
              <a:rPr lang="en-US" dirty="0" smtClean="0"/>
              <a:t>26-year Total Dollars Approved</a:t>
            </a:r>
            <a:endParaRPr lang="en-US" dirty="0"/>
          </a:p>
        </p:txBody>
      </p:sp>
      <p:pic>
        <p:nvPicPr>
          <p:cNvPr id="4" name="Content Placeholder 3"/>
          <p:cNvPicPr>
            <a:picLocks noGrp="1" noChangeAspect="1"/>
          </p:cNvPicPr>
          <p:nvPr>
            <p:ph idx="1"/>
          </p:nvPr>
        </p:nvPicPr>
        <p:blipFill>
          <a:blip r:embed="rId3"/>
          <a:stretch>
            <a:fillRect/>
          </a:stretch>
        </p:blipFill>
        <p:spPr>
          <a:xfrm>
            <a:off x="1160253" y="1012756"/>
            <a:ext cx="10287627" cy="5845244"/>
          </a:xfrm>
          <a:prstGeom prst="rect">
            <a:avLst/>
          </a:prstGeom>
        </p:spPr>
      </p:pic>
    </p:spTree>
    <p:extLst>
      <p:ext uri="{BB962C8B-B14F-4D97-AF65-F5344CB8AC3E}">
        <p14:creationId xmlns:p14="http://schemas.microsoft.com/office/powerpoint/2010/main" val="3234048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Account balance</a:t>
            </a:r>
            <a:endParaRPr lang="en-US" dirty="0"/>
          </a:p>
        </p:txBody>
      </p:sp>
      <p:sp>
        <p:nvSpPr>
          <p:cNvPr id="3" name="Content Placeholder 2"/>
          <p:cNvSpPr>
            <a:spLocks noGrp="1"/>
          </p:cNvSpPr>
          <p:nvPr>
            <p:ph idx="1"/>
          </p:nvPr>
        </p:nvSpPr>
        <p:spPr>
          <a:xfrm>
            <a:off x="1143000" y="1846053"/>
            <a:ext cx="9872871" cy="4249947"/>
          </a:xfrm>
        </p:spPr>
        <p:txBody>
          <a:bodyPr>
            <a:normAutofit fontScale="92500"/>
          </a:bodyPr>
          <a:lstStyle/>
          <a:p>
            <a:r>
              <a:rPr lang="en-US" sz="3200" dirty="0" smtClean="0"/>
              <a:t>$12,288,678 currently in the account</a:t>
            </a:r>
          </a:p>
          <a:p>
            <a:pPr lvl="1"/>
            <a:r>
              <a:rPr lang="en-US" sz="2800" dirty="0" smtClean="0"/>
              <a:t>$132,248 obligated Direct Aid to Conservation Districts</a:t>
            </a:r>
          </a:p>
          <a:p>
            <a:pPr lvl="1"/>
            <a:r>
              <a:rPr lang="en-US" sz="2800" dirty="0"/>
              <a:t>$</a:t>
            </a:r>
            <a:r>
              <a:rPr lang="en-US" sz="2800" dirty="0" smtClean="0"/>
              <a:t>479,877 obligated from FY17</a:t>
            </a:r>
          </a:p>
          <a:p>
            <a:pPr lvl="1"/>
            <a:r>
              <a:rPr lang="en-US" sz="2800" dirty="0" smtClean="0"/>
              <a:t>$861,334 obligated from FY18</a:t>
            </a:r>
          </a:p>
          <a:p>
            <a:pPr lvl="1"/>
            <a:r>
              <a:rPr lang="en-US" sz="2800" dirty="0" smtClean="0"/>
              <a:t>$</a:t>
            </a:r>
            <a:r>
              <a:rPr lang="en-US" sz="2800" dirty="0" smtClean="0">
                <a:solidFill>
                  <a:srgbClr val="3494BA"/>
                </a:solidFill>
              </a:rPr>
              <a:t>1,044,743</a:t>
            </a:r>
            <a:r>
              <a:rPr lang="en-US" sz="2800" dirty="0" smtClean="0"/>
              <a:t> obligated from FY19</a:t>
            </a:r>
          </a:p>
          <a:p>
            <a:pPr lvl="1"/>
            <a:r>
              <a:rPr lang="en-US" sz="2800" dirty="0" smtClean="0"/>
              <a:t>$</a:t>
            </a:r>
            <a:r>
              <a:rPr lang="en-US" sz="2800" dirty="0" smtClean="0">
                <a:solidFill>
                  <a:srgbClr val="3494BA"/>
                </a:solidFill>
              </a:rPr>
              <a:t>3,583,857</a:t>
            </a:r>
            <a:r>
              <a:rPr lang="en-US" sz="2800" dirty="0" smtClean="0"/>
              <a:t> obligated from FY20</a:t>
            </a:r>
          </a:p>
          <a:p>
            <a:pPr lvl="1"/>
            <a:r>
              <a:rPr lang="en-US" sz="2800" dirty="0" smtClean="0"/>
              <a:t>$52,500 obligated RCPP Mud and Manure project</a:t>
            </a:r>
          </a:p>
          <a:p>
            <a:pPr lvl="1"/>
            <a:r>
              <a:rPr lang="en-US" sz="2800" dirty="0" smtClean="0"/>
              <a:t>$250,000 required contingency fund set aside</a:t>
            </a:r>
          </a:p>
          <a:p>
            <a:r>
              <a:rPr lang="en-US" sz="3200" dirty="0" smtClean="0"/>
              <a:t>$5,884,119</a:t>
            </a:r>
            <a:r>
              <a:rPr lang="en-US" sz="3200" dirty="0" smtClean="0">
                <a:solidFill>
                  <a:srgbClr val="FFFF00"/>
                </a:solidFill>
              </a:rPr>
              <a:t> </a:t>
            </a:r>
            <a:r>
              <a:rPr lang="en-US" sz="3200" dirty="0" smtClean="0"/>
              <a:t>available funds for February 2021 funding cycle</a:t>
            </a:r>
            <a:endParaRPr lang="en-US" sz="3200" dirty="0"/>
          </a:p>
        </p:txBody>
      </p:sp>
    </p:spTree>
    <p:extLst>
      <p:ext uri="{BB962C8B-B14F-4D97-AF65-F5344CB8AC3E}">
        <p14:creationId xmlns:p14="http://schemas.microsoft.com/office/powerpoint/2010/main" val="754737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649" y="0"/>
            <a:ext cx="9875520" cy="1604514"/>
          </a:xfrm>
        </p:spPr>
        <p:txBody>
          <a:bodyPr/>
          <a:lstStyle/>
          <a:p>
            <a:pPr algn="ctr"/>
            <a:r>
              <a:rPr lang="en-US" dirty="0" smtClean="0"/>
              <a:t>Demonstration of Need</a:t>
            </a:r>
            <a:endParaRPr lang="en-US" dirty="0"/>
          </a:p>
        </p:txBody>
      </p:sp>
      <p:sp>
        <p:nvSpPr>
          <p:cNvPr id="3" name="Content Placeholder 2"/>
          <p:cNvSpPr>
            <a:spLocks noGrp="1"/>
          </p:cNvSpPr>
          <p:nvPr>
            <p:ph idx="1"/>
          </p:nvPr>
        </p:nvSpPr>
        <p:spPr>
          <a:xfrm>
            <a:off x="548640" y="1197033"/>
            <a:ext cx="11321935" cy="5469774"/>
          </a:xfrm>
        </p:spPr>
        <p:txBody>
          <a:bodyPr>
            <a:normAutofit fontScale="85000" lnSpcReduction="10000"/>
          </a:bodyPr>
          <a:lstStyle/>
          <a:p>
            <a:r>
              <a:rPr lang="en-US" sz="3100" dirty="0" smtClean="0"/>
              <a:t>Calendar year 2018</a:t>
            </a:r>
          </a:p>
          <a:p>
            <a:pPr lvl="1"/>
            <a:r>
              <a:rPr lang="en-US" sz="3100" dirty="0"/>
              <a:t>Requests 1242 </a:t>
            </a:r>
            <a:r>
              <a:rPr lang="en-US" sz="3100" dirty="0" smtClean="0"/>
              <a:t>individuals and $8,961,250.78</a:t>
            </a:r>
          </a:p>
          <a:p>
            <a:pPr lvl="1"/>
            <a:r>
              <a:rPr lang="en-US" sz="3100" dirty="0"/>
              <a:t>Approved 942 individuals and $6,011,372.44</a:t>
            </a:r>
          </a:p>
          <a:p>
            <a:r>
              <a:rPr lang="en-US" sz="3100" dirty="0" smtClean="0"/>
              <a:t>Calendar year 2019</a:t>
            </a:r>
          </a:p>
          <a:p>
            <a:pPr lvl="1"/>
            <a:r>
              <a:rPr lang="en-US" sz="3100" dirty="0" smtClean="0">
                <a:solidFill>
                  <a:srgbClr val="3494BA"/>
                </a:solidFill>
              </a:rPr>
              <a:t>Requests </a:t>
            </a:r>
            <a:r>
              <a:rPr lang="en-US" sz="3100" dirty="0">
                <a:solidFill>
                  <a:srgbClr val="3494BA"/>
                </a:solidFill>
              </a:rPr>
              <a:t>1325 individuals and $</a:t>
            </a:r>
            <a:r>
              <a:rPr lang="en-US" sz="3100" dirty="0" smtClean="0">
                <a:solidFill>
                  <a:srgbClr val="3494BA"/>
                </a:solidFill>
              </a:rPr>
              <a:t>10,018,868.50</a:t>
            </a:r>
          </a:p>
          <a:p>
            <a:pPr lvl="1"/>
            <a:r>
              <a:rPr lang="en-US" sz="3100" dirty="0" smtClean="0">
                <a:solidFill>
                  <a:srgbClr val="3494BA"/>
                </a:solidFill>
              </a:rPr>
              <a:t>Approved 1125 individuals and $6,993,074.59</a:t>
            </a:r>
          </a:p>
          <a:p>
            <a:pPr lvl="1"/>
            <a:r>
              <a:rPr lang="en-US" sz="3100" dirty="0" smtClean="0">
                <a:solidFill>
                  <a:srgbClr val="3494BA"/>
                </a:solidFill>
              </a:rPr>
              <a:t>Additional projects funded to help repair pastures damaged by wet weather</a:t>
            </a:r>
          </a:p>
          <a:p>
            <a:r>
              <a:rPr lang="en-US" sz="3100" dirty="0" smtClean="0">
                <a:solidFill>
                  <a:srgbClr val="3494BA"/>
                </a:solidFill>
              </a:rPr>
              <a:t>Calendar year 2020</a:t>
            </a:r>
          </a:p>
          <a:p>
            <a:pPr lvl="1"/>
            <a:r>
              <a:rPr lang="en-US" sz="3100" dirty="0" smtClean="0">
                <a:solidFill>
                  <a:srgbClr val="3494BA"/>
                </a:solidFill>
              </a:rPr>
              <a:t>Requests 864 individuals and $6,741,757.64</a:t>
            </a:r>
          </a:p>
          <a:p>
            <a:pPr lvl="1"/>
            <a:r>
              <a:rPr lang="en-US" sz="3100" dirty="0" smtClean="0">
                <a:solidFill>
                  <a:srgbClr val="3494BA"/>
                </a:solidFill>
              </a:rPr>
              <a:t>Approved 705 individuals and $4,554,818.46</a:t>
            </a:r>
          </a:p>
          <a:p>
            <a:r>
              <a:rPr lang="en-US" sz="3100" dirty="0" smtClean="0">
                <a:solidFill>
                  <a:srgbClr val="3494BA"/>
                </a:solidFill>
              </a:rPr>
              <a:t>Calendar year 2021</a:t>
            </a:r>
          </a:p>
          <a:p>
            <a:pPr lvl="1"/>
            <a:r>
              <a:rPr lang="en-US" sz="3100" dirty="0" smtClean="0">
                <a:solidFill>
                  <a:srgbClr val="3494BA"/>
                </a:solidFill>
              </a:rPr>
              <a:t>Currently unobligated $</a:t>
            </a:r>
            <a:r>
              <a:rPr lang="en-US" sz="3100" dirty="0" smtClean="0"/>
              <a:t>5,884,119</a:t>
            </a:r>
            <a:endParaRPr lang="en-US" sz="3100" dirty="0" smtClean="0">
              <a:solidFill>
                <a:srgbClr val="3494BA"/>
              </a:solidFill>
            </a:endParaRPr>
          </a:p>
          <a:p>
            <a:pPr lvl="1"/>
            <a:r>
              <a:rPr lang="en-US" sz="3100" dirty="0" smtClean="0">
                <a:solidFill>
                  <a:srgbClr val="3494BA"/>
                </a:solidFill>
              </a:rPr>
              <a:t>Cap increase from $7,500 to $20,000</a:t>
            </a:r>
          </a:p>
          <a:p>
            <a:pPr marL="274320" lvl="1" indent="0">
              <a:buNone/>
            </a:pPr>
            <a:endParaRPr lang="en-US" dirty="0">
              <a:solidFill>
                <a:srgbClr val="3494BA"/>
              </a:solidFill>
            </a:endParaRPr>
          </a:p>
          <a:p>
            <a:pPr lvl="1"/>
            <a:endParaRPr lang="en-US" dirty="0" smtClean="0"/>
          </a:p>
          <a:p>
            <a:endParaRPr lang="en-US" dirty="0"/>
          </a:p>
        </p:txBody>
      </p:sp>
    </p:spTree>
    <p:extLst>
      <p:ext uri="{BB962C8B-B14F-4D97-AF65-F5344CB8AC3E}">
        <p14:creationId xmlns:p14="http://schemas.microsoft.com/office/powerpoint/2010/main" val="4118608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Regulation Revision</a:t>
            </a:r>
            <a:endParaRPr lang="en-US" dirty="0"/>
          </a:p>
        </p:txBody>
      </p:sp>
      <p:sp>
        <p:nvSpPr>
          <p:cNvPr id="3" name="Content Placeholder 2"/>
          <p:cNvSpPr>
            <a:spLocks noGrp="1"/>
          </p:cNvSpPr>
          <p:nvPr>
            <p:ph idx="1"/>
          </p:nvPr>
        </p:nvSpPr>
        <p:spPr/>
        <p:txBody>
          <a:bodyPr>
            <a:normAutofit/>
          </a:bodyPr>
          <a:lstStyle/>
          <a:p>
            <a:r>
              <a:rPr lang="en-US" sz="3200" dirty="0" smtClean="0"/>
              <a:t>416 KAR 1:010 revised July 9, 2020</a:t>
            </a:r>
          </a:p>
          <a:p>
            <a:r>
              <a:rPr lang="en-US" sz="3200" dirty="0" smtClean="0"/>
              <a:t>Practice cap increased from $7,500 to $20,000</a:t>
            </a:r>
          </a:p>
          <a:p>
            <a:r>
              <a:rPr lang="en-US" sz="3200" dirty="0" smtClean="0"/>
              <a:t>2 year completion requirement included in regulation instead of manual incorporated by reference</a:t>
            </a:r>
            <a:endParaRPr lang="en-US" sz="3200" dirty="0"/>
          </a:p>
        </p:txBody>
      </p:sp>
    </p:spTree>
    <p:extLst>
      <p:ext uri="{BB962C8B-B14F-4D97-AF65-F5344CB8AC3E}">
        <p14:creationId xmlns:p14="http://schemas.microsoft.com/office/powerpoint/2010/main" val="1176414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Contact Information</a:t>
            </a:r>
            <a:endParaRPr lang="en-US" dirty="0"/>
          </a:p>
        </p:txBody>
      </p:sp>
      <p:sp>
        <p:nvSpPr>
          <p:cNvPr id="3" name="Content Placeholder 2"/>
          <p:cNvSpPr>
            <a:spLocks noGrp="1"/>
          </p:cNvSpPr>
          <p:nvPr>
            <p:ph idx="1"/>
          </p:nvPr>
        </p:nvSpPr>
        <p:spPr/>
        <p:txBody>
          <a:bodyPr/>
          <a:lstStyle/>
          <a:p>
            <a:r>
              <a:rPr lang="en-US" sz="3200" dirty="0" smtClean="0">
                <a:hlinkClick r:id="rId2"/>
              </a:rPr>
              <a:t>Paulette.Akers@ky.gov</a:t>
            </a:r>
            <a:endParaRPr lang="en-US" sz="3200" dirty="0" smtClean="0"/>
          </a:p>
          <a:p>
            <a:r>
              <a:rPr lang="en-US" sz="3200" dirty="0" smtClean="0"/>
              <a:t>502-782-6300</a:t>
            </a:r>
          </a:p>
          <a:p>
            <a:r>
              <a:rPr lang="en-US" sz="3200" dirty="0" smtClean="0"/>
              <a:t>Kentucky Division of Conservation</a:t>
            </a:r>
          </a:p>
          <a:p>
            <a:pPr lvl="1"/>
            <a:r>
              <a:rPr lang="en-US" sz="3200" dirty="0" smtClean="0"/>
              <a:t>300 Sower Blvd, 2</a:t>
            </a:r>
            <a:r>
              <a:rPr lang="en-US" sz="3200" baseline="30000" dirty="0" smtClean="0"/>
              <a:t>nd</a:t>
            </a:r>
            <a:r>
              <a:rPr lang="en-US" sz="3200" dirty="0" smtClean="0"/>
              <a:t> floor</a:t>
            </a:r>
          </a:p>
          <a:p>
            <a:endParaRPr lang="en-US" dirty="0" smtClean="0"/>
          </a:p>
        </p:txBody>
      </p:sp>
      <p:pic>
        <p:nvPicPr>
          <p:cNvPr id="4" name="Picture 3"/>
          <p:cNvPicPr>
            <a:picLocks noChangeAspect="1"/>
          </p:cNvPicPr>
          <p:nvPr/>
        </p:nvPicPr>
        <p:blipFill>
          <a:blip r:embed="rId3"/>
          <a:stretch>
            <a:fillRect/>
          </a:stretch>
        </p:blipFill>
        <p:spPr>
          <a:xfrm>
            <a:off x="8930968" y="3892625"/>
            <a:ext cx="2481287" cy="2469094"/>
          </a:xfrm>
          <a:prstGeom prst="rect">
            <a:avLst/>
          </a:prstGeom>
        </p:spPr>
      </p:pic>
    </p:spTree>
    <p:extLst>
      <p:ext uri="{BB962C8B-B14F-4D97-AF65-F5344CB8AC3E}">
        <p14:creationId xmlns:p14="http://schemas.microsoft.com/office/powerpoint/2010/main" val="415487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435031"/>
            <a:ext cx="10328564" cy="1356360"/>
          </a:xfrm>
        </p:spPr>
        <p:txBody>
          <a:bodyPr/>
          <a:lstStyle/>
          <a:p>
            <a:pPr algn="ctr"/>
            <a:r>
              <a:rPr lang="en-US" dirty="0" smtClean="0"/>
              <a:t>State Cost Share Summary</a:t>
            </a:r>
            <a:endParaRPr lang="en-US" dirty="0"/>
          </a:p>
        </p:txBody>
      </p:sp>
      <p:sp>
        <p:nvSpPr>
          <p:cNvPr id="3" name="Content Placeholder 2"/>
          <p:cNvSpPr>
            <a:spLocks noGrp="1"/>
          </p:cNvSpPr>
          <p:nvPr>
            <p:ph idx="1"/>
          </p:nvPr>
        </p:nvSpPr>
        <p:spPr>
          <a:xfrm>
            <a:off x="838200" y="1540476"/>
            <a:ext cx="10515600" cy="4636487"/>
          </a:xfrm>
        </p:spPr>
        <p:txBody>
          <a:bodyPr/>
          <a:lstStyle/>
          <a:p>
            <a:r>
              <a:rPr lang="en-US" dirty="0" smtClean="0"/>
              <a:t>Originally established in 1994 and funded from General Funds and pesticide Product Registration Fees</a:t>
            </a:r>
          </a:p>
          <a:p>
            <a:r>
              <a:rPr lang="en-US" dirty="0" smtClean="0"/>
              <a:t>Starting in 2000, the program was funded through Tobacco Master Settlement Agreement Funds</a:t>
            </a:r>
          </a:p>
          <a:p>
            <a:r>
              <a:rPr lang="en-US" dirty="0" smtClean="0"/>
              <a:t>Provides financial assistance to farmers at a 75% reimbursement rate for those implementing best management practices on their farms with the assistance of local conservation districts</a:t>
            </a:r>
          </a:p>
          <a:p>
            <a:endParaRPr lang="en-US" dirty="0"/>
          </a:p>
        </p:txBody>
      </p:sp>
      <p:pic>
        <p:nvPicPr>
          <p:cNvPr id="4" name="Picture 3"/>
          <p:cNvPicPr>
            <a:picLocks noChangeAspect="1"/>
          </p:cNvPicPr>
          <p:nvPr/>
        </p:nvPicPr>
        <p:blipFill rotWithShape="1">
          <a:blip r:embed="rId3"/>
          <a:srcRect l="-520" t="-347" r="520" b="22916"/>
          <a:stretch/>
        </p:blipFill>
        <p:spPr>
          <a:xfrm>
            <a:off x="452846" y="4548481"/>
            <a:ext cx="3469169" cy="2014651"/>
          </a:xfrm>
          <a:prstGeom prst="rect">
            <a:avLst/>
          </a:prstGeom>
        </p:spPr>
      </p:pic>
      <p:pic>
        <p:nvPicPr>
          <p:cNvPr id="5" name="Picture 4"/>
          <p:cNvPicPr>
            <a:picLocks noChangeAspect="1"/>
          </p:cNvPicPr>
          <p:nvPr/>
        </p:nvPicPr>
        <p:blipFill rotWithShape="1">
          <a:blip r:embed="rId4"/>
          <a:srcRect b="19905"/>
          <a:stretch/>
        </p:blipFill>
        <p:spPr>
          <a:xfrm>
            <a:off x="4172645" y="4569029"/>
            <a:ext cx="4297272" cy="2035199"/>
          </a:xfrm>
          <a:prstGeom prst="rect">
            <a:avLst/>
          </a:prstGeom>
        </p:spPr>
      </p:pic>
      <p:pic>
        <p:nvPicPr>
          <p:cNvPr id="6" name="Picture 5"/>
          <p:cNvPicPr>
            <a:picLocks noChangeAspect="1"/>
          </p:cNvPicPr>
          <p:nvPr/>
        </p:nvPicPr>
        <p:blipFill>
          <a:blip r:embed="rId5"/>
          <a:stretch>
            <a:fillRect/>
          </a:stretch>
        </p:blipFill>
        <p:spPr>
          <a:xfrm>
            <a:off x="8720547" y="4569029"/>
            <a:ext cx="3018607" cy="2014651"/>
          </a:xfrm>
          <a:prstGeom prst="rect">
            <a:avLst/>
          </a:prstGeom>
        </p:spPr>
      </p:pic>
    </p:spTree>
    <p:extLst>
      <p:ext uri="{BB962C8B-B14F-4D97-AF65-F5344CB8AC3E}">
        <p14:creationId xmlns:p14="http://schemas.microsoft.com/office/powerpoint/2010/main" val="36478995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rotWithShape="1">
          <a:blip r:embed="rId3"/>
          <a:srcRect l="7139" r="4514"/>
          <a:stretch/>
        </p:blipFill>
        <p:spPr>
          <a:xfrm>
            <a:off x="5887019" y="447206"/>
            <a:ext cx="5826642" cy="3198766"/>
          </a:xfrm>
          <a:prstGeom prst="rect">
            <a:avLst/>
          </a:prstGeom>
        </p:spPr>
      </p:pic>
      <p:pic>
        <p:nvPicPr>
          <p:cNvPr id="7" name="Picture 6"/>
          <p:cNvPicPr>
            <a:picLocks noChangeAspect="1"/>
          </p:cNvPicPr>
          <p:nvPr/>
        </p:nvPicPr>
        <p:blipFill rotWithShape="1">
          <a:blip r:embed="rId4"/>
          <a:srcRect l="1194" r="1745" b="1433"/>
          <a:stretch/>
        </p:blipFill>
        <p:spPr>
          <a:xfrm>
            <a:off x="475046" y="3645972"/>
            <a:ext cx="5411973" cy="2973072"/>
          </a:xfrm>
          <a:prstGeom prst="rect">
            <a:avLst/>
          </a:prstGeom>
        </p:spPr>
      </p:pic>
      <p:pic>
        <p:nvPicPr>
          <p:cNvPr id="9" name="Picture 8"/>
          <p:cNvPicPr>
            <a:picLocks noChangeAspect="1"/>
          </p:cNvPicPr>
          <p:nvPr/>
        </p:nvPicPr>
        <p:blipFill>
          <a:blip r:embed="rId5"/>
          <a:stretch>
            <a:fillRect/>
          </a:stretch>
        </p:blipFill>
        <p:spPr>
          <a:xfrm>
            <a:off x="320373" y="504346"/>
            <a:ext cx="5566646" cy="3116178"/>
          </a:xfrm>
          <a:prstGeom prst="rect">
            <a:avLst/>
          </a:prstGeom>
        </p:spPr>
      </p:pic>
      <p:sp>
        <p:nvSpPr>
          <p:cNvPr id="10" name="TextBox 9"/>
          <p:cNvSpPr txBox="1"/>
          <p:nvPr/>
        </p:nvSpPr>
        <p:spPr>
          <a:xfrm>
            <a:off x="2264735" y="701749"/>
            <a:ext cx="1031358" cy="369332"/>
          </a:xfrm>
          <a:prstGeom prst="rect">
            <a:avLst/>
          </a:prstGeom>
          <a:noFill/>
        </p:spPr>
        <p:txBody>
          <a:bodyPr wrap="square" rtlCol="0">
            <a:spAutoFit/>
          </a:bodyPr>
          <a:lstStyle/>
          <a:p>
            <a:r>
              <a:rPr lang="en-US" dirty="0" smtClean="0"/>
              <a:t>FY17</a:t>
            </a:r>
            <a:endParaRPr lang="en-US" dirty="0"/>
          </a:p>
        </p:txBody>
      </p:sp>
      <p:sp>
        <p:nvSpPr>
          <p:cNvPr id="11" name="TextBox 10"/>
          <p:cNvSpPr txBox="1"/>
          <p:nvPr/>
        </p:nvSpPr>
        <p:spPr>
          <a:xfrm>
            <a:off x="8118792" y="786809"/>
            <a:ext cx="770027" cy="369332"/>
          </a:xfrm>
          <a:prstGeom prst="rect">
            <a:avLst/>
          </a:prstGeom>
          <a:noFill/>
        </p:spPr>
        <p:txBody>
          <a:bodyPr wrap="square" rtlCol="0">
            <a:spAutoFit/>
          </a:bodyPr>
          <a:lstStyle/>
          <a:p>
            <a:r>
              <a:rPr lang="en-US" dirty="0" smtClean="0"/>
              <a:t>FY18</a:t>
            </a:r>
            <a:endParaRPr lang="en-US" dirty="0"/>
          </a:p>
        </p:txBody>
      </p:sp>
      <p:sp>
        <p:nvSpPr>
          <p:cNvPr id="12" name="TextBox 11"/>
          <p:cNvSpPr txBox="1"/>
          <p:nvPr/>
        </p:nvSpPr>
        <p:spPr>
          <a:xfrm>
            <a:off x="2438129" y="4275864"/>
            <a:ext cx="665567" cy="369332"/>
          </a:xfrm>
          <a:prstGeom prst="rect">
            <a:avLst/>
          </a:prstGeom>
          <a:noFill/>
        </p:spPr>
        <p:txBody>
          <a:bodyPr wrap="none" rtlCol="0">
            <a:spAutoFit/>
          </a:bodyPr>
          <a:lstStyle/>
          <a:p>
            <a:r>
              <a:rPr lang="en-US" dirty="0" smtClean="0"/>
              <a:t>FY19</a:t>
            </a:r>
            <a:endParaRPr lang="en-US" dirty="0"/>
          </a:p>
        </p:txBody>
      </p:sp>
      <p:pic>
        <p:nvPicPr>
          <p:cNvPr id="13" name="Content Placeholder 12"/>
          <p:cNvPicPr>
            <a:picLocks noGrp="1" noChangeAspect="1"/>
          </p:cNvPicPr>
          <p:nvPr>
            <p:ph idx="1"/>
          </p:nvPr>
        </p:nvPicPr>
        <p:blipFill>
          <a:blip r:embed="rId6"/>
          <a:stretch>
            <a:fillRect/>
          </a:stretch>
        </p:blipFill>
        <p:spPr>
          <a:xfrm>
            <a:off x="6116369" y="3808366"/>
            <a:ext cx="5367942" cy="2770909"/>
          </a:xfrm>
          <a:prstGeom prst="rect">
            <a:avLst/>
          </a:prstGeom>
        </p:spPr>
      </p:pic>
      <p:sp>
        <p:nvSpPr>
          <p:cNvPr id="4" name="TextBox 3"/>
          <p:cNvSpPr txBox="1"/>
          <p:nvPr/>
        </p:nvSpPr>
        <p:spPr>
          <a:xfrm>
            <a:off x="8118792" y="4179233"/>
            <a:ext cx="672300" cy="369332"/>
          </a:xfrm>
          <a:prstGeom prst="rect">
            <a:avLst/>
          </a:prstGeom>
          <a:noFill/>
        </p:spPr>
        <p:txBody>
          <a:bodyPr wrap="none" rtlCol="0">
            <a:spAutoFit/>
          </a:bodyPr>
          <a:lstStyle/>
          <a:p>
            <a:r>
              <a:rPr lang="en-US" dirty="0" smtClean="0"/>
              <a:t>FY20</a:t>
            </a:r>
            <a:endParaRPr lang="en-US" dirty="0"/>
          </a:p>
        </p:txBody>
      </p:sp>
    </p:spTree>
    <p:extLst>
      <p:ext uri="{BB962C8B-B14F-4D97-AF65-F5344CB8AC3E}">
        <p14:creationId xmlns:p14="http://schemas.microsoft.com/office/powerpoint/2010/main" val="1952068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3"/>
          <a:stretch>
            <a:fillRect/>
          </a:stretch>
        </p:blipFill>
        <p:spPr>
          <a:xfrm>
            <a:off x="923471" y="609600"/>
            <a:ext cx="10335932" cy="5649453"/>
          </a:xfrm>
          <a:prstGeom prst="rect">
            <a:avLst/>
          </a:prstGeom>
        </p:spPr>
      </p:pic>
    </p:spTree>
    <p:extLst>
      <p:ext uri="{BB962C8B-B14F-4D97-AF65-F5344CB8AC3E}">
        <p14:creationId xmlns:p14="http://schemas.microsoft.com/office/powerpoint/2010/main" val="367265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stretch>
            <a:fillRect/>
          </a:stretch>
        </p:blipFill>
        <p:spPr>
          <a:xfrm>
            <a:off x="538851" y="426720"/>
            <a:ext cx="11006233" cy="5907578"/>
          </a:xfrm>
          <a:prstGeom prst="rect">
            <a:avLst/>
          </a:prstGeom>
        </p:spPr>
      </p:pic>
    </p:spTree>
    <p:extLst>
      <p:ext uri="{BB962C8B-B14F-4D97-AF65-F5344CB8AC3E}">
        <p14:creationId xmlns:p14="http://schemas.microsoft.com/office/powerpoint/2010/main" val="2988413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is it hard to give out money?</a:t>
            </a:r>
            <a:endParaRPr lang="en-US" dirty="0"/>
          </a:p>
        </p:txBody>
      </p:sp>
      <p:sp>
        <p:nvSpPr>
          <p:cNvPr id="3" name="Content Placeholder 2"/>
          <p:cNvSpPr>
            <a:spLocks noGrp="1"/>
          </p:cNvSpPr>
          <p:nvPr>
            <p:ph idx="1"/>
          </p:nvPr>
        </p:nvSpPr>
        <p:spPr>
          <a:xfrm>
            <a:off x="204210" y="1619897"/>
            <a:ext cx="5348379" cy="4930532"/>
          </a:xfrm>
        </p:spPr>
        <p:txBody>
          <a:bodyPr>
            <a:normAutofit fontScale="92500" lnSpcReduction="20000"/>
          </a:bodyPr>
          <a:lstStyle/>
          <a:p>
            <a:r>
              <a:rPr lang="en-US" sz="2800" dirty="0" smtClean="0"/>
              <a:t>FY15 cost share</a:t>
            </a:r>
          </a:p>
          <a:p>
            <a:pPr lvl="1"/>
            <a:r>
              <a:rPr lang="en-US" sz="2400" dirty="0" smtClean="0"/>
              <a:t>16% canceled</a:t>
            </a:r>
          </a:p>
          <a:p>
            <a:pPr lvl="1"/>
            <a:r>
              <a:rPr lang="en-US" sz="2400" dirty="0" smtClean="0"/>
              <a:t>11% overestimated</a:t>
            </a:r>
          </a:p>
          <a:p>
            <a:pPr lvl="1"/>
            <a:r>
              <a:rPr lang="en-US" sz="2400" dirty="0" smtClean="0"/>
              <a:t>$4,885,627 approved and $3,526,410 paid out</a:t>
            </a:r>
          </a:p>
          <a:p>
            <a:r>
              <a:rPr lang="en-US" sz="2600" dirty="0" smtClean="0"/>
              <a:t>FY16 cost share</a:t>
            </a:r>
          </a:p>
          <a:p>
            <a:pPr lvl="1"/>
            <a:r>
              <a:rPr lang="en-US" sz="2400" dirty="0" smtClean="0"/>
              <a:t>13% canceled</a:t>
            </a:r>
          </a:p>
          <a:p>
            <a:pPr lvl="1"/>
            <a:r>
              <a:rPr lang="en-US" sz="2400" dirty="0" smtClean="0"/>
              <a:t>23% overestimated</a:t>
            </a:r>
          </a:p>
          <a:p>
            <a:pPr lvl="1"/>
            <a:r>
              <a:rPr lang="en-US" sz="2400" dirty="0" smtClean="0"/>
              <a:t>$8,904,428 approved and $5,733,397 paid out</a:t>
            </a:r>
          </a:p>
          <a:p>
            <a:r>
              <a:rPr lang="en-US" sz="2600" dirty="0" smtClean="0"/>
              <a:t>FY17 cost share</a:t>
            </a:r>
          </a:p>
          <a:p>
            <a:pPr lvl="1"/>
            <a:r>
              <a:rPr lang="en-US" sz="2400" dirty="0" smtClean="0"/>
              <a:t>23% canceled</a:t>
            </a:r>
          </a:p>
          <a:p>
            <a:pPr lvl="1"/>
            <a:r>
              <a:rPr lang="en-US" sz="2400" dirty="0" smtClean="0"/>
              <a:t>25% overestimated</a:t>
            </a:r>
          </a:p>
          <a:p>
            <a:pPr lvl="1"/>
            <a:r>
              <a:rPr lang="en-US" sz="2400" dirty="0"/>
              <a:t>$</a:t>
            </a:r>
            <a:r>
              <a:rPr lang="en-US" sz="2400" dirty="0" smtClean="0"/>
              <a:t>6,006,932 approved and $3,870,289 paid out</a:t>
            </a:r>
          </a:p>
          <a:p>
            <a:endParaRPr lang="en-US" sz="2600" dirty="0" smtClean="0"/>
          </a:p>
          <a:p>
            <a:pPr lvl="1"/>
            <a:endParaRPr lang="en-US" sz="2400" dirty="0" smtClean="0"/>
          </a:p>
          <a:p>
            <a:pPr lvl="1"/>
            <a:endParaRPr lang="en-US" sz="2400" dirty="0" smtClean="0"/>
          </a:p>
          <a:p>
            <a:pPr lvl="1"/>
            <a:endParaRPr lang="en-US" dirty="0" smtClean="0"/>
          </a:p>
          <a:p>
            <a:pPr lvl="1"/>
            <a:endParaRPr lang="en-US" dirty="0" smtClean="0"/>
          </a:p>
          <a:p>
            <a:pPr marL="274320" lvl="1" indent="0">
              <a:buNone/>
            </a:pPr>
            <a:endParaRPr lang="en-US" dirty="0" smtClean="0"/>
          </a:p>
        </p:txBody>
      </p:sp>
      <p:pic>
        <p:nvPicPr>
          <p:cNvPr id="5" name="Picture 4"/>
          <p:cNvPicPr>
            <a:picLocks noChangeAspect="1"/>
          </p:cNvPicPr>
          <p:nvPr/>
        </p:nvPicPr>
        <p:blipFill>
          <a:blip r:embed="rId3"/>
          <a:stretch>
            <a:fillRect/>
          </a:stretch>
        </p:blipFill>
        <p:spPr>
          <a:xfrm>
            <a:off x="5164964" y="1619897"/>
            <a:ext cx="6792346" cy="4082634"/>
          </a:xfrm>
          <a:prstGeom prst="rect">
            <a:avLst/>
          </a:prstGeom>
        </p:spPr>
      </p:pic>
    </p:spTree>
    <p:extLst>
      <p:ext uri="{BB962C8B-B14F-4D97-AF65-F5344CB8AC3E}">
        <p14:creationId xmlns:p14="http://schemas.microsoft.com/office/powerpoint/2010/main" val="3189982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FY 17 Approved in September 2018</a:t>
            </a:r>
            <a:endParaRPr lang="en-US" dirty="0"/>
          </a:p>
        </p:txBody>
      </p:sp>
      <p:sp>
        <p:nvSpPr>
          <p:cNvPr id="3" name="Content Placeholder 2"/>
          <p:cNvSpPr>
            <a:spLocks noGrp="1"/>
          </p:cNvSpPr>
          <p:nvPr>
            <p:ph idx="1"/>
          </p:nvPr>
        </p:nvSpPr>
        <p:spPr/>
        <p:txBody>
          <a:bodyPr>
            <a:normAutofit/>
          </a:bodyPr>
          <a:lstStyle/>
          <a:p>
            <a:r>
              <a:rPr lang="en-US" sz="2800" dirty="0" smtClean="0"/>
              <a:t>Requests 1242 individuals and $8,961,250.78</a:t>
            </a:r>
          </a:p>
          <a:p>
            <a:r>
              <a:rPr lang="en-US" sz="2800" dirty="0" smtClean="0"/>
              <a:t>Approved 942 individuals and $6,011,372.44</a:t>
            </a:r>
          </a:p>
          <a:p>
            <a:r>
              <a:rPr lang="en-US" sz="2800" dirty="0" smtClean="0"/>
              <a:t>Completion Date 10/1/20</a:t>
            </a:r>
          </a:p>
          <a:p>
            <a:r>
              <a:rPr lang="en-US" sz="2800" dirty="0" smtClean="0"/>
              <a:t>At 24 months</a:t>
            </a:r>
          </a:p>
          <a:p>
            <a:pPr lvl="1"/>
            <a:r>
              <a:rPr lang="en-US" sz="2800" dirty="0" smtClean="0"/>
              <a:t>23% canceled</a:t>
            </a:r>
          </a:p>
          <a:p>
            <a:pPr lvl="1"/>
            <a:r>
              <a:rPr lang="en-US" sz="2800" dirty="0" smtClean="0"/>
              <a:t>70% paid</a:t>
            </a:r>
          </a:p>
          <a:p>
            <a:pPr lvl="1"/>
            <a:r>
              <a:rPr lang="en-US" sz="2800" dirty="0" smtClean="0"/>
              <a:t>$479,877 still to be paid</a:t>
            </a:r>
          </a:p>
          <a:p>
            <a:endParaRPr lang="en-US" sz="2800" dirty="0"/>
          </a:p>
        </p:txBody>
      </p:sp>
    </p:spTree>
    <p:extLst>
      <p:ext uri="{BB962C8B-B14F-4D97-AF65-F5344CB8AC3E}">
        <p14:creationId xmlns:p14="http://schemas.microsoft.com/office/powerpoint/2010/main" val="451716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 Cost Share Projects Money</a:t>
            </a:r>
            <a:br>
              <a:rPr lang="en-US" dirty="0" smtClean="0"/>
            </a:br>
            <a:r>
              <a:rPr lang="en-US" dirty="0" smtClean="0"/>
              <a:t>FY 17 Funds</a:t>
            </a:r>
            <a:endParaRPr lang="en-US" dirty="0"/>
          </a:p>
        </p:txBody>
      </p:sp>
      <p:pic>
        <p:nvPicPr>
          <p:cNvPr id="6" name="Content Placeholder 5"/>
          <p:cNvPicPr>
            <a:picLocks noGrp="1" noChangeAspect="1"/>
          </p:cNvPicPr>
          <p:nvPr>
            <p:ph idx="1"/>
          </p:nvPr>
        </p:nvPicPr>
        <p:blipFill rotWithShape="1">
          <a:blip r:embed="rId2"/>
          <a:srcRect l="5295" t="2764" r="1701"/>
          <a:stretch/>
        </p:blipFill>
        <p:spPr>
          <a:xfrm>
            <a:off x="1928745" y="1965960"/>
            <a:ext cx="8304029" cy="4653952"/>
          </a:xfrm>
          <a:prstGeom prst="rect">
            <a:avLst/>
          </a:prstGeom>
        </p:spPr>
      </p:pic>
    </p:spTree>
    <p:extLst>
      <p:ext uri="{BB962C8B-B14F-4D97-AF65-F5344CB8AC3E}">
        <p14:creationId xmlns:p14="http://schemas.microsoft.com/office/powerpoint/2010/main" val="2266952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FY18 Approved in February 2019</a:t>
            </a:r>
            <a:endParaRPr lang="en-US" dirty="0"/>
          </a:p>
        </p:txBody>
      </p:sp>
      <p:sp>
        <p:nvSpPr>
          <p:cNvPr id="3" name="Content Placeholder 2"/>
          <p:cNvSpPr>
            <a:spLocks noGrp="1"/>
          </p:cNvSpPr>
          <p:nvPr>
            <p:ph idx="1"/>
          </p:nvPr>
        </p:nvSpPr>
        <p:spPr/>
        <p:txBody>
          <a:bodyPr/>
          <a:lstStyle/>
          <a:p>
            <a:pPr lvl="0">
              <a:buClr>
                <a:srgbClr val="3494BA"/>
              </a:buClr>
            </a:pPr>
            <a:r>
              <a:rPr lang="en-US" sz="2800" dirty="0">
                <a:solidFill>
                  <a:srgbClr val="3494BA"/>
                </a:solidFill>
              </a:rPr>
              <a:t>Requests </a:t>
            </a:r>
            <a:r>
              <a:rPr lang="en-US" sz="2800" dirty="0" smtClean="0">
                <a:solidFill>
                  <a:srgbClr val="3494BA"/>
                </a:solidFill>
              </a:rPr>
              <a:t>541 </a:t>
            </a:r>
            <a:r>
              <a:rPr lang="en-US" sz="2800" dirty="0">
                <a:solidFill>
                  <a:srgbClr val="3494BA"/>
                </a:solidFill>
              </a:rPr>
              <a:t>individuals and </a:t>
            </a:r>
            <a:r>
              <a:rPr lang="en-US" sz="2800" dirty="0" smtClean="0">
                <a:solidFill>
                  <a:srgbClr val="3494BA"/>
                </a:solidFill>
              </a:rPr>
              <a:t>$4,051,130</a:t>
            </a:r>
            <a:endParaRPr lang="en-US" sz="2800" dirty="0">
              <a:solidFill>
                <a:srgbClr val="3494BA"/>
              </a:solidFill>
            </a:endParaRPr>
          </a:p>
          <a:p>
            <a:pPr lvl="0">
              <a:buClr>
                <a:srgbClr val="3494BA"/>
              </a:buClr>
            </a:pPr>
            <a:r>
              <a:rPr lang="en-US" sz="2800" dirty="0">
                <a:solidFill>
                  <a:srgbClr val="3494BA"/>
                </a:solidFill>
              </a:rPr>
              <a:t>Approved </a:t>
            </a:r>
            <a:r>
              <a:rPr lang="en-US" sz="2800" dirty="0" smtClean="0">
                <a:solidFill>
                  <a:srgbClr val="3494BA"/>
                </a:solidFill>
              </a:rPr>
              <a:t>403 </a:t>
            </a:r>
            <a:r>
              <a:rPr lang="en-US" sz="2800" dirty="0">
                <a:solidFill>
                  <a:srgbClr val="3494BA"/>
                </a:solidFill>
              </a:rPr>
              <a:t>individuals and </a:t>
            </a:r>
            <a:r>
              <a:rPr lang="en-US" sz="2800" dirty="0" smtClean="0">
                <a:solidFill>
                  <a:srgbClr val="3494BA"/>
                </a:solidFill>
              </a:rPr>
              <a:t>$2,469,726.78</a:t>
            </a:r>
            <a:endParaRPr lang="en-US" sz="2800" dirty="0">
              <a:solidFill>
                <a:srgbClr val="3494BA"/>
              </a:solidFill>
            </a:endParaRPr>
          </a:p>
          <a:p>
            <a:pPr lvl="0">
              <a:buClr>
                <a:srgbClr val="3494BA"/>
              </a:buClr>
            </a:pPr>
            <a:r>
              <a:rPr lang="en-US" sz="2800" dirty="0"/>
              <a:t>At </a:t>
            </a:r>
            <a:r>
              <a:rPr lang="en-US" sz="2800" dirty="0" smtClean="0"/>
              <a:t>20 </a:t>
            </a:r>
            <a:r>
              <a:rPr lang="en-US" sz="2800" dirty="0"/>
              <a:t>months</a:t>
            </a:r>
          </a:p>
          <a:p>
            <a:pPr lvl="1">
              <a:buClr>
                <a:srgbClr val="3494BA"/>
              </a:buClr>
            </a:pPr>
            <a:r>
              <a:rPr lang="en-US" sz="2800" dirty="0" smtClean="0"/>
              <a:t>15% </a:t>
            </a:r>
            <a:r>
              <a:rPr lang="en-US" sz="2800" dirty="0"/>
              <a:t>canceled</a:t>
            </a:r>
          </a:p>
          <a:p>
            <a:pPr lvl="1">
              <a:buClr>
                <a:srgbClr val="3494BA"/>
              </a:buClr>
            </a:pPr>
            <a:r>
              <a:rPr lang="en-US" sz="2800" dirty="0" smtClean="0"/>
              <a:t>52% </a:t>
            </a:r>
            <a:r>
              <a:rPr lang="en-US" sz="2800" dirty="0"/>
              <a:t>paid</a:t>
            </a:r>
          </a:p>
          <a:p>
            <a:pPr lvl="1">
              <a:buClr>
                <a:srgbClr val="3494BA"/>
              </a:buClr>
            </a:pPr>
            <a:r>
              <a:rPr lang="en-US" sz="2800" dirty="0" smtClean="0"/>
              <a:t>$861,334 </a:t>
            </a:r>
            <a:r>
              <a:rPr lang="en-US" sz="2800" dirty="0"/>
              <a:t>still to be paid</a:t>
            </a:r>
          </a:p>
          <a:p>
            <a:endParaRPr lang="en-US" dirty="0"/>
          </a:p>
        </p:txBody>
      </p:sp>
    </p:spTree>
    <p:extLst>
      <p:ext uri="{BB962C8B-B14F-4D97-AF65-F5344CB8AC3E}">
        <p14:creationId xmlns:p14="http://schemas.microsoft.com/office/powerpoint/2010/main" val="2566630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93940"/>
            <a:ext cx="9875520" cy="1356360"/>
          </a:xfrm>
        </p:spPr>
        <p:txBody>
          <a:bodyPr/>
          <a:lstStyle/>
          <a:p>
            <a:pPr algn="ctr"/>
            <a:r>
              <a:rPr lang="en-US" dirty="0"/>
              <a:t>State Cost Share Projects Money</a:t>
            </a:r>
            <a:br>
              <a:rPr lang="en-US" dirty="0"/>
            </a:br>
            <a:r>
              <a:rPr lang="en-US" dirty="0"/>
              <a:t>FY </a:t>
            </a:r>
            <a:r>
              <a:rPr lang="en-US" dirty="0" smtClean="0"/>
              <a:t>18 </a:t>
            </a:r>
            <a:r>
              <a:rPr lang="en-US" dirty="0"/>
              <a:t>Funds</a:t>
            </a:r>
          </a:p>
        </p:txBody>
      </p:sp>
      <p:pic>
        <p:nvPicPr>
          <p:cNvPr id="4" name="Content Placeholder 3"/>
          <p:cNvPicPr>
            <a:picLocks noGrp="1" noChangeAspect="1"/>
          </p:cNvPicPr>
          <p:nvPr>
            <p:ph idx="1"/>
          </p:nvPr>
        </p:nvPicPr>
        <p:blipFill rotWithShape="1">
          <a:blip r:embed="rId2"/>
          <a:srcRect b="5696"/>
          <a:stretch/>
        </p:blipFill>
        <p:spPr>
          <a:xfrm>
            <a:off x="1365459" y="1673525"/>
            <a:ext cx="9969777" cy="4839417"/>
          </a:xfrm>
          <a:prstGeom prst="rect">
            <a:avLst/>
          </a:prstGeom>
        </p:spPr>
      </p:pic>
    </p:spTree>
    <p:extLst>
      <p:ext uri="{BB962C8B-B14F-4D97-AF65-F5344CB8AC3E}">
        <p14:creationId xmlns:p14="http://schemas.microsoft.com/office/powerpoint/2010/main" val="22633996"/>
      </p:ext>
    </p:extLst>
  </p:cSld>
  <p:clrMapOvr>
    <a:masterClrMapping/>
  </p:clrMapOvr>
</p:sld>
</file>

<file path=ppt/theme/theme1.xml><?xml version="1.0" encoding="utf-8"?>
<a:theme xmlns:a="http://schemas.openxmlformats.org/drawingml/2006/main" name="Basis">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1428</TotalTime>
  <Words>724</Words>
  <Application>Microsoft Office PowerPoint</Application>
  <PresentationFormat>Widescreen</PresentationFormat>
  <Paragraphs>137</Paragraphs>
  <Slides>20</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Calibri</vt:lpstr>
      <vt:lpstr>Corbel</vt:lpstr>
      <vt:lpstr>Basis</vt:lpstr>
      <vt:lpstr>Tobacco Settlement Oversight</vt:lpstr>
      <vt:lpstr>State Cost Share Summary</vt:lpstr>
      <vt:lpstr>PowerPoint Presentation</vt:lpstr>
      <vt:lpstr>PowerPoint Presentation</vt:lpstr>
      <vt:lpstr>Why is it hard to give out money?</vt:lpstr>
      <vt:lpstr>FY 17 Approved in September 2018</vt:lpstr>
      <vt:lpstr>State Cost Share Projects Money FY 17 Funds</vt:lpstr>
      <vt:lpstr>FY18 Approved in February 2019</vt:lpstr>
      <vt:lpstr>State Cost Share Projects Money FY 18 Funds</vt:lpstr>
      <vt:lpstr>FY19 Approved in July 2019</vt:lpstr>
      <vt:lpstr>State Cost Share Projects Money FY 19 Funds</vt:lpstr>
      <vt:lpstr>FY20 Approved in January 2020</vt:lpstr>
      <vt:lpstr>State Cost Share Projects Money FY 20 Funds</vt:lpstr>
      <vt:lpstr>26-year Total Applications Approved </vt:lpstr>
      <vt:lpstr>26-year Total Dollars Approved</vt:lpstr>
      <vt:lpstr>Account balance</vt:lpstr>
      <vt:lpstr>Demonstration of Need</vt:lpstr>
      <vt:lpstr>Regulation Revision</vt:lpstr>
      <vt:lpstr>Contact Information</vt:lpstr>
      <vt:lpstr>PowerPoint Presentation</vt:lpstr>
    </vt:vector>
  </TitlesOfParts>
  <Company>Commonwealth of Kentucky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Tobacco Settlement Oversight</dc:title>
  <dc:creator>Akers, Paulette (EEC)</dc:creator>
  <cp:lastModifiedBy>Akers, Paulette (EEC)</cp:lastModifiedBy>
  <cp:revision>78</cp:revision>
  <cp:lastPrinted>2018-12-04T21:06:31Z</cp:lastPrinted>
  <dcterms:created xsi:type="dcterms:W3CDTF">2018-11-30T20:22:37Z</dcterms:created>
  <dcterms:modified xsi:type="dcterms:W3CDTF">2020-11-04T21:06:25Z</dcterms:modified>
</cp:coreProperties>
</file>