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951" r:id="rId2"/>
    <p:sldId id="877" r:id="rId3"/>
    <p:sldId id="1895" r:id="rId4"/>
    <p:sldId id="1964" r:id="rId5"/>
    <p:sldId id="1840" r:id="rId6"/>
    <p:sldId id="2151" r:id="rId7"/>
    <p:sldId id="2148" r:id="rId8"/>
    <p:sldId id="1753" r:id="rId9"/>
    <p:sldId id="979" r:id="rId10"/>
    <p:sldId id="983" r:id="rId11"/>
    <p:sldId id="1004" r:id="rId12"/>
    <p:sldId id="2147" r:id="rId13"/>
    <p:sldId id="1677" r:id="rId14"/>
    <p:sldId id="984" r:id="rId15"/>
    <p:sldId id="980" r:id="rId16"/>
    <p:sldId id="2140" r:id="rId17"/>
    <p:sldId id="2131" r:id="rId18"/>
    <p:sldId id="2127" r:id="rId19"/>
    <p:sldId id="2125" r:id="rId20"/>
    <p:sldId id="2142" r:id="rId21"/>
    <p:sldId id="1716" r:id="rId22"/>
    <p:sldId id="1714" r:id="rId23"/>
    <p:sldId id="2143" r:id="rId24"/>
    <p:sldId id="2137" r:id="rId25"/>
    <p:sldId id="2146" r:id="rId26"/>
    <p:sldId id="1751" r:id="rId27"/>
    <p:sldId id="92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204498"/>
    <a:srgbClr val="205598"/>
    <a:srgbClr val="2055A1"/>
    <a:srgbClr val="CAD6EB"/>
    <a:srgbClr val="D7918B"/>
    <a:srgbClr val="869ACC"/>
    <a:srgbClr val="B6DDEC"/>
    <a:srgbClr val="12353A"/>
    <a:srgbClr val="FFCF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67" autoAdjust="0"/>
    <p:restoredTop sz="97396" autoAdjust="0"/>
  </p:normalViewPr>
  <p:slideViewPr>
    <p:cSldViewPr snapToGrid="0" snapToObjects="1" showGuides="1">
      <p:cViewPr varScale="1">
        <p:scale>
          <a:sx n="82" d="100"/>
          <a:sy n="82" d="100"/>
        </p:scale>
        <p:origin x="90" y="342"/>
      </p:cViewPr>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pb\vy3mz12534567kyhd6lt4nrm0000gp\T\com.microsoft.Outlook\Outlook%20Temp\Markey%20Annual%20Report%20Data%20Request%20FY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ar\folders\pb\vy3mz12534567kyhd6lt4nrm0000gp\T\com.microsoft.Outlook\Outlook%20Temp\Markey%20Annual%20Report%20Data%20Request%20FY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'IP, OP Unique'!$B$1</c:f>
              <c:strCache>
                <c:ptCount val="1"/>
                <c:pt idx="0">
                  <c:v>IP Visits</c:v>
                </c:pt>
              </c:strCache>
            </c:strRef>
          </c:tx>
          <c:spPr>
            <a:solidFill>
              <a:schemeClr val="accent1"/>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'IP, OP Unique'!$A$5:$A$9</c:f>
              <c:numCache>
                <c:formatCode>General</c:formatCode>
                <c:ptCount val="5"/>
                <c:pt idx="0">
                  <c:v>2016</c:v>
                </c:pt>
                <c:pt idx="1">
                  <c:v>2017</c:v>
                </c:pt>
                <c:pt idx="2">
                  <c:v>2018</c:v>
                </c:pt>
                <c:pt idx="3">
                  <c:v>2019</c:v>
                </c:pt>
                <c:pt idx="4">
                  <c:v>2020</c:v>
                </c:pt>
              </c:numCache>
            </c:numRef>
          </c:cat>
          <c:val>
            <c:numRef>
              <c:f>'IP, OP Unique'!$B$5:$B$9</c:f>
              <c:numCache>
                <c:formatCode>_(* #,##0_);_(* \(#,##0\);_(* "-"??_);_(@_)</c:formatCode>
                <c:ptCount val="5"/>
                <c:pt idx="0">
                  <c:v>3265</c:v>
                </c:pt>
                <c:pt idx="1">
                  <c:v>3352</c:v>
                </c:pt>
                <c:pt idx="2">
                  <c:v>3560</c:v>
                </c:pt>
                <c:pt idx="3">
                  <c:v>3818</c:v>
                </c:pt>
                <c:pt idx="4">
                  <c:v>3711</c:v>
                </c:pt>
              </c:numCache>
            </c:numRef>
          </c:val>
          <c:extLst xmlns:c16r2="http://schemas.microsoft.com/office/drawing/2015/06/chart">
            <c:ext xmlns:c16="http://schemas.microsoft.com/office/drawing/2014/chart" uri="{C3380CC4-5D6E-409C-BE32-E72D297353CC}">
              <c16:uniqueId val="{00000000-C1C6-3D42-B87D-1C8A6466DCB4}"/>
            </c:ext>
          </c:extLst>
        </c:ser>
        <c:dLbls>
          <c:showLegendKey val="0"/>
          <c:showVal val="0"/>
          <c:showCatName val="0"/>
          <c:showSerName val="0"/>
          <c:showPercent val="0"/>
          <c:showBubbleSize val="0"/>
        </c:dLbls>
        <c:gapWidth val="40"/>
        <c:overlap val="100"/>
        <c:axId val="437513320"/>
        <c:axId val="437514496"/>
      </c:barChart>
      <c:catAx>
        <c:axId val="43751332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Franklin Gothic Medium" panose="020B0603020102020204" pitchFamily="34" charset="0"/>
                <a:ea typeface="+mn-ea"/>
                <a:cs typeface="+mn-cs"/>
              </a:defRPr>
            </a:pPr>
            <a:endParaRPr lang="en-US"/>
          </a:p>
        </c:txPr>
        <c:crossAx val="437514496"/>
        <c:crosses val="autoZero"/>
        <c:auto val="1"/>
        <c:lblAlgn val="ctr"/>
        <c:lblOffset val="100"/>
        <c:noMultiLvlLbl val="0"/>
      </c:catAx>
      <c:valAx>
        <c:axId val="437514496"/>
        <c:scaling>
          <c:orientation val="minMax"/>
          <c:min val="0"/>
        </c:scaling>
        <c:delete val="0"/>
        <c:axPos val="l"/>
        <c:numFmt formatCode="_(* #,##0_);_(* \(#,##0\);_(* &quot;-&quot;??_);_(@_)"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Franklin Gothic Medium" panose="020B0603020102020204" pitchFamily="34" charset="0"/>
                <a:ea typeface="+mn-ea"/>
                <a:cs typeface="+mn-cs"/>
              </a:defRPr>
            </a:pPr>
            <a:endParaRPr lang="en-US"/>
          </a:p>
        </c:txPr>
        <c:crossAx val="437513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'IP, OP Unique'!$C$1</c:f>
              <c:strCache>
                <c:ptCount val="1"/>
                <c:pt idx="0">
                  <c:v>OP Visits</c:v>
                </c:pt>
              </c:strCache>
            </c:strRef>
          </c:tx>
          <c:spPr>
            <a:solidFill>
              <a:schemeClr val="accent1"/>
            </a:solidFill>
            <a:ln>
              <a:noFill/>
            </a:ln>
            <a:effectLst/>
          </c:spPr>
          <c:invertIfNegative val="0"/>
          <c:dLbls>
            <c:dLbl>
              <c:idx val="0"/>
              <c:layout>
                <c:manualLayout>
                  <c:x val="-2.7087945548978707E-17"/>
                  <c:y val="9.8621320531716468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1F2-DB4F-A355-1771E947BE24}"/>
                </c:ext>
                <c:ext xmlns:c15="http://schemas.microsoft.com/office/drawing/2012/chart" uri="{CE6537A1-D6FC-4f65-9D91-7224C49458BB}"/>
              </c:extLst>
            </c:dLbl>
            <c:dLbl>
              <c:idx val="2"/>
              <c:layout>
                <c:manualLayout>
                  <c:x val="-2.9550827423167848E-3"/>
                  <c:y val="-1.479319807975746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1F2-DB4F-A355-1771E947BE24}"/>
                </c:ext>
                <c:ext xmlns:c15="http://schemas.microsoft.com/office/drawing/2012/chart" uri="{CE6537A1-D6FC-4f65-9D91-7224C49458BB}"/>
              </c:extLst>
            </c:dLbl>
            <c:dLbl>
              <c:idx val="3"/>
              <c:layout>
                <c:manualLayout>
                  <c:x val="8.8652482269503553E-3"/>
                  <c:y val="-9.8621320531716468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1F2-DB4F-A355-1771E947BE24}"/>
                </c:ext>
                <c:ext xmlns:c15="http://schemas.microsoft.com/office/drawing/2012/chart" uri="{CE6537A1-D6FC-4f65-9D91-7224C49458BB}"/>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Franklin Gothic Medium" panose="020B0603020102020204" pitchFamily="34" charset="0"/>
                        <a:ea typeface="+mn-ea"/>
                        <a:cs typeface="+mn-cs"/>
                      </a:defRPr>
                    </a:pPr>
                    <a:fld id="{8208ED2E-ADFA-6543-9216-EFAD413A5419}" type="VALUE">
                      <a:rPr lang="en-US" sz="1400" dirty="0">
                        <a:solidFill>
                          <a:schemeClr val="bg1"/>
                        </a:solidFill>
                      </a:rPr>
                      <a:pPr>
                        <a:defRPr sz="1400">
                          <a:solidFill>
                            <a:schemeClr val="accent2"/>
                          </a:solidFill>
                          <a:latin typeface="Franklin Gothic Medium" panose="020B06030201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1F2-DB4F-A355-1771E947BE24}"/>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'IP, OP Unique'!$A$5:$A$9</c:f>
              <c:numCache>
                <c:formatCode>General</c:formatCode>
                <c:ptCount val="5"/>
                <c:pt idx="0">
                  <c:v>2016</c:v>
                </c:pt>
                <c:pt idx="1">
                  <c:v>2017</c:v>
                </c:pt>
                <c:pt idx="2">
                  <c:v>2018</c:v>
                </c:pt>
                <c:pt idx="3">
                  <c:v>2019</c:v>
                </c:pt>
                <c:pt idx="4">
                  <c:v>2020</c:v>
                </c:pt>
              </c:numCache>
            </c:numRef>
          </c:cat>
          <c:val>
            <c:numRef>
              <c:f>'IP, OP Unique'!$C$5:$C$9</c:f>
              <c:numCache>
                <c:formatCode>_(* #,##0_);_(* \(#,##0\);_(* "-"??_);_(@_)</c:formatCode>
                <c:ptCount val="5"/>
                <c:pt idx="0">
                  <c:v>95184</c:v>
                </c:pt>
                <c:pt idx="1">
                  <c:v>98026</c:v>
                </c:pt>
                <c:pt idx="2">
                  <c:v>101659</c:v>
                </c:pt>
                <c:pt idx="3">
                  <c:v>108541</c:v>
                </c:pt>
                <c:pt idx="4">
                  <c:v>114473</c:v>
                </c:pt>
              </c:numCache>
            </c:numRef>
          </c:val>
          <c:extLst xmlns:c16r2="http://schemas.microsoft.com/office/drawing/2015/06/chart">
            <c:ext xmlns:c16="http://schemas.microsoft.com/office/drawing/2014/chart" uri="{C3380CC4-5D6E-409C-BE32-E72D297353CC}">
              <c16:uniqueId val="{00000000-71F2-DB4F-A355-1771E947BE24}"/>
            </c:ext>
          </c:extLst>
        </c:ser>
        <c:dLbls>
          <c:dLblPos val="inEnd"/>
          <c:showLegendKey val="0"/>
          <c:showVal val="1"/>
          <c:showCatName val="0"/>
          <c:showSerName val="0"/>
          <c:showPercent val="0"/>
          <c:showBubbleSize val="0"/>
        </c:dLbls>
        <c:gapWidth val="40"/>
        <c:overlap val="100"/>
        <c:axId val="437518808"/>
        <c:axId val="322015560"/>
      </c:barChart>
      <c:catAx>
        <c:axId val="43751880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Franklin Gothic Medium" panose="020B0603020102020204" pitchFamily="34" charset="0"/>
                <a:ea typeface="+mn-ea"/>
                <a:cs typeface="+mn-cs"/>
              </a:defRPr>
            </a:pPr>
            <a:endParaRPr lang="en-US"/>
          </a:p>
        </c:txPr>
        <c:crossAx val="322015560"/>
        <c:crosses val="autoZero"/>
        <c:auto val="1"/>
        <c:lblAlgn val="ctr"/>
        <c:lblOffset val="100"/>
        <c:noMultiLvlLbl val="0"/>
      </c:catAx>
      <c:valAx>
        <c:axId val="322015560"/>
        <c:scaling>
          <c:orientation val="minMax"/>
        </c:scaling>
        <c:delete val="0"/>
        <c:axPos val="l"/>
        <c:numFmt formatCode="_(* #,##0_);_(* \(#,##0\);_(* &quot;-&quot;??_);_(@_)"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Franklin Gothic Medium" panose="020B0603020102020204" pitchFamily="34" charset="0"/>
                <a:ea typeface="+mn-ea"/>
                <a:cs typeface="+mn-cs"/>
              </a:defRPr>
            </a:pPr>
            <a:endParaRPr lang="en-US"/>
          </a:p>
        </c:txPr>
        <c:crossAx val="437518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infusion visits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4-9B5B-C340-B1FE-B38AAB84004A}"/>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9B5B-C340-B1FE-B38AAB84004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6-9B5B-C340-B1FE-B38AAB84004A}"/>
              </c:ext>
            </c:extLst>
          </c:dPt>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7-9B5B-C340-B1FE-B38AAB84004A}"/>
              </c:ext>
            </c:extLst>
          </c:dPt>
          <c:dPt>
            <c:idx val="4"/>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8-9B5B-C340-B1FE-B38AAB84004A}"/>
              </c:ext>
            </c:extLst>
          </c:dPt>
          <c:dPt>
            <c:idx val="5"/>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9-9B5B-C340-B1FE-B38AAB84004A}"/>
              </c:ext>
            </c:extLst>
          </c:dPt>
          <c:dPt>
            <c:idx val="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A-9B5B-C340-B1FE-B38AAB84004A}"/>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B-9B5B-C340-B1FE-B38AAB84004A}"/>
              </c:ext>
            </c:extLst>
          </c:dPt>
          <c:dPt>
            <c:idx val="8"/>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C-9B5B-C340-B1FE-B38AAB84004A}"/>
              </c:ext>
            </c:extLst>
          </c:dPt>
          <c:cat>
            <c:strRef>
              <c:f>Sheet1!$A$2:$A$12</c:f>
              <c:strCache>
                <c:ptCount val="11"/>
                <c:pt idx="0">
                  <c:v>January</c:v>
                </c:pt>
                <c:pt idx="1">
                  <c:v>February</c:v>
                </c:pt>
                <c:pt idx="2">
                  <c:v>March</c:v>
                </c:pt>
                <c:pt idx="3">
                  <c:v>April</c:v>
                </c:pt>
                <c:pt idx="4">
                  <c:v>May</c:v>
                </c:pt>
                <c:pt idx="5">
                  <c:v>June</c:v>
                </c:pt>
                <c:pt idx="6">
                  <c:v>July</c:v>
                </c:pt>
                <c:pt idx="7">
                  <c:v>August</c:v>
                </c:pt>
                <c:pt idx="8">
                  <c:v>September</c:v>
                </c:pt>
                <c:pt idx="9">
                  <c:v>October</c:v>
                </c:pt>
                <c:pt idx="10">
                  <c:v>November</c:v>
                </c:pt>
              </c:strCache>
            </c:strRef>
          </c:cat>
          <c:val>
            <c:numRef>
              <c:f>Sheet1!$B$2:$B$12</c:f>
              <c:numCache>
                <c:formatCode>_(* #,##0_);_(* \(#,##0\);_(* "-"??_);_(@_)</c:formatCode>
                <c:ptCount val="11"/>
                <c:pt idx="0">
                  <c:v>1891</c:v>
                </c:pt>
                <c:pt idx="1">
                  <c:v>1780</c:v>
                </c:pt>
                <c:pt idx="2">
                  <c:v>1866</c:v>
                </c:pt>
                <c:pt idx="3">
                  <c:v>1793</c:v>
                </c:pt>
                <c:pt idx="4">
                  <c:v>1868</c:v>
                </c:pt>
                <c:pt idx="5">
                  <c:v>1853</c:v>
                </c:pt>
                <c:pt idx="6">
                  <c:v>1932</c:v>
                </c:pt>
                <c:pt idx="7">
                  <c:v>1853</c:v>
                </c:pt>
                <c:pt idx="8">
                  <c:v>1809</c:v>
                </c:pt>
                <c:pt idx="9">
                  <c:v>1948</c:v>
                </c:pt>
                <c:pt idx="10">
                  <c:v>1780</c:v>
                </c:pt>
              </c:numCache>
            </c:numRef>
          </c:val>
          <c:extLst xmlns:c16r2="http://schemas.microsoft.com/office/drawing/2015/06/chart">
            <c:ext xmlns:c16="http://schemas.microsoft.com/office/drawing/2014/chart" uri="{C3380CC4-5D6E-409C-BE32-E72D297353CC}">
              <c16:uniqueId val="{00000000-9B5B-C340-B1FE-B38AAB84004A}"/>
            </c:ext>
          </c:extLst>
        </c:ser>
        <c:dLbls>
          <c:showLegendKey val="0"/>
          <c:showVal val="0"/>
          <c:showCatName val="0"/>
          <c:showSerName val="0"/>
          <c:showPercent val="0"/>
          <c:showBubbleSize val="0"/>
        </c:dLbls>
        <c:gapWidth val="62"/>
        <c:overlap val="-27"/>
        <c:axId val="521358840"/>
        <c:axId val="521355704"/>
      </c:barChart>
      <c:catAx>
        <c:axId val="521358840"/>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55704"/>
        <c:crosses val="autoZero"/>
        <c:auto val="1"/>
        <c:lblAlgn val="ctr"/>
        <c:lblOffset val="100"/>
        <c:noMultiLvlLbl val="0"/>
      </c:catAx>
      <c:valAx>
        <c:axId val="521355704"/>
        <c:scaling>
          <c:orientation val="minMax"/>
        </c:scaling>
        <c:delete val="0"/>
        <c:axPos val="l"/>
        <c:numFmt formatCode="_(* #,##0_);_(* \(#,##0\);_(* &quot;-&quot;??_);_(@_)"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588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Franklin Gothic Medium" panose="020B06030201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telehealth visits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A-22A0-134C-92B5-0E9C04A001A8}"/>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9-22A0-134C-92B5-0E9C04A001A8}"/>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8-22A0-134C-92B5-0E9C04A001A8}"/>
              </c:ext>
            </c:extLst>
          </c:dPt>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7-22A0-134C-92B5-0E9C04A001A8}"/>
              </c:ext>
            </c:extLst>
          </c:dPt>
          <c:dPt>
            <c:idx val="4"/>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6-22A0-134C-92B5-0E9C04A001A8}"/>
              </c:ext>
            </c:extLst>
          </c:dPt>
          <c:dPt>
            <c:idx val="5"/>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22A0-134C-92B5-0E9C04A001A8}"/>
              </c:ext>
            </c:extLst>
          </c:dPt>
          <c:dPt>
            <c:idx val="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4-22A0-134C-92B5-0E9C04A001A8}"/>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3-22A0-134C-92B5-0E9C04A001A8}"/>
              </c:ext>
            </c:extLst>
          </c:dPt>
          <c:dPt>
            <c:idx val="8"/>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2-22A0-134C-92B5-0E9C04A001A8}"/>
              </c:ext>
            </c:extLst>
          </c:dPt>
          <c:cat>
            <c:strRef>
              <c:f>Sheet1!$A$2:$A$12</c:f>
              <c:strCache>
                <c:ptCount val="11"/>
                <c:pt idx="0">
                  <c:v>January</c:v>
                </c:pt>
                <c:pt idx="1">
                  <c:v>February</c:v>
                </c:pt>
                <c:pt idx="2">
                  <c:v>March</c:v>
                </c:pt>
                <c:pt idx="3">
                  <c:v>April</c:v>
                </c:pt>
                <c:pt idx="4">
                  <c:v>May</c:v>
                </c:pt>
                <c:pt idx="5">
                  <c:v>June</c:v>
                </c:pt>
                <c:pt idx="6">
                  <c:v>July</c:v>
                </c:pt>
                <c:pt idx="7">
                  <c:v>August</c:v>
                </c:pt>
                <c:pt idx="8">
                  <c:v>September</c:v>
                </c:pt>
                <c:pt idx="9">
                  <c:v>October</c:v>
                </c:pt>
                <c:pt idx="10">
                  <c:v>November</c:v>
                </c:pt>
              </c:strCache>
            </c:strRef>
          </c:cat>
          <c:val>
            <c:numRef>
              <c:f>Sheet1!$B$2:$B$12</c:f>
              <c:numCache>
                <c:formatCode>_(* #,##0_);_(* \(#,##0\);_(* "-"??_);_(@_)</c:formatCode>
                <c:ptCount val="11"/>
                <c:pt idx="0">
                  <c:v>16</c:v>
                </c:pt>
                <c:pt idx="1">
                  <c:v>17</c:v>
                </c:pt>
                <c:pt idx="2">
                  <c:v>51</c:v>
                </c:pt>
                <c:pt idx="3">
                  <c:v>627</c:v>
                </c:pt>
                <c:pt idx="4">
                  <c:v>383</c:v>
                </c:pt>
                <c:pt idx="5">
                  <c:v>264</c:v>
                </c:pt>
                <c:pt idx="6">
                  <c:v>176</c:v>
                </c:pt>
                <c:pt idx="7">
                  <c:v>279</c:v>
                </c:pt>
                <c:pt idx="8">
                  <c:v>218</c:v>
                </c:pt>
                <c:pt idx="9">
                  <c:v>186</c:v>
                </c:pt>
                <c:pt idx="10">
                  <c:v>176</c:v>
                </c:pt>
              </c:numCache>
            </c:numRef>
          </c:val>
          <c:extLst xmlns:c16r2="http://schemas.microsoft.com/office/drawing/2015/06/chart">
            <c:ext xmlns:c16="http://schemas.microsoft.com/office/drawing/2014/chart" uri="{C3380CC4-5D6E-409C-BE32-E72D297353CC}">
              <c16:uniqueId val="{00000000-22A0-134C-92B5-0E9C04A001A8}"/>
            </c:ext>
          </c:extLst>
        </c:ser>
        <c:dLbls>
          <c:showLegendKey val="0"/>
          <c:showVal val="0"/>
          <c:showCatName val="0"/>
          <c:showSerName val="0"/>
          <c:showPercent val="0"/>
          <c:showBubbleSize val="0"/>
        </c:dLbls>
        <c:gapWidth val="62"/>
        <c:overlap val="-27"/>
        <c:axId val="521358448"/>
        <c:axId val="521356880"/>
      </c:barChart>
      <c:catAx>
        <c:axId val="521358448"/>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56880"/>
        <c:crosses val="autoZero"/>
        <c:auto val="1"/>
        <c:lblAlgn val="ctr"/>
        <c:lblOffset val="100"/>
        <c:noMultiLvlLbl val="0"/>
      </c:catAx>
      <c:valAx>
        <c:axId val="521356880"/>
        <c:scaling>
          <c:orientation val="minMax"/>
        </c:scaling>
        <c:delete val="0"/>
        <c:axPos val="l"/>
        <c:numFmt formatCode="_(* #,##0_);_(* \(#,##0\);_(* &quot;-&quot;??_);_(@_)"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584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Franklin Gothic Medium" panose="020B06030201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surgeries</c:v>
                </c:pt>
              </c:strCache>
            </c:strRef>
          </c:tx>
          <c:spPr>
            <a:solidFill>
              <a:schemeClr val="accent1"/>
            </a:solidFill>
            <a:ln>
              <a:noFill/>
            </a:ln>
            <a:effectLst/>
          </c:spPr>
          <c:invertIfNegative val="0"/>
          <c:dPt>
            <c:idx val="0"/>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1-FC01-B94F-8859-D59C7CAD0C78}"/>
              </c:ext>
            </c:extLst>
          </c:dPt>
          <c:dPt>
            <c:idx val="1"/>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3-FC01-B94F-8859-D59C7CAD0C78}"/>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FC01-B94F-8859-D59C7CAD0C78}"/>
              </c:ext>
            </c:extLst>
          </c:dPt>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7-FC01-B94F-8859-D59C7CAD0C78}"/>
              </c:ext>
            </c:extLst>
          </c:dPt>
          <c:dPt>
            <c:idx val="4"/>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9-FC01-B94F-8859-D59C7CAD0C78}"/>
              </c:ext>
            </c:extLst>
          </c:dPt>
          <c:dPt>
            <c:idx val="5"/>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B-FC01-B94F-8859-D59C7CAD0C78}"/>
              </c:ext>
            </c:extLst>
          </c:dPt>
          <c:dPt>
            <c:idx val="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D-FC01-B94F-8859-D59C7CAD0C78}"/>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F-FC01-B94F-8859-D59C7CAD0C78}"/>
              </c:ext>
            </c:extLst>
          </c:dPt>
          <c:dPt>
            <c:idx val="8"/>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11-FC01-B94F-8859-D59C7CAD0C78}"/>
              </c:ext>
            </c:extLst>
          </c:dPt>
          <c:cat>
            <c:strRef>
              <c:f>Sheet1!$A$2:$A$12</c:f>
              <c:strCache>
                <c:ptCount val="11"/>
                <c:pt idx="0">
                  <c:v>January</c:v>
                </c:pt>
                <c:pt idx="1">
                  <c:v>February</c:v>
                </c:pt>
                <c:pt idx="2">
                  <c:v>March</c:v>
                </c:pt>
                <c:pt idx="3">
                  <c:v>April</c:v>
                </c:pt>
                <c:pt idx="4">
                  <c:v>May</c:v>
                </c:pt>
                <c:pt idx="5">
                  <c:v>June</c:v>
                </c:pt>
                <c:pt idx="6">
                  <c:v>July</c:v>
                </c:pt>
                <c:pt idx="7">
                  <c:v>August</c:v>
                </c:pt>
                <c:pt idx="8">
                  <c:v>September</c:v>
                </c:pt>
                <c:pt idx="9">
                  <c:v>October</c:v>
                </c:pt>
                <c:pt idx="10">
                  <c:v>November</c:v>
                </c:pt>
              </c:strCache>
            </c:strRef>
          </c:cat>
          <c:val>
            <c:numRef>
              <c:f>Sheet1!$B$2:$B$12</c:f>
              <c:numCache>
                <c:formatCode>_(* #,##0_);_(* \(#,##0\);_(* "-"??_);_(@_)</c:formatCode>
                <c:ptCount val="11"/>
                <c:pt idx="0">
                  <c:v>401</c:v>
                </c:pt>
                <c:pt idx="1">
                  <c:v>408</c:v>
                </c:pt>
                <c:pt idx="2">
                  <c:v>400</c:v>
                </c:pt>
                <c:pt idx="3">
                  <c:v>268</c:v>
                </c:pt>
                <c:pt idx="4">
                  <c:v>334</c:v>
                </c:pt>
                <c:pt idx="5">
                  <c:v>346</c:v>
                </c:pt>
                <c:pt idx="6">
                  <c:v>379</c:v>
                </c:pt>
                <c:pt idx="7">
                  <c:v>395</c:v>
                </c:pt>
                <c:pt idx="8">
                  <c:v>392</c:v>
                </c:pt>
                <c:pt idx="9">
                  <c:v>417</c:v>
                </c:pt>
                <c:pt idx="10">
                  <c:v>0</c:v>
                </c:pt>
              </c:numCache>
            </c:numRef>
          </c:val>
          <c:extLst xmlns:c16r2="http://schemas.microsoft.com/office/drawing/2015/06/chart">
            <c:ext xmlns:c16="http://schemas.microsoft.com/office/drawing/2014/chart" uri="{C3380CC4-5D6E-409C-BE32-E72D297353CC}">
              <c16:uniqueId val="{00000012-FC01-B94F-8859-D59C7CAD0C78}"/>
            </c:ext>
          </c:extLst>
        </c:ser>
        <c:dLbls>
          <c:showLegendKey val="0"/>
          <c:showVal val="0"/>
          <c:showCatName val="0"/>
          <c:showSerName val="0"/>
          <c:showPercent val="0"/>
          <c:showBubbleSize val="0"/>
        </c:dLbls>
        <c:gapWidth val="62"/>
        <c:overlap val="-27"/>
        <c:axId val="521360016"/>
        <c:axId val="521360408"/>
      </c:barChart>
      <c:catAx>
        <c:axId val="521360016"/>
        <c:scaling>
          <c:orientation val="minMax"/>
        </c:scaling>
        <c:delete val="0"/>
        <c:axPos val="b"/>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60408"/>
        <c:crosses val="autoZero"/>
        <c:auto val="1"/>
        <c:lblAlgn val="ctr"/>
        <c:lblOffset val="100"/>
        <c:noMultiLvlLbl val="0"/>
      </c:catAx>
      <c:valAx>
        <c:axId val="521360408"/>
        <c:scaling>
          <c:orientation val="minMax"/>
        </c:scaling>
        <c:delete val="0"/>
        <c:axPos val="l"/>
        <c:numFmt formatCode="_(* #,##0_);_(* \(#,##0\);_(* &quot;-&quot;??_);_(@_)"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Franklin Gothic Medium" panose="020B0603020102020204" pitchFamily="34" charset="0"/>
                <a:ea typeface="+mn-ea"/>
                <a:cs typeface="+mn-cs"/>
              </a:defRPr>
            </a:pPr>
            <a:endParaRPr lang="en-US"/>
          </a:p>
        </c:txPr>
        <c:crossAx val="5213600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Franklin Gothic Medium" panose="020B06030201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61223623251799"/>
          <c:y val="9.1441713895076895E-2"/>
          <c:w val="0.83840557896401136"/>
          <c:h val="0.78373639596854305"/>
        </c:manualLayout>
      </c:layout>
      <c:barChart>
        <c:barDir val="col"/>
        <c:grouping val="stacked"/>
        <c:varyColors val="0"/>
        <c:ser>
          <c:idx val="0"/>
          <c:order val="0"/>
          <c:tx>
            <c:strRef>
              <c:f>Sheet1!$B$1</c:f>
              <c:strCache>
                <c:ptCount val="1"/>
                <c:pt idx="0">
                  <c:v>Other Funding</c:v>
                </c:pt>
              </c:strCache>
            </c:strRef>
          </c:tx>
          <c:spPr>
            <a:gradFill rotWithShape="1">
              <a:gsLst>
                <a:gs pos="0">
                  <a:schemeClr val="accent1">
                    <a:shade val="40000"/>
                    <a:alpha val="100000"/>
                    <a:satMod val="150000"/>
                    <a:lumMod val="100000"/>
                  </a:schemeClr>
                </a:gs>
                <a:gs pos="100000">
                  <a:schemeClr val="accent1">
                    <a:tint val="70000"/>
                    <a:shade val="100000"/>
                    <a:alpha val="100000"/>
                    <a:satMod val="200000"/>
                    <a:lumMod val="100000"/>
                  </a:schemeClr>
                </a:gs>
              </a:gsLst>
              <a:lin ang="5400000" scaled="1"/>
            </a:gra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F559-D14E-AF37-2EB2C6133D37}"/>
              </c:ext>
            </c:extLst>
          </c:dPt>
          <c:dPt>
            <c:idx val="1"/>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2-F559-D14E-AF37-2EB2C6133D37}"/>
              </c:ext>
            </c:extLst>
          </c:dPt>
          <c:cat>
            <c:numRef>
              <c:f>Sheet1!$A$2:$A$3</c:f>
              <c:numCache>
                <c:formatCode>General</c:formatCode>
                <c:ptCount val="2"/>
                <c:pt idx="0">
                  <c:v>2012</c:v>
                </c:pt>
                <c:pt idx="1">
                  <c:v>2020</c:v>
                </c:pt>
              </c:numCache>
            </c:numRef>
          </c:cat>
          <c:val>
            <c:numRef>
              <c:f>Sheet1!$B$2:$B$3</c:f>
              <c:numCache>
                <c:formatCode>General</c:formatCode>
                <c:ptCount val="2"/>
                <c:pt idx="0">
                  <c:v>28.4</c:v>
                </c:pt>
                <c:pt idx="1">
                  <c:v>52.2</c:v>
                </c:pt>
              </c:numCache>
            </c:numRef>
          </c:val>
          <c:extLst xmlns:c16r2="http://schemas.microsoft.com/office/drawing/2015/06/chart">
            <c:ext xmlns:c16="http://schemas.microsoft.com/office/drawing/2014/chart" uri="{C3380CC4-5D6E-409C-BE32-E72D297353CC}">
              <c16:uniqueId val="{00000000-434F-6745-88C3-2CB1F29503EE}"/>
            </c:ext>
          </c:extLst>
        </c:ser>
        <c:ser>
          <c:idx val="1"/>
          <c:order val="1"/>
          <c:tx>
            <c:strRef>
              <c:f>Sheet1!$C$1</c:f>
              <c:strCache>
                <c:ptCount val="1"/>
                <c:pt idx="0">
                  <c:v>NCI Funding</c:v>
                </c:pt>
              </c:strCache>
            </c:strRef>
          </c:tx>
          <c:spPr>
            <a:gradFill rotWithShape="1">
              <a:gsLst>
                <a:gs pos="0">
                  <a:schemeClr val="accent2">
                    <a:shade val="40000"/>
                    <a:alpha val="100000"/>
                    <a:satMod val="150000"/>
                    <a:lumMod val="100000"/>
                  </a:schemeClr>
                </a:gs>
                <a:gs pos="100000">
                  <a:schemeClr val="accent2">
                    <a:tint val="70000"/>
                    <a:shade val="100000"/>
                    <a:alpha val="100000"/>
                    <a:satMod val="200000"/>
                    <a:lumMod val="100000"/>
                  </a:schemeClr>
                </a:gs>
              </a:gsLst>
              <a:lin ang="5400000" scaled="1"/>
            </a:gradFill>
            <a:ln>
              <a:noFill/>
            </a:ln>
            <a:effectLst/>
          </c:spPr>
          <c:invertIfNegative val="0"/>
          <c:cat>
            <c:numRef>
              <c:f>Sheet1!$A$2:$A$3</c:f>
              <c:numCache>
                <c:formatCode>General</c:formatCode>
                <c:ptCount val="2"/>
                <c:pt idx="0">
                  <c:v>2012</c:v>
                </c:pt>
                <c:pt idx="1">
                  <c:v>2020</c:v>
                </c:pt>
              </c:numCache>
            </c:numRef>
          </c:cat>
          <c:val>
            <c:numRef>
              <c:f>Sheet1!$C$2:$C$3</c:f>
              <c:numCache>
                <c:formatCode>General</c:formatCode>
                <c:ptCount val="2"/>
              </c:numCache>
            </c:numRef>
          </c:val>
          <c:extLst xmlns:c16r2="http://schemas.microsoft.com/office/drawing/2015/06/chart">
            <c:ext xmlns:c16="http://schemas.microsoft.com/office/drawing/2014/chart" uri="{C3380CC4-5D6E-409C-BE32-E72D297353CC}">
              <c16:uniqueId val="{00000001-434F-6745-88C3-2CB1F29503EE}"/>
            </c:ext>
          </c:extLst>
        </c:ser>
        <c:dLbls>
          <c:showLegendKey val="0"/>
          <c:showVal val="0"/>
          <c:showCatName val="0"/>
          <c:showSerName val="0"/>
          <c:showPercent val="0"/>
          <c:showBubbleSize val="0"/>
        </c:dLbls>
        <c:gapWidth val="50"/>
        <c:overlap val="100"/>
        <c:axId val="521357664"/>
        <c:axId val="521358056"/>
      </c:barChart>
      <c:catAx>
        <c:axId val="521357664"/>
        <c:scaling>
          <c:orientation val="minMax"/>
        </c:scaling>
        <c:delete val="0"/>
        <c:axPos val="b"/>
        <c:numFmt formatCode="General" sourceLinked="1"/>
        <c:majorTickMark val="none"/>
        <c:minorTickMark val="none"/>
        <c:tickLblPos val="nextTo"/>
        <c:spPr>
          <a:noFill/>
          <a:ln w="12700" cap="flat" cmpd="sng" algn="ctr">
            <a:solidFill>
              <a:schemeClr val="tx1"/>
            </a:solidFill>
            <a:prstDash val="solid"/>
            <a:round/>
          </a:ln>
          <a:effectLst/>
        </c:spPr>
        <c:txPr>
          <a:bodyPr rot="-60000000" spcFirstLastPara="1" vertOverflow="ellipsis" vert="horz" wrap="square" anchor="ctr" anchorCtr="1"/>
          <a:lstStyle/>
          <a:p>
            <a:pPr>
              <a:defRPr sz="2400" b="0" i="0" u="none" strike="noStrike" kern="1200" baseline="0">
                <a:solidFill>
                  <a:schemeClr val="tx1"/>
                </a:solidFill>
                <a:latin typeface="Franklin Gothic Medium" panose="020B0603020102020204" pitchFamily="34" charset="0"/>
                <a:ea typeface="+mn-ea"/>
                <a:cs typeface="Arial"/>
              </a:defRPr>
            </a:pPr>
            <a:endParaRPr lang="en-US"/>
          </a:p>
        </c:txPr>
        <c:crossAx val="521358056"/>
        <c:crosses val="autoZero"/>
        <c:auto val="1"/>
        <c:lblAlgn val="ctr"/>
        <c:lblOffset val="100"/>
        <c:noMultiLvlLbl val="0"/>
      </c:catAx>
      <c:valAx>
        <c:axId val="521358056"/>
        <c:scaling>
          <c:orientation val="minMax"/>
        </c:scaling>
        <c:delete val="0"/>
        <c:axPos val="l"/>
        <c:numFmt formatCode="General" sourceLinked="1"/>
        <c:majorTickMark val="out"/>
        <c:minorTickMark val="none"/>
        <c:tickLblPos val="nextTo"/>
        <c:spPr>
          <a:noFill/>
          <a:ln w="12700" cap="flat" cmpd="sng" algn="ctr">
            <a:solidFill>
              <a:schemeClr val="tx1"/>
            </a:solidFill>
            <a:prstDash val="solid"/>
            <a:round/>
          </a:ln>
          <a:effectLst/>
        </c:spPr>
        <c:txPr>
          <a:bodyPr rot="-60000000" spcFirstLastPara="1" vertOverflow="ellipsis" vert="horz" wrap="square" anchor="ctr" anchorCtr="1"/>
          <a:lstStyle/>
          <a:p>
            <a:pPr>
              <a:defRPr sz="2400" b="0" i="0" u="none" strike="noStrike" kern="1200" baseline="0">
                <a:solidFill>
                  <a:schemeClr val="tx1"/>
                </a:solidFill>
                <a:latin typeface="Franklin Gothic Medium" panose="020B0603020102020204" pitchFamily="34" charset="0"/>
                <a:ea typeface="+mn-ea"/>
                <a:cs typeface="Arial"/>
              </a:defRPr>
            </a:pPr>
            <a:endParaRPr lang="en-US"/>
          </a:p>
        </c:txPr>
        <c:crossAx val="521357664"/>
        <c:crosses val="autoZero"/>
        <c:crossBetween val="between"/>
      </c:valAx>
      <c:spPr>
        <a:noFill/>
        <a:ln>
          <a:noFill/>
        </a:ln>
        <a:effectLst/>
      </c:spPr>
    </c:plotArea>
    <c:plotVisOnly val="1"/>
    <c:dispBlanksAs val="gap"/>
    <c:showDLblsOverMax val="0"/>
  </c:chart>
  <c:spPr>
    <a:noFill/>
    <a:ln w="12700"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1T15:43:44.964"/>
    </inkml:context>
    <inkml:brush xml:id="br0">
      <inkml:brushProperty name="width" value="0.3" units="cm"/>
      <inkml:brushProperty name="height" value="0.6" units="cm"/>
      <inkml:brushProperty name="color" value="#91ADDC"/>
      <inkml:brushProperty name="tip" value="rectangle"/>
      <inkml:brushProperty name="rasterOp" value="maskPen"/>
    </inkml:brush>
  </inkml:definitions>
  <inkml:trace contextRef="#ctx0" brushRef="#br0">1 3115,'78'-2,"-15"0,-26 1,-7 1,0-1,3 1,10-2,7-1,5 1,15-1,0 2,-4-1,5 0,-18 0,-3 2,-4-1,-5 0,0 0,18-1,1-1,3-1,-5 2,-18 1,-2 1,6-1,-2 1,1-1,5-1,3 0,10-2,-8 2,4-3,-6 2,5 0,11 0,-4 0,-3 0,3-1,-14 1,0 1,-4 0,-2 0,1 1,6-1,-1-2,-4 0,2-1,-10 2,-2 0,1 0,-2 0,4-1,4-1,4-1,-3 1,20-3,6-1,14-1,-33 3,0 0,41-6,-12 1,-1 0,-27 5,4-1,12 0,4-3,11 0,12-2,-4 1,-7 1,13-1,-22 1,-2 2,8-2,-11 2,-2 0,-1 0,-15 1,-6 1,9-2,-13 4,15-2,-8 3,15-2,-6 1,-2 0,6 0,-6 0,8 1,2-1,-7 1,0 0,4-1,0 0,-1-2,5 0,-4 2,-3 0,7 1,-5-1,-4 0,4-2,-2 1,-4 0,3-1,-14 3,-4 0,4 0,-4 0,5 0,6-2,-3 0,3 0,8-1,-3 2,-5 0,1 0,-15 1,0 1,5-1,5 0,-1-1,15-2,-6-1,0 1,13-1,-4 1,0 0,10-2,-4 0,3-2,-5 2,5 0,-8 2,0 0,4-1,-6 1,-4-1,10 1,-21 1,4 0,-3-1,0-1,-4-1,3 1,-7 0,-1 1,12-2,2-2,3 0,1-1,-5 2,0 0,13-3,-5 2,-2-1,4-1,-8 3,1-1,1-1,3-1,1-1,21-2,-8 0,-3 0,6-2,-10-1,8 0,8-1,-10 4,-5 2,1-1,-3 2,-1-3,11-2,-12 1,-3 1,4-1,-9 2,-1 2,5-3,-6 4,4-1,-6 2,10-1,-1 1,7-1,4-1,2 0,-4 0,17-3,-11 1,-4 1,5-3,-22 4,-3 1,2-2,-9 3,6-1,4-1,-7 4,3-2,7 0,-3 1,2 0,6-1,3 1,3 1,7-4,-11 2,-6-2,0 3,-2 1,7 1,8-3,-5-1,-6 0,-5-3,-8 4,-5 2,5 2,-1 0,-1 1,10-3,-6-1,5 0,11-1,-7 3,-1 0,-3-3,-8 1,-2 0,7 0,4 1,8 0,-1 2,8-2,-9 0,-2 2,7-2,-11 0,7 0,14-1,3 1,13 1,5-2,-7 3,-12 0,3 0,-5 1,-1 0,5 1,-9 1,-11-1,10 1,-20-1,7 0,-15 1,-3 1,-10-1,6 1,-2 1,3-1,3 0,4-2,-3 2,10 0,-11 0,0 1,-4 0,-2-2,-1 1,4-1,-5 2,3-1,9 0,0-1,0 0,-3 1,-7 0,-3 1,-2 0,-1 1,-3-2,1 1,1 0,-7 0,9-1,-8 1,-5-1,0 1,16 1,6-1,23 2,-9-1,7-2,0 0,14-2,-10 2,-2-2,-14 3,-6-1,3-1,3-1,-3 0,7-1,-2 0,-7 1,3 0,-18 1,1 1,-5-1,2 1,6-2,2 2,0 1,-2-1,3 1,3-1,1 0,5-1,-4 1,0 0,8-1,4-1,-1-1,12-1,-15-1,0 2,2-3,-5 2,4-1,9-3,-5 4,9-3,-8 3,1-2,1-1,1 1,18-4,7-1,3-1,6-1,-13 3,-12 0,1 1,-16 2,1 0,8-1,-3 0,9 1,3-3,-9 4,-5-2,-6 2,-5 0,-2 2,7-1,-1 3,1-1,4-1,-1 2,-7-1,6 1,-6 0,9 0,12-1,4 0,0 1,1 0,-12 1,-3 1,-3-1,-7-1,0-1,5-1,0 0,1 0,8 0,-3 1,1 2,-1-1,-8 1,-5 1,6 0,-3-1,4 2,-8 0,-2 0,-13 1,1-1,-1 1,-2-1,3 1,3-1,3-1,2 0,3 1,1 0,-9 1,2 0,0 0,-3-1,14 1,-1-1,-3 1,8 0,-9 0,-1 0,5 0,-8 0,6-2,-1-1,4 0,-4 0,5-1,-11 2,-2-2,-1 3,-4 0,2 1,7 0,4 0,3-1,4 0,-3 1,-1 0,4-1,-4-1,5 0,-2 0,3 0,-9 1,4-1,-5-1,-3 1,6-1,-4 1,-3 1,7-2,-11 1,6 0,-6 0,4-2,-3 1,8-1,-6 2,-3 0,5-1,2 0,3-2,8 0,-6-1,-3 3,9-1,-11 2,3 0,2 0,-4 0,0 0,7 0,-1-1,-1 2,11-3,-9 3,5-1,-4 0,-2-1,3-1,-11 1,8-2,-15 3,0 0,2 0,-5 1,3 0,4-2,1 2,-2-1,9 1,-5 1,3 0,9 1,-5-2,2-1,1 0,-2-1,0 1,7-1,-7-1,-4 1,6 0,0 0,1 0,10-2,-6 2,-4 0,6 0,-7 2,-2-1,2 0,-5 1,-4 0,11-2,-7 1,-2 0,-2 2,-5 0,-3 0,6-1,-1 0,2 1,7-2,-2 0,1 0,9 0,-2 0,-1 1,-2 0,-8 1,-1 0,0 0,-7 1,5-2,-8 0,5 0,-8 0,-2 0,-3 1,-5 0,2-1,-2 1,3-1,-1 0,-4 0,0-1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CFA495-BE3C-5645-AD7A-575F665DDA69}" type="datetimeFigureOut">
              <a:rPr lang="en-US" smtClean="0"/>
              <a:t>12/15/2020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A6CA09-5408-C64D-8A58-8728EC5F301D}" type="slidenum">
              <a:rPr lang="en-US" smtClean="0"/>
              <a:t>‹#›</a:t>
            </a:fld>
            <a:endParaRPr lang="en-US"/>
          </a:p>
        </p:txBody>
      </p:sp>
    </p:spTree>
    <p:extLst>
      <p:ext uri="{BB962C8B-B14F-4D97-AF65-F5344CB8AC3E}">
        <p14:creationId xmlns:p14="http://schemas.microsoft.com/office/powerpoint/2010/main" val="8856683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359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Red circle after arrow auto</a:t>
            </a:r>
          </a:p>
        </p:txBody>
      </p:sp>
      <p:sp>
        <p:nvSpPr>
          <p:cNvPr id="4" name="Slide Number Placeholder 3"/>
          <p:cNvSpPr>
            <a:spLocks noGrp="1"/>
          </p:cNvSpPr>
          <p:nvPr>
            <p:ph type="sldNum" sz="quarter" idx="5"/>
          </p:nvPr>
        </p:nvSpPr>
        <p:spPr/>
        <p:txBody>
          <a:bodyPr/>
          <a:lstStyle/>
          <a:p>
            <a:fld id="{49A6CA09-5408-C64D-8A58-8728EC5F301D}" type="slidenum">
              <a:rPr lang="en-US" smtClean="0"/>
              <a:t>12</a:t>
            </a:fld>
            <a:endParaRPr lang="en-US"/>
          </a:p>
        </p:txBody>
      </p:sp>
    </p:spTree>
    <p:extLst>
      <p:ext uri="{BB962C8B-B14F-4D97-AF65-F5344CB8AC3E}">
        <p14:creationId xmlns:p14="http://schemas.microsoft.com/office/powerpoint/2010/main" val="220121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2019 to 2020</a:t>
            </a:r>
          </a:p>
        </p:txBody>
      </p:sp>
      <p:sp>
        <p:nvSpPr>
          <p:cNvPr id="4" name="Slide Number Placeholder 3"/>
          <p:cNvSpPr>
            <a:spLocks noGrp="1"/>
          </p:cNvSpPr>
          <p:nvPr>
            <p:ph type="sldNum" sz="quarter" idx="5"/>
          </p:nvPr>
        </p:nvSpPr>
        <p:spPr/>
        <p:txBody>
          <a:bodyPr/>
          <a:lstStyle/>
          <a:p>
            <a:fld id="{49A6CA09-5408-C64D-8A58-8728EC5F301D}" type="slidenum">
              <a:rPr lang="en-US" smtClean="0"/>
              <a:t>13</a:t>
            </a:fld>
            <a:endParaRPr lang="en-US"/>
          </a:p>
        </p:txBody>
      </p:sp>
    </p:spTree>
    <p:extLst>
      <p:ext uri="{BB962C8B-B14F-4D97-AF65-F5344CB8AC3E}">
        <p14:creationId xmlns:p14="http://schemas.microsoft.com/office/powerpoint/2010/main" val="13190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14</a:t>
            </a:fld>
            <a:endParaRPr lang="en-US"/>
          </a:p>
        </p:txBody>
      </p:sp>
    </p:spTree>
    <p:extLst>
      <p:ext uri="{BB962C8B-B14F-4D97-AF65-F5344CB8AC3E}">
        <p14:creationId xmlns:p14="http://schemas.microsoft.com/office/powerpoint/2010/main" val="3906593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OUT RECRUIT AND RETAIN, MAKE YF-N PART OF THE GROUP AS A WHOLE.</a:t>
            </a:r>
          </a:p>
        </p:txBody>
      </p:sp>
      <p:sp>
        <p:nvSpPr>
          <p:cNvPr id="4" name="Slide Number Placeholder 3"/>
          <p:cNvSpPr>
            <a:spLocks noGrp="1"/>
          </p:cNvSpPr>
          <p:nvPr>
            <p:ph type="sldNum" sz="quarter" idx="5"/>
          </p:nvPr>
        </p:nvSpPr>
        <p:spPr/>
        <p:txBody>
          <a:bodyPr/>
          <a:lstStyle/>
          <a:p>
            <a:fld id="{49A6CA09-5408-C64D-8A58-8728EC5F301D}" type="slidenum">
              <a:rPr lang="en-US" smtClean="0"/>
              <a:t>16</a:t>
            </a:fld>
            <a:endParaRPr lang="en-US"/>
          </a:p>
        </p:txBody>
      </p:sp>
    </p:spTree>
    <p:extLst>
      <p:ext uri="{BB962C8B-B14F-4D97-AF65-F5344CB8AC3E}">
        <p14:creationId xmlns:p14="http://schemas.microsoft.com/office/powerpoint/2010/main" val="328282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t>Combine 15 and 16 (definitely keep rates). Don’t animate.</a:t>
            </a:r>
          </a:p>
          <a:p>
            <a:pPr defTabSz="465887">
              <a:defRPr/>
            </a:pPr>
            <a:r>
              <a:rPr lang="en-US" dirty="0"/>
              <a:t>Use everything else from 16. </a:t>
            </a:r>
          </a:p>
        </p:txBody>
      </p:sp>
      <p:sp>
        <p:nvSpPr>
          <p:cNvPr id="4" name="Slide Number Placeholder 3"/>
          <p:cNvSpPr>
            <a:spLocks noGrp="1"/>
          </p:cNvSpPr>
          <p:nvPr>
            <p:ph type="sldNum" sz="quarter" idx="10"/>
          </p:nvPr>
        </p:nvSpPr>
        <p:spPr/>
        <p:txBody>
          <a:bodyPr/>
          <a:lstStyle/>
          <a:p>
            <a:fld id="{7A80F3C9-1B79-2547-8805-DC97E71D3BA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85767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t>Remove animation</a:t>
            </a:r>
          </a:p>
        </p:txBody>
      </p:sp>
      <p:sp>
        <p:nvSpPr>
          <p:cNvPr id="4" name="Slide Number Placeholder 3"/>
          <p:cNvSpPr>
            <a:spLocks noGrp="1"/>
          </p:cNvSpPr>
          <p:nvPr>
            <p:ph type="sldNum" sz="quarter" idx="10"/>
          </p:nvPr>
        </p:nvSpPr>
        <p:spPr/>
        <p:txBody>
          <a:bodyPr/>
          <a:lstStyle/>
          <a:p>
            <a:fld id="{7A80F3C9-1B79-2547-8805-DC97E71D3BA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2871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t>Remove animation</a:t>
            </a:r>
          </a:p>
        </p:txBody>
      </p:sp>
      <p:sp>
        <p:nvSpPr>
          <p:cNvPr id="4" name="Slide Number Placeholder 3"/>
          <p:cNvSpPr>
            <a:spLocks noGrp="1"/>
          </p:cNvSpPr>
          <p:nvPr>
            <p:ph type="sldNum" sz="quarter" idx="10"/>
          </p:nvPr>
        </p:nvSpPr>
        <p:spPr/>
        <p:txBody>
          <a:bodyPr/>
          <a:lstStyle/>
          <a:p>
            <a:fld id="{7A80F3C9-1B79-2547-8805-DC97E71D3BA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36261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lvl="0" indent="0" defTabSz="914400">
              <a:spcBef>
                <a:spcPts val="800"/>
              </a:spcBef>
              <a:buClr>
                <a:srgbClr val="0032A0"/>
              </a:buClr>
              <a:buSzPct val="75000"/>
              <a:buFont typeface="Wingdings" panose="05000000000000000000" pitchFamily="2" charset="2"/>
              <a:buNone/>
            </a:pPr>
            <a:endParaRPr lang="en-US" sz="2200" dirty="0">
              <a:solidFill>
                <a:prstClr val="black"/>
              </a:solidFill>
              <a:latin typeface="Franklin Gothic Medium"/>
              <a:cs typeface="Franklin Gothic Medium"/>
            </a:endParaRPr>
          </a:p>
          <a:p>
            <a:pPr marL="0" lvl="0" indent="0" defTabSz="914400">
              <a:spcBef>
                <a:spcPts val="800"/>
              </a:spcBef>
              <a:buClr>
                <a:srgbClr val="0032A0"/>
              </a:buClr>
              <a:buSzPct val="75000"/>
              <a:buFont typeface="Wingdings" panose="05000000000000000000" pitchFamily="2" charset="2"/>
              <a:buNone/>
            </a:pPr>
            <a:r>
              <a:rPr lang="en-US" sz="2200" dirty="0">
                <a:solidFill>
                  <a:prstClr val="black"/>
                </a:solidFill>
                <a:latin typeface="Franklin Gothic Medium"/>
                <a:cs typeface="Franklin Gothic Medium"/>
              </a:rPr>
              <a:t>TIME PERIOD – SEPT 2019 – Aug 2020</a:t>
            </a:r>
          </a:p>
          <a:p>
            <a:pPr marL="0" lvl="0" indent="0" defTabSz="914400">
              <a:spcBef>
                <a:spcPts val="800"/>
              </a:spcBef>
              <a:buClr>
                <a:srgbClr val="0032A0"/>
              </a:buClr>
              <a:buSzPct val="75000"/>
              <a:buFont typeface="Wingdings" panose="05000000000000000000" pitchFamily="2" charset="2"/>
              <a:buNone/>
            </a:pPr>
            <a:r>
              <a:rPr lang="en-US" sz="2200" dirty="0">
                <a:solidFill>
                  <a:prstClr val="black"/>
                </a:solidFill>
                <a:latin typeface="Franklin Gothic Medium"/>
                <a:cs typeface="Franklin Gothic Medium"/>
              </a:rPr>
              <a:t>Check with </a:t>
            </a:r>
            <a:r>
              <a:rPr lang="en-US" sz="2200" dirty="0" err="1">
                <a:solidFill>
                  <a:prstClr val="black"/>
                </a:solidFill>
                <a:latin typeface="Franklin Gothic Medium"/>
                <a:cs typeface="Franklin Gothic Medium"/>
              </a:rPr>
              <a:t>Caree</a:t>
            </a:r>
            <a:r>
              <a:rPr lang="en-US" sz="2200" dirty="0">
                <a:solidFill>
                  <a:prstClr val="black"/>
                </a:solidFill>
                <a:latin typeface="Franklin Gothic Medium"/>
                <a:cs typeface="Franklin Gothic Medium"/>
              </a:rPr>
              <a:t> if there are any more updates to make on the numbers</a:t>
            </a:r>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18374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https://www.3blmedia.com/News/Using-Trusted-Members-Community-Reduce-Fear-Lung-Cancer-Screening</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https://www.uky.edu/nursing/about-us/news/dr-lovoria-williams-named-nurse-researcher-year-national-black-nurses-association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a:t>
            </a:r>
            <a:r>
              <a:rPr lang="en-US" sz="1200" kern="1200" dirty="0" err="1">
                <a:solidFill>
                  <a:schemeClr val="tx1"/>
                </a:solidFill>
                <a:effectLst/>
                <a:latin typeface="+mn-lt"/>
                <a:ea typeface="+mn-ea"/>
                <a:cs typeface="+mn-cs"/>
              </a:rPr>
              <a:t>Lovoria</a:t>
            </a:r>
            <a:r>
              <a:rPr lang="en-US" sz="1200" kern="1200" dirty="0">
                <a:solidFill>
                  <a:schemeClr val="tx1"/>
                </a:solidFill>
                <a:effectLst/>
                <a:latin typeface="+mn-lt"/>
                <a:ea typeface="+mn-ea"/>
                <a:cs typeface="+mn-cs"/>
              </a:rPr>
              <a:t> Williams’ work addresses the extremely low uptake of lung cancer screening, particularly among smokers in underserved populations. Dr. Williams has developed a much-needed lung cancer screening education intervention that is designed to be delivered by trained community-based health workers. The intervention targets racial/ethnic minority or lower SES individuals with the goal of educating them on lung cancer screening guidelines, changing knowledge, attitudes, and beliefs about cancer risk factors and lung cancer, and to connecting participants to no-cost LDCT screening facilities.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Williams’ initial pilot intervention trial demonstrated that intervention participants had significantly higher knowledge about lung screening and lung cancer, decreases in barriers of screening, and increases in perceive screening benefits and self-efficacy. Most promising, nearly 40% of those meeting screening eligibility criteria had undergone LDCT screening. In a subsequent 2020 study, Dr. Williams further refined the intervention to reduce the total time and found similar benefits. This study also added to their work by demonstrating feasibility in the CHW training approach as they were able to demonstrate that nearly 80% of CHW who signed up for intervention training received it and implemented the program in their community.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 Williams and colleagues are applying for funding to test the implementation of this program across clinics in the MCCAN.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49A6CA09-5408-C64D-8A58-8728EC5F301D}"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65979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49A6CA09-5408-C64D-8A58-8728EC5F301D}"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406896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80F3C9-1B79-2547-8805-DC97E71D3BA6}" type="slidenum">
              <a:rPr lang="en-US" smtClean="0"/>
              <a:pPr/>
              <a:t>2</a:t>
            </a:fld>
            <a:endParaRPr lang="en-US"/>
          </a:p>
        </p:txBody>
      </p:sp>
    </p:spTree>
    <p:extLst>
      <p:ext uri="{BB962C8B-B14F-4D97-AF65-F5344CB8AC3E}">
        <p14:creationId xmlns:p14="http://schemas.microsoft.com/office/powerpoint/2010/main" val="515553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Merkel cell carcinoma (MCC) is a rare and aggressive neuroendocrine skin cancer that frequently carries an integrated copy of Merkel cell polyomavirus (</a:t>
            </a:r>
            <a:r>
              <a:rPr lang="en-US" sz="1200" b="0" i="0" u="none" strike="noStrike" kern="1200" dirty="0" err="1">
                <a:solidFill>
                  <a:schemeClr val="tx1"/>
                </a:solidFill>
                <a:effectLst/>
                <a:latin typeface="+mn-lt"/>
                <a:ea typeface="+mn-ea"/>
                <a:cs typeface="+mn-cs"/>
              </a:rPr>
              <a:t>MCPyV</a:t>
            </a:r>
            <a:r>
              <a:rPr lang="en-US" sz="1200" b="0" i="0" u="none" strike="noStrike" kern="1200" dirty="0">
                <a:solidFill>
                  <a:schemeClr val="tx1"/>
                </a:solidFill>
                <a:effectLst/>
                <a:latin typeface="+mn-lt"/>
                <a:ea typeface="+mn-ea"/>
                <a:cs typeface="+mn-cs"/>
              </a:rPr>
              <a:t>) and expresses viral transforming antigens (</a:t>
            </a:r>
            <a:r>
              <a:rPr lang="en-US" sz="1200" b="0" i="0" u="none" strike="noStrike" kern="1200" dirty="0" err="1">
                <a:solidFill>
                  <a:schemeClr val="tx1"/>
                </a:solidFill>
                <a:effectLst/>
                <a:latin typeface="+mn-lt"/>
                <a:ea typeface="+mn-ea"/>
                <a:cs typeface="+mn-cs"/>
              </a:rPr>
              <a:t>TAgs</a:t>
            </a:r>
            <a:r>
              <a:rPr lang="en-US" sz="1200" b="0" i="0" u="none" strike="noStrike" kern="1200" dirty="0">
                <a:solidFill>
                  <a:schemeClr val="tx1"/>
                </a:solidFill>
                <a:effectLst/>
                <a:latin typeface="+mn-lt"/>
                <a:ea typeface="+mn-ea"/>
                <a:cs typeface="+mn-cs"/>
              </a:rPr>
              <a:t>) that play a key role in tumorigenesis. Approximately 80% of MCC carries </a:t>
            </a:r>
            <a:r>
              <a:rPr lang="en-US" sz="1200" b="0" i="0" u="none" strike="noStrike" kern="1200" dirty="0" err="1">
                <a:solidFill>
                  <a:schemeClr val="tx1"/>
                </a:solidFill>
                <a:effectLst/>
                <a:latin typeface="+mn-lt"/>
                <a:ea typeface="+mn-ea"/>
                <a:cs typeface="+mn-cs"/>
              </a:rPr>
              <a:t>MCPyV</a:t>
            </a:r>
            <a:r>
              <a:rPr lang="en-US" sz="1200" b="0" i="0" u="none" strike="noStrike" kern="1200" dirty="0">
                <a:solidFill>
                  <a:schemeClr val="tx1"/>
                </a:solidFill>
                <a:effectLst/>
                <a:latin typeface="+mn-lt"/>
                <a:ea typeface="+mn-ea"/>
                <a:cs typeface="+mn-cs"/>
              </a:rPr>
              <a:t> (also simplified and named as MCV). MCC is one of the most aggressive skin cancers with a disease-associated mortality rate between 33-46% that exceeds the rate of melanoma and less than 45% five-year survival rate. The MCV small T antigen has been shown to result in increased hyperphosphorylation of 4E-BP1 that independent of mTORC1 signaling, which has been linked to MCV transformation.</a:t>
            </a:r>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23</a:t>
            </a:fld>
            <a:endParaRPr lang="en-US"/>
          </a:p>
        </p:txBody>
      </p:sp>
    </p:spTree>
    <p:extLst>
      <p:ext uri="{BB962C8B-B14F-4D97-AF65-F5344CB8AC3E}">
        <p14:creationId xmlns:p14="http://schemas.microsoft.com/office/powerpoint/2010/main" val="281905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Kentucky’s cancer burden has recently been highlighted in several national reports:</a:t>
            </a:r>
          </a:p>
          <a:p>
            <a:pPr marL="174708" indent="-174708">
              <a:buFont typeface="Arial" charset="0"/>
              <a:buChar char="•"/>
            </a:pPr>
            <a:r>
              <a:rPr lang="en-US" b="1" dirty="0"/>
              <a:t>[ANIMATE]</a:t>
            </a:r>
            <a:r>
              <a:rPr lang="en-US" dirty="0"/>
              <a:t> 6 of the 10 U.S. counties with the highest cancer death rates are in Kentucky </a:t>
            </a:r>
          </a:p>
          <a:p>
            <a:pPr marL="174708" indent="-174708">
              <a:buFont typeface="Arial" charset="0"/>
              <a:buChar char="•"/>
            </a:pPr>
            <a:r>
              <a:rPr lang="en-US" b="1" dirty="0"/>
              <a:t>[ANIMATE]</a:t>
            </a:r>
            <a:r>
              <a:rPr lang="en-US" dirty="0"/>
              <a:t> We have very high colorectal and lung cancer mortality rates</a:t>
            </a:r>
          </a:p>
          <a:p>
            <a:pPr marL="174708" indent="-174708">
              <a:buFont typeface="Arial" charset="0"/>
              <a:buChar char="•"/>
            </a:pPr>
            <a:r>
              <a:rPr lang="en-US" b="1" dirty="0"/>
              <a:t>[ANIMATE]</a:t>
            </a:r>
            <a:r>
              <a:rPr lang="en-US" dirty="0"/>
              <a:t> And we have the highest incidence of HPV-related cancers among men and women in the U.S.</a:t>
            </a:r>
          </a:p>
          <a:p>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3</a:t>
            </a:fld>
            <a:endParaRPr lang="en-US"/>
          </a:p>
        </p:txBody>
      </p:sp>
    </p:spTree>
    <p:extLst>
      <p:ext uri="{BB962C8B-B14F-4D97-AF65-F5344CB8AC3E}">
        <p14:creationId xmlns:p14="http://schemas.microsoft.com/office/powerpoint/2010/main" val="63165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AS THE ONLY NCI-DESIGNATED CANCER CENTER IN THE STATE, THE MARKEY EMBRACES THE ENTIRE COMMONWEALTH OF KENTUCKY WITH A POPULATION OF OVER 4.4 MILLION AS ITS CATCHMENT AREA.  98% OF OUR PATIENTS ARE KENTUCKY RESIDENTS—91% ARE FROM CENTRAL AND EASTERN KENTUCKY, AND 7% FROM THE REMAINDER OF THE STATE, A FIGURE THAT IS GROWING WITH THE AGGRESSIVE EXPANSION OF OUR MARKEY NETWORK THROUGHOUT THE STATE AND REGION.  </a:t>
            </a:r>
            <a:r>
              <a:rPr lang="en-US" sz="1200" b="1" dirty="0"/>
              <a:t>(CLICK)</a:t>
            </a:r>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4</a:t>
            </a:fld>
            <a:endParaRPr lang="en-US"/>
          </a:p>
        </p:txBody>
      </p:sp>
    </p:spTree>
    <p:extLst>
      <p:ext uri="{BB962C8B-B14F-4D97-AF65-F5344CB8AC3E}">
        <p14:creationId xmlns:p14="http://schemas.microsoft.com/office/powerpoint/2010/main" val="231133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LED BY DR. TIM MULLETT, A THORACIC SURGEON AND NEWLY-ELECTED CHAIR OF THE AMERICAN COLLEGE OF SURGEONS COMMISSION ON CANCER, THE MARKEY NETWORK, COMPRISED OF AFFILIATE AND RESEARCH SITES, COLLABORATES WITH HEALTHCARE FACILITES ACROSS KENTUCKY AND WESTERN WEST VIRGINIA TO EFFECTIVELY EXTEND THE MARKEY’S REACH INTO RURAL COMMUNITIES ACROSS KENTUCKY AND BEYOND. </a:t>
            </a:r>
            <a:r>
              <a:rPr lang="en-US" sz="1200" b="1" dirty="0"/>
              <a:t>(CLICK)</a:t>
            </a:r>
            <a:r>
              <a:rPr lang="en-US" sz="1200" dirty="0"/>
              <a:t> THE AFFILIATE NETWORK HAS ALMOST TRIPLED IN SIZE SINCE 2013, EXPANDING FROM 8 TO CURRENTLY 21 SITES WITH TWO NEW SITES ESTABLISHED SINCE LAST YEAR.  FIVE ADDITIONAL SITES ARE CURRENTLY BEING VETTED FOR INCLUSION.  THIS NETWORK INFRASTRUCTURE SUPPORTS THE EFFORTS OF COMMUNITY HOSPITALS IN PROVIDING HIGH-QUALITY CANCER CARE INCLUDING MEETING CRITERIA FOR COMMISSION ON CANCER ACCREDITATION, FACILITATION OF CANCER SCREENING AND PREVENTION, AND PROFESSIONAL EDUCATION AND TRAINING PROGRAMS.  </a:t>
            </a:r>
            <a:r>
              <a:rPr lang="en-US" sz="1200" b="1" dirty="0"/>
              <a:t>(CLICK) </a:t>
            </a:r>
            <a:r>
              <a:rPr lang="en-US" sz="1200" dirty="0"/>
              <a:t>IT IS IMPORTANT TO NOTE THAT THERE WILL BE 26,000 NEW CANCER DIAGNOSES IN KENTUCKY THIS YEAR.  THE MARKEY CANCER CARES FOR ALMOST 42% OF THOSE PATIENTS EITHER DIRECTLY IN LEXINGTON OR INDIRECTLY THROUGH OUR AFFILIATE HOSPITALS.</a:t>
            </a:r>
          </a:p>
          <a:p>
            <a:endParaRPr lang="en-US" sz="1200" b="1" dirty="0">
              <a:solidFill>
                <a:schemeClr val="accent2"/>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(CLICK) </a:t>
            </a:r>
            <a:r>
              <a:rPr lang="en-US" sz="1200" dirty="0"/>
              <a:t>IN 2015, THE MARKEY RESEARCH NETWORK WAS ESTABLISHED TO IMPLEMENT ONCOLOGY CLINICAL TRIALS THROUGHOUT KENTUCKY AND BEYOND WITH A FOCUS ON THE MOST PREVALENT CANCERS IN OUR CATCHMENT AREA.  THERE ARE CURRENTLY 7 RESEARCH NETWORK SITES AND 8 SITES THAT ARE BEING VETTED AS POTENTIAL NEW SITES.  </a:t>
            </a:r>
            <a:r>
              <a:rPr lang="en-US" sz="1200" b="1" dirty="0"/>
              <a:t>(CLICK) </a:t>
            </a:r>
            <a:r>
              <a:rPr lang="en-US" sz="1200" dirty="0"/>
              <a:t>SINCE 2015,  395 PATIENTS HAVE BEEN ACCRUED TO CLINICAL TRIALS AT MARKEY RESEARCH NETWORK SITES WITH 75% OF THESE PATIENTS ACCRUED TO  INTERVENTIONAL TRIALS.  IMPORTANTLY, 86% OF OUR  RESEARCH NETWORK TRIALS ARE MARKEY IITs.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EXPANSION OF OUR NETWORK SITES, WHICH ARE STRATEGIC IN LOCATION, INCLUDE HOPITALS IN WESTERN KENTUCKY, THAT PROVIDE ACCESS TO CRITICAL MINORITY POPULATIONS, AND HOSPITALS IN WESTERN WEST VIRGINIA, SOUTHERN OHIO AND NORTHEASTERN TENNESSEE, REFLECTING OUR MISSION TO PROVIDE ACCESS TO OTHER AREAS OF CENTRAL APPALACHIA WITH A SIMILAR CANCER BURDEN AS KENTUCKY.  IN ADDITION, OUR GROWING PRESENCE AND EXPANSION INTO WESTERN KENTUCKY IS FURTHER DEMONSTRATED BY AFFILIATE SITES IN PADUCAH, ILOCATED N THE SOUTHWESTERN CORNER OF KENTUCKY, AND BOWLING GREEN WHERE, THROUGH THE LEADERSHIP OF DR. DIPAOLA, THE UK COLLEGE OF MEDICINE HAS ESTABLISHED A FOUR-YEAR REGIONAL CAMPUS IN PARTNERSHIP WITH WESTERN KENTUCKY AND THE MEDICAL CENTER AT BOWLING GREEN. </a:t>
            </a:r>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5</a:t>
            </a:fld>
            <a:endParaRPr lang="en-US"/>
          </a:p>
        </p:txBody>
      </p:sp>
    </p:spTree>
    <p:extLst>
      <p:ext uri="{BB962C8B-B14F-4D97-AF65-F5344CB8AC3E}">
        <p14:creationId xmlns:p14="http://schemas.microsoft.com/office/powerpoint/2010/main" val="206422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column on left. Can we make it a bar graph normal- type in patient and outpatient volumes side by side.</a:t>
            </a:r>
          </a:p>
        </p:txBody>
      </p:sp>
      <p:sp>
        <p:nvSpPr>
          <p:cNvPr id="4" name="Slide Number Placeholder 3"/>
          <p:cNvSpPr>
            <a:spLocks noGrp="1"/>
          </p:cNvSpPr>
          <p:nvPr>
            <p:ph type="sldNum" sz="quarter" idx="5"/>
          </p:nvPr>
        </p:nvSpPr>
        <p:spPr/>
        <p:txBody>
          <a:bodyPr/>
          <a:lstStyle/>
          <a:p>
            <a:fld id="{49A6CA09-5408-C64D-8A58-8728EC5F301D}" type="slidenum">
              <a:rPr lang="en-US" smtClean="0"/>
              <a:t>7</a:t>
            </a:fld>
            <a:endParaRPr lang="en-US"/>
          </a:p>
        </p:txBody>
      </p:sp>
    </p:spTree>
    <p:extLst>
      <p:ext uri="{BB962C8B-B14F-4D97-AF65-F5344CB8AC3E}">
        <p14:creationId xmlns:p14="http://schemas.microsoft.com/office/powerpoint/2010/main" val="93960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8</a:t>
            </a:fld>
            <a:endParaRPr lang="en-US"/>
          </a:p>
        </p:txBody>
      </p:sp>
    </p:spTree>
    <p:extLst>
      <p:ext uri="{BB962C8B-B14F-4D97-AF65-F5344CB8AC3E}">
        <p14:creationId xmlns:p14="http://schemas.microsoft.com/office/powerpoint/2010/main" val="795576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0F3C9-1B79-2547-8805-DC97E71D3BA6}" type="slidenum">
              <a:rPr lang="en-US" smtClean="0"/>
              <a:pPr/>
              <a:t>10</a:t>
            </a:fld>
            <a:endParaRPr lang="en-US"/>
          </a:p>
        </p:txBody>
      </p:sp>
    </p:spTree>
    <p:extLst>
      <p:ext uri="{BB962C8B-B14F-4D97-AF65-F5344CB8AC3E}">
        <p14:creationId xmlns:p14="http://schemas.microsoft.com/office/powerpoint/2010/main" val="66790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A6CA09-5408-C64D-8A58-8728EC5F301D}" type="slidenum">
              <a:rPr lang="en-US" smtClean="0"/>
              <a:t>11</a:t>
            </a:fld>
            <a:endParaRPr lang="en-US"/>
          </a:p>
        </p:txBody>
      </p:sp>
    </p:spTree>
    <p:extLst>
      <p:ext uri="{BB962C8B-B14F-4D97-AF65-F5344CB8AC3E}">
        <p14:creationId xmlns:p14="http://schemas.microsoft.com/office/powerpoint/2010/main" val="1293711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lgn="l">
              <a:defRPr sz="2800">
                <a:solidFill>
                  <a:srgbClr val="0033A0"/>
                </a:solidFill>
                <a:latin typeface="Franklin Gothic Demi" charset="0"/>
                <a:ea typeface="Franklin Gothic Demi" charset="0"/>
                <a:cs typeface="Franklin Gothic Demi" charset="0"/>
              </a:defRPr>
            </a:lvl1pPr>
          </a:lstStyle>
          <a:p>
            <a:r>
              <a:rPr lang="en-US" dirty="0"/>
              <a:t>Click to edit Master title style</a:t>
            </a:r>
            <a:endParaRPr dirty="0"/>
          </a:p>
        </p:txBody>
      </p:sp>
      <p:sp>
        <p:nvSpPr>
          <p:cNvPr id="3" name="Subtitle 2"/>
          <p:cNvSpPr>
            <a:spLocks noGrp="1"/>
          </p:cNvSpPr>
          <p:nvPr>
            <p:ph type="subTitle" idx="1"/>
          </p:nvPr>
        </p:nvSpPr>
        <p:spPr>
          <a:xfrm>
            <a:off x="4800600" y="5562600"/>
            <a:ext cx="4038600" cy="565014"/>
          </a:xfrm>
        </p:spPr>
        <p:txBody>
          <a:bodyPr>
            <a:normAutofit/>
          </a:bodyPr>
          <a:lstStyle>
            <a:lvl1pPr marL="0" indent="0" algn="l">
              <a:spcBef>
                <a:spcPts val="200"/>
              </a:spcBef>
              <a:buNone/>
              <a:defRPr sz="1600" b="0">
                <a:solidFill>
                  <a:schemeClr val="tx1"/>
                </a:solidFill>
                <a:latin typeface="Franklin Gothic Medium"/>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8"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9" name="Picture Placeholder 12"/>
          <p:cNvSpPr>
            <a:spLocks noGrp="1"/>
          </p:cNvSpPr>
          <p:nvPr>
            <p:ph type="pic" sz="quarter" idx="13"/>
          </p:nvPr>
        </p:nvSpPr>
        <p:spPr>
          <a:xfrm>
            <a:off x="6802438" y="2377440"/>
            <a:ext cx="2057400" cy="2039112"/>
          </a:xfrm>
        </p:spPr>
        <p:txBody>
          <a:bodyPr/>
          <a:lstStyle>
            <a:lvl1pPr>
              <a:buNone/>
              <a:defRPr/>
            </a:lvl1pPr>
          </a:lstStyle>
          <a:p>
            <a:r>
              <a:rPr lang="en-US" dirty="0"/>
              <a:t>Drag picture to placeholder or click icon to add</a:t>
            </a:r>
            <a:endParaRPr dirty="0"/>
          </a:p>
        </p:txBody>
      </p:sp>
      <p:sp>
        <p:nvSpPr>
          <p:cNvPr id="10" name="Picture Placeholder 12"/>
          <p:cNvSpPr>
            <a:spLocks noGrp="1"/>
          </p:cNvSpPr>
          <p:nvPr>
            <p:ph type="pic" sz="quarter" idx="14"/>
          </p:nvPr>
        </p:nvSpPr>
        <p:spPr>
          <a:xfrm>
            <a:off x="680243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5"/>
          </p:nvPr>
        </p:nvSpPr>
        <p:spPr>
          <a:xfrm>
            <a:off x="4624388" y="2377440"/>
            <a:ext cx="2057400" cy="2039112"/>
          </a:xfrm>
        </p:spPr>
        <p:txBody>
          <a:bodyPr/>
          <a:lstStyle>
            <a:lvl1pPr>
              <a:buNone/>
              <a:defRPr/>
            </a:lvl1pPr>
          </a:lstStyle>
          <a:p>
            <a:r>
              <a:rPr lang="en-US" dirty="0"/>
              <a:t>Drag picture to placeholder or click icon to add</a:t>
            </a:r>
            <a:endParaRPr dirty="0"/>
          </a:p>
        </p:txBody>
      </p:sp>
      <p:sp>
        <p:nvSpPr>
          <p:cNvPr id="16" name="Picture Placeholder 15"/>
          <p:cNvSpPr>
            <a:spLocks noGrp="1"/>
          </p:cNvSpPr>
          <p:nvPr>
            <p:ph type="pic" sz="quarter" idx="16"/>
          </p:nvPr>
        </p:nvSpPr>
        <p:spPr>
          <a:xfrm>
            <a:off x="282575" y="228600"/>
            <a:ext cx="4235450" cy="4187825"/>
          </a:xfrm>
        </p:spPr>
        <p:txBody>
          <a:bodyPr/>
          <a:lstStyle/>
          <a:p>
            <a:endParaRPr lang="en-US"/>
          </a:p>
        </p:txBody>
      </p:sp>
      <p:sp>
        <p:nvSpPr>
          <p:cNvPr id="19" name="Text Placeholder 18"/>
          <p:cNvSpPr>
            <a:spLocks noGrp="1"/>
          </p:cNvSpPr>
          <p:nvPr>
            <p:ph type="body" sz="quarter" idx="17" hasCustomPrompt="1"/>
          </p:nvPr>
        </p:nvSpPr>
        <p:spPr>
          <a:xfrm>
            <a:off x="4800600" y="6127750"/>
            <a:ext cx="4038600" cy="492125"/>
          </a:xfrm>
        </p:spPr>
        <p:txBody>
          <a:bodyPr>
            <a:normAutofit/>
          </a:bodyPr>
          <a:lstStyle>
            <a:lvl1pPr marL="0" indent="0">
              <a:spcBef>
                <a:spcPts val="200"/>
              </a:spcBef>
              <a:buNone/>
              <a:defRPr sz="1400" baseline="0">
                <a:solidFill>
                  <a:schemeClr val="tx1"/>
                </a:solidFill>
                <a:latin typeface="Franklin Gothic Book" charset="0"/>
                <a:ea typeface="Franklin Gothic Book" charset="0"/>
                <a:cs typeface="Franklin Gothic Book" charset="0"/>
              </a:defRPr>
            </a:lvl1pPr>
          </a:lstStyle>
          <a:p>
            <a:pPr lvl="0"/>
            <a:r>
              <a:rPr lang="en-US" dirty="0"/>
              <a:t>NCI Cancer Center Support Grant Site Visit</a:t>
            </a:r>
          </a:p>
          <a:p>
            <a:pPr lvl="0"/>
            <a:r>
              <a:rPr lang="en-US" dirty="0"/>
              <a:t>February 6, 2018</a:t>
            </a:r>
          </a:p>
        </p:txBody>
      </p:sp>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b="19879"/>
          <a:stretch/>
        </p:blipFill>
        <p:spPr>
          <a:xfrm>
            <a:off x="492369" y="4672715"/>
            <a:ext cx="3505200" cy="88540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14399" y="5594214"/>
            <a:ext cx="2667000" cy="1066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Leaders">
    <p:spTree>
      <p:nvGrpSpPr>
        <p:cNvPr id="1" name=""/>
        <p:cNvGrpSpPr/>
        <p:nvPr/>
      </p:nvGrpSpPr>
      <p:grpSpPr>
        <a:xfrm>
          <a:off x="0" y="0"/>
          <a:ext cx="0" cy="0"/>
          <a:chOff x="0" y="0"/>
          <a:chExt cx="0" cy="0"/>
        </a:xfrm>
      </p:grpSpPr>
      <p:sp>
        <p:nvSpPr>
          <p:cNvPr id="2" name="Title 1"/>
          <p:cNvSpPr>
            <a:spLocks noGrp="1"/>
          </p:cNvSpPr>
          <p:nvPr>
            <p:ph type="title"/>
          </p:nvPr>
        </p:nvSpPr>
        <p:spPr>
          <a:xfrm>
            <a:off x="0" y="185155"/>
            <a:ext cx="9143999" cy="1116106"/>
          </a:xfrm>
        </p:spPr>
        <p:txBody>
          <a:bodyPr/>
          <a:lstStyle/>
          <a:p>
            <a:r>
              <a:rPr lang="en-US"/>
              <a:t>Click to edit Master title style</a:t>
            </a:r>
            <a:endParaRPr/>
          </a:p>
        </p:txBody>
      </p:sp>
      <p:sp>
        <p:nvSpPr>
          <p:cNvPr id="5" name="Text Placeholder 4"/>
          <p:cNvSpPr>
            <a:spLocks noGrp="1"/>
          </p:cNvSpPr>
          <p:nvPr>
            <p:ph type="body" sz="quarter" idx="10" hasCustomPrompt="1"/>
          </p:nvPr>
        </p:nvSpPr>
        <p:spPr>
          <a:xfrm>
            <a:off x="2139950" y="3860800"/>
            <a:ext cx="5915025" cy="1839913"/>
          </a:xfrm>
        </p:spPr>
        <p:txBody>
          <a:bodyPr/>
          <a:lstStyle>
            <a:lvl1pPr marL="0" indent="0">
              <a:spcBef>
                <a:spcPts val="0"/>
              </a:spcBef>
              <a:buNone/>
              <a:defRPr sz="1800">
                <a:latin typeface="Franklin Gothic Medium"/>
                <a:cs typeface="Franklin Gothic Medium"/>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2" name="Text Placeholder 11"/>
          <p:cNvSpPr>
            <a:spLocks noGrp="1"/>
          </p:cNvSpPr>
          <p:nvPr>
            <p:ph type="body" sz="quarter" idx="11" hasCustomPrompt="1"/>
          </p:nvPr>
        </p:nvSpPr>
        <p:spPr>
          <a:xfrm>
            <a:off x="2139950" y="1890713"/>
            <a:ext cx="5915025" cy="1839912"/>
          </a:xfrm>
        </p:spPr>
        <p:txBody>
          <a:bodyPr/>
          <a:lstStyle>
            <a:lvl1pPr marL="0" indent="0">
              <a:spcBef>
                <a:spcPts val="0"/>
              </a:spcBef>
              <a:buNone/>
              <a:defRPr sz="1800">
                <a:latin typeface="Franklin Gothic Medium"/>
                <a:cs typeface="Franklin Gothic Medium"/>
              </a:defRPr>
            </a:lvl1pPr>
          </a:lstStyle>
          <a:p>
            <a:r>
              <a:rPr lang="en-US" dirty="0"/>
              <a:t>Rina Plattner, PhD</a:t>
            </a:r>
          </a:p>
          <a:p>
            <a:r>
              <a:rPr lang="en-US" dirty="0"/>
              <a:t>Title</a:t>
            </a:r>
          </a:p>
          <a:p>
            <a:pPr lvl="1"/>
            <a:r>
              <a:rPr lang="en-US" dirty="0"/>
              <a:t>Focus on cancer surveillance and cancer control research</a:t>
            </a:r>
          </a:p>
          <a:p>
            <a:pPr lvl="1"/>
            <a:r>
              <a:rPr lang="en-US" dirty="0"/>
              <a:t>Recruiting patients for population-based studies</a:t>
            </a:r>
          </a:p>
        </p:txBody>
      </p:sp>
      <p:sp>
        <p:nvSpPr>
          <p:cNvPr id="14" name="Picture Placeholder 13"/>
          <p:cNvSpPr>
            <a:spLocks noGrp="1"/>
          </p:cNvSpPr>
          <p:nvPr>
            <p:ph type="pic" sz="quarter" idx="12"/>
          </p:nvPr>
        </p:nvSpPr>
        <p:spPr>
          <a:xfrm>
            <a:off x="498474" y="1890713"/>
            <a:ext cx="1493838" cy="1839912"/>
          </a:xfrm>
        </p:spPr>
        <p:txBody>
          <a:bodyPr/>
          <a:lstStyle/>
          <a:p>
            <a:endParaRPr lang="en-US"/>
          </a:p>
        </p:txBody>
      </p:sp>
      <p:sp>
        <p:nvSpPr>
          <p:cNvPr id="15" name="Picture Placeholder 13"/>
          <p:cNvSpPr>
            <a:spLocks noGrp="1"/>
          </p:cNvSpPr>
          <p:nvPr>
            <p:ph type="pic" sz="quarter" idx="13"/>
          </p:nvPr>
        </p:nvSpPr>
        <p:spPr>
          <a:xfrm>
            <a:off x="498474" y="3871833"/>
            <a:ext cx="1493838" cy="1839912"/>
          </a:xfrm>
        </p:spPr>
        <p:txBody>
          <a:bodyPr/>
          <a:lstStyle/>
          <a:p>
            <a:endParaRPr lang="en-US"/>
          </a:p>
        </p:txBody>
      </p:sp>
    </p:spTree>
    <p:extLst>
      <p:ext uri="{BB962C8B-B14F-4D97-AF65-F5344CB8AC3E}">
        <p14:creationId xmlns:p14="http://schemas.microsoft.com/office/powerpoint/2010/main" val="85229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ientific Example">
    <p:spTree>
      <p:nvGrpSpPr>
        <p:cNvPr id="1" name=""/>
        <p:cNvGrpSpPr/>
        <p:nvPr/>
      </p:nvGrpSpPr>
      <p:grpSpPr>
        <a:xfrm>
          <a:off x="0" y="0"/>
          <a:ext cx="0" cy="0"/>
          <a:chOff x="0" y="0"/>
          <a:chExt cx="0" cy="0"/>
        </a:xfrm>
      </p:grpSpPr>
      <p:sp>
        <p:nvSpPr>
          <p:cNvPr id="13" name="Title 1"/>
          <p:cNvSpPr>
            <a:spLocks noGrp="1"/>
          </p:cNvSpPr>
          <p:nvPr>
            <p:ph type="title"/>
          </p:nvPr>
        </p:nvSpPr>
        <p:spPr>
          <a:xfrm>
            <a:off x="1330568" y="173432"/>
            <a:ext cx="7813431" cy="674809"/>
          </a:xfrm>
        </p:spPr>
        <p:txBody>
          <a:bodyPr/>
          <a:lstStyle/>
          <a:p>
            <a:r>
              <a:rPr lang="en-US" dirty="0"/>
              <a:t>Click to edit Master title style</a:t>
            </a:r>
            <a:endParaRPr dirty="0"/>
          </a:p>
        </p:txBody>
      </p:sp>
      <p:sp>
        <p:nvSpPr>
          <p:cNvPr id="14" name="Content Placeholder 2"/>
          <p:cNvSpPr>
            <a:spLocks noGrp="1"/>
          </p:cNvSpPr>
          <p:nvPr>
            <p:ph idx="1"/>
          </p:nvPr>
        </p:nvSpPr>
        <p:spPr>
          <a:xfrm>
            <a:off x="504335" y="1582616"/>
            <a:ext cx="7556313" cy="4144963"/>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7" name="Text Placeholder 16"/>
          <p:cNvSpPr>
            <a:spLocks noGrp="1"/>
          </p:cNvSpPr>
          <p:nvPr>
            <p:ph type="body" sz="quarter" idx="10" hasCustomPrompt="1"/>
          </p:nvPr>
        </p:nvSpPr>
        <p:spPr>
          <a:xfrm>
            <a:off x="1330403" y="848241"/>
            <a:ext cx="7813624" cy="479425"/>
          </a:xfrm>
        </p:spPr>
        <p:txBody>
          <a:bodyPr>
            <a:normAutofit/>
          </a:bodyPr>
          <a:lstStyle>
            <a:lvl1pPr marL="0" indent="0" algn="ctr">
              <a:buNone/>
              <a:defRPr sz="1600" b="0" baseline="0"/>
            </a:lvl1pPr>
          </a:lstStyle>
          <a:p>
            <a:pPr lvl="0"/>
            <a:r>
              <a:rPr lang="en-US" dirty="0"/>
              <a:t>Click to edit collaborators</a:t>
            </a:r>
          </a:p>
        </p:txBody>
      </p:sp>
      <p:sp>
        <p:nvSpPr>
          <p:cNvPr id="12" name="Content Placeholder 2"/>
          <p:cNvSpPr>
            <a:spLocks noGrp="1"/>
          </p:cNvSpPr>
          <p:nvPr>
            <p:ph idx="12"/>
          </p:nvPr>
        </p:nvSpPr>
        <p:spPr>
          <a:xfrm>
            <a:off x="0" y="6400800"/>
            <a:ext cx="9143999" cy="228600"/>
          </a:xfrm>
          <a:solidFill>
            <a:srgbClr val="656569"/>
          </a:solidFill>
        </p:spPr>
        <p:txBody>
          <a:bodyPr anchor="ctr">
            <a:noAutofit/>
          </a:bodyPr>
          <a:lstStyle>
            <a:lvl1pPr marL="0" indent="0">
              <a:spcBef>
                <a:spcPts val="0"/>
              </a:spcBef>
              <a:buNone/>
              <a:defRPr sz="1400">
                <a:solidFill>
                  <a:schemeClr val="accent4"/>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5" name="Content Placeholder 2"/>
          <p:cNvSpPr>
            <a:spLocks noGrp="1"/>
          </p:cNvSpPr>
          <p:nvPr>
            <p:ph idx="13"/>
          </p:nvPr>
        </p:nvSpPr>
        <p:spPr>
          <a:xfrm>
            <a:off x="0" y="6172200"/>
            <a:ext cx="7061200" cy="228600"/>
          </a:xfrm>
          <a:solidFill>
            <a:schemeClr val="accent1"/>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a:t>
            </a:r>
            <a:r>
              <a:rPr lang="en-US"/>
              <a:t>text styles</a:t>
            </a:r>
            <a:endParaRPr lang="en-US" dirty="0"/>
          </a:p>
        </p:txBody>
      </p:sp>
      <p:sp>
        <p:nvSpPr>
          <p:cNvPr id="18" name="Content Placeholder 2"/>
          <p:cNvSpPr>
            <a:spLocks noGrp="1"/>
          </p:cNvSpPr>
          <p:nvPr>
            <p:ph idx="14"/>
          </p:nvPr>
        </p:nvSpPr>
        <p:spPr>
          <a:xfrm>
            <a:off x="0" y="6629400"/>
            <a:ext cx="9143999" cy="228600"/>
          </a:xfrm>
          <a:solidFill>
            <a:srgbClr val="656569"/>
          </a:solidFill>
        </p:spPr>
        <p:txBody>
          <a:bodyPr anchor="ctr">
            <a:noAutofit/>
          </a:bodyPr>
          <a:lstStyle>
            <a:lvl1pPr marL="0" indent="0">
              <a:spcBef>
                <a:spcPts val="0"/>
              </a:spcBef>
              <a:buNone/>
              <a:defRPr sz="1400">
                <a:solidFill>
                  <a:schemeClr val="bg1"/>
                </a:solidFill>
              </a:defRPr>
            </a:lvl1pPr>
            <a:lvl2pPr marL="7938" indent="0">
              <a:spcBef>
                <a:spcPts val="0"/>
              </a:spcBef>
              <a:buNone/>
              <a:tabLst/>
              <a:defRPr sz="1400">
                <a:solidFill>
                  <a:schemeClr val="bg1"/>
                </a:solidFill>
              </a:defRPr>
            </a:lvl2pPr>
            <a:lvl5pPr>
              <a:defRPr/>
            </a:lvl5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Rectangle 9"/>
          <p:cNvSpPr/>
          <p:nvPr/>
        </p:nvSpPr>
        <p:spPr>
          <a:xfrm rot="16200000">
            <a:off x="4526279" y="-4526280"/>
            <a:ext cx="91441" cy="9144000"/>
          </a:xfrm>
          <a:prstGeom prst="rect">
            <a:avLst/>
          </a:prstGeom>
          <a:solidFill>
            <a:srgbClr val="005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a:endParaRPr>
          </a:p>
        </p:txBody>
      </p:sp>
      <p:sp>
        <p:nvSpPr>
          <p:cNvPr id="11" name="Rectangle 10"/>
          <p:cNvSpPr/>
          <p:nvPr userDrawn="1"/>
        </p:nvSpPr>
        <p:spPr>
          <a:xfrm rot="16200000">
            <a:off x="4526278" y="-4434838"/>
            <a:ext cx="91441" cy="914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483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666875"/>
            <a:ext cx="9144000" cy="294322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54720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06C94F-3B2B-0341-A46E-31FC5877202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083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Tree>
    <p:extLst>
      <p:ext uri="{BB962C8B-B14F-4D97-AF65-F5344CB8AC3E}">
        <p14:creationId xmlns:p14="http://schemas.microsoft.com/office/powerpoint/2010/main" val="417360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82883"/>
            <a:ext cx="9143999"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userDrawn="1"/>
        </p:nvSpPr>
        <p:spPr>
          <a:xfrm rot="16200000">
            <a:off x="4530852" y="-4530853"/>
            <a:ext cx="91442" cy="9153146"/>
          </a:xfrm>
          <a:prstGeom prst="rect">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charset="0"/>
            </a:endParaRPr>
          </a:p>
        </p:txBody>
      </p:sp>
      <p:sp>
        <p:nvSpPr>
          <p:cNvPr id="8" name="Rectangle 7"/>
          <p:cNvSpPr/>
          <p:nvPr userDrawn="1"/>
        </p:nvSpPr>
        <p:spPr>
          <a:xfrm rot="16200000">
            <a:off x="4530850" y="-4439410"/>
            <a:ext cx="91441" cy="9153144"/>
          </a:xfrm>
          <a:prstGeom prst="rect">
            <a:avLst/>
          </a:prstGeom>
          <a:solidFill>
            <a:srgbClr val="65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b="0" i="0" dirty="0">
              <a:solidFill>
                <a:srgbClr val="005294"/>
              </a:solidFill>
              <a:latin typeface="Franklin Gothic Medium Regular"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1" r:id="rId3"/>
    <p:sldLayoutId id="2147483663" r:id="rId4"/>
    <p:sldLayoutId id="2147483682" r:id="rId5"/>
    <p:sldLayoutId id="2147483684" r:id="rId6"/>
    <p:sldLayoutId id="2147483685" r:id="rId7"/>
    <p:sldLayoutId id="2147483687" r:id="rId8"/>
  </p:sldLayoutIdLst>
  <p:txStyles>
    <p:titleStyle>
      <a:lvl1pPr algn="ctr" defTabSz="914400" rtl="0" eaLnBrk="1" latinLnBrk="0" hangingPunct="1">
        <a:spcBef>
          <a:spcPct val="0"/>
        </a:spcBef>
        <a:buNone/>
        <a:defRPr sz="3600" b="0" kern="1200">
          <a:solidFill>
            <a:srgbClr val="0033A0"/>
          </a:solidFill>
          <a:latin typeface="Franklin Gothic Medium"/>
          <a:ea typeface="+mj-ea"/>
          <a:cs typeface="Franklin Gothic Medium"/>
        </a:defRPr>
      </a:lvl1pPr>
    </p:titleStyle>
    <p:body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2.svg"/><Relationship Id="rId17" Type="http://schemas.openxmlformats.org/officeDocument/2006/relationships/image" Target="../media/image72.emf"/><Relationship Id="rId2" Type="http://schemas.openxmlformats.org/officeDocument/2006/relationships/notesSlide" Target="../notesSlides/notesSlide14.xml"/><Relationship Id="rId16" Type="http://schemas.openxmlformats.org/officeDocument/2006/relationships/image" Target="../media/image71.tiff"/><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68.png"/><Relationship Id="rId5" Type="http://schemas.openxmlformats.org/officeDocument/2006/relationships/image" Target="../media/image64.png"/><Relationship Id="rId15" Type="http://schemas.openxmlformats.org/officeDocument/2006/relationships/image" Target="../media/image70.png"/><Relationship Id="rId10" Type="http://schemas.openxmlformats.org/officeDocument/2006/relationships/image" Target="../media/image70.svg"/><Relationship Id="rId19" Type="http://schemas.openxmlformats.org/officeDocument/2006/relationships/image" Target="../media/image74.png"/><Relationship Id="rId4" Type="http://schemas.openxmlformats.org/officeDocument/2006/relationships/image" Target="../media/image64.svg"/><Relationship Id="rId9" Type="http://schemas.openxmlformats.org/officeDocument/2006/relationships/image" Target="../media/image67.png"/><Relationship Id="rId14"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78.tiff"/><Relationship Id="rId13" Type="http://schemas.openxmlformats.org/officeDocument/2006/relationships/image" Target="../media/image67.png"/><Relationship Id="rId18" Type="http://schemas.openxmlformats.org/officeDocument/2006/relationships/image" Target="../media/image84.png"/><Relationship Id="rId3" Type="http://schemas.openxmlformats.org/officeDocument/2006/relationships/image" Target="../media/image75.png"/><Relationship Id="rId21" Type="http://schemas.openxmlformats.org/officeDocument/2006/relationships/image" Target="../media/image87.tiff"/><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91.svg"/><Relationship Id="rId2" Type="http://schemas.openxmlformats.org/officeDocument/2006/relationships/notesSlide" Target="../notesSlides/notesSlide15.xml"/><Relationship Id="rId16" Type="http://schemas.openxmlformats.org/officeDocument/2006/relationships/image" Target="../media/image83.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3.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2.png"/><Relationship Id="rId10" Type="http://schemas.openxmlformats.org/officeDocument/2006/relationships/image" Target="../media/image79.jpeg"/><Relationship Id="rId19" Type="http://schemas.openxmlformats.org/officeDocument/2006/relationships/image" Target="../media/image85.png"/><Relationship Id="rId4" Type="http://schemas.openxmlformats.org/officeDocument/2006/relationships/image" Target="../media/image81.svg"/><Relationship Id="rId9" Type="http://schemas.openxmlformats.org/officeDocument/2006/relationships/image" Target="../media/image72.emf"/><Relationship Id="rId14" Type="http://schemas.openxmlformats.org/officeDocument/2006/relationships/image" Target="../media/image70.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02.svg"/><Relationship Id="rId1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100.svg"/><Relationship Id="rId12" Type="http://schemas.openxmlformats.org/officeDocument/2006/relationships/image" Target="../media/image91.png"/><Relationship Id="rId17" Type="http://schemas.openxmlformats.org/officeDocument/2006/relationships/image" Target="../media/image95.png"/><Relationship Id="rId2" Type="http://schemas.openxmlformats.org/officeDocument/2006/relationships/notesSlide" Target="../notesSlides/notesSlide16.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1.svg"/><Relationship Id="rId5" Type="http://schemas.openxmlformats.org/officeDocument/2006/relationships/image" Target="../media/image98.svg"/><Relationship Id="rId15" Type="http://schemas.openxmlformats.org/officeDocument/2006/relationships/image" Target="../media/image93.jpeg"/><Relationship Id="rId10" Type="http://schemas.openxmlformats.org/officeDocument/2006/relationships/image" Target="../media/image83.png"/><Relationship Id="rId19" Type="http://schemas.openxmlformats.org/officeDocument/2006/relationships/image" Target="../media/image97.jpeg"/><Relationship Id="rId4" Type="http://schemas.openxmlformats.org/officeDocument/2006/relationships/image" Target="../media/image89.png"/><Relationship Id="rId9" Type="http://schemas.openxmlformats.org/officeDocument/2006/relationships/image" Target="../media/image83.svg"/><Relationship Id="rId14"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00.jpeg"/><Relationship Id="rId4" Type="http://schemas.openxmlformats.org/officeDocument/2006/relationships/image" Target="../media/image9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14.png"/><Relationship Id="rId18" Type="http://schemas.openxmlformats.org/officeDocument/2006/relationships/image" Target="../media/image131.svg"/><Relationship Id="rId3" Type="http://schemas.openxmlformats.org/officeDocument/2006/relationships/image" Target="../media/image105.jpeg"/><Relationship Id="rId7" Type="http://schemas.openxmlformats.org/officeDocument/2006/relationships/image" Target="../media/image109.png"/><Relationship Id="rId12" Type="http://schemas.openxmlformats.org/officeDocument/2006/relationships/image" Target="../media/image113.png"/><Relationship Id="rId17" Type="http://schemas.openxmlformats.org/officeDocument/2006/relationships/image" Target="../media/image116.png"/><Relationship Id="rId2" Type="http://schemas.openxmlformats.org/officeDocument/2006/relationships/notesSlide" Target="../notesSlides/notesSlide20.xml"/><Relationship Id="rId16" Type="http://schemas.openxmlformats.org/officeDocument/2006/relationships/image" Target="../media/image129.svg"/><Relationship Id="rId1" Type="http://schemas.openxmlformats.org/officeDocument/2006/relationships/slideLayout" Target="../slideLayouts/slideLayout4.xml"/><Relationship Id="rId6" Type="http://schemas.openxmlformats.org/officeDocument/2006/relationships/image" Target="../media/image108.jpeg"/><Relationship Id="rId11" Type="http://schemas.openxmlformats.org/officeDocument/2006/relationships/image" Target="../media/image112.jpeg"/><Relationship Id="rId5" Type="http://schemas.openxmlformats.org/officeDocument/2006/relationships/image" Target="../media/image107.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06.jpeg"/><Relationship Id="rId9" Type="http://schemas.openxmlformats.org/officeDocument/2006/relationships/image" Target="../media/image110.png"/><Relationship Id="rId14" Type="http://schemas.openxmlformats.org/officeDocument/2006/relationships/image" Target="../media/image127.svg"/></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itle 1"/>
          <p:cNvSpPr>
            <a:spLocks noGrp="1"/>
          </p:cNvSpPr>
          <p:nvPr>
            <p:ph type="ctrTitle"/>
          </p:nvPr>
        </p:nvSpPr>
        <p:spPr>
          <a:xfrm>
            <a:off x="5081655" y="4549608"/>
            <a:ext cx="3775008" cy="1077218"/>
          </a:xfrm>
        </p:spPr>
        <p:txBody>
          <a:bodyPr wrap="none">
            <a:spAutoFit/>
          </a:bodyPr>
          <a:lstStyle/>
          <a:p>
            <a:pPr algn="r" eaLnBrk="1" hangingPunct="1"/>
            <a:r>
              <a:rPr lang="en-US" sz="3200" dirty="0">
                <a:latin typeface="Franklin Gothic Demi" panose="020B0603020102020204" pitchFamily="34" charset="0"/>
              </a:rPr>
              <a:t>Tobacco Settlement</a:t>
            </a:r>
            <a:br>
              <a:rPr lang="en-US" sz="3200" dirty="0">
                <a:latin typeface="Franklin Gothic Demi" panose="020B0603020102020204" pitchFamily="34" charset="0"/>
              </a:rPr>
            </a:br>
            <a:r>
              <a:rPr lang="en-US" sz="3200" dirty="0">
                <a:latin typeface="Franklin Gothic Demi" panose="020B0603020102020204" pitchFamily="34" charset="0"/>
              </a:rPr>
              <a:t>Fund Update</a:t>
            </a:r>
          </a:p>
        </p:txBody>
      </p:sp>
      <p:sp>
        <p:nvSpPr>
          <p:cNvPr id="9222" name="Subtitle 22"/>
          <p:cNvSpPr>
            <a:spLocks noGrp="1"/>
          </p:cNvSpPr>
          <p:nvPr>
            <p:ph type="subTitle" idx="1"/>
          </p:nvPr>
        </p:nvSpPr>
        <p:spPr>
          <a:xfrm>
            <a:off x="4349750" y="5599397"/>
            <a:ext cx="4506913" cy="522288"/>
          </a:xfrm>
        </p:spPr>
        <p:txBody>
          <a:bodyPr>
            <a:spAutoFit/>
          </a:bodyPr>
          <a:lstStyle/>
          <a:p>
            <a:pPr algn="r" eaLnBrk="1" hangingPunct="1"/>
            <a:r>
              <a:rPr lang="en-US" sz="2800" dirty="0">
                <a:latin typeface="Franklin Gothic Demi" panose="020B0603020102020204" pitchFamily="34" charset="0"/>
                <a:cs typeface="Franklin Gothic Medium" charset="0"/>
              </a:rPr>
              <a:t>B. Mark Evers, MD</a:t>
            </a:r>
          </a:p>
        </p:txBody>
      </p:sp>
      <p:sp>
        <p:nvSpPr>
          <p:cNvPr id="9223" name="Text Placeholder 10"/>
          <p:cNvSpPr>
            <a:spLocks noGrp="1"/>
          </p:cNvSpPr>
          <p:nvPr>
            <p:ph type="body" sz="quarter" idx="17"/>
          </p:nvPr>
        </p:nvSpPr>
        <p:spPr>
          <a:xfrm>
            <a:off x="4349750" y="5784139"/>
            <a:ext cx="4506913" cy="855662"/>
          </a:xfrm>
        </p:spPr>
        <p:txBody>
          <a:bodyPr>
            <a:spAutoFit/>
          </a:bodyPr>
          <a:lstStyle/>
          <a:p>
            <a:pPr algn="r" eaLnBrk="1" hangingPunct="1"/>
            <a:endParaRPr lang="en-US" sz="2400" b="1" dirty="0">
              <a:latin typeface="Franklin Gothic Book" charset="0"/>
            </a:endParaRPr>
          </a:p>
          <a:p>
            <a:pPr algn="r" eaLnBrk="1" hangingPunct="1"/>
            <a:r>
              <a:rPr lang="en-US" sz="2400" b="1" dirty="0"/>
              <a:t>December 15</a:t>
            </a:r>
            <a:r>
              <a:rPr lang="en-US" sz="2400" b="1" dirty="0">
                <a:latin typeface="Franklin Gothic Book" charset="0"/>
              </a:rPr>
              <a:t>, 2020</a:t>
            </a:r>
          </a:p>
        </p:txBody>
      </p:sp>
      <p:pic>
        <p:nvPicPr>
          <p:cNvPr id="20" name="Picture 19" descr="_5775879582.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80983" y="231775"/>
            <a:ext cx="2066511" cy="2030221"/>
          </a:xfrm>
          <a:prstGeom prst="rect">
            <a:avLst/>
          </a:prstGeom>
        </p:spPr>
      </p:pic>
      <p:pic>
        <p:nvPicPr>
          <p:cNvPr id="18" name="Picture 17" descr="_4021401303.jp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89318" y="227018"/>
            <a:ext cx="2066544" cy="2030725"/>
          </a:xfrm>
          <a:prstGeom prst="rect">
            <a:avLst/>
          </a:prstGeom>
        </p:spPr>
      </p:pic>
      <p:pic>
        <p:nvPicPr>
          <p:cNvPr id="21" name="Picture 36" descr="_6576959961.jpg"/>
          <p:cNvPicPr>
            <a:picLocks noChangeAspect="1"/>
          </p:cNvPicPr>
          <p:nvPr/>
        </p:nvPicPr>
        <p:blipFill rotWithShape="1">
          <a:blip r:embed="rId5">
            <a:extLst>
              <a:ext uri="{28A0092B-C50C-407E-A947-70E740481C1C}">
                <a14:useLocalDpi xmlns:a14="http://schemas.microsoft.com/office/drawing/2010/main"/>
              </a:ext>
            </a:extLst>
          </a:blip>
          <a:srcRect/>
          <a:stretch/>
        </p:blipFill>
        <p:spPr bwMode="auto">
          <a:xfrm>
            <a:off x="6796978" y="2361520"/>
            <a:ext cx="2058884" cy="203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_5989379697.jpg"/>
          <p:cNvPicPr>
            <a:picLocks noChangeAspect="1"/>
          </p:cNvPicPr>
          <p:nvPr/>
        </p:nvPicPr>
        <p:blipFill rotWithShape="1">
          <a:blip r:embed="rId6" cstate="hqprint">
            <a:extLst>
              <a:ext uri="{28A0092B-C50C-407E-A947-70E740481C1C}">
                <a14:useLocalDpi xmlns:a14="http://schemas.microsoft.com/office/drawing/2010/main"/>
              </a:ext>
            </a:extLst>
          </a:blip>
          <a:srcRect b="-1"/>
          <a:stretch/>
        </p:blipFill>
        <p:spPr>
          <a:xfrm>
            <a:off x="4596393" y="2359526"/>
            <a:ext cx="2051101" cy="2060922"/>
          </a:xfrm>
          <a:prstGeom prst="rect">
            <a:avLst/>
          </a:prstGeom>
        </p:spPr>
      </p:pic>
      <p:pic>
        <p:nvPicPr>
          <p:cNvPr id="13" name="Picture 12" descr="_9898065868.jpg"/>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78151" y="229670"/>
            <a:ext cx="4180278" cy="4190141"/>
          </a:xfrm>
          <a:prstGeom prst="rect">
            <a:avLst/>
          </a:prstGeom>
        </p:spPr>
      </p:pic>
    </p:spTree>
    <p:extLst>
      <p:ext uri="{BB962C8B-B14F-4D97-AF65-F5344CB8AC3E}">
        <p14:creationId xmlns:p14="http://schemas.microsoft.com/office/powerpoint/2010/main" val="111885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D58BA7A-DFB3-BC4D-A39A-3C06C1605C2A}"/>
              </a:ext>
            </a:extLst>
          </p:cNvPr>
          <p:cNvGrpSpPr/>
          <p:nvPr/>
        </p:nvGrpSpPr>
        <p:grpSpPr>
          <a:xfrm>
            <a:off x="-1" y="2608559"/>
            <a:ext cx="9143999" cy="1015663"/>
            <a:chOff x="-1" y="3498412"/>
            <a:chExt cx="9143999" cy="1015663"/>
          </a:xfrm>
        </p:grpSpPr>
        <p:sp>
          <p:nvSpPr>
            <p:cNvPr id="7" name="Rectangle 6">
              <a:extLst>
                <a:ext uri="{FF2B5EF4-FFF2-40B4-BE49-F238E27FC236}">
                  <a16:creationId xmlns:a16="http://schemas.microsoft.com/office/drawing/2014/main" xmlns="" id="{5ACE5F5C-CA1A-8C4E-A3A1-1F507CC4D548}"/>
                </a:ext>
              </a:extLst>
            </p:cNvPr>
            <p:cNvSpPr/>
            <p:nvPr/>
          </p:nvSpPr>
          <p:spPr>
            <a:xfrm>
              <a:off x="-1" y="3627372"/>
              <a:ext cx="9143999" cy="657461"/>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7004EA4E-1CA2-054D-8FEA-87B9BEB40B9C}"/>
                </a:ext>
              </a:extLst>
            </p:cNvPr>
            <p:cNvSpPr txBox="1"/>
            <p:nvPr/>
          </p:nvSpPr>
          <p:spPr>
            <a:xfrm>
              <a:off x="-1" y="3498412"/>
              <a:ext cx="625492" cy="1015663"/>
            </a:xfrm>
            <a:prstGeom prst="rect">
              <a:avLst/>
            </a:prstGeom>
            <a:noFill/>
          </p:spPr>
          <p:txBody>
            <a:bodyPr wrap="none" rtlCol="0">
              <a:spAutoFit/>
            </a:bodyPr>
            <a:lstStyle/>
            <a:p>
              <a:r>
                <a:rPr lang="en-US" sz="6000" b="1" dirty="0">
                  <a:solidFill>
                    <a:schemeClr val="accent2"/>
                  </a:solidFill>
                  <a:latin typeface="+mj-lt"/>
                </a:rPr>
                <a:t>*</a:t>
              </a:r>
            </a:p>
          </p:txBody>
        </p:sp>
      </p:grpSp>
      <p:sp>
        <p:nvSpPr>
          <p:cNvPr id="2" name="Title 1"/>
          <p:cNvSpPr>
            <a:spLocks noGrp="1"/>
          </p:cNvSpPr>
          <p:nvPr>
            <p:ph type="title"/>
          </p:nvPr>
        </p:nvSpPr>
        <p:spPr/>
        <p:txBody>
          <a:bodyPr/>
          <a:lstStyle/>
          <a:p>
            <a:r>
              <a:rPr lang="en-US" dirty="0"/>
              <a:t>MCC’s NCI Designation Path</a:t>
            </a:r>
          </a:p>
        </p:txBody>
      </p:sp>
      <p:sp>
        <p:nvSpPr>
          <p:cNvPr id="5" name="Content Placeholder 4">
            <a:extLst>
              <a:ext uri="{FF2B5EF4-FFF2-40B4-BE49-F238E27FC236}">
                <a16:creationId xmlns:a16="http://schemas.microsoft.com/office/drawing/2014/main" xmlns="" id="{9522D30F-CEE9-E34B-AD0B-1AD2B5FF95E9}"/>
              </a:ext>
            </a:extLst>
          </p:cNvPr>
          <p:cNvSpPr>
            <a:spLocks noGrp="1"/>
          </p:cNvSpPr>
          <p:nvPr>
            <p:ph idx="1"/>
          </p:nvPr>
        </p:nvSpPr>
        <p:spPr>
          <a:xfrm>
            <a:off x="514350" y="1520838"/>
            <a:ext cx="8629648" cy="2093295"/>
          </a:xfrm>
        </p:spPr>
        <p:txBody>
          <a:bodyPr>
            <a:normAutofit/>
          </a:bodyPr>
          <a:lstStyle/>
          <a:p>
            <a:pPr>
              <a:lnSpc>
                <a:spcPct val="120000"/>
              </a:lnSpc>
              <a:spcBef>
                <a:spcPts val="1200"/>
              </a:spcBef>
            </a:pPr>
            <a:r>
              <a:rPr lang="en-US" sz="2600" dirty="0">
                <a:latin typeface="Franklin Gothic Medium" panose="020B0603020102020204" pitchFamily="34" charset="0"/>
              </a:rPr>
              <a:t>Awarded initial designation (5 years) </a:t>
            </a:r>
            <a:r>
              <a:rPr lang="mr-IN" sz="2600" dirty="0">
                <a:latin typeface="Franklin Gothic Medium" panose="020B0603020102020204" pitchFamily="34" charset="0"/>
              </a:rPr>
              <a:t>–</a:t>
            </a:r>
            <a:r>
              <a:rPr lang="en-US" sz="2600" dirty="0">
                <a:latin typeface="Franklin Gothic Medium" panose="020B0603020102020204" pitchFamily="34" charset="0"/>
              </a:rPr>
              <a:t> July 2013</a:t>
            </a:r>
          </a:p>
          <a:p>
            <a:pPr>
              <a:lnSpc>
                <a:spcPct val="120000"/>
              </a:lnSpc>
              <a:spcBef>
                <a:spcPts val="1200"/>
              </a:spcBef>
            </a:pPr>
            <a:r>
              <a:rPr lang="en-US" sz="2600" dirty="0">
                <a:latin typeface="Franklin Gothic Medium" panose="020B0603020102020204" pitchFamily="34" charset="0"/>
              </a:rPr>
              <a:t>Successful renewal for another 5 years </a:t>
            </a:r>
            <a:r>
              <a:rPr lang="mr-IN" sz="2600" dirty="0">
                <a:latin typeface="Franklin Gothic Medium" panose="020B0603020102020204" pitchFamily="34" charset="0"/>
              </a:rPr>
              <a:t>–</a:t>
            </a:r>
            <a:r>
              <a:rPr lang="en-US" sz="2600" dirty="0">
                <a:latin typeface="Franklin Gothic Medium" panose="020B0603020102020204" pitchFamily="34" charset="0"/>
              </a:rPr>
              <a:t> July 2018</a:t>
            </a:r>
          </a:p>
          <a:p>
            <a:pPr>
              <a:lnSpc>
                <a:spcPct val="120000"/>
              </a:lnSpc>
              <a:spcBef>
                <a:spcPts val="1200"/>
              </a:spcBef>
            </a:pPr>
            <a:r>
              <a:rPr lang="en-US" sz="2600" dirty="0">
                <a:latin typeface="Franklin Gothic Medium" panose="020B0603020102020204" pitchFamily="34" charset="0"/>
              </a:rPr>
              <a:t>Application for Comprehensive Status </a:t>
            </a:r>
            <a:r>
              <a:rPr lang="mr-IN" sz="2600" dirty="0">
                <a:latin typeface="Franklin Gothic Medium" panose="020B0603020102020204" pitchFamily="34" charset="0"/>
              </a:rPr>
              <a:t>–</a:t>
            </a:r>
            <a:r>
              <a:rPr lang="en-US" sz="2600" dirty="0">
                <a:latin typeface="Franklin Gothic Medium" panose="020B0603020102020204" pitchFamily="34" charset="0"/>
              </a:rPr>
              <a:t> September 2022</a:t>
            </a:r>
          </a:p>
        </p:txBody>
      </p:sp>
      <p:pic>
        <p:nvPicPr>
          <p:cNvPr id="15" name="Picture 14">
            <a:extLst>
              <a:ext uri="{FF2B5EF4-FFF2-40B4-BE49-F238E27FC236}">
                <a16:creationId xmlns:a16="http://schemas.microsoft.com/office/drawing/2014/main" xmlns="" id="{A5A00175-66C9-3948-99D1-FE268841D6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20567" y="4365905"/>
            <a:ext cx="2743200" cy="1949895"/>
          </a:xfrm>
          <a:prstGeom prst="rect">
            <a:avLst/>
          </a:prstGeom>
          <a:ln w="38100" cmpd="sng">
            <a:solidFill>
              <a:schemeClr val="bg1"/>
            </a:solidFill>
          </a:ln>
        </p:spPr>
      </p:pic>
      <p:pic>
        <p:nvPicPr>
          <p:cNvPr id="17" name="Picture 16">
            <a:extLst>
              <a:ext uri="{FF2B5EF4-FFF2-40B4-BE49-F238E27FC236}">
                <a16:creationId xmlns:a16="http://schemas.microsoft.com/office/drawing/2014/main" xmlns="" id="{5278EA93-4B23-334C-A2A6-F49B7284272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05" y="4364386"/>
            <a:ext cx="2428127" cy="1945552"/>
          </a:xfrm>
          <a:prstGeom prst="rect">
            <a:avLst/>
          </a:prstGeom>
          <a:ln w="38100" cmpd="sng">
            <a:solidFill>
              <a:schemeClr val="bg1"/>
            </a:solidFill>
          </a:ln>
        </p:spPr>
      </p:pic>
      <p:pic>
        <p:nvPicPr>
          <p:cNvPr id="19" name="Picture 18">
            <a:extLst>
              <a:ext uri="{FF2B5EF4-FFF2-40B4-BE49-F238E27FC236}">
                <a16:creationId xmlns:a16="http://schemas.microsoft.com/office/drawing/2014/main" xmlns="" id="{CE835768-1A55-D147-9825-4E0E28C27EF7}"/>
              </a:ext>
            </a:extLst>
          </p:cNvPr>
          <p:cNvPicPr>
            <a:picLocks noChangeAspect="1"/>
          </p:cNvPicPr>
          <p:nvPr/>
        </p:nvPicPr>
        <p:blipFill>
          <a:blip r:embed="rId5"/>
          <a:stretch>
            <a:fillRect/>
          </a:stretch>
        </p:blipFill>
        <p:spPr>
          <a:xfrm>
            <a:off x="6357585" y="4364387"/>
            <a:ext cx="2977546" cy="1965678"/>
          </a:xfrm>
          <a:prstGeom prst="rect">
            <a:avLst/>
          </a:prstGeom>
          <a:ln w="38100" cmpd="sng">
            <a:solidFill>
              <a:schemeClr val="bg1"/>
            </a:solidFill>
          </a:ln>
        </p:spPr>
      </p:pic>
      <p:pic>
        <p:nvPicPr>
          <p:cNvPr id="21" name="Picture 20">
            <a:extLst>
              <a:ext uri="{FF2B5EF4-FFF2-40B4-BE49-F238E27FC236}">
                <a16:creationId xmlns:a16="http://schemas.microsoft.com/office/drawing/2014/main" xmlns="" id="{826982DF-0CC1-AD4D-9B59-C8676030F9A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05260" y="4364386"/>
            <a:ext cx="2315307" cy="1946059"/>
          </a:xfrm>
          <a:prstGeom prst="rect">
            <a:avLst/>
          </a:prstGeom>
          <a:ln w="38100" cmpd="sng">
            <a:solidFill>
              <a:schemeClr val="bg1"/>
            </a:solidFill>
          </a:ln>
        </p:spPr>
      </p:pic>
    </p:spTree>
    <p:extLst>
      <p:ext uri="{BB962C8B-B14F-4D97-AF65-F5344CB8AC3E}">
        <p14:creationId xmlns:p14="http://schemas.microsoft.com/office/powerpoint/2010/main" val="24969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1 4">
            <a:extLst>
              <a:ext uri="{FF2B5EF4-FFF2-40B4-BE49-F238E27FC236}">
                <a16:creationId xmlns:a16="http://schemas.microsoft.com/office/drawing/2014/main" xmlns="" id="{04FC1256-6920-B34F-BA59-F5FEE0A6E8BB}"/>
              </a:ext>
            </a:extLst>
          </p:cNvPr>
          <p:cNvSpPr/>
          <p:nvPr/>
        </p:nvSpPr>
        <p:spPr>
          <a:xfrm>
            <a:off x="3657597" y="5181605"/>
            <a:ext cx="5410200" cy="2692400"/>
          </a:xfrm>
          <a:prstGeom prst="irregularSeal1">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B16236E-F432-9A42-82C8-CFA62992E05E}"/>
              </a:ext>
            </a:extLst>
          </p:cNvPr>
          <p:cNvSpPr txBox="1"/>
          <p:nvPr/>
        </p:nvSpPr>
        <p:spPr>
          <a:xfrm>
            <a:off x="4258248" y="5949612"/>
            <a:ext cx="4174067" cy="892552"/>
          </a:xfrm>
          <a:prstGeom prst="rect">
            <a:avLst/>
          </a:prstGeom>
          <a:noFill/>
        </p:spPr>
        <p:txBody>
          <a:bodyPr wrap="square" rtlCol="0">
            <a:spAutoFit/>
          </a:bodyPr>
          <a:lstStyle/>
          <a:p>
            <a:pPr algn="ctr"/>
            <a:r>
              <a:rPr lang="en-US" sz="2000" b="1" dirty="0">
                <a:solidFill>
                  <a:schemeClr val="accent1"/>
                </a:solidFill>
                <a:latin typeface="Franklin Gothic Medium" panose="020B0603020102020204" pitchFamily="34" charset="0"/>
              </a:rPr>
              <a:t>July 12, 2013</a:t>
            </a:r>
            <a:endParaRPr lang="en-US" b="1" dirty="0">
              <a:solidFill>
                <a:schemeClr val="accent1"/>
              </a:solidFill>
              <a:latin typeface="Franklin Gothic Medium" panose="020B0603020102020204" pitchFamily="34" charset="0"/>
            </a:endParaRPr>
          </a:p>
          <a:p>
            <a:pPr algn="ctr"/>
            <a:r>
              <a:rPr lang="en-US" sz="1600" dirty="0">
                <a:latin typeface="Franklin Gothic Medium" panose="020B0603020102020204" pitchFamily="34" charset="0"/>
              </a:rPr>
              <a:t>Markey Cancer Center became the 68</a:t>
            </a:r>
            <a:r>
              <a:rPr lang="en-US" sz="1600" baseline="30000" dirty="0">
                <a:latin typeface="Franklin Gothic Medium" panose="020B0603020102020204" pitchFamily="34" charset="0"/>
              </a:rPr>
              <a:t>th</a:t>
            </a:r>
            <a:r>
              <a:rPr lang="en-US" sz="1600" dirty="0">
                <a:latin typeface="Franklin Gothic Medium" panose="020B0603020102020204" pitchFamily="34" charset="0"/>
              </a:rPr>
              <a:t> </a:t>
            </a:r>
            <a:br>
              <a:rPr lang="en-US" sz="1600" dirty="0">
                <a:latin typeface="Franklin Gothic Medium" panose="020B0603020102020204" pitchFamily="34" charset="0"/>
              </a:rPr>
            </a:br>
            <a:r>
              <a:rPr lang="en-US" sz="1600" dirty="0">
                <a:latin typeface="Franklin Gothic Medium" panose="020B0603020102020204" pitchFamily="34" charset="0"/>
              </a:rPr>
              <a:t>NCI-designated cancer center in the U.S. </a:t>
            </a:r>
          </a:p>
        </p:txBody>
      </p:sp>
      <p:sp>
        <p:nvSpPr>
          <p:cNvPr id="7" name="5-Point Star 6">
            <a:extLst>
              <a:ext uri="{FF2B5EF4-FFF2-40B4-BE49-F238E27FC236}">
                <a16:creationId xmlns:a16="http://schemas.microsoft.com/office/drawing/2014/main" xmlns="" id="{DFE1542D-0C1F-BE44-82D3-992CF4910B72}"/>
              </a:ext>
            </a:extLst>
          </p:cNvPr>
          <p:cNvSpPr/>
          <p:nvPr/>
        </p:nvSpPr>
        <p:spPr>
          <a:xfrm>
            <a:off x="4097866"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xmlns="" id="{D986BAAD-AC68-8745-9C6A-2C516601F1E9}"/>
              </a:ext>
            </a:extLst>
          </p:cNvPr>
          <p:cNvSpPr/>
          <p:nvPr/>
        </p:nvSpPr>
        <p:spPr>
          <a:xfrm>
            <a:off x="8178800" y="6206067"/>
            <a:ext cx="431800" cy="431800"/>
          </a:xfrm>
          <a:prstGeom prst="star5">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C8DAC97-274E-3347-B7C2-7D623FB7918A}"/>
              </a:ext>
            </a:extLst>
          </p:cNvPr>
          <p:cNvSpPr>
            <a:spLocks noGrp="1"/>
          </p:cNvSpPr>
          <p:nvPr>
            <p:ph type="title"/>
          </p:nvPr>
        </p:nvSpPr>
        <p:spPr>
          <a:xfrm>
            <a:off x="1" y="207171"/>
            <a:ext cx="9143999" cy="1116106"/>
          </a:xfrm>
        </p:spPr>
        <p:txBody>
          <a:bodyPr/>
          <a:lstStyle/>
          <a:p>
            <a:r>
              <a:rPr lang="en-US" dirty="0"/>
              <a:t>NCI-Designated Cancer Centers</a:t>
            </a:r>
          </a:p>
        </p:txBody>
      </p:sp>
      <p:pic>
        <p:nvPicPr>
          <p:cNvPr id="10" name="Picture 9" descr="A close up of a map&#10;&#10;Description automatically generated">
            <a:extLst>
              <a:ext uri="{FF2B5EF4-FFF2-40B4-BE49-F238E27FC236}">
                <a16:creationId xmlns:a16="http://schemas.microsoft.com/office/drawing/2014/main" xmlns="" id="{88F5D522-912A-624F-9DD9-2F3E1793AC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855"/>
          <a:stretch/>
        </p:blipFill>
        <p:spPr>
          <a:xfrm>
            <a:off x="76057" y="535779"/>
            <a:ext cx="8875059" cy="6044936"/>
          </a:xfrm>
          <a:prstGeom prst="rect">
            <a:avLst/>
          </a:prstGeom>
        </p:spPr>
      </p:pic>
    </p:spTree>
    <p:extLst>
      <p:ext uri="{BB962C8B-B14F-4D97-AF65-F5344CB8AC3E}">
        <p14:creationId xmlns:p14="http://schemas.microsoft.com/office/powerpoint/2010/main" val="373337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a:extLst>
              <a:ext uri="{FF2B5EF4-FFF2-40B4-BE49-F238E27FC236}">
                <a16:creationId xmlns:a16="http://schemas.microsoft.com/office/drawing/2014/main" xmlns="" id="{B20AE733-147B-FC44-A1A2-DA973C19E45E}"/>
              </a:ext>
            </a:extLst>
          </p:cNvPr>
          <p:cNvSpPr/>
          <p:nvPr/>
        </p:nvSpPr>
        <p:spPr>
          <a:xfrm>
            <a:off x="6052687" y="1298990"/>
            <a:ext cx="3239247" cy="5555738"/>
          </a:xfrm>
          <a:prstGeom prst="upArrow">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293C4E8-F0F0-0941-8C48-977DB08B6690}"/>
              </a:ext>
            </a:extLst>
          </p:cNvPr>
          <p:cNvSpPr>
            <a:spLocks noGrp="1"/>
          </p:cNvSpPr>
          <p:nvPr>
            <p:ph type="title"/>
          </p:nvPr>
        </p:nvSpPr>
        <p:spPr>
          <a:xfrm>
            <a:off x="0" y="189663"/>
            <a:ext cx="9143999" cy="1116106"/>
          </a:xfrm>
        </p:spPr>
        <p:txBody>
          <a:bodyPr/>
          <a:lstStyle/>
          <a:p>
            <a:r>
              <a:rPr lang="en-US" dirty="0"/>
              <a:t>U.S. News and World Reports</a:t>
            </a:r>
            <a:br>
              <a:rPr lang="en-US" dirty="0"/>
            </a:br>
            <a:r>
              <a:rPr lang="en-US" dirty="0"/>
              <a:t>Top 50 Cancer Centers in the U.S.</a:t>
            </a:r>
          </a:p>
        </p:txBody>
      </p:sp>
      <p:pic>
        <p:nvPicPr>
          <p:cNvPr id="7" name="Picture 6" descr="A picture containing text, outdoor, sign&#10;&#10;Description automatically generated">
            <a:extLst>
              <a:ext uri="{FF2B5EF4-FFF2-40B4-BE49-F238E27FC236}">
                <a16:creationId xmlns:a16="http://schemas.microsoft.com/office/drawing/2014/main" xmlns="" id="{B0D759FC-AC4B-C540-A902-74D5421979FF}"/>
              </a:ext>
            </a:extLst>
          </p:cNvPr>
          <p:cNvPicPr>
            <a:picLocks noChangeAspect="1"/>
          </p:cNvPicPr>
          <p:nvPr/>
        </p:nvPicPr>
        <p:blipFill>
          <a:blip r:embed="rId3"/>
          <a:stretch>
            <a:fillRect/>
          </a:stretch>
        </p:blipFill>
        <p:spPr>
          <a:xfrm>
            <a:off x="559829" y="1617538"/>
            <a:ext cx="4813300" cy="5143500"/>
          </a:xfrm>
          <a:prstGeom prst="rect">
            <a:avLst/>
          </a:prstGeom>
        </p:spPr>
      </p:pic>
      <p:grpSp>
        <p:nvGrpSpPr>
          <p:cNvPr id="4" name="Group 3">
            <a:extLst>
              <a:ext uri="{FF2B5EF4-FFF2-40B4-BE49-F238E27FC236}">
                <a16:creationId xmlns:a16="http://schemas.microsoft.com/office/drawing/2014/main" xmlns="" id="{328036EE-F3EE-EF45-BC49-52B13615BD9B}"/>
              </a:ext>
            </a:extLst>
          </p:cNvPr>
          <p:cNvGrpSpPr/>
          <p:nvPr/>
        </p:nvGrpSpPr>
        <p:grpSpPr>
          <a:xfrm>
            <a:off x="4859548" y="2209011"/>
            <a:ext cx="4524853" cy="4281172"/>
            <a:chOff x="4985487" y="1903181"/>
            <a:chExt cx="4524853" cy="4281172"/>
          </a:xfrm>
        </p:grpSpPr>
        <p:sp>
          <p:nvSpPr>
            <p:cNvPr id="20" name="TextBox 19">
              <a:extLst>
                <a:ext uri="{FF2B5EF4-FFF2-40B4-BE49-F238E27FC236}">
                  <a16:creationId xmlns:a16="http://schemas.microsoft.com/office/drawing/2014/main" xmlns="" id="{411349D0-21AD-6248-A215-6199BBD2EADD}"/>
                </a:ext>
              </a:extLst>
            </p:cNvPr>
            <p:cNvSpPr txBox="1"/>
            <p:nvPr/>
          </p:nvSpPr>
          <p:spPr>
            <a:xfrm>
              <a:off x="5739469" y="1903181"/>
              <a:ext cx="3770871" cy="4281172"/>
            </a:xfrm>
            <a:prstGeom prst="rect">
              <a:avLst/>
            </a:prstGeom>
            <a:noFill/>
          </p:spPr>
          <p:txBody>
            <a:bodyPr wrap="square" rtlCol="0">
              <a:spAutoFit/>
            </a:bodyPr>
            <a:lstStyle/>
            <a:p>
              <a:pPr>
                <a:lnSpc>
                  <a:spcPts val="3000"/>
                </a:lnSpc>
              </a:pPr>
              <a:endParaRPr lang="en-US" b="1" dirty="0">
                <a:solidFill>
                  <a:schemeClr val="accent1"/>
                </a:solidFill>
                <a:latin typeface="Franklin Gothic Medium" panose="020B0603020102020204" pitchFamily="34" charset="0"/>
              </a:endParaRPr>
            </a:p>
            <a:p>
              <a:pPr>
                <a:lnSpc>
                  <a:spcPts val="3000"/>
                </a:lnSpc>
              </a:pPr>
              <a:endParaRPr lang="en-US" b="1" i="1" dirty="0">
                <a:solidFill>
                  <a:srgbClr val="00B0F0"/>
                </a:solidFill>
                <a:latin typeface="Franklin Gothic Medium" panose="020B0603020102020204" pitchFamily="34" charset="0"/>
              </a:endParaRPr>
            </a:p>
            <a:p>
              <a:pPr>
                <a:lnSpc>
                  <a:spcPts val="3000"/>
                </a:lnSpc>
              </a:pPr>
              <a:endParaRPr lang="en-US" b="1" dirty="0">
                <a:solidFill>
                  <a:schemeClr val="accent5"/>
                </a:solidFill>
                <a:latin typeface="Franklin Gothic Medium" panose="020B0603020102020204" pitchFamily="34" charset="0"/>
              </a:endParaRPr>
            </a:p>
            <a:p>
              <a:pPr>
                <a:lnSpc>
                  <a:spcPts val="3000"/>
                </a:lnSpc>
              </a:pPr>
              <a:endParaRPr lang="en-US" b="1" dirty="0">
                <a:solidFill>
                  <a:schemeClr val="accent5"/>
                </a:solidFill>
                <a:latin typeface="Franklin Gothic Medium" panose="020B0603020102020204" pitchFamily="34" charset="0"/>
              </a:endParaRPr>
            </a:p>
            <a:p>
              <a:pPr>
                <a:lnSpc>
                  <a:spcPts val="3000"/>
                </a:lnSpc>
              </a:pPr>
              <a:r>
                <a:rPr lang="en-US" b="1" i="1" dirty="0">
                  <a:solidFill>
                    <a:srgbClr val="00B0F0"/>
                  </a:solidFill>
                  <a:latin typeface="Franklin Gothic Medium" panose="020B0603020102020204" pitchFamily="34" charset="0"/>
                </a:rPr>
                <a:t>2019</a:t>
              </a:r>
              <a:endParaRPr lang="en-US" sz="2400" b="1" i="1" dirty="0">
                <a:solidFill>
                  <a:srgbClr val="00B0F0"/>
                </a:solidFill>
                <a:latin typeface="Franklin Gothic Medium" panose="020B0603020102020204" pitchFamily="34" charset="0"/>
              </a:endParaRPr>
            </a:p>
            <a:p>
              <a:pPr>
                <a:lnSpc>
                  <a:spcPts val="3000"/>
                </a:lnSpc>
              </a:pPr>
              <a:endParaRPr lang="en-US" b="1" dirty="0">
                <a:solidFill>
                  <a:srgbClr val="00B0F0"/>
                </a:solidFill>
                <a:latin typeface="Franklin Gothic Medium" panose="020B0603020102020204" pitchFamily="34" charset="0"/>
              </a:endParaRPr>
            </a:p>
            <a:p>
              <a:pPr>
                <a:lnSpc>
                  <a:spcPts val="3000"/>
                </a:lnSpc>
              </a:pPr>
              <a:endParaRPr lang="en-US" b="1" dirty="0">
                <a:solidFill>
                  <a:srgbClr val="00B0F0"/>
                </a:solidFill>
                <a:latin typeface="Franklin Gothic Medium" panose="020B0603020102020204" pitchFamily="34" charset="0"/>
              </a:endParaRPr>
            </a:p>
            <a:p>
              <a:pPr>
                <a:lnSpc>
                  <a:spcPts val="3000"/>
                </a:lnSpc>
              </a:pPr>
              <a:r>
                <a:rPr lang="en-US" b="1" i="1" dirty="0">
                  <a:solidFill>
                    <a:srgbClr val="00B0F0"/>
                  </a:solidFill>
                  <a:latin typeface="Franklin Gothic Medium" panose="020B0603020102020204" pitchFamily="34" charset="0"/>
                </a:rPr>
                <a:t>2018</a:t>
              </a:r>
            </a:p>
            <a:p>
              <a:pPr>
                <a:lnSpc>
                  <a:spcPts val="3000"/>
                </a:lnSpc>
              </a:pPr>
              <a:endParaRPr lang="en-US" b="1" i="1" dirty="0">
                <a:solidFill>
                  <a:srgbClr val="00B0F0"/>
                </a:solidFill>
                <a:latin typeface="Franklin Gothic Medium" panose="020B0603020102020204" pitchFamily="34" charset="0"/>
              </a:endParaRPr>
            </a:p>
            <a:p>
              <a:pPr>
                <a:lnSpc>
                  <a:spcPts val="3000"/>
                </a:lnSpc>
              </a:pPr>
              <a:endParaRPr lang="en-US" b="1" i="1" dirty="0">
                <a:solidFill>
                  <a:srgbClr val="00B0F0"/>
                </a:solidFill>
                <a:latin typeface="Franklin Gothic Medium" panose="020B0603020102020204" pitchFamily="34" charset="0"/>
              </a:endParaRPr>
            </a:p>
            <a:p>
              <a:pPr>
                <a:lnSpc>
                  <a:spcPts val="3000"/>
                </a:lnSpc>
              </a:pPr>
              <a:r>
                <a:rPr lang="en-US" b="1" i="1" dirty="0">
                  <a:solidFill>
                    <a:srgbClr val="00B0F0"/>
                  </a:solidFill>
                  <a:latin typeface="Franklin Gothic Medium" panose="020B0603020102020204" pitchFamily="34" charset="0"/>
                </a:rPr>
                <a:t>2017</a:t>
              </a:r>
              <a:endParaRPr lang="en-US" dirty="0">
                <a:solidFill>
                  <a:srgbClr val="00B0F0"/>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xmlns="" id="{81237EBF-9DE9-4845-AEF1-E691006CD1C4}"/>
                </a:ext>
              </a:extLst>
            </p:cNvPr>
            <p:cNvSpPr txBox="1"/>
            <p:nvPr/>
          </p:nvSpPr>
          <p:spPr>
            <a:xfrm>
              <a:off x="4985487" y="5445722"/>
              <a:ext cx="3322692" cy="674480"/>
            </a:xfrm>
            <a:prstGeom prst="rect">
              <a:avLst/>
            </a:prstGeom>
            <a:noFill/>
          </p:spPr>
          <p:txBody>
            <a:bodyPr wrap="square" rtlCol="0">
              <a:spAutoFit/>
            </a:bodyPr>
            <a:lstStyle/>
            <a:p>
              <a:pPr algn="ctr">
                <a:lnSpc>
                  <a:spcPts val="3600"/>
                </a:lnSpc>
              </a:pPr>
              <a:r>
                <a:rPr lang="en-US" sz="8000" b="1" spc="-151" dirty="0">
                  <a:solidFill>
                    <a:schemeClr val="accent1"/>
                  </a:solidFill>
                  <a:latin typeface="Franklin Gothic Medium" panose="020B0603020102020204" pitchFamily="34" charset="0"/>
                </a:rPr>
                <a:t>#50</a:t>
              </a:r>
            </a:p>
          </p:txBody>
        </p:sp>
        <p:sp>
          <p:nvSpPr>
            <p:cNvPr id="19" name="TextBox 18">
              <a:extLst>
                <a:ext uri="{FF2B5EF4-FFF2-40B4-BE49-F238E27FC236}">
                  <a16:creationId xmlns:a16="http://schemas.microsoft.com/office/drawing/2014/main" xmlns="" id="{22FC1048-FFE2-7345-9F04-7CA2628D0102}"/>
                </a:ext>
              </a:extLst>
            </p:cNvPr>
            <p:cNvSpPr txBox="1"/>
            <p:nvPr/>
          </p:nvSpPr>
          <p:spPr>
            <a:xfrm>
              <a:off x="4985489" y="4267381"/>
              <a:ext cx="3322690" cy="674480"/>
            </a:xfrm>
            <a:prstGeom prst="rect">
              <a:avLst/>
            </a:prstGeom>
            <a:noFill/>
          </p:spPr>
          <p:txBody>
            <a:bodyPr wrap="square" rtlCol="0">
              <a:spAutoFit/>
            </a:bodyPr>
            <a:lstStyle/>
            <a:p>
              <a:pPr algn="ctr">
                <a:lnSpc>
                  <a:spcPts val="3600"/>
                </a:lnSpc>
              </a:pPr>
              <a:r>
                <a:rPr lang="en-US" sz="8000" b="1" spc="-151" dirty="0">
                  <a:solidFill>
                    <a:schemeClr val="accent1"/>
                  </a:solidFill>
                  <a:latin typeface="Franklin Gothic Medium" panose="020B0603020102020204" pitchFamily="34" charset="0"/>
                </a:rPr>
                <a:t>#38</a:t>
              </a:r>
            </a:p>
          </p:txBody>
        </p:sp>
        <p:sp>
          <p:nvSpPr>
            <p:cNvPr id="17" name="TextBox 16">
              <a:extLst>
                <a:ext uri="{FF2B5EF4-FFF2-40B4-BE49-F238E27FC236}">
                  <a16:creationId xmlns:a16="http://schemas.microsoft.com/office/drawing/2014/main" xmlns="" id="{FA651A00-ED4D-7C49-9CC8-AAB363C7834B}"/>
                </a:ext>
              </a:extLst>
            </p:cNvPr>
            <p:cNvSpPr txBox="1"/>
            <p:nvPr/>
          </p:nvSpPr>
          <p:spPr>
            <a:xfrm>
              <a:off x="4985489" y="3111106"/>
              <a:ext cx="3322690" cy="674480"/>
            </a:xfrm>
            <a:prstGeom prst="rect">
              <a:avLst/>
            </a:prstGeom>
            <a:noFill/>
          </p:spPr>
          <p:txBody>
            <a:bodyPr wrap="square" rtlCol="0">
              <a:spAutoFit/>
            </a:bodyPr>
            <a:lstStyle/>
            <a:p>
              <a:pPr algn="ctr">
                <a:lnSpc>
                  <a:spcPts val="3600"/>
                </a:lnSpc>
              </a:pPr>
              <a:r>
                <a:rPr lang="en-US" sz="8000" b="1" spc="-151" dirty="0">
                  <a:solidFill>
                    <a:schemeClr val="accent1"/>
                  </a:solidFill>
                  <a:latin typeface="Franklin Gothic Medium" panose="020B0603020102020204" pitchFamily="34" charset="0"/>
                </a:rPr>
                <a:t>#33</a:t>
              </a:r>
            </a:p>
          </p:txBody>
        </p:sp>
      </p:grpSp>
      <p:grpSp>
        <p:nvGrpSpPr>
          <p:cNvPr id="5" name="Group 4">
            <a:extLst>
              <a:ext uri="{FF2B5EF4-FFF2-40B4-BE49-F238E27FC236}">
                <a16:creationId xmlns:a16="http://schemas.microsoft.com/office/drawing/2014/main" xmlns="" id="{F3E113A6-9289-6F4E-928F-312CCCA0F437}"/>
              </a:ext>
            </a:extLst>
          </p:cNvPr>
          <p:cNvGrpSpPr/>
          <p:nvPr/>
        </p:nvGrpSpPr>
        <p:grpSpPr>
          <a:xfrm>
            <a:off x="4940028" y="2238345"/>
            <a:ext cx="4444373" cy="818686"/>
            <a:chOff x="4940028" y="2238345"/>
            <a:chExt cx="4444373" cy="818686"/>
          </a:xfrm>
        </p:grpSpPr>
        <p:sp>
          <p:nvSpPr>
            <p:cNvPr id="12" name="TextBox 11">
              <a:extLst>
                <a:ext uri="{FF2B5EF4-FFF2-40B4-BE49-F238E27FC236}">
                  <a16:creationId xmlns:a16="http://schemas.microsoft.com/office/drawing/2014/main" xmlns="" id="{F52702AB-2DF4-654A-A385-67BEED3AFC1C}"/>
                </a:ext>
              </a:extLst>
            </p:cNvPr>
            <p:cNvSpPr txBox="1"/>
            <p:nvPr/>
          </p:nvSpPr>
          <p:spPr>
            <a:xfrm>
              <a:off x="4940028" y="2300996"/>
              <a:ext cx="3322692" cy="674480"/>
            </a:xfrm>
            <a:prstGeom prst="rect">
              <a:avLst/>
            </a:prstGeom>
            <a:noFill/>
          </p:spPr>
          <p:txBody>
            <a:bodyPr wrap="square" rtlCol="0">
              <a:spAutoFit/>
            </a:bodyPr>
            <a:lstStyle/>
            <a:p>
              <a:pPr algn="ctr">
                <a:lnSpc>
                  <a:spcPts val="3600"/>
                </a:lnSpc>
              </a:pPr>
              <a:r>
                <a:rPr lang="en-US" sz="8000" b="1" spc="-151" dirty="0">
                  <a:solidFill>
                    <a:schemeClr val="accent1"/>
                  </a:solidFill>
                  <a:latin typeface="Franklin Gothic Medium" panose="020B0603020102020204" pitchFamily="34" charset="0"/>
                </a:rPr>
                <a:t>#29</a:t>
              </a:r>
            </a:p>
          </p:txBody>
        </p:sp>
        <p:sp>
          <p:nvSpPr>
            <p:cNvPr id="14" name="TextBox 13">
              <a:extLst>
                <a:ext uri="{FF2B5EF4-FFF2-40B4-BE49-F238E27FC236}">
                  <a16:creationId xmlns:a16="http://schemas.microsoft.com/office/drawing/2014/main" xmlns="" id="{0A8A47FE-2262-CB42-A0F0-094F34A61458}"/>
                </a:ext>
              </a:extLst>
            </p:cNvPr>
            <p:cNvSpPr txBox="1"/>
            <p:nvPr/>
          </p:nvSpPr>
          <p:spPr>
            <a:xfrm>
              <a:off x="5613530" y="2238345"/>
              <a:ext cx="3770871" cy="818686"/>
            </a:xfrm>
            <a:prstGeom prst="rect">
              <a:avLst/>
            </a:prstGeom>
            <a:noFill/>
          </p:spPr>
          <p:txBody>
            <a:bodyPr wrap="square" rtlCol="0">
              <a:spAutoFit/>
            </a:bodyPr>
            <a:lstStyle/>
            <a:p>
              <a:pPr>
                <a:lnSpc>
                  <a:spcPts val="3000"/>
                </a:lnSpc>
              </a:pPr>
              <a:endParaRPr lang="en-US" b="1" dirty="0">
                <a:solidFill>
                  <a:schemeClr val="accent1"/>
                </a:solidFill>
                <a:latin typeface="Franklin Gothic Medium" panose="020B0603020102020204" pitchFamily="34" charset="0"/>
              </a:endParaRPr>
            </a:p>
            <a:p>
              <a:pPr>
                <a:lnSpc>
                  <a:spcPts val="3000"/>
                </a:lnSpc>
              </a:pPr>
              <a:r>
                <a:rPr lang="en-US" b="1" i="1" dirty="0">
                  <a:solidFill>
                    <a:srgbClr val="00B0F0"/>
                  </a:solidFill>
                  <a:latin typeface="Franklin Gothic Medium" panose="020B0603020102020204" pitchFamily="34" charset="0"/>
                </a:rPr>
                <a:t>2020</a:t>
              </a:r>
            </a:p>
          </p:txBody>
        </p:sp>
      </p:grpSp>
      <p:sp>
        <p:nvSpPr>
          <p:cNvPr id="6" name="Oval 5">
            <a:extLst>
              <a:ext uri="{FF2B5EF4-FFF2-40B4-BE49-F238E27FC236}">
                <a16:creationId xmlns:a16="http://schemas.microsoft.com/office/drawing/2014/main" xmlns="" id="{C1B9A688-C931-514B-BAAE-EB7A26B580F1}"/>
              </a:ext>
            </a:extLst>
          </p:cNvPr>
          <p:cNvSpPr/>
          <p:nvPr/>
        </p:nvSpPr>
        <p:spPr>
          <a:xfrm>
            <a:off x="4940028" y="1777299"/>
            <a:ext cx="3051033" cy="1304631"/>
          </a:xfrm>
          <a:prstGeom prst="ellipse">
            <a:avLst/>
          </a:prstGeom>
          <a:noFill/>
          <a:ln w="571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6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954C3C6-833C-D947-9BDB-4E5AD062944B}"/>
              </a:ext>
            </a:extLst>
          </p:cNvPr>
          <p:cNvGrpSpPr/>
          <p:nvPr/>
        </p:nvGrpSpPr>
        <p:grpSpPr>
          <a:xfrm>
            <a:off x="-709673" y="811029"/>
            <a:ext cx="9888637" cy="6057581"/>
            <a:chOff x="-666338" y="1269634"/>
            <a:chExt cx="9888637" cy="5994488"/>
          </a:xfrm>
          <a:solidFill>
            <a:schemeClr val="tx2">
              <a:lumMod val="20000"/>
              <a:lumOff val="80000"/>
            </a:schemeClr>
          </a:solidFill>
        </p:grpSpPr>
        <p:sp>
          <p:nvSpPr>
            <p:cNvPr id="26" name="Freeform 25">
              <a:extLst>
                <a:ext uri="{FF2B5EF4-FFF2-40B4-BE49-F238E27FC236}">
                  <a16:creationId xmlns:a16="http://schemas.microsoft.com/office/drawing/2014/main" xmlns="" id="{DD147575-EFCB-234D-8BAE-21EA5FE42B52}"/>
                </a:ext>
              </a:extLst>
            </p:cNvPr>
            <p:cNvSpPr/>
            <p:nvPr/>
          </p:nvSpPr>
          <p:spPr>
            <a:xfrm>
              <a:off x="-381187" y="1744688"/>
              <a:ext cx="9318336" cy="5519434"/>
            </a:xfrm>
            <a:custGeom>
              <a:avLst/>
              <a:gdLst>
                <a:gd name="connsiteX0" fmla="*/ 33251 w 11047614"/>
                <a:gd name="connsiteY0" fmla="*/ 3715789 h 5328458"/>
                <a:gd name="connsiteX1" fmla="*/ 33251 w 11047614"/>
                <a:gd name="connsiteY1" fmla="*/ 3715789 h 5328458"/>
                <a:gd name="connsiteX2" fmla="*/ 207818 w 11047614"/>
                <a:gd name="connsiteY2" fmla="*/ 3690851 h 5328458"/>
                <a:gd name="connsiteX3" fmla="*/ 249382 w 11047614"/>
                <a:gd name="connsiteY3" fmla="*/ 3682538 h 5328458"/>
                <a:gd name="connsiteX4" fmla="*/ 324196 w 11047614"/>
                <a:gd name="connsiteY4" fmla="*/ 3674225 h 5328458"/>
                <a:gd name="connsiteX5" fmla="*/ 390698 w 11047614"/>
                <a:gd name="connsiteY5" fmla="*/ 3665913 h 5328458"/>
                <a:gd name="connsiteX6" fmla="*/ 440574 w 11047614"/>
                <a:gd name="connsiteY6" fmla="*/ 3657600 h 5328458"/>
                <a:gd name="connsiteX7" fmla="*/ 523702 w 11047614"/>
                <a:gd name="connsiteY7" fmla="*/ 3649287 h 5328458"/>
                <a:gd name="connsiteX8" fmla="*/ 606829 w 11047614"/>
                <a:gd name="connsiteY8" fmla="*/ 3632662 h 5328458"/>
                <a:gd name="connsiteX9" fmla="*/ 681643 w 11047614"/>
                <a:gd name="connsiteY9" fmla="*/ 3599411 h 5328458"/>
                <a:gd name="connsiteX10" fmla="*/ 714894 w 11047614"/>
                <a:gd name="connsiteY10" fmla="*/ 3582785 h 5328458"/>
                <a:gd name="connsiteX11" fmla="*/ 731520 w 11047614"/>
                <a:gd name="connsiteY11" fmla="*/ 3566160 h 5328458"/>
                <a:gd name="connsiteX12" fmla="*/ 756458 w 11047614"/>
                <a:gd name="connsiteY12" fmla="*/ 3557847 h 5328458"/>
                <a:gd name="connsiteX13" fmla="*/ 781396 w 11047614"/>
                <a:gd name="connsiteY13" fmla="*/ 3541222 h 5328458"/>
                <a:gd name="connsiteX14" fmla="*/ 806334 w 11047614"/>
                <a:gd name="connsiteY14" fmla="*/ 3532909 h 5328458"/>
                <a:gd name="connsiteX15" fmla="*/ 831273 w 11047614"/>
                <a:gd name="connsiteY15" fmla="*/ 3516284 h 5328458"/>
                <a:gd name="connsiteX16" fmla="*/ 864523 w 11047614"/>
                <a:gd name="connsiteY16" fmla="*/ 3507971 h 5328458"/>
                <a:gd name="connsiteX17" fmla="*/ 914400 w 11047614"/>
                <a:gd name="connsiteY17" fmla="*/ 3499658 h 5328458"/>
                <a:gd name="connsiteX18" fmla="*/ 955963 w 11047614"/>
                <a:gd name="connsiteY18" fmla="*/ 3491345 h 5328458"/>
                <a:gd name="connsiteX19" fmla="*/ 1064029 w 11047614"/>
                <a:gd name="connsiteY19" fmla="*/ 3433156 h 5328458"/>
                <a:gd name="connsiteX20" fmla="*/ 1097280 w 11047614"/>
                <a:gd name="connsiteY20" fmla="*/ 3416531 h 5328458"/>
                <a:gd name="connsiteX21" fmla="*/ 1130531 w 11047614"/>
                <a:gd name="connsiteY21" fmla="*/ 3399905 h 5328458"/>
                <a:gd name="connsiteX22" fmla="*/ 1180407 w 11047614"/>
                <a:gd name="connsiteY22" fmla="*/ 3383280 h 5328458"/>
                <a:gd name="connsiteX23" fmla="*/ 1205345 w 11047614"/>
                <a:gd name="connsiteY23" fmla="*/ 3374967 h 5328458"/>
                <a:gd name="connsiteX24" fmla="*/ 1288473 w 11047614"/>
                <a:gd name="connsiteY24" fmla="*/ 3333404 h 5328458"/>
                <a:gd name="connsiteX25" fmla="*/ 1354974 w 11047614"/>
                <a:gd name="connsiteY25" fmla="*/ 3300153 h 5328458"/>
                <a:gd name="connsiteX26" fmla="*/ 1413163 w 11047614"/>
                <a:gd name="connsiteY26" fmla="*/ 3266902 h 5328458"/>
                <a:gd name="connsiteX27" fmla="*/ 1446414 w 11047614"/>
                <a:gd name="connsiteY27" fmla="*/ 3258589 h 5328458"/>
                <a:gd name="connsiteX28" fmla="*/ 1537854 w 11047614"/>
                <a:gd name="connsiteY28" fmla="*/ 3241964 h 5328458"/>
                <a:gd name="connsiteX29" fmla="*/ 1587731 w 11047614"/>
                <a:gd name="connsiteY29" fmla="*/ 3225338 h 5328458"/>
                <a:gd name="connsiteX30" fmla="*/ 1679171 w 11047614"/>
                <a:gd name="connsiteY30" fmla="*/ 3208713 h 5328458"/>
                <a:gd name="connsiteX31" fmla="*/ 1770611 w 11047614"/>
                <a:gd name="connsiteY31" fmla="*/ 3217025 h 5328458"/>
                <a:gd name="connsiteX32" fmla="*/ 1878676 w 11047614"/>
                <a:gd name="connsiteY32" fmla="*/ 3200400 h 5328458"/>
                <a:gd name="connsiteX33" fmla="*/ 1928553 w 11047614"/>
                <a:gd name="connsiteY33" fmla="*/ 3175462 h 5328458"/>
                <a:gd name="connsiteX34" fmla="*/ 1953491 w 11047614"/>
                <a:gd name="connsiteY34" fmla="*/ 3167149 h 5328458"/>
                <a:gd name="connsiteX35" fmla="*/ 1978429 w 11047614"/>
                <a:gd name="connsiteY35" fmla="*/ 3150524 h 5328458"/>
                <a:gd name="connsiteX36" fmla="*/ 2011680 w 11047614"/>
                <a:gd name="connsiteY36" fmla="*/ 3133898 h 5328458"/>
                <a:gd name="connsiteX37" fmla="*/ 2053243 w 11047614"/>
                <a:gd name="connsiteY37" fmla="*/ 3108960 h 5328458"/>
                <a:gd name="connsiteX38" fmla="*/ 2078182 w 11047614"/>
                <a:gd name="connsiteY38" fmla="*/ 3092335 h 5328458"/>
                <a:gd name="connsiteX39" fmla="*/ 2111433 w 11047614"/>
                <a:gd name="connsiteY39" fmla="*/ 3084022 h 5328458"/>
                <a:gd name="connsiteX40" fmla="*/ 2136371 w 11047614"/>
                <a:gd name="connsiteY40" fmla="*/ 3075709 h 5328458"/>
                <a:gd name="connsiteX41" fmla="*/ 2169622 w 11047614"/>
                <a:gd name="connsiteY41" fmla="*/ 3059084 h 5328458"/>
                <a:gd name="connsiteX42" fmla="*/ 2219498 w 11047614"/>
                <a:gd name="connsiteY42" fmla="*/ 3050771 h 5328458"/>
                <a:gd name="connsiteX43" fmla="*/ 2252749 w 11047614"/>
                <a:gd name="connsiteY43" fmla="*/ 3042458 h 5328458"/>
                <a:gd name="connsiteX44" fmla="*/ 2277687 w 11047614"/>
                <a:gd name="connsiteY44" fmla="*/ 3034145 h 5328458"/>
                <a:gd name="connsiteX45" fmla="*/ 2352502 w 11047614"/>
                <a:gd name="connsiteY45" fmla="*/ 3017520 h 5328458"/>
                <a:gd name="connsiteX46" fmla="*/ 2385753 w 11047614"/>
                <a:gd name="connsiteY46" fmla="*/ 3009207 h 5328458"/>
                <a:gd name="connsiteX47" fmla="*/ 2502131 w 11047614"/>
                <a:gd name="connsiteY47" fmla="*/ 2992582 h 5328458"/>
                <a:gd name="connsiteX48" fmla="*/ 2543694 w 11047614"/>
                <a:gd name="connsiteY48" fmla="*/ 2984269 h 5328458"/>
                <a:gd name="connsiteX49" fmla="*/ 2568633 w 11047614"/>
                <a:gd name="connsiteY49" fmla="*/ 2975956 h 5328458"/>
                <a:gd name="connsiteX50" fmla="*/ 2610196 w 11047614"/>
                <a:gd name="connsiteY50" fmla="*/ 2967644 h 5328458"/>
                <a:gd name="connsiteX51" fmla="*/ 2651760 w 11047614"/>
                <a:gd name="connsiteY51" fmla="*/ 2951018 h 5328458"/>
                <a:gd name="connsiteX52" fmla="*/ 2685011 w 11047614"/>
                <a:gd name="connsiteY52" fmla="*/ 2942705 h 5328458"/>
                <a:gd name="connsiteX53" fmla="*/ 2718262 w 11047614"/>
                <a:gd name="connsiteY53" fmla="*/ 2926080 h 5328458"/>
                <a:gd name="connsiteX54" fmla="*/ 2768138 w 11047614"/>
                <a:gd name="connsiteY54" fmla="*/ 2909455 h 5328458"/>
                <a:gd name="connsiteX55" fmla="*/ 2842953 w 11047614"/>
                <a:gd name="connsiteY55" fmla="*/ 2867891 h 5328458"/>
                <a:gd name="connsiteX56" fmla="*/ 2917767 w 11047614"/>
                <a:gd name="connsiteY56" fmla="*/ 2834640 h 5328458"/>
                <a:gd name="connsiteX57" fmla="*/ 2959331 w 11047614"/>
                <a:gd name="connsiteY57" fmla="*/ 2809702 h 5328458"/>
                <a:gd name="connsiteX58" fmla="*/ 3025833 w 11047614"/>
                <a:gd name="connsiteY58" fmla="*/ 2776451 h 5328458"/>
                <a:gd name="connsiteX59" fmla="*/ 3108960 w 11047614"/>
                <a:gd name="connsiteY59" fmla="*/ 2726575 h 5328458"/>
                <a:gd name="connsiteX60" fmla="*/ 3175462 w 11047614"/>
                <a:gd name="connsiteY60" fmla="*/ 2693324 h 5328458"/>
                <a:gd name="connsiteX61" fmla="*/ 3208713 w 11047614"/>
                <a:gd name="connsiteY61" fmla="*/ 2676698 h 5328458"/>
                <a:gd name="connsiteX62" fmla="*/ 3283527 w 11047614"/>
                <a:gd name="connsiteY62" fmla="*/ 2651760 h 5328458"/>
                <a:gd name="connsiteX63" fmla="*/ 3333403 w 11047614"/>
                <a:gd name="connsiteY63" fmla="*/ 2635135 h 5328458"/>
                <a:gd name="connsiteX64" fmla="*/ 3366654 w 11047614"/>
                <a:gd name="connsiteY64" fmla="*/ 2618509 h 5328458"/>
                <a:gd name="connsiteX65" fmla="*/ 3399905 w 11047614"/>
                <a:gd name="connsiteY65" fmla="*/ 2610196 h 5328458"/>
                <a:gd name="connsiteX66" fmla="*/ 3433156 w 11047614"/>
                <a:gd name="connsiteY66" fmla="*/ 2593571 h 5328458"/>
                <a:gd name="connsiteX67" fmla="*/ 3466407 w 11047614"/>
                <a:gd name="connsiteY67" fmla="*/ 2585258 h 5328458"/>
                <a:gd name="connsiteX68" fmla="*/ 3499658 w 11047614"/>
                <a:gd name="connsiteY68" fmla="*/ 2568633 h 5328458"/>
                <a:gd name="connsiteX69" fmla="*/ 3541222 w 11047614"/>
                <a:gd name="connsiteY69" fmla="*/ 2560320 h 5328458"/>
                <a:gd name="connsiteX70" fmla="*/ 3574473 w 11047614"/>
                <a:gd name="connsiteY70" fmla="*/ 2552007 h 5328458"/>
                <a:gd name="connsiteX71" fmla="*/ 3665913 w 11047614"/>
                <a:gd name="connsiteY71" fmla="*/ 2527069 h 5328458"/>
                <a:gd name="connsiteX72" fmla="*/ 3699163 w 11047614"/>
                <a:gd name="connsiteY72" fmla="*/ 2510444 h 5328458"/>
                <a:gd name="connsiteX73" fmla="*/ 3732414 w 11047614"/>
                <a:gd name="connsiteY73" fmla="*/ 2502131 h 5328458"/>
                <a:gd name="connsiteX74" fmla="*/ 3807229 w 11047614"/>
                <a:gd name="connsiteY74" fmla="*/ 2485505 h 5328458"/>
                <a:gd name="connsiteX75" fmla="*/ 3882043 w 11047614"/>
                <a:gd name="connsiteY75" fmla="*/ 2452255 h 5328458"/>
                <a:gd name="connsiteX76" fmla="*/ 3956858 w 11047614"/>
                <a:gd name="connsiteY76" fmla="*/ 2419004 h 5328458"/>
                <a:gd name="connsiteX77" fmla="*/ 3998422 w 11047614"/>
                <a:gd name="connsiteY77" fmla="*/ 2394065 h 5328458"/>
                <a:gd name="connsiteX78" fmla="*/ 4023360 w 11047614"/>
                <a:gd name="connsiteY78" fmla="*/ 2377440 h 5328458"/>
                <a:gd name="connsiteX79" fmla="*/ 4073236 w 11047614"/>
                <a:gd name="connsiteY79" fmla="*/ 2352502 h 5328458"/>
                <a:gd name="connsiteX80" fmla="*/ 4098174 w 11047614"/>
                <a:gd name="connsiteY80" fmla="*/ 2335876 h 5328458"/>
                <a:gd name="connsiteX81" fmla="*/ 4139738 w 11047614"/>
                <a:gd name="connsiteY81" fmla="*/ 2310938 h 5328458"/>
                <a:gd name="connsiteX82" fmla="*/ 4164676 w 11047614"/>
                <a:gd name="connsiteY82" fmla="*/ 2294313 h 5328458"/>
                <a:gd name="connsiteX83" fmla="*/ 4189614 w 11047614"/>
                <a:gd name="connsiteY83" fmla="*/ 2286000 h 5328458"/>
                <a:gd name="connsiteX84" fmla="*/ 4214553 w 11047614"/>
                <a:gd name="connsiteY84" fmla="*/ 2269375 h 5328458"/>
                <a:gd name="connsiteX85" fmla="*/ 4247803 w 11047614"/>
                <a:gd name="connsiteY85" fmla="*/ 2252749 h 5328458"/>
                <a:gd name="connsiteX86" fmla="*/ 4264429 w 11047614"/>
                <a:gd name="connsiteY86" fmla="*/ 2236124 h 5328458"/>
                <a:gd name="connsiteX87" fmla="*/ 4297680 w 11047614"/>
                <a:gd name="connsiteY87" fmla="*/ 2219498 h 5328458"/>
                <a:gd name="connsiteX88" fmla="*/ 4322618 w 11047614"/>
                <a:gd name="connsiteY88" fmla="*/ 2202873 h 5328458"/>
                <a:gd name="connsiteX89" fmla="*/ 4347556 w 11047614"/>
                <a:gd name="connsiteY89" fmla="*/ 2194560 h 5328458"/>
                <a:gd name="connsiteX90" fmla="*/ 4447309 w 11047614"/>
                <a:gd name="connsiteY90" fmla="*/ 2144684 h 5328458"/>
                <a:gd name="connsiteX91" fmla="*/ 4513811 w 11047614"/>
                <a:gd name="connsiteY91" fmla="*/ 2103120 h 5328458"/>
                <a:gd name="connsiteX92" fmla="*/ 4538749 w 11047614"/>
                <a:gd name="connsiteY92" fmla="*/ 2094807 h 5328458"/>
                <a:gd name="connsiteX93" fmla="*/ 4580313 w 11047614"/>
                <a:gd name="connsiteY93" fmla="*/ 2069869 h 5328458"/>
                <a:gd name="connsiteX94" fmla="*/ 4646814 w 11047614"/>
                <a:gd name="connsiteY94" fmla="*/ 2036618 h 5328458"/>
                <a:gd name="connsiteX95" fmla="*/ 4696691 w 11047614"/>
                <a:gd name="connsiteY95" fmla="*/ 2003367 h 5328458"/>
                <a:gd name="connsiteX96" fmla="*/ 4729942 w 11047614"/>
                <a:gd name="connsiteY96" fmla="*/ 1978429 h 5328458"/>
                <a:gd name="connsiteX97" fmla="*/ 4771505 w 11047614"/>
                <a:gd name="connsiteY97" fmla="*/ 1961804 h 5328458"/>
                <a:gd name="connsiteX98" fmla="*/ 4813069 w 11047614"/>
                <a:gd name="connsiteY98" fmla="*/ 1928553 h 5328458"/>
                <a:gd name="connsiteX99" fmla="*/ 4838007 w 11047614"/>
                <a:gd name="connsiteY99" fmla="*/ 1920240 h 5328458"/>
                <a:gd name="connsiteX100" fmla="*/ 4871258 w 11047614"/>
                <a:gd name="connsiteY100" fmla="*/ 1903615 h 5328458"/>
                <a:gd name="connsiteX101" fmla="*/ 4912822 w 11047614"/>
                <a:gd name="connsiteY101" fmla="*/ 1878676 h 5328458"/>
                <a:gd name="connsiteX102" fmla="*/ 4987636 w 11047614"/>
                <a:gd name="connsiteY102" fmla="*/ 1845425 h 5328458"/>
                <a:gd name="connsiteX103" fmla="*/ 5020887 w 11047614"/>
                <a:gd name="connsiteY103" fmla="*/ 1828800 h 5328458"/>
                <a:gd name="connsiteX104" fmla="*/ 5045825 w 11047614"/>
                <a:gd name="connsiteY104" fmla="*/ 1803862 h 5328458"/>
                <a:gd name="connsiteX105" fmla="*/ 5079076 w 11047614"/>
                <a:gd name="connsiteY105" fmla="*/ 1812175 h 5328458"/>
                <a:gd name="connsiteX106" fmla="*/ 5187142 w 11047614"/>
                <a:gd name="connsiteY106" fmla="*/ 1803862 h 5328458"/>
                <a:gd name="connsiteX107" fmla="*/ 5237018 w 11047614"/>
                <a:gd name="connsiteY107" fmla="*/ 1795549 h 5328458"/>
                <a:gd name="connsiteX108" fmla="*/ 5403273 w 11047614"/>
                <a:gd name="connsiteY108" fmla="*/ 1787236 h 5328458"/>
                <a:gd name="connsiteX109" fmla="*/ 5561214 w 11047614"/>
                <a:gd name="connsiteY109" fmla="*/ 1770611 h 5328458"/>
                <a:gd name="connsiteX110" fmla="*/ 5669280 w 11047614"/>
                <a:gd name="connsiteY110" fmla="*/ 1745673 h 5328458"/>
                <a:gd name="connsiteX111" fmla="*/ 5727469 w 11047614"/>
                <a:gd name="connsiteY111" fmla="*/ 1729047 h 5328458"/>
                <a:gd name="connsiteX112" fmla="*/ 5769033 w 11047614"/>
                <a:gd name="connsiteY112" fmla="*/ 1720735 h 5328458"/>
                <a:gd name="connsiteX113" fmla="*/ 5818909 w 11047614"/>
                <a:gd name="connsiteY113" fmla="*/ 1704109 h 5328458"/>
                <a:gd name="connsiteX114" fmla="*/ 5868785 w 11047614"/>
                <a:gd name="connsiteY114" fmla="*/ 1695796 h 5328458"/>
                <a:gd name="connsiteX115" fmla="*/ 5943600 w 11047614"/>
                <a:gd name="connsiteY115" fmla="*/ 1679171 h 5328458"/>
                <a:gd name="connsiteX116" fmla="*/ 5968538 w 11047614"/>
                <a:gd name="connsiteY116" fmla="*/ 1670858 h 5328458"/>
                <a:gd name="connsiteX117" fmla="*/ 6035040 w 11047614"/>
                <a:gd name="connsiteY117" fmla="*/ 1629295 h 5328458"/>
                <a:gd name="connsiteX118" fmla="*/ 6084916 w 11047614"/>
                <a:gd name="connsiteY118" fmla="*/ 1612669 h 5328458"/>
                <a:gd name="connsiteX119" fmla="*/ 6118167 w 11047614"/>
                <a:gd name="connsiteY119" fmla="*/ 1587731 h 5328458"/>
                <a:gd name="connsiteX120" fmla="*/ 6134793 w 11047614"/>
                <a:gd name="connsiteY120" fmla="*/ 1571105 h 5328458"/>
                <a:gd name="connsiteX121" fmla="*/ 6201294 w 11047614"/>
                <a:gd name="connsiteY121" fmla="*/ 1521229 h 5328458"/>
                <a:gd name="connsiteX122" fmla="*/ 6226233 w 11047614"/>
                <a:gd name="connsiteY122" fmla="*/ 1504604 h 5328458"/>
                <a:gd name="connsiteX123" fmla="*/ 6251171 w 11047614"/>
                <a:gd name="connsiteY123" fmla="*/ 1479665 h 5328458"/>
                <a:gd name="connsiteX124" fmla="*/ 6301047 w 11047614"/>
                <a:gd name="connsiteY124" fmla="*/ 1454727 h 5328458"/>
                <a:gd name="connsiteX125" fmla="*/ 6342611 w 11047614"/>
                <a:gd name="connsiteY125" fmla="*/ 1421476 h 5328458"/>
                <a:gd name="connsiteX126" fmla="*/ 6400800 w 11047614"/>
                <a:gd name="connsiteY126" fmla="*/ 1404851 h 5328458"/>
                <a:gd name="connsiteX127" fmla="*/ 6434051 w 11047614"/>
                <a:gd name="connsiteY127" fmla="*/ 1388225 h 5328458"/>
                <a:gd name="connsiteX128" fmla="*/ 6492240 w 11047614"/>
                <a:gd name="connsiteY128" fmla="*/ 1371600 h 5328458"/>
                <a:gd name="connsiteX129" fmla="*/ 6583680 w 11047614"/>
                <a:gd name="connsiteY129" fmla="*/ 1330036 h 5328458"/>
                <a:gd name="connsiteX130" fmla="*/ 6608618 w 11047614"/>
                <a:gd name="connsiteY130" fmla="*/ 1321724 h 5328458"/>
                <a:gd name="connsiteX131" fmla="*/ 6700058 w 11047614"/>
                <a:gd name="connsiteY131" fmla="*/ 1271847 h 5328458"/>
                <a:gd name="connsiteX132" fmla="*/ 6758247 w 11047614"/>
                <a:gd name="connsiteY132" fmla="*/ 1255222 h 5328458"/>
                <a:gd name="connsiteX133" fmla="*/ 6783185 w 11047614"/>
                <a:gd name="connsiteY133" fmla="*/ 1238596 h 5328458"/>
                <a:gd name="connsiteX134" fmla="*/ 6808123 w 11047614"/>
                <a:gd name="connsiteY134" fmla="*/ 1230284 h 5328458"/>
                <a:gd name="connsiteX135" fmla="*/ 6866313 w 11047614"/>
                <a:gd name="connsiteY135" fmla="*/ 1197033 h 5328458"/>
                <a:gd name="connsiteX136" fmla="*/ 6891251 w 11047614"/>
                <a:gd name="connsiteY136" fmla="*/ 1188720 h 5328458"/>
                <a:gd name="connsiteX137" fmla="*/ 6949440 w 11047614"/>
                <a:gd name="connsiteY137" fmla="*/ 1155469 h 5328458"/>
                <a:gd name="connsiteX138" fmla="*/ 6974378 w 11047614"/>
                <a:gd name="connsiteY138" fmla="*/ 1147156 h 5328458"/>
                <a:gd name="connsiteX139" fmla="*/ 6999316 w 11047614"/>
                <a:gd name="connsiteY139" fmla="*/ 1130531 h 5328458"/>
                <a:gd name="connsiteX140" fmla="*/ 7032567 w 11047614"/>
                <a:gd name="connsiteY140" fmla="*/ 1122218 h 5328458"/>
                <a:gd name="connsiteX141" fmla="*/ 7065818 w 11047614"/>
                <a:gd name="connsiteY141" fmla="*/ 1105593 h 5328458"/>
                <a:gd name="connsiteX142" fmla="*/ 7099069 w 11047614"/>
                <a:gd name="connsiteY142" fmla="*/ 1097280 h 5328458"/>
                <a:gd name="connsiteX143" fmla="*/ 7132320 w 11047614"/>
                <a:gd name="connsiteY143" fmla="*/ 1080655 h 5328458"/>
                <a:gd name="connsiteX144" fmla="*/ 7157258 w 11047614"/>
                <a:gd name="connsiteY144" fmla="*/ 1072342 h 5328458"/>
                <a:gd name="connsiteX145" fmla="*/ 7182196 w 11047614"/>
                <a:gd name="connsiteY145" fmla="*/ 1055716 h 5328458"/>
                <a:gd name="connsiteX146" fmla="*/ 7240385 w 11047614"/>
                <a:gd name="connsiteY146" fmla="*/ 1039091 h 5328458"/>
                <a:gd name="connsiteX147" fmla="*/ 7298574 w 11047614"/>
                <a:gd name="connsiteY147" fmla="*/ 1022465 h 5328458"/>
                <a:gd name="connsiteX148" fmla="*/ 7340138 w 11047614"/>
                <a:gd name="connsiteY148" fmla="*/ 1014153 h 5328458"/>
                <a:gd name="connsiteX149" fmla="*/ 7390014 w 11047614"/>
                <a:gd name="connsiteY149" fmla="*/ 1005840 h 5328458"/>
                <a:gd name="connsiteX150" fmla="*/ 7439891 w 11047614"/>
                <a:gd name="connsiteY150" fmla="*/ 989215 h 5328458"/>
                <a:gd name="connsiteX151" fmla="*/ 7489767 w 11047614"/>
                <a:gd name="connsiteY151" fmla="*/ 972589 h 5328458"/>
                <a:gd name="connsiteX152" fmla="*/ 7539643 w 11047614"/>
                <a:gd name="connsiteY152" fmla="*/ 955964 h 5328458"/>
                <a:gd name="connsiteX153" fmla="*/ 7581207 w 11047614"/>
                <a:gd name="connsiteY153" fmla="*/ 947651 h 5328458"/>
                <a:gd name="connsiteX154" fmla="*/ 7614458 w 11047614"/>
                <a:gd name="connsiteY154" fmla="*/ 939338 h 5328458"/>
                <a:gd name="connsiteX155" fmla="*/ 7664334 w 11047614"/>
                <a:gd name="connsiteY155" fmla="*/ 931025 h 5328458"/>
                <a:gd name="connsiteX156" fmla="*/ 7689273 w 11047614"/>
                <a:gd name="connsiteY156" fmla="*/ 922713 h 5328458"/>
                <a:gd name="connsiteX157" fmla="*/ 7764087 w 11047614"/>
                <a:gd name="connsiteY157" fmla="*/ 906087 h 5328458"/>
                <a:gd name="connsiteX158" fmla="*/ 7813963 w 11047614"/>
                <a:gd name="connsiteY158" fmla="*/ 889462 h 5328458"/>
                <a:gd name="connsiteX159" fmla="*/ 7872153 w 11047614"/>
                <a:gd name="connsiteY159" fmla="*/ 872836 h 5328458"/>
                <a:gd name="connsiteX160" fmla="*/ 7905403 w 11047614"/>
                <a:gd name="connsiteY160" fmla="*/ 856211 h 5328458"/>
                <a:gd name="connsiteX161" fmla="*/ 7930342 w 11047614"/>
                <a:gd name="connsiteY161" fmla="*/ 847898 h 5328458"/>
                <a:gd name="connsiteX162" fmla="*/ 7963593 w 11047614"/>
                <a:gd name="connsiteY162" fmla="*/ 831273 h 5328458"/>
                <a:gd name="connsiteX163" fmla="*/ 7988531 w 11047614"/>
                <a:gd name="connsiteY163" fmla="*/ 822960 h 5328458"/>
                <a:gd name="connsiteX164" fmla="*/ 8030094 w 11047614"/>
                <a:gd name="connsiteY164" fmla="*/ 806335 h 5328458"/>
                <a:gd name="connsiteX165" fmla="*/ 8063345 w 11047614"/>
                <a:gd name="connsiteY165" fmla="*/ 789709 h 5328458"/>
                <a:gd name="connsiteX166" fmla="*/ 8088283 w 11047614"/>
                <a:gd name="connsiteY166" fmla="*/ 773084 h 5328458"/>
                <a:gd name="connsiteX167" fmla="*/ 8113222 w 11047614"/>
                <a:gd name="connsiteY167" fmla="*/ 764771 h 5328458"/>
                <a:gd name="connsiteX168" fmla="*/ 8129847 w 11047614"/>
                <a:gd name="connsiteY168" fmla="*/ 748145 h 5328458"/>
                <a:gd name="connsiteX169" fmla="*/ 8179723 w 11047614"/>
                <a:gd name="connsiteY169" fmla="*/ 714895 h 5328458"/>
                <a:gd name="connsiteX170" fmla="*/ 8196349 w 11047614"/>
                <a:gd name="connsiteY170" fmla="*/ 698269 h 5328458"/>
                <a:gd name="connsiteX171" fmla="*/ 8254538 w 11047614"/>
                <a:gd name="connsiteY171" fmla="*/ 673331 h 5328458"/>
                <a:gd name="connsiteX172" fmla="*/ 8287789 w 11047614"/>
                <a:gd name="connsiteY172" fmla="*/ 665018 h 5328458"/>
                <a:gd name="connsiteX173" fmla="*/ 8312727 w 11047614"/>
                <a:gd name="connsiteY173" fmla="*/ 656705 h 5328458"/>
                <a:gd name="connsiteX174" fmla="*/ 8345978 w 11047614"/>
                <a:gd name="connsiteY174" fmla="*/ 648393 h 5328458"/>
                <a:gd name="connsiteX175" fmla="*/ 8370916 w 11047614"/>
                <a:gd name="connsiteY175" fmla="*/ 640080 h 5328458"/>
                <a:gd name="connsiteX176" fmla="*/ 8429105 w 11047614"/>
                <a:gd name="connsiteY176" fmla="*/ 631767 h 5328458"/>
                <a:gd name="connsiteX177" fmla="*/ 8578734 w 11047614"/>
                <a:gd name="connsiteY177" fmla="*/ 615142 h 5328458"/>
                <a:gd name="connsiteX178" fmla="*/ 8711738 w 11047614"/>
                <a:gd name="connsiteY178" fmla="*/ 598516 h 5328458"/>
                <a:gd name="connsiteX179" fmla="*/ 8803178 w 11047614"/>
                <a:gd name="connsiteY179" fmla="*/ 590204 h 5328458"/>
                <a:gd name="connsiteX180" fmla="*/ 8944494 w 11047614"/>
                <a:gd name="connsiteY180" fmla="*/ 573578 h 5328458"/>
                <a:gd name="connsiteX181" fmla="*/ 9010996 w 11047614"/>
                <a:gd name="connsiteY181" fmla="*/ 556953 h 5328458"/>
                <a:gd name="connsiteX182" fmla="*/ 9035934 w 11047614"/>
                <a:gd name="connsiteY182" fmla="*/ 548640 h 5328458"/>
                <a:gd name="connsiteX183" fmla="*/ 9069185 w 11047614"/>
                <a:gd name="connsiteY183" fmla="*/ 540327 h 5328458"/>
                <a:gd name="connsiteX184" fmla="*/ 9177251 w 11047614"/>
                <a:gd name="connsiteY184" fmla="*/ 515389 h 5328458"/>
                <a:gd name="connsiteX185" fmla="*/ 9227127 w 11047614"/>
                <a:gd name="connsiteY185" fmla="*/ 498764 h 5328458"/>
                <a:gd name="connsiteX186" fmla="*/ 9293629 w 11047614"/>
                <a:gd name="connsiteY186" fmla="*/ 473825 h 5328458"/>
                <a:gd name="connsiteX187" fmla="*/ 9343505 w 11047614"/>
                <a:gd name="connsiteY187" fmla="*/ 465513 h 5328458"/>
                <a:gd name="connsiteX188" fmla="*/ 9418320 w 11047614"/>
                <a:gd name="connsiteY188" fmla="*/ 448887 h 5328458"/>
                <a:gd name="connsiteX189" fmla="*/ 9484822 w 11047614"/>
                <a:gd name="connsiteY189" fmla="*/ 423949 h 5328458"/>
                <a:gd name="connsiteX190" fmla="*/ 9551323 w 11047614"/>
                <a:gd name="connsiteY190" fmla="*/ 407324 h 5328458"/>
                <a:gd name="connsiteX191" fmla="*/ 9567949 w 11047614"/>
                <a:gd name="connsiteY191" fmla="*/ 390698 h 5328458"/>
                <a:gd name="connsiteX192" fmla="*/ 9601200 w 11047614"/>
                <a:gd name="connsiteY192" fmla="*/ 382385 h 5328458"/>
                <a:gd name="connsiteX193" fmla="*/ 9626138 w 11047614"/>
                <a:gd name="connsiteY193" fmla="*/ 374073 h 5328458"/>
                <a:gd name="connsiteX194" fmla="*/ 9659389 w 11047614"/>
                <a:gd name="connsiteY194" fmla="*/ 365760 h 5328458"/>
                <a:gd name="connsiteX195" fmla="*/ 9709265 w 11047614"/>
                <a:gd name="connsiteY195" fmla="*/ 340822 h 5328458"/>
                <a:gd name="connsiteX196" fmla="*/ 9742516 w 11047614"/>
                <a:gd name="connsiteY196" fmla="*/ 324196 h 5328458"/>
                <a:gd name="connsiteX197" fmla="*/ 9825643 w 11047614"/>
                <a:gd name="connsiteY197" fmla="*/ 274320 h 5328458"/>
                <a:gd name="connsiteX198" fmla="*/ 9850582 w 11047614"/>
                <a:gd name="connsiteY198" fmla="*/ 266007 h 5328458"/>
                <a:gd name="connsiteX199" fmla="*/ 9892145 w 11047614"/>
                <a:gd name="connsiteY199" fmla="*/ 249382 h 5328458"/>
                <a:gd name="connsiteX200" fmla="*/ 9958647 w 11047614"/>
                <a:gd name="connsiteY200" fmla="*/ 216131 h 5328458"/>
                <a:gd name="connsiteX201" fmla="*/ 10000211 w 11047614"/>
                <a:gd name="connsiteY201" fmla="*/ 199505 h 5328458"/>
                <a:gd name="connsiteX202" fmla="*/ 10058400 w 11047614"/>
                <a:gd name="connsiteY202" fmla="*/ 157942 h 5328458"/>
                <a:gd name="connsiteX203" fmla="*/ 10116589 w 11047614"/>
                <a:gd name="connsiteY203" fmla="*/ 141316 h 5328458"/>
                <a:gd name="connsiteX204" fmla="*/ 10166465 w 11047614"/>
                <a:gd name="connsiteY204" fmla="*/ 124691 h 5328458"/>
                <a:gd name="connsiteX205" fmla="*/ 10241280 w 11047614"/>
                <a:gd name="connsiteY205" fmla="*/ 99753 h 5328458"/>
                <a:gd name="connsiteX206" fmla="*/ 10266218 w 11047614"/>
                <a:gd name="connsiteY206" fmla="*/ 91440 h 5328458"/>
                <a:gd name="connsiteX207" fmla="*/ 10291156 w 11047614"/>
                <a:gd name="connsiteY207" fmla="*/ 83127 h 5328458"/>
                <a:gd name="connsiteX208" fmla="*/ 10324407 w 11047614"/>
                <a:gd name="connsiteY208" fmla="*/ 74815 h 5328458"/>
                <a:gd name="connsiteX209" fmla="*/ 10349345 w 11047614"/>
                <a:gd name="connsiteY209" fmla="*/ 58189 h 5328458"/>
                <a:gd name="connsiteX210" fmla="*/ 10382596 w 11047614"/>
                <a:gd name="connsiteY210" fmla="*/ 49876 h 5328458"/>
                <a:gd name="connsiteX211" fmla="*/ 10474036 w 11047614"/>
                <a:gd name="connsiteY211" fmla="*/ 33251 h 5328458"/>
                <a:gd name="connsiteX212" fmla="*/ 10548851 w 11047614"/>
                <a:gd name="connsiteY212" fmla="*/ 8313 h 5328458"/>
                <a:gd name="connsiteX213" fmla="*/ 10573789 w 11047614"/>
                <a:gd name="connsiteY213" fmla="*/ 0 h 5328458"/>
                <a:gd name="connsiteX214" fmla="*/ 11047614 w 11047614"/>
                <a:gd name="connsiteY214" fmla="*/ 0 h 5328458"/>
                <a:gd name="connsiteX215" fmla="*/ 11047614 w 11047614"/>
                <a:gd name="connsiteY215" fmla="*/ 5328458 h 5328458"/>
                <a:gd name="connsiteX216" fmla="*/ 0 w 11047614"/>
                <a:gd name="connsiteY216" fmla="*/ 5328458 h 5328458"/>
                <a:gd name="connsiteX217" fmla="*/ 33251 w 11047614"/>
                <a:gd name="connsiteY217" fmla="*/ 3715789 h 53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1047614" h="5328458">
                  <a:moveTo>
                    <a:pt x="33251" y="3715789"/>
                  </a:moveTo>
                  <a:lnTo>
                    <a:pt x="33251" y="3715789"/>
                  </a:lnTo>
                  <a:cubicBezTo>
                    <a:pt x="196582" y="3683124"/>
                    <a:pt x="33874" y="3712595"/>
                    <a:pt x="207818" y="3690851"/>
                  </a:cubicBezTo>
                  <a:cubicBezTo>
                    <a:pt x="221838" y="3689098"/>
                    <a:pt x="235395" y="3684536"/>
                    <a:pt x="249382" y="3682538"/>
                  </a:cubicBezTo>
                  <a:cubicBezTo>
                    <a:pt x="274221" y="3678989"/>
                    <a:pt x="299276" y="3677157"/>
                    <a:pt x="324196" y="3674225"/>
                  </a:cubicBezTo>
                  <a:lnTo>
                    <a:pt x="390698" y="3665913"/>
                  </a:lnTo>
                  <a:cubicBezTo>
                    <a:pt x="407383" y="3663529"/>
                    <a:pt x="423849" y="3659691"/>
                    <a:pt x="440574" y="3657600"/>
                  </a:cubicBezTo>
                  <a:cubicBezTo>
                    <a:pt x="468206" y="3654146"/>
                    <a:pt x="496069" y="3652741"/>
                    <a:pt x="523702" y="3649287"/>
                  </a:cubicBezTo>
                  <a:cubicBezTo>
                    <a:pt x="549386" y="3646077"/>
                    <a:pt x="581264" y="3640332"/>
                    <a:pt x="606829" y="3632662"/>
                  </a:cubicBezTo>
                  <a:cubicBezTo>
                    <a:pt x="683213" y="3609746"/>
                    <a:pt x="632415" y="3627542"/>
                    <a:pt x="681643" y="3599411"/>
                  </a:cubicBezTo>
                  <a:cubicBezTo>
                    <a:pt x="692402" y="3593263"/>
                    <a:pt x="704583" y="3589659"/>
                    <a:pt x="714894" y="3582785"/>
                  </a:cubicBezTo>
                  <a:cubicBezTo>
                    <a:pt x="721415" y="3578438"/>
                    <a:pt x="724800" y="3570192"/>
                    <a:pt x="731520" y="3566160"/>
                  </a:cubicBezTo>
                  <a:cubicBezTo>
                    <a:pt x="739034" y="3561652"/>
                    <a:pt x="748621" y="3561766"/>
                    <a:pt x="756458" y="3557847"/>
                  </a:cubicBezTo>
                  <a:cubicBezTo>
                    <a:pt x="765394" y="3553379"/>
                    <a:pt x="772460" y="3545690"/>
                    <a:pt x="781396" y="3541222"/>
                  </a:cubicBezTo>
                  <a:cubicBezTo>
                    <a:pt x="789233" y="3537303"/>
                    <a:pt x="798497" y="3536828"/>
                    <a:pt x="806334" y="3532909"/>
                  </a:cubicBezTo>
                  <a:cubicBezTo>
                    <a:pt x="815270" y="3528441"/>
                    <a:pt x="822090" y="3520220"/>
                    <a:pt x="831273" y="3516284"/>
                  </a:cubicBezTo>
                  <a:cubicBezTo>
                    <a:pt x="841774" y="3511784"/>
                    <a:pt x="853320" y="3510212"/>
                    <a:pt x="864523" y="3507971"/>
                  </a:cubicBezTo>
                  <a:cubicBezTo>
                    <a:pt x="881051" y="3504665"/>
                    <a:pt x="897817" y="3502673"/>
                    <a:pt x="914400" y="3499658"/>
                  </a:cubicBezTo>
                  <a:cubicBezTo>
                    <a:pt x="928301" y="3497130"/>
                    <a:pt x="942109" y="3494116"/>
                    <a:pt x="955963" y="3491345"/>
                  </a:cubicBezTo>
                  <a:cubicBezTo>
                    <a:pt x="1006678" y="3457537"/>
                    <a:pt x="971969" y="3479186"/>
                    <a:pt x="1064029" y="3433156"/>
                  </a:cubicBezTo>
                  <a:lnTo>
                    <a:pt x="1097280" y="3416531"/>
                  </a:lnTo>
                  <a:cubicBezTo>
                    <a:pt x="1108364" y="3410989"/>
                    <a:pt x="1118775" y="3403824"/>
                    <a:pt x="1130531" y="3399905"/>
                  </a:cubicBezTo>
                  <a:lnTo>
                    <a:pt x="1180407" y="3383280"/>
                  </a:lnTo>
                  <a:cubicBezTo>
                    <a:pt x="1188720" y="3380509"/>
                    <a:pt x="1197508" y="3378886"/>
                    <a:pt x="1205345" y="3374967"/>
                  </a:cubicBezTo>
                  <a:cubicBezTo>
                    <a:pt x="1233054" y="3361113"/>
                    <a:pt x="1261908" y="3349344"/>
                    <a:pt x="1288473" y="3333404"/>
                  </a:cubicBezTo>
                  <a:cubicBezTo>
                    <a:pt x="1337549" y="3303957"/>
                    <a:pt x="1314708" y="3313574"/>
                    <a:pt x="1354974" y="3300153"/>
                  </a:cubicBezTo>
                  <a:cubicBezTo>
                    <a:pt x="1375646" y="3286372"/>
                    <a:pt x="1389056" y="3275942"/>
                    <a:pt x="1413163" y="3266902"/>
                  </a:cubicBezTo>
                  <a:cubicBezTo>
                    <a:pt x="1423860" y="3262890"/>
                    <a:pt x="1435429" y="3261728"/>
                    <a:pt x="1446414" y="3258589"/>
                  </a:cubicBezTo>
                  <a:cubicBezTo>
                    <a:pt x="1506212" y="3241503"/>
                    <a:pt x="1427818" y="3255718"/>
                    <a:pt x="1537854" y="3241964"/>
                  </a:cubicBezTo>
                  <a:cubicBezTo>
                    <a:pt x="1554480" y="3236422"/>
                    <a:pt x="1570546" y="3228775"/>
                    <a:pt x="1587731" y="3225338"/>
                  </a:cubicBezTo>
                  <a:cubicBezTo>
                    <a:pt x="1645822" y="3213719"/>
                    <a:pt x="1615357" y="3219348"/>
                    <a:pt x="1679171" y="3208713"/>
                  </a:cubicBezTo>
                  <a:cubicBezTo>
                    <a:pt x="1709651" y="3211484"/>
                    <a:pt x="1740005" y="3217025"/>
                    <a:pt x="1770611" y="3217025"/>
                  </a:cubicBezTo>
                  <a:cubicBezTo>
                    <a:pt x="1807462" y="3217025"/>
                    <a:pt x="1843538" y="3210440"/>
                    <a:pt x="1878676" y="3200400"/>
                  </a:cubicBezTo>
                  <a:cubicBezTo>
                    <a:pt x="1927426" y="3186471"/>
                    <a:pt x="1879979" y="3199748"/>
                    <a:pt x="1928553" y="3175462"/>
                  </a:cubicBezTo>
                  <a:cubicBezTo>
                    <a:pt x="1936390" y="3171543"/>
                    <a:pt x="1945654" y="3171068"/>
                    <a:pt x="1953491" y="3167149"/>
                  </a:cubicBezTo>
                  <a:cubicBezTo>
                    <a:pt x="1962427" y="3162681"/>
                    <a:pt x="1969755" y="3155481"/>
                    <a:pt x="1978429" y="3150524"/>
                  </a:cubicBezTo>
                  <a:cubicBezTo>
                    <a:pt x="1989188" y="3144376"/>
                    <a:pt x="2000847" y="3139916"/>
                    <a:pt x="2011680" y="3133898"/>
                  </a:cubicBezTo>
                  <a:cubicBezTo>
                    <a:pt x="2025804" y="3126051"/>
                    <a:pt x="2039542" y="3117523"/>
                    <a:pt x="2053243" y="3108960"/>
                  </a:cubicBezTo>
                  <a:cubicBezTo>
                    <a:pt x="2061715" y="3103665"/>
                    <a:pt x="2068999" y="3096270"/>
                    <a:pt x="2078182" y="3092335"/>
                  </a:cubicBezTo>
                  <a:cubicBezTo>
                    <a:pt x="2088683" y="3087835"/>
                    <a:pt x="2100448" y="3087161"/>
                    <a:pt x="2111433" y="3084022"/>
                  </a:cubicBezTo>
                  <a:cubicBezTo>
                    <a:pt x="2119858" y="3081615"/>
                    <a:pt x="2128317" y="3079161"/>
                    <a:pt x="2136371" y="3075709"/>
                  </a:cubicBezTo>
                  <a:cubicBezTo>
                    <a:pt x="2147761" y="3070828"/>
                    <a:pt x="2157753" y="3062645"/>
                    <a:pt x="2169622" y="3059084"/>
                  </a:cubicBezTo>
                  <a:cubicBezTo>
                    <a:pt x="2185766" y="3054241"/>
                    <a:pt x="2202971" y="3054077"/>
                    <a:pt x="2219498" y="3050771"/>
                  </a:cubicBezTo>
                  <a:cubicBezTo>
                    <a:pt x="2230701" y="3048530"/>
                    <a:pt x="2241764" y="3045597"/>
                    <a:pt x="2252749" y="3042458"/>
                  </a:cubicBezTo>
                  <a:cubicBezTo>
                    <a:pt x="2261174" y="3040051"/>
                    <a:pt x="2269262" y="3036552"/>
                    <a:pt x="2277687" y="3034145"/>
                  </a:cubicBezTo>
                  <a:cubicBezTo>
                    <a:pt x="2313152" y="3024012"/>
                    <a:pt x="2313949" y="3026088"/>
                    <a:pt x="2352502" y="3017520"/>
                  </a:cubicBezTo>
                  <a:cubicBezTo>
                    <a:pt x="2363655" y="3015042"/>
                    <a:pt x="2374484" y="3011085"/>
                    <a:pt x="2385753" y="3009207"/>
                  </a:cubicBezTo>
                  <a:cubicBezTo>
                    <a:pt x="2424406" y="3002765"/>
                    <a:pt x="2463706" y="3000267"/>
                    <a:pt x="2502131" y="2992582"/>
                  </a:cubicBezTo>
                  <a:cubicBezTo>
                    <a:pt x="2515985" y="2989811"/>
                    <a:pt x="2529987" y="2987696"/>
                    <a:pt x="2543694" y="2984269"/>
                  </a:cubicBezTo>
                  <a:cubicBezTo>
                    <a:pt x="2552195" y="2982144"/>
                    <a:pt x="2560132" y="2978081"/>
                    <a:pt x="2568633" y="2975956"/>
                  </a:cubicBezTo>
                  <a:cubicBezTo>
                    <a:pt x="2582340" y="2972529"/>
                    <a:pt x="2596342" y="2970415"/>
                    <a:pt x="2610196" y="2967644"/>
                  </a:cubicBezTo>
                  <a:cubicBezTo>
                    <a:pt x="2624051" y="2962102"/>
                    <a:pt x="2637604" y="2955737"/>
                    <a:pt x="2651760" y="2951018"/>
                  </a:cubicBezTo>
                  <a:cubicBezTo>
                    <a:pt x="2662598" y="2947405"/>
                    <a:pt x="2674314" y="2946716"/>
                    <a:pt x="2685011" y="2942705"/>
                  </a:cubicBezTo>
                  <a:cubicBezTo>
                    <a:pt x="2696614" y="2938354"/>
                    <a:pt x="2706756" y="2930682"/>
                    <a:pt x="2718262" y="2926080"/>
                  </a:cubicBezTo>
                  <a:cubicBezTo>
                    <a:pt x="2734533" y="2919572"/>
                    <a:pt x="2768138" y="2909455"/>
                    <a:pt x="2768138" y="2909455"/>
                  </a:cubicBezTo>
                  <a:cubicBezTo>
                    <a:pt x="2820395" y="2874616"/>
                    <a:pt x="2762088" y="2911999"/>
                    <a:pt x="2842953" y="2867891"/>
                  </a:cubicBezTo>
                  <a:cubicBezTo>
                    <a:pt x="2903796" y="2834704"/>
                    <a:pt x="2862136" y="2848548"/>
                    <a:pt x="2917767" y="2834640"/>
                  </a:cubicBezTo>
                  <a:cubicBezTo>
                    <a:pt x="2931622" y="2826327"/>
                    <a:pt x="2945105" y="2817362"/>
                    <a:pt x="2959331" y="2809702"/>
                  </a:cubicBezTo>
                  <a:cubicBezTo>
                    <a:pt x="2981152" y="2797952"/>
                    <a:pt x="3004581" y="2789202"/>
                    <a:pt x="3025833" y="2776451"/>
                  </a:cubicBezTo>
                  <a:cubicBezTo>
                    <a:pt x="3053542" y="2759826"/>
                    <a:pt x="3080058" y="2741026"/>
                    <a:pt x="3108960" y="2726575"/>
                  </a:cubicBezTo>
                  <a:lnTo>
                    <a:pt x="3175462" y="2693324"/>
                  </a:lnTo>
                  <a:cubicBezTo>
                    <a:pt x="3186546" y="2687782"/>
                    <a:pt x="3196691" y="2679704"/>
                    <a:pt x="3208713" y="2676698"/>
                  </a:cubicBezTo>
                  <a:cubicBezTo>
                    <a:pt x="3269222" y="2661570"/>
                    <a:pt x="3214659" y="2676802"/>
                    <a:pt x="3283527" y="2651760"/>
                  </a:cubicBezTo>
                  <a:cubicBezTo>
                    <a:pt x="3299997" y="2645771"/>
                    <a:pt x="3317132" y="2641644"/>
                    <a:pt x="3333403" y="2635135"/>
                  </a:cubicBezTo>
                  <a:cubicBezTo>
                    <a:pt x="3344909" y="2630533"/>
                    <a:pt x="3355051" y="2622860"/>
                    <a:pt x="3366654" y="2618509"/>
                  </a:cubicBezTo>
                  <a:cubicBezTo>
                    <a:pt x="3377351" y="2614497"/>
                    <a:pt x="3389208" y="2614207"/>
                    <a:pt x="3399905" y="2610196"/>
                  </a:cubicBezTo>
                  <a:cubicBezTo>
                    <a:pt x="3411508" y="2605845"/>
                    <a:pt x="3421553" y="2597922"/>
                    <a:pt x="3433156" y="2593571"/>
                  </a:cubicBezTo>
                  <a:cubicBezTo>
                    <a:pt x="3443853" y="2589560"/>
                    <a:pt x="3455710" y="2589269"/>
                    <a:pt x="3466407" y="2585258"/>
                  </a:cubicBezTo>
                  <a:cubicBezTo>
                    <a:pt x="3478010" y="2580907"/>
                    <a:pt x="3487902" y="2572552"/>
                    <a:pt x="3499658" y="2568633"/>
                  </a:cubicBezTo>
                  <a:cubicBezTo>
                    <a:pt x="3513062" y="2564165"/>
                    <a:pt x="3527429" y="2563385"/>
                    <a:pt x="3541222" y="2560320"/>
                  </a:cubicBezTo>
                  <a:cubicBezTo>
                    <a:pt x="3552375" y="2557842"/>
                    <a:pt x="3563634" y="2555620"/>
                    <a:pt x="3574473" y="2552007"/>
                  </a:cubicBezTo>
                  <a:cubicBezTo>
                    <a:pt x="3654569" y="2525308"/>
                    <a:pt x="3575469" y="2542143"/>
                    <a:pt x="3665913" y="2527069"/>
                  </a:cubicBezTo>
                  <a:cubicBezTo>
                    <a:pt x="3676996" y="2521527"/>
                    <a:pt x="3687560" y="2514795"/>
                    <a:pt x="3699163" y="2510444"/>
                  </a:cubicBezTo>
                  <a:cubicBezTo>
                    <a:pt x="3709860" y="2506432"/>
                    <a:pt x="3721261" y="2504609"/>
                    <a:pt x="3732414" y="2502131"/>
                  </a:cubicBezTo>
                  <a:cubicBezTo>
                    <a:pt x="3762930" y="2495350"/>
                    <a:pt x="3778263" y="2494195"/>
                    <a:pt x="3807229" y="2485505"/>
                  </a:cubicBezTo>
                  <a:cubicBezTo>
                    <a:pt x="3914456" y="2453337"/>
                    <a:pt x="3815232" y="2485660"/>
                    <a:pt x="3882043" y="2452255"/>
                  </a:cubicBezTo>
                  <a:cubicBezTo>
                    <a:pt x="3974499" y="2406027"/>
                    <a:pt x="3877552" y="2463063"/>
                    <a:pt x="3956858" y="2419004"/>
                  </a:cubicBezTo>
                  <a:cubicBezTo>
                    <a:pt x="3970982" y="2411157"/>
                    <a:pt x="3984721" y="2402628"/>
                    <a:pt x="3998422" y="2394065"/>
                  </a:cubicBezTo>
                  <a:cubicBezTo>
                    <a:pt x="4006894" y="2388770"/>
                    <a:pt x="4014627" y="2382292"/>
                    <a:pt x="4023360" y="2377440"/>
                  </a:cubicBezTo>
                  <a:cubicBezTo>
                    <a:pt x="4039609" y="2368413"/>
                    <a:pt x="4056987" y="2361529"/>
                    <a:pt x="4073236" y="2352502"/>
                  </a:cubicBezTo>
                  <a:cubicBezTo>
                    <a:pt x="4081969" y="2347650"/>
                    <a:pt x="4089702" y="2341171"/>
                    <a:pt x="4098174" y="2335876"/>
                  </a:cubicBezTo>
                  <a:cubicBezTo>
                    <a:pt x="4111875" y="2327313"/>
                    <a:pt x="4126037" y="2319501"/>
                    <a:pt x="4139738" y="2310938"/>
                  </a:cubicBezTo>
                  <a:cubicBezTo>
                    <a:pt x="4148210" y="2305643"/>
                    <a:pt x="4155740" y="2298781"/>
                    <a:pt x="4164676" y="2294313"/>
                  </a:cubicBezTo>
                  <a:cubicBezTo>
                    <a:pt x="4172513" y="2290394"/>
                    <a:pt x="4181777" y="2289919"/>
                    <a:pt x="4189614" y="2286000"/>
                  </a:cubicBezTo>
                  <a:cubicBezTo>
                    <a:pt x="4198550" y="2281532"/>
                    <a:pt x="4205879" y="2274332"/>
                    <a:pt x="4214553" y="2269375"/>
                  </a:cubicBezTo>
                  <a:cubicBezTo>
                    <a:pt x="4225312" y="2263227"/>
                    <a:pt x="4237493" y="2259623"/>
                    <a:pt x="4247803" y="2252749"/>
                  </a:cubicBezTo>
                  <a:cubicBezTo>
                    <a:pt x="4254324" y="2248402"/>
                    <a:pt x="4257908" y="2240471"/>
                    <a:pt x="4264429" y="2236124"/>
                  </a:cubicBezTo>
                  <a:cubicBezTo>
                    <a:pt x="4274740" y="2229250"/>
                    <a:pt x="4286921" y="2225646"/>
                    <a:pt x="4297680" y="2219498"/>
                  </a:cubicBezTo>
                  <a:cubicBezTo>
                    <a:pt x="4306354" y="2214541"/>
                    <a:pt x="4313682" y="2207341"/>
                    <a:pt x="4322618" y="2202873"/>
                  </a:cubicBezTo>
                  <a:cubicBezTo>
                    <a:pt x="4330455" y="2198954"/>
                    <a:pt x="4339896" y="2198815"/>
                    <a:pt x="4347556" y="2194560"/>
                  </a:cubicBezTo>
                  <a:cubicBezTo>
                    <a:pt x="4444240" y="2140846"/>
                    <a:pt x="4350214" y="2177048"/>
                    <a:pt x="4447309" y="2144684"/>
                  </a:cubicBezTo>
                  <a:cubicBezTo>
                    <a:pt x="4467096" y="2131492"/>
                    <a:pt x="4493751" y="2113150"/>
                    <a:pt x="4513811" y="2103120"/>
                  </a:cubicBezTo>
                  <a:cubicBezTo>
                    <a:pt x="4521648" y="2099201"/>
                    <a:pt x="4530912" y="2098726"/>
                    <a:pt x="4538749" y="2094807"/>
                  </a:cubicBezTo>
                  <a:cubicBezTo>
                    <a:pt x="4553200" y="2087581"/>
                    <a:pt x="4566087" y="2077529"/>
                    <a:pt x="4580313" y="2069869"/>
                  </a:cubicBezTo>
                  <a:cubicBezTo>
                    <a:pt x="4602134" y="2058119"/>
                    <a:pt x="4626193" y="2050365"/>
                    <a:pt x="4646814" y="2036618"/>
                  </a:cubicBezTo>
                  <a:cubicBezTo>
                    <a:pt x="4663440" y="2025534"/>
                    <a:pt x="4680706" y="2015356"/>
                    <a:pt x="4696691" y="2003367"/>
                  </a:cubicBezTo>
                  <a:cubicBezTo>
                    <a:pt x="4707775" y="1995054"/>
                    <a:pt x="4717831" y="1985157"/>
                    <a:pt x="4729942" y="1978429"/>
                  </a:cubicBezTo>
                  <a:cubicBezTo>
                    <a:pt x="4742986" y="1971182"/>
                    <a:pt x="4758159" y="1968477"/>
                    <a:pt x="4771505" y="1961804"/>
                  </a:cubicBezTo>
                  <a:cubicBezTo>
                    <a:pt x="4871322" y="1911895"/>
                    <a:pt x="4735754" y="1974941"/>
                    <a:pt x="4813069" y="1928553"/>
                  </a:cubicBezTo>
                  <a:cubicBezTo>
                    <a:pt x="4820583" y="1924045"/>
                    <a:pt x="4829953" y="1923692"/>
                    <a:pt x="4838007" y="1920240"/>
                  </a:cubicBezTo>
                  <a:cubicBezTo>
                    <a:pt x="4849397" y="1915359"/>
                    <a:pt x="4860174" y="1909157"/>
                    <a:pt x="4871258" y="1903615"/>
                  </a:cubicBezTo>
                  <a:cubicBezTo>
                    <a:pt x="4910162" y="1864708"/>
                    <a:pt x="4862466" y="1907451"/>
                    <a:pt x="4912822" y="1878676"/>
                  </a:cubicBezTo>
                  <a:cubicBezTo>
                    <a:pt x="4978797" y="1840976"/>
                    <a:pt x="4910642" y="1860824"/>
                    <a:pt x="4987636" y="1845425"/>
                  </a:cubicBezTo>
                  <a:cubicBezTo>
                    <a:pt x="4998720" y="1839883"/>
                    <a:pt x="5010803" y="1836003"/>
                    <a:pt x="5020887" y="1828800"/>
                  </a:cubicBezTo>
                  <a:cubicBezTo>
                    <a:pt x="5030453" y="1821967"/>
                    <a:pt x="5034521" y="1807092"/>
                    <a:pt x="5045825" y="1803862"/>
                  </a:cubicBezTo>
                  <a:cubicBezTo>
                    <a:pt x="5056810" y="1800723"/>
                    <a:pt x="5067992" y="1809404"/>
                    <a:pt x="5079076" y="1812175"/>
                  </a:cubicBezTo>
                  <a:cubicBezTo>
                    <a:pt x="5115098" y="1809404"/>
                    <a:pt x="5151212" y="1807644"/>
                    <a:pt x="5187142" y="1803862"/>
                  </a:cubicBezTo>
                  <a:cubicBezTo>
                    <a:pt x="5203904" y="1802098"/>
                    <a:pt x="5220213" y="1796842"/>
                    <a:pt x="5237018" y="1795549"/>
                  </a:cubicBezTo>
                  <a:cubicBezTo>
                    <a:pt x="5292342" y="1791293"/>
                    <a:pt x="5347901" y="1790808"/>
                    <a:pt x="5403273" y="1787236"/>
                  </a:cubicBezTo>
                  <a:cubicBezTo>
                    <a:pt x="5467369" y="1783101"/>
                    <a:pt x="5500541" y="1778195"/>
                    <a:pt x="5561214" y="1770611"/>
                  </a:cubicBezTo>
                  <a:cubicBezTo>
                    <a:pt x="5670221" y="1734275"/>
                    <a:pt x="5548415" y="1771572"/>
                    <a:pt x="5669280" y="1745673"/>
                  </a:cubicBezTo>
                  <a:cubicBezTo>
                    <a:pt x="5689005" y="1741446"/>
                    <a:pt x="5707899" y="1733940"/>
                    <a:pt x="5727469" y="1729047"/>
                  </a:cubicBezTo>
                  <a:cubicBezTo>
                    <a:pt x="5741176" y="1725620"/>
                    <a:pt x="5755402" y="1724453"/>
                    <a:pt x="5769033" y="1720735"/>
                  </a:cubicBezTo>
                  <a:cubicBezTo>
                    <a:pt x="5785940" y="1716124"/>
                    <a:pt x="5801908" y="1708360"/>
                    <a:pt x="5818909" y="1704109"/>
                  </a:cubicBezTo>
                  <a:cubicBezTo>
                    <a:pt x="5835260" y="1700021"/>
                    <a:pt x="5852202" y="1698811"/>
                    <a:pt x="5868785" y="1695796"/>
                  </a:cubicBezTo>
                  <a:cubicBezTo>
                    <a:pt x="5892365" y="1691509"/>
                    <a:pt x="5920242" y="1685845"/>
                    <a:pt x="5943600" y="1679171"/>
                  </a:cubicBezTo>
                  <a:cubicBezTo>
                    <a:pt x="5952025" y="1676764"/>
                    <a:pt x="5960225" y="1673629"/>
                    <a:pt x="5968538" y="1670858"/>
                  </a:cubicBezTo>
                  <a:cubicBezTo>
                    <a:pt x="5997124" y="1649418"/>
                    <a:pt x="6002436" y="1642337"/>
                    <a:pt x="6035040" y="1629295"/>
                  </a:cubicBezTo>
                  <a:cubicBezTo>
                    <a:pt x="6051311" y="1622786"/>
                    <a:pt x="6084916" y="1612669"/>
                    <a:pt x="6084916" y="1612669"/>
                  </a:cubicBezTo>
                  <a:cubicBezTo>
                    <a:pt x="6096000" y="1604356"/>
                    <a:pt x="6107524" y="1596600"/>
                    <a:pt x="6118167" y="1587731"/>
                  </a:cubicBezTo>
                  <a:cubicBezTo>
                    <a:pt x="6124188" y="1582714"/>
                    <a:pt x="6128673" y="1576001"/>
                    <a:pt x="6134793" y="1571105"/>
                  </a:cubicBezTo>
                  <a:cubicBezTo>
                    <a:pt x="6156430" y="1553795"/>
                    <a:pt x="6178238" y="1536598"/>
                    <a:pt x="6201294" y="1521229"/>
                  </a:cubicBezTo>
                  <a:cubicBezTo>
                    <a:pt x="6209607" y="1515687"/>
                    <a:pt x="6218558" y="1511000"/>
                    <a:pt x="6226233" y="1504604"/>
                  </a:cubicBezTo>
                  <a:cubicBezTo>
                    <a:pt x="6235264" y="1497078"/>
                    <a:pt x="6242140" y="1487191"/>
                    <a:pt x="6251171" y="1479665"/>
                  </a:cubicBezTo>
                  <a:cubicBezTo>
                    <a:pt x="6272655" y="1461761"/>
                    <a:pt x="6276055" y="1463058"/>
                    <a:pt x="6301047" y="1454727"/>
                  </a:cubicBezTo>
                  <a:cubicBezTo>
                    <a:pt x="6316509" y="1439266"/>
                    <a:pt x="6321641" y="1431961"/>
                    <a:pt x="6342611" y="1421476"/>
                  </a:cubicBezTo>
                  <a:cubicBezTo>
                    <a:pt x="6362699" y="1411432"/>
                    <a:pt x="6379505" y="1412837"/>
                    <a:pt x="6400800" y="1404851"/>
                  </a:cubicBezTo>
                  <a:cubicBezTo>
                    <a:pt x="6412403" y="1400500"/>
                    <a:pt x="6422661" y="1393106"/>
                    <a:pt x="6434051" y="1388225"/>
                  </a:cubicBezTo>
                  <a:cubicBezTo>
                    <a:pt x="6450741" y="1381072"/>
                    <a:pt x="6475375" y="1375816"/>
                    <a:pt x="6492240" y="1371600"/>
                  </a:cubicBezTo>
                  <a:cubicBezTo>
                    <a:pt x="6548828" y="1337647"/>
                    <a:pt x="6518478" y="1351770"/>
                    <a:pt x="6583680" y="1330036"/>
                  </a:cubicBezTo>
                  <a:lnTo>
                    <a:pt x="6608618" y="1321724"/>
                  </a:lnTo>
                  <a:cubicBezTo>
                    <a:pt x="6635932" y="1303514"/>
                    <a:pt x="6669882" y="1279390"/>
                    <a:pt x="6700058" y="1271847"/>
                  </a:cubicBezTo>
                  <a:cubicBezTo>
                    <a:pt x="6710716" y="1269183"/>
                    <a:pt x="6746318" y="1261187"/>
                    <a:pt x="6758247" y="1255222"/>
                  </a:cubicBezTo>
                  <a:cubicBezTo>
                    <a:pt x="6767183" y="1250754"/>
                    <a:pt x="6774249" y="1243064"/>
                    <a:pt x="6783185" y="1238596"/>
                  </a:cubicBezTo>
                  <a:cubicBezTo>
                    <a:pt x="6791022" y="1234677"/>
                    <a:pt x="6800069" y="1233736"/>
                    <a:pt x="6808123" y="1230284"/>
                  </a:cubicBezTo>
                  <a:cubicBezTo>
                    <a:pt x="6910118" y="1186572"/>
                    <a:pt x="6782844" y="1238767"/>
                    <a:pt x="6866313" y="1197033"/>
                  </a:cubicBezTo>
                  <a:cubicBezTo>
                    <a:pt x="6874150" y="1193114"/>
                    <a:pt x="6883414" y="1192639"/>
                    <a:pt x="6891251" y="1188720"/>
                  </a:cubicBezTo>
                  <a:cubicBezTo>
                    <a:pt x="6974739" y="1146976"/>
                    <a:pt x="6847419" y="1199194"/>
                    <a:pt x="6949440" y="1155469"/>
                  </a:cubicBezTo>
                  <a:cubicBezTo>
                    <a:pt x="6957494" y="1152017"/>
                    <a:pt x="6966541" y="1151075"/>
                    <a:pt x="6974378" y="1147156"/>
                  </a:cubicBezTo>
                  <a:cubicBezTo>
                    <a:pt x="6983314" y="1142688"/>
                    <a:pt x="6990133" y="1134466"/>
                    <a:pt x="6999316" y="1130531"/>
                  </a:cubicBezTo>
                  <a:cubicBezTo>
                    <a:pt x="7009817" y="1126031"/>
                    <a:pt x="7021870" y="1126229"/>
                    <a:pt x="7032567" y="1122218"/>
                  </a:cubicBezTo>
                  <a:cubicBezTo>
                    <a:pt x="7044170" y="1117867"/>
                    <a:pt x="7054215" y="1109944"/>
                    <a:pt x="7065818" y="1105593"/>
                  </a:cubicBezTo>
                  <a:cubicBezTo>
                    <a:pt x="7076515" y="1101582"/>
                    <a:pt x="7088372" y="1101291"/>
                    <a:pt x="7099069" y="1097280"/>
                  </a:cubicBezTo>
                  <a:cubicBezTo>
                    <a:pt x="7110672" y="1092929"/>
                    <a:pt x="7120930" y="1085536"/>
                    <a:pt x="7132320" y="1080655"/>
                  </a:cubicBezTo>
                  <a:cubicBezTo>
                    <a:pt x="7140374" y="1077203"/>
                    <a:pt x="7149421" y="1076261"/>
                    <a:pt x="7157258" y="1072342"/>
                  </a:cubicBezTo>
                  <a:cubicBezTo>
                    <a:pt x="7166194" y="1067874"/>
                    <a:pt x="7173260" y="1060184"/>
                    <a:pt x="7182196" y="1055716"/>
                  </a:cubicBezTo>
                  <a:cubicBezTo>
                    <a:pt x="7195478" y="1049075"/>
                    <a:pt x="7227963" y="1042640"/>
                    <a:pt x="7240385" y="1039091"/>
                  </a:cubicBezTo>
                  <a:cubicBezTo>
                    <a:pt x="7288975" y="1025208"/>
                    <a:pt x="7240115" y="1035455"/>
                    <a:pt x="7298574" y="1022465"/>
                  </a:cubicBezTo>
                  <a:cubicBezTo>
                    <a:pt x="7312367" y="1019400"/>
                    <a:pt x="7326237" y="1016680"/>
                    <a:pt x="7340138" y="1014153"/>
                  </a:cubicBezTo>
                  <a:cubicBezTo>
                    <a:pt x="7356721" y="1011138"/>
                    <a:pt x="7373663" y="1009928"/>
                    <a:pt x="7390014" y="1005840"/>
                  </a:cubicBezTo>
                  <a:cubicBezTo>
                    <a:pt x="7407016" y="1001590"/>
                    <a:pt x="7423265" y="994757"/>
                    <a:pt x="7439891" y="989215"/>
                  </a:cubicBezTo>
                  <a:lnTo>
                    <a:pt x="7489767" y="972589"/>
                  </a:lnTo>
                  <a:lnTo>
                    <a:pt x="7539643" y="955964"/>
                  </a:lnTo>
                  <a:cubicBezTo>
                    <a:pt x="7553498" y="953193"/>
                    <a:pt x="7567414" y="950716"/>
                    <a:pt x="7581207" y="947651"/>
                  </a:cubicBezTo>
                  <a:cubicBezTo>
                    <a:pt x="7592360" y="945173"/>
                    <a:pt x="7603255" y="941579"/>
                    <a:pt x="7614458" y="939338"/>
                  </a:cubicBezTo>
                  <a:cubicBezTo>
                    <a:pt x="7630985" y="936032"/>
                    <a:pt x="7647881" y="934681"/>
                    <a:pt x="7664334" y="931025"/>
                  </a:cubicBezTo>
                  <a:cubicBezTo>
                    <a:pt x="7672888" y="929124"/>
                    <a:pt x="7680772" y="924838"/>
                    <a:pt x="7689273" y="922713"/>
                  </a:cubicBezTo>
                  <a:cubicBezTo>
                    <a:pt x="7736726" y="910850"/>
                    <a:pt x="7721425" y="918885"/>
                    <a:pt x="7764087" y="906087"/>
                  </a:cubicBezTo>
                  <a:cubicBezTo>
                    <a:pt x="7780873" y="901051"/>
                    <a:pt x="7796962" y="893712"/>
                    <a:pt x="7813963" y="889462"/>
                  </a:cubicBezTo>
                  <a:cubicBezTo>
                    <a:pt x="7830836" y="885244"/>
                    <a:pt x="7855457" y="879991"/>
                    <a:pt x="7872153" y="872836"/>
                  </a:cubicBezTo>
                  <a:cubicBezTo>
                    <a:pt x="7883543" y="867955"/>
                    <a:pt x="7894013" y="861092"/>
                    <a:pt x="7905403" y="856211"/>
                  </a:cubicBezTo>
                  <a:cubicBezTo>
                    <a:pt x="7913457" y="852759"/>
                    <a:pt x="7922288" y="851350"/>
                    <a:pt x="7930342" y="847898"/>
                  </a:cubicBezTo>
                  <a:cubicBezTo>
                    <a:pt x="7941732" y="843017"/>
                    <a:pt x="7952203" y="836154"/>
                    <a:pt x="7963593" y="831273"/>
                  </a:cubicBezTo>
                  <a:cubicBezTo>
                    <a:pt x="7971647" y="827821"/>
                    <a:pt x="7980327" y="826037"/>
                    <a:pt x="7988531" y="822960"/>
                  </a:cubicBezTo>
                  <a:cubicBezTo>
                    <a:pt x="8002502" y="817721"/>
                    <a:pt x="8016459" y="812395"/>
                    <a:pt x="8030094" y="806335"/>
                  </a:cubicBezTo>
                  <a:cubicBezTo>
                    <a:pt x="8041418" y="801302"/>
                    <a:pt x="8052586" y="795857"/>
                    <a:pt x="8063345" y="789709"/>
                  </a:cubicBezTo>
                  <a:cubicBezTo>
                    <a:pt x="8072019" y="784752"/>
                    <a:pt x="8079347" y="777552"/>
                    <a:pt x="8088283" y="773084"/>
                  </a:cubicBezTo>
                  <a:cubicBezTo>
                    <a:pt x="8096121" y="769165"/>
                    <a:pt x="8104909" y="767542"/>
                    <a:pt x="8113222" y="764771"/>
                  </a:cubicBezTo>
                  <a:cubicBezTo>
                    <a:pt x="8118764" y="759229"/>
                    <a:pt x="8123577" y="752847"/>
                    <a:pt x="8129847" y="748145"/>
                  </a:cubicBezTo>
                  <a:cubicBezTo>
                    <a:pt x="8145832" y="736156"/>
                    <a:pt x="8165594" y="729024"/>
                    <a:pt x="8179723" y="714895"/>
                  </a:cubicBezTo>
                  <a:cubicBezTo>
                    <a:pt x="8185265" y="709353"/>
                    <a:pt x="8189828" y="702616"/>
                    <a:pt x="8196349" y="698269"/>
                  </a:cubicBezTo>
                  <a:cubicBezTo>
                    <a:pt x="8212972" y="687187"/>
                    <a:pt x="8235144" y="678872"/>
                    <a:pt x="8254538" y="673331"/>
                  </a:cubicBezTo>
                  <a:cubicBezTo>
                    <a:pt x="8265523" y="670192"/>
                    <a:pt x="8276804" y="668157"/>
                    <a:pt x="8287789" y="665018"/>
                  </a:cubicBezTo>
                  <a:cubicBezTo>
                    <a:pt x="8296214" y="662611"/>
                    <a:pt x="8304302" y="659112"/>
                    <a:pt x="8312727" y="656705"/>
                  </a:cubicBezTo>
                  <a:cubicBezTo>
                    <a:pt x="8323712" y="653566"/>
                    <a:pt x="8334993" y="651532"/>
                    <a:pt x="8345978" y="648393"/>
                  </a:cubicBezTo>
                  <a:cubicBezTo>
                    <a:pt x="8354403" y="645986"/>
                    <a:pt x="8362324" y="641798"/>
                    <a:pt x="8370916" y="640080"/>
                  </a:cubicBezTo>
                  <a:cubicBezTo>
                    <a:pt x="8390129" y="636237"/>
                    <a:pt x="8409684" y="634356"/>
                    <a:pt x="8429105" y="631767"/>
                  </a:cubicBezTo>
                  <a:cubicBezTo>
                    <a:pt x="8499679" y="622357"/>
                    <a:pt x="8502746" y="622741"/>
                    <a:pt x="8578734" y="615142"/>
                  </a:cubicBezTo>
                  <a:cubicBezTo>
                    <a:pt x="8638673" y="595162"/>
                    <a:pt x="8591944" y="608499"/>
                    <a:pt x="8711738" y="598516"/>
                  </a:cubicBezTo>
                  <a:lnTo>
                    <a:pt x="8803178" y="590204"/>
                  </a:lnTo>
                  <a:cubicBezTo>
                    <a:pt x="8857069" y="584815"/>
                    <a:pt x="8891492" y="580204"/>
                    <a:pt x="8944494" y="573578"/>
                  </a:cubicBezTo>
                  <a:cubicBezTo>
                    <a:pt x="9001504" y="554575"/>
                    <a:pt x="8930742" y="577016"/>
                    <a:pt x="9010996" y="556953"/>
                  </a:cubicBezTo>
                  <a:cubicBezTo>
                    <a:pt x="9019497" y="554828"/>
                    <a:pt x="9027509" y="551047"/>
                    <a:pt x="9035934" y="548640"/>
                  </a:cubicBezTo>
                  <a:cubicBezTo>
                    <a:pt x="9046919" y="545501"/>
                    <a:pt x="9058032" y="542805"/>
                    <a:pt x="9069185" y="540327"/>
                  </a:cubicBezTo>
                  <a:cubicBezTo>
                    <a:pt x="9108764" y="531532"/>
                    <a:pt x="9136487" y="528977"/>
                    <a:pt x="9177251" y="515389"/>
                  </a:cubicBezTo>
                  <a:cubicBezTo>
                    <a:pt x="9193876" y="509847"/>
                    <a:pt x="9210856" y="505273"/>
                    <a:pt x="9227127" y="498764"/>
                  </a:cubicBezTo>
                  <a:cubicBezTo>
                    <a:pt x="9235213" y="495529"/>
                    <a:pt x="9278971" y="477082"/>
                    <a:pt x="9293629" y="473825"/>
                  </a:cubicBezTo>
                  <a:cubicBezTo>
                    <a:pt x="9310082" y="470169"/>
                    <a:pt x="9326880" y="468284"/>
                    <a:pt x="9343505" y="465513"/>
                  </a:cubicBezTo>
                  <a:cubicBezTo>
                    <a:pt x="9399639" y="446801"/>
                    <a:pt x="9330551" y="468391"/>
                    <a:pt x="9418320" y="448887"/>
                  </a:cubicBezTo>
                  <a:cubicBezTo>
                    <a:pt x="9433765" y="445455"/>
                    <a:pt x="9475397" y="427484"/>
                    <a:pt x="9484822" y="423949"/>
                  </a:cubicBezTo>
                  <a:cubicBezTo>
                    <a:pt x="9514036" y="412993"/>
                    <a:pt x="9515885" y="414411"/>
                    <a:pt x="9551323" y="407324"/>
                  </a:cubicBezTo>
                  <a:cubicBezTo>
                    <a:pt x="9556865" y="401782"/>
                    <a:pt x="9560939" y="394203"/>
                    <a:pt x="9567949" y="390698"/>
                  </a:cubicBezTo>
                  <a:cubicBezTo>
                    <a:pt x="9578168" y="385589"/>
                    <a:pt x="9590215" y="385524"/>
                    <a:pt x="9601200" y="382385"/>
                  </a:cubicBezTo>
                  <a:cubicBezTo>
                    <a:pt x="9609625" y="379978"/>
                    <a:pt x="9617713" y="376480"/>
                    <a:pt x="9626138" y="374073"/>
                  </a:cubicBezTo>
                  <a:cubicBezTo>
                    <a:pt x="9637123" y="370934"/>
                    <a:pt x="9648404" y="368899"/>
                    <a:pt x="9659389" y="365760"/>
                  </a:cubicBezTo>
                  <a:cubicBezTo>
                    <a:pt x="9697489" y="354874"/>
                    <a:pt x="9672835" y="361639"/>
                    <a:pt x="9709265" y="340822"/>
                  </a:cubicBezTo>
                  <a:cubicBezTo>
                    <a:pt x="9720024" y="334674"/>
                    <a:pt x="9731890" y="330572"/>
                    <a:pt x="9742516" y="324196"/>
                  </a:cubicBezTo>
                  <a:cubicBezTo>
                    <a:pt x="9791758" y="294651"/>
                    <a:pt x="9781309" y="293320"/>
                    <a:pt x="9825643" y="274320"/>
                  </a:cubicBezTo>
                  <a:cubicBezTo>
                    <a:pt x="9833697" y="270868"/>
                    <a:pt x="9842377" y="269084"/>
                    <a:pt x="9850582" y="266007"/>
                  </a:cubicBezTo>
                  <a:cubicBezTo>
                    <a:pt x="9864553" y="260768"/>
                    <a:pt x="9878597" y="255635"/>
                    <a:pt x="9892145" y="249382"/>
                  </a:cubicBezTo>
                  <a:cubicBezTo>
                    <a:pt x="9914648" y="238996"/>
                    <a:pt x="9935636" y="225336"/>
                    <a:pt x="9958647" y="216131"/>
                  </a:cubicBezTo>
                  <a:cubicBezTo>
                    <a:pt x="9972502" y="210589"/>
                    <a:pt x="9987167" y="206752"/>
                    <a:pt x="10000211" y="199505"/>
                  </a:cubicBezTo>
                  <a:cubicBezTo>
                    <a:pt x="10034104" y="180676"/>
                    <a:pt x="10027235" y="173525"/>
                    <a:pt x="10058400" y="157942"/>
                  </a:cubicBezTo>
                  <a:cubicBezTo>
                    <a:pt x="10072369" y="150957"/>
                    <a:pt x="10103271" y="145312"/>
                    <a:pt x="10116589" y="141316"/>
                  </a:cubicBezTo>
                  <a:cubicBezTo>
                    <a:pt x="10133375" y="136280"/>
                    <a:pt x="10149840" y="130233"/>
                    <a:pt x="10166465" y="124691"/>
                  </a:cubicBezTo>
                  <a:lnTo>
                    <a:pt x="10241280" y="99753"/>
                  </a:lnTo>
                  <a:lnTo>
                    <a:pt x="10266218" y="91440"/>
                  </a:lnTo>
                  <a:cubicBezTo>
                    <a:pt x="10274531" y="88669"/>
                    <a:pt x="10282655" y="85252"/>
                    <a:pt x="10291156" y="83127"/>
                  </a:cubicBezTo>
                  <a:lnTo>
                    <a:pt x="10324407" y="74815"/>
                  </a:lnTo>
                  <a:cubicBezTo>
                    <a:pt x="10332720" y="69273"/>
                    <a:pt x="10340162" y="62125"/>
                    <a:pt x="10349345" y="58189"/>
                  </a:cubicBezTo>
                  <a:cubicBezTo>
                    <a:pt x="10359846" y="53688"/>
                    <a:pt x="10371611" y="53015"/>
                    <a:pt x="10382596" y="49876"/>
                  </a:cubicBezTo>
                  <a:cubicBezTo>
                    <a:pt x="10442392" y="32792"/>
                    <a:pt x="10364002" y="47006"/>
                    <a:pt x="10474036" y="33251"/>
                  </a:cubicBezTo>
                  <a:lnTo>
                    <a:pt x="10548851" y="8313"/>
                  </a:lnTo>
                  <a:lnTo>
                    <a:pt x="10573789" y="0"/>
                  </a:lnTo>
                  <a:lnTo>
                    <a:pt x="11047614" y="0"/>
                  </a:lnTo>
                  <a:lnTo>
                    <a:pt x="11047614" y="5328458"/>
                  </a:lnTo>
                  <a:lnTo>
                    <a:pt x="0" y="5328458"/>
                  </a:lnTo>
                  <a:lnTo>
                    <a:pt x="33251" y="3715789"/>
                  </a:lnTo>
                  <a:close/>
                </a:path>
              </a:pathLst>
            </a:custGeom>
            <a:solidFill>
              <a:schemeClr val="tx2">
                <a:lumMod val="40000"/>
                <a:lumOff val="60000"/>
              </a:schemeClr>
            </a:solidFill>
            <a:ln w="108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D2AF9CA1-2F92-3744-9C42-5C9E43305500}"/>
                </a:ext>
              </a:extLst>
            </p:cNvPr>
            <p:cNvSpPr/>
            <p:nvPr/>
          </p:nvSpPr>
          <p:spPr>
            <a:xfrm>
              <a:off x="8529360" y="1524892"/>
              <a:ext cx="635553" cy="573923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27" name="Ink 26">
                  <a:extLst>
                    <a:ext uri="{FF2B5EF4-FFF2-40B4-BE49-F238E27FC236}">
                      <a16:creationId xmlns:a16="http://schemas.microsoft.com/office/drawing/2014/main" xmlns="" id="{6DDE8D49-4E63-6D47-BB5A-78323BC4AC48}"/>
                    </a:ext>
                  </a:extLst>
                </p14:cNvPr>
                <p14:cNvContentPartPr/>
                <p14:nvPr/>
              </p14:nvContentPartPr>
              <p14:xfrm rot="20562000">
                <a:off x="-666338" y="3131666"/>
                <a:ext cx="9747516" cy="1110060"/>
              </p14:xfrm>
            </p:contentPart>
          </mc:Choice>
          <mc:Fallback xmlns="">
            <p:pic>
              <p:nvPicPr>
                <p:cNvPr id="27" name="Ink 26">
                  <a:extLst>
                    <a:ext uri="{FF2B5EF4-FFF2-40B4-BE49-F238E27FC236}">
                      <a16:creationId xmlns:a16="http://schemas.microsoft.com/office/drawing/2014/main" id="{6DDE8D49-4E63-6D47-BB5A-78323BC4AC48}"/>
                    </a:ext>
                  </a:extLst>
                </p:cNvPr>
                <p:cNvPicPr/>
                <p:nvPr/>
              </p:nvPicPr>
              <p:blipFill>
                <a:blip r:embed="rId4"/>
                <a:stretch>
                  <a:fillRect/>
                </a:stretch>
              </p:blipFill>
              <p:spPr>
                <a:xfrm rot="20562000">
                  <a:off x="-720339" y="3024792"/>
                  <a:ext cx="9855158" cy="1323451"/>
                </a:xfrm>
                <a:prstGeom prst="rect">
                  <a:avLst/>
                </a:prstGeom>
              </p:spPr>
            </p:pic>
          </mc:Fallback>
        </mc:AlternateContent>
        <p:sp>
          <p:nvSpPr>
            <p:cNvPr id="28" name="Triangle 27">
              <a:extLst>
                <a:ext uri="{FF2B5EF4-FFF2-40B4-BE49-F238E27FC236}">
                  <a16:creationId xmlns:a16="http://schemas.microsoft.com/office/drawing/2014/main" xmlns="" id="{F0BC742C-8E94-D54B-96F0-1E382C9CEA72}"/>
                </a:ext>
              </a:extLst>
            </p:cNvPr>
            <p:cNvSpPr/>
            <p:nvPr/>
          </p:nvSpPr>
          <p:spPr>
            <a:xfrm rot="3986513">
              <a:off x="8387155" y="1215285"/>
              <a:ext cx="780796" cy="889493"/>
            </a:xfrm>
            <a:prstGeom prst="triangle">
              <a:avLst/>
            </a:prstGeom>
            <a:solidFill>
              <a:srgbClr val="B5C5E4"/>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xmlns="" id="{5D146370-DF6D-964F-93D6-C50233258475}"/>
              </a:ext>
            </a:extLst>
          </p:cNvPr>
          <p:cNvGrpSpPr/>
          <p:nvPr/>
        </p:nvGrpSpPr>
        <p:grpSpPr>
          <a:xfrm>
            <a:off x="0" y="1063852"/>
            <a:ext cx="7898797" cy="5500139"/>
            <a:chOff x="-970372" y="847056"/>
            <a:chExt cx="8160476" cy="4782219"/>
          </a:xfrm>
        </p:grpSpPr>
        <p:grpSp>
          <p:nvGrpSpPr>
            <p:cNvPr id="66" name="Group 65">
              <a:extLst>
                <a:ext uri="{FF2B5EF4-FFF2-40B4-BE49-F238E27FC236}">
                  <a16:creationId xmlns:a16="http://schemas.microsoft.com/office/drawing/2014/main" xmlns="" id="{138661DF-15F2-8241-B271-547809BF2D44}"/>
                </a:ext>
              </a:extLst>
            </p:cNvPr>
            <p:cNvGrpSpPr/>
            <p:nvPr/>
          </p:nvGrpSpPr>
          <p:grpSpPr>
            <a:xfrm>
              <a:off x="-970372" y="847056"/>
              <a:ext cx="8160476" cy="4782219"/>
              <a:chOff x="-535501" y="1397000"/>
              <a:chExt cx="10847515" cy="4064000"/>
            </a:xfrm>
          </p:grpSpPr>
          <p:graphicFrame>
            <p:nvGraphicFramePr>
              <p:cNvPr id="71" name="Chart 70">
                <a:extLst>
                  <a:ext uri="{FF2B5EF4-FFF2-40B4-BE49-F238E27FC236}">
                    <a16:creationId xmlns:a16="http://schemas.microsoft.com/office/drawing/2014/main" xmlns="" id="{53B4F4F4-23EA-544D-A604-BA16280A8A8E}"/>
                  </a:ext>
                </a:extLst>
              </p:cNvPr>
              <p:cNvGraphicFramePr/>
              <p:nvPr>
                <p:extLst>
                  <p:ext uri="{D42A27DB-BD31-4B8C-83A1-F6EECF244321}">
                    <p14:modId xmlns:p14="http://schemas.microsoft.com/office/powerpoint/2010/main" val="436286211"/>
                  </p:ext>
                </p:extLst>
              </p:nvPr>
            </p:nvGraphicFramePr>
            <p:xfrm>
              <a:off x="-535501" y="1397000"/>
              <a:ext cx="10847515" cy="4064000"/>
            </p:xfrm>
            <a:graphic>
              <a:graphicData uri="http://schemas.openxmlformats.org/drawingml/2006/chart">
                <c:chart xmlns:c="http://schemas.openxmlformats.org/drawingml/2006/chart" xmlns:r="http://schemas.openxmlformats.org/officeDocument/2006/relationships" r:id="rId5"/>
              </a:graphicData>
            </a:graphic>
          </p:graphicFrame>
          <p:sp>
            <p:nvSpPr>
              <p:cNvPr id="73" name="TextBox 72">
                <a:extLst>
                  <a:ext uri="{FF2B5EF4-FFF2-40B4-BE49-F238E27FC236}">
                    <a16:creationId xmlns:a16="http://schemas.microsoft.com/office/drawing/2014/main" xmlns="" id="{26DB0539-FAE8-E941-B345-1075423C8EE9}"/>
                  </a:ext>
                </a:extLst>
              </p:cNvPr>
              <p:cNvSpPr txBox="1"/>
              <p:nvPr/>
            </p:nvSpPr>
            <p:spPr>
              <a:xfrm>
                <a:off x="1865418" y="2996915"/>
                <a:ext cx="3041274" cy="432085"/>
              </a:xfrm>
              <a:prstGeom prst="rect">
                <a:avLst/>
              </a:prstGeom>
              <a:noFill/>
            </p:spPr>
            <p:txBody>
              <a:bodyPr wrap="square" rtlCol="0">
                <a:spAutoFit/>
              </a:bodyPr>
              <a:lstStyle/>
              <a:p>
                <a:pPr algn="ctr"/>
                <a:r>
                  <a:rPr lang="en-US" sz="3200" dirty="0">
                    <a:latin typeface="Franklin Gothic Medium" panose="020B0603020102020204" pitchFamily="34" charset="0"/>
                    <a:cs typeface="Arial"/>
                  </a:rPr>
                  <a:t>$28.4M</a:t>
                </a:r>
              </a:p>
            </p:txBody>
          </p:sp>
          <p:sp>
            <p:nvSpPr>
              <p:cNvPr id="76" name="TextBox 75">
                <a:extLst>
                  <a:ext uri="{FF2B5EF4-FFF2-40B4-BE49-F238E27FC236}">
                    <a16:creationId xmlns:a16="http://schemas.microsoft.com/office/drawing/2014/main" xmlns="" id="{A6014B21-A1E0-FA45-AE2B-A871C44B485A}"/>
                  </a:ext>
                </a:extLst>
              </p:cNvPr>
              <p:cNvSpPr txBox="1"/>
              <p:nvPr/>
            </p:nvSpPr>
            <p:spPr>
              <a:xfrm rot="16200000">
                <a:off x="-1613625" y="2931918"/>
                <a:ext cx="3213101" cy="776508"/>
              </a:xfrm>
              <a:prstGeom prst="rect">
                <a:avLst/>
              </a:prstGeom>
              <a:noFill/>
            </p:spPr>
            <p:txBody>
              <a:bodyPr wrap="square" rtlCol="0">
                <a:spAutoFit/>
              </a:bodyPr>
              <a:lstStyle/>
              <a:p>
                <a:pPr algn="ctr"/>
                <a:r>
                  <a:rPr lang="en-US" sz="3200" dirty="0">
                    <a:latin typeface="Franklin Gothic Medium" panose="020B0603020102020204" pitchFamily="34" charset="0"/>
                    <a:cs typeface="Arial" panose="020B0604020202020204" pitchFamily="34" charset="0"/>
                  </a:rPr>
                  <a:t>Funding (in Millions)</a:t>
                </a:r>
              </a:p>
            </p:txBody>
          </p:sp>
        </p:grpSp>
        <p:sp>
          <p:nvSpPr>
            <p:cNvPr id="67" name="7-Point Star 66">
              <a:extLst>
                <a:ext uri="{FF2B5EF4-FFF2-40B4-BE49-F238E27FC236}">
                  <a16:creationId xmlns:a16="http://schemas.microsoft.com/office/drawing/2014/main" xmlns="" id="{69A6D4E1-FA6F-154D-9E9D-B0F5418489CD}"/>
                </a:ext>
              </a:extLst>
            </p:cNvPr>
            <p:cNvSpPr/>
            <p:nvPr/>
          </p:nvSpPr>
          <p:spPr>
            <a:xfrm>
              <a:off x="2698835" y="4260124"/>
              <a:ext cx="897976" cy="721987"/>
            </a:xfrm>
            <a:prstGeom prst="star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latin typeface="Franklin Gothic Medium" panose="020B0603020102020204" pitchFamily="34" charset="0"/>
              </a:endParaRPr>
            </a:p>
          </p:txBody>
        </p:sp>
        <p:sp>
          <p:nvSpPr>
            <p:cNvPr id="68" name="TextBox 67">
              <a:extLst>
                <a:ext uri="{FF2B5EF4-FFF2-40B4-BE49-F238E27FC236}">
                  <a16:creationId xmlns:a16="http://schemas.microsoft.com/office/drawing/2014/main" xmlns="" id="{42609EC7-EA21-B545-867D-7FB36E1F5EB8}"/>
                </a:ext>
              </a:extLst>
            </p:cNvPr>
            <p:cNvSpPr txBox="1"/>
            <p:nvPr/>
          </p:nvSpPr>
          <p:spPr>
            <a:xfrm>
              <a:off x="2690220" y="4487720"/>
              <a:ext cx="915205" cy="350337"/>
            </a:xfrm>
            <a:prstGeom prst="rect">
              <a:avLst/>
            </a:prstGeom>
            <a:noFill/>
          </p:spPr>
          <p:txBody>
            <a:bodyPr wrap="square" rtlCol="0">
              <a:spAutoFit/>
            </a:bodyPr>
            <a:lstStyle/>
            <a:p>
              <a:pPr algn="ctr">
                <a:lnSpc>
                  <a:spcPts val="1200"/>
                </a:lnSpc>
              </a:pPr>
              <a:r>
                <a:rPr lang="en-US" sz="2000" dirty="0">
                  <a:latin typeface="Franklin Gothic Medium" panose="020B0603020102020204" pitchFamily="34" charset="0"/>
                  <a:cs typeface="Arial"/>
                </a:rPr>
                <a:t>131</a:t>
              </a:r>
            </a:p>
            <a:p>
              <a:pPr algn="ctr">
                <a:lnSpc>
                  <a:spcPts val="1200"/>
                </a:lnSpc>
              </a:pPr>
              <a:r>
                <a:rPr lang="en-US" sz="1400" dirty="0">
                  <a:latin typeface="Franklin Gothic Medium" panose="020B0603020102020204" pitchFamily="34" charset="0"/>
                  <a:cs typeface="Arial"/>
                </a:rPr>
                <a:t>Projects</a:t>
              </a:r>
              <a:endParaRPr lang="en-US" sz="1100" dirty="0">
                <a:latin typeface="Franklin Gothic Medium" panose="020B0603020102020204" pitchFamily="34" charset="0"/>
                <a:cs typeface="Arial"/>
              </a:endParaRPr>
            </a:p>
          </p:txBody>
        </p:sp>
      </p:grpSp>
      <p:sp>
        <p:nvSpPr>
          <p:cNvPr id="2" name="Title 1"/>
          <p:cNvSpPr>
            <a:spLocks noGrp="1"/>
          </p:cNvSpPr>
          <p:nvPr>
            <p:ph type="title"/>
          </p:nvPr>
        </p:nvSpPr>
        <p:spPr>
          <a:xfrm>
            <a:off x="1" y="192338"/>
            <a:ext cx="9143998" cy="1077530"/>
          </a:xfrm>
        </p:spPr>
        <p:txBody>
          <a:bodyPr/>
          <a:lstStyle/>
          <a:p>
            <a:r>
              <a:rPr lang="en-US" dirty="0">
                <a:latin typeface="Franklin Gothic Medium" panose="020B0603020102020204" pitchFamily="34" charset="0"/>
                <a:cs typeface="Arial"/>
              </a:rPr>
              <a:t>Cancer Research Funding (Total)</a:t>
            </a:r>
          </a:p>
        </p:txBody>
      </p:sp>
      <p:sp>
        <p:nvSpPr>
          <p:cNvPr id="90" name="TextBox 89">
            <a:extLst>
              <a:ext uri="{FF2B5EF4-FFF2-40B4-BE49-F238E27FC236}">
                <a16:creationId xmlns:a16="http://schemas.microsoft.com/office/drawing/2014/main" xmlns="" id="{8E7F68CC-A97E-5F4C-B51C-BBA9BF3E0113}"/>
              </a:ext>
            </a:extLst>
          </p:cNvPr>
          <p:cNvSpPr txBox="1"/>
          <p:nvPr/>
        </p:nvSpPr>
        <p:spPr>
          <a:xfrm>
            <a:off x="7411241" y="1757269"/>
            <a:ext cx="1829668" cy="8309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4800" b="1" dirty="0">
                <a:ln>
                  <a:solidFill>
                    <a:schemeClr val="tx1"/>
                  </a:solidFill>
                </a:ln>
                <a:solidFill>
                  <a:schemeClr val="accent2"/>
                </a:solidFill>
                <a:latin typeface="Franklin Gothic Medium"/>
                <a:cs typeface="Franklin Gothic Medium"/>
              </a:rPr>
              <a:t>84%</a:t>
            </a:r>
          </a:p>
        </p:txBody>
      </p:sp>
      <p:sp>
        <p:nvSpPr>
          <p:cNvPr id="94" name="7-Point Star 93">
            <a:extLst>
              <a:ext uri="{FF2B5EF4-FFF2-40B4-BE49-F238E27FC236}">
                <a16:creationId xmlns:a16="http://schemas.microsoft.com/office/drawing/2014/main" xmlns="" id="{21C90E12-75B9-8D4A-9CC4-8D65AA5ABEA9}"/>
              </a:ext>
            </a:extLst>
          </p:cNvPr>
          <p:cNvSpPr/>
          <p:nvPr/>
        </p:nvSpPr>
        <p:spPr>
          <a:xfrm>
            <a:off x="6871145" y="4959120"/>
            <a:ext cx="885857" cy="835028"/>
          </a:xfrm>
          <a:prstGeom prst="star7">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Medium" panose="020B0603020102020204" pitchFamily="34" charset="0"/>
            </a:endParaRPr>
          </a:p>
        </p:txBody>
      </p:sp>
      <p:sp>
        <p:nvSpPr>
          <p:cNvPr id="95" name="TextBox 94">
            <a:extLst>
              <a:ext uri="{FF2B5EF4-FFF2-40B4-BE49-F238E27FC236}">
                <a16:creationId xmlns:a16="http://schemas.microsoft.com/office/drawing/2014/main" xmlns="" id="{8A60DE5D-7699-9545-9912-60189ABE0BAC}"/>
              </a:ext>
            </a:extLst>
          </p:cNvPr>
          <p:cNvSpPr txBox="1"/>
          <p:nvPr/>
        </p:nvSpPr>
        <p:spPr>
          <a:xfrm>
            <a:off x="6885543" y="5186370"/>
            <a:ext cx="855148" cy="402931"/>
          </a:xfrm>
          <a:prstGeom prst="rect">
            <a:avLst/>
          </a:prstGeom>
          <a:noFill/>
        </p:spPr>
        <p:txBody>
          <a:bodyPr wrap="square" rtlCol="0">
            <a:spAutoFit/>
          </a:bodyPr>
          <a:lstStyle/>
          <a:p>
            <a:pPr algn="ctr">
              <a:lnSpc>
                <a:spcPts val="1200"/>
              </a:lnSpc>
            </a:pPr>
            <a:r>
              <a:rPr lang="en-US" sz="2000" dirty="0">
                <a:latin typeface="Franklin Gothic Medium" panose="020B0603020102020204" pitchFamily="34" charset="0"/>
                <a:cs typeface="Arial"/>
              </a:rPr>
              <a:t>259</a:t>
            </a:r>
            <a:endParaRPr lang="en-US" dirty="0">
              <a:latin typeface="Franklin Gothic Medium" panose="020B0603020102020204" pitchFamily="34" charset="0"/>
              <a:cs typeface="Arial"/>
            </a:endParaRPr>
          </a:p>
          <a:p>
            <a:pPr algn="ctr">
              <a:lnSpc>
                <a:spcPts val="1200"/>
              </a:lnSpc>
            </a:pPr>
            <a:r>
              <a:rPr lang="en-US" sz="1400" dirty="0">
                <a:latin typeface="Franklin Gothic Medium" panose="020B0603020102020204" pitchFamily="34" charset="0"/>
                <a:cs typeface="Arial"/>
              </a:rPr>
              <a:t>Projects</a:t>
            </a:r>
          </a:p>
        </p:txBody>
      </p:sp>
      <p:sp>
        <p:nvSpPr>
          <p:cNvPr id="98" name="TextBox 97">
            <a:extLst>
              <a:ext uri="{FF2B5EF4-FFF2-40B4-BE49-F238E27FC236}">
                <a16:creationId xmlns:a16="http://schemas.microsoft.com/office/drawing/2014/main" xmlns="" id="{5AC46DB2-D2C9-AB43-AAA3-2D887380A607}"/>
              </a:ext>
            </a:extLst>
          </p:cNvPr>
          <p:cNvSpPr txBox="1"/>
          <p:nvPr/>
        </p:nvSpPr>
        <p:spPr>
          <a:xfrm>
            <a:off x="5115697" y="1492361"/>
            <a:ext cx="2205211" cy="584775"/>
          </a:xfrm>
          <a:prstGeom prst="rect">
            <a:avLst/>
          </a:prstGeom>
          <a:noFill/>
        </p:spPr>
        <p:txBody>
          <a:bodyPr wrap="square" rtlCol="0">
            <a:spAutoFit/>
          </a:bodyPr>
          <a:lstStyle/>
          <a:p>
            <a:pPr algn="ctr"/>
            <a:r>
              <a:rPr lang="en-US" sz="3200" dirty="0">
                <a:latin typeface="Franklin Gothic Medium" panose="020B0603020102020204" pitchFamily="34" charset="0"/>
                <a:cs typeface="Arial"/>
              </a:rPr>
              <a:t>$52.2M</a:t>
            </a:r>
          </a:p>
        </p:txBody>
      </p:sp>
      <p:sp>
        <p:nvSpPr>
          <p:cNvPr id="29" name="TextBox 28">
            <a:extLst>
              <a:ext uri="{FF2B5EF4-FFF2-40B4-BE49-F238E27FC236}">
                <a16:creationId xmlns:a16="http://schemas.microsoft.com/office/drawing/2014/main" xmlns="" id="{5CD80977-BBB0-854F-B793-F6FDE6E7AE6B}"/>
              </a:ext>
            </a:extLst>
          </p:cNvPr>
          <p:cNvSpPr txBox="1"/>
          <p:nvPr/>
        </p:nvSpPr>
        <p:spPr>
          <a:xfrm>
            <a:off x="7584141" y="2354232"/>
            <a:ext cx="1438102" cy="430887"/>
          </a:xfrm>
          <a:prstGeom prst="rect">
            <a:avLst/>
          </a:prstGeom>
          <a:noFill/>
        </p:spPr>
        <p:txBody>
          <a:bodyPr wrap="square" rtlCol="0">
            <a:spAutoFit/>
          </a:bodyPr>
          <a:lstStyle/>
          <a:p>
            <a:pPr algn="ctr"/>
            <a:r>
              <a:rPr lang="en-US" sz="2200" b="1" dirty="0">
                <a:ln w="6350">
                  <a:solidFill>
                    <a:schemeClr val="tx1"/>
                  </a:solidFill>
                </a:ln>
                <a:solidFill>
                  <a:schemeClr val="accent2"/>
                </a:solidFill>
                <a:latin typeface="Franklin Gothic Medium" panose="020B0603020102020204" pitchFamily="34" charset="0"/>
                <a:cs typeface="Arial"/>
              </a:rPr>
              <a:t>INCREASE</a:t>
            </a:r>
          </a:p>
        </p:txBody>
      </p:sp>
      <p:sp>
        <p:nvSpPr>
          <p:cNvPr id="41" name="TextBox 40">
            <a:extLst>
              <a:ext uri="{FF2B5EF4-FFF2-40B4-BE49-F238E27FC236}">
                <a16:creationId xmlns:a16="http://schemas.microsoft.com/office/drawing/2014/main" xmlns="" id="{3B411062-F444-A04F-838F-3F64FF063E68}"/>
              </a:ext>
            </a:extLst>
          </p:cNvPr>
          <p:cNvSpPr txBox="1"/>
          <p:nvPr/>
        </p:nvSpPr>
        <p:spPr>
          <a:xfrm>
            <a:off x="7254028" y="2616433"/>
            <a:ext cx="1829668" cy="430887"/>
          </a:xfrm>
          <a:prstGeom prst="rect">
            <a:avLst/>
          </a:prstGeom>
          <a:noFill/>
        </p:spPr>
        <p:txBody>
          <a:bodyPr wrap="square" rtlCol="0">
            <a:spAutoFit/>
          </a:bodyPr>
          <a:lstStyle/>
          <a:p>
            <a:pPr algn="ctr"/>
            <a:r>
              <a:rPr lang="en-US" sz="2200" b="1" dirty="0">
                <a:ln w="6350">
                  <a:solidFill>
                    <a:schemeClr val="tx1"/>
                  </a:solidFill>
                </a:ln>
                <a:solidFill>
                  <a:schemeClr val="accent2"/>
                </a:solidFill>
                <a:latin typeface="Franklin Gothic Medium" panose="020B0603020102020204" pitchFamily="34" charset="0"/>
                <a:cs typeface="Arial"/>
              </a:rPr>
              <a:t>SINCE 2012</a:t>
            </a:r>
          </a:p>
        </p:txBody>
      </p:sp>
    </p:spTree>
    <p:extLst>
      <p:ext uri="{BB962C8B-B14F-4D97-AF65-F5344CB8AC3E}">
        <p14:creationId xmlns:p14="http://schemas.microsoft.com/office/powerpoint/2010/main" val="151526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1"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9" grpId="0"/>
      <p:bldP spid="4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A3A3196-0BC5-CF44-8365-5849C71B9F2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6207" y="185625"/>
            <a:ext cx="5817793" cy="6675219"/>
          </a:xfrm>
          <a:prstGeom prst="rect">
            <a:avLst/>
          </a:prstGeom>
        </p:spPr>
      </p:pic>
      <p:sp>
        <p:nvSpPr>
          <p:cNvPr id="2" name="Title 1"/>
          <p:cNvSpPr>
            <a:spLocks noGrp="1"/>
          </p:cNvSpPr>
          <p:nvPr>
            <p:ph type="title"/>
          </p:nvPr>
        </p:nvSpPr>
        <p:spPr/>
        <p:txBody>
          <a:bodyPr/>
          <a:lstStyle/>
          <a:p>
            <a:r>
              <a:rPr lang="en-US" dirty="0"/>
              <a:t>Other Impacts of NCI Designation</a:t>
            </a:r>
          </a:p>
        </p:txBody>
      </p:sp>
      <p:sp>
        <p:nvSpPr>
          <p:cNvPr id="3" name="Content Placeholder 2"/>
          <p:cNvSpPr>
            <a:spLocks noGrp="1"/>
          </p:cNvSpPr>
          <p:nvPr>
            <p:ph idx="1"/>
          </p:nvPr>
        </p:nvSpPr>
        <p:spPr>
          <a:xfrm>
            <a:off x="498475" y="1493044"/>
            <a:ext cx="4809956" cy="5300518"/>
          </a:xfrm>
        </p:spPr>
        <p:txBody>
          <a:bodyPr>
            <a:normAutofit/>
          </a:bodyPr>
          <a:lstStyle/>
          <a:p>
            <a:r>
              <a:rPr lang="en-US" sz="2400" b="1" dirty="0">
                <a:solidFill>
                  <a:schemeClr val="accent1"/>
                </a:solidFill>
              </a:rPr>
              <a:t>63</a:t>
            </a:r>
            <a:r>
              <a:rPr lang="en-US" sz="2400" b="1" dirty="0">
                <a:solidFill>
                  <a:schemeClr val="accent2"/>
                </a:solidFill>
              </a:rPr>
              <a:t> </a:t>
            </a:r>
            <a:r>
              <a:rPr lang="en-US" sz="2400" dirty="0"/>
              <a:t>new faculty recruits since 2018 NCI re-designation</a:t>
            </a:r>
          </a:p>
          <a:p>
            <a:r>
              <a:rPr lang="en-US" sz="2400" dirty="0"/>
              <a:t>Accrual of </a:t>
            </a:r>
            <a:r>
              <a:rPr lang="en-US" sz="2400" b="1" dirty="0">
                <a:solidFill>
                  <a:schemeClr val="accent1"/>
                </a:solidFill>
              </a:rPr>
              <a:t>6,628 </a:t>
            </a:r>
            <a:r>
              <a:rPr lang="en-US" sz="2400" dirty="0"/>
              <a:t>subjects to interventional trials since 2016; </a:t>
            </a:r>
            <a:r>
              <a:rPr lang="en-US" sz="2400" b="1" dirty="0">
                <a:solidFill>
                  <a:schemeClr val="accent1"/>
                </a:solidFill>
              </a:rPr>
              <a:t>39%</a:t>
            </a:r>
            <a:r>
              <a:rPr lang="en-US" sz="2400" dirty="0">
                <a:solidFill>
                  <a:schemeClr val="accent1"/>
                </a:solidFill>
              </a:rPr>
              <a:t> </a:t>
            </a:r>
            <a:r>
              <a:rPr lang="en-US" sz="2400" dirty="0"/>
              <a:t>from Appalachia </a:t>
            </a:r>
          </a:p>
          <a:p>
            <a:r>
              <a:rPr lang="en-US" sz="2400" dirty="0"/>
              <a:t>Over </a:t>
            </a:r>
            <a:r>
              <a:rPr lang="en-US" sz="2400" b="1" dirty="0">
                <a:solidFill>
                  <a:schemeClr val="accent1"/>
                </a:solidFill>
              </a:rPr>
              <a:t>14,000</a:t>
            </a:r>
            <a:r>
              <a:rPr lang="en-US" sz="2400" dirty="0"/>
              <a:t> people reached through outreach events or education in 2020</a:t>
            </a:r>
          </a:p>
          <a:p>
            <a:r>
              <a:rPr lang="en-US" sz="2400" dirty="0"/>
              <a:t>Over </a:t>
            </a:r>
            <a:r>
              <a:rPr lang="en-US" sz="2400" b="1" dirty="0">
                <a:solidFill>
                  <a:schemeClr val="accent1"/>
                </a:solidFill>
              </a:rPr>
              <a:t>$10M </a:t>
            </a:r>
            <a:r>
              <a:rPr lang="en-US" sz="2400" dirty="0"/>
              <a:t>in new funding since 2018 NCI re-designation</a:t>
            </a:r>
          </a:p>
        </p:txBody>
      </p:sp>
    </p:spTree>
    <p:extLst>
      <p:ext uri="{BB962C8B-B14F-4D97-AF65-F5344CB8AC3E}">
        <p14:creationId xmlns:p14="http://schemas.microsoft.com/office/powerpoint/2010/main" val="162213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843568"/>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i="1" dirty="0">
                <a:solidFill>
                  <a:schemeClr val="accent1"/>
                </a:solidFill>
                <a:latin typeface="Franklin Gothic Demi" panose="020B0603020102020204" pitchFamily="34" charset="0"/>
              </a:rPr>
              <a:t>Impact of 2020-2021 </a:t>
            </a:r>
            <a:br>
              <a:rPr lang="en-US" sz="5400" b="1" i="1" dirty="0">
                <a:solidFill>
                  <a:schemeClr val="accent1"/>
                </a:solidFill>
                <a:latin typeface="Franklin Gothic Demi" panose="020B0603020102020204" pitchFamily="34" charset="0"/>
              </a:rPr>
            </a:br>
            <a:r>
              <a:rPr lang="en-US" sz="5400" b="1" i="1" dirty="0">
                <a:solidFill>
                  <a:schemeClr val="accent1"/>
                </a:solidFill>
                <a:latin typeface="Franklin Gothic Demi" panose="020B0603020102020204" pitchFamily="34" charset="0"/>
              </a:rPr>
              <a:t>state cancer prevention and research funding </a:t>
            </a:r>
            <a:br>
              <a:rPr lang="en-US" sz="5400" b="1" i="1" dirty="0">
                <a:solidFill>
                  <a:schemeClr val="accent1"/>
                </a:solidFill>
                <a:latin typeface="Franklin Gothic Demi" panose="020B0603020102020204" pitchFamily="34" charset="0"/>
              </a:rPr>
            </a:br>
            <a:r>
              <a:rPr lang="en-US" sz="5400" b="1" i="1" dirty="0">
                <a:solidFill>
                  <a:schemeClr val="accent1"/>
                </a:solidFill>
                <a:latin typeface="Franklin Gothic Demi" panose="020B0603020102020204" pitchFamily="34" charset="0"/>
              </a:rPr>
              <a:t>to MCC</a:t>
            </a:r>
          </a:p>
        </p:txBody>
      </p:sp>
      <p:grpSp>
        <p:nvGrpSpPr>
          <p:cNvPr id="2" name="Group 1">
            <a:extLst>
              <a:ext uri="{FF2B5EF4-FFF2-40B4-BE49-F238E27FC236}">
                <a16:creationId xmlns:a16="http://schemas.microsoft.com/office/drawing/2014/main" xmlns="" id="{149FE575-E8F3-7A41-B6C0-7567B63C4B6C}"/>
              </a:ext>
            </a:extLst>
          </p:cNvPr>
          <p:cNvGrpSpPr/>
          <p:nvPr/>
        </p:nvGrpSpPr>
        <p:grpSpPr>
          <a:xfrm>
            <a:off x="166017" y="4590411"/>
            <a:ext cx="8811965" cy="2185864"/>
            <a:chOff x="166017" y="4240607"/>
            <a:chExt cx="8811965" cy="2185864"/>
          </a:xfrm>
        </p:grpSpPr>
        <p:pic>
          <p:nvPicPr>
            <p:cNvPr id="6" name="Picture 5" descr="A group of people sitting at a desk&#10;&#10;Description automatically generated">
              <a:extLst>
                <a:ext uri="{FF2B5EF4-FFF2-40B4-BE49-F238E27FC236}">
                  <a16:creationId xmlns:a16="http://schemas.microsoft.com/office/drawing/2014/main" xmlns="" id="{8732D843-6228-FF4F-86D1-9875CD35810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28638" y="4240607"/>
              <a:ext cx="3349344" cy="2185864"/>
            </a:xfrm>
            <a:prstGeom prst="rect">
              <a:avLst/>
            </a:prstGeom>
          </p:spPr>
        </p:pic>
        <p:pic>
          <p:nvPicPr>
            <p:cNvPr id="3" name="Picture 2">
              <a:extLst>
                <a:ext uri="{FF2B5EF4-FFF2-40B4-BE49-F238E27FC236}">
                  <a16:creationId xmlns:a16="http://schemas.microsoft.com/office/drawing/2014/main" xmlns="" id="{670A0CA5-81C0-AF42-B0F4-DE0161592C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526610" y="4388817"/>
              <a:ext cx="2185864" cy="1889444"/>
            </a:xfrm>
            <a:prstGeom prst="rect">
              <a:avLst/>
            </a:prstGeom>
            <a:effectLst/>
          </p:spPr>
        </p:pic>
        <p:pic>
          <p:nvPicPr>
            <p:cNvPr id="4" name="Picture 3" descr="A picture containing outdoor, person, grass&#10;&#10;Description automatically generated">
              <a:extLst>
                <a:ext uri="{FF2B5EF4-FFF2-40B4-BE49-F238E27FC236}">
                  <a16:creationId xmlns:a16="http://schemas.microsoft.com/office/drawing/2014/main" xmlns="" id="{6979CDE5-2DE0-7F4C-84A0-6D665496FFA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95299" y="3611325"/>
              <a:ext cx="2185864" cy="3444428"/>
            </a:xfrm>
            <a:prstGeom prst="rect">
              <a:avLst/>
            </a:prstGeom>
          </p:spPr>
        </p:pic>
      </p:grpSp>
    </p:spTree>
    <p:extLst>
      <p:ext uri="{BB962C8B-B14F-4D97-AF65-F5344CB8AC3E}">
        <p14:creationId xmlns:p14="http://schemas.microsoft.com/office/powerpoint/2010/main" val="1967504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327065-329D-1946-AE24-C51FD614A6DF}"/>
              </a:ext>
            </a:extLst>
          </p:cNvPr>
          <p:cNvSpPr>
            <a:spLocks noGrp="1"/>
          </p:cNvSpPr>
          <p:nvPr>
            <p:ph type="title"/>
          </p:nvPr>
        </p:nvSpPr>
        <p:spPr>
          <a:xfrm>
            <a:off x="0" y="182883"/>
            <a:ext cx="9143999" cy="1116106"/>
          </a:xfrm>
        </p:spPr>
        <p:txBody>
          <a:bodyPr/>
          <a:lstStyle/>
          <a:p>
            <a:r>
              <a:rPr lang="en-US" dirty="0"/>
              <a:t>State Funding Contributed to the Recruitment </a:t>
            </a:r>
            <a:br>
              <a:rPr lang="en-US" dirty="0"/>
            </a:br>
            <a:r>
              <a:rPr lang="en-US" dirty="0"/>
              <a:t>or Retention of 13 Cancer Investigators</a:t>
            </a:r>
          </a:p>
        </p:txBody>
      </p:sp>
      <p:grpSp>
        <p:nvGrpSpPr>
          <p:cNvPr id="22" name="Group 21">
            <a:extLst>
              <a:ext uri="{FF2B5EF4-FFF2-40B4-BE49-F238E27FC236}">
                <a16:creationId xmlns:a16="http://schemas.microsoft.com/office/drawing/2014/main" xmlns="" id="{A9850908-1771-D540-BBBE-5EE2A6EA221E}"/>
              </a:ext>
            </a:extLst>
          </p:cNvPr>
          <p:cNvGrpSpPr/>
          <p:nvPr/>
        </p:nvGrpSpPr>
        <p:grpSpPr>
          <a:xfrm>
            <a:off x="143370" y="1663150"/>
            <a:ext cx="8857259" cy="4439863"/>
            <a:chOff x="110457" y="1663150"/>
            <a:chExt cx="8857259" cy="4439863"/>
          </a:xfrm>
        </p:grpSpPr>
        <p:sp>
          <p:nvSpPr>
            <p:cNvPr id="23" name="TextBox 22">
              <a:extLst>
                <a:ext uri="{FF2B5EF4-FFF2-40B4-BE49-F238E27FC236}">
                  <a16:creationId xmlns:a16="http://schemas.microsoft.com/office/drawing/2014/main" xmlns="" id="{9FBC03AF-1B21-0448-AD5B-B5EBF4DDE10A}"/>
                </a:ext>
              </a:extLst>
            </p:cNvPr>
            <p:cNvSpPr txBox="1"/>
            <p:nvPr/>
          </p:nvSpPr>
          <p:spPr>
            <a:xfrm>
              <a:off x="110457" y="1663150"/>
              <a:ext cx="8857259" cy="4439863"/>
            </a:xfrm>
            <a:prstGeom prst="rect">
              <a:avLst/>
            </a:prstGeom>
            <a:solidFill>
              <a:schemeClr val="bg1">
                <a:lumMod val="85000"/>
              </a:schemeClr>
            </a:solidFill>
          </p:spPr>
          <p:txBody>
            <a:bodyPr wrap="square" rtlCol="0">
              <a:noAutofit/>
            </a:bodyPr>
            <a:lstStyle/>
            <a:p>
              <a:pPr marL="0" marR="0" lvl="0" indent="-274320" algn="l" defTabSz="457200" rtl="0" eaLnBrk="1" fontAlgn="auto" latinLnBrk="0" hangingPunct="1">
                <a:lnSpc>
                  <a:spcPct val="100000"/>
                </a:lnSpc>
                <a:spcBef>
                  <a:spcPts val="1600"/>
                </a:spcBef>
                <a:spcAft>
                  <a:spcPts val="0"/>
                </a:spcAft>
                <a:buClrTx/>
                <a:buSzTx/>
                <a:buFontTx/>
                <a:buNone/>
                <a:tabLst/>
                <a:defRPr/>
              </a:pPr>
              <a:endParaRPr kumimoji="0" lang="en-US" sz="1050" b="0" i="1" u="none" strike="noStrike" kern="1200" cap="none" spc="0" normalizeH="0" baseline="0" noProof="0" dirty="0">
                <a:ln>
                  <a:noFill/>
                </a:ln>
                <a:solidFill>
                  <a:srgbClr val="0032A0"/>
                </a:solidFill>
                <a:effectLst/>
                <a:uLnTx/>
                <a:uFillTx/>
                <a:latin typeface="Franklin Gothic Medium" panose="020B0603020102020204" pitchFamily="34" charset="0"/>
                <a:ea typeface="+mn-ea"/>
                <a:cs typeface="Arial"/>
              </a:endParaRPr>
            </a:p>
          </p:txBody>
        </p:sp>
        <p:grpSp>
          <p:nvGrpSpPr>
            <p:cNvPr id="20" name="Group 19">
              <a:extLst>
                <a:ext uri="{FF2B5EF4-FFF2-40B4-BE49-F238E27FC236}">
                  <a16:creationId xmlns:a16="http://schemas.microsoft.com/office/drawing/2014/main" xmlns="" id="{F09F7C80-625D-E34E-8E59-D95F9812C462}"/>
                </a:ext>
              </a:extLst>
            </p:cNvPr>
            <p:cNvGrpSpPr/>
            <p:nvPr/>
          </p:nvGrpSpPr>
          <p:grpSpPr>
            <a:xfrm>
              <a:off x="377698" y="1934147"/>
              <a:ext cx="8388602" cy="3984160"/>
              <a:chOff x="377698" y="1834548"/>
              <a:chExt cx="8388602" cy="3984160"/>
            </a:xfrm>
          </p:grpSpPr>
          <p:grpSp>
            <p:nvGrpSpPr>
              <p:cNvPr id="18" name="Group 17">
                <a:extLst>
                  <a:ext uri="{FF2B5EF4-FFF2-40B4-BE49-F238E27FC236}">
                    <a16:creationId xmlns:a16="http://schemas.microsoft.com/office/drawing/2014/main" xmlns="" id="{0EB4646A-5D6C-DC4B-BCBE-F444ACD43CAE}"/>
                  </a:ext>
                </a:extLst>
              </p:cNvPr>
              <p:cNvGrpSpPr/>
              <p:nvPr/>
            </p:nvGrpSpPr>
            <p:grpSpPr>
              <a:xfrm>
                <a:off x="1055802" y="4024936"/>
                <a:ext cx="7032394" cy="1793772"/>
                <a:chOff x="1008595" y="4247673"/>
                <a:chExt cx="7032394" cy="1793772"/>
              </a:xfrm>
            </p:grpSpPr>
            <p:grpSp>
              <p:nvGrpSpPr>
                <p:cNvPr id="16" name="Group 15">
                  <a:extLst>
                    <a:ext uri="{FF2B5EF4-FFF2-40B4-BE49-F238E27FC236}">
                      <a16:creationId xmlns:a16="http://schemas.microsoft.com/office/drawing/2014/main" xmlns="" id="{EECD70B7-F991-F248-9800-3647BA465D10}"/>
                    </a:ext>
                  </a:extLst>
                </p:cNvPr>
                <p:cNvGrpSpPr/>
                <p:nvPr/>
              </p:nvGrpSpPr>
              <p:grpSpPr>
                <a:xfrm>
                  <a:off x="5781436" y="4247673"/>
                  <a:ext cx="1051562" cy="1793772"/>
                  <a:chOff x="5766369" y="4247673"/>
                  <a:chExt cx="1051562" cy="1793772"/>
                </a:xfrm>
              </p:grpSpPr>
              <p:pic>
                <p:nvPicPr>
                  <p:cNvPr id="58" name="Picture 57" descr="A person posing for the camera&#10;&#10;Description automatically generated">
                    <a:extLst>
                      <a:ext uri="{FF2B5EF4-FFF2-40B4-BE49-F238E27FC236}">
                        <a16:creationId xmlns:a16="http://schemas.microsoft.com/office/drawing/2014/main" xmlns="" id="{EE1C025E-083F-3442-AB21-074A69F8C8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66369" y="4247673"/>
                    <a:ext cx="1051562" cy="1371600"/>
                  </a:xfrm>
                  <a:prstGeom prst="rect">
                    <a:avLst/>
                  </a:prstGeom>
                  <a:noFill/>
                </p:spPr>
              </p:pic>
              <p:sp>
                <p:nvSpPr>
                  <p:cNvPr id="59" name="TextBox 58">
                    <a:extLst>
                      <a:ext uri="{FF2B5EF4-FFF2-40B4-BE49-F238E27FC236}">
                        <a16:creationId xmlns:a16="http://schemas.microsoft.com/office/drawing/2014/main" xmlns="" id="{3503782E-0FFA-E042-AB67-4925876904E1}"/>
                      </a:ext>
                    </a:extLst>
                  </p:cNvPr>
                  <p:cNvSpPr txBox="1"/>
                  <p:nvPr/>
                </p:nvSpPr>
                <p:spPr>
                  <a:xfrm>
                    <a:off x="5777193" y="5629479"/>
                    <a:ext cx="1029914" cy="411966"/>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Ramon Sun, PhD</a:t>
                    </a:r>
                  </a:p>
                </p:txBody>
              </p:sp>
            </p:grpSp>
            <p:grpSp>
              <p:nvGrpSpPr>
                <p:cNvPr id="17" name="Group 16">
                  <a:extLst>
                    <a:ext uri="{FF2B5EF4-FFF2-40B4-BE49-F238E27FC236}">
                      <a16:creationId xmlns:a16="http://schemas.microsoft.com/office/drawing/2014/main" xmlns="" id="{AC9F71DF-77E0-0448-81AF-B1CCFA910DFC}"/>
                    </a:ext>
                  </a:extLst>
                </p:cNvPr>
                <p:cNvGrpSpPr/>
                <p:nvPr/>
              </p:nvGrpSpPr>
              <p:grpSpPr>
                <a:xfrm>
                  <a:off x="6989427" y="4247673"/>
                  <a:ext cx="1051562" cy="1793772"/>
                  <a:chOff x="7150206" y="4247673"/>
                  <a:chExt cx="1051562" cy="1793772"/>
                </a:xfrm>
              </p:grpSpPr>
              <p:pic>
                <p:nvPicPr>
                  <p:cNvPr id="105" name="Picture 104" descr="A person wearing a suit and tie smiling at the camera&#10;&#10;Description automatically generated">
                    <a:extLst>
                      <a:ext uri="{FF2B5EF4-FFF2-40B4-BE49-F238E27FC236}">
                        <a16:creationId xmlns:a16="http://schemas.microsoft.com/office/drawing/2014/main" xmlns="" id="{2FB484FB-12F3-7F4B-87A7-B51E91A14E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150206" y="4247673"/>
                    <a:ext cx="1051562" cy="1371600"/>
                  </a:xfrm>
                  <a:prstGeom prst="rect">
                    <a:avLst/>
                  </a:prstGeom>
                  <a:noFill/>
                </p:spPr>
              </p:pic>
              <p:sp>
                <p:nvSpPr>
                  <p:cNvPr id="106" name="TextBox 105">
                    <a:extLst>
                      <a:ext uri="{FF2B5EF4-FFF2-40B4-BE49-F238E27FC236}">
                        <a16:creationId xmlns:a16="http://schemas.microsoft.com/office/drawing/2014/main" xmlns="" id="{D283FA97-5A50-164C-A12E-5D902A6C6E41}"/>
                      </a:ext>
                    </a:extLst>
                  </p:cNvPr>
                  <p:cNvSpPr txBox="1"/>
                  <p:nvPr/>
                </p:nvSpPr>
                <p:spPr>
                  <a:xfrm>
                    <a:off x="7161030" y="5629479"/>
                    <a:ext cx="1029914" cy="411966"/>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Shen Tong, PhD</a:t>
                    </a:r>
                  </a:p>
                </p:txBody>
              </p:sp>
            </p:grpSp>
            <p:grpSp>
              <p:nvGrpSpPr>
                <p:cNvPr id="12" name="Group 11">
                  <a:extLst>
                    <a:ext uri="{FF2B5EF4-FFF2-40B4-BE49-F238E27FC236}">
                      <a16:creationId xmlns:a16="http://schemas.microsoft.com/office/drawing/2014/main" xmlns="" id="{E63A8503-74D5-D94C-86E5-7EEC8C6C8DAA}"/>
                    </a:ext>
                  </a:extLst>
                </p:cNvPr>
                <p:cNvGrpSpPr/>
                <p:nvPr/>
              </p:nvGrpSpPr>
              <p:grpSpPr>
                <a:xfrm>
                  <a:off x="1008595" y="4247673"/>
                  <a:ext cx="1051559" cy="1793772"/>
                  <a:chOff x="1008595" y="4247673"/>
                  <a:chExt cx="1051559" cy="1793772"/>
                </a:xfrm>
              </p:grpSpPr>
              <p:pic>
                <p:nvPicPr>
                  <p:cNvPr id="114" name="Picture 113" descr="A person smiling for the camera&#10;&#10;Description automatically generated">
                    <a:extLst>
                      <a:ext uri="{FF2B5EF4-FFF2-40B4-BE49-F238E27FC236}">
                        <a16:creationId xmlns:a16="http://schemas.microsoft.com/office/drawing/2014/main" xmlns="" id="{A795FE18-D839-AA42-BDF2-4E3CAB6A5FF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08595" y="4247673"/>
                    <a:ext cx="1051559" cy="1371600"/>
                  </a:xfrm>
                  <a:prstGeom prst="rect">
                    <a:avLst/>
                  </a:prstGeom>
                  <a:noFill/>
                </p:spPr>
              </p:pic>
              <p:sp>
                <p:nvSpPr>
                  <p:cNvPr id="115" name="TextBox 114">
                    <a:extLst>
                      <a:ext uri="{FF2B5EF4-FFF2-40B4-BE49-F238E27FC236}">
                        <a16:creationId xmlns:a16="http://schemas.microsoft.com/office/drawing/2014/main" xmlns="" id="{6C385988-9D05-7C48-A5DB-6B2C992A65FF}"/>
                      </a:ext>
                    </a:extLst>
                  </p:cNvPr>
                  <p:cNvSpPr txBox="1"/>
                  <p:nvPr/>
                </p:nvSpPr>
                <p:spPr>
                  <a:xfrm>
                    <a:off x="1019417" y="5629479"/>
                    <a:ext cx="1029914" cy="411966"/>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Laurie </a:t>
                    </a:r>
                    <a:r>
                      <a:rPr kumimoji="0" lang="en-US" sz="1000" u="none" strike="noStrike" kern="1200" cap="none" spc="0" normalizeH="0" baseline="0" noProof="0" dirty="0" err="1">
                        <a:ln>
                          <a:noFill/>
                        </a:ln>
                        <a:effectLst/>
                        <a:uLnTx/>
                        <a:uFillTx/>
                        <a:latin typeface="Franklin Gothic Medium" panose="020B0603020102020204" pitchFamily="34" charset="0"/>
                      </a:rPr>
                      <a:t>Mclouth</a:t>
                    </a:r>
                    <a:r>
                      <a:rPr kumimoji="0" lang="en-US" sz="1000" u="none" strike="noStrike" kern="1200" cap="none" spc="0" normalizeH="0" baseline="0" noProof="0" dirty="0">
                        <a:ln>
                          <a:noFill/>
                        </a:ln>
                        <a:effectLst/>
                        <a:uLnTx/>
                        <a:uFillTx/>
                        <a:latin typeface="Franklin Gothic Medium" panose="020B0603020102020204" pitchFamily="34" charset="0"/>
                      </a:rPr>
                      <a:t>, PhD</a:t>
                    </a:r>
                  </a:p>
                </p:txBody>
              </p:sp>
            </p:grpSp>
            <p:grpSp>
              <p:nvGrpSpPr>
                <p:cNvPr id="15" name="Group 14">
                  <a:extLst>
                    <a:ext uri="{FF2B5EF4-FFF2-40B4-BE49-F238E27FC236}">
                      <a16:creationId xmlns:a16="http://schemas.microsoft.com/office/drawing/2014/main" xmlns="" id="{0CC62BB1-80FC-CD4E-A210-67B966BE1DCC}"/>
                    </a:ext>
                  </a:extLst>
                </p:cNvPr>
                <p:cNvGrpSpPr/>
                <p:nvPr/>
              </p:nvGrpSpPr>
              <p:grpSpPr>
                <a:xfrm>
                  <a:off x="4522087" y="4247673"/>
                  <a:ext cx="1148173" cy="1793772"/>
                  <a:chOff x="4567308" y="4247673"/>
                  <a:chExt cx="1148173" cy="1793772"/>
                </a:xfrm>
              </p:grpSpPr>
              <p:pic>
                <p:nvPicPr>
                  <p:cNvPr id="134" name="Picture 133">
                    <a:extLst>
                      <a:ext uri="{FF2B5EF4-FFF2-40B4-BE49-F238E27FC236}">
                        <a16:creationId xmlns:a16="http://schemas.microsoft.com/office/drawing/2014/main" xmlns="" id="{929140A3-23E6-794D-9498-DC4437A8A98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15614" y="4247673"/>
                    <a:ext cx="1051560" cy="1371600"/>
                  </a:xfrm>
                  <a:prstGeom prst="rect">
                    <a:avLst/>
                  </a:prstGeom>
                  <a:noFill/>
                </p:spPr>
              </p:pic>
              <p:sp>
                <p:nvSpPr>
                  <p:cNvPr id="94" name="TextBox 93">
                    <a:extLst>
                      <a:ext uri="{FF2B5EF4-FFF2-40B4-BE49-F238E27FC236}">
                        <a16:creationId xmlns:a16="http://schemas.microsoft.com/office/drawing/2014/main" xmlns="" id="{C053B920-9367-0141-96BD-D261F0387CB3}"/>
                      </a:ext>
                    </a:extLst>
                  </p:cNvPr>
                  <p:cNvSpPr txBox="1"/>
                  <p:nvPr/>
                </p:nvSpPr>
                <p:spPr>
                  <a:xfrm>
                    <a:off x="4567308" y="5629479"/>
                    <a:ext cx="1148173" cy="411966"/>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Jerod Stapleton, PhD</a:t>
                    </a:r>
                  </a:p>
                </p:txBody>
              </p:sp>
            </p:grpSp>
            <p:grpSp>
              <p:nvGrpSpPr>
                <p:cNvPr id="13" name="Group 12">
                  <a:extLst>
                    <a:ext uri="{FF2B5EF4-FFF2-40B4-BE49-F238E27FC236}">
                      <a16:creationId xmlns:a16="http://schemas.microsoft.com/office/drawing/2014/main" xmlns="" id="{391CBF0E-91F0-3C40-97A6-01C44EEAAD15}"/>
                    </a:ext>
                  </a:extLst>
                </p:cNvPr>
                <p:cNvGrpSpPr/>
                <p:nvPr/>
              </p:nvGrpSpPr>
              <p:grpSpPr>
                <a:xfrm>
                  <a:off x="2210783" y="4247673"/>
                  <a:ext cx="1051559" cy="1793772"/>
                  <a:chOff x="2381607" y="4247673"/>
                  <a:chExt cx="1051559" cy="1793772"/>
                </a:xfrm>
              </p:grpSpPr>
              <p:pic>
                <p:nvPicPr>
                  <p:cNvPr id="7" name="Picture 6">
                    <a:extLst>
                      <a:ext uri="{FF2B5EF4-FFF2-40B4-BE49-F238E27FC236}">
                        <a16:creationId xmlns:a16="http://schemas.microsoft.com/office/drawing/2014/main" xmlns="" id="{988495C3-C148-5A47-B6FD-7A28E7E0FD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81607" y="4247673"/>
                    <a:ext cx="1051559" cy="1371600"/>
                  </a:xfrm>
                  <a:prstGeom prst="rect">
                    <a:avLst/>
                  </a:prstGeom>
                  <a:noFill/>
                </p:spPr>
              </p:pic>
              <p:sp>
                <p:nvSpPr>
                  <p:cNvPr id="138" name="TextBox 137">
                    <a:extLst>
                      <a:ext uri="{FF2B5EF4-FFF2-40B4-BE49-F238E27FC236}">
                        <a16:creationId xmlns:a16="http://schemas.microsoft.com/office/drawing/2014/main" xmlns="" id="{01923D6C-83EB-834B-9453-3A00DB4064BF}"/>
                      </a:ext>
                    </a:extLst>
                  </p:cNvPr>
                  <p:cNvSpPr txBox="1"/>
                  <p:nvPr/>
                </p:nvSpPr>
                <p:spPr>
                  <a:xfrm>
                    <a:off x="2392429" y="5629479"/>
                    <a:ext cx="1029914" cy="411966"/>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err="1">
                        <a:ln>
                          <a:noFill/>
                        </a:ln>
                        <a:effectLst/>
                        <a:uLnTx/>
                        <a:uFillTx/>
                        <a:latin typeface="Franklin Gothic Medium" panose="020B0603020102020204" pitchFamily="34" charset="0"/>
                      </a:rPr>
                      <a:t>Shyanika</a:t>
                    </a:r>
                    <a:r>
                      <a:rPr kumimoji="0" lang="en-US" sz="1000" u="none" strike="noStrike" kern="1200" cap="none" spc="0" normalizeH="0" baseline="0" noProof="0" dirty="0">
                        <a:ln>
                          <a:noFill/>
                        </a:ln>
                        <a:effectLst/>
                        <a:uLnTx/>
                        <a:uFillTx/>
                        <a:latin typeface="Franklin Gothic Medium" panose="020B0603020102020204" pitchFamily="34" charset="0"/>
                      </a:rPr>
                      <a:t> Rose, PhD</a:t>
                    </a:r>
                  </a:p>
                </p:txBody>
              </p:sp>
            </p:grpSp>
            <p:grpSp>
              <p:nvGrpSpPr>
                <p:cNvPr id="14" name="Group 13">
                  <a:extLst>
                    <a:ext uri="{FF2B5EF4-FFF2-40B4-BE49-F238E27FC236}">
                      <a16:creationId xmlns:a16="http://schemas.microsoft.com/office/drawing/2014/main" xmlns="" id="{8405BE18-61CF-3A4F-AA12-3A53565CDBE0}"/>
                    </a:ext>
                  </a:extLst>
                </p:cNvPr>
                <p:cNvGrpSpPr/>
                <p:nvPr/>
              </p:nvGrpSpPr>
              <p:grpSpPr>
                <a:xfrm>
                  <a:off x="3360943" y="4247673"/>
                  <a:ext cx="1051560" cy="1793772"/>
                  <a:chOff x="3506647" y="4247673"/>
                  <a:chExt cx="1051560" cy="1793772"/>
                </a:xfrm>
              </p:grpSpPr>
              <p:pic>
                <p:nvPicPr>
                  <p:cNvPr id="78" name="Picture 77" descr="A person smiling for the camera&#10;&#10;Description automatically generated">
                    <a:extLst>
                      <a:ext uri="{FF2B5EF4-FFF2-40B4-BE49-F238E27FC236}">
                        <a16:creationId xmlns:a16="http://schemas.microsoft.com/office/drawing/2014/main" xmlns="" id="{FDF12BC3-F362-B34C-9A63-4CF6381886A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06647" y="4247673"/>
                    <a:ext cx="1051560" cy="1367623"/>
                  </a:xfrm>
                  <a:prstGeom prst="rect">
                    <a:avLst/>
                  </a:prstGeom>
                  <a:noFill/>
                </p:spPr>
              </p:pic>
              <p:sp>
                <p:nvSpPr>
                  <p:cNvPr id="79" name="TextBox 78">
                    <a:extLst>
                      <a:ext uri="{FF2B5EF4-FFF2-40B4-BE49-F238E27FC236}">
                        <a16:creationId xmlns:a16="http://schemas.microsoft.com/office/drawing/2014/main" xmlns="" id="{BA63F3EB-72B6-BB43-B624-7CB8CD72A95F}"/>
                      </a:ext>
                    </a:extLst>
                  </p:cNvPr>
                  <p:cNvSpPr txBox="1"/>
                  <p:nvPr/>
                </p:nvSpPr>
                <p:spPr>
                  <a:xfrm>
                    <a:off x="3517470" y="5629480"/>
                    <a:ext cx="1029914" cy="411965"/>
                  </a:xfrm>
                  <a:prstGeom prst="rect">
                    <a:avLst/>
                  </a:prstGeom>
                  <a:no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Stacy </a:t>
                    </a:r>
                    <a:r>
                      <a:rPr kumimoji="0" lang="en-US" sz="1000" u="none" strike="noStrike" kern="1200" cap="none" spc="0" normalizeH="0" baseline="0" noProof="0" dirty="0" err="1">
                        <a:ln>
                          <a:noFill/>
                        </a:ln>
                        <a:effectLst/>
                        <a:uLnTx/>
                        <a:uFillTx/>
                        <a:latin typeface="Franklin Gothic Medium" panose="020B0603020102020204" pitchFamily="34" charset="0"/>
                      </a:rPr>
                      <a:t>Stanifer</a:t>
                    </a:r>
                    <a:r>
                      <a:rPr kumimoji="0" lang="en-US" sz="1000" u="none" strike="noStrike" kern="1200" cap="none" spc="0" normalizeH="0" baseline="0" noProof="0" dirty="0">
                        <a:ln>
                          <a:noFill/>
                        </a:ln>
                        <a:effectLst/>
                        <a:uLnTx/>
                        <a:uFillTx/>
                        <a:latin typeface="Franklin Gothic Medium" panose="020B0603020102020204" pitchFamily="34" charset="0"/>
                      </a:rPr>
                      <a:t>, PhD</a:t>
                    </a:r>
                  </a:p>
                </p:txBody>
              </p:sp>
            </p:grpSp>
          </p:grpSp>
          <p:grpSp>
            <p:nvGrpSpPr>
              <p:cNvPr id="19" name="Group 18">
                <a:extLst>
                  <a:ext uri="{FF2B5EF4-FFF2-40B4-BE49-F238E27FC236}">
                    <a16:creationId xmlns:a16="http://schemas.microsoft.com/office/drawing/2014/main" xmlns="" id="{EE8BE401-D366-7049-95A7-D8660D84C2D1}"/>
                  </a:ext>
                </a:extLst>
              </p:cNvPr>
              <p:cNvGrpSpPr/>
              <p:nvPr/>
            </p:nvGrpSpPr>
            <p:grpSpPr>
              <a:xfrm>
                <a:off x="377698" y="1834548"/>
                <a:ext cx="8388602" cy="1899521"/>
                <a:chOff x="488560" y="1834548"/>
                <a:chExt cx="8388602" cy="1899521"/>
              </a:xfrm>
            </p:grpSpPr>
            <p:grpSp>
              <p:nvGrpSpPr>
                <p:cNvPr id="6" name="Group 5">
                  <a:extLst>
                    <a:ext uri="{FF2B5EF4-FFF2-40B4-BE49-F238E27FC236}">
                      <a16:creationId xmlns:a16="http://schemas.microsoft.com/office/drawing/2014/main" xmlns="" id="{F786C762-CB2B-074A-B33F-2EC0250E4D49}"/>
                    </a:ext>
                  </a:extLst>
                </p:cNvPr>
                <p:cNvGrpSpPr/>
                <p:nvPr/>
              </p:nvGrpSpPr>
              <p:grpSpPr>
                <a:xfrm>
                  <a:off x="5315916" y="1834548"/>
                  <a:ext cx="1051561" cy="1782128"/>
                  <a:chOff x="5315916" y="1834548"/>
                  <a:chExt cx="1051561" cy="1782128"/>
                </a:xfrm>
              </p:grpSpPr>
              <p:pic>
                <p:nvPicPr>
                  <p:cNvPr id="96" name="Picture 95" descr="A person posing for the camera&#10;&#10;Description automatically generated">
                    <a:extLst>
                      <a:ext uri="{FF2B5EF4-FFF2-40B4-BE49-F238E27FC236}">
                        <a16:creationId xmlns:a16="http://schemas.microsoft.com/office/drawing/2014/main" xmlns="" id="{0B32ECA4-B50B-1746-85EF-5896293AA5B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15916" y="1834548"/>
                    <a:ext cx="1051561" cy="1371600"/>
                  </a:xfrm>
                  <a:prstGeom prst="rect">
                    <a:avLst/>
                  </a:prstGeom>
                  <a:noFill/>
                </p:spPr>
              </p:pic>
              <p:sp>
                <p:nvSpPr>
                  <p:cNvPr id="97" name="TextBox 96">
                    <a:extLst>
                      <a:ext uri="{FF2B5EF4-FFF2-40B4-BE49-F238E27FC236}">
                        <a16:creationId xmlns:a16="http://schemas.microsoft.com/office/drawing/2014/main" xmlns="" id="{16F767CB-1C8A-6149-8235-9B2D3FFE091F}"/>
                      </a:ext>
                    </a:extLst>
                  </p:cNvPr>
                  <p:cNvSpPr txBox="1"/>
                  <p:nvPr/>
                </p:nvSpPr>
                <p:spPr>
                  <a:xfrm>
                    <a:off x="5326739" y="3204711"/>
                    <a:ext cx="1029914" cy="411965"/>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Krystal </a:t>
                    </a:r>
                    <a:r>
                      <a:rPr kumimoji="0" lang="en-US" sz="1000" u="none" strike="noStrike" kern="1200" cap="none" spc="0" normalizeH="0" baseline="0" noProof="0" dirty="0" err="1">
                        <a:ln>
                          <a:noFill/>
                        </a:ln>
                        <a:effectLst/>
                        <a:uLnTx/>
                        <a:uFillTx/>
                        <a:latin typeface="Franklin Gothic Medium" panose="020B0603020102020204" pitchFamily="34" charset="0"/>
                      </a:rPr>
                      <a:t>Kuhs</a:t>
                    </a:r>
                    <a:r>
                      <a:rPr kumimoji="0" lang="en-US" sz="1000" u="none" strike="noStrike" kern="1200" cap="none" spc="0" normalizeH="0" baseline="0" noProof="0" dirty="0">
                        <a:ln>
                          <a:noFill/>
                        </a:ln>
                        <a:effectLst/>
                        <a:uLnTx/>
                        <a:uFillTx/>
                        <a:latin typeface="Franklin Gothic Medium" panose="020B0603020102020204" pitchFamily="34" charset="0"/>
                      </a:rPr>
                      <a:t>, PhD, MPH</a:t>
                    </a:r>
                  </a:p>
                </p:txBody>
              </p:sp>
            </p:grpSp>
            <p:grpSp>
              <p:nvGrpSpPr>
                <p:cNvPr id="5" name="Group 4">
                  <a:extLst>
                    <a:ext uri="{FF2B5EF4-FFF2-40B4-BE49-F238E27FC236}">
                      <a16:creationId xmlns:a16="http://schemas.microsoft.com/office/drawing/2014/main" xmlns="" id="{6014FCA2-7BE0-5249-847C-0E3741CA2AB9}"/>
                    </a:ext>
                  </a:extLst>
                </p:cNvPr>
                <p:cNvGrpSpPr/>
                <p:nvPr/>
              </p:nvGrpSpPr>
              <p:grpSpPr>
                <a:xfrm>
                  <a:off x="6519448" y="1834548"/>
                  <a:ext cx="1051562" cy="1782128"/>
                  <a:chOff x="6519448" y="1834548"/>
                  <a:chExt cx="1051562" cy="1782128"/>
                </a:xfrm>
              </p:grpSpPr>
              <p:pic>
                <p:nvPicPr>
                  <p:cNvPr id="71" name="Picture 70" descr="A person lying on a bed&#10;&#10;Description automatically generated">
                    <a:extLst>
                      <a:ext uri="{FF2B5EF4-FFF2-40B4-BE49-F238E27FC236}">
                        <a16:creationId xmlns:a16="http://schemas.microsoft.com/office/drawing/2014/main" xmlns="" id="{F876DD18-5E82-4D4F-B252-E9140A476D4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rot="5400000">
                    <a:off x="6359429" y="1994567"/>
                    <a:ext cx="1371600" cy="1051562"/>
                  </a:xfrm>
                  <a:prstGeom prst="rect">
                    <a:avLst/>
                  </a:prstGeom>
                  <a:noFill/>
                </p:spPr>
              </p:pic>
              <p:sp>
                <p:nvSpPr>
                  <p:cNvPr id="72" name="TextBox 71">
                    <a:extLst>
                      <a:ext uri="{FF2B5EF4-FFF2-40B4-BE49-F238E27FC236}">
                        <a16:creationId xmlns:a16="http://schemas.microsoft.com/office/drawing/2014/main" xmlns="" id="{701349CF-5334-6546-A417-750E92375D66}"/>
                      </a:ext>
                    </a:extLst>
                  </p:cNvPr>
                  <p:cNvSpPr txBox="1"/>
                  <p:nvPr/>
                </p:nvSpPr>
                <p:spPr>
                  <a:xfrm>
                    <a:off x="6530272" y="3204710"/>
                    <a:ext cx="1029914" cy="411966"/>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dirty="0">
                        <a:latin typeface="Franklin Gothic Medium" panose="020B0603020102020204" pitchFamily="34" charset="0"/>
                      </a:rPr>
                      <a:t>X</a:t>
                    </a:r>
                    <a:r>
                      <a:rPr kumimoji="0" lang="en-US" sz="1000" u="none" strike="noStrike" kern="1200" cap="none" spc="0" normalizeH="0" baseline="0" noProof="0" dirty="0" err="1">
                        <a:ln>
                          <a:noFill/>
                        </a:ln>
                        <a:effectLst/>
                        <a:uLnTx/>
                        <a:uFillTx/>
                        <a:latin typeface="Franklin Gothic Medium" panose="020B0603020102020204" pitchFamily="34" charset="0"/>
                      </a:rPr>
                      <a:t>ia</a:t>
                    </a:r>
                    <a:r>
                      <a:rPr kumimoji="0" lang="en-US" sz="1000" u="none" strike="noStrike" kern="1200" cap="none" spc="0" normalizeH="0" baseline="0" noProof="0" dirty="0">
                        <a:ln>
                          <a:noFill/>
                        </a:ln>
                        <a:effectLst/>
                        <a:uLnTx/>
                        <a:uFillTx/>
                        <a:latin typeface="Franklin Gothic Medium" panose="020B0603020102020204" pitchFamily="34" charset="0"/>
                      </a:rPr>
                      <a:t> </a:t>
                    </a:r>
                    <a:r>
                      <a:rPr lang="en-US" sz="1000" dirty="0">
                        <a:latin typeface="Franklin Gothic Medium" panose="020B0603020102020204" pitchFamily="34" charset="0"/>
                      </a:rPr>
                      <a:t>L</a:t>
                    </a:r>
                    <a:r>
                      <a:rPr kumimoji="0" lang="en-US" sz="1000" u="none" strike="noStrike" kern="1200" cap="none" spc="0" normalizeH="0" baseline="0" noProof="0" dirty="0" err="1">
                        <a:ln>
                          <a:noFill/>
                        </a:ln>
                        <a:effectLst/>
                        <a:uLnTx/>
                        <a:uFillTx/>
                        <a:latin typeface="Franklin Gothic Medium" panose="020B0603020102020204" pitchFamily="34" charset="0"/>
                      </a:rPr>
                      <a:t>iu</a:t>
                    </a:r>
                    <a:r>
                      <a:rPr kumimoji="0" lang="en-US" sz="1000" u="none" strike="noStrike" kern="1200" cap="none" spc="0" normalizeH="0" baseline="0" noProof="0" dirty="0">
                        <a:ln>
                          <a:noFill/>
                        </a:ln>
                        <a:effectLst/>
                        <a:uLnTx/>
                        <a:uFillTx/>
                        <a:latin typeface="Franklin Gothic Medium" panose="020B0603020102020204" pitchFamily="34" charset="0"/>
                      </a:rPr>
                      <a:t>, </a:t>
                    </a:r>
                    <a:br>
                      <a:rPr kumimoji="0" lang="en-US" sz="1000" u="none" strike="noStrike" kern="1200" cap="none" spc="0" normalizeH="0" baseline="0" noProof="0" dirty="0">
                        <a:ln>
                          <a:noFill/>
                        </a:ln>
                        <a:effectLst/>
                        <a:uLnTx/>
                        <a:uFillTx/>
                        <a:latin typeface="Franklin Gothic Medium" panose="020B0603020102020204" pitchFamily="34" charset="0"/>
                      </a:rPr>
                    </a:br>
                    <a:r>
                      <a:rPr kumimoji="0" lang="en-US" sz="1000" u="none" strike="noStrike" kern="1200" cap="none" spc="0" normalizeH="0" baseline="0" noProof="0" dirty="0">
                        <a:ln>
                          <a:noFill/>
                        </a:ln>
                        <a:effectLst/>
                        <a:uLnTx/>
                        <a:uFillTx/>
                        <a:latin typeface="Franklin Gothic Medium" panose="020B0603020102020204" pitchFamily="34" charset="0"/>
                      </a:rPr>
                      <a:t>PhD</a:t>
                    </a:r>
                  </a:p>
                </p:txBody>
              </p:sp>
            </p:grpSp>
            <p:grpSp>
              <p:nvGrpSpPr>
                <p:cNvPr id="3" name="Group 2">
                  <a:extLst>
                    <a:ext uri="{FF2B5EF4-FFF2-40B4-BE49-F238E27FC236}">
                      <a16:creationId xmlns:a16="http://schemas.microsoft.com/office/drawing/2014/main" xmlns="" id="{A249FA8A-F792-8C4B-A5DC-419F1B70BA54}"/>
                    </a:ext>
                  </a:extLst>
                </p:cNvPr>
                <p:cNvGrpSpPr/>
                <p:nvPr/>
              </p:nvGrpSpPr>
              <p:grpSpPr>
                <a:xfrm>
                  <a:off x="488560" y="1834548"/>
                  <a:ext cx="1058632" cy="1782128"/>
                  <a:chOff x="488560" y="1834548"/>
                  <a:chExt cx="1058632" cy="1782128"/>
                </a:xfrm>
              </p:grpSpPr>
              <p:pic>
                <p:nvPicPr>
                  <p:cNvPr id="62" name="Picture 61" descr="A person wearing a suit and tie smiling at the camera&#10;&#10;Description automatically generated">
                    <a:extLst>
                      <a:ext uri="{FF2B5EF4-FFF2-40B4-BE49-F238E27FC236}">
                        <a16:creationId xmlns:a16="http://schemas.microsoft.com/office/drawing/2014/main" xmlns="" id="{DA38ECB0-C5E6-1440-B5B3-5247702C179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673"/>
                  <a:stretch/>
                </p:blipFill>
                <p:spPr>
                  <a:xfrm>
                    <a:off x="488560" y="1834548"/>
                    <a:ext cx="1058632" cy="1371600"/>
                  </a:xfrm>
                  <a:prstGeom prst="rect">
                    <a:avLst/>
                  </a:prstGeom>
                  <a:noFill/>
                </p:spPr>
              </p:pic>
              <p:sp>
                <p:nvSpPr>
                  <p:cNvPr id="63" name="TextBox 62">
                    <a:extLst>
                      <a:ext uri="{FF2B5EF4-FFF2-40B4-BE49-F238E27FC236}">
                        <a16:creationId xmlns:a16="http://schemas.microsoft.com/office/drawing/2014/main" xmlns="" id="{9A8BEEF5-5C19-C745-B5AD-D587BA0B6718}"/>
                      </a:ext>
                    </a:extLst>
                  </p:cNvPr>
                  <p:cNvSpPr txBox="1"/>
                  <p:nvPr/>
                </p:nvSpPr>
                <p:spPr>
                  <a:xfrm>
                    <a:off x="508470" y="3204710"/>
                    <a:ext cx="1029914" cy="411966"/>
                  </a:xfrm>
                  <a:prstGeom prst="rect">
                    <a:avLst/>
                  </a:prstGeom>
                  <a:noFill/>
                </p:spPr>
                <p:txBody>
                  <a:bodyPr wrap="square" rtlCol="0" anchor="t">
                    <a:noAutofit/>
                  </a:bodyPr>
                  <a:lstStyle/>
                  <a:p>
                    <a:pPr lvl="0" algn="ctr">
                      <a:defRPr/>
                    </a:pPr>
                    <a:r>
                      <a:rPr lang="en-US" sz="1000" dirty="0" err="1">
                        <a:latin typeface="Franklin Gothic Medium" panose="020B0603020102020204" pitchFamily="34" charset="0"/>
                      </a:rPr>
                      <a:t>Ashfaqul</a:t>
                    </a:r>
                    <a:r>
                      <a:rPr lang="en-US" sz="1000" dirty="0">
                        <a:latin typeface="Franklin Gothic Medium" panose="020B0603020102020204" pitchFamily="34" charset="0"/>
                      </a:rPr>
                      <a:t> </a:t>
                    </a:r>
                    <a:r>
                      <a:rPr lang="en-US" sz="1000" dirty="0" err="1">
                        <a:latin typeface="Franklin Gothic Medium" panose="020B0603020102020204" pitchFamily="34" charset="0"/>
                      </a:rPr>
                      <a:t>Alam</a:t>
                    </a:r>
                    <a:r>
                      <a:rPr lang="en-US" sz="1000" dirty="0">
                        <a:latin typeface="Franklin Gothic Medium" panose="020B0603020102020204" pitchFamily="34" charset="0"/>
                      </a:rPr>
                      <a:t>, PhD</a:t>
                    </a:r>
                    <a:endParaRPr kumimoji="0" lang="en-US" sz="1000" u="none" strike="noStrike" kern="1200" cap="none" spc="0" normalizeH="0" baseline="0" noProof="0" dirty="0">
                      <a:ln>
                        <a:noFill/>
                      </a:ln>
                      <a:effectLst/>
                      <a:uLnTx/>
                      <a:uFillTx/>
                      <a:latin typeface="Franklin Gothic Medium" panose="020B0603020102020204" pitchFamily="34" charset="0"/>
                    </a:endParaRPr>
                  </a:p>
                </p:txBody>
              </p:sp>
            </p:grpSp>
            <p:grpSp>
              <p:nvGrpSpPr>
                <p:cNvPr id="8" name="Group 7">
                  <a:extLst>
                    <a:ext uri="{FF2B5EF4-FFF2-40B4-BE49-F238E27FC236}">
                      <a16:creationId xmlns:a16="http://schemas.microsoft.com/office/drawing/2014/main" xmlns="" id="{FC60C53B-B47C-3B46-92ED-9D0D688F3574}"/>
                    </a:ext>
                  </a:extLst>
                </p:cNvPr>
                <p:cNvGrpSpPr/>
                <p:nvPr/>
              </p:nvGrpSpPr>
              <p:grpSpPr>
                <a:xfrm>
                  <a:off x="4112383" y="1834548"/>
                  <a:ext cx="1051560" cy="1782128"/>
                  <a:chOff x="4112383" y="1834548"/>
                  <a:chExt cx="1051560" cy="1782128"/>
                </a:xfrm>
              </p:grpSpPr>
              <p:pic>
                <p:nvPicPr>
                  <p:cNvPr id="135" name="Picture 134" descr="A person smiling for the camera&#10;&#10;Description automatically generated">
                    <a:extLst>
                      <a:ext uri="{FF2B5EF4-FFF2-40B4-BE49-F238E27FC236}">
                        <a16:creationId xmlns:a16="http://schemas.microsoft.com/office/drawing/2014/main" xmlns="" id="{B2DA1528-37F3-5C42-BCDB-632D4E8690D5}"/>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112383" y="1834548"/>
                    <a:ext cx="1051560" cy="1371600"/>
                  </a:xfrm>
                  <a:prstGeom prst="rect">
                    <a:avLst/>
                  </a:prstGeom>
                  <a:noFill/>
                </p:spPr>
              </p:pic>
              <p:sp>
                <p:nvSpPr>
                  <p:cNvPr id="136" name="TextBox 135">
                    <a:extLst>
                      <a:ext uri="{FF2B5EF4-FFF2-40B4-BE49-F238E27FC236}">
                        <a16:creationId xmlns:a16="http://schemas.microsoft.com/office/drawing/2014/main" xmlns="" id="{61B3AC48-2913-BC48-960D-11F6134CEC94}"/>
                      </a:ext>
                    </a:extLst>
                  </p:cNvPr>
                  <p:cNvSpPr txBox="1"/>
                  <p:nvPr/>
                </p:nvSpPr>
                <p:spPr>
                  <a:xfrm>
                    <a:off x="4123206" y="3204710"/>
                    <a:ext cx="1029915" cy="411966"/>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Jill Kolesar, PharmD</a:t>
                    </a:r>
                  </a:p>
                </p:txBody>
              </p:sp>
            </p:grpSp>
            <p:grpSp>
              <p:nvGrpSpPr>
                <p:cNvPr id="10" name="Group 9">
                  <a:extLst>
                    <a:ext uri="{FF2B5EF4-FFF2-40B4-BE49-F238E27FC236}">
                      <a16:creationId xmlns:a16="http://schemas.microsoft.com/office/drawing/2014/main" xmlns="" id="{A32072E1-8A8F-B643-9DFB-C0B427FC067B}"/>
                    </a:ext>
                  </a:extLst>
                </p:cNvPr>
                <p:cNvGrpSpPr/>
                <p:nvPr/>
              </p:nvGrpSpPr>
              <p:grpSpPr>
                <a:xfrm>
                  <a:off x="1705583" y="1834548"/>
                  <a:ext cx="1051559" cy="1782128"/>
                  <a:chOff x="1705583" y="1834548"/>
                  <a:chExt cx="1051559" cy="1782128"/>
                </a:xfrm>
              </p:grpSpPr>
              <p:pic>
                <p:nvPicPr>
                  <p:cNvPr id="46" name="Picture 45">
                    <a:extLst>
                      <a:ext uri="{FF2B5EF4-FFF2-40B4-BE49-F238E27FC236}">
                        <a16:creationId xmlns:a16="http://schemas.microsoft.com/office/drawing/2014/main" xmlns="" id="{A7282052-FC68-0B48-B670-B12FF72C14E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705583" y="1834548"/>
                    <a:ext cx="1051559" cy="1371600"/>
                  </a:xfrm>
                  <a:prstGeom prst="rect">
                    <a:avLst/>
                  </a:prstGeom>
                  <a:noFill/>
                </p:spPr>
              </p:pic>
              <p:sp>
                <p:nvSpPr>
                  <p:cNvPr id="47" name="TextBox 46">
                    <a:extLst>
                      <a:ext uri="{FF2B5EF4-FFF2-40B4-BE49-F238E27FC236}">
                        <a16:creationId xmlns:a16="http://schemas.microsoft.com/office/drawing/2014/main" xmlns="" id="{8D9A51D4-147A-B441-9154-3C871D3CDF67}"/>
                      </a:ext>
                    </a:extLst>
                  </p:cNvPr>
                  <p:cNvSpPr txBox="1"/>
                  <p:nvPr/>
                </p:nvSpPr>
                <p:spPr>
                  <a:xfrm>
                    <a:off x="1716405" y="3204710"/>
                    <a:ext cx="1029914" cy="411966"/>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Eva </a:t>
                    </a:r>
                    <a:r>
                      <a:rPr kumimoji="0" lang="en-US" sz="1000" u="none" strike="noStrike" kern="1200" cap="none" spc="0" normalizeH="0" baseline="0" noProof="0" dirty="0" err="1">
                        <a:ln>
                          <a:noFill/>
                        </a:ln>
                        <a:effectLst/>
                        <a:uLnTx/>
                        <a:uFillTx/>
                        <a:latin typeface="Franklin Gothic Medium" panose="020B0603020102020204" pitchFamily="34" charset="0"/>
                      </a:rPr>
                      <a:t>Goellner</a:t>
                    </a:r>
                    <a:r>
                      <a:rPr kumimoji="0" lang="en-US" sz="1000" u="none" strike="noStrike" kern="1200" cap="none" spc="0" normalizeH="0" baseline="0" noProof="0" dirty="0">
                        <a:ln>
                          <a:noFill/>
                        </a:ln>
                        <a:effectLst/>
                        <a:uLnTx/>
                        <a:uFillTx/>
                        <a:latin typeface="Franklin Gothic Medium" panose="020B0603020102020204" pitchFamily="34" charset="0"/>
                      </a:rPr>
                      <a:t>, PhD</a:t>
                    </a:r>
                  </a:p>
                </p:txBody>
              </p:sp>
            </p:grpSp>
            <p:grpSp>
              <p:nvGrpSpPr>
                <p:cNvPr id="9" name="Group 8">
                  <a:extLst>
                    <a:ext uri="{FF2B5EF4-FFF2-40B4-BE49-F238E27FC236}">
                      <a16:creationId xmlns:a16="http://schemas.microsoft.com/office/drawing/2014/main" xmlns="" id="{DDFF2B80-4C4A-7449-8B7F-818320CF39CD}"/>
                    </a:ext>
                  </a:extLst>
                </p:cNvPr>
                <p:cNvGrpSpPr/>
                <p:nvPr/>
              </p:nvGrpSpPr>
              <p:grpSpPr>
                <a:xfrm>
                  <a:off x="2909115" y="1834548"/>
                  <a:ext cx="1051033" cy="1782128"/>
                  <a:chOff x="2909115" y="1834548"/>
                  <a:chExt cx="1051033" cy="1782128"/>
                </a:xfrm>
              </p:grpSpPr>
              <p:sp>
                <p:nvSpPr>
                  <p:cNvPr id="85" name="TextBox 84">
                    <a:extLst>
                      <a:ext uri="{FF2B5EF4-FFF2-40B4-BE49-F238E27FC236}">
                        <a16:creationId xmlns:a16="http://schemas.microsoft.com/office/drawing/2014/main" xmlns="" id="{E04EDA24-471F-1543-B8BD-C3D08D8845A1}"/>
                      </a:ext>
                    </a:extLst>
                  </p:cNvPr>
                  <p:cNvSpPr txBox="1"/>
                  <p:nvPr/>
                </p:nvSpPr>
                <p:spPr>
                  <a:xfrm>
                    <a:off x="2919674" y="3204710"/>
                    <a:ext cx="1029914" cy="411966"/>
                  </a:xfrm>
                  <a:prstGeom prst="rect">
                    <a:avLst/>
                  </a:prstGeom>
                  <a:no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latin typeface="Franklin Gothic Medium" panose="020B0603020102020204" pitchFamily="34" charset="0"/>
                      </a:rPr>
                      <a:t>Pamela Hull, PhD</a:t>
                    </a:r>
                  </a:p>
                </p:txBody>
              </p:sp>
              <p:pic>
                <p:nvPicPr>
                  <p:cNvPr id="139" name="Picture 138" descr="A person smiling for the camera&#10;&#10;Description automatically generated">
                    <a:extLst>
                      <a:ext uri="{FF2B5EF4-FFF2-40B4-BE49-F238E27FC236}">
                        <a16:creationId xmlns:a16="http://schemas.microsoft.com/office/drawing/2014/main" xmlns="" id="{ABF6F845-6F5F-8E4A-9FC0-A62D53415B3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909115" y="1834548"/>
                    <a:ext cx="1051033" cy="1371600"/>
                  </a:xfrm>
                  <a:prstGeom prst="rect">
                    <a:avLst/>
                  </a:prstGeom>
                  <a:noFill/>
                </p:spPr>
              </p:pic>
            </p:grpSp>
            <p:grpSp>
              <p:nvGrpSpPr>
                <p:cNvPr id="4" name="Group 3">
                  <a:extLst>
                    <a:ext uri="{FF2B5EF4-FFF2-40B4-BE49-F238E27FC236}">
                      <a16:creationId xmlns:a16="http://schemas.microsoft.com/office/drawing/2014/main" xmlns="" id="{C2C5A273-7B4F-A141-9F98-7B8AEC78527A}"/>
                    </a:ext>
                  </a:extLst>
                </p:cNvPr>
                <p:cNvGrpSpPr/>
                <p:nvPr/>
              </p:nvGrpSpPr>
              <p:grpSpPr>
                <a:xfrm>
                  <a:off x="7688773" y="1834548"/>
                  <a:ext cx="1188389" cy="1899521"/>
                  <a:chOff x="7688773" y="1834548"/>
                  <a:chExt cx="1188389" cy="1899521"/>
                </a:xfrm>
              </p:grpSpPr>
              <p:sp>
                <p:nvSpPr>
                  <p:cNvPr id="137" name="TextBox 136">
                    <a:extLst>
                      <a:ext uri="{FF2B5EF4-FFF2-40B4-BE49-F238E27FC236}">
                        <a16:creationId xmlns:a16="http://schemas.microsoft.com/office/drawing/2014/main" xmlns="" id="{B7927B83-0F12-034B-A3B3-074101A2BF87}"/>
                      </a:ext>
                    </a:extLst>
                  </p:cNvPr>
                  <p:cNvSpPr txBox="1"/>
                  <p:nvPr/>
                </p:nvSpPr>
                <p:spPr>
                  <a:xfrm>
                    <a:off x="7688773" y="3219112"/>
                    <a:ext cx="1188389" cy="514957"/>
                  </a:xfrm>
                  <a:prstGeom prst="rect">
                    <a:avLst/>
                  </a:prstGeom>
                  <a:noFill/>
                </p:spPr>
                <p:txBody>
                  <a:bodyPr wrap="square" rtlCol="0" anchor="t">
                    <a:noAutofit/>
                  </a:bodyPr>
                  <a:lstStyle/>
                  <a:p>
                    <a:pPr lvl="0" algn="ctr">
                      <a:defRPr/>
                    </a:pPr>
                    <a:r>
                      <a:rPr kumimoji="0" lang="en-US" sz="1000" u="none" strike="noStrike" kern="1200" cap="none" spc="0" normalizeH="0" baseline="0" noProof="0" dirty="0">
                        <a:ln>
                          <a:noFill/>
                        </a:ln>
                        <a:effectLst/>
                        <a:uLnTx/>
                        <a:uFillTx/>
                        <a:latin typeface="Franklin Gothic Medium" panose="020B0603020102020204" pitchFamily="34" charset="0"/>
                      </a:rPr>
                      <a:t>Yvonne </a:t>
                    </a:r>
                    <a:r>
                      <a:rPr kumimoji="0" lang="en-US" sz="1000" u="none" strike="noStrike" kern="1200" cap="none" spc="0" normalizeH="0" baseline="0" noProof="0" dirty="0" err="1">
                        <a:ln>
                          <a:noFill/>
                        </a:ln>
                        <a:effectLst/>
                        <a:uLnTx/>
                        <a:uFillTx/>
                        <a:latin typeface="Franklin Gothic Medium" panose="020B0603020102020204" pitchFamily="34" charset="0"/>
                      </a:rPr>
                      <a:t>Fondufe-Mittendorf</a:t>
                    </a:r>
                    <a:r>
                      <a:rPr lang="en-US" sz="1000" dirty="0">
                        <a:latin typeface="Franklin Gothic Medium" panose="020B0603020102020204" pitchFamily="34" charset="0"/>
                      </a:rPr>
                      <a:t>, PhD</a:t>
                    </a:r>
                    <a:endParaRPr kumimoji="0" lang="en-US" sz="1000" u="none" strike="noStrike" kern="1200" cap="none" spc="0" normalizeH="0" baseline="0" noProof="0" dirty="0">
                      <a:ln>
                        <a:noFill/>
                      </a:ln>
                      <a:effectLst/>
                      <a:uLnTx/>
                      <a:uFillTx/>
                      <a:latin typeface="Franklin Gothic Medium" panose="020B0603020102020204" pitchFamily="34" charset="0"/>
                    </a:endParaRPr>
                  </a:p>
                </p:txBody>
              </p:sp>
              <p:pic>
                <p:nvPicPr>
                  <p:cNvPr id="133" name="Picture 132">
                    <a:extLst>
                      <a:ext uri="{FF2B5EF4-FFF2-40B4-BE49-F238E27FC236}">
                        <a16:creationId xmlns:a16="http://schemas.microsoft.com/office/drawing/2014/main" xmlns="" id="{7C6D2241-EEA3-FD45-9D8E-092E28BE9BED}"/>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7757187" y="1834548"/>
                    <a:ext cx="1051560" cy="1371600"/>
                  </a:xfrm>
                  <a:prstGeom prst="rect">
                    <a:avLst/>
                  </a:prstGeom>
                </p:spPr>
              </p:pic>
            </p:grpSp>
          </p:grpSp>
        </p:grpSp>
      </p:grpSp>
    </p:spTree>
    <p:extLst>
      <p:ext uri="{BB962C8B-B14F-4D97-AF65-F5344CB8AC3E}">
        <p14:creationId xmlns:p14="http://schemas.microsoft.com/office/powerpoint/2010/main" val="1995971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6CD3C265-0BB1-A64B-8AE6-2072E9AEF764}"/>
              </a:ext>
            </a:extLst>
          </p:cNvPr>
          <p:cNvGraphicFramePr>
            <a:graphicFrameLocks noGrp="1"/>
          </p:cNvGraphicFramePr>
          <p:nvPr>
            <p:extLst>
              <p:ext uri="{D42A27DB-BD31-4B8C-83A1-F6EECF244321}">
                <p14:modId xmlns:p14="http://schemas.microsoft.com/office/powerpoint/2010/main" val="4217488765"/>
              </p:ext>
            </p:extLst>
          </p:nvPr>
        </p:nvGraphicFramePr>
        <p:xfrm>
          <a:off x="6197459" y="1021718"/>
          <a:ext cx="2838967" cy="5470269"/>
        </p:xfrm>
        <a:graphic>
          <a:graphicData uri="http://schemas.openxmlformats.org/drawingml/2006/table">
            <a:tbl>
              <a:tblPr firstRow="1" bandRow="1">
                <a:tableStyleId>{5940675A-B579-460E-94D1-54222C63F5DA}</a:tableStyleId>
              </a:tblPr>
              <a:tblGrid>
                <a:gridCol w="2838967">
                  <a:extLst>
                    <a:ext uri="{9D8B030D-6E8A-4147-A177-3AD203B41FA5}">
                      <a16:colId xmlns:a16="http://schemas.microsoft.com/office/drawing/2014/main" xmlns="" val="1684310423"/>
                    </a:ext>
                  </a:extLst>
                </a:gridCol>
              </a:tblGrid>
              <a:tr h="549907">
                <a:tc>
                  <a:txBody>
                    <a:bodyPr/>
                    <a:lstStyle/>
                    <a:p>
                      <a:pPr algn="ctr"/>
                      <a:r>
                        <a:rPr lang="en-US" sz="1800" b="0" dirty="0">
                          <a:solidFill>
                            <a:schemeClr val="bg1"/>
                          </a:solidFill>
                          <a:latin typeface="Franklin Gothic Medium" panose="020B0603020102020204" pitchFamily="34" charset="0"/>
                        </a:rPr>
                        <a:t>Outcomes</a:t>
                      </a:r>
                      <a:endParaRPr lang="en-US" sz="1600" b="0" dirty="0">
                        <a:solidFill>
                          <a:schemeClr val="bg1"/>
                        </a:solidFill>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xmlns="" val="2440016542"/>
                  </a:ext>
                </a:extLst>
              </a:tr>
              <a:tr h="4920362">
                <a:tc>
                  <a:txBody>
                    <a:bodyPr/>
                    <a:lstStyle/>
                    <a:p>
                      <a:pPr algn="ctr">
                        <a:spcBef>
                          <a:spcPts val="600"/>
                        </a:spcBef>
                      </a:pPr>
                      <a:endParaRPr lang="en-US" sz="1400" dirty="0">
                        <a:solidFill>
                          <a:schemeClr val="tx1"/>
                        </a:solidFill>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5E2FF"/>
                    </a:solidFill>
                  </a:tcPr>
                </a:tc>
                <a:extLst>
                  <a:ext uri="{0D108BD9-81ED-4DB2-BD59-A6C34878D82A}">
                    <a16:rowId xmlns:a16="http://schemas.microsoft.com/office/drawing/2014/main" xmlns="" val="525840648"/>
                  </a:ext>
                </a:extLst>
              </a:tr>
            </a:tbl>
          </a:graphicData>
        </a:graphic>
      </p:graphicFrame>
      <p:grpSp>
        <p:nvGrpSpPr>
          <p:cNvPr id="36" name="Group 35">
            <a:extLst>
              <a:ext uri="{FF2B5EF4-FFF2-40B4-BE49-F238E27FC236}">
                <a16:creationId xmlns:a16="http://schemas.microsoft.com/office/drawing/2014/main" xmlns="" id="{0830EDD5-D81B-0E40-8A42-1927C90359C9}"/>
              </a:ext>
            </a:extLst>
          </p:cNvPr>
          <p:cNvGrpSpPr/>
          <p:nvPr/>
        </p:nvGrpSpPr>
        <p:grpSpPr>
          <a:xfrm>
            <a:off x="6127211" y="2046928"/>
            <a:ext cx="2979463" cy="4078369"/>
            <a:chOff x="6368599" y="1881943"/>
            <a:chExt cx="2696690" cy="3691301"/>
          </a:xfrm>
        </p:grpSpPr>
        <p:pic>
          <p:nvPicPr>
            <p:cNvPr id="38" name="Graphic 37" descr="Linear Graph">
              <a:extLst>
                <a:ext uri="{FF2B5EF4-FFF2-40B4-BE49-F238E27FC236}">
                  <a16:creationId xmlns:a16="http://schemas.microsoft.com/office/drawing/2014/main" xmlns="" id="{8AC311A6-38FD-B04B-A41D-98E22574073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50943" y="2533517"/>
              <a:ext cx="914400" cy="914400"/>
            </a:xfrm>
            <a:prstGeom prst="rect">
              <a:avLst/>
            </a:prstGeom>
          </p:spPr>
        </p:pic>
        <p:pic>
          <p:nvPicPr>
            <p:cNvPr id="39" name="Graphic 38" descr="Downward trend graph">
              <a:extLst>
                <a:ext uri="{FF2B5EF4-FFF2-40B4-BE49-F238E27FC236}">
                  <a16:creationId xmlns:a16="http://schemas.microsoft.com/office/drawing/2014/main" xmlns="" id="{D1145A74-23C0-0A4B-8049-F10D09195F4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255491" y="4586768"/>
              <a:ext cx="914400" cy="914400"/>
            </a:xfrm>
            <a:prstGeom prst="rect">
              <a:avLst/>
            </a:prstGeom>
          </p:spPr>
        </p:pic>
        <p:sp>
          <p:nvSpPr>
            <p:cNvPr id="40" name="TextBox 39">
              <a:extLst>
                <a:ext uri="{FF2B5EF4-FFF2-40B4-BE49-F238E27FC236}">
                  <a16:creationId xmlns:a16="http://schemas.microsoft.com/office/drawing/2014/main" xmlns="" id="{EEB50EFC-1F16-4940-8CAC-D1CB6CE1944F}"/>
                </a:ext>
              </a:extLst>
            </p:cNvPr>
            <p:cNvSpPr txBox="1"/>
            <p:nvPr/>
          </p:nvSpPr>
          <p:spPr>
            <a:xfrm>
              <a:off x="6377105" y="1881943"/>
              <a:ext cx="2688184" cy="640702"/>
            </a:xfrm>
            <a:prstGeom prst="rect">
              <a:avLst/>
            </a:prstGeom>
            <a:noFill/>
          </p:spPr>
          <p:txBody>
            <a:bodyPr wrap="square" rtlCol="0">
              <a:spAutoFit/>
            </a:bodyPr>
            <a:lstStyle/>
            <a:p>
              <a:pPr algn="ctr"/>
              <a:r>
                <a:rPr lang="en-US" sz="2000" dirty="0">
                  <a:latin typeface="Franklin Gothic Medium" panose="020B0603020102020204" pitchFamily="34" charset="0"/>
                </a:rPr>
                <a:t>Kentucky</a:t>
              </a:r>
            </a:p>
            <a:p>
              <a:pPr algn="ctr"/>
              <a:r>
                <a:rPr lang="en-US" sz="2000" dirty="0">
                  <a:latin typeface="Franklin Gothic Medium" panose="020B0603020102020204" pitchFamily="34" charset="0"/>
                </a:rPr>
                <a:t>Screening Rates</a:t>
              </a:r>
            </a:p>
          </p:txBody>
        </p:sp>
        <p:sp>
          <p:nvSpPr>
            <p:cNvPr id="41" name="TextBox 40">
              <a:extLst>
                <a:ext uri="{FF2B5EF4-FFF2-40B4-BE49-F238E27FC236}">
                  <a16:creationId xmlns:a16="http://schemas.microsoft.com/office/drawing/2014/main" xmlns="" id="{DEF79A51-E6BB-F145-A693-95C5065B3D7C}"/>
                </a:ext>
              </a:extLst>
            </p:cNvPr>
            <p:cNvSpPr txBox="1"/>
            <p:nvPr/>
          </p:nvSpPr>
          <p:spPr>
            <a:xfrm>
              <a:off x="8154834" y="2586796"/>
              <a:ext cx="886892" cy="807842"/>
            </a:xfrm>
            <a:prstGeom prst="rect">
              <a:avLst/>
            </a:prstGeom>
            <a:noFill/>
          </p:spPr>
          <p:txBody>
            <a:bodyPr wrap="square" rtlCol="0">
              <a:spAutoFit/>
            </a:bodyPr>
            <a:lstStyle/>
            <a:p>
              <a:pPr algn="ctr"/>
              <a:r>
                <a:rPr lang="en-US" sz="2800" dirty="0">
                  <a:solidFill>
                    <a:srgbClr val="C00000"/>
                  </a:solidFill>
                  <a:latin typeface="Franklin Gothic Medium" panose="020B0603020102020204" pitchFamily="34" charset="0"/>
                </a:rPr>
                <a:t>70%</a:t>
              </a:r>
            </a:p>
            <a:p>
              <a:pPr algn="ctr"/>
              <a:r>
                <a:rPr lang="en-US" sz="2400" dirty="0">
                  <a:latin typeface="Franklin Gothic Medium" panose="020B0603020102020204" pitchFamily="34" charset="0"/>
                </a:rPr>
                <a:t>2018</a:t>
              </a:r>
            </a:p>
          </p:txBody>
        </p:sp>
        <p:sp>
          <p:nvSpPr>
            <p:cNvPr id="44" name="TextBox 43">
              <a:extLst>
                <a:ext uri="{FF2B5EF4-FFF2-40B4-BE49-F238E27FC236}">
                  <a16:creationId xmlns:a16="http://schemas.microsoft.com/office/drawing/2014/main" xmlns="" id="{F7D836E6-EA9F-FB4E-BAA1-D38504DCAB82}"/>
                </a:ext>
              </a:extLst>
            </p:cNvPr>
            <p:cNvSpPr txBox="1"/>
            <p:nvPr/>
          </p:nvSpPr>
          <p:spPr>
            <a:xfrm>
              <a:off x="6368599" y="4190078"/>
              <a:ext cx="2688184" cy="369332"/>
            </a:xfrm>
            <a:prstGeom prst="rect">
              <a:avLst/>
            </a:prstGeom>
            <a:noFill/>
          </p:spPr>
          <p:txBody>
            <a:bodyPr wrap="square" rtlCol="0">
              <a:spAutoFit/>
            </a:bodyPr>
            <a:lstStyle/>
            <a:p>
              <a:pPr algn="ctr"/>
              <a:r>
                <a:rPr lang="en-US" sz="2000" dirty="0">
                  <a:latin typeface="Franklin Gothic Medium" panose="020B0603020102020204" pitchFamily="34" charset="0"/>
                </a:rPr>
                <a:t>Mortality Rates</a:t>
              </a:r>
            </a:p>
          </p:txBody>
        </p:sp>
        <p:sp>
          <p:nvSpPr>
            <p:cNvPr id="45" name="TextBox 44">
              <a:extLst>
                <a:ext uri="{FF2B5EF4-FFF2-40B4-BE49-F238E27FC236}">
                  <a16:creationId xmlns:a16="http://schemas.microsoft.com/office/drawing/2014/main" xmlns="" id="{22A78950-9373-C043-8073-6FA98A98AEB6}"/>
                </a:ext>
              </a:extLst>
            </p:cNvPr>
            <p:cNvSpPr txBox="1"/>
            <p:nvPr/>
          </p:nvSpPr>
          <p:spPr>
            <a:xfrm>
              <a:off x="6374560" y="2586796"/>
              <a:ext cx="914400" cy="807842"/>
            </a:xfrm>
            <a:prstGeom prst="rect">
              <a:avLst/>
            </a:prstGeom>
            <a:noFill/>
          </p:spPr>
          <p:txBody>
            <a:bodyPr wrap="square" rtlCol="0">
              <a:spAutoFit/>
            </a:bodyPr>
            <a:lstStyle/>
            <a:p>
              <a:pPr algn="ctr"/>
              <a:r>
                <a:rPr lang="en-US" sz="2800" dirty="0">
                  <a:solidFill>
                    <a:srgbClr val="C00000"/>
                  </a:solidFill>
                  <a:latin typeface="Franklin Gothic Medium" panose="020B0603020102020204" pitchFamily="34" charset="0"/>
                </a:rPr>
                <a:t>35%</a:t>
              </a:r>
            </a:p>
            <a:p>
              <a:pPr algn="ctr"/>
              <a:r>
                <a:rPr lang="en-US" sz="2400" dirty="0">
                  <a:latin typeface="Franklin Gothic Medium" panose="020B0603020102020204" pitchFamily="34" charset="0"/>
                </a:rPr>
                <a:t>2001</a:t>
              </a:r>
            </a:p>
          </p:txBody>
        </p:sp>
        <p:sp>
          <p:nvSpPr>
            <p:cNvPr id="46" name="TextBox 45">
              <a:extLst>
                <a:ext uri="{FF2B5EF4-FFF2-40B4-BE49-F238E27FC236}">
                  <a16:creationId xmlns:a16="http://schemas.microsoft.com/office/drawing/2014/main" xmlns="" id="{01561F1C-B037-AD44-8CB0-F120FC7AD25B}"/>
                </a:ext>
              </a:extLst>
            </p:cNvPr>
            <p:cNvSpPr txBox="1"/>
            <p:nvPr/>
          </p:nvSpPr>
          <p:spPr>
            <a:xfrm>
              <a:off x="8128831" y="4514692"/>
              <a:ext cx="886892" cy="1058552"/>
            </a:xfrm>
            <a:prstGeom prst="rect">
              <a:avLst/>
            </a:prstGeom>
            <a:noFill/>
          </p:spPr>
          <p:txBody>
            <a:bodyPr wrap="square" rtlCol="0">
              <a:spAutoFit/>
            </a:bodyPr>
            <a:lstStyle/>
            <a:p>
              <a:pPr algn="ctr"/>
              <a:r>
                <a:rPr lang="en-US" sz="2400" dirty="0">
                  <a:latin typeface="Franklin Gothic Medium" panose="020B0603020102020204" pitchFamily="34" charset="0"/>
                </a:rPr>
                <a:t>KY</a:t>
              </a:r>
              <a:endParaRPr lang="en-US" sz="3200" dirty="0">
                <a:solidFill>
                  <a:srgbClr val="C00000"/>
                </a:solidFill>
                <a:latin typeface="Franklin Gothic Medium" panose="020B0603020102020204" pitchFamily="34" charset="0"/>
              </a:endParaRPr>
            </a:p>
            <a:p>
              <a:pPr algn="ctr"/>
              <a:r>
                <a:rPr lang="en-US" sz="2800" dirty="0">
                  <a:solidFill>
                    <a:srgbClr val="C00000"/>
                  </a:solidFill>
                  <a:latin typeface="Franklin Gothic Medium" panose="020B0603020102020204" pitchFamily="34" charset="0"/>
                </a:rPr>
                <a:t>30%</a:t>
              </a:r>
            </a:p>
            <a:p>
              <a:pPr algn="ctr"/>
              <a:r>
                <a:rPr lang="en-US" dirty="0">
                  <a:latin typeface="Franklin Gothic Medium" panose="020B0603020102020204" pitchFamily="34" charset="0"/>
                </a:rPr>
                <a:t>Decline</a:t>
              </a:r>
              <a:endParaRPr lang="en-US" sz="2400" dirty="0">
                <a:latin typeface="Franklin Gothic Medium" panose="020B0603020102020204" pitchFamily="34" charset="0"/>
              </a:endParaRPr>
            </a:p>
          </p:txBody>
        </p:sp>
        <p:sp>
          <p:nvSpPr>
            <p:cNvPr id="47" name="TextBox 46">
              <a:extLst>
                <a:ext uri="{FF2B5EF4-FFF2-40B4-BE49-F238E27FC236}">
                  <a16:creationId xmlns:a16="http://schemas.microsoft.com/office/drawing/2014/main" xmlns="" id="{9DAF5E19-0556-224A-8C4E-6B8E70D5CB38}"/>
                </a:ext>
              </a:extLst>
            </p:cNvPr>
            <p:cNvSpPr txBox="1"/>
            <p:nvPr/>
          </p:nvSpPr>
          <p:spPr>
            <a:xfrm>
              <a:off x="6401491" y="4514692"/>
              <a:ext cx="886892" cy="1058552"/>
            </a:xfrm>
            <a:prstGeom prst="rect">
              <a:avLst/>
            </a:prstGeom>
            <a:noFill/>
          </p:spPr>
          <p:txBody>
            <a:bodyPr wrap="square" rtlCol="0">
              <a:spAutoFit/>
            </a:bodyPr>
            <a:lstStyle/>
            <a:p>
              <a:pPr algn="ctr"/>
              <a:r>
                <a:rPr lang="en-US" sz="2400" dirty="0">
                  <a:latin typeface="Franklin Gothic Medium" panose="020B0603020102020204" pitchFamily="34" charset="0"/>
                </a:rPr>
                <a:t>US</a:t>
              </a:r>
              <a:endParaRPr lang="en-US" sz="3200" dirty="0">
                <a:solidFill>
                  <a:srgbClr val="C00000"/>
                </a:solidFill>
                <a:latin typeface="Franklin Gothic Medium" panose="020B0603020102020204" pitchFamily="34" charset="0"/>
              </a:endParaRPr>
            </a:p>
            <a:p>
              <a:pPr algn="ctr"/>
              <a:r>
                <a:rPr lang="en-US" sz="2800" dirty="0">
                  <a:solidFill>
                    <a:srgbClr val="C00000"/>
                  </a:solidFill>
                  <a:latin typeface="Franklin Gothic Medium" panose="020B0603020102020204" pitchFamily="34" charset="0"/>
                </a:rPr>
                <a:t>13%</a:t>
              </a:r>
            </a:p>
            <a:p>
              <a:pPr algn="ctr"/>
              <a:r>
                <a:rPr lang="en-US" dirty="0">
                  <a:latin typeface="Franklin Gothic Medium" panose="020B0603020102020204" pitchFamily="34" charset="0"/>
                </a:rPr>
                <a:t>Decline</a:t>
              </a:r>
              <a:endParaRPr lang="en-US" sz="2400" dirty="0">
                <a:latin typeface="Franklin Gothic Medium" panose="020B0603020102020204" pitchFamily="34" charset="0"/>
              </a:endParaRPr>
            </a:p>
          </p:txBody>
        </p:sp>
      </p:grpSp>
      <p:sp>
        <p:nvSpPr>
          <p:cNvPr id="2" name="Title 1"/>
          <p:cNvSpPr>
            <a:spLocks noGrp="1"/>
          </p:cNvSpPr>
          <p:nvPr>
            <p:ph type="title"/>
          </p:nvPr>
        </p:nvSpPr>
        <p:spPr>
          <a:xfrm>
            <a:off x="0" y="182883"/>
            <a:ext cx="9143999" cy="594790"/>
          </a:xfrm>
        </p:spPr>
        <p:txBody>
          <a:bodyPr/>
          <a:lstStyle/>
          <a:p>
            <a:r>
              <a:rPr lang="en-US" sz="3200" dirty="0"/>
              <a:t>Increasing Colorectal Cancer Screening</a:t>
            </a:r>
          </a:p>
        </p:txBody>
      </p:sp>
      <p:graphicFrame>
        <p:nvGraphicFramePr>
          <p:cNvPr id="5" name="Table 4">
            <a:extLst>
              <a:ext uri="{FF2B5EF4-FFF2-40B4-BE49-F238E27FC236}">
                <a16:creationId xmlns:a16="http://schemas.microsoft.com/office/drawing/2014/main" xmlns="" id="{471C2FBC-E154-7342-B29F-A3D38AC11061}"/>
              </a:ext>
            </a:extLst>
          </p:cNvPr>
          <p:cNvGraphicFramePr>
            <a:graphicFrameLocks noGrp="1"/>
          </p:cNvGraphicFramePr>
          <p:nvPr>
            <p:extLst>
              <p:ext uri="{D42A27DB-BD31-4B8C-83A1-F6EECF244321}">
                <p14:modId xmlns:p14="http://schemas.microsoft.com/office/powerpoint/2010/main" val="2714092062"/>
              </p:ext>
            </p:extLst>
          </p:nvPr>
        </p:nvGraphicFramePr>
        <p:xfrm>
          <a:off x="87682" y="1021718"/>
          <a:ext cx="2379999" cy="1942089"/>
        </p:xfrm>
        <a:graphic>
          <a:graphicData uri="http://schemas.openxmlformats.org/drawingml/2006/table">
            <a:tbl>
              <a:tblPr firstRow="1" bandRow="1">
                <a:tableStyleId>{5940675A-B579-460E-94D1-54222C63F5DA}</a:tableStyleId>
              </a:tblPr>
              <a:tblGrid>
                <a:gridCol w="2379999">
                  <a:extLst>
                    <a:ext uri="{9D8B030D-6E8A-4147-A177-3AD203B41FA5}">
                      <a16:colId xmlns:a16="http://schemas.microsoft.com/office/drawing/2014/main" xmlns="" val="1684310423"/>
                    </a:ext>
                  </a:extLst>
                </a:gridCol>
              </a:tblGrid>
              <a:tr h="556257">
                <a:tc>
                  <a:txBody>
                    <a:bodyPr/>
                    <a:lstStyle/>
                    <a:p>
                      <a:pPr algn="ctr"/>
                      <a:r>
                        <a:rPr lang="en-US" sz="1800" b="0" dirty="0">
                          <a:solidFill>
                            <a:schemeClr val="bg1"/>
                          </a:solidFill>
                          <a:latin typeface="Franklin Gothic Medium" panose="020B0603020102020204" pitchFamily="34" charset="0"/>
                        </a:rPr>
                        <a:t>Kentucky Needs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2440016542"/>
                  </a:ext>
                </a:extLst>
              </a:tr>
              <a:tr h="1385832">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alpha val="29804"/>
                      </a:srgbClr>
                    </a:solidFill>
                  </a:tcPr>
                </a:tc>
                <a:extLst>
                  <a:ext uri="{0D108BD9-81ED-4DB2-BD59-A6C34878D82A}">
                    <a16:rowId xmlns:a16="http://schemas.microsoft.com/office/drawing/2014/main" xmlns="" val="525840648"/>
                  </a:ext>
                </a:extLst>
              </a:tr>
            </a:tbl>
          </a:graphicData>
        </a:graphic>
      </p:graphicFrame>
      <p:graphicFrame>
        <p:nvGraphicFramePr>
          <p:cNvPr id="10" name="Table 9">
            <a:extLst>
              <a:ext uri="{FF2B5EF4-FFF2-40B4-BE49-F238E27FC236}">
                <a16:creationId xmlns:a16="http://schemas.microsoft.com/office/drawing/2014/main" xmlns="" id="{391B5747-CF02-2F4A-96D2-2C9E454CE48E}"/>
              </a:ext>
            </a:extLst>
          </p:cNvPr>
          <p:cNvGraphicFramePr>
            <a:graphicFrameLocks noGrp="1"/>
          </p:cNvGraphicFramePr>
          <p:nvPr>
            <p:extLst>
              <p:ext uri="{D42A27DB-BD31-4B8C-83A1-F6EECF244321}">
                <p14:modId xmlns:p14="http://schemas.microsoft.com/office/powerpoint/2010/main" val="863603496"/>
              </p:ext>
            </p:extLst>
          </p:nvPr>
        </p:nvGraphicFramePr>
        <p:xfrm>
          <a:off x="2756910" y="1021718"/>
          <a:ext cx="3151319" cy="1965137"/>
        </p:xfrm>
        <a:graphic>
          <a:graphicData uri="http://schemas.openxmlformats.org/drawingml/2006/table">
            <a:tbl>
              <a:tblPr firstRow="1" bandRow="1">
                <a:tableStyleId>{5940675A-B579-460E-94D1-54222C63F5DA}</a:tableStyleId>
              </a:tblPr>
              <a:tblGrid>
                <a:gridCol w="3151319">
                  <a:extLst>
                    <a:ext uri="{9D8B030D-6E8A-4147-A177-3AD203B41FA5}">
                      <a16:colId xmlns:a16="http://schemas.microsoft.com/office/drawing/2014/main" xmlns="" val="1684310423"/>
                    </a:ext>
                  </a:extLst>
                </a:gridCol>
              </a:tblGrid>
              <a:tr h="473069">
                <a:tc>
                  <a:txBody>
                    <a:bodyPr/>
                    <a:lstStyle/>
                    <a:p>
                      <a:pPr algn="ctr">
                        <a:lnSpc>
                          <a:spcPts val="1900"/>
                        </a:lnSpc>
                      </a:pPr>
                      <a:r>
                        <a:rPr lang="en-US" sz="1800" b="0" dirty="0">
                          <a:solidFill>
                            <a:schemeClr val="bg1"/>
                          </a:solidFill>
                          <a:latin typeface="Franklin Gothic Medium" panose="020B0603020102020204" pitchFamily="34" charset="0"/>
                        </a:rPr>
                        <a:t>Community-Identified </a:t>
                      </a:r>
                      <a:br>
                        <a:rPr lang="en-US" sz="1800" b="0" dirty="0">
                          <a:solidFill>
                            <a:schemeClr val="bg1"/>
                          </a:solidFill>
                          <a:latin typeface="Franklin Gothic Medium" panose="020B0603020102020204" pitchFamily="34" charset="0"/>
                        </a:rPr>
                      </a:br>
                      <a:r>
                        <a:rPr lang="en-US" sz="1800" b="0" dirty="0">
                          <a:solidFill>
                            <a:schemeClr val="bg1"/>
                          </a:solidFill>
                          <a:latin typeface="Franklin Gothic Medium" panose="020B0603020102020204" pitchFamily="34" charset="0"/>
                        </a:rPr>
                        <a:t>Priorities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solidFill>
                  </a:tcPr>
                </a:tc>
                <a:extLst>
                  <a:ext uri="{0D108BD9-81ED-4DB2-BD59-A6C34878D82A}">
                    <a16:rowId xmlns:a16="http://schemas.microsoft.com/office/drawing/2014/main" xmlns="" val="2440016542"/>
                  </a:ext>
                </a:extLst>
              </a:tr>
              <a:tr h="1413957">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0" marR="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alpha val="38824"/>
                      </a:srgbClr>
                    </a:solidFill>
                  </a:tcPr>
                </a:tc>
                <a:extLst>
                  <a:ext uri="{0D108BD9-81ED-4DB2-BD59-A6C34878D82A}">
                    <a16:rowId xmlns:a16="http://schemas.microsoft.com/office/drawing/2014/main" xmlns="" val="525840648"/>
                  </a:ext>
                </a:extLst>
              </a:tr>
            </a:tbl>
          </a:graphicData>
        </a:graphic>
      </p:graphicFrame>
      <p:grpSp>
        <p:nvGrpSpPr>
          <p:cNvPr id="24" name="Group 23">
            <a:extLst>
              <a:ext uri="{FF2B5EF4-FFF2-40B4-BE49-F238E27FC236}">
                <a16:creationId xmlns:a16="http://schemas.microsoft.com/office/drawing/2014/main" xmlns="" id="{67AD8333-0AB7-BD4A-97DD-85F48D407993}"/>
              </a:ext>
            </a:extLst>
          </p:cNvPr>
          <p:cNvGrpSpPr/>
          <p:nvPr/>
        </p:nvGrpSpPr>
        <p:grpSpPr>
          <a:xfrm>
            <a:off x="150700" y="2337160"/>
            <a:ext cx="2260161" cy="510133"/>
            <a:chOff x="144739" y="2632309"/>
            <a:chExt cx="2260161" cy="510133"/>
          </a:xfrm>
        </p:grpSpPr>
        <p:sp>
          <p:nvSpPr>
            <p:cNvPr id="42" name="TextBox 41">
              <a:extLst>
                <a:ext uri="{FF2B5EF4-FFF2-40B4-BE49-F238E27FC236}">
                  <a16:creationId xmlns:a16="http://schemas.microsoft.com/office/drawing/2014/main" xmlns="" id="{A5726C57-1821-844D-8BBB-79935D9284B4}"/>
                </a:ext>
              </a:extLst>
            </p:cNvPr>
            <p:cNvSpPr txBox="1"/>
            <p:nvPr/>
          </p:nvSpPr>
          <p:spPr>
            <a:xfrm>
              <a:off x="144739" y="2632309"/>
              <a:ext cx="1126981" cy="507831"/>
            </a:xfrm>
            <a:prstGeom prst="rect">
              <a:avLst/>
            </a:prstGeom>
            <a:noFill/>
          </p:spPr>
          <p:txBody>
            <a:bodyPr wrap="square" rtlCol="0">
              <a:spAutoFit/>
            </a:bodyPr>
            <a:lstStyle/>
            <a:p>
              <a:pPr algn="ctr"/>
              <a:r>
                <a:rPr lang="en-US" sz="1350" dirty="0">
                  <a:latin typeface="Franklin Gothic Medium" panose="020B0603020102020204" pitchFamily="34" charset="0"/>
                </a:rPr>
                <a:t>Colorectal Cancer</a:t>
              </a:r>
            </a:p>
          </p:txBody>
        </p:sp>
        <p:sp>
          <p:nvSpPr>
            <p:cNvPr id="43" name="TextBox 42">
              <a:extLst>
                <a:ext uri="{FF2B5EF4-FFF2-40B4-BE49-F238E27FC236}">
                  <a16:creationId xmlns:a16="http://schemas.microsoft.com/office/drawing/2014/main" xmlns="" id="{0FBE50C3-8D2C-B94D-860A-C2EE7806A8FA}"/>
                </a:ext>
              </a:extLst>
            </p:cNvPr>
            <p:cNvSpPr txBox="1"/>
            <p:nvPr/>
          </p:nvSpPr>
          <p:spPr>
            <a:xfrm>
              <a:off x="1185160" y="2634611"/>
              <a:ext cx="1219740" cy="507831"/>
            </a:xfrm>
            <a:prstGeom prst="rect">
              <a:avLst/>
            </a:prstGeom>
            <a:noFill/>
          </p:spPr>
          <p:txBody>
            <a:bodyPr wrap="square" rtlCol="0">
              <a:spAutoFit/>
            </a:bodyPr>
            <a:lstStyle/>
            <a:p>
              <a:pPr algn="ctr"/>
              <a:r>
                <a:rPr lang="en-US" sz="1350" dirty="0">
                  <a:latin typeface="Franklin Gothic Medium" panose="020B0603020102020204" pitchFamily="34" charset="0"/>
                </a:rPr>
                <a:t>Healthcare Access</a:t>
              </a:r>
            </a:p>
          </p:txBody>
        </p:sp>
      </p:grpSp>
      <p:pic>
        <p:nvPicPr>
          <p:cNvPr id="34" name="Picture 33" descr="A picture containing shape&#10;&#10;Description automatically generated">
            <a:extLst>
              <a:ext uri="{FF2B5EF4-FFF2-40B4-BE49-F238E27FC236}">
                <a16:creationId xmlns:a16="http://schemas.microsoft.com/office/drawing/2014/main" xmlns="" id="{64761CD1-8969-844F-9D55-2981FC502D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6872" y="1785915"/>
            <a:ext cx="649536" cy="553547"/>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xmlns="" id="{AA0EF970-AB84-7949-BB83-BCC3F05DBEB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56853" y="1808772"/>
            <a:ext cx="874110" cy="507831"/>
          </a:xfrm>
          <a:prstGeom prst="rect">
            <a:avLst/>
          </a:prstGeom>
        </p:spPr>
      </p:pic>
      <p:grpSp>
        <p:nvGrpSpPr>
          <p:cNvPr id="8" name="Group 7">
            <a:extLst>
              <a:ext uri="{FF2B5EF4-FFF2-40B4-BE49-F238E27FC236}">
                <a16:creationId xmlns:a16="http://schemas.microsoft.com/office/drawing/2014/main" xmlns="" id="{32008BEB-FC4D-764F-B203-D73C47A93F82}"/>
              </a:ext>
            </a:extLst>
          </p:cNvPr>
          <p:cNvGrpSpPr/>
          <p:nvPr/>
        </p:nvGrpSpPr>
        <p:grpSpPr>
          <a:xfrm>
            <a:off x="2811724" y="1741455"/>
            <a:ext cx="3217086" cy="1107211"/>
            <a:chOff x="2811724" y="1741455"/>
            <a:chExt cx="3217086" cy="1107211"/>
          </a:xfrm>
        </p:grpSpPr>
        <p:grpSp>
          <p:nvGrpSpPr>
            <p:cNvPr id="7" name="Group 6">
              <a:extLst>
                <a:ext uri="{FF2B5EF4-FFF2-40B4-BE49-F238E27FC236}">
                  <a16:creationId xmlns:a16="http://schemas.microsoft.com/office/drawing/2014/main" xmlns="" id="{0BF7F5E9-92F4-FE47-9A54-57642AE16C51}"/>
                </a:ext>
              </a:extLst>
            </p:cNvPr>
            <p:cNvGrpSpPr/>
            <p:nvPr/>
          </p:nvGrpSpPr>
          <p:grpSpPr>
            <a:xfrm>
              <a:off x="2811724" y="1755566"/>
              <a:ext cx="3217086" cy="1093100"/>
              <a:chOff x="2811724" y="1755566"/>
              <a:chExt cx="3217086" cy="1093100"/>
            </a:xfrm>
          </p:grpSpPr>
          <p:grpSp>
            <p:nvGrpSpPr>
              <p:cNvPr id="48" name="Group 47">
                <a:extLst>
                  <a:ext uri="{FF2B5EF4-FFF2-40B4-BE49-F238E27FC236}">
                    <a16:creationId xmlns:a16="http://schemas.microsoft.com/office/drawing/2014/main" xmlns="" id="{B8B67759-6B99-AB47-A496-D2E0C21C5672}"/>
                  </a:ext>
                </a:extLst>
              </p:cNvPr>
              <p:cNvGrpSpPr/>
              <p:nvPr/>
            </p:nvGrpSpPr>
            <p:grpSpPr>
              <a:xfrm>
                <a:off x="2811724" y="2331011"/>
                <a:ext cx="3217086" cy="517655"/>
                <a:chOff x="3731879" y="2703657"/>
                <a:chExt cx="4289448" cy="690206"/>
              </a:xfrm>
            </p:grpSpPr>
            <p:grpSp>
              <p:nvGrpSpPr>
                <p:cNvPr id="54" name="Group 53">
                  <a:extLst>
                    <a:ext uri="{FF2B5EF4-FFF2-40B4-BE49-F238E27FC236}">
                      <a16:creationId xmlns:a16="http://schemas.microsoft.com/office/drawing/2014/main" xmlns="" id="{E6A7906C-951C-DB4A-A1A9-CC4BAD239C13}"/>
                    </a:ext>
                  </a:extLst>
                </p:cNvPr>
                <p:cNvGrpSpPr/>
                <p:nvPr/>
              </p:nvGrpSpPr>
              <p:grpSpPr>
                <a:xfrm>
                  <a:off x="3731879" y="2703657"/>
                  <a:ext cx="2892594" cy="690206"/>
                  <a:chOff x="3731879" y="2703657"/>
                  <a:chExt cx="2892594" cy="690206"/>
                </a:xfrm>
              </p:grpSpPr>
              <p:sp>
                <p:nvSpPr>
                  <p:cNvPr id="58" name="TextBox 57">
                    <a:extLst>
                      <a:ext uri="{FF2B5EF4-FFF2-40B4-BE49-F238E27FC236}">
                        <a16:creationId xmlns:a16="http://schemas.microsoft.com/office/drawing/2014/main" xmlns="" id="{D2369AE7-7B45-F443-B293-E575AE7CA82D}"/>
                      </a:ext>
                    </a:extLst>
                  </p:cNvPr>
                  <p:cNvSpPr txBox="1"/>
                  <p:nvPr/>
                </p:nvSpPr>
                <p:spPr>
                  <a:xfrm>
                    <a:off x="5121832" y="2703657"/>
                    <a:ext cx="1502641" cy="677108"/>
                  </a:xfrm>
                  <a:prstGeom prst="rect">
                    <a:avLst/>
                  </a:prstGeom>
                  <a:noFill/>
                </p:spPr>
                <p:txBody>
                  <a:bodyPr wrap="square" rtlCol="0">
                    <a:spAutoFit/>
                  </a:bodyPr>
                  <a:lstStyle/>
                  <a:p>
                    <a:pPr algn="ctr"/>
                    <a:r>
                      <a:rPr lang="en-US" sz="1350" dirty="0">
                        <a:latin typeface="Franklin Gothic Medium" panose="020B0603020102020204" pitchFamily="34" charset="0"/>
                      </a:rPr>
                      <a:t>Provider Education</a:t>
                    </a:r>
                  </a:p>
                </p:txBody>
              </p:sp>
              <p:sp>
                <p:nvSpPr>
                  <p:cNvPr id="59" name="TextBox 58">
                    <a:extLst>
                      <a:ext uri="{FF2B5EF4-FFF2-40B4-BE49-F238E27FC236}">
                        <a16:creationId xmlns:a16="http://schemas.microsoft.com/office/drawing/2014/main" xmlns="" id="{6A5E6179-2070-8248-BF22-82E1BA9EA41F}"/>
                      </a:ext>
                    </a:extLst>
                  </p:cNvPr>
                  <p:cNvSpPr txBox="1"/>
                  <p:nvPr/>
                </p:nvSpPr>
                <p:spPr>
                  <a:xfrm>
                    <a:off x="3731879" y="2716755"/>
                    <a:ext cx="1502641" cy="677108"/>
                  </a:xfrm>
                  <a:prstGeom prst="rect">
                    <a:avLst/>
                  </a:prstGeom>
                  <a:noFill/>
                </p:spPr>
                <p:txBody>
                  <a:bodyPr wrap="square" rtlCol="0">
                    <a:spAutoFit/>
                  </a:bodyPr>
                  <a:lstStyle/>
                  <a:p>
                    <a:pPr algn="ctr"/>
                    <a:r>
                      <a:rPr lang="en-US" sz="1350" dirty="0">
                        <a:latin typeface="Franklin Gothic Medium" panose="020B0603020102020204" pitchFamily="34" charset="0"/>
                      </a:rPr>
                      <a:t>Community Education</a:t>
                    </a:r>
                  </a:p>
                </p:txBody>
              </p:sp>
            </p:grpSp>
            <p:sp>
              <p:nvSpPr>
                <p:cNvPr id="57" name="TextBox 56">
                  <a:extLst>
                    <a:ext uri="{FF2B5EF4-FFF2-40B4-BE49-F238E27FC236}">
                      <a16:creationId xmlns:a16="http://schemas.microsoft.com/office/drawing/2014/main" xmlns="" id="{F510D199-B3DA-444C-9377-9A73D9002C8E}"/>
                    </a:ext>
                  </a:extLst>
                </p:cNvPr>
                <p:cNvSpPr txBox="1"/>
                <p:nvPr/>
              </p:nvSpPr>
              <p:spPr>
                <a:xfrm>
                  <a:off x="6518686" y="2704806"/>
                  <a:ext cx="1502641" cy="677107"/>
                </a:xfrm>
                <a:prstGeom prst="rect">
                  <a:avLst/>
                </a:prstGeom>
                <a:noFill/>
              </p:spPr>
              <p:txBody>
                <a:bodyPr wrap="square" rtlCol="0">
                  <a:spAutoFit/>
                </a:bodyPr>
                <a:lstStyle/>
                <a:p>
                  <a:pPr algn="ctr"/>
                  <a:r>
                    <a:rPr lang="en-US" sz="1350" dirty="0">
                      <a:latin typeface="Franklin Gothic Medium" panose="020B0603020102020204" pitchFamily="34" charset="0"/>
                    </a:rPr>
                    <a:t>Mailed </a:t>
                  </a:r>
                </a:p>
                <a:p>
                  <a:pPr algn="ctr"/>
                  <a:r>
                    <a:rPr lang="en-US" sz="1350" dirty="0">
                      <a:latin typeface="Franklin Gothic Medium" panose="020B0603020102020204" pitchFamily="34" charset="0"/>
                    </a:rPr>
                    <a:t>FIT Kits</a:t>
                  </a:r>
                </a:p>
              </p:txBody>
            </p:sp>
          </p:grpSp>
          <p:pic>
            <p:nvPicPr>
              <p:cNvPr id="21" name="Graphic 20" descr="Classroom">
                <a:extLst>
                  <a:ext uri="{FF2B5EF4-FFF2-40B4-BE49-F238E27FC236}">
                    <a16:creationId xmlns:a16="http://schemas.microsoft.com/office/drawing/2014/main" xmlns="" id="{B6CBF619-91E1-6948-B41A-26A73B9573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089301" y="1755566"/>
                <a:ext cx="661932" cy="661932"/>
              </a:xfrm>
              <a:prstGeom prst="rect">
                <a:avLst/>
              </a:prstGeom>
            </p:spPr>
          </p:pic>
        </p:grpSp>
        <p:pic>
          <p:nvPicPr>
            <p:cNvPr id="17" name="Graphic 16" descr="Mailbox">
              <a:extLst>
                <a:ext uri="{FF2B5EF4-FFF2-40B4-BE49-F238E27FC236}">
                  <a16:creationId xmlns:a16="http://schemas.microsoft.com/office/drawing/2014/main" xmlns="" id="{5E26EC0A-7B48-6441-A258-EFCBDF5CCD7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153870" y="1741455"/>
              <a:ext cx="610948" cy="610948"/>
            </a:xfrm>
            <a:prstGeom prst="rect">
              <a:avLst/>
            </a:prstGeom>
          </p:spPr>
        </p:pic>
        <p:pic>
          <p:nvPicPr>
            <p:cNvPr id="20" name="Graphic 19" descr="Connections">
              <a:extLst>
                <a:ext uri="{FF2B5EF4-FFF2-40B4-BE49-F238E27FC236}">
                  <a16:creationId xmlns:a16="http://schemas.microsoft.com/office/drawing/2014/main" xmlns="" id="{9AF64E05-D7EB-9A40-A7CA-17C5F9096AC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041660" y="1755566"/>
              <a:ext cx="661933" cy="661933"/>
            </a:xfrm>
            <a:prstGeom prst="rect">
              <a:avLst/>
            </a:prstGeom>
          </p:spPr>
        </p:pic>
      </p:grpSp>
      <p:pic>
        <p:nvPicPr>
          <p:cNvPr id="49" name="Picture 48">
            <a:extLst>
              <a:ext uri="{FF2B5EF4-FFF2-40B4-BE49-F238E27FC236}">
                <a16:creationId xmlns:a16="http://schemas.microsoft.com/office/drawing/2014/main" xmlns="" id="{D6474164-35BD-9643-A03F-48147E1FCE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714" y="4446047"/>
            <a:ext cx="5503892" cy="1847877"/>
          </a:xfrm>
          <a:prstGeom prst="rect">
            <a:avLst/>
          </a:prstGeom>
        </p:spPr>
      </p:pic>
      <p:grpSp>
        <p:nvGrpSpPr>
          <p:cNvPr id="3" name="Group 2">
            <a:extLst>
              <a:ext uri="{FF2B5EF4-FFF2-40B4-BE49-F238E27FC236}">
                <a16:creationId xmlns:a16="http://schemas.microsoft.com/office/drawing/2014/main" xmlns="" id="{9F3D1ECF-F723-EE48-BE1D-40CB12FE8FF9}"/>
              </a:ext>
            </a:extLst>
          </p:cNvPr>
          <p:cNvGrpSpPr/>
          <p:nvPr/>
        </p:nvGrpSpPr>
        <p:grpSpPr>
          <a:xfrm>
            <a:off x="130348" y="3398081"/>
            <a:ext cx="5900936" cy="805852"/>
            <a:chOff x="255015" y="3398081"/>
            <a:chExt cx="5900936" cy="805852"/>
          </a:xfrm>
        </p:grpSpPr>
        <p:pic>
          <p:nvPicPr>
            <p:cNvPr id="33" name="Picture 32">
              <a:extLst>
                <a:ext uri="{FF2B5EF4-FFF2-40B4-BE49-F238E27FC236}">
                  <a16:creationId xmlns:a16="http://schemas.microsoft.com/office/drawing/2014/main" xmlns="" id="{7D8F556A-86D3-AF48-A604-1B7B8DCFB9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55015" y="3421675"/>
              <a:ext cx="1640354" cy="758664"/>
            </a:xfrm>
            <a:prstGeom prst="rect">
              <a:avLst/>
            </a:prstGeom>
          </p:spPr>
        </p:pic>
        <p:pic>
          <p:nvPicPr>
            <p:cNvPr id="35" name="Picture 34">
              <a:extLst>
                <a:ext uri="{FF2B5EF4-FFF2-40B4-BE49-F238E27FC236}">
                  <a16:creationId xmlns:a16="http://schemas.microsoft.com/office/drawing/2014/main" xmlns="" id="{75B7927B-E4B5-154E-81AF-D4E4E64F34C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015098" y="3398081"/>
              <a:ext cx="1126981" cy="805852"/>
            </a:xfrm>
            <a:prstGeom prst="rect">
              <a:avLst/>
            </a:prstGeom>
          </p:spPr>
        </p:pic>
        <p:pic>
          <p:nvPicPr>
            <p:cNvPr id="37" name="Picture 2">
              <a:extLst>
                <a:ext uri="{FF2B5EF4-FFF2-40B4-BE49-F238E27FC236}">
                  <a16:creationId xmlns:a16="http://schemas.microsoft.com/office/drawing/2014/main" xmlns="" id="{6C463F73-8EDA-6C4F-9E2A-6CF66939371C}"/>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61808" y="3449682"/>
              <a:ext cx="1171083" cy="7026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Kentucky CancerLink">
              <a:extLst>
                <a:ext uri="{FF2B5EF4-FFF2-40B4-BE49-F238E27FC236}">
                  <a16:creationId xmlns:a16="http://schemas.microsoft.com/office/drawing/2014/main" xmlns="" id="{1637C501-B60B-4D4E-ACCC-25EC54CF8A4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52619" y="3444294"/>
              <a:ext cx="1603332" cy="7134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Left-Right Arrow 50">
            <a:extLst>
              <a:ext uri="{FF2B5EF4-FFF2-40B4-BE49-F238E27FC236}">
                <a16:creationId xmlns:a16="http://schemas.microsoft.com/office/drawing/2014/main" xmlns="" id="{0D813A8E-BF24-CE4A-BFD1-929A2FF16426}"/>
              </a:ext>
            </a:extLst>
          </p:cNvPr>
          <p:cNvSpPr/>
          <p:nvPr/>
        </p:nvSpPr>
        <p:spPr>
          <a:xfrm>
            <a:off x="2191838" y="1019787"/>
            <a:ext cx="840914"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sp>
        <p:nvSpPr>
          <p:cNvPr id="61" name="Left-Right Arrow 60">
            <a:extLst>
              <a:ext uri="{FF2B5EF4-FFF2-40B4-BE49-F238E27FC236}">
                <a16:creationId xmlns:a16="http://schemas.microsoft.com/office/drawing/2014/main" xmlns="" id="{81081300-809E-4941-A299-D93A48ACEBE4}"/>
              </a:ext>
            </a:extLst>
          </p:cNvPr>
          <p:cNvSpPr/>
          <p:nvPr/>
        </p:nvSpPr>
        <p:spPr>
          <a:xfrm>
            <a:off x="5633633" y="1019787"/>
            <a:ext cx="840914"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spTree>
    <p:extLst>
      <p:ext uri="{BB962C8B-B14F-4D97-AF65-F5344CB8AC3E}">
        <p14:creationId xmlns:p14="http://schemas.microsoft.com/office/powerpoint/2010/main" val="36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537"/>
            <a:ext cx="9154632" cy="986220"/>
          </a:xfrm>
        </p:spPr>
        <p:txBody>
          <a:bodyPr>
            <a:noAutofit/>
          </a:bodyPr>
          <a:lstStyle/>
          <a:p>
            <a:pPr>
              <a:lnSpc>
                <a:spcPts val="3200"/>
              </a:lnSpc>
            </a:pPr>
            <a:r>
              <a:rPr lang="en-US" sz="3200" dirty="0"/>
              <a:t>Improving Lung Cancer Screening and </a:t>
            </a:r>
            <a:br>
              <a:rPr lang="en-US" sz="3200" dirty="0"/>
            </a:br>
            <a:r>
              <a:rPr lang="en-US" sz="3200" dirty="0"/>
              <a:t>Survivorship Care</a:t>
            </a:r>
          </a:p>
        </p:txBody>
      </p:sp>
      <p:graphicFrame>
        <p:nvGraphicFramePr>
          <p:cNvPr id="5" name="Table 4">
            <a:extLst>
              <a:ext uri="{FF2B5EF4-FFF2-40B4-BE49-F238E27FC236}">
                <a16:creationId xmlns:a16="http://schemas.microsoft.com/office/drawing/2014/main" xmlns="" id="{471C2FBC-E154-7342-B29F-A3D38AC11061}"/>
              </a:ext>
            </a:extLst>
          </p:cNvPr>
          <p:cNvGraphicFramePr>
            <a:graphicFrameLocks noGrp="1"/>
          </p:cNvGraphicFramePr>
          <p:nvPr>
            <p:extLst>
              <p:ext uri="{D42A27DB-BD31-4B8C-83A1-F6EECF244321}">
                <p14:modId xmlns:p14="http://schemas.microsoft.com/office/powerpoint/2010/main" val="3818548712"/>
              </p:ext>
            </p:extLst>
          </p:nvPr>
        </p:nvGraphicFramePr>
        <p:xfrm>
          <a:off x="78213" y="1310516"/>
          <a:ext cx="2379999" cy="1935866"/>
        </p:xfrm>
        <a:graphic>
          <a:graphicData uri="http://schemas.openxmlformats.org/drawingml/2006/table">
            <a:tbl>
              <a:tblPr firstRow="1" bandRow="1">
                <a:tableStyleId>{5940675A-B579-460E-94D1-54222C63F5DA}</a:tableStyleId>
              </a:tblPr>
              <a:tblGrid>
                <a:gridCol w="2379999">
                  <a:extLst>
                    <a:ext uri="{9D8B030D-6E8A-4147-A177-3AD203B41FA5}">
                      <a16:colId xmlns:a16="http://schemas.microsoft.com/office/drawing/2014/main" xmlns="" val="1684310423"/>
                    </a:ext>
                  </a:extLst>
                </a:gridCol>
              </a:tblGrid>
              <a:tr h="550034">
                <a:tc>
                  <a:txBody>
                    <a:bodyPr/>
                    <a:lstStyle/>
                    <a:p>
                      <a:pPr algn="ctr"/>
                      <a:r>
                        <a:rPr lang="en-US" sz="1800" b="0" dirty="0">
                          <a:solidFill>
                            <a:schemeClr val="bg1"/>
                          </a:solidFill>
                          <a:latin typeface="Franklin Gothic Medium" panose="020B0603020102020204" pitchFamily="34" charset="0"/>
                        </a:rPr>
                        <a:t>Kentucky Needs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2440016542"/>
                  </a:ext>
                </a:extLst>
              </a:tr>
              <a:tr h="1385832">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alpha val="29804"/>
                      </a:srgbClr>
                    </a:solidFill>
                  </a:tcPr>
                </a:tc>
                <a:extLst>
                  <a:ext uri="{0D108BD9-81ED-4DB2-BD59-A6C34878D82A}">
                    <a16:rowId xmlns:a16="http://schemas.microsoft.com/office/drawing/2014/main" xmlns="" val="525840648"/>
                  </a:ext>
                </a:extLst>
              </a:tr>
            </a:tbl>
          </a:graphicData>
        </a:graphic>
      </p:graphicFrame>
      <p:graphicFrame>
        <p:nvGraphicFramePr>
          <p:cNvPr id="6" name="Table 5">
            <a:extLst>
              <a:ext uri="{FF2B5EF4-FFF2-40B4-BE49-F238E27FC236}">
                <a16:creationId xmlns:a16="http://schemas.microsoft.com/office/drawing/2014/main" xmlns="" id="{6CD3C265-0BB1-A64B-8AE6-2072E9AEF764}"/>
              </a:ext>
            </a:extLst>
          </p:cNvPr>
          <p:cNvGraphicFramePr>
            <a:graphicFrameLocks noGrp="1"/>
          </p:cNvGraphicFramePr>
          <p:nvPr>
            <p:extLst>
              <p:ext uri="{D42A27DB-BD31-4B8C-83A1-F6EECF244321}">
                <p14:modId xmlns:p14="http://schemas.microsoft.com/office/powerpoint/2010/main" val="321269968"/>
              </p:ext>
            </p:extLst>
          </p:nvPr>
        </p:nvGraphicFramePr>
        <p:xfrm>
          <a:off x="6363383" y="1310309"/>
          <a:ext cx="2688184" cy="5317810"/>
        </p:xfrm>
        <a:graphic>
          <a:graphicData uri="http://schemas.openxmlformats.org/drawingml/2006/table">
            <a:tbl>
              <a:tblPr firstRow="1" bandRow="1">
                <a:tableStyleId>{5940675A-B579-460E-94D1-54222C63F5DA}</a:tableStyleId>
              </a:tblPr>
              <a:tblGrid>
                <a:gridCol w="2688184">
                  <a:extLst>
                    <a:ext uri="{9D8B030D-6E8A-4147-A177-3AD203B41FA5}">
                      <a16:colId xmlns:a16="http://schemas.microsoft.com/office/drawing/2014/main" xmlns="" val="1684310423"/>
                    </a:ext>
                  </a:extLst>
                </a:gridCol>
              </a:tblGrid>
              <a:tr h="552921">
                <a:tc>
                  <a:txBody>
                    <a:bodyPr/>
                    <a:lstStyle/>
                    <a:p>
                      <a:pPr algn="ctr"/>
                      <a:r>
                        <a:rPr lang="en-US" sz="1800" b="0" dirty="0">
                          <a:solidFill>
                            <a:schemeClr val="bg1"/>
                          </a:solidFill>
                          <a:latin typeface="Franklin Gothic Medium" panose="020B0603020102020204" pitchFamily="34" charset="0"/>
                        </a:rPr>
                        <a:t>Outcomes</a:t>
                      </a:r>
                      <a:endParaRPr lang="en-US" sz="1600" b="0" dirty="0">
                        <a:solidFill>
                          <a:schemeClr val="bg1"/>
                        </a:solidFill>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xmlns="" val="2440016542"/>
                  </a:ext>
                </a:extLst>
              </a:tr>
              <a:tr h="4764889">
                <a:tc>
                  <a:txBody>
                    <a:bodyPr/>
                    <a:lstStyle/>
                    <a:p>
                      <a:pPr algn="ctr">
                        <a:spcBef>
                          <a:spcPts val="600"/>
                        </a:spcBef>
                      </a:pPr>
                      <a:endParaRPr lang="en-US" sz="1400" dirty="0">
                        <a:solidFill>
                          <a:schemeClr val="tx1"/>
                        </a:solidFill>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5E2FF"/>
                    </a:solidFill>
                  </a:tcPr>
                </a:tc>
                <a:extLst>
                  <a:ext uri="{0D108BD9-81ED-4DB2-BD59-A6C34878D82A}">
                    <a16:rowId xmlns:a16="http://schemas.microsoft.com/office/drawing/2014/main" xmlns="" val="525840648"/>
                  </a:ext>
                </a:extLst>
              </a:tr>
            </a:tbl>
          </a:graphicData>
        </a:graphic>
      </p:graphicFrame>
      <p:graphicFrame>
        <p:nvGraphicFramePr>
          <p:cNvPr id="10" name="Table 9">
            <a:extLst>
              <a:ext uri="{FF2B5EF4-FFF2-40B4-BE49-F238E27FC236}">
                <a16:creationId xmlns:a16="http://schemas.microsoft.com/office/drawing/2014/main" xmlns="" id="{391B5747-CF02-2F4A-96D2-2C9E454CE48E}"/>
              </a:ext>
            </a:extLst>
          </p:cNvPr>
          <p:cNvGraphicFramePr>
            <a:graphicFrameLocks noGrp="1"/>
          </p:cNvGraphicFramePr>
          <p:nvPr>
            <p:extLst>
              <p:ext uri="{D42A27DB-BD31-4B8C-83A1-F6EECF244321}">
                <p14:modId xmlns:p14="http://schemas.microsoft.com/office/powerpoint/2010/main" val="101358425"/>
              </p:ext>
            </p:extLst>
          </p:nvPr>
        </p:nvGraphicFramePr>
        <p:xfrm>
          <a:off x="2835138" y="1310257"/>
          <a:ext cx="3151319" cy="1965137"/>
        </p:xfrm>
        <a:graphic>
          <a:graphicData uri="http://schemas.openxmlformats.org/drawingml/2006/table">
            <a:tbl>
              <a:tblPr firstRow="1" bandRow="1">
                <a:tableStyleId>{5940675A-B579-460E-94D1-54222C63F5DA}</a:tableStyleId>
              </a:tblPr>
              <a:tblGrid>
                <a:gridCol w="3151319">
                  <a:extLst>
                    <a:ext uri="{9D8B030D-6E8A-4147-A177-3AD203B41FA5}">
                      <a16:colId xmlns:a16="http://schemas.microsoft.com/office/drawing/2014/main" xmlns="" val="1684310423"/>
                    </a:ext>
                  </a:extLst>
                </a:gridCol>
              </a:tblGrid>
              <a:tr h="542294">
                <a:tc>
                  <a:txBody>
                    <a:bodyPr/>
                    <a:lstStyle/>
                    <a:p>
                      <a:pPr marL="0" algn="ctr" defTabSz="914400" rtl="0" eaLnBrk="1" latinLnBrk="0" hangingPunct="1">
                        <a:lnSpc>
                          <a:spcPts val="1900"/>
                        </a:lnSpc>
                      </a:pPr>
                      <a:r>
                        <a:rPr lang="en-US" sz="1800" b="0" kern="1200" dirty="0">
                          <a:solidFill>
                            <a:schemeClr val="bg1"/>
                          </a:solidFill>
                          <a:latin typeface="Franklin Gothic Medium" panose="020B0603020102020204" pitchFamily="34" charset="0"/>
                          <a:ea typeface="+mn-ea"/>
                          <a:cs typeface="+mn-cs"/>
                        </a:rPr>
                        <a:t>Community-Identified </a:t>
                      </a:r>
                      <a:br>
                        <a:rPr lang="en-US" sz="1800" b="0" kern="1200" dirty="0">
                          <a:solidFill>
                            <a:schemeClr val="bg1"/>
                          </a:solidFill>
                          <a:latin typeface="Franklin Gothic Medium" panose="020B0603020102020204" pitchFamily="34" charset="0"/>
                          <a:ea typeface="+mn-ea"/>
                          <a:cs typeface="+mn-cs"/>
                        </a:rPr>
                      </a:br>
                      <a:r>
                        <a:rPr lang="en-US" sz="1800" b="0" kern="1200" dirty="0">
                          <a:solidFill>
                            <a:schemeClr val="bg1"/>
                          </a:solidFill>
                          <a:latin typeface="Franklin Gothic Medium" panose="020B0603020102020204" pitchFamily="34" charset="0"/>
                          <a:ea typeface="+mn-ea"/>
                          <a:cs typeface="+mn-cs"/>
                        </a:rPr>
                        <a:t>Priorities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solidFill>
                  </a:tcPr>
                </a:tc>
                <a:extLst>
                  <a:ext uri="{0D108BD9-81ED-4DB2-BD59-A6C34878D82A}">
                    <a16:rowId xmlns:a16="http://schemas.microsoft.com/office/drawing/2014/main" xmlns="" val="2440016542"/>
                  </a:ext>
                </a:extLst>
              </a:tr>
              <a:tr h="1413957">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0" marR="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alpha val="38824"/>
                      </a:srgbClr>
                    </a:solidFill>
                  </a:tcPr>
                </a:tc>
                <a:extLst>
                  <a:ext uri="{0D108BD9-81ED-4DB2-BD59-A6C34878D82A}">
                    <a16:rowId xmlns:a16="http://schemas.microsoft.com/office/drawing/2014/main" xmlns="" val="525840648"/>
                  </a:ext>
                </a:extLst>
              </a:tr>
            </a:tbl>
          </a:graphicData>
        </a:graphic>
      </p:graphicFrame>
      <p:sp>
        <p:nvSpPr>
          <p:cNvPr id="18" name="Rectangle 17">
            <a:extLst>
              <a:ext uri="{FF2B5EF4-FFF2-40B4-BE49-F238E27FC236}">
                <a16:creationId xmlns:a16="http://schemas.microsoft.com/office/drawing/2014/main" xmlns="" id="{014C5C4E-1464-4540-83EE-85F18C5F4A03}"/>
              </a:ext>
            </a:extLst>
          </p:cNvPr>
          <p:cNvSpPr/>
          <p:nvPr/>
        </p:nvSpPr>
        <p:spPr>
          <a:xfrm>
            <a:off x="6363382" y="1957302"/>
            <a:ext cx="2688185" cy="507831"/>
          </a:xfrm>
          <a:prstGeom prst="rect">
            <a:avLst/>
          </a:prstGeom>
        </p:spPr>
        <p:txBody>
          <a:bodyPr wrap="square">
            <a:spAutoFit/>
          </a:bodyPr>
          <a:lstStyle/>
          <a:p>
            <a:pPr algn="ctr">
              <a:spcBef>
                <a:spcPts val="450"/>
              </a:spcBef>
            </a:pPr>
            <a:r>
              <a:rPr lang="en-US" sz="1350" dirty="0">
                <a:latin typeface="Franklin Gothic Medium" panose="020B0603020102020204" pitchFamily="34" charset="0"/>
              </a:rPr>
              <a:t>Multilevel Intervention with Statewide and National Reach</a:t>
            </a:r>
            <a:endParaRPr lang="en-US" sz="1200" dirty="0">
              <a:latin typeface="Franklin Gothic Medium" panose="020B0603020102020204" pitchFamily="34" charset="0"/>
            </a:endParaRPr>
          </a:p>
        </p:txBody>
      </p:sp>
      <p:grpSp>
        <p:nvGrpSpPr>
          <p:cNvPr id="24" name="Group 23">
            <a:extLst>
              <a:ext uri="{FF2B5EF4-FFF2-40B4-BE49-F238E27FC236}">
                <a16:creationId xmlns:a16="http://schemas.microsoft.com/office/drawing/2014/main" xmlns="" id="{67AD8333-0AB7-BD4A-97DD-85F48D407993}"/>
              </a:ext>
            </a:extLst>
          </p:cNvPr>
          <p:cNvGrpSpPr/>
          <p:nvPr/>
        </p:nvGrpSpPr>
        <p:grpSpPr>
          <a:xfrm>
            <a:off x="98489" y="2102790"/>
            <a:ext cx="2318852" cy="853822"/>
            <a:chOff x="98489" y="2126540"/>
            <a:chExt cx="2318852" cy="853822"/>
          </a:xfrm>
        </p:grpSpPr>
        <p:pic>
          <p:nvPicPr>
            <p:cNvPr id="39" name="Graphic 38" descr="Lungs">
              <a:extLst>
                <a:ext uri="{FF2B5EF4-FFF2-40B4-BE49-F238E27FC236}">
                  <a16:creationId xmlns:a16="http://schemas.microsoft.com/office/drawing/2014/main" xmlns="" id="{9F44C2CA-3957-954B-BC04-E77E381203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589121" y="2170414"/>
              <a:ext cx="529457" cy="529457"/>
            </a:xfrm>
            <a:prstGeom prst="rect">
              <a:avLst/>
            </a:prstGeom>
          </p:spPr>
        </p:pic>
        <p:pic>
          <p:nvPicPr>
            <p:cNvPr id="41" name="Graphic 40" descr="Smoking">
              <a:extLst>
                <a:ext uri="{FF2B5EF4-FFF2-40B4-BE49-F238E27FC236}">
                  <a16:creationId xmlns:a16="http://schemas.microsoft.com/office/drawing/2014/main" xmlns="" id="{59E94DFC-1A99-4C40-B6B6-4CF75EDB878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85206" y="2126540"/>
              <a:ext cx="553547" cy="553547"/>
            </a:xfrm>
            <a:prstGeom prst="rect">
              <a:avLst/>
            </a:prstGeom>
          </p:spPr>
        </p:pic>
        <p:sp>
          <p:nvSpPr>
            <p:cNvPr id="42" name="TextBox 41">
              <a:extLst>
                <a:ext uri="{FF2B5EF4-FFF2-40B4-BE49-F238E27FC236}">
                  <a16:creationId xmlns:a16="http://schemas.microsoft.com/office/drawing/2014/main" xmlns="" id="{A5726C57-1821-844D-8BBB-79935D9284B4}"/>
                </a:ext>
              </a:extLst>
            </p:cNvPr>
            <p:cNvSpPr txBox="1"/>
            <p:nvPr/>
          </p:nvSpPr>
          <p:spPr>
            <a:xfrm>
              <a:off x="98489" y="2680280"/>
              <a:ext cx="1126981" cy="300082"/>
            </a:xfrm>
            <a:prstGeom prst="rect">
              <a:avLst/>
            </a:prstGeom>
            <a:noFill/>
          </p:spPr>
          <p:txBody>
            <a:bodyPr wrap="square" rtlCol="0">
              <a:spAutoFit/>
            </a:bodyPr>
            <a:lstStyle/>
            <a:p>
              <a:pPr algn="ctr"/>
              <a:r>
                <a:rPr lang="en-US" sz="1350" dirty="0">
                  <a:latin typeface="Franklin Gothic Medium" panose="020B0603020102020204" pitchFamily="34" charset="0"/>
                </a:rPr>
                <a:t>Tobacco Use</a:t>
              </a:r>
            </a:p>
          </p:txBody>
        </p:sp>
        <p:sp>
          <p:nvSpPr>
            <p:cNvPr id="43" name="TextBox 42">
              <a:extLst>
                <a:ext uri="{FF2B5EF4-FFF2-40B4-BE49-F238E27FC236}">
                  <a16:creationId xmlns:a16="http://schemas.microsoft.com/office/drawing/2014/main" xmlns="" id="{0FBE50C3-8D2C-B94D-860A-C2EE7806A8FA}"/>
                </a:ext>
              </a:extLst>
            </p:cNvPr>
            <p:cNvSpPr txBox="1"/>
            <p:nvPr/>
          </p:nvSpPr>
          <p:spPr>
            <a:xfrm>
              <a:off x="1290360" y="2680087"/>
              <a:ext cx="1126981" cy="300082"/>
            </a:xfrm>
            <a:prstGeom prst="rect">
              <a:avLst/>
            </a:prstGeom>
            <a:noFill/>
          </p:spPr>
          <p:txBody>
            <a:bodyPr wrap="square" rtlCol="0">
              <a:spAutoFit/>
            </a:bodyPr>
            <a:lstStyle/>
            <a:p>
              <a:pPr algn="ctr"/>
              <a:r>
                <a:rPr lang="en-US" sz="1350" dirty="0">
                  <a:latin typeface="Franklin Gothic Medium" panose="020B0603020102020204" pitchFamily="34" charset="0"/>
                </a:rPr>
                <a:t>Lung Cancer</a:t>
              </a:r>
            </a:p>
          </p:txBody>
        </p:sp>
      </p:grpSp>
      <p:pic>
        <p:nvPicPr>
          <p:cNvPr id="7" name="Picture 6">
            <a:extLst>
              <a:ext uri="{FF2B5EF4-FFF2-40B4-BE49-F238E27FC236}">
                <a16:creationId xmlns:a16="http://schemas.microsoft.com/office/drawing/2014/main" xmlns="" id="{0840578F-91DA-9247-83F1-68E78D694C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35071" y="3593999"/>
            <a:ext cx="1903121" cy="2818676"/>
          </a:xfrm>
          <a:prstGeom prst="rect">
            <a:avLst/>
          </a:prstGeom>
        </p:spPr>
      </p:pic>
      <p:pic>
        <p:nvPicPr>
          <p:cNvPr id="63" name="Picture 62">
            <a:extLst>
              <a:ext uri="{FF2B5EF4-FFF2-40B4-BE49-F238E27FC236}">
                <a16:creationId xmlns:a16="http://schemas.microsoft.com/office/drawing/2014/main" xmlns="" id="{D4B25818-9BBB-B744-996C-16D0DF7EC8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1336" y="3614759"/>
            <a:ext cx="1470647" cy="680174"/>
          </a:xfrm>
          <a:prstGeom prst="rect">
            <a:avLst/>
          </a:prstGeom>
        </p:spPr>
      </p:pic>
      <p:pic>
        <p:nvPicPr>
          <p:cNvPr id="64" name="Picture 63">
            <a:extLst>
              <a:ext uri="{FF2B5EF4-FFF2-40B4-BE49-F238E27FC236}">
                <a16:creationId xmlns:a16="http://schemas.microsoft.com/office/drawing/2014/main" xmlns="" id="{090918C6-32E8-6B48-A6CC-0FED8DC25F2F}"/>
              </a:ext>
            </a:extLst>
          </p:cNvPr>
          <p:cNvPicPr>
            <a:picLocks noChangeAspect="1"/>
          </p:cNvPicPr>
          <p:nvPr/>
        </p:nvPicPr>
        <p:blipFill>
          <a:blip r:embed="rId9"/>
          <a:stretch>
            <a:fillRect/>
          </a:stretch>
        </p:blipFill>
        <p:spPr>
          <a:xfrm>
            <a:off x="534398" y="4694904"/>
            <a:ext cx="1027536" cy="734743"/>
          </a:xfrm>
          <a:prstGeom prst="rect">
            <a:avLst/>
          </a:prstGeom>
        </p:spPr>
      </p:pic>
      <p:pic>
        <p:nvPicPr>
          <p:cNvPr id="65" name="Picture 64" descr="A person standing in front of a mirror posing for the camera&#10;&#10;Description automatically generated">
            <a:extLst>
              <a:ext uri="{FF2B5EF4-FFF2-40B4-BE49-F238E27FC236}">
                <a16:creationId xmlns:a16="http://schemas.microsoft.com/office/drawing/2014/main" xmlns="" id="{B3AB94E4-431A-6F44-A84A-638A62A1FF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86384" y="2583107"/>
            <a:ext cx="2232898" cy="1476968"/>
          </a:xfrm>
          <a:prstGeom prst="rect">
            <a:avLst/>
          </a:prstGeom>
          <a:ln>
            <a:solidFill>
              <a:schemeClr val="tx1"/>
            </a:solidFill>
          </a:ln>
        </p:spPr>
      </p:pic>
      <p:grpSp>
        <p:nvGrpSpPr>
          <p:cNvPr id="22" name="Group 21">
            <a:extLst>
              <a:ext uri="{FF2B5EF4-FFF2-40B4-BE49-F238E27FC236}">
                <a16:creationId xmlns:a16="http://schemas.microsoft.com/office/drawing/2014/main" xmlns="" id="{5DCED344-891D-DA4C-9C4C-BE9CF0B2E276}"/>
              </a:ext>
            </a:extLst>
          </p:cNvPr>
          <p:cNvGrpSpPr/>
          <p:nvPr/>
        </p:nvGrpSpPr>
        <p:grpSpPr>
          <a:xfrm>
            <a:off x="2794448" y="2032169"/>
            <a:ext cx="3226511" cy="1105035"/>
            <a:chOff x="2755120" y="2055919"/>
            <a:chExt cx="3226511" cy="1105035"/>
          </a:xfrm>
        </p:grpSpPr>
        <p:grpSp>
          <p:nvGrpSpPr>
            <p:cNvPr id="48" name="Group 47">
              <a:extLst>
                <a:ext uri="{FF2B5EF4-FFF2-40B4-BE49-F238E27FC236}">
                  <a16:creationId xmlns:a16="http://schemas.microsoft.com/office/drawing/2014/main" xmlns="" id="{B8B67759-6B99-AB47-A496-D2E0C21C5672}"/>
                </a:ext>
              </a:extLst>
            </p:cNvPr>
            <p:cNvGrpSpPr/>
            <p:nvPr/>
          </p:nvGrpSpPr>
          <p:grpSpPr>
            <a:xfrm>
              <a:off x="2755120" y="2079051"/>
              <a:ext cx="3226511" cy="1081903"/>
              <a:chOff x="3669033" y="1951326"/>
              <a:chExt cx="4302015" cy="1442536"/>
            </a:xfrm>
          </p:grpSpPr>
          <p:grpSp>
            <p:nvGrpSpPr>
              <p:cNvPr id="54" name="Group 53">
                <a:extLst>
                  <a:ext uri="{FF2B5EF4-FFF2-40B4-BE49-F238E27FC236}">
                    <a16:creationId xmlns:a16="http://schemas.microsoft.com/office/drawing/2014/main" xmlns="" id="{E6A7906C-951C-DB4A-A1A9-CC4BAD239C13}"/>
                  </a:ext>
                </a:extLst>
              </p:cNvPr>
              <p:cNvGrpSpPr/>
              <p:nvPr/>
            </p:nvGrpSpPr>
            <p:grpSpPr>
              <a:xfrm>
                <a:off x="3669033" y="1951326"/>
                <a:ext cx="3955715" cy="1442536"/>
                <a:chOff x="3669033" y="1951326"/>
                <a:chExt cx="3955715" cy="1442536"/>
              </a:xfrm>
            </p:grpSpPr>
            <p:sp>
              <p:nvSpPr>
                <p:cNvPr id="58" name="TextBox 57">
                  <a:extLst>
                    <a:ext uri="{FF2B5EF4-FFF2-40B4-BE49-F238E27FC236}">
                      <a16:creationId xmlns:a16="http://schemas.microsoft.com/office/drawing/2014/main" xmlns="" id="{D2369AE7-7B45-F443-B293-E575AE7CA82D}"/>
                    </a:ext>
                  </a:extLst>
                </p:cNvPr>
                <p:cNvSpPr txBox="1"/>
                <p:nvPr/>
              </p:nvSpPr>
              <p:spPr>
                <a:xfrm>
                  <a:off x="5159538" y="2703657"/>
                  <a:ext cx="1502642" cy="677107"/>
                </a:xfrm>
                <a:prstGeom prst="rect">
                  <a:avLst/>
                </a:prstGeom>
                <a:noFill/>
              </p:spPr>
              <p:txBody>
                <a:bodyPr wrap="square" rtlCol="0">
                  <a:spAutoFit/>
                </a:bodyPr>
                <a:lstStyle/>
                <a:p>
                  <a:pPr algn="ctr"/>
                  <a:r>
                    <a:rPr lang="en-US" sz="1350" dirty="0">
                      <a:latin typeface="Franklin Gothic Medium" panose="020B0603020102020204" pitchFamily="34" charset="0"/>
                    </a:rPr>
                    <a:t>Survivorship</a:t>
                  </a:r>
                </a:p>
                <a:p>
                  <a:pPr algn="ctr"/>
                  <a:r>
                    <a:rPr lang="en-US" sz="1350" dirty="0">
                      <a:latin typeface="Franklin Gothic Medium" panose="020B0603020102020204" pitchFamily="34" charset="0"/>
                    </a:rPr>
                    <a:t>Care</a:t>
                  </a:r>
                </a:p>
              </p:txBody>
            </p:sp>
            <p:sp>
              <p:nvSpPr>
                <p:cNvPr id="59" name="TextBox 58">
                  <a:extLst>
                    <a:ext uri="{FF2B5EF4-FFF2-40B4-BE49-F238E27FC236}">
                      <a16:creationId xmlns:a16="http://schemas.microsoft.com/office/drawing/2014/main" xmlns="" id="{6A5E6179-2070-8248-BF22-82E1BA9EA41F}"/>
                    </a:ext>
                  </a:extLst>
                </p:cNvPr>
                <p:cNvSpPr txBox="1"/>
                <p:nvPr/>
              </p:nvSpPr>
              <p:spPr>
                <a:xfrm>
                  <a:off x="3669033" y="2716754"/>
                  <a:ext cx="1502642" cy="677108"/>
                </a:xfrm>
                <a:prstGeom prst="rect">
                  <a:avLst/>
                </a:prstGeom>
                <a:noFill/>
              </p:spPr>
              <p:txBody>
                <a:bodyPr wrap="square" rtlCol="0">
                  <a:spAutoFit/>
                </a:bodyPr>
                <a:lstStyle/>
                <a:p>
                  <a:pPr algn="ctr"/>
                  <a:r>
                    <a:rPr lang="en-US" sz="1350" dirty="0">
                      <a:latin typeface="Franklin Gothic Medium" panose="020B0603020102020204" pitchFamily="34" charset="0"/>
                    </a:rPr>
                    <a:t>Provider Education</a:t>
                  </a:r>
                </a:p>
              </p:txBody>
            </p:sp>
            <p:pic>
              <p:nvPicPr>
                <p:cNvPr id="61" name="Picture 60" descr="A close up of a logo&#10;&#10;Description automatically generated">
                  <a:extLst>
                    <a:ext uri="{FF2B5EF4-FFF2-40B4-BE49-F238E27FC236}">
                      <a16:creationId xmlns:a16="http://schemas.microsoft.com/office/drawing/2014/main" xmlns="" id="{65E6ABCE-913B-1C4E-B580-F094842CBE8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10151" y="1951326"/>
                  <a:ext cx="814597" cy="815063"/>
                </a:xfrm>
                <a:prstGeom prst="rect">
                  <a:avLst/>
                </a:prstGeom>
              </p:spPr>
            </p:pic>
          </p:grpSp>
          <p:sp>
            <p:nvSpPr>
              <p:cNvPr id="57" name="TextBox 56">
                <a:extLst>
                  <a:ext uri="{FF2B5EF4-FFF2-40B4-BE49-F238E27FC236}">
                    <a16:creationId xmlns:a16="http://schemas.microsoft.com/office/drawing/2014/main" xmlns="" id="{F510D199-B3DA-444C-9377-9A73D9002C8E}"/>
                  </a:ext>
                </a:extLst>
              </p:cNvPr>
              <p:cNvSpPr txBox="1"/>
              <p:nvPr/>
            </p:nvSpPr>
            <p:spPr>
              <a:xfrm>
                <a:off x="6468407" y="2704806"/>
                <a:ext cx="1502641" cy="677107"/>
              </a:xfrm>
              <a:prstGeom prst="rect">
                <a:avLst/>
              </a:prstGeom>
              <a:noFill/>
            </p:spPr>
            <p:txBody>
              <a:bodyPr wrap="square" rtlCol="0">
                <a:spAutoFit/>
              </a:bodyPr>
              <a:lstStyle/>
              <a:p>
                <a:pPr algn="ctr"/>
                <a:r>
                  <a:rPr lang="en-US" sz="1350" dirty="0">
                    <a:latin typeface="Franklin Gothic Medium" panose="020B0603020102020204" pitchFamily="34" charset="0"/>
                  </a:rPr>
                  <a:t>Lung</a:t>
                </a:r>
              </a:p>
              <a:p>
                <a:pPr algn="ctr"/>
                <a:r>
                  <a:rPr lang="en-US" sz="1350" dirty="0">
                    <a:latin typeface="Franklin Gothic Medium" panose="020B0603020102020204" pitchFamily="34" charset="0"/>
                  </a:rPr>
                  <a:t>Screening</a:t>
                </a:r>
              </a:p>
            </p:txBody>
          </p:sp>
        </p:grpSp>
        <p:pic>
          <p:nvPicPr>
            <p:cNvPr id="62" name="Picture 61" descr="A picture containing shape&#10;&#10;Description automatically generated">
              <a:extLst>
                <a:ext uri="{FF2B5EF4-FFF2-40B4-BE49-F238E27FC236}">
                  <a16:creationId xmlns:a16="http://schemas.microsoft.com/office/drawing/2014/main" xmlns="" id="{43566B54-4291-AA44-ACBC-9562625C8A1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88423" y="2082627"/>
              <a:ext cx="703598" cy="606065"/>
            </a:xfrm>
            <a:prstGeom prst="rect">
              <a:avLst/>
            </a:prstGeom>
          </p:spPr>
        </p:pic>
        <p:pic>
          <p:nvPicPr>
            <p:cNvPr id="21" name="Graphic 20" descr="Classroom">
              <a:extLst>
                <a:ext uri="{FF2B5EF4-FFF2-40B4-BE49-F238E27FC236}">
                  <a16:creationId xmlns:a16="http://schemas.microsoft.com/office/drawing/2014/main" xmlns="" id="{B6CBF619-91E1-6948-B41A-26A73B95738F}"/>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017781" y="2055919"/>
              <a:ext cx="661932" cy="661932"/>
            </a:xfrm>
            <a:prstGeom prst="rect">
              <a:avLst/>
            </a:prstGeom>
          </p:spPr>
        </p:pic>
      </p:grpSp>
      <p:pic>
        <p:nvPicPr>
          <p:cNvPr id="1028" name="Picture 4" descr="LuCa National Training Network">
            <a:extLst>
              <a:ext uri="{FF2B5EF4-FFF2-40B4-BE49-F238E27FC236}">
                <a16:creationId xmlns:a16="http://schemas.microsoft.com/office/drawing/2014/main" xmlns="" id="{01193F62-87ED-5942-9FD4-4186CEB028B7}"/>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767378" y="4352684"/>
            <a:ext cx="1870909" cy="826921"/>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xmlns="" id="{6B66983B-A63F-1840-A388-C0E5339C9982}"/>
              </a:ext>
            </a:extLst>
          </p:cNvPr>
          <p:cNvSpPr/>
          <p:nvPr/>
        </p:nvSpPr>
        <p:spPr>
          <a:xfrm>
            <a:off x="6359130" y="5458569"/>
            <a:ext cx="1343703" cy="1169551"/>
          </a:xfrm>
          <a:prstGeom prst="rect">
            <a:avLst/>
          </a:prstGeom>
          <a:ln w="28575">
            <a:solidFill>
              <a:srgbClr val="0033A0"/>
            </a:solidFill>
          </a:ln>
        </p:spPr>
        <p:txBody>
          <a:bodyPr wrap="square">
            <a:spAutoFit/>
          </a:bodyPr>
          <a:lstStyle/>
          <a:p>
            <a:pPr algn="ctr">
              <a:spcBef>
                <a:spcPts val="450"/>
              </a:spcBef>
            </a:pPr>
            <a:r>
              <a:rPr lang="en-US" sz="1400" dirty="0">
                <a:latin typeface="Franklin Gothic Medium" panose="020B0603020102020204" pitchFamily="34" charset="0"/>
              </a:rPr>
              <a:t>Educated </a:t>
            </a:r>
            <a:br>
              <a:rPr lang="en-US" sz="1400" dirty="0">
                <a:latin typeface="Franklin Gothic Medium" panose="020B0603020102020204" pitchFamily="34" charset="0"/>
              </a:rPr>
            </a:br>
            <a:r>
              <a:rPr lang="en-US" sz="1400" dirty="0">
                <a:latin typeface="Franklin Gothic Medium" panose="020B0603020102020204" pitchFamily="34" charset="0"/>
              </a:rPr>
              <a:t>900+ providers 800+ staff across KY</a:t>
            </a:r>
          </a:p>
        </p:txBody>
      </p:sp>
      <p:sp>
        <p:nvSpPr>
          <p:cNvPr id="67" name="Rectangle 66">
            <a:extLst>
              <a:ext uri="{FF2B5EF4-FFF2-40B4-BE49-F238E27FC236}">
                <a16:creationId xmlns:a16="http://schemas.microsoft.com/office/drawing/2014/main" xmlns="" id="{D84E24B0-6F85-694E-A17D-528629BD6E0B}"/>
              </a:ext>
            </a:extLst>
          </p:cNvPr>
          <p:cNvSpPr/>
          <p:nvPr/>
        </p:nvSpPr>
        <p:spPr>
          <a:xfrm>
            <a:off x="7703611" y="5458568"/>
            <a:ext cx="1343703" cy="1169551"/>
          </a:xfrm>
          <a:prstGeom prst="rect">
            <a:avLst/>
          </a:prstGeom>
          <a:ln w="28575">
            <a:solidFill>
              <a:srgbClr val="0033A0"/>
            </a:solidFill>
          </a:ln>
        </p:spPr>
        <p:txBody>
          <a:bodyPr wrap="square">
            <a:noAutofit/>
          </a:bodyPr>
          <a:lstStyle/>
          <a:p>
            <a:pPr algn="ctr">
              <a:spcBef>
                <a:spcPts val="450"/>
              </a:spcBef>
            </a:pPr>
            <a:r>
              <a:rPr lang="en-US" sz="1400" dirty="0">
                <a:latin typeface="Franklin Gothic Medium" panose="020B0603020102020204" pitchFamily="34" charset="0"/>
              </a:rPr>
              <a:t>10 hospitals</a:t>
            </a:r>
            <a:br>
              <a:rPr lang="en-US" sz="1400" dirty="0">
                <a:latin typeface="Franklin Gothic Medium" panose="020B0603020102020204" pitchFamily="34" charset="0"/>
              </a:rPr>
            </a:br>
            <a:r>
              <a:rPr lang="en-US" sz="1400" dirty="0">
                <a:latin typeface="Franklin Gothic Medium" panose="020B0603020102020204" pitchFamily="34" charset="0"/>
              </a:rPr>
              <a:t>coached</a:t>
            </a:r>
            <a:br>
              <a:rPr lang="en-US" sz="1400" dirty="0">
                <a:latin typeface="Franklin Gothic Medium" panose="020B0603020102020204" pitchFamily="34" charset="0"/>
              </a:rPr>
            </a:br>
            <a:r>
              <a:rPr lang="en-US" sz="1400" dirty="0">
                <a:latin typeface="Franklin Gothic Medium" panose="020B0603020102020204" pitchFamily="34" charset="0"/>
              </a:rPr>
              <a:t>7500+ lung screenings</a:t>
            </a:r>
          </a:p>
        </p:txBody>
      </p:sp>
      <p:sp>
        <p:nvSpPr>
          <p:cNvPr id="29" name="TextBox 28">
            <a:extLst>
              <a:ext uri="{FF2B5EF4-FFF2-40B4-BE49-F238E27FC236}">
                <a16:creationId xmlns:a16="http://schemas.microsoft.com/office/drawing/2014/main" xmlns="" id="{81E05CA0-2C01-1445-B829-28E884B85641}"/>
              </a:ext>
            </a:extLst>
          </p:cNvPr>
          <p:cNvSpPr txBox="1"/>
          <p:nvPr/>
        </p:nvSpPr>
        <p:spPr>
          <a:xfrm>
            <a:off x="1650617" y="5817359"/>
            <a:ext cx="2379998" cy="584775"/>
          </a:xfrm>
          <a:prstGeom prst="rect">
            <a:avLst/>
          </a:prstGeom>
          <a:noFill/>
        </p:spPr>
        <p:txBody>
          <a:bodyPr wrap="square" rtlCol="0">
            <a:spAutoFit/>
          </a:bodyPr>
          <a:lstStyle/>
          <a:p>
            <a:r>
              <a:rPr lang="en-US" sz="1600" dirty="0">
                <a:latin typeface="Franklin Gothic Medium" panose="020B0603020102020204" pitchFamily="34" charset="0"/>
              </a:rPr>
              <a:t>Health Systems and Partner Organizations</a:t>
            </a:r>
          </a:p>
        </p:txBody>
      </p:sp>
      <p:sp>
        <p:nvSpPr>
          <p:cNvPr id="30" name="TextBox 29">
            <a:extLst>
              <a:ext uri="{FF2B5EF4-FFF2-40B4-BE49-F238E27FC236}">
                <a16:creationId xmlns:a16="http://schemas.microsoft.com/office/drawing/2014/main" xmlns="" id="{D1E819A8-4FB2-A144-839B-9995452FBDB8}"/>
              </a:ext>
            </a:extLst>
          </p:cNvPr>
          <p:cNvSpPr txBox="1"/>
          <p:nvPr/>
        </p:nvSpPr>
        <p:spPr>
          <a:xfrm>
            <a:off x="118528" y="5672361"/>
            <a:ext cx="1903121" cy="830997"/>
          </a:xfrm>
          <a:prstGeom prst="rect">
            <a:avLst/>
          </a:prstGeom>
          <a:noFill/>
        </p:spPr>
        <p:txBody>
          <a:bodyPr wrap="square" rtlCol="0">
            <a:spAutoFit/>
          </a:bodyPr>
          <a:lstStyle/>
          <a:p>
            <a:r>
              <a:rPr lang="en-US" sz="4800" b="1" dirty="0">
                <a:solidFill>
                  <a:srgbClr val="0033A0"/>
                </a:solidFill>
                <a:latin typeface="Franklin Gothic Medium" panose="020B0603020102020204" pitchFamily="34" charset="0"/>
              </a:rPr>
              <a:t>100+</a:t>
            </a:r>
            <a:endParaRPr lang="en-US" sz="4800" dirty="0">
              <a:latin typeface="Franklin Gothic Medium" panose="020B0603020102020204" pitchFamily="34" charset="0"/>
            </a:endParaRPr>
          </a:p>
        </p:txBody>
      </p:sp>
      <p:sp>
        <p:nvSpPr>
          <p:cNvPr id="68" name="TextBox 67">
            <a:extLst>
              <a:ext uri="{FF2B5EF4-FFF2-40B4-BE49-F238E27FC236}">
                <a16:creationId xmlns:a16="http://schemas.microsoft.com/office/drawing/2014/main" xmlns="" id="{06AB192D-C682-F64D-9F7A-511322654605}"/>
              </a:ext>
            </a:extLst>
          </p:cNvPr>
          <p:cNvSpPr txBox="1"/>
          <p:nvPr/>
        </p:nvSpPr>
        <p:spPr>
          <a:xfrm>
            <a:off x="-43336" y="4242599"/>
            <a:ext cx="2183005" cy="276999"/>
          </a:xfrm>
          <a:prstGeom prst="rect">
            <a:avLst/>
          </a:prstGeom>
          <a:noFill/>
        </p:spPr>
        <p:txBody>
          <a:bodyPr wrap="square" rtlCol="0">
            <a:spAutoFit/>
          </a:bodyPr>
          <a:lstStyle/>
          <a:p>
            <a:pPr algn="ctr"/>
            <a:r>
              <a:rPr lang="en-US" sz="1200" b="1" dirty="0">
                <a:solidFill>
                  <a:srgbClr val="0033A0"/>
                </a:solidFill>
                <a:latin typeface="Franklin Gothic Medium" panose="020B0603020102020204" pitchFamily="34" charset="0"/>
              </a:rPr>
              <a:t>Lung Cancer Network</a:t>
            </a:r>
          </a:p>
        </p:txBody>
      </p:sp>
      <p:pic>
        <p:nvPicPr>
          <p:cNvPr id="34" name="Graphic 33" descr="Add">
            <a:extLst>
              <a:ext uri="{FF2B5EF4-FFF2-40B4-BE49-F238E27FC236}">
                <a16:creationId xmlns:a16="http://schemas.microsoft.com/office/drawing/2014/main" xmlns="" id="{6E8079F0-41CE-2B46-9DB1-7D9F974A3671}"/>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3748724" y="2249060"/>
            <a:ext cx="229336" cy="229336"/>
          </a:xfrm>
          <a:prstGeom prst="rect">
            <a:avLst/>
          </a:prstGeom>
        </p:spPr>
      </p:pic>
      <p:pic>
        <p:nvPicPr>
          <p:cNvPr id="35" name="Graphic 34" descr="Add">
            <a:extLst>
              <a:ext uri="{FF2B5EF4-FFF2-40B4-BE49-F238E27FC236}">
                <a16:creationId xmlns:a16="http://schemas.microsoft.com/office/drawing/2014/main" xmlns="" id="{BC1EAE38-D5F3-8447-ACFC-2313962FAA21}"/>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809564" y="2249060"/>
            <a:ext cx="229336" cy="229336"/>
          </a:xfrm>
          <a:prstGeom prst="rect">
            <a:avLst/>
          </a:prstGeom>
        </p:spPr>
      </p:pic>
      <p:pic>
        <p:nvPicPr>
          <p:cNvPr id="4" name="Picture 3">
            <a:extLst>
              <a:ext uri="{FF2B5EF4-FFF2-40B4-BE49-F238E27FC236}">
                <a16:creationId xmlns:a16="http://schemas.microsoft.com/office/drawing/2014/main" xmlns="" id="{FC850BFD-7227-4941-BE0C-7A6E4035EB90}"/>
              </a:ext>
            </a:extLst>
          </p:cNvPr>
          <p:cNvPicPr>
            <a:picLocks noChangeAspect="1"/>
          </p:cNvPicPr>
          <p:nvPr/>
        </p:nvPicPr>
        <p:blipFill>
          <a:blip r:embed="rId18"/>
          <a:stretch>
            <a:fillRect/>
          </a:stretch>
        </p:blipFill>
        <p:spPr>
          <a:xfrm>
            <a:off x="2175263" y="3641176"/>
            <a:ext cx="1179748" cy="837476"/>
          </a:xfrm>
          <a:prstGeom prst="rect">
            <a:avLst/>
          </a:prstGeom>
        </p:spPr>
      </p:pic>
      <p:pic>
        <p:nvPicPr>
          <p:cNvPr id="9" name="Picture 8">
            <a:extLst>
              <a:ext uri="{FF2B5EF4-FFF2-40B4-BE49-F238E27FC236}">
                <a16:creationId xmlns:a16="http://schemas.microsoft.com/office/drawing/2014/main" xmlns="" id="{115F62C8-6A3A-EF4D-B03D-4270A17D84F6}"/>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t="-1867" b="-1"/>
          <a:stretch/>
        </p:blipFill>
        <p:spPr>
          <a:xfrm>
            <a:off x="2145936" y="5127648"/>
            <a:ext cx="1336417" cy="332057"/>
          </a:xfrm>
          <a:prstGeom prst="rect">
            <a:avLst/>
          </a:prstGeom>
        </p:spPr>
      </p:pic>
      <p:pic>
        <p:nvPicPr>
          <p:cNvPr id="13" name="Picture 12">
            <a:extLst>
              <a:ext uri="{FF2B5EF4-FFF2-40B4-BE49-F238E27FC236}">
                <a16:creationId xmlns:a16="http://schemas.microsoft.com/office/drawing/2014/main" xmlns="" id="{F1109A8E-6540-A74B-B197-177310FD4C6B}"/>
              </a:ext>
            </a:extLst>
          </p:cNvPr>
          <p:cNvPicPr>
            <a:picLocks noChangeAspect="1"/>
          </p:cNvPicPr>
          <p:nvPr/>
        </p:nvPicPr>
        <p:blipFill>
          <a:blip r:embed="rId20"/>
          <a:stretch>
            <a:fillRect/>
          </a:stretch>
        </p:blipFill>
        <p:spPr>
          <a:xfrm>
            <a:off x="2156602" y="4820249"/>
            <a:ext cx="1298393" cy="401565"/>
          </a:xfrm>
          <a:prstGeom prst="rect">
            <a:avLst/>
          </a:prstGeom>
        </p:spPr>
      </p:pic>
      <p:grpSp>
        <p:nvGrpSpPr>
          <p:cNvPr id="50" name="Group 49">
            <a:extLst>
              <a:ext uri="{FF2B5EF4-FFF2-40B4-BE49-F238E27FC236}">
                <a16:creationId xmlns:a16="http://schemas.microsoft.com/office/drawing/2014/main" xmlns="" id="{ECA8CEA8-979D-5249-BB9F-ABF39DDC59C3}"/>
              </a:ext>
            </a:extLst>
          </p:cNvPr>
          <p:cNvGrpSpPr/>
          <p:nvPr/>
        </p:nvGrpSpPr>
        <p:grpSpPr>
          <a:xfrm>
            <a:off x="6335366" y="2497200"/>
            <a:ext cx="2751523" cy="1617703"/>
            <a:chOff x="6327070" y="2497200"/>
            <a:chExt cx="2751523" cy="1617703"/>
          </a:xfrm>
        </p:grpSpPr>
        <p:pic>
          <p:nvPicPr>
            <p:cNvPr id="51" name="Picture 50">
              <a:extLst>
                <a:ext uri="{FF2B5EF4-FFF2-40B4-BE49-F238E27FC236}">
                  <a16:creationId xmlns:a16="http://schemas.microsoft.com/office/drawing/2014/main" xmlns="" id="{ACF87D1E-01FF-A94C-9E14-E875068C4C52}"/>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6327070" y="2497200"/>
              <a:ext cx="2751523" cy="1617703"/>
            </a:xfrm>
            <a:prstGeom prst="rect">
              <a:avLst/>
            </a:prstGeom>
            <a:ln>
              <a:noFill/>
            </a:ln>
          </p:spPr>
        </p:pic>
        <p:sp>
          <p:nvSpPr>
            <p:cNvPr id="52" name="Oval 51">
              <a:extLst>
                <a:ext uri="{FF2B5EF4-FFF2-40B4-BE49-F238E27FC236}">
                  <a16:creationId xmlns:a16="http://schemas.microsoft.com/office/drawing/2014/main" xmlns="" id="{54F0FE73-BE90-F146-B28E-DF0DE2D4C365}"/>
                </a:ext>
              </a:extLst>
            </p:cNvPr>
            <p:cNvSpPr/>
            <p:nvPr/>
          </p:nvSpPr>
          <p:spPr>
            <a:xfrm>
              <a:off x="7814733" y="3154138"/>
              <a:ext cx="414867" cy="283329"/>
            </a:xfrm>
            <a:prstGeom prst="ellipse">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53" name="TextBox 52">
              <a:extLst>
                <a:ext uri="{FF2B5EF4-FFF2-40B4-BE49-F238E27FC236}">
                  <a16:creationId xmlns:a16="http://schemas.microsoft.com/office/drawing/2014/main" xmlns="" id="{6A18297A-9D5D-F04A-BEFA-734147DC2FED}"/>
                </a:ext>
              </a:extLst>
            </p:cNvPr>
            <p:cNvSpPr txBox="1"/>
            <p:nvPr/>
          </p:nvSpPr>
          <p:spPr>
            <a:xfrm>
              <a:off x="7580733" y="3441159"/>
              <a:ext cx="882866" cy="430887"/>
            </a:xfrm>
            <a:prstGeom prst="rect">
              <a:avLst/>
            </a:prstGeom>
            <a:noFill/>
          </p:spPr>
          <p:txBody>
            <a:bodyPr wrap="square" rtlCol="0">
              <a:spAutoFit/>
            </a:bodyPr>
            <a:lstStyle/>
            <a:p>
              <a:pPr algn="ctr"/>
              <a:r>
                <a:rPr lang="en-US" sz="1100" b="1" dirty="0">
                  <a:latin typeface="Franklin Gothic Medium" panose="020B0603020102020204" pitchFamily="34" charset="0"/>
                </a:rPr>
                <a:t>10%</a:t>
              </a:r>
            </a:p>
            <a:p>
              <a:pPr algn="ctr"/>
              <a:r>
                <a:rPr lang="en-US" sz="1100" b="1" dirty="0">
                  <a:latin typeface="Franklin Gothic Medium" panose="020B0603020102020204" pitchFamily="34" charset="0"/>
                </a:rPr>
                <a:t>4</a:t>
              </a:r>
              <a:r>
                <a:rPr lang="en-US" sz="1100" b="1" baseline="30000" dirty="0">
                  <a:latin typeface="Franklin Gothic Medium" panose="020B0603020102020204" pitchFamily="34" charset="0"/>
                </a:rPr>
                <a:t>th</a:t>
              </a:r>
              <a:r>
                <a:rPr lang="en-US" sz="1100" b="1" dirty="0">
                  <a:latin typeface="Franklin Gothic Medium" panose="020B0603020102020204" pitchFamily="34" charset="0"/>
                </a:rPr>
                <a:t> highest</a:t>
              </a:r>
            </a:p>
          </p:txBody>
        </p:sp>
      </p:grpSp>
      <p:sp>
        <p:nvSpPr>
          <p:cNvPr id="46" name="Left-Right Arrow 45">
            <a:extLst>
              <a:ext uri="{FF2B5EF4-FFF2-40B4-BE49-F238E27FC236}">
                <a16:creationId xmlns:a16="http://schemas.microsoft.com/office/drawing/2014/main" xmlns="" id="{770AE538-F1E5-0D48-A07C-788DBBDC659F}"/>
              </a:ext>
            </a:extLst>
          </p:cNvPr>
          <p:cNvSpPr/>
          <p:nvPr/>
        </p:nvSpPr>
        <p:spPr>
          <a:xfrm>
            <a:off x="2191837" y="1311887"/>
            <a:ext cx="916487"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sp>
        <p:nvSpPr>
          <p:cNvPr id="47" name="Left-Right Arrow 46">
            <a:extLst>
              <a:ext uri="{FF2B5EF4-FFF2-40B4-BE49-F238E27FC236}">
                <a16:creationId xmlns:a16="http://schemas.microsoft.com/office/drawing/2014/main" xmlns="" id="{CE781CF5-39E6-0541-8FC4-621776C3B2B9}"/>
              </a:ext>
            </a:extLst>
          </p:cNvPr>
          <p:cNvSpPr/>
          <p:nvPr/>
        </p:nvSpPr>
        <p:spPr>
          <a:xfrm>
            <a:off x="5709018" y="1311887"/>
            <a:ext cx="916487"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spTree>
    <p:extLst>
      <p:ext uri="{BB962C8B-B14F-4D97-AF65-F5344CB8AC3E}">
        <p14:creationId xmlns:p14="http://schemas.microsoft.com/office/powerpoint/2010/main" val="30216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6" grpId="0" animBg="1"/>
      <p:bldP spid="67"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 y="227164"/>
            <a:ext cx="9144083" cy="871292"/>
          </a:xfrm>
        </p:spPr>
        <p:txBody>
          <a:bodyPr/>
          <a:lstStyle/>
          <a:p>
            <a:pPr>
              <a:lnSpc>
                <a:spcPts val="3200"/>
              </a:lnSpc>
            </a:pPr>
            <a:r>
              <a:rPr lang="en-US" sz="3200" dirty="0"/>
              <a:t>Culturally-Targeted Cancer Prevention Interventions in Rural Appalachia</a:t>
            </a:r>
          </a:p>
        </p:txBody>
      </p:sp>
      <p:graphicFrame>
        <p:nvGraphicFramePr>
          <p:cNvPr id="5" name="Table 4">
            <a:extLst>
              <a:ext uri="{FF2B5EF4-FFF2-40B4-BE49-F238E27FC236}">
                <a16:creationId xmlns:a16="http://schemas.microsoft.com/office/drawing/2014/main" xmlns="" id="{471C2FBC-E154-7342-B29F-A3D38AC11061}"/>
              </a:ext>
            </a:extLst>
          </p:cNvPr>
          <p:cNvGraphicFramePr>
            <a:graphicFrameLocks noGrp="1"/>
          </p:cNvGraphicFramePr>
          <p:nvPr>
            <p:extLst>
              <p:ext uri="{D42A27DB-BD31-4B8C-83A1-F6EECF244321}">
                <p14:modId xmlns:p14="http://schemas.microsoft.com/office/powerpoint/2010/main" val="3953249774"/>
              </p:ext>
            </p:extLst>
          </p:nvPr>
        </p:nvGraphicFramePr>
        <p:xfrm>
          <a:off x="78213" y="1310516"/>
          <a:ext cx="2379999" cy="1951617"/>
        </p:xfrm>
        <a:graphic>
          <a:graphicData uri="http://schemas.openxmlformats.org/drawingml/2006/table">
            <a:tbl>
              <a:tblPr firstRow="1" bandRow="1">
                <a:tableStyleId>{5940675A-B579-460E-94D1-54222C63F5DA}</a:tableStyleId>
              </a:tblPr>
              <a:tblGrid>
                <a:gridCol w="2379999">
                  <a:extLst>
                    <a:ext uri="{9D8B030D-6E8A-4147-A177-3AD203B41FA5}">
                      <a16:colId xmlns:a16="http://schemas.microsoft.com/office/drawing/2014/main" xmlns="" val="1684310423"/>
                    </a:ext>
                  </a:extLst>
                </a:gridCol>
              </a:tblGrid>
              <a:tr h="565785">
                <a:tc>
                  <a:txBody>
                    <a:bodyPr/>
                    <a:lstStyle/>
                    <a:p>
                      <a:pPr marL="0" algn="ctr" defTabSz="914400" rtl="0" eaLnBrk="1" latinLnBrk="0" hangingPunct="1"/>
                      <a:r>
                        <a:rPr lang="en-US" sz="1800" b="0" kern="1200" dirty="0">
                          <a:solidFill>
                            <a:schemeClr val="bg1"/>
                          </a:solidFill>
                          <a:latin typeface="Franklin Gothic Medium" panose="020B0603020102020204" pitchFamily="34" charset="0"/>
                          <a:ea typeface="+mn-ea"/>
                          <a:cs typeface="+mn-cs"/>
                        </a:rPr>
                        <a:t>Kentucky Needs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2440016542"/>
                  </a:ext>
                </a:extLst>
              </a:tr>
              <a:tr h="1385832">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00000">
                        <a:alpha val="29804"/>
                      </a:srgbClr>
                    </a:solidFill>
                  </a:tcPr>
                </a:tc>
                <a:extLst>
                  <a:ext uri="{0D108BD9-81ED-4DB2-BD59-A6C34878D82A}">
                    <a16:rowId xmlns:a16="http://schemas.microsoft.com/office/drawing/2014/main" xmlns="" val="525840648"/>
                  </a:ext>
                </a:extLst>
              </a:tr>
            </a:tbl>
          </a:graphicData>
        </a:graphic>
      </p:graphicFrame>
      <p:graphicFrame>
        <p:nvGraphicFramePr>
          <p:cNvPr id="6" name="Table 5">
            <a:extLst>
              <a:ext uri="{FF2B5EF4-FFF2-40B4-BE49-F238E27FC236}">
                <a16:creationId xmlns:a16="http://schemas.microsoft.com/office/drawing/2014/main" xmlns="" id="{6CD3C265-0BB1-A64B-8AE6-2072E9AEF764}"/>
              </a:ext>
            </a:extLst>
          </p:cNvPr>
          <p:cNvGraphicFramePr>
            <a:graphicFrameLocks noGrp="1"/>
          </p:cNvGraphicFramePr>
          <p:nvPr>
            <p:extLst>
              <p:ext uri="{D42A27DB-BD31-4B8C-83A1-F6EECF244321}">
                <p14:modId xmlns:p14="http://schemas.microsoft.com/office/powerpoint/2010/main" val="3859090157"/>
              </p:ext>
            </p:extLst>
          </p:nvPr>
        </p:nvGraphicFramePr>
        <p:xfrm>
          <a:off x="6363383" y="1310309"/>
          <a:ext cx="2688184" cy="5114242"/>
        </p:xfrm>
        <a:graphic>
          <a:graphicData uri="http://schemas.openxmlformats.org/drawingml/2006/table">
            <a:tbl>
              <a:tblPr firstRow="1" bandRow="1">
                <a:tableStyleId>{5940675A-B579-460E-94D1-54222C63F5DA}</a:tableStyleId>
              </a:tblPr>
              <a:tblGrid>
                <a:gridCol w="2688184">
                  <a:extLst>
                    <a:ext uri="{9D8B030D-6E8A-4147-A177-3AD203B41FA5}">
                      <a16:colId xmlns:a16="http://schemas.microsoft.com/office/drawing/2014/main" xmlns="" val="1684310423"/>
                    </a:ext>
                  </a:extLst>
                </a:gridCol>
              </a:tblGrid>
              <a:tr h="531755">
                <a:tc>
                  <a:txBody>
                    <a:bodyPr/>
                    <a:lstStyle/>
                    <a:p>
                      <a:pPr marL="0" algn="ctr" defTabSz="914400" rtl="0" eaLnBrk="1" latinLnBrk="0" hangingPunct="1"/>
                      <a:r>
                        <a:rPr lang="en-US" sz="1800" b="0" kern="1200" dirty="0">
                          <a:solidFill>
                            <a:schemeClr val="bg1"/>
                          </a:solidFill>
                          <a:latin typeface="Franklin Gothic Medium" panose="020B0603020102020204" pitchFamily="34" charset="0"/>
                          <a:ea typeface="+mn-ea"/>
                          <a:cs typeface="+mn-cs"/>
                        </a:rPr>
                        <a:t>Outcomes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33A0"/>
                    </a:solidFill>
                  </a:tcPr>
                </a:tc>
                <a:extLst>
                  <a:ext uri="{0D108BD9-81ED-4DB2-BD59-A6C34878D82A}">
                    <a16:rowId xmlns:a16="http://schemas.microsoft.com/office/drawing/2014/main" xmlns="" val="2440016542"/>
                  </a:ext>
                </a:extLst>
              </a:tr>
              <a:tr h="4582487">
                <a:tc>
                  <a:txBody>
                    <a:bodyPr/>
                    <a:lstStyle/>
                    <a:p>
                      <a:pPr algn="ctr">
                        <a:spcBef>
                          <a:spcPts val="600"/>
                        </a:spcBef>
                      </a:pPr>
                      <a:endParaRPr lang="en-US" sz="1400" dirty="0">
                        <a:solidFill>
                          <a:schemeClr val="tx1"/>
                        </a:solidFill>
                        <a:latin typeface="Franklin Gothic Medium" panose="020B06030201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5E2FF"/>
                    </a:solidFill>
                  </a:tcPr>
                </a:tc>
                <a:extLst>
                  <a:ext uri="{0D108BD9-81ED-4DB2-BD59-A6C34878D82A}">
                    <a16:rowId xmlns:a16="http://schemas.microsoft.com/office/drawing/2014/main" xmlns="" val="525840648"/>
                  </a:ext>
                </a:extLst>
              </a:tr>
            </a:tbl>
          </a:graphicData>
        </a:graphic>
      </p:graphicFrame>
      <p:graphicFrame>
        <p:nvGraphicFramePr>
          <p:cNvPr id="10" name="Table 9">
            <a:extLst>
              <a:ext uri="{FF2B5EF4-FFF2-40B4-BE49-F238E27FC236}">
                <a16:creationId xmlns:a16="http://schemas.microsoft.com/office/drawing/2014/main" xmlns="" id="{391B5747-CF02-2F4A-96D2-2C9E454CE48E}"/>
              </a:ext>
            </a:extLst>
          </p:cNvPr>
          <p:cNvGraphicFramePr>
            <a:graphicFrameLocks noGrp="1"/>
          </p:cNvGraphicFramePr>
          <p:nvPr>
            <p:extLst>
              <p:ext uri="{D42A27DB-BD31-4B8C-83A1-F6EECF244321}">
                <p14:modId xmlns:p14="http://schemas.microsoft.com/office/powerpoint/2010/main" val="1568343241"/>
              </p:ext>
            </p:extLst>
          </p:nvPr>
        </p:nvGraphicFramePr>
        <p:xfrm>
          <a:off x="2835138" y="1310257"/>
          <a:ext cx="3151319" cy="1965137"/>
        </p:xfrm>
        <a:graphic>
          <a:graphicData uri="http://schemas.openxmlformats.org/drawingml/2006/table">
            <a:tbl>
              <a:tblPr firstRow="1" bandRow="1">
                <a:tableStyleId>{5940675A-B579-460E-94D1-54222C63F5DA}</a:tableStyleId>
              </a:tblPr>
              <a:tblGrid>
                <a:gridCol w="3151319">
                  <a:extLst>
                    <a:ext uri="{9D8B030D-6E8A-4147-A177-3AD203B41FA5}">
                      <a16:colId xmlns:a16="http://schemas.microsoft.com/office/drawing/2014/main" xmlns="" val="1684310423"/>
                    </a:ext>
                  </a:extLst>
                </a:gridCol>
              </a:tblGrid>
              <a:tr h="542294">
                <a:tc>
                  <a:txBody>
                    <a:bodyPr/>
                    <a:lstStyle/>
                    <a:p>
                      <a:pPr marL="0" algn="ctr" defTabSz="914400" rtl="0" eaLnBrk="1" latinLnBrk="0" hangingPunct="1">
                        <a:lnSpc>
                          <a:spcPts val="1900"/>
                        </a:lnSpc>
                      </a:pPr>
                      <a:r>
                        <a:rPr lang="en-US" sz="1800" b="0" kern="1200" dirty="0">
                          <a:solidFill>
                            <a:schemeClr val="bg1"/>
                          </a:solidFill>
                          <a:latin typeface="Franklin Gothic Medium" panose="020B0603020102020204" pitchFamily="34" charset="0"/>
                          <a:ea typeface="+mn-ea"/>
                          <a:cs typeface="+mn-cs"/>
                        </a:rPr>
                        <a:t>Community-Identified </a:t>
                      </a:r>
                      <a:br>
                        <a:rPr lang="en-US" sz="1800" b="0" kern="1200" dirty="0">
                          <a:solidFill>
                            <a:schemeClr val="bg1"/>
                          </a:solidFill>
                          <a:latin typeface="Franklin Gothic Medium" panose="020B0603020102020204" pitchFamily="34" charset="0"/>
                          <a:ea typeface="+mn-ea"/>
                          <a:cs typeface="+mn-cs"/>
                        </a:rPr>
                      </a:br>
                      <a:r>
                        <a:rPr lang="en-US" sz="1800" b="0" kern="1200" dirty="0">
                          <a:solidFill>
                            <a:schemeClr val="bg1"/>
                          </a:solidFill>
                          <a:latin typeface="Franklin Gothic Medium" panose="020B0603020102020204" pitchFamily="34" charset="0"/>
                          <a:ea typeface="+mn-ea"/>
                          <a:cs typeface="+mn-cs"/>
                        </a:rPr>
                        <a:t>Priorities</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solidFill>
                  </a:tcPr>
                </a:tc>
                <a:extLst>
                  <a:ext uri="{0D108BD9-81ED-4DB2-BD59-A6C34878D82A}">
                    <a16:rowId xmlns:a16="http://schemas.microsoft.com/office/drawing/2014/main" xmlns="" val="2440016542"/>
                  </a:ext>
                </a:extLst>
              </a:tr>
              <a:tr h="1413957">
                <a:tc>
                  <a:txBody>
                    <a:bodyPr/>
                    <a:lstStyle/>
                    <a:p>
                      <a:pPr algn="ctr">
                        <a:spcBef>
                          <a:spcPts val="600"/>
                        </a:spcBef>
                      </a:pPr>
                      <a:endParaRPr lang="en-US" sz="1100" dirty="0">
                        <a:latin typeface="Franklin Gothic Medium" panose="020B0603020102020204" pitchFamily="34" charset="0"/>
                      </a:endParaRPr>
                    </a:p>
                    <a:p>
                      <a:pPr algn="ctr">
                        <a:spcBef>
                          <a:spcPts val="600"/>
                        </a:spcBef>
                      </a:pPr>
                      <a:endParaRPr lang="en-US" sz="1100" dirty="0">
                        <a:latin typeface="Franklin Gothic Medium" panose="020B0603020102020204" pitchFamily="34" charset="0"/>
                      </a:endParaRPr>
                    </a:p>
                    <a:p>
                      <a:pPr algn="ctr">
                        <a:spcBef>
                          <a:spcPts val="600"/>
                        </a:spcBef>
                      </a:pPr>
                      <a:endParaRPr lang="en-US" sz="1400" dirty="0">
                        <a:latin typeface="Franklin Gothic Medium" panose="020B0603020102020204" pitchFamily="34" charset="0"/>
                      </a:endParaRPr>
                    </a:p>
                    <a:p>
                      <a:pPr algn="ctr">
                        <a:spcBef>
                          <a:spcPts val="600"/>
                        </a:spcBef>
                      </a:pPr>
                      <a:endParaRPr lang="en-US" sz="1400" b="1" dirty="0">
                        <a:latin typeface="Franklin Gothic Medium" panose="020B0603020102020204" pitchFamily="34" charset="0"/>
                      </a:endParaRPr>
                    </a:p>
                  </a:txBody>
                  <a:tcPr marL="0" marR="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66A91E">
                        <a:alpha val="38824"/>
                      </a:srgbClr>
                    </a:solidFill>
                  </a:tcPr>
                </a:tc>
                <a:extLst>
                  <a:ext uri="{0D108BD9-81ED-4DB2-BD59-A6C34878D82A}">
                    <a16:rowId xmlns:a16="http://schemas.microsoft.com/office/drawing/2014/main" xmlns="" val="525840648"/>
                  </a:ext>
                </a:extLst>
              </a:tr>
            </a:tbl>
          </a:graphicData>
        </a:graphic>
      </p:graphicFrame>
      <p:sp>
        <p:nvSpPr>
          <p:cNvPr id="15" name="TextBox 14">
            <a:extLst>
              <a:ext uri="{FF2B5EF4-FFF2-40B4-BE49-F238E27FC236}">
                <a16:creationId xmlns:a16="http://schemas.microsoft.com/office/drawing/2014/main" xmlns="" id="{23D8DB5C-9750-524C-9A49-65224FA98D58}"/>
              </a:ext>
            </a:extLst>
          </p:cNvPr>
          <p:cNvSpPr txBox="1"/>
          <p:nvPr/>
        </p:nvSpPr>
        <p:spPr>
          <a:xfrm>
            <a:off x="110180" y="2617378"/>
            <a:ext cx="1126981" cy="507831"/>
          </a:xfrm>
          <a:prstGeom prst="rect">
            <a:avLst/>
          </a:prstGeom>
          <a:noFill/>
        </p:spPr>
        <p:txBody>
          <a:bodyPr wrap="square" rtlCol="0">
            <a:spAutoFit/>
          </a:bodyPr>
          <a:lstStyle/>
          <a:p>
            <a:pPr algn="ctr"/>
            <a:r>
              <a:rPr lang="en-US" sz="1350" dirty="0">
                <a:latin typeface="Franklin Gothic Medium" panose="020B0603020102020204" pitchFamily="34" charset="0"/>
              </a:rPr>
              <a:t>Cervical Cancer</a:t>
            </a:r>
          </a:p>
        </p:txBody>
      </p:sp>
      <p:sp>
        <p:nvSpPr>
          <p:cNvPr id="16" name="TextBox 15">
            <a:extLst>
              <a:ext uri="{FF2B5EF4-FFF2-40B4-BE49-F238E27FC236}">
                <a16:creationId xmlns:a16="http://schemas.microsoft.com/office/drawing/2014/main" xmlns="" id="{97027002-A0BD-3A43-97DB-0427B99F8D2F}"/>
              </a:ext>
            </a:extLst>
          </p:cNvPr>
          <p:cNvSpPr txBox="1"/>
          <p:nvPr/>
        </p:nvSpPr>
        <p:spPr>
          <a:xfrm>
            <a:off x="1290886" y="2623400"/>
            <a:ext cx="1126981" cy="300082"/>
          </a:xfrm>
          <a:prstGeom prst="rect">
            <a:avLst/>
          </a:prstGeom>
          <a:noFill/>
        </p:spPr>
        <p:txBody>
          <a:bodyPr wrap="square" rtlCol="0">
            <a:spAutoFit/>
          </a:bodyPr>
          <a:lstStyle/>
          <a:p>
            <a:pPr algn="ctr"/>
            <a:r>
              <a:rPr lang="en-US" sz="1350" dirty="0">
                <a:latin typeface="Franklin Gothic Medium" panose="020B0603020102020204" pitchFamily="34" charset="0"/>
              </a:rPr>
              <a:t>Obesity</a:t>
            </a:r>
          </a:p>
        </p:txBody>
      </p:sp>
      <p:pic>
        <p:nvPicPr>
          <p:cNvPr id="44" name="Picture 43" descr="A close up of a logo&#10;&#10;Description automatically generated">
            <a:extLst>
              <a:ext uri="{FF2B5EF4-FFF2-40B4-BE49-F238E27FC236}">
                <a16:creationId xmlns:a16="http://schemas.microsoft.com/office/drawing/2014/main" xmlns="" id="{3050B18A-F9F8-6F4D-BC43-9DA507B35C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715" y="2063654"/>
            <a:ext cx="532607" cy="529457"/>
          </a:xfrm>
          <a:prstGeom prst="rect">
            <a:avLst/>
          </a:prstGeom>
        </p:spPr>
      </p:pic>
      <p:pic>
        <p:nvPicPr>
          <p:cNvPr id="46" name="Graphic 45" descr="Scale">
            <a:extLst>
              <a:ext uri="{FF2B5EF4-FFF2-40B4-BE49-F238E27FC236}">
                <a16:creationId xmlns:a16="http://schemas.microsoft.com/office/drawing/2014/main" xmlns="" id="{2F2FAF00-2649-A743-BC15-16081C167DB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43563" y="2028549"/>
            <a:ext cx="612096" cy="612096"/>
          </a:xfrm>
          <a:prstGeom prst="rect">
            <a:avLst/>
          </a:prstGeom>
        </p:spPr>
      </p:pic>
      <p:grpSp>
        <p:nvGrpSpPr>
          <p:cNvPr id="7" name="Group 6">
            <a:extLst>
              <a:ext uri="{FF2B5EF4-FFF2-40B4-BE49-F238E27FC236}">
                <a16:creationId xmlns:a16="http://schemas.microsoft.com/office/drawing/2014/main" xmlns="" id="{A2EDD9A8-D8D9-7749-8375-B9AC06531C7C}"/>
              </a:ext>
            </a:extLst>
          </p:cNvPr>
          <p:cNvGrpSpPr/>
          <p:nvPr/>
        </p:nvGrpSpPr>
        <p:grpSpPr>
          <a:xfrm>
            <a:off x="2709867" y="1979945"/>
            <a:ext cx="3366247" cy="1117252"/>
            <a:chOff x="2709867" y="1979945"/>
            <a:chExt cx="3366247" cy="1117252"/>
          </a:xfrm>
        </p:grpSpPr>
        <p:grpSp>
          <p:nvGrpSpPr>
            <p:cNvPr id="34" name="Group 33">
              <a:extLst>
                <a:ext uri="{FF2B5EF4-FFF2-40B4-BE49-F238E27FC236}">
                  <a16:creationId xmlns:a16="http://schemas.microsoft.com/office/drawing/2014/main" xmlns="" id="{DF8D85A4-C487-364B-A618-63819873BEDE}"/>
                </a:ext>
              </a:extLst>
            </p:cNvPr>
            <p:cNvGrpSpPr/>
            <p:nvPr/>
          </p:nvGrpSpPr>
          <p:grpSpPr>
            <a:xfrm>
              <a:off x="2709867" y="1979945"/>
              <a:ext cx="1126982" cy="1103623"/>
              <a:chOff x="5280167" y="1909268"/>
              <a:chExt cx="1502641" cy="1471497"/>
            </a:xfrm>
          </p:grpSpPr>
          <p:sp>
            <p:nvSpPr>
              <p:cNvPr id="38" name="TextBox 37">
                <a:extLst>
                  <a:ext uri="{FF2B5EF4-FFF2-40B4-BE49-F238E27FC236}">
                    <a16:creationId xmlns:a16="http://schemas.microsoft.com/office/drawing/2014/main" xmlns="" id="{E31D7957-6F0C-7F49-A665-B48A0D2EAA47}"/>
                  </a:ext>
                </a:extLst>
              </p:cNvPr>
              <p:cNvSpPr txBox="1"/>
              <p:nvPr/>
            </p:nvSpPr>
            <p:spPr>
              <a:xfrm>
                <a:off x="5280167" y="2703657"/>
                <a:ext cx="1502641" cy="677108"/>
              </a:xfrm>
              <a:prstGeom prst="rect">
                <a:avLst/>
              </a:prstGeom>
              <a:noFill/>
            </p:spPr>
            <p:txBody>
              <a:bodyPr wrap="square" rtlCol="0">
                <a:spAutoFit/>
              </a:bodyPr>
              <a:lstStyle/>
              <a:p>
                <a:pPr algn="ctr"/>
                <a:r>
                  <a:rPr lang="en-US" sz="1350" dirty="0">
                    <a:latin typeface="Franklin Gothic Medium" panose="020B0603020102020204" pitchFamily="34" charset="0"/>
                  </a:rPr>
                  <a:t>Early Detection</a:t>
                </a:r>
              </a:p>
            </p:txBody>
          </p:sp>
          <p:pic>
            <p:nvPicPr>
              <p:cNvPr id="40" name="Graphic 39" descr="Alarm clock">
                <a:extLst>
                  <a:ext uri="{FF2B5EF4-FFF2-40B4-BE49-F238E27FC236}">
                    <a16:creationId xmlns:a16="http://schemas.microsoft.com/office/drawing/2014/main" xmlns="" id="{D12767A7-7FAF-3345-B93C-18DE5CD746B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611892" y="1909268"/>
                <a:ext cx="839188" cy="839188"/>
              </a:xfrm>
              <a:prstGeom prst="rect">
                <a:avLst/>
              </a:prstGeom>
            </p:spPr>
          </p:pic>
        </p:grpSp>
        <p:pic>
          <p:nvPicPr>
            <p:cNvPr id="35" name="Graphic 34" descr="Smoking">
              <a:extLst>
                <a:ext uri="{FF2B5EF4-FFF2-40B4-BE49-F238E27FC236}">
                  <a16:creationId xmlns:a16="http://schemas.microsoft.com/office/drawing/2014/main" xmlns="" id="{98D4DA52-EFAB-D24A-9C3C-C8756986850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102966" y="1985830"/>
              <a:ext cx="553547" cy="553547"/>
            </a:xfrm>
            <a:prstGeom prst="rect">
              <a:avLst/>
            </a:prstGeom>
          </p:spPr>
        </p:pic>
        <p:cxnSp>
          <p:nvCxnSpPr>
            <p:cNvPr id="36" name="Straight Connector 35">
              <a:extLst>
                <a:ext uri="{FF2B5EF4-FFF2-40B4-BE49-F238E27FC236}">
                  <a16:creationId xmlns:a16="http://schemas.microsoft.com/office/drawing/2014/main" xmlns="" id="{6CF9FB1B-CE1D-D341-9900-6011D7F78BB6}"/>
                </a:ext>
              </a:extLst>
            </p:cNvPr>
            <p:cNvCxnSpPr>
              <a:cxnSpLocks/>
            </p:cNvCxnSpPr>
            <p:nvPr/>
          </p:nvCxnSpPr>
          <p:spPr>
            <a:xfrm>
              <a:off x="4127762" y="2176438"/>
              <a:ext cx="483841" cy="4110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71485B79-E0DC-1B42-87B4-76A4866318F2}"/>
                </a:ext>
              </a:extLst>
            </p:cNvPr>
            <p:cNvSpPr txBox="1"/>
            <p:nvPr/>
          </p:nvSpPr>
          <p:spPr>
            <a:xfrm>
              <a:off x="3821576" y="2589366"/>
              <a:ext cx="1126981" cy="507831"/>
            </a:xfrm>
            <a:prstGeom prst="rect">
              <a:avLst/>
            </a:prstGeom>
            <a:noFill/>
          </p:spPr>
          <p:txBody>
            <a:bodyPr wrap="square" rtlCol="0">
              <a:spAutoFit/>
            </a:bodyPr>
            <a:lstStyle/>
            <a:p>
              <a:pPr algn="ctr"/>
              <a:r>
                <a:rPr lang="en-US" sz="1350" dirty="0">
                  <a:latin typeface="Franklin Gothic Medium" panose="020B0603020102020204" pitchFamily="34" charset="0"/>
                </a:rPr>
                <a:t>Cessation</a:t>
              </a:r>
            </a:p>
            <a:p>
              <a:pPr algn="ctr"/>
              <a:r>
                <a:rPr lang="en-US" sz="1350" dirty="0">
                  <a:latin typeface="Franklin Gothic Medium" panose="020B0603020102020204" pitchFamily="34" charset="0"/>
                </a:rPr>
                <a:t>Support                                                                                                                                                                                                                                                                                                                                                                                                                                                                                                                                                                  </a:t>
              </a:r>
            </a:p>
          </p:txBody>
        </p:sp>
        <p:pic>
          <p:nvPicPr>
            <p:cNvPr id="33" name="Graphic 32" descr="Add">
              <a:extLst>
                <a:ext uri="{FF2B5EF4-FFF2-40B4-BE49-F238E27FC236}">
                  <a16:creationId xmlns:a16="http://schemas.microsoft.com/office/drawing/2014/main" xmlns="" id="{3236B3DD-5668-EC48-BD57-A0171F44B0C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660601" y="2216416"/>
              <a:ext cx="229336" cy="229336"/>
            </a:xfrm>
            <a:prstGeom prst="rect">
              <a:avLst/>
            </a:prstGeom>
          </p:spPr>
        </p:pic>
        <p:pic>
          <p:nvPicPr>
            <p:cNvPr id="51" name="Graphic 50" descr="Scales of justice">
              <a:extLst>
                <a:ext uri="{FF2B5EF4-FFF2-40B4-BE49-F238E27FC236}">
                  <a16:creationId xmlns:a16="http://schemas.microsoft.com/office/drawing/2014/main" xmlns="" id="{C9EB61D7-0297-DB4C-AB76-BDD9DC1EBFD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196197" y="2050293"/>
              <a:ext cx="590352" cy="590352"/>
            </a:xfrm>
            <a:prstGeom prst="rect">
              <a:avLst/>
            </a:prstGeom>
          </p:spPr>
        </p:pic>
        <p:sp>
          <p:nvSpPr>
            <p:cNvPr id="52" name="TextBox 51">
              <a:extLst>
                <a:ext uri="{FF2B5EF4-FFF2-40B4-BE49-F238E27FC236}">
                  <a16:creationId xmlns:a16="http://schemas.microsoft.com/office/drawing/2014/main" xmlns="" id="{0477737A-2A74-D14A-BE7A-ACB58E44EE43}"/>
                </a:ext>
              </a:extLst>
            </p:cNvPr>
            <p:cNvSpPr txBox="1"/>
            <p:nvPr/>
          </p:nvSpPr>
          <p:spPr>
            <a:xfrm>
              <a:off x="4949133" y="2588446"/>
              <a:ext cx="1126981" cy="507831"/>
            </a:xfrm>
            <a:prstGeom prst="rect">
              <a:avLst/>
            </a:prstGeom>
            <a:noFill/>
          </p:spPr>
          <p:txBody>
            <a:bodyPr wrap="square" rtlCol="0">
              <a:spAutoFit/>
            </a:bodyPr>
            <a:lstStyle/>
            <a:p>
              <a:pPr algn="ctr"/>
              <a:r>
                <a:rPr lang="en-US" sz="1350" dirty="0">
                  <a:latin typeface="Franklin Gothic Medium" panose="020B0603020102020204" pitchFamily="34" charset="0"/>
                </a:rPr>
                <a:t>Energy</a:t>
              </a:r>
            </a:p>
            <a:p>
              <a:pPr algn="ctr"/>
              <a:r>
                <a:rPr lang="en-US" sz="1350" dirty="0">
                  <a:latin typeface="Franklin Gothic Medium" panose="020B0603020102020204" pitchFamily="34" charset="0"/>
                </a:rPr>
                <a:t>Balance                                                                                                                                                                                                                                                                                                                                                                                                                                                                                                                                                                  </a:t>
              </a:r>
            </a:p>
          </p:txBody>
        </p:sp>
        <p:pic>
          <p:nvPicPr>
            <p:cNvPr id="53" name="Graphic 52" descr="Add">
              <a:extLst>
                <a:ext uri="{FF2B5EF4-FFF2-40B4-BE49-F238E27FC236}">
                  <a16:creationId xmlns:a16="http://schemas.microsoft.com/office/drawing/2014/main" xmlns="" id="{420BD22B-8450-DA47-967E-F1E20FD61F5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4810782" y="2213714"/>
              <a:ext cx="229336" cy="229336"/>
            </a:xfrm>
            <a:prstGeom prst="rect">
              <a:avLst/>
            </a:prstGeom>
          </p:spPr>
        </p:pic>
      </p:grpSp>
      <p:pic>
        <p:nvPicPr>
          <p:cNvPr id="19" name="Picture 18" descr="A group of people standing in a kitchen&#10;&#10;Description automatically generated">
            <a:extLst>
              <a:ext uri="{FF2B5EF4-FFF2-40B4-BE49-F238E27FC236}">
                <a16:creationId xmlns:a16="http://schemas.microsoft.com/office/drawing/2014/main" xmlns="" id="{BABA50D8-BC46-844F-8972-99A5CD051E5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56742" y="2830685"/>
            <a:ext cx="2342498" cy="1467192"/>
          </a:xfrm>
          <a:prstGeom prst="rect">
            <a:avLst/>
          </a:prstGeom>
          <a:ln>
            <a:solidFill>
              <a:srgbClr val="0033A0"/>
            </a:solidFill>
          </a:ln>
        </p:spPr>
      </p:pic>
      <p:pic>
        <p:nvPicPr>
          <p:cNvPr id="49" name="Picture 48" descr="A group of people standing in a room&#10;&#10;Description automatically generated">
            <a:extLst>
              <a:ext uri="{FF2B5EF4-FFF2-40B4-BE49-F238E27FC236}">
                <a16:creationId xmlns:a16="http://schemas.microsoft.com/office/drawing/2014/main" xmlns="" id="{CD23EFCD-C4B1-FB4C-89BE-7B1134FB02F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56742" y="4667921"/>
            <a:ext cx="2342498" cy="1500548"/>
          </a:xfrm>
          <a:prstGeom prst="rect">
            <a:avLst/>
          </a:prstGeom>
          <a:ln>
            <a:solidFill>
              <a:srgbClr val="0033A0"/>
            </a:solidFill>
          </a:ln>
        </p:spPr>
      </p:pic>
      <p:sp>
        <p:nvSpPr>
          <p:cNvPr id="18" name="Rectangle 17">
            <a:extLst>
              <a:ext uri="{FF2B5EF4-FFF2-40B4-BE49-F238E27FC236}">
                <a16:creationId xmlns:a16="http://schemas.microsoft.com/office/drawing/2014/main" xmlns="" id="{014C5C4E-1464-4540-83EE-85F18C5F4A03}"/>
              </a:ext>
            </a:extLst>
          </p:cNvPr>
          <p:cNvSpPr/>
          <p:nvPr/>
        </p:nvSpPr>
        <p:spPr>
          <a:xfrm>
            <a:off x="6359130" y="1965302"/>
            <a:ext cx="2688185" cy="715581"/>
          </a:xfrm>
          <a:prstGeom prst="rect">
            <a:avLst/>
          </a:prstGeom>
          <a:solidFill>
            <a:srgbClr val="D5E2FF"/>
          </a:solidFill>
          <a:ln>
            <a:noFill/>
          </a:ln>
        </p:spPr>
        <p:txBody>
          <a:bodyPr wrap="square">
            <a:spAutoFit/>
          </a:bodyPr>
          <a:lstStyle/>
          <a:p>
            <a:pPr algn="ctr">
              <a:spcBef>
                <a:spcPts val="450"/>
              </a:spcBef>
            </a:pPr>
            <a:r>
              <a:rPr lang="en-US" sz="1350" dirty="0">
                <a:latin typeface="Franklin Gothic Medium" panose="020B0603020102020204" pitchFamily="34" charset="0"/>
              </a:rPr>
              <a:t>Faith-Based and Food Environment Interventions for Energy Balance</a:t>
            </a:r>
            <a:endParaRPr lang="en-US" sz="1200" dirty="0">
              <a:latin typeface="Franklin Gothic Medium" panose="020B0603020102020204" pitchFamily="34" charset="0"/>
            </a:endParaRPr>
          </a:p>
        </p:txBody>
      </p:sp>
      <p:sp>
        <p:nvSpPr>
          <p:cNvPr id="31" name="Left-Right Arrow 30">
            <a:extLst>
              <a:ext uri="{FF2B5EF4-FFF2-40B4-BE49-F238E27FC236}">
                <a16:creationId xmlns:a16="http://schemas.microsoft.com/office/drawing/2014/main" xmlns="" id="{1735E449-8125-7B4E-9A1D-24DE169E767E}"/>
              </a:ext>
            </a:extLst>
          </p:cNvPr>
          <p:cNvSpPr/>
          <p:nvPr/>
        </p:nvSpPr>
        <p:spPr>
          <a:xfrm>
            <a:off x="2191837" y="1311887"/>
            <a:ext cx="916487"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sp>
        <p:nvSpPr>
          <p:cNvPr id="32" name="Left-Right Arrow 31">
            <a:extLst>
              <a:ext uri="{FF2B5EF4-FFF2-40B4-BE49-F238E27FC236}">
                <a16:creationId xmlns:a16="http://schemas.microsoft.com/office/drawing/2014/main" xmlns="" id="{286184DB-8FF5-F24A-84A5-ED77CFE74B1A}"/>
              </a:ext>
            </a:extLst>
          </p:cNvPr>
          <p:cNvSpPr/>
          <p:nvPr/>
        </p:nvSpPr>
        <p:spPr>
          <a:xfrm>
            <a:off x="5714550" y="1303745"/>
            <a:ext cx="916487" cy="548879"/>
          </a:xfrm>
          <a:prstGeom prst="leftRightArrow">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Franklin Gothic Medium" panose="020B0603020102020204" pitchFamily="34" charset="0"/>
            </a:endParaRPr>
          </a:p>
        </p:txBody>
      </p:sp>
      <p:pic>
        <p:nvPicPr>
          <p:cNvPr id="47" name="Picture Placeholder 14">
            <a:extLst>
              <a:ext uri="{FF2B5EF4-FFF2-40B4-BE49-F238E27FC236}">
                <a16:creationId xmlns:a16="http://schemas.microsoft.com/office/drawing/2014/main" xmlns="" id="{246F1B6A-9AB1-4F4E-87A8-F1F938565A1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a:xfrm>
            <a:off x="4071200" y="4587426"/>
            <a:ext cx="2018284" cy="1988697"/>
          </a:xfrm>
          <a:prstGeom prst="rect">
            <a:avLst/>
          </a:prstGeom>
          <a:noFill/>
        </p:spPr>
      </p:pic>
      <p:pic>
        <p:nvPicPr>
          <p:cNvPr id="3" name="Picture 2">
            <a:extLst>
              <a:ext uri="{FF2B5EF4-FFF2-40B4-BE49-F238E27FC236}">
                <a16:creationId xmlns:a16="http://schemas.microsoft.com/office/drawing/2014/main" xmlns="" id="{BBF12F2A-4BFD-8246-8959-770CD96B3104}"/>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4" y="4588819"/>
            <a:ext cx="4019356" cy="1989071"/>
          </a:xfrm>
          <a:prstGeom prst="rect">
            <a:avLst/>
          </a:prstGeom>
        </p:spPr>
      </p:pic>
      <p:pic>
        <p:nvPicPr>
          <p:cNvPr id="4" name="Picture 3">
            <a:extLst>
              <a:ext uri="{FF2B5EF4-FFF2-40B4-BE49-F238E27FC236}">
                <a16:creationId xmlns:a16="http://schemas.microsoft.com/office/drawing/2014/main" xmlns="" id="{775C162B-AD7F-E547-8413-041A0EF8437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60832" y="3396161"/>
            <a:ext cx="825428" cy="1206395"/>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xmlns="" id="{66708E4B-2A51-0143-81DA-DE83BFE5638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78260" y="3462101"/>
            <a:ext cx="1204626" cy="1157324"/>
          </a:xfrm>
          <a:prstGeom prst="rect">
            <a:avLst/>
          </a:prstGeom>
        </p:spPr>
      </p:pic>
    </p:spTree>
    <p:extLst>
      <p:ext uri="{BB962C8B-B14F-4D97-AF65-F5344CB8AC3E}">
        <p14:creationId xmlns:p14="http://schemas.microsoft.com/office/powerpoint/2010/main" val="1422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Markey Cancer Center (MCC): Our Mission</a:t>
            </a:r>
          </a:p>
        </p:txBody>
      </p:sp>
      <p:sp>
        <p:nvSpPr>
          <p:cNvPr id="9" name="Content Placeholder 8"/>
          <p:cNvSpPr>
            <a:spLocks noGrp="1"/>
          </p:cNvSpPr>
          <p:nvPr>
            <p:ph idx="1"/>
          </p:nvPr>
        </p:nvSpPr>
        <p:spPr>
          <a:xfrm>
            <a:off x="438783" y="1107903"/>
            <a:ext cx="8266434" cy="2195688"/>
          </a:xfrm>
        </p:spPr>
        <p:txBody>
          <a:bodyPr>
            <a:noAutofit/>
          </a:bodyPr>
          <a:lstStyle/>
          <a:p>
            <a:pPr marL="344488" indent="-344488"/>
            <a:r>
              <a:rPr lang="en-US" sz="2800" dirty="0">
                <a:latin typeface="Franklin Gothic Medium" panose="020B0603020102020204" pitchFamily="34" charset="0"/>
              </a:rPr>
              <a:t>To reduce cancer mortality in our state through a comprehensive program of cancer research, treatment, education, and community engagement with a particular focus on the underserved population of Appalachian Kentucky.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63284" y="3999552"/>
            <a:ext cx="2801056" cy="182343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26013" y="3999552"/>
            <a:ext cx="1990501" cy="182739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2888" y="3999552"/>
            <a:ext cx="1488723" cy="1824513"/>
          </a:xfrm>
          <a:prstGeom prst="rect">
            <a:avLst/>
          </a:prstGeom>
        </p:spPr>
      </p:pic>
      <p:pic>
        <p:nvPicPr>
          <p:cNvPr id="10" name="Picture 9" descr="Picture4.png"/>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578186" y="3999552"/>
            <a:ext cx="2460352" cy="1827941"/>
          </a:xfrm>
          <a:prstGeom prst="rect">
            <a:avLst/>
          </a:prstGeom>
        </p:spPr>
      </p:pic>
      <p:pic>
        <p:nvPicPr>
          <p:cNvPr id="11" name="Picture 10" descr="Markey Difference.tif"/>
          <p:cNvPicPr>
            <a:picLocks noChangeAspect="1"/>
          </p:cNvPicPr>
          <p:nvPr/>
        </p:nvPicPr>
        <p:blipFill rotWithShape="1">
          <a:blip r:embed="rId7" cstate="print">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1828800" y="6089805"/>
            <a:ext cx="5486400" cy="613318"/>
          </a:xfrm>
          <a:prstGeom prst="rect">
            <a:avLst/>
          </a:prstGeom>
        </p:spPr>
      </p:pic>
    </p:spTree>
    <p:extLst>
      <p:ext uri="{BB962C8B-B14F-4D97-AF65-F5344CB8AC3E}">
        <p14:creationId xmlns:p14="http://schemas.microsoft.com/office/powerpoint/2010/main" val="44150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3"/>
            <a:ext cx="9143999" cy="859533"/>
          </a:xfrm>
        </p:spPr>
        <p:txBody>
          <a:bodyPr/>
          <a:lstStyle/>
          <a:p>
            <a:r>
              <a:rPr lang="en-US" dirty="0"/>
              <a:t>Outreach Highlights </a:t>
            </a:r>
            <a:br>
              <a:rPr lang="en-US" dirty="0"/>
            </a:br>
            <a:r>
              <a:rPr lang="en-US" sz="2800" dirty="0"/>
              <a:t>(September 2019 - August 2020)</a:t>
            </a:r>
          </a:p>
        </p:txBody>
      </p:sp>
      <p:grpSp>
        <p:nvGrpSpPr>
          <p:cNvPr id="14" name="Group 13">
            <a:extLst>
              <a:ext uri="{FF2B5EF4-FFF2-40B4-BE49-F238E27FC236}">
                <a16:creationId xmlns:a16="http://schemas.microsoft.com/office/drawing/2014/main" xmlns="" id="{0D397EFD-5059-4D78-83DB-2818FE2C662A}"/>
              </a:ext>
            </a:extLst>
          </p:cNvPr>
          <p:cNvGrpSpPr/>
          <p:nvPr/>
        </p:nvGrpSpPr>
        <p:grpSpPr>
          <a:xfrm>
            <a:off x="0" y="3649523"/>
            <a:ext cx="7238350" cy="736705"/>
            <a:chOff x="-14456" y="1269569"/>
            <a:chExt cx="6803267" cy="929874"/>
          </a:xfrm>
        </p:grpSpPr>
        <p:sp>
          <p:nvSpPr>
            <p:cNvPr id="6" name="TextBox 5">
              <a:extLst>
                <a:ext uri="{FF2B5EF4-FFF2-40B4-BE49-F238E27FC236}">
                  <a16:creationId xmlns:a16="http://schemas.microsoft.com/office/drawing/2014/main" xmlns="" id="{50E98BA9-A555-402B-B1A6-223A1E623814}"/>
                </a:ext>
              </a:extLst>
            </p:cNvPr>
            <p:cNvSpPr txBox="1"/>
            <p:nvPr/>
          </p:nvSpPr>
          <p:spPr>
            <a:xfrm>
              <a:off x="51092" y="1276114"/>
              <a:ext cx="6737719" cy="923329"/>
            </a:xfrm>
            <a:prstGeom prst="rect">
              <a:avLst/>
            </a:prstGeom>
            <a:solidFill>
              <a:srgbClr val="D5E2FF"/>
            </a:solidFill>
          </p:spPr>
          <p:txBody>
            <a:bodyPr wrap="none" rtlCol="0" anchor="ctr">
              <a:noAutofit/>
            </a:bodyPr>
            <a:lstStyle/>
            <a:p>
              <a:pPr algn="ctr"/>
              <a:endParaRPr lang="en-US" sz="3600" b="1" dirty="0">
                <a:solidFill>
                  <a:schemeClr val="bg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xmlns="" id="{FC3E976D-BC71-404B-ABAE-626568496365}"/>
                </a:ext>
              </a:extLst>
            </p:cNvPr>
            <p:cNvSpPr txBox="1"/>
            <p:nvPr/>
          </p:nvSpPr>
          <p:spPr>
            <a:xfrm>
              <a:off x="-14456" y="1269569"/>
              <a:ext cx="1571149" cy="928027"/>
            </a:xfrm>
            <a:prstGeom prst="rect">
              <a:avLst/>
            </a:prstGeom>
            <a:solidFill>
              <a:schemeClr val="accent1"/>
            </a:solidFill>
          </p:spPr>
          <p:txBody>
            <a:bodyPr wrap="none" rtlCol="0" anchor="ctr">
              <a:noAutofit/>
            </a:bodyPr>
            <a:lstStyle/>
            <a:p>
              <a:pPr algn="ctr"/>
              <a:r>
                <a:rPr lang="en-US" sz="2800" dirty="0">
                  <a:solidFill>
                    <a:schemeClr val="bg1"/>
                  </a:solidFill>
                  <a:latin typeface="Franklin Gothic Medium" panose="020B0603020102020204" pitchFamily="34" charset="0"/>
                </a:rPr>
                <a:t>300+</a:t>
              </a:r>
            </a:p>
          </p:txBody>
        </p:sp>
        <p:sp>
          <p:nvSpPr>
            <p:cNvPr id="8" name="Rectangle 7">
              <a:extLst>
                <a:ext uri="{FF2B5EF4-FFF2-40B4-BE49-F238E27FC236}">
                  <a16:creationId xmlns:a16="http://schemas.microsoft.com/office/drawing/2014/main" xmlns="" id="{8BDD32B6-6419-42F6-95AC-A950241FD8C7}"/>
                </a:ext>
              </a:extLst>
            </p:cNvPr>
            <p:cNvSpPr/>
            <p:nvPr/>
          </p:nvSpPr>
          <p:spPr>
            <a:xfrm>
              <a:off x="1561178" y="1498321"/>
              <a:ext cx="4263058" cy="543868"/>
            </a:xfrm>
            <a:prstGeom prst="rect">
              <a:avLst/>
            </a:prstGeom>
          </p:spPr>
          <p:txBody>
            <a:bodyPr wrap="square">
              <a:spAutoFit/>
            </a:bodyPr>
            <a:lstStyle/>
            <a:p>
              <a:r>
                <a:rPr lang="en-US" sz="2200" b="1" dirty="0">
                  <a:solidFill>
                    <a:schemeClr val="accent1">
                      <a:lumMod val="75000"/>
                    </a:schemeClr>
                  </a:solidFill>
                  <a:latin typeface="Franklin Gothic Medium" panose="020B0603020102020204" pitchFamily="34" charset="0"/>
                  <a:ea typeface="Century Gothic" panose="020B0502020202020204" pitchFamily="34" charset="0"/>
                  <a:cs typeface="Century Gothic" panose="020B0502020202020204" pitchFamily="34" charset="0"/>
                </a:rPr>
                <a:t>Outreach events with partners</a:t>
              </a:r>
            </a:p>
          </p:txBody>
        </p:sp>
      </p:grpSp>
      <p:grpSp>
        <p:nvGrpSpPr>
          <p:cNvPr id="15" name="Group 14">
            <a:extLst>
              <a:ext uri="{FF2B5EF4-FFF2-40B4-BE49-F238E27FC236}">
                <a16:creationId xmlns:a16="http://schemas.microsoft.com/office/drawing/2014/main" xmlns="" id="{C4C3B37A-FD19-474E-9CBC-81544EA12DA4}"/>
              </a:ext>
            </a:extLst>
          </p:cNvPr>
          <p:cNvGrpSpPr/>
          <p:nvPr/>
        </p:nvGrpSpPr>
        <p:grpSpPr>
          <a:xfrm>
            <a:off x="0" y="2499217"/>
            <a:ext cx="7238350" cy="731521"/>
            <a:chOff x="-18938" y="1276114"/>
            <a:chExt cx="6803266" cy="923329"/>
          </a:xfrm>
        </p:grpSpPr>
        <p:sp>
          <p:nvSpPr>
            <p:cNvPr id="16" name="TextBox 15">
              <a:extLst>
                <a:ext uri="{FF2B5EF4-FFF2-40B4-BE49-F238E27FC236}">
                  <a16:creationId xmlns:a16="http://schemas.microsoft.com/office/drawing/2014/main" xmlns="" id="{8AA712AD-E29E-401F-AE75-AD1E0CA0D265}"/>
                </a:ext>
              </a:extLst>
            </p:cNvPr>
            <p:cNvSpPr txBox="1"/>
            <p:nvPr/>
          </p:nvSpPr>
          <p:spPr>
            <a:xfrm>
              <a:off x="51092" y="1276114"/>
              <a:ext cx="6707802" cy="923329"/>
            </a:xfrm>
            <a:prstGeom prst="rect">
              <a:avLst/>
            </a:prstGeom>
            <a:solidFill>
              <a:srgbClr val="D5E2FF"/>
            </a:solidFill>
          </p:spPr>
          <p:txBody>
            <a:bodyPr wrap="none" rtlCol="0" anchor="ctr">
              <a:noAutofit/>
            </a:bodyPr>
            <a:lstStyle/>
            <a:p>
              <a:pPr algn="ctr"/>
              <a:endParaRPr lang="en-US" sz="3600" b="1" dirty="0">
                <a:solidFill>
                  <a:schemeClr val="bg1"/>
                </a:solidFill>
                <a:latin typeface="Franklin Gothic Medium" panose="020B0603020102020204" pitchFamily="34" charset="0"/>
              </a:endParaRPr>
            </a:p>
          </p:txBody>
        </p:sp>
        <p:sp>
          <p:nvSpPr>
            <p:cNvPr id="17" name="TextBox 16">
              <a:extLst>
                <a:ext uri="{FF2B5EF4-FFF2-40B4-BE49-F238E27FC236}">
                  <a16:creationId xmlns:a16="http://schemas.microsoft.com/office/drawing/2014/main" xmlns="" id="{48EF0C0B-DBE1-46FD-945C-522C6AA4804F}"/>
                </a:ext>
              </a:extLst>
            </p:cNvPr>
            <p:cNvSpPr txBox="1"/>
            <p:nvPr/>
          </p:nvSpPr>
          <p:spPr>
            <a:xfrm>
              <a:off x="-18938" y="1284289"/>
              <a:ext cx="1575634" cy="909425"/>
            </a:xfrm>
            <a:prstGeom prst="rect">
              <a:avLst/>
            </a:prstGeom>
            <a:solidFill>
              <a:schemeClr val="accent1"/>
            </a:solidFill>
          </p:spPr>
          <p:txBody>
            <a:bodyPr wrap="none" rtlCol="0" anchor="ctr">
              <a:noAutofit/>
            </a:bodyPr>
            <a:lstStyle/>
            <a:p>
              <a:pPr algn="ctr"/>
              <a:r>
                <a:rPr lang="en-US" sz="2800" dirty="0">
                  <a:solidFill>
                    <a:schemeClr val="bg1"/>
                  </a:solidFill>
                  <a:latin typeface="Franklin Gothic Medium" panose="020B0603020102020204" pitchFamily="34" charset="0"/>
                </a:rPr>
                <a:t>14,400+</a:t>
              </a:r>
            </a:p>
          </p:txBody>
        </p:sp>
        <p:sp>
          <p:nvSpPr>
            <p:cNvPr id="18" name="Rectangle 17">
              <a:extLst>
                <a:ext uri="{FF2B5EF4-FFF2-40B4-BE49-F238E27FC236}">
                  <a16:creationId xmlns:a16="http://schemas.microsoft.com/office/drawing/2014/main" xmlns="" id="{75C9EA3E-156C-4AFD-A410-6B120010C549}"/>
                </a:ext>
              </a:extLst>
            </p:cNvPr>
            <p:cNvSpPr/>
            <p:nvPr/>
          </p:nvSpPr>
          <p:spPr>
            <a:xfrm>
              <a:off x="1556696" y="1465843"/>
              <a:ext cx="5227632" cy="543867"/>
            </a:xfrm>
            <a:prstGeom prst="rect">
              <a:avLst/>
            </a:prstGeom>
          </p:spPr>
          <p:txBody>
            <a:bodyPr wrap="square">
              <a:spAutoFit/>
            </a:bodyPr>
            <a:lstStyle/>
            <a:p>
              <a:r>
                <a:rPr lang="en-US" sz="2200" b="1" dirty="0">
                  <a:solidFill>
                    <a:schemeClr val="accent1">
                      <a:lumMod val="75000"/>
                    </a:schemeClr>
                  </a:solidFill>
                  <a:latin typeface="Franklin Gothic Medium" panose="020B0603020102020204" pitchFamily="34" charset="0"/>
                  <a:ea typeface="Century Gothic" panose="020B0502020202020204" pitchFamily="34" charset="0"/>
                  <a:cs typeface="Century Gothic" panose="020B0502020202020204" pitchFamily="34" charset="0"/>
                </a:rPr>
                <a:t>People reached through events or education</a:t>
              </a:r>
            </a:p>
          </p:txBody>
        </p:sp>
      </p:grpSp>
      <p:grpSp>
        <p:nvGrpSpPr>
          <p:cNvPr id="19" name="Group 18">
            <a:extLst>
              <a:ext uri="{FF2B5EF4-FFF2-40B4-BE49-F238E27FC236}">
                <a16:creationId xmlns:a16="http://schemas.microsoft.com/office/drawing/2014/main" xmlns="" id="{4F6ED05E-89C2-4319-9FEF-30B9A5C0A4CC}"/>
              </a:ext>
            </a:extLst>
          </p:cNvPr>
          <p:cNvGrpSpPr/>
          <p:nvPr/>
        </p:nvGrpSpPr>
        <p:grpSpPr>
          <a:xfrm>
            <a:off x="0" y="4805013"/>
            <a:ext cx="7211288" cy="769441"/>
            <a:chOff x="-18937" y="1252181"/>
            <a:chExt cx="6777833" cy="971193"/>
          </a:xfrm>
        </p:grpSpPr>
        <p:sp>
          <p:nvSpPr>
            <p:cNvPr id="20" name="TextBox 19">
              <a:extLst>
                <a:ext uri="{FF2B5EF4-FFF2-40B4-BE49-F238E27FC236}">
                  <a16:creationId xmlns:a16="http://schemas.microsoft.com/office/drawing/2014/main" xmlns="" id="{EF31073D-CB1A-4614-8CE3-4F7CC5939408}"/>
                </a:ext>
              </a:extLst>
            </p:cNvPr>
            <p:cNvSpPr txBox="1"/>
            <p:nvPr/>
          </p:nvSpPr>
          <p:spPr>
            <a:xfrm>
              <a:off x="51092" y="1276114"/>
              <a:ext cx="6707804" cy="923329"/>
            </a:xfrm>
            <a:prstGeom prst="rect">
              <a:avLst/>
            </a:prstGeom>
            <a:solidFill>
              <a:srgbClr val="D5E2FF"/>
            </a:solidFill>
          </p:spPr>
          <p:txBody>
            <a:bodyPr wrap="none" rtlCol="0" anchor="ctr">
              <a:noAutofit/>
            </a:bodyPr>
            <a:lstStyle/>
            <a:p>
              <a:pPr algn="ctr"/>
              <a:endParaRPr lang="en-US" sz="3600" b="1" dirty="0">
                <a:solidFill>
                  <a:schemeClr val="bg1"/>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xmlns="" id="{1BCB0F75-5066-4E23-97F4-3AB2A5CADA85}"/>
                </a:ext>
              </a:extLst>
            </p:cNvPr>
            <p:cNvSpPr txBox="1"/>
            <p:nvPr/>
          </p:nvSpPr>
          <p:spPr>
            <a:xfrm>
              <a:off x="-18937" y="1289112"/>
              <a:ext cx="1567202" cy="897585"/>
            </a:xfrm>
            <a:prstGeom prst="rect">
              <a:avLst/>
            </a:prstGeom>
            <a:solidFill>
              <a:schemeClr val="accent1"/>
            </a:solidFill>
          </p:spPr>
          <p:txBody>
            <a:bodyPr wrap="none" rtlCol="0" anchor="ctr">
              <a:noAutofit/>
            </a:bodyPr>
            <a:lstStyle/>
            <a:p>
              <a:pPr algn="ctr"/>
              <a:r>
                <a:rPr lang="en-US" sz="2800" dirty="0">
                  <a:solidFill>
                    <a:schemeClr val="bg1"/>
                  </a:solidFill>
                  <a:latin typeface="Franklin Gothic Medium" panose="020B0603020102020204" pitchFamily="34" charset="0"/>
                </a:rPr>
                <a:t>900+</a:t>
              </a:r>
            </a:p>
          </p:txBody>
        </p:sp>
        <p:sp>
          <p:nvSpPr>
            <p:cNvPr id="22" name="Rectangle 21">
              <a:extLst>
                <a:ext uri="{FF2B5EF4-FFF2-40B4-BE49-F238E27FC236}">
                  <a16:creationId xmlns:a16="http://schemas.microsoft.com/office/drawing/2014/main" xmlns="" id="{85203472-A813-4ECF-9AEF-5A28DB72BFFB}"/>
                </a:ext>
              </a:extLst>
            </p:cNvPr>
            <p:cNvSpPr/>
            <p:nvPr/>
          </p:nvSpPr>
          <p:spPr>
            <a:xfrm>
              <a:off x="1552211" y="1252181"/>
              <a:ext cx="5206684" cy="971193"/>
            </a:xfrm>
            <a:prstGeom prst="rect">
              <a:avLst/>
            </a:prstGeom>
          </p:spPr>
          <p:txBody>
            <a:bodyPr wrap="square">
              <a:spAutoFit/>
            </a:bodyPr>
            <a:lstStyle/>
            <a:p>
              <a:r>
                <a:rPr lang="en-US" sz="2200" b="1" dirty="0">
                  <a:solidFill>
                    <a:schemeClr val="accent1">
                      <a:lumMod val="75000"/>
                    </a:schemeClr>
                  </a:solidFill>
                  <a:latin typeface="Franklin Gothic Medium" panose="020B0603020102020204" pitchFamily="34" charset="0"/>
                  <a:ea typeface="Century Gothic" panose="020B0502020202020204" pitchFamily="34" charset="0"/>
                  <a:cs typeface="Century Gothic" panose="020B0502020202020204" pitchFamily="34" charset="0"/>
                </a:rPr>
                <a:t>People given prevention &amp; screening services</a:t>
              </a:r>
            </a:p>
          </p:txBody>
        </p:sp>
      </p:grpSp>
      <p:grpSp>
        <p:nvGrpSpPr>
          <p:cNvPr id="35" name="Group 34">
            <a:extLst>
              <a:ext uri="{FF2B5EF4-FFF2-40B4-BE49-F238E27FC236}">
                <a16:creationId xmlns:a16="http://schemas.microsoft.com/office/drawing/2014/main" xmlns="" id="{A422BA07-8CD2-4AD7-A83C-06088AA3D477}"/>
              </a:ext>
            </a:extLst>
          </p:cNvPr>
          <p:cNvGrpSpPr/>
          <p:nvPr/>
        </p:nvGrpSpPr>
        <p:grpSpPr>
          <a:xfrm>
            <a:off x="0" y="5993241"/>
            <a:ext cx="7211289" cy="733875"/>
            <a:chOff x="-18938" y="1273142"/>
            <a:chExt cx="6777834" cy="926301"/>
          </a:xfrm>
        </p:grpSpPr>
        <p:sp>
          <p:nvSpPr>
            <p:cNvPr id="36" name="TextBox 35">
              <a:extLst>
                <a:ext uri="{FF2B5EF4-FFF2-40B4-BE49-F238E27FC236}">
                  <a16:creationId xmlns:a16="http://schemas.microsoft.com/office/drawing/2014/main" xmlns="" id="{F2271A56-CE3A-40AA-9A8D-D00A5224BD14}"/>
                </a:ext>
              </a:extLst>
            </p:cNvPr>
            <p:cNvSpPr txBox="1"/>
            <p:nvPr/>
          </p:nvSpPr>
          <p:spPr>
            <a:xfrm>
              <a:off x="51092" y="1276114"/>
              <a:ext cx="6707804" cy="923329"/>
            </a:xfrm>
            <a:prstGeom prst="rect">
              <a:avLst/>
            </a:prstGeom>
            <a:solidFill>
              <a:srgbClr val="D5E2FF"/>
            </a:solidFill>
          </p:spPr>
          <p:txBody>
            <a:bodyPr wrap="none" rtlCol="0" anchor="ctr">
              <a:noAutofit/>
            </a:bodyPr>
            <a:lstStyle/>
            <a:p>
              <a:pPr algn="ctr"/>
              <a:endParaRPr lang="en-US" sz="3600" b="1" dirty="0">
                <a:solidFill>
                  <a:schemeClr val="bg1"/>
                </a:solidFill>
                <a:latin typeface="Franklin Gothic Medium" panose="020B0603020102020204" pitchFamily="34" charset="0"/>
              </a:endParaRPr>
            </a:p>
          </p:txBody>
        </p:sp>
        <p:sp>
          <p:nvSpPr>
            <p:cNvPr id="37" name="TextBox 36">
              <a:extLst>
                <a:ext uri="{FF2B5EF4-FFF2-40B4-BE49-F238E27FC236}">
                  <a16:creationId xmlns:a16="http://schemas.microsoft.com/office/drawing/2014/main" xmlns="" id="{CAB6D9B1-6774-4654-8477-ACBA9D81DEA7}"/>
                </a:ext>
              </a:extLst>
            </p:cNvPr>
            <p:cNvSpPr txBox="1"/>
            <p:nvPr/>
          </p:nvSpPr>
          <p:spPr>
            <a:xfrm>
              <a:off x="-18938" y="1273142"/>
              <a:ext cx="1563257" cy="923329"/>
            </a:xfrm>
            <a:prstGeom prst="rect">
              <a:avLst/>
            </a:prstGeom>
            <a:solidFill>
              <a:schemeClr val="accent1"/>
            </a:solidFill>
          </p:spPr>
          <p:txBody>
            <a:bodyPr wrap="none" rtlCol="0" anchor="ctr">
              <a:noAutofit/>
            </a:bodyPr>
            <a:lstStyle/>
            <a:p>
              <a:pPr algn="ctr"/>
              <a:r>
                <a:rPr lang="en-US" sz="2800" dirty="0">
                  <a:solidFill>
                    <a:schemeClr val="bg1"/>
                  </a:solidFill>
                  <a:latin typeface="Franklin Gothic Medium" panose="020B0603020102020204" pitchFamily="34" charset="0"/>
                </a:rPr>
                <a:t>600</a:t>
              </a:r>
            </a:p>
          </p:txBody>
        </p:sp>
        <p:sp>
          <p:nvSpPr>
            <p:cNvPr id="38" name="Rectangle 37">
              <a:extLst>
                <a:ext uri="{FF2B5EF4-FFF2-40B4-BE49-F238E27FC236}">
                  <a16:creationId xmlns:a16="http://schemas.microsoft.com/office/drawing/2014/main" xmlns="" id="{6348B325-D2C2-4401-A02D-87F0271A546B}"/>
                </a:ext>
              </a:extLst>
            </p:cNvPr>
            <p:cNvSpPr/>
            <p:nvPr/>
          </p:nvSpPr>
          <p:spPr>
            <a:xfrm>
              <a:off x="1548264" y="1473763"/>
              <a:ext cx="5210631" cy="543868"/>
            </a:xfrm>
            <a:prstGeom prst="rect">
              <a:avLst/>
            </a:prstGeom>
          </p:spPr>
          <p:txBody>
            <a:bodyPr wrap="square">
              <a:spAutoFit/>
            </a:bodyPr>
            <a:lstStyle/>
            <a:p>
              <a:r>
                <a:rPr lang="en-US" sz="2200" b="1" dirty="0">
                  <a:solidFill>
                    <a:schemeClr val="accent1">
                      <a:lumMod val="75000"/>
                    </a:schemeClr>
                  </a:solidFill>
                  <a:latin typeface="Franklin Gothic Medium" panose="020B0603020102020204" pitchFamily="34" charset="0"/>
                  <a:ea typeface="Century Gothic" panose="020B0502020202020204" pitchFamily="34" charset="0"/>
                  <a:cs typeface="Century Gothic" panose="020B0502020202020204" pitchFamily="34" charset="0"/>
                </a:rPr>
                <a:t>People in evaluation data collection</a:t>
              </a:r>
            </a:p>
          </p:txBody>
        </p:sp>
      </p:grpSp>
      <p:pic>
        <p:nvPicPr>
          <p:cNvPr id="40" name="Picture 39">
            <a:extLst>
              <a:ext uri="{FF2B5EF4-FFF2-40B4-BE49-F238E27FC236}">
                <a16:creationId xmlns:a16="http://schemas.microsoft.com/office/drawing/2014/main" xmlns="" id="{A533C0CF-0D33-45DF-BF71-DCEFAE33DF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15486" y="5025968"/>
            <a:ext cx="1928514" cy="1701148"/>
          </a:xfrm>
          <a:prstGeom prst="rect">
            <a:avLst/>
          </a:prstGeom>
        </p:spPr>
      </p:pic>
      <p:pic>
        <p:nvPicPr>
          <p:cNvPr id="42" name="Picture 41">
            <a:extLst>
              <a:ext uri="{FF2B5EF4-FFF2-40B4-BE49-F238E27FC236}">
                <a16:creationId xmlns:a16="http://schemas.microsoft.com/office/drawing/2014/main" xmlns="" id="{A99BDE31-0973-42F8-A9B8-376FF3CFB4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13388" y="1310991"/>
            <a:ext cx="1932710" cy="1701148"/>
          </a:xfrm>
          <a:prstGeom prst="rect">
            <a:avLst/>
          </a:prstGeom>
        </p:spPr>
      </p:pic>
      <p:pic>
        <p:nvPicPr>
          <p:cNvPr id="44" name="Picture 43">
            <a:extLst>
              <a:ext uri="{FF2B5EF4-FFF2-40B4-BE49-F238E27FC236}">
                <a16:creationId xmlns:a16="http://schemas.microsoft.com/office/drawing/2014/main" xmlns="" id="{17EFE246-A876-46D1-9760-085DA5E861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11287" y="3168479"/>
            <a:ext cx="1911584" cy="1701148"/>
          </a:xfrm>
          <a:prstGeom prst="rect">
            <a:avLst/>
          </a:prstGeom>
        </p:spPr>
      </p:pic>
      <p:grpSp>
        <p:nvGrpSpPr>
          <p:cNvPr id="31" name="Group 30">
            <a:extLst>
              <a:ext uri="{FF2B5EF4-FFF2-40B4-BE49-F238E27FC236}">
                <a16:creationId xmlns:a16="http://schemas.microsoft.com/office/drawing/2014/main" xmlns="" id="{DC02A9E2-424B-F94B-8BF7-C91EA7ED4D71}"/>
              </a:ext>
            </a:extLst>
          </p:cNvPr>
          <p:cNvGrpSpPr/>
          <p:nvPr/>
        </p:nvGrpSpPr>
        <p:grpSpPr>
          <a:xfrm>
            <a:off x="0" y="1310991"/>
            <a:ext cx="7211289" cy="769441"/>
            <a:chOff x="-14457" y="1270385"/>
            <a:chExt cx="6777833" cy="971193"/>
          </a:xfrm>
        </p:grpSpPr>
        <p:sp>
          <p:nvSpPr>
            <p:cNvPr id="32" name="TextBox 31">
              <a:extLst>
                <a:ext uri="{FF2B5EF4-FFF2-40B4-BE49-F238E27FC236}">
                  <a16:creationId xmlns:a16="http://schemas.microsoft.com/office/drawing/2014/main" xmlns="" id="{6D682140-E2C1-E944-869E-4F6E3530FCFA}"/>
                </a:ext>
              </a:extLst>
            </p:cNvPr>
            <p:cNvSpPr txBox="1"/>
            <p:nvPr/>
          </p:nvSpPr>
          <p:spPr>
            <a:xfrm>
              <a:off x="51092" y="1276114"/>
              <a:ext cx="6712284" cy="923329"/>
            </a:xfrm>
            <a:prstGeom prst="rect">
              <a:avLst/>
            </a:prstGeom>
            <a:solidFill>
              <a:srgbClr val="D5E2FF"/>
            </a:solidFill>
          </p:spPr>
          <p:txBody>
            <a:bodyPr wrap="none" rtlCol="0" anchor="ctr">
              <a:noAutofit/>
            </a:bodyPr>
            <a:lstStyle/>
            <a:p>
              <a:pPr algn="ctr"/>
              <a:endParaRPr lang="en-US" sz="3600" b="1" dirty="0">
                <a:solidFill>
                  <a:schemeClr val="bg1"/>
                </a:solidFill>
                <a:latin typeface="Franklin Gothic Medium" panose="020B0603020102020204" pitchFamily="34" charset="0"/>
              </a:endParaRPr>
            </a:p>
          </p:txBody>
        </p:sp>
        <p:sp>
          <p:nvSpPr>
            <p:cNvPr id="33" name="TextBox 32">
              <a:extLst>
                <a:ext uri="{FF2B5EF4-FFF2-40B4-BE49-F238E27FC236}">
                  <a16:creationId xmlns:a16="http://schemas.microsoft.com/office/drawing/2014/main" xmlns="" id="{F9B81937-E9A4-4C44-A4D5-B5E19DB50EEF}"/>
                </a:ext>
              </a:extLst>
            </p:cNvPr>
            <p:cNvSpPr txBox="1"/>
            <p:nvPr/>
          </p:nvSpPr>
          <p:spPr>
            <a:xfrm>
              <a:off x="-14457" y="1276798"/>
              <a:ext cx="1575634" cy="922644"/>
            </a:xfrm>
            <a:prstGeom prst="rect">
              <a:avLst/>
            </a:prstGeom>
            <a:solidFill>
              <a:schemeClr val="accent1"/>
            </a:solidFill>
          </p:spPr>
          <p:txBody>
            <a:bodyPr wrap="none" rtlCol="0" anchor="ctr">
              <a:noAutofit/>
            </a:bodyPr>
            <a:lstStyle/>
            <a:p>
              <a:pPr algn="ctr"/>
              <a:r>
                <a:rPr lang="en-US" sz="2800" dirty="0">
                  <a:solidFill>
                    <a:schemeClr val="bg1"/>
                  </a:solidFill>
                  <a:latin typeface="Franklin Gothic Medium" panose="020B0603020102020204" pitchFamily="34" charset="0"/>
                </a:rPr>
                <a:t>16,800+</a:t>
              </a:r>
            </a:p>
          </p:txBody>
        </p:sp>
        <p:sp>
          <p:nvSpPr>
            <p:cNvPr id="34" name="Rectangle 33">
              <a:extLst>
                <a:ext uri="{FF2B5EF4-FFF2-40B4-BE49-F238E27FC236}">
                  <a16:creationId xmlns:a16="http://schemas.microsoft.com/office/drawing/2014/main" xmlns="" id="{6A516E30-D558-954B-930B-FAF2F3CAF30B}"/>
                </a:ext>
              </a:extLst>
            </p:cNvPr>
            <p:cNvSpPr/>
            <p:nvPr/>
          </p:nvSpPr>
          <p:spPr>
            <a:xfrm>
              <a:off x="1561177" y="1270385"/>
              <a:ext cx="5202199" cy="971193"/>
            </a:xfrm>
            <a:prstGeom prst="rect">
              <a:avLst/>
            </a:prstGeom>
          </p:spPr>
          <p:txBody>
            <a:bodyPr wrap="square">
              <a:spAutoFit/>
            </a:bodyPr>
            <a:lstStyle/>
            <a:p>
              <a:r>
                <a:rPr lang="en-US" sz="2200" b="1" dirty="0">
                  <a:solidFill>
                    <a:schemeClr val="accent1">
                      <a:lumMod val="75000"/>
                    </a:schemeClr>
                  </a:solidFill>
                  <a:latin typeface="Franklin Gothic Medium" panose="020B0603020102020204" pitchFamily="34" charset="0"/>
                  <a:ea typeface="Century Gothic" panose="020B0502020202020204" pitchFamily="34" charset="0"/>
                  <a:cs typeface="Century Gothic" panose="020B0502020202020204" pitchFamily="34" charset="0"/>
                </a:rPr>
                <a:t>People reached through media dissemination</a:t>
              </a:r>
            </a:p>
          </p:txBody>
        </p:sp>
      </p:grpSp>
    </p:spTree>
    <p:extLst>
      <p:ext uri="{BB962C8B-B14F-4D97-AF65-F5344CB8AC3E}">
        <p14:creationId xmlns:p14="http://schemas.microsoft.com/office/powerpoint/2010/main" val="2230880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 y="173432"/>
            <a:ext cx="9144000" cy="674809"/>
          </a:xfrm>
        </p:spPr>
        <p:txBody>
          <a:bodyPr/>
          <a:lstStyle/>
          <a:p>
            <a:r>
              <a:rPr lang="en-US" altLang="en-US" sz="2400" dirty="0">
                <a:cs typeface="Franklin Gothic Medium" pitchFamily="34" charset="0"/>
              </a:rPr>
              <a:t>Kentucky Community Cancer Awareness Research </a:t>
            </a:r>
            <a:br>
              <a:rPr lang="en-US" altLang="en-US" sz="2400" dirty="0">
                <a:cs typeface="Franklin Gothic Medium" pitchFamily="34" charset="0"/>
              </a:rPr>
            </a:br>
            <a:r>
              <a:rPr lang="en-US" altLang="en-US" sz="2400" dirty="0">
                <a:cs typeface="Franklin Gothic Medium" pitchFamily="34" charset="0"/>
              </a:rPr>
              <a:t>and Education (K-CARE) Project</a:t>
            </a:r>
            <a:endParaRPr lang="en-US" altLang="en-US" sz="2700" dirty="0">
              <a:latin typeface="Franklin Gothic Medium" pitchFamily="34" charset="0"/>
              <a:cs typeface="Franklin Gothic Medium" pitchFamily="34" charset="0"/>
            </a:endParaRPr>
          </a:p>
        </p:txBody>
      </p:sp>
      <p:sp>
        <p:nvSpPr>
          <p:cNvPr id="25" name="Content Placeholder 1">
            <a:extLst>
              <a:ext uri="{FF2B5EF4-FFF2-40B4-BE49-F238E27FC236}">
                <a16:creationId xmlns:a16="http://schemas.microsoft.com/office/drawing/2014/main" xmlns="" id="{6A08217B-B4CB-994C-83D2-01F212234D06}"/>
              </a:ext>
            </a:extLst>
          </p:cNvPr>
          <p:cNvSpPr txBox="1">
            <a:spLocks/>
          </p:cNvSpPr>
          <p:nvPr/>
        </p:nvSpPr>
        <p:spPr>
          <a:xfrm>
            <a:off x="3147547" y="2735248"/>
            <a:ext cx="5893086" cy="3909288"/>
          </a:xfrm>
          <a:prstGeom prst="rect">
            <a:avLst/>
          </a:prstGeom>
        </p:spPr>
        <p:txBody>
          <a:bodyPr vert="horz" wrap="square" lIns="91440" tIns="45720" rIns="91440" bIns="45720" rtlCol="0">
            <a:no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7937" lvl="1" indent="0">
              <a:spcBef>
                <a:spcPts val="1200"/>
              </a:spcBef>
              <a:buNone/>
            </a:pPr>
            <a:r>
              <a:rPr lang="en-US" sz="2100" b="1" dirty="0">
                <a:solidFill>
                  <a:schemeClr val="accent1"/>
                </a:solidFill>
                <a:latin typeface="Franklin Gothic Demi" panose="020B0603020102020204" pitchFamily="34" charset="0"/>
              </a:rPr>
              <a:t>How We Are Implementing Change</a:t>
            </a:r>
          </a:p>
          <a:p>
            <a:pPr>
              <a:spcBef>
                <a:spcPts val="800"/>
              </a:spcBef>
            </a:pPr>
            <a:r>
              <a:rPr lang="en-US" dirty="0">
                <a:latin typeface="Franklin Gothic Medium" panose="020B0603020102020204" pitchFamily="34" charset="0"/>
              </a:rPr>
              <a:t>Studies show potential for success, improvements in knowledge and attitudes, reduced lung cancer stigma, and evidence of efficacy</a:t>
            </a:r>
          </a:p>
          <a:p>
            <a:pPr>
              <a:spcBef>
                <a:spcPts val="800"/>
              </a:spcBef>
            </a:pPr>
            <a:r>
              <a:rPr lang="en-US" dirty="0">
                <a:latin typeface="Franklin Gothic Medium" panose="020B0603020102020204" pitchFamily="34" charset="0"/>
              </a:rPr>
              <a:t>&gt;50 Community-health workers promote screening in community settings (including churches and health clinics)</a:t>
            </a:r>
          </a:p>
          <a:p>
            <a:pPr>
              <a:spcBef>
                <a:spcPts val="800"/>
              </a:spcBef>
            </a:pPr>
            <a:r>
              <a:rPr lang="en-US" dirty="0">
                <a:latin typeface="Franklin Gothic Medium" panose="020B0603020102020204" pitchFamily="34" charset="0"/>
              </a:rPr>
              <a:t>Expand MCC’s reach in western Kentucky, focus on enrolling Black participants</a:t>
            </a:r>
          </a:p>
          <a:p>
            <a:pPr lvl="1"/>
            <a:r>
              <a:rPr lang="en-US" dirty="0"/>
              <a:t>Enrolling ~500 minority and/or medically underserved participants</a:t>
            </a:r>
          </a:p>
        </p:txBody>
      </p:sp>
      <p:sp>
        <p:nvSpPr>
          <p:cNvPr id="27" name="Content Placeholder 1">
            <a:extLst>
              <a:ext uri="{FF2B5EF4-FFF2-40B4-BE49-F238E27FC236}">
                <a16:creationId xmlns:a16="http://schemas.microsoft.com/office/drawing/2014/main" xmlns="" id="{654042F6-7D03-DD4E-A1B6-EBC7115BE3D1}"/>
              </a:ext>
            </a:extLst>
          </p:cNvPr>
          <p:cNvSpPr txBox="1">
            <a:spLocks/>
          </p:cNvSpPr>
          <p:nvPr/>
        </p:nvSpPr>
        <p:spPr>
          <a:xfrm>
            <a:off x="3147547" y="1248041"/>
            <a:ext cx="5996452" cy="1312279"/>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nSpc>
                <a:spcPct val="110000"/>
              </a:lnSpc>
              <a:spcBef>
                <a:spcPts val="800"/>
              </a:spcBef>
              <a:buNone/>
            </a:pPr>
            <a:r>
              <a:rPr lang="en-US" sz="2100" b="1" dirty="0">
                <a:solidFill>
                  <a:schemeClr val="accent1"/>
                </a:solidFill>
                <a:latin typeface="Franklin Gothic Medium" panose="020B0603020102020204" pitchFamily="34" charset="0"/>
                <a:ea typeface="Franklin Gothic Demi" charset="0"/>
                <a:cs typeface="Franklin Gothic Demi" charset="0"/>
              </a:rPr>
              <a:t>Kentucky’s Problem</a:t>
            </a:r>
          </a:p>
          <a:p>
            <a:pPr>
              <a:lnSpc>
                <a:spcPct val="110000"/>
              </a:lnSpc>
              <a:spcBef>
                <a:spcPts val="800"/>
              </a:spcBef>
            </a:pPr>
            <a:r>
              <a:rPr lang="en-US" dirty="0">
                <a:latin typeface="Franklin Gothic Medium" panose="020B0603020102020204" pitchFamily="34" charset="0"/>
              </a:rPr>
              <a:t>Lung cancer disparities among racial/ethnic minorities and the medically underserved </a:t>
            </a:r>
          </a:p>
        </p:txBody>
      </p:sp>
      <p:pic>
        <p:nvPicPr>
          <p:cNvPr id="1026" name="Picture 2" descr="https://3blaws.s3.amazonaws.com/images/GRU4.jpg">
            <a:extLst>
              <a:ext uri="{FF2B5EF4-FFF2-40B4-BE49-F238E27FC236}">
                <a16:creationId xmlns:a16="http://schemas.microsoft.com/office/drawing/2014/main" xmlns="" id="{D5B0039D-956E-492D-8AC4-558DADBAFB8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35813" y="5050198"/>
            <a:ext cx="2525836" cy="1594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uky.edu/nursing/sites/www.uky.edu.nursing/files/0014_20181210-Edit-%281%29.jpg">
            <a:extLst>
              <a:ext uri="{FF2B5EF4-FFF2-40B4-BE49-F238E27FC236}">
                <a16:creationId xmlns:a16="http://schemas.microsoft.com/office/drawing/2014/main" xmlns="" id="{A406CEC6-B9D4-4C22-B38F-7C33992B722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35813" y="1176479"/>
            <a:ext cx="2525836" cy="378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28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73432"/>
            <a:ext cx="9143999" cy="674809"/>
          </a:xfrm>
        </p:spPr>
        <p:txBody>
          <a:bodyPr/>
          <a:lstStyle/>
          <a:p>
            <a:pPr eaLnBrk="1" hangingPunct="1"/>
            <a:r>
              <a:rPr lang="en-US" altLang="en-US" sz="2400" dirty="0">
                <a:latin typeface="Franklin Gothic Medium" pitchFamily="34" charset="0"/>
                <a:cs typeface="Franklin Gothic Medium" pitchFamily="34" charset="0"/>
              </a:rPr>
              <a:t>Enhancing the Diabetes Prevention Program to Promote Weight Loss Among </a:t>
            </a:r>
            <a:r>
              <a:rPr lang="en-US" altLang="en-US" sz="2400" dirty="0" err="1">
                <a:latin typeface="Franklin Gothic Medium" pitchFamily="34" charset="0"/>
                <a:cs typeface="Franklin Gothic Medium" pitchFamily="34" charset="0"/>
              </a:rPr>
              <a:t>Nonresponders</a:t>
            </a:r>
            <a:r>
              <a:rPr lang="en-US" altLang="en-US" sz="2400" dirty="0">
                <a:latin typeface="Franklin Gothic Medium" pitchFamily="34" charset="0"/>
                <a:cs typeface="Franklin Gothic Medium" pitchFamily="34" charset="0"/>
              </a:rPr>
              <a:t> in a Community Based Lifestyle Intervention </a:t>
            </a:r>
          </a:p>
        </p:txBody>
      </p:sp>
      <p:sp>
        <p:nvSpPr>
          <p:cNvPr id="2" name="Content Placeholder 1"/>
          <p:cNvSpPr>
            <a:spLocks noGrp="1"/>
          </p:cNvSpPr>
          <p:nvPr>
            <p:ph idx="1"/>
          </p:nvPr>
        </p:nvSpPr>
        <p:spPr>
          <a:xfrm>
            <a:off x="4480252" y="1576665"/>
            <a:ext cx="4565142" cy="2080935"/>
          </a:xfrm>
        </p:spPr>
        <p:txBody>
          <a:bodyPr>
            <a:noAutofit/>
          </a:bodyPr>
          <a:lstStyle/>
          <a:p>
            <a:pPr marL="0" indent="0">
              <a:buNone/>
            </a:pPr>
            <a:r>
              <a:rPr lang="en-US" sz="1800" b="1" dirty="0">
                <a:solidFill>
                  <a:schemeClr val="accent1"/>
                </a:solidFill>
                <a:latin typeface="Franklin Gothic Demi" charset="0"/>
                <a:ea typeface="Franklin Gothic Demi" charset="0"/>
                <a:cs typeface="Franklin Gothic Demi" charset="0"/>
              </a:rPr>
              <a:t>Kentucky’s Problem</a:t>
            </a:r>
          </a:p>
          <a:p>
            <a:pPr>
              <a:spcBef>
                <a:spcPts val="800"/>
              </a:spcBef>
            </a:pPr>
            <a:r>
              <a:rPr lang="en-US" sz="1500" dirty="0"/>
              <a:t>Obesity is the leading cause of Type 2 diabetes and is closely linked with multiple cancers </a:t>
            </a:r>
          </a:p>
          <a:p>
            <a:pPr>
              <a:spcBef>
                <a:spcPts val="800"/>
              </a:spcBef>
            </a:pPr>
            <a:r>
              <a:rPr lang="en-US" sz="1500" dirty="0"/>
              <a:t>Adult Blacks carry a disproportionate burden of obesity 47.8% compared to 33.4% Whites</a:t>
            </a:r>
          </a:p>
          <a:p>
            <a:pPr>
              <a:spcBef>
                <a:spcPts val="800"/>
              </a:spcBef>
            </a:pPr>
            <a:r>
              <a:rPr lang="en-US" sz="1500" dirty="0"/>
              <a:t>Blacks are underrepresented in lifestyle change interventions and when enrolled lose less weight </a:t>
            </a:r>
          </a:p>
        </p:txBody>
      </p:sp>
      <p:sp>
        <p:nvSpPr>
          <p:cNvPr id="22" name="Content Placeholder 1"/>
          <p:cNvSpPr txBox="1">
            <a:spLocks/>
          </p:cNvSpPr>
          <p:nvPr/>
        </p:nvSpPr>
        <p:spPr>
          <a:xfrm>
            <a:off x="4480252" y="3914146"/>
            <a:ext cx="4244647" cy="229284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rgbClr val="0033A0"/>
              </a:buClr>
              <a:buSzPct val="75000"/>
              <a:buFont typeface="Wingdings" pitchFamily="2" charset="2"/>
              <a:buChar char="n"/>
              <a:defRPr sz="2000" kern="120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r>
              <a:rPr lang="en-US" sz="1800" b="1" dirty="0">
                <a:solidFill>
                  <a:schemeClr val="accent1"/>
                </a:solidFill>
                <a:latin typeface="Franklin Gothic Demi" charset="0"/>
                <a:ea typeface="Franklin Gothic Demi" charset="0"/>
                <a:cs typeface="Franklin Gothic Demi" charset="0"/>
              </a:rPr>
              <a:t>How We Are Implementing Change</a:t>
            </a:r>
          </a:p>
          <a:p>
            <a:pPr>
              <a:spcBef>
                <a:spcPts val="800"/>
              </a:spcBef>
            </a:pPr>
            <a:r>
              <a:rPr lang="en-US" sz="1500" dirty="0"/>
              <a:t>Identifying weight loss </a:t>
            </a:r>
            <a:r>
              <a:rPr lang="en-US" sz="1500" dirty="0" err="1"/>
              <a:t>nonresponders</a:t>
            </a:r>
            <a:r>
              <a:rPr lang="en-US" sz="1500" dirty="0"/>
              <a:t> early and offering individual level attention may affect greater weight loss</a:t>
            </a:r>
          </a:p>
          <a:p>
            <a:pPr>
              <a:spcBef>
                <a:spcPts val="800"/>
              </a:spcBef>
            </a:pPr>
            <a:r>
              <a:rPr lang="en-US" sz="1500" dirty="0"/>
              <a:t>500 Black community-based participants will be recruited from 20 sites, primarily churches </a:t>
            </a:r>
          </a:p>
          <a:p>
            <a:pPr>
              <a:spcBef>
                <a:spcPts val="800"/>
              </a:spcBef>
            </a:pPr>
            <a:r>
              <a:rPr lang="en-US" sz="1500" dirty="0"/>
              <a:t>Advance the science regarding weight loss </a:t>
            </a:r>
            <a:r>
              <a:rPr lang="en-US" sz="1500" dirty="0" err="1"/>
              <a:t>nonresponders</a:t>
            </a:r>
            <a:r>
              <a:rPr lang="en-US" sz="1500" dirty="0"/>
              <a:t>  </a:t>
            </a:r>
          </a:p>
        </p:txBody>
      </p:sp>
      <p:pic>
        <p:nvPicPr>
          <p:cNvPr id="7" name="Picture 6" descr="washerman's dog: Holy Ghost Pt.3: The Abyssinian Baptist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937" y="4013642"/>
            <a:ext cx="3651539" cy="2377440"/>
          </a:xfrm>
          <a:prstGeom prst="rect">
            <a:avLst/>
          </a:prstGeom>
        </p:spPr>
      </p:pic>
      <p:pic>
        <p:nvPicPr>
          <p:cNvPr id="12" name="Picture 11">
            <a:extLst>
              <a:ext uri="{FF2B5EF4-FFF2-40B4-BE49-F238E27FC236}">
                <a16:creationId xmlns:a16="http://schemas.microsoft.com/office/drawing/2014/main" xmlns="" id="{6942717B-51E3-EE41-AABA-45341E218DFD}"/>
              </a:ext>
            </a:extLst>
          </p:cNvPr>
          <p:cNvPicPr>
            <a:picLocks noChangeAspect="1"/>
          </p:cNvPicPr>
          <p:nvPr/>
        </p:nvPicPr>
        <p:blipFill>
          <a:blip r:embed="rId4"/>
          <a:stretch>
            <a:fillRect/>
          </a:stretch>
        </p:blipFill>
        <p:spPr>
          <a:xfrm>
            <a:off x="647936" y="1497152"/>
            <a:ext cx="3651539" cy="2415712"/>
          </a:xfrm>
          <a:prstGeom prst="rect">
            <a:avLst/>
          </a:prstGeom>
        </p:spPr>
      </p:pic>
    </p:spTree>
    <p:extLst>
      <p:ext uri="{BB962C8B-B14F-4D97-AF65-F5344CB8AC3E}">
        <p14:creationId xmlns:p14="http://schemas.microsoft.com/office/powerpoint/2010/main" val="1906248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73432"/>
            <a:ext cx="9144000" cy="674809"/>
          </a:xfrm>
        </p:spPr>
        <p:txBody>
          <a:bodyPr/>
          <a:lstStyle/>
          <a:p>
            <a:r>
              <a:rPr lang="en-US" sz="3200" dirty="0"/>
              <a:t>Mining For A Cure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141" y="4001853"/>
            <a:ext cx="810171" cy="1217418"/>
          </a:xfrm>
          <a:prstGeom prst="rect">
            <a:avLst/>
          </a:prstGeom>
        </p:spPr>
      </p:pic>
      <p:sp>
        <p:nvSpPr>
          <p:cNvPr id="12" name="Text Placeholder 5"/>
          <p:cNvSpPr txBox="1">
            <a:spLocks/>
          </p:cNvSpPr>
          <p:nvPr/>
        </p:nvSpPr>
        <p:spPr>
          <a:xfrm>
            <a:off x="10228362" y="5229360"/>
            <a:ext cx="1020270" cy="276999"/>
          </a:xfrm>
          <a:prstGeom prst="rect">
            <a:avLst/>
          </a:prstGeom>
        </p:spPr>
        <p:txBody>
          <a:bodyPr wrap="square">
            <a:spAutoFit/>
          </a:bodyPr>
          <a:lstStyle>
            <a:lvl1pPr marL="228600" indent="-228600" algn="l" defTabSz="914400" rtl="0" eaLnBrk="1" latinLnBrk="0" hangingPunct="1">
              <a:spcBef>
                <a:spcPts val="2000"/>
              </a:spcBef>
              <a:buClr>
                <a:srgbClr val="005294"/>
              </a:buClr>
              <a:buSzPct val="75000"/>
              <a:buFont typeface="Wingdings" pitchFamily="2" charset="2"/>
              <a:buChar char="n"/>
              <a:defRPr sz="2000" kern="1200">
                <a:solidFill>
                  <a:schemeClr val="tx1">
                    <a:lumMod val="65000"/>
                    <a:lumOff val="35000"/>
                  </a:schemeClr>
                </a:solidFill>
                <a:latin typeface="Franklin Gothic Book"/>
                <a:ea typeface="+mn-ea"/>
                <a:cs typeface="Franklin Gothic Book"/>
              </a:defRPr>
            </a:lvl1pPr>
            <a:lvl2pPr marL="457200" indent="-228600" algn="l" defTabSz="914400" rtl="0" eaLnBrk="1" latinLnBrk="0" hangingPunct="1">
              <a:spcBef>
                <a:spcPts val="600"/>
              </a:spcBef>
              <a:buClr>
                <a:srgbClr val="7183B3"/>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2pPr>
            <a:lvl3pPr marL="6858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3pPr>
            <a:lvl4pPr marL="9144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4pPr>
            <a:lvl5pPr marL="1143000" indent="-228600" algn="l" defTabSz="914400" rtl="0" eaLnBrk="1" latinLnBrk="0" hangingPunct="1">
              <a:spcBef>
                <a:spcPts val="600"/>
              </a:spcBef>
              <a:buClr>
                <a:srgbClr val="99A4C8"/>
              </a:buClr>
              <a:buSzPct val="75000"/>
              <a:buFont typeface="Wingdings" pitchFamily="2" charset="2"/>
              <a:buChar char="n"/>
              <a:defRPr sz="1800" kern="1200">
                <a:solidFill>
                  <a:schemeClr val="tx1">
                    <a:lumMod val="65000"/>
                    <a:lumOff val="35000"/>
                  </a:schemeClr>
                </a:solidFill>
                <a:latin typeface="Franklin Gothic Book"/>
                <a:ea typeface="+mn-ea"/>
                <a:cs typeface="Franklin Gothic Book"/>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spcBef>
                <a:spcPts val="0"/>
              </a:spcBef>
              <a:buFont typeface="Wingdings" pitchFamily="2" charset="2"/>
              <a:buNone/>
            </a:pPr>
            <a:r>
              <a:rPr lang="en-US" sz="1200" dirty="0">
                <a:solidFill>
                  <a:prstClr val="black"/>
                </a:solidFill>
                <a:latin typeface="Franklin Gothic Medium"/>
              </a:rPr>
              <a:t>Thorson</a:t>
            </a:r>
          </a:p>
        </p:txBody>
      </p:sp>
      <p:sp>
        <p:nvSpPr>
          <p:cNvPr id="28" name="Rectangle 27"/>
          <p:cNvSpPr/>
          <p:nvPr/>
        </p:nvSpPr>
        <p:spPr bwMode="auto">
          <a:xfrm>
            <a:off x="12158858" y="2214433"/>
            <a:ext cx="946228" cy="284233"/>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Geneva" pitchFamily="48" charset="0"/>
              <a:cs typeface="Geneva" pitchFamily="48" charset="0"/>
            </a:endParaRPr>
          </a:p>
        </p:txBody>
      </p:sp>
      <p:sp>
        <p:nvSpPr>
          <p:cNvPr id="30" name="Rectangle 29"/>
          <p:cNvSpPr/>
          <p:nvPr/>
        </p:nvSpPr>
        <p:spPr bwMode="auto">
          <a:xfrm>
            <a:off x="11520248" y="3118550"/>
            <a:ext cx="1343855" cy="285602"/>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Geneva" pitchFamily="48" charset="0"/>
              <a:cs typeface="Geneva" pitchFamily="48" charset="0"/>
            </a:endParaRPr>
          </a:p>
        </p:txBody>
      </p:sp>
      <p:sp>
        <p:nvSpPr>
          <p:cNvPr id="85" name="Text Box 349"/>
          <p:cNvSpPr txBox="1">
            <a:spLocks noChangeArrowheads="1"/>
          </p:cNvSpPr>
          <p:nvPr/>
        </p:nvSpPr>
        <p:spPr bwMode="auto">
          <a:xfrm>
            <a:off x="295485" y="821706"/>
            <a:ext cx="8553029" cy="40011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marL="342900" indent="-342900">
              <a:buClr>
                <a:schemeClr val="accent1"/>
              </a:buClr>
              <a:buSzPct val="75000"/>
              <a:buFont typeface="Apple SD Gothic Neo Regular" panose="02000300000000000000" pitchFamily="2" charset="-127"/>
              <a:buChar char="◼"/>
              <a:defRPr/>
            </a:pPr>
            <a:r>
              <a:rPr lang="en-US" sz="2000" dirty="0">
                <a:latin typeface="Franklin Gothic Medium"/>
                <a:cs typeface="Franklin Gothic Medium"/>
              </a:rPr>
              <a:t>Using Kentucky’s natural resources to develop novel anti-cancer drugs</a:t>
            </a:r>
          </a:p>
        </p:txBody>
      </p:sp>
      <p:sp>
        <p:nvSpPr>
          <p:cNvPr id="43" name="Rectangle 42">
            <a:extLst>
              <a:ext uri="{FF2B5EF4-FFF2-40B4-BE49-F238E27FC236}">
                <a16:creationId xmlns:a16="http://schemas.microsoft.com/office/drawing/2014/main" xmlns="" id="{C8743688-052B-0746-948C-0BDADBC55DA0}"/>
              </a:ext>
            </a:extLst>
          </p:cNvPr>
          <p:cNvSpPr/>
          <p:nvPr/>
        </p:nvSpPr>
        <p:spPr bwMode="auto">
          <a:xfrm>
            <a:off x="12434755" y="2238082"/>
            <a:ext cx="946228" cy="284233"/>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Franklin Gothic Medium" panose="020B0603020102020204" pitchFamily="34" charset="0"/>
              <a:ea typeface="Geneva" pitchFamily="48" charset="0"/>
              <a:cs typeface="Geneva" pitchFamily="48" charset="0"/>
            </a:endParaRPr>
          </a:p>
        </p:txBody>
      </p:sp>
      <p:sp>
        <p:nvSpPr>
          <p:cNvPr id="44" name="Rectangle 43">
            <a:extLst>
              <a:ext uri="{FF2B5EF4-FFF2-40B4-BE49-F238E27FC236}">
                <a16:creationId xmlns:a16="http://schemas.microsoft.com/office/drawing/2014/main" xmlns="" id="{D155D0E9-F444-4C45-B74A-8157A7F512B2}"/>
              </a:ext>
            </a:extLst>
          </p:cNvPr>
          <p:cNvSpPr/>
          <p:nvPr/>
        </p:nvSpPr>
        <p:spPr bwMode="auto">
          <a:xfrm>
            <a:off x="11796145" y="3142199"/>
            <a:ext cx="1343855" cy="285602"/>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Franklin Gothic Medium" panose="020B0603020102020204" pitchFamily="34" charset="0"/>
              <a:ea typeface="Geneva" pitchFamily="48" charset="0"/>
              <a:cs typeface="Geneva" pitchFamily="48" charset="0"/>
            </a:endParaRPr>
          </a:p>
        </p:txBody>
      </p:sp>
      <p:grpSp>
        <p:nvGrpSpPr>
          <p:cNvPr id="6" name="Group 5">
            <a:extLst>
              <a:ext uri="{FF2B5EF4-FFF2-40B4-BE49-F238E27FC236}">
                <a16:creationId xmlns:a16="http://schemas.microsoft.com/office/drawing/2014/main" xmlns="" id="{7DCF9B7C-53C3-E94F-8B8A-F68AD784C95F}"/>
              </a:ext>
            </a:extLst>
          </p:cNvPr>
          <p:cNvGrpSpPr/>
          <p:nvPr/>
        </p:nvGrpSpPr>
        <p:grpSpPr>
          <a:xfrm>
            <a:off x="15255446" y="1641622"/>
            <a:ext cx="2889993" cy="4524350"/>
            <a:chOff x="6159339" y="1710043"/>
            <a:chExt cx="2889993" cy="4524350"/>
          </a:xfrm>
        </p:grpSpPr>
        <p:grpSp>
          <p:nvGrpSpPr>
            <p:cNvPr id="51" name="Group 50">
              <a:extLst>
                <a:ext uri="{FF2B5EF4-FFF2-40B4-BE49-F238E27FC236}">
                  <a16:creationId xmlns:a16="http://schemas.microsoft.com/office/drawing/2014/main" xmlns="" id="{BE471186-8CD6-C04C-A60D-37A2EF73AA84}"/>
                </a:ext>
              </a:extLst>
            </p:cNvPr>
            <p:cNvGrpSpPr/>
            <p:nvPr/>
          </p:nvGrpSpPr>
          <p:grpSpPr>
            <a:xfrm>
              <a:off x="7261762" y="1710043"/>
              <a:ext cx="1019174" cy="1033621"/>
              <a:chOff x="2292600" y="654457"/>
              <a:chExt cx="1019174" cy="1033621"/>
            </a:xfrm>
          </p:grpSpPr>
          <p:sp>
            <p:nvSpPr>
              <p:cNvPr id="52" name="TextBox 51">
                <a:extLst>
                  <a:ext uri="{FF2B5EF4-FFF2-40B4-BE49-F238E27FC236}">
                    <a16:creationId xmlns:a16="http://schemas.microsoft.com/office/drawing/2014/main" xmlns="" id="{04C39F57-7710-9347-9AAB-CE78C61B3848}"/>
                  </a:ext>
                </a:extLst>
              </p:cNvPr>
              <p:cNvSpPr txBox="1"/>
              <p:nvPr/>
            </p:nvSpPr>
            <p:spPr>
              <a:xfrm>
                <a:off x="2802187" y="794157"/>
                <a:ext cx="195262"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1</a:t>
                </a:r>
                <a:endParaRPr lang="en-US" sz="1000" dirty="0">
                  <a:latin typeface="Franklin Gothic Medium" panose="020B0603020102020204" pitchFamily="34" charset="0"/>
                  <a:ea typeface="Arial" charset="0"/>
                  <a:cs typeface="Arial" charset="0"/>
                </a:endParaRPr>
              </a:p>
            </p:txBody>
          </p:sp>
          <p:sp>
            <p:nvSpPr>
              <p:cNvPr id="53" name="TextBox 52">
                <a:extLst>
                  <a:ext uri="{FF2B5EF4-FFF2-40B4-BE49-F238E27FC236}">
                    <a16:creationId xmlns:a16="http://schemas.microsoft.com/office/drawing/2014/main" xmlns="" id="{AEBFBDF2-C687-E74A-A193-0F31B822B3A7}"/>
                  </a:ext>
                </a:extLst>
              </p:cNvPr>
              <p:cNvSpPr txBox="1"/>
              <p:nvPr/>
            </p:nvSpPr>
            <p:spPr>
              <a:xfrm>
                <a:off x="2378325" y="797332"/>
                <a:ext cx="231774"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9</a:t>
                </a:r>
              </a:p>
            </p:txBody>
          </p:sp>
          <p:sp>
            <p:nvSpPr>
              <p:cNvPr id="54" name="TextBox 53">
                <a:extLst>
                  <a:ext uri="{FF2B5EF4-FFF2-40B4-BE49-F238E27FC236}">
                    <a16:creationId xmlns:a16="http://schemas.microsoft.com/office/drawing/2014/main" xmlns="" id="{ABB9859C-CC9D-DC41-A742-1E4FA45C9388}"/>
                  </a:ext>
                </a:extLst>
              </p:cNvPr>
              <p:cNvSpPr txBox="1"/>
              <p:nvPr/>
            </p:nvSpPr>
            <p:spPr>
              <a:xfrm>
                <a:off x="2320665" y="990767"/>
                <a:ext cx="222250" cy="246221"/>
              </a:xfrm>
              <a:prstGeom prst="rect">
                <a:avLst/>
              </a:prstGeom>
              <a:noFill/>
            </p:spPr>
            <p:txBody>
              <a:bodyPr wrap="square" rtlCol="0" anchor="ctr">
                <a:spAutoFit/>
              </a:bodyPr>
              <a:lstStyle/>
              <a:p>
                <a:pPr algn="ctr"/>
                <a:r>
                  <a:rPr lang="en-US" sz="1000" dirty="0">
                    <a:latin typeface="Franklin Gothic Medium" panose="020B0603020102020204" pitchFamily="34" charset="0"/>
                    <a:ea typeface="Arial" charset="0"/>
                    <a:cs typeface="Arial" charset="0"/>
                  </a:rPr>
                  <a:t>A</a:t>
                </a:r>
              </a:p>
            </p:txBody>
          </p:sp>
          <p:grpSp>
            <p:nvGrpSpPr>
              <p:cNvPr id="55" name="Group 54">
                <a:extLst>
                  <a:ext uri="{FF2B5EF4-FFF2-40B4-BE49-F238E27FC236}">
                    <a16:creationId xmlns:a16="http://schemas.microsoft.com/office/drawing/2014/main" xmlns="" id="{96B8813A-CA52-B543-B0A6-495F0C529135}"/>
                  </a:ext>
                </a:extLst>
              </p:cNvPr>
              <p:cNvGrpSpPr/>
              <p:nvPr/>
            </p:nvGrpSpPr>
            <p:grpSpPr>
              <a:xfrm>
                <a:off x="2304752" y="966514"/>
                <a:ext cx="254077" cy="294729"/>
                <a:chOff x="4485728" y="1616624"/>
                <a:chExt cx="254077" cy="294729"/>
              </a:xfrm>
            </p:grpSpPr>
            <p:cxnSp>
              <p:nvCxnSpPr>
                <p:cNvPr id="103" name="Straight Connector 102">
                  <a:extLst>
                    <a:ext uri="{FF2B5EF4-FFF2-40B4-BE49-F238E27FC236}">
                      <a16:creationId xmlns:a16="http://schemas.microsoft.com/office/drawing/2014/main" xmlns="" id="{1674EAE3-5894-5E4F-BFA3-A56267A8043E}"/>
                    </a:ext>
                  </a:extLst>
                </p:cNvPr>
                <p:cNvCxnSpPr/>
                <p:nvPr/>
              </p:nvCxnSpPr>
              <p:spPr>
                <a:xfrm flipV="1">
                  <a:off x="4514850" y="1647825"/>
                  <a:ext cx="101600" cy="60326"/>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xmlns="" id="{09CFDC3D-0BD0-7E4D-B730-075570BDEF04}"/>
                    </a:ext>
                  </a:extLst>
                </p:cNvPr>
                <p:cNvCxnSpPr/>
                <p:nvPr/>
              </p:nvCxnSpPr>
              <p:spPr>
                <a:xfrm>
                  <a:off x="4514850" y="1822451"/>
                  <a:ext cx="104775" cy="57149"/>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05" name="Hexagon 104">
                  <a:extLst>
                    <a:ext uri="{FF2B5EF4-FFF2-40B4-BE49-F238E27FC236}">
                      <a16:creationId xmlns:a16="http://schemas.microsoft.com/office/drawing/2014/main" xmlns="" id="{0EEA3EE5-A310-6342-B638-F25A1C5698A7}"/>
                    </a:ext>
                  </a:extLst>
                </p:cNvPr>
                <p:cNvSpPr/>
                <p:nvPr/>
              </p:nvSpPr>
              <p:spPr>
                <a:xfrm rot="5400000">
                  <a:off x="4465402" y="1636950"/>
                  <a:ext cx="294729" cy="254077"/>
                </a:xfrm>
                <a:prstGeom prst="hexagon">
                  <a:avLst/>
                </a:prstGeom>
                <a:noFill/>
                <a:ln w="127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a:latin typeface="Franklin Gothic Medium" panose="020B0603020102020204" pitchFamily="34" charset="0"/>
                  </a:endParaRPr>
                </a:p>
              </p:txBody>
            </p:sp>
          </p:grpSp>
          <p:cxnSp>
            <p:nvCxnSpPr>
              <p:cNvPr id="57" name="Straight Connector 56">
                <a:extLst>
                  <a:ext uri="{FF2B5EF4-FFF2-40B4-BE49-F238E27FC236}">
                    <a16:creationId xmlns:a16="http://schemas.microsoft.com/office/drawing/2014/main" xmlns="" id="{40B6B0B6-D252-EC48-8393-777A39D8FD06}"/>
                  </a:ext>
                </a:extLst>
              </p:cNvPr>
              <p:cNvCxnSpPr/>
              <p:nvPr/>
            </p:nvCxnSpPr>
            <p:spPr>
              <a:xfrm>
                <a:off x="2431790" y="856004"/>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xmlns="" id="{7BE766B2-8A5D-244A-AF33-CD07CE0DB0E9}"/>
                  </a:ext>
                </a:extLst>
              </p:cNvPr>
              <p:cNvSpPr txBox="1"/>
              <p:nvPr/>
            </p:nvSpPr>
            <p:spPr>
              <a:xfrm>
                <a:off x="2292600" y="654457"/>
                <a:ext cx="409574"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OH</a:t>
                </a:r>
              </a:p>
            </p:txBody>
          </p:sp>
          <p:sp>
            <p:nvSpPr>
              <p:cNvPr id="59" name="TextBox 58">
                <a:extLst>
                  <a:ext uri="{FF2B5EF4-FFF2-40B4-BE49-F238E27FC236}">
                    <a16:creationId xmlns:a16="http://schemas.microsoft.com/office/drawing/2014/main" xmlns="" id="{CF2E77CA-2CF4-3946-AB0D-3A525CCC9DB9}"/>
                  </a:ext>
                </a:extLst>
              </p:cNvPr>
              <p:cNvSpPr txBox="1"/>
              <p:nvPr/>
            </p:nvSpPr>
            <p:spPr>
              <a:xfrm>
                <a:off x="2378325" y="1200557"/>
                <a:ext cx="231774" cy="246221"/>
              </a:xfrm>
              <a:prstGeom prst="rect">
                <a:avLst/>
              </a:prstGeom>
              <a:noFill/>
            </p:spPr>
            <p:txBody>
              <a:bodyPr wrap="square" rtlCol="0" anchor="ctr">
                <a:spAutoFit/>
              </a:bodyPr>
              <a:lstStyle/>
              <a:p>
                <a:pPr algn="ctr"/>
                <a:r>
                  <a:rPr lang="en-US" sz="1000" dirty="0">
                    <a:latin typeface="Franklin Gothic Medium" panose="020B0603020102020204" pitchFamily="34" charset="0"/>
                    <a:ea typeface="Arial" charset="0"/>
                    <a:cs typeface="Arial" charset="0"/>
                  </a:rPr>
                  <a:t>6</a:t>
                </a:r>
              </a:p>
            </p:txBody>
          </p:sp>
          <p:grpSp>
            <p:nvGrpSpPr>
              <p:cNvPr id="60" name="Group 59">
                <a:extLst>
                  <a:ext uri="{FF2B5EF4-FFF2-40B4-BE49-F238E27FC236}">
                    <a16:creationId xmlns:a16="http://schemas.microsoft.com/office/drawing/2014/main" xmlns="" id="{92604C06-704D-9242-B534-7A4E5DCF94A3}"/>
                  </a:ext>
                </a:extLst>
              </p:cNvPr>
              <p:cNvGrpSpPr/>
              <p:nvPr/>
            </p:nvGrpSpPr>
            <p:grpSpPr>
              <a:xfrm>
                <a:off x="2562436" y="966514"/>
                <a:ext cx="254077" cy="294729"/>
                <a:chOff x="4739728" y="1613449"/>
                <a:chExt cx="254077" cy="294729"/>
              </a:xfrm>
            </p:grpSpPr>
            <p:sp>
              <p:nvSpPr>
                <p:cNvPr id="100" name="Hexagon 99">
                  <a:extLst>
                    <a:ext uri="{FF2B5EF4-FFF2-40B4-BE49-F238E27FC236}">
                      <a16:creationId xmlns:a16="http://schemas.microsoft.com/office/drawing/2014/main" xmlns="" id="{59A0670A-7ACE-5441-ACB3-5BD994B60D3B}"/>
                    </a:ext>
                  </a:extLst>
                </p:cNvPr>
                <p:cNvSpPr/>
                <p:nvPr/>
              </p:nvSpPr>
              <p:spPr>
                <a:xfrm rot="5400000">
                  <a:off x="4719402" y="1633775"/>
                  <a:ext cx="294729" cy="254077"/>
                </a:xfrm>
                <a:prstGeom prst="hexagon">
                  <a:avLst/>
                </a:prstGeom>
                <a:noFill/>
                <a:ln w="127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a:latin typeface="Franklin Gothic Medium" panose="020B0603020102020204" pitchFamily="34" charset="0"/>
                  </a:endParaRPr>
                </a:p>
              </p:txBody>
            </p:sp>
            <p:cxnSp>
              <p:nvCxnSpPr>
                <p:cNvPr id="101" name="Straight Connector 100">
                  <a:extLst>
                    <a:ext uri="{FF2B5EF4-FFF2-40B4-BE49-F238E27FC236}">
                      <a16:creationId xmlns:a16="http://schemas.microsoft.com/office/drawing/2014/main" xmlns="" id="{5A6B43EF-0BDB-E54C-AE0A-74A3FF0E2D85}"/>
                    </a:ext>
                  </a:extLst>
                </p:cNvPr>
                <p:cNvCxnSpPr/>
                <p:nvPr/>
              </p:nvCxnSpPr>
              <p:spPr>
                <a:xfrm>
                  <a:off x="4775200" y="17013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xmlns="" id="{64B9A8F9-E98D-034D-B314-E8F804954476}"/>
                    </a:ext>
                  </a:extLst>
                </p:cNvPr>
                <p:cNvCxnSpPr/>
                <p:nvPr/>
              </p:nvCxnSpPr>
              <p:spPr>
                <a:xfrm>
                  <a:off x="4968875" y="17013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xmlns="" id="{1B2A2064-ED9B-C248-84DE-3BE8ED5D1235}"/>
                  </a:ext>
                </a:extLst>
              </p:cNvPr>
              <p:cNvGrpSpPr/>
              <p:nvPr/>
            </p:nvGrpSpPr>
            <p:grpSpPr>
              <a:xfrm>
                <a:off x="2673599" y="849654"/>
                <a:ext cx="31750" cy="118872"/>
                <a:chOff x="4851400" y="1498177"/>
                <a:chExt cx="31750" cy="118872"/>
              </a:xfrm>
            </p:grpSpPr>
            <p:cxnSp>
              <p:nvCxnSpPr>
                <p:cNvPr id="98" name="Straight Connector 97">
                  <a:extLst>
                    <a:ext uri="{FF2B5EF4-FFF2-40B4-BE49-F238E27FC236}">
                      <a16:creationId xmlns:a16="http://schemas.microsoft.com/office/drawing/2014/main" xmlns="" id="{662CC976-DA44-CE4C-B068-85F9D0B07A55}"/>
                    </a:ext>
                  </a:extLst>
                </p:cNvPr>
                <p:cNvCxnSpPr/>
                <p:nvPr/>
              </p:nvCxnSpPr>
              <p:spPr>
                <a:xfrm>
                  <a:off x="4851400" y="14981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xmlns="" id="{357521D3-973C-3D40-8C37-FF1F719FF3EC}"/>
                    </a:ext>
                  </a:extLst>
                </p:cNvPr>
                <p:cNvCxnSpPr/>
                <p:nvPr/>
              </p:nvCxnSpPr>
              <p:spPr>
                <a:xfrm>
                  <a:off x="4883150" y="14981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xmlns="" id="{4239F181-F36F-F342-AB6F-3167EE7D0609}"/>
                  </a:ext>
                </a:extLst>
              </p:cNvPr>
              <p:cNvGrpSpPr/>
              <p:nvPr/>
            </p:nvGrpSpPr>
            <p:grpSpPr>
              <a:xfrm>
                <a:off x="2673599" y="1256054"/>
                <a:ext cx="31750" cy="118872"/>
                <a:chOff x="4851400" y="1904577"/>
                <a:chExt cx="31750" cy="118872"/>
              </a:xfrm>
            </p:grpSpPr>
            <p:cxnSp>
              <p:nvCxnSpPr>
                <p:cNvPr id="96" name="Straight Connector 95">
                  <a:extLst>
                    <a:ext uri="{FF2B5EF4-FFF2-40B4-BE49-F238E27FC236}">
                      <a16:creationId xmlns:a16="http://schemas.microsoft.com/office/drawing/2014/main" xmlns="" id="{24C58B4B-FA30-6D41-9421-D79B937F5C01}"/>
                    </a:ext>
                  </a:extLst>
                </p:cNvPr>
                <p:cNvCxnSpPr/>
                <p:nvPr/>
              </p:nvCxnSpPr>
              <p:spPr>
                <a:xfrm>
                  <a:off x="4851400" y="19045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xmlns="" id="{E2301BCE-995F-0D41-B72B-C272E1F48493}"/>
                    </a:ext>
                  </a:extLst>
                </p:cNvPr>
                <p:cNvCxnSpPr/>
                <p:nvPr/>
              </p:nvCxnSpPr>
              <p:spPr>
                <a:xfrm>
                  <a:off x="4883150" y="1904577"/>
                  <a:ext cx="0" cy="118872"/>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63" name="TextBox 62">
                <a:extLst>
                  <a:ext uri="{FF2B5EF4-FFF2-40B4-BE49-F238E27FC236}">
                    <a16:creationId xmlns:a16="http://schemas.microsoft.com/office/drawing/2014/main" xmlns="" id="{A08AC16C-4EBB-3F4A-B93B-78EF17E9E4AA}"/>
                  </a:ext>
                </a:extLst>
              </p:cNvPr>
              <p:cNvSpPr txBox="1"/>
              <p:nvPr/>
            </p:nvSpPr>
            <p:spPr>
              <a:xfrm>
                <a:off x="2484687" y="654457"/>
                <a:ext cx="409574"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O</a:t>
                </a:r>
              </a:p>
            </p:txBody>
          </p:sp>
          <p:sp>
            <p:nvSpPr>
              <p:cNvPr id="64" name="Hexagon 63">
                <a:extLst>
                  <a:ext uri="{FF2B5EF4-FFF2-40B4-BE49-F238E27FC236}">
                    <a16:creationId xmlns:a16="http://schemas.microsoft.com/office/drawing/2014/main" xmlns="" id="{DDC4184C-E562-9A4E-9170-7EDDC5F6EA96}"/>
                  </a:ext>
                </a:extLst>
              </p:cNvPr>
              <p:cNvSpPr/>
              <p:nvPr/>
            </p:nvSpPr>
            <p:spPr>
              <a:xfrm rot="5400000">
                <a:off x="2800873" y="986840"/>
                <a:ext cx="294729" cy="254077"/>
              </a:xfrm>
              <a:prstGeom prst="hexagon">
                <a:avLst/>
              </a:prstGeom>
              <a:noFill/>
              <a:ln w="127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a:latin typeface="Franklin Gothic Medium" panose="020B0603020102020204" pitchFamily="34" charset="0"/>
                </a:endParaRPr>
              </a:p>
            </p:txBody>
          </p:sp>
          <p:sp>
            <p:nvSpPr>
              <p:cNvPr id="65" name="TextBox 64">
                <a:extLst>
                  <a:ext uri="{FF2B5EF4-FFF2-40B4-BE49-F238E27FC236}">
                    <a16:creationId xmlns:a16="http://schemas.microsoft.com/office/drawing/2014/main" xmlns="" id="{9B41436D-6AF4-4240-96BB-2E25DF019A88}"/>
                  </a:ext>
                </a:extLst>
              </p:cNvPr>
              <p:cNvSpPr txBox="1"/>
              <p:nvPr/>
            </p:nvSpPr>
            <p:spPr>
              <a:xfrm>
                <a:off x="2484687" y="1311682"/>
                <a:ext cx="409574"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O</a:t>
                </a:r>
              </a:p>
            </p:txBody>
          </p:sp>
          <p:cxnSp>
            <p:nvCxnSpPr>
              <p:cNvPr id="66" name="Straight Connector 65">
                <a:extLst>
                  <a:ext uri="{FF2B5EF4-FFF2-40B4-BE49-F238E27FC236}">
                    <a16:creationId xmlns:a16="http://schemas.microsoft.com/office/drawing/2014/main" xmlns="" id="{F75D111D-2965-1840-852B-11315503A72A}"/>
                  </a:ext>
                </a:extLst>
              </p:cNvPr>
              <p:cNvCxnSpPr/>
              <p:nvPr/>
            </p:nvCxnSpPr>
            <p:spPr>
              <a:xfrm flipV="1">
                <a:off x="2930774" y="726252"/>
                <a:ext cx="155575" cy="92075"/>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99D49B62-5A3E-EB4A-BE43-A9F6B605A76D}"/>
                  </a:ext>
                </a:extLst>
              </p:cNvPr>
              <p:cNvCxnSpPr/>
              <p:nvPr/>
            </p:nvCxnSpPr>
            <p:spPr>
              <a:xfrm>
                <a:off x="3079999" y="726252"/>
                <a:ext cx="127000" cy="92075"/>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8" name="Triangle 199">
                <a:extLst>
                  <a:ext uri="{FF2B5EF4-FFF2-40B4-BE49-F238E27FC236}">
                    <a16:creationId xmlns:a16="http://schemas.microsoft.com/office/drawing/2014/main" xmlns="" id="{E102BE6E-423C-3C4E-8907-93E52FB1DAFE}"/>
                  </a:ext>
                </a:extLst>
              </p:cNvPr>
              <p:cNvSpPr/>
              <p:nvPr/>
            </p:nvSpPr>
            <p:spPr>
              <a:xfrm rot="10800000">
                <a:off x="2927596" y="808802"/>
                <a:ext cx="45719" cy="171450"/>
              </a:xfrm>
              <a:prstGeom prst="triangle">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a:latin typeface="Franklin Gothic Medium" panose="020B0603020102020204" pitchFamily="34" charset="0"/>
                </a:endParaRPr>
              </a:p>
            </p:txBody>
          </p:sp>
          <p:sp>
            <p:nvSpPr>
              <p:cNvPr id="70" name="TextBox 69">
                <a:extLst>
                  <a:ext uri="{FF2B5EF4-FFF2-40B4-BE49-F238E27FC236}">
                    <a16:creationId xmlns:a16="http://schemas.microsoft.com/office/drawing/2014/main" xmlns="" id="{77F7552C-F30E-2A46-96CA-F1F4E8D1CD42}"/>
                  </a:ext>
                </a:extLst>
              </p:cNvPr>
              <p:cNvSpPr txBox="1"/>
              <p:nvPr/>
            </p:nvSpPr>
            <p:spPr>
              <a:xfrm>
                <a:off x="3011737" y="1181507"/>
                <a:ext cx="169862" cy="246221"/>
              </a:xfrm>
              <a:prstGeom prst="rect">
                <a:avLst/>
              </a:prstGeom>
              <a:noFill/>
            </p:spPr>
            <p:txBody>
              <a:bodyPr wrap="square" rtlCol="0" anchor="ctr">
                <a:spAutoFit/>
              </a:bodyPr>
              <a:lstStyle/>
              <a:p>
                <a:pPr algn="ctr"/>
                <a:r>
                  <a:rPr lang="en-US" sz="1000" dirty="0">
                    <a:latin typeface="Franklin Gothic Medium" panose="020B0603020102020204" pitchFamily="34" charset="0"/>
                    <a:ea typeface="Arial" charset="0"/>
                    <a:cs typeface="Arial" charset="0"/>
                  </a:rPr>
                  <a:t>D</a:t>
                </a:r>
              </a:p>
            </p:txBody>
          </p:sp>
          <p:sp>
            <p:nvSpPr>
              <p:cNvPr id="71" name="TextBox 70">
                <a:extLst>
                  <a:ext uri="{FF2B5EF4-FFF2-40B4-BE49-F238E27FC236}">
                    <a16:creationId xmlns:a16="http://schemas.microsoft.com/office/drawing/2014/main" xmlns="" id="{2F0BE778-7425-0A4D-A0EB-E839F07474F3}"/>
                  </a:ext>
                </a:extLst>
              </p:cNvPr>
              <p:cNvSpPr txBox="1"/>
              <p:nvPr/>
            </p:nvSpPr>
            <p:spPr>
              <a:xfrm>
                <a:off x="2792662" y="1302157"/>
                <a:ext cx="409574"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O</a:t>
                </a:r>
              </a:p>
            </p:txBody>
          </p:sp>
          <p:sp>
            <p:nvSpPr>
              <p:cNvPr id="72" name="TextBox 71">
                <a:extLst>
                  <a:ext uri="{FF2B5EF4-FFF2-40B4-BE49-F238E27FC236}">
                    <a16:creationId xmlns:a16="http://schemas.microsoft.com/office/drawing/2014/main" xmlns="" id="{5A472C70-F538-BF4D-BDB4-8C2C2634A62D}"/>
                  </a:ext>
                </a:extLst>
              </p:cNvPr>
              <p:cNvSpPr txBox="1"/>
              <p:nvPr/>
            </p:nvSpPr>
            <p:spPr>
              <a:xfrm>
                <a:off x="3154612" y="1441857"/>
                <a:ext cx="157162"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O</a:t>
                </a:r>
              </a:p>
            </p:txBody>
          </p:sp>
          <p:sp>
            <p:nvSpPr>
              <p:cNvPr id="73" name="TextBox 72">
                <a:extLst>
                  <a:ext uri="{FF2B5EF4-FFF2-40B4-BE49-F238E27FC236}">
                    <a16:creationId xmlns:a16="http://schemas.microsoft.com/office/drawing/2014/main" xmlns="" id="{AE94FED8-E6DC-E54E-AE44-429940B0F2B3}"/>
                  </a:ext>
                </a:extLst>
              </p:cNvPr>
              <p:cNvSpPr txBox="1"/>
              <p:nvPr/>
            </p:nvSpPr>
            <p:spPr>
              <a:xfrm>
                <a:off x="2841874" y="1200557"/>
                <a:ext cx="142876"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4</a:t>
                </a:r>
              </a:p>
            </p:txBody>
          </p:sp>
          <p:sp>
            <p:nvSpPr>
              <p:cNvPr id="74" name="TextBox 73">
                <a:extLst>
                  <a:ext uri="{FF2B5EF4-FFF2-40B4-BE49-F238E27FC236}">
                    <a16:creationId xmlns:a16="http://schemas.microsoft.com/office/drawing/2014/main" xmlns="" id="{5DFBC7CA-FB16-E843-906D-786C9E1AD8F0}"/>
                  </a:ext>
                </a:extLst>
              </p:cNvPr>
              <p:cNvSpPr txBox="1"/>
              <p:nvPr/>
            </p:nvSpPr>
            <p:spPr>
              <a:xfrm>
                <a:off x="2611687" y="990768"/>
                <a:ext cx="153987" cy="246221"/>
              </a:xfrm>
              <a:prstGeom prst="rect">
                <a:avLst/>
              </a:prstGeom>
              <a:noFill/>
            </p:spPr>
            <p:txBody>
              <a:bodyPr wrap="square" rtlCol="0" anchor="ctr">
                <a:spAutoFit/>
              </a:bodyPr>
              <a:lstStyle/>
              <a:p>
                <a:pPr algn="ctr"/>
                <a:r>
                  <a:rPr lang="en-US" sz="1000">
                    <a:latin typeface="Franklin Gothic Medium" panose="020B0603020102020204" pitchFamily="34" charset="0"/>
                    <a:ea typeface="Arial" charset="0"/>
                    <a:cs typeface="Arial" charset="0"/>
                  </a:rPr>
                  <a:t>B</a:t>
                </a:r>
              </a:p>
            </p:txBody>
          </p:sp>
          <p:sp>
            <p:nvSpPr>
              <p:cNvPr id="75" name="TextBox 74">
                <a:extLst>
                  <a:ext uri="{FF2B5EF4-FFF2-40B4-BE49-F238E27FC236}">
                    <a16:creationId xmlns:a16="http://schemas.microsoft.com/office/drawing/2014/main" xmlns="" id="{2F500D88-5B59-4F41-98A5-55FB1D3FD49D}"/>
                  </a:ext>
                </a:extLst>
              </p:cNvPr>
              <p:cNvSpPr txBox="1"/>
              <p:nvPr/>
            </p:nvSpPr>
            <p:spPr>
              <a:xfrm>
                <a:off x="2840287" y="990768"/>
                <a:ext cx="214312" cy="246221"/>
              </a:xfrm>
              <a:prstGeom prst="rect">
                <a:avLst/>
              </a:prstGeom>
              <a:noFill/>
            </p:spPr>
            <p:txBody>
              <a:bodyPr wrap="square" rtlCol="0" anchor="ctr">
                <a:spAutoFit/>
              </a:bodyPr>
              <a:lstStyle/>
              <a:p>
                <a:pPr algn="ctr"/>
                <a:r>
                  <a:rPr lang="en-US" sz="1000" dirty="0">
                    <a:latin typeface="Franklin Gothic Medium" panose="020B0603020102020204" pitchFamily="34" charset="0"/>
                    <a:ea typeface="Arial" charset="0"/>
                    <a:cs typeface="Arial" charset="0"/>
                  </a:rPr>
                  <a:t>C</a:t>
                </a:r>
              </a:p>
            </p:txBody>
          </p:sp>
          <p:grpSp>
            <p:nvGrpSpPr>
              <p:cNvPr id="76" name="Group 75">
                <a:extLst>
                  <a:ext uri="{FF2B5EF4-FFF2-40B4-BE49-F238E27FC236}">
                    <a16:creationId xmlns:a16="http://schemas.microsoft.com/office/drawing/2014/main" xmlns="" id="{500814CB-086E-B742-8A23-F1CF40FD89E2}"/>
                  </a:ext>
                </a:extLst>
              </p:cNvPr>
              <p:cNvGrpSpPr/>
              <p:nvPr/>
            </p:nvGrpSpPr>
            <p:grpSpPr>
              <a:xfrm>
                <a:off x="3010546" y="908457"/>
                <a:ext cx="157162" cy="246221"/>
                <a:chOff x="5410597" y="1591905"/>
                <a:chExt cx="157162" cy="246221"/>
              </a:xfrm>
            </p:grpSpPr>
            <p:sp>
              <p:nvSpPr>
                <p:cNvPr id="94" name="Rectangle 93">
                  <a:extLst>
                    <a:ext uri="{FF2B5EF4-FFF2-40B4-BE49-F238E27FC236}">
                      <a16:creationId xmlns:a16="http://schemas.microsoft.com/office/drawing/2014/main" xmlns="" id="{D8C20419-3BE4-7B49-A08E-4ABF1B4D93F7}"/>
                    </a:ext>
                  </a:extLst>
                </p:cNvPr>
                <p:cNvSpPr/>
                <p:nvPr/>
              </p:nvSpPr>
              <p:spPr>
                <a:xfrm>
                  <a:off x="5420916" y="1646435"/>
                  <a:ext cx="136525" cy="13716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algn="ctr">
                    <a:buFont typeface="+mj-lt"/>
                    <a:buAutoNum type="arabicPeriod"/>
                  </a:pPr>
                  <a:endParaRPr lang="en-US" sz="1000">
                    <a:ln w="0"/>
                    <a:solidFill>
                      <a:schemeClr val="accent1"/>
                    </a:solidFill>
                    <a:effectLst>
                      <a:outerShdw blurRad="38100" dist="25400" dir="5400000" algn="ctr" rotWithShape="0">
                        <a:srgbClr val="6E747A">
                          <a:alpha val="43000"/>
                        </a:srgbClr>
                      </a:outerShdw>
                    </a:effectLst>
                    <a:latin typeface="Franklin Gothic Medium" panose="020B0603020102020204" pitchFamily="34" charset="0"/>
                  </a:endParaRPr>
                </a:p>
              </p:txBody>
            </p:sp>
            <p:sp>
              <p:nvSpPr>
                <p:cNvPr id="95" name="TextBox 94">
                  <a:extLst>
                    <a:ext uri="{FF2B5EF4-FFF2-40B4-BE49-F238E27FC236}">
                      <a16:creationId xmlns:a16="http://schemas.microsoft.com/office/drawing/2014/main" xmlns="" id="{452CF1B2-3665-574E-B7DC-1B89A636D7DE}"/>
                    </a:ext>
                  </a:extLst>
                </p:cNvPr>
                <p:cNvSpPr txBox="1"/>
                <p:nvPr/>
              </p:nvSpPr>
              <p:spPr>
                <a:xfrm>
                  <a:off x="5410597" y="1591905"/>
                  <a:ext cx="157162" cy="246221"/>
                </a:xfrm>
                <a:prstGeom prst="rect">
                  <a:avLst/>
                </a:prstGeom>
                <a:noFill/>
              </p:spPr>
              <p:txBody>
                <a:bodyPr wrap="square" rtlCol="0" anchor="ctr">
                  <a:spAutoFit/>
                </a:bodyPr>
                <a:lstStyle/>
                <a:p>
                  <a:pPr algn="ctr"/>
                  <a:r>
                    <a:rPr lang="en-US" sz="1000" dirty="0">
                      <a:latin typeface="Franklin Gothic Medium" panose="020B0603020102020204" pitchFamily="34" charset="0"/>
                      <a:ea typeface="Arial" charset="0"/>
                      <a:cs typeface="Arial" charset="0"/>
                    </a:rPr>
                    <a:t>O</a:t>
                  </a:r>
                </a:p>
              </p:txBody>
            </p:sp>
          </p:grpSp>
          <p:cxnSp>
            <p:nvCxnSpPr>
              <p:cNvPr id="77" name="Straight Connector 76">
                <a:extLst>
                  <a:ext uri="{FF2B5EF4-FFF2-40B4-BE49-F238E27FC236}">
                    <a16:creationId xmlns:a16="http://schemas.microsoft.com/office/drawing/2014/main" xmlns="" id="{87EBB2B7-9635-A348-ADBA-38E086A5E6C1}"/>
                  </a:ext>
                </a:extLst>
              </p:cNvPr>
              <p:cNvCxnSpPr/>
              <p:nvPr/>
            </p:nvCxnSpPr>
            <p:spPr>
              <a:xfrm>
                <a:off x="3130799" y="1424329"/>
                <a:ext cx="60325" cy="102023"/>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xmlns="" id="{30F9C8C5-2208-EB4E-8D67-815ECF6E191F}"/>
                  </a:ext>
                </a:extLst>
              </p:cNvPr>
              <p:cNvCxnSpPr/>
              <p:nvPr/>
            </p:nvCxnSpPr>
            <p:spPr>
              <a:xfrm>
                <a:off x="3156199" y="1412052"/>
                <a:ext cx="60325" cy="96224"/>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xmlns="" id="{F2914A9F-417C-E64A-97DE-F321CD6AC830}"/>
                  </a:ext>
                </a:extLst>
              </p:cNvPr>
              <p:cNvCxnSpPr/>
              <p:nvPr/>
            </p:nvCxnSpPr>
            <p:spPr>
              <a:xfrm flipV="1">
                <a:off x="3149849" y="1297752"/>
                <a:ext cx="63500" cy="136526"/>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xmlns="" id="{9AF7BF90-D7F3-3F4B-930A-707BC4BB795D}"/>
                  </a:ext>
                </a:extLst>
              </p:cNvPr>
              <p:cNvCxnSpPr/>
              <p:nvPr/>
            </p:nvCxnSpPr>
            <p:spPr>
              <a:xfrm>
                <a:off x="3057774" y="1424752"/>
                <a:ext cx="98425" cy="635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84" name="Group 83">
                <a:extLst>
                  <a:ext uri="{FF2B5EF4-FFF2-40B4-BE49-F238E27FC236}">
                    <a16:creationId xmlns:a16="http://schemas.microsoft.com/office/drawing/2014/main" xmlns="" id="{CECD05C6-FEFC-134B-884C-E591FCCE6EC4}"/>
                  </a:ext>
                </a:extLst>
              </p:cNvPr>
              <p:cNvGrpSpPr/>
              <p:nvPr/>
            </p:nvGrpSpPr>
            <p:grpSpPr>
              <a:xfrm rot="21090013">
                <a:off x="2958853" y="1291295"/>
                <a:ext cx="45719" cy="50751"/>
                <a:chOff x="5853493" y="1165225"/>
                <a:chExt cx="54864" cy="41275"/>
              </a:xfrm>
            </p:grpSpPr>
            <p:cxnSp>
              <p:nvCxnSpPr>
                <p:cNvPr id="91" name="Straight Connector 90">
                  <a:extLst>
                    <a:ext uri="{FF2B5EF4-FFF2-40B4-BE49-F238E27FC236}">
                      <a16:creationId xmlns:a16="http://schemas.microsoft.com/office/drawing/2014/main" xmlns="" id="{C24BCE9E-ABE6-F642-8053-8522890F57AD}"/>
                    </a:ext>
                  </a:extLst>
                </p:cNvPr>
                <p:cNvCxnSpPr/>
                <p:nvPr/>
              </p:nvCxnSpPr>
              <p:spPr>
                <a:xfrm>
                  <a:off x="5862637" y="1185863"/>
                  <a:ext cx="36576" cy="0"/>
                </a:xfrm>
                <a:prstGeom prst="line">
                  <a:avLst/>
                </a:prstGeom>
                <a:ln w="6350">
                  <a:solidFill>
                    <a:srgbClr val="0033FF"/>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xmlns="" id="{557FF4BD-4CC7-524C-8027-E291D5C5F306}"/>
                    </a:ext>
                  </a:extLst>
                </p:cNvPr>
                <p:cNvCxnSpPr/>
                <p:nvPr/>
              </p:nvCxnSpPr>
              <p:spPr>
                <a:xfrm>
                  <a:off x="5853493" y="1206500"/>
                  <a:ext cx="54864" cy="0"/>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xmlns="" id="{1BA73C65-3D60-8246-B988-4EC66DBE3785}"/>
                    </a:ext>
                  </a:extLst>
                </p:cNvPr>
                <p:cNvCxnSpPr/>
                <p:nvPr/>
              </p:nvCxnSpPr>
              <p:spPr>
                <a:xfrm>
                  <a:off x="5871781" y="1165225"/>
                  <a:ext cx="18288" cy="0"/>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grpSp>
          <p:grpSp>
            <p:nvGrpSpPr>
              <p:cNvPr id="87" name="Group 86">
                <a:extLst>
                  <a:ext uri="{FF2B5EF4-FFF2-40B4-BE49-F238E27FC236}">
                    <a16:creationId xmlns:a16="http://schemas.microsoft.com/office/drawing/2014/main" xmlns="" id="{6A3E792A-C261-2745-A247-B270566590FC}"/>
                  </a:ext>
                </a:extLst>
              </p:cNvPr>
              <p:cNvGrpSpPr/>
              <p:nvPr/>
            </p:nvGrpSpPr>
            <p:grpSpPr>
              <a:xfrm rot="18282490">
                <a:off x="3121534" y="1185680"/>
                <a:ext cx="57385" cy="100623"/>
                <a:chOff x="5853493" y="1165225"/>
                <a:chExt cx="54864" cy="41275"/>
              </a:xfrm>
            </p:grpSpPr>
            <p:cxnSp>
              <p:nvCxnSpPr>
                <p:cNvPr id="88" name="Straight Connector 87">
                  <a:extLst>
                    <a:ext uri="{FF2B5EF4-FFF2-40B4-BE49-F238E27FC236}">
                      <a16:creationId xmlns:a16="http://schemas.microsoft.com/office/drawing/2014/main" xmlns="" id="{2CCA0718-FA38-D249-A9EB-25C61286EF6F}"/>
                    </a:ext>
                  </a:extLst>
                </p:cNvPr>
                <p:cNvCxnSpPr/>
                <p:nvPr/>
              </p:nvCxnSpPr>
              <p:spPr>
                <a:xfrm>
                  <a:off x="5862637" y="1185863"/>
                  <a:ext cx="36576" cy="0"/>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xmlns="" id="{4BC6AA12-567B-0F4A-BC54-D607CB668768}"/>
                    </a:ext>
                  </a:extLst>
                </p:cNvPr>
                <p:cNvCxnSpPr/>
                <p:nvPr/>
              </p:nvCxnSpPr>
              <p:spPr>
                <a:xfrm>
                  <a:off x="5853493" y="1206500"/>
                  <a:ext cx="54864" cy="0"/>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xmlns="" id="{C0A5FF9D-A3E7-FE48-9A1C-93425FE8A752}"/>
                    </a:ext>
                  </a:extLst>
                </p:cNvPr>
                <p:cNvCxnSpPr/>
                <p:nvPr/>
              </p:nvCxnSpPr>
              <p:spPr>
                <a:xfrm>
                  <a:off x="5871781" y="1165225"/>
                  <a:ext cx="18288" cy="0"/>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grpSp>
        </p:grpSp>
        <p:cxnSp>
          <p:nvCxnSpPr>
            <p:cNvPr id="106" name="Straight Connector 105">
              <a:extLst>
                <a:ext uri="{FF2B5EF4-FFF2-40B4-BE49-F238E27FC236}">
                  <a16:creationId xmlns:a16="http://schemas.microsoft.com/office/drawing/2014/main" xmlns="" id="{A113BA66-6992-3F4D-9DE4-C6E112FFE8A5}"/>
                </a:ext>
              </a:extLst>
            </p:cNvPr>
            <p:cNvCxnSpPr/>
            <p:nvPr/>
          </p:nvCxnSpPr>
          <p:spPr>
            <a:xfrm flipV="1">
              <a:off x="7201241" y="2948572"/>
              <a:ext cx="0" cy="359001"/>
            </a:xfrm>
            <a:prstGeom prst="line">
              <a:avLst/>
            </a:prstGeom>
            <a:noFill/>
            <a:ln w="38100" cap="flat" cmpd="sng" algn="ctr">
              <a:solidFill>
                <a:srgbClr val="C00000"/>
              </a:solidFill>
              <a:prstDash val="solid"/>
            </a:ln>
            <a:effectLst/>
          </p:spPr>
        </p:cxnSp>
        <p:cxnSp>
          <p:nvCxnSpPr>
            <p:cNvPr id="107" name="Straight Connector 106">
              <a:extLst>
                <a:ext uri="{FF2B5EF4-FFF2-40B4-BE49-F238E27FC236}">
                  <a16:creationId xmlns:a16="http://schemas.microsoft.com/office/drawing/2014/main" xmlns="" id="{6A862A97-CD54-4F4D-9B0F-B3A21C840BA3}"/>
                </a:ext>
              </a:extLst>
            </p:cNvPr>
            <p:cNvCxnSpPr/>
            <p:nvPr/>
          </p:nvCxnSpPr>
          <p:spPr>
            <a:xfrm rot="10800000">
              <a:off x="7064081" y="3307573"/>
              <a:ext cx="274320" cy="0"/>
            </a:xfrm>
            <a:prstGeom prst="line">
              <a:avLst/>
            </a:prstGeom>
            <a:noFill/>
            <a:ln w="38100" cap="flat" cmpd="sng" algn="ctr">
              <a:solidFill>
                <a:srgbClr val="C00000"/>
              </a:solidFill>
              <a:prstDash val="solid"/>
            </a:ln>
            <a:effectLst/>
          </p:spPr>
        </p:cxnSp>
        <p:sp>
          <p:nvSpPr>
            <p:cNvPr id="108" name="TextBox 107">
              <a:extLst>
                <a:ext uri="{FF2B5EF4-FFF2-40B4-BE49-F238E27FC236}">
                  <a16:creationId xmlns:a16="http://schemas.microsoft.com/office/drawing/2014/main" xmlns="" id="{D4EE93D9-BAF3-1648-9470-D6D796B120EB}"/>
                </a:ext>
              </a:extLst>
            </p:cNvPr>
            <p:cNvSpPr txBox="1"/>
            <p:nvPr/>
          </p:nvSpPr>
          <p:spPr>
            <a:xfrm>
              <a:off x="6969701" y="2614084"/>
              <a:ext cx="1742148" cy="338554"/>
            </a:xfrm>
            <a:prstGeom prst="rect">
              <a:avLst/>
            </a:prstGeom>
            <a:noFill/>
          </p:spPr>
          <p:txBody>
            <a:bodyPr wrap="square" rtlCol="0" anchor="ctr">
              <a:spAutoFit/>
            </a:bodyPr>
            <a:lstStyle/>
            <a:p>
              <a:pPr algn="ctr"/>
              <a:r>
                <a:rPr lang="en-US" sz="1600" dirty="0" err="1">
                  <a:latin typeface="Franklin Gothic Medium" panose="020B0603020102020204" pitchFamily="34" charset="0"/>
                  <a:ea typeface="Arial" charset="0"/>
                  <a:cs typeface="Arial" charset="0"/>
                </a:rPr>
                <a:t>Frenolicin</a:t>
              </a:r>
              <a:r>
                <a:rPr lang="en-US" sz="1600" dirty="0">
                  <a:latin typeface="Franklin Gothic Medium" panose="020B0603020102020204" pitchFamily="34" charset="0"/>
                  <a:ea typeface="Arial" charset="0"/>
                  <a:cs typeface="Arial" charset="0"/>
                </a:rPr>
                <a:t> B (FB)</a:t>
              </a:r>
            </a:p>
          </p:txBody>
        </p:sp>
        <p:grpSp>
          <p:nvGrpSpPr>
            <p:cNvPr id="109" name="Group 108">
              <a:extLst>
                <a:ext uri="{FF2B5EF4-FFF2-40B4-BE49-F238E27FC236}">
                  <a16:creationId xmlns:a16="http://schemas.microsoft.com/office/drawing/2014/main" xmlns="" id="{C6EA2DC9-586B-0840-A2A0-AFA8C78604AF}"/>
                </a:ext>
              </a:extLst>
            </p:cNvPr>
            <p:cNvGrpSpPr/>
            <p:nvPr/>
          </p:nvGrpSpPr>
          <p:grpSpPr>
            <a:xfrm>
              <a:off x="6500677" y="4299800"/>
              <a:ext cx="1051433" cy="307777"/>
              <a:chOff x="1513474" y="2800103"/>
              <a:chExt cx="685801" cy="303075"/>
            </a:xfrm>
          </p:grpSpPr>
          <p:sp>
            <p:nvSpPr>
              <p:cNvPr id="110" name="Oval 109">
                <a:extLst>
                  <a:ext uri="{FF2B5EF4-FFF2-40B4-BE49-F238E27FC236}">
                    <a16:creationId xmlns:a16="http://schemas.microsoft.com/office/drawing/2014/main" xmlns="" id="{E76D8E0D-497A-3C49-97C5-C67FC5D7AE75}"/>
                  </a:ext>
                </a:extLst>
              </p:cNvPr>
              <p:cNvSpPr/>
              <p:nvPr/>
            </p:nvSpPr>
            <p:spPr>
              <a:xfrm>
                <a:off x="1576387" y="2827816"/>
                <a:ext cx="571500" cy="247650"/>
              </a:xfrm>
              <a:prstGeom prst="ellipse">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dirty="0">
                  <a:solidFill>
                    <a:schemeClr val="tx1"/>
                  </a:solidFill>
                  <a:latin typeface="Franklin Gothic Medium" panose="020B0603020102020204" pitchFamily="34" charset="0"/>
                  <a:ea typeface="Arial" charset="0"/>
                  <a:cs typeface="Arial" charset="0"/>
                </a:endParaRPr>
              </a:p>
            </p:txBody>
          </p:sp>
          <p:sp>
            <p:nvSpPr>
              <p:cNvPr id="111" name="TextBox 110">
                <a:extLst>
                  <a:ext uri="{FF2B5EF4-FFF2-40B4-BE49-F238E27FC236}">
                    <a16:creationId xmlns:a16="http://schemas.microsoft.com/office/drawing/2014/main" xmlns="" id="{A9973890-5AC2-CB4D-939B-C2986C2C0512}"/>
                  </a:ext>
                </a:extLst>
              </p:cNvPr>
              <p:cNvSpPr txBox="1"/>
              <p:nvPr/>
            </p:nvSpPr>
            <p:spPr>
              <a:xfrm>
                <a:off x="1513474" y="2800103"/>
                <a:ext cx="685801" cy="303075"/>
              </a:xfrm>
              <a:prstGeom prst="rect">
                <a:avLst/>
              </a:prstGeom>
              <a:noFill/>
            </p:spPr>
            <p:txBody>
              <a:bodyPr wrap="square" rtlCol="0" anchor="ctr">
                <a:spAutoFit/>
              </a:bodyPr>
              <a:lstStyle/>
              <a:p>
                <a:pPr algn="ctr"/>
                <a:r>
                  <a:rPr lang="en-US" sz="1400">
                    <a:solidFill>
                      <a:schemeClr val="bg1"/>
                    </a:solidFill>
                    <a:latin typeface="Franklin Gothic Medium" panose="020B0603020102020204" pitchFamily="34" charset="0"/>
                    <a:ea typeface="Arial" charset="0"/>
                    <a:cs typeface="Arial" charset="0"/>
                  </a:rPr>
                  <a:t>4E-BP1</a:t>
                </a:r>
                <a:endParaRPr lang="en-US" sz="1400" dirty="0">
                  <a:solidFill>
                    <a:schemeClr val="bg1"/>
                  </a:solidFill>
                  <a:latin typeface="Franklin Gothic Medium" panose="020B0603020102020204" pitchFamily="34" charset="0"/>
                  <a:ea typeface="Arial" charset="0"/>
                  <a:cs typeface="Arial" charset="0"/>
                </a:endParaRPr>
              </a:p>
            </p:txBody>
          </p:sp>
        </p:grpSp>
        <p:grpSp>
          <p:nvGrpSpPr>
            <p:cNvPr id="112" name="Group 111">
              <a:extLst>
                <a:ext uri="{FF2B5EF4-FFF2-40B4-BE49-F238E27FC236}">
                  <a16:creationId xmlns:a16="http://schemas.microsoft.com/office/drawing/2014/main" xmlns="" id="{B6FDAC0A-4E6F-0744-88D9-5611F7433A98}"/>
                </a:ext>
              </a:extLst>
            </p:cNvPr>
            <p:cNvGrpSpPr/>
            <p:nvPr/>
          </p:nvGrpSpPr>
          <p:grpSpPr>
            <a:xfrm>
              <a:off x="6817246" y="4097537"/>
              <a:ext cx="271290" cy="307777"/>
              <a:chOff x="1811828" y="2688362"/>
              <a:chExt cx="242888" cy="303075"/>
            </a:xfrm>
          </p:grpSpPr>
          <p:sp>
            <p:nvSpPr>
              <p:cNvPr id="113" name="Oval 112">
                <a:extLst>
                  <a:ext uri="{FF2B5EF4-FFF2-40B4-BE49-F238E27FC236}">
                    <a16:creationId xmlns:a16="http://schemas.microsoft.com/office/drawing/2014/main" xmlns="" id="{CCF5DB0C-B843-3B44-AF04-A5147649129C}"/>
                  </a:ext>
                </a:extLst>
              </p:cNvPr>
              <p:cNvSpPr/>
              <p:nvPr/>
            </p:nvSpPr>
            <p:spPr>
              <a:xfrm>
                <a:off x="1838325" y="2760977"/>
                <a:ext cx="161926" cy="166688"/>
              </a:xfrm>
              <a:prstGeom prst="ellipse">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solidFill>
                    <a:schemeClr val="tx1"/>
                  </a:solidFill>
                  <a:latin typeface="Franklin Gothic Medium" panose="020B0603020102020204" pitchFamily="34" charset="0"/>
                  <a:ea typeface="Arial" charset="0"/>
                  <a:cs typeface="Arial" charset="0"/>
                </a:endParaRPr>
              </a:p>
            </p:txBody>
          </p:sp>
          <p:sp>
            <p:nvSpPr>
              <p:cNvPr id="114" name="TextBox 113">
                <a:extLst>
                  <a:ext uri="{FF2B5EF4-FFF2-40B4-BE49-F238E27FC236}">
                    <a16:creationId xmlns:a16="http://schemas.microsoft.com/office/drawing/2014/main" xmlns="" id="{8E2EBE6C-710C-A847-9254-01DC2E8962C7}"/>
                  </a:ext>
                </a:extLst>
              </p:cNvPr>
              <p:cNvSpPr txBox="1"/>
              <p:nvPr/>
            </p:nvSpPr>
            <p:spPr>
              <a:xfrm>
                <a:off x="1811828" y="2688362"/>
                <a:ext cx="242888" cy="303075"/>
              </a:xfrm>
              <a:prstGeom prst="rect">
                <a:avLst/>
              </a:prstGeom>
              <a:noFill/>
            </p:spPr>
            <p:txBody>
              <a:bodyPr wrap="square" rtlCol="0" anchor="ctr">
                <a:spAutoFit/>
              </a:bodyPr>
              <a:lstStyle/>
              <a:p>
                <a:pPr algn="ctr"/>
                <a:r>
                  <a:rPr lang="en-US" sz="1400" b="1" dirty="0">
                    <a:solidFill>
                      <a:schemeClr val="bg1"/>
                    </a:solidFill>
                    <a:latin typeface="Franklin Gothic Medium" panose="020B0603020102020204" pitchFamily="34" charset="0"/>
                    <a:ea typeface="Arial" charset="0"/>
                    <a:cs typeface="Arial" charset="0"/>
                  </a:rPr>
                  <a:t>P</a:t>
                </a:r>
              </a:p>
            </p:txBody>
          </p:sp>
        </p:grpSp>
        <p:grpSp>
          <p:nvGrpSpPr>
            <p:cNvPr id="115" name="Group 114">
              <a:extLst>
                <a:ext uri="{FF2B5EF4-FFF2-40B4-BE49-F238E27FC236}">
                  <a16:creationId xmlns:a16="http://schemas.microsoft.com/office/drawing/2014/main" xmlns="" id="{024A648E-DF02-7540-8EA6-F8AA024B4410}"/>
                </a:ext>
              </a:extLst>
            </p:cNvPr>
            <p:cNvGrpSpPr/>
            <p:nvPr/>
          </p:nvGrpSpPr>
          <p:grpSpPr>
            <a:xfrm>
              <a:off x="6589242" y="4139557"/>
              <a:ext cx="271290" cy="307777"/>
              <a:chOff x="1805398" y="2692598"/>
              <a:chExt cx="242888" cy="303075"/>
            </a:xfrm>
          </p:grpSpPr>
          <p:sp>
            <p:nvSpPr>
              <p:cNvPr id="116" name="Oval 115">
                <a:extLst>
                  <a:ext uri="{FF2B5EF4-FFF2-40B4-BE49-F238E27FC236}">
                    <a16:creationId xmlns:a16="http://schemas.microsoft.com/office/drawing/2014/main" xmlns="" id="{04E212EA-8D64-4D48-9BDF-5C21410C60CA}"/>
                  </a:ext>
                </a:extLst>
              </p:cNvPr>
              <p:cNvSpPr/>
              <p:nvPr/>
            </p:nvSpPr>
            <p:spPr>
              <a:xfrm>
                <a:off x="1838325" y="2760977"/>
                <a:ext cx="161926" cy="166688"/>
              </a:xfrm>
              <a:prstGeom prst="ellipse">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solidFill>
                    <a:schemeClr val="tx1"/>
                  </a:solidFill>
                  <a:latin typeface="Franklin Gothic Medium" panose="020B0603020102020204" pitchFamily="34" charset="0"/>
                  <a:ea typeface="Arial" charset="0"/>
                  <a:cs typeface="Arial" charset="0"/>
                </a:endParaRPr>
              </a:p>
            </p:txBody>
          </p:sp>
          <p:sp>
            <p:nvSpPr>
              <p:cNvPr id="117" name="TextBox 116">
                <a:extLst>
                  <a:ext uri="{FF2B5EF4-FFF2-40B4-BE49-F238E27FC236}">
                    <a16:creationId xmlns:a16="http://schemas.microsoft.com/office/drawing/2014/main" xmlns="" id="{48001B0A-F12D-824A-86E1-9A3632B6D614}"/>
                  </a:ext>
                </a:extLst>
              </p:cNvPr>
              <p:cNvSpPr txBox="1"/>
              <p:nvPr/>
            </p:nvSpPr>
            <p:spPr>
              <a:xfrm>
                <a:off x="1805398" y="2692598"/>
                <a:ext cx="242888" cy="303075"/>
              </a:xfrm>
              <a:prstGeom prst="rect">
                <a:avLst/>
              </a:prstGeom>
              <a:noFill/>
            </p:spPr>
            <p:txBody>
              <a:bodyPr wrap="square" rtlCol="0" anchor="ctr">
                <a:spAutoFit/>
              </a:bodyPr>
              <a:lstStyle/>
              <a:p>
                <a:pPr algn="ctr"/>
                <a:r>
                  <a:rPr lang="en-US" sz="1400" b="1" dirty="0">
                    <a:solidFill>
                      <a:schemeClr val="bg1"/>
                    </a:solidFill>
                    <a:latin typeface="Franklin Gothic Medium" panose="020B0603020102020204" pitchFamily="34" charset="0"/>
                    <a:ea typeface="Arial" charset="0"/>
                    <a:cs typeface="Arial" charset="0"/>
                  </a:rPr>
                  <a:t>P</a:t>
                </a:r>
              </a:p>
            </p:txBody>
          </p:sp>
        </p:grpSp>
        <p:grpSp>
          <p:nvGrpSpPr>
            <p:cNvPr id="118" name="Group 117">
              <a:extLst>
                <a:ext uri="{FF2B5EF4-FFF2-40B4-BE49-F238E27FC236}">
                  <a16:creationId xmlns:a16="http://schemas.microsoft.com/office/drawing/2014/main" xmlns="" id="{EF845343-67CE-8C47-AF78-89713CEBA15E}"/>
                </a:ext>
              </a:extLst>
            </p:cNvPr>
            <p:cNvGrpSpPr/>
            <p:nvPr/>
          </p:nvGrpSpPr>
          <p:grpSpPr>
            <a:xfrm>
              <a:off x="7022004" y="4105902"/>
              <a:ext cx="271290" cy="307777"/>
              <a:chOff x="1808338" y="2692786"/>
              <a:chExt cx="242888" cy="303075"/>
            </a:xfrm>
          </p:grpSpPr>
          <p:sp>
            <p:nvSpPr>
              <p:cNvPr id="119" name="Oval 118">
                <a:extLst>
                  <a:ext uri="{FF2B5EF4-FFF2-40B4-BE49-F238E27FC236}">
                    <a16:creationId xmlns:a16="http://schemas.microsoft.com/office/drawing/2014/main" xmlns="" id="{B60DFA6F-6E82-5D44-ADE4-845AE42A2BE6}"/>
                  </a:ext>
                </a:extLst>
              </p:cNvPr>
              <p:cNvSpPr/>
              <p:nvPr/>
            </p:nvSpPr>
            <p:spPr>
              <a:xfrm>
                <a:off x="1838325" y="2760977"/>
                <a:ext cx="161926" cy="166688"/>
              </a:xfrm>
              <a:prstGeom prst="ellipse">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solidFill>
                    <a:schemeClr val="tx1"/>
                  </a:solidFill>
                  <a:latin typeface="Franklin Gothic Medium" panose="020B0603020102020204" pitchFamily="34" charset="0"/>
                  <a:ea typeface="Arial" charset="0"/>
                  <a:cs typeface="Arial" charset="0"/>
                </a:endParaRPr>
              </a:p>
            </p:txBody>
          </p:sp>
          <p:sp>
            <p:nvSpPr>
              <p:cNvPr id="120" name="TextBox 119">
                <a:extLst>
                  <a:ext uri="{FF2B5EF4-FFF2-40B4-BE49-F238E27FC236}">
                    <a16:creationId xmlns:a16="http://schemas.microsoft.com/office/drawing/2014/main" xmlns="" id="{84A9D975-3FB7-4B43-A4C2-0CB018A0AB22}"/>
                  </a:ext>
                </a:extLst>
              </p:cNvPr>
              <p:cNvSpPr txBox="1"/>
              <p:nvPr/>
            </p:nvSpPr>
            <p:spPr>
              <a:xfrm>
                <a:off x="1808338" y="2692786"/>
                <a:ext cx="242888" cy="303075"/>
              </a:xfrm>
              <a:prstGeom prst="rect">
                <a:avLst/>
              </a:prstGeom>
              <a:noFill/>
            </p:spPr>
            <p:txBody>
              <a:bodyPr wrap="square" rtlCol="0" anchor="ctr">
                <a:spAutoFit/>
              </a:bodyPr>
              <a:lstStyle/>
              <a:p>
                <a:pPr algn="ctr"/>
                <a:r>
                  <a:rPr lang="en-US" sz="1400" b="1" dirty="0">
                    <a:solidFill>
                      <a:schemeClr val="bg1"/>
                    </a:solidFill>
                    <a:latin typeface="Franklin Gothic Medium" panose="020B0603020102020204" pitchFamily="34" charset="0"/>
                    <a:ea typeface="Arial" charset="0"/>
                    <a:cs typeface="Arial" charset="0"/>
                  </a:rPr>
                  <a:t>P</a:t>
                </a:r>
              </a:p>
            </p:txBody>
          </p:sp>
        </p:grpSp>
        <p:sp>
          <p:nvSpPr>
            <p:cNvPr id="121" name="TextBox 36">
              <a:extLst>
                <a:ext uri="{FF2B5EF4-FFF2-40B4-BE49-F238E27FC236}">
                  <a16:creationId xmlns:a16="http://schemas.microsoft.com/office/drawing/2014/main" xmlns="" id="{F2998581-84DD-9D49-B0EF-BFD8CAB1FF05}"/>
                </a:ext>
              </a:extLst>
            </p:cNvPr>
            <p:cNvSpPr txBox="1"/>
            <p:nvPr/>
          </p:nvSpPr>
          <p:spPr>
            <a:xfrm>
              <a:off x="6159339" y="4879582"/>
              <a:ext cx="188545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Medium" panose="020B0603020102020204" pitchFamily="34" charset="0"/>
                  <a:cs typeface="Arial" panose="020B0604020202020204" pitchFamily="34" charset="0"/>
                </a:rPr>
                <a:t>Oncogene translation</a:t>
              </a:r>
            </a:p>
          </p:txBody>
        </p:sp>
        <p:sp>
          <p:nvSpPr>
            <p:cNvPr id="122" name="Line 23">
              <a:extLst>
                <a:ext uri="{FF2B5EF4-FFF2-40B4-BE49-F238E27FC236}">
                  <a16:creationId xmlns:a16="http://schemas.microsoft.com/office/drawing/2014/main" xmlns="" id="{883AE76D-25A8-D849-95AA-342B9B6A2FB7}"/>
                </a:ext>
              </a:extLst>
            </p:cNvPr>
            <p:cNvSpPr>
              <a:spLocks noChangeShapeType="1"/>
            </p:cNvSpPr>
            <p:nvPr/>
          </p:nvSpPr>
          <p:spPr bwMode="auto">
            <a:xfrm>
              <a:off x="7052046" y="4632405"/>
              <a:ext cx="0" cy="304800"/>
            </a:xfrm>
            <a:prstGeom prst="line">
              <a:avLst/>
            </a:prstGeom>
            <a:noFill/>
            <a:ln w="38100">
              <a:solidFill>
                <a:sysClr val="windowText" lastClr="000000">
                  <a:lumMod val="50000"/>
                  <a:lumOff val="50000"/>
                </a:sysClr>
              </a:solidFill>
              <a:round/>
              <a:headEnd/>
              <a:tailEnd type="stealth"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Franklin Gothic Medium" panose="020B0603020102020204" pitchFamily="34" charset="0"/>
                <a:cs typeface="Arial" charset="0"/>
                <a:sym typeface="Wingdings 3" charset="2"/>
              </a:endParaRPr>
            </a:p>
          </p:txBody>
        </p:sp>
        <p:sp>
          <p:nvSpPr>
            <p:cNvPr id="123" name="Text Box 29">
              <a:extLst>
                <a:ext uri="{FF2B5EF4-FFF2-40B4-BE49-F238E27FC236}">
                  <a16:creationId xmlns:a16="http://schemas.microsoft.com/office/drawing/2014/main" xmlns="" id="{AD74A534-356A-1045-B173-192345337BD2}"/>
                </a:ext>
              </a:extLst>
            </p:cNvPr>
            <p:cNvSpPr txBox="1">
              <a:spLocks noChangeArrowheads="1"/>
            </p:cNvSpPr>
            <p:nvPr/>
          </p:nvSpPr>
          <p:spPr bwMode="auto">
            <a:xfrm>
              <a:off x="6626019" y="5403396"/>
              <a:ext cx="2361600" cy="830997"/>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Franklin Gothic Medium" panose="020B0603020102020204" pitchFamily="34" charset="0"/>
                  <a:cs typeface="Arial" charset="0"/>
                  <a:sym typeface="Wingdings 3" charset="2"/>
                </a:rPr>
                <a:t>Merkel Cell </a:t>
              </a:r>
              <a:br>
                <a:rPr kumimoji="0" lang="en-US" sz="2400" i="0" u="none" strike="noStrike" kern="1200" cap="none" spc="0" normalizeH="0" baseline="0" noProof="0" dirty="0">
                  <a:ln>
                    <a:noFill/>
                  </a:ln>
                  <a:solidFill>
                    <a:srgbClr val="C00000"/>
                  </a:solidFill>
                  <a:effectLst/>
                  <a:uLnTx/>
                  <a:uFillTx/>
                  <a:latin typeface="Franklin Gothic Medium" panose="020B0603020102020204" pitchFamily="34" charset="0"/>
                  <a:cs typeface="Arial" charset="0"/>
                  <a:sym typeface="Wingdings 3" charset="2"/>
                </a:rPr>
              </a:br>
              <a:r>
                <a:rPr kumimoji="0" lang="en-US" sz="2400" i="0" u="none" strike="noStrike" kern="1200" cap="none" spc="0" normalizeH="0" baseline="0" noProof="0" dirty="0">
                  <a:ln>
                    <a:noFill/>
                  </a:ln>
                  <a:solidFill>
                    <a:srgbClr val="C00000"/>
                  </a:solidFill>
                  <a:effectLst/>
                  <a:uLnTx/>
                  <a:uFillTx/>
                  <a:latin typeface="Franklin Gothic Medium" panose="020B0603020102020204" pitchFamily="34" charset="0"/>
                  <a:cs typeface="Arial" charset="0"/>
                  <a:sym typeface="Wingdings 3" charset="2"/>
                </a:rPr>
                <a:t>Carcinoma </a:t>
              </a:r>
            </a:p>
          </p:txBody>
        </p:sp>
        <p:sp>
          <p:nvSpPr>
            <p:cNvPr id="124" name="TextBox 36">
              <a:extLst>
                <a:ext uri="{FF2B5EF4-FFF2-40B4-BE49-F238E27FC236}">
                  <a16:creationId xmlns:a16="http://schemas.microsoft.com/office/drawing/2014/main" xmlns="" id="{D4CCB036-DEA0-4A4C-B2C9-87872419242F}"/>
                </a:ext>
              </a:extLst>
            </p:cNvPr>
            <p:cNvSpPr txBox="1"/>
            <p:nvPr/>
          </p:nvSpPr>
          <p:spPr>
            <a:xfrm>
              <a:off x="7907673" y="3299723"/>
              <a:ext cx="1141659"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400" dirty="0">
                  <a:solidFill>
                    <a:prstClr val="black"/>
                  </a:solidFill>
                  <a:latin typeface="Franklin Gothic Medium" panose="020B0603020102020204" pitchFamily="34" charset="0"/>
                  <a:cs typeface="Arial" panose="020B0604020202020204" pitchFamily="34" charset="0"/>
                </a:rPr>
                <a:t>MCV Large T</a:t>
              </a:r>
            </a:p>
            <a:p>
              <a:pPr lvl="0" algn="ctr"/>
              <a:r>
                <a:rPr kumimoji="0" lang="en-US" sz="1400" b="0" i="0" u="none" strike="noStrike" kern="1200" cap="none" spc="0" normalizeH="0" baseline="0" noProof="0" dirty="0">
                  <a:ln>
                    <a:noFill/>
                  </a:ln>
                  <a:solidFill>
                    <a:prstClr val="black"/>
                  </a:solidFill>
                  <a:effectLst/>
                  <a:uLnTx/>
                  <a:uFillTx/>
                  <a:latin typeface="Franklin Gothic Medium" panose="020B0603020102020204" pitchFamily="34" charset="0"/>
                  <a:cs typeface="Arial" panose="020B0604020202020204" pitchFamily="34" charset="0"/>
                </a:rPr>
                <a:t>antigen</a:t>
              </a:r>
            </a:p>
          </p:txBody>
        </p:sp>
        <p:sp>
          <p:nvSpPr>
            <p:cNvPr id="125" name="TextBox 36">
              <a:extLst>
                <a:ext uri="{FF2B5EF4-FFF2-40B4-BE49-F238E27FC236}">
                  <a16:creationId xmlns:a16="http://schemas.microsoft.com/office/drawing/2014/main" xmlns="" id="{F5178B5E-E443-1847-AB36-1C9474BD840E}"/>
                </a:ext>
              </a:extLst>
            </p:cNvPr>
            <p:cNvSpPr txBox="1"/>
            <p:nvPr/>
          </p:nvSpPr>
          <p:spPr>
            <a:xfrm>
              <a:off x="6558874" y="3311792"/>
              <a:ext cx="114967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400" dirty="0">
                  <a:solidFill>
                    <a:prstClr val="black"/>
                  </a:solidFill>
                  <a:latin typeface="Franklin Gothic Medium" panose="020B0603020102020204" pitchFamily="34" charset="0"/>
                  <a:cs typeface="Arial" panose="020B0604020202020204" pitchFamily="34" charset="0"/>
                </a:rPr>
                <a:t>MCV Small T</a:t>
              </a:r>
            </a:p>
            <a:p>
              <a:pPr lvl="0" algn="ctr"/>
              <a:r>
                <a:rPr kumimoji="0" lang="en-US" sz="1400" b="0" i="0" u="none" strike="noStrike" kern="1200" cap="none" spc="0" normalizeH="0" baseline="0" noProof="0" dirty="0">
                  <a:ln>
                    <a:noFill/>
                  </a:ln>
                  <a:solidFill>
                    <a:prstClr val="black"/>
                  </a:solidFill>
                  <a:effectLst/>
                  <a:uLnTx/>
                  <a:uFillTx/>
                  <a:latin typeface="Franklin Gothic Medium" panose="020B0603020102020204" pitchFamily="34" charset="0"/>
                  <a:cs typeface="Arial" panose="020B0604020202020204" pitchFamily="34" charset="0"/>
                </a:rPr>
                <a:t>antigen</a:t>
              </a:r>
            </a:p>
          </p:txBody>
        </p:sp>
        <p:sp>
          <p:nvSpPr>
            <p:cNvPr id="126" name="Line 23">
              <a:extLst>
                <a:ext uri="{FF2B5EF4-FFF2-40B4-BE49-F238E27FC236}">
                  <a16:creationId xmlns:a16="http://schemas.microsoft.com/office/drawing/2014/main" xmlns="" id="{62DCAE21-B42E-9E4D-83F9-85ECCBED445F}"/>
                </a:ext>
              </a:extLst>
            </p:cNvPr>
            <p:cNvSpPr>
              <a:spLocks noChangeShapeType="1"/>
            </p:cNvSpPr>
            <p:nvPr/>
          </p:nvSpPr>
          <p:spPr bwMode="auto">
            <a:xfrm>
              <a:off x="7052046" y="5132638"/>
              <a:ext cx="0" cy="304800"/>
            </a:xfrm>
            <a:prstGeom prst="line">
              <a:avLst/>
            </a:prstGeom>
            <a:noFill/>
            <a:ln w="38100">
              <a:solidFill>
                <a:sysClr val="windowText" lastClr="000000">
                  <a:lumMod val="50000"/>
                  <a:lumOff val="50000"/>
                </a:sysClr>
              </a:solidFill>
              <a:round/>
              <a:headEnd/>
              <a:tailEnd type="stealth"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Franklin Gothic Medium" panose="020B0603020102020204" pitchFamily="34" charset="0"/>
                <a:cs typeface="Arial" charset="0"/>
                <a:sym typeface="Wingdings 3" charset="2"/>
              </a:endParaRPr>
            </a:p>
          </p:txBody>
        </p:sp>
        <p:cxnSp>
          <p:nvCxnSpPr>
            <p:cNvPr id="127" name="Straight Connector 126">
              <a:extLst>
                <a:ext uri="{FF2B5EF4-FFF2-40B4-BE49-F238E27FC236}">
                  <a16:creationId xmlns:a16="http://schemas.microsoft.com/office/drawing/2014/main" xmlns="" id="{EF1B75AC-4A70-1F40-BBF9-5D5227B284E8}"/>
                </a:ext>
              </a:extLst>
            </p:cNvPr>
            <p:cNvCxnSpPr/>
            <p:nvPr/>
          </p:nvCxnSpPr>
          <p:spPr>
            <a:xfrm flipV="1">
              <a:off x="8457234" y="2943315"/>
              <a:ext cx="0" cy="378623"/>
            </a:xfrm>
            <a:prstGeom prst="line">
              <a:avLst/>
            </a:prstGeom>
            <a:noFill/>
            <a:ln w="38100" cap="flat" cmpd="sng" algn="ctr">
              <a:solidFill>
                <a:srgbClr val="C00000"/>
              </a:solidFill>
              <a:prstDash val="solid"/>
            </a:ln>
            <a:effectLst/>
          </p:spPr>
        </p:cxnSp>
        <p:cxnSp>
          <p:nvCxnSpPr>
            <p:cNvPr id="128" name="Straight Connector 127">
              <a:extLst>
                <a:ext uri="{FF2B5EF4-FFF2-40B4-BE49-F238E27FC236}">
                  <a16:creationId xmlns:a16="http://schemas.microsoft.com/office/drawing/2014/main" xmlns="" id="{F66D3500-922A-2C4F-836A-1412A8B0EFFE}"/>
                </a:ext>
              </a:extLst>
            </p:cNvPr>
            <p:cNvCxnSpPr/>
            <p:nvPr/>
          </p:nvCxnSpPr>
          <p:spPr>
            <a:xfrm rot="10800000">
              <a:off x="8320074" y="3315016"/>
              <a:ext cx="274320" cy="0"/>
            </a:xfrm>
            <a:prstGeom prst="line">
              <a:avLst/>
            </a:prstGeom>
            <a:noFill/>
            <a:ln w="38100" cap="flat" cmpd="sng" algn="ctr">
              <a:solidFill>
                <a:srgbClr val="C00000"/>
              </a:solidFill>
              <a:prstDash val="solid"/>
            </a:ln>
            <a:effectLst/>
          </p:spPr>
        </p:cxnSp>
        <p:sp>
          <p:nvSpPr>
            <p:cNvPr id="129" name="Line 23">
              <a:extLst>
                <a:ext uri="{FF2B5EF4-FFF2-40B4-BE49-F238E27FC236}">
                  <a16:creationId xmlns:a16="http://schemas.microsoft.com/office/drawing/2014/main" xmlns="" id="{03D1AAB5-0EDA-D148-BDDC-EE42A3EDC8C6}"/>
                </a:ext>
              </a:extLst>
            </p:cNvPr>
            <p:cNvSpPr>
              <a:spLocks noChangeShapeType="1"/>
            </p:cNvSpPr>
            <p:nvPr/>
          </p:nvSpPr>
          <p:spPr bwMode="auto">
            <a:xfrm>
              <a:off x="7086871" y="3827545"/>
              <a:ext cx="0" cy="304800"/>
            </a:xfrm>
            <a:prstGeom prst="line">
              <a:avLst/>
            </a:prstGeom>
            <a:noFill/>
            <a:ln w="38100">
              <a:solidFill>
                <a:sysClr val="windowText" lastClr="000000">
                  <a:lumMod val="50000"/>
                  <a:lumOff val="50000"/>
                </a:sysClr>
              </a:solidFill>
              <a:round/>
              <a:headEnd/>
              <a:tailEnd type="stealth"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Franklin Gothic Medium" panose="020B0603020102020204" pitchFamily="34" charset="0"/>
                <a:cs typeface="Arial" charset="0"/>
                <a:sym typeface="Wingdings 3" charset="2"/>
              </a:endParaRPr>
            </a:p>
          </p:txBody>
        </p:sp>
        <p:sp>
          <p:nvSpPr>
            <p:cNvPr id="130" name="Line 23">
              <a:extLst>
                <a:ext uri="{FF2B5EF4-FFF2-40B4-BE49-F238E27FC236}">
                  <a16:creationId xmlns:a16="http://schemas.microsoft.com/office/drawing/2014/main" xmlns="" id="{B2C4A70A-344B-4646-BA1C-02802AEF4040}"/>
                </a:ext>
              </a:extLst>
            </p:cNvPr>
            <p:cNvSpPr>
              <a:spLocks noChangeShapeType="1"/>
            </p:cNvSpPr>
            <p:nvPr/>
          </p:nvSpPr>
          <p:spPr bwMode="auto">
            <a:xfrm>
              <a:off x="8501988" y="3792736"/>
              <a:ext cx="0" cy="1644701"/>
            </a:xfrm>
            <a:prstGeom prst="line">
              <a:avLst/>
            </a:prstGeom>
            <a:noFill/>
            <a:ln w="38100">
              <a:solidFill>
                <a:sysClr val="windowText" lastClr="000000">
                  <a:lumMod val="50000"/>
                  <a:lumOff val="50000"/>
                </a:sysClr>
              </a:solidFill>
              <a:round/>
              <a:headEnd/>
              <a:tailEnd type="stealth"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Franklin Gothic Medium" panose="020B0603020102020204" pitchFamily="34" charset="0"/>
                <a:cs typeface="Arial" charset="0"/>
                <a:sym typeface="Wingdings 3" charset="2"/>
              </a:endParaRPr>
            </a:p>
          </p:txBody>
        </p:sp>
        <p:grpSp>
          <p:nvGrpSpPr>
            <p:cNvPr id="131" name="Group 130">
              <a:extLst>
                <a:ext uri="{FF2B5EF4-FFF2-40B4-BE49-F238E27FC236}">
                  <a16:creationId xmlns:a16="http://schemas.microsoft.com/office/drawing/2014/main" xmlns="" id="{A0A37DDA-1E63-EC4B-A92F-3229331938ED}"/>
                </a:ext>
              </a:extLst>
            </p:cNvPr>
            <p:cNvGrpSpPr/>
            <p:nvPr/>
          </p:nvGrpSpPr>
          <p:grpSpPr>
            <a:xfrm>
              <a:off x="7237468" y="4140058"/>
              <a:ext cx="271290" cy="307777"/>
              <a:chOff x="1808338" y="2692786"/>
              <a:chExt cx="242888" cy="303075"/>
            </a:xfrm>
          </p:grpSpPr>
          <p:sp>
            <p:nvSpPr>
              <p:cNvPr id="132" name="Oval 131">
                <a:extLst>
                  <a:ext uri="{FF2B5EF4-FFF2-40B4-BE49-F238E27FC236}">
                    <a16:creationId xmlns:a16="http://schemas.microsoft.com/office/drawing/2014/main" xmlns="" id="{5DBF24A3-B151-7049-B5BE-4AAAB3DAC9C4}"/>
                  </a:ext>
                </a:extLst>
              </p:cNvPr>
              <p:cNvSpPr/>
              <p:nvPr/>
            </p:nvSpPr>
            <p:spPr>
              <a:xfrm>
                <a:off x="1838325" y="2760977"/>
                <a:ext cx="161926" cy="166688"/>
              </a:xfrm>
              <a:prstGeom prst="ellipse">
                <a:avLst/>
              </a:prstGeom>
              <a:solidFill>
                <a:schemeClr val="accent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solidFill>
                    <a:schemeClr val="tx1"/>
                  </a:solidFill>
                  <a:latin typeface="Franklin Gothic Medium" panose="020B0603020102020204" pitchFamily="34" charset="0"/>
                  <a:ea typeface="Arial" charset="0"/>
                  <a:cs typeface="Arial" charset="0"/>
                </a:endParaRPr>
              </a:p>
            </p:txBody>
          </p:sp>
          <p:sp>
            <p:nvSpPr>
              <p:cNvPr id="133" name="TextBox 132">
                <a:extLst>
                  <a:ext uri="{FF2B5EF4-FFF2-40B4-BE49-F238E27FC236}">
                    <a16:creationId xmlns:a16="http://schemas.microsoft.com/office/drawing/2014/main" xmlns="" id="{85FAC1D8-7BBA-C74E-9A03-A0DD4252C5AF}"/>
                  </a:ext>
                </a:extLst>
              </p:cNvPr>
              <p:cNvSpPr txBox="1"/>
              <p:nvPr/>
            </p:nvSpPr>
            <p:spPr>
              <a:xfrm>
                <a:off x="1808338" y="2692786"/>
                <a:ext cx="242888" cy="303075"/>
              </a:xfrm>
              <a:prstGeom prst="rect">
                <a:avLst/>
              </a:prstGeom>
              <a:noFill/>
            </p:spPr>
            <p:txBody>
              <a:bodyPr wrap="square" rtlCol="0" anchor="ctr">
                <a:spAutoFit/>
              </a:bodyPr>
              <a:lstStyle/>
              <a:p>
                <a:pPr algn="ctr"/>
                <a:r>
                  <a:rPr lang="en-US" sz="1400" b="1" dirty="0">
                    <a:solidFill>
                      <a:schemeClr val="bg1"/>
                    </a:solidFill>
                    <a:latin typeface="Franklin Gothic Medium" panose="020B0603020102020204" pitchFamily="34" charset="0"/>
                    <a:ea typeface="Arial" charset="0"/>
                    <a:cs typeface="Arial" charset="0"/>
                  </a:rPr>
                  <a:t>P</a:t>
                </a:r>
              </a:p>
            </p:txBody>
          </p:sp>
        </p:grpSp>
      </p:grpSp>
      <p:sp>
        <p:nvSpPr>
          <p:cNvPr id="137" name="Right Arrow 136">
            <a:extLst>
              <a:ext uri="{FF2B5EF4-FFF2-40B4-BE49-F238E27FC236}">
                <a16:creationId xmlns:a16="http://schemas.microsoft.com/office/drawing/2014/main" xmlns="" id="{404EAFF2-DA20-5742-821F-D32907530C6B}"/>
              </a:ext>
            </a:extLst>
          </p:cNvPr>
          <p:cNvSpPr/>
          <p:nvPr/>
        </p:nvSpPr>
        <p:spPr bwMode="auto">
          <a:xfrm>
            <a:off x="12456982" y="2379977"/>
            <a:ext cx="1134436" cy="545257"/>
          </a:xfrm>
          <a:prstGeom prst="rightArrow">
            <a:avLst/>
          </a:prstGeom>
          <a:solidFill>
            <a:schemeClr val="tx2"/>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endParaRPr lang="en-US" sz="1050" b="1">
              <a:solidFill>
                <a:srgbClr val="000000"/>
              </a:solidFill>
              <a:latin typeface="Arial" pitchFamily="34" charset="0"/>
              <a:cs typeface="Arial" pitchFamily="34" charset="0"/>
            </a:endParaRPr>
          </a:p>
        </p:txBody>
      </p:sp>
      <p:pic>
        <p:nvPicPr>
          <p:cNvPr id="138" name="Picture 137" descr="100_1842.JPG">
            <a:extLst>
              <a:ext uri="{FF2B5EF4-FFF2-40B4-BE49-F238E27FC236}">
                <a16:creationId xmlns:a16="http://schemas.microsoft.com/office/drawing/2014/main" xmlns="" id="{4E7DE7E3-F162-F047-9245-B2C1109276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12688" y="2214435"/>
            <a:ext cx="1951324" cy="1257797"/>
          </a:xfrm>
          <a:prstGeom prst="rect">
            <a:avLst/>
          </a:prstGeom>
          <a:ln>
            <a:noFill/>
          </a:ln>
          <a:effectLst/>
        </p:spPr>
      </p:pic>
      <p:sp>
        <p:nvSpPr>
          <p:cNvPr id="139" name="Rectangle 138">
            <a:extLst>
              <a:ext uri="{FF2B5EF4-FFF2-40B4-BE49-F238E27FC236}">
                <a16:creationId xmlns:a16="http://schemas.microsoft.com/office/drawing/2014/main" xmlns="" id="{62358F5B-FDAE-034B-99EA-E3EB6FEE19B6}"/>
              </a:ext>
            </a:extLst>
          </p:cNvPr>
          <p:cNvSpPr>
            <a:spLocks noChangeArrowheads="1"/>
          </p:cNvSpPr>
          <p:nvPr/>
        </p:nvSpPr>
        <p:spPr bwMode="auto">
          <a:xfrm>
            <a:off x="10456037" y="1638729"/>
            <a:ext cx="2049652" cy="424369"/>
          </a:xfrm>
          <a:prstGeom prst="rect">
            <a:avLst/>
          </a:prstGeom>
          <a:noFill/>
          <a:ln w="9525">
            <a:noFill/>
            <a:miter lim="800000"/>
            <a:headEnd/>
            <a:tailEnd/>
          </a:ln>
          <a:effectLst/>
        </p:spPr>
        <p:txBody>
          <a:bodyPr/>
          <a:lstStyle/>
          <a:p>
            <a:pPr indent="1588" algn="ctr"/>
            <a:r>
              <a:rPr lang="en-US" altLang="en-US" sz="1400" dirty="0">
                <a:solidFill>
                  <a:srgbClr val="000000"/>
                </a:solidFill>
                <a:latin typeface="Franklin Gothic Medium"/>
                <a:cs typeface="Arial" pitchFamily="34" charset="0"/>
              </a:rPr>
              <a:t>Novel Appalachian collection sites</a:t>
            </a:r>
          </a:p>
          <a:p>
            <a:pPr marL="342900" indent="-342900">
              <a:buFont typeface="Arial" pitchFamily="34" charset="0"/>
              <a:buChar char="•"/>
            </a:pPr>
            <a:endParaRPr lang="en-US" altLang="en-US" sz="1400" b="1" dirty="0">
              <a:solidFill>
                <a:srgbClr val="000000"/>
              </a:solidFill>
              <a:latin typeface="Franklin Gothic Medium"/>
              <a:cs typeface="Arial" pitchFamily="34" charset="0"/>
            </a:endParaRPr>
          </a:p>
          <a:p>
            <a:pPr marL="342900" indent="-342900">
              <a:buFont typeface="Arial" pitchFamily="34" charset="0"/>
              <a:buChar char="•"/>
            </a:pPr>
            <a:endParaRPr lang="en-US" altLang="en-US" sz="1400" b="1" dirty="0">
              <a:solidFill>
                <a:srgbClr val="000000"/>
              </a:solidFill>
              <a:latin typeface="Franklin Gothic Medium"/>
              <a:cs typeface="Arial" pitchFamily="34" charset="0"/>
            </a:endParaRPr>
          </a:p>
        </p:txBody>
      </p:sp>
      <p:sp>
        <p:nvSpPr>
          <p:cNvPr id="140" name="Rectangle 139">
            <a:extLst>
              <a:ext uri="{FF2B5EF4-FFF2-40B4-BE49-F238E27FC236}">
                <a16:creationId xmlns:a16="http://schemas.microsoft.com/office/drawing/2014/main" xmlns="" id="{73BAA0C4-4218-D94C-B816-B151757BD9D8}"/>
              </a:ext>
            </a:extLst>
          </p:cNvPr>
          <p:cNvSpPr/>
          <p:nvPr/>
        </p:nvSpPr>
        <p:spPr>
          <a:xfrm>
            <a:off x="13515569" y="1224683"/>
            <a:ext cx="1502718" cy="738664"/>
          </a:xfrm>
          <a:prstGeom prst="rect">
            <a:avLst/>
          </a:prstGeom>
        </p:spPr>
        <p:txBody>
          <a:bodyPr wrap="square">
            <a:spAutoFit/>
          </a:bodyPr>
          <a:lstStyle/>
          <a:p>
            <a:pPr algn="ctr"/>
            <a:r>
              <a:rPr lang="en-US" altLang="en-US" sz="1400" dirty="0">
                <a:latin typeface="Franklin Gothic Medium" charset="0"/>
                <a:ea typeface="Franklin Gothic Medium" charset="0"/>
                <a:cs typeface="Franklin Gothic Medium" charset="0"/>
              </a:rPr>
              <a:t>Unique Natural Product Repository</a:t>
            </a:r>
          </a:p>
        </p:txBody>
      </p:sp>
      <p:pic>
        <p:nvPicPr>
          <p:cNvPr id="142" name="Picture 5">
            <a:extLst>
              <a:ext uri="{FF2B5EF4-FFF2-40B4-BE49-F238E27FC236}">
                <a16:creationId xmlns:a16="http://schemas.microsoft.com/office/drawing/2014/main" xmlns="" id="{69A591C7-988B-E54F-AA7B-EC66E8400B2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3609530" y="1991347"/>
            <a:ext cx="1327756" cy="1293088"/>
          </a:xfrm>
          <a:prstGeom prst="rect">
            <a:avLst/>
          </a:prstGeom>
          <a:ln>
            <a:solidFill>
              <a:schemeClr val="bg1"/>
            </a:solidFill>
          </a:ln>
          <a:effectLst/>
        </p:spPr>
      </p:pic>
      <p:pic>
        <p:nvPicPr>
          <p:cNvPr id="143" name="Picture 4" descr="http://teeic.anl.gov/images/photos/Kentucky_MSL_MFTpicture.jpg">
            <a:extLst>
              <a:ext uri="{FF2B5EF4-FFF2-40B4-BE49-F238E27FC236}">
                <a16:creationId xmlns:a16="http://schemas.microsoft.com/office/drawing/2014/main" xmlns="" id="{0A96420A-685E-6E4D-BC98-FAB7D1722D7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520248" y="3118551"/>
            <a:ext cx="1590789" cy="1346053"/>
          </a:xfrm>
          <a:prstGeom prst="rect">
            <a:avLst/>
          </a:prstGeom>
          <a:ln>
            <a:noFill/>
          </a:ln>
          <a:effectLst/>
          <a:extLst>
            <a:ext uri="{909E8E84-426E-40dd-AFC4-6F175D3DCCD1}">
              <a14:hiddenFill xmlns=""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xmlns="" id="{E8E0FD30-8079-0A42-A230-57D598EB975E}"/>
              </a:ext>
            </a:extLst>
          </p:cNvPr>
          <p:cNvSpPr/>
          <p:nvPr/>
        </p:nvSpPr>
        <p:spPr bwMode="auto">
          <a:xfrm>
            <a:off x="11793648" y="2214433"/>
            <a:ext cx="712235" cy="213945"/>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Geneva" pitchFamily="48" charset="0"/>
              <a:cs typeface="Geneva" pitchFamily="48" charset="0"/>
            </a:endParaRPr>
          </a:p>
        </p:txBody>
      </p:sp>
      <p:sp>
        <p:nvSpPr>
          <p:cNvPr id="145" name="Rectangle 144">
            <a:extLst>
              <a:ext uri="{FF2B5EF4-FFF2-40B4-BE49-F238E27FC236}">
                <a16:creationId xmlns:a16="http://schemas.microsoft.com/office/drawing/2014/main" xmlns="" id="{8C59B973-5606-A54B-89BD-EA61C2037CB3}"/>
              </a:ext>
            </a:extLst>
          </p:cNvPr>
          <p:cNvSpPr/>
          <p:nvPr/>
        </p:nvSpPr>
        <p:spPr bwMode="auto">
          <a:xfrm>
            <a:off x="11520248" y="3118550"/>
            <a:ext cx="1159868" cy="229687"/>
          </a:xfrm>
          <a:prstGeom prst="rect">
            <a:avLst/>
          </a:prstGeom>
          <a:solidFill>
            <a:srgbClr val="FFFFFF">
              <a:alpha val="7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latin typeface="Arial" charset="0"/>
              <a:ea typeface="Geneva" pitchFamily="48" charset="0"/>
              <a:cs typeface="Geneva" pitchFamily="48" charset="0"/>
            </a:endParaRPr>
          </a:p>
        </p:txBody>
      </p:sp>
      <p:sp>
        <p:nvSpPr>
          <p:cNvPr id="146" name="Content Placeholder 2">
            <a:extLst>
              <a:ext uri="{FF2B5EF4-FFF2-40B4-BE49-F238E27FC236}">
                <a16:creationId xmlns:a16="http://schemas.microsoft.com/office/drawing/2014/main" xmlns="" id="{C62A82F4-FF0F-F44C-9335-FD2D92495332}"/>
              </a:ext>
            </a:extLst>
          </p:cNvPr>
          <p:cNvSpPr txBox="1">
            <a:spLocks/>
          </p:cNvSpPr>
          <p:nvPr/>
        </p:nvSpPr>
        <p:spPr>
          <a:xfrm>
            <a:off x="11480543" y="3061401"/>
            <a:ext cx="1199573" cy="263188"/>
          </a:xfrm>
          <a:prstGeom prst="rect">
            <a:avLst/>
          </a:prstGeom>
        </p:spPr>
        <p:txBody>
          <a:bodyPr lIns="91407" tIns="45704" rIns="91407" bIns="45704">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pPr marL="0" indent="0">
              <a:buFontTx/>
              <a:buNone/>
            </a:pPr>
            <a:r>
              <a:rPr lang="en-US" sz="1400" kern="0" baseline="0" dirty="0">
                <a:latin typeface="Franklin Gothic Medium" panose="020B0603020102020204" pitchFamily="34" charset="0"/>
                <a:cs typeface="Arial" panose="020B0604020202020204" pitchFamily="34" charset="0"/>
              </a:rPr>
              <a:t>underground</a:t>
            </a:r>
          </a:p>
          <a:p>
            <a:pPr>
              <a:buFont typeface="Arial" panose="020B0604020202020204" pitchFamily="34" charset="0"/>
              <a:buChar char="•"/>
            </a:pPr>
            <a:endParaRPr lang="en-US" sz="1400" kern="0" baseline="0" dirty="0">
              <a:latin typeface="Franklin Gothic Medium" panose="020B0603020102020204" pitchFamily="34" charset="0"/>
              <a:cs typeface="Arial" panose="020B0604020202020204" pitchFamily="34" charset="0"/>
            </a:endParaRPr>
          </a:p>
        </p:txBody>
      </p:sp>
      <p:sp>
        <p:nvSpPr>
          <p:cNvPr id="147" name="Content Placeholder 2">
            <a:extLst>
              <a:ext uri="{FF2B5EF4-FFF2-40B4-BE49-F238E27FC236}">
                <a16:creationId xmlns:a16="http://schemas.microsoft.com/office/drawing/2014/main" xmlns="" id="{5999AEBF-EE50-7146-A494-323ACCB277B0}"/>
              </a:ext>
            </a:extLst>
          </p:cNvPr>
          <p:cNvSpPr txBox="1">
            <a:spLocks/>
          </p:cNvSpPr>
          <p:nvPr/>
        </p:nvSpPr>
        <p:spPr>
          <a:xfrm>
            <a:off x="11642559" y="2144861"/>
            <a:ext cx="990908" cy="228717"/>
          </a:xfrm>
          <a:prstGeom prst="rect">
            <a:avLst/>
          </a:prstGeom>
        </p:spPr>
        <p:txBody>
          <a:bodyPr lIns="91407" tIns="45704" rIns="91407" bIns="45704">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pPr marL="0" indent="0" algn="ctr">
              <a:buFontTx/>
              <a:buNone/>
            </a:pPr>
            <a:r>
              <a:rPr lang="en-US" sz="1400" kern="0" baseline="0" dirty="0">
                <a:latin typeface="Franklin Gothic Medium" panose="020B0603020102020204" pitchFamily="34" charset="0"/>
                <a:cs typeface="Arial" panose="020B0604020202020204" pitchFamily="34" charset="0"/>
              </a:rPr>
              <a:t>extreme</a:t>
            </a:r>
          </a:p>
          <a:p>
            <a:pPr algn="ctr">
              <a:buFont typeface="Arial" panose="020B0604020202020204" pitchFamily="34" charset="0"/>
              <a:buChar char="•"/>
            </a:pPr>
            <a:endParaRPr lang="en-US" sz="1400" kern="0" baseline="0" dirty="0">
              <a:latin typeface="Franklin Gothic Medium" panose="020B0603020102020204" pitchFamily="34" charset="0"/>
              <a:cs typeface="Arial" panose="020B0604020202020204" pitchFamily="34" charset="0"/>
            </a:endParaRPr>
          </a:p>
          <a:p>
            <a:pPr algn="ctr">
              <a:buFont typeface="Arial" panose="020B0604020202020204" pitchFamily="34" charset="0"/>
              <a:buChar char="•"/>
            </a:pPr>
            <a:endParaRPr lang="en-US" sz="1400" kern="0" baseline="0" dirty="0">
              <a:latin typeface="Franklin Gothic Medium" panose="020B06030201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xmlns="" id="{99579C1A-AD0B-C646-929F-44B2E4E394B5}"/>
              </a:ext>
            </a:extLst>
          </p:cNvPr>
          <p:cNvSpPr>
            <a:spLocks noChangeArrowheads="1"/>
          </p:cNvSpPr>
          <p:nvPr/>
        </p:nvSpPr>
        <p:spPr bwMode="auto">
          <a:xfrm>
            <a:off x="13150742" y="3341272"/>
            <a:ext cx="2302282" cy="419630"/>
          </a:xfrm>
          <a:prstGeom prst="rect">
            <a:avLst/>
          </a:prstGeom>
          <a:noFill/>
          <a:ln w="9525">
            <a:noFill/>
            <a:miter lim="800000"/>
            <a:headEnd/>
            <a:tailEnd/>
          </a:ln>
          <a:effectLst/>
        </p:spPr>
        <p:txBody>
          <a:bodyPr/>
          <a:lstStyle/>
          <a:p>
            <a:pPr algn="ctr">
              <a:spcBef>
                <a:spcPct val="20000"/>
              </a:spcBef>
            </a:pPr>
            <a:r>
              <a:rPr lang="en-US" altLang="en-US" sz="1400" dirty="0">
                <a:solidFill>
                  <a:srgbClr val="000000"/>
                </a:solidFill>
                <a:latin typeface="Franklin Gothic Medium"/>
                <a:cs typeface="Arial" pitchFamily="34" charset="0"/>
              </a:rPr>
              <a:t>&gt;900 distinct microbial strains</a:t>
            </a:r>
          </a:p>
          <a:p>
            <a:pPr algn="ctr">
              <a:spcBef>
                <a:spcPct val="20000"/>
              </a:spcBef>
            </a:pPr>
            <a:r>
              <a:rPr lang="en-US" altLang="en-US" sz="1400" dirty="0">
                <a:solidFill>
                  <a:srgbClr val="000000"/>
                </a:solidFill>
                <a:latin typeface="Franklin Gothic Medium"/>
                <a:cs typeface="Arial" pitchFamily="34" charset="0"/>
              </a:rPr>
              <a:t>&gt;450 pure products</a:t>
            </a:r>
          </a:p>
          <a:p>
            <a:pPr algn="ctr">
              <a:spcBef>
                <a:spcPct val="20000"/>
              </a:spcBef>
            </a:pPr>
            <a:r>
              <a:rPr lang="en-US" altLang="en-US" sz="1400" dirty="0">
                <a:solidFill>
                  <a:srgbClr val="000000"/>
                </a:solidFill>
                <a:latin typeface="Franklin Gothic Medium"/>
                <a:cs typeface="Arial" pitchFamily="34" charset="0"/>
              </a:rPr>
              <a:t>6 new structural classes</a:t>
            </a:r>
          </a:p>
        </p:txBody>
      </p:sp>
      <p:sp>
        <p:nvSpPr>
          <p:cNvPr id="141" name="Right Arrow 140">
            <a:extLst>
              <a:ext uri="{FF2B5EF4-FFF2-40B4-BE49-F238E27FC236}">
                <a16:creationId xmlns:a16="http://schemas.microsoft.com/office/drawing/2014/main" xmlns="" id="{43595529-3636-714A-8DEF-C491AED8C060}"/>
              </a:ext>
            </a:extLst>
          </p:cNvPr>
          <p:cNvSpPr/>
          <p:nvPr/>
        </p:nvSpPr>
        <p:spPr bwMode="auto">
          <a:xfrm>
            <a:off x="14938780" y="2362091"/>
            <a:ext cx="1134436" cy="545257"/>
          </a:xfrm>
          <a:prstGeom prst="rightArrow">
            <a:avLst/>
          </a:prstGeom>
          <a:solidFill>
            <a:schemeClr val="tx2"/>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endParaRPr lang="en-US" sz="1050" b="1">
              <a:solidFill>
                <a:srgbClr val="000000"/>
              </a:solidFill>
              <a:latin typeface="Arial" pitchFamily="34" charset="0"/>
              <a:cs typeface="Arial" pitchFamily="34" charset="0"/>
            </a:endParaRPr>
          </a:p>
        </p:txBody>
      </p:sp>
      <p:sp>
        <p:nvSpPr>
          <p:cNvPr id="149" name="Rectangle 148">
            <a:extLst>
              <a:ext uri="{FF2B5EF4-FFF2-40B4-BE49-F238E27FC236}">
                <a16:creationId xmlns:a16="http://schemas.microsoft.com/office/drawing/2014/main" xmlns="" id="{70C19C9E-9FB7-714C-A928-235F60E1293C}"/>
              </a:ext>
            </a:extLst>
          </p:cNvPr>
          <p:cNvSpPr/>
          <p:nvPr/>
        </p:nvSpPr>
        <p:spPr>
          <a:xfrm>
            <a:off x="3231300" y="-1108297"/>
            <a:ext cx="4845999" cy="584775"/>
          </a:xfrm>
          <a:prstGeom prst="rect">
            <a:avLst/>
          </a:prstGeom>
          <a:solidFill>
            <a:schemeClr val="accent4"/>
          </a:solidFill>
        </p:spPr>
        <p:txBody>
          <a:bodyPr wrap="square">
            <a:spAutoFit/>
          </a:bodyPr>
          <a:lstStyle/>
          <a:p>
            <a:pPr algn="ctr"/>
            <a:r>
              <a:rPr lang="en-US" sz="1600" b="1" dirty="0">
                <a:solidFill>
                  <a:schemeClr val="accent2"/>
                </a:solidFill>
                <a:latin typeface="Calibri" panose="020F0502020204030204" pitchFamily="34" charset="0"/>
              </a:rPr>
              <a:t>Going into mines, getting samples and making new drugs</a:t>
            </a:r>
          </a:p>
        </p:txBody>
      </p:sp>
      <p:pic>
        <p:nvPicPr>
          <p:cNvPr id="158" name="Graphic 157" descr="Homeopathy outline">
            <a:extLst>
              <a:ext uri="{FF2B5EF4-FFF2-40B4-BE49-F238E27FC236}">
                <a16:creationId xmlns:a16="http://schemas.microsoft.com/office/drawing/2014/main" xmlns="" id="{C9CCFA3E-5CE6-EF43-A3D1-0DB8FF21439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378175" y="5445850"/>
            <a:ext cx="914400" cy="914400"/>
          </a:xfrm>
          <a:prstGeom prst="rect">
            <a:avLst/>
          </a:prstGeom>
        </p:spPr>
      </p:pic>
      <p:pic>
        <p:nvPicPr>
          <p:cNvPr id="7" name="Picture 6" descr="A picture containing text, person, indoor&#10;&#10;Description automatically generated">
            <a:extLst>
              <a:ext uri="{FF2B5EF4-FFF2-40B4-BE49-F238E27FC236}">
                <a16:creationId xmlns:a16="http://schemas.microsoft.com/office/drawing/2014/main" xmlns="" id="{8455AD09-84E0-AF4D-B110-718C35C8BD3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948467" y="3171929"/>
            <a:ext cx="2731979" cy="1993756"/>
          </a:xfrm>
          <a:prstGeom prst="rect">
            <a:avLst/>
          </a:prstGeom>
          <a:ln w="28575">
            <a:solidFill>
              <a:schemeClr val="bg1"/>
            </a:solidFill>
          </a:ln>
        </p:spPr>
      </p:pic>
      <p:pic>
        <p:nvPicPr>
          <p:cNvPr id="11" name="Picture 10" descr="A picture containing plate, food, several&#10;&#10;Description automatically generated">
            <a:extLst>
              <a:ext uri="{FF2B5EF4-FFF2-40B4-BE49-F238E27FC236}">
                <a16:creationId xmlns:a16="http://schemas.microsoft.com/office/drawing/2014/main" xmlns="" id="{28365894-3DC1-0A4C-9F9D-BBD97C5D5D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4663785" y="1545195"/>
            <a:ext cx="1821661" cy="1829809"/>
          </a:xfrm>
          <a:prstGeom prst="rect">
            <a:avLst/>
          </a:prstGeom>
          <a:ln w="28575">
            <a:solidFill>
              <a:schemeClr val="bg1"/>
            </a:solidFill>
          </a:ln>
        </p:spPr>
      </p:pic>
      <p:sp>
        <p:nvSpPr>
          <p:cNvPr id="162" name="Right Arrow 161">
            <a:extLst>
              <a:ext uri="{FF2B5EF4-FFF2-40B4-BE49-F238E27FC236}">
                <a16:creationId xmlns:a16="http://schemas.microsoft.com/office/drawing/2014/main" xmlns="" id="{8A3709EA-90AA-5C4E-A254-87C16E2B1C69}"/>
              </a:ext>
            </a:extLst>
          </p:cNvPr>
          <p:cNvSpPr/>
          <p:nvPr/>
        </p:nvSpPr>
        <p:spPr bwMode="auto">
          <a:xfrm>
            <a:off x="3878358" y="4782815"/>
            <a:ext cx="2901929" cy="848235"/>
          </a:xfrm>
          <a:prstGeom prst="rightArrow">
            <a:avLst/>
          </a:prstGeom>
          <a:solidFill>
            <a:schemeClr val="accent1"/>
          </a:solidFill>
          <a:ln w="2857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800" b="1" dirty="0">
                <a:solidFill>
                  <a:schemeClr val="bg1"/>
                </a:solidFill>
                <a:latin typeface="Arial" pitchFamily="34" charset="0"/>
                <a:cs typeface="Arial" pitchFamily="34" charset="0"/>
              </a:rPr>
              <a:t>SAMPLES</a:t>
            </a:r>
          </a:p>
        </p:txBody>
      </p:sp>
      <p:pic>
        <p:nvPicPr>
          <p:cNvPr id="152" name="Picture 5">
            <a:extLst>
              <a:ext uri="{FF2B5EF4-FFF2-40B4-BE49-F238E27FC236}">
                <a16:creationId xmlns:a16="http://schemas.microsoft.com/office/drawing/2014/main" xmlns="" id="{E9018544-4259-D047-8730-156E5285CCB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59310" y="2872422"/>
            <a:ext cx="1335711" cy="1300835"/>
          </a:xfrm>
          <a:prstGeom prst="rect">
            <a:avLst/>
          </a:prstGeom>
          <a:ln w="28575">
            <a:solidFill>
              <a:schemeClr val="bg1"/>
            </a:solidFill>
          </a:ln>
          <a:effectLst/>
        </p:spPr>
      </p:pic>
      <p:pic>
        <p:nvPicPr>
          <p:cNvPr id="136" name="Picture 135" descr="100_1842.JPG">
            <a:extLst>
              <a:ext uri="{FF2B5EF4-FFF2-40B4-BE49-F238E27FC236}">
                <a16:creationId xmlns:a16="http://schemas.microsoft.com/office/drawing/2014/main" xmlns="" id="{8C1A60C2-51E0-AF4E-B2F5-89CE5DAC8E6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6718" y="1318602"/>
            <a:ext cx="2677376" cy="1725800"/>
          </a:xfrm>
          <a:prstGeom prst="rect">
            <a:avLst/>
          </a:prstGeom>
          <a:ln w="28575">
            <a:solidFill>
              <a:schemeClr val="bg1"/>
            </a:solidFill>
          </a:ln>
          <a:effectLst/>
        </p:spPr>
      </p:pic>
      <p:pic>
        <p:nvPicPr>
          <p:cNvPr id="153" name="Picture 4" descr="http://teeic.anl.gov/images/photos/Kentucky_MSL_MFTpicture.jpg">
            <a:extLst>
              <a:ext uri="{FF2B5EF4-FFF2-40B4-BE49-F238E27FC236}">
                <a16:creationId xmlns:a16="http://schemas.microsoft.com/office/drawing/2014/main" xmlns="" id="{0DD46A42-ED47-3F41-B84B-25B9D01D5784}"/>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268440" y="2851456"/>
            <a:ext cx="2124174" cy="2344823"/>
          </a:xfrm>
          <a:prstGeom prst="rect">
            <a:avLst/>
          </a:prstGeom>
          <a:ln w="28575">
            <a:solidFill>
              <a:schemeClr val="bg1"/>
            </a:solidFill>
          </a:ln>
          <a:effectLst/>
          <a:extLst>
            <a:ext uri="{909E8E84-426E-40dd-AFC4-6F175D3DCCD1}">
              <a14:hiddenFill xmlns="" xmlns:a14="http://schemas.microsoft.com/office/drawing/2010/main">
                <a:solidFill>
                  <a:srgbClr val="FFFFFF"/>
                </a:solidFill>
              </a14:hiddenFill>
            </a:ext>
          </a:extLst>
        </p:spPr>
      </p:pic>
      <p:pic>
        <p:nvPicPr>
          <p:cNvPr id="3" name="Picture 2" descr="A picture containing tree, outdoor, grass, person&#10;&#10;Description automatically generated">
            <a:extLst>
              <a:ext uri="{FF2B5EF4-FFF2-40B4-BE49-F238E27FC236}">
                <a16:creationId xmlns:a16="http://schemas.microsoft.com/office/drawing/2014/main" xmlns="" id="{2ECC36C1-C8F5-7049-ADE8-FAD9F014199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827142" y="1477061"/>
            <a:ext cx="2299029" cy="1551955"/>
          </a:xfrm>
          <a:prstGeom prst="rect">
            <a:avLst/>
          </a:prstGeom>
          <a:ln w="28575">
            <a:solidFill>
              <a:schemeClr val="bg1"/>
            </a:solidFill>
          </a:ln>
        </p:spPr>
      </p:pic>
      <p:sp>
        <p:nvSpPr>
          <p:cNvPr id="135" name="Right Arrow 134">
            <a:extLst>
              <a:ext uri="{FF2B5EF4-FFF2-40B4-BE49-F238E27FC236}">
                <a16:creationId xmlns:a16="http://schemas.microsoft.com/office/drawing/2014/main" xmlns="" id="{195C05BC-3CDD-1449-8436-B7B0B71DF295}"/>
              </a:ext>
            </a:extLst>
          </p:cNvPr>
          <p:cNvSpPr/>
          <p:nvPr/>
        </p:nvSpPr>
        <p:spPr bwMode="auto">
          <a:xfrm>
            <a:off x="1646726" y="2823355"/>
            <a:ext cx="2101228" cy="848235"/>
          </a:xfrm>
          <a:prstGeom prst="rightArrow">
            <a:avLst/>
          </a:prstGeom>
          <a:solidFill>
            <a:schemeClr val="accent1"/>
          </a:solidFill>
          <a:ln w="28575" cap="flat"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a:r>
              <a:rPr lang="en-US" sz="2800" b="1" dirty="0">
                <a:solidFill>
                  <a:schemeClr val="bg1"/>
                </a:solidFill>
                <a:latin typeface="Arial" pitchFamily="34" charset="0"/>
                <a:cs typeface="Arial" pitchFamily="34" charset="0"/>
              </a:rPr>
              <a:t>KY MINES</a:t>
            </a:r>
          </a:p>
        </p:txBody>
      </p:sp>
      <p:pic>
        <p:nvPicPr>
          <p:cNvPr id="157" name="Graphic 156" descr="Homeopathy with solid fill">
            <a:extLst>
              <a:ext uri="{FF2B5EF4-FFF2-40B4-BE49-F238E27FC236}">
                <a16:creationId xmlns:a16="http://schemas.microsoft.com/office/drawing/2014/main" xmlns="" id="{F1673C96-553B-AD4B-8FBC-4F1264CC63D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132895" y="310106"/>
            <a:ext cx="2369563" cy="2369563"/>
          </a:xfrm>
          <a:prstGeom prst="rect">
            <a:avLst/>
          </a:prstGeom>
        </p:spPr>
      </p:pic>
      <p:sp>
        <p:nvSpPr>
          <p:cNvPr id="2" name="Rectangle 1">
            <a:extLst>
              <a:ext uri="{FF2B5EF4-FFF2-40B4-BE49-F238E27FC236}">
                <a16:creationId xmlns:a16="http://schemas.microsoft.com/office/drawing/2014/main" xmlns="" id="{E02A8C43-DD1A-5347-B853-59A96F3E959A}"/>
              </a:ext>
            </a:extLst>
          </p:cNvPr>
          <p:cNvSpPr/>
          <p:nvPr/>
        </p:nvSpPr>
        <p:spPr>
          <a:xfrm>
            <a:off x="6880636" y="4788654"/>
            <a:ext cx="2144304" cy="841248"/>
          </a:xfrm>
          <a:prstGeom prst="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CANCER</a:t>
            </a:r>
          </a:p>
          <a:p>
            <a:pPr algn="ctr"/>
            <a:r>
              <a:rPr lang="en-US" sz="2400" b="1" dirty="0">
                <a:latin typeface="Arial" panose="020B0604020202020204" pitchFamily="34" charset="0"/>
                <a:cs typeface="Arial" panose="020B0604020202020204" pitchFamily="34" charset="0"/>
              </a:rPr>
              <a:t>TREATMENT</a:t>
            </a:r>
          </a:p>
        </p:txBody>
      </p:sp>
      <p:pic>
        <p:nvPicPr>
          <p:cNvPr id="5" name="Graphic 4" descr="Needle with solid fill">
            <a:extLst>
              <a:ext uri="{FF2B5EF4-FFF2-40B4-BE49-F238E27FC236}">
                <a16:creationId xmlns:a16="http://schemas.microsoft.com/office/drawing/2014/main" xmlns="" id="{E1D8062A-3CFF-2247-AF75-2D60D5141D6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633564" flipH="1">
            <a:off x="8963758" y="-290377"/>
            <a:ext cx="1838521" cy="1838521"/>
          </a:xfrm>
          <a:prstGeom prst="rect">
            <a:avLst/>
          </a:prstGeom>
        </p:spPr>
      </p:pic>
      <p:pic>
        <p:nvPicPr>
          <p:cNvPr id="13" name="Graphic 12" descr="Medicine with solid fill">
            <a:extLst>
              <a:ext uri="{FF2B5EF4-FFF2-40B4-BE49-F238E27FC236}">
                <a16:creationId xmlns:a16="http://schemas.microsoft.com/office/drawing/2014/main" xmlns="" id="{A483089F-2270-8F4F-8718-D66C984666D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9822458" y="-309651"/>
            <a:ext cx="1610859" cy="1610859"/>
          </a:xfrm>
          <a:prstGeom prst="rect">
            <a:avLst/>
          </a:prstGeom>
        </p:spPr>
      </p:pic>
      <p:sp>
        <p:nvSpPr>
          <p:cNvPr id="134" name="Rectangle 133">
            <a:extLst>
              <a:ext uri="{FF2B5EF4-FFF2-40B4-BE49-F238E27FC236}">
                <a16:creationId xmlns:a16="http://schemas.microsoft.com/office/drawing/2014/main" xmlns="" id="{C73473AD-C9D0-A84A-9242-168DC0BFACD2}"/>
              </a:ext>
            </a:extLst>
          </p:cNvPr>
          <p:cNvSpPr>
            <a:spLocks noChangeArrowheads="1"/>
          </p:cNvSpPr>
          <p:nvPr/>
        </p:nvSpPr>
        <p:spPr bwMode="auto">
          <a:xfrm>
            <a:off x="3878358" y="5539348"/>
            <a:ext cx="2559372" cy="775416"/>
          </a:xfrm>
          <a:prstGeom prst="rect">
            <a:avLst/>
          </a:prstGeom>
          <a:noFill/>
          <a:ln w="9525">
            <a:noFill/>
            <a:miter lim="800000"/>
            <a:headEnd/>
            <a:tailEnd/>
          </a:ln>
          <a:effectLst/>
        </p:spPr>
        <p:txBody>
          <a:bodyPr/>
          <a:lstStyle/>
          <a:p>
            <a:pPr marL="174625" indent="-168275">
              <a:spcBef>
                <a:spcPct val="20000"/>
              </a:spcBef>
              <a:buClr>
                <a:schemeClr val="accent1"/>
              </a:buClr>
              <a:buFont typeface="Wingdings" pitchFamily="2" charset="2"/>
              <a:buChar char="§"/>
            </a:pPr>
            <a:r>
              <a:rPr lang="en-US" altLang="en-US" sz="1600" dirty="0">
                <a:solidFill>
                  <a:srgbClr val="000000"/>
                </a:solidFill>
                <a:latin typeface="Franklin Gothic Medium"/>
                <a:cs typeface="Arial" pitchFamily="34" charset="0"/>
              </a:rPr>
              <a:t>Over 900 bacteria strains</a:t>
            </a:r>
          </a:p>
          <a:p>
            <a:pPr marL="174625" indent="-168275">
              <a:spcBef>
                <a:spcPct val="20000"/>
              </a:spcBef>
              <a:buClr>
                <a:schemeClr val="accent1"/>
              </a:buClr>
              <a:buFont typeface="Wingdings" pitchFamily="2" charset="2"/>
              <a:buChar char="§"/>
            </a:pPr>
            <a:r>
              <a:rPr lang="en-US" altLang="en-US" sz="1600" dirty="0">
                <a:solidFill>
                  <a:srgbClr val="000000"/>
                </a:solidFill>
                <a:latin typeface="Franklin Gothic Medium"/>
                <a:cs typeface="Arial" pitchFamily="34" charset="0"/>
              </a:rPr>
              <a:t>Over 450 pure products</a:t>
            </a:r>
          </a:p>
        </p:txBody>
      </p:sp>
      <p:pic>
        <p:nvPicPr>
          <p:cNvPr id="150" name="Graphic 149" descr="Homeopathy with solid fill">
            <a:extLst>
              <a:ext uri="{FF2B5EF4-FFF2-40B4-BE49-F238E27FC236}">
                <a16:creationId xmlns:a16="http://schemas.microsoft.com/office/drawing/2014/main" xmlns="" id="{F3C1C422-25E0-B942-9A62-850A8D109069}"/>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977434" y="3072637"/>
            <a:ext cx="1950708" cy="1950708"/>
          </a:xfrm>
          <a:prstGeom prst="rect">
            <a:avLst/>
          </a:prstGeom>
        </p:spPr>
      </p:pic>
      <p:sp>
        <p:nvSpPr>
          <p:cNvPr id="151" name="Rectangle 150">
            <a:extLst>
              <a:ext uri="{FF2B5EF4-FFF2-40B4-BE49-F238E27FC236}">
                <a16:creationId xmlns:a16="http://schemas.microsoft.com/office/drawing/2014/main" xmlns="" id="{E1F95929-736B-AD49-A221-BD0992C095E5}"/>
              </a:ext>
            </a:extLst>
          </p:cNvPr>
          <p:cNvSpPr>
            <a:spLocks noChangeArrowheads="1"/>
          </p:cNvSpPr>
          <p:nvPr/>
        </p:nvSpPr>
        <p:spPr bwMode="auto">
          <a:xfrm>
            <a:off x="6880636" y="5704054"/>
            <a:ext cx="2075788" cy="987657"/>
          </a:xfrm>
          <a:prstGeom prst="rect">
            <a:avLst/>
          </a:prstGeom>
          <a:noFill/>
          <a:ln w="9525">
            <a:noFill/>
            <a:miter lim="800000"/>
            <a:headEnd/>
            <a:tailEnd/>
          </a:ln>
          <a:effectLst/>
        </p:spPr>
        <p:txBody>
          <a:bodyPr/>
          <a:lstStyle/>
          <a:p>
            <a:pPr marL="174625" indent="-168275">
              <a:spcBef>
                <a:spcPct val="20000"/>
              </a:spcBef>
              <a:buClr>
                <a:schemeClr val="accent1"/>
              </a:buClr>
              <a:buFont typeface="Wingdings" pitchFamily="2" charset="2"/>
              <a:buChar char="§"/>
            </a:pPr>
            <a:r>
              <a:rPr lang="en-US" altLang="en-US" sz="1600" dirty="0">
                <a:solidFill>
                  <a:srgbClr val="000000"/>
                </a:solidFill>
                <a:latin typeface="Franklin Gothic Medium"/>
                <a:cs typeface="Arial" pitchFamily="34" charset="0"/>
              </a:rPr>
              <a:t>Colorectal</a:t>
            </a:r>
          </a:p>
          <a:p>
            <a:pPr marL="174625" indent="-168275">
              <a:spcBef>
                <a:spcPct val="20000"/>
              </a:spcBef>
              <a:buClr>
                <a:schemeClr val="accent1"/>
              </a:buClr>
              <a:buFont typeface="Wingdings" pitchFamily="2" charset="2"/>
              <a:buChar char="§"/>
            </a:pPr>
            <a:r>
              <a:rPr lang="en-US" altLang="en-US" sz="1600" dirty="0">
                <a:solidFill>
                  <a:srgbClr val="000000"/>
                </a:solidFill>
                <a:latin typeface="Franklin Gothic Medium"/>
                <a:cs typeface="Arial" pitchFamily="34" charset="0"/>
              </a:rPr>
              <a:t>Prostate</a:t>
            </a:r>
          </a:p>
          <a:p>
            <a:pPr marL="174625" indent="-168275">
              <a:spcBef>
                <a:spcPct val="20000"/>
              </a:spcBef>
              <a:buClr>
                <a:schemeClr val="accent1"/>
              </a:buClr>
              <a:buFont typeface="Wingdings" pitchFamily="2" charset="2"/>
              <a:buChar char="§"/>
            </a:pPr>
            <a:r>
              <a:rPr lang="en-US" altLang="en-US" sz="1600" dirty="0">
                <a:solidFill>
                  <a:srgbClr val="000000"/>
                </a:solidFill>
                <a:latin typeface="Franklin Gothic Medium"/>
                <a:cs typeface="Arial" pitchFamily="34" charset="0"/>
              </a:rPr>
              <a:t>Skin</a:t>
            </a:r>
          </a:p>
        </p:txBody>
      </p:sp>
    </p:spTree>
    <p:extLst>
      <p:ext uri="{BB962C8B-B14F-4D97-AF65-F5344CB8AC3E}">
        <p14:creationId xmlns:p14="http://schemas.microsoft.com/office/powerpoint/2010/main" val="159665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EFDFBC2F-90C2-5943-869C-5B272E8DCE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4417072"/>
            <a:ext cx="9144000" cy="2440927"/>
          </a:xfrm>
          <a:prstGeom prst="rect">
            <a:avLst/>
          </a:prstGeom>
        </p:spPr>
      </p:pic>
      <p:sp>
        <p:nvSpPr>
          <p:cNvPr id="21" name="Rectangle 20">
            <a:extLst>
              <a:ext uri="{FF2B5EF4-FFF2-40B4-BE49-F238E27FC236}">
                <a16:creationId xmlns:a16="http://schemas.microsoft.com/office/drawing/2014/main" xmlns="" id="{2189F6AE-7E2F-4B41-A499-23FAFFDB48EA}"/>
              </a:ext>
            </a:extLst>
          </p:cNvPr>
          <p:cNvSpPr/>
          <p:nvPr/>
        </p:nvSpPr>
        <p:spPr>
          <a:xfrm flipH="1">
            <a:off x="7549286" y="6555408"/>
            <a:ext cx="1945836" cy="28529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55AF0928-27E7-A242-B514-27C9144A0B7D}"/>
              </a:ext>
            </a:extLst>
          </p:cNvPr>
          <p:cNvSpPr>
            <a:spLocks noGrp="1"/>
          </p:cNvSpPr>
          <p:nvPr>
            <p:ph idx="1"/>
          </p:nvPr>
        </p:nvSpPr>
        <p:spPr>
          <a:xfrm>
            <a:off x="266797" y="867672"/>
            <a:ext cx="8610405" cy="3277210"/>
          </a:xfrm>
        </p:spPr>
        <p:txBody>
          <a:bodyPr>
            <a:normAutofit fontScale="92500"/>
          </a:bodyPr>
          <a:lstStyle/>
          <a:p>
            <a:r>
              <a:rPr lang="en-US" dirty="0"/>
              <a:t>Collaboration with UK College of Agriculture to grow sweet wormwood (Artemisia Annua)</a:t>
            </a:r>
          </a:p>
          <a:p>
            <a:r>
              <a:rPr lang="en-US" dirty="0"/>
              <a:t>Kentucky is the only state growing the plant in large quantities</a:t>
            </a:r>
          </a:p>
          <a:p>
            <a:r>
              <a:rPr lang="en-US" dirty="0"/>
              <a:t>Similar plant production process to tobacco</a:t>
            </a:r>
          </a:p>
          <a:p>
            <a:pPr lvl="1"/>
            <a:r>
              <a:rPr lang="en-US" dirty="0"/>
              <a:t>Seedlings are transplanted in the fields using the same machine used to farm tobacco</a:t>
            </a:r>
          </a:p>
          <a:p>
            <a:pPr lvl="1"/>
            <a:r>
              <a:rPr lang="en-US" dirty="0"/>
              <a:t>The drug artesunate, created from dried sweet wormwood leaves, is studied at MCC to treat various cancers</a:t>
            </a:r>
          </a:p>
          <a:p>
            <a:pPr lvl="1"/>
            <a:r>
              <a:rPr lang="en-US" dirty="0"/>
              <a:t>Clinical trials currently test artesunate as treatment for ovarian and pediatric cancers</a:t>
            </a:r>
          </a:p>
        </p:txBody>
      </p:sp>
      <p:sp>
        <p:nvSpPr>
          <p:cNvPr id="4" name="Text Placeholder 3">
            <a:extLst>
              <a:ext uri="{FF2B5EF4-FFF2-40B4-BE49-F238E27FC236}">
                <a16:creationId xmlns:a16="http://schemas.microsoft.com/office/drawing/2014/main" xmlns="" id="{92B7A3DB-28F5-834C-B84A-A807CCDD0797}"/>
              </a:ext>
            </a:extLst>
          </p:cNvPr>
          <p:cNvSpPr>
            <a:spLocks noGrp="1"/>
          </p:cNvSpPr>
          <p:nvPr>
            <p:ph type="body" sz="quarter" idx="10"/>
          </p:nvPr>
        </p:nvSpPr>
        <p:spPr>
          <a:xfrm>
            <a:off x="7614206" y="6557410"/>
            <a:ext cx="1793141" cy="300590"/>
          </a:xfrm>
        </p:spPr>
        <p:txBody>
          <a:bodyPr>
            <a:normAutofit lnSpcReduction="10000"/>
          </a:bodyPr>
          <a:lstStyle/>
          <a:p>
            <a:pPr algn="l">
              <a:spcBef>
                <a:spcPts val="800"/>
              </a:spcBef>
            </a:pPr>
            <a:r>
              <a:rPr lang="en-US" sz="1400" i="1" dirty="0">
                <a:latin typeface="Franklin Gothic Medium" panose="020B0603020102020204" pitchFamily="34" charset="0"/>
              </a:rPr>
              <a:t>- Dr. Jill </a:t>
            </a:r>
            <a:r>
              <a:rPr lang="en-US" sz="1400" i="1" dirty="0" err="1">
                <a:latin typeface="Franklin Gothic Medium" panose="020B0603020102020204" pitchFamily="34" charset="0"/>
              </a:rPr>
              <a:t>Kolesar</a:t>
            </a:r>
            <a:endParaRPr lang="en-US" dirty="0"/>
          </a:p>
        </p:txBody>
      </p:sp>
      <p:sp>
        <p:nvSpPr>
          <p:cNvPr id="7" name="Title 1">
            <a:extLst>
              <a:ext uri="{FF2B5EF4-FFF2-40B4-BE49-F238E27FC236}">
                <a16:creationId xmlns:a16="http://schemas.microsoft.com/office/drawing/2014/main" xmlns="" id="{1DDB3D69-B87F-9243-BD00-14B71FC18E8B}"/>
              </a:ext>
            </a:extLst>
          </p:cNvPr>
          <p:cNvSpPr>
            <a:spLocks noGrp="1"/>
          </p:cNvSpPr>
          <p:nvPr>
            <p:ph type="title"/>
          </p:nvPr>
        </p:nvSpPr>
        <p:spPr>
          <a:xfrm>
            <a:off x="0" y="173038"/>
            <a:ext cx="9144000" cy="674687"/>
          </a:xfrm>
        </p:spPr>
        <p:txBody>
          <a:bodyPr/>
          <a:lstStyle/>
          <a:p>
            <a:r>
              <a:rPr lang="en-US" sz="3200" dirty="0"/>
              <a:t>Cultivating the Future of Cancer Care</a:t>
            </a:r>
          </a:p>
        </p:txBody>
      </p:sp>
      <p:pic>
        <p:nvPicPr>
          <p:cNvPr id="15" name="Picture 14" descr="A person that is standing in the grass&#10;&#10;Description automatically generated">
            <a:extLst>
              <a:ext uri="{FF2B5EF4-FFF2-40B4-BE49-F238E27FC236}">
                <a16:creationId xmlns:a16="http://schemas.microsoft.com/office/drawing/2014/main" xmlns="" id="{54A29082-8C8C-6B41-890E-F574A55241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1402" y="4229780"/>
            <a:ext cx="3577132" cy="2558726"/>
          </a:xfrm>
          <a:prstGeom prst="rect">
            <a:avLst/>
          </a:prstGeom>
        </p:spPr>
      </p:pic>
      <p:sp>
        <p:nvSpPr>
          <p:cNvPr id="17" name="Rectangle 16">
            <a:extLst>
              <a:ext uri="{FF2B5EF4-FFF2-40B4-BE49-F238E27FC236}">
                <a16:creationId xmlns:a16="http://schemas.microsoft.com/office/drawing/2014/main" xmlns="" id="{B7DD913B-BA29-4340-83FA-AD3233CD37B9}"/>
              </a:ext>
            </a:extLst>
          </p:cNvPr>
          <p:cNvSpPr/>
          <p:nvPr/>
        </p:nvSpPr>
        <p:spPr>
          <a:xfrm flipH="1">
            <a:off x="5349098" y="5885026"/>
            <a:ext cx="4146027" cy="2852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99B335BE-39BE-5B43-90F3-E55FBD8EAE60}"/>
              </a:ext>
            </a:extLst>
          </p:cNvPr>
          <p:cNvSpPr/>
          <p:nvPr/>
        </p:nvSpPr>
        <p:spPr>
          <a:xfrm>
            <a:off x="5349099" y="5859538"/>
            <a:ext cx="3601050" cy="307777"/>
          </a:xfrm>
          <a:prstGeom prst="rect">
            <a:avLst/>
          </a:prstGeom>
        </p:spPr>
        <p:txBody>
          <a:bodyPr wrap="none">
            <a:spAutoFit/>
          </a:bodyPr>
          <a:lstStyle/>
          <a:p>
            <a:r>
              <a:rPr lang="en-US" sz="1400" i="1" dirty="0">
                <a:solidFill>
                  <a:schemeClr val="bg1"/>
                </a:solidFill>
                <a:latin typeface="Franklin Gothic Medium" panose="020B0603020102020204" pitchFamily="34" charset="0"/>
              </a:rPr>
              <a:t>causes cancer and replace it with something</a:t>
            </a:r>
            <a:endParaRPr lang="en-US" sz="1400" dirty="0">
              <a:solidFill>
                <a:schemeClr val="bg1"/>
              </a:solidFill>
            </a:endParaRPr>
          </a:p>
        </p:txBody>
      </p:sp>
      <p:sp>
        <p:nvSpPr>
          <p:cNvPr id="20" name="Rectangle 19">
            <a:extLst>
              <a:ext uri="{FF2B5EF4-FFF2-40B4-BE49-F238E27FC236}">
                <a16:creationId xmlns:a16="http://schemas.microsoft.com/office/drawing/2014/main" xmlns="" id="{627D370F-7E6E-4F4B-8EA1-6E0788F6A5A6}"/>
              </a:ext>
            </a:extLst>
          </p:cNvPr>
          <p:cNvSpPr/>
          <p:nvPr/>
        </p:nvSpPr>
        <p:spPr>
          <a:xfrm flipH="1">
            <a:off x="7168894" y="6220217"/>
            <a:ext cx="2326228" cy="2852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 Placeholder 3">
            <a:extLst>
              <a:ext uri="{FF2B5EF4-FFF2-40B4-BE49-F238E27FC236}">
                <a16:creationId xmlns:a16="http://schemas.microsoft.com/office/drawing/2014/main" xmlns="" id="{47B186D4-9F8F-4A4D-8A6A-AC1F6A8A7D1C}"/>
              </a:ext>
            </a:extLst>
          </p:cNvPr>
          <p:cNvSpPr txBox="1">
            <a:spLocks/>
          </p:cNvSpPr>
          <p:nvPr/>
        </p:nvSpPr>
        <p:spPr>
          <a:xfrm>
            <a:off x="7254841" y="6222970"/>
            <a:ext cx="1874525" cy="300589"/>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ts val="2000"/>
              </a:spcBef>
              <a:buClr>
                <a:srgbClr val="0033A0"/>
              </a:buClr>
              <a:buSzPct val="75000"/>
              <a:buFont typeface="Wingdings" pitchFamily="2" charset="2"/>
              <a:buNone/>
              <a:defRPr sz="1600" b="0" kern="1200" baseline="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lgn="l">
              <a:spcBef>
                <a:spcPts val="800"/>
              </a:spcBef>
            </a:pPr>
            <a:r>
              <a:rPr lang="en-US" sz="1500" i="1" dirty="0">
                <a:solidFill>
                  <a:schemeClr val="bg1"/>
                </a:solidFill>
                <a:latin typeface="Franklin Gothic Medium" panose="020B0603020102020204" pitchFamily="34" charset="0"/>
              </a:rPr>
              <a:t>that treats cancer?”</a:t>
            </a:r>
          </a:p>
          <a:p>
            <a:pPr algn="l"/>
            <a:endParaRPr lang="en-US" dirty="0">
              <a:solidFill>
                <a:schemeClr val="bg1"/>
              </a:solidFill>
            </a:endParaRPr>
          </a:p>
        </p:txBody>
      </p:sp>
      <p:pic>
        <p:nvPicPr>
          <p:cNvPr id="14" name="Picture 13">
            <a:extLst>
              <a:ext uri="{FF2B5EF4-FFF2-40B4-BE49-F238E27FC236}">
                <a16:creationId xmlns:a16="http://schemas.microsoft.com/office/drawing/2014/main" xmlns="" id="{DA1BC063-A6A9-7E4C-9043-4B5CF08D09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537610" y="5361739"/>
            <a:ext cx="1548141" cy="1478570"/>
          </a:xfrm>
          <a:prstGeom prst="rect">
            <a:avLst/>
          </a:prstGeom>
        </p:spPr>
      </p:pic>
      <p:sp>
        <p:nvSpPr>
          <p:cNvPr id="10" name="Rectangle 9">
            <a:extLst>
              <a:ext uri="{FF2B5EF4-FFF2-40B4-BE49-F238E27FC236}">
                <a16:creationId xmlns:a16="http://schemas.microsoft.com/office/drawing/2014/main" xmlns="" id="{8DB5D8A1-6907-AF43-865F-2376F1977419}"/>
              </a:ext>
            </a:extLst>
          </p:cNvPr>
          <p:cNvSpPr/>
          <p:nvPr/>
        </p:nvSpPr>
        <p:spPr>
          <a:xfrm flipH="1">
            <a:off x="4659782" y="5546832"/>
            <a:ext cx="4835344" cy="2852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xmlns="" id="{8A1F5FB2-6BFD-834E-9D9F-3FEC77D0EA28}"/>
              </a:ext>
            </a:extLst>
          </p:cNvPr>
          <p:cNvSpPr txBox="1">
            <a:spLocks/>
          </p:cNvSpPr>
          <p:nvPr/>
        </p:nvSpPr>
        <p:spPr>
          <a:xfrm>
            <a:off x="4659782" y="5531535"/>
            <a:ext cx="4476906" cy="870831"/>
          </a:xfrm>
          <a:prstGeom prst="rect">
            <a:avLst/>
          </a:prstGeom>
        </p:spPr>
        <p:txBody>
          <a:bodyPr vert="horz" lIns="91440" tIns="45720" rIns="91440" bIns="45720" rtlCol="0">
            <a:normAutofit/>
          </a:bodyPr>
          <a:lstStyle>
            <a:lvl1pPr marL="0" indent="0" algn="ctr" defTabSz="914400" rtl="0" eaLnBrk="1" latinLnBrk="0" hangingPunct="1">
              <a:spcBef>
                <a:spcPts val="2000"/>
              </a:spcBef>
              <a:buClr>
                <a:srgbClr val="0033A0"/>
              </a:buClr>
              <a:buSzPct val="75000"/>
              <a:buFont typeface="Wingdings" pitchFamily="2" charset="2"/>
              <a:buNone/>
              <a:defRPr sz="1600" b="0" kern="1200" baseline="0">
                <a:solidFill>
                  <a:schemeClr val="tx1"/>
                </a:solidFill>
                <a:latin typeface="Franklin Gothic Medium" charset="0"/>
                <a:ea typeface="Franklin Gothic Medium" charset="0"/>
                <a:cs typeface="Franklin Gothic Medium" charset="0"/>
              </a:defRPr>
            </a:lvl1pPr>
            <a:lvl2pPr marL="457200" indent="-228600" algn="l" defTabSz="914400" rtl="0" eaLnBrk="1" latinLnBrk="0" hangingPunct="1">
              <a:spcBef>
                <a:spcPts val="600"/>
              </a:spcBef>
              <a:buClr>
                <a:srgbClr val="0033A0"/>
              </a:buClr>
              <a:buSzPct val="75000"/>
              <a:buFont typeface="PingFangSC-Regular" charset="-122"/>
              <a:buChar char="－"/>
              <a:defRPr sz="1800" kern="1200">
                <a:solidFill>
                  <a:schemeClr val="tx1"/>
                </a:solidFill>
                <a:latin typeface="Franklin Gothic Medium" charset="0"/>
                <a:ea typeface="Franklin Gothic Medium" charset="0"/>
                <a:cs typeface="Franklin Gothic Medium" charset="0"/>
              </a:defRPr>
            </a:lvl2pPr>
            <a:lvl3pPr marL="685800" indent="-228600" algn="l" defTabSz="914400" rtl="0" eaLnBrk="1" latinLnBrk="0" hangingPunct="1">
              <a:spcBef>
                <a:spcPts val="600"/>
              </a:spcBef>
              <a:buClr>
                <a:srgbClr val="0033A0"/>
              </a:buClr>
              <a:buSzPct val="75000"/>
              <a:buFont typeface="Wingdings" pitchFamily="2" charset="2"/>
              <a:buChar char="n"/>
              <a:defRPr sz="1800" kern="1200">
                <a:solidFill>
                  <a:schemeClr val="tx1"/>
                </a:solidFill>
                <a:latin typeface="Franklin Gothic Medium" charset="0"/>
                <a:ea typeface="Franklin Gothic Medium" charset="0"/>
                <a:cs typeface="Franklin Gothic Medium" charset="0"/>
              </a:defRPr>
            </a:lvl3pPr>
            <a:lvl4pPr marL="914400" indent="-228600" algn="l" defTabSz="914400" rtl="0" eaLnBrk="1" latinLnBrk="0" hangingPunct="1">
              <a:spcBef>
                <a:spcPts val="600"/>
              </a:spcBef>
              <a:buClr>
                <a:srgbClr val="0033A0"/>
              </a:buClr>
              <a:buSzPct val="75000"/>
              <a:buFont typeface="Arial" charset="0"/>
              <a:buChar char="•"/>
              <a:defRPr sz="1800" kern="1200">
                <a:solidFill>
                  <a:schemeClr val="tx1"/>
                </a:solidFill>
                <a:latin typeface="Franklin Gothic Medium" charset="0"/>
                <a:ea typeface="Franklin Gothic Medium" charset="0"/>
                <a:cs typeface="Franklin Gothic Medium" charset="0"/>
              </a:defRPr>
            </a:lvl4pPr>
            <a:lvl5pPr marL="1143000" indent="-228600" algn="l" defTabSz="914400" rtl="0" eaLnBrk="1" latinLnBrk="0" hangingPunct="1">
              <a:spcBef>
                <a:spcPts val="600"/>
              </a:spcBef>
              <a:buClr>
                <a:srgbClr val="0033A0"/>
              </a:buClr>
              <a:buSzPct val="75000"/>
              <a:buFont typeface="Courier New" charset="0"/>
              <a:buChar char="o"/>
              <a:defRPr sz="1800" kern="1200">
                <a:solidFill>
                  <a:schemeClr val="tx1"/>
                </a:solidFill>
                <a:latin typeface="Franklin Gothic Medium" charset="0"/>
                <a:ea typeface="Franklin Gothic Medium" charset="0"/>
                <a:cs typeface="Franklin Gothic Medium"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lgn="l">
              <a:spcBef>
                <a:spcPts val="800"/>
              </a:spcBef>
            </a:pPr>
            <a:r>
              <a:rPr lang="en-US" sz="1400" i="1" dirty="0">
                <a:solidFill>
                  <a:schemeClr val="bg1"/>
                </a:solidFill>
                <a:latin typeface="Franklin Gothic Medium" panose="020B0603020102020204" pitchFamily="34" charset="0"/>
              </a:rPr>
              <a:t>“Can you imagine if we could get rid of something that</a:t>
            </a:r>
            <a:endParaRPr lang="en-US" sz="1400" dirty="0">
              <a:solidFill>
                <a:schemeClr val="bg1"/>
              </a:solidFill>
            </a:endParaRPr>
          </a:p>
        </p:txBody>
      </p:sp>
    </p:spTree>
    <p:extLst>
      <p:ext uri="{BB962C8B-B14F-4D97-AF65-F5344CB8AC3E}">
        <p14:creationId xmlns:p14="http://schemas.microsoft.com/office/powerpoint/2010/main" val="2567258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09B0B8D-2E7E-AA49-8F09-80E4D484EE40}"/>
              </a:ext>
            </a:extLst>
          </p:cNvPr>
          <p:cNvSpPr>
            <a:spLocks noGrp="1"/>
          </p:cNvSpPr>
          <p:nvPr>
            <p:ph type="title"/>
          </p:nvPr>
        </p:nvSpPr>
        <p:spPr/>
        <p:txBody>
          <a:bodyPr/>
          <a:lstStyle/>
          <a:p>
            <a:r>
              <a:rPr lang="en-US" dirty="0"/>
              <a:t>Support From the State has Provided:</a:t>
            </a:r>
          </a:p>
        </p:txBody>
      </p:sp>
      <p:sp>
        <p:nvSpPr>
          <p:cNvPr id="4" name="Content Placeholder 3">
            <a:extLst>
              <a:ext uri="{FF2B5EF4-FFF2-40B4-BE49-F238E27FC236}">
                <a16:creationId xmlns:a16="http://schemas.microsoft.com/office/drawing/2014/main" xmlns="" id="{CF326D3E-5FB3-244A-8764-921531C843F7}"/>
              </a:ext>
            </a:extLst>
          </p:cNvPr>
          <p:cNvSpPr>
            <a:spLocks noGrp="1"/>
          </p:cNvSpPr>
          <p:nvPr>
            <p:ph idx="1"/>
          </p:nvPr>
        </p:nvSpPr>
        <p:spPr>
          <a:xfrm>
            <a:off x="498474" y="1629982"/>
            <a:ext cx="8193463" cy="4718603"/>
          </a:xfrm>
        </p:spPr>
        <p:txBody>
          <a:bodyPr>
            <a:normAutofit/>
          </a:bodyPr>
          <a:lstStyle/>
          <a:p>
            <a:pPr marL="522288" indent="-522288">
              <a:spcBef>
                <a:spcPts val="3200"/>
              </a:spcBef>
            </a:pPr>
            <a:r>
              <a:rPr lang="en-US" sz="3000" dirty="0"/>
              <a:t>Critical funding for cancer screenings throughout the state</a:t>
            </a:r>
          </a:p>
          <a:p>
            <a:pPr marL="522288" indent="-522288">
              <a:spcBef>
                <a:spcPts val="3200"/>
              </a:spcBef>
            </a:pPr>
            <a:r>
              <a:rPr lang="en-US" sz="3000" dirty="0"/>
              <a:t>Funding for new recruitment and retention of cancer investigators</a:t>
            </a:r>
          </a:p>
          <a:p>
            <a:pPr marL="522288" indent="-522288">
              <a:spcBef>
                <a:spcPts val="3200"/>
              </a:spcBef>
            </a:pPr>
            <a:r>
              <a:rPr lang="en-US" sz="3000" dirty="0"/>
              <a:t>Pilot funding for new cancer research projects</a:t>
            </a:r>
          </a:p>
          <a:p>
            <a:pPr marL="522288" indent="-522288">
              <a:spcBef>
                <a:spcPts val="3200"/>
              </a:spcBef>
            </a:pPr>
            <a:r>
              <a:rPr lang="en-US" sz="3000" dirty="0"/>
              <a:t>Funding for new clinical trials</a:t>
            </a:r>
          </a:p>
        </p:txBody>
      </p:sp>
    </p:spTree>
    <p:extLst>
      <p:ext uri="{BB962C8B-B14F-4D97-AF65-F5344CB8AC3E}">
        <p14:creationId xmlns:p14="http://schemas.microsoft.com/office/powerpoint/2010/main" val="1867883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595234"/>
            <a:ext cx="7772400" cy="23129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endParaRPr lang="en-US" sz="4400" dirty="0">
              <a:solidFill>
                <a:schemeClr val="accent1"/>
              </a:solidFill>
            </a:endParaRPr>
          </a:p>
        </p:txBody>
      </p:sp>
      <p:grpSp>
        <p:nvGrpSpPr>
          <p:cNvPr id="2" name="Group 1">
            <a:extLst>
              <a:ext uri="{FF2B5EF4-FFF2-40B4-BE49-F238E27FC236}">
                <a16:creationId xmlns:a16="http://schemas.microsoft.com/office/drawing/2014/main" xmlns="" id="{4E0C96EE-FBD7-C148-97E5-577A4D2F2C86}"/>
              </a:ext>
            </a:extLst>
          </p:cNvPr>
          <p:cNvGrpSpPr/>
          <p:nvPr/>
        </p:nvGrpSpPr>
        <p:grpSpPr>
          <a:xfrm>
            <a:off x="294267" y="2173060"/>
            <a:ext cx="8555466" cy="2735162"/>
            <a:chOff x="282143" y="1423119"/>
            <a:chExt cx="7859355" cy="2735162"/>
          </a:xfrm>
        </p:grpSpPr>
        <p:grpSp>
          <p:nvGrpSpPr>
            <p:cNvPr id="7" name="Group 6">
              <a:extLst>
                <a:ext uri="{FF2B5EF4-FFF2-40B4-BE49-F238E27FC236}">
                  <a16:creationId xmlns:a16="http://schemas.microsoft.com/office/drawing/2014/main" xmlns="" id="{3D2AF7E8-AF9C-1B4F-B724-3B5C8270873E}"/>
                </a:ext>
              </a:extLst>
            </p:cNvPr>
            <p:cNvGrpSpPr/>
            <p:nvPr/>
          </p:nvGrpSpPr>
          <p:grpSpPr>
            <a:xfrm>
              <a:off x="282144" y="1423119"/>
              <a:ext cx="7859354" cy="872658"/>
              <a:chOff x="4078486" y="3007318"/>
              <a:chExt cx="2504304" cy="579007"/>
            </a:xfrm>
          </p:grpSpPr>
          <p:sp>
            <p:nvSpPr>
              <p:cNvPr id="12" name="TextBox 11">
                <a:extLst>
                  <a:ext uri="{FF2B5EF4-FFF2-40B4-BE49-F238E27FC236}">
                    <a16:creationId xmlns:a16="http://schemas.microsoft.com/office/drawing/2014/main" xmlns="" id="{83474F07-6DE2-7E43-90AA-07CCDD2ACEAF}"/>
                  </a:ext>
                </a:extLst>
              </p:cNvPr>
              <p:cNvSpPr txBox="1"/>
              <p:nvPr/>
            </p:nvSpPr>
            <p:spPr>
              <a:xfrm>
                <a:off x="4078486" y="3007318"/>
                <a:ext cx="2504304" cy="535029"/>
              </a:xfrm>
              <a:prstGeom prst="rect">
                <a:avLst/>
              </a:prstGeom>
              <a:noFill/>
            </p:spPr>
            <p:txBody>
              <a:bodyPr wrap="square" rtlCol="0">
                <a:spAutoFit/>
              </a:bodyPr>
              <a:lstStyle/>
              <a:p>
                <a:pPr algn="ctr">
                  <a:lnSpc>
                    <a:spcPts val="5400"/>
                  </a:lnSpc>
                  <a:spcBef>
                    <a:spcPts val="1200"/>
                  </a:spcBef>
                </a:pPr>
                <a:r>
                  <a:rPr lang="en-US" sz="6600" b="1" dirty="0">
                    <a:solidFill>
                      <a:schemeClr val="accent1"/>
                    </a:solidFill>
                    <a:latin typeface="Franklin Gothic Medium" panose="020B0603020102020204" pitchFamily="34" charset="0"/>
                  </a:rPr>
                  <a:t>WE NEED </a:t>
                </a:r>
                <a:r>
                  <a:rPr lang="en-US" sz="6600" b="1" i="1" dirty="0">
                    <a:solidFill>
                      <a:schemeClr val="accent1"/>
                    </a:solidFill>
                    <a:latin typeface="Franklin Gothic Medium" panose="020B0603020102020204" pitchFamily="34" charset="0"/>
                  </a:rPr>
                  <a:t>YOUR</a:t>
                </a:r>
                <a:endParaRPr lang="en-US" sz="6600" i="1" dirty="0">
                  <a:solidFill>
                    <a:schemeClr val="accent1"/>
                  </a:solidFill>
                  <a:latin typeface="Franklin Gothic Medium" panose="020B0603020102020204" pitchFamily="34" charset="0"/>
                </a:endParaRPr>
              </a:p>
            </p:txBody>
          </p:sp>
          <p:cxnSp>
            <p:nvCxnSpPr>
              <p:cNvPr id="10" name="Straight Connector 9">
                <a:extLst>
                  <a:ext uri="{FF2B5EF4-FFF2-40B4-BE49-F238E27FC236}">
                    <a16:creationId xmlns:a16="http://schemas.microsoft.com/office/drawing/2014/main" xmlns="" id="{B99FCC99-F2D1-2A47-ABE0-F8906F4F4BCB}"/>
                  </a:ext>
                </a:extLst>
              </p:cNvPr>
              <p:cNvCxnSpPr>
                <a:cxnSpLocks/>
              </p:cNvCxnSpPr>
              <p:nvPr/>
            </p:nvCxnSpPr>
            <p:spPr>
              <a:xfrm>
                <a:off x="4242058" y="3586325"/>
                <a:ext cx="2177161" cy="0"/>
              </a:xfrm>
              <a:prstGeom prst="line">
                <a:avLst/>
              </a:prstGeom>
              <a:ln w="76200">
                <a:solidFill>
                  <a:schemeClr val="tx2"/>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xmlns="" id="{182F188E-E252-A54A-9E0D-A1679D3E11B8}"/>
                </a:ext>
              </a:extLst>
            </p:cNvPr>
            <p:cNvSpPr txBox="1"/>
            <p:nvPr/>
          </p:nvSpPr>
          <p:spPr>
            <a:xfrm>
              <a:off x="282143" y="2659409"/>
              <a:ext cx="7859354" cy="1498872"/>
            </a:xfrm>
            <a:prstGeom prst="rect">
              <a:avLst/>
            </a:prstGeom>
            <a:noFill/>
          </p:spPr>
          <p:txBody>
            <a:bodyPr wrap="square" rtlCol="0">
              <a:spAutoFit/>
            </a:bodyPr>
            <a:lstStyle/>
            <a:p>
              <a:pPr algn="ctr">
                <a:lnSpc>
                  <a:spcPts val="5400"/>
                </a:lnSpc>
                <a:spcBef>
                  <a:spcPts val="1200"/>
                </a:spcBef>
              </a:pPr>
              <a:r>
                <a:rPr lang="en-US" sz="6600" b="1" dirty="0">
                  <a:solidFill>
                    <a:schemeClr val="accent1"/>
                  </a:solidFill>
                  <a:latin typeface="Franklin Gothic Medium" panose="020B0603020102020204" pitchFamily="34" charset="0"/>
                </a:rPr>
                <a:t>CONTINUED SUPPORT!</a:t>
              </a:r>
              <a:endParaRPr lang="en-US" sz="6600" dirty="0">
                <a:solidFill>
                  <a:schemeClr val="accent1"/>
                </a:solidFill>
                <a:latin typeface="Franklin Gothic Medium" panose="020B0603020102020204" pitchFamily="34" charset="0"/>
              </a:endParaRPr>
            </a:p>
          </p:txBody>
        </p:sp>
      </p:grpSp>
    </p:spTree>
    <p:extLst>
      <p:ext uri="{BB962C8B-B14F-4D97-AF65-F5344CB8AC3E}">
        <p14:creationId xmlns:p14="http://schemas.microsoft.com/office/powerpoint/2010/main" val="4033813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2000">
              <a:srgbClr val="FFFFFF">
                <a:alpha val="80000"/>
              </a:srgbClr>
            </a:gs>
            <a:gs pos="0">
              <a:schemeClr val="bg1">
                <a:alpha val="0"/>
              </a:schemeClr>
            </a:gs>
            <a:gs pos="99000">
              <a:schemeClr val="bg1"/>
            </a:gs>
          </a:gsLst>
          <a:lin ang="10800000" scaled="1"/>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350458"/>
            <a:ext cx="9143999" cy="1116106"/>
          </a:xfrm>
        </p:spPr>
        <p:txBody>
          <a:bodyPr/>
          <a:lstStyle/>
          <a:p>
            <a:r>
              <a:rPr lang="en-US" sz="6000" dirty="0"/>
              <a:t>Thank you!</a:t>
            </a:r>
          </a:p>
        </p:txBody>
      </p:sp>
      <p:pic>
        <p:nvPicPr>
          <p:cNvPr id="4" name="Picture 3">
            <a:extLst>
              <a:ext uri="{FF2B5EF4-FFF2-40B4-BE49-F238E27FC236}">
                <a16:creationId xmlns:a16="http://schemas.microsoft.com/office/drawing/2014/main" xmlns="" id="{5BDD8553-F9A3-CD48-A293-40A2BBDD13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8258" y="1466564"/>
            <a:ext cx="8767481" cy="5332812"/>
          </a:xfrm>
          <a:prstGeom prst="rect">
            <a:avLst/>
          </a:prstGeom>
          <a:ln w="38100" cmpd="sng">
            <a:noFill/>
          </a:ln>
        </p:spPr>
      </p:pic>
    </p:spTree>
    <p:extLst>
      <p:ext uri="{BB962C8B-B14F-4D97-AF65-F5344CB8AC3E}">
        <p14:creationId xmlns:p14="http://schemas.microsoft.com/office/powerpoint/2010/main" val="413042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01E2F63B-BD99-3A48-8FC3-A6921536ECB6}"/>
              </a:ext>
            </a:extLst>
          </p:cNvPr>
          <p:cNvGrpSpPr/>
          <p:nvPr/>
        </p:nvGrpSpPr>
        <p:grpSpPr>
          <a:xfrm>
            <a:off x="4770862" y="994078"/>
            <a:ext cx="4034210" cy="2780295"/>
            <a:chOff x="4770862" y="965050"/>
            <a:chExt cx="4034210" cy="2780295"/>
          </a:xfrm>
        </p:grpSpPr>
        <p:pic>
          <p:nvPicPr>
            <p:cNvPr id="5" name="Picture 4" descr="Map&#10;&#10;Description automatically generated">
              <a:extLst>
                <a:ext uri="{FF2B5EF4-FFF2-40B4-BE49-F238E27FC236}">
                  <a16:creationId xmlns:a16="http://schemas.microsoft.com/office/drawing/2014/main" xmlns="" id="{072FA53C-0860-5346-B39E-76BE70B9F9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70862" y="965050"/>
              <a:ext cx="3990471" cy="2780295"/>
            </a:xfrm>
            <a:prstGeom prst="rect">
              <a:avLst/>
            </a:prstGeom>
          </p:spPr>
        </p:pic>
        <p:pic>
          <p:nvPicPr>
            <p:cNvPr id="74" name="Picture 73" descr="Map&#10;&#10;Description automatically generated">
              <a:extLst>
                <a:ext uri="{FF2B5EF4-FFF2-40B4-BE49-F238E27FC236}">
                  <a16:creationId xmlns:a16="http://schemas.microsoft.com/office/drawing/2014/main" xmlns="" id="{3A041F8F-B346-A94E-81C6-AD3AD79D5B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00876" y="2700554"/>
              <a:ext cx="504196" cy="400110"/>
            </a:xfrm>
            <a:prstGeom prst="rect">
              <a:avLst/>
            </a:prstGeom>
          </p:spPr>
        </p:pic>
      </p:grpSp>
      <p:grpSp>
        <p:nvGrpSpPr>
          <p:cNvPr id="3" name="Group 2">
            <a:extLst>
              <a:ext uri="{FF2B5EF4-FFF2-40B4-BE49-F238E27FC236}">
                <a16:creationId xmlns:a16="http://schemas.microsoft.com/office/drawing/2014/main" xmlns="" id="{24B0AE8C-D2B8-CF4D-9A18-5DB91561A405}"/>
              </a:ext>
            </a:extLst>
          </p:cNvPr>
          <p:cNvGrpSpPr/>
          <p:nvPr/>
        </p:nvGrpSpPr>
        <p:grpSpPr>
          <a:xfrm>
            <a:off x="4623213" y="4014197"/>
            <a:ext cx="4138120" cy="2826618"/>
            <a:chOff x="4623213" y="992618"/>
            <a:chExt cx="4138120" cy="2826618"/>
          </a:xfrm>
        </p:grpSpPr>
        <p:pic>
          <p:nvPicPr>
            <p:cNvPr id="42" name="Picture 41">
              <a:extLst>
                <a:ext uri="{FF2B5EF4-FFF2-40B4-BE49-F238E27FC236}">
                  <a16:creationId xmlns:a16="http://schemas.microsoft.com/office/drawing/2014/main" xmlns="" id="{B2978EBD-BE71-4E4A-BF52-B731AFC97C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23213" y="992618"/>
              <a:ext cx="4089746" cy="2826618"/>
            </a:xfrm>
            <a:prstGeom prst="rect">
              <a:avLst/>
            </a:prstGeom>
          </p:spPr>
        </p:pic>
        <p:pic>
          <p:nvPicPr>
            <p:cNvPr id="52" name="Picture 51">
              <a:extLst>
                <a:ext uri="{FF2B5EF4-FFF2-40B4-BE49-F238E27FC236}">
                  <a16:creationId xmlns:a16="http://schemas.microsoft.com/office/drawing/2014/main" xmlns="" id="{BC2B6660-F78D-2B43-B723-D1CCD940910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19899" y="2780713"/>
              <a:ext cx="541434" cy="369919"/>
            </a:xfrm>
            <a:prstGeom prst="rect">
              <a:avLst/>
            </a:prstGeom>
          </p:spPr>
        </p:pic>
      </p:grpSp>
      <p:grpSp>
        <p:nvGrpSpPr>
          <p:cNvPr id="18" name="Group 17">
            <a:extLst>
              <a:ext uri="{FF2B5EF4-FFF2-40B4-BE49-F238E27FC236}">
                <a16:creationId xmlns:a16="http://schemas.microsoft.com/office/drawing/2014/main" xmlns="" id="{797B6CA6-D463-AB4A-8650-91F17C6A3769}"/>
              </a:ext>
            </a:extLst>
          </p:cNvPr>
          <p:cNvGrpSpPr/>
          <p:nvPr/>
        </p:nvGrpSpPr>
        <p:grpSpPr>
          <a:xfrm>
            <a:off x="194048" y="3912685"/>
            <a:ext cx="4202624" cy="2943500"/>
            <a:chOff x="165670" y="1913860"/>
            <a:chExt cx="5186140" cy="3632350"/>
          </a:xfrm>
        </p:grpSpPr>
        <p:pic>
          <p:nvPicPr>
            <p:cNvPr id="68" name="Picture 67">
              <a:extLst>
                <a:ext uri="{FF2B5EF4-FFF2-40B4-BE49-F238E27FC236}">
                  <a16:creationId xmlns:a16="http://schemas.microsoft.com/office/drawing/2014/main" xmlns="" id="{6E7A0BDF-6320-0E46-8BD1-6641B98A5D2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65670" y="1913860"/>
              <a:ext cx="5134743" cy="3632350"/>
            </a:xfrm>
            <a:prstGeom prst="rect">
              <a:avLst/>
            </a:prstGeom>
          </p:spPr>
        </p:pic>
        <p:pic>
          <p:nvPicPr>
            <p:cNvPr id="69" name="Picture 68">
              <a:extLst>
                <a:ext uri="{FF2B5EF4-FFF2-40B4-BE49-F238E27FC236}">
                  <a16:creationId xmlns:a16="http://schemas.microsoft.com/office/drawing/2014/main" xmlns="" id="{A40A89EF-1568-F447-AE54-E7FD0B265F0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24308" y="4522222"/>
              <a:ext cx="627502" cy="360582"/>
            </a:xfrm>
            <a:prstGeom prst="rect">
              <a:avLst/>
            </a:prstGeom>
          </p:spPr>
        </p:pic>
      </p:grpSp>
      <p:grpSp>
        <p:nvGrpSpPr>
          <p:cNvPr id="17" name="Group 16">
            <a:extLst>
              <a:ext uri="{FF2B5EF4-FFF2-40B4-BE49-F238E27FC236}">
                <a16:creationId xmlns:a16="http://schemas.microsoft.com/office/drawing/2014/main" xmlns="" id="{2E14FA25-864A-3A47-B841-ECA2FAD91664}"/>
              </a:ext>
            </a:extLst>
          </p:cNvPr>
          <p:cNvGrpSpPr/>
          <p:nvPr/>
        </p:nvGrpSpPr>
        <p:grpSpPr>
          <a:xfrm>
            <a:off x="276728" y="892689"/>
            <a:ext cx="4199159" cy="3013142"/>
            <a:chOff x="35379" y="677491"/>
            <a:chExt cx="4592149" cy="3295135"/>
          </a:xfrm>
        </p:grpSpPr>
        <p:pic>
          <p:nvPicPr>
            <p:cNvPr id="64" name="Picture 63">
              <a:extLst>
                <a:ext uri="{FF2B5EF4-FFF2-40B4-BE49-F238E27FC236}">
                  <a16:creationId xmlns:a16="http://schemas.microsoft.com/office/drawing/2014/main" xmlns="" id="{BC0CC7F0-3952-594B-BE18-3C1003BC26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5379" y="677491"/>
              <a:ext cx="4536621" cy="3295135"/>
            </a:xfrm>
            <a:prstGeom prst="rect">
              <a:avLst/>
            </a:prstGeom>
          </p:spPr>
        </p:pic>
        <p:pic>
          <p:nvPicPr>
            <p:cNvPr id="65" name="Picture 64">
              <a:extLst>
                <a:ext uri="{FF2B5EF4-FFF2-40B4-BE49-F238E27FC236}">
                  <a16:creationId xmlns:a16="http://schemas.microsoft.com/office/drawing/2014/main" xmlns="" id="{C4804CEC-2B8C-C64C-811F-9A7935C44BD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961849" y="2702703"/>
              <a:ext cx="665679" cy="389403"/>
            </a:xfrm>
            <a:prstGeom prst="rect">
              <a:avLst/>
            </a:prstGeom>
          </p:spPr>
        </p:pic>
      </p:grpSp>
      <p:sp>
        <p:nvSpPr>
          <p:cNvPr id="2" name="Title 1"/>
          <p:cNvSpPr>
            <a:spLocks noGrp="1"/>
          </p:cNvSpPr>
          <p:nvPr>
            <p:ph type="title"/>
          </p:nvPr>
        </p:nvSpPr>
        <p:spPr>
          <a:xfrm>
            <a:off x="0" y="178607"/>
            <a:ext cx="9143999" cy="604493"/>
          </a:xfrm>
        </p:spPr>
        <p:txBody>
          <a:bodyPr/>
          <a:lstStyle/>
          <a:p>
            <a:r>
              <a:rPr lang="en-US" dirty="0"/>
              <a:t>Kentucky’s Cancer Burden</a:t>
            </a:r>
          </a:p>
        </p:txBody>
      </p:sp>
      <p:sp>
        <p:nvSpPr>
          <p:cNvPr id="8" name="TextBox 7"/>
          <p:cNvSpPr txBox="1"/>
          <p:nvPr/>
        </p:nvSpPr>
        <p:spPr>
          <a:xfrm>
            <a:off x="4863719" y="743225"/>
            <a:ext cx="3830660" cy="400110"/>
          </a:xfrm>
          <a:prstGeom prst="rect">
            <a:avLst/>
          </a:prstGeom>
          <a:noFill/>
        </p:spPr>
        <p:txBody>
          <a:bodyPr wrap="square" rtlCol="0">
            <a:spAutoFit/>
          </a:bodyPr>
          <a:lstStyle/>
          <a:p>
            <a:pPr algn="ctr"/>
            <a:r>
              <a:rPr lang="en-US" sz="2000" dirty="0">
                <a:latin typeface="Franklin Gothic Medium" charset="0"/>
                <a:ea typeface="Franklin Gothic Medium" charset="0"/>
                <a:cs typeface="Franklin Gothic Medium" charset="0"/>
              </a:rPr>
              <a:t>All Cancer Incidence</a:t>
            </a:r>
          </a:p>
        </p:txBody>
      </p:sp>
      <p:sp>
        <p:nvSpPr>
          <p:cNvPr id="9" name="Rectangle 8"/>
          <p:cNvSpPr/>
          <p:nvPr/>
        </p:nvSpPr>
        <p:spPr>
          <a:xfrm>
            <a:off x="2374447" y="3195662"/>
            <a:ext cx="1186096" cy="461665"/>
          </a:xfrm>
          <a:prstGeom prst="rect">
            <a:avLst/>
          </a:prstGeom>
        </p:spPr>
        <p:txBody>
          <a:bodyPr wrap="square">
            <a:spAutoFit/>
          </a:bodyPr>
          <a:lstStyle/>
          <a:p>
            <a:pPr algn="ctr"/>
            <a:r>
              <a:rPr lang="en-US" sz="1200" dirty="0">
                <a:latin typeface="Franklin Gothic Medium" charset="0"/>
                <a:ea typeface="Franklin Gothic Medium" charset="0"/>
                <a:cs typeface="Franklin Gothic Medium" charset="0"/>
              </a:rPr>
              <a:t>Mortality rate, 2014 -2018</a:t>
            </a:r>
          </a:p>
        </p:txBody>
      </p:sp>
      <p:sp>
        <p:nvSpPr>
          <p:cNvPr id="11" name="Rectangle 10"/>
          <p:cNvSpPr/>
          <p:nvPr/>
        </p:nvSpPr>
        <p:spPr>
          <a:xfrm>
            <a:off x="505077" y="730841"/>
            <a:ext cx="3800656" cy="400110"/>
          </a:xfrm>
          <a:prstGeom prst="rect">
            <a:avLst/>
          </a:prstGeom>
        </p:spPr>
        <p:txBody>
          <a:bodyPr wrap="square">
            <a:spAutoFit/>
          </a:bodyPr>
          <a:lstStyle/>
          <a:p>
            <a:pPr algn="ctr"/>
            <a:r>
              <a:rPr lang="en-US" sz="2000" dirty="0">
                <a:latin typeface="Franklin Gothic Medium" charset="0"/>
                <a:ea typeface="Franklin Gothic Medium" charset="0"/>
                <a:cs typeface="Franklin Gothic Medium" charset="0"/>
              </a:rPr>
              <a:t>All Cancer Mortality</a:t>
            </a:r>
          </a:p>
        </p:txBody>
      </p:sp>
      <p:sp>
        <p:nvSpPr>
          <p:cNvPr id="12" name="Oval 11"/>
          <p:cNvSpPr/>
          <p:nvPr/>
        </p:nvSpPr>
        <p:spPr>
          <a:xfrm>
            <a:off x="3022842" y="2043118"/>
            <a:ext cx="651461" cy="39506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160283" y="6148516"/>
            <a:ext cx="1682809" cy="461665"/>
          </a:xfrm>
          <a:prstGeom prst="rect">
            <a:avLst/>
          </a:prstGeom>
        </p:spPr>
        <p:txBody>
          <a:bodyPr wrap="square">
            <a:spAutoFit/>
          </a:bodyPr>
          <a:lstStyle/>
          <a:p>
            <a:pPr algn="ctr"/>
            <a:r>
              <a:rPr lang="en-US" sz="1200" dirty="0">
                <a:latin typeface="Franklin Gothic Medium" charset="0"/>
                <a:ea typeface="Franklin Gothic Medium" charset="0"/>
                <a:cs typeface="Franklin Gothic Medium" charset="0"/>
              </a:rPr>
              <a:t>Mortality rate, </a:t>
            </a:r>
            <a:br>
              <a:rPr lang="en-US" sz="1200" dirty="0">
                <a:latin typeface="Franklin Gothic Medium" charset="0"/>
                <a:ea typeface="Franklin Gothic Medium" charset="0"/>
                <a:cs typeface="Franklin Gothic Medium" charset="0"/>
              </a:rPr>
            </a:br>
            <a:r>
              <a:rPr lang="en-US" sz="1200" dirty="0">
                <a:latin typeface="Franklin Gothic Medium" charset="0"/>
                <a:ea typeface="Franklin Gothic Medium" charset="0"/>
                <a:cs typeface="Franklin Gothic Medium" charset="0"/>
              </a:rPr>
              <a:t>2014-2018</a:t>
            </a:r>
          </a:p>
        </p:txBody>
      </p:sp>
      <p:sp>
        <p:nvSpPr>
          <p:cNvPr id="26" name="Oval 25"/>
          <p:cNvSpPr/>
          <p:nvPr/>
        </p:nvSpPr>
        <p:spPr>
          <a:xfrm>
            <a:off x="2929011" y="5057622"/>
            <a:ext cx="651461" cy="395065"/>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31041" y="3745345"/>
            <a:ext cx="3866496" cy="400110"/>
          </a:xfrm>
          <a:prstGeom prst="rect">
            <a:avLst/>
          </a:prstGeom>
        </p:spPr>
        <p:txBody>
          <a:bodyPr wrap="square">
            <a:spAutoFit/>
          </a:bodyPr>
          <a:lstStyle/>
          <a:p>
            <a:pPr algn="ctr"/>
            <a:r>
              <a:rPr lang="en-US" sz="2000" dirty="0">
                <a:latin typeface="Franklin Gothic Medium" charset="0"/>
                <a:ea typeface="Franklin Gothic Medium" charset="0"/>
                <a:cs typeface="Franklin Gothic Medium" charset="0"/>
              </a:rPr>
              <a:t>Lung Cancer Mortality</a:t>
            </a:r>
          </a:p>
        </p:txBody>
      </p:sp>
      <p:sp>
        <p:nvSpPr>
          <p:cNvPr id="36" name="Rectangle 35"/>
          <p:cNvSpPr/>
          <p:nvPr/>
        </p:nvSpPr>
        <p:spPr>
          <a:xfrm>
            <a:off x="5008088" y="3745345"/>
            <a:ext cx="3832026" cy="400110"/>
          </a:xfrm>
          <a:prstGeom prst="rect">
            <a:avLst/>
          </a:prstGeom>
        </p:spPr>
        <p:txBody>
          <a:bodyPr wrap="square">
            <a:spAutoFit/>
          </a:bodyPr>
          <a:lstStyle/>
          <a:p>
            <a:pPr algn="ctr"/>
            <a:r>
              <a:rPr lang="en-US" sz="2000" dirty="0">
                <a:latin typeface="Franklin Gothic Medium" charset="0"/>
                <a:ea typeface="Franklin Gothic Medium" charset="0"/>
                <a:cs typeface="Franklin Gothic Medium" charset="0"/>
              </a:rPr>
              <a:t>Colorectal Cancer Mortality</a:t>
            </a:r>
          </a:p>
        </p:txBody>
      </p:sp>
      <p:sp>
        <p:nvSpPr>
          <p:cNvPr id="32" name="Oval 31"/>
          <p:cNvSpPr/>
          <p:nvPr/>
        </p:nvSpPr>
        <p:spPr>
          <a:xfrm>
            <a:off x="7287304" y="4975916"/>
            <a:ext cx="755209" cy="560418"/>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xmlns="" id="{2F03F648-4E05-604F-875C-4625FEE83F1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533684" y="2830749"/>
            <a:ext cx="860791" cy="723542"/>
          </a:xfrm>
          <a:prstGeom prst="rect">
            <a:avLst/>
          </a:prstGeom>
          <a:ln>
            <a:solidFill>
              <a:schemeClr val="tx1"/>
            </a:solidFill>
          </a:ln>
        </p:spPr>
      </p:pic>
      <p:sp>
        <p:nvSpPr>
          <p:cNvPr id="67" name="Rectangle 66">
            <a:extLst>
              <a:ext uri="{FF2B5EF4-FFF2-40B4-BE49-F238E27FC236}">
                <a16:creationId xmlns:a16="http://schemas.microsoft.com/office/drawing/2014/main" xmlns="" id="{4928CAE6-033C-E14C-B664-423A8499E2B7}"/>
              </a:ext>
            </a:extLst>
          </p:cNvPr>
          <p:cNvSpPr/>
          <p:nvPr/>
        </p:nvSpPr>
        <p:spPr>
          <a:xfrm>
            <a:off x="6990865" y="6622229"/>
            <a:ext cx="2177199" cy="253916"/>
          </a:xfrm>
          <a:prstGeom prst="rect">
            <a:avLst/>
          </a:prstGeom>
          <a:noFill/>
        </p:spPr>
        <p:txBody>
          <a:bodyPr wrap="none">
            <a:spAutoFit/>
          </a:bodyPr>
          <a:lstStyle/>
          <a:p>
            <a:pPr algn="r"/>
            <a:r>
              <a:rPr lang="de-DE" sz="1050" dirty="0">
                <a:latin typeface="Franklin Gothic Medium" charset="0"/>
                <a:ea typeface="Franklin Gothic Medium" charset="0"/>
                <a:cs typeface="Franklin Gothic Medium" charset="0"/>
              </a:rPr>
              <a:t>Source: </a:t>
            </a:r>
            <a:r>
              <a:rPr lang="en-US" sz="1050" dirty="0">
                <a:latin typeface="Franklin Gothic Medium" charset="0"/>
                <a:ea typeface="Franklin Gothic Medium" charset="0"/>
                <a:cs typeface="Franklin Gothic Medium" charset="0"/>
              </a:rPr>
              <a:t>Healthy People, CDC 2020</a:t>
            </a:r>
          </a:p>
        </p:txBody>
      </p:sp>
      <p:pic>
        <p:nvPicPr>
          <p:cNvPr id="70" name="Picture 69">
            <a:extLst>
              <a:ext uri="{FF2B5EF4-FFF2-40B4-BE49-F238E27FC236}">
                <a16:creationId xmlns:a16="http://schemas.microsoft.com/office/drawing/2014/main" xmlns="" id="{D2FE16DD-EAFE-FE46-ABAD-4D491DB261C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648353" y="5932183"/>
            <a:ext cx="871197" cy="695791"/>
          </a:xfrm>
          <a:prstGeom prst="rect">
            <a:avLst/>
          </a:prstGeom>
          <a:ln>
            <a:solidFill>
              <a:schemeClr val="tx1"/>
            </a:solidFill>
          </a:ln>
        </p:spPr>
      </p:pic>
      <p:pic>
        <p:nvPicPr>
          <p:cNvPr id="58" name="Picture 57">
            <a:extLst>
              <a:ext uri="{FF2B5EF4-FFF2-40B4-BE49-F238E27FC236}">
                <a16:creationId xmlns:a16="http://schemas.microsoft.com/office/drawing/2014/main" xmlns="" id="{47DE7733-6DE5-EA4E-85AD-C0BDF6F37957}"/>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897812" y="5901761"/>
            <a:ext cx="792734" cy="707600"/>
          </a:xfrm>
          <a:prstGeom prst="rect">
            <a:avLst/>
          </a:prstGeom>
          <a:ln>
            <a:solidFill>
              <a:schemeClr val="tx1"/>
            </a:solidFill>
          </a:ln>
        </p:spPr>
      </p:pic>
      <p:sp>
        <p:nvSpPr>
          <p:cNvPr id="62" name="Rectangle 61">
            <a:extLst>
              <a:ext uri="{FF2B5EF4-FFF2-40B4-BE49-F238E27FC236}">
                <a16:creationId xmlns:a16="http://schemas.microsoft.com/office/drawing/2014/main" xmlns="" id="{3E0E228B-805A-5B42-8197-21001E47D099}"/>
              </a:ext>
            </a:extLst>
          </p:cNvPr>
          <p:cNvSpPr/>
          <p:nvPr/>
        </p:nvSpPr>
        <p:spPr>
          <a:xfrm>
            <a:off x="6779049" y="6217241"/>
            <a:ext cx="1186096" cy="461665"/>
          </a:xfrm>
          <a:prstGeom prst="rect">
            <a:avLst/>
          </a:prstGeom>
        </p:spPr>
        <p:txBody>
          <a:bodyPr wrap="square">
            <a:spAutoFit/>
          </a:bodyPr>
          <a:lstStyle/>
          <a:p>
            <a:pPr algn="ctr"/>
            <a:r>
              <a:rPr lang="en-US" sz="1200" dirty="0">
                <a:latin typeface="Franklin Gothic Medium" charset="0"/>
                <a:ea typeface="Franklin Gothic Medium" charset="0"/>
                <a:cs typeface="Franklin Gothic Medium" charset="0"/>
              </a:rPr>
              <a:t>Mortality rate, 2014 -2018</a:t>
            </a:r>
          </a:p>
        </p:txBody>
      </p:sp>
      <p:pic>
        <p:nvPicPr>
          <p:cNvPr id="72" name="Picture 71">
            <a:extLst>
              <a:ext uri="{FF2B5EF4-FFF2-40B4-BE49-F238E27FC236}">
                <a16:creationId xmlns:a16="http://schemas.microsoft.com/office/drawing/2014/main" xmlns="" id="{0F0BFCF5-9EC1-2347-8E04-4CC959E91F28}"/>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5884571" y="2785801"/>
            <a:ext cx="914014" cy="728090"/>
          </a:xfrm>
          <a:prstGeom prst="rect">
            <a:avLst/>
          </a:prstGeom>
          <a:ln>
            <a:solidFill>
              <a:schemeClr val="tx1"/>
            </a:solidFill>
          </a:ln>
        </p:spPr>
      </p:pic>
      <p:sp>
        <p:nvSpPr>
          <p:cNvPr id="73" name="Rectangle 72">
            <a:extLst>
              <a:ext uri="{FF2B5EF4-FFF2-40B4-BE49-F238E27FC236}">
                <a16:creationId xmlns:a16="http://schemas.microsoft.com/office/drawing/2014/main" xmlns="" id="{BAA1DDF7-0AE1-DB4F-A6E5-1B6385F6E2B2}"/>
              </a:ext>
            </a:extLst>
          </p:cNvPr>
          <p:cNvSpPr/>
          <p:nvPr/>
        </p:nvSpPr>
        <p:spPr>
          <a:xfrm>
            <a:off x="6829463" y="3102457"/>
            <a:ext cx="1186096" cy="461665"/>
          </a:xfrm>
          <a:prstGeom prst="rect">
            <a:avLst/>
          </a:prstGeom>
        </p:spPr>
        <p:txBody>
          <a:bodyPr wrap="square">
            <a:spAutoFit/>
          </a:bodyPr>
          <a:lstStyle/>
          <a:p>
            <a:pPr algn="ctr"/>
            <a:r>
              <a:rPr lang="en-US" sz="1200" dirty="0">
                <a:latin typeface="Franklin Gothic Medium" charset="0"/>
                <a:ea typeface="Franklin Gothic Medium" charset="0"/>
                <a:cs typeface="Franklin Gothic Medium" charset="0"/>
              </a:rPr>
              <a:t>Incidence rate, 2013 -2017</a:t>
            </a:r>
          </a:p>
        </p:txBody>
      </p:sp>
      <p:sp>
        <p:nvSpPr>
          <p:cNvPr id="75" name="Oval 74">
            <a:extLst>
              <a:ext uri="{FF2B5EF4-FFF2-40B4-BE49-F238E27FC236}">
                <a16:creationId xmlns:a16="http://schemas.microsoft.com/office/drawing/2014/main" xmlns="" id="{DD2EA9F4-7B8C-C541-8414-6DBDFEC56DE1}"/>
              </a:ext>
            </a:extLst>
          </p:cNvPr>
          <p:cNvSpPr/>
          <p:nvPr/>
        </p:nvSpPr>
        <p:spPr>
          <a:xfrm>
            <a:off x="7260350" y="1962027"/>
            <a:ext cx="755209" cy="560418"/>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xmlns="" id="{6106FA2A-FA65-944F-84EF-2A5FE00D8A2A}"/>
              </a:ext>
            </a:extLst>
          </p:cNvPr>
          <p:cNvGrpSpPr/>
          <p:nvPr/>
        </p:nvGrpSpPr>
        <p:grpSpPr>
          <a:xfrm>
            <a:off x="3486976" y="824090"/>
            <a:ext cx="560418" cy="560418"/>
            <a:chOff x="7875622" y="821597"/>
            <a:chExt cx="560418" cy="560418"/>
          </a:xfrm>
        </p:grpSpPr>
        <p:sp>
          <p:nvSpPr>
            <p:cNvPr id="38" name="12-Point Star 37">
              <a:extLst>
                <a:ext uri="{FF2B5EF4-FFF2-40B4-BE49-F238E27FC236}">
                  <a16:creationId xmlns:a16="http://schemas.microsoft.com/office/drawing/2014/main" xmlns="" id="{816F4717-C280-2C4C-B73F-FC91C0C1BDC3}"/>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39" name="Rectangle 38">
              <a:extLst>
                <a:ext uri="{FF2B5EF4-FFF2-40B4-BE49-F238E27FC236}">
                  <a16:creationId xmlns:a16="http://schemas.microsoft.com/office/drawing/2014/main" xmlns="" id="{456DA710-994D-4D4C-B95B-5CAC32364555}"/>
                </a:ext>
              </a:extLst>
            </p:cNvPr>
            <p:cNvSpPr/>
            <p:nvPr/>
          </p:nvSpPr>
          <p:spPr>
            <a:xfrm>
              <a:off x="7920985" y="912054"/>
              <a:ext cx="453970" cy="369332"/>
            </a:xfrm>
            <a:prstGeom prst="rect">
              <a:avLst/>
            </a:prstGeom>
          </p:spPr>
          <p:txBody>
            <a:bodyPr wrap="none">
              <a:spAutoFit/>
            </a:bodyPr>
            <a:lstStyle/>
            <a:p>
              <a:pPr algn="ctr"/>
              <a:r>
                <a:rPr lang="en-US" b="1" dirty="0">
                  <a:solidFill>
                    <a:schemeClr val="bg1"/>
                  </a:solidFill>
                  <a:latin typeface="Franklin Gothic Heavy" panose="020B0603020102020204" pitchFamily="34" charset="0"/>
                </a:rPr>
                <a:t>#1</a:t>
              </a:r>
            </a:p>
          </p:txBody>
        </p:sp>
      </p:grpSp>
      <p:grpSp>
        <p:nvGrpSpPr>
          <p:cNvPr id="40" name="Group 39">
            <a:extLst>
              <a:ext uri="{FF2B5EF4-FFF2-40B4-BE49-F238E27FC236}">
                <a16:creationId xmlns:a16="http://schemas.microsoft.com/office/drawing/2014/main" xmlns="" id="{9F2BBCCA-A1D1-5540-BC54-2AD8D132B0B1}"/>
              </a:ext>
            </a:extLst>
          </p:cNvPr>
          <p:cNvGrpSpPr/>
          <p:nvPr/>
        </p:nvGrpSpPr>
        <p:grpSpPr>
          <a:xfrm>
            <a:off x="7918861" y="806628"/>
            <a:ext cx="560418" cy="560418"/>
            <a:chOff x="7875622" y="821597"/>
            <a:chExt cx="560418" cy="560418"/>
          </a:xfrm>
        </p:grpSpPr>
        <p:sp>
          <p:nvSpPr>
            <p:cNvPr id="41" name="12-Point Star 40">
              <a:extLst>
                <a:ext uri="{FF2B5EF4-FFF2-40B4-BE49-F238E27FC236}">
                  <a16:creationId xmlns:a16="http://schemas.microsoft.com/office/drawing/2014/main" xmlns="" id="{027ABEAB-C315-564F-82C5-9DA75B587841}"/>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3" name="Rectangle 42">
              <a:extLst>
                <a:ext uri="{FF2B5EF4-FFF2-40B4-BE49-F238E27FC236}">
                  <a16:creationId xmlns:a16="http://schemas.microsoft.com/office/drawing/2014/main" xmlns="" id="{B564C6DD-F7A1-6E48-A45A-1C195A613B55}"/>
                </a:ext>
              </a:extLst>
            </p:cNvPr>
            <p:cNvSpPr/>
            <p:nvPr/>
          </p:nvSpPr>
          <p:spPr>
            <a:xfrm>
              <a:off x="7920985" y="912054"/>
              <a:ext cx="453970" cy="369332"/>
            </a:xfrm>
            <a:prstGeom prst="rect">
              <a:avLst/>
            </a:prstGeom>
          </p:spPr>
          <p:txBody>
            <a:bodyPr wrap="none">
              <a:spAutoFit/>
            </a:bodyPr>
            <a:lstStyle/>
            <a:p>
              <a:pPr algn="ctr"/>
              <a:r>
                <a:rPr lang="en-US" b="1" dirty="0">
                  <a:solidFill>
                    <a:schemeClr val="bg1"/>
                  </a:solidFill>
                  <a:latin typeface="Franklin Gothic Heavy" panose="020B0603020102020204" pitchFamily="34" charset="0"/>
                </a:rPr>
                <a:t>#1</a:t>
              </a:r>
            </a:p>
          </p:txBody>
        </p:sp>
      </p:grpSp>
      <p:grpSp>
        <p:nvGrpSpPr>
          <p:cNvPr id="44" name="Group 43">
            <a:extLst>
              <a:ext uri="{FF2B5EF4-FFF2-40B4-BE49-F238E27FC236}">
                <a16:creationId xmlns:a16="http://schemas.microsoft.com/office/drawing/2014/main" xmlns="" id="{CDE2C420-75BE-774F-B76D-841D1C36A9F0}"/>
              </a:ext>
            </a:extLst>
          </p:cNvPr>
          <p:cNvGrpSpPr/>
          <p:nvPr/>
        </p:nvGrpSpPr>
        <p:grpSpPr>
          <a:xfrm>
            <a:off x="8375906" y="3881455"/>
            <a:ext cx="560418" cy="560418"/>
            <a:chOff x="7875622" y="821597"/>
            <a:chExt cx="560418" cy="560418"/>
          </a:xfrm>
        </p:grpSpPr>
        <p:sp>
          <p:nvSpPr>
            <p:cNvPr id="45" name="12-Point Star 44">
              <a:extLst>
                <a:ext uri="{FF2B5EF4-FFF2-40B4-BE49-F238E27FC236}">
                  <a16:creationId xmlns:a16="http://schemas.microsoft.com/office/drawing/2014/main" xmlns="" id="{DD654FCD-F26E-1E4B-9E2F-B52850918E93}"/>
                </a:ext>
              </a:extLst>
            </p:cNvPr>
            <p:cNvSpPr/>
            <p:nvPr/>
          </p:nvSpPr>
          <p:spPr>
            <a:xfrm>
              <a:off x="7875622" y="821597"/>
              <a:ext cx="560418" cy="560418"/>
            </a:xfrm>
            <a:prstGeom prst="star12">
              <a:avLst/>
            </a:prstGeom>
            <a:solidFill>
              <a:schemeClr val="bg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6" name="Rectangle 45">
              <a:extLst>
                <a:ext uri="{FF2B5EF4-FFF2-40B4-BE49-F238E27FC236}">
                  <a16:creationId xmlns:a16="http://schemas.microsoft.com/office/drawing/2014/main" xmlns="" id="{74A9D16D-792C-5440-866E-DDB996842A0B}"/>
                </a:ext>
              </a:extLst>
            </p:cNvPr>
            <p:cNvSpPr/>
            <p:nvPr/>
          </p:nvSpPr>
          <p:spPr>
            <a:xfrm>
              <a:off x="7920985" y="912054"/>
              <a:ext cx="453971" cy="369332"/>
            </a:xfrm>
            <a:prstGeom prst="rect">
              <a:avLst/>
            </a:prstGeom>
          </p:spPr>
          <p:txBody>
            <a:bodyPr wrap="none">
              <a:spAutoFit/>
            </a:bodyPr>
            <a:lstStyle/>
            <a:p>
              <a:pPr algn="ctr"/>
              <a:r>
                <a:rPr lang="en-US" b="1" dirty="0">
                  <a:solidFill>
                    <a:schemeClr val="bg1"/>
                  </a:solidFill>
                  <a:latin typeface="Franklin Gothic Heavy" panose="020B0603020102020204" pitchFamily="34" charset="0"/>
                </a:rPr>
                <a:t>#5</a:t>
              </a:r>
            </a:p>
          </p:txBody>
        </p:sp>
      </p:grpSp>
      <p:grpSp>
        <p:nvGrpSpPr>
          <p:cNvPr id="47" name="Group 46">
            <a:extLst>
              <a:ext uri="{FF2B5EF4-FFF2-40B4-BE49-F238E27FC236}">
                <a16:creationId xmlns:a16="http://schemas.microsoft.com/office/drawing/2014/main" xmlns="" id="{968B6CC2-025E-3247-B3A0-27DE89AD0CEC}"/>
              </a:ext>
            </a:extLst>
          </p:cNvPr>
          <p:cNvGrpSpPr/>
          <p:nvPr/>
        </p:nvGrpSpPr>
        <p:grpSpPr>
          <a:xfrm>
            <a:off x="3543138" y="3847408"/>
            <a:ext cx="560418" cy="560418"/>
            <a:chOff x="7875622" y="821597"/>
            <a:chExt cx="560418" cy="560418"/>
          </a:xfrm>
        </p:grpSpPr>
        <p:sp>
          <p:nvSpPr>
            <p:cNvPr id="48" name="12-Point Star 47">
              <a:extLst>
                <a:ext uri="{FF2B5EF4-FFF2-40B4-BE49-F238E27FC236}">
                  <a16:creationId xmlns:a16="http://schemas.microsoft.com/office/drawing/2014/main" xmlns="" id="{FFA98B32-7C1D-794C-8EDC-72C210C47714}"/>
                </a:ext>
              </a:extLst>
            </p:cNvPr>
            <p:cNvSpPr/>
            <p:nvPr/>
          </p:nvSpPr>
          <p:spPr>
            <a:xfrm>
              <a:off x="7875622" y="821597"/>
              <a:ext cx="560418" cy="560418"/>
            </a:xfrm>
            <a:prstGeom prst="star12">
              <a:avLst/>
            </a:prstGeom>
            <a:solidFill>
              <a:schemeClr val="accent2"/>
            </a:solidFill>
            <a:ln>
              <a:solidFill>
                <a:schemeClr val="tx1"/>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000" b="1" dirty="0">
                <a:solidFill>
                  <a:sysClr val="windowText" lastClr="000000"/>
                </a:solidFill>
                <a:latin typeface="Franklin Gothic Heavy" panose="020B0603020102020204" pitchFamily="34" charset="0"/>
              </a:endParaRPr>
            </a:p>
          </p:txBody>
        </p:sp>
        <p:sp>
          <p:nvSpPr>
            <p:cNvPr id="49" name="Rectangle 48">
              <a:extLst>
                <a:ext uri="{FF2B5EF4-FFF2-40B4-BE49-F238E27FC236}">
                  <a16:creationId xmlns:a16="http://schemas.microsoft.com/office/drawing/2014/main" xmlns="" id="{2D046E20-DECD-3446-995A-1D7DFDB991DC}"/>
                </a:ext>
              </a:extLst>
            </p:cNvPr>
            <p:cNvSpPr/>
            <p:nvPr/>
          </p:nvSpPr>
          <p:spPr>
            <a:xfrm>
              <a:off x="7920985" y="912054"/>
              <a:ext cx="453970" cy="369332"/>
            </a:xfrm>
            <a:prstGeom prst="rect">
              <a:avLst/>
            </a:prstGeom>
          </p:spPr>
          <p:txBody>
            <a:bodyPr wrap="none">
              <a:spAutoFit/>
            </a:bodyPr>
            <a:lstStyle/>
            <a:p>
              <a:pPr algn="ctr"/>
              <a:r>
                <a:rPr lang="en-US" b="1" dirty="0">
                  <a:solidFill>
                    <a:schemeClr val="bg1"/>
                  </a:solidFill>
                  <a:latin typeface="Franklin Gothic Heavy" panose="020B0603020102020204" pitchFamily="34" charset="0"/>
                </a:rPr>
                <a:t>#1</a:t>
              </a:r>
            </a:p>
          </p:txBody>
        </p:sp>
      </p:grpSp>
    </p:spTree>
    <p:extLst>
      <p:ext uri="{BB962C8B-B14F-4D97-AF65-F5344CB8AC3E}">
        <p14:creationId xmlns:p14="http://schemas.microsoft.com/office/powerpoint/2010/main" val="9379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8" grpId="0"/>
      <p:bldP spid="36" grpId="0"/>
      <p:bldP spid="32" grpId="0" animBg="1"/>
      <p:bldP spid="67"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E48C742-8D0D-3A42-A670-4382A5C402DD}"/>
              </a:ext>
            </a:extLst>
          </p:cNvPr>
          <p:cNvGrpSpPr/>
          <p:nvPr/>
        </p:nvGrpSpPr>
        <p:grpSpPr>
          <a:xfrm>
            <a:off x="640949" y="2497127"/>
            <a:ext cx="8031405" cy="3608312"/>
            <a:chOff x="285511" y="2251448"/>
            <a:chExt cx="8858489" cy="3979901"/>
          </a:xfrm>
        </p:grpSpPr>
        <p:grpSp>
          <p:nvGrpSpPr>
            <p:cNvPr id="20" name="Group 19">
              <a:extLst>
                <a:ext uri="{FF2B5EF4-FFF2-40B4-BE49-F238E27FC236}">
                  <a16:creationId xmlns:a16="http://schemas.microsoft.com/office/drawing/2014/main" xmlns="" id="{1DE596D1-0414-524E-B4AD-91494D03F6A2}"/>
                </a:ext>
              </a:extLst>
            </p:cNvPr>
            <p:cNvGrpSpPr/>
            <p:nvPr/>
          </p:nvGrpSpPr>
          <p:grpSpPr>
            <a:xfrm>
              <a:off x="285511" y="2251448"/>
              <a:ext cx="8858489" cy="3979901"/>
              <a:chOff x="1212850" y="1547813"/>
              <a:chExt cx="7229475" cy="3248025"/>
            </a:xfrm>
            <a:solidFill>
              <a:schemeClr val="bg1">
                <a:lumMod val="65000"/>
              </a:schemeClr>
            </a:solidFill>
          </p:grpSpPr>
          <p:grpSp>
            <p:nvGrpSpPr>
              <p:cNvPr id="21" name="Group 20">
                <a:extLst>
                  <a:ext uri="{FF2B5EF4-FFF2-40B4-BE49-F238E27FC236}">
                    <a16:creationId xmlns:a16="http://schemas.microsoft.com/office/drawing/2014/main" xmlns="" id="{8C7C1F01-538D-824F-90F6-E22E125E975A}"/>
                  </a:ext>
                </a:extLst>
              </p:cNvPr>
              <p:cNvGrpSpPr/>
              <p:nvPr/>
            </p:nvGrpSpPr>
            <p:grpSpPr>
              <a:xfrm>
                <a:off x="1212850" y="1547813"/>
                <a:ext cx="5581650" cy="3248025"/>
                <a:chOff x="1060450" y="1395413"/>
                <a:chExt cx="5581650" cy="3248025"/>
              </a:xfrm>
              <a:grpFill/>
            </p:grpSpPr>
            <p:sp>
              <p:nvSpPr>
                <p:cNvPr id="80" name="Freeform 759">
                  <a:extLst>
                    <a:ext uri="{FF2B5EF4-FFF2-40B4-BE49-F238E27FC236}">
                      <a16:creationId xmlns:a16="http://schemas.microsoft.com/office/drawing/2014/main" xmlns="" id="{801C9865-1817-B942-BA00-5DCA1FA7FFF1}"/>
                    </a:ext>
                  </a:extLst>
                </p:cNvPr>
                <p:cNvSpPr>
                  <a:spLocks/>
                </p:cNvSpPr>
                <p:nvPr/>
              </p:nvSpPr>
              <p:spPr bwMode="auto">
                <a:xfrm>
                  <a:off x="5537200" y="1814513"/>
                  <a:ext cx="295275" cy="40005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1" name="Freeform 762">
                  <a:extLst>
                    <a:ext uri="{FF2B5EF4-FFF2-40B4-BE49-F238E27FC236}">
                      <a16:creationId xmlns:a16="http://schemas.microsoft.com/office/drawing/2014/main" xmlns="" id="{542B5D95-6D5D-6C4F-B31B-889F4E9AD87D}"/>
                    </a:ext>
                  </a:extLst>
                </p:cNvPr>
                <p:cNvSpPr>
                  <a:spLocks/>
                </p:cNvSpPr>
                <p:nvPr/>
              </p:nvSpPr>
              <p:spPr bwMode="auto">
                <a:xfrm>
                  <a:off x="5784850" y="1423988"/>
                  <a:ext cx="266700" cy="381000"/>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2" name="Freeform 763">
                  <a:extLst>
                    <a:ext uri="{FF2B5EF4-FFF2-40B4-BE49-F238E27FC236}">
                      <a16:creationId xmlns:a16="http://schemas.microsoft.com/office/drawing/2014/main" xmlns="" id="{8C1959CF-AD7E-6D40-B5BF-78B1A4FF94D6}"/>
                    </a:ext>
                  </a:extLst>
                </p:cNvPr>
                <p:cNvSpPr>
                  <a:spLocks/>
                </p:cNvSpPr>
                <p:nvPr/>
              </p:nvSpPr>
              <p:spPr bwMode="auto">
                <a:xfrm>
                  <a:off x="5680075" y="1452563"/>
                  <a:ext cx="200025" cy="371475"/>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3" name="Freeform 765">
                  <a:extLst>
                    <a:ext uri="{FF2B5EF4-FFF2-40B4-BE49-F238E27FC236}">
                      <a16:creationId xmlns:a16="http://schemas.microsoft.com/office/drawing/2014/main" xmlns="" id="{699C5A9D-7C08-E142-ACD1-30886ECF1FAF}"/>
                    </a:ext>
                  </a:extLst>
                </p:cNvPr>
                <p:cNvSpPr>
                  <a:spLocks/>
                </p:cNvSpPr>
                <p:nvPr/>
              </p:nvSpPr>
              <p:spPr bwMode="auto">
                <a:xfrm>
                  <a:off x="6061075" y="1776413"/>
                  <a:ext cx="304800" cy="333375"/>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4" name="Freeform 766">
                  <a:extLst>
                    <a:ext uri="{FF2B5EF4-FFF2-40B4-BE49-F238E27FC236}">
                      <a16:creationId xmlns:a16="http://schemas.microsoft.com/office/drawing/2014/main" xmlns="" id="{A3FCA050-BB5D-8C44-8F1C-5E3D7CD0E88D}"/>
                    </a:ext>
                  </a:extLst>
                </p:cNvPr>
                <p:cNvSpPr>
                  <a:spLocks/>
                </p:cNvSpPr>
                <p:nvPr/>
              </p:nvSpPr>
              <p:spPr bwMode="auto">
                <a:xfrm>
                  <a:off x="5775325" y="1719263"/>
                  <a:ext cx="323850" cy="41910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5" name="Freeform 789">
                  <a:extLst>
                    <a:ext uri="{FF2B5EF4-FFF2-40B4-BE49-F238E27FC236}">
                      <a16:creationId xmlns:a16="http://schemas.microsoft.com/office/drawing/2014/main" xmlns="" id="{B975E672-4D2C-D049-8A44-6B4E50D9C305}"/>
                    </a:ext>
                  </a:extLst>
                </p:cNvPr>
                <p:cNvSpPr>
                  <a:spLocks/>
                </p:cNvSpPr>
                <p:nvPr/>
              </p:nvSpPr>
              <p:spPr bwMode="auto">
                <a:xfrm>
                  <a:off x="5318125" y="2338388"/>
                  <a:ext cx="285750" cy="34290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6" name="Freeform 791">
                  <a:extLst>
                    <a:ext uri="{FF2B5EF4-FFF2-40B4-BE49-F238E27FC236}">
                      <a16:creationId xmlns:a16="http://schemas.microsoft.com/office/drawing/2014/main" xmlns="" id="{7EA097C7-94F7-E040-903E-9C48E2BECCE7}"/>
                    </a:ext>
                  </a:extLst>
                </p:cNvPr>
                <p:cNvSpPr>
                  <a:spLocks/>
                </p:cNvSpPr>
                <p:nvPr/>
              </p:nvSpPr>
              <p:spPr bwMode="auto">
                <a:xfrm>
                  <a:off x="4727575" y="2166938"/>
                  <a:ext cx="342900" cy="295275"/>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7" name="Freeform 797">
                  <a:extLst>
                    <a:ext uri="{FF2B5EF4-FFF2-40B4-BE49-F238E27FC236}">
                      <a16:creationId xmlns:a16="http://schemas.microsoft.com/office/drawing/2014/main" xmlns="" id="{6788EF71-09ED-F64B-A949-833B5781F37E}"/>
                    </a:ext>
                  </a:extLst>
                </p:cNvPr>
                <p:cNvSpPr>
                  <a:spLocks/>
                </p:cNvSpPr>
                <p:nvPr/>
              </p:nvSpPr>
              <p:spPr bwMode="auto">
                <a:xfrm>
                  <a:off x="5003800" y="2071688"/>
                  <a:ext cx="457200" cy="314325"/>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8" name="Freeform 824">
                  <a:extLst>
                    <a:ext uri="{FF2B5EF4-FFF2-40B4-BE49-F238E27FC236}">
                      <a16:creationId xmlns:a16="http://schemas.microsoft.com/office/drawing/2014/main" xmlns="" id="{703A4E9D-93BE-FC44-A64D-F661A1214B53}"/>
                    </a:ext>
                  </a:extLst>
                </p:cNvPr>
                <p:cNvSpPr>
                  <a:spLocks/>
                </p:cNvSpPr>
                <p:nvPr/>
              </p:nvSpPr>
              <p:spPr bwMode="auto">
                <a:xfrm>
                  <a:off x="4794250" y="3433763"/>
                  <a:ext cx="495300" cy="352425"/>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89" name="Freeform 834">
                  <a:extLst>
                    <a:ext uri="{FF2B5EF4-FFF2-40B4-BE49-F238E27FC236}">
                      <a16:creationId xmlns:a16="http://schemas.microsoft.com/office/drawing/2014/main" xmlns="" id="{2B20DCAA-D298-DF48-98FC-C863F2A5CEAA}"/>
                    </a:ext>
                  </a:extLst>
                </p:cNvPr>
                <p:cNvSpPr>
                  <a:spLocks/>
                </p:cNvSpPr>
                <p:nvPr/>
              </p:nvSpPr>
              <p:spPr bwMode="auto">
                <a:xfrm>
                  <a:off x="5318125" y="2833688"/>
                  <a:ext cx="333375" cy="352425"/>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0" name="Freeform 836">
                  <a:extLst>
                    <a:ext uri="{FF2B5EF4-FFF2-40B4-BE49-F238E27FC236}">
                      <a16:creationId xmlns:a16="http://schemas.microsoft.com/office/drawing/2014/main" xmlns="" id="{36310792-AEF9-AA48-A7CB-2389A118125F}"/>
                    </a:ext>
                  </a:extLst>
                </p:cNvPr>
                <p:cNvSpPr>
                  <a:spLocks/>
                </p:cNvSpPr>
                <p:nvPr/>
              </p:nvSpPr>
              <p:spPr bwMode="auto">
                <a:xfrm>
                  <a:off x="4127500" y="2805113"/>
                  <a:ext cx="571500" cy="695325"/>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1" name="Freeform 840">
                  <a:extLst>
                    <a:ext uri="{FF2B5EF4-FFF2-40B4-BE49-F238E27FC236}">
                      <a16:creationId xmlns:a16="http://schemas.microsoft.com/office/drawing/2014/main" xmlns="" id="{EF83465C-930A-624E-AC89-6E5697FE7D30}"/>
                    </a:ext>
                  </a:extLst>
                </p:cNvPr>
                <p:cNvSpPr>
                  <a:spLocks/>
                </p:cNvSpPr>
                <p:nvPr/>
              </p:nvSpPr>
              <p:spPr bwMode="auto">
                <a:xfrm>
                  <a:off x="3917950" y="2576513"/>
                  <a:ext cx="495300" cy="485775"/>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2" name="Freeform 847">
                  <a:extLst>
                    <a:ext uri="{FF2B5EF4-FFF2-40B4-BE49-F238E27FC236}">
                      <a16:creationId xmlns:a16="http://schemas.microsoft.com/office/drawing/2014/main" xmlns="" id="{5A0BBA23-8C5C-3E4C-B6CC-5420617A636C}"/>
                    </a:ext>
                  </a:extLst>
                </p:cNvPr>
                <p:cNvSpPr>
                  <a:spLocks/>
                </p:cNvSpPr>
                <p:nvPr/>
              </p:nvSpPr>
              <p:spPr bwMode="auto">
                <a:xfrm>
                  <a:off x="2603500" y="3338513"/>
                  <a:ext cx="533400" cy="5715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3" name="Freeform 860">
                  <a:extLst>
                    <a:ext uri="{FF2B5EF4-FFF2-40B4-BE49-F238E27FC236}">
                      <a16:creationId xmlns:a16="http://schemas.microsoft.com/office/drawing/2014/main" xmlns="" id="{FCA21BAB-1551-DA46-BB8D-BF16C683CC4A}"/>
                    </a:ext>
                  </a:extLst>
                </p:cNvPr>
                <p:cNvSpPr>
                  <a:spLocks/>
                </p:cNvSpPr>
                <p:nvPr/>
              </p:nvSpPr>
              <p:spPr bwMode="auto">
                <a:xfrm>
                  <a:off x="3289300" y="3138488"/>
                  <a:ext cx="542925" cy="638175"/>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4" name="Freeform 863">
                  <a:extLst>
                    <a:ext uri="{FF2B5EF4-FFF2-40B4-BE49-F238E27FC236}">
                      <a16:creationId xmlns:a16="http://schemas.microsoft.com/office/drawing/2014/main" xmlns="" id="{6C4D2F59-F9EC-BA4F-9FF6-556FB188B319}"/>
                    </a:ext>
                  </a:extLst>
                </p:cNvPr>
                <p:cNvSpPr>
                  <a:spLocks/>
                </p:cNvSpPr>
                <p:nvPr/>
              </p:nvSpPr>
              <p:spPr bwMode="auto">
                <a:xfrm>
                  <a:off x="1546225" y="3748088"/>
                  <a:ext cx="438150" cy="352425"/>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5" name="Freeform 866">
                  <a:extLst>
                    <a:ext uri="{FF2B5EF4-FFF2-40B4-BE49-F238E27FC236}">
                      <a16:creationId xmlns:a16="http://schemas.microsoft.com/office/drawing/2014/main" xmlns="" id="{7941BE05-32F8-5640-85B7-EED728D0A790}"/>
                    </a:ext>
                  </a:extLst>
                </p:cNvPr>
                <p:cNvSpPr>
                  <a:spLocks/>
                </p:cNvSpPr>
                <p:nvPr/>
              </p:nvSpPr>
              <p:spPr bwMode="auto">
                <a:xfrm>
                  <a:off x="3051175" y="3529013"/>
                  <a:ext cx="485775" cy="45720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6" name="Freeform 871">
                  <a:extLst>
                    <a:ext uri="{FF2B5EF4-FFF2-40B4-BE49-F238E27FC236}">
                      <a16:creationId xmlns:a16="http://schemas.microsoft.com/office/drawing/2014/main" xmlns="" id="{069BF367-1642-624D-8E51-0E4C641208E5}"/>
                    </a:ext>
                  </a:extLst>
                </p:cNvPr>
                <p:cNvSpPr>
                  <a:spLocks/>
                </p:cNvSpPr>
                <p:nvPr/>
              </p:nvSpPr>
              <p:spPr bwMode="auto">
                <a:xfrm>
                  <a:off x="2298700" y="4033838"/>
                  <a:ext cx="485775" cy="447675"/>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8" name="Freeform 874">
                  <a:extLst>
                    <a:ext uri="{FF2B5EF4-FFF2-40B4-BE49-F238E27FC236}">
                      <a16:creationId xmlns:a16="http://schemas.microsoft.com/office/drawing/2014/main" xmlns="" id="{A6E45A18-C0B6-DB4F-925C-A92FD55554EA}"/>
                    </a:ext>
                  </a:extLst>
                </p:cNvPr>
                <p:cNvSpPr>
                  <a:spLocks/>
                </p:cNvSpPr>
                <p:nvPr/>
              </p:nvSpPr>
              <p:spPr bwMode="auto">
                <a:xfrm>
                  <a:off x="1298575" y="4071938"/>
                  <a:ext cx="361950" cy="22860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99" name="Freeform 757">
                  <a:extLst>
                    <a:ext uri="{FF2B5EF4-FFF2-40B4-BE49-F238E27FC236}">
                      <a16:creationId xmlns:a16="http://schemas.microsoft.com/office/drawing/2014/main" xmlns="" id="{02881D23-F178-1541-8B15-6ECDFF66A2C2}"/>
                    </a:ext>
                  </a:extLst>
                </p:cNvPr>
                <p:cNvSpPr>
                  <a:spLocks/>
                </p:cNvSpPr>
                <p:nvPr/>
              </p:nvSpPr>
              <p:spPr bwMode="auto">
                <a:xfrm>
                  <a:off x="5260975" y="1909763"/>
                  <a:ext cx="476250" cy="476250"/>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0" name="Freeform 772">
                  <a:extLst>
                    <a:ext uri="{FF2B5EF4-FFF2-40B4-BE49-F238E27FC236}">
                      <a16:creationId xmlns:a16="http://schemas.microsoft.com/office/drawing/2014/main" xmlns="" id="{93898B6D-706D-5641-8430-B8F5AB6B4050}"/>
                    </a:ext>
                  </a:extLst>
                </p:cNvPr>
                <p:cNvSpPr>
                  <a:spLocks/>
                </p:cNvSpPr>
                <p:nvPr/>
              </p:nvSpPr>
              <p:spPr bwMode="auto">
                <a:xfrm>
                  <a:off x="5756275" y="2071688"/>
                  <a:ext cx="438150" cy="371475"/>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1" name="Freeform 790">
                  <a:extLst>
                    <a:ext uri="{FF2B5EF4-FFF2-40B4-BE49-F238E27FC236}">
                      <a16:creationId xmlns:a16="http://schemas.microsoft.com/office/drawing/2014/main" xmlns="" id="{9C372EA3-0AD6-4A44-A6DD-136E3DD439AD}"/>
                    </a:ext>
                  </a:extLst>
                </p:cNvPr>
                <p:cNvSpPr>
                  <a:spLocks/>
                </p:cNvSpPr>
                <p:nvPr/>
              </p:nvSpPr>
              <p:spPr bwMode="auto">
                <a:xfrm>
                  <a:off x="4899025" y="1909763"/>
                  <a:ext cx="276225" cy="295275"/>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2" name="Freeform 792">
                  <a:extLst>
                    <a:ext uri="{FF2B5EF4-FFF2-40B4-BE49-F238E27FC236}">
                      <a16:creationId xmlns:a16="http://schemas.microsoft.com/office/drawing/2014/main" xmlns="" id="{9821DD72-521C-8E4C-8669-6889FB3A74BA}"/>
                    </a:ext>
                  </a:extLst>
                </p:cNvPr>
                <p:cNvSpPr>
                  <a:spLocks/>
                </p:cNvSpPr>
                <p:nvPr/>
              </p:nvSpPr>
              <p:spPr bwMode="auto">
                <a:xfrm>
                  <a:off x="5470525" y="2557463"/>
                  <a:ext cx="238125" cy="428625"/>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3" name="Freeform 796">
                  <a:extLst>
                    <a:ext uri="{FF2B5EF4-FFF2-40B4-BE49-F238E27FC236}">
                      <a16:creationId xmlns:a16="http://schemas.microsoft.com/office/drawing/2014/main" xmlns="" id="{F68EBC90-7781-3949-9538-74146A899218}"/>
                    </a:ext>
                  </a:extLst>
                </p:cNvPr>
                <p:cNvSpPr>
                  <a:spLocks/>
                </p:cNvSpPr>
                <p:nvPr/>
              </p:nvSpPr>
              <p:spPr bwMode="auto">
                <a:xfrm>
                  <a:off x="5613400" y="2786063"/>
                  <a:ext cx="285750" cy="333375"/>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4" name="Freeform 798">
                  <a:extLst>
                    <a:ext uri="{FF2B5EF4-FFF2-40B4-BE49-F238E27FC236}">
                      <a16:creationId xmlns:a16="http://schemas.microsoft.com/office/drawing/2014/main" xmlns="" id="{4D25CED8-C49E-F144-940D-E4BAB1D427CD}"/>
                    </a:ext>
                  </a:extLst>
                </p:cNvPr>
                <p:cNvSpPr>
                  <a:spLocks/>
                </p:cNvSpPr>
                <p:nvPr/>
              </p:nvSpPr>
              <p:spPr bwMode="auto">
                <a:xfrm>
                  <a:off x="4889500" y="2366963"/>
                  <a:ext cx="495300" cy="390525"/>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5" name="Freeform 828">
                  <a:extLst>
                    <a:ext uri="{FF2B5EF4-FFF2-40B4-BE49-F238E27FC236}">
                      <a16:creationId xmlns:a16="http://schemas.microsoft.com/office/drawing/2014/main" xmlns="" id="{3C3A0148-0C3A-8342-8472-D99CA46D1497}"/>
                    </a:ext>
                  </a:extLst>
                </p:cNvPr>
                <p:cNvSpPr>
                  <a:spLocks/>
                </p:cNvSpPr>
                <p:nvPr/>
              </p:nvSpPr>
              <p:spPr bwMode="auto">
                <a:xfrm>
                  <a:off x="4441825" y="2347913"/>
                  <a:ext cx="514350" cy="466725"/>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7" name="Freeform 831">
                  <a:extLst>
                    <a:ext uri="{FF2B5EF4-FFF2-40B4-BE49-F238E27FC236}">
                      <a16:creationId xmlns:a16="http://schemas.microsoft.com/office/drawing/2014/main" xmlns="" id="{45AE6DC3-55FC-C74A-814B-2766231E4264}"/>
                    </a:ext>
                  </a:extLst>
                </p:cNvPr>
                <p:cNvSpPr>
                  <a:spLocks/>
                </p:cNvSpPr>
                <p:nvPr/>
              </p:nvSpPr>
              <p:spPr bwMode="auto">
                <a:xfrm>
                  <a:off x="4441825" y="2662238"/>
                  <a:ext cx="495300" cy="381000"/>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8" name="Freeform 844">
                  <a:extLst>
                    <a:ext uri="{FF2B5EF4-FFF2-40B4-BE49-F238E27FC236}">
                      <a16:creationId xmlns:a16="http://schemas.microsoft.com/office/drawing/2014/main" xmlns="" id="{CB110C22-A3B7-6140-AD32-923F05191130}"/>
                    </a:ext>
                  </a:extLst>
                </p:cNvPr>
                <p:cNvSpPr>
                  <a:spLocks/>
                </p:cNvSpPr>
                <p:nvPr/>
              </p:nvSpPr>
              <p:spPr bwMode="auto">
                <a:xfrm>
                  <a:off x="4241800" y="3824288"/>
                  <a:ext cx="419100" cy="542925"/>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09" name="Freeform 848">
                  <a:extLst>
                    <a:ext uri="{FF2B5EF4-FFF2-40B4-BE49-F238E27FC236}">
                      <a16:creationId xmlns:a16="http://schemas.microsoft.com/office/drawing/2014/main" xmlns="" id="{73CF9C72-7CBA-0740-B74E-1DAF52FE5AEA}"/>
                    </a:ext>
                  </a:extLst>
                </p:cNvPr>
                <p:cNvSpPr>
                  <a:spLocks/>
                </p:cNvSpPr>
                <p:nvPr/>
              </p:nvSpPr>
              <p:spPr bwMode="auto">
                <a:xfrm>
                  <a:off x="2517775" y="3252788"/>
                  <a:ext cx="542925" cy="371475"/>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0" name="Freeform 851">
                  <a:extLst>
                    <a:ext uri="{FF2B5EF4-FFF2-40B4-BE49-F238E27FC236}">
                      <a16:creationId xmlns:a16="http://schemas.microsoft.com/office/drawing/2014/main" xmlns="" id="{F70017CC-3FDC-164B-9C55-CF9FA6057FCB}"/>
                    </a:ext>
                  </a:extLst>
                </p:cNvPr>
                <p:cNvSpPr>
                  <a:spLocks/>
                </p:cNvSpPr>
                <p:nvPr/>
              </p:nvSpPr>
              <p:spPr bwMode="auto">
                <a:xfrm>
                  <a:off x="3098800" y="3948113"/>
                  <a:ext cx="276225" cy="523875"/>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2" name="Freeform 854">
                  <a:extLst>
                    <a:ext uri="{FF2B5EF4-FFF2-40B4-BE49-F238E27FC236}">
                      <a16:creationId xmlns:a16="http://schemas.microsoft.com/office/drawing/2014/main" xmlns="" id="{BF83DCF8-9A9D-E84F-B315-CA432807426C}"/>
                    </a:ext>
                  </a:extLst>
                </p:cNvPr>
                <p:cNvSpPr>
                  <a:spLocks/>
                </p:cNvSpPr>
                <p:nvPr/>
              </p:nvSpPr>
              <p:spPr bwMode="auto">
                <a:xfrm>
                  <a:off x="3660775" y="4176713"/>
                  <a:ext cx="352425" cy="304800"/>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3" name="Freeform 857">
                  <a:extLst>
                    <a:ext uri="{FF2B5EF4-FFF2-40B4-BE49-F238E27FC236}">
                      <a16:creationId xmlns:a16="http://schemas.microsoft.com/office/drawing/2014/main" xmlns="" id="{6A909A73-567C-E44E-9CA1-88CF9BBAE02A}"/>
                    </a:ext>
                  </a:extLst>
                </p:cNvPr>
                <p:cNvSpPr>
                  <a:spLocks/>
                </p:cNvSpPr>
                <p:nvPr/>
              </p:nvSpPr>
              <p:spPr bwMode="auto">
                <a:xfrm>
                  <a:off x="3746500" y="3281363"/>
                  <a:ext cx="638175" cy="361950"/>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4" name="Freeform 858">
                  <a:extLst>
                    <a:ext uri="{FF2B5EF4-FFF2-40B4-BE49-F238E27FC236}">
                      <a16:creationId xmlns:a16="http://schemas.microsoft.com/office/drawing/2014/main" xmlns="" id="{E4831617-8419-B943-97A4-5DD4002E80AD}"/>
                    </a:ext>
                  </a:extLst>
                </p:cNvPr>
                <p:cNvSpPr>
                  <a:spLocks/>
                </p:cNvSpPr>
                <p:nvPr/>
              </p:nvSpPr>
              <p:spPr bwMode="auto">
                <a:xfrm>
                  <a:off x="4003675" y="4110038"/>
                  <a:ext cx="447675" cy="371475"/>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5" name="Freeform 861">
                  <a:extLst>
                    <a:ext uri="{FF2B5EF4-FFF2-40B4-BE49-F238E27FC236}">
                      <a16:creationId xmlns:a16="http://schemas.microsoft.com/office/drawing/2014/main" xmlns="" id="{BD0C808B-7CDD-4E47-AB51-49EFC763FD34}"/>
                    </a:ext>
                  </a:extLst>
                </p:cNvPr>
                <p:cNvSpPr>
                  <a:spLocks/>
                </p:cNvSpPr>
                <p:nvPr/>
              </p:nvSpPr>
              <p:spPr bwMode="auto">
                <a:xfrm>
                  <a:off x="2108200" y="3367088"/>
                  <a:ext cx="542925" cy="495300"/>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6" name="Freeform 862">
                  <a:extLst>
                    <a:ext uri="{FF2B5EF4-FFF2-40B4-BE49-F238E27FC236}">
                      <a16:creationId xmlns:a16="http://schemas.microsoft.com/office/drawing/2014/main" xmlns="" id="{80CAAD93-B79B-BC48-8AC4-2768873E23FA}"/>
                    </a:ext>
                  </a:extLst>
                </p:cNvPr>
                <p:cNvSpPr>
                  <a:spLocks/>
                </p:cNvSpPr>
                <p:nvPr/>
              </p:nvSpPr>
              <p:spPr bwMode="auto">
                <a:xfrm>
                  <a:off x="1641475" y="4081463"/>
                  <a:ext cx="342900" cy="552450"/>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7" name="Freeform 864">
                  <a:extLst>
                    <a:ext uri="{FF2B5EF4-FFF2-40B4-BE49-F238E27FC236}">
                      <a16:creationId xmlns:a16="http://schemas.microsoft.com/office/drawing/2014/main" xmlns="" id="{79F96F52-7B0A-C841-84FF-04ABE2793401}"/>
                    </a:ext>
                  </a:extLst>
                </p:cNvPr>
                <p:cNvSpPr>
                  <a:spLocks/>
                </p:cNvSpPr>
                <p:nvPr/>
              </p:nvSpPr>
              <p:spPr bwMode="auto">
                <a:xfrm>
                  <a:off x="1974850" y="3957638"/>
                  <a:ext cx="371475" cy="381000"/>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18" name="Freeform 865">
                  <a:extLst>
                    <a:ext uri="{FF2B5EF4-FFF2-40B4-BE49-F238E27FC236}">
                      <a16:creationId xmlns:a16="http://schemas.microsoft.com/office/drawing/2014/main" xmlns="" id="{25C75823-737E-604C-A83A-4756DC8228AD}"/>
                    </a:ext>
                  </a:extLst>
                </p:cNvPr>
                <p:cNvSpPr>
                  <a:spLocks/>
                </p:cNvSpPr>
                <p:nvPr/>
              </p:nvSpPr>
              <p:spPr bwMode="auto">
                <a:xfrm>
                  <a:off x="3032125" y="2900363"/>
                  <a:ext cx="571500" cy="45720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5" name="Freeform 867">
                  <a:extLst>
                    <a:ext uri="{FF2B5EF4-FFF2-40B4-BE49-F238E27FC236}">
                      <a16:creationId xmlns:a16="http://schemas.microsoft.com/office/drawing/2014/main" xmlns="" id="{3258345B-7330-BD44-BFBE-9D3E9B0E2179}"/>
                    </a:ext>
                  </a:extLst>
                </p:cNvPr>
                <p:cNvSpPr>
                  <a:spLocks/>
                </p:cNvSpPr>
                <p:nvPr/>
              </p:nvSpPr>
              <p:spPr bwMode="auto">
                <a:xfrm>
                  <a:off x="2946400" y="3205163"/>
                  <a:ext cx="447675" cy="371475"/>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6" name="Freeform 868">
                  <a:extLst>
                    <a:ext uri="{FF2B5EF4-FFF2-40B4-BE49-F238E27FC236}">
                      <a16:creationId xmlns:a16="http://schemas.microsoft.com/office/drawing/2014/main" xmlns="" id="{DE4DF67D-271E-0F4E-825E-2222D77EBADC}"/>
                    </a:ext>
                  </a:extLst>
                </p:cNvPr>
                <p:cNvSpPr>
                  <a:spLocks/>
                </p:cNvSpPr>
                <p:nvPr/>
              </p:nvSpPr>
              <p:spPr bwMode="auto">
                <a:xfrm>
                  <a:off x="1308100" y="3738563"/>
                  <a:ext cx="352425" cy="361950"/>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7" name="Freeform 875">
                  <a:extLst>
                    <a:ext uri="{FF2B5EF4-FFF2-40B4-BE49-F238E27FC236}">
                      <a16:creationId xmlns:a16="http://schemas.microsoft.com/office/drawing/2014/main" xmlns="" id="{2A04435F-2BA7-BB40-BC1B-D0AAC1FB6208}"/>
                    </a:ext>
                  </a:extLst>
                </p:cNvPr>
                <p:cNvSpPr>
                  <a:spLocks/>
                </p:cNvSpPr>
                <p:nvPr/>
              </p:nvSpPr>
              <p:spPr bwMode="auto">
                <a:xfrm>
                  <a:off x="2222500" y="3814763"/>
                  <a:ext cx="352425" cy="381000"/>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8" name="Freeform 876">
                  <a:extLst>
                    <a:ext uri="{FF2B5EF4-FFF2-40B4-BE49-F238E27FC236}">
                      <a16:creationId xmlns:a16="http://schemas.microsoft.com/office/drawing/2014/main" xmlns="" id="{35685CE6-0B21-2A4C-B3F2-9EFA7A4B4118}"/>
                    </a:ext>
                  </a:extLst>
                </p:cNvPr>
                <p:cNvSpPr>
                  <a:spLocks/>
                </p:cNvSpPr>
                <p:nvPr/>
              </p:nvSpPr>
              <p:spPr bwMode="auto">
                <a:xfrm>
                  <a:off x="2365375" y="3576638"/>
                  <a:ext cx="400050" cy="51435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29" name="Freeform 761">
                  <a:extLst>
                    <a:ext uri="{FF2B5EF4-FFF2-40B4-BE49-F238E27FC236}">
                      <a16:creationId xmlns:a16="http://schemas.microsoft.com/office/drawing/2014/main" xmlns="" id="{36D6B3AE-BA39-C940-BA38-F83892CE6090}"/>
                    </a:ext>
                  </a:extLst>
                </p:cNvPr>
                <p:cNvSpPr>
                  <a:spLocks/>
                </p:cNvSpPr>
                <p:nvPr/>
              </p:nvSpPr>
              <p:spPr bwMode="auto">
                <a:xfrm>
                  <a:off x="5413375" y="1395413"/>
                  <a:ext cx="295275" cy="447675"/>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0" name="Freeform 767">
                  <a:extLst>
                    <a:ext uri="{FF2B5EF4-FFF2-40B4-BE49-F238E27FC236}">
                      <a16:creationId xmlns:a16="http://schemas.microsoft.com/office/drawing/2014/main" xmlns="" id="{7E4FDC25-3495-944C-8716-D84F4BD57303}"/>
                    </a:ext>
                  </a:extLst>
                </p:cNvPr>
                <p:cNvSpPr>
                  <a:spLocks/>
                </p:cNvSpPr>
                <p:nvPr/>
              </p:nvSpPr>
              <p:spPr bwMode="auto">
                <a:xfrm>
                  <a:off x="6289675" y="1833563"/>
                  <a:ext cx="352425" cy="381000"/>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1" name="Freeform 773">
                  <a:extLst>
                    <a:ext uri="{FF2B5EF4-FFF2-40B4-BE49-F238E27FC236}">
                      <a16:creationId xmlns:a16="http://schemas.microsoft.com/office/drawing/2014/main" xmlns="" id="{AF6ACDD4-2D83-CB42-9156-3D1654E43F2C}"/>
                    </a:ext>
                  </a:extLst>
                </p:cNvPr>
                <p:cNvSpPr>
                  <a:spLocks/>
                </p:cNvSpPr>
                <p:nvPr/>
              </p:nvSpPr>
              <p:spPr bwMode="auto">
                <a:xfrm>
                  <a:off x="5584825" y="2185988"/>
                  <a:ext cx="333375" cy="466725"/>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2" name="Freeform 794">
                  <a:extLst>
                    <a:ext uri="{FF2B5EF4-FFF2-40B4-BE49-F238E27FC236}">
                      <a16:creationId xmlns:a16="http://schemas.microsoft.com/office/drawing/2014/main" xmlns="" id="{7BF8417D-2477-A840-B1AD-8E7022C3874A}"/>
                    </a:ext>
                  </a:extLst>
                </p:cNvPr>
                <p:cNvSpPr>
                  <a:spLocks/>
                </p:cNvSpPr>
                <p:nvPr/>
              </p:nvSpPr>
              <p:spPr bwMode="auto">
                <a:xfrm>
                  <a:off x="5670550" y="2528888"/>
                  <a:ext cx="361950" cy="447675"/>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3" name="Freeform 825">
                  <a:extLst>
                    <a:ext uri="{FF2B5EF4-FFF2-40B4-BE49-F238E27FC236}">
                      <a16:creationId xmlns:a16="http://schemas.microsoft.com/office/drawing/2014/main" xmlns="" id="{3ABDDACA-BDA5-B04D-9D41-CBA82A15D3BE}"/>
                    </a:ext>
                  </a:extLst>
                </p:cNvPr>
                <p:cNvSpPr>
                  <a:spLocks/>
                </p:cNvSpPr>
                <p:nvPr/>
              </p:nvSpPr>
              <p:spPr bwMode="auto">
                <a:xfrm>
                  <a:off x="4860925" y="3138488"/>
                  <a:ext cx="466725" cy="381000"/>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4" name="Freeform 826">
                  <a:extLst>
                    <a:ext uri="{FF2B5EF4-FFF2-40B4-BE49-F238E27FC236}">
                      <a16:creationId xmlns:a16="http://schemas.microsoft.com/office/drawing/2014/main" xmlns="" id="{373D9DE9-0674-FC43-B529-416666F4C330}"/>
                    </a:ext>
                  </a:extLst>
                </p:cNvPr>
                <p:cNvSpPr>
                  <a:spLocks/>
                </p:cNvSpPr>
                <p:nvPr/>
              </p:nvSpPr>
              <p:spPr bwMode="auto">
                <a:xfrm>
                  <a:off x="4641850" y="2824163"/>
                  <a:ext cx="561975" cy="5715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5" name="Freeform 827">
                  <a:extLst>
                    <a:ext uri="{FF2B5EF4-FFF2-40B4-BE49-F238E27FC236}">
                      <a16:creationId xmlns:a16="http://schemas.microsoft.com/office/drawing/2014/main" xmlns="" id="{793D2F55-514B-4946-8B01-D07B0B3BB5B3}"/>
                    </a:ext>
                  </a:extLst>
                </p:cNvPr>
                <p:cNvSpPr>
                  <a:spLocks/>
                </p:cNvSpPr>
                <p:nvPr/>
              </p:nvSpPr>
              <p:spPr bwMode="auto">
                <a:xfrm>
                  <a:off x="4851400" y="2624138"/>
                  <a:ext cx="400050" cy="257175"/>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6" name="Freeform 832">
                  <a:extLst>
                    <a:ext uri="{FF2B5EF4-FFF2-40B4-BE49-F238E27FC236}">
                      <a16:creationId xmlns:a16="http://schemas.microsoft.com/office/drawing/2014/main" xmlns="" id="{4D051F11-D967-A947-9F7A-8BF720CF7BDB}"/>
                    </a:ext>
                  </a:extLst>
                </p:cNvPr>
                <p:cNvSpPr>
                  <a:spLocks/>
                </p:cNvSpPr>
                <p:nvPr/>
              </p:nvSpPr>
              <p:spPr bwMode="auto">
                <a:xfrm>
                  <a:off x="4965700" y="2900363"/>
                  <a:ext cx="390525" cy="352425"/>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7" name="Freeform 833">
                  <a:extLst>
                    <a:ext uri="{FF2B5EF4-FFF2-40B4-BE49-F238E27FC236}">
                      <a16:creationId xmlns:a16="http://schemas.microsoft.com/office/drawing/2014/main" xmlns="" id="{EF37A04A-2734-A944-8BA1-DC4F1FF036DA}"/>
                    </a:ext>
                  </a:extLst>
                </p:cNvPr>
                <p:cNvSpPr>
                  <a:spLocks/>
                </p:cNvSpPr>
                <p:nvPr/>
              </p:nvSpPr>
              <p:spPr bwMode="auto">
                <a:xfrm>
                  <a:off x="5318125" y="3138488"/>
                  <a:ext cx="371475" cy="22860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8" name="Freeform 839">
                  <a:extLst>
                    <a:ext uri="{FF2B5EF4-FFF2-40B4-BE49-F238E27FC236}">
                      <a16:creationId xmlns:a16="http://schemas.microsoft.com/office/drawing/2014/main" xmlns="" id="{7E57A722-2420-F143-8C0C-B0B51D1EFB45}"/>
                    </a:ext>
                  </a:extLst>
                </p:cNvPr>
                <p:cNvSpPr>
                  <a:spLocks/>
                </p:cNvSpPr>
                <p:nvPr/>
              </p:nvSpPr>
              <p:spPr bwMode="auto">
                <a:xfrm>
                  <a:off x="3736975" y="2767013"/>
                  <a:ext cx="504825" cy="590550"/>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39" name="Freeform 845">
                  <a:extLst>
                    <a:ext uri="{FF2B5EF4-FFF2-40B4-BE49-F238E27FC236}">
                      <a16:creationId xmlns:a16="http://schemas.microsoft.com/office/drawing/2014/main" xmlns="" id="{94965F1E-6623-BB4F-8E12-1B1DCE9CA063}"/>
                    </a:ext>
                  </a:extLst>
                </p:cNvPr>
                <p:cNvSpPr>
                  <a:spLocks/>
                </p:cNvSpPr>
                <p:nvPr/>
              </p:nvSpPr>
              <p:spPr bwMode="auto">
                <a:xfrm>
                  <a:off x="4498975" y="3138488"/>
                  <a:ext cx="409575" cy="381000"/>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0" name="Freeform 846">
                  <a:extLst>
                    <a:ext uri="{FF2B5EF4-FFF2-40B4-BE49-F238E27FC236}">
                      <a16:creationId xmlns:a16="http://schemas.microsoft.com/office/drawing/2014/main" xmlns="" id="{DA745B91-352E-E049-BAD7-E8E482EF20DA}"/>
                    </a:ext>
                  </a:extLst>
                </p:cNvPr>
                <p:cNvSpPr>
                  <a:spLocks/>
                </p:cNvSpPr>
                <p:nvPr/>
              </p:nvSpPr>
              <p:spPr bwMode="auto">
                <a:xfrm>
                  <a:off x="2536825" y="2852738"/>
                  <a:ext cx="628650" cy="409575"/>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1" name="Freeform 849">
                  <a:extLst>
                    <a:ext uri="{FF2B5EF4-FFF2-40B4-BE49-F238E27FC236}">
                      <a16:creationId xmlns:a16="http://schemas.microsoft.com/office/drawing/2014/main" xmlns="" id="{C1E86915-F887-5348-A1B4-B2A4FC03316F}"/>
                    </a:ext>
                  </a:extLst>
                </p:cNvPr>
                <p:cNvSpPr>
                  <a:spLocks/>
                </p:cNvSpPr>
                <p:nvPr/>
              </p:nvSpPr>
              <p:spPr bwMode="auto">
                <a:xfrm>
                  <a:off x="2708275" y="3843338"/>
                  <a:ext cx="466725" cy="638175"/>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2" name="Freeform 856">
                  <a:extLst>
                    <a:ext uri="{FF2B5EF4-FFF2-40B4-BE49-F238E27FC236}">
                      <a16:creationId xmlns:a16="http://schemas.microsoft.com/office/drawing/2014/main" xmlns="" id="{43C060A3-71E1-204B-9B2E-49EDC49D161E}"/>
                    </a:ext>
                  </a:extLst>
                </p:cNvPr>
                <p:cNvSpPr>
                  <a:spLocks/>
                </p:cNvSpPr>
                <p:nvPr/>
              </p:nvSpPr>
              <p:spPr bwMode="auto">
                <a:xfrm>
                  <a:off x="3746500" y="3805238"/>
                  <a:ext cx="542925" cy="504825"/>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3" name="Freeform 869">
                  <a:extLst>
                    <a:ext uri="{FF2B5EF4-FFF2-40B4-BE49-F238E27FC236}">
                      <a16:creationId xmlns:a16="http://schemas.microsoft.com/office/drawing/2014/main" xmlns="" id="{AE50B0D3-460B-5F41-A4F9-0F3CE733F17F}"/>
                    </a:ext>
                  </a:extLst>
                </p:cNvPr>
                <p:cNvSpPr>
                  <a:spLocks/>
                </p:cNvSpPr>
                <p:nvPr/>
              </p:nvSpPr>
              <p:spPr bwMode="auto">
                <a:xfrm>
                  <a:off x="1908175" y="3509963"/>
                  <a:ext cx="361950" cy="542925"/>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4" name="Freeform 870">
                  <a:extLst>
                    <a:ext uri="{FF2B5EF4-FFF2-40B4-BE49-F238E27FC236}">
                      <a16:creationId xmlns:a16="http://schemas.microsoft.com/office/drawing/2014/main" xmlns="" id="{409F47AC-78C2-3E4E-87DD-AB226BF6A6A9}"/>
                    </a:ext>
                  </a:extLst>
                </p:cNvPr>
                <p:cNvSpPr>
                  <a:spLocks/>
                </p:cNvSpPr>
                <p:nvPr/>
              </p:nvSpPr>
              <p:spPr bwMode="auto">
                <a:xfrm>
                  <a:off x="1279525" y="4262438"/>
                  <a:ext cx="381000" cy="361950"/>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5" name="Freeform 872">
                  <a:extLst>
                    <a:ext uri="{FF2B5EF4-FFF2-40B4-BE49-F238E27FC236}">
                      <a16:creationId xmlns:a16="http://schemas.microsoft.com/office/drawing/2014/main" xmlns="" id="{784FA177-5D48-C94B-8A6C-3F2F4E419819}"/>
                    </a:ext>
                  </a:extLst>
                </p:cNvPr>
                <p:cNvSpPr>
                  <a:spLocks/>
                </p:cNvSpPr>
                <p:nvPr/>
              </p:nvSpPr>
              <p:spPr bwMode="auto">
                <a:xfrm>
                  <a:off x="1965325" y="4329113"/>
                  <a:ext cx="447675" cy="314325"/>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6" name="Freeform 873">
                  <a:extLst>
                    <a:ext uri="{FF2B5EF4-FFF2-40B4-BE49-F238E27FC236}">
                      <a16:creationId xmlns:a16="http://schemas.microsoft.com/office/drawing/2014/main" xmlns="" id="{3E1B7DB2-5412-5A48-A398-DDD3826EAEEA}"/>
                    </a:ext>
                  </a:extLst>
                </p:cNvPr>
                <p:cNvSpPr>
                  <a:spLocks/>
                </p:cNvSpPr>
                <p:nvPr/>
              </p:nvSpPr>
              <p:spPr bwMode="auto">
                <a:xfrm>
                  <a:off x="1060450" y="4443413"/>
                  <a:ext cx="571500" cy="180975"/>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8" name="Freeform 758">
                  <a:extLst>
                    <a:ext uri="{FF2B5EF4-FFF2-40B4-BE49-F238E27FC236}">
                      <a16:creationId xmlns:a16="http://schemas.microsoft.com/office/drawing/2014/main" xmlns="" id="{DCCB1119-FBC8-0E4A-8F8B-0037C061A30A}"/>
                    </a:ext>
                  </a:extLst>
                </p:cNvPr>
                <p:cNvSpPr>
                  <a:spLocks/>
                </p:cNvSpPr>
                <p:nvPr/>
              </p:nvSpPr>
              <p:spPr bwMode="auto">
                <a:xfrm>
                  <a:off x="5013325" y="1871663"/>
                  <a:ext cx="381000" cy="22860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49" name="Freeform 760">
                  <a:extLst>
                    <a:ext uri="{FF2B5EF4-FFF2-40B4-BE49-F238E27FC236}">
                      <a16:creationId xmlns:a16="http://schemas.microsoft.com/office/drawing/2014/main" xmlns="" id="{F260E1B5-6433-DE46-821C-59A677775C51}"/>
                    </a:ext>
                  </a:extLst>
                </p:cNvPr>
                <p:cNvSpPr>
                  <a:spLocks/>
                </p:cNvSpPr>
                <p:nvPr/>
              </p:nvSpPr>
              <p:spPr bwMode="auto">
                <a:xfrm>
                  <a:off x="5308600" y="1747838"/>
                  <a:ext cx="342900" cy="247650"/>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0" name="Freeform 769">
                  <a:extLst>
                    <a:ext uri="{FF2B5EF4-FFF2-40B4-BE49-F238E27FC236}">
                      <a16:creationId xmlns:a16="http://schemas.microsoft.com/office/drawing/2014/main" xmlns="" id="{B1DDD05A-CA61-4049-9B17-D54EE7E4B23B}"/>
                    </a:ext>
                  </a:extLst>
                </p:cNvPr>
                <p:cNvSpPr>
                  <a:spLocks/>
                </p:cNvSpPr>
                <p:nvPr/>
              </p:nvSpPr>
              <p:spPr bwMode="auto">
                <a:xfrm>
                  <a:off x="5870575" y="2328863"/>
                  <a:ext cx="457200" cy="371475"/>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1" name="Freeform 788">
                  <a:extLst>
                    <a:ext uri="{FF2B5EF4-FFF2-40B4-BE49-F238E27FC236}">
                      <a16:creationId xmlns:a16="http://schemas.microsoft.com/office/drawing/2014/main" xmlns="" id="{4A75D636-65DC-FC4B-9F75-1AD31A648668}"/>
                    </a:ext>
                  </a:extLst>
                </p:cNvPr>
                <p:cNvSpPr>
                  <a:spLocks/>
                </p:cNvSpPr>
                <p:nvPr/>
              </p:nvSpPr>
              <p:spPr bwMode="auto">
                <a:xfrm>
                  <a:off x="5184775" y="2643188"/>
                  <a:ext cx="361950" cy="304800"/>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2" name="Freeform 850">
                  <a:extLst>
                    <a:ext uri="{FF2B5EF4-FFF2-40B4-BE49-F238E27FC236}">
                      <a16:creationId xmlns:a16="http://schemas.microsoft.com/office/drawing/2014/main" xmlns="" id="{47192006-6A8F-F641-87CA-7C46CD2531B2}"/>
                    </a:ext>
                  </a:extLst>
                </p:cNvPr>
                <p:cNvSpPr>
                  <a:spLocks/>
                </p:cNvSpPr>
                <p:nvPr/>
              </p:nvSpPr>
              <p:spPr bwMode="auto">
                <a:xfrm>
                  <a:off x="3365500" y="3948113"/>
                  <a:ext cx="438150" cy="523875"/>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3" name="Freeform 852">
                  <a:extLst>
                    <a:ext uri="{FF2B5EF4-FFF2-40B4-BE49-F238E27FC236}">
                      <a16:creationId xmlns:a16="http://schemas.microsoft.com/office/drawing/2014/main" xmlns="" id="{A77B0247-8CEF-9040-8A7C-92CA63D9C8EF}"/>
                    </a:ext>
                  </a:extLst>
                </p:cNvPr>
                <p:cNvSpPr>
                  <a:spLocks/>
                </p:cNvSpPr>
                <p:nvPr/>
              </p:nvSpPr>
              <p:spPr bwMode="auto">
                <a:xfrm>
                  <a:off x="3441700" y="2824163"/>
                  <a:ext cx="352425" cy="41910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4" name="Freeform 855">
                  <a:extLst>
                    <a:ext uri="{FF2B5EF4-FFF2-40B4-BE49-F238E27FC236}">
                      <a16:creationId xmlns:a16="http://schemas.microsoft.com/office/drawing/2014/main" xmlns="" id="{F6166434-2516-5E44-938C-685009CD1C30}"/>
                    </a:ext>
                  </a:extLst>
                </p:cNvPr>
                <p:cNvSpPr>
                  <a:spLocks/>
                </p:cNvSpPr>
                <p:nvPr/>
              </p:nvSpPr>
              <p:spPr bwMode="auto">
                <a:xfrm>
                  <a:off x="3479800" y="3557588"/>
                  <a:ext cx="533400" cy="476250"/>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5" name="Freeform 859">
                  <a:extLst>
                    <a:ext uri="{FF2B5EF4-FFF2-40B4-BE49-F238E27FC236}">
                      <a16:creationId xmlns:a16="http://schemas.microsoft.com/office/drawing/2014/main" xmlns="" id="{DAD0B322-34A6-6248-9D45-3F3E8BD0FA53}"/>
                    </a:ext>
                  </a:extLst>
                </p:cNvPr>
                <p:cNvSpPr>
                  <a:spLocks/>
                </p:cNvSpPr>
                <p:nvPr/>
              </p:nvSpPr>
              <p:spPr bwMode="auto">
                <a:xfrm>
                  <a:off x="2308225" y="2938463"/>
                  <a:ext cx="409575" cy="523875"/>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22" name="Group 21">
                <a:extLst>
                  <a:ext uri="{FF2B5EF4-FFF2-40B4-BE49-F238E27FC236}">
                    <a16:creationId xmlns:a16="http://schemas.microsoft.com/office/drawing/2014/main" xmlns="" id="{703E7224-CAD9-374D-B992-78FC8684D8A8}"/>
                  </a:ext>
                </a:extLst>
              </p:cNvPr>
              <p:cNvGrpSpPr/>
              <p:nvPr/>
            </p:nvGrpSpPr>
            <p:grpSpPr>
              <a:xfrm>
                <a:off x="4098925" y="1966913"/>
                <a:ext cx="4343400" cy="2686050"/>
                <a:chOff x="3946525" y="1814513"/>
                <a:chExt cx="4343400" cy="2686050"/>
              </a:xfrm>
              <a:grpFill/>
            </p:grpSpPr>
            <p:sp>
              <p:nvSpPr>
                <p:cNvPr id="23" name="Freeform 771">
                  <a:extLst>
                    <a:ext uri="{FF2B5EF4-FFF2-40B4-BE49-F238E27FC236}">
                      <a16:creationId xmlns:a16="http://schemas.microsoft.com/office/drawing/2014/main" xmlns="" id="{395DF0B3-CC72-7944-9D1C-75AAF6030B88}"/>
                    </a:ext>
                  </a:extLst>
                </p:cNvPr>
                <p:cNvSpPr>
                  <a:spLocks/>
                </p:cNvSpPr>
                <p:nvPr/>
              </p:nvSpPr>
              <p:spPr bwMode="auto">
                <a:xfrm>
                  <a:off x="6623050" y="1852613"/>
                  <a:ext cx="590550" cy="51435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 name="Freeform 774">
                  <a:extLst>
                    <a:ext uri="{FF2B5EF4-FFF2-40B4-BE49-F238E27FC236}">
                      <a16:creationId xmlns:a16="http://schemas.microsoft.com/office/drawing/2014/main" xmlns="" id="{AE16F907-9918-C740-843C-B5F1D38B3B56}"/>
                    </a:ext>
                  </a:extLst>
                </p:cNvPr>
                <p:cNvSpPr>
                  <a:spLocks/>
                </p:cNvSpPr>
                <p:nvPr/>
              </p:nvSpPr>
              <p:spPr bwMode="auto">
                <a:xfrm>
                  <a:off x="6108700" y="2214563"/>
                  <a:ext cx="342900" cy="323850"/>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 name="Freeform 778">
                  <a:extLst>
                    <a:ext uri="{FF2B5EF4-FFF2-40B4-BE49-F238E27FC236}">
                      <a16:creationId xmlns:a16="http://schemas.microsoft.com/office/drawing/2014/main" xmlns="" id="{4BF06993-1BB0-7044-8797-925ECBEAD1E6}"/>
                    </a:ext>
                  </a:extLst>
                </p:cNvPr>
                <p:cNvSpPr>
                  <a:spLocks/>
                </p:cNvSpPr>
                <p:nvPr/>
              </p:nvSpPr>
              <p:spPr bwMode="auto">
                <a:xfrm>
                  <a:off x="6927850" y="2128838"/>
                  <a:ext cx="542925" cy="40005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 name="Freeform 779">
                  <a:extLst>
                    <a:ext uri="{FF2B5EF4-FFF2-40B4-BE49-F238E27FC236}">
                      <a16:creationId xmlns:a16="http://schemas.microsoft.com/office/drawing/2014/main" xmlns="" id="{5C97039F-8EDC-5F4D-A520-72D0334D98C0}"/>
                    </a:ext>
                  </a:extLst>
                </p:cNvPr>
                <p:cNvSpPr>
                  <a:spLocks/>
                </p:cNvSpPr>
                <p:nvPr/>
              </p:nvSpPr>
              <p:spPr bwMode="auto">
                <a:xfrm>
                  <a:off x="7423150" y="2109788"/>
                  <a:ext cx="238125" cy="333375"/>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 name="Freeform 781">
                  <a:extLst>
                    <a:ext uri="{FF2B5EF4-FFF2-40B4-BE49-F238E27FC236}">
                      <a16:creationId xmlns:a16="http://schemas.microsoft.com/office/drawing/2014/main" xmlns="" id="{E00C59EE-4C4F-0D4C-8030-17BA33F2A00A}"/>
                    </a:ext>
                  </a:extLst>
                </p:cNvPr>
                <p:cNvSpPr>
                  <a:spLocks/>
                </p:cNvSpPr>
                <p:nvPr/>
              </p:nvSpPr>
              <p:spPr bwMode="auto">
                <a:xfrm>
                  <a:off x="7251700" y="2395538"/>
                  <a:ext cx="533400" cy="466725"/>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8" name="Freeform 787">
                  <a:extLst>
                    <a:ext uri="{FF2B5EF4-FFF2-40B4-BE49-F238E27FC236}">
                      <a16:creationId xmlns:a16="http://schemas.microsoft.com/office/drawing/2014/main" xmlns="" id="{71BD156F-52B4-124F-B653-F4FAD1E538BE}"/>
                    </a:ext>
                  </a:extLst>
                </p:cNvPr>
                <p:cNvSpPr>
                  <a:spLocks/>
                </p:cNvSpPr>
                <p:nvPr/>
              </p:nvSpPr>
              <p:spPr bwMode="auto">
                <a:xfrm>
                  <a:off x="6223000" y="2538413"/>
                  <a:ext cx="314325" cy="352425"/>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9" name="Freeform 808">
                  <a:extLst>
                    <a:ext uri="{FF2B5EF4-FFF2-40B4-BE49-F238E27FC236}">
                      <a16:creationId xmlns:a16="http://schemas.microsoft.com/office/drawing/2014/main" xmlns="" id="{9C091BA8-BE56-E142-977A-E2E256C21F29}"/>
                    </a:ext>
                  </a:extLst>
                </p:cNvPr>
                <p:cNvSpPr>
                  <a:spLocks/>
                </p:cNvSpPr>
                <p:nvPr/>
              </p:nvSpPr>
              <p:spPr bwMode="auto">
                <a:xfrm>
                  <a:off x="7175500" y="3614738"/>
                  <a:ext cx="561975" cy="40005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0" name="Freeform 821">
                  <a:extLst>
                    <a:ext uri="{FF2B5EF4-FFF2-40B4-BE49-F238E27FC236}">
                      <a16:creationId xmlns:a16="http://schemas.microsoft.com/office/drawing/2014/main" xmlns="" id="{1F4177DD-9685-1544-B6C7-DA95EA64FB19}"/>
                    </a:ext>
                  </a:extLst>
                </p:cNvPr>
                <p:cNvSpPr>
                  <a:spLocks/>
                </p:cNvSpPr>
                <p:nvPr/>
              </p:nvSpPr>
              <p:spPr bwMode="auto">
                <a:xfrm>
                  <a:off x="6127750" y="3281363"/>
                  <a:ext cx="419100" cy="40005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1" name="Freeform 822">
                  <a:extLst>
                    <a:ext uri="{FF2B5EF4-FFF2-40B4-BE49-F238E27FC236}">
                      <a16:creationId xmlns:a16="http://schemas.microsoft.com/office/drawing/2014/main" xmlns="" id="{407D037B-ED7F-0D44-91D1-348BA6BCDFC7}"/>
                    </a:ext>
                  </a:extLst>
                </p:cNvPr>
                <p:cNvSpPr>
                  <a:spLocks/>
                </p:cNvSpPr>
                <p:nvPr/>
              </p:nvSpPr>
              <p:spPr bwMode="auto">
                <a:xfrm>
                  <a:off x="5603875" y="2995613"/>
                  <a:ext cx="390525" cy="428625"/>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2" name="Freeform 823">
                  <a:extLst>
                    <a:ext uri="{FF2B5EF4-FFF2-40B4-BE49-F238E27FC236}">
                      <a16:creationId xmlns:a16="http://schemas.microsoft.com/office/drawing/2014/main" xmlns="" id="{C45540D0-E7F3-1C40-9130-42F80D3E3AF9}"/>
                    </a:ext>
                  </a:extLst>
                </p:cNvPr>
                <p:cNvSpPr>
                  <a:spLocks/>
                </p:cNvSpPr>
                <p:nvPr/>
              </p:nvSpPr>
              <p:spPr bwMode="auto">
                <a:xfrm>
                  <a:off x="6003925" y="3595688"/>
                  <a:ext cx="476250" cy="476250"/>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6" name="Freeform 838">
                  <a:extLst>
                    <a:ext uri="{FF2B5EF4-FFF2-40B4-BE49-F238E27FC236}">
                      <a16:creationId xmlns:a16="http://schemas.microsoft.com/office/drawing/2014/main" xmlns="" id="{3F8D6CAF-AA1B-E049-BC2E-E67EAD73B8CF}"/>
                    </a:ext>
                  </a:extLst>
                </p:cNvPr>
                <p:cNvSpPr>
                  <a:spLocks/>
                </p:cNvSpPr>
                <p:nvPr/>
              </p:nvSpPr>
              <p:spPr bwMode="auto">
                <a:xfrm>
                  <a:off x="4241800" y="3481388"/>
                  <a:ext cx="485775" cy="371475"/>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7" name="Freeform 841">
                  <a:extLst>
                    <a:ext uri="{FF2B5EF4-FFF2-40B4-BE49-F238E27FC236}">
                      <a16:creationId xmlns:a16="http://schemas.microsoft.com/office/drawing/2014/main" xmlns="" id="{4EA4AD4F-A499-4449-B74D-401343AC3CF9}"/>
                    </a:ext>
                  </a:extLst>
                </p:cNvPr>
                <p:cNvSpPr>
                  <a:spLocks/>
                </p:cNvSpPr>
                <p:nvPr/>
              </p:nvSpPr>
              <p:spPr bwMode="auto">
                <a:xfrm>
                  <a:off x="4613275" y="3805238"/>
                  <a:ext cx="333375" cy="447675"/>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8" name="Freeform 768">
                  <a:extLst>
                    <a:ext uri="{FF2B5EF4-FFF2-40B4-BE49-F238E27FC236}">
                      <a16:creationId xmlns:a16="http://schemas.microsoft.com/office/drawing/2014/main" xmlns="" id="{9E1C9BC6-3AB9-7D43-B1DA-A89B705CA890}"/>
                    </a:ext>
                  </a:extLst>
                </p:cNvPr>
                <p:cNvSpPr>
                  <a:spLocks/>
                </p:cNvSpPr>
                <p:nvPr/>
              </p:nvSpPr>
              <p:spPr bwMode="auto">
                <a:xfrm>
                  <a:off x="6651625" y="2271713"/>
                  <a:ext cx="409575" cy="45720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39" name="Freeform 795">
                  <a:extLst>
                    <a:ext uri="{FF2B5EF4-FFF2-40B4-BE49-F238E27FC236}">
                      <a16:creationId xmlns:a16="http://schemas.microsoft.com/office/drawing/2014/main" xmlns="" id="{89B69DF2-03CF-5344-8EC0-5C19ABB2B2E6}"/>
                    </a:ext>
                  </a:extLst>
                </p:cNvPr>
                <p:cNvSpPr>
                  <a:spLocks/>
                </p:cNvSpPr>
                <p:nvPr/>
              </p:nvSpPr>
              <p:spPr bwMode="auto">
                <a:xfrm>
                  <a:off x="5813425" y="2881313"/>
                  <a:ext cx="428625" cy="485775"/>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0" name="Freeform 807">
                  <a:extLst>
                    <a:ext uri="{FF2B5EF4-FFF2-40B4-BE49-F238E27FC236}">
                      <a16:creationId xmlns:a16="http://schemas.microsoft.com/office/drawing/2014/main" xmlns="" id="{458B6A36-7285-0946-82D5-D03CF8865F55}"/>
                    </a:ext>
                  </a:extLst>
                </p:cNvPr>
                <p:cNvSpPr>
                  <a:spLocks/>
                </p:cNvSpPr>
                <p:nvPr/>
              </p:nvSpPr>
              <p:spPr bwMode="auto">
                <a:xfrm>
                  <a:off x="6194425" y="2957513"/>
                  <a:ext cx="409575" cy="371475"/>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1" name="Freeform 811">
                  <a:extLst>
                    <a:ext uri="{FF2B5EF4-FFF2-40B4-BE49-F238E27FC236}">
                      <a16:creationId xmlns:a16="http://schemas.microsoft.com/office/drawing/2014/main" xmlns="" id="{980F9A0E-3C4E-2546-9911-4F9E4CE45759}"/>
                    </a:ext>
                  </a:extLst>
                </p:cNvPr>
                <p:cNvSpPr>
                  <a:spLocks/>
                </p:cNvSpPr>
                <p:nvPr/>
              </p:nvSpPr>
              <p:spPr bwMode="auto">
                <a:xfrm>
                  <a:off x="5203825" y="3348038"/>
                  <a:ext cx="447675" cy="542925"/>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2" name="Freeform 814">
                  <a:extLst>
                    <a:ext uri="{FF2B5EF4-FFF2-40B4-BE49-F238E27FC236}">
                      <a16:creationId xmlns:a16="http://schemas.microsoft.com/office/drawing/2014/main" xmlns="" id="{A861ADB9-02F0-6341-AA5A-9EB66A4C5B7E}"/>
                    </a:ext>
                  </a:extLst>
                </p:cNvPr>
                <p:cNvSpPr>
                  <a:spLocks/>
                </p:cNvSpPr>
                <p:nvPr/>
              </p:nvSpPr>
              <p:spPr bwMode="auto">
                <a:xfrm>
                  <a:off x="6403975" y="4033838"/>
                  <a:ext cx="485775" cy="45720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3" name="Freeform 820">
                  <a:extLst>
                    <a:ext uri="{FF2B5EF4-FFF2-40B4-BE49-F238E27FC236}">
                      <a16:creationId xmlns:a16="http://schemas.microsoft.com/office/drawing/2014/main" xmlns="" id="{A1F52BC1-62C6-B549-88D1-C68840BE0E51}"/>
                    </a:ext>
                  </a:extLst>
                </p:cNvPr>
                <p:cNvSpPr>
                  <a:spLocks/>
                </p:cNvSpPr>
                <p:nvPr/>
              </p:nvSpPr>
              <p:spPr bwMode="auto">
                <a:xfrm>
                  <a:off x="5461000" y="3576638"/>
                  <a:ext cx="609600" cy="590550"/>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4" name="Freeform 829">
                  <a:extLst>
                    <a:ext uri="{FF2B5EF4-FFF2-40B4-BE49-F238E27FC236}">
                      <a16:creationId xmlns:a16="http://schemas.microsoft.com/office/drawing/2014/main" xmlns="" id="{D2FE1F2D-5139-524A-97B4-39EBC7AC2B2A}"/>
                    </a:ext>
                  </a:extLst>
                </p:cNvPr>
                <p:cNvSpPr>
                  <a:spLocks/>
                </p:cNvSpPr>
                <p:nvPr/>
              </p:nvSpPr>
              <p:spPr bwMode="auto">
                <a:xfrm>
                  <a:off x="5089525" y="4157663"/>
                  <a:ext cx="314325" cy="323850"/>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5" name="Freeform 835">
                  <a:extLst>
                    <a:ext uri="{FF2B5EF4-FFF2-40B4-BE49-F238E27FC236}">
                      <a16:creationId xmlns:a16="http://schemas.microsoft.com/office/drawing/2014/main" xmlns="" id="{38C9FA39-966D-BA42-A59D-9CC181B25333}"/>
                    </a:ext>
                  </a:extLst>
                </p:cNvPr>
                <p:cNvSpPr>
                  <a:spLocks/>
                </p:cNvSpPr>
                <p:nvPr/>
              </p:nvSpPr>
              <p:spPr bwMode="auto">
                <a:xfrm>
                  <a:off x="4860925" y="3643313"/>
                  <a:ext cx="466725" cy="466725"/>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6" name="Freeform 770">
                  <a:extLst>
                    <a:ext uri="{FF2B5EF4-FFF2-40B4-BE49-F238E27FC236}">
                      <a16:creationId xmlns:a16="http://schemas.microsoft.com/office/drawing/2014/main" xmlns="" id="{C10873B0-54FA-8746-B0EB-638718FBDB11}"/>
                    </a:ext>
                  </a:extLst>
                </p:cNvPr>
                <p:cNvSpPr>
                  <a:spLocks/>
                </p:cNvSpPr>
                <p:nvPr/>
              </p:nvSpPr>
              <p:spPr bwMode="auto">
                <a:xfrm>
                  <a:off x="6308725" y="2119313"/>
                  <a:ext cx="504825" cy="438150"/>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7" name="Freeform 775">
                  <a:extLst>
                    <a:ext uri="{FF2B5EF4-FFF2-40B4-BE49-F238E27FC236}">
                      <a16:creationId xmlns:a16="http://schemas.microsoft.com/office/drawing/2014/main" xmlns="" id="{6900A44C-4182-9B40-A414-8A69CAD87D23}"/>
                    </a:ext>
                  </a:extLst>
                </p:cNvPr>
                <p:cNvSpPr>
                  <a:spLocks/>
                </p:cNvSpPr>
                <p:nvPr/>
              </p:nvSpPr>
              <p:spPr bwMode="auto">
                <a:xfrm>
                  <a:off x="7080250" y="1814513"/>
                  <a:ext cx="485775" cy="45720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8" name="Freeform 776">
                  <a:extLst>
                    <a:ext uri="{FF2B5EF4-FFF2-40B4-BE49-F238E27FC236}">
                      <a16:creationId xmlns:a16="http://schemas.microsoft.com/office/drawing/2014/main" xmlns="" id="{3C3B402B-6F80-AC43-91DB-4F2247ACFFD6}"/>
                    </a:ext>
                  </a:extLst>
                </p:cNvPr>
                <p:cNvSpPr>
                  <a:spLocks/>
                </p:cNvSpPr>
                <p:nvPr/>
              </p:nvSpPr>
              <p:spPr bwMode="auto">
                <a:xfrm>
                  <a:off x="6318250" y="2395538"/>
                  <a:ext cx="504825" cy="371475"/>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49" name="Freeform 777">
                  <a:extLst>
                    <a:ext uri="{FF2B5EF4-FFF2-40B4-BE49-F238E27FC236}">
                      <a16:creationId xmlns:a16="http://schemas.microsoft.com/office/drawing/2014/main" xmlns="" id="{222C6F2E-8D56-2F45-A335-D0E77E92ADC1}"/>
                    </a:ext>
                  </a:extLst>
                </p:cNvPr>
                <p:cNvSpPr>
                  <a:spLocks/>
                </p:cNvSpPr>
                <p:nvPr/>
              </p:nvSpPr>
              <p:spPr bwMode="auto">
                <a:xfrm>
                  <a:off x="6794500" y="2605088"/>
                  <a:ext cx="514350" cy="495300"/>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0" name="Freeform 780">
                  <a:extLst>
                    <a:ext uri="{FF2B5EF4-FFF2-40B4-BE49-F238E27FC236}">
                      <a16:creationId xmlns:a16="http://schemas.microsoft.com/office/drawing/2014/main" xmlns="" id="{9B857DE1-849F-D940-8A29-5722D2FCE3C8}"/>
                    </a:ext>
                  </a:extLst>
                </p:cNvPr>
                <p:cNvSpPr>
                  <a:spLocks/>
                </p:cNvSpPr>
                <p:nvPr/>
              </p:nvSpPr>
              <p:spPr bwMode="auto">
                <a:xfrm>
                  <a:off x="7004050" y="2414588"/>
                  <a:ext cx="361950" cy="333375"/>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1" name="Freeform 793">
                  <a:extLst>
                    <a:ext uri="{FF2B5EF4-FFF2-40B4-BE49-F238E27FC236}">
                      <a16:creationId xmlns:a16="http://schemas.microsoft.com/office/drawing/2014/main" xmlns="" id="{0FAC1907-36A5-FB4E-8F06-122026727DBB}"/>
                    </a:ext>
                  </a:extLst>
                </p:cNvPr>
                <p:cNvSpPr>
                  <a:spLocks/>
                </p:cNvSpPr>
                <p:nvPr/>
              </p:nvSpPr>
              <p:spPr bwMode="auto">
                <a:xfrm>
                  <a:off x="5975350" y="2633663"/>
                  <a:ext cx="371475" cy="352425"/>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2" name="Freeform 799">
                  <a:extLst>
                    <a:ext uri="{FF2B5EF4-FFF2-40B4-BE49-F238E27FC236}">
                      <a16:creationId xmlns:a16="http://schemas.microsoft.com/office/drawing/2014/main" xmlns="" id="{DD764B7B-2136-444A-8399-F60A1C157553}"/>
                    </a:ext>
                  </a:extLst>
                </p:cNvPr>
                <p:cNvSpPr>
                  <a:spLocks/>
                </p:cNvSpPr>
                <p:nvPr/>
              </p:nvSpPr>
              <p:spPr bwMode="auto">
                <a:xfrm>
                  <a:off x="6527800" y="2690813"/>
                  <a:ext cx="323850" cy="28575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3" name="Freeform 837">
                  <a:extLst>
                    <a:ext uri="{FF2B5EF4-FFF2-40B4-BE49-F238E27FC236}">
                      <a16:creationId xmlns:a16="http://schemas.microsoft.com/office/drawing/2014/main" xmlns="" id="{FAC9C2CD-2345-6C40-B902-EB666CEF8BDC}"/>
                    </a:ext>
                  </a:extLst>
                </p:cNvPr>
                <p:cNvSpPr>
                  <a:spLocks/>
                </p:cNvSpPr>
                <p:nvPr/>
              </p:nvSpPr>
              <p:spPr bwMode="auto">
                <a:xfrm>
                  <a:off x="4689475" y="3452813"/>
                  <a:ext cx="333375" cy="438150"/>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4" name="Freeform 842">
                  <a:extLst>
                    <a:ext uri="{FF2B5EF4-FFF2-40B4-BE49-F238E27FC236}">
                      <a16:creationId xmlns:a16="http://schemas.microsoft.com/office/drawing/2014/main" xmlns="" id="{53DA843D-4F1C-E545-A1E8-00620077F5B1}"/>
                    </a:ext>
                  </a:extLst>
                </p:cNvPr>
                <p:cNvSpPr>
                  <a:spLocks/>
                </p:cNvSpPr>
                <p:nvPr/>
              </p:nvSpPr>
              <p:spPr bwMode="auto">
                <a:xfrm>
                  <a:off x="4422775" y="4224338"/>
                  <a:ext cx="533400" cy="266700"/>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5" name="Freeform 843">
                  <a:extLst>
                    <a:ext uri="{FF2B5EF4-FFF2-40B4-BE49-F238E27FC236}">
                      <a16:creationId xmlns:a16="http://schemas.microsoft.com/office/drawing/2014/main" xmlns="" id="{7D5C90CB-73BD-664B-B831-DE862323BDC8}"/>
                    </a:ext>
                  </a:extLst>
                </p:cNvPr>
                <p:cNvSpPr>
                  <a:spLocks/>
                </p:cNvSpPr>
                <p:nvPr/>
              </p:nvSpPr>
              <p:spPr bwMode="auto">
                <a:xfrm>
                  <a:off x="4794250" y="4100513"/>
                  <a:ext cx="371475" cy="390525"/>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6" name="Freeform 782">
                  <a:extLst>
                    <a:ext uri="{FF2B5EF4-FFF2-40B4-BE49-F238E27FC236}">
                      <a16:creationId xmlns:a16="http://schemas.microsoft.com/office/drawing/2014/main" xmlns="" id="{9A7D472A-2EF6-8F45-8A3F-7944F29839C4}"/>
                    </a:ext>
                  </a:extLst>
                </p:cNvPr>
                <p:cNvSpPr>
                  <a:spLocks/>
                </p:cNvSpPr>
                <p:nvPr/>
              </p:nvSpPr>
              <p:spPr bwMode="auto">
                <a:xfrm>
                  <a:off x="7023100" y="2871788"/>
                  <a:ext cx="381000" cy="485775"/>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7" name="Freeform 783">
                  <a:extLst>
                    <a:ext uri="{FF2B5EF4-FFF2-40B4-BE49-F238E27FC236}">
                      <a16:creationId xmlns:a16="http://schemas.microsoft.com/office/drawing/2014/main" xmlns="" id="{EBC52A78-E810-3F41-8479-D5D67D71B06B}"/>
                    </a:ext>
                  </a:extLst>
                </p:cNvPr>
                <p:cNvSpPr>
                  <a:spLocks/>
                </p:cNvSpPr>
                <p:nvPr/>
              </p:nvSpPr>
              <p:spPr bwMode="auto">
                <a:xfrm>
                  <a:off x="7270750" y="2738438"/>
                  <a:ext cx="381000" cy="352425"/>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8" name="Freeform 784">
                  <a:extLst>
                    <a:ext uri="{FF2B5EF4-FFF2-40B4-BE49-F238E27FC236}">
                      <a16:creationId xmlns:a16="http://schemas.microsoft.com/office/drawing/2014/main" xmlns="" id="{EC54A321-5BA2-C746-A379-7F865BFFF3DA}"/>
                    </a:ext>
                  </a:extLst>
                </p:cNvPr>
                <p:cNvSpPr>
                  <a:spLocks/>
                </p:cNvSpPr>
                <p:nvPr/>
              </p:nvSpPr>
              <p:spPr bwMode="auto">
                <a:xfrm>
                  <a:off x="7566025" y="3024188"/>
                  <a:ext cx="723900" cy="676275"/>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59" name="Freeform 785">
                  <a:extLst>
                    <a:ext uri="{FF2B5EF4-FFF2-40B4-BE49-F238E27FC236}">
                      <a16:creationId xmlns:a16="http://schemas.microsoft.com/office/drawing/2014/main" xmlns="" id="{4BD27F32-50AE-2547-91D2-B30A9044E955}"/>
                    </a:ext>
                  </a:extLst>
                </p:cNvPr>
                <p:cNvSpPr>
                  <a:spLocks/>
                </p:cNvSpPr>
                <p:nvPr/>
              </p:nvSpPr>
              <p:spPr bwMode="auto">
                <a:xfrm>
                  <a:off x="7594600" y="2767013"/>
                  <a:ext cx="352425" cy="352425"/>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0" name="Freeform 786">
                  <a:extLst>
                    <a:ext uri="{FF2B5EF4-FFF2-40B4-BE49-F238E27FC236}">
                      <a16:creationId xmlns:a16="http://schemas.microsoft.com/office/drawing/2014/main" xmlns="" id="{3855F48C-EF7D-5D47-B81A-8A7138C66C6B}"/>
                    </a:ext>
                  </a:extLst>
                </p:cNvPr>
                <p:cNvSpPr>
                  <a:spLocks/>
                </p:cNvSpPr>
                <p:nvPr/>
              </p:nvSpPr>
              <p:spPr bwMode="auto">
                <a:xfrm>
                  <a:off x="7337425" y="3024188"/>
                  <a:ext cx="361950" cy="5715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1" name="Freeform 800">
                  <a:extLst>
                    <a:ext uri="{FF2B5EF4-FFF2-40B4-BE49-F238E27FC236}">
                      <a16:creationId xmlns:a16="http://schemas.microsoft.com/office/drawing/2014/main" xmlns="" id="{3D486279-B845-D142-B7DB-EE4B7D1C3870}"/>
                    </a:ext>
                  </a:extLst>
                </p:cNvPr>
                <p:cNvSpPr>
                  <a:spLocks/>
                </p:cNvSpPr>
                <p:nvPr/>
              </p:nvSpPr>
              <p:spPr bwMode="auto">
                <a:xfrm>
                  <a:off x="6832600" y="3938588"/>
                  <a:ext cx="628650" cy="447675"/>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2" name="Freeform 801">
                  <a:extLst>
                    <a:ext uri="{FF2B5EF4-FFF2-40B4-BE49-F238E27FC236}">
                      <a16:creationId xmlns:a16="http://schemas.microsoft.com/office/drawing/2014/main" xmlns="" id="{8150C5B5-97FC-E44B-9C1E-A6ED5A0E2747}"/>
                    </a:ext>
                  </a:extLst>
                </p:cNvPr>
                <p:cNvSpPr>
                  <a:spLocks/>
                </p:cNvSpPr>
                <p:nvPr/>
              </p:nvSpPr>
              <p:spPr bwMode="auto">
                <a:xfrm>
                  <a:off x="6737350" y="3119438"/>
                  <a:ext cx="609600" cy="447675"/>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3" name="Freeform 802">
                  <a:extLst>
                    <a:ext uri="{FF2B5EF4-FFF2-40B4-BE49-F238E27FC236}">
                      <a16:creationId xmlns:a16="http://schemas.microsoft.com/office/drawing/2014/main" xmlns="" id="{438E7606-0E66-DA4D-8868-BD145B07C5AA}"/>
                    </a:ext>
                  </a:extLst>
                </p:cNvPr>
                <p:cNvSpPr>
                  <a:spLocks/>
                </p:cNvSpPr>
                <p:nvPr/>
              </p:nvSpPr>
              <p:spPr bwMode="auto">
                <a:xfrm>
                  <a:off x="6775450" y="3586163"/>
                  <a:ext cx="381000" cy="533400"/>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4" name="Freeform 803">
                  <a:extLst>
                    <a:ext uri="{FF2B5EF4-FFF2-40B4-BE49-F238E27FC236}">
                      <a16:creationId xmlns:a16="http://schemas.microsoft.com/office/drawing/2014/main" xmlns="" id="{2165ECAB-FDFD-AB4E-858D-5AC7D108565E}"/>
                    </a:ext>
                  </a:extLst>
                </p:cNvPr>
                <p:cNvSpPr>
                  <a:spLocks/>
                </p:cNvSpPr>
                <p:nvPr/>
              </p:nvSpPr>
              <p:spPr bwMode="auto">
                <a:xfrm>
                  <a:off x="7165975" y="3319463"/>
                  <a:ext cx="419100" cy="41910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5" name="Freeform 804">
                  <a:extLst>
                    <a:ext uri="{FF2B5EF4-FFF2-40B4-BE49-F238E27FC236}">
                      <a16:creationId xmlns:a16="http://schemas.microsoft.com/office/drawing/2014/main" xmlns="" id="{402C64A3-9B4B-5846-ACF1-A2267F18D3AC}"/>
                    </a:ext>
                  </a:extLst>
                </p:cNvPr>
                <p:cNvSpPr>
                  <a:spLocks/>
                </p:cNvSpPr>
                <p:nvPr/>
              </p:nvSpPr>
              <p:spPr bwMode="auto">
                <a:xfrm>
                  <a:off x="6413500" y="3109913"/>
                  <a:ext cx="371475" cy="276225"/>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6" name="Freeform 805">
                  <a:extLst>
                    <a:ext uri="{FF2B5EF4-FFF2-40B4-BE49-F238E27FC236}">
                      <a16:creationId xmlns:a16="http://schemas.microsoft.com/office/drawing/2014/main" xmlns="" id="{15613B4C-4A29-4D41-9858-E40EA7005EF9}"/>
                    </a:ext>
                  </a:extLst>
                </p:cNvPr>
                <p:cNvSpPr>
                  <a:spLocks/>
                </p:cNvSpPr>
                <p:nvPr/>
              </p:nvSpPr>
              <p:spPr bwMode="auto">
                <a:xfrm>
                  <a:off x="6289675" y="2852738"/>
                  <a:ext cx="381000" cy="257175"/>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7" name="Freeform 806">
                  <a:extLst>
                    <a:ext uri="{FF2B5EF4-FFF2-40B4-BE49-F238E27FC236}">
                      <a16:creationId xmlns:a16="http://schemas.microsoft.com/office/drawing/2014/main" xmlns="" id="{55C5FE4C-9CA4-FF47-B3BA-285F29755BED}"/>
                    </a:ext>
                  </a:extLst>
                </p:cNvPr>
                <p:cNvSpPr>
                  <a:spLocks/>
                </p:cNvSpPr>
                <p:nvPr/>
              </p:nvSpPr>
              <p:spPr bwMode="auto">
                <a:xfrm>
                  <a:off x="6604000" y="2928938"/>
                  <a:ext cx="447675" cy="295275"/>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8" name="Freeform 809">
                  <a:extLst>
                    <a:ext uri="{FF2B5EF4-FFF2-40B4-BE49-F238E27FC236}">
                      <a16:creationId xmlns:a16="http://schemas.microsoft.com/office/drawing/2014/main" xmlns="" id="{DD1E8A77-682F-D140-A00E-AB62C5D770BD}"/>
                    </a:ext>
                  </a:extLst>
                </p:cNvPr>
                <p:cNvSpPr>
                  <a:spLocks/>
                </p:cNvSpPr>
                <p:nvPr/>
              </p:nvSpPr>
              <p:spPr bwMode="auto">
                <a:xfrm>
                  <a:off x="6765925" y="3424238"/>
                  <a:ext cx="542925" cy="542925"/>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69" name="Freeform 812">
                  <a:extLst>
                    <a:ext uri="{FF2B5EF4-FFF2-40B4-BE49-F238E27FC236}">
                      <a16:creationId xmlns:a16="http://schemas.microsoft.com/office/drawing/2014/main" xmlns="" id="{8FD0A4A4-D35A-4140-AECB-FB4E5127D036}"/>
                    </a:ext>
                  </a:extLst>
                </p:cNvPr>
                <p:cNvSpPr>
                  <a:spLocks/>
                </p:cNvSpPr>
                <p:nvPr/>
              </p:nvSpPr>
              <p:spPr bwMode="auto">
                <a:xfrm>
                  <a:off x="5499100" y="3233738"/>
                  <a:ext cx="400050" cy="485775"/>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0" name="Freeform 813">
                  <a:extLst>
                    <a:ext uri="{FF2B5EF4-FFF2-40B4-BE49-F238E27FC236}">
                      <a16:creationId xmlns:a16="http://schemas.microsoft.com/office/drawing/2014/main" xmlns="" id="{BB98F9AD-5E11-0D4A-92F8-4D9BC34B83E3}"/>
                    </a:ext>
                  </a:extLst>
                </p:cNvPr>
                <p:cNvSpPr>
                  <a:spLocks/>
                </p:cNvSpPr>
                <p:nvPr/>
              </p:nvSpPr>
              <p:spPr bwMode="auto">
                <a:xfrm>
                  <a:off x="5603875" y="4052888"/>
                  <a:ext cx="533400" cy="447675"/>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1" name="Freeform 815">
                  <a:extLst>
                    <a:ext uri="{FF2B5EF4-FFF2-40B4-BE49-F238E27FC236}">
                      <a16:creationId xmlns:a16="http://schemas.microsoft.com/office/drawing/2014/main" xmlns="" id="{DE6A7A33-8FEA-A447-BA27-AC86A2738B22}"/>
                    </a:ext>
                  </a:extLst>
                </p:cNvPr>
                <p:cNvSpPr>
                  <a:spLocks/>
                </p:cNvSpPr>
                <p:nvPr/>
              </p:nvSpPr>
              <p:spPr bwMode="auto">
                <a:xfrm>
                  <a:off x="6261100" y="3919538"/>
                  <a:ext cx="514350" cy="447675"/>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2" name="Freeform 816">
                  <a:extLst>
                    <a:ext uri="{FF2B5EF4-FFF2-40B4-BE49-F238E27FC236}">
                      <a16:creationId xmlns:a16="http://schemas.microsoft.com/office/drawing/2014/main" xmlns="" id="{C63D7865-8640-274A-994D-D1447B273626}"/>
                    </a:ext>
                  </a:extLst>
                </p:cNvPr>
                <p:cNvSpPr>
                  <a:spLocks/>
                </p:cNvSpPr>
                <p:nvPr/>
              </p:nvSpPr>
              <p:spPr bwMode="auto">
                <a:xfrm>
                  <a:off x="6003925" y="4033838"/>
                  <a:ext cx="476250" cy="466725"/>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3" name="Freeform 817">
                  <a:extLst>
                    <a:ext uri="{FF2B5EF4-FFF2-40B4-BE49-F238E27FC236}">
                      <a16:creationId xmlns:a16="http://schemas.microsoft.com/office/drawing/2014/main" xmlns="" id="{EDEB8B2F-212C-A94D-9BF4-05FA9345B536}"/>
                    </a:ext>
                  </a:extLst>
                </p:cNvPr>
                <p:cNvSpPr>
                  <a:spLocks/>
                </p:cNvSpPr>
                <p:nvPr/>
              </p:nvSpPr>
              <p:spPr bwMode="auto">
                <a:xfrm>
                  <a:off x="6365875" y="3548063"/>
                  <a:ext cx="457200" cy="504825"/>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4" name="Freeform 818">
                  <a:extLst>
                    <a:ext uri="{FF2B5EF4-FFF2-40B4-BE49-F238E27FC236}">
                      <a16:creationId xmlns:a16="http://schemas.microsoft.com/office/drawing/2014/main" xmlns="" id="{E57B7FBA-37E1-0A4C-9ED6-5F8CDFBB05A2}"/>
                    </a:ext>
                  </a:extLst>
                </p:cNvPr>
                <p:cNvSpPr>
                  <a:spLocks/>
                </p:cNvSpPr>
                <p:nvPr/>
              </p:nvSpPr>
              <p:spPr bwMode="auto">
                <a:xfrm>
                  <a:off x="5851525" y="3348038"/>
                  <a:ext cx="352425" cy="447675"/>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5" name="Freeform 819">
                  <a:extLst>
                    <a:ext uri="{FF2B5EF4-FFF2-40B4-BE49-F238E27FC236}">
                      <a16:creationId xmlns:a16="http://schemas.microsoft.com/office/drawing/2014/main" xmlns="" id="{5FE34B3E-2948-4744-823D-C81D0326F903}"/>
                    </a:ext>
                  </a:extLst>
                </p:cNvPr>
                <p:cNvSpPr>
                  <a:spLocks/>
                </p:cNvSpPr>
                <p:nvPr/>
              </p:nvSpPr>
              <p:spPr bwMode="auto">
                <a:xfrm>
                  <a:off x="5318125" y="4014788"/>
                  <a:ext cx="466725" cy="485775"/>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6" name="Freeform 830">
                  <a:extLst>
                    <a:ext uri="{FF2B5EF4-FFF2-40B4-BE49-F238E27FC236}">
                      <a16:creationId xmlns:a16="http://schemas.microsoft.com/office/drawing/2014/main" xmlns="" id="{BEB708D1-7D09-6E49-911D-FB90800726A8}"/>
                    </a:ext>
                  </a:extLst>
                </p:cNvPr>
                <p:cNvSpPr>
                  <a:spLocks/>
                </p:cNvSpPr>
                <p:nvPr/>
              </p:nvSpPr>
              <p:spPr bwMode="auto">
                <a:xfrm>
                  <a:off x="5108575" y="3795713"/>
                  <a:ext cx="428625" cy="438150"/>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7" name="Freeform 853">
                  <a:extLst>
                    <a:ext uri="{FF2B5EF4-FFF2-40B4-BE49-F238E27FC236}">
                      <a16:creationId xmlns:a16="http://schemas.microsoft.com/office/drawing/2014/main" xmlns="" id="{61739057-8D15-7D4C-9F5D-2743FEFC3AB4}"/>
                    </a:ext>
                  </a:extLst>
                </p:cNvPr>
                <p:cNvSpPr>
                  <a:spLocks/>
                </p:cNvSpPr>
                <p:nvPr/>
              </p:nvSpPr>
              <p:spPr bwMode="auto">
                <a:xfrm>
                  <a:off x="3946525" y="3624263"/>
                  <a:ext cx="400050" cy="34290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8" name="Freeform 764">
                  <a:extLst>
                    <a:ext uri="{FF2B5EF4-FFF2-40B4-BE49-F238E27FC236}">
                      <a16:creationId xmlns:a16="http://schemas.microsoft.com/office/drawing/2014/main" xmlns="" id="{E4814E17-FA4D-AA4E-A07E-B2C2B1D8CF77}"/>
                    </a:ext>
                  </a:extLst>
                </p:cNvPr>
                <p:cNvSpPr>
                  <a:spLocks/>
                </p:cNvSpPr>
                <p:nvPr/>
              </p:nvSpPr>
              <p:spPr bwMode="auto">
                <a:xfrm>
                  <a:off x="6127750" y="2043113"/>
                  <a:ext cx="228600" cy="209550"/>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79" name="Freeform 810">
                  <a:extLst>
                    <a:ext uri="{FF2B5EF4-FFF2-40B4-BE49-F238E27FC236}">
                      <a16:creationId xmlns:a16="http://schemas.microsoft.com/office/drawing/2014/main" xmlns="" id="{1BB0FAB2-2877-FB4B-888B-CA2176E5F0F9}"/>
                    </a:ext>
                  </a:extLst>
                </p:cNvPr>
                <p:cNvSpPr>
                  <a:spLocks/>
                </p:cNvSpPr>
                <p:nvPr/>
              </p:nvSpPr>
              <p:spPr bwMode="auto">
                <a:xfrm>
                  <a:off x="6442075" y="3319463"/>
                  <a:ext cx="352425" cy="34290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9525" cmpd="sng">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grpSp>
          <p:nvGrpSpPr>
            <p:cNvPr id="156" name="Group 155">
              <a:extLst>
                <a:ext uri="{FF2B5EF4-FFF2-40B4-BE49-F238E27FC236}">
                  <a16:creationId xmlns:a16="http://schemas.microsoft.com/office/drawing/2014/main" xmlns="" id="{3E73E525-867A-EF43-A364-BCCCB9A88A0D}"/>
                </a:ext>
              </a:extLst>
            </p:cNvPr>
            <p:cNvGrpSpPr/>
            <p:nvPr/>
          </p:nvGrpSpPr>
          <p:grpSpPr>
            <a:xfrm>
              <a:off x="285511" y="2251448"/>
              <a:ext cx="6839360" cy="3979901"/>
              <a:chOff x="1060450" y="1395413"/>
              <a:chExt cx="5581650" cy="3248025"/>
            </a:xfrm>
            <a:solidFill>
              <a:schemeClr val="bg1">
                <a:lumMod val="65000"/>
              </a:schemeClr>
            </a:solidFill>
          </p:grpSpPr>
          <p:sp>
            <p:nvSpPr>
              <p:cNvPr id="157" name="Freeform 759">
                <a:extLst>
                  <a:ext uri="{FF2B5EF4-FFF2-40B4-BE49-F238E27FC236}">
                    <a16:creationId xmlns:a16="http://schemas.microsoft.com/office/drawing/2014/main" xmlns="" id="{B03151CE-748E-7D41-8430-97C2EC053000}"/>
                  </a:ext>
                </a:extLst>
              </p:cNvPr>
              <p:cNvSpPr>
                <a:spLocks/>
              </p:cNvSpPr>
              <p:nvPr/>
            </p:nvSpPr>
            <p:spPr bwMode="auto">
              <a:xfrm>
                <a:off x="5537200" y="1814513"/>
                <a:ext cx="295275" cy="400050"/>
              </a:xfrm>
              <a:custGeom>
                <a:avLst/>
                <a:gdLst/>
                <a:ahLst/>
                <a:cxnLst>
                  <a:cxn ang="0">
                    <a:pos x="96" y="0"/>
                  </a:cxn>
                  <a:cxn ang="0">
                    <a:pos x="108" y="6"/>
                  </a:cxn>
                  <a:cxn ang="0">
                    <a:pos x="150" y="6"/>
                  </a:cxn>
                  <a:cxn ang="0">
                    <a:pos x="186" y="198"/>
                  </a:cxn>
                  <a:cxn ang="0">
                    <a:pos x="180" y="222"/>
                  </a:cxn>
                  <a:cxn ang="0">
                    <a:pos x="150" y="228"/>
                  </a:cxn>
                  <a:cxn ang="0">
                    <a:pos x="138" y="234"/>
                  </a:cxn>
                  <a:cxn ang="0">
                    <a:pos x="126" y="252"/>
                  </a:cxn>
                  <a:cxn ang="0">
                    <a:pos x="102" y="246"/>
                  </a:cxn>
                  <a:cxn ang="0">
                    <a:pos x="90" y="234"/>
                  </a:cxn>
                  <a:cxn ang="0">
                    <a:pos x="90" y="222"/>
                  </a:cxn>
                  <a:cxn ang="0">
                    <a:pos x="84" y="216"/>
                  </a:cxn>
                  <a:cxn ang="0">
                    <a:pos x="72" y="198"/>
                  </a:cxn>
                  <a:cxn ang="0">
                    <a:pos x="66" y="186"/>
                  </a:cxn>
                  <a:cxn ang="0">
                    <a:pos x="6" y="144"/>
                  </a:cxn>
                  <a:cxn ang="0">
                    <a:pos x="0" y="66"/>
                  </a:cxn>
                  <a:cxn ang="0">
                    <a:pos x="0" y="30"/>
                  </a:cxn>
                  <a:cxn ang="0">
                    <a:pos x="72" y="18"/>
                  </a:cxn>
                  <a:cxn ang="0">
                    <a:pos x="72" y="12"/>
                  </a:cxn>
                  <a:cxn ang="0">
                    <a:pos x="84" y="6"/>
                  </a:cxn>
                  <a:cxn ang="0">
                    <a:pos x="90" y="0"/>
                  </a:cxn>
                  <a:cxn ang="0">
                    <a:pos x="96" y="0"/>
                  </a:cxn>
                </a:cxnLst>
                <a:rect l="0" t="0" r="r" b="b"/>
                <a:pathLst>
                  <a:path w="186" h="252">
                    <a:moveTo>
                      <a:pt x="96" y="0"/>
                    </a:moveTo>
                    <a:lnTo>
                      <a:pt x="108" y="6"/>
                    </a:lnTo>
                    <a:lnTo>
                      <a:pt x="150" y="6"/>
                    </a:lnTo>
                    <a:lnTo>
                      <a:pt x="186" y="198"/>
                    </a:lnTo>
                    <a:lnTo>
                      <a:pt x="180" y="222"/>
                    </a:lnTo>
                    <a:lnTo>
                      <a:pt x="150" y="228"/>
                    </a:lnTo>
                    <a:lnTo>
                      <a:pt x="138" y="234"/>
                    </a:lnTo>
                    <a:lnTo>
                      <a:pt x="126" y="252"/>
                    </a:lnTo>
                    <a:lnTo>
                      <a:pt x="102" y="246"/>
                    </a:lnTo>
                    <a:lnTo>
                      <a:pt x="90" y="234"/>
                    </a:lnTo>
                    <a:lnTo>
                      <a:pt x="90" y="222"/>
                    </a:lnTo>
                    <a:lnTo>
                      <a:pt x="84" y="216"/>
                    </a:lnTo>
                    <a:lnTo>
                      <a:pt x="72" y="198"/>
                    </a:lnTo>
                    <a:lnTo>
                      <a:pt x="66" y="186"/>
                    </a:lnTo>
                    <a:lnTo>
                      <a:pt x="6" y="144"/>
                    </a:lnTo>
                    <a:lnTo>
                      <a:pt x="0" y="66"/>
                    </a:lnTo>
                    <a:lnTo>
                      <a:pt x="0" y="30"/>
                    </a:lnTo>
                    <a:lnTo>
                      <a:pt x="72" y="18"/>
                    </a:lnTo>
                    <a:lnTo>
                      <a:pt x="72" y="12"/>
                    </a:lnTo>
                    <a:lnTo>
                      <a:pt x="84" y="6"/>
                    </a:lnTo>
                    <a:lnTo>
                      <a:pt x="90" y="0"/>
                    </a:lnTo>
                    <a:lnTo>
                      <a:pt x="9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8" name="Freeform 762">
                <a:extLst>
                  <a:ext uri="{FF2B5EF4-FFF2-40B4-BE49-F238E27FC236}">
                    <a16:creationId xmlns:a16="http://schemas.microsoft.com/office/drawing/2014/main" xmlns="" id="{60CA29B2-5F4E-F048-9E63-0F0F1B6B9F0B}"/>
                  </a:ext>
                </a:extLst>
              </p:cNvPr>
              <p:cNvSpPr>
                <a:spLocks/>
              </p:cNvSpPr>
              <p:nvPr/>
            </p:nvSpPr>
            <p:spPr bwMode="auto">
              <a:xfrm>
                <a:off x="5784850" y="1423988"/>
                <a:ext cx="266700" cy="381000"/>
              </a:xfrm>
              <a:custGeom>
                <a:avLst/>
                <a:gdLst/>
                <a:ahLst/>
                <a:cxnLst>
                  <a:cxn ang="0">
                    <a:pos x="6" y="30"/>
                  </a:cxn>
                  <a:cxn ang="0">
                    <a:pos x="0" y="18"/>
                  </a:cxn>
                  <a:cxn ang="0">
                    <a:pos x="6" y="18"/>
                  </a:cxn>
                  <a:cxn ang="0">
                    <a:pos x="12" y="6"/>
                  </a:cxn>
                  <a:cxn ang="0">
                    <a:pos x="12" y="0"/>
                  </a:cxn>
                  <a:cxn ang="0">
                    <a:pos x="18" y="0"/>
                  </a:cxn>
                  <a:cxn ang="0">
                    <a:pos x="30" y="0"/>
                  </a:cxn>
                  <a:cxn ang="0">
                    <a:pos x="36" y="6"/>
                  </a:cxn>
                  <a:cxn ang="0">
                    <a:pos x="42" y="12"/>
                  </a:cxn>
                  <a:cxn ang="0">
                    <a:pos x="42" y="24"/>
                  </a:cxn>
                  <a:cxn ang="0">
                    <a:pos x="42" y="36"/>
                  </a:cxn>
                  <a:cxn ang="0">
                    <a:pos x="54" y="48"/>
                  </a:cxn>
                  <a:cxn ang="0">
                    <a:pos x="60" y="54"/>
                  </a:cxn>
                  <a:cxn ang="0">
                    <a:pos x="72" y="54"/>
                  </a:cxn>
                  <a:cxn ang="0">
                    <a:pos x="78" y="54"/>
                  </a:cxn>
                  <a:cxn ang="0">
                    <a:pos x="96" y="60"/>
                  </a:cxn>
                  <a:cxn ang="0">
                    <a:pos x="108" y="66"/>
                  </a:cxn>
                  <a:cxn ang="0">
                    <a:pos x="120" y="78"/>
                  </a:cxn>
                  <a:cxn ang="0">
                    <a:pos x="126" y="90"/>
                  </a:cxn>
                  <a:cxn ang="0">
                    <a:pos x="126" y="102"/>
                  </a:cxn>
                  <a:cxn ang="0">
                    <a:pos x="132" y="120"/>
                  </a:cxn>
                  <a:cxn ang="0">
                    <a:pos x="138" y="132"/>
                  </a:cxn>
                  <a:cxn ang="0">
                    <a:pos x="150" y="144"/>
                  </a:cxn>
                  <a:cxn ang="0">
                    <a:pos x="156" y="150"/>
                  </a:cxn>
                  <a:cxn ang="0">
                    <a:pos x="168" y="168"/>
                  </a:cxn>
                  <a:cxn ang="0">
                    <a:pos x="168" y="186"/>
                  </a:cxn>
                  <a:cxn ang="0">
                    <a:pos x="78" y="234"/>
                  </a:cxn>
                  <a:cxn ang="0">
                    <a:pos x="60" y="240"/>
                  </a:cxn>
                  <a:cxn ang="0">
                    <a:pos x="60" y="234"/>
                  </a:cxn>
                  <a:cxn ang="0">
                    <a:pos x="60" y="228"/>
                  </a:cxn>
                  <a:cxn ang="0">
                    <a:pos x="54" y="222"/>
                  </a:cxn>
                  <a:cxn ang="0">
                    <a:pos x="48" y="222"/>
                  </a:cxn>
                  <a:cxn ang="0">
                    <a:pos x="42" y="228"/>
                  </a:cxn>
                  <a:cxn ang="0">
                    <a:pos x="36" y="228"/>
                  </a:cxn>
                  <a:cxn ang="0">
                    <a:pos x="30" y="222"/>
                  </a:cxn>
                  <a:cxn ang="0">
                    <a:pos x="30" y="204"/>
                  </a:cxn>
                  <a:cxn ang="0">
                    <a:pos x="36" y="192"/>
                  </a:cxn>
                  <a:cxn ang="0">
                    <a:pos x="42" y="180"/>
                  </a:cxn>
                  <a:cxn ang="0">
                    <a:pos x="42" y="162"/>
                  </a:cxn>
                  <a:cxn ang="0">
                    <a:pos x="42" y="156"/>
                  </a:cxn>
                  <a:cxn ang="0">
                    <a:pos x="30" y="144"/>
                  </a:cxn>
                  <a:cxn ang="0">
                    <a:pos x="24" y="138"/>
                  </a:cxn>
                  <a:cxn ang="0">
                    <a:pos x="24" y="132"/>
                  </a:cxn>
                  <a:cxn ang="0">
                    <a:pos x="30" y="132"/>
                  </a:cxn>
                  <a:cxn ang="0">
                    <a:pos x="36" y="132"/>
                  </a:cxn>
                  <a:cxn ang="0">
                    <a:pos x="48" y="120"/>
                  </a:cxn>
                  <a:cxn ang="0">
                    <a:pos x="54" y="114"/>
                  </a:cxn>
                  <a:cxn ang="0">
                    <a:pos x="54" y="108"/>
                  </a:cxn>
                  <a:cxn ang="0">
                    <a:pos x="48" y="108"/>
                  </a:cxn>
                  <a:cxn ang="0">
                    <a:pos x="42" y="108"/>
                  </a:cxn>
                  <a:cxn ang="0">
                    <a:pos x="30" y="108"/>
                  </a:cxn>
                  <a:cxn ang="0">
                    <a:pos x="30" y="102"/>
                  </a:cxn>
                  <a:cxn ang="0">
                    <a:pos x="30" y="96"/>
                  </a:cxn>
                  <a:cxn ang="0">
                    <a:pos x="24" y="90"/>
                  </a:cxn>
                  <a:cxn ang="0">
                    <a:pos x="18" y="84"/>
                  </a:cxn>
                  <a:cxn ang="0">
                    <a:pos x="12" y="78"/>
                  </a:cxn>
                  <a:cxn ang="0">
                    <a:pos x="12" y="66"/>
                  </a:cxn>
                  <a:cxn ang="0">
                    <a:pos x="12" y="60"/>
                  </a:cxn>
                  <a:cxn ang="0">
                    <a:pos x="12" y="48"/>
                  </a:cxn>
                  <a:cxn ang="0">
                    <a:pos x="12" y="36"/>
                  </a:cxn>
                  <a:cxn ang="0">
                    <a:pos x="6" y="30"/>
                  </a:cxn>
                </a:cxnLst>
                <a:rect l="0" t="0" r="r" b="b"/>
                <a:pathLst>
                  <a:path w="168" h="240">
                    <a:moveTo>
                      <a:pt x="6" y="30"/>
                    </a:moveTo>
                    <a:lnTo>
                      <a:pt x="0" y="18"/>
                    </a:lnTo>
                    <a:lnTo>
                      <a:pt x="6" y="18"/>
                    </a:lnTo>
                    <a:lnTo>
                      <a:pt x="12" y="6"/>
                    </a:lnTo>
                    <a:lnTo>
                      <a:pt x="12" y="0"/>
                    </a:lnTo>
                    <a:lnTo>
                      <a:pt x="18" y="0"/>
                    </a:lnTo>
                    <a:lnTo>
                      <a:pt x="30" y="0"/>
                    </a:lnTo>
                    <a:lnTo>
                      <a:pt x="36" y="6"/>
                    </a:lnTo>
                    <a:lnTo>
                      <a:pt x="42" y="12"/>
                    </a:lnTo>
                    <a:lnTo>
                      <a:pt x="42" y="24"/>
                    </a:lnTo>
                    <a:lnTo>
                      <a:pt x="42" y="36"/>
                    </a:lnTo>
                    <a:lnTo>
                      <a:pt x="54" y="48"/>
                    </a:lnTo>
                    <a:lnTo>
                      <a:pt x="60" y="54"/>
                    </a:lnTo>
                    <a:lnTo>
                      <a:pt x="72" y="54"/>
                    </a:lnTo>
                    <a:lnTo>
                      <a:pt x="78" y="54"/>
                    </a:lnTo>
                    <a:lnTo>
                      <a:pt x="96" y="60"/>
                    </a:lnTo>
                    <a:lnTo>
                      <a:pt x="108" y="66"/>
                    </a:lnTo>
                    <a:lnTo>
                      <a:pt x="120" y="78"/>
                    </a:lnTo>
                    <a:lnTo>
                      <a:pt x="126" y="90"/>
                    </a:lnTo>
                    <a:lnTo>
                      <a:pt x="126" y="102"/>
                    </a:lnTo>
                    <a:lnTo>
                      <a:pt x="132" y="120"/>
                    </a:lnTo>
                    <a:lnTo>
                      <a:pt x="138" y="132"/>
                    </a:lnTo>
                    <a:lnTo>
                      <a:pt x="150" y="144"/>
                    </a:lnTo>
                    <a:lnTo>
                      <a:pt x="156" y="150"/>
                    </a:lnTo>
                    <a:lnTo>
                      <a:pt x="168" y="168"/>
                    </a:lnTo>
                    <a:lnTo>
                      <a:pt x="168" y="186"/>
                    </a:lnTo>
                    <a:lnTo>
                      <a:pt x="78" y="234"/>
                    </a:lnTo>
                    <a:lnTo>
                      <a:pt x="60" y="240"/>
                    </a:lnTo>
                    <a:lnTo>
                      <a:pt x="60" y="234"/>
                    </a:lnTo>
                    <a:lnTo>
                      <a:pt x="60" y="228"/>
                    </a:lnTo>
                    <a:lnTo>
                      <a:pt x="54" y="222"/>
                    </a:lnTo>
                    <a:lnTo>
                      <a:pt x="48" y="222"/>
                    </a:lnTo>
                    <a:lnTo>
                      <a:pt x="42" y="228"/>
                    </a:lnTo>
                    <a:lnTo>
                      <a:pt x="36" y="228"/>
                    </a:lnTo>
                    <a:lnTo>
                      <a:pt x="30" y="222"/>
                    </a:lnTo>
                    <a:lnTo>
                      <a:pt x="30" y="204"/>
                    </a:lnTo>
                    <a:lnTo>
                      <a:pt x="36" y="192"/>
                    </a:lnTo>
                    <a:lnTo>
                      <a:pt x="42" y="180"/>
                    </a:lnTo>
                    <a:lnTo>
                      <a:pt x="42" y="162"/>
                    </a:lnTo>
                    <a:lnTo>
                      <a:pt x="42" y="156"/>
                    </a:lnTo>
                    <a:lnTo>
                      <a:pt x="30" y="144"/>
                    </a:lnTo>
                    <a:lnTo>
                      <a:pt x="24" y="138"/>
                    </a:lnTo>
                    <a:lnTo>
                      <a:pt x="24" y="132"/>
                    </a:lnTo>
                    <a:lnTo>
                      <a:pt x="30" y="132"/>
                    </a:lnTo>
                    <a:lnTo>
                      <a:pt x="36" y="132"/>
                    </a:lnTo>
                    <a:lnTo>
                      <a:pt x="48" y="120"/>
                    </a:lnTo>
                    <a:lnTo>
                      <a:pt x="54" y="114"/>
                    </a:lnTo>
                    <a:lnTo>
                      <a:pt x="54" y="108"/>
                    </a:lnTo>
                    <a:lnTo>
                      <a:pt x="48" y="108"/>
                    </a:lnTo>
                    <a:lnTo>
                      <a:pt x="42" y="108"/>
                    </a:lnTo>
                    <a:lnTo>
                      <a:pt x="30" y="108"/>
                    </a:lnTo>
                    <a:lnTo>
                      <a:pt x="30" y="102"/>
                    </a:lnTo>
                    <a:lnTo>
                      <a:pt x="30" y="96"/>
                    </a:lnTo>
                    <a:lnTo>
                      <a:pt x="24" y="90"/>
                    </a:lnTo>
                    <a:lnTo>
                      <a:pt x="18" y="84"/>
                    </a:lnTo>
                    <a:lnTo>
                      <a:pt x="12" y="78"/>
                    </a:lnTo>
                    <a:lnTo>
                      <a:pt x="12" y="66"/>
                    </a:lnTo>
                    <a:lnTo>
                      <a:pt x="12" y="60"/>
                    </a:lnTo>
                    <a:lnTo>
                      <a:pt x="12" y="48"/>
                    </a:lnTo>
                    <a:lnTo>
                      <a:pt x="12" y="36"/>
                    </a:lnTo>
                    <a:lnTo>
                      <a:pt x="6" y="3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59" name="Freeform 763">
                <a:extLst>
                  <a:ext uri="{FF2B5EF4-FFF2-40B4-BE49-F238E27FC236}">
                    <a16:creationId xmlns:a16="http://schemas.microsoft.com/office/drawing/2014/main" xmlns="" id="{DCD0A646-0204-F444-970B-DEFB1571E65A}"/>
                  </a:ext>
                </a:extLst>
              </p:cNvPr>
              <p:cNvSpPr>
                <a:spLocks/>
              </p:cNvSpPr>
              <p:nvPr/>
            </p:nvSpPr>
            <p:spPr bwMode="auto">
              <a:xfrm>
                <a:off x="5680075" y="1452563"/>
                <a:ext cx="200025" cy="371475"/>
              </a:xfrm>
              <a:custGeom>
                <a:avLst/>
                <a:gdLst/>
                <a:ahLst/>
                <a:cxnLst>
                  <a:cxn ang="0">
                    <a:pos x="120" y="204"/>
                  </a:cxn>
                  <a:cxn ang="0">
                    <a:pos x="126" y="210"/>
                  </a:cxn>
                  <a:cxn ang="0">
                    <a:pos x="126" y="216"/>
                  </a:cxn>
                  <a:cxn ang="0">
                    <a:pos x="126" y="222"/>
                  </a:cxn>
                  <a:cxn ang="0">
                    <a:pos x="60" y="234"/>
                  </a:cxn>
                  <a:cxn ang="0">
                    <a:pos x="18" y="234"/>
                  </a:cxn>
                  <a:cxn ang="0">
                    <a:pos x="6" y="228"/>
                  </a:cxn>
                  <a:cxn ang="0">
                    <a:pos x="18" y="168"/>
                  </a:cxn>
                  <a:cxn ang="0">
                    <a:pos x="6" y="78"/>
                  </a:cxn>
                  <a:cxn ang="0">
                    <a:pos x="0" y="18"/>
                  </a:cxn>
                  <a:cxn ang="0">
                    <a:pos x="6" y="18"/>
                  </a:cxn>
                  <a:cxn ang="0">
                    <a:pos x="24" y="12"/>
                  </a:cxn>
                  <a:cxn ang="0">
                    <a:pos x="36" y="6"/>
                  </a:cxn>
                  <a:cxn ang="0">
                    <a:pos x="36" y="0"/>
                  </a:cxn>
                  <a:cxn ang="0">
                    <a:pos x="42" y="0"/>
                  </a:cxn>
                  <a:cxn ang="0">
                    <a:pos x="48" y="0"/>
                  </a:cxn>
                  <a:cxn ang="0">
                    <a:pos x="54" y="6"/>
                  </a:cxn>
                  <a:cxn ang="0">
                    <a:pos x="66" y="0"/>
                  </a:cxn>
                  <a:cxn ang="0">
                    <a:pos x="72" y="12"/>
                  </a:cxn>
                  <a:cxn ang="0">
                    <a:pos x="78" y="18"/>
                  </a:cxn>
                  <a:cxn ang="0">
                    <a:pos x="78" y="30"/>
                  </a:cxn>
                  <a:cxn ang="0">
                    <a:pos x="78" y="42"/>
                  </a:cxn>
                  <a:cxn ang="0">
                    <a:pos x="78" y="48"/>
                  </a:cxn>
                  <a:cxn ang="0">
                    <a:pos x="78" y="60"/>
                  </a:cxn>
                  <a:cxn ang="0">
                    <a:pos x="84" y="66"/>
                  </a:cxn>
                  <a:cxn ang="0">
                    <a:pos x="90" y="72"/>
                  </a:cxn>
                  <a:cxn ang="0">
                    <a:pos x="96" y="78"/>
                  </a:cxn>
                  <a:cxn ang="0">
                    <a:pos x="96" y="84"/>
                  </a:cxn>
                  <a:cxn ang="0">
                    <a:pos x="96" y="90"/>
                  </a:cxn>
                  <a:cxn ang="0">
                    <a:pos x="108" y="90"/>
                  </a:cxn>
                  <a:cxn ang="0">
                    <a:pos x="114" y="90"/>
                  </a:cxn>
                  <a:cxn ang="0">
                    <a:pos x="120" y="90"/>
                  </a:cxn>
                  <a:cxn ang="0">
                    <a:pos x="120" y="96"/>
                  </a:cxn>
                  <a:cxn ang="0">
                    <a:pos x="114" y="102"/>
                  </a:cxn>
                  <a:cxn ang="0">
                    <a:pos x="114" y="108"/>
                  </a:cxn>
                  <a:cxn ang="0">
                    <a:pos x="102" y="114"/>
                  </a:cxn>
                  <a:cxn ang="0">
                    <a:pos x="96" y="114"/>
                  </a:cxn>
                  <a:cxn ang="0">
                    <a:pos x="90" y="114"/>
                  </a:cxn>
                  <a:cxn ang="0">
                    <a:pos x="90" y="120"/>
                  </a:cxn>
                  <a:cxn ang="0">
                    <a:pos x="96" y="120"/>
                  </a:cxn>
                  <a:cxn ang="0">
                    <a:pos x="96" y="126"/>
                  </a:cxn>
                  <a:cxn ang="0">
                    <a:pos x="108" y="138"/>
                  </a:cxn>
                  <a:cxn ang="0">
                    <a:pos x="108" y="144"/>
                  </a:cxn>
                  <a:cxn ang="0">
                    <a:pos x="108" y="162"/>
                  </a:cxn>
                  <a:cxn ang="0">
                    <a:pos x="102" y="174"/>
                  </a:cxn>
                  <a:cxn ang="0">
                    <a:pos x="96" y="186"/>
                  </a:cxn>
                  <a:cxn ang="0">
                    <a:pos x="96" y="204"/>
                  </a:cxn>
                  <a:cxn ang="0">
                    <a:pos x="102" y="210"/>
                  </a:cxn>
                  <a:cxn ang="0">
                    <a:pos x="108" y="210"/>
                  </a:cxn>
                  <a:cxn ang="0">
                    <a:pos x="114" y="204"/>
                  </a:cxn>
                  <a:cxn ang="0">
                    <a:pos x="120" y="204"/>
                  </a:cxn>
                </a:cxnLst>
                <a:rect l="0" t="0" r="r" b="b"/>
                <a:pathLst>
                  <a:path w="126" h="234">
                    <a:moveTo>
                      <a:pt x="120" y="204"/>
                    </a:moveTo>
                    <a:lnTo>
                      <a:pt x="126" y="210"/>
                    </a:lnTo>
                    <a:lnTo>
                      <a:pt x="126" y="216"/>
                    </a:lnTo>
                    <a:lnTo>
                      <a:pt x="126" y="222"/>
                    </a:lnTo>
                    <a:lnTo>
                      <a:pt x="60" y="234"/>
                    </a:lnTo>
                    <a:lnTo>
                      <a:pt x="18" y="234"/>
                    </a:lnTo>
                    <a:lnTo>
                      <a:pt x="6" y="228"/>
                    </a:lnTo>
                    <a:lnTo>
                      <a:pt x="18" y="168"/>
                    </a:lnTo>
                    <a:lnTo>
                      <a:pt x="6" y="78"/>
                    </a:lnTo>
                    <a:lnTo>
                      <a:pt x="0" y="18"/>
                    </a:lnTo>
                    <a:lnTo>
                      <a:pt x="6" y="18"/>
                    </a:lnTo>
                    <a:lnTo>
                      <a:pt x="24" y="12"/>
                    </a:lnTo>
                    <a:lnTo>
                      <a:pt x="36" y="6"/>
                    </a:lnTo>
                    <a:lnTo>
                      <a:pt x="36" y="0"/>
                    </a:lnTo>
                    <a:lnTo>
                      <a:pt x="42" y="0"/>
                    </a:lnTo>
                    <a:lnTo>
                      <a:pt x="48" y="0"/>
                    </a:lnTo>
                    <a:lnTo>
                      <a:pt x="54" y="6"/>
                    </a:lnTo>
                    <a:lnTo>
                      <a:pt x="66" y="0"/>
                    </a:lnTo>
                    <a:lnTo>
                      <a:pt x="72" y="12"/>
                    </a:lnTo>
                    <a:lnTo>
                      <a:pt x="78" y="18"/>
                    </a:lnTo>
                    <a:lnTo>
                      <a:pt x="78" y="30"/>
                    </a:lnTo>
                    <a:lnTo>
                      <a:pt x="78" y="42"/>
                    </a:lnTo>
                    <a:lnTo>
                      <a:pt x="78" y="48"/>
                    </a:lnTo>
                    <a:lnTo>
                      <a:pt x="78" y="60"/>
                    </a:lnTo>
                    <a:lnTo>
                      <a:pt x="84" y="66"/>
                    </a:lnTo>
                    <a:lnTo>
                      <a:pt x="90" y="72"/>
                    </a:lnTo>
                    <a:lnTo>
                      <a:pt x="96" y="78"/>
                    </a:lnTo>
                    <a:lnTo>
                      <a:pt x="96" y="84"/>
                    </a:lnTo>
                    <a:lnTo>
                      <a:pt x="96" y="90"/>
                    </a:lnTo>
                    <a:lnTo>
                      <a:pt x="108" y="90"/>
                    </a:lnTo>
                    <a:lnTo>
                      <a:pt x="114" y="90"/>
                    </a:lnTo>
                    <a:lnTo>
                      <a:pt x="120" y="90"/>
                    </a:lnTo>
                    <a:lnTo>
                      <a:pt x="120" y="96"/>
                    </a:lnTo>
                    <a:lnTo>
                      <a:pt x="114" y="102"/>
                    </a:lnTo>
                    <a:lnTo>
                      <a:pt x="114" y="108"/>
                    </a:lnTo>
                    <a:lnTo>
                      <a:pt x="102" y="114"/>
                    </a:lnTo>
                    <a:lnTo>
                      <a:pt x="96" y="114"/>
                    </a:lnTo>
                    <a:lnTo>
                      <a:pt x="90" y="114"/>
                    </a:lnTo>
                    <a:lnTo>
                      <a:pt x="90" y="120"/>
                    </a:lnTo>
                    <a:lnTo>
                      <a:pt x="96" y="120"/>
                    </a:lnTo>
                    <a:lnTo>
                      <a:pt x="96" y="126"/>
                    </a:lnTo>
                    <a:lnTo>
                      <a:pt x="108" y="138"/>
                    </a:lnTo>
                    <a:lnTo>
                      <a:pt x="108" y="144"/>
                    </a:lnTo>
                    <a:lnTo>
                      <a:pt x="108" y="162"/>
                    </a:lnTo>
                    <a:lnTo>
                      <a:pt x="102" y="174"/>
                    </a:lnTo>
                    <a:lnTo>
                      <a:pt x="96" y="186"/>
                    </a:lnTo>
                    <a:lnTo>
                      <a:pt x="96" y="204"/>
                    </a:lnTo>
                    <a:lnTo>
                      <a:pt x="102" y="210"/>
                    </a:lnTo>
                    <a:lnTo>
                      <a:pt x="108" y="210"/>
                    </a:lnTo>
                    <a:lnTo>
                      <a:pt x="114" y="204"/>
                    </a:lnTo>
                    <a:lnTo>
                      <a:pt x="120" y="20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0" name="Freeform 765">
                <a:extLst>
                  <a:ext uri="{FF2B5EF4-FFF2-40B4-BE49-F238E27FC236}">
                    <a16:creationId xmlns:a16="http://schemas.microsoft.com/office/drawing/2014/main" xmlns="" id="{F2FED1B6-9743-484C-A0BB-19B58D104705}"/>
                  </a:ext>
                </a:extLst>
              </p:cNvPr>
              <p:cNvSpPr>
                <a:spLocks/>
              </p:cNvSpPr>
              <p:nvPr/>
            </p:nvSpPr>
            <p:spPr bwMode="auto">
              <a:xfrm>
                <a:off x="6061075" y="1776413"/>
                <a:ext cx="304800" cy="333375"/>
              </a:xfrm>
              <a:custGeom>
                <a:avLst/>
                <a:gdLst/>
                <a:ahLst/>
                <a:cxnLst>
                  <a:cxn ang="0">
                    <a:pos x="18" y="186"/>
                  </a:cxn>
                  <a:cxn ang="0">
                    <a:pos x="18" y="198"/>
                  </a:cxn>
                  <a:cxn ang="0">
                    <a:pos x="12" y="198"/>
                  </a:cxn>
                  <a:cxn ang="0">
                    <a:pos x="12" y="204"/>
                  </a:cxn>
                  <a:cxn ang="0">
                    <a:pos x="18" y="210"/>
                  </a:cxn>
                  <a:cxn ang="0">
                    <a:pos x="24" y="210"/>
                  </a:cxn>
                  <a:cxn ang="0">
                    <a:pos x="36" y="204"/>
                  </a:cxn>
                  <a:cxn ang="0">
                    <a:pos x="42" y="204"/>
                  </a:cxn>
                  <a:cxn ang="0">
                    <a:pos x="54" y="210"/>
                  </a:cxn>
                  <a:cxn ang="0">
                    <a:pos x="60" y="204"/>
                  </a:cxn>
                  <a:cxn ang="0">
                    <a:pos x="66" y="198"/>
                  </a:cxn>
                  <a:cxn ang="0">
                    <a:pos x="72" y="192"/>
                  </a:cxn>
                  <a:cxn ang="0">
                    <a:pos x="78" y="186"/>
                  </a:cxn>
                  <a:cxn ang="0">
                    <a:pos x="84" y="174"/>
                  </a:cxn>
                  <a:cxn ang="0">
                    <a:pos x="90" y="168"/>
                  </a:cxn>
                  <a:cxn ang="0">
                    <a:pos x="96" y="168"/>
                  </a:cxn>
                  <a:cxn ang="0">
                    <a:pos x="102" y="168"/>
                  </a:cxn>
                  <a:cxn ang="0">
                    <a:pos x="120" y="168"/>
                  </a:cxn>
                  <a:cxn ang="0">
                    <a:pos x="132" y="174"/>
                  </a:cxn>
                  <a:cxn ang="0">
                    <a:pos x="138" y="180"/>
                  </a:cxn>
                  <a:cxn ang="0">
                    <a:pos x="144" y="180"/>
                  </a:cxn>
                  <a:cxn ang="0">
                    <a:pos x="144" y="174"/>
                  </a:cxn>
                  <a:cxn ang="0">
                    <a:pos x="150" y="174"/>
                  </a:cxn>
                  <a:cxn ang="0">
                    <a:pos x="144" y="174"/>
                  </a:cxn>
                  <a:cxn ang="0">
                    <a:pos x="192" y="48"/>
                  </a:cxn>
                  <a:cxn ang="0">
                    <a:pos x="192" y="36"/>
                  </a:cxn>
                  <a:cxn ang="0">
                    <a:pos x="180" y="36"/>
                  </a:cxn>
                  <a:cxn ang="0">
                    <a:pos x="174" y="30"/>
                  </a:cxn>
                  <a:cxn ang="0">
                    <a:pos x="174" y="24"/>
                  </a:cxn>
                  <a:cxn ang="0">
                    <a:pos x="168" y="24"/>
                  </a:cxn>
                  <a:cxn ang="0">
                    <a:pos x="162" y="24"/>
                  </a:cxn>
                  <a:cxn ang="0">
                    <a:pos x="150" y="24"/>
                  </a:cxn>
                  <a:cxn ang="0">
                    <a:pos x="144" y="24"/>
                  </a:cxn>
                  <a:cxn ang="0">
                    <a:pos x="138" y="30"/>
                  </a:cxn>
                  <a:cxn ang="0">
                    <a:pos x="126" y="30"/>
                  </a:cxn>
                  <a:cxn ang="0">
                    <a:pos x="108" y="36"/>
                  </a:cxn>
                  <a:cxn ang="0">
                    <a:pos x="96" y="36"/>
                  </a:cxn>
                  <a:cxn ang="0">
                    <a:pos x="84" y="36"/>
                  </a:cxn>
                  <a:cxn ang="0">
                    <a:pos x="66" y="30"/>
                  </a:cxn>
                  <a:cxn ang="0">
                    <a:pos x="48" y="24"/>
                  </a:cxn>
                  <a:cxn ang="0">
                    <a:pos x="30" y="18"/>
                  </a:cxn>
                  <a:cxn ang="0">
                    <a:pos x="12" y="18"/>
                  </a:cxn>
                  <a:cxn ang="0">
                    <a:pos x="6" y="6"/>
                  </a:cxn>
                  <a:cxn ang="0">
                    <a:pos x="0" y="0"/>
                  </a:cxn>
                  <a:cxn ang="0">
                    <a:pos x="24" y="174"/>
                  </a:cxn>
                  <a:cxn ang="0">
                    <a:pos x="18" y="186"/>
                  </a:cxn>
                </a:cxnLst>
                <a:rect l="0" t="0" r="r" b="b"/>
                <a:pathLst>
                  <a:path w="192" h="210">
                    <a:moveTo>
                      <a:pt x="18" y="186"/>
                    </a:moveTo>
                    <a:lnTo>
                      <a:pt x="18" y="198"/>
                    </a:lnTo>
                    <a:lnTo>
                      <a:pt x="12" y="198"/>
                    </a:lnTo>
                    <a:lnTo>
                      <a:pt x="12" y="204"/>
                    </a:lnTo>
                    <a:lnTo>
                      <a:pt x="18" y="210"/>
                    </a:lnTo>
                    <a:lnTo>
                      <a:pt x="24" y="210"/>
                    </a:lnTo>
                    <a:lnTo>
                      <a:pt x="36" y="204"/>
                    </a:lnTo>
                    <a:lnTo>
                      <a:pt x="42" y="204"/>
                    </a:lnTo>
                    <a:lnTo>
                      <a:pt x="54" y="210"/>
                    </a:lnTo>
                    <a:lnTo>
                      <a:pt x="60" y="204"/>
                    </a:lnTo>
                    <a:lnTo>
                      <a:pt x="66" y="198"/>
                    </a:lnTo>
                    <a:lnTo>
                      <a:pt x="72" y="192"/>
                    </a:lnTo>
                    <a:lnTo>
                      <a:pt x="78" y="186"/>
                    </a:lnTo>
                    <a:lnTo>
                      <a:pt x="84" y="174"/>
                    </a:lnTo>
                    <a:lnTo>
                      <a:pt x="90" y="168"/>
                    </a:lnTo>
                    <a:lnTo>
                      <a:pt x="96" y="168"/>
                    </a:lnTo>
                    <a:lnTo>
                      <a:pt x="102" y="168"/>
                    </a:lnTo>
                    <a:lnTo>
                      <a:pt x="120" y="168"/>
                    </a:lnTo>
                    <a:lnTo>
                      <a:pt x="132" y="174"/>
                    </a:lnTo>
                    <a:lnTo>
                      <a:pt x="138" y="180"/>
                    </a:lnTo>
                    <a:lnTo>
                      <a:pt x="144" y="180"/>
                    </a:lnTo>
                    <a:lnTo>
                      <a:pt x="144" y="174"/>
                    </a:lnTo>
                    <a:lnTo>
                      <a:pt x="150" y="174"/>
                    </a:lnTo>
                    <a:lnTo>
                      <a:pt x="144" y="174"/>
                    </a:lnTo>
                    <a:lnTo>
                      <a:pt x="192" y="48"/>
                    </a:lnTo>
                    <a:lnTo>
                      <a:pt x="192" y="36"/>
                    </a:lnTo>
                    <a:lnTo>
                      <a:pt x="180" y="36"/>
                    </a:lnTo>
                    <a:lnTo>
                      <a:pt x="174" y="30"/>
                    </a:lnTo>
                    <a:lnTo>
                      <a:pt x="174" y="24"/>
                    </a:lnTo>
                    <a:lnTo>
                      <a:pt x="168" y="24"/>
                    </a:lnTo>
                    <a:lnTo>
                      <a:pt x="162" y="24"/>
                    </a:lnTo>
                    <a:lnTo>
                      <a:pt x="150" y="24"/>
                    </a:lnTo>
                    <a:lnTo>
                      <a:pt x="144" y="24"/>
                    </a:lnTo>
                    <a:lnTo>
                      <a:pt x="138" y="30"/>
                    </a:lnTo>
                    <a:lnTo>
                      <a:pt x="126" y="30"/>
                    </a:lnTo>
                    <a:lnTo>
                      <a:pt x="108" y="36"/>
                    </a:lnTo>
                    <a:lnTo>
                      <a:pt x="96" y="36"/>
                    </a:lnTo>
                    <a:lnTo>
                      <a:pt x="84" y="36"/>
                    </a:lnTo>
                    <a:lnTo>
                      <a:pt x="66" y="30"/>
                    </a:lnTo>
                    <a:lnTo>
                      <a:pt x="48" y="24"/>
                    </a:lnTo>
                    <a:lnTo>
                      <a:pt x="30" y="18"/>
                    </a:lnTo>
                    <a:lnTo>
                      <a:pt x="12" y="18"/>
                    </a:lnTo>
                    <a:lnTo>
                      <a:pt x="6" y="6"/>
                    </a:lnTo>
                    <a:lnTo>
                      <a:pt x="0" y="0"/>
                    </a:lnTo>
                    <a:lnTo>
                      <a:pt x="24" y="174"/>
                    </a:lnTo>
                    <a:lnTo>
                      <a:pt x="18" y="18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1" name="Freeform 766">
                <a:extLst>
                  <a:ext uri="{FF2B5EF4-FFF2-40B4-BE49-F238E27FC236}">
                    <a16:creationId xmlns:a16="http://schemas.microsoft.com/office/drawing/2014/main" xmlns="" id="{31432C51-F3A7-BB47-B014-222E053313FB}"/>
                  </a:ext>
                </a:extLst>
              </p:cNvPr>
              <p:cNvSpPr>
                <a:spLocks/>
              </p:cNvSpPr>
              <p:nvPr/>
            </p:nvSpPr>
            <p:spPr bwMode="auto">
              <a:xfrm>
                <a:off x="5775325" y="1719263"/>
                <a:ext cx="323850" cy="419100"/>
              </a:xfrm>
              <a:custGeom>
                <a:avLst/>
                <a:gdLst/>
                <a:ahLst/>
                <a:cxnLst>
                  <a:cxn ang="0">
                    <a:pos x="36" y="258"/>
                  </a:cxn>
                  <a:cxn ang="0">
                    <a:pos x="0" y="66"/>
                  </a:cxn>
                  <a:cxn ang="0">
                    <a:pos x="66" y="54"/>
                  </a:cxn>
                  <a:cxn ang="0">
                    <a:pos x="84" y="48"/>
                  </a:cxn>
                  <a:cxn ang="0">
                    <a:pos x="174" y="0"/>
                  </a:cxn>
                  <a:cxn ang="0">
                    <a:pos x="180" y="36"/>
                  </a:cxn>
                  <a:cxn ang="0">
                    <a:pos x="204" y="210"/>
                  </a:cxn>
                  <a:cxn ang="0">
                    <a:pos x="198" y="222"/>
                  </a:cxn>
                  <a:cxn ang="0">
                    <a:pos x="84" y="240"/>
                  </a:cxn>
                  <a:cxn ang="0">
                    <a:pos x="78" y="240"/>
                  </a:cxn>
                  <a:cxn ang="0">
                    <a:pos x="72" y="240"/>
                  </a:cxn>
                  <a:cxn ang="0">
                    <a:pos x="66" y="246"/>
                  </a:cxn>
                  <a:cxn ang="0">
                    <a:pos x="66" y="252"/>
                  </a:cxn>
                  <a:cxn ang="0">
                    <a:pos x="72" y="258"/>
                  </a:cxn>
                  <a:cxn ang="0">
                    <a:pos x="66" y="258"/>
                  </a:cxn>
                  <a:cxn ang="0">
                    <a:pos x="60" y="264"/>
                  </a:cxn>
                  <a:cxn ang="0">
                    <a:pos x="54" y="264"/>
                  </a:cxn>
                  <a:cxn ang="0">
                    <a:pos x="48" y="264"/>
                  </a:cxn>
                  <a:cxn ang="0">
                    <a:pos x="42" y="258"/>
                  </a:cxn>
                  <a:cxn ang="0">
                    <a:pos x="36" y="258"/>
                  </a:cxn>
                </a:cxnLst>
                <a:rect l="0" t="0" r="r" b="b"/>
                <a:pathLst>
                  <a:path w="204" h="264">
                    <a:moveTo>
                      <a:pt x="36" y="258"/>
                    </a:moveTo>
                    <a:lnTo>
                      <a:pt x="0" y="66"/>
                    </a:lnTo>
                    <a:lnTo>
                      <a:pt x="66" y="54"/>
                    </a:lnTo>
                    <a:lnTo>
                      <a:pt x="84" y="48"/>
                    </a:lnTo>
                    <a:lnTo>
                      <a:pt x="174" y="0"/>
                    </a:lnTo>
                    <a:lnTo>
                      <a:pt x="180" y="36"/>
                    </a:lnTo>
                    <a:lnTo>
                      <a:pt x="204" y="210"/>
                    </a:lnTo>
                    <a:lnTo>
                      <a:pt x="198" y="222"/>
                    </a:lnTo>
                    <a:lnTo>
                      <a:pt x="84" y="240"/>
                    </a:lnTo>
                    <a:lnTo>
                      <a:pt x="78" y="240"/>
                    </a:lnTo>
                    <a:lnTo>
                      <a:pt x="72" y="240"/>
                    </a:lnTo>
                    <a:lnTo>
                      <a:pt x="66" y="246"/>
                    </a:lnTo>
                    <a:lnTo>
                      <a:pt x="66" y="252"/>
                    </a:lnTo>
                    <a:lnTo>
                      <a:pt x="72" y="258"/>
                    </a:lnTo>
                    <a:lnTo>
                      <a:pt x="66" y="258"/>
                    </a:lnTo>
                    <a:lnTo>
                      <a:pt x="60" y="264"/>
                    </a:lnTo>
                    <a:lnTo>
                      <a:pt x="54" y="264"/>
                    </a:lnTo>
                    <a:lnTo>
                      <a:pt x="48" y="264"/>
                    </a:lnTo>
                    <a:lnTo>
                      <a:pt x="42" y="258"/>
                    </a:lnTo>
                    <a:lnTo>
                      <a:pt x="36" y="25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2" name="Freeform 789">
                <a:extLst>
                  <a:ext uri="{FF2B5EF4-FFF2-40B4-BE49-F238E27FC236}">
                    <a16:creationId xmlns:a16="http://schemas.microsoft.com/office/drawing/2014/main" xmlns="" id="{338316D2-854E-EC4F-BB9F-AAFE37546FE4}"/>
                  </a:ext>
                </a:extLst>
              </p:cNvPr>
              <p:cNvSpPr>
                <a:spLocks/>
              </p:cNvSpPr>
              <p:nvPr/>
            </p:nvSpPr>
            <p:spPr bwMode="auto">
              <a:xfrm>
                <a:off x="5318125" y="2338388"/>
                <a:ext cx="285750" cy="342900"/>
              </a:xfrm>
              <a:custGeom>
                <a:avLst/>
                <a:gdLst/>
                <a:ahLst/>
                <a:cxnLst>
                  <a:cxn ang="0">
                    <a:pos x="168" y="18"/>
                  </a:cxn>
                  <a:cxn ang="0">
                    <a:pos x="138" y="24"/>
                  </a:cxn>
                  <a:cxn ang="0">
                    <a:pos x="126" y="18"/>
                  </a:cxn>
                  <a:cxn ang="0">
                    <a:pos x="114" y="18"/>
                  </a:cxn>
                  <a:cxn ang="0">
                    <a:pos x="90" y="12"/>
                  </a:cxn>
                  <a:cxn ang="0">
                    <a:pos x="84" y="18"/>
                  </a:cxn>
                  <a:cxn ang="0">
                    <a:pos x="78" y="18"/>
                  </a:cxn>
                  <a:cxn ang="0">
                    <a:pos x="66" y="0"/>
                  </a:cxn>
                  <a:cxn ang="0">
                    <a:pos x="12" y="30"/>
                  </a:cxn>
                  <a:cxn ang="0">
                    <a:pos x="36" y="36"/>
                  </a:cxn>
                  <a:cxn ang="0">
                    <a:pos x="12" y="78"/>
                  </a:cxn>
                  <a:cxn ang="0">
                    <a:pos x="12" y="96"/>
                  </a:cxn>
                  <a:cxn ang="0">
                    <a:pos x="12" y="162"/>
                  </a:cxn>
                  <a:cxn ang="0">
                    <a:pos x="6" y="180"/>
                  </a:cxn>
                  <a:cxn ang="0">
                    <a:pos x="0" y="192"/>
                  </a:cxn>
                  <a:cxn ang="0">
                    <a:pos x="6" y="192"/>
                  </a:cxn>
                  <a:cxn ang="0">
                    <a:pos x="18" y="192"/>
                  </a:cxn>
                  <a:cxn ang="0">
                    <a:pos x="36" y="198"/>
                  </a:cxn>
                  <a:cxn ang="0">
                    <a:pos x="72" y="216"/>
                  </a:cxn>
                  <a:cxn ang="0">
                    <a:pos x="84" y="216"/>
                  </a:cxn>
                  <a:cxn ang="0">
                    <a:pos x="96" y="198"/>
                  </a:cxn>
                  <a:cxn ang="0">
                    <a:pos x="96" y="180"/>
                  </a:cxn>
                  <a:cxn ang="0">
                    <a:pos x="180" y="138"/>
                  </a:cxn>
                  <a:cxn ang="0">
                    <a:pos x="168" y="18"/>
                  </a:cxn>
                </a:cxnLst>
                <a:rect l="0" t="0" r="r" b="b"/>
                <a:pathLst>
                  <a:path w="180" h="216">
                    <a:moveTo>
                      <a:pt x="168" y="18"/>
                    </a:moveTo>
                    <a:lnTo>
                      <a:pt x="138" y="24"/>
                    </a:lnTo>
                    <a:lnTo>
                      <a:pt x="126" y="18"/>
                    </a:lnTo>
                    <a:lnTo>
                      <a:pt x="114" y="18"/>
                    </a:lnTo>
                    <a:lnTo>
                      <a:pt x="90" y="12"/>
                    </a:lnTo>
                    <a:lnTo>
                      <a:pt x="84" y="18"/>
                    </a:lnTo>
                    <a:lnTo>
                      <a:pt x="78" y="18"/>
                    </a:lnTo>
                    <a:lnTo>
                      <a:pt x="66" y="0"/>
                    </a:lnTo>
                    <a:lnTo>
                      <a:pt x="12" y="30"/>
                    </a:lnTo>
                    <a:lnTo>
                      <a:pt x="36" y="36"/>
                    </a:lnTo>
                    <a:lnTo>
                      <a:pt x="12" y="78"/>
                    </a:lnTo>
                    <a:lnTo>
                      <a:pt x="12" y="96"/>
                    </a:lnTo>
                    <a:lnTo>
                      <a:pt x="12" y="162"/>
                    </a:lnTo>
                    <a:lnTo>
                      <a:pt x="6" y="180"/>
                    </a:lnTo>
                    <a:lnTo>
                      <a:pt x="0" y="192"/>
                    </a:lnTo>
                    <a:lnTo>
                      <a:pt x="6" y="192"/>
                    </a:lnTo>
                    <a:lnTo>
                      <a:pt x="18" y="192"/>
                    </a:lnTo>
                    <a:lnTo>
                      <a:pt x="36" y="198"/>
                    </a:lnTo>
                    <a:lnTo>
                      <a:pt x="72" y="216"/>
                    </a:lnTo>
                    <a:lnTo>
                      <a:pt x="84" y="216"/>
                    </a:lnTo>
                    <a:lnTo>
                      <a:pt x="96" y="198"/>
                    </a:lnTo>
                    <a:lnTo>
                      <a:pt x="96" y="180"/>
                    </a:lnTo>
                    <a:lnTo>
                      <a:pt x="180" y="138"/>
                    </a:lnTo>
                    <a:lnTo>
                      <a:pt x="168" y="18"/>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3" name="Freeform 791">
                <a:extLst>
                  <a:ext uri="{FF2B5EF4-FFF2-40B4-BE49-F238E27FC236}">
                    <a16:creationId xmlns:a16="http://schemas.microsoft.com/office/drawing/2014/main" xmlns="" id="{51DB6B11-A8FC-0947-9981-9F08E2843DD2}"/>
                  </a:ext>
                </a:extLst>
              </p:cNvPr>
              <p:cNvSpPr>
                <a:spLocks/>
              </p:cNvSpPr>
              <p:nvPr/>
            </p:nvSpPr>
            <p:spPr bwMode="auto">
              <a:xfrm>
                <a:off x="4727575" y="2166938"/>
                <a:ext cx="342900" cy="295275"/>
              </a:xfrm>
              <a:custGeom>
                <a:avLst/>
                <a:gdLst/>
                <a:ahLst/>
                <a:cxnLst>
                  <a:cxn ang="0">
                    <a:pos x="102" y="186"/>
                  </a:cxn>
                  <a:cxn ang="0">
                    <a:pos x="108" y="180"/>
                  </a:cxn>
                  <a:cxn ang="0">
                    <a:pos x="108" y="174"/>
                  </a:cxn>
                  <a:cxn ang="0">
                    <a:pos x="114" y="168"/>
                  </a:cxn>
                  <a:cxn ang="0">
                    <a:pos x="126" y="168"/>
                  </a:cxn>
                  <a:cxn ang="0">
                    <a:pos x="156" y="168"/>
                  </a:cxn>
                  <a:cxn ang="0">
                    <a:pos x="168" y="168"/>
                  </a:cxn>
                  <a:cxn ang="0">
                    <a:pos x="216" y="126"/>
                  </a:cxn>
                  <a:cxn ang="0">
                    <a:pos x="186" y="90"/>
                  </a:cxn>
                  <a:cxn ang="0">
                    <a:pos x="186" y="60"/>
                  </a:cxn>
                  <a:cxn ang="0">
                    <a:pos x="174" y="48"/>
                  </a:cxn>
                  <a:cxn ang="0">
                    <a:pos x="192" y="24"/>
                  </a:cxn>
                  <a:cxn ang="0">
                    <a:pos x="192" y="18"/>
                  </a:cxn>
                  <a:cxn ang="0">
                    <a:pos x="180" y="12"/>
                  </a:cxn>
                  <a:cxn ang="0">
                    <a:pos x="174" y="12"/>
                  </a:cxn>
                  <a:cxn ang="0">
                    <a:pos x="168" y="12"/>
                  </a:cxn>
                  <a:cxn ang="0">
                    <a:pos x="162" y="12"/>
                  </a:cxn>
                  <a:cxn ang="0">
                    <a:pos x="156" y="6"/>
                  </a:cxn>
                  <a:cxn ang="0">
                    <a:pos x="150" y="6"/>
                  </a:cxn>
                  <a:cxn ang="0">
                    <a:pos x="138" y="6"/>
                  </a:cxn>
                  <a:cxn ang="0">
                    <a:pos x="132" y="6"/>
                  </a:cxn>
                  <a:cxn ang="0">
                    <a:pos x="126" y="6"/>
                  </a:cxn>
                  <a:cxn ang="0">
                    <a:pos x="120" y="0"/>
                  </a:cxn>
                  <a:cxn ang="0">
                    <a:pos x="114" y="6"/>
                  </a:cxn>
                  <a:cxn ang="0">
                    <a:pos x="102" y="12"/>
                  </a:cxn>
                  <a:cxn ang="0">
                    <a:pos x="96" y="18"/>
                  </a:cxn>
                  <a:cxn ang="0">
                    <a:pos x="90" y="30"/>
                  </a:cxn>
                  <a:cxn ang="0">
                    <a:pos x="90" y="36"/>
                  </a:cxn>
                  <a:cxn ang="0">
                    <a:pos x="78" y="48"/>
                  </a:cxn>
                  <a:cxn ang="0">
                    <a:pos x="66" y="54"/>
                  </a:cxn>
                  <a:cxn ang="0">
                    <a:pos x="48" y="54"/>
                  </a:cxn>
                  <a:cxn ang="0">
                    <a:pos x="36" y="60"/>
                  </a:cxn>
                  <a:cxn ang="0">
                    <a:pos x="18" y="66"/>
                  </a:cxn>
                  <a:cxn ang="0">
                    <a:pos x="12" y="78"/>
                  </a:cxn>
                  <a:cxn ang="0">
                    <a:pos x="6" y="102"/>
                  </a:cxn>
                  <a:cxn ang="0">
                    <a:pos x="0" y="114"/>
                  </a:cxn>
                  <a:cxn ang="0">
                    <a:pos x="6" y="120"/>
                  </a:cxn>
                  <a:cxn ang="0">
                    <a:pos x="42" y="144"/>
                  </a:cxn>
                  <a:cxn ang="0">
                    <a:pos x="48" y="144"/>
                  </a:cxn>
                  <a:cxn ang="0">
                    <a:pos x="102" y="186"/>
                  </a:cxn>
                </a:cxnLst>
                <a:rect l="0" t="0" r="r" b="b"/>
                <a:pathLst>
                  <a:path w="216" h="186">
                    <a:moveTo>
                      <a:pt x="102" y="186"/>
                    </a:moveTo>
                    <a:lnTo>
                      <a:pt x="108" y="180"/>
                    </a:lnTo>
                    <a:lnTo>
                      <a:pt x="108" y="174"/>
                    </a:lnTo>
                    <a:lnTo>
                      <a:pt x="114" y="168"/>
                    </a:lnTo>
                    <a:lnTo>
                      <a:pt x="126" y="168"/>
                    </a:lnTo>
                    <a:lnTo>
                      <a:pt x="156" y="168"/>
                    </a:lnTo>
                    <a:lnTo>
                      <a:pt x="168" y="168"/>
                    </a:lnTo>
                    <a:lnTo>
                      <a:pt x="216" y="126"/>
                    </a:lnTo>
                    <a:lnTo>
                      <a:pt x="186" y="90"/>
                    </a:lnTo>
                    <a:lnTo>
                      <a:pt x="186" y="60"/>
                    </a:lnTo>
                    <a:lnTo>
                      <a:pt x="174" y="48"/>
                    </a:lnTo>
                    <a:lnTo>
                      <a:pt x="192" y="24"/>
                    </a:lnTo>
                    <a:lnTo>
                      <a:pt x="192" y="18"/>
                    </a:lnTo>
                    <a:lnTo>
                      <a:pt x="180" y="12"/>
                    </a:lnTo>
                    <a:lnTo>
                      <a:pt x="174" y="12"/>
                    </a:lnTo>
                    <a:lnTo>
                      <a:pt x="168" y="12"/>
                    </a:lnTo>
                    <a:lnTo>
                      <a:pt x="162" y="12"/>
                    </a:lnTo>
                    <a:lnTo>
                      <a:pt x="156" y="6"/>
                    </a:lnTo>
                    <a:lnTo>
                      <a:pt x="150" y="6"/>
                    </a:lnTo>
                    <a:lnTo>
                      <a:pt x="138" y="6"/>
                    </a:lnTo>
                    <a:lnTo>
                      <a:pt x="132" y="6"/>
                    </a:lnTo>
                    <a:lnTo>
                      <a:pt x="126" y="6"/>
                    </a:lnTo>
                    <a:lnTo>
                      <a:pt x="120" y="0"/>
                    </a:lnTo>
                    <a:lnTo>
                      <a:pt x="114" y="6"/>
                    </a:lnTo>
                    <a:lnTo>
                      <a:pt x="102" y="12"/>
                    </a:lnTo>
                    <a:lnTo>
                      <a:pt x="96" y="18"/>
                    </a:lnTo>
                    <a:lnTo>
                      <a:pt x="90" y="30"/>
                    </a:lnTo>
                    <a:lnTo>
                      <a:pt x="90" y="36"/>
                    </a:lnTo>
                    <a:lnTo>
                      <a:pt x="78" y="48"/>
                    </a:lnTo>
                    <a:lnTo>
                      <a:pt x="66" y="54"/>
                    </a:lnTo>
                    <a:lnTo>
                      <a:pt x="48" y="54"/>
                    </a:lnTo>
                    <a:lnTo>
                      <a:pt x="36" y="60"/>
                    </a:lnTo>
                    <a:lnTo>
                      <a:pt x="18" y="66"/>
                    </a:lnTo>
                    <a:lnTo>
                      <a:pt x="12" y="78"/>
                    </a:lnTo>
                    <a:lnTo>
                      <a:pt x="6" y="102"/>
                    </a:lnTo>
                    <a:lnTo>
                      <a:pt x="0" y="114"/>
                    </a:lnTo>
                    <a:lnTo>
                      <a:pt x="6" y="120"/>
                    </a:lnTo>
                    <a:lnTo>
                      <a:pt x="42" y="144"/>
                    </a:lnTo>
                    <a:lnTo>
                      <a:pt x="48" y="144"/>
                    </a:lnTo>
                    <a:lnTo>
                      <a:pt x="102" y="18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4" name="Freeform 797">
                <a:extLst>
                  <a:ext uri="{FF2B5EF4-FFF2-40B4-BE49-F238E27FC236}">
                    <a16:creationId xmlns:a16="http://schemas.microsoft.com/office/drawing/2014/main" xmlns="" id="{38350D3C-4B41-C042-AA5A-FE447375AD83}"/>
                  </a:ext>
                </a:extLst>
              </p:cNvPr>
              <p:cNvSpPr>
                <a:spLocks/>
              </p:cNvSpPr>
              <p:nvPr/>
            </p:nvSpPr>
            <p:spPr bwMode="auto">
              <a:xfrm>
                <a:off x="5003800" y="2071688"/>
                <a:ext cx="457200" cy="314325"/>
              </a:xfrm>
              <a:custGeom>
                <a:avLst/>
                <a:gdLst/>
                <a:ahLst/>
                <a:cxnLst>
                  <a:cxn ang="0">
                    <a:pos x="288" y="186"/>
                  </a:cxn>
                  <a:cxn ang="0">
                    <a:pos x="288" y="174"/>
                  </a:cxn>
                  <a:cxn ang="0">
                    <a:pos x="288" y="168"/>
                  </a:cxn>
                  <a:cxn ang="0">
                    <a:pos x="282" y="162"/>
                  </a:cxn>
                  <a:cxn ang="0">
                    <a:pos x="276" y="162"/>
                  </a:cxn>
                  <a:cxn ang="0">
                    <a:pos x="270" y="156"/>
                  </a:cxn>
                  <a:cxn ang="0">
                    <a:pos x="276" y="150"/>
                  </a:cxn>
                  <a:cxn ang="0">
                    <a:pos x="276" y="144"/>
                  </a:cxn>
                  <a:cxn ang="0">
                    <a:pos x="282" y="144"/>
                  </a:cxn>
                  <a:cxn ang="0">
                    <a:pos x="282" y="138"/>
                  </a:cxn>
                  <a:cxn ang="0">
                    <a:pos x="282" y="126"/>
                  </a:cxn>
                  <a:cxn ang="0">
                    <a:pos x="276" y="120"/>
                  </a:cxn>
                  <a:cxn ang="0">
                    <a:pos x="270" y="114"/>
                  </a:cxn>
                  <a:cxn ang="0">
                    <a:pos x="264" y="114"/>
                  </a:cxn>
                  <a:cxn ang="0">
                    <a:pos x="258" y="114"/>
                  </a:cxn>
                  <a:cxn ang="0">
                    <a:pos x="252" y="120"/>
                  </a:cxn>
                  <a:cxn ang="0">
                    <a:pos x="252" y="126"/>
                  </a:cxn>
                  <a:cxn ang="0">
                    <a:pos x="246" y="132"/>
                  </a:cxn>
                  <a:cxn ang="0">
                    <a:pos x="234" y="126"/>
                  </a:cxn>
                  <a:cxn ang="0">
                    <a:pos x="228" y="120"/>
                  </a:cxn>
                  <a:cxn ang="0">
                    <a:pos x="228" y="114"/>
                  </a:cxn>
                  <a:cxn ang="0">
                    <a:pos x="222" y="102"/>
                  </a:cxn>
                  <a:cxn ang="0">
                    <a:pos x="228" y="96"/>
                  </a:cxn>
                  <a:cxn ang="0">
                    <a:pos x="228" y="90"/>
                  </a:cxn>
                  <a:cxn ang="0">
                    <a:pos x="228" y="78"/>
                  </a:cxn>
                  <a:cxn ang="0">
                    <a:pos x="222" y="66"/>
                  </a:cxn>
                  <a:cxn ang="0">
                    <a:pos x="216" y="60"/>
                  </a:cxn>
                  <a:cxn ang="0">
                    <a:pos x="210" y="60"/>
                  </a:cxn>
                  <a:cxn ang="0">
                    <a:pos x="204" y="66"/>
                  </a:cxn>
                  <a:cxn ang="0">
                    <a:pos x="198" y="72"/>
                  </a:cxn>
                  <a:cxn ang="0">
                    <a:pos x="192" y="72"/>
                  </a:cxn>
                  <a:cxn ang="0">
                    <a:pos x="186" y="66"/>
                  </a:cxn>
                  <a:cxn ang="0">
                    <a:pos x="192" y="54"/>
                  </a:cxn>
                  <a:cxn ang="0">
                    <a:pos x="198" y="48"/>
                  </a:cxn>
                  <a:cxn ang="0">
                    <a:pos x="198" y="36"/>
                  </a:cxn>
                  <a:cxn ang="0">
                    <a:pos x="204" y="30"/>
                  </a:cxn>
                  <a:cxn ang="0">
                    <a:pos x="198" y="24"/>
                  </a:cxn>
                  <a:cxn ang="0">
                    <a:pos x="192" y="18"/>
                  </a:cxn>
                  <a:cxn ang="0">
                    <a:pos x="180" y="18"/>
                  </a:cxn>
                  <a:cxn ang="0">
                    <a:pos x="174" y="24"/>
                  </a:cxn>
                  <a:cxn ang="0">
                    <a:pos x="168" y="24"/>
                  </a:cxn>
                  <a:cxn ang="0">
                    <a:pos x="162" y="24"/>
                  </a:cxn>
                  <a:cxn ang="0">
                    <a:pos x="162" y="18"/>
                  </a:cxn>
                  <a:cxn ang="0">
                    <a:pos x="162" y="6"/>
                  </a:cxn>
                  <a:cxn ang="0">
                    <a:pos x="162" y="0"/>
                  </a:cxn>
                  <a:cxn ang="0">
                    <a:pos x="108" y="12"/>
                  </a:cxn>
                  <a:cxn ang="0">
                    <a:pos x="60" y="60"/>
                  </a:cxn>
                  <a:cxn ang="0">
                    <a:pos x="42" y="78"/>
                  </a:cxn>
                  <a:cxn ang="0">
                    <a:pos x="24" y="78"/>
                  </a:cxn>
                  <a:cxn ang="0">
                    <a:pos x="18" y="84"/>
                  </a:cxn>
                  <a:cxn ang="0">
                    <a:pos x="0" y="108"/>
                  </a:cxn>
                  <a:cxn ang="0">
                    <a:pos x="12" y="120"/>
                  </a:cxn>
                  <a:cxn ang="0">
                    <a:pos x="12" y="150"/>
                  </a:cxn>
                  <a:cxn ang="0">
                    <a:pos x="42" y="186"/>
                  </a:cxn>
                  <a:cxn ang="0">
                    <a:pos x="210" y="198"/>
                  </a:cxn>
                  <a:cxn ang="0">
                    <a:pos x="216" y="198"/>
                  </a:cxn>
                  <a:cxn ang="0">
                    <a:pos x="270" y="168"/>
                  </a:cxn>
                  <a:cxn ang="0">
                    <a:pos x="276" y="186"/>
                  </a:cxn>
                  <a:cxn ang="0">
                    <a:pos x="282" y="186"/>
                  </a:cxn>
                  <a:cxn ang="0">
                    <a:pos x="288" y="186"/>
                  </a:cxn>
                </a:cxnLst>
                <a:rect l="0" t="0" r="r" b="b"/>
                <a:pathLst>
                  <a:path w="288" h="198">
                    <a:moveTo>
                      <a:pt x="288" y="186"/>
                    </a:moveTo>
                    <a:lnTo>
                      <a:pt x="288" y="174"/>
                    </a:lnTo>
                    <a:lnTo>
                      <a:pt x="288" y="168"/>
                    </a:lnTo>
                    <a:lnTo>
                      <a:pt x="282" y="162"/>
                    </a:lnTo>
                    <a:lnTo>
                      <a:pt x="276" y="162"/>
                    </a:lnTo>
                    <a:lnTo>
                      <a:pt x="270" y="156"/>
                    </a:lnTo>
                    <a:lnTo>
                      <a:pt x="276" y="150"/>
                    </a:lnTo>
                    <a:lnTo>
                      <a:pt x="276" y="144"/>
                    </a:lnTo>
                    <a:lnTo>
                      <a:pt x="282" y="144"/>
                    </a:lnTo>
                    <a:lnTo>
                      <a:pt x="282" y="138"/>
                    </a:lnTo>
                    <a:lnTo>
                      <a:pt x="282" y="126"/>
                    </a:lnTo>
                    <a:lnTo>
                      <a:pt x="276" y="120"/>
                    </a:lnTo>
                    <a:lnTo>
                      <a:pt x="270" y="114"/>
                    </a:lnTo>
                    <a:lnTo>
                      <a:pt x="264" y="114"/>
                    </a:lnTo>
                    <a:lnTo>
                      <a:pt x="258" y="114"/>
                    </a:lnTo>
                    <a:lnTo>
                      <a:pt x="252" y="120"/>
                    </a:lnTo>
                    <a:lnTo>
                      <a:pt x="252" y="126"/>
                    </a:lnTo>
                    <a:lnTo>
                      <a:pt x="246" y="132"/>
                    </a:lnTo>
                    <a:lnTo>
                      <a:pt x="234" y="126"/>
                    </a:lnTo>
                    <a:lnTo>
                      <a:pt x="228" y="120"/>
                    </a:lnTo>
                    <a:lnTo>
                      <a:pt x="228" y="114"/>
                    </a:lnTo>
                    <a:lnTo>
                      <a:pt x="222" y="102"/>
                    </a:lnTo>
                    <a:lnTo>
                      <a:pt x="228" y="96"/>
                    </a:lnTo>
                    <a:lnTo>
                      <a:pt x="228" y="90"/>
                    </a:lnTo>
                    <a:lnTo>
                      <a:pt x="228" y="78"/>
                    </a:lnTo>
                    <a:lnTo>
                      <a:pt x="222" y="66"/>
                    </a:lnTo>
                    <a:lnTo>
                      <a:pt x="216" y="60"/>
                    </a:lnTo>
                    <a:lnTo>
                      <a:pt x="210" y="60"/>
                    </a:lnTo>
                    <a:lnTo>
                      <a:pt x="204" y="66"/>
                    </a:lnTo>
                    <a:lnTo>
                      <a:pt x="198" y="72"/>
                    </a:lnTo>
                    <a:lnTo>
                      <a:pt x="192" y="72"/>
                    </a:lnTo>
                    <a:lnTo>
                      <a:pt x="186" y="66"/>
                    </a:lnTo>
                    <a:lnTo>
                      <a:pt x="192" y="54"/>
                    </a:lnTo>
                    <a:lnTo>
                      <a:pt x="198" y="48"/>
                    </a:lnTo>
                    <a:lnTo>
                      <a:pt x="198" y="36"/>
                    </a:lnTo>
                    <a:lnTo>
                      <a:pt x="204" y="30"/>
                    </a:lnTo>
                    <a:lnTo>
                      <a:pt x="198" y="24"/>
                    </a:lnTo>
                    <a:lnTo>
                      <a:pt x="192" y="18"/>
                    </a:lnTo>
                    <a:lnTo>
                      <a:pt x="180" y="18"/>
                    </a:lnTo>
                    <a:lnTo>
                      <a:pt x="174" y="24"/>
                    </a:lnTo>
                    <a:lnTo>
                      <a:pt x="168" y="24"/>
                    </a:lnTo>
                    <a:lnTo>
                      <a:pt x="162" y="24"/>
                    </a:lnTo>
                    <a:lnTo>
                      <a:pt x="162" y="18"/>
                    </a:lnTo>
                    <a:lnTo>
                      <a:pt x="162" y="6"/>
                    </a:lnTo>
                    <a:lnTo>
                      <a:pt x="162" y="0"/>
                    </a:lnTo>
                    <a:lnTo>
                      <a:pt x="108" y="12"/>
                    </a:lnTo>
                    <a:lnTo>
                      <a:pt x="60" y="60"/>
                    </a:lnTo>
                    <a:lnTo>
                      <a:pt x="42" y="78"/>
                    </a:lnTo>
                    <a:lnTo>
                      <a:pt x="24" y="78"/>
                    </a:lnTo>
                    <a:lnTo>
                      <a:pt x="18" y="84"/>
                    </a:lnTo>
                    <a:lnTo>
                      <a:pt x="0" y="108"/>
                    </a:lnTo>
                    <a:lnTo>
                      <a:pt x="12" y="120"/>
                    </a:lnTo>
                    <a:lnTo>
                      <a:pt x="12" y="150"/>
                    </a:lnTo>
                    <a:lnTo>
                      <a:pt x="42" y="186"/>
                    </a:lnTo>
                    <a:lnTo>
                      <a:pt x="210" y="198"/>
                    </a:lnTo>
                    <a:lnTo>
                      <a:pt x="216" y="198"/>
                    </a:lnTo>
                    <a:lnTo>
                      <a:pt x="270" y="168"/>
                    </a:lnTo>
                    <a:lnTo>
                      <a:pt x="276" y="186"/>
                    </a:lnTo>
                    <a:lnTo>
                      <a:pt x="282" y="186"/>
                    </a:lnTo>
                    <a:lnTo>
                      <a:pt x="288" y="18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5" name="Freeform 824">
                <a:extLst>
                  <a:ext uri="{FF2B5EF4-FFF2-40B4-BE49-F238E27FC236}">
                    <a16:creationId xmlns:a16="http://schemas.microsoft.com/office/drawing/2014/main" xmlns="" id="{43D3FEED-A3A8-0046-A1D3-2FA9D421552C}"/>
                  </a:ext>
                </a:extLst>
              </p:cNvPr>
              <p:cNvSpPr>
                <a:spLocks/>
              </p:cNvSpPr>
              <p:nvPr/>
            </p:nvSpPr>
            <p:spPr bwMode="auto">
              <a:xfrm>
                <a:off x="4794250" y="3433763"/>
                <a:ext cx="495300" cy="352425"/>
              </a:xfrm>
              <a:custGeom>
                <a:avLst/>
                <a:gdLst/>
                <a:ahLst/>
                <a:cxnLst>
                  <a:cxn ang="0">
                    <a:pos x="132" y="204"/>
                  </a:cxn>
                  <a:cxn ang="0">
                    <a:pos x="120" y="180"/>
                  </a:cxn>
                  <a:cxn ang="0">
                    <a:pos x="0" y="42"/>
                  </a:cxn>
                  <a:cxn ang="0">
                    <a:pos x="6" y="18"/>
                  </a:cxn>
                  <a:cxn ang="0">
                    <a:pos x="18" y="24"/>
                  </a:cxn>
                  <a:cxn ang="0">
                    <a:pos x="36" y="24"/>
                  </a:cxn>
                  <a:cxn ang="0">
                    <a:pos x="42" y="12"/>
                  </a:cxn>
                  <a:cxn ang="0">
                    <a:pos x="54" y="0"/>
                  </a:cxn>
                  <a:cxn ang="0">
                    <a:pos x="60" y="12"/>
                  </a:cxn>
                  <a:cxn ang="0">
                    <a:pos x="66" y="18"/>
                  </a:cxn>
                  <a:cxn ang="0">
                    <a:pos x="78" y="12"/>
                  </a:cxn>
                  <a:cxn ang="0">
                    <a:pos x="90" y="6"/>
                  </a:cxn>
                  <a:cxn ang="0">
                    <a:pos x="108" y="6"/>
                  </a:cxn>
                  <a:cxn ang="0">
                    <a:pos x="120" y="12"/>
                  </a:cxn>
                  <a:cxn ang="0">
                    <a:pos x="138" y="12"/>
                  </a:cxn>
                  <a:cxn ang="0">
                    <a:pos x="150" y="12"/>
                  </a:cxn>
                  <a:cxn ang="0">
                    <a:pos x="168" y="24"/>
                  </a:cxn>
                  <a:cxn ang="0">
                    <a:pos x="198" y="42"/>
                  </a:cxn>
                  <a:cxn ang="0">
                    <a:pos x="216" y="42"/>
                  </a:cxn>
                  <a:cxn ang="0">
                    <a:pos x="234" y="30"/>
                  </a:cxn>
                  <a:cxn ang="0">
                    <a:pos x="252" y="18"/>
                  </a:cxn>
                  <a:cxn ang="0">
                    <a:pos x="258" y="12"/>
                  </a:cxn>
                  <a:cxn ang="0">
                    <a:pos x="276" y="18"/>
                  </a:cxn>
                  <a:cxn ang="0">
                    <a:pos x="282" y="30"/>
                  </a:cxn>
                  <a:cxn ang="0">
                    <a:pos x="300" y="36"/>
                  </a:cxn>
                  <a:cxn ang="0">
                    <a:pos x="306" y="48"/>
                  </a:cxn>
                  <a:cxn ang="0">
                    <a:pos x="312" y="54"/>
                  </a:cxn>
                  <a:cxn ang="0">
                    <a:pos x="306" y="66"/>
                  </a:cxn>
                  <a:cxn ang="0">
                    <a:pos x="294" y="66"/>
                  </a:cxn>
                  <a:cxn ang="0">
                    <a:pos x="282" y="78"/>
                  </a:cxn>
                  <a:cxn ang="0">
                    <a:pos x="276" y="96"/>
                  </a:cxn>
                  <a:cxn ang="0">
                    <a:pos x="252" y="132"/>
                  </a:cxn>
                  <a:cxn ang="0">
                    <a:pos x="246" y="150"/>
                  </a:cxn>
                  <a:cxn ang="0">
                    <a:pos x="240" y="162"/>
                  </a:cxn>
                  <a:cxn ang="0">
                    <a:pos x="228" y="168"/>
                  </a:cxn>
                  <a:cxn ang="0">
                    <a:pos x="198" y="168"/>
                  </a:cxn>
                  <a:cxn ang="0">
                    <a:pos x="174" y="186"/>
                  </a:cxn>
                  <a:cxn ang="0">
                    <a:pos x="144" y="222"/>
                  </a:cxn>
                </a:cxnLst>
                <a:rect l="0" t="0" r="r" b="b"/>
                <a:pathLst>
                  <a:path w="312" h="222">
                    <a:moveTo>
                      <a:pt x="144" y="222"/>
                    </a:moveTo>
                    <a:lnTo>
                      <a:pt x="132" y="204"/>
                    </a:lnTo>
                    <a:lnTo>
                      <a:pt x="126" y="186"/>
                    </a:lnTo>
                    <a:lnTo>
                      <a:pt x="120" y="180"/>
                    </a:lnTo>
                    <a:lnTo>
                      <a:pt x="66" y="96"/>
                    </a:lnTo>
                    <a:lnTo>
                      <a:pt x="0" y="42"/>
                    </a:lnTo>
                    <a:lnTo>
                      <a:pt x="0" y="12"/>
                    </a:lnTo>
                    <a:lnTo>
                      <a:pt x="6" y="18"/>
                    </a:lnTo>
                    <a:lnTo>
                      <a:pt x="12" y="24"/>
                    </a:lnTo>
                    <a:lnTo>
                      <a:pt x="18" y="24"/>
                    </a:lnTo>
                    <a:lnTo>
                      <a:pt x="30" y="24"/>
                    </a:lnTo>
                    <a:lnTo>
                      <a:pt x="36" y="24"/>
                    </a:lnTo>
                    <a:lnTo>
                      <a:pt x="42" y="18"/>
                    </a:lnTo>
                    <a:lnTo>
                      <a:pt x="42" y="12"/>
                    </a:lnTo>
                    <a:lnTo>
                      <a:pt x="48" y="6"/>
                    </a:lnTo>
                    <a:lnTo>
                      <a:pt x="54" y="0"/>
                    </a:lnTo>
                    <a:lnTo>
                      <a:pt x="54" y="6"/>
                    </a:lnTo>
                    <a:lnTo>
                      <a:pt x="60" y="12"/>
                    </a:lnTo>
                    <a:lnTo>
                      <a:pt x="60" y="18"/>
                    </a:lnTo>
                    <a:lnTo>
                      <a:pt x="66" y="18"/>
                    </a:lnTo>
                    <a:lnTo>
                      <a:pt x="72" y="18"/>
                    </a:lnTo>
                    <a:lnTo>
                      <a:pt x="78" y="12"/>
                    </a:lnTo>
                    <a:lnTo>
                      <a:pt x="84" y="6"/>
                    </a:lnTo>
                    <a:lnTo>
                      <a:pt x="90" y="6"/>
                    </a:lnTo>
                    <a:lnTo>
                      <a:pt x="96" y="6"/>
                    </a:lnTo>
                    <a:lnTo>
                      <a:pt x="108" y="6"/>
                    </a:lnTo>
                    <a:lnTo>
                      <a:pt x="114" y="6"/>
                    </a:lnTo>
                    <a:lnTo>
                      <a:pt x="120" y="12"/>
                    </a:lnTo>
                    <a:lnTo>
                      <a:pt x="132" y="12"/>
                    </a:lnTo>
                    <a:lnTo>
                      <a:pt x="138" y="12"/>
                    </a:lnTo>
                    <a:lnTo>
                      <a:pt x="144" y="12"/>
                    </a:lnTo>
                    <a:lnTo>
                      <a:pt x="150" y="12"/>
                    </a:lnTo>
                    <a:lnTo>
                      <a:pt x="156" y="18"/>
                    </a:lnTo>
                    <a:lnTo>
                      <a:pt x="168" y="24"/>
                    </a:lnTo>
                    <a:lnTo>
                      <a:pt x="186" y="36"/>
                    </a:lnTo>
                    <a:lnTo>
                      <a:pt x="198" y="42"/>
                    </a:lnTo>
                    <a:lnTo>
                      <a:pt x="210" y="48"/>
                    </a:lnTo>
                    <a:lnTo>
                      <a:pt x="216" y="42"/>
                    </a:lnTo>
                    <a:lnTo>
                      <a:pt x="222" y="36"/>
                    </a:lnTo>
                    <a:lnTo>
                      <a:pt x="234" y="30"/>
                    </a:lnTo>
                    <a:lnTo>
                      <a:pt x="246" y="24"/>
                    </a:lnTo>
                    <a:lnTo>
                      <a:pt x="252" y="18"/>
                    </a:lnTo>
                    <a:lnTo>
                      <a:pt x="252" y="12"/>
                    </a:lnTo>
                    <a:lnTo>
                      <a:pt x="258" y="12"/>
                    </a:lnTo>
                    <a:lnTo>
                      <a:pt x="264" y="12"/>
                    </a:lnTo>
                    <a:lnTo>
                      <a:pt x="276" y="18"/>
                    </a:lnTo>
                    <a:lnTo>
                      <a:pt x="282" y="24"/>
                    </a:lnTo>
                    <a:lnTo>
                      <a:pt x="282" y="30"/>
                    </a:lnTo>
                    <a:lnTo>
                      <a:pt x="288" y="36"/>
                    </a:lnTo>
                    <a:lnTo>
                      <a:pt x="300" y="36"/>
                    </a:lnTo>
                    <a:lnTo>
                      <a:pt x="300" y="42"/>
                    </a:lnTo>
                    <a:lnTo>
                      <a:pt x="306" y="48"/>
                    </a:lnTo>
                    <a:lnTo>
                      <a:pt x="312" y="48"/>
                    </a:lnTo>
                    <a:lnTo>
                      <a:pt x="312" y="54"/>
                    </a:lnTo>
                    <a:lnTo>
                      <a:pt x="312" y="60"/>
                    </a:lnTo>
                    <a:lnTo>
                      <a:pt x="306" y="66"/>
                    </a:lnTo>
                    <a:lnTo>
                      <a:pt x="300" y="66"/>
                    </a:lnTo>
                    <a:lnTo>
                      <a:pt x="294" y="66"/>
                    </a:lnTo>
                    <a:lnTo>
                      <a:pt x="288" y="72"/>
                    </a:lnTo>
                    <a:lnTo>
                      <a:pt x="282" y="78"/>
                    </a:lnTo>
                    <a:lnTo>
                      <a:pt x="276" y="84"/>
                    </a:lnTo>
                    <a:lnTo>
                      <a:pt x="276" y="96"/>
                    </a:lnTo>
                    <a:lnTo>
                      <a:pt x="258" y="132"/>
                    </a:lnTo>
                    <a:lnTo>
                      <a:pt x="252" y="132"/>
                    </a:lnTo>
                    <a:lnTo>
                      <a:pt x="246" y="132"/>
                    </a:lnTo>
                    <a:lnTo>
                      <a:pt x="246" y="150"/>
                    </a:lnTo>
                    <a:lnTo>
                      <a:pt x="240" y="156"/>
                    </a:lnTo>
                    <a:lnTo>
                      <a:pt x="240" y="162"/>
                    </a:lnTo>
                    <a:lnTo>
                      <a:pt x="234" y="168"/>
                    </a:lnTo>
                    <a:lnTo>
                      <a:pt x="228" y="168"/>
                    </a:lnTo>
                    <a:lnTo>
                      <a:pt x="210" y="168"/>
                    </a:lnTo>
                    <a:lnTo>
                      <a:pt x="198" y="168"/>
                    </a:lnTo>
                    <a:lnTo>
                      <a:pt x="186" y="174"/>
                    </a:lnTo>
                    <a:lnTo>
                      <a:pt x="174" y="186"/>
                    </a:lnTo>
                    <a:lnTo>
                      <a:pt x="174" y="198"/>
                    </a:lnTo>
                    <a:lnTo>
                      <a:pt x="144" y="22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6" name="Freeform 834">
                <a:extLst>
                  <a:ext uri="{FF2B5EF4-FFF2-40B4-BE49-F238E27FC236}">
                    <a16:creationId xmlns:a16="http://schemas.microsoft.com/office/drawing/2014/main" xmlns="" id="{7D89467B-1108-B747-8260-0B5AEA782F67}"/>
                  </a:ext>
                </a:extLst>
              </p:cNvPr>
              <p:cNvSpPr>
                <a:spLocks/>
              </p:cNvSpPr>
              <p:nvPr/>
            </p:nvSpPr>
            <p:spPr bwMode="auto">
              <a:xfrm>
                <a:off x="5318125" y="2833688"/>
                <a:ext cx="333375" cy="352425"/>
              </a:xfrm>
              <a:custGeom>
                <a:avLst/>
                <a:gdLst/>
                <a:ahLst/>
                <a:cxnLst>
                  <a:cxn ang="0">
                    <a:pos x="198" y="78"/>
                  </a:cxn>
                  <a:cxn ang="0">
                    <a:pos x="180" y="90"/>
                  </a:cxn>
                  <a:cxn ang="0">
                    <a:pos x="174" y="96"/>
                  </a:cxn>
                  <a:cxn ang="0">
                    <a:pos x="168" y="96"/>
                  </a:cxn>
                  <a:cxn ang="0">
                    <a:pos x="162" y="90"/>
                  </a:cxn>
                  <a:cxn ang="0">
                    <a:pos x="162" y="84"/>
                  </a:cxn>
                  <a:cxn ang="0">
                    <a:pos x="162" y="72"/>
                  </a:cxn>
                  <a:cxn ang="0">
                    <a:pos x="162" y="66"/>
                  </a:cxn>
                  <a:cxn ang="0">
                    <a:pos x="162" y="54"/>
                  </a:cxn>
                  <a:cxn ang="0">
                    <a:pos x="156" y="48"/>
                  </a:cxn>
                  <a:cxn ang="0">
                    <a:pos x="150" y="42"/>
                  </a:cxn>
                  <a:cxn ang="0">
                    <a:pos x="144" y="36"/>
                  </a:cxn>
                  <a:cxn ang="0">
                    <a:pos x="138" y="36"/>
                  </a:cxn>
                  <a:cxn ang="0">
                    <a:pos x="138" y="42"/>
                  </a:cxn>
                  <a:cxn ang="0">
                    <a:pos x="132" y="42"/>
                  </a:cxn>
                  <a:cxn ang="0">
                    <a:pos x="126" y="42"/>
                  </a:cxn>
                  <a:cxn ang="0">
                    <a:pos x="126" y="36"/>
                  </a:cxn>
                  <a:cxn ang="0">
                    <a:pos x="126" y="30"/>
                  </a:cxn>
                  <a:cxn ang="0">
                    <a:pos x="138" y="12"/>
                  </a:cxn>
                  <a:cxn ang="0">
                    <a:pos x="144" y="0"/>
                  </a:cxn>
                  <a:cxn ang="0">
                    <a:pos x="90" y="24"/>
                  </a:cxn>
                  <a:cxn ang="0">
                    <a:pos x="78" y="24"/>
                  </a:cxn>
                  <a:cxn ang="0">
                    <a:pos x="72" y="18"/>
                  </a:cxn>
                  <a:cxn ang="0">
                    <a:pos x="60" y="18"/>
                  </a:cxn>
                  <a:cxn ang="0">
                    <a:pos x="48" y="24"/>
                  </a:cxn>
                  <a:cxn ang="0">
                    <a:pos x="36" y="30"/>
                  </a:cxn>
                  <a:cxn ang="0">
                    <a:pos x="30" y="36"/>
                  </a:cxn>
                  <a:cxn ang="0">
                    <a:pos x="24" y="48"/>
                  </a:cxn>
                  <a:cxn ang="0">
                    <a:pos x="18" y="54"/>
                  </a:cxn>
                  <a:cxn ang="0">
                    <a:pos x="18" y="60"/>
                  </a:cxn>
                  <a:cxn ang="0">
                    <a:pos x="6" y="66"/>
                  </a:cxn>
                  <a:cxn ang="0">
                    <a:pos x="0" y="72"/>
                  </a:cxn>
                  <a:cxn ang="0">
                    <a:pos x="24" y="90"/>
                  </a:cxn>
                  <a:cxn ang="0">
                    <a:pos x="18" y="108"/>
                  </a:cxn>
                  <a:cxn ang="0">
                    <a:pos x="18" y="120"/>
                  </a:cxn>
                  <a:cxn ang="0">
                    <a:pos x="6" y="222"/>
                  </a:cxn>
                  <a:cxn ang="0">
                    <a:pos x="24" y="222"/>
                  </a:cxn>
                  <a:cxn ang="0">
                    <a:pos x="138" y="204"/>
                  </a:cxn>
                  <a:cxn ang="0">
                    <a:pos x="150" y="192"/>
                  </a:cxn>
                  <a:cxn ang="0">
                    <a:pos x="180" y="198"/>
                  </a:cxn>
                  <a:cxn ang="0">
                    <a:pos x="186" y="186"/>
                  </a:cxn>
                  <a:cxn ang="0">
                    <a:pos x="198" y="180"/>
                  </a:cxn>
                  <a:cxn ang="0">
                    <a:pos x="204" y="180"/>
                  </a:cxn>
                  <a:cxn ang="0">
                    <a:pos x="210" y="168"/>
                  </a:cxn>
                  <a:cxn ang="0">
                    <a:pos x="204" y="162"/>
                  </a:cxn>
                  <a:cxn ang="0">
                    <a:pos x="198" y="156"/>
                  </a:cxn>
                  <a:cxn ang="0">
                    <a:pos x="198" y="150"/>
                  </a:cxn>
                  <a:cxn ang="0">
                    <a:pos x="198" y="144"/>
                  </a:cxn>
                  <a:cxn ang="0">
                    <a:pos x="204" y="138"/>
                  </a:cxn>
                  <a:cxn ang="0">
                    <a:pos x="198" y="120"/>
                  </a:cxn>
                  <a:cxn ang="0">
                    <a:pos x="192" y="114"/>
                  </a:cxn>
                  <a:cxn ang="0">
                    <a:pos x="186" y="108"/>
                  </a:cxn>
                  <a:cxn ang="0">
                    <a:pos x="192" y="102"/>
                  </a:cxn>
                  <a:cxn ang="0">
                    <a:pos x="198" y="96"/>
                  </a:cxn>
                  <a:cxn ang="0">
                    <a:pos x="204" y="96"/>
                  </a:cxn>
                  <a:cxn ang="0">
                    <a:pos x="210" y="90"/>
                  </a:cxn>
                  <a:cxn ang="0">
                    <a:pos x="210" y="84"/>
                  </a:cxn>
                  <a:cxn ang="0">
                    <a:pos x="204" y="78"/>
                  </a:cxn>
                  <a:cxn ang="0">
                    <a:pos x="198" y="78"/>
                  </a:cxn>
                </a:cxnLst>
                <a:rect l="0" t="0" r="r" b="b"/>
                <a:pathLst>
                  <a:path w="210" h="222">
                    <a:moveTo>
                      <a:pt x="198" y="78"/>
                    </a:moveTo>
                    <a:lnTo>
                      <a:pt x="180" y="90"/>
                    </a:lnTo>
                    <a:lnTo>
                      <a:pt x="174" y="96"/>
                    </a:lnTo>
                    <a:lnTo>
                      <a:pt x="168" y="96"/>
                    </a:lnTo>
                    <a:lnTo>
                      <a:pt x="162" y="90"/>
                    </a:lnTo>
                    <a:lnTo>
                      <a:pt x="162" y="84"/>
                    </a:lnTo>
                    <a:lnTo>
                      <a:pt x="162" y="72"/>
                    </a:lnTo>
                    <a:lnTo>
                      <a:pt x="162" y="66"/>
                    </a:lnTo>
                    <a:lnTo>
                      <a:pt x="162" y="54"/>
                    </a:lnTo>
                    <a:lnTo>
                      <a:pt x="156" y="48"/>
                    </a:lnTo>
                    <a:lnTo>
                      <a:pt x="150" y="42"/>
                    </a:lnTo>
                    <a:lnTo>
                      <a:pt x="144" y="36"/>
                    </a:lnTo>
                    <a:lnTo>
                      <a:pt x="138" y="36"/>
                    </a:lnTo>
                    <a:lnTo>
                      <a:pt x="138" y="42"/>
                    </a:lnTo>
                    <a:lnTo>
                      <a:pt x="132" y="42"/>
                    </a:lnTo>
                    <a:lnTo>
                      <a:pt x="126" y="42"/>
                    </a:lnTo>
                    <a:lnTo>
                      <a:pt x="126" y="36"/>
                    </a:lnTo>
                    <a:lnTo>
                      <a:pt x="126" y="30"/>
                    </a:lnTo>
                    <a:lnTo>
                      <a:pt x="138" y="12"/>
                    </a:lnTo>
                    <a:lnTo>
                      <a:pt x="144" y="0"/>
                    </a:lnTo>
                    <a:lnTo>
                      <a:pt x="90" y="24"/>
                    </a:lnTo>
                    <a:lnTo>
                      <a:pt x="78" y="24"/>
                    </a:lnTo>
                    <a:lnTo>
                      <a:pt x="72" y="18"/>
                    </a:lnTo>
                    <a:lnTo>
                      <a:pt x="60" y="18"/>
                    </a:lnTo>
                    <a:lnTo>
                      <a:pt x="48" y="24"/>
                    </a:lnTo>
                    <a:lnTo>
                      <a:pt x="36" y="30"/>
                    </a:lnTo>
                    <a:lnTo>
                      <a:pt x="30" y="36"/>
                    </a:lnTo>
                    <a:lnTo>
                      <a:pt x="24" y="48"/>
                    </a:lnTo>
                    <a:lnTo>
                      <a:pt x="18" y="54"/>
                    </a:lnTo>
                    <a:lnTo>
                      <a:pt x="18" y="60"/>
                    </a:lnTo>
                    <a:lnTo>
                      <a:pt x="6" y="66"/>
                    </a:lnTo>
                    <a:lnTo>
                      <a:pt x="0" y="72"/>
                    </a:lnTo>
                    <a:lnTo>
                      <a:pt x="24" y="90"/>
                    </a:lnTo>
                    <a:lnTo>
                      <a:pt x="18" y="108"/>
                    </a:lnTo>
                    <a:lnTo>
                      <a:pt x="18" y="120"/>
                    </a:lnTo>
                    <a:lnTo>
                      <a:pt x="6" y="222"/>
                    </a:lnTo>
                    <a:lnTo>
                      <a:pt x="24" y="222"/>
                    </a:lnTo>
                    <a:lnTo>
                      <a:pt x="138" y="204"/>
                    </a:lnTo>
                    <a:lnTo>
                      <a:pt x="150" y="192"/>
                    </a:lnTo>
                    <a:lnTo>
                      <a:pt x="180" y="198"/>
                    </a:lnTo>
                    <a:lnTo>
                      <a:pt x="186" y="186"/>
                    </a:lnTo>
                    <a:lnTo>
                      <a:pt x="198" y="180"/>
                    </a:lnTo>
                    <a:lnTo>
                      <a:pt x="204" y="180"/>
                    </a:lnTo>
                    <a:lnTo>
                      <a:pt x="210" y="168"/>
                    </a:lnTo>
                    <a:lnTo>
                      <a:pt x="204" y="162"/>
                    </a:lnTo>
                    <a:lnTo>
                      <a:pt x="198" y="156"/>
                    </a:lnTo>
                    <a:lnTo>
                      <a:pt x="198" y="150"/>
                    </a:lnTo>
                    <a:lnTo>
                      <a:pt x="198" y="144"/>
                    </a:lnTo>
                    <a:lnTo>
                      <a:pt x="204" y="138"/>
                    </a:lnTo>
                    <a:lnTo>
                      <a:pt x="198" y="120"/>
                    </a:lnTo>
                    <a:lnTo>
                      <a:pt x="192" y="114"/>
                    </a:lnTo>
                    <a:lnTo>
                      <a:pt x="186" y="108"/>
                    </a:lnTo>
                    <a:lnTo>
                      <a:pt x="192" y="102"/>
                    </a:lnTo>
                    <a:lnTo>
                      <a:pt x="198" y="96"/>
                    </a:lnTo>
                    <a:lnTo>
                      <a:pt x="204" y="96"/>
                    </a:lnTo>
                    <a:lnTo>
                      <a:pt x="210" y="90"/>
                    </a:lnTo>
                    <a:lnTo>
                      <a:pt x="210" y="84"/>
                    </a:lnTo>
                    <a:lnTo>
                      <a:pt x="204" y="78"/>
                    </a:lnTo>
                    <a:lnTo>
                      <a:pt x="198" y="78"/>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7" name="Freeform 836">
                <a:extLst>
                  <a:ext uri="{FF2B5EF4-FFF2-40B4-BE49-F238E27FC236}">
                    <a16:creationId xmlns:a16="http://schemas.microsoft.com/office/drawing/2014/main" xmlns="" id="{F381B896-D95D-FE4B-BEAE-213A242F11FF}"/>
                  </a:ext>
                </a:extLst>
              </p:cNvPr>
              <p:cNvSpPr>
                <a:spLocks/>
              </p:cNvSpPr>
              <p:nvPr/>
            </p:nvSpPr>
            <p:spPr bwMode="auto">
              <a:xfrm>
                <a:off x="4127500" y="2805113"/>
                <a:ext cx="571500" cy="695325"/>
              </a:xfrm>
              <a:custGeom>
                <a:avLst/>
                <a:gdLst/>
                <a:ahLst/>
                <a:cxnLst>
                  <a:cxn ang="0">
                    <a:pos x="360" y="204"/>
                  </a:cxn>
                  <a:cxn ang="0">
                    <a:pos x="354" y="186"/>
                  </a:cxn>
                  <a:cxn ang="0">
                    <a:pos x="342" y="174"/>
                  </a:cxn>
                  <a:cxn ang="0">
                    <a:pos x="324" y="174"/>
                  </a:cxn>
                  <a:cxn ang="0">
                    <a:pos x="324" y="156"/>
                  </a:cxn>
                  <a:cxn ang="0">
                    <a:pos x="324" y="138"/>
                  </a:cxn>
                  <a:cxn ang="0">
                    <a:pos x="312" y="132"/>
                  </a:cxn>
                  <a:cxn ang="0">
                    <a:pos x="282" y="120"/>
                  </a:cxn>
                  <a:cxn ang="0">
                    <a:pos x="270" y="102"/>
                  </a:cxn>
                  <a:cxn ang="0">
                    <a:pos x="270" y="90"/>
                  </a:cxn>
                  <a:cxn ang="0">
                    <a:pos x="276" y="84"/>
                  </a:cxn>
                  <a:cxn ang="0">
                    <a:pos x="270" y="66"/>
                  </a:cxn>
                  <a:cxn ang="0">
                    <a:pos x="252" y="48"/>
                  </a:cxn>
                  <a:cxn ang="0">
                    <a:pos x="240" y="48"/>
                  </a:cxn>
                  <a:cxn ang="0">
                    <a:pos x="228" y="54"/>
                  </a:cxn>
                  <a:cxn ang="0">
                    <a:pos x="222" y="42"/>
                  </a:cxn>
                  <a:cxn ang="0">
                    <a:pos x="216" y="18"/>
                  </a:cxn>
                  <a:cxn ang="0">
                    <a:pos x="198" y="6"/>
                  </a:cxn>
                  <a:cxn ang="0">
                    <a:pos x="162" y="6"/>
                  </a:cxn>
                  <a:cxn ang="0">
                    <a:pos x="168" y="138"/>
                  </a:cxn>
                  <a:cxn ang="0">
                    <a:pos x="72" y="162"/>
                  </a:cxn>
                  <a:cxn ang="0">
                    <a:pos x="12" y="288"/>
                  </a:cxn>
                  <a:cxn ang="0">
                    <a:pos x="0" y="318"/>
                  </a:cxn>
                  <a:cxn ang="0">
                    <a:pos x="18" y="318"/>
                  </a:cxn>
                  <a:cxn ang="0">
                    <a:pos x="30" y="330"/>
                  </a:cxn>
                  <a:cxn ang="0">
                    <a:pos x="48" y="342"/>
                  </a:cxn>
                  <a:cxn ang="0">
                    <a:pos x="60" y="342"/>
                  </a:cxn>
                  <a:cxn ang="0">
                    <a:pos x="78" y="336"/>
                  </a:cxn>
                  <a:cxn ang="0">
                    <a:pos x="96" y="336"/>
                  </a:cxn>
                  <a:cxn ang="0">
                    <a:pos x="132" y="414"/>
                  </a:cxn>
                  <a:cxn ang="0">
                    <a:pos x="132" y="426"/>
                  </a:cxn>
                  <a:cxn ang="0">
                    <a:pos x="138" y="426"/>
                  </a:cxn>
                  <a:cxn ang="0">
                    <a:pos x="234" y="438"/>
                  </a:cxn>
                  <a:cxn ang="0">
                    <a:pos x="246" y="354"/>
                  </a:cxn>
                  <a:cxn ang="0">
                    <a:pos x="264" y="336"/>
                  </a:cxn>
                  <a:cxn ang="0">
                    <a:pos x="288" y="324"/>
                  </a:cxn>
                  <a:cxn ang="0">
                    <a:pos x="288" y="300"/>
                  </a:cxn>
                  <a:cxn ang="0">
                    <a:pos x="294" y="288"/>
                  </a:cxn>
                  <a:cxn ang="0">
                    <a:pos x="306" y="288"/>
                  </a:cxn>
                  <a:cxn ang="0">
                    <a:pos x="324" y="270"/>
                  </a:cxn>
                </a:cxnLst>
                <a:rect l="0" t="0" r="r" b="b"/>
                <a:pathLst>
                  <a:path w="360" h="438">
                    <a:moveTo>
                      <a:pt x="360" y="210"/>
                    </a:moveTo>
                    <a:lnTo>
                      <a:pt x="360" y="204"/>
                    </a:lnTo>
                    <a:lnTo>
                      <a:pt x="360" y="192"/>
                    </a:lnTo>
                    <a:lnTo>
                      <a:pt x="354" y="186"/>
                    </a:lnTo>
                    <a:lnTo>
                      <a:pt x="348" y="180"/>
                    </a:lnTo>
                    <a:lnTo>
                      <a:pt x="342" y="174"/>
                    </a:lnTo>
                    <a:lnTo>
                      <a:pt x="330" y="180"/>
                    </a:lnTo>
                    <a:lnTo>
                      <a:pt x="324" y="174"/>
                    </a:lnTo>
                    <a:lnTo>
                      <a:pt x="324" y="162"/>
                    </a:lnTo>
                    <a:lnTo>
                      <a:pt x="324" y="156"/>
                    </a:lnTo>
                    <a:lnTo>
                      <a:pt x="324" y="150"/>
                    </a:lnTo>
                    <a:lnTo>
                      <a:pt x="324" y="138"/>
                    </a:lnTo>
                    <a:lnTo>
                      <a:pt x="318" y="132"/>
                    </a:lnTo>
                    <a:lnTo>
                      <a:pt x="312" y="132"/>
                    </a:lnTo>
                    <a:lnTo>
                      <a:pt x="294" y="126"/>
                    </a:lnTo>
                    <a:lnTo>
                      <a:pt x="282" y="120"/>
                    </a:lnTo>
                    <a:lnTo>
                      <a:pt x="276" y="114"/>
                    </a:lnTo>
                    <a:lnTo>
                      <a:pt x="270" y="102"/>
                    </a:lnTo>
                    <a:lnTo>
                      <a:pt x="264" y="96"/>
                    </a:lnTo>
                    <a:lnTo>
                      <a:pt x="270" y="90"/>
                    </a:lnTo>
                    <a:lnTo>
                      <a:pt x="276" y="90"/>
                    </a:lnTo>
                    <a:lnTo>
                      <a:pt x="276" y="84"/>
                    </a:lnTo>
                    <a:lnTo>
                      <a:pt x="276" y="78"/>
                    </a:lnTo>
                    <a:lnTo>
                      <a:pt x="270" y="66"/>
                    </a:lnTo>
                    <a:lnTo>
                      <a:pt x="252" y="54"/>
                    </a:lnTo>
                    <a:lnTo>
                      <a:pt x="252" y="48"/>
                    </a:lnTo>
                    <a:lnTo>
                      <a:pt x="246" y="48"/>
                    </a:lnTo>
                    <a:lnTo>
                      <a:pt x="240" y="48"/>
                    </a:lnTo>
                    <a:lnTo>
                      <a:pt x="234" y="48"/>
                    </a:lnTo>
                    <a:lnTo>
                      <a:pt x="228" y="54"/>
                    </a:lnTo>
                    <a:lnTo>
                      <a:pt x="222" y="48"/>
                    </a:lnTo>
                    <a:lnTo>
                      <a:pt x="222" y="42"/>
                    </a:lnTo>
                    <a:lnTo>
                      <a:pt x="222" y="30"/>
                    </a:lnTo>
                    <a:lnTo>
                      <a:pt x="216" y="18"/>
                    </a:lnTo>
                    <a:lnTo>
                      <a:pt x="210" y="12"/>
                    </a:lnTo>
                    <a:lnTo>
                      <a:pt x="198" y="6"/>
                    </a:lnTo>
                    <a:lnTo>
                      <a:pt x="198" y="0"/>
                    </a:lnTo>
                    <a:lnTo>
                      <a:pt x="162" y="6"/>
                    </a:lnTo>
                    <a:lnTo>
                      <a:pt x="180" y="102"/>
                    </a:lnTo>
                    <a:lnTo>
                      <a:pt x="168" y="138"/>
                    </a:lnTo>
                    <a:lnTo>
                      <a:pt x="162" y="144"/>
                    </a:lnTo>
                    <a:lnTo>
                      <a:pt x="72" y="162"/>
                    </a:lnTo>
                    <a:lnTo>
                      <a:pt x="54" y="198"/>
                    </a:lnTo>
                    <a:lnTo>
                      <a:pt x="12" y="288"/>
                    </a:lnTo>
                    <a:lnTo>
                      <a:pt x="12" y="294"/>
                    </a:lnTo>
                    <a:lnTo>
                      <a:pt x="0" y="318"/>
                    </a:lnTo>
                    <a:lnTo>
                      <a:pt x="6" y="318"/>
                    </a:lnTo>
                    <a:lnTo>
                      <a:pt x="18" y="318"/>
                    </a:lnTo>
                    <a:lnTo>
                      <a:pt x="24" y="324"/>
                    </a:lnTo>
                    <a:lnTo>
                      <a:pt x="30" y="330"/>
                    </a:lnTo>
                    <a:lnTo>
                      <a:pt x="42" y="336"/>
                    </a:lnTo>
                    <a:lnTo>
                      <a:pt x="48" y="342"/>
                    </a:lnTo>
                    <a:lnTo>
                      <a:pt x="54" y="348"/>
                    </a:lnTo>
                    <a:lnTo>
                      <a:pt x="60" y="342"/>
                    </a:lnTo>
                    <a:lnTo>
                      <a:pt x="66" y="342"/>
                    </a:lnTo>
                    <a:lnTo>
                      <a:pt x="78" y="336"/>
                    </a:lnTo>
                    <a:lnTo>
                      <a:pt x="84" y="336"/>
                    </a:lnTo>
                    <a:lnTo>
                      <a:pt x="96" y="336"/>
                    </a:lnTo>
                    <a:lnTo>
                      <a:pt x="138" y="396"/>
                    </a:lnTo>
                    <a:lnTo>
                      <a:pt x="132" y="414"/>
                    </a:lnTo>
                    <a:lnTo>
                      <a:pt x="132" y="420"/>
                    </a:lnTo>
                    <a:lnTo>
                      <a:pt x="132" y="426"/>
                    </a:lnTo>
                    <a:lnTo>
                      <a:pt x="132" y="432"/>
                    </a:lnTo>
                    <a:lnTo>
                      <a:pt x="138" y="426"/>
                    </a:lnTo>
                    <a:lnTo>
                      <a:pt x="168" y="432"/>
                    </a:lnTo>
                    <a:lnTo>
                      <a:pt x="234" y="438"/>
                    </a:lnTo>
                    <a:lnTo>
                      <a:pt x="234" y="414"/>
                    </a:lnTo>
                    <a:lnTo>
                      <a:pt x="246" y="354"/>
                    </a:lnTo>
                    <a:lnTo>
                      <a:pt x="252" y="342"/>
                    </a:lnTo>
                    <a:lnTo>
                      <a:pt x="264" y="336"/>
                    </a:lnTo>
                    <a:lnTo>
                      <a:pt x="276" y="330"/>
                    </a:lnTo>
                    <a:lnTo>
                      <a:pt x="288" y="324"/>
                    </a:lnTo>
                    <a:lnTo>
                      <a:pt x="288" y="306"/>
                    </a:lnTo>
                    <a:lnTo>
                      <a:pt x="288" y="300"/>
                    </a:lnTo>
                    <a:lnTo>
                      <a:pt x="294" y="294"/>
                    </a:lnTo>
                    <a:lnTo>
                      <a:pt x="294" y="288"/>
                    </a:lnTo>
                    <a:lnTo>
                      <a:pt x="300" y="288"/>
                    </a:lnTo>
                    <a:lnTo>
                      <a:pt x="306" y="288"/>
                    </a:lnTo>
                    <a:lnTo>
                      <a:pt x="318" y="282"/>
                    </a:lnTo>
                    <a:lnTo>
                      <a:pt x="324" y="270"/>
                    </a:lnTo>
                    <a:lnTo>
                      <a:pt x="360" y="21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8" name="Freeform 840">
                <a:extLst>
                  <a:ext uri="{FF2B5EF4-FFF2-40B4-BE49-F238E27FC236}">
                    <a16:creationId xmlns:a16="http://schemas.microsoft.com/office/drawing/2014/main" xmlns="" id="{2D931ABB-3072-A946-9EA3-D92FB2D6054D}"/>
                  </a:ext>
                </a:extLst>
              </p:cNvPr>
              <p:cNvSpPr>
                <a:spLocks/>
              </p:cNvSpPr>
              <p:nvPr/>
            </p:nvSpPr>
            <p:spPr bwMode="auto">
              <a:xfrm>
                <a:off x="3917950" y="2576513"/>
                <a:ext cx="495300" cy="485775"/>
              </a:xfrm>
              <a:custGeom>
                <a:avLst/>
                <a:gdLst/>
                <a:ahLst/>
                <a:cxnLst>
                  <a:cxn ang="0">
                    <a:pos x="6" y="120"/>
                  </a:cxn>
                  <a:cxn ang="0">
                    <a:pos x="30" y="108"/>
                  </a:cxn>
                  <a:cxn ang="0">
                    <a:pos x="36" y="90"/>
                  </a:cxn>
                  <a:cxn ang="0">
                    <a:pos x="18" y="78"/>
                  </a:cxn>
                  <a:cxn ang="0">
                    <a:pos x="12" y="66"/>
                  </a:cxn>
                  <a:cxn ang="0">
                    <a:pos x="30" y="54"/>
                  </a:cxn>
                  <a:cxn ang="0">
                    <a:pos x="36" y="60"/>
                  </a:cxn>
                  <a:cxn ang="0">
                    <a:pos x="42" y="66"/>
                  </a:cxn>
                  <a:cxn ang="0">
                    <a:pos x="54" y="72"/>
                  </a:cxn>
                  <a:cxn ang="0">
                    <a:pos x="60" y="60"/>
                  </a:cxn>
                  <a:cxn ang="0">
                    <a:pos x="78" y="54"/>
                  </a:cxn>
                  <a:cxn ang="0">
                    <a:pos x="90" y="54"/>
                  </a:cxn>
                  <a:cxn ang="0">
                    <a:pos x="102" y="42"/>
                  </a:cxn>
                  <a:cxn ang="0">
                    <a:pos x="96" y="30"/>
                  </a:cxn>
                  <a:cxn ang="0">
                    <a:pos x="78" y="30"/>
                  </a:cxn>
                  <a:cxn ang="0">
                    <a:pos x="66" y="24"/>
                  </a:cxn>
                  <a:cxn ang="0">
                    <a:pos x="66" y="6"/>
                  </a:cxn>
                  <a:cxn ang="0">
                    <a:pos x="78" y="0"/>
                  </a:cxn>
                  <a:cxn ang="0">
                    <a:pos x="90" y="6"/>
                  </a:cxn>
                  <a:cxn ang="0">
                    <a:pos x="120" y="30"/>
                  </a:cxn>
                  <a:cxn ang="0">
                    <a:pos x="132" y="42"/>
                  </a:cxn>
                  <a:cxn ang="0">
                    <a:pos x="132" y="66"/>
                  </a:cxn>
                  <a:cxn ang="0">
                    <a:pos x="126" y="84"/>
                  </a:cxn>
                  <a:cxn ang="0">
                    <a:pos x="132" y="102"/>
                  </a:cxn>
                  <a:cxn ang="0">
                    <a:pos x="156" y="120"/>
                  </a:cxn>
                  <a:cxn ang="0">
                    <a:pos x="174" y="138"/>
                  </a:cxn>
                  <a:cxn ang="0">
                    <a:pos x="198" y="144"/>
                  </a:cxn>
                  <a:cxn ang="0">
                    <a:pos x="216" y="138"/>
                  </a:cxn>
                  <a:cxn ang="0">
                    <a:pos x="228" y="138"/>
                  </a:cxn>
                  <a:cxn ang="0">
                    <a:pos x="246" y="150"/>
                  </a:cxn>
                  <a:cxn ang="0">
                    <a:pos x="258" y="174"/>
                  </a:cxn>
                  <a:cxn ang="0">
                    <a:pos x="270" y="180"/>
                  </a:cxn>
                  <a:cxn ang="0">
                    <a:pos x="276" y="174"/>
                  </a:cxn>
                  <a:cxn ang="0">
                    <a:pos x="276" y="162"/>
                  </a:cxn>
                  <a:cxn ang="0">
                    <a:pos x="288" y="150"/>
                  </a:cxn>
                  <a:cxn ang="0">
                    <a:pos x="312" y="246"/>
                  </a:cxn>
                  <a:cxn ang="0">
                    <a:pos x="294" y="288"/>
                  </a:cxn>
                  <a:cxn ang="0">
                    <a:pos x="144" y="240"/>
                  </a:cxn>
                  <a:cxn ang="0">
                    <a:pos x="36" y="150"/>
                  </a:cxn>
                </a:cxnLst>
                <a:rect l="0" t="0" r="r" b="b"/>
                <a:pathLst>
                  <a:path w="312" h="306">
                    <a:moveTo>
                      <a:pt x="0" y="120"/>
                    </a:moveTo>
                    <a:lnTo>
                      <a:pt x="6" y="120"/>
                    </a:lnTo>
                    <a:lnTo>
                      <a:pt x="18" y="114"/>
                    </a:lnTo>
                    <a:lnTo>
                      <a:pt x="30" y="108"/>
                    </a:lnTo>
                    <a:lnTo>
                      <a:pt x="36" y="102"/>
                    </a:lnTo>
                    <a:lnTo>
                      <a:pt x="36" y="90"/>
                    </a:lnTo>
                    <a:lnTo>
                      <a:pt x="30" y="84"/>
                    </a:lnTo>
                    <a:lnTo>
                      <a:pt x="18" y="78"/>
                    </a:lnTo>
                    <a:lnTo>
                      <a:pt x="12" y="72"/>
                    </a:lnTo>
                    <a:lnTo>
                      <a:pt x="12" y="66"/>
                    </a:lnTo>
                    <a:lnTo>
                      <a:pt x="18" y="54"/>
                    </a:lnTo>
                    <a:lnTo>
                      <a:pt x="30" y="54"/>
                    </a:lnTo>
                    <a:lnTo>
                      <a:pt x="36" y="54"/>
                    </a:lnTo>
                    <a:lnTo>
                      <a:pt x="36" y="60"/>
                    </a:lnTo>
                    <a:lnTo>
                      <a:pt x="42" y="60"/>
                    </a:lnTo>
                    <a:lnTo>
                      <a:pt x="42" y="66"/>
                    </a:lnTo>
                    <a:lnTo>
                      <a:pt x="48" y="72"/>
                    </a:lnTo>
                    <a:lnTo>
                      <a:pt x="54" y="72"/>
                    </a:lnTo>
                    <a:lnTo>
                      <a:pt x="60" y="66"/>
                    </a:lnTo>
                    <a:lnTo>
                      <a:pt x="60" y="60"/>
                    </a:lnTo>
                    <a:lnTo>
                      <a:pt x="66" y="54"/>
                    </a:lnTo>
                    <a:lnTo>
                      <a:pt x="78" y="54"/>
                    </a:lnTo>
                    <a:lnTo>
                      <a:pt x="84" y="54"/>
                    </a:lnTo>
                    <a:lnTo>
                      <a:pt x="90" y="54"/>
                    </a:lnTo>
                    <a:lnTo>
                      <a:pt x="96" y="48"/>
                    </a:lnTo>
                    <a:lnTo>
                      <a:pt x="102" y="42"/>
                    </a:lnTo>
                    <a:lnTo>
                      <a:pt x="96" y="36"/>
                    </a:lnTo>
                    <a:lnTo>
                      <a:pt x="96" y="30"/>
                    </a:lnTo>
                    <a:lnTo>
                      <a:pt x="90" y="30"/>
                    </a:lnTo>
                    <a:lnTo>
                      <a:pt x="78" y="30"/>
                    </a:lnTo>
                    <a:lnTo>
                      <a:pt x="72" y="30"/>
                    </a:lnTo>
                    <a:lnTo>
                      <a:pt x="66" y="24"/>
                    </a:lnTo>
                    <a:lnTo>
                      <a:pt x="66" y="12"/>
                    </a:lnTo>
                    <a:lnTo>
                      <a:pt x="66" y="6"/>
                    </a:lnTo>
                    <a:lnTo>
                      <a:pt x="72" y="0"/>
                    </a:lnTo>
                    <a:lnTo>
                      <a:pt x="78" y="0"/>
                    </a:lnTo>
                    <a:lnTo>
                      <a:pt x="84" y="0"/>
                    </a:lnTo>
                    <a:lnTo>
                      <a:pt x="90" y="6"/>
                    </a:lnTo>
                    <a:lnTo>
                      <a:pt x="102" y="18"/>
                    </a:lnTo>
                    <a:lnTo>
                      <a:pt x="120" y="30"/>
                    </a:lnTo>
                    <a:lnTo>
                      <a:pt x="126" y="36"/>
                    </a:lnTo>
                    <a:lnTo>
                      <a:pt x="132" y="42"/>
                    </a:lnTo>
                    <a:lnTo>
                      <a:pt x="132" y="54"/>
                    </a:lnTo>
                    <a:lnTo>
                      <a:pt x="132" y="66"/>
                    </a:lnTo>
                    <a:lnTo>
                      <a:pt x="126" y="72"/>
                    </a:lnTo>
                    <a:lnTo>
                      <a:pt x="126" y="84"/>
                    </a:lnTo>
                    <a:lnTo>
                      <a:pt x="126" y="96"/>
                    </a:lnTo>
                    <a:lnTo>
                      <a:pt x="132" y="102"/>
                    </a:lnTo>
                    <a:lnTo>
                      <a:pt x="138" y="108"/>
                    </a:lnTo>
                    <a:lnTo>
                      <a:pt x="156" y="120"/>
                    </a:lnTo>
                    <a:lnTo>
                      <a:pt x="162" y="132"/>
                    </a:lnTo>
                    <a:lnTo>
                      <a:pt x="174" y="138"/>
                    </a:lnTo>
                    <a:lnTo>
                      <a:pt x="192" y="144"/>
                    </a:lnTo>
                    <a:lnTo>
                      <a:pt x="198" y="144"/>
                    </a:lnTo>
                    <a:lnTo>
                      <a:pt x="204" y="144"/>
                    </a:lnTo>
                    <a:lnTo>
                      <a:pt x="216" y="138"/>
                    </a:lnTo>
                    <a:lnTo>
                      <a:pt x="222" y="138"/>
                    </a:lnTo>
                    <a:lnTo>
                      <a:pt x="228" y="138"/>
                    </a:lnTo>
                    <a:lnTo>
                      <a:pt x="234" y="144"/>
                    </a:lnTo>
                    <a:lnTo>
                      <a:pt x="246" y="150"/>
                    </a:lnTo>
                    <a:lnTo>
                      <a:pt x="252" y="162"/>
                    </a:lnTo>
                    <a:lnTo>
                      <a:pt x="258" y="174"/>
                    </a:lnTo>
                    <a:lnTo>
                      <a:pt x="264" y="180"/>
                    </a:lnTo>
                    <a:lnTo>
                      <a:pt x="270" y="180"/>
                    </a:lnTo>
                    <a:lnTo>
                      <a:pt x="276" y="180"/>
                    </a:lnTo>
                    <a:lnTo>
                      <a:pt x="276" y="174"/>
                    </a:lnTo>
                    <a:lnTo>
                      <a:pt x="276" y="168"/>
                    </a:lnTo>
                    <a:lnTo>
                      <a:pt x="276" y="162"/>
                    </a:lnTo>
                    <a:lnTo>
                      <a:pt x="276" y="156"/>
                    </a:lnTo>
                    <a:lnTo>
                      <a:pt x="288" y="150"/>
                    </a:lnTo>
                    <a:lnTo>
                      <a:pt x="294" y="150"/>
                    </a:lnTo>
                    <a:lnTo>
                      <a:pt x="312" y="246"/>
                    </a:lnTo>
                    <a:lnTo>
                      <a:pt x="300" y="282"/>
                    </a:lnTo>
                    <a:lnTo>
                      <a:pt x="294" y="288"/>
                    </a:lnTo>
                    <a:lnTo>
                      <a:pt x="204" y="306"/>
                    </a:lnTo>
                    <a:lnTo>
                      <a:pt x="144" y="240"/>
                    </a:lnTo>
                    <a:lnTo>
                      <a:pt x="72" y="180"/>
                    </a:lnTo>
                    <a:lnTo>
                      <a:pt x="36" y="150"/>
                    </a:lnTo>
                    <a:lnTo>
                      <a:pt x="0" y="12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69" name="Freeform 847">
                <a:extLst>
                  <a:ext uri="{FF2B5EF4-FFF2-40B4-BE49-F238E27FC236}">
                    <a16:creationId xmlns:a16="http://schemas.microsoft.com/office/drawing/2014/main" xmlns="" id="{95886EAC-0D3E-AF49-A770-9F20F0AD4F54}"/>
                  </a:ext>
                </a:extLst>
              </p:cNvPr>
              <p:cNvSpPr>
                <a:spLocks/>
              </p:cNvSpPr>
              <p:nvPr/>
            </p:nvSpPr>
            <p:spPr bwMode="auto">
              <a:xfrm>
                <a:off x="2603500" y="3338513"/>
                <a:ext cx="533400" cy="571500"/>
              </a:xfrm>
              <a:custGeom>
                <a:avLst/>
                <a:gdLst/>
                <a:ahLst/>
                <a:cxnLst>
                  <a:cxn ang="0">
                    <a:pos x="18" y="174"/>
                  </a:cxn>
                  <a:cxn ang="0">
                    <a:pos x="90" y="132"/>
                  </a:cxn>
                  <a:cxn ang="0">
                    <a:pos x="216" y="66"/>
                  </a:cxn>
                  <a:cxn ang="0">
                    <a:pos x="288" y="0"/>
                  </a:cxn>
                  <a:cxn ang="0">
                    <a:pos x="294" y="24"/>
                  </a:cxn>
                  <a:cxn ang="0">
                    <a:pos x="300" y="36"/>
                  </a:cxn>
                  <a:cxn ang="0">
                    <a:pos x="306" y="48"/>
                  </a:cxn>
                  <a:cxn ang="0">
                    <a:pos x="300" y="72"/>
                  </a:cxn>
                  <a:cxn ang="0">
                    <a:pos x="300" y="96"/>
                  </a:cxn>
                  <a:cxn ang="0">
                    <a:pos x="312" y="120"/>
                  </a:cxn>
                  <a:cxn ang="0">
                    <a:pos x="330" y="132"/>
                  </a:cxn>
                  <a:cxn ang="0">
                    <a:pos x="336" y="138"/>
                  </a:cxn>
                  <a:cxn ang="0">
                    <a:pos x="336" y="138"/>
                  </a:cxn>
                  <a:cxn ang="0">
                    <a:pos x="336" y="150"/>
                  </a:cxn>
                  <a:cxn ang="0">
                    <a:pos x="330" y="162"/>
                  </a:cxn>
                  <a:cxn ang="0">
                    <a:pos x="312" y="180"/>
                  </a:cxn>
                  <a:cxn ang="0">
                    <a:pos x="288" y="198"/>
                  </a:cxn>
                  <a:cxn ang="0">
                    <a:pos x="282" y="228"/>
                  </a:cxn>
                  <a:cxn ang="0">
                    <a:pos x="282" y="240"/>
                  </a:cxn>
                  <a:cxn ang="0">
                    <a:pos x="294" y="252"/>
                  </a:cxn>
                  <a:cxn ang="0">
                    <a:pos x="306" y="270"/>
                  </a:cxn>
                  <a:cxn ang="0">
                    <a:pos x="324" y="288"/>
                  </a:cxn>
                  <a:cxn ang="0">
                    <a:pos x="330" y="300"/>
                  </a:cxn>
                  <a:cxn ang="0">
                    <a:pos x="312" y="318"/>
                  </a:cxn>
                  <a:cxn ang="0">
                    <a:pos x="288" y="336"/>
                  </a:cxn>
                  <a:cxn ang="0">
                    <a:pos x="198" y="360"/>
                  </a:cxn>
                  <a:cxn ang="0">
                    <a:pos x="102" y="324"/>
                  </a:cxn>
                  <a:cxn ang="0">
                    <a:pos x="84" y="306"/>
                  </a:cxn>
                  <a:cxn ang="0">
                    <a:pos x="54" y="288"/>
                  </a:cxn>
                  <a:cxn ang="0">
                    <a:pos x="48" y="276"/>
                  </a:cxn>
                  <a:cxn ang="0">
                    <a:pos x="42" y="264"/>
                  </a:cxn>
                  <a:cxn ang="0">
                    <a:pos x="24" y="252"/>
                  </a:cxn>
                  <a:cxn ang="0">
                    <a:pos x="30" y="240"/>
                  </a:cxn>
                  <a:cxn ang="0">
                    <a:pos x="36" y="216"/>
                  </a:cxn>
                  <a:cxn ang="0">
                    <a:pos x="36" y="198"/>
                  </a:cxn>
                  <a:cxn ang="0">
                    <a:pos x="24" y="192"/>
                  </a:cxn>
                  <a:cxn ang="0">
                    <a:pos x="18" y="204"/>
                  </a:cxn>
                  <a:cxn ang="0">
                    <a:pos x="6" y="204"/>
                  </a:cxn>
                  <a:cxn ang="0">
                    <a:pos x="0" y="192"/>
                  </a:cxn>
                  <a:cxn ang="0">
                    <a:pos x="6" y="180"/>
                  </a:cxn>
                </a:cxnLst>
                <a:rect l="0" t="0" r="r" b="b"/>
                <a:pathLst>
                  <a:path w="336" h="360">
                    <a:moveTo>
                      <a:pt x="6" y="180"/>
                    </a:moveTo>
                    <a:lnTo>
                      <a:pt x="18" y="174"/>
                    </a:lnTo>
                    <a:lnTo>
                      <a:pt x="36" y="168"/>
                    </a:lnTo>
                    <a:lnTo>
                      <a:pt x="90" y="132"/>
                    </a:lnTo>
                    <a:lnTo>
                      <a:pt x="156" y="84"/>
                    </a:lnTo>
                    <a:lnTo>
                      <a:pt x="216" y="66"/>
                    </a:lnTo>
                    <a:lnTo>
                      <a:pt x="228" y="54"/>
                    </a:lnTo>
                    <a:lnTo>
                      <a:pt x="288" y="0"/>
                    </a:lnTo>
                    <a:lnTo>
                      <a:pt x="288" y="12"/>
                    </a:lnTo>
                    <a:lnTo>
                      <a:pt x="294" y="24"/>
                    </a:lnTo>
                    <a:lnTo>
                      <a:pt x="294" y="30"/>
                    </a:lnTo>
                    <a:lnTo>
                      <a:pt x="300" y="36"/>
                    </a:lnTo>
                    <a:lnTo>
                      <a:pt x="306" y="42"/>
                    </a:lnTo>
                    <a:lnTo>
                      <a:pt x="306" y="48"/>
                    </a:lnTo>
                    <a:lnTo>
                      <a:pt x="300" y="54"/>
                    </a:lnTo>
                    <a:lnTo>
                      <a:pt x="300" y="72"/>
                    </a:lnTo>
                    <a:lnTo>
                      <a:pt x="300" y="84"/>
                    </a:lnTo>
                    <a:lnTo>
                      <a:pt x="300" y="96"/>
                    </a:lnTo>
                    <a:lnTo>
                      <a:pt x="306" y="114"/>
                    </a:lnTo>
                    <a:lnTo>
                      <a:pt x="312" y="120"/>
                    </a:lnTo>
                    <a:lnTo>
                      <a:pt x="318" y="126"/>
                    </a:lnTo>
                    <a:lnTo>
                      <a:pt x="330" y="132"/>
                    </a:lnTo>
                    <a:lnTo>
                      <a:pt x="330" y="138"/>
                    </a:lnTo>
                    <a:lnTo>
                      <a:pt x="336" y="138"/>
                    </a:lnTo>
                    <a:lnTo>
                      <a:pt x="336" y="144"/>
                    </a:lnTo>
                    <a:lnTo>
                      <a:pt x="336" y="138"/>
                    </a:lnTo>
                    <a:lnTo>
                      <a:pt x="336" y="144"/>
                    </a:lnTo>
                    <a:lnTo>
                      <a:pt x="336" y="150"/>
                    </a:lnTo>
                    <a:lnTo>
                      <a:pt x="336" y="156"/>
                    </a:lnTo>
                    <a:lnTo>
                      <a:pt x="330" y="162"/>
                    </a:lnTo>
                    <a:lnTo>
                      <a:pt x="318" y="174"/>
                    </a:lnTo>
                    <a:lnTo>
                      <a:pt x="312" y="180"/>
                    </a:lnTo>
                    <a:lnTo>
                      <a:pt x="294" y="198"/>
                    </a:lnTo>
                    <a:lnTo>
                      <a:pt x="288" y="198"/>
                    </a:lnTo>
                    <a:lnTo>
                      <a:pt x="288" y="204"/>
                    </a:lnTo>
                    <a:lnTo>
                      <a:pt x="282" y="228"/>
                    </a:lnTo>
                    <a:lnTo>
                      <a:pt x="282" y="234"/>
                    </a:lnTo>
                    <a:lnTo>
                      <a:pt x="282" y="240"/>
                    </a:lnTo>
                    <a:lnTo>
                      <a:pt x="282" y="246"/>
                    </a:lnTo>
                    <a:lnTo>
                      <a:pt x="294" y="252"/>
                    </a:lnTo>
                    <a:lnTo>
                      <a:pt x="300" y="258"/>
                    </a:lnTo>
                    <a:lnTo>
                      <a:pt x="306" y="270"/>
                    </a:lnTo>
                    <a:lnTo>
                      <a:pt x="312" y="276"/>
                    </a:lnTo>
                    <a:lnTo>
                      <a:pt x="324" y="288"/>
                    </a:lnTo>
                    <a:lnTo>
                      <a:pt x="330" y="294"/>
                    </a:lnTo>
                    <a:lnTo>
                      <a:pt x="330" y="300"/>
                    </a:lnTo>
                    <a:lnTo>
                      <a:pt x="318" y="312"/>
                    </a:lnTo>
                    <a:lnTo>
                      <a:pt x="312" y="318"/>
                    </a:lnTo>
                    <a:lnTo>
                      <a:pt x="300" y="330"/>
                    </a:lnTo>
                    <a:lnTo>
                      <a:pt x="288" y="336"/>
                    </a:lnTo>
                    <a:lnTo>
                      <a:pt x="222" y="342"/>
                    </a:lnTo>
                    <a:lnTo>
                      <a:pt x="198" y="360"/>
                    </a:lnTo>
                    <a:lnTo>
                      <a:pt x="120" y="324"/>
                    </a:lnTo>
                    <a:lnTo>
                      <a:pt x="102" y="324"/>
                    </a:lnTo>
                    <a:lnTo>
                      <a:pt x="102" y="318"/>
                    </a:lnTo>
                    <a:lnTo>
                      <a:pt x="84" y="306"/>
                    </a:lnTo>
                    <a:lnTo>
                      <a:pt x="66" y="288"/>
                    </a:lnTo>
                    <a:lnTo>
                      <a:pt x="54" y="288"/>
                    </a:lnTo>
                    <a:lnTo>
                      <a:pt x="48" y="282"/>
                    </a:lnTo>
                    <a:lnTo>
                      <a:pt x="48" y="276"/>
                    </a:lnTo>
                    <a:lnTo>
                      <a:pt x="48" y="270"/>
                    </a:lnTo>
                    <a:lnTo>
                      <a:pt x="42" y="264"/>
                    </a:lnTo>
                    <a:lnTo>
                      <a:pt x="30" y="258"/>
                    </a:lnTo>
                    <a:lnTo>
                      <a:pt x="24" y="252"/>
                    </a:lnTo>
                    <a:lnTo>
                      <a:pt x="30" y="246"/>
                    </a:lnTo>
                    <a:lnTo>
                      <a:pt x="30" y="240"/>
                    </a:lnTo>
                    <a:lnTo>
                      <a:pt x="36" y="228"/>
                    </a:lnTo>
                    <a:lnTo>
                      <a:pt x="36" y="216"/>
                    </a:lnTo>
                    <a:lnTo>
                      <a:pt x="36" y="204"/>
                    </a:lnTo>
                    <a:lnTo>
                      <a:pt x="36" y="198"/>
                    </a:lnTo>
                    <a:lnTo>
                      <a:pt x="30" y="192"/>
                    </a:lnTo>
                    <a:lnTo>
                      <a:pt x="24" y="192"/>
                    </a:lnTo>
                    <a:lnTo>
                      <a:pt x="18" y="198"/>
                    </a:lnTo>
                    <a:lnTo>
                      <a:pt x="18" y="204"/>
                    </a:lnTo>
                    <a:lnTo>
                      <a:pt x="12" y="210"/>
                    </a:lnTo>
                    <a:lnTo>
                      <a:pt x="6" y="204"/>
                    </a:lnTo>
                    <a:lnTo>
                      <a:pt x="0" y="198"/>
                    </a:lnTo>
                    <a:lnTo>
                      <a:pt x="0" y="192"/>
                    </a:lnTo>
                    <a:lnTo>
                      <a:pt x="6" y="186"/>
                    </a:lnTo>
                    <a:lnTo>
                      <a:pt x="6" y="18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0" name="Freeform 860">
                <a:extLst>
                  <a:ext uri="{FF2B5EF4-FFF2-40B4-BE49-F238E27FC236}">
                    <a16:creationId xmlns:a16="http://schemas.microsoft.com/office/drawing/2014/main" xmlns="" id="{DC474842-E9F2-8640-AFE1-6EDD74B05E25}"/>
                  </a:ext>
                </a:extLst>
              </p:cNvPr>
              <p:cNvSpPr>
                <a:spLocks/>
              </p:cNvSpPr>
              <p:nvPr/>
            </p:nvSpPr>
            <p:spPr bwMode="auto">
              <a:xfrm>
                <a:off x="3289300" y="3138488"/>
                <a:ext cx="542925" cy="638175"/>
              </a:xfrm>
              <a:custGeom>
                <a:avLst/>
                <a:gdLst/>
                <a:ahLst/>
                <a:cxnLst>
                  <a:cxn ang="0">
                    <a:pos x="342" y="138"/>
                  </a:cxn>
                  <a:cxn ang="0">
                    <a:pos x="342" y="150"/>
                  </a:cxn>
                  <a:cxn ang="0">
                    <a:pos x="324" y="156"/>
                  </a:cxn>
                  <a:cxn ang="0">
                    <a:pos x="312" y="144"/>
                  </a:cxn>
                  <a:cxn ang="0">
                    <a:pos x="294" y="138"/>
                  </a:cxn>
                  <a:cxn ang="0">
                    <a:pos x="288" y="150"/>
                  </a:cxn>
                  <a:cxn ang="0">
                    <a:pos x="300" y="180"/>
                  </a:cxn>
                  <a:cxn ang="0">
                    <a:pos x="306" y="276"/>
                  </a:cxn>
                  <a:cxn ang="0">
                    <a:pos x="282" y="312"/>
                  </a:cxn>
                  <a:cxn ang="0">
                    <a:pos x="258" y="330"/>
                  </a:cxn>
                  <a:cxn ang="0">
                    <a:pos x="234" y="330"/>
                  </a:cxn>
                  <a:cxn ang="0">
                    <a:pos x="222" y="324"/>
                  </a:cxn>
                  <a:cxn ang="0">
                    <a:pos x="216" y="312"/>
                  </a:cxn>
                  <a:cxn ang="0">
                    <a:pos x="198" y="312"/>
                  </a:cxn>
                  <a:cxn ang="0">
                    <a:pos x="198" y="324"/>
                  </a:cxn>
                  <a:cxn ang="0">
                    <a:pos x="204" y="336"/>
                  </a:cxn>
                  <a:cxn ang="0">
                    <a:pos x="198" y="348"/>
                  </a:cxn>
                  <a:cxn ang="0">
                    <a:pos x="180" y="366"/>
                  </a:cxn>
                  <a:cxn ang="0">
                    <a:pos x="162" y="378"/>
                  </a:cxn>
                  <a:cxn ang="0">
                    <a:pos x="156" y="396"/>
                  </a:cxn>
                  <a:cxn ang="0">
                    <a:pos x="144" y="402"/>
                  </a:cxn>
                  <a:cxn ang="0">
                    <a:pos x="138" y="390"/>
                  </a:cxn>
                  <a:cxn ang="0">
                    <a:pos x="126" y="372"/>
                  </a:cxn>
                  <a:cxn ang="0">
                    <a:pos x="108" y="372"/>
                  </a:cxn>
                  <a:cxn ang="0">
                    <a:pos x="96" y="360"/>
                  </a:cxn>
                  <a:cxn ang="0">
                    <a:pos x="96" y="348"/>
                  </a:cxn>
                  <a:cxn ang="0">
                    <a:pos x="96" y="330"/>
                  </a:cxn>
                  <a:cxn ang="0">
                    <a:pos x="96" y="318"/>
                  </a:cxn>
                  <a:cxn ang="0">
                    <a:pos x="78" y="300"/>
                  </a:cxn>
                  <a:cxn ang="0">
                    <a:pos x="54" y="282"/>
                  </a:cxn>
                  <a:cxn ang="0">
                    <a:pos x="36" y="288"/>
                  </a:cxn>
                  <a:cxn ang="0">
                    <a:pos x="30" y="300"/>
                  </a:cxn>
                  <a:cxn ang="0">
                    <a:pos x="30" y="312"/>
                  </a:cxn>
                  <a:cxn ang="0">
                    <a:pos x="18" y="318"/>
                  </a:cxn>
                  <a:cxn ang="0">
                    <a:pos x="6" y="312"/>
                  </a:cxn>
                  <a:cxn ang="0">
                    <a:pos x="6" y="294"/>
                  </a:cxn>
                  <a:cxn ang="0">
                    <a:pos x="18" y="282"/>
                  </a:cxn>
                  <a:cxn ang="0">
                    <a:pos x="30" y="258"/>
                  </a:cxn>
                  <a:cxn ang="0">
                    <a:pos x="12" y="252"/>
                  </a:cxn>
                  <a:cxn ang="0">
                    <a:pos x="12" y="234"/>
                  </a:cxn>
                  <a:cxn ang="0">
                    <a:pos x="0" y="210"/>
                  </a:cxn>
                  <a:cxn ang="0">
                    <a:pos x="6" y="192"/>
                  </a:cxn>
                  <a:cxn ang="0">
                    <a:pos x="18" y="198"/>
                  </a:cxn>
                  <a:cxn ang="0">
                    <a:pos x="30" y="192"/>
                  </a:cxn>
                  <a:cxn ang="0">
                    <a:pos x="66" y="138"/>
                  </a:cxn>
                  <a:cxn ang="0">
                    <a:pos x="114" y="84"/>
                  </a:cxn>
                  <a:cxn ang="0">
                    <a:pos x="138" y="90"/>
                  </a:cxn>
                  <a:cxn ang="0">
                    <a:pos x="162" y="72"/>
                  </a:cxn>
                  <a:cxn ang="0">
                    <a:pos x="198" y="48"/>
                  </a:cxn>
                  <a:cxn ang="0">
                    <a:pos x="192" y="0"/>
                  </a:cxn>
                  <a:cxn ang="0">
                    <a:pos x="306" y="72"/>
                  </a:cxn>
                  <a:cxn ang="0">
                    <a:pos x="312" y="108"/>
                  </a:cxn>
                  <a:cxn ang="0">
                    <a:pos x="336" y="132"/>
                  </a:cxn>
                </a:cxnLst>
                <a:rect l="0" t="0" r="r" b="b"/>
                <a:pathLst>
                  <a:path w="342" h="402">
                    <a:moveTo>
                      <a:pt x="336" y="132"/>
                    </a:moveTo>
                    <a:lnTo>
                      <a:pt x="342" y="138"/>
                    </a:lnTo>
                    <a:lnTo>
                      <a:pt x="342" y="144"/>
                    </a:lnTo>
                    <a:lnTo>
                      <a:pt x="342" y="150"/>
                    </a:lnTo>
                    <a:lnTo>
                      <a:pt x="330" y="156"/>
                    </a:lnTo>
                    <a:lnTo>
                      <a:pt x="324" y="156"/>
                    </a:lnTo>
                    <a:lnTo>
                      <a:pt x="318" y="150"/>
                    </a:lnTo>
                    <a:lnTo>
                      <a:pt x="312" y="144"/>
                    </a:lnTo>
                    <a:lnTo>
                      <a:pt x="300" y="138"/>
                    </a:lnTo>
                    <a:lnTo>
                      <a:pt x="294" y="138"/>
                    </a:lnTo>
                    <a:lnTo>
                      <a:pt x="288" y="144"/>
                    </a:lnTo>
                    <a:lnTo>
                      <a:pt x="288" y="150"/>
                    </a:lnTo>
                    <a:lnTo>
                      <a:pt x="294" y="150"/>
                    </a:lnTo>
                    <a:lnTo>
                      <a:pt x="300" y="180"/>
                    </a:lnTo>
                    <a:lnTo>
                      <a:pt x="324" y="264"/>
                    </a:lnTo>
                    <a:lnTo>
                      <a:pt x="306" y="276"/>
                    </a:lnTo>
                    <a:lnTo>
                      <a:pt x="294" y="288"/>
                    </a:lnTo>
                    <a:lnTo>
                      <a:pt x="282" y="312"/>
                    </a:lnTo>
                    <a:lnTo>
                      <a:pt x="270" y="324"/>
                    </a:lnTo>
                    <a:lnTo>
                      <a:pt x="258" y="330"/>
                    </a:lnTo>
                    <a:lnTo>
                      <a:pt x="246" y="336"/>
                    </a:lnTo>
                    <a:lnTo>
                      <a:pt x="234" y="330"/>
                    </a:lnTo>
                    <a:lnTo>
                      <a:pt x="228" y="330"/>
                    </a:lnTo>
                    <a:lnTo>
                      <a:pt x="222" y="324"/>
                    </a:lnTo>
                    <a:lnTo>
                      <a:pt x="222" y="318"/>
                    </a:lnTo>
                    <a:lnTo>
                      <a:pt x="216" y="312"/>
                    </a:lnTo>
                    <a:lnTo>
                      <a:pt x="210" y="312"/>
                    </a:lnTo>
                    <a:lnTo>
                      <a:pt x="198" y="312"/>
                    </a:lnTo>
                    <a:lnTo>
                      <a:pt x="198" y="318"/>
                    </a:lnTo>
                    <a:lnTo>
                      <a:pt x="198" y="324"/>
                    </a:lnTo>
                    <a:lnTo>
                      <a:pt x="198" y="330"/>
                    </a:lnTo>
                    <a:lnTo>
                      <a:pt x="204" y="336"/>
                    </a:lnTo>
                    <a:lnTo>
                      <a:pt x="204" y="342"/>
                    </a:lnTo>
                    <a:lnTo>
                      <a:pt x="198" y="348"/>
                    </a:lnTo>
                    <a:lnTo>
                      <a:pt x="192" y="348"/>
                    </a:lnTo>
                    <a:lnTo>
                      <a:pt x="180" y="366"/>
                    </a:lnTo>
                    <a:lnTo>
                      <a:pt x="174" y="372"/>
                    </a:lnTo>
                    <a:lnTo>
                      <a:pt x="162" y="378"/>
                    </a:lnTo>
                    <a:lnTo>
                      <a:pt x="156" y="390"/>
                    </a:lnTo>
                    <a:lnTo>
                      <a:pt x="156" y="396"/>
                    </a:lnTo>
                    <a:lnTo>
                      <a:pt x="150" y="402"/>
                    </a:lnTo>
                    <a:lnTo>
                      <a:pt x="144" y="402"/>
                    </a:lnTo>
                    <a:lnTo>
                      <a:pt x="138" y="396"/>
                    </a:lnTo>
                    <a:lnTo>
                      <a:pt x="138" y="390"/>
                    </a:lnTo>
                    <a:lnTo>
                      <a:pt x="132" y="384"/>
                    </a:lnTo>
                    <a:lnTo>
                      <a:pt x="126" y="372"/>
                    </a:lnTo>
                    <a:lnTo>
                      <a:pt x="114" y="366"/>
                    </a:lnTo>
                    <a:lnTo>
                      <a:pt x="108" y="372"/>
                    </a:lnTo>
                    <a:lnTo>
                      <a:pt x="102" y="366"/>
                    </a:lnTo>
                    <a:lnTo>
                      <a:pt x="96" y="360"/>
                    </a:lnTo>
                    <a:lnTo>
                      <a:pt x="96" y="354"/>
                    </a:lnTo>
                    <a:lnTo>
                      <a:pt x="96" y="348"/>
                    </a:lnTo>
                    <a:lnTo>
                      <a:pt x="96" y="342"/>
                    </a:lnTo>
                    <a:lnTo>
                      <a:pt x="96" y="330"/>
                    </a:lnTo>
                    <a:lnTo>
                      <a:pt x="96" y="324"/>
                    </a:lnTo>
                    <a:lnTo>
                      <a:pt x="96" y="318"/>
                    </a:lnTo>
                    <a:lnTo>
                      <a:pt x="84" y="312"/>
                    </a:lnTo>
                    <a:lnTo>
                      <a:pt x="78" y="300"/>
                    </a:lnTo>
                    <a:lnTo>
                      <a:pt x="66" y="288"/>
                    </a:lnTo>
                    <a:lnTo>
                      <a:pt x="54" y="282"/>
                    </a:lnTo>
                    <a:lnTo>
                      <a:pt x="42" y="282"/>
                    </a:lnTo>
                    <a:lnTo>
                      <a:pt x="36" y="288"/>
                    </a:lnTo>
                    <a:lnTo>
                      <a:pt x="30" y="288"/>
                    </a:lnTo>
                    <a:lnTo>
                      <a:pt x="30" y="300"/>
                    </a:lnTo>
                    <a:lnTo>
                      <a:pt x="30" y="306"/>
                    </a:lnTo>
                    <a:lnTo>
                      <a:pt x="30" y="312"/>
                    </a:lnTo>
                    <a:lnTo>
                      <a:pt x="24" y="312"/>
                    </a:lnTo>
                    <a:lnTo>
                      <a:pt x="18" y="318"/>
                    </a:lnTo>
                    <a:lnTo>
                      <a:pt x="12" y="318"/>
                    </a:lnTo>
                    <a:lnTo>
                      <a:pt x="6" y="312"/>
                    </a:lnTo>
                    <a:lnTo>
                      <a:pt x="6" y="306"/>
                    </a:lnTo>
                    <a:lnTo>
                      <a:pt x="6" y="294"/>
                    </a:lnTo>
                    <a:lnTo>
                      <a:pt x="12" y="288"/>
                    </a:lnTo>
                    <a:lnTo>
                      <a:pt x="18" y="282"/>
                    </a:lnTo>
                    <a:lnTo>
                      <a:pt x="24" y="270"/>
                    </a:lnTo>
                    <a:lnTo>
                      <a:pt x="30" y="258"/>
                    </a:lnTo>
                    <a:lnTo>
                      <a:pt x="24" y="246"/>
                    </a:lnTo>
                    <a:lnTo>
                      <a:pt x="12" y="252"/>
                    </a:lnTo>
                    <a:lnTo>
                      <a:pt x="24" y="246"/>
                    </a:lnTo>
                    <a:lnTo>
                      <a:pt x="12" y="234"/>
                    </a:lnTo>
                    <a:lnTo>
                      <a:pt x="6" y="222"/>
                    </a:lnTo>
                    <a:lnTo>
                      <a:pt x="0" y="210"/>
                    </a:lnTo>
                    <a:lnTo>
                      <a:pt x="6" y="198"/>
                    </a:lnTo>
                    <a:lnTo>
                      <a:pt x="6" y="192"/>
                    </a:lnTo>
                    <a:lnTo>
                      <a:pt x="12" y="192"/>
                    </a:lnTo>
                    <a:lnTo>
                      <a:pt x="18" y="198"/>
                    </a:lnTo>
                    <a:lnTo>
                      <a:pt x="24" y="198"/>
                    </a:lnTo>
                    <a:lnTo>
                      <a:pt x="30" y="192"/>
                    </a:lnTo>
                    <a:lnTo>
                      <a:pt x="30" y="186"/>
                    </a:lnTo>
                    <a:lnTo>
                      <a:pt x="66" y="138"/>
                    </a:lnTo>
                    <a:lnTo>
                      <a:pt x="84" y="114"/>
                    </a:lnTo>
                    <a:lnTo>
                      <a:pt x="114" y="84"/>
                    </a:lnTo>
                    <a:lnTo>
                      <a:pt x="126" y="90"/>
                    </a:lnTo>
                    <a:lnTo>
                      <a:pt x="138" y="90"/>
                    </a:lnTo>
                    <a:lnTo>
                      <a:pt x="144" y="84"/>
                    </a:lnTo>
                    <a:lnTo>
                      <a:pt x="162" y="72"/>
                    </a:lnTo>
                    <a:lnTo>
                      <a:pt x="180" y="54"/>
                    </a:lnTo>
                    <a:lnTo>
                      <a:pt x="198" y="48"/>
                    </a:lnTo>
                    <a:lnTo>
                      <a:pt x="168" y="24"/>
                    </a:lnTo>
                    <a:lnTo>
                      <a:pt x="192" y="0"/>
                    </a:lnTo>
                    <a:lnTo>
                      <a:pt x="306" y="60"/>
                    </a:lnTo>
                    <a:lnTo>
                      <a:pt x="306" y="72"/>
                    </a:lnTo>
                    <a:lnTo>
                      <a:pt x="306" y="90"/>
                    </a:lnTo>
                    <a:lnTo>
                      <a:pt x="312" y="108"/>
                    </a:lnTo>
                    <a:lnTo>
                      <a:pt x="318" y="120"/>
                    </a:lnTo>
                    <a:lnTo>
                      <a:pt x="336" y="13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1" name="Freeform 863">
                <a:extLst>
                  <a:ext uri="{FF2B5EF4-FFF2-40B4-BE49-F238E27FC236}">
                    <a16:creationId xmlns:a16="http://schemas.microsoft.com/office/drawing/2014/main" xmlns="" id="{1B61F079-83B9-5541-9BE8-D964AEF2E7B8}"/>
                  </a:ext>
                </a:extLst>
              </p:cNvPr>
              <p:cNvSpPr>
                <a:spLocks/>
              </p:cNvSpPr>
              <p:nvPr/>
            </p:nvSpPr>
            <p:spPr bwMode="auto">
              <a:xfrm>
                <a:off x="1546225" y="3748088"/>
                <a:ext cx="438150" cy="352425"/>
              </a:xfrm>
              <a:custGeom>
                <a:avLst/>
                <a:gdLst/>
                <a:ahLst/>
                <a:cxnLst>
                  <a:cxn ang="0">
                    <a:pos x="0" y="0"/>
                  </a:cxn>
                  <a:cxn ang="0">
                    <a:pos x="36" y="12"/>
                  </a:cxn>
                  <a:cxn ang="0">
                    <a:pos x="60" y="18"/>
                  </a:cxn>
                  <a:cxn ang="0">
                    <a:pos x="84" y="30"/>
                  </a:cxn>
                  <a:cxn ang="0">
                    <a:pos x="96" y="42"/>
                  </a:cxn>
                  <a:cxn ang="0">
                    <a:pos x="114" y="54"/>
                  </a:cxn>
                  <a:cxn ang="0">
                    <a:pos x="126" y="66"/>
                  </a:cxn>
                  <a:cxn ang="0">
                    <a:pos x="150" y="72"/>
                  </a:cxn>
                  <a:cxn ang="0">
                    <a:pos x="174" y="78"/>
                  </a:cxn>
                  <a:cxn ang="0">
                    <a:pos x="192" y="84"/>
                  </a:cxn>
                  <a:cxn ang="0">
                    <a:pos x="204" y="90"/>
                  </a:cxn>
                  <a:cxn ang="0">
                    <a:pos x="216" y="102"/>
                  </a:cxn>
                  <a:cxn ang="0">
                    <a:pos x="222" y="108"/>
                  </a:cxn>
                  <a:cxn ang="0">
                    <a:pos x="228" y="120"/>
                  </a:cxn>
                  <a:cxn ang="0">
                    <a:pos x="252" y="156"/>
                  </a:cxn>
                  <a:cxn ang="0">
                    <a:pos x="276" y="156"/>
                  </a:cxn>
                  <a:cxn ang="0">
                    <a:pos x="276" y="174"/>
                  </a:cxn>
                  <a:cxn ang="0">
                    <a:pos x="276" y="222"/>
                  </a:cxn>
                  <a:cxn ang="0">
                    <a:pos x="264" y="222"/>
                  </a:cxn>
                  <a:cxn ang="0">
                    <a:pos x="114" y="216"/>
                  </a:cxn>
                  <a:cxn ang="0">
                    <a:pos x="72" y="216"/>
                  </a:cxn>
                  <a:cxn ang="0">
                    <a:pos x="72" y="204"/>
                  </a:cxn>
                  <a:cxn ang="0">
                    <a:pos x="60" y="174"/>
                  </a:cxn>
                  <a:cxn ang="0">
                    <a:pos x="0" y="0"/>
                  </a:cxn>
                </a:cxnLst>
                <a:rect l="0" t="0" r="r" b="b"/>
                <a:pathLst>
                  <a:path w="276" h="222">
                    <a:moveTo>
                      <a:pt x="0" y="0"/>
                    </a:moveTo>
                    <a:lnTo>
                      <a:pt x="36" y="12"/>
                    </a:lnTo>
                    <a:lnTo>
                      <a:pt x="60" y="18"/>
                    </a:lnTo>
                    <a:lnTo>
                      <a:pt x="84" y="30"/>
                    </a:lnTo>
                    <a:lnTo>
                      <a:pt x="96" y="42"/>
                    </a:lnTo>
                    <a:lnTo>
                      <a:pt x="114" y="54"/>
                    </a:lnTo>
                    <a:lnTo>
                      <a:pt x="126" y="66"/>
                    </a:lnTo>
                    <a:lnTo>
                      <a:pt x="150" y="72"/>
                    </a:lnTo>
                    <a:lnTo>
                      <a:pt x="174" y="78"/>
                    </a:lnTo>
                    <a:lnTo>
                      <a:pt x="192" y="84"/>
                    </a:lnTo>
                    <a:lnTo>
                      <a:pt x="204" y="90"/>
                    </a:lnTo>
                    <a:lnTo>
                      <a:pt x="216" y="102"/>
                    </a:lnTo>
                    <a:lnTo>
                      <a:pt x="222" y="108"/>
                    </a:lnTo>
                    <a:lnTo>
                      <a:pt x="228" y="120"/>
                    </a:lnTo>
                    <a:lnTo>
                      <a:pt x="252" y="156"/>
                    </a:lnTo>
                    <a:lnTo>
                      <a:pt x="276" y="156"/>
                    </a:lnTo>
                    <a:lnTo>
                      <a:pt x="276" y="174"/>
                    </a:lnTo>
                    <a:lnTo>
                      <a:pt x="276" y="222"/>
                    </a:lnTo>
                    <a:lnTo>
                      <a:pt x="264" y="222"/>
                    </a:lnTo>
                    <a:lnTo>
                      <a:pt x="114" y="216"/>
                    </a:lnTo>
                    <a:lnTo>
                      <a:pt x="72" y="216"/>
                    </a:lnTo>
                    <a:lnTo>
                      <a:pt x="72" y="204"/>
                    </a:lnTo>
                    <a:lnTo>
                      <a:pt x="60" y="174"/>
                    </a:lnTo>
                    <a:lnTo>
                      <a:pt x="0"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2" name="Freeform 866">
                <a:extLst>
                  <a:ext uri="{FF2B5EF4-FFF2-40B4-BE49-F238E27FC236}">
                    <a16:creationId xmlns:a16="http://schemas.microsoft.com/office/drawing/2014/main" xmlns="" id="{68F44B5D-3221-694A-A166-FD2E6F9A33E5}"/>
                  </a:ext>
                </a:extLst>
              </p:cNvPr>
              <p:cNvSpPr>
                <a:spLocks/>
              </p:cNvSpPr>
              <p:nvPr/>
            </p:nvSpPr>
            <p:spPr bwMode="auto">
              <a:xfrm>
                <a:off x="3051175" y="3529013"/>
                <a:ext cx="485775" cy="457200"/>
              </a:xfrm>
              <a:custGeom>
                <a:avLst/>
                <a:gdLst/>
                <a:ahLst/>
                <a:cxnLst>
                  <a:cxn ang="0">
                    <a:pos x="300" y="168"/>
                  </a:cxn>
                  <a:cxn ang="0">
                    <a:pos x="306" y="174"/>
                  </a:cxn>
                  <a:cxn ang="0">
                    <a:pos x="300" y="186"/>
                  </a:cxn>
                  <a:cxn ang="0">
                    <a:pos x="288" y="180"/>
                  </a:cxn>
                  <a:cxn ang="0">
                    <a:pos x="282" y="186"/>
                  </a:cxn>
                  <a:cxn ang="0">
                    <a:pos x="282" y="210"/>
                  </a:cxn>
                  <a:cxn ang="0">
                    <a:pos x="288" y="222"/>
                  </a:cxn>
                  <a:cxn ang="0">
                    <a:pos x="300" y="228"/>
                  </a:cxn>
                  <a:cxn ang="0">
                    <a:pos x="306" y="246"/>
                  </a:cxn>
                  <a:cxn ang="0">
                    <a:pos x="294" y="258"/>
                  </a:cxn>
                  <a:cxn ang="0">
                    <a:pos x="270" y="270"/>
                  </a:cxn>
                  <a:cxn ang="0">
                    <a:pos x="234" y="270"/>
                  </a:cxn>
                  <a:cxn ang="0">
                    <a:pos x="162" y="288"/>
                  </a:cxn>
                  <a:cxn ang="0">
                    <a:pos x="72" y="264"/>
                  </a:cxn>
                  <a:cxn ang="0">
                    <a:pos x="60" y="264"/>
                  </a:cxn>
                  <a:cxn ang="0">
                    <a:pos x="66" y="252"/>
                  </a:cxn>
                  <a:cxn ang="0">
                    <a:pos x="60" y="240"/>
                  </a:cxn>
                  <a:cxn ang="0">
                    <a:pos x="54" y="234"/>
                  </a:cxn>
                  <a:cxn ang="0">
                    <a:pos x="42" y="228"/>
                  </a:cxn>
                  <a:cxn ang="0">
                    <a:pos x="36" y="210"/>
                  </a:cxn>
                  <a:cxn ang="0">
                    <a:pos x="36" y="192"/>
                  </a:cxn>
                  <a:cxn ang="0">
                    <a:pos x="48" y="174"/>
                  </a:cxn>
                  <a:cxn ang="0">
                    <a:pos x="42" y="168"/>
                  </a:cxn>
                  <a:cxn ang="0">
                    <a:pos x="24" y="150"/>
                  </a:cxn>
                  <a:cxn ang="0">
                    <a:pos x="12" y="132"/>
                  </a:cxn>
                  <a:cxn ang="0">
                    <a:pos x="0" y="120"/>
                  </a:cxn>
                  <a:cxn ang="0">
                    <a:pos x="0" y="108"/>
                  </a:cxn>
                  <a:cxn ang="0">
                    <a:pos x="6" y="78"/>
                  </a:cxn>
                  <a:cxn ang="0">
                    <a:pos x="30" y="60"/>
                  </a:cxn>
                  <a:cxn ang="0">
                    <a:pos x="36" y="54"/>
                  </a:cxn>
                  <a:cxn ang="0">
                    <a:pos x="54" y="36"/>
                  </a:cxn>
                  <a:cxn ang="0">
                    <a:pos x="54" y="24"/>
                  </a:cxn>
                  <a:cxn ang="0">
                    <a:pos x="54" y="24"/>
                  </a:cxn>
                  <a:cxn ang="0">
                    <a:pos x="108" y="30"/>
                  </a:cxn>
                  <a:cxn ang="0">
                    <a:pos x="162" y="6"/>
                  </a:cxn>
                  <a:cxn ang="0">
                    <a:pos x="162" y="6"/>
                  </a:cxn>
                  <a:cxn ang="0">
                    <a:pos x="180" y="12"/>
                  </a:cxn>
                  <a:cxn ang="0">
                    <a:pos x="168" y="36"/>
                  </a:cxn>
                  <a:cxn ang="0">
                    <a:pos x="156" y="48"/>
                  </a:cxn>
                  <a:cxn ang="0">
                    <a:pos x="156" y="66"/>
                  </a:cxn>
                  <a:cxn ang="0">
                    <a:pos x="168" y="72"/>
                  </a:cxn>
                  <a:cxn ang="0">
                    <a:pos x="180" y="66"/>
                  </a:cxn>
                  <a:cxn ang="0">
                    <a:pos x="180" y="54"/>
                  </a:cxn>
                  <a:cxn ang="0">
                    <a:pos x="186" y="42"/>
                  </a:cxn>
                  <a:cxn ang="0">
                    <a:pos x="204" y="36"/>
                  </a:cxn>
                  <a:cxn ang="0">
                    <a:pos x="222" y="48"/>
                  </a:cxn>
                  <a:cxn ang="0">
                    <a:pos x="234" y="66"/>
                  </a:cxn>
                  <a:cxn ang="0">
                    <a:pos x="246" y="84"/>
                  </a:cxn>
                  <a:cxn ang="0">
                    <a:pos x="246" y="102"/>
                  </a:cxn>
                  <a:cxn ang="0">
                    <a:pos x="252" y="120"/>
                  </a:cxn>
                  <a:cxn ang="0">
                    <a:pos x="264" y="120"/>
                  </a:cxn>
                  <a:cxn ang="0">
                    <a:pos x="282" y="138"/>
                  </a:cxn>
                  <a:cxn ang="0">
                    <a:pos x="288" y="150"/>
                  </a:cxn>
                  <a:cxn ang="0">
                    <a:pos x="300" y="156"/>
                  </a:cxn>
                </a:cxnLst>
                <a:rect l="0" t="0" r="r" b="b"/>
                <a:pathLst>
                  <a:path w="306" h="288">
                    <a:moveTo>
                      <a:pt x="294" y="162"/>
                    </a:moveTo>
                    <a:lnTo>
                      <a:pt x="300" y="168"/>
                    </a:lnTo>
                    <a:lnTo>
                      <a:pt x="300" y="174"/>
                    </a:lnTo>
                    <a:lnTo>
                      <a:pt x="306" y="174"/>
                    </a:lnTo>
                    <a:lnTo>
                      <a:pt x="300" y="180"/>
                    </a:lnTo>
                    <a:lnTo>
                      <a:pt x="300" y="186"/>
                    </a:lnTo>
                    <a:lnTo>
                      <a:pt x="294" y="186"/>
                    </a:lnTo>
                    <a:lnTo>
                      <a:pt x="288" y="180"/>
                    </a:lnTo>
                    <a:lnTo>
                      <a:pt x="282" y="180"/>
                    </a:lnTo>
                    <a:lnTo>
                      <a:pt x="282" y="186"/>
                    </a:lnTo>
                    <a:lnTo>
                      <a:pt x="282" y="198"/>
                    </a:lnTo>
                    <a:lnTo>
                      <a:pt x="282" y="210"/>
                    </a:lnTo>
                    <a:lnTo>
                      <a:pt x="282" y="216"/>
                    </a:lnTo>
                    <a:lnTo>
                      <a:pt x="288" y="222"/>
                    </a:lnTo>
                    <a:lnTo>
                      <a:pt x="294" y="222"/>
                    </a:lnTo>
                    <a:lnTo>
                      <a:pt x="300" y="228"/>
                    </a:lnTo>
                    <a:lnTo>
                      <a:pt x="306" y="240"/>
                    </a:lnTo>
                    <a:lnTo>
                      <a:pt x="306" y="246"/>
                    </a:lnTo>
                    <a:lnTo>
                      <a:pt x="300" y="252"/>
                    </a:lnTo>
                    <a:lnTo>
                      <a:pt x="294" y="258"/>
                    </a:lnTo>
                    <a:lnTo>
                      <a:pt x="288" y="258"/>
                    </a:lnTo>
                    <a:lnTo>
                      <a:pt x="270" y="270"/>
                    </a:lnTo>
                    <a:lnTo>
                      <a:pt x="252" y="264"/>
                    </a:lnTo>
                    <a:lnTo>
                      <a:pt x="234" y="270"/>
                    </a:lnTo>
                    <a:lnTo>
                      <a:pt x="204" y="276"/>
                    </a:lnTo>
                    <a:lnTo>
                      <a:pt x="162" y="288"/>
                    </a:lnTo>
                    <a:lnTo>
                      <a:pt x="84" y="270"/>
                    </a:lnTo>
                    <a:lnTo>
                      <a:pt x="72" y="264"/>
                    </a:lnTo>
                    <a:lnTo>
                      <a:pt x="66" y="264"/>
                    </a:lnTo>
                    <a:lnTo>
                      <a:pt x="60" y="264"/>
                    </a:lnTo>
                    <a:lnTo>
                      <a:pt x="60" y="252"/>
                    </a:lnTo>
                    <a:lnTo>
                      <a:pt x="66" y="252"/>
                    </a:lnTo>
                    <a:lnTo>
                      <a:pt x="66" y="246"/>
                    </a:lnTo>
                    <a:lnTo>
                      <a:pt x="60" y="240"/>
                    </a:lnTo>
                    <a:lnTo>
                      <a:pt x="60" y="234"/>
                    </a:lnTo>
                    <a:lnTo>
                      <a:pt x="54" y="234"/>
                    </a:lnTo>
                    <a:lnTo>
                      <a:pt x="42" y="234"/>
                    </a:lnTo>
                    <a:lnTo>
                      <a:pt x="42" y="228"/>
                    </a:lnTo>
                    <a:lnTo>
                      <a:pt x="36" y="222"/>
                    </a:lnTo>
                    <a:lnTo>
                      <a:pt x="36" y="210"/>
                    </a:lnTo>
                    <a:lnTo>
                      <a:pt x="30" y="198"/>
                    </a:lnTo>
                    <a:lnTo>
                      <a:pt x="36" y="192"/>
                    </a:lnTo>
                    <a:lnTo>
                      <a:pt x="48" y="180"/>
                    </a:lnTo>
                    <a:lnTo>
                      <a:pt x="48" y="174"/>
                    </a:lnTo>
                    <a:lnTo>
                      <a:pt x="48" y="168"/>
                    </a:lnTo>
                    <a:lnTo>
                      <a:pt x="42" y="168"/>
                    </a:lnTo>
                    <a:lnTo>
                      <a:pt x="30" y="156"/>
                    </a:lnTo>
                    <a:lnTo>
                      <a:pt x="24" y="150"/>
                    </a:lnTo>
                    <a:lnTo>
                      <a:pt x="18" y="138"/>
                    </a:lnTo>
                    <a:lnTo>
                      <a:pt x="12" y="132"/>
                    </a:lnTo>
                    <a:lnTo>
                      <a:pt x="0" y="126"/>
                    </a:lnTo>
                    <a:lnTo>
                      <a:pt x="0" y="120"/>
                    </a:lnTo>
                    <a:lnTo>
                      <a:pt x="0" y="114"/>
                    </a:lnTo>
                    <a:lnTo>
                      <a:pt x="0" y="108"/>
                    </a:lnTo>
                    <a:lnTo>
                      <a:pt x="6" y="84"/>
                    </a:lnTo>
                    <a:lnTo>
                      <a:pt x="6" y="78"/>
                    </a:lnTo>
                    <a:lnTo>
                      <a:pt x="12" y="78"/>
                    </a:lnTo>
                    <a:lnTo>
                      <a:pt x="30" y="60"/>
                    </a:lnTo>
                    <a:lnTo>
                      <a:pt x="36" y="60"/>
                    </a:lnTo>
                    <a:lnTo>
                      <a:pt x="36" y="54"/>
                    </a:lnTo>
                    <a:lnTo>
                      <a:pt x="48" y="42"/>
                    </a:lnTo>
                    <a:lnTo>
                      <a:pt x="54" y="36"/>
                    </a:lnTo>
                    <a:lnTo>
                      <a:pt x="54" y="30"/>
                    </a:lnTo>
                    <a:lnTo>
                      <a:pt x="54" y="24"/>
                    </a:lnTo>
                    <a:lnTo>
                      <a:pt x="54" y="18"/>
                    </a:lnTo>
                    <a:lnTo>
                      <a:pt x="54" y="24"/>
                    </a:lnTo>
                    <a:lnTo>
                      <a:pt x="54" y="18"/>
                    </a:lnTo>
                    <a:lnTo>
                      <a:pt x="108" y="30"/>
                    </a:lnTo>
                    <a:lnTo>
                      <a:pt x="132" y="6"/>
                    </a:lnTo>
                    <a:lnTo>
                      <a:pt x="162" y="6"/>
                    </a:lnTo>
                    <a:lnTo>
                      <a:pt x="174" y="0"/>
                    </a:lnTo>
                    <a:lnTo>
                      <a:pt x="162" y="6"/>
                    </a:lnTo>
                    <a:lnTo>
                      <a:pt x="174" y="0"/>
                    </a:lnTo>
                    <a:lnTo>
                      <a:pt x="180" y="12"/>
                    </a:lnTo>
                    <a:lnTo>
                      <a:pt x="174" y="24"/>
                    </a:lnTo>
                    <a:lnTo>
                      <a:pt x="168" y="36"/>
                    </a:lnTo>
                    <a:lnTo>
                      <a:pt x="162" y="42"/>
                    </a:lnTo>
                    <a:lnTo>
                      <a:pt x="156" y="48"/>
                    </a:lnTo>
                    <a:lnTo>
                      <a:pt x="156" y="60"/>
                    </a:lnTo>
                    <a:lnTo>
                      <a:pt x="156" y="66"/>
                    </a:lnTo>
                    <a:lnTo>
                      <a:pt x="162" y="72"/>
                    </a:lnTo>
                    <a:lnTo>
                      <a:pt x="168" y="72"/>
                    </a:lnTo>
                    <a:lnTo>
                      <a:pt x="174" y="66"/>
                    </a:lnTo>
                    <a:lnTo>
                      <a:pt x="180" y="66"/>
                    </a:lnTo>
                    <a:lnTo>
                      <a:pt x="180" y="60"/>
                    </a:lnTo>
                    <a:lnTo>
                      <a:pt x="180" y="54"/>
                    </a:lnTo>
                    <a:lnTo>
                      <a:pt x="180" y="42"/>
                    </a:lnTo>
                    <a:lnTo>
                      <a:pt x="186" y="42"/>
                    </a:lnTo>
                    <a:lnTo>
                      <a:pt x="192" y="36"/>
                    </a:lnTo>
                    <a:lnTo>
                      <a:pt x="204" y="36"/>
                    </a:lnTo>
                    <a:lnTo>
                      <a:pt x="216" y="42"/>
                    </a:lnTo>
                    <a:lnTo>
                      <a:pt x="222" y="48"/>
                    </a:lnTo>
                    <a:lnTo>
                      <a:pt x="228" y="54"/>
                    </a:lnTo>
                    <a:lnTo>
                      <a:pt x="234" y="66"/>
                    </a:lnTo>
                    <a:lnTo>
                      <a:pt x="246" y="72"/>
                    </a:lnTo>
                    <a:lnTo>
                      <a:pt x="246" y="84"/>
                    </a:lnTo>
                    <a:lnTo>
                      <a:pt x="246" y="96"/>
                    </a:lnTo>
                    <a:lnTo>
                      <a:pt x="246" y="102"/>
                    </a:lnTo>
                    <a:lnTo>
                      <a:pt x="246" y="114"/>
                    </a:lnTo>
                    <a:lnTo>
                      <a:pt x="252" y="120"/>
                    </a:lnTo>
                    <a:lnTo>
                      <a:pt x="258" y="126"/>
                    </a:lnTo>
                    <a:lnTo>
                      <a:pt x="264" y="120"/>
                    </a:lnTo>
                    <a:lnTo>
                      <a:pt x="276" y="126"/>
                    </a:lnTo>
                    <a:lnTo>
                      <a:pt x="282" y="138"/>
                    </a:lnTo>
                    <a:lnTo>
                      <a:pt x="288" y="144"/>
                    </a:lnTo>
                    <a:lnTo>
                      <a:pt x="288" y="150"/>
                    </a:lnTo>
                    <a:lnTo>
                      <a:pt x="294" y="156"/>
                    </a:lnTo>
                    <a:lnTo>
                      <a:pt x="300" y="156"/>
                    </a:lnTo>
                    <a:lnTo>
                      <a:pt x="294" y="16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3" name="Freeform 871">
                <a:extLst>
                  <a:ext uri="{FF2B5EF4-FFF2-40B4-BE49-F238E27FC236}">
                    <a16:creationId xmlns:a16="http://schemas.microsoft.com/office/drawing/2014/main" xmlns="" id="{2A597A4E-ABD6-2D4D-9F8E-A9651D201ED7}"/>
                  </a:ext>
                </a:extLst>
              </p:cNvPr>
              <p:cNvSpPr>
                <a:spLocks/>
              </p:cNvSpPr>
              <p:nvPr/>
            </p:nvSpPr>
            <p:spPr bwMode="auto">
              <a:xfrm>
                <a:off x="2298700" y="4033838"/>
                <a:ext cx="485775" cy="447675"/>
              </a:xfrm>
              <a:custGeom>
                <a:avLst/>
                <a:gdLst/>
                <a:ahLst/>
                <a:cxnLst>
                  <a:cxn ang="0">
                    <a:pos x="258" y="0"/>
                  </a:cxn>
                  <a:cxn ang="0">
                    <a:pos x="264" y="0"/>
                  </a:cxn>
                  <a:cxn ang="0">
                    <a:pos x="306" y="24"/>
                  </a:cxn>
                  <a:cxn ang="0">
                    <a:pos x="300" y="96"/>
                  </a:cxn>
                  <a:cxn ang="0">
                    <a:pos x="294" y="186"/>
                  </a:cxn>
                  <a:cxn ang="0">
                    <a:pos x="282" y="276"/>
                  </a:cxn>
                  <a:cxn ang="0">
                    <a:pos x="186" y="282"/>
                  </a:cxn>
                  <a:cxn ang="0">
                    <a:pos x="186" y="258"/>
                  </a:cxn>
                  <a:cxn ang="0">
                    <a:pos x="96" y="246"/>
                  </a:cxn>
                  <a:cxn ang="0">
                    <a:pos x="48" y="246"/>
                  </a:cxn>
                  <a:cxn ang="0">
                    <a:pos x="48" y="222"/>
                  </a:cxn>
                  <a:cxn ang="0">
                    <a:pos x="24" y="192"/>
                  </a:cxn>
                  <a:cxn ang="0">
                    <a:pos x="18" y="162"/>
                  </a:cxn>
                  <a:cxn ang="0">
                    <a:pos x="18" y="144"/>
                  </a:cxn>
                  <a:cxn ang="0">
                    <a:pos x="0" y="102"/>
                  </a:cxn>
                  <a:cxn ang="0">
                    <a:pos x="18" y="96"/>
                  </a:cxn>
                  <a:cxn ang="0">
                    <a:pos x="18" y="90"/>
                  </a:cxn>
                  <a:cxn ang="0">
                    <a:pos x="96" y="66"/>
                  </a:cxn>
                  <a:cxn ang="0">
                    <a:pos x="162" y="30"/>
                  </a:cxn>
                  <a:cxn ang="0">
                    <a:pos x="174" y="30"/>
                  </a:cxn>
                  <a:cxn ang="0">
                    <a:pos x="186" y="36"/>
                  </a:cxn>
                  <a:cxn ang="0">
                    <a:pos x="240" y="18"/>
                  </a:cxn>
                  <a:cxn ang="0">
                    <a:pos x="258" y="0"/>
                  </a:cxn>
                </a:cxnLst>
                <a:rect l="0" t="0" r="r" b="b"/>
                <a:pathLst>
                  <a:path w="306" h="282">
                    <a:moveTo>
                      <a:pt x="258" y="0"/>
                    </a:moveTo>
                    <a:lnTo>
                      <a:pt x="264" y="0"/>
                    </a:lnTo>
                    <a:lnTo>
                      <a:pt x="306" y="24"/>
                    </a:lnTo>
                    <a:lnTo>
                      <a:pt x="300" y="96"/>
                    </a:lnTo>
                    <a:lnTo>
                      <a:pt x="294" y="186"/>
                    </a:lnTo>
                    <a:lnTo>
                      <a:pt x="282" y="276"/>
                    </a:lnTo>
                    <a:lnTo>
                      <a:pt x="186" y="282"/>
                    </a:lnTo>
                    <a:lnTo>
                      <a:pt x="186" y="258"/>
                    </a:lnTo>
                    <a:lnTo>
                      <a:pt x="96" y="246"/>
                    </a:lnTo>
                    <a:lnTo>
                      <a:pt x="48" y="246"/>
                    </a:lnTo>
                    <a:lnTo>
                      <a:pt x="48" y="222"/>
                    </a:lnTo>
                    <a:lnTo>
                      <a:pt x="24" y="192"/>
                    </a:lnTo>
                    <a:lnTo>
                      <a:pt x="18" y="162"/>
                    </a:lnTo>
                    <a:lnTo>
                      <a:pt x="18" y="144"/>
                    </a:lnTo>
                    <a:lnTo>
                      <a:pt x="0" y="102"/>
                    </a:lnTo>
                    <a:lnTo>
                      <a:pt x="18" y="96"/>
                    </a:lnTo>
                    <a:lnTo>
                      <a:pt x="18" y="90"/>
                    </a:lnTo>
                    <a:lnTo>
                      <a:pt x="96" y="66"/>
                    </a:lnTo>
                    <a:lnTo>
                      <a:pt x="162" y="30"/>
                    </a:lnTo>
                    <a:lnTo>
                      <a:pt x="174" y="30"/>
                    </a:lnTo>
                    <a:lnTo>
                      <a:pt x="186" y="36"/>
                    </a:lnTo>
                    <a:lnTo>
                      <a:pt x="240" y="18"/>
                    </a:lnTo>
                    <a:lnTo>
                      <a:pt x="258"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4" name="Freeform 874">
                <a:extLst>
                  <a:ext uri="{FF2B5EF4-FFF2-40B4-BE49-F238E27FC236}">
                    <a16:creationId xmlns:a16="http://schemas.microsoft.com/office/drawing/2014/main" xmlns="" id="{51D034B3-2ED3-6840-817B-0E662EBBA5FE}"/>
                  </a:ext>
                </a:extLst>
              </p:cNvPr>
              <p:cNvSpPr>
                <a:spLocks/>
              </p:cNvSpPr>
              <p:nvPr/>
            </p:nvSpPr>
            <p:spPr bwMode="auto">
              <a:xfrm>
                <a:off x="1298575" y="4071938"/>
                <a:ext cx="361950" cy="228600"/>
              </a:xfrm>
              <a:custGeom>
                <a:avLst/>
                <a:gdLst/>
                <a:ahLst/>
                <a:cxnLst>
                  <a:cxn ang="0">
                    <a:pos x="54" y="6"/>
                  </a:cxn>
                  <a:cxn ang="0">
                    <a:pos x="60" y="6"/>
                  </a:cxn>
                  <a:cxn ang="0">
                    <a:pos x="60" y="12"/>
                  </a:cxn>
                  <a:cxn ang="0">
                    <a:pos x="66" y="18"/>
                  </a:cxn>
                  <a:cxn ang="0">
                    <a:pos x="72" y="18"/>
                  </a:cxn>
                  <a:cxn ang="0">
                    <a:pos x="90" y="18"/>
                  </a:cxn>
                  <a:cxn ang="0">
                    <a:pos x="102" y="18"/>
                  </a:cxn>
                  <a:cxn ang="0">
                    <a:pos x="120" y="18"/>
                  </a:cxn>
                  <a:cxn ang="0">
                    <a:pos x="126" y="18"/>
                  </a:cxn>
                  <a:cxn ang="0">
                    <a:pos x="138" y="18"/>
                  </a:cxn>
                  <a:cxn ang="0">
                    <a:pos x="150" y="18"/>
                  </a:cxn>
                  <a:cxn ang="0">
                    <a:pos x="156" y="12"/>
                  </a:cxn>
                  <a:cxn ang="0">
                    <a:pos x="162" y="12"/>
                  </a:cxn>
                  <a:cxn ang="0">
                    <a:pos x="168" y="12"/>
                  </a:cxn>
                  <a:cxn ang="0">
                    <a:pos x="174" y="12"/>
                  </a:cxn>
                  <a:cxn ang="0">
                    <a:pos x="186" y="12"/>
                  </a:cxn>
                  <a:cxn ang="0">
                    <a:pos x="192" y="12"/>
                  </a:cxn>
                  <a:cxn ang="0">
                    <a:pos x="204" y="12"/>
                  </a:cxn>
                  <a:cxn ang="0">
                    <a:pos x="216" y="12"/>
                  </a:cxn>
                  <a:cxn ang="0">
                    <a:pos x="222" y="12"/>
                  </a:cxn>
                  <a:cxn ang="0">
                    <a:pos x="228" y="6"/>
                  </a:cxn>
                  <a:cxn ang="0">
                    <a:pos x="228" y="0"/>
                  </a:cxn>
                  <a:cxn ang="0">
                    <a:pos x="228" y="12"/>
                  </a:cxn>
                  <a:cxn ang="0">
                    <a:pos x="228" y="66"/>
                  </a:cxn>
                  <a:cxn ang="0">
                    <a:pos x="228" y="144"/>
                  </a:cxn>
                  <a:cxn ang="0">
                    <a:pos x="186" y="144"/>
                  </a:cxn>
                  <a:cxn ang="0">
                    <a:pos x="72" y="138"/>
                  </a:cxn>
                  <a:cxn ang="0">
                    <a:pos x="48" y="120"/>
                  </a:cxn>
                  <a:cxn ang="0">
                    <a:pos x="36" y="126"/>
                  </a:cxn>
                  <a:cxn ang="0">
                    <a:pos x="30" y="126"/>
                  </a:cxn>
                  <a:cxn ang="0">
                    <a:pos x="24" y="126"/>
                  </a:cxn>
                  <a:cxn ang="0">
                    <a:pos x="12" y="126"/>
                  </a:cxn>
                  <a:cxn ang="0">
                    <a:pos x="6" y="120"/>
                  </a:cxn>
                  <a:cxn ang="0">
                    <a:pos x="0" y="108"/>
                  </a:cxn>
                  <a:cxn ang="0">
                    <a:pos x="0" y="96"/>
                  </a:cxn>
                  <a:cxn ang="0">
                    <a:pos x="6" y="84"/>
                  </a:cxn>
                  <a:cxn ang="0">
                    <a:pos x="18" y="78"/>
                  </a:cxn>
                  <a:cxn ang="0">
                    <a:pos x="24" y="84"/>
                  </a:cxn>
                  <a:cxn ang="0">
                    <a:pos x="36" y="60"/>
                  </a:cxn>
                  <a:cxn ang="0">
                    <a:pos x="54" y="6"/>
                  </a:cxn>
                </a:cxnLst>
                <a:rect l="0" t="0" r="r" b="b"/>
                <a:pathLst>
                  <a:path w="228" h="144">
                    <a:moveTo>
                      <a:pt x="54" y="6"/>
                    </a:moveTo>
                    <a:lnTo>
                      <a:pt x="60" y="6"/>
                    </a:lnTo>
                    <a:lnTo>
                      <a:pt x="60" y="12"/>
                    </a:lnTo>
                    <a:lnTo>
                      <a:pt x="66" y="18"/>
                    </a:lnTo>
                    <a:lnTo>
                      <a:pt x="72" y="18"/>
                    </a:lnTo>
                    <a:lnTo>
                      <a:pt x="90" y="18"/>
                    </a:lnTo>
                    <a:lnTo>
                      <a:pt x="102" y="18"/>
                    </a:lnTo>
                    <a:lnTo>
                      <a:pt x="120" y="18"/>
                    </a:lnTo>
                    <a:lnTo>
                      <a:pt x="126" y="18"/>
                    </a:lnTo>
                    <a:lnTo>
                      <a:pt x="138" y="18"/>
                    </a:lnTo>
                    <a:lnTo>
                      <a:pt x="150" y="18"/>
                    </a:lnTo>
                    <a:lnTo>
                      <a:pt x="156" y="12"/>
                    </a:lnTo>
                    <a:lnTo>
                      <a:pt x="162" y="12"/>
                    </a:lnTo>
                    <a:lnTo>
                      <a:pt x="168" y="12"/>
                    </a:lnTo>
                    <a:lnTo>
                      <a:pt x="174" y="12"/>
                    </a:lnTo>
                    <a:lnTo>
                      <a:pt x="186" y="12"/>
                    </a:lnTo>
                    <a:lnTo>
                      <a:pt x="192" y="12"/>
                    </a:lnTo>
                    <a:lnTo>
                      <a:pt x="204" y="12"/>
                    </a:lnTo>
                    <a:lnTo>
                      <a:pt x="216" y="12"/>
                    </a:lnTo>
                    <a:lnTo>
                      <a:pt x="222" y="12"/>
                    </a:lnTo>
                    <a:lnTo>
                      <a:pt x="228" y="6"/>
                    </a:lnTo>
                    <a:lnTo>
                      <a:pt x="228" y="0"/>
                    </a:lnTo>
                    <a:lnTo>
                      <a:pt x="228" y="12"/>
                    </a:lnTo>
                    <a:lnTo>
                      <a:pt x="228" y="66"/>
                    </a:lnTo>
                    <a:lnTo>
                      <a:pt x="228" y="144"/>
                    </a:lnTo>
                    <a:lnTo>
                      <a:pt x="186" y="144"/>
                    </a:lnTo>
                    <a:lnTo>
                      <a:pt x="72" y="138"/>
                    </a:lnTo>
                    <a:lnTo>
                      <a:pt x="48" y="120"/>
                    </a:lnTo>
                    <a:lnTo>
                      <a:pt x="36" y="126"/>
                    </a:lnTo>
                    <a:lnTo>
                      <a:pt x="30" y="126"/>
                    </a:lnTo>
                    <a:lnTo>
                      <a:pt x="24" y="126"/>
                    </a:lnTo>
                    <a:lnTo>
                      <a:pt x="12" y="126"/>
                    </a:lnTo>
                    <a:lnTo>
                      <a:pt x="6" y="120"/>
                    </a:lnTo>
                    <a:lnTo>
                      <a:pt x="0" y="108"/>
                    </a:lnTo>
                    <a:lnTo>
                      <a:pt x="0" y="96"/>
                    </a:lnTo>
                    <a:lnTo>
                      <a:pt x="6" y="84"/>
                    </a:lnTo>
                    <a:lnTo>
                      <a:pt x="18" y="78"/>
                    </a:lnTo>
                    <a:lnTo>
                      <a:pt x="24" y="84"/>
                    </a:lnTo>
                    <a:lnTo>
                      <a:pt x="36" y="60"/>
                    </a:lnTo>
                    <a:lnTo>
                      <a:pt x="54" y="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5" name="Freeform 757">
                <a:extLst>
                  <a:ext uri="{FF2B5EF4-FFF2-40B4-BE49-F238E27FC236}">
                    <a16:creationId xmlns:a16="http://schemas.microsoft.com/office/drawing/2014/main" xmlns="" id="{D66C311F-56F9-7F4F-A77E-07DADC28F1F2}"/>
                  </a:ext>
                </a:extLst>
              </p:cNvPr>
              <p:cNvSpPr>
                <a:spLocks/>
              </p:cNvSpPr>
              <p:nvPr/>
            </p:nvSpPr>
            <p:spPr bwMode="auto">
              <a:xfrm>
                <a:off x="5260975" y="1909763"/>
                <a:ext cx="476250" cy="476250"/>
              </a:xfrm>
              <a:custGeom>
                <a:avLst/>
                <a:gdLst/>
                <a:ahLst/>
                <a:cxnLst>
                  <a:cxn ang="0">
                    <a:pos x="6" y="96"/>
                  </a:cxn>
                  <a:cxn ang="0">
                    <a:pos x="18" y="90"/>
                  </a:cxn>
                  <a:cxn ang="0">
                    <a:pos x="30" y="90"/>
                  </a:cxn>
                  <a:cxn ang="0">
                    <a:pos x="36" y="78"/>
                  </a:cxn>
                  <a:cxn ang="0">
                    <a:pos x="54" y="72"/>
                  </a:cxn>
                  <a:cxn ang="0">
                    <a:pos x="78" y="60"/>
                  </a:cxn>
                  <a:cxn ang="0">
                    <a:pos x="84" y="54"/>
                  </a:cxn>
                  <a:cxn ang="0">
                    <a:pos x="96" y="42"/>
                  </a:cxn>
                  <a:cxn ang="0">
                    <a:pos x="108" y="42"/>
                  </a:cxn>
                  <a:cxn ang="0">
                    <a:pos x="120" y="30"/>
                  </a:cxn>
                  <a:cxn ang="0">
                    <a:pos x="126" y="18"/>
                  </a:cxn>
                  <a:cxn ang="0">
                    <a:pos x="144" y="12"/>
                  </a:cxn>
                  <a:cxn ang="0">
                    <a:pos x="162" y="0"/>
                  </a:cxn>
                  <a:cxn ang="0">
                    <a:pos x="174" y="6"/>
                  </a:cxn>
                  <a:cxn ang="0">
                    <a:pos x="240" y="126"/>
                  </a:cxn>
                  <a:cxn ang="0">
                    <a:pos x="258" y="156"/>
                  </a:cxn>
                  <a:cxn ang="0">
                    <a:pos x="264" y="174"/>
                  </a:cxn>
                  <a:cxn ang="0">
                    <a:pos x="300" y="192"/>
                  </a:cxn>
                  <a:cxn ang="0">
                    <a:pos x="258" y="234"/>
                  </a:cxn>
                  <a:cxn ang="0">
                    <a:pos x="204" y="288"/>
                  </a:cxn>
                  <a:cxn ang="0">
                    <a:pos x="168" y="288"/>
                  </a:cxn>
                  <a:cxn ang="0">
                    <a:pos x="126" y="288"/>
                  </a:cxn>
                  <a:cxn ang="0">
                    <a:pos x="126" y="270"/>
                  </a:cxn>
                  <a:cxn ang="0">
                    <a:pos x="114" y="264"/>
                  </a:cxn>
                  <a:cxn ang="0">
                    <a:pos x="114" y="252"/>
                  </a:cxn>
                  <a:cxn ang="0">
                    <a:pos x="120" y="246"/>
                  </a:cxn>
                  <a:cxn ang="0">
                    <a:pos x="120" y="228"/>
                  </a:cxn>
                  <a:cxn ang="0">
                    <a:pos x="108" y="216"/>
                  </a:cxn>
                  <a:cxn ang="0">
                    <a:pos x="96" y="216"/>
                  </a:cxn>
                  <a:cxn ang="0">
                    <a:pos x="90" y="228"/>
                  </a:cxn>
                  <a:cxn ang="0">
                    <a:pos x="72" y="228"/>
                  </a:cxn>
                  <a:cxn ang="0">
                    <a:pos x="66" y="216"/>
                  </a:cxn>
                  <a:cxn ang="0">
                    <a:pos x="66" y="198"/>
                  </a:cxn>
                  <a:cxn ang="0">
                    <a:pos x="66" y="180"/>
                  </a:cxn>
                  <a:cxn ang="0">
                    <a:pos x="54" y="162"/>
                  </a:cxn>
                  <a:cxn ang="0">
                    <a:pos x="42" y="168"/>
                  </a:cxn>
                  <a:cxn ang="0">
                    <a:pos x="30" y="174"/>
                  </a:cxn>
                  <a:cxn ang="0">
                    <a:pos x="30" y="156"/>
                  </a:cxn>
                  <a:cxn ang="0">
                    <a:pos x="36" y="138"/>
                  </a:cxn>
                  <a:cxn ang="0">
                    <a:pos x="36" y="126"/>
                  </a:cxn>
                  <a:cxn ang="0">
                    <a:pos x="18" y="120"/>
                  </a:cxn>
                  <a:cxn ang="0">
                    <a:pos x="6" y="126"/>
                  </a:cxn>
                  <a:cxn ang="0">
                    <a:pos x="0" y="120"/>
                  </a:cxn>
                  <a:cxn ang="0">
                    <a:pos x="0" y="102"/>
                  </a:cxn>
                </a:cxnLst>
                <a:rect l="0" t="0" r="r" b="b"/>
                <a:pathLst>
                  <a:path w="300" h="300">
                    <a:moveTo>
                      <a:pt x="0" y="102"/>
                    </a:moveTo>
                    <a:lnTo>
                      <a:pt x="6" y="96"/>
                    </a:lnTo>
                    <a:lnTo>
                      <a:pt x="12" y="90"/>
                    </a:lnTo>
                    <a:lnTo>
                      <a:pt x="18" y="90"/>
                    </a:lnTo>
                    <a:lnTo>
                      <a:pt x="24" y="90"/>
                    </a:lnTo>
                    <a:lnTo>
                      <a:pt x="30" y="90"/>
                    </a:lnTo>
                    <a:lnTo>
                      <a:pt x="36" y="84"/>
                    </a:lnTo>
                    <a:lnTo>
                      <a:pt x="36" y="78"/>
                    </a:lnTo>
                    <a:lnTo>
                      <a:pt x="42" y="78"/>
                    </a:lnTo>
                    <a:lnTo>
                      <a:pt x="54" y="72"/>
                    </a:lnTo>
                    <a:lnTo>
                      <a:pt x="72" y="60"/>
                    </a:lnTo>
                    <a:lnTo>
                      <a:pt x="78" y="60"/>
                    </a:lnTo>
                    <a:lnTo>
                      <a:pt x="84" y="60"/>
                    </a:lnTo>
                    <a:lnTo>
                      <a:pt x="84" y="54"/>
                    </a:lnTo>
                    <a:lnTo>
                      <a:pt x="90" y="42"/>
                    </a:lnTo>
                    <a:lnTo>
                      <a:pt x="96" y="42"/>
                    </a:lnTo>
                    <a:lnTo>
                      <a:pt x="102" y="42"/>
                    </a:lnTo>
                    <a:lnTo>
                      <a:pt x="108" y="42"/>
                    </a:lnTo>
                    <a:lnTo>
                      <a:pt x="114" y="36"/>
                    </a:lnTo>
                    <a:lnTo>
                      <a:pt x="120" y="30"/>
                    </a:lnTo>
                    <a:lnTo>
                      <a:pt x="120" y="24"/>
                    </a:lnTo>
                    <a:lnTo>
                      <a:pt x="126" y="18"/>
                    </a:lnTo>
                    <a:lnTo>
                      <a:pt x="132" y="18"/>
                    </a:lnTo>
                    <a:lnTo>
                      <a:pt x="144" y="12"/>
                    </a:lnTo>
                    <a:lnTo>
                      <a:pt x="156" y="6"/>
                    </a:lnTo>
                    <a:lnTo>
                      <a:pt x="162" y="0"/>
                    </a:lnTo>
                    <a:lnTo>
                      <a:pt x="168" y="0"/>
                    </a:lnTo>
                    <a:lnTo>
                      <a:pt x="174" y="6"/>
                    </a:lnTo>
                    <a:lnTo>
                      <a:pt x="180" y="84"/>
                    </a:lnTo>
                    <a:lnTo>
                      <a:pt x="240" y="126"/>
                    </a:lnTo>
                    <a:lnTo>
                      <a:pt x="246" y="138"/>
                    </a:lnTo>
                    <a:lnTo>
                      <a:pt x="258" y="156"/>
                    </a:lnTo>
                    <a:lnTo>
                      <a:pt x="264" y="162"/>
                    </a:lnTo>
                    <a:lnTo>
                      <a:pt x="264" y="174"/>
                    </a:lnTo>
                    <a:lnTo>
                      <a:pt x="276" y="186"/>
                    </a:lnTo>
                    <a:lnTo>
                      <a:pt x="300" y="192"/>
                    </a:lnTo>
                    <a:lnTo>
                      <a:pt x="276" y="222"/>
                    </a:lnTo>
                    <a:lnTo>
                      <a:pt x="258" y="234"/>
                    </a:lnTo>
                    <a:lnTo>
                      <a:pt x="228" y="270"/>
                    </a:lnTo>
                    <a:lnTo>
                      <a:pt x="204" y="288"/>
                    </a:lnTo>
                    <a:lnTo>
                      <a:pt x="174" y="300"/>
                    </a:lnTo>
                    <a:lnTo>
                      <a:pt x="168" y="288"/>
                    </a:lnTo>
                    <a:lnTo>
                      <a:pt x="156" y="288"/>
                    </a:lnTo>
                    <a:lnTo>
                      <a:pt x="126" y="288"/>
                    </a:lnTo>
                    <a:lnTo>
                      <a:pt x="126" y="276"/>
                    </a:lnTo>
                    <a:lnTo>
                      <a:pt x="126" y="270"/>
                    </a:lnTo>
                    <a:lnTo>
                      <a:pt x="120" y="264"/>
                    </a:lnTo>
                    <a:lnTo>
                      <a:pt x="114" y="264"/>
                    </a:lnTo>
                    <a:lnTo>
                      <a:pt x="108" y="258"/>
                    </a:lnTo>
                    <a:lnTo>
                      <a:pt x="114" y="252"/>
                    </a:lnTo>
                    <a:lnTo>
                      <a:pt x="114" y="246"/>
                    </a:lnTo>
                    <a:lnTo>
                      <a:pt x="120" y="246"/>
                    </a:lnTo>
                    <a:lnTo>
                      <a:pt x="120" y="240"/>
                    </a:lnTo>
                    <a:lnTo>
                      <a:pt x="120" y="228"/>
                    </a:lnTo>
                    <a:lnTo>
                      <a:pt x="114" y="222"/>
                    </a:lnTo>
                    <a:lnTo>
                      <a:pt x="108" y="216"/>
                    </a:lnTo>
                    <a:lnTo>
                      <a:pt x="102" y="216"/>
                    </a:lnTo>
                    <a:lnTo>
                      <a:pt x="96" y="216"/>
                    </a:lnTo>
                    <a:lnTo>
                      <a:pt x="90" y="222"/>
                    </a:lnTo>
                    <a:lnTo>
                      <a:pt x="90" y="228"/>
                    </a:lnTo>
                    <a:lnTo>
                      <a:pt x="84" y="234"/>
                    </a:lnTo>
                    <a:lnTo>
                      <a:pt x="72" y="228"/>
                    </a:lnTo>
                    <a:lnTo>
                      <a:pt x="66" y="222"/>
                    </a:lnTo>
                    <a:lnTo>
                      <a:pt x="66" y="216"/>
                    </a:lnTo>
                    <a:lnTo>
                      <a:pt x="60" y="204"/>
                    </a:lnTo>
                    <a:lnTo>
                      <a:pt x="66" y="198"/>
                    </a:lnTo>
                    <a:lnTo>
                      <a:pt x="66" y="192"/>
                    </a:lnTo>
                    <a:lnTo>
                      <a:pt x="66" y="180"/>
                    </a:lnTo>
                    <a:lnTo>
                      <a:pt x="60" y="168"/>
                    </a:lnTo>
                    <a:lnTo>
                      <a:pt x="54" y="162"/>
                    </a:lnTo>
                    <a:lnTo>
                      <a:pt x="48" y="162"/>
                    </a:lnTo>
                    <a:lnTo>
                      <a:pt x="42" y="168"/>
                    </a:lnTo>
                    <a:lnTo>
                      <a:pt x="36" y="174"/>
                    </a:lnTo>
                    <a:lnTo>
                      <a:pt x="30" y="174"/>
                    </a:lnTo>
                    <a:lnTo>
                      <a:pt x="24" y="168"/>
                    </a:lnTo>
                    <a:lnTo>
                      <a:pt x="30" y="156"/>
                    </a:lnTo>
                    <a:lnTo>
                      <a:pt x="36" y="150"/>
                    </a:lnTo>
                    <a:lnTo>
                      <a:pt x="36" y="138"/>
                    </a:lnTo>
                    <a:lnTo>
                      <a:pt x="42" y="132"/>
                    </a:lnTo>
                    <a:lnTo>
                      <a:pt x="36" y="126"/>
                    </a:lnTo>
                    <a:lnTo>
                      <a:pt x="30" y="120"/>
                    </a:lnTo>
                    <a:lnTo>
                      <a:pt x="18" y="120"/>
                    </a:lnTo>
                    <a:lnTo>
                      <a:pt x="12" y="126"/>
                    </a:lnTo>
                    <a:lnTo>
                      <a:pt x="6" y="126"/>
                    </a:lnTo>
                    <a:lnTo>
                      <a:pt x="0" y="126"/>
                    </a:lnTo>
                    <a:lnTo>
                      <a:pt x="0" y="120"/>
                    </a:lnTo>
                    <a:lnTo>
                      <a:pt x="0" y="108"/>
                    </a:lnTo>
                    <a:lnTo>
                      <a:pt x="0" y="10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6" name="Freeform 772">
                <a:extLst>
                  <a:ext uri="{FF2B5EF4-FFF2-40B4-BE49-F238E27FC236}">
                    <a16:creationId xmlns:a16="http://schemas.microsoft.com/office/drawing/2014/main" xmlns="" id="{B35063CF-C95E-FB43-BF9C-20162ED6FB92}"/>
                  </a:ext>
                </a:extLst>
              </p:cNvPr>
              <p:cNvSpPr>
                <a:spLocks/>
              </p:cNvSpPr>
              <p:nvPr/>
            </p:nvSpPr>
            <p:spPr bwMode="auto">
              <a:xfrm>
                <a:off x="5756275" y="2071688"/>
                <a:ext cx="438150" cy="371475"/>
              </a:xfrm>
              <a:custGeom>
                <a:avLst/>
                <a:gdLst/>
                <a:ahLst/>
                <a:cxnLst>
                  <a:cxn ang="0">
                    <a:pos x="60" y="42"/>
                  </a:cxn>
                  <a:cxn ang="0">
                    <a:pos x="66" y="42"/>
                  </a:cxn>
                  <a:cxn ang="0">
                    <a:pos x="72" y="42"/>
                  </a:cxn>
                  <a:cxn ang="0">
                    <a:pos x="78" y="36"/>
                  </a:cxn>
                  <a:cxn ang="0">
                    <a:pos x="84" y="36"/>
                  </a:cxn>
                  <a:cxn ang="0">
                    <a:pos x="78" y="30"/>
                  </a:cxn>
                  <a:cxn ang="0">
                    <a:pos x="78" y="24"/>
                  </a:cxn>
                  <a:cxn ang="0">
                    <a:pos x="84" y="18"/>
                  </a:cxn>
                  <a:cxn ang="0">
                    <a:pos x="90" y="18"/>
                  </a:cxn>
                  <a:cxn ang="0">
                    <a:pos x="96" y="18"/>
                  </a:cxn>
                  <a:cxn ang="0">
                    <a:pos x="210" y="0"/>
                  </a:cxn>
                  <a:cxn ang="0">
                    <a:pos x="210" y="6"/>
                  </a:cxn>
                  <a:cxn ang="0">
                    <a:pos x="210" y="12"/>
                  </a:cxn>
                  <a:cxn ang="0">
                    <a:pos x="204" y="12"/>
                  </a:cxn>
                  <a:cxn ang="0">
                    <a:pos x="204" y="18"/>
                  </a:cxn>
                  <a:cxn ang="0">
                    <a:pos x="210" y="24"/>
                  </a:cxn>
                  <a:cxn ang="0">
                    <a:pos x="216" y="24"/>
                  </a:cxn>
                  <a:cxn ang="0">
                    <a:pos x="228" y="18"/>
                  </a:cxn>
                  <a:cxn ang="0">
                    <a:pos x="234" y="18"/>
                  </a:cxn>
                  <a:cxn ang="0">
                    <a:pos x="234" y="30"/>
                  </a:cxn>
                  <a:cxn ang="0">
                    <a:pos x="234" y="48"/>
                  </a:cxn>
                  <a:cxn ang="0">
                    <a:pos x="234" y="60"/>
                  </a:cxn>
                  <a:cxn ang="0">
                    <a:pos x="240" y="66"/>
                  </a:cxn>
                  <a:cxn ang="0">
                    <a:pos x="240" y="72"/>
                  </a:cxn>
                  <a:cxn ang="0">
                    <a:pos x="246" y="78"/>
                  </a:cxn>
                  <a:cxn ang="0">
                    <a:pos x="252" y="78"/>
                  </a:cxn>
                  <a:cxn ang="0">
                    <a:pos x="264" y="78"/>
                  </a:cxn>
                  <a:cxn ang="0">
                    <a:pos x="270" y="78"/>
                  </a:cxn>
                  <a:cxn ang="0">
                    <a:pos x="270" y="84"/>
                  </a:cxn>
                  <a:cxn ang="0">
                    <a:pos x="276" y="90"/>
                  </a:cxn>
                  <a:cxn ang="0">
                    <a:pos x="222" y="162"/>
                  </a:cxn>
                  <a:cxn ang="0">
                    <a:pos x="168" y="210"/>
                  </a:cxn>
                  <a:cxn ang="0">
                    <a:pos x="168" y="204"/>
                  </a:cxn>
                  <a:cxn ang="0">
                    <a:pos x="162" y="204"/>
                  </a:cxn>
                  <a:cxn ang="0">
                    <a:pos x="156" y="210"/>
                  </a:cxn>
                  <a:cxn ang="0">
                    <a:pos x="150" y="216"/>
                  </a:cxn>
                  <a:cxn ang="0">
                    <a:pos x="150" y="222"/>
                  </a:cxn>
                  <a:cxn ang="0">
                    <a:pos x="138" y="228"/>
                  </a:cxn>
                  <a:cxn ang="0">
                    <a:pos x="132" y="228"/>
                  </a:cxn>
                  <a:cxn ang="0">
                    <a:pos x="126" y="228"/>
                  </a:cxn>
                  <a:cxn ang="0">
                    <a:pos x="120" y="228"/>
                  </a:cxn>
                  <a:cxn ang="0">
                    <a:pos x="114" y="234"/>
                  </a:cxn>
                  <a:cxn ang="0">
                    <a:pos x="108" y="234"/>
                  </a:cxn>
                  <a:cxn ang="0">
                    <a:pos x="102" y="234"/>
                  </a:cxn>
                  <a:cxn ang="0">
                    <a:pos x="96" y="228"/>
                  </a:cxn>
                  <a:cxn ang="0">
                    <a:pos x="90" y="228"/>
                  </a:cxn>
                  <a:cxn ang="0">
                    <a:pos x="72" y="234"/>
                  </a:cxn>
                  <a:cxn ang="0">
                    <a:pos x="78" y="216"/>
                  </a:cxn>
                  <a:cxn ang="0">
                    <a:pos x="60" y="186"/>
                  </a:cxn>
                  <a:cxn ang="0">
                    <a:pos x="60" y="162"/>
                  </a:cxn>
                  <a:cxn ang="0">
                    <a:pos x="54" y="150"/>
                  </a:cxn>
                  <a:cxn ang="0">
                    <a:pos x="48" y="138"/>
                  </a:cxn>
                  <a:cxn ang="0">
                    <a:pos x="18" y="120"/>
                  </a:cxn>
                  <a:cxn ang="0">
                    <a:pos x="18" y="108"/>
                  </a:cxn>
                  <a:cxn ang="0">
                    <a:pos x="6" y="96"/>
                  </a:cxn>
                  <a:cxn ang="0">
                    <a:pos x="0" y="72"/>
                  </a:cxn>
                  <a:cxn ang="0">
                    <a:pos x="12" y="66"/>
                  </a:cxn>
                  <a:cxn ang="0">
                    <a:pos x="42" y="60"/>
                  </a:cxn>
                  <a:cxn ang="0">
                    <a:pos x="48" y="36"/>
                  </a:cxn>
                  <a:cxn ang="0">
                    <a:pos x="54" y="36"/>
                  </a:cxn>
                  <a:cxn ang="0">
                    <a:pos x="60" y="42"/>
                  </a:cxn>
                </a:cxnLst>
                <a:rect l="0" t="0" r="r" b="b"/>
                <a:pathLst>
                  <a:path w="276" h="234">
                    <a:moveTo>
                      <a:pt x="60" y="42"/>
                    </a:moveTo>
                    <a:lnTo>
                      <a:pt x="66" y="42"/>
                    </a:lnTo>
                    <a:lnTo>
                      <a:pt x="72" y="42"/>
                    </a:lnTo>
                    <a:lnTo>
                      <a:pt x="78" y="36"/>
                    </a:lnTo>
                    <a:lnTo>
                      <a:pt x="84" y="36"/>
                    </a:lnTo>
                    <a:lnTo>
                      <a:pt x="78" y="30"/>
                    </a:lnTo>
                    <a:lnTo>
                      <a:pt x="78" y="24"/>
                    </a:lnTo>
                    <a:lnTo>
                      <a:pt x="84" y="18"/>
                    </a:lnTo>
                    <a:lnTo>
                      <a:pt x="90" y="18"/>
                    </a:lnTo>
                    <a:lnTo>
                      <a:pt x="96" y="18"/>
                    </a:lnTo>
                    <a:lnTo>
                      <a:pt x="210" y="0"/>
                    </a:lnTo>
                    <a:lnTo>
                      <a:pt x="210" y="6"/>
                    </a:lnTo>
                    <a:lnTo>
                      <a:pt x="210" y="12"/>
                    </a:lnTo>
                    <a:lnTo>
                      <a:pt x="204" y="12"/>
                    </a:lnTo>
                    <a:lnTo>
                      <a:pt x="204" y="18"/>
                    </a:lnTo>
                    <a:lnTo>
                      <a:pt x="210" y="24"/>
                    </a:lnTo>
                    <a:lnTo>
                      <a:pt x="216" y="24"/>
                    </a:lnTo>
                    <a:lnTo>
                      <a:pt x="228" y="18"/>
                    </a:lnTo>
                    <a:lnTo>
                      <a:pt x="234" y="18"/>
                    </a:lnTo>
                    <a:lnTo>
                      <a:pt x="234" y="30"/>
                    </a:lnTo>
                    <a:lnTo>
                      <a:pt x="234" y="48"/>
                    </a:lnTo>
                    <a:lnTo>
                      <a:pt x="234" y="60"/>
                    </a:lnTo>
                    <a:lnTo>
                      <a:pt x="240" y="66"/>
                    </a:lnTo>
                    <a:lnTo>
                      <a:pt x="240" y="72"/>
                    </a:lnTo>
                    <a:lnTo>
                      <a:pt x="246" y="78"/>
                    </a:lnTo>
                    <a:lnTo>
                      <a:pt x="252" y="78"/>
                    </a:lnTo>
                    <a:lnTo>
                      <a:pt x="264" y="78"/>
                    </a:lnTo>
                    <a:lnTo>
                      <a:pt x="270" y="78"/>
                    </a:lnTo>
                    <a:lnTo>
                      <a:pt x="270" y="84"/>
                    </a:lnTo>
                    <a:lnTo>
                      <a:pt x="276" y="90"/>
                    </a:lnTo>
                    <a:lnTo>
                      <a:pt x="222" y="162"/>
                    </a:lnTo>
                    <a:lnTo>
                      <a:pt x="168" y="210"/>
                    </a:lnTo>
                    <a:lnTo>
                      <a:pt x="168" y="204"/>
                    </a:lnTo>
                    <a:lnTo>
                      <a:pt x="162" y="204"/>
                    </a:lnTo>
                    <a:lnTo>
                      <a:pt x="156" y="210"/>
                    </a:lnTo>
                    <a:lnTo>
                      <a:pt x="150" y="216"/>
                    </a:lnTo>
                    <a:lnTo>
                      <a:pt x="150" y="222"/>
                    </a:lnTo>
                    <a:lnTo>
                      <a:pt x="138" y="228"/>
                    </a:lnTo>
                    <a:lnTo>
                      <a:pt x="132" y="228"/>
                    </a:lnTo>
                    <a:lnTo>
                      <a:pt x="126" y="228"/>
                    </a:lnTo>
                    <a:lnTo>
                      <a:pt x="120" y="228"/>
                    </a:lnTo>
                    <a:lnTo>
                      <a:pt x="114" y="234"/>
                    </a:lnTo>
                    <a:lnTo>
                      <a:pt x="108" y="234"/>
                    </a:lnTo>
                    <a:lnTo>
                      <a:pt x="102" y="234"/>
                    </a:lnTo>
                    <a:lnTo>
                      <a:pt x="96" y="228"/>
                    </a:lnTo>
                    <a:lnTo>
                      <a:pt x="90" y="228"/>
                    </a:lnTo>
                    <a:lnTo>
                      <a:pt x="72" y="234"/>
                    </a:lnTo>
                    <a:lnTo>
                      <a:pt x="78" y="216"/>
                    </a:lnTo>
                    <a:lnTo>
                      <a:pt x="60" y="186"/>
                    </a:lnTo>
                    <a:lnTo>
                      <a:pt x="60" y="162"/>
                    </a:lnTo>
                    <a:lnTo>
                      <a:pt x="54" y="150"/>
                    </a:lnTo>
                    <a:lnTo>
                      <a:pt x="48" y="138"/>
                    </a:lnTo>
                    <a:lnTo>
                      <a:pt x="18" y="120"/>
                    </a:lnTo>
                    <a:lnTo>
                      <a:pt x="18" y="108"/>
                    </a:lnTo>
                    <a:lnTo>
                      <a:pt x="6" y="96"/>
                    </a:lnTo>
                    <a:lnTo>
                      <a:pt x="0" y="72"/>
                    </a:lnTo>
                    <a:lnTo>
                      <a:pt x="12" y="66"/>
                    </a:lnTo>
                    <a:lnTo>
                      <a:pt x="42" y="60"/>
                    </a:lnTo>
                    <a:lnTo>
                      <a:pt x="48" y="36"/>
                    </a:lnTo>
                    <a:lnTo>
                      <a:pt x="54" y="36"/>
                    </a:lnTo>
                    <a:lnTo>
                      <a:pt x="60" y="42"/>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7" name="Freeform 790">
                <a:extLst>
                  <a:ext uri="{FF2B5EF4-FFF2-40B4-BE49-F238E27FC236}">
                    <a16:creationId xmlns:a16="http://schemas.microsoft.com/office/drawing/2014/main" xmlns="" id="{118C1E75-BF43-F344-B46E-0A192C600909}"/>
                  </a:ext>
                </a:extLst>
              </p:cNvPr>
              <p:cNvSpPr>
                <a:spLocks/>
              </p:cNvSpPr>
              <p:nvPr/>
            </p:nvSpPr>
            <p:spPr bwMode="auto">
              <a:xfrm>
                <a:off x="4899025" y="1909763"/>
                <a:ext cx="276225" cy="295275"/>
              </a:xfrm>
              <a:custGeom>
                <a:avLst/>
                <a:gdLst/>
                <a:ahLst/>
                <a:cxnLst>
                  <a:cxn ang="0">
                    <a:pos x="84" y="186"/>
                  </a:cxn>
                  <a:cxn ang="0">
                    <a:pos x="84" y="180"/>
                  </a:cxn>
                  <a:cxn ang="0">
                    <a:pos x="72" y="174"/>
                  </a:cxn>
                  <a:cxn ang="0">
                    <a:pos x="66" y="174"/>
                  </a:cxn>
                  <a:cxn ang="0">
                    <a:pos x="60" y="174"/>
                  </a:cxn>
                  <a:cxn ang="0">
                    <a:pos x="54" y="174"/>
                  </a:cxn>
                  <a:cxn ang="0">
                    <a:pos x="48" y="168"/>
                  </a:cxn>
                  <a:cxn ang="0">
                    <a:pos x="42" y="168"/>
                  </a:cxn>
                  <a:cxn ang="0">
                    <a:pos x="30" y="168"/>
                  </a:cxn>
                  <a:cxn ang="0">
                    <a:pos x="24" y="168"/>
                  </a:cxn>
                  <a:cxn ang="0">
                    <a:pos x="18" y="168"/>
                  </a:cxn>
                  <a:cxn ang="0">
                    <a:pos x="12" y="162"/>
                  </a:cxn>
                  <a:cxn ang="0">
                    <a:pos x="18" y="162"/>
                  </a:cxn>
                  <a:cxn ang="0">
                    <a:pos x="24" y="150"/>
                  </a:cxn>
                  <a:cxn ang="0">
                    <a:pos x="24" y="144"/>
                  </a:cxn>
                  <a:cxn ang="0">
                    <a:pos x="24" y="126"/>
                  </a:cxn>
                  <a:cxn ang="0">
                    <a:pos x="18" y="114"/>
                  </a:cxn>
                  <a:cxn ang="0">
                    <a:pos x="12" y="102"/>
                  </a:cxn>
                  <a:cxn ang="0">
                    <a:pos x="12" y="84"/>
                  </a:cxn>
                  <a:cxn ang="0">
                    <a:pos x="12" y="66"/>
                  </a:cxn>
                  <a:cxn ang="0">
                    <a:pos x="0" y="54"/>
                  </a:cxn>
                  <a:cxn ang="0">
                    <a:pos x="0" y="48"/>
                  </a:cxn>
                  <a:cxn ang="0">
                    <a:pos x="0" y="42"/>
                  </a:cxn>
                  <a:cxn ang="0">
                    <a:pos x="0" y="30"/>
                  </a:cxn>
                  <a:cxn ang="0">
                    <a:pos x="0" y="24"/>
                  </a:cxn>
                  <a:cxn ang="0">
                    <a:pos x="12" y="6"/>
                  </a:cxn>
                  <a:cxn ang="0">
                    <a:pos x="18" y="0"/>
                  </a:cxn>
                  <a:cxn ang="0">
                    <a:pos x="36" y="0"/>
                  </a:cxn>
                  <a:cxn ang="0">
                    <a:pos x="48" y="6"/>
                  </a:cxn>
                  <a:cxn ang="0">
                    <a:pos x="72" y="0"/>
                  </a:cxn>
                  <a:cxn ang="0">
                    <a:pos x="120" y="66"/>
                  </a:cxn>
                  <a:cxn ang="0">
                    <a:pos x="132" y="84"/>
                  </a:cxn>
                  <a:cxn ang="0">
                    <a:pos x="132" y="90"/>
                  </a:cxn>
                  <a:cxn ang="0">
                    <a:pos x="144" y="102"/>
                  </a:cxn>
                  <a:cxn ang="0">
                    <a:pos x="144" y="120"/>
                  </a:cxn>
                  <a:cxn ang="0">
                    <a:pos x="174" y="114"/>
                  </a:cxn>
                  <a:cxn ang="0">
                    <a:pos x="126" y="162"/>
                  </a:cxn>
                  <a:cxn ang="0">
                    <a:pos x="108" y="180"/>
                  </a:cxn>
                  <a:cxn ang="0">
                    <a:pos x="90" y="180"/>
                  </a:cxn>
                  <a:cxn ang="0">
                    <a:pos x="84" y="186"/>
                  </a:cxn>
                </a:cxnLst>
                <a:rect l="0" t="0" r="r" b="b"/>
                <a:pathLst>
                  <a:path w="174" h="186">
                    <a:moveTo>
                      <a:pt x="84" y="186"/>
                    </a:moveTo>
                    <a:lnTo>
                      <a:pt x="84" y="180"/>
                    </a:lnTo>
                    <a:lnTo>
                      <a:pt x="72" y="174"/>
                    </a:lnTo>
                    <a:lnTo>
                      <a:pt x="66" y="174"/>
                    </a:lnTo>
                    <a:lnTo>
                      <a:pt x="60" y="174"/>
                    </a:lnTo>
                    <a:lnTo>
                      <a:pt x="54" y="174"/>
                    </a:lnTo>
                    <a:lnTo>
                      <a:pt x="48" y="168"/>
                    </a:lnTo>
                    <a:lnTo>
                      <a:pt x="42" y="168"/>
                    </a:lnTo>
                    <a:lnTo>
                      <a:pt x="30" y="168"/>
                    </a:lnTo>
                    <a:lnTo>
                      <a:pt x="24" y="168"/>
                    </a:lnTo>
                    <a:lnTo>
                      <a:pt x="18" y="168"/>
                    </a:lnTo>
                    <a:lnTo>
                      <a:pt x="12" y="162"/>
                    </a:lnTo>
                    <a:lnTo>
                      <a:pt x="18" y="162"/>
                    </a:lnTo>
                    <a:lnTo>
                      <a:pt x="24" y="150"/>
                    </a:lnTo>
                    <a:lnTo>
                      <a:pt x="24" y="144"/>
                    </a:lnTo>
                    <a:lnTo>
                      <a:pt x="24" y="126"/>
                    </a:lnTo>
                    <a:lnTo>
                      <a:pt x="18" y="114"/>
                    </a:lnTo>
                    <a:lnTo>
                      <a:pt x="12" y="102"/>
                    </a:lnTo>
                    <a:lnTo>
                      <a:pt x="12" y="84"/>
                    </a:lnTo>
                    <a:lnTo>
                      <a:pt x="12" y="66"/>
                    </a:lnTo>
                    <a:lnTo>
                      <a:pt x="0" y="54"/>
                    </a:lnTo>
                    <a:lnTo>
                      <a:pt x="0" y="48"/>
                    </a:lnTo>
                    <a:lnTo>
                      <a:pt x="0" y="42"/>
                    </a:lnTo>
                    <a:lnTo>
                      <a:pt x="0" y="30"/>
                    </a:lnTo>
                    <a:lnTo>
                      <a:pt x="0" y="24"/>
                    </a:lnTo>
                    <a:lnTo>
                      <a:pt x="12" y="6"/>
                    </a:lnTo>
                    <a:lnTo>
                      <a:pt x="18" y="0"/>
                    </a:lnTo>
                    <a:lnTo>
                      <a:pt x="36" y="0"/>
                    </a:lnTo>
                    <a:lnTo>
                      <a:pt x="48" y="6"/>
                    </a:lnTo>
                    <a:lnTo>
                      <a:pt x="72" y="0"/>
                    </a:lnTo>
                    <a:lnTo>
                      <a:pt x="120" y="66"/>
                    </a:lnTo>
                    <a:lnTo>
                      <a:pt x="132" y="84"/>
                    </a:lnTo>
                    <a:lnTo>
                      <a:pt x="132" y="90"/>
                    </a:lnTo>
                    <a:lnTo>
                      <a:pt x="144" y="102"/>
                    </a:lnTo>
                    <a:lnTo>
                      <a:pt x="144" y="120"/>
                    </a:lnTo>
                    <a:lnTo>
                      <a:pt x="174" y="114"/>
                    </a:lnTo>
                    <a:lnTo>
                      <a:pt x="126" y="162"/>
                    </a:lnTo>
                    <a:lnTo>
                      <a:pt x="108" y="180"/>
                    </a:lnTo>
                    <a:lnTo>
                      <a:pt x="90" y="180"/>
                    </a:lnTo>
                    <a:lnTo>
                      <a:pt x="84" y="18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8" name="Freeform 792">
                <a:extLst>
                  <a:ext uri="{FF2B5EF4-FFF2-40B4-BE49-F238E27FC236}">
                    <a16:creationId xmlns:a16="http://schemas.microsoft.com/office/drawing/2014/main" xmlns="" id="{2747036A-6D4D-F341-BBA6-AC704A8F9AEC}"/>
                  </a:ext>
                </a:extLst>
              </p:cNvPr>
              <p:cNvSpPr>
                <a:spLocks/>
              </p:cNvSpPr>
              <p:nvPr/>
            </p:nvSpPr>
            <p:spPr bwMode="auto">
              <a:xfrm>
                <a:off x="5470525" y="2557463"/>
                <a:ext cx="238125" cy="428625"/>
              </a:xfrm>
              <a:custGeom>
                <a:avLst/>
                <a:gdLst/>
                <a:ahLst/>
                <a:cxnLst>
                  <a:cxn ang="0">
                    <a:pos x="126" y="144"/>
                  </a:cxn>
                  <a:cxn ang="0">
                    <a:pos x="102" y="252"/>
                  </a:cxn>
                  <a:cxn ang="0">
                    <a:pos x="84" y="264"/>
                  </a:cxn>
                  <a:cxn ang="0">
                    <a:pos x="78" y="270"/>
                  </a:cxn>
                  <a:cxn ang="0">
                    <a:pos x="72" y="270"/>
                  </a:cxn>
                  <a:cxn ang="0">
                    <a:pos x="66" y="264"/>
                  </a:cxn>
                  <a:cxn ang="0">
                    <a:pos x="66" y="258"/>
                  </a:cxn>
                  <a:cxn ang="0">
                    <a:pos x="66" y="246"/>
                  </a:cxn>
                  <a:cxn ang="0">
                    <a:pos x="66" y="240"/>
                  </a:cxn>
                  <a:cxn ang="0">
                    <a:pos x="66" y="228"/>
                  </a:cxn>
                  <a:cxn ang="0">
                    <a:pos x="60" y="222"/>
                  </a:cxn>
                  <a:cxn ang="0">
                    <a:pos x="54" y="216"/>
                  </a:cxn>
                  <a:cxn ang="0">
                    <a:pos x="48" y="210"/>
                  </a:cxn>
                  <a:cxn ang="0">
                    <a:pos x="42" y="210"/>
                  </a:cxn>
                  <a:cxn ang="0">
                    <a:pos x="42" y="216"/>
                  </a:cxn>
                  <a:cxn ang="0">
                    <a:pos x="36" y="216"/>
                  </a:cxn>
                  <a:cxn ang="0">
                    <a:pos x="30" y="216"/>
                  </a:cxn>
                  <a:cxn ang="0">
                    <a:pos x="30" y="210"/>
                  </a:cxn>
                  <a:cxn ang="0">
                    <a:pos x="30" y="204"/>
                  </a:cxn>
                  <a:cxn ang="0">
                    <a:pos x="42" y="186"/>
                  </a:cxn>
                  <a:cxn ang="0">
                    <a:pos x="48" y="174"/>
                  </a:cxn>
                  <a:cxn ang="0">
                    <a:pos x="42" y="174"/>
                  </a:cxn>
                  <a:cxn ang="0">
                    <a:pos x="36" y="174"/>
                  </a:cxn>
                  <a:cxn ang="0">
                    <a:pos x="30" y="168"/>
                  </a:cxn>
                  <a:cxn ang="0">
                    <a:pos x="30" y="162"/>
                  </a:cxn>
                  <a:cxn ang="0">
                    <a:pos x="30" y="156"/>
                  </a:cxn>
                  <a:cxn ang="0">
                    <a:pos x="36" y="150"/>
                  </a:cxn>
                  <a:cxn ang="0">
                    <a:pos x="30" y="138"/>
                  </a:cxn>
                  <a:cxn ang="0">
                    <a:pos x="24" y="126"/>
                  </a:cxn>
                  <a:cxn ang="0">
                    <a:pos x="18" y="120"/>
                  </a:cxn>
                  <a:cxn ang="0">
                    <a:pos x="12" y="120"/>
                  </a:cxn>
                  <a:cxn ang="0">
                    <a:pos x="12" y="114"/>
                  </a:cxn>
                  <a:cxn ang="0">
                    <a:pos x="12" y="108"/>
                  </a:cxn>
                  <a:cxn ang="0">
                    <a:pos x="18" y="96"/>
                  </a:cxn>
                  <a:cxn ang="0">
                    <a:pos x="24" y="90"/>
                  </a:cxn>
                  <a:cxn ang="0">
                    <a:pos x="24" y="84"/>
                  </a:cxn>
                  <a:cxn ang="0">
                    <a:pos x="24" y="78"/>
                  </a:cxn>
                  <a:cxn ang="0">
                    <a:pos x="18" y="72"/>
                  </a:cxn>
                  <a:cxn ang="0">
                    <a:pos x="12" y="78"/>
                  </a:cxn>
                  <a:cxn ang="0">
                    <a:pos x="6" y="78"/>
                  </a:cxn>
                  <a:cxn ang="0">
                    <a:pos x="0" y="78"/>
                  </a:cxn>
                  <a:cxn ang="0">
                    <a:pos x="0" y="72"/>
                  </a:cxn>
                  <a:cxn ang="0">
                    <a:pos x="0" y="60"/>
                  </a:cxn>
                  <a:cxn ang="0">
                    <a:pos x="0" y="42"/>
                  </a:cxn>
                  <a:cxn ang="0">
                    <a:pos x="84" y="0"/>
                  </a:cxn>
                  <a:cxn ang="0">
                    <a:pos x="96" y="12"/>
                  </a:cxn>
                  <a:cxn ang="0">
                    <a:pos x="102" y="12"/>
                  </a:cxn>
                  <a:cxn ang="0">
                    <a:pos x="114" y="12"/>
                  </a:cxn>
                  <a:cxn ang="0">
                    <a:pos x="120" y="12"/>
                  </a:cxn>
                  <a:cxn ang="0">
                    <a:pos x="126" y="12"/>
                  </a:cxn>
                  <a:cxn ang="0">
                    <a:pos x="132" y="12"/>
                  </a:cxn>
                  <a:cxn ang="0">
                    <a:pos x="132" y="18"/>
                  </a:cxn>
                  <a:cxn ang="0">
                    <a:pos x="132" y="30"/>
                  </a:cxn>
                  <a:cxn ang="0">
                    <a:pos x="132" y="36"/>
                  </a:cxn>
                  <a:cxn ang="0">
                    <a:pos x="132" y="42"/>
                  </a:cxn>
                  <a:cxn ang="0">
                    <a:pos x="132" y="48"/>
                  </a:cxn>
                  <a:cxn ang="0">
                    <a:pos x="132" y="54"/>
                  </a:cxn>
                  <a:cxn ang="0">
                    <a:pos x="138" y="60"/>
                  </a:cxn>
                  <a:cxn ang="0">
                    <a:pos x="144" y="60"/>
                  </a:cxn>
                  <a:cxn ang="0">
                    <a:pos x="150" y="60"/>
                  </a:cxn>
                  <a:cxn ang="0">
                    <a:pos x="126" y="144"/>
                  </a:cxn>
                </a:cxnLst>
                <a:rect l="0" t="0" r="r" b="b"/>
                <a:pathLst>
                  <a:path w="150" h="270">
                    <a:moveTo>
                      <a:pt x="126" y="144"/>
                    </a:moveTo>
                    <a:lnTo>
                      <a:pt x="102" y="252"/>
                    </a:lnTo>
                    <a:lnTo>
                      <a:pt x="84" y="264"/>
                    </a:lnTo>
                    <a:lnTo>
                      <a:pt x="78" y="270"/>
                    </a:lnTo>
                    <a:lnTo>
                      <a:pt x="72" y="270"/>
                    </a:lnTo>
                    <a:lnTo>
                      <a:pt x="66" y="264"/>
                    </a:lnTo>
                    <a:lnTo>
                      <a:pt x="66" y="258"/>
                    </a:lnTo>
                    <a:lnTo>
                      <a:pt x="66" y="246"/>
                    </a:lnTo>
                    <a:lnTo>
                      <a:pt x="66" y="240"/>
                    </a:lnTo>
                    <a:lnTo>
                      <a:pt x="66" y="228"/>
                    </a:lnTo>
                    <a:lnTo>
                      <a:pt x="60" y="222"/>
                    </a:lnTo>
                    <a:lnTo>
                      <a:pt x="54" y="216"/>
                    </a:lnTo>
                    <a:lnTo>
                      <a:pt x="48" y="210"/>
                    </a:lnTo>
                    <a:lnTo>
                      <a:pt x="42" y="210"/>
                    </a:lnTo>
                    <a:lnTo>
                      <a:pt x="42" y="216"/>
                    </a:lnTo>
                    <a:lnTo>
                      <a:pt x="36" y="216"/>
                    </a:lnTo>
                    <a:lnTo>
                      <a:pt x="30" y="216"/>
                    </a:lnTo>
                    <a:lnTo>
                      <a:pt x="30" y="210"/>
                    </a:lnTo>
                    <a:lnTo>
                      <a:pt x="30" y="204"/>
                    </a:lnTo>
                    <a:lnTo>
                      <a:pt x="42" y="186"/>
                    </a:lnTo>
                    <a:lnTo>
                      <a:pt x="48" y="174"/>
                    </a:lnTo>
                    <a:lnTo>
                      <a:pt x="42" y="174"/>
                    </a:lnTo>
                    <a:lnTo>
                      <a:pt x="36" y="174"/>
                    </a:lnTo>
                    <a:lnTo>
                      <a:pt x="30" y="168"/>
                    </a:lnTo>
                    <a:lnTo>
                      <a:pt x="30" y="162"/>
                    </a:lnTo>
                    <a:lnTo>
                      <a:pt x="30" y="156"/>
                    </a:lnTo>
                    <a:lnTo>
                      <a:pt x="36" y="150"/>
                    </a:lnTo>
                    <a:lnTo>
                      <a:pt x="30" y="138"/>
                    </a:lnTo>
                    <a:lnTo>
                      <a:pt x="24" y="126"/>
                    </a:lnTo>
                    <a:lnTo>
                      <a:pt x="18" y="120"/>
                    </a:lnTo>
                    <a:lnTo>
                      <a:pt x="12" y="120"/>
                    </a:lnTo>
                    <a:lnTo>
                      <a:pt x="12" y="114"/>
                    </a:lnTo>
                    <a:lnTo>
                      <a:pt x="12" y="108"/>
                    </a:lnTo>
                    <a:lnTo>
                      <a:pt x="18" y="96"/>
                    </a:lnTo>
                    <a:lnTo>
                      <a:pt x="24" y="90"/>
                    </a:lnTo>
                    <a:lnTo>
                      <a:pt x="24" y="84"/>
                    </a:lnTo>
                    <a:lnTo>
                      <a:pt x="24" y="78"/>
                    </a:lnTo>
                    <a:lnTo>
                      <a:pt x="18" y="72"/>
                    </a:lnTo>
                    <a:lnTo>
                      <a:pt x="12" y="78"/>
                    </a:lnTo>
                    <a:lnTo>
                      <a:pt x="6" y="78"/>
                    </a:lnTo>
                    <a:lnTo>
                      <a:pt x="0" y="78"/>
                    </a:lnTo>
                    <a:lnTo>
                      <a:pt x="0" y="72"/>
                    </a:lnTo>
                    <a:lnTo>
                      <a:pt x="0" y="60"/>
                    </a:lnTo>
                    <a:lnTo>
                      <a:pt x="0" y="42"/>
                    </a:lnTo>
                    <a:lnTo>
                      <a:pt x="84" y="0"/>
                    </a:lnTo>
                    <a:lnTo>
                      <a:pt x="96" y="12"/>
                    </a:lnTo>
                    <a:lnTo>
                      <a:pt x="102" y="12"/>
                    </a:lnTo>
                    <a:lnTo>
                      <a:pt x="114" y="12"/>
                    </a:lnTo>
                    <a:lnTo>
                      <a:pt x="120" y="12"/>
                    </a:lnTo>
                    <a:lnTo>
                      <a:pt x="126" y="12"/>
                    </a:lnTo>
                    <a:lnTo>
                      <a:pt x="132" y="12"/>
                    </a:lnTo>
                    <a:lnTo>
                      <a:pt x="132" y="18"/>
                    </a:lnTo>
                    <a:lnTo>
                      <a:pt x="132" y="30"/>
                    </a:lnTo>
                    <a:lnTo>
                      <a:pt x="132" y="36"/>
                    </a:lnTo>
                    <a:lnTo>
                      <a:pt x="132" y="42"/>
                    </a:lnTo>
                    <a:lnTo>
                      <a:pt x="132" y="48"/>
                    </a:lnTo>
                    <a:lnTo>
                      <a:pt x="132" y="54"/>
                    </a:lnTo>
                    <a:lnTo>
                      <a:pt x="138" y="60"/>
                    </a:lnTo>
                    <a:lnTo>
                      <a:pt x="144" y="60"/>
                    </a:lnTo>
                    <a:lnTo>
                      <a:pt x="150" y="60"/>
                    </a:lnTo>
                    <a:lnTo>
                      <a:pt x="126" y="144"/>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79" name="Freeform 796">
                <a:extLst>
                  <a:ext uri="{FF2B5EF4-FFF2-40B4-BE49-F238E27FC236}">
                    <a16:creationId xmlns:a16="http://schemas.microsoft.com/office/drawing/2014/main" xmlns="" id="{D867D276-BC82-E040-AA4D-CB1649903B07}"/>
                  </a:ext>
                </a:extLst>
              </p:cNvPr>
              <p:cNvSpPr>
                <a:spLocks/>
              </p:cNvSpPr>
              <p:nvPr/>
            </p:nvSpPr>
            <p:spPr bwMode="auto">
              <a:xfrm>
                <a:off x="5613400" y="2786063"/>
                <a:ext cx="285750" cy="333375"/>
              </a:xfrm>
              <a:custGeom>
                <a:avLst/>
                <a:gdLst/>
                <a:ahLst/>
                <a:cxnLst>
                  <a:cxn ang="0">
                    <a:pos x="6" y="144"/>
                  </a:cxn>
                  <a:cxn ang="0">
                    <a:pos x="0" y="138"/>
                  </a:cxn>
                  <a:cxn ang="0">
                    <a:pos x="6" y="132"/>
                  </a:cxn>
                  <a:cxn ang="0">
                    <a:pos x="12" y="126"/>
                  </a:cxn>
                  <a:cxn ang="0">
                    <a:pos x="18" y="126"/>
                  </a:cxn>
                  <a:cxn ang="0">
                    <a:pos x="24" y="120"/>
                  </a:cxn>
                  <a:cxn ang="0">
                    <a:pos x="24" y="114"/>
                  </a:cxn>
                  <a:cxn ang="0">
                    <a:pos x="18" y="108"/>
                  </a:cxn>
                  <a:cxn ang="0">
                    <a:pos x="12" y="108"/>
                  </a:cxn>
                  <a:cxn ang="0">
                    <a:pos x="36" y="0"/>
                  </a:cxn>
                  <a:cxn ang="0">
                    <a:pos x="48" y="6"/>
                  </a:cxn>
                  <a:cxn ang="0">
                    <a:pos x="78" y="12"/>
                  </a:cxn>
                  <a:cxn ang="0">
                    <a:pos x="138" y="42"/>
                  </a:cxn>
                  <a:cxn ang="0">
                    <a:pos x="150" y="48"/>
                  </a:cxn>
                  <a:cxn ang="0">
                    <a:pos x="156" y="60"/>
                  </a:cxn>
                  <a:cxn ang="0">
                    <a:pos x="168" y="72"/>
                  </a:cxn>
                  <a:cxn ang="0">
                    <a:pos x="180" y="102"/>
                  </a:cxn>
                  <a:cxn ang="0">
                    <a:pos x="180" y="120"/>
                  </a:cxn>
                  <a:cxn ang="0">
                    <a:pos x="174" y="120"/>
                  </a:cxn>
                  <a:cxn ang="0">
                    <a:pos x="168" y="126"/>
                  </a:cxn>
                  <a:cxn ang="0">
                    <a:pos x="162" y="120"/>
                  </a:cxn>
                  <a:cxn ang="0">
                    <a:pos x="156" y="114"/>
                  </a:cxn>
                  <a:cxn ang="0">
                    <a:pos x="150" y="114"/>
                  </a:cxn>
                  <a:cxn ang="0">
                    <a:pos x="150" y="120"/>
                  </a:cxn>
                  <a:cxn ang="0">
                    <a:pos x="150" y="126"/>
                  </a:cxn>
                  <a:cxn ang="0">
                    <a:pos x="150" y="132"/>
                  </a:cxn>
                  <a:cxn ang="0">
                    <a:pos x="156" y="138"/>
                  </a:cxn>
                  <a:cxn ang="0">
                    <a:pos x="162" y="144"/>
                  </a:cxn>
                  <a:cxn ang="0">
                    <a:pos x="162" y="150"/>
                  </a:cxn>
                  <a:cxn ang="0">
                    <a:pos x="156" y="156"/>
                  </a:cxn>
                  <a:cxn ang="0">
                    <a:pos x="144" y="168"/>
                  </a:cxn>
                  <a:cxn ang="0">
                    <a:pos x="132" y="168"/>
                  </a:cxn>
                  <a:cxn ang="0">
                    <a:pos x="126" y="174"/>
                  </a:cxn>
                  <a:cxn ang="0">
                    <a:pos x="126" y="180"/>
                  </a:cxn>
                  <a:cxn ang="0">
                    <a:pos x="120" y="180"/>
                  </a:cxn>
                  <a:cxn ang="0">
                    <a:pos x="114" y="186"/>
                  </a:cxn>
                  <a:cxn ang="0">
                    <a:pos x="108" y="198"/>
                  </a:cxn>
                  <a:cxn ang="0">
                    <a:pos x="102" y="204"/>
                  </a:cxn>
                  <a:cxn ang="0">
                    <a:pos x="102" y="210"/>
                  </a:cxn>
                  <a:cxn ang="0">
                    <a:pos x="96" y="210"/>
                  </a:cxn>
                  <a:cxn ang="0">
                    <a:pos x="90" y="204"/>
                  </a:cxn>
                  <a:cxn ang="0">
                    <a:pos x="78" y="198"/>
                  </a:cxn>
                  <a:cxn ang="0">
                    <a:pos x="66" y="186"/>
                  </a:cxn>
                  <a:cxn ang="0">
                    <a:pos x="60" y="180"/>
                  </a:cxn>
                  <a:cxn ang="0">
                    <a:pos x="60" y="174"/>
                  </a:cxn>
                  <a:cxn ang="0">
                    <a:pos x="66" y="168"/>
                  </a:cxn>
                  <a:cxn ang="0">
                    <a:pos x="72" y="168"/>
                  </a:cxn>
                  <a:cxn ang="0">
                    <a:pos x="72" y="162"/>
                  </a:cxn>
                  <a:cxn ang="0">
                    <a:pos x="66" y="156"/>
                  </a:cxn>
                  <a:cxn ang="0">
                    <a:pos x="60" y="150"/>
                  </a:cxn>
                  <a:cxn ang="0">
                    <a:pos x="54" y="150"/>
                  </a:cxn>
                  <a:cxn ang="0">
                    <a:pos x="48" y="156"/>
                  </a:cxn>
                  <a:cxn ang="0">
                    <a:pos x="42" y="162"/>
                  </a:cxn>
                  <a:cxn ang="0">
                    <a:pos x="30" y="162"/>
                  </a:cxn>
                  <a:cxn ang="0">
                    <a:pos x="30" y="156"/>
                  </a:cxn>
                  <a:cxn ang="0">
                    <a:pos x="30" y="150"/>
                  </a:cxn>
                  <a:cxn ang="0">
                    <a:pos x="36" y="144"/>
                  </a:cxn>
                  <a:cxn ang="0">
                    <a:pos x="30" y="138"/>
                  </a:cxn>
                  <a:cxn ang="0">
                    <a:pos x="24" y="132"/>
                  </a:cxn>
                  <a:cxn ang="0">
                    <a:pos x="18" y="138"/>
                  </a:cxn>
                  <a:cxn ang="0">
                    <a:pos x="6" y="144"/>
                  </a:cxn>
                </a:cxnLst>
                <a:rect l="0" t="0" r="r" b="b"/>
                <a:pathLst>
                  <a:path w="180" h="210">
                    <a:moveTo>
                      <a:pt x="6" y="144"/>
                    </a:moveTo>
                    <a:lnTo>
                      <a:pt x="0" y="138"/>
                    </a:lnTo>
                    <a:lnTo>
                      <a:pt x="6" y="132"/>
                    </a:lnTo>
                    <a:lnTo>
                      <a:pt x="12" y="126"/>
                    </a:lnTo>
                    <a:lnTo>
                      <a:pt x="18" y="126"/>
                    </a:lnTo>
                    <a:lnTo>
                      <a:pt x="24" y="120"/>
                    </a:lnTo>
                    <a:lnTo>
                      <a:pt x="24" y="114"/>
                    </a:lnTo>
                    <a:lnTo>
                      <a:pt x="18" y="108"/>
                    </a:lnTo>
                    <a:lnTo>
                      <a:pt x="12" y="108"/>
                    </a:lnTo>
                    <a:lnTo>
                      <a:pt x="36" y="0"/>
                    </a:lnTo>
                    <a:lnTo>
                      <a:pt x="48" y="6"/>
                    </a:lnTo>
                    <a:lnTo>
                      <a:pt x="78" y="12"/>
                    </a:lnTo>
                    <a:lnTo>
                      <a:pt x="138" y="42"/>
                    </a:lnTo>
                    <a:lnTo>
                      <a:pt x="150" y="48"/>
                    </a:lnTo>
                    <a:lnTo>
                      <a:pt x="156" y="60"/>
                    </a:lnTo>
                    <a:lnTo>
                      <a:pt x="168" y="72"/>
                    </a:lnTo>
                    <a:lnTo>
                      <a:pt x="180" y="102"/>
                    </a:lnTo>
                    <a:lnTo>
                      <a:pt x="180" y="120"/>
                    </a:lnTo>
                    <a:lnTo>
                      <a:pt x="174" y="120"/>
                    </a:lnTo>
                    <a:lnTo>
                      <a:pt x="168" y="126"/>
                    </a:lnTo>
                    <a:lnTo>
                      <a:pt x="162" y="120"/>
                    </a:lnTo>
                    <a:lnTo>
                      <a:pt x="156" y="114"/>
                    </a:lnTo>
                    <a:lnTo>
                      <a:pt x="150" y="114"/>
                    </a:lnTo>
                    <a:lnTo>
                      <a:pt x="150" y="120"/>
                    </a:lnTo>
                    <a:lnTo>
                      <a:pt x="150" y="126"/>
                    </a:lnTo>
                    <a:lnTo>
                      <a:pt x="150" y="132"/>
                    </a:lnTo>
                    <a:lnTo>
                      <a:pt x="156" y="138"/>
                    </a:lnTo>
                    <a:lnTo>
                      <a:pt x="162" y="144"/>
                    </a:lnTo>
                    <a:lnTo>
                      <a:pt x="162" y="150"/>
                    </a:lnTo>
                    <a:lnTo>
                      <a:pt x="156" y="156"/>
                    </a:lnTo>
                    <a:lnTo>
                      <a:pt x="144" y="168"/>
                    </a:lnTo>
                    <a:lnTo>
                      <a:pt x="132" y="168"/>
                    </a:lnTo>
                    <a:lnTo>
                      <a:pt x="126" y="174"/>
                    </a:lnTo>
                    <a:lnTo>
                      <a:pt x="126" y="180"/>
                    </a:lnTo>
                    <a:lnTo>
                      <a:pt x="120" y="180"/>
                    </a:lnTo>
                    <a:lnTo>
                      <a:pt x="114" y="186"/>
                    </a:lnTo>
                    <a:lnTo>
                      <a:pt x="108" y="198"/>
                    </a:lnTo>
                    <a:lnTo>
                      <a:pt x="102" y="204"/>
                    </a:lnTo>
                    <a:lnTo>
                      <a:pt x="102" y="210"/>
                    </a:lnTo>
                    <a:lnTo>
                      <a:pt x="96" y="210"/>
                    </a:lnTo>
                    <a:lnTo>
                      <a:pt x="90" y="204"/>
                    </a:lnTo>
                    <a:lnTo>
                      <a:pt x="78" y="198"/>
                    </a:lnTo>
                    <a:lnTo>
                      <a:pt x="66" y="186"/>
                    </a:lnTo>
                    <a:lnTo>
                      <a:pt x="60" y="180"/>
                    </a:lnTo>
                    <a:lnTo>
                      <a:pt x="60" y="174"/>
                    </a:lnTo>
                    <a:lnTo>
                      <a:pt x="66" y="168"/>
                    </a:lnTo>
                    <a:lnTo>
                      <a:pt x="72" y="168"/>
                    </a:lnTo>
                    <a:lnTo>
                      <a:pt x="72" y="162"/>
                    </a:lnTo>
                    <a:lnTo>
                      <a:pt x="66" y="156"/>
                    </a:lnTo>
                    <a:lnTo>
                      <a:pt x="60" y="150"/>
                    </a:lnTo>
                    <a:lnTo>
                      <a:pt x="54" y="150"/>
                    </a:lnTo>
                    <a:lnTo>
                      <a:pt x="48" y="156"/>
                    </a:lnTo>
                    <a:lnTo>
                      <a:pt x="42" y="162"/>
                    </a:lnTo>
                    <a:lnTo>
                      <a:pt x="30" y="162"/>
                    </a:lnTo>
                    <a:lnTo>
                      <a:pt x="30" y="156"/>
                    </a:lnTo>
                    <a:lnTo>
                      <a:pt x="30" y="150"/>
                    </a:lnTo>
                    <a:lnTo>
                      <a:pt x="36" y="144"/>
                    </a:lnTo>
                    <a:lnTo>
                      <a:pt x="30" y="138"/>
                    </a:lnTo>
                    <a:lnTo>
                      <a:pt x="24" y="132"/>
                    </a:lnTo>
                    <a:lnTo>
                      <a:pt x="18" y="138"/>
                    </a:lnTo>
                    <a:lnTo>
                      <a:pt x="6" y="144"/>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0" name="Freeform 798">
                <a:extLst>
                  <a:ext uri="{FF2B5EF4-FFF2-40B4-BE49-F238E27FC236}">
                    <a16:creationId xmlns:a16="http://schemas.microsoft.com/office/drawing/2014/main" xmlns="" id="{D1119630-FCEF-3247-BFB5-2270828C0ACB}"/>
                  </a:ext>
                </a:extLst>
              </p:cNvPr>
              <p:cNvSpPr>
                <a:spLocks/>
              </p:cNvSpPr>
              <p:nvPr/>
            </p:nvSpPr>
            <p:spPr bwMode="auto">
              <a:xfrm>
                <a:off x="4889500" y="2366963"/>
                <a:ext cx="495300" cy="390525"/>
              </a:xfrm>
              <a:custGeom>
                <a:avLst/>
                <a:gdLst/>
                <a:ahLst/>
                <a:cxnLst>
                  <a:cxn ang="0">
                    <a:pos x="270" y="174"/>
                  </a:cxn>
                  <a:cxn ang="0">
                    <a:pos x="276" y="162"/>
                  </a:cxn>
                  <a:cxn ang="0">
                    <a:pos x="282" y="144"/>
                  </a:cxn>
                  <a:cxn ang="0">
                    <a:pos x="288" y="78"/>
                  </a:cxn>
                  <a:cxn ang="0">
                    <a:pos x="288" y="60"/>
                  </a:cxn>
                  <a:cxn ang="0">
                    <a:pos x="312" y="18"/>
                  </a:cxn>
                  <a:cxn ang="0">
                    <a:pos x="288" y="12"/>
                  </a:cxn>
                  <a:cxn ang="0">
                    <a:pos x="282" y="12"/>
                  </a:cxn>
                  <a:cxn ang="0">
                    <a:pos x="114" y="0"/>
                  </a:cxn>
                  <a:cxn ang="0">
                    <a:pos x="66" y="42"/>
                  </a:cxn>
                  <a:cxn ang="0">
                    <a:pos x="54" y="42"/>
                  </a:cxn>
                  <a:cxn ang="0">
                    <a:pos x="24" y="42"/>
                  </a:cxn>
                  <a:cxn ang="0">
                    <a:pos x="12" y="42"/>
                  </a:cxn>
                  <a:cxn ang="0">
                    <a:pos x="6" y="48"/>
                  </a:cxn>
                  <a:cxn ang="0">
                    <a:pos x="6" y="54"/>
                  </a:cxn>
                  <a:cxn ang="0">
                    <a:pos x="0" y="60"/>
                  </a:cxn>
                  <a:cxn ang="0">
                    <a:pos x="42" y="72"/>
                  </a:cxn>
                  <a:cxn ang="0">
                    <a:pos x="30" y="162"/>
                  </a:cxn>
                  <a:cxn ang="0">
                    <a:pos x="138" y="204"/>
                  </a:cxn>
                  <a:cxn ang="0">
                    <a:pos x="210" y="240"/>
                  </a:cxn>
                  <a:cxn ang="0">
                    <a:pos x="228" y="246"/>
                  </a:cxn>
                  <a:cxn ang="0">
                    <a:pos x="240" y="240"/>
                  </a:cxn>
                  <a:cxn ang="0">
                    <a:pos x="246" y="234"/>
                  </a:cxn>
                  <a:cxn ang="0">
                    <a:pos x="258" y="228"/>
                  </a:cxn>
                  <a:cxn ang="0">
                    <a:pos x="258" y="216"/>
                  </a:cxn>
                  <a:cxn ang="0">
                    <a:pos x="252" y="210"/>
                  </a:cxn>
                  <a:cxn ang="0">
                    <a:pos x="258" y="186"/>
                  </a:cxn>
                  <a:cxn ang="0">
                    <a:pos x="264" y="180"/>
                  </a:cxn>
                  <a:cxn ang="0">
                    <a:pos x="270" y="174"/>
                  </a:cxn>
                </a:cxnLst>
                <a:rect l="0" t="0" r="r" b="b"/>
                <a:pathLst>
                  <a:path w="312" h="246">
                    <a:moveTo>
                      <a:pt x="270" y="174"/>
                    </a:moveTo>
                    <a:lnTo>
                      <a:pt x="276" y="162"/>
                    </a:lnTo>
                    <a:lnTo>
                      <a:pt x="282" y="144"/>
                    </a:lnTo>
                    <a:lnTo>
                      <a:pt x="288" y="78"/>
                    </a:lnTo>
                    <a:lnTo>
                      <a:pt x="288" y="60"/>
                    </a:lnTo>
                    <a:lnTo>
                      <a:pt x="312" y="18"/>
                    </a:lnTo>
                    <a:lnTo>
                      <a:pt x="288" y="12"/>
                    </a:lnTo>
                    <a:lnTo>
                      <a:pt x="282" y="12"/>
                    </a:lnTo>
                    <a:lnTo>
                      <a:pt x="114" y="0"/>
                    </a:lnTo>
                    <a:lnTo>
                      <a:pt x="66" y="42"/>
                    </a:lnTo>
                    <a:lnTo>
                      <a:pt x="54" y="42"/>
                    </a:lnTo>
                    <a:lnTo>
                      <a:pt x="24" y="42"/>
                    </a:lnTo>
                    <a:lnTo>
                      <a:pt x="12" y="42"/>
                    </a:lnTo>
                    <a:lnTo>
                      <a:pt x="6" y="48"/>
                    </a:lnTo>
                    <a:lnTo>
                      <a:pt x="6" y="54"/>
                    </a:lnTo>
                    <a:lnTo>
                      <a:pt x="0" y="60"/>
                    </a:lnTo>
                    <a:lnTo>
                      <a:pt x="42" y="72"/>
                    </a:lnTo>
                    <a:lnTo>
                      <a:pt x="30" y="162"/>
                    </a:lnTo>
                    <a:lnTo>
                      <a:pt x="138" y="204"/>
                    </a:lnTo>
                    <a:lnTo>
                      <a:pt x="210" y="240"/>
                    </a:lnTo>
                    <a:lnTo>
                      <a:pt x="228" y="246"/>
                    </a:lnTo>
                    <a:lnTo>
                      <a:pt x="240" y="240"/>
                    </a:lnTo>
                    <a:lnTo>
                      <a:pt x="246" y="234"/>
                    </a:lnTo>
                    <a:lnTo>
                      <a:pt x="258" y="228"/>
                    </a:lnTo>
                    <a:lnTo>
                      <a:pt x="258" y="216"/>
                    </a:lnTo>
                    <a:lnTo>
                      <a:pt x="252" y="210"/>
                    </a:lnTo>
                    <a:lnTo>
                      <a:pt x="258" y="186"/>
                    </a:lnTo>
                    <a:lnTo>
                      <a:pt x="264" y="180"/>
                    </a:lnTo>
                    <a:lnTo>
                      <a:pt x="270" y="17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1" name="Freeform 828">
                <a:extLst>
                  <a:ext uri="{FF2B5EF4-FFF2-40B4-BE49-F238E27FC236}">
                    <a16:creationId xmlns:a16="http://schemas.microsoft.com/office/drawing/2014/main" xmlns="" id="{859CFF1F-E03E-B541-9172-64F46C1370FF}"/>
                  </a:ext>
                </a:extLst>
              </p:cNvPr>
              <p:cNvSpPr>
                <a:spLocks/>
              </p:cNvSpPr>
              <p:nvPr/>
            </p:nvSpPr>
            <p:spPr bwMode="auto">
              <a:xfrm>
                <a:off x="4441825" y="2347913"/>
                <a:ext cx="514350" cy="466725"/>
              </a:xfrm>
              <a:custGeom>
                <a:avLst/>
                <a:gdLst/>
                <a:ahLst/>
                <a:cxnLst>
                  <a:cxn ang="0">
                    <a:pos x="0" y="294"/>
                  </a:cxn>
                  <a:cxn ang="0">
                    <a:pos x="0" y="288"/>
                  </a:cxn>
                  <a:cxn ang="0">
                    <a:pos x="6" y="288"/>
                  </a:cxn>
                  <a:cxn ang="0">
                    <a:pos x="12" y="276"/>
                  </a:cxn>
                  <a:cxn ang="0">
                    <a:pos x="12" y="264"/>
                  </a:cxn>
                  <a:cxn ang="0">
                    <a:pos x="18" y="258"/>
                  </a:cxn>
                  <a:cxn ang="0">
                    <a:pos x="18" y="240"/>
                  </a:cxn>
                  <a:cxn ang="0">
                    <a:pos x="24" y="228"/>
                  </a:cxn>
                  <a:cxn ang="0">
                    <a:pos x="24" y="204"/>
                  </a:cxn>
                  <a:cxn ang="0">
                    <a:pos x="18" y="186"/>
                  </a:cxn>
                  <a:cxn ang="0">
                    <a:pos x="18" y="174"/>
                  </a:cxn>
                  <a:cxn ang="0">
                    <a:pos x="24" y="162"/>
                  </a:cxn>
                  <a:cxn ang="0">
                    <a:pos x="30" y="150"/>
                  </a:cxn>
                  <a:cxn ang="0">
                    <a:pos x="36" y="138"/>
                  </a:cxn>
                  <a:cxn ang="0">
                    <a:pos x="48" y="126"/>
                  </a:cxn>
                  <a:cxn ang="0">
                    <a:pos x="60" y="114"/>
                  </a:cxn>
                  <a:cxn ang="0">
                    <a:pos x="60" y="108"/>
                  </a:cxn>
                  <a:cxn ang="0">
                    <a:pos x="60" y="96"/>
                  </a:cxn>
                  <a:cxn ang="0">
                    <a:pos x="60" y="90"/>
                  </a:cxn>
                  <a:cxn ang="0">
                    <a:pos x="66" y="84"/>
                  </a:cxn>
                  <a:cxn ang="0">
                    <a:pos x="78" y="72"/>
                  </a:cxn>
                  <a:cxn ang="0">
                    <a:pos x="96" y="72"/>
                  </a:cxn>
                  <a:cxn ang="0">
                    <a:pos x="102" y="72"/>
                  </a:cxn>
                  <a:cxn ang="0">
                    <a:pos x="108" y="84"/>
                  </a:cxn>
                  <a:cxn ang="0">
                    <a:pos x="114" y="84"/>
                  </a:cxn>
                  <a:cxn ang="0">
                    <a:pos x="120" y="90"/>
                  </a:cxn>
                  <a:cxn ang="0">
                    <a:pos x="132" y="84"/>
                  </a:cxn>
                  <a:cxn ang="0">
                    <a:pos x="138" y="78"/>
                  </a:cxn>
                  <a:cxn ang="0">
                    <a:pos x="156" y="66"/>
                  </a:cxn>
                  <a:cxn ang="0">
                    <a:pos x="168" y="54"/>
                  </a:cxn>
                  <a:cxn ang="0">
                    <a:pos x="174" y="42"/>
                  </a:cxn>
                  <a:cxn ang="0">
                    <a:pos x="180" y="30"/>
                  </a:cxn>
                  <a:cxn ang="0">
                    <a:pos x="180" y="12"/>
                  </a:cxn>
                  <a:cxn ang="0">
                    <a:pos x="180" y="0"/>
                  </a:cxn>
                  <a:cxn ang="0">
                    <a:pos x="186" y="6"/>
                  </a:cxn>
                  <a:cxn ang="0">
                    <a:pos x="222" y="30"/>
                  </a:cxn>
                  <a:cxn ang="0">
                    <a:pos x="228" y="30"/>
                  </a:cxn>
                  <a:cxn ang="0">
                    <a:pos x="282" y="72"/>
                  </a:cxn>
                  <a:cxn ang="0">
                    <a:pos x="324" y="84"/>
                  </a:cxn>
                  <a:cxn ang="0">
                    <a:pos x="312" y="174"/>
                  </a:cxn>
                  <a:cxn ang="0">
                    <a:pos x="312" y="198"/>
                  </a:cxn>
                  <a:cxn ang="0">
                    <a:pos x="234" y="234"/>
                  </a:cxn>
                  <a:cxn ang="0">
                    <a:pos x="138" y="228"/>
                  </a:cxn>
                  <a:cxn ang="0">
                    <a:pos x="114" y="234"/>
                  </a:cxn>
                  <a:cxn ang="0">
                    <a:pos x="36" y="264"/>
                  </a:cxn>
                  <a:cxn ang="0">
                    <a:pos x="24" y="270"/>
                  </a:cxn>
                  <a:cxn ang="0">
                    <a:pos x="0" y="294"/>
                  </a:cxn>
                </a:cxnLst>
                <a:rect l="0" t="0" r="r" b="b"/>
                <a:pathLst>
                  <a:path w="324" h="294">
                    <a:moveTo>
                      <a:pt x="0" y="294"/>
                    </a:moveTo>
                    <a:lnTo>
                      <a:pt x="0" y="288"/>
                    </a:lnTo>
                    <a:lnTo>
                      <a:pt x="6" y="288"/>
                    </a:lnTo>
                    <a:lnTo>
                      <a:pt x="12" y="276"/>
                    </a:lnTo>
                    <a:lnTo>
                      <a:pt x="12" y="264"/>
                    </a:lnTo>
                    <a:lnTo>
                      <a:pt x="18" y="258"/>
                    </a:lnTo>
                    <a:lnTo>
                      <a:pt x="18" y="240"/>
                    </a:lnTo>
                    <a:lnTo>
                      <a:pt x="24" y="228"/>
                    </a:lnTo>
                    <a:lnTo>
                      <a:pt x="24" y="204"/>
                    </a:lnTo>
                    <a:lnTo>
                      <a:pt x="18" y="186"/>
                    </a:lnTo>
                    <a:lnTo>
                      <a:pt x="18" y="174"/>
                    </a:lnTo>
                    <a:lnTo>
                      <a:pt x="24" y="162"/>
                    </a:lnTo>
                    <a:lnTo>
                      <a:pt x="30" y="150"/>
                    </a:lnTo>
                    <a:lnTo>
                      <a:pt x="36" y="138"/>
                    </a:lnTo>
                    <a:lnTo>
                      <a:pt x="48" y="126"/>
                    </a:lnTo>
                    <a:lnTo>
                      <a:pt x="60" y="114"/>
                    </a:lnTo>
                    <a:lnTo>
                      <a:pt x="60" y="108"/>
                    </a:lnTo>
                    <a:lnTo>
                      <a:pt x="60" y="96"/>
                    </a:lnTo>
                    <a:lnTo>
                      <a:pt x="60" y="90"/>
                    </a:lnTo>
                    <a:lnTo>
                      <a:pt x="66" y="84"/>
                    </a:lnTo>
                    <a:lnTo>
                      <a:pt x="78" y="72"/>
                    </a:lnTo>
                    <a:lnTo>
                      <a:pt x="96" y="72"/>
                    </a:lnTo>
                    <a:lnTo>
                      <a:pt x="102" y="72"/>
                    </a:lnTo>
                    <a:lnTo>
                      <a:pt x="108" y="84"/>
                    </a:lnTo>
                    <a:lnTo>
                      <a:pt x="114" y="84"/>
                    </a:lnTo>
                    <a:lnTo>
                      <a:pt x="120" y="90"/>
                    </a:lnTo>
                    <a:lnTo>
                      <a:pt x="132" y="84"/>
                    </a:lnTo>
                    <a:lnTo>
                      <a:pt x="138" y="78"/>
                    </a:lnTo>
                    <a:lnTo>
                      <a:pt x="156" y="66"/>
                    </a:lnTo>
                    <a:lnTo>
                      <a:pt x="168" y="54"/>
                    </a:lnTo>
                    <a:lnTo>
                      <a:pt x="174" y="42"/>
                    </a:lnTo>
                    <a:lnTo>
                      <a:pt x="180" y="30"/>
                    </a:lnTo>
                    <a:lnTo>
                      <a:pt x="180" y="12"/>
                    </a:lnTo>
                    <a:lnTo>
                      <a:pt x="180" y="0"/>
                    </a:lnTo>
                    <a:lnTo>
                      <a:pt x="186" y="6"/>
                    </a:lnTo>
                    <a:lnTo>
                      <a:pt x="222" y="30"/>
                    </a:lnTo>
                    <a:lnTo>
                      <a:pt x="228" y="30"/>
                    </a:lnTo>
                    <a:lnTo>
                      <a:pt x="282" y="72"/>
                    </a:lnTo>
                    <a:lnTo>
                      <a:pt x="324" y="84"/>
                    </a:lnTo>
                    <a:lnTo>
                      <a:pt x="312" y="174"/>
                    </a:lnTo>
                    <a:lnTo>
                      <a:pt x="312" y="198"/>
                    </a:lnTo>
                    <a:lnTo>
                      <a:pt x="234" y="234"/>
                    </a:lnTo>
                    <a:lnTo>
                      <a:pt x="138" y="228"/>
                    </a:lnTo>
                    <a:lnTo>
                      <a:pt x="114" y="234"/>
                    </a:lnTo>
                    <a:lnTo>
                      <a:pt x="36" y="264"/>
                    </a:lnTo>
                    <a:lnTo>
                      <a:pt x="24" y="270"/>
                    </a:lnTo>
                    <a:lnTo>
                      <a:pt x="0" y="29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2" name="Freeform 831">
                <a:extLst>
                  <a:ext uri="{FF2B5EF4-FFF2-40B4-BE49-F238E27FC236}">
                    <a16:creationId xmlns:a16="http://schemas.microsoft.com/office/drawing/2014/main" xmlns="" id="{738C5534-7C64-2C4C-BB43-74D81A8DFA32}"/>
                  </a:ext>
                </a:extLst>
              </p:cNvPr>
              <p:cNvSpPr>
                <a:spLocks/>
              </p:cNvSpPr>
              <p:nvPr/>
            </p:nvSpPr>
            <p:spPr bwMode="auto">
              <a:xfrm>
                <a:off x="4441825" y="2662238"/>
                <a:ext cx="495300" cy="381000"/>
              </a:xfrm>
              <a:custGeom>
                <a:avLst/>
                <a:gdLst/>
                <a:ahLst/>
                <a:cxnLst>
                  <a:cxn ang="0">
                    <a:pos x="0" y="96"/>
                  </a:cxn>
                  <a:cxn ang="0">
                    <a:pos x="24" y="72"/>
                  </a:cxn>
                  <a:cxn ang="0">
                    <a:pos x="36" y="66"/>
                  </a:cxn>
                  <a:cxn ang="0">
                    <a:pos x="114" y="36"/>
                  </a:cxn>
                  <a:cxn ang="0">
                    <a:pos x="138" y="30"/>
                  </a:cxn>
                  <a:cxn ang="0">
                    <a:pos x="234" y="36"/>
                  </a:cxn>
                  <a:cxn ang="0">
                    <a:pos x="312" y="0"/>
                  </a:cxn>
                  <a:cxn ang="0">
                    <a:pos x="306" y="12"/>
                  </a:cxn>
                  <a:cxn ang="0">
                    <a:pos x="288" y="18"/>
                  </a:cxn>
                  <a:cxn ang="0">
                    <a:pos x="264" y="84"/>
                  </a:cxn>
                  <a:cxn ang="0">
                    <a:pos x="270" y="90"/>
                  </a:cxn>
                  <a:cxn ang="0">
                    <a:pos x="276" y="102"/>
                  </a:cxn>
                  <a:cxn ang="0">
                    <a:pos x="246" y="120"/>
                  </a:cxn>
                  <a:cxn ang="0">
                    <a:pos x="246" y="138"/>
                  </a:cxn>
                  <a:cxn ang="0">
                    <a:pos x="240" y="144"/>
                  </a:cxn>
                  <a:cxn ang="0">
                    <a:pos x="240" y="150"/>
                  </a:cxn>
                  <a:cxn ang="0">
                    <a:pos x="228" y="150"/>
                  </a:cxn>
                  <a:cxn ang="0">
                    <a:pos x="222" y="156"/>
                  </a:cxn>
                  <a:cxn ang="0">
                    <a:pos x="216" y="162"/>
                  </a:cxn>
                  <a:cxn ang="0">
                    <a:pos x="216" y="168"/>
                  </a:cxn>
                  <a:cxn ang="0">
                    <a:pos x="222" y="174"/>
                  </a:cxn>
                  <a:cxn ang="0">
                    <a:pos x="222" y="180"/>
                  </a:cxn>
                  <a:cxn ang="0">
                    <a:pos x="222" y="186"/>
                  </a:cxn>
                  <a:cxn ang="0">
                    <a:pos x="216" y="186"/>
                  </a:cxn>
                  <a:cxn ang="0">
                    <a:pos x="204" y="192"/>
                  </a:cxn>
                  <a:cxn ang="0">
                    <a:pos x="192" y="210"/>
                  </a:cxn>
                  <a:cxn ang="0">
                    <a:pos x="186" y="222"/>
                  </a:cxn>
                  <a:cxn ang="0">
                    <a:pos x="162" y="228"/>
                  </a:cxn>
                  <a:cxn ang="0">
                    <a:pos x="156" y="234"/>
                  </a:cxn>
                  <a:cxn ang="0">
                    <a:pos x="144" y="234"/>
                  </a:cxn>
                  <a:cxn ang="0">
                    <a:pos x="126" y="240"/>
                  </a:cxn>
                  <a:cxn ang="0">
                    <a:pos x="126" y="228"/>
                  </a:cxn>
                  <a:cxn ang="0">
                    <a:pos x="120" y="222"/>
                  </a:cxn>
                  <a:cxn ang="0">
                    <a:pos x="114" y="222"/>
                  </a:cxn>
                  <a:cxn ang="0">
                    <a:pos x="96" y="216"/>
                  </a:cxn>
                  <a:cxn ang="0">
                    <a:pos x="84" y="210"/>
                  </a:cxn>
                  <a:cxn ang="0">
                    <a:pos x="78" y="204"/>
                  </a:cxn>
                  <a:cxn ang="0">
                    <a:pos x="72" y="192"/>
                  </a:cxn>
                  <a:cxn ang="0">
                    <a:pos x="66" y="186"/>
                  </a:cxn>
                  <a:cxn ang="0">
                    <a:pos x="72" y="180"/>
                  </a:cxn>
                  <a:cxn ang="0">
                    <a:pos x="78" y="180"/>
                  </a:cxn>
                  <a:cxn ang="0">
                    <a:pos x="78" y="174"/>
                  </a:cxn>
                  <a:cxn ang="0">
                    <a:pos x="78" y="168"/>
                  </a:cxn>
                  <a:cxn ang="0">
                    <a:pos x="72" y="156"/>
                  </a:cxn>
                  <a:cxn ang="0">
                    <a:pos x="54" y="144"/>
                  </a:cxn>
                  <a:cxn ang="0">
                    <a:pos x="54" y="138"/>
                  </a:cxn>
                  <a:cxn ang="0">
                    <a:pos x="48" y="138"/>
                  </a:cxn>
                  <a:cxn ang="0">
                    <a:pos x="42" y="138"/>
                  </a:cxn>
                  <a:cxn ang="0">
                    <a:pos x="36" y="138"/>
                  </a:cxn>
                  <a:cxn ang="0">
                    <a:pos x="30" y="144"/>
                  </a:cxn>
                  <a:cxn ang="0">
                    <a:pos x="24" y="138"/>
                  </a:cxn>
                  <a:cxn ang="0">
                    <a:pos x="24" y="132"/>
                  </a:cxn>
                  <a:cxn ang="0">
                    <a:pos x="24" y="120"/>
                  </a:cxn>
                  <a:cxn ang="0">
                    <a:pos x="18" y="108"/>
                  </a:cxn>
                  <a:cxn ang="0">
                    <a:pos x="12" y="102"/>
                  </a:cxn>
                  <a:cxn ang="0">
                    <a:pos x="0" y="96"/>
                  </a:cxn>
                </a:cxnLst>
                <a:rect l="0" t="0" r="r" b="b"/>
                <a:pathLst>
                  <a:path w="312" h="240">
                    <a:moveTo>
                      <a:pt x="0" y="96"/>
                    </a:moveTo>
                    <a:lnTo>
                      <a:pt x="24" y="72"/>
                    </a:lnTo>
                    <a:lnTo>
                      <a:pt x="36" y="66"/>
                    </a:lnTo>
                    <a:lnTo>
                      <a:pt x="114" y="36"/>
                    </a:lnTo>
                    <a:lnTo>
                      <a:pt x="138" y="30"/>
                    </a:lnTo>
                    <a:lnTo>
                      <a:pt x="234" y="36"/>
                    </a:lnTo>
                    <a:lnTo>
                      <a:pt x="312" y="0"/>
                    </a:lnTo>
                    <a:lnTo>
                      <a:pt x="306" y="12"/>
                    </a:lnTo>
                    <a:lnTo>
                      <a:pt x="288" y="18"/>
                    </a:lnTo>
                    <a:lnTo>
                      <a:pt x="264" y="84"/>
                    </a:lnTo>
                    <a:lnTo>
                      <a:pt x="270" y="90"/>
                    </a:lnTo>
                    <a:lnTo>
                      <a:pt x="276" y="102"/>
                    </a:lnTo>
                    <a:lnTo>
                      <a:pt x="246" y="120"/>
                    </a:lnTo>
                    <a:lnTo>
                      <a:pt x="246" y="138"/>
                    </a:lnTo>
                    <a:lnTo>
                      <a:pt x="240" y="144"/>
                    </a:lnTo>
                    <a:lnTo>
                      <a:pt x="240" y="150"/>
                    </a:lnTo>
                    <a:lnTo>
                      <a:pt x="228" y="150"/>
                    </a:lnTo>
                    <a:lnTo>
                      <a:pt x="222" y="156"/>
                    </a:lnTo>
                    <a:lnTo>
                      <a:pt x="216" y="162"/>
                    </a:lnTo>
                    <a:lnTo>
                      <a:pt x="216" y="168"/>
                    </a:lnTo>
                    <a:lnTo>
                      <a:pt x="222" y="174"/>
                    </a:lnTo>
                    <a:lnTo>
                      <a:pt x="222" y="180"/>
                    </a:lnTo>
                    <a:lnTo>
                      <a:pt x="222" y="186"/>
                    </a:lnTo>
                    <a:lnTo>
                      <a:pt x="216" y="186"/>
                    </a:lnTo>
                    <a:lnTo>
                      <a:pt x="204" y="192"/>
                    </a:lnTo>
                    <a:lnTo>
                      <a:pt x="192" y="210"/>
                    </a:lnTo>
                    <a:lnTo>
                      <a:pt x="186" y="222"/>
                    </a:lnTo>
                    <a:lnTo>
                      <a:pt x="162" y="228"/>
                    </a:lnTo>
                    <a:lnTo>
                      <a:pt x="156" y="234"/>
                    </a:lnTo>
                    <a:lnTo>
                      <a:pt x="144" y="234"/>
                    </a:lnTo>
                    <a:lnTo>
                      <a:pt x="126" y="240"/>
                    </a:lnTo>
                    <a:lnTo>
                      <a:pt x="126" y="228"/>
                    </a:lnTo>
                    <a:lnTo>
                      <a:pt x="120" y="222"/>
                    </a:lnTo>
                    <a:lnTo>
                      <a:pt x="114" y="222"/>
                    </a:lnTo>
                    <a:lnTo>
                      <a:pt x="96" y="216"/>
                    </a:lnTo>
                    <a:lnTo>
                      <a:pt x="84" y="210"/>
                    </a:lnTo>
                    <a:lnTo>
                      <a:pt x="78" y="204"/>
                    </a:lnTo>
                    <a:lnTo>
                      <a:pt x="72" y="192"/>
                    </a:lnTo>
                    <a:lnTo>
                      <a:pt x="66" y="186"/>
                    </a:lnTo>
                    <a:lnTo>
                      <a:pt x="72" y="180"/>
                    </a:lnTo>
                    <a:lnTo>
                      <a:pt x="78" y="180"/>
                    </a:lnTo>
                    <a:lnTo>
                      <a:pt x="78" y="174"/>
                    </a:lnTo>
                    <a:lnTo>
                      <a:pt x="78" y="168"/>
                    </a:lnTo>
                    <a:lnTo>
                      <a:pt x="72" y="156"/>
                    </a:lnTo>
                    <a:lnTo>
                      <a:pt x="54" y="144"/>
                    </a:lnTo>
                    <a:lnTo>
                      <a:pt x="54" y="138"/>
                    </a:lnTo>
                    <a:lnTo>
                      <a:pt x="48" y="138"/>
                    </a:lnTo>
                    <a:lnTo>
                      <a:pt x="42" y="138"/>
                    </a:lnTo>
                    <a:lnTo>
                      <a:pt x="36" y="138"/>
                    </a:lnTo>
                    <a:lnTo>
                      <a:pt x="30" y="144"/>
                    </a:lnTo>
                    <a:lnTo>
                      <a:pt x="24" y="138"/>
                    </a:lnTo>
                    <a:lnTo>
                      <a:pt x="24" y="132"/>
                    </a:lnTo>
                    <a:lnTo>
                      <a:pt x="24" y="120"/>
                    </a:lnTo>
                    <a:lnTo>
                      <a:pt x="18" y="108"/>
                    </a:lnTo>
                    <a:lnTo>
                      <a:pt x="12" y="102"/>
                    </a:lnTo>
                    <a:lnTo>
                      <a:pt x="0" y="9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3" name="Freeform 844">
                <a:extLst>
                  <a:ext uri="{FF2B5EF4-FFF2-40B4-BE49-F238E27FC236}">
                    <a16:creationId xmlns:a16="http://schemas.microsoft.com/office/drawing/2014/main" xmlns="" id="{BBBE2454-0BFA-B14A-97E6-5FB0FF661C03}"/>
                  </a:ext>
                </a:extLst>
              </p:cNvPr>
              <p:cNvSpPr>
                <a:spLocks/>
              </p:cNvSpPr>
              <p:nvPr/>
            </p:nvSpPr>
            <p:spPr bwMode="auto">
              <a:xfrm>
                <a:off x="4241800" y="3824288"/>
                <a:ext cx="419100" cy="542925"/>
              </a:xfrm>
              <a:custGeom>
                <a:avLst/>
                <a:gdLst/>
                <a:ahLst/>
                <a:cxnLst>
                  <a:cxn ang="0">
                    <a:pos x="0" y="180"/>
                  </a:cxn>
                  <a:cxn ang="0">
                    <a:pos x="12" y="132"/>
                  </a:cxn>
                  <a:cxn ang="0">
                    <a:pos x="30" y="84"/>
                  </a:cxn>
                  <a:cxn ang="0">
                    <a:pos x="54" y="90"/>
                  </a:cxn>
                  <a:cxn ang="0">
                    <a:pos x="66" y="6"/>
                  </a:cxn>
                  <a:cxn ang="0">
                    <a:pos x="96" y="12"/>
                  </a:cxn>
                  <a:cxn ang="0">
                    <a:pos x="156" y="18"/>
                  </a:cxn>
                  <a:cxn ang="0">
                    <a:pos x="174" y="18"/>
                  </a:cxn>
                  <a:cxn ang="0">
                    <a:pos x="252" y="0"/>
                  </a:cxn>
                  <a:cxn ang="0">
                    <a:pos x="246" y="12"/>
                  </a:cxn>
                  <a:cxn ang="0">
                    <a:pos x="234" y="24"/>
                  </a:cxn>
                  <a:cxn ang="0">
                    <a:pos x="240" y="48"/>
                  </a:cxn>
                  <a:cxn ang="0">
                    <a:pos x="246" y="42"/>
                  </a:cxn>
                  <a:cxn ang="0">
                    <a:pos x="252" y="108"/>
                  </a:cxn>
                  <a:cxn ang="0">
                    <a:pos x="252" y="132"/>
                  </a:cxn>
                  <a:cxn ang="0">
                    <a:pos x="264" y="252"/>
                  </a:cxn>
                  <a:cxn ang="0">
                    <a:pos x="240" y="258"/>
                  </a:cxn>
                  <a:cxn ang="0">
                    <a:pos x="222" y="264"/>
                  </a:cxn>
                  <a:cxn ang="0">
                    <a:pos x="114" y="342"/>
                  </a:cxn>
                  <a:cxn ang="0">
                    <a:pos x="114" y="336"/>
                  </a:cxn>
                  <a:cxn ang="0">
                    <a:pos x="114" y="330"/>
                  </a:cxn>
                  <a:cxn ang="0">
                    <a:pos x="102" y="318"/>
                  </a:cxn>
                  <a:cxn ang="0">
                    <a:pos x="90" y="312"/>
                  </a:cxn>
                  <a:cxn ang="0">
                    <a:pos x="78" y="312"/>
                  </a:cxn>
                  <a:cxn ang="0">
                    <a:pos x="78" y="294"/>
                  </a:cxn>
                  <a:cxn ang="0">
                    <a:pos x="72" y="288"/>
                  </a:cxn>
                  <a:cxn ang="0">
                    <a:pos x="66" y="276"/>
                  </a:cxn>
                  <a:cxn ang="0">
                    <a:pos x="72" y="270"/>
                  </a:cxn>
                  <a:cxn ang="0">
                    <a:pos x="72" y="264"/>
                  </a:cxn>
                  <a:cxn ang="0">
                    <a:pos x="66" y="252"/>
                  </a:cxn>
                  <a:cxn ang="0">
                    <a:pos x="60" y="240"/>
                  </a:cxn>
                  <a:cxn ang="0">
                    <a:pos x="60" y="234"/>
                  </a:cxn>
                  <a:cxn ang="0">
                    <a:pos x="60" y="228"/>
                  </a:cxn>
                  <a:cxn ang="0">
                    <a:pos x="66" y="222"/>
                  </a:cxn>
                  <a:cxn ang="0">
                    <a:pos x="66" y="216"/>
                  </a:cxn>
                  <a:cxn ang="0">
                    <a:pos x="66" y="210"/>
                  </a:cxn>
                  <a:cxn ang="0">
                    <a:pos x="60" y="204"/>
                  </a:cxn>
                  <a:cxn ang="0">
                    <a:pos x="48" y="204"/>
                  </a:cxn>
                  <a:cxn ang="0">
                    <a:pos x="42" y="210"/>
                  </a:cxn>
                  <a:cxn ang="0">
                    <a:pos x="42" y="216"/>
                  </a:cxn>
                  <a:cxn ang="0">
                    <a:pos x="42" y="222"/>
                  </a:cxn>
                  <a:cxn ang="0">
                    <a:pos x="42" y="228"/>
                  </a:cxn>
                  <a:cxn ang="0">
                    <a:pos x="24" y="222"/>
                  </a:cxn>
                  <a:cxn ang="0">
                    <a:pos x="18" y="222"/>
                  </a:cxn>
                  <a:cxn ang="0">
                    <a:pos x="12" y="216"/>
                  </a:cxn>
                  <a:cxn ang="0">
                    <a:pos x="6" y="210"/>
                  </a:cxn>
                  <a:cxn ang="0">
                    <a:pos x="0" y="204"/>
                  </a:cxn>
                  <a:cxn ang="0">
                    <a:pos x="0" y="192"/>
                  </a:cxn>
                  <a:cxn ang="0">
                    <a:pos x="0" y="180"/>
                  </a:cxn>
                </a:cxnLst>
                <a:rect l="0" t="0" r="r" b="b"/>
                <a:pathLst>
                  <a:path w="264" h="342">
                    <a:moveTo>
                      <a:pt x="0" y="180"/>
                    </a:moveTo>
                    <a:lnTo>
                      <a:pt x="12" y="132"/>
                    </a:lnTo>
                    <a:lnTo>
                      <a:pt x="30" y="84"/>
                    </a:lnTo>
                    <a:lnTo>
                      <a:pt x="54" y="90"/>
                    </a:lnTo>
                    <a:lnTo>
                      <a:pt x="66" y="6"/>
                    </a:lnTo>
                    <a:lnTo>
                      <a:pt x="96" y="12"/>
                    </a:lnTo>
                    <a:lnTo>
                      <a:pt x="156" y="18"/>
                    </a:lnTo>
                    <a:lnTo>
                      <a:pt x="174" y="18"/>
                    </a:lnTo>
                    <a:lnTo>
                      <a:pt x="252" y="0"/>
                    </a:lnTo>
                    <a:lnTo>
                      <a:pt x="246" y="12"/>
                    </a:lnTo>
                    <a:lnTo>
                      <a:pt x="234" y="24"/>
                    </a:lnTo>
                    <a:lnTo>
                      <a:pt x="240" y="48"/>
                    </a:lnTo>
                    <a:lnTo>
                      <a:pt x="246" y="42"/>
                    </a:lnTo>
                    <a:lnTo>
                      <a:pt x="252" y="108"/>
                    </a:lnTo>
                    <a:lnTo>
                      <a:pt x="252" y="132"/>
                    </a:lnTo>
                    <a:lnTo>
                      <a:pt x="264" y="252"/>
                    </a:lnTo>
                    <a:lnTo>
                      <a:pt x="240" y="258"/>
                    </a:lnTo>
                    <a:lnTo>
                      <a:pt x="222" y="264"/>
                    </a:lnTo>
                    <a:lnTo>
                      <a:pt x="114" y="342"/>
                    </a:lnTo>
                    <a:lnTo>
                      <a:pt x="114" y="336"/>
                    </a:lnTo>
                    <a:lnTo>
                      <a:pt x="114" y="330"/>
                    </a:lnTo>
                    <a:lnTo>
                      <a:pt x="102" y="318"/>
                    </a:lnTo>
                    <a:lnTo>
                      <a:pt x="90" y="312"/>
                    </a:lnTo>
                    <a:lnTo>
                      <a:pt x="78" y="312"/>
                    </a:lnTo>
                    <a:lnTo>
                      <a:pt x="78" y="294"/>
                    </a:lnTo>
                    <a:lnTo>
                      <a:pt x="72" y="288"/>
                    </a:lnTo>
                    <a:lnTo>
                      <a:pt x="66" y="276"/>
                    </a:lnTo>
                    <a:lnTo>
                      <a:pt x="72" y="270"/>
                    </a:lnTo>
                    <a:lnTo>
                      <a:pt x="72" y="264"/>
                    </a:lnTo>
                    <a:lnTo>
                      <a:pt x="66" y="252"/>
                    </a:lnTo>
                    <a:lnTo>
                      <a:pt x="60" y="240"/>
                    </a:lnTo>
                    <a:lnTo>
                      <a:pt x="60" y="234"/>
                    </a:lnTo>
                    <a:lnTo>
                      <a:pt x="60" y="228"/>
                    </a:lnTo>
                    <a:lnTo>
                      <a:pt x="66" y="222"/>
                    </a:lnTo>
                    <a:lnTo>
                      <a:pt x="66" y="216"/>
                    </a:lnTo>
                    <a:lnTo>
                      <a:pt x="66" y="210"/>
                    </a:lnTo>
                    <a:lnTo>
                      <a:pt x="60" y="204"/>
                    </a:lnTo>
                    <a:lnTo>
                      <a:pt x="48" y="204"/>
                    </a:lnTo>
                    <a:lnTo>
                      <a:pt x="42" y="210"/>
                    </a:lnTo>
                    <a:lnTo>
                      <a:pt x="42" y="216"/>
                    </a:lnTo>
                    <a:lnTo>
                      <a:pt x="42" y="222"/>
                    </a:lnTo>
                    <a:lnTo>
                      <a:pt x="42" y="228"/>
                    </a:lnTo>
                    <a:lnTo>
                      <a:pt x="24" y="222"/>
                    </a:lnTo>
                    <a:lnTo>
                      <a:pt x="18" y="222"/>
                    </a:lnTo>
                    <a:lnTo>
                      <a:pt x="12" y="216"/>
                    </a:lnTo>
                    <a:lnTo>
                      <a:pt x="6" y="210"/>
                    </a:lnTo>
                    <a:lnTo>
                      <a:pt x="0" y="204"/>
                    </a:lnTo>
                    <a:lnTo>
                      <a:pt x="0" y="192"/>
                    </a:lnTo>
                    <a:lnTo>
                      <a:pt x="0" y="18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4" name="Freeform 848">
                <a:extLst>
                  <a:ext uri="{FF2B5EF4-FFF2-40B4-BE49-F238E27FC236}">
                    <a16:creationId xmlns:a16="http://schemas.microsoft.com/office/drawing/2014/main" xmlns="" id="{99D6C315-701E-8249-8450-E2DCC769E0EE}"/>
                  </a:ext>
                </a:extLst>
              </p:cNvPr>
              <p:cNvSpPr>
                <a:spLocks/>
              </p:cNvSpPr>
              <p:nvPr/>
            </p:nvSpPr>
            <p:spPr bwMode="auto">
              <a:xfrm>
                <a:off x="2517775" y="3252788"/>
                <a:ext cx="542925" cy="371475"/>
              </a:xfrm>
              <a:custGeom>
                <a:avLst/>
                <a:gdLst/>
                <a:ahLst/>
                <a:cxnLst>
                  <a:cxn ang="0">
                    <a:pos x="342" y="54"/>
                  </a:cxn>
                  <a:cxn ang="0">
                    <a:pos x="282" y="108"/>
                  </a:cxn>
                  <a:cxn ang="0">
                    <a:pos x="270" y="120"/>
                  </a:cxn>
                  <a:cxn ang="0">
                    <a:pos x="210" y="138"/>
                  </a:cxn>
                  <a:cxn ang="0">
                    <a:pos x="144" y="186"/>
                  </a:cxn>
                  <a:cxn ang="0">
                    <a:pos x="90" y="222"/>
                  </a:cxn>
                  <a:cxn ang="0">
                    <a:pos x="60" y="234"/>
                  </a:cxn>
                  <a:cxn ang="0">
                    <a:pos x="78" y="210"/>
                  </a:cxn>
                  <a:cxn ang="0">
                    <a:pos x="84" y="204"/>
                  </a:cxn>
                  <a:cxn ang="0">
                    <a:pos x="78" y="192"/>
                  </a:cxn>
                  <a:cxn ang="0">
                    <a:pos x="72" y="174"/>
                  </a:cxn>
                  <a:cxn ang="0">
                    <a:pos x="66" y="168"/>
                  </a:cxn>
                  <a:cxn ang="0">
                    <a:pos x="60" y="168"/>
                  </a:cxn>
                  <a:cxn ang="0">
                    <a:pos x="48" y="174"/>
                  </a:cxn>
                  <a:cxn ang="0">
                    <a:pos x="48" y="180"/>
                  </a:cxn>
                  <a:cxn ang="0">
                    <a:pos x="42" y="180"/>
                  </a:cxn>
                  <a:cxn ang="0">
                    <a:pos x="36" y="186"/>
                  </a:cxn>
                  <a:cxn ang="0">
                    <a:pos x="24" y="186"/>
                  </a:cxn>
                  <a:cxn ang="0">
                    <a:pos x="12" y="186"/>
                  </a:cxn>
                  <a:cxn ang="0">
                    <a:pos x="6" y="180"/>
                  </a:cxn>
                  <a:cxn ang="0">
                    <a:pos x="0" y="168"/>
                  </a:cxn>
                  <a:cxn ang="0">
                    <a:pos x="0" y="156"/>
                  </a:cxn>
                  <a:cxn ang="0">
                    <a:pos x="0" y="144"/>
                  </a:cxn>
                  <a:cxn ang="0">
                    <a:pos x="0" y="138"/>
                  </a:cxn>
                  <a:cxn ang="0">
                    <a:pos x="6" y="126"/>
                  </a:cxn>
                  <a:cxn ang="0">
                    <a:pos x="18" y="108"/>
                  </a:cxn>
                  <a:cxn ang="0">
                    <a:pos x="114" y="12"/>
                  </a:cxn>
                  <a:cxn ang="0">
                    <a:pos x="126" y="6"/>
                  </a:cxn>
                  <a:cxn ang="0">
                    <a:pos x="192" y="0"/>
                  </a:cxn>
                  <a:cxn ang="0">
                    <a:pos x="270" y="0"/>
                  </a:cxn>
                  <a:cxn ang="0">
                    <a:pos x="270" y="12"/>
                  </a:cxn>
                  <a:cxn ang="0">
                    <a:pos x="270" y="24"/>
                  </a:cxn>
                  <a:cxn ang="0">
                    <a:pos x="282" y="30"/>
                  </a:cxn>
                  <a:cxn ang="0">
                    <a:pos x="288" y="36"/>
                  </a:cxn>
                  <a:cxn ang="0">
                    <a:pos x="294" y="42"/>
                  </a:cxn>
                  <a:cxn ang="0">
                    <a:pos x="306" y="42"/>
                  </a:cxn>
                  <a:cxn ang="0">
                    <a:pos x="312" y="42"/>
                  </a:cxn>
                  <a:cxn ang="0">
                    <a:pos x="324" y="42"/>
                  </a:cxn>
                  <a:cxn ang="0">
                    <a:pos x="330" y="42"/>
                  </a:cxn>
                  <a:cxn ang="0">
                    <a:pos x="342" y="54"/>
                  </a:cxn>
                </a:cxnLst>
                <a:rect l="0" t="0" r="r" b="b"/>
                <a:pathLst>
                  <a:path w="342" h="234">
                    <a:moveTo>
                      <a:pt x="342" y="54"/>
                    </a:moveTo>
                    <a:lnTo>
                      <a:pt x="282" y="108"/>
                    </a:lnTo>
                    <a:lnTo>
                      <a:pt x="270" y="120"/>
                    </a:lnTo>
                    <a:lnTo>
                      <a:pt x="210" y="138"/>
                    </a:lnTo>
                    <a:lnTo>
                      <a:pt x="144" y="186"/>
                    </a:lnTo>
                    <a:lnTo>
                      <a:pt x="90" y="222"/>
                    </a:lnTo>
                    <a:lnTo>
                      <a:pt x="60" y="234"/>
                    </a:lnTo>
                    <a:lnTo>
                      <a:pt x="78" y="210"/>
                    </a:lnTo>
                    <a:lnTo>
                      <a:pt x="84" y="204"/>
                    </a:lnTo>
                    <a:lnTo>
                      <a:pt x="78" y="192"/>
                    </a:lnTo>
                    <a:lnTo>
                      <a:pt x="72" y="174"/>
                    </a:lnTo>
                    <a:lnTo>
                      <a:pt x="66" y="168"/>
                    </a:lnTo>
                    <a:lnTo>
                      <a:pt x="60" y="168"/>
                    </a:lnTo>
                    <a:lnTo>
                      <a:pt x="48" y="174"/>
                    </a:lnTo>
                    <a:lnTo>
                      <a:pt x="48" y="180"/>
                    </a:lnTo>
                    <a:lnTo>
                      <a:pt x="42" y="180"/>
                    </a:lnTo>
                    <a:lnTo>
                      <a:pt x="36" y="186"/>
                    </a:lnTo>
                    <a:lnTo>
                      <a:pt x="24" y="186"/>
                    </a:lnTo>
                    <a:lnTo>
                      <a:pt x="12" y="186"/>
                    </a:lnTo>
                    <a:lnTo>
                      <a:pt x="6" y="180"/>
                    </a:lnTo>
                    <a:lnTo>
                      <a:pt x="0" y="168"/>
                    </a:lnTo>
                    <a:lnTo>
                      <a:pt x="0" y="156"/>
                    </a:lnTo>
                    <a:lnTo>
                      <a:pt x="0" y="144"/>
                    </a:lnTo>
                    <a:lnTo>
                      <a:pt x="0" y="138"/>
                    </a:lnTo>
                    <a:lnTo>
                      <a:pt x="6" y="126"/>
                    </a:lnTo>
                    <a:lnTo>
                      <a:pt x="18" y="108"/>
                    </a:lnTo>
                    <a:lnTo>
                      <a:pt x="114" y="12"/>
                    </a:lnTo>
                    <a:lnTo>
                      <a:pt x="126" y="6"/>
                    </a:lnTo>
                    <a:lnTo>
                      <a:pt x="192" y="0"/>
                    </a:lnTo>
                    <a:lnTo>
                      <a:pt x="270" y="0"/>
                    </a:lnTo>
                    <a:lnTo>
                      <a:pt x="270" y="12"/>
                    </a:lnTo>
                    <a:lnTo>
                      <a:pt x="270" y="24"/>
                    </a:lnTo>
                    <a:lnTo>
                      <a:pt x="282" y="30"/>
                    </a:lnTo>
                    <a:lnTo>
                      <a:pt x="288" y="36"/>
                    </a:lnTo>
                    <a:lnTo>
                      <a:pt x="294" y="42"/>
                    </a:lnTo>
                    <a:lnTo>
                      <a:pt x="306" y="42"/>
                    </a:lnTo>
                    <a:lnTo>
                      <a:pt x="312" y="42"/>
                    </a:lnTo>
                    <a:lnTo>
                      <a:pt x="324" y="42"/>
                    </a:lnTo>
                    <a:lnTo>
                      <a:pt x="330" y="42"/>
                    </a:lnTo>
                    <a:lnTo>
                      <a:pt x="342" y="5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5" name="Freeform 851">
                <a:extLst>
                  <a:ext uri="{FF2B5EF4-FFF2-40B4-BE49-F238E27FC236}">
                    <a16:creationId xmlns:a16="http://schemas.microsoft.com/office/drawing/2014/main" xmlns="" id="{42C0F4A7-2A38-F24D-BF31-0707A5C850CA}"/>
                  </a:ext>
                </a:extLst>
              </p:cNvPr>
              <p:cNvSpPr>
                <a:spLocks/>
              </p:cNvSpPr>
              <p:nvPr/>
            </p:nvSpPr>
            <p:spPr bwMode="auto">
              <a:xfrm>
                <a:off x="3098800" y="3948113"/>
                <a:ext cx="276225" cy="523875"/>
              </a:xfrm>
              <a:custGeom>
                <a:avLst/>
                <a:gdLst/>
                <a:ahLst/>
                <a:cxnLst>
                  <a:cxn ang="0">
                    <a:pos x="42" y="54"/>
                  </a:cxn>
                  <a:cxn ang="0">
                    <a:pos x="24" y="150"/>
                  </a:cxn>
                  <a:cxn ang="0">
                    <a:pos x="12" y="246"/>
                  </a:cxn>
                  <a:cxn ang="0">
                    <a:pos x="0" y="330"/>
                  </a:cxn>
                  <a:cxn ang="0">
                    <a:pos x="168" y="330"/>
                  </a:cxn>
                  <a:cxn ang="0">
                    <a:pos x="168" y="252"/>
                  </a:cxn>
                  <a:cxn ang="0">
                    <a:pos x="174" y="234"/>
                  </a:cxn>
                  <a:cxn ang="0">
                    <a:pos x="168" y="204"/>
                  </a:cxn>
                  <a:cxn ang="0">
                    <a:pos x="174" y="54"/>
                  </a:cxn>
                  <a:cxn ang="0">
                    <a:pos x="174" y="6"/>
                  </a:cxn>
                  <a:cxn ang="0">
                    <a:pos x="132" y="24"/>
                  </a:cxn>
                  <a:cxn ang="0">
                    <a:pos x="54" y="6"/>
                  </a:cxn>
                  <a:cxn ang="0">
                    <a:pos x="48" y="0"/>
                  </a:cxn>
                  <a:cxn ang="0">
                    <a:pos x="48" y="18"/>
                  </a:cxn>
                  <a:cxn ang="0">
                    <a:pos x="48" y="0"/>
                  </a:cxn>
                  <a:cxn ang="0">
                    <a:pos x="42" y="54"/>
                  </a:cxn>
                </a:cxnLst>
                <a:rect l="0" t="0" r="r" b="b"/>
                <a:pathLst>
                  <a:path w="174" h="330">
                    <a:moveTo>
                      <a:pt x="42" y="54"/>
                    </a:moveTo>
                    <a:lnTo>
                      <a:pt x="24" y="150"/>
                    </a:lnTo>
                    <a:lnTo>
                      <a:pt x="12" y="246"/>
                    </a:lnTo>
                    <a:lnTo>
                      <a:pt x="0" y="330"/>
                    </a:lnTo>
                    <a:lnTo>
                      <a:pt x="168" y="330"/>
                    </a:lnTo>
                    <a:lnTo>
                      <a:pt x="168" y="252"/>
                    </a:lnTo>
                    <a:lnTo>
                      <a:pt x="174" y="234"/>
                    </a:lnTo>
                    <a:lnTo>
                      <a:pt x="168" y="204"/>
                    </a:lnTo>
                    <a:lnTo>
                      <a:pt x="174" y="54"/>
                    </a:lnTo>
                    <a:lnTo>
                      <a:pt x="174" y="6"/>
                    </a:lnTo>
                    <a:lnTo>
                      <a:pt x="132" y="24"/>
                    </a:lnTo>
                    <a:lnTo>
                      <a:pt x="54" y="6"/>
                    </a:lnTo>
                    <a:lnTo>
                      <a:pt x="48" y="0"/>
                    </a:lnTo>
                    <a:lnTo>
                      <a:pt x="48" y="18"/>
                    </a:lnTo>
                    <a:lnTo>
                      <a:pt x="48" y="0"/>
                    </a:lnTo>
                    <a:lnTo>
                      <a:pt x="42" y="5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6" name="Freeform 854">
                <a:extLst>
                  <a:ext uri="{FF2B5EF4-FFF2-40B4-BE49-F238E27FC236}">
                    <a16:creationId xmlns:a16="http://schemas.microsoft.com/office/drawing/2014/main" xmlns="" id="{B9C5362F-4F89-FD4A-9ADB-1701D94C9A23}"/>
                  </a:ext>
                </a:extLst>
              </p:cNvPr>
              <p:cNvSpPr>
                <a:spLocks/>
              </p:cNvSpPr>
              <p:nvPr/>
            </p:nvSpPr>
            <p:spPr bwMode="auto">
              <a:xfrm>
                <a:off x="3660775" y="4176713"/>
                <a:ext cx="352425" cy="304800"/>
              </a:xfrm>
              <a:custGeom>
                <a:avLst/>
                <a:gdLst/>
                <a:ahLst/>
                <a:cxnLst>
                  <a:cxn ang="0">
                    <a:pos x="216" y="180"/>
                  </a:cxn>
                  <a:cxn ang="0">
                    <a:pos x="156" y="180"/>
                  </a:cxn>
                  <a:cxn ang="0">
                    <a:pos x="132" y="186"/>
                  </a:cxn>
                  <a:cxn ang="0">
                    <a:pos x="126" y="186"/>
                  </a:cxn>
                  <a:cxn ang="0">
                    <a:pos x="120" y="192"/>
                  </a:cxn>
                  <a:cxn ang="0">
                    <a:pos x="102" y="180"/>
                  </a:cxn>
                  <a:cxn ang="0">
                    <a:pos x="0" y="180"/>
                  </a:cxn>
                  <a:cxn ang="0">
                    <a:pos x="6" y="120"/>
                  </a:cxn>
                  <a:cxn ang="0">
                    <a:pos x="12" y="102"/>
                  </a:cxn>
                  <a:cxn ang="0">
                    <a:pos x="36" y="60"/>
                  </a:cxn>
                  <a:cxn ang="0">
                    <a:pos x="42" y="30"/>
                  </a:cxn>
                  <a:cxn ang="0">
                    <a:pos x="60" y="6"/>
                  </a:cxn>
                  <a:cxn ang="0">
                    <a:pos x="78" y="0"/>
                  </a:cxn>
                  <a:cxn ang="0">
                    <a:pos x="90" y="0"/>
                  </a:cxn>
                  <a:cxn ang="0">
                    <a:pos x="108" y="42"/>
                  </a:cxn>
                  <a:cxn ang="0">
                    <a:pos x="222" y="60"/>
                  </a:cxn>
                  <a:cxn ang="0">
                    <a:pos x="216" y="84"/>
                  </a:cxn>
                  <a:cxn ang="0">
                    <a:pos x="216" y="180"/>
                  </a:cxn>
                </a:cxnLst>
                <a:rect l="0" t="0" r="r" b="b"/>
                <a:pathLst>
                  <a:path w="222" h="192">
                    <a:moveTo>
                      <a:pt x="216" y="180"/>
                    </a:moveTo>
                    <a:lnTo>
                      <a:pt x="156" y="180"/>
                    </a:lnTo>
                    <a:lnTo>
                      <a:pt x="132" y="186"/>
                    </a:lnTo>
                    <a:lnTo>
                      <a:pt x="126" y="186"/>
                    </a:lnTo>
                    <a:lnTo>
                      <a:pt x="120" y="192"/>
                    </a:lnTo>
                    <a:lnTo>
                      <a:pt x="102" y="180"/>
                    </a:lnTo>
                    <a:lnTo>
                      <a:pt x="0" y="180"/>
                    </a:lnTo>
                    <a:lnTo>
                      <a:pt x="6" y="120"/>
                    </a:lnTo>
                    <a:lnTo>
                      <a:pt x="12" y="102"/>
                    </a:lnTo>
                    <a:lnTo>
                      <a:pt x="36" y="60"/>
                    </a:lnTo>
                    <a:lnTo>
                      <a:pt x="42" y="30"/>
                    </a:lnTo>
                    <a:lnTo>
                      <a:pt x="60" y="6"/>
                    </a:lnTo>
                    <a:lnTo>
                      <a:pt x="78" y="0"/>
                    </a:lnTo>
                    <a:lnTo>
                      <a:pt x="90" y="0"/>
                    </a:lnTo>
                    <a:lnTo>
                      <a:pt x="108" y="42"/>
                    </a:lnTo>
                    <a:lnTo>
                      <a:pt x="222" y="60"/>
                    </a:lnTo>
                    <a:lnTo>
                      <a:pt x="216" y="84"/>
                    </a:lnTo>
                    <a:lnTo>
                      <a:pt x="216" y="18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7" name="Freeform 857">
                <a:extLst>
                  <a:ext uri="{FF2B5EF4-FFF2-40B4-BE49-F238E27FC236}">
                    <a16:creationId xmlns:a16="http://schemas.microsoft.com/office/drawing/2014/main" xmlns="" id="{D6C8978C-F079-614D-A059-FA4F220388BD}"/>
                  </a:ext>
                </a:extLst>
              </p:cNvPr>
              <p:cNvSpPr>
                <a:spLocks/>
              </p:cNvSpPr>
              <p:nvPr/>
            </p:nvSpPr>
            <p:spPr bwMode="auto">
              <a:xfrm>
                <a:off x="3746500" y="3281363"/>
                <a:ext cx="638175" cy="361950"/>
              </a:xfrm>
              <a:custGeom>
                <a:avLst/>
                <a:gdLst/>
                <a:ahLst/>
                <a:cxnLst>
                  <a:cxn ang="0">
                    <a:pos x="372" y="132"/>
                  </a:cxn>
                  <a:cxn ang="0">
                    <a:pos x="372" y="120"/>
                  </a:cxn>
                  <a:cxn ang="0">
                    <a:pos x="378" y="96"/>
                  </a:cxn>
                  <a:cxn ang="0">
                    <a:pos x="330" y="36"/>
                  </a:cxn>
                  <a:cxn ang="0">
                    <a:pos x="306" y="36"/>
                  </a:cxn>
                  <a:cxn ang="0">
                    <a:pos x="294" y="48"/>
                  </a:cxn>
                  <a:cxn ang="0">
                    <a:pos x="282" y="36"/>
                  </a:cxn>
                  <a:cxn ang="0">
                    <a:pos x="264" y="24"/>
                  </a:cxn>
                  <a:cxn ang="0">
                    <a:pos x="246" y="18"/>
                  </a:cxn>
                  <a:cxn ang="0">
                    <a:pos x="234" y="24"/>
                  </a:cxn>
                  <a:cxn ang="0">
                    <a:pos x="216" y="24"/>
                  </a:cxn>
                  <a:cxn ang="0">
                    <a:pos x="204" y="36"/>
                  </a:cxn>
                  <a:cxn ang="0">
                    <a:pos x="186" y="48"/>
                  </a:cxn>
                  <a:cxn ang="0">
                    <a:pos x="174" y="42"/>
                  </a:cxn>
                  <a:cxn ang="0">
                    <a:pos x="168" y="30"/>
                  </a:cxn>
                  <a:cxn ang="0">
                    <a:pos x="144" y="30"/>
                  </a:cxn>
                  <a:cxn ang="0">
                    <a:pos x="114" y="12"/>
                  </a:cxn>
                  <a:cxn ang="0">
                    <a:pos x="102" y="0"/>
                  </a:cxn>
                  <a:cxn ang="0">
                    <a:pos x="90" y="0"/>
                  </a:cxn>
                  <a:cxn ang="0">
                    <a:pos x="84" y="12"/>
                  </a:cxn>
                  <a:cxn ang="0">
                    <a:pos x="78" y="24"/>
                  </a:cxn>
                  <a:cxn ang="0">
                    <a:pos x="60" y="30"/>
                  </a:cxn>
                  <a:cxn ang="0">
                    <a:pos x="54" y="48"/>
                  </a:cxn>
                  <a:cxn ang="0">
                    <a:pos x="54" y="60"/>
                  </a:cxn>
                  <a:cxn ang="0">
                    <a:pos x="36" y="66"/>
                  </a:cxn>
                  <a:cxn ang="0">
                    <a:pos x="24" y="54"/>
                  </a:cxn>
                  <a:cxn ang="0">
                    <a:pos x="6" y="48"/>
                  </a:cxn>
                  <a:cxn ang="0">
                    <a:pos x="0" y="60"/>
                  </a:cxn>
                  <a:cxn ang="0">
                    <a:pos x="12" y="90"/>
                  </a:cxn>
                  <a:cxn ang="0">
                    <a:pos x="84" y="186"/>
                  </a:cxn>
                  <a:cxn ang="0">
                    <a:pos x="114" y="198"/>
                  </a:cxn>
                  <a:cxn ang="0">
                    <a:pos x="282" y="222"/>
                  </a:cxn>
                  <a:cxn ang="0">
                    <a:pos x="300" y="222"/>
                  </a:cxn>
                  <a:cxn ang="0">
                    <a:pos x="318" y="216"/>
                  </a:cxn>
                  <a:cxn ang="0">
                    <a:pos x="330" y="204"/>
                  </a:cxn>
                  <a:cxn ang="0">
                    <a:pos x="354" y="204"/>
                  </a:cxn>
                  <a:cxn ang="0">
                    <a:pos x="360" y="216"/>
                  </a:cxn>
                  <a:cxn ang="0">
                    <a:pos x="384" y="222"/>
                  </a:cxn>
                  <a:cxn ang="0">
                    <a:pos x="396" y="210"/>
                  </a:cxn>
                  <a:cxn ang="0">
                    <a:pos x="390" y="198"/>
                  </a:cxn>
                  <a:cxn ang="0">
                    <a:pos x="396" y="192"/>
                  </a:cxn>
                  <a:cxn ang="0">
                    <a:pos x="402" y="186"/>
                  </a:cxn>
                  <a:cxn ang="0">
                    <a:pos x="396" y="162"/>
                  </a:cxn>
                  <a:cxn ang="0">
                    <a:pos x="396" y="150"/>
                  </a:cxn>
                  <a:cxn ang="0">
                    <a:pos x="390" y="144"/>
                  </a:cxn>
                  <a:cxn ang="0">
                    <a:pos x="378" y="126"/>
                  </a:cxn>
                </a:cxnLst>
                <a:rect l="0" t="0" r="r" b="b"/>
                <a:pathLst>
                  <a:path w="402" h="228">
                    <a:moveTo>
                      <a:pt x="378" y="126"/>
                    </a:moveTo>
                    <a:lnTo>
                      <a:pt x="372" y="132"/>
                    </a:lnTo>
                    <a:lnTo>
                      <a:pt x="372" y="126"/>
                    </a:lnTo>
                    <a:lnTo>
                      <a:pt x="372" y="120"/>
                    </a:lnTo>
                    <a:lnTo>
                      <a:pt x="372" y="114"/>
                    </a:lnTo>
                    <a:lnTo>
                      <a:pt x="378" y="96"/>
                    </a:lnTo>
                    <a:lnTo>
                      <a:pt x="336" y="36"/>
                    </a:lnTo>
                    <a:lnTo>
                      <a:pt x="330" y="36"/>
                    </a:lnTo>
                    <a:lnTo>
                      <a:pt x="324" y="36"/>
                    </a:lnTo>
                    <a:lnTo>
                      <a:pt x="306" y="36"/>
                    </a:lnTo>
                    <a:lnTo>
                      <a:pt x="300" y="42"/>
                    </a:lnTo>
                    <a:lnTo>
                      <a:pt x="294" y="48"/>
                    </a:lnTo>
                    <a:lnTo>
                      <a:pt x="288" y="42"/>
                    </a:lnTo>
                    <a:lnTo>
                      <a:pt x="282" y="36"/>
                    </a:lnTo>
                    <a:lnTo>
                      <a:pt x="270" y="30"/>
                    </a:lnTo>
                    <a:lnTo>
                      <a:pt x="264" y="24"/>
                    </a:lnTo>
                    <a:lnTo>
                      <a:pt x="258" y="18"/>
                    </a:lnTo>
                    <a:lnTo>
                      <a:pt x="246" y="18"/>
                    </a:lnTo>
                    <a:lnTo>
                      <a:pt x="240" y="18"/>
                    </a:lnTo>
                    <a:lnTo>
                      <a:pt x="234" y="24"/>
                    </a:lnTo>
                    <a:lnTo>
                      <a:pt x="222" y="24"/>
                    </a:lnTo>
                    <a:lnTo>
                      <a:pt x="216" y="24"/>
                    </a:lnTo>
                    <a:lnTo>
                      <a:pt x="210" y="30"/>
                    </a:lnTo>
                    <a:lnTo>
                      <a:pt x="204" y="36"/>
                    </a:lnTo>
                    <a:lnTo>
                      <a:pt x="198" y="42"/>
                    </a:lnTo>
                    <a:lnTo>
                      <a:pt x="186" y="48"/>
                    </a:lnTo>
                    <a:lnTo>
                      <a:pt x="180" y="48"/>
                    </a:lnTo>
                    <a:lnTo>
                      <a:pt x="174" y="42"/>
                    </a:lnTo>
                    <a:lnTo>
                      <a:pt x="174" y="36"/>
                    </a:lnTo>
                    <a:lnTo>
                      <a:pt x="168" y="30"/>
                    </a:lnTo>
                    <a:lnTo>
                      <a:pt x="162" y="30"/>
                    </a:lnTo>
                    <a:lnTo>
                      <a:pt x="144" y="30"/>
                    </a:lnTo>
                    <a:lnTo>
                      <a:pt x="120" y="18"/>
                    </a:lnTo>
                    <a:lnTo>
                      <a:pt x="114" y="12"/>
                    </a:lnTo>
                    <a:lnTo>
                      <a:pt x="108" y="6"/>
                    </a:lnTo>
                    <a:lnTo>
                      <a:pt x="102" y="0"/>
                    </a:lnTo>
                    <a:lnTo>
                      <a:pt x="96" y="0"/>
                    </a:lnTo>
                    <a:lnTo>
                      <a:pt x="90" y="0"/>
                    </a:lnTo>
                    <a:lnTo>
                      <a:pt x="84" y="6"/>
                    </a:lnTo>
                    <a:lnTo>
                      <a:pt x="84" y="12"/>
                    </a:lnTo>
                    <a:lnTo>
                      <a:pt x="84" y="18"/>
                    </a:lnTo>
                    <a:lnTo>
                      <a:pt x="78" y="24"/>
                    </a:lnTo>
                    <a:lnTo>
                      <a:pt x="72" y="24"/>
                    </a:lnTo>
                    <a:lnTo>
                      <a:pt x="60" y="30"/>
                    </a:lnTo>
                    <a:lnTo>
                      <a:pt x="48" y="42"/>
                    </a:lnTo>
                    <a:lnTo>
                      <a:pt x="54" y="48"/>
                    </a:lnTo>
                    <a:lnTo>
                      <a:pt x="54" y="54"/>
                    </a:lnTo>
                    <a:lnTo>
                      <a:pt x="54" y="60"/>
                    </a:lnTo>
                    <a:lnTo>
                      <a:pt x="42" y="66"/>
                    </a:lnTo>
                    <a:lnTo>
                      <a:pt x="36" y="66"/>
                    </a:lnTo>
                    <a:lnTo>
                      <a:pt x="30" y="60"/>
                    </a:lnTo>
                    <a:lnTo>
                      <a:pt x="24" y="54"/>
                    </a:lnTo>
                    <a:lnTo>
                      <a:pt x="12" y="48"/>
                    </a:lnTo>
                    <a:lnTo>
                      <a:pt x="6" y="48"/>
                    </a:lnTo>
                    <a:lnTo>
                      <a:pt x="0" y="54"/>
                    </a:lnTo>
                    <a:lnTo>
                      <a:pt x="0" y="60"/>
                    </a:lnTo>
                    <a:lnTo>
                      <a:pt x="6" y="60"/>
                    </a:lnTo>
                    <a:lnTo>
                      <a:pt x="12" y="90"/>
                    </a:lnTo>
                    <a:lnTo>
                      <a:pt x="36" y="174"/>
                    </a:lnTo>
                    <a:lnTo>
                      <a:pt x="84" y="186"/>
                    </a:lnTo>
                    <a:lnTo>
                      <a:pt x="102" y="192"/>
                    </a:lnTo>
                    <a:lnTo>
                      <a:pt x="114" y="198"/>
                    </a:lnTo>
                    <a:lnTo>
                      <a:pt x="126" y="228"/>
                    </a:lnTo>
                    <a:lnTo>
                      <a:pt x="282" y="222"/>
                    </a:lnTo>
                    <a:lnTo>
                      <a:pt x="288" y="222"/>
                    </a:lnTo>
                    <a:lnTo>
                      <a:pt x="300" y="222"/>
                    </a:lnTo>
                    <a:lnTo>
                      <a:pt x="312" y="216"/>
                    </a:lnTo>
                    <a:lnTo>
                      <a:pt x="318" y="216"/>
                    </a:lnTo>
                    <a:lnTo>
                      <a:pt x="324" y="210"/>
                    </a:lnTo>
                    <a:lnTo>
                      <a:pt x="330" y="204"/>
                    </a:lnTo>
                    <a:lnTo>
                      <a:pt x="348" y="204"/>
                    </a:lnTo>
                    <a:lnTo>
                      <a:pt x="354" y="204"/>
                    </a:lnTo>
                    <a:lnTo>
                      <a:pt x="360" y="210"/>
                    </a:lnTo>
                    <a:lnTo>
                      <a:pt x="360" y="216"/>
                    </a:lnTo>
                    <a:lnTo>
                      <a:pt x="372" y="222"/>
                    </a:lnTo>
                    <a:lnTo>
                      <a:pt x="384" y="222"/>
                    </a:lnTo>
                    <a:lnTo>
                      <a:pt x="396" y="216"/>
                    </a:lnTo>
                    <a:lnTo>
                      <a:pt x="396" y="210"/>
                    </a:lnTo>
                    <a:lnTo>
                      <a:pt x="390" y="204"/>
                    </a:lnTo>
                    <a:lnTo>
                      <a:pt x="390" y="198"/>
                    </a:lnTo>
                    <a:lnTo>
                      <a:pt x="390" y="192"/>
                    </a:lnTo>
                    <a:lnTo>
                      <a:pt x="396" y="192"/>
                    </a:lnTo>
                    <a:lnTo>
                      <a:pt x="402" y="192"/>
                    </a:lnTo>
                    <a:lnTo>
                      <a:pt x="402" y="186"/>
                    </a:lnTo>
                    <a:lnTo>
                      <a:pt x="396" y="180"/>
                    </a:lnTo>
                    <a:lnTo>
                      <a:pt x="396" y="162"/>
                    </a:lnTo>
                    <a:lnTo>
                      <a:pt x="396" y="156"/>
                    </a:lnTo>
                    <a:lnTo>
                      <a:pt x="396" y="150"/>
                    </a:lnTo>
                    <a:lnTo>
                      <a:pt x="390" y="150"/>
                    </a:lnTo>
                    <a:lnTo>
                      <a:pt x="390" y="144"/>
                    </a:lnTo>
                    <a:lnTo>
                      <a:pt x="384" y="132"/>
                    </a:lnTo>
                    <a:lnTo>
                      <a:pt x="378" y="12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8" name="Freeform 858">
                <a:extLst>
                  <a:ext uri="{FF2B5EF4-FFF2-40B4-BE49-F238E27FC236}">
                    <a16:creationId xmlns:a16="http://schemas.microsoft.com/office/drawing/2014/main" xmlns="" id="{ACA2F0E1-F0C1-0A46-A52F-62E243A9FE9B}"/>
                  </a:ext>
                </a:extLst>
              </p:cNvPr>
              <p:cNvSpPr>
                <a:spLocks/>
              </p:cNvSpPr>
              <p:nvPr/>
            </p:nvSpPr>
            <p:spPr bwMode="auto">
              <a:xfrm>
                <a:off x="4003675" y="4110038"/>
                <a:ext cx="447675" cy="371475"/>
              </a:xfrm>
              <a:custGeom>
                <a:avLst/>
                <a:gdLst/>
                <a:ahLst/>
                <a:cxnLst>
                  <a:cxn ang="0">
                    <a:pos x="264" y="162"/>
                  </a:cxn>
                  <a:cxn ang="0">
                    <a:pos x="264" y="156"/>
                  </a:cxn>
                  <a:cxn ang="0">
                    <a:pos x="264" y="150"/>
                  </a:cxn>
                  <a:cxn ang="0">
                    <a:pos x="252" y="138"/>
                  </a:cxn>
                  <a:cxn ang="0">
                    <a:pos x="240" y="132"/>
                  </a:cxn>
                  <a:cxn ang="0">
                    <a:pos x="228" y="132"/>
                  </a:cxn>
                  <a:cxn ang="0">
                    <a:pos x="228" y="114"/>
                  </a:cxn>
                  <a:cxn ang="0">
                    <a:pos x="222" y="108"/>
                  </a:cxn>
                  <a:cxn ang="0">
                    <a:pos x="216" y="96"/>
                  </a:cxn>
                  <a:cxn ang="0">
                    <a:pos x="222" y="90"/>
                  </a:cxn>
                  <a:cxn ang="0">
                    <a:pos x="222" y="84"/>
                  </a:cxn>
                  <a:cxn ang="0">
                    <a:pos x="216" y="72"/>
                  </a:cxn>
                  <a:cxn ang="0">
                    <a:pos x="210" y="60"/>
                  </a:cxn>
                  <a:cxn ang="0">
                    <a:pos x="210" y="54"/>
                  </a:cxn>
                  <a:cxn ang="0">
                    <a:pos x="210" y="48"/>
                  </a:cxn>
                  <a:cxn ang="0">
                    <a:pos x="216" y="42"/>
                  </a:cxn>
                  <a:cxn ang="0">
                    <a:pos x="216" y="36"/>
                  </a:cxn>
                  <a:cxn ang="0">
                    <a:pos x="216" y="30"/>
                  </a:cxn>
                  <a:cxn ang="0">
                    <a:pos x="210" y="24"/>
                  </a:cxn>
                  <a:cxn ang="0">
                    <a:pos x="198" y="24"/>
                  </a:cxn>
                  <a:cxn ang="0">
                    <a:pos x="192" y="30"/>
                  </a:cxn>
                  <a:cxn ang="0">
                    <a:pos x="192" y="36"/>
                  </a:cxn>
                  <a:cxn ang="0">
                    <a:pos x="192" y="42"/>
                  </a:cxn>
                  <a:cxn ang="0">
                    <a:pos x="192" y="48"/>
                  </a:cxn>
                  <a:cxn ang="0">
                    <a:pos x="174" y="42"/>
                  </a:cxn>
                  <a:cxn ang="0">
                    <a:pos x="168" y="42"/>
                  </a:cxn>
                  <a:cxn ang="0">
                    <a:pos x="162" y="36"/>
                  </a:cxn>
                  <a:cxn ang="0">
                    <a:pos x="156" y="30"/>
                  </a:cxn>
                  <a:cxn ang="0">
                    <a:pos x="150" y="24"/>
                  </a:cxn>
                  <a:cxn ang="0">
                    <a:pos x="150" y="12"/>
                  </a:cxn>
                  <a:cxn ang="0">
                    <a:pos x="150" y="0"/>
                  </a:cxn>
                  <a:cxn ang="0">
                    <a:pos x="138" y="0"/>
                  </a:cxn>
                  <a:cxn ang="0">
                    <a:pos x="132" y="0"/>
                  </a:cxn>
                  <a:cxn ang="0">
                    <a:pos x="126" y="0"/>
                  </a:cxn>
                  <a:cxn ang="0">
                    <a:pos x="120" y="6"/>
                  </a:cxn>
                  <a:cxn ang="0">
                    <a:pos x="126" y="12"/>
                  </a:cxn>
                  <a:cxn ang="0">
                    <a:pos x="126" y="18"/>
                  </a:cxn>
                  <a:cxn ang="0">
                    <a:pos x="126" y="24"/>
                  </a:cxn>
                  <a:cxn ang="0">
                    <a:pos x="120" y="24"/>
                  </a:cxn>
                  <a:cxn ang="0">
                    <a:pos x="108" y="30"/>
                  </a:cxn>
                  <a:cxn ang="0">
                    <a:pos x="96" y="36"/>
                  </a:cxn>
                  <a:cxn ang="0">
                    <a:pos x="90" y="36"/>
                  </a:cxn>
                  <a:cxn ang="0">
                    <a:pos x="84" y="36"/>
                  </a:cxn>
                  <a:cxn ang="0">
                    <a:pos x="84" y="42"/>
                  </a:cxn>
                  <a:cxn ang="0">
                    <a:pos x="90" y="48"/>
                  </a:cxn>
                  <a:cxn ang="0">
                    <a:pos x="0" y="126"/>
                  </a:cxn>
                  <a:cxn ang="0">
                    <a:pos x="0" y="222"/>
                  </a:cxn>
                  <a:cxn ang="0">
                    <a:pos x="270" y="234"/>
                  </a:cxn>
                  <a:cxn ang="0">
                    <a:pos x="282" y="222"/>
                  </a:cxn>
                  <a:cxn ang="0">
                    <a:pos x="282" y="210"/>
                  </a:cxn>
                  <a:cxn ang="0">
                    <a:pos x="264" y="162"/>
                  </a:cxn>
                </a:cxnLst>
                <a:rect l="0" t="0" r="r" b="b"/>
                <a:pathLst>
                  <a:path w="282" h="234">
                    <a:moveTo>
                      <a:pt x="264" y="162"/>
                    </a:moveTo>
                    <a:lnTo>
                      <a:pt x="264" y="156"/>
                    </a:lnTo>
                    <a:lnTo>
                      <a:pt x="264" y="150"/>
                    </a:lnTo>
                    <a:lnTo>
                      <a:pt x="252" y="138"/>
                    </a:lnTo>
                    <a:lnTo>
                      <a:pt x="240" y="132"/>
                    </a:lnTo>
                    <a:lnTo>
                      <a:pt x="228" y="132"/>
                    </a:lnTo>
                    <a:lnTo>
                      <a:pt x="228" y="114"/>
                    </a:lnTo>
                    <a:lnTo>
                      <a:pt x="222" y="108"/>
                    </a:lnTo>
                    <a:lnTo>
                      <a:pt x="216" y="96"/>
                    </a:lnTo>
                    <a:lnTo>
                      <a:pt x="222" y="90"/>
                    </a:lnTo>
                    <a:lnTo>
                      <a:pt x="222" y="84"/>
                    </a:lnTo>
                    <a:lnTo>
                      <a:pt x="216" y="72"/>
                    </a:lnTo>
                    <a:lnTo>
                      <a:pt x="210" y="60"/>
                    </a:lnTo>
                    <a:lnTo>
                      <a:pt x="210" y="54"/>
                    </a:lnTo>
                    <a:lnTo>
                      <a:pt x="210" y="48"/>
                    </a:lnTo>
                    <a:lnTo>
                      <a:pt x="216" y="42"/>
                    </a:lnTo>
                    <a:lnTo>
                      <a:pt x="216" y="36"/>
                    </a:lnTo>
                    <a:lnTo>
                      <a:pt x="216" y="30"/>
                    </a:lnTo>
                    <a:lnTo>
                      <a:pt x="210" y="24"/>
                    </a:lnTo>
                    <a:lnTo>
                      <a:pt x="198" y="24"/>
                    </a:lnTo>
                    <a:lnTo>
                      <a:pt x="192" y="30"/>
                    </a:lnTo>
                    <a:lnTo>
                      <a:pt x="192" y="36"/>
                    </a:lnTo>
                    <a:lnTo>
                      <a:pt x="192" y="42"/>
                    </a:lnTo>
                    <a:lnTo>
                      <a:pt x="192" y="48"/>
                    </a:lnTo>
                    <a:lnTo>
                      <a:pt x="174" y="42"/>
                    </a:lnTo>
                    <a:lnTo>
                      <a:pt x="168" y="42"/>
                    </a:lnTo>
                    <a:lnTo>
                      <a:pt x="162" y="36"/>
                    </a:lnTo>
                    <a:lnTo>
                      <a:pt x="156" y="30"/>
                    </a:lnTo>
                    <a:lnTo>
                      <a:pt x="150" y="24"/>
                    </a:lnTo>
                    <a:lnTo>
                      <a:pt x="150" y="12"/>
                    </a:lnTo>
                    <a:lnTo>
                      <a:pt x="150" y="0"/>
                    </a:lnTo>
                    <a:lnTo>
                      <a:pt x="138" y="0"/>
                    </a:lnTo>
                    <a:lnTo>
                      <a:pt x="132" y="0"/>
                    </a:lnTo>
                    <a:lnTo>
                      <a:pt x="126" y="0"/>
                    </a:lnTo>
                    <a:lnTo>
                      <a:pt x="120" y="6"/>
                    </a:lnTo>
                    <a:lnTo>
                      <a:pt x="126" y="12"/>
                    </a:lnTo>
                    <a:lnTo>
                      <a:pt x="126" y="18"/>
                    </a:lnTo>
                    <a:lnTo>
                      <a:pt x="126" y="24"/>
                    </a:lnTo>
                    <a:lnTo>
                      <a:pt x="120" y="24"/>
                    </a:lnTo>
                    <a:lnTo>
                      <a:pt x="108" y="30"/>
                    </a:lnTo>
                    <a:lnTo>
                      <a:pt x="96" y="36"/>
                    </a:lnTo>
                    <a:lnTo>
                      <a:pt x="90" y="36"/>
                    </a:lnTo>
                    <a:lnTo>
                      <a:pt x="84" y="36"/>
                    </a:lnTo>
                    <a:lnTo>
                      <a:pt x="84" y="42"/>
                    </a:lnTo>
                    <a:lnTo>
                      <a:pt x="90" y="48"/>
                    </a:lnTo>
                    <a:lnTo>
                      <a:pt x="0" y="126"/>
                    </a:lnTo>
                    <a:lnTo>
                      <a:pt x="0" y="222"/>
                    </a:lnTo>
                    <a:lnTo>
                      <a:pt x="270" y="234"/>
                    </a:lnTo>
                    <a:lnTo>
                      <a:pt x="282" y="222"/>
                    </a:lnTo>
                    <a:lnTo>
                      <a:pt x="282" y="210"/>
                    </a:lnTo>
                    <a:lnTo>
                      <a:pt x="264" y="16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89" name="Freeform 861">
                <a:extLst>
                  <a:ext uri="{FF2B5EF4-FFF2-40B4-BE49-F238E27FC236}">
                    <a16:creationId xmlns:a16="http://schemas.microsoft.com/office/drawing/2014/main" xmlns="" id="{916F3051-B29E-794D-9A06-5F3B472A63A8}"/>
                  </a:ext>
                </a:extLst>
              </p:cNvPr>
              <p:cNvSpPr>
                <a:spLocks/>
              </p:cNvSpPr>
              <p:nvPr/>
            </p:nvSpPr>
            <p:spPr bwMode="auto">
              <a:xfrm>
                <a:off x="2108200" y="3367088"/>
                <a:ext cx="542925" cy="495300"/>
              </a:xfrm>
              <a:custGeom>
                <a:avLst/>
                <a:gdLst/>
                <a:ahLst/>
                <a:cxnLst>
                  <a:cxn ang="0">
                    <a:pos x="12" y="96"/>
                  </a:cxn>
                  <a:cxn ang="0">
                    <a:pos x="48" y="72"/>
                  </a:cxn>
                  <a:cxn ang="0">
                    <a:pos x="108" y="60"/>
                  </a:cxn>
                  <a:cxn ang="0">
                    <a:pos x="156" y="60"/>
                  </a:cxn>
                  <a:cxn ang="0">
                    <a:pos x="174" y="54"/>
                  </a:cxn>
                  <a:cxn ang="0">
                    <a:pos x="186" y="36"/>
                  </a:cxn>
                  <a:cxn ang="0">
                    <a:pos x="186" y="24"/>
                  </a:cxn>
                  <a:cxn ang="0">
                    <a:pos x="198" y="24"/>
                  </a:cxn>
                  <a:cxn ang="0">
                    <a:pos x="204" y="18"/>
                  </a:cxn>
                  <a:cxn ang="0">
                    <a:pos x="210" y="0"/>
                  </a:cxn>
                  <a:cxn ang="0">
                    <a:pos x="222" y="0"/>
                  </a:cxn>
                  <a:cxn ang="0">
                    <a:pos x="228" y="24"/>
                  </a:cxn>
                  <a:cxn ang="0">
                    <a:pos x="240" y="36"/>
                  </a:cxn>
                  <a:cxn ang="0">
                    <a:pos x="240" y="48"/>
                  </a:cxn>
                  <a:cxn ang="0">
                    <a:pos x="246" y="60"/>
                  </a:cxn>
                  <a:cxn ang="0">
                    <a:pos x="264" y="54"/>
                  </a:cxn>
                  <a:cxn ang="0">
                    <a:pos x="258" y="72"/>
                  </a:cxn>
                  <a:cxn ang="0">
                    <a:pos x="258" y="96"/>
                  </a:cxn>
                  <a:cxn ang="0">
                    <a:pos x="264" y="108"/>
                  </a:cxn>
                  <a:cxn ang="0">
                    <a:pos x="282" y="114"/>
                  </a:cxn>
                  <a:cxn ang="0">
                    <a:pos x="300" y="108"/>
                  </a:cxn>
                  <a:cxn ang="0">
                    <a:pos x="306" y="102"/>
                  </a:cxn>
                  <a:cxn ang="0">
                    <a:pos x="324" y="96"/>
                  </a:cxn>
                  <a:cxn ang="0">
                    <a:pos x="336" y="120"/>
                  </a:cxn>
                  <a:cxn ang="0">
                    <a:pos x="222" y="216"/>
                  </a:cxn>
                  <a:cxn ang="0">
                    <a:pos x="180" y="246"/>
                  </a:cxn>
                  <a:cxn ang="0">
                    <a:pos x="168" y="258"/>
                  </a:cxn>
                  <a:cxn ang="0">
                    <a:pos x="162" y="264"/>
                  </a:cxn>
                  <a:cxn ang="0">
                    <a:pos x="162" y="276"/>
                  </a:cxn>
                  <a:cxn ang="0">
                    <a:pos x="156" y="282"/>
                  </a:cxn>
                  <a:cxn ang="0">
                    <a:pos x="150" y="288"/>
                  </a:cxn>
                  <a:cxn ang="0">
                    <a:pos x="126" y="306"/>
                  </a:cxn>
                  <a:cxn ang="0">
                    <a:pos x="114" y="312"/>
                  </a:cxn>
                  <a:cxn ang="0">
                    <a:pos x="102" y="306"/>
                  </a:cxn>
                  <a:cxn ang="0">
                    <a:pos x="102" y="294"/>
                  </a:cxn>
                  <a:cxn ang="0">
                    <a:pos x="96" y="282"/>
                  </a:cxn>
                  <a:cxn ang="0">
                    <a:pos x="90" y="270"/>
                  </a:cxn>
                  <a:cxn ang="0">
                    <a:pos x="96" y="258"/>
                  </a:cxn>
                  <a:cxn ang="0">
                    <a:pos x="102" y="252"/>
                  </a:cxn>
                  <a:cxn ang="0">
                    <a:pos x="90" y="228"/>
                  </a:cxn>
                  <a:cxn ang="0">
                    <a:pos x="78" y="192"/>
                  </a:cxn>
                  <a:cxn ang="0">
                    <a:pos x="48" y="174"/>
                  </a:cxn>
                  <a:cxn ang="0">
                    <a:pos x="42" y="156"/>
                  </a:cxn>
                  <a:cxn ang="0">
                    <a:pos x="36" y="138"/>
                  </a:cxn>
                  <a:cxn ang="0">
                    <a:pos x="36" y="126"/>
                  </a:cxn>
                  <a:cxn ang="0">
                    <a:pos x="18" y="108"/>
                  </a:cxn>
                  <a:cxn ang="0">
                    <a:pos x="6" y="114"/>
                  </a:cxn>
                </a:cxnLst>
                <a:rect l="0" t="0" r="r" b="b"/>
                <a:pathLst>
                  <a:path w="342" h="312">
                    <a:moveTo>
                      <a:pt x="0" y="108"/>
                    </a:moveTo>
                    <a:lnTo>
                      <a:pt x="12" y="96"/>
                    </a:lnTo>
                    <a:lnTo>
                      <a:pt x="30" y="78"/>
                    </a:lnTo>
                    <a:lnTo>
                      <a:pt x="48" y="72"/>
                    </a:lnTo>
                    <a:lnTo>
                      <a:pt x="66" y="66"/>
                    </a:lnTo>
                    <a:lnTo>
                      <a:pt x="108" y="60"/>
                    </a:lnTo>
                    <a:lnTo>
                      <a:pt x="144" y="60"/>
                    </a:lnTo>
                    <a:lnTo>
                      <a:pt x="156" y="60"/>
                    </a:lnTo>
                    <a:lnTo>
                      <a:pt x="168" y="60"/>
                    </a:lnTo>
                    <a:lnTo>
                      <a:pt x="174" y="54"/>
                    </a:lnTo>
                    <a:lnTo>
                      <a:pt x="180" y="42"/>
                    </a:lnTo>
                    <a:lnTo>
                      <a:pt x="186" y="36"/>
                    </a:lnTo>
                    <a:lnTo>
                      <a:pt x="186" y="30"/>
                    </a:lnTo>
                    <a:lnTo>
                      <a:pt x="186" y="24"/>
                    </a:lnTo>
                    <a:lnTo>
                      <a:pt x="192" y="24"/>
                    </a:lnTo>
                    <a:lnTo>
                      <a:pt x="198" y="24"/>
                    </a:lnTo>
                    <a:lnTo>
                      <a:pt x="204" y="24"/>
                    </a:lnTo>
                    <a:lnTo>
                      <a:pt x="204" y="18"/>
                    </a:lnTo>
                    <a:lnTo>
                      <a:pt x="210" y="6"/>
                    </a:lnTo>
                    <a:lnTo>
                      <a:pt x="210" y="0"/>
                    </a:lnTo>
                    <a:lnTo>
                      <a:pt x="216" y="0"/>
                    </a:lnTo>
                    <a:lnTo>
                      <a:pt x="222" y="0"/>
                    </a:lnTo>
                    <a:lnTo>
                      <a:pt x="222" y="12"/>
                    </a:lnTo>
                    <a:lnTo>
                      <a:pt x="228" y="24"/>
                    </a:lnTo>
                    <a:lnTo>
                      <a:pt x="234" y="36"/>
                    </a:lnTo>
                    <a:lnTo>
                      <a:pt x="240" y="36"/>
                    </a:lnTo>
                    <a:lnTo>
                      <a:pt x="240" y="42"/>
                    </a:lnTo>
                    <a:lnTo>
                      <a:pt x="240" y="48"/>
                    </a:lnTo>
                    <a:lnTo>
                      <a:pt x="240" y="54"/>
                    </a:lnTo>
                    <a:lnTo>
                      <a:pt x="246" y="60"/>
                    </a:lnTo>
                    <a:lnTo>
                      <a:pt x="252" y="60"/>
                    </a:lnTo>
                    <a:lnTo>
                      <a:pt x="264" y="54"/>
                    </a:lnTo>
                    <a:lnTo>
                      <a:pt x="258" y="66"/>
                    </a:lnTo>
                    <a:lnTo>
                      <a:pt x="258" y="72"/>
                    </a:lnTo>
                    <a:lnTo>
                      <a:pt x="258" y="84"/>
                    </a:lnTo>
                    <a:lnTo>
                      <a:pt x="258" y="96"/>
                    </a:lnTo>
                    <a:lnTo>
                      <a:pt x="258" y="102"/>
                    </a:lnTo>
                    <a:lnTo>
                      <a:pt x="264" y="108"/>
                    </a:lnTo>
                    <a:lnTo>
                      <a:pt x="270" y="114"/>
                    </a:lnTo>
                    <a:lnTo>
                      <a:pt x="282" y="114"/>
                    </a:lnTo>
                    <a:lnTo>
                      <a:pt x="294" y="114"/>
                    </a:lnTo>
                    <a:lnTo>
                      <a:pt x="300" y="108"/>
                    </a:lnTo>
                    <a:lnTo>
                      <a:pt x="306" y="108"/>
                    </a:lnTo>
                    <a:lnTo>
                      <a:pt x="306" y="102"/>
                    </a:lnTo>
                    <a:lnTo>
                      <a:pt x="318" y="96"/>
                    </a:lnTo>
                    <a:lnTo>
                      <a:pt x="324" y="96"/>
                    </a:lnTo>
                    <a:lnTo>
                      <a:pt x="330" y="102"/>
                    </a:lnTo>
                    <a:lnTo>
                      <a:pt x="336" y="120"/>
                    </a:lnTo>
                    <a:lnTo>
                      <a:pt x="342" y="132"/>
                    </a:lnTo>
                    <a:lnTo>
                      <a:pt x="222" y="216"/>
                    </a:lnTo>
                    <a:lnTo>
                      <a:pt x="186" y="234"/>
                    </a:lnTo>
                    <a:lnTo>
                      <a:pt x="180" y="246"/>
                    </a:lnTo>
                    <a:lnTo>
                      <a:pt x="180" y="252"/>
                    </a:lnTo>
                    <a:lnTo>
                      <a:pt x="168" y="258"/>
                    </a:lnTo>
                    <a:lnTo>
                      <a:pt x="162" y="258"/>
                    </a:lnTo>
                    <a:lnTo>
                      <a:pt x="162" y="264"/>
                    </a:lnTo>
                    <a:lnTo>
                      <a:pt x="162" y="270"/>
                    </a:lnTo>
                    <a:lnTo>
                      <a:pt x="162" y="276"/>
                    </a:lnTo>
                    <a:lnTo>
                      <a:pt x="162" y="282"/>
                    </a:lnTo>
                    <a:lnTo>
                      <a:pt x="156" y="282"/>
                    </a:lnTo>
                    <a:lnTo>
                      <a:pt x="156" y="288"/>
                    </a:lnTo>
                    <a:lnTo>
                      <a:pt x="150" y="288"/>
                    </a:lnTo>
                    <a:lnTo>
                      <a:pt x="144" y="294"/>
                    </a:lnTo>
                    <a:lnTo>
                      <a:pt x="126" y="306"/>
                    </a:lnTo>
                    <a:lnTo>
                      <a:pt x="120" y="306"/>
                    </a:lnTo>
                    <a:lnTo>
                      <a:pt x="114" y="312"/>
                    </a:lnTo>
                    <a:lnTo>
                      <a:pt x="102" y="312"/>
                    </a:lnTo>
                    <a:lnTo>
                      <a:pt x="102" y="306"/>
                    </a:lnTo>
                    <a:lnTo>
                      <a:pt x="102" y="300"/>
                    </a:lnTo>
                    <a:lnTo>
                      <a:pt x="102" y="294"/>
                    </a:lnTo>
                    <a:lnTo>
                      <a:pt x="102" y="288"/>
                    </a:lnTo>
                    <a:lnTo>
                      <a:pt x="96" y="282"/>
                    </a:lnTo>
                    <a:lnTo>
                      <a:pt x="90" y="276"/>
                    </a:lnTo>
                    <a:lnTo>
                      <a:pt x="90" y="270"/>
                    </a:lnTo>
                    <a:lnTo>
                      <a:pt x="90" y="264"/>
                    </a:lnTo>
                    <a:lnTo>
                      <a:pt x="96" y="258"/>
                    </a:lnTo>
                    <a:lnTo>
                      <a:pt x="96" y="252"/>
                    </a:lnTo>
                    <a:lnTo>
                      <a:pt x="102" y="252"/>
                    </a:lnTo>
                    <a:lnTo>
                      <a:pt x="96" y="240"/>
                    </a:lnTo>
                    <a:lnTo>
                      <a:pt x="90" y="228"/>
                    </a:lnTo>
                    <a:lnTo>
                      <a:pt x="84" y="210"/>
                    </a:lnTo>
                    <a:lnTo>
                      <a:pt x="78" y="192"/>
                    </a:lnTo>
                    <a:lnTo>
                      <a:pt x="60" y="186"/>
                    </a:lnTo>
                    <a:lnTo>
                      <a:pt x="48" y="174"/>
                    </a:lnTo>
                    <a:lnTo>
                      <a:pt x="42" y="168"/>
                    </a:lnTo>
                    <a:lnTo>
                      <a:pt x="42" y="156"/>
                    </a:lnTo>
                    <a:lnTo>
                      <a:pt x="36" y="150"/>
                    </a:lnTo>
                    <a:lnTo>
                      <a:pt x="36" y="138"/>
                    </a:lnTo>
                    <a:lnTo>
                      <a:pt x="42" y="132"/>
                    </a:lnTo>
                    <a:lnTo>
                      <a:pt x="36" y="126"/>
                    </a:lnTo>
                    <a:lnTo>
                      <a:pt x="30" y="114"/>
                    </a:lnTo>
                    <a:lnTo>
                      <a:pt x="18" y="108"/>
                    </a:lnTo>
                    <a:lnTo>
                      <a:pt x="12" y="114"/>
                    </a:lnTo>
                    <a:lnTo>
                      <a:pt x="6" y="114"/>
                    </a:lnTo>
                    <a:lnTo>
                      <a:pt x="0" y="10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0" name="Freeform 862">
                <a:extLst>
                  <a:ext uri="{FF2B5EF4-FFF2-40B4-BE49-F238E27FC236}">
                    <a16:creationId xmlns:a16="http://schemas.microsoft.com/office/drawing/2014/main" xmlns="" id="{A6482A5C-B30A-214C-87B6-8E4B95DA6F49}"/>
                  </a:ext>
                </a:extLst>
              </p:cNvPr>
              <p:cNvSpPr>
                <a:spLocks/>
              </p:cNvSpPr>
              <p:nvPr/>
            </p:nvSpPr>
            <p:spPr bwMode="auto">
              <a:xfrm>
                <a:off x="1641475" y="4081463"/>
                <a:ext cx="342900" cy="552450"/>
              </a:xfrm>
              <a:custGeom>
                <a:avLst/>
                <a:gdLst/>
                <a:ahLst/>
                <a:cxnLst>
                  <a:cxn ang="0">
                    <a:pos x="12" y="0"/>
                  </a:cxn>
                  <a:cxn ang="0">
                    <a:pos x="48" y="6"/>
                  </a:cxn>
                  <a:cxn ang="0">
                    <a:pos x="204" y="6"/>
                  </a:cxn>
                  <a:cxn ang="0">
                    <a:pos x="216" y="12"/>
                  </a:cxn>
                  <a:cxn ang="0">
                    <a:pos x="210" y="60"/>
                  </a:cxn>
                  <a:cxn ang="0">
                    <a:pos x="210" y="156"/>
                  </a:cxn>
                  <a:cxn ang="0">
                    <a:pos x="210" y="252"/>
                  </a:cxn>
                  <a:cxn ang="0">
                    <a:pos x="204" y="348"/>
                  </a:cxn>
                  <a:cxn ang="0">
                    <a:pos x="120" y="348"/>
                  </a:cxn>
                  <a:cxn ang="0">
                    <a:pos x="42" y="342"/>
                  </a:cxn>
                  <a:cxn ang="0">
                    <a:pos x="0" y="342"/>
                  </a:cxn>
                  <a:cxn ang="0">
                    <a:pos x="6" y="246"/>
                  </a:cxn>
                  <a:cxn ang="0">
                    <a:pos x="6" y="150"/>
                  </a:cxn>
                  <a:cxn ang="0">
                    <a:pos x="6" y="138"/>
                  </a:cxn>
                  <a:cxn ang="0">
                    <a:pos x="12" y="60"/>
                  </a:cxn>
                  <a:cxn ang="0">
                    <a:pos x="12" y="0"/>
                  </a:cxn>
                </a:cxnLst>
                <a:rect l="0" t="0" r="r" b="b"/>
                <a:pathLst>
                  <a:path w="216" h="348">
                    <a:moveTo>
                      <a:pt x="12" y="0"/>
                    </a:moveTo>
                    <a:lnTo>
                      <a:pt x="48" y="6"/>
                    </a:lnTo>
                    <a:lnTo>
                      <a:pt x="204" y="6"/>
                    </a:lnTo>
                    <a:lnTo>
                      <a:pt x="216" y="12"/>
                    </a:lnTo>
                    <a:lnTo>
                      <a:pt x="210" y="60"/>
                    </a:lnTo>
                    <a:lnTo>
                      <a:pt x="210" y="156"/>
                    </a:lnTo>
                    <a:lnTo>
                      <a:pt x="210" y="252"/>
                    </a:lnTo>
                    <a:lnTo>
                      <a:pt x="204" y="348"/>
                    </a:lnTo>
                    <a:lnTo>
                      <a:pt x="120" y="348"/>
                    </a:lnTo>
                    <a:lnTo>
                      <a:pt x="42" y="342"/>
                    </a:lnTo>
                    <a:lnTo>
                      <a:pt x="0" y="342"/>
                    </a:lnTo>
                    <a:lnTo>
                      <a:pt x="6" y="246"/>
                    </a:lnTo>
                    <a:lnTo>
                      <a:pt x="6" y="150"/>
                    </a:lnTo>
                    <a:lnTo>
                      <a:pt x="6" y="138"/>
                    </a:lnTo>
                    <a:lnTo>
                      <a:pt x="12" y="60"/>
                    </a:lnTo>
                    <a:lnTo>
                      <a:pt x="12"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1" name="Freeform 864">
                <a:extLst>
                  <a:ext uri="{FF2B5EF4-FFF2-40B4-BE49-F238E27FC236}">
                    <a16:creationId xmlns:a16="http://schemas.microsoft.com/office/drawing/2014/main" xmlns="" id="{A0622CAD-FFE0-CE4E-8295-019B017B1326}"/>
                  </a:ext>
                </a:extLst>
              </p:cNvPr>
              <p:cNvSpPr>
                <a:spLocks/>
              </p:cNvSpPr>
              <p:nvPr/>
            </p:nvSpPr>
            <p:spPr bwMode="auto">
              <a:xfrm>
                <a:off x="1974850" y="3957638"/>
                <a:ext cx="371475" cy="381000"/>
              </a:xfrm>
              <a:custGeom>
                <a:avLst/>
                <a:gdLst/>
                <a:ahLst/>
                <a:cxnLst>
                  <a:cxn ang="0">
                    <a:pos x="156" y="60"/>
                  </a:cxn>
                  <a:cxn ang="0">
                    <a:pos x="150" y="54"/>
                  </a:cxn>
                  <a:cxn ang="0">
                    <a:pos x="144" y="48"/>
                  </a:cxn>
                  <a:cxn ang="0">
                    <a:pos x="132" y="30"/>
                  </a:cxn>
                  <a:cxn ang="0">
                    <a:pos x="120" y="18"/>
                  </a:cxn>
                  <a:cxn ang="0">
                    <a:pos x="108" y="6"/>
                  </a:cxn>
                  <a:cxn ang="0">
                    <a:pos x="102" y="0"/>
                  </a:cxn>
                  <a:cxn ang="0">
                    <a:pos x="96" y="0"/>
                  </a:cxn>
                  <a:cxn ang="0">
                    <a:pos x="72" y="0"/>
                  </a:cxn>
                  <a:cxn ang="0">
                    <a:pos x="54" y="0"/>
                  </a:cxn>
                  <a:cxn ang="0">
                    <a:pos x="36" y="6"/>
                  </a:cxn>
                  <a:cxn ang="0">
                    <a:pos x="30" y="12"/>
                  </a:cxn>
                  <a:cxn ang="0">
                    <a:pos x="24" y="18"/>
                  </a:cxn>
                  <a:cxn ang="0">
                    <a:pos x="12" y="24"/>
                  </a:cxn>
                  <a:cxn ang="0">
                    <a:pos x="6" y="24"/>
                  </a:cxn>
                  <a:cxn ang="0">
                    <a:pos x="6" y="42"/>
                  </a:cxn>
                  <a:cxn ang="0">
                    <a:pos x="6" y="90"/>
                  </a:cxn>
                  <a:cxn ang="0">
                    <a:pos x="6" y="138"/>
                  </a:cxn>
                  <a:cxn ang="0">
                    <a:pos x="0" y="234"/>
                  </a:cxn>
                  <a:cxn ang="0">
                    <a:pos x="30" y="234"/>
                  </a:cxn>
                  <a:cxn ang="0">
                    <a:pos x="36" y="234"/>
                  </a:cxn>
                  <a:cxn ang="0">
                    <a:pos x="60" y="234"/>
                  </a:cxn>
                  <a:cxn ang="0">
                    <a:pos x="66" y="234"/>
                  </a:cxn>
                  <a:cxn ang="0">
                    <a:pos x="72" y="234"/>
                  </a:cxn>
                  <a:cxn ang="0">
                    <a:pos x="78" y="234"/>
                  </a:cxn>
                  <a:cxn ang="0">
                    <a:pos x="84" y="234"/>
                  </a:cxn>
                  <a:cxn ang="0">
                    <a:pos x="120" y="234"/>
                  </a:cxn>
                  <a:cxn ang="0">
                    <a:pos x="138" y="234"/>
                  </a:cxn>
                  <a:cxn ang="0">
                    <a:pos x="144" y="234"/>
                  </a:cxn>
                  <a:cxn ang="0">
                    <a:pos x="144" y="240"/>
                  </a:cxn>
                  <a:cxn ang="0">
                    <a:pos x="150" y="240"/>
                  </a:cxn>
                  <a:cxn ang="0">
                    <a:pos x="156" y="240"/>
                  </a:cxn>
                  <a:cxn ang="0">
                    <a:pos x="162" y="240"/>
                  </a:cxn>
                  <a:cxn ang="0">
                    <a:pos x="168" y="240"/>
                  </a:cxn>
                  <a:cxn ang="0">
                    <a:pos x="222" y="240"/>
                  </a:cxn>
                  <a:cxn ang="0">
                    <a:pos x="234" y="240"/>
                  </a:cxn>
                  <a:cxn ang="0">
                    <a:pos x="228" y="240"/>
                  </a:cxn>
                  <a:cxn ang="0">
                    <a:pos x="222" y="210"/>
                  </a:cxn>
                  <a:cxn ang="0">
                    <a:pos x="222" y="198"/>
                  </a:cxn>
                  <a:cxn ang="0">
                    <a:pos x="204" y="150"/>
                  </a:cxn>
                  <a:cxn ang="0">
                    <a:pos x="198" y="144"/>
                  </a:cxn>
                  <a:cxn ang="0">
                    <a:pos x="192" y="120"/>
                  </a:cxn>
                  <a:cxn ang="0">
                    <a:pos x="186" y="96"/>
                  </a:cxn>
                  <a:cxn ang="0">
                    <a:pos x="156" y="60"/>
                  </a:cxn>
                </a:cxnLst>
                <a:rect l="0" t="0" r="r" b="b"/>
                <a:pathLst>
                  <a:path w="234" h="240">
                    <a:moveTo>
                      <a:pt x="156" y="60"/>
                    </a:moveTo>
                    <a:lnTo>
                      <a:pt x="150" y="54"/>
                    </a:lnTo>
                    <a:lnTo>
                      <a:pt x="144" y="48"/>
                    </a:lnTo>
                    <a:lnTo>
                      <a:pt x="132" y="30"/>
                    </a:lnTo>
                    <a:lnTo>
                      <a:pt x="120" y="18"/>
                    </a:lnTo>
                    <a:lnTo>
                      <a:pt x="108" y="6"/>
                    </a:lnTo>
                    <a:lnTo>
                      <a:pt x="102" y="0"/>
                    </a:lnTo>
                    <a:lnTo>
                      <a:pt x="96" y="0"/>
                    </a:lnTo>
                    <a:lnTo>
                      <a:pt x="72" y="0"/>
                    </a:lnTo>
                    <a:lnTo>
                      <a:pt x="54" y="0"/>
                    </a:lnTo>
                    <a:lnTo>
                      <a:pt x="36" y="6"/>
                    </a:lnTo>
                    <a:lnTo>
                      <a:pt x="30" y="12"/>
                    </a:lnTo>
                    <a:lnTo>
                      <a:pt x="24" y="18"/>
                    </a:lnTo>
                    <a:lnTo>
                      <a:pt x="12" y="24"/>
                    </a:lnTo>
                    <a:lnTo>
                      <a:pt x="6" y="24"/>
                    </a:lnTo>
                    <a:lnTo>
                      <a:pt x="6" y="42"/>
                    </a:lnTo>
                    <a:lnTo>
                      <a:pt x="6" y="90"/>
                    </a:lnTo>
                    <a:lnTo>
                      <a:pt x="6" y="138"/>
                    </a:lnTo>
                    <a:lnTo>
                      <a:pt x="0" y="234"/>
                    </a:lnTo>
                    <a:lnTo>
                      <a:pt x="30" y="234"/>
                    </a:lnTo>
                    <a:lnTo>
                      <a:pt x="36" y="234"/>
                    </a:lnTo>
                    <a:lnTo>
                      <a:pt x="60" y="234"/>
                    </a:lnTo>
                    <a:lnTo>
                      <a:pt x="66" y="234"/>
                    </a:lnTo>
                    <a:lnTo>
                      <a:pt x="72" y="234"/>
                    </a:lnTo>
                    <a:lnTo>
                      <a:pt x="78" y="234"/>
                    </a:lnTo>
                    <a:lnTo>
                      <a:pt x="84" y="234"/>
                    </a:lnTo>
                    <a:lnTo>
                      <a:pt x="120" y="234"/>
                    </a:lnTo>
                    <a:lnTo>
                      <a:pt x="138" y="234"/>
                    </a:lnTo>
                    <a:lnTo>
                      <a:pt x="144" y="234"/>
                    </a:lnTo>
                    <a:lnTo>
                      <a:pt x="144" y="240"/>
                    </a:lnTo>
                    <a:lnTo>
                      <a:pt x="150" y="240"/>
                    </a:lnTo>
                    <a:lnTo>
                      <a:pt x="156" y="240"/>
                    </a:lnTo>
                    <a:lnTo>
                      <a:pt x="162" y="240"/>
                    </a:lnTo>
                    <a:lnTo>
                      <a:pt x="168" y="240"/>
                    </a:lnTo>
                    <a:lnTo>
                      <a:pt x="222" y="240"/>
                    </a:lnTo>
                    <a:lnTo>
                      <a:pt x="234" y="240"/>
                    </a:lnTo>
                    <a:lnTo>
                      <a:pt x="228" y="240"/>
                    </a:lnTo>
                    <a:lnTo>
                      <a:pt x="222" y="210"/>
                    </a:lnTo>
                    <a:lnTo>
                      <a:pt x="222" y="198"/>
                    </a:lnTo>
                    <a:lnTo>
                      <a:pt x="204" y="150"/>
                    </a:lnTo>
                    <a:lnTo>
                      <a:pt x="198" y="144"/>
                    </a:lnTo>
                    <a:lnTo>
                      <a:pt x="192" y="120"/>
                    </a:lnTo>
                    <a:lnTo>
                      <a:pt x="186" y="96"/>
                    </a:lnTo>
                    <a:lnTo>
                      <a:pt x="156" y="6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2" name="Freeform 865">
                <a:extLst>
                  <a:ext uri="{FF2B5EF4-FFF2-40B4-BE49-F238E27FC236}">
                    <a16:creationId xmlns:a16="http://schemas.microsoft.com/office/drawing/2014/main" xmlns="" id="{A7E404E9-7B51-EB48-A225-2CFDEFA07878}"/>
                  </a:ext>
                </a:extLst>
              </p:cNvPr>
              <p:cNvSpPr>
                <a:spLocks/>
              </p:cNvSpPr>
              <p:nvPr/>
            </p:nvSpPr>
            <p:spPr bwMode="auto">
              <a:xfrm>
                <a:off x="3032125" y="2900363"/>
                <a:ext cx="571500" cy="457200"/>
              </a:xfrm>
              <a:custGeom>
                <a:avLst/>
                <a:gdLst/>
                <a:ahLst/>
                <a:cxnLst>
                  <a:cxn ang="0">
                    <a:pos x="330" y="174"/>
                  </a:cxn>
                  <a:cxn ang="0">
                    <a:pos x="342" y="204"/>
                  </a:cxn>
                  <a:cxn ang="0">
                    <a:pos x="306" y="234"/>
                  </a:cxn>
                  <a:cxn ang="0">
                    <a:pos x="288" y="240"/>
                  </a:cxn>
                  <a:cxn ang="0">
                    <a:pos x="246" y="264"/>
                  </a:cxn>
                  <a:cxn ang="0">
                    <a:pos x="210" y="276"/>
                  </a:cxn>
                  <a:cxn ang="0">
                    <a:pos x="192" y="282"/>
                  </a:cxn>
                  <a:cxn ang="0">
                    <a:pos x="0" y="192"/>
                  </a:cxn>
                  <a:cxn ang="0">
                    <a:pos x="6" y="180"/>
                  </a:cxn>
                  <a:cxn ang="0">
                    <a:pos x="12" y="162"/>
                  </a:cxn>
                  <a:cxn ang="0">
                    <a:pos x="24" y="150"/>
                  </a:cxn>
                  <a:cxn ang="0">
                    <a:pos x="36" y="150"/>
                  </a:cxn>
                  <a:cxn ang="0">
                    <a:pos x="66" y="138"/>
                  </a:cxn>
                  <a:cxn ang="0">
                    <a:pos x="78" y="126"/>
                  </a:cxn>
                  <a:cxn ang="0">
                    <a:pos x="84" y="120"/>
                  </a:cxn>
                  <a:cxn ang="0">
                    <a:pos x="78" y="108"/>
                  </a:cxn>
                  <a:cxn ang="0">
                    <a:pos x="60" y="102"/>
                  </a:cxn>
                  <a:cxn ang="0">
                    <a:pos x="54" y="66"/>
                  </a:cxn>
                  <a:cxn ang="0">
                    <a:pos x="66" y="30"/>
                  </a:cxn>
                  <a:cxn ang="0">
                    <a:pos x="96" y="54"/>
                  </a:cxn>
                  <a:cxn ang="0">
                    <a:pos x="126" y="66"/>
                  </a:cxn>
                  <a:cxn ang="0">
                    <a:pos x="144" y="72"/>
                  </a:cxn>
                  <a:cxn ang="0">
                    <a:pos x="156" y="84"/>
                  </a:cxn>
                  <a:cxn ang="0">
                    <a:pos x="168" y="102"/>
                  </a:cxn>
                  <a:cxn ang="0">
                    <a:pos x="168" y="114"/>
                  </a:cxn>
                  <a:cxn ang="0">
                    <a:pos x="180" y="114"/>
                  </a:cxn>
                  <a:cxn ang="0">
                    <a:pos x="204" y="102"/>
                  </a:cxn>
                  <a:cxn ang="0">
                    <a:pos x="216" y="78"/>
                  </a:cxn>
                  <a:cxn ang="0">
                    <a:pos x="222" y="42"/>
                  </a:cxn>
                  <a:cxn ang="0">
                    <a:pos x="228" y="18"/>
                  </a:cxn>
                  <a:cxn ang="0">
                    <a:pos x="246" y="6"/>
                  </a:cxn>
                  <a:cxn ang="0">
                    <a:pos x="264" y="6"/>
                  </a:cxn>
                  <a:cxn ang="0">
                    <a:pos x="258" y="18"/>
                  </a:cxn>
                  <a:cxn ang="0">
                    <a:pos x="258" y="30"/>
                  </a:cxn>
                  <a:cxn ang="0">
                    <a:pos x="264" y="30"/>
                  </a:cxn>
                  <a:cxn ang="0">
                    <a:pos x="282" y="24"/>
                  </a:cxn>
                  <a:cxn ang="0">
                    <a:pos x="300" y="18"/>
                  </a:cxn>
                  <a:cxn ang="0">
                    <a:pos x="306" y="30"/>
                  </a:cxn>
                  <a:cxn ang="0">
                    <a:pos x="306" y="48"/>
                  </a:cxn>
                  <a:cxn ang="0">
                    <a:pos x="300" y="66"/>
                  </a:cxn>
                  <a:cxn ang="0">
                    <a:pos x="306" y="78"/>
                  </a:cxn>
                  <a:cxn ang="0">
                    <a:pos x="318" y="78"/>
                  </a:cxn>
                  <a:cxn ang="0">
                    <a:pos x="336" y="72"/>
                  </a:cxn>
                  <a:cxn ang="0">
                    <a:pos x="354" y="84"/>
                  </a:cxn>
                  <a:cxn ang="0">
                    <a:pos x="360" y="132"/>
                  </a:cxn>
                  <a:cxn ang="0">
                    <a:pos x="354" y="150"/>
                  </a:cxn>
                </a:cxnLst>
                <a:rect l="0" t="0" r="r" b="b"/>
                <a:pathLst>
                  <a:path w="360" h="288">
                    <a:moveTo>
                      <a:pt x="354" y="150"/>
                    </a:moveTo>
                    <a:lnTo>
                      <a:pt x="330" y="174"/>
                    </a:lnTo>
                    <a:lnTo>
                      <a:pt x="360" y="198"/>
                    </a:lnTo>
                    <a:lnTo>
                      <a:pt x="342" y="204"/>
                    </a:lnTo>
                    <a:lnTo>
                      <a:pt x="324" y="222"/>
                    </a:lnTo>
                    <a:lnTo>
                      <a:pt x="306" y="234"/>
                    </a:lnTo>
                    <a:lnTo>
                      <a:pt x="300" y="240"/>
                    </a:lnTo>
                    <a:lnTo>
                      <a:pt x="288" y="240"/>
                    </a:lnTo>
                    <a:lnTo>
                      <a:pt x="276" y="234"/>
                    </a:lnTo>
                    <a:lnTo>
                      <a:pt x="246" y="264"/>
                    </a:lnTo>
                    <a:lnTo>
                      <a:pt x="228" y="288"/>
                    </a:lnTo>
                    <a:lnTo>
                      <a:pt x="210" y="276"/>
                    </a:lnTo>
                    <a:lnTo>
                      <a:pt x="204" y="282"/>
                    </a:lnTo>
                    <a:lnTo>
                      <a:pt x="192" y="282"/>
                    </a:lnTo>
                    <a:lnTo>
                      <a:pt x="162" y="276"/>
                    </a:lnTo>
                    <a:lnTo>
                      <a:pt x="0" y="192"/>
                    </a:lnTo>
                    <a:lnTo>
                      <a:pt x="6" y="186"/>
                    </a:lnTo>
                    <a:lnTo>
                      <a:pt x="6" y="180"/>
                    </a:lnTo>
                    <a:lnTo>
                      <a:pt x="6" y="168"/>
                    </a:lnTo>
                    <a:lnTo>
                      <a:pt x="12" y="162"/>
                    </a:lnTo>
                    <a:lnTo>
                      <a:pt x="12" y="156"/>
                    </a:lnTo>
                    <a:lnTo>
                      <a:pt x="24" y="150"/>
                    </a:lnTo>
                    <a:lnTo>
                      <a:pt x="30" y="150"/>
                    </a:lnTo>
                    <a:lnTo>
                      <a:pt x="36" y="150"/>
                    </a:lnTo>
                    <a:lnTo>
                      <a:pt x="54" y="144"/>
                    </a:lnTo>
                    <a:lnTo>
                      <a:pt x="66" y="138"/>
                    </a:lnTo>
                    <a:lnTo>
                      <a:pt x="72" y="132"/>
                    </a:lnTo>
                    <a:lnTo>
                      <a:pt x="78" y="126"/>
                    </a:lnTo>
                    <a:lnTo>
                      <a:pt x="84" y="126"/>
                    </a:lnTo>
                    <a:lnTo>
                      <a:pt x="84" y="120"/>
                    </a:lnTo>
                    <a:lnTo>
                      <a:pt x="84" y="114"/>
                    </a:lnTo>
                    <a:lnTo>
                      <a:pt x="78" y="108"/>
                    </a:lnTo>
                    <a:lnTo>
                      <a:pt x="72" y="108"/>
                    </a:lnTo>
                    <a:lnTo>
                      <a:pt x="60" y="102"/>
                    </a:lnTo>
                    <a:lnTo>
                      <a:pt x="54" y="90"/>
                    </a:lnTo>
                    <a:lnTo>
                      <a:pt x="54" y="66"/>
                    </a:lnTo>
                    <a:lnTo>
                      <a:pt x="54" y="48"/>
                    </a:lnTo>
                    <a:lnTo>
                      <a:pt x="66" y="30"/>
                    </a:lnTo>
                    <a:lnTo>
                      <a:pt x="84" y="42"/>
                    </a:lnTo>
                    <a:lnTo>
                      <a:pt x="96" y="54"/>
                    </a:lnTo>
                    <a:lnTo>
                      <a:pt x="114" y="66"/>
                    </a:lnTo>
                    <a:lnTo>
                      <a:pt x="126" y="66"/>
                    </a:lnTo>
                    <a:lnTo>
                      <a:pt x="132" y="66"/>
                    </a:lnTo>
                    <a:lnTo>
                      <a:pt x="144" y="72"/>
                    </a:lnTo>
                    <a:lnTo>
                      <a:pt x="150" y="72"/>
                    </a:lnTo>
                    <a:lnTo>
                      <a:pt x="156" y="84"/>
                    </a:lnTo>
                    <a:lnTo>
                      <a:pt x="162" y="90"/>
                    </a:lnTo>
                    <a:lnTo>
                      <a:pt x="168" y="102"/>
                    </a:lnTo>
                    <a:lnTo>
                      <a:pt x="168" y="108"/>
                    </a:lnTo>
                    <a:lnTo>
                      <a:pt x="168" y="114"/>
                    </a:lnTo>
                    <a:lnTo>
                      <a:pt x="174" y="114"/>
                    </a:lnTo>
                    <a:lnTo>
                      <a:pt x="180" y="114"/>
                    </a:lnTo>
                    <a:lnTo>
                      <a:pt x="192" y="114"/>
                    </a:lnTo>
                    <a:lnTo>
                      <a:pt x="204" y="102"/>
                    </a:lnTo>
                    <a:lnTo>
                      <a:pt x="216" y="90"/>
                    </a:lnTo>
                    <a:lnTo>
                      <a:pt x="216" y="78"/>
                    </a:lnTo>
                    <a:lnTo>
                      <a:pt x="222" y="54"/>
                    </a:lnTo>
                    <a:lnTo>
                      <a:pt x="222" y="42"/>
                    </a:lnTo>
                    <a:lnTo>
                      <a:pt x="222" y="30"/>
                    </a:lnTo>
                    <a:lnTo>
                      <a:pt x="228" y="18"/>
                    </a:lnTo>
                    <a:lnTo>
                      <a:pt x="240" y="12"/>
                    </a:lnTo>
                    <a:lnTo>
                      <a:pt x="246" y="6"/>
                    </a:lnTo>
                    <a:lnTo>
                      <a:pt x="264" y="0"/>
                    </a:lnTo>
                    <a:lnTo>
                      <a:pt x="264" y="6"/>
                    </a:lnTo>
                    <a:lnTo>
                      <a:pt x="264" y="12"/>
                    </a:lnTo>
                    <a:lnTo>
                      <a:pt x="258" y="18"/>
                    </a:lnTo>
                    <a:lnTo>
                      <a:pt x="258" y="24"/>
                    </a:lnTo>
                    <a:lnTo>
                      <a:pt x="258" y="30"/>
                    </a:lnTo>
                    <a:lnTo>
                      <a:pt x="264" y="36"/>
                    </a:lnTo>
                    <a:lnTo>
                      <a:pt x="264" y="30"/>
                    </a:lnTo>
                    <a:lnTo>
                      <a:pt x="276" y="30"/>
                    </a:lnTo>
                    <a:lnTo>
                      <a:pt x="282" y="24"/>
                    </a:lnTo>
                    <a:lnTo>
                      <a:pt x="288" y="18"/>
                    </a:lnTo>
                    <a:lnTo>
                      <a:pt x="300" y="18"/>
                    </a:lnTo>
                    <a:lnTo>
                      <a:pt x="300" y="24"/>
                    </a:lnTo>
                    <a:lnTo>
                      <a:pt x="306" y="30"/>
                    </a:lnTo>
                    <a:lnTo>
                      <a:pt x="306" y="36"/>
                    </a:lnTo>
                    <a:lnTo>
                      <a:pt x="306" y="48"/>
                    </a:lnTo>
                    <a:lnTo>
                      <a:pt x="306" y="60"/>
                    </a:lnTo>
                    <a:lnTo>
                      <a:pt x="300" y="66"/>
                    </a:lnTo>
                    <a:lnTo>
                      <a:pt x="300" y="72"/>
                    </a:lnTo>
                    <a:lnTo>
                      <a:pt x="306" y="78"/>
                    </a:lnTo>
                    <a:lnTo>
                      <a:pt x="312" y="78"/>
                    </a:lnTo>
                    <a:lnTo>
                      <a:pt x="318" y="78"/>
                    </a:lnTo>
                    <a:lnTo>
                      <a:pt x="324" y="72"/>
                    </a:lnTo>
                    <a:lnTo>
                      <a:pt x="336" y="72"/>
                    </a:lnTo>
                    <a:lnTo>
                      <a:pt x="348" y="78"/>
                    </a:lnTo>
                    <a:lnTo>
                      <a:pt x="354" y="84"/>
                    </a:lnTo>
                    <a:lnTo>
                      <a:pt x="360" y="108"/>
                    </a:lnTo>
                    <a:lnTo>
                      <a:pt x="360" y="132"/>
                    </a:lnTo>
                    <a:lnTo>
                      <a:pt x="354" y="138"/>
                    </a:lnTo>
                    <a:lnTo>
                      <a:pt x="354" y="15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3" name="Freeform 867">
                <a:extLst>
                  <a:ext uri="{FF2B5EF4-FFF2-40B4-BE49-F238E27FC236}">
                    <a16:creationId xmlns:a16="http://schemas.microsoft.com/office/drawing/2014/main" xmlns="" id="{D9DFD226-101C-F54E-946C-5D9B0BCA7CE7}"/>
                  </a:ext>
                </a:extLst>
              </p:cNvPr>
              <p:cNvSpPr>
                <a:spLocks/>
              </p:cNvSpPr>
              <p:nvPr/>
            </p:nvSpPr>
            <p:spPr bwMode="auto">
              <a:xfrm>
                <a:off x="2946400" y="3205163"/>
                <a:ext cx="447675" cy="371475"/>
              </a:xfrm>
              <a:custGeom>
                <a:avLst/>
                <a:gdLst/>
                <a:ahLst/>
                <a:cxnLst>
                  <a:cxn ang="0">
                    <a:pos x="240" y="204"/>
                  </a:cxn>
                  <a:cxn ang="0">
                    <a:pos x="228" y="210"/>
                  </a:cxn>
                  <a:cxn ang="0">
                    <a:pos x="198" y="210"/>
                  </a:cxn>
                  <a:cxn ang="0">
                    <a:pos x="174" y="234"/>
                  </a:cxn>
                  <a:cxn ang="0">
                    <a:pos x="120" y="222"/>
                  </a:cxn>
                  <a:cxn ang="0">
                    <a:pos x="114" y="222"/>
                  </a:cxn>
                  <a:cxn ang="0">
                    <a:pos x="114" y="216"/>
                  </a:cxn>
                  <a:cxn ang="0">
                    <a:pos x="102" y="210"/>
                  </a:cxn>
                  <a:cxn ang="0">
                    <a:pos x="96" y="204"/>
                  </a:cxn>
                  <a:cxn ang="0">
                    <a:pos x="90" y="198"/>
                  </a:cxn>
                  <a:cxn ang="0">
                    <a:pos x="84" y="192"/>
                  </a:cxn>
                  <a:cxn ang="0">
                    <a:pos x="84" y="180"/>
                  </a:cxn>
                  <a:cxn ang="0">
                    <a:pos x="84" y="168"/>
                  </a:cxn>
                  <a:cxn ang="0">
                    <a:pos x="84" y="156"/>
                  </a:cxn>
                  <a:cxn ang="0">
                    <a:pos x="84" y="138"/>
                  </a:cxn>
                  <a:cxn ang="0">
                    <a:pos x="90" y="132"/>
                  </a:cxn>
                  <a:cxn ang="0">
                    <a:pos x="90" y="126"/>
                  </a:cxn>
                  <a:cxn ang="0">
                    <a:pos x="90" y="120"/>
                  </a:cxn>
                  <a:cxn ang="0">
                    <a:pos x="84" y="120"/>
                  </a:cxn>
                  <a:cxn ang="0">
                    <a:pos x="78" y="114"/>
                  </a:cxn>
                  <a:cxn ang="0">
                    <a:pos x="78" y="108"/>
                  </a:cxn>
                  <a:cxn ang="0">
                    <a:pos x="72" y="96"/>
                  </a:cxn>
                  <a:cxn ang="0">
                    <a:pos x="72" y="84"/>
                  </a:cxn>
                  <a:cxn ang="0">
                    <a:pos x="60" y="72"/>
                  </a:cxn>
                  <a:cxn ang="0">
                    <a:pos x="54" y="72"/>
                  </a:cxn>
                  <a:cxn ang="0">
                    <a:pos x="42" y="72"/>
                  </a:cxn>
                  <a:cxn ang="0">
                    <a:pos x="24" y="72"/>
                  </a:cxn>
                  <a:cxn ang="0">
                    <a:pos x="12" y="60"/>
                  </a:cxn>
                  <a:cxn ang="0">
                    <a:pos x="0" y="54"/>
                  </a:cxn>
                  <a:cxn ang="0">
                    <a:pos x="0" y="42"/>
                  </a:cxn>
                  <a:cxn ang="0">
                    <a:pos x="0" y="30"/>
                  </a:cxn>
                  <a:cxn ang="0">
                    <a:pos x="6" y="24"/>
                  </a:cxn>
                  <a:cxn ang="0">
                    <a:pos x="18" y="12"/>
                  </a:cxn>
                  <a:cxn ang="0">
                    <a:pos x="24" y="12"/>
                  </a:cxn>
                  <a:cxn ang="0">
                    <a:pos x="36" y="12"/>
                  </a:cxn>
                  <a:cxn ang="0">
                    <a:pos x="42" y="12"/>
                  </a:cxn>
                  <a:cxn ang="0">
                    <a:pos x="48" y="12"/>
                  </a:cxn>
                  <a:cxn ang="0">
                    <a:pos x="54" y="0"/>
                  </a:cxn>
                  <a:cxn ang="0">
                    <a:pos x="216" y="84"/>
                  </a:cxn>
                  <a:cxn ang="0">
                    <a:pos x="246" y="90"/>
                  </a:cxn>
                  <a:cxn ang="0">
                    <a:pos x="258" y="90"/>
                  </a:cxn>
                  <a:cxn ang="0">
                    <a:pos x="264" y="84"/>
                  </a:cxn>
                  <a:cxn ang="0">
                    <a:pos x="282" y="96"/>
                  </a:cxn>
                  <a:cxn ang="0">
                    <a:pos x="246" y="144"/>
                  </a:cxn>
                  <a:cxn ang="0">
                    <a:pos x="246" y="150"/>
                  </a:cxn>
                  <a:cxn ang="0">
                    <a:pos x="240" y="156"/>
                  </a:cxn>
                  <a:cxn ang="0">
                    <a:pos x="234" y="156"/>
                  </a:cxn>
                  <a:cxn ang="0">
                    <a:pos x="228" y="150"/>
                  </a:cxn>
                  <a:cxn ang="0">
                    <a:pos x="222" y="150"/>
                  </a:cxn>
                  <a:cxn ang="0">
                    <a:pos x="222" y="156"/>
                  </a:cxn>
                  <a:cxn ang="0">
                    <a:pos x="216" y="168"/>
                  </a:cxn>
                  <a:cxn ang="0">
                    <a:pos x="216" y="174"/>
                  </a:cxn>
                  <a:cxn ang="0">
                    <a:pos x="222" y="180"/>
                  </a:cxn>
                  <a:cxn ang="0">
                    <a:pos x="222" y="186"/>
                  </a:cxn>
                  <a:cxn ang="0">
                    <a:pos x="228" y="192"/>
                  </a:cxn>
                  <a:cxn ang="0">
                    <a:pos x="240" y="204"/>
                  </a:cxn>
                </a:cxnLst>
                <a:rect l="0" t="0" r="r" b="b"/>
                <a:pathLst>
                  <a:path w="282" h="234">
                    <a:moveTo>
                      <a:pt x="240" y="204"/>
                    </a:moveTo>
                    <a:lnTo>
                      <a:pt x="228" y="210"/>
                    </a:lnTo>
                    <a:lnTo>
                      <a:pt x="198" y="210"/>
                    </a:lnTo>
                    <a:lnTo>
                      <a:pt x="174" y="234"/>
                    </a:lnTo>
                    <a:lnTo>
                      <a:pt x="120" y="222"/>
                    </a:lnTo>
                    <a:lnTo>
                      <a:pt x="114" y="222"/>
                    </a:lnTo>
                    <a:lnTo>
                      <a:pt x="114" y="216"/>
                    </a:lnTo>
                    <a:lnTo>
                      <a:pt x="102" y="210"/>
                    </a:lnTo>
                    <a:lnTo>
                      <a:pt x="96" y="204"/>
                    </a:lnTo>
                    <a:lnTo>
                      <a:pt x="90" y="198"/>
                    </a:lnTo>
                    <a:lnTo>
                      <a:pt x="84" y="192"/>
                    </a:lnTo>
                    <a:lnTo>
                      <a:pt x="84" y="180"/>
                    </a:lnTo>
                    <a:lnTo>
                      <a:pt x="84" y="168"/>
                    </a:lnTo>
                    <a:lnTo>
                      <a:pt x="84" y="156"/>
                    </a:lnTo>
                    <a:lnTo>
                      <a:pt x="84" y="138"/>
                    </a:lnTo>
                    <a:lnTo>
                      <a:pt x="90" y="132"/>
                    </a:lnTo>
                    <a:lnTo>
                      <a:pt x="90" y="126"/>
                    </a:lnTo>
                    <a:lnTo>
                      <a:pt x="90" y="120"/>
                    </a:lnTo>
                    <a:lnTo>
                      <a:pt x="84" y="120"/>
                    </a:lnTo>
                    <a:lnTo>
                      <a:pt x="78" y="114"/>
                    </a:lnTo>
                    <a:lnTo>
                      <a:pt x="78" y="108"/>
                    </a:lnTo>
                    <a:lnTo>
                      <a:pt x="72" y="96"/>
                    </a:lnTo>
                    <a:lnTo>
                      <a:pt x="72" y="84"/>
                    </a:lnTo>
                    <a:lnTo>
                      <a:pt x="60" y="72"/>
                    </a:lnTo>
                    <a:lnTo>
                      <a:pt x="54" y="72"/>
                    </a:lnTo>
                    <a:lnTo>
                      <a:pt x="42" y="72"/>
                    </a:lnTo>
                    <a:lnTo>
                      <a:pt x="24" y="72"/>
                    </a:lnTo>
                    <a:lnTo>
                      <a:pt x="12" y="60"/>
                    </a:lnTo>
                    <a:lnTo>
                      <a:pt x="0" y="54"/>
                    </a:lnTo>
                    <a:lnTo>
                      <a:pt x="0" y="42"/>
                    </a:lnTo>
                    <a:lnTo>
                      <a:pt x="0" y="30"/>
                    </a:lnTo>
                    <a:lnTo>
                      <a:pt x="6" y="24"/>
                    </a:lnTo>
                    <a:lnTo>
                      <a:pt x="18" y="12"/>
                    </a:lnTo>
                    <a:lnTo>
                      <a:pt x="24" y="12"/>
                    </a:lnTo>
                    <a:lnTo>
                      <a:pt x="36" y="12"/>
                    </a:lnTo>
                    <a:lnTo>
                      <a:pt x="42" y="12"/>
                    </a:lnTo>
                    <a:lnTo>
                      <a:pt x="48" y="12"/>
                    </a:lnTo>
                    <a:lnTo>
                      <a:pt x="54" y="0"/>
                    </a:lnTo>
                    <a:lnTo>
                      <a:pt x="216" y="84"/>
                    </a:lnTo>
                    <a:lnTo>
                      <a:pt x="246" y="90"/>
                    </a:lnTo>
                    <a:lnTo>
                      <a:pt x="258" y="90"/>
                    </a:lnTo>
                    <a:lnTo>
                      <a:pt x="264" y="84"/>
                    </a:lnTo>
                    <a:lnTo>
                      <a:pt x="282" y="96"/>
                    </a:lnTo>
                    <a:lnTo>
                      <a:pt x="246" y="144"/>
                    </a:lnTo>
                    <a:lnTo>
                      <a:pt x="246" y="150"/>
                    </a:lnTo>
                    <a:lnTo>
                      <a:pt x="240" y="156"/>
                    </a:lnTo>
                    <a:lnTo>
                      <a:pt x="234" y="156"/>
                    </a:lnTo>
                    <a:lnTo>
                      <a:pt x="228" y="150"/>
                    </a:lnTo>
                    <a:lnTo>
                      <a:pt x="222" y="150"/>
                    </a:lnTo>
                    <a:lnTo>
                      <a:pt x="222" y="156"/>
                    </a:lnTo>
                    <a:lnTo>
                      <a:pt x="216" y="168"/>
                    </a:lnTo>
                    <a:lnTo>
                      <a:pt x="216" y="174"/>
                    </a:lnTo>
                    <a:lnTo>
                      <a:pt x="222" y="180"/>
                    </a:lnTo>
                    <a:lnTo>
                      <a:pt x="222" y="186"/>
                    </a:lnTo>
                    <a:lnTo>
                      <a:pt x="228" y="192"/>
                    </a:lnTo>
                    <a:lnTo>
                      <a:pt x="240" y="20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4" name="Freeform 868">
                <a:extLst>
                  <a:ext uri="{FF2B5EF4-FFF2-40B4-BE49-F238E27FC236}">
                    <a16:creationId xmlns:a16="http://schemas.microsoft.com/office/drawing/2014/main" xmlns="" id="{36471810-488A-2944-8CE5-947EF0395D12}"/>
                  </a:ext>
                </a:extLst>
              </p:cNvPr>
              <p:cNvSpPr>
                <a:spLocks/>
              </p:cNvSpPr>
              <p:nvPr/>
            </p:nvSpPr>
            <p:spPr bwMode="auto">
              <a:xfrm>
                <a:off x="1308100" y="3738563"/>
                <a:ext cx="352425" cy="361950"/>
              </a:xfrm>
              <a:custGeom>
                <a:avLst/>
                <a:gdLst/>
                <a:ahLst/>
                <a:cxnLst>
                  <a:cxn ang="0">
                    <a:pos x="222" y="216"/>
                  </a:cxn>
                  <a:cxn ang="0">
                    <a:pos x="222" y="210"/>
                  </a:cxn>
                  <a:cxn ang="0">
                    <a:pos x="210" y="180"/>
                  </a:cxn>
                  <a:cxn ang="0">
                    <a:pos x="150" y="6"/>
                  </a:cxn>
                  <a:cxn ang="0">
                    <a:pos x="138" y="0"/>
                  </a:cxn>
                  <a:cxn ang="0">
                    <a:pos x="126" y="0"/>
                  </a:cxn>
                  <a:cxn ang="0">
                    <a:pos x="114" y="0"/>
                  </a:cxn>
                  <a:cxn ang="0">
                    <a:pos x="90" y="12"/>
                  </a:cxn>
                  <a:cxn ang="0">
                    <a:pos x="72" y="30"/>
                  </a:cxn>
                  <a:cxn ang="0">
                    <a:pos x="66" y="36"/>
                  </a:cxn>
                  <a:cxn ang="0">
                    <a:pos x="60" y="48"/>
                  </a:cxn>
                  <a:cxn ang="0">
                    <a:pos x="48" y="66"/>
                  </a:cxn>
                  <a:cxn ang="0">
                    <a:pos x="48" y="78"/>
                  </a:cxn>
                  <a:cxn ang="0">
                    <a:pos x="42" y="84"/>
                  </a:cxn>
                  <a:cxn ang="0">
                    <a:pos x="36" y="90"/>
                  </a:cxn>
                  <a:cxn ang="0">
                    <a:pos x="24" y="96"/>
                  </a:cxn>
                  <a:cxn ang="0">
                    <a:pos x="12" y="108"/>
                  </a:cxn>
                  <a:cxn ang="0">
                    <a:pos x="6" y="120"/>
                  </a:cxn>
                  <a:cxn ang="0">
                    <a:pos x="0" y="126"/>
                  </a:cxn>
                  <a:cxn ang="0">
                    <a:pos x="0" y="132"/>
                  </a:cxn>
                  <a:cxn ang="0">
                    <a:pos x="0" y="156"/>
                  </a:cxn>
                  <a:cxn ang="0">
                    <a:pos x="0" y="168"/>
                  </a:cxn>
                  <a:cxn ang="0">
                    <a:pos x="12" y="174"/>
                  </a:cxn>
                  <a:cxn ang="0">
                    <a:pos x="18" y="180"/>
                  </a:cxn>
                  <a:cxn ang="0">
                    <a:pos x="18" y="186"/>
                  </a:cxn>
                  <a:cxn ang="0">
                    <a:pos x="24" y="186"/>
                  </a:cxn>
                  <a:cxn ang="0">
                    <a:pos x="36" y="186"/>
                  </a:cxn>
                  <a:cxn ang="0">
                    <a:pos x="42" y="192"/>
                  </a:cxn>
                  <a:cxn ang="0">
                    <a:pos x="48" y="204"/>
                  </a:cxn>
                  <a:cxn ang="0">
                    <a:pos x="48" y="210"/>
                  </a:cxn>
                  <a:cxn ang="0">
                    <a:pos x="48" y="216"/>
                  </a:cxn>
                  <a:cxn ang="0">
                    <a:pos x="54" y="216"/>
                  </a:cxn>
                  <a:cxn ang="0">
                    <a:pos x="54" y="222"/>
                  </a:cxn>
                  <a:cxn ang="0">
                    <a:pos x="60" y="228"/>
                  </a:cxn>
                  <a:cxn ang="0">
                    <a:pos x="66" y="228"/>
                  </a:cxn>
                  <a:cxn ang="0">
                    <a:pos x="84" y="228"/>
                  </a:cxn>
                  <a:cxn ang="0">
                    <a:pos x="96" y="228"/>
                  </a:cxn>
                  <a:cxn ang="0">
                    <a:pos x="114" y="228"/>
                  </a:cxn>
                  <a:cxn ang="0">
                    <a:pos x="132" y="228"/>
                  </a:cxn>
                  <a:cxn ang="0">
                    <a:pos x="144" y="228"/>
                  </a:cxn>
                  <a:cxn ang="0">
                    <a:pos x="150" y="222"/>
                  </a:cxn>
                  <a:cxn ang="0">
                    <a:pos x="156" y="222"/>
                  </a:cxn>
                  <a:cxn ang="0">
                    <a:pos x="162" y="222"/>
                  </a:cxn>
                  <a:cxn ang="0">
                    <a:pos x="168" y="222"/>
                  </a:cxn>
                  <a:cxn ang="0">
                    <a:pos x="180" y="222"/>
                  </a:cxn>
                  <a:cxn ang="0">
                    <a:pos x="186" y="222"/>
                  </a:cxn>
                  <a:cxn ang="0">
                    <a:pos x="198" y="222"/>
                  </a:cxn>
                  <a:cxn ang="0">
                    <a:pos x="210" y="222"/>
                  </a:cxn>
                  <a:cxn ang="0">
                    <a:pos x="216" y="222"/>
                  </a:cxn>
                  <a:cxn ang="0">
                    <a:pos x="222" y="216"/>
                  </a:cxn>
                  <a:cxn ang="0">
                    <a:pos x="222" y="210"/>
                  </a:cxn>
                  <a:cxn ang="0">
                    <a:pos x="222" y="222"/>
                  </a:cxn>
                  <a:cxn ang="0">
                    <a:pos x="222" y="216"/>
                  </a:cxn>
                </a:cxnLst>
                <a:rect l="0" t="0" r="r" b="b"/>
                <a:pathLst>
                  <a:path w="222" h="228">
                    <a:moveTo>
                      <a:pt x="222" y="216"/>
                    </a:moveTo>
                    <a:lnTo>
                      <a:pt x="222" y="210"/>
                    </a:lnTo>
                    <a:lnTo>
                      <a:pt x="210" y="180"/>
                    </a:lnTo>
                    <a:lnTo>
                      <a:pt x="150" y="6"/>
                    </a:lnTo>
                    <a:lnTo>
                      <a:pt x="138" y="0"/>
                    </a:lnTo>
                    <a:lnTo>
                      <a:pt x="126" y="0"/>
                    </a:lnTo>
                    <a:lnTo>
                      <a:pt x="114" y="0"/>
                    </a:lnTo>
                    <a:lnTo>
                      <a:pt x="90" y="12"/>
                    </a:lnTo>
                    <a:lnTo>
                      <a:pt x="72" y="30"/>
                    </a:lnTo>
                    <a:lnTo>
                      <a:pt x="66" y="36"/>
                    </a:lnTo>
                    <a:lnTo>
                      <a:pt x="60" y="48"/>
                    </a:lnTo>
                    <a:lnTo>
                      <a:pt x="48" y="66"/>
                    </a:lnTo>
                    <a:lnTo>
                      <a:pt x="48" y="78"/>
                    </a:lnTo>
                    <a:lnTo>
                      <a:pt x="42" y="84"/>
                    </a:lnTo>
                    <a:lnTo>
                      <a:pt x="36" y="90"/>
                    </a:lnTo>
                    <a:lnTo>
                      <a:pt x="24" y="96"/>
                    </a:lnTo>
                    <a:lnTo>
                      <a:pt x="12" y="108"/>
                    </a:lnTo>
                    <a:lnTo>
                      <a:pt x="6" y="120"/>
                    </a:lnTo>
                    <a:lnTo>
                      <a:pt x="0" y="126"/>
                    </a:lnTo>
                    <a:lnTo>
                      <a:pt x="0" y="132"/>
                    </a:lnTo>
                    <a:lnTo>
                      <a:pt x="0" y="156"/>
                    </a:lnTo>
                    <a:lnTo>
                      <a:pt x="0" y="168"/>
                    </a:lnTo>
                    <a:lnTo>
                      <a:pt x="12" y="174"/>
                    </a:lnTo>
                    <a:lnTo>
                      <a:pt x="18" y="180"/>
                    </a:lnTo>
                    <a:lnTo>
                      <a:pt x="18" y="186"/>
                    </a:lnTo>
                    <a:lnTo>
                      <a:pt x="24" y="186"/>
                    </a:lnTo>
                    <a:lnTo>
                      <a:pt x="36" y="186"/>
                    </a:lnTo>
                    <a:lnTo>
                      <a:pt x="42" y="192"/>
                    </a:lnTo>
                    <a:lnTo>
                      <a:pt x="48" y="204"/>
                    </a:lnTo>
                    <a:lnTo>
                      <a:pt x="48" y="210"/>
                    </a:lnTo>
                    <a:lnTo>
                      <a:pt x="48" y="216"/>
                    </a:lnTo>
                    <a:lnTo>
                      <a:pt x="54" y="216"/>
                    </a:lnTo>
                    <a:lnTo>
                      <a:pt x="54" y="222"/>
                    </a:lnTo>
                    <a:lnTo>
                      <a:pt x="60" y="228"/>
                    </a:lnTo>
                    <a:lnTo>
                      <a:pt x="66" y="228"/>
                    </a:lnTo>
                    <a:lnTo>
                      <a:pt x="84" y="228"/>
                    </a:lnTo>
                    <a:lnTo>
                      <a:pt x="96" y="228"/>
                    </a:lnTo>
                    <a:lnTo>
                      <a:pt x="114" y="228"/>
                    </a:lnTo>
                    <a:lnTo>
                      <a:pt x="132" y="228"/>
                    </a:lnTo>
                    <a:lnTo>
                      <a:pt x="144" y="228"/>
                    </a:lnTo>
                    <a:lnTo>
                      <a:pt x="150" y="222"/>
                    </a:lnTo>
                    <a:lnTo>
                      <a:pt x="156" y="222"/>
                    </a:lnTo>
                    <a:lnTo>
                      <a:pt x="162" y="222"/>
                    </a:lnTo>
                    <a:lnTo>
                      <a:pt x="168" y="222"/>
                    </a:lnTo>
                    <a:lnTo>
                      <a:pt x="180" y="222"/>
                    </a:lnTo>
                    <a:lnTo>
                      <a:pt x="186" y="222"/>
                    </a:lnTo>
                    <a:lnTo>
                      <a:pt x="198" y="222"/>
                    </a:lnTo>
                    <a:lnTo>
                      <a:pt x="210" y="222"/>
                    </a:lnTo>
                    <a:lnTo>
                      <a:pt x="216" y="222"/>
                    </a:lnTo>
                    <a:lnTo>
                      <a:pt x="222" y="216"/>
                    </a:lnTo>
                    <a:lnTo>
                      <a:pt x="222" y="210"/>
                    </a:lnTo>
                    <a:lnTo>
                      <a:pt x="222" y="222"/>
                    </a:lnTo>
                    <a:lnTo>
                      <a:pt x="222" y="21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5" name="Freeform 875">
                <a:extLst>
                  <a:ext uri="{FF2B5EF4-FFF2-40B4-BE49-F238E27FC236}">
                    <a16:creationId xmlns:a16="http://schemas.microsoft.com/office/drawing/2014/main" xmlns="" id="{0B2FAF15-D917-DF4D-A9DD-769035228F22}"/>
                  </a:ext>
                </a:extLst>
              </p:cNvPr>
              <p:cNvSpPr>
                <a:spLocks/>
              </p:cNvSpPr>
              <p:nvPr/>
            </p:nvSpPr>
            <p:spPr bwMode="auto">
              <a:xfrm>
                <a:off x="2222500" y="3814763"/>
                <a:ext cx="352425" cy="381000"/>
              </a:xfrm>
              <a:custGeom>
                <a:avLst/>
                <a:gdLst/>
                <a:ahLst/>
                <a:cxnLst>
                  <a:cxn ang="0">
                    <a:pos x="84" y="0"/>
                  </a:cxn>
                  <a:cxn ang="0">
                    <a:pos x="84" y="6"/>
                  </a:cxn>
                  <a:cxn ang="0">
                    <a:pos x="78" y="6"/>
                  </a:cxn>
                  <a:cxn ang="0">
                    <a:pos x="72" y="12"/>
                  </a:cxn>
                  <a:cxn ang="0">
                    <a:pos x="54" y="24"/>
                  </a:cxn>
                  <a:cxn ang="0">
                    <a:pos x="48" y="24"/>
                  </a:cxn>
                  <a:cxn ang="0">
                    <a:pos x="42" y="30"/>
                  </a:cxn>
                  <a:cxn ang="0">
                    <a:pos x="30" y="30"/>
                  </a:cxn>
                  <a:cxn ang="0">
                    <a:pos x="30" y="24"/>
                  </a:cxn>
                  <a:cxn ang="0">
                    <a:pos x="24" y="30"/>
                  </a:cxn>
                  <a:cxn ang="0">
                    <a:pos x="18" y="42"/>
                  </a:cxn>
                  <a:cxn ang="0">
                    <a:pos x="12" y="54"/>
                  </a:cxn>
                  <a:cxn ang="0">
                    <a:pos x="12" y="60"/>
                  </a:cxn>
                  <a:cxn ang="0">
                    <a:pos x="18" y="78"/>
                  </a:cxn>
                  <a:cxn ang="0">
                    <a:pos x="18" y="84"/>
                  </a:cxn>
                  <a:cxn ang="0">
                    <a:pos x="12" y="90"/>
                  </a:cxn>
                  <a:cxn ang="0">
                    <a:pos x="6" y="102"/>
                  </a:cxn>
                  <a:cxn ang="0">
                    <a:pos x="6" y="114"/>
                  </a:cxn>
                  <a:cxn ang="0">
                    <a:pos x="12" y="120"/>
                  </a:cxn>
                  <a:cxn ang="0">
                    <a:pos x="12" y="126"/>
                  </a:cxn>
                  <a:cxn ang="0">
                    <a:pos x="18" y="138"/>
                  </a:cxn>
                  <a:cxn ang="0">
                    <a:pos x="0" y="150"/>
                  </a:cxn>
                  <a:cxn ang="0">
                    <a:pos x="30" y="186"/>
                  </a:cxn>
                  <a:cxn ang="0">
                    <a:pos x="36" y="210"/>
                  </a:cxn>
                  <a:cxn ang="0">
                    <a:pos x="42" y="234"/>
                  </a:cxn>
                  <a:cxn ang="0">
                    <a:pos x="48" y="240"/>
                  </a:cxn>
                  <a:cxn ang="0">
                    <a:pos x="66" y="234"/>
                  </a:cxn>
                  <a:cxn ang="0">
                    <a:pos x="144" y="204"/>
                  </a:cxn>
                  <a:cxn ang="0">
                    <a:pos x="210" y="168"/>
                  </a:cxn>
                  <a:cxn ang="0">
                    <a:pos x="222" y="168"/>
                  </a:cxn>
                  <a:cxn ang="0">
                    <a:pos x="198" y="138"/>
                  </a:cxn>
                  <a:cxn ang="0">
                    <a:pos x="162" y="84"/>
                  </a:cxn>
                  <a:cxn ang="0">
                    <a:pos x="144" y="54"/>
                  </a:cxn>
                  <a:cxn ang="0">
                    <a:pos x="138" y="42"/>
                  </a:cxn>
                  <a:cxn ang="0">
                    <a:pos x="120" y="0"/>
                  </a:cxn>
                  <a:cxn ang="0">
                    <a:pos x="90" y="0"/>
                  </a:cxn>
                  <a:cxn ang="0">
                    <a:pos x="84" y="0"/>
                  </a:cxn>
                </a:cxnLst>
                <a:rect l="0" t="0" r="r" b="b"/>
                <a:pathLst>
                  <a:path w="222" h="240">
                    <a:moveTo>
                      <a:pt x="84" y="0"/>
                    </a:moveTo>
                    <a:lnTo>
                      <a:pt x="84" y="6"/>
                    </a:lnTo>
                    <a:lnTo>
                      <a:pt x="78" y="6"/>
                    </a:lnTo>
                    <a:lnTo>
                      <a:pt x="72" y="12"/>
                    </a:lnTo>
                    <a:lnTo>
                      <a:pt x="54" y="24"/>
                    </a:lnTo>
                    <a:lnTo>
                      <a:pt x="48" y="24"/>
                    </a:lnTo>
                    <a:lnTo>
                      <a:pt x="42" y="30"/>
                    </a:lnTo>
                    <a:lnTo>
                      <a:pt x="30" y="30"/>
                    </a:lnTo>
                    <a:lnTo>
                      <a:pt x="30" y="24"/>
                    </a:lnTo>
                    <a:lnTo>
                      <a:pt x="24" y="30"/>
                    </a:lnTo>
                    <a:lnTo>
                      <a:pt x="18" y="42"/>
                    </a:lnTo>
                    <a:lnTo>
                      <a:pt x="12" y="54"/>
                    </a:lnTo>
                    <a:lnTo>
                      <a:pt x="12" y="60"/>
                    </a:lnTo>
                    <a:lnTo>
                      <a:pt x="18" y="78"/>
                    </a:lnTo>
                    <a:lnTo>
                      <a:pt x="18" y="84"/>
                    </a:lnTo>
                    <a:lnTo>
                      <a:pt x="12" y="90"/>
                    </a:lnTo>
                    <a:lnTo>
                      <a:pt x="6" y="102"/>
                    </a:lnTo>
                    <a:lnTo>
                      <a:pt x="6" y="114"/>
                    </a:lnTo>
                    <a:lnTo>
                      <a:pt x="12" y="120"/>
                    </a:lnTo>
                    <a:lnTo>
                      <a:pt x="12" y="126"/>
                    </a:lnTo>
                    <a:lnTo>
                      <a:pt x="18" y="138"/>
                    </a:lnTo>
                    <a:lnTo>
                      <a:pt x="0" y="150"/>
                    </a:lnTo>
                    <a:lnTo>
                      <a:pt x="30" y="186"/>
                    </a:lnTo>
                    <a:lnTo>
                      <a:pt x="36" y="210"/>
                    </a:lnTo>
                    <a:lnTo>
                      <a:pt x="42" y="234"/>
                    </a:lnTo>
                    <a:lnTo>
                      <a:pt x="48" y="240"/>
                    </a:lnTo>
                    <a:lnTo>
                      <a:pt x="66" y="234"/>
                    </a:lnTo>
                    <a:lnTo>
                      <a:pt x="144" y="204"/>
                    </a:lnTo>
                    <a:lnTo>
                      <a:pt x="210" y="168"/>
                    </a:lnTo>
                    <a:lnTo>
                      <a:pt x="222" y="168"/>
                    </a:lnTo>
                    <a:lnTo>
                      <a:pt x="198" y="138"/>
                    </a:lnTo>
                    <a:lnTo>
                      <a:pt x="162" y="84"/>
                    </a:lnTo>
                    <a:lnTo>
                      <a:pt x="144" y="54"/>
                    </a:lnTo>
                    <a:lnTo>
                      <a:pt x="138" y="42"/>
                    </a:lnTo>
                    <a:lnTo>
                      <a:pt x="120" y="0"/>
                    </a:lnTo>
                    <a:lnTo>
                      <a:pt x="90" y="0"/>
                    </a:lnTo>
                    <a:lnTo>
                      <a:pt x="84"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6" name="Freeform 876">
                <a:extLst>
                  <a:ext uri="{FF2B5EF4-FFF2-40B4-BE49-F238E27FC236}">
                    <a16:creationId xmlns:a16="http://schemas.microsoft.com/office/drawing/2014/main" xmlns="" id="{52F5456D-AC49-2240-8905-3FDB40DF9892}"/>
                  </a:ext>
                </a:extLst>
              </p:cNvPr>
              <p:cNvSpPr>
                <a:spLocks/>
              </p:cNvSpPr>
              <p:nvPr/>
            </p:nvSpPr>
            <p:spPr bwMode="auto">
              <a:xfrm>
                <a:off x="2365375" y="3576638"/>
                <a:ext cx="400050" cy="514350"/>
              </a:xfrm>
              <a:custGeom>
                <a:avLst/>
                <a:gdLst/>
                <a:ahLst/>
                <a:cxnLst>
                  <a:cxn ang="0">
                    <a:pos x="252" y="174"/>
                  </a:cxn>
                  <a:cxn ang="0">
                    <a:pos x="252" y="168"/>
                  </a:cxn>
                  <a:cxn ang="0">
                    <a:pos x="234" y="156"/>
                  </a:cxn>
                  <a:cxn ang="0">
                    <a:pos x="216" y="138"/>
                  </a:cxn>
                  <a:cxn ang="0">
                    <a:pos x="204" y="138"/>
                  </a:cxn>
                  <a:cxn ang="0">
                    <a:pos x="198" y="132"/>
                  </a:cxn>
                  <a:cxn ang="0">
                    <a:pos x="198" y="126"/>
                  </a:cxn>
                  <a:cxn ang="0">
                    <a:pos x="198" y="120"/>
                  </a:cxn>
                  <a:cxn ang="0">
                    <a:pos x="192" y="114"/>
                  </a:cxn>
                  <a:cxn ang="0">
                    <a:pos x="180" y="108"/>
                  </a:cxn>
                  <a:cxn ang="0">
                    <a:pos x="174" y="102"/>
                  </a:cxn>
                  <a:cxn ang="0">
                    <a:pos x="180" y="96"/>
                  </a:cxn>
                  <a:cxn ang="0">
                    <a:pos x="180" y="90"/>
                  </a:cxn>
                  <a:cxn ang="0">
                    <a:pos x="186" y="78"/>
                  </a:cxn>
                  <a:cxn ang="0">
                    <a:pos x="186" y="66"/>
                  </a:cxn>
                  <a:cxn ang="0">
                    <a:pos x="186" y="54"/>
                  </a:cxn>
                  <a:cxn ang="0">
                    <a:pos x="186" y="48"/>
                  </a:cxn>
                  <a:cxn ang="0">
                    <a:pos x="180" y="42"/>
                  </a:cxn>
                  <a:cxn ang="0">
                    <a:pos x="174" y="42"/>
                  </a:cxn>
                  <a:cxn ang="0">
                    <a:pos x="168" y="48"/>
                  </a:cxn>
                  <a:cxn ang="0">
                    <a:pos x="168" y="54"/>
                  </a:cxn>
                  <a:cxn ang="0">
                    <a:pos x="162" y="60"/>
                  </a:cxn>
                  <a:cxn ang="0">
                    <a:pos x="156" y="54"/>
                  </a:cxn>
                  <a:cxn ang="0">
                    <a:pos x="150" y="48"/>
                  </a:cxn>
                  <a:cxn ang="0">
                    <a:pos x="150" y="42"/>
                  </a:cxn>
                  <a:cxn ang="0">
                    <a:pos x="156" y="36"/>
                  </a:cxn>
                  <a:cxn ang="0">
                    <a:pos x="156" y="30"/>
                  </a:cxn>
                  <a:cxn ang="0">
                    <a:pos x="174" y="6"/>
                  </a:cxn>
                  <a:cxn ang="0">
                    <a:pos x="180" y="0"/>
                  </a:cxn>
                  <a:cxn ang="0">
                    <a:pos x="60" y="84"/>
                  </a:cxn>
                  <a:cxn ang="0">
                    <a:pos x="24" y="102"/>
                  </a:cxn>
                  <a:cxn ang="0">
                    <a:pos x="18" y="114"/>
                  </a:cxn>
                  <a:cxn ang="0">
                    <a:pos x="18" y="120"/>
                  </a:cxn>
                  <a:cxn ang="0">
                    <a:pos x="6" y="126"/>
                  </a:cxn>
                  <a:cxn ang="0">
                    <a:pos x="0" y="126"/>
                  </a:cxn>
                  <a:cxn ang="0">
                    <a:pos x="0" y="150"/>
                  </a:cxn>
                  <a:cxn ang="0">
                    <a:pos x="30" y="150"/>
                  </a:cxn>
                  <a:cxn ang="0">
                    <a:pos x="48" y="192"/>
                  </a:cxn>
                  <a:cxn ang="0">
                    <a:pos x="54" y="204"/>
                  </a:cxn>
                  <a:cxn ang="0">
                    <a:pos x="72" y="234"/>
                  </a:cxn>
                  <a:cxn ang="0">
                    <a:pos x="108" y="288"/>
                  </a:cxn>
                  <a:cxn ang="0">
                    <a:pos x="132" y="318"/>
                  </a:cxn>
                  <a:cxn ang="0">
                    <a:pos x="144" y="324"/>
                  </a:cxn>
                  <a:cxn ang="0">
                    <a:pos x="198" y="306"/>
                  </a:cxn>
                  <a:cxn ang="0">
                    <a:pos x="216" y="288"/>
                  </a:cxn>
                  <a:cxn ang="0">
                    <a:pos x="234" y="270"/>
                  </a:cxn>
                  <a:cxn ang="0">
                    <a:pos x="252" y="174"/>
                  </a:cxn>
                  <a:cxn ang="0">
                    <a:pos x="252" y="168"/>
                  </a:cxn>
                  <a:cxn ang="0">
                    <a:pos x="252" y="174"/>
                  </a:cxn>
                </a:cxnLst>
                <a:rect l="0" t="0" r="r" b="b"/>
                <a:pathLst>
                  <a:path w="252" h="324">
                    <a:moveTo>
                      <a:pt x="252" y="174"/>
                    </a:moveTo>
                    <a:lnTo>
                      <a:pt x="252" y="168"/>
                    </a:lnTo>
                    <a:lnTo>
                      <a:pt x="234" y="156"/>
                    </a:lnTo>
                    <a:lnTo>
                      <a:pt x="216" y="138"/>
                    </a:lnTo>
                    <a:lnTo>
                      <a:pt x="204" y="138"/>
                    </a:lnTo>
                    <a:lnTo>
                      <a:pt x="198" y="132"/>
                    </a:lnTo>
                    <a:lnTo>
                      <a:pt x="198" y="126"/>
                    </a:lnTo>
                    <a:lnTo>
                      <a:pt x="198" y="120"/>
                    </a:lnTo>
                    <a:lnTo>
                      <a:pt x="192" y="114"/>
                    </a:lnTo>
                    <a:lnTo>
                      <a:pt x="180" y="108"/>
                    </a:lnTo>
                    <a:lnTo>
                      <a:pt x="174" y="102"/>
                    </a:lnTo>
                    <a:lnTo>
                      <a:pt x="180" y="96"/>
                    </a:lnTo>
                    <a:lnTo>
                      <a:pt x="180" y="90"/>
                    </a:lnTo>
                    <a:lnTo>
                      <a:pt x="186" y="78"/>
                    </a:lnTo>
                    <a:lnTo>
                      <a:pt x="186" y="66"/>
                    </a:lnTo>
                    <a:lnTo>
                      <a:pt x="186" y="54"/>
                    </a:lnTo>
                    <a:lnTo>
                      <a:pt x="186" y="48"/>
                    </a:lnTo>
                    <a:lnTo>
                      <a:pt x="180" y="42"/>
                    </a:lnTo>
                    <a:lnTo>
                      <a:pt x="174" y="42"/>
                    </a:lnTo>
                    <a:lnTo>
                      <a:pt x="168" y="48"/>
                    </a:lnTo>
                    <a:lnTo>
                      <a:pt x="168" y="54"/>
                    </a:lnTo>
                    <a:lnTo>
                      <a:pt x="162" y="60"/>
                    </a:lnTo>
                    <a:lnTo>
                      <a:pt x="156" y="54"/>
                    </a:lnTo>
                    <a:lnTo>
                      <a:pt x="150" y="48"/>
                    </a:lnTo>
                    <a:lnTo>
                      <a:pt x="150" y="42"/>
                    </a:lnTo>
                    <a:lnTo>
                      <a:pt x="156" y="36"/>
                    </a:lnTo>
                    <a:lnTo>
                      <a:pt x="156" y="30"/>
                    </a:lnTo>
                    <a:lnTo>
                      <a:pt x="174" y="6"/>
                    </a:lnTo>
                    <a:lnTo>
                      <a:pt x="180" y="0"/>
                    </a:lnTo>
                    <a:lnTo>
                      <a:pt x="60" y="84"/>
                    </a:lnTo>
                    <a:lnTo>
                      <a:pt x="24" y="102"/>
                    </a:lnTo>
                    <a:lnTo>
                      <a:pt x="18" y="114"/>
                    </a:lnTo>
                    <a:lnTo>
                      <a:pt x="18" y="120"/>
                    </a:lnTo>
                    <a:lnTo>
                      <a:pt x="6" y="126"/>
                    </a:lnTo>
                    <a:lnTo>
                      <a:pt x="0" y="126"/>
                    </a:lnTo>
                    <a:lnTo>
                      <a:pt x="0" y="150"/>
                    </a:lnTo>
                    <a:lnTo>
                      <a:pt x="30" y="150"/>
                    </a:lnTo>
                    <a:lnTo>
                      <a:pt x="48" y="192"/>
                    </a:lnTo>
                    <a:lnTo>
                      <a:pt x="54" y="204"/>
                    </a:lnTo>
                    <a:lnTo>
                      <a:pt x="72" y="234"/>
                    </a:lnTo>
                    <a:lnTo>
                      <a:pt x="108" y="288"/>
                    </a:lnTo>
                    <a:lnTo>
                      <a:pt x="132" y="318"/>
                    </a:lnTo>
                    <a:lnTo>
                      <a:pt x="144" y="324"/>
                    </a:lnTo>
                    <a:lnTo>
                      <a:pt x="198" y="306"/>
                    </a:lnTo>
                    <a:lnTo>
                      <a:pt x="216" y="288"/>
                    </a:lnTo>
                    <a:lnTo>
                      <a:pt x="234" y="270"/>
                    </a:lnTo>
                    <a:lnTo>
                      <a:pt x="252" y="174"/>
                    </a:lnTo>
                    <a:lnTo>
                      <a:pt x="252" y="168"/>
                    </a:lnTo>
                    <a:lnTo>
                      <a:pt x="252" y="17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7" name="Freeform 761">
                <a:extLst>
                  <a:ext uri="{FF2B5EF4-FFF2-40B4-BE49-F238E27FC236}">
                    <a16:creationId xmlns:a16="http://schemas.microsoft.com/office/drawing/2014/main" xmlns="" id="{10659B89-944B-FD43-9C2E-4CF1FF4E693E}"/>
                  </a:ext>
                </a:extLst>
              </p:cNvPr>
              <p:cNvSpPr>
                <a:spLocks/>
              </p:cNvSpPr>
              <p:nvPr/>
            </p:nvSpPr>
            <p:spPr bwMode="auto">
              <a:xfrm>
                <a:off x="5413375" y="1395413"/>
                <a:ext cx="295275" cy="447675"/>
              </a:xfrm>
              <a:custGeom>
                <a:avLst/>
                <a:gdLst/>
                <a:ahLst/>
                <a:cxnLst>
                  <a:cxn ang="0">
                    <a:pos x="168" y="54"/>
                  </a:cxn>
                  <a:cxn ang="0">
                    <a:pos x="174" y="114"/>
                  </a:cxn>
                  <a:cxn ang="0">
                    <a:pos x="186" y="204"/>
                  </a:cxn>
                  <a:cxn ang="0">
                    <a:pos x="174" y="264"/>
                  </a:cxn>
                  <a:cxn ang="0">
                    <a:pos x="168" y="264"/>
                  </a:cxn>
                  <a:cxn ang="0">
                    <a:pos x="162" y="270"/>
                  </a:cxn>
                  <a:cxn ang="0">
                    <a:pos x="150" y="276"/>
                  </a:cxn>
                  <a:cxn ang="0">
                    <a:pos x="150" y="282"/>
                  </a:cxn>
                  <a:cxn ang="0">
                    <a:pos x="96" y="246"/>
                  </a:cxn>
                  <a:cxn ang="0">
                    <a:pos x="90" y="228"/>
                  </a:cxn>
                  <a:cxn ang="0">
                    <a:pos x="78" y="228"/>
                  </a:cxn>
                  <a:cxn ang="0">
                    <a:pos x="66" y="222"/>
                  </a:cxn>
                  <a:cxn ang="0">
                    <a:pos x="72" y="222"/>
                  </a:cxn>
                  <a:cxn ang="0">
                    <a:pos x="72" y="210"/>
                  </a:cxn>
                  <a:cxn ang="0">
                    <a:pos x="72" y="204"/>
                  </a:cxn>
                  <a:cxn ang="0">
                    <a:pos x="66" y="198"/>
                  </a:cxn>
                  <a:cxn ang="0">
                    <a:pos x="60" y="198"/>
                  </a:cxn>
                  <a:cxn ang="0">
                    <a:pos x="54" y="192"/>
                  </a:cxn>
                  <a:cxn ang="0">
                    <a:pos x="36" y="192"/>
                  </a:cxn>
                  <a:cxn ang="0">
                    <a:pos x="30" y="198"/>
                  </a:cxn>
                  <a:cxn ang="0">
                    <a:pos x="24" y="192"/>
                  </a:cxn>
                  <a:cxn ang="0">
                    <a:pos x="18" y="180"/>
                  </a:cxn>
                  <a:cxn ang="0">
                    <a:pos x="18" y="168"/>
                  </a:cxn>
                  <a:cxn ang="0">
                    <a:pos x="24" y="162"/>
                  </a:cxn>
                  <a:cxn ang="0">
                    <a:pos x="36" y="156"/>
                  </a:cxn>
                  <a:cxn ang="0">
                    <a:pos x="42" y="150"/>
                  </a:cxn>
                  <a:cxn ang="0">
                    <a:pos x="42" y="144"/>
                  </a:cxn>
                  <a:cxn ang="0">
                    <a:pos x="42" y="132"/>
                  </a:cxn>
                  <a:cxn ang="0">
                    <a:pos x="36" y="120"/>
                  </a:cxn>
                  <a:cxn ang="0">
                    <a:pos x="30" y="114"/>
                  </a:cxn>
                  <a:cxn ang="0">
                    <a:pos x="12" y="84"/>
                  </a:cxn>
                  <a:cxn ang="0">
                    <a:pos x="0" y="72"/>
                  </a:cxn>
                  <a:cxn ang="0">
                    <a:pos x="6" y="66"/>
                  </a:cxn>
                  <a:cxn ang="0">
                    <a:pos x="6" y="60"/>
                  </a:cxn>
                  <a:cxn ang="0">
                    <a:pos x="12" y="54"/>
                  </a:cxn>
                  <a:cxn ang="0">
                    <a:pos x="42" y="36"/>
                  </a:cxn>
                  <a:cxn ang="0">
                    <a:pos x="54" y="30"/>
                  </a:cxn>
                  <a:cxn ang="0">
                    <a:pos x="66" y="24"/>
                  </a:cxn>
                  <a:cxn ang="0">
                    <a:pos x="72" y="18"/>
                  </a:cxn>
                  <a:cxn ang="0">
                    <a:pos x="78" y="12"/>
                  </a:cxn>
                  <a:cxn ang="0">
                    <a:pos x="78" y="6"/>
                  </a:cxn>
                  <a:cxn ang="0">
                    <a:pos x="84" y="0"/>
                  </a:cxn>
                  <a:cxn ang="0">
                    <a:pos x="96" y="0"/>
                  </a:cxn>
                  <a:cxn ang="0">
                    <a:pos x="102" y="6"/>
                  </a:cxn>
                  <a:cxn ang="0">
                    <a:pos x="108" y="12"/>
                  </a:cxn>
                  <a:cxn ang="0">
                    <a:pos x="114" y="18"/>
                  </a:cxn>
                  <a:cxn ang="0">
                    <a:pos x="120" y="30"/>
                  </a:cxn>
                  <a:cxn ang="0">
                    <a:pos x="126" y="36"/>
                  </a:cxn>
                  <a:cxn ang="0">
                    <a:pos x="138" y="36"/>
                  </a:cxn>
                  <a:cxn ang="0">
                    <a:pos x="144" y="36"/>
                  </a:cxn>
                  <a:cxn ang="0">
                    <a:pos x="156" y="48"/>
                  </a:cxn>
                  <a:cxn ang="0">
                    <a:pos x="168" y="54"/>
                  </a:cxn>
                </a:cxnLst>
                <a:rect l="0" t="0" r="r" b="b"/>
                <a:pathLst>
                  <a:path w="186" h="282">
                    <a:moveTo>
                      <a:pt x="168" y="54"/>
                    </a:moveTo>
                    <a:lnTo>
                      <a:pt x="174" y="114"/>
                    </a:lnTo>
                    <a:lnTo>
                      <a:pt x="186" y="204"/>
                    </a:lnTo>
                    <a:lnTo>
                      <a:pt x="174" y="264"/>
                    </a:lnTo>
                    <a:lnTo>
                      <a:pt x="168" y="264"/>
                    </a:lnTo>
                    <a:lnTo>
                      <a:pt x="162" y="270"/>
                    </a:lnTo>
                    <a:lnTo>
                      <a:pt x="150" y="276"/>
                    </a:lnTo>
                    <a:lnTo>
                      <a:pt x="150" y="282"/>
                    </a:lnTo>
                    <a:lnTo>
                      <a:pt x="96" y="246"/>
                    </a:lnTo>
                    <a:lnTo>
                      <a:pt x="90" y="228"/>
                    </a:lnTo>
                    <a:lnTo>
                      <a:pt x="78" y="228"/>
                    </a:lnTo>
                    <a:lnTo>
                      <a:pt x="66" y="222"/>
                    </a:lnTo>
                    <a:lnTo>
                      <a:pt x="72" y="222"/>
                    </a:lnTo>
                    <a:lnTo>
                      <a:pt x="72" y="210"/>
                    </a:lnTo>
                    <a:lnTo>
                      <a:pt x="72" y="204"/>
                    </a:lnTo>
                    <a:lnTo>
                      <a:pt x="66" y="198"/>
                    </a:lnTo>
                    <a:lnTo>
                      <a:pt x="60" y="198"/>
                    </a:lnTo>
                    <a:lnTo>
                      <a:pt x="54" y="192"/>
                    </a:lnTo>
                    <a:lnTo>
                      <a:pt x="36" y="192"/>
                    </a:lnTo>
                    <a:lnTo>
                      <a:pt x="30" y="198"/>
                    </a:lnTo>
                    <a:lnTo>
                      <a:pt x="24" y="192"/>
                    </a:lnTo>
                    <a:lnTo>
                      <a:pt x="18" y="180"/>
                    </a:lnTo>
                    <a:lnTo>
                      <a:pt x="18" y="168"/>
                    </a:lnTo>
                    <a:lnTo>
                      <a:pt x="24" y="162"/>
                    </a:lnTo>
                    <a:lnTo>
                      <a:pt x="36" y="156"/>
                    </a:lnTo>
                    <a:lnTo>
                      <a:pt x="42" y="150"/>
                    </a:lnTo>
                    <a:lnTo>
                      <a:pt x="42" y="144"/>
                    </a:lnTo>
                    <a:lnTo>
                      <a:pt x="42" y="132"/>
                    </a:lnTo>
                    <a:lnTo>
                      <a:pt x="36" y="120"/>
                    </a:lnTo>
                    <a:lnTo>
                      <a:pt x="30" y="114"/>
                    </a:lnTo>
                    <a:lnTo>
                      <a:pt x="12" y="84"/>
                    </a:lnTo>
                    <a:lnTo>
                      <a:pt x="0" y="72"/>
                    </a:lnTo>
                    <a:lnTo>
                      <a:pt x="6" y="66"/>
                    </a:lnTo>
                    <a:lnTo>
                      <a:pt x="6" y="60"/>
                    </a:lnTo>
                    <a:lnTo>
                      <a:pt x="12" y="54"/>
                    </a:lnTo>
                    <a:lnTo>
                      <a:pt x="42" y="36"/>
                    </a:lnTo>
                    <a:lnTo>
                      <a:pt x="54" y="30"/>
                    </a:lnTo>
                    <a:lnTo>
                      <a:pt x="66" y="24"/>
                    </a:lnTo>
                    <a:lnTo>
                      <a:pt x="72" y="18"/>
                    </a:lnTo>
                    <a:lnTo>
                      <a:pt x="78" y="12"/>
                    </a:lnTo>
                    <a:lnTo>
                      <a:pt x="78" y="6"/>
                    </a:lnTo>
                    <a:lnTo>
                      <a:pt x="84" y="0"/>
                    </a:lnTo>
                    <a:lnTo>
                      <a:pt x="96" y="0"/>
                    </a:lnTo>
                    <a:lnTo>
                      <a:pt x="102" y="6"/>
                    </a:lnTo>
                    <a:lnTo>
                      <a:pt x="108" y="12"/>
                    </a:lnTo>
                    <a:lnTo>
                      <a:pt x="114" y="18"/>
                    </a:lnTo>
                    <a:lnTo>
                      <a:pt x="120" y="30"/>
                    </a:lnTo>
                    <a:lnTo>
                      <a:pt x="126" y="36"/>
                    </a:lnTo>
                    <a:lnTo>
                      <a:pt x="138" y="36"/>
                    </a:lnTo>
                    <a:lnTo>
                      <a:pt x="144" y="36"/>
                    </a:lnTo>
                    <a:lnTo>
                      <a:pt x="156" y="48"/>
                    </a:lnTo>
                    <a:lnTo>
                      <a:pt x="168" y="5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8" name="Freeform 767">
                <a:extLst>
                  <a:ext uri="{FF2B5EF4-FFF2-40B4-BE49-F238E27FC236}">
                    <a16:creationId xmlns:a16="http://schemas.microsoft.com/office/drawing/2014/main" xmlns="" id="{90329966-93EE-F94E-AA38-884233AEBBC5}"/>
                  </a:ext>
                </a:extLst>
              </p:cNvPr>
              <p:cNvSpPr>
                <a:spLocks/>
              </p:cNvSpPr>
              <p:nvPr/>
            </p:nvSpPr>
            <p:spPr bwMode="auto">
              <a:xfrm>
                <a:off x="6289675" y="1833563"/>
                <a:ext cx="352425" cy="381000"/>
              </a:xfrm>
              <a:custGeom>
                <a:avLst/>
                <a:gdLst/>
                <a:ahLst/>
                <a:cxnLst>
                  <a:cxn ang="0">
                    <a:pos x="42" y="210"/>
                  </a:cxn>
                  <a:cxn ang="0">
                    <a:pos x="84" y="240"/>
                  </a:cxn>
                  <a:cxn ang="0">
                    <a:pos x="162" y="204"/>
                  </a:cxn>
                  <a:cxn ang="0">
                    <a:pos x="216" y="180"/>
                  </a:cxn>
                  <a:cxn ang="0">
                    <a:pos x="222" y="114"/>
                  </a:cxn>
                  <a:cxn ang="0">
                    <a:pos x="210" y="96"/>
                  </a:cxn>
                  <a:cxn ang="0">
                    <a:pos x="204" y="102"/>
                  </a:cxn>
                  <a:cxn ang="0">
                    <a:pos x="198" y="102"/>
                  </a:cxn>
                  <a:cxn ang="0">
                    <a:pos x="192" y="102"/>
                  </a:cxn>
                  <a:cxn ang="0">
                    <a:pos x="186" y="102"/>
                  </a:cxn>
                  <a:cxn ang="0">
                    <a:pos x="180" y="96"/>
                  </a:cxn>
                  <a:cxn ang="0">
                    <a:pos x="174" y="96"/>
                  </a:cxn>
                  <a:cxn ang="0">
                    <a:pos x="162" y="90"/>
                  </a:cxn>
                  <a:cxn ang="0">
                    <a:pos x="150" y="90"/>
                  </a:cxn>
                  <a:cxn ang="0">
                    <a:pos x="144" y="90"/>
                  </a:cxn>
                  <a:cxn ang="0">
                    <a:pos x="132" y="84"/>
                  </a:cxn>
                  <a:cxn ang="0">
                    <a:pos x="132" y="78"/>
                  </a:cxn>
                  <a:cxn ang="0">
                    <a:pos x="126" y="72"/>
                  </a:cxn>
                  <a:cxn ang="0">
                    <a:pos x="126" y="60"/>
                  </a:cxn>
                  <a:cxn ang="0">
                    <a:pos x="120" y="48"/>
                  </a:cxn>
                  <a:cxn ang="0">
                    <a:pos x="114" y="48"/>
                  </a:cxn>
                  <a:cxn ang="0">
                    <a:pos x="108" y="42"/>
                  </a:cxn>
                  <a:cxn ang="0">
                    <a:pos x="96" y="42"/>
                  </a:cxn>
                  <a:cxn ang="0">
                    <a:pos x="90" y="36"/>
                  </a:cxn>
                  <a:cxn ang="0">
                    <a:pos x="90" y="30"/>
                  </a:cxn>
                  <a:cxn ang="0">
                    <a:pos x="84" y="18"/>
                  </a:cxn>
                  <a:cxn ang="0">
                    <a:pos x="78" y="6"/>
                  </a:cxn>
                  <a:cxn ang="0">
                    <a:pos x="72" y="6"/>
                  </a:cxn>
                  <a:cxn ang="0">
                    <a:pos x="60" y="0"/>
                  </a:cxn>
                  <a:cxn ang="0">
                    <a:pos x="48" y="0"/>
                  </a:cxn>
                  <a:cxn ang="0">
                    <a:pos x="48" y="12"/>
                  </a:cxn>
                  <a:cxn ang="0">
                    <a:pos x="0" y="138"/>
                  </a:cxn>
                  <a:cxn ang="0">
                    <a:pos x="18" y="144"/>
                  </a:cxn>
                  <a:cxn ang="0">
                    <a:pos x="24" y="180"/>
                  </a:cxn>
                  <a:cxn ang="0">
                    <a:pos x="36" y="204"/>
                  </a:cxn>
                  <a:cxn ang="0">
                    <a:pos x="42" y="210"/>
                  </a:cxn>
                </a:cxnLst>
                <a:rect l="0" t="0" r="r" b="b"/>
                <a:pathLst>
                  <a:path w="222" h="240">
                    <a:moveTo>
                      <a:pt x="42" y="210"/>
                    </a:moveTo>
                    <a:lnTo>
                      <a:pt x="84" y="240"/>
                    </a:lnTo>
                    <a:lnTo>
                      <a:pt x="162" y="204"/>
                    </a:lnTo>
                    <a:lnTo>
                      <a:pt x="216" y="180"/>
                    </a:lnTo>
                    <a:lnTo>
                      <a:pt x="222" y="114"/>
                    </a:lnTo>
                    <a:lnTo>
                      <a:pt x="210" y="96"/>
                    </a:lnTo>
                    <a:lnTo>
                      <a:pt x="204" y="102"/>
                    </a:lnTo>
                    <a:lnTo>
                      <a:pt x="198" y="102"/>
                    </a:lnTo>
                    <a:lnTo>
                      <a:pt x="192" y="102"/>
                    </a:lnTo>
                    <a:lnTo>
                      <a:pt x="186" y="102"/>
                    </a:lnTo>
                    <a:lnTo>
                      <a:pt x="180" y="96"/>
                    </a:lnTo>
                    <a:lnTo>
                      <a:pt x="174" y="96"/>
                    </a:lnTo>
                    <a:lnTo>
                      <a:pt x="162" y="90"/>
                    </a:lnTo>
                    <a:lnTo>
                      <a:pt x="150" y="90"/>
                    </a:lnTo>
                    <a:lnTo>
                      <a:pt x="144" y="90"/>
                    </a:lnTo>
                    <a:lnTo>
                      <a:pt x="132" y="84"/>
                    </a:lnTo>
                    <a:lnTo>
                      <a:pt x="132" y="78"/>
                    </a:lnTo>
                    <a:lnTo>
                      <a:pt x="126" y="72"/>
                    </a:lnTo>
                    <a:lnTo>
                      <a:pt x="126" y="60"/>
                    </a:lnTo>
                    <a:lnTo>
                      <a:pt x="120" y="48"/>
                    </a:lnTo>
                    <a:lnTo>
                      <a:pt x="114" y="48"/>
                    </a:lnTo>
                    <a:lnTo>
                      <a:pt x="108" y="42"/>
                    </a:lnTo>
                    <a:lnTo>
                      <a:pt x="96" y="42"/>
                    </a:lnTo>
                    <a:lnTo>
                      <a:pt x="90" y="36"/>
                    </a:lnTo>
                    <a:lnTo>
                      <a:pt x="90" y="30"/>
                    </a:lnTo>
                    <a:lnTo>
                      <a:pt x="84" y="18"/>
                    </a:lnTo>
                    <a:lnTo>
                      <a:pt x="78" y="6"/>
                    </a:lnTo>
                    <a:lnTo>
                      <a:pt x="72" y="6"/>
                    </a:lnTo>
                    <a:lnTo>
                      <a:pt x="60" y="0"/>
                    </a:lnTo>
                    <a:lnTo>
                      <a:pt x="48" y="0"/>
                    </a:lnTo>
                    <a:lnTo>
                      <a:pt x="48" y="12"/>
                    </a:lnTo>
                    <a:lnTo>
                      <a:pt x="0" y="138"/>
                    </a:lnTo>
                    <a:lnTo>
                      <a:pt x="18" y="144"/>
                    </a:lnTo>
                    <a:lnTo>
                      <a:pt x="24" y="180"/>
                    </a:lnTo>
                    <a:lnTo>
                      <a:pt x="36" y="204"/>
                    </a:lnTo>
                    <a:lnTo>
                      <a:pt x="42" y="21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199" name="Freeform 773">
                <a:extLst>
                  <a:ext uri="{FF2B5EF4-FFF2-40B4-BE49-F238E27FC236}">
                    <a16:creationId xmlns:a16="http://schemas.microsoft.com/office/drawing/2014/main" xmlns="" id="{40B43E49-C7DC-394D-BFA4-D95272256E36}"/>
                  </a:ext>
                </a:extLst>
              </p:cNvPr>
              <p:cNvSpPr>
                <a:spLocks/>
              </p:cNvSpPr>
              <p:nvPr/>
            </p:nvSpPr>
            <p:spPr bwMode="auto">
              <a:xfrm>
                <a:off x="5584825" y="2185988"/>
                <a:ext cx="333375" cy="466725"/>
              </a:xfrm>
              <a:custGeom>
                <a:avLst/>
                <a:gdLst/>
                <a:ahLst/>
                <a:cxnLst>
                  <a:cxn ang="0">
                    <a:pos x="0" y="114"/>
                  </a:cxn>
                  <a:cxn ang="0">
                    <a:pos x="24" y="96"/>
                  </a:cxn>
                  <a:cxn ang="0">
                    <a:pos x="54" y="60"/>
                  </a:cxn>
                  <a:cxn ang="0">
                    <a:pos x="72" y="48"/>
                  </a:cxn>
                  <a:cxn ang="0">
                    <a:pos x="96" y="18"/>
                  </a:cxn>
                  <a:cxn ang="0">
                    <a:pos x="108" y="0"/>
                  </a:cxn>
                  <a:cxn ang="0">
                    <a:pos x="114" y="24"/>
                  </a:cxn>
                  <a:cxn ang="0">
                    <a:pos x="126" y="36"/>
                  </a:cxn>
                  <a:cxn ang="0">
                    <a:pos x="126" y="48"/>
                  </a:cxn>
                  <a:cxn ang="0">
                    <a:pos x="156" y="66"/>
                  </a:cxn>
                  <a:cxn ang="0">
                    <a:pos x="162" y="78"/>
                  </a:cxn>
                  <a:cxn ang="0">
                    <a:pos x="168" y="90"/>
                  </a:cxn>
                  <a:cxn ang="0">
                    <a:pos x="168" y="114"/>
                  </a:cxn>
                  <a:cxn ang="0">
                    <a:pos x="186" y="144"/>
                  </a:cxn>
                  <a:cxn ang="0">
                    <a:pos x="180" y="162"/>
                  </a:cxn>
                  <a:cxn ang="0">
                    <a:pos x="186" y="168"/>
                  </a:cxn>
                  <a:cxn ang="0">
                    <a:pos x="186" y="174"/>
                  </a:cxn>
                  <a:cxn ang="0">
                    <a:pos x="192" y="174"/>
                  </a:cxn>
                  <a:cxn ang="0">
                    <a:pos x="192" y="180"/>
                  </a:cxn>
                  <a:cxn ang="0">
                    <a:pos x="198" y="186"/>
                  </a:cxn>
                  <a:cxn ang="0">
                    <a:pos x="192" y="192"/>
                  </a:cxn>
                  <a:cxn ang="0">
                    <a:pos x="198" y="210"/>
                  </a:cxn>
                  <a:cxn ang="0">
                    <a:pos x="210" y="216"/>
                  </a:cxn>
                  <a:cxn ang="0">
                    <a:pos x="78" y="282"/>
                  </a:cxn>
                  <a:cxn ang="0">
                    <a:pos x="78" y="294"/>
                  </a:cxn>
                  <a:cxn ang="0">
                    <a:pos x="72" y="294"/>
                  </a:cxn>
                  <a:cxn ang="0">
                    <a:pos x="66" y="294"/>
                  </a:cxn>
                  <a:cxn ang="0">
                    <a:pos x="60" y="288"/>
                  </a:cxn>
                  <a:cxn ang="0">
                    <a:pos x="60" y="282"/>
                  </a:cxn>
                  <a:cxn ang="0">
                    <a:pos x="60" y="270"/>
                  </a:cxn>
                  <a:cxn ang="0">
                    <a:pos x="60" y="252"/>
                  </a:cxn>
                  <a:cxn ang="0">
                    <a:pos x="60" y="246"/>
                  </a:cxn>
                  <a:cxn ang="0">
                    <a:pos x="54" y="246"/>
                  </a:cxn>
                  <a:cxn ang="0">
                    <a:pos x="48" y="246"/>
                  </a:cxn>
                  <a:cxn ang="0">
                    <a:pos x="42" y="246"/>
                  </a:cxn>
                  <a:cxn ang="0">
                    <a:pos x="24" y="246"/>
                  </a:cxn>
                  <a:cxn ang="0">
                    <a:pos x="18" y="240"/>
                  </a:cxn>
                  <a:cxn ang="0">
                    <a:pos x="12" y="234"/>
                  </a:cxn>
                  <a:cxn ang="0">
                    <a:pos x="0" y="114"/>
                  </a:cxn>
                </a:cxnLst>
                <a:rect l="0" t="0" r="r" b="b"/>
                <a:pathLst>
                  <a:path w="210" h="294">
                    <a:moveTo>
                      <a:pt x="0" y="114"/>
                    </a:moveTo>
                    <a:lnTo>
                      <a:pt x="24" y="96"/>
                    </a:lnTo>
                    <a:lnTo>
                      <a:pt x="54" y="60"/>
                    </a:lnTo>
                    <a:lnTo>
                      <a:pt x="72" y="48"/>
                    </a:lnTo>
                    <a:lnTo>
                      <a:pt x="96" y="18"/>
                    </a:lnTo>
                    <a:lnTo>
                      <a:pt x="108" y="0"/>
                    </a:lnTo>
                    <a:lnTo>
                      <a:pt x="114" y="24"/>
                    </a:lnTo>
                    <a:lnTo>
                      <a:pt x="126" y="36"/>
                    </a:lnTo>
                    <a:lnTo>
                      <a:pt x="126" y="48"/>
                    </a:lnTo>
                    <a:lnTo>
                      <a:pt x="156" y="66"/>
                    </a:lnTo>
                    <a:lnTo>
                      <a:pt x="162" y="78"/>
                    </a:lnTo>
                    <a:lnTo>
                      <a:pt x="168" y="90"/>
                    </a:lnTo>
                    <a:lnTo>
                      <a:pt x="168" y="114"/>
                    </a:lnTo>
                    <a:lnTo>
                      <a:pt x="186" y="144"/>
                    </a:lnTo>
                    <a:lnTo>
                      <a:pt x="180" y="162"/>
                    </a:lnTo>
                    <a:lnTo>
                      <a:pt x="186" y="168"/>
                    </a:lnTo>
                    <a:lnTo>
                      <a:pt x="186" y="174"/>
                    </a:lnTo>
                    <a:lnTo>
                      <a:pt x="192" y="174"/>
                    </a:lnTo>
                    <a:lnTo>
                      <a:pt x="192" y="180"/>
                    </a:lnTo>
                    <a:lnTo>
                      <a:pt x="198" y="186"/>
                    </a:lnTo>
                    <a:lnTo>
                      <a:pt x="192" y="192"/>
                    </a:lnTo>
                    <a:lnTo>
                      <a:pt x="198" y="210"/>
                    </a:lnTo>
                    <a:lnTo>
                      <a:pt x="210" y="216"/>
                    </a:lnTo>
                    <a:lnTo>
                      <a:pt x="78" y="282"/>
                    </a:lnTo>
                    <a:lnTo>
                      <a:pt x="78" y="294"/>
                    </a:lnTo>
                    <a:lnTo>
                      <a:pt x="72" y="294"/>
                    </a:lnTo>
                    <a:lnTo>
                      <a:pt x="66" y="294"/>
                    </a:lnTo>
                    <a:lnTo>
                      <a:pt x="60" y="288"/>
                    </a:lnTo>
                    <a:lnTo>
                      <a:pt x="60" y="282"/>
                    </a:lnTo>
                    <a:lnTo>
                      <a:pt x="60" y="270"/>
                    </a:lnTo>
                    <a:lnTo>
                      <a:pt x="60" y="252"/>
                    </a:lnTo>
                    <a:lnTo>
                      <a:pt x="60" y="246"/>
                    </a:lnTo>
                    <a:lnTo>
                      <a:pt x="54" y="246"/>
                    </a:lnTo>
                    <a:lnTo>
                      <a:pt x="48" y="246"/>
                    </a:lnTo>
                    <a:lnTo>
                      <a:pt x="42" y="246"/>
                    </a:lnTo>
                    <a:lnTo>
                      <a:pt x="24" y="246"/>
                    </a:lnTo>
                    <a:lnTo>
                      <a:pt x="18" y="240"/>
                    </a:lnTo>
                    <a:lnTo>
                      <a:pt x="12" y="234"/>
                    </a:lnTo>
                    <a:lnTo>
                      <a:pt x="0" y="114"/>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0" name="Freeform 794">
                <a:extLst>
                  <a:ext uri="{FF2B5EF4-FFF2-40B4-BE49-F238E27FC236}">
                    <a16:creationId xmlns:a16="http://schemas.microsoft.com/office/drawing/2014/main" xmlns="" id="{D82555A6-4A87-9542-9A68-7190B6FEFCB1}"/>
                  </a:ext>
                </a:extLst>
              </p:cNvPr>
              <p:cNvSpPr>
                <a:spLocks/>
              </p:cNvSpPr>
              <p:nvPr/>
            </p:nvSpPr>
            <p:spPr bwMode="auto">
              <a:xfrm>
                <a:off x="5670550" y="2528888"/>
                <a:ext cx="361950" cy="447675"/>
              </a:xfrm>
              <a:custGeom>
                <a:avLst/>
                <a:gdLst/>
                <a:ahLst/>
                <a:cxnLst>
                  <a:cxn ang="0">
                    <a:pos x="12" y="168"/>
                  </a:cxn>
                  <a:cxn ang="0">
                    <a:pos x="42" y="174"/>
                  </a:cxn>
                  <a:cxn ang="0">
                    <a:pos x="102" y="204"/>
                  </a:cxn>
                  <a:cxn ang="0">
                    <a:pos x="114" y="210"/>
                  </a:cxn>
                  <a:cxn ang="0">
                    <a:pos x="120" y="222"/>
                  </a:cxn>
                  <a:cxn ang="0">
                    <a:pos x="132" y="234"/>
                  </a:cxn>
                  <a:cxn ang="0">
                    <a:pos x="144" y="264"/>
                  </a:cxn>
                  <a:cxn ang="0">
                    <a:pos x="144" y="282"/>
                  </a:cxn>
                  <a:cxn ang="0">
                    <a:pos x="144" y="270"/>
                  </a:cxn>
                  <a:cxn ang="0">
                    <a:pos x="150" y="264"/>
                  </a:cxn>
                  <a:cxn ang="0">
                    <a:pos x="150" y="258"/>
                  </a:cxn>
                  <a:cxn ang="0">
                    <a:pos x="156" y="258"/>
                  </a:cxn>
                  <a:cxn ang="0">
                    <a:pos x="162" y="258"/>
                  </a:cxn>
                  <a:cxn ang="0">
                    <a:pos x="162" y="252"/>
                  </a:cxn>
                  <a:cxn ang="0">
                    <a:pos x="168" y="246"/>
                  </a:cxn>
                  <a:cxn ang="0">
                    <a:pos x="174" y="240"/>
                  </a:cxn>
                  <a:cxn ang="0">
                    <a:pos x="180" y="246"/>
                  </a:cxn>
                  <a:cxn ang="0">
                    <a:pos x="186" y="246"/>
                  </a:cxn>
                  <a:cxn ang="0">
                    <a:pos x="192" y="252"/>
                  </a:cxn>
                  <a:cxn ang="0">
                    <a:pos x="198" y="252"/>
                  </a:cxn>
                  <a:cxn ang="0">
                    <a:pos x="198" y="246"/>
                  </a:cxn>
                  <a:cxn ang="0">
                    <a:pos x="192" y="240"/>
                  </a:cxn>
                  <a:cxn ang="0">
                    <a:pos x="192" y="234"/>
                  </a:cxn>
                  <a:cxn ang="0">
                    <a:pos x="192" y="228"/>
                  </a:cxn>
                  <a:cxn ang="0">
                    <a:pos x="198" y="222"/>
                  </a:cxn>
                  <a:cxn ang="0">
                    <a:pos x="204" y="222"/>
                  </a:cxn>
                  <a:cxn ang="0">
                    <a:pos x="204" y="216"/>
                  </a:cxn>
                  <a:cxn ang="0">
                    <a:pos x="210" y="210"/>
                  </a:cxn>
                  <a:cxn ang="0">
                    <a:pos x="210" y="204"/>
                  </a:cxn>
                  <a:cxn ang="0">
                    <a:pos x="204" y="186"/>
                  </a:cxn>
                  <a:cxn ang="0">
                    <a:pos x="204" y="174"/>
                  </a:cxn>
                  <a:cxn ang="0">
                    <a:pos x="204" y="168"/>
                  </a:cxn>
                  <a:cxn ang="0">
                    <a:pos x="210" y="162"/>
                  </a:cxn>
                  <a:cxn ang="0">
                    <a:pos x="210" y="156"/>
                  </a:cxn>
                  <a:cxn ang="0">
                    <a:pos x="222" y="150"/>
                  </a:cxn>
                  <a:cxn ang="0">
                    <a:pos x="228" y="150"/>
                  </a:cxn>
                  <a:cxn ang="0">
                    <a:pos x="228" y="144"/>
                  </a:cxn>
                  <a:cxn ang="0">
                    <a:pos x="228" y="138"/>
                  </a:cxn>
                  <a:cxn ang="0">
                    <a:pos x="228" y="126"/>
                  </a:cxn>
                  <a:cxn ang="0">
                    <a:pos x="228" y="108"/>
                  </a:cxn>
                  <a:cxn ang="0">
                    <a:pos x="228" y="102"/>
                  </a:cxn>
                  <a:cxn ang="0">
                    <a:pos x="222" y="90"/>
                  </a:cxn>
                  <a:cxn ang="0">
                    <a:pos x="216" y="90"/>
                  </a:cxn>
                  <a:cxn ang="0">
                    <a:pos x="210" y="90"/>
                  </a:cxn>
                  <a:cxn ang="0">
                    <a:pos x="198" y="90"/>
                  </a:cxn>
                  <a:cxn ang="0">
                    <a:pos x="192" y="90"/>
                  </a:cxn>
                  <a:cxn ang="0">
                    <a:pos x="180" y="90"/>
                  </a:cxn>
                  <a:cxn ang="0">
                    <a:pos x="174" y="84"/>
                  </a:cxn>
                  <a:cxn ang="0">
                    <a:pos x="174" y="78"/>
                  </a:cxn>
                  <a:cxn ang="0">
                    <a:pos x="174" y="66"/>
                  </a:cxn>
                  <a:cxn ang="0">
                    <a:pos x="174" y="54"/>
                  </a:cxn>
                  <a:cxn ang="0">
                    <a:pos x="174" y="36"/>
                  </a:cxn>
                  <a:cxn ang="0">
                    <a:pos x="180" y="30"/>
                  </a:cxn>
                  <a:cxn ang="0">
                    <a:pos x="180" y="24"/>
                  </a:cxn>
                  <a:cxn ang="0">
                    <a:pos x="180" y="18"/>
                  </a:cxn>
                  <a:cxn ang="0">
                    <a:pos x="180" y="12"/>
                  </a:cxn>
                  <a:cxn ang="0">
                    <a:pos x="174" y="6"/>
                  </a:cxn>
                  <a:cxn ang="0">
                    <a:pos x="168" y="0"/>
                  </a:cxn>
                  <a:cxn ang="0">
                    <a:pos x="156" y="0"/>
                  </a:cxn>
                  <a:cxn ang="0">
                    <a:pos x="24" y="66"/>
                  </a:cxn>
                  <a:cxn ang="0">
                    <a:pos x="24" y="78"/>
                  </a:cxn>
                  <a:cxn ang="0">
                    <a:pos x="0" y="162"/>
                  </a:cxn>
                  <a:cxn ang="0">
                    <a:pos x="12" y="168"/>
                  </a:cxn>
                </a:cxnLst>
                <a:rect l="0" t="0" r="r" b="b"/>
                <a:pathLst>
                  <a:path w="228" h="282">
                    <a:moveTo>
                      <a:pt x="12" y="168"/>
                    </a:moveTo>
                    <a:lnTo>
                      <a:pt x="42" y="174"/>
                    </a:lnTo>
                    <a:lnTo>
                      <a:pt x="102" y="204"/>
                    </a:lnTo>
                    <a:lnTo>
                      <a:pt x="114" y="210"/>
                    </a:lnTo>
                    <a:lnTo>
                      <a:pt x="120" y="222"/>
                    </a:lnTo>
                    <a:lnTo>
                      <a:pt x="132" y="234"/>
                    </a:lnTo>
                    <a:lnTo>
                      <a:pt x="144" y="264"/>
                    </a:lnTo>
                    <a:lnTo>
                      <a:pt x="144" y="282"/>
                    </a:lnTo>
                    <a:lnTo>
                      <a:pt x="144" y="270"/>
                    </a:lnTo>
                    <a:lnTo>
                      <a:pt x="150" y="264"/>
                    </a:lnTo>
                    <a:lnTo>
                      <a:pt x="150" y="258"/>
                    </a:lnTo>
                    <a:lnTo>
                      <a:pt x="156" y="258"/>
                    </a:lnTo>
                    <a:lnTo>
                      <a:pt x="162" y="258"/>
                    </a:lnTo>
                    <a:lnTo>
                      <a:pt x="162" y="252"/>
                    </a:lnTo>
                    <a:lnTo>
                      <a:pt x="168" y="246"/>
                    </a:lnTo>
                    <a:lnTo>
                      <a:pt x="174" y="240"/>
                    </a:lnTo>
                    <a:lnTo>
                      <a:pt x="180" y="246"/>
                    </a:lnTo>
                    <a:lnTo>
                      <a:pt x="186" y="246"/>
                    </a:lnTo>
                    <a:lnTo>
                      <a:pt x="192" y="252"/>
                    </a:lnTo>
                    <a:lnTo>
                      <a:pt x="198" y="252"/>
                    </a:lnTo>
                    <a:lnTo>
                      <a:pt x="198" y="246"/>
                    </a:lnTo>
                    <a:lnTo>
                      <a:pt x="192" y="240"/>
                    </a:lnTo>
                    <a:lnTo>
                      <a:pt x="192" y="234"/>
                    </a:lnTo>
                    <a:lnTo>
                      <a:pt x="192" y="228"/>
                    </a:lnTo>
                    <a:lnTo>
                      <a:pt x="198" y="222"/>
                    </a:lnTo>
                    <a:lnTo>
                      <a:pt x="204" y="222"/>
                    </a:lnTo>
                    <a:lnTo>
                      <a:pt x="204" y="216"/>
                    </a:lnTo>
                    <a:lnTo>
                      <a:pt x="210" y="210"/>
                    </a:lnTo>
                    <a:lnTo>
                      <a:pt x="210" y="204"/>
                    </a:lnTo>
                    <a:lnTo>
                      <a:pt x="204" y="186"/>
                    </a:lnTo>
                    <a:lnTo>
                      <a:pt x="204" y="174"/>
                    </a:lnTo>
                    <a:lnTo>
                      <a:pt x="204" y="168"/>
                    </a:lnTo>
                    <a:lnTo>
                      <a:pt x="210" y="162"/>
                    </a:lnTo>
                    <a:lnTo>
                      <a:pt x="210" y="156"/>
                    </a:lnTo>
                    <a:lnTo>
                      <a:pt x="222" y="150"/>
                    </a:lnTo>
                    <a:lnTo>
                      <a:pt x="228" y="150"/>
                    </a:lnTo>
                    <a:lnTo>
                      <a:pt x="228" y="144"/>
                    </a:lnTo>
                    <a:lnTo>
                      <a:pt x="228" y="138"/>
                    </a:lnTo>
                    <a:lnTo>
                      <a:pt x="228" y="126"/>
                    </a:lnTo>
                    <a:lnTo>
                      <a:pt x="228" y="108"/>
                    </a:lnTo>
                    <a:lnTo>
                      <a:pt x="228" y="102"/>
                    </a:lnTo>
                    <a:lnTo>
                      <a:pt x="222" y="90"/>
                    </a:lnTo>
                    <a:lnTo>
                      <a:pt x="216" y="90"/>
                    </a:lnTo>
                    <a:lnTo>
                      <a:pt x="210" y="90"/>
                    </a:lnTo>
                    <a:lnTo>
                      <a:pt x="198" y="90"/>
                    </a:lnTo>
                    <a:lnTo>
                      <a:pt x="192" y="90"/>
                    </a:lnTo>
                    <a:lnTo>
                      <a:pt x="180" y="90"/>
                    </a:lnTo>
                    <a:lnTo>
                      <a:pt x="174" y="84"/>
                    </a:lnTo>
                    <a:lnTo>
                      <a:pt x="174" y="78"/>
                    </a:lnTo>
                    <a:lnTo>
                      <a:pt x="174" y="66"/>
                    </a:lnTo>
                    <a:lnTo>
                      <a:pt x="174" y="54"/>
                    </a:lnTo>
                    <a:lnTo>
                      <a:pt x="174" y="36"/>
                    </a:lnTo>
                    <a:lnTo>
                      <a:pt x="180" y="30"/>
                    </a:lnTo>
                    <a:lnTo>
                      <a:pt x="180" y="24"/>
                    </a:lnTo>
                    <a:lnTo>
                      <a:pt x="180" y="18"/>
                    </a:lnTo>
                    <a:lnTo>
                      <a:pt x="180" y="12"/>
                    </a:lnTo>
                    <a:lnTo>
                      <a:pt x="174" y="6"/>
                    </a:lnTo>
                    <a:lnTo>
                      <a:pt x="168" y="0"/>
                    </a:lnTo>
                    <a:lnTo>
                      <a:pt x="156" y="0"/>
                    </a:lnTo>
                    <a:lnTo>
                      <a:pt x="24" y="66"/>
                    </a:lnTo>
                    <a:lnTo>
                      <a:pt x="24" y="78"/>
                    </a:lnTo>
                    <a:lnTo>
                      <a:pt x="0" y="162"/>
                    </a:lnTo>
                    <a:lnTo>
                      <a:pt x="12" y="168"/>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1" name="Freeform 825">
                <a:extLst>
                  <a:ext uri="{FF2B5EF4-FFF2-40B4-BE49-F238E27FC236}">
                    <a16:creationId xmlns:a16="http://schemas.microsoft.com/office/drawing/2014/main" xmlns="" id="{5134FE71-A5C9-3647-8DB2-0DE424DF83A4}"/>
                  </a:ext>
                </a:extLst>
              </p:cNvPr>
              <p:cNvSpPr>
                <a:spLocks/>
              </p:cNvSpPr>
              <p:nvPr/>
            </p:nvSpPr>
            <p:spPr bwMode="auto">
              <a:xfrm>
                <a:off x="4860925" y="3138488"/>
                <a:ext cx="466725" cy="381000"/>
              </a:xfrm>
              <a:custGeom>
                <a:avLst/>
                <a:gdLst/>
                <a:ahLst/>
                <a:cxnLst>
                  <a:cxn ang="0">
                    <a:pos x="30" y="204"/>
                  </a:cxn>
                  <a:cxn ang="0">
                    <a:pos x="30" y="192"/>
                  </a:cxn>
                  <a:cxn ang="0">
                    <a:pos x="24" y="180"/>
                  </a:cxn>
                  <a:cxn ang="0">
                    <a:pos x="18" y="174"/>
                  </a:cxn>
                  <a:cxn ang="0">
                    <a:pos x="18" y="168"/>
                  </a:cxn>
                  <a:cxn ang="0">
                    <a:pos x="18" y="156"/>
                  </a:cxn>
                  <a:cxn ang="0">
                    <a:pos x="12" y="144"/>
                  </a:cxn>
                  <a:cxn ang="0">
                    <a:pos x="6" y="138"/>
                  </a:cxn>
                  <a:cxn ang="0">
                    <a:pos x="0" y="132"/>
                  </a:cxn>
                  <a:cxn ang="0">
                    <a:pos x="18" y="78"/>
                  </a:cxn>
                  <a:cxn ang="0">
                    <a:pos x="36" y="36"/>
                  </a:cxn>
                  <a:cxn ang="0">
                    <a:pos x="66" y="0"/>
                  </a:cxn>
                  <a:cxn ang="0">
                    <a:pos x="72" y="12"/>
                  </a:cxn>
                  <a:cxn ang="0">
                    <a:pos x="84" y="18"/>
                  </a:cxn>
                  <a:cxn ang="0">
                    <a:pos x="90" y="30"/>
                  </a:cxn>
                  <a:cxn ang="0">
                    <a:pos x="84" y="42"/>
                  </a:cxn>
                  <a:cxn ang="0">
                    <a:pos x="96" y="48"/>
                  </a:cxn>
                  <a:cxn ang="0">
                    <a:pos x="108" y="60"/>
                  </a:cxn>
                  <a:cxn ang="0">
                    <a:pos x="120" y="60"/>
                  </a:cxn>
                  <a:cxn ang="0">
                    <a:pos x="156" y="72"/>
                  </a:cxn>
                  <a:cxn ang="0">
                    <a:pos x="294" y="72"/>
                  </a:cxn>
                  <a:cxn ang="0">
                    <a:pos x="288" y="138"/>
                  </a:cxn>
                  <a:cxn ang="0">
                    <a:pos x="288" y="168"/>
                  </a:cxn>
                  <a:cxn ang="0">
                    <a:pos x="288" y="240"/>
                  </a:cxn>
                  <a:cxn ang="0">
                    <a:pos x="282" y="234"/>
                  </a:cxn>
                  <a:cxn ang="0">
                    <a:pos x="270" y="240"/>
                  </a:cxn>
                  <a:cxn ang="0">
                    <a:pos x="264" y="234"/>
                  </a:cxn>
                  <a:cxn ang="0">
                    <a:pos x="258" y="228"/>
                  </a:cxn>
                  <a:cxn ang="0">
                    <a:pos x="258" y="222"/>
                  </a:cxn>
                  <a:cxn ang="0">
                    <a:pos x="252" y="222"/>
                  </a:cxn>
                  <a:cxn ang="0">
                    <a:pos x="246" y="222"/>
                  </a:cxn>
                  <a:cxn ang="0">
                    <a:pos x="240" y="216"/>
                  </a:cxn>
                  <a:cxn ang="0">
                    <a:pos x="240" y="210"/>
                  </a:cxn>
                  <a:cxn ang="0">
                    <a:pos x="222" y="198"/>
                  </a:cxn>
                  <a:cxn ang="0">
                    <a:pos x="210" y="198"/>
                  </a:cxn>
                  <a:cxn ang="0">
                    <a:pos x="210" y="204"/>
                  </a:cxn>
                  <a:cxn ang="0">
                    <a:pos x="204" y="210"/>
                  </a:cxn>
                  <a:cxn ang="0">
                    <a:pos x="192" y="216"/>
                  </a:cxn>
                  <a:cxn ang="0">
                    <a:pos x="180" y="222"/>
                  </a:cxn>
                  <a:cxn ang="0">
                    <a:pos x="174" y="228"/>
                  </a:cxn>
                  <a:cxn ang="0">
                    <a:pos x="168" y="234"/>
                  </a:cxn>
                  <a:cxn ang="0">
                    <a:pos x="156" y="228"/>
                  </a:cxn>
                  <a:cxn ang="0">
                    <a:pos x="144" y="222"/>
                  </a:cxn>
                  <a:cxn ang="0">
                    <a:pos x="126" y="210"/>
                  </a:cxn>
                  <a:cxn ang="0">
                    <a:pos x="114" y="204"/>
                  </a:cxn>
                  <a:cxn ang="0">
                    <a:pos x="108" y="198"/>
                  </a:cxn>
                  <a:cxn ang="0">
                    <a:pos x="96" y="198"/>
                  </a:cxn>
                  <a:cxn ang="0">
                    <a:pos x="90" y="198"/>
                  </a:cxn>
                  <a:cxn ang="0">
                    <a:pos x="72" y="192"/>
                  </a:cxn>
                  <a:cxn ang="0">
                    <a:pos x="54" y="192"/>
                  </a:cxn>
                  <a:cxn ang="0">
                    <a:pos x="48" y="192"/>
                  </a:cxn>
                  <a:cxn ang="0">
                    <a:pos x="42" y="192"/>
                  </a:cxn>
                  <a:cxn ang="0">
                    <a:pos x="36" y="198"/>
                  </a:cxn>
                  <a:cxn ang="0">
                    <a:pos x="30" y="204"/>
                  </a:cxn>
                </a:cxnLst>
                <a:rect l="0" t="0" r="r" b="b"/>
                <a:pathLst>
                  <a:path w="294" h="240">
                    <a:moveTo>
                      <a:pt x="30" y="204"/>
                    </a:moveTo>
                    <a:lnTo>
                      <a:pt x="30" y="192"/>
                    </a:lnTo>
                    <a:lnTo>
                      <a:pt x="24" y="180"/>
                    </a:lnTo>
                    <a:lnTo>
                      <a:pt x="18" y="174"/>
                    </a:lnTo>
                    <a:lnTo>
                      <a:pt x="18" y="168"/>
                    </a:lnTo>
                    <a:lnTo>
                      <a:pt x="18" y="156"/>
                    </a:lnTo>
                    <a:lnTo>
                      <a:pt x="12" y="144"/>
                    </a:lnTo>
                    <a:lnTo>
                      <a:pt x="6" y="138"/>
                    </a:lnTo>
                    <a:lnTo>
                      <a:pt x="0" y="132"/>
                    </a:lnTo>
                    <a:lnTo>
                      <a:pt x="18" y="78"/>
                    </a:lnTo>
                    <a:lnTo>
                      <a:pt x="36" y="36"/>
                    </a:lnTo>
                    <a:lnTo>
                      <a:pt x="66" y="0"/>
                    </a:lnTo>
                    <a:lnTo>
                      <a:pt x="72" y="12"/>
                    </a:lnTo>
                    <a:lnTo>
                      <a:pt x="84" y="18"/>
                    </a:lnTo>
                    <a:lnTo>
                      <a:pt x="90" y="30"/>
                    </a:lnTo>
                    <a:lnTo>
                      <a:pt x="84" y="42"/>
                    </a:lnTo>
                    <a:lnTo>
                      <a:pt x="96" y="48"/>
                    </a:lnTo>
                    <a:lnTo>
                      <a:pt x="108" y="60"/>
                    </a:lnTo>
                    <a:lnTo>
                      <a:pt x="120" y="60"/>
                    </a:lnTo>
                    <a:lnTo>
                      <a:pt x="156" y="72"/>
                    </a:lnTo>
                    <a:lnTo>
                      <a:pt x="294" y="72"/>
                    </a:lnTo>
                    <a:lnTo>
                      <a:pt x="288" y="138"/>
                    </a:lnTo>
                    <a:lnTo>
                      <a:pt x="288" y="168"/>
                    </a:lnTo>
                    <a:lnTo>
                      <a:pt x="288" y="240"/>
                    </a:lnTo>
                    <a:lnTo>
                      <a:pt x="282" y="234"/>
                    </a:lnTo>
                    <a:lnTo>
                      <a:pt x="270" y="240"/>
                    </a:lnTo>
                    <a:lnTo>
                      <a:pt x="264" y="234"/>
                    </a:lnTo>
                    <a:lnTo>
                      <a:pt x="258" y="228"/>
                    </a:lnTo>
                    <a:lnTo>
                      <a:pt x="258" y="222"/>
                    </a:lnTo>
                    <a:lnTo>
                      <a:pt x="252" y="222"/>
                    </a:lnTo>
                    <a:lnTo>
                      <a:pt x="246" y="222"/>
                    </a:lnTo>
                    <a:lnTo>
                      <a:pt x="240" y="216"/>
                    </a:lnTo>
                    <a:lnTo>
                      <a:pt x="240" y="210"/>
                    </a:lnTo>
                    <a:lnTo>
                      <a:pt x="222" y="198"/>
                    </a:lnTo>
                    <a:lnTo>
                      <a:pt x="210" y="198"/>
                    </a:lnTo>
                    <a:lnTo>
                      <a:pt x="210" y="204"/>
                    </a:lnTo>
                    <a:lnTo>
                      <a:pt x="204" y="210"/>
                    </a:lnTo>
                    <a:lnTo>
                      <a:pt x="192" y="216"/>
                    </a:lnTo>
                    <a:lnTo>
                      <a:pt x="180" y="222"/>
                    </a:lnTo>
                    <a:lnTo>
                      <a:pt x="174" y="228"/>
                    </a:lnTo>
                    <a:lnTo>
                      <a:pt x="168" y="234"/>
                    </a:lnTo>
                    <a:lnTo>
                      <a:pt x="156" y="228"/>
                    </a:lnTo>
                    <a:lnTo>
                      <a:pt x="144" y="222"/>
                    </a:lnTo>
                    <a:lnTo>
                      <a:pt x="126" y="210"/>
                    </a:lnTo>
                    <a:lnTo>
                      <a:pt x="114" y="204"/>
                    </a:lnTo>
                    <a:lnTo>
                      <a:pt x="108" y="198"/>
                    </a:lnTo>
                    <a:lnTo>
                      <a:pt x="96" y="198"/>
                    </a:lnTo>
                    <a:lnTo>
                      <a:pt x="90" y="198"/>
                    </a:lnTo>
                    <a:lnTo>
                      <a:pt x="72" y="192"/>
                    </a:lnTo>
                    <a:lnTo>
                      <a:pt x="54" y="192"/>
                    </a:lnTo>
                    <a:lnTo>
                      <a:pt x="48" y="192"/>
                    </a:lnTo>
                    <a:lnTo>
                      <a:pt x="42" y="192"/>
                    </a:lnTo>
                    <a:lnTo>
                      <a:pt x="36" y="198"/>
                    </a:lnTo>
                    <a:lnTo>
                      <a:pt x="30" y="20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2" name="Freeform 826">
                <a:extLst>
                  <a:ext uri="{FF2B5EF4-FFF2-40B4-BE49-F238E27FC236}">
                    <a16:creationId xmlns:a16="http://schemas.microsoft.com/office/drawing/2014/main" xmlns="" id="{3A888515-11B6-3E45-804B-71B2D6B1BDDF}"/>
                  </a:ext>
                </a:extLst>
              </p:cNvPr>
              <p:cNvSpPr>
                <a:spLocks/>
              </p:cNvSpPr>
              <p:nvPr/>
            </p:nvSpPr>
            <p:spPr bwMode="auto">
              <a:xfrm>
                <a:off x="4641850" y="2824163"/>
                <a:ext cx="561975" cy="571500"/>
              </a:xfrm>
              <a:custGeom>
                <a:avLst/>
                <a:gdLst/>
                <a:ahLst/>
                <a:cxnLst>
                  <a:cxn ang="0">
                    <a:pos x="174" y="234"/>
                  </a:cxn>
                  <a:cxn ang="0">
                    <a:pos x="138" y="330"/>
                  </a:cxn>
                  <a:cxn ang="0">
                    <a:pos x="126" y="324"/>
                  </a:cxn>
                  <a:cxn ang="0">
                    <a:pos x="120" y="330"/>
                  </a:cxn>
                  <a:cxn ang="0">
                    <a:pos x="114" y="342"/>
                  </a:cxn>
                  <a:cxn ang="0">
                    <a:pos x="120" y="354"/>
                  </a:cxn>
                  <a:cxn ang="0">
                    <a:pos x="108" y="360"/>
                  </a:cxn>
                  <a:cxn ang="0">
                    <a:pos x="90" y="348"/>
                  </a:cxn>
                  <a:cxn ang="0">
                    <a:pos x="78" y="324"/>
                  </a:cxn>
                  <a:cxn ang="0">
                    <a:pos x="78" y="300"/>
                  </a:cxn>
                  <a:cxn ang="0">
                    <a:pos x="84" y="288"/>
                  </a:cxn>
                  <a:cxn ang="0">
                    <a:pos x="96" y="282"/>
                  </a:cxn>
                  <a:cxn ang="0">
                    <a:pos x="108" y="276"/>
                  </a:cxn>
                  <a:cxn ang="0">
                    <a:pos x="96" y="258"/>
                  </a:cxn>
                  <a:cxn ang="0">
                    <a:pos x="90" y="246"/>
                  </a:cxn>
                  <a:cxn ang="0">
                    <a:pos x="90" y="228"/>
                  </a:cxn>
                  <a:cxn ang="0">
                    <a:pos x="78" y="216"/>
                  </a:cxn>
                  <a:cxn ang="0">
                    <a:pos x="60" y="210"/>
                  </a:cxn>
                  <a:cxn ang="0">
                    <a:pos x="48" y="198"/>
                  </a:cxn>
                  <a:cxn ang="0">
                    <a:pos x="36" y="198"/>
                  </a:cxn>
                  <a:cxn ang="0">
                    <a:pos x="36" y="180"/>
                  </a:cxn>
                  <a:cxn ang="0">
                    <a:pos x="24" y="168"/>
                  </a:cxn>
                  <a:cxn ang="0">
                    <a:pos x="6" y="168"/>
                  </a:cxn>
                  <a:cxn ang="0">
                    <a:pos x="0" y="150"/>
                  </a:cxn>
                  <a:cxn ang="0">
                    <a:pos x="0" y="138"/>
                  </a:cxn>
                  <a:cxn ang="0">
                    <a:pos x="30" y="132"/>
                  </a:cxn>
                  <a:cxn ang="0">
                    <a:pos x="60" y="120"/>
                  </a:cxn>
                  <a:cxn ang="0">
                    <a:pos x="72" y="96"/>
                  </a:cxn>
                  <a:cxn ang="0">
                    <a:pos x="90" y="84"/>
                  </a:cxn>
                  <a:cxn ang="0">
                    <a:pos x="96" y="78"/>
                  </a:cxn>
                  <a:cxn ang="0">
                    <a:pos x="90" y="66"/>
                  </a:cxn>
                  <a:cxn ang="0">
                    <a:pos x="96" y="54"/>
                  </a:cxn>
                  <a:cxn ang="0">
                    <a:pos x="108" y="48"/>
                  </a:cxn>
                  <a:cxn ang="0">
                    <a:pos x="114" y="42"/>
                  </a:cxn>
                  <a:cxn ang="0">
                    <a:pos x="120" y="18"/>
                  </a:cxn>
                  <a:cxn ang="0">
                    <a:pos x="168" y="12"/>
                  </a:cxn>
                  <a:cxn ang="0">
                    <a:pos x="342" y="6"/>
                  </a:cxn>
                  <a:cxn ang="0">
                    <a:pos x="342" y="60"/>
                  </a:cxn>
                  <a:cxn ang="0">
                    <a:pos x="330" y="54"/>
                  </a:cxn>
                  <a:cxn ang="0">
                    <a:pos x="330" y="66"/>
                  </a:cxn>
                  <a:cxn ang="0">
                    <a:pos x="336" y="78"/>
                  </a:cxn>
                  <a:cxn ang="0">
                    <a:pos x="324" y="90"/>
                  </a:cxn>
                  <a:cxn ang="0">
                    <a:pos x="312" y="84"/>
                  </a:cxn>
                  <a:cxn ang="0">
                    <a:pos x="282" y="102"/>
                  </a:cxn>
                  <a:cxn ang="0">
                    <a:pos x="270" y="120"/>
                  </a:cxn>
                  <a:cxn ang="0">
                    <a:pos x="264" y="138"/>
                  </a:cxn>
                  <a:cxn ang="0">
                    <a:pos x="252" y="150"/>
                  </a:cxn>
                  <a:cxn ang="0">
                    <a:pos x="228" y="156"/>
                  </a:cxn>
                  <a:cxn ang="0">
                    <a:pos x="222" y="168"/>
                  </a:cxn>
                  <a:cxn ang="0">
                    <a:pos x="222" y="186"/>
                  </a:cxn>
                  <a:cxn ang="0">
                    <a:pos x="204" y="198"/>
                  </a:cxn>
                </a:cxnLst>
                <a:rect l="0" t="0" r="r" b="b"/>
                <a:pathLst>
                  <a:path w="354" h="360">
                    <a:moveTo>
                      <a:pt x="204" y="198"/>
                    </a:moveTo>
                    <a:lnTo>
                      <a:pt x="174" y="234"/>
                    </a:lnTo>
                    <a:lnTo>
                      <a:pt x="156" y="276"/>
                    </a:lnTo>
                    <a:lnTo>
                      <a:pt x="138" y="330"/>
                    </a:lnTo>
                    <a:lnTo>
                      <a:pt x="132" y="324"/>
                    </a:lnTo>
                    <a:lnTo>
                      <a:pt x="126" y="324"/>
                    </a:lnTo>
                    <a:lnTo>
                      <a:pt x="120" y="324"/>
                    </a:lnTo>
                    <a:lnTo>
                      <a:pt x="120" y="330"/>
                    </a:lnTo>
                    <a:lnTo>
                      <a:pt x="114" y="336"/>
                    </a:lnTo>
                    <a:lnTo>
                      <a:pt x="114" y="342"/>
                    </a:lnTo>
                    <a:lnTo>
                      <a:pt x="120" y="348"/>
                    </a:lnTo>
                    <a:lnTo>
                      <a:pt x="120" y="354"/>
                    </a:lnTo>
                    <a:lnTo>
                      <a:pt x="114" y="354"/>
                    </a:lnTo>
                    <a:lnTo>
                      <a:pt x="108" y="360"/>
                    </a:lnTo>
                    <a:lnTo>
                      <a:pt x="96" y="354"/>
                    </a:lnTo>
                    <a:lnTo>
                      <a:pt x="90" y="348"/>
                    </a:lnTo>
                    <a:lnTo>
                      <a:pt x="84" y="336"/>
                    </a:lnTo>
                    <a:lnTo>
                      <a:pt x="78" y="324"/>
                    </a:lnTo>
                    <a:lnTo>
                      <a:pt x="78" y="306"/>
                    </a:lnTo>
                    <a:lnTo>
                      <a:pt x="78" y="300"/>
                    </a:lnTo>
                    <a:lnTo>
                      <a:pt x="78" y="294"/>
                    </a:lnTo>
                    <a:lnTo>
                      <a:pt x="84" y="288"/>
                    </a:lnTo>
                    <a:lnTo>
                      <a:pt x="90" y="282"/>
                    </a:lnTo>
                    <a:lnTo>
                      <a:pt x="96" y="282"/>
                    </a:lnTo>
                    <a:lnTo>
                      <a:pt x="108" y="282"/>
                    </a:lnTo>
                    <a:lnTo>
                      <a:pt x="108" y="276"/>
                    </a:lnTo>
                    <a:lnTo>
                      <a:pt x="102" y="270"/>
                    </a:lnTo>
                    <a:lnTo>
                      <a:pt x="96" y="258"/>
                    </a:lnTo>
                    <a:lnTo>
                      <a:pt x="90" y="252"/>
                    </a:lnTo>
                    <a:lnTo>
                      <a:pt x="90" y="246"/>
                    </a:lnTo>
                    <a:lnTo>
                      <a:pt x="90" y="234"/>
                    </a:lnTo>
                    <a:lnTo>
                      <a:pt x="90" y="228"/>
                    </a:lnTo>
                    <a:lnTo>
                      <a:pt x="84" y="222"/>
                    </a:lnTo>
                    <a:lnTo>
                      <a:pt x="78" y="216"/>
                    </a:lnTo>
                    <a:lnTo>
                      <a:pt x="72" y="216"/>
                    </a:lnTo>
                    <a:lnTo>
                      <a:pt x="60" y="210"/>
                    </a:lnTo>
                    <a:lnTo>
                      <a:pt x="54" y="204"/>
                    </a:lnTo>
                    <a:lnTo>
                      <a:pt x="48" y="198"/>
                    </a:lnTo>
                    <a:lnTo>
                      <a:pt x="42" y="198"/>
                    </a:lnTo>
                    <a:lnTo>
                      <a:pt x="36" y="198"/>
                    </a:lnTo>
                    <a:lnTo>
                      <a:pt x="36" y="192"/>
                    </a:lnTo>
                    <a:lnTo>
                      <a:pt x="36" y="180"/>
                    </a:lnTo>
                    <a:lnTo>
                      <a:pt x="30" y="174"/>
                    </a:lnTo>
                    <a:lnTo>
                      <a:pt x="24" y="168"/>
                    </a:lnTo>
                    <a:lnTo>
                      <a:pt x="18" y="162"/>
                    </a:lnTo>
                    <a:lnTo>
                      <a:pt x="6" y="168"/>
                    </a:lnTo>
                    <a:lnTo>
                      <a:pt x="0" y="162"/>
                    </a:lnTo>
                    <a:lnTo>
                      <a:pt x="0" y="150"/>
                    </a:lnTo>
                    <a:lnTo>
                      <a:pt x="0" y="144"/>
                    </a:lnTo>
                    <a:lnTo>
                      <a:pt x="0" y="138"/>
                    </a:lnTo>
                    <a:lnTo>
                      <a:pt x="18" y="132"/>
                    </a:lnTo>
                    <a:lnTo>
                      <a:pt x="30" y="132"/>
                    </a:lnTo>
                    <a:lnTo>
                      <a:pt x="36" y="126"/>
                    </a:lnTo>
                    <a:lnTo>
                      <a:pt x="60" y="120"/>
                    </a:lnTo>
                    <a:lnTo>
                      <a:pt x="66" y="108"/>
                    </a:lnTo>
                    <a:lnTo>
                      <a:pt x="72" y="96"/>
                    </a:lnTo>
                    <a:lnTo>
                      <a:pt x="78" y="90"/>
                    </a:lnTo>
                    <a:lnTo>
                      <a:pt x="90" y="84"/>
                    </a:lnTo>
                    <a:lnTo>
                      <a:pt x="96" y="84"/>
                    </a:lnTo>
                    <a:lnTo>
                      <a:pt x="96" y="78"/>
                    </a:lnTo>
                    <a:lnTo>
                      <a:pt x="96" y="72"/>
                    </a:lnTo>
                    <a:lnTo>
                      <a:pt x="90" y="66"/>
                    </a:lnTo>
                    <a:lnTo>
                      <a:pt x="90" y="60"/>
                    </a:lnTo>
                    <a:lnTo>
                      <a:pt x="96" y="54"/>
                    </a:lnTo>
                    <a:lnTo>
                      <a:pt x="102" y="48"/>
                    </a:lnTo>
                    <a:lnTo>
                      <a:pt x="108" y="48"/>
                    </a:lnTo>
                    <a:lnTo>
                      <a:pt x="114" y="48"/>
                    </a:lnTo>
                    <a:lnTo>
                      <a:pt x="114" y="42"/>
                    </a:lnTo>
                    <a:lnTo>
                      <a:pt x="120" y="36"/>
                    </a:lnTo>
                    <a:lnTo>
                      <a:pt x="120" y="18"/>
                    </a:lnTo>
                    <a:lnTo>
                      <a:pt x="150" y="0"/>
                    </a:lnTo>
                    <a:lnTo>
                      <a:pt x="168" y="12"/>
                    </a:lnTo>
                    <a:lnTo>
                      <a:pt x="204" y="36"/>
                    </a:lnTo>
                    <a:lnTo>
                      <a:pt x="342" y="6"/>
                    </a:lnTo>
                    <a:lnTo>
                      <a:pt x="354" y="66"/>
                    </a:lnTo>
                    <a:lnTo>
                      <a:pt x="342" y="60"/>
                    </a:lnTo>
                    <a:lnTo>
                      <a:pt x="336" y="54"/>
                    </a:lnTo>
                    <a:lnTo>
                      <a:pt x="330" y="54"/>
                    </a:lnTo>
                    <a:lnTo>
                      <a:pt x="330" y="60"/>
                    </a:lnTo>
                    <a:lnTo>
                      <a:pt x="330" y="66"/>
                    </a:lnTo>
                    <a:lnTo>
                      <a:pt x="330" y="72"/>
                    </a:lnTo>
                    <a:lnTo>
                      <a:pt x="336" y="78"/>
                    </a:lnTo>
                    <a:lnTo>
                      <a:pt x="330" y="90"/>
                    </a:lnTo>
                    <a:lnTo>
                      <a:pt x="324" y="90"/>
                    </a:lnTo>
                    <a:lnTo>
                      <a:pt x="318" y="90"/>
                    </a:lnTo>
                    <a:lnTo>
                      <a:pt x="312" y="84"/>
                    </a:lnTo>
                    <a:lnTo>
                      <a:pt x="288" y="96"/>
                    </a:lnTo>
                    <a:lnTo>
                      <a:pt x="282" y="102"/>
                    </a:lnTo>
                    <a:lnTo>
                      <a:pt x="276" y="108"/>
                    </a:lnTo>
                    <a:lnTo>
                      <a:pt x="270" y="120"/>
                    </a:lnTo>
                    <a:lnTo>
                      <a:pt x="270" y="126"/>
                    </a:lnTo>
                    <a:lnTo>
                      <a:pt x="264" y="138"/>
                    </a:lnTo>
                    <a:lnTo>
                      <a:pt x="258" y="144"/>
                    </a:lnTo>
                    <a:lnTo>
                      <a:pt x="252" y="150"/>
                    </a:lnTo>
                    <a:lnTo>
                      <a:pt x="246" y="156"/>
                    </a:lnTo>
                    <a:lnTo>
                      <a:pt x="228" y="156"/>
                    </a:lnTo>
                    <a:lnTo>
                      <a:pt x="228" y="162"/>
                    </a:lnTo>
                    <a:lnTo>
                      <a:pt x="222" y="168"/>
                    </a:lnTo>
                    <a:lnTo>
                      <a:pt x="222" y="180"/>
                    </a:lnTo>
                    <a:lnTo>
                      <a:pt x="222" y="186"/>
                    </a:lnTo>
                    <a:lnTo>
                      <a:pt x="216" y="186"/>
                    </a:lnTo>
                    <a:lnTo>
                      <a:pt x="204" y="19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3" name="Freeform 827">
                <a:extLst>
                  <a:ext uri="{FF2B5EF4-FFF2-40B4-BE49-F238E27FC236}">
                    <a16:creationId xmlns:a16="http://schemas.microsoft.com/office/drawing/2014/main" xmlns="" id="{BBCE7EE9-00D0-894D-B47A-221CF9D50CC1}"/>
                  </a:ext>
                </a:extLst>
              </p:cNvPr>
              <p:cNvSpPr>
                <a:spLocks/>
              </p:cNvSpPr>
              <p:nvPr/>
            </p:nvSpPr>
            <p:spPr bwMode="auto">
              <a:xfrm>
                <a:off x="4851400" y="2624138"/>
                <a:ext cx="400050" cy="257175"/>
              </a:xfrm>
              <a:custGeom>
                <a:avLst/>
                <a:gdLst/>
                <a:ahLst/>
                <a:cxnLst>
                  <a:cxn ang="0">
                    <a:pos x="252" y="84"/>
                  </a:cxn>
                  <a:cxn ang="0">
                    <a:pos x="246" y="90"/>
                  </a:cxn>
                  <a:cxn ang="0">
                    <a:pos x="234" y="108"/>
                  </a:cxn>
                  <a:cxn ang="0">
                    <a:pos x="228" y="114"/>
                  </a:cxn>
                  <a:cxn ang="0">
                    <a:pos x="222" y="114"/>
                  </a:cxn>
                  <a:cxn ang="0">
                    <a:pos x="216" y="114"/>
                  </a:cxn>
                  <a:cxn ang="0">
                    <a:pos x="210" y="114"/>
                  </a:cxn>
                  <a:cxn ang="0">
                    <a:pos x="210" y="132"/>
                  </a:cxn>
                  <a:cxn ang="0">
                    <a:pos x="72" y="162"/>
                  </a:cxn>
                  <a:cxn ang="0">
                    <a:pos x="36" y="138"/>
                  </a:cxn>
                  <a:cxn ang="0">
                    <a:pos x="18" y="120"/>
                  </a:cxn>
                  <a:cxn ang="0">
                    <a:pos x="6" y="114"/>
                  </a:cxn>
                  <a:cxn ang="0">
                    <a:pos x="0" y="108"/>
                  </a:cxn>
                  <a:cxn ang="0">
                    <a:pos x="30" y="42"/>
                  </a:cxn>
                  <a:cxn ang="0">
                    <a:pos x="48" y="36"/>
                  </a:cxn>
                  <a:cxn ang="0">
                    <a:pos x="48" y="30"/>
                  </a:cxn>
                  <a:cxn ang="0">
                    <a:pos x="54" y="24"/>
                  </a:cxn>
                  <a:cxn ang="0">
                    <a:pos x="54" y="0"/>
                  </a:cxn>
                  <a:cxn ang="0">
                    <a:pos x="162" y="42"/>
                  </a:cxn>
                  <a:cxn ang="0">
                    <a:pos x="234" y="78"/>
                  </a:cxn>
                  <a:cxn ang="0">
                    <a:pos x="252" y="84"/>
                  </a:cxn>
                </a:cxnLst>
                <a:rect l="0" t="0" r="r" b="b"/>
                <a:pathLst>
                  <a:path w="252" h="162">
                    <a:moveTo>
                      <a:pt x="252" y="84"/>
                    </a:moveTo>
                    <a:lnTo>
                      <a:pt x="246" y="90"/>
                    </a:lnTo>
                    <a:lnTo>
                      <a:pt x="234" y="108"/>
                    </a:lnTo>
                    <a:lnTo>
                      <a:pt x="228" y="114"/>
                    </a:lnTo>
                    <a:lnTo>
                      <a:pt x="222" y="114"/>
                    </a:lnTo>
                    <a:lnTo>
                      <a:pt x="216" y="114"/>
                    </a:lnTo>
                    <a:lnTo>
                      <a:pt x="210" y="114"/>
                    </a:lnTo>
                    <a:lnTo>
                      <a:pt x="210" y="132"/>
                    </a:lnTo>
                    <a:lnTo>
                      <a:pt x="72" y="162"/>
                    </a:lnTo>
                    <a:lnTo>
                      <a:pt x="36" y="138"/>
                    </a:lnTo>
                    <a:lnTo>
                      <a:pt x="18" y="120"/>
                    </a:lnTo>
                    <a:lnTo>
                      <a:pt x="6" y="114"/>
                    </a:lnTo>
                    <a:lnTo>
                      <a:pt x="0" y="108"/>
                    </a:lnTo>
                    <a:lnTo>
                      <a:pt x="30" y="42"/>
                    </a:lnTo>
                    <a:lnTo>
                      <a:pt x="48" y="36"/>
                    </a:lnTo>
                    <a:lnTo>
                      <a:pt x="48" y="30"/>
                    </a:lnTo>
                    <a:lnTo>
                      <a:pt x="54" y="24"/>
                    </a:lnTo>
                    <a:lnTo>
                      <a:pt x="54" y="0"/>
                    </a:lnTo>
                    <a:lnTo>
                      <a:pt x="162" y="42"/>
                    </a:lnTo>
                    <a:lnTo>
                      <a:pt x="234" y="78"/>
                    </a:lnTo>
                    <a:lnTo>
                      <a:pt x="252" y="8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4" name="Freeform 832">
                <a:extLst>
                  <a:ext uri="{FF2B5EF4-FFF2-40B4-BE49-F238E27FC236}">
                    <a16:creationId xmlns:a16="http://schemas.microsoft.com/office/drawing/2014/main" xmlns="" id="{E929B990-DE86-3943-970E-80055D4BE1DF}"/>
                  </a:ext>
                </a:extLst>
              </p:cNvPr>
              <p:cNvSpPr>
                <a:spLocks/>
              </p:cNvSpPr>
              <p:nvPr/>
            </p:nvSpPr>
            <p:spPr bwMode="auto">
              <a:xfrm>
                <a:off x="4965700" y="2900363"/>
                <a:ext cx="390525" cy="352425"/>
              </a:xfrm>
              <a:custGeom>
                <a:avLst/>
                <a:gdLst/>
                <a:ahLst/>
                <a:cxnLst>
                  <a:cxn ang="0">
                    <a:pos x="150" y="18"/>
                  </a:cxn>
                  <a:cxn ang="0">
                    <a:pos x="162" y="6"/>
                  </a:cxn>
                  <a:cxn ang="0">
                    <a:pos x="174" y="0"/>
                  </a:cxn>
                  <a:cxn ang="0">
                    <a:pos x="180" y="0"/>
                  </a:cxn>
                  <a:cxn ang="0">
                    <a:pos x="180" y="6"/>
                  </a:cxn>
                  <a:cxn ang="0">
                    <a:pos x="180" y="12"/>
                  </a:cxn>
                  <a:cxn ang="0">
                    <a:pos x="180" y="18"/>
                  </a:cxn>
                  <a:cxn ang="0">
                    <a:pos x="180" y="24"/>
                  </a:cxn>
                  <a:cxn ang="0">
                    <a:pos x="186" y="30"/>
                  </a:cxn>
                  <a:cxn ang="0">
                    <a:pos x="192" y="24"/>
                  </a:cxn>
                  <a:cxn ang="0">
                    <a:pos x="204" y="18"/>
                  </a:cxn>
                  <a:cxn ang="0">
                    <a:pos x="210" y="18"/>
                  </a:cxn>
                  <a:cxn ang="0">
                    <a:pos x="222" y="24"/>
                  </a:cxn>
                  <a:cxn ang="0">
                    <a:pos x="222" y="30"/>
                  </a:cxn>
                  <a:cxn ang="0">
                    <a:pos x="246" y="48"/>
                  </a:cxn>
                  <a:cxn ang="0">
                    <a:pos x="240" y="66"/>
                  </a:cxn>
                  <a:cxn ang="0">
                    <a:pos x="240" y="78"/>
                  </a:cxn>
                  <a:cxn ang="0">
                    <a:pos x="228" y="180"/>
                  </a:cxn>
                  <a:cxn ang="0">
                    <a:pos x="228" y="222"/>
                  </a:cxn>
                  <a:cxn ang="0">
                    <a:pos x="90" y="222"/>
                  </a:cxn>
                  <a:cxn ang="0">
                    <a:pos x="54" y="210"/>
                  </a:cxn>
                  <a:cxn ang="0">
                    <a:pos x="42" y="210"/>
                  </a:cxn>
                  <a:cxn ang="0">
                    <a:pos x="30" y="198"/>
                  </a:cxn>
                  <a:cxn ang="0">
                    <a:pos x="18" y="192"/>
                  </a:cxn>
                  <a:cxn ang="0">
                    <a:pos x="24" y="180"/>
                  </a:cxn>
                  <a:cxn ang="0">
                    <a:pos x="18" y="168"/>
                  </a:cxn>
                  <a:cxn ang="0">
                    <a:pos x="6" y="162"/>
                  </a:cxn>
                  <a:cxn ang="0">
                    <a:pos x="0" y="150"/>
                  </a:cxn>
                  <a:cxn ang="0">
                    <a:pos x="12" y="138"/>
                  </a:cxn>
                  <a:cxn ang="0">
                    <a:pos x="18" y="138"/>
                  </a:cxn>
                  <a:cxn ang="0">
                    <a:pos x="18" y="132"/>
                  </a:cxn>
                  <a:cxn ang="0">
                    <a:pos x="18" y="120"/>
                  </a:cxn>
                  <a:cxn ang="0">
                    <a:pos x="24" y="114"/>
                  </a:cxn>
                  <a:cxn ang="0">
                    <a:pos x="24" y="108"/>
                  </a:cxn>
                  <a:cxn ang="0">
                    <a:pos x="42" y="108"/>
                  </a:cxn>
                  <a:cxn ang="0">
                    <a:pos x="48" y="102"/>
                  </a:cxn>
                  <a:cxn ang="0">
                    <a:pos x="54" y="96"/>
                  </a:cxn>
                  <a:cxn ang="0">
                    <a:pos x="60" y="90"/>
                  </a:cxn>
                  <a:cxn ang="0">
                    <a:pos x="66" y="78"/>
                  </a:cxn>
                  <a:cxn ang="0">
                    <a:pos x="66" y="72"/>
                  </a:cxn>
                  <a:cxn ang="0">
                    <a:pos x="72" y="60"/>
                  </a:cxn>
                  <a:cxn ang="0">
                    <a:pos x="78" y="54"/>
                  </a:cxn>
                  <a:cxn ang="0">
                    <a:pos x="84" y="48"/>
                  </a:cxn>
                  <a:cxn ang="0">
                    <a:pos x="108" y="36"/>
                  </a:cxn>
                  <a:cxn ang="0">
                    <a:pos x="114" y="42"/>
                  </a:cxn>
                  <a:cxn ang="0">
                    <a:pos x="120" y="42"/>
                  </a:cxn>
                  <a:cxn ang="0">
                    <a:pos x="126" y="42"/>
                  </a:cxn>
                  <a:cxn ang="0">
                    <a:pos x="132" y="30"/>
                  </a:cxn>
                  <a:cxn ang="0">
                    <a:pos x="126" y="24"/>
                  </a:cxn>
                  <a:cxn ang="0">
                    <a:pos x="126" y="18"/>
                  </a:cxn>
                  <a:cxn ang="0">
                    <a:pos x="126" y="12"/>
                  </a:cxn>
                  <a:cxn ang="0">
                    <a:pos x="132" y="6"/>
                  </a:cxn>
                  <a:cxn ang="0">
                    <a:pos x="138" y="12"/>
                  </a:cxn>
                  <a:cxn ang="0">
                    <a:pos x="150" y="18"/>
                  </a:cxn>
                </a:cxnLst>
                <a:rect l="0" t="0" r="r" b="b"/>
                <a:pathLst>
                  <a:path w="246" h="222">
                    <a:moveTo>
                      <a:pt x="150" y="18"/>
                    </a:moveTo>
                    <a:lnTo>
                      <a:pt x="162" y="6"/>
                    </a:lnTo>
                    <a:lnTo>
                      <a:pt x="174" y="0"/>
                    </a:lnTo>
                    <a:lnTo>
                      <a:pt x="180" y="0"/>
                    </a:lnTo>
                    <a:lnTo>
                      <a:pt x="180" y="6"/>
                    </a:lnTo>
                    <a:lnTo>
                      <a:pt x="180" y="12"/>
                    </a:lnTo>
                    <a:lnTo>
                      <a:pt x="180" y="18"/>
                    </a:lnTo>
                    <a:lnTo>
                      <a:pt x="180" y="24"/>
                    </a:lnTo>
                    <a:lnTo>
                      <a:pt x="186" y="30"/>
                    </a:lnTo>
                    <a:lnTo>
                      <a:pt x="192" y="24"/>
                    </a:lnTo>
                    <a:lnTo>
                      <a:pt x="204" y="18"/>
                    </a:lnTo>
                    <a:lnTo>
                      <a:pt x="210" y="18"/>
                    </a:lnTo>
                    <a:lnTo>
                      <a:pt x="222" y="24"/>
                    </a:lnTo>
                    <a:lnTo>
                      <a:pt x="222" y="30"/>
                    </a:lnTo>
                    <a:lnTo>
                      <a:pt x="246" y="48"/>
                    </a:lnTo>
                    <a:lnTo>
                      <a:pt x="240" y="66"/>
                    </a:lnTo>
                    <a:lnTo>
                      <a:pt x="240" y="78"/>
                    </a:lnTo>
                    <a:lnTo>
                      <a:pt x="228" y="180"/>
                    </a:lnTo>
                    <a:lnTo>
                      <a:pt x="228" y="222"/>
                    </a:lnTo>
                    <a:lnTo>
                      <a:pt x="90" y="222"/>
                    </a:lnTo>
                    <a:lnTo>
                      <a:pt x="54" y="210"/>
                    </a:lnTo>
                    <a:lnTo>
                      <a:pt x="42" y="210"/>
                    </a:lnTo>
                    <a:lnTo>
                      <a:pt x="30" y="198"/>
                    </a:lnTo>
                    <a:lnTo>
                      <a:pt x="18" y="192"/>
                    </a:lnTo>
                    <a:lnTo>
                      <a:pt x="24" y="180"/>
                    </a:lnTo>
                    <a:lnTo>
                      <a:pt x="18" y="168"/>
                    </a:lnTo>
                    <a:lnTo>
                      <a:pt x="6" y="162"/>
                    </a:lnTo>
                    <a:lnTo>
                      <a:pt x="0" y="150"/>
                    </a:lnTo>
                    <a:lnTo>
                      <a:pt x="12" y="138"/>
                    </a:lnTo>
                    <a:lnTo>
                      <a:pt x="18" y="138"/>
                    </a:lnTo>
                    <a:lnTo>
                      <a:pt x="18" y="132"/>
                    </a:lnTo>
                    <a:lnTo>
                      <a:pt x="18" y="120"/>
                    </a:lnTo>
                    <a:lnTo>
                      <a:pt x="24" y="114"/>
                    </a:lnTo>
                    <a:lnTo>
                      <a:pt x="24" y="108"/>
                    </a:lnTo>
                    <a:lnTo>
                      <a:pt x="42" y="108"/>
                    </a:lnTo>
                    <a:lnTo>
                      <a:pt x="48" y="102"/>
                    </a:lnTo>
                    <a:lnTo>
                      <a:pt x="54" y="96"/>
                    </a:lnTo>
                    <a:lnTo>
                      <a:pt x="60" y="90"/>
                    </a:lnTo>
                    <a:lnTo>
                      <a:pt x="66" y="78"/>
                    </a:lnTo>
                    <a:lnTo>
                      <a:pt x="66" y="72"/>
                    </a:lnTo>
                    <a:lnTo>
                      <a:pt x="72" y="60"/>
                    </a:lnTo>
                    <a:lnTo>
                      <a:pt x="78" y="54"/>
                    </a:lnTo>
                    <a:lnTo>
                      <a:pt x="84" y="48"/>
                    </a:lnTo>
                    <a:lnTo>
                      <a:pt x="108" y="36"/>
                    </a:lnTo>
                    <a:lnTo>
                      <a:pt x="114" y="42"/>
                    </a:lnTo>
                    <a:lnTo>
                      <a:pt x="120" y="42"/>
                    </a:lnTo>
                    <a:lnTo>
                      <a:pt x="126" y="42"/>
                    </a:lnTo>
                    <a:lnTo>
                      <a:pt x="132" y="30"/>
                    </a:lnTo>
                    <a:lnTo>
                      <a:pt x="126" y="24"/>
                    </a:lnTo>
                    <a:lnTo>
                      <a:pt x="126" y="18"/>
                    </a:lnTo>
                    <a:lnTo>
                      <a:pt x="126" y="12"/>
                    </a:lnTo>
                    <a:lnTo>
                      <a:pt x="132" y="6"/>
                    </a:lnTo>
                    <a:lnTo>
                      <a:pt x="138" y="12"/>
                    </a:lnTo>
                    <a:lnTo>
                      <a:pt x="150" y="1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5" name="Freeform 833">
                <a:extLst>
                  <a:ext uri="{FF2B5EF4-FFF2-40B4-BE49-F238E27FC236}">
                    <a16:creationId xmlns:a16="http://schemas.microsoft.com/office/drawing/2014/main" xmlns="" id="{53930A46-CB3C-2842-B25F-8778370EFF16}"/>
                  </a:ext>
                </a:extLst>
              </p:cNvPr>
              <p:cNvSpPr>
                <a:spLocks/>
              </p:cNvSpPr>
              <p:nvPr/>
            </p:nvSpPr>
            <p:spPr bwMode="auto">
              <a:xfrm>
                <a:off x="5318125" y="3138488"/>
                <a:ext cx="371475" cy="228600"/>
              </a:xfrm>
              <a:custGeom>
                <a:avLst/>
                <a:gdLst/>
                <a:ahLst/>
                <a:cxnLst>
                  <a:cxn ang="0">
                    <a:pos x="180" y="6"/>
                  </a:cxn>
                  <a:cxn ang="0">
                    <a:pos x="180" y="0"/>
                  </a:cxn>
                  <a:cxn ang="0">
                    <a:pos x="180" y="6"/>
                  </a:cxn>
                  <a:cxn ang="0">
                    <a:pos x="186" y="12"/>
                  </a:cxn>
                  <a:cxn ang="0">
                    <a:pos x="198" y="12"/>
                  </a:cxn>
                  <a:cxn ang="0">
                    <a:pos x="204" y="12"/>
                  </a:cxn>
                  <a:cxn ang="0">
                    <a:pos x="210" y="18"/>
                  </a:cxn>
                  <a:cxn ang="0">
                    <a:pos x="216" y="24"/>
                  </a:cxn>
                  <a:cxn ang="0">
                    <a:pos x="216" y="30"/>
                  </a:cxn>
                  <a:cxn ang="0">
                    <a:pos x="216" y="36"/>
                  </a:cxn>
                  <a:cxn ang="0">
                    <a:pos x="210" y="42"/>
                  </a:cxn>
                  <a:cxn ang="0">
                    <a:pos x="210" y="48"/>
                  </a:cxn>
                  <a:cxn ang="0">
                    <a:pos x="216" y="48"/>
                  </a:cxn>
                  <a:cxn ang="0">
                    <a:pos x="222" y="54"/>
                  </a:cxn>
                  <a:cxn ang="0">
                    <a:pos x="228" y="54"/>
                  </a:cxn>
                  <a:cxn ang="0">
                    <a:pos x="234" y="60"/>
                  </a:cxn>
                  <a:cxn ang="0">
                    <a:pos x="234" y="66"/>
                  </a:cxn>
                  <a:cxn ang="0">
                    <a:pos x="234" y="72"/>
                  </a:cxn>
                  <a:cxn ang="0">
                    <a:pos x="228" y="78"/>
                  </a:cxn>
                  <a:cxn ang="0">
                    <a:pos x="222" y="78"/>
                  </a:cxn>
                  <a:cxn ang="0">
                    <a:pos x="222" y="72"/>
                  </a:cxn>
                  <a:cxn ang="0">
                    <a:pos x="216" y="66"/>
                  </a:cxn>
                  <a:cxn ang="0">
                    <a:pos x="210" y="72"/>
                  </a:cxn>
                  <a:cxn ang="0">
                    <a:pos x="210" y="78"/>
                  </a:cxn>
                  <a:cxn ang="0">
                    <a:pos x="198" y="90"/>
                  </a:cxn>
                  <a:cxn ang="0">
                    <a:pos x="186" y="90"/>
                  </a:cxn>
                  <a:cxn ang="0">
                    <a:pos x="180" y="96"/>
                  </a:cxn>
                  <a:cxn ang="0">
                    <a:pos x="174" y="96"/>
                  </a:cxn>
                  <a:cxn ang="0">
                    <a:pos x="180" y="102"/>
                  </a:cxn>
                  <a:cxn ang="0">
                    <a:pos x="180" y="108"/>
                  </a:cxn>
                  <a:cxn ang="0">
                    <a:pos x="174" y="108"/>
                  </a:cxn>
                  <a:cxn ang="0">
                    <a:pos x="156" y="108"/>
                  </a:cxn>
                  <a:cxn ang="0">
                    <a:pos x="132" y="120"/>
                  </a:cxn>
                  <a:cxn ang="0">
                    <a:pos x="120" y="132"/>
                  </a:cxn>
                  <a:cxn ang="0">
                    <a:pos x="90" y="144"/>
                  </a:cxn>
                  <a:cxn ang="0">
                    <a:pos x="24" y="144"/>
                  </a:cxn>
                  <a:cxn ang="0">
                    <a:pos x="24" y="132"/>
                  </a:cxn>
                  <a:cxn ang="0">
                    <a:pos x="0" y="138"/>
                  </a:cxn>
                  <a:cxn ang="0">
                    <a:pos x="6" y="72"/>
                  </a:cxn>
                  <a:cxn ang="0">
                    <a:pos x="6" y="30"/>
                  </a:cxn>
                  <a:cxn ang="0">
                    <a:pos x="24" y="30"/>
                  </a:cxn>
                  <a:cxn ang="0">
                    <a:pos x="138" y="12"/>
                  </a:cxn>
                  <a:cxn ang="0">
                    <a:pos x="150" y="0"/>
                  </a:cxn>
                  <a:cxn ang="0">
                    <a:pos x="180" y="6"/>
                  </a:cxn>
                </a:cxnLst>
                <a:rect l="0" t="0" r="r" b="b"/>
                <a:pathLst>
                  <a:path w="234" h="144">
                    <a:moveTo>
                      <a:pt x="180" y="6"/>
                    </a:moveTo>
                    <a:lnTo>
                      <a:pt x="180" y="0"/>
                    </a:lnTo>
                    <a:lnTo>
                      <a:pt x="180" y="6"/>
                    </a:lnTo>
                    <a:lnTo>
                      <a:pt x="186" y="12"/>
                    </a:lnTo>
                    <a:lnTo>
                      <a:pt x="198" y="12"/>
                    </a:lnTo>
                    <a:lnTo>
                      <a:pt x="204" y="12"/>
                    </a:lnTo>
                    <a:lnTo>
                      <a:pt x="210" y="18"/>
                    </a:lnTo>
                    <a:lnTo>
                      <a:pt x="216" y="24"/>
                    </a:lnTo>
                    <a:lnTo>
                      <a:pt x="216" y="30"/>
                    </a:lnTo>
                    <a:lnTo>
                      <a:pt x="216" y="36"/>
                    </a:lnTo>
                    <a:lnTo>
                      <a:pt x="210" y="42"/>
                    </a:lnTo>
                    <a:lnTo>
                      <a:pt x="210" y="48"/>
                    </a:lnTo>
                    <a:lnTo>
                      <a:pt x="216" y="48"/>
                    </a:lnTo>
                    <a:lnTo>
                      <a:pt x="222" y="54"/>
                    </a:lnTo>
                    <a:lnTo>
                      <a:pt x="228" y="54"/>
                    </a:lnTo>
                    <a:lnTo>
                      <a:pt x="234" y="60"/>
                    </a:lnTo>
                    <a:lnTo>
                      <a:pt x="234" y="66"/>
                    </a:lnTo>
                    <a:lnTo>
                      <a:pt x="234" y="72"/>
                    </a:lnTo>
                    <a:lnTo>
                      <a:pt x="228" y="78"/>
                    </a:lnTo>
                    <a:lnTo>
                      <a:pt x="222" y="78"/>
                    </a:lnTo>
                    <a:lnTo>
                      <a:pt x="222" y="72"/>
                    </a:lnTo>
                    <a:lnTo>
                      <a:pt x="216" y="66"/>
                    </a:lnTo>
                    <a:lnTo>
                      <a:pt x="210" y="72"/>
                    </a:lnTo>
                    <a:lnTo>
                      <a:pt x="210" y="78"/>
                    </a:lnTo>
                    <a:lnTo>
                      <a:pt x="198" y="90"/>
                    </a:lnTo>
                    <a:lnTo>
                      <a:pt x="186" y="90"/>
                    </a:lnTo>
                    <a:lnTo>
                      <a:pt x="180" y="96"/>
                    </a:lnTo>
                    <a:lnTo>
                      <a:pt x="174" y="96"/>
                    </a:lnTo>
                    <a:lnTo>
                      <a:pt x="180" y="102"/>
                    </a:lnTo>
                    <a:lnTo>
                      <a:pt x="180" y="108"/>
                    </a:lnTo>
                    <a:lnTo>
                      <a:pt x="174" y="108"/>
                    </a:lnTo>
                    <a:lnTo>
                      <a:pt x="156" y="108"/>
                    </a:lnTo>
                    <a:lnTo>
                      <a:pt x="132" y="120"/>
                    </a:lnTo>
                    <a:lnTo>
                      <a:pt x="120" y="132"/>
                    </a:lnTo>
                    <a:lnTo>
                      <a:pt x="90" y="144"/>
                    </a:lnTo>
                    <a:lnTo>
                      <a:pt x="24" y="144"/>
                    </a:lnTo>
                    <a:lnTo>
                      <a:pt x="24" y="132"/>
                    </a:lnTo>
                    <a:lnTo>
                      <a:pt x="0" y="138"/>
                    </a:lnTo>
                    <a:lnTo>
                      <a:pt x="6" y="72"/>
                    </a:lnTo>
                    <a:lnTo>
                      <a:pt x="6" y="30"/>
                    </a:lnTo>
                    <a:lnTo>
                      <a:pt x="24" y="30"/>
                    </a:lnTo>
                    <a:lnTo>
                      <a:pt x="138" y="12"/>
                    </a:lnTo>
                    <a:lnTo>
                      <a:pt x="150" y="0"/>
                    </a:lnTo>
                    <a:lnTo>
                      <a:pt x="180" y="6"/>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6" name="Freeform 839">
                <a:extLst>
                  <a:ext uri="{FF2B5EF4-FFF2-40B4-BE49-F238E27FC236}">
                    <a16:creationId xmlns:a16="http://schemas.microsoft.com/office/drawing/2014/main" xmlns="" id="{8EB8FA8B-5EE1-0743-9741-625B95E194F4}"/>
                  </a:ext>
                </a:extLst>
              </p:cNvPr>
              <p:cNvSpPr>
                <a:spLocks/>
              </p:cNvSpPr>
              <p:nvPr/>
            </p:nvSpPr>
            <p:spPr bwMode="auto">
              <a:xfrm>
                <a:off x="3736975" y="2767013"/>
                <a:ext cx="504825" cy="590550"/>
              </a:xfrm>
              <a:custGeom>
                <a:avLst/>
                <a:gdLst/>
                <a:ahLst/>
                <a:cxnLst>
                  <a:cxn ang="0">
                    <a:pos x="36" y="300"/>
                  </a:cxn>
                  <a:cxn ang="0">
                    <a:pos x="6" y="162"/>
                  </a:cxn>
                  <a:cxn ang="0">
                    <a:pos x="30" y="150"/>
                  </a:cxn>
                  <a:cxn ang="0">
                    <a:pos x="42" y="144"/>
                  </a:cxn>
                  <a:cxn ang="0">
                    <a:pos x="48" y="126"/>
                  </a:cxn>
                  <a:cxn ang="0">
                    <a:pos x="48" y="108"/>
                  </a:cxn>
                  <a:cxn ang="0">
                    <a:pos x="54" y="96"/>
                  </a:cxn>
                  <a:cxn ang="0">
                    <a:pos x="72" y="96"/>
                  </a:cxn>
                  <a:cxn ang="0">
                    <a:pos x="84" y="96"/>
                  </a:cxn>
                  <a:cxn ang="0">
                    <a:pos x="102" y="90"/>
                  </a:cxn>
                  <a:cxn ang="0">
                    <a:pos x="102" y="78"/>
                  </a:cxn>
                  <a:cxn ang="0">
                    <a:pos x="90" y="60"/>
                  </a:cxn>
                  <a:cxn ang="0">
                    <a:pos x="90" y="12"/>
                  </a:cxn>
                  <a:cxn ang="0">
                    <a:pos x="96" y="0"/>
                  </a:cxn>
                  <a:cxn ang="0">
                    <a:pos x="108" y="0"/>
                  </a:cxn>
                  <a:cxn ang="0">
                    <a:pos x="150" y="30"/>
                  </a:cxn>
                  <a:cxn ang="0">
                    <a:pos x="258" y="120"/>
                  </a:cxn>
                  <a:cxn ang="0">
                    <a:pos x="300" y="222"/>
                  </a:cxn>
                  <a:cxn ang="0">
                    <a:pos x="258" y="318"/>
                  </a:cxn>
                  <a:cxn ang="0">
                    <a:pos x="240" y="348"/>
                  </a:cxn>
                  <a:cxn ang="0">
                    <a:pos x="222" y="348"/>
                  </a:cxn>
                  <a:cxn ang="0">
                    <a:pos x="210" y="360"/>
                  </a:cxn>
                  <a:cxn ang="0">
                    <a:pos x="192" y="372"/>
                  </a:cxn>
                  <a:cxn ang="0">
                    <a:pos x="180" y="366"/>
                  </a:cxn>
                  <a:cxn ang="0">
                    <a:pos x="174" y="354"/>
                  </a:cxn>
                  <a:cxn ang="0">
                    <a:pos x="150" y="354"/>
                  </a:cxn>
                  <a:cxn ang="0">
                    <a:pos x="120" y="336"/>
                  </a:cxn>
                  <a:cxn ang="0">
                    <a:pos x="108" y="324"/>
                  </a:cxn>
                  <a:cxn ang="0">
                    <a:pos x="96" y="324"/>
                  </a:cxn>
                  <a:cxn ang="0">
                    <a:pos x="90" y="336"/>
                  </a:cxn>
                  <a:cxn ang="0">
                    <a:pos x="84" y="348"/>
                  </a:cxn>
                  <a:cxn ang="0">
                    <a:pos x="66" y="354"/>
                  </a:cxn>
                  <a:cxn ang="0">
                    <a:pos x="36" y="354"/>
                  </a:cxn>
                  <a:cxn ang="0">
                    <a:pos x="24" y="330"/>
                  </a:cxn>
                  <a:cxn ang="0">
                    <a:pos x="24" y="306"/>
                  </a:cxn>
                </a:cxnLst>
                <a:rect l="0" t="0" r="r" b="b"/>
                <a:pathLst>
                  <a:path w="318" h="372">
                    <a:moveTo>
                      <a:pt x="24" y="294"/>
                    </a:moveTo>
                    <a:lnTo>
                      <a:pt x="36" y="300"/>
                    </a:lnTo>
                    <a:lnTo>
                      <a:pt x="0" y="192"/>
                    </a:lnTo>
                    <a:lnTo>
                      <a:pt x="6" y="162"/>
                    </a:lnTo>
                    <a:lnTo>
                      <a:pt x="12" y="156"/>
                    </a:lnTo>
                    <a:lnTo>
                      <a:pt x="30" y="150"/>
                    </a:lnTo>
                    <a:lnTo>
                      <a:pt x="36" y="150"/>
                    </a:lnTo>
                    <a:lnTo>
                      <a:pt x="42" y="144"/>
                    </a:lnTo>
                    <a:lnTo>
                      <a:pt x="48" y="132"/>
                    </a:lnTo>
                    <a:lnTo>
                      <a:pt x="48" y="126"/>
                    </a:lnTo>
                    <a:lnTo>
                      <a:pt x="48" y="120"/>
                    </a:lnTo>
                    <a:lnTo>
                      <a:pt x="48" y="108"/>
                    </a:lnTo>
                    <a:lnTo>
                      <a:pt x="48" y="102"/>
                    </a:lnTo>
                    <a:lnTo>
                      <a:pt x="54" y="96"/>
                    </a:lnTo>
                    <a:lnTo>
                      <a:pt x="60" y="90"/>
                    </a:lnTo>
                    <a:lnTo>
                      <a:pt x="72" y="96"/>
                    </a:lnTo>
                    <a:lnTo>
                      <a:pt x="78" y="96"/>
                    </a:lnTo>
                    <a:lnTo>
                      <a:pt x="84" y="96"/>
                    </a:lnTo>
                    <a:lnTo>
                      <a:pt x="96" y="96"/>
                    </a:lnTo>
                    <a:lnTo>
                      <a:pt x="102" y="90"/>
                    </a:lnTo>
                    <a:lnTo>
                      <a:pt x="102" y="84"/>
                    </a:lnTo>
                    <a:lnTo>
                      <a:pt x="102" y="78"/>
                    </a:lnTo>
                    <a:lnTo>
                      <a:pt x="96" y="66"/>
                    </a:lnTo>
                    <a:lnTo>
                      <a:pt x="90" y="60"/>
                    </a:lnTo>
                    <a:lnTo>
                      <a:pt x="90" y="36"/>
                    </a:lnTo>
                    <a:lnTo>
                      <a:pt x="90" y="12"/>
                    </a:lnTo>
                    <a:lnTo>
                      <a:pt x="90" y="6"/>
                    </a:lnTo>
                    <a:lnTo>
                      <a:pt x="96" y="0"/>
                    </a:lnTo>
                    <a:lnTo>
                      <a:pt x="102" y="0"/>
                    </a:lnTo>
                    <a:lnTo>
                      <a:pt x="108" y="0"/>
                    </a:lnTo>
                    <a:lnTo>
                      <a:pt x="114" y="0"/>
                    </a:lnTo>
                    <a:lnTo>
                      <a:pt x="150" y="30"/>
                    </a:lnTo>
                    <a:lnTo>
                      <a:pt x="186" y="60"/>
                    </a:lnTo>
                    <a:lnTo>
                      <a:pt x="258" y="120"/>
                    </a:lnTo>
                    <a:lnTo>
                      <a:pt x="318" y="186"/>
                    </a:lnTo>
                    <a:lnTo>
                      <a:pt x="300" y="222"/>
                    </a:lnTo>
                    <a:lnTo>
                      <a:pt x="258" y="312"/>
                    </a:lnTo>
                    <a:lnTo>
                      <a:pt x="258" y="318"/>
                    </a:lnTo>
                    <a:lnTo>
                      <a:pt x="246" y="342"/>
                    </a:lnTo>
                    <a:lnTo>
                      <a:pt x="240" y="348"/>
                    </a:lnTo>
                    <a:lnTo>
                      <a:pt x="228" y="348"/>
                    </a:lnTo>
                    <a:lnTo>
                      <a:pt x="222" y="348"/>
                    </a:lnTo>
                    <a:lnTo>
                      <a:pt x="216" y="354"/>
                    </a:lnTo>
                    <a:lnTo>
                      <a:pt x="210" y="360"/>
                    </a:lnTo>
                    <a:lnTo>
                      <a:pt x="204" y="366"/>
                    </a:lnTo>
                    <a:lnTo>
                      <a:pt x="192" y="372"/>
                    </a:lnTo>
                    <a:lnTo>
                      <a:pt x="186" y="372"/>
                    </a:lnTo>
                    <a:lnTo>
                      <a:pt x="180" y="366"/>
                    </a:lnTo>
                    <a:lnTo>
                      <a:pt x="180" y="360"/>
                    </a:lnTo>
                    <a:lnTo>
                      <a:pt x="174" y="354"/>
                    </a:lnTo>
                    <a:lnTo>
                      <a:pt x="168" y="354"/>
                    </a:lnTo>
                    <a:lnTo>
                      <a:pt x="150" y="354"/>
                    </a:lnTo>
                    <a:lnTo>
                      <a:pt x="126" y="342"/>
                    </a:lnTo>
                    <a:lnTo>
                      <a:pt x="120" y="336"/>
                    </a:lnTo>
                    <a:lnTo>
                      <a:pt x="114" y="330"/>
                    </a:lnTo>
                    <a:lnTo>
                      <a:pt x="108" y="324"/>
                    </a:lnTo>
                    <a:lnTo>
                      <a:pt x="102" y="324"/>
                    </a:lnTo>
                    <a:lnTo>
                      <a:pt x="96" y="324"/>
                    </a:lnTo>
                    <a:lnTo>
                      <a:pt x="90" y="330"/>
                    </a:lnTo>
                    <a:lnTo>
                      <a:pt x="90" y="336"/>
                    </a:lnTo>
                    <a:lnTo>
                      <a:pt x="90" y="342"/>
                    </a:lnTo>
                    <a:lnTo>
                      <a:pt x="84" y="348"/>
                    </a:lnTo>
                    <a:lnTo>
                      <a:pt x="78" y="348"/>
                    </a:lnTo>
                    <a:lnTo>
                      <a:pt x="66" y="354"/>
                    </a:lnTo>
                    <a:lnTo>
                      <a:pt x="54" y="366"/>
                    </a:lnTo>
                    <a:lnTo>
                      <a:pt x="36" y="354"/>
                    </a:lnTo>
                    <a:lnTo>
                      <a:pt x="30" y="342"/>
                    </a:lnTo>
                    <a:lnTo>
                      <a:pt x="24" y="330"/>
                    </a:lnTo>
                    <a:lnTo>
                      <a:pt x="24" y="324"/>
                    </a:lnTo>
                    <a:lnTo>
                      <a:pt x="24" y="306"/>
                    </a:lnTo>
                    <a:lnTo>
                      <a:pt x="24" y="29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7" name="Freeform 845">
                <a:extLst>
                  <a:ext uri="{FF2B5EF4-FFF2-40B4-BE49-F238E27FC236}">
                    <a16:creationId xmlns:a16="http://schemas.microsoft.com/office/drawing/2014/main" xmlns="" id="{113DB2A1-21A3-7849-BFB5-20D51AFA820C}"/>
                  </a:ext>
                </a:extLst>
              </p:cNvPr>
              <p:cNvSpPr>
                <a:spLocks/>
              </p:cNvSpPr>
              <p:nvPr/>
            </p:nvSpPr>
            <p:spPr bwMode="auto">
              <a:xfrm>
                <a:off x="4498975" y="3138488"/>
                <a:ext cx="409575" cy="381000"/>
              </a:xfrm>
              <a:custGeom>
                <a:avLst/>
                <a:gdLst/>
                <a:ahLst/>
                <a:cxnLst>
                  <a:cxn ang="0">
                    <a:pos x="138" y="234"/>
                  </a:cxn>
                  <a:cxn ang="0">
                    <a:pos x="138" y="222"/>
                  </a:cxn>
                  <a:cxn ang="0">
                    <a:pos x="150" y="216"/>
                  </a:cxn>
                  <a:cxn ang="0">
                    <a:pos x="156" y="204"/>
                  </a:cxn>
                  <a:cxn ang="0">
                    <a:pos x="162" y="198"/>
                  </a:cxn>
                  <a:cxn ang="0">
                    <a:pos x="174" y="204"/>
                  </a:cxn>
                  <a:cxn ang="0">
                    <a:pos x="192" y="204"/>
                  </a:cxn>
                  <a:cxn ang="0">
                    <a:pos x="204" y="210"/>
                  </a:cxn>
                  <a:cxn ang="0">
                    <a:pos x="222" y="210"/>
                  </a:cxn>
                  <a:cxn ang="0">
                    <a:pos x="228" y="198"/>
                  </a:cxn>
                  <a:cxn ang="0">
                    <a:pos x="240" y="186"/>
                  </a:cxn>
                  <a:cxn ang="0">
                    <a:pos x="246" y="198"/>
                  </a:cxn>
                  <a:cxn ang="0">
                    <a:pos x="252" y="204"/>
                  </a:cxn>
                  <a:cxn ang="0">
                    <a:pos x="258" y="192"/>
                  </a:cxn>
                  <a:cxn ang="0">
                    <a:pos x="246" y="174"/>
                  </a:cxn>
                  <a:cxn ang="0">
                    <a:pos x="246" y="156"/>
                  </a:cxn>
                  <a:cxn ang="0">
                    <a:pos x="234" y="138"/>
                  </a:cxn>
                  <a:cxn ang="0">
                    <a:pos x="222" y="126"/>
                  </a:cxn>
                  <a:cxn ang="0">
                    <a:pos x="210" y="126"/>
                  </a:cxn>
                  <a:cxn ang="0">
                    <a:pos x="204" y="138"/>
                  </a:cxn>
                  <a:cxn ang="0">
                    <a:pos x="210" y="150"/>
                  </a:cxn>
                  <a:cxn ang="0">
                    <a:pos x="204" y="156"/>
                  </a:cxn>
                  <a:cxn ang="0">
                    <a:pos x="186" y="156"/>
                  </a:cxn>
                  <a:cxn ang="0">
                    <a:pos x="174" y="138"/>
                  </a:cxn>
                  <a:cxn ang="0">
                    <a:pos x="168" y="102"/>
                  </a:cxn>
                  <a:cxn ang="0">
                    <a:pos x="180" y="84"/>
                  </a:cxn>
                  <a:cxn ang="0">
                    <a:pos x="198" y="84"/>
                  </a:cxn>
                  <a:cxn ang="0">
                    <a:pos x="192" y="72"/>
                  </a:cxn>
                  <a:cxn ang="0">
                    <a:pos x="180" y="54"/>
                  </a:cxn>
                  <a:cxn ang="0">
                    <a:pos x="180" y="36"/>
                  </a:cxn>
                  <a:cxn ang="0">
                    <a:pos x="174" y="24"/>
                  </a:cxn>
                  <a:cxn ang="0">
                    <a:pos x="162" y="18"/>
                  </a:cxn>
                  <a:cxn ang="0">
                    <a:pos x="144" y="6"/>
                  </a:cxn>
                  <a:cxn ang="0">
                    <a:pos x="132" y="0"/>
                  </a:cxn>
                  <a:cxn ang="0">
                    <a:pos x="90" y="60"/>
                  </a:cxn>
                  <a:cxn ang="0">
                    <a:pos x="72" y="78"/>
                  </a:cxn>
                  <a:cxn ang="0">
                    <a:pos x="60" y="78"/>
                  </a:cxn>
                  <a:cxn ang="0">
                    <a:pos x="54" y="96"/>
                  </a:cxn>
                  <a:cxn ang="0">
                    <a:pos x="54" y="114"/>
                  </a:cxn>
                  <a:cxn ang="0">
                    <a:pos x="42" y="120"/>
                  </a:cxn>
                  <a:cxn ang="0">
                    <a:pos x="18" y="132"/>
                  </a:cxn>
                  <a:cxn ang="0">
                    <a:pos x="0" y="204"/>
                  </a:cxn>
                  <a:cxn ang="0">
                    <a:pos x="144" y="240"/>
                  </a:cxn>
                </a:cxnLst>
                <a:rect l="0" t="0" r="r" b="b"/>
                <a:pathLst>
                  <a:path w="258" h="240">
                    <a:moveTo>
                      <a:pt x="144" y="240"/>
                    </a:moveTo>
                    <a:lnTo>
                      <a:pt x="138" y="234"/>
                    </a:lnTo>
                    <a:lnTo>
                      <a:pt x="138" y="228"/>
                    </a:lnTo>
                    <a:lnTo>
                      <a:pt x="138" y="222"/>
                    </a:lnTo>
                    <a:lnTo>
                      <a:pt x="144" y="216"/>
                    </a:lnTo>
                    <a:lnTo>
                      <a:pt x="150" y="216"/>
                    </a:lnTo>
                    <a:lnTo>
                      <a:pt x="156" y="210"/>
                    </a:lnTo>
                    <a:lnTo>
                      <a:pt x="156" y="204"/>
                    </a:lnTo>
                    <a:lnTo>
                      <a:pt x="156" y="198"/>
                    </a:lnTo>
                    <a:lnTo>
                      <a:pt x="162" y="198"/>
                    </a:lnTo>
                    <a:lnTo>
                      <a:pt x="168" y="204"/>
                    </a:lnTo>
                    <a:lnTo>
                      <a:pt x="174" y="204"/>
                    </a:lnTo>
                    <a:lnTo>
                      <a:pt x="186" y="198"/>
                    </a:lnTo>
                    <a:lnTo>
                      <a:pt x="192" y="204"/>
                    </a:lnTo>
                    <a:lnTo>
                      <a:pt x="198" y="210"/>
                    </a:lnTo>
                    <a:lnTo>
                      <a:pt x="204" y="210"/>
                    </a:lnTo>
                    <a:lnTo>
                      <a:pt x="216" y="210"/>
                    </a:lnTo>
                    <a:lnTo>
                      <a:pt x="222" y="210"/>
                    </a:lnTo>
                    <a:lnTo>
                      <a:pt x="228" y="204"/>
                    </a:lnTo>
                    <a:lnTo>
                      <a:pt x="228" y="198"/>
                    </a:lnTo>
                    <a:lnTo>
                      <a:pt x="234" y="192"/>
                    </a:lnTo>
                    <a:lnTo>
                      <a:pt x="240" y="186"/>
                    </a:lnTo>
                    <a:lnTo>
                      <a:pt x="240" y="192"/>
                    </a:lnTo>
                    <a:lnTo>
                      <a:pt x="246" y="198"/>
                    </a:lnTo>
                    <a:lnTo>
                      <a:pt x="246" y="204"/>
                    </a:lnTo>
                    <a:lnTo>
                      <a:pt x="252" y="204"/>
                    </a:lnTo>
                    <a:lnTo>
                      <a:pt x="258" y="204"/>
                    </a:lnTo>
                    <a:lnTo>
                      <a:pt x="258" y="192"/>
                    </a:lnTo>
                    <a:lnTo>
                      <a:pt x="252" y="180"/>
                    </a:lnTo>
                    <a:lnTo>
                      <a:pt x="246" y="174"/>
                    </a:lnTo>
                    <a:lnTo>
                      <a:pt x="246" y="168"/>
                    </a:lnTo>
                    <a:lnTo>
                      <a:pt x="246" y="156"/>
                    </a:lnTo>
                    <a:lnTo>
                      <a:pt x="240" y="144"/>
                    </a:lnTo>
                    <a:lnTo>
                      <a:pt x="234" y="138"/>
                    </a:lnTo>
                    <a:lnTo>
                      <a:pt x="228" y="132"/>
                    </a:lnTo>
                    <a:lnTo>
                      <a:pt x="222" y="126"/>
                    </a:lnTo>
                    <a:lnTo>
                      <a:pt x="216" y="126"/>
                    </a:lnTo>
                    <a:lnTo>
                      <a:pt x="210" y="126"/>
                    </a:lnTo>
                    <a:lnTo>
                      <a:pt x="210" y="132"/>
                    </a:lnTo>
                    <a:lnTo>
                      <a:pt x="204" y="138"/>
                    </a:lnTo>
                    <a:lnTo>
                      <a:pt x="204" y="144"/>
                    </a:lnTo>
                    <a:lnTo>
                      <a:pt x="210" y="150"/>
                    </a:lnTo>
                    <a:lnTo>
                      <a:pt x="210" y="156"/>
                    </a:lnTo>
                    <a:lnTo>
                      <a:pt x="204" y="156"/>
                    </a:lnTo>
                    <a:lnTo>
                      <a:pt x="198" y="162"/>
                    </a:lnTo>
                    <a:lnTo>
                      <a:pt x="186" y="156"/>
                    </a:lnTo>
                    <a:lnTo>
                      <a:pt x="180" y="150"/>
                    </a:lnTo>
                    <a:lnTo>
                      <a:pt x="174" y="138"/>
                    </a:lnTo>
                    <a:lnTo>
                      <a:pt x="174" y="132"/>
                    </a:lnTo>
                    <a:lnTo>
                      <a:pt x="168" y="102"/>
                    </a:lnTo>
                    <a:lnTo>
                      <a:pt x="168" y="90"/>
                    </a:lnTo>
                    <a:lnTo>
                      <a:pt x="180" y="84"/>
                    </a:lnTo>
                    <a:lnTo>
                      <a:pt x="186" y="84"/>
                    </a:lnTo>
                    <a:lnTo>
                      <a:pt x="198" y="84"/>
                    </a:lnTo>
                    <a:lnTo>
                      <a:pt x="198" y="78"/>
                    </a:lnTo>
                    <a:lnTo>
                      <a:pt x="192" y="72"/>
                    </a:lnTo>
                    <a:lnTo>
                      <a:pt x="186" y="60"/>
                    </a:lnTo>
                    <a:lnTo>
                      <a:pt x="180" y="54"/>
                    </a:lnTo>
                    <a:lnTo>
                      <a:pt x="180" y="48"/>
                    </a:lnTo>
                    <a:lnTo>
                      <a:pt x="180" y="36"/>
                    </a:lnTo>
                    <a:lnTo>
                      <a:pt x="180" y="30"/>
                    </a:lnTo>
                    <a:lnTo>
                      <a:pt x="174" y="24"/>
                    </a:lnTo>
                    <a:lnTo>
                      <a:pt x="168" y="18"/>
                    </a:lnTo>
                    <a:lnTo>
                      <a:pt x="162" y="18"/>
                    </a:lnTo>
                    <a:lnTo>
                      <a:pt x="150" y="12"/>
                    </a:lnTo>
                    <a:lnTo>
                      <a:pt x="144" y="6"/>
                    </a:lnTo>
                    <a:lnTo>
                      <a:pt x="138" y="0"/>
                    </a:lnTo>
                    <a:lnTo>
                      <a:pt x="132" y="0"/>
                    </a:lnTo>
                    <a:lnTo>
                      <a:pt x="126" y="0"/>
                    </a:lnTo>
                    <a:lnTo>
                      <a:pt x="90" y="60"/>
                    </a:lnTo>
                    <a:lnTo>
                      <a:pt x="84" y="72"/>
                    </a:lnTo>
                    <a:lnTo>
                      <a:pt x="72" y="78"/>
                    </a:lnTo>
                    <a:lnTo>
                      <a:pt x="66" y="78"/>
                    </a:lnTo>
                    <a:lnTo>
                      <a:pt x="60" y="78"/>
                    </a:lnTo>
                    <a:lnTo>
                      <a:pt x="54" y="90"/>
                    </a:lnTo>
                    <a:lnTo>
                      <a:pt x="54" y="96"/>
                    </a:lnTo>
                    <a:lnTo>
                      <a:pt x="54" y="102"/>
                    </a:lnTo>
                    <a:lnTo>
                      <a:pt x="54" y="114"/>
                    </a:lnTo>
                    <a:lnTo>
                      <a:pt x="48" y="120"/>
                    </a:lnTo>
                    <a:lnTo>
                      <a:pt x="42" y="120"/>
                    </a:lnTo>
                    <a:lnTo>
                      <a:pt x="30" y="126"/>
                    </a:lnTo>
                    <a:lnTo>
                      <a:pt x="18" y="132"/>
                    </a:lnTo>
                    <a:lnTo>
                      <a:pt x="12" y="144"/>
                    </a:lnTo>
                    <a:lnTo>
                      <a:pt x="0" y="204"/>
                    </a:lnTo>
                    <a:lnTo>
                      <a:pt x="0" y="228"/>
                    </a:lnTo>
                    <a:lnTo>
                      <a:pt x="144" y="24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8" name="Freeform 846">
                <a:extLst>
                  <a:ext uri="{FF2B5EF4-FFF2-40B4-BE49-F238E27FC236}">
                    <a16:creationId xmlns:a16="http://schemas.microsoft.com/office/drawing/2014/main" xmlns="" id="{A037C27C-A5BD-5C40-A4FB-03DC7FD9C929}"/>
                  </a:ext>
                </a:extLst>
              </p:cNvPr>
              <p:cNvSpPr>
                <a:spLocks/>
              </p:cNvSpPr>
              <p:nvPr/>
            </p:nvSpPr>
            <p:spPr bwMode="auto">
              <a:xfrm>
                <a:off x="2536825" y="2852738"/>
                <a:ext cx="628650" cy="409575"/>
              </a:xfrm>
              <a:custGeom>
                <a:avLst/>
                <a:gdLst/>
                <a:ahLst/>
                <a:cxnLst>
                  <a:cxn ang="0">
                    <a:pos x="6" y="42"/>
                  </a:cxn>
                  <a:cxn ang="0">
                    <a:pos x="12" y="36"/>
                  </a:cxn>
                  <a:cxn ang="0">
                    <a:pos x="30" y="36"/>
                  </a:cxn>
                  <a:cxn ang="0">
                    <a:pos x="42" y="54"/>
                  </a:cxn>
                  <a:cxn ang="0">
                    <a:pos x="54" y="66"/>
                  </a:cxn>
                  <a:cxn ang="0">
                    <a:pos x="72" y="72"/>
                  </a:cxn>
                  <a:cxn ang="0">
                    <a:pos x="90" y="66"/>
                  </a:cxn>
                  <a:cxn ang="0">
                    <a:pos x="114" y="60"/>
                  </a:cxn>
                  <a:cxn ang="0">
                    <a:pos x="138" y="54"/>
                  </a:cxn>
                  <a:cxn ang="0">
                    <a:pos x="150" y="54"/>
                  </a:cxn>
                  <a:cxn ang="0">
                    <a:pos x="156" y="60"/>
                  </a:cxn>
                  <a:cxn ang="0">
                    <a:pos x="156" y="72"/>
                  </a:cxn>
                  <a:cxn ang="0">
                    <a:pos x="150" y="90"/>
                  </a:cxn>
                  <a:cxn ang="0">
                    <a:pos x="150" y="102"/>
                  </a:cxn>
                  <a:cxn ang="0">
                    <a:pos x="162" y="114"/>
                  </a:cxn>
                  <a:cxn ang="0">
                    <a:pos x="180" y="108"/>
                  </a:cxn>
                  <a:cxn ang="0">
                    <a:pos x="192" y="102"/>
                  </a:cxn>
                  <a:cxn ang="0">
                    <a:pos x="204" y="84"/>
                  </a:cxn>
                  <a:cxn ang="0">
                    <a:pos x="204" y="66"/>
                  </a:cxn>
                  <a:cxn ang="0">
                    <a:pos x="180" y="36"/>
                  </a:cxn>
                  <a:cxn ang="0">
                    <a:pos x="192" y="18"/>
                  </a:cxn>
                  <a:cxn ang="0">
                    <a:pos x="198" y="0"/>
                  </a:cxn>
                  <a:cxn ang="0">
                    <a:pos x="210" y="0"/>
                  </a:cxn>
                  <a:cxn ang="0">
                    <a:pos x="210" y="18"/>
                  </a:cxn>
                  <a:cxn ang="0">
                    <a:pos x="222" y="30"/>
                  </a:cxn>
                  <a:cxn ang="0">
                    <a:pos x="234" y="42"/>
                  </a:cxn>
                  <a:cxn ang="0">
                    <a:pos x="258" y="48"/>
                  </a:cxn>
                  <a:cxn ang="0">
                    <a:pos x="276" y="36"/>
                  </a:cxn>
                  <a:cxn ang="0">
                    <a:pos x="288" y="24"/>
                  </a:cxn>
                  <a:cxn ang="0">
                    <a:pos x="324" y="24"/>
                  </a:cxn>
                  <a:cxn ang="0">
                    <a:pos x="342" y="42"/>
                  </a:cxn>
                  <a:cxn ang="0">
                    <a:pos x="366" y="54"/>
                  </a:cxn>
                  <a:cxn ang="0">
                    <a:pos x="366" y="78"/>
                  </a:cxn>
                  <a:cxn ang="0">
                    <a:pos x="366" y="108"/>
                  </a:cxn>
                  <a:cxn ang="0">
                    <a:pos x="366" y="126"/>
                  </a:cxn>
                  <a:cxn ang="0">
                    <a:pos x="384" y="138"/>
                  </a:cxn>
                  <a:cxn ang="0">
                    <a:pos x="396" y="144"/>
                  </a:cxn>
                  <a:cxn ang="0">
                    <a:pos x="390" y="156"/>
                  </a:cxn>
                  <a:cxn ang="0">
                    <a:pos x="366" y="174"/>
                  </a:cxn>
                  <a:cxn ang="0">
                    <a:pos x="348" y="180"/>
                  </a:cxn>
                  <a:cxn ang="0">
                    <a:pos x="336" y="180"/>
                  </a:cxn>
                  <a:cxn ang="0">
                    <a:pos x="324" y="192"/>
                  </a:cxn>
                  <a:cxn ang="0">
                    <a:pos x="318" y="210"/>
                  </a:cxn>
                  <a:cxn ang="0">
                    <a:pos x="306" y="234"/>
                  </a:cxn>
                  <a:cxn ang="0">
                    <a:pos x="294" y="234"/>
                  </a:cxn>
                  <a:cxn ang="0">
                    <a:pos x="276" y="234"/>
                  </a:cxn>
                  <a:cxn ang="0">
                    <a:pos x="180" y="252"/>
                  </a:cxn>
                  <a:cxn ang="0">
                    <a:pos x="108" y="252"/>
                  </a:cxn>
                  <a:cxn ang="0">
                    <a:pos x="102" y="222"/>
                  </a:cxn>
                  <a:cxn ang="0">
                    <a:pos x="108" y="204"/>
                  </a:cxn>
                  <a:cxn ang="0">
                    <a:pos x="102" y="174"/>
                  </a:cxn>
                  <a:cxn ang="0">
                    <a:pos x="102" y="162"/>
                  </a:cxn>
                  <a:cxn ang="0">
                    <a:pos x="90" y="150"/>
                  </a:cxn>
                  <a:cxn ang="0">
                    <a:pos x="78" y="156"/>
                  </a:cxn>
                  <a:cxn ang="0">
                    <a:pos x="30" y="102"/>
                  </a:cxn>
                  <a:cxn ang="0">
                    <a:pos x="0" y="54"/>
                  </a:cxn>
                </a:cxnLst>
                <a:rect l="0" t="0" r="r" b="b"/>
                <a:pathLst>
                  <a:path w="396" h="258">
                    <a:moveTo>
                      <a:pt x="0" y="54"/>
                    </a:moveTo>
                    <a:lnTo>
                      <a:pt x="6" y="42"/>
                    </a:lnTo>
                    <a:lnTo>
                      <a:pt x="6" y="36"/>
                    </a:lnTo>
                    <a:lnTo>
                      <a:pt x="12" y="36"/>
                    </a:lnTo>
                    <a:lnTo>
                      <a:pt x="18" y="30"/>
                    </a:lnTo>
                    <a:lnTo>
                      <a:pt x="30" y="36"/>
                    </a:lnTo>
                    <a:lnTo>
                      <a:pt x="36" y="42"/>
                    </a:lnTo>
                    <a:lnTo>
                      <a:pt x="42" y="54"/>
                    </a:lnTo>
                    <a:lnTo>
                      <a:pt x="48" y="60"/>
                    </a:lnTo>
                    <a:lnTo>
                      <a:pt x="54" y="66"/>
                    </a:lnTo>
                    <a:lnTo>
                      <a:pt x="60" y="72"/>
                    </a:lnTo>
                    <a:lnTo>
                      <a:pt x="72" y="72"/>
                    </a:lnTo>
                    <a:lnTo>
                      <a:pt x="84" y="72"/>
                    </a:lnTo>
                    <a:lnTo>
                      <a:pt x="90" y="66"/>
                    </a:lnTo>
                    <a:lnTo>
                      <a:pt x="102" y="60"/>
                    </a:lnTo>
                    <a:lnTo>
                      <a:pt x="114" y="60"/>
                    </a:lnTo>
                    <a:lnTo>
                      <a:pt x="126" y="60"/>
                    </a:lnTo>
                    <a:lnTo>
                      <a:pt x="138" y="54"/>
                    </a:lnTo>
                    <a:lnTo>
                      <a:pt x="144" y="54"/>
                    </a:lnTo>
                    <a:lnTo>
                      <a:pt x="150" y="54"/>
                    </a:lnTo>
                    <a:lnTo>
                      <a:pt x="156" y="54"/>
                    </a:lnTo>
                    <a:lnTo>
                      <a:pt x="156" y="60"/>
                    </a:lnTo>
                    <a:lnTo>
                      <a:pt x="156" y="66"/>
                    </a:lnTo>
                    <a:lnTo>
                      <a:pt x="156" y="72"/>
                    </a:lnTo>
                    <a:lnTo>
                      <a:pt x="156" y="78"/>
                    </a:lnTo>
                    <a:lnTo>
                      <a:pt x="150" y="90"/>
                    </a:lnTo>
                    <a:lnTo>
                      <a:pt x="144" y="96"/>
                    </a:lnTo>
                    <a:lnTo>
                      <a:pt x="150" y="102"/>
                    </a:lnTo>
                    <a:lnTo>
                      <a:pt x="156" y="108"/>
                    </a:lnTo>
                    <a:lnTo>
                      <a:pt x="162" y="114"/>
                    </a:lnTo>
                    <a:lnTo>
                      <a:pt x="168" y="114"/>
                    </a:lnTo>
                    <a:lnTo>
                      <a:pt x="180" y="108"/>
                    </a:lnTo>
                    <a:lnTo>
                      <a:pt x="186" y="108"/>
                    </a:lnTo>
                    <a:lnTo>
                      <a:pt x="192" y="102"/>
                    </a:lnTo>
                    <a:lnTo>
                      <a:pt x="198" y="96"/>
                    </a:lnTo>
                    <a:lnTo>
                      <a:pt x="204" y="84"/>
                    </a:lnTo>
                    <a:lnTo>
                      <a:pt x="204" y="72"/>
                    </a:lnTo>
                    <a:lnTo>
                      <a:pt x="204" y="66"/>
                    </a:lnTo>
                    <a:lnTo>
                      <a:pt x="186" y="48"/>
                    </a:lnTo>
                    <a:lnTo>
                      <a:pt x="180" y="36"/>
                    </a:lnTo>
                    <a:lnTo>
                      <a:pt x="186" y="24"/>
                    </a:lnTo>
                    <a:lnTo>
                      <a:pt x="192" y="18"/>
                    </a:lnTo>
                    <a:lnTo>
                      <a:pt x="192" y="6"/>
                    </a:lnTo>
                    <a:lnTo>
                      <a:pt x="198" y="0"/>
                    </a:lnTo>
                    <a:lnTo>
                      <a:pt x="204" y="0"/>
                    </a:lnTo>
                    <a:lnTo>
                      <a:pt x="210" y="0"/>
                    </a:lnTo>
                    <a:lnTo>
                      <a:pt x="210" y="6"/>
                    </a:lnTo>
                    <a:lnTo>
                      <a:pt x="210" y="18"/>
                    </a:lnTo>
                    <a:lnTo>
                      <a:pt x="216" y="24"/>
                    </a:lnTo>
                    <a:lnTo>
                      <a:pt x="222" y="30"/>
                    </a:lnTo>
                    <a:lnTo>
                      <a:pt x="228" y="36"/>
                    </a:lnTo>
                    <a:lnTo>
                      <a:pt x="234" y="42"/>
                    </a:lnTo>
                    <a:lnTo>
                      <a:pt x="252" y="48"/>
                    </a:lnTo>
                    <a:lnTo>
                      <a:pt x="258" y="48"/>
                    </a:lnTo>
                    <a:lnTo>
                      <a:pt x="270" y="48"/>
                    </a:lnTo>
                    <a:lnTo>
                      <a:pt x="276" y="36"/>
                    </a:lnTo>
                    <a:lnTo>
                      <a:pt x="282" y="30"/>
                    </a:lnTo>
                    <a:lnTo>
                      <a:pt x="288" y="24"/>
                    </a:lnTo>
                    <a:lnTo>
                      <a:pt x="312" y="24"/>
                    </a:lnTo>
                    <a:lnTo>
                      <a:pt x="324" y="24"/>
                    </a:lnTo>
                    <a:lnTo>
                      <a:pt x="336" y="30"/>
                    </a:lnTo>
                    <a:lnTo>
                      <a:pt x="342" y="42"/>
                    </a:lnTo>
                    <a:lnTo>
                      <a:pt x="354" y="48"/>
                    </a:lnTo>
                    <a:lnTo>
                      <a:pt x="366" y="54"/>
                    </a:lnTo>
                    <a:lnTo>
                      <a:pt x="378" y="60"/>
                    </a:lnTo>
                    <a:lnTo>
                      <a:pt x="366" y="78"/>
                    </a:lnTo>
                    <a:lnTo>
                      <a:pt x="366" y="96"/>
                    </a:lnTo>
                    <a:lnTo>
                      <a:pt x="366" y="108"/>
                    </a:lnTo>
                    <a:lnTo>
                      <a:pt x="366" y="120"/>
                    </a:lnTo>
                    <a:lnTo>
                      <a:pt x="366" y="126"/>
                    </a:lnTo>
                    <a:lnTo>
                      <a:pt x="372" y="132"/>
                    </a:lnTo>
                    <a:lnTo>
                      <a:pt x="384" y="138"/>
                    </a:lnTo>
                    <a:lnTo>
                      <a:pt x="390" y="138"/>
                    </a:lnTo>
                    <a:lnTo>
                      <a:pt x="396" y="144"/>
                    </a:lnTo>
                    <a:lnTo>
                      <a:pt x="396" y="150"/>
                    </a:lnTo>
                    <a:lnTo>
                      <a:pt x="390" y="156"/>
                    </a:lnTo>
                    <a:lnTo>
                      <a:pt x="384" y="162"/>
                    </a:lnTo>
                    <a:lnTo>
                      <a:pt x="366" y="174"/>
                    </a:lnTo>
                    <a:lnTo>
                      <a:pt x="360" y="180"/>
                    </a:lnTo>
                    <a:lnTo>
                      <a:pt x="348" y="180"/>
                    </a:lnTo>
                    <a:lnTo>
                      <a:pt x="342" y="180"/>
                    </a:lnTo>
                    <a:lnTo>
                      <a:pt x="336" y="180"/>
                    </a:lnTo>
                    <a:lnTo>
                      <a:pt x="324" y="186"/>
                    </a:lnTo>
                    <a:lnTo>
                      <a:pt x="324" y="192"/>
                    </a:lnTo>
                    <a:lnTo>
                      <a:pt x="318" y="198"/>
                    </a:lnTo>
                    <a:lnTo>
                      <a:pt x="318" y="210"/>
                    </a:lnTo>
                    <a:lnTo>
                      <a:pt x="312" y="222"/>
                    </a:lnTo>
                    <a:lnTo>
                      <a:pt x="306" y="234"/>
                    </a:lnTo>
                    <a:lnTo>
                      <a:pt x="300" y="234"/>
                    </a:lnTo>
                    <a:lnTo>
                      <a:pt x="294" y="234"/>
                    </a:lnTo>
                    <a:lnTo>
                      <a:pt x="282" y="234"/>
                    </a:lnTo>
                    <a:lnTo>
                      <a:pt x="276" y="234"/>
                    </a:lnTo>
                    <a:lnTo>
                      <a:pt x="258" y="252"/>
                    </a:lnTo>
                    <a:lnTo>
                      <a:pt x="180" y="252"/>
                    </a:lnTo>
                    <a:lnTo>
                      <a:pt x="114" y="258"/>
                    </a:lnTo>
                    <a:lnTo>
                      <a:pt x="108" y="252"/>
                    </a:lnTo>
                    <a:lnTo>
                      <a:pt x="102" y="234"/>
                    </a:lnTo>
                    <a:lnTo>
                      <a:pt x="102" y="222"/>
                    </a:lnTo>
                    <a:lnTo>
                      <a:pt x="108" y="216"/>
                    </a:lnTo>
                    <a:lnTo>
                      <a:pt x="108" y="204"/>
                    </a:lnTo>
                    <a:lnTo>
                      <a:pt x="102" y="180"/>
                    </a:lnTo>
                    <a:lnTo>
                      <a:pt x="102" y="174"/>
                    </a:lnTo>
                    <a:lnTo>
                      <a:pt x="102" y="168"/>
                    </a:lnTo>
                    <a:lnTo>
                      <a:pt x="102" y="162"/>
                    </a:lnTo>
                    <a:lnTo>
                      <a:pt x="96" y="156"/>
                    </a:lnTo>
                    <a:lnTo>
                      <a:pt x="90" y="150"/>
                    </a:lnTo>
                    <a:lnTo>
                      <a:pt x="84" y="150"/>
                    </a:lnTo>
                    <a:lnTo>
                      <a:pt x="78" y="156"/>
                    </a:lnTo>
                    <a:lnTo>
                      <a:pt x="66" y="162"/>
                    </a:lnTo>
                    <a:lnTo>
                      <a:pt x="30" y="102"/>
                    </a:lnTo>
                    <a:lnTo>
                      <a:pt x="12" y="72"/>
                    </a:lnTo>
                    <a:lnTo>
                      <a:pt x="0" y="5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09" name="Freeform 849">
                <a:extLst>
                  <a:ext uri="{FF2B5EF4-FFF2-40B4-BE49-F238E27FC236}">
                    <a16:creationId xmlns:a16="http://schemas.microsoft.com/office/drawing/2014/main" xmlns="" id="{8F38BCCB-DE2B-7C4D-B46E-81E22AD6875A}"/>
                  </a:ext>
                </a:extLst>
              </p:cNvPr>
              <p:cNvSpPr>
                <a:spLocks/>
              </p:cNvSpPr>
              <p:nvPr/>
            </p:nvSpPr>
            <p:spPr bwMode="auto">
              <a:xfrm>
                <a:off x="2708275" y="3843338"/>
                <a:ext cx="466725" cy="638175"/>
              </a:xfrm>
              <a:custGeom>
                <a:avLst/>
                <a:gdLst/>
                <a:ahLst/>
                <a:cxnLst>
                  <a:cxn ang="0">
                    <a:pos x="294" y="66"/>
                  </a:cxn>
                  <a:cxn ang="0">
                    <a:pos x="288" y="66"/>
                  </a:cxn>
                  <a:cxn ang="0">
                    <a:pos x="282" y="66"/>
                  </a:cxn>
                  <a:cxn ang="0">
                    <a:pos x="276" y="66"/>
                  </a:cxn>
                  <a:cxn ang="0">
                    <a:pos x="276" y="54"/>
                  </a:cxn>
                  <a:cxn ang="0">
                    <a:pos x="282" y="54"/>
                  </a:cxn>
                  <a:cxn ang="0">
                    <a:pos x="282" y="48"/>
                  </a:cxn>
                  <a:cxn ang="0">
                    <a:pos x="276" y="42"/>
                  </a:cxn>
                  <a:cxn ang="0">
                    <a:pos x="276" y="36"/>
                  </a:cxn>
                  <a:cxn ang="0">
                    <a:pos x="270" y="36"/>
                  </a:cxn>
                  <a:cxn ang="0">
                    <a:pos x="258" y="36"/>
                  </a:cxn>
                  <a:cxn ang="0">
                    <a:pos x="252" y="24"/>
                  </a:cxn>
                  <a:cxn ang="0">
                    <a:pos x="252" y="12"/>
                  </a:cxn>
                  <a:cxn ang="0">
                    <a:pos x="246" y="6"/>
                  </a:cxn>
                  <a:cxn ang="0">
                    <a:pos x="246" y="0"/>
                  </a:cxn>
                  <a:cxn ang="0">
                    <a:pos x="234" y="12"/>
                  </a:cxn>
                  <a:cxn ang="0">
                    <a:pos x="222" y="18"/>
                  </a:cxn>
                  <a:cxn ang="0">
                    <a:pos x="156" y="24"/>
                  </a:cxn>
                  <a:cxn ang="0">
                    <a:pos x="132" y="42"/>
                  </a:cxn>
                  <a:cxn ang="0">
                    <a:pos x="54" y="6"/>
                  </a:cxn>
                  <a:cxn ang="0">
                    <a:pos x="36" y="6"/>
                  </a:cxn>
                  <a:cxn ang="0">
                    <a:pos x="18" y="102"/>
                  </a:cxn>
                  <a:cxn ang="0">
                    <a:pos x="0" y="120"/>
                  </a:cxn>
                  <a:cxn ang="0">
                    <a:pos x="6" y="120"/>
                  </a:cxn>
                  <a:cxn ang="0">
                    <a:pos x="48" y="144"/>
                  </a:cxn>
                  <a:cxn ang="0">
                    <a:pos x="42" y="216"/>
                  </a:cxn>
                  <a:cxn ang="0">
                    <a:pos x="36" y="306"/>
                  </a:cxn>
                  <a:cxn ang="0">
                    <a:pos x="24" y="402"/>
                  </a:cxn>
                  <a:cxn ang="0">
                    <a:pos x="246" y="396"/>
                  </a:cxn>
                  <a:cxn ang="0">
                    <a:pos x="258" y="312"/>
                  </a:cxn>
                  <a:cxn ang="0">
                    <a:pos x="270" y="216"/>
                  </a:cxn>
                  <a:cxn ang="0">
                    <a:pos x="288" y="120"/>
                  </a:cxn>
                  <a:cxn ang="0">
                    <a:pos x="294" y="66"/>
                  </a:cxn>
                </a:cxnLst>
                <a:rect l="0" t="0" r="r" b="b"/>
                <a:pathLst>
                  <a:path w="294" h="402">
                    <a:moveTo>
                      <a:pt x="294" y="66"/>
                    </a:moveTo>
                    <a:lnTo>
                      <a:pt x="288" y="66"/>
                    </a:lnTo>
                    <a:lnTo>
                      <a:pt x="282" y="66"/>
                    </a:lnTo>
                    <a:lnTo>
                      <a:pt x="276" y="66"/>
                    </a:lnTo>
                    <a:lnTo>
                      <a:pt x="276" y="54"/>
                    </a:lnTo>
                    <a:lnTo>
                      <a:pt x="282" y="54"/>
                    </a:lnTo>
                    <a:lnTo>
                      <a:pt x="282" y="48"/>
                    </a:lnTo>
                    <a:lnTo>
                      <a:pt x="276" y="42"/>
                    </a:lnTo>
                    <a:lnTo>
                      <a:pt x="276" y="36"/>
                    </a:lnTo>
                    <a:lnTo>
                      <a:pt x="270" y="36"/>
                    </a:lnTo>
                    <a:lnTo>
                      <a:pt x="258" y="36"/>
                    </a:lnTo>
                    <a:lnTo>
                      <a:pt x="252" y="24"/>
                    </a:lnTo>
                    <a:lnTo>
                      <a:pt x="252" y="12"/>
                    </a:lnTo>
                    <a:lnTo>
                      <a:pt x="246" y="6"/>
                    </a:lnTo>
                    <a:lnTo>
                      <a:pt x="246" y="0"/>
                    </a:lnTo>
                    <a:lnTo>
                      <a:pt x="234" y="12"/>
                    </a:lnTo>
                    <a:lnTo>
                      <a:pt x="222" y="18"/>
                    </a:lnTo>
                    <a:lnTo>
                      <a:pt x="156" y="24"/>
                    </a:lnTo>
                    <a:lnTo>
                      <a:pt x="132" y="42"/>
                    </a:lnTo>
                    <a:lnTo>
                      <a:pt x="54" y="6"/>
                    </a:lnTo>
                    <a:lnTo>
                      <a:pt x="36" y="6"/>
                    </a:lnTo>
                    <a:lnTo>
                      <a:pt x="18" y="102"/>
                    </a:lnTo>
                    <a:lnTo>
                      <a:pt x="0" y="120"/>
                    </a:lnTo>
                    <a:lnTo>
                      <a:pt x="6" y="120"/>
                    </a:lnTo>
                    <a:lnTo>
                      <a:pt x="48" y="144"/>
                    </a:lnTo>
                    <a:lnTo>
                      <a:pt x="42" y="216"/>
                    </a:lnTo>
                    <a:lnTo>
                      <a:pt x="36" y="306"/>
                    </a:lnTo>
                    <a:lnTo>
                      <a:pt x="24" y="402"/>
                    </a:lnTo>
                    <a:lnTo>
                      <a:pt x="246" y="396"/>
                    </a:lnTo>
                    <a:lnTo>
                      <a:pt x="258" y="312"/>
                    </a:lnTo>
                    <a:lnTo>
                      <a:pt x="270" y="216"/>
                    </a:lnTo>
                    <a:lnTo>
                      <a:pt x="288" y="120"/>
                    </a:lnTo>
                    <a:lnTo>
                      <a:pt x="294" y="6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0" name="Freeform 856">
                <a:extLst>
                  <a:ext uri="{FF2B5EF4-FFF2-40B4-BE49-F238E27FC236}">
                    <a16:creationId xmlns:a16="http://schemas.microsoft.com/office/drawing/2014/main" xmlns="" id="{F850BA0D-C138-B14F-BA84-097BCC76FCCB}"/>
                  </a:ext>
                </a:extLst>
              </p:cNvPr>
              <p:cNvSpPr>
                <a:spLocks/>
              </p:cNvSpPr>
              <p:nvPr/>
            </p:nvSpPr>
            <p:spPr bwMode="auto">
              <a:xfrm>
                <a:off x="3746500" y="3805238"/>
                <a:ext cx="542925" cy="504825"/>
              </a:xfrm>
              <a:custGeom>
                <a:avLst/>
                <a:gdLst/>
                <a:ahLst/>
                <a:cxnLst>
                  <a:cxn ang="0">
                    <a:pos x="252" y="240"/>
                  </a:cxn>
                  <a:cxn ang="0">
                    <a:pos x="162" y="318"/>
                  </a:cxn>
                  <a:cxn ang="0">
                    <a:pos x="168" y="294"/>
                  </a:cxn>
                  <a:cxn ang="0">
                    <a:pos x="54" y="276"/>
                  </a:cxn>
                  <a:cxn ang="0">
                    <a:pos x="36" y="234"/>
                  </a:cxn>
                  <a:cxn ang="0">
                    <a:pos x="0" y="144"/>
                  </a:cxn>
                  <a:cxn ang="0">
                    <a:pos x="36" y="30"/>
                  </a:cxn>
                  <a:cxn ang="0">
                    <a:pos x="36" y="18"/>
                  </a:cxn>
                  <a:cxn ang="0">
                    <a:pos x="42" y="12"/>
                  </a:cxn>
                  <a:cxn ang="0">
                    <a:pos x="54" y="6"/>
                  </a:cxn>
                  <a:cxn ang="0">
                    <a:pos x="60" y="6"/>
                  </a:cxn>
                  <a:cxn ang="0">
                    <a:pos x="66" y="6"/>
                  </a:cxn>
                  <a:cxn ang="0">
                    <a:pos x="72" y="12"/>
                  </a:cxn>
                  <a:cxn ang="0">
                    <a:pos x="78" y="12"/>
                  </a:cxn>
                  <a:cxn ang="0">
                    <a:pos x="90" y="12"/>
                  </a:cxn>
                  <a:cxn ang="0">
                    <a:pos x="96" y="0"/>
                  </a:cxn>
                  <a:cxn ang="0">
                    <a:pos x="102" y="0"/>
                  </a:cxn>
                  <a:cxn ang="0">
                    <a:pos x="108" y="0"/>
                  </a:cxn>
                  <a:cxn ang="0">
                    <a:pos x="114" y="0"/>
                  </a:cxn>
                  <a:cxn ang="0">
                    <a:pos x="120" y="6"/>
                  </a:cxn>
                  <a:cxn ang="0">
                    <a:pos x="126" y="18"/>
                  </a:cxn>
                  <a:cxn ang="0">
                    <a:pos x="126" y="30"/>
                  </a:cxn>
                  <a:cxn ang="0">
                    <a:pos x="132" y="36"/>
                  </a:cxn>
                  <a:cxn ang="0">
                    <a:pos x="138" y="36"/>
                  </a:cxn>
                  <a:cxn ang="0">
                    <a:pos x="150" y="36"/>
                  </a:cxn>
                  <a:cxn ang="0">
                    <a:pos x="156" y="30"/>
                  </a:cxn>
                  <a:cxn ang="0">
                    <a:pos x="162" y="18"/>
                  </a:cxn>
                  <a:cxn ang="0">
                    <a:pos x="168" y="18"/>
                  </a:cxn>
                  <a:cxn ang="0">
                    <a:pos x="240" y="84"/>
                  </a:cxn>
                  <a:cxn ang="0">
                    <a:pos x="252" y="78"/>
                  </a:cxn>
                  <a:cxn ang="0">
                    <a:pos x="264" y="72"/>
                  </a:cxn>
                  <a:cxn ang="0">
                    <a:pos x="276" y="66"/>
                  </a:cxn>
                  <a:cxn ang="0">
                    <a:pos x="294" y="84"/>
                  </a:cxn>
                  <a:cxn ang="0">
                    <a:pos x="342" y="96"/>
                  </a:cxn>
                  <a:cxn ang="0">
                    <a:pos x="324" y="144"/>
                  </a:cxn>
                  <a:cxn ang="0">
                    <a:pos x="312" y="192"/>
                  </a:cxn>
                  <a:cxn ang="0">
                    <a:pos x="300" y="192"/>
                  </a:cxn>
                  <a:cxn ang="0">
                    <a:pos x="294" y="192"/>
                  </a:cxn>
                  <a:cxn ang="0">
                    <a:pos x="288" y="192"/>
                  </a:cxn>
                  <a:cxn ang="0">
                    <a:pos x="282" y="198"/>
                  </a:cxn>
                  <a:cxn ang="0">
                    <a:pos x="288" y="204"/>
                  </a:cxn>
                  <a:cxn ang="0">
                    <a:pos x="288" y="210"/>
                  </a:cxn>
                  <a:cxn ang="0">
                    <a:pos x="288" y="216"/>
                  </a:cxn>
                  <a:cxn ang="0">
                    <a:pos x="282" y="216"/>
                  </a:cxn>
                  <a:cxn ang="0">
                    <a:pos x="270" y="222"/>
                  </a:cxn>
                  <a:cxn ang="0">
                    <a:pos x="258" y="228"/>
                  </a:cxn>
                  <a:cxn ang="0">
                    <a:pos x="252" y="228"/>
                  </a:cxn>
                  <a:cxn ang="0">
                    <a:pos x="246" y="228"/>
                  </a:cxn>
                  <a:cxn ang="0">
                    <a:pos x="246" y="234"/>
                  </a:cxn>
                  <a:cxn ang="0">
                    <a:pos x="252" y="240"/>
                  </a:cxn>
                </a:cxnLst>
                <a:rect l="0" t="0" r="r" b="b"/>
                <a:pathLst>
                  <a:path w="342" h="318">
                    <a:moveTo>
                      <a:pt x="252" y="240"/>
                    </a:moveTo>
                    <a:lnTo>
                      <a:pt x="162" y="318"/>
                    </a:lnTo>
                    <a:lnTo>
                      <a:pt x="168" y="294"/>
                    </a:lnTo>
                    <a:lnTo>
                      <a:pt x="54" y="276"/>
                    </a:lnTo>
                    <a:lnTo>
                      <a:pt x="36" y="234"/>
                    </a:lnTo>
                    <a:lnTo>
                      <a:pt x="0" y="144"/>
                    </a:lnTo>
                    <a:lnTo>
                      <a:pt x="36" y="30"/>
                    </a:lnTo>
                    <a:lnTo>
                      <a:pt x="36" y="18"/>
                    </a:lnTo>
                    <a:lnTo>
                      <a:pt x="42" y="12"/>
                    </a:lnTo>
                    <a:lnTo>
                      <a:pt x="54" y="6"/>
                    </a:lnTo>
                    <a:lnTo>
                      <a:pt x="60" y="6"/>
                    </a:lnTo>
                    <a:lnTo>
                      <a:pt x="66" y="6"/>
                    </a:lnTo>
                    <a:lnTo>
                      <a:pt x="72" y="12"/>
                    </a:lnTo>
                    <a:lnTo>
                      <a:pt x="78" y="12"/>
                    </a:lnTo>
                    <a:lnTo>
                      <a:pt x="90" y="12"/>
                    </a:lnTo>
                    <a:lnTo>
                      <a:pt x="96" y="0"/>
                    </a:lnTo>
                    <a:lnTo>
                      <a:pt x="102" y="0"/>
                    </a:lnTo>
                    <a:lnTo>
                      <a:pt x="108" y="0"/>
                    </a:lnTo>
                    <a:lnTo>
                      <a:pt x="114" y="0"/>
                    </a:lnTo>
                    <a:lnTo>
                      <a:pt x="120" y="6"/>
                    </a:lnTo>
                    <a:lnTo>
                      <a:pt x="126" y="18"/>
                    </a:lnTo>
                    <a:lnTo>
                      <a:pt x="126" y="30"/>
                    </a:lnTo>
                    <a:lnTo>
                      <a:pt x="132" y="36"/>
                    </a:lnTo>
                    <a:lnTo>
                      <a:pt x="138" y="36"/>
                    </a:lnTo>
                    <a:lnTo>
                      <a:pt x="150" y="36"/>
                    </a:lnTo>
                    <a:lnTo>
                      <a:pt x="156" y="30"/>
                    </a:lnTo>
                    <a:lnTo>
                      <a:pt x="162" y="18"/>
                    </a:lnTo>
                    <a:lnTo>
                      <a:pt x="168" y="18"/>
                    </a:lnTo>
                    <a:lnTo>
                      <a:pt x="240" y="84"/>
                    </a:lnTo>
                    <a:lnTo>
                      <a:pt x="252" y="78"/>
                    </a:lnTo>
                    <a:lnTo>
                      <a:pt x="264" y="72"/>
                    </a:lnTo>
                    <a:lnTo>
                      <a:pt x="276" y="66"/>
                    </a:lnTo>
                    <a:lnTo>
                      <a:pt x="294" y="84"/>
                    </a:lnTo>
                    <a:lnTo>
                      <a:pt x="342" y="96"/>
                    </a:lnTo>
                    <a:lnTo>
                      <a:pt x="324" y="144"/>
                    </a:lnTo>
                    <a:lnTo>
                      <a:pt x="312" y="192"/>
                    </a:lnTo>
                    <a:lnTo>
                      <a:pt x="300" y="192"/>
                    </a:lnTo>
                    <a:lnTo>
                      <a:pt x="294" y="192"/>
                    </a:lnTo>
                    <a:lnTo>
                      <a:pt x="288" y="192"/>
                    </a:lnTo>
                    <a:lnTo>
                      <a:pt x="282" y="198"/>
                    </a:lnTo>
                    <a:lnTo>
                      <a:pt x="288" y="204"/>
                    </a:lnTo>
                    <a:lnTo>
                      <a:pt x="288" y="210"/>
                    </a:lnTo>
                    <a:lnTo>
                      <a:pt x="288" y="216"/>
                    </a:lnTo>
                    <a:lnTo>
                      <a:pt x="282" y="216"/>
                    </a:lnTo>
                    <a:lnTo>
                      <a:pt x="270" y="222"/>
                    </a:lnTo>
                    <a:lnTo>
                      <a:pt x="258" y="228"/>
                    </a:lnTo>
                    <a:lnTo>
                      <a:pt x="252" y="228"/>
                    </a:lnTo>
                    <a:lnTo>
                      <a:pt x="246" y="228"/>
                    </a:lnTo>
                    <a:lnTo>
                      <a:pt x="246" y="234"/>
                    </a:lnTo>
                    <a:lnTo>
                      <a:pt x="252" y="24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1" name="Freeform 869">
                <a:extLst>
                  <a:ext uri="{FF2B5EF4-FFF2-40B4-BE49-F238E27FC236}">
                    <a16:creationId xmlns:a16="http://schemas.microsoft.com/office/drawing/2014/main" xmlns="" id="{3ADC6D2C-4754-974D-AB4A-B889349BB981}"/>
                  </a:ext>
                </a:extLst>
              </p:cNvPr>
              <p:cNvSpPr>
                <a:spLocks/>
              </p:cNvSpPr>
              <p:nvPr/>
            </p:nvSpPr>
            <p:spPr bwMode="auto">
              <a:xfrm>
                <a:off x="1908175" y="3509963"/>
                <a:ext cx="361950" cy="542925"/>
              </a:xfrm>
              <a:custGeom>
                <a:avLst/>
                <a:gdLst/>
                <a:ahLst/>
                <a:cxnLst>
                  <a:cxn ang="0">
                    <a:pos x="222" y="222"/>
                  </a:cxn>
                  <a:cxn ang="0">
                    <a:pos x="210" y="246"/>
                  </a:cxn>
                  <a:cxn ang="0">
                    <a:pos x="216" y="270"/>
                  </a:cxn>
                  <a:cxn ang="0">
                    <a:pos x="210" y="282"/>
                  </a:cxn>
                  <a:cxn ang="0">
                    <a:pos x="204" y="306"/>
                  </a:cxn>
                  <a:cxn ang="0">
                    <a:pos x="210" y="318"/>
                  </a:cxn>
                  <a:cxn ang="0">
                    <a:pos x="198" y="342"/>
                  </a:cxn>
                  <a:cxn ang="0">
                    <a:pos x="186" y="330"/>
                  </a:cxn>
                  <a:cxn ang="0">
                    <a:pos x="162" y="300"/>
                  </a:cxn>
                  <a:cxn ang="0">
                    <a:pos x="144" y="282"/>
                  </a:cxn>
                  <a:cxn ang="0">
                    <a:pos x="114" y="282"/>
                  </a:cxn>
                  <a:cxn ang="0">
                    <a:pos x="78" y="288"/>
                  </a:cxn>
                  <a:cxn ang="0">
                    <a:pos x="66" y="300"/>
                  </a:cxn>
                  <a:cxn ang="0">
                    <a:pos x="48" y="306"/>
                  </a:cxn>
                  <a:cxn ang="0">
                    <a:pos x="0" y="270"/>
                  </a:cxn>
                  <a:cxn ang="0">
                    <a:pos x="30" y="276"/>
                  </a:cxn>
                  <a:cxn ang="0">
                    <a:pos x="60" y="270"/>
                  </a:cxn>
                  <a:cxn ang="0">
                    <a:pos x="72" y="252"/>
                  </a:cxn>
                  <a:cxn ang="0">
                    <a:pos x="78" y="228"/>
                  </a:cxn>
                  <a:cxn ang="0">
                    <a:pos x="84" y="198"/>
                  </a:cxn>
                  <a:cxn ang="0">
                    <a:pos x="72" y="168"/>
                  </a:cxn>
                  <a:cxn ang="0">
                    <a:pos x="42" y="132"/>
                  </a:cxn>
                  <a:cxn ang="0">
                    <a:pos x="30" y="108"/>
                  </a:cxn>
                  <a:cxn ang="0">
                    <a:pos x="36" y="84"/>
                  </a:cxn>
                  <a:cxn ang="0">
                    <a:pos x="48" y="54"/>
                  </a:cxn>
                  <a:cxn ang="0">
                    <a:pos x="54" y="30"/>
                  </a:cxn>
                  <a:cxn ang="0">
                    <a:pos x="72" y="12"/>
                  </a:cxn>
                  <a:cxn ang="0">
                    <a:pos x="90" y="0"/>
                  </a:cxn>
                  <a:cxn ang="0">
                    <a:pos x="108" y="6"/>
                  </a:cxn>
                  <a:cxn ang="0">
                    <a:pos x="114" y="12"/>
                  </a:cxn>
                  <a:cxn ang="0">
                    <a:pos x="126" y="18"/>
                  </a:cxn>
                  <a:cxn ang="0">
                    <a:pos x="138" y="24"/>
                  </a:cxn>
                  <a:cxn ang="0">
                    <a:pos x="156" y="24"/>
                  </a:cxn>
                  <a:cxn ang="0">
                    <a:pos x="168" y="42"/>
                  </a:cxn>
                  <a:cxn ang="0">
                    <a:pos x="162" y="60"/>
                  </a:cxn>
                  <a:cxn ang="0">
                    <a:pos x="174" y="84"/>
                  </a:cxn>
                  <a:cxn ang="0">
                    <a:pos x="204" y="102"/>
                  </a:cxn>
                  <a:cxn ang="0">
                    <a:pos x="216" y="138"/>
                  </a:cxn>
                  <a:cxn ang="0">
                    <a:pos x="228" y="162"/>
                  </a:cxn>
                  <a:cxn ang="0">
                    <a:pos x="216" y="168"/>
                  </a:cxn>
                  <a:cxn ang="0">
                    <a:pos x="216" y="186"/>
                  </a:cxn>
                  <a:cxn ang="0">
                    <a:pos x="228" y="198"/>
                  </a:cxn>
                  <a:cxn ang="0">
                    <a:pos x="228" y="210"/>
                  </a:cxn>
                </a:cxnLst>
                <a:rect l="0" t="0" r="r" b="b"/>
                <a:pathLst>
                  <a:path w="228" h="342">
                    <a:moveTo>
                      <a:pt x="228" y="216"/>
                    </a:moveTo>
                    <a:lnTo>
                      <a:pt x="222" y="222"/>
                    </a:lnTo>
                    <a:lnTo>
                      <a:pt x="216" y="234"/>
                    </a:lnTo>
                    <a:lnTo>
                      <a:pt x="210" y="246"/>
                    </a:lnTo>
                    <a:lnTo>
                      <a:pt x="210" y="252"/>
                    </a:lnTo>
                    <a:lnTo>
                      <a:pt x="216" y="270"/>
                    </a:lnTo>
                    <a:lnTo>
                      <a:pt x="216" y="276"/>
                    </a:lnTo>
                    <a:lnTo>
                      <a:pt x="210" y="282"/>
                    </a:lnTo>
                    <a:lnTo>
                      <a:pt x="204" y="294"/>
                    </a:lnTo>
                    <a:lnTo>
                      <a:pt x="204" y="306"/>
                    </a:lnTo>
                    <a:lnTo>
                      <a:pt x="210" y="312"/>
                    </a:lnTo>
                    <a:lnTo>
                      <a:pt x="210" y="318"/>
                    </a:lnTo>
                    <a:lnTo>
                      <a:pt x="216" y="330"/>
                    </a:lnTo>
                    <a:lnTo>
                      <a:pt x="198" y="342"/>
                    </a:lnTo>
                    <a:lnTo>
                      <a:pt x="192" y="336"/>
                    </a:lnTo>
                    <a:lnTo>
                      <a:pt x="186" y="330"/>
                    </a:lnTo>
                    <a:lnTo>
                      <a:pt x="174" y="312"/>
                    </a:lnTo>
                    <a:lnTo>
                      <a:pt x="162" y="300"/>
                    </a:lnTo>
                    <a:lnTo>
                      <a:pt x="150" y="288"/>
                    </a:lnTo>
                    <a:lnTo>
                      <a:pt x="144" y="282"/>
                    </a:lnTo>
                    <a:lnTo>
                      <a:pt x="138" y="282"/>
                    </a:lnTo>
                    <a:lnTo>
                      <a:pt x="114" y="282"/>
                    </a:lnTo>
                    <a:lnTo>
                      <a:pt x="96" y="282"/>
                    </a:lnTo>
                    <a:lnTo>
                      <a:pt x="78" y="288"/>
                    </a:lnTo>
                    <a:lnTo>
                      <a:pt x="72" y="294"/>
                    </a:lnTo>
                    <a:lnTo>
                      <a:pt x="66" y="300"/>
                    </a:lnTo>
                    <a:lnTo>
                      <a:pt x="54" y="306"/>
                    </a:lnTo>
                    <a:lnTo>
                      <a:pt x="48" y="306"/>
                    </a:lnTo>
                    <a:lnTo>
                      <a:pt x="24" y="306"/>
                    </a:lnTo>
                    <a:lnTo>
                      <a:pt x="0" y="270"/>
                    </a:lnTo>
                    <a:lnTo>
                      <a:pt x="12" y="270"/>
                    </a:lnTo>
                    <a:lnTo>
                      <a:pt x="30" y="276"/>
                    </a:lnTo>
                    <a:lnTo>
                      <a:pt x="48" y="276"/>
                    </a:lnTo>
                    <a:lnTo>
                      <a:pt x="60" y="270"/>
                    </a:lnTo>
                    <a:lnTo>
                      <a:pt x="66" y="264"/>
                    </a:lnTo>
                    <a:lnTo>
                      <a:pt x="72" y="252"/>
                    </a:lnTo>
                    <a:lnTo>
                      <a:pt x="78" y="240"/>
                    </a:lnTo>
                    <a:lnTo>
                      <a:pt x="78" y="228"/>
                    </a:lnTo>
                    <a:lnTo>
                      <a:pt x="84" y="210"/>
                    </a:lnTo>
                    <a:lnTo>
                      <a:pt x="84" y="198"/>
                    </a:lnTo>
                    <a:lnTo>
                      <a:pt x="84" y="186"/>
                    </a:lnTo>
                    <a:lnTo>
                      <a:pt x="72" y="168"/>
                    </a:lnTo>
                    <a:lnTo>
                      <a:pt x="54" y="156"/>
                    </a:lnTo>
                    <a:lnTo>
                      <a:pt x="42" y="132"/>
                    </a:lnTo>
                    <a:lnTo>
                      <a:pt x="36" y="120"/>
                    </a:lnTo>
                    <a:lnTo>
                      <a:pt x="30" y="108"/>
                    </a:lnTo>
                    <a:lnTo>
                      <a:pt x="30" y="96"/>
                    </a:lnTo>
                    <a:lnTo>
                      <a:pt x="36" y="84"/>
                    </a:lnTo>
                    <a:lnTo>
                      <a:pt x="42" y="72"/>
                    </a:lnTo>
                    <a:lnTo>
                      <a:pt x="48" y="54"/>
                    </a:lnTo>
                    <a:lnTo>
                      <a:pt x="54" y="42"/>
                    </a:lnTo>
                    <a:lnTo>
                      <a:pt x="54" y="30"/>
                    </a:lnTo>
                    <a:lnTo>
                      <a:pt x="60" y="18"/>
                    </a:lnTo>
                    <a:lnTo>
                      <a:pt x="72" y="12"/>
                    </a:lnTo>
                    <a:lnTo>
                      <a:pt x="84" y="0"/>
                    </a:lnTo>
                    <a:lnTo>
                      <a:pt x="90" y="0"/>
                    </a:lnTo>
                    <a:lnTo>
                      <a:pt x="96" y="0"/>
                    </a:lnTo>
                    <a:lnTo>
                      <a:pt x="108" y="6"/>
                    </a:lnTo>
                    <a:lnTo>
                      <a:pt x="114" y="6"/>
                    </a:lnTo>
                    <a:lnTo>
                      <a:pt x="114" y="12"/>
                    </a:lnTo>
                    <a:lnTo>
                      <a:pt x="120" y="18"/>
                    </a:lnTo>
                    <a:lnTo>
                      <a:pt x="126" y="18"/>
                    </a:lnTo>
                    <a:lnTo>
                      <a:pt x="132" y="24"/>
                    </a:lnTo>
                    <a:lnTo>
                      <a:pt x="138" y="24"/>
                    </a:lnTo>
                    <a:lnTo>
                      <a:pt x="144" y="18"/>
                    </a:lnTo>
                    <a:lnTo>
                      <a:pt x="156" y="24"/>
                    </a:lnTo>
                    <a:lnTo>
                      <a:pt x="162" y="36"/>
                    </a:lnTo>
                    <a:lnTo>
                      <a:pt x="168" y="42"/>
                    </a:lnTo>
                    <a:lnTo>
                      <a:pt x="162" y="48"/>
                    </a:lnTo>
                    <a:lnTo>
                      <a:pt x="162" y="60"/>
                    </a:lnTo>
                    <a:lnTo>
                      <a:pt x="168" y="66"/>
                    </a:lnTo>
                    <a:lnTo>
                      <a:pt x="174" y="84"/>
                    </a:lnTo>
                    <a:lnTo>
                      <a:pt x="186" y="96"/>
                    </a:lnTo>
                    <a:lnTo>
                      <a:pt x="204" y="102"/>
                    </a:lnTo>
                    <a:lnTo>
                      <a:pt x="210" y="120"/>
                    </a:lnTo>
                    <a:lnTo>
                      <a:pt x="216" y="138"/>
                    </a:lnTo>
                    <a:lnTo>
                      <a:pt x="222" y="150"/>
                    </a:lnTo>
                    <a:lnTo>
                      <a:pt x="228" y="162"/>
                    </a:lnTo>
                    <a:lnTo>
                      <a:pt x="222" y="168"/>
                    </a:lnTo>
                    <a:lnTo>
                      <a:pt x="216" y="168"/>
                    </a:lnTo>
                    <a:lnTo>
                      <a:pt x="216" y="174"/>
                    </a:lnTo>
                    <a:lnTo>
                      <a:pt x="216" y="186"/>
                    </a:lnTo>
                    <a:lnTo>
                      <a:pt x="222" y="192"/>
                    </a:lnTo>
                    <a:lnTo>
                      <a:pt x="228" y="198"/>
                    </a:lnTo>
                    <a:lnTo>
                      <a:pt x="228" y="204"/>
                    </a:lnTo>
                    <a:lnTo>
                      <a:pt x="228" y="210"/>
                    </a:lnTo>
                    <a:lnTo>
                      <a:pt x="228" y="21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2" name="Freeform 870">
                <a:extLst>
                  <a:ext uri="{FF2B5EF4-FFF2-40B4-BE49-F238E27FC236}">
                    <a16:creationId xmlns:a16="http://schemas.microsoft.com/office/drawing/2014/main" xmlns="" id="{FA5FAD20-A43D-B445-B346-25029F2D3377}"/>
                  </a:ext>
                </a:extLst>
              </p:cNvPr>
              <p:cNvSpPr>
                <a:spLocks/>
              </p:cNvSpPr>
              <p:nvPr/>
            </p:nvSpPr>
            <p:spPr bwMode="auto">
              <a:xfrm>
                <a:off x="1279525" y="4262438"/>
                <a:ext cx="381000" cy="361950"/>
              </a:xfrm>
              <a:custGeom>
                <a:avLst/>
                <a:gdLst/>
                <a:ahLst/>
                <a:cxnLst>
                  <a:cxn ang="0">
                    <a:pos x="240" y="24"/>
                  </a:cxn>
                  <a:cxn ang="0">
                    <a:pos x="234" y="42"/>
                  </a:cxn>
                  <a:cxn ang="0">
                    <a:pos x="234" y="138"/>
                  </a:cxn>
                  <a:cxn ang="0">
                    <a:pos x="234" y="228"/>
                  </a:cxn>
                  <a:cxn ang="0">
                    <a:pos x="222" y="228"/>
                  </a:cxn>
                  <a:cxn ang="0">
                    <a:pos x="198" y="198"/>
                  </a:cxn>
                  <a:cxn ang="0">
                    <a:pos x="180" y="174"/>
                  </a:cxn>
                  <a:cxn ang="0">
                    <a:pos x="156" y="162"/>
                  </a:cxn>
                  <a:cxn ang="0">
                    <a:pos x="102" y="156"/>
                  </a:cxn>
                  <a:cxn ang="0">
                    <a:pos x="30" y="114"/>
                  </a:cxn>
                  <a:cxn ang="0">
                    <a:pos x="12" y="114"/>
                  </a:cxn>
                  <a:cxn ang="0">
                    <a:pos x="18" y="114"/>
                  </a:cxn>
                  <a:cxn ang="0">
                    <a:pos x="24" y="108"/>
                  </a:cxn>
                  <a:cxn ang="0">
                    <a:pos x="24" y="102"/>
                  </a:cxn>
                  <a:cxn ang="0">
                    <a:pos x="18" y="96"/>
                  </a:cxn>
                  <a:cxn ang="0">
                    <a:pos x="18" y="90"/>
                  </a:cxn>
                  <a:cxn ang="0">
                    <a:pos x="18" y="84"/>
                  </a:cxn>
                  <a:cxn ang="0">
                    <a:pos x="12" y="78"/>
                  </a:cxn>
                  <a:cxn ang="0">
                    <a:pos x="6" y="72"/>
                  </a:cxn>
                  <a:cxn ang="0">
                    <a:pos x="0" y="66"/>
                  </a:cxn>
                  <a:cxn ang="0">
                    <a:pos x="0" y="60"/>
                  </a:cxn>
                  <a:cxn ang="0">
                    <a:pos x="0" y="48"/>
                  </a:cxn>
                  <a:cxn ang="0">
                    <a:pos x="0" y="42"/>
                  </a:cxn>
                  <a:cxn ang="0">
                    <a:pos x="6" y="36"/>
                  </a:cxn>
                  <a:cxn ang="0">
                    <a:pos x="18" y="30"/>
                  </a:cxn>
                  <a:cxn ang="0">
                    <a:pos x="24" y="30"/>
                  </a:cxn>
                  <a:cxn ang="0">
                    <a:pos x="30" y="30"/>
                  </a:cxn>
                  <a:cxn ang="0">
                    <a:pos x="36" y="36"/>
                  </a:cxn>
                  <a:cxn ang="0">
                    <a:pos x="42" y="36"/>
                  </a:cxn>
                  <a:cxn ang="0">
                    <a:pos x="48" y="30"/>
                  </a:cxn>
                  <a:cxn ang="0">
                    <a:pos x="48" y="18"/>
                  </a:cxn>
                  <a:cxn ang="0">
                    <a:pos x="48" y="6"/>
                  </a:cxn>
                  <a:cxn ang="0">
                    <a:pos x="60" y="0"/>
                  </a:cxn>
                  <a:cxn ang="0">
                    <a:pos x="84" y="18"/>
                  </a:cxn>
                  <a:cxn ang="0">
                    <a:pos x="198" y="24"/>
                  </a:cxn>
                  <a:cxn ang="0">
                    <a:pos x="240" y="24"/>
                  </a:cxn>
                </a:cxnLst>
                <a:rect l="0" t="0" r="r" b="b"/>
                <a:pathLst>
                  <a:path w="240" h="228">
                    <a:moveTo>
                      <a:pt x="240" y="24"/>
                    </a:moveTo>
                    <a:lnTo>
                      <a:pt x="234" y="42"/>
                    </a:lnTo>
                    <a:lnTo>
                      <a:pt x="234" y="138"/>
                    </a:lnTo>
                    <a:lnTo>
                      <a:pt x="234" y="228"/>
                    </a:lnTo>
                    <a:lnTo>
                      <a:pt x="222" y="228"/>
                    </a:lnTo>
                    <a:lnTo>
                      <a:pt x="198" y="198"/>
                    </a:lnTo>
                    <a:lnTo>
                      <a:pt x="180" y="174"/>
                    </a:lnTo>
                    <a:lnTo>
                      <a:pt x="156" y="162"/>
                    </a:lnTo>
                    <a:lnTo>
                      <a:pt x="102" y="156"/>
                    </a:lnTo>
                    <a:lnTo>
                      <a:pt x="30" y="114"/>
                    </a:lnTo>
                    <a:lnTo>
                      <a:pt x="12" y="114"/>
                    </a:lnTo>
                    <a:lnTo>
                      <a:pt x="18" y="114"/>
                    </a:lnTo>
                    <a:lnTo>
                      <a:pt x="24" y="108"/>
                    </a:lnTo>
                    <a:lnTo>
                      <a:pt x="24" y="102"/>
                    </a:lnTo>
                    <a:lnTo>
                      <a:pt x="18" y="96"/>
                    </a:lnTo>
                    <a:lnTo>
                      <a:pt x="18" y="90"/>
                    </a:lnTo>
                    <a:lnTo>
                      <a:pt x="18" y="84"/>
                    </a:lnTo>
                    <a:lnTo>
                      <a:pt x="12" y="78"/>
                    </a:lnTo>
                    <a:lnTo>
                      <a:pt x="6" y="72"/>
                    </a:lnTo>
                    <a:lnTo>
                      <a:pt x="0" y="66"/>
                    </a:lnTo>
                    <a:lnTo>
                      <a:pt x="0" y="60"/>
                    </a:lnTo>
                    <a:lnTo>
                      <a:pt x="0" y="48"/>
                    </a:lnTo>
                    <a:lnTo>
                      <a:pt x="0" y="42"/>
                    </a:lnTo>
                    <a:lnTo>
                      <a:pt x="6" y="36"/>
                    </a:lnTo>
                    <a:lnTo>
                      <a:pt x="18" y="30"/>
                    </a:lnTo>
                    <a:lnTo>
                      <a:pt x="24" y="30"/>
                    </a:lnTo>
                    <a:lnTo>
                      <a:pt x="30" y="30"/>
                    </a:lnTo>
                    <a:lnTo>
                      <a:pt x="36" y="36"/>
                    </a:lnTo>
                    <a:lnTo>
                      <a:pt x="42" y="36"/>
                    </a:lnTo>
                    <a:lnTo>
                      <a:pt x="48" y="30"/>
                    </a:lnTo>
                    <a:lnTo>
                      <a:pt x="48" y="18"/>
                    </a:lnTo>
                    <a:lnTo>
                      <a:pt x="48" y="6"/>
                    </a:lnTo>
                    <a:lnTo>
                      <a:pt x="60" y="0"/>
                    </a:lnTo>
                    <a:lnTo>
                      <a:pt x="84" y="18"/>
                    </a:lnTo>
                    <a:lnTo>
                      <a:pt x="198" y="24"/>
                    </a:lnTo>
                    <a:lnTo>
                      <a:pt x="240" y="2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3" name="Freeform 872">
                <a:extLst>
                  <a:ext uri="{FF2B5EF4-FFF2-40B4-BE49-F238E27FC236}">
                    <a16:creationId xmlns:a16="http://schemas.microsoft.com/office/drawing/2014/main" xmlns="" id="{BA857B47-92A7-3B4D-8D3D-4DC4B3C35B76}"/>
                  </a:ext>
                </a:extLst>
              </p:cNvPr>
              <p:cNvSpPr>
                <a:spLocks/>
              </p:cNvSpPr>
              <p:nvPr/>
            </p:nvSpPr>
            <p:spPr bwMode="auto">
              <a:xfrm>
                <a:off x="1965325" y="4329113"/>
                <a:ext cx="447675" cy="314325"/>
              </a:xfrm>
              <a:custGeom>
                <a:avLst/>
                <a:gdLst/>
                <a:ahLst/>
                <a:cxnLst>
                  <a:cxn ang="0">
                    <a:pos x="6" y="0"/>
                  </a:cxn>
                  <a:cxn ang="0">
                    <a:pos x="36" y="0"/>
                  </a:cxn>
                  <a:cxn ang="0">
                    <a:pos x="42" y="0"/>
                  </a:cxn>
                  <a:cxn ang="0">
                    <a:pos x="66" y="0"/>
                  </a:cxn>
                  <a:cxn ang="0">
                    <a:pos x="72" y="0"/>
                  </a:cxn>
                  <a:cxn ang="0">
                    <a:pos x="78" y="0"/>
                  </a:cxn>
                  <a:cxn ang="0">
                    <a:pos x="84" y="0"/>
                  </a:cxn>
                  <a:cxn ang="0">
                    <a:pos x="90" y="0"/>
                  </a:cxn>
                  <a:cxn ang="0">
                    <a:pos x="126" y="0"/>
                  </a:cxn>
                  <a:cxn ang="0">
                    <a:pos x="144" y="0"/>
                  </a:cxn>
                  <a:cxn ang="0">
                    <a:pos x="150" y="0"/>
                  </a:cxn>
                  <a:cxn ang="0">
                    <a:pos x="150" y="6"/>
                  </a:cxn>
                  <a:cxn ang="0">
                    <a:pos x="156" y="6"/>
                  </a:cxn>
                  <a:cxn ang="0">
                    <a:pos x="162" y="6"/>
                  </a:cxn>
                  <a:cxn ang="0">
                    <a:pos x="168" y="6"/>
                  </a:cxn>
                  <a:cxn ang="0">
                    <a:pos x="174" y="6"/>
                  </a:cxn>
                  <a:cxn ang="0">
                    <a:pos x="228" y="6"/>
                  </a:cxn>
                  <a:cxn ang="0">
                    <a:pos x="240" y="6"/>
                  </a:cxn>
                  <a:cxn ang="0">
                    <a:pos x="258" y="36"/>
                  </a:cxn>
                  <a:cxn ang="0">
                    <a:pos x="264" y="60"/>
                  </a:cxn>
                  <a:cxn ang="0">
                    <a:pos x="270" y="102"/>
                  </a:cxn>
                  <a:cxn ang="0">
                    <a:pos x="282" y="132"/>
                  </a:cxn>
                  <a:cxn ang="0">
                    <a:pos x="282" y="150"/>
                  </a:cxn>
                  <a:cxn ang="0">
                    <a:pos x="282" y="168"/>
                  </a:cxn>
                  <a:cxn ang="0">
                    <a:pos x="282" y="180"/>
                  </a:cxn>
                  <a:cxn ang="0">
                    <a:pos x="282" y="186"/>
                  </a:cxn>
                  <a:cxn ang="0">
                    <a:pos x="270" y="198"/>
                  </a:cxn>
                  <a:cxn ang="0">
                    <a:pos x="168" y="198"/>
                  </a:cxn>
                  <a:cxn ang="0">
                    <a:pos x="162" y="198"/>
                  </a:cxn>
                  <a:cxn ang="0">
                    <a:pos x="150" y="198"/>
                  </a:cxn>
                  <a:cxn ang="0">
                    <a:pos x="144" y="198"/>
                  </a:cxn>
                  <a:cxn ang="0">
                    <a:pos x="72" y="192"/>
                  </a:cxn>
                  <a:cxn ang="0">
                    <a:pos x="0" y="192"/>
                  </a:cxn>
                  <a:cxn ang="0">
                    <a:pos x="6" y="96"/>
                  </a:cxn>
                  <a:cxn ang="0">
                    <a:pos x="6" y="0"/>
                  </a:cxn>
                </a:cxnLst>
                <a:rect l="0" t="0" r="r" b="b"/>
                <a:pathLst>
                  <a:path w="282" h="198">
                    <a:moveTo>
                      <a:pt x="6" y="0"/>
                    </a:moveTo>
                    <a:lnTo>
                      <a:pt x="36" y="0"/>
                    </a:lnTo>
                    <a:lnTo>
                      <a:pt x="42" y="0"/>
                    </a:lnTo>
                    <a:lnTo>
                      <a:pt x="66" y="0"/>
                    </a:lnTo>
                    <a:lnTo>
                      <a:pt x="72" y="0"/>
                    </a:lnTo>
                    <a:lnTo>
                      <a:pt x="78" y="0"/>
                    </a:lnTo>
                    <a:lnTo>
                      <a:pt x="84" y="0"/>
                    </a:lnTo>
                    <a:lnTo>
                      <a:pt x="90" y="0"/>
                    </a:lnTo>
                    <a:lnTo>
                      <a:pt x="126" y="0"/>
                    </a:lnTo>
                    <a:lnTo>
                      <a:pt x="144" y="0"/>
                    </a:lnTo>
                    <a:lnTo>
                      <a:pt x="150" y="0"/>
                    </a:lnTo>
                    <a:lnTo>
                      <a:pt x="150" y="6"/>
                    </a:lnTo>
                    <a:lnTo>
                      <a:pt x="156" y="6"/>
                    </a:lnTo>
                    <a:lnTo>
                      <a:pt x="162" y="6"/>
                    </a:lnTo>
                    <a:lnTo>
                      <a:pt x="168" y="6"/>
                    </a:lnTo>
                    <a:lnTo>
                      <a:pt x="174" y="6"/>
                    </a:lnTo>
                    <a:lnTo>
                      <a:pt x="228" y="6"/>
                    </a:lnTo>
                    <a:lnTo>
                      <a:pt x="240" y="6"/>
                    </a:lnTo>
                    <a:lnTo>
                      <a:pt x="258" y="36"/>
                    </a:lnTo>
                    <a:lnTo>
                      <a:pt x="264" y="60"/>
                    </a:lnTo>
                    <a:lnTo>
                      <a:pt x="270" y="102"/>
                    </a:lnTo>
                    <a:lnTo>
                      <a:pt x="282" y="132"/>
                    </a:lnTo>
                    <a:lnTo>
                      <a:pt x="282" y="150"/>
                    </a:lnTo>
                    <a:lnTo>
                      <a:pt x="282" y="168"/>
                    </a:lnTo>
                    <a:lnTo>
                      <a:pt x="282" y="180"/>
                    </a:lnTo>
                    <a:lnTo>
                      <a:pt x="282" y="186"/>
                    </a:lnTo>
                    <a:lnTo>
                      <a:pt x="270" y="198"/>
                    </a:lnTo>
                    <a:lnTo>
                      <a:pt x="168" y="198"/>
                    </a:lnTo>
                    <a:lnTo>
                      <a:pt x="162" y="198"/>
                    </a:lnTo>
                    <a:lnTo>
                      <a:pt x="150" y="198"/>
                    </a:lnTo>
                    <a:lnTo>
                      <a:pt x="144" y="198"/>
                    </a:lnTo>
                    <a:lnTo>
                      <a:pt x="72" y="192"/>
                    </a:lnTo>
                    <a:lnTo>
                      <a:pt x="0" y="192"/>
                    </a:lnTo>
                    <a:lnTo>
                      <a:pt x="6" y="96"/>
                    </a:lnTo>
                    <a:lnTo>
                      <a:pt x="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4" name="Freeform 873">
                <a:extLst>
                  <a:ext uri="{FF2B5EF4-FFF2-40B4-BE49-F238E27FC236}">
                    <a16:creationId xmlns:a16="http://schemas.microsoft.com/office/drawing/2014/main" xmlns="" id="{E1F07ED6-7218-594D-B986-A5D16C38C91A}"/>
                  </a:ext>
                </a:extLst>
              </p:cNvPr>
              <p:cNvSpPr>
                <a:spLocks/>
              </p:cNvSpPr>
              <p:nvPr/>
            </p:nvSpPr>
            <p:spPr bwMode="auto">
              <a:xfrm>
                <a:off x="1060450" y="4443413"/>
                <a:ext cx="571500" cy="180975"/>
              </a:xfrm>
              <a:custGeom>
                <a:avLst/>
                <a:gdLst/>
                <a:ahLst/>
                <a:cxnLst>
                  <a:cxn ang="0">
                    <a:pos x="360" y="114"/>
                  </a:cxn>
                  <a:cxn ang="0">
                    <a:pos x="336" y="114"/>
                  </a:cxn>
                  <a:cxn ang="0">
                    <a:pos x="258" y="114"/>
                  </a:cxn>
                  <a:cxn ang="0">
                    <a:pos x="72" y="108"/>
                  </a:cxn>
                  <a:cxn ang="0">
                    <a:pos x="18" y="108"/>
                  </a:cxn>
                  <a:cxn ang="0">
                    <a:pos x="0" y="108"/>
                  </a:cxn>
                  <a:cxn ang="0">
                    <a:pos x="6" y="84"/>
                  </a:cxn>
                  <a:cxn ang="0">
                    <a:pos x="24" y="48"/>
                  </a:cxn>
                  <a:cxn ang="0">
                    <a:pos x="24" y="30"/>
                  </a:cxn>
                  <a:cxn ang="0">
                    <a:pos x="24" y="18"/>
                  </a:cxn>
                  <a:cxn ang="0">
                    <a:pos x="42" y="12"/>
                  </a:cxn>
                  <a:cxn ang="0">
                    <a:pos x="48" y="12"/>
                  </a:cxn>
                  <a:cxn ang="0">
                    <a:pos x="60" y="12"/>
                  </a:cxn>
                  <a:cxn ang="0">
                    <a:pos x="66" y="12"/>
                  </a:cxn>
                  <a:cxn ang="0">
                    <a:pos x="72" y="18"/>
                  </a:cxn>
                  <a:cxn ang="0">
                    <a:pos x="72" y="30"/>
                  </a:cxn>
                  <a:cxn ang="0">
                    <a:pos x="78" y="42"/>
                  </a:cxn>
                  <a:cxn ang="0">
                    <a:pos x="84" y="48"/>
                  </a:cxn>
                  <a:cxn ang="0">
                    <a:pos x="90" y="54"/>
                  </a:cxn>
                  <a:cxn ang="0">
                    <a:pos x="96" y="60"/>
                  </a:cxn>
                  <a:cxn ang="0">
                    <a:pos x="102" y="60"/>
                  </a:cxn>
                  <a:cxn ang="0">
                    <a:pos x="108" y="60"/>
                  </a:cxn>
                  <a:cxn ang="0">
                    <a:pos x="120" y="60"/>
                  </a:cxn>
                  <a:cxn ang="0">
                    <a:pos x="120" y="54"/>
                  </a:cxn>
                  <a:cxn ang="0">
                    <a:pos x="126" y="54"/>
                  </a:cxn>
                  <a:cxn ang="0">
                    <a:pos x="132" y="36"/>
                  </a:cxn>
                  <a:cxn ang="0">
                    <a:pos x="132" y="24"/>
                  </a:cxn>
                  <a:cxn ang="0">
                    <a:pos x="138" y="12"/>
                  </a:cxn>
                  <a:cxn ang="0">
                    <a:pos x="150" y="6"/>
                  </a:cxn>
                  <a:cxn ang="0">
                    <a:pos x="150" y="0"/>
                  </a:cxn>
                  <a:cxn ang="0">
                    <a:pos x="168" y="0"/>
                  </a:cxn>
                  <a:cxn ang="0">
                    <a:pos x="240" y="42"/>
                  </a:cxn>
                  <a:cxn ang="0">
                    <a:pos x="294" y="48"/>
                  </a:cxn>
                  <a:cxn ang="0">
                    <a:pos x="318" y="60"/>
                  </a:cxn>
                  <a:cxn ang="0">
                    <a:pos x="336" y="84"/>
                  </a:cxn>
                  <a:cxn ang="0">
                    <a:pos x="360" y="114"/>
                  </a:cxn>
                </a:cxnLst>
                <a:rect l="0" t="0" r="r" b="b"/>
                <a:pathLst>
                  <a:path w="360" h="114">
                    <a:moveTo>
                      <a:pt x="360" y="114"/>
                    </a:moveTo>
                    <a:lnTo>
                      <a:pt x="336" y="114"/>
                    </a:lnTo>
                    <a:lnTo>
                      <a:pt x="258" y="114"/>
                    </a:lnTo>
                    <a:lnTo>
                      <a:pt x="72" y="108"/>
                    </a:lnTo>
                    <a:lnTo>
                      <a:pt x="18" y="108"/>
                    </a:lnTo>
                    <a:lnTo>
                      <a:pt x="0" y="108"/>
                    </a:lnTo>
                    <a:lnTo>
                      <a:pt x="6" y="84"/>
                    </a:lnTo>
                    <a:lnTo>
                      <a:pt x="24" y="48"/>
                    </a:lnTo>
                    <a:lnTo>
                      <a:pt x="24" y="30"/>
                    </a:lnTo>
                    <a:lnTo>
                      <a:pt x="24" y="18"/>
                    </a:lnTo>
                    <a:lnTo>
                      <a:pt x="42" y="12"/>
                    </a:lnTo>
                    <a:lnTo>
                      <a:pt x="48" y="12"/>
                    </a:lnTo>
                    <a:lnTo>
                      <a:pt x="60" y="12"/>
                    </a:lnTo>
                    <a:lnTo>
                      <a:pt x="66" y="12"/>
                    </a:lnTo>
                    <a:lnTo>
                      <a:pt x="72" y="18"/>
                    </a:lnTo>
                    <a:lnTo>
                      <a:pt x="72" y="30"/>
                    </a:lnTo>
                    <a:lnTo>
                      <a:pt x="78" y="42"/>
                    </a:lnTo>
                    <a:lnTo>
                      <a:pt x="84" y="48"/>
                    </a:lnTo>
                    <a:lnTo>
                      <a:pt x="90" y="54"/>
                    </a:lnTo>
                    <a:lnTo>
                      <a:pt x="96" y="60"/>
                    </a:lnTo>
                    <a:lnTo>
                      <a:pt x="102" y="60"/>
                    </a:lnTo>
                    <a:lnTo>
                      <a:pt x="108" y="60"/>
                    </a:lnTo>
                    <a:lnTo>
                      <a:pt x="120" y="60"/>
                    </a:lnTo>
                    <a:lnTo>
                      <a:pt x="120" y="54"/>
                    </a:lnTo>
                    <a:lnTo>
                      <a:pt x="126" y="54"/>
                    </a:lnTo>
                    <a:lnTo>
                      <a:pt x="132" y="36"/>
                    </a:lnTo>
                    <a:lnTo>
                      <a:pt x="132" y="24"/>
                    </a:lnTo>
                    <a:lnTo>
                      <a:pt x="138" y="12"/>
                    </a:lnTo>
                    <a:lnTo>
                      <a:pt x="150" y="6"/>
                    </a:lnTo>
                    <a:lnTo>
                      <a:pt x="150" y="0"/>
                    </a:lnTo>
                    <a:lnTo>
                      <a:pt x="168" y="0"/>
                    </a:lnTo>
                    <a:lnTo>
                      <a:pt x="240" y="42"/>
                    </a:lnTo>
                    <a:lnTo>
                      <a:pt x="294" y="48"/>
                    </a:lnTo>
                    <a:lnTo>
                      <a:pt x="318" y="60"/>
                    </a:lnTo>
                    <a:lnTo>
                      <a:pt x="336" y="84"/>
                    </a:lnTo>
                    <a:lnTo>
                      <a:pt x="360" y="114"/>
                    </a:lnTo>
                    <a:close/>
                  </a:path>
                </a:pathLst>
              </a:custGeom>
              <a:solidFill>
                <a:schemeClr val="bg1">
                  <a:lumMod val="95000"/>
                </a:schemeClr>
              </a:solidFill>
              <a:ln w="28575">
                <a:solidFill>
                  <a:schemeClr val="tx1"/>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6" name="Freeform 758">
                <a:extLst>
                  <a:ext uri="{FF2B5EF4-FFF2-40B4-BE49-F238E27FC236}">
                    <a16:creationId xmlns:a16="http://schemas.microsoft.com/office/drawing/2014/main" xmlns="" id="{61C3F6CE-D5A1-4842-9704-A28DA195E8A4}"/>
                  </a:ext>
                </a:extLst>
              </p:cNvPr>
              <p:cNvSpPr>
                <a:spLocks/>
              </p:cNvSpPr>
              <p:nvPr/>
            </p:nvSpPr>
            <p:spPr bwMode="auto">
              <a:xfrm>
                <a:off x="5013325" y="1871663"/>
                <a:ext cx="381000" cy="228600"/>
              </a:xfrm>
              <a:custGeom>
                <a:avLst/>
                <a:gdLst/>
                <a:ahLst/>
                <a:cxnLst>
                  <a:cxn ang="0">
                    <a:pos x="156" y="126"/>
                  </a:cxn>
                  <a:cxn ang="0">
                    <a:pos x="102" y="138"/>
                  </a:cxn>
                  <a:cxn ang="0">
                    <a:pos x="72" y="144"/>
                  </a:cxn>
                  <a:cxn ang="0">
                    <a:pos x="72" y="126"/>
                  </a:cxn>
                  <a:cxn ang="0">
                    <a:pos x="60" y="114"/>
                  </a:cxn>
                  <a:cxn ang="0">
                    <a:pos x="60" y="108"/>
                  </a:cxn>
                  <a:cxn ang="0">
                    <a:pos x="48" y="90"/>
                  </a:cxn>
                  <a:cxn ang="0">
                    <a:pos x="0" y="24"/>
                  </a:cxn>
                  <a:cxn ang="0">
                    <a:pos x="6" y="18"/>
                  </a:cxn>
                  <a:cxn ang="0">
                    <a:pos x="24" y="18"/>
                  </a:cxn>
                  <a:cxn ang="0">
                    <a:pos x="36" y="18"/>
                  </a:cxn>
                  <a:cxn ang="0">
                    <a:pos x="48" y="24"/>
                  </a:cxn>
                  <a:cxn ang="0">
                    <a:pos x="54" y="30"/>
                  </a:cxn>
                  <a:cxn ang="0">
                    <a:pos x="60" y="36"/>
                  </a:cxn>
                  <a:cxn ang="0">
                    <a:pos x="66" y="48"/>
                  </a:cxn>
                  <a:cxn ang="0">
                    <a:pos x="78" y="54"/>
                  </a:cxn>
                  <a:cxn ang="0">
                    <a:pos x="84" y="60"/>
                  </a:cxn>
                  <a:cxn ang="0">
                    <a:pos x="102" y="54"/>
                  </a:cxn>
                  <a:cxn ang="0">
                    <a:pos x="114" y="48"/>
                  </a:cxn>
                  <a:cxn ang="0">
                    <a:pos x="126" y="42"/>
                  </a:cxn>
                  <a:cxn ang="0">
                    <a:pos x="138" y="30"/>
                  </a:cxn>
                  <a:cxn ang="0">
                    <a:pos x="150" y="18"/>
                  </a:cxn>
                  <a:cxn ang="0">
                    <a:pos x="168" y="12"/>
                  </a:cxn>
                  <a:cxn ang="0">
                    <a:pos x="186" y="0"/>
                  </a:cxn>
                  <a:cxn ang="0">
                    <a:pos x="192" y="12"/>
                  </a:cxn>
                  <a:cxn ang="0">
                    <a:pos x="198" y="24"/>
                  </a:cxn>
                  <a:cxn ang="0">
                    <a:pos x="222" y="60"/>
                  </a:cxn>
                  <a:cxn ang="0">
                    <a:pos x="240" y="78"/>
                  </a:cxn>
                  <a:cxn ang="0">
                    <a:pos x="240" y="84"/>
                  </a:cxn>
                  <a:cxn ang="0">
                    <a:pos x="228" y="84"/>
                  </a:cxn>
                  <a:cxn ang="0">
                    <a:pos x="222" y="90"/>
                  </a:cxn>
                  <a:cxn ang="0">
                    <a:pos x="210" y="96"/>
                  </a:cxn>
                  <a:cxn ang="0">
                    <a:pos x="198" y="102"/>
                  </a:cxn>
                  <a:cxn ang="0">
                    <a:pos x="192" y="102"/>
                  </a:cxn>
                  <a:cxn ang="0">
                    <a:pos x="192" y="108"/>
                  </a:cxn>
                  <a:cxn ang="0">
                    <a:pos x="186" y="114"/>
                  </a:cxn>
                  <a:cxn ang="0">
                    <a:pos x="180" y="114"/>
                  </a:cxn>
                  <a:cxn ang="0">
                    <a:pos x="174" y="114"/>
                  </a:cxn>
                  <a:cxn ang="0">
                    <a:pos x="168" y="114"/>
                  </a:cxn>
                  <a:cxn ang="0">
                    <a:pos x="162" y="120"/>
                  </a:cxn>
                  <a:cxn ang="0">
                    <a:pos x="156" y="126"/>
                  </a:cxn>
                </a:cxnLst>
                <a:rect l="0" t="0" r="r" b="b"/>
                <a:pathLst>
                  <a:path w="240" h="144">
                    <a:moveTo>
                      <a:pt x="156" y="126"/>
                    </a:moveTo>
                    <a:lnTo>
                      <a:pt x="102" y="138"/>
                    </a:lnTo>
                    <a:lnTo>
                      <a:pt x="72" y="144"/>
                    </a:lnTo>
                    <a:lnTo>
                      <a:pt x="72" y="126"/>
                    </a:lnTo>
                    <a:lnTo>
                      <a:pt x="60" y="114"/>
                    </a:lnTo>
                    <a:lnTo>
                      <a:pt x="60" y="108"/>
                    </a:lnTo>
                    <a:lnTo>
                      <a:pt x="48" y="90"/>
                    </a:lnTo>
                    <a:lnTo>
                      <a:pt x="0" y="24"/>
                    </a:lnTo>
                    <a:lnTo>
                      <a:pt x="6" y="18"/>
                    </a:lnTo>
                    <a:lnTo>
                      <a:pt x="24" y="18"/>
                    </a:lnTo>
                    <a:lnTo>
                      <a:pt x="36" y="18"/>
                    </a:lnTo>
                    <a:lnTo>
                      <a:pt x="48" y="24"/>
                    </a:lnTo>
                    <a:lnTo>
                      <a:pt x="54" y="30"/>
                    </a:lnTo>
                    <a:lnTo>
                      <a:pt x="60" y="36"/>
                    </a:lnTo>
                    <a:lnTo>
                      <a:pt x="66" y="48"/>
                    </a:lnTo>
                    <a:lnTo>
                      <a:pt x="78" y="54"/>
                    </a:lnTo>
                    <a:lnTo>
                      <a:pt x="84" y="60"/>
                    </a:lnTo>
                    <a:lnTo>
                      <a:pt x="102" y="54"/>
                    </a:lnTo>
                    <a:lnTo>
                      <a:pt x="114" y="48"/>
                    </a:lnTo>
                    <a:lnTo>
                      <a:pt x="126" y="42"/>
                    </a:lnTo>
                    <a:lnTo>
                      <a:pt x="138" y="30"/>
                    </a:lnTo>
                    <a:lnTo>
                      <a:pt x="150" y="18"/>
                    </a:lnTo>
                    <a:lnTo>
                      <a:pt x="168" y="12"/>
                    </a:lnTo>
                    <a:lnTo>
                      <a:pt x="186" y="0"/>
                    </a:lnTo>
                    <a:lnTo>
                      <a:pt x="192" y="12"/>
                    </a:lnTo>
                    <a:lnTo>
                      <a:pt x="198" y="24"/>
                    </a:lnTo>
                    <a:lnTo>
                      <a:pt x="222" y="60"/>
                    </a:lnTo>
                    <a:lnTo>
                      <a:pt x="240" y="78"/>
                    </a:lnTo>
                    <a:lnTo>
                      <a:pt x="240" y="84"/>
                    </a:lnTo>
                    <a:lnTo>
                      <a:pt x="228" y="84"/>
                    </a:lnTo>
                    <a:lnTo>
                      <a:pt x="222" y="90"/>
                    </a:lnTo>
                    <a:lnTo>
                      <a:pt x="210" y="96"/>
                    </a:lnTo>
                    <a:lnTo>
                      <a:pt x="198" y="102"/>
                    </a:lnTo>
                    <a:lnTo>
                      <a:pt x="192" y="102"/>
                    </a:lnTo>
                    <a:lnTo>
                      <a:pt x="192" y="108"/>
                    </a:lnTo>
                    <a:lnTo>
                      <a:pt x="186" y="114"/>
                    </a:lnTo>
                    <a:lnTo>
                      <a:pt x="180" y="114"/>
                    </a:lnTo>
                    <a:lnTo>
                      <a:pt x="174" y="114"/>
                    </a:lnTo>
                    <a:lnTo>
                      <a:pt x="168" y="114"/>
                    </a:lnTo>
                    <a:lnTo>
                      <a:pt x="162" y="120"/>
                    </a:lnTo>
                    <a:lnTo>
                      <a:pt x="156" y="12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7" name="Freeform 760">
                <a:extLst>
                  <a:ext uri="{FF2B5EF4-FFF2-40B4-BE49-F238E27FC236}">
                    <a16:creationId xmlns:a16="http://schemas.microsoft.com/office/drawing/2014/main" xmlns="" id="{9D6F085D-9340-D045-98CD-ACFC5ED560E6}"/>
                  </a:ext>
                </a:extLst>
              </p:cNvPr>
              <p:cNvSpPr>
                <a:spLocks/>
              </p:cNvSpPr>
              <p:nvPr/>
            </p:nvSpPr>
            <p:spPr bwMode="auto">
              <a:xfrm>
                <a:off x="5308600" y="1747838"/>
                <a:ext cx="342900" cy="247650"/>
              </a:xfrm>
              <a:custGeom>
                <a:avLst/>
                <a:gdLst/>
                <a:ahLst/>
                <a:cxnLst>
                  <a:cxn ang="0">
                    <a:pos x="216" y="60"/>
                  </a:cxn>
                  <a:cxn ang="0">
                    <a:pos x="144" y="72"/>
                  </a:cxn>
                  <a:cxn ang="0">
                    <a:pos x="144" y="108"/>
                  </a:cxn>
                  <a:cxn ang="0">
                    <a:pos x="138" y="102"/>
                  </a:cxn>
                  <a:cxn ang="0">
                    <a:pos x="132" y="102"/>
                  </a:cxn>
                  <a:cxn ang="0">
                    <a:pos x="126" y="108"/>
                  </a:cxn>
                  <a:cxn ang="0">
                    <a:pos x="114" y="114"/>
                  </a:cxn>
                  <a:cxn ang="0">
                    <a:pos x="102" y="120"/>
                  </a:cxn>
                  <a:cxn ang="0">
                    <a:pos x="90" y="126"/>
                  </a:cxn>
                  <a:cxn ang="0">
                    <a:pos x="90" y="132"/>
                  </a:cxn>
                  <a:cxn ang="0">
                    <a:pos x="78" y="144"/>
                  </a:cxn>
                  <a:cxn ang="0">
                    <a:pos x="66" y="144"/>
                  </a:cxn>
                  <a:cxn ang="0">
                    <a:pos x="60" y="144"/>
                  </a:cxn>
                  <a:cxn ang="0">
                    <a:pos x="54" y="156"/>
                  </a:cxn>
                  <a:cxn ang="0">
                    <a:pos x="36" y="138"/>
                  </a:cxn>
                  <a:cxn ang="0">
                    <a:pos x="12" y="102"/>
                  </a:cxn>
                  <a:cxn ang="0">
                    <a:pos x="6" y="90"/>
                  </a:cxn>
                  <a:cxn ang="0">
                    <a:pos x="0" y="78"/>
                  </a:cxn>
                  <a:cxn ang="0">
                    <a:pos x="12" y="66"/>
                  </a:cxn>
                  <a:cxn ang="0">
                    <a:pos x="24" y="66"/>
                  </a:cxn>
                  <a:cxn ang="0">
                    <a:pos x="30" y="66"/>
                  </a:cxn>
                  <a:cxn ang="0">
                    <a:pos x="36" y="66"/>
                  </a:cxn>
                  <a:cxn ang="0">
                    <a:pos x="42" y="66"/>
                  </a:cxn>
                  <a:cxn ang="0">
                    <a:pos x="48" y="66"/>
                  </a:cxn>
                  <a:cxn ang="0">
                    <a:pos x="66" y="60"/>
                  </a:cxn>
                  <a:cxn ang="0">
                    <a:pos x="72" y="54"/>
                  </a:cxn>
                  <a:cxn ang="0">
                    <a:pos x="78" y="48"/>
                  </a:cxn>
                  <a:cxn ang="0">
                    <a:pos x="90" y="54"/>
                  </a:cxn>
                  <a:cxn ang="0">
                    <a:pos x="96" y="54"/>
                  </a:cxn>
                  <a:cxn ang="0">
                    <a:pos x="114" y="60"/>
                  </a:cxn>
                  <a:cxn ang="0">
                    <a:pos x="120" y="60"/>
                  </a:cxn>
                  <a:cxn ang="0">
                    <a:pos x="126" y="60"/>
                  </a:cxn>
                  <a:cxn ang="0">
                    <a:pos x="126" y="54"/>
                  </a:cxn>
                  <a:cxn ang="0">
                    <a:pos x="126" y="48"/>
                  </a:cxn>
                  <a:cxn ang="0">
                    <a:pos x="120" y="30"/>
                  </a:cxn>
                  <a:cxn ang="0">
                    <a:pos x="114" y="24"/>
                  </a:cxn>
                  <a:cxn ang="0">
                    <a:pos x="132" y="0"/>
                  </a:cxn>
                  <a:cxn ang="0">
                    <a:pos x="144" y="6"/>
                  </a:cxn>
                  <a:cxn ang="0">
                    <a:pos x="156" y="6"/>
                  </a:cxn>
                  <a:cxn ang="0">
                    <a:pos x="162" y="24"/>
                  </a:cxn>
                  <a:cxn ang="0">
                    <a:pos x="216" y="60"/>
                  </a:cxn>
                </a:cxnLst>
                <a:rect l="0" t="0" r="r" b="b"/>
                <a:pathLst>
                  <a:path w="216" h="156">
                    <a:moveTo>
                      <a:pt x="216" y="60"/>
                    </a:moveTo>
                    <a:lnTo>
                      <a:pt x="144" y="72"/>
                    </a:lnTo>
                    <a:lnTo>
                      <a:pt x="144" y="108"/>
                    </a:lnTo>
                    <a:lnTo>
                      <a:pt x="138" y="102"/>
                    </a:lnTo>
                    <a:lnTo>
                      <a:pt x="132" y="102"/>
                    </a:lnTo>
                    <a:lnTo>
                      <a:pt x="126" y="108"/>
                    </a:lnTo>
                    <a:lnTo>
                      <a:pt x="114" y="114"/>
                    </a:lnTo>
                    <a:lnTo>
                      <a:pt x="102" y="120"/>
                    </a:lnTo>
                    <a:lnTo>
                      <a:pt x="90" y="126"/>
                    </a:lnTo>
                    <a:lnTo>
                      <a:pt x="90" y="132"/>
                    </a:lnTo>
                    <a:lnTo>
                      <a:pt x="78" y="144"/>
                    </a:lnTo>
                    <a:lnTo>
                      <a:pt x="66" y="144"/>
                    </a:lnTo>
                    <a:lnTo>
                      <a:pt x="60" y="144"/>
                    </a:lnTo>
                    <a:lnTo>
                      <a:pt x="54" y="156"/>
                    </a:lnTo>
                    <a:lnTo>
                      <a:pt x="36" y="138"/>
                    </a:lnTo>
                    <a:lnTo>
                      <a:pt x="12" y="102"/>
                    </a:lnTo>
                    <a:lnTo>
                      <a:pt x="6" y="90"/>
                    </a:lnTo>
                    <a:lnTo>
                      <a:pt x="0" y="78"/>
                    </a:lnTo>
                    <a:lnTo>
                      <a:pt x="12" y="66"/>
                    </a:lnTo>
                    <a:lnTo>
                      <a:pt x="24" y="66"/>
                    </a:lnTo>
                    <a:lnTo>
                      <a:pt x="30" y="66"/>
                    </a:lnTo>
                    <a:lnTo>
                      <a:pt x="36" y="66"/>
                    </a:lnTo>
                    <a:lnTo>
                      <a:pt x="42" y="66"/>
                    </a:lnTo>
                    <a:lnTo>
                      <a:pt x="48" y="66"/>
                    </a:lnTo>
                    <a:lnTo>
                      <a:pt x="66" y="60"/>
                    </a:lnTo>
                    <a:lnTo>
                      <a:pt x="72" y="54"/>
                    </a:lnTo>
                    <a:lnTo>
                      <a:pt x="78" y="48"/>
                    </a:lnTo>
                    <a:lnTo>
                      <a:pt x="90" y="54"/>
                    </a:lnTo>
                    <a:lnTo>
                      <a:pt x="96" y="54"/>
                    </a:lnTo>
                    <a:lnTo>
                      <a:pt x="114" y="60"/>
                    </a:lnTo>
                    <a:lnTo>
                      <a:pt x="120" y="60"/>
                    </a:lnTo>
                    <a:lnTo>
                      <a:pt x="126" y="60"/>
                    </a:lnTo>
                    <a:lnTo>
                      <a:pt x="126" y="54"/>
                    </a:lnTo>
                    <a:lnTo>
                      <a:pt x="126" y="48"/>
                    </a:lnTo>
                    <a:lnTo>
                      <a:pt x="120" y="30"/>
                    </a:lnTo>
                    <a:lnTo>
                      <a:pt x="114" y="24"/>
                    </a:lnTo>
                    <a:lnTo>
                      <a:pt x="132" y="0"/>
                    </a:lnTo>
                    <a:lnTo>
                      <a:pt x="144" y="6"/>
                    </a:lnTo>
                    <a:lnTo>
                      <a:pt x="156" y="6"/>
                    </a:lnTo>
                    <a:lnTo>
                      <a:pt x="162" y="24"/>
                    </a:lnTo>
                    <a:lnTo>
                      <a:pt x="216" y="6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8" name="Freeform 769">
                <a:extLst>
                  <a:ext uri="{FF2B5EF4-FFF2-40B4-BE49-F238E27FC236}">
                    <a16:creationId xmlns:a16="http://schemas.microsoft.com/office/drawing/2014/main" xmlns="" id="{0F54D69E-68EA-7341-B55C-BD3968404617}"/>
                  </a:ext>
                </a:extLst>
              </p:cNvPr>
              <p:cNvSpPr>
                <a:spLocks/>
              </p:cNvSpPr>
              <p:nvPr/>
            </p:nvSpPr>
            <p:spPr bwMode="auto">
              <a:xfrm>
                <a:off x="5870575" y="2328863"/>
                <a:ext cx="457200" cy="371475"/>
              </a:xfrm>
              <a:custGeom>
                <a:avLst/>
                <a:gdLst/>
                <a:ahLst/>
                <a:cxnLst>
                  <a:cxn ang="0">
                    <a:pos x="18" y="120"/>
                  </a:cxn>
                  <a:cxn ang="0">
                    <a:pos x="18" y="96"/>
                  </a:cxn>
                  <a:cxn ang="0">
                    <a:pos x="12" y="84"/>
                  </a:cxn>
                  <a:cxn ang="0">
                    <a:pos x="6" y="78"/>
                  </a:cxn>
                  <a:cxn ang="0">
                    <a:pos x="18" y="66"/>
                  </a:cxn>
                  <a:cxn ang="0">
                    <a:pos x="36" y="72"/>
                  </a:cxn>
                  <a:cxn ang="0">
                    <a:pos x="48" y="66"/>
                  </a:cxn>
                  <a:cxn ang="0">
                    <a:pos x="60" y="66"/>
                  </a:cxn>
                  <a:cxn ang="0">
                    <a:pos x="78" y="60"/>
                  </a:cxn>
                  <a:cxn ang="0">
                    <a:pos x="90" y="42"/>
                  </a:cxn>
                  <a:cxn ang="0">
                    <a:pos x="96" y="48"/>
                  </a:cxn>
                  <a:cxn ang="0">
                    <a:pos x="168" y="12"/>
                  </a:cxn>
                  <a:cxn ang="0">
                    <a:pos x="192" y="54"/>
                  </a:cxn>
                  <a:cxn ang="0">
                    <a:pos x="198" y="66"/>
                  </a:cxn>
                  <a:cxn ang="0">
                    <a:pos x="198" y="78"/>
                  </a:cxn>
                  <a:cxn ang="0">
                    <a:pos x="210" y="84"/>
                  </a:cxn>
                  <a:cxn ang="0">
                    <a:pos x="216" y="72"/>
                  </a:cxn>
                  <a:cxn ang="0">
                    <a:pos x="228" y="78"/>
                  </a:cxn>
                  <a:cxn ang="0">
                    <a:pos x="240" y="90"/>
                  </a:cxn>
                  <a:cxn ang="0">
                    <a:pos x="234" y="102"/>
                  </a:cxn>
                  <a:cxn ang="0">
                    <a:pos x="240" y="114"/>
                  </a:cxn>
                  <a:cxn ang="0">
                    <a:pos x="258" y="114"/>
                  </a:cxn>
                  <a:cxn ang="0">
                    <a:pos x="276" y="114"/>
                  </a:cxn>
                  <a:cxn ang="0">
                    <a:pos x="288" y="120"/>
                  </a:cxn>
                  <a:cxn ang="0">
                    <a:pos x="282" y="132"/>
                  </a:cxn>
                  <a:cxn ang="0">
                    <a:pos x="234" y="180"/>
                  </a:cxn>
                  <a:cxn ang="0">
                    <a:pos x="102" y="234"/>
                  </a:cxn>
                  <a:cxn ang="0">
                    <a:pos x="96" y="216"/>
                  </a:cxn>
                  <a:cxn ang="0">
                    <a:pos x="84" y="216"/>
                  </a:cxn>
                  <a:cxn ang="0">
                    <a:pos x="66" y="216"/>
                  </a:cxn>
                  <a:cxn ang="0">
                    <a:pos x="48" y="210"/>
                  </a:cxn>
                  <a:cxn ang="0">
                    <a:pos x="48" y="192"/>
                  </a:cxn>
                  <a:cxn ang="0">
                    <a:pos x="48" y="162"/>
                  </a:cxn>
                  <a:cxn ang="0">
                    <a:pos x="54" y="150"/>
                  </a:cxn>
                  <a:cxn ang="0">
                    <a:pos x="54" y="138"/>
                  </a:cxn>
                  <a:cxn ang="0">
                    <a:pos x="42" y="126"/>
                  </a:cxn>
                </a:cxnLst>
                <a:rect l="0" t="0" r="r" b="b"/>
                <a:pathLst>
                  <a:path w="288" h="234">
                    <a:moveTo>
                      <a:pt x="30" y="126"/>
                    </a:moveTo>
                    <a:lnTo>
                      <a:pt x="18" y="120"/>
                    </a:lnTo>
                    <a:lnTo>
                      <a:pt x="12" y="102"/>
                    </a:lnTo>
                    <a:lnTo>
                      <a:pt x="18" y="96"/>
                    </a:lnTo>
                    <a:lnTo>
                      <a:pt x="12" y="90"/>
                    </a:lnTo>
                    <a:lnTo>
                      <a:pt x="12" y="84"/>
                    </a:lnTo>
                    <a:lnTo>
                      <a:pt x="6" y="84"/>
                    </a:lnTo>
                    <a:lnTo>
                      <a:pt x="6" y="78"/>
                    </a:lnTo>
                    <a:lnTo>
                      <a:pt x="0" y="72"/>
                    </a:lnTo>
                    <a:lnTo>
                      <a:pt x="18" y="66"/>
                    </a:lnTo>
                    <a:lnTo>
                      <a:pt x="30" y="72"/>
                    </a:lnTo>
                    <a:lnTo>
                      <a:pt x="36" y="72"/>
                    </a:lnTo>
                    <a:lnTo>
                      <a:pt x="42" y="72"/>
                    </a:lnTo>
                    <a:lnTo>
                      <a:pt x="48" y="66"/>
                    </a:lnTo>
                    <a:lnTo>
                      <a:pt x="54" y="66"/>
                    </a:lnTo>
                    <a:lnTo>
                      <a:pt x="60" y="66"/>
                    </a:lnTo>
                    <a:lnTo>
                      <a:pt x="66" y="66"/>
                    </a:lnTo>
                    <a:lnTo>
                      <a:pt x="78" y="60"/>
                    </a:lnTo>
                    <a:lnTo>
                      <a:pt x="84" y="48"/>
                    </a:lnTo>
                    <a:lnTo>
                      <a:pt x="90" y="42"/>
                    </a:lnTo>
                    <a:lnTo>
                      <a:pt x="96" y="42"/>
                    </a:lnTo>
                    <a:lnTo>
                      <a:pt x="96" y="48"/>
                    </a:lnTo>
                    <a:lnTo>
                      <a:pt x="150" y="0"/>
                    </a:lnTo>
                    <a:lnTo>
                      <a:pt x="168" y="12"/>
                    </a:lnTo>
                    <a:lnTo>
                      <a:pt x="186" y="48"/>
                    </a:lnTo>
                    <a:lnTo>
                      <a:pt x="192" y="54"/>
                    </a:lnTo>
                    <a:lnTo>
                      <a:pt x="198" y="60"/>
                    </a:lnTo>
                    <a:lnTo>
                      <a:pt x="198" y="66"/>
                    </a:lnTo>
                    <a:lnTo>
                      <a:pt x="198" y="72"/>
                    </a:lnTo>
                    <a:lnTo>
                      <a:pt x="198" y="78"/>
                    </a:lnTo>
                    <a:lnTo>
                      <a:pt x="204" y="84"/>
                    </a:lnTo>
                    <a:lnTo>
                      <a:pt x="210" y="84"/>
                    </a:lnTo>
                    <a:lnTo>
                      <a:pt x="210" y="78"/>
                    </a:lnTo>
                    <a:lnTo>
                      <a:pt x="216" y="72"/>
                    </a:lnTo>
                    <a:lnTo>
                      <a:pt x="222" y="72"/>
                    </a:lnTo>
                    <a:lnTo>
                      <a:pt x="228" y="78"/>
                    </a:lnTo>
                    <a:lnTo>
                      <a:pt x="234" y="84"/>
                    </a:lnTo>
                    <a:lnTo>
                      <a:pt x="240" y="90"/>
                    </a:lnTo>
                    <a:lnTo>
                      <a:pt x="240" y="96"/>
                    </a:lnTo>
                    <a:lnTo>
                      <a:pt x="234" y="102"/>
                    </a:lnTo>
                    <a:lnTo>
                      <a:pt x="234" y="108"/>
                    </a:lnTo>
                    <a:lnTo>
                      <a:pt x="240" y="114"/>
                    </a:lnTo>
                    <a:lnTo>
                      <a:pt x="252" y="114"/>
                    </a:lnTo>
                    <a:lnTo>
                      <a:pt x="258" y="114"/>
                    </a:lnTo>
                    <a:lnTo>
                      <a:pt x="270" y="108"/>
                    </a:lnTo>
                    <a:lnTo>
                      <a:pt x="276" y="114"/>
                    </a:lnTo>
                    <a:lnTo>
                      <a:pt x="282" y="114"/>
                    </a:lnTo>
                    <a:lnTo>
                      <a:pt x="288" y="120"/>
                    </a:lnTo>
                    <a:lnTo>
                      <a:pt x="288" y="126"/>
                    </a:lnTo>
                    <a:lnTo>
                      <a:pt x="282" y="132"/>
                    </a:lnTo>
                    <a:lnTo>
                      <a:pt x="270" y="150"/>
                    </a:lnTo>
                    <a:lnTo>
                      <a:pt x="234" y="180"/>
                    </a:lnTo>
                    <a:lnTo>
                      <a:pt x="222" y="192"/>
                    </a:lnTo>
                    <a:lnTo>
                      <a:pt x="102" y="234"/>
                    </a:lnTo>
                    <a:lnTo>
                      <a:pt x="102" y="228"/>
                    </a:lnTo>
                    <a:lnTo>
                      <a:pt x="96" y="216"/>
                    </a:lnTo>
                    <a:lnTo>
                      <a:pt x="90" y="216"/>
                    </a:lnTo>
                    <a:lnTo>
                      <a:pt x="84" y="216"/>
                    </a:lnTo>
                    <a:lnTo>
                      <a:pt x="72" y="216"/>
                    </a:lnTo>
                    <a:lnTo>
                      <a:pt x="66" y="216"/>
                    </a:lnTo>
                    <a:lnTo>
                      <a:pt x="54" y="216"/>
                    </a:lnTo>
                    <a:lnTo>
                      <a:pt x="48" y="210"/>
                    </a:lnTo>
                    <a:lnTo>
                      <a:pt x="48" y="204"/>
                    </a:lnTo>
                    <a:lnTo>
                      <a:pt x="48" y="192"/>
                    </a:lnTo>
                    <a:lnTo>
                      <a:pt x="48" y="180"/>
                    </a:lnTo>
                    <a:lnTo>
                      <a:pt x="48" y="162"/>
                    </a:lnTo>
                    <a:lnTo>
                      <a:pt x="54" y="156"/>
                    </a:lnTo>
                    <a:lnTo>
                      <a:pt x="54" y="150"/>
                    </a:lnTo>
                    <a:lnTo>
                      <a:pt x="54" y="144"/>
                    </a:lnTo>
                    <a:lnTo>
                      <a:pt x="54" y="138"/>
                    </a:lnTo>
                    <a:lnTo>
                      <a:pt x="48" y="132"/>
                    </a:lnTo>
                    <a:lnTo>
                      <a:pt x="42" y="126"/>
                    </a:lnTo>
                    <a:lnTo>
                      <a:pt x="30" y="126"/>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19" name="Freeform 788">
                <a:extLst>
                  <a:ext uri="{FF2B5EF4-FFF2-40B4-BE49-F238E27FC236}">
                    <a16:creationId xmlns:a16="http://schemas.microsoft.com/office/drawing/2014/main" xmlns="" id="{45560AEB-A96F-0149-8DE4-F688409AB91E}"/>
                  </a:ext>
                </a:extLst>
              </p:cNvPr>
              <p:cNvSpPr>
                <a:spLocks/>
              </p:cNvSpPr>
              <p:nvPr/>
            </p:nvSpPr>
            <p:spPr bwMode="auto">
              <a:xfrm>
                <a:off x="5184775" y="2643188"/>
                <a:ext cx="361950" cy="304800"/>
              </a:xfrm>
              <a:custGeom>
                <a:avLst/>
                <a:gdLst/>
                <a:ahLst/>
                <a:cxnLst>
                  <a:cxn ang="0">
                    <a:pos x="90" y="0"/>
                  </a:cxn>
                  <a:cxn ang="0">
                    <a:pos x="120" y="6"/>
                  </a:cxn>
                  <a:cxn ang="0">
                    <a:pos x="168" y="24"/>
                  </a:cxn>
                  <a:cxn ang="0">
                    <a:pos x="180" y="18"/>
                  </a:cxn>
                  <a:cxn ang="0">
                    <a:pos x="186" y="24"/>
                  </a:cxn>
                  <a:cxn ang="0">
                    <a:pos x="192" y="18"/>
                  </a:cxn>
                  <a:cxn ang="0">
                    <a:pos x="204" y="24"/>
                  </a:cxn>
                  <a:cxn ang="0">
                    <a:pos x="204" y="36"/>
                  </a:cxn>
                  <a:cxn ang="0">
                    <a:pos x="192" y="54"/>
                  </a:cxn>
                  <a:cxn ang="0">
                    <a:pos x="192" y="66"/>
                  </a:cxn>
                  <a:cxn ang="0">
                    <a:pos x="204" y="72"/>
                  </a:cxn>
                  <a:cxn ang="0">
                    <a:pos x="216" y="96"/>
                  </a:cxn>
                  <a:cxn ang="0">
                    <a:pos x="210" y="108"/>
                  </a:cxn>
                  <a:cxn ang="0">
                    <a:pos x="222" y="120"/>
                  </a:cxn>
                  <a:cxn ang="0">
                    <a:pos x="174" y="144"/>
                  </a:cxn>
                  <a:cxn ang="0">
                    <a:pos x="156" y="138"/>
                  </a:cxn>
                  <a:cxn ang="0">
                    <a:pos x="132" y="144"/>
                  </a:cxn>
                  <a:cxn ang="0">
                    <a:pos x="114" y="156"/>
                  </a:cxn>
                  <a:cxn ang="0">
                    <a:pos x="102" y="174"/>
                  </a:cxn>
                  <a:cxn ang="0">
                    <a:pos x="90" y="186"/>
                  </a:cxn>
                  <a:cxn ang="0">
                    <a:pos x="84" y="186"/>
                  </a:cxn>
                  <a:cxn ang="0">
                    <a:pos x="66" y="180"/>
                  </a:cxn>
                  <a:cxn ang="0">
                    <a:pos x="48" y="192"/>
                  </a:cxn>
                  <a:cxn ang="0">
                    <a:pos x="42" y="186"/>
                  </a:cxn>
                  <a:cxn ang="0">
                    <a:pos x="42" y="174"/>
                  </a:cxn>
                  <a:cxn ang="0">
                    <a:pos x="42" y="162"/>
                  </a:cxn>
                  <a:cxn ang="0">
                    <a:pos x="24" y="168"/>
                  </a:cxn>
                  <a:cxn ang="0">
                    <a:pos x="0" y="120"/>
                  </a:cxn>
                  <a:cxn ang="0">
                    <a:pos x="6" y="102"/>
                  </a:cxn>
                  <a:cxn ang="0">
                    <a:pos x="18" y="102"/>
                  </a:cxn>
                  <a:cxn ang="0">
                    <a:pos x="36" y="78"/>
                  </a:cxn>
                  <a:cxn ang="0">
                    <a:pos x="54" y="66"/>
                  </a:cxn>
                  <a:cxn ang="0">
                    <a:pos x="72" y="54"/>
                  </a:cxn>
                  <a:cxn ang="0">
                    <a:pos x="66" y="36"/>
                  </a:cxn>
                  <a:cxn ang="0">
                    <a:pos x="78" y="6"/>
                  </a:cxn>
                </a:cxnLst>
                <a:rect l="0" t="0" r="r" b="b"/>
                <a:pathLst>
                  <a:path w="228" h="192">
                    <a:moveTo>
                      <a:pt x="84" y="0"/>
                    </a:moveTo>
                    <a:lnTo>
                      <a:pt x="90" y="0"/>
                    </a:lnTo>
                    <a:lnTo>
                      <a:pt x="102" y="0"/>
                    </a:lnTo>
                    <a:lnTo>
                      <a:pt x="120" y="6"/>
                    </a:lnTo>
                    <a:lnTo>
                      <a:pt x="156" y="24"/>
                    </a:lnTo>
                    <a:lnTo>
                      <a:pt x="168" y="24"/>
                    </a:lnTo>
                    <a:lnTo>
                      <a:pt x="180" y="6"/>
                    </a:lnTo>
                    <a:lnTo>
                      <a:pt x="180" y="18"/>
                    </a:lnTo>
                    <a:lnTo>
                      <a:pt x="180" y="24"/>
                    </a:lnTo>
                    <a:lnTo>
                      <a:pt x="186" y="24"/>
                    </a:lnTo>
                    <a:lnTo>
                      <a:pt x="192" y="24"/>
                    </a:lnTo>
                    <a:lnTo>
                      <a:pt x="192" y="18"/>
                    </a:lnTo>
                    <a:lnTo>
                      <a:pt x="198" y="18"/>
                    </a:lnTo>
                    <a:lnTo>
                      <a:pt x="204" y="24"/>
                    </a:lnTo>
                    <a:lnTo>
                      <a:pt x="204" y="30"/>
                    </a:lnTo>
                    <a:lnTo>
                      <a:pt x="204" y="36"/>
                    </a:lnTo>
                    <a:lnTo>
                      <a:pt x="198" y="42"/>
                    </a:lnTo>
                    <a:lnTo>
                      <a:pt x="192" y="54"/>
                    </a:lnTo>
                    <a:lnTo>
                      <a:pt x="192" y="60"/>
                    </a:lnTo>
                    <a:lnTo>
                      <a:pt x="192" y="66"/>
                    </a:lnTo>
                    <a:lnTo>
                      <a:pt x="198" y="66"/>
                    </a:lnTo>
                    <a:lnTo>
                      <a:pt x="204" y="72"/>
                    </a:lnTo>
                    <a:lnTo>
                      <a:pt x="210" y="84"/>
                    </a:lnTo>
                    <a:lnTo>
                      <a:pt x="216" y="96"/>
                    </a:lnTo>
                    <a:lnTo>
                      <a:pt x="210" y="102"/>
                    </a:lnTo>
                    <a:lnTo>
                      <a:pt x="210" y="108"/>
                    </a:lnTo>
                    <a:lnTo>
                      <a:pt x="216" y="120"/>
                    </a:lnTo>
                    <a:lnTo>
                      <a:pt x="222" y="120"/>
                    </a:lnTo>
                    <a:lnTo>
                      <a:pt x="228" y="120"/>
                    </a:lnTo>
                    <a:lnTo>
                      <a:pt x="174" y="144"/>
                    </a:lnTo>
                    <a:lnTo>
                      <a:pt x="162" y="144"/>
                    </a:lnTo>
                    <a:lnTo>
                      <a:pt x="156" y="138"/>
                    </a:lnTo>
                    <a:lnTo>
                      <a:pt x="144" y="138"/>
                    </a:lnTo>
                    <a:lnTo>
                      <a:pt x="132" y="144"/>
                    </a:lnTo>
                    <a:lnTo>
                      <a:pt x="120" y="150"/>
                    </a:lnTo>
                    <a:lnTo>
                      <a:pt x="114" y="156"/>
                    </a:lnTo>
                    <a:lnTo>
                      <a:pt x="108" y="168"/>
                    </a:lnTo>
                    <a:lnTo>
                      <a:pt x="102" y="174"/>
                    </a:lnTo>
                    <a:lnTo>
                      <a:pt x="102" y="180"/>
                    </a:lnTo>
                    <a:lnTo>
                      <a:pt x="90" y="186"/>
                    </a:lnTo>
                    <a:lnTo>
                      <a:pt x="84" y="192"/>
                    </a:lnTo>
                    <a:lnTo>
                      <a:pt x="84" y="186"/>
                    </a:lnTo>
                    <a:lnTo>
                      <a:pt x="72" y="180"/>
                    </a:lnTo>
                    <a:lnTo>
                      <a:pt x="66" y="180"/>
                    </a:lnTo>
                    <a:lnTo>
                      <a:pt x="54" y="186"/>
                    </a:lnTo>
                    <a:lnTo>
                      <a:pt x="48" y="192"/>
                    </a:lnTo>
                    <a:lnTo>
                      <a:pt x="42" y="192"/>
                    </a:lnTo>
                    <a:lnTo>
                      <a:pt x="42" y="186"/>
                    </a:lnTo>
                    <a:lnTo>
                      <a:pt x="42" y="180"/>
                    </a:lnTo>
                    <a:lnTo>
                      <a:pt x="42" y="174"/>
                    </a:lnTo>
                    <a:lnTo>
                      <a:pt x="42" y="168"/>
                    </a:lnTo>
                    <a:lnTo>
                      <a:pt x="42" y="162"/>
                    </a:lnTo>
                    <a:lnTo>
                      <a:pt x="36" y="162"/>
                    </a:lnTo>
                    <a:lnTo>
                      <a:pt x="24" y="168"/>
                    </a:lnTo>
                    <a:lnTo>
                      <a:pt x="12" y="180"/>
                    </a:lnTo>
                    <a:lnTo>
                      <a:pt x="0" y="120"/>
                    </a:lnTo>
                    <a:lnTo>
                      <a:pt x="0" y="102"/>
                    </a:lnTo>
                    <a:lnTo>
                      <a:pt x="6" y="102"/>
                    </a:lnTo>
                    <a:lnTo>
                      <a:pt x="12" y="102"/>
                    </a:lnTo>
                    <a:lnTo>
                      <a:pt x="18" y="102"/>
                    </a:lnTo>
                    <a:lnTo>
                      <a:pt x="30" y="96"/>
                    </a:lnTo>
                    <a:lnTo>
                      <a:pt x="36" y="78"/>
                    </a:lnTo>
                    <a:lnTo>
                      <a:pt x="42" y="72"/>
                    </a:lnTo>
                    <a:lnTo>
                      <a:pt x="54" y="66"/>
                    </a:lnTo>
                    <a:lnTo>
                      <a:pt x="60" y="60"/>
                    </a:lnTo>
                    <a:lnTo>
                      <a:pt x="72" y="54"/>
                    </a:lnTo>
                    <a:lnTo>
                      <a:pt x="72" y="42"/>
                    </a:lnTo>
                    <a:lnTo>
                      <a:pt x="66" y="36"/>
                    </a:lnTo>
                    <a:lnTo>
                      <a:pt x="72" y="12"/>
                    </a:lnTo>
                    <a:lnTo>
                      <a:pt x="78" y="6"/>
                    </a:lnTo>
                    <a:lnTo>
                      <a:pt x="84" y="0"/>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0" name="Freeform 850">
                <a:extLst>
                  <a:ext uri="{FF2B5EF4-FFF2-40B4-BE49-F238E27FC236}">
                    <a16:creationId xmlns:a16="http://schemas.microsoft.com/office/drawing/2014/main" xmlns="" id="{4455C955-0327-4843-8AAC-206881915A81}"/>
                  </a:ext>
                </a:extLst>
              </p:cNvPr>
              <p:cNvSpPr>
                <a:spLocks/>
              </p:cNvSpPr>
              <p:nvPr/>
            </p:nvSpPr>
            <p:spPr bwMode="auto">
              <a:xfrm>
                <a:off x="3365500" y="3948113"/>
                <a:ext cx="438150" cy="523875"/>
              </a:xfrm>
              <a:custGeom>
                <a:avLst/>
                <a:gdLst/>
                <a:ahLst/>
                <a:cxnLst>
                  <a:cxn ang="0">
                    <a:pos x="36" y="0"/>
                  </a:cxn>
                  <a:cxn ang="0">
                    <a:pos x="54" y="0"/>
                  </a:cxn>
                  <a:cxn ang="0">
                    <a:pos x="72" y="0"/>
                  </a:cxn>
                  <a:cxn ang="0">
                    <a:pos x="132" y="12"/>
                  </a:cxn>
                  <a:cxn ang="0">
                    <a:pos x="234" y="54"/>
                  </a:cxn>
                  <a:cxn ang="0">
                    <a:pos x="240" y="54"/>
                  </a:cxn>
                  <a:cxn ang="0">
                    <a:pos x="276" y="144"/>
                  </a:cxn>
                  <a:cxn ang="0">
                    <a:pos x="264" y="144"/>
                  </a:cxn>
                  <a:cxn ang="0">
                    <a:pos x="246" y="150"/>
                  </a:cxn>
                  <a:cxn ang="0">
                    <a:pos x="228" y="174"/>
                  </a:cxn>
                  <a:cxn ang="0">
                    <a:pos x="222" y="204"/>
                  </a:cxn>
                  <a:cxn ang="0">
                    <a:pos x="198" y="246"/>
                  </a:cxn>
                  <a:cxn ang="0">
                    <a:pos x="192" y="264"/>
                  </a:cxn>
                  <a:cxn ang="0">
                    <a:pos x="186" y="324"/>
                  </a:cxn>
                  <a:cxn ang="0">
                    <a:pos x="36" y="330"/>
                  </a:cxn>
                  <a:cxn ang="0">
                    <a:pos x="0" y="330"/>
                  </a:cxn>
                  <a:cxn ang="0">
                    <a:pos x="0" y="252"/>
                  </a:cxn>
                  <a:cxn ang="0">
                    <a:pos x="6" y="234"/>
                  </a:cxn>
                  <a:cxn ang="0">
                    <a:pos x="0" y="204"/>
                  </a:cxn>
                  <a:cxn ang="0">
                    <a:pos x="6" y="54"/>
                  </a:cxn>
                  <a:cxn ang="0">
                    <a:pos x="6" y="6"/>
                  </a:cxn>
                  <a:cxn ang="0">
                    <a:pos x="36" y="0"/>
                  </a:cxn>
                </a:cxnLst>
                <a:rect l="0" t="0" r="r" b="b"/>
                <a:pathLst>
                  <a:path w="276" h="330">
                    <a:moveTo>
                      <a:pt x="36" y="0"/>
                    </a:moveTo>
                    <a:lnTo>
                      <a:pt x="54" y="0"/>
                    </a:lnTo>
                    <a:lnTo>
                      <a:pt x="72" y="0"/>
                    </a:lnTo>
                    <a:lnTo>
                      <a:pt x="132" y="12"/>
                    </a:lnTo>
                    <a:lnTo>
                      <a:pt x="234" y="54"/>
                    </a:lnTo>
                    <a:lnTo>
                      <a:pt x="240" y="54"/>
                    </a:lnTo>
                    <a:lnTo>
                      <a:pt x="276" y="144"/>
                    </a:lnTo>
                    <a:lnTo>
                      <a:pt x="264" y="144"/>
                    </a:lnTo>
                    <a:lnTo>
                      <a:pt x="246" y="150"/>
                    </a:lnTo>
                    <a:lnTo>
                      <a:pt x="228" y="174"/>
                    </a:lnTo>
                    <a:lnTo>
                      <a:pt x="222" y="204"/>
                    </a:lnTo>
                    <a:lnTo>
                      <a:pt x="198" y="246"/>
                    </a:lnTo>
                    <a:lnTo>
                      <a:pt x="192" y="264"/>
                    </a:lnTo>
                    <a:lnTo>
                      <a:pt x="186" y="324"/>
                    </a:lnTo>
                    <a:lnTo>
                      <a:pt x="36" y="330"/>
                    </a:lnTo>
                    <a:lnTo>
                      <a:pt x="0" y="330"/>
                    </a:lnTo>
                    <a:lnTo>
                      <a:pt x="0" y="252"/>
                    </a:lnTo>
                    <a:lnTo>
                      <a:pt x="6" y="234"/>
                    </a:lnTo>
                    <a:lnTo>
                      <a:pt x="0" y="204"/>
                    </a:lnTo>
                    <a:lnTo>
                      <a:pt x="6" y="54"/>
                    </a:lnTo>
                    <a:lnTo>
                      <a:pt x="6" y="6"/>
                    </a:lnTo>
                    <a:lnTo>
                      <a:pt x="3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1" name="Freeform 852">
                <a:extLst>
                  <a:ext uri="{FF2B5EF4-FFF2-40B4-BE49-F238E27FC236}">
                    <a16:creationId xmlns:a16="http://schemas.microsoft.com/office/drawing/2014/main" xmlns="" id="{7A1100A5-2087-7945-B378-7819628846EA}"/>
                  </a:ext>
                </a:extLst>
              </p:cNvPr>
              <p:cNvSpPr>
                <a:spLocks/>
              </p:cNvSpPr>
              <p:nvPr/>
            </p:nvSpPr>
            <p:spPr bwMode="auto">
              <a:xfrm>
                <a:off x="3441700" y="2824163"/>
                <a:ext cx="352425" cy="419100"/>
              </a:xfrm>
              <a:custGeom>
                <a:avLst/>
                <a:gdLst/>
                <a:ahLst/>
                <a:cxnLst>
                  <a:cxn ang="0">
                    <a:pos x="96" y="186"/>
                  </a:cxn>
                  <a:cxn ang="0">
                    <a:pos x="102" y="156"/>
                  </a:cxn>
                  <a:cxn ang="0">
                    <a:pos x="90" y="126"/>
                  </a:cxn>
                  <a:cxn ang="0">
                    <a:pos x="66" y="120"/>
                  </a:cxn>
                  <a:cxn ang="0">
                    <a:pos x="54" y="126"/>
                  </a:cxn>
                  <a:cxn ang="0">
                    <a:pos x="42" y="126"/>
                  </a:cxn>
                  <a:cxn ang="0">
                    <a:pos x="42" y="114"/>
                  </a:cxn>
                  <a:cxn ang="0">
                    <a:pos x="48" y="96"/>
                  </a:cxn>
                  <a:cxn ang="0">
                    <a:pos x="48" y="78"/>
                  </a:cxn>
                  <a:cxn ang="0">
                    <a:pos x="42" y="66"/>
                  </a:cxn>
                  <a:cxn ang="0">
                    <a:pos x="24" y="72"/>
                  </a:cxn>
                  <a:cxn ang="0">
                    <a:pos x="6" y="78"/>
                  </a:cxn>
                  <a:cxn ang="0">
                    <a:pos x="0" y="78"/>
                  </a:cxn>
                  <a:cxn ang="0">
                    <a:pos x="0" y="66"/>
                  </a:cxn>
                  <a:cxn ang="0">
                    <a:pos x="6" y="54"/>
                  </a:cxn>
                  <a:cxn ang="0">
                    <a:pos x="18" y="54"/>
                  </a:cxn>
                  <a:cxn ang="0">
                    <a:pos x="42" y="48"/>
                  </a:cxn>
                  <a:cxn ang="0">
                    <a:pos x="66" y="18"/>
                  </a:cxn>
                  <a:cxn ang="0">
                    <a:pos x="90" y="0"/>
                  </a:cxn>
                  <a:cxn ang="0">
                    <a:pos x="102" y="0"/>
                  </a:cxn>
                  <a:cxn ang="0">
                    <a:pos x="114" y="6"/>
                  </a:cxn>
                  <a:cxn ang="0">
                    <a:pos x="120" y="18"/>
                  </a:cxn>
                  <a:cxn ang="0">
                    <a:pos x="132" y="60"/>
                  </a:cxn>
                  <a:cxn ang="0">
                    <a:pos x="150" y="78"/>
                  </a:cxn>
                  <a:cxn ang="0">
                    <a:pos x="168" y="78"/>
                  </a:cxn>
                  <a:cxn ang="0">
                    <a:pos x="180" y="66"/>
                  </a:cxn>
                  <a:cxn ang="0">
                    <a:pos x="192" y="60"/>
                  </a:cxn>
                  <a:cxn ang="0">
                    <a:pos x="204" y="72"/>
                  </a:cxn>
                  <a:cxn ang="0">
                    <a:pos x="204" y="84"/>
                  </a:cxn>
                  <a:cxn ang="0">
                    <a:pos x="198" y="102"/>
                  </a:cxn>
                  <a:cxn ang="0">
                    <a:pos x="198" y="120"/>
                  </a:cxn>
                  <a:cxn ang="0">
                    <a:pos x="186" y="156"/>
                  </a:cxn>
                  <a:cxn ang="0">
                    <a:pos x="210" y="258"/>
                  </a:cxn>
                </a:cxnLst>
                <a:rect l="0" t="0" r="r" b="b"/>
                <a:pathLst>
                  <a:path w="222" h="264">
                    <a:moveTo>
                      <a:pt x="96" y="198"/>
                    </a:moveTo>
                    <a:lnTo>
                      <a:pt x="96" y="186"/>
                    </a:lnTo>
                    <a:lnTo>
                      <a:pt x="102" y="180"/>
                    </a:lnTo>
                    <a:lnTo>
                      <a:pt x="102" y="156"/>
                    </a:lnTo>
                    <a:lnTo>
                      <a:pt x="96" y="132"/>
                    </a:lnTo>
                    <a:lnTo>
                      <a:pt x="90" y="126"/>
                    </a:lnTo>
                    <a:lnTo>
                      <a:pt x="78" y="120"/>
                    </a:lnTo>
                    <a:lnTo>
                      <a:pt x="66" y="120"/>
                    </a:lnTo>
                    <a:lnTo>
                      <a:pt x="60" y="126"/>
                    </a:lnTo>
                    <a:lnTo>
                      <a:pt x="54" y="126"/>
                    </a:lnTo>
                    <a:lnTo>
                      <a:pt x="48" y="126"/>
                    </a:lnTo>
                    <a:lnTo>
                      <a:pt x="42" y="126"/>
                    </a:lnTo>
                    <a:lnTo>
                      <a:pt x="42" y="120"/>
                    </a:lnTo>
                    <a:lnTo>
                      <a:pt x="42" y="114"/>
                    </a:lnTo>
                    <a:lnTo>
                      <a:pt x="48" y="108"/>
                    </a:lnTo>
                    <a:lnTo>
                      <a:pt x="48" y="96"/>
                    </a:lnTo>
                    <a:lnTo>
                      <a:pt x="48" y="84"/>
                    </a:lnTo>
                    <a:lnTo>
                      <a:pt x="48" y="78"/>
                    </a:lnTo>
                    <a:lnTo>
                      <a:pt x="42" y="72"/>
                    </a:lnTo>
                    <a:lnTo>
                      <a:pt x="42" y="66"/>
                    </a:lnTo>
                    <a:lnTo>
                      <a:pt x="30" y="66"/>
                    </a:lnTo>
                    <a:lnTo>
                      <a:pt x="24" y="72"/>
                    </a:lnTo>
                    <a:lnTo>
                      <a:pt x="18" y="78"/>
                    </a:lnTo>
                    <a:lnTo>
                      <a:pt x="6" y="78"/>
                    </a:lnTo>
                    <a:lnTo>
                      <a:pt x="6" y="84"/>
                    </a:lnTo>
                    <a:lnTo>
                      <a:pt x="0" y="78"/>
                    </a:lnTo>
                    <a:lnTo>
                      <a:pt x="0" y="72"/>
                    </a:lnTo>
                    <a:lnTo>
                      <a:pt x="0" y="66"/>
                    </a:lnTo>
                    <a:lnTo>
                      <a:pt x="6" y="60"/>
                    </a:lnTo>
                    <a:lnTo>
                      <a:pt x="6" y="54"/>
                    </a:lnTo>
                    <a:lnTo>
                      <a:pt x="6" y="48"/>
                    </a:lnTo>
                    <a:lnTo>
                      <a:pt x="18" y="54"/>
                    </a:lnTo>
                    <a:lnTo>
                      <a:pt x="30" y="48"/>
                    </a:lnTo>
                    <a:lnTo>
                      <a:pt x="42" y="48"/>
                    </a:lnTo>
                    <a:lnTo>
                      <a:pt x="54" y="36"/>
                    </a:lnTo>
                    <a:lnTo>
                      <a:pt x="66" y="18"/>
                    </a:lnTo>
                    <a:lnTo>
                      <a:pt x="78" y="6"/>
                    </a:lnTo>
                    <a:lnTo>
                      <a:pt x="90" y="0"/>
                    </a:lnTo>
                    <a:lnTo>
                      <a:pt x="96" y="0"/>
                    </a:lnTo>
                    <a:lnTo>
                      <a:pt x="102" y="0"/>
                    </a:lnTo>
                    <a:lnTo>
                      <a:pt x="108" y="0"/>
                    </a:lnTo>
                    <a:lnTo>
                      <a:pt x="114" y="6"/>
                    </a:lnTo>
                    <a:lnTo>
                      <a:pt x="120" y="12"/>
                    </a:lnTo>
                    <a:lnTo>
                      <a:pt x="120" y="18"/>
                    </a:lnTo>
                    <a:lnTo>
                      <a:pt x="126" y="36"/>
                    </a:lnTo>
                    <a:lnTo>
                      <a:pt x="132" y="60"/>
                    </a:lnTo>
                    <a:lnTo>
                      <a:pt x="144" y="72"/>
                    </a:lnTo>
                    <a:lnTo>
                      <a:pt x="150" y="78"/>
                    </a:lnTo>
                    <a:lnTo>
                      <a:pt x="162" y="78"/>
                    </a:lnTo>
                    <a:lnTo>
                      <a:pt x="168" y="78"/>
                    </a:lnTo>
                    <a:lnTo>
                      <a:pt x="174" y="72"/>
                    </a:lnTo>
                    <a:lnTo>
                      <a:pt x="180" y="66"/>
                    </a:lnTo>
                    <a:lnTo>
                      <a:pt x="186" y="60"/>
                    </a:lnTo>
                    <a:lnTo>
                      <a:pt x="192" y="60"/>
                    </a:lnTo>
                    <a:lnTo>
                      <a:pt x="204" y="66"/>
                    </a:lnTo>
                    <a:lnTo>
                      <a:pt x="204" y="72"/>
                    </a:lnTo>
                    <a:lnTo>
                      <a:pt x="204" y="78"/>
                    </a:lnTo>
                    <a:lnTo>
                      <a:pt x="204" y="84"/>
                    </a:lnTo>
                    <a:lnTo>
                      <a:pt x="198" y="90"/>
                    </a:lnTo>
                    <a:lnTo>
                      <a:pt x="198" y="102"/>
                    </a:lnTo>
                    <a:lnTo>
                      <a:pt x="198" y="108"/>
                    </a:lnTo>
                    <a:lnTo>
                      <a:pt x="198" y="120"/>
                    </a:lnTo>
                    <a:lnTo>
                      <a:pt x="192" y="126"/>
                    </a:lnTo>
                    <a:lnTo>
                      <a:pt x="186" y="156"/>
                    </a:lnTo>
                    <a:lnTo>
                      <a:pt x="222" y="264"/>
                    </a:lnTo>
                    <a:lnTo>
                      <a:pt x="210" y="258"/>
                    </a:lnTo>
                    <a:lnTo>
                      <a:pt x="96" y="19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2" name="Freeform 855">
                <a:extLst>
                  <a:ext uri="{FF2B5EF4-FFF2-40B4-BE49-F238E27FC236}">
                    <a16:creationId xmlns:a16="http://schemas.microsoft.com/office/drawing/2014/main" xmlns="" id="{26111954-998A-674B-A009-52FB9ABBB175}"/>
                  </a:ext>
                </a:extLst>
              </p:cNvPr>
              <p:cNvSpPr>
                <a:spLocks/>
              </p:cNvSpPr>
              <p:nvPr/>
            </p:nvSpPr>
            <p:spPr bwMode="auto">
              <a:xfrm>
                <a:off x="3479800" y="3557588"/>
                <a:ext cx="533400" cy="476250"/>
              </a:xfrm>
              <a:custGeom>
                <a:avLst/>
                <a:gdLst/>
                <a:ahLst/>
                <a:cxnLst>
                  <a:cxn ang="0">
                    <a:pos x="204" y="186"/>
                  </a:cxn>
                  <a:cxn ang="0">
                    <a:pos x="60" y="258"/>
                  </a:cxn>
                  <a:cxn ang="0">
                    <a:pos x="18" y="240"/>
                  </a:cxn>
                  <a:cxn ang="0">
                    <a:pos x="30" y="234"/>
                  </a:cxn>
                  <a:cxn ang="0">
                    <a:pos x="36" y="222"/>
                  </a:cxn>
                  <a:cxn ang="0">
                    <a:pos x="24" y="204"/>
                  </a:cxn>
                  <a:cxn ang="0">
                    <a:pos x="12" y="198"/>
                  </a:cxn>
                  <a:cxn ang="0">
                    <a:pos x="12" y="180"/>
                  </a:cxn>
                  <a:cxn ang="0">
                    <a:pos x="12" y="162"/>
                  </a:cxn>
                  <a:cxn ang="0">
                    <a:pos x="24" y="168"/>
                  </a:cxn>
                  <a:cxn ang="0">
                    <a:pos x="30" y="162"/>
                  </a:cxn>
                  <a:cxn ang="0">
                    <a:pos x="30" y="150"/>
                  </a:cxn>
                  <a:cxn ang="0">
                    <a:pos x="30" y="138"/>
                  </a:cxn>
                  <a:cxn ang="0">
                    <a:pos x="36" y="126"/>
                  </a:cxn>
                  <a:cxn ang="0">
                    <a:pos x="54" y="108"/>
                  </a:cxn>
                  <a:cxn ang="0">
                    <a:pos x="72" y="84"/>
                  </a:cxn>
                  <a:cxn ang="0">
                    <a:pos x="84" y="84"/>
                  </a:cxn>
                  <a:cxn ang="0">
                    <a:pos x="84" y="72"/>
                  </a:cxn>
                  <a:cxn ang="0">
                    <a:pos x="78" y="60"/>
                  </a:cxn>
                  <a:cxn ang="0">
                    <a:pos x="78" y="48"/>
                  </a:cxn>
                  <a:cxn ang="0">
                    <a:pos x="96" y="48"/>
                  </a:cxn>
                  <a:cxn ang="0">
                    <a:pos x="102" y="60"/>
                  </a:cxn>
                  <a:cxn ang="0">
                    <a:pos x="114" y="66"/>
                  </a:cxn>
                  <a:cxn ang="0">
                    <a:pos x="126" y="72"/>
                  </a:cxn>
                  <a:cxn ang="0">
                    <a:pos x="162" y="48"/>
                  </a:cxn>
                  <a:cxn ang="0">
                    <a:pos x="186" y="12"/>
                  </a:cxn>
                  <a:cxn ang="0">
                    <a:pos x="252" y="12"/>
                  </a:cxn>
                  <a:cxn ang="0">
                    <a:pos x="282" y="24"/>
                  </a:cxn>
                  <a:cxn ang="0">
                    <a:pos x="336" y="174"/>
                  </a:cxn>
                  <a:cxn ang="0">
                    <a:pos x="324" y="186"/>
                  </a:cxn>
                  <a:cxn ang="0">
                    <a:pos x="306" y="192"/>
                  </a:cxn>
                  <a:cxn ang="0">
                    <a:pos x="294" y="186"/>
                  </a:cxn>
                  <a:cxn ang="0">
                    <a:pos x="288" y="162"/>
                  </a:cxn>
                  <a:cxn ang="0">
                    <a:pos x="276" y="156"/>
                  </a:cxn>
                  <a:cxn ang="0">
                    <a:pos x="264" y="156"/>
                  </a:cxn>
                  <a:cxn ang="0">
                    <a:pos x="252" y="168"/>
                  </a:cxn>
                  <a:cxn ang="0">
                    <a:pos x="240" y="168"/>
                  </a:cxn>
                  <a:cxn ang="0">
                    <a:pos x="222" y="162"/>
                  </a:cxn>
                  <a:cxn ang="0">
                    <a:pos x="210" y="168"/>
                  </a:cxn>
                </a:cxnLst>
                <a:rect l="0" t="0" r="r" b="b"/>
                <a:pathLst>
                  <a:path w="336" h="300">
                    <a:moveTo>
                      <a:pt x="204" y="174"/>
                    </a:moveTo>
                    <a:lnTo>
                      <a:pt x="204" y="186"/>
                    </a:lnTo>
                    <a:lnTo>
                      <a:pt x="168" y="300"/>
                    </a:lnTo>
                    <a:lnTo>
                      <a:pt x="60" y="258"/>
                    </a:lnTo>
                    <a:lnTo>
                      <a:pt x="0" y="252"/>
                    </a:lnTo>
                    <a:lnTo>
                      <a:pt x="18" y="240"/>
                    </a:lnTo>
                    <a:lnTo>
                      <a:pt x="24" y="240"/>
                    </a:lnTo>
                    <a:lnTo>
                      <a:pt x="30" y="234"/>
                    </a:lnTo>
                    <a:lnTo>
                      <a:pt x="36" y="228"/>
                    </a:lnTo>
                    <a:lnTo>
                      <a:pt x="36" y="222"/>
                    </a:lnTo>
                    <a:lnTo>
                      <a:pt x="30" y="210"/>
                    </a:lnTo>
                    <a:lnTo>
                      <a:pt x="24" y="204"/>
                    </a:lnTo>
                    <a:lnTo>
                      <a:pt x="18" y="204"/>
                    </a:lnTo>
                    <a:lnTo>
                      <a:pt x="12" y="198"/>
                    </a:lnTo>
                    <a:lnTo>
                      <a:pt x="12" y="192"/>
                    </a:lnTo>
                    <a:lnTo>
                      <a:pt x="12" y="180"/>
                    </a:lnTo>
                    <a:lnTo>
                      <a:pt x="12" y="168"/>
                    </a:lnTo>
                    <a:lnTo>
                      <a:pt x="12" y="162"/>
                    </a:lnTo>
                    <a:lnTo>
                      <a:pt x="18" y="162"/>
                    </a:lnTo>
                    <a:lnTo>
                      <a:pt x="24" y="168"/>
                    </a:lnTo>
                    <a:lnTo>
                      <a:pt x="30" y="168"/>
                    </a:lnTo>
                    <a:lnTo>
                      <a:pt x="30" y="162"/>
                    </a:lnTo>
                    <a:lnTo>
                      <a:pt x="36" y="156"/>
                    </a:lnTo>
                    <a:lnTo>
                      <a:pt x="30" y="150"/>
                    </a:lnTo>
                    <a:lnTo>
                      <a:pt x="24" y="144"/>
                    </a:lnTo>
                    <a:lnTo>
                      <a:pt x="30" y="138"/>
                    </a:lnTo>
                    <a:lnTo>
                      <a:pt x="36" y="132"/>
                    </a:lnTo>
                    <a:lnTo>
                      <a:pt x="36" y="126"/>
                    </a:lnTo>
                    <a:lnTo>
                      <a:pt x="42" y="114"/>
                    </a:lnTo>
                    <a:lnTo>
                      <a:pt x="54" y="108"/>
                    </a:lnTo>
                    <a:lnTo>
                      <a:pt x="60" y="102"/>
                    </a:lnTo>
                    <a:lnTo>
                      <a:pt x="72" y="84"/>
                    </a:lnTo>
                    <a:lnTo>
                      <a:pt x="78" y="84"/>
                    </a:lnTo>
                    <a:lnTo>
                      <a:pt x="84" y="84"/>
                    </a:lnTo>
                    <a:lnTo>
                      <a:pt x="84" y="78"/>
                    </a:lnTo>
                    <a:lnTo>
                      <a:pt x="84" y="72"/>
                    </a:lnTo>
                    <a:lnTo>
                      <a:pt x="78" y="66"/>
                    </a:lnTo>
                    <a:lnTo>
                      <a:pt x="78" y="60"/>
                    </a:lnTo>
                    <a:lnTo>
                      <a:pt x="78" y="54"/>
                    </a:lnTo>
                    <a:lnTo>
                      <a:pt x="78" y="48"/>
                    </a:lnTo>
                    <a:lnTo>
                      <a:pt x="90" y="48"/>
                    </a:lnTo>
                    <a:lnTo>
                      <a:pt x="96" y="48"/>
                    </a:lnTo>
                    <a:lnTo>
                      <a:pt x="102" y="54"/>
                    </a:lnTo>
                    <a:lnTo>
                      <a:pt x="102" y="60"/>
                    </a:lnTo>
                    <a:lnTo>
                      <a:pt x="108" y="66"/>
                    </a:lnTo>
                    <a:lnTo>
                      <a:pt x="114" y="66"/>
                    </a:lnTo>
                    <a:lnTo>
                      <a:pt x="120" y="72"/>
                    </a:lnTo>
                    <a:lnTo>
                      <a:pt x="126" y="72"/>
                    </a:lnTo>
                    <a:lnTo>
                      <a:pt x="138" y="66"/>
                    </a:lnTo>
                    <a:lnTo>
                      <a:pt x="162" y="48"/>
                    </a:lnTo>
                    <a:lnTo>
                      <a:pt x="174" y="24"/>
                    </a:lnTo>
                    <a:lnTo>
                      <a:pt x="186" y="12"/>
                    </a:lnTo>
                    <a:lnTo>
                      <a:pt x="204" y="0"/>
                    </a:lnTo>
                    <a:lnTo>
                      <a:pt x="252" y="12"/>
                    </a:lnTo>
                    <a:lnTo>
                      <a:pt x="270" y="18"/>
                    </a:lnTo>
                    <a:lnTo>
                      <a:pt x="282" y="24"/>
                    </a:lnTo>
                    <a:lnTo>
                      <a:pt x="294" y="54"/>
                    </a:lnTo>
                    <a:lnTo>
                      <a:pt x="336" y="174"/>
                    </a:lnTo>
                    <a:lnTo>
                      <a:pt x="330" y="174"/>
                    </a:lnTo>
                    <a:lnTo>
                      <a:pt x="324" y="186"/>
                    </a:lnTo>
                    <a:lnTo>
                      <a:pt x="318" y="192"/>
                    </a:lnTo>
                    <a:lnTo>
                      <a:pt x="306" y="192"/>
                    </a:lnTo>
                    <a:lnTo>
                      <a:pt x="300" y="192"/>
                    </a:lnTo>
                    <a:lnTo>
                      <a:pt x="294" y="186"/>
                    </a:lnTo>
                    <a:lnTo>
                      <a:pt x="294" y="174"/>
                    </a:lnTo>
                    <a:lnTo>
                      <a:pt x="288" y="162"/>
                    </a:lnTo>
                    <a:lnTo>
                      <a:pt x="282" y="156"/>
                    </a:lnTo>
                    <a:lnTo>
                      <a:pt x="276" y="156"/>
                    </a:lnTo>
                    <a:lnTo>
                      <a:pt x="270" y="156"/>
                    </a:lnTo>
                    <a:lnTo>
                      <a:pt x="264" y="156"/>
                    </a:lnTo>
                    <a:lnTo>
                      <a:pt x="258" y="168"/>
                    </a:lnTo>
                    <a:lnTo>
                      <a:pt x="252" y="168"/>
                    </a:lnTo>
                    <a:lnTo>
                      <a:pt x="246" y="168"/>
                    </a:lnTo>
                    <a:lnTo>
                      <a:pt x="240" y="168"/>
                    </a:lnTo>
                    <a:lnTo>
                      <a:pt x="234" y="162"/>
                    </a:lnTo>
                    <a:lnTo>
                      <a:pt x="222" y="162"/>
                    </a:lnTo>
                    <a:lnTo>
                      <a:pt x="216" y="162"/>
                    </a:lnTo>
                    <a:lnTo>
                      <a:pt x="210" y="168"/>
                    </a:lnTo>
                    <a:lnTo>
                      <a:pt x="204" y="17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3" name="Freeform 859">
                <a:extLst>
                  <a:ext uri="{FF2B5EF4-FFF2-40B4-BE49-F238E27FC236}">
                    <a16:creationId xmlns:a16="http://schemas.microsoft.com/office/drawing/2014/main" xmlns="" id="{DF1E9C3A-C6BB-6848-83EF-768039A7E3EA}"/>
                  </a:ext>
                </a:extLst>
              </p:cNvPr>
              <p:cNvSpPr>
                <a:spLocks/>
              </p:cNvSpPr>
              <p:nvPr/>
            </p:nvSpPr>
            <p:spPr bwMode="auto">
              <a:xfrm>
                <a:off x="2308225" y="2938463"/>
                <a:ext cx="409575" cy="523875"/>
              </a:xfrm>
              <a:custGeom>
                <a:avLst/>
                <a:gdLst/>
                <a:ahLst/>
                <a:cxnLst>
                  <a:cxn ang="0">
                    <a:pos x="174" y="48"/>
                  </a:cxn>
                  <a:cxn ang="0">
                    <a:pos x="144" y="0"/>
                  </a:cxn>
                  <a:cxn ang="0">
                    <a:pos x="138" y="18"/>
                  </a:cxn>
                  <a:cxn ang="0">
                    <a:pos x="150" y="36"/>
                  </a:cxn>
                  <a:cxn ang="0">
                    <a:pos x="156" y="54"/>
                  </a:cxn>
                  <a:cxn ang="0">
                    <a:pos x="156" y="72"/>
                  </a:cxn>
                  <a:cxn ang="0">
                    <a:pos x="138" y="78"/>
                  </a:cxn>
                  <a:cxn ang="0">
                    <a:pos x="132" y="90"/>
                  </a:cxn>
                  <a:cxn ang="0">
                    <a:pos x="126" y="96"/>
                  </a:cxn>
                  <a:cxn ang="0">
                    <a:pos x="114" y="90"/>
                  </a:cxn>
                  <a:cxn ang="0">
                    <a:pos x="96" y="78"/>
                  </a:cxn>
                  <a:cxn ang="0">
                    <a:pos x="78" y="78"/>
                  </a:cxn>
                  <a:cxn ang="0">
                    <a:pos x="72" y="96"/>
                  </a:cxn>
                  <a:cxn ang="0">
                    <a:pos x="66" y="114"/>
                  </a:cxn>
                  <a:cxn ang="0">
                    <a:pos x="42" y="132"/>
                  </a:cxn>
                  <a:cxn ang="0">
                    <a:pos x="6" y="162"/>
                  </a:cxn>
                  <a:cxn ang="0">
                    <a:pos x="0" y="192"/>
                  </a:cxn>
                  <a:cxn ang="0">
                    <a:pos x="6" y="228"/>
                  </a:cxn>
                  <a:cxn ang="0">
                    <a:pos x="24" y="258"/>
                  </a:cxn>
                  <a:cxn ang="0">
                    <a:pos x="36" y="270"/>
                  </a:cxn>
                  <a:cxn ang="0">
                    <a:pos x="54" y="282"/>
                  </a:cxn>
                  <a:cxn ang="0">
                    <a:pos x="60" y="300"/>
                  </a:cxn>
                  <a:cxn ang="0">
                    <a:pos x="66" y="294"/>
                  </a:cxn>
                  <a:cxn ang="0">
                    <a:pos x="78" y="294"/>
                  </a:cxn>
                  <a:cxn ang="0">
                    <a:pos x="84" y="276"/>
                  </a:cxn>
                  <a:cxn ang="0">
                    <a:pos x="90" y="270"/>
                  </a:cxn>
                  <a:cxn ang="0">
                    <a:pos x="96" y="282"/>
                  </a:cxn>
                  <a:cxn ang="0">
                    <a:pos x="108" y="306"/>
                  </a:cxn>
                  <a:cxn ang="0">
                    <a:pos x="114" y="312"/>
                  </a:cxn>
                  <a:cxn ang="0">
                    <a:pos x="114" y="324"/>
                  </a:cxn>
                  <a:cxn ang="0">
                    <a:pos x="126" y="330"/>
                  </a:cxn>
                  <a:cxn ang="0">
                    <a:pos x="150" y="306"/>
                  </a:cxn>
                  <a:cxn ang="0">
                    <a:pos x="258" y="204"/>
                  </a:cxn>
                  <a:cxn ang="0">
                    <a:pos x="246" y="180"/>
                  </a:cxn>
                  <a:cxn ang="0">
                    <a:pos x="252" y="162"/>
                  </a:cxn>
                  <a:cxn ang="0">
                    <a:pos x="246" y="126"/>
                  </a:cxn>
                  <a:cxn ang="0">
                    <a:pos x="246" y="114"/>
                  </a:cxn>
                  <a:cxn ang="0">
                    <a:pos x="240" y="102"/>
                  </a:cxn>
                  <a:cxn ang="0">
                    <a:pos x="228" y="96"/>
                  </a:cxn>
                  <a:cxn ang="0">
                    <a:pos x="210" y="108"/>
                  </a:cxn>
                  <a:cxn ang="0">
                    <a:pos x="156" y="18"/>
                  </a:cxn>
                  <a:cxn ang="0">
                    <a:pos x="210" y="108"/>
                  </a:cxn>
                </a:cxnLst>
                <a:rect l="0" t="0" r="r" b="b"/>
                <a:pathLst>
                  <a:path w="258" h="330">
                    <a:moveTo>
                      <a:pt x="210" y="108"/>
                    </a:moveTo>
                    <a:lnTo>
                      <a:pt x="174" y="48"/>
                    </a:lnTo>
                    <a:lnTo>
                      <a:pt x="156" y="18"/>
                    </a:lnTo>
                    <a:lnTo>
                      <a:pt x="144" y="0"/>
                    </a:lnTo>
                    <a:lnTo>
                      <a:pt x="138" y="6"/>
                    </a:lnTo>
                    <a:lnTo>
                      <a:pt x="138" y="18"/>
                    </a:lnTo>
                    <a:lnTo>
                      <a:pt x="144" y="24"/>
                    </a:lnTo>
                    <a:lnTo>
                      <a:pt x="150" y="36"/>
                    </a:lnTo>
                    <a:lnTo>
                      <a:pt x="150" y="42"/>
                    </a:lnTo>
                    <a:lnTo>
                      <a:pt x="156" y="54"/>
                    </a:lnTo>
                    <a:lnTo>
                      <a:pt x="156" y="60"/>
                    </a:lnTo>
                    <a:lnTo>
                      <a:pt x="156" y="72"/>
                    </a:lnTo>
                    <a:lnTo>
                      <a:pt x="150" y="72"/>
                    </a:lnTo>
                    <a:lnTo>
                      <a:pt x="138" y="78"/>
                    </a:lnTo>
                    <a:lnTo>
                      <a:pt x="138" y="84"/>
                    </a:lnTo>
                    <a:lnTo>
                      <a:pt x="132" y="90"/>
                    </a:lnTo>
                    <a:lnTo>
                      <a:pt x="132" y="96"/>
                    </a:lnTo>
                    <a:lnTo>
                      <a:pt x="126" y="96"/>
                    </a:lnTo>
                    <a:lnTo>
                      <a:pt x="120" y="96"/>
                    </a:lnTo>
                    <a:lnTo>
                      <a:pt x="114" y="90"/>
                    </a:lnTo>
                    <a:lnTo>
                      <a:pt x="114" y="84"/>
                    </a:lnTo>
                    <a:lnTo>
                      <a:pt x="96" y="78"/>
                    </a:lnTo>
                    <a:lnTo>
                      <a:pt x="90" y="72"/>
                    </a:lnTo>
                    <a:lnTo>
                      <a:pt x="78" y="78"/>
                    </a:lnTo>
                    <a:lnTo>
                      <a:pt x="72" y="84"/>
                    </a:lnTo>
                    <a:lnTo>
                      <a:pt x="72" y="96"/>
                    </a:lnTo>
                    <a:lnTo>
                      <a:pt x="66" y="102"/>
                    </a:lnTo>
                    <a:lnTo>
                      <a:pt x="66" y="114"/>
                    </a:lnTo>
                    <a:lnTo>
                      <a:pt x="60" y="126"/>
                    </a:lnTo>
                    <a:lnTo>
                      <a:pt x="42" y="132"/>
                    </a:lnTo>
                    <a:lnTo>
                      <a:pt x="24" y="144"/>
                    </a:lnTo>
                    <a:lnTo>
                      <a:pt x="6" y="162"/>
                    </a:lnTo>
                    <a:lnTo>
                      <a:pt x="0" y="180"/>
                    </a:lnTo>
                    <a:lnTo>
                      <a:pt x="0" y="192"/>
                    </a:lnTo>
                    <a:lnTo>
                      <a:pt x="0" y="210"/>
                    </a:lnTo>
                    <a:lnTo>
                      <a:pt x="6" y="228"/>
                    </a:lnTo>
                    <a:lnTo>
                      <a:pt x="18" y="246"/>
                    </a:lnTo>
                    <a:lnTo>
                      <a:pt x="24" y="258"/>
                    </a:lnTo>
                    <a:lnTo>
                      <a:pt x="30" y="264"/>
                    </a:lnTo>
                    <a:lnTo>
                      <a:pt x="36" y="270"/>
                    </a:lnTo>
                    <a:lnTo>
                      <a:pt x="42" y="276"/>
                    </a:lnTo>
                    <a:lnTo>
                      <a:pt x="54" y="282"/>
                    </a:lnTo>
                    <a:lnTo>
                      <a:pt x="54" y="294"/>
                    </a:lnTo>
                    <a:lnTo>
                      <a:pt x="60" y="300"/>
                    </a:lnTo>
                    <a:lnTo>
                      <a:pt x="60" y="294"/>
                    </a:lnTo>
                    <a:lnTo>
                      <a:pt x="66" y="294"/>
                    </a:lnTo>
                    <a:lnTo>
                      <a:pt x="72" y="294"/>
                    </a:lnTo>
                    <a:lnTo>
                      <a:pt x="78" y="294"/>
                    </a:lnTo>
                    <a:lnTo>
                      <a:pt x="78" y="288"/>
                    </a:lnTo>
                    <a:lnTo>
                      <a:pt x="84" y="276"/>
                    </a:lnTo>
                    <a:lnTo>
                      <a:pt x="84" y="270"/>
                    </a:lnTo>
                    <a:lnTo>
                      <a:pt x="90" y="270"/>
                    </a:lnTo>
                    <a:lnTo>
                      <a:pt x="96" y="270"/>
                    </a:lnTo>
                    <a:lnTo>
                      <a:pt x="96" y="282"/>
                    </a:lnTo>
                    <a:lnTo>
                      <a:pt x="102" y="294"/>
                    </a:lnTo>
                    <a:lnTo>
                      <a:pt x="108" y="306"/>
                    </a:lnTo>
                    <a:lnTo>
                      <a:pt x="114" y="306"/>
                    </a:lnTo>
                    <a:lnTo>
                      <a:pt x="114" y="312"/>
                    </a:lnTo>
                    <a:lnTo>
                      <a:pt x="114" y="318"/>
                    </a:lnTo>
                    <a:lnTo>
                      <a:pt x="114" y="324"/>
                    </a:lnTo>
                    <a:lnTo>
                      <a:pt x="120" y="330"/>
                    </a:lnTo>
                    <a:lnTo>
                      <a:pt x="126" y="330"/>
                    </a:lnTo>
                    <a:lnTo>
                      <a:pt x="138" y="324"/>
                    </a:lnTo>
                    <a:lnTo>
                      <a:pt x="150" y="306"/>
                    </a:lnTo>
                    <a:lnTo>
                      <a:pt x="246" y="210"/>
                    </a:lnTo>
                    <a:lnTo>
                      <a:pt x="258" y="204"/>
                    </a:lnTo>
                    <a:lnTo>
                      <a:pt x="252" y="198"/>
                    </a:lnTo>
                    <a:lnTo>
                      <a:pt x="246" y="180"/>
                    </a:lnTo>
                    <a:lnTo>
                      <a:pt x="246" y="168"/>
                    </a:lnTo>
                    <a:lnTo>
                      <a:pt x="252" y="162"/>
                    </a:lnTo>
                    <a:lnTo>
                      <a:pt x="252" y="150"/>
                    </a:lnTo>
                    <a:lnTo>
                      <a:pt x="246" y="126"/>
                    </a:lnTo>
                    <a:lnTo>
                      <a:pt x="246" y="120"/>
                    </a:lnTo>
                    <a:lnTo>
                      <a:pt x="246" y="114"/>
                    </a:lnTo>
                    <a:lnTo>
                      <a:pt x="246" y="108"/>
                    </a:lnTo>
                    <a:lnTo>
                      <a:pt x="240" y="102"/>
                    </a:lnTo>
                    <a:lnTo>
                      <a:pt x="234" y="96"/>
                    </a:lnTo>
                    <a:lnTo>
                      <a:pt x="228" y="96"/>
                    </a:lnTo>
                    <a:lnTo>
                      <a:pt x="222" y="102"/>
                    </a:lnTo>
                    <a:lnTo>
                      <a:pt x="210" y="108"/>
                    </a:lnTo>
                    <a:lnTo>
                      <a:pt x="174" y="48"/>
                    </a:lnTo>
                    <a:lnTo>
                      <a:pt x="156" y="18"/>
                    </a:lnTo>
                    <a:lnTo>
                      <a:pt x="144" y="0"/>
                    </a:lnTo>
                    <a:lnTo>
                      <a:pt x="210" y="10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nvGrpSpPr>
            <p:cNvPr id="224" name="Group 223">
              <a:extLst>
                <a:ext uri="{FF2B5EF4-FFF2-40B4-BE49-F238E27FC236}">
                  <a16:creationId xmlns:a16="http://schemas.microsoft.com/office/drawing/2014/main" xmlns="" id="{B33BF6B8-A7F9-1A45-A949-CCAFE0D6AFD0}"/>
                </a:ext>
              </a:extLst>
            </p:cNvPr>
            <p:cNvGrpSpPr/>
            <p:nvPr/>
          </p:nvGrpSpPr>
          <p:grpSpPr>
            <a:xfrm>
              <a:off x="3821904" y="2764984"/>
              <a:ext cx="5322096" cy="3291296"/>
              <a:chOff x="3946525" y="1814513"/>
              <a:chExt cx="4343400" cy="2686050"/>
            </a:xfrm>
            <a:solidFill>
              <a:schemeClr val="accent1">
                <a:lumMod val="20000"/>
                <a:lumOff val="80000"/>
              </a:schemeClr>
            </a:solidFill>
          </p:grpSpPr>
          <p:sp>
            <p:nvSpPr>
              <p:cNvPr id="225" name="Freeform 771">
                <a:extLst>
                  <a:ext uri="{FF2B5EF4-FFF2-40B4-BE49-F238E27FC236}">
                    <a16:creationId xmlns:a16="http://schemas.microsoft.com/office/drawing/2014/main" xmlns="" id="{D582FA8E-6696-8C4B-AC66-3A433F262F63}"/>
                  </a:ext>
                </a:extLst>
              </p:cNvPr>
              <p:cNvSpPr>
                <a:spLocks/>
              </p:cNvSpPr>
              <p:nvPr/>
            </p:nvSpPr>
            <p:spPr bwMode="auto">
              <a:xfrm>
                <a:off x="6623050" y="1852613"/>
                <a:ext cx="590550" cy="514350"/>
              </a:xfrm>
              <a:custGeom>
                <a:avLst/>
                <a:gdLst/>
                <a:ahLst/>
                <a:cxnLst>
                  <a:cxn ang="0">
                    <a:pos x="12" y="102"/>
                  </a:cxn>
                  <a:cxn ang="0">
                    <a:pos x="0" y="72"/>
                  </a:cxn>
                  <a:cxn ang="0">
                    <a:pos x="6" y="60"/>
                  </a:cxn>
                  <a:cxn ang="0">
                    <a:pos x="36" y="36"/>
                  </a:cxn>
                  <a:cxn ang="0">
                    <a:pos x="66" y="30"/>
                  </a:cxn>
                  <a:cxn ang="0">
                    <a:pos x="84" y="36"/>
                  </a:cxn>
                  <a:cxn ang="0">
                    <a:pos x="96" y="42"/>
                  </a:cxn>
                  <a:cxn ang="0">
                    <a:pos x="108" y="54"/>
                  </a:cxn>
                  <a:cxn ang="0">
                    <a:pos x="132" y="54"/>
                  </a:cxn>
                  <a:cxn ang="0">
                    <a:pos x="162" y="60"/>
                  </a:cxn>
                  <a:cxn ang="0">
                    <a:pos x="180" y="72"/>
                  </a:cxn>
                  <a:cxn ang="0">
                    <a:pos x="192" y="84"/>
                  </a:cxn>
                  <a:cxn ang="0">
                    <a:pos x="192" y="96"/>
                  </a:cxn>
                  <a:cxn ang="0">
                    <a:pos x="204" y="102"/>
                  </a:cxn>
                  <a:cxn ang="0">
                    <a:pos x="216" y="102"/>
                  </a:cxn>
                  <a:cxn ang="0">
                    <a:pos x="222" y="90"/>
                  </a:cxn>
                  <a:cxn ang="0">
                    <a:pos x="240" y="78"/>
                  </a:cxn>
                  <a:cxn ang="0">
                    <a:pos x="252" y="84"/>
                  </a:cxn>
                  <a:cxn ang="0">
                    <a:pos x="282" y="90"/>
                  </a:cxn>
                  <a:cxn ang="0">
                    <a:pos x="306" y="72"/>
                  </a:cxn>
                  <a:cxn ang="0">
                    <a:pos x="312" y="54"/>
                  </a:cxn>
                  <a:cxn ang="0">
                    <a:pos x="324" y="42"/>
                  </a:cxn>
                  <a:cxn ang="0">
                    <a:pos x="342" y="36"/>
                  </a:cxn>
                  <a:cxn ang="0">
                    <a:pos x="360" y="12"/>
                  </a:cxn>
                  <a:cxn ang="0">
                    <a:pos x="360" y="6"/>
                  </a:cxn>
                  <a:cxn ang="0">
                    <a:pos x="366" y="30"/>
                  </a:cxn>
                  <a:cxn ang="0">
                    <a:pos x="372" y="36"/>
                  </a:cxn>
                  <a:cxn ang="0">
                    <a:pos x="360" y="42"/>
                  </a:cxn>
                  <a:cxn ang="0">
                    <a:pos x="348" y="60"/>
                  </a:cxn>
                  <a:cxn ang="0">
                    <a:pos x="336" y="90"/>
                  </a:cxn>
                  <a:cxn ang="0">
                    <a:pos x="330" y="120"/>
                  </a:cxn>
                  <a:cxn ang="0">
                    <a:pos x="324" y="138"/>
                  </a:cxn>
                  <a:cxn ang="0">
                    <a:pos x="312" y="150"/>
                  </a:cxn>
                  <a:cxn ang="0">
                    <a:pos x="300" y="150"/>
                  </a:cxn>
                  <a:cxn ang="0">
                    <a:pos x="288" y="174"/>
                  </a:cxn>
                  <a:cxn ang="0">
                    <a:pos x="276" y="186"/>
                  </a:cxn>
                  <a:cxn ang="0">
                    <a:pos x="282" y="198"/>
                  </a:cxn>
                  <a:cxn ang="0">
                    <a:pos x="270" y="204"/>
                  </a:cxn>
                  <a:cxn ang="0">
                    <a:pos x="252" y="222"/>
                  </a:cxn>
                  <a:cxn ang="0">
                    <a:pos x="252" y="234"/>
                  </a:cxn>
                  <a:cxn ang="0">
                    <a:pos x="252" y="258"/>
                  </a:cxn>
                  <a:cxn ang="0">
                    <a:pos x="252" y="288"/>
                  </a:cxn>
                  <a:cxn ang="0">
                    <a:pos x="258" y="306"/>
                  </a:cxn>
                  <a:cxn ang="0">
                    <a:pos x="246" y="312"/>
                  </a:cxn>
                  <a:cxn ang="0">
                    <a:pos x="222" y="312"/>
                  </a:cxn>
                  <a:cxn ang="0">
                    <a:pos x="210" y="306"/>
                  </a:cxn>
                  <a:cxn ang="0">
                    <a:pos x="198" y="318"/>
                  </a:cxn>
                  <a:cxn ang="0">
                    <a:pos x="192" y="318"/>
                  </a:cxn>
                  <a:cxn ang="0">
                    <a:pos x="174" y="312"/>
                  </a:cxn>
                  <a:cxn ang="0">
                    <a:pos x="174" y="300"/>
                  </a:cxn>
                  <a:cxn ang="0">
                    <a:pos x="168" y="288"/>
                  </a:cxn>
                  <a:cxn ang="0">
                    <a:pos x="156" y="270"/>
                  </a:cxn>
                  <a:cxn ang="0">
                    <a:pos x="144" y="264"/>
                  </a:cxn>
                  <a:cxn ang="0">
                    <a:pos x="126" y="270"/>
                  </a:cxn>
                  <a:cxn ang="0">
                    <a:pos x="120" y="270"/>
                  </a:cxn>
                  <a:cxn ang="0">
                    <a:pos x="108" y="258"/>
                  </a:cxn>
                  <a:cxn ang="0">
                    <a:pos x="90" y="252"/>
                  </a:cxn>
                  <a:cxn ang="0">
                    <a:pos x="66" y="252"/>
                  </a:cxn>
                  <a:cxn ang="0">
                    <a:pos x="48" y="246"/>
                  </a:cxn>
                  <a:cxn ang="0">
                    <a:pos x="48" y="228"/>
                  </a:cxn>
                  <a:cxn ang="0">
                    <a:pos x="42" y="210"/>
                  </a:cxn>
                  <a:cxn ang="0">
                    <a:pos x="24" y="186"/>
                  </a:cxn>
                </a:cxnLst>
                <a:rect l="0" t="0" r="r" b="b"/>
                <a:pathLst>
                  <a:path w="372" h="324">
                    <a:moveTo>
                      <a:pt x="6" y="168"/>
                    </a:moveTo>
                    <a:lnTo>
                      <a:pt x="12" y="102"/>
                    </a:lnTo>
                    <a:lnTo>
                      <a:pt x="0" y="84"/>
                    </a:lnTo>
                    <a:lnTo>
                      <a:pt x="0" y="72"/>
                    </a:lnTo>
                    <a:lnTo>
                      <a:pt x="0" y="66"/>
                    </a:lnTo>
                    <a:lnTo>
                      <a:pt x="6" y="60"/>
                    </a:lnTo>
                    <a:lnTo>
                      <a:pt x="12" y="48"/>
                    </a:lnTo>
                    <a:lnTo>
                      <a:pt x="36" y="36"/>
                    </a:lnTo>
                    <a:lnTo>
                      <a:pt x="48" y="30"/>
                    </a:lnTo>
                    <a:lnTo>
                      <a:pt x="66" y="30"/>
                    </a:lnTo>
                    <a:lnTo>
                      <a:pt x="72" y="30"/>
                    </a:lnTo>
                    <a:lnTo>
                      <a:pt x="84" y="36"/>
                    </a:lnTo>
                    <a:lnTo>
                      <a:pt x="90" y="36"/>
                    </a:lnTo>
                    <a:lnTo>
                      <a:pt x="96" y="42"/>
                    </a:lnTo>
                    <a:lnTo>
                      <a:pt x="102" y="48"/>
                    </a:lnTo>
                    <a:lnTo>
                      <a:pt x="108" y="54"/>
                    </a:lnTo>
                    <a:lnTo>
                      <a:pt x="120" y="54"/>
                    </a:lnTo>
                    <a:lnTo>
                      <a:pt x="132" y="54"/>
                    </a:lnTo>
                    <a:lnTo>
                      <a:pt x="144" y="54"/>
                    </a:lnTo>
                    <a:lnTo>
                      <a:pt x="162" y="60"/>
                    </a:lnTo>
                    <a:lnTo>
                      <a:pt x="174" y="66"/>
                    </a:lnTo>
                    <a:lnTo>
                      <a:pt x="180" y="72"/>
                    </a:lnTo>
                    <a:lnTo>
                      <a:pt x="192" y="78"/>
                    </a:lnTo>
                    <a:lnTo>
                      <a:pt x="192" y="84"/>
                    </a:lnTo>
                    <a:lnTo>
                      <a:pt x="192" y="90"/>
                    </a:lnTo>
                    <a:lnTo>
                      <a:pt x="192" y="96"/>
                    </a:lnTo>
                    <a:lnTo>
                      <a:pt x="198" y="96"/>
                    </a:lnTo>
                    <a:lnTo>
                      <a:pt x="204" y="102"/>
                    </a:lnTo>
                    <a:lnTo>
                      <a:pt x="210" y="108"/>
                    </a:lnTo>
                    <a:lnTo>
                      <a:pt x="216" y="102"/>
                    </a:lnTo>
                    <a:lnTo>
                      <a:pt x="222" y="102"/>
                    </a:lnTo>
                    <a:lnTo>
                      <a:pt x="222" y="90"/>
                    </a:lnTo>
                    <a:lnTo>
                      <a:pt x="228" y="90"/>
                    </a:lnTo>
                    <a:lnTo>
                      <a:pt x="240" y="78"/>
                    </a:lnTo>
                    <a:lnTo>
                      <a:pt x="246" y="78"/>
                    </a:lnTo>
                    <a:lnTo>
                      <a:pt x="252" y="84"/>
                    </a:lnTo>
                    <a:lnTo>
                      <a:pt x="264" y="90"/>
                    </a:lnTo>
                    <a:lnTo>
                      <a:pt x="282" y="90"/>
                    </a:lnTo>
                    <a:lnTo>
                      <a:pt x="300" y="78"/>
                    </a:lnTo>
                    <a:lnTo>
                      <a:pt x="306" y="72"/>
                    </a:lnTo>
                    <a:lnTo>
                      <a:pt x="312" y="60"/>
                    </a:lnTo>
                    <a:lnTo>
                      <a:pt x="312" y="54"/>
                    </a:lnTo>
                    <a:lnTo>
                      <a:pt x="318" y="42"/>
                    </a:lnTo>
                    <a:lnTo>
                      <a:pt x="324" y="42"/>
                    </a:lnTo>
                    <a:lnTo>
                      <a:pt x="330" y="36"/>
                    </a:lnTo>
                    <a:lnTo>
                      <a:pt x="342" y="36"/>
                    </a:lnTo>
                    <a:lnTo>
                      <a:pt x="348" y="30"/>
                    </a:lnTo>
                    <a:lnTo>
                      <a:pt x="360" y="12"/>
                    </a:lnTo>
                    <a:lnTo>
                      <a:pt x="366" y="0"/>
                    </a:lnTo>
                    <a:lnTo>
                      <a:pt x="360" y="6"/>
                    </a:lnTo>
                    <a:lnTo>
                      <a:pt x="360" y="24"/>
                    </a:lnTo>
                    <a:lnTo>
                      <a:pt x="366" y="30"/>
                    </a:lnTo>
                    <a:lnTo>
                      <a:pt x="372" y="30"/>
                    </a:lnTo>
                    <a:lnTo>
                      <a:pt x="372" y="36"/>
                    </a:lnTo>
                    <a:lnTo>
                      <a:pt x="366" y="36"/>
                    </a:lnTo>
                    <a:lnTo>
                      <a:pt x="360" y="42"/>
                    </a:lnTo>
                    <a:lnTo>
                      <a:pt x="354" y="48"/>
                    </a:lnTo>
                    <a:lnTo>
                      <a:pt x="348" y="60"/>
                    </a:lnTo>
                    <a:lnTo>
                      <a:pt x="342" y="72"/>
                    </a:lnTo>
                    <a:lnTo>
                      <a:pt x="336" y="90"/>
                    </a:lnTo>
                    <a:lnTo>
                      <a:pt x="336" y="114"/>
                    </a:lnTo>
                    <a:lnTo>
                      <a:pt x="330" y="120"/>
                    </a:lnTo>
                    <a:lnTo>
                      <a:pt x="330" y="132"/>
                    </a:lnTo>
                    <a:lnTo>
                      <a:pt x="324" y="138"/>
                    </a:lnTo>
                    <a:lnTo>
                      <a:pt x="318" y="144"/>
                    </a:lnTo>
                    <a:lnTo>
                      <a:pt x="312" y="150"/>
                    </a:lnTo>
                    <a:lnTo>
                      <a:pt x="306" y="150"/>
                    </a:lnTo>
                    <a:lnTo>
                      <a:pt x="300" y="150"/>
                    </a:lnTo>
                    <a:lnTo>
                      <a:pt x="294" y="162"/>
                    </a:lnTo>
                    <a:lnTo>
                      <a:pt x="288" y="174"/>
                    </a:lnTo>
                    <a:lnTo>
                      <a:pt x="276" y="180"/>
                    </a:lnTo>
                    <a:lnTo>
                      <a:pt x="276" y="186"/>
                    </a:lnTo>
                    <a:lnTo>
                      <a:pt x="282" y="192"/>
                    </a:lnTo>
                    <a:lnTo>
                      <a:pt x="282" y="198"/>
                    </a:lnTo>
                    <a:lnTo>
                      <a:pt x="282" y="204"/>
                    </a:lnTo>
                    <a:lnTo>
                      <a:pt x="270" y="204"/>
                    </a:lnTo>
                    <a:lnTo>
                      <a:pt x="264" y="216"/>
                    </a:lnTo>
                    <a:lnTo>
                      <a:pt x="252" y="222"/>
                    </a:lnTo>
                    <a:lnTo>
                      <a:pt x="252" y="228"/>
                    </a:lnTo>
                    <a:lnTo>
                      <a:pt x="252" y="234"/>
                    </a:lnTo>
                    <a:lnTo>
                      <a:pt x="252" y="246"/>
                    </a:lnTo>
                    <a:lnTo>
                      <a:pt x="252" y="258"/>
                    </a:lnTo>
                    <a:lnTo>
                      <a:pt x="252" y="270"/>
                    </a:lnTo>
                    <a:lnTo>
                      <a:pt x="252" y="288"/>
                    </a:lnTo>
                    <a:lnTo>
                      <a:pt x="258" y="300"/>
                    </a:lnTo>
                    <a:lnTo>
                      <a:pt x="258" y="306"/>
                    </a:lnTo>
                    <a:lnTo>
                      <a:pt x="252" y="306"/>
                    </a:lnTo>
                    <a:lnTo>
                      <a:pt x="246" y="312"/>
                    </a:lnTo>
                    <a:lnTo>
                      <a:pt x="234" y="312"/>
                    </a:lnTo>
                    <a:lnTo>
                      <a:pt x="222" y="312"/>
                    </a:lnTo>
                    <a:lnTo>
                      <a:pt x="216" y="312"/>
                    </a:lnTo>
                    <a:lnTo>
                      <a:pt x="210" y="306"/>
                    </a:lnTo>
                    <a:lnTo>
                      <a:pt x="198" y="312"/>
                    </a:lnTo>
                    <a:lnTo>
                      <a:pt x="198" y="318"/>
                    </a:lnTo>
                    <a:lnTo>
                      <a:pt x="198" y="324"/>
                    </a:lnTo>
                    <a:lnTo>
                      <a:pt x="192" y="318"/>
                    </a:lnTo>
                    <a:lnTo>
                      <a:pt x="180" y="318"/>
                    </a:lnTo>
                    <a:lnTo>
                      <a:pt x="174" y="312"/>
                    </a:lnTo>
                    <a:lnTo>
                      <a:pt x="174" y="306"/>
                    </a:lnTo>
                    <a:lnTo>
                      <a:pt x="174" y="300"/>
                    </a:lnTo>
                    <a:lnTo>
                      <a:pt x="174" y="294"/>
                    </a:lnTo>
                    <a:lnTo>
                      <a:pt x="168" y="288"/>
                    </a:lnTo>
                    <a:lnTo>
                      <a:pt x="162" y="276"/>
                    </a:lnTo>
                    <a:lnTo>
                      <a:pt x="156" y="270"/>
                    </a:lnTo>
                    <a:lnTo>
                      <a:pt x="150" y="264"/>
                    </a:lnTo>
                    <a:lnTo>
                      <a:pt x="144" y="264"/>
                    </a:lnTo>
                    <a:lnTo>
                      <a:pt x="132" y="264"/>
                    </a:lnTo>
                    <a:lnTo>
                      <a:pt x="126" y="270"/>
                    </a:lnTo>
                    <a:lnTo>
                      <a:pt x="120" y="276"/>
                    </a:lnTo>
                    <a:lnTo>
                      <a:pt x="120" y="270"/>
                    </a:lnTo>
                    <a:lnTo>
                      <a:pt x="114" y="264"/>
                    </a:lnTo>
                    <a:lnTo>
                      <a:pt x="108" y="258"/>
                    </a:lnTo>
                    <a:lnTo>
                      <a:pt x="102" y="258"/>
                    </a:lnTo>
                    <a:lnTo>
                      <a:pt x="90" y="252"/>
                    </a:lnTo>
                    <a:lnTo>
                      <a:pt x="72" y="252"/>
                    </a:lnTo>
                    <a:lnTo>
                      <a:pt x="66" y="252"/>
                    </a:lnTo>
                    <a:lnTo>
                      <a:pt x="54" y="246"/>
                    </a:lnTo>
                    <a:lnTo>
                      <a:pt x="48" y="246"/>
                    </a:lnTo>
                    <a:lnTo>
                      <a:pt x="42" y="240"/>
                    </a:lnTo>
                    <a:lnTo>
                      <a:pt x="48" y="228"/>
                    </a:lnTo>
                    <a:lnTo>
                      <a:pt x="48" y="222"/>
                    </a:lnTo>
                    <a:lnTo>
                      <a:pt x="42" y="210"/>
                    </a:lnTo>
                    <a:lnTo>
                      <a:pt x="36" y="198"/>
                    </a:lnTo>
                    <a:lnTo>
                      <a:pt x="24" y="186"/>
                    </a:lnTo>
                    <a:lnTo>
                      <a:pt x="6" y="16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6" name="Freeform 774">
                <a:extLst>
                  <a:ext uri="{FF2B5EF4-FFF2-40B4-BE49-F238E27FC236}">
                    <a16:creationId xmlns:a16="http://schemas.microsoft.com/office/drawing/2014/main" xmlns="" id="{F313F47B-3931-F240-B2E1-BF29C865922E}"/>
                  </a:ext>
                </a:extLst>
              </p:cNvPr>
              <p:cNvSpPr>
                <a:spLocks/>
              </p:cNvSpPr>
              <p:nvPr/>
            </p:nvSpPr>
            <p:spPr bwMode="auto">
              <a:xfrm>
                <a:off x="6108700" y="2214563"/>
                <a:ext cx="342900" cy="323850"/>
              </a:xfrm>
              <a:custGeom>
                <a:avLst/>
                <a:gdLst/>
                <a:ahLst/>
                <a:cxnLst>
                  <a:cxn ang="0">
                    <a:pos x="132" y="204"/>
                  </a:cxn>
                  <a:cxn ang="0">
                    <a:pos x="138" y="198"/>
                  </a:cxn>
                  <a:cxn ang="0">
                    <a:pos x="138" y="192"/>
                  </a:cxn>
                  <a:cxn ang="0">
                    <a:pos x="138" y="186"/>
                  </a:cxn>
                  <a:cxn ang="0">
                    <a:pos x="132" y="186"/>
                  </a:cxn>
                  <a:cxn ang="0">
                    <a:pos x="126" y="186"/>
                  </a:cxn>
                  <a:cxn ang="0">
                    <a:pos x="120" y="180"/>
                  </a:cxn>
                  <a:cxn ang="0">
                    <a:pos x="108" y="186"/>
                  </a:cxn>
                  <a:cxn ang="0">
                    <a:pos x="102" y="186"/>
                  </a:cxn>
                  <a:cxn ang="0">
                    <a:pos x="90" y="186"/>
                  </a:cxn>
                  <a:cxn ang="0">
                    <a:pos x="84" y="180"/>
                  </a:cxn>
                  <a:cxn ang="0">
                    <a:pos x="84" y="174"/>
                  </a:cxn>
                  <a:cxn ang="0">
                    <a:pos x="90" y="168"/>
                  </a:cxn>
                  <a:cxn ang="0">
                    <a:pos x="90" y="162"/>
                  </a:cxn>
                  <a:cxn ang="0">
                    <a:pos x="84" y="156"/>
                  </a:cxn>
                  <a:cxn ang="0">
                    <a:pos x="78" y="150"/>
                  </a:cxn>
                  <a:cxn ang="0">
                    <a:pos x="72" y="144"/>
                  </a:cxn>
                  <a:cxn ang="0">
                    <a:pos x="66" y="144"/>
                  </a:cxn>
                  <a:cxn ang="0">
                    <a:pos x="60" y="150"/>
                  </a:cxn>
                  <a:cxn ang="0">
                    <a:pos x="60" y="156"/>
                  </a:cxn>
                  <a:cxn ang="0">
                    <a:pos x="48" y="150"/>
                  </a:cxn>
                  <a:cxn ang="0">
                    <a:pos x="48" y="144"/>
                  </a:cxn>
                  <a:cxn ang="0">
                    <a:pos x="48" y="138"/>
                  </a:cxn>
                  <a:cxn ang="0">
                    <a:pos x="48" y="132"/>
                  </a:cxn>
                  <a:cxn ang="0">
                    <a:pos x="42" y="126"/>
                  </a:cxn>
                  <a:cxn ang="0">
                    <a:pos x="36" y="120"/>
                  </a:cxn>
                  <a:cxn ang="0">
                    <a:pos x="24" y="96"/>
                  </a:cxn>
                  <a:cxn ang="0">
                    <a:pos x="18" y="84"/>
                  </a:cxn>
                  <a:cxn ang="0">
                    <a:pos x="0" y="72"/>
                  </a:cxn>
                  <a:cxn ang="0">
                    <a:pos x="54" y="0"/>
                  </a:cxn>
                  <a:cxn ang="0">
                    <a:pos x="72" y="0"/>
                  </a:cxn>
                  <a:cxn ang="0">
                    <a:pos x="78" y="6"/>
                  </a:cxn>
                  <a:cxn ang="0">
                    <a:pos x="84" y="12"/>
                  </a:cxn>
                  <a:cxn ang="0">
                    <a:pos x="90" y="12"/>
                  </a:cxn>
                  <a:cxn ang="0">
                    <a:pos x="96" y="12"/>
                  </a:cxn>
                  <a:cxn ang="0">
                    <a:pos x="102" y="12"/>
                  </a:cxn>
                  <a:cxn ang="0">
                    <a:pos x="108" y="12"/>
                  </a:cxn>
                  <a:cxn ang="0">
                    <a:pos x="114" y="24"/>
                  </a:cxn>
                  <a:cxn ang="0">
                    <a:pos x="120" y="24"/>
                  </a:cxn>
                  <a:cxn ang="0">
                    <a:pos x="126" y="18"/>
                  </a:cxn>
                  <a:cxn ang="0">
                    <a:pos x="126" y="12"/>
                  </a:cxn>
                  <a:cxn ang="0">
                    <a:pos x="144" y="24"/>
                  </a:cxn>
                  <a:cxn ang="0">
                    <a:pos x="156" y="42"/>
                  </a:cxn>
                  <a:cxn ang="0">
                    <a:pos x="162" y="54"/>
                  </a:cxn>
                  <a:cxn ang="0">
                    <a:pos x="168" y="66"/>
                  </a:cxn>
                  <a:cxn ang="0">
                    <a:pos x="168" y="72"/>
                  </a:cxn>
                  <a:cxn ang="0">
                    <a:pos x="174" y="78"/>
                  </a:cxn>
                  <a:cxn ang="0">
                    <a:pos x="180" y="84"/>
                  </a:cxn>
                  <a:cxn ang="0">
                    <a:pos x="186" y="78"/>
                  </a:cxn>
                  <a:cxn ang="0">
                    <a:pos x="186" y="72"/>
                  </a:cxn>
                  <a:cxn ang="0">
                    <a:pos x="192" y="72"/>
                  </a:cxn>
                  <a:cxn ang="0">
                    <a:pos x="198" y="72"/>
                  </a:cxn>
                  <a:cxn ang="0">
                    <a:pos x="204" y="78"/>
                  </a:cxn>
                  <a:cxn ang="0">
                    <a:pos x="216" y="90"/>
                  </a:cxn>
                  <a:cxn ang="0">
                    <a:pos x="216" y="96"/>
                  </a:cxn>
                  <a:cxn ang="0">
                    <a:pos x="216" y="102"/>
                  </a:cxn>
                  <a:cxn ang="0">
                    <a:pos x="216" y="114"/>
                  </a:cxn>
                  <a:cxn ang="0">
                    <a:pos x="132" y="204"/>
                  </a:cxn>
                </a:cxnLst>
                <a:rect l="0" t="0" r="r" b="b"/>
                <a:pathLst>
                  <a:path w="216" h="204">
                    <a:moveTo>
                      <a:pt x="132" y="204"/>
                    </a:moveTo>
                    <a:lnTo>
                      <a:pt x="138" y="198"/>
                    </a:lnTo>
                    <a:lnTo>
                      <a:pt x="138" y="192"/>
                    </a:lnTo>
                    <a:lnTo>
                      <a:pt x="138" y="186"/>
                    </a:lnTo>
                    <a:lnTo>
                      <a:pt x="132" y="186"/>
                    </a:lnTo>
                    <a:lnTo>
                      <a:pt x="126" y="186"/>
                    </a:lnTo>
                    <a:lnTo>
                      <a:pt x="120" y="180"/>
                    </a:lnTo>
                    <a:lnTo>
                      <a:pt x="108" y="186"/>
                    </a:lnTo>
                    <a:lnTo>
                      <a:pt x="102" y="186"/>
                    </a:lnTo>
                    <a:lnTo>
                      <a:pt x="90" y="186"/>
                    </a:lnTo>
                    <a:lnTo>
                      <a:pt x="84" y="180"/>
                    </a:lnTo>
                    <a:lnTo>
                      <a:pt x="84" y="174"/>
                    </a:lnTo>
                    <a:lnTo>
                      <a:pt x="90" y="168"/>
                    </a:lnTo>
                    <a:lnTo>
                      <a:pt x="90" y="162"/>
                    </a:lnTo>
                    <a:lnTo>
                      <a:pt x="84" y="156"/>
                    </a:lnTo>
                    <a:lnTo>
                      <a:pt x="78" y="150"/>
                    </a:lnTo>
                    <a:lnTo>
                      <a:pt x="72" y="144"/>
                    </a:lnTo>
                    <a:lnTo>
                      <a:pt x="66" y="144"/>
                    </a:lnTo>
                    <a:lnTo>
                      <a:pt x="60" y="150"/>
                    </a:lnTo>
                    <a:lnTo>
                      <a:pt x="60" y="156"/>
                    </a:lnTo>
                    <a:lnTo>
                      <a:pt x="48" y="150"/>
                    </a:lnTo>
                    <a:lnTo>
                      <a:pt x="48" y="144"/>
                    </a:lnTo>
                    <a:lnTo>
                      <a:pt x="48" y="138"/>
                    </a:lnTo>
                    <a:lnTo>
                      <a:pt x="48" y="132"/>
                    </a:lnTo>
                    <a:lnTo>
                      <a:pt x="42" y="126"/>
                    </a:lnTo>
                    <a:lnTo>
                      <a:pt x="36" y="120"/>
                    </a:lnTo>
                    <a:lnTo>
                      <a:pt x="24" y="96"/>
                    </a:lnTo>
                    <a:lnTo>
                      <a:pt x="18" y="84"/>
                    </a:lnTo>
                    <a:lnTo>
                      <a:pt x="0" y="72"/>
                    </a:lnTo>
                    <a:lnTo>
                      <a:pt x="54" y="0"/>
                    </a:lnTo>
                    <a:lnTo>
                      <a:pt x="72" y="0"/>
                    </a:lnTo>
                    <a:lnTo>
                      <a:pt x="78" y="6"/>
                    </a:lnTo>
                    <a:lnTo>
                      <a:pt x="84" y="12"/>
                    </a:lnTo>
                    <a:lnTo>
                      <a:pt x="90" y="12"/>
                    </a:lnTo>
                    <a:lnTo>
                      <a:pt x="96" y="12"/>
                    </a:lnTo>
                    <a:lnTo>
                      <a:pt x="102" y="12"/>
                    </a:lnTo>
                    <a:lnTo>
                      <a:pt x="108" y="12"/>
                    </a:lnTo>
                    <a:lnTo>
                      <a:pt x="114" y="24"/>
                    </a:lnTo>
                    <a:lnTo>
                      <a:pt x="120" y="24"/>
                    </a:lnTo>
                    <a:lnTo>
                      <a:pt x="126" y="18"/>
                    </a:lnTo>
                    <a:lnTo>
                      <a:pt x="126" y="12"/>
                    </a:lnTo>
                    <a:lnTo>
                      <a:pt x="144" y="24"/>
                    </a:lnTo>
                    <a:lnTo>
                      <a:pt x="156" y="42"/>
                    </a:lnTo>
                    <a:lnTo>
                      <a:pt x="162" y="54"/>
                    </a:lnTo>
                    <a:lnTo>
                      <a:pt x="168" y="66"/>
                    </a:lnTo>
                    <a:lnTo>
                      <a:pt x="168" y="72"/>
                    </a:lnTo>
                    <a:lnTo>
                      <a:pt x="174" y="78"/>
                    </a:lnTo>
                    <a:lnTo>
                      <a:pt x="180" y="84"/>
                    </a:lnTo>
                    <a:lnTo>
                      <a:pt x="186" y="78"/>
                    </a:lnTo>
                    <a:lnTo>
                      <a:pt x="186" y="72"/>
                    </a:lnTo>
                    <a:lnTo>
                      <a:pt x="192" y="72"/>
                    </a:lnTo>
                    <a:lnTo>
                      <a:pt x="198" y="72"/>
                    </a:lnTo>
                    <a:lnTo>
                      <a:pt x="204" y="78"/>
                    </a:lnTo>
                    <a:lnTo>
                      <a:pt x="216" y="90"/>
                    </a:lnTo>
                    <a:lnTo>
                      <a:pt x="216" y="96"/>
                    </a:lnTo>
                    <a:lnTo>
                      <a:pt x="216" y="102"/>
                    </a:lnTo>
                    <a:lnTo>
                      <a:pt x="216" y="114"/>
                    </a:lnTo>
                    <a:lnTo>
                      <a:pt x="132" y="20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7" name="Freeform 778">
                <a:extLst>
                  <a:ext uri="{FF2B5EF4-FFF2-40B4-BE49-F238E27FC236}">
                    <a16:creationId xmlns:a16="http://schemas.microsoft.com/office/drawing/2014/main" xmlns="" id="{E66C7409-C6EB-FE49-A2CF-1BA0CCFB1D83}"/>
                  </a:ext>
                </a:extLst>
              </p:cNvPr>
              <p:cNvSpPr>
                <a:spLocks/>
              </p:cNvSpPr>
              <p:nvPr/>
            </p:nvSpPr>
            <p:spPr bwMode="auto">
              <a:xfrm>
                <a:off x="6927850" y="2128838"/>
                <a:ext cx="542925" cy="400050"/>
              </a:xfrm>
              <a:custGeom>
                <a:avLst/>
                <a:gdLst/>
                <a:ahLst/>
                <a:cxnLst>
                  <a:cxn ang="0">
                    <a:pos x="6" y="150"/>
                  </a:cxn>
                  <a:cxn ang="0">
                    <a:pos x="6" y="138"/>
                  </a:cxn>
                  <a:cxn ang="0">
                    <a:pos x="24" y="138"/>
                  </a:cxn>
                  <a:cxn ang="0">
                    <a:pos x="42" y="138"/>
                  </a:cxn>
                  <a:cxn ang="0">
                    <a:pos x="60" y="132"/>
                  </a:cxn>
                  <a:cxn ang="0">
                    <a:pos x="66" y="126"/>
                  </a:cxn>
                  <a:cxn ang="0">
                    <a:pos x="60" y="96"/>
                  </a:cxn>
                  <a:cxn ang="0">
                    <a:pos x="60" y="60"/>
                  </a:cxn>
                  <a:cxn ang="0">
                    <a:pos x="60" y="48"/>
                  </a:cxn>
                  <a:cxn ang="0">
                    <a:pos x="78" y="30"/>
                  </a:cxn>
                  <a:cxn ang="0">
                    <a:pos x="90" y="24"/>
                  </a:cxn>
                  <a:cxn ang="0">
                    <a:pos x="84" y="12"/>
                  </a:cxn>
                  <a:cxn ang="0">
                    <a:pos x="96" y="0"/>
                  </a:cxn>
                  <a:cxn ang="0">
                    <a:pos x="150" y="18"/>
                  </a:cxn>
                  <a:cxn ang="0">
                    <a:pos x="198" y="60"/>
                  </a:cxn>
                  <a:cxn ang="0">
                    <a:pos x="222" y="78"/>
                  </a:cxn>
                  <a:cxn ang="0">
                    <a:pos x="252" y="78"/>
                  </a:cxn>
                  <a:cxn ang="0">
                    <a:pos x="342" y="102"/>
                  </a:cxn>
                  <a:cxn ang="0">
                    <a:pos x="330" y="192"/>
                  </a:cxn>
                  <a:cxn ang="0">
                    <a:pos x="318" y="198"/>
                  </a:cxn>
                  <a:cxn ang="0">
                    <a:pos x="318" y="210"/>
                  </a:cxn>
                  <a:cxn ang="0">
                    <a:pos x="318" y="228"/>
                  </a:cxn>
                  <a:cxn ang="0">
                    <a:pos x="294" y="234"/>
                  </a:cxn>
                  <a:cxn ang="0">
                    <a:pos x="282" y="228"/>
                  </a:cxn>
                  <a:cxn ang="0">
                    <a:pos x="270" y="240"/>
                  </a:cxn>
                  <a:cxn ang="0">
                    <a:pos x="258" y="246"/>
                  </a:cxn>
                  <a:cxn ang="0">
                    <a:pos x="228" y="252"/>
                  </a:cxn>
                  <a:cxn ang="0">
                    <a:pos x="216" y="246"/>
                  </a:cxn>
                  <a:cxn ang="0">
                    <a:pos x="210" y="228"/>
                  </a:cxn>
                  <a:cxn ang="0">
                    <a:pos x="192" y="228"/>
                  </a:cxn>
                  <a:cxn ang="0">
                    <a:pos x="186" y="234"/>
                  </a:cxn>
                  <a:cxn ang="0">
                    <a:pos x="180" y="246"/>
                  </a:cxn>
                  <a:cxn ang="0">
                    <a:pos x="168" y="240"/>
                  </a:cxn>
                  <a:cxn ang="0">
                    <a:pos x="162" y="216"/>
                  </a:cxn>
                  <a:cxn ang="0">
                    <a:pos x="150" y="210"/>
                  </a:cxn>
                  <a:cxn ang="0">
                    <a:pos x="138" y="210"/>
                  </a:cxn>
                  <a:cxn ang="0">
                    <a:pos x="126" y="198"/>
                  </a:cxn>
                  <a:cxn ang="0">
                    <a:pos x="108" y="180"/>
                  </a:cxn>
                  <a:cxn ang="0">
                    <a:pos x="90" y="192"/>
                  </a:cxn>
                  <a:cxn ang="0">
                    <a:pos x="78" y="204"/>
                  </a:cxn>
                  <a:cxn ang="0">
                    <a:pos x="60" y="240"/>
                  </a:cxn>
                  <a:cxn ang="0">
                    <a:pos x="42" y="234"/>
                  </a:cxn>
                  <a:cxn ang="0">
                    <a:pos x="30" y="222"/>
                  </a:cxn>
                  <a:cxn ang="0">
                    <a:pos x="18" y="228"/>
                  </a:cxn>
                  <a:cxn ang="0">
                    <a:pos x="12" y="216"/>
                  </a:cxn>
                  <a:cxn ang="0">
                    <a:pos x="18" y="198"/>
                  </a:cxn>
                  <a:cxn ang="0">
                    <a:pos x="18" y="186"/>
                  </a:cxn>
                  <a:cxn ang="0">
                    <a:pos x="0" y="144"/>
                  </a:cxn>
                </a:cxnLst>
                <a:rect l="0" t="0" r="r" b="b"/>
                <a:pathLst>
                  <a:path w="342" h="252">
                    <a:moveTo>
                      <a:pt x="0" y="144"/>
                    </a:moveTo>
                    <a:lnTo>
                      <a:pt x="6" y="150"/>
                    </a:lnTo>
                    <a:lnTo>
                      <a:pt x="6" y="144"/>
                    </a:lnTo>
                    <a:lnTo>
                      <a:pt x="6" y="138"/>
                    </a:lnTo>
                    <a:lnTo>
                      <a:pt x="18" y="132"/>
                    </a:lnTo>
                    <a:lnTo>
                      <a:pt x="24" y="138"/>
                    </a:lnTo>
                    <a:lnTo>
                      <a:pt x="30" y="138"/>
                    </a:lnTo>
                    <a:lnTo>
                      <a:pt x="42" y="138"/>
                    </a:lnTo>
                    <a:lnTo>
                      <a:pt x="54" y="138"/>
                    </a:lnTo>
                    <a:lnTo>
                      <a:pt x="60" y="132"/>
                    </a:lnTo>
                    <a:lnTo>
                      <a:pt x="66" y="132"/>
                    </a:lnTo>
                    <a:lnTo>
                      <a:pt x="66" y="126"/>
                    </a:lnTo>
                    <a:lnTo>
                      <a:pt x="60" y="114"/>
                    </a:lnTo>
                    <a:lnTo>
                      <a:pt x="60" y="96"/>
                    </a:lnTo>
                    <a:lnTo>
                      <a:pt x="60" y="72"/>
                    </a:lnTo>
                    <a:lnTo>
                      <a:pt x="60" y="60"/>
                    </a:lnTo>
                    <a:lnTo>
                      <a:pt x="60" y="54"/>
                    </a:lnTo>
                    <a:lnTo>
                      <a:pt x="60" y="48"/>
                    </a:lnTo>
                    <a:lnTo>
                      <a:pt x="72" y="42"/>
                    </a:lnTo>
                    <a:lnTo>
                      <a:pt x="78" y="30"/>
                    </a:lnTo>
                    <a:lnTo>
                      <a:pt x="90" y="30"/>
                    </a:lnTo>
                    <a:lnTo>
                      <a:pt x="90" y="24"/>
                    </a:lnTo>
                    <a:lnTo>
                      <a:pt x="90" y="18"/>
                    </a:lnTo>
                    <a:lnTo>
                      <a:pt x="84" y="12"/>
                    </a:lnTo>
                    <a:lnTo>
                      <a:pt x="84" y="6"/>
                    </a:lnTo>
                    <a:lnTo>
                      <a:pt x="96" y="0"/>
                    </a:lnTo>
                    <a:lnTo>
                      <a:pt x="138" y="18"/>
                    </a:lnTo>
                    <a:lnTo>
                      <a:pt x="150" y="18"/>
                    </a:lnTo>
                    <a:lnTo>
                      <a:pt x="162" y="24"/>
                    </a:lnTo>
                    <a:lnTo>
                      <a:pt x="198" y="60"/>
                    </a:lnTo>
                    <a:lnTo>
                      <a:pt x="210" y="66"/>
                    </a:lnTo>
                    <a:lnTo>
                      <a:pt x="222" y="78"/>
                    </a:lnTo>
                    <a:lnTo>
                      <a:pt x="240" y="72"/>
                    </a:lnTo>
                    <a:lnTo>
                      <a:pt x="252" y="78"/>
                    </a:lnTo>
                    <a:lnTo>
                      <a:pt x="312" y="90"/>
                    </a:lnTo>
                    <a:lnTo>
                      <a:pt x="342" y="102"/>
                    </a:lnTo>
                    <a:lnTo>
                      <a:pt x="336" y="114"/>
                    </a:lnTo>
                    <a:lnTo>
                      <a:pt x="330" y="192"/>
                    </a:lnTo>
                    <a:lnTo>
                      <a:pt x="324" y="192"/>
                    </a:lnTo>
                    <a:lnTo>
                      <a:pt x="318" y="198"/>
                    </a:lnTo>
                    <a:lnTo>
                      <a:pt x="312" y="204"/>
                    </a:lnTo>
                    <a:lnTo>
                      <a:pt x="318" y="210"/>
                    </a:lnTo>
                    <a:lnTo>
                      <a:pt x="318" y="216"/>
                    </a:lnTo>
                    <a:lnTo>
                      <a:pt x="318" y="228"/>
                    </a:lnTo>
                    <a:lnTo>
                      <a:pt x="300" y="234"/>
                    </a:lnTo>
                    <a:lnTo>
                      <a:pt x="294" y="234"/>
                    </a:lnTo>
                    <a:lnTo>
                      <a:pt x="288" y="228"/>
                    </a:lnTo>
                    <a:lnTo>
                      <a:pt x="282" y="228"/>
                    </a:lnTo>
                    <a:lnTo>
                      <a:pt x="276" y="234"/>
                    </a:lnTo>
                    <a:lnTo>
                      <a:pt x="270" y="240"/>
                    </a:lnTo>
                    <a:lnTo>
                      <a:pt x="264" y="246"/>
                    </a:lnTo>
                    <a:lnTo>
                      <a:pt x="258" y="246"/>
                    </a:lnTo>
                    <a:lnTo>
                      <a:pt x="246" y="252"/>
                    </a:lnTo>
                    <a:lnTo>
                      <a:pt x="228" y="252"/>
                    </a:lnTo>
                    <a:lnTo>
                      <a:pt x="222" y="252"/>
                    </a:lnTo>
                    <a:lnTo>
                      <a:pt x="216" y="246"/>
                    </a:lnTo>
                    <a:lnTo>
                      <a:pt x="216" y="240"/>
                    </a:lnTo>
                    <a:lnTo>
                      <a:pt x="210" y="228"/>
                    </a:lnTo>
                    <a:lnTo>
                      <a:pt x="204" y="228"/>
                    </a:lnTo>
                    <a:lnTo>
                      <a:pt x="192" y="228"/>
                    </a:lnTo>
                    <a:lnTo>
                      <a:pt x="186" y="228"/>
                    </a:lnTo>
                    <a:lnTo>
                      <a:pt x="186" y="234"/>
                    </a:lnTo>
                    <a:lnTo>
                      <a:pt x="180" y="240"/>
                    </a:lnTo>
                    <a:lnTo>
                      <a:pt x="180" y="246"/>
                    </a:lnTo>
                    <a:lnTo>
                      <a:pt x="174" y="246"/>
                    </a:lnTo>
                    <a:lnTo>
                      <a:pt x="168" y="240"/>
                    </a:lnTo>
                    <a:lnTo>
                      <a:pt x="162" y="228"/>
                    </a:lnTo>
                    <a:lnTo>
                      <a:pt x="162" y="216"/>
                    </a:lnTo>
                    <a:lnTo>
                      <a:pt x="156" y="210"/>
                    </a:lnTo>
                    <a:lnTo>
                      <a:pt x="150" y="210"/>
                    </a:lnTo>
                    <a:lnTo>
                      <a:pt x="144" y="210"/>
                    </a:lnTo>
                    <a:lnTo>
                      <a:pt x="138" y="210"/>
                    </a:lnTo>
                    <a:lnTo>
                      <a:pt x="138" y="204"/>
                    </a:lnTo>
                    <a:lnTo>
                      <a:pt x="126" y="198"/>
                    </a:lnTo>
                    <a:lnTo>
                      <a:pt x="120" y="192"/>
                    </a:lnTo>
                    <a:lnTo>
                      <a:pt x="108" y="180"/>
                    </a:lnTo>
                    <a:lnTo>
                      <a:pt x="102" y="180"/>
                    </a:lnTo>
                    <a:lnTo>
                      <a:pt x="90" y="192"/>
                    </a:lnTo>
                    <a:lnTo>
                      <a:pt x="84" y="198"/>
                    </a:lnTo>
                    <a:lnTo>
                      <a:pt x="78" y="204"/>
                    </a:lnTo>
                    <a:lnTo>
                      <a:pt x="66" y="222"/>
                    </a:lnTo>
                    <a:lnTo>
                      <a:pt x="60" y="240"/>
                    </a:lnTo>
                    <a:lnTo>
                      <a:pt x="54" y="246"/>
                    </a:lnTo>
                    <a:lnTo>
                      <a:pt x="42" y="234"/>
                    </a:lnTo>
                    <a:lnTo>
                      <a:pt x="36" y="222"/>
                    </a:lnTo>
                    <a:lnTo>
                      <a:pt x="30" y="222"/>
                    </a:lnTo>
                    <a:lnTo>
                      <a:pt x="24" y="228"/>
                    </a:lnTo>
                    <a:lnTo>
                      <a:pt x="18" y="228"/>
                    </a:lnTo>
                    <a:lnTo>
                      <a:pt x="12" y="222"/>
                    </a:lnTo>
                    <a:lnTo>
                      <a:pt x="12" y="216"/>
                    </a:lnTo>
                    <a:lnTo>
                      <a:pt x="18" y="204"/>
                    </a:lnTo>
                    <a:lnTo>
                      <a:pt x="18" y="198"/>
                    </a:lnTo>
                    <a:lnTo>
                      <a:pt x="18" y="192"/>
                    </a:lnTo>
                    <a:lnTo>
                      <a:pt x="18" y="186"/>
                    </a:lnTo>
                    <a:lnTo>
                      <a:pt x="6" y="168"/>
                    </a:lnTo>
                    <a:lnTo>
                      <a:pt x="0" y="14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8" name="Freeform 779">
                <a:extLst>
                  <a:ext uri="{FF2B5EF4-FFF2-40B4-BE49-F238E27FC236}">
                    <a16:creationId xmlns:a16="http://schemas.microsoft.com/office/drawing/2014/main" xmlns="" id="{196F4735-A341-1641-B498-C55BFBBAB3B4}"/>
                  </a:ext>
                </a:extLst>
              </p:cNvPr>
              <p:cNvSpPr>
                <a:spLocks/>
              </p:cNvSpPr>
              <p:nvPr/>
            </p:nvSpPr>
            <p:spPr bwMode="auto">
              <a:xfrm>
                <a:off x="7423150" y="2109788"/>
                <a:ext cx="238125" cy="333375"/>
              </a:xfrm>
              <a:custGeom>
                <a:avLst/>
                <a:gdLst/>
                <a:ahLst/>
                <a:cxnLst>
                  <a:cxn ang="0">
                    <a:pos x="132" y="192"/>
                  </a:cxn>
                  <a:cxn ang="0">
                    <a:pos x="132" y="180"/>
                  </a:cxn>
                  <a:cxn ang="0">
                    <a:pos x="120" y="180"/>
                  </a:cxn>
                  <a:cxn ang="0">
                    <a:pos x="78" y="186"/>
                  </a:cxn>
                  <a:cxn ang="0">
                    <a:pos x="72" y="192"/>
                  </a:cxn>
                  <a:cxn ang="0">
                    <a:pos x="66" y="198"/>
                  </a:cxn>
                  <a:cxn ang="0">
                    <a:pos x="54" y="204"/>
                  </a:cxn>
                  <a:cxn ang="0">
                    <a:pos x="42" y="204"/>
                  </a:cxn>
                  <a:cxn ang="0">
                    <a:pos x="36" y="210"/>
                  </a:cxn>
                  <a:cxn ang="0">
                    <a:pos x="30" y="204"/>
                  </a:cxn>
                  <a:cxn ang="0">
                    <a:pos x="18" y="204"/>
                  </a:cxn>
                  <a:cxn ang="0">
                    <a:pos x="24" y="126"/>
                  </a:cxn>
                  <a:cxn ang="0">
                    <a:pos x="30" y="114"/>
                  </a:cxn>
                  <a:cxn ang="0">
                    <a:pos x="0" y="102"/>
                  </a:cxn>
                  <a:cxn ang="0">
                    <a:pos x="6" y="90"/>
                  </a:cxn>
                  <a:cxn ang="0">
                    <a:pos x="18" y="72"/>
                  </a:cxn>
                  <a:cxn ang="0">
                    <a:pos x="24" y="66"/>
                  </a:cxn>
                  <a:cxn ang="0">
                    <a:pos x="30" y="54"/>
                  </a:cxn>
                  <a:cxn ang="0">
                    <a:pos x="84" y="0"/>
                  </a:cxn>
                  <a:cxn ang="0">
                    <a:pos x="90" y="0"/>
                  </a:cxn>
                  <a:cxn ang="0">
                    <a:pos x="114" y="18"/>
                  </a:cxn>
                  <a:cxn ang="0">
                    <a:pos x="120" y="24"/>
                  </a:cxn>
                  <a:cxn ang="0">
                    <a:pos x="126" y="30"/>
                  </a:cxn>
                  <a:cxn ang="0">
                    <a:pos x="132" y="48"/>
                  </a:cxn>
                  <a:cxn ang="0">
                    <a:pos x="132" y="60"/>
                  </a:cxn>
                  <a:cxn ang="0">
                    <a:pos x="132" y="72"/>
                  </a:cxn>
                  <a:cxn ang="0">
                    <a:pos x="132" y="84"/>
                  </a:cxn>
                  <a:cxn ang="0">
                    <a:pos x="138" y="96"/>
                  </a:cxn>
                  <a:cxn ang="0">
                    <a:pos x="138" y="102"/>
                  </a:cxn>
                  <a:cxn ang="0">
                    <a:pos x="138" y="108"/>
                  </a:cxn>
                  <a:cxn ang="0">
                    <a:pos x="132" y="114"/>
                  </a:cxn>
                  <a:cxn ang="0">
                    <a:pos x="132" y="120"/>
                  </a:cxn>
                  <a:cxn ang="0">
                    <a:pos x="138" y="126"/>
                  </a:cxn>
                  <a:cxn ang="0">
                    <a:pos x="150" y="132"/>
                  </a:cxn>
                  <a:cxn ang="0">
                    <a:pos x="150" y="138"/>
                  </a:cxn>
                  <a:cxn ang="0">
                    <a:pos x="150" y="150"/>
                  </a:cxn>
                  <a:cxn ang="0">
                    <a:pos x="144" y="156"/>
                  </a:cxn>
                  <a:cxn ang="0">
                    <a:pos x="150" y="162"/>
                  </a:cxn>
                  <a:cxn ang="0">
                    <a:pos x="150" y="174"/>
                  </a:cxn>
                  <a:cxn ang="0">
                    <a:pos x="150" y="180"/>
                  </a:cxn>
                  <a:cxn ang="0">
                    <a:pos x="150" y="192"/>
                  </a:cxn>
                  <a:cxn ang="0">
                    <a:pos x="144" y="198"/>
                  </a:cxn>
                  <a:cxn ang="0">
                    <a:pos x="138" y="198"/>
                  </a:cxn>
                  <a:cxn ang="0">
                    <a:pos x="132" y="192"/>
                  </a:cxn>
                </a:cxnLst>
                <a:rect l="0" t="0" r="r" b="b"/>
                <a:pathLst>
                  <a:path w="150" h="210">
                    <a:moveTo>
                      <a:pt x="132" y="192"/>
                    </a:moveTo>
                    <a:lnTo>
                      <a:pt x="132" y="180"/>
                    </a:lnTo>
                    <a:lnTo>
                      <a:pt x="120" y="180"/>
                    </a:lnTo>
                    <a:lnTo>
                      <a:pt x="78" y="186"/>
                    </a:lnTo>
                    <a:lnTo>
                      <a:pt x="72" y="192"/>
                    </a:lnTo>
                    <a:lnTo>
                      <a:pt x="66" y="198"/>
                    </a:lnTo>
                    <a:lnTo>
                      <a:pt x="54" y="204"/>
                    </a:lnTo>
                    <a:lnTo>
                      <a:pt x="42" y="204"/>
                    </a:lnTo>
                    <a:lnTo>
                      <a:pt x="36" y="210"/>
                    </a:lnTo>
                    <a:lnTo>
                      <a:pt x="30" y="204"/>
                    </a:lnTo>
                    <a:lnTo>
                      <a:pt x="18" y="204"/>
                    </a:lnTo>
                    <a:lnTo>
                      <a:pt x="24" y="126"/>
                    </a:lnTo>
                    <a:lnTo>
                      <a:pt x="30" y="114"/>
                    </a:lnTo>
                    <a:lnTo>
                      <a:pt x="0" y="102"/>
                    </a:lnTo>
                    <a:lnTo>
                      <a:pt x="6" y="90"/>
                    </a:lnTo>
                    <a:lnTo>
                      <a:pt x="18" y="72"/>
                    </a:lnTo>
                    <a:lnTo>
                      <a:pt x="24" y="66"/>
                    </a:lnTo>
                    <a:lnTo>
                      <a:pt x="30" y="54"/>
                    </a:lnTo>
                    <a:lnTo>
                      <a:pt x="84" y="0"/>
                    </a:lnTo>
                    <a:lnTo>
                      <a:pt x="90" y="0"/>
                    </a:lnTo>
                    <a:lnTo>
                      <a:pt x="114" y="18"/>
                    </a:lnTo>
                    <a:lnTo>
                      <a:pt x="120" y="24"/>
                    </a:lnTo>
                    <a:lnTo>
                      <a:pt x="126" y="30"/>
                    </a:lnTo>
                    <a:lnTo>
                      <a:pt x="132" y="48"/>
                    </a:lnTo>
                    <a:lnTo>
                      <a:pt x="132" y="60"/>
                    </a:lnTo>
                    <a:lnTo>
                      <a:pt x="132" y="72"/>
                    </a:lnTo>
                    <a:lnTo>
                      <a:pt x="132" y="84"/>
                    </a:lnTo>
                    <a:lnTo>
                      <a:pt x="138" y="96"/>
                    </a:lnTo>
                    <a:lnTo>
                      <a:pt x="138" y="102"/>
                    </a:lnTo>
                    <a:lnTo>
                      <a:pt x="138" y="108"/>
                    </a:lnTo>
                    <a:lnTo>
                      <a:pt x="132" y="114"/>
                    </a:lnTo>
                    <a:lnTo>
                      <a:pt x="132" y="120"/>
                    </a:lnTo>
                    <a:lnTo>
                      <a:pt x="138" y="126"/>
                    </a:lnTo>
                    <a:lnTo>
                      <a:pt x="150" y="132"/>
                    </a:lnTo>
                    <a:lnTo>
                      <a:pt x="150" y="138"/>
                    </a:lnTo>
                    <a:lnTo>
                      <a:pt x="150" y="150"/>
                    </a:lnTo>
                    <a:lnTo>
                      <a:pt x="144" y="156"/>
                    </a:lnTo>
                    <a:lnTo>
                      <a:pt x="150" y="162"/>
                    </a:lnTo>
                    <a:lnTo>
                      <a:pt x="150" y="174"/>
                    </a:lnTo>
                    <a:lnTo>
                      <a:pt x="150" y="180"/>
                    </a:lnTo>
                    <a:lnTo>
                      <a:pt x="150" y="192"/>
                    </a:lnTo>
                    <a:lnTo>
                      <a:pt x="144" y="198"/>
                    </a:lnTo>
                    <a:lnTo>
                      <a:pt x="138" y="198"/>
                    </a:lnTo>
                    <a:lnTo>
                      <a:pt x="132" y="19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29" name="Freeform 781">
                <a:extLst>
                  <a:ext uri="{FF2B5EF4-FFF2-40B4-BE49-F238E27FC236}">
                    <a16:creationId xmlns:a16="http://schemas.microsoft.com/office/drawing/2014/main" xmlns="" id="{CBD4B612-22E9-094B-BD3C-11C9C93DAFE2}"/>
                  </a:ext>
                </a:extLst>
              </p:cNvPr>
              <p:cNvSpPr>
                <a:spLocks/>
              </p:cNvSpPr>
              <p:nvPr/>
            </p:nvSpPr>
            <p:spPr bwMode="auto">
              <a:xfrm>
                <a:off x="7251700" y="2395538"/>
                <a:ext cx="533400" cy="466725"/>
              </a:xfrm>
              <a:custGeom>
                <a:avLst/>
                <a:gdLst/>
                <a:ahLst/>
                <a:cxnLst>
                  <a:cxn ang="0">
                    <a:pos x="30" y="222"/>
                  </a:cxn>
                  <a:cxn ang="0">
                    <a:pos x="90" y="228"/>
                  </a:cxn>
                  <a:cxn ang="0">
                    <a:pos x="174" y="270"/>
                  </a:cxn>
                  <a:cxn ang="0">
                    <a:pos x="252" y="294"/>
                  </a:cxn>
                  <a:cxn ang="0">
                    <a:pos x="258" y="282"/>
                  </a:cxn>
                  <a:cxn ang="0">
                    <a:pos x="258" y="270"/>
                  </a:cxn>
                  <a:cxn ang="0">
                    <a:pos x="258" y="258"/>
                  </a:cxn>
                  <a:cxn ang="0">
                    <a:pos x="270" y="258"/>
                  </a:cxn>
                  <a:cxn ang="0">
                    <a:pos x="270" y="246"/>
                  </a:cxn>
                  <a:cxn ang="0">
                    <a:pos x="270" y="240"/>
                  </a:cxn>
                  <a:cxn ang="0">
                    <a:pos x="282" y="234"/>
                  </a:cxn>
                  <a:cxn ang="0">
                    <a:pos x="312" y="234"/>
                  </a:cxn>
                  <a:cxn ang="0">
                    <a:pos x="324" y="240"/>
                  </a:cxn>
                  <a:cxn ang="0">
                    <a:pos x="336" y="228"/>
                  </a:cxn>
                  <a:cxn ang="0">
                    <a:pos x="336" y="216"/>
                  </a:cxn>
                  <a:cxn ang="0">
                    <a:pos x="324" y="204"/>
                  </a:cxn>
                  <a:cxn ang="0">
                    <a:pos x="306" y="204"/>
                  </a:cxn>
                  <a:cxn ang="0">
                    <a:pos x="300" y="186"/>
                  </a:cxn>
                  <a:cxn ang="0">
                    <a:pos x="294" y="180"/>
                  </a:cxn>
                  <a:cxn ang="0">
                    <a:pos x="288" y="162"/>
                  </a:cxn>
                  <a:cxn ang="0">
                    <a:pos x="282" y="150"/>
                  </a:cxn>
                  <a:cxn ang="0">
                    <a:pos x="270" y="144"/>
                  </a:cxn>
                  <a:cxn ang="0">
                    <a:pos x="258" y="132"/>
                  </a:cxn>
                  <a:cxn ang="0">
                    <a:pos x="258" y="120"/>
                  </a:cxn>
                  <a:cxn ang="0">
                    <a:pos x="246" y="114"/>
                  </a:cxn>
                  <a:cxn ang="0">
                    <a:pos x="228" y="108"/>
                  </a:cxn>
                  <a:cxn ang="0">
                    <a:pos x="222" y="90"/>
                  </a:cxn>
                  <a:cxn ang="0">
                    <a:pos x="222" y="72"/>
                  </a:cxn>
                  <a:cxn ang="0">
                    <a:pos x="234" y="72"/>
                  </a:cxn>
                  <a:cxn ang="0">
                    <a:pos x="246" y="66"/>
                  </a:cxn>
                  <a:cxn ang="0">
                    <a:pos x="246" y="42"/>
                  </a:cxn>
                  <a:cxn ang="0">
                    <a:pos x="240" y="30"/>
                  </a:cxn>
                  <a:cxn ang="0">
                    <a:pos x="240" y="12"/>
                  </a:cxn>
                  <a:cxn ang="0">
                    <a:pos x="228" y="0"/>
                  </a:cxn>
                  <a:cxn ang="0">
                    <a:pos x="180" y="12"/>
                  </a:cxn>
                  <a:cxn ang="0">
                    <a:pos x="162" y="24"/>
                  </a:cxn>
                  <a:cxn ang="0">
                    <a:pos x="144" y="30"/>
                  </a:cxn>
                  <a:cxn ang="0">
                    <a:pos x="126" y="24"/>
                  </a:cxn>
                  <a:cxn ang="0">
                    <a:pos x="114" y="30"/>
                  </a:cxn>
                  <a:cxn ang="0">
                    <a:pos x="114" y="42"/>
                  </a:cxn>
                  <a:cxn ang="0">
                    <a:pos x="114" y="60"/>
                  </a:cxn>
                  <a:cxn ang="0">
                    <a:pos x="90" y="66"/>
                  </a:cxn>
                  <a:cxn ang="0">
                    <a:pos x="78" y="60"/>
                  </a:cxn>
                  <a:cxn ang="0">
                    <a:pos x="66" y="72"/>
                  </a:cxn>
                  <a:cxn ang="0">
                    <a:pos x="54" y="78"/>
                  </a:cxn>
                  <a:cxn ang="0">
                    <a:pos x="60" y="96"/>
                  </a:cxn>
                  <a:cxn ang="0">
                    <a:pos x="66" y="108"/>
                  </a:cxn>
                  <a:cxn ang="0">
                    <a:pos x="72" y="126"/>
                  </a:cxn>
                  <a:cxn ang="0">
                    <a:pos x="66" y="138"/>
                  </a:cxn>
                  <a:cxn ang="0">
                    <a:pos x="54" y="138"/>
                  </a:cxn>
                  <a:cxn ang="0">
                    <a:pos x="48" y="150"/>
                  </a:cxn>
                  <a:cxn ang="0">
                    <a:pos x="42" y="162"/>
                  </a:cxn>
                  <a:cxn ang="0">
                    <a:pos x="36" y="174"/>
                  </a:cxn>
                  <a:cxn ang="0">
                    <a:pos x="24" y="174"/>
                  </a:cxn>
                  <a:cxn ang="0">
                    <a:pos x="12" y="186"/>
                  </a:cxn>
                  <a:cxn ang="0">
                    <a:pos x="0" y="210"/>
                  </a:cxn>
                  <a:cxn ang="0">
                    <a:pos x="0" y="228"/>
                  </a:cxn>
                  <a:cxn ang="0">
                    <a:pos x="6" y="240"/>
                  </a:cxn>
                  <a:cxn ang="0">
                    <a:pos x="18" y="240"/>
                  </a:cxn>
                </a:cxnLst>
                <a:rect l="0" t="0" r="r" b="b"/>
                <a:pathLst>
                  <a:path w="336" h="294">
                    <a:moveTo>
                      <a:pt x="18" y="240"/>
                    </a:moveTo>
                    <a:lnTo>
                      <a:pt x="30" y="222"/>
                    </a:lnTo>
                    <a:lnTo>
                      <a:pt x="42" y="216"/>
                    </a:lnTo>
                    <a:lnTo>
                      <a:pt x="90" y="228"/>
                    </a:lnTo>
                    <a:lnTo>
                      <a:pt x="114" y="234"/>
                    </a:lnTo>
                    <a:lnTo>
                      <a:pt x="174" y="270"/>
                    </a:lnTo>
                    <a:lnTo>
                      <a:pt x="210" y="288"/>
                    </a:lnTo>
                    <a:lnTo>
                      <a:pt x="252" y="294"/>
                    </a:lnTo>
                    <a:lnTo>
                      <a:pt x="258" y="288"/>
                    </a:lnTo>
                    <a:lnTo>
                      <a:pt x="258" y="282"/>
                    </a:lnTo>
                    <a:lnTo>
                      <a:pt x="258" y="276"/>
                    </a:lnTo>
                    <a:lnTo>
                      <a:pt x="258" y="270"/>
                    </a:lnTo>
                    <a:lnTo>
                      <a:pt x="252" y="264"/>
                    </a:lnTo>
                    <a:lnTo>
                      <a:pt x="258" y="258"/>
                    </a:lnTo>
                    <a:lnTo>
                      <a:pt x="264" y="258"/>
                    </a:lnTo>
                    <a:lnTo>
                      <a:pt x="270" y="258"/>
                    </a:lnTo>
                    <a:lnTo>
                      <a:pt x="270" y="252"/>
                    </a:lnTo>
                    <a:lnTo>
                      <a:pt x="270" y="246"/>
                    </a:lnTo>
                    <a:lnTo>
                      <a:pt x="264" y="246"/>
                    </a:lnTo>
                    <a:lnTo>
                      <a:pt x="270" y="240"/>
                    </a:lnTo>
                    <a:lnTo>
                      <a:pt x="276" y="240"/>
                    </a:lnTo>
                    <a:lnTo>
                      <a:pt x="282" y="234"/>
                    </a:lnTo>
                    <a:lnTo>
                      <a:pt x="294" y="234"/>
                    </a:lnTo>
                    <a:lnTo>
                      <a:pt x="312" y="234"/>
                    </a:lnTo>
                    <a:lnTo>
                      <a:pt x="318" y="240"/>
                    </a:lnTo>
                    <a:lnTo>
                      <a:pt x="324" y="240"/>
                    </a:lnTo>
                    <a:lnTo>
                      <a:pt x="330" y="234"/>
                    </a:lnTo>
                    <a:lnTo>
                      <a:pt x="336" y="228"/>
                    </a:lnTo>
                    <a:lnTo>
                      <a:pt x="336" y="222"/>
                    </a:lnTo>
                    <a:lnTo>
                      <a:pt x="336" y="216"/>
                    </a:lnTo>
                    <a:lnTo>
                      <a:pt x="330" y="210"/>
                    </a:lnTo>
                    <a:lnTo>
                      <a:pt x="324" y="204"/>
                    </a:lnTo>
                    <a:lnTo>
                      <a:pt x="312" y="204"/>
                    </a:lnTo>
                    <a:lnTo>
                      <a:pt x="306" y="204"/>
                    </a:lnTo>
                    <a:lnTo>
                      <a:pt x="300" y="198"/>
                    </a:lnTo>
                    <a:lnTo>
                      <a:pt x="300" y="186"/>
                    </a:lnTo>
                    <a:lnTo>
                      <a:pt x="300" y="180"/>
                    </a:lnTo>
                    <a:lnTo>
                      <a:pt x="294" y="180"/>
                    </a:lnTo>
                    <a:lnTo>
                      <a:pt x="288" y="174"/>
                    </a:lnTo>
                    <a:lnTo>
                      <a:pt x="288" y="162"/>
                    </a:lnTo>
                    <a:lnTo>
                      <a:pt x="282" y="156"/>
                    </a:lnTo>
                    <a:lnTo>
                      <a:pt x="282" y="150"/>
                    </a:lnTo>
                    <a:lnTo>
                      <a:pt x="276" y="144"/>
                    </a:lnTo>
                    <a:lnTo>
                      <a:pt x="270" y="144"/>
                    </a:lnTo>
                    <a:lnTo>
                      <a:pt x="264" y="138"/>
                    </a:lnTo>
                    <a:lnTo>
                      <a:pt x="258" y="132"/>
                    </a:lnTo>
                    <a:lnTo>
                      <a:pt x="258" y="126"/>
                    </a:lnTo>
                    <a:lnTo>
                      <a:pt x="258" y="120"/>
                    </a:lnTo>
                    <a:lnTo>
                      <a:pt x="252" y="114"/>
                    </a:lnTo>
                    <a:lnTo>
                      <a:pt x="246" y="114"/>
                    </a:lnTo>
                    <a:lnTo>
                      <a:pt x="234" y="108"/>
                    </a:lnTo>
                    <a:lnTo>
                      <a:pt x="228" y="108"/>
                    </a:lnTo>
                    <a:lnTo>
                      <a:pt x="228" y="96"/>
                    </a:lnTo>
                    <a:lnTo>
                      <a:pt x="222" y="90"/>
                    </a:lnTo>
                    <a:lnTo>
                      <a:pt x="222" y="78"/>
                    </a:lnTo>
                    <a:lnTo>
                      <a:pt x="222" y="72"/>
                    </a:lnTo>
                    <a:lnTo>
                      <a:pt x="228" y="72"/>
                    </a:lnTo>
                    <a:lnTo>
                      <a:pt x="234" y="72"/>
                    </a:lnTo>
                    <a:lnTo>
                      <a:pt x="240" y="72"/>
                    </a:lnTo>
                    <a:lnTo>
                      <a:pt x="246" y="66"/>
                    </a:lnTo>
                    <a:lnTo>
                      <a:pt x="246" y="54"/>
                    </a:lnTo>
                    <a:lnTo>
                      <a:pt x="246" y="42"/>
                    </a:lnTo>
                    <a:lnTo>
                      <a:pt x="246" y="36"/>
                    </a:lnTo>
                    <a:lnTo>
                      <a:pt x="240" y="30"/>
                    </a:lnTo>
                    <a:lnTo>
                      <a:pt x="240" y="24"/>
                    </a:lnTo>
                    <a:lnTo>
                      <a:pt x="240" y="12"/>
                    </a:lnTo>
                    <a:lnTo>
                      <a:pt x="240" y="0"/>
                    </a:lnTo>
                    <a:lnTo>
                      <a:pt x="228" y="0"/>
                    </a:lnTo>
                    <a:lnTo>
                      <a:pt x="186" y="6"/>
                    </a:lnTo>
                    <a:lnTo>
                      <a:pt x="180" y="12"/>
                    </a:lnTo>
                    <a:lnTo>
                      <a:pt x="174" y="18"/>
                    </a:lnTo>
                    <a:lnTo>
                      <a:pt x="162" y="24"/>
                    </a:lnTo>
                    <a:lnTo>
                      <a:pt x="150" y="24"/>
                    </a:lnTo>
                    <a:lnTo>
                      <a:pt x="144" y="30"/>
                    </a:lnTo>
                    <a:lnTo>
                      <a:pt x="138" y="24"/>
                    </a:lnTo>
                    <a:lnTo>
                      <a:pt x="126" y="24"/>
                    </a:lnTo>
                    <a:lnTo>
                      <a:pt x="120" y="24"/>
                    </a:lnTo>
                    <a:lnTo>
                      <a:pt x="114" y="30"/>
                    </a:lnTo>
                    <a:lnTo>
                      <a:pt x="108" y="36"/>
                    </a:lnTo>
                    <a:lnTo>
                      <a:pt x="114" y="42"/>
                    </a:lnTo>
                    <a:lnTo>
                      <a:pt x="114" y="48"/>
                    </a:lnTo>
                    <a:lnTo>
                      <a:pt x="114" y="60"/>
                    </a:lnTo>
                    <a:lnTo>
                      <a:pt x="96" y="66"/>
                    </a:lnTo>
                    <a:lnTo>
                      <a:pt x="90" y="66"/>
                    </a:lnTo>
                    <a:lnTo>
                      <a:pt x="84" y="60"/>
                    </a:lnTo>
                    <a:lnTo>
                      <a:pt x="78" y="60"/>
                    </a:lnTo>
                    <a:lnTo>
                      <a:pt x="72" y="66"/>
                    </a:lnTo>
                    <a:lnTo>
                      <a:pt x="66" y="72"/>
                    </a:lnTo>
                    <a:lnTo>
                      <a:pt x="60" y="78"/>
                    </a:lnTo>
                    <a:lnTo>
                      <a:pt x="54" y="78"/>
                    </a:lnTo>
                    <a:lnTo>
                      <a:pt x="54" y="84"/>
                    </a:lnTo>
                    <a:lnTo>
                      <a:pt x="60" y="96"/>
                    </a:lnTo>
                    <a:lnTo>
                      <a:pt x="60" y="102"/>
                    </a:lnTo>
                    <a:lnTo>
                      <a:pt x="66" y="108"/>
                    </a:lnTo>
                    <a:lnTo>
                      <a:pt x="72" y="120"/>
                    </a:lnTo>
                    <a:lnTo>
                      <a:pt x="72" y="126"/>
                    </a:lnTo>
                    <a:lnTo>
                      <a:pt x="72" y="132"/>
                    </a:lnTo>
                    <a:lnTo>
                      <a:pt x="66" y="138"/>
                    </a:lnTo>
                    <a:lnTo>
                      <a:pt x="60" y="138"/>
                    </a:lnTo>
                    <a:lnTo>
                      <a:pt x="54" y="138"/>
                    </a:lnTo>
                    <a:lnTo>
                      <a:pt x="48" y="144"/>
                    </a:lnTo>
                    <a:lnTo>
                      <a:pt x="48" y="150"/>
                    </a:lnTo>
                    <a:lnTo>
                      <a:pt x="42" y="156"/>
                    </a:lnTo>
                    <a:lnTo>
                      <a:pt x="42" y="162"/>
                    </a:lnTo>
                    <a:lnTo>
                      <a:pt x="42" y="174"/>
                    </a:lnTo>
                    <a:lnTo>
                      <a:pt x="36" y="174"/>
                    </a:lnTo>
                    <a:lnTo>
                      <a:pt x="30" y="174"/>
                    </a:lnTo>
                    <a:lnTo>
                      <a:pt x="24" y="174"/>
                    </a:lnTo>
                    <a:lnTo>
                      <a:pt x="18" y="180"/>
                    </a:lnTo>
                    <a:lnTo>
                      <a:pt x="12" y="186"/>
                    </a:lnTo>
                    <a:lnTo>
                      <a:pt x="0" y="204"/>
                    </a:lnTo>
                    <a:lnTo>
                      <a:pt x="0" y="210"/>
                    </a:lnTo>
                    <a:lnTo>
                      <a:pt x="0" y="216"/>
                    </a:lnTo>
                    <a:lnTo>
                      <a:pt x="0" y="228"/>
                    </a:lnTo>
                    <a:lnTo>
                      <a:pt x="0" y="234"/>
                    </a:lnTo>
                    <a:lnTo>
                      <a:pt x="6" y="240"/>
                    </a:lnTo>
                    <a:lnTo>
                      <a:pt x="18" y="246"/>
                    </a:lnTo>
                    <a:lnTo>
                      <a:pt x="18" y="24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0" name="Freeform 787">
                <a:extLst>
                  <a:ext uri="{FF2B5EF4-FFF2-40B4-BE49-F238E27FC236}">
                    <a16:creationId xmlns:a16="http://schemas.microsoft.com/office/drawing/2014/main" xmlns="" id="{EBC6CBCE-8209-844C-ABE4-C2A2D1D351CF}"/>
                  </a:ext>
                </a:extLst>
              </p:cNvPr>
              <p:cNvSpPr>
                <a:spLocks/>
              </p:cNvSpPr>
              <p:nvPr/>
            </p:nvSpPr>
            <p:spPr bwMode="auto">
              <a:xfrm>
                <a:off x="6223000" y="2538413"/>
                <a:ext cx="314325" cy="352425"/>
              </a:xfrm>
              <a:custGeom>
                <a:avLst/>
                <a:gdLst/>
                <a:ahLst/>
                <a:cxnLst>
                  <a:cxn ang="0">
                    <a:pos x="60" y="0"/>
                  </a:cxn>
                  <a:cxn ang="0">
                    <a:pos x="48" y="18"/>
                  </a:cxn>
                  <a:cxn ang="0">
                    <a:pos x="12" y="48"/>
                  </a:cxn>
                  <a:cxn ang="0">
                    <a:pos x="0" y="60"/>
                  </a:cxn>
                  <a:cxn ang="0">
                    <a:pos x="48" y="150"/>
                  </a:cxn>
                  <a:cxn ang="0">
                    <a:pos x="54" y="156"/>
                  </a:cxn>
                  <a:cxn ang="0">
                    <a:pos x="78" y="198"/>
                  </a:cxn>
                  <a:cxn ang="0">
                    <a:pos x="90" y="198"/>
                  </a:cxn>
                  <a:cxn ang="0">
                    <a:pos x="96" y="198"/>
                  </a:cxn>
                  <a:cxn ang="0">
                    <a:pos x="114" y="210"/>
                  </a:cxn>
                  <a:cxn ang="0">
                    <a:pos x="120" y="216"/>
                  </a:cxn>
                  <a:cxn ang="0">
                    <a:pos x="132" y="222"/>
                  </a:cxn>
                  <a:cxn ang="0">
                    <a:pos x="138" y="222"/>
                  </a:cxn>
                  <a:cxn ang="0">
                    <a:pos x="144" y="222"/>
                  </a:cxn>
                  <a:cxn ang="0">
                    <a:pos x="156" y="216"/>
                  </a:cxn>
                  <a:cxn ang="0">
                    <a:pos x="162" y="216"/>
                  </a:cxn>
                  <a:cxn ang="0">
                    <a:pos x="180" y="216"/>
                  </a:cxn>
                  <a:cxn ang="0">
                    <a:pos x="186" y="216"/>
                  </a:cxn>
                  <a:cxn ang="0">
                    <a:pos x="192" y="210"/>
                  </a:cxn>
                  <a:cxn ang="0">
                    <a:pos x="198" y="204"/>
                  </a:cxn>
                  <a:cxn ang="0">
                    <a:pos x="198" y="198"/>
                  </a:cxn>
                  <a:cxn ang="0">
                    <a:pos x="198" y="186"/>
                  </a:cxn>
                  <a:cxn ang="0">
                    <a:pos x="192" y="174"/>
                  </a:cxn>
                  <a:cxn ang="0">
                    <a:pos x="198" y="156"/>
                  </a:cxn>
                  <a:cxn ang="0">
                    <a:pos x="198" y="144"/>
                  </a:cxn>
                  <a:cxn ang="0">
                    <a:pos x="198" y="138"/>
                  </a:cxn>
                  <a:cxn ang="0">
                    <a:pos x="198" y="132"/>
                  </a:cxn>
                  <a:cxn ang="0">
                    <a:pos x="192" y="126"/>
                  </a:cxn>
                  <a:cxn ang="0">
                    <a:pos x="180" y="120"/>
                  </a:cxn>
                  <a:cxn ang="0">
                    <a:pos x="174" y="114"/>
                  </a:cxn>
                  <a:cxn ang="0">
                    <a:pos x="168" y="96"/>
                  </a:cxn>
                  <a:cxn ang="0">
                    <a:pos x="162" y="84"/>
                  </a:cxn>
                  <a:cxn ang="0">
                    <a:pos x="144" y="60"/>
                  </a:cxn>
                  <a:cxn ang="0">
                    <a:pos x="120" y="42"/>
                  </a:cxn>
                  <a:cxn ang="0">
                    <a:pos x="114" y="36"/>
                  </a:cxn>
                  <a:cxn ang="0">
                    <a:pos x="102" y="36"/>
                  </a:cxn>
                  <a:cxn ang="0">
                    <a:pos x="90" y="36"/>
                  </a:cxn>
                  <a:cxn ang="0">
                    <a:pos x="78" y="30"/>
                  </a:cxn>
                  <a:cxn ang="0">
                    <a:pos x="72" y="24"/>
                  </a:cxn>
                  <a:cxn ang="0">
                    <a:pos x="72" y="18"/>
                  </a:cxn>
                  <a:cxn ang="0">
                    <a:pos x="66" y="12"/>
                  </a:cxn>
                  <a:cxn ang="0">
                    <a:pos x="60" y="0"/>
                  </a:cxn>
                </a:cxnLst>
                <a:rect l="0" t="0" r="r" b="b"/>
                <a:pathLst>
                  <a:path w="198" h="222">
                    <a:moveTo>
                      <a:pt x="60" y="0"/>
                    </a:moveTo>
                    <a:lnTo>
                      <a:pt x="48" y="18"/>
                    </a:lnTo>
                    <a:lnTo>
                      <a:pt x="12" y="48"/>
                    </a:lnTo>
                    <a:lnTo>
                      <a:pt x="0" y="60"/>
                    </a:lnTo>
                    <a:lnTo>
                      <a:pt x="48" y="150"/>
                    </a:lnTo>
                    <a:lnTo>
                      <a:pt x="54" y="156"/>
                    </a:lnTo>
                    <a:lnTo>
                      <a:pt x="78" y="198"/>
                    </a:lnTo>
                    <a:lnTo>
                      <a:pt x="90" y="198"/>
                    </a:lnTo>
                    <a:lnTo>
                      <a:pt x="96" y="198"/>
                    </a:lnTo>
                    <a:lnTo>
                      <a:pt x="114" y="210"/>
                    </a:lnTo>
                    <a:lnTo>
                      <a:pt x="120" y="216"/>
                    </a:lnTo>
                    <a:lnTo>
                      <a:pt x="132" y="222"/>
                    </a:lnTo>
                    <a:lnTo>
                      <a:pt x="138" y="222"/>
                    </a:lnTo>
                    <a:lnTo>
                      <a:pt x="144" y="222"/>
                    </a:lnTo>
                    <a:lnTo>
                      <a:pt x="156" y="216"/>
                    </a:lnTo>
                    <a:lnTo>
                      <a:pt x="162" y="216"/>
                    </a:lnTo>
                    <a:lnTo>
                      <a:pt x="180" y="216"/>
                    </a:lnTo>
                    <a:lnTo>
                      <a:pt x="186" y="216"/>
                    </a:lnTo>
                    <a:lnTo>
                      <a:pt x="192" y="210"/>
                    </a:lnTo>
                    <a:lnTo>
                      <a:pt x="198" y="204"/>
                    </a:lnTo>
                    <a:lnTo>
                      <a:pt x="198" y="198"/>
                    </a:lnTo>
                    <a:lnTo>
                      <a:pt x="198" y="186"/>
                    </a:lnTo>
                    <a:lnTo>
                      <a:pt x="192" y="174"/>
                    </a:lnTo>
                    <a:lnTo>
                      <a:pt x="198" y="156"/>
                    </a:lnTo>
                    <a:lnTo>
                      <a:pt x="198" y="144"/>
                    </a:lnTo>
                    <a:lnTo>
                      <a:pt x="198" y="138"/>
                    </a:lnTo>
                    <a:lnTo>
                      <a:pt x="198" y="132"/>
                    </a:lnTo>
                    <a:lnTo>
                      <a:pt x="192" y="126"/>
                    </a:lnTo>
                    <a:lnTo>
                      <a:pt x="180" y="120"/>
                    </a:lnTo>
                    <a:lnTo>
                      <a:pt x="174" y="114"/>
                    </a:lnTo>
                    <a:lnTo>
                      <a:pt x="168" y="96"/>
                    </a:lnTo>
                    <a:lnTo>
                      <a:pt x="162" y="84"/>
                    </a:lnTo>
                    <a:lnTo>
                      <a:pt x="144" y="60"/>
                    </a:lnTo>
                    <a:lnTo>
                      <a:pt x="120" y="42"/>
                    </a:lnTo>
                    <a:lnTo>
                      <a:pt x="114" y="36"/>
                    </a:lnTo>
                    <a:lnTo>
                      <a:pt x="102" y="36"/>
                    </a:lnTo>
                    <a:lnTo>
                      <a:pt x="90" y="36"/>
                    </a:lnTo>
                    <a:lnTo>
                      <a:pt x="78" y="30"/>
                    </a:lnTo>
                    <a:lnTo>
                      <a:pt x="72" y="24"/>
                    </a:lnTo>
                    <a:lnTo>
                      <a:pt x="72" y="18"/>
                    </a:lnTo>
                    <a:lnTo>
                      <a:pt x="66" y="12"/>
                    </a:lnTo>
                    <a:lnTo>
                      <a:pt x="60"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1" name="Freeform 808">
                <a:extLst>
                  <a:ext uri="{FF2B5EF4-FFF2-40B4-BE49-F238E27FC236}">
                    <a16:creationId xmlns:a16="http://schemas.microsoft.com/office/drawing/2014/main" xmlns="" id="{B05521AA-AE9C-9849-8CDB-E1D1EC352533}"/>
                  </a:ext>
                </a:extLst>
              </p:cNvPr>
              <p:cNvSpPr>
                <a:spLocks/>
              </p:cNvSpPr>
              <p:nvPr/>
            </p:nvSpPr>
            <p:spPr bwMode="auto">
              <a:xfrm>
                <a:off x="7175500" y="3614738"/>
                <a:ext cx="561975" cy="400050"/>
              </a:xfrm>
              <a:custGeom>
                <a:avLst/>
                <a:gdLst/>
                <a:ahLst/>
                <a:cxnLst>
                  <a:cxn ang="0">
                    <a:pos x="348" y="48"/>
                  </a:cxn>
                  <a:cxn ang="0">
                    <a:pos x="330" y="36"/>
                  </a:cxn>
                  <a:cxn ang="0">
                    <a:pos x="324" y="18"/>
                  </a:cxn>
                  <a:cxn ang="0">
                    <a:pos x="300" y="18"/>
                  </a:cxn>
                  <a:cxn ang="0">
                    <a:pos x="288" y="30"/>
                  </a:cxn>
                  <a:cxn ang="0">
                    <a:pos x="270" y="30"/>
                  </a:cxn>
                  <a:cxn ang="0">
                    <a:pos x="270" y="18"/>
                  </a:cxn>
                  <a:cxn ang="0">
                    <a:pos x="264" y="6"/>
                  </a:cxn>
                  <a:cxn ang="0">
                    <a:pos x="252" y="6"/>
                  </a:cxn>
                  <a:cxn ang="0">
                    <a:pos x="240" y="6"/>
                  </a:cxn>
                  <a:cxn ang="0">
                    <a:pos x="216" y="6"/>
                  </a:cxn>
                  <a:cxn ang="0">
                    <a:pos x="198" y="6"/>
                  </a:cxn>
                  <a:cxn ang="0">
                    <a:pos x="186" y="12"/>
                  </a:cxn>
                  <a:cxn ang="0">
                    <a:pos x="174" y="12"/>
                  </a:cxn>
                  <a:cxn ang="0">
                    <a:pos x="162" y="30"/>
                  </a:cxn>
                  <a:cxn ang="0">
                    <a:pos x="150" y="42"/>
                  </a:cxn>
                  <a:cxn ang="0">
                    <a:pos x="132" y="54"/>
                  </a:cxn>
                  <a:cxn ang="0">
                    <a:pos x="120" y="66"/>
                  </a:cxn>
                  <a:cxn ang="0">
                    <a:pos x="108" y="78"/>
                  </a:cxn>
                  <a:cxn ang="0">
                    <a:pos x="96" y="72"/>
                  </a:cxn>
                  <a:cxn ang="0">
                    <a:pos x="84" y="72"/>
                  </a:cxn>
                  <a:cxn ang="0">
                    <a:pos x="72" y="84"/>
                  </a:cxn>
                  <a:cxn ang="0">
                    <a:pos x="60" y="84"/>
                  </a:cxn>
                  <a:cxn ang="0">
                    <a:pos x="60" y="90"/>
                  </a:cxn>
                  <a:cxn ang="0">
                    <a:pos x="66" y="102"/>
                  </a:cxn>
                  <a:cxn ang="0">
                    <a:pos x="54" y="120"/>
                  </a:cxn>
                  <a:cxn ang="0">
                    <a:pos x="48" y="126"/>
                  </a:cxn>
                  <a:cxn ang="0">
                    <a:pos x="60" y="144"/>
                  </a:cxn>
                  <a:cxn ang="0">
                    <a:pos x="66" y="168"/>
                  </a:cxn>
                  <a:cxn ang="0">
                    <a:pos x="54" y="168"/>
                  </a:cxn>
                  <a:cxn ang="0">
                    <a:pos x="48" y="180"/>
                  </a:cxn>
                  <a:cxn ang="0">
                    <a:pos x="54" y="186"/>
                  </a:cxn>
                  <a:cxn ang="0">
                    <a:pos x="60" y="198"/>
                  </a:cxn>
                  <a:cxn ang="0">
                    <a:pos x="54" y="204"/>
                  </a:cxn>
                  <a:cxn ang="0">
                    <a:pos x="36" y="216"/>
                  </a:cxn>
                  <a:cxn ang="0">
                    <a:pos x="24" y="222"/>
                  </a:cxn>
                  <a:cxn ang="0">
                    <a:pos x="18" y="222"/>
                  </a:cxn>
                  <a:cxn ang="0">
                    <a:pos x="6" y="228"/>
                  </a:cxn>
                  <a:cxn ang="0">
                    <a:pos x="0" y="234"/>
                  </a:cxn>
                  <a:cxn ang="0">
                    <a:pos x="0" y="252"/>
                  </a:cxn>
                  <a:cxn ang="0">
                    <a:pos x="78" y="234"/>
                  </a:cxn>
                  <a:cxn ang="0">
                    <a:pos x="108" y="216"/>
                  </a:cxn>
                  <a:cxn ang="0">
                    <a:pos x="126" y="204"/>
                  </a:cxn>
                  <a:cxn ang="0">
                    <a:pos x="174" y="234"/>
                  </a:cxn>
                  <a:cxn ang="0">
                    <a:pos x="180" y="222"/>
                  </a:cxn>
                  <a:cxn ang="0">
                    <a:pos x="198" y="210"/>
                  </a:cxn>
                  <a:cxn ang="0">
                    <a:pos x="204" y="204"/>
                  </a:cxn>
                  <a:cxn ang="0">
                    <a:pos x="228" y="204"/>
                  </a:cxn>
                  <a:cxn ang="0">
                    <a:pos x="258" y="180"/>
                  </a:cxn>
                  <a:cxn ang="0">
                    <a:pos x="264" y="168"/>
                  </a:cxn>
                  <a:cxn ang="0">
                    <a:pos x="258" y="150"/>
                  </a:cxn>
                  <a:cxn ang="0">
                    <a:pos x="258" y="126"/>
                  </a:cxn>
                  <a:cxn ang="0">
                    <a:pos x="258" y="114"/>
                  </a:cxn>
                  <a:cxn ang="0">
                    <a:pos x="300" y="90"/>
                  </a:cxn>
                  <a:cxn ang="0">
                    <a:pos x="354" y="54"/>
                  </a:cxn>
                </a:cxnLst>
                <a:rect l="0" t="0" r="r" b="b"/>
                <a:pathLst>
                  <a:path w="354" h="252">
                    <a:moveTo>
                      <a:pt x="354" y="54"/>
                    </a:moveTo>
                    <a:lnTo>
                      <a:pt x="348" y="48"/>
                    </a:lnTo>
                    <a:lnTo>
                      <a:pt x="336" y="42"/>
                    </a:lnTo>
                    <a:lnTo>
                      <a:pt x="330" y="36"/>
                    </a:lnTo>
                    <a:lnTo>
                      <a:pt x="330" y="30"/>
                    </a:lnTo>
                    <a:lnTo>
                      <a:pt x="324" y="18"/>
                    </a:lnTo>
                    <a:lnTo>
                      <a:pt x="312" y="12"/>
                    </a:lnTo>
                    <a:lnTo>
                      <a:pt x="300" y="18"/>
                    </a:lnTo>
                    <a:lnTo>
                      <a:pt x="294" y="24"/>
                    </a:lnTo>
                    <a:lnTo>
                      <a:pt x="288" y="30"/>
                    </a:lnTo>
                    <a:lnTo>
                      <a:pt x="276" y="30"/>
                    </a:lnTo>
                    <a:lnTo>
                      <a:pt x="270" y="30"/>
                    </a:lnTo>
                    <a:lnTo>
                      <a:pt x="270" y="24"/>
                    </a:lnTo>
                    <a:lnTo>
                      <a:pt x="270" y="18"/>
                    </a:lnTo>
                    <a:lnTo>
                      <a:pt x="270" y="12"/>
                    </a:lnTo>
                    <a:lnTo>
                      <a:pt x="264" y="6"/>
                    </a:lnTo>
                    <a:lnTo>
                      <a:pt x="258" y="6"/>
                    </a:lnTo>
                    <a:lnTo>
                      <a:pt x="252" y="6"/>
                    </a:lnTo>
                    <a:lnTo>
                      <a:pt x="246" y="0"/>
                    </a:lnTo>
                    <a:lnTo>
                      <a:pt x="240" y="6"/>
                    </a:lnTo>
                    <a:lnTo>
                      <a:pt x="228" y="6"/>
                    </a:lnTo>
                    <a:lnTo>
                      <a:pt x="216" y="6"/>
                    </a:lnTo>
                    <a:lnTo>
                      <a:pt x="204" y="6"/>
                    </a:lnTo>
                    <a:lnTo>
                      <a:pt x="198" y="6"/>
                    </a:lnTo>
                    <a:lnTo>
                      <a:pt x="192" y="6"/>
                    </a:lnTo>
                    <a:lnTo>
                      <a:pt x="186" y="12"/>
                    </a:lnTo>
                    <a:lnTo>
                      <a:pt x="180" y="12"/>
                    </a:lnTo>
                    <a:lnTo>
                      <a:pt x="174" y="12"/>
                    </a:lnTo>
                    <a:lnTo>
                      <a:pt x="162" y="24"/>
                    </a:lnTo>
                    <a:lnTo>
                      <a:pt x="162" y="30"/>
                    </a:lnTo>
                    <a:lnTo>
                      <a:pt x="162" y="36"/>
                    </a:lnTo>
                    <a:lnTo>
                      <a:pt x="150" y="42"/>
                    </a:lnTo>
                    <a:lnTo>
                      <a:pt x="144" y="48"/>
                    </a:lnTo>
                    <a:lnTo>
                      <a:pt x="132" y="54"/>
                    </a:lnTo>
                    <a:lnTo>
                      <a:pt x="126" y="60"/>
                    </a:lnTo>
                    <a:lnTo>
                      <a:pt x="120" y="66"/>
                    </a:lnTo>
                    <a:lnTo>
                      <a:pt x="114" y="78"/>
                    </a:lnTo>
                    <a:lnTo>
                      <a:pt x="108" y="78"/>
                    </a:lnTo>
                    <a:lnTo>
                      <a:pt x="102" y="78"/>
                    </a:lnTo>
                    <a:lnTo>
                      <a:pt x="96" y="72"/>
                    </a:lnTo>
                    <a:lnTo>
                      <a:pt x="84" y="66"/>
                    </a:lnTo>
                    <a:lnTo>
                      <a:pt x="84" y="72"/>
                    </a:lnTo>
                    <a:lnTo>
                      <a:pt x="78" y="84"/>
                    </a:lnTo>
                    <a:lnTo>
                      <a:pt x="72" y="84"/>
                    </a:lnTo>
                    <a:lnTo>
                      <a:pt x="66" y="84"/>
                    </a:lnTo>
                    <a:lnTo>
                      <a:pt x="60" y="84"/>
                    </a:lnTo>
                    <a:lnTo>
                      <a:pt x="54" y="84"/>
                    </a:lnTo>
                    <a:lnTo>
                      <a:pt x="60" y="90"/>
                    </a:lnTo>
                    <a:lnTo>
                      <a:pt x="66" y="96"/>
                    </a:lnTo>
                    <a:lnTo>
                      <a:pt x="66" y="102"/>
                    </a:lnTo>
                    <a:lnTo>
                      <a:pt x="60" y="108"/>
                    </a:lnTo>
                    <a:lnTo>
                      <a:pt x="54" y="120"/>
                    </a:lnTo>
                    <a:lnTo>
                      <a:pt x="48" y="120"/>
                    </a:lnTo>
                    <a:lnTo>
                      <a:pt x="48" y="126"/>
                    </a:lnTo>
                    <a:lnTo>
                      <a:pt x="54" y="138"/>
                    </a:lnTo>
                    <a:lnTo>
                      <a:pt x="60" y="144"/>
                    </a:lnTo>
                    <a:lnTo>
                      <a:pt x="66" y="156"/>
                    </a:lnTo>
                    <a:lnTo>
                      <a:pt x="66" y="168"/>
                    </a:lnTo>
                    <a:lnTo>
                      <a:pt x="60" y="168"/>
                    </a:lnTo>
                    <a:lnTo>
                      <a:pt x="54" y="168"/>
                    </a:lnTo>
                    <a:lnTo>
                      <a:pt x="48" y="174"/>
                    </a:lnTo>
                    <a:lnTo>
                      <a:pt x="48" y="180"/>
                    </a:lnTo>
                    <a:lnTo>
                      <a:pt x="48" y="186"/>
                    </a:lnTo>
                    <a:lnTo>
                      <a:pt x="54" y="186"/>
                    </a:lnTo>
                    <a:lnTo>
                      <a:pt x="60" y="192"/>
                    </a:lnTo>
                    <a:lnTo>
                      <a:pt x="60" y="198"/>
                    </a:lnTo>
                    <a:lnTo>
                      <a:pt x="60" y="204"/>
                    </a:lnTo>
                    <a:lnTo>
                      <a:pt x="54" y="204"/>
                    </a:lnTo>
                    <a:lnTo>
                      <a:pt x="48" y="210"/>
                    </a:lnTo>
                    <a:lnTo>
                      <a:pt x="36" y="216"/>
                    </a:lnTo>
                    <a:lnTo>
                      <a:pt x="30" y="222"/>
                    </a:lnTo>
                    <a:lnTo>
                      <a:pt x="24" y="222"/>
                    </a:lnTo>
                    <a:lnTo>
                      <a:pt x="18" y="216"/>
                    </a:lnTo>
                    <a:lnTo>
                      <a:pt x="18" y="222"/>
                    </a:lnTo>
                    <a:lnTo>
                      <a:pt x="12" y="228"/>
                    </a:lnTo>
                    <a:lnTo>
                      <a:pt x="6" y="228"/>
                    </a:lnTo>
                    <a:lnTo>
                      <a:pt x="0" y="228"/>
                    </a:lnTo>
                    <a:lnTo>
                      <a:pt x="0" y="234"/>
                    </a:lnTo>
                    <a:lnTo>
                      <a:pt x="0" y="240"/>
                    </a:lnTo>
                    <a:lnTo>
                      <a:pt x="0" y="252"/>
                    </a:lnTo>
                    <a:lnTo>
                      <a:pt x="72" y="228"/>
                    </a:lnTo>
                    <a:lnTo>
                      <a:pt x="78" y="234"/>
                    </a:lnTo>
                    <a:lnTo>
                      <a:pt x="90" y="216"/>
                    </a:lnTo>
                    <a:lnTo>
                      <a:pt x="108" y="216"/>
                    </a:lnTo>
                    <a:lnTo>
                      <a:pt x="114" y="216"/>
                    </a:lnTo>
                    <a:lnTo>
                      <a:pt x="126" y="204"/>
                    </a:lnTo>
                    <a:lnTo>
                      <a:pt x="144" y="210"/>
                    </a:lnTo>
                    <a:lnTo>
                      <a:pt x="174" y="234"/>
                    </a:lnTo>
                    <a:lnTo>
                      <a:pt x="174" y="228"/>
                    </a:lnTo>
                    <a:lnTo>
                      <a:pt x="180" y="222"/>
                    </a:lnTo>
                    <a:lnTo>
                      <a:pt x="192" y="216"/>
                    </a:lnTo>
                    <a:lnTo>
                      <a:pt x="198" y="210"/>
                    </a:lnTo>
                    <a:lnTo>
                      <a:pt x="198" y="204"/>
                    </a:lnTo>
                    <a:lnTo>
                      <a:pt x="204" y="204"/>
                    </a:lnTo>
                    <a:lnTo>
                      <a:pt x="216" y="204"/>
                    </a:lnTo>
                    <a:lnTo>
                      <a:pt x="228" y="204"/>
                    </a:lnTo>
                    <a:lnTo>
                      <a:pt x="246" y="192"/>
                    </a:lnTo>
                    <a:lnTo>
                      <a:pt x="258" y="180"/>
                    </a:lnTo>
                    <a:lnTo>
                      <a:pt x="258" y="174"/>
                    </a:lnTo>
                    <a:lnTo>
                      <a:pt x="264" y="168"/>
                    </a:lnTo>
                    <a:lnTo>
                      <a:pt x="258" y="162"/>
                    </a:lnTo>
                    <a:lnTo>
                      <a:pt x="258" y="150"/>
                    </a:lnTo>
                    <a:lnTo>
                      <a:pt x="258" y="138"/>
                    </a:lnTo>
                    <a:lnTo>
                      <a:pt x="258" y="126"/>
                    </a:lnTo>
                    <a:lnTo>
                      <a:pt x="258" y="120"/>
                    </a:lnTo>
                    <a:lnTo>
                      <a:pt x="258" y="114"/>
                    </a:lnTo>
                    <a:lnTo>
                      <a:pt x="282" y="102"/>
                    </a:lnTo>
                    <a:lnTo>
                      <a:pt x="300" y="90"/>
                    </a:lnTo>
                    <a:lnTo>
                      <a:pt x="318" y="78"/>
                    </a:lnTo>
                    <a:lnTo>
                      <a:pt x="354" y="5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2" name="Freeform 821">
                <a:extLst>
                  <a:ext uri="{FF2B5EF4-FFF2-40B4-BE49-F238E27FC236}">
                    <a16:creationId xmlns:a16="http://schemas.microsoft.com/office/drawing/2014/main" xmlns="" id="{37CAB73E-B2CE-D741-9CAE-7536FDEE01D3}"/>
                  </a:ext>
                </a:extLst>
              </p:cNvPr>
              <p:cNvSpPr>
                <a:spLocks/>
              </p:cNvSpPr>
              <p:nvPr/>
            </p:nvSpPr>
            <p:spPr bwMode="auto">
              <a:xfrm>
                <a:off x="6127750" y="3281363"/>
                <a:ext cx="419100" cy="400050"/>
              </a:xfrm>
              <a:custGeom>
                <a:avLst/>
                <a:gdLst/>
                <a:ahLst/>
                <a:cxnLst>
                  <a:cxn ang="0">
                    <a:pos x="198" y="48"/>
                  </a:cxn>
                  <a:cxn ang="0">
                    <a:pos x="198" y="78"/>
                  </a:cxn>
                  <a:cxn ang="0">
                    <a:pos x="222" y="102"/>
                  </a:cxn>
                  <a:cxn ang="0">
                    <a:pos x="228" y="120"/>
                  </a:cxn>
                  <a:cxn ang="0">
                    <a:pos x="258" y="174"/>
                  </a:cxn>
                  <a:cxn ang="0">
                    <a:pos x="264" y="180"/>
                  </a:cxn>
                  <a:cxn ang="0">
                    <a:pos x="258" y="192"/>
                  </a:cxn>
                  <a:cxn ang="0">
                    <a:pos x="240" y="192"/>
                  </a:cxn>
                  <a:cxn ang="0">
                    <a:pos x="216" y="210"/>
                  </a:cxn>
                  <a:cxn ang="0">
                    <a:pos x="192" y="240"/>
                  </a:cxn>
                  <a:cxn ang="0">
                    <a:pos x="186" y="246"/>
                  </a:cxn>
                  <a:cxn ang="0">
                    <a:pos x="174" y="246"/>
                  </a:cxn>
                  <a:cxn ang="0">
                    <a:pos x="168" y="252"/>
                  </a:cxn>
                  <a:cxn ang="0">
                    <a:pos x="132" y="252"/>
                  </a:cxn>
                  <a:cxn ang="0">
                    <a:pos x="102" y="246"/>
                  </a:cxn>
                  <a:cxn ang="0">
                    <a:pos x="90" y="234"/>
                  </a:cxn>
                  <a:cxn ang="0">
                    <a:pos x="78" y="228"/>
                  </a:cxn>
                  <a:cxn ang="0">
                    <a:pos x="72" y="216"/>
                  </a:cxn>
                  <a:cxn ang="0">
                    <a:pos x="72" y="204"/>
                  </a:cxn>
                  <a:cxn ang="0">
                    <a:pos x="60" y="198"/>
                  </a:cxn>
                  <a:cxn ang="0">
                    <a:pos x="48" y="204"/>
                  </a:cxn>
                  <a:cxn ang="0">
                    <a:pos x="42" y="192"/>
                  </a:cxn>
                  <a:cxn ang="0">
                    <a:pos x="48" y="180"/>
                  </a:cxn>
                  <a:cxn ang="0">
                    <a:pos x="48" y="168"/>
                  </a:cxn>
                  <a:cxn ang="0">
                    <a:pos x="24" y="156"/>
                  </a:cxn>
                  <a:cxn ang="0">
                    <a:pos x="30" y="144"/>
                  </a:cxn>
                  <a:cxn ang="0">
                    <a:pos x="30" y="132"/>
                  </a:cxn>
                  <a:cxn ang="0">
                    <a:pos x="18" y="108"/>
                  </a:cxn>
                  <a:cxn ang="0">
                    <a:pos x="12" y="84"/>
                  </a:cxn>
                  <a:cxn ang="0">
                    <a:pos x="0" y="66"/>
                  </a:cxn>
                  <a:cxn ang="0">
                    <a:pos x="6" y="48"/>
                  </a:cxn>
                  <a:cxn ang="0">
                    <a:pos x="36" y="18"/>
                  </a:cxn>
                  <a:cxn ang="0">
                    <a:pos x="96" y="18"/>
                  </a:cxn>
                  <a:cxn ang="0">
                    <a:pos x="144" y="0"/>
                  </a:cxn>
                  <a:cxn ang="0">
                    <a:pos x="180" y="30"/>
                  </a:cxn>
                </a:cxnLst>
                <a:rect l="0" t="0" r="r" b="b"/>
                <a:pathLst>
                  <a:path w="264" h="252">
                    <a:moveTo>
                      <a:pt x="180" y="30"/>
                    </a:moveTo>
                    <a:lnTo>
                      <a:pt x="198" y="48"/>
                    </a:lnTo>
                    <a:lnTo>
                      <a:pt x="198" y="60"/>
                    </a:lnTo>
                    <a:lnTo>
                      <a:pt x="198" y="78"/>
                    </a:lnTo>
                    <a:lnTo>
                      <a:pt x="210" y="96"/>
                    </a:lnTo>
                    <a:lnTo>
                      <a:pt x="222" y="102"/>
                    </a:lnTo>
                    <a:lnTo>
                      <a:pt x="222" y="108"/>
                    </a:lnTo>
                    <a:lnTo>
                      <a:pt x="228" y="120"/>
                    </a:lnTo>
                    <a:lnTo>
                      <a:pt x="246" y="156"/>
                    </a:lnTo>
                    <a:lnTo>
                      <a:pt x="258" y="174"/>
                    </a:lnTo>
                    <a:lnTo>
                      <a:pt x="264" y="174"/>
                    </a:lnTo>
                    <a:lnTo>
                      <a:pt x="264" y="180"/>
                    </a:lnTo>
                    <a:lnTo>
                      <a:pt x="264" y="186"/>
                    </a:lnTo>
                    <a:lnTo>
                      <a:pt x="258" y="192"/>
                    </a:lnTo>
                    <a:lnTo>
                      <a:pt x="252" y="192"/>
                    </a:lnTo>
                    <a:lnTo>
                      <a:pt x="240" y="192"/>
                    </a:lnTo>
                    <a:lnTo>
                      <a:pt x="228" y="198"/>
                    </a:lnTo>
                    <a:lnTo>
                      <a:pt x="216" y="210"/>
                    </a:lnTo>
                    <a:lnTo>
                      <a:pt x="204" y="216"/>
                    </a:lnTo>
                    <a:lnTo>
                      <a:pt x="192" y="240"/>
                    </a:lnTo>
                    <a:lnTo>
                      <a:pt x="192" y="246"/>
                    </a:lnTo>
                    <a:lnTo>
                      <a:pt x="186" y="246"/>
                    </a:lnTo>
                    <a:lnTo>
                      <a:pt x="180" y="246"/>
                    </a:lnTo>
                    <a:lnTo>
                      <a:pt x="174" y="246"/>
                    </a:lnTo>
                    <a:lnTo>
                      <a:pt x="168" y="246"/>
                    </a:lnTo>
                    <a:lnTo>
                      <a:pt x="168" y="252"/>
                    </a:lnTo>
                    <a:lnTo>
                      <a:pt x="156" y="252"/>
                    </a:lnTo>
                    <a:lnTo>
                      <a:pt x="132" y="252"/>
                    </a:lnTo>
                    <a:lnTo>
                      <a:pt x="114" y="252"/>
                    </a:lnTo>
                    <a:lnTo>
                      <a:pt x="102" y="246"/>
                    </a:lnTo>
                    <a:lnTo>
                      <a:pt x="96" y="240"/>
                    </a:lnTo>
                    <a:lnTo>
                      <a:pt x="90" y="234"/>
                    </a:lnTo>
                    <a:lnTo>
                      <a:pt x="84" y="228"/>
                    </a:lnTo>
                    <a:lnTo>
                      <a:pt x="78" y="228"/>
                    </a:lnTo>
                    <a:lnTo>
                      <a:pt x="72" y="222"/>
                    </a:lnTo>
                    <a:lnTo>
                      <a:pt x="72" y="216"/>
                    </a:lnTo>
                    <a:lnTo>
                      <a:pt x="72" y="210"/>
                    </a:lnTo>
                    <a:lnTo>
                      <a:pt x="72" y="204"/>
                    </a:lnTo>
                    <a:lnTo>
                      <a:pt x="66" y="198"/>
                    </a:lnTo>
                    <a:lnTo>
                      <a:pt x="60" y="198"/>
                    </a:lnTo>
                    <a:lnTo>
                      <a:pt x="54" y="198"/>
                    </a:lnTo>
                    <a:lnTo>
                      <a:pt x="48" y="204"/>
                    </a:lnTo>
                    <a:lnTo>
                      <a:pt x="42" y="198"/>
                    </a:lnTo>
                    <a:lnTo>
                      <a:pt x="42" y="192"/>
                    </a:lnTo>
                    <a:lnTo>
                      <a:pt x="48" y="186"/>
                    </a:lnTo>
                    <a:lnTo>
                      <a:pt x="48" y="180"/>
                    </a:lnTo>
                    <a:lnTo>
                      <a:pt x="48" y="174"/>
                    </a:lnTo>
                    <a:lnTo>
                      <a:pt x="48" y="168"/>
                    </a:lnTo>
                    <a:lnTo>
                      <a:pt x="36" y="162"/>
                    </a:lnTo>
                    <a:lnTo>
                      <a:pt x="24" y="156"/>
                    </a:lnTo>
                    <a:lnTo>
                      <a:pt x="24" y="150"/>
                    </a:lnTo>
                    <a:lnTo>
                      <a:pt x="30" y="144"/>
                    </a:lnTo>
                    <a:lnTo>
                      <a:pt x="30" y="138"/>
                    </a:lnTo>
                    <a:lnTo>
                      <a:pt x="30" y="132"/>
                    </a:lnTo>
                    <a:lnTo>
                      <a:pt x="24" y="120"/>
                    </a:lnTo>
                    <a:lnTo>
                      <a:pt x="18" y="108"/>
                    </a:lnTo>
                    <a:lnTo>
                      <a:pt x="12" y="102"/>
                    </a:lnTo>
                    <a:lnTo>
                      <a:pt x="12" y="84"/>
                    </a:lnTo>
                    <a:lnTo>
                      <a:pt x="6" y="72"/>
                    </a:lnTo>
                    <a:lnTo>
                      <a:pt x="0" y="66"/>
                    </a:lnTo>
                    <a:lnTo>
                      <a:pt x="0" y="54"/>
                    </a:lnTo>
                    <a:lnTo>
                      <a:pt x="6" y="48"/>
                    </a:lnTo>
                    <a:lnTo>
                      <a:pt x="18" y="24"/>
                    </a:lnTo>
                    <a:lnTo>
                      <a:pt x="36" y="18"/>
                    </a:lnTo>
                    <a:lnTo>
                      <a:pt x="72" y="12"/>
                    </a:lnTo>
                    <a:lnTo>
                      <a:pt x="96" y="18"/>
                    </a:lnTo>
                    <a:lnTo>
                      <a:pt x="126" y="6"/>
                    </a:lnTo>
                    <a:lnTo>
                      <a:pt x="144" y="0"/>
                    </a:lnTo>
                    <a:lnTo>
                      <a:pt x="162" y="6"/>
                    </a:lnTo>
                    <a:lnTo>
                      <a:pt x="180" y="3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3" name="Freeform 822">
                <a:extLst>
                  <a:ext uri="{FF2B5EF4-FFF2-40B4-BE49-F238E27FC236}">
                    <a16:creationId xmlns:a16="http://schemas.microsoft.com/office/drawing/2014/main" xmlns="" id="{4FC0D011-6763-5849-90F6-DCB78CEB44A7}"/>
                  </a:ext>
                </a:extLst>
              </p:cNvPr>
              <p:cNvSpPr>
                <a:spLocks/>
              </p:cNvSpPr>
              <p:nvPr/>
            </p:nvSpPr>
            <p:spPr bwMode="auto">
              <a:xfrm>
                <a:off x="5603875" y="2995613"/>
                <a:ext cx="390525" cy="428625"/>
              </a:xfrm>
              <a:custGeom>
                <a:avLst/>
                <a:gdLst/>
                <a:ahLst/>
                <a:cxnLst>
                  <a:cxn ang="0">
                    <a:pos x="138" y="48"/>
                  </a:cxn>
                  <a:cxn ang="0">
                    <a:pos x="150" y="60"/>
                  </a:cxn>
                  <a:cxn ang="0">
                    <a:pos x="150" y="78"/>
                  </a:cxn>
                  <a:cxn ang="0">
                    <a:pos x="156" y="90"/>
                  </a:cxn>
                  <a:cxn ang="0">
                    <a:pos x="174" y="96"/>
                  </a:cxn>
                  <a:cxn ang="0">
                    <a:pos x="174" y="108"/>
                  </a:cxn>
                  <a:cxn ang="0">
                    <a:pos x="168" y="114"/>
                  </a:cxn>
                  <a:cxn ang="0">
                    <a:pos x="174" y="120"/>
                  </a:cxn>
                  <a:cxn ang="0">
                    <a:pos x="186" y="132"/>
                  </a:cxn>
                  <a:cxn ang="0">
                    <a:pos x="192" y="156"/>
                  </a:cxn>
                  <a:cxn ang="0">
                    <a:pos x="204" y="168"/>
                  </a:cxn>
                  <a:cxn ang="0">
                    <a:pos x="228" y="192"/>
                  </a:cxn>
                  <a:cxn ang="0">
                    <a:pos x="246" y="222"/>
                  </a:cxn>
                  <a:cxn ang="0">
                    <a:pos x="240" y="252"/>
                  </a:cxn>
                  <a:cxn ang="0">
                    <a:pos x="186" y="264"/>
                  </a:cxn>
                  <a:cxn ang="0">
                    <a:pos x="174" y="258"/>
                  </a:cxn>
                  <a:cxn ang="0">
                    <a:pos x="162" y="252"/>
                  </a:cxn>
                  <a:cxn ang="0">
                    <a:pos x="72" y="180"/>
                  </a:cxn>
                  <a:cxn ang="0">
                    <a:pos x="60" y="168"/>
                  </a:cxn>
                  <a:cxn ang="0">
                    <a:pos x="66" y="156"/>
                  </a:cxn>
                  <a:cxn ang="0">
                    <a:pos x="60" y="150"/>
                  </a:cxn>
                  <a:cxn ang="0">
                    <a:pos x="48" y="144"/>
                  </a:cxn>
                  <a:cxn ang="0">
                    <a:pos x="30" y="138"/>
                  </a:cxn>
                  <a:cxn ang="0">
                    <a:pos x="36" y="126"/>
                  </a:cxn>
                  <a:cxn ang="0">
                    <a:pos x="36" y="114"/>
                  </a:cxn>
                  <a:cxn ang="0">
                    <a:pos x="24" y="102"/>
                  </a:cxn>
                  <a:cxn ang="0">
                    <a:pos x="6" y="102"/>
                  </a:cxn>
                  <a:cxn ang="0">
                    <a:pos x="0" y="90"/>
                  </a:cxn>
                  <a:cxn ang="0">
                    <a:pos x="6" y="84"/>
                  </a:cxn>
                  <a:cxn ang="0">
                    <a:pos x="24" y="78"/>
                  </a:cxn>
                  <a:cxn ang="0">
                    <a:pos x="24" y="60"/>
                  </a:cxn>
                  <a:cxn ang="0">
                    <a:pos x="18" y="48"/>
                  </a:cxn>
                  <a:cxn ang="0">
                    <a:pos x="24" y="36"/>
                  </a:cxn>
                  <a:cxn ang="0">
                    <a:pos x="12" y="12"/>
                  </a:cxn>
                  <a:cxn ang="0">
                    <a:pos x="30" y="0"/>
                  </a:cxn>
                  <a:cxn ang="0">
                    <a:pos x="42" y="6"/>
                  </a:cxn>
                  <a:cxn ang="0">
                    <a:pos x="36" y="18"/>
                  </a:cxn>
                  <a:cxn ang="0">
                    <a:pos x="36" y="30"/>
                  </a:cxn>
                  <a:cxn ang="0">
                    <a:pos x="54" y="24"/>
                  </a:cxn>
                  <a:cxn ang="0">
                    <a:pos x="66" y="18"/>
                  </a:cxn>
                  <a:cxn ang="0">
                    <a:pos x="78" y="24"/>
                  </a:cxn>
                  <a:cxn ang="0">
                    <a:pos x="78" y="36"/>
                  </a:cxn>
                  <a:cxn ang="0">
                    <a:pos x="66" y="42"/>
                  </a:cxn>
                  <a:cxn ang="0">
                    <a:pos x="72" y="54"/>
                  </a:cxn>
                  <a:cxn ang="0">
                    <a:pos x="84" y="66"/>
                  </a:cxn>
                  <a:cxn ang="0">
                    <a:pos x="102" y="78"/>
                  </a:cxn>
                  <a:cxn ang="0">
                    <a:pos x="108" y="72"/>
                  </a:cxn>
                  <a:cxn ang="0">
                    <a:pos x="120" y="54"/>
                  </a:cxn>
                  <a:cxn ang="0">
                    <a:pos x="132" y="48"/>
                  </a:cxn>
                </a:cxnLst>
                <a:rect l="0" t="0" r="r" b="b"/>
                <a:pathLst>
                  <a:path w="246" h="270">
                    <a:moveTo>
                      <a:pt x="132" y="48"/>
                    </a:moveTo>
                    <a:lnTo>
                      <a:pt x="138" y="48"/>
                    </a:lnTo>
                    <a:lnTo>
                      <a:pt x="144" y="54"/>
                    </a:lnTo>
                    <a:lnTo>
                      <a:pt x="150" y="60"/>
                    </a:lnTo>
                    <a:lnTo>
                      <a:pt x="150" y="66"/>
                    </a:lnTo>
                    <a:lnTo>
                      <a:pt x="150" y="78"/>
                    </a:lnTo>
                    <a:lnTo>
                      <a:pt x="150" y="90"/>
                    </a:lnTo>
                    <a:lnTo>
                      <a:pt x="156" y="90"/>
                    </a:lnTo>
                    <a:lnTo>
                      <a:pt x="162" y="90"/>
                    </a:lnTo>
                    <a:lnTo>
                      <a:pt x="174" y="96"/>
                    </a:lnTo>
                    <a:lnTo>
                      <a:pt x="180" y="102"/>
                    </a:lnTo>
                    <a:lnTo>
                      <a:pt x="174" y="108"/>
                    </a:lnTo>
                    <a:lnTo>
                      <a:pt x="168" y="108"/>
                    </a:lnTo>
                    <a:lnTo>
                      <a:pt x="168" y="114"/>
                    </a:lnTo>
                    <a:lnTo>
                      <a:pt x="174" y="114"/>
                    </a:lnTo>
                    <a:lnTo>
                      <a:pt x="174" y="120"/>
                    </a:lnTo>
                    <a:lnTo>
                      <a:pt x="180" y="126"/>
                    </a:lnTo>
                    <a:lnTo>
                      <a:pt x="186" y="132"/>
                    </a:lnTo>
                    <a:lnTo>
                      <a:pt x="192" y="144"/>
                    </a:lnTo>
                    <a:lnTo>
                      <a:pt x="192" y="156"/>
                    </a:lnTo>
                    <a:lnTo>
                      <a:pt x="198" y="162"/>
                    </a:lnTo>
                    <a:lnTo>
                      <a:pt x="204" y="168"/>
                    </a:lnTo>
                    <a:lnTo>
                      <a:pt x="210" y="174"/>
                    </a:lnTo>
                    <a:lnTo>
                      <a:pt x="228" y="192"/>
                    </a:lnTo>
                    <a:lnTo>
                      <a:pt x="240" y="210"/>
                    </a:lnTo>
                    <a:lnTo>
                      <a:pt x="246" y="222"/>
                    </a:lnTo>
                    <a:lnTo>
                      <a:pt x="234" y="240"/>
                    </a:lnTo>
                    <a:lnTo>
                      <a:pt x="240" y="252"/>
                    </a:lnTo>
                    <a:lnTo>
                      <a:pt x="228" y="270"/>
                    </a:lnTo>
                    <a:lnTo>
                      <a:pt x="186" y="264"/>
                    </a:lnTo>
                    <a:lnTo>
                      <a:pt x="180" y="258"/>
                    </a:lnTo>
                    <a:lnTo>
                      <a:pt x="174" y="258"/>
                    </a:lnTo>
                    <a:lnTo>
                      <a:pt x="168" y="258"/>
                    </a:lnTo>
                    <a:lnTo>
                      <a:pt x="162" y="252"/>
                    </a:lnTo>
                    <a:lnTo>
                      <a:pt x="78" y="186"/>
                    </a:lnTo>
                    <a:lnTo>
                      <a:pt x="72" y="180"/>
                    </a:lnTo>
                    <a:lnTo>
                      <a:pt x="66" y="174"/>
                    </a:lnTo>
                    <a:lnTo>
                      <a:pt x="60" y="168"/>
                    </a:lnTo>
                    <a:lnTo>
                      <a:pt x="66" y="162"/>
                    </a:lnTo>
                    <a:lnTo>
                      <a:pt x="66" y="156"/>
                    </a:lnTo>
                    <a:lnTo>
                      <a:pt x="66" y="150"/>
                    </a:lnTo>
                    <a:lnTo>
                      <a:pt x="60" y="150"/>
                    </a:lnTo>
                    <a:lnTo>
                      <a:pt x="54" y="150"/>
                    </a:lnTo>
                    <a:lnTo>
                      <a:pt x="48" y="144"/>
                    </a:lnTo>
                    <a:lnTo>
                      <a:pt x="42" y="144"/>
                    </a:lnTo>
                    <a:lnTo>
                      <a:pt x="30" y="138"/>
                    </a:lnTo>
                    <a:lnTo>
                      <a:pt x="30" y="132"/>
                    </a:lnTo>
                    <a:lnTo>
                      <a:pt x="36" y="126"/>
                    </a:lnTo>
                    <a:lnTo>
                      <a:pt x="36" y="120"/>
                    </a:lnTo>
                    <a:lnTo>
                      <a:pt x="36" y="114"/>
                    </a:lnTo>
                    <a:lnTo>
                      <a:pt x="30" y="108"/>
                    </a:lnTo>
                    <a:lnTo>
                      <a:pt x="24" y="102"/>
                    </a:lnTo>
                    <a:lnTo>
                      <a:pt x="18" y="102"/>
                    </a:lnTo>
                    <a:lnTo>
                      <a:pt x="6" y="102"/>
                    </a:lnTo>
                    <a:lnTo>
                      <a:pt x="0" y="96"/>
                    </a:lnTo>
                    <a:lnTo>
                      <a:pt x="0" y="90"/>
                    </a:lnTo>
                    <a:lnTo>
                      <a:pt x="0" y="96"/>
                    </a:lnTo>
                    <a:lnTo>
                      <a:pt x="6" y="84"/>
                    </a:lnTo>
                    <a:lnTo>
                      <a:pt x="18" y="78"/>
                    </a:lnTo>
                    <a:lnTo>
                      <a:pt x="24" y="78"/>
                    </a:lnTo>
                    <a:lnTo>
                      <a:pt x="30" y="66"/>
                    </a:lnTo>
                    <a:lnTo>
                      <a:pt x="24" y="60"/>
                    </a:lnTo>
                    <a:lnTo>
                      <a:pt x="18" y="54"/>
                    </a:lnTo>
                    <a:lnTo>
                      <a:pt x="18" y="48"/>
                    </a:lnTo>
                    <a:lnTo>
                      <a:pt x="18" y="42"/>
                    </a:lnTo>
                    <a:lnTo>
                      <a:pt x="24" y="36"/>
                    </a:lnTo>
                    <a:lnTo>
                      <a:pt x="18" y="18"/>
                    </a:lnTo>
                    <a:lnTo>
                      <a:pt x="12" y="12"/>
                    </a:lnTo>
                    <a:lnTo>
                      <a:pt x="24" y="6"/>
                    </a:lnTo>
                    <a:lnTo>
                      <a:pt x="30" y="0"/>
                    </a:lnTo>
                    <a:lnTo>
                      <a:pt x="36" y="6"/>
                    </a:lnTo>
                    <a:lnTo>
                      <a:pt x="42" y="6"/>
                    </a:lnTo>
                    <a:lnTo>
                      <a:pt x="42" y="12"/>
                    </a:lnTo>
                    <a:lnTo>
                      <a:pt x="36" y="18"/>
                    </a:lnTo>
                    <a:lnTo>
                      <a:pt x="36" y="24"/>
                    </a:lnTo>
                    <a:lnTo>
                      <a:pt x="36" y="30"/>
                    </a:lnTo>
                    <a:lnTo>
                      <a:pt x="48" y="30"/>
                    </a:lnTo>
                    <a:lnTo>
                      <a:pt x="54" y="24"/>
                    </a:lnTo>
                    <a:lnTo>
                      <a:pt x="60" y="18"/>
                    </a:lnTo>
                    <a:lnTo>
                      <a:pt x="66" y="18"/>
                    </a:lnTo>
                    <a:lnTo>
                      <a:pt x="72" y="24"/>
                    </a:lnTo>
                    <a:lnTo>
                      <a:pt x="78" y="24"/>
                    </a:lnTo>
                    <a:lnTo>
                      <a:pt x="78" y="30"/>
                    </a:lnTo>
                    <a:lnTo>
                      <a:pt x="78" y="36"/>
                    </a:lnTo>
                    <a:lnTo>
                      <a:pt x="72" y="36"/>
                    </a:lnTo>
                    <a:lnTo>
                      <a:pt x="66" y="42"/>
                    </a:lnTo>
                    <a:lnTo>
                      <a:pt x="66" y="48"/>
                    </a:lnTo>
                    <a:lnTo>
                      <a:pt x="72" y="54"/>
                    </a:lnTo>
                    <a:lnTo>
                      <a:pt x="78" y="60"/>
                    </a:lnTo>
                    <a:lnTo>
                      <a:pt x="84" y="66"/>
                    </a:lnTo>
                    <a:lnTo>
                      <a:pt x="96" y="72"/>
                    </a:lnTo>
                    <a:lnTo>
                      <a:pt x="102" y="78"/>
                    </a:lnTo>
                    <a:lnTo>
                      <a:pt x="108" y="78"/>
                    </a:lnTo>
                    <a:lnTo>
                      <a:pt x="108" y="72"/>
                    </a:lnTo>
                    <a:lnTo>
                      <a:pt x="114" y="66"/>
                    </a:lnTo>
                    <a:lnTo>
                      <a:pt x="120" y="54"/>
                    </a:lnTo>
                    <a:lnTo>
                      <a:pt x="126" y="48"/>
                    </a:lnTo>
                    <a:lnTo>
                      <a:pt x="132" y="48"/>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4" name="Freeform 823">
                <a:extLst>
                  <a:ext uri="{FF2B5EF4-FFF2-40B4-BE49-F238E27FC236}">
                    <a16:creationId xmlns:a16="http://schemas.microsoft.com/office/drawing/2014/main" xmlns="" id="{FEE8BABD-BED8-3C43-80A1-0997CC651A87}"/>
                  </a:ext>
                </a:extLst>
              </p:cNvPr>
              <p:cNvSpPr>
                <a:spLocks/>
              </p:cNvSpPr>
              <p:nvPr/>
            </p:nvSpPr>
            <p:spPr bwMode="auto">
              <a:xfrm>
                <a:off x="6003925" y="3595688"/>
                <a:ext cx="476250" cy="476250"/>
              </a:xfrm>
              <a:custGeom>
                <a:avLst/>
                <a:gdLst/>
                <a:ahLst/>
                <a:cxnLst>
                  <a:cxn ang="0">
                    <a:pos x="42" y="120"/>
                  </a:cxn>
                  <a:cxn ang="0">
                    <a:pos x="42" y="102"/>
                  </a:cxn>
                  <a:cxn ang="0">
                    <a:pos x="54" y="84"/>
                  </a:cxn>
                  <a:cxn ang="0">
                    <a:pos x="78" y="66"/>
                  </a:cxn>
                  <a:cxn ang="0">
                    <a:pos x="84" y="36"/>
                  </a:cxn>
                  <a:cxn ang="0">
                    <a:pos x="102" y="18"/>
                  </a:cxn>
                  <a:cxn ang="0">
                    <a:pos x="120" y="24"/>
                  </a:cxn>
                  <a:cxn ang="0">
                    <a:pos x="132" y="0"/>
                  </a:cxn>
                  <a:cxn ang="0">
                    <a:pos x="150" y="6"/>
                  </a:cxn>
                  <a:cxn ang="0">
                    <a:pos x="150" y="24"/>
                  </a:cxn>
                  <a:cxn ang="0">
                    <a:pos x="168" y="36"/>
                  </a:cxn>
                  <a:cxn ang="0">
                    <a:pos x="192" y="54"/>
                  </a:cxn>
                  <a:cxn ang="0">
                    <a:pos x="246" y="54"/>
                  </a:cxn>
                  <a:cxn ang="0">
                    <a:pos x="246" y="102"/>
                  </a:cxn>
                  <a:cxn ang="0">
                    <a:pos x="228" y="114"/>
                  </a:cxn>
                  <a:cxn ang="0">
                    <a:pos x="240" y="138"/>
                  </a:cxn>
                  <a:cxn ang="0">
                    <a:pos x="270" y="162"/>
                  </a:cxn>
                  <a:cxn ang="0">
                    <a:pos x="294" y="162"/>
                  </a:cxn>
                  <a:cxn ang="0">
                    <a:pos x="300" y="180"/>
                  </a:cxn>
                  <a:cxn ang="0">
                    <a:pos x="282" y="192"/>
                  </a:cxn>
                  <a:cxn ang="0">
                    <a:pos x="294" y="198"/>
                  </a:cxn>
                  <a:cxn ang="0">
                    <a:pos x="270" y="216"/>
                  </a:cxn>
                  <a:cxn ang="0">
                    <a:pos x="258" y="234"/>
                  </a:cxn>
                  <a:cxn ang="0">
                    <a:pos x="258" y="252"/>
                  </a:cxn>
                  <a:cxn ang="0">
                    <a:pos x="240" y="264"/>
                  </a:cxn>
                  <a:cxn ang="0">
                    <a:pos x="210" y="258"/>
                  </a:cxn>
                  <a:cxn ang="0">
                    <a:pos x="186" y="264"/>
                  </a:cxn>
                  <a:cxn ang="0">
                    <a:pos x="156" y="288"/>
                  </a:cxn>
                  <a:cxn ang="0">
                    <a:pos x="138" y="276"/>
                  </a:cxn>
                  <a:cxn ang="0">
                    <a:pos x="120" y="288"/>
                  </a:cxn>
                  <a:cxn ang="0">
                    <a:pos x="90" y="288"/>
                  </a:cxn>
                  <a:cxn ang="0">
                    <a:pos x="72" y="294"/>
                  </a:cxn>
                  <a:cxn ang="0">
                    <a:pos x="54" y="282"/>
                  </a:cxn>
                  <a:cxn ang="0">
                    <a:pos x="36" y="294"/>
                  </a:cxn>
                  <a:cxn ang="0">
                    <a:pos x="0" y="288"/>
                  </a:cxn>
                  <a:cxn ang="0">
                    <a:pos x="12" y="264"/>
                  </a:cxn>
                  <a:cxn ang="0">
                    <a:pos x="24" y="252"/>
                  </a:cxn>
                  <a:cxn ang="0">
                    <a:pos x="36" y="228"/>
                  </a:cxn>
                  <a:cxn ang="0">
                    <a:pos x="24" y="210"/>
                  </a:cxn>
                  <a:cxn ang="0">
                    <a:pos x="30" y="192"/>
                  </a:cxn>
                  <a:cxn ang="0">
                    <a:pos x="42" y="174"/>
                  </a:cxn>
                  <a:cxn ang="0">
                    <a:pos x="36" y="156"/>
                  </a:cxn>
                  <a:cxn ang="0">
                    <a:pos x="30" y="132"/>
                  </a:cxn>
                </a:cxnLst>
                <a:rect l="0" t="0" r="r" b="b"/>
                <a:pathLst>
                  <a:path w="300" h="300">
                    <a:moveTo>
                      <a:pt x="24" y="126"/>
                    </a:moveTo>
                    <a:lnTo>
                      <a:pt x="36" y="126"/>
                    </a:lnTo>
                    <a:lnTo>
                      <a:pt x="42" y="120"/>
                    </a:lnTo>
                    <a:lnTo>
                      <a:pt x="48" y="114"/>
                    </a:lnTo>
                    <a:lnTo>
                      <a:pt x="42" y="108"/>
                    </a:lnTo>
                    <a:lnTo>
                      <a:pt x="42" y="102"/>
                    </a:lnTo>
                    <a:lnTo>
                      <a:pt x="42" y="96"/>
                    </a:lnTo>
                    <a:lnTo>
                      <a:pt x="48" y="90"/>
                    </a:lnTo>
                    <a:lnTo>
                      <a:pt x="54" y="84"/>
                    </a:lnTo>
                    <a:lnTo>
                      <a:pt x="60" y="78"/>
                    </a:lnTo>
                    <a:lnTo>
                      <a:pt x="66" y="78"/>
                    </a:lnTo>
                    <a:lnTo>
                      <a:pt x="78" y="66"/>
                    </a:lnTo>
                    <a:lnTo>
                      <a:pt x="84" y="60"/>
                    </a:lnTo>
                    <a:lnTo>
                      <a:pt x="84" y="54"/>
                    </a:lnTo>
                    <a:lnTo>
                      <a:pt x="84" y="36"/>
                    </a:lnTo>
                    <a:lnTo>
                      <a:pt x="90" y="30"/>
                    </a:lnTo>
                    <a:lnTo>
                      <a:pt x="96" y="18"/>
                    </a:lnTo>
                    <a:lnTo>
                      <a:pt x="102" y="18"/>
                    </a:lnTo>
                    <a:lnTo>
                      <a:pt x="108" y="24"/>
                    </a:lnTo>
                    <a:lnTo>
                      <a:pt x="114" y="24"/>
                    </a:lnTo>
                    <a:lnTo>
                      <a:pt x="120" y="24"/>
                    </a:lnTo>
                    <a:lnTo>
                      <a:pt x="126" y="12"/>
                    </a:lnTo>
                    <a:lnTo>
                      <a:pt x="126" y="6"/>
                    </a:lnTo>
                    <a:lnTo>
                      <a:pt x="132" y="0"/>
                    </a:lnTo>
                    <a:lnTo>
                      <a:pt x="138" y="0"/>
                    </a:lnTo>
                    <a:lnTo>
                      <a:pt x="144" y="0"/>
                    </a:lnTo>
                    <a:lnTo>
                      <a:pt x="150" y="6"/>
                    </a:lnTo>
                    <a:lnTo>
                      <a:pt x="150" y="12"/>
                    </a:lnTo>
                    <a:lnTo>
                      <a:pt x="150" y="18"/>
                    </a:lnTo>
                    <a:lnTo>
                      <a:pt x="150" y="24"/>
                    </a:lnTo>
                    <a:lnTo>
                      <a:pt x="156" y="30"/>
                    </a:lnTo>
                    <a:lnTo>
                      <a:pt x="162" y="30"/>
                    </a:lnTo>
                    <a:lnTo>
                      <a:pt x="168" y="36"/>
                    </a:lnTo>
                    <a:lnTo>
                      <a:pt x="174" y="42"/>
                    </a:lnTo>
                    <a:lnTo>
                      <a:pt x="180" y="48"/>
                    </a:lnTo>
                    <a:lnTo>
                      <a:pt x="192" y="54"/>
                    </a:lnTo>
                    <a:lnTo>
                      <a:pt x="210" y="54"/>
                    </a:lnTo>
                    <a:lnTo>
                      <a:pt x="234" y="54"/>
                    </a:lnTo>
                    <a:lnTo>
                      <a:pt x="246" y="54"/>
                    </a:lnTo>
                    <a:lnTo>
                      <a:pt x="246" y="72"/>
                    </a:lnTo>
                    <a:lnTo>
                      <a:pt x="246" y="90"/>
                    </a:lnTo>
                    <a:lnTo>
                      <a:pt x="246" y="102"/>
                    </a:lnTo>
                    <a:lnTo>
                      <a:pt x="240" y="108"/>
                    </a:lnTo>
                    <a:lnTo>
                      <a:pt x="234" y="114"/>
                    </a:lnTo>
                    <a:lnTo>
                      <a:pt x="228" y="114"/>
                    </a:lnTo>
                    <a:lnTo>
                      <a:pt x="228" y="120"/>
                    </a:lnTo>
                    <a:lnTo>
                      <a:pt x="234" y="132"/>
                    </a:lnTo>
                    <a:lnTo>
                      <a:pt x="240" y="138"/>
                    </a:lnTo>
                    <a:lnTo>
                      <a:pt x="252" y="156"/>
                    </a:lnTo>
                    <a:lnTo>
                      <a:pt x="258" y="162"/>
                    </a:lnTo>
                    <a:lnTo>
                      <a:pt x="270" y="162"/>
                    </a:lnTo>
                    <a:lnTo>
                      <a:pt x="276" y="162"/>
                    </a:lnTo>
                    <a:lnTo>
                      <a:pt x="282" y="156"/>
                    </a:lnTo>
                    <a:lnTo>
                      <a:pt x="294" y="162"/>
                    </a:lnTo>
                    <a:lnTo>
                      <a:pt x="294" y="168"/>
                    </a:lnTo>
                    <a:lnTo>
                      <a:pt x="300" y="174"/>
                    </a:lnTo>
                    <a:lnTo>
                      <a:pt x="300" y="180"/>
                    </a:lnTo>
                    <a:lnTo>
                      <a:pt x="294" y="186"/>
                    </a:lnTo>
                    <a:lnTo>
                      <a:pt x="288" y="186"/>
                    </a:lnTo>
                    <a:lnTo>
                      <a:pt x="282" y="192"/>
                    </a:lnTo>
                    <a:lnTo>
                      <a:pt x="282" y="198"/>
                    </a:lnTo>
                    <a:lnTo>
                      <a:pt x="288" y="198"/>
                    </a:lnTo>
                    <a:lnTo>
                      <a:pt x="294" y="198"/>
                    </a:lnTo>
                    <a:lnTo>
                      <a:pt x="294" y="204"/>
                    </a:lnTo>
                    <a:lnTo>
                      <a:pt x="282" y="216"/>
                    </a:lnTo>
                    <a:lnTo>
                      <a:pt x="270" y="216"/>
                    </a:lnTo>
                    <a:lnTo>
                      <a:pt x="264" y="222"/>
                    </a:lnTo>
                    <a:lnTo>
                      <a:pt x="258" y="228"/>
                    </a:lnTo>
                    <a:lnTo>
                      <a:pt x="258" y="234"/>
                    </a:lnTo>
                    <a:lnTo>
                      <a:pt x="258" y="240"/>
                    </a:lnTo>
                    <a:lnTo>
                      <a:pt x="258" y="246"/>
                    </a:lnTo>
                    <a:lnTo>
                      <a:pt x="258" y="252"/>
                    </a:lnTo>
                    <a:lnTo>
                      <a:pt x="258" y="258"/>
                    </a:lnTo>
                    <a:lnTo>
                      <a:pt x="252" y="264"/>
                    </a:lnTo>
                    <a:lnTo>
                      <a:pt x="240" y="264"/>
                    </a:lnTo>
                    <a:lnTo>
                      <a:pt x="234" y="264"/>
                    </a:lnTo>
                    <a:lnTo>
                      <a:pt x="228" y="264"/>
                    </a:lnTo>
                    <a:lnTo>
                      <a:pt x="210" y="258"/>
                    </a:lnTo>
                    <a:lnTo>
                      <a:pt x="204" y="258"/>
                    </a:lnTo>
                    <a:lnTo>
                      <a:pt x="198" y="258"/>
                    </a:lnTo>
                    <a:lnTo>
                      <a:pt x="186" y="264"/>
                    </a:lnTo>
                    <a:lnTo>
                      <a:pt x="174" y="270"/>
                    </a:lnTo>
                    <a:lnTo>
                      <a:pt x="162" y="288"/>
                    </a:lnTo>
                    <a:lnTo>
                      <a:pt x="156" y="288"/>
                    </a:lnTo>
                    <a:lnTo>
                      <a:pt x="150" y="282"/>
                    </a:lnTo>
                    <a:lnTo>
                      <a:pt x="144" y="276"/>
                    </a:lnTo>
                    <a:lnTo>
                      <a:pt x="138" y="276"/>
                    </a:lnTo>
                    <a:lnTo>
                      <a:pt x="132" y="276"/>
                    </a:lnTo>
                    <a:lnTo>
                      <a:pt x="126" y="276"/>
                    </a:lnTo>
                    <a:lnTo>
                      <a:pt x="120" y="288"/>
                    </a:lnTo>
                    <a:lnTo>
                      <a:pt x="114" y="288"/>
                    </a:lnTo>
                    <a:lnTo>
                      <a:pt x="108" y="288"/>
                    </a:lnTo>
                    <a:lnTo>
                      <a:pt x="90" y="288"/>
                    </a:lnTo>
                    <a:lnTo>
                      <a:pt x="78" y="294"/>
                    </a:lnTo>
                    <a:lnTo>
                      <a:pt x="72" y="300"/>
                    </a:lnTo>
                    <a:lnTo>
                      <a:pt x="72" y="294"/>
                    </a:lnTo>
                    <a:lnTo>
                      <a:pt x="66" y="288"/>
                    </a:lnTo>
                    <a:lnTo>
                      <a:pt x="60" y="282"/>
                    </a:lnTo>
                    <a:lnTo>
                      <a:pt x="54" y="282"/>
                    </a:lnTo>
                    <a:lnTo>
                      <a:pt x="48" y="282"/>
                    </a:lnTo>
                    <a:lnTo>
                      <a:pt x="42" y="288"/>
                    </a:lnTo>
                    <a:lnTo>
                      <a:pt x="36" y="294"/>
                    </a:lnTo>
                    <a:lnTo>
                      <a:pt x="24" y="300"/>
                    </a:lnTo>
                    <a:lnTo>
                      <a:pt x="18" y="294"/>
                    </a:lnTo>
                    <a:lnTo>
                      <a:pt x="0" y="288"/>
                    </a:lnTo>
                    <a:lnTo>
                      <a:pt x="0" y="282"/>
                    </a:lnTo>
                    <a:lnTo>
                      <a:pt x="6" y="270"/>
                    </a:lnTo>
                    <a:lnTo>
                      <a:pt x="12" y="264"/>
                    </a:lnTo>
                    <a:lnTo>
                      <a:pt x="18" y="258"/>
                    </a:lnTo>
                    <a:lnTo>
                      <a:pt x="24" y="258"/>
                    </a:lnTo>
                    <a:lnTo>
                      <a:pt x="24" y="252"/>
                    </a:lnTo>
                    <a:lnTo>
                      <a:pt x="30" y="240"/>
                    </a:lnTo>
                    <a:lnTo>
                      <a:pt x="36" y="234"/>
                    </a:lnTo>
                    <a:lnTo>
                      <a:pt x="36" y="228"/>
                    </a:lnTo>
                    <a:lnTo>
                      <a:pt x="30" y="222"/>
                    </a:lnTo>
                    <a:lnTo>
                      <a:pt x="30" y="216"/>
                    </a:lnTo>
                    <a:lnTo>
                      <a:pt x="24" y="210"/>
                    </a:lnTo>
                    <a:lnTo>
                      <a:pt x="24" y="204"/>
                    </a:lnTo>
                    <a:lnTo>
                      <a:pt x="30" y="198"/>
                    </a:lnTo>
                    <a:lnTo>
                      <a:pt x="30" y="192"/>
                    </a:lnTo>
                    <a:lnTo>
                      <a:pt x="42" y="186"/>
                    </a:lnTo>
                    <a:lnTo>
                      <a:pt x="42" y="180"/>
                    </a:lnTo>
                    <a:lnTo>
                      <a:pt x="42" y="174"/>
                    </a:lnTo>
                    <a:lnTo>
                      <a:pt x="42" y="168"/>
                    </a:lnTo>
                    <a:lnTo>
                      <a:pt x="36" y="162"/>
                    </a:lnTo>
                    <a:lnTo>
                      <a:pt x="36" y="156"/>
                    </a:lnTo>
                    <a:lnTo>
                      <a:pt x="36" y="150"/>
                    </a:lnTo>
                    <a:lnTo>
                      <a:pt x="30" y="144"/>
                    </a:lnTo>
                    <a:lnTo>
                      <a:pt x="30" y="132"/>
                    </a:lnTo>
                    <a:lnTo>
                      <a:pt x="30" y="126"/>
                    </a:lnTo>
                    <a:lnTo>
                      <a:pt x="24" y="12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5" name="Freeform 838">
                <a:extLst>
                  <a:ext uri="{FF2B5EF4-FFF2-40B4-BE49-F238E27FC236}">
                    <a16:creationId xmlns:a16="http://schemas.microsoft.com/office/drawing/2014/main" xmlns="" id="{E3528402-949E-3C4B-A1AE-5B9406F4A503}"/>
                  </a:ext>
                </a:extLst>
              </p:cNvPr>
              <p:cNvSpPr>
                <a:spLocks/>
              </p:cNvSpPr>
              <p:nvPr/>
            </p:nvSpPr>
            <p:spPr bwMode="auto">
              <a:xfrm>
                <a:off x="4241800" y="3481388"/>
                <a:ext cx="485775" cy="371475"/>
              </a:xfrm>
              <a:custGeom>
                <a:avLst/>
                <a:gdLst/>
                <a:ahLst/>
                <a:cxnLst>
                  <a:cxn ang="0">
                    <a:pos x="66" y="0"/>
                  </a:cxn>
                  <a:cxn ang="0">
                    <a:pos x="96" y="6"/>
                  </a:cxn>
                  <a:cxn ang="0">
                    <a:pos x="162" y="12"/>
                  </a:cxn>
                  <a:cxn ang="0">
                    <a:pos x="306" y="24"/>
                  </a:cxn>
                  <a:cxn ang="0">
                    <a:pos x="306" y="48"/>
                  </a:cxn>
                  <a:cxn ang="0">
                    <a:pos x="288" y="66"/>
                  </a:cxn>
                  <a:cxn ang="0">
                    <a:pos x="282" y="114"/>
                  </a:cxn>
                  <a:cxn ang="0">
                    <a:pos x="294" y="126"/>
                  </a:cxn>
                  <a:cxn ang="0">
                    <a:pos x="300" y="138"/>
                  </a:cxn>
                  <a:cxn ang="0">
                    <a:pos x="294" y="144"/>
                  </a:cxn>
                  <a:cxn ang="0">
                    <a:pos x="288" y="204"/>
                  </a:cxn>
                  <a:cxn ang="0">
                    <a:pos x="252" y="216"/>
                  </a:cxn>
                  <a:cxn ang="0">
                    <a:pos x="174" y="234"/>
                  </a:cxn>
                  <a:cxn ang="0">
                    <a:pos x="156" y="234"/>
                  </a:cxn>
                  <a:cxn ang="0">
                    <a:pos x="96" y="228"/>
                  </a:cxn>
                  <a:cxn ang="0">
                    <a:pos x="66" y="222"/>
                  </a:cxn>
                  <a:cxn ang="0">
                    <a:pos x="66" y="180"/>
                  </a:cxn>
                  <a:cxn ang="0">
                    <a:pos x="0" y="90"/>
                  </a:cxn>
                  <a:cxn ang="0">
                    <a:pos x="6" y="90"/>
                  </a:cxn>
                  <a:cxn ang="0">
                    <a:pos x="12" y="84"/>
                  </a:cxn>
                  <a:cxn ang="0">
                    <a:pos x="18" y="78"/>
                  </a:cxn>
                  <a:cxn ang="0">
                    <a:pos x="36" y="78"/>
                  </a:cxn>
                  <a:cxn ang="0">
                    <a:pos x="42" y="78"/>
                  </a:cxn>
                  <a:cxn ang="0">
                    <a:pos x="48" y="84"/>
                  </a:cxn>
                  <a:cxn ang="0">
                    <a:pos x="48" y="90"/>
                  </a:cxn>
                  <a:cxn ang="0">
                    <a:pos x="60" y="96"/>
                  </a:cxn>
                  <a:cxn ang="0">
                    <a:pos x="72" y="96"/>
                  </a:cxn>
                  <a:cxn ang="0">
                    <a:pos x="84" y="90"/>
                  </a:cxn>
                  <a:cxn ang="0">
                    <a:pos x="84" y="84"/>
                  </a:cxn>
                  <a:cxn ang="0">
                    <a:pos x="78" y="78"/>
                  </a:cxn>
                  <a:cxn ang="0">
                    <a:pos x="78" y="72"/>
                  </a:cxn>
                  <a:cxn ang="0">
                    <a:pos x="78" y="66"/>
                  </a:cxn>
                  <a:cxn ang="0">
                    <a:pos x="84" y="66"/>
                  </a:cxn>
                  <a:cxn ang="0">
                    <a:pos x="90" y="66"/>
                  </a:cxn>
                  <a:cxn ang="0">
                    <a:pos x="90" y="60"/>
                  </a:cxn>
                  <a:cxn ang="0">
                    <a:pos x="84" y="54"/>
                  </a:cxn>
                  <a:cxn ang="0">
                    <a:pos x="84" y="36"/>
                  </a:cxn>
                  <a:cxn ang="0">
                    <a:pos x="84" y="30"/>
                  </a:cxn>
                  <a:cxn ang="0">
                    <a:pos x="84" y="24"/>
                  </a:cxn>
                  <a:cxn ang="0">
                    <a:pos x="78" y="24"/>
                  </a:cxn>
                  <a:cxn ang="0">
                    <a:pos x="78" y="18"/>
                  </a:cxn>
                  <a:cxn ang="0">
                    <a:pos x="72" y="6"/>
                  </a:cxn>
                  <a:cxn ang="0">
                    <a:pos x="66" y="0"/>
                  </a:cxn>
                </a:cxnLst>
                <a:rect l="0" t="0" r="r" b="b"/>
                <a:pathLst>
                  <a:path w="306" h="234">
                    <a:moveTo>
                      <a:pt x="66" y="0"/>
                    </a:moveTo>
                    <a:lnTo>
                      <a:pt x="96" y="6"/>
                    </a:lnTo>
                    <a:lnTo>
                      <a:pt x="162" y="12"/>
                    </a:lnTo>
                    <a:lnTo>
                      <a:pt x="306" y="24"/>
                    </a:lnTo>
                    <a:lnTo>
                      <a:pt x="306" y="48"/>
                    </a:lnTo>
                    <a:lnTo>
                      <a:pt x="288" y="66"/>
                    </a:lnTo>
                    <a:lnTo>
                      <a:pt x="282" y="114"/>
                    </a:lnTo>
                    <a:lnTo>
                      <a:pt x="294" y="126"/>
                    </a:lnTo>
                    <a:lnTo>
                      <a:pt x="300" y="138"/>
                    </a:lnTo>
                    <a:lnTo>
                      <a:pt x="294" y="144"/>
                    </a:lnTo>
                    <a:lnTo>
                      <a:pt x="288" y="204"/>
                    </a:lnTo>
                    <a:lnTo>
                      <a:pt x="252" y="216"/>
                    </a:lnTo>
                    <a:lnTo>
                      <a:pt x="174" y="234"/>
                    </a:lnTo>
                    <a:lnTo>
                      <a:pt x="156" y="234"/>
                    </a:lnTo>
                    <a:lnTo>
                      <a:pt x="96" y="228"/>
                    </a:lnTo>
                    <a:lnTo>
                      <a:pt x="66" y="222"/>
                    </a:lnTo>
                    <a:lnTo>
                      <a:pt x="66" y="180"/>
                    </a:lnTo>
                    <a:lnTo>
                      <a:pt x="0" y="90"/>
                    </a:lnTo>
                    <a:lnTo>
                      <a:pt x="6" y="90"/>
                    </a:lnTo>
                    <a:lnTo>
                      <a:pt x="12" y="84"/>
                    </a:lnTo>
                    <a:lnTo>
                      <a:pt x="18" y="78"/>
                    </a:lnTo>
                    <a:lnTo>
                      <a:pt x="36" y="78"/>
                    </a:lnTo>
                    <a:lnTo>
                      <a:pt x="42" y="78"/>
                    </a:lnTo>
                    <a:lnTo>
                      <a:pt x="48" y="84"/>
                    </a:lnTo>
                    <a:lnTo>
                      <a:pt x="48" y="90"/>
                    </a:lnTo>
                    <a:lnTo>
                      <a:pt x="60" y="96"/>
                    </a:lnTo>
                    <a:lnTo>
                      <a:pt x="72" y="96"/>
                    </a:lnTo>
                    <a:lnTo>
                      <a:pt x="84" y="90"/>
                    </a:lnTo>
                    <a:lnTo>
                      <a:pt x="84" y="84"/>
                    </a:lnTo>
                    <a:lnTo>
                      <a:pt x="78" y="78"/>
                    </a:lnTo>
                    <a:lnTo>
                      <a:pt x="78" y="72"/>
                    </a:lnTo>
                    <a:lnTo>
                      <a:pt x="78" y="66"/>
                    </a:lnTo>
                    <a:lnTo>
                      <a:pt x="84" y="66"/>
                    </a:lnTo>
                    <a:lnTo>
                      <a:pt x="90" y="66"/>
                    </a:lnTo>
                    <a:lnTo>
                      <a:pt x="90" y="60"/>
                    </a:lnTo>
                    <a:lnTo>
                      <a:pt x="84" y="54"/>
                    </a:lnTo>
                    <a:lnTo>
                      <a:pt x="84" y="36"/>
                    </a:lnTo>
                    <a:lnTo>
                      <a:pt x="84" y="30"/>
                    </a:lnTo>
                    <a:lnTo>
                      <a:pt x="84" y="24"/>
                    </a:lnTo>
                    <a:lnTo>
                      <a:pt x="78" y="24"/>
                    </a:lnTo>
                    <a:lnTo>
                      <a:pt x="78" y="18"/>
                    </a:lnTo>
                    <a:lnTo>
                      <a:pt x="72" y="6"/>
                    </a:lnTo>
                    <a:lnTo>
                      <a:pt x="6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6" name="Freeform 841">
                <a:extLst>
                  <a:ext uri="{FF2B5EF4-FFF2-40B4-BE49-F238E27FC236}">
                    <a16:creationId xmlns:a16="http://schemas.microsoft.com/office/drawing/2014/main" xmlns="" id="{1E56872F-A5F2-2B44-B12A-A4E77AD55F81}"/>
                  </a:ext>
                </a:extLst>
              </p:cNvPr>
              <p:cNvSpPr>
                <a:spLocks/>
              </p:cNvSpPr>
              <p:nvPr/>
            </p:nvSpPr>
            <p:spPr bwMode="auto">
              <a:xfrm>
                <a:off x="4613275" y="3805238"/>
                <a:ext cx="333375" cy="447675"/>
              </a:xfrm>
              <a:custGeom>
                <a:avLst/>
                <a:gdLst/>
                <a:ahLst/>
                <a:cxnLst>
                  <a:cxn ang="0">
                    <a:pos x="114" y="282"/>
                  </a:cxn>
                  <a:cxn ang="0">
                    <a:pos x="114" y="270"/>
                  </a:cxn>
                  <a:cxn ang="0">
                    <a:pos x="108" y="270"/>
                  </a:cxn>
                  <a:cxn ang="0">
                    <a:pos x="30" y="264"/>
                  </a:cxn>
                  <a:cxn ang="0">
                    <a:pos x="18" y="144"/>
                  </a:cxn>
                  <a:cxn ang="0">
                    <a:pos x="18" y="120"/>
                  </a:cxn>
                  <a:cxn ang="0">
                    <a:pos x="12" y="54"/>
                  </a:cxn>
                  <a:cxn ang="0">
                    <a:pos x="6" y="60"/>
                  </a:cxn>
                  <a:cxn ang="0">
                    <a:pos x="0" y="36"/>
                  </a:cxn>
                  <a:cxn ang="0">
                    <a:pos x="12" y="24"/>
                  </a:cxn>
                  <a:cxn ang="0">
                    <a:pos x="18" y="12"/>
                  </a:cxn>
                  <a:cxn ang="0">
                    <a:pos x="54" y="0"/>
                  </a:cxn>
                  <a:cxn ang="0">
                    <a:pos x="72" y="30"/>
                  </a:cxn>
                  <a:cxn ang="0">
                    <a:pos x="90" y="42"/>
                  </a:cxn>
                  <a:cxn ang="0">
                    <a:pos x="156" y="54"/>
                  </a:cxn>
                  <a:cxn ang="0">
                    <a:pos x="156" y="90"/>
                  </a:cxn>
                  <a:cxn ang="0">
                    <a:pos x="168" y="132"/>
                  </a:cxn>
                  <a:cxn ang="0">
                    <a:pos x="174" y="138"/>
                  </a:cxn>
                  <a:cxn ang="0">
                    <a:pos x="210" y="174"/>
                  </a:cxn>
                  <a:cxn ang="0">
                    <a:pos x="204" y="186"/>
                  </a:cxn>
                  <a:cxn ang="0">
                    <a:pos x="198" y="198"/>
                  </a:cxn>
                  <a:cxn ang="0">
                    <a:pos x="192" y="222"/>
                  </a:cxn>
                  <a:cxn ang="0">
                    <a:pos x="180" y="234"/>
                  </a:cxn>
                  <a:cxn ang="0">
                    <a:pos x="168" y="240"/>
                  </a:cxn>
                  <a:cxn ang="0">
                    <a:pos x="156" y="252"/>
                  </a:cxn>
                  <a:cxn ang="0">
                    <a:pos x="144" y="258"/>
                  </a:cxn>
                  <a:cxn ang="0">
                    <a:pos x="138" y="252"/>
                  </a:cxn>
                  <a:cxn ang="0">
                    <a:pos x="132" y="246"/>
                  </a:cxn>
                  <a:cxn ang="0">
                    <a:pos x="126" y="240"/>
                  </a:cxn>
                  <a:cxn ang="0">
                    <a:pos x="120" y="240"/>
                  </a:cxn>
                  <a:cxn ang="0">
                    <a:pos x="114" y="234"/>
                  </a:cxn>
                  <a:cxn ang="0">
                    <a:pos x="114" y="240"/>
                  </a:cxn>
                  <a:cxn ang="0">
                    <a:pos x="114" y="252"/>
                  </a:cxn>
                  <a:cxn ang="0">
                    <a:pos x="120" y="258"/>
                  </a:cxn>
                  <a:cxn ang="0">
                    <a:pos x="126" y="264"/>
                  </a:cxn>
                  <a:cxn ang="0">
                    <a:pos x="120" y="276"/>
                  </a:cxn>
                  <a:cxn ang="0">
                    <a:pos x="114" y="282"/>
                  </a:cxn>
                </a:cxnLst>
                <a:rect l="0" t="0" r="r" b="b"/>
                <a:pathLst>
                  <a:path w="210" h="282">
                    <a:moveTo>
                      <a:pt x="114" y="282"/>
                    </a:moveTo>
                    <a:lnTo>
                      <a:pt x="114" y="270"/>
                    </a:lnTo>
                    <a:lnTo>
                      <a:pt x="108" y="270"/>
                    </a:lnTo>
                    <a:lnTo>
                      <a:pt x="30" y="264"/>
                    </a:lnTo>
                    <a:lnTo>
                      <a:pt x="18" y="144"/>
                    </a:lnTo>
                    <a:lnTo>
                      <a:pt x="18" y="120"/>
                    </a:lnTo>
                    <a:lnTo>
                      <a:pt x="12" y="54"/>
                    </a:lnTo>
                    <a:lnTo>
                      <a:pt x="6" y="60"/>
                    </a:lnTo>
                    <a:lnTo>
                      <a:pt x="0" y="36"/>
                    </a:lnTo>
                    <a:lnTo>
                      <a:pt x="12" y="24"/>
                    </a:lnTo>
                    <a:lnTo>
                      <a:pt x="18" y="12"/>
                    </a:lnTo>
                    <a:lnTo>
                      <a:pt x="54" y="0"/>
                    </a:lnTo>
                    <a:lnTo>
                      <a:pt x="72" y="30"/>
                    </a:lnTo>
                    <a:lnTo>
                      <a:pt x="90" y="42"/>
                    </a:lnTo>
                    <a:lnTo>
                      <a:pt x="156" y="54"/>
                    </a:lnTo>
                    <a:lnTo>
                      <a:pt x="156" y="90"/>
                    </a:lnTo>
                    <a:lnTo>
                      <a:pt x="168" y="132"/>
                    </a:lnTo>
                    <a:lnTo>
                      <a:pt x="174" y="138"/>
                    </a:lnTo>
                    <a:lnTo>
                      <a:pt x="210" y="174"/>
                    </a:lnTo>
                    <a:lnTo>
                      <a:pt x="204" y="186"/>
                    </a:lnTo>
                    <a:lnTo>
                      <a:pt x="198" y="198"/>
                    </a:lnTo>
                    <a:lnTo>
                      <a:pt x="192" y="222"/>
                    </a:lnTo>
                    <a:lnTo>
                      <a:pt x="180" y="234"/>
                    </a:lnTo>
                    <a:lnTo>
                      <a:pt x="168" y="240"/>
                    </a:lnTo>
                    <a:lnTo>
                      <a:pt x="156" y="252"/>
                    </a:lnTo>
                    <a:lnTo>
                      <a:pt x="144" y="258"/>
                    </a:lnTo>
                    <a:lnTo>
                      <a:pt x="138" y="252"/>
                    </a:lnTo>
                    <a:lnTo>
                      <a:pt x="132" y="246"/>
                    </a:lnTo>
                    <a:lnTo>
                      <a:pt x="126" y="240"/>
                    </a:lnTo>
                    <a:lnTo>
                      <a:pt x="120" y="240"/>
                    </a:lnTo>
                    <a:lnTo>
                      <a:pt x="114" y="234"/>
                    </a:lnTo>
                    <a:lnTo>
                      <a:pt x="114" y="240"/>
                    </a:lnTo>
                    <a:lnTo>
                      <a:pt x="114" y="252"/>
                    </a:lnTo>
                    <a:lnTo>
                      <a:pt x="120" y="258"/>
                    </a:lnTo>
                    <a:lnTo>
                      <a:pt x="126" y="264"/>
                    </a:lnTo>
                    <a:lnTo>
                      <a:pt x="120" y="276"/>
                    </a:lnTo>
                    <a:lnTo>
                      <a:pt x="114" y="28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7" name="Freeform 768">
                <a:extLst>
                  <a:ext uri="{FF2B5EF4-FFF2-40B4-BE49-F238E27FC236}">
                    <a16:creationId xmlns:a16="http://schemas.microsoft.com/office/drawing/2014/main" xmlns="" id="{960C23D7-D361-C144-AC6D-FC350211FD41}"/>
                  </a:ext>
                </a:extLst>
              </p:cNvPr>
              <p:cNvSpPr>
                <a:spLocks/>
              </p:cNvSpPr>
              <p:nvPr/>
            </p:nvSpPr>
            <p:spPr bwMode="auto">
              <a:xfrm>
                <a:off x="6651625" y="2271713"/>
                <a:ext cx="409575" cy="457200"/>
              </a:xfrm>
              <a:custGeom>
                <a:avLst/>
                <a:gdLst/>
                <a:ahLst/>
                <a:cxnLst>
                  <a:cxn ang="0">
                    <a:pos x="96" y="270"/>
                  </a:cxn>
                  <a:cxn ang="0">
                    <a:pos x="102" y="282"/>
                  </a:cxn>
                  <a:cxn ang="0">
                    <a:pos x="108" y="288"/>
                  </a:cxn>
                  <a:cxn ang="0">
                    <a:pos x="126" y="282"/>
                  </a:cxn>
                  <a:cxn ang="0">
                    <a:pos x="126" y="270"/>
                  </a:cxn>
                  <a:cxn ang="0">
                    <a:pos x="144" y="264"/>
                  </a:cxn>
                  <a:cxn ang="0">
                    <a:pos x="156" y="258"/>
                  </a:cxn>
                  <a:cxn ang="0">
                    <a:pos x="162" y="258"/>
                  </a:cxn>
                  <a:cxn ang="0">
                    <a:pos x="174" y="252"/>
                  </a:cxn>
                  <a:cxn ang="0">
                    <a:pos x="180" y="240"/>
                  </a:cxn>
                  <a:cxn ang="0">
                    <a:pos x="186" y="228"/>
                  </a:cxn>
                  <a:cxn ang="0">
                    <a:pos x="204" y="222"/>
                  </a:cxn>
                  <a:cxn ang="0">
                    <a:pos x="228" y="204"/>
                  </a:cxn>
                  <a:cxn ang="0">
                    <a:pos x="246" y="198"/>
                  </a:cxn>
                  <a:cxn ang="0">
                    <a:pos x="252" y="192"/>
                  </a:cxn>
                  <a:cxn ang="0">
                    <a:pos x="252" y="174"/>
                  </a:cxn>
                  <a:cxn ang="0">
                    <a:pos x="258" y="162"/>
                  </a:cxn>
                  <a:cxn ang="0">
                    <a:pos x="240" y="162"/>
                  </a:cxn>
                  <a:cxn ang="0">
                    <a:pos x="222" y="156"/>
                  </a:cxn>
                  <a:cxn ang="0">
                    <a:pos x="216" y="144"/>
                  </a:cxn>
                  <a:cxn ang="0">
                    <a:pos x="204" y="132"/>
                  </a:cxn>
                  <a:cxn ang="0">
                    <a:pos x="192" y="138"/>
                  </a:cxn>
                  <a:cxn ang="0">
                    <a:pos x="186" y="126"/>
                  </a:cxn>
                  <a:cxn ang="0">
                    <a:pos x="192" y="108"/>
                  </a:cxn>
                  <a:cxn ang="0">
                    <a:pos x="192" y="96"/>
                  </a:cxn>
                  <a:cxn ang="0">
                    <a:pos x="174" y="54"/>
                  </a:cxn>
                  <a:cxn ang="0">
                    <a:pos x="156" y="48"/>
                  </a:cxn>
                  <a:cxn ang="0">
                    <a:pos x="156" y="36"/>
                  </a:cxn>
                  <a:cxn ang="0">
                    <a:pos x="150" y="24"/>
                  </a:cxn>
                  <a:cxn ang="0">
                    <a:pos x="138" y="6"/>
                  </a:cxn>
                  <a:cxn ang="0">
                    <a:pos x="126" y="0"/>
                  </a:cxn>
                  <a:cxn ang="0">
                    <a:pos x="108" y="6"/>
                  </a:cxn>
                  <a:cxn ang="0">
                    <a:pos x="102" y="18"/>
                  </a:cxn>
                  <a:cxn ang="0">
                    <a:pos x="90" y="30"/>
                  </a:cxn>
                  <a:cxn ang="0">
                    <a:pos x="78" y="36"/>
                  </a:cxn>
                  <a:cxn ang="0">
                    <a:pos x="78" y="48"/>
                  </a:cxn>
                  <a:cxn ang="0">
                    <a:pos x="78" y="78"/>
                  </a:cxn>
                  <a:cxn ang="0">
                    <a:pos x="72" y="102"/>
                  </a:cxn>
                  <a:cxn ang="0">
                    <a:pos x="54" y="114"/>
                  </a:cxn>
                  <a:cxn ang="0">
                    <a:pos x="42" y="132"/>
                  </a:cxn>
                  <a:cxn ang="0">
                    <a:pos x="36" y="144"/>
                  </a:cxn>
                  <a:cxn ang="0">
                    <a:pos x="24" y="138"/>
                  </a:cxn>
                  <a:cxn ang="0">
                    <a:pos x="6" y="162"/>
                  </a:cxn>
                  <a:cxn ang="0">
                    <a:pos x="6" y="168"/>
                  </a:cxn>
                  <a:cxn ang="0">
                    <a:pos x="18" y="168"/>
                  </a:cxn>
                  <a:cxn ang="0">
                    <a:pos x="24" y="174"/>
                  </a:cxn>
                  <a:cxn ang="0">
                    <a:pos x="12" y="186"/>
                  </a:cxn>
                  <a:cxn ang="0">
                    <a:pos x="6" y="192"/>
                  </a:cxn>
                  <a:cxn ang="0">
                    <a:pos x="12" y="204"/>
                  </a:cxn>
                  <a:cxn ang="0">
                    <a:pos x="24" y="210"/>
                  </a:cxn>
                  <a:cxn ang="0">
                    <a:pos x="30" y="198"/>
                  </a:cxn>
                  <a:cxn ang="0">
                    <a:pos x="48" y="192"/>
                  </a:cxn>
                  <a:cxn ang="0">
                    <a:pos x="66" y="204"/>
                  </a:cxn>
                  <a:cxn ang="0">
                    <a:pos x="72" y="222"/>
                  </a:cxn>
                  <a:cxn ang="0">
                    <a:pos x="66" y="234"/>
                  </a:cxn>
                  <a:cxn ang="0">
                    <a:pos x="66" y="246"/>
                  </a:cxn>
                  <a:cxn ang="0">
                    <a:pos x="84" y="252"/>
                  </a:cxn>
                  <a:cxn ang="0">
                    <a:pos x="102" y="240"/>
                  </a:cxn>
                  <a:cxn ang="0">
                    <a:pos x="108" y="252"/>
                  </a:cxn>
                  <a:cxn ang="0">
                    <a:pos x="96" y="264"/>
                  </a:cxn>
                </a:cxnLst>
                <a:rect l="0" t="0" r="r" b="b"/>
                <a:pathLst>
                  <a:path w="258" h="288">
                    <a:moveTo>
                      <a:pt x="84" y="264"/>
                    </a:moveTo>
                    <a:lnTo>
                      <a:pt x="96" y="270"/>
                    </a:lnTo>
                    <a:lnTo>
                      <a:pt x="96" y="276"/>
                    </a:lnTo>
                    <a:lnTo>
                      <a:pt x="102" y="282"/>
                    </a:lnTo>
                    <a:lnTo>
                      <a:pt x="102" y="288"/>
                    </a:lnTo>
                    <a:lnTo>
                      <a:pt x="108" y="288"/>
                    </a:lnTo>
                    <a:lnTo>
                      <a:pt x="114" y="288"/>
                    </a:lnTo>
                    <a:lnTo>
                      <a:pt x="126" y="282"/>
                    </a:lnTo>
                    <a:lnTo>
                      <a:pt x="126" y="276"/>
                    </a:lnTo>
                    <a:lnTo>
                      <a:pt x="126" y="270"/>
                    </a:lnTo>
                    <a:lnTo>
                      <a:pt x="138" y="264"/>
                    </a:lnTo>
                    <a:lnTo>
                      <a:pt x="144" y="264"/>
                    </a:lnTo>
                    <a:lnTo>
                      <a:pt x="150" y="258"/>
                    </a:lnTo>
                    <a:lnTo>
                      <a:pt x="156" y="258"/>
                    </a:lnTo>
                    <a:lnTo>
                      <a:pt x="156" y="252"/>
                    </a:lnTo>
                    <a:lnTo>
                      <a:pt x="162" y="258"/>
                    </a:lnTo>
                    <a:lnTo>
                      <a:pt x="168" y="258"/>
                    </a:lnTo>
                    <a:lnTo>
                      <a:pt x="174" y="252"/>
                    </a:lnTo>
                    <a:lnTo>
                      <a:pt x="180" y="246"/>
                    </a:lnTo>
                    <a:lnTo>
                      <a:pt x="180" y="240"/>
                    </a:lnTo>
                    <a:lnTo>
                      <a:pt x="180" y="234"/>
                    </a:lnTo>
                    <a:lnTo>
                      <a:pt x="186" y="228"/>
                    </a:lnTo>
                    <a:lnTo>
                      <a:pt x="192" y="228"/>
                    </a:lnTo>
                    <a:lnTo>
                      <a:pt x="204" y="222"/>
                    </a:lnTo>
                    <a:lnTo>
                      <a:pt x="228" y="210"/>
                    </a:lnTo>
                    <a:lnTo>
                      <a:pt x="228" y="204"/>
                    </a:lnTo>
                    <a:lnTo>
                      <a:pt x="234" y="198"/>
                    </a:lnTo>
                    <a:lnTo>
                      <a:pt x="246" y="198"/>
                    </a:lnTo>
                    <a:lnTo>
                      <a:pt x="252" y="198"/>
                    </a:lnTo>
                    <a:lnTo>
                      <a:pt x="252" y="192"/>
                    </a:lnTo>
                    <a:lnTo>
                      <a:pt x="252" y="186"/>
                    </a:lnTo>
                    <a:lnTo>
                      <a:pt x="252" y="174"/>
                    </a:lnTo>
                    <a:lnTo>
                      <a:pt x="258" y="168"/>
                    </a:lnTo>
                    <a:lnTo>
                      <a:pt x="258" y="162"/>
                    </a:lnTo>
                    <a:lnTo>
                      <a:pt x="252" y="162"/>
                    </a:lnTo>
                    <a:lnTo>
                      <a:pt x="240" y="162"/>
                    </a:lnTo>
                    <a:lnTo>
                      <a:pt x="234" y="162"/>
                    </a:lnTo>
                    <a:lnTo>
                      <a:pt x="222" y="156"/>
                    </a:lnTo>
                    <a:lnTo>
                      <a:pt x="228" y="156"/>
                    </a:lnTo>
                    <a:lnTo>
                      <a:pt x="216" y="144"/>
                    </a:lnTo>
                    <a:lnTo>
                      <a:pt x="210" y="132"/>
                    </a:lnTo>
                    <a:lnTo>
                      <a:pt x="204" y="132"/>
                    </a:lnTo>
                    <a:lnTo>
                      <a:pt x="198" y="138"/>
                    </a:lnTo>
                    <a:lnTo>
                      <a:pt x="192" y="138"/>
                    </a:lnTo>
                    <a:lnTo>
                      <a:pt x="186" y="132"/>
                    </a:lnTo>
                    <a:lnTo>
                      <a:pt x="186" y="126"/>
                    </a:lnTo>
                    <a:lnTo>
                      <a:pt x="192" y="114"/>
                    </a:lnTo>
                    <a:lnTo>
                      <a:pt x="192" y="108"/>
                    </a:lnTo>
                    <a:lnTo>
                      <a:pt x="192" y="102"/>
                    </a:lnTo>
                    <a:lnTo>
                      <a:pt x="192" y="96"/>
                    </a:lnTo>
                    <a:lnTo>
                      <a:pt x="180" y="78"/>
                    </a:lnTo>
                    <a:lnTo>
                      <a:pt x="174" y="54"/>
                    </a:lnTo>
                    <a:lnTo>
                      <a:pt x="162" y="54"/>
                    </a:lnTo>
                    <a:lnTo>
                      <a:pt x="156" y="48"/>
                    </a:lnTo>
                    <a:lnTo>
                      <a:pt x="156" y="42"/>
                    </a:lnTo>
                    <a:lnTo>
                      <a:pt x="156" y="36"/>
                    </a:lnTo>
                    <a:lnTo>
                      <a:pt x="156" y="30"/>
                    </a:lnTo>
                    <a:lnTo>
                      <a:pt x="150" y="24"/>
                    </a:lnTo>
                    <a:lnTo>
                      <a:pt x="144" y="12"/>
                    </a:lnTo>
                    <a:lnTo>
                      <a:pt x="138" y="6"/>
                    </a:lnTo>
                    <a:lnTo>
                      <a:pt x="132" y="0"/>
                    </a:lnTo>
                    <a:lnTo>
                      <a:pt x="126" y="0"/>
                    </a:lnTo>
                    <a:lnTo>
                      <a:pt x="114" y="0"/>
                    </a:lnTo>
                    <a:lnTo>
                      <a:pt x="108" y="6"/>
                    </a:lnTo>
                    <a:lnTo>
                      <a:pt x="102" y="12"/>
                    </a:lnTo>
                    <a:lnTo>
                      <a:pt x="102" y="18"/>
                    </a:lnTo>
                    <a:lnTo>
                      <a:pt x="96" y="24"/>
                    </a:lnTo>
                    <a:lnTo>
                      <a:pt x="90" y="30"/>
                    </a:lnTo>
                    <a:lnTo>
                      <a:pt x="84" y="30"/>
                    </a:lnTo>
                    <a:lnTo>
                      <a:pt x="78" y="36"/>
                    </a:lnTo>
                    <a:lnTo>
                      <a:pt x="78" y="42"/>
                    </a:lnTo>
                    <a:lnTo>
                      <a:pt x="78" y="48"/>
                    </a:lnTo>
                    <a:lnTo>
                      <a:pt x="78" y="66"/>
                    </a:lnTo>
                    <a:lnTo>
                      <a:pt x="78" y="78"/>
                    </a:lnTo>
                    <a:lnTo>
                      <a:pt x="72" y="96"/>
                    </a:lnTo>
                    <a:lnTo>
                      <a:pt x="72" y="102"/>
                    </a:lnTo>
                    <a:lnTo>
                      <a:pt x="66" y="108"/>
                    </a:lnTo>
                    <a:lnTo>
                      <a:pt x="54" y="114"/>
                    </a:lnTo>
                    <a:lnTo>
                      <a:pt x="48" y="126"/>
                    </a:lnTo>
                    <a:lnTo>
                      <a:pt x="42" y="132"/>
                    </a:lnTo>
                    <a:lnTo>
                      <a:pt x="42" y="138"/>
                    </a:lnTo>
                    <a:lnTo>
                      <a:pt x="36" y="144"/>
                    </a:lnTo>
                    <a:lnTo>
                      <a:pt x="30" y="138"/>
                    </a:lnTo>
                    <a:lnTo>
                      <a:pt x="24" y="138"/>
                    </a:lnTo>
                    <a:lnTo>
                      <a:pt x="18" y="144"/>
                    </a:lnTo>
                    <a:lnTo>
                      <a:pt x="6" y="162"/>
                    </a:lnTo>
                    <a:lnTo>
                      <a:pt x="0" y="162"/>
                    </a:lnTo>
                    <a:lnTo>
                      <a:pt x="6" y="168"/>
                    </a:lnTo>
                    <a:lnTo>
                      <a:pt x="12" y="168"/>
                    </a:lnTo>
                    <a:lnTo>
                      <a:pt x="18" y="168"/>
                    </a:lnTo>
                    <a:lnTo>
                      <a:pt x="24" y="168"/>
                    </a:lnTo>
                    <a:lnTo>
                      <a:pt x="24" y="174"/>
                    </a:lnTo>
                    <a:lnTo>
                      <a:pt x="24" y="180"/>
                    </a:lnTo>
                    <a:lnTo>
                      <a:pt x="12" y="186"/>
                    </a:lnTo>
                    <a:lnTo>
                      <a:pt x="12" y="192"/>
                    </a:lnTo>
                    <a:lnTo>
                      <a:pt x="6" y="192"/>
                    </a:lnTo>
                    <a:lnTo>
                      <a:pt x="12" y="198"/>
                    </a:lnTo>
                    <a:lnTo>
                      <a:pt x="12" y="204"/>
                    </a:lnTo>
                    <a:lnTo>
                      <a:pt x="18" y="210"/>
                    </a:lnTo>
                    <a:lnTo>
                      <a:pt x="24" y="210"/>
                    </a:lnTo>
                    <a:lnTo>
                      <a:pt x="24" y="204"/>
                    </a:lnTo>
                    <a:lnTo>
                      <a:pt x="30" y="198"/>
                    </a:lnTo>
                    <a:lnTo>
                      <a:pt x="42" y="192"/>
                    </a:lnTo>
                    <a:lnTo>
                      <a:pt x="48" y="192"/>
                    </a:lnTo>
                    <a:lnTo>
                      <a:pt x="54" y="198"/>
                    </a:lnTo>
                    <a:lnTo>
                      <a:pt x="66" y="204"/>
                    </a:lnTo>
                    <a:lnTo>
                      <a:pt x="72" y="210"/>
                    </a:lnTo>
                    <a:lnTo>
                      <a:pt x="72" y="222"/>
                    </a:lnTo>
                    <a:lnTo>
                      <a:pt x="66" y="228"/>
                    </a:lnTo>
                    <a:lnTo>
                      <a:pt x="66" y="234"/>
                    </a:lnTo>
                    <a:lnTo>
                      <a:pt x="66" y="240"/>
                    </a:lnTo>
                    <a:lnTo>
                      <a:pt x="66" y="246"/>
                    </a:lnTo>
                    <a:lnTo>
                      <a:pt x="78" y="252"/>
                    </a:lnTo>
                    <a:lnTo>
                      <a:pt x="84" y="252"/>
                    </a:lnTo>
                    <a:lnTo>
                      <a:pt x="96" y="246"/>
                    </a:lnTo>
                    <a:lnTo>
                      <a:pt x="102" y="240"/>
                    </a:lnTo>
                    <a:lnTo>
                      <a:pt x="108" y="240"/>
                    </a:lnTo>
                    <a:lnTo>
                      <a:pt x="108" y="252"/>
                    </a:lnTo>
                    <a:lnTo>
                      <a:pt x="102" y="258"/>
                    </a:lnTo>
                    <a:lnTo>
                      <a:pt x="96" y="264"/>
                    </a:lnTo>
                    <a:lnTo>
                      <a:pt x="84" y="26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8" name="Freeform 795">
                <a:extLst>
                  <a:ext uri="{FF2B5EF4-FFF2-40B4-BE49-F238E27FC236}">
                    <a16:creationId xmlns:a16="http://schemas.microsoft.com/office/drawing/2014/main" xmlns="" id="{9DF8345B-D54A-184D-A94B-3F0CA4D8FAE9}"/>
                  </a:ext>
                </a:extLst>
              </p:cNvPr>
              <p:cNvSpPr>
                <a:spLocks/>
              </p:cNvSpPr>
              <p:nvPr/>
            </p:nvSpPr>
            <p:spPr bwMode="auto">
              <a:xfrm>
                <a:off x="5813425" y="2881313"/>
                <a:ext cx="428625" cy="485775"/>
              </a:xfrm>
              <a:custGeom>
                <a:avLst/>
                <a:gdLst/>
                <a:ahLst/>
                <a:cxnLst>
                  <a:cxn ang="0">
                    <a:pos x="246" y="48"/>
                  </a:cxn>
                  <a:cxn ang="0">
                    <a:pos x="222" y="48"/>
                  </a:cxn>
                  <a:cxn ang="0">
                    <a:pos x="210" y="30"/>
                  </a:cxn>
                  <a:cxn ang="0">
                    <a:pos x="198" y="30"/>
                  </a:cxn>
                  <a:cxn ang="0">
                    <a:pos x="186" y="36"/>
                  </a:cxn>
                  <a:cxn ang="0">
                    <a:pos x="162" y="36"/>
                  </a:cxn>
                  <a:cxn ang="0">
                    <a:pos x="156" y="24"/>
                  </a:cxn>
                  <a:cxn ang="0">
                    <a:pos x="150" y="0"/>
                  </a:cxn>
                  <a:cxn ang="0">
                    <a:pos x="108" y="30"/>
                  </a:cxn>
                  <a:cxn ang="0">
                    <a:pos x="96" y="24"/>
                  </a:cxn>
                  <a:cxn ang="0">
                    <a:pos x="84" y="18"/>
                  </a:cxn>
                  <a:cxn ang="0">
                    <a:pos x="72" y="30"/>
                  </a:cxn>
                  <a:cxn ang="0">
                    <a:pos x="66" y="36"/>
                  </a:cxn>
                  <a:cxn ang="0">
                    <a:pos x="60" y="42"/>
                  </a:cxn>
                  <a:cxn ang="0">
                    <a:pos x="54" y="60"/>
                  </a:cxn>
                  <a:cxn ang="0">
                    <a:pos x="42" y="66"/>
                  </a:cxn>
                  <a:cxn ang="0">
                    <a:pos x="30" y="54"/>
                  </a:cxn>
                  <a:cxn ang="0">
                    <a:pos x="24" y="60"/>
                  </a:cxn>
                  <a:cxn ang="0">
                    <a:pos x="24" y="72"/>
                  </a:cxn>
                  <a:cxn ang="0">
                    <a:pos x="36" y="84"/>
                  </a:cxn>
                  <a:cxn ang="0">
                    <a:pos x="30" y="96"/>
                  </a:cxn>
                  <a:cxn ang="0">
                    <a:pos x="6" y="108"/>
                  </a:cxn>
                  <a:cxn ang="0">
                    <a:pos x="0" y="120"/>
                  </a:cxn>
                  <a:cxn ang="0">
                    <a:pos x="12" y="126"/>
                  </a:cxn>
                  <a:cxn ang="0">
                    <a:pos x="18" y="138"/>
                  </a:cxn>
                  <a:cxn ang="0">
                    <a:pos x="18" y="162"/>
                  </a:cxn>
                  <a:cxn ang="0">
                    <a:pos x="30" y="162"/>
                  </a:cxn>
                  <a:cxn ang="0">
                    <a:pos x="48" y="174"/>
                  </a:cxn>
                  <a:cxn ang="0">
                    <a:pos x="36" y="180"/>
                  </a:cxn>
                  <a:cxn ang="0">
                    <a:pos x="42" y="186"/>
                  </a:cxn>
                  <a:cxn ang="0">
                    <a:pos x="48" y="198"/>
                  </a:cxn>
                  <a:cxn ang="0">
                    <a:pos x="60" y="216"/>
                  </a:cxn>
                  <a:cxn ang="0">
                    <a:pos x="66" y="234"/>
                  </a:cxn>
                  <a:cxn ang="0">
                    <a:pos x="78" y="246"/>
                  </a:cxn>
                  <a:cxn ang="0">
                    <a:pos x="108" y="282"/>
                  </a:cxn>
                  <a:cxn ang="0">
                    <a:pos x="126" y="294"/>
                  </a:cxn>
                  <a:cxn ang="0">
                    <a:pos x="138" y="294"/>
                  </a:cxn>
                  <a:cxn ang="0">
                    <a:pos x="156" y="300"/>
                  </a:cxn>
                  <a:cxn ang="0">
                    <a:pos x="180" y="306"/>
                  </a:cxn>
                  <a:cxn ang="0">
                    <a:pos x="204" y="300"/>
                  </a:cxn>
                  <a:cxn ang="0">
                    <a:pos x="234" y="270"/>
                  </a:cxn>
                  <a:cxn ang="0">
                    <a:pos x="246" y="210"/>
                  </a:cxn>
                  <a:cxn ang="0">
                    <a:pos x="258" y="192"/>
                  </a:cxn>
                  <a:cxn ang="0">
                    <a:pos x="258" y="180"/>
                  </a:cxn>
                  <a:cxn ang="0">
                    <a:pos x="258" y="150"/>
                  </a:cxn>
                  <a:cxn ang="0">
                    <a:pos x="264" y="132"/>
                  </a:cxn>
                  <a:cxn ang="0">
                    <a:pos x="258" y="108"/>
                  </a:cxn>
                  <a:cxn ang="0">
                    <a:pos x="264" y="96"/>
                  </a:cxn>
                  <a:cxn ang="0">
                    <a:pos x="264" y="84"/>
                  </a:cxn>
                  <a:cxn ang="0">
                    <a:pos x="252" y="84"/>
                  </a:cxn>
                  <a:cxn ang="0">
                    <a:pos x="240" y="78"/>
                  </a:cxn>
                  <a:cxn ang="0">
                    <a:pos x="264" y="54"/>
                  </a:cxn>
                </a:cxnLst>
                <a:rect l="0" t="0" r="r" b="b"/>
                <a:pathLst>
                  <a:path w="270" h="306">
                    <a:moveTo>
                      <a:pt x="270" y="48"/>
                    </a:moveTo>
                    <a:lnTo>
                      <a:pt x="246" y="48"/>
                    </a:lnTo>
                    <a:lnTo>
                      <a:pt x="228" y="48"/>
                    </a:lnTo>
                    <a:lnTo>
                      <a:pt x="222" y="48"/>
                    </a:lnTo>
                    <a:lnTo>
                      <a:pt x="216" y="42"/>
                    </a:lnTo>
                    <a:lnTo>
                      <a:pt x="210" y="30"/>
                    </a:lnTo>
                    <a:lnTo>
                      <a:pt x="204" y="30"/>
                    </a:lnTo>
                    <a:lnTo>
                      <a:pt x="198" y="30"/>
                    </a:lnTo>
                    <a:lnTo>
                      <a:pt x="192" y="36"/>
                    </a:lnTo>
                    <a:lnTo>
                      <a:pt x="186" y="36"/>
                    </a:lnTo>
                    <a:lnTo>
                      <a:pt x="168" y="36"/>
                    </a:lnTo>
                    <a:lnTo>
                      <a:pt x="162" y="36"/>
                    </a:lnTo>
                    <a:lnTo>
                      <a:pt x="156" y="30"/>
                    </a:lnTo>
                    <a:lnTo>
                      <a:pt x="156" y="24"/>
                    </a:lnTo>
                    <a:lnTo>
                      <a:pt x="150" y="12"/>
                    </a:lnTo>
                    <a:lnTo>
                      <a:pt x="150" y="0"/>
                    </a:lnTo>
                    <a:lnTo>
                      <a:pt x="108" y="24"/>
                    </a:lnTo>
                    <a:lnTo>
                      <a:pt x="108" y="30"/>
                    </a:lnTo>
                    <a:lnTo>
                      <a:pt x="102" y="30"/>
                    </a:lnTo>
                    <a:lnTo>
                      <a:pt x="96" y="24"/>
                    </a:lnTo>
                    <a:lnTo>
                      <a:pt x="90" y="24"/>
                    </a:lnTo>
                    <a:lnTo>
                      <a:pt x="84" y="18"/>
                    </a:lnTo>
                    <a:lnTo>
                      <a:pt x="78" y="24"/>
                    </a:lnTo>
                    <a:lnTo>
                      <a:pt x="72" y="30"/>
                    </a:lnTo>
                    <a:lnTo>
                      <a:pt x="72" y="36"/>
                    </a:lnTo>
                    <a:lnTo>
                      <a:pt x="66" y="36"/>
                    </a:lnTo>
                    <a:lnTo>
                      <a:pt x="60" y="36"/>
                    </a:lnTo>
                    <a:lnTo>
                      <a:pt x="60" y="42"/>
                    </a:lnTo>
                    <a:lnTo>
                      <a:pt x="54" y="48"/>
                    </a:lnTo>
                    <a:lnTo>
                      <a:pt x="54" y="60"/>
                    </a:lnTo>
                    <a:lnTo>
                      <a:pt x="48" y="60"/>
                    </a:lnTo>
                    <a:lnTo>
                      <a:pt x="42" y="66"/>
                    </a:lnTo>
                    <a:lnTo>
                      <a:pt x="36" y="60"/>
                    </a:lnTo>
                    <a:lnTo>
                      <a:pt x="30" y="54"/>
                    </a:lnTo>
                    <a:lnTo>
                      <a:pt x="24" y="54"/>
                    </a:lnTo>
                    <a:lnTo>
                      <a:pt x="24" y="60"/>
                    </a:lnTo>
                    <a:lnTo>
                      <a:pt x="24" y="66"/>
                    </a:lnTo>
                    <a:lnTo>
                      <a:pt x="24" y="72"/>
                    </a:lnTo>
                    <a:lnTo>
                      <a:pt x="30" y="78"/>
                    </a:lnTo>
                    <a:lnTo>
                      <a:pt x="36" y="84"/>
                    </a:lnTo>
                    <a:lnTo>
                      <a:pt x="36" y="90"/>
                    </a:lnTo>
                    <a:lnTo>
                      <a:pt x="30" y="96"/>
                    </a:lnTo>
                    <a:lnTo>
                      <a:pt x="18" y="108"/>
                    </a:lnTo>
                    <a:lnTo>
                      <a:pt x="6" y="108"/>
                    </a:lnTo>
                    <a:lnTo>
                      <a:pt x="0" y="114"/>
                    </a:lnTo>
                    <a:lnTo>
                      <a:pt x="0" y="120"/>
                    </a:lnTo>
                    <a:lnTo>
                      <a:pt x="6" y="120"/>
                    </a:lnTo>
                    <a:lnTo>
                      <a:pt x="12" y="126"/>
                    </a:lnTo>
                    <a:lnTo>
                      <a:pt x="18" y="132"/>
                    </a:lnTo>
                    <a:lnTo>
                      <a:pt x="18" y="138"/>
                    </a:lnTo>
                    <a:lnTo>
                      <a:pt x="18" y="150"/>
                    </a:lnTo>
                    <a:lnTo>
                      <a:pt x="18" y="162"/>
                    </a:lnTo>
                    <a:lnTo>
                      <a:pt x="24" y="162"/>
                    </a:lnTo>
                    <a:lnTo>
                      <a:pt x="30" y="162"/>
                    </a:lnTo>
                    <a:lnTo>
                      <a:pt x="42" y="168"/>
                    </a:lnTo>
                    <a:lnTo>
                      <a:pt x="48" y="174"/>
                    </a:lnTo>
                    <a:lnTo>
                      <a:pt x="42" y="180"/>
                    </a:lnTo>
                    <a:lnTo>
                      <a:pt x="36" y="180"/>
                    </a:lnTo>
                    <a:lnTo>
                      <a:pt x="36" y="186"/>
                    </a:lnTo>
                    <a:lnTo>
                      <a:pt x="42" y="186"/>
                    </a:lnTo>
                    <a:lnTo>
                      <a:pt x="42" y="192"/>
                    </a:lnTo>
                    <a:lnTo>
                      <a:pt x="48" y="198"/>
                    </a:lnTo>
                    <a:lnTo>
                      <a:pt x="54" y="204"/>
                    </a:lnTo>
                    <a:lnTo>
                      <a:pt x="60" y="216"/>
                    </a:lnTo>
                    <a:lnTo>
                      <a:pt x="60" y="228"/>
                    </a:lnTo>
                    <a:lnTo>
                      <a:pt x="66" y="234"/>
                    </a:lnTo>
                    <a:lnTo>
                      <a:pt x="72" y="240"/>
                    </a:lnTo>
                    <a:lnTo>
                      <a:pt x="78" y="246"/>
                    </a:lnTo>
                    <a:lnTo>
                      <a:pt x="96" y="264"/>
                    </a:lnTo>
                    <a:lnTo>
                      <a:pt x="108" y="282"/>
                    </a:lnTo>
                    <a:lnTo>
                      <a:pt x="114" y="294"/>
                    </a:lnTo>
                    <a:lnTo>
                      <a:pt x="126" y="294"/>
                    </a:lnTo>
                    <a:lnTo>
                      <a:pt x="132" y="294"/>
                    </a:lnTo>
                    <a:lnTo>
                      <a:pt x="138" y="294"/>
                    </a:lnTo>
                    <a:lnTo>
                      <a:pt x="144" y="294"/>
                    </a:lnTo>
                    <a:lnTo>
                      <a:pt x="156" y="300"/>
                    </a:lnTo>
                    <a:lnTo>
                      <a:pt x="174" y="300"/>
                    </a:lnTo>
                    <a:lnTo>
                      <a:pt x="180" y="306"/>
                    </a:lnTo>
                    <a:lnTo>
                      <a:pt x="192" y="306"/>
                    </a:lnTo>
                    <a:lnTo>
                      <a:pt x="204" y="300"/>
                    </a:lnTo>
                    <a:lnTo>
                      <a:pt x="216" y="276"/>
                    </a:lnTo>
                    <a:lnTo>
                      <a:pt x="234" y="270"/>
                    </a:lnTo>
                    <a:lnTo>
                      <a:pt x="270" y="264"/>
                    </a:lnTo>
                    <a:lnTo>
                      <a:pt x="246" y="210"/>
                    </a:lnTo>
                    <a:lnTo>
                      <a:pt x="246" y="204"/>
                    </a:lnTo>
                    <a:lnTo>
                      <a:pt x="258" y="192"/>
                    </a:lnTo>
                    <a:lnTo>
                      <a:pt x="258" y="186"/>
                    </a:lnTo>
                    <a:lnTo>
                      <a:pt x="258" y="180"/>
                    </a:lnTo>
                    <a:lnTo>
                      <a:pt x="258" y="168"/>
                    </a:lnTo>
                    <a:lnTo>
                      <a:pt x="258" y="150"/>
                    </a:lnTo>
                    <a:lnTo>
                      <a:pt x="264" y="144"/>
                    </a:lnTo>
                    <a:lnTo>
                      <a:pt x="264" y="132"/>
                    </a:lnTo>
                    <a:lnTo>
                      <a:pt x="264" y="120"/>
                    </a:lnTo>
                    <a:lnTo>
                      <a:pt x="258" y="108"/>
                    </a:lnTo>
                    <a:lnTo>
                      <a:pt x="258" y="96"/>
                    </a:lnTo>
                    <a:lnTo>
                      <a:pt x="264" y="96"/>
                    </a:lnTo>
                    <a:lnTo>
                      <a:pt x="264" y="90"/>
                    </a:lnTo>
                    <a:lnTo>
                      <a:pt x="264" y="84"/>
                    </a:lnTo>
                    <a:lnTo>
                      <a:pt x="258" y="78"/>
                    </a:lnTo>
                    <a:lnTo>
                      <a:pt x="252" y="84"/>
                    </a:lnTo>
                    <a:lnTo>
                      <a:pt x="246" y="84"/>
                    </a:lnTo>
                    <a:lnTo>
                      <a:pt x="240" y="78"/>
                    </a:lnTo>
                    <a:lnTo>
                      <a:pt x="252" y="66"/>
                    </a:lnTo>
                    <a:lnTo>
                      <a:pt x="264" y="54"/>
                    </a:lnTo>
                    <a:lnTo>
                      <a:pt x="270" y="48"/>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39" name="Freeform 807">
                <a:extLst>
                  <a:ext uri="{FF2B5EF4-FFF2-40B4-BE49-F238E27FC236}">
                    <a16:creationId xmlns:a16="http://schemas.microsoft.com/office/drawing/2014/main" xmlns="" id="{12ACF0FD-AA51-BD44-BCDD-099891537377}"/>
                  </a:ext>
                </a:extLst>
              </p:cNvPr>
              <p:cNvSpPr>
                <a:spLocks/>
              </p:cNvSpPr>
              <p:nvPr/>
            </p:nvSpPr>
            <p:spPr bwMode="auto">
              <a:xfrm>
                <a:off x="6194425" y="2957513"/>
                <a:ext cx="409575" cy="371475"/>
              </a:xfrm>
              <a:custGeom>
                <a:avLst/>
                <a:gdLst/>
                <a:ahLst/>
                <a:cxnLst>
                  <a:cxn ang="0">
                    <a:pos x="12" y="18"/>
                  </a:cxn>
                  <a:cxn ang="0">
                    <a:pos x="6" y="36"/>
                  </a:cxn>
                  <a:cxn ang="0">
                    <a:pos x="18" y="30"/>
                  </a:cxn>
                  <a:cxn ang="0">
                    <a:pos x="24" y="42"/>
                  </a:cxn>
                  <a:cxn ang="0">
                    <a:pos x="18" y="48"/>
                  </a:cxn>
                  <a:cxn ang="0">
                    <a:pos x="18" y="60"/>
                  </a:cxn>
                  <a:cxn ang="0">
                    <a:pos x="24" y="84"/>
                  </a:cxn>
                  <a:cxn ang="0">
                    <a:pos x="18" y="102"/>
                  </a:cxn>
                  <a:cxn ang="0">
                    <a:pos x="18" y="132"/>
                  </a:cxn>
                  <a:cxn ang="0">
                    <a:pos x="18" y="144"/>
                  </a:cxn>
                  <a:cxn ang="0">
                    <a:pos x="6" y="162"/>
                  </a:cxn>
                  <a:cxn ang="0">
                    <a:pos x="54" y="222"/>
                  </a:cxn>
                  <a:cxn ang="0">
                    <a:pos x="102" y="204"/>
                  </a:cxn>
                  <a:cxn ang="0">
                    <a:pos x="138" y="234"/>
                  </a:cxn>
                  <a:cxn ang="0">
                    <a:pos x="174" y="174"/>
                  </a:cxn>
                  <a:cxn ang="0">
                    <a:pos x="186" y="162"/>
                  </a:cxn>
                  <a:cxn ang="0">
                    <a:pos x="198" y="162"/>
                  </a:cxn>
                  <a:cxn ang="0">
                    <a:pos x="192" y="150"/>
                  </a:cxn>
                  <a:cxn ang="0">
                    <a:pos x="186" y="138"/>
                  </a:cxn>
                  <a:cxn ang="0">
                    <a:pos x="198" y="126"/>
                  </a:cxn>
                  <a:cxn ang="0">
                    <a:pos x="246" y="96"/>
                  </a:cxn>
                  <a:cxn ang="0">
                    <a:pos x="246" y="96"/>
                  </a:cxn>
                  <a:cxn ang="0">
                    <a:pos x="246" y="84"/>
                  </a:cxn>
                  <a:cxn ang="0">
                    <a:pos x="228" y="84"/>
                  </a:cxn>
                  <a:cxn ang="0">
                    <a:pos x="216" y="72"/>
                  </a:cxn>
                  <a:cxn ang="0">
                    <a:pos x="210" y="66"/>
                  </a:cxn>
                  <a:cxn ang="0">
                    <a:pos x="198" y="66"/>
                  </a:cxn>
                  <a:cxn ang="0">
                    <a:pos x="174" y="72"/>
                  </a:cxn>
                  <a:cxn ang="0">
                    <a:pos x="150" y="66"/>
                  </a:cxn>
                  <a:cxn ang="0">
                    <a:pos x="96" y="36"/>
                  </a:cxn>
                  <a:cxn ang="0">
                    <a:pos x="102" y="12"/>
                  </a:cxn>
                  <a:cxn ang="0">
                    <a:pos x="96" y="0"/>
                  </a:cxn>
                  <a:cxn ang="0">
                    <a:pos x="78" y="0"/>
                  </a:cxn>
                  <a:cxn ang="0">
                    <a:pos x="54" y="12"/>
                  </a:cxn>
                  <a:cxn ang="0">
                    <a:pos x="30" y="18"/>
                  </a:cxn>
                  <a:cxn ang="0">
                    <a:pos x="30" y="6"/>
                  </a:cxn>
                  <a:cxn ang="0">
                    <a:pos x="24" y="6"/>
                  </a:cxn>
                </a:cxnLst>
                <a:rect l="0" t="0" r="r" b="b"/>
                <a:pathLst>
                  <a:path w="258" h="234">
                    <a:moveTo>
                      <a:pt x="24" y="6"/>
                    </a:moveTo>
                    <a:lnTo>
                      <a:pt x="12" y="18"/>
                    </a:lnTo>
                    <a:lnTo>
                      <a:pt x="0" y="30"/>
                    </a:lnTo>
                    <a:lnTo>
                      <a:pt x="6" y="36"/>
                    </a:lnTo>
                    <a:lnTo>
                      <a:pt x="12" y="36"/>
                    </a:lnTo>
                    <a:lnTo>
                      <a:pt x="18" y="30"/>
                    </a:lnTo>
                    <a:lnTo>
                      <a:pt x="24" y="36"/>
                    </a:lnTo>
                    <a:lnTo>
                      <a:pt x="24" y="42"/>
                    </a:lnTo>
                    <a:lnTo>
                      <a:pt x="24" y="48"/>
                    </a:lnTo>
                    <a:lnTo>
                      <a:pt x="18" y="48"/>
                    </a:lnTo>
                    <a:lnTo>
                      <a:pt x="18" y="54"/>
                    </a:lnTo>
                    <a:lnTo>
                      <a:pt x="18" y="60"/>
                    </a:lnTo>
                    <a:lnTo>
                      <a:pt x="24" y="72"/>
                    </a:lnTo>
                    <a:lnTo>
                      <a:pt x="24" y="84"/>
                    </a:lnTo>
                    <a:lnTo>
                      <a:pt x="24" y="96"/>
                    </a:lnTo>
                    <a:lnTo>
                      <a:pt x="18" y="102"/>
                    </a:lnTo>
                    <a:lnTo>
                      <a:pt x="18" y="120"/>
                    </a:lnTo>
                    <a:lnTo>
                      <a:pt x="18" y="132"/>
                    </a:lnTo>
                    <a:lnTo>
                      <a:pt x="18" y="138"/>
                    </a:lnTo>
                    <a:lnTo>
                      <a:pt x="18" y="144"/>
                    </a:lnTo>
                    <a:lnTo>
                      <a:pt x="6" y="156"/>
                    </a:lnTo>
                    <a:lnTo>
                      <a:pt x="6" y="162"/>
                    </a:lnTo>
                    <a:lnTo>
                      <a:pt x="30" y="216"/>
                    </a:lnTo>
                    <a:lnTo>
                      <a:pt x="54" y="222"/>
                    </a:lnTo>
                    <a:lnTo>
                      <a:pt x="84" y="210"/>
                    </a:lnTo>
                    <a:lnTo>
                      <a:pt x="102" y="204"/>
                    </a:lnTo>
                    <a:lnTo>
                      <a:pt x="120" y="210"/>
                    </a:lnTo>
                    <a:lnTo>
                      <a:pt x="138" y="234"/>
                    </a:lnTo>
                    <a:lnTo>
                      <a:pt x="168" y="180"/>
                    </a:lnTo>
                    <a:lnTo>
                      <a:pt x="174" y="174"/>
                    </a:lnTo>
                    <a:lnTo>
                      <a:pt x="174" y="162"/>
                    </a:lnTo>
                    <a:lnTo>
                      <a:pt x="186" y="162"/>
                    </a:lnTo>
                    <a:lnTo>
                      <a:pt x="192" y="162"/>
                    </a:lnTo>
                    <a:lnTo>
                      <a:pt x="198" y="162"/>
                    </a:lnTo>
                    <a:lnTo>
                      <a:pt x="198" y="156"/>
                    </a:lnTo>
                    <a:lnTo>
                      <a:pt x="192" y="150"/>
                    </a:lnTo>
                    <a:lnTo>
                      <a:pt x="192" y="144"/>
                    </a:lnTo>
                    <a:lnTo>
                      <a:pt x="186" y="138"/>
                    </a:lnTo>
                    <a:lnTo>
                      <a:pt x="192" y="132"/>
                    </a:lnTo>
                    <a:lnTo>
                      <a:pt x="198" y="126"/>
                    </a:lnTo>
                    <a:lnTo>
                      <a:pt x="228" y="108"/>
                    </a:lnTo>
                    <a:lnTo>
                      <a:pt x="246" y="96"/>
                    </a:lnTo>
                    <a:lnTo>
                      <a:pt x="258" y="96"/>
                    </a:lnTo>
                    <a:lnTo>
                      <a:pt x="246" y="96"/>
                    </a:lnTo>
                    <a:lnTo>
                      <a:pt x="246" y="90"/>
                    </a:lnTo>
                    <a:lnTo>
                      <a:pt x="246" y="84"/>
                    </a:lnTo>
                    <a:lnTo>
                      <a:pt x="240" y="84"/>
                    </a:lnTo>
                    <a:lnTo>
                      <a:pt x="228" y="84"/>
                    </a:lnTo>
                    <a:lnTo>
                      <a:pt x="216" y="78"/>
                    </a:lnTo>
                    <a:lnTo>
                      <a:pt x="216" y="72"/>
                    </a:lnTo>
                    <a:lnTo>
                      <a:pt x="216" y="66"/>
                    </a:lnTo>
                    <a:lnTo>
                      <a:pt x="210" y="66"/>
                    </a:lnTo>
                    <a:lnTo>
                      <a:pt x="204" y="66"/>
                    </a:lnTo>
                    <a:lnTo>
                      <a:pt x="198" y="66"/>
                    </a:lnTo>
                    <a:lnTo>
                      <a:pt x="180" y="72"/>
                    </a:lnTo>
                    <a:lnTo>
                      <a:pt x="174" y="72"/>
                    </a:lnTo>
                    <a:lnTo>
                      <a:pt x="162" y="66"/>
                    </a:lnTo>
                    <a:lnTo>
                      <a:pt x="150" y="66"/>
                    </a:lnTo>
                    <a:lnTo>
                      <a:pt x="132" y="60"/>
                    </a:lnTo>
                    <a:lnTo>
                      <a:pt x="96" y="36"/>
                    </a:lnTo>
                    <a:lnTo>
                      <a:pt x="102" y="18"/>
                    </a:lnTo>
                    <a:lnTo>
                      <a:pt x="102" y="12"/>
                    </a:lnTo>
                    <a:lnTo>
                      <a:pt x="102" y="6"/>
                    </a:lnTo>
                    <a:lnTo>
                      <a:pt x="96" y="0"/>
                    </a:lnTo>
                    <a:lnTo>
                      <a:pt x="90" y="0"/>
                    </a:lnTo>
                    <a:lnTo>
                      <a:pt x="78" y="0"/>
                    </a:lnTo>
                    <a:lnTo>
                      <a:pt x="78" y="6"/>
                    </a:lnTo>
                    <a:lnTo>
                      <a:pt x="54" y="12"/>
                    </a:lnTo>
                    <a:lnTo>
                      <a:pt x="42" y="12"/>
                    </a:lnTo>
                    <a:lnTo>
                      <a:pt x="30" y="18"/>
                    </a:lnTo>
                    <a:lnTo>
                      <a:pt x="30" y="12"/>
                    </a:lnTo>
                    <a:lnTo>
                      <a:pt x="30" y="6"/>
                    </a:lnTo>
                    <a:lnTo>
                      <a:pt x="30" y="0"/>
                    </a:lnTo>
                    <a:lnTo>
                      <a:pt x="24" y="6"/>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0" name="Freeform 811">
                <a:extLst>
                  <a:ext uri="{FF2B5EF4-FFF2-40B4-BE49-F238E27FC236}">
                    <a16:creationId xmlns:a16="http://schemas.microsoft.com/office/drawing/2014/main" xmlns="" id="{5270A86A-2EE6-AF40-B1C1-E9AEDB9BA5A8}"/>
                  </a:ext>
                </a:extLst>
              </p:cNvPr>
              <p:cNvSpPr>
                <a:spLocks/>
              </p:cNvSpPr>
              <p:nvPr/>
            </p:nvSpPr>
            <p:spPr bwMode="auto">
              <a:xfrm>
                <a:off x="5203825" y="3348038"/>
                <a:ext cx="447675" cy="542925"/>
              </a:xfrm>
              <a:custGeom>
                <a:avLst/>
                <a:gdLst/>
                <a:ahLst/>
                <a:cxnLst>
                  <a:cxn ang="0">
                    <a:pos x="276" y="234"/>
                  </a:cxn>
                  <a:cxn ang="0">
                    <a:pos x="168" y="330"/>
                  </a:cxn>
                  <a:cxn ang="0">
                    <a:pos x="156" y="336"/>
                  </a:cxn>
                  <a:cxn ang="0">
                    <a:pos x="132" y="342"/>
                  </a:cxn>
                  <a:cxn ang="0">
                    <a:pos x="102" y="312"/>
                  </a:cxn>
                  <a:cxn ang="0">
                    <a:pos x="78" y="282"/>
                  </a:cxn>
                  <a:cxn ang="0">
                    <a:pos x="72" y="270"/>
                  </a:cxn>
                  <a:cxn ang="0">
                    <a:pos x="66" y="228"/>
                  </a:cxn>
                  <a:cxn ang="0">
                    <a:pos x="0" y="186"/>
                  </a:cxn>
                  <a:cxn ang="0">
                    <a:pos x="18" y="150"/>
                  </a:cxn>
                  <a:cxn ang="0">
                    <a:pos x="18" y="138"/>
                  </a:cxn>
                  <a:cxn ang="0">
                    <a:pos x="24" y="132"/>
                  </a:cxn>
                  <a:cxn ang="0">
                    <a:pos x="30" y="126"/>
                  </a:cxn>
                  <a:cxn ang="0">
                    <a:pos x="36" y="120"/>
                  </a:cxn>
                  <a:cxn ang="0">
                    <a:pos x="42" y="120"/>
                  </a:cxn>
                  <a:cxn ang="0">
                    <a:pos x="48" y="120"/>
                  </a:cxn>
                  <a:cxn ang="0">
                    <a:pos x="54" y="108"/>
                  </a:cxn>
                  <a:cxn ang="0">
                    <a:pos x="66" y="102"/>
                  </a:cxn>
                  <a:cxn ang="0">
                    <a:pos x="72" y="108"/>
                  </a:cxn>
                  <a:cxn ang="0">
                    <a:pos x="72" y="36"/>
                  </a:cxn>
                  <a:cxn ang="0">
                    <a:pos x="72" y="6"/>
                  </a:cxn>
                  <a:cxn ang="0">
                    <a:pos x="96" y="0"/>
                  </a:cxn>
                  <a:cxn ang="0">
                    <a:pos x="96" y="12"/>
                  </a:cxn>
                  <a:cxn ang="0">
                    <a:pos x="162" y="12"/>
                  </a:cxn>
                  <a:cxn ang="0">
                    <a:pos x="192" y="0"/>
                  </a:cxn>
                  <a:cxn ang="0">
                    <a:pos x="186" y="12"/>
                  </a:cxn>
                  <a:cxn ang="0">
                    <a:pos x="186" y="36"/>
                  </a:cxn>
                  <a:cxn ang="0">
                    <a:pos x="186" y="60"/>
                  </a:cxn>
                  <a:cxn ang="0">
                    <a:pos x="186" y="78"/>
                  </a:cxn>
                  <a:cxn ang="0">
                    <a:pos x="192" y="90"/>
                  </a:cxn>
                  <a:cxn ang="0">
                    <a:pos x="192" y="96"/>
                  </a:cxn>
                  <a:cxn ang="0">
                    <a:pos x="198" y="102"/>
                  </a:cxn>
                  <a:cxn ang="0">
                    <a:pos x="204" y="108"/>
                  </a:cxn>
                  <a:cxn ang="0">
                    <a:pos x="228" y="120"/>
                  </a:cxn>
                  <a:cxn ang="0">
                    <a:pos x="252" y="132"/>
                  </a:cxn>
                  <a:cxn ang="0">
                    <a:pos x="270" y="144"/>
                  </a:cxn>
                  <a:cxn ang="0">
                    <a:pos x="282" y="186"/>
                  </a:cxn>
                  <a:cxn ang="0">
                    <a:pos x="270" y="198"/>
                  </a:cxn>
                  <a:cxn ang="0">
                    <a:pos x="270" y="210"/>
                  </a:cxn>
                  <a:cxn ang="0">
                    <a:pos x="270" y="222"/>
                  </a:cxn>
                  <a:cxn ang="0">
                    <a:pos x="276" y="234"/>
                  </a:cxn>
                </a:cxnLst>
                <a:rect l="0" t="0" r="r" b="b"/>
                <a:pathLst>
                  <a:path w="282" h="342">
                    <a:moveTo>
                      <a:pt x="276" y="234"/>
                    </a:moveTo>
                    <a:lnTo>
                      <a:pt x="168" y="330"/>
                    </a:lnTo>
                    <a:lnTo>
                      <a:pt x="156" y="336"/>
                    </a:lnTo>
                    <a:lnTo>
                      <a:pt x="132" y="342"/>
                    </a:lnTo>
                    <a:lnTo>
                      <a:pt x="102" y="312"/>
                    </a:lnTo>
                    <a:lnTo>
                      <a:pt x="78" y="282"/>
                    </a:lnTo>
                    <a:lnTo>
                      <a:pt x="72" y="270"/>
                    </a:lnTo>
                    <a:lnTo>
                      <a:pt x="66" y="228"/>
                    </a:lnTo>
                    <a:lnTo>
                      <a:pt x="0" y="186"/>
                    </a:lnTo>
                    <a:lnTo>
                      <a:pt x="18" y="150"/>
                    </a:lnTo>
                    <a:lnTo>
                      <a:pt x="18" y="138"/>
                    </a:lnTo>
                    <a:lnTo>
                      <a:pt x="24" y="132"/>
                    </a:lnTo>
                    <a:lnTo>
                      <a:pt x="30" y="126"/>
                    </a:lnTo>
                    <a:lnTo>
                      <a:pt x="36" y="120"/>
                    </a:lnTo>
                    <a:lnTo>
                      <a:pt x="42" y="120"/>
                    </a:lnTo>
                    <a:lnTo>
                      <a:pt x="48" y="120"/>
                    </a:lnTo>
                    <a:lnTo>
                      <a:pt x="54" y="108"/>
                    </a:lnTo>
                    <a:lnTo>
                      <a:pt x="66" y="102"/>
                    </a:lnTo>
                    <a:lnTo>
                      <a:pt x="72" y="108"/>
                    </a:lnTo>
                    <a:lnTo>
                      <a:pt x="72" y="36"/>
                    </a:lnTo>
                    <a:lnTo>
                      <a:pt x="72" y="6"/>
                    </a:lnTo>
                    <a:lnTo>
                      <a:pt x="96" y="0"/>
                    </a:lnTo>
                    <a:lnTo>
                      <a:pt x="96" y="12"/>
                    </a:lnTo>
                    <a:lnTo>
                      <a:pt x="162" y="12"/>
                    </a:lnTo>
                    <a:lnTo>
                      <a:pt x="192" y="0"/>
                    </a:lnTo>
                    <a:lnTo>
                      <a:pt x="186" y="12"/>
                    </a:lnTo>
                    <a:lnTo>
                      <a:pt x="186" y="36"/>
                    </a:lnTo>
                    <a:lnTo>
                      <a:pt x="186" y="60"/>
                    </a:lnTo>
                    <a:lnTo>
                      <a:pt x="186" y="78"/>
                    </a:lnTo>
                    <a:lnTo>
                      <a:pt x="192" y="90"/>
                    </a:lnTo>
                    <a:lnTo>
                      <a:pt x="192" y="96"/>
                    </a:lnTo>
                    <a:lnTo>
                      <a:pt x="198" y="102"/>
                    </a:lnTo>
                    <a:lnTo>
                      <a:pt x="204" y="108"/>
                    </a:lnTo>
                    <a:lnTo>
                      <a:pt x="228" y="120"/>
                    </a:lnTo>
                    <a:lnTo>
                      <a:pt x="252" y="132"/>
                    </a:lnTo>
                    <a:lnTo>
                      <a:pt x="270" y="144"/>
                    </a:lnTo>
                    <a:lnTo>
                      <a:pt x="282" y="186"/>
                    </a:lnTo>
                    <a:lnTo>
                      <a:pt x="270" y="198"/>
                    </a:lnTo>
                    <a:lnTo>
                      <a:pt x="270" y="210"/>
                    </a:lnTo>
                    <a:lnTo>
                      <a:pt x="270" y="222"/>
                    </a:lnTo>
                    <a:lnTo>
                      <a:pt x="276" y="23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1" name="Freeform 814">
                <a:extLst>
                  <a:ext uri="{FF2B5EF4-FFF2-40B4-BE49-F238E27FC236}">
                    <a16:creationId xmlns:a16="http://schemas.microsoft.com/office/drawing/2014/main" xmlns="" id="{FFEA7264-F1FC-5647-9724-47D7C5CB11FD}"/>
                  </a:ext>
                </a:extLst>
              </p:cNvPr>
              <p:cNvSpPr>
                <a:spLocks/>
              </p:cNvSpPr>
              <p:nvPr/>
            </p:nvSpPr>
            <p:spPr bwMode="auto">
              <a:xfrm>
                <a:off x="6403975" y="4033838"/>
                <a:ext cx="485775" cy="457200"/>
              </a:xfrm>
              <a:custGeom>
                <a:avLst/>
                <a:gdLst/>
                <a:ahLst/>
                <a:cxnLst>
                  <a:cxn ang="0">
                    <a:pos x="48" y="204"/>
                  </a:cxn>
                  <a:cxn ang="0">
                    <a:pos x="54" y="192"/>
                  </a:cxn>
                  <a:cxn ang="0">
                    <a:pos x="66" y="192"/>
                  </a:cxn>
                  <a:cxn ang="0">
                    <a:pos x="78" y="180"/>
                  </a:cxn>
                  <a:cxn ang="0">
                    <a:pos x="72" y="174"/>
                  </a:cxn>
                  <a:cxn ang="0">
                    <a:pos x="90" y="162"/>
                  </a:cxn>
                  <a:cxn ang="0">
                    <a:pos x="90" y="150"/>
                  </a:cxn>
                  <a:cxn ang="0">
                    <a:pos x="96" y="132"/>
                  </a:cxn>
                  <a:cxn ang="0">
                    <a:pos x="102" y="120"/>
                  </a:cxn>
                  <a:cxn ang="0">
                    <a:pos x="120" y="126"/>
                  </a:cxn>
                  <a:cxn ang="0">
                    <a:pos x="132" y="120"/>
                  </a:cxn>
                  <a:cxn ang="0">
                    <a:pos x="138" y="102"/>
                  </a:cxn>
                  <a:cxn ang="0">
                    <a:pos x="162" y="78"/>
                  </a:cxn>
                  <a:cxn ang="0">
                    <a:pos x="174" y="72"/>
                  </a:cxn>
                  <a:cxn ang="0">
                    <a:pos x="186" y="66"/>
                  </a:cxn>
                  <a:cxn ang="0">
                    <a:pos x="192" y="54"/>
                  </a:cxn>
                  <a:cxn ang="0">
                    <a:pos x="216" y="42"/>
                  </a:cxn>
                  <a:cxn ang="0">
                    <a:pos x="228" y="30"/>
                  </a:cxn>
                  <a:cxn ang="0">
                    <a:pos x="234" y="18"/>
                  </a:cxn>
                  <a:cxn ang="0">
                    <a:pos x="222" y="12"/>
                  </a:cxn>
                  <a:cxn ang="0">
                    <a:pos x="216" y="0"/>
                  </a:cxn>
                  <a:cxn ang="0">
                    <a:pos x="264" y="12"/>
                  </a:cxn>
                  <a:cxn ang="0">
                    <a:pos x="270" y="36"/>
                  </a:cxn>
                  <a:cxn ang="0">
                    <a:pos x="282" y="42"/>
                  </a:cxn>
                  <a:cxn ang="0">
                    <a:pos x="276" y="66"/>
                  </a:cxn>
                  <a:cxn ang="0">
                    <a:pos x="288" y="84"/>
                  </a:cxn>
                  <a:cxn ang="0">
                    <a:pos x="276" y="96"/>
                  </a:cxn>
                  <a:cxn ang="0">
                    <a:pos x="270" y="108"/>
                  </a:cxn>
                  <a:cxn ang="0">
                    <a:pos x="276" y="120"/>
                  </a:cxn>
                  <a:cxn ang="0">
                    <a:pos x="288" y="132"/>
                  </a:cxn>
                  <a:cxn ang="0">
                    <a:pos x="288" y="144"/>
                  </a:cxn>
                  <a:cxn ang="0">
                    <a:pos x="276" y="162"/>
                  </a:cxn>
                  <a:cxn ang="0">
                    <a:pos x="282" y="180"/>
                  </a:cxn>
                  <a:cxn ang="0">
                    <a:pos x="294" y="192"/>
                  </a:cxn>
                  <a:cxn ang="0">
                    <a:pos x="306" y="204"/>
                  </a:cxn>
                  <a:cxn ang="0">
                    <a:pos x="306" y="222"/>
                  </a:cxn>
                  <a:cxn ang="0">
                    <a:pos x="282" y="216"/>
                  </a:cxn>
                  <a:cxn ang="0">
                    <a:pos x="264" y="222"/>
                  </a:cxn>
                  <a:cxn ang="0">
                    <a:pos x="246" y="234"/>
                  </a:cxn>
                  <a:cxn ang="0">
                    <a:pos x="234" y="240"/>
                  </a:cxn>
                  <a:cxn ang="0">
                    <a:pos x="222" y="240"/>
                  </a:cxn>
                  <a:cxn ang="0">
                    <a:pos x="192" y="258"/>
                  </a:cxn>
                  <a:cxn ang="0">
                    <a:pos x="162" y="288"/>
                  </a:cxn>
                  <a:cxn ang="0">
                    <a:pos x="18" y="276"/>
                  </a:cxn>
                  <a:cxn ang="0">
                    <a:pos x="12" y="258"/>
                  </a:cxn>
                  <a:cxn ang="0">
                    <a:pos x="0" y="246"/>
                  </a:cxn>
                  <a:cxn ang="0">
                    <a:pos x="48" y="210"/>
                  </a:cxn>
                </a:cxnLst>
                <a:rect l="0" t="0" r="r" b="b"/>
                <a:pathLst>
                  <a:path w="306" h="288">
                    <a:moveTo>
                      <a:pt x="48" y="210"/>
                    </a:moveTo>
                    <a:lnTo>
                      <a:pt x="48" y="204"/>
                    </a:lnTo>
                    <a:lnTo>
                      <a:pt x="48" y="198"/>
                    </a:lnTo>
                    <a:lnTo>
                      <a:pt x="54" y="192"/>
                    </a:lnTo>
                    <a:lnTo>
                      <a:pt x="60" y="192"/>
                    </a:lnTo>
                    <a:lnTo>
                      <a:pt x="66" y="192"/>
                    </a:lnTo>
                    <a:lnTo>
                      <a:pt x="72" y="192"/>
                    </a:lnTo>
                    <a:lnTo>
                      <a:pt x="78" y="180"/>
                    </a:lnTo>
                    <a:lnTo>
                      <a:pt x="78" y="174"/>
                    </a:lnTo>
                    <a:lnTo>
                      <a:pt x="72" y="174"/>
                    </a:lnTo>
                    <a:lnTo>
                      <a:pt x="78" y="168"/>
                    </a:lnTo>
                    <a:lnTo>
                      <a:pt x="90" y="162"/>
                    </a:lnTo>
                    <a:lnTo>
                      <a:pt x="90" y="156"/>
                    </a:lnTo>
                    <a:lnTo>
                      <a:pt x="90" y="150"/>
                    </a:lnTo>
                    <a:lnTo>
                      <a:pt x="90" y="144"/>
                    </a:lnTo>
                    <a:lnTo>
                      <a:pt x="96" y="132"/>
                    </a:lnTo>
                    <a:lnTo>
                      <a:pt x="96" y="126"/>
                    </a:lnTo>
                    <a:lnTo>
                      <a:pt x="102" y="120"/>
                    </a:lnTo>
                    <a:lnTo>
                      <a:pt x="108" y="126"/>
                    </a:lnTo>
                    <a:lnTo>
                      <a:pt x="120" y="126"/>
                    </a:lnTo>
                    <a:lnTo>
                      <a:pt x="126" y="126"/>
                    </a:lnTo>
                    <a:lnTo>
                      <a:pt x="132" y="120"/>
                    </a:lnTo>
                    <a:lnTo>
                      <a:pt x="132" y="114"/>
                    </a:lnTo>
                    <a:lnTo>
                      <a:pt x="138" y="102"/>
                    </a:lnTo>
                    <a:lnTo>
                      <a:pt x="150" y="96"/>
                    </a:lnTo>
                    <a:lnTo>
                      <a:pt x="162" y="78"/>
                    </a:lnTo>
                    <a:lnTo>
                      <a:pt x="168" y="72"/>
                    </a:lnTo>
                    <a:lnTo>
                      <a:pt x="174" y="72"/>
                    </a:lnTo>
                    <a:lnTo>
                      <a:pt x="180" y="72"/>
                    </a:lnTo>
                    <a:lnTo>
                      <a:pt x="186" y="66"/>
                    </a:lnTo>
                    <a:lnTo>
                      <a:pt x="186" y="60"/>
                    </a:lnTo>
                    <a:lnTo>
                      <a:pt x="192" y="54"/>
                    </a:lnTo>
                    <a:lnTo>
                      <a:pt x="204" y="42"/>
                    </a:lnTo>
                    <a:lnTo>
                      <a:pt x="216" y="42"/>
                    </a:lnTo>
                    <a:lnTo>
                      <a:pt x="222" y="36"/>
                    </a:lnTo>
                    <a:lnTo>
                      <a:pt x="228" y="30"/>
                    </a:lnTo>
                    <a:lnTo>
                      <a:pt x="234" y="24"/>
                    </a:lnTo>
                    <a:lnTo>
                      <a:pt x="234" y="18"/>
                    </a:lnTo>
                    <a:lnTo>
                      <a:pt x="228" y="12"/>
                    </a:lnTo>
                    <a:lnTo>
                      <a:pt x="222" y="12"/>
                    </a:lnTo>
                    <a:lnTo>
                      <a:pt x="216" y="6"/>
                    </a:lnTo>
                    <a:lnTo>
                      <a:pt x="216" y="0"/>
                    </a:lnTo>
                    <a:lnTo>
                      <a:pt x="258" y="12"/>
                    </a:lnTo>
                    <a:lnTo>
                      <a:pt x="264" y="12"/>
                    </a:lnTo>
                    <a:lnTo>
                      <a:pt x="270" y="24"/>
                    </a:lnTo>
                    <a:lnTo>
                      <a:pt x="270" y="36"/>
                    </a:lnTo>
                    <a:lnTo>
                      <a:pt x="270" y="42"/>
                    </a:lnTo>
                    <a:lnTo>
                      <a:pt x="282" y="42"/>
                    </a:lnTo>
                    <a:lnTo>
                      <a:pt x="276" y="54"/>
                    </a:lnTo>
                    <a:lnTo>
                      <a:pt x="276" y="66"/>
                    </a:lnTo>
                    <a:lnTo>
                      <a:pt x="288" y="78"/>
                    </a:lnTo>
                    <a:lnTo>
                      <a:pt x="288" y="84"/>
                    </a:lnTo>
                    <a:lnTo>
                      <a:pt x="288" y="90"/>
                    </a:lnTo>
                    <a:lnTo>
                      <a:pt x="276" y="96"/>
                    </a:lnTo>
                    <a:lnTo>
                      <a:pt x="270" y="102"/>
                    </a:lnTo>
                    <a:lnTo>
                      <a:pt x="270" y="108"/>
                    </a:lnTo>
                    <a:lnTo>
                      <a:pt x="270" y="114"/>
                    </a:lnTo>
                    <a:lnTo>
                      <a:pt x="276" y="120"/>
                    </a:lnTo>
                    <a:lnTo>
                      <a:pt x="282" y="126"/>
                    </a:lnTo>
                    <a:lnTo>
                      <a:pt x="288" y="132"/>
                    </a:lnTo>
                    <a:lnTo>
                      <a:pt x="288" y="138"/>
                    </a:lnTo>
                    <a:lnTo>
                      <a:pt x="288" y="144"/>
                    </a:lnTo>
                    <a:lnTo>
                      <a:pt x="282" y="156"/>
                    </a:lnTo>
                    <a:lnTo>
                      <a:pt x="276" y="162"/>
                    </a:lnTo>
                    <a:lnTo>
                      <a:pt x="276" y="168"/>
                    </a:lnTo>
                    <a:lnTo>
                      <a:pt x="282" y="180"/>
                    </a:lnTo>
                    <a:lnTo>
                      <a:pt x="288" y="186"/>
                    </a:lnTo>
                    <a:lnTo>
                      <a:pt x="294" y="192"/>
                    </a:lnTo>
                    <a:lnTo>
                      <a:pt x="306" y="192"/>
                    </a:lnTo>
                    <a:lnTo>
                      <a:pt x="306" y="204"/>
                    </a:lnTo>
                    <a:lnTo>
                      <a:pt x="306" y="210"/>
                    </a:lnTo>
                    <a:lnTo>
                      <a:pt x="306" y="222"/>
                    </a:lnTo>
                    <a:lnTo>
                      <a:pt x="294" y="216"/>
                    </a:lnTo>
                    <a:lnTo>
                      <a:pt x="282" y="216"/>
                    </a:lnTo>
                    <a:lnTo>
                      <a:pt x="270" y="216"/>
                    </a:lnTo>
                    <a:lnTo>
                      <a:pt x="264" y="222"/>
                    </a:lnTo>
                    <a:lnTo>
                      <a:pt x="258" y="228"/>
                    </a:lnTo>
                    <a:lnTo>
                      <a:pt x="246" y="234"/>
                    </a:lnTo>
                    <a:lnTo>
                      <a:pt x="240" y="240"/>
                    </a:lnTo>
                    <a:lnTo>
                      <a:pt x="234" y="240"/>
                    </a:lnTo>
                    <a:lnTo>
                      <a:pt x="228" y="240"/>
                    </a:lnTo>
                    <a:lnTo>
                      <a:pt x="222" y="240"/>
                    </a:lnTo>
                    <a:lnTo>
                      <a:pt x="210" y="246"/>
                    </a:lnTo>
                    <a:lnTo>
                      <a:pt x="192" y="258"/>
                    </a:lnTo>
                    <a:lnTo>
                      <a:pt x="174" y="270"/>
                    </a:lnTo>
                    <a:lnTo>
                      <a:pt x="162" y="288"/>
                    </a:lnTo>
                    <a:lnTo>
                      <a:pt x="18" y="288"/>
                    </a:lnTo>
                    <a:lnTo>
                      <a:pt x="18" y="276"/>
                    </a:lnTo>
                    <a:lnTo>
                      <a:pt x="18" y="264"/>
                    </a:lnTo>
                    <a:lnTo>
                      <a:pt x="12" y="258"/>
                    </a:lnTo>
                    <a:lnTo>
                      <a:pt x="0" y="252"/>
                    </a:lnTo>
                    <a:lnTo>
                      <a:pt x="0" y="246"/>
                    </a:lnTo>
                    <a:lnTo>
                      <a:pt x="48" y="216"/>
                    </a:lnTo>
                    <a:lnTo>
                      <a:pt x="48" y="21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2" name="Freeform 820">
                <a:extLst>
                  <a:ext uri="{FF2B5EF4-FFF2-40B4-BE49-F238E27FC236}">
                    <a16:creationId xmlns:a16="http://schemas.microsoft.com/office/drawing/2014/main" xmlns="" id="{B2B6BEA6-BECB-4149-B0DB-BFAA882C036D}"/>
                  </a:ext>
                </a:extLst>
              </p:cNvPr>
              <p:cNvSpPr>
                <a:spLocks/>
              </p:cNvSpPr>
              <p:nvPr/>
            </p:nvSpPr>
            <p:spPr bwMode="auto">
              <a:xfrm>
                <a:off x="5461000" y="3576638"/>
                <a:ext cx="609600" cy="590550"/>
              </a:xfrm>
              <a:custGeom>
                <a:avLst/>
                <a:gdLst/>
                <a:ahLst/>
                <a:cxnLst>
                  <a:cxn ang="0">
                    <a:pos x="204" y="372"/>
                  </a:cxn>
                  <a:cxn ang="0">
                    <a:pos x="216" y="366"/>
                  </a:cxn>
                  <a:cxn ang="0">
                    <a:pos x="252" y="342"/>
                  </a:cxn>
                  <a:cxn ang="0">
                    <a:pos x="306" y="312"/>
                  </a:cxn>
                  <a:cxn ang="0">
                    <a:pos x="324" y="306"/>
                  </a:cxn>
                  <a:cxn ang="0">
                    <a:pos x="342" y="300"/>
                  </a:cxn>
                  <a:cxn ang="0">
                    <a:pos x="342" y="294"/>
                  </a:cxn>
                  <a:cxn ang="0">
                    <a:pos x="348" y="282"/>
                  </a:cxn>
                  <a:cxn ang="0">
                    <a:pos x="354" y="276"/>
                  </a:cxn>
                  <a:cxn ang="0">
                    <a:pos x="360" y="270"/>
                  </a:cxn>
                  <a:cxn ang="0">
                    <a:pos x="366" y="270"/>
                  </a:cxn>
                  <a:cxn ang="0">
                    <a:pos x="366" y="264"/>
                  </a:cxn>
                  <a:cxn ang="0">
                    <a:pos x="372" y="252"/>
                  </a:cxn>
                  <a:cxn ang="0">
                    <a:pos x="378" y="246"/>
                  </a:cxn>
                  <a:cxn ang="0">
                    <a:pos x="378" y="240"/>
                  </a:cxn>
                  <a:cxn ang="0">
                    <a:pos x="372" y="234"/>
                  </a:cxn>
                  <a:cxn ang="0">
                    <a:pos x="372" y="228"/>
                  </a:cxn>
                  <a:cxn ang="0">
                    <a:pos x="366" y="222"/>
                  </a:cxn>
                  <a:cxn ang="0">
                    <a:pos x="366" y="216"/>
                  </a:cxn>
                  <a:cxn ang="0">
                    <a:pos x="372" y="210"/>
                  </a:cxn>
                  <a:cxn ang="0">
                    <a:pos x="372" y="204"/>
                  </a:cxn>
                  <a:cxn ang="0">
                    <a:pos x="384" y="198"/>
                  </a:cxn>
                  <a:cxn ang="0">
                    <a:pos x="384" y="192"/>
                  </a:cxn>
                  <a:cxn ang="0">
                    <a:pos x="384" y="186"/>
                  </a:cxn>
                  <a:cxn ang="0">
                    <a:pos x="384" y="180"/>
                  </a:cxn>
                  <a:cxn ang="0">
                    <a:pos x="378" y="174"/>
                  </a:cxn>
                  <a:cxn ang="0">
                    <a:pos x="378" y="168"/>
                  </a:cxn>
                  <a:cxn ang="0">
                    <a:pos x="378" y="162"/>
                  </a:cxn>
                  <a:cxn ang="0">
                    <a:pos x="372" y="156"/>
                  </a:cxn>
                  <a:cxn ang="0">
                    <a:pos x="372" y="144"/>
                  </a:cxn>
                  <a:cxn ang="0">
                    <a:pos x="372" y="138"/>
                  </a:cxn>
                  <a:cxn ang="0">
                    <a:pos x="366" y="138"/>
                  </a:cxn>
                  <a:cxn ang="0">
                    <a:pos x="246" y="18"/>
                  </a:cxn>
                  <a:cxn ang="0">
                    <a:pos x="210" y="0"/>
                  </a:cxn>
                  <a:cxn ang="0">
                    <a:pos x="114" y="90"/>
                  </a:cxn>
                  <a:cxn ang="0">
                    <a:pos x="6" y="186"/>
                  </a:cxn>
                  <a:cxn ang="0">
                    <a:pos x="0" y="210"/>
                  </a:cxn>
                  <a:cxn ang="0">
                    <a:pos x="0" y="240"/>
                  </a:cxn>
                  <a:cxn ang="0">
                    <a:pos x="30" y="270"/>
                  </a:cxn>
                  <a:cxn ang="0">
                    <a:pos x="42" y="276"/>
                  </a:cxn>
                  <a:cxn ang="0">
                    <a:pos x="48" y="276"/>
                  </a:cxn>
                  <a:cxn ang="0">
                    <a:pos x="78" y="288"/>
                  </a:cxn>
                  <a:cxn ang="0">
                    <a:pos x="78" y="300"/>
                  </a:cxn>
                  <a:cxn ang="0">
                    <a:pos x="84" y="306"/>
                  </a:cxn>
                  <a:cxn ang="0">
                    <a:pos x="96" y="312"/>
                  </a:cxn>
                  <a:cxn ang="0">
                    <a:pos x="102" y="306"/>
                  </a:cxn>
                  <a:cxn ang="0">
                    <a:pos x="114" y="300"/>
                  </a:cxn>
                  <a:cxn ang="0">
                    <a:pos x="120" y="294"/>
                  </a:cxn>
                  <a:cxn ang="0">
                    <a:pos x="120" y="288"/>
                  </a:cxn>
                  <a:cxn ang="0">
                    <a:pos x="126" y="288"/>
                  </a:cxn>
                  <a:cxn ang="0">
                    <a:pos x="132" y="288"/>
                  </a:cxn>
                  <a:cxn ang="0">
                    <a:pos x="144" y="288"/>
                  </a:cxn>
                  <a:cxn ang="0">
                    <a:pos x="150" y="294"/>
                  </a:cxn>
                  <a:cxn ang="0">
                    <a:pos x="156" y="300"/>
                  </a:cxn>
                  <a:cxn ang="0">
                    <a:pos x="168" y="312"/>
                  </a:cxn>
                  <a:cxn ang="0">
                    <a:pos x="168" y="336"/>
                  </a:cxn>
                  <a:cxn ang="0">
                    <a:pos x="180" y="354"/>
                  </a:cxn>
                  <a:cxn ang="0">
                    <a:pos x="186" y="360"/>
                  </a:cxn>
                  <a:cxn ang="0">
                    <a:pos x="192" y="366"/>
                  </a:cxn>
                  <a:cxn ang="0">
                    <a:pos x="198" y="360"/>
                  </a:cxn>
                  <a:cxn ang="0">
                    <a:pos x="204" y="366"/>
                  </a:cxn>
                  <a:cxn ang="0">
                    <a:pos x="204" y="372"/>
                  </a:cxn>
                </a:cxnLst>
                <a:rect l="0" t="0" r="r" b="b"/>
                <a:pathLst>
                  <a:path w="384" h="372">
                    <a:moveTo>
                      <a:pt x="204" y="372"/>
                    </a:moveTo>
                    <a:lnTo>
                      <a:pt x="216" y="366"/>
                    </a:lnTo>
                    <a:lnTo>
                      <a:pt x="252" y="342"/>
                    </a:lnTo>
                    <a:lnTo>
                      <a:pt x="306" y="312"/>
                    </a:lnTo>
                    <a:lnTo>
                      <a:pt x="324" y="306"/>
                    </a:lnTo>
                    <a:lnTo>
                      <a:pt x="342" y="300"/>
                    </a:lnTo>
                    <a:lnTo>
                      <a:pt x="342" y="294"/>
                    </a:lnTo>
                    <a:lnTo>
                      <a:pt x="348" y="282"/>
                    </a:lnTo>
                    <a:lnTo>
                      <a:pt x="354" y="276"/>
                    </a:lnTo>
                    <a:lnTo>
                      <a:pt x="360" y="270"/>
                    </a:lnTo>
                    <a:lnTo>
                      <a:pt x="366" y="270"/>
                    </a:lnTo>
                    <a:lnTo>
                      <a:pt x="366" y="264"/>
                    </a:lnTo>
                    <a:lnTo>
                      <a:pt x="372" y="252"/>
                    </a:lnTo>
                    <a:lnTo>
                      <a:pt x="378" y="246"/>
                    </a:lnTo>
                    <a:lnTo>
                      <a:pt x="378" y="240"/>
                    </a:lnTo>
                    <a:lnTo>
                      <a:pt x="372" y="234"/>
                    </a:lnTo>
                    <a:lnTo>
                      <a:pt x="372" y="228"/>
                    </a:lnTo>
                    <a:lnTo>
                      <a:pt x="366" y="222"/>
                    </a:lnTo>
                    <a:lnTo>
                      <a:pt x="366" y="216"/>
                    </a:lnTo>
                    <a:lnTo>
                      <a:pt x="372" y="210"/>
                    </a:lnTo>
                    <a:lnTo>
                      <a:pt x="372" y="204"/>
                    </a:lnTo>
                    <a:lnTo>
                      <a:pt x="384" y="198"/>
                    </a:lnTo>
                    <a:lnTo>
                      <a:pt x="384" y="192"/>
                    </a:lnTo>
                    <a:lnTo>
                      <a:pt x="384" y="186"/>
                    </a:lnTo>
                    <a:lnTo>
                      <a:pt x="384" y="180"/>
                    </a:lnTo>
                    <a:lnTo>
                      <a:pt x="378" y="174"/>
                    </a:lnTo>
                    <a:lnTo>
                      <a:pt x="378" y="168"/>
                    </a:lnTo>
                    <a:lnTo>
                      <a:pt x="378" y="162"/>
                    </a:lnTo>
                    <a:lnTo>
                      <a:pt x="372" y="156"/>
                    </a:lnTo>
                    <a:lnTo>
                      <a:pt x="372" y="144"/>
                    </a:lnTo>
                    <a:lnTo>
                      <a:pt x="372" y="138"/>
                    </a:lnTo>
                    <a:lnTo>
                      <a:pt x="366" y="138"/>
                    </a:lnTo>
                    <a:lnTo>
                      <a:pt x="246" y="18"/>
                    </a:lnTo>
                    <a:lnTo>
                      <a:pt x="210" y="0"/>
                    </a:lnTo>
                    <a:lnTo>
                      <a:pt x="114" y="90"/>
                    </a:lnTo>
                    <a:lnTo>
                      <a:pt x="6" y="186"/>
                    </a:lnTo>
                    <a:lnTo>
                      <a:pt x="0" y="210"/>
                    </a:lnTo>
                    <a:lnTo>
                      <a:pt x="0" y="240"/>
                    </a:lnTo>
                    <a:lnTo>
                      <a:pt x="30" y="270"/>
                    </a:lnTo>
                    <a:lnTo>
                      <a:pt x="42" y="276"/>
                    </a:lnTo>
                    <a:lnTo>
                      <a:pt x="48" y="276"/>
                    </a:lnTo>
                    <a:lnTo>
                      <a:pt x="78" y="288"/>
                    </a:lnTo>
                    <a:lnTo>
                      <a:pt x="78" y="300"/>
                    </a:lnTo>
                    <a:lnTo>
                      <a:pt x="84" y="306"/>
                    </a:lnTo>
                    <a:lnTo>
                      <a:pt x="96" y="312"/>
                    </a:lnTo>
                    <a:lnTo>
                      <a:pt x="102" y="306"/>
                    </a:lnTo>
                    <a:lnTo>
                      <a:pt x="114" y="300"/>
                    </a:lnTo>
                    <a:lnTo>
                      <a:pt x="120" y="294"/>
                    </a:lnTo>
                    <a:lnTo>
                      <a:pt x="120" y="288"/>
                    </a:lnTo>
                    <a:lnTo>
                      <a:pt x="126" y="288"/>
                    </a:lnTo>
                    <a:lnTo>
                      <a:pt x="132" y="288"/>
                    </a:lnTo>
                    <a:lnTo>
                      <a:pt x="144" y="288"/>
                    </a:lnTo>
                    <a:lnTo>
                      <a:pt x="150" y="294"/>
                    </a:lnTo>
                    <a:lnTo>
                      <a:pt x="156" y="300"/>
                    </a:lnTo>
                    <a:lnTo>
                      <a:pt x="168" y="312"/>
                    </a:lnTo>
                    <a:lnTo>
                      <a:pt x="168" y="336"/>
                    </a:lnTo>
                    <a:lnTo>
                      <a:pt x="180" y="354"/>
                    </a:lnTo>
                    <a:lnTo>
                      <a:pt x="186" y="360"/>
                    </a:lnTo>
                    <a:lnTo>
                      <a:pt x="192" y="366"/>
                    </a:lnTo>
                    <a:lnTo>
                      <a:pt x="198" y="360"/>
                    </a:lnTo>
                    <a:lnTo>
                      <a:pt x="204" y="366"/>
                    </a:lnTo>
                    <a:lnTo>
                      <a:pt x="204" y="37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3" name="Freeform 829">
                <a:extLst>
                  <a:ext uri="{FF2B5EF4-FFF2-40B4-BE49-F238E27FC236}">
                    <a16:creationId xmlns:a16="http://schemas.microsoft.com/office/drawing/2014/main" xmlns="" id="{9795A1AF-1F32-284D-B39B-A90314355D3E}"/>
                  </a:ext>
                </a:extLst>
              </p:cNvPr>
              <p:cNvSpPr>
                <a:spLocks/>
              </p:cNvSpPr>
              <p:nvPr/>
            </p:nvSpPr>
            <p:spPr bwMode="auto">
              <a:xfrm>
                <a:off x="5089525" y="4157663"/>
                <a:ext cx="314325" cy="323850"/>
              </a:xfrm>
              <a:custGeom>
                <a:avLst/>
                <a:gdLst/>
                <a:ahLst/>
                <a:cxnLst>
                  <a:cxn ang="0">
                    <a:pos x="48" y="24"/>
                  </a:cxn>
                  <a:cxn ang="0">
                    <a:pos x="48" y="18"/>
                  </a:cxn>
                  <a:cxn ang="0">
                    <a:pos x="36" y="6"/>
                  </a:cxn>
                  <a:cxn ang="0">
                    <a:pos x="42" y="0"/>
                  </a:cxn>
                  <a:cxn ang="0">
                    <a:pos x="60" y="12"/>
                  </a:cxn>
                  <a:cxn ang="0">
                    <a:pos x="108" y="48"/>
                  </a:cxn>
                  <a:cxn ang="0">
                    <a:pos x="144" y="24"/>
                  </a:cxn>
                  <a:cxn ang="0">
                    <a:pos x="144" y="30"/>
                  </a:cxn>
                  <a:cxn ang="0">
                    <a:pos x="144" y="42"/>
                  </a:cxn>
                  <a:cxn ang="0">
                    <a:pos x="156" y="48"/>
                  </a:cxn>
                  <a:cxn ang="0">
                    <a:pos x="168" y="60"/>
                  </a:cxn>
                  <a:cxn ang="0">
                    <a:pos x="174" y="72"/>
                  </a:cxn>
                  <a:cxn ang="0">
                    <a:pos x="174" y="78"/>
                  </a:cxn>
                  <a:cxn ang="0">
                    <a:pos x="180" y="90"/>
                  </a:cxn>
                  <a:cxn ang="0">
                    <a:pos x="180" y="96"/>
                  </a:cxn>
                  <a:cxn ang="0">
                    <a:pos x="180" y="108"/>
                  </a:cxn>
                  <a:cxn ang="0">
                    <a:pos x="174" y="114"/>
                  </a:cxn>
                  <a:cxn ang="0">
                    <a:pos x="174" y="126"/>
                  </a:cxn>
                  <a:cxn ang="0">
                    <a:pos x="168" y="138"/>
                  </a:cxn>
                  <a:cxn ang="0">
                    <a:pos x="180" y="150"/>
                  </a:cxn>
                  <a:cxn ang="0">
                    <a:pos x="186" y="162"/>
                  </a:cxn>
                  <a:cxn ang="0">
                    <a:pos x="186" y="168"/>
                  </a:cxn>
                  <a:cxn ang="0">
                    <a:pos x="186" y="186"/>
                  </a:cxn>
                  <a:cxn ang="0">
                    <a:pos x="180" y="186"/>
                  </a:cxn>
                  <a:cxn ang="0">
                    <a:pos x="186" y="192"/>
                  </a:cxn>
                  <a:cxn ang="0">
                    <a:pos x="192" y="198"/>
                  </a:cxn>
                  <a:cxn ang="0">
                    <a:pos x="198" y="204"/>
                  </a:cxn>
                  <a:cxn ang="0">
                    <a:pos x="186" y="204"/>
                  </a:cxn>
                  <a:cxn ang="0">
                    <a:pos x="0" y="204"/>
                  </a:cxn>
                  <a:cxn ang="0">
                    <a:pos x="48" y="24"/>
                  </a:cxn>
                </a:cxnLst>
                <a:rect l="0" t="0" r="r" b="b"/>
                <a:pathLst>
                  <a:path w="198" h="204">
                    <a:moveTo>
                      <a:pt x="48" y="24"/>
                    </a:moveTo>
                    <a:lnTo>
                      <a:pt x="48" y="18"/>
                    </a:lnTo>
                    <a:lnTo>
                      <a:pt x="36" y="6"/>
                    </a:lnTo>
                    <a:lnTo>
                      <a:pt x="42" y="0"/>
                    </a:lnTo>
                    <a:lnTo>
                      <a:pt x="60" y="12"/>
                    </a:lnTo>
                    <a:lnTo>
                      <a:pt x="108" y="48"/>
                    </a:lnTo>
                    <a:lnTo>
                      <a:pt x="144" y="24"/>
                    </a:lnTo>
                    <a:lnTo>
                      <a:pt x="144" y="30"/>
                    </a:lnTo>
                    <a:lnTo>
                      <a:pt x="144" y="42"/>
                    </a:lnTo>
                    <a:lnTo>
                      <a:pt x="156" y="48"/>
                    </a:lnTo>
                    <a:lnTo>
                      <a:pt x="168" y="60"/>
                    </a:lnTo>
                    <a:lnTo>
                      <a:pt x="174" y="72"/>
                    </a:lnTo>
                    <a:lnTo>
                      <a:pt x="174" y="78"/>
                    </a:lnTo>
                    <a:lnTo>
                      <a:pt x="180" y="90"/>
                    </a:lnTo>
                    <a:lnTo>
                      <a:pt x="180" y="96"/>
                    </a:lnTo>
                    <a:lnTo>
                      <a:pt x="180" y="108"/>
                    </a:lnTo>
                    <a:lnTo>
                      <a:pt x="174" y="114"/>
                    </a:lnTo>
                    <a:lnTo>
                      <a:pt x="174" y="126"/>
                    </a:lnTo>
                    <a:lnTo>
                      <a:pt x="168" y="138"/>
                    </a:lnTo>
                    <a:lnTo>
                      <a:pt x="180" y="150"/>
                    </a:lnTo>
                    <a:lnTo>
                      <a:pt x="186" y="162"/>
                    </a:lnTo>
                    <a:lnTo>
                      <a:pt x="186" y="168"/>
                    </a:lnTo>
                    <a:lnTo>
                      <a:pt x="186" y="186"/>
                    </a:lnTo>
                    <a:lnTo>
                      <a:pt x="180" y="186"/>
                    </a:lnTo>
                    <a:lnTo>
                      <a:pt x="186" y="192"/>
                    </a:lnTo>
                    <a:lnTo>
                      <a:pt x="192" y="198"/>
                    </a:lnTo>
                    <a:lnTo>
                      <a:pt x="198" y="204"/>
                    </a:lnTo>
                    <a:lnTo>
                      <a:pt x="186" y="204"/>
                    </a:lnTo>
                    <a:lnTo>
                      <a:pt x="0" y="204"/>
                    </a:lnTo>
                    <a:lnTo>
                      <a:pt x="48" y="2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4" name="Freeform 835">
                <a:extLst>
                  <a:ext uri="{FF2B5EF4-FFF2-40B4-BE49-F238E27FC236}">
                    <a16:creationId xmlns:a16="http://schemas.microsoft.com/office/drawing/2014/main" xmlns="" id="{7E78267D-078C-8248-B3C4-2EAC96399C16}"/>
                  </a:ext>
                </a:extLst>
              </p:cNvPr>
              <p:cNvSpPr>
                <a:spLocks/>
              </p:cNvSpPr>
              <p:nvPr/>
            </p:nvSpPr>
            <p:spPr bwMode="auto">
              <a:xfrm>
                <a:off x="4860925" y="3643313"/>
                <a:ext cx="466725" cy="466725"/>
              </a:xfrm>
              <a:custGeom>
                <a:avLst/>
                <a:gdLst/>
                <a:ahLst/>
                <a:cxnLst>
                  <a:cxn ang="0">
                    <a:pos x="216" y="0"/>
                  </a:cxn>
                  <a:cxn ang="0">
                    <a:pos x="210" y="0"/>
                  </a:cxn>
                  <a:cxn ang="0">
                    <a:pos x="204" y="0"/>
                  </a:cxn>
                  <a:cxn ang="0">
                    <a:pos x="204" y="18"/>
                  </a:cxn>
                  <a:cxn ang="0">
                    <a:pos x="198" y="24"/>
                  </a:cxn>
                  <a:cxn ang="0">
                    <a:pos x="198" y="30"/>
                  </a:cxn>
                  <a:cxn ang="0">
                    <a:pos x="192" y="36"/>
                  </a:cxn>
                  <a:cxn ang="0">
                    <a:pos x="186" y="36"/>
                  </a:cxn>
                  <a:cxn ang="0">
                    <a:pos x="168" y="36"/>
                  </a:cxn>
                  <a:cxn ang="0">
                    <a:pos x="156" y="36"/>
                  </a:cxn>
                  <a:cxn ang="0">
                    <a:pos x="144" y="42"/>
                  </a:cxn>
                  <a:cxn ang="0">
                    <a:pos x="132" y="54"/>
                  </a:cxn>
                  <a:cxn ang="0">
                    <a:pos x="132" y="66"/>
                  </a:cxn>
                  <a:cxn ang="0">
                    <a:pos x="102" y="90"/>
                  </a:cxn>
                  <a:cxn ang="0">
                    <a:pos x="90" y="108"/>
                  </a:cxn>
                  <a:cxn ang="0">
                    <a:pos x="0" y="156"/>
                  </a:cxn>
                  <a:cxn ang="0">
                    <a:pos x="0" y="192"/>
                  </a:cxn>
                  <a:cxn ang="0">
                    <a:pos x="12" y="234"/>
                  </a:cxn>
                  <a:cxn ang="0">
                    <a:pos x="18" y="240"/>
                  </a:cxn>
                  <a:cxn ang="0">
                    <a:pos x="54" y="276"/>
                  </a:cxn>
                  <a:cxn ang="0">
                    <a:pos x="48" y="288"/>
                  </a:cxn>
                  <a:cxn ang="0">
                    <a:pos x="180" y="294"/>
                  </a:cxn>
                  <a:cxn ang="0">
                    <a:pos x="198" y="240"/>
                  </a:cxn>
                  <a:cxn ang="0">
                    <a:pos x="222" y="210"/>
                  </a:cxn>
                  <a:cxn ang="0">
                    <a:pos x="294" y="96"/>
                  </a:cxn>
                  <a:cxn ang="0">
                    <a:pos x="288" y="84"/>
                  </a:cxn>
                  <a:cxn ang="0">
                    <a:pos x="282" y="42"/>
                  </a:cxn>
                  <a:cxn ang="0">
                    <a:pos x="216" y="0"/>
                  </a:cxn>
                </a:cxnLst>
                <a:rect l="0" t="0" r="r" b="b"/>
                <a:pathLst>
                  <a:path w="294" h="294">
                    <a:moveTo>
                      <a:pt x="216" y="0"/>
                    </a:moveTo>
                    <a:lnTo>
                      <a:pt x="210" y="0"/>
                    </a:lnTo>
                    <a:lnTo>
                      <a:pt x="204" y="0"/>
                    </a:lnTo>
                    <a:lnTo>
                      <a:pt x="204" y="18"/>
                    </a:lnTo>
                    <a:lnTo>
                      <a:pt x="198" y="24"/>
                    </a:lnTo>
                    <a:lnTo>
                      <a:pt x="198" y="30"/>
                    </a:lnTo>
                    <a:lnTo>
                      <a:pt x="192" y="36"/>
                    </a:lnTo>
                    <a:lnTo>
                      <a:pt x="186" y="36"/>
                    </a:lnTo>
                    <a:lnTo>
                      <a:pt x="168" y="36"/>
                    </a:lnTo>
                    <a:lnTo>
                      <a:pt x="156" y="36"/>
                    </a:lnTo>
                    <a:lnTo>
                      <a:pt x="144" y="42"/>
                    </a:lnTo>
                    <a:lnTo>
                      <a:pt x="132" y="54"/>
                    </a:lnTo>
                    <a:lnTo>
                      <a:pt x="132" y="66"/>
                    </a:lnTo>
                    <a:lnTo>
                      <a:pt x="102" y="90"/>
                    </a:lnTo>
                    <a:lnTo>
                      <a:pt x="90" y="108"/>
                    </a:lnTo>
                    <a:lnTo>
                      <a:pt x="0" y="156"/>
                    </a:lnTo>
                    <a:lnTo>
                      <a:pt x="0" y="192"/>
                    </a:lnTo>
                    <a:lnTo>
                      <a:pt x="12" y="234"/>
                    </a:lnTo>
                    <a:lnTo>
                      <a:pt x="18" y="240"/>
                    </a:lnTo>
                    <a:lnTo>
                      <a:pt x="54" y="276"/>
                    </a:lnTo>
                    <a:lnTo>
                      <a:pt x="48" y="288"/>
                    </a:lnTo>
                    <a:lnTo>
                      <a:pt x="180" y="294"/>
                    </a:lnTo>
                    <a:lnTo>
                      <a:pt x="198" y="240"/>
                    </a:lnTo>
                    <a:lnTo>
                      <a:pt x="222" y="210"/>
                    </a:lnTo>
                    <a:lnTo>
                      <a:pt x="294" y="96"/>
                    </a:lnTo>
                    <a:lnTo>
                      <a:pt x="288" y="84"/>
                    </a:lnTo>
                    <a:lnTo>
                      <a:pt x="282" y="42"/>
                    </a:lnTo>
                    <a:lnTo>
                      <a:pt x="21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5" name="Freeform 770">
                <a:extLst>
                  <a:ext uri="{FF2B5EF4-FFF2-40B4-BE49-F238E27FC236}">
                    <a16:creationId xmlns:a16="http://schemas.microsoft.com/office/drawing/2014/main" xmlns="" id="{AE0C3439-B23E-2245-90B5-1675778BB07A}"/>
                  </a:ext>
                </a:extLst>
              </p:cNvPr>
              <p:cNvSpPr>
                <a:spLocks/>
              </p:cNvSpPr>
              <p:nvPr/>
            </p:nvSpPr>
            <p:spPr bwMode="auto">
              <a:xfrm>
                <a:off x="6308725" y="2119313"/>
                <a:ext cx="504825" cy="438150"/>
              </a:xfrm>
              <a:custGeom>
                <a:avLst/>
                <a:gdLst/>
                <a:ahLst/>
                <a:cxnLst>
                  <a:cxn ang="0">
                    <a:pos x="90" y="168"/>
                  </a:cxn>
                  <a:cxn ang="0">
                    <a:pos x="90" y="150"/>
                  </a:cxn>
                  <a:cxn ang="0">
                    <a:pos x="72" y="132"/>
                  </a:cxn>
                  <a:cxn ang="0">
                    <a:pos x="60" y="132"/>
                  </a:cxn>
                  <a:cxn ang="0">
                    <a:pos x="54" y="144"/>
                  </a:cxn>
                  <a:cxn ang="0">
                    <a:pos x="42" y="132"/>
                  </a:cxn>
                  <a:cxn ang="0">
                    <a:pos x="30" y="102"/>
                  </a:cxn>
                  <a:cxn ang="0">
                    <a:pos x="0" y="72"/>
                  </a:cxn>
                  <a:cxn ang="0">
                    <a:pos x="30" y="30"/>
                  </a:cxn>
                  <a:cxn ang="0">
                    <a:pos x="150" y="24"/>
                  </a:cxn>
                  <a:cxn ang="0">
                    <a:pos x="222" y="18"/>
                  </a:cxn>
                  <a:cxn ang="0">
                    <a:pos x="240" y="42"/>
                  </a:cxn>
                  <a:cxn ang="0">
                    <a:pos x="246" y="60"/>
                  </a:cxn>
                  <a:cxn ang="0">
                    <a:pos x="246" y="78"/>
                  </a:cxn>
                  <a:cxn ang="0">
                    <a:pos x="264" y="84"/>
                  </a:cxn>
                  <a:cxn ang="0">
                    <a:pos x="282" y="84"/>
                  </a:cxn>
                  <a:cxn ang="0">
                    <a:pos x="300" y="90"/>
                  </a:cxn>
                  <a:cxn ang="0">
                    <a:pos x="318" y="102"/>
                  </a:cxn>
                  <a:cxn ang="0">
                    <a:pos x="318" y="114"/>
                  </a:cxn>
                  <a:cxn ang="0">
                    <a:pos x="306" y="126"/>
                  </a:cxn>
                  <a:cxn ang="0">
                    <a:pos x="294" y="132"/>
                  </a:cxn>
                  <a:cxn ang="0">
                    <a:pos x="294" y="144"/>
                  </a:cxn>
                  <a:cxn ang="0">
                    <a:pos x="294" y="174"/>
                  </a:cxn>
                  <a:cxn ang="0">
                    <a:pos x="288" y="198"/>
                  </a:cxn>
                  <a:cxn ang="0">
                    <a:pos x="270" y="210"/>
                  </a:cxn>
                  <a:cxn ang="0">
                    <a:pos x="258" y="228"/>
                  </a:cxn>
                  <a:cxn ang="0">
                    <a:pos x="252" y="240"/>
                  </a:cxn>
                  <a:cxn ang="0">
                    <a:pos x="240" y="234"/>
                  </a:cxn>
                  <a:cxn ang="0">
                    <a:pos x="222" y="258"/>
                  </a:cxn>
                  <a:cxn ang="0">
                    <a:pos x="216" y="264"/>
                  </a:cxn>
                  <a:cxn ang="0">
                    <a:pos x="204" y="276"/>
                  </a:cxn>
                  <a:cxn ang="0">
                    <a:pos x="186" y="264"/>
                  </a:cxn>
                  <a:cxn ang="0">
                    <a:pos x="162" y="186"/>
                  </a:cxn>
                  <a:cxn ang="0">
                    <a:pos x="156" y="174"/>
                  </a:cxn>
                  <a:cxn ang="0">
                    <a:pos x="138" y="174"/>
                  </a:cxn>
                  <a:cxn ang="0">
                    <a:pos x="120" y="186"/>
                  </a:cxn>
                  <a:cxn ang="0">
                    <a:pos x="108" y="192"/>
                  </a:cxn>
                  <a:cxn ang="0">
                    <a:pos x="96" y="180"/>
                  </a:cxn>
                </a:cxnLst>
                <a:rect l="0" t="0" r="r" b="b"/>
                <a:pathLst>
                  <a:path w="318" h="276">
                    <a:moveTo>
                      <a:pt x="90" y="174"/>
                    </a:moveTo>
                    <a:lnTo>
                      <a:pt x="90" y="168"/>
                    </a:lnTo>
                    <a:lnTo>
                      <a:pt x="90" y="156"/>
                    </a:lnTo>
                    <a:lnTo>
                      <a:pt x="90" y="150"/>
                    </a:lnTo>
                    <a:lnTo>
                      <a:pt x="78" y="138"/>
                    </a:lnTo>
                    <a:lnTo>
                      <a:pt x="72" y="132"/>
                    </a:lnTo>
                    <a:lnTo>
                      <a:pt x="66" y="132"/>
                    </a:lnTo>
                    <a:lnTo>
                      <a:pt x="60" y="132"/>
                    </a:lnTo>
                    <a:lnTo>
                      <a:pt x="60" y="138"/>
                    </a:lnTo>
                    <a:lnTo>
                      <a:pt x="54" y="144"/>
                    </a:lnTo>
                    <a:lnTo>
                      <a:pt x="48" y="138"/>
                    </a:lnTo>
                    <a:lnTo>
                      <a:pt x="42" y="132"/>
                    </a:lnTo>
                    <a:lnTo>
                      <a:pt x="36" y="114"/>
                    </a:lnTo>
                    <a:lnTo>
                      <a:pt x="30" y="102"/>
                    </a:lnTo>
                    <a:lnTo>
                      <a:pt x="18" y="84"/>
                    </a:lnTo>
                    <a:lnTo>
                      <a:pt x="0" y="72"/>
                    </a:lnTo>
                    <a:lnTo>
                      <a:pt x="0" y="66"/>
                    </a:lnTo>
                    <a:lnTo>
                      <a:pt x="30" y="30"/>
                    </a:lnTo>
                    <a:lnTo>
                      <a:pt x="72" y="60"/>
                    </a:lnTo>
                    <a:lnTo>
                      <a:pt x="150" y="24"/>
                    </a:lnTo>
                    <a:lnTo>
                      <a:pt x="204" y="0"/>
                    </a:lnTo>
                    <a:lnTo>
                      <a:pt x="222" y="18"/>
                    </a:lnTo>
                    <a:lnTo>
                      <a:pt x="234" y="30"/>
                    </a:lnTo>
                    <a:lnTo>
                      <a:pt x="240" y="42"/>
                    </a:lnTo>
                    <a:lnTo>
                      <a:pt x="246" y="54"/>
                    </a:lnTo>
                    <a:lnTo>
                      <a:pt x="246" y="60"/>
                    </a:lnTo>
                    <a:lnTo>
                      <a:pt x="240" y="72"/>
                    </a:lnTo>
                    <a:lnTo>
                      <a:pt x="246" y="78"/>
                    </a:lnTo>
                    <a:lnTo>
                      <a:pt x="252" y="78"/>
                    </a:lnTo>
                    <a:lnTo>
                      <a:pt x="264" y="84"/>
                    </a:lnTo>
                    <a:lnTo>
                      <a:pt x="270" y="84"/>
                    </a:lnTo>
                    <a:lnTo>
                      <a:pt x="282" y="84"/>
                    </a:lnTo>
                    <a:lnTo>
                      <a:pt x="288" y="84"/>
                    </a:lnTo>
                    <a:lnTo>
                      <a:pt x="300" y="90"/>
                    </a:lnTo>
                    <a:lnTo>
                      <a:pt x="312" y="96"/>
                    </a:lnTo>
                    <a:lnTo>
                      <a:pt x="318" y="102"/>
                    </a:lnTo>
                    <a:lnTo>
                      <a:pt x="318" y="108"/>
                    </a:lnTo>
                    <a:lnTo>
                      <a:pt x="318" y="114"/>
                    </a:lnTo>
                    <a:lnTo>
                      <a:pt x="312" y="120"/>
                    </a:lnTo>
                    <a:lnTo>
                      <a:pt x="306" y="126"/>
                    </a:lnTo>
                    <a:lnTo>
                      <a:pt x="300" y="126"/>
                    </a:lnTo>
                    <a:lnTo>
                      <a:pt x="294" y="132"/>
                    </a:lnTo>
                    <a:lnTo>
                      <a:pt x="294" y="138"/>
                    </a:lnTo>
                    <a:lnTo>
                      <a:pt x="294" y="144"/>
                    </a:lnTo>
                    <a:lnTo>
                      <a:pt x="294" y="162"/>
                    </a:lnTo>
                    <a:lnTo>
                      <a:pt x="294" y="174"/>
                    </a:lnTo>
                    <a:lnTo>
                      <a:pt x="288" y="192"/>
                    </a:lnTo>
                    <a:lnTo>
                      <a:pt x="288" y="198"/>
                    </a:lnTo>
                    <a:lnTo>
                      <a:pt x="282" y="204"/>
                    </a:lnTo>
                    <a:lnTo>
                      <a:pt x="270" y="210"/>
                    </a:lnTo>
                    <a:lnTo>
                      <a:pt x="264" y="222"/>
                    </a:lnTo>
                    <a:lnTo>
                      <a:pt x="258" y="228"/>
                    </a:lnTo>
                    <a:lnTo>
                      <a:pt x="258" y="234"/>
                    </a:lnTo>
                    <a:lnTo>
                      <a:pt x="252" y="240"/>
                    </a:lnTo>
                    <a:lnTo>
                      <a:pt x="246" y="234"/>
                    </a:lnTo>
                    <a:lnTo>
                      <a:pt x="240" y="234"/>
                    </a:lnTo>
                    <a:lnTo>
                      <a:pt x="234" y="240"/>
                    </a:lnTo>
                    <a:lnTo>
                      <a:pt x="222" y="258"/>
                    </a:lnTo>
                    <a:lnTo>
                      <a:pt x="216" y="258"/>
                    </a:lnTo>
                    <a:lnTo>
                      <a:pt x="216" y="264"/>
                    </a:lnTo>
                    <a:lnTo>
                      <a:pt x="210" y="276"/>
                    </a:lnTo>
                    <a:lnTo>
                      <a:pt x="204" y="276"/>
                    </a:lnTo>
                    <a:lnTo>
                      <a:pt x="198" y="276"/>
                    </a:lnTo>
                    <a:lnTo>
                      <a:pt x="186" y="264"/>
                    </a:lnTo>
                    <a:lnTo>
                      <a:pt x="168" y="222"/>
                    </a:lnTo>
                    <a:lnTo>
                      <a:pt x="162" y="186"/>
                    </a:lnTo>
                    <a:lnTo>
                      <a:pt x="156" y="180"/>
                    </a:lnTo>
                    <a:lnTo>
                      <a:pt x="156" y="174"/>
                    </a:lnTo>
                    <a:lnTo>
                      <a:pt x="144" y="174"/>
                    </a:lnTo>
                    <a:lnTo>
                      <a:pt x="138" y="174"/>
                    </a:lnTo>
                    <a:lnTo>
                      <a:pt x="120" y="180"/>
                    </a:lnTo>
                    <a:lnTo>
                      <a:pt x="120" y="186"/>
                    </a:lnTo>
                    <a:lnTo>
                      <a:pt x="114" y="192"/>
                    </a:lnTo>
                    <a:lnTo>
                      <a:pt x="108" y="192"/>
                    </a:lnTo>
                    <a:lnTo>
                      <a:pt x="102" y="186"/>
                    </a:lnTo>
                    <a:lnTo>
                      <a:pt x="96" y="180"/>
                    </a:lnTo>
                    <a:lnTo>
                      <a:pt x="90" y="17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6" name="Freeform 775">
                <a:extLst>
                  <a:ext uri="{FF2B5EF4-FFF2-40B4-BE49-F238E27FC236}">
                    <a16:creationId xmlns:a16="http://schemas.microsoft.com/office/drawing/2014/main" xmlns="" id="{622260B0-376B-214A-9365-8E39F3AE2304}"/>
                  </a:ext>
                </a:extLst>
              </p:cNvPr>
              <p:cNvSpPr>
                <a:spLocks/>
              </p:cNvSpPr>
              <p:nvPr/>
            </p:nvSpPr>
            <p:spPr bwMode="auto">
              <a:xfrm>
                <a:off x="7080250" y="1814513"/>
                <a:ext cx="485775" cy="457200"/>
              </a:xfrm>
              <a:custGeom>
                <a:avLst/>
                <a:gdLst/>
                <a:ahLst/>
                <a:cxnLst>
                  <a:cxn ang="0">
                    <a:pos x="222" y="276"/>
                  </a:cxn>
                  <a:cxn ang="0">
                    <a:pos x="240" y="252"/>
                  </a:cxn>
                  <a:cxn ang="0">
                    <a:pos x="300" y="186"/>
                  </a:cxn>
                  <a:cxn ang="0">
                    <a:pos x="300" y="174"/>
                  </a:cxn>
                  <a:cxn ang="0">
                    <a:pos x="276" y="150"/>
                  </a:cxn>
                  <a:cxn ang="0">
                    <a:pos x="258" y="144"/>
                  </a:cxn>
                  <a:cxn ang="0">
                    <a:pos x="240" y="144"/>
                  </a:cxn>
                  <a:cxn ang="0">
                    <a:pos x="216" y="138"/>
                  </a:cxn>
                  <a:cxn ang="0">
                    <a:pos x="198" y="126"/>
                  </a:cxn>
                  <a:cxn ang="0">
                    <a:pos x="186" y="108"/>
                  </a:cxn>
                  <a:cxn ang="0">
                    <a:pos x="186" y="84"/>
                  </a:cxn>
                  <a:cxn ang="0">
                    <a:pos x="174" y="54"/>
                  </a:cxn>
                  <a:cxn ang="0">
                    <a:pos x="174" y="36"/>
                  </a:cxn>
                  <a:cxn ang="0">
                    <a:pos x="174" y="12"/>
                  </a:cxn>
                  <a:cxn ang="0">
                    <a:pos x="168" y="0"/>
                  </a:cxn>
                  <a:cxn ang="0">
                    <a:pos x="156" y="0"/>
                  </a:cxn>
                  <a:cxn ang="0">
                    <a:pos x="144" y="0"/>
                  </a:cxn>
                  <a:cxn ang="0">
                    <a:pos x="120" y="18"/>
                  </a:cxn>
                  <a:cxn ang="0">
                    <a:pos x="102" y="24"/>
                  </a:cxn>
                  <a:cxn ang="0">
                    <a:pos x="78" y="24"/>
                  </a:cxn>
                  <a:cxn ang="0">
                    <a:pos x="72" y="30"/>
                  </a:cxn>
                  <a:cxn ang="0">
                    <a:pos x="78" y="54"/>
                  </a:cxn>
                  <a:cxn ang="0">
                    <a:pos x="84" y="60"/>
                  </a:cxn>
                  <a:cxn ang="0">
                    <a:pos x="72" y="66"/>
                  </a:cxn>
                  <a:cxn ang="0">
                    <a:pos x="60" y="84"/>
                  </a:cxn>
                  <a:cxn ang="0">
                    <a:pos x="48" y="114"/>
                  </a:cxn>
                  <a:cxn ang="0">
                    <a:pos x="42" y="144"/>
                  </a:cxn>
                  <a:cxn ang="0">
                    <a:pos x="36" y="162"/>
                  </a:cxn>
                  <a:cxn ang="0">
                    <a:pos x="24" y="174"/>
                  </a:cxn>
                  <a:cxn ang="0">
                    <a:pos x="12" y="174"/>
                  </a:cxn>
                  <a:cxn ang="0">
                    <a:pos x="0" y="198"/>
                  </a:cxn>
                  <a:cxn ang="0">
                    <a:pos x="54" y="216"/>
                  </a:cxn>
                  <a:cxn ang="0">
                    <a:pos x="102" y="258"/>
                  </a:cxn>
                  <a:cxn ang="0">
                    <a:pos x="126" y="276"/>
                  </a:cxn>
                  <a:cxn ang="0">
                    <a:pos x="156" y="276"/>
                  </a:cxn>
                </a:cxnLst>
                <a:rect l="0" t="0" r="r" b="b"/>
                <a:pathLst>
                  <a:path w="306" h="288">
                    <a:moveTo>
                      <a:pt x="216" y="288"/>
                    </a:moveTo>
                    <a:lnTo>
                      <a:pt x="222" y="276"/>
                    </a:lnTo>
                    <a:lnTo>
                      <a:pt x="234" y="258"/>
                    </a:lnTo>
                    <a:lnTo>
                      <a:pt x="240" y="252"/>
                    </a:lnTo>
                    <a:lnTo>
                      <a:pt x="246" y="240"/>
                    </a:lnTo>
                    <a:lnTo>
                      <a:pt x="300" y="186"/>
                    </a:lnTo>
                    <a:lnTo>
                      <a:pt x="306" y="186"/>
                    </a:lnTo>
                    <a:lnTo>
                      <a:pt x="300" y="174"/>
                    </a:lnTo>
                    <a:lnTo>
                      <a:pt x="288" y="162"/>
                    </a:lnTo>
                    <a:lnTo>
                      <a:pt x="276" y="150"/>
                    </a:lnTo>
                    <a:lnTo>
                      <a:pt x="264" y="144"/>
                    </a:lnTo>
                    <a:lnTo>
                      <a:pt x="258" y="144"/>
                    </a:lnTo>
                    <a:lnTo>
                      <a:pt x="246" y="144"/>
                    </a:lnTo>
                    <a:lnTo>
                      <a:pt x="240" y="144"/>
                    </a:lnTo>
                    <a:lnTo>
                      <a:pt x="228" y="144"/>
                    </a:lnTo>
                    <a:lnTo>
                      <a:pt x="216" y="138"/>
                    </a:lnTo>
                    <a:lnTo>
                      <a:pt x="204" y="132"/>
                    </a:lnTo>
                    <a:lnTo>
                      <a:pt x="198" y="126"/>
                    </a:lnTo>
                    <a:lnTo>
                      <a:pt x="192" y="120"/>
                    </a:lnTo>
                    <a:lnTo>
                      <a:pt x="186" y="108"/>
                    </a:lnTo>
                    <a:lnTo>
                      <a:pt x="186" y="96"/>
                    </a:lnTo>
                    <a:lnTo>
                      <a:pt x="186" y="84"/>
                    </a:lnTo>
                    <a:lnTo>
                      <a:pt x="180" y="72"/>
                    </a:lnTo>
                    <a:lnTo>
                      <a:pt x="174" y="54"/>
                    </a:lnTo>
                    <a:lnTo>
                      <a:pt x="168" y="42"/>
                    </a:lnTo>
                    <a:lnTo>
                      <a:pt x="174" y="36"/>
                    </a:lnTo>
                    <a:lnTo>
                      <a:pt x="174" y="24"/>
                    </a:lnTo>
                    <a:lnTo>
                      <a:pt x="174" y="12"/>
                    </a:lnTo>
                    <a:lnTo>
                      <a:pt x="168" y="6"/>
                    </a:lnTo>
                    <a:lnTo>
                      <a:pt x="168" y="0"/>
                    </a:lnTo>
                    <a:lnTo>
                      <a:pt x="162" y="0"/>
                    </a:lnTo>
                    <a:lnTo>
                      <a:pt x="156" y="0"/>
                    </a:lnTo>
                    <a:lnTo>
                      <a:pt x="150" y="0"/>
                    </a:lnTo>
                    <a:lnTo>
                      <a:pt x="144" y="0"/>
                    </a:lnTo>
                    <a:lnTo>
                      <a:pt x="132" y="6"/>
                    </a:lnTo>
                    <a:lnTo>
                      <a:pt x="120" y="18"/>
                    </a:lnTo>
                    <a:lnTo>
                      <a:pt x="114" y="24"/>
                    </a:lnTo>
                    <a:lnTo>
                      <a:pt x="102" y="24"/>
                    </a:lnTo>
                    <a:lnTo>
                      <a:pt x="96" y="24"/>
                    </a:lnTo>
                    <a:lnTo>
                      <a:pt x="78" y="24"/>
                    </a:lnTo>
                    <a:lnTo>
                      <a:pt x="72" y="24"/>
                    </a:lnTo>
                    <a:lnTo>
                      <a:pt x="72" y="30"/>
                    </a:lnTo>
                    <a:lnTo>
                      <a:pt x="72" y="48"/>
                    </a:lnTo>
                    <a:lnTo>
                      <a:pt x="78" y="54"/>
                    </a:lnTo>
                    <a:lnTo>
                      <a:pt x="84" y="54"/>
                    </a:lnTo>
                    <a:lnTo>
                      <a:pt x="84" y="60"/>
                    </a:lnTo>
                    <a:lnTo>
                      <a:pt x="78" y="60"/>
                    </a:lnTo>
                    <a:lnTo>
                      <a:pt x="72" y="66"/>
                    </a:lnTo>
                    <a:lnTo>
                      <a:pt x="66" y="72"/>
                    </a:lnTo>
                    <a:lnTo>
                      <a:pt x="60" y="84"/>
                    </a:lnTo>
                    <a:lnTo>
                      <a:pt x="54" y="96"/>
                    </a:lnTo>
                    <a:lnTo>
                      <a:pt x="48" y="114"/>
                    </a:lnTo>
                    <a:lnTo>
                      <a:pt x="48" y="138"/>
                    </a:lnTo>
                    <a:lnTo>
                      <a:pt x="42" y="144"/>
                    </a:lnTo>
                    <a:lnTo>
                      <a:pt x="42" y="156"/>
                    </a:lnTo>
                    <a:lnTo>
                      <a:pt x="36" y="162"/>
                    </a:lnTo>
                    <a:lnTo>
                      <a:pt x="30" y="168"/>
                    </a:lnTo>
                    <a:lnTo>
                      <a:pt x="24" y="174"/>
                    </a:lnTo>
                    <a:lnTo>
                      <a:pt x="18" y="174"/>
                    </a:lnTo>
                    <a:lnTo>
                      <a:pt x="12" y="174"/>
                    </a:lnTo>
                    <a:lnTo>
                      <a:pt x="6" y="186"/>
                    </a:lnTo>
                    <a:lnTo>
                      <a:pt x="0" y="198"/>
                    </a:lnTo>
                    <a:lnTo>
                      <a:pt x="42" y="216"/>
                    </a:lnTo>
                    <a:lnTo>
                      <a:pt x="54" y="216"/>
                    </a:lnTo>
                    <a:lnTo>
                      <a:pt x="66" y="222"/>
                    </a:lnTo>
                    <a:lnTo>
                      <a:pt x="102" y="258"/>
                    </a:lnTo>
                    <a:lnTo>
                      <a:pt x="114" y="264"/>
                    </a:lnTo>
                    <a:lnTo>
                      <a:pt x="126" y="276"/>
                    </a:lnTo>
                    <a:lnTo>
                      <a:pt x="144" y="270"/>
                    </a:lnTo>
                    <a:lnTo>
                      <a:pt x="156" y="276"/>
                    </a:lnTo>
                    <a:lnTo>
                      <a:pt x="216" y="28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7" name="Freeform 776">
                <a:extLst>
                  <a:ext uri="{FF2B5EF4-FFF2-40B4-BE49-F238E27FC236}">
                    <a16:creationId xmlns:a16="http://schemas.microsoft.com/office/drawing/2014/main" xmlns="" id="{E1E13BE2-A0BE-CA43-A399-B26F33EC217E}"/>
                  </a:ext>
                </a:extLst>
              </p:cNvPr>
              <p:cNvSpPr>
                <a:spLocks/>
              </p:cNvSpPr>
              <p:nvPr/>
            </p:nvSpPr>
            <p:spPr bwMode="auto">
              <a:xfrm>
                <a:off x="6318250" y="2395538"/>
                <a:ext cx="504825" cy="371475"/>
              </a:xfrm>
              <a:custGeom>
                <a:avLst/>
                <a:gdLst/>
                <a:ahLst/>
                <a:cxnLst>
                  <a:cxn ang="0">
                    <a:pos x="150" y="228"/>
                  </a:cxn>
                  <a:cxn ang="0">
                    <a:pos x="162" y="222"/>
                  </a:cxn>
                  <a:cxn ang="0">
                    <a:pos x="180" y="222"/>
                  </a:cxn>
                  <a:cxn ang="0">
                    <a:pos x="192" y="210"/>
                  </a:cxn>
                  <a:cxn ang="0">
                    <a:pos x="216" y="210"/>
                  </a:cxn>
                  <a:cxn ang="0">
                    <a:pos x="222" y="222"/>
                  </a:cxn>
                  <a:cxn ang="0">
                    <a:pos x="240" y="228"/>
                  </a:cxn>
                  <a:cxn ang="0">
                    <a:pos x="252" y="210"/>
                  </a:cxn>
                  <a:cxn ang="0">
                    <a:pos x="252" y="186"/>
                  </a:cxn>
                  <a:cxn ang="0">
                    <a:pos x="306" y="186"/>
                  </a:cxn>
                  <a:cxn ang="0">
                    <a:pos x="318" y="174"/>
                  </a:cxn>
                  <a:cxn ang="0">
                    <a:pos x="312" y="162"/>
                  </a:cxn>
                  <a:cxn ang="0">
                    <a:pos x="294" y="174"/>
                  </a:cxn>
                  <a:cxn ang="0">
                    <a:pos x="276" y="168"/>
                  </a:cxn>
                  <a:cxn ang="0">
                    <a:pos x="276" y="156"/>
                  </a:cxn>
                  <a:cxn ang="0">
                    <a:pos x="282" y="144"/>
                  </a:cxn>
                  <a:cxn ang="0">
                    <a:pos x="276" y="126"/>
                  </a:cxn>
                  <a:cxn ang="0">
                    <a:pos x="252" y="114"/>
                  </a:cxn>
                  <a:cxn ang="0">
                    <a:pos x="234" y="126"/>
                  </a:cxn>
                  <a:cxn ang="0">
                    <a:pos x="228" y="132"/>
                  </a:cxn>
                  <a:cxn ang="0">
                    <a:pos x="222" y="120"/>
                  </a:cxn>
                  <a:cxn ang="0">
                    <a:pos x="222" y="114"/>
                  </a:cxn>
                  <a:cxn ang="0">
                    <a:pos x="234" y="102"/>
                  </a:cxn>
                  <a:cxn ang="0">
                    <a:pos x="234" y="90"/>
                  </a:cxn>
                  <a:cxn ang="0">
                    <a:pos x="222" y="90"/>
                  </a:cxn>
                  <a:cxn ang="0">
                    <a:pos x="210" y="84"/>
                  </a:cxn>
                  <a:cxn ang="0">
                    <a:pos x="204" y="102"/>
                  </a:cxn>
                  <a:cxn ang="0">
                    <a:pos x="192" y="102"/>
                  </a:cxn>
                  <a:cxn ang="0">
                    <a:pos x="162" y="48"/>
                  </a:cxn>
                  <a:cxn ang="0">
                    <a:pos x="150" y="6"/>
                  </a:cxn>
                  <a:cxn ang="0">
                    <a:pos x="138" y="0"/>
                  </a:cxn>
                  <a:cxn ang="0">
                    <a:pos x="114" y="6"/>
                  </a:cxn>
                  <a:cxn ang="0">
                    <a:pos x="108" y="18"/>
                  </a:cxn>
                  <a:cxn ang="0">
                    <a:pos x="96" y="12"/>
                  </a:cxn>
                  <a:cxn ang="0">
                    <a:pos x="84" y="0"/>
                  </a:cxn>
                  <a:cxn ang="0">
                    <a:pos x="6" y="102"/>
                  </a:cxn>
                  <a:cxn ang="0">
                    <a:pos x="18" y="120"/>
                  </a:cxn>
                  <a:cxn ang="0">
                    <a:pos x="42" y="126"/>
                  </a:cxn>
                  <a:cxn ang="0">
                    <a:pos x="60" y="132"/>
                  </a:cxn>
                  <a:cxn ang="0">
                    <a:pos x="84" y="150"/>
                  </a:cxn>
                  <a:cxn ang="0">
                    <a:pos x="102" y="174"/>
                  </a:cxn>
                  <a:cxn ang="0">
                    <a:pos x="120" y="210"/>
                  </a:cxn>
                  <a:cxn ang="0">
                    <a:pos x="138" y="222"/>
                  </a:cxn>
                  <a:cxn ang="0">
                    <a:pos x="138" y="234"/>
                  </a:cxn>
                </a:cxnLst>
                <a:rect l="0" t="0" r="r" b="b"/>
                <a:pathLst>
                  <a:path w="318" h="234">
                    <a:moveTo>
                      <a:pt x="138" y="234"/>
                    </a:moveTo>
                    <a:lnTo>
                      <a:pt x="150" y="228"/>
                    </a:lnTo>
                    <a:lnTo>
                      <a:pt x="150" y="222"/>
                    </a:lnTo>
                    <a:lnTo>
                      <a:pt x="162" y="222"/>
                    </a:lnTo>
                    <a:lnTo>
                      <a:pt x="174" y="222"/>
                    </a:lnTo>
                    <a:lnTo>
                      <a:pt x="180" y="222"/>
                    </a:lnTo>
                    <a:lnTo>
                      <a:pt x="192" y="216"/>
                    </a:lnTo>
                    <a:lnTo>
                      <a:pt x="192" y="210"/>
                    </a:lnTo>
                    <a:lnTo>
                      <a:pt x="198" y="210"/>
                    </a:lnTo>
                    <a:lnTo>
                      <a:pt x="216" y="210"/>
                    </a:lnTo>
                    <a:lnTo>
                      <a:pt x="222" y="210"/>
                    </a:lnTo>
                    <a:lnTo>
                      <a:pt x="222" y="222"/>
                    </a:lnTo>
                    <a:lnTo>
                      <a:pt x="228" y="222"/>
                    </a:lnTo>
                    <a:lnTo>
                      <a:pt x="240" y="228"/>
                    </a:lnTo>
                    <a:lnTo>
                      <a:pt x="246" y="222"/>
                    </a:lnTo>
                    <a:lnTo>
                      <a:pt x="252" y="210"/>
                    </a:lnTo>
                    <a:lnTo>
                      <a:pt x="252" y="192"/>
                    </a:lnTo>
                    <a:lnTo>
                      <a:pt x="252" y="186"/>
                    </a:lnTo>
                    <a:lnTo>
                      <a:pt x="294" y="186"/>
                    </a:lnTo>
                    <a:lnTo>
                      <a:pt x="306" y="186"/>
                    </a:lnTo>
                    <a:lnTo>
                      <a:pt x="312" y="180"/>
                    </a:lnTo>
                    <a:lnTo>
                      <a:pt x="318" y="174"/>
                    </a:lnTo>
                    <a:lnTo>
                      <a:pt x="318" y="162"/>
                    </a:lnTo>
                    <a:lnTo>
                      <a:pt x="312" y="162"/>
                    </a:lnTo>
                    <a:lnTo>
                      <a:pt x="306" y="168"/>
                    </a:lnTo>
                    <a:lnTo>
                      <a:pt x="294" y="174"/>
                    </a:lnTo>
                    <a:lnTo>
                      <a:pt x="288" y="174"/>
                    </a:lnTo>
                    <a:lnTo>
                      <a:pt x="276" y="168"/>
                    </a:lnTo>
                    <a:lnTo>
                      <a:pt x="276" y="162"/>
                    </a:lnTo>
                    <a:lnTo>
                      <a:pt x="276" y="156"/>
                    </a:lnTo>
                    <a:lnTo>
                      <a:pt x="276" y="150"/>
                    </a:lnTo>
                    <a:lnTo>
                      <a:pt x="282" y="144"/>
                    </a:lnTo>
                    <a:lnTo>
                      <a:pt x="282" y="132"/>
                    </a:lnTo>
                    <a:lnTo>
                      <a:pt x="276" y="126"/>
                    </a:lnTo>
                    <a:lnTo>
                      <a:pt x="264" y="120"/>
                    </a:lnTo>
                    <a:lnTo>
                      <a:pt x="252" y="114"/>
                    </a:lnTo>
                    <a:lnTo>
                      <a:pt x="240" y="120"/>
                    </a:lnTo>
                    <a:lnTo>
                      <a:pt x="234" y="126"/>
                    </a:lnTo>
                    <a:lnTo>
                      <a:pt x="234" y="132"/>
                    </a:lnTo>
                    <a:lnTo>
                      <a:pt x="228" y="132"/>
                    </a:lnTo>
                    <a:lnTo>
                      <a:pt x="222" y="126"/>
                    </a:lnTo>
                    <a:lnTo>
                      <a:pt x="222" y="120"/>
                    </a:lnTo>
                    <a:lnTo>
                      <a:pt x="216" y="114"/>
                    </a:lnTo>
                    <a:lnTo>
                      <a:pt x="222" y="114"/>
                    </a:lnTo>
                    <a:lnTo>
                      <a:pt x="222" y="108"/>
                    </a:lnTo>
                    <a:lnTo>
                      <a:pt x="234" y="102"/>
                    </a:lnTo>
                    <a:lnTo>
                      <a:pt x="234" y="96"/>
                    </a:lnTo>
                    <a:lnTo>
                      <a:pt x="234" y="90"/>
                    </a:lnTo>
                    <a:lnTo>
                      <a:pt x="228" y="90"/>
                    </a:lnTo>
                    <a:lnTo>
                      <a:pt x="222" y="90"/>
                    </a:lnTo>
                    <a:lnTo>
                      <a:pt x="216" y="90"/>
                    </a:lnTo>
                    <a:lnTo>
                      <a:pt x="210" y="84"/>
                    </a:lnTo>
                    <a:lnTo>
                      <a:pt x="210" y="90"/>
                    </a:lnTo>
                    <a:lnTo>
                      <a:pt x="204" y="102"/>
                    </a:lnTo>
                    <a:lnTo>
                      <a:pt x="198" y="102"/>
                    </a:lnTo>
                    <a:lnTo>
                      <a:pt x="192" y="102"/>
                    </a:lnTo>
                    <a:lnTo>
                      <a:pt x="180" y="90"/>
                    </a:lnTo>
                    <a:lnTo>
                      <a:pt x="162" y="48"/>
                    </a:lnTo>
                    <a:lnTo>
                      <a:pt x="156" y="12"/>
                    </a:lnTo>
                    <a:lnTo>
                      <a:pt x="150" y="6"/>
                    </a:lnTo>
                    <a:lnTo>
                      <a:pt x="150" y="0"/>
                    </a:lnTo>
                    <a:lnTo>
                      <a:pt x="138" y="0"/>
                    </a:lnTo>
                    <a:lnTo>
                      <a:pt x="132" y="0"/>
                    </a:lnTo>
                    <a:lnTo>
                      <a:pt x="114" y="6"/>
                    </a:lnTo>
                    <a:lnTo>
                      <a:pt x="114" y="12"/>
                    </a:lnTo>
                    <a:lnTo>
                      <a:pt x="108" y="18"/>
                    </a:lnTo>
                    <a:lnTo>
                      <a:pt x="102" y="18"/>
                    </a:lnTo>
                    <a:lnTo>
                      <a:pt x="96" y="12"/>
                    </a:lnTo>
                    <a:lnTo>
                      <a:pt x="90" y="6"/>
                    </a:lnTo>
                    <a:lnTo>
                      <a:pt x="84" y="0"/>
                    </a:lnTo>
                    <a:lnTo>
                      <a:pt x="0" y="90"/>
                    </a:lnTo>
                    <a:lnTo>
                      <a:pt x="6" y="102"/>
                    </a:lnTo>
                    <a:lnTo>
                      <a:pt x="12" y="114"/>
                    </a:lnTo>
                    <a:lnTo>
                      <a:pt x="18" y="120"/>
                    </a:lnTo>
                    <a:lnTo>
                      <a:pt x="30" y="126"/>
                    </a:lnTo>
                    <a:lnTo>
                      <a:pt x="42" y="126"/>
                    </a:lnTo>
                    <a:lnTo>
                      <a:pt x="54" y="126"/>
                    </a:lnTo>
                    <a:lnTo>
                      <a:pt x="60" y="132"/>
                    </a:lnTo>
                    <a:lnTo>
                      <a:pt x="78" y="138"/>
                    </a:lnTo>
                    <a:lnTo>
                      <a:pt x="84" y="150"/>
                    </a:lnTo>
                    <a:lnTo>
                      <a:pt x="90" y="162"/>
                    </a:lnTo>
                    <a:lnTo>
                      <a:pt x="102" y="174"/>
                    </a:lnTo>
                    <a:lnTo>
                      <a:pt x="114" y="204"/>
                    </a:lnTo>
                    <a:lnTo>
                      <a:pt x="120" y="210"/>
                    </a:lnTo>
                    <a:lnTo>
                      <a:pt x="132" y="216"/>
                    </a:lnTo>
                    <a:lnTo>
                      <a:pt x="138" y="222"/>
                    </a:lnTo>
                    <a:lnTo>
                      <a:pt x="138" y="228"/>
                    </a:lnTo>
                    <a:lnTo>
                      <a:pt x="138" y="23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8" name="Freeform 777">
                <a:extLst>
                  <a:ext uri="{FF2B5EF4-FFF2-40B4-BE49-F238E27FC236}">
                    <a16:creationId xmlns:a16="http://schemas.microsoft.com/office/drawing/2014/main" xmlns="" id="{FA4083DE-BB0C-B34A-BC70-4B7E63B74E46}"/>
                  </a:ext>
                </a:extLst>
              </p:cNvPr>
              <p:cNvSpPr>
                <a:spLocks/>
              </p:cNvSpPr>
              <p:nvPr/>
            </p:nvSpPr>
            <p:spPr bwMode="auto">
              <a:xfrm>
                <a:off x="6794500" y="2605088"/>
                <a:ext cx="514350" cy="495300"/>
              </a:xfrm>
              <a:custGeom>
                <a:avLst/>
                <a:gdLst/>
                <a:ahLst/>
                <a:cxnLst>
                  <a:cxn ang="0">
                    <a:pos x="48" y="54"/>
                  </a:cxn>
                  <a:cxn ang="0">
                    <a:pos x="66" y="48"/>
                  </a:cxn>
                  <a:cxn ang="0">
                    <a:pos x="78" y="48"/>
                  </a:cxn>
                  <a:cxn ang="0">
                    <a:pos x="90" y="30"/>
                  </a:cxn>
                  <a:cxn ang="0">
                    <a:pos x="102" y="18"/>
                  </a:cxn>
                  <a:cxn ang="0">
                    <a:pos x="138" y="12"/>
                  </a:cxn>
                  <a:cxn ang="0">
                    <a:pos x="132" y="36"/>
                  </a:cxn>
                  <a:cxn ang="0">
                    <a:pos x="144" y="48"/>
                  </a:cxn>
                  <a:cxn ang="0">
                    <a:pos x="162" y="54"/>
                  </a:cxn>
                  <a:cxn ang="0">
                    <a:pos x="192" y="78"/>
                  </a:cxn>
                  <a:cxn ang="0">
                    <a:pos x="216" y="84"/>
                  </a:cxn>
                  <a:cxn ang="0">
                    <a:pos x="240" y="78"/>
                  </a:cxn>
                  <a:cxn ang="0">
                    <a:pos x="264" y="78"/>
                  </a:cxn>
                  <a:cxn ang="0">
                    <a:pos x="276" y="84"/>
                  </a:cxn>
                  <a:cxn ang="0">
                    <a:pos x="288" y="78"/>
                  </a:cxn>
                  <a:cxn ang="0">
                    <a:pos x="288" y="102"/>
                  </a:cxn>
                  <a:cxn ang="0">
                    <a:pos x="306" y="108"/>
                  </a:cxn>
                  <a:cxn ang="0">
                    <a:pos x="318" y="138"/>
                  </a:cxn>
                  <a:cxn ang="0">
                    <a:pos x="318" y="162"/>
                  </a:cxn>
                  <a:cxn ang="0">
                    <a:pos x="312" y="180"/>
                  </a:cxn>
                  <a:cxn ang="0">
                    <a:pos x="300" y="192"/>
                  </a:cxn>
                  <a:cxn ang="0">
                    <a:pos x="282" y="174"/>
                  </a:cxn>
                  <a:cxn ang="0">
                    <a:pos x="270" y="180"/>
                  </a:cxn>
                  <a:cxn ang="0">
                    <a:pos x="252" y="174"/>
                  </a:cxn>
                  <a:cxn ang="0">
                    <a:pos x="234" y="174"/>
                  </a:cxn>
                  <a:cxn ang="0">
                    <a:pos x="234" y="186"/>
                  </a:cxn>
                  <a:cxn ang="0">
                    <a:pos x="228" y="198"/>
                  </a:cxn>
                  <a:cxn ang="0">
                    <a:pos x="198" y="216"/>
                  </a:cxn>
                  <a:cxn ang="0">
                    <a:pos x="180" y="228"/>
                  </a:cxn>
                  <a:cxn ang="0">
                    <a:pos x="168" y="246"/>
                  </a:cxn>
                  <a:cxn ang="0">
                    <a:pos x="144" y="258"/>
                  </a:cxn>
                  <a:cxn ang="0">
                    <a:pos x="156" y="276"/>
                  </a:cxn>
                  <a:cxn ang="0">
                    <a:pos x="156" y="294"/>
                  </a:cxn>
                  <a:cxn ang="0">
                    <a:pos x="144" y="312"/>
                  </a:cxn>
                  <a:cxn ang="0">
                    <a:pos x="132" y="288"/>
                  </a:cxn>
                  <a:cxn ang="0">
                    <a:pos x="108" y="282"/>
                  </a:cxn>
                  <a:cxn ang="0">
                    <a:pos x="108" y="270"/>
                  </a:cxn>
                  <a:cxn ang="0">
                    <a:pos x="96" y="252"/>
                  </a:cxn>
                  <a:cxn ang="0">
                    <a:pos x="60" y="234"/>
                  </a:cxn>
                  <a:cxn ang="0">
                    <a:pos x="36" y="234"/>
                  </a:cxn>
                  <a:cxn ang="0">
                    <a:pos x="36" y="216"/>
                  </a:cxn>
                  <a:cxn ang="0">
                    <a:pos x="6" y="204"/>
                  </a:cxn>
                  <a:cxn ang="0">
                    <a:pos x="30" y="138"/>
                  </a:cxn>
                </a:cxnLst>
                <a:rect l="0" t="0" r="r" b="b"/>
                <a:pathLst>
                  <a:path w="324" h="312">
                    <a:moveTo>
                      <a:pt x="36" y="66"/>
                    </a:moveTo>
                    <a:lnTo>
                      <a:pt x="36" y="60"/>
                    </a:lnTo>
                    <a:lnTo>
                      <a:pt x="48" y="54"/>
                    </a:lnTo>
                    <a:lnTo>
                      <a:pt x="54" y="54"/>
                    </a:lnTo>
                    <a:lnTo>
                      <a:pt x="60" y="48"/>
                    </a:lnTo>
                    <a:lnTo>
                      <a:pt x="66" y="48"/>
                    </a:lnTo>
                    <a:lnTo>
                      <a:pt x="66" y="42"/>
                    </a:lnTo>
                    <a:lnTo>
                      <a:pt x="72" y="48"/>
                    </a:lnTo>
                    <a:lnTo>
                      <a:pt x="78" y="48"/>
                    </a:lnTo>
                    <a:lnTo>
                      <a:pt x="84" y="42"/>
                    </a:lnTo>
                    <a:lnTo>
                      <a:pt x="90" y="36"/>
                    </a:lnTo>
                    <a:lnTo>
                      <a:pt x="90" y="30"/>
                    </a:lnTo>
                    <a:lnTo>
                      <a:pt x="90" y="24"/>
                    </a:lnTo>
                    <a:lnTo>
                      <a:pt x="96" y="18"/>
                    </a:lnTo>
                    <a:lnTo>
                      <a:pt x="102" y="18"/>
                    </a:lnTo>
                    <a:lnTo>
                      <a:pt x="114" y="12"/>
                    </a:lnTo>
                    <a:lnTo>
                      <a:pt x="138" y="0"/>
                    </a:lnTo>
                    <a:lnTo>
                      <a:pt x="138" y="12"/>
                    </a:lnTo>
                    <a:lnTo>
                      <a:pt x="138" y="24"/>
                    </a:lnTo>
                    <a:lnTo>
                      <a:pt x="132" y="30"/>
                    </a:lnTo>
                    <a:lnTo>
                      <a:pt x="132" y="36"/>
                    </a:lnTo>
                    <a:lnTo>
                      <a:pt x="138" y="42"/>
                    </a:lnTo>
                    <a:lnTo>
                      <a:pt x="138" y="48"/>
                    </a:lnTo>
                    <a:lnTo>
                      <a:pt x="144" y="48"/>
                    </a:lnTo>
                    <a:lnTo>
                      <a:pt x="150" y="48"/>
                    </a:lnTo>
                    <a:lnTo>
                      <a:pt x="156" y="48"/>
                    </a:lnTo>
                    <a:lnTo>
                      <a:pt x="162" y="54"/>
                    </a:lnTo>
                    <a:lnTo>
                      <a:pt x="168" y="66"/>
                    </a:lnTo>
                    <a:lnTo>
                      <a:pt x="180" y="72"/>
                    </a:lnTo>
                    <a:lnTo>
                      <a:pt x="192" y="78"/>
                    </a:lnTo>
                    <a:lnTo>
                      <a:pt x="204" y="84"/>
                    </a:lnTo>
                    <a:lnTo>
                      <a:pt x="210" y="84"/>
                    </a:lnTo>
                    <a:lnTo>
                      <a:pt x="216" y="84"/>
                    </a:lnTo>
                    <a:lnTo>
                      <a:pt x="222" y="84"/>
                    </a:lnTo>
                    <a:lnTo>
                      <a:pt x="234" y="84"/>
                    </a:lnTo>
                    <a:lnTo>
                      <a:pt x="240" y="78"/>
                    </a:lnTo>
                    <a:lnTo>
                      <a:pt x="252" y="78"/>
                    </a:lnTo>
                    <a:lnTo>
                      <a:pt x="258" y="78"/>
                    </a:lnTo>
                    <a:lnTo>
                      <a:pt x="264" y="78"/>
                    </a:lnTo>
                    <a:lnTo>
                      <a:pt x="264" y="84"/>
                    </a:lnTo>
                    <a:lnTo>
                      <a:pt x="270" y="90"/>
                    </a:lnTo>
                    <a:lnTo>
                      <a:pt x="276" y="84"/>
                    </a:lnTo>
                    <a:lnTo>
                      <a:pt x="276" y="78"/>
                    </a:lnTo>
                    <a:lnTo>
                      <a:pt x="282" y="78"/>
                    </a:lnTo>
                    <a:lnTo>
                      <a:pt x="288" y="78"/>
                    </a:lnTo>
                    <a:lnTo>
                      <a:pt x="288" y="84"/>
                    </a:lnTo>
                    <a:lnTo>
                      <a:pt x="288" y="96"/>
                    </a:lnTo>
                    <a:lnTo>
                      <a:pt x="288" y="102"/>
                    </a:lnTo>
                    <a:lnTo>
                      <a:pt x="294" y="108"/>
                    </a:lnTo>
                    <a:lnTo>
                      <a:pt x="306" y="114"/>
                    </a:lnTo>
                    <a:lnTo>
                      <a:pt x="306" y="108"/>
                    </a:lnTo>
                    <a:lnTo>
                      <a:pt x="312" y="120"/>
                    </a:lnTo>
                    <a:lnTo>
                      <a:pt x="318" y="132"/>
                    </a:lnTo>
                    <a:lnTo>
                      <a:pt x="318" y="138"/>
                    </a:lnTo>
                    <a:lnTo>
                      <a:pt x="324" y="150"/>
                    </a:lnTo>
                    <a:lnTo>
                      <a:pt x="324" y="156"/>
                    </a:lnTo>
                    <a:lnTo>
                      <a:pt x="318" y="162"/>
                    </a:lnTo>
                    <a:lnTo>
                      <a:pt x="312" y="168"/>
                    </a:lnTo>
                    <a:lnTo>
                      <a:pt x="312" y="174"/>
                    </a:lnTo>
                    <a:lnTo>
                      <a:pt x="312" y="180"/>
                    </a:lnTo>
                    <a:lnTo>
                      <a:pt x="306" y="180"/>
                    </a:lnTo>
                    <a:lnTo>
                      <a:pt x="306" y="186"/>
                    </a:lnTo>
                    <a:lnTo>
                      <a:pt x="300" y="192"/>
                    </a:lnTo>
                    <a:lnTo>
                      <a:pt x="288" y="180"/>
                    </a:lnTo>
                    <a:lnTo>
                      <a:pt x="288" y="174"/>
                    </a:lnTo>
                    <a:lnTo>
                      <a:pt x="282" y="174"/>
                    </a:lnTo>
                    <a:lnTo>
                      <a:pt x="276" y="174"/>
                    </a:lnTo>
                    <a:lnTo>
                      <a:pt x="276" y="180"/>
                    </a:lnTo>
                    <a:lnTo>
                      <a:pt x="270" y="180"/>
                    </a:lnTo>
                    <a:lnTo>
                      <a:pt x="264" y="186"/>
                    </a:lnTo>
                    <a:lnTo>
                      <a:pt x="258" y="180"/>
                    </a:lnTo>
                    <a:lnTo>
                      <a:pt x="252" y="174"/>
                    </a:lnTo>
                    <a:lnTo>
                      <a:pt x="252" y="168"/>
                    </a:lnTo>
                    <a:lnTo>
                      <a:pt x="240" y="168"/>
                    </a:lnTo>
                    <a:lnTo>
                      <a:pt x="234" y="174"/>
                    </a:lnTo>
                    <a:lnTo>
                      <a:pt x="228" y="174"/>
                    </a:lnTo>
                    <a:lnTo>
                      <a:pt x="234" y="180"/>
                    </a:lnTo>
                    <a:lnTo>
                      <a:pt x="234" y="186"/>
                    </a:lnTo>
                    <a:lnTo>
                      <a:pt x="234" y="192"/>
                    </a:lnTo>
                    <a:lnTo>
                      <a:pt x="234" y="198"/>
                    </a:lnTo>
                    <a:lnTo>
                      <a:pt x="228" y="198"/>
                    </a:lnTo>
                    <a:lnTo>
                      <a:pt x="222" y="204"/>
                    </a:lnTo>
                    <a:lnTo>
                      <a:pt x="210" y="210"/>
                    </a:lnTo>
                    <a:lnTo>
                      <a:pt x="198" y="216"/>
                    </a:lnTo>
                    <a:lnTo>
                      <a:pt x="192" y="228"/>
                    </a:lnTo>
                    <a:lnTo>
                      <a:pt x="186" y="228"/>
                    </a:lnTo>
                    <a:lnTo>
                      <a:pt x="180" y="228"/>
                    </a:lnTo>
                    <a:lnTo>
                      <a:pt x="174" y="234"/>
                    </a:lnTo>
                    <a:lnTo>
                      <a:pt x="174" y="240"/>
                    </a:lnTo>
                    <a:lnTo>
                      <a:pt x="168" y="246"/>
                    </a:lnTo>
                    <a:lnTo>
                      <a:pt x="162" y="246"/>
                    </a:lnTo>
                    <a:lnTo>
                      <a:pt x="150" y="258"/>
                    </a:lnTo>
                    <a:lnTo>
                      <a:pt x="144" y="258"/>
                    </a:lnTo>
                    <a:lnTo>
                      <a:pt x="144" y="270"/>
                    </a:lnTo>
                    <a:lnTo>
                      <a:pt x="144" y="276"/>
                    </a:lnTo>
                    <a:lnTo>
                      <a:pt x="156" y="276"/>
                    </a:lnTo>
                    <a:lnTo>
                      <a:pt x="162" y="282"/>
                    </a:lnTo>
                    <a:lnTo>
                      <a:pt x="162" y="288"/>
                    </a:lnTo>
                    <a:lnTo>
                      <a:pt x="156" y="294"/>
                    </a:lnTo>
                    <a:lnTo>
                      <a:pt x="150" y="300"/>
                    </a:lnTo>
                    <a:lnTo>
                      <a:pt x="150" y="312"/>
                    </a:lnTo>
                    <a:lnTo>
                      <a:pt x="144" y="312"/>
                    </a:lnTo>
                    <a:lnTo>
                      <a:pt x="138" y="306"/>
                    </a:lnTo>
                    <a:lnTo>
                      <a:pt x="138" y="294"/>
                    </a:lnTo>
                    <a:lnTo>
                      <a:pt x="132" y="288"/>
                    </a:lnTo>
                    <a:lnTo>
                      <a:pt x="126" y="288"/>
                    </a:lnTo>
                    <a:lnTo>
                      <a:pt x="120" y="282"/>
                    </a:lnTo>
                    <a:lnTo>
                      <a:pt x="108" y="282"/>
                    </a:lnTo>
                    <a:lnTo>
                      <a:pt x="108" y="276"/>
                    </a:lnTo>
                    <a:lnTo>
                      <a:pt x="102" y="276"/>
                    </a:lnTo>
                    <a:lnTo>
                      <a:pt x="108" y="270"/>
                    </a:lnTo>
                    <a:lnTo>
                      <a:pt x="108" y="264"/>
                    </a:lnTo>
                    <a:lnTo>
                      <a:pt x="108" y="258"/>
                    </a:lnTo>
                    <a:lnTo>
                      <a:pt x="96" y="252"/>
                    </a:lnTo>
                    <a:lnTo>
                      <a:pt x="84" y="246"/>
                    </a:lnTo>
                    <a:lnTo>
                      <a:pt x="72" y="234"/>
                    </a:lnTo>
                    <a:lnTo>
                      <a:pt x="60" y="234"/>
                    </a:lnTo>
                    <a:lnTo>
                      <a:pt x="48" y="234"/>
                    </a:lnTo>
                    <a:lnTo>
                      <a:pt x="42" y="234"/>
                    </a:lnTo>
                    <a:lnTo>
                      <a:pt x="36" y="234"/>
                    </a:lnTo>
                    <a:lnTo>
                      <a:pt x="36" y="228"/>
                    </a:lnTo>
                    <a:lnTo>
                      <a:pt x="36" y="222"/>
                    </a:lnTo>
                    <a:lnTo>
                      <a:pt x="36" y="216"/>
                    </a:lnTo>
                    <a:lnTo>
                      <a:pt x="30" y="216"/>
                    </a:lnTo>
                    <a:lnTo>
                      <a:pt x="12" y="210"/>
                    </a:lnTo>
                    <a:lnTo>
                      <a:pt x="6" y="204"/>
                    </a:lnTo>
                    <a:lnTo>
                      <a:pt x="6" y="198"/>
                    </a:lnTo>
                    <a:lnTo>
                      <a:pt x="0" y="180"/>
                    </a:lnTo>
                    <a:lnTo>
                      <a:pt x="30" y="138"/>
                    </a:lnTo>
                    <a:lnTo>
                      <a:pt x="36" y="96"/>
                    </a:lnTo>
                    <a:lnTo>
                      <a:pt x="36" y="6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49" name="Freeform 780">
                <a:extLst>
                  <a:ext uri="{FF2B5EF4-FFF2-40B4-BE49-F238E27FC236}">
                    <a16:creationId xmlns:a16="http://schemas.microsoft.com/office/drawing/2014/main" xmlns="" id="{E5A5DA8B-E687-F343-A474-E724C651B7F6}"/>
                  </a:ext>
                </a:extLst>
              </p:cNvPr>
              <p:cNvSpPr>
                <a:spLocks/>
              </p:cNvSpPr>
              <p:nvPr/>
            </p:nvSpPr>
            <p:spPr bwMode="auto">
              <a:xfrm>
                <a:off x="7004050" y="2414588"/>
                <a:ext cx="361950" cy="333375"/>
              </a:xfrm>
              <a:custGeom>
                <a:avLst/>
                <a:gdLst/>
                <a:ahLst/>
                <a:cxnLst>
                  <a:cxn ang="0">
                    <a:pos x="12" y="60"/>
                  </a:cxn>
                  <a:cxn ang="0">
                    <a:pos x="30" y="24"/>
                  </a:cxn>
                  <a:cxn ang="0">
                    <a:pos x="42" y="12"/>
                  </a:cxn>
                  <a:cxn ang="0">
                    <a:pos x="60" y="0"/>
                  </a:cxn>
                  <a:cxn ang="0">
                    <a:pos x="78" y="18"/>
                  </a:cxn>
                  <a:cxn ang="0">
                    <a:pos x="90" y="30"/>
                  </a:cxn>
                  <a:cxn ang="0">
                    <a:pos x="102" y="30"/>
                  </a:cxn>
                  <a:cxn ang="0">
                    <a:pos x="114" y="36"/>
                  </a:cxn>
                  <a:cxn ang="0">
                    <a:pos x="120" y="60"/>
                  </a:cxn>
                  <a:cxn ang="0">
                    <a:pos x="132" y="66"/>
                  </a:cxn>
                  <a:cxn ang="0">
                    <a:pos x="138" y="54"/>
                  </a:cxn>
                  <a:cxn ang="0">
                    <a:pos x="144" y="48"/>
                  </a:cxn>
                  <a:cxn ang="0">
                    <a:pos x="162" y="48"/>
                  </a:cxn>
                  <a:cxn ang="0">
                    <a:pos x="168" y="60"/>
                  </a:cxn>
                  <a:cxn ang="0">
                    <a:pos x="174" y="72"/>
                  </a:cxn>
                  <a:cxn ang="0">
                    <a:pos x="186" y="72"/>
                  </a:cxn>
                  <a:cxn ang="0">
                    <a:pos x="210" y="66"/>
                  </a:cxn>
                  <a:cxn ang="0">
                    <a:pos x="216" y="84"/>
                  </a:cxn>
                  <a:cxn ang="0">
                    <a:pos x="222" y="96"/>
                  </a:cxn>
                  <a:cxn ang="0">
                    <a:pos x="228" y="114"/>
                  </a:cxn>
                  <a:cxn ang="0">
                    <a:pos x="222" y="126"/>
                  </a:cxn>
                  <a:cxn ang="0">
                    <a:pos x="210" y="126"/>
                  </a:cxn>
                  <a:cxn ang="0">
                    <a:pos x="204" y="138"/>
                  </a:cxn>
                  <a:cxn ang="0">
                    <a:pos x="198" y="150"/>
                  </a:cxn>
                  <a:cxn ang="0">
                    <a:pos x="192" y="162"/>
                  </a:cxn>
                  <a:cxn ang="0">
                    <a:pos x="180" y="162"/>
                  </a:cxn>
                  <a:cxn ang="0">
                    <a:pos x="168" y="174"/>
                  </a:cxn>
                  <a:cxn ang="0">
                    <a:pos x="156" y="198"/>
                  </a:cxn>
                  <a:cxn ang="0">
                    <a:pos x="144" y="198"/>
                  </a:cxn>
                  <a:cxn ang="0">
                    <a:pos x="138" y="210"/>
                  </a:cxn>
                  <a:cxn ang="0">
                    <a:pos x="126" y="198"/>
                  </a:cxn>
                  <a:cxn ang="0">
                    <a:pos x="108" y="198"/>
                  </a:cxn>
                  <a:cxn ang="0">
                    <a:pos x="90" y="204"/>
                  </a:cxn>
                  <a:cxn ang="0">
                    <a:pos x="78" y="204"/>
                  </a:cxn>
                  <a:cxn ang="0">
                    <a:pos x="60" y="198"/>
                  </a:cxn>
                  <a:cxn ang="0">
                    <a:pos x="36" y="186"/>
                  </a:cxn>
                  <a:cxn ang="0">
                    <a:pos x="24" y="168"/>
                  </a:cxn>
                  <a:cxn ang="0">
                    <a:pos x="12" y="168"/>
                  </a:cxn>
                  <a:cxn ang="0">
                    <a:pos x="6" y="162"/>
                  </a:cxn>
                  <a:cxn ang="0">
                    <a:pos x="0" y="150"/>
                  </a:cxn>
                  <a:cxn ang="0">
                    <a:pos x="6" y="132"/>
                  </a:cxn>
                  <a:cxn ang="0">
                    <a:pos x="6" y="114"/>
                  </a:cxn>
                  <a:cxn ang="0">
                    <a:pos x="24" y="108"/>
                  </a:cxn>
                  <a:cxn ang="0">
                    <a:pos x="30" y="102"/>
                  </a:cxn>
                  <a:cxn ang="0">
                    <a:pos x="30" y="84"/>
                  </a:cxn>
                  <a:cxn ang="0">
                    <a:pos x="36" y="72"/>
                  </a:cxn>
                  <a:cxn ang="0">
                    <a:pos x="18" y="72"/>
                  </a:cxn>
                  <a:cxn ang="0">
                    <a:pos x="0" y="66"/>
                  </a:cxn>
                </a:cxnLst>
                <a:rect l="0" t="0" r="r" b="b"/>
                <a:pathLst>
                  <a:path w="228" h="210">
                    <a:moveTo>
                      <a:pt x="0" y="66"/>
                    </a:moveTo>
                    <a:lnTo>
                      <a:pt x="12" y="60"/>
                    </a:lnTo>
                    <a:lnTo>
                      <a:pt x="18" y="42"/>
                    </a:lnTo>
                    <a:lnTo>
                      <a:pt x="30" y="24"/>
                    </a:lnTo>
                    <a:lnTo>
                      <a:pt x="36" y="18"/>
                    </a:lnTo>
                    <a:lnTo>
                      <a:pt x="42" y="12"/>
                    </a:lnTo>
                    <a:lnTo>
                      <a:pt x="54" y="0"/>
                    </a:lnTo>
                    <a:lnTo>
                      <a:pt x="60" y="0"/>
                    </a:lnTo>
                    <a:lnTo>
                      <a:pt x="72" y="12"/>
                    </a:lnTo>
                    <a:lnTo>
                      <a:pt x="78" y="18"/>
                    </a:lnTo>
                    <a:lnTo>
                      <a:pt x="90" y="24"/>
                    </a:lnTo>
                    <a:lnTo>
                      <a:pt x="90" y="30"/>
                    </a:lnTo>
                    <a:lnTo>
                      <a:pt x="96" y="30"/>
                    </a:lnTo>
                    <a:lnTo>
                      <a:pt x="102" y="30"/>
                    </a:lnTo>
                    <a:lnTo>
                      <a:pt x="108" y="30"/>
                    </a:lnTo>
                    <a:lnTo>
                      <a:pt x="114" y="36"/>
                    </a:lnTo>
                    <a:lnTo>
                      <a:pt x="114" y="48"/>
                    </a:lnTo>
                    <a:lnTo>
                      <a:pt x="120" y="60"/>
                    </a:lnTo>
                    <a:lnTo>
                      <a:pt x="126" y="66"/>
                    </a:lnTo>
                    <a:lnTo>
                      <a:pt x="132" y="66"/>
                    </a:lnTo>
                    <a:lnTo>
                      <a:pt x="132" y="60"/>
                    </a:lnTo>
                    <a:lnTo>
                      <a:pt x="138" y="54"/>
                    </a:lnTo>
                    <a:lnTo>
                      <a:pt x="138" y="48"/>
                    </a:lnTo>
                    <a:lnTo>
                      <a:pt x="144" y="48"/>
                    </a:lnTo>
                    <a:lnTo>
                      <a:pt x="156" y="48"/>
                    </a:lnTo>
                    <a:lnTo>
                      <a:pt x="162" y="48"/>
                    </a:lnTo>
                    <a:lnTo>
                      <a:pt x="168" y="54"/>
                    </a:lnTo>
                    <a:lnTo>
                      <a:pt x="168" y="60"/>
                    </a:lnTo>
                    <a:lnTo>
                      <a:pt x="168" y="66"/>
                    </a:lnTo>
                    <a:lnTo>
                      <a:pt x="174" y="72"/>
                    </a:lnTo>
                    <a:lnTo>
                      <a:pt x="180" y="72"/>
                    </a:lnTo>
                    <a:lnTo>
                      <a:pt x="186" y="72"/>
                    </a:lnTo>
                    <a:lnTo>
                      <a:pt x="198" y="72"/>
                    </a:lnTo>
                    <a:lnTo>
                      <a:pt x="210" y="66"/>
                    </a:lnTo>
                    <a:lnTo>
                      <a:pt x="210" y="72"/>
                    </a:lnTo>
                    <a:lnTo>
                      <a:pt x="216" y="84"/>
                    </a:lnTo>
                    <a:lnTo>
                      <a:pt x="216" y="90"/>
                    </a:lnTo>
                    <a:lnTo>
                      <a:pt x="222" y="96"/>
                    </a:lnTo>
                    <a:lnTo>
                      <a:pt x="228" y="108"/>
                    </a:lnTo>
                    <a:lnTo>
                      <a:pt x="228" y="114"/>
                    </a:lnTo>
                    <a:lnTo>
                      <a:pt x="228" y="120"/>
                    </a:lnTo>
                    <a:lnTo>
                      <a:pt x="222" y="126"/>
                    </a:lnTo>
                    <a:lnTo>
                      <a:pt x="216" y="126"/>
                    </a:lnTo>
                    <a:lnTo>
                      <a:pt x="210" y="126"/>
                    </a:lnTo>
                    <a:lnTo>
                      <a:pt x="204" y="132"/>
                    </a:lnTo>
                    <a:lnTo>
                      <a:pt x="204" y="138"/>
                    </a:lnTo>
                    <a:lnTo>
                      <a:pt x="198" y="144"/>
                    </a:lnTo>
                    <a:lnTo>
                      <a:pt x="198" y="150"/>
                    </a:lnTo>
                    <a:lnTo>
                      <a:pt x="198" y="162"/>
                    </a:lnTo>
                    <a:lnTo>
                      <a:pt x="192" y="162"/>
                    </a:lnTo>
                    <a:lnTo>
                      <a:pt x="186" y="162"/>
                    </a:lnTo>
                    <a:lnTo>
                      <a:pt x="180" y="162"/>
                    </a:lnTo>
                    <a:lnTo>
                      <a:pt x="174" y="168"/>
                    </a:lnTo>
                    <a:lnTo>
                      <a:pt x="168" y="174"/>
                    </a:lnTo>
                    <a:lnTo>
                      <a:pt x="156" y="192"/>
                    </a:lnTo>
                    <a:lnTo>
                      <a:pt x="156" y="198"/>
                    </a:lnTo>
                    <a:lnTo>
                      <a:pt x="150" y="198"/>
                    </a:lnTo>
                    <a:lnTo>
                      <a:pt x="144" y="198"/>
                    </a:lnTo>
                    <a:lnTo>
                      <a:pt x="144" y="204"/>
                    </a:lnTo>
                    <a:lnTo>
                      <a:pt x="138" y="210"/>
                    </a:lnTo>
                    <a:lnTo>
                      <a:pt x="132" y="204"/>
                    </a:lnTo>
                    <a:lnTo>
                      <a:pt x="126" y="198"/>
                    </a:lnTo>
                    <a:lnTo>
                      <a:pt x="120" y="198"/>
                    </a:lnTo>
                    <a:lnTo>
                      <a:pt x="108" y="198"/>
                    </a:lnTo>
                    <a:lnTo>
                      <a:pt x="102" y="204"/>
                    </a:lnTo>
                    <a:lnTo>
                      <a:pt x="90" y="204"/>
                    </a:lnTo>
                    <a:lnTo>
                      <a:pt x="84" y="204"/>
                    </a:lnTo>
                    <a:lnTo>
                      <a:pt x="78" y="204"/>
                    </a:lnTo>
                    <a:lnTo>
                      <a:pt x="72" y="204"/>
                    </a:lnTo>
                    <a:lnTo>
                      <a:pt x="60" y="198"/>
                    </a:lnTo>
                    <a:lnTo>
                      <a:pt x="48" y="192"/>
                    </a:lnTo>
                    <a:lnTo>
                      <a:pt x="36" y="186"/>
                    </a:lnTo>
                    <a:lnTo>
                      <a:pt x="30" y="174"/>
                    </a:lnTo>
                    <a:lnTo>
                      <a:pt x="24" y="168"/>
                    </a:lnTo>
                    <a:lnTo>
                      <a:pt x="18" y="168"/>
                    </a:lnTo>
                    <a:lnTo>
                      <a:pt x="12" y="168"/>
                    </a:lnTo>
                    <a:lnTo>
                      <a:pt x="6" y="168"/>
                    </a:lnTo>
                    <a:lnTo>
                      <a:pt x="6" y="162"/>
                    </a:lnTo>
                    <a:lnTo>
                      <a:pt x="0" y="156"/>
                    </a:lnTo>
                    <a:lnTo>
                      <a:pt x="0" y="150"/>
                    </a:lnTo>
                    <a:lnTo>
                      <a:pt x="6" y="144"/>
                    </a:lnTo>
                    <a:lnTo>
                      <a:pt x="6" y="132"/>
                    </a:lnTo>
                    <a:lnTo>
                      <a:pt x="6" y="120"/>
                    </a:lnTo>
                    <a:lnTo>
                      <a:pt x="6" y="114"/>
                    </a:lnTo>
                    <a:lnTo>
                      <a:pt x="12" y="108"/>
                    </a:lnTo>
                    <a:lnTo>
                      <a:pt x="24" y="108"/>
                    </a:lnTo>
                    <a:lnTo>
                      <a:pt x="30" y="108"/>
                    </a:lnTo>
                    <a:lnTo>
                      <a:pt x="30" y="102"/>
                    </a:lnTo>
                    <a:lnTo>
                      <a:pt x="30" y="96"/>
                    </a:lnTo>
                    <a:lnTo>
                      <a:pt x="30" y="84"/>
                    </a:lnTo>
                    <a:lnTo>
                      <a:pt x="36" y="78"/>
                    </a:lnTo>
                    <a:lnTo>
                      <a:pt x="36" y="72"/>
                    </a:lnTo>
                    <a:lnTo>
                      <a:pt x="30" y="72"/>
                    </a:lnTo>
                    <a:lnTo>
                      <a:pt x="18" y="72"/>
                    </a:lnTo>
                    <a:lnTo>
                      <a:pt x="12" y="72"/>
                    </a:lnTo>
                    <a:lnTo>
                      <a:pt x="0" y="6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0" name="Freeform 793">
                <a:extLst>
                  <a:ext uri="{FF2B5EF4-FFF2-40B4-BE49-F238E27FC236}">
                    <a16:creationId xmlns:a16="http://schemas.microsoft.com/office/drawing/2014/main" xmlns="" id="{64A265D0-88CD-B745-BBEB-FC7BC79C204B}"/>
                  </a:ext>
                </a:extLst>
              </p:cNvPr>
              <p:cNvSpPr>
                <a:spLocks/>
              </p:cNvSpPr>
              <p:nvPr/>
            </p:nvSpPr>
            <p:spPr bwMode="auto">
              <a:xfrm>
                <a:off x="5975350" y="2633663"/>
                <a:ext cx="371475" cy="352425"/>
              </a:xfrm>
              <a:custGeom>
                <a:avLst/>
                <a:gdLst/>
                <a:ahLst/>
                <a:cxnLst>
                  <a:cxn ang="0">
                    <a:pos x="36" y="42"/>
                  </a:cxn>
                  <a:cxn ang="0">
                    <a:pos x="156" y="0"/>
                  </a:cxn>
                  <a:cxn ang="0">
                    <a:pos x="204" y="90"/>
                  </a:cxn>
                  <a:cxn ang="0">
                    <a:pos x="210" y="96"/>
                  </a:cxn>
                  <a:cxn ang="0">
                    <a:pos x="234" y="138"/>
                  </a:cxn>
                  <a:cxn ang="0">
                    <a:pos x="228" y="144"/>
                  </a:cxn>
                  <a:cxn ang="0">
                    <a:pos x="222" y="144"/>
                  </a:cxn>
                  <a:cxn ang="0">
                    <a:pos x="222" y="150"/>
                  </a:cxn>
                  <a:cxn ang="0">
                    <a:pos x="222" y="162"/>
                  </a:cxn>
                  <a:cxn ang="0">
                    <a:pos x="216" y="174"/>
                  </a:cxn>
                  <a:cxn ang="0">
                    <a:pos x="216" y="180"/>
                  </a:cxn>
                  <a:cxn ang="0">
                    <a:pos x="216" y="186"/>
                  </a:cxn>
                  <a:cxn ang="0">
                    <a:pos x="204" y="186"/>
                  </a:cxn>
                  <a:cxn ang="0">
                    <a:pos x="198" y="186"/>
                  </a:cxn>
                  <a:cxn ang="0">
                    <a:pos x="198" y="192"/>
                  </a:cxn>
                  <a:cxn ang="0">
                    <a:pos x="198" y="198"/>
                  </a:cxn>
                  <a:cxn ang="0">
                    <a:pos x="204" y="204"/>
                  </a:cxn>
                  <a:cxn ang="0">
                    <a:pos x="216" y="210"/>
                  </a:cxn>
                  <a:cxn ang="0">
                    <a:pos x="192" y="216"/>
                  </a:cxn>
                  <a:cxn ang="0">
                    <a:pos x="180" y="216"/>
                  </a:cxn>
                  <a:cxn ang="0">
                    <a:pos x="168" y="222"/>
                  </a:cxn>
                  <a:cxn ang="0">
                    <a:pos x="168" y="216"/>
                  </a:cxn>
                  <a:cxn ang="0">
                    <a:pos x="168" y="210"/>
                  </a:cxn>
                  <a:cxn ang="0">
                    <a:pos x="168" y="204"/>
                  </a:cxn>
                  <a:cxn ang="0">
                    <a:pos x="144" y="204"/>
                  </a:cxn>
                  <a:cxn ang="0">
                    <a:pos x="126" y="204"/>
                  </a:cxn>
                  <a:cxn ang="0">
                    <a:pos x="120" y="204"/>
                  </a:cxn>
                  <a:cxn ang="0">
                    <a:pos x="114" y="198"/>
                  </a:cxn>
                  <a:cxn ang="0">
                    <a:pos x="108" y="186"/>
                  </a:cxn>
                  <a:cxn ang="0">
                    <a:pos x="102" y="186"/>
                  </a:cxn>
                  <a:cxn ang="0">
                    <a:pos x="96" y="186"/>
                  </a:cxn>
                  <a:cxn ang="0">
                    <a:pos x="90" y="192"/>
                  </a:cxn>
                  <a:cxn ang="0">
                    <a:pos x="84" y="192"/>
                  </a:cxn>
                  <a:cxn ang="0">
                    <a:pos x="66" y="192"/>
                  </a:cxn>
                  <a:cxn ang="0">
                    <a:pos x="60" y="192"/>
                  </a:cxn>
                  <a:cxn ang="0">
                    <a:pos x="54" y="186"/>
                  </a:cxn>
                  <a:cxn ang="0">
                    <a:pos x="54" y="180"/>
                  </a:cxn>
                  <a:cxn ang="0">
                    <a:pos x="48" y="168"/>
                  </a:cxn>
                  <a:cxn ang="0">
                    <a:pos x="48" y="156"/>
                  </a:cxn>
                  <a:cxn ang="0">
                    <a:pos x="6" y="180"/>
                  </a:cxn>
                  <a:cxn ang="0">
                    <a:pos x="0" y="174"/>
                  </a:cxn>
                  <a:cxn ang="0">
                    <a:pos x="0" y="168"/>
                  </a:cxn>
                  <a:cxn ang="0">
                    <a:pos x="0" y="162"/>
                  </a:cxn>
                  <a:cxn ang="0">
                    <a:pos x="6" y="156"/>
                  </a:cxn>
                  <a:cxn ang="0">
                    <a:pos x="12" y="156"/>
                  </a:cxn>
                  <a:cxn ang="0">
                    <a:pos x="12" y="150"/>
                  </a:cxn>
                  <a:cxn ang="0">
                    <a:pos x="18" y="144"/>
                  </a:cxn>
                  <a:cxn ang="0">
                    <a:pos x="18" y="138"/>
                  </a:cxn>
                  <a:cxn ang="0">
                    <a:pos x="12" y="120"/>
                  </a:cxn>
                  <a:cxn ang="0">
                    <a:pos x="12" y="108"/>
                  </a:cxn>
                  <a:cxn ang="0">
                    <a:pos x="12" y="102"/>
                  </a:cxn>
                  <a:cxn ang="0">
                    <a:pos x="18" y="96"/>
                  </a:cxn>
                  <a:cxn ang="0">
                    <a:pos x="18" y="90"/>
                  </a:cxn>
                  <a:cxn ang="0">
                    <a:pos x="30" y="84"/>
                  </a:cxn>
                  <a:cxn ang="0">
                    <a:pos x="36" y="84"/>
                  </a:cxn>
                  <a:cxn ang="0">
                    <a:pos x="36" y="78"/>
                  </a:cxn>
                  <a:cxn ang="0">
                    <a:pos x="36" y="72"/>
                  </a:cxn>
                  <a:cxn ang="0">
                    <a:pos x="36" y="60"/>
                  </a:cxn>
                  <a:cxn ang="0">
                    <a:pos x="36" y="42"/>
                  </a:cxn>
                </a:cxnLst>
                <a:rect l="0" t="0" r="r" b="b"/>
                <a:pathLst>
                  <a:path w="234" h="222">
                    <a:moveTo>
                      <a:pt x="36" y="42"/>
                    </a:moveTo>
                    <a:lnTo>
                      <a:pt x="156" y="0"/>
                    </a:lnTo>
                    <a:lnTo>
                      <a:pt x="204" y="90"/>
                    </a:lnTo>
                    <a:lnTo>
                      <a:pt x="210" y="96"/>
                    </a:lnTo>
                    <a:lnTo>
                      <a:pt x="234" y="138"/>
                    </a:lnTo>
                    <a:lnTo>
                      <a:pt x="228" y="144"/>
                    </a:lnTo>
                    <a:lnTo>
                      <a:pt x="222" y="144"/>
                    </a:lnTo>
                    <a:lnTo>
                      <a:pt x="222" y="150"/>
                    </a:lnTo>
                    <a:lnTo>
                      <a:pt x="222" y="162"/>
                    </a:lnTo>
                    <a:lnTo>
                      <a:pt x="216" y="174"/>
                    </a:lnTo>
                    <a:lnTo>
                      <a:pt x="216" y="180"/>
                    </a:lnTo>
                    <a:lnTo>
                      <a:pt x="216" y="186"/>
                    </a:lnTo>
                    <a:lnTo>
                      <a:pt x="204" y="186"/>
                    </a:lnTo>
                    <a:lnTo>
                      <a:pt x="198" y="186"/>
                    </a:lnTo>
                    <a:lnTo>
                      <a:pt x="198" y="192"/>
                    </a:lnTo>
                    <a:lnTo>
                      <a:pt x="198" y="198"/>
                    </a:lnTo>
                    <a:lnTo>
                      <a:pt x="204" y="204"/>
                    </a:lnTo>
                    <a:lnTo>
                      <a:pt x="216" y="210"/>
                    </a:lnTo>
                    <a:lnTo>
                      <a:pt x="192" y="216"/>
                    </a:lnTo>
                    <a:lnTo>
                      <a:pt x="180" y="216"/>
                    </a:lnTo>
                    <a:lnTo>
                      <a:pt x="168" y="222"/>
                    </a:lnTo>
                    <a:lnTo>
                      <a:pt x="168" y="216"/>
                    </a:lnTo>
                    <a:lnTo>
                      <a:pt x="168" y="210"/>
                    </a:lnTo>
                    <a:lnTo>
                      <a:pt x="168" y="204"/>
                    </a:lnTo>
                    <a:lnTo>
                      <a:pt x="144" y="204"/>
                    </a:lnTo>
                    <a:lnTo>
                      <a:pt x="126" y="204"/>
                    </a:lnTo>
                    <a:lnTo>
                      <a:pt x="120" y="204"/>
                    </a:lnTo>
                    <a:lnTo>
                      <a:pt x="114" y="198"/>
                    </a:lnTo>
                    <a:lnTo>
                      <a:pt x="108" y="186"/>
                    </a:lnTo>
                    <a:lnTo>
                      <a:pt x="102" y="186"/>
                    </a:lnTo>
                    <a:lnTo>
                      <a:pt x="96" y="186"/>
                    </a:lnTo>
                    <a:lnTo>
                      <a:pt x="90" y="192"/>
                    </a:lnTo>
                    <a:lnTo>
                      <a:pt x="84" y="192"/>
                    </a:lnTo>
                    <a:lnTo>
                      <a:pt x="66" y="192"/>
                    </a:lnTo>
                    <a:lnTo>
                      <a:pt x="60" y="192"/>
                    </a:lnTo>
                    <a:lnTo>
                      <a:pt x="54" y="186"/>
                    </a:lnTo>
                    <a:lnTo>
                      <a:pt x="54" y="180"/>
                    </a:lnTo>
                    <a:lnTo>
                      <a:pt x="48" y="168"/>
                    </a:lnTo>
                    <a:lnTo>
                      <a:pt x="48" y="156"/>
                    </a:lnTo>
                    <a:lnTo>
                      <a:pt x="6" y="180"/>
                    </a:lnTo>
                    <a:lnTo>
                      <a:pt x="0" y="174"/>
                    </a:lnTo>
                    <a:lnTo>
                      <a:pt x="0" y="168"/>
                    </a:lnTo>
                    <a:lnTo>
                      <a:pt x="0" y="162"/>
                    </a:lnTo>
                    <a:lnTo>
                      <a:pt x="6" y="156"/>
                    </a:lnTo>
                    <a:lnTo>
                      <a:pt x="12" y="156"/>
                    </a:lnTo>
                    <a:lnTo>
                      <a:pt x="12" y="150"/>
                    </a:lnTo>
                    <a:lnTo>
                      <a:pt x="18" y="144"/>
                    </a:lnTo>
                    <a:lnTo>
                      <a:pt x="18" y="138"/>
                    </a:lnTo>
                    <a:lnTo>
                      <a:pt x="12" y="120"/>
                    </a:lnTo>
                    <a:lnTo>
                      <a:pt x="12" y="108"/>
                    </a:lnTo>
                    <a:lnTo>
                      <a:pt x="12" y="102"/>
                    </a:lnTo>
                    <a:lnTo>
                      <a:pt x="18" y="96"/>
                    </a:lnTo>
                    <a:lnTo>
                      <a:pt x="18" y="90"/>
                    </a:lnTo>
                    <a:lnTo>
                      <a:pt x="30" y="84"/>
                    </a:lnTo>
                    <a:lnTo>
                      <a:pt x="36" y="84"/>
                    </a:lnTo>
                    <a:lnTo>
                      <a:pt x="36" y="78"/>
                    </a:lnTo>
                    <a:lnTo>
                      <a:pt x="36" y="72"/>
                    </a:lnTo>
                    <a:lnTo>
                      <a:pt x="36" y="60"/>
                    </a:lnTo>
                    <a:lnTo>
                      <a:pt x="36" y="42"/>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1" name="Freeform 799">
                <a:extLst>
                  <a:ext uri="{FF2B5EF4-FFF2-40B4-BE49-F238E27FC236}">
                    <a16:creationId xmlns:a16="http://schemas.microsoft.com/office/drawing/2014/main" xmlns="" id="{03870706-7FA7-7D4A-BA16-67DF66D0ADE1}"/>
                  </a:ext>
                </a:extLst>
              </p:cNvPr>
              <p:cNvSpPr>
                <a:spLocks/>
              </p:cNvSpPr>
              <p:nvPr/>
            </p:nvSpPr>
            <p:spPr bwMode="auto">
              <a:xfrm>
                <a:off x="6527800" y="2690813"/>
                <a:ext cx="323850" cy="285750"/>
              </a:xfrm>
              <a:custGeom>
                <a:avLst/>
                <a:gdLst/>
                <a:ahLst/>
                <a:cxnLst>
                  <a:cxn ang="0">
                    <a:pos x="162" y="0"/>
                  </a:cxn>
                  <a:cxn ang="0">
                    <a:pos x="174" y="6"/>
                  </a:cxn>
                  <a:cxn ang="0">
                    <a:pos x="174" y="12"/>
                  </a:cxn>
                  <a:cxn ang="0">
                    <a:pos x="180" y="18"/>
                  </a:cxn>
                  <a:cxn ang="0">
                    <a:pos x="180" y="24"/>
                  </a:cxn>
                  <a:cxn ang="0">
                    <a:pos x="186" y="24"/>
                  </a:cxn>
                  <a:cxn ang="0">
                    <a:pos x="192" y="24"/>
                  </a:cxn>
                  <a:cxn ang="0">
                    <a:pos x="204" y="18"/>
                  </a:cxn>
                  <a:cxn ang="0">
                    <a:pos x="204" y="12"/>
                  </a:cxn>
                  <a:cxn ang="0">
                    <a:pos x="204" y="42"/>
                  </a:cxn>
                  <a:cxn ang="0">
                    <a:pos x="198" y="84"/>
                  </a:cxn>
                  <a:cxn ang="0">
                    <a:pos x="168" y="126"/>
                  </a:cxn>
                  <a:cxn ang="0">
                    <a:pos x="174" y="144"/>
                  </a:cxn>
                  <a:cxn ang="0">
                    <a:pos x="174" y="150"/>
                  </a:cxn>
                  <a:cxn ang="0">
                    <a:pos x="156" y="156"/>
                  </a:cxn>
                  <a:cxn ang="0">
                    <a:pos x="156" y="168"/>
                  </a:cxn>
                  <a:cxn ang="0">
                    <a:pos x="150" y="174"/>
                  </a:cxn>
                  <a:cxn ang="0">
                    <a:pos x="138" y="180"/>
                  </a:cxn>
                  <a:cxn ang="0">
                    <a:pos x="132" y="180"/>
                  </a:cxn>
                  <a:cxn ang="0">
                    <a:pos x="126" y="180"/>
                  </a:cxn>
                  <a:cxn ang="0">
                    <a:pos x="126" y="174"/>
                  </a:cxn>
                  <a:cxn ang="0">
                    <a:pos x="114" y="174"/>
                  </a:cxn>
                  <a:cxn ang="0">
                    <a:pos x="108" y="174"/>
                  </a:cxn>
                  <a:cxn ang="0">
                    <a:pos x="102" y="174"/>
                  </a:cxn>
                  <a:cxn ang="0">
                    <a:pos x="96" y="168"/>
                  </a:cxn>
                  <a:cxn ang="0">
                    <a:pos x="96" y="174"/>
                  </a:cxn>
                  <a:cxn ang="0">
                    <a:pos x="96" y="180"/>
                  </a:cxn>
                  <a:cxn ang="0">
                    <a:pos x="90" y="180"/>
                  </a:cxn>
                  <a:cxn ang="0">
                    <a:pos x="84" y="180"/>
                  </a:cxn>
                  <a:cxn ang="0">
                    <a:pos x="72" y="174"/>
                  </a:cxn>
                  <a:cxn ang="0">
                    <a:pos x="66" y="168"/>
                  </a:cxn>
                  <a:cxn ang="0">
                    <a:pos x="66" y="162"/>
                  </a:cxn>
                  <a:cxn ang="0">
                    <a:pos x="18" y="126"/>
                  </a:cxn>
                  <a:cxn ang="0">
                    <a:pos x="12" y="120"/>
                  </a:cxn>
                  <a:cxn ang="0">
                    <a:pos x="12" y="114"/>
                  </a:cxn>
                  <a:cxn ang="0">
                    <a:pos x="6" y="108"/>
                  </a:cxn>
                  <a:cxn ang="0">
                    <a:pos x="6" y="102"/>
                  </a:cxn>
                  <a:cxn ang="0">
                    <a:pos x="6" y="90"/>
                  </a:cxn>
                  <a:cxn ang="0">
                    <a:pos x="0" y="78"/>
                  </a:cxn>
                  <a:cxn ang="0">
                    <a:pos x="6" y="60"/>
                  </a:cxn>
                  <a:cxn ang="0">
                    <a:pos x="6" y="48"/>
                  </a:cxn>
                  <a:cxn ang="0">
                    <a:pos x="18" y="42"/>
                  </a:cxn>
                  <a:cxn ang="0">
                    <a:pos x="18" y="36"/>
                  </a:cxn>
                  <a:cxn ang="0">
                    <a:pos x="30" y="36"/>
                  </a:cxn>
                  <a:cxn ang="0">
                    <a:pos x="42" y="36"/>
                  </a:cxn>
                  <a:cxn ang="0">
                    <a:pos x="48" y="36"/>
                  </a:cxn>
                  <a:cxn ang="0">
                    <a:pos x="60" y="30"/>
                  </a:cxn>
                  <a:cxn ang="0">
                    <a:pos x="60" y="24"/>
                  </a:cxn>
                  <a:cxn ang="0">
                    <a:pos x="66" y="24"/>
                  </a:cxn>
                  <a:cxn ang="0">
                    <a:pos x="84" y="24"/>
                  </a:cxn>
                  <a:cxn ang="0">
                    <a:pos x="90" y="24"/>
                  </a:cxn>
                  <a:cxn ang="0">
                    <a:pos x="90" y="36"/>
                  </a:cxn>
                  <a:cxn ang="0">
                    <a:pos x="96" y="36"/>
                  </a:cxn>
                  <a:cxn ang="0">
                    <a:pos x="108" y="42"/>
                  </a:cxn>
                  <a:cxn ang="0">
                    <a:pos x="114" y="36"/>
                  </a:cxn>
                  <a:cxn ang="0">
                    <a:pos x="120" y="24"/>
                  </a:cxn>
                  <a:cxn ang="0">
                    <a:pos x="120" y="6"/>
                  </a:cxn>
                  <a:cxn ang="0">
                    <a:pos x="120" y="0"/>
                  </a:cxn>
                  <a:cxn ang="0">
                    <a:pos x="162" y="0"/>
                  </a:cxn>
                </a:cxnLst>
                <a:rect l="0" t="0" r="r" b="b"/>
                <a:pathLst>
                  <a:path w="204" h="180">
                    <a:moveTo>
                      <a:pt x="162" y="0"/>
                    </a:moveTo>
                    <a:lnTo>
                      <a:pt x="174" y="6"/>
                    </a:lnTo>
                    <a:lnTo>
                      <a:pt x="174" y="12"/>
                    </a:lnTo>
                    <a:lnTo>
                      <a:pt x="180" y="18"/>
                    </a:lnTo>
                    <a:lnTo>
                      <a:pt x="180" y="24"/>
                    </a:lnTo>
                    <a:lnTo>
                      <a:pt x="186" y="24"/>
                    </a:lnTo>
                    <a:lnTo>
                      <a:pt x="192" y="24"/>
                    </a:lnTo>
                    <a:lnTo>
                      <a:pt x="204" y="18"/>
                    </a:lnTo>
                    <a:lnTo>
                      <a:pt x="204" y="12"/>
                    </a:lnTo>
                    <a:lnTo>
                      <a:pt x="204" y="42"/>
                    </a:lnTo>
                    <a:lnTo>
                      <a:pt x="198" y="84"/>
                    </a:lnTo>
                    <a:lnTo>
                      <a:pt x="168" y="126"/>
                    </a:lnTo>
                    <a:lnTo>
                      <a:pt x="174" y="144"/>
                    </a:lnTo>
                    <a:lnTo>
                      <a:pt x="174" y="150"/>
                    </a:lnTo>
                    <a:lnTo>
                      <a:pt x="156" y="156"/>
                    </a:lnTo>
                    <a:lnTo>
                      <a:pt x="156" y="168"/>
                    </a:lnTo>
                    <a:lnTo>
                      <a:pt x="150" y="174"/>
                    </a:lnTo>
                    <a:lnTo>
                      <a:pt x="138" y="180"/>
                    </a:lnTo>
                    <a:lnTo>
                      <a:pt x="132" y="180"/>
                    </a:lnTo>
                    <a:lnTo>
                      <a:pt x="126" y="180"/>
                    </a:lnTo>
                    <a:lnTo>
                      <a:pt x="126" y="174"/>
                    </a:lnTo>
                    <a:lnTo>
                      <a:pt x="114" y="174"/>
                    </a:lnTo>
                    <a:lnTo>
                      <a:pt x="108" y="174"/>
                    </a:lnTo>
                    <a:lnTo>
                      <a:pt x="102" y="174"/>
                    </a:lnTo>
                    <a:lnTo>
                      <a:pt x="96" y="168"/>
                    </a:lnTo>
                    <a:lnTo>
                      <a:pt x="96" y="174"/>
                    </a:lnTo>
                    <a:lnTo>
                      <a:pt x="96" y="180"/>
                    </a:lnTo>
                    <a:lnTo>
                      <a:pt x="90" y="180"/>
                    </a:lnTo>
                    <a:lnTo>
                      <a:pt x="84" y="180"/>
                    </a:lnTo>
                    <a:lnTo>
                      <a:pt x="72" y="174"/>
                    </a:lnTo>
                    <a:lnTo>
                      <a:pt x="66" y="168"/>
                    </a:lnTo>
                    <a:lnTo>
                      <a:pt x="66" y="162"/>
                    </a:lnTo>
                    <a:lnTo>
                      <a:pt x="18" y="126"/>
                    </a:lnTo>
                    <a:lnTo>
                      <a:pt x="12" y="120"/>
                    </a:lnTo>
                    <a:lnTo>
                      <a:pt x="12" y="114"/>
                    </a:lnTo>
                    <a:lnTo>
                      <a:pt x="6" y="108"/>
                    </a:lnTo>
                    <a:lnTo>
                      <a:pt x="6" y="102"/>
                    </a:lnTo>
                    <a:lnTo>
                      <a:pt x="6" y="90"/>
                    </a:lnTo>
                    <a:lnTo>
                      <a:pt x="0" y="78"/>
                    </a:lnTo>
                    <a:lnTo>
                      <a:pt x="6" y="60"/>
                    </a:lnTo>
                    <a:lnTo>
                      <a:pt x="6" y="48"/>
                    </a:lnTo>
                    <a:lnTo>
                      <a:pt x="18" y="42"/>
                    </a:lnTo>
                    <a:lnTo>
                      <a:pt x="18" y="36"/>
                    </a:lnTo>
                    <a:lnTo>
                      <a:pt x="30" y="36"/>
                    </a:lnTo>
                    <a:lnTo>
                      <a:pt x="42" y="36"/>
                    </a:lnTo>
                    <a:lnTo>
                      <a:pt x="48" y="36"/>
                    </a:lnTo>
                    <a:lnTo>
                      <a:pt x="60" y="30"/>
                    </a:lnTo>
                    <a:lnTo>
                      <a:pt x="60" y="24"/>
                    </a:lnTo>
                    <a:lnTo>
                      <a:pt x="66" y="24"/>
                    </a:lnTo>
                    <a:lnTo>
                      <a:pt x="84" y="24"/>
                    </a:lnTo>
                    <a:lnTo>
                      <a:pt x="90" y="24"/>
                    </a:lnTo>
                    <a:lnTo>
                      <a:pt x="90" y="36"/>
                    </a:lnTo>
                    <a:lnTo>
                      <a:pt x="96" y="36"/>
                    </a:lnTo>
                    <a:lnTo>
                      <a:pt x="108" y="42"/>
                    </a:lnTo>
                    <a:lnTo>
                      <a:pt x="114" y="36"/>
                    </a:lnTo>
                    <a:lnTo>
                      <a:pt x="120" y="24"/>
                    </a:lnTo>
                    <a:lnTo>
                      <a:pt x="120" y="6"/>
                    </a:lnTo>
                    <a:lnTo>
                      <a:pt x="120" y="0"/>
                    </a:lnTo>
                    <a:lnTo>
                      <a:pt x="162"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2" name="Freeform 837">
                <a:extLst>
                  <a:ext uri="{FF2B5EF4-FFF2-40B4-BE49-F238E27FC236}">
                    <a16:creationId xmlns:a16="http://schemas.microsoft.com/office/drawing/2014/main" xmlns="" id="{514637FA-45CE-844A-B226-56F494AF77EF}"/>
                  </a:ext>
                </a:extLst>
              </p:cNvPr>
              <p:cNvSpPr>
                <a:spLocks/>
              </p:cNvSpPr>
              <p:nvPr/>
            </p:nvSpPr>
            <p:spPr bwMode="auto">
              <a:xfrm>
                <a:off x="4689475" y="3452813"/>
                <a:ext cx="333375" cy="438150"/>
              </a:xfrm>
              <a:custGeom>
                <a:avLst/>
                <a:gdLst/>
                <a:ahLst/>
                <a:cxnLst>
                  <a:cxn ang="0">
                    <a:pos x="66" y="0"/>
                  </a:cxn>
                  <a:cxn ang="0">
                    <a:pos x="66" y="30"/>
                  </a:cxn>
                  <a:cxn ang="0">
                    <a:pos x="132" y="84"/>
                  </a:cxn>
                  <a:cxn ang="0">
                    <a:pos x="186" y="168"/>
                  </a:cxn>
                  <a:cxn ang="0">
                    <a:pos x="192" y="174"/>
                  </a:cxn>
                  <a:cxn ang="0">
                    <a:pos x="198" y="192"/>
                  </a:cxn>
                  <a:cxn ang="0">
                    <a:pos x="210" y="210"/>
                  </a:cxn>
                  <a:cxn ang="0">
                    <a:pos x="198" y="228"/>
                  </a:cxn>
                  <a:cxn ang="0">
                    <a:pos x="108" y="276"/>
                  </a:cxn>
                  <a:cxn ang="0">
                    <a:pos x="42" y="264"/>
                  </a:cxn>
                  <a:cxn ang="0">
                    <a:pos x="24" y="252"/>
                  </a:cxn>
                  <a:cxn ang="0">
                    <a:pos x="6" y="222"/>
                  </a:cxn>
                  <a:cxn ang="0">
                    <a:pos x="12" y="162"/>
                  </a:cxn>
                  <a:cxn ang="0">
                    <a:pos x="18" y="156"/>
                  </a:cxn>
                  <a:cxn ang="0">
                    <a:pos x="12" y="144"/>
                  </a:cxn>
                  <a:cxn ang="0">
                    <a:pos x="0" y="132"/>
                  </a:cxn>
                  <a:cxn ang="0">
                    <a:pos x="6" y="84"/>
                  </a:cxn>
                  <a:cxn ang="0">
                    <a:pos x="24" y="66"/>
                  </a:cxn>
                  <a:cxn ang="0">
                    <a:pos x="24" y="42"/>
                  </a:cxn>
                  <a:cxn ang="0">
                    <a:pos x="18" y="36"/>
                  </a:cxn>
                  <a:cxn ang="0">
                    <a:pos x="18" y="30"/>
                  </a:cxn>
                  <a:cxn ang="0">
                    <a:pos x="18" y="24"/>
                  </a:cxn>
                  <a:cxn ang="0">
                    <a:pos x="24" y="18"/>
                  </a:cxn>
                  <a:cxn ang="0">
                    <a:pos x="30" y="18"/>
                  </a:cxn>
                  <a:cxn ang="0">
                    <a:pos x="36" y="12"/>
                  </a:cxn>
                  <a:cxn ang="0">
                    <a:pos x="36" y="6"/>
                  </a:cxn>
                  <a:cxn ang="0">
                    <a:pos x="36" y="0"/>
                  </a:cxn>
                  <a:cxn ang="0">
                    <a:pos x="42" y="0"/>
                  </a:cxn>
                  <a:cxn ang="0">
                    <a:pos x="48" y="6"/>
                  </a:cxn>
                  <a:cxn ang="0">
                    <a:pos x="54" y="6"/>
                  </a:cxn>
                  <a:cxn ang="0">
                    <a:pos x="66" y="0"/>
                  </a:cxn>
                </a:cxnLst>
                <a:rect l="0" t="0" r="r" b="b"/>
                <a:pathLst>
                  <a:path w="210" h="276">
                    <a:moveTo>
                      <a:pt x="66" y="0"/>
                    </a:moveTo>
                    <a:lnTo>
                      <a:pt x="66" y="30"/>
                    </a:lnTo>
                    <a:lnTo>
                      <a:pt x="132" y="84"/>
                    </a:lnTo>
                    <a:lnTo>
                      <a:pt x="186" y="168"/>
                    </a:lnTo>
                    <a:lnTo>
                      <a:pt x="192" y="174"/>
                    </a:lnTo>
                    <a:lnTo>
                      <a:pt x="198" y="192"/>
                    </a:lnTo>
                    <a:lnTo>
                      <a:pt x="210" y="210"/>
                    </a:lnTo>
                    <a:lnTo>
                      <a:pt x="198" y="228"/>
                    </a:lnTo>
                    <a:lnTo>
                      <a:pt x="108" y="276"/>
                    </a:lnTo>
                    <a:lnTo>
                      <a:pt x="42" y="264"/>
                    </a:lnTo>
                    <a:lnTo>
                      <a:pt x="24" y="252"/>
                    </a:lnTo>
                    <a:lnTo>
                      <a:pt x="6" y="222"/>
                    </a:lnTo>
                    <a:lnTo>
                      <a:pt x="12" y="162"/>
                    </a:lnTo>
                    <a:lnTo>
                      <a:pt x="18" y="156"/>
                    </a:lnTo>
                    <a:lnTo>
                      <a:pt x="12" y="144"/>
                    </a:lnTo>
                    <a:lnTo>
                      <a:pt x="0" y="132"/>
                    </a:lnTo>
                    <a:lnTo>
                      <a:pt x="6" y="84"/>
                    </a:lnTo>
                    <a:lnTo>
                      <a:pt x="24" y="66"/>
                    </a:lnTo>
                    <a:lnTo>
                      <a:pt x="24" y="42"/>
                    </a:lnTo>
                    <a:lnTo>
                      <a:pt x="18" y="36"/>
                    </a:lnTo>
                    <a:lnTo>
                      <a:pt x="18" y="30"/>
                    </a:lnTo>
                    <a:lnTo>
                      <a:pt x="18" y="24"/>
                    </a:lnTo>
                    <a:lnTo>
                      <a:pt x="24" y="18"/>
                    </a:lnTo>
                    <a:lnTo>
                      <a:pt x="30" y="18"/>
                    </a:lnTo>
                    <a:lnTo>
                      <a:pt x="36" y="12"/>
                    </a:lnTo>
                    <a:lnTo>
                      <a:pt x="36" y="6"/>
                    </a:lnTo>
                    <a:lnTo>
                      <a:pt x="36" y="0"/>
                    </a:lnTo>
                    <a:lnTo>
                      <a:pt x="42" y="0"/>
                    </a:lnTo>
                    <a:lnTo>
                      <a:pt x="48" y="6"/>
                    </a:lnTo>
                    <a:lnTo>
                      <a:pt x="54" y="6"/>
                    </a:lnTo>
                    <a:lnTo>
                      <a:pt x="66"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3" name="Freeform 842">
                <a:extLst>
                  <a:ext uri="{FF2B5EF4-FFF2-40B4-BE49-F238E27FC236}">
                    <a16:creationId xmlns:a16="http://schemas.microsoft.com/office/drawing/2014/main" xmlns="" id="{1A9A780D-393C-8C49-AA78-DCCBEFD46EBC}"/>
                  </a:ext>
                </a:extLst>
              </p:cNvPr>
              <p:cNvSpPr>
                <a:spLocks/>
              </p:cNvSpPr>
              <p:nvPr/>
            </p:nvSpPr>
            <p:spPr bwMode="auto">
              <a:xfrm>
                <a:off x="4422775" y="4224338"/>
                <a:ext cx="533400" cy="266700"/>
              </a:xfrm>
              <a:custGeom>
                <a:avLst/>
                <a:gdLst/>
                <a:ahLst/>
                <a:cxnLst>
                  <a:cxn ang="0">
                    <a:pos x="336" y="168"/>
                  </a:cxn>
                  <a:cxn ang="0">
                    <a:pos x="294" y="168"/>
                  </a:cxn>
                  <a:cxn ang="0">
                    <a:pos x="144" y="168"/>
                  </a:cxn>
                  <a:cxn ang="0">
                    <a:pos x="66" y="168"/>
                  </a:cxn>
                  <a:cxn ang="0">
                    <a:pos x="6" y="162"/>
                  </a:cxn>
                  <a:cxn ang="0">
                    <a:pos x="18" y="150"/>
                  </a:cxn>
                  <a:cxn ang="0">
                    <a:pos x="18" y="138"/>
                  </a:cxn>
                  <a:cxn ang="0">
                    <a:pos x="0" y="90"/>
                  </a:cxn>
                  <a:cxn ang="0">
                    <a:pos x="108" y="12"/>
                  </a:cxn>
                  <a:cxn ang="0">
                    <a:pos x="126" y="6"/>
                  </a:cxn>
                  <a:cxn ang="0">
                    <a:pos x="150" y="0"/>
                  </a:cxn>
                  <a:cxn ang="0">
                    <a:pos x="228" y="6"/>
                  </a:cxn>
                  <a:cxn ang="0">
                    <a:pos x="234" y="6"/>
                  </a:cxn>
                  <a:cxn ang="0">
                    <a:pos x="234" y="18"/>
                  </a:cxn>
                  <a:cxn ang="0">
                    <a:pos x="240" y="30"/>
                  </a:cxn>
                  <a:cxn ang="0">
                    <a:pos x="240" y="48"/>
                  </a:cxn>
                  <a:cxn ang="0">
                    <a:pos x="252" y="54"/>
                  </a:cxn>
                  <a:cxn ang="0">
                    <a:pos x="258" y="54"/>
                  </a:cxn>
                  <a:cxn ang="0">
                    <a:pos x="270" y="54"/>
                  </a:cxn>
                  <a:cxn ang="0">
                    <a:pos x="270" y="60"/>
                  </a:cxn>
                  <a:cxn ang="0">
                    <a:pos x="282" y="66"/>
                  </a:cxn>
                  <a:cxn ang="0">
                    <a:pos x="294" y="72"/>
                  </a:cxn>
                  <a:cxn ang="0">
                    <a:pos x="306" y="72"/>
                  </a:cxn>
                  <a:cxn ang="0">
                    <a:pos x="312" y="78"/>
                  </a:cxn>
                  <a:cxn ang="0">
                    <a:pos x="300" y="114"/>
                  </a:cxn>
                  <a:cxn ang="0">
                    <a:pos x="336" y="168"/>
                  </a:cxn>
                </a:cxnLst>
                <a:rect l="0" t="0" r="r" b="b"/>
                <a:pathLst>
                  <a:path w="336" h="168">
                    <a:moveTo>
                      <a:pt x="336" y="168"/>
                    </a:moveTo>
                    <a:lnTo>
                      <a:pt x="294" y="168"/>
                    </a:lnTo>
                    <a:lnTo>
                      <a:pt x="144" y="168"/>
                    </a:lnTo>
                    <a:lnTo>
                      <a:pt x="66" y="168"/>
                    </a:lnTo>
                    <a:lnTo>
                      <a:pt x="6" y="162"/>
                    </a:lnTo>
                    <a:lnTo>
                      <a:pt x="18" y="150"/>
                    </a:lnTo>
                    <a:lnTo>
                      <a:pt x="18" y="138"/>
                    </a:lnTo>
                    <a:lnTo>
                      <a:pt x="0" y="90"/>
                    </a:lnTo>
                    <a:lnTo>
                      <a:pt x="108" y="12"/>
                    </a:lnTo>
                    <a:lnTo>
                      <a:pt x="126" y="6"/>
                    </a:lnTo>
                    <a:lnTo>
                      <a:pt x="150" y="0"/>
                    </a:lnTo>
                    <a:lnTo>
                      <a:pt x="228" y="6"/>
                    </a:lnTo>
                    <a:lnTo>
                      <a:pt x="234" y="6"/>
                    </a:lnTo>
                    <a:lnTo>
                      <a:pt x="234" y="18"/>
                    </a:lnTo>
                    <a:lnTo>
                      <a:pt x="240" y="30"/>
                    </a:lnTo>
                    <a:lnTo>
                      <a:pt x="240" y="48"/>
                    </a:lnTo>
                    <a:lnTo>
                      <a:pt x="252" y="54"/>
                    </a:lnTo>
                    <a:lnTo>
                      <a:pt x="258" y="54"/>
                    </a:lnTo>
                    <a:lnTo>
                      <a:pt x="270" y="54"/>
                    </a:lnTo>
                    <a:lnTo>
                      <a:pt x="270" y="60"/>
                    </a:lnTo>
                    <a:lnTo>
                      <a:pt x="282" y="66"/>
                    </a:lnTo>
                    <a:lnTo>
                      <a:pt x="294" y="72"/>
                    </a:lnTo>
                    <a:lnTo>
                      <a:pt x="306" y="72"/>
                    </a:lnTo>
                    <a:lnTo>
                      <a:pt x="312" y="78"/>
                    </a:lnTo>
                    <a:lnTo>
                      <a:pt x="300" y="114"/>
                    </a:lnTo>
                    <a:lnTo>
                      <a:pt x="336" y="16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4" name="Freeform 843">
                <a:extLst>
                  <a:ext uri="{FF2B5EF4-FFF2-40B4-BE49-F238E27FC236}">
                    <a16:creationId xmlns:a16="http://schemas.microsoft.com/office/drawing/2014/main" xmlns="" id="{878C9E67-8D0C-434A-AA5C-12950393F46D}"/>
                  </a:ext>
                </a:extLst>
              </p:cNvPr>
              <p:cNvSpPr>
                <a:spLocks/>
              </p:cNvSpPr>
              <p:nvPr/>
            </p:nvSpPr>
            <p:spPr bwMode="auto">
              <a:xfrm>
                <a:off x="4794250" y="4100513"/>
                <a:ext cx="371475" cy="390525"/>
              </a:xfrm>
              <a:custGeom>
                <a:avLst/>
                <a:gdLst/>
                <a:ahLst/>
                <a:cxnLst>
                  <a:cxn ang="0">
                    <a:pos x="234" y="60"/>
                  </a:cxn>
                  <a:cxn ang="0">
                    <a:pos x="228" y="66"/>
                  </a:cxn>
                  <a:cxn ang="0">
                    <a:pos x="222" y="60"/>
                  </a:cxn>
                  <a:cxn ang="0">
                    <a:pos x="216" y="60"/>
                  </a:cxn>
                  <a:cxn ang="0">
                    <a:pos x="216" y="54"/>
                  </a:cxn>
                  <a:cxn ang="0">
                    <a:pos x="216" y="48"/>
                  </a:cxn>
                  <a:cxn ang="0">
                    <a:pos x="210" y="42"/>
                  </a:cxn>
                  <a:cxn ang="0">
                    <a:pos x="204" y="36"/>
                  </a:cxn>
                  <a:cxn ang="0">
                    <a:pos x="198" y="30"/>
                  </a:cxn>
                  <a:cxn ang="0">
                    <a:pos x="222" y="6"/>
                  </a:cxn>
                  <a:cxn ang="0">
                    <a:pos x="90" y="0"/>
                  </a:cxn>
                  <a:cxn ang="0">
                    <a:pos x="84" y="12"/>
                  </a:cxn>
                  <a:cxn ang="0">
                    <a:pos x="78" y="36"/>
                  </a:cxn>
                  <a:cxn ang="0">
                    <a:pos x="66" y="48"/>
                  </a:cxn>
                  <a:cxn ang="0">
                    <a:pos x="54" y="54"/>
                  </a:cxn>
                  <a:cxn ang="0">
                    <a:pos x="42" y="66"/>
                  </a:cxn>
                  <a:cxn ang="0">
                    <a:pos x="30" y="72"/>
                  </a:cxn>
                  <a:cxn ang="0">
                    <a:pos x="24" y="66"/>
                  </a:cxn>
                  <a:cxn ang="0">
                    <a:pos x="18" y="60"/>
                  </a:cxn>
                  <a:cxn ang="0">
                    <a:pos x="12" y="54"/>
                  </a:cxn>
                  <a:cxn ang="0">
                    <a:pos x="6" y="54"/>
                  </a:cxn>
                  <a:cxn ang="0">
                    <a:pos x="0" y="48"/>
                  </a:cxn>
                  <a:cxn ang="0">
                    <a:pos x="0" y="54"/>
                  </a:cxn>
                  <a:cxn ang="0">
                    <a:pos x="0" y="66"/>
                  </a:cxn>
                  <a:cxn ang="0">
                    <a:pos x="6" y="72"/>
                  </a:cxn>
                  <a:cxn ang="0">
                    <a:pos x="12" y="78"/>
                  </a:cxn>
                  <a:cxn ang="0">
                    <a:pos x="6" y="90"/>
                  </a:cxn>
                  <a:cxn ang="0">
                    <a:pos x="0" y="96"/>
                  </a:cxn>
                  <a:cxn ang="0">
                    <a:pos x="6" y="108"/>
                  </a:cxn>
                  <a:cxn ang="0">
                    <a:pos x="6" y="126"/>
                  </a:cxn>
                  <a:cxn ang="0">
                    <a:pos x="18" y="132"/>
                  </a:cxn>
                  <a:cxn ang="0">
                    <a:pos x="24" y="132"/>
                  </a:cxn>
                  <a:cxn ang="0">
                    <a:pos x="36" y="132"/>
                  </a:cxn>
                  <a:cxn ang="0">
                    <a:pos x="36" y="138"/>
                  </a:cxn>
                  <a:cxn ang="0">
                    <a:pos x="48" y="144"/>
                  </a:cxn>
                  <a:cxn ang="0">
                    <a:pos x="60" y="150"/>
                  </a:cxn>
                  <a:cxn ang="0">
                    <a:pos x="72" y="150"/>
                  </a:cxn>
                  <a:cxn ang="0">
                    <a:pos x="78" y="156"/>
                  </a:cxn>
                  <a:cxn ang="0">
                    <a:pos x="66" y="192"/>
                  </a:cxn>
                  <a:cxn ang="0">
                    <a:pos x="102" y="246"/>
                  </a:cxn>
                  <a:cxn ang="0">
                    <a:pos x="186" y="240"/>
                  </a:cxn>
                  <a:cxn ang="0">
                    <a:pos x="234" y="60"/>
                  </a:cxn>
                </a:cxnLst>
                <a:rect l="0" t="0" r="r" b="b"/>
                <a:pathLst>
                  <a:path w="234" h="246">
                    <a:moveTo>
                      <a:pt x="234" y="60"/>
                    </a:moveTo>
                    <a:lnTo>
                      <a:pt x="228" y="66"/>
                    </a:lnTo>
                    <a:lnTo>
                      <a:pt x="222" y="60"/>
                    </a:lnTo>
                    <a:lnTo>
                      <a:pt x="216" y="60"/>
                    </a:lnTo>
                    <a:lnTo>
                      <a:pt x="216" y="54"/>
                    </a:lnTo>
                    <a:lnTo>
                      <a:pt x="216" y="48"/>
                    </a:lnTo>
                    <a:lnTo>
                      <a:pt x="210" y="42"/>
                    </a:lnTo>
                    <a:lnTo>
                      <a:pt x="204" y="36"/>
                    </a:lnTo>
                    <a:lnTo>
                      <a:pt x="198" y="30"/>
                    </a:lnTo>
                    <a:lnTo>
                      <a:pt x="222" y="6"/>
                    </a:lnTo>
                    <a:lnTo>
                      <a:pt x="90" y="0"/>
                    </a:lnTo>
                    <a:lnTo>
                      <a:pt x="84" y="12"/>
                    </a:lnTo>
                    <a:lnTo>
                      <a:pt x="78" y="36"/>
                    </a:lnTo>
                    <a:lnTo>
                      <a:pt x="66" y="48"/>
                    </a:lnTo>
                    <a:lnTo>
                      <a:pt x="54" y="54"/>
                    </a:lnTo>
                    <a:lnTo>
                      <a:pt x="42" y="66"/>
                    </a:lnTo>
                    <a:lnTo>
                      <a:pt x="30" y="72"/>
                    </a:lnTo>
                    <a:lnTo>
                      <a:pt x="24" y="66"/>
                    </a:lnTo>
                    <a:lnTo>
                      <a:pt x="18" y="60"/>
                    </a:lnTo>
                    <a:lnTo>
                      <a:pt x="12" y="54"/>
                    </a:lnTo>
                    <a:lnTo>
                      <a:pt x="6" y="54"/>
                    </a:lnTo>
                    <a:lnTo>
                      <a:pt x="0" y="48"/>
                    </a:lnTo>
                    <a:lnTo>
                      <a:pt x="0" y="54"/>
                    </a:lnTo>
                    <a:lnTo>
                      <a:pt x="0" y="66"/>
                    </a:lnTo>
                    <a:lnTo>
                      <a:pt x="6" y="72"/>
                    </a:lnTo>
                    <a:lnTo>
                      <a:pt x="12" y="78"/>
                    </a:lnTo>
                    <a:lnTo>
                      <a:pt x="6" y="90"/>
                    </a:lnTo>
                    <a:lnTo>
                      <a:pt x="0" y="96"/>
                    </a:lnTo>
                    <a:lnTo>
                      <a:pt x="6" y="108"/>
                    </a:lnTo>
                    <a:lnTo>
                      <a:pt x="6" y="126"/>
                    </a:lnTo>
                    <a:lnTo>
                      <a:pt x="18" y="132"/>
                    </a:lnTo>
                    <a:lnTo>
                      <a:pt x="24" y="132"/>
                    </a:lnTo>
                    <a:lnTo>
                      <a:pt x="36" y="132"/>
                    </a:lnTo>
                    <a:lnTo>
                      <a:pt x="36" y="138"/>
                    </a:lnTo>
                    <a:lnTo>
                      <a:pt x="48" y="144"/>
                    </a:lnTo>
                    <a:lnTo>
                      <a:pt x="60" y="150"/>
                    </a:lnTo>
                    <a:lnTo>
                      <a:pt x="72" y="150"/>
                    </a:lnTo>
                    <a:lnTo>
                      <a:pt x="78" y="156"/>
                    </a:lnTo>
                    <a:lnTo>
                      <a:pt x="66" y="192"/>
                    </a:lnTo>
                    <a:lnTo>
                      <a:pt x="102" y="246"/>
                    </a:lnTo>
                    <a:lnTo>
                      <a:pt x="186" y="240"/>
                    </a:lnTo>
                    <a:lnTo>
                      <a:pt x="234" y="6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5" name="Freeform 782">
                <a:extLst>
                  <a:ext uri="{FF2B5EF4-FFF2-40B4-BE49-F238E27FC236}">
                    <a16:creationId xmlns:a16="http://schemas.microsoft.com/office/drawing/2014/main" xmlns="" id="{73BB9C68-044E-6647-B28C-00B2302FB9E3}"/>
                  </a:ext>
                </a:extLst>
              </p:cNvPr>
              <p:cNvSpPr>
                <a:spLocks/>
              </p:cNvSpPr>
              <p:nvPr/>
            </p:nvSpPr>
            <p:spPr bwMode="auto">
              <a:xfrm>
                <a:off x="7023100" y="2871788"/>
                <a:ext cx="381000" cy="485775"/>
              </a:xfrm>
              <a:custGeom>
                <a:avLst/>
                <a:gdLst/>
                <a:ahLst/>
                <a:cxnLst>
                  <a:cxn ang="0">
                    <a:pos x="156" y="24"/>
                  </a:cxn>
                  <a:cxn ang="0">
                    <a:pos x="144" y="6"/>
                  </a:cxn>
                  <a:cxn ang="0">
                    <a:pos x="132" y="6"/>
                  </a:cxn>
                  <a:cxn ang="0">
                    <a:pos x="126" y="12"/>
                  </a:cxn>
                  <a:cxn ang="0">
                    <a:pos x="114" y="12"/>
                  </a:cxn>
                  <a:cxn ang="0">
                    <a:pos x="108" y="0"/>
                  </a:cxn>
                  <a:cxn ang="0">
                    <a:pos x="90" y="6"/>
                  </a:cxn>
                  <a:cxn ang="0">
                    <a:pos x="90" y="12"/>
                  </a:cxn>
                  <a:cxn ang="0">
                    <a:pos x="90" y="24"/>
                  </a:cxn>
                  <a:cxn ang="0">
                    <a:pos x="84" y="30"/>
                  </a:cxn>
                  <a:cxn ang="0">
                    <a:pos x="66" y="42"/>
                  </a:cxn>
                  <a:cxn ang="0">
                    <a:pos x="48" y="60"/>
                  </a:cxn>
                  <a:cxn ang="0">
                    <a:pos x="36" y="60"/>
                  </a:cxn>
                  <a:cxn ang="0">
                    <a:pos x="30" y="72"/>
                  </a:cxn>
                  <a:cxn ang="0">
                    <a:pos x="18" y="78"/>
                  </a:cxn>
                  <a:cxn ang="0">
                    <a:pos x="0" y="90"/>
                  </a:cxn>
                  <a:cxn ang="0">
                    <a:pos x="0" y="108"/>
                  </a:cxn>
                  <a:cxn ang="0">
                    <a:pos x="18" y="114"/>
                  </a:cxn>
                  <a:cxn ang="0">
                    <a:pos x="12" y="126"/>
                  </a:cxn>
                  <a:cxn ang="0">
                    <a:pos x="6" y="144"/>
                  </a:cxn>
                  <a:cxn ang="0">
                    <a:pos x="18" y="150"/>
                  </a:cxn>
                  <a:cxn ang="0">
                    <a:pos x="12" y="162"/>
                  </a:cxn>
                  <a:cxn ang="0">
                    <a:pos x="12" y="174"/>
                  </a:cxn>
                  <a:cxn ang="0">
                    <a:pos x="24" y="186"/>
                  </a:cxn>
                  <a:cxn ang="0">
                    <a:pos x="48" y="192"/>
                  </a:cxn>
                  <a:cxn ang="0">
                    <a:pos x="60" y="192"/>
                  </a:cxn>
                  <a:cxn ang="0">
                    <a:pos x="66" y="198"/>
                  </a:cxn>
                  <a:cxn ang="0">
                    <a:pos x="78" y="210"/>
                  </a:cxn>
                  <a:cxn ang="0">
                    <a:pos x="90" y="222"/>
                  </a:cxn>
                  <a:cxn ang="0">
                    <a:pos x="102" y="210"/>
                  </a:cxn>
                  <a:cxn ang="0">
                    <a:pos x="108" y="204"/>
                  </a:cxn>
                  <a:cxn ang="0">
                    <a:pos x="114" y="204"/>
                  </a:cxn>
                  <a:cxn ang="0">
                    <a:pos x="126" y="216"/>
                  </a:cxn>
                  <a:cxn ang="0">
                    <a:pos x="132" y="228"/>
                  </a:cxn>
                  <a:cxn ang="0">
                    <a:pos x="144" y="234"/>
                  </a:cxn>
                  <a:cxn ang="0">
                    <a:pos x="162" y="234"/>
                  </a:cxn>
                  <a:cxn ang="0">
                    <a:pos x="162" y="246"/>
                  </a:cxn>
                  <a:cxn ang="0">
                    <a:pos x="156" y="252"/>
                  </a:cxn>
                  <a:cxn ang="0">
                    <a:pos x="162" y="270"/>
                  </a:cxn>
                  <a:cxn ang="0">
                    <a:pos x="180" y="282"/>
                  </a:cxn>
                  <a:cxn ang="0">
                    <a:pos x="192" y="282"/>
                  </a:cxn>
                  <a:cxn ang="0">
                    <a:pos x="198" y="288"/>
                  </a:cxn>
                  <a:cxn ang="0">
                    <a:pos x="204" y="294"/>
                  </a:cxn>
                  <a:cxn ang="0">
                    <a:pos x="222" y="306"/>
                  </a:cxn>
                  <a:cxn ang="0">
                    <a:pos x="234" y="288"/>
                  </a:cxn>
                  <a:cxn ang="0">
                    <a:pos x="240" y="258"/>
                  </a:cxn>
                  <a:cxn ang="0">
                    <a:pos x="240" y="246"/>
                  </a:cxn>
                  <a:cxn ang="0">
                    <a:pos x="228" y="240"/>
                  </a:cxn>
                  <a:cxn ang="0">
                    <a:pos x="228" y="222"/>
                  </a:cxn>
                  <a:cxn ang="0">
                    <a:pos x="228" y="198"/>
                  </a:cxn>
                  <a:cxn ang="0">
                    <a:pos x="222" y="180"/>
                  </a:cxn>
                  <a:cxn ang="0">
                    <a:pos x="204" y="168"/>
                  </a:cxn>
                  <a:cxn ang="0">
                    <a:pos x="198" y="144"/>
                  </a:cxn>
                  <a:cxn ang="0">
                    <a:pos x="198" y="126"/>
                  </a:cxn>
                  <a:cxn ang="0">
                    <a:pos x="180" y="72"/>
                  </a:cxn>
                  <a:cxn ang="0">
                    <a:pos x="168" y="54"/>
                  </a:cxn>
                  <a:cxn ang="0">
                    <a:pos x="174" y="42"/>
                  </a:cxn>
                  <a:cxn ang="0">
                    <a:pos x="168" y="30"/>
                  </a:cxn>
                </a:cxnLst>
                <a:rect l="0" t="0" r="r" b="b"/>
                <a:pathLst>
                  <a:path w="240" h="306">
                    <a:moveTo>
                      <a:pt x="162" y="24"/>
                    </a:moveTo>
                    <a:lnTo>
                      <a:pt x="156" y="24"/>
                    </a:lnTo>
                    <a:lnTo>
                      <a:pt x="144" y="12"/>
                    </a:lnTo>
                    <a:lnTo>
                      <a:pt x="144" y="6"/>
                    </a:lnTo>
                    <a:lnTo>
                      <a:pt x="138" y="6"/>
                    </a:lnTo>
                    <a:lnTo>
                      <a:pt x="132" y="6"/>
                    </a:lnTo>
                    <a:lnTo>
                      <a:pt x="132" y="12"/>
                    </a:lnTo>
                    <a:lnTo>
                      <a:pt x="126" y="12"/>
                    </a:lnTo>
                    <a:lnTo>
                      <a:pt x="120" y="18"/>
                    </a:lnTo>
                    <a:lnTo>
                      <a:pt x="114" y="12"/>
                    </a:lnTo>
                    <a:lnTo>
                      <a:pt x="108" y="6"/>
                    </a:lnTo>
                    <a:lnTo>
                      <a:pt x="108" y="0"/>
                    </a:lnTo>
                    <a:lnTo>
                      <a:pt x="96" y="0"/>
                    </a:lnTo>
                    <a:lnTo>
                      <a:pt x="90" y="6"/>
                    </a:lnTo>
                    <a:lnTo>
                      <a:pt x="84" y="6"/>
                    </a:lnTo>
                    <a:lnTo>
                      <a:pt x="90" y="12"/>
                    </a:lnTo>
                    <a:lnTo>
                      <a:pt x="90" y="18"/>
                    </a:lnTo>
                    <a:lnTo>
                      <a:pt x="90" y="24"/>
                    </a:lnTo>
                    <a:lnTo>
                      <a:pt x="90" y="30"/>
                    </a:lnTo>
                    <a:lnTo>
                      <a:pt x="84" y="30"/>
                    </a:lnTo>
                    <a:lnTo>
                      <a:pt x="78" y="36"/>
                    </a:lnTo>
                    <a:lnTo>
                      <a:pt x="66" y="42"/>
                    </a:lnTo>
                    <a:lnTo>
                      <a:pt x="54" y="48"/>
                    </a:lnTo>
                    <a:lnTo>
                      <a:pt x="48" y="60"/>
                    </a:lnTo>
                    <a:lnTo>
                      <a:pt x="42" y="60"/>
                    </a:lnTo>
                    <a:lnTo>
                      <a:pt x="36" y="60"/>
                    </a:lnTo>
                    <a:lnTo>
                      <a:pt x="30" y="66"/>
                    </a:lnTo>
                    <a:lnTo>
                      <a:pt x="30" y="72"/>
                    </a:lnTo>
                    <a:lnTo>
                      <a:pt x="24" y="78"/>
                    </a:lnTo>
                    <a:lnTo>
                      <a:pt x="18" y="78"/>
                    </a:lnTo>
                    <a:lnTo>
                      <a:pt x="6" y="90"/>
                    </a:lnTo>
                    <a:lnTo>
                      <a:pt x="0" y="90"/>
                    </a:lnTo>
                    <a:lnTo>
                      <a:pt x="0" y="102"/>
                    </a:lnTo>
                    <a:lnTo>
                      <a:pt x="0" y="108"/>
                    </a:lnTo>
                    <a:lnTo>
                      <a:pt x="12" y="108"/>
                    </a:lnTo>
                    <a:lnTo>
                      <a:pt x="18" y="114"/>
                    </a:lnTo>
                    <a:lnTo>
                      <a:pt x="18" y="120"/>
                    </a:lnTo>
                    <a:lnTo>
                      <a:pt x="12" y="126"/>
                    </a:lnTo>
                    <a:lnTo>
                      <a:pt x="6" y="132"/>
                    </a:lnTo>
                    <a:lnTo>
                      <a:pt x="6" y="144"/>
                    </a:lnTo>
                    <a:lnTo>
                      <a:pt x="12" y="150"/>
                    </a:lnTo>
                    <a:lnTo>
                      <a:pt x="18" y="150"/>
                    </a:lnTo>
                    <a:lnTo>
                      <a:pt x="12" y="156"/>
                    </a:lnTo>
                    <a:lnTo>
                      <a:pt x="12" y="162"/>
                    </a:lnTo>
                    <a:lnTo>
                      <a:pt x="12" y="168"/>
                    </a:lnTo>
                    <a:lnTo>
                      <a:pt x="12" y="174"/>
                    </a:lnTo>
                    <a:lnTo>
                      <a:pt x="18" y="180"/>
                    </a:lnTo>
                    <a:lnTo>
                      <a:pt x="24" y="186"/>
                    </a:lnTo>
                    <a:lnTo>
                      <a:pt x="30" y="192"/>
                    </a:lnTo>
                    <a:lnTo>
                      <a:pt x="48" y="192"/>
                    </a:lnTo>
                    <a:lnTo>
                      <a:pt x="54" y="192"/>
                    </a:lnTo>
                    <a:lnTo>
                      <a:pt x="60" y="192"/>
                    </a:lnTo>
                    <a:lnTo>
                      <a:pt x="60" y="198"/>
                    </a:lnTo>
                    <a:lnTo>
                      <a:pt x="66" y="198"/>
                    </a:lnTo>
                    <a:lnTo>
                      <a:pt x="78" y="204"/>
                    </a:lnTo>
                    <a:lnTo>
                      <a:pt x="78" y="210"/>
                    </a:lnTo>
                    <a:lnTo>
                      <a:pt x="84" y="216"/>
                    </a:lnTo>
                    <a:lnTo>
                      <a:pt x="90" y="222"/>
                    </a:lnTo>
                    <a:lnTo>
                      <a:pt x="96" y="216"/>
                    </a:lnTo>
                    <a:lnTo>
                      <a:pt x="102" y="210"/>
                    </a:lnTo>
                    <a:lnTo>
                      <a:pt x="108" y="210"/>
                    </a:lnTo>
                    <a:lnTo>
                      <a:pt x="108" y="204"/>
                    </a:lnTo>
                    <a:lnTo>
                      <a:pt x="114" y="198"/>
                    </a:lnTo>
                    <a:lnTo>
                      <a:pt x="114" y="204"/>
                    </a:lnTo>
                    <a:lnTo>
                      <a:pt x="126" y="210"/>
                    </a:lnTo>
                    <a:lnTo>
                      <a:pt x="126" y="216"/>
                    </a:lnTo>
                    <a:lnTo>
                      <a:pt x="126" y="222"/>
                    </a:lnTo>
                    <a:lnTo>
                      <a:pt x="132" y="228"/>
                    </a:lnTo>
                    <a:lnTo>
                      <a:pt x="138" y="234"/>
                    </a:lnTo>
                    <a:lnTo>
                      <a:pt x="144" y="234"/>
                    </a:lnTo>
                    <a:lnTo>
                      <a:pt x="150" y="234"/>
                    </a:lnTo>
                    <a:lnTo>
                      <a:pt x="162" y="234"/>
                    </a:lnTo>
                    <a:lnTo>
                      <a:pt x="162" y="240"/>
                    </a:lnTo>
                    <a:lnTo>
                      <a:pt x="162" y="246"/>
                    </a:lnTo>
                    <a:lnTo>
                      <a:pt x="156" y="246"/>
                    </a:lnTo>
                    <a:lnTo>
                      <a:pt x="156" y="252"/>
                    </a:lnTo>
                    <a:lnTo>
                      <a:pt x="162" y="264"/>
                    </a:lnTo>
                    <a:lnTo>
                      <a:pt x="162" y="270"/>
                    </a:lnTo>
                    <a:lnTo>
                      <a:pt x="168" y="276"/>
                    </a:lnTo>
                    <a:lnTo>
                      <a:pt x="180" y="282"/>
                    </a:lnTo>
                    <a:lnTo>
                      <a:pt x="186" y="282"/>
                    </a:lnTo>
                    <a:lnTo>
                      <a:pt x="192" y="282"/>
                    </a:lnTo>
                    <a:lnTo>
                      <a:pt x="198" y="282"/>
                    </a:lnTo>
                    <a:lnTo>
                      <a:pt x="198" y="288"/>
                    </a:lnTo>
                    <a:lnTo>
                      <a:pt x="198" y="294"/>
                    </a:lnTo>
                    <a:lnTo>
                      <a:pt x="204" y="294"/>
                    </a:lnTo>
                    <a:lnTo>
                      <a:pt x="216" y="306"/>
                    </a:lnTo>
                    <a:lnTo>
                      <a:pt x="222" y="306"/>
                    </a:lnTo>
                    <a:lnTo>
                      <a:pt x="228" y="300"/>
                    </a:lnTo>
                    <a:lnTo>
                      <a:pt x="234" y="288"/>
                    </a:lnTo>
                    <a:lnTo>
                      <a:pt x="234" y="270"/>
                    </a:lnTo>
                    <a:lnTo>
                      <a:pt x="240" y="258"/>
                    </a:lnTo>
                    <a:lnTo>
                      <a:pt x="240" y="252"/>
                    </a:lnTo>
                    <a:lnTo>
                      <a:pt x="240" y="246"/>
                    </a:lnTo>
                    <a:lnTo>
                      <a:pt x="234" y="240"/>
                    </a:lnTo>
                    <a:lnTo>
                      <a:pt x="228" y="240"/>
                    </a:lnTo>
                    <a:lnTo>
                      <a:pt x="228" y="228"/>
                    </a:lnTo>
                    <a:lnTo>
                      <a:pt x="228" y="222"/>
                    </a:lnTo>
                    <a:lnTo>
                      <a:pt x="228" y="216"/>
                    </a:lnTo>
                    <a:lnTo>
                      <a:pt x="228" y="198"/>
                    </a:lnTo>
                    <a:lnTo>
                      <a:pt x="228" y="186"/>
                    </a:lnTo>
                    <a:lnTo>
                      <a:pt x="222" y="180"/>
                    </a:lnTo>
                    <a:lnTo>
                      <a:pt x="210" y="180"/>
                    </a:lnTo>
                    <a:lnTo>
                      <a:pt x="204" y="168"/>
                    </a:lnTo>
                    <a:lnTo>
                      <a:pt x="198" y="162"/>
                    </a:lnTo>
                    <a:lnTo>
                      <a:pt x="198" y="144"/>
                    </a:lnTo>
                    <a:lnTo>
                      <a:pt x="198" y="132"/>
                    </a:lnTo>
                    <a:lnTo>
                      <a:pt x="198" y="126"/>
                    </a:lnTo>
                    <a:lnTo>
                      <a:pt x="192" y="72"/>
                    </a:lnTo>
                    <a:lnTo>
                      <a:pt x="180" y="72"/>
                    </a:lnTo>
                    <a:lnTo>
                      <a:pt x="174" y="66"/>
                    </a:lnTo>
                    <a:lnTo>
                      <a:pt x="168" y="54"/>
                    </a:lnTo>
                    <a:lnTo>
                      <a:pt x="168" y="48"/>
                    </a:lnTo>
                    <a:lnTo>
                      <a:pt x="174" y="42"/>
                    </a:lnTo>
                    <a:lnTo>
                      <a:pt x="174" y="36"/>
                    </a:lnTo>
                    <a:lnTo>
                      <a:pt x="168" y="30"/>
                    </a:lnTo>
                    <a:lnTo>
                      <a:pt x="162" y="2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6" name="Freeform 783">
                <a:extLst>
                  <a:ext uri="{FF2B5EF4-FFF2-40B4-BE49-F238E27FC236}">
                    <a16:creationId xmlns:a16="http://schemas.microsoft.com/office/drawing/2014/main" xmlns="" id="{7D2FE0F3-3F8B-AC48-85F4-F0CEA1B5F2D2}"/>
                  </a:ext>
                </a:extLst>
              </p:cNvPr>
              <p:cNvSpPr>
                <a:spLocks/>
              </p:cNvSpPr>
              <p:nvPr/>
            </p:nvSpPr>
            <p:spPr bwMode="auto">
              <a:xfrm>
                <a:off x="7270750" y="2738438"/>
                <a:ext cx="381000" cy="352425"/>
              </a:xfrm>
              <a:custGeom>
                <a:avLst/>
                <a:gdLst/>
                <a:ahLst/>
                <a:cxnLst>
                  <a:cxn ang="0">
                    <a:pos x="42" y="210"/>
                  </a:cxn>
                  <a:cxn ang="0">
                    <a:pos x="24" y="156"/>
                  </a:cxn>
                  <a:cxn ang="0">
                    <a:pos x="12" y="138"/>
                  </a:cxn>
                  <a:cxn ang="0">
                    <a:pos x="18" y="126"/>
                  </a:cxn>
                  <a:cxn ang="0">
                    <a:pos x="12" y="114"/>
                  </a:cxn>
                  <a:cxn ang="0">
                    <a:pos x="0" y="108"/>
                  </a:cxn>
                  <a:cxn ang="0">
                    <a:pos x="6" y="96"/>
                  </a:cxn>
                  <a:cxn ang="0">
                    <a:pos x="12" y="90"/>
                  </a:cxn>
                  <a:cxn ang="0">
                    <a:pos x="18" y="78"/>
                  </a:cxn>
                  <a:cxn ang="0">
                    <a:pos x="24" y="66"/>
                  </a:cxn>
                  <a:cxn ang="0">
                    <a:pos x="18" y="48"/>
                  </a:cxn>
                  <a:cxn ang="0">
                    <a:pos x="6" y="24"/>
                  </a:cxn>
                  <a:cxn ang="0">
                    <a:pos x="30" y="0"/>
                  </a:cxn>
                  <a:cxn ang="0">
                    <a:pos x="102" y="18"/>
                  </a:cxn>
                  <a:cxn ang="0">
                    <a:pos x="198" y="72"/>
                  </a:cxn>
                  <a:cxn ang="0">
                    <a:pos x="228" y="90"/>
                  </a:cxn>
                  <a:cxn ang="0">
                    <a:pos x="204" y="96"/>
                  </a:cxn>
                  <a:cxn ang="0">
                    <a:pos x="204" y="108"/>
                  </a:cxn>
                  <a:cxn ang="0">
                    <a:pos x="216" y="114"/>
                  </a:cxn>
                  <a:cxn ang="0">
                    <a:pos x="222" y="126"/>
                  </a:cxn>
                  <a:cxn ang="0">
                    <a:pos x="210" y="138"/>
                  </a:cxn>
                  <a:cxn ang="0">
                    <a:pos x="204" y="150"/>
                  </a:cxn>
                  <a:cxn ang="0">
                    <a:pos x="216" y="162"/>
                  </a:cxn>
                  <a:cxn ang="0">
                    <a:pos x="216" y="174"/>
                  </a:cxn>
                  <a:cxn ang="0">
                    <a:pos x="222" y="180"/>
                  </a:cxn>
                  <a:cxn ang="0">
                    <a:pos x="228" y="192"/>
                  </a:cxn>
                  <a:cxn ang="0">
                    <a:pos x="228" y="204"/>
                  </a:cxn>
                  <a:cxn ang="0">
                    <a:pos x="198" y="192"/>
                  </a:cxn>
                  <a:cxn ang="0">
                    <a:pos x="174" y="192"/>
                  </a:cxn>
                  <a:cxn ang="0">
                    <a:pos x="162" y="186"/>
                  </a:cxn>
                  <a:cxn ang="0">
                    <a:pos x="150" y="180"/>
                  </a:cxn>
                  <a:cxn ang="0">
                    <a:pos x="138" y="186"/>
                  </a:cxn>
                  <a:cxn ang="0">
                    <a:pos x="120" y="198"/>
                  </a:cxn>
                  <a:cxn ang="0">
                    <a:pos x="84" y="210"/>
                  </a:cxn>
                  <a:cxn ang="0">
                    <a:pos x="72" y="222"/>
                  </a:cxn>
                  <a:cxn ang="0">
                    <a:pos x="60" y="216"/>
                  </a:cxn>
                  <a:cxn ang="0">
                    <a:pos x="42" y="216"/>
                  </a:cxn>
                </a:cxnLst>
                <a:rect l="0" t="0" r="r" b="b"/>
                <a:pathLst>
                  <a:path w="240" h="222">
                    <a:moveTo>
                      <a:pt x="42" y="216"/>
                    </a:moveTo>
                    <a:lnTo>
                      <a:pt x="42" y="210"/>
                    </a:lnTo>
                    <a:lnTo>
                      <a:pt x="36" y="156"/>
                    </a:lnTo>
                    <a:lnTo>
                      <a:pt x="24" y="156"/>
                    </a:lnTo>
                    <a:lnTo>
                      <a:pt x="18" y="150"/>
                    </a:lnTo>
                    <a:lnTo>
                      <a:pt x="12" y="138"/>
                    </a:lnTo>
                    <a:lnTo>
                      <a:pt x="12" y="132"/>
                    </a:lnTo>
                    <a:lnTo>
                      <a:pt x="18" y="126"/>
                    </a:lnTo>
                    <a:lnTo>
                      <a:pt x="18" y="120"/>
                    </a:lnTo>
                    <a:lnTo>
                      <a:pt x="12" y="114"/>
                    </a:lnTo>
                    <a:lnTo>
                      <a:pt x="6" y="108"/>
                    </a:lnTo>
                    <a:lnTo>
                      <a:pt x="0" y="108"/>
                    </a:lnTo>
                    <a:lnTo>
                      <a:pt x="6" y="102"/>
                    </a:lnTo>
                    <a:lnTo>
                      <a:pt x="6" y="96"/>
                    </a:lnTo>
                    <a:lnTo>
                      <a:pt x="12" y="96"/>
                    </a:lnTo>
                    <a:lnTo>
                      <a:pt x="12" y="90"/>
                    </a:lnTo>
                    <a:lnTo>
                      <a:pt x="12" y="84"/>
                    </a:lnTo>
                    <a:lnTo>
                      <a:pt x="18" y="78"/>
                    </a:lnTo>
                    <a:lnTo>
                      <a:pt x="24" y="72"/>
                    </a:lnTo>
                    <a:lnTo>
                      <a:pt x="24" y="66"/>
                    </a:lnTo>
                    <a:lnTo>
                      <a:pt x="18" y="54"/>
                    </a:lnTo>
                    <a:lnTo>
                      <a:pt x="18" y="48"/>
                    </a:lnTo>
                    <a:lnTo>
                      <a:pt x="12" y="36"/>
                    </a:lnTo>
                    <a:lnTo>
                      <a:pt x="6" y="24"/>
                    </a:lnTo>
                    <a:lnTo>
                      <a:pt x="18" y="6"/>
                    </a:lnTo>
                    <a:lnTo>
                      <a:pt x="30" y="0"/>
                    </a:lnTo>
                    <a:lnTo>
                      <a:pt x="78" y="12"/>
                    </a:lnTo>
                    <a:lnTo>
                      <a:pt x="102" y="18"/>
                    </a:lnTo>
                    <a:lnTo>
                      <a:pt x="162" y="54"/>
                    </a:lnTo>
                    <a:lnTo>
                      <a:pt x="198" y="72"/>
                    </a:lnTo>
                    <a:lnTo>
                      <a:pt x="240" y="78"/>
                    </a:lnTo>
                    <a:lnTo>
                      <a:pt x="228" y="90"/>
                    </a:lnTo>
                    <a:lnTo>
                      <a:pt x="210" y="96"/>
                    </a:lnTo>
                    <a:lnTo>
                      <a:pt x="204" y="96"/>
                    </a:lnTo>
                    <a:lnTo>
                      <a:pt x="204" y="102"/>
                    </a:lnTo>
                    <a:lnTo>
                      <a:pt x="204" y="108"/>
                    </a:lnTo>
                    <a:lnTo>
                      <a:pt x="210" y="114"/>
                    </a:lnTo>
                    <a:lnTo>
                      <a:pt x="216" y="114"/>
                    </a:lnTo>
                    <a:lnTo>
                      <a:pt x="222" y="120"/>
                    </a:lnTo>
                    <a:lnTo>
                      <a:pt x="222" y="126"/>
                    </a:lnTo>
                    <a:lnTo>
                      <a:pt x="216" y="132"/>
                    </a:lnTo>
                    <a:lnTo>
                      <a:pt x="210" y="138"/>
                    </a:lnTo>
                    <a:lnTo>
                      <a:pt x="204" y="144"/>
                    </a:lnTo>
                    <a:lnTo>
                      <a:pt x="204" y="150"/>
                    </a:lnTo>
                    <a:lnTo>
                      <a:pt x="210" y="156"/>
                    </a:lnTo>
                    <a:lnTo>
                      <a:pt x="216" y="162"/>
                    </a:lnTo>
                    <a:lnTo>
                      <a:pt x="216" y="168"/>
                    </a:lnTo>
                    <a:lnTo>
                      <a:pt x="216" y="174"/>
                    </a:lnTo>
                    <a:lnTo>
                      <a:pt x="216" y="180"/>
                    </a:lnTo>
                    <a:lnTo>
                      <a:pt x="222" y="180"/>
                    </a:lnTo>
                    <a:lnTo>
                      <a:pt x="222" y="186"/>
                    </a:lnTo>
                    <a:lnTo>
                      <a:pt x="228" y="192"/>
                    </a:lnTo>
                    <a:lnTo>
                      <a:pt x="228" y="198"/>
                    </a:lnTo>
                    <a:lnTo>
                      <a:pt x="228" y="204"/>
                    </a:lnTo>
                    <a:lnTo>
                      <a:pt x="216" y="198"/>
                    </a:lnTo>
                    <a:lnTo>
                      <a:pt x="198" y="192"/>
                    </a:lnTo>
                    <a:lnTo>
                      <a:pt x="180" y="192"/>
                    </a:lnTo>
                    <a:lnTo>
                      <a:pt x="174" y="192"/>
                    </a:lnTo>
                    <a:lnTo>
                      <a:pt x="168" y="186"/>
                    </a:lnTo>
                    <a:lnTo>
                      <a:pt x="162" y="186"/>
                    </a:lnTo>
                    <a:lnTo>
                      <a:pt x="156" y="180"/>
                    </a:lnTo>
                    <a:lnTo>
                      <a:pt x="150" y="180"/>
                    </a:lnTo>
                    <a:lnTo>
                      <a:pt x="144" y="186"/>
                    </a:lnTo>
                    <a:lnTo>
                      <a:pt x="138" y="186"/>
                    </a:lnTo>
                    <a:lnTo>
                      <a:pt x="126" y="192"/>
                    </a:lnTo>
                    <a:lnTo>
                      <a:pt x="120" y="198"/>
                    </a:lnTo>
                    <a:lnTo>
                      <a:pt x="102" y="204"/>
                    </a:lnTo>
                    <a:lnTo>
                      <a:pt x="84" y="210"/>
                    </a:lnTo>
                    <a:lnTo>
                      <a:pt x="78" y="222"/>
                    </a:lnTo>
                    <a:lnTo>
                      <a:pt x="72" y="222"/>
                    </a:lnTo>
                    <a:lnTo>
                      <a:pt x="66" y="222"/>
                    </a:lnTo>
                    <a:lnTo>
                      <a:pt x="60" y="216"/>
                    </a:lnTo>
                    <a:lnTo>
                      <a:pt x="54" y="210"/>
                    </a:lnTo>
                    <a:lnTo>
                      <a:pt x="42" y="21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7" name="Freeform 784">
                <a:extLst>
                  <a:ext uri="{FF2B5EF4-FFF2-40B4-BE49-F238E27FC236}">
                    <a16:creationId xmlns:a16="http://schemas.microsoft.com/office/drawing/2014/main" xmlns="" id="{C6BFE6A8-D608-4F47-9AEA-E2A9CD5BB11D}"/>
                  </a:ext>
                </a:extLst>
              </p:cNvPr>
              <p:cNvSpPr>
                <a:spLocks/>
              </p:cNvSpPr>
              <p:nvPr/>
            </p:nvSpPr>
            <p:spPr bwMode="auto">
              <a:xfrm>
                <a:off x="7566025" y="3024188"/>
                <a:ext cx="723900" cy="676275"/>
              </a:xfrm>
              <a:custGeom>
                <a:avLst/>
                <a:gdLst/>
                <a:ahLst/>
                <a:cxnLst>
                  <a:cxn ang="0">
                    <a:pos x="114" y="42"/>
                  </a:cxn>
                  <a:cxn ang="0">
                    <a:pos x="150" y="54"/>
                  </a:cxn>
                  <a:cxn ang="0">
                    <a:pos x="168" y="54"/>
                  </a:cxn>
                  <a:cxn ang="0">
                    <a:pos x="186" y="54"/>
                  </a:cxn>
                  <a:cxn ang="0">
                    <a:pos x="198" y="42"/>
                  </a:cxn>
                  <a:cxn ang="0">
                    <a:pos x="186" y="30"/>
                  </a:cxn>
                  <a:cxn ang="0">
                    <a:pos x="174" y="18"/>
                  </a:cxn>
                  <a:cxn ang="0">
                    <a:pos x="216" y="0"/>
                  </a:cxn>
                  <a:cxn ang="0">
                    <a:pos x="234" y="6"/>
                  </a:cxn>
                  <a:cxn ang="0">
                    <a:pos x="246" y="36"/>
                  </a:cxn>
                  <a:cxn ang="0">
                    <a:pos x="270" y="48"/>
                  </a:cxn>
                  <a:cxn ang="0">
                    <a:pos x="294" y="60"/>
                  </a:cxn>
                  <a:cxn ang="0">
                    <a:pos x="300" y="78"/>
                  </a:cxn>
                  <a:cxn ang="0">
                    <a:pos x="318" y="72"/>
                  </a:cxn>
                  <a:cxn ang="0">
                    <a:pos x="318" y="60"/>
                  </a:cxn>
                  <a:cxn ang="0">
                    <a:pos x="324" y="72"/>
                  </a:cxn>
                  <a:cxn ang="0">
                    <a:pos x="342" y="96"/>
                  </a:cxn>
                  <a:cxn ang="0">
                    <a:pos x="354" y="114"/>
                  </a:cxn>
                  <a:cxn ang="0">
                    <a:pos x="342" y="120"/>
                  </a:cxn>
                  <a:cxn ang="0">
                    <a:pos x="354" y="132"/>
                  </a:cxn>
                  <a:cxn ang="0">
                    <a:pos x="378" y="126"/>
                  </a:cxn>
                  <a:cxn ang="0">
                    <a:pos x="396" y="144"/>
                  </a:cxn>
                  <a:cxn ang="0">
                    <a:pos x="408" y="132"/>
                  </a:cxn>
                  <a:cxn ang="0">
                    <a:pos x="426" y="132"/>
                  </a:cxn>
                  <a:cxn ang="0">
                    <a:pos x="444" y="138"/>
                  </a:cxn>
                  <a:cxn ang="0">
                    <a:pos x="450" y="138"/>
                  </a:cxn>
                  <a:cxn ang="0">
                    <a:pos x="234" y="348"/>
                  </a:cxn>
                  <a:cxn ang="0">
                    <a:pos x="150" y="390"/>
                  </a:cxn>
                  <a:cxn ang="0">
                    <a:pos x="126" y="408"/>
                  </a:cxn>
                  <a:cxn ang="0">
                    <a:pos x="90" y="414"/>
                  </a:cxn>
                  <a:cxn ang="0">
                    <a:pos x="78" y="390"/>
                  </a:cxn>
                  <a:cxn ang="0">
                    <a:pos x="48" y="396"/>
                  </a:cxn>
                  <a:cxn ang="0">
                    <a:pos x="24" y="402"/>
                  </a:cxn>
                  <a:cxn ang="0">
                    <a:pos x="24" y="384"/>
                  </a:cxn>
                  <a:cxn ang="0">
                    <a:pos x="6" y="378"/>
                  </a:cxn>
                  <a:cxn ang="0">
                    <a:pos x="12" y="354"/>
                  </a:cxn>
                  <a:cxn ang="0">
                    <a:pos x="24" y="336"/>
                  </a:cxn>
                  <a:cxn ang="0">
                    <a:pos x="36" y="330"/>
                  </a:cxn>
                  <a:cxn ang="0">
                    <a:pos x="48" y="306"/>
                  </a:cxn>
                  <a:cxn ang="0">
                    <a:pos x="36" y="294"/>
                  </a:cxn>
                  <a:cxn ang="0">
                    <a:pos x="48" y="282"/>
                  </a:cxn>
                  <a:cxn ang="0">
                    <a:pos x="66" y="270"/>
                  </a:cxn>
                  <a:cxn ang="0">
                    <a:pos x="72" y="246"/>
                  </a:cxn>
                  <a:cxn ang="0">
                    <a:pos x="78" y="210"/>
                  </a:cxn>
                  <a:cxn ang="0">
                    <a:pos x="66" y="186"/>
                  </a:cxn>
                  <a:cxn ang="0">
                    <a:pos x="54" y="186"/>
                  </a:cxn>
                  <a:cxn ang="0">
                    <a:pos x="54" y="72"/>
                  </a:cxn>
                  <a:cxn ang="0">
                    <a:pos x="60" y="54"/>
                  </a:cxn>
                  <a:cxn ang="0">
                    <a:pos x="84" y="48"/>
                  </a:cxn>
                </a:cxnLst>
                <a:rect l="0" t="0" r="r" b="b"/>
                <a:pathLst>
                  <a:path w="456" h="426">
                    <a:moveTo>
                      <a:pt x="84" y="48"/>
                    </a:moveTo>
                    <a:lnTo>
                      <a:pt x="90" y="48"/>
                    </a:lnTo>
                    <a:lnTo>
                      <a:pt x="114" y="42"/>
                    </a:lnTo>
                    <a:lnTo>
                      <a:pt x="126" y="48"/>
                    </a:lnTo>
                    <a:lnTo>
                      <a:pt x="144" y="48"/>
                    </a:lnTo>
                    <a:lnTo>
                      <a:pt x="150" y="54"/>
                    </a:lnTo>
                    <a:lnTo>
                      <a:pt x="156" y="60"/>
                    </a:lnTo>
                    <a:lnTo>
                      <a:pt x="162" y="54"/>
                    </a:lnTo>
                    <a:lnTo>
                      <a:pt x="168" y="54"/>
                    </a:lnTo>
                    <a:lnTo>
                      <a:pt x="174" y="54"/>
                    </a:lnTo>
                    <a:lnTo>
                      <a:pt x="180" y="54"/>
                    </a:lnTo>
                    <a:lnTo>
                      <a:pt x="186" y="54"/>
                    </a:lnTo>
                    <a:lnTo>
                      <a:pt x="192" y="54"/>
                    </a:lnTo>
                    <a:lnTo>
                      <a:pt x="192" y="48"/>
                    </a:lnTo>
                    <a:lnTo>
                      <a:pt x="198" y="42"/>
                    </a:lnTo>
                    <a:lnTo>
                      <a:pt x="192" y="36"/>
                    </a:lnTo>
                    <a:lnTo>
                      <a:pt x="186" y="36"/>
                    </a:lnTo>
                    <a:lnTo>
                      <a:pt x="186" y="30"/>
                    </a:lnTo>
                    <a:lnTo>
                      <a:pt x="180" y="30"/>
                    </a:lnTo>
                    <a:lnTo>
                      <a:pt x="180" y="24"/>
                    </a:lnTo>
                    <a:lnTo>
                      <a:pt x="174" y="18"/>
                    </a:lnTo>
                    <a:lnTo>
                      <a:pt x="180" y="12"/>
                    </a:lnTo>
                    <a:lnTo>
                      <a:pt x="204" y="6"/>
                    </a:lnTo>
                    <a:lnTo>
                      <a:pt x="216" y="0"/>
                    </a:lnTo>
                    <a:lnTo>
                      <a:pt x="222" y="0"/>
                    </a:lnTo>
                    <a:lnTo>
                      <a:pt x="228" y="0"/>
                    </a:lnTo>
                    <a:lnTo>
                      <a:pt x="234" y="6"/>
                    </a:lnTo>
                    <a:lnTo>
                      <a:pt x="246" y="24"/>
                    </a:lnTo>
                    <a:lnTo>
                      <a:pt x="246" y="30"/>
                    </a:lnTo>
                    <a:lnTo>
                      <a:pt x="246" y="36"/>
                    </a:lnTo>
                    <a:lnTo>
                      <a:pt x="252" y="42"/>
                    </a:lnTo>
                    <a:lnTo>
                      <a:pt x="264" y="48"/>
                    </a:lnTo>
                    <a:lnTo>
                      <a:pt x="270" y="48"/>
                    </a:lnTo>
                    <a:lnTo>
                      <a:pt x="276" y="48"/>
                    </a:lnTo>
                    <a:lnTo>
                      <a:pt x="282" y="54"/>
                    </a:lnTo>
                    <a:lnTo>
                      <a:pt x="294" y="60"/>
                    </a:lnTo>
                    <a:lnTo>
                      <a:pt x="294" y="66"/>
                    </a:lnTo>
                    <a:lnTo>
                      <a:pt x="300" y="72"/>
                    </a:lnTo>
                    <a:lnTo>
                      <a:pt x="300" y="78"/>
                    </a:lnTo>
                    <a:lnTo>
                      <a:pt x="306" y="84"/>
                    </a:lnTo>
                    <a:lnTo>
                      <a:pt x="318" y="78"/>
                    </a:lnTo>
                    <a:lnTo>
                      <a:pt x="318" y="72"/>
                    </a:lnTo>
                    <a:lnTo>
                      <a:pt x="312" y="72"/>
                    </a:lnTo>
                    <a:lnTo>
                      <a:pt x="312" y="66"/>
                    </a:lnTo>
                    <a:lnTo>
                      <a:pt x="318" y="60"/>
                    </a:lnTo>
                    <a:lnTo>
                      <a:pt x="324" y="60"/>
                    </a:lnTo>
                    <a:lnTo>
                      <a:pt x="324" y="66"/>
                    </a:lnTo>
                    <a:lnTo>
                      <a:pt x="324" y="72"/>
                    </a:lnTo>
                    <a:lnTo>
                      <a:pt x="330" y="84"/>
                    </a:lnTo>
                    <a:lnTo>
                      <a:pt x="336" y="90"/>
                    </a:lnTo>
                    <a:lnTo>
                      <a:pt x="342" y="96"/>
                    </a:lnTo>
                    <a:lnTo>
                      <a:pt x="348" y="102"/>
                    </a:lnTo>
                    <a:lnTo>
                      <a:pt x="354" y="108"/>
                    </a:lnTo>
                    <a:lnTo>
                      <a:pt x="354" y="114"/>
                    </a:lnTo>
                    <a:lnTo>
                      <a:pt x="354" y="120"/>
                    </a:lnTo>
                    <a:lnTo>
                      <a:pt x="348" y="120"/>
                    </a:lnTo>
                    <a:lnTo>
                      <a:pt x="342" y="120"/>
                    </a:lnTo>
                    <a:lnTo>
                      <a:pt x="342" y="126"/>
                    </a:lnTo>
                    <a:lnTo>
                      <a:pt x="348" y="132"/>
                    </a:lnTo>
                    <a:lnTo>
                      <a:pt x="354" y="132"/>
                    </a:lnTo>
                    <a:lnTo>
                      <a:pt x="360" y="132"/>
                    </a:lnTo>
                    <a:lnTo>
                      <a:pt x="366" y="126"/>
                    </a:lnTo>
                    <a:lnTo>
                      <a:pt x="378" y="126"/>
                    </a:lnTo>
                    <a:lnTo>
                      <a:pt x="390" y="126"/>
                    </a:lnTo>
                    <a:lnTo>
                      <a:pt x="390" y="132"/>
                    </a:lnTo>
                    <a:lnTo>
                      <a:pt x="396" y="144"/>
                    </a:lnTo>
                    <a:lnTo>
                      <a:pt x="402" y="150"/>
                    </a:lnTo>
                    <a:lnTo>
                      <a:pt x="408" y="144"/>
                    </a:lnTo>
                    <a:lnTo>
                      <a:pt x="408" y="132"/>
                    </a:lnTo>
                    <a:lnTo>
                      <a:pt x="414" y="132"/>
                    </a:lnTo>
                    <a:lnTo>
                      <a:pt x="420" y="132"/>
                    </a:lnTo>
                    <a:lnTo>
                      <a:pt x="426" y="132"/>
                    </a:lnTo>
                    <a:lnTo>
                      <a:pt x="432" y="138"/>
                    </a:lnTo>
                    <a:lnTo>
                      <a:pt x="438" y="138"/>
                    </a:lnTo>
                    <a:lnTo>
                      <a:pt x="444" y="138"/>
                    </a:lnTo>
                    <a:lnTo>
                      <a:pt x="450" y="138"/>
                    </a:lnTo>
                    <a:lnTo>
                      <a:pt x="456" y="132"/>
                    </a:lnTo>
                    <a:lnTo>
                      <a:pt x="450" y="138"/>
                    </a:lnTo>
                    <a:lnTo>
                      <a:pt x="432" y="156"/>
                    </a:lnTo>
                    <a:lnTo>
                      <a:pt x="252" y="336"/>
                    </a:lnTo>
                    <a:lnTo>
                      <a:pt x="234" y="348"/>
                    </a:lnTo>
                    <a:lnTo>
                      <a:pt x="228" y="360"/>
                    </a:lnTo>
                    <a:lnTo>
                      <a:pt x="174" y="378"/>
                    </a:lnTo>
                    <a:lnTo>
                      <a:pt x="150" y="390"/>
                    </a:lnTo>
                    <a:lnTo>
                      <a:pt x="138" y="396"/>
                    </a:lnTo>
                    <a:lnTo>
                      <a:pt x="132" y="402"/>
                    </a:lnTo>
                    <a:lnTo>
                      <a:pt x="126" y="408"/>
                    </a:lnTo>
                    <a:lnTo>
                      <a:pt x="102" y="426"/>
                    </a:lnTo>
                    <a:lnTo>
                      <a:pt x="102" y="420"/>
                    </a:lnTo>
                    <a:lnTo>
                      <a:pt x="90" y="414"/>
                    </a:lnTo>
                    <a:lnTo>
                      <a:pt x="84" y="408"/>
                    </a:lnTo>
                    <a:lnTo>
                      <a:pt x="84" y="402"/>
                    </a:lnTo>
                    <a:lnTo>
                      <a:pt x="78" y="390"/>
                    </a:lnTo>
                    <a:lnTo>
                      <a:pt x="66" y="384"/>
                    </a:lnTo>
                    <a:lnTo>
                      <a:pt x="54" y="390"/>
                    </a:lnTo>
                    <a:lnTo>
                      <a:pt x="48" y="396"/>
                    </a:lnTo>
                    <a:lnTo>
                      <a:pt x="42" y="402"/>
                    </a:lnTo>
                    <a:lnTo>
                      <a:pt x="30" y="402"/>
                    </a:lnTo>
                    <a:lnTo>
                      <a:pt x="24" y="402"/>
                    </a:lnTo>
                    <a:lnTo>
                      <a:pt x="24" y="396"/>
                    </a:lnTo>
                    <a:lnTo>
                      <a:pt x="24" y="390"/>
                    </a:lnTo>
                    <a:lnTo>
                      <a:pt x="24" y="384"/>
                    </a:lnTo>
                    <a:lnTo>
                      <a:pt x="18" y="378"/>
                    </a:lnTo>
                    <a:lnTo>
                      <a:pt x="12" y="378"/>
                    </a:lnTo>
                    <a:lnTo>
                      <a:pt x="6" y="378"/>
                    </a:lnTo>
                    <a:lnTo>
                      <a:pt x="0" y="372"/>
                    </a:lnTo>
                    <a:lnTo>
                      <a:pt x="12" y="360"/>
                    </a:lnTo>
                    <a:lnTo>
                      <a:pt x="12" y="354"/>
                    </a:lnTo>
                    <a:lnTo>
                      <a:pt x="12" y="342"/>
                    </a:lnTo>
                    <a:lnTo>
                      <a:pt x="18" y="336"/>
                    </a:lnTo>
                    <a:lnTo>
                      <a:pt x="24" y="336"/>
                    </a:lnTo>
                    <a:lnTo>
                      <a:pt x="30" y="336"/>
                    </a:lnTo>
                    <a:lnTo>
                      <a:pt x="36" y="336"/>
                    </a:lnTo>
                    <a:lnTo>
                      <a:pt x="36" y="330"/>
                    </a:lnTo>
                    <a:lnTo>
                      <a:pt x="36" y="312"/>
                    </a:lnTo>
                    <a:lnTo>
                      <a:pt x="42" y="306"/>
                    </a:lnTo>
                    <a:lnTo>
                      <a:pt x="48" y="306"/>
                    </a:lnTo>
                    <a:lnTo>
                      <a:pt x="48" y="300"/>
                    </a:lnTo>
                    <a:lnTo>
                      <a:pt x="42" y="300"/>
                    </a:lnTo>
                    <a:lnTo>
                      <a:pt x="36" y="294"/>
                    </a:lnTo>
                    <a:lnTo>
                      <a:pt x="36" y="288"/>
                    </a:lnTo>
                    <a:lnTo>
                      <a:pt x="42" y="282"/>
                    </a:lnTo>
                    <a:lnTo>
                      <a:pt x="48" y="282"/>
                    </a:lnTo>
                    <a:lnTo>
                      <a:pt x="54" y="282"/>
                    </a:lnTo>
                    <a:lnTo>
                      <a:pt x="60" y="276"/>
                    </a:lnTo>
                    <a:lnTo>
                      <a:pt x="66" y="270"/>
                    </a:lnTo>
                    <a:lnTo>
                      <a:pt x="66" y="264"/>
                    </a:lnTo>
                    <a:lnTo>
                      <a:pt x="72" y="258"/>
                    </a:lnTo>
                    <a:lnTo>
                      <a:pt x="72" y="246"/>
                    </a:lnTo>
                    <a:lnTo>
                      <a:pt x="72" y="234"/>
                    </a:lnTo>
                    <a:lnTo>
                      <a:pt x="78" y="222"/>
                    </a:lnTo>
                    <a:lnTo>
                      <a:pt x="78" y="210"/>
                    </a:lnTo>
                    <a:lnTo>
                      <a:pt x="78" y="204"/>
                    </a:lnTo>
                    <a:lnTo>
                      <a:pt x="66" y="192"/>
                    </a:lnTo>
                    <a:lnTo>
                      <a:pt x="66" y="186"/>
                    </a:lnTo>
                    <a:lnTo>
                      <a:pt x="66" y="180"/>
                    </a:lnTo>
                    <a:lnTo>
                      <a:pt x="60" y="180"/>
                    </a:lnTo>
                    <a:lnTo>
                      <a:pt x="54" y="186"/>
                    </a:lnTo>
                    <a:lnTo>
                      <a:pt x="66" y="78"/>
                    </a:lnTo>
                    <a:lnTo>
                      <a:pt x="60" y="72"/>
                    </a:lnTo>
                    <a:lnTo>
                      <a:pt x="54" y="72"/>
                    </a:lnTo>
                    <a:lnTo>
                      <a:pt x="54" y="66"/>
                    </a:lnTo>
                    <a:lnTo>
                      <a:pt x="60" y="60"/>
                    </a:lnTo>
                    <a:lnTo>
                      <a:pt x="60" y="54"/>
                    </a:lnTo>
                    <a:lnTo>
                      <a:pt x="66" y="48"/>
                    </a:lnTo>
                    <a:lnTo>
                      <a:pt x="72" y="48"/>
                    </a:lnTo>
                    <a:lnTo>
                      <a:pt x="84" y="4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8" name="Freeform 785">
                <a:extLst>
                  <a:ext uri="{FF2B5EF4-FFF2-40B4-BE49-F238E27FC236}">
                    <a16:creationId xmlns:a16="http://schemas.microsoft.com/office/drawing/2014/main" xmlns="" id="{1702D9DC-5375-D142-B0D2-D9519AAB138C}"/>
                  </a:ext>
                </a:extLst>
              </p:cNvPr>
              <p:cNvSpPr>
                <a:spLocks/>
              </p:cNvSpPr>
              <p:nvPr/>
            </p:nvSpPr>
            <p:spPr bwMode="auto">
              <a:xfrm>
                <a:off x="7594600" y="2767013"/>
                <a:ext cx="352425" cy="352425"/>
              </a:xfrm>
              <a:custGeom>
                <a:avLst/>
                <a:gdLst/>
                <a:ahLst/>
                <a:cxnLst>
                  <a:cxn ang="0">
                    <a:pos x="24" y="180"/>
                  </a:cxn>
                  <a:cxn ang="0">
                    <a:pos x="18" y="168"/>
                  </a:cxn>
                  <a:cxn ang="0">
                    <a:pos x="12" y="156"/>
                  </a:cxn>
                  <a:cxn ang="0">
                    <a:pos x="12" y="144"/>
                  </a:cxn>
                  <a:cxn ang="0">
                    <a:pos x="0" y="132"/>
                  </a:cxn>
                  <a:cxn ang="0">
                    <a:pos x="6" y="120"/>
                  </a:cxn>
                  <a:cxn ang="0">
                    <a:pos x="18" y="108"/>
                  </a:cxn>
                  <a:cxn ang="0">
                    <a:pos x="12" y="102"/>
                  </a:cxn>
                  <a:cxn ang="0">
                    <a:pos x="6" y="96"/>
                  </a:cxn>
                  <a:cxn ang="0">
                    <a:pos x="0" y="84"/>
                  </a:cxn>
                  <a:cxn ang="0">
                    <a:pos x="6" y="78"/>
                  </a:cxn>
                  <a:cxn ang="0">
                    <a:pos x="36" y="60"/>
                  </a:cxn>
                  <a:cxn ang="0">
                    <a:pos x="42" y="48"/>
                  </a:cxn>
                  <a:cxn ang="0">
                    <a:pos x="42" y="36"/>
                  </a:cxn>
                  <a:cxn ang="0">
                    <a:pos x="42" y="24"/>
                  </a:cxn>
                  <a:cxn ang="0">
                    <a:pos x="54" y="24"/>
                  </a:cxn>
                  <a:cxn ang="0">
                    <a:pos x="54" y="12"/>
                  </a:cxn>
                  <a:cxn ang="0">
                    <a:pos x="54" y="6"/>
                  </a:cxn>
                  <a:cxn ang="0">
                    <a:pos x="66" y="0"/>
                  </a:cxn>
                  <a:cxn ang="0">
                    <a:pos x="96" y="0"/>
                  </a:cxn>
                  <a:cxn ang="0">
                    <a:pos x="96" y="18"/>
                  </a:cxn>
                  <a:cxn ang="0">
                    <a:pos x="108" y="30"/>
                  </a:cxn>
                  <a:cxn ang="0">
                    <a:pos x="114" y="42"/>
                  </a:cxn>
                  <a:cxn ang="0">
                    <a:pos x="126" y="30"/>
                  </a:cxn>
                  <a:cxn ang="0">
                    <a:pos x="138" y="36"/>
                  </a:cxn>
                  <a:cxn ang="0">
                    <a:pos x="150" y="54"/>
                  </a:cxn>
                  <a:cxn ang="0">
                    <a:pos x="156" y="72"/>
                  </a:cxn>
                  <a:cxn ang="0">
                    <a:pos x="150" y="84"/>
                  </a:cxn>
                  <a:cxn ang="0">
                    <a:pos x="168" y="96"/>
                  </a:cxn>
                  <a:cxn ang="0">
                    <a:pos x="180" y="114"/>
                  </a:cxn>
                  <a:cxn ang="0">
                    <a:pos x="192" y="120"/>
                  </a:cxn>
                  <a:cxn ang="0">
                    <a:pos x="216" y="132"/>
                  </a:cxn>
                  <a:cxn ang="0">
                    <a:pos x="222" y="150"/>
                  </a:cxn>
                  <a:cxn ang="0">
                    <a:pos x="210" y="162"/>
                  </a:cxn>
                  <a:cxn ang="0">
                    <a:pos x="198" y="162"/>
                  </a:cxn>
                  <a:cxn ang="0">
                    <a:pos x="162" y="174"/>
                  </a:cxn>
                  <a:cxn ang="0">
                    <a:pos x="162" y="186"/>
                  </a:cxn>
                  <a:cxn ang="0">
                    <a:pos x="168" y="198"/>
                  </a:cxn>
                  <a:cxn ang="0">
                    <a:pos x="180" y="204"/>
                  </a:cxn>
                  <a:cxn ang="0">
                    <a:pos x="174" y="216"/>
                  </a:cxn>
                  <a:cxn ang="0">
                    <a:pos x="162" y="216"/>
                  </a:cxn>
                  <a:cxn ang="0">
                    <a:pos x="150" y="216"/>
                  </a:cxn>
                  <a:cxn ang="0">
                    <a:pos x="132" y="216"/>
                  </a:cxn>
                  <a:cxn ang="0">
                    <a:pos x="108" y="210"/>
                  </a:cxn>
                  <a:cxn ang="0">
                    <a:pos x="72" y="210"/>
                  </a:cxn>
                  <a:cxn ang="0">
                    <a:pos x="60" y="204"/>
                  </a:cxn>
                  <a:cxn ang="0">
                    <a:pos x="48" y="198"/>
                  </a:cxn>
                  <a:cxn ang="0">
                    <a:pos x="24" y="186"/>
                  </a:cxn>
                </a:cxnLst>
                <a:rect l="0" t="0" r="r" b="b"/>
                <a:pathLst>
                  <a:path w="222" h="222">
                    <a:moveTo>
                      <a:pt x="24" y="186"/>
                    </a:moveTo>
                    <a:lnTo>
                      <a:pt x="24" y="180"/>
                    </a:lnTo>
                    <a:lnTo>
                      <a:pt x="24" y="174"/>
                    </a:lnTo>
                    <a:lnTo>
                      <a:pt x="18" y="168"/>
                    </a:lnTo>
                    <a:lnTo>
                      <a:pt x="18" y="162"/>
                    </a:lnTo>
                    <a:lnTo>
                      <a:pt x="12" y="156"/>
                    </a:lnTo>
                    <a:lnTo>
                      <a:pt x="12" y="150"/>
                    </a:lnTo>
                    <a:lnTo>
                      <a:pt x="12" y="144"/>
                    </a:lnTo>
                    <a:lnTo>
                      <a:pt x="6" y="138"/>
                    </a:lnTo>
                    <a:lnTo>
                      <a:pt x="0" y="132"/>
                    </a:lnTo>
                    <a:lnTo>
                      <a:pt x="0" y="126"/>
                    </a:lnTo>
                    <a:lnTo>
                      <a:pt x="6" y="120"/>
                    </a:lnTo>
                    <a:lnTo>
                      <a:pt x="12" y="114"/>
                    </a:lnTo>
                    <a:lnTo>
                      <a:pt x="18" y="108"/>
                    </a:lnTo>
                    <a:lnTo>
                      <a:pt x="18" y="102"/>
                    </a:lnTo>
                    <a:lnTo>
                      <a:pt x="12" y="102"/>
                    </a:lnTo>
                    <a:lnTo>
                      <a:pt x="12" y="96"/>
                    </a:lnTo>
                    <a:lnTo>
                      <a:pt x="6" y="96"/>
                    </a:lnTo>
                    <a:lnTo>
                      <a:pt x="0" y="90"/>
                    </a:lnTo>
                    <a:lnTo>
                      <a:pt x="0" y="84"/>
                    </a:lnTo>
                    <a:lnTo>
                      <a:pt x="0" y="78"/>
                    </a:lnTo>
                    <a:lnTo>
                      <a:pt x="6" y="78"/>
                    </a:lnTo>
                    <a:lnTo>
                      <a:pt x="24" y="72"/>
                    </a:lnTo>
                    <a:lnTo>
                      <a:pt x="36" y="60"/>
                    </a:lnTo>
                    <a:lnTo>
                      <a:pt x="42" y="54"/>
                    </a:lnTo>
                    <a:lnTo>
                      <a:pt x="42" y="48"/>
                    </a:lnTo>
                    <a:lnTo>
                      <a:pt x="42" y="42"/>
                    </a:lnTo>
                    <a:lnTo>
                      <a:pt x="42" y="36"/>
                    </a:lnTo>
                    <a:lnTo>
                      <a:pt x="36" y="30"/>
                    </a:lnTo>
                    <a:lnTo>
                      <a:pt x="42" y="24"/>
                    </a:lnTo>
                    <a:lnTo>
                      <a:pt x="48" y="24"/>
                    </a:lnTo>
                    <a:lnTo>
                      <a:pt x="54" y="24"/>
                    </a:lnTo>
                    <a:lnTo>
                      <a:pt x="54" y="18"/>
                    </a:lnTo>
                    <a:lnTo>
                      <a:pt x="54" y="12"/>
                    </a:lnTo>
                    <a:lnTo>
                      <a:pt x="48" y="12"/>
                    </a:lnTo>
                    <a:lnTo>
                      <a:pt x="54" y="6"/>
                    </a:lnTo>
                    <a:lnTo>
                      <a:pt x="60" y="6"/>
                    </a:lnTo>
                    <a:lnTo>
                      <a:pt x="66" y="0"/>
                    </a:lnTo>
                    <a:lnTo>
                      <a:pt x="78" y="0"/>
                    </a:lnTo>
                    <a:lnTo>
                      <a:pt x="96" y="0"/>
                    </a:lnTo>
                    <a:lnTo>
                      <a:pt x="102" y="6"/>
                    </a:lnTo>
                    <a:lnTo>
                      <a:pt x="96" y="18"/>
                    </a:lnTo>
                    <a:lnTo>
                      <a:pt x="102" y="24"/>
                    </a:lnTo>
                    <a:lnTo>
                      <a:pt x="108" y="30"/>
                    </a:lnTo>
                    <a:lnTo>
                      <a:pt x="114" y="36"/>
                    </a:lnTo>
                    <a:lnTo>
                      <a:pt x="114" y="42"/>
                    </a:lnTo>
                    <a:lnTo>
                      <a:pt x="120" y="30"/>
                    </a:lnTo>
                    <a:lnTo>
                      <a:pt x="126" y="30"/>
                    </a:lnTo>
                    <a:lnTo>
                      <a:pt x="132" y="30"/>
                    </a:lnTo>
                    <a:lnTo>
                      <a:pt x="138" y="36"/>
                    </a:lnTo>
                    <a:lnTo>
                      <a:pt x="144" y="42"/>
                    </a:lnTo>
                    <a:lnTo>
                      <a:pt x="150" y="54"/>
                    </a:lnTo>
                    <a:lnTo>
                      <a:pt x="156" y="66"/>
                    </a:lnTo>
                    <a:lnTo>
                      <a:pt x="156" y="72"/>
                    </a:lnTo>
                    <a:lnTo>
                      <a:pt x="156" y="78"/>
                    </a:lnTo>
                    <a:lnTo>
                      <a:pt x="150" y="84"/>
                    </a:lnTo>
                    <a:lnTo>
                      <a:pt x="156" y="90"/>
                    </a:lnTo>
                    <a:lnTo>
                      <a:pt x="168" y="96"/>
                    </a:lnTo>
                    <a:lnTo>
                      <a:pt x="174" y="102"/>
                    </a:lnTo>
                    <a:lnTo>
                      <a:pt x="180" y="114"/>
                    </a:lnTo>
                    <a:lnTo>
                      <a:pt x="186" y="120"/>
                    </a:lnTo>
                    <a:lnTo>
                      <a:pt x="192" y="120"/>
                    </a:lnTo>
                    <a:lnTo>
                      <a:pt x="204" y="126"/>
                    </a:lnTo>
                    <a:lnTo>
                      <a:pt x="216" y="132"/>
                    </a:lnTo>
                    <a:lnTo>
                      <a:pt x="222" y="144"/>
                    </a:lnTo>
                    <a:lnTo>
                      <a:pt x="222" y="150"/>
                    </a:lnTo>
                    <a:lnTo>
                      <a:pt x="216" y="156"/>
                    </a:lnTo>
                    <a:lnTo>
                      <a:pt x="210" y="162"/>
                    </a:lnTo>
                    <a:lnTo>
                      <a:pt x="204" y="162"/>
                    </a:lnTo>
                    <a:lnTo>
                      <a:pt x="198" y="162"/>
                    </a:lnTo>
                    <a:lnTo>
                      <a:pt x="186" y="168"/>
                    </a:lnTo>
                    <a:lnTo>
                      <a:pt x="162" y="174"/>
                    </a:lnTo>
                    <a:lnTo>
                      <a:pt x="156" y="180"/>
                    </a:lnTo>
                    <a:lnTo>
                      <a:pt x="162" y="186"/>
                    </a:lnTo>
                    <a:lnTo>
                      <a:pt x="162" y="192"/>
                    </a:lnTo>
                    <a:lnTo>
                      <a:pt x="168" y="198"/>
                    </a:lnTo>
                    <a:lnTo>
                      <a:pt x="174" y="198"/>
                    </a:lnTo>
                    <a:lnTo>
                      <a:pt x="180" y="204"/>
                    </a:lnTo>
                    <a:lnTo>
                      <a:pt x="174" y="210"/>
                    </a:lnTo>
                    <a:lnTo>
                      <a:pt x="174" y="216"/>
                    </a:lnTo>
                    <a:lnTo>
                      <a:pt x="168" y="216"/>
                    </a:lnTo>
                    <a:lnTo>
                      <a:pt x="162" y="216"/>
                    </a:lnTo>
                    <a:lnTo>
                      <a:pt x="156" y="216"/>
                    </a:lnTo>
                    <a:lnTo>
                      <a:pt x="150" y="216"/>
                    </a:lnTo>
                    <a:lnTo>
                      <a:pt x="138" y="222"/>
                    </a:lnTo>
                    <a:lnTo>
                      <a:pt x="132" y="216"/>
                    </a:lnTo>
                    <a:lnTo>
                      <a:pt x="126" y="210"/>
                    </a:lnTo>
                    <a:lnTo>
                      <a:pt x="108" y="210"/>
                    </a:lnTo>
                    <a:lnTo>
                      <a:pt x="96" y="204"/>
                    </a:lnTo>
                    <a:lnTo>
                      <a:pt x="72" y="210"/>
                    </a:lnTo>
                    <a:lnTo>
                      <a:pt x="66" y="210"/>
                    </a:lnTo>
                    <a:lnTo>
                      <a:pt x="60" y="204"/>
                    </a:lnTo>
                    <a:lnTo>
                      <a:pt x="54" y="198"/>
                    </a:lnTo>
                    <a:lnTo>
                      <a:pt x="48" y="198"/>
                    </a:lnTo>
                    <a:lnTo>
                      <a:pt x="36" y="198"/>
                    </a:lnTo>
                    <a:lnTo>
                      <a:pt x="24" y="18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59" name="Freeform 786">
                <a:extLst>
                  <a:ext uri="{FF2B5EF4-FFF2-40B4-BE49-F238E27FC236}">
                    <a16:creationId xmlns:a16="http://schemas.microsoft.com/office/drawing/2014/main" xmlns="" id="{79E4C8EB-58A6-154C-8D5E-24A914BEECFF}"/>
                  </a:ext>
                </a:extLst>
              </p:cNvPr>
              <p:cNvSpPr>
                <a:spLocks/>
              </p:cNvSpPr>
              <p:nvPr/>
            </p:nvSpPr>
            <p:spPr bwMode="auto">
              <a:xfrm>
                <a:off x="7337425" y="3024188"/>
                <a:ext cx="361950" cy="571500"/>
              </a:xfrm>
              <a:custGeom>
                <a:avLst/>
                <a:gdLst/>
                <a:ahLst/>
                <a:cxnLst>
                  <a:cxn ang="0">
                    <a:pos x="156" y="354"/>
                  </a:cxn>
                  <a:cxn ang="0">
                    <a:pos x="162" y="336"/>
                  </a:cxn>
                  <a:cxn ang="0">
                    <a:pos x="174" y="336"/>
                  </a:cxn>
                  <a:cxn ang="0">
                    <a:pos x="180" y="330"/>
                  </a:cxn>
                  <a:cxn ang="0">
                    <a:pos x="186" y="306"/>
                  </a:cxn>
                  <a:cxn ang="0">
                    <a:pos x="192" y="300"/>
                  </a:cxn>
                  <a:cxn ang="0">
                    <a:pos x="180" y="294"/>
                  </a:cxn>
                  <a:cxn ang="0">
                    <a:pos x="186" y="282"/>
                  </a:cxn>
                  <a:cxn ang="0">
                    <a:pos x="198" y="282"/>
                  </a:cxn>
                  <a:cxn ang="0">
                    <a:pos x="210" y="270"/>
                  </a:cxn>
                  <a:cxn ang="0">
                    <a:pos x="216" y="258"/>
                  </a:cxn>
                  <a:cxn ang="0">
                    <a:pos x="216" y="234"/>
                  </a:cxn>
                  <a:cxn ang="0">
                    <a:pos x="222" y="210"/>
                  </a:cxn>
                  <a:cxn ang="0">
                    <a:pos x="210" y="192"/>
                  </a:cxn>
                  <a:cxn ang="0">
                    <a:pos x="210" y="180"/>
                  </a:cxn>
                  <a:cxn ang="0">
                    <a:pos x="198" y="186"/>
                  </a:cxn>
                  <a:cxn ang="0">
                    <a:pos x="204" y="72"/>
                  </a:cxn>
                  <a:cxn ang="0">
                    <a:pos x="198" y="66"/>
                  </a:cxn>
                  <a:cxn ang="0">
                    <a:pos x="204" y="54"/>
                  </a:cxn>
                  <a:cxn ang="0">
                    <a:pos x="216" y="48"/>
                  </a:cxn>
                  <a:cxn ang="0">
                    <a:pos x="222" y="42"/>
                  </a:cxn>
                  <a:cxn ang="0">
                    <a:pos x="210" y="36"/>
                  </a:cxn>
                  <a:cxn ang="0">
                    <a:pos x="186" y="24"/>
                  </a:cxn>
                  <a:cxn ang="0">
                    <a:pos x="156" y="12"/>
                  </a:cxn>
                  <a:cxn ang="0">
                    <a:pos x="132" y="12"/>
                  </a:cxn>
                  <a:cxn ang="0">
                    <a:pos x="120" y="6"/>
                  </a:cxn>
                  <a:cxn ang="0">
                    <a:pos x="108" y="0"/>
                  </a:cxn>
                  <a:cxn ang="0">
                    <a:pos x="96" y="6"/>
                  </a:cxn>
                  <a:cxn ang="0">
                    <a:pos x="78" y="18"/>
                  </a:cxn>
                  <a:cxn ang="0">
                    <a:pos x="42" y="30"/>
                  </a:cxn>
                  <a:cxn ang="0">
                    <a:pos x="30" y="42"/>
                  </a:cxn>
                  <a:cxn ang="0">
                    <a:pos x="18" y="36"/>
                  </a:cxn>
                  <a:cxn ang="0">
                    <a:pos x="0" y="36"/>
                  </a:cxn>
                  <a:cxn ang="0">
                    <a:pos x="0" y="66"/>
                  </a:cxn>
                  <a:cxn ang="0">
                    <a:pos x="12" y="84"/>
                  </a:cxn>
                  <a:cxn ang="0">
                    <a:pos x="30" y="90"/>
                  </a:cxn>
                  <a:cxn ang="0">
                    <a:pos x="30" y="120"/>
                  </a:cxn>
                  <a:cxn ang="0">
                    <a:pos x="30" y="144"/>
                  </a:cxn>
                  <a:cxn ang="0">
                    <a:pos x="42" y="150"/>
                  </a:cxn>
                  <a:cxn ang="0">
                    <a:pos x="42" y="162"/>
                  </a:cxn>
                  <a:cxn ang="0">
                    <a:pos x="36" y="186"/>
                  </a:cxn>
                  <a:cxn ang="0">
                    <a:pos x="30" y="204"/>
                  </a:cxn>
                  <a:cxn ang="0">
                    <a:pos x="18" y="216"/>
                  </a:cxn>
                  <a:cxn ang="0">
                    <a:pos x="66" y="216"/>
                  </a:cxn>
                  <a:cxn ang="0">
                    <a:pos x="78" y="222"/>
                  </a:cxn>
                  <a:cxn ang="0">
                    <a:pos x="84" y="240"/>
                  </a:cxn>
                  <a:cxn ang="0">
                    <a:pos x="78" y="246"/>
                  </a:cxn>
                  <a:cxn ang="0">
                    <a:pos x="78" y="258"/>
                  </a:cxn>
                  <a:cxn ang="0">
                    <a:pos x="84" y="270"/>
                  </a:cxn>
                  <a:cxn ang="0">
                    <a:pos x="102" y="258"/>
                  </a:cxn>
                  <a:cxn ang="0">
                    <a:pos x="114" y="252"/>
                  </a:cxn>
                  <a:cxn ang="0">
                    <a:pos x="126" y="264"/>
                  </a:cxn>
                  <a:cxn ang="0">
                    <a:pos x="126" y="288"/>
                  </a:cxn>
                  <a:cxn ang="0">
                    <a:pos x="120" y="312"/>
                  </a:cxn>
                  <a:cxn ang="0">
                    <a:pos x="132" y="324"/>
                  </a:cxn>
                  <a:cxn ang="0">
                    <a:pos x="132" y="336"/>
                  </a:cxn>
                  <a:cxn ang="0">
                    <a:pos x="138" y="348"/>
                  </a:cxn>
                  <a:cxn ang="0">
                    <a:pos x="156" y="360"/>
                  </a:cxn>
                </a:cxnLst>
                <a:rect l="0" t="0" r="r" b="b"/>
                <a:pathLst>
                  <a:path w="228" h="360">
                    <a:moveTo>
                      <a:pt x="156" y="360"/>
                    </a:moveTo>
                    <a:lnTo>
                      <a:pt x="156" y="354"/>
                    </a:lnTo>
                    <a:lnTo>
                      <a:pt x="156" y="342"/>
                    </a:lnTo>
                    <a:lnTo>
                      <a:pt x="162" y="336"/>
                    </a:lnTo>
                    <a:lnTo>
                      <a:pt x="168" y="336"/>
                    </a:lnTo>
                    <a:lnTo>
                      <a:pt x="174" y="336"/>
                    </a:lnTo>
                    <a:lnTo>
                      <a:pt x="180" y="336"/>
                    </a:lnTo>
                    <a:lnTo>
                      <a:pt x="180" y="330"/>
                    </a:lnTo>
                    <a:lnTo>
                      <a:pt x="180" y="312"/>
                    </a:lnTo>
                    <a:lnTo>
                      <a:pt x="186" y="306"/>
                    </a:lnTo>
                    <a:lnTo>
                      <a:pt x="192" y="306"/>
                    </a:lnTo>
                    <a:lnTo>
                      <a:pt x="192" y="300"/>
                    </a:lnTo>
                    <a:lnTo>
                      <a:pt x="186" y="300"/>
                    </a:lnTo>
                    <a:lnTo>
                      <a:pt x="180" y="294"/>
                    </a:lnTo>
                    <a:lnTo>
                      <a:pt x="180" y="288"/>
                    </a:lnTo>
                    <a:lnTo>
                      <a:pt x="186" y="282"/>
                    </a:lnTo>
                    <a:lnTo>
                      <a:pt x="192" y="282"/>
                    </a:lnTo>
                    <a:lnTo>
                      <a:pt x="198" y="282"/>
                    </a:lnTo>
                    <a:lnTo>
                      <a:pt x="204" y="276"/>
                    </a:lnTo>
                    <a:lnTo>
                      <a:pt x="210" y="270"/>
                    </a:lnTo>
                    <a:lnTo>
                      <a:pt x="210" y="264"/>
                    </a:lnTo>
                    <a:lnTo>
                      <a:pt x="216" y="258"/>
                    </a:lnTo>
                    <a:lnTo>
                      <a:pt x="216" y="246"/>
                    </a:lnTo>
                    <a:lnTo>
                      <a:pt x="216" y="234"/>
                    </a:lnTo>
                    <a:lnTo>
                      <a:pt x="222" y="222"/>
                    </a:lnTo>
                    <a:lnTo>
                      <a:pt x="222" y="210"/>
                    </a:lnTo>
                    <a:lnTo>
                      <a:pt x="222" y="204"/>
                    </a:lnTo>
                    <a:lnTo>
                      <a:pt x="210" y="192"/>
                    </a:lnTo>
                    <a:lnTo>
                      <a:pt x="210" y="186"/>
                    </a:lnTo>
                    <a:lnTo>
                      <a:pt x="210" y="180"/>
                    </a:lnTo>
                    <a:lnTo>
                      <a:pt x="204" y="180"/>
                    </a:lnTo>
                    <a:lnTo>
                      <a:pt x="198" y="186"/>
                    </a:lnTo>
                    <a:lnTo>
                      <a:pt x="210" y="78"/>
                    </a:lnTo>
                    <a:lnTo>
                      <a:pt x="204" y="72"/>
                    </a:lnTo>
                    <a:lnTo>
                      <a:pt x="198" y="72"/>
                    </a:lnTo>
                    <a:lnTo>
                      <a:pt x="198" y="66"/>
                    </a:lnTo>
                    <a:lnTo>
                      <a:pt x="204" y="60"/>
                    </a:lnTo>
                    <a:lnTo>
                      <a:pt x="204" y="54"/>
                    </a:lnTo>
                    <a:lnTo>
                      <a:pt x="210" y="48"/>
                    </a:lnTo>
                    <a:lnTo>
                      <a:pt x="216" y="48"/>
                    </a:lnTo>
                    <a:lnTo>
                      <a:pt x="228" y="48"/>
                    </a:lnTo>
                    <a:lnTo>
                      <a:pt x="222" y="42"/>
                    </a:lnTo>
                    <a:lnTo>
                      <a:pt x="216" y="36"/>
                    </a:lnTo>
                    <a:lnTo>
                      <a:pt x="210" y="36"/>
                    </a:lnTo>
                    <a:lnTo>
                      <a:pt x="198" y="36"/>
                    </a:lnTo>
                    <a:lnTo>
                      <a:pt x="186" y="24"/>
                    </a:lnTo>
                    <a:lnTo>
                      <a:pt x="174" y="18"/>
                    </a:lnTo>
                    <a:lnTo>
                      <a:pt x="156" y="12"/>
                    </a:lnTo>
                    <a:lnTo>
                      <a:pt x="138" y="12"/>
                    </a:lnTo>
                    <a:lnTo>
                      <a:pt x="132" y="12"/>
                    </a:lnTo>
                    <a:lnTo>
                      <a:pt x="126" y="6"/>
                    </a:lnTo>
                    <a:lnTo>
                      <a:pt x="120" y="6"/>
                    </a:lnTo>
                    <a:lnTo>
                      <a:pt x="114" y="0"/>
                    </a:lnTo>
                    <a:lnTo>
                      <a:pt x="108" y="0"/>
                    </a:lnTo>
                    <a:lnTo>
                      <a:pt x="102" y="6"/>
                    </a:lnTo>
                    <a:lnTo>
                      <a:pt x="96" y="6"/>
                    </a:lnTo>
                    <a:lnTo>
                      <a:pt x="84" y="12"/>
                    </a:lnTo>
                    <a:lnTo>
                      <a:pt x="78" y="18"/>
                    </a:lnTo>
                    <a:lnTo>
                      <a:pt x="60" y="24"/>
                    </a:lnTo>
                    <a:lnTo>
                      <a:pt x="42" y="30"/>
                    </a:lnTo>
                    <a:lnTo>
                      <a:pt x="36" y="42"/>
                    </a:lnTo>
                    <a:lnTo>
                      <a:pt x="30" y="42"/>
                    </a:lnTo>
                    <a:lnTo>
                      <a:pt x="24" y="42"/>
                    </a:lnTo>
                    <a:lnTo>
                      <a:pt x="18" y="36"/>
                    </a:lnTo>
                    <a:lnTo>
                      <a:pt x="12" y="30"/>
                    </a:lnTo>
                    <a:lnTo>
                      <a:pt x="0" y="36"/>
                    </a:lnTo>
                    <a:lnTo>
                      <a:pt x="0" y="48"/>
                    </a:lnTo>
                    <a:lnTo>
                      <a:pt x="0" y="66"/>
                    </a:lnTo>
                    <a:lnTo>
                      <a:pt x="6" y="72"/>
                    </a:lnTo>
                    <a:lnTo>
                      <a:pt x="12" y="84"/>
                    </a:lnTo>
                    <a:lnTo>
                      <a:pt x="24" y="84"/>
                    </a:lnTo>
                    <a:lnTo>
                      <a:pt x="30" y="90"/>
                    </a:lnTo>
                    <a:lnTo>
                      <a:pt x="30" y="102"/>
                    </a:lnTo>
                    <a:lnTo>
                      <a:pt x="30" y="120"/>
                    </a:lnTo>
                    <a:lnTo>
                      <a:pt x="30" y="126"/>
                    </a:lnTo>
                    <a:lnTo>
                      <a:pt x="30" y="144"/>
                    </a:lnTo>
                    <a:lnTo>
                      <a:pt x="36" y="144"/>
                    </a:lnTo>
                    <a:lnTo>
                      <a:pt x="42" y="150"/>
                    </a:lnTo>
                    <a:lnTo>
                      <a:pt x="42" y="156"/>
                    </a:lnTo>
                    <a:lnTo>
                      <a:pt x="42" y="162"/>
                    </a:lnTo>
                    <a:lnTo>
                      <a:pt x="36" y="174"/>
                    </a:lnTo>
                    <a:lnTo>
                      <a:pt x="36" y="186"/>
                    </a:lnTo>
                    <a:lnTo>
                      <a:pt x="36" y="192"/>
                    </a:lnTo>
                    <a:lnTo>
                      <a:pt x="30" y="204"/>
                    </a:lnTo>
                    <a:lnTo>
                      <a:pt x="18" y="210"/>
                    </a:lnTo>
                    <a:lnTo>
                      <a:pt x="18" y="216"/>
                    </a:lnTo>
                    <a:lnTo>
                      <a:pt x="42" y="210"/>
                    </a:lnTo>
                    <a:lnTo>
                      <a:pt x="66" y="216"/>
                    </a:lnTo>
                    <a:lnTo>
                      <a:pt x="72" y="216"/>
                    </a:lnTo>
                    <a:lnTo>
                      <a:pt x="78" y="222"/>
                    </a:lnTo>
                    <a:lnTo>
                      <a:pt x="84" y="234"/>
                    </a:lnTo>
                    <a:lnTo>
                      <a:pt x="84" y="240"/>
                    </a:lnTo>
                    <a:lnTo>
                      <a:pt x="84" y="246"/>
                    </a:lnTo>
                    <a:lnTo>
                      <a:pt x="78" y="246"/>
                    </a:lnTo>
                    <a:lnTo>
                      <a:pt x="78" y="252"/>
                    </a:lnTo>
                    <a:lnTo>
                      <a:pt x="78" y="258"/>
                    </a:lnTo>
                    <a:lnTo>
                      <a:pt x="78" y="264"/>
                    </a:lnTo>
                    <a:lnTo>
                      <a:pt x="84" y="270"/>
                    </a:lnTo>
                    <a:lnTo>
                      <a:pt x="90" y="264"/>
                    </a:lnTo>
                    <a:lnTo>
                      <a:pt x="102" y="258"/>
                    </a:lnTo>
                    <a:lnTo>
                      <a:pt x="108" y="252"/>
                    </a:lnTo>
                    <a:lnTo>
                      <a:pt x="114" y="252"/>
                    </a:lnTo>
                    <a:lnTo>
                      <a:pt x="120" y="252"/>
                    </a:lnTo>
                    <a:lnTo>
                      <a:pt x="126" y="264"/>
                    </a:lnTo>
                    <a:lnTo>
                      <a:pt x="126" y="276"/>
                    </a:lnTo>
                    <a:lnTo>
                      <a:pt x="126" y="288"/>
                    </a:lnTo>
                    <a:lnTo>
                      <a:pt x="120" y="300"/>
                    </a:lnTo>
                    <a:lnTo>
                      <a:pt x="120" y="312"/>
                    </a:lnTo>
                    <a:lnTo>
                      <a:pt x="126" y="318"/>
                    </a:lnTo>
                    <a:lnTo>
                      <a:pt x="132" y="324"/>
                    </a:lnTo>
                    <a:lnTo>
                      <a:pt x="132" y="330"/>
                    </a:lnTo>
                    <a:lnTo>
                      <a:pt x="132" y="336"/>
                    </a:lnTo>
                    <a:lnTo>
                      <a:pt x="132" y="342"/>
                    </a:lnTo>
                    <a:lnTo>
                      <a:pt x="138" y="348"/>
                    </a:lnTo>
                    <a:lnTo>
                      <a:pt x="150" y="354"/>
                    </a:lnTo>
                    <a:lnTo>
                      <a:pt x="156" y="36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0" name="Freeform 800">
                <a:extLst>
                  <a:ext uri="{FF2B5EF4-FFF2-40B4-BE49-F238E27FC236}">
                    <a16:creationId xmlns:a16="http://schemas.microsoft.com/office/drawing/2014/main" xmlns="" id="{B3B5D6E7-3AB8-2047-976F-1C95185C2561}"/>
                  </a:ext>
                </a:extLst>
              </p:cNvPr>
              <p:cNvSpPr>
                <a:spLocks/>
              </p:cNvSpPr>
              <p:nvPr/>
            </p:nvSpPr>
            <p:spPr bwMode="auto">
              <a:xfrm>
                <a:off x="6832600" y="3938588"/>
                <a:ext cx="628650" cy="447675"/>
              </a:xfrm>
              <a:custGeom>
                <a:avLst/>
                <a:gdLst/>
                <a:ahLst/>
                <a:cxnLst>
                  <a:cxn ang="0">
                    <a:pos x="204" y="0"/>
                  </a:cxn>
                  <a:cxn ang="0">
                    <a:pos x="216" y="0"/>
                  </a:cxn>
                  <a:cxn ang="0">
                    <a:pos x="222" y="12"/>
                  </a:cxn>
                  <a:cxn ang="0">
                    <a:pos x="234" y="12"/>
                  </a:cxn>
                  <a:cxn ang="0">
                    <a:pos x="228" y="24"/>
                  </a:cxn>
                  <a:cxn ang="0">
                    <a:pos x="216" y="24"/>
                  </a:cxn>
                  <a:cxn ang="0">
                    <a:pos x="216" y="36"/>
                  </a:cxn>
                  <a:cxn ang="0">
                    <a:pos x="288" y="24"/>
                  </a:cxn>
                  <a:cxn ang="0">
                    <a:pos x="306" y="12"/>
                  </a:cxn>
                  <a:cxn ang="0">
                    <a:pos x="330" y="12"/>
                  </a:cxn>
                  <a:cxn ang="0">
                    <a:pos x="360" y="6"/>
                  </a:cxn>
                  <a:cxn ang="0">
                    <a:pos x="390" y="42"/>
                  </a:cxn>
                  <a:cxn ang="0">
                    <a:pos x="396" y="60"/>
                  </a:cxn>
                  <a:cxn ang="0">
                    <a:pos x="396" y="72"/>
                  </a:cxn>
                  <a:cxn ang="0">
                    <a:pos x="378" y="90"/>
                  </a:cxn>
                  <a:cxn ang="0">
                    <a:pos x="366" y="102"/>
                  </a:cxn>
                  <a:cxn ang="0">
                    <a:pos x="366" y="114"/>
                  </a:cxn>
                  <a:cxn ang="0">
                    <a:pos x="330" y="120"/>
                  </a:cxn>
                  <a:cxn ang="0">
                    <a:pos x="294" y="120"/>
                  </a:cxn>
                  <a:cxn ang="0">
                    <a:pos x="264" y="132"/>
                  </a:cxn>
                  <a:cxn ang="0">
                    <a:pos x="252" y="156"/>
                  </a:cxn>
                  <a:cxn ang="0">
                    <a:pos x="246" y="174"/>
                  </a:cxn>
                  <a:cxn ang="0">
                    <a:pos x="234" y="180"/>
                  </a:cxn>
                  <a:cxn ang="0">
                    <a:pos x="234" y="192"/>
                  </a:cxn>
                  <a:cxn ang="0">
                    <a:pos x="234" y="210"/>
                  </a:cxn>
                  <a:cxn ang="0">
                    <a:pos x="210" y="216"/>
                  </a:cxn>
                  <a:cxn ang="0">
                    <a:pos x="102" y="252"/>
                  </a:cxn>
                  <a:cxn ang="0">
                    <a:pos x="84" y="258"/>
                  </a:cxn>
                  <a:cxn ang="0">
                    <a:pos x="72" y="270"/>
                  </a:cxn>
                  <a:cxn ang="0">
                    <a:pos x="42" y="276"/>
                  </a:cxn>
                  <a:cxn ang="0">
                    <a:pos x="36" y="270"/>
                  </a:cxn>
                  <a:cxn ang="0">
                    <a:pos x="24" y="252"/>
                  </a:cxn>
                  <a:cxn ang="0">
                    <a:pos x="12" y="240"/>
                  </a:cxn>
                  <a:cxn ang="0">
                    <a:pos x="6" y="222"/>
                  </a:cxn>
                  <a:cxn ang="0">
                    <a:pos x="18" y="204"/>
                  </a:cxn>
                  <a:cxn ang="0">
                    <a:pos x="18" y="192"/>
                  </a:cxn>
                  <a:cxn ang="0">
                    <a:pos x="6" y="180"/>
                  </a:cxn>
                  <a:cxn ang="0">
                    <a:pos x="0" y="168"/>
                  </a:cxn>
                  <a:cxn ang="0">
                    <a:pos x="6" y="156"/>
                  </a:cxn>
                  <a:cxn ang="0">
                    <a:pos x="18" y="144"/>
                  </a:cxn>
                  <a:cxn ang="0">
                    <a:pos x="6" y="126"/>
                  </a:cxn>
                  <a:cxn ang="0">
                    <a:pos x="6" y="114"/>
                  </a:cxn>
                  <a:cxn ang="0">
                    <a:pos x="18" y="102"/>
                  </a:cxn>
                  <a:cxn ang="0">
                    <a:pos x="24" y="108"/>
                  </a:cxn>
                  <a:cxn ang="0">
                    <a:pos x="30" y="108"/>
                  </a:cxn>
                  <a:cxn ang="0">
                    <a:pos x="42" y="102"/>
                  </a:cxn>
                  <a:cxn ang="0">
                    <a:pos x="54" y="108"/>
                  </a:cxn>
                  <a:cxn ang="0">
                    <a:pos x="66" y="90"/>
                  </a:cxn>
                  <a:cxn ang="0">
                    <a:pos x="72" y="78"/>
                  </a:cxn>
                  <a:cxn ang="0">
                    <a:pos x="132" y="54"/>
                  </a:cxn>
                  <a:cxn ang="0">
                    <a:pos x="162" y="30"/>
                  </a:cxn>
                  <a:cxn ang="0">
                    <a:pos x="168" y="12"/>
                  </a:cxn>
                  <a:cxn ang="0">
                    <a:pos x="186" y="12"/>
                  </a:cxn>
                  <a:cxn ang="0">
                    <a:pos x="198" y="0"/>
                  </a:cxn>
                </a:cxnLst>
                <a:rect l="0" t="0" r="r" b="b"/>
                <a:pathLst>
                  <a:path w="396" h="282">
                    <a:moveTo>
                      <a:pt x="198" y="0"/>
                    </a:moveTo>
                    <a:lnTo>
                      <a:pt x="204" y="0"/>
                    </a:lnTo>
                    <a:lnTo>
                      <a:pt x="210" y="0"/>
                    </a:lnTo>
                    <a:lnTo>
                      <a:pt x="216" y="0"/>
                    </a:lnTo>
                    <a:lnTo>
                      <a:pt x="216" y="6"/>
                    </a:lnTo>
                    <a:lnTo>
                      <a:pt x="222" y="12"/>
                    </a:lnTo>
                    <a:lnTo>
                      <a:pt x="228" y="12"/>
                    </a:lnTo>
                    <a:lnTo>
                      <a:pt x="234" y="12"/>
                    </a:lnTo>
                    <a:lnTo>
                      <a:pt x="234" y="18"/>
                    </a:lnTo>
                    <a:lnTo>
                      <a:pt x="228" y="24"/>
                    </a:lnTo>
                    <a:lnTo>
                      <a:pt x="222" y="24"/>
                    </a:lnTo>
                    <a:lnTo>
                      <a:pt x="216" y="24"/>
                    </a:lnTo>
                    <a:lnTo>
                      <a:pt x="216" y="30"/>
                    </a:lnTo>
                    <a:lnTo>
                      <a:pt x="216" y="36"/>
                    </a:lnTo>
                    <a:lnTo>
                      <a:pt x="216" y="48"/>
                    </a:lnTo>
                    <a:lnTo>
                      <a:pt x="288" y="24"/>
                    </a:lnTo>
                    <a:lnTo>
                      <a:pt x="294" y="30"/>
                    </a:lnTo>
                    <a:lnTo>
                      <a:pt x="306" y="12"/>
                    </a:lnTo>
                    <a:lnTo>
                      <a:pt x="324" y="12"/>
                    </a:lnTo>
                    <a:lnTo>
                      <a:pt x="330" y="12"/>
                    </a:lnTo>
                    <a:lnTo>
                      <a:pt x="342" y="0"/>
                    </a:lnTo>
                    <a:lnTo>
                      <a:pt x="360" y="6"/>
                    </a:lnTo>
                    <a:lnTo>
                      <a:pt x="390" y="30"/>
                    </a:lnTo>
                    <a:lnTo>
                      <a:pt x="390" y="42"/>
                    </a:lnTo>
                    <a:lnTo>
                      <a:pt x="396" y="54"/>
                    </a:lnTo>
                    <a:lnTo>
                      <a:pt x="396" y="60"/>
                    </a:lnTo>
                    <a:lnTo>
                      <a:pt x="396" y="66"/>
                    </a:lnTo>
                    <a:lnTo>
                      <a:pt x="396" y="72"/>
                    </a:lnTo>
                    <a:lnTo>
                      <a:pt x="384" y="78"/>
                    </a:lnTo>
                    <a:lnTo>
                      <a:pt x="378" y="90"/>
                    </a:lnTo>
                    <a:lnTo>
                      <a:pt x="372" y="96"/>
                    </a:lnTo>
                    <a:lnTo>
                      <a:pt x="366" y="102"/>
                    </a:lnTo>
                    <a:lnTo>
                      <a:pt x="366" y="108"/>
                    </a:lnTo>
                    <a:lnTo>
                      <a:pt x="366" y="114"/>
                    </a:lnTo>
                    <a:lnTo>
                      <a:pt x="354" y="120"/>
                    </a:lnTo>
                    <a:lnTo>
                      <a:pt x="330" y="120"/>
                    </a:lnTo>
                    <a:lnTo>
                      <a:pt x="318" y="120"/>
                    </a:lnTo>
                    <a:lnTo>
                      <a:pt x="294" y="120"/>
                    </a:lnTo>
                    <a:lnTo>
                      <a:pt x="282" y="126"/>
                    </a:lnTo>
                    <a:lnTo>
                      <a:pt x="264" y="132"/>
                    </a:lnTo>
                    <a:lnTo>
                      <a:pt x="258" y="144"/>
                    </a:lnTo>
                    <a:lnTo>
                      <a:pt x="252" y="156"/>
                    </a:lnTo>
                    <a:lnTo>
                      <a:pt x="246" y="168"/>
                    </a:lnTo>
                    <a:lnTo>
                      <a:pt x="246" y="174"/>
                    </a:lnTo>
                    <a:lnTo>
                      <a:pt x="240" y="180"/>
                    </a:lnTo>
                    <a:lnTo>
                      <a:pt x="234" y="180"/>
                    </a:lnTo>
                    <a:lnTo>
                      <a:pt x="234" y="186"/>
                    </a:lnTo>
                    <a:lnTo>
                      <a:pt x="234" y="192"/>
                    </a:lnTo>
                    <a:lnTo>
                      <a:pt x="234" y="204"/>
                    </a:lnTo>
                    <a:lnTo>
                      <a:pt x="234" y="210"/>
                    </a:lnTo>
                    <a:lnTo>
                      <a:pt x="222" y="216"/>
                    </a:lnTo>
                    <a:lnTo>
                      <a:pt x="210" y="216"/>
                    </a:lnTo>
                    <a:lnTo>
                      <a:pt x="198" y="216"/>
                    </a:lnTo>
                    <a:lnTo>
                      <a:pt x="102" y="252"/>
                    </a:lnTo>
                    <a:lnTo>
                      <a:pt x="96" y="252"/>
                    </a:lnTo>
                    <a:lnTo>
                      <a:pt x="84" y="258"/>
                    </a:lnTo>
                    <a:lnTo>
                      <a:pt x="78" y="264"/>
                    </a:lnTo>
                    <a:lnTo>
                      <a:pt x="72" y="270"/>
                    </a:lnTo>
                    <a:lnTo>
                      <a:pt x="60" y="276"/>
                    </a:lnTo>
                    <a:lnTo>
                      <a:pt x="42" y="276"/>
                    </a:lnTo>
                    <a:lnTo>
                      <a:pt x="36" y="282"/>
                    </a:lnTo>
                    <a:lnTo>
                      <a:pt x="36" y="270"/>
                    </a:lnTo>
                    <a:lnTo>
                      <a:pt x="36" y="252"/>
                    </a:lnTo>
                    <a:lnTo>
                      <a:pt x="24" y="252"/>
                    </a:lnTo>
                    <a:lnTo>
                      <a:pt x="18" y="246"/>
                    </a:lnTo>
                    <a:lnTo>
                      <a:pt x="12" y="240"/>
                    </a:lnTo>
                    <a:lnTo>
                      <a:pt x="6" y="228"/>
                    </a:lnTo>
                    <a:lnTo>
                      <a:pt x="6" y="222"/>
                    </a:lnTo>
                    <a:lnTo>
                      <a:pt x="12" y="216"/>
                    </a:lnTo>
                    <a:lnTo>
                      <a:pt x="18" y="204"/>
                    </a:lnTo>
                    <a:lnTo>
                      <a:pt x="18" y="198"/>
                    </a:lnTo>
                    <a:lnTo>
                      <a:pt x="18" y="192"/>
                    </a:lnTo>
                    <a:lnTo>
                      <a:pt x="12" y="186"/>
                    </a:lnTo>
                    <a:lnTo>
                      <a:pt x="6" y="180"/>
                    </a:lnTo>
                    <a:lnTo>
                      <a:pt x="0" y="174"/>
                    </a:lnTo>
                    <a:lnTo>
                      <a:pt x="0" y="168"/>
                    </a:lnTo>
                    <a:lnTo>
                      <a:pt x="0" y="162"/>
                    </a:lnTo>
                    <a:lnTo>
                      <a:pt x="6" y="156"/>
                    </a:lnTo>
                    <a:lnTo>
                      <a:pt x="18" y="150"/>
                    </a:lnTo>
                    <a:lnTo>
                      <a:pt x="18" y="144"/>
                    </a:lnTo>
                    <a:lnTo>
                      <a:pt x="18" y="138"/>
                    </a:lnTo>
                    <a:lnTo>
                      <a:pt x="6" y="126"/>
                    </a:lnTo>
                    <a:lnTo>
                      <a:pt x="6" y="120"/>
                    </a:lnTo>
                    <a:lnTo>
                      <a:pt x="6" y="114"/>
                    </a:lnTo>
                    <a:lnTo>
                      <a:pt x="12" y="102"/>
                    </a:lnTo>
                    <a:lnTo>
                      <a:pt x="18" y="102"/>
                    </a:lnTo>
                    <a:lnTo>
                      <a:pt x="24" y="102"/>
                    </a:lnTo>
                    <a:lnTo>
                      <a:pt x="24" y="108"/>
                    </a:lnTo>
                    <a:lnTo>
                      <a:pt x="30" y="114"/>
                    </a:lnTo>
                    <a:lnTo>
                      <a:pt x="30" y="108"/>
                    </a:lnTo>
                    <a:lnTo>
                      <a:pt x="36" y="102"/>
                    </a:lnTo>
                    <a:lnTo>
                      <a:pt x="42" y="102"/>
                    </a:lnTo>
                    <a:lnTo>
                      <a:pt x="48" y="102"/>
                    </a:lnTo>
                    <a:lnTo>
                      <a:pt x="54" y="108"/>
                    </a:lnTo>
                    <a:lnTo>
                      <a:pt x="60" y="102"/>
                    </a:lnTo>
                    <a:lnTo>
                      <a:pt x="66" y="90"/>
                    </a:lnTo>
                    <a:lnTo>
                      <a:pt x="66" y="84"/>
                    </a:lnTo>
                    <a:lnTo>
                      <a:pt x="72" y="78"/>
                    </a:lnTo>
                    <a:lnTo>
                      <a:pt x="102" y="66"/>
                    </a:lnTo>
                    <a:lnTo>
                      <a:pt x="132" y="54"/>
                    </a:lnTo>
                    <a:lnTo>
                      <a:pt x="150" y="42"/>
                    </a:lnTo>
                    <a:lnTo>
                      <a:pt x="162" y="30"/>
                    </a:lnTo>
                    <a:lnTo>
                      <a:pt x="168" y="18"/>
                    </a:lnTo>
                    <a:lnTo>
                      <a:pt x="168" y="12"/>
                    </a:lnTo>
                    <a:lnTo>
                      <a:pt x="174" y="12"/>
                    </a:lnTo>
                    <a:lnTo>
                      <a:pt x="186" y="12"/>
                    </a:lnTo>
                    <a:lnTo>
                      <a:pt x="192" y="12"/>
                    </a:lnTo>
                    <a:lnTo>
                      <a:pt x="198"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1" name="Freeform 801">
                <a:extLst>
                  <a:ext uri="{FF2B5EF4-FFF2-40B4-BE49-F238E27FC236}">
                    <a16:creationId xmlns:a16="http://schemas.microsoft.com/office/drawing/2014/main" xmlns="" id="{5D478DE5-3C6A-E240-822E-06B6C6B3755E}"/>
                  </a:ext>
                </a:extLst>
              </p:cNvPr>
              <p:cNvSpPr>
                <a:spLocks/>
              </p:cNvSpPr>
              <p:nvPr/>
            </p:nvSpPr>
            <p:spPr bwMode="auto">
              <a:xfrm>
                <a:off x="6737350" y="3119438"/>
                <a:ext cx="609600" cy="447675"/>
              </a:xfrm>
              <a:custGeom>
                <a:avLst/>
                <a:gdLst/>
                <a:ahLst/>
                <a:cxnLst>
                  <a:cxn ang="0">
                    <a:pos x="36" y="48"/>
                  </a:cxn>
                  <a:cxn ang="0">
                    <a:pos x="48" y="48"/>
                  </a:cxn>
                  <a:cxn ang="0">
                    <a:pos x="48" y="66"/>
                  </a:cxn>
                  <a:cxn ang="0">
                    <a:pos x="66" y="54"/>
                  </a:cxn>
                  <a:cxn ang="0">
                    <a:pos x="84" y="36"/>
                  </a:cxn>
                  <a:cxn ang="0">
                    <a:pos x="90" y="6"/>
                  </a:cxn>
                  <a:cxn ang="0">
                    <a:pos x="120" y="0"/>
                  </a:cxn>
                  <a:cxn ang="0">
                    <a:pos x="138" y="18"/>
                  </a:cxn>
                  <a:cxn ang="0">
                    <a:pos x="168" y="12"/>
                  </a:cxn>
                  <a:cxn ang="0">
                    <a:pos x="198" y="24"/>
                  </a:cxn>
                  <a:cxn ang="0">
                    <a:pos x="228" y="36"/>
                  </a:cxn>
                  <a:cxn ang="0">
                    <a:pos x="240" y="42"/>
                  </a:cxn>
                  <a:cxn ang="0">
                    <a:pos x="258" y="54"/>
                  </a:cxn>
                  <a:cxn ang="0">
                    <a:pos x="276" y="60"/>
                  </a:cxn>
                  <a:cxn ang="0">
                    <a:pos x="288" y="48"/>
                  </a:cxn>
                  <a:cxn ang="0">
                    <a:pos x="306" y="54"/>
                  </a:cxn>
                  <a:cxn ang="0">
                    <a:pos x="312" y="72"/>
                  </a:cxn>
                  <a:cxn ang="0">
                    <a:pos x="330" y="78"/>
                  </a:cxn>
                  <a:cxn ang="0">
                    <a:pos x="342" y="90"/>
                  </a:cxn>
                  <a:cxn ang="0">
                    <a:pos x="342" y="108"/>
                  </a:cxn>
                  <a:cxn ang="0">
                    <a:pos x="360" y="126"/>
                  </a:cxn>
                  <a:cxn ang="0">
                    <a:pos x="378" y="126"/>
                  </a:cxn>
                  <a:cxn ang="0">
                    <a:pos x="384" y="138"/>
                  </a:cxn>
                  <a:cxn ang="0">
                    <a:pos x="366" y="144"/>
                  </a:cxn>
                  <a:cxn ang="0">
                    <a:pos x="342" y="138"/>
                  </a:cxn>
                  <a:cxn ang="0">
                    <a:pos x="330" y="132"/>
                  </a:cxn>
                  <a:cxn ang="0">
                    <a:pos x="306" y="126"/>
                  </a:cxn>
                  <a:cxn ang="0">
                    <a:pos x="294" y="138"/>
                  </a:cxn>
                  <a:cxn ang="0">
                    <a:pos x="276" y="216"/>
                  </a:cxn>
                  <a:cxn ang="0">
                    <a:pos x="240" y="216"/>
                  </a:cxn>
                  <a:cxn ang="0">
                    <a:pos x="228" y="204"/>
                  </a:cxn>
                  <a:cxn ang="0">
                    <a:pos x="216" y="192"/>
                  </a:cxn>
                  <a:cxn ang="0">
                    <a:pos x="192" y="228"/>
                  </a:cxn>
                  <a:cxn ang="0">
                    <a:pos x="150" y="246"/>
                  </a:cxn>
                  <a:cxn ang="0">
                    <a:pos x="132" y="270"/>
                  </a:cxn>
                  <a:cxn ang="0">
                    <a:pos x="102" y="276"/>
                  </a:cxn>
                  <a:cxn ang="0">
                    <a:pos x="84" y="252"/>
                  </a:cxn>
                  <a:cxn ang="0">
                    <a:pos x="66" y="246"/>
                  </a:cxn>
                  <a:cxn ang="0">
                    <a:pos x="60" y="264"/>
                  </a:cxn>
                  <a:cxn ang="0">
                    <a:pos x="42" y="276"/>
                  </a:cxn>
                  <a:cxn ang="0">
                    <a:pos x="24" y="276"/>
                  </a:cxn>
                  <a:cxn ang="0">
                    <a:pos x="24" y="264"/>
                  </a:cxn>
                  <a:cxn ang="0">
                    <a:pos x="24" y="234"/>
                  </a:cxn>
                  <a:cxn ang="0">
                    <a:pos x="12" y="210"/>
                  </a:cxn>
                  <a:cxn ang="0">
                    <a:pos x="24" y="192"/>
                  </a:cxn>
                  <a:cxn ang="0">
                    <a:pos x="6" y="174"/>
                  </a:cxn>
                  <a:cxn ang="0">
                    <a:pos x="0" y="150"/>
                  </a:cxn>
                </a:cxnLst>
                <a:rect l="0" t="0" r="r" b="b"/>
                <a:pathLst>
                  <a:path w="384" h="282">
                    <a:moveTo>
                      <a:pt x="0" y="150"/>
                    </a:moveTo>
                    <a:lnTo>
                      <a:pt x="30" y="48"/>
                    </a:lnTo>
                    <a:lnTo>
                      <a:pt x="36" y="48"/>
                    </a:lnTo>
                    <a:lnTo>
                      <a:pt x="42" y="42"/>
                    </a:lnTo>
                    <a:lnTo>
                      <a:pt x="48" y="42"/>
                    </a:lnTo>
                    <a:lnTo>
                      <a:pt x="48" y="48"/>
                    </a:lnTo>
                    <a:lnTo>
                      <a:pt x="42" y="54"/>
                    </a:lnTo>
                    <a:lnTo>
                      <a:pt x="42" y="60"/>
                    </a:lnTo>
                    <a:lnTo>
                      <a:pt x="48" y="66"/>
                    </a:lnTo>
                    <a:lnTo>
                      <a:pt x="54" y="66"/>
                    </a:lnTo>
                    <a:lnTo>
                      <a:pt x="54" y="60"/>
                    </a:lnTo>
                    <a:lnTo>
                      <a:pt x="66" y="54"/>
                    </a:lnTo>
                    <a:lnTo>
                      <a:pt x="72" y="48"/>
                    </a:lnTo>
                    <a:lnTo>
                      <a:pt x="78" y="42"/>
                    </a:lnTo>
                    <a:lnTo>
                      <a:pt x="84" y="36"/>
                    </a:lnTo>
                    <a:lnTo>
                      <a:pt x="84" y="24"/>
                    </a:lnTo>
                    <a:lnTo>
                      <a:pt x="84" y="12"/>
                    </a:lnTo>
                    <a:lnTo>
                      <a:pt x="90" y="6"/>
                    </a:lnTo>
                    <a:lnTo>
                      <a:pt x="96" y="0"/>
                    </a:lnTo>
                    <a:lnTo>
                      <a:pt x="108" y="0"/>
                    </a:lnTo>
                    <a:lnTo>
                      <a:pt x="120" y="0"/>
                    </a:lnTo>
                    <a:lnTo>
                      <a:pt x="120" y="6"/>
                    </a:lnTo>
                    <a:lnTo>
                      <a:pt x="132" y="12"/>
                    </a:lnTo>
                    <a:lnTo>
                      <a:pt x="138" y="18"/>
                    </a:lnTo>
                    <a:lnTo>
                      <a:pt x="144" y="12"/>
                    </a:lnTo>
                    <a:lnTo>
                      <a:pt x="150" y="12"/>
                    </a:lnTo>
                    <a:lnTo>
                      <a:pt x="168" y="12"/>
                    </a:lnTo>
                    <a:lnTo>
                      <a:pt x="180" y="12"/>
                    </a:lnTo>
                    <a:lnTo>
                      <a:pt x="192" y="18"/>
                    </a:lnTo>
                    <a:lnTo>
                      <a:pt x="198" y="24"/>
                    </a:lnTo>
                    <a:lnTo>
                      <a:pt x="204" y="30"/>
                    </a:lnTo>
                    <a:lnTo>
                      <a:pt x="210" y="36"/>
                    </a:lnTo>
                    <a:lnTo>
                      <a:pt x="228" y="36"/>
                    </a:lnTo>
                    <a:lnTo>
                      <a:pt x="234" y="36"/>
                    </a:lnTo>
                    <a:lnTo>
                      <a:pt x="240" y="36"/>
                    </a:lnTo>
                    <a:lnTo>
                      <a:pt x="240" y="42"/>
                    </a:lnTo>
                    <a:lnTo>
                      <a:pt x="246" y="42"/>
                    </a:lnTo>
                    <a:lnTo>
                      <a:pt x="258" y="48"/>
                    </a:lnTo>
                    <a:lnTo>
                      <a:pt x="258" y="54"/>
                    </a:lnTo>
                    <a:lnTo>
                      <a:pt x="264" y="60"/>
                    </a:lnTo>
                    <a:lnTo>
                      <a:pt x="270" y="66"/>
                    </a:lnTo>
                    <a:lnTo>
                      <a:pt x="276" y="60"/>
                    </a:lnTo>
                    <a:lnTo>
                      <a:pt x="282" y="54"/>
                    </a:lnTo>
                    <a:lnTo>
                      <a:pt x="288" y="54"/>
                    </a:lnTo>
                    <a:lnTo>
                      <a:pt x="288" y="48"/>
                    </a:lnTo>
                    <a:lnTo>
                      <a:pt x="294" y="42"/>
                    </a:lnTo>
                    <a:lnTo>
                      <a:pt x="294" y="48"/>
                    </a:lnTo>
                    <a:lnTo>
                      <a:pt x="306" y="54"/>
                    </a:lnTo>
                    <a:lnTo>
                      <a:pt x="306" y="60"/>
                    </a:lnTo>
                    <a:lnTo>
                      <a:pt x="306" y="66"/>
                    </a:lnTo>
                    <a:lnTo>
                      <a:pt x="312" y="72"/>
                    </a:lnTo>
                    <a:lnTo>
                      <a:pt x="318" y="78"/>
                    </a:lnTo>
                    <a:lnTo>
                      <a:pt x="324" y="78"/>
                    </a:lnTo>
                    <a:lnTo>
                      <a:pt x="330" y="78"/>
                    </a:lnTo>
                    <a:lnTo>
                      <a:pt x="342" y="78"/>
                    </a:lnTo>
                    <a:lnTo>
                      <a:pt x="342" y="84"/>
                    </a:lnTo>
                    <a:lnTo>
                      <a:pt x="342" y="90"/>
                    </a:lnTo>
                    <a:lnTo>
                      <a:pt x="336" y="90"/>
                    </a:lnTo>
                    <a:lnTo>
                      <a:pt x="336" y="96"/>
                    </a:lnTo>
                    <a:lnTo>
                      <a:pt x="342" y="108"/>
                    </a:lnTo>
                    <a:lnTo>
                      <a:pt x="342" y="114"/>
                    </a:lnTo>
                    <a:lnTo>
                      <a:pt x="348" y="120"/>
                    </a:lnTo>
                    <a:lnTo>
                      <a:pt x="360" y="126"/>
                    </a:lnTo>
                    <a:lnTo>
                      <a:pt x="366" y="126"/>
                    </a:lnTo>
                    <a:lnTo>
                      <a:pt x="372" y="126"/>
                    </a:lnTo>
                    <a:lnTo>
                      <a:pt x="378" y="126"/>
                    </a:lnTo>
                    <a:lnTo>
                      <a:pt x="378" y="132"/>
                    </a:lnTo>
                    <a:lnTo>
                      <a:pt x="378" y="138"/>
                    </a:lnTo>
                    <a:lnTo>
                      <a:pt x="384" y="138"/>
                    </a:lnTo>
                    <a:lnTo>
                      <a:pt x="378" y="144"/>
                    </a:lnTo>
                    <a:lnTo>
                      <a:pt x="372" y="144"/>
                    </a:lnTo>
                    <a:lnTo>
                      <a:pt x="366" y="144"/>
                    </a:lnTo>
                    <a:lnTo>
                      <a:pt x="354" y="144"/>
                    </a:lnTo>
                    <a:lnTo>
                      <a:pt x="354" y="138"/>
                    </a:lnTo>
                    <a:lnTo>
                      <a:pt x="342" y="138"/>
                    </a:lnTo>
                    <a:lnTo>
                      <a:pt x="336" y="138"/>
                    </a:lnTo>
                    <a:lnTo>
                      <a:pt x="330" y="138"/>
                    </a:lnTo>
                    <a:lnTo>
                      <a:pt x="330" y="132"/>
                    </a:lnTo>
                    <a:lnTo>
                      <a:pt x="324" y="126"/>
                    </a:lnTo>
                    <a:lnTo>
                      <a:pt x="312" y="126"/>
                    </a:lnTo>
                    <a:lnTo>
                      <a:pt x="306" y="126"/>
                    </a:lnTo>
                    <a:lnTo>
                      <a:pt x="294" y="126"/>
                    </a:lnTo>
                    <a:lnTo>
                      <a:pt x="294" y="132"/>
                    </a:lnTo>
                    <a:lnTo>
                      <a:pt x="294" y="138"/>
                    </a:lnTo>
                    <a:lnTo>
                      <a:pt x="294" y="144"/>
                    </a:lnTo>
                    <a:lnTo>
                      <a:pt x="270" y="180"/>
                    </a:lnTo>
                    <a:lnTo>
                      <a:pt x="276" y="216"/>
                    </a:lnTo>
                    <a:lnTo>
                      <a:pt x="270" y="222"/>
                    </a:lnTo>
                    <a:lnTo>
                      <a:pt x="252" y="222"/>
                    </a:lnTo>
                    <a:lnTo>
                      <a:pt x="240" y="216"/>
                    </a:lnTo>
                    <a:lnTo>
                      <a:pt x="228" y="216"/>
                    </a:lnTo>
                    <a:lnTo>
                      <a:pt x="228" y="210"/>
                    </a:lnTo>
                    <a:lnTo>
                      <a:pt x="228" y="204"/>
                    </a:lnTo>
                    <a:lnTo>
                      <a:pt x="228" y="198"/>
                    </a:lnTo>
                    <a:lnTo>
                      <a:pt x="222" y="192"/>
                    </a:lnTo>
                    <a:lnTo>
                      <a:pt x="216" y="192"/>
                    </a:lnTo>
                    <a:lnTo>
                      <a:pt x="204" y="204"/>
                    </a:lnTo>
                    <a:lnTo>
                      <a:pt x="198" y="216"/>
                    </a:lnTo>
                    <a:lnTo>
                      <a:pt x="192" y="228"/>
                    </a:lnTo>
                    <a:lnTo>
                      <a:pt x="174" y="240"/>
                    </a:lnTo>
                    <a:lnTo>
                      <a:pt x="162" y="240"/>
                    </a:lnTo>
                    <a:lnTo>
                      <a:pt x="150" y="246"/>
                    </a:lnTo>
                    <a:lnTo>
                      <a:pt x="144" y="258"/>
                    </a:lnTo>
                    <a:lnTo>
                      <a:pt x="138" y="264"/>
                    </a:lnTo>
                    <a:lnTo>
                      <a:pt x="132" y="270"/>
                    </a:lnTo>
                    <a:lnTo>
                      <a:pt x="126" y="276"/>
                    </a:lnTo>
                    <a:lnTo>
                      <a:pt x="108" y="276"/>
                    </a:lnTo>
                    <a:lnTo>
                      <a:pt x="102" y="276"/>
                    </a:lnTo>
                    <a:lnTo>
                      <a:pt x="96" y="270"/>
                    </a:lnTo>
                    <a:lnTo>
                      <a:pt x="90" y="258"/>
                    </a:lnTo>
                    <a:lnTo>
                      <a:pt x="84" y="252"/>
                    </a:lnTo>
                    <a:lnTo>
                      <a:pt x="72" y="252"/>
                    </a:lnTo>
                    <a:lnTo>
                      <a:pt x="72" y="246"/>
                    </a:lnTo>
                    <a:lnTo>
                      <a:pt x="66" y="246"/>
                    </a:lnTo>
                    <a:lnTo>
                      <a:pt x="60" y="252"/>
                    </a:lnTo>
                    <a:lnTo>
                      <a:pt x="60" y="258"/>
                    </a:lnTo>
                    <a:lnTo>
                      <a:pt x="60" y="264"/>
                    </a:lnTo>
                    <a:lnTo>
                      <a:pt x="54" y="270"/>
                    </a:lnTo>
                    <a:lnTo>
                      <a:pt x="48" y="270"/>
                    </a:lnTo>
                    <a:lnTo>
                      <a:pt x="42" y="276"/>
                    </a:lnTo>
                    <a:lnTo>
                      <a:pt x="36" y="276"/>
                    </a:lnTo>
                    <a:lnTo>
                      <a:pt x="24" y="282"/>
                    </a:lnTo>
                    <a:lnTo>
                      <a:pt x="24" y="276"/>
                    </a:lnTo>
                    <a:lnTo>
                      <a:pt x="30" y="270"/>
                    </a:lnTo>
                    <a:lnTo>
                      <a:pt x="30" y="264"/>
                    </a:lnTo>
                    <a:lnTo>
                      <a:pt x="24" y="264"/>
                    </a:lnTo>
                    <a:lnTo>
                      <a:pt x="18" y="252"/>
                    </a:lnTo>
                    <a:lnTo>
                      <a:pt x="24" y="246"/>
                    </a:lnTo>
                    <a:lnTo>
                      <a:pt x="24" y="234"/>
                    </a:lnTo>
                    <a:lnTo>
                      <a:pt x="24" y="228"/>
                    </a:lnTo>
                    <a:lnTo>
                      <a:pt x="18" y="216"/>
                    </a:lnTo>
                    <a:lnTo>
                      <a:pt x="12" y="210"/>
                    </a:lnTo>
                    <a:lnTo>
                      <a:pt x="18" y="204"/>
                    </a:lnTo>
                    <a:lnTo>
                      <a:pt x="18" y="198"/>
                    </a:lnTo>
                    <a:lnTo>
                      <a:pt x="24" y="192"/>
                    </a:lnTo>
                    <a:lnTo>
                      <a:pt x="18" y="186"/>
                    </a:lnTo>
                    <a:lnTo>
                      <a:pt x="6" y="180"/>
                    </a:lnTo>
                    <a:lnTo>
                      <a:pt x="6" y="174"/>
                    </a:lnTo>
                    <a:lnTo>
                      <a:pt x="6" y="168"/>
                    </a:lnTo>
                    <a:lnTo>
                      <a:pt x="0" y="156"/>
                    </a:lnTo>
                    <a:lnTo>
                      <a:pt x="0" y="15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2" name="Freeform 802">
                <a:extLst>
                  <a:ext uri="{FF2B5EF4-FFF2-40B4-BE49-F238E27FC236}">
                    <a16:creationId xmlns:a16="http://schemas.microsoft.com/office/drawing/2014/main" xmlns="" id="{AD3F441E-A585-D049-9551-481055B215C4}"/>
                  </a:ext>
                </a:extLst>
              </p:cNvPr>
              <p:cNvSpPr>
                <a:spLocks/>
              </p:cNvSpPr>
              <p:nvPr/>
            </p:nvSpPr>
            <p:spPr bwMode="auto">
              <a:xfrm>
                <a:off x="6775450" y="3586163"/>
                <a:ext cx="381000" cy="533400"/>
              </a:xfrm>
              <a:custGeom>
                <a:avLst/>
                <a:gdLst/>
                <a:ahLst/>
                <a:cxnLst>
                  <a:cxn ang="0">
                    <a:pos x="30" y="60"/>
                  </a:cxn>
                  <a:cxn ang="0">
                    <a:pos x="42" y="54"/>
                  </a:cxn>
                  <a:cxn ang="0">
                    <a:pos x="36" y="36"/>
                  </a:cxn>
                  <a:cxn ang="0">
                    <a:pos x="42" y="24"/>
                  </a:cxn>
                  <a:cxn ang="0">
                    <a:pos x="54" y="18"/>
                  </a:cxn>
                  <a:cxn ang="0">
                    <a:pos x="66" y="24"/>
                  </a:cxn>
                  <a:cxn ang="0">
                    <a:pos x="78" y="12"/>
                  </a:cxn>
                  <a:cxn ang="0">
                    <a:pos x="84" y="0"/>
                  </a:cxn>
                  <a:cxn ang="0">
                    <a:pos x="102" y="6"/>
                  </a:cxn>
                  <a:cxn ang="0">
                    <a:pos x="120" y="12"/>
                  </a:cxn>
                  <a:cxn ang="0">
                    <a:pos x="132" y="30"/>
                  </a:cxn>
                  <a:cxn ang="0">
                    <a:pos x="132" y="48"/>
                  </a:cxn>
                  <a:cxn ang="0">
                    <a:pos x="126" y="54"/>
                  </a:cxn>
                  <a:cxn ang="0">
                    <a:pos x="132" y="66"/>
                  </a:cxn>
                  <a:cxn ang="0">
                    <a:pos x="144" y="66"/>
                  </a:cxn>
                  <a:cxn ang="0">
                    <a:pos x="162" y="72"/>
                  </a:cxn>
                  <a:cxn ang="0">
                    <a:pos x="168" y="84"/>
                  </a:cxn>
                  <a:cxn ang="0">
                    <a:pos x="186" y="90"/>
                  </a:cxn>
                  <a:cxn ang="0">
                    <a:pos x="198" y="96"/>
                  </a:cxn>
                  <a:cxn ang="0">
                    <a:pos x="210" y="102"/>
                  </a:cxn>
                  <a:cxn ang="0">
                    <a:pos x="216" y="108"/>
                  </a:cxn>
                  <a:cxn ang="0">
                    <a:pos x="210" y="120"/>
                  </a:cxn>
                  <a:cxn ang="0">
                    <a:pos x="204" y="126"/>
                  </a:cxn>
                  <a:cxn ang="0">
                    <a:pos x="216" y="138"/>
                  </a:cxn>
                  <a:cxn ang="0">
                    <a:pos x="222" y="156"/>
                  </a:cxn>
                  <a:cxn ang="0">
                    <a:pos x="234" y="156"/>
                  </a:cxn>
                  <a:cxn ang="0">
                    <a:pos x="240" y="162"/>
                  </a:cxn>
                  <a:cxn ang="0">
                    <a:pos x="240" y="180"/>
                  </a:cxn>
                  <a:cxn ang="0">
                    <a:pos x="240" y="198"/>
                  </a:cxn>
                  <a:cxn ang="0">
                    <a:pos x="234" y="210"/>
                  </a:cxn>
                  <a:cxn ang="0">
                    <a:pos x="228" y="216"/>
                  </a:cxn>
                  <a:cxn ang="0">
                    <a:pos x="234" y="228"/>
                  </a:cxn>
                  <a:cxn ang="0">
                    <a:pos x="222" y="234"/>
                  </a:cxn>
                  <a:cxn ang="0">
                    <a:pos x="204" y="234"/>
                  </a:cxn>
                  <a:cxn ang="0">
                    <a:pos x="198" y="252"/>
                  </a:cxn>
                  <a:cxn ang="0">
                    <a:pos x="186" y="264"/>
                  </a:cxn>
                  <a:cxn ang="0">
                    <a:pos x="138" y="288"/>
                  </a:cxn>
                  <a:cxn ang="0">
                    <a:pos x="108" y="300"/>
                  </a:cxn>
                  <a:cxn ang="0">
                    <a:pos x="102" y="312"/>
                  </a:cxn>
                  <a:cxn ang="0">
                    <a:pos x="96" y="324"/>
                  </a:cxn>
                  <a:cxn ang="0">
                    <a:pos x="90" y="330"/>
                  </a:cxn>
                  <a:cxn ang="0">
                    <a:pos x="78" y="324"/>
                  </a:cxn>
                  <a:cxn ang="0">
                    <a:pos x="66" y="336"/>
                  </a:cxn>
                  <a:cxn ang="0">
                    <a:pos x="60" y="324"/>
                  </a:cxn>
                  <a:cxn ang="0">
                    <a:pos x="48" y="324"/>
                  </a:cxn>
                  <a:cxn ang="0">
                    <a:pos x="36" y="318"/>
                  </a:cxn>
                  <a:cxn ang="0">
                    <a:pos x="30" y="294"/>
                  </a:cxn>
                  <a:cxn ang="0">
                    <a:pos x="30" y="246"/>
                  </a:cxn>
                  <a:cxn ang="0">
                    <a:pos x="24" y="234"/>
                  </a:cxn>
                  <a:cxn ang="0">
                    <a:pos x="18" y="222"/>
                  </a:cxn>
                  <a:cxn ang="0">
                    <a:pos x="12" y="222"/>
                  </a:cxn>
                  <a:cxn ang="0">
                    <a:pos x="6" y="210"/>
                  </a:cxn>
                  <a:cxn ang="0">
                    <a:pos x="12" y="198"/>
                  </a:cxn>
                  <a:cxn ang="0">
                    <a:pos x="6" y="192"/>
                  </a:cxn>
                  <a:cxn ang="0">
                    <a:pos x="6" y="180"/>
                  </a:cxn>
                  <a:cxn ang="0">
                    <a:pos x="12" y="168"/>
                  </a:cxn>
                  <a:cxn ang="0">
                    <a:pos x="6" y="162"/>
                  </a:cxn>
                  <a:cxn ang="0">
                    <a:pos x="0" y="156"/>
                  </a:cxn>
                  <a:cxn ang="0">
                    <a:pos x="0" y="120"/>
                  </a:cxn>
                  <a:cxn ang="0">
                    <a:pos x="18" y="72"/>
                  </a:cxn>
                </a:cxnLst>
                <a:rect l="0" t="0" r="r" b="b"/>
                <a:pathLst>
                  <a:path w="240" h="336">
                    <a:moveTo>
                      <a:pt x="24" y="66"/>
                    </a:moveTo>
                    <a:lnTo>
                      <a:pt x="30" y="60"/>
                    </a:lnTo>
                    <a:lnTo>
                      <a:pt x="36" y="54"/>
                    </a:lnTo>
                    <a:lnTo>
                      <a:pt x="42" y="54"/>
                    </a:lnTo>
                    <a:lnTo>
                      <a:pt x="42" y="42"/>
                    </a:lnTo>
                    <a:lnTo>
                      <a:pt x="36" y="36"/>
                    </a:lnTo>
                    <a:lnTo>
                      <a:pt x="36" y="30"/>
                    </a:lnTo>
                    <a:lnTo>
                      <a:pt x="42" y="24"/>
                    </a:lnTo>
                    <a:lnTo>
                      <a:pt x="48" y="18"/>
                    </a:lnTo>
                    <a:lnTo>
                      <a:pt x="54" y="18"/>
                    </a:lnTo>
                    <a:lnTo>
                      <a:pt x="54" y="24"/>
                    </a:lnTo>
                    <a:lnTo>
                      <a:pt x="66" y="24"/>
                    </a:lnTo>
                    <a:lnTo>
                      <a:pt x="72" y="18"/>
                    </a:lnTo>
                    <a:lnTo>
                      <a:pt x="78" y="12"/>
                    </a:lnTo>
                    <a:lnTo>
                      <a:pt x="78" y="6"/>
                    </a:lnTo>
                    <a:lnTo>
                      <a:pt x="84" y="0"/>
                    </a:lnTo>
                    <a:lnTo>
                      <a:pt x="90" y="6"/>
                    </a:lnTo>
                    <a:lnTo>
                      <a:pt x="102" y="6"/>
                    </a:lnTo>
                    <a:lnTo>
                      <a:pt x="114" y="12"/>
                    </a:lnTo>
                    <a:lnTo>
                      <a:pt x="120" y="12"/>
                    </a:lnTo>
                    <a:lnTo>
                      <a:pt x="126" y="24"/>
                    </a:lnTo>
                    <a:lnTo>
                      <a:pt x="132" y="30"/>
                    </a:lnTo>
                    <a:lnTo>
                      <a:pt x="132" y="42"/>
                    </a:lnTo>
                    <a:lnTo>
                      <a:pt x="132" y="48"/>
                    </a:lnTo>
                    <a:lnTo>
                      <a:pt x="126" y="48"/>
                    </a:lnTo>
                    <a:lnTo>
                      <a:pt x="126" y="54"/>
                    </a:lnTo>
                    <a:lnTo>
                      <a:pt x="132" y="60"/>
                    </a:lnTo>
                    <a:lnTo>
                      <a:pt x="132" y="66"/>
                    </a:lnTo>
                    <a:lnTo>
                      <a:pt x="138" y="66"/>
                    </a:lnTo>
                    <a:lnTo>
                      <a:pt x="144" y="66"/>
                    </a:lnTo>
                    <a:lnTo>
                      <a:pt x="156" y="66"/>
                    </a:lnTo>
                    <a:lnTo>
                      <a:pt x="162" y="72"/>
                    </a:lnTo>
                    <a:lnTo>
                      <a:pt x="162" y="78"/>
                    </a:lnTo>
                    <a:lnTo>
                      <a:pt x="168" y="84"/>
                    </a:lnTo>
                    <a:lnTo>
                      <a:pt x="174" y="84"/>
                    </a:lnTo>
                    <a:lnTo>
                      <a:pt x="186" y="90"/>
                    </a:lnTo>
                    <a:lnTo>
                      <a:pt x="192" y="90"/>
                    </a:lnTo>
                    <a:lnTo>
                      <a:pt x="198" y="96"/>
                    </a:lnTo>
                    <a:lnTo>
                      <a:pt x="204" y="102"/>
                    </a:lnTo>
                    <a:lnTo>
                      <a:pt x="210" y="102"/>
                    </a:lnTo>
                    <a:lnTo>
                      <a:pt x="216" y="102"/>
                    </a:lnTo>
                    <a:lnTo>
                      <a:pt x="216" y="108"/>
                    </a:lnTo>
                    <a:lnTo>
                      <a:pt x="210" y="114"/>
                    </a:lnTo>
                    <a:lnTo>
                      <a:pt x="210" y="120"/>
                    </a:lnTo>
                    <a:lnTo>
                      <a:pt x="204" y="120"/>
                    </a:lnTo>
                    <a:lnTo>
                      <a:pt x="204" y="126"/>
                    </a:lnTo>
                    <a:lnTo>
                      <a:pt x="210" y="132"/>
                    </a:lnTo>
                    <a:lnTo>
                      <a:pt x="216" y="138"/>
                    </a:lnTo>
                    <a:lnTo>
                      <a:pt x="216" y="150"/>
                    </a:lnTo>
                    <a:lnTo>
                      <a:pt x="222" y="156"/>
                    </a:lnTo>
                    <a:lnTo>
                      <a:pt x="228" y="156"/>
                    </a:lnTo>
                    <a:lnTo>
                      <a:pt x="234" y="156"/>
                    </a:lnTo>
                    <a:lnTo>
                      <a:pt x="240" y="156"/>
                    </a:lnTo>
                    <a:lnTo>
                      <a:pt x="240" y="162"/>
                    </a:lnTo>
                    <a:lnTo>
                      <a:pt x="240" y="168"/>
                    </a:lnTo>
                    <a:lnTo>
                      <a:pt x="240" y="180"/>
                    </a:lnTo>
                    <a:lnTo>
                      <a:pt x="240" y="186"/>
                    </a:lnTo>
                    <a:lnTo>
                      <a:pt x="240" y="198"/>
                    </a:lnTo>
                    <a:lnTo>
                      <a:pt x="240" y="204"/>
                    </a:lnTo>
                    <a:lnTo>
                      <a:pt x="234" y="210"/>
                    </a:lnTo>
                    <a:lnTo>
                      <a:pt x="228" y="210"/>
                    </a:lnTo>
                    <a:lnTo>
                      <a:pt x="228" y="216"/>
                    </a:lnTo>
                    <a:lnTo>
                      <a:pt x="234" y="222"/>
                    </a:lnTo>
                    <a:lnTo>
                      <a:pt x="234" y="228"/>
                    </a:lnTo>
                    <a:lnTo>
                      <a:pt x="228" y="234"/>
                    </a:lnTo>
                    <a:lnTo>
                      <a:pt x="222" y="234"/>
                    </a:lnTo>
                    <a:lnTo>
                      <a:pt x="210" y="234"/>
                    </a:lnTo>
                    <a:lnTo>
                      <a:pt x="204" y="234"/>
                    </a:lnTo>
                    <a:lnTo>
                      <a:pt x="204" y="240"/>
                    </a:lnTo>
                    <a:lnTo>
                      <a:pt x="198" y="252"/>
                    </a:lnTo>
                    <a:lnTo>
                      <a:pt x="192" y="258"/>
                    </a:lnTo>
                    <a:lnTo>
                      <a:pt x="186" y="264"/>
                    </a:lnTo>
                    <a:lnTo>
                      <a:pt x="168" y="276"/>
                    </a:lnTo>
                    <a:lnTo>
                      <a:pt x="138" y="288"/>
                    </a:lnTo>
                    <a:lnTo>
                      <a:pt x="126" y="294"/>
                    </a:lnTo>
                    <a:lnTo>
                      <a:pt x="108" y="300"/>
                    </a:lnTo>
                    <a:lnTo>
                      <a:pt x="102" y="306"/>
                    </a:lnTo>
                    <a:lnTo>
                      <a:pt x="102" y="312"/>
                    </a:lnTo>
                    <a:lnTo>
                      <a:pt x="102" y="318"/>
                    </a:lnTo>
                    <a:lnTo>
                      <a:pt x="96" y="324"/>
                    </a:lnTo>
                    <a:lnTo>
                      <a:pt x="96" y="330"/>
                    </a:lnTo>
                    <a:lnTo>
                      <a:pt x="90" y="330"/>
                    </a:lnTo>
                    <a:lnTo>
                      <a:pt x="84" y="324"/>
                    </a:lnTo>
                    <a:lnTo>
                      <a:pt x="78" y="324"/>
                    </a:lnTo>
                    <a:lnTo>
                      <a:pt x="72" y="324"/>
                    </a:lnTo>
                    <a:lnTo>
                      <a:pt x="66" y="336"/>
                    </a:lnTo>
                    <a:lnTo>
                      <a:pt x="60" y="330"/>
                    </a:lnTo>
                    <a:lnTo>
                      <a:pt x="60" y="324"/>
                    </a:lnTo>
                    <a:lnTo>
                      <a:pt x="54" y="324"/>
                    </a:lnTo>
                    <a:lnTo>
                      <a:pt x="48" y="324"/>
                    </a:lnTo>
                    <a:lnTo>
                      <a:pt x="36" y="324"/>
                    </a:lnTo>
                    <a:lnTo>
                      <a:pt x="36" y="318"/>
                    </a:lnTo>
                    <a:lnTo>
                      <a:pt x="36" y="306"/>
                    </a:lnTo>
                    <a:lnTo>
                      <a:pt x="30" y="294"/>
                    </a:lnTo>
                    <a:lnTo>
                      <a:pt x="24" y="246"/>
                    </a:lnTo>
                    <a:lnTo>
                      <a:pt x="30" y="246"/>
                    </a:lnTo>
                    <a:lnTo>
                      <a:pt x="30" y="240"/>
                    </a:lnTo>
                    <a:lnTo>
                      <a:pt x="24" y="234"/>
                    </a:lnTo>
                    <a:lnTo>
                      <a:pt x="24" y="222"/>
                    </a:lnTo>
                    <a:lnTo>
                      <a:pt x="18" y="222"/>
                    </a:lnTo>
                    <a:lnTo>
                      <a:pt x="18" y="216"/>
                    </a:lnTo>
                    <a:lnTo>
                      <a:pt x="12" y="222"/>
                    </a:lnTo>
                    <a:lnTo>
                      <a:pt x="6" y="216"/>
                    </a:lnTo>
                    <a:lnTo>
                      <a:pt x="6" y="210"/>
                    </a:lnTo>
                    <a:lnTo>
                      <a:pt x="12" y="204"/>
                    </a:lnTo>
                    <a:lnTo>
                      <a:pt x="12" y="198"/>
                    </a:lnTo>
                    <a:lnTo>
                      <a:pt x="12" y="192"/>
                    </a:lnTo>
                    <a:lnTo>
                      <a:pt x="6" y="192"/>
                    </a:lnTo>
                    <a:lnTo>
                      <a:pt x="0" y="186"/>
                    </a:lnTo>
                    <a:lnTo>
                      <a:pt x="6" y="180"/>
                    </a:lnTo>
                    <a:lnTo>
                      <a:pt x="6" y="174"/>
                    </a:lnTo>
                    <a:lnTo>
                      <a:pt x="12" y="168"/>
                    </a:lnTo>
                    <a:lnTo>
                      <a:pt x="12" y="162"/>
                    </a:lnTo>
                    <a:lnTo>
                      <a:pt x="6" y="162"/>
                    </a:lnTo>
                    <a:lnTo>
                      <a:pt x="6" y="156"/>
                    </a:lnTo>
                    <a:lnTo>
                      <a:pt x="0" y="156"/>
                    </a:lnTo>
                    <a:lnTo>
                      <a:pt x="0" y="150"/>
                    </a:lnTo>
                    <a:lnTo>
                      <a:pt x="0" y="120"/>
                    </a:lnTo>
                    <a:lnTo>
                      <a:pt x="30" y="90"/>
                    </a:lnTo>
                    <a:lnTo>
                      <a:pt x="18" y="72"/>
                    </a:lnTo>
                    <a:lnTo>
                      <a:pt x="24" y="6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3" name="Freeform 803">
                <a:extLst>
                  <a:ext uri="{FF2B5EF4-FFF2-40B4-BE49-F238E27FC236}">
                    <a16:creationId xmlns:a16="http://schemas.microsoft.com/office/drawing/2014/main" xmlns="" id="{14D101A5-80C0-8F4B-85D2-9FA991FF1401}"/>
                  </a:ext>
                </a:extLst>
              </p:cNvPr>
              <p:cNvSpPr>
                <a:spLocks/>
              </p:cNvSpPr>
              <p:nvPr/>
            </p:nvSpPr>
            <p:spPr bwMode="auto">
              <a:xfrm>
                <a:off x="7165975" y="3319463"/>
                <a:ext cx="419100" cy="419100"/>
              </a:xfrm>
              <a:custGeom>
                <a:avLst/>
                <a:gdLst/>
                <a:ahLst/>
                <a:cxnLst>
                  <a:cxn ang="0">
                    <a:pos x="6" y="90"/>
                  </a:cxn>
                  <a:cxn ang="0">
                    <a:pos x="24" y="18"/>
                  </a:cxn>
                  <a:cxn ang="0">
                    <a:pos x="24" y="6"/>
                  </a:cxn>
                  <a:cxn ang="0">
                    <a:pos x="30" y="0"/>
                  </a:cxn>
                  <a:cxn ang="0">
                    <a:pos x="42" y="0"/>
                  </a:cxn>
                  <a:cxn ang="0">
                    <a:pos x="60" y="6"/>
                  </a:cxn>
                  <a:cxn ang="0">
                    <a:pos x="66" y="12"/>
                  </a:cxn>
                  <a:cxn ang="0">
                    <a:pos x="84" y="12"/>
                  </a:cxn>
                  <a:cxn ang="0">
                    <a:pos x="96" y="18"/>
                  </a:cxn>
                  <a:cxn ang="0">
                    <a:pos x="108" y="18"/>
                  </a:cxn>
                  <a:cxn ang="0">
                    <a:pos x="126" y="24"/>
                  </a:cxn>
                  <a:cxn ang="0">
                    <a:pos x="150" y="24"/>
                  </a:cxn>
                  <a:cxn ang="0">
                    <a:pos x="180" y="30"/>
                  </a:cxn>
                  <a:cxn ang="0">
                    <a:pos x="192" y="48"/>
                  </a:cxn>
                  <a:cxn ang="0">
                    <a:pos x="192" y="60"/>
                  </a:cxn>
                  <a:cxn ang="0">
                    <a:pos x="186" y="66"/>
                  </a:cxn>
                  <a:cxn ang="0">
                    <a:pos x="186" y="78"/>
                  </a:cxn>
                  <a:cxn ang="0">
                    <a:pos x="198" y="78"/>
                  </a:cxn>
                  <a:cxn ang="0">
                    <a:pos x="216" y="66"/>
                  </a:cxn>
                  <a:cxn ang="0">
                    <a:pos x="228" y="66"/>
                  </a:cxn>
                  <a:cxn ang="0">
                    <a:pos x="234" y="90"/>
                  </a:cxn>
                  <a:cxn ang="0">
                    <a:pos x="228" y="114"/>
                  </a:cxn>
                  <a:cxn ang="0">
                    <a:pos x="234" y="132"/>
                  </a:cxn>
                  <a:cxn ang="0">
                    <a:pos x="240" y="144"/>
                  </a:cxn>
                  <a:cxn ang="0">
                    <a:pos x="240" y="156"/>
                  </a:cxn>
                  <a:cxn ang="0">
                    <a:pos x="258" y="168"/>
                  </a:cxn>
                  <a:cxn ang="0">
                    <a:pos x="252" y="186"/>
                  </a:cxn>
                  <a:cxn ang="0">
                    <a:pos x="234" y="192"/>
                  </a:cxn>
                  <a:cxn ang="0">
                    <a:pos x="210" y="192"/>
                  </a:cxn>
                  <a:cxn ang="0">
                    <a:pos x="198" y="192"/>
                  </a:cxn>
                  <a:cxn ang="0">
                    <a:pos x="186" y="198"/>
                  </a:cxn>
                  <a:cxn ang="0">
                    <a:pos x="168" y="210"/>
                  </a:cxn>
                  <a:cxn ang="0">
                    <a:pos x="168" y="222"/>
                  </a:cxn>
                  <a:cxn ang="0">
                    <a:pos x="150" y="234"/>
                  </a:cxn>
                  <a:cxn ang="0">
                    <a:pos x="132" y="246"/>
                  </a:cxn>
                  <a:cxn ang="0">
                    <a:pos x="120" y="264"/>
                  </a:cxn>
                  <a:cxn ang="0">
                    <a:pos x="108" y="264"/>
                  </a:cxn>
                  <a:cxn ang="0">
                    <a:pos x="90" y="252"/>
                  </a:cxn>
                  <a:cxn ang="0">
                    <a:pos x="78" y="240"/>
                  </a:cxn>
                  <a:cxn ang="0">
                    <a:pos x="60" y="228"/>
                  </a:cxn>
                  <a:cxn ang="0">
                    <a:pos x="42" y="216"/>
                  </a:cxn>
                  <a:cxn ang="0">
                    <a:pos x="30" y="222"/>
                  </a:cxn>
                  <a:cxn ang="0">
                    <a:pos x="12" y="222"/>
                  </a:cxn>
                  <a:cxn ang="0">
                    <a:pos x="12" y="210"/>
                  </a:cxn>
                  <a:cxn ang="0">
                    <a:pos x="12" y="186"/>
                  </a:cxn>
                  <a:cxn ang="0">
                    <a:pos x="18" y="168"/>
                  </a:cxn>
                  <a:cxn ang="0">
                    <a:pos x="18" y="156"/>
                  </a:cxn>
                </a:cxnLst>
                <a:rect l="0" t="0" r="r" b="b"/>
                <a:pathLst>
                  <a:path w="264" h="264">
                    <a:moveTo>
                      <a:pt x="18" y="144"/>
                    </a:moveTo>
                    <a:lnTo>
                      <a:pt x="6" y="90"/>
                    </a:lnTo>
                    <a:lnTo>
                      <a:pt x="0" y="54"/>
                    </a:lnTo>
                    <a:lnTo>
                      <a:pt x="24" y="18"/>
                    </a:lnTo>
                    <a:lnTo>
                      <a:pt x="24" y="12"/>
                    </a:lnTo>
                    <a:lnTo>
                      <a:pt x="24" y="6"/>
                    </a:lnTo>
                    <a:lnTo>
                      <a:pt x="24" y="0"/>
                    </a:lnTo>
                    <a:lnTo>
                      <a:pt x="30" y="0"/>
                    </a:lnTo>
                    <a:lnTo>
                      <a:pt x="36" y="0"/>
                    </a:lnTo>
                    <a:lnTo>
                      <a:pt x="42" y="0"/>
                    </a:lnTo>
                    <a:lnTo>
                      <a:pt x="54" y="0"/>
                    </a:lnTo>
                    <a:lnTo>
                      <a:pt x="60" y="6"/>
                    </a:lnTo>
                    <a:lnTo>
                      <a:pt x="60" y="12"/>
                    </a:lnTo>
                    <a:lnTo>
                      <a:pt x="66" y="12"/>
                    </a:lnTo>
                    <a:lnTo>
                      <a:pt x="72" y="12"/>
                    </a:lnTo>
                    <a:lnTo>
                      <a:pt x="84" y="12"/>
                    </a:lnTo>
                    <a:lnTo>
                      <a:pt x="84" y="18"/>
                    </a:lnTo>
                    <a:lnTo>
                      <a:pt x="96" y="18"/>
                    </a:lnTo>
                    <a:lnTo>
                      <a:pt x="102" y="18"/>
                    </a:lnTo>
                    <a:lnTo>
                      <a:pt x="108" y="18"/>
                    </a:lnTo>
                    <a:lnTo>
                      <a:pt x="114" y="12"/>
                    </a:lnTo>
                    <a:lnTo>
                      <a:pt x="126" y="24"/>
                    </a:lnTo>
                    <a:lnTo>
                      <a:pt x="126" y="30"/>
                    </a:lnTo>
                    <a:lnTo>
                      <a:pt x="150" y="24"/>
                    </a:lnTo>
                    <a:lnTo>
                      <a:pt x="174" y="30"/>
                    </a:lnTo>
                    <a:lnTo>
                      <a:pt x="180" y="30"/>
                    </a:lnTo>
                    <a:lnTo>
                      <a:pt x="186" y="36"/>
                    </a:lnTo>
                    <a:lnTo>
                      <a:pt x="192" y="48"/>
                    </a:lnTo>
                    <a:lnTo>
                      <a:pt x="192" y="54"/>
                    </a:lnTo>
                    <a:lnTo>
                      <a:pt x="192" y="60"/>
                    </a:lnTo>
                    <a:lnTo>
                      <a:pt x="186" y="60"/>
                    </a:lnTo>
                    <a:lnTo>
                      <a:pt x="186" y="66"/>
                    </a:lnTo>
                    <a:lnTo>
                      <a:pt x="186" y="72"/>
                    </a:lnTo>
                    <a:lnTo>
                      <a:pt x="186" y="78"/>
                    </a:lnTo>
                    <a:lnTo>
                      <a:pt x="192" y="84"/>
                    </a:lnTo>
                    <a:lnTo>
                      <a:pt x="198" y="78"/>
                    </a:lnTo>
                    <a:lnTo>
                      <a:pt x="210" y="72"/>
                    </a:lnTo>
                    <a:lnTo>
                      <a:pt x="216" y="66"/>
                    </a:lnTo>
                    <a:lnTo>
                      <a:pt x="222" y="66"/>
                    </a:lnTo>
                    <a:lnTo>
                      <a:pt x="228" y="66"/>
                    </a:lnTo>
                    <a:lnTo>
                      <a:pt x="234" y="78"/>
                    </a:lnTo>
                    <a:lnTo>
                      <a:pt x="234" y="90"/>
                    </a:lnTo>
                    <a:lnTo>
                      <a:pt x="234" y="102"/>
                    </a:lnTo>
                    <a:lnTo>
                      <a:pt x="228" y="114"/>
                    </a:lnTo>
                    <a:lnTo>
                      <a:pt x="228" y="126"/>
                    </a:lnTo>
                    <a:lnTo>
                      <a:pt x="234" y="132"/>
                    </a:lnTo>
                    <a:lnTo>
                      <a:pt x="240" y="138"/>
                    </a:lnTo>
                    <a:lnTo>
                      <a:pt x="240" y="144"/>
                    </a:lnTo>
                    <a:lnTo>
                      <a:pt x="240" y="150"/>
                    </a:lnTo>
                    <a:lnTo>
                      <a:pt x="240" y="156"/>
                    </a:lnTo>
                    <a:lnTo>
                      <a:pt x="246" y="162"/>
                    </a:lnTo>
                    <a:lnTo>
                      <a:pt x="258" y="168"/>
                    </a:lnTo>
                    <a:lnTo>
                      <a:pt x="264" y="174"/>
                    </a:lnTo>
                    <a:lnTo>
                      <a:pt x="252" y="186"/>
                    </a:lnTo>
                    <a:lnTo>
                      <a:pt x="246" y="192"/>
                    </a:lnTo>
                    <a:lnTo>
                      <a:pt x="234" y="192"/>
                    </a:lnTo>
                    <a:lnTo>
                      <a:pt x="222" y="192"/>
                    </a:lnTo>
                    <a:lnTo>
                      <a:pt x="210" y="192"/>
                    </a:lnTo>
                    <a:lnTo>
                      <a:pt x="204" y="192"/>
                    </a:lnTo>
                    <a:lnTo>
                      <a:pt x="198" y="192"/>
                    </a:lnTo>
                    <a:lnTo>
                      <a:pt x="192" y="198"/>
                    </a:lnTo>
                    <a:lnTo>
                      <a:pt x="186" y="198"/>
                    </a:lnTo>
                    <a:lnTo>
                      <a:pt x="180" y="198"/>
                    </a:lnTo>
                    <a:lnTo>
                      <a:pt x="168" y="210"/>
                    </a:lnTo>
                    <a:lnTo>
                      <a:pt x="168" y="216"/>
                    </a:lnTo>
                    <a:lnTo>
                      <a:pt x="168" y="222"/>
                    </a:lnTo>
                    <a:lnTo>
                      <a:pt x="156" y="228"/>
                    </a:lnTo>
                    <a:lnTo>
                      <a:pt x="150" y="234"/>
                    </a:lnTo>
                    <a:lnTo>
                      <a:pt x="138" y="240"/>
                    </a:lnTo>
                    <a:lnTo>
                      <a:pt x="132" y="246"/>
                    </a:lnTo>
                    <a:lnTo>
                      <a:pt x="126" y="252"/>
                    </a:lnTo>
                    <a:lnTo>
                      <a:pt x="120" y="264"/>
                    </a:lnTo>
                    <a:lnTo>
                      <a:pt x="114" y="264"/>
                    </a:lnTo>
                    <a:lnTo>
                      <a:pt x="108" y="264"/>
                    </a:lnTo>
                    <a:lnTo>
                      <a:pt x="102" y="258"/>
                    </a:lnTo>
                    <a:lnTo>
                      <a:pt x="90" y="252"/>
                    </a:lnTo>
                    <a:lnTo>
                      <a:pt x="90" y="240"/>
                    </a:lnTo>
                    <a:lnTo>
                      <a:pt x="78" y="240"/>
                    </a:lnTo>
                    <a:lnTo>
                      <a:pt x="72" y="234"/>
                    </a:lnTo>
                    <a:lnTo>
                      <a:pt x="60" y="228"/>
                    </a:lnTo>
                    <a:lnTo>
                      <a:pt x="48" y="222"/>
                    </a:lnTo>
                    <a:lnTo>
                      <a:pt x="42" y="216"/>
                    </a:lnTo>
                    <a:lnTo>
                      <a:pt x="36" y="222"/>
                    </a:lnTo>
                    <a:lnTo>
                      <a:pt x="30" y="222"/>
                    </a:lnTo>
                    <a:lnTo>
                      <a:pt x="18" y="228"/>
                    </a:lnTo>
                    <a:lnTo>
                      <a:pt x="12" y="222"/>
                    </a:lnTo>
                    <a:lnTo>
                      <a:pt x="12" y="216"/>
                    </a:lnTo>
                    <a:lnTo>
                      <a:pt x="12" y="210"/>
                    </a:lnTo>
                    <a:lnTo>
                      <a:pt x="12" y="198"/>
                    </a:lnTo>
                    <a:lnTo>
                      <a:pt x="12" y="186"/>
                    </a:lnTo>
                    <a:lnTo>
                      <a:pt x="12" y="180"/>
                    </a:lnTo>
                    <a:lnTo>
                      <a:pt x="18" y="168"/>
                    </a:lnTo>
                    <a:lnTo>
                      <a:pt x="18" y="162"/>
                    </a:lnTo>
                    <a:lnTo>
                      <a:pt x="18" y="156"/>
                    </a:lnTo>
                    <a:lnTo>
                      <a:pt x="18" y="14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4" name="Freeform 804">
                <a:extLst>
                  <a:ext uri="{FF2B5EF4-FFF2-40B4-BE49-F238E27FC236}">
                    <a16:creationId xmlns:a16="http://schemas.microsoft.com/office/drawing/2014/main" xmlns="" id="{1F3A01DB-4E9B-364E-A58D-792C12651E55}"/>
                  </a:ext>
                </a:extLst>
              </p:cNvPr>
              <p:cNvSpPr>
                <a:spLocks/>
              </p:cNvSpPr>
              <p:nvPr/>
            </p:nvSpPr>
            <p:spPr bwMode="auto">
              <a:xfrm>
                <a:off x="6413500" y="3109913"/>
                <a:ext cx="371475" cy="276225"/>
              </a:xfrm>
              <a:custGeom>
                <a:avLst/>
                <a:gdLst/>
                <a:ahLst/>
                <a:cxnLst>
                  <a:cxn ang="0">
                    <a:pos x="0" y="138"/>
                  </a:cxn>
                  <a:cxn ang="0">
                    <a:pos x="18" y="156"/>
                  </a:cxn>
                  <a:cxn ang="0">
                    <a:pos x="36" y="168"/>
                  </a:cxn>
                  <a:cxn ang="0">
                    <a:pos x="54" y="174"/>
                  </a:cxn>
                  <a:cxn ang="0">
                    <a:pos x="72" y="174"/>
                  </a:cxn>
                  <a:cxn ang="0">
                    <a:pos x="84" y="174"/>
                  </a:cxn>
                  <a:cxn ang="0">
                    <a:pos x="96" y="168"/>
                  </a:cxn>
                  <a:cxn ang="0">
                    <a:pos x="102" y="162"/>
                  </a:cxn>
                  <a:cxn ang="0">
                    <a:pos x="102" y="156"/>
                  </a:cxn>
                  <a:cxn ang="0">
                    <a:pos x="108" y="150"/>
                  </a:cxn>
                  <a:cxn ang="0">
                    <a:pos x="114" y="150"/>
                  </a:cxn>
                  <a:cxn ang="0">
                    <a:pos x="120" y="156"/>
                  </a:cxn>
                  <a:cxn ang="0">
                    <a:pos x="126" y="162"/>
                  </a:cxn>
                  <a:cxn ang="0">
                    <a:pos x="132" y="162"/>
                  </a:cxn>
                  <a:cxn ang="0">
                    <a:pos x="144" y="156"/>
                  </a:cxn>
                  <a:cxn ang="0">
                    <a:pos x="150" y="144"/>
                  </a:cxn>
                  <a:cxn ang="0">
                    <a:pos x="156" y="138"/>
                  </a:cxn>
                  <a:cxn ang="0">
                    <a:pos x="156" y="132"/>
                  </a:cxn>
                  <a:cxn ang="0">
                    <a:pos x="162" y="132"/>
                  </a:cxn>
                  <a:cxn ang="0">
                    <a:pos x="168" y="132"/>
                  </a:cxn>
                  <a:cxn ang="0">
                    <a:pos x="168" y="138"/>
                  </a:cxn>
                  <a:cxn ang="0">
                    <a:pos x="174" y="138"/>
                  </a:cxn>
                  <a:cxn ang="0">
                    <a:pos x="174" y="144"/>
                  </a:cxn>
                  <a:cxn ang="0">
                    <a:pos x="174" y="150"/>
                  </a:cxn>
                  <a:cxn ang="0">
                    <a:pos x="174" y="156"/>
                  </a:cxn>
                  <a:cxn ang="0">
                    <a:pos x="180" y="156"/>
                  </a:cxn>
                  <a:cxn ang="0">
                    <a:pos x="186" y="150"/>
                  </a:cxn>
                  <a:cxn ang="0">
                    <a:pos x="192" y="150"/>
                  </a:cxn>
                  <a:cxn ang="0">
                    <a:pos x="198" y="156"/>
                  </a:cxn>
                  <a:cxn ang="0">
                    <a:pos x="204" y="162"/>
                  </a:cxn>
                  <a:cxn ang="0">
                    <a:pos x="234" y="54"/>
                  </a:cxn>
                  <a:cxn ang="0">
                    <a:pos x="174" y="36"/>
                  </a:cxn>
                  <a:cxn ang="0">
                    <a:pos x="168" y="24"/>
                  </a:cxn>
                  <a:cxn ang="0">
                    <a:pos x="120" y="0"/>
                  </a:cxn>
                  <a:cxn ang="0">
                    <a:pos x="108" y="0"/>
                  </a:cxn>
                  <a:cxn ang="0">
                    <a:pos x="102" y="6"/>
                  </a:cxn>
                  <a:cxn ang="0">
                    <a:pos x="90" y="12"/>
                  </a:cxn>
                  <a:cxn ang="0">
                    <a:pos x="60" y="30"/>
                  </a:cxn>
                  <a:cxn ang="0">
                    <a:pos x="54" y="36"/>
                  </a:cxn>
                  <a:cxn ang="0">
                    <a:pos x="48" y="42"/>
                  </a:cxn>
                  <a:cxn ang="0">
                    <a:pos x="54" y="48"/>
                  </a:cxn>
                  <a:cxn ang="0">
                    <a:pos x="54" y="54"/>
                  </a:cxn>
                  <a:cxn ang="0">
                    <a:pos x="60" y="60"/>
                  </a:cxn>
                  <a:cxn ang="0">
                    <a:pos x="60" y="66"/>
                  </a:cxn>
                  <a:cxn ang="0">
                    <a:pos x="54" y="66"/>
                  </a:cxn>
                  <a:cxn ang="0">
                    <a:pos x="48" y="66"/>
                  </a:cxn>
                  <a:cxn ang="0">
                    <a:pos x="36" y="66"/>
                  </a:cxn>
                  <a:cxn ang="0">
                    <a:pos x="36" y="78"/>
                  </a:cxn>
                  <a:cxn ang="0">
                    <a:pos x="30" y="84"/>
                  </a:cxn>
                  <a:cxn ang="0">
                    <a:pos x="0" y="138"/>
                  </a:cxn>
                </a:cxnLst>
                <a:rect l="0" t="0" r="r" b="b"/>
                <a:pathLst>
                  <a:path w="234" h="174">
                    <a:moveTo>
                      <a:pt x="0" y="138"/>
                    </a:moveTo>
                    <a:lnTo>
                      <a:pt x="18" y="156"/>
                    </a:lnTo>
                    <a:lnTo>
                      <a:pt x="36" y="168"/>
                    </a:lnTo>
                    <a:lnTo>
                      <a:pt x="54" y="174"/>
                    </a:lnTo>
                    <a:lnTo>
                      <a:pt x="72" y="174"/>
                    </a:lnTo>
                    <a:lnTo>
                      <a:pt x="84" y="174"/>
                    </a:lnTo>
                    <a:lnTo>
                      <a:pt x="96" y="168"/>
                    </a:lnTo>
                    <a:lnTo>
                      <a:pt x="102" y="162"/>
                    </a:lnTo>
                    <a:lnTo>
                      <a:pt x="102" y="156"/>
                    </a:lnTo>
                    <a:lnTo>
                      <a:pt x="108" y="150"/>
                    </a:lnTo>
                    <a:lnTo>
                      <a:pt x="114" y="150"/>
                    </a:lnTo>
                    <a:lnTo>
                      <a:pt x="120" y="156"/>
                    </a:lnTo>
                    <a:lnTo>
                      <a:pt x="126" y="162"/>
                    </a:lnTo>
                    <a:lnTo>
                      <a:pt x="132" y="162"/>
                    </a:lnTo>
                    <a:lnTo>
                      <a:pt x="144" y="156"/>
                    </a:lnTo>
                    <a:lnTo>
                      <a:pt x="150" y="144"/>
                    </a:lnTo>
                    <a:lnTo>
                      <a:pt x="156" y="138"/>
                    </a:lnTo>
                    <a:lnTo>
                      <a:pt x="156" y="132"/>
                    </a:lnTo>
                    <a:lnTo>
                      <a:pt x="162" y="132"/>
                    </a:lnTo>
                    <a:lnTo>
                      <a:pt x="168" y="132"/>
                    </a:lnTo>
                    <a:lnTo>
                      <a:pt x="168" y="138"/>
                    </a:lnTo>
                    <a:lnTo>
                      <a:pt x="174" y="138"/>
                    </a:lnTo>
                    <a:lnTo>
                      <a:pt x="174" y="144"/>
                    </a:lnTo>
                    <a:lnTo>
                      <a:pt x="174" y="150"/>
                    </a:lnTo>
                    <a:lnTo>
                      <a:pt x="174" y="156"/>
                    </a:lnTo>
                    <a:lnTo>
                      <a:pt x="180" y="156"/>
                    </a:lnTo>
                    <a:lnTo>
                      <a:pt x="186" y="150"/>
                    </a:lnTo>
                    <a:lnTo>
                      <a:pt x="192" y="150"/>
                    </a:lnTo>
                    <a:lnTo>
                      <a:pt x="198" y="156"/>
                    </a:lnTo>
                    <a:lnTo>
                      <a:pt x="204" y="162"/>
                    </a:lnTo>
                    <a:lnTo>
                      <a:pt x="234" y="54"/>
                    </a:lnTo>
                    <a:lnTo>
                      <a:pt x="174" y="36"/>
                    </a:lnTo>
                    <a:lnTo>
                      <a:pt x="168" y="24"/>
                    </a:lnTo>
                    <a:lnTo>
                      <a:pt x="120" y="0"/>
                    </a:lnTo>
                    <a:lnTo>
                      <a:pt x="108" y="0"/>
                    </a:lnTo>
                    <a:lnTo>
                      <a:pt x="102" y="6"/>
                    </a:lnTo>
                    <a:lnTo>
                      <a:pt x="90" y="12"/>
                    </a:lnTo>
                    <a:lnTo>
                      <a:pt x="60" y="30"/>
                    </a:lnTo>
                    <a:lnTo>
                      <a:pt x="54" y="36"/>
                    </a:lnTo>
                    <a:lnTo>
                      <a:pt x="48" y="42"/>
                    </a:lnTo>
                    <a:lnTo>
                      <a:pt x="54" y="48"/>
                    </a:lnTo>
                    <a:lnTo>
                      <a:pt x="54" y="54"/>
                    </a:lnTo>
                    <a:lnTo>
                      <a:pt x="60" y="60"/>
                    </a:lnTo>
                    <a:lnTo>
                      <a:pt x="60" y="66"/>
                    </a:lnTo>
                    <a:lnTo>
                      <a:pt x="54" y="66"/>
                    </a:lnTo>
                    <a:lnTo>
                      <a:pt x="48" y="66"/>
                    </a:lnTo>
                    <a:lnTo>
                      <a:pt x="36" y="66"/>
                    </a:lnTo>
                    <a:lnTo>
                      <a:pt x="36" y="78"/>
                    </a:lnTo>
                    <a:lnTo>
                      <a:pt x="30" y="84"/>
                    </a:lnTo>
                    <a:lnTo>
                      <a:pt x="0" y="13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5" name="Freeform 805">
                <a:extLst>
                  <a:ext uri="{FF2B5EF4-FFF2-40B4-BE49-F238E27FC236}">
                    <a16:creationId xmlns:a16="http://schemas.microsoft.com/office/drawing/2014/main" xmlns="" id="{96B1304B-E45E-A146-8C4C-970425B9CF43}"/>
                  </a:ext>
                </a:extLst>
              </p:cNvPr>
              <p:cNvSpPr>
                <a:spLocks/>
              </p:cNvSpPr>
              <p:nvPr/>
            </p:nvSpPr>
            <p:spPr bwMode="auto">
              <a:xfrm>
                <a:off x="6289675" y="2852738"/>
                <a:ext cx="381000" cy="257175"/>
              </a:xfrm>
              <a:custGeom>
                <a:avLst/>
                <a:gdLst/>
                <a:ahLst/>
                <a:cxnLst>
                  <a:cxn ang="0">
                    <a:pos x="18" y="72"/>
                  </a:cxn>
                  <a:cxn ang="0">
                    <a:pos x="18" y="66"/>
                  </a:cxn>
                  <a:cxn ang="0">
                    <a:pos x="30" y="66"/>
                  </a:cxn>
                  <a:cxn ang="0">
                    <a:pos x="36" y="66"/>
                  </a:cxn>
                  <a:cxn ang="0">
                    <a:pos x="42" y="72"/>
                  </a:cxn>
                  <a:cxn ang="0">
                    <a:pos x="42" y="78"/>
                  </a:cxn>
                  <a:cxn ang="0">
                    <a:pos x="42" y="84"/>
                  </a:cxn>
                  <a:cxn ang="0">
                    <a:pos x="36" y="102"/>
                  </a:cxn>
                  <a:cxn ang="0">
                    <a:pos x="72" y="126"/>
                  </a:cxn>
                  <a:cxn ang="0">
                    <a:pos x="90" y="132"/>
                  </a:cxn>
                  <a:cxn ang="0">
                    <a:pos x="102" y="132"/>
                  </a:cxn>
                  <a:cxn ang="0">
                    <a:pos x="114" y="138"/>
                  </a:cxn>
                  <a:cxn ang="0">
                    <a:pos x="120" y="138"/>
                  </a:cxn>
                  <a:cxn ang="0">
                    <a:pos x="138" y="132"/>
                  </a:cxn>
                  <a:cxn ang="0">
                    <a:pos x="144" y="132"/>
                  </a:cxn>
                  <a:cxn ang="0">
                    <a:pos x="150" y="132"/>
                  </a:cxn>
                  <a:cxn ang="0">
                    <a:pos x="156" y="132"/>
                  </a:cxn>
                  <a:cxn ang="0">
                    <a:pos x="156" y="138"/>
                  </a:cxn>
                  <a:cxn ang="0">
                    <a:pos x="156" y="144"/>
                  </a:cxn>
                  <a:cxn ang="0">
                    <a:pos x="168" y="150"/>
                  </a:cxn>
                  <a:cxn ang="0">
                    <a:pos x="180" y="150"/>
                  </a:cxn>
                  <a:cxn ang="0">
                    <a:pos x="186" y="150"/>
                  </a:cxn>
                  <a:cxn ang="0">
                    <a:pos x="186" y="162"/>
                  </a:cxn>
                  <a:cxn ang="0">
                    <a:pos x="198" y="162"/>
                  </a:cxn>
                  <a:cxn ang="0">
                    <a:pos x="240" y="78"/>
                  </a:cxn>
                  <a:cxn ang="0">
                    <a:pos x="234" y="78"/>
                  </a:cxn>
                  <a:cxn ang="0">
                    <a:pos x="222" y="72"/>
                  </a:cxn>
                  <a:cxn ang="0">
                    <a:pos x="216" y="66"/>
                  </a:cxn>
                  <a:cxn ang="0">
                    <a:pos x="216" y="60"/>
                  </a:cxn>
                  <a:cxn ang="0">
                    <a:pos x="168" y="24"/>
                  </a:cxn>
                  <a:cxn ang="0">
                    <a:pos x="162" y="18"/>
                  </a:cxn>
                  <a:cxn ang="0">
                    <a:pos x="162" y="12"/>
                  </a:cxn>
                  <a:cxn ang="0">
                    <a:pos x="156" y="6"/>
                  </a:cxn>
                  <a:cxn ang="0">
                    <a:pos x="144" y="18"/>
                  </a:cxn>
                  <a:cxn ang="0">
                    <a:pos x="138" y="18"/>
                  </a:cxn>
                  <a:cxn ang="0">
                    <a:pos x="120" y="18"/>
                  </a:cxn>
                  <a:cxn ang="0">
                    <a:pos x="114" y="18"/>
                  </a:cxn>
                  <a:cxn ang="0">
                    <a:pos x="102" y="24"/>
                  </a:cxn>
                  <a:cxn ang="0">
                    <a:pos x="96" y="24"/>
                  </a:cxn>
                  <a:cxn ang="0">
                    <a:pos x="90" y="24"/>
                  </a:cxn>
                  <a:cxn ang="0">
                    <a:pos x="78" y="18"/>
                  </a:cxn>
                  <a:cxn ang="0">
                    <a:pos x="72" y="12"/>
                  </a:cxn>
                  <a:cxn ang="0">
                    <a:pos x="54" y="0"/>
                  </a:cxn>
                  <a:cxn ang="0">
                    <a:pos x="48" y="0"/>
                  </a:cxn>
                  <a:cxn ang="0">
                    <a:pos x="36" y="0"/>
                  </a:cxn>
                  <a:cxn ang="0">
                    <a:pos x="30" y="6"/>
                  </a:cxn>
                  <a:cxn ang="0">
                    <a:pos x="24" y="6"/>
                  </a:cxn>
                  <a:cxn ang="0">
                    <a:pos x="24" y="12"/>
                  </a:cxn>
                  <a:cxn ang="0">
                    <a:pos x="24" y="24"/>
                  </a:cxn>
                  <a:cxn ang="0">
                    <a:pos x="18" y="36"/>
                  </a:cxn>
                  <a:cxn ang="0">
                    <a:pos x="18" y="42"/>
                  </a:cxn>
                  <a:cxn ang="0">
                    <a:pos x="18" y="48"/>
                  </a:cxn>
                  <a:cxn ang="0">
                    <a:pos x="6" y="48"/>
                  </a:cxn>
                  <a:cxn ang="0">
                    <a:pos x="0" y="48"/>
                  </a:cxn>
                  <a:cxn ang="0">
                    <a:pos x="0" y="54"/>
                  </a:cxn>
                  <a:cxn ang="0">
                    <a:pos x="0" y="60"/>
                  </a:cxn>
                  <a:cxn ang="0">
                    <a:pos x="6" y="66"/>
                  </a:cxn>
                  <a:cxn ang="0">
                    <a:pos x="18" y="72"/>
                  </a:cxn>
                </a:cxnLst>
                <a:rect l="0" t="0" r="r" b="b"/>
                <a:pathLst>
                  <a:path w="240" h="162">
                    <a:moveTo>
                      <a:pt x="18" y="72"/>
                    </a:moveTo>
                    <a:lnTo>
                      <a:pt x="18" y="66"/>
                    </a:lnTo>
                    <a:lnTo>
                      <a:pt x="30" y="66"/>
                    </a:lnTo>
                    <a:lnTo>
                      <a:pt x="36" y="66"/>
                    </a:lnTo>
                    <a:lnTo>
                      <a:pt x="42" y="72"/>
                    </a:lnTo>
                    <a:lnTo>
                      <a:pt x="42" y="78"/>
                    </a:lnTo>
                    <a:lnTo>
                      <a:pt x="42" y="84"/>
                    </a:lnTo>
                    <a:lnTo>
                      <a:pt x="36" y="102"/>
                    </a:lnTo>
                    <a:lnTo>
                      <a:pt x="72" y="126"/>
                    </a:lnTo>
                    <a:lnTo>
                      <a:pt x="90" y="132"/>
                    </a:lnTo>
                    <a:lnTo>
                      <a:pt x="102" y="132"/>
                    </a:lnTo>
                    <a:lnTo>
                      <a:pt x="114" y="138"/>
                    </a:lnTo>
                    <a:lnTo>
                      <a:pt x="120" y="138"/>
                    </a:lnTo>
                    <a:lnTo>
                      <a:pt x="138" y="132"/>
                    </a:lnTo>
                    <a:lnTo>
                      <a:pt x="144" y="132"/>
                    </a:lnTo>
                    <a:lnTo>
                      <a:pt x="150" y="132"/>
                    </a:lnTo>
                    <a:lnTo>
                      <a:pt x="156" y="132"/>
                    </a:lnTo>
                    <a:lnTo>
                      <a:pt x="156" y="138"/>
                    </a:lnTo>
                    <a:lnTo>
                      <a:pt x="156" y="144"/>
                    </a:lnTo>
                    <a:lnTo>
                      <a:pt x="168" y="150"/>
                    </a:lnTo>
                    <a:lnTo>
                      <a:pt x="180" y="150"/>
                    </a:lnTo>
                    <a:lnTo>
                      <a:pt x="186" y="150"/>
                    </a:lnTo>
                    <a:lnTo>
                      <a:pt x="186" y="162"/>
                    </a:lnTo>
                    <a:lnTo>
                      <a:pt x="198" y="162"/>
                    </a:lnTo>
                    <a:lnTo>
                      <a:pt x="240" y="78"/>
                    </a:lnTo>
                    <a:lnTo>
                      <a:pt x="234" y="78"/>
                    </a:lnTo>
                    <a:lnTo>
                      <a:pt x="222" y="72"/>
                    </a:lnTo>
                    <a:lnTo>
                      <a:pt x="216" y="66"/>
                    </a:lnTo>
                    <a:lnTo>
                      <a:pt x="216" y="60"/>
                    </a:lnTo>
                    <a:lnTo>
                      <a:pt x="168" y="24"/>
                    </a:lnTo>
                    <a:lnTo>
                      <a:pt x="162" y="18"/>
                    </a:lnTo>
                    <a:lnTo>
                      <a:pt x="162" y="12"/>
                    </a:lnTo>
                    <a:lnTo>
                      <a:pt x="156" y="6"/>
                    </a:lnTo>
                    <a:lnTo>
                      <a:pt x="144" y="18"/>
                    </a:lnTo>
                    <a:lnTo>
                      <a:pt x="138" y="18"/>
                    </a:lnTo>
                    <a:lnTo>
                      <a:pt x="120" y="18"/>
                    </a:lnTo>
                    <a:lnTo>
                      <a:pt x="114" y="18"/>
                    </a:lnTo>
                    <a:lnTo>
                      <a:pt x="102" y="24"/>
                    </a:lnTo>
                    <a:lnTo>
                      <a:pt x="96" y="24"/>
                    </a:lnTo>
                    <a:lnTo>
                      <a:pt x="90" y="24"/>
                    </a:lnTo>
                    <a:lnTo>
                      <a:pt x="78" y="18"/>
                    </a:lnTo>
                    <a:lnTo>
                      <a:pt x="72" y="12"/>
                    </a:lnTo>
                    <a:lnTo>
                      <a:pt x="54" y="0"/>
                    </a:lnTo>
                    <a:lnTo>
                      <a:pt x="48" y="0"/>
                    </a:lnTo>
                    <a:lnTo>
                      <a:pt x="36" y="0"/>
                    </a:lnTo>
                    <a:lnTo>
                      <a:pt x="30" y="6"/>
                    </a:lnTo>
                    <a:lnTo>
                      <a:pt x="24" y="6"/>
                    </a:lnTo>
                    <a:lnTo>
                      <a:pt x="24" y="12"/>
                    </a:lnTo>
                    <a:lnTo>
                      <a:pt x="24" y="24"/>
                    </a:lnTo>
                    <a:lnTo>
                      <a:pt x="18" y="36"/>
                    </a:lnTo>
                    <a:lnTo>
                      <a:pt x="18" y="42"/>
                    </a:lnTo>
                    <a:lnTo>
                      <a:pt x="18" y="48"/>
                    </a:lnTo>
                    <a:lnTo>
                      <a:pt x="6" y="48"/>
                    </a:lnTo>
                    <a:lnTo>
                      <a:pt x="0" y="48"/>
                    </a:lnTo>
                    <a:lnTo>
                      <a:pt x="0" y="54"/>
                    </a:lnTo>
                    <a:lnTo>
                      <a:pt x="0" y="60"/>
                    </a:lnTo>
                    <a:lnTo>
                      <a:pt x="6" y="66"/>
                    </a:lnTo>
                    <a:lnTo>
                      <a:pt x="18" y="72"/>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6" name="Freeform 806">
                <a:extLst>
                  <a:ext uri="{FF2B5EF4-FFF2-40B4-BE49-F238E27FC236}">
                    <a16:creationId xmlns:a16="http://schemas.microsoft.com/office/drawing/2014/main" xmlns="" id="{F9280F04-6CD9-6E40-9FAE-8008387ED9E9}"/>
                  </a:ext>
                </a:extLst>
              </p:cNvPr>
              <p:cNvSpPr>
                <a:spLocks/>
              </p:cNvSpPr>
              <p:nvPr/>
            </p:nvSpPr>
            <p:spPr bwMode="auto">
              <a:xfrm>
                <a:off x="6604000" y="2928938"/>
                <a:ext cx="447675" cy="295275"/>
              </a:xfrm>
              <a:custGeom>
                <a:avLst/>
                <a:gdLst/>
                <a:ahLst/>
                <a:cxnLst>
                  <a:cxn ang="0">
                    <a:pos x="48" y="30"/>
                  </a:cxn>
                  <a:cxn ang="0">
                    <a:pos x="48" y="18"/>
                  </a:cxn>
                  <a:cxn ang="0">
                    <a:pos x="60" y="24"/>
                  </a:cxn>
                  <a:cxn ang="0">
                    <a:pos x="78" y="24"/>
                  </a:cxn>
                  <a:cxn ang="0">
                    <a:pos x="84" y="30"/>
                  </a:cxn>
                  <a:cxn ang="0">
                    <a:pos x="102" y="24"/>
                  </a:cxn>
                  <a:cxn ang="0">
                    <a:pos x="108" y="12"/>
                  </a:cxn>
                  <a:cxn ang="0">
                    <a:pos x="126" y="0"/>
                  </a:cxn>
                  <a:cxn ang="0">
                    <a:pos x="150" y="12"/>
                  </a:cxn>
                  <a:cxn ang="0">
                    <a:pos x="156" y="18"/>
                  </a:cxn>
                  <a:cxn ang="0">
                    <a:pos x="156" y="30"/>
                  </a:cxn>
                  <a:cxn ang="0">
                    <a:pos x="168" y="30"/>
                  </a:cxn>
                  <a:cxn ang="0">
                    <a:pos x="192" y="30"/>
                  </a:cxn>
                  <a:cxn ang="0">
                    <a:pos x="216" y="48"/>
                  </a:cxn>
                  <a:cxn ang="0">
                    <a:pos x="228" y="60"/>
                  </a:cxn>
                  <a:cxn ang="0">
                    <a:pos x="222" y="72"/>
                  </a:cxn>
                  <a:cxn ang="0">
                    <a:pos x="228" y="78"/>
                  </a:cxn>
                  <a:cxn ang="0">
                    <a:pos x="246" y="84"/>
                  </a:cxn>
                  <a:cxn ang="0">
                    <a:pos x="258" y="90"/>
                  </a:cxn>
                  <a:cxn ang="0">
                    <a:pos x="264" y="108"/>
                  </a:cxn>
                  <a:cxn ang="0">
                    <a:pos x="276" y="114"/>
                  </a:cxn>
                  <a:cxn ang="0">
                    <a:pos x="276" y="120"/>
                  </a:cxn>
                  <a:cxn ang="0">
                    <a:pos x="276" y="132"/>
                  </a:cxn>
                  <a:cxn ang="0">
                    <a:pos x="264" y="132"/>
                  </a:cxn>
                  <a:cxn ang="0">
                    <a:pos x="234" y="132"/>
                  </a:cxn>
                  <a:cxn ang="0">
                    <a:pos x="222" y="138"/>
                  </a:cxn>
                  <a:cxn ang="0">
                    <a:pos x="204" y="126"/>
                  </a:cxn>
                  <a:cxn ang="0">
                    <a:pos x="192" y="120"/>
                  </a:cxn>
                  <a:cxn ang="0">
                    <a:pos x="174" y="126"/>
                  </a:cxn>
                  <a:cxn ang="0">
                    <a:pos x="168" y="144"/>
                  </a:cxn>
                  <a:cxn ang="0">
                    <a:pos x="162" y="162"/>
                  </a:cxn>
                  <a:cxn ang="0">
                    <a:pos x="138" y="180"/>
                  </a:cxn>
                  <a:cxn ang="0">
                    <a:pos x="132" y="186"/>
                  </a:cxn>
                  <a:cxn ang="0">
                    <a:pos x="126" y="174"/>
                  </a:cxn>
                  <a:cxn ang="0">
                    <a:pos x="132" y="162"/>
                  </a:cxn>
                  <a:cxn ang="0">
                    <a:pos x="120" y="168"/>
                  </a:cxn>
                  <a:cxn ang="0">
                    <a:pos x="54" y="150"/>
                  </a:cxn>
                  <a:cxn ang="0">
                    <a:pos x="0" y="114"/>
                  </a:cxn>
                  <a:cxn ang="0">
                    <a:pos x="0" y="114"/>
                  </a:cxn>
                </a:cxnLst>
                <a:rect l="0" t="0" r="r" b="b"/>
                <a:pathLst>
                  <a:path w="282" h="186">
                    <a:moveTo>
                      <a:pt x="42" y="30"/>
                    </a:moveTo>
                    <a:lnTo>
                      <a:pt x="48" y="30"/>
                    </a:lnTo>
                    <a:lnTo>
                      <a:pt x="48" y="24"/>
                    </a:lnTo>
                    <a:lnTo>
                      <a:pt x="48" y="18"/>
                    </a:lnTo>
                    <a:lnTo>
                      <a:pt x="54" y="24"/>
                    </a:lnTo>
                    <a:lnTo>
                      <a:pt x="60" y="24"/>
                    </a:lnTo>
                    <a:lnTo>
                      <a:pt x="66" y="24"/>
                    </a:lnTo>
                    <a:lnTo>
                      <a:pt x="78" y="24"/>
                    </a:lnTo>
                    <a:lnTo>
                      <a:pt x="78" y="30"/>
                    </a:lnTo>
                    <a:lnTo>
                      <a:pt x="84" y="30"/>
                    </a:lnTo>
                    <a:lnTo>
                      <a:pt x="90" y="30"/>
                    </a:lnTo>
                    <a:lnTo>
                      <a:pt x="102" y="24"/>
                    </a:lnTo>
                    <a:lnTo>
                      <a:pt x="108" y="18"/>
                    </a:lnTo>
                    <a:lnTo>
                      <a:pt x="108" y="12"/>
                    </a:lnTo>
                    <a:lnTo>
                      <a:pt x="108" y="6"/>
                    </a:lnTo>
                    <a:lnTo>
                      <a:pt x="126" y="0"/>
                    </a:lnTo>
                    <a:lnTo>
                      <a:pt x="132" y="6"/>
                    </a:lnTo>
                    <a:lnTo>
                      <a:pt x="150" y="12"/>
                    </a:lnTo>
                    <a:lnTo>
                      <a:pt x="156" y="12"/>
                    </a:lnTo>
                    <a:lnTo>
                      <a:pt x="156" y="18"/>
                    </a:lnTo>
                    <a:lnTo>
                      <a:pt x="156" y="24"/>
                    </a:lnTo>
                    <a:lnTo>
                      <a:pt x="156" y="30"/>
                    </a:lnTo>
                    <a:lnTo>
                      <a:pt x="162" y="30"/>
                    </a:lnTo>
                    <a:lnTo>
                      <a:pt x="168" y="30"/>
                    </a:lnTo>
                    <a:lnTo>
                      <a:pt x="180" y="30"/>
                    </a:lnTo>
                    <a:lnTo>
                      <a:pt x="192" y="30"/>
                    </a:lnTo>
                    <a:lnTo>
                      <a:pt x="204" y="42"/>
                    </a:lnTo>
                    <a:lnTo>
                      <a:pt x="216" y="48"/>
                    </a:lnTo>
                    <a:lnTo>
                      <a:pt x="228" y="54"/>
                    </a:lnTo>
                    <a:lnTo>
                      <a:pt x="228" y="60"/>
                    </a:lnTo>
                    <a:lnTo>
                      <a:pt x="228" y="66"/>
                    </a:lnTo>
                    <a:lnTo>
                      <a:pt x="222" y="72"/>
                    </a:lnTo>
                    <a:lnTo>
                      <a:pt x="228" y="72"/>
                    </a:lnTo>
                    <a:lnTo>
                      <a:pt x="228" y="78"/>
                    </a:lnTo>
                    <a:lnTo>
                      <a:pt x="240" y="78"/>
                    </a:lnTo>
                    <a:lnTo>
                      <a:pt x="246" y="84"/>
                    </a:lnTo>
                    <a:lnTo>
                      <a:pt x="252" y="84"/>
                    </a:lnTo>
                    <a:lnTo>
                      <a:pt x="258" y="90"/>
                    </a:lnTo>
                    <a:lnTo>
                      <a:pt x="258" y="102"/>
                    </a:lnTo>
                    <a:lnTo>
                      <a:pt x="264" y="108"/>
                    </a:lnTo>
                    <a:lnTo>
                      <a:pt x="270" y="108"/>
                    </a:lnTo>
                    <a:lnTo>
                      <a:pt x="276" y="114"/>
                    </a:lnTo>
                    <a:lnTo>
                      <a:pt x="282" y="114"/>
                    </a:lnTo>
                    <a:lnTo>
                      <a:pt x="276" y="120"/>
                    </a:lnTo>
                    <a:lnTo>
                      <a:pt x="276" y="126"/>
                    </a:lnTo>
                    <a:lnTo>
                      <a:pt x="276" y="132"/>
                    </a:lnTo>
                    <a:lnTo>
                      <a:pt x="276" y="138"/>
                    </a:lnTo>
                    <a:lnTo>
                      <a:pt x="264" y="132"/>
                    </a:lnTo>
                    <a:lnTo>
                      <a:pt x="252" y="132"/>
                    </a:lnTo>
                    <a:lnTo>
                      <a:pt x="234" y="132"/>
                    </a:lnTo>
                    <a:lnTo>
                      <a:pt x="228" y="132"/>
                    </a:lnTo>
                    <a:lnTo>
                      <a:pt x="222" y="138"/>
                    </a:lnTo>
                    <a:lnTo>
                      <a:pt x="216" y="132"/>
                    </a:lnTo>
                    <a:lnTo>
                      <a:pt x="204" y="126"/>
                    </a:lnTo>
                    <a:lnTo>
                      <a:pt x="204" y="120"/>
                    </a:lnTo>
                    <a:lnTo>
                      <a:pt x="192" y="120"/>
                    </a:lnTo>
                    <a:lnTo>
                      <a:pt x="180" y="120"/>
                    </a:lnTo>
                    <a:lnTo>
                      <a:pt x="174" y="126"/>
                    </a:lnTo>
                    <a:lnTo>
                      <a:pt x="168" y="132"/>
                    </a:lnTo>
                    <a:lnTo>
                      <a:pt x="168" y="144"/>
                    </a:lnTo>
                    <a:lnTo>
                      <a:pt x="168" y="156"/>
                    </a:lnTo>
                    <a:lnTo>
                      <a:pt x="162" y="162"/>
                    </a:lnTo>
                    <a:lnTo>
                      <a:pt x="150" y="174"/>
                    </a:lnTo>
                    <a:lnTo>
                      <a:pt x="138" y="180"/>
                    </a:lnTo>
                    <a:lnTo>
                      <a:pt x="138" y="186"/>
                    </a:lnTo>
                    <a:lnTo>
                      <a:pt x="132" y="186"/>
                    </a:lnTo>
                    <a:lnTo>
                      <a:pt x="126" y="180"/>
                    </a:lnTo>
                    <a:lnTo>
                      <a:pt x="126" y="174"/>
                    </a:lnTo>
                    <a:lnTo>
                      <a:pt x="132" y="168"/>
                    </a:lnTo>
                    <a:lnTo>
                      <a:pt x="132" y="162"/>
                    </a:lnTo>
                    <a:lnTo>
                      <a:pt x="126" y="162"/>
                    </a:lnTo>
                    <a:lnTo>
                      <a:pt x="120" y="168"/>
                    </a:lnTo>
                    <a:lnTo>
                      <a:pt x="114" y="168"/>
                    </a:lnTo>
                    <a:lnTo>
                      <a:pt x="54" y="150"/>
                    </a:lnTo>
                    <a:lnTo>
                      <a:pt x="48" y="138"/>
                    </a:lnTo>
                    <a:lnTo>
                      <a:pt x="0" y="114"/>
                    </a:lnTo>
                    <a:lnTo>
                      <a:pt x="42" y="30"/>
                    </a:lnTo>
                    <a:lnTo>
                      <a:pt x="0" y="114"/>
                    </a:lnTo>
                    <a:lnTo>
                      <a:pt x="42" y="3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7" name="Freeform 809">
                <a:extLst>
                  <a:ext uri="{FF2B5EF4-FFF2-40B4-BE49-F238E27FC236}">
                    <a16:creationId xmlns:a16="http://schemas.microsoft.com/office/drawing/2014/main" xmlns="" id="{1EAD76B5-E213-A94D-975D-5A0F09D9D792}"/>
                  </a:ext>
                </a:extLst>
              </p:cNvPr>
              <p:cNvSpPr>
                <a:spLocks/>
              </p:cNvSpPr>
              <p:nvPr/>
            </p:nvSpPr>
            <p:spPr bwMode="auto">
              <a:xfrm>
                <a:off x="6765925" y="3424238"/>
                <a:ext cx="542925" cy="542925"/>
              </a:xfrm>
              <a:custGeom>
                <a:avLst/>
                <a:gdLst/>
                <a:ahLst/>
                <a:cxnLst>
                  <a:cxn ang="0">
                    <a:pos x="24" y="84"/>
                  </a:cxn>
                  <a:cxn ang="0">
                    <a:pos x="42" y="72"/>
                  </a:cxn>
                  <a:cxn ang="0">
                    <a:pos x="48" y="54"/>
                  </a:cxn>
                  <a:cxn ang="0">
                    <a:pos x="66" y="60"/>
                  </a:cxn>
                  <a:cxn ang="0">
                    <a:pos x="78" y="78"/>
                  </a:cxn>
                  <a:cxn ang="0">
                    <a:pos x="108" y="84"/>
                  </a:cxn>
                  <a:cxn ang="0">
                    <a:pos x="126" y="66"/>
                  </a:cxn>
                  <a:cxn ang="0">
                    <a:pos x="156" y="48"/>
                  </a:cxn>
                  <a:cxn ang="0">
                    <a:pos x="180" y="24"/>
                  </a:cxn>
                  <a:cxn ang="0">
                    <a:pos x="204" y="0"/>
                  </a:cxn>
                  <a:cxn ang="0">
                    <a:pos x="210" y="24"/>
                  </a:cxn>
                  <a:cxn ang="0">
                    <a:pos x="234" y="30"/>
                  </a:cxn>
                  <a:cxn ang="0">
                    <a:pos x="270" y="78"/>
                  </a:cxn>
                  <a:cxn ang="0">
                    <a:pos x="270" y="102"/>
                  </a:cxn>
                  <a:cxn ang="0">
                    <a:pos x="264" y="144"/>
                  </a:cxn>
                  <a:cxn ang="0">
                    <a:pos x="270" y="162"/>
                  </a:cxn>
                  <a:cxn ang="0">
                    <a:pos x="294" y="150"/>
                  </a:cxn>
                  <a:cxn ang="0">
                    <a:pos x="330" y="174"/>
                  </a:cxn>
                  <a:cxn ang="0">
                    <a:pos x="342" y="192"/>
                  </a:cxn>
                  <a:cxn ang="0">
                    <a:pos x="324" y="204"/>
                  </a:cxn>
                  <a:cxn ang="0">
                    <a:pos x="318" y="210"/>
                  </a:cxn>
                  <a:cxn ang="0">
                    <a:pos x="318" y="228"/>
                  </a:cxn>
                  <a:cxn ang="0">
                    <a:pos x="306" y="246"/>
                  </a:cxn>
                  <a:cxn ang="0">
                    <a:pos x="324" y="276"/>
                  </a:cxn>
                  <a:cxn ang="0">
                    <a:pos x="312" y="288"/>
                  </a:cxn>
                  <a:cxn ang="0">
                    <a:pos x="306" y="306"/>
                  </a:cxn>
                  <a:cxn ang="0">
                    <a:pos x="318" y="318"/>
                  </a:cxn>
                  <a:cxn ang="0">
                    <a:pos x="306" y="330"/>
                  </a:cxn>
                  <a:cxn ang="0">
                    <a:pos x="282" y="342"/>
                  </a:cxn>
                  <a:cxn ang="0">
                    <a:pos x="264" y="336"/>
                  </a:cxn>
                  <a:cxn ang="0">
                    <a:pos x="246" y="324"/>
                  </a:cxn>
                  <a:cxn ang="0">
                    <a:pos x="234" y="312"/>
                  </a:cxn>
                  <a:cxn ang="0">
                    <a:pos x="246" y="288"/>
                  </a:cxn>
                  <a:cxn ang="0">
                    <a:pos x="246" y="264"/>
                  </a:cxn>
                  <a:cxn ang="0">
                    <a:pos x="234" y="258"/>
                  </a:cxn>
                  <a:cxn ang="0">
                    <a:pos x="222" y="240"/>
                  </a:cxn>
                  <a:cxn ang="0">
                    <a:pos x="216" y="222"/>
                  </a:cxn>
                  <a:cxn ang="0">
                    <a:pos x="222" y="204"/>
                  </a:cxn>
                  <a:cxn ang="0">
                    <a:pos x="204" y="198"/>
                  </a:cxn>
                  <a:cxn ang="0">
                    <a:pos x="180" y="186"/>
                  </a:cxn>
                  <a:cxn ang="0">
                    <a:pos x="168" y="174"/>
                  </a:cxn>
                  <a:cxn ang="0">
                    <a:pos x="150" y="168"/>
                  </a:cxn>
                  <a:cxn ang="0">
                    <a:pos x="138" y="162"/>
                  </a:cxn>
                  <a:cxn ang="0">
                    <a:pos x="138" y="150"/>
                  </a:cxn>
                  <a:cxn ang="0">
                    <a:pos x="132" y="126"/>
                  </a:cxn>
                  <a:cxn ang="0">
                    <a:pos x="108" y="108"/>
                  </a:cxn>
                  <a:cxn ang="0">
                    <a:pos x="84" y="108"/>
                  </a:cxn>
                  <a:cxn ang="0">
                    <a:pos x="72" y="126"/>
                  </a:cxn>
                  <a:cxn ang="0">
                    <a:pos x="54" y="120"/>
                  </a:cxn>
                  <a:cxn ang="0">
                    <a:pos x="42" y="138"/>
                  </a:cxn>
                  <a:cxn ang="0">
                    <a:pos x="36" y="162"/>
                  </a:cxn>
                  <a:cxn ang="0">
                    <a:pos x="18" y="150"/>
                  </a:cxn>
                  <a:cxn ang="0">
                    <a:pos x="6" y="114"/>
                  </a:cxn>
                  <a:cxn ang="0">
                    <a:pos x="0" y="96"/>
                  </a:cxn>
                </a:cxnLst>
                <a:rect l="0" t="0" r="r" b="b"/>
                <a:pathLst>
                  <a:path w="342" h="342">
                    <a:moveTo>
                      <a:pt x="6" y="90"/>
                    </a:moveTo>
                    <a:lnTo>
                      <a:pt x="18" y="84"/>
                    </a:lnTo>
                    <a:lnTo>
                      <a:pt x="24" y="84"/>
                    </a:lnTo>
                    <a:lnTo>
                      <a:pt x="30" y="84"/>
                    </a:lnTo>
                    <a:lnTo>
                      <a:pt x="36" y="78"/>
                    </a:lnTo>
                    <a:lnTo>
                      <a:pt x="42" y="72"/>
                    </a:lnTo>
                    <a:lnTo>
                      <a:pt x="42" y="66"/>
                    </a:lnTo>
                    <a:lnTo>
                      <a:pt x="42" y="60"/>
                    </a:lnTo>
                    <a:lnTo>
                      <a:pt x="48" y="54"/>
                    </a:lnTo>
                    <a:lnTo>
                      <a:pt x="54" y="54"/>
                    </a:lnTo>
                    <a:lnTo>
                      <a:pt x="54" y="60"/>
                    </a:lnTo>
                    <a:lnTo>
                      <a:pt x="66" y="60"/>
                    </a:lnTo>
                    <a:lnTo>
                      <a:pt x="72" y="66"/>
                    </a:lnTo>
                    <a:lnTo>
                      <a:pt x="78" y="72"/>
                    </a:lnTo>
                    <a:lnTo>
                      <a:pt x="78" y="78"/>
                    </a:lnTo>
                    <a:lnTo>
                      <a:pt x="84" y="84"/>
                    </a:lnTo>
                    <a:lnTo>
                      <a:pt x="90" y="84"/>
                    </a:lnTo>
                    <a:lnTo>
                      <a:pt x="108" y="84"/>
                    </a:lnTo>
                    <a:lnTo>
                      <a:pt x="114" y="78"/>
                    </a:lnTo>
                    <a:lnTo>
                      <a:pt x="120" y="72"/>
                    </a:lnTo>
                    <a:lnTo>
                      <a:pt x="126" y="66"/>
                    </a:lnTo>
                    <a:lnTo>
                      <a:pt x="132" y="54"/>
                    </a:lnTo>
                    <a:lnTo>
                      <a:pt x="144" y="48"/>
                    </a:lnTo>
                    <a:lnTo>
                      <a:pt x="156" y="48"/>
                    </a:lnTo>
                    <a:lnTo>
                      <a:pt x="174" y="36"/>
                    </a:lnTo>
                    <a:lnTo>
                      <a:pt x="180" y="30"/>
                    </a:lnTo>
                    <a:lnTo>
                      <a:pt x="180" y="24"/>
                    </a:lnTo>
                    <a:lnTo>
                      <a:pt x="186" y="12"/>
                    </a:lnTo>
                    <a:lnTo>
                      <a:pt x="198" y="0"/>
                    </a:lnTo>
                    <a:lnTo>
                      <a:pt x="204" y="0"/>
                    </a:lnTo>
                    <a:lnTo>
                      <a:pt x="210" y="6"/>
                    </a:lnTo>
                    <a:lnTo>
                      <a:pt x="210" y="12"/>
                    </a:lnTo>
                    <a:lnTo>
                      <a:pt x="210" y="24"/>
                    </a:lnTo>
                    <a:lnTo>
                      <a:pt x="216" y="24"/>
                    </a:lnTo>
                    <a:lnTo>
                      <a:pt x="222" y="24"/>
                    </a:lnTo>
                    <a:lnTo>
                      <a:pt x="234" y="30"/>
                    </a:lnTo>
                    <a:lnTo>
                      <a:pt x="252" y="30"/>
                    </a:lnTo>
                    <a:lnTo>
                      <a:pt x="258" y="24"/>
                    </a:lnTo>
                    <a:lnTo>
                      <a:pt x="270" y="78"/>
                    </a:lnTo>
                    <a:lnTo>
                      <a:pt x="270" y="90"/>
                    </a:lnTo>
                    <a:lnTo>
                      <a:pt x="270" y="96"/>
                    </a:lnTo>
                    <a:lnTo>
                      <a:pt x="270" y="102"/>
                    </a:lnTo>
                    <a:lnTo>
                      <a:pt x="264" y="114"/>
                    </a:lnTo>
                    <a:lnTo>
                      <a:pt x="264" y="132"/>
                    </a:lnTo>
                    <a:lnTo>
                      <a:pt x="264" y="144"/>
                    </a:lnTo>
                    <a:lnTo>
                      <a:pt x="264" y="150"/>
                    </a:lnTo>
                    <a:lnTo>
                      <a:pt x="264" y="156"/>
                    </a:lnTo>
                    <a:lnTo>
                      <a:pt x="270" y="162"/>
                    </a:lnTo>
                    <a:lnTo>
                      <a:pt x="282" y="156"/>
                    </a:lnTo>
                    <a:lnTo>
                      <a:pt x="288" y="156"/>
                    </a:lnTo>
                    <a:lnTo>
                      <a:pt x="294" y="150"/>
                    </a:lnTo>
                    <a:lnTo>
                      <a:pt x="300" y="156"/>
                    </a:lnTo>
                    <a:lnTo>
                      <a:pt x="324" y="168"/>
                    </a:lnTo>
                    <a:lnTo>
                      <a:pt x="330" y="174"/>
                    </a:lnTo>
                    <a:lnTo>
                      <a:pt x="342" y="174"/>
                    </a:lnTo>
                    <a:lnTo>
                      <a:pt x="342" y="186"/>
                    </a:lnTo>
                    <a:lnTo>
                      <a:pt x="342" y="192"/>
                    </a:lnTo>
                    <a:lnTo>
                      <a:pt x="336" y="204"/>
                    </a:lnTo>
                    <a:lnTo>
                      <a:pt x="330" y="204"/>
                    </a:lnTo>
                    <a:lnTo>
                      <a:pt x="324" y="204"/>
                    </a:lnTo>
                    <a:lnTo>
                      <a:pt x="318" y="204"/>
                    </a:lnTo>
                    <a:lnTo>
                      <a:pt x="312" y="204"/>
                    </a:lnTo>
                    <a:lnTo>
                      <a:pt x="318" y="210"/>
                    </a:lnTo>
                    <a:lnTo>
                      <a:pt x="324" y="216"/>
                    </a:lnTo>
                    <a:lnTo>
                      <a:pt x="324" y="222"/>
                    </a:lnTo>
                    <a:lnTo>
                      <a:pt x="318" y="228"/>
                    </a:lnTo>
                    <a:lnTo>
                      <a:pt x="312" y="240"/>
                    </a:lnTo>
                    <a:lnTo>
                      <a:pt x="306" y="240"/>
                    </a:lnTo>
                    <a:lnTo>
                      <a:pt x="306" y="246"/>
                    </a:lnTo>
                    <a:lnTo>
                      <a:pt x="312" y="258"/>
                    </a:lnTo>
                    <a:lnTo>
                      <a:pt x="318" y="264"/>
                    </a:lnTo>
                    <a:lnTo>
                      <a:pt x="324" y="276"/>
                    </a:lnTo>
                    <a:lnTo>
                      <a:pt x="324" y="288"/>
                    </a:lnTo>
                    <a:lnTo>
                      <a:pt x="318" y="288"/>
                    </a:lnTo>
                    <a:lnTo>
                      <a:pt x="312" y="288"/>
                    </a:lnTo>
                    <a:lnTo>
                      <a:pt x="306" y="294"/>
                    </a:lnTo>
                    <a:lnTo>
                      <a:pt x="306" y="300"/>
                    </a:lnTo>
                    <a:lnTo>
                      <a:pt x="306" y="306"/>
                    </a:lnTo>
                    <a:lnTo>
                      <a:pt x="312" y="306"/>
                    </a:lnTo>
                    <a:lnTo>
                      <a:pt x="318" y="312"/>
                    </a:lnTo>
                    <a:lnTo>
                      <a:pt x="318" y="318"/>
                    </a:lnTo>
                    <a:lnTo>
                      <a:pt x="318" y="324"/>
                    </a:lnTo>
                    <a:lnTo>
                      <a:pt x="312" y="324"/>
                    </a:lnTo>
                    <a:lnTo>
                      <a:pt x="306" y="330"/>
                    </a:lnTo>
                    <a:lnTo>
                      <a:pt x="294" y="336"/>
                    </a:lnTo>
                    <a:lnTo>
                      <a:pt x="288" y="342"/>
                    </a:lnTo>
                    <a:lnTo>
                      <a:pt x="282" y="342"/>
                    </a:lnTo>
                    <a:lnTo>
                      <a:pt x="276" y="336"/>
                    </a:lnTo>
                    <a:lnTo>
                      <a:pt x="270" y="336"/>
                    </a:lnTo>
                    <a:lnTo>
                      <a:pt x="264" y="336"/>
                    </a:lnTo>
                    <a:lnTo>
                      <a:pt x="258" y="330"/>
                    </a:lnTo>
                    <a:lnTo>
                      <a:pt x="252" y="324"/>
                    </a:lnTo>
                    <a:lnTo>
                      <a:pt x="246" y="324"/>
                    </a:lnTo>
                    <a:lnTo>
                      <a:pt x="240" y="324"/>
                    </a:lnTo>
                    <a:lnTo>
                      <a:pt x="234" y="318"/>
                    </a:lnTo>
                    <a:lnTo>
                      <a:pt x="234" y="312"/>
                    </a:lnTo>
                    <a:lnTo>
                      <a:pt x="240" y="312"/>
                    </a:lnTo>
                    <a:lnTo>
                      <a:pt x="246" y="300"/>
                    </a:lnTo>
                    <a:lnTo>
                      <a:pt x="246" y="288"/>
                    </a:lnTo>
                    <a:lnTo>
                      <a:pt x="246" y="282"/>
                    </a:lnTo>
                    <a:lnTo>
                      <a:pt x="246" y="270"/>
                    </a:lnTo>
                    <a:lnTo>
                      <a:pt x="246" y="264"/>
                    </a:lnTo>
                    <a:lnTo>
                      <a:pt x="246" y="258"/>
                    </a:lnTo>
                    <a:lnTo>
                      <a:pt x="240" y="258"/>
                    </a:lnTo>
                    <a:lnTo>
                      <a:pt x="234" y="258"/>
                    </a:lnTo>
                    <a:lnTo>
                      <a:pt x="228" y="258"/>
                    </a:lnTo>
                    <a:lnTo>
                      <a:pt x="222" y="252"/>
                    </a:lnTo>
                    <a:lnTo>
                      <a:pt x="222" y="240"/>
                    </a:lnTo>
                    <a:lnTo>
                      <a:pt x="216" y="234"/>
                    </a:lnTo>
                    <a:lnTo>
                      <a:pt x="210" y="228"/>
                    </a:lnTo>
                    <a:lnTo>
                      <a:pt x="216" y="222"/>
                    </a:lnTo>
                    <a:lnTo>
                      <a:pt x="216" y="216"/>
                    </a:lnTo>
                    <a:lnTo>
                      <a:pt x="222" y="210"/>
                    </a:lnTo>
                    <a:lnTo>
                      <a:pt x="222" y="204"/>
                    </a:lnTo>
                    <a:lnTo>
                      <a:pt x="216" y="204"/>
                    </a:lnTo>
                    <a:lnTo>
                      <a:pt x="210" y="204"/>
                    </a:lnTo>
                    <a:lnTo>
                      <a:pt x="204" y="198"/>
                    </a:lnTo>
                    <a:lnTo>
                      <a:pt x="198" y="192"/>
                    </a:lnTo>
                    <a:lnTo>
                      <a:pt x="192" y="192"/>
                    </a:lnTo>
                    <a:lnTo>
                      <a:pt x="180" y="186"/>
                    </a:lnTo>
                    <a:lnTo>
                      <a:pt x="174" y="186"/>
                    </a:lnTo>
                    <a:lnTo>
                      <a:pt x="168" y="180"/>
                    </a:lnTo>
                    <a:lnTo>
                      <a:pt x="168" y="174"/>
                    </a:lnTo>
                    <a:lnTo>
                      <a:pt x="162" y="168"/>
                    </a:lnTo>
                    <a:lnTo>
                      <a:pt x="156" y="168"/>
                    </a:lnTo>
                    <a:lnTo>
                      <a:pt x="150" y="168"/>
                    </a:lnTo>
                    <a:lnTo>
                      <a:pt x="144" y="168"/>
                    </a:lnTo>
                    <a:lnTo>
                      <a:pt x="138" y="168"/>
                    </a:lnTo>
                    <a:lnTo>
                      <a:pt x="138" y="162"/>
                    </a:lnTo>
                    <a:lnTo>
                      <a:pt x="132" y="156"/>
                    </a:lnTo>
                    <a:lnTo>
                      <a:pt x="132" y="150"/>
                    </a:lnTo>
                    <a:lnTo>
                      <a:pt x="138" y="150"/>
                    </a:lnTo>
                    <a:lnTo>
                      <a:pt x="138" y="144"/>
                    </a:lnTo>
                    <a:lnTo>
                      <a:pt x="138" y="132"/>
                    </a:lnTo>
                    <a:lnTo>
                      <a:pt x="132" y="126"/>
                    </a:lnTo>
                    <a:lnTo>
                      <a:pt x="126" y="114"/>
                    </a:lnTo>
                    <a:lnTo>
                      <a:pt x="120" y="114"/>
                    </a:lnTo>
                    <a:lnTo>
                      <a:pt x="108" y="108"/>
                    </a:lnTo>
                    <a:lnTo>
                      <a:pt x="96" y="108"/>
                    </a:lnTo>
                    <a:lnTo>
                      <a:pt x="90" y="102"/>
                    </a:lnTo>
                    <a:lnTo>
                      <a:pt x="84" y="108"/>
                    </a:lnTo>
                    <a:lnTo>
                      <a:pt x="84" y="114"/>
                    </a:lnTo>
                    <a:lnTo>
                      <a:pt x="78" y="120"/>
                    </a:lnTo>
                    <a:lnTo>
                      <a:pt x="72" y="126"/>
                    </a:lnTo>
                    <a:lnTo>
                      <a:pt x="60" y="126"/>
                    </a:lnTo>
                    <a:lnTo>
                      <a:pt x="60" y="120"/>
                    </a:lnTo>
                    <a:lnTo>
                      <a:pt x="54" y="120"/>
                    </a:lnTo>
                    <a:lnTo>
                      <a:pt x="48" y="126"/>
                    </a:lnTo>
                    <a:lnTo>
                      <a:pt x="42" y="132"/>
                    </a:lnTo>
                    <a:lnTo>
                      <a:pt x="42" y="138"/>
                    </a:lnTo>
                    <a:lnTo>
                      <a:pt x="48" y="144"/>
                    </a:lnTo>
                    <a:lnTo>
                      <a:pt x="48" y="156"/>
                    </a:lnTo>
                    <a:lnTo>
                      <a:pt x="36" y="162"/>
                    </a:lnTo>
                    <a:lnTo>
                      <a:pt x="30" y="168"/>
                    </a:lnTo>
                    <a:lnTo>
                      <a:pt x="30" y="150"/>
                    </a:lnTo>
                    <a:lnTo>
                      <a:pt x="18" y="150"/>
                    </a:lnTo>
                    <a:lnTo>
                      <a:pt x="12" y="126"/>
                    </a:lnTo>
                    <a:lnTo>
                      <a:pt x="12" y="120"/>
                    </a:lnTo>
                    <a:lnTo>
                      <a:pt x="6" y="114"/>
                    </a:lnTo>
                    <a:lnTo>
                      <a:pt x="6" y="108"/>
                    </a:lnTo>
                    <a:lnTo>
                      <a:pt x="6" y="102"/>
                    </a:lnTo>
                    <a:lnTo>
                      <a:pt x="0" y="96"/>
                    </a:lnTo>
                    <a:lnTo>
                      <a:pt x="6" y="9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8" name="Freeform 812">
                <a:extLst>
                  <a:ext uri="{FF2B5EF4-FFF2-40B4-BE49-F238E27FC236}">
                    <a16:creationId xmlns:a16="http://schemas.microsoft.com/office/drawing/2014/main" xmlns="" id="{7388D845-55C4-D242-8E10-97966292640D}"/>
                  </a:ext>
                </a:extLst>
              </p:cNvPr>
              <p:cNvSpPr>
                <a:spLocks/>
              </p:cNvSpPr>
              <p:nvPr/>
            </p:nvSpPr>
            <p:spPr bwMode="auto">
              <a:xfrm>
                <a:off x="5499100" y="3233738"/>
                <a:ext cx="400050" cy="485775"/>
              </a:xfrm>
              <a:custGeom>
                <a:avLst/>
                <a:gdLst/>
                <a:ahLst/>
                <a:cxnLst>
                  <a:cxn ang="0">
                    <a:pos x="6" y="72"/>
                  </a:cxn>
                  <a:cxn ang="0">
                    <a:pos x="18" y="60"/>
                  </a:cxn>
                  <a:cxn ang="0">
                    <a:pos x="42" y="48"/>
                  </a:cxn>
                  <a:cxn ang="0">
                    <a:pos x="60" y="48"/>
                  </a:cxn>
                  <a:cxn ang="0">
                    <a:pos x="66" y="48"/>
                  </a:cxn>
                  <a:cxn ang="0">
                    <a:pos x="66" y="42"/>
                  </a:cxn>
                  <a:cxn ang="0">
                    <a:pos x="60" y="36"/>
                  </a:cxn>
                  <a:cxn ang="0">
                    <a:pos x="66" y="36"/>
                  </a:cxn>
                  <a:cxn ang="0">
                    <a:pos x="72" y="30"/>
                  </a:cxn>
                  <a:cxn ang="0">
                    <a:pos x="84" y="30"/>
                  </a:cxn>
                  <a:cxn ang="0">
                    <a:pos x="90" y="24"/>
                  </a:cxn>
                  <a:cxn ang="0">
                    <a:pos x="96" y="18"/>
                  </a:cxn>
                  <a:cxn ang="0">
                    <a:pos x="96" y="12"/>
                  </a:cxn>
                  <a:cxn ang="0">
                    <a:pos x="102" y="6"/>
                  </a:cxn>
                  <a:cxn ang="0">
                    <a:pos x="108" y="12"/>
                  </a:cxn>
                  <a:cxn ang="0">
                    <a:pos x="108" y="18"/>
                  </a:cxn>
                  <a:cxn ang="0">
                    <a:pos x="114" y="18"/>
                  </a:cxn>
                  <a:cxn ang="0">
                    <a:pos x="120" y="12"/>
                  </a:cxn>
                  <a:cxn ang="0">
                    <a:pos x="120" y="6"/>
                  </a:cxn>
                  <a:cxn ang="0">
                    <a:pos x="120" y="0"/>
                  </a:cxn>
                  <a:cxn ang="0">
                    <a:pos x="126" y="0"/>
                  </a:cxn>
                  <a:cxn ang="0">
                    <a:pos x="132" y="0"/>
                  </a:cxn>
                  <a:cxn ang="0">
                    <a:pos x="132" y="6"/>
                  </a:cxn>
                  <a:cxn ang="0">
                    <a:pos x="132" y="12"/>
                  </a:cxn>
                  <a:cxn ang="0">
                    <a:pos x="126" y="18"/>
                  </a:cxn>
                  <a:cxn ang="0">
                    <a:pos x="132" y="24"/>
                  </a:cxn>
                  <a:cxn ang="0">
                    <a:pos x="138" y="30"/>
                  </a:cxn>
                  <a:cxn ang="0">
                    <a:pos x="144" y="36"/>
                  </a:cxn>
                  <a:cxn ang="0">
                    <a:pos x="228" y="102"/>
                  </a:cxn>
                  <a:cxn ang="0">
                    <a:pos x="234" y="108"/>
                  </a:cxn>
                  <a:cxn ang="0">
                    <a:pos x="240" y="108"/>
                  </a:cxn>
                  <a:cxn ang="0">
                    <a:pos x="246" y="108"/>
                  </a:cxn>
                  <a:cxn ang="0">
                    <a:pos x="252" y="114"/>
                  </a:cxn>
                  <a:cxn ang="0">
                    <a:pos x="222" y="234"/>
                  </a:cxn>
                  <a:cxn ang="0">
                    <a:pos x="186" y="216"/>
                  </a:cxn>
                  <a:cxn ang="0">
                    <a:pos x="90" y="306"/>
                  </a:cxn>
                  <a:cxn ang="0">
                    <a:pos x="84" y="294"/>
                  </a:cxn>
                  <a:cxn ang="0">
                    <a:pos x="84" y="282"/>
                  </a:cxn>
                  <a:cxn ang="0">
                    <a:pos x="84" y="276"/>
                  </a:cxn>
                  <a:cxn ang="0">
                    <a:pos x="84" y="270"/>
                  </a:cxn>
                  <a:cxn ang="0">
                    <a:pos x="96" y="258"/>
                  </a:cxn>
                  <a:cxn ang="0">
                    <a:pos x="84" y="216"/>
                  </a:cxn>
                  <a:cxn ang="0">
                    <a:pos x="66" y="204"/>
                  </a:cxn>
                  <a:cxn ang="0">
                    <a:pos x="42" y="192"/>
                  </a:cxn>
                  <a:cxn ang="0">
                    <a:pos x="18" y="180"/>
                  </a:cxn>
                  <a:cxn ang="0">
                    <a:pos x="12" y="174"/>
                  </a:cxn>
                  <a:cxn ang="0">
                    <a:pos x="6" y="162"/>
                  </a:cxn>
                  <a:cxn ang="0">
                    <a:pos x="0" y="150"/>
                  </a:cxn>
                  <a:cxn ang="0">
                    <a:pos x="0" y="132"/>
                  </a:cxn>
                  <a:cxn ang="0">
                    <a:pos x="0" y="108"/>
                  </a:cxn>
                  <a:cxn ang="0">
                    <a:pos x="0" y="84"/>
                  </a:cxn>
                  <a:cxn ang="0">
                    <a:pos x="6" y="72"/>
                  </a:cxn>
                </a:cxnLst>
                <a:rect l="0" t="0" r="r" b="b"/>
                <a:pathLst>
                  <a:path w="252" h="306">
                    <a:moveTo>
                      <a:pt x="6" y="72"/>
                    </a:moveTo>
                    <a:lnTo>
                      <a:pt x="18" y="60"/>
                    </a:lnTo>
                    <a:lnTo>
                      <a:pt x="42" y="48"/>
                    </a:lnTo>
                    <a:lnTo>
                      <a:pt x="60" y="48"/>
                    </a:lnTo>
                    <a:lnTo>
                      <a:pt x="66" y="48"/>
                    </a:lnTo>
                    <a:lnTo>
                      <a:pt x="66" y="42"/>
                    </a:lnTo>
                    <a:lnTo>
                      <a:pt x="60" y="36"/>
                    </a:lnTo>
                    <a:lnTo>
                      <a:pt x="66" y="36"/>
                    </a:lnTo>
                    <a:lnTo>
                      <a:pt x="72" y="30"/>
                    </a:lnTo>
                    <a:lnTo>
                      <a:pt x="84" y="30"/>
                    </a:lnTo>
                    <a:lnTo>
                      <a:pt x="90" y="24"/>
                    </a:lnTo>
                    <a:lnTo>
                      <a:pt x="96" y="18"/>
                    </a:lnTo>
                    <a:lnTo>
                      <a:pt x="96" y="12"/>
                    </a:lnTo>
                    <a:lnTo>
                      <a:pt x="102" y="6"/>
                    </a:lnTo>
                    <a:lnTo>
                      <a:pt x="108" y="12"/>
                    </a:lnTo>
                    <a:lnTo>
                      <a:pt x="108" y="18"/>
                    </a:lnTo>
                    <a:lnTo>
                      <a:pt x="114" y="18"/>
                    </a:lnTo>
                    <a:lnTo>
                      <a:pt x="120" y="12"/>
                    </a:lnTo>
                    <a:lnTo>
                      <a:pt x="120" y="6"/>
                    </a:lnTo>
                    <a:lnTo>
                      <a:pt x="120" y="0"/>
                    </a:lnTo>
                    <a:lnTo>
                      <a:pt x="126" y="0"/>
                    </a:lnTo>
                    <a:lnTo>
                      <a:pt x="132" y="0"/>
                    </a:lnTo>
                    <a:lnTo>
                      <a:pt x="132" y="6"/>
                    </a:lnTo>
                    <a:lnTo>
                      <a:pt x="132" y="12"/>
                    </a:lnTo>
                    <a:lnTo>
                      <a:pt x="126" y="18"/>
                    </a:lnTo>
                    <a:lnTo>
                      <a:pt x="132" y="24"/>
                    </a:lnTo>
                    <a:lnTo>
                      <a:pt x="138" y="30"/>
                    </a:lnTo>
                    <a:lnTo>
                      <a:pt x="144" y="36"/>
                    </a:lnTo>
                    <a:lnTo>
                      <a:pt x="228" y="102"/>
                    </a:lnTo>
                    <a:lnTo>
                      <a:pt x="234" y="108"/>
                    </a:lnTo>
                    <a:lnTo>
                      <a:pt x="240" y="108"/>
                    </a:lnTo>
                    <a:lnTo>
                      <a:pt x="246" y="108"/>
                    </a:lnTo>
                    <a:lnTo>
                      <a:pt x="252" y="114"/>
                    </a:lnTo>
                    <a:lnTo>
                      <a:pt x="222" y="234"/>
                    </a:lnTo>
                    <a:lnTo>
                      <a:pt x="186" y="216"/>
                    </a:lnTo>
                    <a:lnTo>
                      <a:pt x="90" y="306"/>
                    </a:lnTo>
                    <a:lnTo>
                      <a:pt x="84" y="294"/>
                    </a:lnTo>
                    <a:lnTo>
                      <a:pt x="84" y="282"/>
                    </a:lnTo>
                    <a:lnTo>
                      <a:pt x="84" y="276"/>
                    </a:lnTo>
                    <a:lnTo>
                      <a:pt x="84" y="270"/>
                    </a:lnTo>
                    <a:lnTo>
                      <a:pt x="96" y="258"/>
                    </a:lnTo>
                    <a:lnTo>
                      <a:pt x="84" y="216"/>
                    </a:lnTo>
                    <a:lnTo>
                      <a:pt x="66" y="204"/>
                    </a:lnTo>
                    <a:lnTo>
                      <a:pt x="42" y="192"/>
                    </a:lnTo>
                    <a:lnTo>
                      <a:pt x="18" y="180"/>
                    </a:lnTo>
                    <a:lnTo>
                      <a:pt x="12" y="174"/>
                    </a:lnTo>
                    <a:lnTo>
                      <a:pt x="6" y="162"/>
                    </a:lnTo>
                    <a:lnTo>
                      <a:pt x="0" y="150"/>
                    </a:lnTo>
                    <a:lnTo>
                      <a:pt x="0" y="132"/>
                    </a:lnTo>
                    <a:lnTo>
                      <a:pt x="0" y="108"/>
                    </a:lnTo>
                    <a:lnTo>
                      <a:pt x="0" y="84"/>
                    </a:lnTo>
                    <a:lnTo>
                      <a:pt x="6" y="72"/>
                    </a:lnTo>
                    <a:close/>
                  </a:path>
                </a:pathLst>
              </a:custGeom>
              <a:solidFill>
                <a:schemeClr val="accent4"/>
              </a:solid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69" name="Freeform 813">
                <a:extLst>
                  <a:ext uri="{FF2B5EF4-FFF2-40B4-BE49-F238E27FC236}">
                    <a16:creationId xmlns:a16="http://schemas.microsoft.com/office/drawing/2014/main" xmlns="" id="{2D7737C9-D4DC-DF4A-8E1E-C903A30D5C5E}"/>
                  </a:ext>
                </a:extLst>
              </p:cNvPr>
              <p:cNvSpPr>
                <a:spLocks/>
              </p:cNvSpPr>
              <p:nvPr/>
            </p:nvSpPr>
            <p:spPr bwMode="auto">
              <a:xfrm>
                <a:off x="5603875" y="4052888"/>
                <a:ext cx="533400" cy="447675"/>
              </a:xfrm>
              <a:custGeom>
                <a:avLst/>
                <a:gdLst/>
                <a:ahLst/>
                <a:cxnLst>
                  <a:cxn ang="0">
                    <a:pos x="252" y="0"/>
                  </a:cxn>
                  <a:cxn ang="0">
                    <a:pos x="270" y="6"/>
                  </a:cxn>
                  <a:cxn ang="0">
                    <a:pos x="276" y="12"/>
                  </a:cxn>
                  <a:cxn ang="0">
                    <a:pos x="288" y="6"/>
                  </a:cxn>
                  <a:cxn ang="0">
                    <a:pos x="288" y="12"/>
                  </a:cxn>
                  <a:cxn ang="0">
                    <a:pos x="288" y="24"/>
                  </a:cxn>
                  <a:cxn ang="0">
                    <a:pos x="282" y="36"/>
                  </a:cxn>
                  <a:cxn ang="0">
                    <a:pos x="276" y="42"/>
                  </a:cxn>
                  <a:cxn ang="0">
                    <a:pos x="270" y="48"/>
                  </a:cxn>
                  <a:cxn ang="0">
                    <a:pos x="270" y="54"/>
                  </a:cxn>
                  <a:cxn ang="0">
                    <a:pos x="276" y="60"/>
                  </a:cxn>
                  <a:cxn ang="0">
                    <a:pos x="276" y="72"/>
                  </a:cxn>
                  <a:cxn ang="0">
                    <a:pos x="276" y="78"/>
                  </a:cxn>
                  <a:cxn ang="0">
                    <a:pos x="270" y="84"/>
                  </a:cxn>
                  <a:cxn ang="0">
                    <a:pos x="264" y="96"/>
                  </a:cxn>
                  <a:cxn ang="0">
                    <a:pos x="252" y="114"/>
                  </a:cxn>
                  <a:cxn ang="0">
                    <a:pos x="252" y="126"/>
                  </a:cxn>
                  <a:cxn ang="0">
                    <a:pos x="252" y="132"/>
                  </a:cxn>
                  <a:cxn ang="0">
                    <a:pos x="258" y="138"/>
                  </a:cxn>
                  <a:cxn ang="0">
                    <a:pos x="264" y="138"/>
                  </a:cxn>
                  <a:cxn ang="0">
                    <a:pos x="270" y="144"/>
                  </a:cxn>
                  <a:cxn ang="0">
                    <a:pos x="276" y="150"/>
                  </a:cxn>
                  <a:cxn ang="0">
                    <a:pos x="276" y="162"/>
                  </a:cxn>
                  <a:cxn ang="0">
                    <a:pos x="276" y="174"/>
                  </a:cxn>
                  <a:cxn ang="0">
                    <a:pos x="276" y="192"/>
                  </a:cxn>
                  <a:cxn ang="0">
                    <a:pos x="288" y="216"/>
                  </a:cxn>
                  <a:cxn ang="0">
                    <a:pos x="294" y="234"/>
                  </a:cxn>
                  <a:cxn ang="0">
                    <a:pos x="306" y="246"/>
                  </a:cxn>
                  <a:cxn ang="0">
                    <a:pos x="318" y="252"/>
                  </a:cxn>
                  <a:cxn ang="0">
                    <a:pos x="330" y="264"/>
                  </a:cxn>
                  <a:cxn ang="0">
                    <a:pos x="336" y="282"/>
                  </a:cxn>
                  <a:cxn ang="0">
                    <a:pos x="0" y="282"/>
                  </a:cxn>
                  <a:cxn ang="0">
                    <a:pos x="60" y="174"/>
                  </a:cxn>
                  <a:cxn ang="0">
                    <a:pos x="60" y="168"/>
                  </a:cxn>
                  <a:cxn ang="0">
                    <a:pos x="60" y="156"/>
                  </a:cxn>
                  <a:cxn ang="0">
                    <a:pos x="66" y="156"/>
                  </a:cxn>
                  <a:cxn ang="0">
                    <a:pos x="72" y="150"/>
                  </a:cxn>
                  <a:cxn ang="0">
                    <a:pos x="84" y="150"/>
                  </a:cxn>
                  <a:cxn ang="0">
                    <a:pos x="90" y="144"/>
                  </a:cxn>
                  <a:cxn ang="0">
                    <a:pos x="84" y="132"/>
                  </a:cxn>
                  <a:cxn ang="0">
                    <a:pos x="90" y="126"/>
                  </a:cxn>
                  <a:cxn ang="0">
                    <a:pos x="102" y="120"/>
                  </a:cxn>
                  <a:cxn ang="0">
                    <a:pos x="108" y="120"/>
                  </a:cxn>
                  <a:cxn ang="0">
                    <a:pos x="114" y="114"/>
                  </a:cxn>
                  <a:cxn ang="0">
                    <a:pos x="114" y="108"/>
                  </a:cxn>
                  <a:cxn ang="0">
                    <a:pos x="114" y="102"/>
                  </a:cxn>
                  <a:cxn ang="0">
                    <a:pos x="114" y="90"/>
                  </a:cxn>
                  <a:cxn ang="0">
                    <a:pos x="108" y="78"/>
                  </a:cxn>
                  <a:cxn ang="0">
                    <a:pos x="114" y="72"/>
                  </a:cxn>
                  <a:cxn ang="0">
                    <a:pos x="126" y="66"/>
                  </a:cxn>
                  <a:cxn ang="0">
                    <a:pos x="162" y="42"/>
                  </a:cxn>
                  <a:cxn ang="0">
                    <a:pos x="216" y="12"/>
                  </a:cxn>
                  <a:cxn ang="0">
                    <a:pos x="234" y="6"/>
                  </a:cxn>
                  <a:cxn ang="0">
                    <a:pos x="252" y="0"/>
                  </a:cxn>
                </a:cxnLst>
                <a:rect l="0" t="0" r="r" b="b"/>
                <a:pathLst>
                  <a:path w="336" h="282">
                    <a:moveTo>
                      <a:pt x="252" y="0"/>
                    </a:moveTo>
                    <a:lnTo>
                      <a:pt x="270" y="6"/>
                    </a:lnTo>
                    <a:lnTo>
                      <a:pt x="276" y="12"/>
                    </a:lnTo>
                    <a:lnTo>
                      <a:pt x="288" y="6"/>
                    </a:lnTo>
                    <a:lnTo>
                      <a:pt x="288" y="12"/>
                    </a:lnTo>
                    <a:lnTo>
                      <a:pt x="288" y="24"/>
                    </a:lnTo>
                    <a:lnTo>
                      <a:pt x="282" y="36"/>
                    </a:lnTo>
                    <a:lnTo>
                      <a:pt x="276" y="42"/>
                    </a:lnTo>
                    <a:lnTo>
                      <a:pt x="270" y="48"/>
                    </a:lnTo>
                    <a:lnTo>
                      <a:pt x="270" y="54"/>
                    </a:lnTo>
                    <a:lnTo>
                      <a:pt x="276" y="60"/>
                    </a:lnTo>
                    <a:lnTo>
                      <a:pt x="276" y="72"/>
                    </a:lnTo>
                    <a:lnTo>
                      <a:pt x="276" y="78"/>
                    </a:lnTo>
                    <a:lnTo>
                      <a:pt x="270" y="84"/>
                    </a:lnTo>
                    <a:lnTo>
                      <a:pt x="264" y="96"/>
                    </a:lnTo>
                    <a:lnTo>
                      <a:pt x="252" y="114"/>
                    </a:lnTo>
                    <a:lnTo>
                      <a:pt x="252" y="126"/>
                    </a:lnTo>
                    <a:lnTo>
                      <a:pt x="252" y="132"/>
                    </a:lnTo>
                    <a:lnTo>
                      <a:pt x="258" y="138"/>
                    </a:lnTo>
                    <a:lnTo>
                      <a:pt x="264" y="138"/>
                    </a:lnTo>
                    <a:lnTo>
                      <a:pt x="270" y="144"/>
                    </a:lnTo>
                    <a:lnTo>
                      <a:pt x="276" y="150"/>
                    </a:lnTo>
                    <a:lnTo>
                      <a:pt x="276" y="162"/>
                    </a:lnTo>
                    <a:lnTo>
                      <a:pt x="276" y="174"/>
                    </a:lnTo>
                    <a:lnTo>
                      <a:pt x="276" y="192"/>
                    </a:lnTo>
                    <a:lnTo>
                      <a:pt x="288" y="216"/>
                    </a:lnTo>
                    <a:lnTo>
                      <a:pt x="294" y="234"/>
                    </a:lnTo>
                    <a:lnTo>
                      <a:pt x="306" y="246"/>
                    </a:lnTo>
                    <a:lnTo>
                      <a:pt x="318" y="252"/>
                    </a:lnTo>
                    <a:lnTo>
                      <a:pt x="330" y="264"/>
                    </a:lnTo>
                    <a:lnTo>
                      <a:pt x="336" y="282"/>
                    </a:lnTo>
                    <a:lnTo>
                      <a:pt x="0" y="282"/>
                    </a:lnTo>
                    <a:lnTo>
                      <a:pt x="60" y="174"/>
                    </a:lnTo>
                    <a:lnTo>
                      <a:pt x="60" y="168"/>
                    </a:lnTo>
                    <a:lnTo>
                      <a:pt x="60" y="156"/>
                    </a:lnTo>
                    <a:lnTo>
                      <a:pt x="66" y="156"/>
                    </a:lnTo>
                    <a:lnTo>
                      <a:pt x="72" y="150"/>
                    </a:lnTo>
                    <a:lnTo>
                      <a:pt x="84" y="150"/>
                    </a:lnTo>
                    <a:lnTo>
                      <a:pt x="90" y="144"/>
                    </a:lnTo>
                    <a:lnTo>
                      <a:pt x="84" y="132"/>
                    </a:lnTo>
                    <a:lnTo>
                      <a:pt x="90" y="126"/>
                    </a:lnTo>
                    <a:lnTo>
                      <a:pt x="102" y="120"/>
                    </a:lnTo>
                    <a:lnTo>
                      <a:pt x="108" y="120"/>
                    </a:lnTo>
                    <a:lnTo>
                      <a:pt x="114" y="114"/>
                    </a:lnTo>
                    <a:lnTo>
                      <a:pt x="114" y="108"/>
                    </a:lnTo>
                    <a:lnTo>
                      <a:pt x="114" y="102"/>
                    </a:lnTo>
                    <a:lnTo>
                      <a:pt x="114" y="90"/>
                    </a:lnTo>
                    <a:lnTo>
                      <a:pt x="108" y="78"/>
                    </a:lnTo>
                    <a:lnTo>
                      <a:pt x="114" y="72"/>
                    </a:lnTo>
                    <a:lnTo>
                      <a:pt x="126" y="66"/>
                    </a:lnTo>
                    <a:lnTo>
                      <a:pt x="162" y="42"/>
                    </a:lnTo>
                    <a:lnTo>
                      <a:pt x="216" y="12"/>
                    </a:lnTo>
                    <a:lnTo>
                      <a:pt x="234" y="6"/>
                    </a:lnTo>
                    <a:lnTo>
                      <a:pt x="252" y="0"/>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0" name="Freeform 815">
                <a:extLst>
                  <a:ext uri="{FF2B5EF4-FFF2-40B4-BE49-F238E27FC236}">
                    <a16:creationId xmlns:a16="http://schemas.microsoft.com/office/drawing/2014/main" xmlns="" id="{396550C2-A89C-EB4B-A917-16BA70CC8918}"/>
                  </a:ext>
                </a:extLst>
              </p:cNvPr>
              <p:cNvSpPr>
                <a:spLocks/>
              </p:cNvSpPr>
              <p:nvPr/>
            </p:nvSpPr>
            <p:spPr bwMode="auto">
              <a:xfrm>
                <a:off x="6261100" y="3919538"/>
                <a:ext cx="514350" cy="447675"/>
              </a:xfrm>
              <a:custGeom>
                <a:avLst/>
                <a:gdLst/>
                <a:ahLst/>
                <a:cxnLst>
                  <a:cxn ang="0">
                    <a:pos x="294" y="72"/>
                  </a:cxn>
                  <a:cxn ang="0">
                    <a:pos x="276" y="72"/>
                  </a:cxn>
                  <a:cxn ang="0">
                    <a:pos x="264" y="60"/>
                  </a:cxn>
                  <a:cxn ang="0">
                    <a:pos x="252" y="54"/>
                  </a:cxn>
                  <a:cxn ang="0">
                    <a:pos x="240" y="48"/>
                  </a:cxn>
                  <a:cxn ang="0">
                    <a:pos x="228" y="42"/>
                  </a:cxn>
                  <a:cxn ang="0">
                    <a:pos x="216" y="36"/>
                  </a:cxn>
                  <a:cxn ang="0">
                    <a:pos x="210" y="18"/>
                  </a:cxn>
                  <a:cxn ang="0">
                    <a:pos x="192" y="12"/>
                  </a:cxn>
                  <a:cxn ang="0">
                    <a:pos x="168" y="18"/>
                  </a:cxn>
                  <a:cxn ang="0">
                    <a:pos x="162" y="24"/>
                  </a:cxn>
                  <a:cxn ang="0">
                    <a:pos x="162" y="12"/>
                  </a:cxn>
                  <a:cxn ang="0">
                    <a:pos x="138" y="0"/>
                  </a:cxn>
                  <a:cxn ang="0">
                    <a:pos x="120" y="12"/>
                  </a:cxn>
                  <a:cxn ang="0">
                    <a:pos x="102" y="18"/>
                  </a:cxn>
                  <a:cxn ang="0">
                    <a:pos x="96" y="30"/>
                  </a:cxn>
                  <a:cxn ang="0">
                    <a:pos x="96" y="42"/>
                  </a:cxn>
                  <a:cxn ang="0">
                    <a:pos x="96" y="54"/>
                  </a:cxn>
                  <a:cxn ang="0">
                    <a:pos x="78" y="60"/>
                  </a:cxn>
                  <a:cxn ang="0">
                    <a:pos x="66" y="60"/>
                  </a:cxn>
                  <a:cxn ang="0">
                    <a:pos x="42" y="54"/>
                  </a:cxn>
                  <a:cxn ang="0">
                    <a:pos x="24" y="60"/>
                  </a:cxn>
                  <a:cxn ang="0">
                    <a:pos x="0" y="84"/>
                  </a:cxn>
                  <a:cxn ang="0">
                    <a:pos x="0" y="102"/>
                  </a:cxn>
                  <a:cxn ang="0">
                    <a:pos x="6" y="120"/>
                  </a:cxn>
                  <a:cxn ang="0">
                    <a:pos x="12" y="132"/>
                  </a:cxn>
                  <a:cxn ang="0">
                    <a:pos x="18" y="144"/>
                  </a:cxn>
                  <a:cxn ang="0">
                    <a:pos x="18" y="156"/>
                  </a:cxn>
                  <a:cxn ang="0">
                    <a:pos x="42" y="180"/>
                  </a:cxn>
                  <a:cxn ang="0">
                    <a:pos x="60" y="198"/>
                  </a:cxn>
                  <a:cxn ang="0">
                    <a:pos x="72" y="204"/>
                  </a:cxn>
                  <a:cxn ang="0">
                    <a:pos x="72" y="216"/>
                  </a:cxn>
                  <a:cxn ang="0">
                    <a:pos x="84" y="234"/>
                  </a:cxn>
                  <a:cxn ang="0">
                    <a:pos x="84" y="252"/>
                  </a:cxn>
                  <a:cxn ang="0">
                    <a:pos x="138" y="276"/>
                  </a:cxn>
                  <a:cxn ang="0">
                    <a:pos x="144" y="264"/>
                  </a:cxn>
                  <a:cxn ang="0">
                    <a:pos x="156" y="264"/>
                  </a:cxn>
                  <a:cxn ang="0">
                    <a:pos x="168" y="252"/>
                  </a:cxn>
                  <a:cxn ang="0">
                    <a:pos x="162" y="246"/>
                  </a:cxn>
                  <a:cxn ang="0">
                    <a:pos x="180" y="234"/>
                  </a:cxn>
                  <a:cxn ang="0">
                    <a:pos x="180" y="222"/>
                  </a:cxn>
                  <a:cxn ang="0">
                    <a:pos x="186" y="204"/>
                  </a:cxn>
                  <a:cxn ang="0">
                    <a:pos x="192" y="192"/>
                  </a:cxn>
                  <a:cxn ang="0">
                    <a:pos x="210" y="198"/>
                  </a:cxn>
                  <a:cxn ang="0">
                    <a:pos x="222" y="192"/>
                  </a:cxn>
                  <a:cxn ang="0">
                    <a:pos x="228" y="174"/>
                  </a:cxn>
                  <a:cxn ang="0">
                    <a:pos x="252" y="150"/>
                  </a:cxn>
                  <a:cxn ang="0">
                    <a:pos x="264" y="144"/>
                  </a:cxn>
                  <a:cxn ang="0">
                    <a:pos x="276" y="138"/>
                  </a:cxn>
                  <a:cxn ang="0">
                    <a:pos x="282" y="126"/>
                  </a:cxn>
                  <a:cxn ang="0">
                    <a:pos x="306" y="114"/>
                  </a:cxn>
                  <a:cxn ang="0">
                    <a:pos x="318" y="102"/>
                  </a:cxn>
                  <a:cxn ang="0">
                    <a:pos x="324" y="90"/>
                  </a:cxn>
                  <a:cxn ang="0">
                    <a:pos x="312" y="84"/>
                  </a:cxn>
                  <a:cxn ang="0">
                    <a:pos x="306" y="72"/>
                  </a:cxn>
                </a:cxnLst>
                <a:rect l="0" t="0" r="r" b="b"/>
                <a:pathLst>
                  <a:path w="324" h="282">
                    <a:moveTo>
                      <a:pt x="306" y="72"/>
                    </a:moveTo>
                    <a:lnTo>
                      <a:pt x="294" y="72"/>
                    </a:lnTo>
                    <a:lnTo>
                      <a:pt x="288" y="72"/>
                    </a:lnTo>
                    <a:lnTo>
                      <a:pt x="276" y="72"/>
                    </a:lnTo>
                    <a:lnTo>
                      <a:pt x="270" y="60"/>
                    </a:lnTo>
                    <a:lnTo>
                      <a:pt x="264" y="60"/>
                    </a:lnTo>
                    <a:lnTo>
                      <a:pt x="258" y="60"/>
                    </a:lnTo>
                    <a:lnTo>
                      <a:pt x="252" y="54"/>
                    </a:lnTo>
                    <a:lnTo>
                      <a:pt x="246" y="54"/>
                    </a:lnTo>
                    <a:lnTo>
                      <a:pt x="240" y="48"/>
                    </a:lnTo>
                    <a:lnTo>
                      <a:pt x="234" y="42"/>
                    </a:lnTo>
                    <a:lnTo>
                      <a:pt x="228" y="42"/>
                    </a:lnTo>
                    <a:lnTo>
                      <a:pt x="222" y="42"/>
                    </a:lnTo>
                    <a:lnTo>
                      <a:pt x="216" y="36"/>
                    </a:lnTo>
                    <a:lnTo>
                      <a:pt x="216" y="24"/>
                    </a:lnTo>
                    <a:lnTo>
                      <a:pt x="210" y="18"/>
                    </a:lnTo>
                    <a:lnTo>
                      <a:pt x="204" y="12"/>
                    </a:lnTo>
                    <a:lnTo>
                      <a:pt x="192" y="12"/>
                    </a:lnTo>
                    <a:lnTo>
                      <a:pt x="180" y="12"/>
                    </a:lnTo>
                    <a:lnTo>
                      <a:pt x="168" y="18"/>
                    </a:lnTo>
                    <a:lnTo>
                      <a:pt x="168" y="24"/>
                    </a:lnTo>
                    <a:lnTo>
                      <a:pt x="162" y="24"/>
                    </a:lnTo>
                    <a:lnTo>
                      <a:pt x="156" y="18"/>
                    </a:lnTo>
                    <a:lnTo>
                      <a:pt x="162" y="12"/>
                    </a:lnTo>
                    <a:lnTo>
                      <a:pt x="156" y="6"/>
                    </a:lnTo>
                    <a:lnTo>
                      <a:pt x="138" y="0"/>
                    </a:lnTo>
                    <a:lnTo>
                      <a:pt x="132" y="0"/>
                    </a:lnTo>
                    <a:lnTo>
                      <a:pt x="120" y="12"/>
                    </a:lnTo>
                    <a:lnTo>
                      <a:pt x="108" y="12"/>
                    </a:lnTo>
                    <a:lnTo>
                      <a:pt x="102" y="18"/>
                    </a:lnTo>
                    <a:lnTo>
                      <a:pt x="96" y="24"/>
                    </a:lnTo>
                    <a:lnTo>
                      <a:pt x="96" y="30"/>
                    </a:lnTo>
                    <a:lnTo>
                      <a:pt x="96" y="36"/>
                    </a:lnTo>
                    <a:lnTo>
                      <a:pt x="96" y="42"/>
                    </a:lnTo>
                    <a:lnTo>
                      <a:pt x="96" y="48"/>
                    </a:lnTo>
                    <a:lnTo>
                      <a:pt x="96" y="54"/>
                    </a:lnTo>
                    <a:lnTo>
                      <a:pt x="90" y="60"/>
                    </a:lnTo>
                    <a:lnTo>
                      <a:pt x="78" y="60"/>
                    </a:lnTo>
                    <a:lnTo>
                      <a:pt x="72" y="60"/>
                    </a:lnTo>
                    <a:lnTo>
                      <a:pt x="66" y="60"/>
                    </a:lnTo>
                    <a:lnTo>
                      <a:pt x="48" y="54"/>
                    </a:lnTo>
                    <a:lnTo>
                      <a:pt x="42" y="54"/>
                    </a:lnTo>
                    <a:lnTo>
                      <a:pt x="36" y="54"/>
                    </a:lnTo>
                    <a:lnTo>
                      <a:pt x="24" y="60"/>
                    </a:lnTo>
                    <a:lnTo>
                      <a:pt x="12" y="66"/>
                    </a:lnTo>
                    <a:lnTo>
                      <a:pt x="0" y="84"/>
                    </a:lnTo>
                    <a:lnTo>
                      <a:pt x="0" y="90"/>
                    </a:lnTo>
                    <a:lnTo>
                      <a:pt x="0" y="102"/>
                    </a:lnTo>
                    <a:lnTo>
                      <a:pt x="6" y="108"/>
                    </a:lnTo>
                    <a:lnTo>
                      <a:pt x="6" y="120"/>
                    </a:lnTo>
                    <a:lnTo>
                      <a:pt x="12" y="126"/>
                    </a:lnTo>
                    <a:lnTo>
                      <a:pt x="12" y="132"/>
                    </a:lnTo>
                    <a:lnTo>
                      <a:pt x="18" y="138"/>
                    </a:lnTo>
                    <a:lnTo>
                      <a:pt x="18" y="144"/>
                    </a:lnTo>
                    <a:lnTo>
                      <a:pt x="18" y="150"/>
                    </a:lnTo>
                    <a:lnTo>
                      <a:pt x="18" y="156"/>
                    </a:lnTo>
                    <a:lnTo>
                      <a:pt x="30" y="168"/>
                    </a:lnTo>
                    <a:lnTo>
                      <a:pt x="42" y="180"/>
                    </a:lnTo>
                    <a:lnTo>
                      <a:pt x="48" y="192"/>
                    </a:lnTo>
                    <a:lnTo>
                      <a:pt x="60" y="198"/>
                    </a:lnTo>
                    <a:lnTo>
                      <a:pt x="66" y="198"/>
                    </a:lnTo>
                    <a:lnTo>
                      <a:pt x="72" y="204"/>
                    </a:lnTo>
                    <a:lnTo>
                      <a:pt x="72" y="210"/>
                    </a:lnTo>
                    <a:lnTo>
                      <a:pt x="72" y="216"/>
                    </a:lnTo>
                    <a:lnTo>
                      <a:pt x="78" y="228"/>
                    </a:lnTo>
                    <a:lnTo>
                      <a:pt x="84" y="234"/>
                    </a:lnTo>
                    <a:lnTo>
                      <a:pt x="84" y="246"/>
                    </a:lnTo>
                    <a:lnTo>
                      <a:pt x="84" y="252"/>
                    </a:lnTo>
                    <a:lnTo>
                      <a:pt x="138" y="282"/>
                    </a:lnTo>
                    <a:lnTo>
                      <a:pt x="138" y="276"/>
                    </a:lnTo>
                    <a:lnTo>
                      <a:pt x="138" y="270"/>
                    </a:lnTo>
                    <a:lnTo>
                      <a:pt x="144" y="264"/>
                    </a:lnTo>
                    <a:lnTo>
                      <a:pt x="150" y="264"/>
                    </a:lnTo>
                    <a:lnTo>
                      <a:pt x="156" y="264"/>
                    </a:lnTo>
                    <a:lnTo>
                      <a:pt x="162" y="264"/>
                    </a:lnTo>
                    <a:lnTo>
                      <a:pt x="168" y="252"/>
                    </a:lnTo>
                    <a:lnTo>
                      <a:pt x="168" y="246"/>
                    </a:lnTo>
                    <a:lnTo>
                      <a:pt x="162" y="246"/>
                    </a:lnTo>
                    <a:lnTo>
                      <a:pt x="168" y="240"/>
                    </a:lnTo>
                    <a:lnTo>
                      <a:pt x="180" y="234"/>
                    </a:lnTo>
                    <a:lnTo>
                      <a:pt x="180" y="228"/>
                    </a:lnTo>
                    <a:lnTo>
                      <a:pt x="180" y="222"/>
                    </a:lnTo>
                    <a:lnTo>
                      <a:pt x="180" y="216"/>
                    </a:lnTo>
                    <a:lnTo>
                      <a:pt x="186" y="204"/>
                    </a:lnTo>
                    <a:lnTo>
                      <a:pt x="186" y="198"/>
                    </a:lnTo>
                    <a:lnTo>
                      <a:pt x="192" y="192"/>
                    </a:lnTo>
                    <a:lnTo>
                      <a:pt x="198" y="198"/>
                    </a:lnTo>
                    <a:lnTo>
                      <a:pt x="210" y="198"/>
                    </a:lnTo>
                    <a:lnTo>
                      <a:pt x="216" y="198"/>
                    </a:lnTo>
                    <a:lnTo>
                      <a:pt x="222" y="192"/>
                    </a:lnTo>
                    <a:lnTo>
                      <a:pt x="222" y="186"/>
                    </a:lnTo>
                    <a:lnTo>
                      <a:pt x="228" y="174"/>
                    </a:lnTo>
                    <a:lnTo>
                      <a:pt x="240" y="168"/>
                    </a:lnTo>
                    <a:lnTo>
                      <a:pt x="252" y="150"/>
                    </a:lnTo>
                    <a:lnTo>
                      <a:pt x="258" y="144"/>
                    </a:lnTo>
                    <a:lnTo>
                      <a:pt x="264" y="144"/>
                    </a:lnTo>
                    <a:lnTo>
                      <a:pt x="270" y="144"/>
                    </a:lnTo>
                    <a:lnTo>
                      <a:pt x="276" y="138"/>
                    </a:lnTo>
                    <a:lnTo>
                      <a:pt x="276" y="132"/>
                    </a:lnTo>
                    <a:lnTo>
                      <a:pt x="282" y="126"/>
                    </a:lnTo>
                    <a:lnTo>
                      <a:pt x="294" y="114"/>
                    </a:lnTo>
                    <a:lnTo>
                      <a:pt x="306" y="114"/>
                    </a:lnTo>
                    <a:lnTo>
                      <a:pt x="312" y="108"/>
                    </a:lnTo>
                    <a:lnTo>
                      <a:pt x="318" y="102"/>
                    </a:lnTo>
                    <a:lnTo>
                      <a:pt x="324" y="96"/>
                    </a:lnTo>
                    <a:lnTo>
                      <a:pt x="324" y="90"/>
                    </a:lnTo>
                    <a:lnTo>
                      <a:pt x="318" y="84"/>
                    </a:lnTo>
                    <a:lnTo>
                      <a:pt x="312" y="84"/>
                    </a:lnTo>
                    <a:lnTo>
                      <a:pt x="306" y="78"/>
                    </a:lnTo>
                    <a:lnTo>
                      <a:pt x="306" y="7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1" name="Freeform 816">
                <a:extLst>
                  <a:ext uri="{FF2B5EF4-FFF2-40B4-BE49-F238E27FC236}">
                    <a16:creationId xmlns:a16="http://schemas.microsoft.com/office/drawing/2014/main" xmlns="" id="{0391FDA9-C986-F34B-9432-42D4149FF0EC}"/>
                  </a:ext>
                </a:extLst>
              </p:cNvPr>
              <p:cNvSpPr>
                <a:spLocks/>
              </p:cNvSpPr>
              <p:nvPr/>
            </p:nvSpPr>
            <p:spPr bwMode="auto">
              <a:xfrm>
                <a:off x="6003925" y="4033838"/>
                <a:ext cx="476250" cy="466725"/>
              </a:xfrm>
              <a:custGeom>
                <a:avLst/>
                <a:gdLst/>
                <a:ahLst/>
                <a:cxnLst>
                  <a:cxn ang="0">
                    <a:pos x="228" y="288"/>
                  </a:cxn>
                  <a:cxn ang="0">
                    <a:pos x="270" y="276"/>
                  </a:cxn>
                  <a:cxn ang="0">
                    <a:pos x="264" y="258"/>
                  </a:cxn>
                  <a:cxn ang="0">
                    <a:pos x="252" y="246"/>
                  </a:cxn>
                  <a:cxn ang="0">
                    <a:pos x="300" y="210"/>
                  </a:cxn>
                  <a:cxn ang="0">
                    <a:pos x="246" y="174"/>
                  </a:cxn>
                  <a:cxn ang="0">
                    <a:pos x="240" y="156"/>
                  </a:cxn>
                  <a:cxn ang="0">
                    <a:pos x="234" y="138"/>
                  </a:cxn>
                  <a:cxn ang="0">
                    <a:pos x="228" y="126"/>
                  </a:cxn>
                  <a:cxn ang="0">
                    <a:pos x="210" y="120"/>
                  </a:cxn>
                  <a:cxn ang="0">
                    <a:pos x="192" y="96"/>
                  </a:cxn>
                  <a:cxn ang="0">
                    <a:pos x="180" y="78"/>
                  </a:cxn>
                  <a:cxn ang="0">
                    <a:pos x="180" y="66"/>
                  </a:cxn>
                  <a:cxn ang="0">
                    <a:pos x="168" y="48"/>
                  </a:cxn>
                  <a:cxn ang="0">
                    <a:pos x="168" y="36"/>
                  </a:cxn>
                  <a:cxn ang="0">
                    <a:pos x="162" y="18"/>
                  </a:cxn>
                  <a:cxn ang="0">
                    <a:pos x="156" y="12"/>
                  </a:cxn>
                  <a:cxn ang="0">
                    <a:pos x="144" y="0"/>
                  </a:cxn>
                  <a:cxn ang="0">
                    <a:pos x="132" y="0"/>
                  </a:cxn>
                  <a:cxn ang="0">
                    <a:pos x="120" y="12"/>
                  </a:cxn>
                  <a:cxn ang="0">
                    <a:pos x="102" y="18"/>
                  </a:cxn>
                  <a:cxn ang="0">
                    <a:pos x="78" y="18"/>
                  </a:cxn>
                  <a:cxn ang="0">
                    <a:pos x="72" y="18"/>
                  </a:cxn>
                  <a:cxn ang="0">
                    <a:pos x="60" y="6"/>
                  </a:cxn>
                  <a:cxn ang="0">
                    <a:pos x="48" y="6"/>
                  </a:cxn>
                  <a:cxn ang="0">
                    <a:pos x="36" y="18"/>
                  </a:cxn>
                  <a:cxn ang="0">
                    <a:pos x="36" y="36"/>
                  </a:cxn>
                  <a:cxn ang="0">
                    <a:pos x="24" y="54"/>
                  </a:cxn>
                  <a:cxn ang="0">
                    <a:pos x="18" y="66"/>
                  </a:cxn>
                  <a:cxn ang="0">
                    <a:pos x="24" y="84"/>
                  </a:cxn>
                  <a:cxn ang="0">
                    <a:pos x="18" y="96"/>
                  </a:cxn>
                  <a:cxn ang="0">
                    <a:pos x="0" y="126"/>
                  </a:cxn>
                  <a:cxn ang="0">
                    <a:pos x="0" y="144"/>
                  </a:cxn>
                  <a:cxn ang="0">
                    <a:pos x="12" y="150"/>
                  </a:cxn>
                  <a:cxn ang="0">
                    <a:pos x="24" y="162"/>
                  </a:cxn>
                  <a:cxn ang="0">
                    <a:pos x="24" y="186"/>
                  </a:cxn>
                  <a:cxn ang="0">
                    <a:pos x="36" y="228"/>
                  </a:cxn>
                  <a:cxn ang="0">
                    <a:pos x="54" y="258"/>
                  </a:cxn>
                  <a:cxn ang="0">
                    <a:pos x="78" y="276"/>
                  </a:cxn>
                </a:cxnLst>
                <a:rect l="0" t="0" r="r" b="b"/>
                <a:pathLst>
                  <a:path w="300" h="294">
                    <a:moveTo>
                      <a:pt x="84" y="294"/>
                    </a:moveTo>
                    <a:lnTo>
                      <a:pt x="228" y="288"/>
                    </a:lnTo>
                    <a:lnTo>
                      <a:pt x="270" y="288"/>
                    </a:lnTo>
                    <a:lnTo>
                      <a:pt x="270" y="276"/>
                    </a:lnTo>
                    <a:lnTo>
                      <a:pt x="270" y="264"/>
                    </a:lnTo>
                    <a:lnTo>
                      <a:pt x="264" y="258"/>
                    </a:lnTo>
                    <a:lnTo>
                      <a:pt x="252" y="252"/>
                    </a:lnTo>
                    <a:lnTo>
                      <a:pt x="252" y="246"/>
                    </a:lnTo>
                    <a:lnTo>
                      <a:pt x="300" y="216"/>
                    </a:lnTo>
                    <a:lnTo>
                      <a:pt x="300" y="210"/>
                    </a:lnTo>
                    <a:lnTo>
                      <a:pt x="246" y="180"/>
                    </a:lnTo>
                    <a:lnTo>
                      <a:pt x="246" y="174"/>
                    </a:lnTo>
                    <a:lnTo>
                      <a:pt x="246" y="162"/>
                    </a:lnTo>
                    <a:lnTo>
                      <a:pt x="240" y="156"/>
                    </a:lnTo>
                    <a:lnTo>
                      <a:pt x="234" y="144"/>
                    </a:lnTo>
                    <a:lnTo>
                      <a:pt x="234" y="138"/>
                    </a:lnTo>
                    <a:lnTo>
                      <a:pt x="234" y="132"/>
                    </a:lnTo>
                    <a:lnTo>
                      <a:pt x="228" y="126"/>
                    </a:lnTo>
                    <a:lnTo>
                      <a:pt x="222" y="126"/>
                    </a:lnTo>
                    <a:lnTo>
                      <a:pt x="210" y="120"/>
                    </a:lnTo>
                    <a:lnTo>
                      <a:pt x="204" y="108"/>
                    </a:lnTo>
                    <a:lnTo>
                      <a:pt x="192" y="96"/>
                    </a:lnTo>
                    <a:lnTo>
                      <a:pt x="180" y="84"/>
                    </a:lnTo>
                    <a:lnTo>
                      <a:pt x="180" y="78"/>
                    </a:lnTo>
                    <a:lnTo>
                      <a:pt x="180" y="72"/>
                    </a:lnTo>
                    <a:lnTo>
                      <a:pt x="180" y="66"/>
                    </a:lnTo>
                    <a:lnTo>
                      <a:pt x="174" y="60"/>
                    </a:lnTo>
                    <a:lnTo>
                      <a:pt x="168" y="48"/>
                    </a:lnTo>
                    <a:lnTo>
                      <a:pt x="168" y="42"/>
                    </a:lnTo>
                    <a:lnTo>
                      <a:pt x="168" y="36"/>
                    </a:lnTo>
                    <a:lnTo>
                      <a:pt x="162" y="30"/>
                    </a:lnTo>
                    <a:lnTo>
                      <a:pt x="162" y="18"/>
                    </a:lnTo>
                    <a:lnTo>
                      <a:pt x="162" y="12"/>
                    </a:lnTo>
                    <a:lnTo>
                      <a:pt x="156" y="12"/>
                    </a:lnTo>
                    <a:lnTo>
                      <a:pt x="150" y="6"/>
                    </a:lnTo>
                    <a:lnTo>
                      <a:pt x="144" y="0"/>
                    </a:lnTo>
                    <a:lnTo>
                      <a:pt x="138" y="0"/>
                    </a:lnTo>
                    <a:lnTo>
                      <a:pt x="132" y="0"/>
                    </a:lnTo>
                    <a:lnTo>
                      <a:pt x="126" y="0"/>
                    </a:lnTo>
                    <a:lnTo>
                      <a:pt x="120" y="12"/>
                    </a:lnTo>
                    <a:lnTo>
                      <a:pt x="114" y="18"/>
                    </a:lnTo>
                    <a:lnTo>
                      <a:pt x="102" y="18"/>
                    </a:lnTo>
                    <a:lnTo>
                      <a:pt x="90" y="18"/>
                    </a:lnTo>
                    <a:lnTo>
                      <a:pt x="78" y="18"/>
                    </a:lnTo>
                    <a:lnTo>
                      <a:pt x="72" y="24"/>
                    </a:lnTo>
                    <a:lnTo>
                      <a:pt x="72" y="18"/>
                    </a:lnTo>
                    <a:lnTo>
                      <a:pt x="66" y="12"/>
                    </a:lnTo>
                    <a:lnTo>
                      <a:pt x="60" y="6"/>
                    </a:lnTo>
                    <a:lnTo>
                      <a:pt x="54" y="6"/>
                    </a:lnTo>
                    <a:lnTo>
                      <a:pt x="48" y="6"/>
                    </a:lnTo>
                    <a:lnTo>
                      <a:pt x="42" y="12"/>
                    </a:lnTo>
                    <a:lnTo>
                      <a:pt x="36" y="18"/>
                    </a:lnTo>
                    <a:lnTo>
                      <a:pt x="36" y="24"/>
                    </a:lnTo>
                    <a:lnTo>
                      <a:pt x="36" y="36"/>
                    </a:lnTo>
                    <a:lnTo>
                      <a:pt x="30" y="48"/>
                    </a:lnTo>
                    <a:lnTo>
                      <a:pt x="24" y="54"/>
                    </a:lnTo>
                    <a:lnTo>
                      <a:pt x="18" y="60"/>
                    </a:lnTo>
                    <a:lnTo>
                      <a:pt x="18" y="66"/>
                    </a:lnTo>
                    <a:lnTo>
                      <a:pt x="24" y="72"/>
                    </a:lnTo>
                    <a:lnTo>
                      <a:pt x="24" y="84"/>
                    </a:lnTo>
                    <a:lnTo>
                      <a:pt x="24" y="90"/>
                    </a:lnTo>
                    <a:lnTo>
                      <a:pt x="18" y="96"/>
                    </a:lnTo>
                    <a:lnTo>
                      <a:pt x="12" y="108"/>
                    </a:lnTo>
                    <a:lnTo>
                      <a:pt x="0" y="126"/>
                    </a:lnTo>
                    <a:lnTo>
                      <a:pt x="0" y="138"/>
                    </a:lnTo>
                    <a:lnTo>
                      <a:pt x="0" y="144"/>
                    </a:lnTo>
                    <a:lnTo>
                      <a:pt x="6" y="150"/>
                    </a:lnTo>
                    <a:lnTo>
                      <a:pt x="12" y="150"/>
                    </a:lnTo>
                    <a:lnTo>
                      <a:pt x="18" y="156"/>
                    </a:lnTo>
                    <a:lnTo>
                      <a:pt x="24" y="162"/>
                    </a:lnTo>
                    <a:lnTo>
                      <a:pt x="24" y="174"/>
                    </a:lnTo>
                    <a:lnTo>
                      <a:pt x="24" y="186"/>
                    </a:lnTo>
                    <a:lnTo>
                      <a:pt x="24" y="204"/>
                    </a:lnTo>
                    <a:lnTo>
                      <a:pt x="36" y="228"/>
                    </a:lnTo>
                    <a:lnTo>
                      <a:pt x="42" y="246"/>
                    </a:lnTo>
                    <a:lnTo>
                      <a:pt x="54" y="258"/>
                    </a:lnTo>
                    <a:lnTo>
                      <a:pt x="66" y="264"/>
                    </a:lnTo>
                    <a:lnTo>
                      <a:pt x="78" y="276"/>
                    </a:lnTo>
                    <a:lnTo>
                      <a:pt x="84" y="294"/>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2" name="Freeform 817">
                <a:extLst>
                  <a:ext uri="{FF2B5EF4-FFF2-40B4-BE49-F238E27FC236}">
                    <a16:creationId xmlns:a16="http://schemas.microsoft.com/office/drawing/2014/main" xmlns="" id="{9A1D71DA-6D5B-9242-99F1-4B5EF361A484}"/>
                  </a:ext>
                </a:extLst>
              </p:cNvPr>
              <p:cNvSpPr>
                <a:spLocks/>
              </p:cNvSpPr>
              <p:nvPr/>
            </p:nvSpPr>
            <p:spPr bwMode="auto">
              <a:xfrm>
                <a:off x="6365875" y="3548063"/>
                <a:ext cx="457200" cy="504825"/>
              </a:xfrm>
              <a:custGeom>
                <a:avLst/>
                <a:gdLst/>
                <a:ahLst/>
                <a:cxnLst>
                  <a:cxn ang="0">
                    <a:pos x="114" y="6"/>
                  </a:cxn>
                  <a:cxn ang="0">
                    <a:pos x="114" y="18"/>
                  </a:cxn>
                  <a:cxn ang="0">
                    <a:pos x="102" y="24"/>
                  </a:cxn>
                  <a:cxn ang="0">
                    <a:pos x="78" y="30"/>
                  </a:cxn>
                  <a:cxn ang="0">
                    <a:pos x="54" y="48"/>
                  </a:cxn>
                  <a:cxn ang="0">
                    <a:pos x="42" y="78"/>
                  </a:cxn>
                  <a:cxn ang="0">
                    <a:pos x="30" y="78"/>
                  </a:cxn>
                  <a:cxn ang="0">
                    <a:pos x="18" y="78"/>
                  </a:cxn>
                  <a:cxn ang="0">
                    <a:pos x="18" y="102"/>
                  </a:cxn>
                  <a:cxn ang="0">
                    <a:pos x="18" y="132"/>
                  </a:cxn>
                  <a:cxn ang="0">
                    <a:pos x="6" y="144"/>
                  </a:cxn>
                  <a:cxn ang="0">
                    <a:pos x="0" y="150"/>
                  </a:cxn>
                  <a:cxn ang="0">
                    <a:pos x="12" y="168"/>
                  </a:cxn>
                  <a:cxn ang="0">
                    <a:pos x="30" y="192"/>
                  </a:cxn>
                  <a:cxn ang="0">
                    <a:pos x="48" y="192"/>
                  </a:cxn>
                  <a:cxn ang="0">
                    <a:pos x="66" y="192"/>
                  </a:cxn>
                  <a:cxn ang="0">
                    <a:pos x="72" y="204"/>
                  </a:cxn>
                  <a:cxn ang="0">
                    <a:pos x="66" y="216"/>
                  </a:cxn>
                  <a:cxn ang="0">
                    <a:pos x="54" y="222"/>
                  </a:cxn>
                  <a:cxn ang="0">
                    <a:pos x="60" y="228"/>
                  </a:cxn>
                  <a:cxn ang="0">
                    <a:pos x="66" y="234"/>
                  </a:cxn>
                  <a:cxn ang="0">
                    <a:pos x="90" y="240"/>
                  </a:cxn>
                  <a:cxn ang="0">
                    <a:pos x="90" y="246"/>
                  </a:cxn>
                  <a:cxn ang="0">
                    <a:pos x="96" y="258"/>
                  </a:cxn>
                  <a:cxn ang="0">
                    <a:pos x="102" y="252"/>
                  </a:cxn>
                  <a:cxn ang="0">
                    <a:pos x="126" y="246"/>
                  </a:cxn>
                  <a:cxn ang="0">
                    <a:pos x="144" y="252"/>
                  </a:cxn>
                  <a:cxn ang="0">
                    <a:pos x="150" y="270"/>
                  </a:cxn>
                  <a:cxn ang="0">
                    <a:pos x="162" y="276"/>
                  </a:cxn>
                  <a:cxn ang="0">
                    <a:pos x="174" y="282"/>
                  </a:cxn>
                  <a:cxn ang="0">
                    <a:pos x="186" y="288"/>
                  </a:cxn>
                  <a:cxn ang="0">
                    <a:pos x="198" y="294"/>
                  </a:cxn>
                  <a:cxn ang="0">
                    <a:pos x="210" y="306"/>
                  </a:cxn>
                  <a:cxn ang="0">
                    <a:pos x="228" y="306"/>
                  </a:cxn>
                  <a:cxn ang="0">
                    <a:pos x="282" y="318"/>
                  </a:cxn>
                  <a:cxn ang="0">
                    <a:pos x="282" y="270"/>
                  </a:cxn>
                  <a:cxn ang="0">
                    <a:pos x="288" y="264"/>
                  </a:cxn>
                  <a:cxn ang="0">
                    <a:pos x="282" y="246"/>
                  </a:cxn>
                  <a:cxn ang="0">
                    <a:pos x="276" y="240"/>
                  </a:cxn>
                  <a:cxn ang="0">
                    <a:pos x="264" y="240"/>
                  </a:cxn>
                  <a:cxn ang="0">
                    <a:pos x="270" y="228"/>
                  </a:cxn>
                  <a:cxn ang="0">
                    <a:pos x="270" y="216"/>
                  </a:cxn>
                  <a:cxn ang="0">
                    <a:pos x="258" y="210"/>
                  </a:cxn>
                  <a:cxn ang="0">
                    <a:pos x="264" y="198"/>
                  </a:cxn>
                  <a:cxn ang="0">
                    <a:pos x="270" y="186"/>
                  </a:cxn>
                  <a:cxn ang="0">
                    <a:pos x="264" y="180"/>
                  </a:cxn>
                  <a:cxn ang="0">
                    <a:pos x="258" y="174"/>
                  </a:cxn>
                  <a:cxn ang="0">
                    <a:pos x="288" y="114"/>
                  </a:cxn>
                  <a:cxn ang="0">
                    <a:pos x="282" y="90"/>
                  </a:cxn>
                  <a:cxn ang="0">
                    <a:pos x="270" y="72"/>
                  </a:cxn>
                  <a:cxn ang="0">
                    <a:pos x="246" y="60"/>
                  </a:cxn>
                  <a:cxn ang="0">
                    <a:pos x="240" y="48"/>
                  </a:cxn>
                  <a:cxn ang="0">
                    <a:pos x="228" y="48"/>
                  </a:cxn>
                  <a:cxn ang="0">
                    <a:pos x="216" y="36"/>
                  </a:cxn>
                  <a:cxn ang="0">
                    <a:pos x="210" y="24"/>
                  </a:cxn>
                  <a:cxn ang="0">
                    <a:pos x="204" y="12"/>
                  </a:cxn>
                  <a:cxn ang="0">
                    <a:pos x="198" y="0"/>
                  </a:cxn>
                  <a:cxn ang="0">
                    <a:pos x="186" y="0"/>
                  </a:cxn>
                  <a:cxn ang="0">
                    <a:pos x="174" y="12"/>
                  </a:cxn>
                  <a:cxn ang="0">
                    <a:pos x="108" y="6"/>
                  </a:cxn>
                </a:cxnLst>
                <a:rect l="0" t="0" r="r" b="b"/>
                <a:pathLst>
                  <a:path w="288" h="318">
                    <a:moveTo>
                      <a:pt x="108" y="6"/>
                    </a:moveTo>
                    <a:lnTo>
                      <a:pt x="114" y="6"/>
                    </a:lnTo>
                    <a:lnTo>
                      <a:pt x="114" y="12"/>
                    </a:lnTo>
                    <a:lnTo>
                      <a:pt x="114" y="18"/>
                    </a:lnTo>
                    <a:lnTo>
                      <a:pt x="108" y="24"/>
                    </a:lnTo>
                    <a:lnTo>
                      <a:pt x="102" y="24"/>
                    </a:lnTo>
                    <a:lnTo>
                      <a:pt x="90" y="24"/>
                    </a:lnTo>
                    <a:lnTo>
                      <a:pt x="78" y="30"/>
                    </a:lnTo>
                    <a:lnTo>
                      <a:pt x="66" y="42"/>
                    </a:lnTo>
                    <a:lnTo>
                      <a:pt x="54" y="48"/>
                    </a:lnTo>
                    <a:lnTo>
                      <a:pt x="42" y="72"/>
                    </a:lnTo>
                    <a:lnTo>
                      <a:pt x="42" y="78"/>
                    </a:lnTo>
                    <a:lnTo>
                      <a:pt x="36" y="78"/>
                    </a:lnTo>
                    <a:lnTo>
                      <a:pt x="30" y="78"/>
                    </a:lnTo>
                    <a:lnTo>
                      <a:pt x="24" y="78"/>
                    </a:lnTo>
                    <a:lnTo>
                      <a:pt x="18" y="78"/>
                    </a:lnTo>
                    <a:lnTo>
                      <a:pt x="18" y="84"/>
                    </a:lnTo>
                    <a:lnTo>
                      <a:pt x="18" y="102"/>
                    </a:lnTo>
                    <a:lnTo>
                      <a:pt x="18" y="120"/>
                    </a:lnTo>
                    <a:lnTo>
                      <a:pt x="18" y="132"/>
                    </a:lnTo>
                    <a:lnTo>
                      <a:pt x="12" y="138"/>
                    </a:lnTo>
                    <a:lnTo>
                      <a:pt x="6" y="144"/>
                    </a:lnTo>
                    <a:lnTo>
                      <a:pt x="0" y="144"/>
                    </a:lnTo>
                    <a:lnTo>
                      <a:pt x="0" y="150"/>
                    </a:lnTo>
                    <a:lnTo>
                      <a:pt x="6" y="162"/>
                    </a:lnTo>
                    <a:lnTo>
                      <a:pt x="12" y="168"/>
                    </a:lnTo>
                    <a:lnTo>
                      <a:pt x="24" y="186"/>
                    </a:lnTo>
                    <a:lnTo>
                      <a:pt x="30" y="192"/>
                    </a:lnTo>
                    <a:lnTo>
                      <a:pt x="42" y="192"/>
                    </a:lnTo>
                    <a:lnTo>
                      <a:pt x="48" y="192"/>
                    </a:lnTo>
                    <a:lnTo>
                      <a:pt x="54" y="186"/>
                    </a:lnTo>
                    <a:lnTo>
                      <a:pt x="66" y="192"/>
                    </a:lnTo>
                    <a:lnTo>
                      <a:pt x="66" y="198"/>
                    </a:lnTo>
                    <a:lnTo>
                      <a:pt x="72" y="204"/>
                    </a:lnTo>
                    <a:lnTo>
                      <a:pt x="72" y="210"/>
                    </a:lnTo>
                    <a:lnTo>
                      <a:pt x="66" y="216"/>
                    </a:lnTo>
                    <a:lnTo>
                      <a:pt x="60" y="216"/>
                    </a:lnTo>
                    <a:lnTo>
                      <a:pt x="54" y="222"/>
                    </a:lnTo>
                    <a:lnTo>
                      <a:pt x="54" y="228"/>
                    </a:lnTo>
                    <a:lnTo>
                      <a:pt x="60" y="228"/>
                    </a:lnTo>
                    <a:lnTo>
                      <a:pt x="66" y="228"/>
                    </a:lnTo>
                    <a:lnTo>
                      <a:pt x="66" y="234"/>
                    </a:lnTo>
                    <a:lnTo>
                      <a:pt x="72" y="234"/>
                    </a:lnTo>
                    <a:lnTo>
                      <a:pt x="90" y="240"/>
                    </a:lnTo>
                    <a:lnTo>
                      <a:pt x="96" y="246"/>
                    </a:lnTo>
                    <a:lnTo>
                      <a:pt x="90" y="246"/>
                    </a:lnTo>
                    <a:lnTo>
                      <a:pt x="90" y="252"/>
                    </a:lnTo>
                    <a:lnTo>
                      <a:pt x="96" y="258"/>
                    </a:lnTo>
                    <a:lnTo>
                      <a:pt x="102" y="258"/>
                    </a:lnTo>
                    <a:lnTo>
                      <a:pt x="102" y="252"/>
                    </a:lnTo>
                    <a:lnTo>
                      <a:pt x="114" y="246"/>
                    </a:lnTo>
                    <a:lnTo>
                      <a:pt x="126" y="246"/>
                    </a:lnTo>
                    <a:lnTo>
                      <a:pt x="138" y="246"/>
                    </a:lnTo>
                    <a:lnTo>
                      <a:pt x="144" y="252"/>
                    </a:lnTo>
                    <a:lnTo>
                      <a:pt x="150" y="258"/>
                    </a:lnTo>
                    <a:lnTo>
                      <a:pt x="150" y="270"/>
                    </a:lnTo>
                    <a:lnTo>
                      <a:pt x="156" y="276"/>
                    </a:lnTo>
                    <a:lnTo>
                      <a:pt x="162" y="276"/>
                    </a:lnTo>
                    <a:lnTo>
                      <a:pt x="168" y="276"/>
                    </a:lnTo>
                    <a:lnTo>
                      <a:pt x="174" y="282"/>
                    </a:lnTo>
                    <a:lnTo>
                      <a:pt x="180" y="288"/>
                    </a:lnTo>
                    <a:lnTo>
                      <a:pt x="186" y="288"/>
                    </a:lnTo>
                    <a:lnTo>
                      <a:pt x="192" y="294"/>
                    </a:lnTo>
                    <a:lnTo>
                      <a:pt x="198" y="294"/>
                    </a:lnTo>
                    <a:lnTo>
                      <a:pt x="204" y="294"/>
                    </a:lnTo>
                    <a:lnTo>
                      <a:pt x="210" y="306"/>
                    </a:lnTo>
                    <a:lnTo>
                      <a:pt x="222" y="306"/>
                    </a:lnTo>
                    <a:lnTo>
                      <a:pt x="228" y="306"/>
                    </a:lnTo>
                    <a:lnTo>
                      <a:pt x="240" y="306"/>
                    </a:lnTo>
                    <a:lnTo>
                      <a:pt x="282" y="318"/>
                    </a:lnTo>
                    <a:lnTo>
                      <a:pt x="288" y="318"/>
                    </a:lnTo>
                    <a:lnTo>
                      <a:pt x="282" y="270"/>
                    </a:lnTo>
                    <a:lnTo>
                      <a:pt x="288" y="270"/>
                    </a:lnTo>
                    <a:lnTo>
                      <a:pt x="288" y="264"/>
                    </a:lnTo>
                    <a:lnTo>
                      <a:pt x="282" y="258"/>
                    </a:lnTo>
                    <a:lnTo>
                      <a:pt x="282" y="246"/>
                    </a:lnTo>
                    <a:lnTo>
                      <a:pt x="276" y="246"/>
                    </a:lnTo>
                    <a:lnTo>
                      <a:pt x="276" y="240"/>
                    </a:lnTo>
                    <a:lnTo>
                      <a:pt x="270" y="246"/>
                    </a:lnTo>
                    <a:lnTo>
                      <a:pt x="264" y="240"/>
                    </a:lnTo>
                    <a:lnTo>
                      <a:pt x="264" y="234"/>
                    </a:lnTo>
                    <a:lnTo>
                      <a:pt x="270" y="228"/>
                    </a:lnTo>
                    <a:lnTo>
                      <a:pt x="270" y="222"/>
                    </a:lnTo>
                    <a:lnTo>
                      <a:pt x="270" y="216"/>
                    </a:lnTo>
                    <a:lnTo>
                      <a:pt x="264" y="216"/>
                    </a:lnTo>
                    <a:lnTo>
                      <a:pt x="258" y="210"/>
                    </a:lnTo>
                    <a:lnTo>
                      <a:pt x="264" y="204"/>
                    </a:lnTo>
                    <a:lnTo>
                      <a:pt x="264" y="198"/>
                    </a:lnTo>
                    <a:lnTo>
                      <a:pt x="270" y="192"/>
                    </a:lnTo>
                    <a:lnTo>
                      <a:pt x="270" y="186"/>
                    </a:lnTo>
                    <a:lnTo>
                      <a:pt x="264" y="186"/>
                    </a:lnTo>
                    <a:lnTo>
                      <a:pt x="264" y="180"/>
                    </a:lnTo>
                    <a:lnTo>
                      <a:pt x="258" y="180"/>
                    </a:lnTo>
                    <a:lnTo>
                      <a:pt x="258" y="174"/>
                    </a:lnTo>
                    <a:lnTo>
                      <a:pt x="258" y="144"/>
                    </a:lnTo>
                    <a:lnTo>
                      <a:pt x="288" y="114"/>
                    </a:lnTo>
                    <a:lnTo>
                      <a:pt x="276" y="96"/>
                    </a:lnTo>
                    <a:lnTo>
                      <a:pt x="282" y="90"/>
                    </a:lnTo>
                    <a:lnTo>
                      <a:pt x="282" y="72"/>
                    </a:lnTo>
                    <a:lnTo>
                      <a:pt x="270" y="72"/>
                    </a:lnTo>
                    <a:lnTo>
                      <a:pt x="264" y="66"/>
                    </a:lnTo>
                    <a:lnTo>
                      <a:pt x="246" y="60"/>
                    </a:lnTo>
                    <a:lnTo>
                      <a:pt x="246" y="54"/>
                    </a:lnTo>
                    <a:lnTo>
                      <a:pt x="240" y="48"/>
                    </a:lnTo>
                    <a:lnTo>
                      <a:pt x="234" y="48"/>
                    </a:lnTo>
                    <a:lnTo>
                      <a:pt x="228" y="48"/>
                    </a:lnTo>
                    <a:lnTo>
                      <a:pt x="222" y="42"/>
                    </a:lnTo>
                    <a:lnTo>
                      <a:pt x="216" y="36"/>
                    </a:lnTo>
                    <a:lnTo>
                      <a:pt x="210" y="30"/>
                    </a:lnTo>
                    <a:lnTo>
                      <a:pt x="210" y="24"/>
                    </a:lnTo>
                    <a:lnTo>
                      <a:pt x="204" y="18"/>
                    </a:lnTo>
                    <a:lnTo>
                      <a:pt x="204" y="12"/>
                    </a:lnTo>
                    <a:lnTo>
                      <a:pt x="204" y="6"/>
                    </a:lnTo>
                    <a:lnTo>
                      <a:pt x="198" y="0"/>
                    </a:lnTo>
                    <a:lnTo>
                      <a:pt x="192" y="0"/>
                    </a:lnTo>
                    <a:lnTo>
                      <a:pt x="186" y="0"/>
                    </a:lnTo>
                    <a:lnTo>
                      <a:pt x="180" y="6"/>
                    </a:lnTo>
                    <a:lnTo>
                      <a:pt x="174" y="12"/>
                    </a:lnTo>
                    <a:lnTo>
                      <a:pt x="114" y="6"/>
                    </a:lnTo>
                    <a:lnTo>
                      <a:pt x="108" y="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3" name="Freeform 818">
                <a:extLst>
                  <a:ext uri="{FF2B5EF4-FFF2-40B4-BE49-F238E27FC236}">
                    <a16:creationId xmlns:a16="http://schemas.microsoft.com/office/drawing/2014/main" xmlns="" id="{4A5216FF-D5D0-184A-B041-73D1CDB0256A}"/>
                  </a:ext>
                </a:extLst>
              </p:cNvPr>
              <p:cNvSpPr>
                <a:spLocks/>
              </p:cNvSpPr>
              <p:nvPr/>
            </p:nvSpPr>
            <p:spPr bwMode="auto">
              <a:xfrm>
                <a:off x="5851525" y="3348038"/>
                <a:ext cx="352425" cy="447675"/>
              </a:xfrm>
              <a:custGeom>
                <a:avLst/>
                <a:gdLst/>
                <a:ahLst/>
                <a:cxnLst>
                  <a:cxn ang="0">
                    <a:pos x="0" y="162"/>
                  </a:cxn>
                  <a:cxn ang="0">
                    <a:pos x="30" y="42"/>
                  </a:cxn>
                  <a:cxn ang="0">
                    <a:pos x="72" y="48"/>
                  </a:cxn>
                  <a:cxn ang="0">
                    <a:pos x="84" y="30"/>
                  </a:cxn>
                  <a:cxn ang="0">
                    <a:pos x="78" y="18"/>
                  </a:cxn>
                  <a:cxn ang="0">
                    <a:pos x="90" y="0"/>
                  </a:cxn>
                  <a:cxn ang="0">
                    <a:pos x="102" y="0"/>
                  </a:cxn>
                  <a:cxn ang="0">
                    <a:pos x="108" y="0"/>
                  </a:cxn>
                  <a:cxn ang="0">
                    <a:pos x="114" y="0"/>
                  </a:cxn>
                  <a:cxn ang="0">
                    <a:pos x="120" y="0"/>
                  </a:cxn>
                  <a:cxn ang="0">
                    <a:pos x="132" y="6"/>
                  </a:cxn>
                  <a:cxn ang="0">
                    <a:pos x="150" y="6"/>
                  </a:cxn>
                  <a:cxn ang="0">
                    <a:pos x="156" y="12"/>
                  </a:cxn>
                  <a:cxn ang="0">
                    <a:pos x="168" y="12"/>
                  </a:cxn>
                  <a:cxn ang="0">
                    <a:pos x="180" y="6"/>
                  </a:cxn>
                  <a:cxn ang="0">
                    <a:pos x="174" y="12"/>
                  </a:cxn>
                  <a:cxn ang="0">
                    <a:pos x="174" y="24"/>
                  </a:cxn>
                  <a:cxn ang="0">
                    <a:pos x="180" y="30"/>
                  </a:cxn>
                  <a:cxn ang="0">
                    <a:pos x="186" y="42"/>
                  </a:cxn>
                  <a:cxn ang="0">
                    <a:pos x="186" y="60"/>
                  </a:cxn>
                  <a:cxn ang="0">
                    <a:pos x="192" y="66"/>
                  </a:cxn>
                  <a:cxn ang="0">
                    <a:pos x="192" y="72"/>
                  </a:cxn>
                  <a:cxn ang="0">
                    <a:pos x="198" y="78"/>
                  </a:cxn>
                  <a:cxn ang="0">
                    <a:pos x="204" y="84"/>
                  </a:cxn>
                  <a:cxn ang="0">
                    <a:pos x="204" y="90"/>
                  </a:cxn>
                  <a:cxn ang="0">
                    <a:pos x="204" y="96"/>
                  </a:cxn>
                  <a:cxn ang="0">
                    <a:pos x="204" y="102"/>
                  </a:cxn>
                  <a:cxn ang="0">
                    <a:pos x="198" y="108"/>
                  </a:cxn>
                  <a:cxn ang="0">
                    <a:pos x="198" y="114"/>
                  </a:cxn>
                  <a:cxn ang="0">
                    <a:pos x="204" y="120"/>
                  </a:cxn>
                  <a:cxn ang="0">
                    <a:pos x="210" y="120"/>
                  </a:cxn>
                  <a:cxn ang="0">
                    <a:pos x="216" y="126"/>
                  </a:cxn>
                  <a:cxn ang="0">
                    <a:pos x="222" y="126"/>
                  </a:cxn>
                  <a:cxn ang="0">
                    <a:pos x="222" y="132"/>
                  </a:cxn>
                  <a:cxn ang="0">
                    <a:pos x="222" y="138"/>
                  </a:cxn>
                  <a:cxn ang="0">
                    <a:pos x="222" y="144"/>
                  </a:cxn>
                  <a:cxn ang="0">
                    <a:pos x="222" y="150"/>
                  </a:cxn>
                  <a:cxn ang="0">
                    <a:pos x="216" y="150"/>
                  </a:cxn>
                  <a:cxn ang="0">
                    <a:pos x="216" y="156"/>
                  </a:cxn>
                  <a:cxn ang="0">
                    <a:pos x="222" y="162"/>
                  </a:cxn>
                  <a:cxn ang="0">
                    <a:pos x="222" y="168"/>
                  </a:cxn>
                  <a:cxn ang="0">
                    <a:pos x="216" y="180"/>
                  </a:cxn>
                  <a:cxn ang="0">
                    <a:pos x="210" y="180"/>
                  </a:cxn>
                  <a:cxn ang="0">
                    <a:pos x="204" y="180"/>
                  </a:cxn>
                  <a:cxn ang="0">
                    <a:pos x="198" y="174"/>
                  </a:cxn>
                  <a:cxn ang="0">
                    <a:pos x="192" y="174"/>
                  </a:cxn>
                  <a:cxn ang="0">
                    <a:pos x="186" y="186"/>
                  </a:cxn>
                  <a:cxn ang="0">
                    <a:pos x="180" y="192"/>
                  </a:cxn>
                  <a:cxn ang="0">
                    <a:pos x="180" y="210"/>
                  </a:cxn>
                  <a:cxn ang="0">
                    <a:pos x="180" y="216"/>
                  </a:cxn>
                  <a:cxn ang="0">
                    <a:pos x="174" y="222"/>
                  </a:cxn>
                  <a:cxn ang="0">
                    <a:pos x="162" y="234"/>
                  </a:cxn>
                  <a:cxn ang="0">
                    <a:pos x="156" y="234"/>
                  </a:cxn>
                  <a:cxn ang="0">
                    <a:pos x="150" y="240"/>
                  </a:cxn>
                  <a:cxn ang="0">
                    <a:pos x="144" y="246"/>
                  </a:cxn>
                  <a:cxn ang="0">
                    <a:pos x="138" y="252"/>
                  </a:cxn>
                  <a:cxn ang="0">
                    <a:pos x="138" y="258"/>
                  </a:cxn>
                  <a:cxn ang="0">
                    <a:pos x="138" y="264"/>
                  </a:cxn>
                  <a:cxn ang="0">
                    <a:pos x="144" y="270"/>
                  </a:cxn>
                  <a:cxn ang="0">
                    <a:pos x="138" y="276"/>
                  </a:cxn>
                  <a:cxn ang="0">
                    <a:pos x="132" y="282"/>
                  </a:cxn>
                  <a:cxn ang="0">
                    <a:pos x="120" y="282"/>
                  </a:cxn>
                  <a:cxn ang="0">
                    <a:pos x="0" y="162"/>
                  </a:cxn>
                </a:cxnLst>
                <a:rect l="0" t="0" r="r" b="b"/>
                <a:pathLst>
                  <a:path w="222" h="282">
                    <a:moveTo>
                      <a:pt x="0" y="162"/>
                    </a:moveTo>
                    <a:lnTo>
                      <a:pt x="30" y="42"/>
                    </a:lnTo>
                    <a:lnTo>
                      <a:pt x="72" y="48"/>
                    </a:lnTo>
                    <a:lnTo>
                      <a:pt x="84" y="30"/>
                    </a:lnTo>
                    <a:lnTo>
                      <a:pt x="78" y="18"/>
                    </a:lnTo>
                    <a:lnTo>
                      <a:pt x="90" y="0"/>
                    </a:lnTo>
                    <a:lnTo>
                      <a:pt x="102" y="0"/>
                    </a:lnTo>
                    <a:lnTo>
                      <a:pt x="108" y="0"/>
                    </a:lnTo>
                    <a:lnTo>
                      <a:pt x="114" y="0"/>
                    </a:lnTo>
                    <a:lnTo>
                      <a:pt x="120" y="0"/>
                    </a:lnTo>
                    <a:lnTo>
                      <a:pt x="132" y="6"/>
                    </a:lnTo>
                    <a:lnTo>
                      <a:pt x="150" y="6"/>
                    </a:lnTo>
                    <a:lnTo>
                      <a:pt x="156" y="12"/>
                    </a:lnTo>
                    <a:lnTo>
                      <a:pt x="168" y="12"/>
                    </a:lnTo>
                    <a:lnTo>
                      <a:pt x="180" y="6"/>
                    </a:lnTo>
                    <a:lnTo>
                      <a:pt x="174" y="12"/>
                    </a:lnTo>
                    <a:lnTo>
                      <a:pt x="174" y="24"/>
                    </a:lnTo>
                    <a:lnTo>
                      <a:pt x="180" y="30"/>
                    </a:lnTo>
                    <a:lnTo>
                      <a:pt x="186" y="42"/>
                    </a:lnTo>
                    <a:lnTo>
                      <a:pt x="186" y="60"/>
                    </a:lnTo>
                    <a:lnTo>
                      <a:pt x="192" y="66"/>
                    </a:lnTo>
                    <a:lnTo>
                      <a:pt x="192" y="72"/>
                    </a:lnTo>
                    <a:lnTo>
                      <a:pt x="198" y="78"/>
                    </a:lnTo>
                    <a:lnTo>
                      <a:pt x="204" y="84"/>
                    </a:lnTo>
                    <a:lnTo>
                      <a:pt x="204" y="90"/>
                    </a:lnTo>
                    <a:lnTo>
                      <a:pt x="204" y="96"/>
                    </a:lnTo>
                    <a:lnTo>
                      <a:pt x="204" y="102"/>
                    </a:lnTo>
                    <a:lnTo>
                      <a:pt x="198" y="108"/>
                    </a:lnTo>
                    <a:lnTo>
                      <a:pt x="198" y="114"/>
                    </a:lnTo>
                    <a:lnTo>
                      <a:pt x="204" y="120"/>
                    </a:lnTo>
                    <a:lnTo>
                      <a:pt x="210" y="120"/>
                    </a:lnTo>
                    <a:lnTo>
                      <a:pt x="216" y="126"/>
                    </a:lnTo>
                    <a:lnTo>
                      <a:pt x="222" y="126"/>
                    </a:lnTo>
                    <a:lnTo>
                      <a:pt x="222" y="132"/>
                    </a:lnTo>
                    <a:lnTo>
                      <a:pt x="222" y="138"/>
                    </a:lnTo>
                    <a:lnTo>
                      <a:pt x="222" y="144"/>
                    </a:lnTo>
                    <a:lnTo>
                      <a:pt x="222" y="150"/>
                    </a:lnTo>
                    <a:lnTo>
                      <a:pt x="216" y="150"/>
                    </a:lnTo>
                    <a:lnTo>
                      <a:pt x="216" y="156"/>
                    </a:lnTo>
                    <a:lnTo>
                      <a:pt x="222" y="162"/>
                    </a:lnTo>
                    <a:lnTo>
                      <a:pt x="222" y="168"/>
                    </a:lnTo>
                    <a:lnTo>
                      <a:pt x="216" y="180"/>
                    </a:lnTo>
                    <a:lnTo>
                      <a:pt x="210" y="180"/>
                    </a:lnTo>
                    <a:lnTo>
                      <a:pt x="204" y="180"/>
                    </a:lnTo>
                    <a:lnTo>
                      <a:pt x="198" y="174"/>
                    </a:lnTo>
                    <a:lnTo>
                      <a:pt x="192" y="174"/>
                    </a:lnTo>
                    <a:lnTo>
                      <a:pt x="186" y="186"/>
                    </a:lnTo>
                    <a:lnTo>
                      <a:pt x="180" y="192"/>
                    </a:lnTo>
                    <a:lnTo>
                      <a:pt x="180" y="210"/>
                    </a:lnTo>
                    <a:lnTo>
                      <a:pt x="180" y="216"/>
                    </a:lnTo>
                    <a:lnTo>
                      <a:pt x="174" y="222"/>
                    </a:lnTo>
                    <a:lnTo>
                      <a:pt x="162" y="234"/>
                    </a:lnTo>
                    <a:lnTo>
                      <a:pt x="156" y="234"/>
                    </a:lnTo>
                    <a:lnTo>
                      <a:pt x="150" y="240"/>
                    </a:lnTo>
                    <a:lnTo>
                      <a:pt x="144" y="246"/>
                    </a:lnTo>
                    <a:lnTo>
                      <a:pt x="138" y="252"/>
                    </a:lnTo>
                    <a:lnTo>
                      <a:pt x="138" y="258"/>
                    </a:lnTo>
                    <a:lnTo>
                      <a:pt x="138" y="264"/>
                    </a:lnTo>
                    <a:lnTo>
                      <a:pt x="144" y="270"/>
                    </a:lnTo>
                    <a:lnTo>
                      <a:pt x="138" y="276"/>
                    </a:lnTo>
                    <a:lnTo>
                      <a:pt x="132" y="282"/>
                    </a:lnTo>
                    <a:lnTo>
                      <a:pt x="120" y="282"/>
                    </a:lnTo>
                    <a:lnTo>
                      <a:pt x="0" y="162"/>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4" name="Freeform 819">
                <a:extLst>
                  <a:ext uri="{FF2B5EF4-FFF2-40B4-BE49-F238E27FC236}">
                    <a16:creationId xmlns:a16="http://schemas.microsoft.com/office/drawing/2014/main" xmlns="" id="{1AA05BCD-5AA6-7048-A149-D21561E2ADA4}"/>
                  </a:ext>
                </a:extLst>
              </p:cNvPr>
              <p:cNvSpPr>
                <a:spLocks/>
              </p:cNvSpPr>
              <p:nvPr/>
            </p:nvSpPr>
            <p:spPr bwMode="auto">
              <a:xfrm>
                <a:off x="5318125" y="4014788"/>
                <a:ext cx="466725" cy="485775"/>
              </a:xfrm>
              <a:custGeom>
                <a:avLst/>
                <a:gdLst/>
                <a:ahLst/>
                <a:cxnLst>
                  <a:cxn ang="0">
                    <a:pos x="288" y="102"/>
                  </a:cxn>
                  <a:cxn ang="0">
                    <a:pos x="294" y="126"/>
                  </a:cxn>
                  <a:cxn ang="0">
                    <a:pos x="294" y="138"/>
                  </a:cxn>
                  <a:cxn ang="0">
                    <a:pos x="282" y="144"/>
                  </a:cxn>
                  <a:cxn ang="0">
                    <a:pos x="264" y="156"/>
                  </a:cxn>
                  <a:cxn ang="0">
                    <a:pos x="264" y="174"/>
                  </a:cxn>
                  <a:cxn ang="0">
                    <a:pos x="246" y="180"/>
                  </a:cxn>
                  <a:cxn ang="0">
                    <a:pos x="240" y="192"/>
                  </a:cxn>
                  <a:cxn ang="0">
                    <a:pos x="180" y="306"/>
                  </a:cxn>
                  <a:cxn ang="0">
                    <a:pos x="48" y="288"/>
                  </a:cxn>
                  <a:cxn ang="0">
                    <a:pos x="36" y="276"/>
                  </a:cxn>
                  <a:cxn ang="0">
                    <a:pos x="42" y="258"/>
                  </a:cxn>
                  <a:cxn ang="0">
                    <a:pos x="36" y="240"/>
                  </a:cxn>
                  <a:cxn ang="0">
                    <a:pos x="24" y="222"/>
                  </a:cxn>
                  <a:cxn ang="0">
                    <a:pos x="30" y="204"/>
                  </a:cxn>
                  <a:cxn ang="0">
                    <a:pos x="36" y="186"/>
                  </a:cxn>
                  <a:cxn ang="0">
                    <a:pos x="24" y="150"/>
                  </a:cxn>
                  <a:cxn ang="0">
                    <a:pos x="6" y="138"/>
                  </a:cxn>
                  <a:cxn ang="0">
                    <a:pos x="0" y="120"/>
                  </a:cxn>
                  <a:cxn ang="0">
                    <a:pos x="36" y="78"/>
                  </a:cxn>
                  <a:cxn ang="0">
                    <a:pos x="60" y="48"/>
                  </a:cxn>
                  <a:cxn ang="0">
                    <a:pos x="66" y="36"/>
                  </a:cxn>
                  <a:cxn ang="0">
                    <a:pos x="78" y="30"/>
                  </a:cxn>
                  <a:cxn ang="0">
                    <a:pos x="90" y="42"/>
                  </a:cxn>
                  <a:cxn ang="0">
                    <a:pos x="168" y="12"/>
                  </a:cxn>
                  <a:cxn ang="0">
                    <a:pos x="174" y="30"/>
                  </a:cxn>
                  <a:cxn ang="0">
                    <a:pos x="192" y="30"/>
                  </a:cxn>
                  <a:cxn ang="0">
                    <a:pos x="210" y="18"/>
                  </a:cxn>
                  <a:cxn ang="0">
                    <a:pos x="216" y="12"/>
                  </a:cxn>
                  <a:cxn ang="0">
                    <a:pos x="234" y="12"/>
                  </a:cxn>
                  <a:cxn ang="0">
                    <a:pos x="246" y="24"/>
                  </a:cxn>
                  <a:cxn ang="0">
                    <a:pos x="258" y="60"/>
                  </a:cxn>
                  <a:cxn ang="0">
                    <a:pos x="276" y="84"/>
                  </a:cxn>
                  <a:cxn ang="0">
                    <a:pos x="288" y="84"/>
                  </a:cxn>
                  <a:cxn ang="0">
                    <a:pos x="294" y="96"/>
                  </a:cxn>
                </a:cxnLst>
                <a:rect l="0" t="0" r="r" b="b"/>
                <a:pathLst>
                  <a:path w="294" h="306">
                    <a:moveTo>
                      <a:pt x="294" y="96"/>
                    </a:moveTo>
                    <a:lnTo>
                      <a:pt x="288" y="102"/>
                    </a:lnTo>
                    <a:lnTo>
                      <a:pt x="294" y="114"/>
                    </a:lnTo>
                    <a:lnTo>
                      <a:pt x="294" y="126"/>
                    </a:lnTo>
                    <a:lnTo>
                      <a:pt x="294" y="132"/>
                    </a:lnTo>
                    <a:lnTo>
                      <a:pt x="294" y="138"/>
                    </a:lnTo>
                    <a:lnTo>
                      <a:pt x="288" y="144"/>
                    </a:lnTo>
                    <a:lnTo>
                      <a:pt x="282" y="144"/>
                    </a:lnTo>
                    <a:lnTo>
                      <a:pt x="270" y="150"/>
                    </a:lnTo>
                    <a:lnTo>
                      <a:pt x="264" y="156"/>
                    </a:lnTo>
                    <a:lnTo>
                      <a:pt x="270" y="168"/>
                    </a:lnTo>
                    <a:lnTo>
                      <a:pt x="264" y="174"/>
                    </a:lnTo>
                    <a:lnTo>
                      <a:pt x="252" y="174"/>
                    </a:lnTo>
                    <a:lnTo>
                      <a:pt x="246" y="180"/>
                    </a:lnTo>
                    <a:lnTo>
                      <a:pt x="240" y="180"/>
                    </a:lnTo>
                    <a:lnTo>
                      <a:pt x="240" y="192"/>
                    </a:lnTo>
                    <a:lnTo>
                      <a:pt x="240" y="198"/>
                    </a:lnTo>
                    <a:lnTo>
                      <a:pt x="180" y="306"/>
                    </a:lnTo>
                    <a:lnTo>
                      <a:pt x="54" y="294"/>
                    </a:lnTo>
                    <a:lnTo>
                      <a:pt x="48" y="288"/>
                    </a:lnTo>
                    <a:lnTo>
                      <a:pt x="42" y="282"/>
                    </a:lnTo>
                    <a:lnTo>
                      <a:pt x="36" y="276"/>
                    </a:lnTo>
                    <a:lnTo>
                      <a:pt x="42" y="276"/>
                    </a:lnTo>
                    <a:lnTo>
                      <a:pt x="42" y="258"/>
                    </a:lnTo>
                    <a:lnTo>
                      <a:pt x="42" y="252"/>
                    </a:lnTo>
                    <a:lnTo>
                      <a:pt x="36" y="240"/>
                    </a:lnTo>
                    <a:lnTo>
                      <a:pt x="24" y="228"/>
                    </a:lnTo>
                    <a:lnTo>
                      <a:pt x="24" y="222"/>
                    </a:lnTo>
                    <a:lnTo>
                      <a:pt x="30" y="216"/>
                    </a:lnTo>
                    <a:lnTo>
                      <a:pt x="30" y="204"/>
                    </a:lnTo>
                    <a:lnTo>
                      <a:pt x="36" y="198"/>
                    </a:lnTo>
                    <a:lnTo>
                      <a:pt x="36" y="186"/>
                    </a:lnTo>
                    <a:lnTo>
                      <a:pt x="30" y="168"/>
                    </a:lnTo>
                    <a:lnTo>
                      <a:pt x="24" y="150"/>
                    </a:lnTo>
                    <a:lnTo>
                      <a:pt x="12" y="138"/>
                    </a:lnTo>
                    <a:lnTo>
                      <a:pt x="6" y="138"/>
                    </a:lnTo>
                    <a:lnTo>
                      <a:pt x="0" y="132"/>
                    </a:lnTo>
                    <a:lnTo>
                      <a:pt x="0" y="120"/>
                    </a:lnTo>
                    <a:lnTo>
                      <a:pt x="0" y="114"/>
                    </a:lnTo>
                    <a:lnTo>
                      <a:pt x="36" y="78"/>
                    </a:lnTo>
                    <a:lnTo>
                      <a:pt x="60" y="66"/>
                    </a:lnTo>
                    <a:lnTo>
                      <a:pt x="60" y="48"/>
                    </a:lnTo>
                    <a:lnTo>
                      <a:pt x="60" y="36"/>
                    </a:lnTo>
                    <a:lnTo>
                      <a:pt x="66" y="36"/>
                    </a:lnTo>
                    <a:lnTo>
                      <a:pt x="72" y="30"/>
                    </a:lnTo>
                    <a:lnTo>
                      <a:pt x="78" y="30"/>
                    </a:lnTo>
                    <a:lnTo>
                      <a:pt x="90" y="36"/>
                    </a:lnTo>
                    <a:lnTo>
                      <a:pt x="90" y="42"/>
                    </a:lnTo>
                    <a:lnTo>
                      <a:pt x="138" y="0"/>
                    </a:lnTo>
                    <a:lnTo>
                      <a:pt x="168" y="12"/>
                    </a:lnTo>
                    <a:lnTo>
                      <a:pt x="168" y="24"/>
                    </a:lnTo>
                    <a:lnTo>
                      <a:pt x="174" y="30"/>
                    </a:lnTo>
                    <a:lnTo>
                      <a:pt x="186" y="36"/>
                    </a:lnTo>
                    <a:lnTo>
                      <a:pt x="192" y="30"/>
                    </a:lnTo>
                    <a:lnTo>
                      <a:pt x="204" y="24"/>
                    </a:lnTo>
                    <a:lnTo>
                      <a:pt x="210" y="18"/>
                    </a:lnTo>
                    <a:lnTo>
                      <a:pt x="210" y="12"/>
                    </a:lnTo>
                    <a:lnTo>
                      <a:pt x="216" y="12"/>
                    </a:lnTo>
                    <a:lnTo>
                      <a:pt x="222" y="12"/>
                    </a:lnTo>
                    <a:lnTo>
                      <a:pt x="234" y="12"/>
                    </a:lnTo>
                    <a:lnTo>
                      <a:pt x="240" y="18"/>
                    </a:lnTo>
                    <a:lnTo>
                      <a:pt x="246" y="24"/>
                    </a:lnTo>
                    <a:lnTo>
                      <a:pt x="258" y="36"/>
                    </a:lnTo>
                    <a:lnTo>
                      <a:pt x="258" y="60"/>
                    </a:lnTo>
                    <a:lnTo>
                      <a:pt x="270" y="78"/>
                    </a:lnTo>
                    <a:lnTo>
                      <a:pt x="276" y="84"/>
                    </a:lnTo>
                    <a:lnTo>
                      <a:pt x="282" y="90"/>
                    </a:lnTo>
                    <a:lnTo>
                      <a:pt x="288" y="84"/>
                    </a:lnTo>
                    <a:lnTo>
                      <a:pt x="294" y="90"/>
                    </a:lnTo>
                    <a:lnTo>
                      <a:pt x="294" y="9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5" name="Freeform 830">
                <a:extLst>
                  <a:ext uri="{FF2B5EF4-FFF2-40B4-BE49-F238E27FC236}">
                    <a16:creationId xmlns:a16="http://schemas.microsoft.com/office/drawing/2014/main" xmlns="" id="{2D006C64-04DF-7243-B5B6-8E79B2A88085}"/>
                  </a:ext>
                </a:extLst>
              </p:cNvPr>
              <p:cNvSpPr>
                <a:spLocks/>
              </p:cNvSpPr>
              <p:nvPr/>
            </p:nvSpPr>
            <p:spPr bwMode="auto">
              <a:xfrm>
                <a:off x="5108575" y="3795713"/>
                <a:ext cx="428625" cy="438150"/>
              </a:xfrm>
              <a:custGeom>
                <a:avLst/>
                <a:gdLst/>
                <a:ahLst/>
                <a:cxnLst>
                  <a:cxn ang="0">
                    <a:pos x="264" y="138"/>
                  </a:cxn>
                  <a:cxn ang="0">
                    <a:pos x="270" y="138"/>
                  </a:cxn>
                  <a:cxn ang="0">
                    <a:pos x="222" y="180"/>
                  </a:cxn>
                  <a:cxn ang="0">
                    <a:pos x="222" y="174"/>
                  </a:cxn>
                  <a:cxn ang="0">
                    <a:pos x="210" y="168"/>
                  </a:cxn>
                  <a:cxn ang="0">
                    <a:pos x="204" y="168"/>
                  </a:cxn>
                  <a:cxn ang="0">
                    <a:pos x="198" y="174"/>
                  </a:cxn>
                  <a:cxn ang="0">
                    <a:pos x="192" y="174"/>
                  </a:cxn>
                  <a:cxn ang="0">
                    <a:pos x="192" y="186"/>
                  </a:cxn>
                  <a:cxn ang="0">
                    <a:pos x="192" y="204"/>
                  </a:cxn>
                  <a:cxn ang="0">
                    <a:pos x="168" y="216"/>
                  </a:cxn>
                  <a:cxn ang="0">
                    <a:pos x="132" y="252"/>
                  </a:cxn>
                  <a:cxn ang="0">
                    <a:pos x="96" y="276"/>
                  </a:cxn>
                  <a:cxn ang="0">
                    <a:pos x="48" y="240"/>
                  </a:cxn>
                  <a:cxn ang="0">
                    <a:pos x="30" y="228"/>
                  </a:cxn>
                  <a:cxn ang="0">
                    <a:pos x="24" y="234"/>
                  </a:cxn>
                  <a:cxn ang="0">
                    <a:pos x="36" y="246"/>
                  </a:cxn>
                  <a:cxn ang="0">
                    <a:pos x="36" y="252"/>
                  </a:cxn>
                  <a:cxn ang="0">
                    <a:pos x="30" y="258"/>
                  </a:cxn>
                  <a:cxn ang="0">
                    <a:pos x="24" y="252"/>
                  </a:cxn>
                  <a:cxn ang="0">
                    <a:pos x="18" y="252"/>
                  </a:cxn>
                  <a:cxn ang="0">
                    <a:pos x="18" y="246"/>
                  </a:cxn>
                  <a:cxn ang="0">
                    <a:pos x="18" y="240"/>
                  </a:cxn>
                  <a:cxn ang="0">
                    <a:pos x="12" y="234"/>
                  </a:cxn>
                  <a:cxn ang="0">
                    <a:pos x="6" y="228"/>
                  </a:cxn>
                  <a:cxn ang="0">
                    <a:pos x="0" y="222"/>
                  </a:cxn>
                  <a:cxn ang="0">
                    <a:pos x="24" y="198"/>
                  </a:cxn>
                  <a:cxn ang="0">
                    <a:pos x="42" y="144"/>
                  </a:cxn>
                  <a:cxn ang="0">
                    <a:pos x="66" y="114"/>
                  </a:cxn>
                  <a:cxn ang="0">
                    <a:pos x="138" y="0"/>
                  </a:cxn>
                  <a:cxn ang="0">
                    <a:pos x="162" y="30"/>
                  </a:cxn>
                  <a:cxn ang="0">
                    <a:pos x="192" y="60"/>
                  </a:cxn>
                  <a:cxn ang="0">
                    <a:pos x="216" y="54"/>
                  </a:cxn>
                  <a:cxn ang="0">
                    <a:pos x="228" y="48"/>
                  </a:cxn>
                  <a:cxn ang="0">
                    <a:pos x="222" y="72"/>
                  </a:cxn>
                  <a:cxn ang="0">
                    <a:pos x="222" y="102"/>
                  </a:cxn>
                  <a:cxn ang="0">
                    <a:pos x="252" y="132"/>
                  </a:cxn>
                  <a:cxn ang="0">
                    <a:pos x="264" y="138"/>
                  </a:cxn>
                </a:cxnLst>
                <a:rect l="0" t="0" r="r" b="b"/>
                <a:pathLst>
                  <a:path w="270" h="276">
                    <a:moveTo>
                      <a:pt x="264" y="138"/>
                    </a:moveTo>
                    <a:lnTo>
                      <a:pt x="270" y="138"/>
                    </a:lnTo>
                    <a:lnTo>
                      <a:pt x="222" y="180"/>
                    </a:lnTo>
                    <a:lnTo>
                      <a:pt x="222" y="174"/>
                    </a:lnTo>
                    <a:lnTo>
                      <a:pt x="210" y="168"/>
                    </a:lnTo>
                    <a:lnTo>
                      <a:pt x="204" y="168"/>
                    </a:lnTo>
                    <a:lnTo>
                      <a:pt x="198" y="174"/>
                    </a:lnTo>
                    <a:lnTo>
                      <a:pt x="192" y="174"/>
                    </a:lnTo>
                    <a:lnTo>
                      <a:pt x="192" y="186"/>
                    </a:lnTo>
                    <a:lnTo>
                      <a:pt x="192" y="204"/>
                    </a:lnTo>
                    <a:lnTo>
                      <a:pt x="168" y="216"/>
                    </a:lnTo>
                    <a:lnTo>
                      <a:pt x="132" y="252"/>
                    </a:lnTo>
                    <a:lnTo>
                      <a:pt x="96" y="276"/>
                    </a:lnTo>
                    <a:lnTo>
                      <a:pt x="48" y="240"/>
                    </a:lnTo>
                    <a:lnTo>
                      <a:pt x="30" y="228"/>
                    </a:lnTo>
                    <a:lnTo>
                      <a:pt x="24" y="234"/>
                    </a:lnTo>
                    <a:lnTo>
                      <a:pt x="36" y="246"/>
                    </a:lnTo>
                    <a:lnTo>
                      <a:pt x="36" y="252"/>
                    </a:lnTo>
                    <a:lnTo>
                      <a:pt x="30" y="258"/>
                    </a:lnTo>
                    <a:lnTo>
                      <a:pt x="24" y="252"/>
                    </a:lnTo>
                    <a:lnTo>
                      <a:pt x="18" y="252"/>
                    </a:lnTo>
                    <a:lnTo>
                      <a:pt x="18" y="246"/>
                    </a:lnTo>
                    <a:lnTo>
                      <a:pt x="18" y="240"/>
                    </a:lnTo>
                    <a:lnTo>
                      <a:pt x="12" y="234"/>
                    </a:lnTo>
                    <a:lnTo>
                      <a:pt x="6" y="228"/>
                    </a:lnTo>
                    <a:lnTo>
                      <a:pt x="0" y="222"/>
                    </a:lnTo>
                    <a:lnTo>
                      <a:pt x="24" y="198"/>
                    </a:lnTo>
                    <a:lnTo>
                      <a:pt x="42" y="144"/>
                    </a:lnTo>
                    <a:lnTo>
                      <a:pt x="66" y="114"/>
                    </a:lnTo>
                    <a:lnTo>
                      <a:pt x="138" y="0"/>
                    </a:lnTo>
                    <a:lnTo>
                      <a:pt x="162" y="30"/>
                    </a:lnTo>
                    <a:lnTo>
                      <a:pt x="192" y="60"/>
                    </a:lnTo>
                    <a:lnTo>
                      <a:pt x="216" y="54"/>
                    </a:lnTo>
                    <a:lnTo>
                      <a:pt x="228" y="48"/>
                    </a:lnTo>
                    <a:lnTo>
                      <a:pt x="222" y="72"/>
                    </a:lnTo>
                    <a:lnTo>
                      <a:pt x="222" y="102"/>
                    </a:lnTo>
                    <a:lnTo>
                      <a:pt x="252" y="132"/>
                    </a:lnTo>
                    <a:lnTo>
                      <a:pt x="264" y="138"/>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6" name="Freeform 853">
                <a:extLst>
                  <a:ext uri="{FF2B5EF4-FFF2-40B4-BE49-F238E27FC236}">
                    <a16:creationId xmlns:a16="http://schemas.microsoft.com/office/drawing/2014/main" xmlns="" id="{AB71CB87-55B4-3747-BDCB-726B6D3D3ED5}"/>
                  </a:ext>
                </a:extLst>
              </p:cNvPr>
              <p:cNvSpPr>
                <a:spLocks/>
              </p:cNvSpPr>
              <p:nvPr/>
            </p:nvSpPr>
            <p:spPr bwMode="auto">
              <a:xfrm>
                <a:off x="3946525" y="3624263"/>
                <a:ext cx="400050" cy="342900"/>
              </a:xfrm>
              <a:custGeom>
                <a:avLst/>
                <a:gdLst/>
                <a:ahLst/>
                <a:cxnLst>
                  <a:cxn ang="0">
                    <a:pos x="156" y="6"/>
                  </a:cxn>
                  <a:cxn ang="0">
                    <a:pos x="162" y="6"/>
                  </a:cxn>
                  <a:cxn ang="0">
                    <a:pos x="174" y="6"/>
                  </a:cxn>
                  <a:cxn ang="0">
                    <a:pos x="186" y="0"/>
                  </a:cxn>
                  <a:cxn ang="0">
                    <a:pos x="252" y="90"/>
                  </a:cxn>
                  <a:cxn ang="0">
                    <a:pos x="252" y="132"/>
                  </a:cxn>
                  <a:cxn ang="0">
                    <a:pos x="240" y="216"/>
                  </a:cxn>
                  <a:cxn ang="0">
                    <a:pos x="216" y="210"/>
                  </a:cxn>
                  <a:cxn ang="0">
                    <a:pos x="168" y="198"/>
                  </a:cxn>
                  <a:cxn ang="0">
                    <a:pos x="150" y="180"/>
                  </a:cxn>
                  <a:cxn ang="0">
                    <a:pos x="138" y="186"/>
                  </a:cxn>
                  <a:cxn ang="0">
                    <a:pos x="126" y="192"/>
                  </a:cxn>
                  <a:cxn ang="0">
                    <a:pos x="114" y="198"/>
                  </a:cxn>
                  <a:cxn ang="0">
                    <a:pos x="42" y="132"/>
                  </a:cxn>
                  <a:cxn ang="0">
                    <a:pos x="0" y="12"/>
                  </a:cxn>
                  <a:cxn ang="0">
                    <a:pos x="156" y="6"/>
                  </a:cxn>
                </a:cxnLst>
                <a:rect l="0" t="0" r="r" b="b"/>
                <a:pathLst>
                  <a:path w="252" h="216">
                    <a:moveTo>
                      <a:pt x="156" y="6"/>
                    </a:moveTo>
                    <a:lnTo>
                      <a:pt x="162" y="6"/>
                    </a:lnTo>
                    <a:lnTo>
                      <a:pt x="174" y="6"/>
                    </a:lnTo>
                    <a:lnTo>
                      <a:pt x="186" y="0"/>
                    </a:lnTo>
                    <a:lnTo>
                      <a:pt x="252" y="90"/>
                    </a:lnTo>
                    <a:lnTo>
                      <a:pt x="252" y="132"/>
                    </a:lnTo>
                    <a:lnTo>
                      <a:pt x="240" y="216"/>
                    </a:lnTo>
                    <a:lnTo>
                      <a:pt x="216" y="210"/>
                    </a:lnTo>
                    <a:lnTo>
                      <a:pt x="168" y="198"/>
                    </a:lnTo>
                    <a:lnTo>
                      <a:pt x="150" y="180"/>
                    </a:lnTo>
                    <a:lnTo>
                      <a:pt x="138" y="186"/>
                    </a:lnTo>
                    <a:lnTo>
                      <a:pt x="126" y="192"/>
                    </a:lnTo>
                    <a:lnTo>
                      <a:pt x="114" y="198"/>
                    </a:lnTo>
                    <a:lnTo>
                      <a:pt x="42" y="132"/>
                    </a:lnTo>
                    <a:lnTo>
                      <a:pt x="0" y="12"/>
                    </a:lnTo>
                    <a:lnTo>
                      <a:pt x="156" y="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7" name="Freeform 764">
                <a:extLst>
                  <a:ext uri="{FF2B5EF4-FFF2-40B4-BE49-F238E27FC236}">
                    <a16:creationId xmlns:a16="http://schemas.microsoft.com/office/drawing/2014/main" xmlns="" id="{4683B7CC-02EB-644D-8A5A-8DB8F391C696}"/>
                  </a:ext>
                </a:extLst>
              </p:cNvPr>
              <p:cNvSpPr>
                <a:spLocks/>
              </p:cNvSpPr>
              <p:nvPr/>
            </p:nvSpPr>
            <p:spPr bwMode="auto">
              <a:xfrm>
                <a:off x="6127750" y="2043113"/>
                <a:ext cx="228600" cy="209550"/>
              </a:xfrm>
              <a:custGeom>
                <a:avLst/>
                <a:gdLst/>
                <a:ahLst/>
                <a:cxnLst>
                  <a:cxn ang="0">
                    <a:pos x="102" y="6"/>
                  </a:cxn>
                  <a:cxn ang="0">
                    <a:pos x="108" y="6"/>
                  </a:cxn>
                  <a:cxn ang="0">
                    <a:pos x="120" y="12"/>
                  </a:cxn>
                  <a:cxn ang="0">
                    <a:pos x="126" y="48"/>
                  </a:cxn>
                  <a:cxn ang="0">
                    <a:pos x="138" y="72"/>
                  </a:cxn>
                  <a:cxn ang="0">
                    <a:pos x="144" y="78"/>
                  </a:cxn>
                  <a:cxn ang="0">
                    <a:pos x="114" y="114"/>
                  </a:cxn>
                  <a:cxn ang="0">
                    <a:pos x="114" y="120"/>
                  </a:cxn>
                  <a:cxn ang="0">
                    <a:pos x="114" y="126"/>
                  </a:cxn>
                  <a:cxn ang="0">
                    <a:pos x="108" y="132"/>
                  </a:cxn>
                  <a:cxn ang="0">
                    <a:pos x="102" y="132"/>
                  </a:cxn>
                  <a:cxn ang="0">
                    <a:pos x="96" y="120"/>
                  </a:cxn>
                  <a:cxn ang="0">
                    <a:pos x="90" y="120"/>
                  </a:cxn>
                  <a:cxn ang="0">
                    <a:pos x="84" y="120"/>
                  </a:cxn>
                  <a:cxn ang="0">
                    <a:pos x="78" y="120"/>
                  </a:cxn>
                  <a:cxn ang="0">
                    <a:pos x="72" y="120"/>
                  </a:cxn>
                  <a:cxn ang="0">
                    <a:pos x="66" y="114"/>
                  </a:cxn>
                  <a:cxn ang="0">
                    <a:pos x="60" y="108"/>
                  </a:cxn>
                  <a:cxn ang="0">
                    <a:pos x="42" y="108"/>
                  </a:cxn>
                  <a:cxn ang="0">
                    <a:pos x="36" y="102"/>
                  </a:cxn>
                  <a:cxn ang="0">
                    <a:pos x="36" y="96"/>
                  </a:cxn>
                  <a:cxn ang="0">
                    <a:pos x="30" y="96"/>
                  </a:cxn>
                  <a:cxn ang="0">
                    <a:pos x="24" y="96"/>
                  </a:cxn>
                  <a:cxn ang="0">
                    <a:pos x="18" y="96"/>
                  </a:cxn>
                  <a:cxn ang="0">
                    <a:pos x="12" y="96"/>
                  </a:cxn>
                  <a:cxn ang="0">
                    <a:pos x="6" y="90"/>
                  </a:cxn>
                  <a:cxn ang="0">
                    <a:pos x="6" y="84"/>
                  </a:cxn>
                  <a:cxn ang="0">
                    <a:pos x="0" y="78"/>
                  </a:cxn>
                  <a:cxn ang="0">
                    <a:pos x="0" y="66"/>
                  </a:cxn>
                  <a:cxn ang="0">
                    <a:pos x="0" y="48"/>
                  </a:cxn>
                  <a:cxn ang="0">
                    <a:pos x="0" y="36"/>
                  </a:cxn>
                  <a:cxn ang="0">
                    <a:pos x="12" y="42"/>
                  </a:cxn>
                  <a:cxn ang="0">
                    <a:pos x="18" y="36"/>
                  </a:cxn>
                  <a:cxn ang="0">
                    <a:pos x="24" y="30"/>
                  </a:cxn>
                  <a:cxn ang="0">
                    <a:pos x="30" y="24"/>
                  </a:cxn>
                  <a:cxn ang="0">
                    <a:pos x="36" y="18"/>
                  </a:cxn>
                  <a:cxn ang="0">
                    <a:pos x="42" y="6"/>
                  </a:cxn>
                  <a:cxn ang="0">
                    <a:pos x="48" y="0"/>
                  </a:cxn>
                  <a:cxn ang="0">
                    <a:pos x="54" y="0"/>
                  </a:cxn>
                  <a:cxn ang="0">
                    <a:pos x="60" y="0"/>
                  </a:cxn>
                  <a:cxn ang="0">
                    <a:pos x="78" y="0"/>
                  </a:cxn>
                  <a:cxn ang="0">
                    <a:pos x="90" y="6"/>
                  </a:cxn>
                  <a:cxn ang="0">
                    <a:pos x="96" y="12"/>
                  </a:cxn>
                  <a:cxn ang="0">
                    <a:pos x="102" y="12"/>
                  </a:cxn>
                  <a:cxn ang="0">
                    <a:pos x="102" y="6"/>
                  </a:cxn>
                </a:cxnLst>
                <a:rect l="0" t="0" r="r" b="b"/>
                <a:pathLst>
                  <a:path w="144" h="132">
                    <a:moveTo>
                      <a:pt x="102" y="6"/>
                    </a:moveTo>
                    <a:lnTo>
                      <a:pt x="108" y="6"/>
                    </a:lnTo>
                    <a:lnTo>
                      <a:pt x="120" y="12"/>
                    </a:lnTo>
                    <a:lnTo>
                      <a:pt x="126" y="48"/>
                    </a:lnTo>
                    <a:lnTo>
                      <a:pt x="138" y="72"/>
                    </a:lnTo>
                    <a:lnTo>
                      <a:pt x="144" y="78"/>
                    </a:lnTo>
                    <a:lnTo>
                      <a:pt x="114" y="114"/>
                    </a:lnTo>
                    <a:lnTo>
                      <a:pt x="114" y="120"/>
                    </a:lnTo>
                    <a:lnTo>
                      <a:pt x="114" y="126"/>
                    </a:lnTo>
                    <a:lnTo>
                      <a:pt x="108" y="132"/>
                    </a:lnTo>
                    <a:lnTo>
                      <a:pt x="102" y="132"/>
                    </a:lnTo>
                    <a:lnTo>
                      <a:pt x="96" y="120"/>
                    </a:lnTo>
                    <a:lnTo>
                      <a:pt x="90" y="120"/>
                    </a:lnTo>
                    <a:lnTo>
                      <a:pt x="84" y="120"/>
                    </a:lnTo>
                    <a:lnTo>
                      <a:pt x="78" y="120"/>
                    </a:lnTo>
                    <a:lnTo>
                      <a:pt x="72" y="120"/>
                    </a:lnTo>
                    <a:lnTo>
                      <a:pt x="66" y="114"/>
                    </a:lnTo>
                    <a:lnTo>
                      <a:pt x="60" y="108"/>
                    </a:lnTo>
                    <a:lnTo>
                      <a:pt x="42" y="108"/>
                    </a:lnTo>
                    <a:lnTo>
                      <a:pt x="36" y="102"/>
                    </a:lnTo>
                    <a:lnTo>
                      <a:pt x="36" y="96"/>
                    </a:lnTo>
                    <a:lnTo>
                      <a:pt x="30" y="96"/>
                    </a:lnTo>
                    <a:lnTo>
                      <a:pt x="24" y="96"/>
                    </a:lnTo>
                    <a:lnTo>
                      <a:pt x="18" y="96"/>
                    </a:lnTo>
                    <a:lnTo>
                      <a:pt x="12" y="96"/>
                    </a:lnTo>
                    <a:lnTo>
                      <a:pt x="6" y="90"/>
                    </a:lnTo>
                    <a:lnTo>
                      <a:pt x="6" y="84"/>
                    </a:lnTo>
                    <a:lnTo>
                      <a:pt x="0" y="78"/>
                    </a:lnTo>
                    <a:lnTo>
                      <a:pt x="0" y="66"/>
                    </a:lnTo>
                    <a:lnTo>
                      <a:pt x="0" y="48"/>
                    </a:lnTo>
                    <a:lnTo>
                      <a:pt x="0" y="36"/>
                    </a:lnTo>
                    <a:lnTo>
                      <a:pt x="12" y="42"/>
                    </a:lnTo>
                    <a:lnTo>
                      <a:pt x="18" y="36"/>
                    </a:lnTo>
                    <a:lnTo>
                      <a:pt x="24" y="30"/>
                    </a:lnTo>
                    <a:lnTo>
                      <a:pt x="30" y="24"/>
                    </a:lnTo>
                    <a:lnTo>
                      <a:pt x="36" y="18"/>
                    </a:lnTo>
                    <a:lnTo>
                      <a:pt x="42" y="6"/>
                    </a:lnTo>
                    <a:lnTo>
                      <a:pt x="48" y="0"/>
                    </a:lnTo>
                    <a:lnTo>
                      <a:pt x="54" y="0"/>
                    </a:lnTo>
                    <a:lnTo>
                      <a:pt x="60" y="0"/>
                    </a:lnTo>
                    <a:lnTo>
                      <a:pt x="78" y="0"/>
                    </a:lnTo>
                    <a:lnTo>
                      <a:pt x="90" y="6"/>
                    </a:lnTo>
                    <a:lnTo>
                      <a:pt x="96" y="12"/>
                    </a:lnTo>
                    <a:lnTo>
                      <a:pt x="102" y="12"/>
                    </a:lnTo>
                    <a:lnTo>
                      <a:pt x="102" y="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sp>
            <p:nvSpPr>
              <p:cNvPr id="278" name="Freeform 810">
                <a:extLst>
                  <a:ext uri="{FF2B5EF4-FFF2-40B4-BE49-F238E27FC236}">
                    <a16:creationId xmlns:a16="http://schemas.microsoft.com/office/drawing/2014/main" xmlns="" id="{B394D78D-7C7A-A84D-94DE-7E29B024CCB3}"/>
                  </a:ext>
                </a:extLst>
              </p:cNvPr>
              <p:cNvSpPr>
                <a:spLocks/>
              </p:cNvSpPr>
              <p:nvPr/>
            </p:nvSpPr>
            <p:spPr bwMode="auto">
              <a:xfrm>
                <a:off x="6442075" y="3319463"/>
                <a:ext cx="352425" cy="342900"/>
              </a:xfrm>
              <a:custGeom>
                <a:avLst/>
                <a:gdLst/>
                <a:ahLst/>
                <a:cxnLst>
                  <a:cxn ang="0">
                    <a:pos x="216" y="210"/>
                  </a:cxn>
                  <a:cxn ang="0">
                    <a:pos x="198" y="198"/>
                  </a:cxn>
                  <a:cxn ang="0">
                    <a:pos x="186" y="192"/>
                  </a:cxn>
                  <a:cxn ang="0">
                    <a:pos x="174" y="186"/>
                  </a:cxn>
                  <a:cxn ang="0">
                    <a:pos x="162" y="174"/>
                  </a:cxn>
                  <a:cxn ang="0">
                    <a:pos x="156" y="162"/>
                  </a:cxn>
                  <a:cxn ang="0">
                    <a:pos x="156" y="150"/>
                  </a:cxn>
                  <a:cxn ang="0">
                    <a:pos x="144" y="144"/>
                  </a:cxn>
                  <a:cxn ang="0">
                    <a:pos x="132" y="150"/>
                  </a:cxn>
                  <a:cxn ang="0">
                    <a:pos x="66" y="150"/>
                  </a:cxn>
                  <a:cxn ang="0">
                    <a:pos x="48" y="132"/>
                  </a:cxn>
                  <a:cxn ang="0">
                    <a:pos x="24" y="84"/>
                  </a:cxn>
                  <a:cxn ang="0">
                    <a:pos x="12" y="72"/>
                  </a:cxn>
                  <a:cxn ang="0">
                    <a:pos x="0" y="36"/>
                  </a:cxn>
                  <a:cxn ang="0">
                    <a:pos x="18" y="36"/>
                  </a:cxn>
                  <a:cxn ang="0">
                    <a:pos x="54" y="42"/>
                  </a:cxn>
                  <a:cxn ang="0">
                    <a:pos x="78" y="36"/>
                  </a:cxn>
                  <a:cxn ang="0">
                    <a:pos x="84" y="24"/>
                  </a:cxn>
                  <a:cxn ang="0">
                    <a:pos x="96" y="18"/>
                  </a:cxn>
                  <a:cxn ang="0">
                    <a:pos x="108" y="30"/>
                  </a:cxn>
                  <a:cxn ang="0">
                    <a:pos x="126" y="24"/>
                  </a:cxn>
                  <a:cxn ang="0">
                    <a:pos x="138" y="6"/>
                  </a:cxn>
                  <a:cxn ang="0">
                    <a:pos x="144" y="0"/>
                  </a:cxn>
                  <a:cxn ang="0">
                    <a:pos x="150" y="6"/>
                  </a:cxn>
                  <a:cxn ang="0">
                    <a:pos x="156" y="12"/>
                  </a:cxn>
                  <a:cxn ang="0">
                    <a:pos x="156" y="24"/>
                  </a:cxn>
                  <a:cxn ang="0">
                    <a:pos x="168" y="18"/>
                  </a:cxn>
                  <a:cxn ang="0">
                    <a:pos x="174" y="24"/>
                  </a:cxn>
                  <a:cxn ang="0">
                    <a:pos x="186" y="24"/>
                  </a:cxn>
                  <a:cxn ang="0">
                    <a:pos x="192" y="42"/>
                  </a:cxn>
                  <a:cxn ang="0">
                    <a:pos x="192" y="54"/>
                  </a:cxn>
                  <a:cxn ang="0">
                    <a:pos x="210" y="66"/>
                  </a:cxn>
                  <a:cxn ang="0">
                    <a:pos x="204" y="78"/>
                  </a:cxn>
                  <a:cxn ang="0">
                    <a:pos x="204" y="90"/>
                  </a:cxn>
                  <a:cxn ang="0">
                    <a:pos x="210" y="108"/>
                  </a:cxn>
                  <a:cxn ang="0">
                    <a:pos x="204" y="126"/>
                  </a:cxn>
                  <a:cxn ang="0">
                    <a:pos x="216" y="144"/>
                  </a:cxn>
                  <a:cxn ang="0">
                    <a:pos x="210" y="150"/>
                  </a:cxn>
                  <a:cxn ang="0">
                    <a:pos x="204" y="162"/>
                  </a:cxn>
                  <a:cxn ang="0">
                    <a:pos x="210" y="174"/>
                  </a:cxn>
                  <a:cxn ang="0">
                    <a:pos x="216" y="186"/>
                  </a:cxn>
                  <a:cxn ang="0">
                    <a:pos x="222" y="216"/>
                  </a:cxn>
                </a:cxnLst>
                <a:rect l="0" t="0" r="r" b="b"/>
                <a:pathLst>
                  <a:path w="222" h="216">
                    <a:moveTo>
                      <a:pt x="222" y="216"/>
                    </a:moveTo>
                    <a:lnTo>
                      <a:pt x="216" y="210"/>
                    </a:lnTo>
                    <a:lnTo>
                      <a:pt x="198" y="204"/>
                    </a:lnTo>
                    <a:lnTo>
                      <a:pt x="198" y="198"/>
                    </a:lnTo>
                    <a:lnTo>
                      <a:pt x="192" y="192"/>
                    </a:lnTo>
                    <a:lnTo>
                      <a:pt x="186" y="192"/>
                    </a:lnTo>
                    <a:lnTo>
                      <a:pt x="180" y="192"/>
                    </a:lnTo>
                    <a:lnTo>
                      <a:pt x="174" y="186"/>
                    </a:lnTo>
                    <a:lnTo>
                      <a:pt x="168" y="180"/>
                    </a:lnTo>
                    <a:lnTo>
                      <a:pt x="162" y="174"/>
                    </a:lnTo>
                    <a:lnTo>
                      <a:pt x="162" y="168"/>
                    </a:lnTo>
                    <a:lnTo>
                      <a:pt x="156" y="162"/>
                    </a:lnTo>
                    <a:lnTo>
                      <a:pt x="156" y="156"/>
                    </a:lnTo>
                    <a:lnTo>
                      <a:pt x="156" y="150"/>
                    </a:lnTo>
                    <a:lnTo>
                      <a:pt x="150" y="144"/>
                    </a:lnTo>
                    <a:lnTo>
                      <a:pt x="144" y="144"/>
                    </a:lnTo>
                    <a:lnTo>
                      <a:pt x="138" y="144"/>
                    </a:lnTo>
                    <a:lnTo>
                      <a:pt x="132" y="150"/>
                    </a:lnTo>
                    <a:lnTo>
                      <a:pt x="126" y="156"/>
                    </a:lnTo>
                    <a:lnTo>
                      <a:pt x="66" y="150"/>
                    </a:lnTo>
                    <a:lnTo>
                      <a:pt x="60" y="150"/>
                    </a:lnTo>
                    <a:lnTo>
                      <a:pt x="48" y="132"/>
                    </a:lnTo>
                    <a:lnTo>
                      <a:pt x="30" y="96"/>
                    </a:lnTo>
                    <a:lnTo>
                      <a:pt x="24" y="84"/>
                    </a:lnTo>
                    <a:lnTo>
                      <a:pt x="24" y="78"/>
                    </a:lnTo>
                    <a:lnTo>
                      <a:pt x="12" y="72"/>
                    </a:lnTo>
                    <a:lnTo>
                      <a:pt x="0" y="54"/>
                    </a:lnTo>
                    <a:lnTo>
                      <a:pt x="0" y="36"/>
                    </a:lnTo>
                    <a:lnTo>
                      <a:pt x="0" y="24"/>
                    </a:lnTo>
                    <a:lnTo>
                      <a:pt x="18" y="36"/>
                    </a:lnTo>
                    <a:lnTo>
                      <a:pt x="36" y="42"/>
                    </a:lnTo>
                    <a:lnTo>
                      <a:pt x="54" y="42"/>
                    </a:lnTo>
                    <a:lnTo>
                      <a:pt x="66" y="42"/>
                    </a:lnTo>
                    <a:lnTo>
                      <a:pt x="78" y="36"/>
                    </a:lnTo>
                    <a:lnTo>
                      <a:pt x="84" y="30"/>
                    </a:lnTo>
                    <a:lnTo>
                      <a:pt x="84" y="24"/>
                    </a:lnTo>
                    <a:lnTo>
                      <a:pt x="90" y="18"/>
                    </a:lnTo>
                    <a:lnTo>
                      <a:pt x="96" y="18"/>
                    </a:lnTo>
                    <a:lnTo>
                      <a:pt x="102" y="24"/>
                    </a:lnTo>
                    <a:lnTo>
                      <a:pt x="108" y="30"/>
                    </a:lnTo>
                    <a:lnTo>
                      <a:pt x="114" y="30"/>
                    </a:lnTo>
                    <a:lnTo>
                      <a:pt x="126" y="24"/>
                    </a:lnTo>
                    <a:lnTo>
                      <a:pt x="132" y="12"/>
                    </a:lnTo>
                    <a:lnTo>
                      <a:pt x="138" y="6"/>
                    </a:lnTo>
                    <a:lnTo>
                      <a:pt x="138" y="0"/>
                    </a:lnTo>
                    <a:lnTo>
                      <a:pt x="144" y="0"/>
                    </a:lnTo>
                    <a:lnTo>
                      <a:pt x="150" y="0"/>
                    </a:lnTo>
                    <a:lnTo>
                      <a:pt x="150" y="6"/>
                    </a:lnTo>
                    <a:lnTo>
                      <a:pt x="156" y="6"/>
                    </a:lnTo>
                    <a:lnTo>
                      <a:pt x="156" y="12"/>
                    </a:lnTo>
                    <a:lnTo>
                      <a:pt x="156" y="18"/>
                    </a:lnTo>
                    <a:lnTo>
                      <a:pt x="156" y="24"/>
                    </a:lnTo>
                    <a:lnTo>
                      <a:pt x="162" y="24"/>
                    </a:lnTo>
                    <a:lnTo>
                      <a:pt x="168" y="18"/>
                    </a:lnTo>
                    <a:lnTo>
                      <a:pt x="174" y="18"/>
                    </a:lnTo>
                    <a:lnTo>
                      <a:pt x="174" y="24"/>
                    </a:lnTo>
                    <a:lnTo>
                      <a:pt x="180" y="30"/>
                    </a:lnTo>
                    <a:lnTo>
                      <a:pt x="186" y="24"/>
                    </a:lnTo>
                    <a:lnTo>
                      <a:pt x="186" y="30"/>
                    </a:lnTo>
                    <a:lnTo>
                      <a:pt x="192" y="42"/>
                    </a:lnTo>
                    <a:lnTo>
                      <a:pt x="192" y="48"/>
                    </a:lnTo>
                    <a:lnTo>
                      <a:pt x="192" y="54"/>
                    </a:lnTo>
                    <a:lnTo>
                      <a:pt x="204" y="60"/>
                    </a:lnTo>
                    <a:lnTo>
                      <a:pt x="210" y="66"/>
                    </a:lnTo>
                    <a:lnTo>
                      <a:pt x="204" y="72"/>
                    </a:lnTo>
                    <a:lnTo>
                      <a:pt x="204" y="78"/>
                    </a:lnTo>
                    <a:lnTo>
                      <a:pt x="198" y="84"/>
                    </a:lnTo>
                    <a:lnTo>
                      <a:pt x="204" y="90"/>
                    </a:lnTo>
                    <a:lnTo>
                      <a:pt x="210" y="102"/>
                    </a:lnTo>
                    <a:lnTo>
                      <a:pt x="210" y="108"/>
                    </a:lnTo>
                    <a:lnTo>
                      <a:pt x="210" y="120"/>
                    </a:lnTo>
                    <a:lnTo>
                      <a:pt x="204" y="126"/>
                    </a:lnTo>
                    <a:lnTo>
                      <a:pt x="210" y="138"/>
                    </a:lnTo>
                    <a:lnTo>
                      <a:pt x="216" y="144"/>
                    </a:lnTo>
                    <a:lnTo>
                      <a:pt x="216" y="150"/>
                    </a:lnTo>
                    <a:lnTo>
                      <a:pt x="210" y="150"/>
                    </a:lnTo>
                    <a:lnTo>
                      <a:pt x="210" y="156"/>
                    </a:lnTo>
                    <a:lnTo>
                      <a:pt x="204" y="162"/>
                    </a:lnTo>
                    <a:lnTo>
                      <a:pt x="210" y="168"/>
                    </a:lnTo>
                    <a:lnTo>
                      <a:pt x="210" y="174"/>
                    </a:lnTo>
                    <a:lnTo>
                      <a:pt x="210" y="180"/>
                    </a:lnTo>
                    <a:lnTo>
                      <a:pt x="216" y="186"/>
                    </a:lnTo>
                    <a:lnTo>
                      <a:pt x="216" y="192"/>
                    </a:lnTo>
                    <a:lnTo>
                      <a:pt x="222" y="216"/>
                    </a:lnTo>
                    <a:close/>
                  </a:path>
                </a:pathLst>
              </a:custGeom>
              <a:grpFill/>
              <a:ln w="9525">
                <a:solidFill>
                  <a:schemeClr val="tx1">
                    <a:lumMod val="65000"/>
                    <a:lumOff val="35000"/>
                  </a:schemeClr>
                </a:solidFill>
                <a:round/>
                <a:headEnd/>
                <a:tailEnd/>
              </a:ln>
            </p:spPr>
            <p:txBody>
              <a:bodyPr>
                <a:prstTxWarp prst="textNoShape">
                  <a:avLst/>
                </a:prstTxWarp>
              </a:bodyPr>
              <a:lstStyle/>
              <a:p>
                <a:pPr>
                  <a:lnSpc>
                    <a:spcPts val="800"/>
                  </a:lnSpc>
                </a:pPr>
                <a:endParaRPr lang="en-US" sz="1600">
                  <a:latin typeface="Avenir Next Medium" panose="020B0503020202020204" pitchFamily="34" charset="0"/>
                </a:endParaRPr>
              </a:p>
            </p:txBody>
          </p:sp>
        </p:grpSp>
      </p:grpSp>
      <p:sp>
        <p:nvSpPr>
          <p:cNvPr id="106" name="TextBox 141"/>
          <p:cNvSpPr txBox="1">
            <a:spLocks noChangeArrowheads="1"/>
          </p:cNvSpPr>
          <p:nvPr/>
        </p:nvSpPr>
        <p:spPr bwMode="auto">
          <a:xfrm>
            <a:off x="5451665" y="3738866"/>
            <a:ext cx="903073"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sz="2100" b="1" dirty="0">
                <a:solidFill>
                  <a:schemeClr val="accent1"/>
                </a:solidFill>
                <a:effectLst>
                  <a:glow rad="101600">
                    <a:schemeClr val="bg1">
                      <a:alpha val="75000"/>
                    </a:schemeClr>
                  </a:glow>
                </a:effectLst>
                <a:latin typeface="Franklin Gothic Medium" charset="0"/>
                <a:ea typeface="Franklin Gothic Medium" charset="0"/>
                <a:cs typeface="Franklin Gothic Medium" charset="0"/>
              </a:rPr>
              <a:t>MCC</a:t>
            </a:r>
          </a:p>
        </p:txBody>
      </p:sp>
      <p:sp>
        <p:nvSpPr>
          <p:cNvPr id="2" name="Title 1"/>
          <p:cNvSpPr>
            <a:spLocks noGrp="1"/>
          </p:cNvSpPr>
          <p:nvPr>
            <p:ph type="title"/>
          </p:nvPr>
        </p:nvSpPr>
        <p:spPr/>
        <p:txBody>
          <a:bodyPr/>
          <a:lstStyle/>
          <a:p>
            <a:r>
              <a:rPr lang="en-US" sz="3200" dirty="0"/>
              <a:t>Markey Serving Communities Across the State</a:t>
            </a:r>
          </a:p>
        </p:txBody>
      </p:sp>
      <p:sp>
        <p:nvSpPr>
          <p:cNvPr id="97" name="TextBox 141"/>
          <p:cNvSpPr txBox="1">
            <a:spLocks noChangeArrowheads="1"/>
          </p:cNvSpPr>
          <p:nvPr/>
        </p:nvSpPr>
        <p:spPr bwMode="auto">
          <a:xfrm>
            <a:off x="5432437" y="4020998"/>
            <a:ext cx="941528"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sz="1050" b="1" dirty="0">
                <a:solidFill>
                  <a:schemeClr val="accent1"/>
                </a:solidFill>
                <a:effectLst>
                  <a:glow rad="101600">
                    <a:schemeClr val="bg1">
                      <a:alpha val="75000"/>
                    </a:schemeClr>
                  </a:glow>
                </a:effectLst>
                <a:latin typeface="Franklin Gothic Medium" charset="0"/>
                <a:ea typeface="Franklin Gothic Medium" charset="0"/>
                <a:cs typeface="Franklin Gothic Medium" charset="0"/>
              </a:rPr>
              <a:t>Lexington</a:t>
            </a:r>
          </a:p>
        </p:txBody>
      </p:sp>
      <p:grpSp>
        <p:nvGrpSpPr>
          <p:cNvPr id="14" name="Group 13">
            <a:extLst>
              <a:ext uri="{FF2B5EF4-FFF2-40B4-BE49-F238E27FC236}">
                <a16:creationId xmlns:a16="http://schemas.microsoft.com/office/drawing/2014/main" xmlns="" id="{F5C39A15-8EA5-4047-BA23-76071713CC6F}"/>
              </a:ext>
            </a:extLst>
          </p:cNvPr>
          <p:cNvGrpSpPr/>
          <p:nvPr/>
        </p:nvGrpSpPr>
        <p:grpSpPr>
          <a:xfrm>
            <a:off x="65379" y="1067721"/>
            <a:ext cx="5330067" cy="3593223"/>
            <a:chOff x="59068" y="1174902"/>
            <a:chExt cx="4968059" cy="3349178"/>
          </a:xfrm>
        </p:grpSpPr>
        <p:pic>
          <p:nvPicPr>
            <p:cNvPr id="111" name="Picture 110">
              <a:extLst>
                <a:ext uri="{FF2B5EF4-FFF2-40B4-BE49-F238E27FC236}">
                  <a16:creationId xmlns:a16="http://schemas.microsoft.com/office/drawing/2014/main" xmlns="" id="{35273A5D-1326-544C-9079-BCF906CB5B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8000" y="1174902"/>
              <a:ext cx="1895226" cy="1263484"/>
            </a:xfrm>
            <a:prstGeom prst="rect">
              <a:avLst/>
            </a:prstGeom>
            <a:ln>
              <a:solidFill>
                <a:schemeClr val="bg1"/>
              </a:solidFill>
            </a:ln>
          </p:spPr>
        </p:pic>
        <p:pic>
          <p:nvPicPr>
            <p:cNvPr id="119" name="Picture 118">
              <a:extLst>
                <a:ext uri="{FF2B5EF4-FFF2-40B4-BE49-F238E27FC236}">
                  <a16:creationId xmlns:a16="http://schemas.microsoft.com/office/drawing/2014/main" xmlns="" id="{B6309F4C-787E-544B-87E0-A883A02A5A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3688" y="1298989"/>
              <a:ext cx="1793439" cy="1260767"/>
            </a:xfrm>
            <a:prstGeom prst="rect">
              <a:avLst/>
            </a:prstGeom>
            <a:ln>
              <a:solidFill>
                <a:schemeClr val="bg1"/>
              </a:solidFill>
            </a:ln>
          </p:spPr>
        </p:pic>
        <p:pic>
          <p:nvPicPr>
            <p:cNvPr id="120" name="Picture 119">
              <a:extLst>
                <a:ext uri="{FF2B5EF4-FFF2-40B4-BE49-F238E27FC236}">
                  <a16:creationId xmlns:a16="http://schemas.microsoft.com/office/drawing/2014/main" xmlns="" id="{1F4C57E3-8F81-4245-A582-8926B23033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068" y="1443719"/>
              <a:ext cx="1677712" cy="1262252"/>
            </a:xfrm>
            <a:prstGeom prst="rect">
              <a:avLst/>
            </a:prstGeom>
            <a:ln>
              <a:solidFill>
                <a:schemeClr val="bg1"/>
              </a:solidFill>
            </a:ln>
          </p:spPr>
        </p:pic>
        <p:pic>
          <p:nvPicPr>
            <p:cNvPr id="121" name="Picture 120">
              <a:extLst>
                <a:ext uri="{FF2B5EF4-FFF2-40B4-BE49-F238E27FC236}">
                  <a16:creationId xmlns:a16="http://schemas.microsoft.com/office/drawing/2014/main" xmlns="" id="{67CEA87B-C9FA-2E49-B528-8964996AEB9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7924" y="2404786"/>
              <a:ext cx="1899594" cy="1260767"/>
            </a:xfrm>
            <a:prstGeom prst="rect">
              <a:avLst/>
            </a:prstGeom>
            <a:ln>
              <a:solidFill>
                <a:schemeClr val="bg1"/>
              </a:solidFill>
            </a:ln>
          </p:spPr>
        </p:pic>
        <p:pic>
          <p:nvPicPr>
            <p:cNvPr id="122" name="Picture 121">
              <a:extLst>
                <a:ext uri="{FF2B5EF4-FFF2-40B4-BE49-F238E27FC236}">
                  <a16:creationId xmlns:a16="http://schemas.microsoft.com/office/drawing/2014/main" xmlns="" id="{F53F7CD0-DB92-354A-AE85-F5ABF9EC03D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9047" y="3263313"/>
              <a:ext cx="840511" cy="1260767"/>
            </a:xfrm>
            <a:prstGeom prst="rect">
              <a:avLst/>
            </a:prstGeom>
            <a:ln>
              <a:solidFill>
                <a:schemeClr val="bg1"/>
              </a:solidFill>
            </a:ln>
          </p:spPr>
        </p:pic>
      </p:grpSp>
      <p:grpSp>
        <p:nvGrpSpPr>
          <p:cNvPr id="15" name="Group 14">
            <a:extLst>
              <a:ext uri="{FF2B5EF4-FFF2-40B4-BE49-F238E27FC236}">
                <a16:creationId xmlns:a16="http://schemas.microsoft.com/office/drawing/2014/main" xmlns="" id="{3D8415F4-5E7C-DF4B-BC4F-7835F4F11DA9}"/>
              </a:ext>
            </a:extLst>
          </p:cNvPr>
          <p:cNvGrpSpPr/>
          <p:nvPr/>
        </p:nvGrpSpPr>
        <p:grpSpPr>
          <a:xfrm>
            <a:off x="6298520" y="1011774"/>
            <a:ext cx="2659236" cy="1773137"/>
            <a:chOff x="7070043" y="970000"/>
            <a:chExt cx="2136191" cy="1424379"/>
          </a:xfrm>
        </p:grpSpPr>
        <p:pic>
          <p:nvPicPr>
            <p:cNvPr id="123" name="Picture 122">
              <a:extLst>
                <a:ext uri="{FF2B5EF4-FFF2-40B4-BE49-F238E27FC236}">
                  <a16:creationId xmlns:a16="http://schemas.microsoft.com/office/drawing/2014/main" xmlns="" id="{964E3F33-FFBA-7643-AE99-0CD009E0F2F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84713" y="1133612"/>
              <a:ext cx="1421521" cy="1260767"/>
            </a:xfrm>
            <a:prstGeom prst="rect">
              <a:avLst/>
            </a:prstGeom>
            <a:ln>
              <a:solidFill>
                <a:schemeClr val="bg1"/>
              </a:solidFill>
            </a:ln>
          </p:spPr>
        </p:pic>
        <p:pic>
          <p:nvPicPr>
            <p:cNvPr id="124" name="Picture 123">
              <a:extLst>
                <a:ext uri="{FF2B5EF4-FFF2-40B4-BE49-F238E27FC236}">
                  <a16:creationId xmlns:a16="http://schemas.microsoft.com/office/drawing/2014/main" xmlns="" id="{967313FE-4A7F-D64E-895A-5D76AC2642C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7070043" y="970000"/>
              <a:ext cx="840364" cy="1262252"/>
            </a:xfrm>
            <a:prstGeom prst="rect">
              <a:avLst/>
            </a:prstGeom>
            <a:ln>
              <a:solidFill>
                <a:schemeClr val="bg1"/>
              </a:solidFill>
            </a:ln>
          </p:spPr>
        </p:pic>
      </p:grpSp>
      <p:sp>
        <p:nvSpPr>
          <p:cNvPr id="33" name="TextBox 32">
            <a:extLst>
              <a:ext uri="{FF2B5EF4-FFF2-40B4-BE49-F238E27FC236}">
                <a16:creationId xmlns:a16="http://schemas.microsoft.com/office/drawing/2014/main" xmlns="" id="{2B14824D-9111-1440-8931-8B3E38AD1E22}"/>
              </a:ext>
            </a:extLst>
          </p:cNvPr>
          <p:cNvSpPr txBox="1"/>
          <p:nvPr/>
        </p:nvSpPr>
        <p:spPr>
          <a:xfrm>
            <a:off x="6354738" y="4194093"/>
            <a:ext cx="1245854" cy="769441"/>
          </a:xfrm>
          <a:prstGeom prst="rect">
            <a:avLst/>
          </a:prstGeom>
          <a:noFill/>
        </p:spPr>
        <p:txBody>
          <a:bodyPr wrap="none" rtlCol="0">
            <a:spAutoFit/>
          </a:bodyPr>
          <a:lstStyle/>
          <a:p>
            <a:r>
              <a:rPr lang="en-US" sz="4400" b="1" dirty="0">
                <a:latin typeface="Franklin Gothic Heavy" panose="020B0603020102020204" pitchFamily="34" charset="0"/>
              </a:rPr>
              <a:t>93%</a:t>
            </a:r>
          </a:p>
        </p:txBody>
      </p:sp>
      <p:sp>
        <p:nvSpPr>
          <p:cNvPr id="34" name="TextBox 33">
            <a:extLst>
              <a:ext uri="{FF2B5EF4-FFF2-40B4-BE49-F238E27FC236}">
                <a16:creationId xmlns:a16="http://schemas.microsoft.com/office/drawing/2014/main" xmlns="" id="{139F481B-5CEE-384D-AC14-ADC2F1657B36}"/>
              </a:ext>
            </a:extLst>
          </p:cNvPr>
          <p:cNvSpPr txBox="1"/>
          <p:nvPr/>
        </p:nvSpPr>
        <p:spPr>
          <a:xfrm>
            <a:off x="2290891" y="4797223"/>
            <a:ext cx="915635" cy="769441"/>
          </a:xfrm>
          <a:prstGeom prst="rect">
            <a:avLst/>
          </a:prstGeom>
          <a:noFill/>
        </p:spPr>
        <p:txBody>
          <a:bodyPr wrap="none" rtlCol="0">
            <a:spAutoFit/>
          </a:bodyPr>
          <a:lstStyle/>
          <a:p>
            <a:r>
              <a:rPr lang="en-US" sz="4400" b="1" dirty="0">
                <a:latin typeface="Franklin Gothic Heavy" panose="020B0603020102020204" pitchFamily="34" charset="0"/>
              </a:rPr>
              <a:t>5%</a:t>
            </a:r>
          </a:p>
        </p:txBody>
      </p:sp>
      <p:sp>
        <p:nvSpPr>
          <p:cNvPr id="35" name="Title 7">
            <a:extLst>
              <a:ext uri="{FF2B5EF4-FFF2-40B4-BE49-F238E27FC236}">
                <a16:creationId xmlns:a16="http://schemas.microsoft.com/office/drawing/2014/main" xmlns="" id="{883736DD-E896-7C4A-AE82-1D5D0B72F507}"/>
              </a:ext>
            </a:extLst>
          </p:cNvPr>
          <p:cNvSpPr txBox="1">
            <a:spLocks/>
          </p:cNvSpPr>
          <p:nvPr/>
        </p:nvSpPr>
        <p:spPr>
          <a:xfrm>
            <a:off x="1" y="6070126"/>
            <a:ext cx="9143999" cy="92175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4400" b="1" dirty="0">
                <a:solidFill>
                  <a:srgbClr val="C00000"/>
                </a:solidFill>
                <a:latin typeface="Franklin Gothic Heavy" panose="020B0603020102020204" pitchFamily="34" charset="0"/>
                <a:cs typeface="Lucida Calligraphy"/>
              </a:rPr>
              <a:t>98% </a:t>
            </a:r>
            <a:r>
              <a:rPr lang="en-US" sz="3200" dirty="0">
                <a:solidFill>
                  <a:schemeClr val="tx1"/>
                </a:solidFill>
                <a:latin typeface="Franklin Gothic Medium" panose="020B0603020102020204" pitchFamily="34" charset="0"/>
                <a:cs typeface="Lucida Calligraphy"/>
              </a:rPr>
              <a:t>of MCC patients</a:t>
            </a:r>
            <a:r>
              <a:rPr lang="en-US" sz="3200" b="1" dirty="0">
                <a:solidFill>
                  <a:schemeClr val="tx1"/>
                </a:solidFill>
                <a:latin typeface="Franklin Gothic Demi" panose="020B0603020102020204" pitchFamily="34" charset="0"/>
                <a:cs typeface="Lucida Calligraphy"/>
              </a:rPr>
              <a:t> </a:t>
            </a:r>
            <a:r>
              <a:rPr lang="en-US" sz="3200" dirty="0">
                <a:solidFill>
                  <a:schemeClr val="tx1"/>
                </a:solidFill>
                <a:latin typeface="Franklin Gothic Medium" panose="020B0603020102020204" pitchFamily="34" charset="0"/>
                <a:cs typeface="Lucida Calligraphy"/>
              </a:rPr>
              <a:t>are from Kentucky </a:t>
            </a:r>
          </a:p>
        </p:txBody>
      </p:sp>
    </p:spTree>
    <p:extLst>
      <p:ext uri="{BB962C8B-B14F-4D97-AF65-F5344CB8AC3E}">
        <p14:creationId xmlns:p14="http://schemas.microsoft.com/office/powerpoint/2010/main" val="376070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70" y="182883"/>
            <a:ext cx="8798492" cy="1116107"/>
          </a:xfrm>
        </p:spPr>
        <p:txBody>
          <a:bodyPr/>
          <a:lstStyle/>
          <a:p>
            <a:pPr algn="ctr"/>
            <a:r>
              <a:rPr lang="en-US" dirty="0"/>
              <a:t>MCC Affiliate and Research Networks</a:t>
            </a:r>
          </a:p>
        </p:txBody>
      </p:sp>
      <p:sp>
        <p:nvSpPr>
          <p:cNvPr id="319" name="Slide Number Placeholder 3">
            <a:extLst>
              <a:ext uri="{FF2B5EF4-FFF2-40B4-BE49-F238E27FC236}">
                <a16:creationId xmlns:a16="http://schemas.microsoft.com/office/drawing/2014/main" xmlns="" id="{461718C5-1C8A-E645-8947-3E0F319104D3}"/>
              </a:ext>
            </a:extLst>
          </p:cNvPr>
          <p:cNvSpPr txBox="1">
            <a:spLocks/>
          </p:cNvSpPr>
          <p:nvPr/>
        </p:nvSpPr>
        <p:spPr>
          <a:xfrm>
            <a:off x="-1387012" y="6955212"/>
            <a:ext cx="56991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377">
              <a:defRPr/>
            </a:pPr>
            <a:endParaRPr lang="en-US" dirty="0">
              <a:solidFill>
                <a:prstClr val="black">
                  <a:tint val="75000"/>
                </a:prstClr>
              </a:solidFill>
            </a:endParaRPr>
          </a:p>
        </p:txBody>
      </p:sp>
      <p:pic>
        <p:nvPicPr>
          <p:cNvPr id="127" name="Picture 126">
            <a:extLst>
              <a:ext uri="{FF2B5EF4-FFF2-40B4-BE49-F238E27FC236}">
                <a16:creationId xmlns:a16="http://schemas.microsoft.com/office/drawing/2014/main" xmlns="" id="{37C7E010-5C9C-1345-B1B9-B4289241328E}"/>
              </a:ext>
            </a:extLst>
          </p:cNvPr>
          <p:cNvPicPr>
            <a:picLocks noChangeAspect="1"/>
          </p:cNvPicPr>
          <p:nvPr/>
        </p:nvPicPr>
        <p:blipFill>
          <a:blip r:embed="rId3">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253385" y="2126793"/>
            <a:ext cx="7852441" cy="3560553"/>
          </a:xfrm>
          <a:prstGeom prst="rect">
            <a:avLst/>
          </a:prstGeom>
          <a:ln>
            <a:noFill/>
          </a:ln>
        </p:spPr>
      </p:pic>
      <p:sp>
        <p:nvSpPr>
          <p:cNvPr id="128" name="Oval 127">
            <a:extLst>
              <a:ext uri="{FF2B5EF4-FFF2-40B4-BE49-F238E27FC236}">
                <a16:creationId xmlns:a16="http://schemas.microsoft.com/office/drawing/2014/main" xmlns="" id="{078CABE1-E98C-A24B-B248-571B2D14A5EE}"/>
              </a:ext>
            </a:extLst>
          </p:cNvPr>
          <p:cNvSpPr/>
          <p:nvPr/>
        </p:nvSpPr>
        <p:spPr>
          <a:xfrm>
            <a:off x="5434513" y="3554848"/>
            <a:ext cx="47737" cy="47737"/>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129" name="Oval 128">
            <a:extLst>
              <a:ext uri="{FF2B5EF4-FFF2-40B4-BE49-F238E27FC236}">
                <a16:creationId xmlns:a16="http://schemas.microsoft.com/office/drawing/2014/main" xmlns="" id="{72CE008E-37D6-0041-82B6-839BDE8AB451}"/>
              </a:ext>
            </a:extLst>
          </p:cNvPr>
          <p:cNvSpPr/>
          <p:nvPr/>
        </p:nvSpPr>
        <p:spPr>
          <a:xfrm>
            <a:off x="5415162" y="3573754"/>
            <a:ext cx="47494" cy="47494"/>
          </a:xfrm>
          <a:prstGeom prst="ellipse">
            <a:avLst/>
          </a:prstGeom>
          <a:solidFill>
            <a:srgbClr val="12337C"/>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xmlns="" id="{680A99CD-9671-2F49-BE6E-23E1CEA0C6C0}"/>
              </a:ext>
            </a:extLst>
          </p:cNvPr>
          <p:cNvGrpSpPr/>
          <p:nvPr/>
        </p:nvGrpSpPr>
        <p:grpSpPr>
          <a:xfrm>
            <a:off x="572337" y="2262905"/>
            <a:ext cx="8394325" cy="3115209"/>
            <a:chOff x="190565" y="2928292"/>
            <a:chExt cx="8883441" cy="3296725"/>
          </a:xfrm>
        </p:grpSpPr>
        <p:sp>
          <p:nvSpPr>
            <p:cNvPr id="328" name="Oval 327">
              <a:extLst>
                <a:ext uri="{FF2B5EF4-FFF2-40B4-BE49-F238E27FC236}">
                  <a16:creationId xmlns:a16="http://schemas.microsoft.com/office/drawing/2014/main" xmlns="" id="{612EBA9F-10D4-274C-866F-2CDC276B6A29}"/>
                </a:ext>
              </a:extLst>
            </p:cNvPr>
            <p:cNvSpPr/>
            <p:nvPr/>
          </p:nvSpPr>
          <p:spPr>
            <a:xfrm>
              <a:off x="8355083" y="3839978"/>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9" name="TextBox 114">
              <a:extLst>
                <a:ext uri="{FF2B5EF4-FFF2-40B4-BE49-F238E27FC236}">
                  <a16:creationId xmlns:a16="http://schemas.microsoft.com/office/drawing/2014/main" xmlns="" id="{6137EB02-9BF7-054E-8CD7-FE67C7E603B5}"/>
                </a:ext>
              </a:extLst>
            </p:cNvPr>
            <p:cNvSpPr txBox="1">
              <a:spLocks noChangeArrowheads="1"/>
            </p:cNvSpPr>
            <p:nvPr/>
          </p:nvSpPr>
          <p:spPr bwMode="auto">
            <a:xfrm>
              <a:off x="7815451" y="3918229"/>
              <a:ext cx="1258555" cy="499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Charleston, WV</a:t>
              </a:r>
            </a:p>
          </p:txBody>
        </p:sp>
        <p:sp>
          <p:nvSpPr>
            <p:cNvPr id="330" name="TextBox 114">
              <a:extLst>
                <a:ext uri="{FF2B5EF4-FFF2-40B4-BE49-F238E27FC236}">
                  <a16:creationId xmlns:a16="http://schemas.microsoft.com/office/drawing/2014/main" xmlns="" id="{5705E407-FB6C-7E4A-B83F-F7F83D6B3F93}"/>
                </a:ext>
              </a:extLst>
            </p:cNvPr>
            <p:cNvSpPr txBox="1">
              <a:spLocks noChangeArrowheads="1"/>
            </p:cNvSpPr>
            <p:nvPr/>
          </p:nvSpPr>
          <p:spPr bwMode="auto">
            <a:xfrm>
              <a:off x="5670510" y="2928292"/>
              <a:ext cx="1167524" cy="261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Portsmouth, OH</a:t>
              </a:r>
            </a:p>
          </p:txBody>
        </p:sp>
        <p:sp>
          <p:nvSpPr>
            <p:cNvPr id="331" name="Oval 330">
              <a:extLst>
                <a:ext uri="{FF2B5EF4-FFF2-40B4-BE49-F238E27FC236}">
                  <a16:creationId xmlns:a16="http://schemas.microsoft.com/office/drawing/2014/main" xmlns="" id="{3E6C8CE5-9398-DE45-BC3B-F1700E4D5535}"/>
                </a:ext>
              </a:extLst>
            </p:cNvPr>
            <p:cNvSpPr/>
            <p:nvPr/>
          </p:nvSpPr>
          <p:spPr>
            <a:xfrm>
              <a:off x="873129" y="5567443"/>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2" name="TextBox 62">
              <a:extLst>
                <a:ext uri="{FF2B5EF4-FFF2-40B4-BE49-F238E27FC236}">
                  <a16:creationId xmlns:a16="http://schemas.microsoft.com/office/drawing/2014/main" xmlns="" id="{690E9A78-86E2-3C4D-B36F-91F07F13965A}"/>
                </a:ext>
              </a:extLst>
            </p:cNvPr>
            <p:cNvSpPr txBox="1">
              <a:spLocks noChangeArrowheads="1"/>
            </p:cNvSpPr>
            <p:nvPr/>
          </p:nvSpPr>
          <p:spPr bwMode="auto">
            <a:xfrm>
              <a:off x="346899" y="2986515"/>
              <a:ext cx="3003027" cy="290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2971" algn="l"/>
                </a:tabLst>
              </a:pPr>
              <a:r>
                <a:rPr lang="en-US" sz="1400" dirty="0">
                  <a:latin typeface="Franklin Gothic Medium" panose="020B0603020102020204" pitchFamily="34" charset="0"/>
                  <a:cs typeface="Franklin Gothic Book"/>
                </a:rPr>
                <a:t>Prospective Research Network (8 sites)</a:t>
              </a:r>
            </a:p>
          </p:txBody>
        </p:sp>
        <p:sp>
          <p:nvSpPr>
            <p:cNvPr id="333" name="Oval 332">
              <a:extLst>
                <a:ext uri="{FF2B5EF4-FFF2-40B4-BE49-F238E27FC236}">
                  <a16:creationId xmlns:a16="http://schemas.microsoft.com/office/drawing/2014/main" xmlns="" id="{D5304339-FA6B-7E4E-9859-4A2E1D252CDC}"/>
                </a:ext>
              </a:extLst>
            </p:cNvPr>
            <p:cNvSpPr/>
            <p:nvPr/>
          </p:nvSpPr>
          <p:spPr>
            <a:xfrm>
              <a:off x="190565" y="3048804"/>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xmlns="" id="{9CEF93A4-6C57-C34E-ACF0-DB9C9A87A8AD}"/>
                </a:ext>
              </a:extLst>
            </p:cNvPr>
            <p:cNvSpPr/>
            <p:nvPr/>
          </p:nvSpPr>
          <p:spPr>
            <a:xfrm>
              <a:off x="6660122" y="3189863"/>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xmlns="" id="{A641251F-D7B6-DA44-A402-FD04A9998143}"/>
                </a:ext>
              </a:extLst>
            </p:cNvPr>
            <p:cNvSpPr/>
            <p:nvPr/>
          </p:nvSpPr>
          <p:spPr>
            <a:xfrm>
              <a:off x="6572165" y="5302176"/>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xmlns="" id="{30C9709F-42DC-0C49-9A1E-0113B76D4397}"/>
                </a:ext>
              </a:extLst>
            </p:cNvPr>
            <p:cNvSpPr/>
            <p:nvPr/>
          </p:nvSpPr>
          <p:spPr>
            <a:xfrm>
              <a:off x="7611027" y="4928797"/>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xmlns="" id="{59A49FEA-2080-0548-A553-BDAAB799F052}"/>
                </a:ext>
              </a:extLst>
            </p:cNvPr>
            <p:cNvSpPr/>
            <p:nvPr/>
          </p:nvSpPr>
          <p:spPr>
            <a:xfrm>
              <a:off x="7723131" y="6060340"/>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xmlns="" id="{5DBFF7AC-34E5-684A-9534-034D4F19C0DB}"/>
                </a:ext>
              </a:extLst>
            </p:cNvPr>
            <p:cNvSpPr/>
            <p:nvPr/>
          </p:nvSpPr>
          <p:spPr>
            <a:xfrm>
              <a:off x="7121233" y="4770647"/>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xmlns="" id="{70637F6C-1515-8541-9A3B-EDF5D8282458}"/>
                </a:ext>
              </a:extLst>
            </p:cNvPr>
            <p:cNvSpPr/>
            <p:nvPr/>
          </p:nvSpPr>
          <p:spPr>
            <a:xfrm>
              <a:off x="3344071" y="5599120"/>
              <a:ext cx="164677" cy="164677"/>
            </a:xfrm>
            <a:prstGeom prst="ellipse">
              <a:avLst/>
            </a:prstGeom>
            <a:solidFill>
              <a:schemeClr val="tx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sp>
        <p:nvSpPr>
          <p:cNvPr id="131" name="Oval 130">
            <a:extLst>
              <a:ext uri="{FF2B5EF4-FFF2-40B4-BE49-F238E27FC236}">
                <a16:creationId xmlns:a16="http://schemas.microsoft.com/office/drawing/2014/main" xmlns="" id="{6CBD1F5C-7A1E-2042-A2A5-F72BE538A22E}"/>
              </a:ext>
            </a:extLst>
          </p:cNvPr>
          <p:cNvSpPr/>
          <p:nvPr/>
        </p:nvSpPr>
        <p:spPr>
          <a:xfrm>
            <a:off x="5237436" y="3421160"/>
            <a:ext cx="384544" cy="384544"/>
          </a:xfrm>
          <a:prstGeom prst="ellipse">
            <a:avLst/>
          </a:prstGeom>
          <a:solidFill>
            <a:srgbClr val="F9F9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xmlns="" id="{D4162475-F3D0-8648-AF5D-63ADD45560F8}"/>
              </a:ext>
            </a:extLst>
          </p:cNvPr>
          <p:cNvGrpSpPr/>
          <p:nvPr/>
        </p:nvGrpSpPr>
        <p:grpSpPr>
          <a:xfrm>
            <a:off x="4801997" y="4030130"/>
            <a:ext cx="632512" cy="384299"/>
            <a:chOff x="6572483" y="4242956"/>
            <a:chExt cx="710195" cy="431499"/>
          </a:xfrm>
        </p:grpSpPr>
        <p:sp>
          <p:nvSpPr>
            <p:cNvPr id="326" name="Oval 325">
              <a:extLst>
                <a:ext uri="{FF2B5EF4-FFF2-40B4-BE49-F238E27FC236}">
                  <a16:creationId xmlns:a16="http://schemas.microsoft.com/office/drawing/2014/main" xmlns="" id="{4122503A-4ABE-CC44-B5E7-46F348F319AD}"/>
                </a:ext>
              </a:extLst>
            </p:cNvPr>
            <p:cNvSpPr/>
            <p:nvPr/>
          </p:nvSpPr>
          <p:spPr>
            <a:xfrm>
              <a:off x="6724917" y="4242956"/>
              <a:ext cx="174721" cy="174721"/>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xmlns="" id="{4C575E2B-278C-434C-A92C-01E30CFB298C}"/>
                </a:ext>
              </a:extLst>
            </p:cNvPr>
            <p:cNvSpPr/>
            <p:nvPr/>
          </p:nvSpPr>
          <p:spPr>
            <a:xfrm>
              <a:off x="6572483" y="4397459"/>
              <a:ext cx="710195" cy="276996"/>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Danville</a:t>
              </a:r>
            </a:p>
          </p:txBody>
        </p:sp>
      </p:grpSp>
      <p:sp>
        <p:nvSpPr>
          <p:cNvPr id="133" name="Rectangle 132">
            <a:extLst>
              <a:ext uri="{FF2B5EF4-FFF2-40B4-BE49-F238E27FC236}">
                <a16:creationId xmlns:a16="http://schemas.microsoft.com/office/drawing/2014/main" xmlns="" id="{03AF00CB-A111-894B-BE35-FA0BBB8E9E55}"/>
              </a:ext>
            </a:extLst>
          </p:cNvPr>
          <p:cNvSpPr/>
          <p:nvPr/>
        </p:nvSpPr>
        <p:spPr>
          <a:xfrm>
            <a:off x="1476719" y="4826697"/>
            <a:ext cx="681508" cy="246699"/>
          </a:xfrm>
          <a:prstGeom prst="rect">
            <a:avLst/>
          </a:prstGeom>
        </p:spPr>
        <p:txBody>
          <a:bodyPr wrap="none">
            <a:spAutoFit/>
          </a:bodyPr>
          <a:lstStyle/>
          <a:p>
            <a:pPr algn="ctr"/>
            <a:r>
              <a:rPr lang="en-US" sz="1200" dirty="0">
                <a:solidFill>
                  <a:prstClr val="black"/>
                </a:solidFill>
                <a:latin typeface="Franklin Gothic Medium" charset="0"/>
                <a:ea typeface="Franklin Gothic Medium" charset="0"/>
                <a:cs typeface="Franklin Gothic Medium" charset="0"/>
              </a:rPr>
              <a:t>Paducah</a:t>
            </a:r>
          </a:p>
        </p:txBody>
      </p:sp>
      <p:grpSp>
        <p:nvGrpSpPr>
          <p:cNvPr id="134" name="Group 133">
            <a:extLst>
              <a:ext uri="{FF2B5EF4-FFF2-40B4-BE49-F238E27FC236}">
                <a16:creationId xmlns:a16="http://schemas.microsoft.com/office/drawing/2014/main" xmlns="" id="{EAFD3D9E-01F0-F14F-A5DE-FF3F7D194370}"/>
              </a:ext>
            </a:extLst>
          </p:cNvPr>
          <p:cNvGrpSpPr/>
          <p:nvPr/>
        </p:nvGrpSpPr>
        <p:grpSpPr>
          <a:xfrm>
            <a:off x="564454" y="1461004"/>
            <a:ext cx="8363212" cy="4136335"/>
            <a:chOff x="182222" y="2079667"/>
            <a:chExt cx="8850516" cy="4377350"/>
          </a:xfrm>
        </p:grpSpPr>
        <p:sp>
          <p:nvSpPr>
            <p:cNvPr id="149" name="Rectangle 148">
              <a:extLst>
                <a:ext uri="{FF2B5EF4-FFF2-40B4-BE49-F238E27FC236}">
                  <a16:creationId xmlns:a16="http://schemas.microsoft.com/office/drawing/2014/main" xmlns="" id="{8B75A587-6FB3-0847-9E08-FD4B23FBDE5F}"/>
                </a:ext>
              </a:extLst>
            </p:cNvPr>
            <p:cNvSpPr/>
            <p:nvPr/>
          </p:nvSpPr>
          <p:spPr>
            <a:xfrm>
              <a:off x="7687154" y="4960326"/>
              <a:ext cx="690096" cy="261075"/>
            </a:xfrm>
            <a:prstGeom prst="rect">
              <a:avLst/>
            </a:prstGeom>
          </p:spPr>
          <p:txBody>
            <a:bodyPr wrap="none">
              <a:spAutoFit/>
            </a:bodyPr>
            <a:lstStyle/>
            <a:p>
              <a:r>
                <a:rPr lang="en-US" sz="1200" dirty="0">
                  <a:solidFill>
                    <a:prstClr val="black"/>
                  </a:solidFill>
                  <a:latin typeface="Franklin Gothic Medium" charset="0"/>
                  <a:ea typeface="Franklin Gothic Medium" charset="0"/>
                  <a:cs typeface="Franklin Gothic Medium" charset="0"/>
                </a:rPr>
                <a:t>Pikeville</a:t>
              </a:r>
              <a:endParaRPr lang="en-US" sz="1200" dirty="0"/>
            </a:p>
          </p:txBody>
        </p:sp>
        <p:sp>
          <p:nvSpPr>
            <p:cNvPr id="150" name="TextBox 114">
              <a:extLst>
                <a:ext uri="{FF2B5EF4-FFF2-40B4-BE49-F238E27FC236}">
                  <a16:creationId xmlns:a16="http://schemas.microsoft.com/office/drawing/2014/main" xmlns="" id="{A69D053B-1BF1-D04D-B700-969ED59D90CE}"/>
                </a:ext>
              </a:extLst>
            </p:cNvPr>
            <p:cNvSpPr txBox="1">
              <a:spLocks noChangeArrowheads="1"/>
            </p:cNvSpPr>
            <p:nvPr/>
          </p:nvSpPr>
          <p:spPr bwMode="auto">
            <a:xfrm>
              <a:off x="7370013" y="3429493"/>
              <a:ext cx="1138394" cy="26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Huntington, WV</a:t>
              </a:r>
            </a:p>
          </p:txBody>
        </p:sp>
        <p:sp>
          <p:nvSpPr>
            <p:cNvPr id="151" name="Rectangle 150">
              <a:extLst>
                <a:ext uri="{FF2B5EF4-FFF2-40B4-BE49-F238E27FC236}">
                  <a16:creationId xmlns:a16="http://schemas.microsoft.com/office/drawing/2014/main" xmlns="" id="{B42136D0-A914-6A48-B217-561F571A14D4}"/>
                </a:ext>
              </a:extLst>
            </p:cNvPr>
            <p:cNvSpPr/>
            <p:nvPr/>
          </p:nvSpPr>
          <p:spPr>
            <a:xfrm>
              <a:off x="7532334" y="6195942"/>
              <a:ext cx="801476" cy="261075"/>
            </a:xfrm>
            <a:prstGeom prst="rect">
              <a:avLst/>
            </a:prstGeom>
          </p:spPr>
          <p:txBody>
            <a:bodyPr wrap="none">
              <a:spAutoFit/>
            </a:bodyPr>
            <a:lstStyle/>
            <a:p>
              <a:r>
                <a:rPr lang="en-US" sz="1200" dirty="0">
                  <a:solidFill>
                    <a:prstClr val="black"/>
                  </a:solidFill>
                  <a:latin typeface="Franklin Gothic Medium" charset="0"/>
                  <a:ea typeface="Franklin Gothic Medium" charset="0"/>
                  <a:cs typeface="Franklin Gothic Medium" charset="0"/>
                </a:rPr>
                <a:t>Bristol, TN</a:t>
              </a:r>
              <a:endParaRPr lang="en-US" sz="1200" dirty="0"/>
            </a:p>
          </p:txBody>
        </p:sp>
        <p:sp>
          <p:nvSpPr>
            <p:cNvPr id="152" name="Oval 151">
              <a:extLst>
                <a:ext uri="{FF2B5EF4-FFF2-40B4-BE49-F238E27FC236}">
                  <a16:creationId xmlns:a16="http://schemas.microsoft.com/office/drawing/2014/main" xmlns="" id="{75BF9428-3CC0-9648-939E-5D78DF1ADFE5}"/>
                </a:ext>
              </a:extLst>
            </p:cNvPr>
            <p:cNvSpPr/>
            <p:nvPr/>
          </p:nvSpPr>
          <p:spPr>
            <a:xfrm>
              <a:off x="7461558" y="3698594"/>
              <a:ext cx="164677" cy="164677"/>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xmlns="" id="{0796741E-BCB9-3B41-B671-A56189BF2AFA}"/>
                </a:ext>
              </a:extLst>
            </p:cNvPr>
            <p:cNvSpPr/>
            <p:nvPr/>
          </p:nvSpPr>
          <p:spPr>
            <a:xfrm>
              <a:off x="7687154" y="4837495"/>
              <a:ext cx="164677" cy="164677"/>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xmlns="" id="{25A9AFEF-BF1E-D14B-AF83-2272938E9511}"/>
                </a:ext>
              </a:extLst>
            </p:cNvPr>
            <p:cNvSpPr/>
            <p:nvPr/>
          </p:nvSpPr>
          <p:spPr>
            <a:xfrm>
              <a:off x="7799258" y="5969038"/>
              <a:ext cx="164677" cy="164677"/>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xmlns="" id="{FB794266-80A8-1E4A-B17C-EDC85CA9FAAB}"/>
                </a:ext>
              </a:extLst>
            </p:cNvPr>
            <p:cNvSpPr/>
            <p:nvPr/>
          </p:nvSpPr>
          <p:spPr>
            <a:xfrm>
              <a:off x="8636935" y="4471945"/>
              <a:ext cx="164677" cy="164677"/>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6" name="TextBox 114">
              <a:extLst>
                <a:ext uri="{FF2B5EF4-FFF2-40B4-BE49-F238E27FC236}">
                  <a16:creationId xmlns:a16="http://schemas.microsoft.com/office/drawing/2014/main" xmlns="" id="{183D59F0-6D27-7543-A197-BFD0365C5DFB}"/>
                </a:ext>
              </a:extLst>
            </p:cNvPr>
            <p:cNvSpPr txBox="1">
              <a:spLocks noChangeArrowheads="1"/>
            </p:cNvSpPr>
            <p:nvPr/>
          </p:nvSpPr>
          <p:spPr bwMode="auto">
            <a:xfrm>
              <a:off x="8105861" y="4576568"/>
              <a:ext cx="926877" cy="261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latin typeface="Franklin Gothic Medium" charset="0"/>
                  <a:ea typeface="Franklin Gothic Medium" charset="0"/>
                  <a:cs typeface="Franklin Gothic Medium" charset="0"/>
                </a:rPr>
                <a:t>Beckley, WV</a:t>
              </a:r>
              <a:endParaRPr lang="en-US" dirty="0">
                <a:solidFill>
                  <a:srgbClr val="000000"/>
                </a:solidFill>
                <a:latin typeface="Franklin Gothic Medium" charset="0"/>
                <a:ea typeface="Franklin Gothic Medium" charset="0"/>
                <a:cs typeface="Franklin Gothic Medium" charset="0"/>
              </a:endParaRPr>
            </a:p>
          </p:txBody>
        </p:sp>
        <p:sp>
          <p:nvSpPr>
            <p:cNvPr id="157" name="TextBox 62">
              <a:extLst>
                <a:ext uri="{FF2B5EF4-FFF2-40B4-BE49-F238E27FC236}">
                  <a16:creationId xmlns:a16="http://schemas.microsoft.com/office/drawing/2014/main" xmlns="" id="{4CAB11E5-9BD2-7D4E-99F6-F7D0022E45FC}"/>
                </a:ext>
              </a:extLst>
            </p:cNvPr>
            <p:cNvSpPr txBox="1">
              <a:spLocks noChangeArrowheads="1"/>
            </p:cNvSpPr>
            <p:nvPr/>
          </p:nvSpPr>
          <p:spPr bwMode="auto">
            <a:xfrm>
              <a:off x="346899" y="2379012"/>
              <a:ext cx="306532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2971" algn="l"/>
                </a:tabLst>
              </a:pPr>
              <a:r>
                <a:rPr lang="en-US" sz="1400" dirty="0">
                  <a:latin typeface="Franklin Gothic Medium" panose="020B0603020102020204" pitchFamily="34" charset="0"/>
                  <a:cs typeface="Franklin Gothic Book"/>
                </a:rPr>
                <a:t>Prospective Affiliate Network (5 sites)</a:t>
              </a:r>
            </a:p>
          </p:txBody>
        </p:sp>
        <p:sp>
          <p:nvSpPr>
            <p:cNvPr id="158" name="Oval 157">
              <a:extLst>
                <a:ext uri="{FF2B5EF4-FFF2-40B4-BE49-F238E27FC236}">
                  <a16:creationId xmlns:a16="http://schemas.microsoft.com/office/drawing/2014/main" xmlns="" id="{02F0B7F7-FF35-9141-9FF8-423D014AF78F}"/>
                </a:ext>
              </a:extLst>
            </p:cNvPr>
            <p:cNvSpPr/>
            <p:nvPr/>
          </p:nvSpPr>
          <p:spPr>
            <a:xfrm>
              <a:off x="182222" y="2439783"/>
              <a:ext cx="164677" cy="164677"/>
            </a:xfrm>
            <a:prstGeom prst="ellipse">
              <a:avLst/>
            </a:prstGeom>
            <a:solidFill>
              <a:schemeClr val="bg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xmlns="" id="{20F3DB8A-7B4A-8B4C-90B9-3563547A307C}"/>
                </a:ext>
              </a:extLst>
            </p:cNvPr>
            <p:cNvGrpSpPr/>
            <p:nvPr/>
          </p:nvGrpSpPr>
          <p:grpSpPr>
            <a:xfrm>
              <a:off x="182226" y="2079667"/>
              <a:ext cx="7566085" cy="4117644"/>
              <a:chOff x="182226" y="2079667"/>
              <a:chExt cx="7566085" cy="4117644"/>
            </a:xfrm>
          </p:grpSpPr>
          <p:cxnSp>
            <p:nvCxnSpPr>
              <p:cNvPr id="160" name="Straight Arrow Connector 159">
                <a:extLst>
                  <a:ext uri="{FF2B5EF4-FFF2-40B4-BE49-F238E27FC236}">
                    <a16:creationId xmlns:a16="http://schemas.microsoft.com/office/drawing/2014/main" xmlns="" id="{825D75C4-14ED-7040-ADA6-88669029DBB0}"/>
                  </a:ext>
                </a:extLst>
              </p:cNvPr>
              <p:cNvCxnSpPr>
                <a:cxnSpLocks/>
                <a:stCxn id="214" idx="2"/>
              </p:cNvCxnSpPr>
              <p:nvPr/>
            </p:nvCxnSpPr>
            <p:spPr>
              <a:xfrm flipH="1">
                <a:off x="5379167" y="3573839"/>
                <a:ext cx="1537486" cy="764791"/>
              </a:xfrm>
              <a:prstGeom prst="straightConnector1">
                <a:avLst/>
              </a:prstGeom>
              <a:ln w="12700"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61" name="Group 160">
                <a:extLst>
                  <a:ext uri="{FF2B5EF4-FFF2-40B4-BE49-F238E27FC236}">
                    <a16:creationId xmlns:a16="http://schemas.microsoft.com/office/drawing/2014/main" xmlns="" id="{88F4E942-7F8A-6B4E-BEEB-C3F8970A209E}"/>
                  </a:ext>
                </a:extLst>
              </p:cNvPr>
              <p:cNvGrpSpPr/>
              <p:nvPr/>
            </p:nvGrpSpPr>
            <p:grpSpPr>
              <a:xfrm>
                <a:off x="182226" y="2079667"/>
                <a:ext cx="7566085" cy="4117644"/>
                <a:chOff x="182226" y="2079667"/>
                <a:chExt cx="7566085" cy="4117644"/>
              </a:xfrm>
            </p:grpSpPr>
            <p:sp>
              <p:nvSpPr>
                <p:cNvPr id="162" name="Oval 161">
                  <a:extLst>
                    <a:ext uri="{FF2B5EF4-FFF2-40B4-BE49-F238E27FC236}">
                      <a16:creationId xmlns:a16="http://schemas.microsoft.com/office/drawing/2014/main" xmlns="" id="{356596FF-40E4-2B46-825A-EB0C6C9A4331}"/>
                    </a:ext>
                  </a:extLst>
                </p:cNvPr>
                <p:cNvSpPr/>
                <p:nvPr/>
              </p:nvSpPr>
              <p:spPr>
                <a:xfrm>
                  <a:off x="6094267" y="5425409"/>
                  <a:ext cx="164677" cy="164677"/>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xmlns="" id="{DC0CC3FE-B121-6B43-9D4C-D5FAF42CDA69}"/>
                    </a:ext>
                  </a:extLst>
                </p:cNvPr>
                <p:cNvCxnSpPr>
                  <a:cxnSpLocks/>
                  <a:endCxn id="162" idx="1"/>
                </p:cNvCxnSpPr>
                <p:nvPr/>
              </p:nvCxnSpPr>
              <p:spPr>
                <a:xfrm>
                  <a:off x="5371765" y="4275520"/>
                  <a:ext cx="746613" cy="117400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64" name="Group 163">
                  <a:extLst>
                    <a:ext uri="{FF2B5EF4-FFF2-40B4-BE49-F238E27FC236}">
                      <a16:creationId xmlns:a16="http://schemas.microsoft.com/office/drawing/2014/main" xmlns="" id="{D810ECB3-7855-8545-AB67-E21A3A00F54C}"/>
                    </a:ext>
                  </a:extLst>
                </p:cNvPr>
                <p:cNvGrpSpPr/>
                <p:nvPr/>
              </p:nvGrpSpPr>
              <p:grpSpPr>
                <a:xfrm>
                  <a:off x="182226" y="2079667"/>
                  <a:ext cx="7566085" cy="4117644"/>
                  <a:chOff x="182226" y="2079667"/>
                  <a:chExt cx="7566085" cy="4117644"/>
                </a:xfrm>
              </p:grpSpPr>
              <p:sp>
                <p:nvSpPr>
                  <p:cNvPr id="165" name="TextBox 164">
                    <a:extLst>
                      <a:ext uri="{FF2B5EF4-FFF2-40B4-BE49-F238E27FC236}">
                        <a16:creationId xmlns:a16="http://schemas.microsoft.com/office/drawing/2014/main" xmlns="" id="{7AE23F54-197B-694B-B20B-E35435A2FE0E}"/>
                      </a:ext>
                    </a:extLst>
                  </p:cNvPr>
                  <p:cNvSpPr txBox="1"/>
                  <p:nvPr/>
                </p:nvSpPr>
                <p:spPr>
                  <a:xfrm>
                    <a:off x="2234418" y="4128619"/>
                    <a:ext cx="733611" cy="261076"/>
                  </a:xfrm>
                  <a:prstGeom prst="rect">
                    <a:avLst/>
                  </a:prstGeom>
                  <a:noFill/>
                </p:spPr>
                <p:txBody>
                  <a:bodyPr wrap="square" rtlCol="0">
                    <a:spAutoFit/>
                  </a:bodyPr>
                  <a:lstStyle/>
                  <a:p>
                    <a:r>
                      <a:rPr lang="en-US" sz="1200" dirty="0">
                        <a:latin typeface="Franklin Gothic Medium" panose="020B0603020102020204" pitchFamily="34" charset="0"/>
                      </a:rPr>
                      <a:t>Indiana</a:t>
                    </a:r>
                  </a:p>
                </p:txBody>
              </p:sp>
              <p:grpSp>
                <p:nvGrpSpPr>
                  <p:cNvPr id="166" name="Group 165">
                    <a:extLst>
                      <a:ext uri="{FF2B5EF4-FFF2-40B4-BE49-F238E27FC236}">
                        <a16:creationId xmlns:a16="http://schemas.microsoft.com/office/drawing/2014/main" xmlns="" id="{01CA0114-E0D1-654F-8886-8944E0FE79FD}"/>
                      </a:ext>
                    </a:extLst>
                  </p:cNvPr>
                  <p:cNvGrpSpPr/>
                  <p:nvPr/>
                </p:nvGrpSpPr>
                <p:grpSpPr>
                  <a:xfrm>
                    <a:off x="182226" y="2079667"/>
                    <a:ext cx="7566085" cy="4117644"/>
                    <a:chOff x="182226" y="2079667"/>
                    <a:chExt cx="7566085" cy="4117644"/>
                  </a:xfrm>
                </p:grpSpPr>
                <p:sp>
                  <p:nvSpPr>
                    <p:cNvPr id="167" name="TextBox 124">
                      <a:extLst>
                        <a:ext uri="{FF2B5EF4-FFF2-40B4-BE49-F238E27FC236}">
                          <a16:creationId xmlns:a16="http://schemas.microsoft.com/office/drawing/2014/main" xmlns="" id="{6271EDBE-0FAF-214E-99DF-4A93255C7328}"/>
                        </a:ext>
                      </a:extLst>
                    </p:cNvPr>
                    <p:cNvSpPr txBox="1">
                      <a:spLocks noChangeArrowheads="1"/>
                    </p:cNvSpPr>
                    <p:nvPr/>
                  </p:nvSpPr>
                  <p:spPr bwMode="auto">
                    <a:xfrm>
                      <a:off x="5689918" y="5540004"/>
                      <a:ext cx="905483" cy="26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Manchester</a:t>
                      </a:r>
                    </a:p>
                  </p:txBody>
                </p:sp>
                <p:grpSp>
                  <p:nvGrpSpPr>
                    <p:cNvPr id="168" name="Group 167">
                      <a:extLst>
                        <a:ext uri="{FF2B5EF4-FFF2-40B4-BE49-F238E27FC236}">
                          <a16:creationId xmlns:a16="http://schemas.microsoft.com/office/drawing/2014/main" xmlns="" id="{100626CD-0CA3-A040-9E69-DE5A21A4AC83}"/>
                        </a:ext>
                      </a:extLst>
                    </p:cNvPr>
                    <p:cNvGrpSpPr/>
                    <p:nvPr/>
                  </p:nvGrpSpPr>
                  <p:grpSpPr>
                    <a:xfrm>
                      <a:off x="182226" y="2079667"/>
                      <a:ext cx="7566085" cy="4117644"/>
                      <a:chOff x="182226" y="2079667"/>
                      <a:chExt cx="7566085" cy="4117644"/>
                    </a:xfrm>
                  </p:grpSpPr>
                  <p:grpSp>
                    <p:nvGrpSpPr>
                      <p:cNvPr id="169" name="Group 168">
                        <a:extLst>
                          <a:ext uri="{FF2B5EF4-FFF2-40B4-BE49-F238E27FC236}">
                            <a16:creationId xmlns:a16="http://schemas.microsoft.com/office/drawing/2014/main" xmlns="" id="{DD602D57-7888-A44E-A143-E6EE62FC5523}"/>
                          </a:ext>
                        </a:extLst>
                      </p:cNvPr>
                      <p:cNvGrpSpPr/>
                      <p:nvPr/>
                    </p:nvGrpSpPr>
                    <p:grpSpPr>
                      <a:xfrm>
                        <a:off x="182226" y="2079667"/>
                        <a:ext cx="7566085" cy="4117644"/>
                        <a:chOff x="466467" y="792334"/>
                        <a:chExt cx="8027549" cy="4368779"/>
                      </a:xfrm>
                    </p:grpSpPr>
                    <p:cxnSp>
                      <p:nvCxnSpPr>
                        <p:cNvPr id="175" name="Straight Arrow Connector 174">
                          <a:extLst>
                            <a:ext uri="{FF2B5EF4-FFF2-40B4-BE49-F238E27FC236}">
                              <a16:creationId xmlns:a16="http://schemas.microsoft.com/office/drawing/2014/main" xmlns="" id="{8B8670AA-37EE-974C-A5D8-847D8178803C}"/>
                            </a:ext>
                          </a:extLst>
                        </p:cNvPr>
                        <p:cNvCxnSpPr/>
                        <p:nvPr/>
                      </p:nvCxnSpPr>
                      <p:spPr>
                        <a:xfrm flipH="1">
                          <a:off x="4458535" y="3189075"/>
                          <a:ext cx="1483941" cy="437443"/>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xmlns="" id="{1AE7E252-A5EA-3E48-9545-B2120747F6E2}"/>
                            </a:ext>
                          </a:extLst>
                        </p:cNvPr>
                        <p:cNvCxnSpPr/>
                        <p:nvPr/>
                      </p:nvCxnSpPr>
                      <p:spPr>
                        <a:xfrm flipH="1" flipV="1">
                          <a:off x="5867432" y="2813573"/>
                          <a:ext cx="93993" cy="32975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xmlns="" id="{E5D42EFD-9AF2-D548-9F94-5914F132F14A}"/>
                            </a:ext>
                          </a:extLst>
                        </p:cNvPr>
                        <p:cNvCxnSpPr/>
                        <p:nvPr/>
                      </p:nvCxnSpPr>
                      <p:spPr>
                        <a:xfrm flipV="1">
                          <a:off x="5961426" y="2684718"/>
                          <a:ext cx="119109" cy="45860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91E69C60-D040-5548-976B-64513D50E8A0}"/>
                            </a:ext>
                          </a:extLst>
                        </p:cNvPr>
                        <p:cNvCxnSpPr/>
                        <p:nvPr/>
                      </p:nvCxnSpPr>
                      <p:spPr>
                        <a:xfrm>
                          <a:off x="5988224" y="3170125"/>
                          <a:ext cx="2234073" cy="43177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xmlns="" id="{A75B05E6-19E6-B643-9BFA-3343AAEB70DA}"/>
                            </a:ext>
                          </a:extLst>
                        </p:cNvPr>
                        <p:cNvCxnSpPr/>
                        <p:nvPr/>
                      </p:nvCxnSpPr>
                      <p:spPr>
                        <a:xfrm>
                          <a:off x="5980376" y="3189075"/>
                          <a:ext cx="1318493" cy="994663"/>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41232B79-937E-C145-B6E2-901004DCAA9E}"/>
                            </a:ext>
                          </a:extLst>
                        </p:cNvPr>
                        <p:cNvCxnSpPr>
                          <a:cxnSpLocks/>
                          <a:endCxn id="209" idx="1"/>
                        </p:cNvCxnSpPr>
                        <p:nvPr/>
                      </p:nvCxnSpPr>
                      <p:spPr>
                        <a:xfrm>
                          <a:off x="5980376" y="3189075"/>
                          <a:ext cx="1323541" cy="1522770"/>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xmlns="" id="{C681AA59-B6FA-F24F-B647-F132BF2221CA}"/>
                            </a:ext>
                          </a:extLst>
                        </p:cNvPr>
                        <p:cNvCxnSpPr/>
                        <p:nvPr/>
                      </p:nvCxnSpPr>
                      <p:spPr>
                        <a:xfrm>
                          <a:off x="5961426" y="3196924"/>
                          <a:ext cx="174940" cy="80848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xmlns="" id="{D61BDD10-B2FF-5A41-A386-9792FEEDF462}"/>
                            </a:ext>
                          </a:extLst>
                        </p:cNvPr>
                        <p:cNvCxnSpPr>
                          <a:cxnSpLocks/>
                          <a:endCxn id="200" idx="1"/>
                        </p:cNvCxnSpPr>
                        <p:nvPr/>
                      </p:nvCxnSpPr>
                      <p:spPr>
                        <a:xfrm>
                          <a:off x="5934628" y="3095785"/>
                          <a:ext cx="838997" cy="191543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xmlns="" id="{AB4A114F-B940-9941-8EAE-37ABBCD72F8D}"/>
                            </a:ext>
                          </a:extLst>
                        </p:cNvPr>
                        <p:cNvCxnSpPr/>
                        <p:nvPr/>
                      </p:nvCxnSpPr>
                      <p:spPr>
                        <a:xfrm flipH="1">
                          <a:off x="3915916" y="3189075"/>
                          <a:ext cx="2026561" cy="1408013"/>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xmlns="" id="{6C8BFAC1-D74A-654A-B5FE-F58ACC95B6EC}"/>
                            </a:ext>
                          </a:extLst>
                        </p:cNvPr>
                        <p:cNvCxnSpPr/>
                        <p:nvPr/>
                      </p:nvCxnSpPr>
                      <p:spPr>
                        <a:xfrm flipH="1">
                          <a:off x="4446483" y="3189075"/>
                          <a:ext cx="1495992" cy="1428105"/>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5" name="TextBox 114">
                          <a:extLst>
                            <a:ext uri="{FF2B5EF4-FFF2-40B4-BE49-F238E27FC236}">
                              <a16:creationId xmlns:a16="http://schemas.microsoft.com/office/drawing/2014/main" xmlns="" id="{340C898C-3476-3E4C-8AE3-0BBABEFE033D}"/>
                            </a:ext>
                          </a:extLst>
                        </p:cNvPr>
                        <p:cNvSpPr txBox="1">
                          <a:spLocks noChangeArrowheads="1"/>
                        </p:cNvSpPr>
                        <p:nvPr/>
                      </p:nvSpPr>
                      <p:spPr bwMode="auto">
                        <a:xfrm>
                          <a:off x="7123618" y="2770765"/>
                          <a:ext cx="851511"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a:defRPr sz="1050" b="1">
                              <a:latin typeface="Franklin Gothic Medium" charset="0"/>
                              <a:ea typeface="Franklin Gothic Medium" charset="0"/>
                              <a:cs typeface="Franklin Gothic Medium"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sz="1200" b="0" dirty="0"/>
                            <a:t>Morehead</a:t>
                          </a:r>
                        </a:p>
                      </p:txBody>
                    </p:sp>
                    <p:sp>
                      <p:nvSpPr>
                        <p:cNvPr id="186" name="TextBox 113">
                          <a:extLst>
                            <a:ext uri="{FF2B5EF4-FFF2-40B4-BE49-F238E27FC236}">
                              <a16:creationId xmlns:a16="http://schemas.microsoft.com/office/drawing/2014/main" xmlns="" id="{9D538FC0-70B5-0C49-8A0C-D67CE9ADA418}"/>
                            </a:ext>
                          </a:extLst>
                        </p:cNvPr>
                        <p:cNvSpPr txBox="1">
                          <a:spLocks noChangeArrowheads="1"/>
                        </p:cNvSpPr>
                        <p:nvPr/>
                      </p:nvSpPr>
                      <p:spPr bwMode="auto">
                        <a:xfrm>
                          <a:off x="7442597" y="4077754"/>
                          <a:ext cx="649536" cy="27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Hazard</a:t>
                          </a:r>
                        </a:p>
                      </p:txBody>
                    </p:sp>
                    <p:sp>
                      <p:nvSpPr>
                        <p:cNvPr id="187" name="TextBox 112">
                          <a:extLst>
                            <a:ext uri="{FF2B5EF4-FFF2-40B4-BE49-F238E27FC236}">
                              <a16:creationId xmlns:a16="http://schemas.microsoft.com/office/drawing/2014/main" xmlns="" id="{28AE36AD-E699-DB4D-9316-0B28224CB46F}"/>
                            </a:ext>
                          </a:extLst>
                        </p:cNvPr>
                        <p:cNvSpPr txBox="1">
                          <a:spLocks noChangeArrowheads="1"/>
                        </p:cNvSpPr>
                        <p:nvPr/>
                      </p:nvSpPr>
                      <p:spPr bwMode="auto">
                        <a:xfrm>
                          <a:off x="5970259" y="4091493"/>
                          <a:ext cx="891652"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Mt. Vernon</a:t>
                          </a:r>
                        </a:p>
                      </p:txBody>
                    </p:sp>
                    <p:sp>
                      <p:nvSpPr>
                        <p:cNvPr id="188" name="TextBox 122">
                          <a:extLst>
                            <a:ext uri="{FF2B5EF4-FFF2-40B4-BE49-F238E27FC236}">
                              <a16:creationId xmlns:a16="http://schemas.microsoft.com/office/drawing/2014/main" xmlns="" id="{2164912F-D8A5-9C4D-A1A7-429958CA066F}"/>
                            </a:ext>
                          </a:extLst>
                        </p:cNvPr>
                        <p:cNvSpPr txBox="1">
                          <a:spLocks noChangeArrowheads="1"/>
                        </p:cNvSpPr>
                        <p:nvPr/>
                      </p:nvSpPr>
                      <p:spPr bwMode="auto">
                        <a:xfrm>
                          <a:off x="7775553" y="1960699"/>
                          <a:ext cx="718463" cy="27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srgbClr val="000000"/>
                              </a:solidFill>
                              <a:latin typeface="Franklin Gothic Medium" charset="0"/>
                              <a:ea typeface="Franklin Gothic Medium" charset="0"/>
                              <a:cs typeface="Franklin Gothic Medium" charset="0"/>
                            </a:rPr>
                            <a:t>Ashland</a:t>
                          </a:r>
                        </a:p>
                      </p:txBody>
                    </p:sp>
                    <p:sp>
                      <p:nvSpPr>
                        <p:cNvPr id="189" name="TextBox 121">
                          <a:extLst>
                            <a:ext uri="{FF2B5EF4-FFF2-40B4-BE49-F238E27FC236}">
                              <a16:creationId xmlns:a16="http://schemas.microsoft.com/office/drawing/2014/main" xmlns="" id="{5B5D5C60-3A40-344F-AB1F-AD80A6981FF9}"/>
                            </a:ext>
                          </a:extLst>
                        </p:cNvPr>
                        <p:cNvSpPr txBox="1">
                          <a:spLocks noChangeArrowheads="1"/>
                        </p:cNvSpPr>
                        <p:nvPr/>
                      </p:nvSpPr>
                      <p:spPr bwMode="auto">
                        <a:xfrm>
                          <a:off x="4948799" y="2451390"/>
                          <a:ext cx="974752"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srgbClr val="000000"/>
                              </a:solidFill>
                              <a:latin typeface="Franklin Gothic Medium" charset="0"/>
                              <a:ea typeface="Franklin Gothic Medium" charset="0"/>
                              <a:cs typeface="Franklin Gothic Medium" charset="0"/>
                            </a:rPr>
                            <a:t>Georgetown</a:t>
                          </a:r>
                        </a:p>
                      </p:txBody>
                    </p:sp>
                    <p:sp>
                      <p:nvSpPr>
                        <p:cNvPr id="190" name="TextBox 112">
                          <a:extLst>
                            <a:ext uri="{FF2B5EF4-FFF2-40B4-BE49-F238E27FC236}">
                              <a16:creationId xmlns:a16="http://schemas.microsoft.com/office/drawing/2014/main" xmlns="" id="{0526F788-7452-C440-A6B4-BD746A6606D9}"/>
                            </a:ext>
                          </a:extLst>
                        </p:cNvPr>
                        <p:cNvSpPr txBox="1">
                          <a:spLocks noChangeArrowheads="1"/>
                        </p:cNvSpPr>
                        <p:nvPr/>
                      </p:nvSpPr>
                      <p:spPr bwMode="auto">
                        <a:xfrm>
                          <a:off x="5528164" y="4482206"/>
                          <a:ext cx="822018"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dirty="0">
                              <a:solidFill>
                                <a:prstClr val="black"/>
                              </a:solidFill>
                              <a:latin typeface="Franklin Gothic Medium" charset="0"/>
                              <a:ea typeface="Franklin Gothic Medium" charset="0"/>
                              <a:cs typeface="Franklin Gothic Medium" charset="0"/>
                            </a:rPr>
                            <a:t>Somerset</a:t>
                          </a:r>
                        </a:p>
                      </p:txBody>
                    </p:sp>
                    <p:sp>
                      <p:nvSpPr>
                        <p:cNvPr id="191" name="TextBox 126">
                          <a:extLst>
                            <a:ext uri="{FF2B5EF4-FFF2-40B4-BE49-F238E27FC236}">
                              <a16:creationId xmlns:a16="http://schemas.microsoft.com/office/drawing/2014/main" xmlns="" id="{66363472-D416-3C45-A24F-AF92A644DF7B}"/>
                            </a:ext>
                          </a:extLst>
                        </p:cNvPr>
                        <p:cNvSpPr txBox="1">
                          <a:spLocks noChangeArrowheads="1"/>
                        </p:cNvSpPr>
                        <p:nvPr/>
                      </p:nvSpPr>
                      <p:spPr bwMode="auto">
                        <a:xfrm>
                          <a:off x="7216942" y="3756021"/>
                          <a:ext cx="1060352"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eaLnBrk="1" hangingPunct="1"/>
                          <a:r>
                            <a:rPr lang="en-US" dirty="0">
                              <a:solidFill>
                                <a:prstClr val="black"/>
                              </a:solidFill>
                              <a:latin typeface="Franklin Gothic Medium" charset="0"/>
                              <a:ea typeface="Franklin Gothic Medium" charset="0"/>
                              <a:cs typeface="Franklin Gothic Medium" charset="0"/>
                            </a:rPr>
                            <a:t>Prestonsburg</a:t>
                          </a:r>
                        </a:p>
                      </p:txBody>
                    </p:sp>
                    <p:sp>
                      <p:nvSpPr>
                        <p:cNvPr id="192" name="TextBox 111">
                          <a:extLst>
                            <a:ext uri="{FF2B5EF4-FFF2-40B4-BE49-F238E27FC236}">
                              <a16:creationId xmlns:a16="http://schemas.microsoft.com/office/drawing/2014/main" xmlns="" id="{C0716B99-1317-D744-A9FC-B7D934989CF1}"/>
                            </a:ext>
                          </a:extLst>
                        </p:cNvPr>
                        <p:cNvSpPr txBox="1">
                          <a:spLocks noChangeArrowheads="1"/>
                        </p:cNvSpPr>
                        <p:nvPr/>
                      </p:nvSpPr>
                      <p:spPr bwMode="auto">
                        <a:xfrm>
                          <a:off x="5988223" y="2249115"/>
                          <a:ext cx="845101" cy="27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Cynthiana</a:t>
                          </a:r>
                        </a:p>
                      </p:txBody>
                    </p:sp>
                    <p:sp>
                      <p:nvSpPr>
                        <p:cNvPr id="193" name="TextBox 128">
                          <a:extLst>
                            <a:ext uri="{FF2B5EF4-FFF2-40B4-BE49-F238E27FC236}">
                              <a16:creationId xmlns:a16="http://schemas.microsoft.com/office/drawing/2014/main" xmlns="" id="{74EDF109-BD21-ED4F-825D-2ADC24DC6A79}"/>
                            </a:ext>
                          </a:extLst>
                        </p:cNvPr>
                        <p:cNvSpPr txBox="1">
                          <a:spLocks noChangeArrowheads="1"/>
                        </p:cNvSpPr>
                        <p:nvPr/>
                      </p:nvSpPr>
                      <p:spPr bwMode="auto">
                        <a:xfrm>
                          <a:off x="3711131" y="3822145"/>
                          <a:ext cx="1102991" cy="27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Elizabethtown</a:t>
                          </a:r>
                        </a:p>
                      </p:txBody>
                    </p:sp>
                    <p:sp>
                      <p:nvSpPr>
                        <p:cNvPr id="194" name="TextBox 126">
                          <a:extLst>
                            <a:ext uri="{FF2B5EF4-FFF2-40B4-BE49-F238E27FC236}">
                              <a16:creationId xmlns:a16="http://schemas.microsoft.com/office/drawing/2014/main" xmlns="" id="{FE6E4A2B-9256-FD4A-9072-F3D249B9864E}"/>
                            </a:ext>
                          </a:extLst>
                        </p:cNvPr>
                        <p:cNvSpPr txBox="1">
                          <a:spLocks noChangeArrowheads="1"/>
                        </p:cNvSpPr>
                        <p:nvPr/>
                      </p:nvSpPr>
                      <p:spPr bwMode="auto">
                        <a:xfrm>
                          <a:off x="7397349" y="3157956"/>
                          <a:ext cx="922045"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a:defRPr sz="1200" b="1">
                              <a:effectLst>
                                <a:glow rad="101600">
                                  <a:schemeClr val="bg1">
                                    <a:alpha val="75000"/>
                                  </a:schemeClr>
                                </a:glow>
                              </a:effectLst>
                              <a:latin typeface="Franklin Gothic Heavy" charset="0"/>
                              <a:ea typeface="Franklin Gothic Heavy" charset="0"/>
                              <a:cs typeface="Franklin Gothic Heavy"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b="0" dirty="0">
                              <a:latin typeface="Franklin Gothic Medium" charset="0"/>
                              <a:ea typeface="Franklin Gothic Medium" charset="0"/>
                              <a:cs typeface="Franklin Gothic Medium" charset="0"/>
                            </a:rPr>
                            <a:t>South </a:t>
                          </a:r>
                        </a:p>
                        <a:p>
                          <a:r>
                            <a:rPr lang="en-US" b="0" dirty="0">
                              <a:latin typeface="Franklin Gothic Medium" charset="0"/>
                              <a:ea typeface="Franklin Gothic Medium" charset="0"/>
                              <a:cs typeface="Franklin Gothic Medium" charset="0"/>
                            </a:rPr>
                            <a:t>Williamson</a:t>
                          </a:r>
                        </a:p>
                      </p:txBody>
                    </p:sp>
                    <p:sp>
                      <p:nvSpPr>
                        <p:cNvPr id="195" name="TextBox 124">
                          <a:extLst>
                            <a:ext uri="{FF2B5EF4-FFF2-40B4-BE49-F238E27FC236}">
                              <a16:creationId xmlns:a16="http://schemas.microsoft.com/office/drawing/2014/main" xmlns="" id="{79CE2255-BD01-FF48-87AF-F749F572D45F}"/>
                            </a:ext>
                          </a:extLst>
                        </p:cNvPr>
                        <p:cNvSpPr txBox="1">
                          <a:spLocks noChangeArrowheads="1"/>
                        </p:cNvSpPr>
                        <p:nvPr/>
                      </p:nvSpPr>
                      <p:spPr bwMode="auto">
                        <a:xfrm>
                          <a:off x="6689960" y="4684823"/>
                          <a:ext cx="622283" cy="276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dirty="0">
                              <a:solidFill>
                                <a:prstClr val="black"/>
                              </a:solidFill>
                              <a:latin typeface="Franklin Gothic Medium" charset="0"/>
                              <a:ea typeface="Franklin Gothic Medium" charset="0"/>
                              <a:cs typeface="Franklin Gothic Medium" charset="0"/>
                            </a:rPr>
                            <a:t>Harlan</a:t>
                          </a:r>
                        </a:p>
                      </p:txBody>
                    </p:sp>
                    <p:sp>
                      <p:nvSpPr>
                        <p:cNvPr id="196" name="Rectangle 60">
                          <a:extLst>
                            <a:ext uri="{FF2B5EF4-FFF2-40B4-BE49-F238E27FC236}">
                              <a16:creationId xmlns:a16="http://schemas.microsoft.com/office/drawing/2014/main" xmlns="" id="{3A9FD769-8C5D-AE44-8A74-4629117185BF}"/>
                            </a:ext>
                          </a:extLst>
                        </p:cNvPr>
                        <p:cNvSpPr>
                          <a:spLocks noChangeArrowheads="1"/>
                        </p:cNvSpPr>
                        <p:nvPr/>
                      </p:nvSpPr>
                      <p:spPr bwMode="auto">
                        <a:xfrm>
                          <a:off x="5697631" y="4882197"/>
                          <a:ext cx="996488"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Middlesboro</a:t>
                          </a:r>
                        </a:p>
                      </p:txBody>
                    </p:sp>
                    <p:sp>
                      <p:nvSpPr>
                        <p:cNvPr id="197" name="Rectangle 53">
                          <a:extLst>
                            <a:ext uri="{FF2B5EF4-FFF2-40B4-BE49-F238E27FC236}">
                              <a16:creationId xmlns:a16="http://schemas.microsoft.com/office/drawing/2014/main" xmlns="" id="{C746081B-AD48-D647-A641-4E0DF6F50EB8}"/>
                            </a:ext>
                          </a:extLst>
                        </p:cNvPr>
                        <p:cNvSpPr>
                          <a:spLocks noChangeArrowheads="1"/>
                        </p:cNvSpPr>
                        <p:nvPr/>
                      </p:nvSpPr>
                      <p:spPr bwMode="auto">
                        <a:xfrm>
                          <a:off x="6325626" y="3039536"/>
                          <a:ext cx="927046"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Winchester</a:t>
                          </a:r>
                        </a:p>
                      </p:txBody>
                    </p:sp>
                    <p:sp>
                      <p:nvSpPr>
                        <p:cNvPr id="198" name="Rectangle 197">
                          <a:extLst>
                            <a:ext uri="{FF2B5EF4-FFF2-40B4-BE49-F238E27FC236}">
                              <a16:creationId xmlns:a16="http://schemas.microsoft.com/office/drawing/2014/main" xmlns="" id="{FC47FBD1-3E74-464D-9E0E-36394BC86FC1}"/>
                            </a:ext>
                          </a:extLst>
                        </p:cNvPr>
                        <p:cNvSpPr/>
                        <p:nvPr/>
                      </p:nvSpPr>
                      <p:spPr>
                        <a:xfrm>
                          <a:off x="4452776" y="4559144"/>
                          <a:ext cx="742765" cy="276997"/>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Glasgow</a:t>
                          </a:r>
                        </a:p>
                      </p:txBody>
                    </p:sp>
                    <p:sp>
                      <p:nvSpPr>
                        <p:cNvPr id="199" name="Rectangle 198">
                          <a:extLst>
                            <a:ext uri="{FF2B5EF4-FFF2-40B4-BE49-F238E27FC236}">
                              <a16:creationId xmlns:a16="http://schemas.microsoft.com/office/drawing/2014/main" xmlns="" id="{AE00284A-D699-A54A-B178-DD449FA56CEC}"/>
                            </a:ext>
                          </a:extLst>
                        </p:cNvPr>
                        <p:cNvSpPr/>
                        <p:nvPr/>
                      </p:nvSpPr>
                      <p:spPr>
                        <a:xfrm>
                          <a:off x="3198569" y="4298602"/>
                          <a:ext cx="702689" cy="461663"/>
                        </a:xfrm>
                        <a:prstGeom prst="rect">
                          <a:avLst/>
                        </a:prstGeom>
                      </p:spPr>
                      <p:txBody>
                        <a:bodyPr wrap="none">
                          <a:spAutoFit/>
                        </a:bodyPr>
                        <a:lstStyle/>
                        <a:p>
                          <a:pPr algn="ctr"/>
                          <a:r>
                            <a:rPr lang="en-US" sz="1200" dirty="0">
                              <a:solidFill>
                                <a:prstClr val="black"/>
                              </a:solidFill>
                              <a:latin typeface="Franklin Gothic Medium" charset="0"/>
                              <a:ea typeface="Franklin Gothic Medium" charset="0"/>
                              <a:cs typeface="Franklin Gothic Medium" charset="0"/>
                            </a:rPr>
                            <a:t>Bowling</a:t>
                          </a:r>
                        </a:p>
                        <a:p>
                          <a:pPr algn="ctr"/>
                          <a:r>
                            <a:rPr lang="en-US" sz="1200" dirty="0">
                              <a:solidFill>
                                <a:prstClr val="black"/>
                              </a:solidFill>
                              <a:latin typeface="Franklin Gothic Medium" charset="0"/>
                              <a:ea typeface="Franklin Gothic Medium" charset="0"/>
                              <a:cs typeface="Franklin Gothic Medium" charset="0"/>
                            </a:rPr>
                            <a:t>Green</a:t>
                          </a:r>
                        </a:p>
                      </p:txBody>
                    </p:sp>
                    <p:sp>
                      <p:nvSpPr>
                        <p:cNvPr id="200" name="Oval 199">
                          <a:extLst>
                            <a:ext uri="{FF2B5EF4-FFF2-40B4-BE49-F238E27FC236}">
                              <a16:creationId xmlns:a16="http://schemas.microsoft.com/office/drawing/2014/main" xmlns="" id="{577281B1-B10E-A447-911B-4F24219FB1E4}"/>
                            </a:ext>
                          </a:extLst>
                        </p:cNvPr>
                        <p:cNvSpPr/>
                        <p:nvPr/>
                      </p:nvSpPr>
                      <p:spPr>
                        <a:xfrm>
                          <a:off x="6747908" y="498550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1" name="Oval 200">
                          <a:extLst>
                            <a:ext uri="{FF2B5EF4-FFF2-40B4-BE49-F238E27FC236}">
                              <a16:creationId xmlns:a16="http://schemas.microsoft.com/office/drawing/2014/main" xmlns="" id="{6949A21D-4EAD-4243-BD45-BC600163656B}"/>
                            </a:ext>
                          </a:extLst>
                        </p:cNvPr>
                        <p:cNvSpPr/>
                        <p:nvPr/>
                      </p:nvSpPr>
                      <p:spPr>
                        <a:xfrm>
                          <a:off x="3766023" y="4571371"/>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2" name="Oval 201">
                          <a:extLst>
                            <a:ext uri="{FF2B5EF4-FFF2-40B4-BE49-F238E27FC236}">
                              <a16:creationId xmlns:a16="http://schemas.microsoft.com/office/drawing/2014/main" xmlns="" id="{A3F25D08-A513-3A4B-8745-E80B9B8A1DEC}"/>
                            </a:ext>
                          </a:extLst>
                        </p:cNvPr>
                        <p:cNvSpPr/>
                        <p:nvPr/>
                      </p:nvSpPr>
                      <p:spPr>
                        <a:xfrm>
                          <a:off x="4296592" y="459146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dirty="0"/>
                        </a:p>
                      </p:txBody>
                    </p:sp>
                    <p:sp>
                      <p:nvSpPr>
                        <p:cNvPr id="203" name="Oval 202">
                          <a:extLst>
                            <a:ext uri="{FF2B5EF4-FFF2-40B4-BE49-F238E27FC236}">
                              <a16:creationId xmlns:a16="http://schemas.microsoft.com/office/drawing/2014/main" xmlns="" id="{723F4D09-5459-7B4D-8E98-B470F8F28041}"/>
                            </a:ext>
                          </a:extLst>
                        </p:cNvPr>
                        <p:cNvSpPr/>
                        <p:nvPr/>
                      </p:nvSpPr>
                      <p:spPr>
                        <a:xfrm>
                          <a:off x="5717540" y="2663681"/>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4" name="Oval 203">
                          <a:extLst>
                            <a:ext uri="{FF2B5EF4-FFF2-40B4-BE49-F238E27FC236}">
                              <a16:creationId xmlns:a16="http://schemas.microsoft.com/office/drawing/2014/main" xmlns="" id="{E059640A-7287-E845-B703-6E6281A69DBF}"/>
                            </a:ext>
                          </a:extLst>
                        </p:cNvPr>
                        <p:cNvSpPr/>
                        <p:nvPr/>
                      </p:nvSpPr>
                      <p:spPr>
                        <a:xfrm>
                          <a:off x="5992729" y="2509109"/>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5" name="Oval 204">
                          <a:extLst>
                            <a:ext uri="{FF2B5EF4-FFF2-40B4-BE49-F238E27FC236}">
                              <a16:creationId xmlns:a16="http://schemas.microsoft.com/office/drawing/2014/main" xmlns="" id="{46390A5C-FBF2-0E49-BF0C-92E947794E25}"/>
                            </a:ext>
                          </a:extLst>
                        </p:cNvPr>
                        <p:cNvSpPr/>
                        <p:nvPr/>
                      </p:nvSpPr>
                      <p:spPr>
                        <a:xfrm>
                          <a:off x="8222298" y="3514089"/>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6" name="Oval 205">
                          <a:extLst>
                            <a:ext uri="{FF2B5EF4-FFF2-40B4-BE49-F238E27FC236}">
                              <a16:creationId xmlns:a16="http://schemas.microsoft.com/office/drawing/2014/main" xmlns="" id="{817EE4E0-74EB-704F-96F7-C32E80B8BBC1}"/>
                            </a:ext>
                          </a:extLst>
                        </p:cNvPr>
                        <p:cNvSpPr/>
                        <p:nvPr/>
                      </p:nvSpPr>
                      <p:spPr>
                        <a:xfrm>
                          <a:off x="7753308" y="3629476"/>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07" name="Straight Arrow Connector 206">
                          <a:extLst>
                            <a:ext uri="{FF2B5EF4-FFF2-40B4-BE49-F238E27FC236}">
                              <a16:creationId xmlns:a16="http://schemas.microsoft.com/office/drawing/2014/main" xmlns="" id="{3BF519A9-3EDD-3A43-A349-DFCC25F11799}"/>
                            </a:ext>
                          </a:extLst>
                        </p:cNvPr>
                        <p:cNvCxnSpPr/>
                        <p:nvPr/>
                      </p:nvCxnSpPr>
                      <p:spPr>
                        <a:xfrm>
                          <a:off x="5988224" y="3170125"/>
                          <a:ext cx="1765082" cy="54715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8" name="Oval 207">
                          <a:extLst>
                            <a:ext uri="{FF2B5EF4-FFF2-40B4-BE49-F238E27FC236}">
                              <a16:creationId xmlns:a16="http://schemas.microsoft.com/office/drawing/2014/main" xmlns="" id="{60535F9C-B859-074E-829D-460FF38B6F5D}"/>
                            </a:ext>
                          </a:extLst>
                        </p:cNvPr>
                        <p:cNvSpPr/>
                        <p:nvPr/>
                      </p:nvSpPr>
                      <p:spPr>
                        <a:xfrm>
                          <a:off x="7298088" y="410814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09" name="Oval 208">
                          <a:extLst>
                            <a:ext uri="{FF2B5EF4-FFF2-40B4-BE49-F238E27FC236}">
                              <a16:creationId xmlns:a16="http://schemas.microsoft.com/office/drawing/2014/main" xmlns="" id="{6E818C88-DA2E-E24D-9CE9-8E07217DA66D}"/>
                            </a:ext>
                          </a:extLst>
                        </p:cNvPr>
                        <p:cNvSpPr/>
                        <p:nvPr/>
                      </p:nvSpPr>
                      <p:spPr>
                        <a:xfrm>
                          <a:off x="7278200" y="4686127"/>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10" name="Oval 209">
                          <a:extLst>
                            <a:ext uri="{FF2B5EF4-FFF2-40B4-BE49-F238E27FC236}">
                              <a16:creationId xmlns:a16="http://schemas.microsoft.com/office/drawing/2014/main" xmlns="" id="{8EA71123-E468-7F40-B647-C0D90C82B262}"/>
                            </a:ext>
                          </a:extLst>
                        </p:cNvPr>
                        <p:cNvSpPr/>
                        <p:nvPr/>
                      </p:nvSpPr>
                      <p:spPr>
                        <a:xfrm>
                          <a:off x="6048562" y="400541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211" name="Oval 210">
                          <a:extLst>
                            <a:ext uri="{FF2B5EF4-FFF2-40B4-BE49-F238E27FC236}">
                              <a16:creationId xmlns:a16="http://schemas.microsoft.com/office/drawing/2014/main" xmlns="" id="{D70EB850-C166-854A-82C5-38307E028254}"/>
                            </a:ext>
                          </a:extLst>
                        </p:cNvPr>
                        <p:cNvSpPr/>
                        <p:nvPr/>
                      </p:nvSpPr>
                      <p:spPr>
                        <a:xfrm>
                          <a:off x="5806621" y="4359016"/>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12" name="Straight Arrow Connector 211">
                          <a:extLst>
                            <a:ext uri="{FF2B5EF4-FFF2-40B4-BE49-F238E27FC236}">
                              <a16:creationId xmlns:a16="http://schemas.microsoft.com/office/drawing/2014/main" xmlns="" id="{D01F6237-3A6A-4D40-8636-A31F2A58E82F}"/>
                            </a:ext>
                          </a:extLst>
                        </p:cNvPr>
                        <p:cNvCxnSpPr/>
                        <p:nvPr/>
                      </p:nvCxnSpPr>
                      <p:spPr>
                        <a:xfrm flipH="1">
                          <a:off x="5894427" y="3196924"/>
                          <a:ext cx="66998" cy="1162092"/>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3" name="Straight Arrow Connector 212">
                          <a:extLst>
                            <a:ext uri="{FF2B5EF4-FFF2-40B4-BE49-F238E27FC236}">
                              <a16:creationId xmlns:a16="http://schemas.microsoft.com/office/drawing/2014/main" xmlns="" id="{9CBFE5E4-2F77-6B41-BDAD-FFA39AD50D8B}"/>
                            </a:ext>
                          </a:extLst>
                        </p:cNvPr>
                        <p:cNvCxnSpPr/>
                        <p:nvPr/>
                      </p:nvCxnSpPr>
                      <p:spPr>
                        <a:xfrm>
                          <a:off x="5988224" y="3170124"/>
                          <a:ext cx="418331" cy="4466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xmlns="" id="{C4C1E780-E8C2-E646-9E96-2C540C6963A4}"/>
                            </a:ext>
                          </a:extLst>
                        </p:cNvPr>
                        <p:cNvSpPr/>
                        <p:nvPr/>
                      </p:nvSpPr>
                      <p:spPr>
                        <a:xfrm>
                          <a:off x="7611634" y="2289829"/>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cxnSp>
                      <p:nvCxnSpPr>
                        <p:cNvPr id="272" name="Straight Arrow Connector 271">
                          <a:extLst>
                            <a:ext uri="{FF2B5EF4-FFF2-40B4-BE49-F238E27FC236}">
                              <a16:creationId xmlns:a16="http://schemas.microsoft.com/office/drawing/2014/main" xmlns="" id="{EB80E1CC-CF69-7D48-BCBA-13D1C0E6493C}"/>
                            </a:ext>
                          </a:extLst>
                        </p:cNvPr>
                        <p:cNvCxnSpPr/>
                        <p:nvPr/>
                      </p:nvCxnSpPr>
                      <p:spPr>
                        <a:xfrm flipV="1">
                          <a:off x="5988224" y="2426436"/>
                          <a:ext cx="1769204" cy="743689"/>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2" name="Straight Arrow Connector 281">
                          <a:extLst>
                            <a:ext uri="{FF2B5EF4-FFF2-40B4-BE49-F238E27FC236}">
                              <a16:creationId xmlns:a16="http://schemas.microsoft.com/office/drawing/2014/main" xmlns="" id="{78B82F10-1A53-C844-AAB3-2370A34BC468}"/>
                            </a:ext>
                          </a:extLst>
                        </p:cNvPr>
                        <p:cNvCxnSpPr>
                          <a:cxnSpLocks/>
                          <a:endCxn id="324" idx="2"/>
                        </p:cNvCxnSpPr>
                        <p:nvPr/>
                      </p:nvCxnSpPr>
                      <p:spPr>
                        <a:xfrm flipV="1">
                          <a:off x="5985525" y="3008963"/>
                          <a:ext cx="1049354" cy="146701"/>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88" name="Straight Arrow Connector 287">
                          <a:extLst>
                            <a:ext uri="{FF2B5EF4-FFF2-40B4-BE49-F238E27FC236}">
                              <a16:creationId xmlns:a16="http://schemas.microsoft.com/office/drawing/2014/main" xmlns="" id="{BC250295-FAE8-EE40-AE78-F5CE2C31CB03}"/>
                            </a:ext>
                          </a:extLst>
                        </p:cNvPr>
                        <p:cNvCxnSpPr/>
                        <p:nvPr/>
                      </p:nvCxnSpPr>
                      <p:spPr>
                        <a:xfrm flipH="1">
                          <a:off x="3157034" y="3156032"/>
                          <a:ext cx="2836053" cy="482587"/>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99" name="Oval 298">
                          <a:extLst>
                            <a:ext uri="{FF2B5EF4-FFF2-40B4-BE49-F238E27FC236}">
                              <a16:creationId xmlns:a16="http://schemas.microsoft.com/office/drawing/2014/main" xmlns="" id="{2D36D94F-978C-5C47-AC45-001681BBA4AF}"/>
                            </a:ext>
                          </a:extLst>
                        </p:cNvPr>
                        <p:cNvSpPr/>
                        <p:nvPr/>
                      </p:nvSpPr>
                      <p:spPr>
                        <a:xfrm>
                          <a:off x="5692640" y="1710875"/>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04" name="TextBox 121">
                          <a:extLst>
                            <a:ext uri="{FF2B5EF4-FFF2-40B4-BE49-F238E27FC236}">
                              <a16:creationId xmlns:a16="http://schemas.microsoft.com/office/drawing/2014/main" xmlns="" id="{D0A210F1-BAD9-4A41-BF57-F378FC608036}"/>
                            </a:ext>
                          </a:extLst>
                        </p:cNvPr>
                        <p:cNvSpPr txBox="1">
                          <a:spLocks noChangeArrowheads="1"/>
                        </p:cNvSpPr>
                        <p:nvPr/>
                      </p:nvSpPr>
                      <p:spPr bwMode="auto">
                        <a:xfrm>
                          <a:off x="4941604" y="1820649"/>
                          <a:ext cx="863567"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a:defRPr sz="1100" b="1">
                              <a:solidFill>
                                <a:srgbClr val="12337C"/>
                              </a:solidFill>
                              <a:effectLst>
                                <a:glow rad="101600">
                                  <a:schemeClr val="bg1">
                                    <a:alpha val="75000"/>
                                  </a:schemeClr>
                                </a:glow>
                              </a:effectLst>
                              <a:latin typeface="Franklin Gothic Heavy" charset="0"/>
                              <a:ea typeface="Franklin Gothic Heavy" charset="0"/>
                              <a:cs typeface="Franklin Gothic Heavy" charset="0"/>
                            </a:defRPr>
                          </a:lvl1pPr>
                          <a:lvl2pPr marL="742950" indent="-285750" eaLnBrk="0" hangingPunct="0">
                            <a:defRPr sz="1200">
                              <a:latin typeface="Verdana" charset="0"/>
                              <a:ea typeface="ＭＳ Ｐゴシック" charset="0"/>
                            </a:defRPr>
                          </a:lvl2pPr>
                          <a:lvl3pPr marL="1143000" indent="-228600" eaLnBrk="0" hangingPunct="0">
                            <a:defRPr sz="1200">
                              <a:latin typeface="Verdana" charset="0"/>
                              <a:ea typeface="ＭＳ Ｐゴシック" charset="0"/>
                            </a:defRPr>
                          </a:lvl3pPr>
                          <a:lvl4pPr marL="1600200" indent="-228600" eaLnBrk="0" hangingPunct="0">
                            <a:defRPr sz="1200">
                              <a:latin typeface="Verdana" charset="0"/>
                              <a:ea typeface="ＭＳ Ｐゴシック" charset="0"/>
                            </a:defRPr>
                          </a:lvl4pPr>
                          <a:lvl5pPr marL="2057400" indent="-228600" eaLnBrk="0" hangingPunct="0">
                            <a:defRPr sz="1200">
                              <a:latin typeface="Verdana" charset="0"/>
                              <a:ea typeface="ＭＳ Ｐゴシック" charset="0"/>
                            </a:defRPr>
                          </a:lvl5pPr>
                          <a:lvl6pPr marL="2514600" indent="-228600" eaLnBrk="0" fontAlgn="base" hangingPunct="0">
                            <a:spcBef>
                              <a:spcPct val="0"/>
                            </a:spcBef>
                            <a:spcAft>
                              <a:spcPct val="0"/>
                            </a:spcAft>
                            <a:defRPr sz="1200">
                              <a:latin typeface="Verdana" charset="0"/>
                              <a:ea typeface="ＭＳ Ｐゴシック" charset="0"/>
                            </a:defRPr>
                          </a:lvl6pPr>
                          <a:lvl7pPr marL="2971800" indent="-228600" eaLnBrk="0" fontAlgn="base" hangingPunct="0">
                            <a:spcBef>
                              <a:spcPct val="0"/>
                            </a:spcBef>
                            <a:spcAft>
                              <a:spcPct val="0"/>
                            </a:spcAft>
                            <a:defRPr sz="1200">
                              <a:latin typeface="Verdana" charset="0"/>
                              <a:ea typeface="ＭＳ Ｐゴシック" charset="0"/>
                            </a:defRPr>
                          </a:lvl7pPr>
                          <a:lvl8pPr marL="3429000" indent="-228600" eaLnBrk="0" fontAlgn="base" hangingPunct="0">
                            <a:spcBef>
                              <a:spcPct val="0"/>
                            </a:spcBef>
                            <a:spcAft>
                              <a:spcPct val="0"/>
                            </a:spcAft>
                            <a:defRPr sz="1200">
                              <a:latin typeface="Verdana" charset="0"/>
                              <a:ea typeface="ＭＳ Ｐゴシック" charset="0"/>
                            </a:defRPr>
                          </a:lvl8pPr>
                          <a:lvl9pPr marL="3886200" indent="-228600" eaLnBrk="0" fontAlgn="base" hangingPunct="0">
                            <a:spcBef>
                              <a:spcPct val="0"/>
                            </a:spcBef>
                            <a:spcAft>
                              <a:spcPct val="0"/>
                            </a:spcAft>
                            <a:defRPr sz="1200">
                              <a:latin typeface="Verdana" charset="0"/>
                              <a:ea typeface="ＭＳ Ｐゴシック" charset="0"/>
                            </a:defRPr>
                          </a:lvl9pPr>
                        </a:lstStyle>
                        <a:p>
                          <a:r>
                            <a:rPr lang="en-US" sz="1200" b="0" dirty="0">
                              <a:solidFill>
                                <a:schemeClr val="tx1"/>
                              </a:solidFill>
                              <a:latin typeface="Franklin Gothic Medium" charset="0"/>
                              <a:ea typeface="Franklin Gothic Medium" charset="0"/>
                              <a:cs typeface="Franklin Gothic Medium" charset="0"/>
                            </a:rPr>
                            <a:t>Edgewood</a:t>
                          </a:r>
                        </a:p>
                      </p:txBody>
                    </p:sp>
                    <p:sp>
                      <p:nvSpPr>
                        <p:cNvPr id="307" name="Oval 306">
                          <a:extLst>
                            <a:ext uri="{FF2B5EF4-FFF2-40B4-BE49-F238E27FC236}">
                              <a16:creationId xmlns:a16="http://schemas.microsoft.com/office/drawing/2014/main" xmlns="" id="{8F594641-891F-A24D-9D81-307CF7153BB3}"/>
                            </a:ext>
                          </a:extLst>
                        </p:cNvPr>
                        <p:cNvSpPr/>
                        <p:nvPr/>
                      </p:nvSpPr>
                      <p:spPr>
                        <a:xfrm>
                          <a:off x="466467" y="854831"/>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12" name="TextBox 62">
                          <a:extLst>
                            <a:ext uri="{FF2B5EF4-FFF2-40B4-BE49-F238E27FC236}">
                              <a16:creationId xmlns:a16="http://schemas.microsoft.com/office/drawing/2014/main" xmlns="" id="{99B9FCE5-008C-2445-B002-0842E2B42CF2}"/>
                            </a:ext>
                          </a:extLst>
                        </p:cNvPr>
                        <p:cNvSpPr txBox="1">
                          <a:spLocks noChangeArrowheads="1"/>
                        </p:cNvSpPr>
                        <p:nvPr/>
                      </p:nvSpPr>
                      <p:spPr bwMode="auto">
                        <a:xfrm>
                          <a:off x="641188" y="792334"/>
                          <a:ext cx="2956973" cy="345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2971" algn="l"/>
                            </a:tabLst>
                          </a:pPr>
                          <a:r>
                            <a:rPr lang="en-US" sz="1400" dirty="0">
                              <a:latin typeface="Franklin Gothic Medium" panose="020B0603020102020204" pitchFamily="34" charset="0"/>
                              <a:cs typeface="Franklin Gothic Book"/>
                            </a:rPr>
                            <a:t>MCC Affiliate Network (20 sites)</a:t>
                          </a:r>
                        </a:p>
                      </p:txBody>
                    </p:sp>
                    <p:sp>
                      <p:nvSpPr>
                        <p:cNvPr id="316" name="Oval 315">
                          <a:extLst>
                            <a:ext uri="{FF2B5EF4-FFF2-40B4-BE49-F238E27FC236}">
                              <a16:creationId xmlns:a16="http://schemas.microsoft.com/office/drawing/2014/main" xmlns="" id="{312D7F1D-25DE-AB43-83A5-E73B49D64624}"/>
                            </a:ext>
                          </a:extLst>
                        </p:cNvPr>
                        <p:cNvSpPr/>
                        <p:nvPr/>
                      </p:nvSpPr>
                      <p:spPr>
                        <a:xfrm>
                          <a:off x="3028325" y="3500759"/>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17" name="Oval 316">
                          <a:extLst>
                            <a:ext uri="{FF2B5EF4-FFF2-40B4-BE49-F238E27FC236}">
                              <a16:creationId xmlns:a16="http://schemas.microsoft.com/office/drawing/2014/main" xmlns="" id="{74EBC254-06B9-E54E-80D1-74F82091041A}"/>
                            </a:ext>
                          </a:extLst>
                        </p:cNvPr>
                        <p:cNvSpPr/>
                        <p:nvPr/>
                      </p:nvSpPr>
                      <p:spPr>
                        <a:xfrm>
                          <a:off x="4282923" y="353871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18" name="Rectangle 60">
                          <a:extLst>
                            <a:ext uri="{FF2B5EF4-FFF2-40B4-BE49-F238E27FC236}">
                              <a16:creationId xmlns:a16="http://schemas.microsoft.com/office/drawing/2014/main" xmlns="" id="{8C4FDFD7-C712-4A47-B919-14DF29CA5E01}"/>
                            </a:ext>
                          </a:extLst>
                        </p:cNvPr>
                        <p:cNvSpPr>
                          <a:spLocks noChangeArrowheads="1"/>
                        </p:cNvSpPr>
                        <p:nvPr/>
                      </p:nvSpPr>
                      <p:spPr bwMode="auto">
                        <a:xfrm>
                          <a:off x="2747549" y="3714323"/>
                          <a:ext cx="921853" cy="276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dirty="0">
                              <a:solidFill>
                                <a:srgbClr val="000000"/>
                              </a:solidFill>
                              <a:latin typeface="Franklin Gothic Medium" charset="0"/>
                              <a:ea typeface="Franklin Gothic Medium" charset="0"/>
                              <a:cs typeface="Franklin Gothic Medium" charset="0"/>
                            </a:rPr>
                            <a:t>Owensboro</a:t>
                          </a:r>
                        </a:p>
                      </p:txBody>
                    </p:sp>
                    <p:cxnSp>
                      <p:nvCxnSpPr>
                        <p:cNvPr id="320" name="Straight Arrow Connector 319">
                          <a:extLst>
                            <a:ext uri="{FF2B5EF4-FFF2-40B4-BE49-F238E27FC236}">
                              <a16:creationId xmlns:a16="http://schemas.microsoft.com/office/drawing/2014/main" xmlns="" id="{4587611B-5A06-1E4E-9DC3-A6F04E479D81}"/>
                            </a:ext>
                          </a:extLst>
                        </p:cNvPr>
                        <p:cNvCxnSpPr>
                          <a:cxnSpLocks/>
                          <a:endCxn id="299" idx="5"/>
                        </p:cNvCxnSpPr>
                        <p:nvPr/>
                      </p:nvCxnSpPr>
                      <p:spPr>
                        <a:xfrm flipH="1" flipV="1">
                          <a:off x="5842532" y="1860768"/>
                          <a:ext cx="115886" cy="1311596"/>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24" name="Oval 323">
                          <a:extLst>
                            <a:ext uri="{FF2B5EF4-FFF2-40B4-BE49-F238E27FC236}">
                              <a16:creationId xmlns:a16="http://schemas.microsoft.com/office/drawing/2014/main" xmlns="" id="{2C0861CC-AC72-E64B-814E-699F86EE27A0}"/>
                            </a:ext>
                          </a:extLst>
                        </p:cNvPr>
                        <p:cNvSpPr/>
                        <p:nvPr/>
                      </p:nvSpPr>
                      <p:spPr>
                        <a:xfrm>
                          <a:off x="7034882" y="2921163"/>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325" name="Oval 324">
                          <a:extLst>
                            <a:ext uri="{FF2B5EF4-FFF2-40B4-BE49-F238E27FC236}">
                              <a16:creationId xmlns:a16="http://schemas.microsoft.com/office/drawing/2014/main" xmlns="" id="{1176E02D-AEAE-8C4C-9072-A9EBC331AF9C}"/>
                            </a:ext>
                          </a:extLst>
                        </p:cNvPr>
                        <p:cNvSpPr/>
                        <p:nvPr/>
                      </p:nvSpPr>
                      <p:spPr>
                        <a:xfrm>
                          <a:off x="6230965" y="3126997"/>
                          <a:ext cx="175610" cy="175610"/>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cxnSp>
                    <p:nvCxnSpPr>
                      <p:cNvPr id="170" name="Straight Arrow Connector 169">
                        <a:extLst>
                          <a:ext uri="{FF2B5EF4-FFF2-40B4-BE49-F238E27FC236}">
                            <a16:creationId xmlns:a16="http://schemas.microsoft.com/office/drawing/2014/main" xmlns="" id="{3DF460D3-C4A9-0744-8ADE-7E2203E532C9}"/>
                          </a:ext>
                        </a:extLst>
                      </p:cNvPr>
                      <p:cNvCxnSpPr>
                        <a:cxnSpLocks/>
                      </p:cNvCxnSpPr>
                      <p:nvPr/>
                    </p:nvCxnSpPr>
                    <p:spPr>
                      <a:xfrm flipH="1">
                        <a:off x="1049319" y="4397961"/>
                        <a:ext cx="4208543" cy="1304057"/>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1" name="Rectangle 170">
                        <a:extLst>
                          <a:ext uri="{FF2B5EF4-FFF2-40B4-BE49-F238E27FC236}">
                            <a16:creationId xmlns:a16="http://schemas.microsoft.com/office/drawing/2014/main" xmlns="" id="{DF63EC94-7AE9-F640-8494-A7734104ECAE}"/>
                          </a:ext>
                        </a:extLst>
                      </p:cNvPr>
                      <p:cNvSpPr/>
                      <p:nvPr/>
                    </p:nvSpPr>
                    <p:spPr>
                      <a:xfrm>
                        <a:off x="4199424" y="5253956"/>
                        <a:ext cx="1077539" cy="261075"/>
                      </a:xfrm>
                      <a:prstGeom prst="rect">
                        <a:avLst/>
                      </a:prstGeom>
                      <a:noFill/>
                      <a:ln>
                        <a:noFill/>
                      </a:ln>
                    </p:spPr>
                    <p:txBody>
                      <a:bodyPr wrap="none">
                        <a:spAutoFit/>
                      </a:bodyPr>
                      <a:lstStyle/>
                      <a:p>
                        <a:r>
                          <a:rPr lang="en-US" sz="1200" dirty="0">
                            <a:solidFill>
                              <a:prstClr val="black"/>
                            </a:solidFill>
                            <a:latin typeface="Franklin Gothic Medium" charset="0"/>
                            <a:ea typeface="Franklin Gothic Medium" charset="0"/>
                            <a:cs typeface="Franklin Gothic Medium" charset="0"/>
                          </a:rPr>
                          <a:t>Campbellsville</a:t>
                        </a:r>
                      </a:p>
                    </p:txBody>
                  </p:sp>
                  <p:cxnSp>
                    <p:nvCxnSpPr>
                      <p:cNvPr id="172" name="Straight Arrow Connector 171">
                        <a:extLst>
                          <a:ext uri="{FF2B5EF4-FFF2-40B4-BE49-F238E27FC236}">
                            <a16:creationId xmlns:a16="http://schemas.microsoft.com/office/drawing/2014/main" xmlns="" id="{F8D2A9FA-A8FC-FD4B-8732-363F79403695}"/>
                          </a:ext>
                        </a:extLst>
                      </p:cNvPr>
                      <p:cNvCxnSpPr>
                        <a:cxnSpLocks/>
                        <a:endCxn id="173" idx="3"/>
                      </p:cNvCxnSpPr>
                      <p:nvPr/>
                    </p:nvCxnSpPr>
                    <p:spPr>
                      <a:xfrm flipH="1">
                        <a:off x="4505048" y="4422568"/>
                        <a:ext cx="802686" cy="889028"/>
                      </a:xfrm>
                      <a:prstGeom prst="straightConnector1">
                        <a:avLst/>
                      </a:prstGeom>
                      <a:ln w="127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3" name="Oval 172">
                        <a:extLst>
                          <a:ext uri="{FF2B5EF4-FFF2-40B4-BE49-F238E27FC236}">
                            <a16:creationId xmlns:a16="http://schemas.microsoft.com/office/drawing/2014/main" xmlns="" id="{6EF3D5CC-398F-2D46-A173-79CD07D8C805}"/>
                          </a:ext>
                        </a:extLst>
                      </p:cNvPr>
                      <p:cNvSpPr/>
                      <p:nvPr/>
                    </p:nvSpPr>
                    <p:spPr>
                      <a:xfrm>
                        <a:off x="4480809" y="5170320"/>
                        <a:ext cx="165515" cy="165515"/>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sp>
                    <p:nvSpPr>
                      <p:cNvPr id="174" name="Oval 173">
                        <a:extLst>
                          <a:ext uri="{FF2B5EF4-FFF2-40B4-BE49-F238E27FC236}">
                            <a16:creationId xmlns:a16="http://schemas.microsoft.com/office/drawing/2014/main" xmlns="" id="{CE875502-0760-654A-B718-107819EADDDE}"/>
                          </a:ext>
                        </a:extLst>
                      </p:cNvPr>
                      <p:cNvSpPr/>
                      <p:nvPr/>
                    </p:nvSpPr>
                    <p:spPr>
                      <a:xfrm>
                        <a:off x="975529" y="5615105"/>
                        <a:ext cx="165515" cy="165515"/>
                      </a:xfrm>
                      <a:prstGeom prst="ellipse">
                        <a:avLst/>
                      </a:prstGeom>
                      <a:solidFill>
                        <a:schemeClr val="accent2"/>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200"/>
                      </a:p>
                    </p:txBody>
                  </p:sp>
                </p:grpSp>
              </p:grpSp>
            </p:grpSp>
          </p:grpSp>
        </p:grpSp>
      </p:grpSp>
      <p:grpSp>
        <p:nvGrpSpPr>
          <p:cNvPr id="135" name="Group 134">
            <a:extLst>
              <a:ext uri="{FF2B5EF4-FFF2-40B4-BE49-F238E27FC236}">
                <a16:creationId xmlns:a16="http://schemas.microsoft.com/office/drawing/2014/main" xmlns="" id="{D784BBF8-561B-8D42-A49A-F353B29717F9}"/>
              </a:ext>
            </a:extLst>
          </p:cNvPr>
          <p:cNvGrpSpPr/>
          <p:nvPr/>
        </p:nvGrpSpPr>
        <p:grpSpPr>
          <a:xfrm>
            <a:off x="572336" y="2033443"/>
            <a:ext cx="6901580" cy="2102188"/>
            <a:chOff x="190564" y="2685460"/>
            <a:chExt cx="7303718" cy="2224677"/>
          </a:xfrm>
        </p:grpSpPr>
        <p:cxnSp>
          <p:nvCxnSpPr>
            <p:cNvPr id="138" name="Straight Connector 137">
              <a:extLst>
                <a:ext uri="{FF2B5EF4-FFF2-40B4-BE49-F238E27FC236}">
                  <a16:creationId xmlns:a16="http://schemas.microsoft.com/office/drawing/2014/main" xmlns="" id="{4FC17E74-96D3-0B41-8A59-4E4CA3A72843}"/>
                </a:ext>
              </a:extLst>
            </p:cNvPr>
            <p:cNvCxnSpPr>
              <a:cxnSpLocks/>
              <a:endCxn id="147" idx="6"/>
            </p:cNvCxnSpPr>
            <p:nvPr/>
          </p:nvCxnSpPr>
          <p:spPr>
            <a:xfrm flipV="1">
              <a:off x="5487929" y="3794137"/>
              <a:ext cx="2006353" cy="484996"/>
            </a:xfrm>
            <a:prstGeom prst="line">
              <a:avLst/>
            </a:prstGeom>
            <a:ln w="127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nvGrpSpPr>
            <p:cNvPr id="139" name="Group 138">
              <a:extLst>
                <a:ext uri="{FF2B5EF4-FFF2-40B4-BE49-F238E27FC236}">
                  <a16:creationId xmlns:a16="http://schemas.microsoft.com/office/drawing/2014/main" xmlns="" id="{D0B09661-2736-AC49-B596-DF0A78A76DA6}"/>
                </a:ext>
              </a:extLst>
            </p:cNvPr>
            <p:cNvGrpSpPr/>
            <p:nvPr/>
          </p:nvGrpSpPr>
          <p:grpSpPr>
            <a:xfrm>
              <a:off x="190564" y="2685460"/>
              <a:ext cx="7303718" cy="2224677"/>
              <a:chOff x="190564" y="2685460"/>
              <a:chExt cx="7303718" cy="2224677"/>
            </a:xfrm>
          </p:grpSpPr>
          <p:sp>
            <p:nvSpPr>
              <p:cNvPr id="140" name="Oval 139">
                <a:extLst>
                  <a:ext uri="{FF2B5EF4-FFF2-40B4-BE49-F238E27FC236}">
                    <a16:creationId xmlns:a16="http://schemas.microsoft.com/office/drawing/2014/main" xmlns="" id="{502DB4CE-D0A9-9B4C-9E68-B27B2C6CAFC4}"/>
                  </a:ext>
                </a:extLst>
              </p:cNvPr>
              <p:cNvSpPr/>
              <p:nvPr/>
            </p:nvSpPr>
            <p:spPr>
              <a:xfrm>
                <a:off x="7016720" y="3427481"/>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1" name="Oval 140">
                <a:extLst>
                  <a:ext uri="{FF2B5EF4-FFF2-40B4-BE49-F238E27FC236}">
                    <a16:creationId xmlns:a16="http://schemas.microsoft.com/office/drawing/2014/main" xmlns="" id="{0D3CA443-4577-7A45-8783-A891B3D5E90E}"/>
                  </a:ext>
                </a:extLst>
              </p:cNvPr>
              <p:cNvSpPr/>
              <p:nvPr/>
            </p:nvSpPr>
            <p:spPr>
              <a:xfrm>
                <a:off x="190564" y="2733846"/>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2" name="TextBox 62">
                <a:extLst>
                  <a:ext uri="{FF2B5EF4-FFF2-40B4-BE49-F238E27FC236}">
                    <a16:creationId xmlns:a16="http://schemas.microsoft.com/office/drawing/2014/main" xmlns="" id="{5509B91E-5680-2940-A612-670E08678C1A}"/>
                  </a:ext>
                </a:extLst>
              </p:cNvPr>
              <p:cNvSpPr txBox="1">
                <a:spLocks noChangeArrowheads="1"/>
              </p:cNvSpPr>
              <p:nvPr/>
            </p:nvSpPr>
            <p:spPr bwMode="auto">
              <a:xfrm>
                <a:off x="351933" y="2685460"/>
                <a:ext cx="2496348" cy="290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53975" eaLnBrk="0" hangingPunct="0">
                  <a:tabLst>
                    <a:tab pos="1373188" algn="l"/>
                  </a:tabLst>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tabLst>
                    <a:tab pos="1373188" algn="l"/>
                  </a:tabLst>
                  <a:defRPr sz="1200">
                    <a:solidFill>
                      <a:schemeClr val="tx1"/>
                    </a:solidFill>
                    <a:latin typeface="Verdana" charset="0"/>
                    <a:ea typeface="ＭＳ Ｐゴシック" charset="0"/>
                    <a:sym typeface="Wingdings 3" charset="0"/>
                  </a:defRPr>
                </a:lvl2pPr>
                <a:lvl3pPr marL="1143000" indent="-228600" eaLnBrk="0" hangingPunct="0">
                  <a:tabLst>
                    <a:tab pos="1373188" algn="l"/>
                  </a:tabLst>
                  <a:defRPr sz="1200">
                    <a:solidFill>
                      <a:schemeClr val="tx1"/>
                    </a:solidFill>
                    <a:latin typeface="Verdana" charset="0"/>
                    <a:ea typeface="ＭＳ Ｐゴシック" charset="0"/>
                    <a:sym typeface="Wingdings 3" charset="0"/>
                  </a:defRPr>
                </a:lvl3pPr>
                <a:lvl4pPr marL="1600200" indent="-228600" eaLnBrk="0" hangingPunct="0">
                  <a:tabLst>
                    <a:tab pos="1373188" algn="l"/>
                  </a:tabLst>
                  <a:defRPr sz="1200">
                    <a:solidFill>
                      <a:schemeClr val="tx1"/>
                    </a:solidFill>
                    <a:latin typeface="Verdana" charset="0"/>
                    <a:ea typeface="ＭＳ Ｐゴシック" charset="0"/>
                    <a:sym typeface="Wingdings 3" charset="0"/>
                  </a:defRPr>
                </a:lvl4pPr>
                <a:lvl5pPr marL="2057400" indent="-228600" eaLnBrk="0" hangingPunct="0">
                  <a:tabLst>
                    <a:tab pos="1373188" algn="l"/>
                  </a:tabLst>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tabLst>
                    <a:tab pos="1373188" algn="l"/>
                  </a:tabLst>
                  <a:defRPr sz="1200">
                    <a:solidFill>
                      <a:schemeClr val="tx1"/>
                    </a:solidFill>
                    <a:latin typeface="Verdana" charset="0"/>
                    <a:ea typeface="ＭＳ Ｐゴシック" charset="0"/>
                    <a:sym typeface="Wingdings 3" charset="0"/>
                  </a:defRPr>
                </a:lvl9pPr>
              </a:lstStyle>
              <a:p>
                <a:pPr marL="0" eaLnBrk="1" hangingPunct="1">
                  <a:tabLst>
                    <a:tab pos="1142971" algn="l"/>
                  </a:tabLst>
                </a:pPr>
                <a:r>
                  <a:rPr lang="en-US" sz="1400" dirty="0">
                    <a:latin typeface="Franklin Gothic Medium" panose="020B0603020102020204" pitchFamily="34" charset="0"/>
                    <a:cs typeface="Franklin Gothic Book"/>
                  </a:rPr>
                  <a:t>MCC Research Network (7 sites)</a:t>
                </a:r>
              </a:p>
            </p:txBody>
          </p:sp>
          <p:sp>
            <p:nvSpPr>
              <p:cNvPr id="143" name="Oval 142">
                <a:extLst>
                  <a:ext uri="{FF2B5EF4-FFF2-40B4-BE49-F238E27FC236}">
                    <a16:creationId xmlns:a16="http://schemas.microsoft.com/office/drawing/2014/main" xmlns="" id="{AE3F6008-758E-204D-8A2A-CAD16F69A619}"/>
                  </a:ext>
                </a:extLst>
              </p:cNvPr>
              <p:cNvSpPr/>
              <p:nvPr/>
            </p:nvSpPr>
            <p:spPr>
              <a:xfrm>
                <a:off x="7021271" y="3573894"/>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4" name="Oval 143">
                <a:extLst>
                  <a:ext uri="{FF2B5EF4-FFF2-40B4-BE49-F238E27FC236}">
                    <a16:creationId xmlns:a16="http://schemas.microsoft.com/office/drawing/2014/main" xmlns="" id="{AAA3420F-2C63-D649-8BE4-F990A253EE7B}"/>
                  </a:ext>
                </a:extLst>
              </p:cNvPr>
              <p:cNvSpPr/>
              <p:nvPr/>
            </p:nvSpPr>
            <p:spPr>
              <a:xfrm>
                <a:off x="6302001" y="4005981"/>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5" name="Oval 144">
                <a:extLst>
                  <a:ext uri="{FF2B5EF4-FFF2-40B4-BE49-F238E27FC236}">
                    <a16:creationId xmlns:a16="http://schemas.microsoft.com/office/drawing/2014/main" xmlns="" id="{1608B0BD-A5E4-7143-8A75-0994B4673BE9}"/>
                  </a:ext>
                </a:extLst>
              </p:cNvPr>
              <p:cNvSpPr/>
              <p:nvPr/>
            </p:nvSpPr>
            <p:spPr>
              <a:xfrm>
                <a:off x="2542781" y="4723189"/>
                <a:ext cx="165516" cy="165516"/>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6" name="Oval 145">
                <a:extLst>
                  <a:ext uri="{FF2B5EF4-FFF2-40B4-BE49-F238E27FC236}">
                    <a16:creationId xmlns:a16="http://schemas.microsoft.com/office/drawing/2014/main" xmlns="" id="{A7D464FC-39F0-AA44-B0A1-BFC57899B8F7}"/>
                  </a:ext>
                </a:extLst>
              </p:cNvPr>
              <p:cNvSpPr/>
              <p:nvPr/>
            </p:nvSpPr>
            <p:spPr>
              <a:xfrm>
                <a:off x="5248834" y="2950709"/>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7" name="Oval 146">
                <a:extLst>
                  <a:ext uri="{FF2B5EF4-FFF2-40B4-BE49-F238E27FC236}">
                    <a16:creationId xmlns:a16="http://schemas.microsoft.com/office/drawing/2014/main" xmlns="" id="{FED0DE88-F04A-9442-B2B4-F5C0F468408B}"/>
                  </a:ext>
                </a:extLst>
              </p:cNvPr>
              <p:cNvSpPr/>
              <p:nvPr/>
            </p:nvSpPr>
            <p:spPr>
              <a:xfrm>
                <a:off x="7329605" y="3711798"/>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sp>
            <p:nvSpPr>
              <p:cNvPr id="148" name="Oval 147">
                <a:extLst>
                  <a:ext uri="{FF2B5EF4-FFF2-40B4-BE49-F238E27FC236}">
                    <a16:creationId xmlns:a16="http://schemas.microsoft.com/office/drawing/2014/main" xmlns="" id="{7F0D882A-AC0C-6E4D-95C5-843B5E8CB6E8}"/>
                  </a:ext>
                </a:extLst>
              </p:cNvPr>
              <p:cNvSpPr/>
              <p:nvPr/>
            </p:nvSpPr>
            <p:spPr>
              <a:xfrm>
                <a:off x="3697529" y="4745460"/>
                <a:ext cx="164677" cy="164677"/>
              </a:xfrm>
              <a:prstGeom prst="ellipse">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b="1"/>
              </a:p>
            </p:txBody>
          </p:sp>
        </p:grpSp>
      </p:grpSp>
      <p:sp>
        <p:nvSpPr>
          <p:cNvPr id="136" name="Oval 135">
            <a:extLst>
              <a:ext uri="{FF2B5EF4-FFF2-40B4-BE49-F238E27FC236}">
                <a16:creationId xmlns:a16="http://schemas.microsoft.com/office/drawing/2014/main" xmlns="" id="{9142CA15-6135-534A-A61D-04A29F152420}"/>
              </a:ext>
            </a:extLst>
          </p:cNvPr>
          <p:cNvSpPr/>
          <p:nvPr/>
        </p:nvSpPr>
        <p:spPr>
          <a:xfrm>
            <a:off x="5158912" y="3418741"/>
            <a:ext cx="505396" cy="34769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41">
            <a:extLst>
              <a:ext uri="{FF2B5EF4-FFF2-40B4-BE49-F238E27FC236}">
                <a16:creationId xmlns:a16="http://schemas.microsoft.com/office/drawing/2014/main" xmlns="" id="{92A20A98-7C0A-814A-A203-0DBBE5690097}"/>
              </a:ext>
            </a:extLst>
          </p:cNvPr>
          <p:cNvSpPr txBox="1">
            <a:spLocks noChangeArrowheads="1"/>
          </p:cNvSpPr>
          <p:nvPr/>
        </p:nvSpPr>
        <p:spPr bwMode="auto">
          <a:xfrm>
            <a:off x="4990213" y="3385744"/>
            <a:ext cx="853350" cy="392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erdana" charset="0"/>
                <a:ea typeface="ＭＳ Ｐゴシック" charset="0"/>
                <a:cs typeface="ＭＳ Ｐゴシック" charset="0"/>
                <a:sym typeface="Wingdings 3" charset="0"/>
              </a:defRPr>
            </a:lvl1pPr>
            <a:lvl2pPr marL="742950" indent="-285750" eaLnBrk="0" hangingPunct="0">
              <a:defRPr sz="1200">
                <a:solidFill>
                  <a:schemeClr val="tx1"/>
                </a:solidFill>
                <a:latin typeface="Verdana" charset="0"/>
                <a:ea typeface="ＭＳ Ｐゴシック" charset="0"/>
                <a:sym typeface="Wingdings 3" charset="0"/>
              </a:defRPr>
            </a:lvl2pPr>
            <a:lvl3pPr marL="1143000" indent="-228600" eaLnBrk="0" hangingPunct="0">
              <a:defRPr sz="1200">
                <a:solidFill>
                  <a:schemeClr val="tx1"/>
                </a:solidFill>
                <a:latin typeface="Verdana" charset="0"/>
                <a:ea typeface="ＭＳ Ｐゴシック" charset="0"/>
                <a:sym typeface="Wingdings 3" charset="0"/>
              </a:defRPr>
            </a:lvl3pPr>
            <a:lvl4pPr marL="1600200" indent="-228600" eaLnBrk="0" hangingPunct="0">
              <a:defRPr sz="1200">
                <a:solidFill>
                  <a:schemeClr val="tx1"/>
                </a:solidFill>
                <a:latin typeface="Verdana" charset="0"/>
                <a:ea typeface="ＭＳ Ｐゴシック" charset="0"/>
                <a:sym typeface="Wingdings 3" charset="0"/>
              </a:defRPr>
            </a:lvl4pPr>
            <a:lvl5pPr marL="2057400" indent="-228600" eaLnBrk="0" hangingPunct="0">
              <a:defRPr sz="1200">
                <a:solidFill>
                  <a:schemeClr val="tx1"/>
                </a:solidFill>
                <a:latin typeface="Verdana" charset="0"/>
                <a:ea typeface="ＭＳ Ｐゴシック" charset="0"/>
                <a:sym typeface="Wingdings 3" charset="0"/>
              </a:defRPr>
            </a:lvl5pPr>
            <a:lvl6pPr marL="25146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6pPr>
            <a:lvl7pPr marL="29718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7pPr>
            <a:lvl8pPr marL="34290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8pPr>
            <a:lvl9pPr marL="3886200" indent="-228600" eaLnBrk="0" fontAlgn="base" hangingPunct="0">
              <a:spcBef>
                <a:spcPct val="0"/>
              </a:spcBef>
              <a:spcAft>
                <a:spcPct val="0"/>
              </a:spcAft>
              <a:defRPr sz="1200">
                <a:solidFill>
                  <a:schemeClr val="tx1"/>
                </a:solidFill>
                <a:latin typeface="Verdana" charset="0"/>
                <a:ea typeface="ＭＳ Ｐゴシック" charset="0"/>
                <a:sym typeface="Wingdings 3" charset="0"/>
              </a:defRPr>
            </a:lvl9pPr>
          </a:lstStyle>
          <a:p>
            <a:pPr algn="ctr" eaLnBrk="1" hangingPunct="1"/>
            <a:r>
              <a:rPr lang="en-US" sz="2100" b="1" dirty="0">
                <a:solidFill>
                  <a:schemeClr val="accent1"/>
                </a:solidFill>
                <a:effectLst>
                  <a:glow rad="101600">
                    <a:schemeClr val="bg1">
                      <a:alpha val="75000"/>
                    </a:schemeClr>
                  </a:glow>
                </a:effectLst>
                <a:latin typeface="Franklin Gothic Medium" charset="0"/>
                <a:ea typeface="Franklin Gothic Medium" charset="0"/>
                <a:cs typeface="Franklin Gothic Medium" charset="0"/>
              </a:rPr>
              <a:t>MCC</a:t>
            </a:r>
          </a:p>
        </p:txBody>
      </p:sp>
    </p:spTree>
    <p:extLst>
      <p:ext uri="{BB962C8B-B14F-4D97-AF65-F5344CB8AC3E}">
        <p14:creationId xmlns:p14="http://schemas.microsoft.com/office/powerpoint/2010/main" val="351605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ecorated, close&#10;&#10;Description automatically generated">
            <a:extLst>
              <a:ext uri="{FF2B5EF4-FFF2-40B4-BE49-F238E27FC236}">
                <a16:creationId xmlns:a16="http://schemas.microsoft.com/office/drawing/2014/main" xmlns="" id="{33FB895B-056C-E841-926E-8B8C0329B36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3573119" y="1297060"/>
            <a:ext cx="6685059" cy="4456706"/>
          </a:xfrm>
          <a:prstGeom prst="rect">
            <a:avLst/>
          </a:prstGeom>
        </p:spPr>
      </p:pic>
      <p:sp>
        <p:nvSpPr>
          <p:cNvPr id="9" name="Rectangle 8">
            <a:extLst>
              <a:ext uri="{FF2B5EF4-FFF2-40B4-BE49-F238E27FC236}">
                <a16:creationId xmlns:a16="http://schemas.microsoft.com/office/drawing/2014/main" xmlns="" id="{AFD57DB1-92D5-D046-A9DA-FF722CBF46DE}"/>
              </a:ext>
            </a:extLst>
          </p:cNvPr>
          <p:cNvSpPr/>
          <p:nvPr/>
        </p:nvSpPr>
        <p:spPr>
          <a:xfrm>
            <a:off x="4687293" y="186775"/>
            <a:ext cx="4456707" cy="6683803"/>
          </a:xfrm>
          <a:prstGeom prst="rect">
            <a:avLst/>
          </a:prstGeom>
          <a:gradFill flip="none" rotWithShape="1">
            <a:gsLst>
              <a:gs pos="22000">
                <a:srgbClr val="FFFFFF">
                  <a:alpha val="80000"/>
                </a:srgbClr>
              </a:gs>
              <a:gs pos="67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210065" y="1272746"/>
            <a:ext cx="8820382" cy="271848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dirty="0">
                <a:solidFill>
                  <a:schemeClr val="accent1"/>
                </a:solidFill>
                <a:latin typeface="Franklin Gothic Demi" panose="020B0603020102020204" pitchFamily="34" charset="0"/>
              </a:rPr>
              <a:t>CANCER CARE DURING A PANDEMIC:</a:t>
            </a:r>
          </a:p>
          <a:p>
            <a:r>
              <a:rPr lang="en-US" sz="4000" i="1" dirty="0">
                <a:solidFill>
                  <a:schemeClr val="tx1"/>
                </a:solidFill>
              </a:rPr>
              <a:t>“Cancer doesn’t shelter in place”</a:t>
            </a:r>
          </a:p>
        </p:txBody>
      </p:sp>
      <p:pic>
        <p:nvPicPr>
          <p:cNvPr id="3" name="Picture 2">
            <a:extLst>
              <a:ext uri="{FF2B5EF4-FFF2-40B4-BE49-F238E27FC236}">
                <a16:creationId xmlns:a16="http://schemas.microsoft.com/office/drawing/2014/main" xmlns="" id="{D5C2B8E8-503B-5D41-AF71-70A243D94CB8}"/>
              </a:ext>
            </a:extLst>
          </p:cNvPr>
          <p:cNvPicPr>
            <a:picLocks noChangeAspect="1"/>
          </p:cNvPicPr>
          <p:nvPr/>
        </p:nvPicPr>
        <p:blipFill>
          <a:blip r:embed="rId3"/>
          <a:stretch>
            <a:fillRect/>
          </a:stretch>
        </p:blipFill>
        <p:spPr>
          <a:xfrm>
            <a:off x="2795640" y="4105531"/>
            <a:ext cx="3976793" cy="2370780"/>
          </a:xfrm>
          <a:prstGeom prst="rect">
            <a:avLst/>
          </a:prstGeom>
        </p:spPr>
      </p:pic>
      <p:pic>
        <p:nvPicPr>
          <p:cNvPr id="14" name="Picture 13">
            <a:extLst>
              <a:ext uri="{FF2B5EF4-FFF2-40B4-BE49-F238E27FC236}">
                <a16:creationId xmlns:a16="http://schemas.microsoft.com/office/drawing/2014/main" xmlns="" id="{9011DCA6-202E-D949-BB10-2DB055A137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58115" y="4105531"/>
            <a:ext cx="2134884" cy="2378136"/>
          </a:xfrm>
          <a:prstGeom prst="rect">
            <a:avLst/>
          </a:prstGeom>
        </p:spPr>
      </p:pic>
      <p:pic>
        <p:nvPicPr>
          <p:cNvPr id="16" name="Picture 15">
            <a:extLst>
              <a:ext uri="{FF2B5EF4-FFF2-40B4-BE49-F238E27FC236}">
                <a16:creationId xmlns:a16="http://schemas.microsoft.com/office/drawing/2014/main" xmlns="" id="{42290B62-7C35-E444-AC9C-58CDA8523602}"/>
              </a:ext>
            </a:extLst>
          </p:cNvPr>
          <p:cNvPicPr>
            <a:picLocks noChangeAspect="1"/>
          </p:cNvPicPr>
          <p:nvPr/>
        </p:nvPicPr>
        <p:blipFill>
          <a:blip r:embed="rId5"/>
          <a:stretch>
            <a:fillRect/>
          </a:stretch>
        </p:blipFill>
        <p:spPr>
          <a:xfrm>
            <a:off x="151001" y="4105531"/>
            <a:ext cx="2549869" cy="2370781"/>
          </a:xfrm>
          <a:prstGeom prst="rect">
            <a:avLst/>
          </a:prstGeom>
        </p:spPr>
      </p:pic>
    </p:spTree>
    <p:extLst>
      <p:ext uri="{BB962C8B-B14F-4D97-AF65-F5344CB8AC3E}">
        <p14:creationId xmlns:p14="http://schemas.microsoft.com/office/powerpoint/2010/main" val="10918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ecorated, close&#10;&#10;Description automatically generated">
            <a:extLst>
              <a:ext uri="{FF2B5EF4-FFF2-40B4-BE49-F238E27FC236}">
                <a16:creationId xmlns:a16="http://schemas.microsoft.com/office/drawing/2014/main" xmlns="" id="{C57CD7D3-8D23-7E42-8D65-D8715FAF21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3573119" y="1297060"/>
            <a:ext cx="6685059" cy="4456706"/>
          </a:xfrm>
          <a:prstGeom prst="rect">
            <a:avLst/>
          </a:prstGeom>
        </p:spPr>
      </p:pic>
      <p:sp>
        <p:nvSpPr>
          <p:cNvPr id="17" name="Rectangle 16">
            <a:extLst>
              <a:ext uri="{FF2B5EF4-FFF2-40B4-BE49-F238E27FC236}">
                <a16:creationId xmlns:a16="http://schemas.microsoft.com/office/drawing/2014/main" xmlns="" id="{67A84213-ADE8-FD46-BEC3-2A49E282263F}"/>
              </a:ext>
            </a:extLst>
          </p:cNvPr>
          <p:cNvSpPr/>
          <p:nvPr/>
        </p:nvSpPr>
        <p:spPr>
          <a:xfrm>
            <a:off x="4687293" y="186775"/>
            <a:ext cx="4456707" cy="6683803"/>
          </a:xfrm>
          <a:prstGeom prst="rect">
            <a:avLst/>
          </a:prstGeom>
          <a:gradFill flip="none" rotWithShape="1">
            <a:gsLst>
              <a:gs pos="22000">
                <a:srgbClr val="FFFFFF">
                  <a:alpha val="80000"/>
                </a:srgbClr>
              </a:gs>
              <a:gs pos="67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6EF5474-DABC-F644-B42D-D349FCB3AC31}"/>
              </a:ext>
            </a:extLst>
          </p:cNvPr>
          <p:cNvSpPr>
            <a:spLocks noGrp="1"/>
          </p:cNvSpPr>
          <p:nvPr>
            <p:ph type="title"/>
          </p:nvPr>
        </p:nvSpPr>
        <p:spPr/>
        <p:txBody>
          <a:bodyPr/>
          <a:lstStyle/>
          <a:p>
            <a:r>
              <a:rPr lang="en-US" sz="3200" dirty="0"/>
              <a:t>Patient Care Still Sees Growth in Many </a:t>
            </a:r>
            <a:br>
              <a:rPr lang="en-US" sz="3200" dirty="0"/>
            </a:br>
            <a:r>
              <a:rPr lang="en-US" sz="3200" dirty="0"/>
              <a:t>Areas Amid Pandemic</a:t>
            </a:r>
          </a:p>
        </p:txBody>
      </p:sp>
      <p:graphicFrame>
        <p:nvGraphicFramePr>
          <p:cNvPr id="46" name="Chart 45">
            <a:extLst>
              <a:ext uri="{FF2B5EF4-FFF2-40B4-BE49-F238E27FC236}">
                <a16:creationId xmlns:a16="http://schemas.microsoft.com/office/drawing/2014/main" xmlns="" id="{00000000-0008-0000-0300-000002000000}"/>
              </a:ext>
            </a:extLst>
          </p:cNvPr>
          <p:cNvGraphicFramePr>
            <a:graphicFrameLocks/>
          </p:cNvGraphicFramePr>
          <p:nvPr>
            <p:extLst>
              <p:ext uri="{D42A27DB-BD31-4B8C-83A1-F6EECF244321}">
                <p14:modId xmlns:p14="http://schemas.microsoft.com/office/powerpoint/2010/main" val="679809356"/>
              </p:ext>
            </p:extLst>
          </p:nvPr>
        </p:nvGraphicFramePr>
        <p:xfrm>
          <a:off x="4876066" y="1417981"/>
          <a:ext cx="4297680" cy="51480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Chart 46">
            <a:extLst>
              <a:ext uri="{FF2B5EF4-FFF2-40B4-BE49-F238E27FC236}">
                <a16:creationId xmlns:a16="http://schemas.microsoft.com/office/drawing/2014/main" xmlns="" id="{00000000-0008-0000-0300-000003000000}"/>
              </a:ext>
            </a:extLst>
          </p:cNvPr>
          <p:cNvGraphicFramePr>
            <a:graphicFrameLocks/>
          </p:cNvGraphicFramePr>
          <p:nvPr>
            <p:extLst>
              <p:ext uri="{D42A27DB-BD31-4B8C-83A1-F6EECF244321}">
                <p14:modId xmlns:p14="http://schemas.microsoft.com/office/powerpoint/2010/main" val="797522856"/>
              </p:ext>
            </p:extLst>
          </p:nvPr>
        </p:nvGraphicFramePr>
        <p:xfrm>
          <a:off x="231356" y="1415037"/>
          <a:ext cx="4297680" cy="5151016"/>
        </p:xfrm>
        <a:graphic>
          <a:graphicData uri="http://schemas.openxmlformats.org/drawingml/2006/chart">
            <c:chart xmlns:c="http://schemas.openxmlformats.org/drawingml/2006/chart" xmlns:r="http://schemas.openxmlformats.org/officeDocument/2006/relationships" r:id="rId5"/>
          </a:graphicData>
        </a:graphic>
      </p:graphicFrame>
      <p:sp>
        <p:nvSpPr>
          <p:cNvPr id="48" name="TextBox 47">
            <a:extLst>
              <a:ext uri="{FF2B5EF4-FFF2-40B4-BE49-F238E27FC236}">
                <a16:creationId xmlns:a16="http://schemas.microsoft.com/office/drawing/2014/main" xmlns="" id="{B43B4590-9948-7846-80BF-67DB35091B1F}"/>
              </a:ext>
            </a:extLst>
          </p:cNvPr>
          <p:cNvSpPr txBox="1"/>
          <p:nvPr/>
        </p:nvSpPr>
        <p:spPr>
          <a:xfrm>
            <a:off x="1344061" y="1230371"/>
            <a:ext cx="3018621" cy="369332"/>
          </a:xfrm>
          <a:prstGeom prst="rect">
            <a:avLst/>
          </a:prstGeom>
          <a:noFill/>
        </p:spPr>
        <p:txBody>
          <a:bodyPr wrap="square" rtlCol="0">
            <a:spAutoFit/>
          </a:bodyPr>
          <a:lstStyle/>
          <a:p>
            <a:pPr algn="ctr"/>
            <a:r>
              <a:rPr lang="en-US" dirty="0">
                <a:latin typeface="Franklin Gothic Medium" panose="020B0603020102020204" pitchFamily="34" charset="0"/>
                <a:cs typeface="Arial" panose="020B0604020202020204" pitchFamily="34" charset="0"/>
              </a:rPr>
              <a:t>Outpatients</a:t>
            </a:r>
          </a:p>
        </p:txBody>
      </p:sp>
      <p:sp>
        <p:nvSpPr>
          <p:cNvPr id="49" name="TextBox 48">
            <a:extLst>
              <a:ext uri="{FF2B5EF4-FFF2-40B4-BE49-F238E27FC236}">
                <a16:creationId xmlns:a16="http://schemas.microsoft.com/office/drawing/2014/main" xmlns="" id="{C26448C9-017F-FC4A-83AA-3D850C82A3C1}"/>
              </a:ext>
            </a:extLst>
          </p:cNvPr>
          <p:cNvSpPr txBox="1"/>
          <p:nvPr/>
        </p:nvSpPr>
        <p:spPr>
          <a:xfrm>
            <a:off x="1344063" y="6396776"/>
            <a:ext cx="3018620" cy="338554"/>
          </a:xfrm>
          <a:prstGeom prst="rect">
            <a:avLst/>
          </a:prstGeom>
          <a:noFill/>
        </p:spPr>
        <p:txBody>
          <a:bodyPr wrap="square" rtlCol="0">
            <a:spAutoFit/>
          </a:bodyPr>
          <a:lstStyle/>
          <a:p>
            <a:pPr algn="ctr"/>
            <a:r>
              <a:rPr lang="en-US" sz="1600" dirty="0">
                <a:latin typeface="Franklin Gothic Medium" panose="020B0603020102020204" pitchFamily="34" charset="0"/>
                <a:cs typeface="Arial" panose="020B0604020202020204" pitchFamily="34" charset="0"/>
              </a:rPr>
              <a:t>Fiscal Year</a:t>
            </a:r>
          </a:p>
        </p:txBody>
      </p:sp>
      <p:sp>
        <p:nvSpPr>
          <p:cNvPr id="50" name="TextBox 49">
            <a:extLst>
              <a:ext uri="{FF2B5EF4-FFF2-40B4-BE49-F238E27FC236}">
                <a16:creationId xmlns:a16="http://schemas.microsoft.com/office/drawing/2014/main" xmlns="" id="{B4F5739B-479B-2C49-B7E9-3A5C6B04917B}"/>
              </a:ext>
            </a:extLst>
          </p:cNvPr>
          <p:cNvSpPr txBox="1"/>
          <p:nvPr/>
        </p:nvSpPr>
        <p:spPr>
          <a:xfrm rot="16200000">
            <a:off x="-1991774" y="3697625"/>
            <a:ext cx="4534397" cy="338554"/>
          </a:xfrm>
          <a:prstGeom prst="rect">
            <a:avLst/>
          </a:prstGeom>
          <a:noFill/>
        </p:spPr>
        <p:txBody>
          <a:bodyPr wrap="square" rtlCol="0">
            <a:spAutoFit/>
          </a:bodyPr>
          <a:lstStyle/>
          <a:p>
            <a:pPr algn="ctr"/>
            <a:r>
              <a:rPr lang="en-US" sz="1600" dirty="0">
                <a:latin typeface="Franklin Gothic Medium" panose="020B0603020102020204" pitchFamily="34" charset="0"/>
                <a:cs typeface="Arial" panose="020B0604020202020204" pitchFamily="34" charset="0"/>
              </a:rPr>
              <a:t>Visits</a:t>
            </a:r>
          </a:p>
        </p:txBody>
      </p:sp>
      <p:sp>
        <p:nvSpPr>
          <p:cNvPr id="51" name="TextBox 50">
            <a:extLst>
              <a:ext uri="{FF2B5EF4-FFF2-40B4-BE49-F238E27FC236}">
                <a16:creationId xmlns:a16="http://schemas.microsoft.com/office/drawing/2014/main" xmlns="" id="{B274DD08-546D-C447-828A-1B06EBD9E20B}"/>
              </a:ext>
            </a:extLst>
          </p:cNvPr>
          <p:cNvSpPr txBox="1"/>
          <p:nvPr/>
        </p:nvSpPr>
        <p:spPr>
          <a:xfrm>
            <a:off x="5761823" y="1230371"/>
            <a:ext cx="3283202" cy="369332"/>
          </a:xfrm>
          <a:prstGeom prst="rect">
            <a:avLst/>
          </a:prstGeom>
          <a:noFill/>
        </p:spPr>
        <p:txBody>
          <a:bodyPr wrap="square" rtlCol="0">
            <a:spAutoFit/>
          </a:bodyPr>
          <a:lstStyle/>
          <a:p>
            <a:pPr algn="ctr"/>
            <a:r>
              <a:rPr lang="en-US" dirty="0">
                <a:latin typeface="Franklin Gothic Medium" panose="020B0603020102020204" pitchFamily="34" charset="0"/>
                <a:cs typeface="Arial" panose="020B0604020202020204" pitchFamily="34" charset="0"/>
              </a:rPr>
              <a:t>Inpatients</a:t>
            </a:r>
          </a:p>
        </p:txBody>
      </p:sp>
      <p:sp>
        <p:nvSpPr>
          <p:cNvPr id="52" name="TextBox 51">
            <a:extLst>
              <a:ext uri="{FF2B5EF4-FFF2-40B4-BE49-F238E27FC236}">
                <a16:creationId xmlns:a16="http://schemas.microsoft.com/office/drawing/2014/main" xmlns="" id="{801AA02E-CD50-4F43-B1A4-EA4148A2F82D}"/>
              </a:ext>
            </a:extLst>
          </p:cNvPr>
          <p:cNvSpPr txBox="1"/>
          <p:nvPr/>
        </p:nvSpPr>
        <p:spPr>
          <a:xfrm>
            <a:off x="5890530" y="6396776"/>
            <a:ext cx="3154495" cy="338554"/>
          </a:xfrm>
          <a:prstGeom prst="rect">
            <a:avLst/>
          </a:prstGeom>
          <a:noFill/>
        </p:spPr>
        <p:txBody>
          <a:bodyPr wrap="square" rtlCol="0">
            <a:spAutoFit/>
          </a:bodyPr>
          <a:lstStyle/>
          <a:p>
            <a:pPr algn="ctr"/>
            <a:r>
              <a:rPr lang="en-US" sz="1600" dirty="0">
                <a:latin typeface="Franklin Gothic Medium" panose="020B0603020102020204" pitchFamily="34" charset="0"/>
                <a:cs typeface="Arial" panose="020B0604020202020204" pitchFamily="34" charset="0"/>
              </a:rPr>
              <a:t>Fiscal Year</a:t>
            </a:r>
          </a:p>
        </p:txBody>
      </p:sp>
      <p:sp>
        <p:nvSpPr>
          <p:cNvPr id="54" name="Right Arrow 53">
            <a:extLst>
              <a:ext uri="{FF2B5EF4-FFF2-40B4-BE49-F238E27FC236}">
                <a16:creationId xmlns:a16="http://schemas.microsoft.com/office/drawing/2014/main" xmlns="" id="{569C1DD9-23DE-2E41-9DA9-B67D884B4D44}"/>
              </a:ext>
            </a:extLst>
          </p:cNvPr>
          <p:cNvSpPr/>
          <p:nvPr/>
        </p:nvSpPr>
        <p:spPr>
          <a:xfrm rot="21003054">
            <a:off x="1514832" y="1654703"/>
            <a:ext cx="2821885" cy="546179"/>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xmlns="" id="{30D8E508-E418-2443-BED7-7B8F621EC310}"/>
              </a:ext>
            </a:extLst>
          </p:cNvPr>
          <p:cNvSpPr/>
          <p:nvPr/>
        </p:nvSpPr>
        <p:spPr>
          <a:xfrm rot="21217720">
            <a:off x="6284000" y="1635599"/>
            <a:ext cx="2821885" cy="546179"/>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0B3AFBB5-A93F-CB4D-B024-C6981CE2ED13}"/>
              </a:ext>
            </a:extLst>
          </p:cNvPr>
          <p:cNvSpPr txBox="1"/>
          <p:nvPr/>
        </p:nvSpPr>
        <p:spPr>
          <a:xfrm>
            <a:off x="3317271" y="1936556"/>
            <a:ext cx="1504621" cy="400110"/>
          </a:xfrm>
          <a:prstGeom prst="rect">
            <a:avLst/>
          </a:prstGeom>
          <a:noFill/>
        </p:spPr>
        <p:txBody>
          <a:bodyPr wrap="square" rtlCol="0">
            <a:spAutoFit/>
          </a:bodyPr>
          <a:lstStyle/>
          <a:p>
            <a:pPr algn="ctr"/>
            <a:r>
              <a:rPr lang="en-US" sz="2000" dirty="0">
                <a:solidFill>
                  <a:schemeClr val="accent2"/>
                </a:solidFill>
                <a:latin typeface="Franklin Gothic Medium" panose="020B0603020102020204" pitchFamily="34" charset="0"/>
                <a:cs typeface="Arial" panose="020B0604020202020204" pitchFamily="34" charset="0"/>
              </a:rPr>
              <a:t>114,473</a:t>
            </a:r>
          </a:p>
        </p:txBody>
      </p:sp>
      <p:sp>
        <p:nvSpPr>
          <p:cNvPr id="57" name="TextBox 56">
            <a:extLst>
              <a:ext uri="{FF2B5EF4-FFF2-40B4-BE49-F238E27FC236}">
                <a16:creationId xmlns:a16="http://schemas.microsoft.com/office/drawing/2014/main" xmlns="" id="{62AFBCCD-6610-1443-9C3E-63C4108BC12D}"/>
              </a:ext>
            </a:extLst>
          </p:cNvPr>
          <p:cNvSpPr txBox="1"/>
          <p:nvPr/>
        </p:nvSpPr>
        <p:spPr>
          <a:xfrm>
            <a:off x="7923479" y="1947606"/>
            <a:ext cx="1504621" cy="400110"/>
          </a:xfrm>
          <a:prstGeom prst="rect">
            <a:avLst/>
          </a:prstGeom>
          <a:noFill/>
        </p:spPr>
        <p:txBody>
          <a:bodyPr wrap="square" rtlCol="0">
            <a:spAutoFit/>
          </a:bodyPr>
          <a:lstStyle/>
          <a:p>
            <a:pPr algn="ctr"/>
            <a:r>
              <a:rPr lang="en-US" sz="2000" dirty="0">
                <a:solidFill>
                  <a:schemeClr val="accent2"/>
                </a:solidFill>
                <a:latin typeface="Franklin Gothic Medium" panose="020B0603020102020204" pitchFamily="34" charset="0"/>
                <a:cs typeface="Arial" panose="020B0604020202020204" pitchFamily="34" charset="0"/>
              </a:rPr>
              <a:t>3,771</a:t>
            </a:r>
          </a:p>
        </p:txBody>
      </p:sp>
    </p:spTree>
    <p:extLst>
      <p:ext uri="{BB962C8B-B14F-4D97-AF65-F5344CB8AC3E}">
        <p14:creationId xmlns:p14="http://schemas.microsoft.com/office/powerpoint/2010/main" val="2183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51" grpId="0"/>
      <p:bldP spid="52" grpId="0"/>
      <p:bldP spid="55" grpId="0" animBg="1"/>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ecorated, close&#10;&#10;Description automatically generated">
            <a:extLst>
              <a:ext uri="{FF2B5EF4-FFF2-40B4-BE49-F238E27FC236}">
                <a16:creationId xmlns:a16="http://schemas.microsoft.com/office/drawing/2014/main" xmlns="" id="{54E9F265-8659-9D4E-87F9-CF78B0E003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3573119" y="1297060"/>
            <a:ext cx="6685059" cy="4456706"/>
          </a:xfrm>
          <a:prstGeom prst="rect">
            <a:avLst/>
          </a:prstGeom>
        </p:spPr>
      </p:pic>
      <p:sp>
        <p:nvSpPr>
          <p:cNvPr id="22" name="Rectangle 21">
            <a:extLst>
              <a:ext uri="{FF2B5EF4-FFF2-40B4-BE49-F238E27FC236}">
                <a16:creationId xmlns:a16="http://schemas.microsoft.com/office/drawing/2014/main" xmlns="" id="{DD14B835-A118-3147-B74B-67045792FD50}"/>
              </a:ext>
            </a:extLst>
          </p:cNvPr>
          <p:cNvSpPr/>
          <p:nvPr/>
        </p:nvSpPr>
        <p:spPr>
          <a:xfrm>
            <a:off x="4687293" y="180597"/>
            <a:ext cx="4456707" cy="6683803"/>
          </a:xfrm>
          <a:prstGeom prst="rect">
            <a:avLst/>
          </a:prstGeom>
          <a:gradFill flip="none" rotWithShape="1">
            <a:gsLst>
              <a:gs pos="22000">
                <a:srgbClr val="FFFFFF">
                  <a:alpha val="80000"/>
                </a:srgbClr>
              </a:gs>
              <a:gs pos="67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321DADC-E8F6-8940-9A53-1FCABF13B920}"/>
              </a:ext>
            </a:extLst>
          </p:cNvPr>
          <p:cNvSpPr>
            <a:spLocks noGrp="1"/>
          </p:cNvSpPr>
          <p:nvPr>
            <p:ph type="title"/>
          </p:nvPr>
        </p:nvSpPr>
        <p:spPr/>
        <p:txBody>
          <a:bodyPr/>
          <a:lstStyle/>
          <a:p>
            <a:r>
              <a:rPr lang="en-US" dirty="0"/>
              <a:t>Perseverance During a Pandemic</a:t>
            </a:r>
          </a:p>
        </p:txBody>
      </p:sp>
      <p:sp>
        <p:nvSpPr>
          <p:cNvPr id="3" name="Content Placeholder 2">
            <a:extLst>
              <a:ext uri="{FF2B5EF4-FFF2-40B4-BE49-F238E27FC236}">
                <a16:creationId xmlns:a16="http://schemas.microsoft.com/office/drawing/2014/main" xmlns="" id="{9B4B2E54-F47C-D941-AA93-C75F02C16BE2}"/>
              </a:ext>
            </a:extLst>
          </p:cNvPr>
          <p:cNvSpPr>
            <a:spLocks noGrp="1"/>
          </p:cNvSpPr>
          <p:nvPr>
            <p:ph idx="1"/>
          </p:nvPr>
        </p:nvSpPr>
        <p:spPr>
          <a:xfrm>
            <a:off x="9587118" y="-6724"/>
            <a:ext cx="7754980" cy="5393986"/>
          </a:xfrm>
        </p:spPr>
        <p:txBody>
          <a:bodyPr>
            <a:normAutofit/>
          </a:bodyPr>
          <a:lstStyle/>
          <a:p>
            <a:r>
              <a:rPr lang="en-US" sz="2400" dirty="0"/>
              <a:t>Surgery volume</a:t>
            </a:r>
          </a:p>
          <a:p>
            <a:pPr lvl="1"/>
            <a:r>
              <a:rPr lang="en-US" sz="2000" dirty="0"/>
              <a:t>Markey typically accounts for about 15 percent of all surgeries at UK HealthCare. </a:t>
            </a:r>
          </a:p>
          <a:p>
            <a:pPr lvl="1"/>
            <a:r>
              <a:rPr lang="en-US" sz="2000" dirty="0"/>
              <a:t>In April 2020, Markey was responsible for 25 percent of surgical procedures.</a:t>
            </a:r>
          </a:p>
          <a:p>
            <a:r>
              <a:rPr lang="en-US" sz="2400" dirty="0"/>
              <a:t>Infusions and telehealth</a:t>
            </a:r>
          </a:p>
          <a:p>
            <a:pPr lvl="1"/>
            <a:r>
              <a:rPr lang="en-US" sz="2000" dirty="0"/>
              <a:t>July – Nov 2020 saw a 2% growth in number of infusion visits since the same period in 2019</a:t>
            </a:r>
          </a:p>
          <a:p>
            <a:pPr lvl="1"/>
            <a:r>
              <a:rPr lang="en-US" sz="2000" dirty="0"/>
              <a:t>From July 2019 – February 2020, Markey saw 112 patients via telehealth.</a:t>
            </a:r>
          </a:p>
          <a:p>
            <a:pPr lvl="1"/>
            <a:r>
              <a:rPr lang="en-US" sz="2000" dirty="0"/>
              <a:t>From March – November 2020, Markey jumped to 2,360 total telehealth patients</a:t>
            </a:r>
          </a:p>
        </p:txBody>
      </p:sp>
      <p:sp>
        <p:nvSpPr>
          <p:cNvPr id="4" name="TextBox 3">
            <a:extLst>
              <a:ext uri="{FF2B5EF4-FFF2-40B4-BE49-F238E27FC236}">
                <a16:creationId xmlns:a16="http://schemas.microsoft.com/office/drawing/2014/main" xmlns="" id="{D784A219-5657-1941-A004-2AD8CE195277}"/>
              </a:ext>
            </a:extLst>
          </p:cNvPr>
          <p:cNvSpPr txBox="1"/>
          <p:nvPr/>
        </p:nvSpPr>
        <p:spPr>
          <a:xfrm>
            <a:off x="9587118" y="5946248"/>
            <a:ext cx="4244175" cy="584775"/>
          </a:xfrm>
          <a:prstGeom prst="rect">
            <a:avLst/>
          </a:prstGeom>
          <a:solidFill>
            <a:schemeClr val="accent4"/>
          </a:solidFill>
        </p:spPr>
        <p:txBody>
          <a:bodyPr wrap="none" rtlCol="0">
            <a:spAutoFit/>
          </a:bodyPr>
          <a:lstStyle/>
          <a:p>
            <a:r>
              <a:rPr lang="en-US" sz="1600" dirty="0"/>
              <a:t>% of all </a:t>
            </a:r>
            <a:r>
              <a:rPr lang="en-US" sz="1600" dirty="0" err="1"/>
              <a:t>ukhc</a:t>
            </a:r>
            <a:r>
              <a:rPr lang="en-US" sz="1600" dirty="0"/>
              <a:t> telehealth pre </a:t>
            </a:r>
            <a:r>
              <a:rPr lang="en-US" sz="1600" dirty="0" err="1"/>
              <a:t>covid</a:t>
            </a:r>
            <a:r>
              <a:rPr lang="en-US" sz="1600" dirty="0"/>
              <a:t>- 3.9%</a:t>
            </a:r>
          </a:p>
          <a:p>
            <a:r>
              <a:rPr lang="en-US" sz="1600" dirty="0"/>
              <a:t>% of all </a:t>
            </a:r>
            <a:r>
              <a:rPr lang="en-US" sz="1600" dirty="0" err="1"/>
              <a:t>ukhc</a:t>
            </a:r>
            <a:r>
              <a:rPr lang="en-US" sz="1600" dirty="0"/>
              <a:t> telehealth during </a:t>
            </a:r>
            <a:r>
              <a:rPr lang="en-US" sz="1600" dirty="0" err="1"/>
              <a:t>covid</a:t>
            </a:r>
            <a:r>
              <a:rPr lang="en-US" sz="1600" dirty="0"/>
              <a:t>- 1.7%</a:t>
            </a:r>
          </a:p>
        </p:txBody>
      </p:sp>
      <p:graphicFrame>
        <p:nvGraphicFramePr>
          <p:cNvPr id="5" name="Chart 4">
            <a:extLst>
              <a:ext uri="{FF2B5EF4-FFF2-40B4-BE49-F238E27FC236}">
                <a16:creationId xmlns:a16="http://schemas.microsoft.com/office/drawing/2014/main" xmlns="" id="{01BD92C2-0350-6645-A80E-CB1DC3EB9199}"/>
              </a:ext>
            </a:extLst>
          </p:cNvPr>
          <p:cNvGraphicFramePr/>
          <p:nvPr/>
        </p:nvGraphicFramePr>
        <p:xfrm>
          <a:off x="1408708" y="4743943"/>
          <a:ext cx="7213601" cy="2002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8" name="Chart 77">
            <a:extLst>
              <a:ext uri="{FF2B5EF4-FFF2-40B4-BE49-F238E27FC236}">
                <a16:creationId xmlns:a16="http://schemas.microsoft.com/office/drawing/2014/main" xmlns="" id="{96981263-60F8-5C41-9BA6-748E8A795E94}"/>
              </a:ext>
            </a:extLst>
          </p:cNvPr>
          <p:cNvGraphicFramePr/>
          <p:nvPr/>
        </p:nvGraphicFramePr>
        <p:xfrm>
          <a:off x="1523998" y="2928645"/>
          <a:ext cx="7213601" cy="2002851"/>
        </p:xfrm>
        <a:graphic>
          <a:graphicData uri="http://schemas.openxmlformats.org/drawingml/2006/chart">
            <c:chart xmlns:c="http://schemas.openxmlformats.org/drawingml/2006/chart" xmlns:r="http://schemas.openxmlformats.org/officeDocument/2006/relationships" r:id="rId5"/>
          </a:graphicData>
        </a:graphic>
      </p:graphicFrame>
      <p:sp>
        <p:nvSpPr>
          <p:cNvPr id="80" name="TextBox 79">
            <a:extLst>
              <a:ext uri="{FF2B5EF4-FFF2-40B4-BE49-F238E27FC236}">
                <a16:creationId xmlns:a16="http://schemas.microsoft.com/office/drawing/2014/main" xmlns="" id="{F6C2AFDA-D919-934D-A775-C58322A57B84}"/>
              </a:ext>
            </a:extLst>
          </p:cNvPr>
          <p:cNvSpPr txBox="1"/>
          <p:nvPr/>
        </p:nvSpPr>
        <p:spPr>
          <a:xfrm>
            <a:off x="395044" y="4914371"/>
            <a:ext cx="886781" cy="830997"/>
          </a:xfrm>
          <a:prstGeom prst="rect">
            <a:avLst/>
          </a:prstGeom>
          <a:noFill/>
        </p:spPr>
        <p:txBody>
          <a:bodyPr wrap="none" rtlCol="0">
            <a:spAutoFit/>
          </a:bodyPr>
          <a:lstStyle/>
          <a:p>
            <a:pPr algn="ctr"/>
            <a:r>
              <a:rPr lang="en-US" sz="1600" dirty="0">
                <a:latin typeface="Franklin Gothic Medium" panose="020B0603020102020204" pitchFamily="34" charset="0"/>
              </a:rPr>
              <a:t>MCC </a:t>
            </a:r>
          </a:p>
          <a:p>
            <a:pPr algn="ctr"/>
            <a:r>
              <a:rPr lang="en-US" sz="1600" dirty="0">
                <a:latin typeface="Franklin Gothic Medium" panose="020B0603020102020204" pitchFamily="34" charset="0"/>
              </a:rPr>
              <a:t>Infusion</a:t>
            </a:r>
          </a:p>
          <a:p>
            <a:pPr algn="ctr"/>
            <a:r>
              <a:rPr lang="en-US" sz="1600" dirty="0">
                <a:latin typeface="Franklin Gothic Medium" panose="020B0603020102020204" pitchFamily="34" charset="0"/>
              </a:rPr>
              <a:t>Visits</a:t>
            </a:r>
          </a:p>
        </p:txBody>
      </p:sp>
      <p:sp>
        <p:nvSpPr>
          <p:cNvPr id="81" name="TextBox 80">
            <a:extLst>
              <a:ext uri="{FF2B5EF4-FFF2-40B4-BE49-F238E27FC236}">
                <a16:creationId xmlns:a16="http://schemas.microsoft.com/office/drawing/2014/main" xmlns="" id="{6777F354-ED16-264A-A3F1-49637EA6ED88}"/>
              </a:ext>
            </a:extLst>
          </p:cNvPr>
          <p:cNvSpPr txBox="1"/>
          <p:nvPr/>
        </p:nvSpPr>
        <p:spPr>
          <a:xfrm>
            <a:off x="292387" y="3130243"/>
            <a:ext cx="1092094" cy="830997"/>
          </a:xfrm>
          <a:prstGeom prst="rect">
            <a:avLst/>
          </a:prstGeom>
          <a:noFill/>
        </p:spPr>
        <p:txBody>
          <a:bodyPr wrap="none" rtlCol="0">
            <a:spAutoFit/>
          </a:bodyPr>
          <a:lstStyle/>
          <a:p>
            <a:pPr algn="ctr"/>
            <a:r>
              <a:rPr lang="en-US" sz="1600" dirty="0">
                <a:latin typeface="Franklin Gothic Medium" panose="020B0603020102020204" pitchFamily="34" charset="0"/>
              </a:rPr>
              <a:t>MCC </a:t>
            </a:r>
          </a:p>
          <a:p>
            <a:pPr algn="ctr"/>
            <a:r>
              <a:rPr lang="en-US" sz="1600" dirty="0">
                <a:latin typeface="Franklin Gothic Medium" panose="020B0603020102020204" pitchFamily="34" charset="0"/>
              </a:rPr>
              <a:t>Telehealth</a:t>
            </a:r>
          </a:p>
          <a:p>
            <a:pPr algn="ctr"/>
            <a:r>
              <a:rPr lang="en-US" sz="1600" dirty="0">
                <a:latin typeface="Franklin Gothic Medium" panose="020B0603020102020204" pitchFamily="34" charset="0"/>
              </a:rPr>
              <a:t>Visits</a:t>
            </a:r>
          </a:p>
        </p:txBody>
      </p:sp>
      <p:sp>
        <p:nvSpPr>
          <p:cNvPr id="83" name="TextBox 82">
            <a:extLst>
              <a:ext uri="{FF2B5EF4-FFF2-40B4-BE49-F238E27FC236}">
                <a16:creationId xmlns:a16="http://schemas.microsoft.com/office/drawing/2014/main" xmlns="" id="{30884A54-4AD3-0E48-A4BC-12F66BA56327}"/>
              </a:ext>
            </a:extLst>
          </p:cNvPr>
          <p:cNvSpPr txBox="1"/>
          <p:nvPr/>
        </p:nvSpPr>
        <p:spPr>
          <a:xfrm>
            <a:off x="250580" y="1298989"/>
            <a:ext cx="1175707" cy="830997"/>
          </a:xfrm>
          <a:prstGeom prst="rect">
            <a:avLst/>
          </a:prstGeom>
          <a:noFill/>
        </p:spPr>
        <p:txBody>
          <a:bodyPr wrap="none" rtlCol="0">
            <a:spAutoFit/>
          </a:bodyPr>
          <a:lstStyle/>
          <a:p>
            <a:pPr algn="ctr"/>
            <a:r>
              <a:rPr lang="en-US" sz="1600" dirty="0">
                <a:latin typeface="Franklin Gothic Medium" panose="020B0603020102020204" pitchFamily="34" charset="0"/>
              </a:rPr>
              <a:t>MCC </a:t>
            </a:r>
          </a:p>
          <a:p>
            <a:pPr algn="ctr"/>
            <a:r>
              <a:rPr lang="en-US" sz="1600" dirty="0">
                <a:latin typeface="Franklin Gothic Medium" panose="020B0603020102020204" pitchFamily="34" charset="0"/>
              </a:rPr>
              <a:t>Surgical</a:t>
            </a:r>
          </a:p>
          <a:p>
            <a:pPr algn="ctr"/>
            <a:r>
              <a:rPr lang="en-US" sz="1600" dirty="0">
                <a:latin typeface="Franklin Gothic Medium" panose="020B0603020102020204" pitchFamily="34" charset="0"/>
              </a:rPr>
              <a:t>Procedures</a:t>
            </a:r>
          </a:p>
        </p:txBody>
      </p:sp>
      <p:graphicFrame>
        <p:nvGraphicFramePr>
          <p:cNvPr id="85" name="Chart 84">
            <a:extLst>
              <a:ext uri="{FF2B5EF4-FFF2-40B4-BE49-F238E27FC236}">
                <a16:creationId xmlns:a16="http://schemas.microsoft.com/office/drawing/2014/main" xmlns="" id="{6DC67F4E-6B4B-594B-A978-7D8E08425890}"/>
              </a:ext>
            </a:extLst>
          </p:cNvPr>
          <p:cNvGraphicFramePr/>
          <p:nvPr/>
        </p:nvGraphicFramePr>
        <p:xfrm>
          <a:off x="1523998" y="1132086"/>
          <a:ext cx="7213601" cy="1973555"/>
        </p:xfrm>
        <a:graphic>
          <a:graphicData uri="http://schemas.openxmlformats.org/drawingml/2006/chart">
            <c:chart xmlns:c="http://schemas.openxmlformats.org/drawingml/2006/chart" xmlns:r="http://schemas.openxmlformats.org/officeDocument/2006/relationships" r:id="rId6"/>
          </a:graphicData>
        </a:graphic>
      </p:graphicFrame>
      <p:sp>
        <p:nvSpPr>
          <p:cNvPr id="89" name="Rectangle 88">
            <a:extLst>
              <a:ext uri="{FF2B5EF4-FFF2-40B4-BE49-F238E27FC236}">
                <a16:creationId xmlns:a16="http://schemas.microsoft.com/office/drawing/2014/main" xmlns="" id="{2DB05871-2595-1D43-9848-9ED8F509E1E7}"/>
              </a:ext>
            </a:extLst>
          </p:cNvPr>
          <p:cNvSpPr/>
          <p:nvPr/>
        </p:nvSpPr>
        <p:spPr>
          <a:xfrm>
            <a:off x="7300469" y="751976"/>
            <a:ext cx="1786287" cy="64167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395E8A92-D7FF-8141-83BF-5FC5DBAE55A9}"/>
              </a:ext>
            </a:extLst>
          </p:cNvPr>
          <p:cNvSpPr txBox="1"/>
          <p:nvPr/>
        </p:nvSpPr>
        <p:spPr>
          <a:xfrm>
            <a:off x="7628709" y="793486"/>
            <a:ext cx="1449564" cy="600164"/>
          </a:xfrm>
          <a:prstGeom prst="rect">
            <a:avLst/>
          </a:prstGeom>
          <a:noFill/>
        </p:spPr>
        <p:txBody>
          <a:bodyPr wrap="none" rtlCol="0">
            <a:spAutoFit/>
          </a:bodyPr>
          <a:lstStyle/>
          <a:p>
            <a:pPr>
              <a:spcAft>
                <a:spcPts val="600"/>
              </a:spcAft>
            </a:pPr>
            <a:r>
              <a:rPr lang="en-US" sz="1400" dirty="0">
                <a:latin typeface="Franklin Gothic Medium" panose="020B0603020102020204" pitchFamily="34" charset="0"/>
              </a:rPr>
              <a:t>pre-COVID 19</a:t>
            </a:r>
          </a:p>
          <a:p>
            <a:r>
              <a:rPr lang="en-US" sz="1400" dirty="0">
                <a:latin typeface="Franklin Gothic Medium" panose="020B0603020102020204" pitchFamily="34" charset="0"/>
              </a:rPr>
              <a:t>during COVID-19</a:t>
            </a:r>
          </a:p>
        </p:txBody>
      </p:sp>
      <p:sp>
        <p:nvSpPr>
          <p:cNvPr id="87" name="Rectangle 86">
            <a:extLst>
              <a:ext uri="{FF2B5EF4-FFF2-40B4-BE49-F238E27FC236}">
                <a16:creationId xmlns:a16="http://schemas.microsoft.com/office/drawing/2014/main" xmlns="" id="{4553E1FD-ECBC-8741-BC7F-200787B21999}"/>
              </a:ext>
            </a:extLst>
          </p:cNvPr>
          <p:cNvSpPr/>
          <p:nvPr/>
        </p:nvSpPr>
        <p:spPr>
          <a:xfrm>
            <a:off x="7434209" y="855378"/>
            <a:ext cx="213360" cy="199718"/>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xmlns="" id="{702E6C70-E778-444C-9D99-24AC9C7A8537}"/>
              </a:ext>
            </a:extLst>
          </p:cNvPr>
          <p:cNvSpPr/>
          <p:nvPr/>
        </p:nvSpPr>
        <p:spPr>
          <a:xfrm>
            <a:off x="7434209" y="1129506"/>
            <a:ext cx="213360" cy="1997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2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8" grpId="0">
        <p:bldAsOne/>
      </p:bldGraphic>
      <p:bldP spid="80" grpId="0"/>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in front of a crowd&#10;&#10;Description automatically generated">
            <a:extLst>
              <a:ext uri="{FF2B5EF4-FFF2-40B4-BE49-F238E27FC236}">
                <a16:creationId xmlns:a16="http://schemas.microsoft.com/office/drawing/2014/main" xmlns="" id="{757BBDF7-1D22-5241-BED5-67C453503D8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4315012"/>
            <a:ext cx="4517388" cy="2154801"/>
          </a:xfrm>
          <a:prstGeom prst="rect">
            <a:avLst/>
          </a:prstGeom>
        </p:spPr>
      </p:pic>
      <p:sp>
        <p:nvSpPr>
          <p:cNvPr id="5" name="Title 1"/>
          <p:cNvSpPr txBox="1">
            <a:spLocks/>
          </p:cNvSpPr>
          <p:nvPr/>
        </p:nvSpPr>
        <p:spPr>
          <a:xfrm>
            <a:off x="370541" y="630330"/>
            <a:ext cx="8659906" cy="14700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3600" b="0" kern="1200">
                <a:solidFill>
                  <a:srgbClr val="005294"/>
                </a:solidFill>
                <a:latin typeface="Franklin Gothic Medium"/>
                <a:ea typeface="+mj-ea"/>
                <a:cs typeface="Franklin Gothic Medium"/>
              </a:defRPr>
            </a:lvl1pPr>
          </a:lstStyle>
          <a:p>
            <a:r>
              <a:rPr lang="en-US" sz="5400" b="1" dirty="0">
                <a:solidFill>
                  <a:schemeClr val="accent1"/>
                </a:solidFill>
                <a:latin typeface="Franklin Gothic Demi" panose="020B0603020102020204" pitchFamily="34" charset="0"/>
              </a:rPr>
              <a:t>IMPACT OF STATE FUNDING:</a:t>
            </a:r>
          </a:p>
          <a:p>
            <a:r>
              <a:rPr lang="en-US" sz="4000" dirty="0">
                <a:solidFill>
                  <a:schemeClr val="accent1"/>
                </a:solidFill>
              </a:rPr>
              <a:t>Achieving NCI Designation and National Recognition</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xmlns="" id="{E881302A-D763-A844-A691-6A7B4771AC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0939" y="4315011"/>
            <a:ext cx="4498873" cy="2154801"/>
          </a:xfrm>
          <a:prstGeom prst="rect">
            <a:avLst/>
          </a:prstGeom>
        </p:spPr>
      </p:pic>
      <p:pic>
        <p:nvPicPr>
          <p:cNvPr id="4" name="Picture 3">
            <a:extLst>
              <a:ext uri="{FF2B5EF4-FFF2-40B4-BE49-F238E27FC236}">
                <a16:creationId xmlns:a16="http://schemas.microsoft.com/office/drawing/2014/main" xmlns="" id="{7942D764-6FEE-0B4C-974D-F048469A3A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68562" y="3212096"/>
            <a:ext cx="1704812" cy="681924"/>
          </a:xfrm>
          <a:prstGeom prst="rect">
            <a:avLst/>
          </a:prstGeom>
        </p:spPr>
      </p:pic>
      <p:pic>
        <p:nvPicPr>
          <p:cNvPr id="8" name="Picture 7" descr="A close up of a sign&#10;&#10;Description automatically generated">
            <a:extLst>
              <a:ext uri="{FF2B5EF4-FFF2-40B4-BE49-F238E27FC236}">
                <a16:creationId xmlns:a16="http://schemas.microsoft.com/office/drawing/2014/main" xmlns="" id="{99BD231A-DFFC-FD48-B213-575685C1536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996821" y="2806448"/>
            <a:ext cx="1397358" cy="1493220"/>
          </a:xfrm>
          <a:prstGeom prst="rect">
            <a:avLst/>
          </a:prstGeom>
        </p:spPr>
      </p:pic>
    </p:spTree>
    <p:extLst>
      <p:ext uri="{BB962C8B-B14F-4D97-AF65-F5344CB8AC3E}">
        <p14:creationId xmlns:p14="http://schemas.microsoft.com/office/powerpoint/2010/main" val="2235459510"/>
      </p:ext>
    </p:extLst>
  </p:cSld>
  <p:clrMapOvr>
    <a:masterClrMapping/>
  </p:clrMapOvr>
</p:sld>
</file>

<file path=ppt/theme/theme1.xml><?xml version="1.0" encoding="utf-8"?>
<a:theme xmlns:a="http://schemas.openxmlformats.org/drawingml/2006/main" name="Advantage">
  <a:themeElements>
    <a:clrScheme name="MCC Site Visit Color Scheme">
      <a:dk1>
        <a:srgbClr val="000000"/>
      </a:dk1>
      <a:lt1>
        <a:srgbClr val="FFFFFF"/>
      </a:lt1>
      <a:dk2>
        <a:srgbClr val="91ADDC"/>
      </a:dk2>
      <a:lt2>
        <a:srgbClr val="DF8400"/>
      </a:lt2>
      <a:accent1>
        <a:srgbClr val="0032A0"/>
      </a:accent1>
      <a:accent2>
        <a:srgbClr val="BF0000"/>
      </a:accent2>
      <a:accent3>
        <a:srgbClr val="656469"/>
      </a:accent3>
      <a:accent4>
        <a:srgbClr val="FFCE0F"/>
      </a:accent4>
      <a:accent5>
        <a:srgbClr val="66A91E"/>
      </a:accent5>
      <a:accent6>
        <a:srgbClr val="67448F"/>
      </a:accent6>
      <a:hlink>
        <a:srgbClr val="0563C1"/>
      </a:hlink>
      <a:folHlink>
        <a:srgbClr val="954F72"/>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5001</TotalTime>
  <Words>2148</Words>
  <Application>Microsoft Office PowerPoint</Application>
  <PresentationFormat>On-screen Show (4:3)</PresentationFormat>
  <Paragraphs>364</Paragraphs>
  <Slides>27</Slides>
  <Notes>20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27</vt:i4>
      </vt:variant>
    </vt:vector>
  </HeadingPairs>
  <TitlesOfParts>
    <vt:vector size="46" baseType="lpstr">
      <vt:lpstr>ＭＳ Ｐゴシック</vt:lpstr>
      <vt:lpstr>Apple SD Gothic Neo Regular</vt:lpstr>
      <vt:lpstr>Arial</vt:lpstr>
      <vt:lpstr>Avenir Next Medium</vt:lpstr>
      <vt:lpstr>Calibri</vt:lpstr>
      <vt:lpstr>Century Gothic</vt:lpstr>
      <vt:lpstr>Courier New</vt:lpstr>
      <vt:lpstr>Franklin Gothic Book</vt:lpstr>
      <vt:lpstr>Franklin Gothic Demi</vt:lpstr>
      <vt:lpstr>Franklin Gothic Heavy</vt:lpstr>
      <vt:lpstr>Franklin Gothic Medium</vt:lpstr>
      <vt:lpstr>Franklin Gothic Medium Regular</vt:lpstr>
      <vt:lpstr>Geneva</vt:lpstr>
      <vt:lpstr>Lucida Calligraphy</vt:lpstr>
      <vt:lpstr>PingFangSC-Regular</vt:lpstr>
      <vt:lpstr>Rockwell</vt:lpstr>
      <vt:lpstr>Wingdings</vt:lpstr>
      <vt:lpstr>Wingdings 3</vt:lpstr>
      <vt:lpstr>Advantage</vt:lpstr>
      <vt:lpstr>Tobacco Settlement Fund Update</vt:lpstr>
      <vt:lpstr>Markey Cancer Center (MCC): Our Mission</vt:lpstr>
      <vt:lpstr>Kentucky’s Cancer Burden</vt:lpstr>
      <vt:lpstr>Markey Serving Communities Across the State</vt:lpstr>
      <vt:lpstr>MCC Affiliate and Research Networks</vt:lpstr>
      <vt:lpstr>PowerPoint Presentation</vt:lpstr>
      <vt:lpstr>Patient Care Still Sees Growth in Many  Areas Amid Pandemic</vt:lpstr>
      <vt:lpstr>Perseverance During a Pandemic</vt:lpstr>
      <vt:lpstr>PowerPoint Presentation</vt:lpstr>
      <vt:lpstr>MCC’s NCI Designation Path</vt:lpstr>
      <vt:lpstr>NCI-Designated Cancer Centers</vt:lpstr>
      <vt:lpstr>U.S. News and World Reports Top 50 Cancer Centers in the U.S.</vt:lpstr>
      <vt:lpstr>Cancer Research Funding (Total)</vt:lpstr>
      <vt:lpstr>Other Impacts of NCI Designation</vt:lpstr>
      <vt:lpstr>PowerPoint Presentation</vt:lpstr>
      <vt:lpstr>State Funding Contributed to the Recruitment  or Retention of 13 Cancer Investigators</vt:lpstr>
      <vt:lpstr>Increasing Colorectal Cancer Screening</vt:lpstr>
      <vt:lpstr>Improving Lung Cancer Screening and  Survivorship Care</vt:lpstr>
      <vt:lpstr>Culturally-Targeted Cancer Prevention Interventions in Rural Appalachia</vt:lpstr>
      <vt:lpstr>Outreach Highlights  (September 2019 - August 2020)</vt:lpstr>
      <vt:lpstr>Kentucky Community Cancer Awareness Research  and Education (K-CARE) Project</vt:lpstr>
      <vt:lpstr>Enhancing the Diabetes Prevention Program to Promote Weight Loss Among Nonresponders in a Community Based Lifestyle Intervention </vt:lpstr>
      <vt:lpstr>Mining For A Cure</vt:lpstr>
      <vt:lpstr>Cultivating the Future of Cancer Care</vt:lpstr>
      <vt:lpstr>Support From the State has Provided:</vt:lpstr>
      <vt:lpstr>PowerPoint Presentation</vt:lpstr>
      <vt:lpstr>Thank you!</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Jennifer F Rogers</dc:creator>
  <cp:keywords/>
  <dc:description/>
  <cp:lastModifiedBy>Hartley, Rachel (LRC)</cp:lastModifiedBy>
  <cp:revision>317</cp:revision>
  <cp:lastPrinted>2019-09-12T13:54:32Z</cp:lastPrinted>
  <dcterms:created xsi:type="dcterms:W3CDTF">2012-10-30T14:31:44Z</dcterms:created>
  <dcterms:modified xsi:type="dcterms:W3CDTF">2020-12-15T13:02:07Z</dcterms:modified>
  <cp:category/>
</cp:coreProperties>
</file>