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handoutMasterIdLst>
    <p:handoutMasterId r:id="rId21"/>
  </p:handoutMasterIdLst>
  <p:sldIdLst>
    <p:sldId id="256" r:id="rId2"/>
    <p:sldId id="286" r:id="rId3"/>
    <p:sldId id="283" r:id="rId4"/>
    <p:sldId id="257" r:id="rId5"/>
    <p:sldId id="274" r:id="rId6"/>
    <p:sldId id="276" r:id="rId7"/>
    <p:sldId id="280" r:id="rId8"/>
    <p:sldId id="281" r:id="rId9"/>
    <p:sldId id="284" r:id="rId10"/>
    <p:sldId id="285" r:id="rId11"/>
    <p:sldId id="263" r:id="rId12"/>
    <p:sldId id="262" r:id="rId13"/>
    <p:sldId id="277" r:id="rId14"/>
    <p:sldId id="278" r:id="rId15"/>
    <p:sldId id="272" r:id="rId16"/>
    <p:sldId id="259" r:id="rId17"/>
    <p:sldId id="267" r:id="rId18"/>
    <p:sldId id="279"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636" autoAdjust="0"/>
  </p:normalViewPr>
  <p:slideViewPr>
    <p:cSldViewPr snapToGrid="0">
      <p:cViewPr varScale="1">
        <p:scale>
          <a:sx n="70" d="100"/>
          <a:sy n="70" d="100"/>
        </p:scale>
        <p:origin x="112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2C5F9FB5-B348-42DE-8A4D-5FC83283C120}" type="datetimeFigureOut">
              <a:rPr lang="en-US" smtClean="0"/>
              <a:t>8/11/2021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AAF7319C-2C59-4A5A-A11B-BE2A74BBFFB1}" type="slidenum">
              <a:rPr lang="en-US" smtClean="0"/>
              <a:t>‹#›</a:t>
            </a:fld>
            <a:endParaRPr lang="en-US"/>
          </a:p>
        </p:txBody>
      </p:sp>
    </p:spTree>
    <p:extLst>
      <p:ext uri="{BB962C8B-B14F-4D97-AF65-F5344CB8AC3E}">
        <p14:creationId xmlns:p14="http://schemas.microsoft.com/office/powerpoint/2010/main" val="867003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62FA06B-6DF2-4838-B294-C8A862503206}" type="datetimeFigureOut">
              <a:rPr lang="en-US" smtClean="0"/>
              <a:t>8/11/2021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750706F-7DF6-4B8F-82B1-8426EEBB1399}" type="slidenum">
              <a:rPr lang="en-US" smtClean="0"/>
              <a:t>‹#›</a:t>
            </a:fld>
            <a:endParaRPr lang="en-US"/>
          </a:p>
        </p:txBody>
      </p:sp>
    </p:spTree>
    <p:extLst>
      <p:ext uri="{BB962C8B-B14F-4D97-AF65-F5344CB8AC3E}">
        <p14:creationId xmlns:p14="http://schemas.microsoft.com/office/powerpoint/2010/main" val="404773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Pays for audits required by 65A and then</a:t>
            </a:r>
            <a:r>
              <a:rPr lang="en-US" baseline="0" dirty="0" smtClean="0"/>
              <a:t> distributed on a s</a:t>
            </a:r>
            <a:r>
              <a:rPr lang="en-US" dirty="0" smtClean="0"/>
              <a:t>liding scale based on balance on hand, if they are on millage tax, number of employees and completion of regulatory</a:t>
            </a:r>
            <a:r>
              <a:rPr lang="en-US" baseline="0" dirty="0" smtClean="0"/>
              <a:t> requirements.</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3</a:t>
            </a:fld>
            <a:endParaRPr lang="en-US"/>
          </a:p>
        </p:txBody>
      </p:sp>
    </p:spTree>
    <p:extLst>
      <p:ext uri="{BB962C8B-B14F-4D97-AF65-F5344CB8AC3E}">
        <p14:creationId xmlns:p14="http://schemas.microsoft.com/office/powerpoint/2010/main" val="2351546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unobligated number with cancelations</a:t>
            </a:r>
          </a:p>
          <a:p>
            <a:endParaRPr lang="en-US" dirty="0" smtClean="0"/>
          </a:p>
          <a:p>
            <a:r>
              <a:rPr lang="en-US" dirty="0" smtClean="0"/>
              <a:t>Updated 11/2/20</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14</a:t>
            </a:fld>
            <a:endParaRPr lang="en-US"/>
          </a:p>
        </p:txBody>
      </p:sp>
    </p:spTree>
    <p:extLst>
      <p:ext uri="{BB962C8B-B14F-4D97-AF65-F5344CB8AC3E}">
        <p14:creationId xmlns:p14="http://schemas.microsoft.com/office/powerpoint/2010/main" val="3529156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than $165 million dollars have been approved for use by Kentucky farmers in the past 26 years. It is larger than the total appropriations over that time because it is hard to give out money.</a:t>
            </a:r>
          </a:p>
          <a:p>
            <a:r>
              <a:rPr lang="en-US" baseline="0" dirty="0" smtClean="0"/>
              <a:t>The appropriations from the Tobacco Settlement were larger in FY20 and FY21, but included funds for Direct Aid to Conservation Districts and the amount going to Cost share was about $2.5 each of those years.</a:t>
            </a:r>
          </a:p>
          <a:p>
            <a:endParaRPr lang="en-US" baseline="0" dirty="0" smtClean="0"/>
          </a:p>
          <a:p>
            <a:r>
              <a:rPr lang="en-US" baseline="0" dirty="0" smtClean="0"/>
              <a:t>Updated 10/13/20</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16</a:t>
            </a:fld>
            <a:endParaRPr lang="en-US"/>
          </a:p>
        </p:txBody>
      </p:sp>
    </p:spTree>
    <p:extLst>
      <p:ext uri="{BB962C8B-B14F-4D97-AF65-F5344CB8AC3E}">
        <p14:creationId xmlns:p14="http://schemas.microsoft.com/office/powerpoint/2010/main" val="746980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r>
              <a:rPr lang="en-US" baseline="0" dirty="0" smtClean="0"/>
              <a:t> through </a:t>
            </a:r>
            <a:r>
              <a:rPr lang="en-US" dirty="0" smtClean="0"/>
              <a:t>10/31/20</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17</a:t>
            </a:fld>
            <a:endParaRPr lang="en-US"/>
          </a:p>
        </p:txBody>
      </p:sp>
    </p:spTree>
    <p:extLst>
      <p:ext uri="{BB962C8B-B14F-4D97-AF65-F5344CB8AC3E}">
        <p14:creationId xmlns:p14="http://schemas.microsoft.com/office/powerpoint/2010/main" val="2985846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18</a:t>
            </a:fld>
            <a:endParaRPr lang="en-US"/>
          </a:p>
        </p:txBody>
      </p:sp>
    </p:spTree>
    <p:extLst>
      <p:ext uri="{BB962C8B-B14F-4D97-AF65-F5344CB8AC3E}">
        <p14:creationId xmlns:p14="http://schemas.microsoft.com/office/powerpoint/2010/main" val="25597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few slides are going</a:t>
            </a:r>
            <a:r>
              <a:rPr lang="en-US" baseline="0" dirty="0" smtClean="0"/>
              <a:t> to be based on a summary of all the years and then we will get into this year specifically</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4</a:t>
            </a:fld>
            <a:endParaRPr lang="en-US"/>
          </a:p>
        </p:txBody>
      </p:sp>
    </p:spTree>
    <p:extLst>
      <p:ext uri="{BB962C8B-B14F-4D97-AF65-F5344CB8AC3E}">
        <p14:creationId xmlns:p14="http://schemas.microsoft.com/office/powerpoint/2010/main" val="156247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waiting for design plans from technical staff, also paid for more pasture</a:t>
            </a:r>
            <a:r>
              <a:rPr lang="en-US" baseline="0" dirty="0" smtClean="0"/>
              <a:t> renovation due to the wet winters.</a:t>
            </a:r>
          </a:p>
          <a:p>
            <a:endParaRPr lang="en-US" baseline="0" dirty="0" smtClean="0"/>
          </a:p>
          <a:p>
            <a:r>
              <a:rPr lang="en-US" baseline="0" dirty="0" smtClean="0"/>
              <a:t>8/4/21- 173 canceled, 482 paid</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5</a:t>
            </a:fld>
            <a:endParaRPr lang="en-US"/>
          </a:p>
        </p:txBody>
      </p:sp>
    </p:spTree>
    <p:extLst>
      <p:ext uri="{BB962C8B-B14F-4D97-AF65-F5344CB8AC3E}">
        <p14:creationId xmlns:p14="http://schemas.microsoft.com/office/powerpoint/2010/main" val="168787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8/4/21 – 106 canceled, 334 paid</a:t>
            </a:r>
          </a:p>
          <a:p>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7</a:t>
            </a:fld>
            <a:endParaRPr lang="en-US"/>
          </a:p>
        </p:txBody>
      </p:sp>
    </p:spTree>
    <p:extLst>
      <p:ext uri="{BB962C8B-B14F-4D97-AF65-F5344CB8AC3E}">
        <p14:creationId xmlns:p14="http://schemas.microsoft.com/office/powerpoint/2010/main" val="157442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8</a:t>
            </a:fld>
            <a:endParaRPr lang="en-US"/>
          </a:p>
        </p:txBody>
      </p:sp>
    </p:spTree>
    <p:extLst>
      <p:ext uri="{BB962C8B-B14F-4D97-AF65-F5344CB8AC3E}">
        <p14:creationId xmlns:p14="http://schemas.microsoft.com/office/powerpoint/2010/main" val="1446437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8/4/21 – 12 canceled, 23 paid</a:t>
            </a:r>
          </a:p>
          <a:p>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9</a:t>
            </a:fld>
            <a:endParaRPr lang="en-US"/>
          </a:p>
        </p:txBody>
      </p:sp>
    </p:spTree>
    <p:extLst>
      <p:ext uri="{BB962C8B-B14F-4D97-AF65-F5344CB8AC3E}">
        <p14:creationId xmlns:p14="http://schemas.microsoft.com/office/powerpoint/2010/main" val="3153303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11</a:t>
            </a:fld>
            <a:endParaRPr lang="en-US"/>
          </a:p>
        </p:txBody>
      </p:sp>
    </p:spTree>
    <p:extLst>
      <p:ext uri="{BB962C8B-B14F-4D97-AF65-F5344CB8AC3E}">
        <p14:creationId xmlns:p14="http://schemas.microsoft.com/office/powerpoint/2010/main" val="1525078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Slightly different since animal waste structures are funded at a higher rate than other practices,</a:t>
            </a:r>
            <a:r>
              <a:rPr lang="en-US" baseline="0" dirty="0" smtClean="0"/>
              <a:t> so areas of animal ag may receive more money with an equal number of projects.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750706F-7DF6-4B8F-82B1-8426EEBB1399}" type="slidenum">
              <a:rPr lang="en-US" smtClean="0"/>
              <a:t>12</a:t>
            </a:fld>
            <a:endParaRPr lang="en-US"/>
          </a:p>
        </p:txBody>
      </p:sp>
    </p:spTree>
    <p:extLst>
      <p:ext uri="{BB962C8B-B14F-4D97-AF65-F5344CB8AC3E}">
        <p14:creationId xmlns:p14="http://schemas.microsoft.com/office/powerpoint/2010/main" val="1281204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Aid to Conservation Districts - $907,300 obligated goes to districts</a:t>
            </a:r>
            <a:r>
              <a:rPr lang="en-US" baseline="0" dirty="0" smtClean="0"/>
              <a:t> and pay for audits. $2,516,100 in cost share this year</a:t>
            </a: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50706F-7DF6-4B8F-82B1-8426EEBB1399}" type="slidenum">
              <a:rPr lang="en-US" smtClean="0"/>
              <a:t>13</a:t>
            </a:fld>
            <a:endParaRPr lang="en-US"/>
          </a:p>
        </p:txBody>
      </p:sp>
    </p:spTree>
    <p:extLst>
      <p:ext uri="{BB962C8B-B14F-4D97-AF65-F5344CB8AC3E}">
        <p14:creationId xmlns:p14="http://schemas.microsoft.com/office/powerpoint/2010/main" val="2709957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3E1EDBB-02C3-4A6E-B6AB-83759D3A0D3C}" type="datetimeFigureOut">
              <a:rPr lang="en-US" smtClean="0"/>
              <a:t>8/11/2021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678D48E-52F4-4FBE-8866-09177C250714}"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775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1EDBB-02C3-4A6E-B6AB-83759D3A0D3C}"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422695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1EDBB-02C3-4A6E-B6AB-83759D3A0D3C}"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121105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1EDBB-02C3-4A6E-B6AB-83759D3A0D3C}"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112600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E1EDBB-02C3-4A6E-B6AB-83759D3A0D3C}"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8D48E-52F4-4FBE-8866-09177C250714}"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02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E1EDBB-02C3-4A6E-B6AB-83759D3A0D3C}"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369652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E1EDBB-02C3-4A6E-B6AB-83759D3A0D3C}" type="datetimeFigureOut">
              <a:rPr lang="en-US" smtClean="0"/>
              <a:t>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309510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E1EDBB-02C3-4A6E-B6AB-83759D3A0D3C}" type="datetimeFigureOut">
              <a:rPr lang="en-US" smtClean="0"/>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395655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1EDBB-02C3-4A6E-B6AB-83759D3A0D3C}" type="datetimeFigureOut">
              <a:rPr lang="en-US" smtClean="0"/>
              <a:t>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86249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1EDBB-02C3-4A6E-B6AB-83759D3A0D3C}"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80501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1EDBB-02C3-4A6E-B6AB-83759D3A0D3C}"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424290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3E1EDBB-02C3-4A6E-B6AB-83759D3A0D3C}" type="datetimeFigureOut">
              <a:rPr lang="en-US" smtClean="0"/>
              <a:t>8/11/2021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678D48E-52F4-4FBE-8866-09177C250714}" type="slidenum">
              <a:rPr lang="en-US" smtClean="0"/>
              <a:t>‹#›</a:t>
            </a:fld>
            <a:endParaRPr lang="en-US"/>
          </a:p>
        </p:txBody>
      </p:sp>
    </p:spTree>
    <p:extLst>
      <p:ext uri="{BB962C8B-B14F-4D97-AF65-F5344CB8AC3E}">
        <p14:creationId xmlns:p14="http://schemas.microsoft.com/office/powerpoint/2010/main" val="31127853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Paulette.Akers@ky.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Tobacco Settlement Oversight</a:t>
            </a:r>
            <a:endParaRPr lang="en-US" dirty="0"/>
          </a:p>
        </p:txBody>
      </p:sp>
      <p:sp>
        <p:nvSpPr>
          <p:cNvPr id="3" name="Subtitle 2"/>
          <p:cNvSpPr>
            <a:spLocks noGrp="1"/>
          </p:cNvSpPr>
          <p:nvPr>
            <p:ph type="subTitle" idx="1"/>
          </p:nvPr>
        </p:nvSpPr>
        <p:spPr/>
        <p:txBody>
          <a:bodyPr>
            <a:normAutofit fontScale="92500" lnSpcReduction="20000"/>
          </a:bodyPr>
          <a:lstStyle/>
          <a:p>
            <a:r>
              <a:rPr lang="en-US" sz="2800" dirty="0" smtClean="0"/>
              <a:t>Paulette Akers, Director</a:t>
            </a:r>
          </a:p>
          <a:p>
            <a:r>
              <a:rPr lang="en-US" sz="2800" dirty="0" smtClean="0"/>
              <a:t>Kentucky Division of Conservation</a:t>
            </a:r>
          </a:p>
          <a:p>
            <a:r>
              <a:rPr lang="en-US" sz="2800" dirty="0" smtClean="0"/>
              <a:t>August 2021</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206" y="685018"/>
            <a:ext cx="2438647" cy="2425337"/>
          </a:xfrm>
          <a:prstGeom prst="rect">
            <a:avLst/>
          </a:prstGeom>
        </p:spPr>
      </p:pic>
    </p:spTree>
    <p:extLst>
      <p:ext uri="{BB962C8B-B14F-4D97-AF65-F5344CB8AC3E}">
        <p14:creationId xmlns:p14="http://schemas.microsoft.com/office/powerpoint/2010/main" val="3350922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State Cost Share Projects Money</a:t>
            </a:r>
            <a:br>
              <a:rPr lang="en-US" dirty="0"/>
            </a:br>
            <a:r>
              <a:rPr lang="en-US" dirty="0"/>
              <a:t>FY </a:t>
            </a:r>
            <a:r>
              <a:rPr lang="en-US" dirty="0" smtClean="0"/>
              <a:t>21 </a:t>
            </a:r>
            <a:r>
              <a:rPr lang="en-US" dirty="0"/>
              <a:t>Funds</a:t>
            </a:r>
          </a:p>
        </p:txBody>
      </p:sp>
      <p:pic>
        <p:nvPicPr>
          <p:cNvPr id="4" name="Content Placeholder 3"/>
          <p:cNvPicPr>
            <a:picLocks noGrp="1" noChangeAspect="1"/>
          </p:cNvPicPr>
          <p:nvPr>
            <p:ph idx="1"/>
          </p:nvPr>
        </p:nvPicPr>
        <p:blipFill rotWithShape="1">
          <a:blip r:embed="rId2"/>
          <a:srcRect t="19620" b="26068"/>
          <a:stretch/>
        </p:blipFill>
        <p:spPr>
          <a:xfrm>
            <a:off x="643871" y="1717020"/>
            <a:ext cx="10873778" cy="4584628"/>
          </a:xfrm>
          <a:prstGeom prst="rect">
            <a:avLst/>
          </a:prstGeom>
        </p:spPr>
      </p:pic>
    </p:spTree>
    <p:extLst>
      <p:ext uri="{BB962C8B-B14F-4D97-AF65-F5344CB8AC3E}">
        <p14:creationId xmlns:p14="http://schemas.microsoft.com/office/powerpoint/2010/main" val="1193222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289560"/>
            <a:ext cx="9875520" cy="1356360"/>
          </a:xfrm>
        </p:spPr>
        <p:txBody>
          <a:bodyPr/>
          <a:lstStyle/>
          <a:p>
            <a:pPr algn="ctr"/>
            <a:r>
              <a:rPr lang="en-US" dirty="0" smtClean="0"/>
              <a:t>Total Applications Approved </a:t>
            </a:r>
            <a:endParaRPr lang="en-US" dirty="0"/>
          </a:p>
        </p:txBody>
      </p:sp>
      <p:pic>
        <p:nvPicPr>
          <p:cNvPr id="5" name="Content Placeholder 4"/>
          <p:cNvPicPr>
            <a:picLocks noGrp="1" noChangeAspect="1"/>
          </p:cNvPicPr>
          <p:nvPr>
            <p:ph idx="1"/>
          </p:nvPr>
        </p:nvPicPr>
        <p:blipFill rotWithShape="1">
          <a:blip r:embed="rId3"/>
          <a:srcRect t="9889" b="22732"/>
          <a:stretch/>
        </p:blipFill>
        <p:spPr>
          <a:xfrm>
            <a:off x="1142998" y="1352570"/>
            <a:ext cx="9825705" cy="5125347"/>
          </a:xfrm>
          <a:prstGeom prst="rect">
            <a:avLst/>
          </a:prstGeom>
        </p:spPr>
      </p:pic>
    </p:spTree>
    <p:extLst>
      <p:ext uri="{BB962C8B-B14F-4D97-AF65-F5344CB8AC3E}">
        <p14:creationId xmlns:p14="http://schemas.microsoft.com/office/powerpoint/2010/main" val="2278520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253" y="261883"/>
            <a:ext cx="9875520" cy="1356360"/>
          </a:xfrm>
        </p:spPr>
        <p:txBody>
          <a:bodyPr/>
          <a:lstStyle/>
          <a:p>
            <a:pPr algn="ctr"/>
            <a:r>
              <a:rPr lang="en-US" dirty="0" smtClean="0"/>
              <a:t>Total Dollars Approved</a:t>
            </a:r>
            <a:endParaRPr lang="en-US" dirty="0"/>
          </a:p>
        </p:txBody>
      </p:sp>
      <p:pic>
        <p:nvPicPr>
          <p:cNvPr id="5" name="Content Placeholder 4"/>
          <p:cNvPicPr>
            <a:picLocks noGrp="1" noChangeAspect="1"/>
          </p:cNvPicPr>
          <p:nvPr>
            <p:ph idx="1"/>
          </p:nvPr>
        </p:nvPicPr>
        <p:blipFill rotWithShape="1">
          <a:blip r:embed="rId3"/>
          <a:srcRect t="9889" b="26006"/>
          <a:stretch/>
        </p:blipFill>
        <p:spPr>
          <a:xfrm>
            <a:off x="472678" y="1035586"/>
            <a:ext cx="10860073" cy="5387247"/>
          </a:xfrm>
          <a:prstGeom prst="rect">
            <a:avLst/>
          </a:prstGeom>
        </p:spPr>
      </p:pic>
    </p:spTree>
    <p:extLst>
      <p:ext uri="{BB962C8B-B14F-4D97-AF65-F5344CB8AC3E}">
        <p14:creationId xmlns:p14="http://schemas.microsoft.com/office/powerpoint/2010/main" val="3234048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Account balance</a:t>
            </a:r>
            <a:endParaRPr lang="en-US" dirty="0"/>
          </a:p>
        </p:txBody>
      </p:sp>
      <p:sp>
        <p:nvSpPr>
          <p:cNvPr id="3" name="Content Placeholder 2"/>
          <p:cNvSpPr>
            <a:spLocks noGrp="1"/>
          </p:cNvSpPr>
          <p:nvPr>
            <p:ph idx="1"/>
          </p:nvPr>
        </p:nvSpPr>
        <p:spPr>
          <a:xfrm>
            <a:off x="1143000" y="1846053"/>
            <a:ext cx="9872871" cy="4249947"/>
          </a:xfrm>
        </p:spPr>
        <p:txBody>
          <a:bodyPr>
            <a:normAutofit/>
          </a:bodyPr>
          <a:lstStyle/>
          <a:p>
            <a:r>
              <a:rPr lang="en-US" sz="3200" dirty="0" smtClean="0"/>
              <a:t>$12,967,056.51 currently in the account</a:t>
            </a:r>
          </a:p>
          <a:p>
            <a:pPr lvl="1"/>
            <a:r>
              <a:rPr lang="en-US" sz="2800" dirty="0" smtClean="0"/>
              <a:t>$907,300 obligated Direct Aid to Conservation Districts</a:t>
            </a:r>
          </a:p>
          <a:p>
            <a:pPr lvl="1"/>
            <a:r>
              <a:rPr lang="en-US" sz="2800" dirty="0" smtClean="0"/>
              <a:t>$</a:t>
            </a:r>
            <a:r>
              <a:rPr lang="en-US" sz="2800" dirty="0" smtClean="0">
                <a:solidFill>
                  <a:srgbClr val="3494BA"/>
                </a:solidFill>
              </a:rPr>
              <a:t>220,212.35</a:t>
            </a:r>
            <a:r>
              <a:rPr lang="en-US" sz="2800" dirty="0" smtClean="0"/>
              <a:t> obligated from FY19</a:t>
            </a:r>
          </a:p>
          <a:p>
            <a:pPr lvl="1"/>
            <a:r>
              <a:rPr lang="en-US" sz="2800" dirty="0" smtClean="0"/>
              <a:t>$</a:t>
            </a:r>
            <a:r>
              <a:rPr lang="en-US" sz="2800" dirty="0" smtClean="0">
                <a:solidFill>
                  <a:srgbClr val="3494BA"/>
                </a:solidFill>
              </a:rPr>
              <a:t>1,783,843.58 </a:t>
            </a:r>
            <a:r>
              <a:rPr lang="en-US" sz="2800" dirty="0" smtClean="0"/>
              <a:t>obligated from FY20</a:t>
            </a:r>
          </a:p>
          <a:p>
            <a:pPr lvl="1"/>
            <a:r>
              <a:rPr lang="en-US" sz="2800" dirty="0" smtClean="0"/>
              <a:t>$5,609,772.10 obligated from FY21</a:t>
            </a:r>
          </a:p>
          <a:p>
            <a:pPr lvl="1"/>
            <a:r>
              <a:rPr lang="en-US" sz="2800" dirty="0" smtClean="0"/>
              <a:t>$7,500 obligated RCPP Mud and Manure project</a:t>
            </a:r>
          </a:p>
          <a:p>
            <a:pPr lvl="1"/>
            <a:r>
              <a:rPr lang="en-US" sz="2800" dirty="0" smtClean="0"/>
              <a:t>$342,340 required contingency fund set aside</a:t>
            </a:r>
          </a:p>
          <a:p>
            <a:r>
              <a:rPr lang="en-US" sz="3200" dirty="0" smtClean="0"/>
              <a:t>$4,096,088.48 available for award January 2022</a:t>
            </a:r>
            <a:endParaRPr lang="en-US" sz="3200" dirty="0"/>
          </a:p>
        </p:txBody>
      </p:sp>
    </p:spTree>
    <p:extLst>
      <p:ext uri="{BB962C8B-B14F-4D97-AF65-F5344CB8AC3E}">
        <p14:creationId xmlns:p14="http://schemas.microsoft.com/office/powerpoint/2010/main" val="754737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649" y="0"/>
            <a:ext cx="9875520" cy="1604514"/>
          </a:xfrm>
        </p:spPr>
        <p:txBody>
          <a:bodyPr/>
          <a:lstStyle/>
          <a:p>
            <a:pPr algn="ctr"/>
            <a:r>
              <a:rPr lang="en-US" dirty="0" smtClean="0"/>
              <a:t>Demonstration of Need</a:t>
            </a:r>
            <a:endParaRPr lang="en-US" dirty="0"/>
          </a:p>
        </p:txBody>
      </p:sp>
      <p:sp>
        <p:nvSpPr>
          <p:cNvPr id="3" name="Content Placeholder 2"/>
          <p:cNvSpPr>
            <a:spLocks noGrp="1"/>
          </p:cNvSpPr>
          <p:nvPr>
            <p:ph idx="1"/>
          </p:nvPr>
        </p:nvSpPr>
        <p:spPr>
          <a:xfrm>
            <a:off x="548640" y="1197033"/>
            <a:ext cx="11321935" cy="5469774"/>
          </a:xfrm>
        </p:spPr>
        <p:txBody>
          <a:bodyPr>
            <a:normAutofit/>
          </a:bodyPr>
          <a:lstStyle/>
          <a:p>
            <a:r>
              <a:rPr lang="en-US" sz="3100" dirty="0" smtClean="0">
                <a:solidFill>
                  <a:srgbClr val="3494BA"/>
                </a:solidFill>
              </a:rPr>
              <a:t>Calendar year 2020</a:t>
            </a:r>
          </a:p>
          <a:p>
            <a:pPr lvl="1"/>
            <a:r>
              <a:rPr lang="en-US" sz="3100" dirty="0" smtClean="0">
                <a:solidFill>
                  <a:srgbClr val="3494BA"/>
                </a:solidFill>
              </a:rPr>
              <a:t>Requests from 864 individuals and $6,741,757.64</a:t>
            </a:r>
          </a:p>
          <a:p>
            <a:pPr lvl="1"/>
            <a:r>
              <a:rPr lang="en-US" sz="3100" dirty="0" smtClean="0">
                <a:solidFill>
                  <a:srgbClr val="3494BA"/>
                </a:solidFill>
              </a:rPr>
              <a:t>Approved 705 individuals and $4,554,818.46</a:t>
            </a:r>
          </a:p>
          <a:p>
            <a:r>
              <a:rPr lang="en-US" sz="3100" dirty="0" smtClean="0">
                <a:solidFill>
                  <a:srgbClr val="3494BA"/>
                </a:solidFill>
              </a:rPr>
              <a:t>Calendar year 2021</a:t>
            </a:r>
          </a:p>
          <a:p>
            <a:pPr lvl="1"/>
            <a:r>
              <a:rPr lang="en-US" sz="3100" dirty="0" smtClean="0">
                <a:solidFill>
                  <a:srgbClr val="3494BA"/>
                </a:solidFill>
              </a:rPr>
              <a:t>Requests from 1179 individuals and $12,455,872.40</a:t>
            </a:r>
          </a:p>
          <a:p>
            <a:pPr lvl="1"/>
            <a:r>
              <a:rPr lang="en-US" sz="3100" dirty="0" smtClean="0">
                <a:solidFill>
                  <a:srgbClr val="3494BA"/>
                </a:solidFill>
              </a:rPr>
              <a:t>Approved 592 individuals and $5,920,643.90</a:t>
            </a:r>
          </a:p>
          <a:p>
            <a:r>
              <a:rPr lang="en-US" sz="3300" dirty="0" smtClean="0">
                <a:solidFill>
                  <a:srgbClr val="3494BA"/>
                </a:solidFill>
              </a:rPr>
              <a:t>Currently unobligated $4,096,088.48</a:t>
            </a:r>
          </a:p>
          <a:p>
            <a:r>
              <a:rPr lang="en-US" sz="3300" dirty="0" smtClean="0">
                <a:solidFill>
                  <a:srgbClr val="3494BA"/>
                </a:solidFill>
              </a:rPr>
              <a:t>Cut off for FY22 funding is November 15, 2021</a:t>
            </a:r>
          </a:p>
          <a:p>
            <a:pPr marL="274320" lvl="1" indent="0">
              <a:buNone/>
            </a:pPr>
            <a:endParaRPr lang="en-US" dirty="0">
              <a:solidFill>
                <a:srgbClr val="3494BA"/>
              </a:solidFill>
            </a:endParaRPr>
          </a:p>
          <a:p>
            <a:pPr lvl="1"/>
            <a:endParaRPr lang="en-US" dirty="0" smtClean="0"/>
          </a:p>
          <a:p>
            <a:endParaRPr lang="en-US" dirty="0"/>
          </a:p>
        </p:txBody>
      </p:sp>
    </p:spTree>
    <p:extLst>
      <p:ext uri="{BB962C8B-B14F-4D97-AF65-F5344CB8AC3E}">
        <p14:creationId xmlns:p14="http://schemas.microsoft.com/office/powerpoint/2010/main" val="4118608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idx="1"/>
          </p:nvPr>
        </p:nvSpPr>
        <p:spPr/>
        <p:txBody>
          <a:bodyPr/>
          <a:lstStyle/>
          <a:p>
            <a:r>
              <a:rPr lang="en-US" sz="3200" dirty="0" smtClean="0">
                <a:hlinkClick r:id="rId2"/>
              </a:rPr>
              <a:t>Paulette.Akers@ky.gov</a:t>
            </a:r>
            <a:endParaRPr lang="en-US" sz="3200" dirty="0" smtClean="0"/>
          </a:p>
          <a:p>
            <a:r>
              <a:rPr lang="en-US" sz="3200" dirty="0" smtClean="0"/>
              <a:t>502-782-6300</a:t>
            </a:r>
          </a:p>
          <a:p>
            <a:r>
              <a:rPr lang="en-US" sz="3200" dirty="0" smtClean="0"/>
              <a:t>Kentucky Division of Conservation</a:t>
            </a:r>
          </a:p>
          <a:p>
            <a:pPr lvl="1"/>
            <a:r>
              <a:rPr lang="en-US" sz="3200" dirty="0" smtClean="0"/>
              <a:t>300 Sower Blvd, 2</a:t>
            </a:r>
            <a:r>
              <a:rPr lang="en-US" sz="3200" baseline="30000" dirty="0" smtClean="0"/>
              <a:t>nd</a:t>
            </a:r>
            <a:r>
              <a:rPr lang="en-US" sz="3200" dirty="0" smtClean="0"/>
              <a:t> floor</a:t>
            </a:r>
          </a:p>
          <a:p>
            <a:endParaRPr lang="en-US" dirty="0" smtClean="0"/>
          </a:p>
        </p:txBody>
      </p:sp>
      <p:pic>
        <p:nvPicPr>
          <p:cNvPr id="4" name="Picture 3"/>
          <p:cNvPicPr>
            <a:picLocks noChangeAspect="1"/>
          </p:cNvPicPr>
          <p:nvPr/>
        </p:nvPicPr>
        <p:blipFill>
          <a:blip r:embed="rId3"/>
          <a:stretch>
            <a:fillRect/>
          </a:stretch>
        </p:blipFill>
        <p:spPr>
          <a:xfrm>
            <a:off x="8930968" y="3892625"/>
            <a:ext cx="2481287" cy="2469094"/>
          </a:xfrm>
          <a:prstGeom prst="rect">
            <a:avLst/>
          </a:prstGeom>
        </p:spPr>
      </p:pic>
    </p:spTree>
    <p:extLst>
      <p:ext uri="{BB962C8B-B14F-4D97-AF65-F5344CB8AC3E}">
        <p14:creationId xmlns:p14="http://schemas.microsoft.com/office/powerpoint/2010/main" val="4154874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3"/>
          <a:stretch>
            <a:fillRect/>
          </a:stretch>
        </p:blipFill>
        <p:spPr>
          <a:xfrm>
            <a:off x="688132" y="609600"/>
            <a:ext cx="10785256" cy="5677786"/>
          </a:xfrm>
          <a:prstGeom prst="rect">
            <a:avLst/>
          </a:prstGeom>
        </p:spPr>
      </p:pic>
    </p:spTree>
    <p:extLst>
      <p:ext uri="{BB962C8B-B14F-4D97-AF65-F5344CB8AC3E}">
        <p14:creationId xmlns:p14="http://schemas.microsoft.com/office/powerpoint/2010/main" val="2988413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is it hard to give out money?</a:t>
            </a:r>
            <a:endParaRPr lang="en-US" dirty="0"/>
          </a:p>
        </p:txBody>
      </p:sp>
      <p:sp>
        <p:nvSpPr>
          <p:cNvPr id="3" name="Content Placeholder 2"/>
          <p:cNvSpPr>
            <a:spLocks noGrp="1"/>
          </p:cNvSpPr>
          <p:nvPr>
            <p:ph idx="1"/>
          </p:nvPr>
        </p:nvSpPr>
        <p:spPr>
          <a:xfrm>
            <a:off x="204210" y="1619897"/>
            <a:ext cx="5348379" cy="4930532"/>
          </a:xfrm>
        </p:spPr>
        <p:txBody>
          <a:bodyPr>
            <a:normAutofit fontScale="92500" lnSpcReduction="20000"/>
          </a:bodyPr>
          <a:lstStyle/>
          <a:p>
            <a:r>
              <a:rPr lang="en-US" sz="2800" dirty="0" smtClean="0"/>
              <a:t>FY15 cost share</a:t>
            </a:r>
          </a:p>
          <a:p>
            <a:pPr lvl="1"/>
            <a:r>
              <a:rPr lang="en-US" sz="2400" dirty="0" smtClean="0"/>
              <a:t>16% canceled</a:t>
            </a:r>
          </a:p>
          <a:p>
            <a:pPr lvl="1"/>
            <a:r>
              <a:rPr lang="en-US" sz="2400" dirty="0" smtClean="0"/>
              <a:t>11% overestimated</a:t>
            </a:r>
          </a:p>
          <a:p>
            <a:pPr lvl="1"/>
            <a:r>
              <a:rPr lang="en-US" sz="2400" dirty="0" smtClean="0"/>
              <a:t>$4,885,627 approved and $3,526,410 paid out</a:t>
            </a:r>
          </a:p>
          <a:p>
            <a:r>
              <a:rPr lang="en-US" sz="2600" dirty="0" smtClean="0"/>
              <a:t>FY16 cost share</a:t>
            </a:r>
          </a:p>
          <a:p>
            <a:pPr lvl="1"/>
            <a:r>
              <a:rPr lang="en-US" sz="2400" dirty="0" smtClean="0"/>
              <a:t>13% canceled</a:t>
            </a:r>
          </a:p>
          <a:p>
            <a:pPr lvl="1"/>
            <a:r>
              <a:rPr lang="en-US" sz="2400" dirty="0" smtClean="0"/>
              <a:t>23% overestimated</a:t>
            </a:r>
          </a:p>
          <a:p>
            <a:pPr lvl="1"/>
            <a:r>
              <a:rPr lang="en-US" sz="2400" dirty="0" smtClean="0"/>
              <a:t>$8,904,428 approved and $5,733,397 paid out</a:t>
            </a:r>
          </a:p>
          <a:p>
            <a:r>
              <a:rPr lang="en-US" sz="2600" dirty="0" smtClean="0"/>
              <a:t>FY17 cost share</a:t>
            </a:r>
          </a:p>
          <a:p>
            <a:pPr lvl="1"/>
            <a:r>
              <a:rPr lang="en-US" sz="2400" dirty="0" smtClean="0"/>
              <a:t>23% canceled</a:t>
            </a:r>
          </a:p>
          <a:p>
            <a:pPr lvl="1"/>
            <a:r>
              <a:rPr lang="en-US" sz="2400" dirty="0" smtClean="0"/>
              <a:t>25% overestimated</a:t>
            </a:r>
          </a:p>
          <a:p>
            <a:pPr lvl="1"/>
            <a:r>
              <a:rPr lang="en-US" sz="2400" dirty="0"/>
              <a:t>$</a:t>
            </a:r>
            <a:r>
              <a:rPr lang="en-US" sz="2400" dirty="0" smtClean="0"/>
              <a:t>6,006,932 approved and $3,870,289 paid out</a:t>
            </a:r>
          </a:p>
          <a:p>
            <a:endParaRPr lang="en-US" sz="2600" dirty="0" smtClean="0"/>
          </a:p>
          <a:p>
            <a:pPr lvl="1"/>
            <a:endParaRPr lang="en-US" sz="2400" dirty="0" smtClean="0"/>
          </a:p>
          <a:p>
            <a:pPr lvl="1"/>
            <a:endParaRPr lang="en-US" sz="2400" dirty="0" smtClean="0"/>
          </a:p>
          <a:p>
            <a:pPr lvl="1"/>
            <a:endParaRPr lang="en-US" dirty="0" smtClean="0"/>
          </a:p>
          <a:p>
            <a:pPr lvl="1"/>
            <a:endParaRPr lang="en-US" dirty="0" smtClean="0"/>
          </a:p>
          <a:p>
            <a:pPr marL="274320" lvl="1" indent="0">
              <a:buNone/>
            </a:pPr>
            <a:endParaRPr lang="en-US" dirty="0" smtClean="0"/>
          </a:p>
        </p:txBody>
      </p:sp>
      <p:pic>
        <p:nvPicPr>
          <p:cNvPr id="5" name="Picture 4"/>
          <p:cNvPicPr>
            <a:picLocks noChangeAspect="1"/>
          </p:cNvPicPr>
          <p:nvPr/>
        </p:nvPicPr>
        <p:blipFill>
          <a:blip r:embed="rId3"/>
          <a:stretch>
            <a:fillRect/>
          </a:stretch>
        </p:blipFill>
        <p:spPr>
          <a:xfrm>
            <a:off x="5164964" y="1619897"/>
            <a:ext cx="6792346" cy="4082634"/>
          </a:xfrm>
          <a:prstGeom prst="rect">
            <a:avLst/>
          </a:prstGeom>
        </p:spPr>
      </p:pic>
    </p:spTree>
    <p:extLst>
      <p:ext uri="{BB962C8B-B14F-4D97-AF65-F5344CB8AC3E}">
        <p14:creationId xmlns:p14="http://schemas.microsoft.com/office/powerpoint/2010/main" val="318998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Picture 6"/>
          <p:cNvPicPr>
            <a:picLocks noChangeAspect="1"/>
          </p:cNvPicPr>
          <p:nvPr/>
        </p:nvPicPr>
        <p:blipFill rotWithShape="1">
          <a:blip r:embed="rId3"/>
          <a:srcRect l="1194" r="1745" b="1433"/>
          <a:stretch/>
        </p:blipFill>
        <p:spPr>
          <a:xfrm>
            <a:off x="295469" y="479424"/>
            <a:ext cx="5411973" cy="2973072"/>
          </a:xfrm>
          <a:prstGeom prst="rect">
            <a:avLst/>
          </a:prstGeom>
        </p:spPr>
      </p:pic>
      <p:sp>
        <p:nvSpPr>
          <p:cNvPr id="12" name="TextBox 11"/>
          <p:cNvSpPr txBox="1"/>
          <p:nvPr/>
        </p:nvSpPr>
        <p:spPr>
          <a:xfrm>
            <a:off x="2335888" y="701749"/>
            <a:ext cx="665567" cy="369332"/>
          </a:xfrm>
          <a:prstGeom prst="rect">
            <a:avLst/>
          </a:prstGeom>
          <a:noFill/>
        </p:spPr>
        <p:txBody>
          <a:bodyPr wrap="none" rtlCol="0">
            <a:spAutoFit/>
          </a:bodyPr>
          <a:lstStyle/>
          <a:p>
            <a:r>
              <a:rPr lang="en-US" dirty="0" smtClean="0"/>
              <a:t>FY19</a:t>
            </a:r>
            <a:endParaRPr lang="en-US" dirty="0"/>
          </a:p>
        </p:txBody>
      </p:sp>
      <p:pic>
        <p:nvPicPr>
          <p:cNvPr id="13" name="Content Placeholder 12"/>
          <p:cNvPicPr>
            <a:picLocks noGrp="1" noChangeAspect="1"/>
          </p:cNvPicPr>
          <p:nvPr>
            <p:ph idx="1"/>
          </p:nvPr>
        </p:nvPicPr>
        <p:blipFill>
          <a:blip r:embed="rId4"/>
          <a:stretch>
            <a:fillRect/>
          </a:stretch>
        </p:blipFill>
        <p:spPr>
          <a:xfrm>
            <a:off x="6204848" y="580505"/>
            <a:ext cx="5367942" cy="2770909"/>
          </a:xfrm>
          <a:prstGeom prst="rect">
            <a:avLst/>
          </a:prstGeom>
        </p:spPr>
      </p:pic>
      <p:sp>
        <p:nvSpPr>
          <p:cNvPr id="4" name="TextBox 3"/>
          <p:cNvSpPr txBox="1"/>
          <p:nvPr/>
        </p:nvSpPr>
        <p:spPr>
          <a:xfrm>
            <a:off x="8167655" y="786809"/>
            <a:ext cx="672300" cy="369332"/>
          </a:xfrm>
          <a:prstGeom prst="rect">
            <a:avLst/>
          </a:prstGeom>
          <a:noFill/>
        </p:spPr>
        <p:txBody>
          <a:bodyPr wrap="none" rtlCol="0">
            <a:spAutoFit/>
          </a:bodyPr>
          <a:lstStyle/>
          <a:p>
            <a:r>
              <a:rPr lang="en-US" dirty="0" smtClean="0"/>
              <a:t>FY20</a:t>
            </a:r>
            <a:endParaRPr lang="en-US" dirty="0"/>
          </a:p>
        </p:txBody>
      </p:sp>
      <p:pic>
        <p:nvPicPr>
          <p:cNvPr id="3" name="Picture 2"/>
          <p:cNvPicPr>
            <a:picLocks noChangeAspect="1"/>
          </p:cNvPicPr>
          <p:nvPr/>
        </p:nvPicPr>
        <p:blipFill>
          <a:blip r:embed="rId5"/>
          <a:stretch>
            <a:fillRect/>
          </a:stretch>
        </p:blipFill>
        <p:spPr>
          <a:xfrm>
            <a:off x="2335888" y="3778669"/>
            <a:ext cx="6786457" cy="2862263"/>
          </a:xfrm>
          <a:prstGeom prst="rect">
            <a:avLst/>
          </a:prstGeom>
        </p:spPr>
      </p:pic>
      <p:sp>
        <p:nvSpPr>
          <p:cNvPr id="6" name="TextBox 5"/>
          <p:cNvSpPr txBox="1"/>
          <p:nvPr/>
        </p:nvSpPr>
        <p:spPr>
          <a:xfrm>
            <a:off x="5221995" y="4120308"/>
            <a:ext cx="782198" cy="369332"/>
          </a:xfrm>
          <a:prstGeom prst="rect">
            <a:avLst/>
          </a:prstGeom>
          <a:noFill/>
        </p:spPr>
        <p:txBody>
          <a:bodyPr wrap="square" rtlCol="0">
            <a:spAutoFit/>
          </a:bodyPr>
          <a:lstStyle/>
          <a:p>
            <a:r>
              <a:rPr lang="en-US" dirty="0" smtClean="0"/>
              <a:t>FY21</a:t>
            </a:r>
            <a:endParaRPr lang="en-US" dirty="0"/>
          </a:p>
        </p:txBody>
      </p:sp>
    </p:spTree>
    <p:extLst>
      <p:ext uri="{BB962C8B-B14F-4D97-AF65-F5344CB8AC3E}">
        <p14:creationId xmlns:p14="http://schemas.microsoft.com/office/powerpoint/2010/main" val="1952068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FY21 Tobacco Settlement Allocation</a:t>
            </a:r>
            <a:endParaRPr lang="en-US" dirty="0"/>
          </a:p>
        </p:txBody>
      </p:sp>
      <p:sp>
        <p:nvSpPr>
          <p:cNvPr id="3" name="Content Placeholder 2"/>
          <p:cNvSpPr>
            <a:spLocks noGrp="1"/>
          </p:cNvSpPr>
          <p:nvPr>
            <p:ph idx="1"/>
          </p:nvPr>
        </p:nvSpPr>
        <p:spPr/>
        <p:txBody>
          <a:bodyPr/>
          <a:lstStyle/>
          <a:p>
            <a:r>
              <a:rPr lang="en-US" sz="3200" dirty="0" smtClean="0"/>
              <a:t>State Cost Share $2,479,500</a:t>
            </a:r>
          </a:p>
          <a:p>
            <a:r>
              <a:rPr lang="en-US" sz="3200" dirty="0" smtClean="0"/>
              <a:t>Direct Aid $907,300</a:t>
            </a:r>
          </a:p>
          <a:p>
            <a:endParaRPr lang="en-US" dirty="0" smtClean="0"/>
          </a:p>
        </p:txBody>
      </p:sp>
      <p:sp>
        <p:nvSpPr>
          <p:cNvPr id="4" name="AutoShape 1" descr="data:image/png;base64,iVBORw0KGgoAAAANSUhEUgAAAtIAAAGLCAYAAADqA3UIAAAAAXNSR0IArs4c6QAAIABJREFUeF7t3Ql8FdXd//EfiySAMWAQIyJRUTEuMUrc4lIptOUpYlWKlNJSCaV0ldJWy0NLn/5Ly2O1fSh0pdSgtJS21mqlS2qxaG21alCMC4ILBjAGJJgQhURA/q/f4LmcO8zc3D0z937m9eJFMpnlnPeZe/O9J2fO9BAWBBBAAAEEEEAAAQQQSFigh+6xZcuWA7t37054Z3ZAAAEEEEAAAQQQQCAfBXr06PGAE6Q3bNhw4LTTTstHA+qMAAIIIIAAAggggEDCAhs3bhSCdMJs7IAAAggggAACCCCQ7wIE6Xy/Aqg/AggggAACCCCAQFICBOmk2NgJAQQQQAABBBBAIN8FCNL5fgVQfwQQQAABBBBAAIGkBAjSSbGxEwIIIIAAAggggEC+CxCk8/0KoP4IIIAAAggggAACSQkQpJNiYycEEEAAAQQQQACBfBcgSOf7FUD9EUAAAQQQQAABBJISIEgnxcZOCCCAAAIIIIAAAvkuQJDO9yuA+iOAAAIIIIAAAggkJUCQToqNnRBAAAEEEEAAAQTyXYAgne9XAPVHAAEEEEAAAQQQSEqAIJ0UGzshgAACCCCAAAII5LsAQTrfrwDqjwACKQnU1tbKjh07ZNasWVJQUJDSsdg5fQKdnZ2yaNEi54DpaJvGxkZZsGCBXHjhhVJTU5O+gnIkBBAItQBBOtTNR+ER8Bcwv/jb29udjYYMGSLz5s2T4uLiwLK5y6wFHTNmTLcGl7q6Olm+fHnEzF2esARpLefq1au73TNbFx9BOlvSnAeB/BYgSOd3+1P7HBVoaGiQm2++WaZOnSpjx451aqnr6uvrI6HUhNbPfe5zUlFRkZBEKvv6ncgE1jlz5kSVRwOgfggw9UiooB4bm4A1aNCgLgO6nvvRRx+VuXPnSllZmXM0XVdVVRUpYxiCdFtbm8yfP1/69esnu3fvDvwHqlTbOJX9E7k+UjkP+yKAQG4IEKRzox2pBQJRAhrunnvuuZiBKZUwnMq+Xk1ljnfNNdekLTD7XRLxBiUTPs8444yYgTsMQVo/RGmvun6w+vGPfyzJfHjKl5dYvNdHvnhQTwQQiC1AkOYKQSAHBboK0ubP/HbVKysrI2NJYw0L6WpfE0TWrVvnHL6oqCiqR9eLu6vy2vt4Df9w92KbnmMdyqCLGdai+2pPvb34lS/RIH311VfL97//fdGhNH7HdNvZfzEwZdb/tcdby2kfJxlXPZYdDKdMmeKMG/bqjde/CGjgvv766+WWW26RpqYmh8ldxkS3s11MO7nroudxD5nRtlq8eLHccMMNcv/99zvDUnSxr1P93mw3c+ZMueeee0SvO3Msrw85sa5t85ecWG8Jbg/3Pl5tr+XQZfTo0c4461jXSA6+HVElBHJagCCd081L5fJVwPxyjzUu2q9XWffVsGRu0DKBcvDgwYcFbXfPpte2fkM2TNvEG1h1e78hK+5hLHpODV5mTLg9rCWRHsd4xhWbbeyA5/5gYM6pw1PMMBovF69jab2TcTW+7nbW8959992Hfbgx5bGDoJd3otu5r0GvusS6xjR0mvDa1XZew4LsG0Hjubb9rg9zbg3pZpiRVxvG266JfHjM1/cx6o1AGAQI0mFoJcqIQBIC9k1yXoE6keEZ7mDqt697O3ePqNdsB/EG6VgB2N3zaHoAvc6XSJB295x63fjoFYjisfUKZl5jstUwGVdzyfi1nXsYTawx6nYYTXU7r7qYD0k67MSMR/ebJUPDcDzb6THjGXbjLk+8Qdqr/fyu92SvkSRe9uyCAAJZFiBIZxmc0yGQbQE7UNt/lo4n7NlhzO7F9NvXL7jECjTxBulY46jdvaymzl7BN5EgbepvB2r3n+5jDR+INebbq96J+nUVFL1mrvDq1fUL617r/YKwe32s8K/HdU9J525fv2vMvT7WddyVj6mffW3HG6RNb73fsCL7HoVkr5Fsv1dwPgQQSFyAIJ24GXsgEDoBEw5eeumlw3r8vG488xoragdIr/DiNe7VhnKPbTU/SzRI+5XX7qU0AclMW2f3yCcTpE1ZTb2HDx8eCYLxhiQ/Hzvsex0rWVcts9+HD6+e71gB2Q6aqWwXy97dw9tVkDYfUhIN0l1d24kEafc1Z3/wtIcWxXuNhO6NhQIjgIAQpLkIEMgTAXcPWqzhGRpA7Z42d49voj3SsYhNcNm+fXtcs4x49fL6jfu1w6QJv7rO74a7eC4F95/p4wlJscYF27OCJNoj3VV53XNgu7e3/0KRSk9zvD3XseZ2zkaPtN+YZnqku7qS+DkCCPgJEKS5NhDIE4F4grRf0Ik3SPuFsa6IY/2Z3OybyBhp9/nschUWFmY9SHvVL5GhHcm4xgqtXj/z+jCS6nZ2r6xfb61Z7zf22WssdzzDjPS49gcT8wFK/7eHlbjrHW+PdKJjpN1Pv8zmlI9dvf74OQIIJC9AkE7ejj0RCKSA+QWvvY1mhoh4e0RN+LDHd5oQaA/t8BuO4bdeA01XD1UxM1Z4zbyg5dIbB+OZJUHLsHDhQpk2bZrzEBWvMBjPjAlm7mX7aZBes1jE0yPtDk32cI2uhnZo3ZNx7erDidvSfO81a4f7rxP6F4t4tvMK0l43EcZa5zVrh92Ln8jQDne7e13bXq8Buw3sWTu8hsj4rSNIB/LtkkIhkLIAQTplQg6AQPAEvOZa9rrxzh4vasYwm547Mw+0BuCrrrpKVqxYETVlmte+BQUFkeBq9tfjuefe9RPzGr/qLnc88/a66+8en22Cqc6VHGuea6+hEV1NsaZ18+ptdJf7uuuuc8bW2XM6x7o5zmusdCzXrj4suMOr6fU2D20xj5Z31zfR7bweS2/7m2vBXRdTvunTp8sDDzzgzA+ti9d80zo3s9fYeben29Dv2va6PgYMGOA8HdIO0loe9zXiNUNOPB+2gvcuQokQQCAeAYJ0PEpsgwACCOS4QLzDR+LdLlWuRGaVSfVc7I8AAggkK0CQTlaO/RBAAIEcEog3IMe7Xao0BOlUBdkfAQSyIUCQzoYy50AAAQQCLhBvQI53u1SrS5BOVZD9EUAgGwIE6Wwocw4EEEAAAQQQQACBnBMgSOdck1IhBBBAAAEEEEAAgWwIEKSzocw5EEAAAQQQQAABBHJOgCCdc01KhRBAAAEEEEAAAQSyIUCQzoYy50AAAQQQQAABBBDIOQGCdM41KRVCAAEEEEAAAQQQyIYAQTobypwDAQQQQAABBBBAIOcECNI516RUCAEEEEAAAQQQQCAbAgTpbChzDgQQQAABBBBAAIGcEyBI51yTUiEEEEAAAQQQQACBbAgQpLOhzDkQQAABBBBAAAEEck6AIJ1zTUqFEEAAAQQQQAABBLIhQJDOhjLnQAABBBBAAAEEEMg5gYSDdGdnpyxatEgGDRokNTU1EZDa2lpZvXq18/3UqVNl7Nixh2H5bVNXVyfLly93th8zZkzkuH7r7QP7bdPY2CgLFiyQ9vZ2GTJkiMybN0+Ki4vFb719TL9t2traZP78+dLU1CRFRUUyd+5cKSsry7mLggohgAACCCCAAAIIdC2QUJDWgLl48WK57LLLZOfOnZHA29DQIBpoZ82aJR0dHbJw4UKZNm1aVMj020aLuGzZMpk9e7YUFhY6IV1DuIZer/UVFRWRWml5vLYZMWJE5Di6vZZNw++UKVM819sfCMwHBS2Dva9uox8ENJTrz+z6FBQUdC3NFggggAACCCCAAAI5JZBQkDY11xBZX18fCdIaMKuqqpzgqYv7e691ZhsNuLqYHmwNvfbiXm/3dJtt3duUl5fLqlWrZMaMGaIhVwO3fq/b6T7u9eZ7Pa/Z1r3NpEmTnNA+c+ZMJ+Rr7/SSJUsi3+fUVUFlEEAAAQQQQAABBLoUyFiQNj23pgReYVu3MYsdhjVcm5+519u9x15BWvcdPXr0YUFaQ/DEiRNlzZo1UUHa9GhrOPYL0rrN9OnTZeXKlVFB2qvnvUtxNkAAAQQQQAABBBDICYGMBGl3wFUpd5D263k2vd3uIO3uBddjus9jtnEHadN7PG7cuKgg7dWr7O6RNttMnjw5KkjrEJClS5fK+PHjGSedEy8FKoEAAggggAACCCQmkJEgzdCOxBqhpaVF9B8LAggggAACCCCAQHYFSkpKRP8ls6QlSNs33jU3N0duADTDJbRgftu0trZGttftzHAJ/doMu7DX27Nk2Dcb2tuUlpZG3VRobhIcNWqU53p73LX7ZkP7BkP7a3MDoz3UJJkGYB8EEEAAAQQQQACBcAokFKTtaeFMdefMmePcZGhPbWfW2UFXQ7XXNnocewo7e+o8r/U61MIem+y3r13WyspKZ0YRc+OhmRbPrNcy6GwhWg8N1X772tPf2VPqhbPpKTUCCCCAAAIIIIBAKgIJBelET+Q1rjnRY7i3d49hTvV47I8AAggggAACCCCAQDICGQvSOkRixYoVMmHCBGe6uHQtOnNGdXU1N/ilC5TjIIAAAggggAACCCQlkLEgnVRp2AkBBBBAAAEEEEAAgZAIEKRD0lAUEwEEEEAAAQQQQCBYAgTpYLUHpUEAAQQQQAABBBAIiQBBOiQNRTERQAABBBBAAAEEgiVAkA5We1AaBBBAAAEEEEAAgZAIEKRD0lAUEwEEEEAAAQQQQCBYAgTpYLUHpUEAAQQQQAABBBAIiQBBOiQNRTERQAABBBBAAAEEgiVAkA5We1AaBBBAAAEEEEAAgZAIEKRD0lAUEwEEEEAAAQQQQCBYAgTpYLUHpUEAAQQQQAABBBAIiQBBOiQNRTERQAABBBBAAAEEgiVAkA5We1AaBBBAAAEEEEAAgZAIEKRD0lAUEwEEEEAAAQQQQCBYAgTpYLUHpUEAAQQQQAABBBAIiQBBOiQNRTERQAABBBBAAAEEgiVAkA5We1AaBBBAAAEEEEAAgZAIEKRD0lAUEwEEEEAAAQQQQCBYAgTpYLUHpUEAAQQQQAABBBAIiQBBOiQNRTERQAABBBBAAAEEgiVAkA5We1AaBBBAAAEEEEAAgZAIpC1I19bWyurVq51qz5kzRyoqKg4jsLeZOnWqjB071tmmrq5Oli9f7nw9ZswYqampibnePrDfvo2NjbJgwQJpb2+XIUOGyLx586S4uFj81tvH9Numra1N5s+fL01NTVJUVCRz586VsrKykDQ1xUQAAQQQQAABBBBIp0BagrSGWQ2XGoA1hC5btkxmz57tBFezNDQ0OIF51qxZ0tHRIQsXLpRp06Y5PzbbFxYWyqJFi5yArft6rbcDun0ue98RI0ZEjqPbm/JNmTLFc70J7lqWzs5O3230g4CGci2fXZ+CgoJ0tgnHQgABBBBAAAEEEAiBQFqCtAbMqqoqpxfaHUSNgb2NrjPfawDXxe6dtt3c6833uo0GZK99y8vLZdWqVTJjxgzRkKuBW7/XfXUf93rzvR7LbOveZtKkSU6wnzlzphPytXd6yZIlke9D0NYUEQEEEEAAAQQQQCCNAmkJ0naPtB2S7d5jryCtvbtmsQOzhmvzM/d6u/fYK0jrvqNHjz4sSGsInjhxoqxZsyYqSLt7z72CtG4zffp0WblyZVSQNr3qDO9I4xXJoRBAAAEEEEAAgZAIpCVI22OHTb3d46TdQdqEYHeQ1iET9fX1hwVpsz5WkDbbuIO06T0eN25cVJD26lV2B2mzzeTJk6OCtPa8L126VMaPH8846ZBc7BQTAQQQQAABBBBIp0BagrRdIL+AydCOdDab/7F+8+Am0X9hWMZdMFSurS6TkqMYYx6G9qKMCCCAAAIIIBAtkPYgrT3N2jOsNxXaN+HZN+c1NzdHbiRsbW2NfK1F87oJ0V5vD6Owbza0tyktLY26YdDcJDhq1CjP9fa4a/cYb/sGQ/tr93CWVC6slpYW0X/pWG76zdZ0HCZrxxjYv7eMKi+Si07pn7VzciIEEEAAAQQQQMAIlJSUiP5LZklLkNaQfPPNNzvnr6ysjIRo9wweflPk2VPY+U2LZ9brUAt7bLLfvvYUdu4ymWnxzHott84WomO6NVT77WsPYbGn1EsGPlP7hKlH2jaoOrVErr2kTM4YNiBTNBwXAQQQQAABBBBIq0BagrRfibzGNadaevcY5lSPx/7dI9Cw6Q355f0vyQtNu6IKcE11mUy4ZJgc2feI7ikYZ0UAAQQQQAABBOIUyFiQ1iESK1askAkTJkTNJx1nuXw305kzqqurucEvVciA7P/HRzbLL//xkuzbfyBSohOO6e+MnR51TmlASkkxEEAAAQQQQACBwwUyFqTBRiBegZZdnU6YfqChOWqX6jMGy4RLymT4cUXxHortEEAAAQQQQACBrAkQpLNGzYm6Eqh/YYf88v6XpXH7m5FN+/Tu6Yyd1n/6NQsCCCCAAAIIIBAUAYJ0UFqCckQE7nzoFVmx5uUoEe2V1t5p7aVmQQABBBBAAAEEgiBAkA5CK1CGwwSa39gjy+9/SR5+bnvUz3TctI6f1nHULAgggAACCCCAQHcKEKS7U59zdynw8Prt8qv7X5amnbsj2+qMHjqzh87wwYIAAggggAACCHSXAEG6u+Q5b0ICv17zsvzuoVei9tE5p3XstM5BzYIAAggggAACCGRbgCCdbXHOl7TA1h275Y7VL8rjG3dEHWPsyOOdQD14QGHSx2ZHBBBAAAEEEEAgUQGCdKJibN/tAg8+3ew8zGXHrs5IWUqOKnDGTo+7YGi3l48CIIAAAggggEB+CBCk86Odc7KWt//9Rbnnkc1RdTt3+NFO7/TZJw7MyTpTKQQQQAABBBAIjgBBOjhtQUmSEHhl25uy7O8vylMv74za+6qLTnAC9YD+fZI4KrsggAACCCCAAAJdCxCkuzZiixAI3L/uNWf89K7deyOlPe7ofs7sHmPOHRKCGlBEBBBAAAEEEAibAEE6bC1GeX0FDhwQWVq3Uf7y+NaobS4ccYzTOz1i6FHoIYAAAggggAACaRMgSKeNkgMFReDFpl1y230vyvrNrZEi9ezZw3kyogbqvn16BaWolAMBBBBAAAEEQixAkA5x41H02AJ/W/uq6A2Je97eH9nwxGOPdML05WcdCx8CCCCAAAIIIJCSAEE6JT52DrrA3n3vOMM97nuiKaqoGqQ1UGuwZkEAAQQQQAABBJIRIEgno8Y+oRN4fkub/OJvG+XFpvZI2XWIh4ZpHfKhQz9YEEAAAQQQQACBRAQI0olosW3oBf782Fapve8F2f/OgUhd9CZEDdR6UyILAggggAACCCAQrwBBOl4ptssZgT2d+53hHv946rWoOuk0eTpdnk6bx4IAAggggAACCHQlQJDuSoif56zAM6+8IT+v2yibt78VqaM+wEV7p/WBLiwIIIAAAggggEAsAYI010feC/zxkc3O0xHtRR8xroFaHznOggACCCCAAAIIeAkQpLkuEBCR9t17nd7ph57ZFuXxkfecJPqPBQEEEEAAAQQQcAsQpLkmELAEnnxppzN+uqlld2TtZ688Xd5/Ho8Z50JBAAEEEEAAgWiBtATpzs5OWbRokaxbt845+pgxY6SmpuYw69raWlm9erWzfurUqTJ27Fjn67q6Olm+fPlh+/qttw/st01jY6MsWLBA2tvbZciQITJv3jwpLi4Wv/X2Mf22aWtrk/nz50tTU5MUFRXJ3LlzpaysjGsqBwV+/69G+dU/XorU7OuTK6Tq1EE5WFOqhAACCCCAAALJCqQlSDc0NEh9fb0TnjVUL126VMaPHx8VMnUbDb2zZs2Sjo4OWbhwoUybNs0p97Jly2T27NlSWFjoBHIN2Bp6vdZXVFRE6qqB12ubESNGRI6j2+t5NfxOmTLFc70d+s2HAi2Dva9uox8ENJTrz+z6FBQUJOvPfgEW+MO/G2X5/YfC9P/NOF9OPq4owCWmaAgggAACCCCQTYGMBOkVK1bIhAkTnDBsFg2hVVVVTjjVxXyvAVcXu3faBnCvN9/rNhqQvfYtLy+XVatWyYwZM0RDrgZu/V731X3c6833eiyzrXubSZMmOaF95syZTr20d3rJkiWR77PZaJwrewL6iPF7HtkcOeGyL10qA4/sk70CcCYEEEAAAQQQCKxAWoK0CcY6bMNvyINXkNbeXbPYgVnDtfmZe73de+wVpHXf0aNHHxakNQRPnDhR1qxZExWkTY+2Cf1eQVq3mT59uqxcuTIqSJtedYZ3BPb6TkvBFv3xOVnzVHPkWHd9fZT04kmIabHlIAgggAACCIRZIC1B2gyHOO2000QPqIsO4bCHPLiDtAnB7iBthom4g7Q9fMTs4w7SZht3kDa9x+PGjYsK0l69yu4gbbaZPHlyVJD2G8IS5ouBsvsLzP/1U7L2xRZng34FveXXX70cLgQQQAABBBDIc4G0BGl77LDpnbaHcXitY2jHoSuvpaVF9B9LsAUW37ddtu582ynk4KN6y1c+WBrsAlM6BBBAAAEEEOhSoKSkRPRfMkvag7T7Zj1TKPvmvObm5shNgq2trZGvdVuvmxDt9fYwCvtmQ3ub0tLSqJsKTdAfNWqU53p73LW7/PaHBPtrcwOj1+wkyTQE+wRf4ICIzFz8sGxv7XAKW3HSQPnWx88NfsEpIQIIIIAAAghkRCAtQdqeFk5Laaa/s4OujkG2p7+bM2dO5MZDewo7v2nxzHo9lz022W9fewq7ysrKyFATr/VaZp0tRG+E1FDtt69dT3tKvYy0DAcNpMAbb3bKp3/4H+ncu98p3xUVpfLFq88IZFkpFAIIIIAAAghkViAtQdqviF7jmlOtjnsMc6rHY38EEhV4ubldvvTzxyO7XVtdJlPHDE/0MGyPAAIIIIAAAiEXyFiQ1iESXtPgpeqlM2dUV1fzIJRUIdk/JYF1L++Ub/7q4AOIdPnkB06VKy88IaVjsjMCCCCAAAIIhEsgY0E6XAyUFoHEBf759Db5v7ufjex444fPkkvOGJz4gdgDAQQQQAABBEIpQJAOZbNR6KAIrHp0i9z2txcixfnOJ86TM8sGBKV4lAMBBBBAAAEEMihAkM4gLofOD4EVa16WOx96JVLZH37mQjnhmP75UXlqiQACCCCAQB4LEKTzuPGpevoEfvKn5+W+Jw4+7l6X2798qQzoz6PE0yfMkRBAAAEEEAieAEE6eG1CiUIqcPPvnpb/PP+6U/revXrI7/77CunJo8RD2poUGwEEEEAAga4FCNJdG7EFAnEL/PftT8j6za3O9oMHFMrPb6iOe182RAABBBBAAIFwCRCkw9VelDYEAp/78X/k1ZbdTklPH1osN9eMDEGpKSICCCCAAAIIJCpAkE5UjO0R6ELgnQMH5BPf+5e079nrbFldPlhumngWbggggAACCCCQYwIE6RxrUKoTDIGd7Z1Ss/DfkcKMu2CozBh7WjAKRykQQAABBBBAIC0CBOm0MHIQBA4XeOm1dvny0kOPEv/46OEy4ZIyqBBAAAEEEEAgRwQI0jnSkFQjmAL1L+yQb69siBTuc1eeLu87b0gwC0upEEAAAQQQQCAhAYJ0QlxsjEDiAn9/skl+vOr5yI5zrjtbLjr9mMQPxB4IIIAAAgggECgBgnSgmoPC5KrA7x56RX695uVI9RZcf56cMYxHiedqe1MvBBBAAIH8ECBI50c7U8sACCyt2yh/fmxrpCQ//OyFcsIgHiUegKahCAgggAACCCQlQJBOio2dEEhO4Pt/eFYeemZbZOc7vnypFPMo8eQw2QsBBBBAAIFuFiBId3MDcPr8E/ifXz4pT216w6n4gP59ZNmXLpUePfLPgRojgAACCCAQdgGCdNhbkPKHUuCLSx6TV7a96ZT9pNIiWfip80NZDwqNAAIIIIBAPgsQpPO59al7twroA1v0wS26jDy1ROZNPqdby8PJEUAAAQQQQCAxAYJ0Yl5sjUDaBPa/c0CuW/CA6P+6jK48Tr5wVXnajs+BEEAAAQQQQCCzAgTpzPpydARiCrTs6pTpPzj0KPGrLx4m17/vFNQQQAABBBBAIAQCBOkQNBJFzG2BF5t2yVd+UR+p5NTRw+VaHiWe241O7RBAAAEEckIgLUG6trZWVq9eHQUyZ84cqaioiFpnbzd16lQZO3as8/O6ujpZvny58/WYMWOkpqYm5nr7oH77NjY2yoIFC6S9vV2GDBki8+bNk+LiYvFbbx/Tb5u2tjaZP3++NDU1SVFRkcydO1fKyspy4kKgEt0r8PjGHfKd31iPEh9/urzvXB4l3r2twtkRQAABBBCILZCWIG2fQsPmkiVLZObMmU5wNUtDQ4MTmGfNmiUdHR2ycOFCmTZtmvPjZcuWyezZs6WwsFAWLVrkBGzd12u9Hc418HptM2LEiMhxdHs9r4bfKVOmeK43wV3L0tnZ6buNfhDQUK7ls+tTUFDAdYZAygL3PdEkP/nToUeJ//eks+XCETxKPGVYDoAAAggggECGBNIepDVg1tfXR3qVTbk1hFZVVUV6qc33GnB1sXun7bq615vvdRsNyF77lpeXy6pVq2TGjBmiIVcDt36v++o+7vXmez2W2da9zaRJk5zQbj4g+H1gyFA7cdg8EfjtPzfJygc2RWr7v9ePlPJhhz6Q5gkD1UQAAQQQQCAUAmkN0tqbu3TpUhk/fvxhQx68grT27prFDswars3P3Ovt3mOvIK37jh49+rAgrSF44sSJsmbNmqggbXq0Te+5V5DWbaZPny4rV66MCtKmV53hHaG41kNTyJ/9ZYPU1b8aKe+PPnuRDB3ULzTlp6AIIIAAAgjki0Bag7Q7hNqI7iBtQrA7SJsebXeQ9urpdgdps407SJve43HjxkUFaa9eZXcdzDaTJ0+OCtKxPjTky8VDPTMn8L+/e1oeff515wR9C3rJki9Uy1H9jsjcCTkyAggggAACCCQskNYg7Q7LsYI0QzsO6bS0tIj+Y0HAFvjR37fL5pa3nVXHFPWWG8eVAoQAAggggAACaRYoKSkR/ZfMkrYgbd/4Z9+nUqA4AAAgAElEQVRkaApl35zX3NwcuUmwtbU18rVu63UTor3eHkZhn9PeprS0NOqGQXOT4KhRozzX2+Ou3Tcb2jcY2l+bGxjtoSbJNAD7IBBLYObiR2Rb6x5nk9NPKJabp40EDAEEEEAAAQQCIpC2IO0VLN3h2p7+zp4ez57Czm9aPLNeh1rYY5P99rWnsKusrHRmCzE3Hppp8cx6bQudLURn+NBQ7bevPf2dPaVeQNqSYuSowEduflA63t7v1O6CEYNk7qToaSVztNpUCwEEEEAAgcALpC1Ie9XUbwaPVFRijcNO5bjsi0BQBfbtPyAf/s6aSPF4lHhQW4pyIYAAAgjkm0DGgrQOkVixYoVMmDAhaj7pVIF15ozq6moehJIqJPuHSuD1tg6ZsejhSJmvqR4mnxjDo8RD1YgUFgEEEEAg5wQyFqRzTooKIdDNAi+8uktuvO3Qo8Q1SGugZkEAAQQQQACB7hEgSHePO2dFICmBxzbskAW/PfQo8SmjTpaJl52Y1LHYCQEEEEAAAQRSEyBIp+bH3ghkXeBva1+Vn/55Q+S8g44qlJoPnCLV5YOzXhZOiAACCCCAQD4LEKTzufWpe2gFfvPgJtF/9nLOyUdLzftPkbLBR4a2XhQcAQQQQACBMAkQpMPUWpQVAUugYdMb8sdHNsvaF6Mf5vPB84fKp/7rNKwQQAABBBBAIMMCBOkMA3N4BDIt8Pcnm+SeRzbLqzt2R07Vq2cPqXn/qTLugqGZPj3HRwABBBBAIG8FCNJ52/RUPJcE2vfsdXqn73lki+zb/06kaicc098J1OcOPzqXqktdEEAAAQQQCIQAQToQzUAhEEiPwItN7U6gfujZbVEHvOj0Y+SzV54uR/U7Ij0n4igIIIAAAgggIARpLgIEclDg389td4Z76NzT9jLhkjL5+OjhOVhjqoQAAggggED2BQjS2TfnjAhkRUAfLX7vf3S4x2bZtXtv5JxH9u3tDPd47znHZaUcnAQBBBBAAIFcFSBI52rLUi8E3hVoatktf/zPZvnb2qYokxFDi+Vz40+XYcf0xwoBBBBAAAEEkhAgSCeBxi4IhFHgyZd2Or3TT728M6r42jN9w4fKw1glyowAAggggEC3ChCku5WfkyOQfYG6+ledQN38xp6ok3/svcPlw5eWZb9AnBEBBBBAAIGQChCkQ9pwFBuBVATeaO+Uex/d4gTqAwcOHemY4kL5wlXlUnHSwFQOz74IIIAAAgjkhQBBOi+amUoi4C3w/JY2Z/z0I+tfj9qg8uSjZc51Z0thn17QIYAAAggggICPAEGaSwMBBOTBp5vlj49skZeb26M0rrxgqHxyLI8b5xJBAAEEEEDAS4AgzXWBAAKOwJ6398uqR7c4D3R5q2NfRKV3rx5yw1VnyOVnH4sUAggggAACCFgCBGkuBwQQiBJo3P6m3PufLXL/utei1g8b3F/mTqqQ0oF9EUMAAQQQQAABEZ5syFWAAALeAo9t2OHckPjMK29EbXDpmYPlKxPOgg0BBBBAAIG8F6BHOu8vAQAQiC2gwz20h/r1to6oDae9/1T50EUnwIcAAggggEDeChCk87bpqTgC8Qtsb+1weqf/9OiWqJ2K+h4hcz9SIeUnFMd/MLZEAAEEEEAgRwTSFqQbGxtlwYIF0t7eLkOGDJF58+ZJcXH0L9fa2lpZvXq1Qzd16lQZO3as83VdXZ0sX77c+XrMmDFSU1MTc71t77evX3niKaffNm1tbTJ//nxpamqSoqIimTt3rpSV8QCLHHktUI04BJ5+5Q1Z9Z8t8tjGHVFbn1k2QL718XOlV88ecRyFTRBAAAEEEMgNgbQEaQ2YCxculGnTpvkGy4aGBicwz5o1Szo6OiLbK+OyZctk9uzZUlhYKIsWLXICtoZwr/UVFRUReQ28XtuMGDEichzdXs+r4XfKlCme601w1wN3dnb6bqMfBPRDgpbPrk9BQUFuXA3UAoE4BVY/+Zozw4femGgv11QPk0+MOSXOo7AZAggggAAC4RZIS5DWUFlfXx/pSfYi0RBaVVUlJgib7zXg6mL3Ttv7u9eb73UbDche+5aXl8uqVatkxowZoiFXA7d+r/vqPu715ns9ltnWvc2kSZOc0D5z5kwn5OuHhyVLlkS+D/dlQOkRSFygffdeZ7iHjp/u3Ls/6gBfnXi2XFx+TOIHZQ8EEEAAAQRCJJCWIG0Pr9C6V1ZWOj3Pdk+tV5DW3l2z2IFZw7X5mXu93XvsFaR139GjRx8WpDUET5w4UdasWRMVpE2PthmG4hWkdZvp06fLypUro4J0V73wIboOKCoCSQu82LTL6Z1+8OltUcc4vqSfM9yj5Cj+YpM0LjsigAACCARaIG1B2vQMu4dGmNq7g7QJwe4gbXq33UHaq9fbHaTNNu4gbXqPx40bFxWkvXqV3UHabDN58uSoIK31XLp0qYwfP55x0oG+xClctgT+/dx2J1DrY8ft5cYPnyWXnDE4W8XgPAgggAACCGRNIO1BWkvuDri6jqEd/m3a0tIi+o8FgbAL7HvngPxrw5vy0MY3pX3PweEeA/r1ktljj5W+fXqGvXqUHwEEEEAgBwVKSkpE/yWzpCVI+91IaM9oYW/T3NwcuUmwtbU18rVWwAyX0K/NsAt7vX1M+2ZDe5vS0tKoGwbNTYKjRo3yXG+Pu3b3qNs3GNpfmxsY7aEmyTQA+yCQiwKv7tjt9E7XrX3Vqd6n/us0+eD5Q3OxqtQJAQQQQCCPBdISpNXPa2o7O+jqGGR7mzlz5kRuPLTHWPtNi2fWu2cI8dvXnsLOHrPttV7Lr7OF6I2QGqr99rWnv/Ob4i+PryWqjkCUwAuv7pKv3fGEvL3vHRkxtFi+WzMSIQQQQAABBHJKIG1B2kslntk8EtV0j2FOdH+2RwCB7An84J7n5IGGZueEc647Wy46nZk8sqfPmRBAAAEEMi2QsSCtQyRWrFghEyZMOOzBLKlUSmfOqK6u5ga/VBDZF4EsCTy2YYcs+G2DczadDk+nxWNBAAEEEEAgVwQyFqRzBYh6IIBAagL/88t18tSmnc5Bbp1eJacef1RqB2RvBBBAAAEEAiJAkA5IQ1AMBHJV4G9rX5Wf/nmDU70rLxgqnxx7Wq5WlXohgAACCOSZAEE6zxqc6iKQbYFdu/fK1+94Qja//pYU9T1CfjDzAh7Sku1G4HwIIIAAAhkRIEhnhJWDIoCALfCbBzeJ/tNl6ujhcu0lZQAhgAACCCAQegGCdOibkAogEHyBxu1vytfveFLa9+yVssFHyqJPXxD8QlNCBBBAAAEEuhAgSHOJIIBAVgR+8qfn5b4nmpxzffHqM+SKitKsnJeTIIAAAgggkCkBgnSmZDkuAghECax7ead881frnHXnDj9a/mdKJUIIIIAAAgiEWoAgHermo/AIhEvgO79pkMc37nAKPX/quXL2iQPDVQFKiwACCCCAgCVAkOZyQACBrAmsaWiWRfc855xvTOVx8vmryrN2bk6EAAIIIIBAugUI0ukW5XgIIOArsHffO/Lftz8hLzbtkiN69ZQffPoCOb6kH2IIIIAAAgiEUoAgHcpmo9AIhFfgD/9ulOX3v+RU4LrLT5SPXnFyeCtDyRFAAAEE8lqAIJ3XzU/lEci+QPMbe+RrdzwhLbs65diBfeXHn71Ievfqkf2CcEYEEEAAAQRSFCBIpwjI7gggkLjAbX97QVY9usXZ8TPjRsgHRh6f+EHYAwEEEEAAgW4WIEh3cwNwegTyUWD9ljanV/qddw7IGcMGyILrz8tHBuqMAAIIIBByAYJ0yBuQ4iMQVoHv3fWs/OvZbU7xv/aRCjn/tEFhrQrlRgABBBDIUwGCdJ42PNVGoLsFHn5uu9zy+2ecYlx65mD5yoSzurtInB8BBBBAAIGEBAjSCXGxMQIIpFNAh3c829jqHHLhpy6Qk0qPTOfhORYCCCCAAAIZFSBIZ5SXgyOAQCyBPz+2VZbWbXQ2ueqiE6Tm/acChgACCCCAQGgECNKhaSoKikDuCbS99bbzgJamlt1S3L+P/PTzF0m/gt65V1FqhAACCCCQkwIE6ZxsViqFQHgEfvWPl+T3/2p0CjztfafIhy4eFp7CU1IEEEAAgbwWIEjndfNTeQS6X2BT85sy9461sqdzv5xcWiT/96nzu79QlAABBBBAAIE4BNISpBsbG2XBggXS3t7unHLMmDFSU1Nz2Olra2tl9erVzvqpU6fK2LFjna/r6upk+fLlh+3rt94+sN82dpmGDBki8+bNk+LiYvFbbx/Tb5u2tjaZP3++NDU1SVFRkcydO1fKysriYGYTBBCIJfDDe9fL/eteczb58rVnymVnHQsYAggggAACgRdIW5BetWqVzJgxQwoKCjwr3dDQ4ATmWbNmSUdHhyxcuFCmTZvmbLts2TKZPXu2FBYWyqJFi5yAraHXa31FRUXk+Bp4vbYZMWJE5Di6vZ5Xw++UKVM819uhv7Oz03cb/SCgoVzLZ9fHr86Bb30KiEBABNa+0CLzVz7llKbq1EHy9cmHXucBKSLFQAABBBBA4DCBrAVpDaFVVVVigrD5XgOuLnbvtF1K93rzvW6jAdlr3/LycrGDvQZu/V731X1M4Dfr7Q8A7nXm+0mTJjmhfebMmU7I197pJUuWRL7n2kIAgdQEvvXrp+SJF1ucg9w8baScfkJxagdkbwQQQAABBDIskLYgbQ/tmDNnTiQwm/J7BWnt3TWLHZg1XJufudfbvcdeQVr3HT169GFBWkPwxIkTZc2aNVFB2vRoazjWxStI6zbTp0+XlStXRgVp06vO8I4MX6UcPi8EVj/ZJD9a9bxT1/efN0Q+e+XpeVFvKokAAgggEF6BtARpu/oaRBcvXiw33HBD1Phhd5A2IdgdpHXIRH19/WFB2qyPFaTNNu4gbXqPx40bFxWkvXqV3UHabDN58uSoIK1DQJYuXSrjx49nnHR4r39KHiCBzr3vyJxl9aI3HxYc0Ut+9oWLZeCRfQJUQoqCAAIIIIBAtEDag7RfwGRoB5ceAgh0JXDnQ6/IijUvO5tNvuIkmXT5SV3tws8RiCnwVsc+5y8dj6zfjlSKAkcXFciES8pk3AVDUzwSuyOQOwJpD9L2DYBmuIRy2TfnNTc3R24SbG1tjXyt23ndhGivt4dR2OeytyktLY26YdDcJDhq1CjP9fa4a/fNhvYNhvbX5gZGr9lJEr08WlpaRP+xIJDvAi1v7pMfr35d3uzYL4OKestN40rznYT6pyCwo32f/P6xN+Tl1ztTOAq7ugU+/77BMqyEvxZxZeSOQElJiei/ZJa0BGl7Wjt7Wjh3qLa3s8dR21PY+U2LZ9brUAt7bLLfvvYUdpWVlc5sITq7htd6hdPZQvRGSA3Vfvva09/ZU+olA88+CCDgLfDzv26Uvzy+1fnh58afLu8799C9FJghEK/A81vanJ7orTveincXtotT4IqKUvni1WfEuTWbIZDbAmkJ0n5EXuOaU+X0mmkj1WOyPwIIBEfg2cZW+dodTzgFOuvEgfLtqecGp3CUJBQCj23YIT9atV527d4bKa9+INMPZizJCbz8WrvcVFsv+/YfcA7wrY+fKxUnDUzuYOyFQA4JZCxI6xCJFStWyIQJE5zp4tK16MwZ1dXV3OCXLlCOg0AABb5759PyyPrXnZL9v49XyjknHR3AUlKkIAr8/ckm+fG7s7+Y8n340jL52HuHB7G4oSrTL+pekD89tsUp88Xlx8hXJ54dqvJTWAQyIZCxIJ2JwnJMBBDID4GHntkm3//Ds05l33P2sTL7mjPzo+LUMiWBu/7VKL/8x0tRx5j+gVNl/IUnpHRcdj4o8OqO3U6vtN7AqcvXPlIh5582CB4E8lqAIJ3XzU/lEQiuwJzatfL81jangDoVXunAvsEtLCXrdoHa+16Qe/9zsLdUlz5H9JTPX1kul5/N4+bT2Tj6QUU/sOhy3ikl8o2PnpPOw3MsBEInQJAOXZNRYATyQ+CP/9kiy+57wansNdXD5BNjTsmPilPLhAT27n/HGcrxQENzZL9jigvl8+NPl3NOZkhQQphxbLxjV4fcdNta2dl+cCaUr0w4Uy49kw8rcdCxSY4KEKRztGGpFgJhF2h98235am29bGvtEJ2/9rYvXiI9eoS9VpQ/nQItuzqdmwqffGln5LCnDDnKCdEnHntkOk/FsSyB3z30ivz63fnezywbIN/5xHn4IJC3AgTpvG16Ko5A8AVuX/2i3PPwZqegn/zAqXIlY12D32hZKuHLze3yw3vXO0/CNMvIU0vk8+PLeSJmhtugfc9euem2enlt5x7nTF+4qlxGVx6X4bNyeASCKUCQDma7UCoEEBARnXJrzrK18va+d0R7Gr/3ySpcEJB1L+2UH9zznLS+9XZE472Vx8nnrzxdevbkzxbZuETsoVenHFckt36ySnrwJ6Ns0HOOgAkQpAPWIBQHAQSiBRbe/Zw8+PTB8a/5NkvA4j+ul7Uv7JBLzzpWrq0uk5KjCvL+8tBrQa8Je7mmukw+MYbp7bJ5ceiHW+2VfmXbwb8IfOq/TpMPns+jw7PZBpwrGAIE6WC0A6VAAAEfgcc37pDv/KbB+emFI46R/56UH3PX2rMjaN0HDyiUay8pk7Ejj8/ba2XVo1vktr8dvAHVLNe/7xS5+uJheWvSnRX/29pX5ad/3uAUYeig/k6vdN8+vbqzSJwbgawLEKSzTs4JEUAgUYFv/PJJadj0hrPb4k9fKMMG90/0EKHa3qvX1VRAxwFroD5z2IBQ1SnVwv7qHy/L7//1SuQwvXv1dJ5UOKqiNNVDs38KAl+tXSsb3p2mcuqY4c5fTlgQyCcBgnQ+tTZ1RSCkAnbP139VHS8zPzgipDXputh6E91Xb1srOq2bLmcMGyD79r8jG1/dFbWzTgmogbqo7xFdHzTkW/zkT8/LfU80RWqhQ1w0RJ83vCTkNQt/8XXaQR2vrotOO6i90gP69wl/xagBAnEKEKTjhGIzBBDoPoGOt/fLjbfVy5bX35J+Bb1l2ZcukYIjcu9PyBqYtYfvpdfaHezi/n2cceFlg/vLPY9skT8+sll2dx58qpwuQwf1c8L0e8/JzRkTdHaIRfesl/oXdkTqfHJpkROihx9X1H0XJGeOErD/YjTp8pNk8hUnIYRA3ggQpPOmqakoAuEWWPnAJvntPzc5lfj46OEy4ZLc+xOy9uzZDxb54tVnyBXW0AUN2Pc8sln0Eer2cnH5MU6gPnXIUeFuZKv0W3fsloV3Pxv5UKE/Onf40fK58eUyiJsuA9XOj6x/Xb5759NOmY7qd4TTK33sAJ5EGqhGojAZEyBIZ4yWAyOAQDoFmlp2y021a+XNPXvlhEH95YefvTCdh+/2Y/3h342y/P6XIuWYeNmJMmXUyZ7l0rCtvdOb3p0xQTfSMcMTLhkmEy49Ufr07tnt9UmlAM9tbpVbf/+svPHmwafn6aIfKLQn+ohe4a5bKi5B3ldvCNYbg3XRmz/1JlAWBPJBgCCdD61MHRHIEQF7rGwuPZrYnplEm6r6jMFy04fPitlq+oFCe6d1yIcOCTGLDn249pJhoX1ss927aer0oYuHyTSCWaBfxU+82CLf+vVTThl12JX2Sg87JrdvCg50g1C4rAkQpLNGzYkQQCBVgWdeeUO+vvxJ5zDnnHy0/L+PVaZ6yG7ff9sbe5zx37t273XKoo+21nHReuNWPMv6LW1OoH70+dejNn/P2aXy4UvL5IQQhRn7plJTmamjhzvDVliCL/D9u56Vh549OOwo128KDn5rUMJsCRCksyXNeRBAIC0C9p+Qb51eJaceH+5xwfOWPylPv3Jwar9ePXvINz56jvMhIdFFZ7XQ4R6vtuyO7Ko3ZmoI1UAd9OW3D26SlQ8eHAOvS88ePZyhHDx6Ougtd6h8zza2ytfueCKyIhden+HRp6TdJUCQ7i55zosAAkkJ/PPpbfJ/dz/r7DvqnONk1ofKkzpOEHZaWrdR/vzY1khRUn063M72Tqd3+t7/bImq3ulDi2XCpWVy/mmDglDtw8qgD/XQ3mizDDyyj3NTYdWpTG8XyAaLUagf3bteVq97zdlCZ5O5IcSvz7DZU97uESBId487Z0UAgRQEvvKLenmxaZf07NlDbv/Spc5MAWFb6ta+Kj9796lwWvZxFwyVGWNPS0s1ntr0htM7reNW7eV95w4RvYlRn5IYhKVz7375/h+elcc2HJreToe2aE90Ls1AEgTrbJXhxaZ2uam2Xt5554Bzym9PPVfOOnFgtk7PeRDIugBBOuvknBABBFIVuPvhzXLH6hedw1x3+Yny0Su8Z7dI9TyZ2l9npZh7+6E/geu0bjouWmfeSOeivd3aQ/16W0fksAOO7ONMHTj+whPSeaqEj7W9rUNuvfMZeaHp0INmdEjL5648PTBBP+FKsYMjYP+lJZ4bZ2FDIMwCBOkwtx5lRyBPBXRaNO2VbtnV6dyUt3RWdWgk9CEjN/6iXprf2OOUedBRhTLvo/rQlSMzUodtrR1y98ONUld/aOiEnujskwbKxEtPlIqTst9bqH9N+N/fPe20n1kuP+tYpyc6Fx+0k5GGDfBBt+x4S266ba3seffhQV+ffA7DdALcXhQtNQGCdGp+7I0AAt0kcNvfXpBVjx4cC/yFq8pDc1Pazb97Wv5jzbDx1YlnycXlgzOuWP9Ci9zzcKM809gadS4dUnLdZSc6T1HMxrL2xRb5zsoGeefAwT/966K949M/cGo2Ts85siSgc6Lr3Oi6jDy1ROZNPidLZ+Y0CGRXgCCdXW/OhgACaRJwxmLeVu8EshFDi+W7NSPTdOTMHWbFmpflzodeiZzgY+89WT586YmZO6HHkXVYjI6fbn3r7chPdcy0luP95w3JaFlWP9kkP1r1fNQ5usMgo5Xk4I6ADifSaR1b3zx4nd344bPkkjMy/4ERfgSyLZDWIN3Y2CgLFiyQa665RsaOHXtYXWpra2X16tXO+qlTp0a2qaurk+XLlzvrx4wZIzU1Nc7XfuvtA/ttY8rS3t4uQ4YMkXnz5klxcbH4rbeP6bdNW1ubzJ8/X5qamqSoqEjmzp0rZWXBn1Yq2xcV50MgWwLfu+sZ+dez253TffsT58lZZQOydeqEz6OP9dYb68wy6pxSmfWhMxI+Tjp20Mdv63CP+9+dXcEcU3sOtXdaP5ike/ndQ6/Ir9e8HHVYHcqhN0Cy5KbAb/+5SVY+cHBKQ73hUG88ZEEg1wTSFqQ7Oztl6dKljs8pp5xyWJBuaGhwgvGsWbOko6NDFi5cKNOmTXO2X7ZsmcyePVsKCwtl0aJFzr4aer3WV1RURNpAA6/XNiNGjIgcR7fX82r4nTJliud6E9z1wFoPUwZ7X91GPwhoKNfy2fUpKCjIteuC+iAQCgGd7WHBbxucslaXD5abJsZ+GmB3VeqVbW/KF5c8Fjm9zn2tf+ru7tlG9CmCGqg3vnrohj8tpM49rYG6sE+vtJAt+csG+as1Rru43xHO9HYXjAjmdHxpqTQHcR4ypH81MvcD6FR4OiUeCwK5JJC2IK1h1V7cPdIaQquqqsQEYfO9BlxdzPZ+xzHr7eO615nvy8vLZdWqVTJjxgzRkKuBW7/XfXUb93rzvZbDbOveZtKkSU5onzlzphPytXd6yZIlke9z6aKgLgiESUAfAKEPgtBFbzqM94mA2aqjTgP25V88Lpua33ROqTfTffNjlVJ+Qvp7fZOp0779B+QPDzfKPQ9vlt3v3hymxxk6qJ8zVZ4+ITHZRYdBf/fO6DHh+tho7YnORK93suVkv8wJ6Kwxt//94Aw7OqWhPjqcBYFcEkhLkNZQeddddzk9vmvWrIkKxgbLK0hr765Z7CCt4dr8zL3e7j32CtK67+jRow8L0hqCJ06c6JTPDsmmR1vDsV+Q1m2mT58uK1eujArSpled4R259JKgLmET0NkofvaXDU6xr754mFz/vlMCVYXFf1wv/3jq4AMqdAnqjZEa9DVQ6xAUe9Hpy7R3Wud3TmRpe+tt0adQ2r3dZ5840AnRpQP7JnIotg2xgM4VrjN4NG4/+EFy5gdHOI8PZ0EgVwTSEqTtkOzVc6xY7iDt1/OsQybq6+sPC9JmfawgbbZxB2nTezxu3LioIO3Vq+zukTbbTJ48OSpIm6Es48ePZ5x0rrwaqEcoBfa8vV++/PPHpWnnbinqe4T88sbLAlMPuzdOC6VDJqaOHh6Y8nkV5J/PbJO7/90om7YdDD666PzWEy/T4R4nSY8eXRdfh7JoiLbnr770zMHOcI6+aRou0nUp2CIoAjqsR4f36KJ/kbjlk1VSeER6hg0FpY6UI38FUg7SZkzxunXrohTtmwm9gjRDOw5xtbS0iP5jQQCB5AT+9vQuuf/Zg+N8rx45QKpPTaz3NLmzxt7r+dc6pPbBQ0/sO/P4vvKJy8LxyOvOfQfkgfXtzr/97z6hTmt7/MAjZPSZR8lZQ/17lDe+1iHLHmqJ2u+SU4+UD40M7o2gmWh/jhkt8KO/b5fNLQdn8BhXWSzvOb0IIgQCI1BSUiL6L5kl5SDtPqlfj7R9c15zc3PkJsHW1tbI13osr5sQ7fX2MAr7ZkN7m9LS0qgbBs1NgqNGjfJcb4+7dt9saN9gaH9tbmC0e8iTaQD2QQCB1AVebdktX1n6uGjvtD7YZNGnL0j9oCkcQXtib/jZY5EHUuhQBh0XHbYhDTosQ+cCtue9VhadcUR7p487OjpQ/2Pda7L43vVRcvrUSX36JEt+C+jwJh3mpItOt3jr9KqszV2e3/LUPtMCGQ3SdtDVMcj29Hdz5syJ3HhoT2HnNy2eWa9DLeyxyX772lPYVVZWOrOFmBsPdYo+nRbPrFdknalDb4TUUO23rz39nT2lXqYbieMjgEDXAj+6d72sfnc6t3kfPUdGnpJc70LXZ+p6i6/d/oQ8u/nQg0+6uzxdlzj2FjpNngZq/RTgzBsAACAASURBVMBiln4FvZ2ArOPSdfn9vxrlV/94KepAnxk3Qj4wkvGwqfrnyv7zlj8pT7/yhlOdye85SSa956RcqRr1yGOBtAdp29JrXHOq1u4xzKkej/0RQCA3BPQXtP6i1uW8U0rkGx/tniep/aJuo/zpsa0RVH1inz65L+yLTmWmYVrHfduLzj5y8nFF8merzkf2PUI+P/50uej0Y8JebcqfRoGHn9sut/z+GeeI+iRN7ZXW3mkWBMIskLEgrUMkVqxYIRMmTHCmi0vXojNnVFdXc4NfukA5DgI5JPCtFU/JEy8dvN/gR5+9yJnCLZvLfU80yU/+dOjJfdobq72yubToVIMaqPVR317L8YP6yeevLJfyYel7388lv3yvy7dXNkj9CwfvHbimukw+MSbYN9/me3tR/64FMhakuz41WyCAAALpFXjg6Wb5wd3POQfVKbZ0qq1sLc9vaZM5y9ZGTlc+bIB8c8o5zrzRubjotIM6Xd721o5I9c4YNsDpiR5Skt0PMLnom6t1WvtCi8xf+ZRTPX3gj/ZKn3BM/1ytLvXKAwGCdB40MlVEIJ8EZi95zJm67YjePeXXX71cjujVM+PVf6tjn9zws0elZVenc67+hb1l/tRz5eTS3J6ZQOurYfqfT29zHgGtIVrrzoJALIFbf/+M/Pu57c4mHzx/qHzqv04DDIHQChCkQ9t0FBwBBLwENNgtX33wpjd9OIu5GS6TWt9e+ZTUv3BoqMNXJpwpl555bCZPybERCK3AM42t8vU7nnDKr/OSa6/0KUOOCm19KHh+CxCk87v9qT0COSfQ0t7pPKCl9a235diBfWXJFy7OaB1XrHlZ7nzolcg5mI0go9wcPEcE7Cd+jq48znniJwsCYRQgSIex1SgzAgjEFPhF3Qvyp8e2ONt8deLZcnF5ZmaP0D9P65+pzaKP077pw2fROggg0IXAC0275Kbb6uXAgYMbfucT58mZZTy0hwsnfAIE6fC1GSVGAIE4fknf+It6Zyv95ay/pNO9bH79Lbnhp49GDjt0UH9nXPTAI/uk+1QcD4GcFFjy143y18cPThWpj5D/ygQ+hOZkQ+d4pQjSOd7AVA+BfBW45c5n5OH1B29o+r8Z5ztzHadz+fxPHpWtO96KHPLbnzhPzqJHLZ3EHCvHBba8/pbceFu9dLy936lp2B9clOPNRfV8BAjSXBoIIJCTAo9ueF3+97dPO3V77znHyQ0fSt8YzO//4Vl56JltEbfPXnm6vP+8ITnpSKUQyKTAHatflLsfPviQn/NPGyRf+0hFJk/HsRFIuwBBOu2kHBABBIIiMKd2rTy/tc0pzoqbLk/L1Gz2rCB63CsvGCqfHMv0XUFpc8oRLgGdh1x7pdveetsp+E0Tz5Lq8sHhqgSlzWsBgnReNz+VRyC3Bf5a/6os+csGp5KTrzhJJl1+UkoVXvfSTvnminWRY5x90kCZ//FzUzomOyOQ7wK/eXCT6D9deE3l+9UQvvoTpMPXZpQYAQTiFNjduU++uOQx5+l7A/r3kdu/fGmcex6+mT585NM/fET27n/H+WFx/z6y4Prz5Hie4pe0KTsioALaG6290uYpmbOuPkNGVZSCg0AoBAjSoWgmCokAAskK2PM8f/HqM+SKJH9B61RdG1/dFSnG3I9UyAWnDUq2WOyHAAKWgI6T1vHSupx2/FFyy/QqfBAIhQBBOhTNRCERQCBZAZ1ZY/bPH5e9+95xnp72vU8m/gv6p3/eIH9b+2qkCB9/73CZcGlZskViPwQQcAnozB3aK60zeejy6Q+OkLFVx+OEQOAFCNKBbyIKiAACqQosvne9/GPda85h/nfaSCk/oTjuQ9bVvyo/e3ecte70nrOPldnXnBn3/myIAALxCfzl8a3y879udDYuG3yk3DJ9pBQc0Su+ndkKgW4SIEh3EzynRQCB7Ak0bHpDvvHLJ50TXnLmYLkxzgc/bNjaJl+tXRsp6InHHumMi+5X0Dt7hedMCOSRwFd+US8vNh0cQjXtfafIhy4elke1p6phFCBIh7HVKDMCCCQsoLNt6KwbutTOvkSOLiqIeQz9U/OnFj8su3bvdbbr2bOHfLdmpJw65KiEz80OCCAQn8D9616TH9673tm4dGBfZ6z0Uf2OiG9ntkKgGwQI0t2AzikRQCD7AmsammXRPc85J772kjKZOnp4zEL8z6/WyVMvHwzeuugDXfTBLiwIIJBZga/f8YQ809jqnOSjV5ws111+YmZPyNERSEGAIJ0CHrsigEB4BN45cEC++LPHZPPrb0lhn17ymznv8S387atflHvefdqabnT1xcPk+vedEp7KUlIEQizw7+e2y62/f8apwcAj+zi90scUF4a4RhQ9lwUI0rncutQNAQSiBO76d6P88v6XnHWfGXe6fGDk4Y/1fvDpbbLw7mcj+503vES+MeUcJBFAIIsC83/9lKx9scU5Yzx/Qcpi0TgVAlECBGkuCAQQyBuBHbs65YtLHpU39+yTYcf0l8WfuTCq7tpbfcNPH42sKzmqwBkXPegoesPy5iKhooEQqH9hh3x7ZYNTlr4FveXW6SNl6KD+gSgbhUDAFiBIcz0ggEBeCSyt2yh/fmyrU+dvfqxSKk8+OlJ/fXJh8xt7It//z5RKOXf4oZ/nFRSVRaCbBW658xl5eP12pxTjLhgqM8ae1s0l4vQIHC6QliDd2dkpixYtknXr1jlnmDNnjlRUVBx2ttraWlm9erWzfurUqTJ27Fjn67q6Olm+fLnz9ZgxY6SmpibmevvAfvs2NjbKggULpL29XYYMGSLz5s2T4uJi8VtvH9Nvm7a2Npk/f740NTVJUVGRzJ07V8rKeCgDLywEwiSgTyfUpxTqcv5pg+RrHzn4XvXdO5+WR9a/HqkKU2+FqVUpay4KPP3KGzJv+cFpK3XWnFunV8nw44pysarUKcQCaQnSDQ0H//yi4VlD6KpVq2TGjBlSUHBoeindRkPvrFmzpKOjQxYuXCjTpk1z9lu2bJnMnj1bCgsLnUCuAVtDr9d6O6Druby2GTFiROQ4ur2eV8PvlClTPNeb4K5lMR8KtAz2vrqNfhDQUK4/s+tj1zPE1wJFRyBvBOzQ/NPPXywPPbNNfv3Ay5H6j648Tr5wVXneeFBRBIIqsOiPz8map5qd4o05d4h8fvzpQS0q5cpTgbQEadtOA2Z9fX2kV9n8TENoVVVVpKfafK8BVxe7d9o+nnu9+V630YDstW95eXlUmDfhXvfVfUzI9wr97nXm+0mTJjmhfebMmU7I197pJUuWRL7P0+uHaiMQSoH/PP+63Py7p52yX3nBUPnTu0M99HudJ/rmmpHSq2ePUNaNQiOQSwL2X5C0Xt+5/jw5c9iAXKoidQm5QFqCtD20wx5GYdt4BWnd1ix2YNZwbX7mXm/3HnsFad139OjRhwVpDcETJ06UNWvWRAVp06Ot4VgXryCt20yfPl1WrlwZFaRNrzrDO0L+KqD4eSnw1dp62bD14BPUzNLniJ5yS02V6BMMWRBAIBgCP/vLBqmrf9UpzGVnHStfvvbMYBSMUiAgImkJ0rakPdzChFP9uTtImxDsDtKmR9sdpL16ut1B2mzjDtKm93jcuHFRQdqrV9kdpM02kydPjgrS+uFh6dKlMn78eMZJ81JCIIQCf3l8q/z8rxujSv6la86Uy88+NoS1ocgI5K7A5u1vyY23PS6de99xKvmNj54j551SkrsVpmahEkh7kPYLmAzt8L8uWlpaRP+xIIBA9gT2vP2OLKzbJq279zsnfe8ZRTK24uBfplgQQCBYAn9a1yb/fL7dKdQZx/eV6y8jSAerhcJdmpKSEtF/ySxpCdL//Oc/nV5Z/efXI23fnNfc3By5SbC1tTXytVbA6yZEe709jMI+l71NaWlp1E2F5ibBUaNGea63x127bza0bzC0vzY3MNpDTZJpAPZBAIHuE9Be6b/WvyoVJw1kaq3uawbOjECXAtve2CM33lYvu3bvdbb96sSz5eLyY7rcjw0QyLRAWoK0PV2cFthMf+cO1fb0d/YUefYUdn7T4pn1OtTCHpvst69dpsrKSme2EJ1dw2u9lllnC9FZOjRU++1rT3/nNxY80w3G8RFAAAEEEMhHgZUPbJLf/nOTU/VzThoo/+/j5+YjA3UOmEBagrRfnfxm8EjFwG96vVSOyb4IIIAAAgggEGyB1rfelht/US+vt3U4Bf3i1WfIFRWlwS40pct5gYwFaR0isWLFCpkwYYIzXVy6Fp05o7q6mhv80gXKcRBAAAEEEAiJwB/+3SjL73/JKe2IocXy3ZqRISk5xcxVgYwF6VwFo14IIIAAAggg0D0Ce97e7/RKb93xllOAz4wbIR8YeXz3FIazIpCJ6e9QRQABBBBAAAEEMiXw58e3ytJ3p67UOd9vmV4lfXr3zNTpOC4CMQXokeYCQQABBBBAAIHQCBw4cEC+8ot6eem1g9Ph1bz/VLnqohNCU34KmlsCBOncak9qgwACCCCAQM4L3L/uNfnhveudeh53dF+nV7qo7xE5X28qGDwBgnTw2oQSIYAAAggggEAXAl+7/Ql5dnOrs9VHR50s1112ImYIZF2AIJ11ck6IAAIIIIAAAqkK/OvZbfK9u551DnN0UYHcMn2kDDqqMNXDsj8CCQkQpBPiYmMEEEAAAQQQCIrAt379lDzxYotTnAmXlsnH3zs8KEWjHHkiQJDOk4ammggggAACCOSawOMbd8h3ftPgVKt/YW+5paZKjh/UL9eqSX0CLECQDnDjUDQEEEAAAQQQiC3w3TuflkfWv+5sdOWFJ8gnP3AqZAhkTYAgnTVqToQAAggggAAC6RZo2PSGfOOXTzqH7d2rh9MrffJxRek+DcdLQWDf/ndEH6bT8fZ+2dO5/92v9x1ap+vf3icdkZ9Fb+Ps6/xs38FjvL1fPvKek5x/3b0QpLu7BTg/AggggAACCKQk8IN7npMHGppTOkY2d+7dq6cc0auHOP/37ul8ADi47uDX5v/evd3r3v25s8+hY8R3vJ7Su/ehYx88h/fxIqHXCrcH10WHXxNuD21/aBsNzCb0apDOxHLPN96bicMmdEyCdEJcbIwAAggggAACQRPYuHWX3FRbH7RiUZ4MCfQr6O08hIce6QwBc1gEEEAAAQQQyC+Bfzz1mvzmwU2yvbUjvyoegtpqr3vfPr2cf4V9ekvfAvO1/t9bCp31h9ZFf9373f2it+nZo0cgak6PdCCagUIggAACCCCAQL4I6FCHvfsPiPP/vndkn/l6/8Gv9+r/+979ub3OfO3sc+gY8R3POrY5h8/xDgbeXtK34FCIjYRgZ70Jte6fvxuU393fBGIN0rm6EKRztWWpFwIIIIAAAggggEBGBQjSGeXl4AgggAACCCCAAAK5KkCQztWWpV4IIIAAAggggAACGRUgSGeUl4MjgAACCCCAAAII5KoAQTpXW5Z6IYAAAggggAACCGRUgCCdUV4OjgACCCCAAAIIIJCrAgTpXG1Z6oUAAggggAACCCCQUYG0BOnOzk5ZtGiRrFu3zinsnDlzpKKi4rCC19bWyurVq531U6dOlbFjxzpf19XVyfLly52vx4wZIzU1NTHX2wf227exsVEWLFgg7e3tMmTIEJk3b54UFxeL33r7mH7btLW1yfz586WpqUmKiopk7ty5UlZWltEG4uAIIIAAAggggAACwRRIS5BuaGhwwqUGY/1aw+2sWbOkoKAgUmt7fUdHhyxcuFCmTZvm/HzZsmUye/ZsKSwsdAK5HkdDr9d6O6Br4PXaZsSIEZHj6PZaHi3flClTPNeb4K5lMR8KtAz2vrqNfhDQUB6rnsFsZkqFAAIIIIAAAgggkG6BtARpd2+uCbcahs2iIbSqqirSU22+14Cri907bR/Pvd58r9toQPbat7y8XFatWiUzZsxwwrwGbv1e99V93OvN93oss617m0mTJjmhfebMmU7I197pJUuWRL5Pd8NwPAQQQAABBBBAAIFgC6Q9SGvPc319fWR4Rqwgrb27ZrEDs4Zr8zP3erv32CtI676jR48+LEhrCJ44caKsWbMmKki7Q79XkNZtpk+fLitXrowK0qZXneEdwb7IKR0CCCCAAAIIIJAJgbQG6Vi9tO4eaROC3UHaBHF3kPYK6O4gbbZxB2lTrnHjxkUFaa/yuoO02Wby5MlRQVqHgCxdulTGjx/POOlMXJkcEwEEEEAAAQQQCLhA2oK0e2yxu94M7Qj4lUDxEEAAAQQQQAABBBISSEuQNrNZ6EwcXrN1aInsmw2bm5sjNwm2trZGvtbtvG5CtNfbwyjsmw3tbUpLS6NuKjQ3CY4aNcpzvT3u2v2BwL7B0P7a3MBoDzVJSN7auKWlRfQfCwIIIIAAAggggEB2BUpKSkT/JbOkJUjbU9CZQugUePbMG/q1Pf2dPUWevb/ftHhmvYZ2e2yy3772FHaVlZWRWUS81muZdbYQ/RCgodpvX3v6O3tKvWTg2QcBBBBAAAEEEEAg3AJpCdJ+BH43HqZC5h7DnMqx2BcBBBBAAAEEEEAAgWQFMhakdYjEihUrZMKECU7PdLoWnTmjurqaG/zSBcpxEEAAAQQQQAABBJISyFiQTqo07IQAAggggAACCCCAQEgECNIhaSiKiQACCCCAAAIIIBAsAYJ0sNqD0iCAAAIIIIAAAgiERIAgHZKGopgIIIAAAggggAACwRIgSAerPSgNAggggAACCCCAQEgECNIhaSiKiQACCCCAAAIIIBAsAYJ0sNqD0iCAAAIIIIAAAgiERIAgHZKGopgIIIAAAggggAACwRIgSAerPSgNAggggAACCCCAQEgECNIhaSiKiQACCCCAAAIIIBAsAYJ0sNqD0iCAAAIIIIAAAgiERIAgHZKGopgIIIAAAggggAACwRIgSAerPSgNAggggAACCCCAQEgECNIhaSiKiQACCCCAAAIIIBAsAYJ0sNqD0iCAAAIIIIAAAgiERIAgHZKGopgIIIAAAggggAACwRIgSAerPSgNAggggAACCCCAQEgECNIhaSiKiQACCCCAAAIIIBAsAYJ0sNqD0iCAAAIIIIAAAgiERIAgHZKGopgIIIAAAggggAACwRIgSAerPSgNAggggAACCCCAQEgE0hakOzs7ZdGiRTJo0CCpqanxrH5tba2sXr3a+dnUqVNl7Nixztd1dXWyfPly5+sxY8ZE9vdbbx/cb5vGxkZZsGCBtLe3y5AhQ2TevHlSXFwsfuvtY/pt09bWJvPnz5empiYpKiqSuXPnSllZWUiammIigAACCCCAAAIIpFMgLUFag+fixYvlsssuk507d3oG6YaGBicwz5o1Szo6OmThwoUybdo0py7Lli2T2bNnS2FhoRPGNWBr6PVaX1FREam/ntdrmxEjRkSOo9vreTX8TpkyxXO9HfzNBwItg72vbqMfBDSU68/s+hQUFKSzTTgWAggggAACCCCAQAgE0hKkTT01XNbX13sGaQ2hVVVVTjjVxXyvAVcXu3fadnOvN9/rNhqQvfYtLy+XVatWyYwZM0RDrgZu/V731X3c6833eiyzrXubSZMmOaF95syZTsjX3uklS5ZEvg9BW1NEBBBAAAEEEEAAgTQKdGuQ1t5ds9iBWcO1+Zl7vd177BWkdd/Ro0cfFqQ1BE+cOFHWrFkTFaRNj7aGY78grdtMnz5dVq5cGRWkTa86wzvSeEVyKAQQQAABBBBAICQC3RakTQh2B2nTq+0O0l693e4gbbZxB2nTezxu3LioIO3Vq+zukTbbTJ48OSpI6xCQpUuXyvjx4xknHZKLnWIigAACCCCAAALpFOi2IM3QjnQ2I8dCAAEEEEAAAQQQyLZA1oK0fXNec3Nz5CbB1tbWyNdaea+bEO319jAK+2ZDe5vS0tKomwrNTYKjRo3yXG+Pu3bfbGjfYGh/bW5g9JuhJJGGbGlpEf3HggACCCCAAAIIIJBdgZKSEtF/ySxpCdL2dHGmEHPmzImaeUPHINvT3+nPzY2H9hR2ftPimfU61MIem+y3r12myspKZ7YQc+OhmRbPrNcy62whWh4N1X772tPf2VPqJQPPPggggAACCCCAAALhFkhLkPYjiDWLR7Js7jHMyR6H/RBAAAEEEEAAAQQQSEUgY0Fah0isWLFCJkyY4PRMp2vRmTOqq6u5wS9doBwHAQQQQAABBBBAICmBjAXppErDTggggAACCCCAAAIIhESAIB2ShqKYCCCAAAIIIIAAAsESIEgHqz0oDQIIIIAAAggggEBIBAjSIWkoiokAAggggAACCCAQLAGCdLDag9IggAACCCCAAAIIhESAIB2ShqKYCCCAAAIIIIAAAsESIEgHqz0oDQIIIIAAAggggEBIBAjSIWkoiokAAggggAACCCAQLAGCdLDag9IggAACCCCAAAIIhESAIB2ShqKYCCCAAAIIIIAAAsESIEgHqz0oDQIIIIAAAggggEBIBAjSIWkoiokAAggggAACCCAQLAGCdLDag9IggAACCCCAAAIIhESAIB2ShqKYCCCAAAIIIIAAAsESIEgHqz0oDQIIIIAAAggggEBIBAjSIWkoiokAAggggAACCCAQLAGCdLDag9IggAACCCCAAAIIhESAIB2ShqKYCCCAAAIIIIAAAsESIEgHqz0oDQIIIIAAAggggEBIBAjSIWkoiokAAggggAACCCAQLAGCdLDag9IggAACCCCAAAIIhESAIB2ShqKYCCCAAAIIIIAAAsESIEgHqz0oDQIIIIAAAggggEBIBAjSIWkoiokAAggggAACCCAQLAGCdLDag9IggAACCCCAAAIIhESAIB2ShqKYCCCAAAIIIIAAAsESIEjHaI+2tjaZP3++NDU1SWVlpcyaNUsKCgqC1YKUBgEEEEAAAQQQQKBbBAjS3cIefdKWlhbRfywIIIAAAggggAAC2RUoKSkR/ZfMQpBORo19EEAAAQQQQAABBPJegCCd95cAAAgggAACCCCAAALJCBCkk1FjHwQQQAABBBBAAIG8FyBI5/0lAAACCCCAAAIIIIBAMgIE6WTU2AcBBBBAAAEEEEAg7wUI0nl/CQCAAAIIIIAAAgggkIwAQToZNfZBAAEEEEAAAQQQyHsBgnTeXwIAIIAAAggggAACCCQjQJBORo19EEAAAQQQQAABBPJegCCd95cAAAgggAACCCCAAALJCBCkk1HL0D61tbWyevXqyNG//OUvy/333y9jx46ViooKZ71uU1VVFfle1zU0NMjNN9/s/LyyslJmzZolBQUF0tjYKAsWLJD29nYZMmSIzJs3T4qLi6WtrU3mz58vTU1NUlRUJHPnzpWysrKo7fVYc+bMiTqPfTxzrmuvvVZ+9atfyezZsyPHXrJkicycOdP53ix23aZOnerUSZe6ujpZvny58/WYMWOkpqYm5nq7DHZdzXns4+k6PZfWU+tvn1N/Zr7Xrzs7O2XRokWybt0651B23f3KbvYZNGhQpNyx6uRloetSbWe/9tRjG6/Pfe5znm3pXq/72MfT79Vu2rRpcuedd6a9nc31++Mf/zhyHca6pmO1s5ZT29++/letWiUzZsxwXg/pbme/6yLVdk70dRurnc31ePfdd0f5Zqqd/cru1862of1eZAy93nNGjx7tvC+mu531nFqeHTt2RI7tdvIqo/t9W9876uvru3zPSVc7u8/vfv/KxOs50Xa2f0dlq539frf4tbO9vf07KtXfLYm2czK/i1J9PSeaIfy27+q9KBOvZ7929nt/7up927R3Iv8TpBPRyvC2fiFZ35Q1YOpF6BUMVqxYIRMmTJDCwkInDGpAHDFiRORrDeF6sWmg1OPoeUyw1BeECR96HBPSvc7ltc68KZn99Fi62CFV93v44Ydl8uTJTh2WLVvmBLLW1tbI13bZNYCbbez1GvYXLlzohDr92q6H/WbndX7j1tHRIV5BXx3UR8ttm2zYsCHio/ua8+s5Fi9eLJdddpns3LkzEqTt+tllNx+E3F6m3HrOZNpZj+vXnmvWrHHq0q9fP7n88ssjQVrbyGu9KYv+4vX7MJTOdjZl3717t3Pq8ePHO+2qv0i8rmnb0Os60/2WLl0aOY7f6yld7axtra7xeMXbzrrdypUrpbq6+rBrPNF2Nr/Ufvvb3zqnnzRpknPMTLWz+3p3v+e429nvtWC/zfq956W7nQcMGOB0Llx66aWydevWyIcvE2rszgz3rwGv68wut997TjrbOVabxnN9JvK+nWg7u1+X9nudKXe627m5udn3d4hXO9vv+fb7vP168TPq6ndLou2sv3MSeY8yZUy2nf3eb/0yxJQpU3zfn7v63ZKtdtYM4Zc5vNbbnX7JxDyCdDJqGdrH6w3ZfhPSXhh3b7TXm7qG5PLy8qjQbS5g/WWqIdX0GNsvvrvuuisqSJsLLtabnfllrW8m1113ndx+++2H9UbbZdTzmTC6fv36qNBt3qjM9u4eZHed7Dc/0+Po9WZn/8LWNyh30HYb2mHYNvH6xe/+peA+v1d50tnOF198cVTo9Xoz9TpfrBDj94ZsrqF0tbNpX/cvWr9r2v5w5tfOpj2019L9oTOd7dxV2PPzTfT1bMKoflC2P9zE087mXO9///vlvvvui3zA6CpIJ9vOelzb3P1L06ud/a7Nrt5zMtXO7jL7dR7Y7d/V6yue95xU2tkui1dITffrOdF29grSJihmqp0feeQRz98t5j3E3a7u95N4O2kS/d2SSDub362mU6mr30XpaGdTn1gZwv4Ln729/f7s95rwez0l+3ruqp21fHbmcHck2B1zqcQ6gnQqemne1+/PnCYw6uncQybsIthvWF5vdvqCnD59utPjZQdpczGZXhl9k/MaNuH+s4w9FEPLbhYzPMOLx34haY+pHWrNm4y+iL3Wa5iwL3yvF6V7aIcZoqHb+vXMuctp/zJyvyG432DjCdLmLwHmPOlsZ20zpyAExQAABkxJREFUd8Byvzl09Yve7uk1bzxm6I9+b18L6Wxnc53ECtJ+P/NrZ7O9lvuUU06J+stIOtvZ/ALRoVhef6q2f65f29vE+3q2f0nrL4BE29n8lWXUqFFRPfXGwf0n/1TbWXsB3UHahADt8fEL0mY4WyLvOZlqZ/d7iv0nbHWzh8h19XpO5D3HvEaTaWdTDr/XShDa2f7dYf/eMGX3+92SbDt7dWjY78Ne7WwPC/P6oJ6O3y2JtLPaJPK7KB3tHE+GMMM4tXx+11ysIG2Gm+r+5lrIVDvrOfzCezwfkuONeATpeKWysJ3fxWf+vKiBx/7U5y6S/eJ3XyTm06oOr7CDtPuFo8MVPvShDzl/urnmmmsOG6Lh18un59N9b7jhhqg/H/sFff2F4X6zMm8a7iBtv5m438zcv3z9eipNKNH/YwV996d6d5v4ldke221/CPDqIUpnO7vLm0ivn185/Ho2zJtSuto5niDt156x2lnNddy9uSfA66Wbajvbx/Tr8Ui1ne1rJ9F2trfXP8XbQyHsIO01hCfZdvZ7zzEf2uP5y4P79Rnrl10m2tkrYJkhV+Y9xL7fwv6w4/5AGu97TirtbF+Hflbpfj0n086mra666ir52c9+5nn/jd/vlmTauav3aa+/ltj3yKire5x0qr9bEm3nRN+jUm1nrXM8GcLuzOvqL8Du10S6X89dtbPfe05X70WJxj2CdKJiGdw+1p85u/oTqHuYg9+fKP2GdmjAvu222yLjj71elLFeBLFexHbPTayb/roa2uH+EOEVUmO92cX6mfl0bcaY+93c6W6HeHqk7WAdzy/eWMN33O3sdo/nT/52e3idK1ZbprOduxra4TV0x5Q9Vlt21dPgNe7V6y8Pto3XtWa/FXi9PlN5PdvDi8wNwokM7XD38GlZ3T3n6W7nroZFdPXLK96xs8Y9E+3cVZBO5IOxO5h4/epItZ27ugb1593dzu46erVbrLZMpp27GmLX1TG9Xrup/G5JtJ2TeY9KtZ3jzRBmaEes9+dEh3aYD++xhuN5mXTVzl5DdPw+EKcS7QjSqeiled9kf/HqxaQXtbmL3SsU2heU/bU9Zss9bML+s2xXF3qsF7Ffj7r95qLHt2/kM+e217vHN+nwA+016OomtHjCl/mzmPt49puFfQOLuTnB/YvVr0522dPZzu43BdOedq97MkM7/Hoq09nOxsQrYHld0/bLLdkgna521nbXRa+9RHuku/ow5dcD5/W6jaedY/3JP53t7P5F5/4l1lWQ9vqll2zASradvT4MeN343NXNw/G856Sznd1BzX6tJBuw/N63E21nd9m8Ali627mr9+FkekaTDdKJtnOy126y7Ww+8CWSIbp6f053kPYz8Wvn0tJSZ7IF91/x4/3rfqLRjiCdqFgGt08mYLnHRWnxzHAHDX5mPJI9BMLexx7z5x4P6DX9nd8nxlgvYvdxtYzmz2b2UA2/afHMevMi8JqiLp5fXF29EZpp+MyxTP3tMc32mGt7rJfuY37mVydz3HS3s95lbsY02+3pHgZjfqY3aNh1dY/7TPYNOZl2tm3Ntauzsnz3u9917lw3SyJDeGL9knSb2O2WSDvrhwB7HLnXdFnJtLP7GtfymfbRrxNpZ/NhL91BOlY72z3h7jHX9tSe+jOdOvPWW291pufUxW/sbKzhZH4/S7Sdvd5Hvd6jvMoYq5393nPS3c5eH6DNaycTr+dE2lk7ePR+GPOe4zf9Xbrb2et92K+d9UZ2r6li4/3wnsl27uo9KtV2TjRD2L9v3O/Pdjvb713mvSjZD0yxXs9e7ez3HqXvpWaqYFN2r/fuRGMeQTpRMbZHAAEEEEAAAQQQQEBECNJcBggggAACCCCAAAIIJCFAkE4CjV0QQAABBBBAAAEEECBIcw0ggAACCCCAAAIIIJCEAEE6CTR2QQABBBBAAAEEEECAIM01gAACCCCAAAIIIIBAEgIE6STQ2AUBBBBAAAEEEEAAAYI01wACCCCAAAIIIIAAAkkIEKSTQGMXBBBAAAEEEEAAAQQI0lwDCCCAAAIIIIAAAggkIUCQTgKNXRBAAAEEEEAAAQQQIEhzDSCAAAIIIIAAAgggkIRAJEhv3LhxzYEDB65I4hjsggACCCCAAAIIIIBA3gn06NHjgf8Pso9lveOXwkYAAAAASUVORK5CYII="/>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a:srcRect l="533" t="1367"/>
          <a:stretch/>
        </p:blipFill>
        <p:spPr>
          <a:xfrm>
            <a:off x="5007935" y="2828260"/>
            <a:ext cx="6784492" cy="3655090"/>
          </a:xfrm>
          <a:prstGeom prst="rect">
            <a:avLst/>
          </a:prstGeom>
        </p:spPr>
      </p:pic>
    </p:spTree>
    <p:extLst>
      <p:ext uri="{BB962C8B-B14F-4D97-AF65-F5344CB8AC3E}">
        <p14:creationId xmlns:p14="http://schemas.microsoft.com/office/powerpoint/2010/main" val="397433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Direct Aid to Conservation Districts</a:t>
            </a:r>
            <a:endParaRPr lang="en-US" dirty="0"/>
          </a:p>
        </p:txBody>
      </p:sp>
      <p:pic>
        <p:nvPicPr>
          <p:cNvPr id="4" name="Content Placeholder 3"/>
          <p:cNvPicPr>
            <a:picLocks noGrp="1" noChangeAspect="1"/>
          </p:cNvPicPr>
          <p:nvPr>
            <p:ph idx="1"/>
          </p:nvPr>
        </p:nvPicPr>
        <p:blipFill>
          <a:blip r:embed="rId3"/>
          <a:stretch>
            <a:fillRect/>
          </a:stretch>
        </p:blipFill>
        <p:spPr>
          <a:xfrm>
            <a:off x="2250580" y="1541721"/>
            <a:ext cx="8350080" cy="5528505"/>
          </a:xfrm>
          <a:prstGeom prst="rect">
            <a:avLst/>
          </a:prstGeom>
        </p:spPr>
      </p:pic>
    </p:spTree>
    <p:extLst>
      <p:ext uri="{BB962C8B-B14F-4D97-AF65-F5344CB8AC3E}">
        <p14:creationId xmlns:p14="http://schemas.microsoft.com/office/powerpoint/2010/main" val="2342562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435031"/>
            <a:ext cx="10328564" cy="1356360"/>
          </a:xfrm>
        </p:spPr>
        <p:txBody>
          <a:bodyPr/>
          <a:lstStyle/>
          <a:p>
            <a:pPr algn="ctr"/>
            <a:r>
              <a:rPr lang="en-US" dirty="0" smtClean="0"/>
              <a:t>State Cost Share Summary</a:t>
            </a:r>
            <a:endParaRPr lang="en-US" dirty="0"/>
          </a:p>
        </p:txBody>
      </p:sp>
      <p:sp>
        <p:nvSpPr>
          <p:cNvPr id="3" name="Content Placeholder 2"/>
          <p:cNvSpPr>
            <a:spLocks noGrp="1"/>
          </p:cNvSpPr>
          <p:nvPr>
            <p:ph idx="1"/>
          </p:nvPr>
        </p:nvSpPr>
        <p:spPr>
          <a:xfrm>
            <a:off x="838200" y="1540476"/>
            <a:ext cx="10515600" cy="4636487"/>
          </a:xfrm>
        </p:spPr>
        <p:txBody>
          <a:bodyPr/>
          <a:lstStyle/>
          <a:p>
            <a:r>
              <a:rPr lang="en-US" dirty="0" smtClean="0"/>
              <a:t>Originally established in 1994 and funded from General Funds and pesticide Product Registration Fees</a:t>
            </a:r>
          </a:p>
          <a:p>
            <a:r>
              <a:rPr lang="en-US" dirty="0" smtClean="0"/>
              <a:t>Starting in 2000, the program was funded through Tobacco Master Settlement Agreement Funds</a:t>
            </a:r>
          </a:p>
          <a:p>
            <a:r>
              <a:rPr lang="en-US" dirty="0" smtClean="0"/>
              <a:t>Provides financial assistance to farmers at a 75% reimbursement rate for those implementing best management practices on their farms with the assistance of local conservation districts</a:t>
            </a:r>
          </a:p>
          <a:p>
            <a:endParaRPr lang="en-US" dirty="0"/>
          </a:p>
        </p:txBody>
      </p:sp>
      <p:pic>
        <p:nvPicPr>
          <p:cNvPr id="4" name="Picture 3"/>
          <p:cNvPicPr>
            <a:picLocks noChangeAspect="1"/>
          </p:cNvPicPr>
          <p:nvPr/>
        </p:nvPicPr>
        <p:blipFill rotWithShape="1">
          <a:blip r:embed="rId3"/>
          <a:srcRect l="-520" t="-347" r="520" b="22916"/>
          <a:stretch/>
        </p:blipFill>
        <p:spPr>
          <a:xfrm>
            <a:off x="452846" y="4548481"/>
            <a:ext cx="3469169" cy="2014651"/>
          </a:xfrm>
          <a:prstGeom prst="rect">
            <a:avLst/>
          </a:prstGeom>
        </p:spPr>
      </p:pic>
      <p:pic>
        <p:nvPicPr>
          <p:cNvPr id="5" name="Picture 4"/>
          <p:cNvPicPr>
            <a:picLocks noChangeAspect="1"/>
          </p:cNvPicPr>
          <p:nvPr/>
        </p:nvPicPr>
        <p:blipFill rotWithShape="1">
          <a:blip r:embed="rId4"/>
          <a:srcRect b="19905"/>
          <a:stretch/>
        </p:blipFill>
        <p:spPr>
          <a:xfrm>
            <a:off x="4172645" y="4569029"/>
            <a:ext cx="4297272" cy="2035199"/>
          </a:xfrm>
          <a:prstGeom prst="rect">
            <a:avLst/>
          </a:prstGeom>
        </p:spPr>
      </p:pic>
      <p:pic>
        <p:nvPicPr>
          <p:cNvPr id="6" name="Picture 5"/>
          <p:cNvPicPr>
            <a:picLocks noChangeAspect="1"/>
          </p:cNvPicPr>
          <p:nvPr/>
        </p:nvPicPr>
        <p:blipFill>
          <a:blip r:embed="rId5"/>
          <a:stretch>
            <a:fillRect/>
          </a:stretch>
        </p:blipFill>
        <p:spPr>
          <a:xfrm>
            <a:off x="8720547" y="4569029"/>
            <a:ext cx="3018607" cy="2014651"/>
          </a:xfrm>
          <a:prstGeom prst="rect">
            <a:avLst/>
          </a:prstGeom>
        </p:spPr>
      </p:pic>
    </p:spTree>
    <p:extLst>
      <p:ext uri="{BB962C8B-B14F-4D97-AF65-F5344CB8AC3E}">
        <p14:creationId xmlns:p14="http://schemas.microsoft.com/office/powerpoint/2010/main" val="3647899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FY19 </a:t>
            </a:r>
            <a:r>
              <a:rPr lang="en-US" dirty="0"/>
              <a:t>Approved in </a:t>
            </a:r>
            <a:r>
              <a:rPr lang="en-US" dirty="0" smtClean="0"/>
              <a:t>July </a:t>
            </a:r>
            <a:r>
              <a:rPr lang="en-US" dirty="0"/>
              <a:t>2019</a:t>
            </a:r>
          </a:p>
        </p:txBody>
      </p:sp>
      <p:sp>
        <p:nvSpPr>
          <p:cNvPr id="3" name="Content Placeholder 2"/>
          <p:cNvSpPr>
            <a:spLocks noGrp="1"/>
          </p:cNvSpPr>
          <p:nvPr>
            <p:ph idx="1"/>
          </p:nvPr>
        </p:nvSpPr>
        <p:spPr/>
        <p:txBody>
          <a:bodyPr/>
          <a:lstStyle/>
          <a:p>
            <a:pPr lvl="0">
              <a:buClr>
                <a:srgbClr val="3494BA"/>
              </a:buClr>
            </a:pPr>
            <a:r>
              <a:rPr lang="en-US" sz="2800" dirty="0">
                <a:solidFill>
                  <a:srgbClr val="3494BA"/>
                </a:solidFill>
              </a:rPr>
              <a:t>Requests </a:t>
            </a:r>
            <a:r>
              <a:rPr lang="en-US" sz="2800" dirty="0" smtClean="0">
                <a:solidFill>
                  <a:srgbClr val="3494BA"/>
                </a:solidFill>
              </a:rPr>
              <a:t>784 </a:t>
            </a:r>
            <a:r>
              <a:rPr lang="en-US" sz="2800" dirty="0">
                <a:solidFill>
                  <a:srgbClr val="3494BA"/>
                </a:solidFill>
              </a:rPr>
              <a:t>individuals and </a:t>
            </a:r>
            <a:r>
              <a:rPr lang="en-US" sz="2800" dirty="0" smtClean="0">
                <a:solidFill>
                  <a:srgbClr val="3494BA"/>
                </a:solidFill>
              </a:rPr>
              <a:t>$5,967,738.50</a:t>
            </a:r>
            <a:endParaRPr lang="en-US" sz="2800" dirty="0">
              <a:solidFill>
                <a:srgbClr val="3494BA"/>
              </a:solidFill>
            </a:endParaRPr>
          </a:p>
          <a:p>
            <a:pPr lvl="0">
              <a:buClr>
                <a:srgbClr val="3494BA"/>
              </a:buClr>
            </a:pPr>
            <a:r>
              <a:rPr lang="en-US" sz="2800" dirty="0">
                <a:solidFill>
                  <a:srgbClr val="3494BA"/>
                </a:solidFill>
              </a:rPr>
              <a:t>Approved </a:t>
            </a:r>
            <a:r>
              <a:rPr lang="en-US" sz="2800" dirty="0" smtClean="0">
                <a:solidFill>
                  <a:srgbClr val="3494BA"/>
                </a:solidFill>
              </a:rPr>
              <a:t>722 </a:t>
            </a:r>
            <a:r>
              <a:rPr lang="en-US" sz="2800" dirty="0">
                <a:solidFill>
                  <a:srgbClr val="3494BA"/>
                </a:solidFill>
              </a:rPr>
              <a:t>individuals and </a:t>
            </a:r>
            <a:r>
              <a:rPr lang="en-US" sz="2800" dirty="0" smtClean="0">
                <a:solidFill>
                  <a:srgbClr val="3494BA"/>
                </a:solidFill>
              </a:rPr>
              <a:t>$4,523,347.81</a:t>
            </a:r>
            <a:endParaRPr lang="en-US" sz="2800" dirty="0">
              <a:solidFill>
                <a:srgbClr val="3494BA"/>
              </a:solidFill>
            </a:endParaRPr>
          </a:p>
          <a:p>
            <a:pPr lvl="0">
              <a:buClr>
                <a:srgbClr val="3494BA"/>
              </a:buClr>
            </a:pPr>
            <a:r>
              <a:rPr lang="en-US" sz="2800" dirty="0" smtClean="0">
                <a:solidFill>
                  <a:srgbClr val="3494BA"/>
                </a:solidFill>
              </a:rPr>
              <a:t>At 24 months</a:t>
            </a:r>
            <a:endParaRPr lang="en-US" sz="2800" dirty="0">
              <a:solidFill>
                <a:srgbClr val="3494BA"/>
              </a:solidFill>
            </a:endParaRPr>
          </a:p>
          <a:p>
            <a:pPr lvl="1">
              <a:buClr>
                <a:srgbClr val="3494BA"/>
              </a:buClr>
            </a:pPr>
            <a:r>
              <a:rPr lang="en-US" sz="2800" dirty="0" smtClean="0">
                <a:solidFill>
                  <a:srgbClr val="3494BA"/>
                </a:solidFill>
              </a:rPr>
              <a:t>18% </a:t>
            </a:r>
            <a:r>
              <a:rPr lang="en-US" sz="2800" dirty="0">
                <a:solidFill>
                  <a:srgbClr val="3494BA"/>
                </a:solidFill>
              </a:rPr>
              <a:t>canceled</a:t>
            </a:r>
          </a:p>
          <a:p>
            <a:pPr lvl="1">
              <a:buClr>
                <a:srgbClr val="3494BA"/>
              </a:buClr>
            </a:pPr>
            <a:r>
              <a:rPr lang="en-US" sz="2800" dirty="0" smtClean="0">
                <a:solidFill>
                  <a:srgbClr val="3494BA"/>
                </a:solidFill>
              </a:rPr>
              <a:t>67% </a:t>
            </a:r>
            <a:r>
              <a:rPr lang="en-US" sz="2800" dirty="0">
                <a:solidFill>
                  <a:srgbClr val="3494BA"/>
                </a:solidFill>
              </a:rPr>
              <a:t>paid</a:t>
            </a:r>
          </a:p>
          <a:p>
            <a:pPr lvl="1">
              <a:buClr>
                <a:srgbClr val="3494BA"/>
              </a:buClr>
            </a:pPr>
            <a:r>
              <a:rPr lang="en-US" sz="2800" dirty="0" smtClean="0">
                <a:solidFill>
                  <a:srgbClr val="3494BA"/>
                </a:solidFill>
              </a:rPr>
              <a:t>$220,212.35 </a:t>
            </a:r>
            <a:r>
              <a:rPr lang="en-US" sz="2800" dirty="0">
                <a:solidFill>
                  <a:srgbClr val="3494BA"/>
                </a:solidFill>
              </a:rPr>
              <a:t>still to be paid</a:t>
            </a:r>
          </a:p>
          <a:p>
            <a:endParaRPr lang="en-US" dirty="0"/>
          </a:p>
        </p:txBody>
      </p:sp>
    </p:spTree>
    <p:extLst>
      <p:ext uri="{BB962C8B-B14F-4D97-AF65-F5344CB8AC3E}">
        <p14:creationId xmlns:p14="http://schemas.microsoft.com/office/powerpoint/2010/main" val="4101650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445698"/>
            <a:ext cx="9875520" cy="1356360"/>
          </a:xfrm>
        </p:spPr>
        <p:txBody>
          <a:bodyPr/>
          <a:lstStyle/>
          <a:p>
            <a:pPr algn="ctr"/>
            <a:r>
              <a:rPr lang="en-US" dirty="0"/>
              <a:t>State Cost Share Projects Money</a:t>
            </a:r>
            <a:br>
              <a:rPr lang="en-US" dirty="0"/>
            </a:br>
            <a:r>
              <a:rPr lang="en-US" dirty="0"/>
              <a:t>FY </a:t>
            </a:r>
            <a:r>
              <a:rPr lang="en-US" dirty="0" smtClean="0"/>
              <a:t>19 </a:t>
            </a:r>
            <a:r>
              <a:rPr lang="en-US" dirty="0"/>
              <a:t>Funds</a:t>
            </a:r>
          </a:p>
        </p:txBody>
      </p:sp>
      <p:pic>
        <p:nvPicPr>
          <p:cNvPr id="6" name="Content Placeholder 5"/>
          <p:cNvPicPr>
            <a:picLocks noGrp="1" noChangeAspect="1"/>
          </p:cNvPicPr>
          <p:nvPr>
            <p:ph idx="1"/>
          </p:nvPr>
        </p:nvPicPr>
        <p:blipFill rotWithShape="1">
          <a:blip r:embed="rId2"/>
          <a:srcRect t="3123" r="4112" b="7618"/>
          <a:stretch/>
        </p:blipFill>
        <p:spPr>
          <a:xfrm>
            <a:off x="1893198" y="1718324"/>
            <a:ext cx="9005173" cy="4873862"/>
          </a:xfrm>
          <a:prstGeom prst="rect">
            <a:avLst/>
          </a:prstGeom>
        </p:spPr>
      </p:pic>
    </p:spTree>
    <p:extLst>
      <p:ext uri="{BB962C8B-B14F-4D97-AF65-F5344CB8AC3E}">
        <p14:creationId xmlns:p14="http://schemas.microsoft.com/office/powerpoint/2010/main" val="2517712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FY20 </a:t>
            </a:r>
            <a:r>
              <a:rPr lang="en-US" dirty="0"/>
              <a:t>Approved in </a:t>
            </a:r>
            <a:r>
              <a:rPr lang="en-US" dirty="0" smtClean="0"/>
              <a:t>January 2020</a:t>
            </a:r>
            <a:endParaRPr lang="en-US" dirty="0"/>
          </a:p>
        </p:txBody>
      </p:sp>
      <p:sp>
        <p:nvSpPr>
          <p:cNvPr id="3" name="Content Placeholder 2"/>
          <p:cNvSpPr>
            <a:spLocks noGrp="1"/>
          </p:cNvSpPr>
          <p:nvPr>
            <p:ph idx="1"/>
          </p:nvPr>
        </p:nvSpPr>
        <p:spPr/>
        <p:txBody>
          <a:bodyPr/>
          <a:lstStyle/>
          <a:p>
            <a:pPr lvl="0">
              <a:buClr>
                <a:srgbClr val="3494BA"/>
              </a:buClr>
            </a:pPr>
            <a:r>
              <a:rPr lang="en-US" sz="2800" dirty="0">
                <a:solidFill>
                  <a:srgbClr val="3494BA"/>
                </a:solidFill>
              </a:rPr>
              <a:t>Requests </a:t>
            </a:r>
            <a:r>
              <a:rPr lang="en-US" sz="2800" dirty="0" smtClean="0">
                <a:solidFill>
                  <a:srgbClr val="3494BA"/>
                </a:solidFill>
              </a:rPr>
              <a:t>864 </a:t>
            </a:r>
            <a:r>
              <a:rPr lang="en-US" sz="2800" dirty="0">
                <a:solidFill>
                  <a:srgbClr val="3494BA"/>
                </a:solidFill>
              </a:rPr>
              <a:t>individuals and </a:t>
            </a:r>
            <a:r>
              <a:rPr lang="en-US" sz="2800" dirty="0" smtClean="0">
                <a:solidFill>
                  <a:srgbClr val="3494BA"/>
                </a:solidFill>
              </a:rPr>
              <a:t>$6,741,757.64</a:t>
            </a:r>
            <a:endParaRPr lang="en-US" sz="2800" dirty="0">
              <a:solidFill>
                <a:srgbClr val="3494BA"/>
              </a:solidFill>
            </a:endParaRPr>
          </a:p>
          <a:p>
            <a:pPr lvl="0">
              <a:buClr>
                <a:srgbClr val="3494BA"/>
              </a:buClr>
            </a:pPr>
            <a:r>
              <a:rPr lang="en-US" sz="2800" dirty="0">
                <a:solidFill>
                  <a:srgbClr val="3494BA"/>
                </a:solidFill>
              </a:rPr>
              <a:t>Approved </a:t>
            </a:r>
            <a:r>
              <a:rPr lang="en-US" sz="2800" dirty="0" smtClean="0">
                <a:solidFill>
                  <a:srgbClr val="3494BA"/>
                </a:solidFill>
              </a:rPr>
              <a:t>705 </a:t>
            </a:r>
            <a:r>
              <a:rPr lang="en-US" sz="2800" dirty="0">
                <a:solidFill>
                  <a:srgbClr val="3494BA"/>
                </a:solidFill>
              </a:rPr>
              <a:t>individuals and </a:t>
            </a:r>
            <a:r>
              <a:rPr lang="en-US" sz="2800" dirty="0" smtClean="0">
                <a:solidFill>
                  <a:srgbClr val="3494BA"/>
                </a:solidFill>
              </a:rPr>
              <a:t>$4,554,818.46</a:t>
            </a:r>
            <a:endParaRPr lang="en-US" sz="2800" dirty="0">
              <a:solidFill>
                <a:srgbClr val="3494BA"/>
              </a:solidFill>
            </a:endParaRPr>
          </a:p>
          <a:p>
            <a:pPr lvl="0">
              <a:buClr>
                <a:srgbClr val="3494BA"/>
              </a:buClr>
            </a:pPr>
            <a:r>
              <a:rPr lang="en-US" sz="2800" dirty="0" smtClean="0">
                <a:solidFill>
                  <a:srgbClr val="3494BA"/>
                </a:solidFill>
              </a:rPr>
              <a:t>At 17 months</a:t>
            </a:r>
            <a:endParaRPr lang="en-US" sz="2800" dirty="0">
              <a:solidFill>
                <a:srgbClr val="3494BA"/>
              </a:solidFill>
            </a:endParaRPr>
          </a:p>
          <a:p>
            <a:pPr lvl="1">
              <a:buClr>
                <a:srgbClr val="3494BA"/>
              </a:buClr>
            </a:pPr>
            <a:r>
              <a:rPr lang="en-US" sz="2800" dirty="0" smtClean="0">
                <a:solidFill>
                  <a:srgbClr val="3494BA"/>
                </a:solidFill>
              </a:rPr>
              <a:t>15% canceled</a:t>
            </a:r>
            <a:endParaRPr lang="en-US" sz="2800" dirty="0">
              <a:solidFill>
                <a:srgbClr val="3494BA"/>
              </a:solidFill>
            </a:endParaRPr>
          </a:p>
          <a:p>
            <a:pPr lvl="1">
              <a:buClr>
                <a:srgbClr val="3494BA"/>
              </a:buClr>
            </a:pPr>
            <a:r>
              <a:rPr lang="en-US" sz="2800" dirty="0" smtClean="0">
                <a:solidFill>
                  <a:srgbClr val="3494BA"/>
                </a:solidFill>
              </a:rPr>
              <a:t>47% paid</a:t>
            </a:r>
            <a:endParaRPr lang="en-US" sz="2800" dirty="0">
              <a:solidFill>
                <a:srgbClr val="3494BA"/>
              </a:solidFill>
            </a:endParaRPr>
          </a:p>
          <a:p>
            <a:pPr lvl="1">
              <a:buClr>
                <a:srgbClr val="3494BA"/>
              </a:buClr>
            </a:pPr>
            <a:r>
              <a:rPr lang="en-US" sz="2800" dirty="0" smtClean="0">
                <a:solidFill>
                  <a:srgbClr val="3494BA"/>
                </a:solidFill>
              </a:rPr>
              <a:t>$1,783,843.58 still </a:t>
            </a:r>
            <a:r>
              <a:rPr lang="en-US" sz="2800" dirty="0">
                <a:solidFill>
                  <a:srgbClr val="3494BA"/>
                </a:solidFill>
              </a:rPr>
              <a:t>to be paid</a:t>
            </a:r>
          </a:p>
          <a:p>
            <a:endParaRPr lang="en-US" dirty="0"/>
          </a:p>
        </p:txBody>
      </p:sp>
    </p:spTree>
    <p:extLst>
      <p:ext uri="{BB962C8B-B14F-4D97-AF65-F5344CB8AC3E}">
        <p14:creationId xmlns:p14="http://schemas.microsoft.com/office/powerpoint/2010/main" val="6426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445698"/>
            <a:ext cx="9875520" cy="1356360"/>
          </a:xfrm>
        </p:spPr>
        <p:txBody>
          <a:bodyPr/>
          <a:lstStyle/>
          <a:p>
            <a:pPr algn="ctr"/>
            <a:r>
              <a:rPr lang="en-US" dirty="0"/>
              <a:t>State Cost Share Projects Money</a:t>
            </a:r>
            <a:br>
              <a:rPr lang="en-US" dirty="0"/>
            </a:br>
            <a:r>
              <a:rPr lang="en-US" dirty="0"/>
              <a:t>FY </a:t>
            </a:r>
            <a:r>
              <a:rPr lang="en-US" dirty="0" smtClean="0"/>
              <a:t>20 </a:t>
            </a:r>
            <a:r>
              <a:rPr lang="en-US" dirty="0"/>
              <a:t>Funds</a:t>
            </a:r>
          </a:p>
        </p:txBody>
      </p:sp>
      <p:pic>
        <p:nvPicPr>
          <p:cNvPr id="4" name="Content Placeholder 3"/>
          <p:cNvPicPr>
            <a:picLocks noGrp="1" noChangeAspect="1"/>
          </p:cNvPicPr>
          <p:nvPr>
            <p:ph idx="1"/>
          </p:nvPr>
        </p:nvPicPr>
        <p:blipFill>
          <a:blip r:embed="rId3"/>
          <a:stretch>
            <a:fillRect/>
          </a:stretch>
        </p:blipFill>
        <p:spPr>
          <a:xfrm>
            <a:off x="1472860" y="1802058"/>
            <a:ext cx="8847485" cy="4570987"/>
          </a:xfrm>
          <a:prstGeom prst="rect">
            <a:avLst/>
          </a:prstGeom>
        </p:spPr>
      </p:pic>
    </p:spTree>
    <p:extLst>
      <p:ext uri="{BB962C8B-B14F-4D97-AF65-F5344CB8AC3E}">
        <p14:creationId xmlns:p14="http://schemas.microsoft.com/office/powerpoint/2010/main" val="92662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FY21 </a:t>
            </a:r>
            <a:r>
              <a:rPr lang="en-US" dirty="0"/>
              <a:t>Approved in </a:t>
            </a:r>
            <a:r>
              <a:rPr lang="en-US" dirty="0" smtClean="0"/>
              <a:t>February 2021</a:t>
            </a:r>
            <a:endParaRPr lang="en-US" dirty="0"/>
          </a:p>
        </p:txBody>
      </p:sp>
      <p:sp>
        <p:nvSpPr>
          <p:cNvPr id="3" name="Content Placeholder 2"/>
          <p:cNvSpPr>
            <a:spLocks noGrp="1"/>
          </p:cNvSpPr>
          <p:nvPr>
            <p:ph idx="1"/>
          </p:nvPr>
        </p:nvSpPr>
        <p:spPr/>
        <p:txBody>
          <a:bodyPr/>
          <a:lstStyle/>
          <a:p>
            <a:pPr lvl="0">
              <a:buClr>
                <a:srgbClr val="3494BA"/>
              </a:buClr>
            </a:pPr>
            <a:r>
              <a:rPr lang="en-US" sz="2800" dirty="0" smtClean="0">
                <a:solidFill>
                  <a:srgbClr val="3494BA"/>
                </a:solidFill>
              </a:rPr>
              <a:t>Requests from 1179 individuals </a:t>
            </a:r>
            <a:r>
              <a:rPr lang="en-US" sz="2800" dirty="0">
                <a:solidFill>
                  <a:srgbClr val="3494BA"/>
                </a:solidFill>
              </a:rPr>
              <a:t>and </a:t>
            </a:r>
            <a:r>
              <a:rPr lang="en-US" sz="2800" dirty="0" smtClean="0">
                <a:solidFill>
                  <a:srgbClr val="3494BA"/>
                </a:solidFill>
              </a:rPr>
              <a:t>$12,455,872.40</a:t>
            </a:r>
          </a:p>
          <a:p>
            <a:pPr lvl="0">
              <a:buClr>
                <a:srgbClr val="3494BA"/>
              </a:buClr>
            </a:pPr>
            <a:r>
              <a:rPr lang="en-US" sz="2800" dirty="0" smtClean="0">
                <a:solidFill>
                  <a:srgbClr val="3494BA"/>
                </a:solidFill>
              </a:rPr>
              <a:t>Approved 592 individuals </a:t>
            </a:r>
            <a:r>
              <a:rPr lang="en-US" sz="2800" dirty="0">
                <a:solidFill>
                  <a:srgbClr val="3494BA"/>
                </a:solidFill>
              </a:rPr>
              <a:t>and </a:t>
            </a:r>
            <a:r>
              <a:rPr lang="en-US" sz="2800" dirty="0" smtClean="0">
                <a:solidFill>
                  <a:srgbClr val="3494BA"/>
                </a:solidFill>
              </a:rPr>
              <a:t>$5,920,643.90</a:t>
            </a:r>
          </a:p>
          <a:p>
            <a:pPr lvl="0">
              <a:buClr>
                <a:srgbClr val="3494BA"/>
              </a:buClr>
            </a:pPr>
            <a:r>
              <a:rPr lang="en-US" sz="2800" dirty="0" smtClean="0">
                <a:solidFill>
                  <a:srgbClr val="3494BA"/>
                </a:solidFill>
              </a:rPr>
              <a:t>At 5 months</a:t>
            </a:r>
            <a:endParaRPr lang="en-US" sz="2800" dirty="0">
              <a:solidFill>
                <a:srgbClr val="3494BA"/>
              </a:solidFill>
            </a:endParaRPr>
          </a:p>
          <a:p>
            <a:pPr lvl="1">
              <a:buClr>
                <a:srgbClr val="3494BA"/>
              </a:buClr>
            </a:pPr>
            <a:r>
              <a:rPr lang="en-US" sz="2800" dirty="0" smtClean="0">
                <a:solidFill>
                  <a:srgbClr val="3494BA"/>
                </a:solidFill>
              </a:rPr>
              <a:t>2% canceled</a:t>
            </a:r>
            <a:endParaRPr lang="en-US" sz="2800" dirty="0">
              <a:solidFill>
                <a:srgbClr val="3494BA"/>
              </a:solidFill>
            </a:endParaRPr>
          </a:p>
          <a:p>
            <a:pPr lvl="1">
              <a:buClr>
                <a:srgbClr val="3494BA"/>
              </a:buClr>
            </a:pPr>
            <a:r>
              <a:rPr lang="en-US" sz="2800" dirty="0" smtClean="0">
                <a:solidFill>
                  <a:srgbClr val="3494BA"/>
                </a:solidFill>
              </a:rPr>
              <a:t>4% paid</a:t>
            </a:r>
            <a:endParaRPr lang="en-US" sz="2800" dirty="0">
              <a:solidFill>
                <a:srgbClr val="3494BA"/>
              </a:solidFill>
            </a:endParaRPr>
          </a:p>
          <a:p>
            <a:pPr lvl="1">
              <a:buClr>
                <a:srgbClr val="3494BA"/>
              </a:buClr>
            </a:pPr>
            <a:r>
              <a:rPr lang="en-US" sz="2800" dirty="0" smtClean="0">
                <a:solidFill>
                  <a:srgbClr val="3494BA"/>
                </a:solidFill>
              </a:rPr>
              <a:t>$5,609,772.10 </a:t>
            </a:r>
            <a:r>
              <a:rPr lang="en-US" sz="2800" dirty="0">
                <a:solidFill>
                  <a:srgbClr val="3494BA"/>
                </a:solidFill>
              </a:rPr>
              <a:t>still to be paid</a:t>
            </a:r>
          </a:p>
          <a:p>
            <a:endParaRPr lang="en-US" dirty="0"/>
          </a:p>
        </p:txBody>
      </p:sp>
    </p:spTree>
    <p:extLst>
      <p:ext uri="{BB962C8B-B14F-4D97-AF65-F5344CB8AC3E}">
        <p14:creationId xmlns:p14="http://schemas.microsoft.com/office/powerpoint/2010/main" val="1230172653"/>
      </p:ext>
    </p:extLst>
  </p:cSld>
  <p:clrMapOvr>
    <a:masterClrMapping/>
  </p:clrMapOvr>
</p:sld>
</file>

<file path=ppt/theme/theme1.xml><?xml version="1.0" encoding="utf-8"?>
<a:theme xmlns:a="http://schemas.openxmlformats.org/drawingml/2006/main" name="Basi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1665</TotalTime>
  <Words>645</Words>
  <Application>Microsoft Office PowerPoint</Application>
  <PresentationFormat>Widescreen</PresentationFormat>
  <Paragraphs>112</Paragraphs>
  <Slides>18</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Corbel</vt:lpstr>
      <vt:lpstr>Basis</vt:lpstr>
      <vt:lpstr>Tobacco Settlement Oversight</vt:lpstr>
      <vt:lpstr>FY21 Tobacco Settlement Allocation</vt:lpstr>
      <vt:lpstr>Direct Aid to Conservation Districts</vt:lpstr>
      <vt:lpstr>State Cost Share Summary</vt:lpstr>
      <vt:lpstr>FY19 Approved in July 2019</vt:lpstr>
      <vt:lpstr>State Cost Share Projects Money FY 19 Funds</vt:lpstr>
      <vt:lpstr>FY20 Approved in January 2020</vt:lpstr>
      <vt:lpstr>State Cost Share Projects Money FY 20 Funds</vt:lpstr>
      <vt:lpstr>FY21 Approved in February 2021</vt:lpstr>
      <vt:lpstr>State Cost Share Projects Money FY 21 Funds</vt:lpstr>
      <vt:lpstr>Total Applications Approved </vt:lpstr>
      <vt:lpstr>Total Dollars Approved</vt:lpstr>
      <vt:lpstr>Account balance</vt:lpstr>
      <vt:lpstr>Demonstration of Need</vt:lpstr>
      <vt:lpstr>Contact Information</vt:lpstr>
      <vt:lpstr>PowerPoint Presentation</vt:lpstr>
      <vt:lpstr>Why is it hard to give out money?</vt:lpstr>
      <vt:lpstr>PowerPoint Presentation</vt:lpstr>
    </vt:vector>
  </TitlesOfParts>
  <Company>Commonwealth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Settlement Oversight</dc:title>
  <dc:creator>Akers, Paulette (EEC)</dc:creator>
  <cp:lastModifiedBy>Spoonamore, Susan (LRC)</cp:lastModifiedBy>
  <cp:revision>93</cp:revision>
  <cp:lastPrinted>2018-12-04T21:06:31Z</cp:lastPrinted>
  <dcterms:created xsi:type="dcterms:W3CDTF">2018-11-30T20:22:37Z</dcterms:created>
  <dcterms:modified xsi:type="dcterms:W3CDTF">2021-08-11T17:09:57Z</dcterms:modified>
</cp:coreProperties>
</file>