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07" r:id="rId2"/>
    <p:sldId id="308" r:id="rId3"/>
    <p:sldId id="309" r:id="rId4"/>
    <p:sldId id="310" r:id="rId5"/>
    <p:sldId id="311" r:id="rId6"/>
    <p:sldId id="312" r:id="rId7"/>
    <p:sldId id="313" r:id="rId8"/>
    <p:sldId id="314" r:id="rId9"/>
    <p:sldId id="315" r:id="rId10"/>
    <p:sldId id="316" r:id="rId11"/>
    <p:sldId id="317" r:id="rId12"/>
    <p:sldId id="319" r:id="rId13"/>
    <p:sldId id="320" r:id="rId14"/>
    <p:sldId id="321" r:id="rId15"/>
    <p:sldId id="323"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4B79"/>
    <a:srgbClr val="2784C5"/>
    <a:srgbClr val="6E06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4629" autoAdjust="0"/>
  </p:normalViewPr>
  <p:slideViewPr>
    <p:cSldViewPr>
      <p:cViewPr varScale="1">
        <p:scale>
          <a:sx n="79" d="100"/>
          <a:sy n="79" d="100"/>
        </p:scale>
        <p:origin x="612"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7363"/>
          </a:xfrm>
          <a:prstGeom prst="rect">
            <a:avLst/>
          </a:prstGeom>
        </p:spPr>
        <p:txBody>
          <a:bodyPr vert="horz" lIns="91566" tIns="45783" rIns="91566" bIns="45783" rtlCol="0"/>
          <a:lstStyle>
            <a:lvl1pPr algn="l">
              <a:defRPr sz="1200"/>
            </a:lvl1pPr>
          </a:lstStyle>
          <a:p>
            <a:endParaRPr lang="en-US"/>
          </a:p>
        </p:txBody>
      </p:sp>
      <p:sp>
        <p:nvSpPr>
          <p:cNvPr id="3" name="Date Placeholder 2"/>
          <p:cNvSpPr>
            <a:spLocks noGrp="1"/>
          </p:cNvSpPr>
          <p:nvPr>
            <p:ph type="dt" sz="quarter" idx="1"/>
          </p:nvPr>
        </p:nvSpPr>
        <p:spPr>
          <a:xfrm>
            <a:off x="3977532" y="1"/>
            <a:ext cx="3043979" cy="467363"/>
          </a:xfrm>
          <a:prstGeom prst="rect">
            <a:avLst/>
          </a:prstGeom>
        </p:spPr>
        <p:txBody>
          <a:bodyPr vert="horz" lIns="91566" tIns="45783" rIns="91566" bIns="45783" rtlCol="0"/>
          <a:lstStyle>
            <a:lvl1pPr algn="r">
              <a:defRPr sz="1200"/>
            </a:lvl1pPr>
          </a:lstStyle>
          <a:p>
            <a:fld id="{5292CD85-8DA1-4709-8957-357CEEF656DB}" type="datetimeFigureOut">
              <a:rPr lang="en-US" smtClean="0"/>
              <a:t>11/8/2021</a:t>
            </a:fld>
            <a:endParaRPr lang="en-US"/>
          </a:p>
        </p:txBody>
      </p:sp>
      <p:sp>
        <p:nvSpPr>
          <p:cNvPr id="4" name="Footer Placeholder 3"/>
          <p:cNvSpPr>
            <a:spLocks noGrp="1"/>
          </p:cNvSpPr>
          <p:nvPr>
            <p:ph type="ftr" sz="quarter" idx="2"/>
          </p:nvPr>
        </p:nvSpPr>
        <p:spPr>
          <a:xfrm>
            <a:off x="2" y="8841739"/>
            <a:ext cx="3043979" cy="467363"/>
          </a:xfrm>
          <a:prstGeom prst="rect">
            <a:avLst/>
          </a:prstGeom>
        </p:spPr>
        <p:txBody>
          <a:bodyPr vert="horz" lIns="91566" tIns="45783" rIns="91566" bIns="45783"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9"/>
            <a:ext cx="3043979" cy="467363"/>
          </a:xfrm>
          <a:prstGeom prst="rect">
            <a:avLst/>
          </a:prstGeom>
        </p:spPr>
        <p:txBody>
          <a:bodyPr vert="horz" lIns="91566" tIns="45783" rIns="91566" bIns="45783" rtlCol="0" anchor="b"/>
          <a:lstStyle>
            <a:lvl1pPr algn="r">
              <a:defRPr sz="1200"/>
            </a:lvl1pPr>
          </a:lstStyle>
          <a:p>
            <a:fld id="{6CDF7BAE-CC0C-4AD0-92E1-22319721CF12}" type="slidenum">
              <a:rPr lang="en-US" smtClean="0"/>
              <a:t>‹#›</a:t>
            </a:fld>
            <a:endParaRPr lang="en-US"/>
          </a:p>
        </p:txBody>
      </p:sp>
    </p:spTree>
    <p:extLst>
      <p:ext uri="{BB962C8B-B14F-4D97-AF65-F5344CB8AC3E}">
        <p14:creationId xmlns:p14="http://schemas.microsoft.com/office/powerpoint/2010/main" val="1648416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292" tIns="46646" rIns="93292" bIns="46646"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292" tIns="46646" rIns="93292" bIns="46646" rtlCol="0"/>
          <a:lstStyle>
            <a:lvl1pPr algn="r">
              <a:defRPr sz="1200"/>
            </a:lvl1pPr>
          </a:lstStyle>
          <a:p>
            <a:fld id="{B4B823EE-1623-4115-99B9-B785374AECF6}" type="datetimeFigureOut">
              <a:rPr lang="en-US" smtClean="0"/>
              <a:t>11/8/2021</a:t>
            </a:fld>
            <a:endParaRPr lang="en-US" dirty="0"/>
          </a:p>
        </p:txBody>
      </p:sp>
      <p:sp>
        <p:nvSpPr>
          <p:cNvPr id="4" name="Slide Image Placeholder 3"/>
          <p:cNvSpPr>
            <a:spLocks noGrp="1" noRot="1" noChangeAspect="1"/>
          </p:cNvSpPr>
          <p:nvPr>
            <p:ph type="sldImg" idx="2"/>
          </p:nvPr>
        </p:nvSpPr>
        <p:spPr>
          <a:xfrm>
            <a:off x="1184275" y="698500"/>
            <a:ext cx="4654550" cy="3492500"/>
          </a:xfrm>
          <a:prstGeom prst="rect">
            <a:avLst/>
          </a:prstGeom>
          <a:noFill/>
          <a:ln w="12700">
            <a:solidFill>
              <a:prstClr val="black"/>
            </a:solidFill>
          </a:ln>
        </p:spPr>
        <p:txBody>
          <a:bodyPr vert="horz" lIns="93292" tIns="46646" rIns="93292" bIns="46646"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292" tIns="46646" rIns="93292" bIns="466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292" tIns="46646" rIns="93292" bIns="466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292" tIns="46646" rIns="93292" bIns="46646" rtlCol="0" anchor="b"/>
          <a:lstStyle>
            <a:lvl1pPr algn="r">
              <a:defRPr sz="1200"/>
            </a:lvl1pPr>
          </a:lstStyle>
          <a:p>
            <a:fld id="{CCF99E1E-5533-47FF-A679-997EB01C2C0A}" type="slidenum">
              <a:rPr lang="en-US" smtClean="0"/>
              <a:t>‹#›</a:t>
            </a:fld>
            <a:endParaRPr lang="en-US" dirty="0"/>
          </a:p>
        </p:txBody>
      </p:sp>
    </p:spTree>
    <p:extLst>
      <p:ext uri="{BB962C8B-B14F-4D97-AF65-F5344CB8AC3E}">
        <p14:creationId xmlns:p14="http://schemas.microsoft.com/office/powerpoint/2010/main" val="769515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F94C31-D3CB-48EA-AE5D-3ABFD533EED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688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C855B5-A15C-4033-BB8D-4F884E5B6ABA}" type="slidenum">
              <a:rPr lang="en-US" smtClean="0"/>
              <a:t>2</a:t>
            </a:fld>
            <a:endParaRPr lang="en-US"/>
          </a:p>
        </p:txBody>
      </p:sp>
    </p:spTree>
    <p:extLst>
      <p:ext uri="{BB962C8B-B14F-4D97-AF65-F5344CB8AC3E}">
        <p14:creationId xmlns:p14="http://schemas.microsoft.com/office/powerpoint/2010/main" val="1453731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BC855B5-A15C-4033-BB8D-4F884E5B6ABA}" type="slidenum">
              <a:rPr lang="en-US" smtClean="0"/>
              <a:t>6</a:t>
            </a:fld>
            <a:endParaRPr lang="en-US"/>
          </a:p>
        </p:txBody>
      </p:sp>
    </p:spTree>
    <p:extLst>
      <p:ext uri="{BB962C8B-B14F-4D97-AF65-F5344CB8AC3E}">
        <p14:creationId xmlns:p14="http://schemas.microsoft.com/office/powerpoint/2010/main" val="3609795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6F3408-3A85-4BE3-9557-83262BC8590B}" type="slidenum">
              <a:rPr lang="en-US" smtClean="0"/>
              <a:pPr/>
              <a:t>8</a:t>
            </a:fld>
            <a:endParaRPr lang="en-US" dirty="0"/>
          </a:p>
        </p:txBody>
      </p:sp>
    </p:spTree>
    <p:extLst>
      <p:ext uri="{BB962C8B-B14F-4D97-AF65-F5344CB8AC3E}">
        <p14:creationId xmlns:p14="http://schemas.microsoft.com/office/powerpoint/2010/main" val="397808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715CA2-1010-4D62-B76A-13944E30DDA1}" type="slidenum">
              <a:rPr lang="en-US" smtClean="0"/>
              <a:t>12</a:t>
            </a:fld>
            <a:endParaRPr lang="en-US"/>
          </a:p>
        </p:txBody>
      </p:sp>
    </p:spTree>
    <p:extLst>
      <p:ext uri="{BB962C8B-B14F-4D97-AF65-F5344CB8AC3E}">
        <p14:creationId xmlns:p14="http://schemas.microsoft.com/office/powerpoint/2010/main" val="1785861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AAC660-59EA-41E6-AC3B-2B4FEC4A6D3F}" type="slidenum">
              <a:rPr lang="en-US" smtClean="0"/>
              <a:t>13</a:t>
            </a:fld>
            <a:endParaRPr lang="en-US"/>
          </a:p>
        </p:txBody>
      </p:sp>
    </p:spTree>
    <p:extLst>
      <p:ext uri="{BB962C8B-B14F-4D97-AF65-F5344CB8AC3E}">
        <p14:creationId xmlns:p14="http://schemas.microsoft.com/office/powerpoint/2010/main" val="1964822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237" rtl="0" eaLnBrk="1" fontAlgn="auto" latinLnBrk="0" hangingPunct="1">
              <a:lnSpc>
                <a:spcPct val="100000"/>
              </a:lnSpc>
              <a:spcBef>
                <a:spcPts val="0"/>
              </a:spcBef>
              <a:spcAft>
                <a:spcPts val="0"/>
              </a:spcAft>
              <a:buClrTx/>
              <a:buSzTx/>
              <a:buFontTx/>
              <a:buNone/>
              <a:tabLst/>
              <a:defRPr/>
            </a:pPr>
            <a:fld id="{93711AC9-5891-4ACF-8D2D-62B15FE07609}"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3237"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896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304800" y="6400800"/>
            <a:ext cx="2133600" cy="365125"/>
          </a:xfrm>
          <a:prstGeom prst="rect">
            <a:avLst/>
          </a:prstGeom>
        </p:spPr>
        <p:txBody>
          <a:bodyPr/>
          <a:lstStyle>
            <a:lvl1pPr>
              <a:defRPr>
                <a:solidFill>
                  <a:schemeClr val="bg1"/>
                </a:solidFill>
              </a:defRPr>
            </a:lvl1pPr>
          </a:lstStyle>
          <a:p>
            <a:fld id="{413B8C1A-B3FA-4E19-85F6-8AA27377C971}" type="slidenum">
              <a:rPr lang="en-US" smtClean="0"/>
              <a:pPr/>
              <a:t>‹#›</a:t>
            </a:fld>
            <a:endParaRPr lang="en-US" dirty="0"/>
          </a:p>
        </p:txBody>
      </p:sp>
    </p:spTree>
    <p:extLst>
      <p:ext uri="{BB962C8B-B14F-4D97-AF65-F5344CB8AC3E}">
        <p14:creationId xmlns:p14="http://schemas.microsoft.com/office/powerpoint/2010/main" val="3990959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622292-52FC-440D-AF69-9B3D08132A23}" type="datetime1">
              <a:rPr lang="en-US" smtClean="0"/>
              <a:t>11/8/2021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97381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2465C8-E09E-4549-8CA9-ADE0F54FAD08}" type="datetime1">
              <a:rPr lang="en-US" smtClean="0"/>
              <a:t>11/8/2021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3940393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7"/>
          <p:cNvSpPr>
            <a:spLocks noGrp="1"/>
          </p:cNvSpPr>
          <p:nvPr>
            <p:ph type="sldNum" sz="quarter" idx="4"/>
          </p:nvPr>
        </p:nvSpPr>
        <p:spPr>
          <a:xfrm>
            <a:off x="370113" y="6477000"/>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2950864082"/>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ption 1">
    <p:spTree>
      <p:nvGrpSpPr>
        <p:cNvPr id="1" name=""/>
        <p:cNvGrpSpPr/>
        <p:nvPr/>
      </p:nvGrpSpPr>
      <p:grpSpPr>
        <a:xfrm>
          <a:off x="0" y="0"/>
          <a:ext cx="0" cy="0"/>
          <a:chOff x="0" y="0"/>
          <a:chExt cx="0" cy="0"/>
        </a:xfrm>
      </p:grpSpPr>
      <p:sp>
        <p:nvSpPr>
          <p:cNvPr id="18" name="Rectangle 17"/>
          <p:cNvSpPr/>
          <p:nvPr userDrawn="1"/>
        </p:nvSpPr>
        <p:spPr>
          <a:xfrm>
            <a:off x="0" y="1"/>
            <a:ext cx="9143999"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628650" y="976394"/>
            <a:ext cx="7886700" cy="1896149"/>
          </a:xfrm>
          <a:noFill/>
        </p:spPr>
        <p:txBody>
          <a:bodyPr anchor="b">
            <a:normAutofit/>
          </a:bodyPr>
          <a:lstStyle>
            <a:lvl1pPr algn="ctr">
              <a:defRPr sz="3300" b="1">
                <a:solidFill>
                  <a:schemeClr val="bg1"/>
                </a:solidFill>
                <a:latin typeface="+mn-lt"/>
              </a:defRPr>
            </a:lvl1pPr>
          </a:lstStyle>
          <a:p>
            <a:r>
              <a:rPr lang="en-US" dirty="0" smtClean="0"/>
              <a:t>Click to edit presentation title</a:t>
            </a:r>
            <a:endParaRPr lang="en-US" dirty="0"/>
          </a:p>
        </p:txBody>
      </p:sp>
      <p:sp>
        <p:nvSpPr>
          <p:cNvPr id="3" name="Subtitle 2"/>
          <p:cNvSpPr>
            <a:spLocks noGrp="1"/>
          </p:cNvSpPr>
          <p:nvPr>
            <p:ph type="subTitle" idx="1" hasCustomPrompt="1"/>
          </p:nvPr>
        </p:nvSpPr>
        <p:spPr bwMode="invGray">
          <a:xfrm>
            <a:off x="628650" y="2910456"/>
            <a:ext cx="7886700" cy="576664"/>
          </a:xfrm>
        </p:spPr>
        <p:txBody>
          <a:bodyPr>
            <a:normAutofit/>
          </a:bodyPr>
          <a:lstStyle>
            <a:lvl1pPr marL="0" indent="0" algn="ctr">
              <a:buNone/>
              <a:defRPr sz="255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presenter</a:t>
            </a:r>
            <a:endParaRPr lang="en-US" dirty="0"/>
          </a:p>
        </p:txBody>
      </p:sp>
      <p:sp>
        <p:nvSpPr>
          <p:cNvPr id="8" name="Subtitle 2"/>
          <p:cNvSpPr txBox="1">
            <a:spLocks/>
          </p:cNvSpPr>
          <p:nvPr userDrawn="1"/>
        </p:nvSpPr>
        <p:spPr>
          <a:xfrm>
            <a:off x="1509298" y="5676148"/>
            <a:ext cx="6125405" cy="77540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200" i="1" dirty="0" smtClean="0"/>
          </a:p>
        </p:txBody>
      </p:sp>
      <p:sp>
        <p:nvSpPr>
          <p:cNvPr id="17" name="Text Placeholder 16"/>
          <p:cNvSpPr>
            <a:spLocks noGrp="1"/>
          </p:cNvSpPr>
          <p:nvPr>
            <p:ph type="body" sz="quarter" idx="10" hasCustomPrompt="1"/>
          </p:nvPr>
        </p:nvSpPr>
        <p:spPr>
          <a:xfrm>
            <a:off x="628650" y="3627140"/>
            <a:ext cx="7886700" cy="573088"/>
          </a:xfrm>
        </p:spPr>
        <p:txBody>
          <a:bodyPr anchor="ctr">
            <a:normAutofit/>
          </a:bodyPr>
          <a:lstStyle>
            <a:lvl1pPr marL="0" indent="0" algn="ctr">
              <a:buNone/>
              <a:defRPr sz="1650" b="1"/>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smtClean="0"/>
              <a:t>Click to edit date</a:t>
            </a:r>
            <a:endParaRPr lang="en-US" dirty="0"/>
          </a:p>
        </p:txBody>
      </p:sp>
      <p:grpSp>
        <p:nvGrpSpPr>
          <p:cNvPr id="12" name="Group 11"/>
          <p:cNvGrpSpPr/>
          <p:nvPr userDrawn="1"/>
        </p:nvGrpSpPr>
        <p:grpSpPr>
          <a:xfrm>
            <a:off x="-2" y="6470423"/>
            <a:ext cx="9141363"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6759" y="4562857"/>
            <a:ext cx="1570482" cy="1127735"/>
          </a:xfrm>
          <a:prstGeom prst="rect">
            <a:avLst/>
          </a:prstGeom>
        </p:spPr>
      </p:pic>
    </p:spTree>
    <p:extLst>
      <p:ext uri="{BB962C8B-B14F-4D97-AF65-F5344CB8AC3E}">
        <p14:creationId xmlns:p14="http://schemas.microsoft.com/office/powerpoint/2010/main" val="53743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304800" y="6400800"/>
            <a:ext cx="2133600" cy="365125"/>
          </a:xfrm>
          <a:prstGeom prst="rect">
            <a:avLst/>
          </a:prstGeom>
        </p:spPr>
        <p:txBody>
          <a:bodyPr/>
          <a:lstStyle>
            <a:lvl1pPr>
              <a:defRPr>
                <a:solidFill>
                  <a:schemeClr val="bg1"/>
                </a:solidFill>
              </a:defRPr>
            </a:lvl1pPr>
          </a:lstStyle>
          <a:p>
            <a:fld id="{413B8C1A-B3FA-4E19-85F6-8AA27377C971}" type="slidenum">
              <a:rPr lang="en-US" smtClean="0"/>
              <a:pPr/>
              <a:t>‹#›</a:t>
            </a:fld>
            <a:endParaRPr lang="en-US" dirty="0"/>
          </a:p>
        </p:txBody>
      </p:sp>
    </p:spTree>
    <p:extLst>
      <p:ext uri="{BB962C8B-B14F-4D97-AF65-F5344CB8AC3E}">
        <p14:creationId xmlns:p14="http://schemas.microsoft.com/office/powerpoint/2010/main" val="37411504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D78F34-073B-4CAC-ABDD-EB690BDE124F}" type="datetime1">
              <a:rPr lang="en-US" smtClean="0"/>
              <a:t>11/8/2021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7467124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E34CFDE-760B-43D0-BC73-672D565F93D0}" type="datetime1">
              <a:rPr lang="en-US" smtClean="0"/>
              <a:t>11/8/2021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20257582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2E4BFAA-4172-472F-8222-38B6065A1D08}" type="datetime1">
              <a:rPr lang="en-US" smtClean="0"/>
              <a:t>11/8/2021</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264082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6278FFD-3FE2-41CC-8500-0F5961B59824}" type="datetime1">
              <a:rPr lang="en-US" smtClean="0"/>
              <a:t>11/8/2021</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02013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802589B-6F27-452D-84D9-C0DE3F9B6A56}" type="datetime1">
              <a:rPr lang="en-US" smtClean="0"/>
              <a:t>11/8/2021</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26595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008827-677F-4E36-854C-EBD24B909715}" type="datetime1">
              <a:rPr lang="en-US" smtClean="0"/>
              <a:t>11/8/2021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46945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6E594D3-EF4F-4AF9-B158-0C809C9BA522}" type="datetime1">
              <a:rPr lang="en-US" smtClean="0"/>
              <a:t>11/8/2021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13B8C1A-B3FA-4E19-85F6-8AA27377C971}" type="slidenum">
              <a:rPr lang="en-US" smtClean="0"/>
              <a:t>‹#›</a:t>
            </a:fld>
            <a:endParaRPr lang="en-US" dirty="0"/>
          </a:p>
        </p:txBody>
      </p:sp>
    </p:spTree>
    <p:extLst>
      <p:ext uri="{BB962C8B-B14F-4D97-AF65-F5344CB8AC3E}">
        <p14:creationId xmlns:p14="http://schemas.microsoft.com/office/powerpoint/2010/main" val="988603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04800"/>
          </a:xfrm>
          <a:prstGeom prst="rect">
            <a:avLst/>
          </a:prstGeom>
          <a:solidFill>
            <a:srgbClr val="278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6248400"/>
            <a:ext cx="9144000" cy="609600"/>
          </a:xfrm>
          <a:prstGeom prst="rect">
            <a:avLst/>
          </a:prstGeom>
          <a:solidFill>
            <a:srgbClr val="2784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4"/>
          </p:nvPr>
        </p:nvSpPr>
        <p:spPr>
          <a:xfrm>
            <a:off x="304800" y="6400800"/>
            <a:ext cx="2133600" cy="365125"/>
          </a:xfrm>
          <a:prstGeom prst="rect">
            <a:avLst/>
          </a:prstGeom>
        </p:spPr>
        <p:txBody>
          <a:bodyPr/>
          <a:lstStyle>
            <a:lvl1pPr>
              <a:defRPr>
                <a:solidFill>
                  <a:schemeClr val="bg1"/>
                </a:solidFill>
              </a:defRPr>
            </a:lvl1pPr>
          </a:lstStyle>
          <a:p>
            <a:fld id="{413B8C1A-B3FA-4E19-85F6-8AA27377C971}" type="slidenum">
              <a:rPr lang="en-US" smtClean="0"/>
              <a:pPr/>
              <a:t>‹#›</a:t>
            </a:fld>
            <a:endParaRPr lang="en-US" dirty="0"/>
          </a:p>
        </p:txBody>
      </p:sp>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305800" y="6300724"/>
            <a:ext cx="685800" cy="470927"/>
          </a:xfrm>
          <a:prstGeom prst="rect">
            <a:avLst/>
          </a:prstGeom>
        </p:spPr>
      </p:pic>
    </p:spTree>
    <p:extLst>
      <p:ext uri="{BB962C8B-B14F-4D97-AF65-F5344CB8AC3E}">
        <p14:creationId xmlns:p14="http://schemas.microsoft.com/office/powerpoint/2010/main" val="6377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elli.rodman@ky.gov" TargetMode="External"/><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3581400"/>
            <a:ext cx="5486400" cy="1477328"/>
          </a:xfrm>
          <a:prstGeom prst="rect">
            <a:avLst/>
          </a:prstGeom>
          <a:noFill/>
        </p:spPr>
        <p:txBody>
          <a:bodyPr wrap="square" rtlCol="0">
            <a:spAutoFit/>
          </a:bodyPr>
          <a:lstStyle/>
          <a:p>
            <a:pPr algn="ctr" defTabSz="685800">
              <a:defRPr/>
            </a:pPr>
            <a:r>
              <a:rPr lang="en-US" b="1" dirty="0">
                <a:solidFill>
                  <a:srgbClr val="074B79"/>
                </a:solidFill>
                <a:latin typeface="Arial" panose="020B0604020202020204" pitchFamily="34" charset="0"/>
                <a:cs typeface="Arial" panose="020B0604020202020204" pitchFamily="34" charset="0"/>
              </a:rPr>
              <a:t>Department for Community Based Services</a:t>
            </a:r>
          </a:p>
          <a:p>
            <a:pPr algn="ctr" defTabSz="685800">
              <a:defRPr/>
            </a:pPr>
            <a:r>
              <a:rPr lang="en-US" b="1" dirty="0">
                <a:solidFill>
                  <a:srgbClr val="074B79"/>
                </a:solidFill>
                <a:latin typeface="Arial" panose="020B0604020202020204" pitchFamily="34" charset="0"/>
                <a:cs typeface="Arial" panose="020B0604020202020204" pitchFamily="34" charset="0"/>
              </a:rPr>
              <a:t>FY21 Child Care Allotment: $9,750,000</a:t>
            </a:r>
          </a:p>
          <a:p>
            <a:pPr algn="ctr" defTabSz="685800">
              <a:defRPr/>
            </a:pPr>
            <a:endParaRPr lang="en-US" b="1" dirty="0">
              <a:solidFill>
                <a:srgbClr val="074B79"/>
              </a:solidFill>
              <a:latin typeface="Arial" panose="020B0604020202020204" pitchFamily="34" charset="0"/>
              <a:cs typeface="Arial" panose="020B0604020202020204" pitchFamily="34" charset="0"/>
            </a:endParaRPr>
          </a:p>
          <a:p>
            <a:pPr algn="ctr" defTabSz="685800">
              <a:defRPr/>
            </a:pPr>
            <a:r>
              <a:rPr lang="en-US" b="1" dirty="0">
                <a:solidFill>
                  <a:srgbClr val="074B79"/>
                </a:solidFill>
                <a:latin typeface="Arial" panose="020B0604020202020204" pitchFamily="34" charset="0"/>
                <a:cs typeface="Arial" panose="020B0604020202020204" pitchFamily="34" charset="0"/>
              </a:rPr>
              <a:t>Dr. Sarah Vanover</a:t>
            </a:r>
          </a:p>
          <a:p>
            <a:pPr algn="ctr" defTabSz="685800">
              <a:defRPr/>
            </a:pPr>
            <a:r>
              <a:rPr lang="en-US" b="1" dirty="0">
                <a:solidFill>
                  <a:srgbClr val="074B79"/>
                </a:solidFill>
                <a:latin typeface="Arial" panose="020B0604020202020204" pitchFamily="34" charset="0"/>
                <a:cs typeface="Arial" panose="020B0604020202020204" pitchFamily="34" charset="0"/>
              </a:rPr>
              <a:t>Director, DCBS Division of Child Care</a:t>
            </a:r>
          </a:p>
        </p:txBody>
      </p:sp>
      <p:sp>
        <p:nvSpPr>
          <p:cNvPr id="3" name="Slide Number Placeholder 2"/>
          <p:cNvSpPr>
            <a:spLocks noGrp="1"/>
          </p:cNvSpPr>
          <p:nvPr>
            <p:ph type="sldNum" sz="quarter" idx="12"/>
          </p:nvPr>
        </p:nvSpPr>
        <p:spPr/>
        <p:txBody>
          <a:bodyPr/>
          <a:lstStyle/>
          <a:p>
            <a:fld id="{77B96B9B-B160-4202-9BBA-1A3F6F8C4839}" type="slidenum">
              <a:rPr lang="en-US" smtClean="0"/>
              <a:pPr/>
              <a:t>1</a:t>
            </a:fld>
            <a:endParaRPr lang="en-US" dirty="0"/>
          </a:p>
        </p:txBody>
      </p:sp>
      <p:pic>
        <p:nvPicPr>
          <p:cNvPr id="6"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7550" y="1064175"/>
            <a:ext cx="4400550" cy="1860946"/>
          </a:xfrm>
          <a:prstGeom prst="rect">
            <a:avLst/>
          </a:prstGeom>
        </p:spPr>
      </p:pic>
    </p:spTree>
    <p:extLst>
      <p:ext uri="{BB962C8B-B14F-4D97-AF65-F5344CB8AC3E}">
        <p14:creationId xmlns:p14="http://schemas.microsoft.com/office/powerpoint/2010/main" val="3926159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for Public Health</a:t>
            </a:r>
            <a:endParaRPr lang="en-US" dirty="0"/>
          </a:p>
        </p:txBody>
      </p:sp>
      <p:sp>
        <p:nvSpPr>
          <p:cNvPr id="3" name="Subtitle 2"/>
          <p:cNvSpPr>
            <a:spLocks noGrp="1"/>
          </p:cNvSpPr>
          <p:nvPr>
            <p:ph type="subTitle" idx="1"/>
          </p:nvPr>
        </p:nvSpPr>
        <p:spPr/>
        <p:txBody>
          <a:bodyPr/>
          <a:lstStyle/>
          <a:p>
            <a:r>
              <a:rPr lang="en-US" dirty="0" smtClean="0"/>
              <a:t>Early Childhood Programs Supported with MSA Funds</a:t>
            </a:r>
            <a:endParaRPr lang="en-US" dirty="0"/>
          </a:p>
        </p:txBody>
      </p:sp>
      <p:sp>
        <p:nvSpPr>
          <p:cNvPr id="4" name="Text Placeholder 3"/>
          <p:cNvSpPr>
            <a:spLocks noGrp="1"/>
          </p:cNvSpPr>
          <p:nvPr>
            <p:ph type="body" sz="quarter" idx="10"/>
          </p:nvPr>
        </p:nvSpPr>
        <p:spPr/>
        <p:txBody>
          <a:bodyPr/>
          <a:lstStyle/>
          <a:p>
            <a:r>
              <a:rPr lang="en-US" dirty="0" smtClean="0"/>
              <a:t>FY22</a:t>
            </a:r>
            <a:endParaRPr lang="en-US" dirty="0"/>
          </a:p>
        </p:txBody>
      </p:sp>
      <p:sp>
        <p:nvSpPr>
          <p:cNvPr id="5" name="TextBox 4"/>
          <p:cNvSpPr txBox="1"/>
          <p:nvPr/>
        </p:nvSpPr>
        <p:spPr>
          <a:xfrm>
            <a:off x="152400" y="5600700"/>
            <a:ext cx="4038600" cy="523220"/>
          </a:xfrm>
          <a:prstGeom prst="rect">
            <a:avLst/>
          </a:prstGeom>
          <a:noFill/>
        </p:spPr>
        <p:txBody>
          <a:bodyPr wrap="square" rtlCol="0">
            <a:spAutoFit/>
          </a:bodyPr>
          <a:lstStyle/>
          <a:p>
            <a:pPr algn="ctr"/>
            <a:r>
              <a:rPr lang="en-US" sz="1400" dirty="0">
                <a:solidFill>
                  <a:srgbClr val="14386C"/>
                </a:solidFill>
                <a:latin typeface="Arial" panose="020B0604020202020204" pitchFamily="34" charset="0"/>
                <a:cs typeface="Arial" panose="020B0604020202020204" pitchFamily="34" charset="0"/>
              </a:rPr>
              <a:t>Elizabeth Goode</a:t>
            </a:r>
          </a:p>
          <a:p>
            <a:pPr algn="ctr"/>
            <a:r>
              <a:rPr lang="en-US" sz="1400" dirty="0">
                <a:solidFill>
                  <a:srgbClr val="14386C"/>
                </a:solidFill>
                <a:latin typeface="Arial" panose="020B0604020202020204" pitchFamily="34" charset="0"/>
                <a:cs typeface="Arial" panose="020B0604020202020204" pitchFamily="34" charset="0"/>
              </a:rPr>
              <a:t>Division of Prevention and Quality </a:t>
            </a:r>
            <a:r>
              <a:rPr lang="en-US" sz="1400" dirty="0" smtClean="0">
                <a:solidFill>
                  <a:srgbClr val="14386C"/>
                </a:solidFill>
                <a:latin typeface="Arial" panose="020B0604020202020204" pitchFamily="34" charset="0"/>
                <a:cs typeface="Arial" panose="020B0604020202020204" pitchFamily="34" charset="0"/>
              </a:rPr>
              <a:t>Improvement</a:t>
            </a:r>
            <a:endParaRPr lang="en-US" sz="1400" dirty="0">
              <a:solidFill>
                <a:srgbClr val="14386C"/>
              </a:solidFill>
              <a:latin typeface="Arial" panose="020B0604020202020204" pitchFamily="34" charset="0"/>
              <a:cs typeface="Arial" panose="020B0604020202020204" pitchFamily="34" charset="0"/>
            </a:endParaRPr>
          </a:p>
        </p:txBody>
      </p:sp>
      <p:sp>
        <p:nvSpPr>
          <p:cNvPr id="6" name="TextBox 5"/>
          <p:cNvSpPr txBox="1"/>
          <p:nvPr/>
        </p:nvSpPr>
        <p:spPr>
          <a:xfrm>
            <a:off x="5410200" y="5588000"/>
            <a:ext cx="3219450" cy="938719"/>
          </a:xfrm>
          <a:prstGeom prst="rect">
            <a:avLst/>
          </a:prstGeom>
          <a:noFill/>
        </p:spPr>
        <p:txBody>
          <a:bodyPr wrap="square" rtlCol="0">
            <a:spAutoFit/>
          </a:bodyPr>
          <a:lstStyle/>
          <a:p>
            <a:pPr algn="ctr"/>
            <a:r>
              <a:rPr lang="en-US" sz="1400" dirty="0">
                <a:solidFill>
                  <a:srgbClr val="14386C"/>
                </a:solidFill>
                <a:latin typeface="Arial" panose="020B0604020202020204" pitchFamily="34" charset="0"/>
                <a:cs typeface="Arial" panose="020B0604020202020204" pitchFamily="34" charset="0"/>
              </a:rPr>
              <a:t>Paula Goff</a:t>
            </a:r>
          </a:p>
          <a:p>
            <a:pPr algn="ctr"/>
            <a:r>
              <a:rPr lang="en-US" sz="1400" dirty="0">
                <a:solidFill>
                  <a:srgbClr val="14386C"/>
                </a:solidFill>
                <a:latin typeface="Arial" panose="020B0604020202020204" pitchFamily="34" charset="0"/>
                <a:cs typeface="Arial" panose="020B0604020202020204" pitchFamily="34" charset="0"/>
              </a:rPr>
              <a:t>Division of Maternal and Child Health</a:t>
            </a:r>
          </a:p>
          <a:p>
            <a:pPr algn="ctr"/>
            <a:endParaRPr lang="en-US" sz="1350" dirty="0"/>
          </a:p>
          <a:p>
            <a:pPr algn="ctr"/>
            <a:endParaRPr lang="en-US" sz="1350" dirty="0"/>
          </a:p>
        </p:txBody>
      </p:sp>
    </p:spTree>
    <p:extLst>
      <p:ext uri="{BB962C8B-B14F-4D97-AF65-F5344CB8AC3E}">
        <p14:creationId xmlns:p14="http://schemas.microsoft.com/office/powerpoint/2010/main" val="61600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pPr algn="ctr"/>
            <a:r>
              <a:rPr lang="en-US" sz="3200" dirty="0">
                <a:solidFill>
                  <a:srgbClr val="074B79"/>
                </a:solidFill>
                <a:latin typeface="Arial" panose="020B0604020202020204" pitchFamily="34" charset="0"/>
                <a:cs typeface="Arial" panose="020B0604020202020204" pitchFamily="34" charset="0"/>
              </a:rPr>
              <a:t>Dental Fluoride Varnish Provision</a:t>
            </a:r>
            <a:r>
              <a:rPr lang="en-US" sz="2700" dirty="0">
                <a:solidFill>
                  <a:srgbClr val="074B79"/>
                </a:solidFill>
                <a:latin typeface="Arial" panose="020B0604020202020204" pitchFamily="34" charset="0"/>
                <a:cs typeface="Arial" panose="020B0604020202020204" pitchFamily="34" charset="0"/>
              </a:rPr>
              <a:t/>
            </a:r>
            <a:br>
              <a:rPr lang="en-US" sz="2700" dirty="0">
                <a:solidFill>
                  <a:srgbClr val="074B79"/>
                </a:solidFill>
                <a:latin typeface="Arial" panose="020B0604020202020204" pitchFamily="34" charset="0"/>
                <a:cs typeface="Arial" panose="020B0604020202020204" pitchFamily="34" charset="0"/>
              </a:rPr>
            </a:br>
            <a:r>
              <a:rPr lang="en-US" sz="1800" dirty="0">
                <a:solidFill>
                  <a:srgbClr val="074B79"/>
                </a:solidFill>
                <a:latin typeface="Arial" panose="020B0604020202020204" pitchFamily="34" charset="0"/>
                <a:cs typeface="Arial" panose="020B0604020202020204" pitchFamily="34" charset="0"/>
              </a:rPr>
              <a:t>(Amount of Tobacco Funding: </a:t>
            </a:r>
            <a:r>
              <a:rPr lang="en-US" sz="1800" smtClean="0">
                <a:solidFill>
                  <a:srgbClr val="074B79"/>
                </a:solidFill>
                <a:latin typeface="Arial" panose="020B0604020202020204" pitchFamily="34" charset="0"/>
                <a:cs typeface="Arial" panose="020B0604020202020204" pitchFamily="34" charset="0"/>
              </a:rPr>
              <a:t>FY22 $1,013,200)</a:t>
            </a:r>
            <a:endParaRPr lang="en-US" sz="1800" dirty="0">
              <a:solidFill>
                <a:srgbClr val="074B79"/>
              </a:solidFill>
              <a:latin typeface="Arial" panose="020B0604020202020204" pitchFamily="34" charset="0"/>
              <a:cs typeface="Arial" panose="020B0604020202020204" pitchFamily="34" charset="0"/>
            </a:endParaRPr>
          </a:p>
        </p:txBody>
      </p:sp>
      <p:sp>
        <p:nvSpPr>
          <p:cNvPr id="8" name="Content Placeholder 2"/>
          <p:cNvSpPr>
            <a:spLocks noGrp="1"/>
          </p:cNvSpPr>
          <p:nvPr>
            <p:ph idx="1"/>
          </p:nvPr>
        </p:nvSpPr>
        <p:spPr>
          <a:xfrm>
            <a:off x="381000" y="1524000"/>
            <a:ext cx="8001000" cy="4586288"/>
          </a:xfrm>
        </p:spPr>
        <p:txBody>
          <a:bodyPr>
            <a:noAutofit/>
          </a:bodyPr>
          <a:lstStyle/>
          <a:p>
            <a:r>
              <a:rPr lang="en-US" sz="1600" b="1" dirty="0" smtClean="0">
                <a:solidFill>
                  <a:srgbClr val="074B79"/>
                </a:solidFill>
                <a:latin typeface="Arial" panose="020B0604020202020204" pitchFamily="34" charset="0"/>
                <a:cs typeface="Arial" panose="020B0604020202020204" pitchFamily="34" charset="0"/>
              </a:rPr>
              <a:t>Purpose:</a:t>
            </a:r>
            <a:r>
              <a:rPr lang="en-US" sz="1600" dirty="0" smtClean="0">
                <a:solidFill>
                  <a:srgbClr val="074B79"/>
                </a:solidFill>
                <a:latin typeface="Arial" panose="020B0604020202020204" pitchFamily="34" charset="0"/>
                <a:cs typeface="Arial" panose="020B0604020202020204" pitchFamily="34" charset="0"/>
              </a:rPr>
              <a:t> </a:t>
            </a:r>
          </a:p>
          <a:p>
            <a:pPr lvl="1"/>
            <a:r>
              <a:rPr lang="en-US" sz="1400" dirty="0">
                <a:solidFill>
                  <a:srgbClr val="074B79"/>
                </a:solidFill>
                <a:latin typeface="Arial" panose="020B0604020202020204" pitchFamily="34" charset="0"/>
                <a:cs typeface="Arial" panose="020B0604020202020204" pitchFamily="34" charset="0"/>
              </a:rPr>
              <a:t>P</a:t>
            </a:r>
            <a:r>
              <a:rPr lang="en-US" sz="1400" dirty="0" smtClean="0">
                <a:solidFill>
                  <a:srgbClr val="074B79"/>
                </a:solidFill>
                <a:latin typeface="Arial" panose="020B0604020202020204" pitchFamily="34" charset="0"/>
                <a:cs typeface="Arial" panose="020B0604020202020204" pitchFamily="34" charset="0"/>
              </a:rPr>
              <a:t>rovides funding for non-Medicaid children health department patients for fluoride varnish. </a:t>
            </a:r>
          </a:p>
          <a:p>
            <a:pPr lvl="1"/>
            <a:r>
              <a:rPr lang="en-US" sz="1400" dirty="0" smtClean="0">
                <a:solidFill>
                  <a:srgbClr val="074B79"/>
                </a:solidFill>
                <a:latin typeface="Arial" panose="020B0604020202020204" pitchFamily="34" charset="0"/>
                <a:cs typeface="Arial" panose="020B0604020202020204" pitchFamily="34" charset="0"/>
              </a:rPr>
              <a:t>Provides the kits to health departments for all varnish services.</a:t>
            </a:r>
          </a:p>
          <a:p>
            <a:pPr lvl="1"/>
            <a:r>
              <a:rPr lang="en-US" sz="1400" dirty="0" smtClean="0">
                <a:solidFill>
                  <a:srgbClr val="074B79"/>
                </a:solidFill>
                <a:latin typeface="Arial" panose="020B0604020202020204" pitchFamily="34" charset="0"/>
                <a:cs typeface="Arial" panose="020B0604020202020204" pitchFamily="34" charset="0"/>
              </a:rPr>
              <a:t>Supports training by providing teaching materials, technical manuals, and demonstration varnish kits. </a:t>
            </a:r>
          </a:p>
          <a:p>
            <a:pPr marL="457200" lvl="1" indent="0">
              <a:buNone/>
            </a:pPr>
            <a:endParaRPr lang="en-US" sz="1400" dirty="0" smtClean="0">
              <a:solidFill>
                <a:srgbClr val="074B79"/>
              </a:solidFill>
              <a:latin typeface="Arial" panose="020B0604020202020204" pitchFamily="34" charset="0"/>
              <a:cs typeface="Arial" panose="020B0604020202020204" pitchFamily="34" charset="0"/>
            </a:endParaRPr>
          </a:p>
          <a:p>
            <a:r>
              <a:rPr lang="en-US" sz="1600" b="1" dirty="0" smtClean="0">
                <a:solidFill>
                  <a:srgbClr val="074B79"/>
                </a:solidFill>
                <a:latin typeface="Arial" panose="020B0604020202020204" pitchFamily="34" charset="0"/>
                <a:cs typeface="Arial" panose="020B0604020202020204" pitchFamily="34" charset="0"/>
              </a:rPr>
              <a:t>Structure:  </a:t>
            </a:r>
          </a:p>
          <a:p>
            <a:pPr lvl="1"/>
            <a:r>
              <a:rPr lang="en-US" sz="1400" dirty="0" smtClean="0">
                <a:solidFill>
                  <a:srgbClr val="074B79"/>
                </a:solidFill>
                <a:latin typeface="Arial" panose="020B0604020202020204" pitchFamily="34" charset="0"/>
                <a:cs typeface="Arial" panose="020B0604020202020204" pitchFamily="34" charset="0"/>
              </a:rPr>
              <a:t>34 health departments are supported with this funding for unpaid services and kits for all. </a:t>
            </a:r>
          </a:p>
          <a:p>
            <a:pPr lvl="1"/>
            <a:r>
              <a:rPr lang="en-US" sz="1400" dirty="0" smtClean="0">
                <a:solidFill>
                  <a:srgbClr val="074B79"/>
                </a:solidFill>
                <a:latin typeface="Arial" panose="020B0604020202020204" pitchFamily="34" charset="0"/>
                <a:cs typeface="Arial" panose="020B0604020202020204" pitchFamily="34" charset="0"/>
              </a:rPr>
              <a:t>The program holds day-long required training for public health nurses.</a:t>
            </a:r>
          </a:p>
          <a:p>
            <a:pPr lvl="1"/>
            <a:r>
              <a:rPr lang="en-US" sz="1400" dirty="0" smtClean="0">
                <a:solidFill>
                  <a:srgbClr val="074B79"/>
                </a:solidFill>
                <a:latin typeface="Arial" panose="020B0604020202020204" pitchFamily="34" charset="0"/>
                <a:cs typeface="Arial" panose="020B0604020202020204" pitchFamily="34" charset="0"/>
              </a:rPr>
              <a:t>Funds to the health departments have remained stagnant over the years, but were increased by 50% for FY22 because of evidence of early balance use in recent years.</a:t>
            </a:r>
          </a:p>
          <a:p>
            <a:pPr lvl="1"/>
            <a:r>
              <a:rPr lang="en-US" sz="1400" dirty="0" smtClean="0">
                <a:solidFill>
                  <a:srgbClr val="074B79"/>
                </a:solidFill>
                <a:latin typeface="Arial" panose="020B0604020202020204" pitchFamily="34" charset="0"/>
                <a:cs typeface="Arial" panose="020B0604020202020204" pitchFamily="34" charset="0"/>
              </a:rPr>
              <a:t>Experience</a:t>
            </a:r>
          </a:p>
          <a:p>
            <a:pPr lvl="2"/>
            <a:r>
              <a:rPr lang="en-US" sz="1400" dirty="0" smtClean="0">
                <a:solidFill>
                  <a:srgbClr val="074B79"/>
                </a:solidFill>
                <a:latin typeface="Arial" panose="020B0604020202020204" pitchFamily="34" charset="0"/>
                <a:cs typeface="Arial" panose="020B0604020202020204" pitchFamily="34" charset="0"/>
              </a:rPr>
              <a:t>In FY 21 (unusual year with LHD COVID response), approximately 8,000 services were provided through this funding.  </a:t>
            </a:r>
            <a:endParaRPr lang="en-US" sz="1400" dirty="0">
              <a:solidFill>
                <a:srgbClr val="074B79"/>
              </a:solidFill>
              <a:latin typeface="Arial" panose="020B0604020202020204" pitchFamily="34" charset="0"/>
              <a:cs typeface="Arial" panose="020B0604020202020204" pitchFamily="34" charset="0"/>
            </a:endParaRPr>
          </a:p>
          <a:p>
            <a:pPr lvl="2"/>
            <a:r>
              <a:rPr lang="en-US" sz="1400" dirty="0" smtClean="0">
                <a:solidFill>
                  <a:srgbClr val="074B79"/>
                </a:solidFill>
                <a:latin typeface="Arial" panose="020B0604020202020204" pitchFamily="34" charset="0"/>
                <a:cs typeface="Arial" panose="020B0604020202020204" pitchFamily="34" charset="0"/>
              </a:rPr>
              <a:t>In FY 21 (unusual year due to meeting limitations), four sessions of training were provided via a $147,000 contract with the University of Kentucky College of Dentistry.</a:t>
            </a:r>
          </a:p>
          <a:p>
            <a:pPr lvl="2"/>
            <a:r>
              <a:rPr lang="en-US" sz="1400" dirty="0" smtClean="0">
                <a:solidFill>
                  <a:srgbClr val="074B79"/>
                </a:solidFill>
                <a:latin typeface="Arial" panose="020B0604020202020204" pitchFamily="34" charset="0"/>
                <a:cs typeface="Arial" panose="020B0604020202020204" pitchFamily="34" charset="0"/>
              </a:rPr>
              <a:t>The remainder of this amount was carried over for a future project. </a:t>
            </a:r>
          </a:p>
        </p:txBody>
      </p:sp>
      <p:sp>
        <p:nvSpPr>
          <p:cNvPr id="2" name="Slide Number Placeholder 1"/>
          <p:cNvSpPr>
            <a:spLocks noGrp="1"/>
          </p:cNvSpPr>
          <p:nvPr>
            <p:ph type="sldNum" sz="quarter" idx="12"/>
          </p:nvPr>
        </p:nvSpPr>
        <p:spPr/>
        <p:txBody>
          <a:bodyPr/>
          <a:lstStyle/>
          <a:p>
            <a:fld id="{77B96B9B-B160-4202-9BBA-1A3F6F8C4839}" type="slidenum">
              <a:rPr lang="en-US" smtClean="0"/>
              <a:pPr/>
              <a:t>11</a:t>
            </a:fld>
            <a:endParaRPr lang="en-US" dirty="0"/>
          </a:p>
        </p:txBody>
      </p:sp>
    </p:spTree>
    <p:extLst>
      <p:ext uri="{BB962C8B-B14F-4D97-AF65-F5344CB8AC3E}">
        <p14:creationId xmlns:p14="http://schemas.microsoft.com/office/powerpoint/2010/main" val="1754165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019" y="685800"/>
            <a:ext cx="8229600" cy="609425"/>
          </a:xfrm>
        </p:spPr>
        <p:txBody>
          <a:bodyPr>
            <a:normAutofit fontScale="90000"/>
          </a:bodyPr>
          <a:lstStyle/>
          <a:p>
            <a:r>
              <a:rPr lang="en-US" sz="3600" dirty="0">
                <a:solidFill>
                  <a:srgbClr val="074B79"/>
                </a:solidFill>
                <a:latin typeface="Arial" panose="020B0604020202020204" pitchFamily="34" charset="0"/>
                <a:cs typeface="Arial" panose="020B0604020202020204" pitchFamily="34" charset="0"/>
              </a:rPr>
              <a:t>Early Childhood Mental Health (ECMH</a:t>
            </a:r>
            <a:r>
              <a:rPr lang="en-US" sz="3600" dirty="0" smtClean="0">
                <a:solidFill>
                  <a:srgbClr val="074B79"/>
                </a:solidFill>
                <a:latin typeface="Arial" panose="020B0604020202020204" pitchFamily="34" charset="0"/>
                <a:cs typeface="Arial" panose="020B0604020202020204" pitchFamily="34" charset="0"/>
              </a:rPr>
              <a:t>)</a:t>
            </a:r>
            <a:br>
              <a:rPr lang="en-US" sz="3600" dirty="0" smtClean="0">
                <a:solidFill>
                  <a:srgbClr val="074B79"/>
                </a:solidFill>
                <a:latin typeface="Arial" panose="020B0604020202020204" pitchFamily="34" charset="0"/>
                <a:cs typeface="Arial" panose="020B0604020202020204" pitchFamily="34" charset="0"/>
              </a:rPr>
            </a:br>
            <a:r>
              <a:rPr lang="en-US" sz="2000" dirty="0">
                <a:solidFill>
                  <a:srgbClr val="074B79"/>
                </a:solidFill>
                <a:latin typeface="Arial" panose="020B0604020202020204" pitchFamily="34" charset="0"/>
                <a:cs typeface="Arial" panose="020B0604020202020204" pitchFamily="34" charset="0"/>
              </a:rPr>
              <a:t>(Amount of Tobacco Funding: </a:t>
            </a:r>
            <a:r>
              <a:rPr lang="en-US" sz="2000" dirty="0" smtClean="0">
                <a:solidFill>
                  <a:srgbClr val="074B79"/>
                </a:solidFill>
                <a:latin typeface="Arial" panose="020B0604020202020204" pitchFamily="34" charset="0"/>
                <a:cs typeface="Arial" panose="020B0604020202020204" pitchFamily="34" charset="0"/>
              </a:rPr>
              <a:t>FY22 </a:t>
            </a:r>
            <a:r>
              <a:rPr lang="en-US" sz="2000" dirty="0">
                <a:solidFill>
                  <a:srgbClr val="074B79"/>
                </a:solidFill>
                <a:latin typeface="Arial" panose="020B0604020202020204" pitchFamily="34" charset="0"/>
                <a:cs typeface="Arial" panose="020B0604020202020204" pitchFamily="34" charset="0"/>
              </a:rPr>
              <a:t>$965,000)</a:t>
            </a:r>
            <a:r>
              <a:rPr lang="en-US" sz="3200" dirty="0">
                <a:solidFill>
                  <a:srgbClr val="074B79"/>
                </a:solidFill>
                <a:latin typeface="Arial" panose="020B0604020202020204" pitchFamily="34" charset="0"/>
                <a:cs typeface="Arial" panose="020B0604020202020204" pitchFamily="34" charset="0"/>
              </a:rPr>
              <a:t/>
            </a:r>
            <a:br>
              <a:rPr lang="en-US" sz="3200" dirty="0">
                <a:solidFill>
                  <a:srgbClr val="074B79"/>
                </a:solidFill>
                <a:latin typeface="Arial" panose="020B0604020202020204" pitchFamily="34" charset="0"/>
                <a:cs typeface="Arial" panose="020B0604020202020204" pitchFamily="34" charset="0"/>
              </a:rPr>
            </a:br>
            <a:endParaRPr lang="en-US" sz="3200" dirty="0">
              <a:solidFill>
                <a:srgbClr val="074B79"/>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02019" y="1600200"/>
            <a:ext cx="8284781" cy="4355167"/>
          </a:xfrm>
        </p:spPr>
        <p:txBody>
          <a:bodyPr>
            <a:normAutofit/>
          </a:bodyPr>
          <a:lstStyle/>
          <a:p>
            <a:pPr marL="413147" indent="-285750"/>
            <a:r>
              <a:rPr lang="en-US" sz="1600" b="1" dirty="0" smtClean="0">
                <a:solidFill>
                  <a:srgbClr val="074B79"/>
                </a:solidFill>
                <a:latin typeface="Arial" panose="020B0604020202020204" pitchFamily="34" charset="0"/>
                <a:cs typeface="Arial" panose="020B0604020202020204" pitchFamily="34" charset="0"/>
              </a:rPr>
              <a:t>Purpose:</a:t>
            </a:r>
            <a:r>
              <a:rPr lang="en-US" sz="1600" dirty="0" smtClean="0">
                <a:solidFill>
                  <a:srgbClr val="074B79"/>
                </a:solidFill>
                <a:latin typeface="Arial" panose="020B0604020202020204" pitchFamily="34" charset="0"/>
                <a:cs typeface="Arial" panose="020B0604020202020204" pitchFamily="34" charset="0"/>
              </a:rPr>
              <a:t> </a:t>
            </a:r>
          </a:p>
          <a:p>
            <a:pPr marL="127397" indent="0">
              <a:buNone/>
              <a:tabLst>
                <a:tab pos="400050" algn="l"/>
              </a:tabLst>
            </a:pPr>
            <a:r>
              <a:rPr lang="en-US" sz="1400" dirty="0" smtClean="0">
                <a:solidFill>
                  <a:srgbClr val="074B79"/>
                </a:solidFill>
                <a:latin typeface="Arial" panose="020B0604020202020204" pitchFamily="34" charset="0"/>
                <a:cs typeface="Arial" panose="020B0604020202020204" pitchFamily="34" charset="0"/>
              </a:rPr>
              <a:t>	To build capacity to meet the mental health needs of young children and their families by 	partnering with the Departments for Public Health and Behavioral Health, Developmental and 	Intellectual Disabilities.</a:t>
            </a:r>
          </a:p>
          <a:p>
            <a:pPr marL="127397" indent="0">
              <a:buNone/>
              <a:tabLst>
                <a:tab pos="400050" algn="l"/>
              </a:tabLst>
            </a:pPr>
            <a:endParaRPr lang="en-US" sz="2100" dirty="0" smtClean="0">
              <a:solidFill>
                <a:srgbClr val="074B79"/>
              </a:solidFill>
              <a:latin typeface="Arial" panose="020B0604020202020204" pitchFamily="34" charset="0"/>
              <a:cs typeface="Arial" panose="020B0604020202020204" pitchFamily="34" charset="0"/>
            </a:endParaRPr>
          </a:p>
          <a:p>
            <a:pPr marL="413147" indent="-285750"/>
            <a:r>
              <a:rPr lang="en-US" sz="1600" b="1" dirty="0" smtClean="0">
                <a:solidFill>
                  <a:srgbClr val="074B79"/>
                </a:solidFill>
                <a:latin typeface="Arial" panose="020B0604020202020204" pitchFamily="34" charset="0"/>
                <a:cs typeface="Arial" panose="020B0604020202020204" pitchFamily="34" charset="0"/>
              </a:rPr>
              <a:t>Structure</a:t>
            </a:r>
            <a:r>
              <a:rPr lang="en-US" sz="1600" b="1" dirty="0">
                <a:solidFill>
                  <a:srgbClr val="074B79"/>
                </a:solidFill>
                <a:latin typeface="Arial" panose="020B0604020202020204" pitchFamily="34" charset="0"/>
                <a:cs typeface="Arial" panose="020B0604020202020204" pitchFamily="34" charset="0"/>
              </a:rPr>
              <a:t>: </a:t>
            </a:r>
            <a:endParaRPr lang="en-US" sz="1600" b="1" dirty="0" smtClean="0">
              <a:solidFill>
                <a:srgbClr val="074B79"/>
              </a:solidFill>
              <a:latin typeface="Arial" panose="020B0604020202020204" pitchFamily="34" charset="0"/>
              <a:cs typeface="Arial" panose="020B0604020202020204" pitchFamily="34" charset="0"/>
            </a:endParaRPr>
          </a:p>
          <a:p>
            <a:pPr marL="342900" lvl="1" indent="0">
              <a:buNone/>
              <a:tabLst>
                <a:tab pos="685800" algn="l"/>
              </a:tabLst>
            </a:pPr>
            <a:r>
              <a:rPr lang="en-US" sz="1400" dirty="0">
                <a:solidFill>
                  <a:srgbClr val="074B79"/>
                </a:solidFill>
                <a:latin typeface="Arial" panose="020B0604020202020204" pitchFamily="34" charset="0"/>
                <a:cs typeface="Arial" panose="020B0604020202020204" pitchFamily="34" charset="0"/>
              </a:rPr>
              <a:t> </a:t>
            </a:r>
            <a:r>
              <a:rPr lang="en-US" sz="1400" dirty="0" smtClean="0">
                <a:solidFill>
                  <a:srgbClr val="074B79"/>
                </a:solidFill>
                <a:latin typeface="Arial" panose="020B0604020202020204" pitchFamily="34" charset="0"/>
                <a:cs typeface="Arial" panose="020B0604020202020204" pitchFamily="34" charset="0"/>
              </a:rPr>
              <a:t> Funds </a:t>
            </a:r>
            <a:r>
              <a:rPr lang="en-US" sz="1400" dirty="0">
                <a:solidFill>
                  <a:srgbClr val="074B79"/>
                </a:solidFill>
                <a:latin typeface="Arial" panose="020B0604020202020204" pitchFamily="34" charset="0"/>
                <a:cs typeface="Arial" panose="020B0604020202020204" pitchFamily="34" charset="0"/>
              </a:rPr>
              <a:t>support </a:t>
            </a:r>
            <a:r>
              <a:rPr lang="en-US" sz="1400" dirty="0" smtClean="0">
                <a:solidFill>
                  <a:srgbClr val="074B79"/>
                </a:solidFill>
                <a:latin typeface="Arial" panose="020B0604020202020204" pitchFamily="34" charset="0"/>
                <a:cs typeface="Arial" panose="020B0604020202020204" pitchFamily="34" charset="0"/>
              </a:rPr>
              <a:t>Early Childhood </a:t>
            </a:r>
            <a:r>
              <a:rPr lang="en-US" sz="1400" dirty="0">
                <a:solidFill>
                  <a:srgbClr val="074B79"/>
                </a:solidFill>
                <a:latin typeface="Arial" panose="020B0604020202020204" pitchFamily="34" charset="0"/>
                <a:cs typeface="Arial" panose="020B0604020202020204" pitchFamily="34" charset="0"/>
              </a:rPr>
              <a:t>Mental Health </a:t>
            </a:r>
            <a:r>
              <a:rPr lang="en-US" sz="1400" dirty="0" smtClean="0">
                <a:solidFill>
                  <a:srgbClr val="074B79"/>
                </a:solidFill>
                <a:latin typeface="Arial" panose="020B0604020202020204" pitchFamily="34" charset="0"/>
                <a:cs typeface="Arial" panose="020B0604020202020204" pitchFamily="34" charset="0"/>
              </a:rPr>
              <a:t>specialists </a:t>
            </a:r>
            <a:r>
              <a:rPr lang="en-US" sz="1400" dirty="0">
                <a:solidFill>
                  <a:srgbClr val="074B79"/>
                </a:solidFill>
                <a:latin typeface="Arial" panose="020B0604020202020204" pitchFamily="34" charset="0"/>
                <a:cs typeface="Arial" panose="020B0604020202020204" pitchFamily="34" charset="0"/>
              </a:rPr>
              <a:t>in </a:t>
            </a:r>
            <a:r>
              <a:rPr lang="en-US" sz="1400" dirty="0" smtClean="0">
                <a:solidFill>
                  <a:srgbClr val="074B79"/>
                </a:solidFill>
                <a:latin typeface="Arial" panose="020B0604020202020204" pitchFamily="34" charset="0"/>
                <a:cs typeface="Arial" panose="020B0604020202020204" pitchFamily="34" charset="0"/>
              </a:rPr>
              <a:t>fourteen comprehensive 	community mental health centers (CMHC) and one administrator. </a:t>
            </a:r>
          </a:p>
          <a:p>
            <a:pPr lvl="2"/>
            <a:endParaRPr lang="en-US" sz="1400" dirty="0">
              <a:solidFill>
                <a:srgbClr val="074B79"/>
              </a:solidFill>
              <a:latin typeface="Arial" panose="020B0604020202020204" pitchFamily="34" charset="0"/>
              <a:cs typeface="Arial" panose="020B0604020202020204" pitchFamily="34" charset="0"/>
            </a:endParaRPr>
          </a:p>
          <a:p>
            <a:pPr marL="646112" lvl="3" indent="-285750">
              <a:buClr>
                <a:srgbClr val="074B79"/>
              </a:buClr>
            </a:pPr>
            <a:r>
              <a:rPr lang="en-US" sz="1400" dirty="0">
                <a:solidFill>
                  <a:srgbClr val="074B79"/>
                </a:solidFill>
                <a:latin typeface="Arial" panose="020B0604020202020204" pitchFamily="34" charset="0"/>
                <a:cs typeface="Arial" panose="020B0604020202020204" pitchFamily="34" charset="0"/>
              </a:rPr>
              <a:t>Served </a:t>
            </a:r>
            <a:r>
              <a:rPr lang="en-US" sz="1400" b="1" dirty="0">
                <a:solidFill>
                  <a:srgbClr val="074B79"/>
                </a:solidFill>
                <a:latin typeface="Arial" panose="020B0604020202020204" pitchFamily="34" charset="0"/>
                <a:cs typeface="Arial" panose="020B0604020202020204" pitchFamily="34" charset="0"/>
              </a:rPr>
              <a:t>942</a:t>
            </a:r>
            <a:r>
              <a:rPr lang="en-US" sz="1400" dirty="0">
                <a:solidFill>
                  <a:srgbClr val="074B79"/>
                </a:solidFill>
                <a:latin typeface="Arial" panose="020B0604020202020204" pitchFamily="34" charset="0"/>
                <a:cs typeface="Arial" panose="020B0604020202020204" pitchFamily="34" charset="0"/>
              </a:rPr>
              <a:t> children and families in FY21, a decrease of 26% from FY20.</a:t>
            </a:r>
            <a:r>
              <a:rPr lang="en-US" sz="1400" dirty="0">
                <a:latin typeface="Arial" panose="020B0604020202020204" pitchFamily="34" charset="0"/>
                <a:cs typeface="Arial" panose="020B0604020202020204" pitchFamily="34" charset="0"/>
              </a:rPr>
              <a:t> </a:t>
            </a:r>
            <a:r>
              <a:rPr lang="en-US" sz="1400" dirty="0">
                <a:solidFill>
                  <a:srgbClr val="074B79"/>
                </a:solidFill>
                <a:latin typeface="Arial" panose="020B0604020202020204" pitchFamily="34" charset="0"/>
                <a:cs typeface="Arial" panose="020B0604020202020204" pitchFamily="34" charset="0"/>
              </a:rPr>
              <a:t>Services were provided through telehealth, which is difficult to use with children under the age of five. </a:t>
            </a:r>
          </a:p>
          <a:p>
            <a:pPr marL="646112" lvl="3" indent="-285750">
              <a:buClr>
                <a:srgbClr val="074B79"/>
              </a:buClr>
            </a:pPr>
            <a:r>
              <a:rPr lang="en-US" sz="1400" dirty="0">
                <a:solidFill>
                  <a:srgbClr val="074B79"/>
                </a:solidFill>
                <a:latin typeface="Arial" panose="020B0604020202020204" pitchFamily="34" charset="0"/>
                <a:cs typeface="Arial" panose="020B0604020202020204" pitchFamily="34" charset="0"/>
              </a:rPr>
              <a:t>Provided </a:t>
            </a:r>
            <a:r>
              <a:rPr lang="en-US" sz="1400" b="1" dirty="0">
                <a:solidFill>
                  <a:srgbClr val="074B79"/>
                </a:solidFill>
                <a:latin typeface="Arial" panose="020B0604020202020204" pitchFamily="34" charset="0"/>
                <a:cs typeface="Arial" panose="020B0604020202020204" pitchFamily="34" charset="0"/>
              </a:rPr>
              <a:t>2,982</a:t>
            </a:r>
            <a:r>
              <a:rPr lang="en-US" sz="1400" dirty="0">
                <a:solidFill>
                  <a:srgbClr val="074B79"/>
                </a:solidFill>
                <a:latin typeface="Arial" panose="020B0604020202020204" pitchFamily="34" charset="0"/>
                <a:cs typeface="Arial" panose="020B0604020202020204" pitchFamily="34" charset="0"/>
              </a:rPr>
              <a:t> consultations to child-serving agencies.</a:t>
            </a:r>
          </a:p>
          <a:p>
            <a:pPr marL="646112" lvl="3" indent="-285750">
              <a:buClr>
                <a:srgbClr val="074B79"/>
              </a:buClr>
            </a:pPr>
            <a:r>
              <a:rPr lang="en-US" sz="1400" dirty="0">
                <a:solidFill>
                  <a:srgbClr val="074B79"/>
                </a:solidFill>
                <a:latin typeface="Arial" panose="020B0604020202020204" pitchFamily="34" charset="0"/>
                <a:cs typeface="Arial" panose="020B0604020202020204" pitchFamily="34" charset="0"/>
              </a:rPr>
              <a:t>Provided training to </a:t>
            </a:r>
            <a:r>
              <a:rPr lang="en-US" sz="1400" b="1" dirty="0">
                <a:solidFill>
                  <a:srgbClr val="074B79"/>
                </a:solidFill>
                <a:latin typeface="Arial" panose="020B0604020202020204" pitchFamily="34" charset="0"/>
                <a:cs typeface="Arial" panose="020B0604020202020204" pitchFamily="34" charset="0"/>
              </a:rPr>
              <a:t>over 1,600 </a:t>
            </a:r>
            <a:r>
              <a:rPr lang="en-US" sz="1400" dirty="0">
                <a:solidFill>
                  <a:srgbClr val="074B79"/>
                </a:solidFill>
                <a:latin typeface="Arial" panose="020B0604020202020204" pitchFamily="34" charset="0"/>
                <a:cs typeface="Arial" panose="020B0604020202020204" pitchFamily="34" charset="0"/>
              </a:rPr>
              <a:t>early care and education staff in Head Start, childcare, and state-funded preschool.</a:t>
            </a:r>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77B96B9B-B160-4202-9BBA-1A3F6F8C4839}" type="slidenum">
              <a:rPr lang="en-US" smtClean="0"/>
              <a:pPr/>
              <a:t>12</a:t>
            </a:fld>
            <a:endParaRPr lang="en-US" dirty="0"/>
          </a:p>
        </p:txBody>
      </p:sp>
    </p:spTree>
    <p:extLst>
      <p:ext uri="{BB962C8B-B14F-4D97-AF65-F5344CB8AC3E}">
        <p14:creationId xmlns:p14="http://schemas.microsoft.com/office/powerpoint/2010/main" val="2253154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3271"/>
            <a:ext cx="8229600" cy="935621"/>
          </a:xfrm>
        </p:spPr>
        <p:txBody>
          <a:bodyPr>
            <a:normAutofit/>
          </a:bodyPr>
          <a:lstStyle/>
          <a:p>
            <a:pPr algn="ctr"/>
            <a:r>
              <a:rPr lang="en-US" sz="2800" dirty="0">
                <a:solidFill>
                  <a:srgbClr val="074B79"/>
                </a:solidFill>
                <a:latin typeface="Arial" panose="020B0604020202020204" pitchFamily="34" charset="0"/>
                <a:cs typeface="Arial" panose="020B0604020202020204" pitchFamily="34" charset="0"/>
              </a:rPr>
              <a:t>Healthy Start (Child Care Health Consultation)</a:t>
            </a:r>
            <a:br>
              <a:rPr lang="en-US" sz="2800" dirty="0">
                <a:solidFill>
                  <a:srgbClr val="074B79"/>
                </a:solidFill>
                <a:latin typeface="Arial" panose="020B0604020202020204" pitchFamily="34" charset="0"/>
                <a:cs typeface="Arial" panose="020B0604020202020204" pitchFamily="34" charset="0"/>
              </a:rPr>
            </a:br>
            <a:r>
              <a:rPr lang="en-US" sz="1800" dirty="0">
                <a:solidFill>
                  <a:srgbClr val="074B79"/>
                </a:solidFill>
                <a:latin typeface="Arial" panose="020B0604020202020204" pitchFamily="34" charset="0"/>
                <a:cs typeface="Arial" panose="020B0604020202020204" pitchFamily="34" charset="0"/>
              </a:rPr>
              <a:t>(Amount of Tobacco Funding: </a:t>
            </a:r>
            <a:r>
              <a:rPr lang="en-US" sz="1800" dirty="0" smtClean="0">
                <a:solidFill>
                  <a:srgbClr val="074B79"/>
                </a:solidFill>
                <a:latin typeface="Arial" panose="020B0604020202020204" pitchFamily="34" charset="0"/>
                <a:cs typeface="Arial" panose="020B0604020202020204" pitchFamily="34" charset="0"/>
              </a:rPr>
              <a:t>FY22 </a:t>
            </a:r>
            <a:r>
              <a:rPr lang="en-US" sz="1800" dirty="0">
                <a:solidFill>
                  <a:srgbClr val="074B79"/>
                </a:solidFill>
                <a:latin typeface="Arial" panose="020B0604020202020204" pitchFamily="34" charset="0"/>
                <a:cs typeface="Arial" panose="020B0604020202020204" pitchFamily="34" charset="0"/>
              </a:rPr>
              <a:t>$965,000)</a:t>
            </a:r>
          </a:p>
        </p:txBody>
      </p:sp>
      <p:sp>
        <p:nvSpPr>
          <p:cNvPr id="3" name="Content Placeholder 2"/>
          <p:cNvSpPr>
            <a:spLocks noGrp="1"/>
          </p:cNvSpPr>
          <p:nvPr>
            <p:ph idx="1"/>
          </p:nvPr>
        </p:nvSpPr>
        <p:spPr>
          <a:xfrm>
            <a:off x="457200" y="1600200"/>
            <a:ext cx="8398193" cy="4017897"/>
          </a:xfrm>
        </p:spPr>
        <p:txBody>
          <a:bodyPr>
            <a:noAutofit/>
          </a:bodyPr>
          <a:lstStyle/>
          <a:p>
            <a:r>
              <a:rPr lang="en-US" sz="1600" b="1" dirty="0" smtClean="0">
                <a:solidFill>
                  <a:srgbClr val="074B79"/>
                </a:solidFill>
                <a:latin typeface="Arial" panose="020B0604020202020204" pitchFamily="34" charset="0"/>
                <a:cs typeface="Arial" panose="020B0604020202020204" pitchFamily="34" charset="0"/>
              </a:rPr>
              <a:t>Purpose:</a:t>
            </a:r>
            <a:r>
              <a:rPr lang="en-US" sz="1600" dirty="0" smtClean="0">
                <a:solidFill>
                  <a:srgbClr val="074B79"/>
                </a:solidFill>
                <a:latin typeface="Arial" panose="020B0604020202020204" pitchFamily="34" charset="0"/>
                <a:cs typeface="Arial" panose="020B0604020202020204" pitchFamily="34" charset="0"/>
              </a:rPr>
              <a:t> </a:t>
            </a:r>
            <a:endParaRPr lang="en-US" sz="1600" dirty="0">
              <a:solidFill>
                <a:srgbClr val="074B79"/>
              </a:solidFill>
              <a:latin typeface="Arial" panose="020B0604020202020204" pitchFamily="34" charset="0"/>
              <a:cs typeface="Arial" panose="020B0604020202020204" pitchFamily="34" charset="0"/>
            </a:endParaRPr>
          </a:p>
          <a:p>
            <a:pPr marL="0" indent="0">
              <a:buNone/>
              <a:tabLst>
                <a:tab pos="342900" algn="l"/>
              </a:tabLst>
            </a:pPr>
            <a:r>
              <a:rPr lang="en-US" sz="1400" dirty="0">
                <a:solidFill>
                  <a:srgbClr val="074B79"/>
                </a:solidFill>
                <a:latin typeface="Arial" panose="020B0604020202020204" pitchFamily="34" charset="0"/>
                <a:cs typeface="Arial" panose="020B0604020202020204" pitchFamily="34" charset="0"/>
              </a:rPr>
              <a:t>	</a:t>
            </a:r>
            <a:r>
              <a:rPr lang="en-US" sz="1400" dirty="0" smtClean="0">
                <a:solidFill>
                  <a:srgbClr val="074B79"/>
                </a:solidFill>
                <a:latin typeface="Arial" panose="020B0604020202020204" pitchFamily="34" charset="0"/>
                <a:cs typeface="Arial" panose="020B0604020202020204" pitchFamily="34" charset="0"/>
              </a:rPr>
              <a:t>To provide technical assistance and training on health, safety, and social-emotional development to 	licensed and certified child care providers statewide.</a:t>
            </a:r>
          </a:p>
          <a:p>
            <a:pPr marL="0" indent="0">
              <a:buNone/>
              <a:tabLst>
                <a:tab pos="342900" algn="l"/>
              </a:tabLst>
            </a:pPr>
            <a:endParaRPr lang="en-US" sz="1000" dirty="0">
              <a:solidFill>
                <a:srgbClr val="074B79"/>
              </a:solidFill>
              <a:latin typeface="Arial" panose="020B0604020202020204" pitchFamily="34" charset="0"/>
              <a:cs typeface="Arial" panose="020B0604020202020204" pitchFamily="34" charset="0"/>
            </a:endParaRPr>
          </a:p>
          <a:p>
            <a:r>
              <a:rPr lang="en-US" sz="1600" b="1" dirty="0" smtClean="0">
                <a:solidFill>
                  <a:srgbClr val="074B79"/>
                </a:solidFill>
                <a:latin typeface="Arial" panose="020B0604020202020204" pitchFamily="34" charset="0"/>
                <a:cs typeface="Arial" panose="020B0604020202020204" pitchFamily="34" charset="0"/>
              </a:rPr>
              <a:t>Structure: </a:t>
            </a:r>
            <a:endParaRPr lang="en-US" sz="1600" b="1" dirty="0">
              <a:solidFill>
                <a:srgbClr val="074B79"/>
              </a:solidFill>
              <a:latin typeface="Arial" panose="020B0604020202020204" pitchFamily="34" charset="0"/>
              <a:cs typeface="Arial" panose="020B0604020202020204" pitchFamily="34" charset="0"/>
            </a:endParaRPr>
          </a:p>
          <a:p>
            <a:pPr indent="0">
              <a:buNone/>
              <a:tabLst>
                <a:tab pos="342900" algn="l"/>
              </a:tabLst>
            </a:pPr>
            <a:r>
              <a:rPr lang="en-US" sz="1400" dirty="0" smtClean="0">
                <a:solidFill>
                  <a:srgbClr val="074B79"/>
                </a:solidFill>
                <a:latin typeface="Arial" panose="020B0604020202020204" pitchFamily="34" charset="0"/>
                <a:cs typeface="Arial" panose="020B0604020202020204" pitchFamily="34" charset="0"/>
              </a:rPr>
              <a:t>Funds support </a:t>
            </a:r>
            <a:r>
              <a:rPr lang="en-US" sz="1400" dirty="0">
                <a:solidFill>
                  <a:srgbClr val="074B79"/>
                </a:solidFill>
                <a:latin typeface="Arial" panose="020B0604020202020204" pitchFamily="34" charset="0"/>
                <a:cs typeface="Arial" panose="020B0604020202020204" pitchFamily="34" charset="0"/>
              </a:rPr>
              <a:t>t</a:t>
            </a:r>
            <a:r>
              <a:rPr lang="en-US" sz="1400" dirty="0" smtClean="0">
                <a:solidFill>
                  <a:srgbClr val="074B79"/>
                </a:solidFill>
                <a:latin typeface="Arial" panose="020B0604020202020204" pitchFamily="34" charset="0"/>
                <a:cs typeface="Arial" panose="020B0604020202020204" pitchFamily="34" charset="0"/>
              </a:rPr>
              <a:t>en regional health consultants and two consultant trainers. Regional staff are housed through local health departments with the consultant trainers located at the Technical Assistance Center at the Fayette County Health Department</a:t>
            </a:r>
            <a:r>
              <a:rPr lang="en-US" sz="1400" dirty="0" smtClean="0">
                <a:solidFill>
                  <a:srgbClr val="074B79"/>
                </a:solidFill>
                <a:latin typeface="Arial" panose="020B0604020202020204" pitchFamily="34" charset="0"/>
                <a:cs typeface="Arial" panose="020B0604020202020204" pitchFamily="34" charset="0"/>
              </a:rPr>
              <a:t>.</a:t>
            </a:r>
            <a:endParaRPr lang="en-US" sz="1400" dirty="0" smtClean="0">
              <a:solidFill>
                <a:srgbClr val="074B79"/>
              </a:solidFill>
              <a:latin typeface="Arial" panose="020B0604020202020204" pitchFamily="34" charset="0"/>
              <a:cs typeface="Arial" panose="020B0604020202020204" pitchFamily="34" charset="0"/>
            </a:endParaRPr>
          </a:p>
          <a:p>
            <a:endParaRPr lang="en-US" sz="1400" dirty="0" smtClean="0">
              <a:solidFill>
                <a:srgbClr val="074B79"/>
              </a:solidFill>
              <a:latin typeface="Arial" panose="020B0604020202020204" pitchFamily="34" charset="0"/>
              <a:cs typeface="Arial" panose="020B0604020202020204" pitchFamily="34" charset="0"/>
            </a:endParaRPr>
          </a:p>
          <a:p>
            <a:pPr marL="685800" lvl="3" indent="-342900">
              <a:buClr>
                <a:srgbClr val="074B79"/>
              </a:buClr>
            </a:pPr>
            <a:r>
              <a:rPr lang="en-US" sz="1400" dirty="0" smtClean="0">
                <a:solidFill>
                  <a:srgbClr val="074B79"/>
                </a:solidFill>
                <a:latin typeface="Arial" panose="020B0604020202020204" pitchFamily="34" charset="0"/>
                <a:cs typeface="Arial" panose="020B0604020202020204" pitchFamily="34" charset="0"/>
              </a:rPr>
              <a:t>CCHC </a:t>
            </a:r>
            <a:r>
              <a:rPr lang="en-US" sz="1400" dirty="0">
                <a:solidFill>
                  <a:srgbClr val="074B79"/>
                </a:solidFill>
                <a:latin typeface="Arial" panose="020B0604020202020204" pitchFamily="34" charset="0"/>
                <a:cs typeface="Arial" panose="020B0604020202020204" pitchFamily="34" charset="0"/>
              </a:rPr>
              <a:t>consultants provided training to </a:t>
            </a:r>
            <a:r>
              <a:rPr lang="en-US" sz="1400" b="1" dirty="0">
                <a:solidFill>
                  <a:srgbClr val="074B79"/>
                </a:solidFill>
                <a:latin typeface="Arial" panose="020B0604020202020204" pitchFamily="34" charset="0"/>
                <a:cs typeface="Arial" panose="020B0604020202020204" pitchFamily="34" charset="0"/>
              </a:rPr>
              <a:t>1,694 </a:t>
            </a:r>
            <a:r>
              <a:rPr lang="en-US" sz="1400" dirty="0">
                <a:solidFill>
                  <a:srgbClr val="074B79"/>
                </a:solidFill>
                <a:latin typeface="Arial" panose="020B0604020202020204" pitchFamily="34" charset="0"/>
                <a:cs typeface="Arial" panose="020B0604020202020204" pitchFamily="34" charset="0"/>
              </a:rPr>
              <a:t>child care providers, an increase of 21% from FY20, impacting </a:t>
            </a:r>
            <a:r>
              <a:rPr lang="en-US" sz="1400" b="1" dirty="0">
                <a:solidFill>
                  <a:srgbClr val="074B79"/>
                </a:solidFill>
                <a:latin typeface="Arial" panose="020B0604020202020204" pitchFamily="34" charset="0"/>
                <a:cs typeface="Arial" panose="020B0604020202020204" pitchFamily="34" charset="0"/>
              </a:rPr>
              <a:t>over 10,000 </a:t>
            </a:r>
            <a:r>
              <a:rPr lang="en-US" sz="1400" dirty="0">
                <a:solidFill>
                  <a:srgbClr val="074B79"/>
                </a:solidFill>
                <a:latin typeface="Arial" panose="020B0604020202020204" pitchFamily="34" charset="0"/>
                <a:cs typeface="Arial" panose="020B0604020202020204" pitchFamily="34" charset="0"/>
              </a:rPr>
              <a:t>children in care.</a:t>
            </a:r>
          </a:p>
          <a:p>
            <a:pPr marL="685800" lvl="3" indent="-342900">
              <a:buClr>
                <a:srgbClr val="074B79"/>
              </a:buClr>
            </a:pPr>
            <a:r>
              <a:rPr lang="en-US" sz="1400" dirty="0">
                <a:solidFill>
                  <a:srgbClr val="074B79"/>
                </a:solidFill>
                <a:latin typeface="Arial" panose="020B0604020202020204" pitchFamily="34" charset="0"/>
                <a:cs typeface="Arial" panose="020B0604020202020204" pitchFamily="34" charset="0"/>
              </a:rPr>
              <a:t>CCHC consultants fielded numerous calls from child care providers regarding the COVID-19 pandemic and assisted child care providers in remaining an open, safe environment for staff and children.</a:t>
            </a:r>
          </a:p>
          <a:p>
            <a:pPr marL="685800" lvl="3" indent="-342900">
              <a:buClr>
                <a:srgbClr val="074B79"/>
              </a:buClr>
            </a:pPr>
            <a:r>
              <a:rPr lang="en-US" sz="1400" dirty="0">
                <a:solidFill>
                  <a:srgbClr val="074B79"/>
                </a:solidFill>
                <a:latin typeface="Arial" panose="020B0604020202020204" pitchFamily="34" charset="0"/>
                <a:cs typeface="Arial" panose="020B0604020202020204" pitchFamily="34" charset="0"/>
              </a:rPr>
              <a:t>CCHC consultants also provided </a:t>
            </a:r>
            <a:r>
              <a:rPr lang="en-US" sz="1400" b="1" dirty="0">
                <a:solidFill>
                  <a:srgbClr val="074B79"/>
                </a:solidFill>
                <a:latin typeface="Arial" panose="020B0604020202020204" pitchFamily="34" charset="0"/>
                <a:cs typeface="Arial" panose="020B0604020202020204" pitchFamily="34" charset="0"/>
              </a:rPr>
              <a:t>156</a:t>
            </a:r>
            <a:r>
              <a:rPr lang="en-US" sz="1400" dirty="0">
                <a:solidFill>
                  <a:srgbClr val="074B79"/>
                </a:solidFill>
                <a:latin typeface="Arial" panose="020B0604020202020204" pitchFamily="34" charset="0"/>
                <a:cs typeface="Arial" panose="020B0604020202020204" pitchFamily="34" charset="0"/>
              </a:rPr>
              <a:t> trainings to child care providers.</a:t>
            </a:r>
          </a:p>
        </p:txBody>
      </p:sp>
      <p:sp>
        <p:nvSpPr>
          <p:cNvPr id="5" name="Slide Number Placeholder 4"/>
          <p:cNvSpPr>
            <a:spLocks noGrp="1"/>
          </p:cNvSpPr>
          <p:nvPr>
            <p:ph type="sldNum" sz="quarter" idx="12"/>
          </p:nvPr>
        </p:nvSpPr>
        <p:spPr/>
        <p:txBody>
          <a:bodyPr/>
          <a:lstStyle/>
          <a:p>
            <a:fld id="{77B96B9B-B160-4202-9BBA-1A3F6F8C4839}" type="slidenum">
              <a:rPr lang="en-US" smtClean="0"/>
              <a:pPr/>
              <a:t>13</a:t>
            </a:fld>
            <a:endParaRPr lang="en-US" dirty="0"/>
          </a:p>
        </p:txBody>
      </p:sp>
    </p:spTree>
    <p:extLst>
      <p:ext uri="{BB962C8B-B14F-4D97-AF65-F5344CB8AC3E}">
        <p14:creationId xmlns:p14="http://schemas.microsoft.com/office/powerpoint/2010/main" val="4279419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840639" cy="671513"/>
          </a:xfrm>
        </p:spPr>
        <p:txBody>
          <a:bodyPr>
            <a:noAutofit/>
          </a:bodyPr>
          <a:lstStyle/>
          <a:p>
            <a:pPr algn="ctr"/>
            <a:r>
              <a:rPr lang="en-US" sz="2800" dirty="0">
                <a:solidFill>
                  <a:srgbClr val="074B79"/>
                </a:solidFill>
                <a:latin typeface="Arial" panose="020B0604020202020204" pitchFamily="34" charset="0"/>
                <a:cs typeface="Arial" panose="020B0604020202020204" pitchFamily="34" charset="0"/>
              </a:rPr>
              <a:t>Health Access Nurturing Development Services (HANDS)</a:t>
            </a:r>
            <a:r>
              <a:rPr lang="en-US" sz="1800" dirty="0">
                <a:solidFill>
                  <a:srgbClr val="074B79"/>
                </a:solidFill>
                <a:latin typeface="Arial" panose="020B0604020202020204" pitchFamily="34" charset="0"/>
                <a:cs typeface="Arial" panose="020B0604020202020204" pitchFamily="34" charset="0"/>
              </a:rPr>
              <a:t/>
            </a:r>
            <a:br>
              <a:rPr lang="en-US" sz="1800" dirty="0">
                <a:solidFill>
                  <a:srgbClr val="074B79"/>
                </a:solidFill>
                <a:latin typeface="Arial" panose="020B0604020202020204" pitchFamily="34" charset="0"/>
                <a:cs typeface="Arial" panose="020B0604020202020204" pitchFamily="34" charset="0"/>
              </a:rPr>
            </a:br>
            <a:r>
              <a:rPr lang="en-US" sz="1800" dirty="0">
                <a:solidFill>
                  <a:srgbClr val="074B79"/>
                </a:solidFill>
                <a:latin typeface="Arial" panose="020B0604020202020204" pitchFamily="34" charset="0"/>
                <a:cs typeface="Arial" panose="020B0604020202020204" pitchFamily="34" charset="0"/>
              </a:rPr>
              <a:t>(Amount of Tobacco Funding: </a:t>
            </a:r>
            <a:r>
              <a:rPr lang="en-US" sz="1800" dirty="0" smtClean="0">
                <a:solidFill>
                  <a:srgbClr val="074B79"/>
                </a:solidFill>
                <a:latin typeface="Arial" panose="020B0604020202020204" pitchFamily="34" charset="0"/>
                <a:cs typeface="Arial" panose="020B0604020202020204" pitchFamily="34" charset="0"/>
              </a:rPr>
              <a:t>FY22 </a:t>
            </a:r>
            <a:r>
              <a:rPr lang="en-US" sz="1800" dirty="0">
                <a:solidFill>
                  <a:srgbClr val="074B79"/>
                </a:solidFill>
                <a:latin typeface="Arial" panose="020B0604020202020204" pitchFamily="34" charset="0"/>
                <a:cs typeface="Arial" panose="020B0604020202020204" pitchFamily="34" charset="0"/>
              </a:rPr>
              <a:t>$7,000,000)</a:t>
            </a:r>
          </a:p>
        </p:txBody>
      </p:sp>
      <p:sp>
        <p:nvSpPr>
          <p:cNvPr id="3" name="Content Placeholder 2"/>
          <p:cNvSpPr>
            <a:spLocks noGrp="1"/>
          </p:cNvSpPr>
          <p:nvPr>
            <p:ph idx="1"/>
          </p:nvPr>
        </p:nvSpPr>
        <p:spPr>
          <a:xfrm>
            <a:off x="358254" y="1752600"/>
            <a:ext cx="8495731" cy="4267200"/>
          </a:xfrm>
        </p:spPr>
        <p:txBody>
          <a:bodyPr>
            <a:normAutofit/>
          </a:bodyPr>
          <a:lstStyle/>
          <a:p>
            <a:pPr marL="415529" indent="-285750">
              <a:buClr>
                <a:srgbClr val="074B79"/>
              </a:buClr>
            </a:pPr>
            <a:r>
              <a:rPr lang="en-US" sz="1600" b="1" dirty="0" smtClean="0">
                <a:solidFill>
                  <a:srgbClr val="074B79"/>
                </a:solidFill>
                <a:latin typeface="Arial" panose="020B0604020202020204" pitchFamily="34" charset="0"/>
                <a:cs typeface="Arial" panose="020B0604020202020204" pitchFamily="34" charset="0"/>
              </a:rPr>
              <a:t>Purpose</a:t>
            </a:r>
            <a:r>
              <a:rPr lang="en-US" sz="1600" dirty="0" smtClean="0">
                <a:solidFill>
                  <a:srgbClr val="074B79"/>
                </a:solidFill>
                <a:latin typeface="Arial" panose="020B0604020202020204" pitchFamily="34" charset="0"/>
                <a:cs typeface="Arial" panose="020B0604020202020204" pitchFamily="34" charset="0"/>
              </a:rPr>
              <a:t>: </a:t>
            </a:r>
          </a:p>
          <a:p>
            <a:pPr marL="400050" indent="0">
              <a:buClr>
                <a:srgbClr val="074B79"/>
              </a:buClr>
              <a:buNone/>
            </a:pPr>
            <a:r>
              <a:rPr lang="en-US" sz="1400" dirty="0" smtClean="0">
                <a:solidFill>
                  <a:srgbClr val="074B79"/>
                </a:solidFill>
                <a:latin typeface="Arial" panose="020B0604020202020204" pitchFamily="34" charset="0"/>
                <a:cs typeface="Arial" panose="020B0604020202020204" pitchFamily="34" charset="0"/>
              </a:rPr>
              <a:t>Voluntary weekly home visiting program designed to </a:t>
            </a:r>
            <a:r>
              <a:rPr lang="en-US" sz="1400" dirty="0">
                <a:solidFill>
                  <a:srgbClr val="074B79"/>
                </a:solidFill>
                <a:latin typeface="Arial" panose="020B0604020202020204" pitchFamily="34" charset="0"/>
                <a:cs typeface="Arial" panose="020B0604020202020204" pitchFamily="34" charset="0"/>
              </a:rPr>
              <a:t>assist overburdened parents/caregivers during the prenatal period until the child’s third birthday. Goals include improving health and social outcomes for both mother and child.</a:t>
            </a:r>
          </a:p>
          <a:p>
            <a:pPr marL="150876" lvl="1" indent="0">
              <a:buClr>
                <a:srgbClr val="074B79"/>
              </a:buClr>
              <a:buNone/>
            </a:pPr>
            <a:endParaRPr lang="en-US" sz="1500" dirty="0">
              <a:solidFill>
                <a:srgbClr val="074B79"/>
              </a:solidFill>
              <a:latin typeface="Arial" panose="020B0604020202020204" pitchFamily="34" charset="0"/>
              <a:cs typeface="Arial" panose="020B0604020202020204" pitchFamily="34" charset="0"/>
            </a:endParaRPr>
          </a:p>
          <a:p>
            <a:pPr marL="436626" lvl="1">
              <a:buClr>
                <a:srgbClr val="074B79"/>
              </a:buClr>
              <a:buFont typeface="Arial" panose="020B0604020202020204" pitchFamily="34" charset="0"/>
              <a:buChar char="•"/>
            </a:pPr>
            <a:r>
              <a:rPr lang="en-US" sz="1600" b="1" dirty="0">
                <a:solidFill>
                  <a:srgbClr val="074B79"/>
                </a:solidFill>
                <a:latin typeface="Arial" panose="020B0604020202020204" pitchFamily="34" charset="0"/>
                <a:cs typeface="Arial" panose="020B0604020202020204" pitchFamily="34" charset="0"/>
              </a:rPr>
              <a:t>Structure</a:t>
            </a:r>
            <a:r>
              <a:rPr lang="en-US" sz="1600" dirty="0">
                <a:solidFill>
                  <a:srgbClr val="074B79"/>
                </a:solidFill>
                <a:latin typeface="Arial" panose="020B0604020202020204" pitchFamily="34" charset="0"/>
                <a:cs typeface="Arial" panose="020B0604020202020204" pitchFamily="34" charset="0"/>
              </a:rPr>
              <a:t>: </a:t>
            </a:r>
            <a:endParaRPr lang="en-US" sz="1600" dirty="0" smtClean="0">
              <a:solidFill>
                <a:srgbClr val="074B79"/>
              </a:solidFill>
              <a:latin typeface="Arial" panose="020B0604020202020204" pitchFamily="34" charset="0"/>
              <a:cs typeface="Arial" panose="020B0604020202020204" pitchFamily="34" charset="0"/>
            </a:endParaRPr>
          </a:p>
          <a:p>
            <a:pPr marL="457200" lvl="1" indent="0">
              <a:buClr>
                <a:srgbClr val="074B79"/>
              </a:buClr>
              <a:buNone/>
            </a:pPr>
            <a:r>
              <a:rPr lang="en-US" sz="1400" dirty="0" smtClean="0">
                <a:solidFill>
                  <a:srgbClr val="074B79"/>
                </a:solidFill>
                <a:latin typeface="Arial" panose="020B0604020202020204" pitchFamily="34" charset="0"/>
                <a:cs typeface="Arial" panose="020B0604020202020204" pitchFamily="34" charset="0"/>
              </a:rPr>
              <a:t>HANDS </a:t>
            </a:r>
            <a:r>
              <a:rPr lang="en-US" sz="1400" dirty="0">
                <a:solidFill>
                  <a:srgbClr val="074B79"/>
                </a:solidFill>
                <a:latin typeface="Arial" panose="020B0604020202020204" pitchFamily="34" charset="0"/>
                <a:cs typeface="Arial" panose="020B0604020202020204" pitchFamily="34" charset="0"/>
              </a:rPr>
              <a:t>is administered through local health departments and one contract (Jefferson County).</a:t>
            </a:r>
          </a:p>
          <a:p>
            <a:pPr lvl="1">
              <a:buClr>
                <a:srgbClr val="074B79"/>
              </a:buClr>
            </a:pPr>
            <a:r>
              <a:rPr lang="en-US" sz="1400" dirty="0" smtClean="0">
                <a:solidFill>
                  <a:srgbClr val="074B79"/>
                </a:solidFill>
                <a:latin typeface="Arial" panose="020B0604020202020204" pitchFamily="34" charset="0"/>
                <a:cs typeface="Arial" panose="020B0604020202020204" pitchFamily="34" charset="0"/>
              </a:rPr>
              <a:t>In FY21,</a:t>
            </a:r>
            <a:r>
              <a:rPr lang="en-US" sz="1400" b="1" dirty="0" smtClean="0">
                <a:solidFill>
                  <a:srgbClr val="074B79"/>
                </a:solidFill>
                <a:latin typeface="Arial" panose="020B0604020202020204" pitchFamily="34" charset="0"/>
                <a:cs typeface="Arial" panose="020B0604020202020204" pitchFamily="34" charset="0"/>
              </a:rPr>
              <a:t> 3,221 </a:t>
            </a:r>
            <a:r>
              <a:rPr lang="en-US" sz="1400" dirty="0" smtClean="0">
                <a:solidFill>
                  <a:srgbClr val="074B79"/>
                </a:solidFill>
                <a:latin typeface="Arial" panose="020B0604020202020204" pitchFamily="34" charset="0"/>
                <a:cs typeface="Arial" panose="020B0604020202020204" pitchFamily="34" charset="0"/>
              </a:rPr>
              <a:t>families were served </a:t>
            </a:r>
            <a:r>
              <a:rPr lang="en-US" sz="1400" dirty="0">
                <a:solidFill>
                  <a:srgbClr val="074B79"/>
                </a:solidFill>
                <a:latin typeface="Arial" panose="020B0604020202020204" pitchFamily="34" charset="0"/>
                <a:cs typeface="Arial" panose="020B0604020202020204" pitchFamily="34" charset="0"/>
              </a:rPr>
              <a:t>through support of </a:t>
            </a:r>
            <a:r>
              <a:rPr lang="en-US" sz="1400" dirty="0" smtClean="0">
                <a:solidFill>
                  <a:srgbClr val="074B79"/>
                </a:solidFill>
                <a:latin typeface="Arial" panose="020B0604020202020204" pitchFamily="34" charset="0"/>
                <a:cs typeface="Arial" panose="020B0604020202020204" pitchFamily="34" charset="0"/>
              </a:rPr>
              <a:t>tobacco settlement funds primarily through telehealth. This is a decrease of 22% from FY20.</a:t>
            </a:r>
          </a:p>
          <a:p>
            <a:pPr lvl="1">
              <a:buClr>
                <a:srgbClr val="074B79"/>
              </a:buClr>
            </a:pPr>
            <a:r>
              <a:rPr lang="en-US" sz="1400" dirty="0" smtClean="0">
                <a:solidFill>
                  <a:srgbClr val="074B79"/>
                </a:solidFill>
                <a:latin typeface="Arial" panose="020B0604020202020204" pitchFamily="34" charset="0"/>
                <a:cs typeface="Arial" panose="020B0604020202020204" pitchFamily="34" charset="0"/>
              </a:rPr>
              <a:t>FY21 indicates a </a:t>
            </a:r>
            <a:r>
              <a:rPr lang="en-US" sz="1400" dirty="0">
                <a:solidFill>
                  <a:srgbClr val="074B79"/>
                </a:solidFill>
                <a:latin typeface="Arial" panose="020B0604020202020204" pitchFamily="34" charset="0"/>
                <a:cs typeface="Arial" panose="020B0604020202020204" pitchFamily="34" charset="0"/>
              </a:rPr>
              <a:t>decrease </a:t>
            </a:r>
            <a:r>
              <a:rPr lang="en-US" sz="1400" dirty="0" smtClean="0">
                <a:solidFill>
                  <a:srgbClr val="074B79"/>
                </a:solidFill>
                <a:latin typeface="Arial" panose="020B0604020202020204" pitchFamily="34" charset="0"/>
                <a:cs typeface="Arial" panose="020B0604020202020204" pitchFamily="34" charset="0"/>
              </a:rPr>
              <a:t>in services from FY20 due </a:t>
            </a:r>
            <a:r>
              <a:rPr lang="en-US" sz="1400" dirty="0">
                <a:solidFill>
                  <a:srgbClr val="074B79"/>
                </a:solidFill>
                <a:latin typeface="Arial" panose="020B0604020202020204" pitchFamily="34" charset="0"/>
                <a:cs typeface="Arial" panose="020B0604020202020204" pitchFamily="34" charset="0"/>
              </a:rPr>
              <a:t>to </a:t>
            </a:r>
            <a:r>
              <a:rPr lang="en-US" sz="1400" dirty="0" smtClean="0">
                <a:solidFill>
                  <a:srgbClr val="074B79"/>
                </a:solidFill>
                <a:latin typeface="Arial" panose="020B0604020202020204" pitchFamily="34" charset="0"/>
                <a:cs typeface="Arial" panose="020B0604020202020204" pitchFamily="34" charset="0"/>
              </a:rPr>
              <a:t>impact of pandemic. Referrals to HANDS were low most likely due to parents not frequenting primary referral sources such as physicians, health departments, and other community services.  Telehealth was beneficial, but had limitations in certain populations.</a:t>
            </a:r>
          </a:p>
          <a:p>
            <a:pPr lvl="1">
              <a:buClr>
                <a:srgbClr val="074B79"/>
              </a:buClr>
            </a:pPr>
            <a:r>
              <a:rPr lang="en-US" sz="1400" dirty="0" smtClean="0">
                <a:solidFill>
                  <a:srgbClr val="074B79"/>
                </a:solidFill>
                <a:latin typeface="Arial" panose="020B0604020202020204" pitchFamily="34" charset="0"/>
                <a:cs typeface="Arial" panose="020B0604020202020204" pitchFamily="34" charset="0"/>
              </a:rPr>
              <a:t>All Tobacco MSA-funded program services are increasing as we move out of the pandemic.  Due to the pandemic, there is a bigger need for mental health supports.</a:t>
            </a:r>
            <a:endParaRPr lang="en-US" sz="1400" dirty="0">
              <a:solidFill>
                <a:srgbClr val="074B79"/>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77B96B9B-B160-4202-9BBA-1A3F6F8C4839}" type="slidenum">
              <a:rPr lang="en-US" smtClean="0"/>
              <a:pPr/>
              <a:t>14</a:t>
            </a:fld>
            <a:endParaRPr lang="en-US" dirty="0"/>
          </a:p>
        </p:txBody>
      </p:sp>
    </p:spTree>
    <p:extLst>
      <p:ext uri="{BB962C8B-B14F-4D97-AF65-F5344CB8AC3E}">
        <p14:creationId xmlns:p14="http://schemas.microsoft.com/office/powerpoint/2010/main" val="2557628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74B79"/>
                </a:solidFill>
                <a:latin typeface="Arial" panose="020B0604020202020204" pitchFamily="34" charset="0"/>
                <a:cs typeface="Arial" panose="020B0604020202020204" pitchFamily="34" charset="0"/>
              </a:rPr>
              <a:t>Questions?</a:t>
            </a:r>
          </a:p>
        </p:txBody>
      </p:sp>
      <p:pic>
        <p:nvPicPr>
          <p:cNvPr id="5" name="Content Placeholder 4" descr="Principal's Point of View: The Three Question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4624" y="2057400"/>
            <a:ext cx="2399213" cy="2039331"/>
          </a:xfrm>
        </p:spPr>
      </p:pic>
      <p:sp>
        <p:nvSpPr>
          <p:cNvPr id="4" name="Slide Number Placeholder 3"/>
          <p:cNvSpPr>
            <a:spLocks noGrp="1"/>
          </p:cNvSpPr>
          <p:nvPr>
            <p:ph type="sldNum" sz="quarter" idx="12"/>
          </p:nvPr>
        </p:nvSpPr>
        <p:spPr/>
        <p:txBody>
          <a:bodyPr/>
          <a:lstStyle/>
          <a:p>
            <a:fld id="{413B8C1A-B3FA-4E19-85F6-8AA27377C971}" type="slidenum">
              <a:rPr lang="en-US" smtClean="0"/>
              <a:pPr/>
              <a:t>15</a:t>
            </a:fld>
            <a:endParaRPr lang="en-US" dirty="0"/>
          </a:p>
        </p:txBody>
      </p:sp>
      <p:sp>
        <p:nvSpPr>
          <p:cNvPr id="3" name="TextBox 2"/>
          <p:cNvSpPr txBox="1"/>
          <p:nvPr/>
        </p:nvSpPr>
        <p:spPr>
          <a:xfrm>
            <a:off x="2878026" y="4234954"/>
            <a:ext cx="3263586" cy="1061829"/>
          </a:xfrm>
          <a:prstGeom prst="rect">
            <a:avLst/>
          </a:prstGeom>
          <a:noFill/>
        </p:spPr>
        <p:txBody>
          <a:bodyPr wrap="square" rtlCol="0">
            <a:spAutoFit/>
          </a:bodyPr>
          <a:lstStyle/>
          <a:p>
            <a:pPr lvl="1" algn="ctr"/>
            <a:r>
              <a:rPr lang="en-US" sz="1050" dirty="0">
                <a:latin typeface="Arial" panose="020B0604020202020204" pitchFamily="34" charset="0"/>
                <a:cs typeface="Arial" panose="020B0604020202020204" pitchFamily="34" charset="0"/>
              </a:rPr>
              <a:t>For questions or information related to this presentation, please contact:</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Kelli Rodman (</a:t>
            </a:r>
            <a:r>
              <a:rPr lang="en-US" sz="1050" u="sng" dirty="0">
                <a:latin typeface="Arial" panose="020B0604020202020204" pitchFamily="34" charset="0"/>
                <a:cs typeface="Arial" panose="020B0604020202020204" pitchFamily="34" charset="0"/>
                <a:hlinkClick r:id="rId3"/>
              </a:rPr>
              <a:t>kelli.rodman@ky.gov</a:t>
            </a:r>
            <a:r>
              <a:rPr lang="en-US" sz="1050" dirty="0">
                <a:latin typeface="Arial" panose="020B0604020202020204" pitchFamily="34" charset="0"/>
                <a:cs typeface="Arial" panose="020B0604020202020204" pitchFamily="34" charset="0"/>
              </a:rPr>
              <a:t>)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Office of Legislative and Regulatory Affairs </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Executive Director</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(502) 564-7042</a:t>
            </a:r>
          </a:p>
        </p:txBody>
      </p:sp>
    </p:spTree>
    <p:extLst>
      <p:ext uri="{BB962C8B-B14F-4D97-AF65-F5344CB8AC3E}">
        <p14:creationId xmlns:p14="http://schemas.microsoft.com/office/powerpoint/2010/main" val="479828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3305050" y="1436766"/>
            <a:ext cx="5350000" cy="4533898"/>
          </a:xfrm>
          <a:prstGeom prst="rect">
            <a:avLst/>
          </a:prstGeom>
        </p:spPr>
      </p:pic>
      <p:sp>
        <p:nvSpPr>
          <p:cNvPr id="5" name="Text Box 2"/>
          <p:cNvSpPr txBox="1">
            <a:spLocks noChangeArrowheads="1"/>
          </p:cNvSpPr>
          <p:nvPr/>
        </p:nvSpPr>
        <p:spPr bwMode="auto">
          <a:xfrm>
            <a:off x="7772400" y="4495800"/>
            <a:ext cx="1258529" cy="682074"/>
          </a:xfrm>
          <a:prstGeom prst="rect">
            <a:avLst/>
          </a:prstGeom>
          <a:solidFill>
            <a:srgbClr val="FFFFFF"/>
          </a:solidFill>
          <a:ln w="9525">
            <a:solidFill>
              <a:schemeClr val="accent5"/>
            </a:solidFill>
            <a:miter lim="800000"/>
            <a:headEnd/>
            <a:tailEnd/>
          </a:ln>
        </p:spPr>
        <p:txBody>
          <a:bodyPr rot="0" vert="horz" wrap="square" lIns="68580" tIns="34290" rIns="68580" bIns="34290" anchor="t" anchorCtr="0">
            <a:noAutofit/>
          </a:bodyPr>
          <a:lstStyle/>
          <a:p>
            <a:pPr algn="ctr"/>
            <a:r>
              <a:rPr lang="en-US"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FY21 Child Care Expenditures</a:t>
            </a:r>
          </a:p>
          <a:p>
            <a:pPr algn="ctr"/>
            <a:r>
              <a:rPr lang="en-US" sz="12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$8,790,855</a:t>
            </a:r>
            <a:endParaRPr lang="en-US"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609600" y="372914"/>
            <a:ext cx="7651596" cy="1077218"/>
          </a:xfrm>
          <a:prstGeom prst="rect">
            <a:avLst/>
          </a:prstGeom>
          <a:noFill/>
        </p:spPr>
        <p:txBody>
          <a:bodyPr wrap="square" rtlCol="0">
            <a:spAutoFit/>
          </a:bodyPr>
          <a:lstStyle/>
          <a:p>
            <a:pPr algn="ctr"/>
            <a:r>
              <a:rPr lang="en-US" sz="3200" dirty="0">
                <a:solidFill>
                  <a:srgbClr val="074B79"/>
                </a:solidFill>
                <a:latin typeface="Arial" panose="020B0604020202020204" pitchFamily="34" charset="0"/>
                <a:cs typeface="Arial" panose="020B0604020202020204" pitchFamily="34" charset="0"/>
              </a:rPr>
              <a:t>Tobacco Settlement Funds in Community Based Services</a:t>
            </a:r>
          </a:p>
        </p:txBody>
      </p:sp>
      <p:sp>
        <p:nvSpPr>
          <p:cNvPr id="7" name="Slide Number Placeholder 6"/>
          <p:cNvSpPr>
            <a:spLocks noGrp="1"/>
          </p:cNvSpPr>
          <p:nvPr>
            <p:ph type="sldNum" sz="quarter" idx="12"/>
          </p:nvPr>
        </p:nvSpPr>
        <p:spPr>
          <a:xfrm>
            <a:off x="304800" y="6400800"/>
            <a:ext cx="2133600" cy="365125"/>
          </a:xfrm>
        </p:spPr>
        <p:txBody>
          <a:bodyPr/>
          <a:lstStyle/>
          <a:p>
            <a:fld id="{77B96B9B-B160-4202-9BBA-1A3F6F8C4839}" type="slidenum">
              <a:rPr lang="en-US" smtClean="0"/>
              <a:pPr/>
              <a:t>2</a:t>
            </a:fld>
            <a:endParaRPr lang="en-US" dirty="0"/>
          </a:p>
        </p:txBody>
      </p:sp>
      <p:sp>
        <p:nvSpPr>
          <p:cNvPr id="8" name="Content Placeholder 7"/>
          <p:cNvSpPr>
            <a:spLocks noGrp="1"/>
          </p:cNvSpPr>
          <p:nvPr>
            <p:ph sz="half" idx="4294967295"/>
          </p:nvPr>
        </p:nvSpPr>
        <p:spPr>
          <a:xfrm>
            <a:off x="110955" y="2480008"/>
            <a:ext cx="3017520" cy="1872853"/>
          </a:xfrm>
        </p:spPr>
        <p:txBody>
          <a:bodyPr>
            <a:noAutofit/>
          </a:bodyPr>
          <a:lstStyle/>
          <a:p>
            <a:r>
              <a:rPr lang="en-US" sz="1800" dirty="0">
                <a:solidFill>
                  <a:srgbClr val="074B79"/>
                </a:solidFill>
                <a:latin typeface="Arial" panose="020B0604020202020204" pitchFamily="34" charset="0"/>
                <a:cs typeface="Arial" panose="020B0604020202020204" pitchFamily="34" charset="0"/>
              </a:rPr>
              <a:t>Child Care - </a:t>
            </a:r>
            <a:r>
              <a:rPr lang="en-US" sz="1800" dirty="0" smtClean="0">
                <a:solidFill>
                  <a:srgbClr val="074B79"/>
                </a:solidFill>
                <a:latin typeface="Arial" panose="020B0604020202020204" pitchFamily="34" charset="0"/>
                <a:cs typeface="Arial" panose="020B0604020202020204" pitchFamily="34" charset="0"/>
              </a:rPr>
              <a:t>$9,750,000</a:t>
            </a:r>
          </a:p>
          <a:p>
            <a:endParaRPr lang="en-US" dirty="0">
              <a:solidFill>
                <a:srgbClr val="074B79"/>
              </a:solidFill>
              <a:latin typeface="Arial" panose="020B0604020202020204" pitchFamily="34" charset="0"/>
              <a:cs typeface="Arial" panose="020B0604020202020204" pitchFamily="34" charset="0"/>
            </a:endParaRPr>
          </a:p>
          <a:p>
            <a:r>
              <a:rPr lang="en-US" sz="1800" dirty="0" smtClean="0">
                <a:solidFill>
                  <a:srgbClr val="074B79"/>
                </a:solidFill>
                <a:latin typeface="Arial" panose="020B0604020202020204" pitchFamily="34" charset="0"/>
                <a:cs typeface="Arial" panose="020B0604020202020204" pitchFamily="34" charset="0"/>
              </a:rPr>
              <a:t>Early </a:t>
            </a:r>
            <a:r>
              <a:rPr lang="en-US" sz="1800" dirty="0">
                <a:solidFill>
                  <a:srgbClr val="074B79"/>
                </a:solidFill>
                <a:latin typeface="Arial" panose="020B0604020202020204" pitchFamily="34" charset="0"/>
                <a:cs typeface="Arial" panose="020B0604020202020204" pitchFamily="34" charset="0"/>
              </a:rPr>
              <a:t>Childhood </a:t>
            </a:r>
            <a:r>
              <a:rPr lang="en-US" sz="1800" dirty="0" smtClean="0">
                <a:solidFill>
                  <a:srgbClr val="074B79"/>
                </a:solidFill>
                <a:latin typeface="Arial" panose="020B0604020202020204" pitchFamily="34" charset="0"/>
                <a:cs typeface="Arial" panose="020B0604020202020204" pitchFamily="34" charset="0"/>
              </a:rPr>
              <a:t>Adoption &amp; Foster </a:t>
            </a:r>
            <a:r>
              <a:rPr lang="en-US" sz="1800" dirty="0">
                <a:solidFill>
                  <a:srgbClr val="074B79"/>
                </a:solidFill>
                <a:latin typeface="Arial" panose="020B0604020202020204" pitchFamily="34" charset="0"/>
                <a:cs typeface="Arial" panose="020B0604020202020204" pitchFamily="34" charset="0"/>
              </a:rPr>
              <a:t>Care Supports - $</a:t>
            </a:r>
            <a:r>
              <a:rPr lang="en-US" sz="1800" dirty="0" smtClean="0">
                <a:solidFill>
                  <a:srgbClr val="074B79"/>
                </a:solidFill>
                <a:latin typeface="Arial" panose="020B0604020202020204" pitchFamily="34" charset="0"/>
                <a:cs typeface="Arial" panose="020B0604020202020204" pitchFamily="34" charset="0"/>
              </a:rPr>
              <a:t>2.5M</a:t>
            </a:r>
            <a:endParaRPr lang="en-US" sz="1800" dirty="0">
              <a:solidFill>
                <a:srgbClr val="074B79"/>
              </a:solidFill>
              <a:latin typeface="Arial" panose="020B0604020202020204" pitchFamily="34" charset="0"/>
              <a:cs typeface="Arial" panose="020B0604020202020204" pitchFamily="34" charset="0"/>
            </a:endParaRPr>
          </a:p>
        </p:txBody>
      </p:sp>
      <p:sp>
        <p:nvSpPr>
          <p:cNvPr id="2" name="TextBox 1"/>
          <p:cNvSpPr txBox="1"/>
          <p:nvPr/>
        </p:nvSpPr>
        <p:spPr>
          <a:xfrm>
            <a:off x="457200" y="5638800"/>
            <a:ext cx="2911289" cy="276999"/>
          </a:xfrm>
          <a:prstGeom prst="rect">
            <a:avLst/>
          </a:prstGeom>
          <a:noFill/>
        </p:spPr>
        <p:txBody>
          <a:bodyPr wrap="square" rtlCol="0">
            <a:spAutoFit/>
          </a:bodyPr>
          <a:lstStyle/>
          <a:p>
            <a:r>
              <a:rPr lang="en-US" sz="1200" dirty="0" smtClean="0">
                <a:solidFill>
                  <a:srgbClr val="074B79"/>
                </a:solidFill>
                <a:latin typeface="Arial" panose="020B0604020202020204" pitchFamily="34" charset="0"/>
                <a:cs typeface="Arial" panose="020B0604020202020204" pitchFamily="34" charset="0"/>
              </a:rPr>
              <a:t>Atypical expenditures </a:t>
            </a:r>
            <a:r>
              <a:rPr lang="en-US" sz="1200" dirty="0">
                <a:solidFill>
                  <a:srgbClr val="074B79"/>
                </a:solidFill>
                <a:latin typeface="Arial" panose="020B0604020202020204" pitchFamily="34" charset="0"/>
                <a:cs typeface="Arial" panose="020B0604020202020204" pitchFamily="34" charset="0"/>
              </a:rPr>
              <a:t>due to COVID-19</a:t>
            </a:r>
          </a:p>
        </p:txBody>
      </p:sp>
      <p:pic>
        <p:nvPicPr>
          <p:cNvPr id="13" name="Picture 12"/>
          <p:cNvPicPr>
            <a:picLocks noChangeAspect="1"/>
          </p:cNvPicPr>
          <p:nvPr/>
        </p:nvPicPr>
        <p:blipFill>
          <a:blip r:embed="rId4"/>
          <a:stretch>
            <a:fillRect/>
          </a:stretch>
        </p:blipFill>
        <p:spPr>
          <a:xfrm>
            <a:off x="7902362" y="2549102"/>
            <a:ext cx="708238" cy="498898"/>
          </a:xfrm>
          <a:prstGeom prst="rect">
            <a:avLst/>
          </a:prstGeom>
        </p:spPr>
      </p:pic>
    </p:spTree>
    <p:extLst>
      <p:ext uri="{BB962C8B-B14F-4D97-AF65-F5344CB8AC3E}">
        <p14:creationId xmlns:p14="http://schemas.microsoft.com/office/powerpoint/2010/main" val="70828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43800" cy="1088068"/>
          </a:xfrm>
        </p:spPr>
        <p:txBody>
          <a:bodyPr>
            <a:normAutofit fontScale="90000"/>
          </a:bodyPr>
          <a:lstStyle/>
          <a:p>
            <a:pPr algn="ctr"/>
            <a:r>
              <a:rPr lang="en-US" sz="3600" dirty="0" smtClean="0">
                <a:solidFill>
                  <a:srgbClr val="074B79"/>
                </a:solidFill>
                <a:latin typeface="Arial" panose="020B0604020202020204" pitchFamily="34" charset="0"/>
                <a:cs typeface="Arial" panose="020B0604020202020204" pitchFamily="34" charset="0"/>
              </a:rPr>
              <a:t>The Child Care and Development Fund (CCDF)</a:t>
            </a:r>
            <a:r>
              <a:rPr lang="en-US" dirty="0" smtClean="0">
                <a:solidFill>
                  <a:srgbClr val="074B79"/>
                </a:solidFill>
                <a:latin typeface="Arial" panose="020B0604020202020204" pitchFamily="34" charset="0"/>
                <a:cs typeface="Arial" panose="020B0604020202020204" pitchFamily="34" charset="0"/>
              </a:rPr>
              <a:t/>
            </a:r>
            <a:br>
              <a:rPr lang="en-US" dirty="0" smtClean="0">
                <a:solidFill>
                  <a:srgbClr val="074B79"/>
                </a:solidFill>
                <a:latin typeface="Arial" panose="020B0604020202020204" pitchFamily="34" charset="0"/>
                <a:cs typeface="Arial" panose="020B0604020202020204" pitchFamily="34" charset="0"/>
              </a:rPr>
            </a:br>
            <a:r>
              <a:rPr lang="en-US" sz="2025" dirty="0">
                <a:solidFill>
                  <a:srgbClr val="074B79"/>
                </a:solidFill>
                <a:latin typeface="Arial" panose="020B0604020202020204" pitchFamily="34" charset="0"/>
                <a:cs typeface="Arial" panose="020B0604020202020204" pitchFamily="34" charset="0"/>
              </a:rPr>
              <a:t>SFY21 allocation (mandatory &amp; discretionary funds): $149,606,783</a:t>
            </a:r>
          </a:p>
        </p:txBody>
      </p:sp>
      <p:sp>
        <p:nvSpPr>
          <p:cNvPr id="3" name="Content Placeholder 2"/>
          <p:cNvSpPr>
            <a:spLocks noGrp="1"/>
          </p:cNvSpPr>
          <p:nvPr>
            <p:ph idx="1"/>
          </p:nvPr>
        </p:nvSpPr>
        <p:spPr>
          <a:xfrm>
            <a:off x="381000" y="1981200"/>
            <a:ext cx="8458200" cy="4114800"/>
          </a:xfrm>
        </p:spPr>
        <p:txBody>
          <a:bodyPr>
            <a:normAutofit/>
          </a:bodyPr>
          <a:lstStyle/>
          <a:p>
            <a:pPr marL="0" indent="0">
              <a:buNone/>
            </a:pPr>
            <a:r>
              <a:rPr lang="en-US" sz="2000" dirty="0">
                <a:solidFill>
                  <a:srgbClr val="074B79"/>
                </a:solidFill>
              </a:rPr>
              <a:t>This federal grant is designed to promote success for children, employment for parents, and economic security for parents by ensuring stable, high quality child care. </a:t>
            </a:r>
          </a:p>
          <a:p>
            <a:pPr marL="0" indent="0">
              <a:buNone/>
            </a:pPr>
            <a:r>
              <a:rPr lang="en-US" sz="2000" dirty="0">
                <a:solidFill>
                  <a:srgbClr val="074B79"/>
                </a:solidFill>
              </a:rPr>
              <a:t>CCDF funds support the following initiatives in Kentucky:</a:t>
            </a:r>
          </a:p>
          <a:p>
            <a:pPr marL="301229" lvl="1" indent="-217885">
              <a:buClr>
                <a:srgbClr val="074B79"/>
              </a:buClr>
              <a:buFont typeface="Arial" panose="020B0604020202020204" pitchFamily="34" charset="0"/>
              <a:buChar char="•"/>
            </a:pPr>
            <a:r>
              <a:rPr lang="en-US" sz="1800" dirty="0">
                <a:solidFill>
                  <a:srgbClr val="074B79"/>
                </a:solidFill>
              </a:rPr>
              <a:t>Child care subsidies for 16,359 families and 29,752 children</a:t>
            </a:r>
          </a:p>
          <a:p>
            <a:pPr marL="301229" lvl="1" indent="-217885">
              <a:buClr>
                <a:srgbClr val="074B79"/>
              </a:buClr>
              <a:buFont typeface="Arial" panose="020B0604020202020204" pitchFamily="34" charset="0"/>
              <a:buChar char="•"/>
            </a:pPr>
            <a:r>
              <a:rPr lang="en-US" sz="1800" dirty="0">
                <a:solidFill>
                  <a:srgbClr val="074B79"/>
                </a:solidFill>
              </a:rPr>
              <a:t>Monitoring and supports for approximately 2,025 child care centers and family child care homes at any given time</a:t>
            </a:r>
          </a:p>
          <a:p>
            <a:pPr marL="301229" lvl="1" indent="-217885">
              <a:buClr>
                <a:srgbClr val="074B79"/>
              </a:buClr>
              <a:buFont typeface="Arial" panose="020B0604020202020204" pitchFamily="34" charset="0"/>
              <a:buChar char="•"/>
            </a:pPr>
            <a:r>
              <a:rPr lang="en-US" sz="1800" dirty="0">
                <a:solidFill>
                  <a:srgbClr val="074B79"/>
                </a:solidFill>
              </a:rPr>
              <a:t>Professional development supports and background checks for 70,367 child care workers since February 2018</a:t>
            </a:r>
          </a:p>
          <a:p>
            <a:pPr marL="301229" lvl="1" indent="-217885">
              <a:buClr>
                <a:srgbClr val="074B79"/>
              </a:buClr>
              <a:buFont typeface="Arial" panose="020B0604020202020204" pitchFamily="34" charset="0"/>
              <a:buChar char="•"/>
            </a:pPr>
            <a:r>
              <a:rPr lang="en-US" sz="1800" dirty="0">
                <a:solidFill>
                  <a:srgbClr val="074B79"/>
                </a:solidFill>
              </a:rPr>
              <a:t>Special initiatives for infant and toddler care, disaster preparedness training and response, and consumer education</a:t>
            </a:r>
          </a:p>
          <a:p>
            <a:pPr lvl="1">
              <a:buFont typeface="Wingdings" panose="05000000000000000000" pitchFamily="2" charset="2"/>
              <a:buChar char="«"/>
            </a:pPr>
            <a:endParaRPr lang="en-US" sz="675" dirty="0">
              <a:solidFill>
                <a:srgbClr val="074B79"/>
              </a:solidFill>
            </a:endParaRPr>
          </a:p>
          <a:p>
            <a:pPr marL="0" indent="0">
              <a:buNone/>
            </a:pPr>
            <a:r>
              <a:rPr lang="en-US" sz="2100" b="1" dirty="0">
                <a:solidFill>
                  <a:srgbClr val="074B79"/>
                </a:solidFill>
              </a:rPr>
              <a:t>  </a:t>
            </a:r>
            <a:r>
              <a:rPr lang="en-US" sz="2000" b="1" u="sng" dirty="0">
                <a:solidFill>
                  <a:srgbClr val="074B79"/>
                </a:solidFill>
              </a:rPr>
              <a:t>Tobacco dollars serve as the entirety of the required matching funds for CCDF </a:t>
            </a:r>
          </a:p>
        </p:txBody>
      </p:sp>
      <p:sp>
        <p:nvSpPr>
          <p:cNvPr id="5" name="Slide Number Placeholder 4"/>
          <p:cNvSpPr>
            <a:spLocks noGrp="1"/>
          </p:cNvSpPr>
          <p:nvPr>
            <p:ph type="sldNum" sz="quarter" idx="12"/>
          </p:nvPr>
        </p:nvSpPr>
        <p:spPr/>
        <p:txBody>
          <a:bodyPr/>
          <a:lstStyle/>
          <a:p>
            <a:fld id="{77B96B9B-B160-4202-9BBA-1A3F6F8C4839}" type="slidenum">
              <a:rPr lang="en-US" smtClean="0"/>
              <a:pPr/>
              <a:t>3</a:t>
            </a:fld>
            <a:endParaRPr lang="en-US" dirty="0"/>
          </a:p>
        </p:txBody>
      </p:sp>
    </p:spTree>
    <p:extLst>
      <p:ext uri="{BB962C8B-B14F-4D97-AF65-F5344CB8AC3E}">
        <p14:creationId xmlns:p14="http://schemas.microsoft.com/office/powerpoint/2010/main" val="1748851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74B79"/>
                </a:solidFill>
                <a:latin typeface="Arial" panose="020B0604020202020204" pitchFamily="34" charset="0"/>
                <a:cs typeface="Arial" panose="020B0604020202020204" pitchFamily="34" charset="0"/>
              </a:rPr>
              <a:t>What is Kentucky All STARS?</a:t>
            </a:r>
          </a:p>
        </p:txBody>
      </p:sp>
      <p:sp>
        <p:nvSpPr>
          <p:cNvPr id="3" name="Content Placeholder 2"/>
          <p:cNvSpPr>
            <a:spLocks noGrp="1"/>
          </p:cNvSpPr>
          <p:nvPr>
            <p:ph idx="1"/>
          </p:nvPr>
        </p:nvSpPr>
        <p:spPr>
          <a:xfrm>
            <a:off x="381000" y="1828800"/>
            <a:ext cx="7962900" cy="2879679"/>
          </a:xfrm>
        </p:spPr>
        <p:txBody>
          <a:bodyPr>
            <a:normAutofit fontScale="70000" lnSpcReduction="20000"/>
          </a:bodyPr>
          <a:lstStyle/>
          <a:p>
            <a:pPr marL="0" indent="0">
              <a:buNone/>
            </a:pPr>
            <a:r>
              <a:rPr lang="en-US" sz="2900" dirty="0" smtClean="0">
                <a:solidFill>
                  <a:srgbClr val="074B79"/>
                </a:solidFill>
                <a:latin typeface="Arial" panose="020B0604020202020204" pitchFamily="34" charset="0"/>
                <a:cs typeface="Arial" panose="020B0604020202020204" pitchFamily="34" charset="0"/>
              </a:rPr>
              <a:t>Kentucky </a:t>
            </a:r>
            <a:r>
              <a:rPr lang="en-US" sz="2900" dirty="0">
                <a:solidFill>
                  <a:srgbClr val="074B79"/>
                </a:solidFill>
                <a:latin typeface="Arial" panose="020B0604020202020204" pitchFamily="34" charset="0"/>
                <a:cs typeface="Arial" panose="020B0604020202020204" pitchFamily="34" charset="0"/>
              </a:rPr>
              <a:t>All STARS is Kentucky's </a:t>
            </a:r>
            <a:r>
              <a:rPr lang="en-US" sz="2900" dirty="0" smtClean="0">
                <a:solidFill>
                  <a:srgbClr val="074B79"/>
                </a:solidFill>
                <a:latin typeface="Arial" panose="020B0604020202020204" pitchFamily="34" charset="0"/>
                <a:cs typeface="Arial" panose="020B0604020202020204" pitchFamily="34" charset="0"/>
              </a:rPr>
              <a:t>five-star </a:t>
            </a:r>
            <a:r>
              <a:rPr lang="en-US" sz="2900" dirty="0">
                <a:solidFill>
                  <a:srgbClr val="074B79"/>
                </a:solidFill>
                <a:latin typeface="Arial" panose="020B0604020202020204" pitchFamily="34" charset="0"/>
                <a:cs typeface="Arial" panose="020B0604020202020204" pitchFamily="34" charset="0"/>
              </a:rPr>
              <a:t>quality rating and improvement system for </a:t>
            </a:r>
            <a:r>
              <a:rPr lang="en-US" sz="2900" dirty="0" smtClean="0">
                <a:solidFill>
                  <a:srgbClr val="074B79"/>
                </a:solidFill>
                <a:latin typeface="Arial" panose="020B0604020202020204" pitchFamily="34" charset="0"/>
                <a:cs typeface="Arial" panose="020B0604020202020204" pitchFamily="34" charset="0"/>
              </a:rPr>
              <a:t>early childhood education programs. </a:t>
            </a:r>
          </a:p>
          <a:p>
            <a:pPr marL="0" indent="0">
              <a:buNone/>
            </a:pPr>
            <a:r>
              <a:rPr lang="en-US" sz="2900" dirty="0" smtClean="0">
                <a:solidFill>
                  <a:srgbClr val="074B79"/>
                </a:solidFill>
                <a:latin typeface="Arial" panose="020B0604020202020204" pitchFamily="34" charset="0"/>
                <a:cs typeface="Arial" panose="020B0604020202020204" pitchFamily="34" charset="0"/>
              </a:rPr>
              <a:t>Child care programs participating in Kentucky All STARS demonstrate a commitment to quality by focusing on the following indicators:</a:t>
            </a:r>
          </a:p>
          <a:p>
            <a:pPr marL="0" indent="0">
              <a:buNone/>
            </a:pPr>
            <a:endParaRPr lang="en-US" sz="2600" dirty="0" smtClean="0">
              <a:solidFill>
                <a:srgbClr val="074B79"/>
              </a:solidFill>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600" dirty="0">
                <a:solidFill>
                  <a:srgbClr val="074B79"/>
                </a:solidFill>
                <a:latin typeface="Arial" panose="020B0604020202020204" pitchFamily="34" charset="0"/>
                <a:cs typeface="Arial" panose="020B0604020202020204" pitchFamily="34" charset="0"/>
              </a:rPr>
              <a:t>Family and community engagement</a:t>
            </a:r>
          </a:p>
          <a:p>
            <a:pPr lvl="1">
              <a:buFont typeface="Wingdings" panose="05000000000000000000" pitchFamily="2" charset="2"/>
              <a:buChar char="«"/>
            </a:pPr>
            <a:r>
              <a:rPr lang="en-US" sz="2600" dirty="0">
                <a:solidFill>
                  <a:srgbClr val="074B79"/>
                </a:solidFill>
                <a:latin typeface="Arial" panose="020B0604020202020204" pitchFamily="34" charset="0"/>
                <a:cs typeface="Arial" panose="020B0604020202020204" pitchFamily="34" charset="0"/>
              </a:rPr>
              <a:t>Classroom and instructional quality</a:t>
            </a:r>
          </a:p>
          <a:p>
            <a:pPr lvl="1">
              <a:buFont typeface="Wingdings" panose="05000000000000000000" pitchFamily="2" charset="2"/>
              <a:buChar char="«"/>
            </a:pPr>
            <a:r>
              <a:rPr lang="en-US" sz="2600" dirty="0">
                <a:solidFill>
                  <a:srgbClr val="074B79"/>
                </a:solidFill>
                <a:latin typeface="Arial" panose="020B0604020202020204" pitchFamily="34" charset="0"/>
                <a:cs typeface="Arial" panose="020B0604020202020204" pitchFamily="34" charset="0"/>
              </a:rPr>
              <a:t>Staff qualifications and professional development</a:t>
            </a:r>
          </a:p>
          <a:p>
            <a:pPr lvl="1">
              <a:buFont typeface="Wingdings" panose="05000000000000000000" pitchFamily="2" charset="2"/>
              <a:buChar char="«"/>
            </a:pPr>
            <a:r>
              <a:rPr lang="en-US" sz="2600" dirty="0">
                <a:solidFill>
                  <a:srgbClr val="074B79"/>
                </a:solidFill>
                <a:latin typeface="Arial" panose="020B0604020202020204" pitchFamily="34" charset="0"/>
                <a:cs typeface="Arial" panose="020B0604020202020204" pitchFamily="34" charset="0"/>
              </a:rPr>
              <a:t>Administrative and leadership practices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2200" y="4343400"/>
            <a:ext cx="2660260" cy="1773506"/>
          </a:xfrm>
          <a:prstGeom prst="rect">
            <a:avLst/>
          </a:prstGeom>
        </p:spPr>
      </p:pic>
      <p:sp>
        <p:nvSpPr>
          <p:cNvPr id="6" name="Slide Number Placeholder 5"/>
          <p:cNvSpPr>
            <a:spLocks noGrp="1"/>
          </p:cNvSpPr>
          <p:nvPr>
            <p:ph type="sldNum" sz="quarter" idx="12"/>
          </p:nvPr>
        </p:nvSpPr>
        <p:spPr/>
        <p:txBody>
          <a:bodyPr/>
          <a:lstStyle/>
          <a:p>
            <a:fld id="{77B96B9B-B160-4202-9BBA-1A3F6F8C4839}" type="slidenum">
              <a:rPr lang="en-US" smtClean="0"/>
              <a:pPr/>
              <a:t>4</a:t>
            </a:fld>
            <a:endParaRPr lang="en-US" dirty="0"/>
          </a:p>
        </p:txBody>
      </p:sp>
    </p:spTree>
    <p:extLst>
      <p:ext uri="{BB962C8B-B14F-4D97-AF65-F5344CB8AC3E}">
        <p14:creationId xmlns:p14="http://schemas.microsoft.com/office/powerpoint/2010/main" val="344646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58859862"/>
              </p:ext>
            </p:extLst>
          </p:nvPr>
        </p:nvGraphicFramePr>
        <p:xfrm>
          <a:off x="1232939" y="1302136"/>
          <a:ext cx="6646271" cy="3166766"/>
        </p:xfrm>
        <a:graphic>
          <a:graphicData uri="http://schemas.openxmlformats.org/drawingml/2006/table">
            <a:tbl>
              <a:tblPr>
                <a:tableStyleId>{5C22544A-7EE6-4342-B048-85BDC9FD1C3A}</a:tableStyleId>
              </a:tblPr>
              <a:tblGrid>
                <a:gridCol w="1217243">
                  <a:extLst>
                    <a:ext uri="{9D8B030D-6E8A-4147-A177-3AD203B41FA5}">
                      <a16:colId xmlns:a16="http://schemas.microsoft.com/office/drawing/2014/main" val="2007411522"/>
                    </a:ext>
                  </a:extLst>
                </a:gridCol>
                <a:gridCol w="904838">
                  <a:extLst>
                    <a:ext uri="{9D8B030D-6E8A-4147-A177-3AD203B41FA5}">
                      <a16:colId xmlns:a16="http://schemas.microsoft.com/office/drawing/2014/main" val="3428545083"/>
                    </a:ext>
                  </a:extLst>
                </a:gridCol>
                <a:gridCol w="904838">
                  <a:extLst>
                    <a:ext uri="{9D8B030D-6E8A-4147-A177-3AD203B41FA5}">
                      <a16:colId xmlns:a16="http://schemas.microsoft.com/office/drawing/2014/main" val="3068693974"/>
                    </a:ext>
                  </a:extLst>
                </a:gridCol>
                <a:gridCol w="904838">
                  <a:extLst>
                    <a:ext uri="{9D8B030D-6E8A-4147-A177-3AD203B41FA5}">
                      <a16:colId xmlns:a16="http://schemas.microsoft.com/office/drawing/2014/main" val="751095608"/>
                    </a:ext>
                  </a:extLst>
                </a:gridCol>
                <a:gridCol w="904838">
                  <a:extLst>
                    <a:ext uri="{9D8B030D-6E8A-4147-A177-3AD203B41FA5}">
                      <a16:colId xmlns:a16="http://schemas.microsoft.com/office/drawing/2014/main" val="4247172779"/>
                    </a:ext>
                  </a:extLst>
                </a:gridCol>
                <a:gridCol w="904838">
                  <a:extLst>
                    <a:ext uri="{9D8B030D-6E8A-4147-A177-3AD203B41FA5}">
                      <a16:colId xmlns:a16="http://schemas.microsoft.com/office/drawing/2014/main" val="1254437298"/>
                    </a:ext>
                  </a:extLst>
                </a:gridCol>
                <a:gridCol w="904838">
                  <a:extLst>
                    <a:ext uri="{9D8B030D-6E8A-4147-A177-3AD203B41FA5}">
                      <a16:colId xmlns:a16="http://schemas.microsoft.com/office/drawing/2014/main" val="985547756"/>
                    </a:ext>
                  </a:extLst>
                </a:gridCol>
              </a:tblGrid>
              <a:tr h="414649">
                <a:tc gridSpan="7">
                  <a:txBody>
                    <a:bodyPr/>
                    <a:lstStyle/>
                    <a:p>
                      <a:pPr algn="ctr" fontAlgn="b"/>
                      <a:r>
                        <a:rPr lang="en-US" sz="2100" u="sng" strike="noStrike" dirty="0">
                          <a:solidFill>
                            <a:srgbClr val="074B79"/>
                          </a:solidFill>
                          <a:effectLst/>
                        </a:rPr>
                        <a:t>Kentucky All STARS </a:t>
                      </a:r>
                      <a:r>
                        <a:rPr lang="en-US" sz="2100" u="sng" strike="noStrike" dirty="0" smtClean="0">
                          <a:solidFill>
                            <a:srgbClr val="074B79"/>
                          </a:solidFill>
                          <a:effectLst/>
                        </a:rPr>
                        <a:t>Levels by Provider Type</a:t>
                      </a:r>
                      <a:endParaRPr lang="en-US" sz="2100" b="1" i="0" u="sng" strike="noStrike" dirty="0">
                        <a:solidFill>
                          <a:srgbClr val="074B79"/>
                        </a:solidFill>
                        <a:effectLst/>
                        <a:latin typeface="Calibri" panose="020F0502020204030204" pitchFamily="34" charset="0"/>
                      </a:endParaRPr>
                    </a:p>
                  </a:txBody>
                  <a:tcPr marL="7144" marR="7144" marT="714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0873854"/>
                  </a:ext>
                </a:extLst>
              </a:tr>
              <a:tr h="422125">
                <a:tc>
                  <a:txBody>
                    <a:bodyPr/>
                    <a:lstStyle/>
                    <a:p>
                      <a:pPr algn="ctr" rtl="0" fontAlgn="ctr"/>
                      <a:r>
                        <a:rPr lang="en-US" sz="900" u="none" strike="noStrike" dirty="0">
                          <a:solidFill>
                            <a:srgbClr val="074B79"/>
                          </a:solidFill>
                          <a:effectLst/>
                        </a:rPr>
                        <a:t> </a:t>
                      </a:r>
                      <a:endParaRPr lang="en-US" sz="900" b="1" i="0" u="none" strike="noStrike" dirty="0">
                        <a:solidFill>
                          <a:srgbClr val="074B79"/>
                        </a:solidFill>
                        <a:effectLst/>
                        <a:latin typeface="Arial" panose="020B0604020202020204" pitchFamily="34" charset="0"/>
                      </a:endParaRPr>
                    </a:p>
                  </a:txBody>
                  <a:tcPr marL="7144" marR="7144" marT="7144" marB="0" anchor="ctr"/>
                </a:tc>
                <a:tc>
                  <a:txBody>
                    <a:bodyPr/>
                    <a:lstStyle/>
                    <a:p>
                      <a:pPr algn="ctr" rtl="0" fontAlgn="ctr"/>
                      <a:r>
                        <a:rPr lang="en-US" sz="2100" u="none" strike="noStrike" dirty="0">
                          <a:solidFill>
                            <a:srgbClr val="074B79"/>
                          </a:solidFill>
                          <a:effectLst/>
                        </a:rPr>
                        <a:t>Level 1</a:t>
                      </a:r>
                      <a:endParaRPr lang="en-US" sz="2100" b="1" i="0" u="none" strike="noStrike" dirty="0">
                        <a:solidFill>
                          <a:srgbClr val="074B79"/>
                        </a:solidFill>
                        <a:effectLst/>
                        <a:latin typeface="Arial" panose="020B0604020202020204" pitchFamily="34" charset="0"/>
                      </a:endParaRPr>
                    </a:p>
                  </a:txBody>
                  <a:tcPr marL="7144" marR="7144" marT="7144" marB="0" anchor="c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100" u="none" strike="noStrike" dirty="0" smtClean="0">
                          <a:solidFill>
                            <a:srgbClr val="074B79"/>
                          </a:solidFill>
                          <a:effectLst/>
                        </a:rPr>
                        <a:t>Level 2</a:t>
                      </a:r>
                      <a:endParaRPr lang="en-US" sz="2100" b="1" i="0" u="none" strike="noStrike" dirty="0" smtClean="0">
                        <a:solidFill>
                          <a:srgbClr val="074B79"/>
                        </a:solidFill>
                        <a:effectLst/>
                        <a:latin typeface="Arial" panose="020B0604020202020204" pitchFamily="34" charset="0"/>
                      </a:endParaRPr>
                    </a:p>
                  </a:txBody>
                  <a:tcPr marL="7144" marR="7144" marT="7144" marB="0" anchor="ctr">
                    <a:solidFill>
                      <a:schemeClr val="bg1">
                        <a:lumMod val="95000"/>
                      </a:schemeClr>
                    </a:solidFill>
                  </a:tcPr>
                </a:tc>
                <a:tc>
                  <a:txBody>
                    <a:bodyPr/>
                    <a:lstStyle/>
                    <a:p>
                      <a:pPr algn="ctr" rtl="0" fontAlgn="ctr"/>
                      <a:r>
                        <a:rPr lang="en-US" sz="2100" u="none" strike="noStrike" dirty="0">
                          <a:solidFill>
                            <a:srgbClr val="074B79"/>
                          </a:solidFill>
                          <a:effectLst/>
                        </a:rPr>
                        <a:t>Level </a:t>
                      </a:r>
                      <a:r>
                        <a:rPr lang="en-US" sz="2100" u="none" strike="noStrike" dirty="0" smtClean="0">
                          <a:solidFill>
                            <a:srgbClr val="074B79"/>
                          </a:solidFill>
                          <a:effectLst/>
                        </a:rPr>
                        <a:t>3</a:t>
                      </a:r>
                      <a:endParaRPr lang="en-US" sz="2100" b="1" i="0" u="none" strike="noStrike" dirty="0">
                        <a:solidFill>
                          <a:srgbClr val="074B79"/>
                        </a:solidFill>
                        <a:effectLst/>
                        <a:latin typeface="Arial" panose="020B0604020202020204" pitchFamily="34" charset="0"/>
                      </a:endParaRPr>
                    </a:p>
                  </a:txBody>
                  <a:tcPr marL="7144" marR="7144" marT="7144" marB="0" anchor="ctr"/>
                </a:tc>
                <a:tc>
                  <a:txBody>
                    <a:bodyPr/>
                    <a:lstStyle/>
                    <a:p>
                      <a:pPr algn="ctr" rtl="0" fontAlgn="ctr"/>
                      <a:r>
                        <a:rPr lang="en-US" sz="2100" u="none" strike="noStrike" dirty="0">
                          <a:solidFill>
                            <a:srgbClr val="074B79"/>
                          </a:solidFill>
                          <a:effectLst/>
                        </a:rPr>
                        <a:t>Level </a:t>
                      </a:r>
                      <a:r>
                        <a:rPr lang="en-US" sz="2100" u="none" strike="noStrike" dirty="0" smtClean="0">
                          <a:solidFill>
                            <a:srgbClr val="074B79"/>
                          </a:solidFill>
                          <a:effectLst/>
                        </a:rPr>
                        <a:t>4</a:t>
                      </a:r>
                      <a:endParaRPr lang="en-US" sz="2100" b="1" i="0" u="none" strike="noStrike" dirty="0">
                        <a:solidFill>
                          <a:srgbClr val="074B79"/>
                        </a:solidFill>
                        <a:effectLst/>
                        <a:latin typeface="Arial" panose="020B0604020202020204" pitchFamily="34" charset="0"/>
                      </a:endParaRPr>
                    </a:p>
                  </a:txBody>
                  <a:tcPr marL="7144" marR="7144" marT="7144" marB="0" anchor="ctr">
                    <a:solidFill>
                      <a:schemeClr val="bg1">
                        <a:lumMod val="95000"/>
                      </a:schemeClr>
                    </a:solidFill>
                  </a:tcPr>
                </a:tc>
                <a:tc>
                  <a:txBody>
                    <a:bodyPr/>
                    <a:lstStyle/>
                    <a:p>
                      <a:pPr algn="ctr" rtl="0" fontAlgn="ctr"/>
                      <a:r>
                        <a:rPr lang="en-US" sz="2100" u="none" strike="noStrike" dirty="0">
                          <a:solidFill>
                            <a:srgbClr val="074B79"/>
                          </a:solidFill>
                          <a:effectLst/>
                        </a:rPr>
                        <a:t>Level </a:t>
                      </a:r>
                      <a:r>
                        <a:rPr lang="en-US" sz="2100" u="none" strike="noStrike" dirty="0" smtClean="0">
                          <a:solidFill>
                            <a:srgbClr val="074B79"/>
                          </a:solidFill>
                          <a:effectLst/>
                        </a:rPr>
                        <a:t>5</a:t>
                      </a:r>
                      <a:endParaRPr lang="en-US" sz="2100" b="1" i="0" u="none" strike="noStrike" dirty="0">
                        <a:solidFill>
                          <a:srgbClr val="074B79"/>
                        </a:solidFill>
                        <a:effectLst/>
                        <a:latin typeface="Arial" panose="020B0604020202020204" pitchFamily="34" charset="0"/>
                      </a:endParaRPr>
                    </a:p>
                  </a:txBody>
                  <a:tcPr marL="7144" marR="7144" marT="7144" marB="0" anchor="ctr"/>
                </a:tc>
                <a:tc>
                  <a:txBody>
                    <a:bodyPr/>
                    <a:lstStyle/>
                    <a:p>
                      <a:pPr algn="ctr" rtl="0" fontAlgn="ctr"/>
                      <a:r>
                        <a:rPr lang="en-US" sz="2100" b="0" i="0" u="none" strike="noStrike" dirty="0" smtClean="0">
                          <a:solidFill>
                            <a:srgbClr val="074B79"/>
                          </a:solidFill>
                          <a:effectLst/>
                          <a:latin typeface="+mn-lt"/>
                        </a:rPr>
                        <a:t>Total</a:t>
                      </a:r>
                      <a:endParaRPr lang="en-US" sz="2100" b="1" i="0" u="none" strike="noStrike" dirty="0">
                        <a:solidFill>
                          <a:srgbClr val="074B79"/>
                        </a:solidFill>
                        <a:effectLst/>
                        <a:latin typeface="Arial" panose="020B0604020202020204" pitchFamily="34" charset="0"/>
                      </a:endParaRPr>
                    </a:p>
                  </a:txBody>
                  <a:tcPr marL="7144" marR="7144" marT="7144" marB="0" anchor="ctr">
                    <a:solidFill>
                      <a:schemeClr val="bg1">
                        <a:lumMod val="95000"/>
                      </a:schemeClr>
                    </a:solidFill>
                  </a:tcPr>
                </a:tc>
                <a:extLst>
                  <a:ext uri="{0D108BD9-81ED-4DB2-BD59-A6C34878D82A}">
                    <a16:rowId xmlns:a16="http://schemas.microsoft.com/office/drawing/2014/main" val="1201671367"/>
                  </a:ext>
                </a:extLst>
              </a:tr>
              <a:tr h="542234">
                <a:tc>
                  <a:txBody>
                    <a:bodyPr/>
                    <a:lstStyle/>
                    <a:p>
                      <a:pPr algn="ctr" rtl="0" fontAlgn="ctr"/>
                      <a:r>
                        <a:rPr lang="en-US" sz="2100" u="none" strike="noStrike" dirty="0">
                          <a:solidFill>
                            <a:srgbClr val="074B79"/>
                          </a:solidFill>
                          <a:effectLst/>
                        </a:rPr>
                        <a:t>CERTIFIED</a:t>
                      </a:r>
                      <a:endParaRPr lang="en-US" sz="2100" b="1" i="0" u="none" strike="noStrike" dirty="0">
                        <a:solidFill>
                          <a:srgbClr val="074B79"/>
                        </a:solidFill>
                        <a:effectLst/>
                        <a:latin typeface="Arial" panose="020B0604020202020204" pitchFamily="34" charset="0"/>
                      </a:endParaRPr>
                    </a:p>
                  </a:txBody>
                  <a:tcPr marL="7144" marR="7144" marT="7144"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144</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28</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23</a:t>
                      </a:r>
                      <a:endParaRPr lang="en-US" sz="2100" b="0" i="0" u="none" strike="noStrike" dirty="0">
                        <a:solidFill>
                          <a:srgbClr val="074B79"/>
                        </a:solidFill>
                        <a:effectLst/>
                        <a:latin typeface="Arial" panose="020B0604020202020204" pitchFamily="34" charset="0"/>
                      </a:endParaRPr>
                    </a:p>
                  </a:txBody>
                  <a:tcPr marL="4763" marR="4763" marT="4763"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21</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a:solidFill>
                            <a:srgbClr val="074B79"/>
                          </a:solidFill>
                          <a:effectLst/>
                          <a:latin typeface="Arial" panose="020B0604020202020204" pitchFamily="34" charset="0"/>
                        </a:rPr>
                        <a:t>6</a:t>
                      </a:r>
                    </a:p>
                  </a:txBody>
                  <a:tcPr marL="4763" marR="4763" marT="4763"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222</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extLst>
                  <a:ext uri="{0D108BD9-81ED-4DB2-BD59-A6C34878D82A}">
                    <a16:rowId xmlns:a16="http://schemas.microsoft.com/office/drawing/2014/main" val="1383382817"/>
                  </a:ext>
                </a:extLst>
              </a:tr>
              <a:tr h="647224">
                <a:tc>
                  <a:txBody>
                    <a:bodyPr/>
                    <a:lstStyle/>
                    <a:p>
                      <a:pPr algn="ctr" rtl="0" fontAlgn="ctr"/>
                      <a:r>
                        <a:rPr lang="en-US" sz="2100" u="none" strike="noStrike" dirty="0">
                          <a:solidFill>
                            <a:srgbClr val="074B79"/>
                          </a:solidFill>
                          <a:effectLst/>
                        </a:rPr>
                        <a:t>LICENSED TYPE I</a:t>
                      </a:r>
                      <a:endParaRPr lang="en-US" sz="2100" b="1" i="0" u="none" strike="noStrike" dirty="0">
                        <a:solidFill>
                          <a:srgbClr val="074B79"/>
                        </a:solidFill>
                        <a:effectLst/>
                        <a:latin typeface="Arial" panose="020B0604020202020204" pitchFamily="34" charset="0"/>
                      </a:endParaRPr>
                    </a:p>
                  </a:txBody>
                  <a:tcPr marL="7144" marR="7144" marT="7144"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832</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120</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321</a:t>
                      </a:r>
                      <a:endParaRPr lang="en-US" sz="2100" b="0" i="0" u="none" strike="noStrike" dirty="0">
                        <a:solidFill>
                          <a:srgbClr val="074B79"/>
                        </a:solidFill>
                        <a:effectLst/>
                        <a:latin typeface="Arial" panose="020B0604020202020204" pitchFamily="34" charset="0"/>
                      </a:endParaRPr>
                    </a:p>
                  </a:txBody>
                  <a:tcPr marL="4763" marR="4763" marT="4763"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278</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184</a:t>
                      </a:r>
                      <a:endParaRPr lang="en-US" sz="2100" b="0" i="0" u="none" strike="noStrike" dirty="0">
                        <a:solidFill>
                          <a:srgbClr val="074B79"/>
                        </a:solidFill>
                        <a:effectLst/>
                        <a:latin typeface="Arial" panose="020B0604020202020204" pitchFamily="34" charset="0"/>
                      </a:endParaRPr>
                    </a:p>
                  </a:txBody>
                  <a:tcPr marL="4763" marR="4763" marT="4763"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1,735</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extLst>
                  <a:ext uri="{0D108BD9-81ED-4DB2-BD59-A6C34878D82A}">
                    <a16:rowId xmlns:a16="http://schemas.microsoft.com/office/drawing/2014/main" val="4287554890"/>
                  </a:ext>
                </a:extLst>
              </a:tr>
              <a:tr h="813350">
                <a:tc>
                  <a:txBody>
                    <a:bodyPr/>
                    <a:lstStyle/>
                    <a:p>
                      <a:pPr algn="ctr" rtl="0" fontAlgn="ctr"/>
                      <a:r>
                        <a:rPr lang="en-US" sz="2100" u="none" strike="noStrike" dirty="0">
                          <a:solidFill>
                            <a:srgbClr val="074B79"/>
                          </a:solidFill>
                          <a:effectLst/>
                        </a:rPr>
                        <a:t>LICENSED TYPE II</a:t>
                      </a:r>
                      <a:endParaRPr lang="en-US" sz="2100" b="1" i="0" u="none" strike="noStrike" dirty="0">
                        <a:solidFill>
                          <a:srgbClr val="074B79"/>
                        </a:solidFill>
                        <a:effectLst/>
                        <a:latin typeface="Arial" panose="020B0604020202020204" pitchFamily="34" charset="0"/>
                      </a:endParaRPr>
                    </a:p>
                  </a:txBody>
                  <a:tcPr marL="7144" marR="7144" marT="7144"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22</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a:solidFill>
                            <a:srgbClr val="074B79"/>
                          </a:solidFill>
                          <a:effectLst/>
                          <a:latin typeface="Arial" panose="020B0604020202020204" pitchFamily="34" charset="0"/>
                        </a:rPr>
                        <a:t>5</a:t>
                      </a:r>
                    </a:p>
                  </a:txBody>
                  <a:tcPr marL="4763" marR="4763" marT="4763" marB="0" anchor="ctr">
                    <a:solidFill>
                      <a:schemeClr val="bg1">
                        <a:lumMod val="95000"/>
                      </a:schemeClr>
                    </a:solidFill>
                  </a:tcPr>
                </a:tc>
                <a:tc>
                  <a:txBody>
                    <a:bodyPr/>
                    <a:lstStyle/>
                    <a:p>
                      <a:pPr algn="ctr" rtl="0" fontAlgn="ctr"/>
                      <a:r>
                        <a:rPr lang="en-US" sz="2100" b="0" i="0" u="none" strike="noStrike" dirty="0">
                          <a:solidFill>
                            <a:srgbClr val="074B79"/>
                          </a:solidFill>
                          <a:effectLst/>
                          <a:latin typeface="Arial" panose="020B0604020202020204" pitchFamily="34" charset="0"/>
                        </a:rPr>
                        <a:t>4</a:t>
                      </a:r>
                    </a:p>
                  </a:txBody>
                  <a:tcPr marL="4763" marR="4763" marT="4763" marB="0" anchor="ctr"/>
                </a:tc>
                <a:tc>
                  <a:txBody>
                    <a:bodyPr/>
                    <a:lstStyle/>
                    <a:p>
                      <a:pPr algn="ctr" rtl="0" fontAlgn="ctr"/>
                      <a:r>
                        <a:rPr lang="en-US" sz="2100" b="0" i="0" u="none" strike="noStrike" dirty="0">
                          <a:solidFill>
                            <a:srgbClr val="074B79"/>
                          </a:solidFill>
                          <a:effectLst/>
                          <a:latin typeface="Arial" panose="020B0604020202020204" pitchFamily="34" charset="0"/>
                        </a:rPr>
                        <a:t>2</a:t>
                      </a:r>
                    </a:p>
                  </a:txBody>
                  <a:tcPr marL="4763" marR="4763" marT="4763" marB="0" anchor="ctr">
                    <a:solidFill>
                      <a:schemeClr val="bg1">
                        <a:lumMod val="95000"/>
                      </a:schemeClr>
                    </a:solidFill>
                  </a:tcPr>
                </a:tc>
                <a:tc>
                  <a:txBody>
                    <a:bodyPr/>
                    <a:lstStyle/>
                    <a:p>
                      <a:pPr algn="ctr" rtl="0" fontAlgn="ctr"/>
                      <a:r>
                        <a:rPr lang="en-US" sz="2100" b="0" i="0" u="none" strike="noStrike" dirty="0">
                          <a:solidFill>
                            <a:srgbClr val="074B79"/>
                          </a:solidFill>
                          <a:effectLst/>
                          <a:latin typeface="Arial" panose="020B0604020202020204" pitchFamily="34" charset="0"/>
                        </a:rPr>
                        <a:t>4</a:t>
                      </a:r>
                    </a:p>
                  </a:txBody>
                  <a:tcPr marL="4763" marR="4763" marT="4763"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37</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extLst>
                  <a:ext uri="{0D108BD9-81ED-4DB2-BD59-A6C34878D82A}">
                    <a16:rowId xmlns:a16="http://schemas.microsoft.com/office/drawing/2014/main" val="3979260222"/>
                  </a:ext>
                </a:extLst>
              </a:tr>
              <a:tr h="327184">
                <a:tc>
                  <a:txBody>
                    <a:bodyPr/>
                    <a:lstStyle/>
                    <a:p>
                      <a:pPr algn="ctr" rtl="0" fontAlgn="ctr"/>
                      <a:r>
                        <a:rPr lang="en-US" sz="2100" u="none" strike="noStrike" dirty="0">
                          <a:solidFill>
                            <a:srgbClr val="074B79"/>
                          </a:solidFill>
                          <a:effectLst/>
                        </a:rPr>
                        <a:t>Total</a:t>
                      </a:r>
                      <a:endParaRPr lang="en-US" sz="2100" b="1" i="0" u="none" strike="noStrike" dirty="0">
                        <a:solidFill>
                          <a:srgbClr val="074B79"/>
                        </a:solidFill>
                        <a:effectLst/>
                        <a:latin typeface="Arial" panose="020B0604020202020204" pitchFamily="34" charset="0"/>
                      </a:endParaRPr>
                    </a:p>
                  </a:txBody>
                  <a:tcPr marL="7144" marR="7144" marT="7144"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998</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153</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348</a:t>
                      </a:r>
                      <a:endParaRPr lang="en-US" sz="2100" b="0" i="0" u="none" strike="noStrike" dirty="0">
                        <a:solidFill>
                          <a:srgbClr val="074B79"/>
                        </a:solidFill>
                        <a:effectLst/>
                        <a:latin typeface="Arial" panose="020B0604020202020204" pitchFamily="34" charset="0"/>
                      </a:endParaRPr>
                    </a:p>
                  </a:txBody>
                  <a:tcPr marL="4763" marR="4763" marT="4763"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301</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tc>
                  <a:txBody>
                    <a:bodyPr/>
                    <a:lstStyle/>
                    <a:p>
                      <a:pPr algn="ctr" rtl="0" fontAlgn="ctr"/>
                      <a:r>
                        <a:rPr lang="en-US" sz="2100" b="0" i="0" u="none" strike="noStrike" dirty="0" smtClean="0">
                          <a:solidFill>
                            <a:srgbClr val="074B79"/>
                          </a:solidFill>
                          <a:effectLst/>
                          <a:latin typeface="Arial" panose="020B0604020202020204" pitchFamily="34" charset="0"/>
                        </a:rPr>
                        <a:t>194</a:t>
                      </a:r>
                      <a:endParaRPr lang="en-US" sz="2100" b="0" i="0" u="none" strike="noStrike" dirty="0">
                        <a:solidFill>
                          <a:srgbClr val="074B79"/>
                        </a:solidFill>
                        <a:effectLst/>
                        <a:latin typeface="Arial" panose="020B0604020202020204" pitchFamily="34" charset="0"/>
                      </a:endParaRPr>
                    </a:p>
                  </a:txBody>
                  <a:tcPr marL="4763" marR="4763" marT="4763" marB="0" anchor="ctr"/>
                </a:tc>
                <a:tc>
                  <a:txBody>
                    <a:bodyPr/>
                    <a:lstStyle/>
                    <a:p>
                      <a:pPr algn="ctr" rtl="0" fontAlgn="ctr"/>
                      <a:r>
                        <a:rPr lang="en-US" sz="2100" b="0" i="0" u="none" strike="noStrike" dirty="0" smtClean="0">
                          <a:solidFill>
                            <a:srgbClr val="074B79"/>
                          </a:solidFill>
                          <a:effectLst/>
                          <a:latin typeface="Arial" panose="020B0604020202020204" pitchFamily="34" charset="0"/>
                        </a:rPr>
                        <a:t>1,994</a:t>
                      </a:r>
                      <a:endParaRPr lang="en-US" sz="2100" b="0" i="0" u="none" strike="noStrike" dirty="0">
                        <a:solidFill>
                          <a:srgbClr val="074B79"/>
                        </a:solidFill>
                        <a:effectLst/>
                        <a:latin typeface="Arial" panose="020B0604020202020204" pitchFamily="34" charset="0"/>
                      </a:endParaRPr>
                    </a:p>
                  </a:txBody>
                  <a:tcPr marL="4763" marR="4763" marT="4763" marB="0" anchor="ctr">
                    <a:solidFill>
                      <a:schemeClr val="bg1">
                        <a:lumMod val="95000"/>
                      </a:schemeClr>
                    </a:solidFill>
                  </a:tcPr>
                </a:tc>
                <a:extLst>
                  <a:ext uri="{0D108BD9-81ED-4DB2-BD59-A6C34878D82A}">
                    <a16:rowId xmlns:a16="http://schemas.microsoft.com/office/drawing/2014/main" val="2284196677"/>
                  </a:ext>
                </a:extLst>
              </a:tr>
            </a:tbl>
          </a:graphicData>
        </a:graphic>
      </p:graphicFrame>
      <p:sp>
        <p:nvSpPr>
          <p:cNvPr id="8" name="Rectangle 7"/>
          <p:cNvSpPr/>
          <p:nvPr/>
        </p:nvSpPr>
        <p:spPr>
          <a:xfrm>
            <a:off x="261390" y="4802215"/>
            <a:ext cx="8589364" cy="738664"/>
          </a:xfrm>
          <a:prstGeom prst="rect">
            <a:avLst/>
          </a:prstGeom>
        </p:spPr>
        <p:txBody>
          <a:bodyPr wrap="square">
            <a:spAutoFit/>
          </a:bodyPr>
          <a:lstStyle/>
          <a:p>
            <a:pPr algn="ctr"/>
            <a:r>
              <a:rPr lang="en-US" sz="2100" dirty="0">
                <a:solidFill>
                  <a:srgbClr val="074B79"/>
                </a:solidFill>
              </a:rPr>
              <a:t>Child Care Assistance Program (CCAP) children currently enrolled in high quality (levels 3-5) centers: 9,173</a:t>
            </a:r>
          </a:p>
        </p:txBody>
      </p:sp>
      <p:sp>
        <p:nvSpPr>
          <p:cNvPr id="3" name="Slide Number Placeholder 2"/>
          <p:cNvSpPr>
            <a:spLocks noGrp="1"/>
          </p:cNvSpPr>
          <p:nvPr>
            <p:ph type="sldNum" sz="quarter" idx="12"/>
          </p:nvPr>
        </p:nvSpPr>
        <p:spPr>
          <a:xfrm>
            <a:off x="166139" y="6400800"/>
            <a:ext cx="2133600" cy="365125"/>
          </a:xfrm>
        </p:spPr>
        <p:txBody>
          <a:bodyPr/>
          <a:lstStyle/>
          <a:p>
            <a:fld id="{77B96B9B-B160-4202-9BBA-1A3F6F8C4839}" type="slidenum">
              <a:rPr lang="en-US" smtClean="0"/>
              <a:pPr/>
              <a:t>5</a:t>
            </a:fld>
            <a:endParaRPr lang="en-US" dirty="0"/>
          </a:p>
        </p:txBody>
      </p:sp>
    </p:spTree>
    <p:extLst>
      <p:ext uri="{BB962C8B-B14F-4D97-AF65-F5344CB8AC3E}">
        <p14:creationId xmlns:p14="http://schemas.microsoft.com/office/powerpoint/2010/main" val="2504733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9731"/>
            <a:ext cx="7543800" cy="931869"/>
          </a:xfrm>
        </p:spPr>
        <p:txBody>
          <a:bodyPr>
            <a:normAutofit/>
          </a:bodyPr>
          <a:lstStyle/>
          <a:p>
            <a:r>
              <a:rPr lang="en-US" sz="3200" dirty="0">
                <a:solidFill>
                  <a:srgbClr val="074B79"/>
                </a:solidFill>
                <a:latin typeface="Arial" panose="020B0604020202020204" pitchFamily="34" charset="0"/>
                <a:cs typeface="Arial" panose="020B0604020202020204" pitchFamily="34" charset="0"/>
              </a:rPr>
              <a:t>What Does High Quality Look Like?</a:t>
            </a:r>
          </a:p>
        </p:txBody>
      </p:sp>
      <p:sp>
        <p:nvSpPr>
          <p:cNvPr id="3" name="Content Placeholder 2"/>
          <p:cNvSpPr>
            <a:spLocks noGrp="1"/>
          </p:cNvSpPr>
          <p:nvPr>
            <p:ph idx="1"/>
          </p:nvPr>
        </p:nvSpPr>
        <p:spPr>
          <a:xfrm>
            <a:off x="457200" y="1738993"/>
            <a:ext cx="8229600" cy="3712880"/>
          </a:xfrm>
        </p:spPr>
        <p:txBody>
          <a:bodyPr>
            <a:normAutofit/>
          </a:bodyPr>
          <a:lstStyle/>
          <a:p>
            <a:pPr marL="685800" lvl="2" indent="0">
              <a:buNone/>
            </a:pPr>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300" y="2463672"/>
            <a:ext cx="2533409" cy="16889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7945" y="3308141"/>
            <a:ext cx="3215597" cy="21437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 y="2180835"/>
            <a:ext cx="1503808" cy="22546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77B96B9B-B160-4202-9BBA-1A3F6F8C4839}" type="slidenum">
              <a:rPr lang="en-US" smtClean="0"/>
              <a:pPr/>
              <a:t>6</a:t>
            </a:fld>
            <a:endParaRPr lang="en-US" dirty="0"/>
          </a:p>
        </p:txBody>
      </p:sp>
    </p:spTree>
    <p:extLst>
      <p:ext uri="{BB962C8B-B14F-4D97-AF65-F5344CB8AC3E}">
        <p14:creationId xmlns:p14="http://schemas.microsoft.com/office/powerpoint/2010/main" val="1457975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6934200" cy="3048000"/>
          </a:xfrm>
        </p:spPr>
        <p:txBody>
          <a:bodyPr>
            <a:normAutofit/>
          </a:bodyPr>
          <a:lstStyle/>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Healthy and safe facilities</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Low adult to child ratios</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Trained and experienced teachers</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Parent and family involvement</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Planned curriculum and developmental assessments</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Language-rich classrooms</a:t>
            </a:r>
            <a:endParaRPr lang="en-US" sz="20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77B96B9B-B160-4202-9BBA-1A3F6F8C4839}" type="slidenum">
              <a:rPr lang="en-US" smtClean="0"/>
              <a:pPr/>
              <a:t>7</a:t>
            </a:fld>
            <a:endParaRPr lang="en-US" dirty="0"/>
          </a:p>
        </p:txBody>
      </p:sp>
      <p:sp>
        <p:nvSpPr>
          <p:cNvPr id="5" name="Title 1"/>
          <p:cNvSpPr txBox="1">
            <a:spLocks/>
          </p:cNvSpPr>
          <p:nvPr/>
        </p:nvSpPr>
        <p:spPr>
          <a:xfrm>
            <a:off x="800100" y="302731"/>
            <a:ext cx="7543800" cy="764070"/>
          </a:xfrm>
          <a:prstGeom prst="rect">
            <a:avLst/>
          </a:prstGeom>
        </p:spPr>
        <p:txBody>
          <a:bodyPr vert="horz" lIns="68580" tIns="34290" rIns="68580" bIns="3429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200" dirty="0">
                <a:solidFill>
                  <a:srgbClr val="074B79"/>
                </a:solidFill>
                <a:latin typeface="Arial" panose="020B0604020202020204" pitchFamily="34" charset="0"/>
                <a:cs typeface="Arial" panose="020B0604020202020204" pitchFamily="34" charset="0"/>
              </a:rPr>
              <a:t>High Quality Classrooms</a:t>
            </a:r>
          </a:p>
        </p:txBody>
      </p:sp>
    </p:spTree>
    <p:extLst>
      <p:ext uri="{BB962C8B-B14F-4D97-AF65-F5344CB8AC3E}">
        <p14:creationId xmlns:p14="http://schemas.microsoft.com/office/powerpoint/2010/main" val="2295386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331551"/>
            <a:ext cx="7543800" cy="965846"/>
          </a:xfrm>
        </p:spPr>
        <p:txBody>
          <a:bodyPr>
            <a:normAutofit/>
          </a:bodyPr>
          <a:lstStyle/>
          <a:p>
            <a:r>
              <a:rPr lang="en-US" sz="3200" dirty="0">
                <a:solidFill>
                  <a:srgbClr val="074B79"/>
                </a:solidFill>
                <a:latin typeface="Arial" panose="020B0604020202020204" pitchFamily="34" charset="0"/>
                <a:cs typeface="Arial" panose="020B0604020202020204" pitchFamily="34" charset="0"/>
              </a:rPr>
              <a:t>Professional Development Initiatives</a:t>
            </a:r>
          </a:p>
        </p:txBody>
      </p:sp>
      <p:sp>
        <p:nvSpPr>
          <p:cNvPr id="6" name="Content Placeholder 2"/>
          <p:cNvSpPr>
            <a:spLocks noGrp="1"/>
          </p:cNvSpPr>
          <p:nvPr>
            <p:ph idx="1"/>
          </p:nvPr>
        </p:nvSpPr>
        <p:spPr/>
        <p:txBody>
          <a:bodyPr>
            <a:normAutofit/>
          </a:bodyPr>
          <a:lstStyle/>
          <a:p>
            <a:pPr marL="0" indent="0">
              <a:buNone/>
            </a:pPr>
            <a:r>
              <a:rPr lang="en-US" sz="2000" dirty="0" smtClean="0">
                <a:solidFill>
                  <a:srgbClr val="074B79"/>
                </a:solidFill>
                <a:latin typeface="Arial" panose="020B0604020202020204" pitchFamily="34" charset="0"/>
                <a:cs typeface="Arial" panose="020B0604020202020204" pitchFamily="34" charset="0"/>
              </a:rPr>
              <a:t>In SFY21 tobacco settlement funds helped to support the following:</a:t>
            </a:r>
          </a:p>
          <a:p>
            <a:pPr marL="0" indent="0">
              <a:buNone/>
            </a:pPr>
            <a:endParaRPr lang="en-US" sz="2000" dirty="0" smtClean="0">
              <a:solidFill>
                <a:srgbClr val="074B79"/>
              </a:solidFill>
              <a:latin typeface="Arial" panose="020B0604020202020204" pitchFamily="34" charset="0"/>
              <a:cs typeface="Arial" panose="020B0604020202020204" pitchFamily="34" charset="0"/>
            </a:endParaRP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137 scholarships for Child Development Associates (CDA)</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177 scholarships for Commonwealth Child Care Credential</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64 mini grants for Child Development Associates</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163 </a:t>
            </a:r>
            <a:r>
              <a:rPr lang="en-US" sz="2000" dirty="0">
                <a:solidFill>
                  <a:srgbClr val="074B79"/>
                </a:solidFill>
                <a:latin typeface="Arial" panose="020B0604020202020204" pitchFamily="34" charset="0"/>
                <a:cs typeface="Arial" panose="020B0604020202020204" pitchFamily="34" charset="0"/>
              </a:rPr>
              <a:t>Milestone Achievement Awards</a:t>
            </a:r>
          </a:p>
          <a:p>
            <a:pPr marL="255985" indent="-211931">
              <a:buClr>
                <a:srgbClr val="074B79"/>
              </a:buClr>
              <a:tabLst>
                <a:tab pos="172641" algn="l"/>
              </a:tabLst>
            </a:pPr>
            <a:r>
              <a:rPr lang="en-US" sz="2000" dirty="0" smtClean="0">
                <a:solidFill>
                  <a:srgbClr val="074B79"/>
                </a:solidFill>
                <a:latin typeface="Arial" panose="020B0604020202020204" pitchFamily="34" charset="0"/>
                <a:cs typeface="Arial" panose="020B0604020202020204" pitchFamily="34" charset="0"/>
              </a:rPr>
              <a:t>121 education reimbursement grants </a:t>
            </a:r>
            <a:endParaRPr lang="en-US" sz="2000" dirty="0">
              <a:solidFill>
                <a:srgbClr val="074B79"/>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536" y="4038600"/>
            <a:ext cx="2606664" cy="1738625"/>
          </a:xfrm>
          <a:prstGeom prst="rect">
            <a:avLst/>
          </a:prstGeom>
        </p:spPr>
      </p:pic>
      <p:sp>
        <p:nvSpPr>
          <p:cNvPr id="5" name="Slide Number Placeholder 4"/>
          <p:cNvSpPr>
            <a:spLocks noGrp="1"/>
          </p:cNvSpPr>
          <p:nvPr>
            <p:ph type="sldNum" sz="quarter" idx="12"/>
          </p:nvPr>
        </p:nvSpPr>
        <p:spPr/>
        <p:txBody>
          <a:bodyPr/>
          <a:lstStyle/>
          <a:p>
            <a:fld id="{77B96B9B-B160-4202-9BBA-1A3F6F8C4839}" type="slidenum">
              <a:rPr lang="en-US" smtClean="0"/>
              <a:pPr/>
              <a:t>8</a:t>
            </a:fld>
            <a:endParaRPr lang="en-US" dirty="0"/>
          </a:p>
        </p:txBody>
      </p:sp>
    </p:spTree>
    <p:extLst>
      <p:ext uri="{BB962C8B-B14F-4D97-AF65-F5344CB8AC3E}">
        <p14:creationId xmlns:p14="http://schemas.microsoft.com/office/powerpoint/2010/main" val="189596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74B79"/>
                </a:solidFill>
                <a:latin typeface="Arial" panose="020B0604020202020204" pitchFamily="34" charset="0"/>
                <a:cs typeface="Arial" panose="020B0604020202020204" pitchFamily="34" charset="0"/>
              </a:rPr>
              <a:t>How Does Kentucky Stand Out?</a:t>
            </a:r>
          </a:p>
        </p:txBody>
      </p:sp>
      <p:sp>
        <p:nvSpPr>
          <p:cNvPr id="3" name="Content Placeholder 2"/>
          <p:cNvSpPr>
            <a:spLocks noGrp="1"/>
          </p:cNvSpPr>
          <p:nvPr>
            <p:ph idx="1"/>
          </p:nvPr>
        </p:nvSpPr>
        <p:spPr>
          <a:xfrm>
            <a:off x="533400" y="1752600"/>
            <a:ext cx="7967833" cy="3810000"/>
          </a:xfrm>
        </p:spPr>
        <p:txBody>
          <a:bodyPr>
            <a:noAutofit/>
          </a:bodyPr>
          <a:lstStyle/>
          <a:p>
            <a:pPr marL="255985" indent="-255985">
              <a:buClr>
                <a:srgbClr val="074B79"/>
              </a:buClr>
            </a:pPr>
            <a:r>
              <a:rPr lang="en-US" sz="2000" dirty="0" smtClean="0">
                <a:solidFill>
                  <a:srgbClr val="074B79"/>
                </a:solidFill>
                <a:latin typeface="Arial" panose="020B0604020202020204" pitchFamily="34" charset="0"/>
                <a:cs typeface="Arial" panose="020B0604020202020204" pitchFamily="34" charset="0"/>
              </a:rPr>
              <a:t>Comprehensive professional registry </a:t>
            </a:r>
          </a:p>
          <a:p>
            <a:pPr marL="255985" indent="-255985">
              <a:buClr>
                <a:srgbClr val="074B79"/>
              </a:buClr>
            </a:pPr>
            <a:r>
              <a:rPr lang="en-US" sz="2000" dirty="0" smtClean="0">
                <a:solidFill>
                  <a:srgbClr val="074B79"/>
                </a:solidFill>
                <a:latin typeface="Arial" panose="020B0604020202020204" pitchFamily="34" charset="0"/>
                <a:cs typeface="Arial" panose="020B0604020202020204" pitchFamily="34" charset="0"/>
              </a:rPr>
              <a:t>Integrated systems to support quality (specifically public health support during COVID-19)</a:t>
            </a:r>
          </a:p>
          <a:p>
            <a:pPr marL="255985" indent="-255985">
              <a:buClr>
                <a:srgbClr val="074B79"/>
              </a:buClr>
            </a:pPr>
            <a:r>
              <a:rPr lang="en-US" sz="2000" dirty="0" smtClean="0">
                <a:solidFill>
                  <a:srgbClr val="074B79"/>
                </a:solidFill>
                <a:latin typeface="Arial" panose="020B0604020202020204" pitchFamily="34" charset="0"/>
                <a:cs typeface="Arial" panose="020B0604020202020204" pitchFamily="34" charset="0"/>
              </a:rPr>
              <a:t>Family child care network to support home-based child care</a:t>
            </a:r>
          </a:p>
          <a:p>
            <a:pPr marL="255985" indent="-255985">
              <a:buClr>
                <a:srgbClr val="074B79"/>
              </a:buClr>
            </a:pPr>
            <a:r>
              <a:rPr lang="en-US" sz="2000" dirty="0" smtClean="0">
                <a:solidFill>
                  <a:srgbClr val="074B79"/>
                </a:solidFill>
                <a:latin typeface="Arial" panose="020B0604020202020204" pitchFamily="34" charset="0"/>
                <a:cs typeface="Arial" panose="020B0604020202020204" pitchFamily="34" charset="0"/>
              </a:rPr>
              <a:t>Monetary incentives for high quality</a:t>
            </a:r>
          </a:p>
          <a:p>
            <a:pPr marL="255985" indent="-255985">
              <a:buClr>
                <a:srgbClr val="074B79"/>
              </a:buClr>
            </a:pPr>
            <a:r>
              <a:rPr lang="en-US" sz="2000" dirty="0" smtClean="0">
                <a:solidFill>
                  <a:srgbClr val="074B79"/>
                </a:solidFill>
                <a:latin typeface="Arial" panose="020B0604020202020204" pitchFamily="34" charset="0"/>
                <a:cs typeface="Arial" panose="020B0604020202020204" pitchFamily="34" charset="0"/>
              </a:rPr>
              <a:t>Balanced approach to Child Care and Development Fund (CCDF) mandated activities</a:t>
            </a:r>
            <a:endParaRPr lang="en-US" sz="2000" dirty="0">
              <a:solidFill>
                <a:srgbClr val="074B79"/>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77B96B9B-B160-4202-9BBA-1A3F6F8C4839}" type="slidenum">
              <a:rPr lang="en-US" smtClean="0"/>
              <a:pPr/>
              <a:t>9</a:t>
            </a:fld>
            <a:endParaRPr lang="en-US" dirty="0"/>
          </a:p>
        </p:txBody>
      </p:sp>
    </p:spTree>
    <p:extLst>
      <p:ext uri="{BB962C8B-B14F-4D97-AF65-F5344CB8AC3E}">
        <p14:creationId xmlns:p14="http://schemas.microsoft.com/office/powerpoint/2010/main" val="1011354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PH 9_30_16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DPH 9_30_16 Presentation</Template>
  <TotalTime>1700</TotalTime>
  <Words>1181</Words>
  <Application>Microsoft Office PowerPoint</Application>
  <PresentationFormat>On-screen Show (4:3)</PresentationFormat>
  <Paragraphs>181</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DPH 9_30_16 Presentation</vt:lpstr>
      <vt:lpstr>PowerPoint Presentation</vt:lpstr>
      <vt:lpstr>PowerPoint Presentation</vt:lpstr>
      <vt:lpstr>The Child Care and Development Fund (CCDF) SFY21 allocation (mandatory &amp; discretionary funds): $149,606,783</vt:lpstr>
      <vt:lpstr>What is Kentucky All STARS?</vt:lpstr>
      <vt:lpstr>PowerPoint Presentation</vt:lpstr>
      <vt:lpstr>What Does High Quality Look Like?</vt:lpstr>
      <vt:lpstr>PowerPoint Presentation</vt:lpstr>
      <vt:lpstr>Professional Development Initiatives</vt:lpstr>
      <vt:lpstr>How Does Kentucky Stand Out?</vt:lpstr>
      <vt:lpstr>Department for Public Health</vt:lpstr>
      <vt:lpstr>Dental Fluoride Varnish Provision (Amount of Tobacco Funding: FY22 $1,013,200)</vt:lpstr>
      <vt:lpstr>Early Childhood Mental Health (ECMH) (Amount of Tobacco Funding: FY22 $965,000) </vt:lpstr>
      <vt:lpstr>Healthy Start (Child Care Health Consultation) (Amount of Tobacco Funding: FY22 $965,000)</vt:lpstr>
      <vt:lpstr>Health Access Nurturing Development Services (HANDS) (Amount of Tobacco Funding: FY22 $7,000,000)</vt:lpstr>
      <vt:lpstr>Questions?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Public Health</dc:title>
  <dc:creator>gary.faulkner</dc:creator>
  <cp:lastModifiedBy>Cooper, Sarah A (CHFS OLRA)</cp:lastModifiedBy>
  <cp:revision>103</cp:revision>
  <cp:lastPrinted>2018-11-26T15:10:21Z</cp:lastPrinted>
  <dcterms:created xsi:type="dcterms:W3CDTF">2016-09-14T14:14:15Z</dcterms:created>
  <dcterms:modified xsi:type="dcterms:W3CDTF">2021-11-08T14:43:29Z</dcterms:modified>
</cp:coreProperties>
</file>