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Lst>
  <p:notesMasterIdLst>
    <p:notesMasterId r:id="rId14"/>
  </p:notesMasterIdLst>
  <p:sldIdLst>
    <p:sldId id="256" r:id="rId3"/>
    <p:sldId id="267" r:id="rId4"/>
    <p:sldId id="286" r:id="rId5"/>
    <p:sldId id="283" r:id="rId6"/>
    <p:sldId id="284" r:id="rId7"/>
    <p:sldId id="270" r:id="rId8"/>
    <p:sldId id="259" r:id="rId9"/>
    <p:sldId id="260" r:id="rId10"/>
    <p:sldId id="261" r:id="rId11"/>
    <p:sldId id="288" r:id="rId12"/>
    <p:sldId id="281" r:id="rId1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Erin B (Early Childhood)" initials="MEB(C" lastIdx="1" clrIdx="0">
    <p:extLst>
      <p:ext uri="{19B8F6BF-5375-455C-9EA6-DF929625EA0E}">
        <p15:presenceInfo xmlns:p15="http://schemas.microsoft.com/office/powerpoint/2012/main" userId="S-1-5-21-2025429265-1060284298-529147667-126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4" autoAdjust="0"/>
    <p:restoredTop sz="69918" autoAdjust="0"/>
  </p:normalViewPr>
  <p:slideViewPr>
    <p:cSldViewPr snapToGrid="0">
      <p:cViewPr varScale="1">
        <p:scale>
          <a:sx n="110" d="100"/>
          <a:sy n="110" d="100"/>
        </p:scale>
        <p:origin x="1674" y="96"/>
      </p:cViewPr>
      <p:guideLst>
        <p:guide orient="horz" pos="2160"/>
        <p:guide pos="3840"/>
      </p:guideLst>
    </p:cSldViewPr>
  </p:slideViewPr>
  <p:notesTextViewPr>
    <p:cViewPr>
      <p:scale>
        <a:sx n="1" d="1"/>
        <a:sy n="1" d="1"/>
      </p:scale>
      <p:origin x="0" y="0"/>
    </p:cViewPr>
  </p:notesTextViewPr>
  <p:notesViewPr>
    <p:cSldViewPr snapToGrid="0">
      <p:cViewPr varScale="1">
        <p:scale>
          <a:sx n="47" d="100"/>
          <a:sy n="47" d="100"/>
        </p:scale>
        <p:origin x="268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1" csCatId="colorful" phldr="1"/>
      <dgm:spPr/>
      <dgm:t>
        <a:bodyPr/>
        <a:lstStyle/>
        <a:p>
          <a:endParaRPr lang="en-US"/>
        </a:p>
      </dgm:t>
    </dgm:pt>
    <dgm:pt modelId="{27F0A3CF-5B14-424A-9756-5E1F5AE39F84}">
      <dgm:prSet phldrT="[Text]" custT="1"/>
      <dgm:spPr>
        <a:solidFill>
          <a:schemeClr val="tx2"/>
        </a:solidFill>
        <a:ln w="28575">
          <a:noFill/>
        </a:ln>
      </dgm:spPr>
      <dgm:t>
        <a:bodyPr/>
        <a:lstStyle/>
        <a:p>
          <a:r>
            <a:rPr lang="en-US" sz="2000" dirty="0">
              <a:solidFill>
                <a:schemeClr val="bg1"/>
              </a:solidFill>
            </a:rPr>
            <a:t>Commissioner’s Office</a:t>
          </a:r>
          <a:endParaRPr lang="en-US" sz="2000" i="1" dirty="0">
            <a:solidFill>
              <a:schemeClr val="bg1"/>
            </a:solidFill>
          </a:endParaRPr>
        </a:p>
      </dgm:t>
    </dgm:pt>
    <dgm:pt modelId="{C499392C-CCD8-4667-ABC7-27F285F4D7CD}" type="parTrans" cxnId="{4E9AA6E3-D355-401C-A6BF-119CB8513E5A}">
      <dgm:prSet/>
      <dgm:spPr/>
      <dgm:t>
        <a:bodyPr/>
        <a:lstStyle/>
        <a:p>
          <a:endParaRPr lang="en-US"/>
        </a:p>
      </dgm:t>
    </dgm:pt>
    <dgm:pt modelId="{9EE6FBBB-E592-4881-BC26-A964F93FED14}" type="sibTrans" cxnId="{4E9AA6E3-D355-401C-A6BF-119CB8513E5A}">
      <dgm:prSet/>
      <dgm:spPr/>
      <dgm:t>
        <a:bodyPr/>
        <a:lstStyle/>
        <a:p>
          <a:endParaRPr lang="en-US"/>
        </a:p>
      </dgm:t>
    </dgm:pt>
    <dgm:pt modelId="{4951533E-B55E-4DDB-A2A1-0DD1A410B39D}">
      <dgm:prSet phldrT="[Text]" custT="1"/>
      <dgm:spPr>
        <a:solidFill>
          <a:schemeClr val="accent1"/>
        </a:solidFill>
        <a:ln w="28575">
          <a:noFill/>
        </a:ln>
      </dgm:spPr>
      <dgm:t>
        <a:bodyPr/>
        <a:lstStyle/>
        <a:p>
          <a:r>
            <a:rPr lang="en-US" sz="2000" dirty="0">
              <a:solidFill>
                <a:schemeClr val="bg1"/>
              </a:solidFill>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dirty="0"/>
        </a:p>
      </dgm:t>
    </dgm:pt>
    <dgm:pt modelId="{AEAE29A3-FF9F-4497-962E-AEF9F1A7EAC9}" type="sibTrans" cxnId="{C561B666-7D7A-4CFF-A534-76A7B1AFDBA8}">
      <dgm:prSet/>
      <dgm:spPr/>
      <dgm:t>
        <a:bodyPr/>
        <a:lstStyle/>
        <a:p>
          <a:endParaRPr lang="en-US"/>
        </a:p>
      </dgm:t>
    </dgm:pt>
    <dgm:pt modelId="{5949EB21-4911-4926-8458-9EEBA62DC847}">
      <dgm:prSet phldrT="[Text]" custT="1"/>
      <dgm:spPr>
        <a:solidFill>
          <a:schemeClr val="accent6"/>
        </a:solidFill>
        <a:ln w="28575">
          <a:noFill/>
        </a:ln>
      </dgm:spPr>
      <dgm:t>
        <a:bodyPr/>
        <a:lstStyle/>
        <a:p>
          <a:r>
            <a:rPr lang="en-US" sz="2000" dirty="0">
              <a:solidFill>
                <a:schemeClr val="bg1"/>
              </a:solidFill>
            </a:rPr>
            <a:t>Women’s Health</a:t>
          </a: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dirty="0"/>
        </a:p>
      </dgm:t>
    </dgm:pt>
    <dgm:pt modelId="{8317971A-2589-4C00-BBB7-6A1EE6FEA2D8}" type="sibTrans" cxnId="{D5460841-2773-499B-954B-032563B960E2}">
      <dgm:prSet/>
      <dgm:spPr/>
      <dgm:t>
        <a:bodyPr/>
        <a:lstStyle/>
        <a:p>
          <a:endParaRPr lang="en-US"/>
        </a:p>
      </dgm:t>
    </dgm:pt>
    <dgm:pt modelId="{D6BC36C3-C210-4A00-9247-EC06B7C445C6}">
      <dgm:prSet phldrT="[Text]" custT="1"/>
      <dgm:spPr>
        <a:solidFill>
          <a:schemeClr val="accent2"/>
        </a:solidFill>
        <a:ln w="28575">
          <a:noFill/>
        </a:ln>
      </dgm:spPr>
      <dgm:t>
        <a:bodyPr/>
        <a:lstStyle/>
        <a:p>
          <a:r>
            <a:rPr lang="en-US" sz="2000" dirty="0">
              <a:solidFill>
                <a:schemeClr val="bg1"/>
              </a:solidFill>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dirty="0"/>
        </a:p>
      </dgm:t>
    </dgm:pt>
    <dgm:pt modelId="{7291E221-0BAB-4182-9161-51E79B6002CD}" type="sibTrans" cxnId="{CC515B48-77B5-4D76-AA99-6C6B24B80A11}">
      <dgm:prSet/>
      <dgm:spPr/>
      <dgm:t>
        <a:bodyPr/>
        <a:lstStyle/>
        <a:p>
          <a:endParaRPr lang="en-US"/>
        </a:p>
      </dgm:t>
    </dgm:pt>
    <dgm:pt modelId="{5D034D43-3765-4458-B6D9-C01B4EF1CE9C}">
      <dgm:prSet phldrT="[Text]" custT="1"/>
      <dgm:spPr>
        <a:solidFill>
          <a:schemeClr val="accent3"/>
        </a:solidFill>
        <a:ln w="28575">
          <a:noFill/>
        </a:ln>
      </dgm:spPr>
      <dgm:t>
        <a:bodyPr/>
        <a:lstStyle/>
        <a:p>
          <a:r>
            <a:rPr lang="en-US" sz="2000" dirty="0">
              <a:solidFill>
                <a:schemeClr val="bg1"/>
              </a:solidFill>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dirty="0"/>
        </a:p>
      </dgm:t>
    </dgm:pt>
    <dgm:pt modelId="{B6E60E56-7A91-4CB5-A6E6-7AFF437EEB83}" type="sibTrans" cxnId="{32E03D97-96E3-4DD7-9C7D-F279B56AB2CD}">
      <dgm:prSet/>
      <dgm:spPr/>
      <dgm:t>
        <a:bodyPr/>
        <a:lstStyle/>
        <a:p>
          <a:endParaRPr lang="en-US"/>
        </a:p>
      </dgm:t>
    </dgm:pt>
    <dgm:pt modelId="{A0E5D163-823F-4EB7-A974-8639FA53F1AE}">
      <dgm:prSet phldrT="[Text]" custT="1"/>
      <dgm:spPr>
        <a:solidFill>
          <a:schemeClr val="accent4"/>
        </a:solidFill>
        <a:ln w="28575">
          <a:noFill/>
        </a:ln>
      </dgm:spPr>
      <dgm:t>
        <a:bodyPr/>
        <a:lstStyle/>
        <a:p>
          <a:r>
            <a:rPr lang="en-US" sz="2000" dirty="0">
              <a:solidFill>
                <a:schemeClr val="bg1"/>
              </a:solidFill>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dirty="0"/>
        </a:p>
      </dgm:t>
    </dgm:pt>
    <dgm:pt modelId="{BEB3162B-DD54-463B-949D-ACA9C47C6D7F}" type="sibTrans" cxnId="{CEDEDDBB-1D2A-45B1-A3A9-2ADA843F3EB8}">
      <dgm:prSet/>
      <dgm:spPr/>
      <dgm:t>
        <a:bodyPr/>
        <a:lstStyle/>
        <a:p>
          <a:endParaRPr lang="en-US"/>
        </a:p>
      </dgm:t>
    </dgm:pt>
    <dgm:pt modelId="{98F641F5-43FC-4A7F-91B1-545C5E7DD563}">
      <dgm:prSet phldrT="[Text]" custT="1"/>
      <dgm:spPr>
        <a:solidFill>
          <a:schemeClr val="accent1"/>
        </a:solidFill>
        <a:ln w="28575">
          <a:noFill/>
        </a:ln>
      </dgm:spPr>
      <dgm:t>
        <a:bodyPr/>
        <a:lstStyle/>
        <a:p>
          <a:r>
            <a:rPr lang="en-US" sz="2000" dirty="0">
              <a:solidFill>
                <a:schemeClr val="bg1"/>
              </a:solidFill>
            </a:rPr>
            <a:t>Laboratory Services</a:t>
          </a: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dirty="0"/>
        </a:p>
      </dgm:t>
    </dgm:pt>
    <dgm:pt modelId="{B846EDF0-E76C-4AEB-A3D6-6B60AD2CAC87}" type="sibTrans" cxnId="{0DE76E73-D0DD-4E1C-AFAC-BDBD79BAA55B}">
      <dgm:prSet/>
      <dgm:spPr/>
      <dgm:t>
        <a:bodyPr/>
        <a:lstStyle/>
        <a:p>
          <a:endParaRPr lang="en-US"/>
        </a:p>
      </dgm:t>
    </dgm:pt>
    <dgm:pt modelId="{B81D7114-4009-4981-9A51-5763C8737810}">
      <dgm:prSet phldrT="[Text]" custT="1"/>
      <dgm:spPr>
        <a:solidFill>
          <a:schemeClr val="accent2"/>
        </a:solidFill>
        <a:ln w="28575">
          <a:noFill/>
        </a:ln>
      </dgm:spPr>
      <dgm:t>
        <a:bodyPr/>
        <a:lstStyle/>
        <a:p>
          <a:r>
            <a:rPr lang="en-US" sz="2000" dirty="0">
              <a:solidFill>
                <a:schemeClr val="bg1"/>
              </a:solidFill>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dirty="0"/>
        </a:p>
      </dgm:t>
    </dgm:pt>
    <dgm:pt modelId="{0E4AB4C3-DBBE-4007-A8B5-2BFA2173F09F}" type="sibTrans" cxnId="{DA305433-3FC2-43BA-A04A-E323652EA15F}">
      <dgm:prSet/>
      <dgm:spPr/>
      <dgm:t>
        <a:bodyPr/>
        <a:lstStyle/>
        <a:p>
          <a:endParaRPr lang="en-US"/>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83188">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83188">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83188">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83188">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83188">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83188">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83188">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317243"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72491" y="4023714"/>
        <a:ext cx="126923" cy="126923"/>
      </dsp:txXfrm>
    </dsp:sp>
    <dsp:sp modelId="{4BAC4599-5689-437F-90F2-D586D824B66C}">
      <dsp:nvSpPr>
        <dsp:cNvPr id="0" name=""/>
        <dsp:cNvSpPr/>
      </dsp:nvSpPr>
      <dsp:spPr>
        <a:xfrm>
          <a:off x="1317243"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92867" y="3627340"/>
        <a:ext cx="86171" cy="86171"/>
      </dsp:txXfrm>
    </dsp:sp>
    <dsp:sp modelId="{E20EDDB1-67FA-4D7D-9539-9F9A64C6DD66}">
      <dsp:nvSpPr>
        <dsp:cNvPr id="0" name=""/>
        <dsp:cNvSpPr/>
      </dsp:nvSpPr>
      <dsp:spPr>
        <a:xfrm>
          <a:off x="1317243"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512421" y="3230142"/>
        <a:ext cx="47065" cy="47065"/>
      </dsp:txXfrm>
    </dsp:sp>
    <dsp:sp modelId="{4014ECEF-0888-4009-892D-AB08DF214F2C}">
      <dsp:nvSpPr>
        <dsp:cNvPr id="0" name=""/>
        <dsp:cNvSpPr/>
      </dsp:nvSpPr>
      <dsp:spPr>
        <a:xfrm>
          <a:off x="1317243"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5018" y="2825988"/>
        <a:ext cx="21871" cy="21871"/>
      </dsp:txXfrm>
    </dsp:sp>
    <dsp:sp modelId="{31B24B2D-92AE-440C-A1A6-5F475784AD35}">
      <dsp:nvSpPr>
        <dsp:cNvPr id="0" name=""/>
        <dsp:cNvSpPr/>
      </dsp:nvSpPr>
      <dsp:spPr>
        <a:xfrm>
          <a:off x="1317243"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512421" y="2396641"/>
        <a:ext cx="47065" cy="47065"/>
      </dsp:txXfrm>
    </dsp:sp>
    <dsp:sp modelId="{6BE7391D-3772-45C7-BB03-B5B214683C6E}">
      <dsp:nvSpPr>
        <dsp:cNvPr id="0" name=""/>
        <dsp:cNvSpPr/>
      </dsp:nvSpPr>
      <dsp:spPr>
        <a:xfrm>
          <a:off x="1317243"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92867" y="1960337"/>
        <a:ext cx="86171" cy="86171"/>
      </dsp:txXfrm>
    </dsp:sp>
    <dsp:sp modelId="{D06C129D-FFB9-48A9-9033-F70ED61AAC72}">
      <dsp:nvSpPr>
        <dsp:cNvPr id="0" name=""/>
        <dsp:cNvSpPr/>
      </dsp:nvSpPr>
      <dsp:spPr>
        <a:xfrm>
          <a:off x="1317243"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472491" y="1523210"/>
        <a:ext cx="126923" cy="126923"/>
      </dsp:txXfrm>
    </dsp:sp>
    <dsp:sp modelId="{59935916-D8C6-4C4E-B14F-48A57B6B9F68}">
      <dsp:nvSpPr>
        <dsp:cNvPr id="0" name=""/>
        <dsp:cNvSpPr/>
      </dsp:nvSpPr>
      <dsp:spPr>
        <a:xfrm rot="16200000">
          <a:off x="-1604177" y="2460438"/>
          <a:ext cx="5089868" cy="752971"/>
        </a:xfrm>
        <a:prstGeom prst="rect">
          <a:avLst/>
        </a:prstGeom>
        <a:solidFill>
          <a:schemeClr val="tx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Commissioner’s Office</a:t>
          </a:r>
          <a:endParaRPr lang="en-US" sz="2000" i="1" kern="1200" dirty="0">
            <a:solidFill>
              <a:schemeClr val="bg1"/>
            </a:solidFill>
          </a:endParaRPr>
        </a:p>
      </dsp:txBody>
      <dsp:txXfrm>
        <a:off x="-1604177" y="2460438"/>
        <a:ext cx="5089868" cy="752971"/>
      </dsp:txXfrm>
    </dsp:sp>
    <dsp:sp modelId="{B73CF9B0-EB3F-4577-8369-54F3E07425DB}">
      <dsp:nvSpPr>
        <dsp:cNvPr id="0" name=""/>
        <dsp:cNvSpPr/>
      </dsp:nvSpPr>
      <dsp:spPr>
        <a:xfrm>
          <a:off x="1754664" y="3019"/>
          <a:ext cx="4006519" cy="666801"/>
        </a:xfrm>
        <a:prstGeom prst="rect">
          <a:avLst/>
        </a:prstGeom>
        <a:solidFill>
          <a:schemeClr val="accent1"/>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Maternal and Child Health</a:t>
          </a:r>
        </a:p>
      </dsp:txBody>
      <dsp:txXfrm>
        <a:off x="1754664" y="3019"/>
        <a:ext cx="4006519" cy="666801"/>
      </dsp:txXfrm>
    </dsp:sp>
    <dsp:sp modelId="{57F0B218-B8AE-4220-9430-48E42516228E}">
      <dsp:nvSpPr>
        <dsp:cNvPr id="0" name=""/>
        <dsp:cNvSpPr/>
      </dsp:nvSpPr>
      <dsp:spPr>
        <a:xfrm>
          <a:off x="1754664" y="836520"/>
          <a:ext cx="4006519" cy="666801"/>
        </a:xfrm>
        <a:prstGeom prst="rect">
          <a:avLst/>
        </a:prstGeom>
        <a:solidFill>
          <a:schemeClr val="accent6"/>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Women’s Health</a:t>
          </a:r>
        </a:p>
      </dsp:txBody>
      <dsp:txXfrm>
        <a:off x="1754664" y="836520"/>
        <a:ext cx="4006519" cy="666801"/>
      </dsp:txXfrm>
    </dsp:sp>
    <dsp:sp modelId="{7273DBFA-A064-4CD0-8B35-089175BB930D}">
      <dsp:nvSpPr>
        <dsp:cNvPr id="0" name=""/>
        <dsp:cNvSpPr/>
      </dsp:nvSpPr>
      <dsp:spPr>
        <a:xfrm>
          <a:off x="1754664" y="1670022"/>
          <a:ext cx="4006519" cy="666801"/>
        </a:xfrm>
        <a:prstGeom prst="rect">
          <a:avLst/>
        </a:prstGeom>
        <a:solidFill>
          <a:schemeClr val="accent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Prevention and Quality Improvement</a:t>
          </a:r>
        </a:p>
      </dsp:txBody>
      <dsp:txXfrm>
        <a:off x="1754664" y="1670022"/>
        <a:ext cx="4006519" cy="666801"/>
      </dsp:txXfrm>
    </dsp:sp>
    <dsp:sp modelId="{6D7F8648-288A-4A1F-B54A-807646FA6E13}">
      <dsp:nvSpPr>
        <dsp:cNvPr id="0" name=""/>
        <dsp:cNvSpPr/>
      </dsp:nvSpPr>
      <dsp:spPr>
        <a:xfrm>
          <a:off x="1754664" y="2503523"/>
          <a:ext cx="4006519" cy="666801"/>
        </a:xfrm>
        <a:prstGeom prst="rect">
          <a:avLst/>
        </a:prstGeom>
        <a:solidFill>
          <a:schemeClr val="accent3"/>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Epidemiology and Health Planning</a:t>
          </a:r>
        </a:p>
      </dsp:txBody>
      <dsp:txXfrm>
        <a:off x="1754664" y="2503523"/>
        <a:ext cx="4006519" cy="666801"/>
      </dsp:txXfrm>
    </dsp:sp>
    <dsp:sp modelId="{42D61C59-8415-4E78-A2CC-696EF3213CB7}">
      <dsp:nvSpPr>
        <dsp:cNvPr id="0" name=""/>
        <dsp:cNvSpPr/>
      </dsp:nvSpPr>
      <dsp:spPr>
        <a:xfrm>
          <a:off x="1754664" y="3337025"/>
          <a:ext cx="4006519" cy="666801"/>
        </a:xfrm>
        <a:prstGeom prst="rect">
          <a:avLst/>
        </a:prstGeom>
        <a:solidFill>
          <a:schemeClr val="accent4"/>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Public Health Protection and Safety</a:t>
          </a:r>
        </a:p>
      </dsp:txBody>
      <dsp:txXfrm>
        <a:off x="1754664" y="3337025"/>
        <a:ext cx="4006519" cy="666801"/>
      </dsp:txXfrm>
    </dsp:sp>
    <dsp:sp modelId="{86B6F8FD-94AF-47EE-A573-412109D0A061}">
      <dsp:nvSpPr>
        <dsp:cNvPr id="0" name=""/>
        <dsp:cNvSpPr/>
      </dsp:nvSpPr>
      <dsp:spPr>
        <a:xfrm>
          <a:off x="1754664" y="4170526"/>
          <a:ext cx="4006519" cy="666801"/>
        </a:xfrm>
        <a:prstGeom prst="rect">
          <a:avLst/>
        </a:prstGeom>
        <a:solidFill>
          <a:schemeClr val="accent1"/>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Laboratory Services</a:t>
          </a:r>
        </a:p>
      </dsp:txBody>
      <dsp:txXfrm>
        <a:off x="1754664" y="4170526"/>
        <a:ext cx="4006519" cy="666801"/>
      </dsp:txXfrm>
    </dsp:sp>
    <dsp:sp modelId="{0060CFB8-2A8A-4A1B-B7AA-F0317BA7B739}">
      <dsp:nvSpPr>
        <dsp:cNvPr id="0" name=""/>
        <dsp:cNvSpPr/>
      </dsp:nvSpPr>
      <dsp:spPr>
        <a:xfrm>
          <a:off x="1754664" y="5004028"/>
          <a:ext cx="4006519" cy="666801"/>
        </a:xfrm>
        <a:prstGeom prst="rect">
          <a:avLst/>
        </a:prstGeom>
        <a:solidFill>
          <a:schemeClr val="accent2"/>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Administration and Financial Management</a:t>
          </a:r>
        </a:p>
      </dsp:txBody>
      <dsp:txXfrm>
        <a:off x="1754664" y="5004028"/>
        <a:ext cx="4006519" cy="66680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A3086B4-7B84-4435-BC86-5BB303227C84}" type="datetimeFigureOut">
              <a:rPr lang="en-US" smtClean="0"/>
              <a:pPr/>
              <a:t>11/9/2021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76F3408-3A85-4BE3-9557-83262BC8590B}" type="slidenum">
              <a:rPr lang="en-US" smtClean="0"/>
              <a:pPr/>
              <a:t>‹#›</a:t>
            </a:fld>
            <a:endParaRPr lang="en-US" dirty="0"/>
          </a:p>
        </p:txBody>
      </p:sp>
    </p:spTree>
    <p:extLst>
      <p:ext uri="{BB962C8B-B14F-4D97-AF65-F5344CB8AC3E}">
        <p14:creationId xmlns:p14="http://schemas.microsoft.com/office/powerpoint/2010/main" val="632983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F3408-3A85-4BE3-9557-83262BC8590B}" type="slidenum">
              <a:rPr lang="en-US" smtClean="0"/>
              <a:pPr/>
              <a:t>1</a:t>
            </a:fld>
            <a:endParaRPr lang="en-US" dirty="0"/>
          </a:p>
        </p:txBody>
      </p:sp>
    </p:spTree>
    <p:extLst>
      <p:ext uri="{BB962C8B-B14F-4D97-AF65-F5344CB8AC3E}">
        <p14:creationId xmlns:p14="http://schemas.microsoft.com/office/powerpoint/2010/main" val="24794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6F3408-3A85-4BE3-9557-83262BC8590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950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76F3408-3A85-4BE3-9557-83262BC8590B}" type="slidenum">
              <a:rPr lang="en-US" smtClean="0"/>
              <a:pPr/>
              <a:t>11</a:t>
            </a:fld>
            <a:endParaRPr lang="en-US" dirty="0"/>
          </a:p>
        </p:txBody>
      </p:sp>
    </p:spTree>
    <p:extLst>
      <p:ext uri="{BB962C8B-B14F-4D97-AF65-F5344CB8AC3E}">
        <p14:creationId xmlns:p14="http://schemas.microsoft.com/office/powerpoint/2010/main" val="377433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0"/>
              </a:spcAft>
              <a:buFont typeface="Arial" panose="020B0604020202020204" pitchFamily="34" charset="0"/>
              <a:buChar char="•"/>
            </a:pPr>
            <a:endParaRPr lang="en-US" sz="1200" i="0" baseline="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CA8AA7-AA79-4A5F-A0F5-672D495F9A26}" type="slidenum">
              <a:rPr lang="en-US" smtClean="0"/>
              <a:t>2</a:t>
            </a:fld>
            <a:endParaRPr lang="en-US"/>
          </a:p>
        </p:txBody>
      </p:sp>
    </p:spTree>
    <p:extLst>
      <p:ext uri="{BB962C8B-B14F-4D97-AF65-F5344CB8AC3E}">
        <p14:creationId xmlns:p14="http://schemas.microsoft.com/office/powerpoint/2010/main" val="364624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76F3408-3A85-4BE3-9557-83262BC8590B}" type="slidenum">
              <a:rPr lang="en-US" smtClean="0"/>
              <a:pPr/>
              <a:t>3</a:t>
            </a:fld>
            <a:endParaRPr lang="en-US" dirty="0"/>
          </a:p>
        </p:txBody>
      </p:sp>
    </p:spTree>
    <p:extLst>
      <p:ext uri="{BB962C8B-B14F-4D97-AF65-F5344CB8AC3E}">
        <p14:creationId xmlns:p14="http://schemas.microsoft.com/office/powerpoint/2010/main" val="335280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7A1E935-487A-4362-AB4D-F5F068C84637}" type="slidenum">
              <a:rPr lang="en-US" smtClean="0"/>
              <a:t>4</a:t>
            </a:fld>
            <a:endParaRPr lang="en-US" dirty="0"/>
          </a:p>
        </p:txBody>
      </p:sp>
    </p:spTree>
    <p:extLst>
      <p:ext uri="{BB962C8B-B14F-4D97-AF65-F5344CB8AC3E}">
        <p14:creationId xmlns:p14="http://schemas.microsoft.com/office/powerpoint/2010/main" val="158523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57A1E935-487A-4362-AB4D-F5F068C84637}" type="slidenum">
              <a:rPr lang="en-US" smtClean="0"/>
              <a:t>5</a:t>
            </a:fld>
            <a:endParaRPr lang="en-US" dirty="0"/>
          </a:p>
        </p:txBody>
      </p:sp>
    </p:spTree>
    <p:extLst>
      <p:ext uri="{BB962C8B-B14F-4D97-AF65-F5344CB8AC3E}">
        <p14:creationId xmlns:p14="http://schemas.microsoft.com/office/powerpoint/2010/main" val="338818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6F3408-3A85-4BE3-9557-83262BC8590B}" type="slidenum">
              <a:rPr lang="en-US" smtClean="0"/>
              <a:pPr/>
              <a:t>6</a:t>
            </a:fld>
            <a:endParaRPr lang="en-US" dirty="0"/>
          </a:p>
        </p:txBody>
      </p:sp>
    </p:spTree>
    <p:extLst>
      <p:ext uri="{BB962C8B-B14F-4D97-AF65-F5344CB8AC3E}">
        <p14:creationId xmlns:p14="http://schemas.microsoft.com/office/powerpoint/2010/main" val="277797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Font typeface="Arial" panose="020B0604020202020204" pitchFamily="34" charset="0"/>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CA8AA7-AA79-4A5F-A0F5-672D495F9A26}" type="slidenum">
              <a:rPr lang="en-US" smtClean="0"/>
              <a:t>7</a:t>
            </a:fld>
            <a:endParaRPr lang="en-US"/>
          </a:p>
        </p:txBody>
      </p:sp>
    </p:spTree>
    <p:extLst>
      <p:ext uri="{BB962C8B-B14F-4D97-AF65-F5344CB8AC3E}">
        <p14:creationId xmlns:p14="http://schemas.microsoft.com/office/powerpoint/2010/main" val="258302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25CA8AA7-AA79-4A5F-A0F5-672D495F9A26}" type="slidenum">
              <a:rPr lang="en-US" smtClean="0"/>
              <a:t>8</a:t>
            </a:fld>
            <a:endParaRPr lang="en-US"/>
          </a:p>
        </p:txBody>
      </p:sp>
    </p:spTree>
    <p:extLst>
      <p:ext uri="{BB962C8B-B14F-4D97-AF65-F5344CB8AC3E}">
        <p14:creationId xmlns:p14="http://schemas.microsoft.com/office/powerpoint/2010/main" val="800544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5CA8AA7-AA79-4A5F-A0F5-672D495F9A26}" type="slidenum">
              <a:rPr lang="en-US" smtClean="0"/>
              <a:t>9</a:t>
            </a:fld>
            <a:endParaRPr lang="en-US"/>
          </a:p>
        </p:txBody>
      </p:sp>
    </p:spTree>
    <p:extLst>
      <p:ext uri="{BB962C8B-B14F-4D97-AF65-F5344CB8AC3E}">
        <p14:creationId xmlns:p14="http://schemas.microsoft.com/office/powerpoint/2010/main" val="3729588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0" y="1"/>
            <a:ext cx="12191998" cy="360827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838200" y="976393"/>
            <a:ext cx="10515600" cy="1896149"/>
          </a:xfrm>
          <a:noFill/>
        </p:spPr>
        <p:txBody>
          <a:bodyPr anchor="b">
            <a:normAutofit/>
          </a:bodyPr>
          <a:lstStyle>
            <a:lvl1pPr algn="ctr">
              <a:defRPr sz="4400" b="1">
                <a:solidFill>
                  <a:schemeClr val="bg1"/>
                </a:solidFill>
                <a:latin typeface="+mn-lt"/>
              </a:defRPr>
            </a:lvl1pPr>
          </a:lstStyle>
          <a:p>
            <a:r>
              <a:rPr lang="en-US" dirty="0"/>
              <a:t>Click to edit presentation title</a:t>
            </a:r>
          </a:p>
        </p:txBody>
      </p:sp>
      <p:sp>
        <p:nvSpPr>
          <p:cNvPr id="3" name="Subtitle 2"/>
          <p:cNvSpPr>
            <a:spLocks noGrp="1"/>
          </p:cNvSpPr>
          <p:nvPr>
            <p:ph type="subTitle" idx="1" hasCustomPrompt="1"/>
          </p:nvPr>
        </p:nvSpPr>
        <p:spPr bwMode="invGray">
          <a:xfrm>
            <a:off x="838200" y="2910456"/>
            <a:ext cx="10515600" cy="576664"/>
          </a:xfrm>
        </p:spPr>
        <p:txBody>
          <a:bodyPr>
            <a:normAutofit/>
          </a:bodyPr>
          <a:lstStyle>
            <a:lvl1pPr marL="0" indent="0" algn="ctr">
              <a:buNone/>
              <a:defRPr sz="3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838200" y="3627140"/>
            <a:ext cx="10515600" cy="573088"/>
          </a:xfrm>
        </p:spPr>
        <p:txBody>
          <a:bodyPr anchor="ctr">
            <a:normAutofit/>
          </a:bodyPr>
          <a:lstStyle>
            <a:lvl1pPr marL="0" indent="0" algn="ctr">
              <a:buNone/>
              <a:defRPr sz="22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12" name="Group 11"/>
          <p:cNvGrpSpPr/>
          <p:nvPr userDrawn="1"/>
        </p:nvGrpSpPr>
        <p:grpSpPr>
          <a:xfrm>
            <a:off x="-2" y="6470422"/>
            <a:ext cx="12188484" cy="387579"/>
            <a:chOff x="-2" y="6470422"/>
            <a:chExt cx="12188484" cy="387579"/>
          </a:xfrm>
        </p:grpSpPr>
        <p:sp>
          <p:nvSpPr>
            <p:cNvPr id="13" name="Rectangle 1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012" y="4562856"/>
            <a:ext cx="2093976" cy="1127735"/>
          </a:xfrm>
          <a:prstGeom prst="rect">
            <a:avLst/>
          </a:prstGeom>
        </p:spPr>
      </p:pic>
    </p:spTree>
    <p:extLst>
      <p:ext uri="{BB962C8B-B14F-4D97-AF65-F5344CB8AC3E}">
        <p14:creationId xmlns:p14="http://schemas.microsoft.com/office/powerpoint/2010/main" val="284259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838200" y="967615"/>
            <a:ext cx="10515600" cy="1902191"/>
          </a:xfrm>
        </p:spPr>
        <p:txBody>
          <a:bodyPr anchor="b">
            <a:normAutofit/>
          </a:bodyPr>
          <a:lstStyle>
            <a:lvl1pPr algn="ctr">
              <a:defRPr sz="4400" b="1">
                <a:solidFill>
                  <a:schemeClr val="tx1"/>
                </a:solidFill>
                <a:latin typeface="+mn-lt"/>
              </a:defRPr>
            </a:lvl1pPr>
          </a:lstStyle>
          <a:p>
            <a:r>
              <a:rPr lang="en-US" dirty="0"/>
              <a:t>Click to edit presentation title</a:t>
            </a:r>
          </a:p>
        </p:txBody>
      </p:sp>
      <p:sp>
        <p:nvSpPr>
          <p:cNvPr id="15" name="Subtitle 2"/>
          <p:cNvSpPr>
            <a:spLocks noGrp="1"/>
          </p:cNvSpPr>
          <p:nvPr>
            <p:ph type="subTitle" idx="1" hasCustomPrompt="1"/>
          </p:nvPr>
        </p:nvSpPr>
        <p:spPr>
          <a:xfrm>
            <a:off x="838200" y="2972448"/>
            <a:ext cx="10515600" cy="576664"/>
          </a:xfrm>
        </p:spPr>
        <p:txBody>
          <a:bodyPr>
            <a:normAutofit/>
          </a:bodyPr>
          <a:lstStyle>
            <a:lvl1pPr marL="0" indent="0" algn="ctr">
              <a:buNone/>
              <a:defRPr sz="3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6" name="Text Placeholder 16"/>
          <p:cNvSpPr>
            <a:spLocks noGrp="1"/>
          </p:cNvSpPr>
          <p:nvPr>
            <p:ph type="body" sz="quarter" idx="10" hasCustomPrompt="1"/>
          </p:nvPr>
        </p:nvSpPr>
        <p:spPr>
          <a:xfrm>
            <a:off x="838200" y="3627140"/>
            <a:ext cx="10515600" cy="573088"/>
          </a:xfrm>
        </p:spPr>
        <p:txBody>
          <a:bodyPr anchor="ctr">
            <a:normAutofit/>
          </a:bodyPr>
          <a:lstStyle>
            <a:lvl1pPr marL="0" indent="0" algn="ctr">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21" name="Group 20"/>
          <p:cNvGrpSpPr/>
          <p:nvPr userDrawn="1"/>
        </p:nvGrpSpPr>
        <p:grpSpPr>
          <a:xfrm>
            <a:off x="-2" y="6470422"/>
            <a:ext cx="12188484" cy="387579"/>
            <a:chOff x="-2" y="6470422"/>
            <a:chExt cx="12188484" cy="387579"/>
          </a:xfrm>
        </p:grpSpPr>
        <p:sp>
          <p:nvSpPr>
            <p:cNvPr id="22" name="Rectangle 21"/>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157222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fld id="{0467B39D-87AC-4D39-8154-C6852A584385}" type="datetime1">
              <a:rPr lang="en-US" smtClean="0"/>
              <a:pPr/>
              <a:t>11/9/2021</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41185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43631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About Us</a:t>
            </a:r>
          </a:p>
        </p:txBody>
      </p:sp>
      <p:sp>
        <p:nvSpPr>
          <p:cNvPr id="11" name="TextBox 10"/>
          <p:cNvSpPr txBox="1"/>
          <p:nvPr userDrawn="1"/>
        </p:nvSpPr>
        <p:spPr>
          <a:xfrm>
            <a:off x="6172200" y="2135062"/>
            <a:ext cx="5019261" cy="3970318"/>
          </a:xfrm>
          <a:prstGeom prst="rect">
            <a:avLst/>
          </a:prstGeom>
          <a:noFill/>
        </p:spPr>
        <p:txBody>
          <a:bodyPr wrap="square" rtlCol="0">
            <a:spAutoFit/>
          </a:bodyPr>
          <a:lstStyle/>
          <a:p>
            <a:r>
              <a:rPr lang="en-US" sz="1800" dirty="0">
                <a:latin typeface="Calibri Light" panose="020F0302020204030204" pitchFamily="34" charset="0"/>
              </a:rPr>
              <a:t>The Department for Public Health (DPH) is dedicated to improving health and</a:t>
            </a:r>
            <a:r>
              <a:rPr lang="en-US" sz="1800" baseline="0" dirty="0">
                <a:latin typeface="Calibri Light" panose="020F0302020204030204" pitchFamily="34" charset="0"/>
              </a:rPr>
              <a:t> safety of Kentuckians through </a:t>
            </a:r>
            <a:r>
              <a:rPr lang="en-US" sz="1800" i="1" baseline="0" dirty="0">
                <a:latin typeface="Calibri Light" panose="020F0302020204030204" pitchFamily="34" charset="0"/>
              </a:rPr>
              <a:t>prevention</a:t>
            </a:r>
            <a:r>
              <a:rPr lang="en-US" sz="1800" baseline="0" dirty="0">
                <a:latin typeface="Calibri Light" panose="020F0302020204030204" pitchFamily="34" charset="0"/>
              </a:rPr>
              <a:t>, </a:t>
            </a:r>
            <a:r>
              <a:rPr lang="en-US" sz="1800" i="1" baseline="0" dirty="0">
                <a:latin typeface="Calibri Light" panose="020F0302020204030204" pitchFamily="34" charset="0"/>
              </a:rPr>
              <a:t>promotion</a:t>
            </a:r>
            <a:r>
              <a:rPr lang="en-US" sz="1800" baseline="0" dirty="0">
                <a:latin typeface="Calibri Light" panose="020F0302020204030204" pitchFamily="34" charset="0"/>
              </a:rPr>
              <a:t>, and </a:t>
            </a:r>
            <a:r>
              <a:rPr lang="en-US" sz="1800" i="1" baseline="0" dirty="0">
                <a:latin typeface="Calibri Light" panose="020F0302020204030204" pitchFamily="34" charset="0"/>
              </a:rPr>
              <a:t>protection</a:t>
            </a:r>
            <a:r>
              <a:rPr lang="en-US" sz="1800" baseline="0" dirty="0">
                <a:latin typeface="Calibri Light" panose="020F0302020204030204" pitchFamily="34" charset="0"/>
              </a:rPr>
              <a:t>.</a:t>
            </a:r>
          </a:p>
          <a:p>
            <a:endParaRPr lang="en-US" sz="1800" baseline="0" dirty="0">
              <a:latin typeface="Calibri Light" panose="020F0302020204030204" pitchFamily="34" charset="0"/>
            </a:endParaRPr>
          </a:p>
          <a:p>
            <a:r>
              <a:rPr lang="en-US" sz="1800" baseline="0" dirty="0">
                <a:latin typeface="Calibri Light" panose="020F0302020204030204" pitchFamily="34" charset="0"/>
              </a:rPr>
              <a:t>As a major component of the Cabinet for Health and Family Services, DPH provides guidance and support for health departments in all 120 counties.</a:t>
            </a:r>
          </a:p>
          <a:p>
            <a:endParaRPr lang="en-US" sz="1800" baseline="0" dirty="0">
              <a:latin typeface="Calibri Light" panose="020F0302020204030204" pitchFamily="34" charset="0"/>
            </a:endParaRPr>
          </a:p>
          <a:p>
            <a:r>
              <a:rPr lang="en-US" sz="1800" baseline="0" dirty="0">
                <a:latin typeface="Calibri Light" panose="020F0302020204030204" pitchFamily="34" charset="0"/>
              </a:rPr>
              <a:t>Serving as Kentucky’s dedicated public health resource, DPH is responsible for identifying and allocating resources to communities and public health institutions in an effort to prevent and protect against diseases, outbreaks, hazards statewide. </a:t>
            </a:r>
            <a:endParaRPr lang="en-US" sz="1800" dirty="0">
              <a:latin typeface="Calibri Light" panose="020F0302020204030204" pitchFamily="34" charset="0"/>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8166" y="2924404"/>
            <a:ext cx="4833530" cy="2391634"/>
          </a:xfrm>
          <a:prstGeom prst="rect">
            <a:avLst/>
          </a:prstGeom>
        </p:spPr>
      </p:pic>
      <p:grpSp>
        <p:nvGrpSpPr>
          <p:cNvPr id="43" name="Group 42"/>
          <p:cNvGrpSpPr/>
          <p:nvPr userDrawn="1"/>
        </p:nvGrpSpPr>
        <p:grpSpPr>
          <a:xfrm>
            <a:off x="1758" y="1880473"/>
            <a:ext cx="12188484" cy="74025"/>
            <a:chOff x="-2" y="6470422"/>
            <a:chExt cx="12188484" cy="387579"/>
          </a:xfrm>
        </p:grpSpPr>
        <p:sp>
          <p:nvSpPr>
            <p:cNvPr id="44" name="Rectangle 43"/>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5" name="Rectangle 44"/>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Rectangle 45"/>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47" name="Group 46"/>
          <p:cNvGrpSpPr/>
          <p:nvPr userDrawn="1"/>
        </p:nvGrpSpPr>
        <p:grpSpPr>
          <a:xfrm>
            <a:off x="3516" y="6301804"/>
            <a:ext cx="12188484" cy="74025"/>
            <a:chOff x="-2" y="6470422"/>
            <a:chExt cx="12188484" cy="387579"/>
          </a:xfrm>
        </p:grpSpPr>
        <p:sp>
          <p:nvSpPr>
            <p:cNvPr id="48" name="Rectangle 4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9" name="Rectangle 4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0" name="Rectangle 49"/>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val="2473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20495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Mission and Vision in Action</a:t>
            </a:r>
          </a:p>
        </p:txBody>
      </p:sp>
      <p:sp>
        <p:nvSpPr>
          <p:cNvPr id="11" name="TextBox 10"/>
          <p:cNvSpPr txBox="1"/>
          <p:nvPr userDrawn="1"/>
        </p:nvSpPr>
        <p:spPr>
          <a:xfrm>
            <a:off x="6205591" y="2331486"/>
            <a:ext cx="4900773" cy="1015663"/>
          </a:xfrm>
          <a:prstGeom prst="rect">
            <a:avLst/>
          </a:prstGeom>
          <a:noFill/>
        </p:spPr>
        <p:txBody>
          <a:bodyPr wrap="square" rtlCol="0">
            <a:spAutoFit/>
          </a:bodyPr>
          <a:lstStyle/>
          <a:p>
            <a:r>
              <a:rPr lang="en-US" sz="2000" dirty="0">
                <a:latin typeface="Calibri Light" panose="020F0302020204030204" pitchFamily="34" charset="0"/>
              </a:rPr>
              <a:t>Our mission is to improve the health and safety of people in Kentucky through prevention, promotion and protection.</a:t>
            </a:r>
          </a:p>
        </p:txBody>
      </p:sp>
      <p:sp>
        <p:nvSpPr>
          <p:cNvPr id="12" name="Rectangle 11"/>
          <p:cNvSpPr/>
          <p:nvPr userDrawn="1"/>
        </p:nvSpPr>
        <p:spPr>
          <a:xfrm>
            <a:off x="838200" y="2300708"/>
            <a:ext cx="5141359" cy="1077218"/>
          </a:xfrm>
          <a:prstGeom prst="rect">
            <a:avLst/>
          </a:prstGeom>
        </p:spPr>
        <p:txBody>
          <a:bodyPr wrap="square">
            <a:spAutoFit/>
          </a:bodyPr>
          <a:lstStyle/>
          <a:p>
            <a:pPr algn="r"/>
            <a:r>
              <a:rPr lang="en-US" sz="3200" b="1" dirty="0"/>
              <a:t>Healthier People, </a:t>
            </a:r>
            <a:br>
              <a:rPr lang="en-US" sz="3200" b="1" dirty="0"/>
            </a:br>
            <a:r>
              <a:rPr lang="en-US" sz="3200" b="1" dirty="0"/>
              <a:t>Healthier Communities.</a:t>
            </a:r>
          </a:p>
        </p:txBody>
      </p:sp>
      <p:sp>
        <p:nvSpPr>
          <p:cNvPr id="14" name="Pentagon 13"/>
          <p:cNvSpPr/>
          <p:nvPr userDrawn="1"/>
        </p:nvSpPr>
        <p:spPr>
          <a:xfrm>
            <a:off x="7118195" y="3691136"/>
            <a:ext cx="2678644" cy="5788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Pentagon 14"/>
          <p:cNvSpPr/>
          <p:nvPr userDrawn="1"/>
        </p:nvSpPr>
        <p:spPr>
          <a:xfrm>
            <a:off x="4756678" y="3691136"/>
            <a:ext cx="2678644" cy="57887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Pentagon 15"/>
          <p:cNvSpPr/>
          <p:nvPr userDrawn="1"/>
        </p:nvSpPr>
        <p:spPr>
          <a:xfrm>
            <a:off x="2374613" y="3691136"/>
            <a:ext cx="2678644" cy="5788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p:cNvSpPr txBox="1"/>
          <p:nvPr userDrawn="1"/>
        </p:nvSpPr>
        <p:spPr>
          <a:xfrm>
            <a:off x="3081428" y="3795907"/>
            <a:ext cx="1265014" cy="369332"/>
          </a:xfrm>
          <a:prstGeom prst="rect">
            <a:avLst/>
          </a:prstGeom>
          <a:noFill/>
        </p:spPr>
        <p:txBody>
          <a:bodyPr wrap="square" rtlCol="0">
            <a:spAutoFit/>
          </a:bodyPr>
          <a:lstStyle/>
          <a:p>
            <a:pPr algn="ctr"/>
            <a:r>
              <a:rPr lang="en-US" b="1" dirty="0">
                <a:solidFill>
                  <a:schemeClr val="bg1"/>
                </a:solidFill>
              </a:rPr>
              <a:t>Prevention</a:t>
            </a:r>
          </a:p>
        </p:txBody>
      </p:sp>
      <p:sp>
        <p:nvSpPr>
          <p:cNvPr id="18" name="TextBox 17"/>
          <p:cNvSpPr txBox="1"/>
          <p:nvPr userDrawn="1"/>
        </p:nvSpPr>
        <p:spPr>
          <a:xfrm>
            <a:off x="5488470" y="3795907"/>
            <a:ext cx="1215060" cy="369332"/>
          </a:xfrm>
          <a:prstGeom prst="rect">
            <a:avLst/>
          </a:prstGeom>
          <a:noFill/>
        </p:spPr>
        <p:txBody>
          <a:bodyPr wrap="square" rtlCol="0">
            <a:spAutoFit/>
          </a:bodyPr>
          <a:lstStyle/>
          <a:p>
            <a:pPr algn="ctr"/>
            <a:r>
              <a:rPr lang="en-US" b="1" dirty="0">
                <a:solidFill>
                  <a:schemeClr val="bg1"/>
                </a:solidFill>
              </a:rPr>
              <a:t>Protection</a:t>
            </a:r>
          </a:p>
        </p:txBody>
      </p:sp>
      <p:sp>
        <p:nvSpPr>
          <p:cNvPr id="19" name="TextBox 18"/>
          <p:cNvSpPr txBox="1"/>
          <p:nvPr userDrawn="1"/>
        </p:nvSpPr>
        <p:spPr>
          <a:xfrm>
            <a:off x="7838963" y="3795907"/>
            <a:ext cx="1237108" cy="369332"/>
          </a:xfrm>
          <a:prstGeom prst="rect">
            <a:avLst/>
          </a:prstGeom>
          <a:noFill/>
        </p:spPr>
        <p:txBody>
          <a:bodyPr wrap="square" rtlCol="0">
            <a:spAutoFit/>
          </a:bodyPr>
          <a:lstStyle/>
          <a:p>
            <a:pPr algn="ctr"/>
            <a:r>
              <a:rPr lang="en-US" b="1" dirty="0">
                <a:solidFill>
                  <a:schemeClr val="bg1"/>
                </a:solidFill>
              </a:rPr>
              <a:t>Promotion</a:t>
            </a:r>
          </a:p>
        </p:txBody>
      </p:sp>
      <p:cxnSp>
        <p:nvCxnSpPr>
          <p:cNvPr id="20" name="Straight Connector 19"/>
          <p:cNvCxnSpPr/>
          <p:nvPr userDrawn="1"/>
        </p:nvCxnSpPr>
        <p:spPr>
          <a:xfrm>
            <a:off x="3713935" y="4251846"/>
            <a:ext cx="0" cy="365760"/>
          </a:xfrm>
          <a:prstGeom prst="line">
            <a:avLst/>
          </a:prstGeom>
          <a:ln w="38100">
            <a:solidFill>
              <a:schemeClr val="tx2"/>
            </a:solidFill>
            <a:round/>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6096000" y="4251846"/>
            <a:ext cx="0" cy="365760"/>
          </a:xfrm>
          <a:prstGeom prst="line">
            <a:avLst/>
          </a:prstGeom>
          <a:ln w="38100">
            <a:solidFill>
              <a:schemeClr val="accent1"/>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457517" y="4251846"/>
            <a:ext cx="0" cy="365760"/>
          </a:xfrm>
          <a:prstGeom prst="line">
            <a:avLst/>
          </a:prstGeom>
          <a:ln w="38100">
            <a:solidFill>
              <a:schemeClr val="accent2"/>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5126562" y="4893707"/>
            <a:ext cx="1970554" cy="1588127"/>
          </a:xfrm>
          <a:prstGeom prst="rect">
            <a:avLst/>
          </a:prstGeom>
          <a:noFill/>
        </p:spPr>
        <p:txBody>
          <a:bodyPr wrap="square" rtlCol="0">
            <a:spAutoFit/>
          </a:bodyPr>
          <a:lstStyle/>
          <a:p>
            <a:pPr algn="ctr">
              <a:lnSpc>
                <a:spcPct val="80000"/>
              </a:lnSpc>
              <a:spcAft>
                <a:spcPts val="1200"/>
              </a:spcAft>
            </a:pPr>
            <a:r>
              <a:rPr lang="en-US" sz="1400" dirty="0"/>
              <a:t>Environmental Inspections</a:t>
            </a:r>
          </a:p>
          <a:p>
            <a:pPr algn="ctr">
              <a:lnSpc>
                <a:spcPct val="80000"/>
              </a:lnSpc>
              <a:spcAft>
                <a:spcPts val="1200"/>
              </a:spcAft>
            </a:pPr>
            <a:r>
              <a:rPr lang="en-US" sz="1400" dirty="0"/>
              <a:t>Public Health &amp; Disaster Preparedness</a:t>
            </a:r>
          </a:p>
          <a:p>
            <a:pPr algn="ctr">
              <a:lnSpc>
                <a:spcPct val="80000"/>
              </a:lnSpc>
              <a:spcAft>
                <a:spcPts val="1200"/>
              </a:spcAft>
            </a:pPr>
            <a:r>
              <a:rPr lang="en-US" sz="1400" dirty="0"/>
              <a:t>Disease Surveillance</a:t>
            </a:r>
          </a:p>
          <a:p>
            <a:pPr algn="ctr">
              <a:lnSpc>
                <a:spcPct val="80000"/>
              </a:lnSpc>
              <a:spcAft>
                <a:spcPts val="1200"/>
              </a:spcAft>
            </a:pPr>
            <a:r>
              <a:rPr lang="en-US" sz="1400" dirty="0"/>
              <a:t>Mobile Harm Reduction</a:t>
            </a:r>
          </a:p>
        </p:txBody>
      </p:sp>
      <p:sp>
        <p:nvSpPr>
          <p:cNvPr id="24" name="TextBox 23"/>
          <p:cNvSpPr txBox="1"/>
          <p:nvPr userDrawn="1"/>
        </p:nvSpPr>
        <p:spPr>
          <a:xfrm>
            <a:off x="2728658" y="4891065"/>
            <a:ext cx="1970554" cy="1243417"/>
          </a:xfrm>
          <a:prstGeom prst="rect">
            <a:avLst/>
          </a:prstGeom>
          <a:noFill/>
        </p:spPr>
        <p:txBody>
          <a:bodyPr wrap="square" rtlCol="0">
            <a:spAutoFit/>
          </a:bodyPr>
          <a:lstStyle/>
          <a:p>
            <a:pPr algn="ctr">
              <a:lnSpc>
                <a:spcPct val="80000"/>
              </a:lnSpc>
              <a:spcAft>
                <a:spcPts val="1200"/>
              </a:spcAft>
            </a:pPr>
            <a:r>
              <a:rPr lang="en-US" sz="1400" dirty="0"/>
              <a:t>HANDS</a:t>
            </a:r>
          </a:p>
          <a:p>
            <a:pPr algn="ctr">
              <a:lnSpc>
                <a:spcPct val="80000"/>
              </a:lnSpc>
              <a:spcAft>
                <a:spcPts val="1200"/>
              </a:spcAft>
            </a:pPr>
            <a:r>
              <a:rPr lang="en-US" sz="1400" dirty="0"/>
              <a:t>First Steps</a:t>
            </a:r>
          </a:p>
          <a:p>
            <a:pPr algn="ctr">
              <a:lnSpc>
                <a:spcPct val="80000"/>
              </a:lnSpc>
              <a:spcAft>
                <a:spcPts val="1200"/>
              </a:spcAft>
            </a:pPr>
            <a:r>
              <a:rPr lang="en-US" sz="1400" dirty="0"/>
              <a:t>Immunizations</a:t>
            </a:r>
          </a:p>
          <a:p>
            <a:pPr algn="ctr">
              <a:lnSpc>
                <a:spcPct val="80000"/>
              </a:lnSpc>
              <a:spcAft>
                <a:spcPts val="1200"/>
              </a:spcAft>
            </a:pPr>
            <a:r>
              <a:rPr lang="en-US" sz="1400" dirty="0"/>
              <a:t>Newborn Screening</a:t>
            </a:r>
          </a:p>
        </p:txBody>
      </p:sp>
      <p:sp>
        <p:nvSpPr>
          <p:cNvPr id="25" name="TextBox 24"/>
          <p:cNvSpPr txBox="1"/>
          <p:nvPr userDrawn="1"/>
        </p:nvSpPr>
        <p:spPr>
          <a:xfrm>
            <a:off x="7472240" y="4891065"/>
            <a:ext cx="1970554" cy="1243417"/>
          </a:xfrm>
          <a:prstGeom prst="rect">
            <a:avLst/>
          </a:prstGeom>
          <a:noFill/>
        </p:spPr>
        <p:txBody>
          <a:bodyPr wrap="square" rtlCol="0">
            <a:spAutoFit/>
          </a:bodyPr>
          <a:lstStyle/>
          <a:p>
            <a:pPr algn="ctr">
              <a:lnSpc>
                <a:spcPct val="80000"/>
              </a:lnSpc>
              <a:spcAft>
                <a:spcPts val="1200"/>
              </a:spcAft>
            </a:pPr>
            <a:r>
              <a:rPr lang="en-US" sz="1400" dirty="0"/>
              <a:t>WIC</a:t>
            </a:r>
          </a:p>
          <a:p>
            <a:pPr algn="ctr">
              <a:lnSpc>
                <a:spcPct val="80000"/>
              </a:lnSpc>
              <a:spcAft>
                <a:spcPts val="1200"/>
              </a:spcAft>
            </a:pPr>
            <a:r>
              <a:rPr lang="en-US" sz="1400" dirty="0"/>
              <a:t>Smoking Cessation</a:t>
            </a:r>
          </a:p>
          <a:p>
            <a:pPr algn="ctr">
              <a:lnSpc>
                <a:spcPct val="80000"/>
              </a:lnSpc>
              <a:spcAft>
                <a:spcPts val="1200"/>
              </a:spcAft>
            </a:pPr>
            <a:r>
              <a:rPr lang="en-US" sz="1400" dirty="0"/>
              <a:t>Diabetes Prevention</a:t>
            </a:r>
          </a:p>
          <a:p>
            <a:pPr algn="ctr">
              <a:lnSpc>
                <a:spcPct val="80000"/>
              </a:lnSpc>
              <a:spcAft>
                <a:spcPts val="1200"/>
              </a:spcAft>
            </a:pPr>
            <a:r>
              <a:rPr lang="en-US" sz="1400" dirty="0"/>
              <a:t>Prescription Assistance</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8889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838200" y="381636"/>
            <a:ext cx="1051560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5"/>
          <p:cNvSpPr txBox="1">
            <a:spLocks/>
          </p:cNvSpPr>
          <p:nvPr userDrawn="1"/>
        </p:nvSpPr>
        <p:spPr>
          <a:xfrm>
            <a:off x="838200" y="116840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Response to the Opioid Crisis</a:t>
            </a:r>
          </a:p>
        </p:txBody>
      </p:sp>
      <p:sp>
        <p:nvSpPr>
          <p:cNvPr id="14" name="Pentagon 13"/>
          <p:cNvSpPr/>
          <p:nvPr userDrawn="1"/>
        </p:nvSpPr>
        <p:spPr>
          <a:xfrm>
            <a:off x="8287050" y="3490913"/>
            <a:ext cx="2819314" cy="5788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Pentagon 14"/>
          <p:cNvSpPr/>
          <p:nvPr userDrawn="1"/>
        </p:nvSpPr>
        <p:spPr>
          <a:xfrm>
            <a:off x="8287050" y="2839317"/>
            <a:ext cx="2819314" cy="57887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Pentagon 15"/>
          <p:cNvSpPr/>
          <p:nvPr userDrawn="1"/>
        </p:nvSpPr>
        <p:spPr>
          <a:xfrm>
            <a:off x="8287050" y="2191675"/>
            <a:ext cx="2819314" cy="578875"/>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p:cNvSpPr txBox="1"/>
          <p:nvPr userDrawn="1"/>
        </p:nvSpPr>
        <p:spPr>
          <a:xfrm>
            <a:off x="8287050" y="2305057"/>
            <a:ext cx="2045134" cy="369332"/>
          </a:xfrm>
          <a:prstGeom prst="rect">
            <a:avLst/>
          </a:prstGeom>
          <a:noFill/>
        </p:spPr>
        <p:txBody>
          <a:bodyPr wrap="square" rtlCol="0">
            <a:spAutoFit/>
          </a:bodyPr>
          <a:lstStyle/>
          <a:p>
            <a:pPr algn="l"/>
            <a:r>
              <a:rPr lang="en-US" b="1" dirty="0">
                <a:solidFill>
                  <a:schemeClr val="bg1"/>
                </a:solidFill>
              </a:rPr>
              <a:t>Syringe Exchange</a:t>
            </a:r>
          </a:p>
        </p:txBody>
      </p:sp>
      <p:sp>
        <p:nvSpPr>
          <p:cNvPr id="18" name="TextBox 17"/>
          <p:cNvSpPr txBox="1"/>
          <p:nvPr userDrawn="1"/>
        </p:nvSpPr>
        <p:spPr>
          <a:xfrm>
            <a:off x="8287050" y="2954596"/>
            <a:ext cx="3045346" cy="369332"/>
          </a:xfrm>
          <a:prstGeom prst="rect">
            <a:avLst/>
          </a:prstGeom>
          <a:noFill/>
        </p:spPr>
        <p:txBody>
          <a:bodyPr wrap="square" rtlCol="0">
            <a:spAutoFit/>
          </a:bodyPr>
          <a:lstStyle/>
          <a:p>
            <a:pPr algn="l"/>
            <a:r>
              <a:rPr lang="en-US" b="1" dirty="0">
                <a:solidFill>
                  <a:schemeClr val="bg1"/>
                </a:solidFill>
              </a:rPr>
              <a:t>www.FindHelpNowKY.org</a:t>
            </a:r>
          </a:p>
        </p:txBody>
      </p:sp>
      <p:sp>
        <p:nvSpPr>
          <p:cNvPr id="19" name="TextBox 18"/>
          <p:cNvSpPr txBox="1"/>
          <p:nvPr userDrawn="1"/>
        </p:nvSpPr>
        <p:spPr>
          <a:xfrm>
            <a:off x="8287049" y="3606724"/>
            <a:ext cx="2538605" cy="369332"/>
          </a:xfrm>
          <a:prstGeom prst="rect">
            <a:avLst/>
          </a:prstGeom>
          <a:noFill/>
        </p:spPr>
        <p:txBody>
          <a:bodyPr wrap="square" rtlCol="0">
            <a:spAutoFit/>
          </a:bodyPr>
          <a:lstStyle/>
          <a:p>
            <a:pPr algn="l"/>
            <a:r>
              <a:rPr lang="en-US" b="1" dirty="0">
                <a:solidFill>
                  <a:schemeClr val="bg1"/>
                </a:solidFill>
              </a:rPr>
              <a:t>Naloxone Distribution</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510764" cy="437794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Tree>
    <p:extLst>
      <p:ext uri="{BB962C8B-B14F-4D97-AF65-F5344CB8AC3E}">
        <p14:creationId xmlns:p14="http://schemas.microsoft.com/office/powerpoint/2010/main" val="22916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Public Health System in Kentucky</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userDrawn="1"/>
        </p:nvSpPr>
        <p:spPr>
          <a:xfrm>
            <a:off x="1734740" y="2466993"/>
            <a:ext cx="1651794" cy="1651794"/>
          </a:xfrm>
          <a:prstGeom prst="ellipse">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078775" y="2785059"/>
            <a:ext cx="963725" cy="1015663"/>
          </a:xfrm>
          <a:prstGeom prst="rect">
            <a:avLst/>
          </a:prstGeom>
        </p:spPr>
        <p:txBody>
          <a:bodyPr wrap="none">
            <a:spAutoFit/>
          </a:bodyPr>
          <a:lstStyle/>
          <a:p>
            <a:r>
              <a:rPr lang="en-US" sz="6000" b="1" dirty="0">
                <a:solidFill>
                  <a:schemeClr val="bg1"/>
                </a:solidFill>
              </a:rPr>
              <a:t>61</a:t>
            </a:r>
          </a:p>
        </p:txBody>
      </p:sp>
      <p:cxnSp>
        <p:nvCxnSpPr>
          <p:cNvPr id="12" name="Straight Connector 11"/>
          <p:cNvCxnSpPr/>
          <p:nvPr userDrawn="1"/>
        </p:nvCxnSpPr>
        <p:spPr>
          <a:xfrm>
            <a:off x="2560637" y="4215228"/>
            <a:ext cx="0" cy="457200"/>
          </a:xfrm>
          <a:prstGeom prst="line">
            <a:avLst/>
          </a:prstGeom>
          <a:ln w="38100">
            <a:solidFill>
              <a:schemeClr val="tx2"/>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t>Partners with 61 local health departments to provide core services in all 120 counties</a:t>
            </a:r>
          </a:p>
          <a:p>
            <a:endParaRPr lang="en-US" dirty="0"/>
          </a:p>
        </p:txBody>
      </p:sp>
      <p:sp>
        <p:nvSpPr>
          <p:cNvPr id="14" name="Oval 13"/>
          <p:cNvSpPr/>
          <p:nvPr userDrawn="1"/>
        </p:nvSpPr>
        <p:spPr>
          <a:xfrm>
            <a:off x="5173662" y="2370553"/>
            <a:ext cx="1844675" cy="184467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userDrawn="1"/>
        </p:nvSpPr>
        <p:spPr>
          <a:xfrm>
            <a:off x="5270102" y="2466993"/>
            <a:ext cx="1651794" cy="1651794"/>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489102" y="2860949"/>
            <a:ext cx="1213794" cy="935000"/>
          </a:xfrm>
          <a:prstGeom prst="rect">
            <a:avLst/>
          </a:prstGeom>
        </p:spPr>
        <p:txBody>
          <a:bodyPr wrap="none">
            <a:spAutoFit/>
          </a:bodyPr>
          <a:lstStyle/>
          <a:p>
            <a:pPr algn="ctr">
              <a:lnSpc>
                <a:spcPct val="60000"/>
              </a:lnSpc>
            </a:pPr>
            <a:r>
              <a:rPr lang="en-US" sz="6000" b="1" dirty="0">
                <a:solidFill>
                  <a:schemeClr val="bg1"/>
                </a:solidFill>
              </a:rPr>
              <a:t>4</a:t>
            </a:r>
            <a:br>
              <a:rPr lang="en-US" sz="6000" b="1" dirty="0">
                <a:solidFill>
                  <a:schemeClr val="bg1"/>
                </a:solidFill>
              </a:rPr>
            </a:br>
            <a:r>
              <a:rPr lang="en-US" sz="2800" b="1" dirty="0">
                <a:solidFill>
                  <a:schemeClr val="bg1"/>
                </a:solidFill>
              </a:rPr>
              <a:t>million</a:t>
            </a:r>
          </a:p>
        </p:txBody>
      </p:sp>
      <p:cxnSp>
        <p:nvCxnSpPr>
          <p:cNvPr id="17" name="Straight Connector 16"/>
          <p:cNvCxnSpPr/>
          <p:nvPr userDrawn="1"/>
        </p:nvCxnSpPr>
        <p:spPr>
          <a:xfrm>
            <a:off x="6095999" y="4215228"/>
            <a:ext cx="0" cy="457200"/>
          </a:xfrm>
          <a:prstGeom prst="line">
            <a:avLst/>
          </a:prstGeom>
          <a:ln w="38100">
            <a:solidFill>
              <a:schemeClr val="accent1"/>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t>Delivers more than 4 million</a:t>
            </a:r>
            <a:r>
              <a:rPr lang="en-US" baseline="0" dirty="0"/>
              <a:t> </a:t>
            </a:r>
            <a:r>
              <a:rPr lang="en-US" dirty="0"/>
              <a:t>services to over 400,000 Kentuckians annually</a:t>
            </a:r>
          </a:p>
          <a:p>
            <a:endParaRPr lang="en-US" dirty="0"/>
          </a:p>
        </p:txBody>
      </p:sp>
      <p:sp>
        <p:nvSpPr>
          <p:cNvPr id="19" name="Oval 18"/>
          <p:cNvSpPr/>
          <p:nvPr userDrawn="1"/>
        </p:nvSpPr>
        <p:spPr>
          <a:xfrm>
            <a:off x="8917213" y="2370553"/>
            <a:ext cx="1844675" cy="184467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userDrawn="1"/>
        </p:nvSpPr>
        <p:spPr>
          <a:xfrm>
            <a:off x="9013653" y="2466993"/>
            <a:ext cx="1651794" cy="1651794"/>
          </a:xfrm>
          <a:prstGeom prst="ellips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192578" y="2785058"/>
            <a:ext cx="1293944" cy="1015663"/>
          </a:xfrm>
          <a:prstGeom prst="rect">
            <a:avLst/>
          </a:prstGeom>
        </p:spPr>
        <p:txBody>
          <a:bodyPr wrap="none">
            <a:spAutoFit/>
          </a:bodyPr>
          <a:lstStyle/>
          <a:p>
            <a:r>
              <a:rPr lang="en-US" sz="6000" b="1" dirty="0">
                <a:solidFill>
                  <a:schemeClr val="bg1"/>
                </a:solidFill>
              </a:rPr>
              <a:t>1/3</a:t>
            </a:r>
          </a:p>
        </p:txBody>
      </p:sp>
      <p:cxnSp>
        <p:nvCxnSpPr>
          <p:cNvPr id="22" name="Straight Connector 21"/>
          <p:cNvCxnSpPr/>
          <p:nvPr userDrawn="1"/>
        </p:nvCxnSpPr>
        <p:spPr>
          <a:xfrm>
            <a:off x="9839550" y="4215228"/>
            <a:ext cx="0" cy="457200"/>
          </a:xfrm>
          <a:prstGeom prst="line">
            <a:avLst/>
          </a:prstGeom>
          <a:ln w="38100">
            <a:solidFill>
              <a:schemeClr val="accent2"/>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t>Regulates an estimated third of Kentucky’s economy</a:t>
            </a:r>
          </a:p>
          <a:p>
            <a:endParaRPr lang="en-US" dirty="0"/>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Overview of the Largest Healthcare System in Kentucky</a:t>
            </a:r>
          </a:p>
        </p:txBody>
      </p:sp>
    </p:spTree>
    <p:extLst>
      <p:ext uri="{BB962C8B-B14F-4D97-AF65-F5344CB8AC3E}">
        <p14:creationId xmlns:p14="http://schemas.microsoft.com/office/powerpoint/2010/main" val="32220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Public Health System in Kentucky</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182468"/>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latin typeface="Calibri Light" panose="020F0302020204030204" pitchFamily="34" charset="0"/>
              </a:rPr>
              <a:t>Statewide Reach</a:t>
            </a:r>
          </a:p>
        </p:txBody>
      </p:sp>
      <p:sp>
        <p:nvSpPr>
          <p:cNvPr id="26" name="Picture Placeholder 2"/>
          <p:cNvSpPr>
            <a:spLocks noGrp="1"/>
          </p:cNvSpPr>
          <p:nvPr>
            <p:ph type="pic" idx="1" hasCustomPrompt="1"/>
          </p:nvPr>
        </p:nvSpPr>
        <p:spPr>
          <a:xfrm>
            <a:off x="1758" y="1954498"/>
            <a:ext cx="12188484" cy="490350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grpSp>
        <p:nvGrpSpPr>
          <p:cNvPr id="27" name="Group 26"/>
          <p:cNvGrpSpPr/>
          <p:nvPr userDrawn="1"/>
        </p:nvGrpSpPr>
        <p:grpSpPr>
          <a:xfrm>
            <a:off x="1758" y="1880473"/>
            <a:ext cx="12188484" cy="74025"/>
            <a:chOff x="-2" y="6470422"/>
            <a:chExt cx="12188484" cy="387579"/>
          </a:xfrm>
        </p:grpSpPr>
        <p:sp>
          <p:nvSpPr>
            <p:cNvPr id="28" name="Rectangle 2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9" name="Rectangle 2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 name="Rectangle 29"/>
            <p:cNvSpPr/>
            <p:nvPr userDrawn="1"/>
          </p:nvSpPr>
          <p:spPr>
            <a:xfrm>
              <a:off x="4061460" y="6470422"/>
              <a:ext cx="4069080" cy="387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Tree>
    <p:extLst>
      <p:ext uri="{BB962C8B-B14F-4D97-AF65-F5344CB8AC3E}">
        <p14:creationId xmlns:p14="http://schemas.microsoft.com/office/powerpoint/2010/main" val="381857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67B39D-87AC-4D39-8154-C6852A584385}" type="datetime1">
              <a:rPr lang="en-US" smtClean="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dirty="0"/>
          </a:p>
        </p:txBody>
      </p:sp>
      <p:sp>
        <p:nvSpPr>
          <p:cNvPr id="10" name="Rectangle 9"/>
          <p:cNvSpPr/>
          <p:nvPr userDrawn="1"/>
        </p:nvSpPr>
        <p:spPr>
          <a:xfrm>
            <a:off x="-9331" y="0"/>
            <a:ext cx="4069080" cy="68694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5"/>
          <p:cNvSpPr txBox="1">
            <a:spLocks/>
          </p:cNvSpPr>
          <p:nvPr userDrawn="1"/>
        </p:nvSpPr>
        <p:spPr>
          <a:xfrm>
            <a:off x="470796" y="2488568"/>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Calibri Light" panose="020F0302020204030204" pitchFamily="34" charset="0"/>
              </a:rPr>
              <a:t>Organizational Chart</a:t>
            </a:r>
          </a:p>
        </p:txBody>
      </p:sp>
      <p:graphicFrame>
        <p:nvGraphicFramePr>
          <p:cNvPr id="13" name="Diagram 12"/>
          <p:cNvGraphicFramePr/>
          <p:nvPr userDrawn="1"/>
        </p:nvGraphicFramePr>
        <p:xfrm>
          <a:off x="3633555" y="592076"/>
          <a:ext cx="6325455"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450320" y="523957"/>
            <a:ext cx="2483372" cy="6067815"/>
          </a:xfrm>
          <a:prstGeom prst="rect">
            <a:avLst/>
          </a:prstGeom>
        </p:spPr>
        <p:txBody>
          <a:bodyPr wrap="none">
            <a:spAutoFit/>
          </a:bodyPr>
          <a:lstStyle/>
          <a:p>
            <a:pPr lvl="0" algn="l" defTabSz="889000">
              <a:lnSpc>
                <a:spcPct val="80000"/>
              </a:lnSpc>
              <a:spcBef>
                <a:spcPct val="0"/>
              </a:spcBef>
              <a:spcAft>
                <a:spcPct val="35000"/>
              </a:spcAft>
            </a:pPr>
            <a:r>
              <a:rPr lang="en-US" sz="1100" kern="1200" dirty="0">
                <a:solidFill>
                  <a:schemeClr val="tx2"/>
                </a:solidFill>
              </a:rPr>
              <a:t>Health Equity</a:t>
            </a:r>
          </a:p>
          <a:p>
            <a:pPr lvl="0" algn="l" defTabSz="889000">
              <a:lnSpc>
                <a:spcPct val="80000"/>
              </a:lnSpc>
              <a:spcBef>
                <a:spcPct val="0"/>
              </a:spcBef>
              <a:spcAft>
                <a:spcPct val="35000"/>
              </a:spcAft>
            </a:pPr>
            <a:r>
              <a:rPr lang="en-US" sz="1100" kern="1200" dirty="0">
                <a:solidFill>
                  <a:schemeClr val="accent1"/>
                </a:solidFill>
              </a:rPr>
              <a:t>Nutrition Services </a:t>
            </a:r>
          </a:p>
          <a:p>
            <a:pPr lvl="0" algn="l" defTabSz="889000">
              <a:lnSpc>
                <a:spcPct val="80000"/>
              </a:lnSpc>
              <a:spcBef>
                <a:spcPct val="0"/>
              </a:spcBef>
              <a:spcAft>
                <a:spcPct val="35000"/>
              </a:spcAft>
            </a:pPr>
            <a:r>
              <a:rPr lang="en-US" sz="1100" kern="1200" dirty="0">
                <a:solidFill>
                  <a:schemeClr val="accent1"/>
                </a:solidFill>
              </a:rPr>
              <a:t>Child and Family Health Improvement</a:t>
            </a:r>
          </a:p>
          <a:p>
            <a:pPr lvl="0" algn="l" defTabSz="889000">
              <a:lnSpc>
                <a:spcPct val="80000"/>
              </a:lnSpc>
              <a:spcBef>
                <a:spcPct val="0"/>
              </a:spcBef>
              <a:spcAft>
                <a:spcPct val="35000"/>
              </a:spcAft>
            </a:pPr>
            <a:r>
              <a:rPr lang="en-US" sz="1100" kern="1200" dirty="0">
                <a:solidFill>
                  <a:schemeClr val="accent1"/>
                </a:solidFill>
              </a:rPr>
              <a:t>Early Childhood Development</a:t>
            </a:r>
          </a:p>
          <a:p>
            <a:pPr lvl="0" algn="l" defTabSz="889000">
              <a:lnSpc>
                <a:spcPct val="80000"/>
              </a:lnSpc>
              <a:spcBef>
                <a:spcPct val="0"/>
              </a:spcBef>
              <a:spcAft>
                <a:spcPct val="35000"/>
              </a:spcAft>
            </a:pPr>
            <a:r>
              <a:rPr lang="en-US" sz="1100" kern="1200" baseline="0" dirty="0">
                <a:solidFill>
                  <a:schemeClr val="accent6"/>
                </a:solidFill>
              </a:rPr>
              <a:t>Adolescent Health Initiatives</a:t>
            </a:r>
          </a:p>
          <a:p>
            <a:pPr lvl="0" algn="l" defTabSz="889000">
              <a:lnSpc>
                <a:spcPct val="80000"/>
              </a:lnSpc>
              <a:spcBef>
                <a:spcPct val="0"/>
              </a:spcBef>
              <a:spcAft>
                <a:spcPct val="35000"/>
              </a:spcAft>
            </a:pPr>
            <a:r>
              <a:rPr lang="en-US" sz="1100" kern="1200" baseline="0" dirty="0">
                <a:solidFill>
                  <a:schemeClr val="accent6"/>
                </a:solidFill>
              </a:rPr>
              <a:t>Breast and Cervical Cancer Screening</a:t>
            </a:r>
          </a:p>
          <a:p>
            <a:pPr lvl="0" algn="l" defTabSz="889000">
              <a:lnSpc>
                <a:spcPct val="80000"/>
              </a:lnSpc>
              <a:spcBef>
                <a:spcPct val="0"/>
              </a:spcBef>
              <a:spcAft>
                <a:spcPct val="35000"/>
              </a:spcAft>
            </a:pPr>
            <a:r>
              <a:rPr lang="en-US" sz="1100" kern="1200" baseline="0" dirty="0">
                <a:solidFill>
                  <a:schemeClr val="accent6"/>
                </a:solidFill>
              </a:rPr>
              <a:t>Family Planning</a:t>
            </a:r>
          </a:p>
          <a:p>
            <a:pPr lvl="0" algn="l" defTabSz="889000">
              <a:lnSpc>
                <a:spcPct val="80000"/>
              </a:lnSpc>
              <a:spcBef>
                <a:spcPct val="0"/>
              </a:spcBef>
              <a:spcAft>
                <a:spcPct val="35000"/>
              </a:spcAft>
            </a:pPr>
            <a:r>
              <a:rPr lang="en-US" sz="1100" kern="1200" baseline="0" dirty="0">
                <a:solidFill>
                  <a:schemeClr val="accent6"/>
                </a:solidFill>
              </a:rPr>
              <a:t>Preconception Health </a:t>
            </a:r>
          </a:p>
          <a:p>
            <a:pPr lvl="0" algn="l" defTabSz="889000">
              <a:lnSpc>
                <a:spcPct val="80000"/>
              </a:lnSpc>
              <a:spcBef>
                <a:spcPct val="0"/>
              </a:spcBef>
              <a:spcAft>
                <a:spcPct val="35000"/>
              </a:spcAft>
            </a:pPr>
            <a:r>
              <a:rPr lang="en-US" sz="1100" kern="1200" baseline="0" dirty="0">
                <a:solidFill>
                  <a:schemeClr val="accent6"/>
                </a:solidFill>
              </a:rPr>
              <a:t>Ovarian Cancer Awareness</a:t>
            </a:r>
          </a:p>
          <a:p>
            <a:pPr lvl="0" algn="l" defTabSz="889000">
              <a:lnSpc>
                <a:spcPct val="80000"/>
              </a:lnSpc>
              <a:spcBef>
                <a:spcPct val="0"/>
              </a:spcBef>
              <a:spcAft>
                <a:spcPct val="35000"/>
              </a:spcAft>
            </a:pPr>
            <a:r>
              <a:rPr lang="en-US" sz="1100" kern="1200" baseline="0" dirty="0">
                <a:solidFill>
                  <a:schemeClr val="accent2"/>
                </a:solidFill>
              </a:rPr>
              <a:t>Chronic Disease Prevention</a:t>
            </a:r>
          </a:p>
          <a:p>
            <a:pPr lvl="0" algn="l" defTabSz="889000">
              <a:lnSpc>
                <a:spcPct val="80000"/>
              </a:lnSpc>
              <a:spcBef>
                <a:spcPct val="0"/>
              </a:spcBef>
              <a:spcAft>
                <a:spcPct val="35000"/>
              </a:spcAft>
            </a:pPr>
            <a:r>
              <a:rPr lang="en-US" sz="1100" kern="1200" baseline="0" dirty="0">
                <a:solidFill>
                  <a:schemeClr val="accent2"/>
                </a:solidFill>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chemeClr val="accent2"/>
                </a:solidFill>
              </a:rPr>
              <a:t>Health</a:t>
            </a:r>
            <a:r>
              <a:rPr lang="en-US" sz="1100" kern="1200" baseline="0" dirty="0">
                <a:solidFill>
                  <a:schemeClr val="accent2"/>
                </a:solidFill>
              </a:rPr>
              <a:t> Promotion</a:t>
            </a:r>
          </a:p>
          <a:p>
            <a:pPr lvl="0" algn="l" defTabSz="889000">
              <a:lnSpc>
                <a:spcPct val="80000"/>
              </a:lnSpc>
              <a:spcBef>
                <a:spcPct val="0"/>
              </a:spcBef>
              <a:spcAft>
                <a:spcPct val="35000"/>
              </a:spcAft>
            </a:pPr>
            <a:r>
              <a:rPr lang="en-US" sz="1100" kern="1200" baseline="0" dirty="0">
                <a:solidFill>
                  <a:schemeClr val="accent3"/>
                </a:solidFill>
              </a:rPr>
              <a:t>HIV/AIDS</a:t>
            </a:r>
          </a:p>
          <a:p>
            <a:pPr lvl="0" algn="l" defTabSz="889000">
              <a:lnSpc>
                <a:spcPct val="80000"/>
              </a:lnSpc>
              <a:spcBef>
                <a:spcPct val="0"/>
              </a:spcBef>
              <a:spcAft>
                <a:spcPct val="35000"/>
              </a:spcAft>
            </a:pPr>
            <a:r>
              <a:rPr lang="en-US" sz="1100" kern="1200" baseline="0" dirty="0">
                <a:solidFill>
                  <a:schemeClr val="accent3"/>
                </a:solidFill>
              </a:rPr>
              <a:t>Infectious Disease</a:t>
            </a:r>
          </a:p>
          <a:p>
            <a:pPr lvl="0" algn="l" defTabSz="889000">
              <a:lnSpc>
                <a:spcPct val="80000"/>
              </a:lnSpc>
              <a:spcBef>
                <a:spcPct val="0"/>
              </a:spcBef>
              <a:spcAft>
                <a:spcPct val="35000"/>
              </a:spcAft>
            </a:pPr>
            <a:r>
              <a:rPr lang="en-US" sz="1100" kern="1200" baseline="0" dirty="0">
                <a:solidFill>
                  <a:schemeClr val="accent3"/>
                </a:solidFill>
              </a:rPr>
              <a:t>Vital Statistics</a:t>
            </a:r>
          </a:p>
          <a:p>
            <a:pPr lvl="0" algn="l" defTabSz="889000">
              <a:lnSpc>
                <a:spcPct val="80000"/>
              </a:lnSpc>
              <a:spcBef>
                <a:spcPct val="0"/>
              </a:spcBef>
              <a:spcAft>
                <a:spcPct val="35000"/>
              </a:spcAft>
            </a:pPr>
            <a:r>
              <a:rPr lang="en-US" sz="1100" kern="1200" baseline="0" dirty="0">
                <a:solidFill>
                  <a:schemeClr val="accent3"/>
                </a:solidFill>
              </a:rPr>
              <a:t>Immunizations</a:t>
            </a:r>
          </a:p>
          <a:p>
            <a:pPr lvl="0" algn="l" defTabSz="889000">
              <a:lnSpc>
                <a:spcPct val="80000"/>
              </a:lnSpc>
              <a:spcBef>
                <a:spcPct val="0"/>
              </a:spcBef>
              <a:spcAft>
                <a:spcPct val="35000"/>
              </a:spcAft>
            </a:pPr>
            <a:r>
              <a:rPr lang="en-US" sz="1100" kern="1200" baseline="0" dirty="0">
                <a:solidFill>
                  <a:schemeClr val="accent4"/>
                </a:solidFill>
              </a:rPr>
              <a:t>Milk Safety</a:t>
            </a:r>
          </a:p>
          <a:p>
            <a:pPr lvl="0" algn="l" defTabSz="889000">
              <a:lnSpc>
                <a:spcPct val="80000"/>
              </a:lnSpc>
              <a:spcBef>
                <a:spcPct val="0"/>
              </a:spcBef>
              <a:spcAft>
                <a:spcPct val="35000"/>
              </a:spcAft>
            </a:pPr>
            <a:r>
              <a:rPr lang="en-US" sz="1100" kern="1200" baseline="0" dirty="0">
                <a:solidFill>
                  <a:schemeClr val="accent4"/>
                </a:solidFill>
              </a:rPr>
              <a:t>Food Safety</a:t>
            </a:r>
          </a:p>
          <a:p>
            <a:pPr lvl="0" algn="l" defTabSz="889000">
              <a:lnSpc>
                <a:spcPct val="80000"/>
              </a:lnSpc>
              <a:spcBef>
                <a:spcPct val="0"/>
              </a:spcBef>
              <a:spcAft>
                <a:spcPct val="35000"/>
              </a:spcAft>
            </a:pPr>
            <a:r>
              <a:rPr lang="en-US" sz="1100" kern="1200" baseline="0" dirty="0">
                <a:solidFill>
                  <a:schemeClr val="accent4"/>
                </a:solidFill>
              </a:rPr>
              <a:t>Environmental Management</a:t>
            </a:r>
          </a:p>
          <a:p>
            <a:pPr lvl="0" algn="l" defTabSz="889000">
              <a:lnSpc>
                <a:spcPct val="80000"/>
              </a:lnSpc>
              <a:spcBef>
                <a:spcPct val="0"/>
              </a:spcBef>
              <a:spcAft>
                <a:spcPct val="35000"/>
              </a:spcAft>
            </a:pPr>
            <a:r>
              <a:rPr lang="en-US" sz="1100" kern="1200" baseline="0" dirty="0">
                <a:solidFill>
                  <a:schemeClr val="accent4"/>
                </a:solidFill>
              </a:rPr>
              <a:t>Radiation Health</a:t>
            </a:r>
          </a:p>
          <a:p>
            <a:pPr lvl="0" algn="l" defTabSz="889000">
              <a:lnSpc>
                <a:spcPct val="80000"/>
              </a:lnSpc>
              <a:spcBef>
                <a:spcPct val="0"/>
              </a:spcBef>
              <a:spcAft>
                <a:spcPct val="35000"/>
              </a:spcAft>
            </a:pPr>
            <a:r>
              <a:rPr lang="en-US" sz="1100" kern="1200" baseline="0" dirty="0">
                <a:solidFill>
                  <a:schemeClr val="accent4"/>
                </a:solidFill>
              </a:rPr>
              <a:t>Public Safety</a:t>
            </a:r>
          </a:p>
          <a:p>
            <a:pPr lvl="0" algn="l" defTabSz="889000">
              <a:lnSpc>
                <a:spcPct val="80000"/>
              </a:lnSpc>
              <a:spcBef>
                <a:spcPct val="0"/>
              </a:spcBef>
              <a:spcAft>
                <a:spcPct val="35000"/>
              </a:spcAft>
            </a:pPr>
            <a:r>
              <a:rPr lang="en-US" sz="1100" kern="1200" baseline="0" dirty="0">
                <a:solidFill>
                  <a:schemeClr val="accent4"/>
                </a:solidFill>
              </a:rPr>
              <a:t>Public Health Preparedness</a:t>
            </a:r>
          </a:p>
          <a:p>
            <a:pPr lvl="0" algn="l" defTabSz="889000">
              <a:lnSpc>
                <a:spcPct val="80000"/>
              </a:lnSpc>
              <a:spcBef>
                <a:spcPct val="0"/>
              </a:spcBef>
              <a:spcAft>
                <a:spcPct val="35000"/>
              </a:spcAft>
            </a:pPr>
            <a:r>
              <a:rPr lang="en-US" sz="1100" kern="1200" baseline="0" dirty="0">
                <a:solidFill>
                  <a:schemeClr val="accent1"/>
                </a:solidFill>
              </a:rPr>
              <a:t>Microbiology</a:t>
            </a:r>
          </a:p>
          <a:p>
            <a:pPr lvl="0" algn="l" defTabSz="889000">
              <a:lnSpc>
                <a:spcPct val="80000"/>
              </a:lnSpc>
              <a:spcBef>
                <a:spcPct val="0"/>
              </a:spcBef>
              <a:spcAft>
                <a:spcPct val="35000"/>
              </a:spcAft>
            </a:pPr>
            <a:r>
              <a:rPr lang="en-US" sz="1100" kern="1200" baseline="0" dirty="0">
                <a:solidFill>
                  <a:schemeClr val="accent1"/>
                </a:solidFill>
              </a:rPr>
              <a:t>Molecular and Clinical Chemistry</a:t>
            </a:r>
          </a:p>
          <a:p>
            <a:pPr lvl="0" algn="l" defTabSz="889000">
              <a:lnSpc>
                <a:spcPct val="80000"/>
              </a:lnSpc>
              <a:spcBef>
                <a:spcPct val="0"/>
              </a:spcBef>
              <a:spcAft>
                <a:spcPct val="35000"/>
              </a:spcAft>
            </a:pPr>
            <a:r>
              <a:rPr lang="en-US" sz="1100" kern="1200" baseline="0" dirty="0">
                <a:solidFill>
                  <a:schemeClr val="accent1"/>
                </a:solidFill>
              </a:rPr>
              <a:t>Global Preparedness and Environmental</a:t>
            </a:r>
          </a:p>
          <a:p>
            <a:pPr lvl="0" algn="l" defTabSz="889000">
              <a:lnSpc>
                <a:spcPct val="80000"/>
              </a:lnSpc>
              <a:spcBef>
                <a:spcPct val="0"/>
              </a:spcBef>
              <a:spcAft>
                <a:spcPct val="35000"/>
              </a:spcAft>
            </a:pPr>
            <a:r>
              <a:rPr lang="en-US" sz="1100" kern="1200" baseline="0" dirty="0">
                <a:solidFill>
                  <a:schemeClr val="accent1"/>
                </a:solidFill>
              </a:rPr>
              <a:t>Business Operations</a:t>
            </a:r>
          </a:p>
          <a:p>
            <a:pPr lvl="0" algn="l" defTabSz="889000">
              <a:lnSpc>
                <a:spcPct val="80000"/>
              </a:lnSpc>
              <a:spcBef>
                <a:spcPct val="0"/>
              </a:spcBef>
              <a:spcAft>
                <a:spcPct val="35000"/>
              </a:spcAft>
            </a:pPr>
            <a:r>
              <a:rPr lang="en-US" sz="1100" kern="1200" baseline="0" dirty="0">
                <a:solidFill>
                  <a:schemeClr val="accent2"/>
                </a:solidFill>
              </a:rPr>
              <a:t>Contracts and Payment</a:t>
            </a:r>
          </a:p>
          <a:p>
            <a:pPr lvl="0" algn="l" defTabSz="889000">
              <a:lnSpc>
                <a:spcPct val="80000"/>
              </a:lnSpc>
              <a:spcBef>
                <a:spcPct val="0"/>
              </a:spcBef>
              <a:spcAft>
                <a:spcPct val="35000"/>
              </a:spcAft>
            </a:pPr>
            <a:r>
              <a:rPr lang="en-US" sz="1100" kern="1200" baseline="0" dirty="0">
                <a:solidFill>
                  <a:schemeClr val="accent2"/>
                </a:solidFill>
              </a:rPr>
              <a:t>Local Health Operations</a:t>
            </a:r>
          </a:p>
          <a:p>
            <a:pPr lvl="0" algn="l" defTabSz="889000">
              <a:lnSpc>
                <a:spcPct val="80000"/>
              </a:lnSpc>
              <a:spcBef>
                <a:spcPct val="0"/>
              </a:spcBef>
              <a:spcAft>
                <a:spcPct val="35000"/>
              </a:spcAft>
            </a:pPr>
            <a:r>
              <a:rPr lang="en-US" sz="1100" kern="1200" baseline="0" dirty="0">
                <a:solidFill>
                  <a:schemeClr val="accent2"/>
                </a:solidFill>
              </a:rPr>
              <a:t>Budget</a:t>
            </a:r>
          </a:p>
          <a:p>
            <a:pPr lvl="0" algn="l" defTabSz="889000">
              <a:lnSpc>
                <a:spcPct val="80000"/>
              </a:lnSpc>
              <a:spcBef>
                <a:spcPct val="0"/>
              </a:spcBef>
              <a:spcAft>
                <a:spcPct val="35000"/>
              </a:spcAft>
            </a:pPr>
            <a:r>
              <a:rPr lang="en-US" sz="1100" kern="1200" baseline="0" dirty="0">
                <a:solidFill>
                  <a:schemeClr val="accent2"/>
                </a:solidFill>
              </a:rPr>
              <a:t>Local Health Personnel</a:t>
            </a:r>
          </a:p>
          <a:p>
            <a:pPr lvl="0" algn="l" defTabSz="889000">
              <a:lnSpc>
                <a:spcPct val="80000"/>
              </a:lnSpc>
              <a:spcBef>
                <a:spcPct val="0"/>
              </a:spcBef>
              <a:spcAft>
                <a:spcPct val="35000"/>
              </a:spcAft>
            </a:pPr>
            <a:r>
              <a:rPr lang="en-US" sz="1100" kern="1200" baseline="0" dirty="0">
                <a:solidFill>
                  <a:schemeClr val="accent2"/>
                </a:solidFill>
              </a:rPr>
              <a:t>Education and Workforce Development</a:t>
            </a:r>
          </a:p>
        </p:txBody>
      </p:sp>
      <p:sp>
        <p:nvSpPr>
          <p:cNvPr id="31" name="Title 5"/>
          <p:cNvSpPr txBox="1">
            <a:spLocks/>
          </p:cNvSpPr>
          <p:nvPr userDrawn="1"/>
        </p:nvSpPr>
        <p:spPr>
          <a:xfrm>
            <a:off x="5909" y="1026254"/>
            <a:ext cx="4038600"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4400" b="1" dirty="0">
                <a:solidFill>
                  <a:schemeClr val="bg1"/>
                </a:solidFill>
                <a:latin typeface="+mj-lt"/>
              </a:rPr>
              <a:t>Kentucky</a:t>
            </a:r>
            <a:br>
              <a:rPr lang="en-US" sz="4400" b="1" dirty="0">
                <a:solidFill>
                  <a:schemeClr val="bg1"/>
                </a:solidFill>
                <a:latin typeface="+mj-lt"/>
              </a:rPr>
            </a:br>
            <a:r>
              <a:rPr lang="en-US" sz="4400" b="1" dirty="0">
                <a:solidFill>
                  <a:schemeClr val="bg1"/>
                </a:solidFill>
                <a:latin typeface="+mj-lt"/>
              </a:rPr>
              <a:t>Department for</a:t>
            </a:r>
            <a:br>
              <a:rPr lang="en-US" sz="4400" b="1" dirty="0">
                <a:solidFill>
                  <a:schemeClr val="bg1"/>
                </a:solidFill>
                <a:latin typeface="+mj-lt"/>
              </a:rPr>
            </a:br>
            <a:r>
              <a:rPr lang="en-US" sz="4400" b="1" dirty="0">
                <a:solidFill>
                  <a:schemeClr val="bg1"/>
                </a:solidFill>
                <a:latin typeface="+mj-lt"/>
              </a:rPr>
              <a:t>Public Health</a:t>
            </a:r>
          </a:p>
        </p:txBody>
      </p:sp>
    </p:spTree>
    <p:extLst>
      <p:ext uri="{BB962C8B-B14F-4D97-AF65-F5344CB8AC3E}">
        <p14:creationId xmlns:p14="http://schemas.microsoft.com/office/powerpoint/2010/main" val="38439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7AA1A0-773F-48C7-A9F8-90706C5907F6}"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96B9B-B160-4202-9BBA-1A3F6F8C4839}" type="slidenum">
              <a:rPr lang="en-US" smtClean="0"/>
              <a:pPr/>
              <a:t>‹#›</a:t>
            </a:fld>
            <a:endParaRPr lang="en-US" dirty="0"/>
          </a:p>
        </p:txBody>
      </p:sp>
    </p:spTree>
    <p:extLst>
      <p:ext uri="{BB962C8B-B14F-4D97-AF65-F5344CB8AC3E}">
        <p14:creationId xmlns:p14="http://schemas.microsoft.com/office/powerpoint/2010/main" val="2729156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7AA1A0-773F-48C7-A9F8-90706C5907F6}"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96B9B-B160-4202-9BBA-1A3F6F8C4839}" type="slidenum">
              <a:rPr lang="en-US" smtClean="0"/>
              <a:pPr/>
              <a:t>‹#›</a:t>
            </a:fld>
            <a:endParaRPr lang="en-US" dirty="0"/>
          </a:p>
        </p:txBody>
      </p:sp>
    </p:spTree>
    <p:extLst>
      <p:ext uri="{BB962C8B-B14F-4D97-AF65-F5344CB8AC3E}">
        <p14:creationId xmlns:p14="http://schemas.microsoft.com/office/powerpoint/2010/main" val="65408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8" name="Group 17"/>
          <p:cNvGrpSpPr/>
          <p:nvPr userDrawn="1"/>
        </p:nvGrpSpPr>
        <p:grpSpPr>
          <a:xfrm>
            <a:off x="-2" y="6470422"/>
            <a:ext cx="12188484" cy="387579"/>
            <a:chOff x="-2" y="6470422"/>
            <a:chExt cx="12188484" cy="387579"/>
          </a:xfrm>
        </p:grpSpPr>
        <p:sp>
          <p:nvSpPr>
            <p:cNvPr id="19" name="Rectangle 18"/>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62C3F8-06FB-4101-86A5-190C2C263B48}" type="datetime1">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425936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62C3F8-06FB-4101-86A5-190C2C263B48}" type="datetime1">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8925F-B6BB-49B0-9469-5285B9C99CB3}" type="slidenum">
              <a:rPr lang="en-US" smtClean="0"/>
              <a:pPr/>
              <a:t>‹#›</a:t>
            </a:fld>
            <a:endParaRPr lang="en-US" dirty="0"/>
          </a:p>
        </p:txBody>
      </p:sp>
      <p:grpSp>
        <p:nvGrpSpPr>
          <p:cNvPr id="7" name="Group 6">
            <a:extLst>
              <a:ext uri="{FF2B5EF4-FFF2-40B4-BE49-F238E27FC236}">
                <a16:creationId xmlns:a16="http://schemas.microsoft.com/office/drawing/2014/main" id="{DAA74C0F-430F-46EC-937C-7C5641CED772}"/>
              </a:ext>
            </a:extLst>
          </p:cNvPr>
          <p:cNvGrpSpPr/>
          <p:nvPr userDrawn="1"/>
        </p:nvGrpSpPr>
        <p:grpSpPr>
          <a:xfrm>
            <a:off x="-2" y="6470422"/>
            <a:ext cx="12188484" cy="387579"/>
            <a:chOff x="-2" y="6470422"/>
            <a:chExt cx="12188484" cy="387579"/>
          </a:xfrm>
        </p:grpSpPr>
        <p:sp>
          <p:nvSpPr>
            <p:cNvPr id="8" name="Rectangle 7">
              <a:extLst>
                <a:ext uri="{FF2B5EF4-FFF2-40B4-BE49-F238E27FC236}">
                  <a16:creationId xmlns:a16="http://schemas.microsoft.com/office/drawing/2014/main" id="{C3024DB8-D5B2-4F8A-8490-21E31CF60326}"/>
                </a:ext>
              </a:extLst>
            </p:cNvPr>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72CC1BA-C570-45C7-A815-9C02A68E49EC}"/>
                </a:ext>
              </a:extLst>
            </p:cNvPr>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2DF0D56-9F50-4CFE-A237-77A8754DDDD3}"/>
                </a:ext>
              </a:extLst>
            </p:cNvPr>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957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7B39D-87AC-4D39-8154-C6852A584385}" type="datetime1">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62387077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7F1E38-6BCE-4D70-B387-84CA5702158F}" type="datetime1">
              <a:rPr lang="en-US" smtClean="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B8925F-B6BB-49B0-9469-5285B9C99CB3}" type="slidenum">
              <a:rPr lang="en-US" smtClean="0"/>
              <a:pPr/>
              <a:t>‹#›</a:t>
            </a:fld>
            <a:endParaRPr lang="en-US" dirty="0"/>
          </a:p>
        </p:txBody>
      </p:sp>
      <p:grpSp>
        <p:nvGrpSpPr>
          <p:cNvPr id="8" name="Group 7">
            <a:extLst>
              <a:ext uri="{FF2B5EF4-FFF2-40B4-BE49-F238E27FC236}">
                <a16:creationId xmlns:a16="http://schemas.microsoft.com/office/drawing/2014/main" id="{FB787D81-12C2-4EA3-977D-51BF1BA11C77}"/>
              </a:ext>
            </a:extLst>
          </p:cNvPr>
          <p:cNvGrpSpPr/>
          <p:nvPr userDrawn="1"/>
        </p:nvGrpSpPr>
        <p:grpSpPr>
          <a:xfrm>
            <a:off x="-2" y="6470422"/>
            <a:ext cx="12188484" cy="387579"/>
            <a:chOff x="-2" y="6470422"/>
            <a:chExt cx="12188484" cy="387579"/>
          </a:xfrm>
        </p:grpSpPr>
        <p:sp>
          <p:nvSpPr>
            <p:cNvPr id="9" name="Rectangle 8">
              <a:extLst>
                <a:ext uri="{FF2B5EF4-FFF2-40B4-BE49-F238E27FC236}">
                  <a16:creationId xmlns:a16="http://schemas.microsoft.com/office/drawing/2014/main" id="{EC9396B4-5BBA-45BE-B94D-A56D1E9FD46E}"/>
                </a:ext>
              </a:extLst>
            </p:cNvPr>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BE9DA00-9BAF-4B72-992E-FC613CD8A295}"/>
                </a:ext>
              </a:extLst>
            </p:cNvPr>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E70CA0B-014E-4108-A74A-1513E5ECD041}"/>
                </a:ext>
              </a:extLst>
            </p:cNvPr>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4289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67B39D-87AC-4D39-8154-C6852A584385}" type="datetime1">
              <a:rPr lang="en-US" smtClean="0"/>
              <a:pPr/>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66078945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383FD5-3CC7-4907-89E9-8413BF81F2B2}" type="datetime1">
              <a:rPr lang="en-US" smtClean="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dirty="0"/>
          </a:p>
        </p:txBody>
      </p:sp>
      <p:grpSp>
        <p:nvGrpSpPr>
          <p:cNvPr id="6" name="Group 5">
            <a:extLst>
              <a:ext uri="{FF2B5EF4-FFF2-40B4-BE49-F238E27FC236}">
                <a16:creationId xmlns:a16="http://schemas.microsoft.com/office/drawing/2014/main" id="{D4D83590-5AC2-437A-BB96-0D5C19B179CD}"/>
              </a:ext>
            </a:extLst>
          </p:cNvPr>
          <p:cNvGrpSpPr/>
          <p:nvPr userDrawn="1"/>
        </p:nvGrpSpPr>
        <p:grpSpPr>
          <a:xfrm>
            <a:off x="-2" y="6470422"/>
            <a:ext cx="12188484" cy="387579"/>
            <a:chOff x="-2" y="6470422"/>
            <a:chExt cx="12188484" cy="387579"/>
          </a:xfrm>
        </p:grpSpPr>
        <p:sp>
          <p:nvSpPr>
            <p:cNvPr id="7" name="Rectangle 6">
              <a:extLst>
                <a:ext uri="{FF2B5EF4-FFF2-40B4-BE49-F238E27FC236}">
                  <a16:creationId xmlns:a16="http://schemas.microsoft.com/office/drawing/2014/main" id="{9B2FDA31-8C4C-44FD-8757-32CAF55037F5}"/>
                </a:ext>
              </a:extLst>
            </p:cNvPr>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E5BDE4B-0736-4171-B3EC-FE75F2C2DE07}"/>
                </a:ext>
              </a:extLst>
            </p:cNvPr>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B752F8F-FDFD-4518-A864-9B5092D0287A}"/>
                </a:ext>
              </a:extLst>
            </p:cNvPr>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1350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7B39D-87AC-4D39-8154-C6852A584385}" type="datetime1">
              <a:rPr lang="en-US" smtClean="0"/>
              <a:pPr/>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400906495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7B39D-87AC-4D39-8154-C6852A584385}" type="datetime1">
              <a:rPr lang="en-US" smtClean="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417241445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D00DDA-2BCB-4A26-B7F7-5EAAD0BA086D}" type="datetime1">
              <a:rPr lang="en-US" smtClean="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B8925F-B6BB-49B0-9469-5285B9C99CB3}" type="slidenum">
              <a:rPr lang="en-US" smtClean="0"/>
              <a:pPr/>
              <a:t>‹#›</a:t>
            </a:fld>
            <a:endParaRPr lang="en-US" dirty="0"/>
          </a:p>
        </p:txBody>
      </p:sp>
      <p:grpSp>
        <p:nvGrpSpPr>
          <p:cNvPr id="8" name="Group 7">
            <a:extLst>
              <a:ext uri="{FF2B5EF4-FFF2-40B4-BE49-F238E27FC236}">
                <a16:creationId xmlns:a16="http://schemas.microsoft.com/office/drawing/2014/main" id="{3D63F43A-0D6F-42B7-911E-9FBF2A87576E}"/>
              </a:ext>
            </a:extLst>
          </p:cNvPr>
          <p:cNvGrpSpPr/>
          <p:nvPr userDrawn="1"/>
        </p:nvGrpSpPr>
        <p:grpSpPr>
          <a:xfrm>
            <a:off x="-2" y="6470422"/>
            <a:ext cx="12188484" cy="387579"/>
            <a:chOff x="-2" y="6470422"/>
            <a:chExt cx="12188484" cy="387579"/>
          </a:xfrm>
        </p:grpSpPr>
        <p:sp>
          <p:nvSpPr>
            <p:cNvPr id="9" name="Rectangle 8">
              <a:extLst>
                <a:ext uri="{FF2B5EF4-FFF2-40B4-BE49-F238E27FC236}">
                  <a16:creationId xmlns:a16="http://schemas.microsoft.com/office/drawing/2014/main" id="{1540A9B2-EC38-441A-9A8B-49D28F0D1166}"/>
                </a:ext>
              </a:extLst>
            </p:cNvPr>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8E0C02E-9D04-4F79-A2DE-74362E50EF3C}"/>
                </a:ext>
              </a:extLst>
            </p:cNvPr>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E5FB0DB-1147-470E-A954-02C322B72DDF}"/>
                </a:ext>
              </a:extLst>
            </p:cNvPr>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183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7B39D-87AC-4D39-8154-C6852A584385}" type="datetime1">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40647512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7B39D-87AC-4D39-8154-C6852A584385}" type="datetime1">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209015069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3" name="Group 22"/>
          <p:cNvGrpSpPr/>
          <p:nvPr userDrawn="1"/>
        </p:nvGrpSpPr>
        <p:grpSpPr>
          <a:xfrm>
            <a:off x="-2" y="6470422"/>
            <a:ext cx="12188484" cy="387579"/>
            <a:chOff x="-2" y="6470422"/>
            <a:chExt cx="12188484" cy="387579"/>
          </a:xfrm>
        </p:grpSpPr>
        <p:sp>
          <p:nvSpPr>
            <p:cNvPr id="24" name="Rectangle 23"/>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Date Placeholder 19"/>
          <p:cNvSpPr>
            <a:spLocks noGrp="1"/>
          </p:cNvSpPr>
          <p:nvPr>
            <p:ph type="dt" sz="half" idx="10"/>
          </p:nvPr>
        </p:nvSpPr>
        <p:spPr/>
        <p:txBody>
          <a:bodyPr/>
          <a:lstStyle/>
          <a:p>
            <a:fld id="{9A7F1E38-6BCE-4D70-B387-84CA5702158F}" type="datetime1">
              <a:rPr lang="en-US" smtClean="0"/>
              <a:pPr/>
              <a:t>11/9/2021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22" name="Slide Number Placeholder 21"/>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51101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p:cNvGrpSpPr/>
          <p:nvPr userDrawn="1"/>
        </p:nvGrpSpPr>
        <p:grpSpPr>
          <a:xfrm>
            <a:off x="-2" y="6470422"/>
            <a:ext cx="12188484" cy="387579"/>
            <a:chOff x="-2" y="6470422"/>
            <a:chExt cx="12188484" cy="387579"/>
          </a:xfrm>
        </p:grpSpPr>
        <p:sp>
          <p:nvSpPr>
            <p:cNvPr id="18" name="Rectangle 17"/>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C383FD5-3CC7-4907-89E9-8413BF81F2B2}" type="datetime1">
              <a:rPr lang="en-US" smtClean="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60649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9" name="Group 18"/>
          <p:cNvGrpSpPr/>
          <p:nvPr userDrawn="1"/>
        </p:nvGrpSpPr>
        <p:grpSpPr>
          <a:xfrm>
            <a:off x="-2" y="6470422"/>
            <a:ext cx="12188484" cy="387579"/>
            <a:chOff x="-2" y="6470422"/>
            <a:chExt cx="12188484" cy="387579"/>
          </a:xfrm>
        </p:grpSpPr>
        <p:sp>
          <p:nvSpPr>
            <p:cNvPr id="20" name="Rectangle 19"/>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Date Placeholder 4"/>
          <p:cNvSpPr>
            <a:spLocks noGrp="1"/>
          </p:cNvSpPr>
          <p:nvPr>
            <p:ph type="dt" sz="half" idx="10"/>
          </p:nvPr>
        </p:nvSpPr>
        <p:spPr/>
        <p:txBody>
          <a:bodyPr/>
          <a:lstStyle>
            <a:lvl1pPr>
              <a:defRPr>
                <a:solidFill>
                  <a:schemeClr val="bg1"/>
                </a:solidFill>
              </a:defRPr>
            </a:lvl1pPr>
          </a:lstStyle>
          <a:p>
            <a:fld id="{98D00DDA-2BCB-4A26-B7F7-5EAAD0BA086D}" type="datetime1">
              <a:rPr lang="en-US" smtClean="0"/>
              <a:pPr/>
              <a:t>11/9/2021</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839788" y="457200"/>
            <a:ext cx="3932237" cy="1600200"/>
          </a:xfrm>
        </p:spPr>
        <p:txBody>
          <a:bodyPr anchor="b">
            <a:normAutofit/>
          </a:bodyPr>
          <a:lstStyle>
            <a:lvl1pPr algn="l">
              <a:defRPr sz="4000"/>
            </a:lvl1pPr>
          </a:lstStyle>
          <a:p>
            <a:r>
              <a:rPr lang="en-US" dirty="0"/>
              <a:t>Click to edit Master title style</a:t>
            </a:r>
          </a:p>
        </p:txBody>
      </p:sp>
      <p:sp>
        <p:nvSpPr>
          <p:cNvPr id="1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0870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 Placeholder 16"/>
          <p:cNvSpPr>
            <a:spLocks noGrp="1"/>
          </p:cNvSpPr>
          <p:nvPr>
            <p:ph type="body" sz="quarter" idx="13"/>
          </p:nvPr>
        </p:nvSpPr>
        <p:spPr>
          <a:xfrm>
            <a:off x="5183189" y="987425"/>
            <a:ext cx="6170612" cy="48815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p:txBody>
          <a:bodyPr/>
          <a:lstStyle/>
          <a:p>
            <a:fld id="{0467B39D-87AC-4D39-8154-C6852A584385}" type="datetime1">
              <a:rPr lang="en-US" smtClean="0"/>
              <a:pPr/>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B8925F-B6BB-49B0-9469-5285B9C99CB3}" type="slidenum">
              <a:rPr lang="en-US" smtClean="0"/>
              <a:pPr/>
              <a:t>‹#›</a:t>
            </a:fld>
            <a:endParaRPr lang="en-US" dirty="0"/>
          </a:p>
        </p:txBody>
      </p:sp>
      <p:sp>
        <p:nvSpPr>
          <p:cNvPr id="13" name="Title 1"/>
          <p:cNvSpPr>
            <a:spLocks noGrp="1"/>
          </p:cNvSpPr>
          <p:nvPr>
            <p:ph type="title"/>
          </p:nvPr>
        </p:nvSpPr>
        <p:spPr>
          <a:xfrm>
            <a:off x="839788" y="457200"/>
            <a:ext cx="3932237" cy="1600200"/>
          </a:xfrm>
        </p:spPr>
        <p:txBody>
          <a:bodyPr anchor="b">
            <a:normAutofit/>
          </a:bodyPr>
          <a:lstStyle>
            <a:lvl1pPr algn="l">
              <a:defRPr sz="4000"/>
            </a:lvl1pPr>
          </a:lstStyle>
          <a:p>
            <a:r>
              <a:rPr lang="en-US" dirty="0"/>
              <a:t>Click to edit Master title style</a:t>
            </a:r>
          </a:p>
        </p:txBody>
      </p:sp>
      <p:sp>
        <p:nvSpPr>
          <p:cNvPr id="1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4913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1189516" y="3610817"/>
            <a:ext cx="9822971" cy="460258"/>
          </a:xfrm>
          <a:solidFill>
            <a:schemeClr val="bg1"/>
          </a:solidFill>
        </p:spPr>
        <p:txBody>
          <a:bodyPr anchor="ctr">
            <a:normAutofit/>
          </a:bodyPr>
          <a:lstStyle>
            <a:lvl1pPr marL="0" indent="0" algn="ctr">
              <a:buNone/>
              <a:defRPr sz="22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enter website</a:t>
            </a:r>
          </a:p>
        </p:txBody>
      </p:sp>
      <p:sp>
        <p:nvSpPr>
          <p:cNvPr id="12" name="Rectangle 11"/>
          <p:cNvSpPr/>
          <p:nvPr userDrawn="1"/>
        </p:nvSpPr>
        <p:spPr>
          <a:xfrm>
            <a:off x="1195387" y="1034810"/>
            <a:ext cx="9817100" cy="769441"/>
          </a:xfrm>
          <a:prstGeom prst="rect">
            <a:avLst/>
          </a:prstGeom>
        </p:spPr>
        <p:txBody>
          <a:bodyPr wrap="square">
            <a:spAutoFit/>
          </a:bodyPr>
          <a:lstStyle/>
          <a:p>
            <a:pPr lvl="0" algn="ctr"/>
            <a:r>
              <a:rPr lang="en-US" sz="4400" b="1" dirty="0">
                <a:solidFill>
                  <a:schemeClr val="tx1"/>
                </a:solidFill>
              </a:rPr>
              <a:t>Thank you!</a:t>
            </a:r>
          </a:p>
        </p:txBody>
      </p:sp>
      <p:sp>
        <p:nvSpPr>
          <p:cNvPr id="13" name="Text Placeholder 35"/>
          <p:cNvSpPr>
            <a:spLocks noGrp="1"/>
          </p:cNvSpPr>
          <p:nvPr>
            <p:ph type="body" sz="quarter" idx="14" hasCustomPrompt="1"/>
          </p:nvPr>
        </p:nvSpPr>
        <p:spPr>
          <a:xfrm>
            <a:off x="1190276" y="1804251"/>
            <a:ext cx="9822211"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373313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1189516" y="3610817"/>
            <a:ext cx="9726133" cy="460258"/>
          </a:xfrm>
          <a:solidFill>
            <a:schemeClr val="bg1"/>
          </a:solidFill>
        </p:spPr>
        <p:txBody>
          <a:bodyPr anchor="ctr">
            <a:normAutofit/>
          </a:bodyPr>
          <a:lstStyle>
            <a:lvl1pPr marL="0" indent="0" algn="ctr">
              <a:buNone/>
              <a:defRPr sz="2200" b="1">
                <a:solidFill>
                  <a:schemeClr val="tx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enter website</a:t>
            </a:r>
          </a:p>
        </p:txBody>
      </p:sp>
      <p:sp>
        <p:nvSpPr>
          <p:cNvPr id="12" name="Rectangle 11"/>
          <p:cNvSpPr/>
          <p:nvPr userDrawn="1"/>
        </p:nvSpPr>
        <p:spPr>
          <a:xfrm>
            <a:off x="1195387" y="1034810"/>
            <a:ext cx="9817100" cy="769441"/>
          </a:xfrm>
          <a:prstGeom prst="rect">
            <a:avLst/>
          </a:prstGeom>
        </p:spPr>
        <p:txBody>
          <a:bodyPr wrap="square">
            <a:spAutoFit/>
          </a:bodyPr>
          <a:lstStyle/>
          <a:p>
            <a:pPr lvl="0" algn="ctr"/>
            <a:r>
              <a:rPr lang="en-US" sz="4400" b="1" dirty="0">
                <a:solidFill>
                  <a:schemeClr val="tx1"/>
                </a:solidFill>
              </a:rPr>
              <a:t>Thank you!</a:t>
            </a:r>
          </a:p>
        </p:txBody>
      </p:sp>
      <p:sp>
        <p:nvSpPr>
          <p:cNvPr id="13" name="Text Placeholder 35"/>
          <p:cNvSpPr>
            <a:spLocks noGrp="1"/>
          </p:cNvSpPr>
          <p:nvPr>
            <p:ph type="body" sz="quarter" idx="14" hasCustomPrompt="1"/>
          </p:nvPr>
        </p:nvSpPr>
        <p:spPr>
          <a:xfrm>
            <a:off x="1190276" y="1804251"/>
            <a:ext cx="4811131" cy="1719211"/>
          </a:xfrm>
        </p:spPr>
        <p:txBody>
          <a:bodyPr anchor="t"/>
          <a:lstStyle>
            <a:lvl1pPr marL="0" indent="0" algn="ctr">
              <a:buNone/>
              <a:defRPr baseline="0">
                <a:solidFill>
                  <a:schemeClr val="tx1"/>
                </a:solidFill>
                <a:latin typeface="Calibri Light" panose="020F03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7" y="1804226"/>
            <a:ext cx="4811712" cy="1719262"/>
          </a:xfrm>
        </p:spPr>
        <p:txBody>
          <a:bodyPr/>
          <a:lstStyle>
            <a:lvl1pPr marL="0" indent="0" algn="ctr">
              <a:buNone/>
              <a:defRPr baseline="0">
                <a:latin typeface="Calibri Light" panose="020F03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grpSp>
        <p:nvGrpSpPr>
          <p:cNvPr id="14" name="Group 13"/>
          <p:cNvGrpSpPr/>
          <p:nvPr userDrawn="1"/>
        </p:nvGrpSpPr>
        <p:grpSpPr>
          <a:xfrm>
            <a:off x="-2" y="6470422"/>
            <a:ext cx="12188484" cy="387579"/>
            <a:chOff x="-2" y="6470422"/>
            <a:chExt cx="12188484" cy="387579"/>
          </a:xfrm>
        </p:grpSpPr>
        <p:sp>
          <p:nvSpPr>
            <p:cNvPr id="15" name="Rectangle 14"/>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7552" y="4809744"/>
            <a:ext cx="2596896" cy="1398588"/>
          </a:xfrm>
          <a:prstGeom prst="rect">
            <a:avLst/>
          </a:prstGeom>
        </p:spPr>
      </p:pic>
    </p:spTree>
    <p:extLst>
      <p:ext uri="{BB962C8B-B14F-4D97-AF65-F5344CB8AC3E}">
        <p14:creationId xmlns:p14="http://schemas.microsoft.com/office/powerpoint/2010/main" val="355938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8" name="Rectangle 7"/>
          <p:cNvSpPr/>
          <p:nvPr userDrawn="1"/>
        </p:nvSpPr>
        <p:spPr>
          <a:xfrm>
            <a:off x="-9331" y="0"/>
            <a:ext cx="4069080" cy="68694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ctrTitle" hasCustomPrompt="1"/>
          </p:nvPr>
        </p:nvSpPr>
        <p:spPr>
          <a:xfrm>
            <a:off x="4689451" y="1742388"/>
            <a:ext cx="6697565" cy="1902191"/>
          </a:xfrm>
        </p:spPr>
        <p:txBody>
          <a:bodyPr anchor="b">
            <a:normAutofit/>
          </a:bodyPr>
          <a:lstStyle>
            <a:lvl1pPr algn="l">
              <a:defRPr sz="4400" b="1">
                <a:solidFill>
                  <a:schemeClr val="tx1"/>
                </a:solidFill>
                <a:latin typeface="+mn-lt"/>
              </a:defRPr>
            </a:lvl1pPr>
          </a:lstStyle>
          <a:p>
            <a:r>
              <a:rPr lang="en-US" dirty="0"/>
              <a:t>Click to edit title</a:t>
            </a:r>
          </a:p>
        </p:txBody>
      </p:sp>
      <p:sp>
        <p:nvSpPr>
          <p:cNvPr id="16" name="Subtitle 2"/>
          <p:cNvSpPr>
            <a:spLocks noGrp="1"/>
          </p:cNvSpPr>
          <p:nvPr>
            <p:ph type="subTitle" idx="1" hasCustomPrompt="1"/>
          </p:nvPr>
        </p:nvSpPr>
        <p:spPr>
          <a:xfrm>
            <a:off x="4689451" y="3644579"/>
            <a:ext cx="6697565" cy="679306"/>
          </a:xfrm>
        </p:spPr>
        <p:txBody>
          <a:bodyPr>
            <a:normAutofit/>
          </a:bodyPr>
          <a:lstStyle>
            <a:lvl1pPr marL="0" indent="0" algn="l">
              <a:buNone/>
              <a:defRPr sz="3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17" name="Text Placeholder 16"/>
          <p:cNvSpPr>
            <a:spLocks noGrp="1"/>
          </p:cNvSpPr>
          <p:nvPr>
            <p:ph type="body" sz="quarter" idx="13" hasCustomPrompt="1"/>
          </p:nvPr>
        </p:nvSpPr>
        <p:spPr>
          <a:xfrm>
            <a:off x="4689451" y="4342547"/>
            <a:ext cx="6697565" cy="651116"/>
          </a:xfrm>
        </p:spPr>
        <p:txBody>
          <a:bodyPr anchor="t">
            <a:normAutofit/>
          </a:bodyPr>
          <a:lstStyle>
            <a:lvl1pPr marL="0" indent="0" algn="l">
              <a:buNone/>
              <a:defRPr sz="2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grpSp>
        <p:nvGrpSpPr>
          <p:cNvPr id="22" name="Group 21"/>
          <p:cNvGrpSpPr/>
          <p:nvPr userDrawn="1"/>
        </p:nvGrpSpPr>
        <p:grpSpPr>
          <a:xfrm>
            <a:off x="-2" y="6470422"/>
            <a:ext cx="12188484" cy="387579"/>
            <a:chOff x="-2" y="6470422"/>
            <a:chExt cx="12188484" cy="387579"/>
          </a:xfrm>
        </p:grpSpPr>
        <p:sp>
          <p:nvSpPr>
            <p:cNvPr id="23" name="Rectangle 22"/>
            <p:cNvSpPr/>
            <p:nvPr userDrawn="1"/>
          </p:nvSpPr>
          <p:spPr>
            <a:xfrm>
              <a:off x="8119402" y="6470422"/>
              <a:ext cx="4069080" cy="3875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2" y="6470422"/>
              <a:ext cx="4069080" cy="3875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061460" y="6470422"/>
              <a:ext cx="4069080" cy="387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5168" y="5230368"/>
            <a:ext cx="2048256" cy="1103112"/>
          </a:xfrm>
          <a:prstGeom prst="rect">
            <a:avLst/>
          </a:prstGeom>
        </p:spPr>
      </p:pic>
    </p:spTree>
    <p:extLst>
      <p:ext uri="{BB962C8B-B14F-4D97-AF65-F5344CB8AC3E}">
        <p14:creationId xmlns:p14="http://schemas.microsoft.com/office/powerpoint/2010/main" val="11226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56070"/>
            <a:ext cx="2743200" cy="254738"/>
          </a:xfrm>
          <a:prstGeom prst="rect">
            <a:avLst/>
          </a:prstGeom>
        </p:spPr>
        <p:txBody>
          <a:bodyPr vert="horz" lIns="91440" tIns="45720" rIns="91440" bIns="45720" rtlCol="0" anchor="ctr"/>
          <a:lstStyle>
            <a:lvl1pPr algn="l">
              <a:defRPr sz="800">
                <a:solidFill>
                  <a:schemeClr val="bg1">
                    <a:lumMod val="95000"/>
                  </a:schemeClr>
                </a:solidFill>
              </a:defRPr>
            </a:lvl1pPr>
          </a:lstStyle>
          <a:p>
            <a:fld id="{0467B39D-87AC-4D39-8154-C6852A584385}" type="datetime1">
              <a:rPr lang="en-US" smtClean="0"/>
              <a:pPr/>
              <a:t>11/9/2021</a:t>
            </a:fld>
            <a:endParaRPr lang="en-US" dirty="0"/>
          </a:p>
        </p:txBody>
      </p:sp>
      <p:sp>
        <p:nvSpPr>
          <p:cNvPr id="5" name="Footer Placeholder 4"/>
          <p:cNvSpPr>
            <a:spLocks noGrp="1"/>
          </p:cNvSpPr>
          <p:nvPr>
            <p:ph type="ftr" sz="quarter" idx="3"/>
          </p:nvPr>
        </p:nvSpPr>
        <p:spPr>
          <a:xfrm>
            <a:off x="4038600" y="6447966"/>
            <a:ext cx="4114800" cy="262842"/>
          </a:xfrm>
          <a:prstGeom prst="rect">
            <a:avLst/>
          </a:prstGeom>
        </p:spPr>
        <p:txBody>
          <a:bodyPr vert="horz" lIns="91440" tIns="45720" rIns="91440" bIns="45720" rtlCol="0" anchor="ctr"/>
          <a:lstStyle>
            <a:lvl1pPr algn="ctr">
              <a:defRPr sz="8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000" b="1">
                <a:solidFill>
                  <a:schemeClr val="bg1">
                    <a:lumMod val="95000"/>
                  </a:schemeClr>
                </a:solidFill>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Tree>
    <p:extLst>
      <p:ext uri="{BB962C8B-B14F-4D97-AF65-F5344CB8AC3E}">
        <p14:creationId xmlns:p14="http://schemas.microsoft.com/office/powerpoint/2010/main" val="2455821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90"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7B39D-87AC-4D39-8154-C6852A584385}" type="datetime1">
              <a:rPr lang="en-US" smtClean="0"/>
              <a:pPr/>
              <a:t>11/9/2021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8925F-B6BB-49B0-9469-5285B9C99CB3}" type="slidenum">
              <a:rPr lang="en-US" smtClean="0"/>
              <a:pPr/>
              <a:t>‹#›</a:t>
            </a:fld>
            <a:endParaRPr lang="en-US" dirty="0"/>
          </a:p>
        </p:txBody>
      </p:sp>
      <p:sp>
        <p:nvSpPr>
          <p:cNvPr id="7" name="Title 5">
            <a:extLst>
              <a:ext uri="{FF2B5EF4-FFF2-40B4-BE49-F238E27FC236}">
                <a16:creationId xmlns:a16="http://schemas.microsoft.com/office/drawing/2014/main" id="{3AEF6953-A74E-4546-B562-D03954E240B6}"/>
              </a:ext>
            </a:extLst>
          </p:cNvPr>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Tree>
    <p:extLst>
      <p:ext uri="{BB962C8B-B14F-4D97-AF65-F5344CB8AC3E}">
        <p14:creationId xmlns:p14="http://schemas.microsoft.com/office/powerpoint/2010/main" val="37632810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emf"/><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5.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8755" y="4534734"/>
            <a:ext cx="9486899" cy="1681842"/>
          </a:xfrm>
        </p:spPr>
        <p:txBody>
          <a:bodyPr>
            <a:normAutofit fontScale="92500" lnSpcReduction="20000"/>
          </a:bodyPr>
          <a:lstStyle/>
          <a:p>
            <a:pPr algn="ctr"/>
            <a:r>
              <a:rPr lang="en-US" b="1" dirty="0">
                <a:solidFill>
                  <a:schemeClr val="tx1"/>
                </a:solidFill>
                <a:latin typeface="Arial" panose="020B0604020202020204" pitchFamily="34" charset="0"/>
                <a:cs typeface="Arial" panose="020B0604020202020204" pitchFamily="34" charset="0"/>
              </a:rPr>
              <a:t> </a:t>
            </a:r>
            <a:r>
              <a:rPr lang="en-US" sz="1800" b="1" dirty="0">
                <a:solidFill>
                  <a:schemeClr val="tx1"/>
                </a:solidFill>
                <a:latin typeface="Arial" panose="020B0604020202020204" pitchFamily="34" charset="0"/>
                <a:cs typeface="Arial" panose="020B0604020202020204" pitchFamily="34" charset="0"/>
              </a:rPr>
              <a:t>Tobacco MSA Oversight Committee</a:t>
            </a:r>
          </a:p>
          <a:p>
            <a:pPr algn="ctr"/>
            <a:r>
              <a:rPr lang="en-US" sz="1800" b="1" dirty="0">
                <a:solidFill>
                  <a:schemeClr val="tx1"/>
                </a:solidFill>
                <a:latin typeface="Arial" panose="020B0604020202020204" pitchFamily="34" charset="0"/>
                <a:cs typeface="Arial" panose="020B0604020202020204" pitchFamily="34" charset="0"/>
              </a:rPr>
              <a:t>November 10, 2021 </a:t>
            </a:r>
          </a:p>
          <a:p>
            <a:pPr algn="ctr"/>
            <a:r>
              <a:rPr lang="en-US" sz="1800" b="1" dirty="0">
                <a:solidFill>
                  <a:schemeClr val="tx1"/>
                </a:solidFill>
                <a:latin typeface="Arial" panose="020B0604020202020204" pitchFamily="34" charset="0"/>
                <a:cs typeface="Arial" panose="020B0604020202020204" pitchFamily="34" charset="0"/>
              </a:rPr>
              <a:t>Amy Neal</a:t>
            </a:r>
          </a:p>
          <a:p>
            <a:pPr algn="ctr"/>
            <a:r>
              <a:rPr lang="en-US" sz="1800" b="1" dirty="0">
                <a:solidFill>
                  <a:schemeClr val="tx1"/>
                </a:solidFill>
                <a:latin typeface="Arial" panose="020B0604020202020204" pitchFamily="34" charset="0"/>
                <a:cs typeface="Arial" panose="020B0604020202020204" pitchFamily="34" charset="0"/>
              </a:rPr>
              <a:t>Executive Director, Kentucky Governor’s Office of Early Childhood</a:t>
            </a:r>
          </a:p>
          <a:p>
            <a:pPr algn="ctr"/>
            <a:r>
              <a:rPr lang="en-US" sz="1800" b="1" dirty="0">
                <a:solidFill>
                  <a:schemeClr val="tx1"/>
                </a:solidFill>
                <a:latin typeface="Arial" panose="020B0604020202020204" pitchFamily="34" charset="0"/>
                <a:cs typeface="Arial" panose="020B0604020202020204" pitchFamily="34" charset="0"/>
              </a:rPr>
              <a:t>amy.neal@ky.gov</a:t>
            </a:r>
          </a:p>
          <a:p>
            <a:pPr algn="ctr"/>
            <a:endParaRPr lang="en-US" sz="1800" b="1"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645448" y="0"/>
            <a:ext cx="4753514" cy="4747443"/>
          </a:xfrm>
          <a:prstGeom prst="rect">
            <a:avLst/>
          </a:prstGeom>
        </p:spPr>
      </p:pic>
    </p:spTree>
    <p:extLst>
      <p:ext uri="{BB962C8B-B14F-4D97-AF65-F5344CB8AC3E}">
        <p14:creationId xmlns:p14="http://schemas.microsoft.com/office/powerpoint/2010/main" val="3489509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105641-03E6-423E-ACBE-2FD2C9A8F132}"/>
              </a:ext>
            </a:extLst>
          </p:cNvPr>
          <p:cNvSpPr txBox="1"/>
          <p:nvPr/>
        </p:nvSpPr>
        <p:spPr>
          <a:xfrm>
            <a:off x="1230237" y="810491"/>
            <a:ext cx="8917121" cy="769441"/>
          </a:xfrm>
          <a:prstGeom prst="rect">
            <a:avLst/>
          </a:prstGeom>
          <a:noFill/>
        </p:spPr>
        <p:txBody>
          <a:bodyPr wrap="none" rtlCol="0">
            <a:spAutoFit/>
          </a:bodyPr>
          <a:lstStyle/>
          <a:p>
            <a:pPr algn="ctr"/>
            <a:r>
              <a:rPr lang="en-US" sz="4400" b="1" dirty="0"/>
              <a:t>Kentucky Continues to Lead the Way!</a:t>
            </a:r>
          </a:p>
        </p:txBody>
      </p:sp>
      <p:sp>
        <p:nvSpPr>
          <p:cNvPr id="5" name="TextBox 4">
            <a:extLst>
              <a:ext uri="{FF2B5EF4-FFF2-40B4-BE49-F238E27FC236}">
                <a16:creationId xmlns:a16="http://schemas.microsoft.com/office/drawing/2014/main" id="{F6FB8A2C-D871-467D-9A4E-AC85B5508B4E}"/>
              </a:ext>
            </a:extLst>
          </p:cNvPr>
          <p:cNvSpPr txBox="1"/>
          <p:nvPr/>
        </p:nvSpPr>
        <p:spPr>
          <a:xfrm>
            <a:off x="1230237" y="1657809"/>
            <a:ext cx="10058400" cy="347787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Nearly $6 million in additional funds from the annual Tobacco Master Settlement Agreement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Invest in “best practices” solutions through local innovation and decision-making</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Address the most underserved communities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Plan for sustainability and matching dollars from key stakeholders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Work collectively to organize and focus community assets on critical outcomes and longer-term Regional Collaborative plans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Pivot investments from one-day activities to those that support long-term behavior change</a:t>
            </a:r>
            <a:br>
              <a:rPr lang="en-US" sz="2000" b="1" dirty="0">
                <a:latin typeface="Arial" panose="020B0604020202020204" pitchFamily="34" charset="0"/>
                <a:cs typeface="Arial" panose="020B0604020202020204" pitchFamily="34" charset="0"/>
              </a:rPr>
            </a:br>
            <a:endParaRPr lang="en-US" sz="2000" b="1" dirty="0"/>
          </a:p>
        </p:txBody>
      </p:sp>
    </p:spTree>
    <p:extLst>
      <p:ext uri="{BB962C8B-B14F-4D97-AF65-F5344CB8AC3E}">
        <p14:creationId xmlns:p14="http://schemas.microsoft.com/office/powerpoint/2010/main" val="24817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75919"/>
            <a:ext cx="10586720" cy="711201"/>
          </a:xfrm>
        </p:spPr>
        <p:txBody>
          <a:bodyPr>
            <a:normAutofit fontScale="90000"/>
          </a:bodyPr>
          <a:lstStyle/>
          <a:p>
            <a:pPr algn="ctr"/>
            <a:r>
              <a:rPr lang="en-US" sz="2800" b="1" dirty="0">
                <a:solidFill>
                  <a:schemeClr val="tx1"/>
                </a:solidFill>
                <a:latin typeface="Arial" panose="020B0604020202020204" pitchFamily="34" charset="0"/>
                <a:cs typeface="Arial" panose="020B0604020202020204" pitchFamily="34" charset="0"/>
              </a:rPr>
              <a:t>Unifying the System to Create a Larger and Sustainable Impact</a:t>
            </a:r>
            <a:r>
              <a:rPr lang="en-US" sz="2800" b="1" dirty="0">
                <a:solidFill>
                  <a:schemeClr val="tx1"/>
                </a:solidFill>
              </a:rPr>
              <a:t> </a:t>
            </a:r>
          </a:p>
        </p:txBody>
      </p:sp>
      <p:sp>
        <p:nvSpPr>
          <p:cNvPr id="3" name="Content Placeholder 2"/>
          <p:cNvSpPr>
            <a:spLocks noGrp="1"/>
          </p:cNvSpPr>
          <p:nvPr>
            <p:ph idx="1"/>
          </p:nvPr>
        </p:nvSpPr>
        <p:spPr>
          <a:xfrm>
            <a:off x="608909" y="2273822"/>
            <a:ext cx="5859717" cy="2917303"/>
          </a:xfrm>
        </p:spPr>
        <p:txBody>
          <a:bodyPr/>
          <a:lstStyle/>
          <a:p>
            <a:pPr>
              <a:buClrTx/>
              <a:buFont typeface="Arial" panose="020B0604020202020204" pitchFamily="34" charset="0"/>
              <a:buChar char="•"/>
            </a:pPr>
            <a:r>
              <a:rPr lang="en-US" sz="2800" b="1" dirty="0">
                <a:latin typeface="Arial" panose="020B0604020202020204" pitchFamily="34" charset="0"/>
                <a:cs typeface="Arial" panose="020B0604020202020204" pitchFamily="34" charset="0"/>
              </a:rPr>
              <a:t>  Public Pre-School</a:t>
            </a:r>
          </a:p>
          <a:p>
            <a:pPr>
              <a:buClrTx/>
              <a:buFont typeface="Arial" panose="020B0604020202020204" pitchFamily="34" charset="0"/>
              <a:buChar char="•"/>
            </a:pPr>
            <a:r>
              <a:rPr lang="en-US" sz="2800" b="1" dirty="0">
                <a:latin typeface="Arial" panose="020B0604020202020204" pitchFamily="34" charset="0"/>
                <a:cs typeface="Arial" panose="020B0604020202020204" pitchFamily="34" charset="0"/>
              </a:rPr>
              <a:t>  Head Start</a:t>
            </a:r>
          </a:p>
          <a:p>
            <a:pPr>
              <a:buClrTx/>
              <a:buFont typeface="Arial" panose="020B0604020202020204" pitchFamily="34" charset="0"/>
              <a:buChar char="•"/>
            </a:pPr>
            <a:r>
              <a:rPr lang="en-US" sz="2800" b="1" dirty="0">
                <a:latin typeface="Arial" panose="020B0604020202020204" pitchFamily="34" charset="0"/>
                <a:cs typeface="Arial" panose="020B0604020202020204" pitchFamily="34" charset="0"/>
              </a:rPr>
              <a:t>  Department for Public Health</a:t>
            </a:r>
          </a:p>
          <a:p>
            <a:pPr>
              <a:buClrTx/>
              <a:buFont typeface="Arial" panose="020B0604020202020204" pitchFamily="34" charset="0"/>
              <a:buChar char="•"/>
            </a:pPr>
            <a:r>
              <a:rPr lang="en-US" sz="2800" b="1" dirty="0">
                <a:latin typeface="Arial" panose="020B0604020202020204" pitchFamily="34" charset="0"/>
                <a:cs typeface="Arial" panose="020B0604020202020204" pitchFamily="34" charset="0"/>
              </a:rPr>
              <a:t>  Division of Child Care</a:t>
            </a:r>
          </a:p>
          <a:p>
            <a:endParaRPr lang="en-US" dirty="0"/>
          </a:p>
        </p:txBody>
      </p:sp>
    </p:spTree>
    <p:extLst>
      <p:ext uri="{BB962C8B-B14F-4D97-AF65-F5344CB8AC3E}">
        <p14:creationId xmlns:p14="http://schemas.microsoft.com/office/powerpoint/2010/main" val="31438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29004"/>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540759"/>
            <a:ext cx="12192000" cy="317241"/>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522097"/>
            <a:ext cx="12192000" cy="102638"/>
          </a:xfrm>
          <a:prstGeom prst="rect">
            <a:avLst/>
          </a:prstGeom>
          <a:solidFill>
            <a:srgbClr val="62A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r="14379" b="7500"/>
          <a:stretch/>
        </p:blipFill>
        <p:spPr>
          <a:xfrm>
            <a:off x="10990422" y="5299784"/>
            <a:ext cx="1080969" cy="1166327"/>
          </a:xfrm>
          <a:prstGeom prst="rect">
            <a:avLst/>
          </a:prstGeom>
        </p:spPr>
      </p:pic>
      <p:pic>
        <p:nvPicPr>
          <p:cNvPr id="8" name="Picture 7" descr="Text&#10;&#10;Description automatically generated">
            <a:extLst>
              <a:ext uri="{FF2B5EF4-FFF2-40B4-BE49-F238E27FC236}">
                <a16:creationId xmlns:a16="http://schemas.microsoft.com/office/drawing/2014/main" id="{F048AAEA-73CD-42D9-AE15-1AD4D1D52A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332" b="39037"/>
          <a:stretch/>
        </p:blipFill>
        <p:spPr>
          <a:xfrm>
            <a:off x="1149429" y="1864703"/>
            <a:ext cx="10006251" cy="3435081"/>
          </a:xfrm>
          <a:prstGeom prst="rect">
            <a:avLst/>
          </a:prstGeom>
        </p:spPr>
      </p:pic>
    </p:spTree>
    <p:extLst>
      <p:ext uri="{BB962C8B-B14F-4D97-AF65-F5344CB8AC3E}">
        <p14:creationId xmlns:p14="http://schemas.microsoft.com/office/powerpoint/2010/main" val="248317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386" y="345439"/>
            <a:ext cx="10058400" cy="1087121"/>
          </a:xfrm>
        </p:spPr>
        <p:txBody>
          <a:bodyPr>
            <a:normAutofit/>
          </a:bodyPr>
          <a:lstStyle/>
          <a:p>
            <a:pPr lvl="0" algn="ctr" defTabSz="457200">
              <a:lnSpc>
                <a:spcPct val="100000"/>
              </a:lnSpc>
              <a:spcBef>
                <a:spcPts val="0"/>
              </a:spcBef>
            </a:pPr>
            <a:r>
              <a:rPr lang="en-US" sz="2800" b="1" spc="0" dirty="0">
                <a:ln w="22225">
                  <a:noFill/>
                  <a:prstDash val="solid"/>
                </a:ln>
                <a:solidFill>
                  <a:srgbClr val="002060"/>
                </a:solidFill>
                <a:latin typeface="Arial" panose="020B0604020202020204" pitchFamily="34" charset="0"/>
                <a:ea typeface="+mn-ea"/>
                <a:cs typeface="Arial" panose="020B0604020202020204" pitchFamily="34" charset="0"/>
              </a:rPr>
              <a:t>Early Childhood Distribution of </a:t>
            </a:r>
            <a:br>
              <a:rPr lang="en-US" sz="2800" b="1" spc="0" dirty="0">
                <a:ln w="22225">
                  <a:noFill/>
                  <a:prstDash val="solid"/>
                </a:ln>
                <a:solidFill>
                  <a:srgbClr val="002060"/>
                </a:solidFill>
                <a:latin typeface="Arial" panose="020B0604020202020204" pitchFamily="34" charset="0"/>
                <a:ea typeface="+mn-ea"/>
                <a:cs typeface="Arial" panose="020B0604020202020204" pitchFamily="34" charset="0"/>
              </a:rPr>
            </a:br>
            <a:r>
              <a:rPr lang="en-US" sz="2800" b="1" spc="0" dirty="0">
                <a:ln w="22225">
                  <a:noFill/>
                  <a:prstDash val="solid"/>
                </a:ln>
                <a:solidFill>
                  <a:srgbClr val="002060"/>
                </a:solidFill>
                <a:latin typeface="Arial" panose="020B0604020202020204" pitchFamily="34" charset="0"/>
                <a:ea typeface="+mn-ea"/>
                <a:cs typeface="Arial" panose="020B0604020202020204" pitchFamily="34" charset="0"/>
              </a:rPr>
              <a:t>Master Tobacco Settlement Funds for FY22</a:t>
            </a:r>
            <a:endParaRPr lang="en-US" dirty="0"/>
          </a:p>
        </p:txBody>
      </p:sp>
      <p:sp>
        <p:nvSpPr>
          <p:cNvPr id="4" name="Notched Right Arrow 3"/>
          <p:cNvSpPr/>
          <p:nvPr/>
        </p:nvSpPr>
        <p:spPr>
          <a:xfrm>
            <a:off x="2291876" y="3036543"/>
            <a:ext cx="7337234" cy="1305401"/>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US" dirty="0"/>
              <a:t> </a:t>
            </a:r>
          </a:p>
        </p:txBody>
      </p:sp>
      <p:sp>
        <p:nvSpPr>
          <p:cNvPr id="6" name="Oval 5"/>
          <p:cNvSpPr/>
          <p:nvPr/>
        </p:nvSpPr>
        <p:spPr>
          <a:xfrm>
            <a:off x="8499817" y="3469140"/>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6"/>
          <p:cNvSpPr/>
          <p:nvPr/>
        </p:nvSpPr>
        <p:spPr>
          <a:xfrm>
            <a:off x="2820722" y="3474542"/>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p:cNvSpPr/>
          <p:nvPr/>
        </p:nvSpPr>
        <p:spPr>
          <a:xfrm>
            <a:off x="3571440" y="3473306"/>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4311682" y="3469140"/>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9"/>
          <p:cNvSpPr/>
          <p:nvPr/>
        </p:nvSpPr>
        <p:spPr>
          <a:xfrm>
            <a:off x="5060328" y="3469140"/>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p:cNvSpPr/>
          <p:nvPr/>
        </p:nvSpPr>
        <p:spPr>
          <a:xfrm>
            <a:off x="5823162" y="3474274"/>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p:cNvSpPr/>
          <p:nvPr/>
        </p:nvSpPr>
        <p:spPr>
          <a:xfrm>
            <a:off x="6569978" y="3482246"/>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p:cNvSpPr/>
          <p:nvPr/>
        </p:nvSpPr>
        <p:spPr>
          <a:xfrm>
            <a:off x="7248746" y="3474542"/>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13"/>
          <p:cNvSpPr/>
          <p:nvPr/>
        </p:nvSpPr>
        <p:spPr>
          <a:xfrm>
            <a:off x="7900226" y="3475648"/>
            <a:ext cx="274662" cy="23099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2197238" y="2459393"/>
            <a:ext cx="1541321" cy="769441"/>
          </a:xfrm>
          <a:prstGeom prst="rect">
            <a:avLst/>
          </a:prstGeom>
        </p:spPr>
        <p:txBody>
          <a:bodyPr wrap="square">
            <a:spAutoFit/>
          </a:bodyPr>
          <a:lstStyle/>
          <a:p>
            <a:pPr lvl="0" algn="ctr"/>
            <a:r>
              <a:rPr lang="en-US" sz="1100" b="1" dirty="0">
                <a:solidFill>
                  <a:srgbClr val="002060"/>
                </a:solidFill>
                <a:latin typeface="Calibri" panose="020F0502020204030204" pitchFamily="34" charset="0"/>
              </a:rPr>
              <a:t>Division of Early Childhood Development (GOEC) $1,400,000</a:t>
            </a:r>
          </a:p>
        </p:txBody>
      </p:sp>
      <p:sp>
        <p:nvSpPr>
          <p:cNvPr id="16" name="Rectangle 15"/>
          <p:cNvSpPr/>
          <p:nvPr/>
        </p:nvSpPr>
        <p:spPr>
          <a:xfrm>
            <a:off x="5183271" y="2468465"/>
            <a:ext cx="1279781" cy="769441"/>
          </a:xfrm>
          <a:prstGeom prst="rect">
            <a:avLst/>
          </a:prstGeom>
        </p:spPr>
        <p:txBody>
          <a:bodyPr wrap="square">
            <a:spAutoFit/>
          </a:bodyPr>
          <a:lstStyle/>
          <a:p>
            <a:pPr lvl="0" algn="ctr"/>
            <a:r>
              <a:rPr lang="en-US" sz="1100" b="1" dirty="0">
                <a:solidFill>
                  <a:srgbClr val="002060"/>
                </a:solidFill>
                <a:latin typeface="Calibri" panose="020F0502020204030204" pitchFamily="34" charset="0"/>
              </a:rPr>
              <a:t>Early Childhood  Adoption &amp; Foster Care Supports $2,561,000</a:t>
            </a:r>
          </a:p>
        </p:txBody>
      </p:sp>
      <p:sp>
        <p:nvSpPr>
          <p:cNvPr id="17" name="Rectangle 16"/>
          <p:cNvSpPr/>
          <p:nvPr/>
        </p:nvSpPr>
        <p:spPr>
          <a:xfrm>
            <a:off x="3861182" y="2477608"/>
            <a:ext cx="1216741" cy="769441"/>
          </a:xfrm>
          <a:prstGeom prst="rect">
            <a:avLst/>
          </a:prstGeom>
        </p:spPr>
        <p:txBody>
          <a:bodyPr wrap="square">
            <a:spAutoFit/>
          </a:bodyPr>
          <a:lstStyle/>
          <a:p>
            <a:pPr lvl="0" algn="ctr"/>
            <a:r>
              <a:rPr lang="en-US" sz="1100" b="1" dirty="0">
                <a:solidFill>
                  <a:srgbClr val="002060"/>
                </a:solidFill>
                <a:latin typeface="Calibri" panose="020F0502020204030204" pitchFamily="34" charset="0"/>
              </a:rPr>
              <a:t>Early Child Care Development Program $9,750,000</a:t>
            </a:r>
          </a:p>
        </p:txBody>
      </p:sp>
      <p:sp>
        <p:nvSpPr>
          <p:cNvPr id="18" name="Rectangle 17"/>
          <p:cNvSpPr/>
          <p:nvPr/>
        </p:nvSpPr>
        <p:spPr>
          <a:xfrm>
            <a:off x="7006720" y="4096196"/>
            <a:ext cx="1767759" cy="600164"/>
          </a:xfrm>
          <a:prstGeom prst="rect">
            <a:avLst/>
          </a:prstGeom>
        </p:spPr>
        <p:txBody>
          <a:bodyPr wrap="square">
            <a:spAutoFit/>
          </a:bodyPr>
          <a:lstStyle/>
          <a:p>
            <a:pPr lvl="0" algn="ctr"/>
            <a:r>
              <a:rPr lang="en-US" sz="1100" b="1" dirty="0">
                <a:solidFill>
                  <a:srgbClr val="002060"/>
                </a:solidFill>
                <a:latin typeface="Calibri" panose="020F0502020204030204" pitchFamily="34" charset="0"/>
              </a:rPr>
              <a:t>KY Rural Mental Health &amp; Suicide Prevention Pilot</a:t>
            </a:r>
          </a:p>
          <a:p>
            <a:pPr lvl="0" algn="ctr"/>
            <a:r>
              <a:rPr lang="en-US" sz="1100" b="1" dirty="0">
                <a:solidFill>
                  <a:srgbClr val="002060"/>
                </a:solidFill>
                <a:latin typeface="Calibri" panose="020F0502020204030204" pitchFamily="34" charset="0"/>
              </a:rPr>
              <a:t>$500,000</a:t>
            </a:r>
          </a:p>
        </p:txBody>
      </p:sp>
      <p:sp>
        <p:nvSpPr>
          <p:cNvPr id="19" name="Rectangle 18"/>
          <p:cNvSpPr/>
          <p:nvPr/>
        </p:nvSpPr>
        <p:spPr>
          <a:xfrm>
            <a:off x="6598005" y="2597641"/>
            <a:ext cx="927873" cy="600164"/>
          </a:xfrm>
          <a:prstGeom prst="rect">
            <a:avLst/>
          </a:prstGeom>
        </p:spPr>
        <p:txBody>
          <a:bodyPr wrap="square">
            <a:spAutoFit/>
          </a:bodyPr>
          <a:lstStyle/>
          <a:p>
            <a:pPr lvl="0" algn="ctr"/>
            <a:r>
              <a:rPr lang="en-US" sz="1100" b="1" dirty="0">
                <a:solidFill>
                  <a:srgbClr val="002060"/>
                </a:solidFill>
                <a:latin typeface="Calibri" panose="020F0502020204030204" pitchFamily="34" charset="0"/>
              </a:rPr>
              <a:t>HANDS</a:t>
            </a:r>
          </a:p>
          <a:p>
            <a:pPr lvl="0" algn="ctr"/>
            <a:r>
              <a:rPr lang="en-US" sz="1100" b="1" dirty="0">
                <a:solidFill>
                  <a:srgbClr val="002060"/>
                </a:solidFill>
                <a:latin typeface="Calibri" panose="020F0502020204030204" pitchFamily="34" charset="0"/>
              </a:rPr>
              <a:t>Program</a:t>
            </a:r>
          </a:p>
          <a:p>
            <a:pPr lvl="0" algn="ctr"/>
            <a:r>
              <a:rPr lang="en-US" sz="1100" b="1" dirty="0">
                <a:solidFill>
                  <a:srgbClr val="002060"/>
                </a:solidFill>
                <a:latin typeface="Calibri" panose="020F0502020204030204" pitchFamily="34" charset="0"/>
              </a:rPr>
              <a:t>$7,000,000</a:t>
            </a:r>
          </a:p>
        </p:txBody>
      </p:sp>
      <p:sp>
        <p:nvSpPr>
          <p:cNvPr id="20" name="Rectangle 19"/>
          <p:cNvSpPr/>
          <p:nvPr/>
        </p:nvSpPr>
        <p:spPr>
          <a:xfrm>
            <a:off x="7575298" y="2594922"/>
            <a:ext cx="1199181" cy="600164"/>
          </a:xfrm>
          <a:prstGeom prst="rect">
            <a:avLst/>
          </a:prstGeom>
        </p:spPr>
        <p:txBody>
          <a:bodyPr wrap="square">
            <a:spAutoFit/>
          </a:bodyPr>
          <a:lstStyle/>
          <a:p>
            <a:pPr lvl="0" algn="ctr"/>
            <a:r>
              <a:rPr lang="en-US" sz="1100" b="1" dirty="0">
                <a:solidFill>
                  <a:srgbClr val="002060"/>
                </a:solidFill>
                <a:latin typeface="Calibri" panose="020F0502020204030204" pitchFamily="34" charset="0"/>
              </a:rPr>
              <a:t>Healthy Start Program</a:t>
            </a:r>
          </a:p>
          <a:p>
            <a:pPr lvl="0" algn="ctr"/>
            <a:r>
              <a:rPr lang="en-US" sz="1100" b="1" dirty="0">
                <a:solidFill>
                  <a:srgbClr val="002060"/>
                </a:solidFill>
                <a:latin typeface="Calibri" panose="020F0502020204030204" pitchFamily="34" charset="0"/>
              </a:rPr>
              <a:t>$965,000</a:t>
            </a:r>
          </a:p>
        </p:txBody>
      </p:sp>
      <p:sp>
        <p:nvSpPr>
          <p:cNvPr id="22" name="Rectangle 21"/>
          <p:cNvSpPr/>
          <p:nvPr/>
        </p:nvSpPr>
        <p:spPr>
          <a:xfrm>
            <a:off x="2545088" y="4131409"/>
            <a:ext cx="1263685" cy="600164"/>
          </a:xfrm>
          <a:prstGeom prst="rect">
            <a:avLst/>
          </a:prstGeom>
        </p:spPr>
        <p:txBody>
          <a:bodyPr wrap="square">
            <a:spAutoFit/>
          </a:bodyPr>
          <a:lstStyle/>
          <a:p>
            <a:pPr lvl="0" algn="ctr"/>
            <a:r>
              <a:rPr lang="en-US" sz="1100" b="1" dirty="0">
                <a:solidFill>
                  <a:srgbClr val="002060"/>
                </a:solidFill>
                <a:latin typeface="Calibri" panose="020F0502020204030204" pitchFamily="34" charset="0"/>
              </a:rPr>
              <a:t>Early Childhood Mental Health $965,000</a:t>
            </a:r>
          </a:p>
        </p:txBody>
      </p:sp>
      <p:sp>
        <p:nvSpPr>
          <p:cNvPr id="23" name="Rectangle 22"/>
          <p:cNvSpPr/>
          <p:nvPr/>
        </p:nvSpPr>
        <p:spPr>
          <a:xfrm>
            <a:off x="4082785" y="4139016"/>
            <a:ext cx="1114874" cy="600164"/>
          </a:xfrm>
          <a:prstGeom prst="rect">
            <a:avLst/>
          </a:prstGeom>
        </p:spPr>
        <p:txBody>
          <a:bodyPr wrap="square">
            <a:spAutoFit/>
          </a:bodyPr>
          <a:lstStyle/>
          <a:p>
            <a:pPr lvl="0" algn="ctr"/>
            <a:r>
              <a:rPr lang="en-US" sz="1100" b="1" dirty="0">
                <a:solidFill>
                  <a:srgbClr val="002060"/>
                </a:solidFill>
                <a:latin typeface="Calibri" panose="020F0502020204030204" pitchFamily="34" charset="0"/>
              </a:rPr>
              <a:t>Early Childhood Oral Health $1,013,200</a:t>
            </a:r>
          </a:p>
        </p:txBody>
      </p:sp>
      <p:sp>
        <p:nvSpPr>
          <p:cNvPr id="24" name="Rectangle 23"/>
          <p:cNvSpPr/>
          <p:nvPr/>
        </p:nvSpPr>
        <p:spPr>
          <a:xfrm>
            <a:off x="5471671" y="4139016"/>
            <a:ext cx="1372969" cy="600164"/>
          </a:xfrm>
          <a:prstGeom prst="rect">
            <a:avLst/>
          </a:prstGeom>
        </p:spPr>
        <p:txBody>
          <a:bodyPr wrap="square">
            <a:spAutoFit/>
          </a:bodyPr>
          <a:lstStyle/>
          <a:p>
            <a:pPr lvl="0" algn="ctr"/>
            <a:r>
              <a:rPr lang="en-US" sz="1100" b="1" dirty="0">
                <a:solidFill>
                  <a:srgbClr val="002060"/>
                </a:solidFill>
                <a:latin typeface="Calibri" panose="020F0502020204030204" pitchFamily="34" charset="0"/>
              </a:rPr>
              <a:t>Substance Abuse Treatment Program $1,450,500</a:t>
            </a:r>
          </a:p>
        </p:txBody>
      </p:sp>
      <p:sp>
        <p:nvSpPr>
          <p:cNvPr id="25" name="Rectangle 24"/>
          <p:cNvSpPr/>
          <p:nvPr/>
        </p:nvSpPr>
        <p:spPr>
          <a:xfrm>
            <a:off x="9483835" y="3265199"/>
            <a:ext cx="1051263" cy="830997"/>
          </a:xfrm>
          <a:prstGeom prst="rect">
            <a:avLst/>
          </a:prstGeom>
        </p:spPr>
        <p:txBody>
          <a:bodyPr wrap="square">
            <a:spAutoFit/>
          </a:bodyPr>
          <a:lstStyle/>
          <a:p>
            <a:pPr lvl="0" algn="ctr"/>
            <a:r>
              <a:rPr lang="en-US" sz="1200" b="1" cap="small" dirty="0">
                <a:solidFill>
                  <a:srgbClr val="002060"/>
                </a:solidFill>
                <a:latin typeface="Calibri" panose="020F0502020204030204" pitchFamily="34" charset="0"/>
              </a:rPr>
              <a:t>Total FY22 Tobacco Funds $25,604,700</a:t>
            </a:r>
          </a:p>
        </p:txBody>
      </p:sp>
      <p:sp>
        <p:nvSpPr>
          <p:cNvPr id="3" name="Oval 2"/>
          <p:cNvSpPr/>
          <p:nvPr/>
        </p:nvSpPr>
        <p:spPr>
          <a:xfrm>
            <a:off x="1931271" y="2198917"/>
            <a:ext cx="2047846" cy="122462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24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850"/>
            <a:ext cx="12192000" cy="1130273"/>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80186" y="279676"/>
            <a:ext cx="11820374" cy="646331"/>
          </a:xfrm>
          <a:prstGeom prst="rect">
            <a:avLst/>
          </a:prstGeom>
        </p:spPr>
        <p:txBody>
          <a:bodyPr wrap="square">
            <a:spAutoFit/>
          </a:bodyPr>
          <a:lstStyle/>
          <a:p>
            <a:pPr algn="ctr"/>
            <a:r>
              <a:rPr lang="en-US" sz="3600" dirty="0">
                <a:solidFill>
                  <a:schemeClr val="bg1"/>
                </a:solidFill>
                <a:latin typeface="Arial" panose="020B0604020202020204" pitchFamily="34" charset="0"/>
                <a:cs typeface="Arial" panose="020B0604020202020204" pitchFamily="34" charset="0"/>
              </a:rPr>
              <a:t>Kentucky’s Long History of Leading the Way</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228" b="35190"/>
          <a:stretch/>
        </p:blipFill>
        <p:spPr>
          <a:xfrm>
            <a:off x="807753" y="1714593"/>
            <a:ext cx="10593801" cy="3813280"/>
          </a:xfrm>
          <a:prstGeom prst="rect">
            <a:avLst/>
          </a:prstGeom>
        </p:spPr>
      </p:pic>
      <p:pic>
        <p:nvPicPr>
          <p:cNvPr id="9" name="Picture 8"/>
          <p:cNvPicPr>
            <a:picLocks noChangeAspect="1"/>
          </p:cNvPicPr>
          <p:nvPr/>
        </p:nvPicPr>
        <p:blipFill>
          <a:blip r:embed="rId4"/>
          <a:stretch>
            <a:fillRect/>
          </a:stretch>
        </p:blipFill>
        <p:spPr>
          <a:xfrm>
            <a:off x="10572964" y="4700341"/>
            <a:ext cx="1657180" cy="1655064"/>
          </a:xfrm>
          <a:prstGeom prst="rect">
            <a:avLst/>
          </a:prstGeom>
        </p:spPr>
      </p:pic>
    </p:spTree>
    <p:extLst>
      <p:ext uri="{BB962C8B-B14F-4D97-AF65-F5344CB8AC3E}">
        <p14:creationId xmlns:p14="http://schemas.microsoft.com/office/powerpoint/2010/main" val="10871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12192000" cy="1130273"/>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271410"/>
            <a:ext cx="12192000" cy="523220"/>
          </a:xfrm>
          <a:prstGeom prst="rect">
            <a:avLst/>
          </a:prstGeom>
        </p:spPr>
        <p:txBody>
          <a:bodyPr wrap="square">
            <a:spAutoFit/>
          </a:bodyPr>
          <a:lstStyle/>
          <a:p>
            <a:pPr algn="ctr"/>
            <a:r>
              <a:rPr lang="en-US" sz="2800" dirty="0">
                <a:solidFill>
                  <a:schemeClr val="bg1"/>
                </a:solidFill>
                <a:latin typeface="Arial" panose="020B0604020202020204" pitchFamily="34" charset="0"/>
                <a:cs typeface="Arial" panose="020B0604020202020204" pitchFamily="34" charset="0"/>
              </a:rPr>
              <a:t>Original Goals of the Kentucky Governor’s Office of Early Childhood </a:t>
            </a:r>
          </a:p>
        </p:txBody>
      </p:sp>
      <p:pic>
        <p:nvPicPr>
          <p:cNvPr id="9" name="Picture 8"/>
          <p:cNvPicPr>
            <a:picLocks noChangeAspect="1"/>
          </p:cNvPicPr>
          <p:nvPr/>
        </p:nvPicPr>
        <p:blipFill>
          <a:blip r:embed="rId4"/>
          <a:stretch>
            <a:fillRect/>
          </a:stretch>
        </p:blipFill>
        <p:spPr>
          <a:xfrm>
            <a:off x="10451044" y="4895500"/>
            <a:ext cx="1547916" cy="1545940"/>
          </a:xfrm>
          <a:prstGeom prst="rect">
            <a:avLst/>
          </a:prstGeom>
        </p:spPr>
      </p:pic>
      <p:sp>
        <p:nvSpPr>
          <p:cNvPr id="3" name="Rectangle 2"/>
          <p:cNvSpPr/>
          <p:nvPr/>
        </p:nvSpPr>
        <p:spPr>
          <a:xfrm>
            <a:off x="4439920" y="1428236"/>
            <a:ext cx="6895594" cy="2862322"/>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Promote Greater Collaboration</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Emphasize Quality and Continuous Improvement</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Ensure More Children Enter Kindergarten Prepared </a:t>
            </a:r>
          </a:p>
          <a:p>
            <a:pPr algn="ctr"/>
            <a:endParaRPr lang="en-US"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088" y="1481328"/>
            <a:ext cx="3493008" cy="350282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722207091"/>
              </p:ext>
            </p:extLst>
          </p:nvPr>
        </p:nvGraphicFramePr>
        <p:xfrm>
          <a:off x="0" y="6319521"/>
          <a:ext cx="12192000" cy="538480"/>
        </p:xfrm>
        <a:graphic>
          <a:graphicData uri="http://schemas.openxmlformats.org/presentationml/2006/ole">
            <mc:AlternateContent xmlns:mc="http://schemas.openxmlformats.org/markup-compatibility/2006">
              <mc:Choice xmlns:v="urn:schemas-microsoft-com:vml" Requires="v">
                <p:oleObj spid="_x0000_s1069" name="Worksheet" r:id="rId6" imgW="9763085" imgH="390628" progId="Excel.Sheet.12">
                  <p:embed/>
                </p:oleObj>
              </mc:Choice>
              <mc:Fallback>
                <p:oleObj name="Worksheet" r:id="rId6" imgW="9763085" imgH="390628" progId="Excel.Sheet.12">
                  <p:embed/>
                  <p:pic>
                    <p:nvPicPr>
                      <p:cNvPr id="0" name=""/>
                      <p:cNvPicPr/>
                      <p:nvPr/>
                    </p:nvPicPr>
                    <p:blipFill>
                      <a:blip r:embed="rId7"/>
                      <a:stretch>
                        <a:fillRect/>
                      </a:stretch>
                    </p:blipFill>
                    <p:spPr>
                      <a:xfrm>
                        <a:off x="0" y="6319521"/>
                        <a:ext cx="12192000" cy="538480"/>
                      </a:xfrm>
                      <a:prstGeom prst="rect">
                        <a:avLst/>
                      </a:prstGeom>
                    </p:spPr>
                  </p:pic>
                </p:oleObj>
              </mc:Fallback>
            </mc:AlternateContent>
          </a:graphicData>
        </a:graphic>
      </p:graphicFrame>
    </p:spTree>
    <p:extLst>
      <p:ext uri="{BB962C8B-B14F-4D97-AF65-F5344CB8AC3E}">
        <p14:creationId xmlns:p14="http://schemas.microsoft.com/office/powerpoint/2010/main" val="306403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129004"/>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540759"/>
            <a:ext cx="12192000" cy="317241"/>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522097"/>
            <a:ext cx="12192000" cy="102638"/>
          </a:xfrm>
          <a:prstGeom prst="rect">
            <a:avLst/>
          </a:prstGeom>
          <a:solidFill>
            <a:srgbClr val="62A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180" y="253588"/>
            <a:ext cx="9940212" cy="646331"/>
          </a:xfrm>
          <a:prstGeom prst="rect">
            <a:avLst/>
          </a:prstGeom>
        </p:spPr>
        <p:txBody>
          <a:bodyPr wrap="square">
            <a:spAutoFit/>
          </a:bodyPr>
          <a:lstStyle/>
          <a:p>
            <a:pPr lvl="0" defTabSz="457200"/>
            <a:r>
              <a:rPr lang="en-US" sz="3600" b="1" dirty="0">
                <a:solidFill>
                  <a:prstClr val="white"/>
                </a:solidFill>
                <a:latin typeface="Arial" panose="020B0604020202020204" pitchFamily="34" charset="0"/>
                <a:cs typeface="Arial" panose="020B0604020202020204" pitchFamily="34" charset="0"/>
              </a:rPr>
              <a:t>Innovation to Stay Competitive </a:t>
            </a:r>
          </a:p>
        </p:txBody>
      </p:sp>
      <p:pic>
        <p:nvPicPr>
          <p:cNvPr id="9" name="Picture 8"/>
          <p:cNvPicPr>
            <a:picLocks noChangeAspect="1"/>
          </p:cNvPicPr>
          <p:nvPr/>
        </p:nvPicPr>
        <p:blipFill rotWithShape="1">
          <a:blip r:embed="rId3"/>
          <a:srcRect r="14379" b="7500"/>
          <a:stretch/>
        </p:blipFill>
        <p:spPr>
          <a:xfrm>
            <a:off x="10990422" y="5299784"/>
            <a:ext cx="1080969" cy="1166327"/>
          </a:xfrm>
          <a:prstGeom prst="rect">
            <a:avLst/>
          </a:prstGeom>
        </p:spPr>
      </p:pic>
      <p:pic>
        <p:nvPicPr>
          <p:cNvPr id="3" name="Picture 2" descr="A close-up of a cell phone&#10;&#10;Description automatically generated with medium confidence">
            <a:extLst>
              <a:ext uri="{FF2B5EF4-FFF2-40B4-BE49-F238E27FC236}">
                <a16:creationId xmlns:a16="http://schemas.microsoft.com/office/drawing/2014/main" id="{01E4D1D4-E857-435D-A6B0-360616A456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69" y="1184990"/>
            <a:ext cx="3139440" cy="2354580"/>
          </a:xfrm>
          <a:prstGeom prst="rect">
            <a:avLst/>
          </a:prstGeom>
        </p:spPr>
      </p:pic>
      <p:pic>
        <p:nvPicPr>
          <p:cNvPr id="13" name="Picture 12" descr="A picture containing person, person, outdoor, female&#10;&#10;Description automatically generated">
            <a:extLst>
              <a:ext uri="{FF2B5EF4-FFF2-40B4-BE49-F238E27FC236}">
                <a16:creationId xmlns:a16="http://schemas.microsoft.com/office/drawing/2014/main" id="{DB625F6D-0600-48B0-B4C0-FA6F66C17E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5271" y="1181254"/>
            <a:ext cx="3170715" cy="2114867"/>
          </a:xfrm>
          <a:prstGeom prst="rect">
            <a:avLst/>
          </a:prstGeom>
        </p:spPr>
      </p:pic>
      <p:pic>
        <p:nvPicPr>
          <p:cNvPr id="15" name="Picture 14" descr="A close up of a keyboard&#10;&#10;Description automatically generated with medium confidence">
            <a:extLst>
              <a:ext uri="{FF2B5EF4-FFF2-40B4-BE49-F238E27FC236}">
                <a16:creationId xmlns:a16="http://schemas.microsoft.com/office/drawing/2014/main" id="{AB3C2D80-A66B-4979-A1A1-784C60048A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1074" y="1196650"/>
            <a:ext cx="3149311" cy="2114866"/>
          </a:xfrm>
          <a:prstGeom prst="rect">
            <a:avLst/>
          </a:prstGeom>
        </p:spPr>
      </p:pic>
      <p:pic>
        <p:nvPicPr>
          <p:cNvPr id="17" name="Picture 16" descr="A stack of colorful plates&#10;&#10;Description automatically generated with low confidence">
            <a:extLst>
              <a:ext uri="{FF2B5EF4-FFF2-40B4-BE49-F238E27FC236}">
                <a16:creationId xmlns:a16="http://schemas.microsoft.com/office/drawing/2014/main" id="{982FA947-6862-48E0-A2EE-7594CD1FD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8241" y="4125895"/>
            <a:ext cx="2976880" cy="2114867"/>
          </a:xfrm>
          <a:prstGeom prst="rect">
            <a:avLst/>
          </a:prstGeom>
        </p:spPr>
      </p:pic>
      <p:pic>
        <p:nvPicPr>
          <p:cNvPr id="19" name="Picture 18" descr="A high angle view of people shopping&#10;&#10;Description automatically generated with low confidence">
            <a:extLst>
              <a:ext uri="{FF2B5EF4-FFF2-40B4-BE49-F238E27FC236}">
                <a16:creationId xmlns:a16="http://schemas.microsoft.com/office/drawing/2014/main" id="{A1FA27BC-A73C-497E-8AB2-85AFB7B6E3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8912" y="3724121"/>
            <a:ext cx="3143486" cy="2354580"/>
          </a:xfrm>
          <a:prstGeom prst="rect">
            <a:avLst/>
          </a:prstGeom>
        </p:spPr>
      </p:pic>
    </p:spTree>
    <p:extLst>
      <p:ext uri="{BB962C8B-B14F-4D97-AF65-F5344CB8AC3E}">
        <p14:creationId xmlns:p14="http://schemas.microsoft.com/office/powerpoint/2010/main" val="12398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29004"/>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540759"/>
            <a:ext cx="12192000" cy="317241"/>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522097"/>
            <a:ext cx="12192000" cy="102638"/>
          </a:xfrm>
          <a:prstGeom prst="rect">
            <a:avLst/>
          </a:prstGeom>
          <a:solidFill>
            <a:srgbClr val="62A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8995" y="3782712"/>
            <a:ext cx="10621346" cy="707886"/>
          </a:xfrm>
          <a:prstGeom prst="rect">
            <a:avLst/>
          </a:prstGeom>
        </p:spPr>
        <p:txBody>
          <a:bodyPr wrap="square">
            <a:spAutoFit/>
          </a:bodyPr>
          <a:lstStyle/>
          <a:p>
            <a:pPr algn="ctr"/>
            <a:r>
              <a:rPr lang="en-US" sz="4000" b="1" spc="-50" dirty="0">
                <a:solidFill>
                  <a:schemeClr val="tx1">
                    <a:lumMod val="85000"/>
                    <a:lumOff val="15000"/>
                  </a:schemeClr>
                </a:solidFill>
                <a:latin typeface="Arial" panose="020B0604020202020204" pitchFamily="34" charset="0"/>
                <a:cs typeface="Arial" panose="020B0604020202020204" pitchFamily="34" charset="0"/>
              </a:rPr>
              <a:t>The Best Place to Start and Raise a Family</a:t>
            </a:r>
            <a:endParaRPr lang="en-US" sz="4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5BBAC54-D729-4074-89CC-B0768E086063}"/>
              </a:ext>
            </a:extLst>
          </p:cNvPr>
          <p:cNvPicPr>
            <a:picLocks noChangeAspect="1"/>
          </p:cNvPicPr>
          <p:nvPr/>
        </p:nvPicPr>
        <p:blipFill>
          <a:blip r:embed="rId3"/>
          <a:stretch>
            <a:fillRect/>
          </a:stretch>
        </p:blipFill>
        <p:spPr>
          <a:xfrm>
            <a:off x="4833272" y="1239927"/>
            <a:ext cx="2512792" cy="2506511"/>
          </a:xfrm>
          <a:prstGeom prst="rect">
            <a:avLst/>
          </a:prstGeom>
        </p:spPr>
      </p:pic>
      <p:pic>
        <p:nvPicPr>
          <p:cNvPr id="7" name="Picture 6"/>
          <p:cNvPicPr>
            <a:picLocks noChangeAspect="1"/>
          </p:cNvPicPr>
          <p:nvPr/>
        </p:nvPicPr>
        <p:blipFill rotWithShape="1">
          <a:blip r:embed="rId3"/>
          <a:srcRect r="14379" b="7500"/>
          <a:stretch/>
        </p:blipFill>
        <p:spPr>
          <a:xfrm>
            <a:off x="10990422" y="5299784"/>
            <a:ext cx="1080969" cy="1166327"/>
          </a:xfrm>
          <a:prstGeom prst="rect">
            <a:avLst/>
          </a:prstGeom>
        </p:spPr>
      </p:pic>
    </p:spTree>
    <p:extLst>
      <p:ext uri="{BB962C8B-B14F-4D97-AF65-F5344CB8AC3E}">
        <p14:creationId xmlns:p14="http://schemas.microsoft.com/office/powerpoint/2010/main" val="414284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29004"/>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540759"/>
            <a:ext cx="12192000" cy="317241"/>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522097"/>
            <a:ext cx="12192000" cy="102638"/>
          </a:xfrm>
          <a:prstGeom prst="rect">
            <a:avLst/>
          </a:prstGeom>
          <a:solidFill>
            <a:srgbClr val="62A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r="14379" b="7500"/>
          <a:stretch/>
        </p:blipFill>
        <p:spPr>
          <a:xfrm>
            <a:off x="10990422" y="5299784"/>
            <a:ext cx="1080969" cy="1166327"/>
          </a:xfrm>
          <a:prstGeom prst="rect">
            <a:avLst/>
          </a:prstGeom>
        </p:spPr>
      </p:pic>
      <p:sp>
        <p:nvSpPr>
          <p:cNvPr id="8" name="Rectangle 7"/>
          <p:cNvSpPr/>
          <p:nvPr/>
        </p:nvSpPr>
        <p:spPr>
          <a:xfrm>
            <a:off x="146179" y="253588"/>
            <a:ext cx="11601061" cy="646331"/>
          </a:xfrm>
          <a:prstGeom prst="rect">
            <a:avLst/>
          </a:prstGeom>
        </p:spPr>
        <p:txBody>
          <a:bodyPr wrap="square">
            <a:spAutoFit/>
          </a:bodyPr>
          <a:lstStyle/>
          <a:p>
            <a:pPr lvl="0" defTabSz="457200"/>
            <a:r>
              <a:rPr lang="en-US" sz="3600" b="1" dirty="0">
                <a:solidFill>
                  <a:prstClr val="white"/>
                </a:solidFill>
                <a:latin typeface="Arial" panose="020B0604020202020204" pitchFamily="34" charset="0"/>
                <a:cs typeface="Arial" panose="020B0604020202020204" pitchFamily="34" charset="0"/>
              </a:rPr>
              <a:t>Kentucky’s Outcomes for Young Children</a:t>
            </a:r>
          </a:p>
        </p:txBody>
      </p:sp>
      <p:sp>
        <p:nvSpPr>
          <p:cNvPr id="9" name="Rectangle 8"/>
          <p:cNvSpPr/>
          <p:nvPr/>
        </p:nvSpPr>
        <p:spPr>
          <a:xfrm>
            <a:off x="416766" y="1255233"/>
            <a:ext cx="11526418" cy="830997"/>
          </a:xfrm>
          <a:prstGeom prst="rect">
            <a:avLst/>
          </a:prstGeom>
        </p:spPr>
        <p:txBody>
          <a:bodyPr wrap="square">
            <a:spAutoFit/>
          </a:bodyPr>
          <a:lstStyle/>
          <a:p>
            <a:r>
              <a:rPr lang="en-US" sz="2400" b="1" dirty="0">
                <a:solidFill>
                  <a:srgbClr val="2A3386"/>
                </a:solidFill>
                <a:latin typeface="Arial" panose="020B0604020202020204" pitchFamily="34" charset="0"/>
                <a:cs typeface="Arial" panose="020B0604020202020204" pitchFamily="34" charset="0"/>
              </a:rPr>
              <a:t>We</a:t>
            </a:r>
            <a:r>
              <a:rPr lang="en-US" sz="2400" b="1" baseline="0" dirty="0">
                <a:solidFill>
                  <a:srgbClr val="2A3386"/>
                </a:solidFill>
                <a:latin typeface="Arial" panose="020B0604020202020204" pitchFamily="34" charset="0"/>
                <a:cs typeface="Arial" panose="020B0604020202020204" pitchFamily="34" charset="0"/>
              </a:rPr>
              <a:t> have s</a:t>
            </a:r>
            <a:r>
              <a:rPr lang="en-US" sz="2400" b="1" dirty="0">
                <a:solidFill>
                  <a:srgbClr val="2A3386"/>
                </a:solidFill>
                <a:latin typeface="Arial" panose="020B0604020202020204" pitchFamily="34" charset="0"/>
                <a:cs typeface="Arial" panose="020B0604020202020204" pitchFamily="34" charset="0"/>
              </a:rPr>
              <a:t>ignificant improvements and opportunities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 make in ensuring equitable access</a:t>
            </a:r>
            <a:r>
              <a:rPr lang="en-US" sz="2400" baseline="0" dirty="0">
                <a:latin typeface="Arial" panose="020B0604020202020204" pitchFamily="34" charset="0"/>
                <a:cs typeface="Arial" panose="020B0604020202020204" pitchFamily="34" charset="0"/>
              </a:rPr>
              <a:t> and opportunities for our children in the first 5 years of their lives.</a:t>
            </a:r>
            <a:endParaRPr lang="en-US" sz="2400" dirty="0">
              <a:latin typeface="Arial" panose="020B0604020202020204" pitchFamily="34" charset="0"/>
              <a:cs typeface="Arial" panose="020B0604020202020204" pitchFamily="34" charset="0"/>
            </a:endParaRPr>
          </a:p>
        </p:txBody>
      </p:sp>
      <p:sp>
        <p:nvSpPr>
          <p:cNvPr id="10" name="Rectangle 9"/>
          <p:cNvSpPr/>
          <p:nvPr/>
        </p:nvSpPr>
        <p:spPr>
          <a:xfrm>
            <a:off x="540446" y="2142216"/>
            <a:ext cx="11402738" cy="1692771"/>
          </a:xfrm>
          <a:prstGeom prst="rect">
            <a:avLst/>
          </a:prstGeom>
        </p:spPr>
        <p:txBody>
          <a:bodyPr wrap="square">
            <a:spAutoFit/>
          </a:bodyPr>
          <a:lstStyle/>
          <a:p>
            <a:pPr lvl="0"/>
            <a:r>
              <a:rPr lang="en-US" b="1" dirty="0">
                <a:solidFill>
                  <a:srgbClr val="2A3386"/>
                </a:solidFill>
                <a:latin typeface="Arial" panose="020B0604020202020204" pitchFamily="34" charset="0"/>
                <a:cs typeface="Arial" panose="020B0604020202020204" pitchFamily="34" charset="0"/>
              </a:rPr>
              <a:t>Infant Mortality</a:t>
            </a:r>
            <a:br>
              <a:rPr lang="en-US" b="1" dirty="0">
                <a:solidFill>
                  <a:srgbClr val="2A3386"/>
                </a:solidFill>
                <a:latin typeface="Arial" panose="020B0604020202020204" pitchFamily="34" charset="0"/>
                <a:cs typeface="Arial" panose="020B0604020202020204" pitchFamily="34" charset="0"/>
              </a:rPr>
            </a:br>
            <a:endParaRPr lang="en-US" sz="600" b="1" dirty="0">
              <a:solidFill>
                <a:srgbClr val="2A3386"/>
              </a:solidFill>
              <a:latin typeface="Arial" panose="020B0604020202020204" pitchFamily="34" charset="0"/>
              <a:cs typeface="Arial" panose="020B0604020202020204" pitchFamily="34" charset="0"/>
            </a:endParaRPr>
          </a:p>
          <a:p>
            <a:pPr lvl="0"/>
            <a:r>
              <a:rPr lang="en-US" sz="1600" b="1" dirty="0">
                <a:solidFill>
                  <a:prstClr val="black"/>
                </a:solidFill>
                <a:latin typeface="Arial" panose="020B0604020202020204" pitchFamily="34" charset="0"/>
                <a:cs typeface="Arial" panose="020B0604020202020204" pitchFamily="34" charset="0"/>
              </a:rPr>
              <a:t>According to Zero to Three’s State of Babies 2020 report, Kentucky’s infant mortality rate was 6.5 </a:t>
            </a:r>
            <a:r>
              <a:rPr lang="en-US" sz="1600" dirty="0">
                <a:solidFill>
                  <a:prstClr val="black"/>
                </a:solidFill>
                <a:latin typeface="Arial" panose="020B0604020202020204" pitchFamily="34" charset="0"/>
                <a:cs typeface="Arial" panose="020B0604020202020204" pitchFamily="34" charset="0"/>
              </a:rPr>
              <a:t>.  While this represents a decline from the 2019 rate of 6.7, </a:t>
            </a:r>
            <a:r>
              <a:rPr lang="en-US" sz="1600" b="1" dirty="0">
                <a:solidFill>
                  <a:prstClr val="black"/>
                </a:solidFill>
                <a:latin typeface="Arial" panose="020B0604020202020204" pitchFamily="34" charset="0"/>
                <a:cs typeface="Arial" panose="020B0604020202020204" pitchFamily="34" charset="0"/>
              </a:rPr>
              <a:t>it still is higher than the national rate of 5.8.  </a:t>
            </a:r>
            <a:r>
              <a:rPr lang="en-US" sz="1600" dirty="0">
                <a:solidFill>
                  <a:prstClr val="black"/>
                </a:solidFill>
                <a:latin typeface="Arial" panose="020B0604020202020204" pitchFamily="34" charset="0"/>
                <a:cs typeface="Arial" panose="020B0604020202020204" pitchFamily="34" charset="0"/>
              </a:rPr>
              <a:t>There are disparities in infant mortality when examined by demographic group: mortality </a:t>
            </a:r>
            <a:r>
              <a:rPr lang="en-US" sz="1600" b="1" dirty="0">
                <a:solidFill>
                  <a:prstClr val="black"/>
                </a:solidFill>
                <a:latin typeface="Arial" panose="020B0604020202020204" pitchFamily="34" charset="0"/>
                <a:cs typeface="Arial" panose="020B0604020202020204" pitchFamily="34" charset="0"/>
              </a:rPr>
              <a:t>among White babies was 6.4, while mortality in African American babies was 10.4 . According to </a:t>
            </a:r>
            <a:r>
              <a:rPr lang="en-US" sz="1600" dirty="0">
                <a:solidFill>
                  <a:prstClr val="black"/>
                </a:solidFill>
                <a:latin typeface="Arial" panose="020B0604020202020204" pitchFamily="34" charset="0"/>
                <a:cs typeface="Arial" panose="020B0604020202020204" pitchFamily="34" charset="0"/>
              </a:rPr>
              <a:t>United Health Foundation’s 2020 America’s Health Rankings (AHR) Health of Women and Children (HWC) report, </a:t>
            </a:r>
            <a:r>
              <a:rPr lang="en-US" sz="1600" b="1" dirty="0">
                <a:solidFill>
                  <a:prstClr val="black"/>
                </a:solidFill>
                <a:latin typeface="Arial" panose="020B0604020202020204" pitchFamily="34" charset="0"/>
                <a:cs typeface="Arial" panose="020B0604020202020204" pitchFamily="34" charset="0"/>
              </a:rPr>
              <a:t>Kentucky ranked 37th in the nation on infant mortality.</a:t>
            </a:r>
            <a:r>
              <a:rPr lang="en-US" sz="1600" dirty="0">
                <a:solidFill>
                  <a:prstClr val="black"/>
                </a:solidFill>
                <a:latin typeface="Arial" panose="020B0604020202020204" pitchFamily="34" charset="0"/>
                <a:cs typeface="Arial" panose="020B0604020202020204" pitchFamily="34" charset="0"/>
              </a:rPr>
              <a:t> </a:t>
            </a:r>
          </a:p>
        </p:txBody>
      </p:sp>
      <p:sp>
        <p:nvSpPr>
          <p:cNvPr id="11" name="Rectangle 10"/>
          <p:cNvSpPr/>
          <p:nvPr/>
        </p:nvSpPr>
        <p:spPr>
          <a:xfrm>
            <a:off x="540446" y="5195513"/>
            <a:ext cx="10235584" cy="707886"/>
          </a:xfrm>
          <a:prstGeom prst="rect">
            <a:avLst/>
          </a:prstGeom>
        </p:spPr>
        <p:txBody>
          <a:bodyPr wrap="square">
            <a:spAutoFit/>
          </a:bodyPr>
          <a:lstStyle/>
          <a:p>
            <a:pPr lvl="0"/>
            <a:r>
              <a:rPr lang="en-US" b="1" dirty="0">
                <a:solidFill>
                  <a:srgbClr val="2A3386"/>
                </a:solidFill>
                <a:latin typeface="Arial" panose="020B0604020202020204" pitchFamily="34" charset="0"/>
                <a:cs typeface="Arial" panose="020B0604020202020204" pitchFamily="34" charset="0"/>
              </a:rPr>
              <a:t>Overall Health of Women and Children</a:t>
            </a:r>
            <a:br>
              <a:rPr lang="en-US" b="1" dirty="0">
                <a:solidFill>
                  <a:prstClr val="black"/>
                </a:solidFill>
                <a:latin typeface="Arial" panose="020B0604020202020204" pitchFamily="34" charset="0"/>
                <a:cs typeface="Arial" panose="020B0604020202020204" pitchFamily="34" charset="0"/>
              </a:rPr>
            </a:br>
            <a:endParaRPr lang="en-US" sz="600" b="1" dirty="0">
              <a:solidFill>
                <a:prstClr val="black"/>
              </a:solidFill>
              <a:latin typeface="Arial" panose="020B0604020202020204" pitchFamily="34" charset="0"/>
              <a:cs typeface="Arial" panose="020B0604020202020204" pitchFamily="34" charset="0"/>
            </a:endParaRPr>
          </a:p>
          <a:p>
            <a:pPr lvl="0"/>
            <a:r>
              <a:rPr lang="en-US" sz="1600" dirty="0">
                <a:solidFill>
                  <a:prstClr val="black"/>
                </a:solidFill>
                <a:latin typeface="Arial" panose="020B0604020202020204" pitchFamily="34" charset="0"/>
                <a:cs typeface="Arial" panose="020B0604020202020204" pitchFamily="34" charset="0"/>
              </a:rPr>
              <a:t>The report ranked </a:t>
            </a:r>
            <a:r>
              <a:rPr lang="en-US" sz="1600" b="1" dirty="0">
                <a:solidFill>
                  <a:prstClr val="black"/>
                </a:solidFill>
                <a:latin typeface="Arial" panose="020B0604020202020204" pitchFamily="34" charset="0"/>
                <a:cs typeface="Arial" panose="020B0604020202020204" pitchFamily="34" charset="0"/>
              </a:rPr>
              <a:t>Kentucky 46th for overall health of women </a:t>
            </a:r>
            <a:r>
              <a:rPr lang="en-US" sz="1600" dirty="0">
                <a:solidFill>
                  <a:prstClr val="black"/>
                </a:solidFill>
                <a:latin typeface="Arial" panose="020B0604020202020204" pitchFamily="34" charset="0"/>
                <a:cs typeface="Arial" panose="020B0604020202020204" pitchFamily="34" charset="0"/>
              </a:rPr>
              <a:t>and </a:t>
            </a:r>
            <a:r>
              <a:rPr lang="en-US" sz="1600" b="1" dirty="0">
                <a:solidFill>
                  <a:prstClr val="black"/>
                </a:solidFill>
                <a:latin typeface="Arial" panose="020B0604020202020204" pitchFamily="34" charset="0"/>
                <a:cs typeface="Arial" panose="020B0604020202020204" pitchFamily="34" charset="0"/>
              </a:rPr>
              <a:t>41st for overall health of children</a:t>
            </a:r>
            <a:r>
              <a:rPr lang="en-US" sz="1600" dirty="0">
                <a:solidFill>
                  <a:prstClr val="black"/>
                </a:solidFill>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3" name="Rectangle 12"/>
          <p:cNvSpPr/>
          <p:nvPr/>
        </p:nvSpPr>
        <p:spPr>
          <a:xfrm>
            <a:off x="540446" y="3873989"/>
            <a:ext cx="11402738" cy="1200329"/>
          </a:xfrm>
          <a:prstGeom prst="rect">
            <a:avLst/>
          </a:prstGeom>
        </p:spPr>
        <p:txBody>
          <a:bodyPr wrap="square">
            <a:spAutoFit/>
          </a:bodyPr>
          <a:lstStyle/>
          <a:p>
            <a:pPr lvl="0"/>
            <a:r>
              <a:rPr lang="en-US" b="1" dirty="0">
                <a:solidFill>
                  <a:srgbClr val="2A3386"/>
                </a:solidFill>
                <a:latin typeface="Arial" panose="020B0604020202020204" pitchFamily="34" charset="0"/>
                <a:cs typeface="Arial" panose="020B0604020202020204" pitchFamily="34" charset="0"/>
              </a:rPr>
              <a:t>Late or No Pre-Natal Care</a:t>
            </a:r>
            <a:br>
              <a:rPr lang="en-US" sz="1200" b="1" dirty="0">
                <a:solidFill>
                  <a:prstClr val="black"/>
                </a:solidFill>
                <a:latin typeface="Arial" panose="020B0604020202020204" pitchFamily="34" charset="0"/>
                <a:cs typeface="Arial" panose="020B0604020202020204" pitchFamily="34" charset="0"/>
              </a:rPr>
            </a:br>
            <a:endParaRPr lang="en-US" sz="600" b="1" dirty="0">
              <a:solidFill>
                <a:prstClr val="black"/>
              </a:solidFill>
              <a:latin typeface="Arial" panose="020B0604020202020204" pitchFamily="34" charset="0"/>
              <a:cs typeface="Arial" panose="020B0604020202020204" pitchFamily="34" charset="0"/>
            </a:endParaRPr>
          </a:p>
          <a:p>
            <a:pPr lvl="0"/>
            <a:r>
              <a:rPr lang="en-US" sz="1600" dirty="0">
                <a:solidFill>
                  <a:prstClr val="black"/>
                </a:solidFill>
                <a:latin typeface="Arial" panose="020B0604020202020204" pitchFamily="34" charset="0"/>
                <a:cs typeface="Arial" panose="020B0604020202020204" pitchFamily="34" charset="0"/>
              </a:rPr>
              <a:t>State of Babies 2020 report indicated that </a:t>
            </a:r>
            <a:r>
              <a:rPr lang="en-US" sz="1600" b="1" dirty="0">
                <a:solidFill>
                  <a:prstClr val="black"/>
                </a:solidFill>
                <a:latin typeface="Arial" panose="020B0604020202020204" pitchFamily="34" charset="0"/>
                <a:cs typeface="Arial" panose="020B0604020202020204" pitchFamily="34" charset="0"/>
              </a:rPr>
              <a:t>5.7% of pregnant women received late or no prenatal care, </a:t>
            </a:r>
            <a:r>
              <a:rPr lang="en-US" sz="1600" dirty="0">
                <a:solidFill>
                  <a:prstClr val="black"/>
                </a:solidFill>
                <a:latin typeface="Arial" panose="020B0604020202020204" pitchFamily="34" charset="0"/>
                <a:cs typeface="Arial" panose="020B0604020202020204" pitchFamily="34" charset="0"/>
              </a:rPr>
              <a:t>which was </a:t>
            </a:r>
            <a:r>
              <a:rPr lang="en-US" sz="1600" b="1" dirty="0">
                <a:solidFill>
                  <a:prstClr val="black"/>
                </a:solidFill>
                <a:latin typeface="Arial" panose="020B0604020202020204" pitchFamily="34" charset="0"/>
                <a:cs typeface="Arial" panose="020B0604020202020204" pitchFamily="34" charset="0"/>
              </a:rPr>
              <a:t>below the national average of 6.2%.  </a:t>
            </a:r>
            <a:r>
              <a:rPr lang="en-US" sz="1600" dirty="0">
                <a:solidFill>
                  <a:prstClr val="black"/>
                </a:solidFill>
                <a:latin typeface="Arial" panose="020B0604020202020204" pitchFamily="34" charset="0"/>
                <a:cs typeface="Arial" panose="020B0604020202020204" pitchFamily="34" charset="0"/>
              </a:rPr>
              <a:t>However, these overall findings again hide racial disparities in access to and use of care: </a:t>
            </a:r>
            <a:r>
              <a:rPr lang="en-US" sz="1600" b="1" dirty="0">
                <a:solidFill>
                  <a:prstClr val="black"/>
                </a:solidFill>
                <a:latin typeface="Arial" panose="020B0604020202020204" pitchFamily="34" charset="0"/>
                <a:cs typeface="Arial" panose="020B0604020202020204" pitchFamily="34" charset="0"/>
              </a:rPr>
              <a:t>5% of White women received late or no care</a:t>
            </a:r>
            <a:r>
              <a:rPr lang="en-US" sz="1600" dirty="0">
                <a:solidFill>
                  <a:prstClr val="black"/>
                </a:solidFill>
                <a:latin typeface="Arial" panose="020B0604020202020204" pitchFamily="34" charset="0"/>
                <a:cs typeface="Arial" panose="020B0604020202020204" pitchFamily="34" charset="0"/>
              </a:rPr>
              <a:t>, compared to </a:t>
            </a:r>
            <a:r>
              <a:rPr lang="en-US" sz="1600" b="1" dirty="0">
                <a:solidFill>
                  <a:prstClr val="black"/>
                </a:solidFill>
                <a:latin typeface="Arial" panose="020B0604020202020204" pitchFamily="34" charset="0"/>
                <a:cs typeface="Arial" panose="020B0604020202020204" pitchFamily="34" charset="0"/>
              </a:rPr>
              <a:t>8.3 African American women </a:t>
            </a:r>
            <a:r>
              <a:rPr lang="en-US" sz="1600" dirty="0">
                <a:solidFill>
                  <a:prstClr val="black"/>
                </a:solidFill>
                <a:latin typeface="Arial" panose="020B0604020202020204" pitchFamily="34" charset="0"/>
                <a:cs typeface="Arial" panose="020B0604020202020204" pitchFamily="34" charset="0"/>
              </a:rPr>
              <a:t>and </a:t>
            </a:r>
            <a:r>
              <a:rPr lang="en-US" sz="1600" b="1" dirty="0">
                <a:solidFill>
                  <a:prstClr val="black"/>
                </a:solidFill>
                <a:latin typeface="Arial" panose="020B0604020202020204" pitchFamily="34" charset="0"/>
                <a:cs typeface="Arial" panose="020B0604020202020204" pitchFamily="34" charset="0"/>
              </a:rPr>
              <a:t>11% of Hispanic women.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24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29004"/>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540759"/>
            <a:ext cx="12192000" cy="317241"/>
          </a:xfrm>
          <a:prstGeom prst="rect">
            <a:avLst/>
          </a:prstGeom>
          <a:solidFill>
            <a:srgbClr val="2A3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522097"/>
            <a:ext cx="12192000" cy="102638"/>
          </a:xfrm>
          <a:prstGeom prst="rect">
            <a:avLst/>
          </a:prstGeom>
          <a:solidFill>
            <a:srgbClr val="62A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r="14379" b="7500"/>
          <a:stretch/>
        </p:blipFill>
        <p:spPr>
          <a:xfrm>
            <a:off x="10990422" y="5299784"/>
            <a:ext cx="1080969" cy="1166327"/>
          </a:xfrm>
          <a:prstGeom prst="rect">
            <a:avLst/>
          </a:prstGeom>
        </p:spPr>
      </p:pic>
      <p:sp>
        <p:nvSpPr>
          <p:cNvPr id="8" name="Rectangle 7"/>
          <p:cNvSpPr/>
          <p:nvPr/>
        </p:nvSpPr>
        <p:spPr>
          <a:xfrm>
            <a:off x="146179" y="253588"/>
            <a:ext cx="11601061" cy="646331"/>
          </a:xfrm>
          <a:prstGeom prst="rect">
            <a:avLst/>
          </a:prstGeom>
        </p:spPr>
        <p:txBody>
          <a:bodyPr wrap="square">
            <a:spAutoFit/>
          </a:bodyPr>
          <a:lstStyle/>
          <a:p>
            <a:pPr lvl="0" defTabSz="457200"/>
            <a:r>
              <a:rPr lang="en-US" sz="3600" b="1" dirty="0">
                <a:solidFill>
                  <a:prstClr val="white"/>
                </a:solidFill>
                <a:latin typeface="Arial" panose="020B0604020202020204" pitchFamily="34" charset="0"/>
                <a:cs typeface="Arial" panose="020B0604020202020204" pitchFamily="34" charset="0"/>
              </a:rPr>
              <a:t>Kentucky’s Outcomes for Young Children</a:t>
            </a:r>
          </a:p>
        </p:txBody>
      </p:sp>
      <p:sp>
        <p:nvSpPr>
          <p:cNvPr id="5" name="Rectangle 4"/>
          <p:cNvSpPr/>
          <p:nvPr/>
        </p:nvSpPr>
        <p:spPr>
          <a:xfrm>
            <a:off x="369406" y="1223618"/>
            <a:ext cx="11377834" cy="1107996"/>
          </a:xfrm>
          <a:prstGeom prst="rect">
            <a:avLst/>
          </a:prstGeom>
        </p:spPr>
        <p:txBody>
          <a:bodyPr wrap="square">
            <a:spAutoFit/>
          </a:bodyPr>
          <a:lstStyle/>
          <a:p>
            <a:pPr lvl="0"/>
            <a:r>
              <a:rPr lang="en-US" b="1" dirty="0">
                <a:solidFill>
                  <a:srgbClr val="2A3386"/>
                </a:solidFill>
                <a:latin typeface="Arial" panose="020B0604020202020204" pitchFamily="34" charset="0"/>
                <a:cs typeface="Arial" panose="020B0604020202020204" pitchFamily="34" charset="0"/>
              </a:rPr>
              <a:t>Pre-Term Births</a:t>
            </a:r>
            <a:br>
              <a:rPr lang="en-US" b="1" dirty="0">
                <a:solidFill>
                  <a:prstClr val="black"/>
                </a:solidFill>
                <a:latin typeface="Arial" panose="020B0604020202020204" pitchFamily="34" charset="0"/>
                <a:cs typeface="Arial" panose="020B0604020202020204" pitchFamily="34" charset="0"/>
              </a:rPr>
            </a:br>
            <a:r>
              <a:rPr lang="en-US" sz="1600" dirty="0">
                <a:solidFill>
                  <a:prstClr val="black"/>
                </a:solidFill>
                <a:latin typeface="Arial" panose="020B0604020202020204" pitchFamily="34" charset="0"/>
                <a:cs typeface="Arial" panose="020B0604020202020204" pitchFamily="34" charset="0"/>
              </a:rPr>
              <a:t>State of Babies 2020 indicated that </a:t>
            </a:r>
            <a:r>
              <a:rPr lang="en-US" sz="1600" b="1" dirty="0">
                <a:solidFill>
                  <a:prstClr val="black"/>
                </a:solidFill>
                <a:latin typeface="Arial" panose="020B0604020202020204" pitchFamily="34" charset="0"/>
                <a:cs typeface="Arial" panose="020B0604020202020204" pitchFamily="34" charset="0"/>
              </a:rPr>
              <a:t>11.3% of births in Kentucky were pre-term </a:t>
            </a:r>
            <a:r>
              <a:rPr lang="en-US" sz="1600" dirty="0">
                <a:solidFill>
                  <a:prstClr val="black"/>
                </a:solidFill>
                <a:latin typeface="Arial" panose="020B0604020202020204" pitchFamily="34" charset="0"/>
                <a:cs typeface="Arial" panose="020B0604020202020204" pitchFamily="34" charset="0"/>
              </a:rPr>
              <a:t>(compared to 10% nationally) and there was a higher incidence in African American women </a:t>
            </a:r>
            <a:r>
              <a:rPr lang="en-US" sz="1600" b="1" dirty="0">
                <a:solidFill>
                  <a:prstClr val="black"/>
                </a:solidFill>
                <a:latin typeface="Arial" panose="020B0604020202020204" pitchFamily="34" charset="0"/>
                <a:cs typeface="Arial" panose="020B0604020202020204" pitchFamily="34" charset="0"/>
              </a:rPr>
              <a:t>(14.2%) compared to Whites (11.2%) and Hispanics (9.4%). (</a:t>
            </a:r>
            <a:r>
              <a:rPr lang="en-US" sz="1600" dirty="0">
                <a:solidFill>
                  <a:prstClr val="black"/>
                </a:solidFill>
                <a:latin typeface="Arial" panose="020B0604020202020204" pitchFamily="34" charset="0"/>
                <a:cs typeface="Arial" panose="020B0604020202020204" pitchFamily="34" charset="0"/>
              </a:rPr>
              <a:t>These and other factors may contribute to the incidence of low birthweight in Kentucky.)</a:t>
            </a:r>
          </a:p>
        </p:txBody>
      </p:sp>
      <p:sp>
        <p:nvSpPr>
          <p:cNvPr id="6" name="Rectangle 5"/>
          <p:cNvSpPr/>
          <p:nvPr/>
        </p:nvSpPr>
        <p:spPr>
          <a:xfrm>
            <a:off x="369406" y="2403702"/>
            <a:ext cx="11286300" cy="1107996"/>
          </a:xfrm>
          <a:prstGeom prst="rect">
            <a:avLst/>
          </a:prstGeom>
        </p:spPr>
        <p:txBody>
          <a:bodyPr wrap="square">
            <a:spAutoFit/>
          </a:bodyPr>
          <a:lstStyle/>
          <a:p>
            <a:pPr lvl="0"/>
            <a:r>
              <a:rPr lang="en-US" b="1" dirty="0">
                <a:solidFill>
                  <a:srgbClr val="2A3386"/>
                </a:solidFill>
                <a:latin typeface="Arial" panose="020B0604020202020204" pitchFamily="34" charset="0"/>
                <a:cs typeface="Arial" panose="020B0604020202020204" pitchFamily="34" charset="0"/>
              </a:rPr>
              <a:t>Low-Birth Weight</a:t>
            </a:r>
          </a:p>
          <a:p>
            <a:pPr lvl="0"/>
            <a:r>
              <a:rPr lang="en-US" sz="1600" dirty="0">
                <a:solidFill>
                  <a:prstClr val="black"/>
                </a:solidFill>
                <a:latin typeface="Arial" panose="020B0604020202020204" pitchFamily="34" charset="0"/>
                <a:cs typeface="Arial" panose="020B0604020202020204" pitchFamily="34" charset="0"/>
              </a:rPr>
              <a:t>State of Babies 2020 reported that </a:t>
            </a:r>
            <a:r>
              <a:rPr lang="en-US" sz="1600" b="1" dirty="0">
                <a:solidFill>
                  <a:prstClr val="black"/>
                </a:solidFill>
                <a:latin typeface="Arial" panose="020B0604020202020204" pitchFamily="34" charset="0"/>
                <a:cs typeface="Arial" panose="020B0604020202020204" pitchFamily="34" charset="0"/>
              </a:rPr>
              <a:t>8.9% of babies were born with low birth weight</a:t>
            </a:r>
            <a:r>
              <a:rPr lang="en-US" sz="1600" dirty="0">
                <a:solidFill>
                  <a:prstClr val="black"/>
                </a:solidFill>
                <a:latin typeface="Arial" panose="020B0604020202020204" pitchFamily="34" charset="0"/>
                <a:cs typeface="Arial" panose="020B0604020202020204" pitchFamily="34" charset="0"/>
              </a:rPr>
              <a:t>, compared to 8.3% nationally—but again, this overall percentage masks racial and ethnic disparities. Among Whites, 8.3% of babies were low birthweight, compared to </a:t>
            </a:r>
            <a:r>
              <a:rPr lang="en-US" sz="1600" b="1" dirty="0">
                <a:solidFill>
                  <a:prstClr val="black"/>
                </a:solidFill>
                <a:latin typeface="Arial" panose="020B0604020202020204" pitchFamily="34" charset="0"/>
                <a:cs typeface="Arial" panose="020B0604020202020204" pitchFamily="34" charset="0"/>
              </a:rPr>
              <a:t>14.5% African American and 7.2% Hispanic.</a:t>
            </a:r>
          </a:p>
        </p:txBody>
      </p:sp>
      <p:sp>
        <p:nvSpPr>
          <p:cNvPr id="12" name="Rectangle 11"/>
          <p:cNvSpPr/>
          <p:nvPr/>
        </p:nvSpPr>
        <p:spPr>
          <a:xfrm>
            <a:off x="369406" y="3601185"/>
            <a:ext cx="11286300" cy="1107996"/>
          </a:xfrm>
          <a:prstGeom prst="rect">
            <a:avLst/>
          </a:prstGeom>
        </p:spPr>
        <p:txBody>
          <a:bodyPr wrap="square">
            <a:spAutoFit/>
          </a:bodyPr>
          <a:lstStyle/>
          <a:p>
            <a:pPr lvl="0"/>
            <a:r>
              <a:rPr lang="en-US" b="1" dirty="0">
                <a:solidFill>
                  <a:srgbClr val="2A3386"/>
                </a:solidFill>
                <a:latin typeface="Arial" panose="020B0604020202020204" pitchFamily="34" charset="0"/>
                <a:cs typeface="Arial" panose="020B0604020202020204" pitchFamily="34" charset="0"/>
              </a:rPr>
              <a:t>Maltreatment Rate</a:t>
            </a:r>
          </a:p>
          <a:p>
            <a:pPr lvl="0"/>
            <a:r>
              <a:rPr lang="en-US" sz="1600" dirty="0">
                <a:solidFill>
                  <a:prstClr val="black"/>
                </a:solidFill>
                <a:latin typeface="Arial" panose="020B0604020202020204" pitchFamily="34" charset="0"/>
                <a:cs typeface="Arial" panose="020B0604020202020204" pitchFamily="34" charset="0"/>
              </a:rPr>
              <a:t>The stresses of poverty and lack of understanding of developmental milestones may affect family patterns of care . Kentucky’s infant and toddler </a:t>
            </a:r>
            <a:r>
              <a:rPr lang="en-US" sz="1600" b="1" dirty="0">
                <a:solidFill>
                  <a:prstClr val="black"/>
                </a:solidFill>
                <a:latin typeface="Arial" panose="020B0604020202020204" pitchFamily="34" charset="0"/>
                <a:cs typeface="Arial" panose="020B0604020202020204" pitchFamily="34" charset="0"/>
              </a:rPr>
              <a:t>maltreatment rate was 38.2, more than twice the national average of 15.9 </a:t>
            </a:r>
            <a:r>
              <a:rPr lang="en-US" sz="1600" dirty="0">
                <a:solidFill>
                  <a:prstClr val="black"/>
                </a:solidFill>
                <a:latin typeface="Arial" panose="020B0604020202020204" pitchFamily="34" charset="0"/>
                <a:cs typeface="Arial" panose="020B0604020202020204" pitchFamily="34" charset="0"/>
              </a:rPr>
              <a:t>(State of Babies, 2020). </a:t>
            </a:r>
            <a:endParaRPr lang="en-US" sz="2400" dirty="0">
              <a:latin typeface="Arial" panose="020B0604020202020204" pitchFamily="34" charset="0"/>
              <a:cs typeface="Arial" panose="020B0604020202020204" pitchFamily="34" charset="0"/>
            </a:endParaRPr>
          </a:p>
        </p:txBody>
      </p:sp>
      <p:sp>
        <p:nvSpPr>
          <p:cNvPr id="15" name="Rectangle 14"/>
          <p:cNvSpPr/>
          <p:nvPr/>
        </p:nvSpPr>
        <p:spPr>
          <a:xfrm>
            <a:off x="369406" y="4798668"/>
            <a:ext cx="10024188" cy="861774"/>
          </a:xfrm>
          <a:prstGeom prst="rect">
            <a:avLst/>
          </a:prstGeom>
        </p:spPr>
        <p:txBody>
          <a:bodyPr wrap="square">
            <a:spAutoFit/>
          </a:bodyPr>
          <a:lstStyle/>
          <a:p>
            <a:pPr lvl="0"/>
            <a:r>
              <a:rPr lang="en-US" b="1" dirty="0">
                <a:solidFill>
                  <a:srgbClr val="2A3386"/>
                </a:solidFill>
                <a:latin typeface="Arial" panose="020B0604020202020204" pitchFamily="34" charset="0"/>
                <a:cs typeface="Arial" panose="020B0604020202020204" pitchFamily="34" charset="0"/>
              </a:rPr>
              <a:t>Adverse Childhood Experiences</a:t>
            </a:r>
          </a:p>
          <a:p>
            <a:pPr lvl="0"/>
            <a:r>
              <a:rPr lang="en-US" sz="1600" b="1" dirty="0">
                <a:solidFill>
                  <a:prstClr val="black"/>
                </a:solidFill>
                <a:latin typeface="Arial" panose="020B0604020202020204" pitchFamily="34" charset="0"/>
                <a:cs typeface="Arial" panose="020B0604020202020204" pitchFamily="34" charset="0"/>
              </a:rPr>
              <a:t>14.6% of children had two or more adverse childhood experiences </a:t>
            </a:r>
            <a:r>
              <a:rPr lang="en-US" sz="1600" dirty="0">
                <a:solidFill>
                  <a:prstClr val="black"/>
                </a:solidFill>
                <a:latin typeface="Arial" panose="020B0604020202020204" pitchFamily="34" charset="0"/>
                <a:cs typeface="Arial" panose="020B0604020202020204" pitchFamily="34" charset="0"/>
              </a:rPr>
              <a:t>(ACES), compared to </a:t>
            </a:r>
            <a:r>
              <a:rPr lang="en-US" sz="1600" b="1" dirty="0">
                <a:solidFill>
                  <a:prstClr val="black"/>
                </a:solidFill>
                <a:latin typeface="Arial" panose="020B0604020202020204" pitchFamily="34" charset="0"/>
                <a:cs typeface="Arial" panose="020B0604020202020204" pitchFamily="34" charset="0"/>
              </a:rPr>
              <a:t>8.6% nationally </a:t>
            </a:r>
            <a:r>
              <a:rPr lang="en-US" sz="1600" dirty="0">
                <a:solidFill>
                  <a:prstClr val="black"/>
                </a:solidFill>
                <a:latin typeface="Arial" panose="020B0604020202020204" pitchFamily="34" charset="0"/>
                <a:cs typeface="Arial" panose="020B0604020202020204" pitchFamily="34" charset="0"/>
              </a:rPr>
              <a:t>(and children who are low-income have a higher likelihood of ACES; State of Babies, 2020).</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49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5" grpId="0"/>
    </p:bldLst>
  </p:timing>
</p:sld>
</file>

<file path=ppt/theme/theme1.xml><?xml version="1.0" encoding="utf-8"?>
<a:theme xmlns:a="http://schemas.openxmlformats.org/drawingml/2006/main" name="DPH Overview Slides">
  <a:themeElements>
    <a:clrScheme name="DPH Template">
      <a:dk1>
        <a:sysClr val="windowText" lastClr="000000"/>
      </a:dk1>
      <a:lt1>
        <a:sysClr val="window" lastClr="FFFFFF"/>
      </a:lt1>
      <a:dk2>
        <a:srgbClr val="002649"/>
      </a:dk2>
      <a:lt2>
        <a:srgbClr val="D8D8D8"/>
      </a:lt2>
      <a:accent1>
        <a:srgbClr val="518D7B"/>
      </a:accent1>
      <a:accent2>
        <a:srgbClr val="9F2936"/>
      </a:accent2>
      <a:accent3>
        <a:srgbClr val="DDA405"/>
      </a:accent3>
      <a:accent4>
        <a:srgbClr val="604878"/>
      </a:accent4>
      <a:accent5>
        <a:srgbClr val="005EB6"/>
      </a:accent5>
      <a:accent6>
        <a:srgbClr val="085494"/>
      </a:accent6>
      <a:hlink>
        <a:srgbClr val="C1A875"/>
      </a:hlink>
      <a:folHlink>
        <a:srgbClr val="C1A87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10726</TotalTime>
  <Words>714</Words>
  <Application>Microsoft Office PowerPoint</Application>
  <PresentationFormat>Widescreen</PresentationFormat>
  <Paragraphs>70</Paragraphs>
  <Slides>11</Slides>
  <Notes>11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Calibri Light</vt:lpstr>
      <vt:lpstr>DPH Overview Slides</vt:lpstr>
      <vt:lpstr>Office Theme</vt:lpstr>
      <vt:lpstr>Worksheet</vt:lpstr>
      <vt:lpstr>PowerPoint Presentation</vt:lpstr>
      <vt:lpstr>PowerPoint Presentation</vt:lpstr>
      <vt:lpstr>Early Childhood Distribution of  Master Tobacco Settlement Funds for FY22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Unifying the System to Create a Larger and Sustainable Impact </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Erin B (Early Childhood)</dc:creator>
  <cp:lastModifiedBy>Begin, Laura C (CHFS DCBS Commissioner’s Office)</cp:lastModifiedBy>
  <cp:revision>151</cp:revision>
  <cp:lastPrinted>2019-08-21T15:29:06Z</cp:lastPrinted>
  <dcterms:created xsi:type="dcterms:W3CDTF">2019-08-30T19:37:14Z</dcterms:created>
  <dcterms:modified xsi:type="dcterms:W3CDTF">2021-11-09T19:43:03Z</dcterms:modified>
</cp:coreProperties>
</file>