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775" r:id="rId3"/>
    <p:sldId id="769" r:id="rId4"/>
    <p:sldId id="770" r:id="rId5"/>
    <p:sldId id="771" r:id="rId6"/>
    <p:sldId id="772" r:id="rId7"/>
    <p:sldId id="727" r:id="rId8"/>
    <p:sldId id="755" r:id="rId9"/>
    <p:sldId id="773" r:id="rId10"/>
    <p:sldId id="776" r:id="rId11"/>
    <p:sldId id="762" r:id="rId12"/>
    <p:sldId id="774" r:id="rId13"/>
    <p:sldId id="761" r:id="rId14"/>
    <p:sldId id="764" r:id="rId15"/>
    <p:sldId id="763" r:id="rId16"/>
    <p:sldId id="7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2"/>
    <p:restoredTop sz="94580"/>
  </p:normalViewPr>
  <p:slideViewPr>
    <p:cSldViewPr snapToGrid="0" snapToObjects="1" showGuides="1">
      <p:cViewPr varScale="1">
        <p:scale>
          <a:sx n="107" d="100"/>
          <a:sy n="107" d="100"/>
        </p:scale>
        <p:origin x="512"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3060-9181-F044-8324-1F3A61AEE0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47FFF2-A161-4C46-8104-FDE742A81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9A57B-BFC4-4B47-88FD-6DF304C96C5A}"/>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8BA8E526-86F6-F24B-85AB-EB429F08F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32807-F8C7-2F45-AB71-101D6B199485}"/>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389310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1F70-B2B7-4E40-A9DA-1D42B64B50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D7142C-D5E1-4A42-B2A3-C972A6917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145B7-2546-FB46-BA4B-61BE0CD025F1}"/>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11F232A2-1EB9-6341-8B14-D19FA1BAF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EF73E-E523-DA44-8318-B07E999F8CF3}"/>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403714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6C4D4-ACFE-6D43-A076-3CA3EC4EF1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0D96E-5972-334D-B6EA-3B0579A2DA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BEDBC-0245-2C40-89D6-0A86D068CC0C}"/>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50F4571D-97E2-454A-B99D-85806CC4E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773A4-9819-9B4D-A6AB-C319012FF9B4}"/>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108005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A821-BBC9-BE49-9C59-36CC558E9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E418A-B02A-7E44-813E-64E7B18E5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ACDE0-E036-8A45-A4EA-32DAB4C5EE69}"/>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B2CB84C4-151B-E140-A076-DD7DFB310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6E069-541B-E540-8F20-6FDD60FCD10E}"/>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194766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0574-DE1F-C743-A742-5D1816479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F1686D-DEE4-B84A-BD05-B7FD231BE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65F23F-F2B7-7D4A-B2AC-0A655B7DC67F}"/>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682D3E13-B1C8-CA46-83F3-561D8FBB9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2B456-5695-9C42-ADA1-066C345D93CE}"/>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143067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E76E-6561-B34A-AB40-7037B5E86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12789-43B6-3848-8F4F-C870B5F0FF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C9496-DD12-CE49-AC30-73D852AA21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210AD2-DC53-7D44-8F64-F237A528E6B8}"/>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6" name="Footer Placeholder 5">
            <a:extLst>
              <a:ext uri="{FF2B5EF4-FFF2-40B4-BE49-F238E27FC236}">
                <a16:creationId xmlns:a16="http://schemas.microsoft.com/office/drawing/2014/main" id="{BDB6AAF1-9B36-2D4D-B598-556C09F05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E10A4-47B2-F743-BFFA-551794C5022C}"/>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28642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D31A-37CB-9D4C-BC5A-F57391801E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7DA495-B1BE-EB4C-93C2-F81D1684F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6C2F0-A94E-D74A-A854-8851955933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8C79BF-D179-3841-85C6-E01D7B818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F98140-FD58-3449-A224-15C748836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82C496-C8B5-3745-B105-C72FC7527C9A}"/>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8" name="Footer Placeholder 7">
            <a:extLst>
              <a:ext uri="{FF2B5EF4-FFF2-40B4-BE49-F238E27FC236}">
                <a16:creationId xmlns:a16="http://schemas.microsoft.com/office/drawing/2014/main" id="{4434CB89-065D-2B49-B4A4-FAE65505E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8A98A0-3110-C941-96A5-F9E05620AAAC}"/>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23206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7E4C-0633-2541-9BB9-D0EFDD97E1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6EF221-D8EE-5C4A-B7DF-B87CA582F720}"/>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4" name="Footer Placeholder 3">
            <a:extLst>
              <a:ext uri="{FF2B5EF4-FFF2-40B4-BE49-F238E27FC236}">
                <a16:creationId xmlns:a16="http://schemas.microsoft.com/office/drawing/2014/main" id="{97CB45C1-EF2D-664A-AF81-3CBB7B3175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2D5E9A-3ECE-CF43-9C25-41F1A8FBD255}"/>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257260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E95A-DE64-DB4B-9F57-EBEEF9FB1B28}"/>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3" name="Footer Placeholder 2">
            <a:extLst>
              <a:ext uri="{FF2B5EF4-FFF2-40B4-BE49-F238E27FC236}">
                <a16:creationId xmlns:a16="http://schemas.microsoft.com/office/drawing/2014/main" id="{5CAB9FC4-6B9D-5B4B-AEC5-22FD6E7C9D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D2792-00F4-1F4B-BAF9-52170DA92E50}"/>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412428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F9AA-A7AF-F347-868D-C90F6ACBF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09E0B8-F1AE-5147-894B-7265937A4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201824-4771-D347-9DC6-1D7DA717E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076ED-1C89-AF47-8088-E3B37F67AEF0}"/>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6" name="Footer Placeholder 5">
            <a:extLst>
              <a:ext uri="{FF2B5EF4-FFF2-40B4-BE49-F238E27FC236}">
                <a16:creationId xmlns:a16="http://schemas.microsoft.com/office/drawing/2014/main" id="{0098CBC9-EB59-9D4D-B549-CBCA05616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39CC2-9A21-C94F-B9EA-7BF874311463}"/>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339515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405D-0D33-E841-B225-38DFD4829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32101C-BCDE-3648-AA9F-24D01FDC8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0B2550-B97D-B543-B085-097C6D391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6DA08-8095-354F-A8E4-8D4E194BCA7A}"/>
              </a:ext>
            </a:extLst>
          </p:cNvPr>
          <p:cNvSpPr>
            <a:spLocks noGrp="1"/>
          </p:cNvSpPr>
          <p:nvPr>
            <p:ph type="dt" sz="half" idx="10"/>
          </p:nvPr>
        </p:nvSpPr>
        <p:spPr/>
        <p:txBody>
          <a:bodyPr/>
          <a:lstStyle/>
          <a:p>
            <a:fld id="{C45423D1-EC91-2740-9E98-118B686D606E}" type="datetimeFigureOut">
              <a:rPr lang="en-US" smtClean="0"/>
              <a:t>12/6/2021</a:t>
            </a:fld>
            <a:endParaRPr lang="en-US"/>
          </a:p>
        </p:txBody>
      </p:sp>
      <p:sp>
        <p:nvSpPr>
          <p:cNvPr id="6" name="Footer Placeholder 5">
            <a:extLst>
              <a:ext uri="{FF2B5EF4-FFF2-40B4-BE49-F238E27FC236}">
                <a16:creationId xmlns:a16="http://schemas.microsoft.com/office/drawing/2014/main" id="{DD43A785-E656-D54E-8ABC-6B9AADB2D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E201D-626D-CB4B-A825-83757BCBCCE7}"/>
              </a:ext>
            </a:extLst>
          </p:cNvPr>
          <p:cNvSpPr>
            <a:spLocks noGrp="1"/>
          </p:cNvSpPr>
          <p:nvPr>
            <p:ph type="sldNum" sz="quarter" idx="12"/>
          </p:nvPr>
        </p:nvSpPr>
        <p:spPr/>
        <p:txBody>
          <a:bodyPr/>
          <a:lstStyle/>
          <a:p>
            <a:fld id="{1008043F-0AB4-6C45-803A-00D0425F65E5}" type="slidenum">
              <a:rPr lang="en-US" smtClean="0"/>
              <a:t>‹#›</a:t>
            </a:fld>
            <a:endParaRPr lang="en-US"/>
          </a:p>
        </p:txBody>
      </p:sp>
    </p:spTree>
    <p:extLst>
      <p:ext uri="{BB962C8B-B14F-4D97-AF65-F5344CB8AC3E}">
        <p14:creationId xmlns:p14="http://schemas.microsoft.com/office/powerpoint/2010/main" val="23510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6E44C-EB81-2E48-BCD3-365740325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AC7A63-5908-C74C-B59F-836D3B3BE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45117-307F-1841-A12C-ACCDC4CF7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423D1-EC91-2740-9E98-118B686D606E}" type="datetimeFigureOut">
              <a:rPr lang="en-US" smtClean="0"/>
              <a:t>12/6/2021</a:t>
            </a:fld>
            <a:endParaRPr lang="en-US"/>
          </a:p>
        </p:txBody>
      </p:sp>
      <p:sp>
        <p:nvSpPr>
          <p:cNvPr id="5" name="Footer Placeholder 4">
            <a:extLst>
              <a:ext uri="{FF2B5EF4-FFF2-40B4-BE49-F238E27FC236}">
                <a16:creationId xmlns:a16="http://schemas.microsoft.com/office/drawing/2014/main" id="{60CC1DA4-0421-364D-BFEF-7A7770721B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06DD6C-05ED-B34B-A439-7DFA09653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8043F-0AB4-6C45-803A-00D0425F65E5}" type="slidenum">
              <a:rPr lang="en-US" smtClean="0"/>
              <a:t>‹#›</a:t>
            </a:fld>
            <a:endParaRPr lang="en-US"/>
          </a:p>
        </p:txBody>
      </p:sp>
    </p:spTree>
    <p:extLst>
      <p:ext uri="{BB962C8B-B14F-4D97-AF65-F5344CB8AC3E}">
        <p14:creationId xmlns:p14="http://schemas.microsoft.com/office/powerpoint/2010/main" val="1843043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with medium confidence">
            <a:extLst>
              <a:ext uri="{FF2B5EF4-FFF2-40B4-BE49-F238E27FC236}">
                <a16:creationId xmlns:a16="http://schemas.microsoft.com/office/drawing/2014/main" id="{6DF53F6E-83BC-A547-96E0-B313B6E042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5135" y="659558"/>
            <a:ext cx="1927034" cy="1927034"/>
          </a:xfrm>
          <a:prstGeom prst="rect">
            <a:avLst/>
          </a:prstGeom>
        </p:spPr>
      </p:pic>
      <p:pic>
        <p:nvPicPr>
          <p:cNvPr id="5" name="Picture 3" descr="UL_Secondary KSCIRC">
            <a:extLst>
              <a:ext uri="{FF2B5EF4-FFF2-40B4-BE49-F238E27FC236}">
                <a16:creationId xmlns:a16="http://schemas.microsoft.com/office/drawing/2014/main" id="{DF06E7C8-E6F1-EF4C-934F-6E66C1A076EA}"/>
              </a:ext>
            </a:extLst>
          </p:cNvPr>
          <p:cNvPicPr>
            <a:picLocks noChangeAspect="1" noChangeArrowheads="1"/>
          </p:cNvPicPr>
          <p:nvPr/>
        </p:nvPicPr>
        <p:blipFill>
          <a:blip r:embed="rId3" cstate="print"/>
          <a:srcRect/>
          <a:stretch>
            <a:fillRect/>
          </a:stretch>
        </p:blipFill>
        <p:spPr bwMode="auto">
          <a:xfrm>
            <a:off x="1590669" y="853027"/>
            <a:ext cx="3818199" cy="1440790"/>
          </a:xfrm>
          <a:prstGeom prst="rect">
            <a:avLst/>
          </a:prstGeom>
          <a:noFill/>
        </p:spPr>
      </p:pic>
      <p:sp>
        <p:nvSpPr>
          <p:cNvPr id="7" name="TextBox 6">
            <a:extLst>
              <a:ext uri="{FF2B5EF4-FFF2-40B4-BE49-F238E27FC236}">
                <a16:creationId xmlns:a16="http://schemas.microsoft.com/office/drawing/2014/main" id="{FA3C3DEA-41DC-0849-9128-71CD7331BE48}"/>
              </a:ext>
            </a:extLst>
          </p:cNvPr>
          <p:cNvSpPr txBox="1"/>
          <p:nvPr/>
        </p:nvSpPr>
        <p:spPr>
          <a:xfrm>
            <a:off x="1145871" y="2879367"/>
            <a:ext cx="9701951" cy="830997"/>
          </a:xfrm>
          <a:prstGeom prst="rect">
            <a:avLst/>
          </a:prstGeom>
          <a:noFill/>
        </p:spPr>
        <p:txBody>
          <a:bodyPr wrap="none" rtlCol="0">
            <a:spAutoFit/>
          </a:bodyPr>
          <a:lstStyle/>
          <a:p>
            <a:pPr algn="ctr"/>
            <a:r>
              <a:rPr lang="en-US" sz="2400" dirty="0"/>
              <a:t>Joint Report to “Tobacco Settlement Agreement Fund Oversight Committee”</a:t>
            </a:r>
          </a:p>
          <a:p>
            <a:pPr algn="ctr"/>
            <a:r>
              <a:rPr lang="en-US" sz="2400" dirty="0"/>
              <a:t>December 9, 2021</a:t>
            </a:r>
          </a:p>
        </p:txBody>
      </p:sp>
      <p:sp>
        <p:nvSpPr>
          <p:cNvPr id="8" name="TextBox 7">
            <a:extLst>
              <a:ext uri="{FF2B5EF4-FFF2-40B4-BE49-F238E27FC236}">
                <a16:creationId xmlns:a16="http://schemas.microsoft.com/office/drawing/2014/main" id="{A53DFF6A-8F51-864B-BB03-664FC74A98D9}"/>
              </a:ext>
            </a:extLst>
          </p:cNvPr>
          <p:cNvSpPr txBox="1"/>
          <p:nvPr/>
        </p:nvSpPr>
        <p:spPr>
          <a:xfrm>
            <a:off x="663081" y="3861219"/>
            <a:ext cx="5278689" cy="2246769"/>
          </a:xfrm>
          <a:prstGeom prst="rect">
            <a:avLst/>
          </a:prstGeom>
          <a:noFill/>
        </p:spPr>
        <p:txBody>
          <a:bodyPr wrap="none" rtlCol="0">
            <a:spAutoFit/>
          </a:bodyPr>
          <a:lstStyle/>
          <a:p>
            <a:pPr algn="ctr"/>
            <a:r>
              <a:rPr lang="en-US" sz="2000" dirty="0"/>
              <a:t>Scott R. Whittemore, PhD</a:t>
            </a:r>
          </a:p>
          <a:p>
            <a:pPr algn="ctr"/>
            <a:r>
              <a:rPr lang="en-US" sz="2000" dirty="0"/>
              <a:t>Henry D and Marianna Garretson Endowed Chair</a:t>
            </a:r>
          </a:p>
          <a:p>
            <a:pPr algn="ctr"/>
            <a:r>
              <a:rPr lang="en-US" sz="2000" dirty="0"/>
              <a:t>Professor and Vice Chair for Research</a:t>
            </a:r>
          </a:p>
          <a:p>
            <a:pPr algn="ctr"/>
            <a:r>
              <a:rPr lang="en-US" sz="2000" dirty="0"/>
              <a:t>Department of Neurological Surgery</a:t>
            </a:r>
          </a:p>
          <a:p>
            <a:pPr algn="ctr"/>
            <a:r>
              <a:rPr lang="en-US" sz="2000" dirty="0"/>
              <a:t>Distinguished University Scholar</a:t>
            </a:r>
          </a:p>
          <a:p>
            <a:pPr algn="ctr"/>
            <a:r>
              <a:rPr lang="en-US" sz="2000" dirty="0"/>
              <a:t>Director, KSCIRC</a:t>
            </a:r>
          </a:p>
          <a:p>
            <a:pPr algn="ctr"/>
            <a:r>
              <a:rPr lang="en-US" sz="2000" dirty="0"/>
              <a:t>University of Louisville School of Medicine</a:t>
            </a:r>
          </a:p>
        </p:txBody>
      </p:sp>
      <p:sp>
        <p:nvSpPr>
          <p:cNvPr id="9" name="TextBox 8">
            <a:extLst>
              <a:ext uri="{FF2B5EF4-FFF2-40B4-BE49-F238E27FC236}">
                <a16:creationId xmlns:a16="http://schemas.microsoft.com/office/drawing/2014/main" id="{C2082B6F-B1A8-8B4E-9A4D-5DBE6D33C4D6}"/>
              </a:ext>
            </a:extLst>
          </p:cNvPr>
          <p:cNvSpPr txBox="1"/>
          <p:nvPr/>
        </p:nvSpPr>
        <p:spPr>
          <a:xfrm>
            <a:off x="6430356" y="3861219"/>
            <a:ext cx="4636270" cy="1908215"/>
          </a:xfrm>
          <a:prstGeom prst="rect">
            <a:avLst/>
          </a:prstGeom>
          <a:noFill/>
        </p:spPr>
        <p:txBody>
          <a:bodyPr wrap="none" rtlCol="0">
            <a:spAutoFit/>
          </a:bodyPr>
          <a:lstStyle/>
          <a:p>
            <a:pPr algn="ctr"/>
            <a:r>
              <a:rPr lang="en-US" sz="2000" dirty="0"/>
              <a:t>Joe E. Springer, PhD</a:t>
            </a:r>
          </a:p>
          <a:p>
            <a:pPr algn="ctr"/>
            <a:r>
              <a:rPr lang="en-US" sz="2000" dirty="0"/>
              <a:t>SCoBIRC Endowed Chair</a:t>
            </a:r>
          </a:p>
          <a:p>
            <a:pPr algn="ctr"/>
            <a:r>
              <a:rPr lang="en-US" sz="2000" dirty="0"/>
              <a:t>Professor of Neuroscience</a:t>
            </a:r>
          </a:p>
          <a:p>
            <a:pPr algn="ctr"/>
            <a:r>
              <a:rPr lang="en-US" sz="2000" dirty="0"/>
              <a:t>Interim Director, SCoBIRC</a:t>
            </a:r>
          </a:p>
          <a:p>
            <a:pPr algn="ctr"/>
            <a:r>
              <a:rPr lang="en-US" sz="2000" dirty="0"/>
              <a:t>University of Kentucky College of Medicine</a:t>
            </a:r>
          </a:p>
          <a:p>
            <a:endParaRPr lang="en-US" dirty="0"/>
          </a:p>
        </p:txBody>
      </p:sp>
      <p:pic>
        <p:nvPicPr>
          <p:cNvPr id="3" name="Picture 2" descr="A picture containing text&#10;&#10;Description automatically generated">
            <a:extLst>
              <a:ext uri="{FF2B5EF4-FFF2-40B4-BE49-F238E27FC236}">
                <a16:creationId xmlns:a16="http://schemas.microsoft.com/office/drawing/2014/main" id="{3F7B9CB5-356E-0E42-B331-113BC59915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19550" y="461160"/>
            <a:ext cx="1220881" cy="2267352"/>
          </a:xfrm>
          <a:prstGeom prst="rect">
            <a:avLst/>
          </a:prstGeom>
        </p:spPr>
      </p:pic>
    </p:spTree>
    <p:extLst>
      <p:ext uri="{BB962C8B-B14F-4D97-AF65-F5344CB8AC3E}">
        <p14:creationId xmlns:p14="http://schemas.microsoft.com/office/powerpoint/2010/main" val="375679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6923D1-AF38-49AF-A0D6-F06BCEFC7103}"/>
              </a:ext>
            </a:extLst>
          </p:cNvPr>
          <p:cNvSpPr txBox="1"/>
          <p:nvPr/>
        </p:nvSpPr>
        <p:spPr>
          <a:xfrm>
            <a:off x="461467" y="4824129"/>
            <a:ext cx="11329069" cy="1200329"/>
          </a:xfrm>
          <a:prstGeom prst="rect">
            <a:avLst/>
          </a:prstGeom>
          <a:noFill/>
          <a:ln>
            <a:solidFill>
              <a:schemeClr val="tx1"/>
            </a:solidFill>
          </a:ln>
        </p:spPr>
        <p:txBody>
          <a:bodyPr wrap="square" rtlCol="0">
            <a:spAutoFit/>
          </a:bodyPr>
          <a:lstStyle/>
          <a:p>
            <a:pPr algn="ctr"/>
            <a:r>
              <a:rPr lang="en-US" sz="2400" dirty="0"/>
              <a:t>To assess the effect of locomotor training, transcutaneous spinal stimulation on trunk control in children with SCI and other pediatric disorders that result in impaired ability to sit upright or walk</a:t>
            </a:r>
            <a:r>
              <a:rPr lang="en-US" sz="2000" dirty="0"/>
              <a:t>.</a:t>
            </a:r>
          </a:p>
        </p:txBody>
      </p:sp>
      <p:sp>
        <p:nvSpPr>
          <p:cNvPr id="5" name="TextBox 4">
            <a:extLst>
              <a:ext uri="{FF2B5EF4-FFF2-40B4-BE49-F238E27FC236}">
                <a16:creationId xmlns:a16="http://schemas.microsoft.com/office/drawing/2014/main" id="{AE4C5928-BD33-4980-958A-9CC061F2F0FA}"/>
              </a:ext>
            </a:extLst>
          </p:cNvPr>
          <p:cNvSpPr txBox="1"/>
          <p:nvPr/>
        </p:nvSpPr>
        <p:spPr>
          <a:xfrm>
            <a:off x="8794014" y="3690468"/>
            <a:ext cx="1068689" cy="338554"/>
          </a:xfrm>
          <a:prstGeom prst="rect">
            <a:avLst/>
          </a:prstGeom>
          <a:solidFill>
            <a:schemeClr val="bg1"/>
          </a:solidFill>
        </p:spPr>
        <p:txBody>
          <a:bodyPr wrap="none" rtlCol="0">
            <a:spAutoFit/>
          </a:bodyPr>
          <a:lstStyle/>
          <a:p>
            <a:pPr algn="ctr"/>
            <a:r>
              <a:rPr lang="en-US" sz="1600" i="1">
                <a:latin typeface="Arial" panose="020B0604020202020204" pitchFamily="34" charset="0"/>
                <a:cs typeface="Arial" panose="020B0604020202020204" pitchFamily="34" charset="0"/>
              </a:rPr>
              <a:t>Treadmill,</a:t>
            </a:r>
            <a:endParaRPr lang="en-US" sz="16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C2E03A-A69A-4B85-9CB4-80CB4F78D824}"/>
              </a:ext>
            </a:extLst>
          </p:cNvPr>
          <p:cNvSpPr txBox="1"/>
          <p:nvPr/>
        </p:nvSpPr>
        <p:spPr>
          <a:xfrm>
            <a:off x="4618674" y="3924294"/>
            <a:ext cx="2954656" cy="584775"/>
          </a:xfrm>
          <a:prstGeom prst="rect">
            <a:avLst/>
          </a:prstGeom>
          <a:noFill/>
        </p:spPr>
        <p:txBody>
          <a:bodyPr wrap="none" rtlCol="0">
            <a:spAutoFit/>
          </a:bodyPr>
          <a:lstStyle/>
          <a:p>
            <a:pPr algn="ctr"/>
            <a:r>
              <a:rPr lang="en-US" sz="1600" i="1" dirty="0">
                <a:latin typeface="Arial" panose="020B0604020202020204" pitchFamily="34" charset="0"/>
                <a:cs typeface="Arial" panose="020B0604020202020204" pitchFamily="34" charset="0"/>
              </a:rPr>
              <a:t>Keller et al., </a:t>
            </a:r>
          </a:p>
          <a:p>
            <a:pPr algn="ctr"/>
            <a:r>
              <a:rPr lang="en-US" sz="1600" i="1" dirty="0">
                <a:latin typeface="Arial" panose="020B0604020202020204" pitchFamily="34" charset="0"/>
                <a:cs typeface="Arial" panose="020B0604020202020204" pitchFamily="34" charset="0"/>
              </a:rPr>
              <a:t>Nature Communications, 2021</a:t>
            </a:r>
          </a:p>
        </p:txBody>
      </p:sp>
      <p:pic>
        <p:nvPicPr>
          <p:cNvPr id="10" name="Picture 9" descr="Calendar&#10;&#10;Description automatically generated with medium confidence">
            <a:extLst>
              <a:ext uri="{FF2B5EF4-FFF2-40B4-BE49-F238E27FC236}">
                <a16:creationId xmlns:a16="http://schemas.microsoft.com/office/drawing/2014/main" id="{0665D4A6-AD37-4E0E-B1B2-65F9A8D42B1F}"/>
              </a:ext>
            </a:extLst>
          </p:cNvPr>
          <p:cNvPicPr>
            <a:picLocks noChangeAspect="1"/>
          </p:cNvPicPr>
          <p:nvPr/>
        </p:nvPicPr>
        <p:blipFill>
          <a:blip r:embed="rId2"/>
          <a:stretch>
            <a:fillRect/>
          </a:stretch>
        </p:blipFill>
        <p:spPr>
          <a:xfrm>
            <a:off x="272011" y="1278620"/>
            <a:ext cx="3960614" cy="2713827"/>
          </a:xfrm>
          <a:prstGeom prst="rect">
            <a:avLst/>
          </a:prstGeom>
        </p:spPr>
      </p:pic>
      <p:pic>
        <p:nvPicPr>
          <p:cNvPr id="12" name="Picture 11" descr="A picture containing text, person&#10;&#10;Description automatically generated">
            <a:extLst>
              <a:ext uri="{FF2B5EF4-FFF2-40B4-BE49-F238E27FC236}">
                <a16:creationId xmlns:a16="http://schemas.microsoft.com/office/drawing/2014/main" id="{63BA9A62-B54F-42CB-8CE4-175F1DE5D549}"/>
              </a:ext>
            </a:extLst>
          </p:cNvPr>
          <p:cNvPicPr>
            <a:picLocks noChangeAspect="1"/>
          </p:cNvPicPr>
          <p:nvPr/>
        </p:nvPicPr>
        <p:blipFill rotWithShape="1">
          <a:blip r:embed="rId3"/>
          <a:srcRect t="24636" r="24273" b="8536"/>
          <a:stretch/>
        </p:blipFill>
        <p:spPr>
          <a:xfrm rot="5400000">
            <a:off x="4196444" y="1016477"/>
            <a:ext cx="2242410" cy="1484152"/>
          </a:xfrm>
          <a:prstGeom prst="rect">
            <a:avLst/>
          </a:prstGeom>
        </p:spPr>
      </p:pic>
      <p:pic>
        <p:nvPicPr>
          <p:cNvPr id="14" name="Picture 13" descr="A group of people in a room&#10;&#10;Description automatically generated with low confidence">
            <a:extLst>
              <a:ext uri="{FF2B5EF4-FFF2-40B4-BE49-F238E27FC236}">
                <a16:creationId xmlns:a16="http://schemas.microsoft.com/office/drawing/2014/main" id="{9E536636-606D-4C77-9BC5-714AF3A7B077}"/>
              </a:ext>
            </a:extLst>
          </p:cNvPr>
          <p:cNvPicPr>
            <a:picLocks noChangeAspect="1"/>
          </p:cNvPicPr>
          <p:nvPr/>
        </p:nvPicPr>
        <p:blipFill rotWithShape="1">
          <a:blip r:embed="rId4"/>
          <a:srcRect t="28157" r="19457"/>
          <a:stretch/>
        </p:blipFill>
        <p:spPr>
          <a:xfrm rot="5400000">
            <a:off x="5921341" y="1004517"/>
            <a:ext cx="2218490" cy="1484152"/>
          </a:xfrm>
          <a:prstGeom prst="rect">
            <a:avLst/>
          </a:prstGeom>
          <a:pattFill prst="pct5">
            <a:fgClr>
              <a:schemeClr val="accent1"/>
            </a:fgClr>
            <a:bgClr>
              <a:schemeClr val="bg1"/>
            </a:bgClr>
          </a:pattFill>
        </p:spPr>
      </p:pic>
      <p:sp>
        <p:nvSpPr>
          <p:cNvPr id="15" name="TextBox 14">
            <a:extLst>
              <a:ext uri="{FF2B5EF4-FFF2-40B4-BE49-F238E27FC236}">
                <a16:creationId xmlns:a16="http://schemas.microsoft.com/office/drawing/2014/main" id="{E1BB3F45-D0CC-4111-99C1-088CBD3DD86F}"/>
              </a:ext>
            </a:extLst>
          </p:cNvPr>
          <p:cNvSpPr txBox="1"/>
          <p:nvPr/>
        </p:nvSpPr>
        <p:spPr>
          <a:xfrm>
            <a:off x="4408055" y="2835175"/>
            <a:ext cx="1690014" cy="923330"/>
          </a:xfrm>
          <a:prstGeom prst="rect">
            <a:avLst/>
          </a:prstGeom>
          <a:noFill/>
        </p:spPr>
        <p:txBody>
          <a:bodyPr wrap="none" rtlCol="0">
            <a:spAutoFit/>
          </a:bodyPr>
          <a:lstStyle/>
          <a:p>
            <a:pPr algn="ctr"/>
            <a:r>
              <a:rPr lang="en-US" dirty="0"/>
              <a:t>No stimulation -</a:t>
            </a:r>
          </a:p>
          <a:p>
            <a:pPr algn="ctr"/>
            <a:r>
              <a:rPr lang="en-US" dirty="0"/>
              <a:t>Sitting </a:t>
            </a:r>
          </a:p>
          <a:p>
            <a:pPr algn="ctr"/>
            <a:r>
              <a:rPr lang="en-US" dirty="0"/>
              <a:t>Posture</a:t>
            </a:r>
          </a:p>
        </p:txBody>
      </p:sp>
      <p:sp>
        <p:nvSpPr>
          <p:cNvPr id="16" name="TextBox 15">
            <a:extLst>
              <a:ext uri="{FF2B5EF4-FFF2-40B4-BE49-F238E27FC236}">
                <a16:creationId xmlns:a16="http://schemas.microsoft.com/office/drawing/2014/main" id="{97FF3178-67B9-424C-B5F5-1A7AFFBEBE02}"/>
              </a:ext>
            </a:extLst>
          </p:cNvPr>
          <p:cNvSpPr txBox="1"/>
          <p:nvPr/>
        </p:nvSpPr>
        <p:spPr>
          <a:xfrm>
            <a:off x="5992898" y="2855838"/>
            <a:ext cx="2003562" cy="923330"/>
          </a:xfrm>
          <a:prstGeom prst="rect">
            <a:avLst/>
          </a:prstGeom>
          <a:noFill/>
        </p:spPr>
        <p:txBody>
          <a:bodyPr wrap="none" rtlCol="0">
            <a:spAutoFit/>
          </a:bodyPr>
          <a:lstStyle/>
          <a:p>
            <a:pPr algn="ctr"/>
            <a:r>
              <a:rPr lang="en-US" dirty="0"/>
              <a:t>Spinal Stimulation -</a:t>
            </a:r>
          </a:p>
          <a:p>
            <a:pPr algn="ctr"/>
            <a:r>
              <a:rPr lang="en-US" dirty="0"/>
              <a:t>Sitting </a:t>
            </a:r>
          </a:p>
          <a:p>
            <a:pPr algn="ctr"/>
            <a:r>
              <a:rPr lang="en-US" dirty="0"/>
              <a:t>Posture</a:t>
            </a:r>
          </a:p>
        </p:txBody>
      </p:sp>
      <p:cxnSp>
        <p:nvCxnSpPr>
          <p:cNvPr id="18" name="Straight Connector 17">
            <a:extLst>
              <a:ext uri="{FF2B5EF4-FFF2-40B4-BE49-F238E27FC236}">
                <a16:creationId xmlns:a16="http://schemas.microsoft.com/office/drawing/2014/main" id="{4BCB2439-D3F6-4323-8B69-B2721B534F3D}"/>
              </a:ext>
            </a:extLst>
          </p:cNvPr>
          <p:cNvCxnSpPr>
            <a:cxnSpLocks/>
          </p:cNvCxnSpPr>
          <p:nvPr/>
        </p:nvCxnSpPr>
        <p:spPr>
          <a:xfrm>
            <a:off x="4319828" y="31892"/>
            <a:ext cx="0" cy="450834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6C3061-6D7D-4590-BA33-5B422255EBC0}"/>
              </a:ext>
            </a:extLst>
          </p:cNvPr>
          <p:cNvCxnSpPr>
            <a:cxnSpLocks/>
          </p:cNvCxnSpPr>
          <p:nvPr/>
        </p:nvCxnSpPr>
        <p:spPr>
          <a:xfrm>
            <a:off x="7944296" y="32134"/>
            <a:ext cx="0" cy="450834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person&#10;&#10;Description automatically generated">
            <a:extLst>
              <a:ext uri="{FF2B5EF4-FFF2-40B4-BE49-F238E27FC236}">
                <a16:creationId xmlns:a16="http://schemas.microsoft.com/office/drawing/2014/main" id="{3956BAE4-63AB-492B-B6CD-3157172B802D}"/>
              </a:ext>
            </a:extLst>
          </p:cNvPr>
          <p:cNvPicPr>
            <a:picLocks noChangeAspect="1"/>
          </p:cNvPicPr>
          <p:nvPr/>
        </p:nvPicPr>
        <p:blipFill rotWithShape="1">
          <a:blip r:embed="rId5"/>
          <a:srcRect t="12258" r="26202" b="26860"/>
          <a:stretch/>
        </p:blipFill>
        <p:spPr>
          <a:xfrm>
            <a:off x="10301336" y="1608027"/>
            <a:ext cx="1641008" cy="2368697"/>
          </a:xfrm>
          <a:prstGeom prst="rect">
            <a:avLst/>
          </a:prstGeom>
        </p:spPr>
      </p:pic>
      <p:sp>
        <p:nvSpPr>
          <p:cNvPr id="23" name="TextBox 22">
            <a:extLst>
              <a:ext uri="{FF2B5EF4-FFF2-40B4-BE49-F238E27FC236}">
                <a16:creationId xmlns:a16="http://schemas.microsoft.com/office/drawing/2014/main" id="{E8B5F10B-3FD2-4B2A-B915-6AE8AC199B70}"/>
              </a:ext>
            </a:extLst>
          </p:cNvPr>
          <p:cNvSpPr txBox="1"/>
          <p:nvPr/>
        </p:nvSpPr>
        <p:spPr>
          <a:xfrm>
            <a:off x="8270185" y="4216681"/>
            <a:ext cx="3497240" cy="338554"/>
          </a:xfrm>
          <a:prstGeom prst="rect">
            <a:avLst/>
          </a:prstGeom>
          <a:noFill/>
        </p:spPr>
        <p:txBody>
          <a:bodyPr wrap="none" rtlCol="0">
            <a:spAutoFit/>
          </a:bodyPr>
          <a:lstStyle/>
          <a:p>
            <a:pPr algn="ctr"/>
            <a:r>
              <a:rPr lang="en-US" sz="1600" i="1" dirty="0">
                <a:latin typeface="Arial" panose="020B0604020202020204" pitchFamily="34" charset="0"/>
                <a:cs typeface="Arial" panose="020B0604020202020204" pitchFamily="34" charset="0"/>
              </a:rPr>
              <a:t>Training for stepping with stimulation</a:t>
            </a:r>
          </a:p>
        </p:txBody>
      </p:sp>
      <p:pic>
        <p:nvPicPr>
          <p:cNvPr id="27" name="Picture 26" descr="A picture containing text, person, indoor&#10;&#10;Description automatically generated">
            <a:extLst>
              <a:ext uri="{FF2B5EF4-FFF2-40B4-BE49-F238E27FC236}">
                <a16:creationId xmlns:a16="http://schemas.microsoft.com/office/drawing/2014/main" id="{1D562BDF-46D8-4185-A1FA-3DBAB429B085}"/>
              </a:ext>
            </a:extLst>
          </p:cNvPr>
          <p:cNvPicPr>
            <a:picLocks noChangeAspect="1"/>
          </p:cNvPicPr>
          <p:nvPr/>
        </p:nvPicPr>
        <p:blipFill rotWithShape="1">
          <a:blip r:embed="rId6"/>
          <a:srcRect l="8623" t="28302" r="28407" b="43909"/>
          <a:stretch/>
        </p:blipFill>
        <p:spPr>
          <a:xfrm>
            <a:off x="8128186" y="169792"/>
            <a:ext cx="3930598" cy="1300943"/>
          </a:xfrm>
          <a:prstGeom prst="rect">
            <a:avLst/>
          </a:prstGeom>
        </p:spPr>
      </p:pic>
      <p:pic>
        <p:nvPicPr>
          <p:cNvPr id="29" name="Picture 28" descr="A picture containing person&#10;&#10;Description automatically generated">
            <a:extLst>
              <a:ext uri="{FF2B5EF4-FFF2-40B4-BE49-F238E27FC236}">
                <a16:creationId xmlns:a16="http://schemas.microsoft.com/office/drawing/2014/main" id="{4C19D318-B95F-4EDE-89F7-293046B9D79E}"/>
              </a:ext>
            </a:extLst>
          </p:cNvPr>
          <p:cNvPicPr>
            <a:picLocks noChangeAspect="1"/>
          </p:cNvPicPr>
          <p:nvPr/>
        </p:nvPicPr>
        <p:blipFill rotWithShape="1">
          <a:blip r:embed="rId7"/>
          <a:srcRect t="32094" r="19034"/>
          <a:stretch/>
        </p:blipFill>
        <p:spPr>
          <a:xfrm rot="5400000">
            <a:off x="8018823" y="2051973"/>
            <a:ext cx="2346305" cy="1475890"/>
          </a:xfrm>
          <a:prstGeom prst="rect">
            <a:avLst/>
          </a:prstGeom>
        </p:spPr>
      </p:pic>
      <p:sp>
        <p:nvSpPr>
          <p:cNvPr id="31" name="TextBox 30">
            <a:extLst>
              <a:ext uri="{FF2B5EF4-FFF2-40B4-BE49-F238E27FC236}">
                <a16:creationId xmlns:a16="http://schemas.microsoft.com/office/drawing/2014/main" id="{9C907816-C2CA-4007-BA66-E76C749A1476}"/>
              </a:ext>
            </a:extLst>
          </p:cNvPr>
          <p:cNvSpPr txBox="1"/>
          <p:nvPr/>
        </p:nvSpPr>
        <p:spPr>
          <a:xfrm>
            <a:off x="9600083" y="1210866"/>
            <a:ext cx="2466560" cy="369332"/>
          </a:xfrm>
          <a:prstGeom prst="rect">
            <a:avLst/>
          </a:prstGeom>
          <a:solidFill>
            <a:schemeClr val="bg1"/>
          </a:solidFill>
        </p:spPr>
        <p:txBody>
          <a:bodyPr wrap="square">
            <a:spAutoFit/>
          </a:bodyPr>
          <a:lstStyle/>
          <a:p>
            <a:r>
              <a:rPr lang="en-US" sz="1800" i="1" dirty="0">
                <a:latin typeface="Arial" panose="020B0604020202020204" pitchFamily="34" charset="0"/>
                <a:cs typeface="Arial" panose="020B0604020202020204" pitchFamily="34" charset="0"/>
              </a:rPr>
              <a:t>Gravity-neutral device</a:t>
            </a:r>
            <a:endParaRPr lang="en-US" dirty="0"/>
          </a:p>
        </p:txBody>
      </p:sp>
      <p:sp>
        <p:nvSpPr>
          <p:cNvPr id="33" name="TextBox 32">
            <a:extLst>
              <a:ext uri="{FF2B5EF4-FFF2-40B4-BE49-F238E27FC236}">
                <a16:creationId xmlns:a16="http://schemas.microsoft.com/office/drawing/2014/main" id="{019D25B7-F508-4A40-8BF7-878324550029}"/>
              </a:ext>
            </a:extLst>
          </p:cNvPr>
          <p:cNvSpPr txBox="1"/>
          <p:nvPr/>
        </p:nvSpPr>
        <p:spPr>
          <a:xfrm>
            <a:off x="11066296" y="3806528"/>
            <a:ext cx="917560" cy="369332"/>
          </a:xfrm>
          <a:prstGeom prst="rect">
            <a:avLst/>
          </a:prstGeom>
          <a:solidFill>
            <a:schemeClr val="bg1"/>
          </a:solidFill>
        </p:spPr>
        <p:txBody>
          <a:bodyPr wrap="square">
            <a:spAutoFit/>
          </a:bodyPr>
          <a:lstStyle/>
          <a:p>
            <a:r>
              <a:rPr lang="en-US" sz="1800" i="1" dirty="0">
                <a:latin typeface="Arial" panose="020B0604020202020204" pitchFamily="34" charset="0"/>
                <a:cs typeface="Arial" panose="020B0604020202020204" pitchFamily="34" charset="0"/>
              </a:rPr>
              <a:t>Walker</a:t>
            </a:r>
            <a:endParaRPr lang="en-US" dirty="0"/>
          </a:p>
        </p:txBody>
      </p:sp>
      <p:sp>
        <p:nvSpPr>
          <p:cNvPr id="34" name="TextBox 33">
            <a:extLst>
              <a:ext uri="{FF2B5EF4-FFF2-40B4-BE49-F238E27FC236}">
                <a16:creationId xmlns:a16="http://schemas.microsoft.com/office/drawing/2014/main" id="{CE1B9C0A-79E2-463B-BE53-45DC7894ED08}"/>
              </a:ext>
            </a:extLst>
          </p:cNvPr>
          <p:cNvSpPr txBox="1"/>
          <p:nvPr/>
        </p:nvSpPr>
        <p:spPr>
          <a:xfrm>
            <a:off x="9076313" y="3742676"/>
            <a:ext cx="1157805" cy="369332"/>
          </a:xfrm>
          <a:prstGeom prst="rect">
            <a:avLst/>
          </a:prstGeom>
          <a:solidFill>
            <a:schemeClr val="bg1"/>
          </a:solidFill>
        </p:spPr>
        <p:txBody>
          <a:bodyPr wrap="square">
            <a:spAutoFit/>
          </a:bodyPr>
          <a:lstStyle/>
          <a:p>
            <a:r>
              <a:rPr lang="en-US" sz="1800" i="1" dirty="0">
                <a:latin typeface="Arial" panose="020B0604020202020204" pitchFamily="34" charset="0"/>
                <a:cs typeface="Arial" panose="020B0604020202020204" pitchFamily="34" charset="0"/>
              </a:rPr>
              <a:t>Treadmill</a:t>
            </a:r>
            <a:endParaRPr lang="en-US" dirty="0"/>
          </a:p>
        </p:txBody>
      </p:sp>
      <p:sp>
        <p:nvSpPr>
          <p:cNvPr id="21" name="TextBox 20">
            <a:extLst>
              <a:ext uri="{FF2B5EF4-FFF2-40B4-BE49-F238E27FC236}">
                <a16:creationId xmlns:a16="http://schemas.microsoft.com/office/drawing/2014/main" id="{B52EFE76-F86B-4CB8-A199-7B5D716281C6}"/>
              </a:ext>
            </a:extLst>
          </p:cNvPr>
          <p:cNvSpPr txBox="1"/>
          <p:nvPr/>
        </p:nvSpPr>
        <p:spPr>
          <a:xfrm>
            <a:off x="1126073" y="3955465"/>
            <a:ext cx="2395207" cy="584775"/>
          </a:xfrm>
          <a:prstGeom prst="rect">
            <a:avLst/>
          </a:prstGeom>
          <a:noFill/>
        </p:spPr>
        <p:txBody>
          <a:bodyPr wrap="none" rtlCol="0">
            <a:spAutoFit/>
          </a:bodyPr>
          <a:lstStyle/>
          <a:p>
            <a:pPr algn="ctr"/>
            <a:r>
              <a:rPr lang="en-US" sz="1600" i="1" dirty="0" err="1">
                <a:latin typeface="Arial" panose="020B0604020202020204" pitchFamily="34" charset="0"/>
                <a:cs typeface="Arial" panose="020B0604020202020204" pitchFamily="34" charset="0"/>
              </a:rPr>
              <a:t>Argetsinger</a:t>
            </a:r>
            <a:r>
              <a:rPr lang="en-US" sz="1600" i="1" dirty="0">
                <a:latin typeface="Arial" panose="020B0604020202020204" pitchFamily="34" charset="0"/>
                <a:cs typeface="Arial" panose="020B0604020202020204" pitchFamily="34" charset="0"/>
              </a:rPr>
              <a:t> et al., </a:t>
            </a:r>
          </a:p>
          <a:p>
            <a:pPr algn="ctr"/>
            <a:r>
              <a:rPr lang="en-US" sz="1600" i="1" dirty="0">
                <a:latin typeface="Arial" panose="020B0604020202020204" pitchFamily="34" charset="0"/>
                <a:cs typeface="Arial" panose="020B0604020202020204" pitchFamily="34" charset="0"/>
              </a:rPr>
              <a:t>Dev </a:t>
            </a:r>
            <a:r>
              <a:rPr lang="en-US" sz="1600" i="1" dirty="0" err="1">
                <a:latin typeface="Arial" panose="020B0604020202020204" pitchFamily="34" charset="0"/>
                <a:cs typeface="Arial" panose="020B0604020202020204" pitchFamily="34" charset="0"/>
              </a:rPr>
              <a:t>NeuroRehab</a:t>
            </a:r>
            <a:r>
              <a:rPr lang="en-US" sz="1600" i="1" dirty="0">
                <a:latin typeface="Arial" panose="020B0604020202020204" pitchFamily="34" charset="0"/>
                <a:cs typeface="Arial" panose="020B0604020202020204" pitchFamily="34" charset="0"/>
              </a:rPr>
              <a:t>, 2019 </a:t>
            </a:r>
          </a:p>
        </p:txBody>
      </p:sp>
      <p:sp>
        <p:nvSpPr>
          <p:cNvPr id="7" name="TextBox 6">
            <a:extLst>
              <a:ext uri="{FF2B5EF4-FFF2-40B4-BE49-F238E27FC236}">
                <a16:creationId xmlns:a16="http://schemas.microsoft.com/office/drawing/2014/main" id="{6AB37BB5-2723-2845-8320-393B340A8CF3}"/>
              </a:ext>
            </a:extLst>
          </p:cNvPr>
          <p:cNvSpPr txBox="1"/>
          <p:nvPr/>
        </p:nvSpPr>
        <p:spPr>
          <a:xfrm>
            <a:off x="1211065" y="6206389"/>
            <a:ext cx="981204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Behrman A (PI), Kentucky Spinal Cord and Head Injury Research Board, 2020-2023, total costs, $300,000</a:t>
            </a:r>
            <a:endParaRPr lang="en-US" sz="1600" dirty="0"/>
          </a:p>
        </p:txBody>
      </p:sp>
      <p:pic>
        <p:nvPicPr>
          <p:cNvPr id="24" name="Picture 23" descr="Calendar&#10;&#10;Description automatically generated with medium confidence">
            <a:extLst>
              <a:ext uri="{FF2B5EF4-FFF2-40B4-BE49-F238E27FC236}">
                <a16:creationId xmlns:a16="http://schemas.microsoft.com/office/drawing/2014/main" id="{BF1AB742-72DE-6F43-957B-C31F7CCF1C86}"/>
              </a:ext>
            </a:extLst>
          </p:cNvPr>
          <p:cNvPicPr>
            <a:picLocks noChangeAspect="1"/>
          </p:cNvPicPr>
          <p:nvPr/>
        </p:nvPicPr>
        <p:blipFill>
          <a:blip r:embed="rId2"/>
          <a:stretch>
            <a:fillRect/>
          </a:stretch>
        </p:blipFill>
        <p:spPr>
          <a:xfrm>
            <a:off x="298019" y="1217470"/>
            <a:ext cx="3960614" cy="2713827"/>
          </a:xfrm>
          <a:prstGeom prst="rect">
            <a:avLst/>
          </a:prstGeom>
        </p:spPr>
      </p:pic>
      <p:sp>
        <p:nvSpPr>
          <p:cNvPr id="2" name="TextBox 1">
            <a:extLst>
              <a:ext uri="{FF2B5EF4-FFF2-40B4-BE49-F238E27FC236}">
                <a16:creationId xmlns:a16="http://schemas.microsoft.com/office/drawing/2014/main" id="{B2C7D286-C3A5-C441-A436-34232A796932}"/>
              </a:ext>
            </a:extLst>
          </p:cNvPr>
          <p:cNvSpPr txBox="1"/>
          <p:nvPr/>
        </p:nvSpPr>
        <p:spPr>
          <a:xfrm>
            <a:off x="1531698" y="342852"/>
            <a:ext cx="2866490" cy="738664"/>
          </a:xfrm>
          <a:prstGeom prst="rect">
            <a:avLst/>
          </a:prstGeom>
          <a:noFill/>
        </p:spPr>
        <p:txBody>
          <a:bodyPr wrap="none" rtlCol="0">
            <a:spAutoFit/>
          </a:bodyPr>
          <a:lstStyle/>
          <a:p>
            <a:r>
              <a:rPr lang="en-US" sz="1400" dirty="0"/>
              <a:t>Andrea Behrman, PT, PhD, FAPTA</a:t>
            </a:r>
          </a:p>
          <a:p>
            <a:r>
              <a:rPr lang="en-US" sz="1400" dirty="0"/>
              <a:t>Professor, Neurological Surgery</a:t>
            </a:r>
          </a:p>
          <a:p>
            <a:r>
              <a:rPr lang="en-US" sz="1400" dirty="0"/>
              <a:t>Director, Pediatric Recovery Network</a:t>
            </a:r>
          </a:p>
        </p:txBody>
      </p:sp>
      <p:pic>
        <p:nvPicPr>
          <p:cNvPr id="3" name="Picture 2">
            <a:extLst>
              <a:ext uri="{FF2B5EF4-FFF2-40B4-BE49-F238E27FC236}">
                <a16:creationId xmlns:a16="http://schemas.microsoft.com/office/drawing/2014/main" id="{BEAE050D-96AB-F347-838A-7ABBC3FF3B25}"/>
              </a:ext>
            </a:extLst>
          </p:cNvPr>
          <p:cNvPicPr>
            <a:picLocks noChangeAspect="1"/>
          </p:cNvPicPr>
          <p:nvPr/>
        </p:nvPicPr>
        <p:blipFill>
          <a:blip r:embed="rId8"/>
          <a:stretch>
            <a:fillRect/>
          </a:stretch>
        </p:blipFill>
        <p:spPr>
          <a:xfrm>
            <a:off x="465937" y="113899"/>
            <a:ext cx="987561" cy="1392461"/>
          </a:xfrm>
          <a:prstGeom prst="rect">
            <a:avLst/>
          </a:prstGeom>
        </p:spPr>
      </p:pic>
    </p:spTree>
    <p:extLst>
      <p:ext uri="{BB962C8B-B14F-4D97-AF65-F5344CB8AC3E}">
        <p14:creationId xmlns:p14="http://schemas.microsoft.com/office/powerpoint/2010/main" val="257067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posing for a photo&#10;&#10;Description automatically generated">
            <a:extLst>
              <a:ext uri="{FF2B5EF4-FFF2-40B4-BE49-F238E27FC236}">
                <a16:creationId xmlns:a16="http://schemas.microsoft.com/office/drawing/2014/main" id="{F6711110-5872-094D-B5CD-D2DFDD1EC2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400" y="460375"/>
            <a:ext cx="3141663" cy="2560638"/>
          </a:xfrm>
          <a:prstGeom prst="rect">
            <a:avLst/>
          </a:prstGeom>
        </p:spPr>
      </p:pic>
      <p:pic>
        <p:nvPicPr>
          <p:cNvPr id="4" name="Picture 3" descr="A picture containing building, roof&#10;&#10;Description automatically generated">
            <a:extLst>
              <a:ext uri="{FF2B5EF4-FFF2-40B4-BE49-F238E27FC236}">
                <a16:creationId xmlns:a16="http://schemas.microsoft.com/office/drawing/2014/main" id="{F1F93BB3-8E9F-D543-801B-FB62F926AF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457200" y="3175839"/>
            <a:ext cx="3794125" cy="3214688"/>
          </a:xfrm>
          <a:prstGeom prst="rect">
            <a:avLst/>
          </a:prstGeom>
        </p:spPr>
      </p:pic>
      <p:pic>
        <p:nvPicPr>
          <p:cNvPr id="8" name="Picture 7" descr="A picture containing text, outdoor, tree, sign&#10;&#10;Description automatically generated">
            <a:extLst>
              <a:ext uri="{FF2B5EF4-FFF2-40B4-BE49-F238E27FC236}">
                <a16:creationId xmlns:a16="http://schemas.microsoft.com/office/drawing/2014/main" id="{4C57124B-B75F-F942-98CE-D640AB1A88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0442" y="459519"/>
            <a:ext cx="4324328" cy="1225846"/>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4A8CD1DD-76EB-CF46-BE63-77575393E1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387" y="2655032"/>
            <a:ext cx="4256088" cy="1363663"/>
          </a:xfrm>
          <a:prstGeom prst="rect">
            <a:avLst/>
          </a:prstGeom>
        </p:spPr>
      </p:pic>
      <p:pic>
        <p:nvPicPr>
          <p:cNvPr id="16" name="Picture 15" descr="A picture containing sky, outdoor, city&#10;&#10;Description automatically generated">
            <a:extLst>
              <a:ext uri="{FF2B5EF4-FFF2-40B4-BE49-F238E27FC236}">
                <a16:creationId xmlns:a16="http://schemas.microsoft.com/office/drawing/2014/main" id="{EA5D2954-887A-3E4F-A169-E676C042CDC8}"/>
              </a:ext>
            </a:extLst>
          </p:cNvPr>
          <p:cNvPicPr>
            <a:picLocks noChangeAspect="1"/>
          </p:cNvPicPr>
          <p:nvPr/>
        </p:nvPicPr>
        <p:blipFill>
          <a:blip r:embed="rId6"/>
          <a:stretch>
            <a:fillRect/>
          </a:stretch>
        </p:blipFill>
        <p:spPr>
          <a:xfrm>
            <a:off x="7477125" y="1898650"/>
            <a:ext cx="4256088" cy="2614613"/>
          </a:xfrm>
          <a:prstGeom prst="rect">
            <a:avLst/>
          </a:prstGeom>
        </p:spPr>
      </p:pic>
      <p:pic>
        <p:nvPicPr>
          <p:cNvPr id="14" name="Picture 13" descr="Jockeys racing horses on a track&#10;&#10;Description automatically generated with medium confidence">
            <a:extLst>
              <a:ext uri="{FF2B5EF4-FFF2-40B4-BE49-F238E27FC236}">
                <a16:creationId xmlns:a16="http://schemas.microsoft.com/office/drawing/2014/main" id="{AD6C46DD-FE65-3F4D-8051-13DE509826BF}"/>
              </a:ext>
            </a:extLst>
          </p:cNvPr>
          <p:cNvPicPr>
            <a:picLocks noChangeAspect="1"/>
          </p:cNvPicPr>
          <p:nvPr/>
        </p:nvPicPr>
        <p:blipFill>
          <a:blip r:embed="rId7"/>
          <a:stretch>
            <a:fillRect/>
          </a:stretch>
        </p:blipFill>
        <p:spPr>
          <a:xfrm>
            <a:off x="4002088" y="4586288"/>
            <a:ext cx="5273675" cy="1811338"/>
          </a:xfrm>
          <a:prstGeom prst="rect">
            <a:avLst/>
          </a:prstGeom>
        </p:spPr>
      </p:pic>
      <p:pic>
        <p:nvPicPr>
          <p:cNvPr id="20" name="Picture 19" descr="A group of men playing basketball&#10;&#10;Description automatically generated with medium confidence">
            <a:extLst>
              <a:ext uri="{FF2B5EF4-FFF2-40B4-BE49-F238E27FC236}">
                <a16:creationId xmlns:a16="http://schemas.microsoft.com/office/drawing/2014/main" id="{B76AC014-9DFA-5049-9C3F-4DB95F39279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53550" y="4586288"/>
            <a:ext cx="2381250" cy="1811338"/>
          </a:xfrm>
          <a:prstGeom prst="rect">
            <a:avLst/>
          </a:prstGeom>
        </p:spPr>
      </p:pic>
      <p:pic>
        <p:nvPicPr>
          <p:cNvPr id="18" name="Picture 17" descr="A clock tower on a building&#10;&#10;Description automatically generated with medium confidence">
            <a:extLst>
              <a:ext uri="{FF2B5EF4-FFF2-40B4-BE49-F238E27FC236}">
                <a16:creationId xmlns:a16="http://schemas.microsoft.com/office/drawing/2014/main" id="{3C2187DF-1279-6D45-BA92-C6DBD276C1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02088" y="460375"/>
            <a:ext cx="3400425" cy="4051300"/>
          </a:xfrm>
          <a:prstGeom prst="rect">
            <a:avLst/>
          </a:prstGeom>
        </p:spPr>
      </p:pic>
    </p:spTree>
    <p:extLst>
      <p:ext uri="{BB962C8B-B14F-4D97-AF65-F5344CB8AC3E}">
        <p14:creationId xmlns:p14="http://schemas.microsoft.com/office/powerpoint/2010/main" val="33194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45EB5E2-BB50-444C-B2E7-48EE125752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50861" y="2822866"/>
            <a:ext cx="7490278" cy="2785035"/>
          </a:xfrm>
          <a:prstGeom prst="rect">
            <a:avLst/>
          </a:prstGeom>
        </p:spPr>
      </p:pic>
      <p:sp>
        <p:nvSpPr>
          <p:cNvPr id="7" name="TextBox 6">
            <a:extLst>
              <a:ext uri="{FF2B5EF4-FFF2-40B4-BE49-F238E27FC236}">
                <a16:creationId xmlns:a16="http://schemas.microsoft.com/office/drawing/2014/main" id="{EAE15BCA-8A5E-5340-817D-F39A063061B3}"/>
              </a:ext>
            </a:extLst>
          </p:cNvPr>
          <p:cNvSpPr txBox="1"/>
          <p:nvPr/>
        </p:nvSpPr>
        <p:spPr>
          <a:xfrm>
            <a:off x="3535299" y="1282464"/>
            <a:ext cx="5121402" cy="1157368"/>
          </a:xfrm>
          <a:prstGeom prst="rect">
            <a:avLst/>
          </a:prstGeom>
          <a:solidFill>
            <a:schemeClr val="bg1">
              <a:lumMod val="85000"/>
            </a:schemeClr>
          </a:solidFill>
          <a:ln w="12700">
            <a:solidFill>
              <a:schemeClr val="tx1"/>
            </a:solidFill>
          </a:ln>
        </p:spPr>
        <p:txBody>
          <a:bodyPr wrap="none" rtlCol="0">
            <a:spAutoFit/>
          </a:bodyPr>
          <a:lstStyle/>
          <a:p>
            <a:pPr algn="ctr"/>
            <a:r>
              <a:rPr lang="en-US" dirty="0"/>
              <a:t>Kentucky Spinal Cord and Head Injury Research Trust</a:t>
            </a:r>
          </a:p>
          <a:p>
            <a:pPr algn="ctr">
              <a:lnSpc>
                <a:spcPct val="150000"/>
              </a:lnSpc>
            </a:pPr>
            <a:r>
              <a:rPr lang="en-US" dirty="0"/>
              <a:t>University of Kentucky – Return on Investment</a:t>
            </a:r>
          </a:p>
          <a:p>
            <a:pPr algn="ctr">
              <a:lnSpc>
                <a:spcPct val="150000"/>
              </a:lnSpc>
            </a:pPr>
            <a:r>
              <a:rPr lang="en-US" dirty="0"/>
              <a:t>Reporting Period – 1999-2021</a:t>
            </a:r>
          </a:p>
        </p:txBody>
      </p:sp>
    </p:spTree>
    <p:extLst>
      <p:ext uri="{BB962C8B-B14F-4D97-AF65-F5344CB8AC3E}">
        <p14:creationId xmlns:p14="http://schemas.microsoft.com/office/powerpoint/2010/main" val="82147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2C7D286-C3A5-C441-A436-34232A796932}"/>
              </a:ext>
            </a:extLst>
          </p:cNvPr>
          <p:cNvSpPr txBox="1"/>
          <p:nvPr/>
        </p:nvSpPr>
        <p:spPr>
          <a:xfrm>
            <a:off x="368300" y="1817606"/>
            <a:ext cx="7482385" cy="390858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Clinically relevant studies resulting from KSCHIRT funding</a:t>
            </a:r>
          </a:p>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err="1"/>
              <a:t>Riluzole</a:t>
            </a:r>
            <a:r>
              <a:rPr lang="en-US" sz="2000" dirty="0"/>
              <a:t> for the treatment of acute spinal cord injury</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MW-151 for the treatment of acute traumatic brain injury</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Development of a biomarker panel for predicting follow-up pathological events following brain hemorrhage</a:t>
            </a:r>
          </a:p>
        </p:txBody>
      </p:sp>
      <p:pic>
        <p:nvPicPr>
          <p:cNvPr id="6" name="Picture 5" descr="A picture containing text&#10;&#10;Description automatically generated">
            <a:extLst>
              <a:ext uri="{FF2B5EF4-FFF2-40B4-BE49-F238E27FC236}">
                <a16:creationId xmlns:a16="http://schemas.microsoft.com/office/drawing/2014/main" id="{9B9797BE-4083-EB4A-9920-9BB626C2446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853283" y="846160"/>
            <a:ext cx="2792369" cy="5195111"/>
          </a:xfrm>
          <a:prstGeom prst="rect">
            <a:avLst/>
          </a:prstGeom>
        </p:spPr>
      </p:pic>
    </p:spTree>
    <p:extLst>
      <p:ext uri="{BB962C8B-B14F-4D97-AF65-F5344CB8AC3E}">
        <p14:creationId xmlns:p14="http://schemas.microsoft.com/office/powerpoint/2010/main" val="146187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2C7D286-C3A5-C441-A436-34232A796932}"/>
              </a:ext>
            </a:extLst>
          </p:cNvPr>
          <p:cNvSpPr txBox="1"/>
          <p:nvPr/>
        </p:nvSpPr>
        <p:spPr>
          <a:xfrm>
            <a:off x="414299" y="2855110"/>
            <a:ext cx="3207863" cy="275797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700" dirty="0">
                <a:solidFill>
                  <a:srgbClr val="FFFFFF"/>
                </a:solidFill>
                <a:latin typeface="+mj-lt"/>
                <a:ea typeface="+mj-ea"/>
                <a:cs typeface="+mj-cs"/>
              </a:rPr>
              <a:t>KSCHIRT Sponsored</a:t>
            </a:r>
          </a:p>
          <a:p>
            <a:pPr algn="ctr">
              <a:lnSpc>
                <a:spcPct val="90000"/>
              </a:lnSpc>
              <a:spcBef>
                <a:spcPct val="0"/>
              </a:spcBef>
              <a:spcAft>
                <a:spcPts val="600"/>
              </a:spcAft>
            </a:pPr>
            <a:r>
              <a:rPr lang="en-US" sz="3700" dirty="0">
                <a:solidFill>
                  <a:srgbClr val="FFFFFF"/>
                </a:solidFill>
                <a:latin typeface="+mj-lt"/>
                <a:ea typeface="+mj-ea"/>
                <a:cs typeface="+mj-cs"/>
              </a:rPr>
              <a:t>Outreach and Advocacy in the Commonwealth</a:t>
            </a:r>
          </a:p>
        </p:txBody>
      </p:sp>
      <p:pic>
        <p:nvPicPr>
          <p:cNvPr id="6" name="Picture 5">
            <a:extLst>
              <a:ext uri="{FF2B5EF4-FFF2-40B4-BE49-F238E27FC236}">
                <a16:creationId xmlns:a16="http://schemas.microsoft.com/office/drawing/2014/main" id="{63F88E62-29B0-4E43-B5D9-E6AC711B26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6550" y="167443"/>
            <a:ext cx="2063359" cy="2154944"/>
          </a:xfrm>
          <a:prstGeom prst="rect">
            <a:avLst/>
          </a:prstGeom>
        </p:spPr>
      </p:pic>
      <p:pic>
        <p:nvPicPr>
          <p:cNvPr id="5" name="Picture 4" descr="Text&#10;&#10;Description automatically generated">
            <a:extLst>
              <a:ext uri="{FF2B5EF4-FFF2-40B4-BE49-F238E27FC236}">
                <a16:creationId xmlns:a16="http://schemas.microsoft.com/office/drawing/2014/main" id="{D2075F79-D6D6-784C-AFE6-CED5C2712FDB}"/>
              </a:ext>
            </a:extLst>
          </p:cNvPr>
          <p:cNvPicPr>
            <a:picLocks noChangeAspect="1"/>
          </p:cNvPicPr>
          <p:nvPr/>
        </p:nvPicPr>
        <p:blipFill>
          <a:blip r:embed="rId3"/>
          <a:stretch>
            <a:fillRect/>
          </a:stretch>
        </p:blipFill>
        <p:spPr>
          <a:xfrm>
            <a:off x="5981139" y="1466190"/>
            <a:ext cx="4340237" cy="3163828"/>
          </a:xfrm>
          <a:prstGeom prst="rect">
            <a:avLst/>
          </a:prstGeom>
        </p:spPr>
      </p:pic>
      <p:sp>
        <p:nvSpPr>
          <p:cNvPr id="8" name="TextBox 7">
            <a:extLst>
              <a:ext uri="{FF2B5EF4-FFF2-40B4-BE49-F238E27FC236}">
                <a16:creationId xmlns:a16="http://schemas.microsoft.com/office/drawing/2014/main" id="{7987FF0F-266E-DB4B-8136-84F4774794B6}"/>
              </a:ext>
            </a:extLst>
          </p:cNvPr>
          <p:cNvSpPr txBox="1"/>
          <p:nvPr/>
        </p:nvSpPr>
        <p:spPr>
          <a:xfrm>
            <a:off x="5029200" y="4930145"/>
            <a:ext cx="6001965" cy="923330"/>
          </a:xfrm>
          <a:prstGeom prst="rect">
            <a:avLst/>
          </a:prstGeom>
          <a:noFill/>
        </p:spPr>
        <p:txBody>
          <a:bodyPr wrap="square" rtlCol="0">
            <a:spAutoFit/>
          </a:bodyPr>
          <a:lstStyle/>
          <a:p>
            <a:r>
              <a:rPr lang="en-US" i="1" dirty="0"/>
              <a:t>Brings together like-minded individuals to improve care and policies impacting people living with spinal cord injury, their families, and the community.</a:t>
            </a:r>
            <a:endParaRPr lang="en-US" dirty="0"/>
          </a:p>
        </p:txBody>
      </p:sp>
      <p:sp>
        <p:nvSpPr>
          <p:cNvPr id="10" name="Oval 9">
            <a:extLst>
              <a:ext uri="{FF2B5EF4-FFF2-40B4-BE49-F238E27FC236}">
                <a16:creationId xmlns:a16="http://schemas.microsoft.com/office/drawing/2014/main" id="{BC022EBA-840C-D242-A68E-08B6E9F59A5B}"/>
              </a:ext>
            </a:extLst>
          </p:cNvPr>
          <p:cNvSpPr/>
          <p:nvPr/>
        </p:nvSpPr>
        <p:spPr>
          <a:xfrm>
            <a:off x="6085368" y="2306439"/>
            <a:ext cx="177209" cy="180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for the camera&#10;&#10;Description automatically generated with medium confidence">
            <a:extLst>
              <a:ext uri="{FF2B5EF4-FFF2-40B4-BE49-F238E27FC236}">
                <a16:creationId xmlns:a16="http://schemas.microsoft.com/office/drawing/2014/main" id="{9A4A3754-4120-8846-87E2-4AAD80F27024}"/>
              </a:ext>
            </a:extLst>
          </p:cNvPr>
          <p:cNvPicPr>
            <a:picLocks noChangeAspect="1"/>
          </p:cNvPicPr>
          <p:nvPr/>
        </p:nvPicPr>
        <p:blipFill>
          <a:blip r:embed="rId4"/>
          <a:stretch>
            <a:fillRect/>
          </a:stretch>
        </p:blipFill>
        <p:spPr>
          <a:xfrm>
            <a:off x="4228999" y="342270"/>
            <a:ext cx="1563885" cy="1805289"/>
          </a:xfrm>
          <a:prstGeom prst="rect">
            <a:avLst/>
          </a:prstGeom>
        </p:spPr>
      </p:pic>
      <p:sp>
        <p:nvSpPr>
          <p:cNvPr id="3" name="TextBox 2">
            <a:extLst>
              <a:ext uri="{FF2B5EF4-FFF2-40B4-BE49-F238E27FC236}">
                <a16:creationId xmlns:a16="http://schemas.microsoft.com/office/drawing/2014/main" id="{FEB7E719-7D3C-BC43-B41A-0558A87664D3}"/>
              </a:ext>
            </a:extLst>
          </p:cNvPr>
          <p:cNvSpPr txBox="1"/>
          <p:nvPr/>
        </p:nvSpPr>
        <p:spPr>
          <a:xfrm>
            <a:off x="6005847" y="553792"/>
            <a:ext cx="2179058" cy="369332"/>
          </a:xfrm>
          <a:prstGeom prst="rect">
            <a:avLst/>
          </a:prstGeom>
          <a:noFill/>
        </p:spPr>
        <p:txBody>
          <a:bodyPr wrap="none" rtlCol="0">
            <a:spAutoFit/>
          </a:bodyPr>
          <a:lstStyle/>
          <a:p>
            <a:r>
              <a:rPr lang="en-US" dirty="0"/>
              <a:t>Dr. Sasha </a:t>
            </a:r>
            <a:r>
              <a:rPr lang="en-US" dirty="0" err="1"/>
              <a:t>Rabchevsky</a:t>
            </a:r>
            <a:endParaRPr lang="en-US" dirty="0"/>
          </a:p>
        </p:txBody>
      </p:sp>
      <p:sp>
        <p:nvSpPr>
          <p:cNvPr id="4" name="Bent-Up Arrow 3">
            <a:extLst>
              <a:ext uri="{FF2B5EF4-FFF2-40B4-BE49-F238E27FC236}">
                <a16:creationId xmlns:a16="http://schemas.microsoft.com/office/drawing/2014/main" id="{A737D4FE-33CC-7045-9F6E-7AF439E08029}"/>
              </a:ext>
            </a:extLst>
          </p:cNvPr>
          <p:cNvSpPr/>
          <p:nvPr/>
        </p:nvSpPr>
        <p:spPr>
          <a:xfrm rot="5400000">
            <a:off x="5686939" y="2230686"/>
            <a:ext cx="297288" cy="174828"/>
          </a:xfrm>
          <a:prstGeom prst="bentUp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24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C7D286-C3A5-C441-A436-34232A796932}"/>
              </a:ext>
            </a:extLst>
          </p:cNvPr>
          <p:cNvSpPr txBox="1"/>
          <p:nvPr/>
        </p:nvSpPr>
        <p:spPr>
          <a:xfrm>
            <a:off x="1242044" y="1030303"/>
            <a:ext cx="9707911" cy="7398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dirty="0">
                <a:latin typeface="+mj-lt"/>
                <a:ea typeface="+mj-ea"/>
                <a:cs typeface="+mj-cs"/>
              </a:rPr>
              <a:t>African American Research Training Scholars Program (AARTS)</a:t>
            </a:r>
          </a:p>
        </p:txBody>
      </p:sp>
      <p:pic>
        <p:nvPicPr>
          <p:cNvPr id="5" name="Picture 4" descr="A group of people posing for a photo&#10;&#10;Description automatically generated">
            <a:extLst>
              <a:ext uri="{FF2B5EF4-FFF2-40B4-BE49-F238E27FC236}">
                <a16:creationId xmlns:a16="http://schemas.microsoft.com/office/drawing/2014/main" id="{3DCB2424-79EC-FC4A-B181-C2309DEC95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35548" y="2007133"/>
            <a:ext cx="4533764" cy="302628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639DBAF2-87ED-5A44-96B3-EBFE3F2B1B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2688" y="2007532"/>
            <a:ext cx="5380067" cy="3026286"/>
          </a:xfrm>
          <a:prstGeom prst="rect">
            <a:avLst/>
          </a:prstGeom>
        </p:spPr>
      </p:pic>
      <p:sp>
        <p:nvSpPr>
          <p:cNvPr id="65" name="TextBox 64">
            <a:extLst>
              <a:ext uri="{FF2B5EF4-FFF2-40B4-BE49-F238E27FC236}">
                <a16:creationId xmlns:a16="http://schemas.microsoft.com/office/drawing/2014/main" id="{0B344A8E-54BB-3640-90FB-4ABD78FB695B}"/>
              </a:ext>
            </a:extLst>
          </p:cNvPr>
          <p:cNvSpPr txBox="1"/>
          <p:nvPr/>
        </p:nvSpPr>
        <p:spPr>
          <a:xfrm>
            <a:off x="5532126" y="5068612"/>
            <a:ext cx="6099242" cy="369332"/>
          </a:xfrm>
          <a:prstGeom prst="rect">
            <a:avLst/>
          </a:prstGeom>
          <a:noFill/>
        </p:spPr>
        <p:txBody>
          <a:bodyPr wrap="square">
            <a:spAutoFit/>
          </a:bodyPr>
          <a:lstStyle/>
          <a:p>
            <a:r>
              <a:rPr lang="en-US" dirty="0"/>
              <a:t>“I was overwhelmed today…” Dr. Eli </a:t>
            </a:r>
            <a:r>
              <a:rPr lang="en-US" dirty="0" err="1"/>
              <a:t>Capilouto</a:t>
            </a:r>
            <a:r>
              <a:rPr lang="en-US" dirty="0"/>
              <a:t>, UK President </a:t>
            </a:r>
          </a:p>
        </p:txBody>
      </p:sp>
    </p:spTree>
    <p:extLst>
      <p:ext uri="{BB962C8B-B14F-4D97-AF65-F5344CB8AC3E}">
        <p14:creationId xmlns:p14="http://schemas.microsoft.com/office/powerpoint/2010/main" val="261431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FABEEF-1E61-E145-B637-87EB88BB288B}"/>
              </a:ext>
            </a:extLst>
          </p:cNvPr>
          <p:cNvSpPr txBox="1"/>
          <p:nvPr/>
        </p:nvSpPr>
        <p:spPr>
          <a:xfrm>
            <a:off x="1251673" y="2843697"/>
            <a:ext cx="9702514" cy="3477875"/>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t>For both KSCIRC and </a:t>
            </a:r>
            <a:r>
              <a:rPr lang="en-US" sz="2000" dirty="0" err="1"/>
              <a:t>SCoBIRC</a:t>
            </a:r>
            <a:r>
              <a:rPr lang="en-US" sz="2000" dirty="0"/>
              <a:t>, as well as the Commonwealth of Kentucky, the KSCHIRT program has been a major success in our mission areas of:</a:t>
            </a:r>
          </a:p>
          <a:p>
            <a:pPr marL="742950" lvl="1" indent="-285750">
              <a:buFont typeface="Arial" panose="020B0604020202020204" pitchFamily="34" charset="0"/>
              <a:buChar char="•"/>
            </a:pPr>
            <a:r>
              <a:rPr lang="en-US" sz="2000" dirty="0"/>
              <a:t>Promoting health in Kentucky</a:t>
            </a:r>
          </a:p>
          <a:p>
            <a:pPr marL="742950" lvl="1" indent="-285750">
              <a:buFont typeface="Arial" panose="020B0604020202020204" pitchFamily="34" charset="0"/>
              <a:buChar char="•"/>
            </a:pPr>
            <a:r>
              <a:rPr lang="en-US" sz="2000" dirty="0"/>
              <a:t>Research into traumatic brain and spinal cord injury</a:t>
            </a:r>
          </a:p>
          <a:p>
            <a:pPr marL="742950" lvl="1" indent="-285750">
              <a:buFont typeface="Arial" panose="020B0604020202020204" pitchFamily="34" charset="0"/>
              <a:buChar char="•"/>
            </a:pPr>
            <a:r>
              <a:rPr lang="en-US" sz="2000" dirty="0"/>
              <a:t>Advocacy and community outreach</a:t>
            </a:r>
          </a:p>
          <a:p>
            <a:pPr marL="742950" lvl="1" indent="-285750">
              <a:buFont typeface="Arial" panose="020B0604020202020204" pitchFamily="34" charset="0"/>
              <a:buChar char="•"/>
            </a:pPr>
            <a:r>
              <a:rPr lang="en-US" sz="2000" dirty="0"/>
              <a:t>Education and training</a:t>
            </a:r>
          </a:p>
          <a:p>
            <a:pPr marL="742950" lvl="1" indent="-285750">
              <a:buFont typeface="Arial" panose="020B0604020202020204" pitchFamily="34" charset="0"/>
              <a:buChar char="•"/>
            </a:pPr>
            <a:r>
              <a:rPr lang="en-US" sz="2000" dirty="0"/>
              <a:t>Job creation and facilitating economic growth</a:t>
            </a:r>
          </a:p>
          <a:p>
            <a:r>
              <a:rPr lang="en-US" sz="2000" dirty="0"/>
              <a:t> </a:t>
            </a:r>
          </a:p>
          <a:p>
            <a:pPr marL="285750" lvl="0" indent="-285750">
              <a:buFont typeface="Arial" panose="020B0604020202020204" pitchFamily="34" charset="0"/>
              <a:buChar char="•"/>
            </a:pPr>
            <a:r>
              <a:rPr lang="en-US" sz="2000" dirty="0"/>
              <a:t>Future discoveries, treatments, programmatic planning, training the next generation of researchers, and further economic contribution will require a sustainable level of funding similar to that received prior to 2010.</a:t>
            </a:r>
          </a:p>
        </p:txBody>
      </p:sp>
      <p:pic>
        <p:nvPicPr>
          <p:cNvPr id="6" name="Picture 5" descr="Logo&#10;&#10;Description automatically generated with medium confidence">
            <a:extLst>
              <a:ext uri="{FF2B5EF4-FFF2-40B4-BE49-F238E27FC236}">
                <a16:creationId xmlns:a16="http://schemas.microsoft.com/office/drawing/2014/main" id="{1F1D9541-D6D2-BD49-9931-BE5A046C4B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5135" y="659558"/>
            <a:ext cx="1927034" cy="1927034"/>
          </a:xfrm>
          <a:prstGeom prst="rect">
            <a:avLst/>
          </a:prstGeom>
        </p:spPr>
      </p:pic>
      <p:pic>
        <p:nvPicPr>
          <p:cNvPr id="7" name="Picture 3" descr="UL_Secondary KSCIRC">
            <a:extLst>
              <a:ext uri="{FF2B5EF4-FFF2-40B4-BE49-F238E27FC236}">
                <a16:creationId xmlns:a16="http://schemas.microsoft.com/office/drawing/2014/main" id="{52E23538-FA1A-B144-B432-1B760F986400}"/>
              </a:ext>
            </a:extLst>
          </p:cNvPr>
          <p:cNvPicPr>
            <a:picLocks noChangeAspect="1" noChangeArrowheads="1"/>
          </p:cNvPicPr>
          <p:nvPr/>
        </p:nvPicPr>
        <p:blipFill>
          <a:blip r:embed="rId3" cstate="print"/>
          <a:srcRect/>
          <a:stretch>
            <a:fillRect/>
          </a:stretch>
        </p:blipFill>
        <p:spPr bwMode="auto">
          <a:xfrm>
            <a:off x="1590669" y="853027"/>
            <a:ext cx="3818199" cy="1440790"/>
          </a:xfrm>
          <a:prstGeom prst="rect">
            <a:avLst/>
          </a:prstGeom>
          <a:noFill/>
        </p:spPr>
      </p:pic>
      <p:pic>
        <p:nvPicPr>
          <p:cNvPr id="8" name="Picture 7" descr="A picture containing text&#10;&#10;Description automatically generated">
            <a:extLst>
              <a:ext uri="{FF2B5EF4-FFF2-40B4-BE49-F238E27FC236}">
                <a16:creationId xmlns:a16="http://schemas.microsoft.com/office/drawing/2014/main" id="{8A986E2F-FA33-9F4D-9F99-AB80C3CDB0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19550" y="461160"/>
            <a:ext cx="1220881" cy="2267352"/>
          </a:xfrm>
          <a:prstGeom prst="rect">
            <a:avLst/>
          </a:prstGeom>
        </p:spPr>
      </p:pic>
    </p:spTree>
    <p:extLst>
      <p:ext uri="{BB962C8B-B14F-4D97-AF65-F5344CB8AC3E}">
        <p14:creationId xmlns:p14="http://schemas.microsoft.com/office/powerpoint/2010/main" val="302605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UL_Secondary KSCIRC">
            <a:extLst>
              <a:ext uri="{FF2B5EF4-FFF2-40B4-BE49-F238E27FC236}">
                <a16:creationId xmlns:a16="http://schemas.microsoft.com/office/drawing/2014/main" id="{2D88EE2F-E7C1-6F4B-A3BB-6BBC85FCAA4F}"/>
              </a:ext>
            </a:extLst>
          </p:cNvPr>
          <p:cNvPicPr>
            <a:picLocks noChangeAspect="1" noChangeArrowheads="1"/>
          </p:cNvPicPr>
          <p:nvPr/>
        </p:nvPicPr>
        <p:blipFill>
          <a:blip r:embed="rId2" cstate="print"/>
          <a:srcRect/>
          <a:stretch>
            <a:fillRect/>
          </a:stretch>
        </p:blipFill>
        <p:spPr bwMode="auto">
          <a:xfrm>
            <a:off x="778113" y="1452905"/>
            <a:ext cx="3471090" cy="1309809"/>
          </a:xfrm>
          <a:prstGeom prst="rect">
            <a:avLst/>
          </a:prstGeom>
          <a:noFill/>
        </p:spPr>
      </p:pic>
      <p:sp>
        <p:nvSpPr>
          <p:cNvPr id="3" name="TextBox 2">
            <a:extLst>
              <a:ext uri="{FF2B5EF4-FFF2-40B4-BE49-F238E27FC236}">
                <a16:creationId xmlns:a16="http://schemas.microsoft.com/office/drawing/2014/main" id="{0BBBE24E-C6AF-1C48-9C1C-9C5D9F35DC1F}"/>
              </a:ext>
            </a:extLst>
          </p:cNvPr>
          <p:cNvSpPr txBox="1"/>
          <p:nvPr/>
        </p:nvSpPr>
        <p:spPr>
          <a:xfrm>
            <a:off x="4489864" y="1507645"/>
            <a:ext cx="7341918" cy="1200329"/>
          </a:xfrm>
          <a:prstGeom prst="rect">
            <a:avLst/>
          </a:prstGeom>
          <a:noFill/>
        </p:spPr>
        <p:txBody>
          <a:bodyPr wrap="square" rtlCol="0">
            <a:spAutoFit/>
          </a:bodyPr>
          <a:lstStyle/>
          <a:p>
            <a:r>
              <a:rPr lang="en-US" sz="2400" b="1" dirty="0"/>
              <a:t>Mission Statement: </a:t>
            </a:r>
            <a:r>
              <a:rPr lang="en-US" sz="2400" dirty="0"/>
              <a:t>To develop successful spinal cord repair strategies in the laboratory that can be taken to the clinic in a timely and responsible fashion.</a:t>
            </a:r>
          </a:p>
        </p:txBody>
      </p:sp>
      <p:grpSp>
        <p:nvGrpSpPr>
          <p:cNvPr id="6" name="Group 5">
            <a:extLst>
              <a:ext uri="{FF2B5EF4-FFF2-40B4-BE49-F238E27FC236}">
                <a16:creationId xmlns:a16="http://schemas.microsoft.com/office/drawing/2014/main" id="{C14068DC-B506-7948-AE73-B47BC523DD18}"/>
              </a:ext>
            </a:extLst>
          </p:cNvPr>
          <p:cNvGrpSpPr/>
          <p:nvPr/>
        </p:nvGrpSpPr>
        <p:grpSpPr>
          <a:xfrm>
            <a:off x="996010" y="3335473"/>
            <a:ext cx="3035296" cy="2267352"/>
            <a:chOff x="1387462" y="3897086"/>
            <a:chExt cx="3035296" cy="2267352"/>
          </a:xfrm>
        </p:grpSpPr>
        <p:pic>
          <p:nvPicPr>
            <p:cNvPr id="4" name="Picture 3" descr="Logo&#10;&#10;Description automatically generated with medium confidence">
              <a:extLst>
                <a:ext uri="{FF2B5EF4-FFF2-40B4-BE49-F238E27FC236}">
                  <a16:creationId xmlns:a16="http://schemas.microsoft.com/office/drawing/2014/main" id="{4828E88F-A0D5-1D4F-BBF1-57D1DE0039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7462" y="4067245"/>
              <a:ext cx="1927034" cy="192703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C0E0A8D-FC49-D844-B965-211F32D8C3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1877" y="3897086"/>
              <a:ext cx="1220881" cy="2267352"/>
            </a:xfrm>
            <a:prstGeom prst="rect">
              <a:avLst/>
            </a:prstGeom>
          </p:spPr>
        </p:pic>
      </p:grpSp>
      <p:sp>
        <p:nvSpPr>
          <p:cNvPr id="7" name="TextBox 6">
            <a:extLst>
              <a:ext uri="{FF2B5EF4-FFF2-40B4-BE49-F238E27FC236}">
                <a16:creationId xmlns:a16="http://schemas.microsoft.com/office/drawing/2014/main" id="{1D927549-828A-C249-9063-731025509A25}"/>
              </a:ext>
            </a:extLst>
          </p:cNvPr>
          <p:cNvSpPr txBox="1"/>
          <p:nvPr/>
        </p:nvSpPr>
        <p:spPr>
          <a:xfrm>
            <a:off x="4489864" y="3558605"/>
            <a:ext cx="7341918" cy="2677656"/>
          </a:xfrm>
          <a:prstGeom prst="rect">
            <a:avLst/>
          </a:prstGeom>
          <a:noFill/>
        </p:spPr>
        <p:txBody>
          <a:bodyPr wrap="square" rtlCol="0">
            <a:spAutoFit/>
          </a:bodyPr>
          <a:lstStyle/>
          <a:p>
            <a:r>
              <a:rPr lang="en-US" sz="2400" b="1" dirty="0"/>
              <a:t>Mission Statement: </a:t>
            </a:r>
            <a:r>
              <a:rPr lang="en-US" sz="2400" dirty="0"/>
              <a:t>To promote functional repair of the injured spinal cord and brain through advances in basic and clinical research, support collaborative efforts across health-related disciplines, endorse and support patient advocacy, and develop programs of excellence in education and training.</a:t>
            </a:r>
          </a:p>
          <a:p>
            <a:endParaRPr lang="en-US" sz="2400" dirty="0"/>
          </a:p>
        </p:txBody>
      </p:sp>
    </p:spTree>
    <p:extLst>
      <p:ext uri="{BB962C8B-B14F-4D97-AF65-F5344CB8AC3E}">
        <p14:creationId xmlns:p14="http://schemas.microsoft.com/office/powerpoint/2010/main" val="372247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0D7C8-2D4D-A74A-AB16-554FEFABDD48}"/>
              </a:ext>
            </a:extLst>
          </p:cNvPr>
          <p:cNvSpPr txBox="1"/>
          <p:nvPr/>
        </p:nvSpPr>
        <p:spPr>
          <a:xfrm>
            <a:off x="1524000" y="558800"/>
            <a:ext cx="9107430" cy="954107"/>
          </a:xfrm>
          <a:prstGeom prst="rect">
            <a:avLst/>
          </a:prstGeom>
          <a:noFill/>
        </p:spPr>
        <p:txBody>
          <a:bodyPr wrap="none" rtlCol="0">
            <a:spAutoFit/>
          </a:bodyPr>
          <a:lstStyle/>
          <a:p>
            <a:r>
              <a:rPr lang="en-US" sz="2800" dirty="0"/>
              <a:t>Kentucky Spinal Cord and Head Injury Research Trust Funding</a:t>
            </a:r>
          </a:p>
          <a:p>
            <a:pPr algn="ctr"/>
            <a:r>
              <a:rPr lang="en-US" sz="2800" dirty="0"/>
              <a:t>(yearly, at both UofL and UK)</a:t>
            </a:r>
            <a:endParaRPr lang="en-US" sz="2400" dirty="0"/>
          </a:p>
        </p:txBody>
      </p:sp>
      <p:sp>
        <p:nvSpPr>
          <p:cNvPr id="3" name="TextBox 2">
            <a:extLst>
              <a:ext uri="{FF2B5EF4-FFF2-40B4-BE49-F238E27FC236}">
                <a16:creationId xmlns:a16="http://schemas.microsoft.com/office/drawing/2014/main" id="{E2258BE2-90DD-2D45-A1BE-B9575A320CB2}"/>
              </a:ext>
            </a:extLst>
          </p:cNvPr>
          <p:cNvSpPr txBox="1"/>
          <p:nvPr/>
        </p:nvSpPr>
        <p:spPr>
          <a:xfrm>
            <a:off x="1117601" y="1765300"/>
            <a:ext cx="995680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$150,000 to support trainees – postdoctoral fellows and graduate, medical and undergraduate students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$10,000 to support visiting lecture series speakers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$30,000 to support the international KSCHIRT Symposium (alternate years at UofL/UK)</a:t>
            </a:r>
          </a:p>
          <a:p>
            <a:endParaRPr lang="en-US" sz="2000" dirty="0"/>
          </a:p>
          <a:p>
            <a:pPr marL="342900" indent="-342900">
              <a:buFont typeface="Arial" panose="020B0604020202020204" pitchFamily="34" charset="0"/>
              <a:buChar char="•"/>
            </a:pPr>
            <a:r>
              <a:rPr lang="en-US" sz="2000" dirty="0"/>
              <a:t>Faculty development - $500,000 for matching funds for endowed chairs (1998 – 2009)</a:t>
            </a:r>
            <a:br>
              <a:rPr lang="en-US" sz="2000" dirty="0"/>
            </a:br>
            <a:endParaRPr lang="en-US" sz="2000" dirty="0"/>
          </a:p>
          <a:p>
            <a:pPr marL="285750" indent="-285750">
              <a:buFont typeface="Arial" panose="020B0604020202020204" pitchFamily="34" charset="0"/>
              <a:buChar char="•"/>
            </a:pPr>
            <a:r>
              <a:rPr lang="en-US" sz="2000" dirty="0"/>
              <a:t>Remainder of funds support 3 year grant proposals*</a:t>
            </a:r>
          </a:p>
        </p:txBody>
      </p:sp>
      <p:sp>
        <p:nvSpPr>
          <p:cNvPr id="4" name="TextBox 3">
            <a:extLst>
              <a:ext uri="{FF2B5EF4-FFF2-40B4-BE49-F238E27FC236}">
                <a16:creationId xmlns:a16="http://schemas.microsoft.com/office/drawing/2014/main" id="{94E4A08E-65FE-0B45-B3BB-CD384C099062}"/>
              </a:ext>
            </a:extLst>
          </p:cNvPr>
          <p:cNvSpPr txBox="1"/>
          <p:nvPr/>
        </p:nvSpPr>
        <p:spPr>
          <a:xfrm>
            <a:off x="774700" y="5261114"/>
            <a:ext cx="10655300" cy="1015663"/>
          </a:xfrm>
          <a:prstGeom prst="rect">
            <a:avLst/>
          </a:prstGeom>
          <a:noFill/>
        </p:spPr>
        <p:txBody>
          <a:bodyPr wrap="square" rtlCol="0">
            <a:spAutoFit/>
          </a:bodyPr>
          <a:lstStyle/>
          <a:p>
            <a:r>
              <a:rPr lang="en-US" sz="2000" dirty="0"/>
              <a:t>*The KSCHIRT Study Section, which evaluates all grants, is an independent group of outstanding, senior scientists (not from KY) with expertise in SCI, TBI. Grants are funded solely on scientific merit, regardless of institution. Administrative costs are minimal.</a:t>
            </a:r>
          </a:p>
        </p:txBody>
      </p:sp>
    </p:spTree>
    <p:extLst>
      <p:ext uri="{BB962C8B-B14F-4D97-AF65-F5344CB8AC3E}">
        <p14:creationId xmlns:p14="http://schemas.microsoft.com/office/powerpoint/2010/main" val="3951137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7DB16DE-F35E-714F-BB36-7C3046080C19}"/>
              </a:ext>
            </a:extLst>
          </p:cNvPr>
          <p:cNvPicPr>
            <a:picLocks noChangeAspect="1"/>
          </p:cNvPicPr>
          <p:nvPr/>
        </p:nvPicPr>
        <p:blipFill>
          <a:blip r:embed="rId2"/>
          <a:stretch>
            <a:fillRect/>
          </a:stretch>
        </p:blipFill>
        <p:spPr>
          <a:xfrm>
            <a:off x="2362200" y="584200"/>
            <a:ext cx="7467600" cy="5689600"/>
          </a:xfrm>
          <a:prstGeom prst="rect">
            <a:avLst/>
          </a:prstGeom>
        </p:spPr>
      </p:pic>
      <p:cxnSp>
        <p:nvCxnSpPr>
          <p:cNvPr id="5" name="Straight Connector 4">
            <a:extLst>
              <a:ext uri="{FF2B5EF4-FFF2-40B4-BE49-F238E27FC236}">
                <a16:creationId xmlns:a16="http://schemas.microsoft.com/office/drawing/2014/main" id="{E04B6F0E-132F-C84B-885A-17585559432D}"/>
              </a:ext>
            </a:extLst>
          </p:cNvPr>
          <p:cNvCxnSpPr/>
          <p:nvPr/>
        </p:nvCxnSpPr>
        <p:spPr>
          <a:xfrm>
            <a:off x="3111335" y="2919338"/>
            <a:ext cx="65670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6FB17B-736F-D54A-AE87-61E57B8AA063}"/>
              </a:ext>
            </a:extLst>
          </p:cNvPr>
          <p:cNvSpPr txBox="1"/>
          <p:nvPr/>
        </p:nvSpPr>
        <p:spPr>
          <a:xfrm>
            <a:off x="6790544" y="2653259"/>
            <a:ext cx="4118820" cy="307777"/>
          </a:xfrm>
          <a:prstGeom prst="rect">
            <a:avLst/>
          </a:prstGeom>
          <a:noFill/>
        </p:spPr>
        <p:txBody>
          <a:bodyPr wrap="none" rtlCol="0">
            <a:spAutoFit/>
          </a:bodyPr>
          <a:lstStyle/>
          <a:p>
            <a:r>
              <a:rPr lang="en-US" sz="1400" b="1" dirty="0">
                <a:solidFill>
                  <a:srgbClr val="FF0000"/>
                </a:solidFill>
              </a:rPr>
              <a:t>Minimal yearly support needed for continued growth</a:t>
            </a:r>
          </a:p>
        </p:txBody>
      </p:sp>
      <p:sp>
        <p:nvSpPr>
          <p:cNvPr id="2" name="TextBox 1">
            <a:extLst>
              <a:ext uri="{FF2B5EF4-FFF2-40B4-BE49-F238E27FC236}">
                <a16:creationId xmlns:a16="http://schemas.microsoft.com/office/drawing/2014/main" id="{8742C452-3F5C-8346-A0D7-E0A53B3C71CF}"/>
              </a:ext>
            </a:extLst>
          </p:cNvPr>
          <p:cNvSpPr txBox="1"/>
          <p:nvPr/>
        </p:nvSpPr>
        <p:spPr>
          <a:xfrm>
            <a:off x="1064309" y="5441430"/>
            <a:ext cx="8461227" cy="338554"/>
          </a:xfrm>
          <a:prstGeom prst="rect">
            <a:avLst/>
          </a:prstGeom>
          <a:noFill/>
        </p:spPr>
        <p:txBody>
          <a:bodyPr wrap="none" rtlCol="0">
            <a:spAutoFit/>
          </a:bodyPr>
          <a:lstStyle/>
          <a:p>
            <a:r>
              <a:rPr lang="en-US" sz="1600" dirty="0"/>
              <a:t>  # Grants Funded          5    7   7   8  11  9   4   4   6   8   4   4   6   5   5   5   5   4   4   3   3   3    2   2   1   2 </a:t>
            </a:r>
          </a:p>
        </p:txBody>
      </p:sp>
      <p:sp>
        <p:nvSpPr>
          <p:cNvPr id="4" name="Rectangle 3">
            <a:extLst>
              <a:ext uri="{FF2B5EF4-FFF2-40B4-BE49-F238E27FC236}">
                <a16:creationId xmlns:a16="http://schemas.microsoft.com/office/drawing/2014/main" id="{A6457B23-D798-684D-8730-CB87AF3F41F3}"/>
              </a:ext>
            </a:extLst>
          </p:cNvPr>
          <p:cNvSpPr/>
          <p:nvPr/>
        </p:nvSpPr>
        <p:spPr>
          <a:xfrm>
            <a:off x="1064309" y="5355771"/>
            <a:ext cx="8461227" cy="4242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2F3A8B-15BF-4A43-A884-3FDAF2BB592B}"/>
              </a:ext>
            </a:extLst>
          </p:cNvPr>
          <p:cNvSpPr txBox="1"/>
          <p:nvPr/>
        </p:nvSpPr>
        <p:spPr>
          <a:xfrm>
            <a:off x="7030194" y="5082639"/>
            <a:ext cx="2726772" cy="276999"/>
          </a:xfrm>
          <a:prstGeom prst="rect">
            <a:avLst/>
          </a:prstGeom>
          <a:noFill/>
        </p:spPr>
        <p:txBody>
          <a:bodyPr wrap="none" rtlCol="0">
            <a:spAutoFit/>
          </a:bodyPr>
          <a:lstStyle/>
          <a:p>
            <a:r>
              <a:rPr lang="en-US" sz="1200" dirty="0"/>
              <a:t>Many outstanding grants went unfunded</a:t>
            </a:r>
          </a:p>
        </p:txBody>
      </p:sp>
      <p:sp>
        <p:nvSpPr>
          <p:cNvPr id="8" name="Up Arrow 7">
            <a:extLst>
              <a:ext uri="{FF2B5EF4-FFF2-40B4-BE49-F238E27FC236}">
                <a16:creationId xmlns:a16="http://schemas.microsoft.com/office/drawing/2014/main" id="{F114E979-5988-5444-9D84-928C0ADF404E}"/>
              </a:ext>
            </a:extLst>
          </p:cNvPr>
          <p:cNvSpPr/>
          <p:nvPr/>
        </p:nvSpPr>
        <p:spPr>
          <a:xfrm>
            <a:off x="6790544" y="3429000"/>
            <a:ext cx="85269" cy="29985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44A9A5-648D-9F46-9546-B344294226D2}"/>
              </a:ext>
            </a:extLst>
          </p:cNvPr>
          <p:cNvSpPr txBox="1"/>
          <p:nvPr/>
        </p:nvSpPr>
        <p:spPr>
          <a:xfrm>
            <a:off x="5786208" y="3713862"/>
            <a:ext cx="2082814" cy="276999"/>
          </a:xfrm>
          <a:prstGeom prst="rect">
            <a:avLst/>
          </a:prstGeom>
          <a:noFill/>
        </p:spPr>
        <p:txBody>
          <a:bodyPr wrap="none" rtlCol="0">
            <a:spAutoFit/>
          </a:bodyPr>
          <a:lstStyle/>
          <a:p>
            <a:r>
              <a:rPr lang="en-US" sz="1200" dirty="0"/>
              <a:t>Change in distribution formula</a:t>
            </a:r>
          </a:p>
        </p:txBody>
      </p:sp>
    </p:spTree>
    <p:extLst>
      <p:ext uri="{BB962C8B-B14F-4D97-AF65-F5344CB8AC3E}">
        <p14:creationId xmlns:p14="http://schemas.microsoft.com/office/powerpoint/2010/main" val="2224516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27BA19-2CFE-EF42-8432-D1931E2D47BE}"/>
              </a:ext>
            </a:extLst>
          </p:cNvPr>
          <p:cNvSpPr txBox="1"/>
          <p:nvPr/>
        </p:nvSpPr>
        <p:spPr>
          <a:xfrm>
            <a:off x="3110667" y="914400"/>
            <a:ext cx="5157865" cy="461665"/>
          </a:xfrm>
          <a:prstGeom prst="rect">
            <a:avLst/>
          </a:prstGeom>
          <a:noFill/>
        </p:spPr>
        <p:txBody>
          <a:bodyPr wrap="square" rtlCol="0">
            <a:spAutoFit/>
          </a:bodyPr>
          <a:lstStyle/>
          <a:p>
            <a:pPr algn="ctr"/>
            <a:r>
              <a:rPr lang="en-US" sz="2400" dirty="0"/>
              <a:t>KSCHIRT Supported Endowed Chairs</a:t>
            </a:r>
          </a:p>
        </p:txBody>
      </p:sp>
      <p:pic>
        <p:nvPicPr>
          <p:cNvPr id="4" name="Picture 3" descr="Logo&#10;&#10;Description automatically generated">
            <a:extLst>
              <a:ext uri="{FF2B5EF4-FFF2-40B4-BE49-F238E27FC236}">
                <a16:creationId xmlns:a16="http://schemas.microsoft.com/office/drawing/2014/main" id="{5C2972C8-EB89-CB45-828A-B59D1F187B79}"/>
              </a:ext>
            </a:extLst>
          </p:cNvPr>
          <p:cNvPicPr>
            <a:picLocks noChangeAspect="1"/>
          </p:cNvPicPr>
          <p:nvPr/>
        </p:nvPicPr>
        <p:blipFill>
          <a:blip r:embed="rId2"/>
          <a:stretch>
            <a:fillRect/>
          </a:stretch>
        </p:blipFill>
        <p:spPr>
          <a:xfrm>
            <a:off x="1581150" y="338782"/>
            <a:ext cx="1562100" cy="16129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FFCE5012-641C-3A46-ADDA-0D51E71837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85900" y="181715"/>
            <a:ext cx="1927034" cy="1927034"/>
          </a:xfrm>
          <a:prstGeom prst="rect">
            <a:avLst/>
          </a:prstGeom>
        </p:spPr>
      </p:pic>
      <p:pic>
        <p:nvPicPr>
          <p:cNvPr id="10" name="Picture 9" descr="Table&#10;&#10;Description automatically generated">
            <a:extLst>
              <a:ext uri="{FF2B5EF4-FFF2-40B4-BE49-F238E27FC236}">
                <a16:creationId xmlns:a16="http://schemas.microsoft.com/office/drawing/2014/main" id="{02619C29-7ED3-334E-A633-FB0F6C706A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2591933"/>
            <a:ext cx="5628968" cy="2515397"/>
          </a:xfrm>
          <a:prstGeom prst="rect">
            <a:avLst/>
          </a:prstGeom>
        </p:spPr>
      </p:pic>
      <p:pic>
        <p:nvPicPr>
          <p:cNvPr id="3" name="Picture 2">
            <a:extLst>
              <a:ext uri="{FF2B5EF4-FFF2-40B4-BE49-F238E27FC236}">
                <a16:creationId xmlns:a16="http://schemas.microsoft.com/office/drawing/2014/main" id="{7CD5E065-E2D5-4331-B3C8-E00F2C8D7628}"/>
              </a:ext>
            </a:extLst>
          </p:cNvPr>
          <p:cNvPicPr>
            <a:picLocks noChangeAspect="1"/>
          </p:cNvPicPr>
          <p:nvPr/>
        </p:nvPicPr>
        <p:blipFill>
          <a:blip r:embed="rId5"/>
          <a:stretch>
            <a:fillRect/>
          </a:stretch>
        </p:blipFill>
        <p:spPr>
          <a:xfrm>
            <a:off x="467032" y="2591933"/>
            <a:ext cx="5462955" cy="2515397"/>
          </a:xfrm>
          <a:prstGeom prst="rect">
            <a:avLst/>
          </a:prstGeom>
        </p:spPr>
      </p:pic>
      <p:sp>
        <p:nvSpPr>
          <p:cNvPr id="6" name="TextBox 5">
            <a:extLst>
              <a:ext uri="{FF2B5EF4-FFF2-40B4-BE49-F238E27FC236}">
                <a16:creationId xmlns:a16="http://schemas.microsoft.com/office/drawing/2014/main" id="{9F3C1A76-00E8-9945-8752-2844AD6F5541}"/>
              </a:ext>
            </a:extLst>
          </p:cNvPr>
          <p:cNvSpPr txBox="1"/>
          <p:nvPr/>
        </p:nvSpPr>
        <p:spPr>
          <a:xfrm>
            <a:off x="2440869" y="5426441"/>
            <a:ext cx="7315914" cy="369332"/>
          </a:xfrm>
          <a:prstGeom prst="rect">
            <a:avLst/>
          </a:prstGeom>
          <a:noFill/>
        </p:spPr>
        <p:txBody>
          <a:bodyPr wrap="none" rtlCol="0">
            <a:spAutoFit/>
          </a:bodyPr>
          <a:lstStyle/>
          <a:p>
            <a:r>
              <a:rPr lang="en-US" dirty="0"/>
              <a:t>All KSCHIRT funds for Endowed Chairs were matched by $500,000 donations</a:t>
            </a:r>
          </a:p>
        </p:txBody>
      </p:sp>
    </p:spTree>
    <p:extLst>
      <p:ext uri="{BB962C8B-B14F-4D97-AF65-F5344CB8AC3E}">
        <p14:creationId xmlns:p14="http://schemas.microsoft.com/office/powerpoint/2010/main" val="263520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49506-032A-724F-8617-0FA674B80D43}"/>
              </a:ext>
            </a:extLst>
          </p:cNvPr>
          <p:cNvSpPr txBox="1"/>
          <p:nvPr/>
        </p:nvSpPr>
        <p:spPr>
          <a:xfrm>
            <a:off x="1460664" y="1953300"/>
            <a:ext cx="9262753" cy="3877985"/>
          </a:xfrm>
          <a:prstGeom prst="rect">
            <a:avLst/>
          </a:prstGeom>
          <a:noFill/>
        </p:spPr>
        <p:txBody>
          <a:bodyPr wrap="square" rtlCol="0">
            <a:spAutoFit/>
          </a:bodyPr>
          <a:lstStyle/>
          <a:p>
            <a:pPr algn="ctr"/>
            <a:r>
              <a:rPr lang="en-US" sz="2800" dirty="0"/>
              <a:t>1999 – 2021</a:t>
            </a:r>
          </a:p>
          <a:p>
            <a:pPr algn="ctr"/>
            <a:endParaRPr lang="en-US" sz="2800" dirty="0"/>
          </a:p>
          <a:p>
            <a:pPr algn="ctr"/>
            <a:r>
              <a:rPr lang="en-US" sz="2800" dirty="0"/>
              <a:t>84 KSCHIRT Grants</a:t>
            </a:r>
            <a:r>
              <a:rPr lang="en-US" sz="2800" baseline="30000" dirty="0"/>
              <a:t>1</a:t>
            </a:r>
            <a:r>
              <a:rPr lang="en-US" sz="2800" dirty="0"/>
              <a:t> Resulted in </a:t>
            </a:r>
            <a:r>
              <a:rPr lang="en-US" sz="2800" u="sng" dirty="0"/>
              <a:t>52</a:t>
            </a:r>
            <a:r>
              <a:rPr lang="en-US" sz="2800" dirty="0"/>
              <a:t> Subsequent </a:t>
            </a:r>
            <a:r>
              <a:rPr lang="en-US" sz="2800" u="sng" dirty="0"/>
              <a:t>Federal</a:t>
            </a:r>
            <a:r>
              <a:rPr lang="en-US" sz="2800" baseline="30000" dirty="0"/>
              <a:t>2</a:t>
            </a:r>
            <a:r>
              <a:rPr lang="en-US" sz="2800" dirty="0"/>
              <a:t> Grants</a:t>
            </a:r>
          </a:p>
          <a:p>
            <a:pPr algn="ctr"/>
            <a:endParaRPr lang="en-US" sz="2400" dirty="0"/>
          </a:p>
          <a:p>
            <a:pPr algn="ctr"/>
            <a:endParaRPr lang="en-US" dirty="0"/>
          </a:p>
          <a:p>
            <a:pPr algn="ctr"/>
            <a:endParaRPr lang="en-US" sz="2400" dirty="0"/>
          </a:p>
          <a:p>
            <a:pPr algn="ctr"/>
            <a:r>
              <a:rPr lang="en-US" sz="2400" baseline="30000" dirty="0"/>
              <a:t>1</a:t>
            </a:r>
            <a:r>
              <a:rPr lang="en-US" sz="2400" dirty="0"/>
              <a:t>3 year grants; yearly total costs: $100,000</a:t>
            </a:r>
            <a:br>
              <a:rPr lang="en-US" sz="2400" dirty="0"/>
            </a:br>
            <a:endParaRPr lang="en-US" sz="2400" dirty="0"/>
          </a:p>
          <a:p>
            <a:pPr algn="ctr"/>
            <a:r>
              <a:rPr lang="en-US" sz="2400" baseline="30000" dirty="0"/>
              <a:t>2</a:t>
            </a:r>
            <a:r>
              <a:rPr lang="en-US" sz="2400" dirty="0"/>
              <a:t>National Institutes of Health (NIH), Department of Defense (DoD)</a:t>
            </a:r>
          </a:p>
          <a:p>
            <a:pPr algn="ctr"/>
            <a:r>
              <a:rPr lang="en-US" sz="2400" dirty="0"/>
              <a:t>2-5 year grants; yearly total costs of $300,000 - $750,000</a:t>
            </a:r>
            <a:endParaRPr lang="en-US" sz="2400" baseline="30000" dirty="0"/>
          </a:p>
        </p:txBody>
      </p:sp>
      <p:pic>
        <p:nvPicPr>
          <p:cNvPr id="4" name="Picture 3" descr="Logo&#10;&#10;Description automatically generated">
            <a:extLst>
              <a:ext uri="{FF2B5EF4-FFF2-40B4-BE49-F238E27FC236}">
                <a16:creationId xmlns:a16="http://schemas.microsoft.com/office/drawing/2014/main" id="{B35E1EA0-5FF0-CB46-BD42-E4646AE1C3D0}"/>
              </a:ext>
            </a:extLst>
          </p:cNvPr>
          <p:cNvPicPr>
            <a:picLocks noChangeAspect="1"/>
          </p:cNvPicPr>
          <p:nvPr/>
        </p:nvPicPr>
        <p:blipFill>
          <a:blip r:embed="rId2"/>
          <a:stretch>
            <a:fillRect/>
          </a:stretch>
        </p:blipFill>
        <p:spPr>
          <a:xfrm>
            <a:off x="1850970" y="758502"/>
            <a:ext cx="1562100" cy="16129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9E4D8D26-1B9A-A142-8186-1EFE91E243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5720" y="601435"/>
            <a:ext cx="1927034" cy="1927034"/>
          </a:xfrm>
          <a:prstGeom prst="rect">
            <a:avLst/>
          </a:prstGeom>
        </p:spPr>
      </p:pic>
    </p:spTree>
    <p:extLst>
      <p:ext uri="{BB962C8B-B14F-4D97-AF65-F5344CB8AC3E}">
        <p14:creationId xmlns:p14="http://schemas.microsoft.com/office/powerpoint/2010/main" val="53080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01FB6A-4E19-B34E-9B74-472EFF745FD3}"/>
              </a:ext>
            </a:extLst>
          </p:cNvPr>
          <p:cNvSpPr/>
          <p:nvPr/>
        </p:nvSpPr>
        <p:spPr>
          <a:xfrm>
            <a:off x="0" y="1162"/>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7169ACD-7A10-0F4F-BE4F-DC5EEAAF2360}"/>
              </a:ext>
            </a:extLst>
          </p:cNvPr>
          <p:cNvPicPr>
            <a:picLocks noChangeAspect="1"/>
          </p:cNvPicPr>
          <p:nvPr/>
        </p:nvPicPr>
        <p:blipFill>
          <a:blip r:embed="rId2"/>
          <a:stretch>
            <a:fillRect/>
          </a:stretch>
        </p:blipFill>
        <p:spPr>
          <a:xfrm>
            <a:off x="761462" y="0"/>
            <a:ext cx="10669075" cy="6858000"/>
          </a:xfrm>
          <a:prstGeom prst="rect">
            <a:avLst/>
          </a:prstGeom>
        </p:spPr>
      </p:pic>
      <p:sp>
        <p:nvSpPr>
          <p:cNvPr id="3" name="TextBox 2">
            <a:extLst>
              <a:ext uri="{FF2B5EF4-FFF2-40B4-BE49-F238E27FC236}">
                <a16:creationId xmlns:a16="http://schemas.microsoft.com/office/drawing/2014/main" id="{DDE4E499-2F45-7B49-847F-CCE5F32F656D}"/>
              </a:ext>
            </a:extLst>
          </p:cNvPr>
          <p:cNvSpPr txBox="1"/>
          <p:nvPr/>
        </p:nvSpPr>
        <p:spPr>
          <a:xfrm rot="16200000">
            <a:off x="-2431768" y="3319398"/>
            <a:ext cx="5766067" cy="338554"/>
          </a:xfrm>
          <a:prstGeom prst="rect">
            <a:avLst/>
          </a:prstGeom>
          <a:solidFill>
            <a:schemeClr val="bg1"/>
          </a:solidFill>
        </p:spPr>
        <p:txBody>
          <a:bodyPr wrap="square" rtlCol="0">
            <a:spAutoFit/>
          </a:bodyPr>
          <a:lstStyle/>
          <a:p>
            <a:r>
              <a:rPr lang="en-US" sz="1600" dirty="0"/>
              <a:t>When KSCIRC started in 1995, there were 2 investigators; no NIH $</a:t>
            </a:r>
          </a:p>
        </p:txBody>
      </p:sp>
    </p:spTree>
    <p:extLst>
      <p:ext uri="{BB962C8B-B14F-4D97-AF65-F5344CB8AC3E}">
        <p14:creationId xmlns:p14="http://schemas.microsoft.com/office/powerpoint/2010/main" val="1545943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1F988D7E-6030-A841-B8C1-D298FD07B4A1}"/>
              </a:ext>
            </a:extLst>
          </p:cNvPr>
          <p:cNvPicPr>
            <a:picLocks noChangeAspect="1"/>
          </p:cNvPicPr>
          <p:nvPr/>
        </p:nvPicPr>
        <p:blipFill>
          <a:blip r:embed="rId2"/>
          <a:stretch>
            <a:fillRect/>
          </a:stretch>
        </p:blipFill>
        <p:spPr>
          <a:xfrm>
            <a:off x="665480" y="676910"/>
            <a:ext cx="7152640" cy="5504180"/>
          </a:xfrm>
          <a:prstGeom prst="rect">
            <a:avLst/>
          </a:prstGeom>
        </p:spPr>
      </p:pic>
      <p:sp>
        <p:nvSpPr>
          <p:cNvPr id="3" name="Rectangle 2">
            <a:extLst>
              <a:ext uri="{FF2B5EF4-FFF2-40B4-BE49-F238E27FC236}">
                <a16:creationId xmlns:a16="http://schemas.microsoft.com/office/drawing/2014/main" id="{5DBB56B9-A25C-1A43-A667-CA30F89DF7AD}"/>
              </a:ext>
            </a:extLst>
          </p:cNvPr>
          <p:cNvSpPr/>
          <p:nvPr/>
        </p:nvSpPr>
        <p:spPr>
          <a:xfrm>
            <a:off x="760020" y="5545775"/>
            <a:ext cx="6942319" cy="613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97C82C-0495-FD4A-8C70-C5263FDB0014}"/>
              </a:ext>
            </a:extLst>
          </p:cNvPr>
          <p:cNvSpPr/>
          <p:nvPr/>
        </p:nvSpPr>
        <p:spPr>
          <a:xfrm>
            <a:off x="6548438" y="2511425"/>
            <a:ext cx="986143" cy="3571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ble&#10;&#10;Description automatically generated">
            <a:extLst>
              <a:ext uri="{FF2B5EF4-FFF2-40B4-BE49-F238E27FC236}">
                <a16:creationId xmlns:a16="http://schemas.microsoft.com/office/drawing/2014/main" id="{BB91A184-6C20-DD4A-825A-B043487E3F95}"/>
              </a:ext>
            </a:extLst>
          </p:cNvPr>
          <p:cNvPicPr>
            <a:picLocks noChangeAspect="1"/>
          </p:cNvPicPr>
          <p:nvPr/>
        </p:nvPicPr>
        <p:blipFill>
          <a:blip r:embed="rId3"/>
          <a:stretch>
            <a:fillRect/>
          </a:stretch>
        </p:blipFill>
        <p:spPr>
          <a:xfrm>
            <a:off x="8198428" y="1137228"/>
            <a:ext cx="3567545" cy="4583545"/>
          </a:xfrm>
          <a:prstGeom prst="rect">
            <a:avLst/>
          </a:prstGeom>
        </p:spPr>
      </p:pic>
      <p:cxnSp>
        <p:nvCxnSpPr>
          <p:cNvPr id="5" name="Straight Connector 4">
            <a:extLst>
              <a:ext uri="{FF2B5EF4-FFF2-40B4-BE49-F238E27FC236}">
                <a16:creationId xmlns:a16="http://schemas.microsoft.com/office/drawing/2014/main" id="{B17548C1-3720-7C44-952D-B45FAFEE7C5B}"/>
              </a:ext>
            </a:extLst>
          </p:cNvPr>
          <p:cNvCxnSpPr/>
          <p:nvPr/>
        </p:nvCxnSpPr>
        <p:spPr>
          <a:xfrm>
            <a:off x="902525" y="5827650"/>
            <a:ext cx="1733797"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649E45-8292-2C47-89FC-09A3A45A277B}"/>
              </a:ext>
            </a:extLst>
          </p:cNvPr>
          <p:cNvCxnSpPr/>
          <p:nvPr/>
        </p:nvCxnSpPr>
        <p:spPr>
          <a:xfrm>
            <a:off x="6443868" y="6027550"/>
            <a:ext cx="97868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54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31E571D-D7D8-E54C-8A47-F52C5DB016DC}"/>
              </a:ext>
            </a:extLst>
          </p:cNvPr>
          <p:cNvGrpSpPr/>
          <p:nvPr/>
        </p:nvGrpSpPr>
        <p:grpSpPr>
          <a:xfrm>
            <a:off x="343507" y="2507295"/>
            <a:ext cx="3833935" cy="2063524"/>
            <a:chOff x="19156" y="-14410"/>
            <a:chExt cx="3833935" cy="2496864"/>
          </a:xfrm>
        </p:grpSpPr>
        <p:pic>
          <p:nvPicPr>
            <p:cNvPr id="4" name="Picture 2" descr="The circadian clock">
              <a:extLst>
                <a:ext uri="{FF2B5EF4-FFF2-40B4-BE49-F238E27FC236}">
                  <a16:creationId xmlns:a16="http://schemas.microsoft.com/office/drawing/2014/main" id="{B288A3D9-6F52-4CB8-A97A-2B8566D23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1" y="170256"/>
              <a:ext cx="3286124" cy="23121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D60FC1-E76D-457D-9905-015291DF58B4}"/>
                </a:ext>
              </a:extLst>
            </p:cNvPr>
            <p:cNvSpPr txBox="1"/>
            <p:nvPr/>
          </p:nvSpPr>
          <p:spPr>
            <a:xfrm>
              <a:off x="19156" y="-14410"/>
              <a:ext cx="3833935" cy="369332"/>
            </a:xfrm>
            <a:prstGeom prst="rect">
              <a:avLst/>
            </a:prstGeom>
            <a:noFill/>
          </p:spPr>
          <p:txBody>
            <a:bodyPr wrap="none" rtlCol="0">
              <a:spAutoFit/>
            </a:bodyPr>
            <a:lstStyle/>
            <a:p>
              <a:r>
                <a:rPr lang="en-US" dirty="0"/>
                <a:t>Physiological rhythms around the clock</a:t>
              </a:r>
            </a:p>
          </p:txBody>
        </p:sp>
      </p:grpSp>
      <p:sp>
        <p:nvSpPr>
          <p:cNvPr id="13" name="TextBox 12">
            <a:extLst>
              <a:ext uri="{FF2B5EF4-FFF2-40B4-BE49-F238E27FC236}">
                <a16:creationId xmlns:a16="http://schemas.microsoft.com/office/drawing/2014/main" id="{2DE7B3E5-1AF6-418F-A81F-15A64904C33E}"/>
              </a:ext>
            </a:extLst>
          </p:cNvPr>
          <p:cNvSpPr txBox="1"/>
          <p:nvPr/>
        </p:nvSpPr>
        <p:spPr>
          <a:xfrm>
            <a:off x="5550002" y="2975847"/>
            <a:ext cx="383438"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24</a:t>
            </a:r>
          </a:p>
        </p:txBody>
      </p:sp>
      <p:sp>
        <p:nvSpPr>
          <p:cNvPr id="14" name="TextBox 13">
            <a:extLst>
              <a:ext uri="{FF2B5EF4-FFF2-40B4-BE49-F238E27FC236}">
                <a16:creationId xmlns:a16="http://schemas.microsoft.com/office/drawing/2014/main" id="{36047B48-31E4-4905-8435-67B6A32C8794}"/>
              </a:ext>
            </a:extLst>
          </p:cNvPr>
          <p:cNvSpPr txBox="1"/>
          <p:nvPr/>
        </p:nvSpPr>
        <p:spPr>
          <a:xfrm>
            <a:off x="7006808" y="2330950"/>
            <a:ext cx="237566" cy="369332"/>
          </a:xfrm>
          <a:prstGeom prst="rect">
            <a:avLst/>
          </a:prstGeom>
          <a:noFill/>
        </p:spPr>
        <p:txBody>
          <a:bodyPr wrap="none" rtlCol="0">
            <a:spAutoFit/>
          </a:bodyPr>
          <a:lstStyle/>
          <a:p>
            <a:r>
              <a:rPr lang="en-US" dirty="0"/>
              <a:t> </a:t>
            </a:r>
          </a:p>
        </p:txBody>
      </p:sp>
      <p:sp>
        <p:nvSpPr>
          <p:cNvPr id="23" name="TextBox 22">
            <a:extLst>
              <a:ext uri="{FF2B5EF4-FFF2-40B4-BE49-F238E27FC236}">
                <a16:creationId xmlns:a16="http://schemas.microsoft.com/office/drawing/2014/main" id="{F922AEDD-45FD-40D5-89D5-82054AB113CE}"/>
              </a:ext>
            </a:extLst>
          </p:cNvPr>
          <p:cNvSpPr txBox="1"/>
          <p:nvPr/>
        </p:nvSpPr>
        <p:spPr>
          <a:xfrm>
            <a:off x="461467" y="5319666"/>
            <a:ext cx="11329069" cy="639214"/>
          </a:xfrm>
          <a:prstGeom prst="rect">
            <a:avLst/>
          </a:prstGeom>
          <a:noFill/>
          <a:ln>
            <a:solidFill>
              <a:schemeClr val="tx1"/>
            </a:solidFill>
          </a:ln>
        </p:spPr>
        <p:txBody>
          <a:bodyPr wrap="square" rtlCol="0">
            <a:spAutoFit/>
          </a:bodyPr>
          <a:lstStyle/>
          <a:p>
            <a:pPr algn="ct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Kentucky Spinal Cord Head Injury Research Trust Contract 18-2 (co-PIs: Hetman, Saraswat </a:t>
            </a:r>
            <a:r>
              <a:rPr lang="en-US" sz="1400" dirty="0" err="1">
                <a:effectLst/>
                <a:latin typeface="Arial" panose="020B0604020202020204" pitchFamily="34" charset="0"/>
                <a:ea typeface="Calibri" panose="020F0502020204030204" pitchFamily="34" charset="0"/>
                <a:cs typeface="Arial" panose="020B0604020202020204" pitchFamily="34" charset="0"/>
              </a:rPr>
              <a:t>Ohri</a:t>
            </a:r>
            <a:r>
              <a:rPr lang="en-US" sz="1400" dirty="0">
                <a:effectLst/>
                <a:latin typeface="Arial" panose="020B0604020202020204" pitchFamily="34" charset="0"/>
                <a:ea typeface="Calibri" panose="020F0502020204030204" pitchFamily="34" charset="0"/>
                <a:cs typeface="Arial" panose="020B0604020202020204" pitchFamily="34" charset="0"/>
              </a:rPr>
              <a:t>, 10/01/19-09/30/22), </a:t>
            </a:r>
            <a:r>
              <a:rPr lang="en-US" sz="1400" dirty="0">
                <a:latin typeface="Arial" panose="020B0604020202020204" pitchFamily="34" charset="0"/>
                <a:ea typeface="Calibri" panose="020F0502020204030204" pitchFamily="34" charset="0"/>
                <a:cs typeface="Arial" panose="020B0604020202020204" pitchFamily="34" charset="0"/>
              </a:rPr>
              <a:t>total costs: $300,000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NINDS 1R01 NS114404  (co-PIs: Hetman, Saraswat </a:t>
            </a:r>
            <a:r>
              <a:rPr lang="en-US" sz="1400" dirty="0" err="1">
                <a:effectLst/>
                <a:latin typeface="Arial" panose="020B0604020202020204" pitchFamily="34" charset="0"/>
                <a:ea typeface="Calibri" panose="020F0502020204030204" pitchFamily="34" charset="0"/>
                <a:cs typeface="Arial" panose="020B0604020202020204" pitchFamily="34" charset="0"/>
              </a:rPr>
              <a:t>Ohri</a:t>
            </a:r>
            <a:r>
              <a:rPr lang="en-US" sz="1400" dirty="0">
                <a:effectLst/>
                <a:latin typeface="Arial" panose="020B0604020202020204" pitchFamily="34" charset="0"/>
                <a:ea typeface="Calibri" panose="020F0502020204030204" pitchFamily="34" charset="0"/>
                <a:cs typeface="Arial" panose="020B0604020202020204" pitchFamily="34" charset="0"/>
              </a:rPr>
              <a:t>, Whittemore, 08/15/20-05/30/25), total costs: $2,700,000</a:t>
            </a:r>
            <a:endParaRPr lang="en-US" sz="1400" dirty="0">
              <a:latin typeface="Arial" panose="020B0604020202020204" pitchFamily="34" charset="0"/>
              <a:cs typeface="Arial" panose="020B0604020202020204" pitchFamily="34" charset="0"/>
            </a:endParaRPr>
          </a:p>
        </p:txBody>
      </p:sp>
      <p:pic>
        <p:nvPicPr>
          <p:cNvPr id="1028" name="Picture 4" descr="Broken-stopwatch - Broken Clock Png Clip Art, transparent png #725801">
            <a:extLst>
              <a:ext uri="{FF2B5EF4-FFF2-40B4-BE49-F238E27FC236}">
                <a16:creationId xmlns:a16="http://schemas.microsoft.com/office/drawing/2014/main" id="{50810C9C-70B1-4E1E-A5DF-612617BDD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290" y="2045119"/>
            <a:ext cx="2983956" cy="21653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35C7D5-87BB-4724-A687-6F3B1B6B6B0E}"/>
              </a:ext>
            </a:extLst>
          </p:cNvPr>
          <p:cNvSpPr txBox="1"/>
          <p:nvPr/>
        </p:nvSpPr>
        <p:spPr>
          <a:xfrm>
            <a:off x="4028191" y="849583"/>
            <a:ext cx="3988154" cy="992008"/>
          </a:xfrm>
          <a:prstGeom prst="rect">
            <a:avLst/>
          </a:prstGeom>
          <a:noFill/>
        </p:spPr>
        <p:txBody>
          <a:bodyPr wrap="square" rtlCol="0">
            <a:spAutoFit/>
          </a:bodyPr>
          <a:lstStyle/>
          <a:p>
            <a:pPr algn="ctr"/>
            <a:r>
              <a:rPr lang="en-US" dirty="0"/>
              <a:t>Experimental SCI in mice with </a:t>
            </a:r>
          </a:p>
          <a:p>
            <a:pPr algn="ctr"/>
            <a:r>
              <a:rPr lang="en-US" dirty="0"/>
              <a:t>defective diurnal rhythmicity </a:t>
            </a:r>
          </a:p>
          <a:p>
            <a:pPr algn="ctr"/>
            <a:r>
              <a:rPr lang="en-US" dirty="0"/>
              <a:t>results in less tissue damage and improved recovery </a:t>
            </a:r>
          </a:p>
        </p:txBody>
      </p:sp>
      <p:sp>
        <p:nvSpPr>
          <p:cNvPr id="26" name="TextBox 25">
            <a:extLst>
              <a:ext uri="{FF2B5EF4-FFF2-40B4-BE49-F238E27FC236}">
                <a16:creationId xmlns:a16="http://schemas.microsoft.com/office/drawing/2014/main" id="{D5103C72-5A46-4E24-B691-8CA6F810E715}"/>
              </a:ext>
            </a:extLst>
          </p:cNvPr>
          <p:cNvSpPr txBox="1"/>
          <p:nvPr/>
        </p:nvSpPr>
        <p:spPr>
          <a:xfrm>
            <a:off x="4071253" y="4244925"/>
            <a:ext cx="3902030" cy="279797"/>
          </a:xfrm>
          <a:prstGeom prst="rect">
            <a:avLst/>
          </a:prstGeom>
          <a:noFill/>
        </p:spPr>
        <p:txBody>
          <a:bodyPr wrap="none" rtlCol="0">
            <a:spAutoFit/>
          </a:bodyPr>
          <a:lstStyle/>
          <a:p>
            <a:r>
              <a:rPr lang="en-US" sz="1600" i="1" dirty="0" err="1">
                <a:latin typeface="Arial" panose="020B0604020202020204" pitchFamily="34" charset="0"/>
                <a:cs typeface="Arial" panose="020B0604020202020204" pitchFamily="34" charset="0"/>
              </a:rPr>
              <a:t>Slomnicki</a:t>
            </a:r>
            <a:r>
              <a:rPr lang="en-US" sz="1600" i="1" dirty="0">
                <a:latin typeface="Arial" panose="020B0604020202020204" pitchFamily="34" charset="0"/>
                <a:cs typeface="Arial" panose="020B0604020202020204" pitchFamily="34" charset="0"/>
              </a:rPr>
              <a:t> et al, Scientific Reports, 2020 </a:t>
            </a:r>
          </a:p>
        </p:txBody>
      </p:sp>
      <p:sp>
        <p:nvSpPr>
          <p:cNvPr id="5" name="Flowchart: Or 4">
            <a:extLst>
              <a:ext uri="{FF2B5EF4-FFF2-40B4-BE49-F238E27FC236}">
                <a16:creationId xmlns:a16="http://schemas.microsoft.com/office/drawing/2014/main" id="{99A98542-7D74-4A90-83AE-A74130C72A8C}"/>
              </a:ext>
            </a:extLst>
          </p:cNvPr>
          <p:cNvSpPr/>
          <p:nvPr/>
        </p:nvSpPr>
        <p:spPr>
          <a:xfrm rot="16200000">
            <a:off x="8823930" y="2110192"/>
            <a:ext cx="1637355" cy="1981200"/>
          </a:xfrm>
          <a:prstGeom prst="flowChartOr">
            <a:avLst/>
          </a:prstGeom>
          <a:gradFill flip="none" rotWithShape="1">
            <a:gsLst>
              <a:gs pos="4000">
                <a:schemeClr val="tx1"/>
              </a:gs>
              <a:gs pos="53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DE1A01B-ADD6-48A9-AB86-415E25C9BDBF}"/>
              </a:ext>
            </a:extLst>
          </p:cNvPr>
          <p:cNvSpPr txBox="1"/>
          <p:nvPr/>
        </p:nvSpPr>
        <p:spPr>
          <a:xfrm>
            <a:off x="9625534" y="3128432"/>
            <a:ext cx="798617" cy="534158"/>
          </a:xfrm>
          <a:prstGeom prst="rect">
            <a:avLst/>
          </a:prstGeom>
          <a:noFill/>
        </p:spPr>
        <p:txBody>
          <a:bodyPr wrap="none" rtlCol="0">
            <a:spAutoFit/>
          </a:bodyPr>
          <a:lstStyle/>
          <a:p>
            <a:pPr algn="ctr"/>
            <a:r>
              <a:rPr lang="en-US" dirty="0">
                <a:solidFill>
                  <a:schemeClr val="bg1"/>
                </a:solidFill>
              </a:rPr>
              <a:t>Less </a:t>
            </a:r>
          </a:p>
          <a:p>
            <a:pPr algn="ctr"/>
            <a:r>
              <a:rPr lang="en-US" dirty="0">
                <a:solidFill>
                  <a:schemeClr val="bg1"/>
                </a:solidFill>
              </a:rPr>
              <a:t>severe</a:t>
            </a:r>
          </a:p>
        </p:txBody>
      </p:sp>
      <p:sp>
        <p:nvSpPr>
          <p:cNvPr id="8" name="TextBox 7">
            <a:extLst>
              <a:ext uri="{FF2B5EF4-FFF2-40B4-BE49-F238E27FC236}">
                <a16:creationId xmlns:a16="http://schemas.microsoft.com/office/drawing/2014/main" id="{18DE5191-6E01-4E94-A329-B19D29AE5359}"/>
              </a:ext>
            </a:extLst>
          </p:cNvPr>
          <p:cNvSpPr txBox="1"/>
          <p:nvPr/>
        </p:nvSpPr>
        <p:spPr>
          <a:xfrm>
            <a:off x="8035330" y="1383207"/>
            <a:ext cx="3524683" cy="534158"/>
          </a:xfrm>
          <a:prstGeom prst="rect">
            <a:avLst/>
          </a:prstGeom>
          <a:noFill/>
        </p:spPr>
        <p:txBody>
          <a:bodyPr wrap="none" rtlCol="0">
            <a:spAutoFit/>
          </a:bodyPr>
          <a:lstStyle/>
          <a:p>
            <a:pPr algn="ctr"/>
            <a:r>
              <a:rPr lang="en-US" dirty="0"/>
              <a:t>Presenting severity of human SCI </a:t>
            </a:r>
          </a:p>
          <a:p>
            <a:pPr algn="ctr"/>
            <a:r>
              <a:rPr lang="en-US" dirty="0"/>
              <a:t>is affected by time of injury (n=727)</a:t>
            </a:r>
          </a:p>
        </p:txBody>
      </p:sp>
      <p:sp>
        <p:nvSpPr>
          <p:cNvPr id="22" name="TextBox 21">
            <a:extLst>
              <a:ext uri="{FF2B5EF4-FFF2-40B4-BE49-F238E27FC236}">
                <a16:creationId xmlns:a16="http://schemas.microsoft.com/office/drawing/2014/main" id="{7AFB1A4F-E8BC-4EE8-9E2D-AEB1571A1B32}"/>
              </a:ext>
            </a:extLst>
          </p:cNvPr>
          <p:cNvSpPr txBox="1"/>
          <p:nvPr/>
        </p:nvSpPr>
        <p:spPr>
          <a:xfrm>
            <a:off x="8089542" y="3984434"/>
            <a:ext cx="3158237" cy="279797"/>
          </a:xfrm>
          <a:prstGeom prst="rect">
            <a:avLst/>
          </a:prstGeom>
          <a:noFill/>
        </p:spPr>
        <p:txBody>
          <a:bodyPr wrap="none" rtlCol="0">
            <a:spAutoFit/>
          </a:bodyPr>
          <a:lstStyle/>
          <a:p>
            <a:r>
              <a:rPr lang="en-US" sz="1600" i="1" dirty="0" err="1">
                <a:latin typeface="Arial" panose="020B0604020202020204" pitchFamily="34" charset="0"/>
                <a:cs typeface="Arial" panose="020B0604020202020204" pitchFamily="34" charset="0"/>
              </a:rPr>
              <a:t>Ugiliweneza</a:t>
            </a:r>
            <a:r>
              <a:rPr lang="en-US" sz="1600" i="1" dirty="0">
                <a:latin typeface="Arial" panose="020B0604020202020204" pitchFamily="34" charset="0"/>
                <a:cs typeface="Arial" panose="020B0604020202020204" pitchFamily="34" charset="0"/>
              </a:rPr>
              <a:t> et al., in preparation</a:t>
            </a:r>
          </a:p>
        </p:txBody>
      </p:sp>
      <p:grpSp>
        <p:nvGrpSpPr>
          <p:cNvPr id="7" name="Group 6">
            <a:extLst>
              <a:ext uri="{FF2B5EF4-FFF2-40B4-BE49-F238E27FC236}">
                <a16:creationId xmlns:a16="http://schemas.microsoft.com/office/drawing/2014/main" id="{F227A0D9-74E3-4347-8BBC-0CE341781F4F}"/>
              </a:ext>
            </a:extLst>
          </p:cNvPr>
          <p:cNvGrpSpPr/>
          <p:nvPr/>
        </p:nvGrpSpPr>
        <p:grpSpPr>
          <a:xfrm>
            <a:off x="8652008" y="2256848"/>
            <a:ext cx="2040050" cy="972137"/>
            <a:chOff x="4771390" y="1007108"/>
            <a:chExt cx="2040050" cy="1176286"/>
          </a:xfrm>
        </p:grpSpPr>
        <p:sp>
          <p:nvSpPr>
            <p:cNvPr id="9" name="TextBox 8">
              <a:extLst>
                <a:ext uri="{FF2B5EF4-FFF2-40B4-BE49-F238E27FC236}">
                  <a16:creationId xmlns:a16="http://schemas.microsoft.com/office/drawing/2014/main" id="{C613FE7D-AC7A-4257-AD2C-07A1DCA88A18}"/>
                </a:ext>
              </a:extLst>
            </p:cNvPr>
            <p:cNvSpPr txBox="1"/>
            <p:nvPr/>
          </p:nvSpPr>
          <p:spPr>
            <a:xfrm>
              <a:off x="4771390" y="1875617"/>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6</a:t>
              </a:r>
            </a:p>
          </p:txBody>
        </p:sp>
        <p:sp>
          <p:nvSpPr>
            <p:cNvPr id="11" name="TextBox 10">
              <a:extLst>
                <a:ext uri="{FF2B5EF4-FFF2-40B4-BE49-F238E27FC236}">
                  <a16:creationId xmlns:a16="http://schemas.microsoft.com/office/drawing/2014/main" id="{EFD06BB2-E50D-4D33-83A8-AB493B8580E5}"/>
                </a:ext>
              </a:extLst>
            </p:cNvPr>
            <p:cNvSpPr txBox="1"/>
            <p:nvPr/>
          </p:nvSpPr>
          <p:spPr>
            <a:xfrm>
              <a:off x="5570271" y="1007108"/>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12</a:t>
              </a:r>
            </a:p>
          </p:txBody>
        </p:sp>
        <p:sp>
          <p:nvSpPr>
            <p:cNvPr id="12" name="TextBox 11">
              <a:extLst>
                <a:ext uri="{FF2B5EF4-FFF2-40B4-BE49-F238E27FC236}">
                  <a16:creationId xmlns:a16="http://schemas.microsoft.com/office/drawing/2014/main" id="{79978223-6852-4274-A94B-B8259961FF88}"/>
                </a:ext>
              </a:extLst>
            </p:cNvPr>
            <p:cNvSpPr txBox="1"/>
            <p:nvPr/>
          </p:nvSpPr>
          <p:spPr>
            <a:xfrm>
              <a:off x="6428002" y="1875617"/>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18</a:t>
              </a:r>
            </a:p>
          </p:txBody>
        </p:sp>
      </p:grpSp>
      <p:pic>
        <p:nvPicPr>
          <p:cNvPr id="24" name="Picture 23">
            <a:extLst>
              <a:ext uri="{FF2B5EF4-FFF2-40B4-BE49-F238E27FC236}">
                <a16:creationId xmlns:a16="http://schemas.microsoft.com/office/drawing/2014/main" id="{D6F2EE03-3610-6644-B853-078F4C345AD7}"/>
              </a:ext>
            </a:extLst>
          </p:cNvPr>
          <p:cNvPicPr>
            <a:picLocks noChangeAspect="1"/>
          </p:cNvPicPr>
          <p:nvPr/>
        </p:nvPicPr>
        <p:blipFill>
          <a:blip r:embed="rId4"/>
          <a:stretch>
            <a:fillRect/>
          </a:stretch>
        </p:blipFill>
        <p:spPr>
          <a:xfrm>
            <a:off x="860589" y="390094"/>
            <a:ext cx="956261" cy="1348328"/>
          </a:xfrm>
          <a:prstGeom prst="rect">
            <a:avLst/>
          </a:prstGeom>
        </p:spPr>
      </p:pic>
      <p:sp>
        <p:nvSpPr>
          <p:cNvPr id="2" name="TextBox 1">
            <a:extLst>
              <a:ext uri="{FF2B5EF4-FFF2-40B4-BE49-F238E27FC236}">
                <a16:creationId xmlns:a16="http://schemas.microsoft.com/office/drawing/2014/main" id="{B22920BC-F2E6-544B-AB47-D1A86CC43E8A}"/>
              </a:ext>
            </a:extLst>
          </p:cNvPr>
          <p:cNvSpPr txBox="1"/>
          <p:nvPr/>
        </p:nvSpPr>
        <p:spPr>
          <a:xfrm>
            <a:off x="1910444" y="910370"/>
            <a:ext cx="2031967" cy="307777"/>
          </a:xfrm>
          <a:prstGeom prst="rect">
            <a:avLst/>
          </a:prstGeom>
          <a:noFill/>
        </p:spPr>
        <p:txBody>
          <a:bodyPr wrap="none" rtlCol="0">
            <a:spAutoFit/>
          </a:bodyPr>
          <a:lstStyle/>
          <a:p>
            <a:r>
              <a:rPr lang="en-US" sz="1400" dirty="0"/>
              <a:t>Michal Hetman, MD, PhD</a:t>
            </a:r>
          </a:p>
        </p:txBody>
      </p:sp>
    </p:spTree>
    <p:extLst>
      <p:ext uri="{BB962C8B-B14F-4D97-AF65-F5344CB8AC3E}">
        <p14:creationId xmlns:p14="http://schemas.microsoft.com/office/powerpoint/2010/main" val="3471168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820</Words>
  <Application>Microsoft Office PowerPoint</Application>
  <PresentationFormat>Widescreen</PresentationFormat>
  <Paragraphs>105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Whittemore,Scott R.</dc:creator>
  <cp:lastModifiedBy>Whittemore,Scott R.</cp:lastModifiedBy>
  <cp:revision>59</cp:revision>
  <dcterms:created xsi:type="dcterms:W3CDTF">2021-11-24T20:54:52Z</dcterms:created>
  <dcterms:modified xsi:type="dcterms:W3CDTF">2021-12-06T15:40:03Z</dcterms:modified>
</cp:coreProperties>
</file>