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2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0" r:id="rId6"/>
    <p:sldId id="271" r:id="rId7"/>
    <p:sldId id="273" r:id="rId8"/>
    <p:sldId id="277" r:id="rId9"/>
    <p:sldId id="300" r:id="rId10"/>
    <p:sldId id="301" r:id="rId11"/>
    <p:sldId id="306" r:id="rId12"/>
    <p:sldId id="286" r:id="rId13"/>
    <p:sldId id="296" r:id="rId14"/>
    <p:sldId id="297" r:id="rId15"/>
    <p:sldId id="298" r:id="rId16"/>
    <p:sldId id="274" r:id="rId17"/>
    <p:sldId id="303" r:id="rId18"/>
    <p:sldId id="302" r:id="rId19"/>
    <p:sldId id="291" r:id="rId20"/>
    <p:sldId id="279" r:id="rId21"/>
    <p:sldId id="295" r:id="rId22"/>
    <p:sldId id="276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4800CE-B10A-4C92-B8DD-FE5B7E3F24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5EFDC-6986-4EE3-8A77-CCCDDB1225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8439-F7D7-4470-9C04-E3B45E0DC68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6E552-FAE3-4A55-8993-34D48BFA1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72482-5411-402E-943C-8B16C12614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56ACC-0B1C-48D3-8F03-246021178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72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9FEAC-13C9-4DA3-936F-210864974070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46D40-150E-4AD8-A2C5-5B264058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673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B6D4-C14F-4174-8E46-52334A31D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324E4-D57B-4CD8-A6E7-C2052753A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B2862-64E2-425C-AE64-23D46D83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FD3A-D4A9-4C18-8AA3-F7BFC8190060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D75B8-240A-4C21-A685-802F042E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6264-A926-44BE-8DAE-8750D78F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6E01-1D05-4738-8219-51927CA5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C00A1-30CD-43C5-A27B-640BF9261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6A5B-CAAC-4654-B795-A9F934FA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6D29-BC04-48EE-B520-DCC608D006E6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EDB5A-319D-4FC5-B818-7CA0CA68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127D-3793-48E3-9B0A-77540AE4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63CA6-CA70-4B93-82D8-B2343B2C2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B2865-A3EF-4DB4-8111-74B4404D2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34A96-9402-433A-A2F5-B8483E4E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4662-CA0F-4276-9066-DB270E2C714E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9C9C0-AECC-4CF7-A254-2B40F3BF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A469E-6C67-431F-AF23-B632BC50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7373D-BF04-45FF-AD66-DE0323B7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4CC38-28E5-4537-8AA8-7A2D2CE3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8CF0C-7F2D-40CB-9EAA-8EEC33C0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BD83-3C80-43EC-A678-65C23FC261D3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EDE78-ADA4-4030-9AE9-6CA140C4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64029-A8A5-4E28-A73F-8FAF3E12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7D9E-002C-4D0A-AF41-CD19FFB4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28EF9-BF4F-4401-8574-9395092CD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8FCE9-C6E8-435B-BB4A-3992EB19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7D38-491B-4DAB-B4F1-492645BF3CD2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3C3F6-BEB8-4642-BF9F-CD19538F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76EB8-FF60-4791-8DC6-B7725734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6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A7A2F-C3C9-478A-ABF2-9304F8B4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39AE-BDF3-4896-A9F5-511EB1B43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79D4F-07D2-4293-9F7F-57839057F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604C0-EBFA-43ED-8B2B-CA0EB35A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162-1964-45F4-99C3-D481E654C4A8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72930-9A08-47E0-8DC2-28DFFE13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E89B1-66F9-4D90-90BC-CDF5F500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4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FB96-2769-42E1-939C-84C92AA2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1E3B9-41B9-4379-8588-11226C9D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C29F0-3B3D-464E-8106-7BB870649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127E0-44D9-4E61-8F9C-9CA3E69EE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7F17-A6A0-41FB-BE75-688C39748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B1760-4F47-4CA6-8219-C4DD9925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03D-3078-433B-AAAA-C0EB28C51384}" type="datetime1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975C6-4057-4A78-A62B-539207A1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8A39D-B9EE-4F6A-B1F7-02620212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31DE-D8A7-44ED-8127-E002CC23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116BC-49AB-4707-8EA0-59FEF5DF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5EE3-6CF4-4EC5-B7DB-E6B5A836AB02}" type="datetime1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764B8-47F5-4793-A9D5-F186E610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A6960-12B2-48AC-A98D-BDF327B7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869FB-F13C-47AA-9D26-A1FEACAE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A49-5DC1-4EA2-8F9B-519288A934C2}" type="datetime1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44C1E-EAB9-43EF-9081-F36B268F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3EA0A-82F3-4517-9C46-03A6EDD8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6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BBB8-C02A-4FDD-992F-610850F64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89E78-BE86-4AF3-A59F-F549B888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3389A-6BF6-42AD-85D0-5E5B0BE29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6CA1E-2E32-4D95-B6F4-D06662DB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2B2-8F47-4616-ACE6-E6DC933AD9B5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7B915-4617-4CF6-9017-B9626F9E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3937A-E5DA-4312-9494-5B1F8A1A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94C3-711A-4564-B449-50AB72B5B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095E3-B7AE-48C6-A9D6-17A234F69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8F8B5-BCA3-46AE-B1FA-F1B1A5FFD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68380-494B-4579-BFE4-1316194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564-0BD4-44C8-B4A0-F48ED9A5C83B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8E805-340F-41DB-9282-AA9F0E3B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4C476-CA39-45DB-B05C-6C24BD2E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1377A-C142-4C43-B06A-B4C60AB4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451C0-0AE2-4427-9AED-218F86301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15803-1B31-4814-9851-F03240FEF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BD2F-62A2-45E0-A5A2-966CD3D08647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E2C-D64C-4F0A-90A0-8DB1ECAAF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61E3A-CE24-4D1C-9A5F-084BD4482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B3273-694E-42F1-93B4-445C4D0A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news.com/heat-not-burn-next-big-thing-tobacc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22" y="1251529"/>
            <a:ext cx="10359082" cy="4556147"/>
          </a:xfrm>
        </p:spPr>
        <p:txBody>
          <a:bodyPr>
            <a:normAutofit fontScale="90000"/>
          </a:bodyPr>
          <a:lstStyle/>
          <a:p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b="1" dirty="0">
                <a:solidFill>
                  <a:schemeClr val="bg2"/>
                </a:solidFill>
              </a:rPr>
              <a:t>Kentucky Office of </a:t>
            </a:r>
            <a:r>
              <a:rPr lang="en-US" sz="4000" b="1" dirty="0" smtClean="0">
                <a:solidFill>
                  <a:schemeClr val="bg2"/>
                </a:solidFill>
              </a:rPr>
              <a:t>the Attorney General</a:t>
            </a:r>
            <a:br>
              <a:rPr lang="en-US" sz="4000" b="1" dirty="0" smtClean="0">
                <a:solidFill>
                  <a:schemeClr val="bg2"/>
                </a:solidFill>
              </a:rPr>
            </a:br>
            <a:r>
              <a:rPr lang="en-US" sz="4000" b="1" dirty="0" smtClean="0">
                <a:solidFill>
                  <a:schemeClr val="bg2"/>
                </a:solidFill>
              </a:rPr>
              <a:t>Involvement </a:t>
            </a:r>
            <a:r>
              <a:rPr lang="en-US" sz="4000" b="1" dirty="0">
                <a:solidFill>
                  <a:schemeClr val="bg2"/>
                </a:solidFill>
              </a:rPr>
              <a:t>in Tobacco Enforcement and the Master Settlement Agreement </a:t>
            </a:r>
            <a:r>
              <a:rPr lang="en-US" sz="4000" dirty="0">
                <a:solidFill>
                  <a:schemeClr val="bg2"/>
                </a:solidFill>
              </a:rPr>
              <a:t/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 smtClean="0">
                <a:solidFill>
                  <a:schemeClr val="bg2"/>
                </a:solidFill>
              </a:rPr>
              <a:t/>
            </a:r>
            <a:br>
              <a:rPr lang="en-US" sz="4000" dirty="0" smtClean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/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3600" b="1" dirty="0" smtClean="0">
                <a:solidFill>
                  <a:schemeClr val="bg2"/>
                </a:solidFill>
              </a:rPr>
              <a:t>Tobacco Settlement Agreement Fund</a:t>
            </a:r>
            <a:r>
              <a:rPr lang="en-US" sz="3600" b="1" dirty="0" smtClean="0">
                <a:solidFill>
                  <a:schemeClr val="bg2"/>
                </a:solidFill>
              </a:rPr>
              <a:t> </a:t>
            </a:r>
            <a:br>
              <a:rPr lang="en-US" sz="3600" b="1" dirty="0" smtClean="0">
                <a:solidFill>
                  <a:schemeClr val="bg2"/>
                </a:solidFill>
              </a:rPr>
            </a:br>
            <a:r>
              <a:rPr lang="en-US" sz="3600" b="1" dirty="0" smtClean="0">
                <a:solidFill>
                  <a:schemeClr val="bg2"/>
                </a:solidFill>
              </a:rPr>
              <a:t>Oversight </a:t>
            </a:r>
            <a:r>
              <a:rPr lang="en-US" sz="3600" b="1" dirty="0">
                <a:solidFill>
                  <a:schemeClr val="bg2"/>
                </a:solidFill>
              </a:rPr>
              <a:t>Committee</a:t>
            </a:r>
            <a:r>
              <a:rPr lang="en-US" sz="4000" b="1" dirty="0">
                <a:solidFill>
                  <a:schemeClr val="bg2"/>
                </a:solidFill>
              </a:rPr>
              <a:t/>
            </a:r>
            <a:br>
              <a:rPr lang="en-US" sz="4000" b="1" dirty="0">
                <a:solidFill>
                  <a:schemeClr val="bg2"/>
                </a:solidFill>
              </a:rPr>
            </a:br>
            <a:r>
              <a:rPr lang="en-US" sz="3600" b="1" dirty="0">
                <a:solidFill>
                  <a:schemeClr val="bg2"/>
                </a:solidFill>
              </a:rPr>
              <a:t>May 18, 2021</a:t>
            </a:r>
            <a:r>
              <a:rPr lang="en-US" sz="4000" dirty="0">
                <a:solidFill>
                  <a:schemeClr val="bg2"/>
                </a:solidFill>
              </a:rPr>
              <a:t/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772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1E82AFF0-28EA-4489-9F62-C29DFE530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855" y="544512"/>
            <a:ext cx="9474198" cy="532923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78291E-6432-4E8B-9DA0-3421145C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9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930236FF-FC1A-4712-999A-5F382DD6C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62" y="509961"/>
            <a:ext cx="7092780" cy="557822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AA373B-1D75-4122-955D-A15C8F02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40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F674D34F-498B-485A-9429-A6B56C0A7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91843D-77AF-49BB-B9A9-CF25E452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8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81548"/>
            <a:ext cx="3333496" cy="15854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</a:rPr>
              <a:t/>
            </a:r>
            <a:br>
              <a:rPr lang="en-US" sz="2400" dirty="0">
                <a:solidFill>
                  <a:schemeClr val="bg1">
                    <a:lumMod val="90000"/>
                  </a:schemeClr>
                </a:solidFill>
              </a:rPr>
            </a:br>
            <a:endParaRPr lang="en-US" sz="24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E54F52-940B-4D47-9780-E40022522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5086350"/>
            <a:ext cx="2466974" cy="704850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1600" dirty="0">
                <a:solidFill>
                  <a:schemeClr val="bg1">
                    <a:lumMod val="90000"/>
                  </a:schemeClr>
                </a:solidFill>
              </a:rPr>
              <a:t>https://www.cdc.gov/tobacco/data_statistics/fact_sheets/youth_data/tobacco_use/index.htm</a:t>
            </a:r>
          </a:p>
        </p:txBody>
      </p:sp>
      <p:pic>
        <p:nvPicPr>
          <p:cNvPr id="18" name="Picture 1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B935489-C199-480F-94B8-1280D4FCB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276226"/>
            <a:ext cx="7028835" cy="457997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774AE6-EA16-4079-9BC8-B99705CB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45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D3631-1117-4C07-91DC-5BA281CA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05" y="-475134"/>
            <a:ext cx="10515600" cy="4751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7644E-F012-4AE3-82D0-F4E0F1406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05" y="580968"/>
            <a:ext cx="15344995" cy="8164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>
                    <a:lumMod val="90000"/>
                  </a:schemeClr>
                </a:solidFill>
              </a:rPr>
              <a:t>		  </a:t>
            </a:r>
            <a:r>
              <a:rPr lang="en-US" sz="4000" b="1" dirty="0">
                <a:solidFill>
                  <a:schemeClr val="bg1">
                    <a:lumMod val="90000"/>
                  </a:schemeClr>
                </a:solidFill>
              </a:rPr>
              <a:t>The Toll of Tobacco in Kentucky</a:t>
            </a:r>
          </a:p>
          <a:p>
            <a:pPr marL="0" indent="0">
              <a:buNone/>
            </a:pPr>
            <a:endParaRPr lang="en-US" sz="3000" dirty="0">
              <a:solidFill>
                <a:schemeClr val="bg1">
                  <a:lumMod val="90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High school students who smoke:   8.9% (21,000)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High school students who use e-cigarettes:   26.1%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Kids (under 18) who become new daily smokers each year:  1,800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Adults in Kentucky who smoke:  23.6% (817,900)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Proportion of cancer deaths attributable to smoking:  34.0%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Adults who die each year from their own smoking:   8,900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Annual health care costs in Kentucky directly caused by smoking: $1.92 billion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Source: Campaign for Tobacco-Free Kids</a:t>
            </a: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B4762-ED4B-4F8B-B39D-2A5E6682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0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8924-58D1-4BFB-8FEF-2FDD9EA1A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29244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90000"/>
                  </a:schemeClr>
                </a:solidFill>
              </a:rPr>
              <a:t>Recent Kentucky Annual MSA Payments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7DF2DF-82A9-474F-83EA-3189B11C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735" y="2095500"/>
            <a:ext cx="9884288" cy="40087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2021: 	$127 million</a:t>
            </a:r>
          </a:p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2020: 	$112 million</a:t>
            </a:r>
          </a:p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2019:	$117 million</a:t>
            </a:r>
          </a:p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2018:	$102 million</a:t>
            </a:r>
          </a:p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2017:	$93 million</a:t>
            </a:r>
          </a:p>
          <a:p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2016:	$90 million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0E6415-BEAD-4808-B297-19966B89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1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14" y="1072609"/>
            <a:ext cx="2351554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bg1">
                    <a:lumMod val="90000"/>
                  </a:schemeClr>
                </a:solidFill>
              </a:rPr>
              <a:t>Potential Causes of Future Declines in MSA Payments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714875" y="508000"/>
            <a:ext cx="6817364" cy="592987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brand sales decline.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payments are based on national excise tax-paid cigarette volumes of the participating companies. </a:t>
            </a: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Reductions in the volume of those sales in the future will reduce MSA payments. Such sales had been declining </a:t>
            </a: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2-4% each year, </a:t>
            </a:r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until 2020 when sales stayed the same as the prior year.</a:t>
            </a: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Sales of non-MSA brands also reduce state payments. </a:t>
            </a:r>
          </a:p>
          <a:p>
            <a:endParaRPr lang="en-US" sz="20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EA4BAC-319D-469B-A01F-5F0B4389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94450"/>
            <a:ext cx="2743200" cy="365125"/>
          </a:xfrm>
        </p:spPr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3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13" y="1072609"/>
            <a:ext cx="2317230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bg1">
                    <a:lumMod val="90000"/>
                  </a:schemeClr>
                </a:solidFill>
              </a:rPr>
              <a:t>Potential Causes of Future Declines in MSA Payments</a:t>
            </a:r>
            <a:endParaRPr lang="en-US" sz="3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108" y="420914"/>
            <a:ext cx="6864132" cy="5955171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26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E-cigarettes/vapor/”Heat not burn” product sales growth.</a:t>
            </a:r>
          </a:p>
          <a:p>
            <a:pPr marL="0" indent="0">
              <a:buNone/>
            </a:pPr>
            <a:endParaRPr lang="en-US" sz="2000" b="1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These products which are generally not covered by MSA payments are estimated to displace a growing share of the traditional cigarette market. </a:t>
            </a: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Altria has obtained FDA approval for sale of IQOS products (heat not burn). </a:t>
            </a:r>
            <a:r>
              <a:rPr lang="en-US" sz="2000" i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https://csnews.com/heat-not-burn-next-big-thing-tobacco</a:t>
            </a:r>
            <a:r>
              <a:rPr lang="en-US" sz="2000" i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. </a:t>
            </a:r>
          </a:p>
          <a:p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Other non-MSA products include e-cigarettes, oral pouches/SNUS and little cigars.</a:t>
            </a:r>
          </a:p>
          <a:p>
            <a:endParaRPr lang="en-US" sz="20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E4CA0-0A5E-4C9B-A4E7-51E586D1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5B43-1776-4EAC-9ACD-D5D508D51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404734"/>
            <a:ext cx="4238626" cy="53292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E-cigarette use </a:t>
            </a:r>
            <a:br>
              <a:rPr lang="en-US" dirty="0">
                <a:solidFill>
                  <a:schemeClr val="bg1">
                    <a:lumMod val="9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increasing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9FDD09-9FA5-47F3-ABFB-80E6D70EB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-849441"/>
            <a:ext cx="5619750" cy="66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91844178-6F36-4A02-969A-C6261FD2A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6" y="1314450"/>
            <a:ext cx="3632628" cy="40767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55BCBF-3674-4AB3-A683-A819914F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2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98" y="243712"/>
            <a:ext cx="10744701" cy="140053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           	    The Future of MSA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29" y="1743075"/>
            <a:ext cx="10370457" cy="43338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payments will continue as long as cigarettes are sold by the party tobacco companies.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As sales of traditional cigarettes decline, that trend will lower future payments.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Kentucky must continue to enforce the escrow statutes against non-party companies to avoid and reduce NPM adjustments.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Payments have averaged $110 million over the twenty years of the agreement so far.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There is no limit in years of payments in the agreement.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B119B-57E8-4843-8237-5197BDCD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19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0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63" y="190500"/>
            <a:ext cx="11198362" cy="1326390"/>
          </a:xfrm>
        </p:spPr>
        <p:txBody>
          <a:bodyPr/>
          <a:lstStyle/>
          <a:p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   		Master Settlement Agreement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937084"/>
            <a:ext cx="10822096" cy="40787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/>
              </a:rPr>
              <a:t>Kentucky and 51 other states and territories signed the Master Settlement Agreement(“MSA”) in </a:t>
            </a: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/>
              </a:rPr>
              <a:t>November 1998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/>
              </a:rPr>
              <a:t>with the major US tobacco companies. </a:t>
            </a:r>
            <a:endParaRPr lang="en-US" sz="24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/>
              </a:rPr>
              <a:t>Four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/>
              </a:rPr>
              <a:t>states have their own MSAs: MS, MN, TX and FL.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/>
              </a:rPr>
              <a:t>States dropped lawsuits over smoking-related costs in return for annual payments from the companies to address these expenditures, as well as marketing restrictions to reduce youth smoking. </a:t>
            </a:r>
            <a:endParaRPr lang="en-US" sz="24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Allegations in the state suits included youth targeting, fraud regarding the health effects of cigarettes and nicotine, conspiracy and defective design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</a:rPr>
              <a:t>. </a:t>
            </a:r>
          </a:p>
          <a:p>
            <a:endParaRPr lang="en-US" sz="24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CE5E2-44B9-4637-A515-F56198E2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68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317" y="113084"/>
            <a:ext cx="9404723" cy="207917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Office of the Attorney General</a:t>
            </a:r>
            <a:br>
              <a:rPr lang="en-US" dirty="0">
                <a:solidFill>
                  <a:schemeClr val="bg1">
                    <a:lumMod val="90000"/>
                  </a:schemeClr>
                </a:solidFill>
              </a:rPr>
            </a:br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4643"/>
            <a:ext cx="8946541" cy="5023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Michael </a:t>
            </a:r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Plumley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Assistant Attorney General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Michael.Plumley@ky.gov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(502) </a:t>
            </a: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696-5613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Carmine Iaccarino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General Counsel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Carmine.Iaccarino@ky.gov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(502) 696-5369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Vic Maddox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Associate Attorney General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Victor.Maddox@ky.gov</a:t>
            </a:r>
            <a:b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(502) 696-5336</a:t>
            </a: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DCE7C-CC01-4A5F-BA3B-E83CA0E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20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1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8" y="191461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			  	</a:t>
            </a:r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MSA Background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306" y="1260389"/>
            <a:ext cx="10836140" cy="4931405"/>
          </a:xfrm>
        </p:spPr>
        <p:txBody>
          <a:bodyPr/>
          <a:lstStyle/>
          <a:p>
            <a:endParaRPr lang="en-US" sz="24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payments are based on cigarettes sold in the US by the participating manufacturers.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 payments are calculated by an independent auditor, currently Price Waterhouse. 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Kentucky has received $2.4 billion so far.</a:t>
            </a:r>
          </a:p>
          <a:p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Payments will continue as long as MSA companies sell traditional cigarettes or Roll Your Own(“RYO”), </a:t>
            </a:r>
            <a:r>
              <a:rPr lang="en-US" sz="24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but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 money was not the only goal of the MSA. 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76F3E-2583-4854-A68F-12E8A440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0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69232"/>
            <a:ext cx="10018713" cy="5414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			MSA Background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396314"/>
            <a:ext cx="10150226" cy="482580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marketing restrictions included limits on advertising only possible through agreement without years of litigation.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 MSA parties “are committed to reducing underage tobacco use by discouraging such use and by preventing Youth access to Tobacco Products.”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Attacking youth smoking reduces health costs in the long run as well as improving health as most smokers become addicted by age 20.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 MSA created and funded a foundation(first “American Legacy,” now “Truth”) with the purpose of reducing youth smoking.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Substantial reductions in youth smoking as well as adult rates have occurred (now 10-15% compared to 30-35% in 1998).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State funding for Kentucky's tobacco control programs comes from annual MSA payments, along with agricultural diversification and other important programs.</a:t>
            </a: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DB953-A31F-4DD8-B7F2-BB022A63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6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204524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				</a:t>
            </a:r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MSA Background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358" y="1989439"/>
            <a:ext cx="9625263" cy="42415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marketing restrictions include: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Prohibiting “youth targeting” by tobacco companies</a:t>
            </a:r>
          </a:p>
          <a:p>
            <a:pPr lvl="1"/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Ban on cartoons in ads</a:t>
            </a:r>
          </a:p>
          <a:p>
            <a:pPr lvl="1"/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Limitations on brand name sponsorships </a:t>
            </a:r>
          </a:p>
          <a:p>
            <a:pPr lvl="1"/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Ban on outdoor advertising/billboards</a:t>
            </a:r>
          </a:p>
          <a:p>
            <a:pPr lvl="1"/>
            <a:r>
              <a:rPr lang="en-US" sz="28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Ban on brand name merchandise, free samples, misrepresentation of the health effects of smoking</a:t>
            </a:r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2012F-42C9-4B82-A715-44E8BB1C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4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74" y="247440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</a:rPr>
              <a:t>				</a:t>
            </a:r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MSA Background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16" y="1961147"/>
            <a:ext cx="10486724" cy="436127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The Attorneys General from MSA states have working groups designed to investigate and enforce MSA violations as well as to maximize payments from the companies.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Marketing, nationally and at retail, is reviewed to look for compliance issues and some cases have been filed by states.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Ad placement in magazines, Kool </a:t>
            </a:r>
            <a:r>
              <a:rPr lang="en-US" dirty="0" err="1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Mixx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, Camel </a:t>
            </a:r>
            <a:r>
              <a:rPr lang="en-US" dirty="0" err="1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Farmrocks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and Eclipse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are some examples of state actions. </a:t>
            </a:r>
          </a:p>
          <a:p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With FDA authority expanded since 2010, some enforcement has moved to the federal level.</a:t>
            </a: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BF38-70D8-44E2-BB08-9CF8C679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0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EDFC-9C2D-419E-960B-7E6F069AB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457200"/>
            <a:ext cx="10673896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	    Kentucky </a:t>
            </a:r>
            <a:r>
              <a:rPr lang="en-US" sz="4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MSA-Related </a:t>
            </a:r>
            <a:r>
              <a:rPr lang="en-US" sz="40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L</a:t>
            </a:r>
            <a:r>
              <a:rPr lang="en-US" sz="40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egislation</a:t>
            </a:r>
            <a:endParaRPr lang="en-US" sz="40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	      2000:   </a:t>
            </a:r>
            <a:r>
              <a:rPr lang="en-US" sz="26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ALLOCATION </a:t>
            </a: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OF MSA FUNDS (KRS 248.654)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         </a:t>
            </a:r>
            <a:r>
              <a:rPr lang="en-US" sz="26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ESCROW </a:t>
            </a: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STATUTE  (KRS 131.600-131.602)        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                   MSA COMPLIANCE ADVISORY BOARD (KRS 15.300)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2003:   DIRECTORY STATUTE (KRS 131.604-131.630)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  	      2015:   </a:t>
            </a:r>
            <a:r>
              <a:rPr lang="en-US" sz="26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ENHANCED </a:t>
            </a:r>
            <a:r>
              <a:rPr lang="en-US" sz="26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ESCROW ENFORCEMENT (various KRS)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90000"/>
              </a:lnSpc>
            </a:pP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970D77-F095-402C-BAFE-71FDBCCC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5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EDFC-9C2D-419E-960B-7E6F069AB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01600"/>
            <a:ext cx="10294484" cy="6070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7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  Kentucky MSA-related </a:t>
            </a:r>
            <a:r>
              <a:rPr lang="en-US" sz="47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legislation (</a:t>
            </a:r>
            <a:r>
              <a:rPr lang="en-US" sz="47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cont</a:t>
            </a:r>
            <a:r>
              <a:rPr lang="en-US" sz="47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.)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ALLOCATION </a:t>
            </a:r>
            <a:r>
              <a:rPr lang="en-US" sz="26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OF MSA FUNDS</a:t>
            </a:r>
            <a:r>
              <a:rPr lang="en-US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Divided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proceeds into three accounts: </a:t>
            </a:r>
            <a:endParaRPr lang="en-US" dirty="0" smtClean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50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%-agricultural development/diversification, </a:t>
            </a:r>
            <a:endParaRPr lang="en-US" dirty="0" smtClean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25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%-early childhood development, </a:t>
            </a:r>
            <a:endParaRPr lang="en-US" dirty="0" smtClean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25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%-health care improvement</a:t>
            </a:r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ESCROW </a:t>
            </a:r>
            <a:r>
              <a:rPr lang="en-US" sz="26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STATUTE</a:t>
            </a:r>
            <a:r>
              <a:rPr lang="en-US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Required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non-MSA cigarette makers to escrow about the same per carton as MSA companies pay to the states per carton; </a:t>
            </a:r>
          </a:p>
          <a:p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Currently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over $100 million deposited in escrow accounts for KY sales</a:t>
            </a:r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en-US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endParaRPr lang="en-US" b="1" dirty="0">
              <a:solidFill>
                <a:schemeClr val="bg1">
                  <a:lumMod val="9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</a:t>
            </a:r>
            <a:r>
              <a:rPr lang="en-US" sz="26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COMPLIANCE ADVISORY BOARD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Created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 six-member board to review and discuss potential MSA violations in quarterly meetings (OAG, Health, Public Protection and Agriculture agencies represented, along with </a:t>
            </a:r>
            <a:r>
              <a:rPr lang="en-US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two 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citizen members). </a:t>
            </a: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970D77-F095-402C-BAFE-71FDBCCC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4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96" y="-477466"/>
            <a:ext cx="9404723" cy="4774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648" y="752475"/>
            <a:ext cx="11187856" cy="54250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	Kentucky MSA-Related </a:t>
            </a:r>
            <a:r>
              <a:rPr lang="en-US" sz="4000" dirty="0" smtClean="0">
                <a:solidFill>
                  <a:schemeClr val="bg1">
                    <a:lumMod val="90000"/>
                  </a:schemeClr>
                </a:solidFill>
              </a:rPr>
              <a:t>Legislation (</a:t>
            </a:r>
            <a:r>
              <a:rPr lang="en-US" sz="4000" dirty="0">
                <a:solidFill>
                  <a:schemeClr val="bg1">
                    <a:lumMod val="90000"/>
                  </a:schemeClr>
                </a:solidFill>
              </a:rPr>
              <a:t>cont.)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DIRECTORY </a:t>
            </a:r>
            <a:r>
              <a:rPr lang="en-US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STATUTE</a:t>
            </a:r>
            <a:r>
              <a:rPr lang="en-US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Created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tobacco directory to require manufacturers to certify each year </a:t>
            </a: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to be listed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on the approved list of brands to be stamped. (Currently 18 </a:t>
            </a: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MSA companies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and 10 non-MSA companies are listed).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OAG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reviews and approves changes. 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DOR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and OAG jointly enforce and coordinate to create and post the </a:t>
            </a: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directory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of approved brands with changes to it as needed.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ENHANCED </a:t>
            </a:r>
            <a:r>
              <a:rPr lang="en-US" sz="2400" b="1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ESCROW ENFORCEMENT AMENDMENTS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Bonding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for all non-MSA companies to ensure compliance ($50k+)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Made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delisted cigarettes contraband after 30 day notice of removal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Joint </a:t>
            </a:r>
            <a:r>
              <a:rPr lang="en-US" sz="2400" dirty="0">
                <a:solidFill>
                  <a:schemeClr val="bg1">
                    <a:lumMod val="90000"/>
                  </a:schemeClr>
                </a:solidFill>
                <a:latin typeface="Trebuchet MS" panose="020B0603020202020204" pitchFamily="34" charset="0"/>
              </a:rPr>
              <a:t>liability for importers must be agreed to for certification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911F8-6BE7-4AF6-9E01-70708D7E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3273-694E-42F1-93B4-445C4D0A4147}" type="slidenum">
              <a:rPr lang="en-US" sz="1400" smtClean="0">
                <a:solidFill>
                  <a:schemeClr val="bg1"/>
                </a:solidFill>
              </a:rPr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0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2C22ADA66D0847B83A2AD76313A667" ma:contentTypeVersion="5" ma:contentTypeDescription="Create a new document." ma:contentTypeScope="" ma:versionID="44fc1a667ca5d2b5e33b0307b7ec146b">
  <xsd:schema xmlns:xsd="http://www.w3.org/2001/XMLSchema" xmlns:xs="http://www.w3.org/2001/XMLSchema" xmlns:p="http://schemas.microsoft.com/office/2006/metadata/properties" xmlns:ns3="c753da74-c125-4a79-aa64-623e5a9973ad" xmlns:ns4="bc222868-a532-400b-86dd-b3daa0680701" targetNamespace="http://schemas.microsoft.com/office/2006/metadata/properties" ma:root="true" ma:fieldsID="57080e13fe5038fba750dc2341d71708" ns3:_="" ns4:_="">
    <xsd:import namespace="c753da74-c125-4a79-aa64-623e5a9973ad"/>
    <xsd:import namespace="bc222868-a532-400b-86dd-b3daa06807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3da74-c125-4a79-aa64-623e5a997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22868-a532-400b-86dd-b3daa06807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9D814C-7C91-4546-B492-9413E654AD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33AA6-6891-4FCD-AB30-C7AFE431AA55}">
  <ds:schemaRefs>
    <ds:schemaRef ds:uri="http://schemas.microsoft.com/office/2006/documentManagement/types"/>
    <ds:schemaRef ds:uri="http://schemas.microsoft.com/office/infopath/2007/PartnerControls"/>
    <ds:schemaRef ds:uri="c753da74-c125-4a79-aa64-623e5a9973a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c222868-a532-400b-86dd-b3daa068070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7A618E-50FE-422E-AF9F-7DDFCE6630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53da74-c125-4a79-aa64-623e5a9973ad"/>
    <ds:schemaRef ds:uri="bc222868-a532-400b-86dd-b3daa06807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6193</TotalTime>
  <Words>1214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 Theme</vt:lpstr>
      <vt:lpstr>         Kentucky Office of the Attorney General Involvement in Tobacco Enforcement and the Master Settlement Agreement    Tobacco Settlement Agreement Fund  Oversight Committee May 18, 2021  </vt:lpstr>
      <vt:lpstr>     Master Settlement Agreement Background</vt:lpstr>
      <vt:lpstr>      MSA Background (cont.)</vt:lpstr>
      <vt:lpstr>   MSA Background (cont.)</vt:lpstr>
      <vt:lpstr>    MSA Background (cont.)</vt:lpstr>
      <vt:lpstr>    MSA Background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Recent Kentucky Annual MSA Payments</vt:lpstr>
      <vt:lpstr>Potential Causes of Future Declines in MSA Payments</vt:lpstr>
      <vt:lpstr>Potential Causes of Future Declines in MSA Payments</vt:lpstr>
      <vt:lpstr>E-cigarette use  increasing</vt:lpstr>
      <vt:lpstr>                The Future of MSA Payments</vt:lpstr>
      <vt:lpstr>Office of the Attorney General 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2018 Retail: AVCs and Inspections is compliance with the MSA</dc:title>
  <dc:creator>Hartge, Abigail R (KYOAG)</dc:creator>
  <cp:lastModifiedBy>Kuhn, Elizabeth G (KYOAG)</cp:lastModifiedBy>
  <cp:revision>96</cp:revision>
  <dcterms:created xsi:type="dcterms:W3CDTF">2018-12-03T12:24:29Z</dcterms:created>
  <dcterms:modified xsi:type="dcterms:W3CDTF">2021-05-14T17:36:19Z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0x010100C82C22ADA66D0847B83A2AD76313A667</vt:lpwstr>
  </property>
</Properties>
</file>