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4"/>
  </p:notesMasterIdLst>
  <p:sldIdLst>
    <p:sldId id="256" r:id="rId4"/>
    <p:sldId id="265" r:id="rId5"/>
    <p:sldId id="264" r:id="rId6"/>
    <p:sldId id="263" r:id="rId7"/>
    <p:sldId id="262" r:id="rId8"/>
    <p:sldId id="258" r:id="rId9"/>
    <p:sldId id="259" r:id="rId10"/>
    <p:sldId id="260" r:id="rId11"/>
    <p:sldId id="261" r:id="rId12"/>
    <p:sldId id="33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03D"/>
    <a:srgbClr val="62B5E5"/>
    <a:srgbClr val="0038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9" autoAdjust="0"/>
    <p:restoredTop sz="94660"/>
  </p:normalViewPr>
  <p:slideViewPr>
    <p:cSldViewPr snapToGrid="0">
      <p:cViewPr varScale="1">
        <p:scale>
          <a:sx n="77" d="100"/>
          <a:sy n="77" d="100"/>
        </p:scale>
        <p:origin x="20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555-43C1-A394-67FB9DF4BF8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555-43C1-A394-67FB9DF4BF8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555-43C1-A394-67FB9DF4BF8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555-43C1-A394-67FB9DF4BF8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555-43C1-A394-67FB9DF4BF8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555-43C1-A394-67FB9DF4BF8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8555-43C1-A394-67FB9DF4BF86}"/>
              </c:ext>
            </c:extLst>
          </c:dPt>
          <c:dLbls>
            <c:dLbl>
              <c:idx val="0"/>
              <c:layout>
                <c:manualLayout>
                  <c:x val="-0.35983445685621118"/>
                  <c:y val="4.820512820512820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Training</a:t>
                    </a:r>
                  </a:p>
                  <a:p>
                    <a:fld id="{C97ABB06-6C6F-4C57-9DD1-5AF8889858CC}" type="VALUE">
                      <a:rPr lang="en-US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6.4%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555-43C1-A394-67FB9DF4BF8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QRIS</a:t>
                    </a:r>
                    <a:r>
                      <a:rPr lang="en-US" baseline="0" dirty="0"/>
                      <a:t> Initial Award</a:t>
                    </a:r>
                    <a:endParaRPr lang="en-US" dirty="0"/>
                  </a:p>
                  <a:p>
                    <a:fld id="{FA790A56-70C5-41C8-A36C-AD01E2042ECB}" type="VALUE">
                      <a:rPr lang="en-US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Less</a:t>
                    </a:r>
                    <a:r>
                      <a:rPr lang="en-US" baseline="0" dirty="0"/>
                      <a:t> than 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503409838267212"/>
                      <c:h val="0.1994301929231367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555-43C1-A394-67FB9DF4BF86}"/>
                </c:ext>
              </c:extLst>
            </c:dLbl>
            <c:dLbl>
              <c:idx val="2"/>
              <c:layout>
                <c:manualLayout>
                  <c:x val="6.8361521960289814E-2"/>
                  <c:y val="0.182100502384017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QRIS Annual Award</a:t>
                    </a:r>
                  </a:p>
                  <a:p>
                    <a:pPr>
                      <a:defRPr sz="1600"/>
                    </a:pPr>
                    <a:fld id="{34C0A9C9-51E6-40A5-BD49-3AE4D70D9BD9}" type="VALUE">
                      <a:rPr lang="en-US"/>
                      <a:pPr>
                        <a:defRPr sz="1600"/>
                      </a:pPr>
                      <a:t>[VALUE]</a:t>
                    </a:fld>
                    <a:endParaRPr lang="en-US" dirty="0"/>
                  </a:p>
                  <a:p>
                    <a:pPr>
                      <a:defRPr sz="1600"/>
                    </a:pPr>
                    <a:r>
                      <a:rPr lang="en-US" dirty="0"/>
                      <a:t>14.4%</a:t>
                    </a:r>
                  </a:p>
                </c:rich>
              </c:tx>
              <c:spPr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>
                      <a:lumMod val="25000"/>
                      <a:lumOff val="7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86896"/>
                        <a:gd name="adj2" fmla="val -23482"/>
                      </a:avLst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555-43C1-A394-67FB9DF4BF86}"/>
                </c:ext>
              </c:extLst>
            </c:dLbl>
            <c:dLbl>
              <c:idx val="3"/>
              <c:layout>
                <c:manualLayout>
                  <c:x val="8.1059817094499387E-2"/>
                  <c:y val="-0.1139823808416771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QRIS</a:t>
                    </a:r>
                    <a:r>
                      <a:rPr lang="en-US" baseline="0" dirty="0"/>
                      <a:t> Quality Award</a:t>
                    </a:r>
                    <a:endParaRPr lang="en-US" dirty="0"/>
                  </a:p>
                  <a:p>
                    <a:fld id="{5563CB58-FF83-4C76-928C-0F3D9007A845}" type="VALUE">
                      <a:rPr lang="en-US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33.4%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64824192217017"/>
                      <c:h val="0.1989124148875231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8555-43C1-A394-67FB9DF4BF8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All STARS Raters</a:t>
                    </a:r>
                  </a:p>
                  <a:p>
                    <a:fld id="{C297FF29-09A6-4A3F-ADBB-E95C66EACA09}" type="VALUE">
                      <a:rPr lang="en-US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3.2%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8555-43C1-A394-67FB9DF4BF86}"/>
                </c:ext>
              </c:extLst>
            </c:dLbl>
            <c:dLbl>
              <c:idx val="5"/>
              <c:layout>
                <c:manualLayout>
                  <c:x val="-0.1048843392307653"/>
                  <c:y val="-3.914750656167986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Foster Care Supports</a:t>
                    </a:r>
                  </a:p>
                  <a:p>
                    <a:fld id="{786C81D6-698F-4543-9B0E-4EB771DBE9DF}" type="VALUE">
                      <a:rPr lang="en-US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15%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8555-43C1-A394-67FB9DF4BF86}"/>
                </c:ext>
              </c:extLst>
            </c:dLbl>
            <c:dLbl>
              <c:idx val="6"/>
              <c:layout>
                <c:manualLayout>
                  <c:x val="-9.3625364230637734E-2"/>
                  <c:y val="0.20758134463961236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dirty="0"/>
                      <a:t>CCAP</a:t>
                    </a:r>
                  </a:p>
                  <a:p>
                    <a:pPr>
                      <a:defRPr sz="1600"/>
                    </a:pPr>
                    <a:fld id="{DAC3968B-FC0A-4CE6-A605-9A9C42EAF9D5}" type="VALUE">
                      <a:rPr lang="en-US" sz="1600"/>
                      <a:pPr>
                        <a:defRPr sz="1600"/>
                      </a:pPr>
                      <a:t>[VALUE]</a:t>
                    </a:fld>
                    <a:endParaRPr lang="en-US" sz="1600" dirty="0"/>
                  </a:p>
                  <a:p>
                    <a:pPr>
                      <a:defRPr sz="1600"/>
                    </a:pPr>
                    <a:r>
                      <a:rPr lang="en-US" sz="1600" dirty="0"/>
                      <a:t>27%</a:t>
                    </a:r>
                  </a:p>
                </c:rich>
              </c:tx>
              <c:spPr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>
                      <a:lumMod val="25000"/>
                      <a:lumOff val="7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97447"/>
                        <a:gd name="adj2" fmla="val 30127"/>
                      </a:avLst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8555-43C1-A394-67FB9DF4BF86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val>
            <c:numRef>
              <c:f>Sheet1!$B$1:$B$7</c:f>
              <c:numCache>
                <c:formatCode>"$"#,##0.00_);[Red]\("$"#,##0.00\)</c:formatCode>
                <c:ptCount val="7"/>
                <c:pt idx="0">
                  <c:v>591876.4</c:v>
                </c:pt>
                <c:pt idx="1">
                  <c:v>68100</c:v>
                </c:pt>
                <c:pt idx="2">
                  <c:v>1336548</c:v>
                </c:pt>
                <c:pt idx="3">
                  <c:v>3083643</c:v>
                </c:pt>
                <c:pt idx="4">
                  <c:v>295659.13</c:v>
                </c:pt>
                <c:pt idx="5">
                  <c:v>1402909.99</c:v>
                </c:pt>
                <c:pt idx="6">
                  <c:v>2505050.9900000002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555-43C1-A394-67FB9DF4BF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8DFFE-09A3-4A6D-A68C-0B4AE2C43D6B}" type="datetimeFigureOut">
              <a:rPr lang="en-US" smtClean="0"/>
              <a:t>11/8/2022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8D44D-D0FA-4F60-A124-381F505273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581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28D44D-D0FA-4F60-A124-381F5052736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469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Commissioner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6FB68-2575-4575-A3E9-F3288BCF7C8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986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E11B4-0615-428A-8BB5-2E8711447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D7527-E268-4C08-B91D-4024E2834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8E404-9940-413A-ABE0-263F2E980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540B98-CDA1-4461-8068-FDF47A5EB316}"/>
              </a:ext>
            </a:extLst>
          </p:cNvPr>
          <p:cNvSpPr txBox="1"/>
          <p:nvPr userDrawn="1"/>
        </p:nvSpPr>
        <p:spPr>
          <a:xfrm>
            <a:off x="0" y="-1"/>
            <a:ext cx="12192000" cy="307777"/>
          </a:xfrm>
          <a:prstGeom prst="rect">
            <a:avLst/>
          </a:prstGeom>
          <a:solidFill>
            <a:srgbClr val="62B5E5"/>
          </a:solidFill>
        </p:spPr>
        <p:txBody>
          <a:bodyPr wrap="square" rtlCol="0">
            <a:spAutoFit/>
          </a:bodyPr>
          <a:lstStyle/>
          <a:p>
            <a:endParaRPr lang="en-US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CF5C98-0256-4514-BDB2-91846222632E}"/>
              </a:ext>
            </a:extLst>
          </p:cNvPr>
          <p:cNvSpPr txBox="1"/>
          <p:nvPr userDrawn="1"/>
        </p:nvSpPr>
        <p:spPr>
          <a:xfrm>
            <a:off x="0" y="6136697"/>
            <a:ext cx="12192000" cy="723275"/>
          </a:xfrm>
          <a:prstGeom prst="rect">
            <a:avLst/>
          </a:prstGeom>
          <a:solidFill>
            <a:srgbClr val="62B5E5"/>
          </a:solidFill>
        </p:spPr>
        <p:txBody>
          <a:bodyPr wrap="square" rtlCol="0">
            <a:spAutoFit/>
          </a:bodyPr>
          <a:lstStyle/>
          <a:p>
            <a:br>
              <a:rPr lang="en-US" sz="800" dirty="0"/>
            </a:br>
            <a:br>
              <a:rPr lang="en-US" sz="1100" dirty="0"/>
            </a:br>
            <a:br>
              <a:rPr lang="en-US" sz="1100" dirty="0"/>
            </a:br>
            <a:endParaRPr lang="en-US" sz="1100" dirty="0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505E8568-44ED-4389-BB41-925D47F616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571" y="6231846"/>
            <a:ext cx="1130584" cy="570991"/>
          </a:xfrm>
          <a:prstGeom prst="rect">
            <a:avLst/>
          </a:prstGeom>
        </p:spPr>
      </p:pic>
      <p:pic>
        <p:nvPicPr>
          <p:cNvPr id="10" name="Picture 9" descr="Text&#10;&#10;Description automatically generated with medium confidence">
            <a:extLst>
              <a:ext uri="{FF2B5EF4-FFF2-40B4-BE49-F238E27FC236}">
                <a16:creationId xmlns:a16="http://schemas.microsoft.com/office/drawing/2014/main" id="{CD43FF43-DBD7-475D-9380-6D8558AFDDB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923" y="776570"/>
            <a:ext cx="5582151" cy="292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596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5AFD5-9BF9-48B2-92FD-643F6D711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6D7DC9-D47A-42B9-8E60-81CB096EF2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F504C-8910-4E56-B2A3-50F8B3DEA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07ADF-A127-41E0-B854-5FBC072A1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FB8D1-BC60-430D-B10E-9DB235F09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456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81323C-927D-473E-99A5-F38E06C583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2B21C7-F488-4B78-AA1F-87599AD2A5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3DCD9-1EC6-4111-A200-7234F2F56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4D321-DF41-465B-B3C9-0D1A31CF2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9FEE2C-9E85-4EEA-A2CE-CBDC68457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899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7C2C42E-2B32-441C-9AA1-4393B7A1E4DC}"/>
              </a:ext>
            </a:extLst>
          </p:cNvPr>
          <p:cNvSpPr txBox="1"/>
          <p:nvPr userDrawn="1"/>
        </p:nvSpPr>
        <p:spPr>
          <a:xfrm>
            <a:off x="0" y="6136697"/>
            <a:ext cx="12192000" cy="723275"/>
          </a:xfrm>
          <a:prstGeom prst="rect">
            <a:avLst/>
          </a:prstGeom>
          <a:solidFill>
            <a:srgbClr val="62B5E5"/>
          </a:solidFill>
        </p:spPr>
        <p:txBody>
          <a:bodyPr wrap="square" rtlCol="0">
            <a:spAutoFit/>
          </a:bodyPr>
          <a:lstStyle/>
          <a:p>
            <a:br>
              <a:rPr lang="en-US" sz="800" dirty="0"/>
            </a:br>
            <a:br>
              <a:rPr lang="en-US" sz="1100" dirty="0"/>
            </a:br>
            <a:br>
              <a:rPr lang="en-US" sz="1100" dirty="0"/>
            </a:br>
            <a:endParaRPr lang="en-US" sz="11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9EB302-324A-4201-BCB1-60B4E3CBA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25D9C-14F1-4D3C-8D97-93F1B3DD9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95FA2-DC68-43E5-8C89-2BAFE03BB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CEE65-6CEF-494E-B623-A33853681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6845" y="6334778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5727CFF0-8AF3-4D5D-9D11-7D9475288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34D121-2107-45D2-B75A-E01473EA25AA}"/>
              </a:ext>
            </a:extLst>
          </p:cNvPr>
          <p:cNvSpPr txBox="1"/>
          <p:nvPr userDrawn="1"/>
        </p:nvSpPr>
        <p:spPr>
          <a:xfrm>
            <a:off x="0" y="-1"/>
            <a:ext cx="12192000" cy="307777"/>
          </a:xfrm>
          <a:prstGeom prst="rect">
            <a:avLst/>
          </a:prstGeom>
          <a:solidFill>
            <a:srgbClr val="62B5E5"/>
          </a:solidFill>
        </p:spPr>
        <p:txBody>
          <a:bodyPr wrap="square" rtlCol="0">
            <a:spAutoFit/>
          </a:bodyPr>
          <a:lstStyle/>
          <a:p>
            <a:endParaRPr lang="en-US" sz="1400" dirty="0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14775543-6A95-4AB4-BFCC-3268A220A1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571" y="6231846"/>
            <a:ext cx="1130584" cy="570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190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4D4F29C3-9638-4669-99D9-77B153D54036}"/>
              </a:ext>
            </a:extLst>
          </p:cNvPr>
          <p:cNvSpPr txBox="1"/>
          <p:nvPr userDrawn="1"/>
        </p:nvSpPr>
        <p:spPr>
          <a:xfrm>
            <a:off x="0" y="6136697"/>
            <a:ext cx="12192000" cy="723275"/>
          </a:xfrm>
          <a:prstGeom prst="rect">
            <a:avLst/>
          </a:prstGeom>
          <a:solidFill>
            <a:srgbClr val="62B5E5"/>
          </a:solidFill>
        </p:spPr>
        <p:txBody>
          <a:bodyPr wrap="square" rtlCol="0">
            <a:spAutoFit/>
          </a:bodyPr>
          <a:lstStyle/>
          <a:p>
            <a:br>
              <a:rPr lang="en-US" sz="800" dirty="0"/>
            </a:br>
            <a:br>
              <a:rPr lang="en-US" sz="1100" dirty="0"/>
            </a:br>
            <a:br>
              <a:rPr lang="en-US" sz="1100" dirty="0"/>
            </a:br>
            <a:endParaRPr lang="en-US" sz="11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F4BD60-9E92-47A9-95C1-FEA0AB78B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7A595B-41E0-4FCC-8528-5FEE2F3A9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E37681-3CC1-4196-945A-C751D072F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B236A5-D64C-4CDE-8949-033E9CB1D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6845" y="6356350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5727CFF0-8AF3-4D5D-9D11-7D9475288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726799-C23B-4540-AA1A-79659D26DCFB}"/>
              </a:ext>
            </a:extLst>
          </p:cNvPr>
          <p:cNvSpPr txBox="1"/>
          <p:nvPr userDrawn="1"/>
        </p:nvSpPr>
        <p:spPr>
          <a:xfrm>
            <a:off x="0" y="-1"/>
            <a:ext cx="12192000" cy="307777"/>
          </a:xfrm>
          <a:prstGeom prst="rect">
            <a:avLst/>
          </a:prstGeom>
          <a:solidFill>
            <a:srgbClr val="62B5E5"/>
          </a:solidFill>
        </p:spPr>
        <p:txBody>
          <a:bodyPr wrap="square" rtlCol="0">
            <a:spAutoFit/>
          </a:bodyPr>
          <a:lstStyle/>
          <a:p>
            <a:endParaRPr lang="en-US" sz="1400" dirty="0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EEBBF319-6D0F-4D4B-98B1-17ED2D1E24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571" y="6231846"/>
            <a:ext cx="1130584" cy="570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347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A75D89F5-A76E-4594-B915-0F831440B4B7}"/>
              </a:ext>
            </a:extLst>
          </p:cNvPr>
          <p:cNvSpPr txBox="1"/>
          <p:nvPr userDrawn="1"/>
        </p:nvSpPr>
        <p:spPr>
          <a:xfrm>
            <a:off x="0" y="6136697"/>
            <a:ext cx="12192000" cy="723275"/>
          </a:xfrm>
          <a:prstGeom prst="rect">
            <a:avLst/>
          </a:prstGeom>
          <a:solidFill>
            <a:srgbClr val="62B5E5"/>
          </a:solidFill>
        </p:spPr>
        <p:txBody>
          <a:bodyPr wrap="square" rtlCol="0">
            <a:spAutoFit/>
          </a:bodyPr>
          <a:lstStyle/>
          <a:p>
            <a:br>
              <a:rPr lang="en-US" sz="800" dirty="0"/>
            </a:br>
            <a:br>
              <a:rPr lang="en-US" sz="1100" dirty="0"/>
            </a:br>
            <a:br>
              <a:rPr lang="en-US" sz="1100" dirty="0"/>
            </a:br>
            <a:endParaRPr lang="en-US" sz="11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A39563-515C-4B3B-8A2E-EFB49C23A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E4434-B008-4DA4-B1FF-E4CEA24CE2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FFD230-BFE8-4CB5-8C18-9BDBB081B5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A3D2E8-834C-4D8C-A9B4-26C1FB871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0901F9-B670-46CB-826A-9F0F76E04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6845" y="6353464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5727CFF0-8AF3-4D5D-9D11-7D9475288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A5867B-0130-4670-B0B1-2EE99F7A365F}"/>
              </a:ext>
            </a:extLst>
          </p:cNvPr>
          <p:cNvSpPr txBox="1"/>
          <p:nvPr userDrawn="1"/>
        </p:nvSpPr>
        <p:spPr>
          <a:xfrm>
            <a:off x="0" y="-1"/>
            <a:ext cx="12192000" cy="307777"/>
          </a:xfrm>
          <a:prstGeom prst="rect">
            <a:avLst/>
          </a:prstGeom>
          <a:solidFill>
            <a:srgbClr val="62B5E5"/>
          </a:solidFill>
        </p:spPr>
        <p:txBody>
          <a:bodyPr wrap="square" rtlCol="0">
            <a:spAutoFit/>
          </a:bodyPr>
          <a:lstStyle/>
          <a:p>
            <a:endParaRPr lang="en-US" sz="1400" dirty="0"/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206EAC52-109B-448B-9D66-DC8A4420EF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571" y="6231846"/>
            <a:ext cx="1130584" cy="570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384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FAE07-425F-4ECB-A38E-852D64F24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56E39A-8FAE-4C68-9B06-4C3288801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D55176-2946-4C69-970F-04BEDEAC4D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F51E81-403E-4D5C-B062-01660AE671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8DF9DA-4562-4768-B3E3-8C59B6ED9D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5062CE-E26D-40B7-83A8-DF3057B1D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79AB9E-FAF7-4C02-8E4F-658D6F309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4702A9-1B12-460D-A0A5-80CE7AFD4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620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EF635-C29A-483F-9E31-8E43F391F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55FE49-72DD-40FB-B3F7-F3C2514D9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FD5414-11A3-44E5-BD85-989B3D98B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819CF3-AC53-4903-B808-1A0F0274C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65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B4E65C-1E6D-4FDE-9B1C-48FE02A22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5B0C8-0773-46C8-B3E7-8F447CDD5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736D20-1A4D-4939-B40B-1465C9969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5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6211B-5611-4C54-866B-39A4B34A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E6960-C385-4DBD-BAAE-6F747E602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9C5F36-C52C-4BE1-B0C3-E31F780889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0952C2-04A9-46E8-84E1-276299438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1F27D0-1BC8-4687-9285-1EEE6E44B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089121-A6F5-4E00-870B-DFE9DB1C4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906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33191-C7C1-4DF1-A908-7AB3EA44B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CEA5C1-187D-4720-AEE8-0765A8B169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6349DA-8303-4A4A-B4C4-110C1C4731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A6FFE1-DA1E-480B-8F9C-335E6FC6F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F0FED-E1DC-443C-B9F3-F97F76523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A5BBDF-AFE1-4F26-BABB-A8D1E34F5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17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2BBB3A-E606-4DAE-8E3E-9C71A2657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336ABF-CC4F-4F0B-B289-049618AF0B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AC93AE-916D-4932-BDF6-BD10D02EA9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058C9-06A0-4D1B-8B1C-8EE2ACAB9F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9D2DA5-95AE-4027-B16A-0A033E9961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7CFF0-8AF3-4D5D-9D11-7D9475288E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25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B1955ED-361D-4B19-BFBF-468D332CAC82}"/>
              </a:ext>
            </a:extLst>
          </p:cNvPr>
          <p:cNvSpPr txBox="1"/>
          <p:nvPr/>
        </p:nvSpPr>
        <p:spPr>
          <a:xfrm>
            <a:off x="0" y="-1"/>
            <a:ext cx="12192000" cy="307777"/>
          </a:xfrm>
          <a:prstGeom prst="rect">
            <a:avLst/>
          </a:prstGeom>
          <a:solidFill>
            <a:srgbClr val="62B5E5"/>
          </a:solidFill>
        </p:spPr>
        <p:txBody>
          <a:bodyPr wrap="square" rtlCol="0">
            <a:spAutoFit/>
          </a:bodyPr>
          <a:lstStyle/>
          <a:p>
            <a:endParaRPr lang="en-US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8839B0-B766-4187-A575-66E49BB58953}"/>
              </a:ext>
            </a:extLst>
          </p:cNvPr>
          <p:cNvSpPr txBox="1"/>
          <p:nvPr/>
        </p:nvSpPr>
        <p:spPr>
          <a:xfrm>
            <a:off x="0" y="6136697"/>
            <a:ext cx="12192000" cy="723275"/>
          </a:xfrm>
          <a:prstGeom prst="rect">
            <a:avLst/>
          </a:prstGeom>
          <a:solidFill>
            <a:srgbClr val="62B5E5"/>
          </a:solidFill>
        </p:spPr>
        <p:txBody>
          <a:bodyPr wrap="square" rtlCol="0">
            <a:spAutoFit/>
          </a:bodyPr>
          <a:lstStyle/>
          <a:p>
            <a:br>
              <a:rPr lang="en-US" sz="800" dirty="0"/>
            </a:br>
            <a:br>
              <a:rPr lang="en-US" sz="1100" dirty="0"/>
            </a:br>
            <a:br>
              <a:rPr lang="en-US" sz="1100" dirty="0"/>
            </a:br>
            <a:endParaRPr lang="en-US" sz="1100" dirty="0"/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AE9E880E-4517-459E-B364-EB40E62B99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571" y="6231846"/>
            <a:ext cx="1130584" cy="57099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2E651FE-842C-414F-B070-053C98258DBB}"/>
              </a:ext>
            </a:extLst>
          </p:cNvPr>
          <p:cNvSpPr txBox="1"/>
          <p:nvPr/>
        </p:nvSpPr>
        <p:spPr>
          <a:xfrm>
            <a:off x="725864" y="3806306"/>
            <a:ext cx="10492033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Early Childhood Tobacco Settlement Funds Report</a:t>
            </a: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Child Care</a:t>
            </a:r>
          </a:p>
          <a:p>
            <a:pPr algn="ctr"/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Tobacco Settlement Agreement Fund Oversight Committee</a:t>
            </a:r>
          </a:p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Andrea Day</a:t>
            </a:r>
          </a:p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Director, DCBS Division of Child Care</a:t>
            </a:r>
          </a:p>
          <a:p>
            <a:pPr algn="ctr"/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 10, 2022</a:t>
            </a:r>
          </a:p>
        </p:txBody>
      </p:sp>
    </p:spTree>
    <p:extLst>
      <p:ext uri="{BB962C8B-B14F-4D97-AF65-F5344CB8AC3E}">
        <p14:creationId xmlns:p14="http://schemas.microsoft.com/office/powerpoint/2010/main" val="76761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0498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  <p:pic>
        <p:nvPicPr>
          <p:cNvPr id="5" name="Content Placeholder 4" descr="Principal's Point of View: The Three Questions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529" y="2561126"/>
            <a:ext cx="3271234" cy="278054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8C1A-B3FA-4E19-85F6-8AA27377C97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204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79BB1-C6E9-4E8E-A883-7786BDBAE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4713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Tobacco Settlement Funds in Community Based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8876D-B607-4064-B716-C9AB6818C1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5618163"/>
            <a:ext cx="10668000" cy="5445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FY22 Child Care Expenditures   $9,283,787.51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68C7CA2-31C4-46F7-89EE-226A398D591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23587226"/>
              </p:ext>
            </p:extLst>
          </p:nvPr>
        </p:nvGraphicFramePr>
        <p:xfrm>
          <a:off x="1495424" y="1239839"/>
          <a:ext cx="9620251" cy="4378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75A64F-7F54-4351-B267-8AC86B48F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001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F9BDE-9039-4765-8F1B-36D6F7C78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7915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Child Care and Development Fund (CCDF)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SFY22 allocation (mandatory &amp; discretionary funds): $154,237,200.52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7514B-88EA-42EA-BE8F-82B3F219C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This federal grant is designed to promote success for children, employment for parents, and economic security for parents by ensuring stable, high quality child care. </a:t>
            </a: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CCDF funds support the following initiatives in Kentucky:</a:t>
            </a:r>
          </a:p>
          <a:p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Child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care subsidies for 16,164 families and 28,921 children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Monitoring and supports for approximately 2,010 child care centers and family child care homes at any given time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Professional development supports and background checks for 83,579 child care workers since February 2018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Special initiatives for infant and toddler care, disaster preparedness training and response, and consumer education</a:t>
            </a:r>
          </a:p>
          <a:p>
            <a:pPr lvl="1">
              <a:buFont typeface="Wingdings" panose="05000000000000000000" pitchFamily="2" charset="2"/>
              <a:buChar char="«"/>
            </a:pPr>
            <a:endParaRPr lang="en-US" sz="900" dirty="0"/>
          </a:p>
          <a:p>
            <a:pPr marL="0" indent="0">
              <a:buNone/>
            </a:pPr>
            <a:r>
              <a:rPr lang="en-US" sz="2800" b="1" dirty="0"/>
              <a:t>  </a:t>
            </a:r>
            <a:r>
              <a:rPr lang="en-US" sz="2200" b="1" u="sng" dirty="0">
                <a:latin typeface="Arial" panose="020B0604020202020204" pitchFamily="34" charset="0"/>
                <a:cs typeface="Arial" panose="020B0604020202020204" pitchFamily="34" charset="0"/>
              </a:rPr>
              <a:t>Tobacco dollars serve as the entirety of the required matching funds for CCDF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8B39F3-4371-4718-882F-041E204E3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447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95AB7-B842-45C3-9B6C-573C92E12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8246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What is Kentucky All STARS?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FDA96-C509-4A67-B17C-F8AFD9071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Kentucky All STARS is Kentucky's five-star quality rating and improvement system for early childhood education programs.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Child care programs participating in Kentucky All STARS demonstrate a commitment to quality by focusing on the following indicators:</a:t>
            </a: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«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Family and community engagement</a:t>
            </a:r>
          </a:p>
          <a:p>
            <a:pPr lvl="1">
              <a:buFont typeface="Wingdings" panose="05000000000000000000" pitchFamily="2" charset="2"/>
              <a:buChar char="«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Classroom and instructional quality</a:t>
            </a:r>
          </a:p>
          <a:p>
            <a:pPr lvl="1">
              <a:buFont typeface="Wingdings" panose="05000000000000000000" pitchFamily="2" charset="2"/>
              <a:buChar char="«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Staff qualifications and professional development</a:t>
            </a:r>
          </a:p>
          <a:p>
            <a:pPr lvl="1">
              <a:buFont typeface="Wingdings" panose="05000000000000000000" pitchFamily="2" charset="2"/>
              <a:buChar char="«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Administrative and leadership practices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44120C-C422-451F-A3DD-4F1255AB5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605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20104-60CC-4E87-B7E1-BCE593033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821" y="393700"/>
            <a:ext cx="10515600" cy="105192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Kentucky All STARS Levels by Provider Type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A6ED847-1E59-4F32-A2AA-F4A33A687F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4939398"/>
              </p:ext>
            </p:extLst>
          </p:nvPr>
        </p:nvGraphicFramePr>
        <p:xfrm>
          <a:off x="838200" y="1825625"/>
          <a:ext cx="10515596" cy="4127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576615615"/>
                    </a:ext>
                  </a:extLst>
                </a:gridCol>
                <a:gridCol w="1251856">
                  <a:extLst>
                    <a:ext uri="{9D8B030D-6E8A-4147-A177-3AD203B41FA5}">
                      <a16:colId xmlns:a16="http://schemas.microsoft.com/office/drawing/2014/main" val="2572397189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4216140389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3631921185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3118959755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3489863278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2044780608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Level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Level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Level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Level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Level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67478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Certified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520718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Licensed Type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27144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Licensed Type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489627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8589497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23C17D8-DF31-45E9-8789-DFD561773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926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36D32-8A90-42A1-835E-21FCD677C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1789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What Does High Quality Look Like?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D59A1F5-76CD-44F6-A98C-1F428A23F8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806" y="1924396"/>
            <a:ext cx="2007524" cy="300920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639A433-11C9-414E-8091-D699DA88CF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571" y="3094233"/>
            <a:ext cx="4287462" cy="28583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C6E6642-CF5C-4BE2-89EC-A723C3B2CEB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8571" y="1846266"/>
            <a:ext cx="3377879" cy="225191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80CB00-A871-49A6-AAEB-4B41DBF95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582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F5FE5-A561-474D-8015-EC6DBC789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67584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High Quality Classrooms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658CD-05F5-454C-9F18-272BBA8C4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282575">
              <a:buFont typeface="Arial" panose="020B0604020202020204" pitchFamily="34" charset="0"/>
              <a:buChar char="•"/>
              <a:tabLst>
                <a:tab pos="230188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Healthy and safe facilities</a:t>
            </a:r>
          </a:p>
          <a:p>
            <a:pPr marL="341313" indent="-282575">
              <a:buFont typeface="Arial" panose="020B0604020202020204" pitchFamily="34" charset="0"/>
              <a:buChar char="•"/>
              <a:tabLst>
                <a:tab pos="230188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Low adult to child ratios</a:t>
            </a:r>
          </a:p>
          <a:p>
            <a:pPr marL="341313" indent="-282575">
              <a:buFont typeface="Arial" panose="020B0604020202020204" pitchFamily="34" charset="0"/>
              <a:buChar char="•"/>
              <a:tabLst>
                <a:tab pos="230188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Trained and experienced teachers</a:t>
            </a:r>
          </a:p>
          <a:p>
            <a:pPr marL="341313" indent="-282575">
              <a:buFont typeface="Arial" panose="020B0604020202020204" pitchFamily="34" charset="0"/>
              <a:buChar char="•"/>
              <a:tabLst>
                <a:tab pos="230188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Parent and family involvement</a:t>
            </a:r>
          </a:p>
          <a:p>
            <a:pPr marL="341313" indent="-282575">
              <a:buFont typeface="Arial" panose="020B0604020202020204" pitchFamily="34" charset="0"/>
              <a:buChar char="•"/>
              <a:tabLst>
                <a:tab pos="230188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Planned curriculum and developmental assessments</a:t>
            </a:r>
          </a:p>
          <a:p>
            <a:pPr marL="341313" indent="-282575">
              <a:buFont typeface="Arial" panose="020B0604020202020204" pitchFamily="34" charset="0"/>
              <a:buChar char="•"/>
              <a:tabLst>
                <a:tab pos="230188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Language-rich classrooms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6E304B-6317-43D0-B8A4-EE53002D8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435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CAC32-AD3C-4A66-8CBA-98F17339D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0166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Professional Development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F2013-9C6B-4E69-AC4A-4A114554B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SFY22 tobacco settlement funds helped to support the following: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5938" indent="-457200">
              <a:tabLst>
                <a:tab pos="230188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139 scholarships for Child Development Associates (CDA)</a:t>
            </a:r>
          </a:p>
          <a:p>
            <a:pPr marL="515938" indent="-457200">
              <a:tabLst>
                <a:tab pos="230188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200 scholarships for Commonwealth Child Care Credential</a:t>
            </a:r>
          </a:p>
          <a:p>
            <a:pPr marL="515938" indent="-457200">
              <a:tabLst>
                <a:tab pos="230188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204 mini grants for Child Development Associates</a:t>
            </a:r>
          </a:p>
          <a:p>
            <a:pPr marL="515938" indent="-457200">
              <a:tabLst>
                <a:tab pos="230188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148 Milestone Achievement Awards</a:t>
            </a:r>
          </a:p>
          <a:p>
            <a:pPr marL="515938" indent="-457200">
              <a:tabLst>
                <a:tab pos="230188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87 education reimbursement grants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551B2E-AC69-4904-8B86-1334F27BA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352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5E878-2A46-45C7-A848-E2B1791FD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76292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How Does Kentucky Stand Out?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A7242-105B-455F-BF95-3BBE7BFE2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ECE-TRIS (Early Care and Education Training Records Information System) – Comprehensive Professional Development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Integrated systems to support quality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Monetary incentives for high quality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Staffed Family Child Care Network to recruit and support home-based child care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Balanced approach to Child Care and Development Fund (CCDF) mandated activities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0B305-DBD2-4156-B61E-9D6B6FB4B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386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AC6A23A77D5F46A826583C49B527F1" ma:contentTypeVersion="4" ma:contentTypeDescription="Create a new document." ma:contentTypeScope="" ma:versionID="dc6e65970d2b8b3de3736e9d749fe35e">
  <xsd:schema xmlns:xsd="http://www.w3.org/2001/XMLSchema" xmlns:xs="http://www.w3.org/2001/XMLSchema" xmlns:p="http://schemas.microsoft.com/office/2006/metadata/properties" xmlns:ns2="6766d0a9-0824-47f7-9f66-d3de3a4c49a2" xmlns:ns3="fa5d4fd8-1639-4dc7-b726-61eff950cd22" targetNamespace="http://schemas.microsoft.com/office/2006/metadata/properties" ma:root="true" ma:fieldsID="061ee1f80dd29b669dfd9b7057f15315" ns2:_="" ns3:_="">
    <xsd:import namespace="6766d0a9-0824-47f7-9f66-d3de3a4c49a2"/>
    <xsd:import namespace="fa5d4fd8-1639-4dc7-b726-61eff950cd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66d0a9-0824-47f7-9f66-d3de3a4c49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5d4fd8-1639-4dc7-b726-61eff950cd2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4ECFEF-34A6-48BC-9ED6-C8EB562108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66d0a9-0824-47f7-9f66-d3de3a4c49a2"/>
    <ds:schemaRef ds:uri="fa5d4fd8-1639-4dc7-b726-61eff950cd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227CF0F-6D7A-4E81-8E1B-08F87E24FE0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5419</TotalTime>
  <Words>472</Words>
  <Application>Microsoft Office PowerPoint</Application>
  <PresentationFormat>Widescreen</PresentationFormat>
  <Paragraphs>120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PowerPoint Presentation</vt:lpstr>
      <vt:lpstr>Tobacco Settlement Funds in Community Based Services</vt:lpstr>
      <vt:lpstr>The Child Care and Development Fund (CCDF) SFY22 allocation (mandatory &amp; discretionary funds): $154,237,200.52</vt:lpstr>
      <vt:lpstr>What is Kentucky All STARS?</vt:lpstr>
      <vt:lpstr>Kentucky All STARS Levels by Provider Type</vt:lpstr>
      <vt:lpstr>What Does High Quality Look Like?</vt:lpstr>
      <vt:lpstr>High Quality Classrooms</vt:lpstr>
      <vt:lpstr>Professional Development Activities</vt:lpstr>
      <vt:lpstr>How Does Kentucky Stand Out?</vt:lpstr>
      <vt:lpstr>Questions?</vt:lpstr>
    </vt:vector>
  </TitlesOfParts>
  <Company>Commonwealth Of Kentucky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Mitchell, Brice J (CHFS)</dc:creator>
  <cp:lastModifiedBy>Carey, Stacy A (CHFS OPB)</cp:lastModifiedBy>
  <cp:revision>25</cp:revision>
  <dcterms:created xsi:type="dcterms:W3CDTF">2022-07-12T13:08:44Z</dcterms:created>
  <dcterms:modified xsi:type="dcterms:W3CDTF">2022-11-08T16:42:21Z</dcterms:modified>
</cp:coreProperties>
</file>