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85" r:id="rId3"/>
  </p:sldMasterIdLst>
  <p:notesMasterIdLst>
    <p:notesMasterId r:id="rId24"/>
  </p:notesMasterIdLst>
  <p:sldIdLst>
    <p:sldId id="1742" r:id="rId4"/>
    <p:sldId id="4284" r:id="rId5"/>
    <p:sldId id="2138" r:id="rId6"/>
    <p:sldId id="1895" r:id="rId7"/>
    <p:sldId id="4322" r:id="rId8"/>
    <p:sldId id="979" r:id="rId9"/>
    <p:sldId id="1748" r:id="rId10"/>
    <p:sldId id="1745" r:id="rId11"/>
    <p:sldId id="1746" r:id="rId12"/>
    <p:sldId id="1753" r:id="rId13"/>
    <p:sldId id="980" r:id="rId14"/>
    <p:sldId id="4301" r:id="rId15"/>
    <p:sldId id="4354" r:id="rId16"/>
    <p:sldId id="2289" r:id="rId17"/>
    <p:sldId id="4355" r:id="rId18"/>
    <p:sldId id="2140" r:id="rId19"/>
    <p:sldId id="4290" r:id="rId20"/>
    <p:sldId id="2146" r:id="rId21"/>
    <p:sldId id="1751" r:id="rId22"/>
    <p:sldId id="92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DAF"/>
    <a:srgbClr val="2F9483"/>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3"/>
    <p:restoredTop sz="96327"/>
  </p:normalViewPr>
  <p:slideViewPr>
    <p:cSldViewPr snapToGrid="0">
      <p:cViewPr varScale="1">
        <p:scale>
          <a:sx n="113" d="100"/>
          <a:sy n="113"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4119340566061"/>
          <c:y val="0.20952598865035257"/>
          <c:w val="0.73418208140512542"/>
          <c:h val="0.62202951059609279"/>
        </c:manualLayout>
      </c:layout>
      <c:scatterChart>
        <c:scatterStyle val="lineMarker"/>
        <c:varyColors val="0"/>
        <c:ser>
          <c:idx val="0"/>
          <c:order val="0"/>
          <c:tx>
            <c:strRef>
              <c:f>Sheet1!$A$2</c:f>
              <c:strCache>
                <c:ptCount val="1"/>
                <c:pt idx="0">
                  <c:v>%</c:v>
                </c:pt>
              </c:strCache>
            </c:strRef>
          </c:tx>
          <c:spPr>
            <a:ln w="28575" cap="rnd">
              <a:solidFill>
                <a:srgbClr val="0070C0"/>
              </a:solidFill>
              <a:round/>
            </a:ln>
            <a:effectLst/>
          </c:spPr>
          <c:marker>
            <c:symbol val="circle"/>
            <c:size val="5"/>
            <c:spPr>
              <a:solidFill>
                <a:srgbClr val="0070C0"/>
              </a:solidFill>
              <a:ln w="15875">
                <a:solidFill>
                  <a:srgbClr val="0070C0"/>
                </a:solidFill>
              </a:ln>
              <a:effectLst/>
            </c:spPr>
          </c:marker>
          <c:dLbls>
            <c:delete val="1"/>
          </c:dLbls>
          <c:xVal>
            <c:numRef>
              <c:f>Sheet1!$B$1:$L$1</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c:v>2020</c:v>
                </c:pt>
              </c:numCache>
            </c:numRef>
          </c:xVal>
          <c:yVal>
            <c:numRef>
              <c:f>Sheet1!$B$2:$L$2</c:f>
              <c:numCache>
                <c:formatCode>0.0%</c:formatCode>
                <c:ptCount val="11"/>
                <c:pt idx="0">
                  <c:v>0.34699999999999998</c:v>
                </c:pt>
                <c:pt idx="1">
                  <c:v>0.439</c:v>
                </c:pt>
                <c:pt idx="2">
                  <c:v>0.47199999999999998</c:v>
                </c:pt>
                <c:pt idx="3">
                  <c:v>0.58599999999999997</c:v>
                </c:pt>
                <c:pt idx="4">
                  <c:v>0.63700000000000001</c:v>
                </c:pt>
                <c:pt idx="5">
                  <c:v>0.63700000000000001</c:v>
                </c:pt>
                <c:pt idx="6">
                  <c:v>0.65900000000000003</c:v>
                </c:pt>
                <c:pt idx="7">
                  <c:v>0.69599999999999995</c:v>
                </c:pt>
                <c:pt idx="8">
                  <c:v>0.70099999999999996</c:v>
                </c:pt>
                <c:pt idx="9">
                  <c:v>0.69599999999999995</c:v>
                </c:pt>
                <c:pt idx="10">
                  <c:v>0.754</c:v>
                </c:pt>
              </c:numCache>
            </c:numRef>
          </c:yVal>
          <c:smooth val="0"/>
          <c:extLst>
            <c:ext xmlns:c16="http://schemas.microsoft.com/office/drawing/2014/chart" uri="{C3380CC4-5D6E-409C-BE32-E72D297353CC}">
              <c16:uniqueId val="{00000000-7F48-C64F-9C13-57B8D86A571A}"/>
            </c:ext>
          </c:extLst>
        </c:ser>
        <c:dLbls>
          <c:dLblPos val="t"/>
          <c:showLegendKey val="0"/>
          <c:showVal val="1"/>
          <c:showCatName val="0"/>
          <c:showSerName val="0"/>
          <c:showPercent val="0"/>
          <c:showBubbleSize val="0"/>
        </c:dLbls>
        <c:axId val="333083151"/>
        <c:axId val="335432655"/>
      </c:scatterChart>
      <c:valAx>
        <c:axId val="333083151"/>
        <c:scaling>
          <c:orientation val="minMax"/>
          <c:max val="2020"/>
          <c:min val="2000"/>
        </c:scaling>
        <c:delete val="0"/>
        <c:axPos val="b"/>
        <c:majorGridlines>
          <c:spPr>
            <a:ln w="9525" cap="flat" cmpd="sng" algn="ctr">
              <a:noFill/>
              <a:round/>
            </a:ln>
            <a:effectLst/>
          </c:spPr>
        </c:majorGridlines>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335432655"/>
        <c:crosses val="autoZero"/>
        <c:crossBetween val="midCat"/>
      </c:valAx>
      <c:valAx>
        <c:axId val="335432655"/>
        <c:scaling>
          <c:orientation val="minMax"/>
          <c:min val="0.30000000000000004"/>
        </c:scaling>
        <c:delete val="0"/>
        <c:axPos val="l"/>
        <c:numFmt formatCode="0%" sourceLinked="0"/>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Arial" panose="020B0604020202020204" pitchFamily="34" charset="0"/>
              </a:defRPr>
            </a:pPr>
            <a:endParaRPr lang="en-US"/>
          </a:p>
        </c:txPr>
        <c:crossAx val="333083151"/>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66830682932536E-2"/>
          <c:y val="0.20020499203327932"/>
          <c:w val="0.84008245584390384"/>
          <c:h val="0.65312591156706434"/>
        </c:manualLayout>
      </c:layout>
      <c:scatterChart>
        <c:scatterStyle val="lineMarker"/>
        <c:varyColors val="0"/>
        <c:ser>
          <c:idx val="0"/>
          <c:order val="0"/>
          <c:tx>
            <c:strRef>
              <c:f>'CRC Incidence'!$A$3</c:f>
              <c:strCache>
                <c:ptCount val="1"/>
                <c:pt idx="0">
                  <c:v>Age-Adjusted Rate</c:v>
                </c:pt>
              </c:strCache>
            </c:strRef>
          </c:tx>
          <c:spPr>
            <a:ln w="22225" cap="rnd">
              <a:solidFill>
                <a:srgbClr val="0070C0"/>
              </a:solidFill>
              <a:round/>
            </a:ln>
            <a:effectLst/>
          </c:spPr>
          <c:marker>
            <c:symbol val="circle"/>
            <c:size val="7"/>
            <c:spPr>
              <a:solidFill>
                <a:srgbClr val="0070C0"/>
              </a:solidFill>
              <a:ln w="9525">
                <a:noFill/>
              </a:ln>
              <a:effectLst/>
            </c:spPr>
          </c:marker>
          <c:xVal>
            <c:numRef>
              <c:f>'CRC Incidence'!$B$2:$U$2</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xVal>
          <c:yVal>
            <c:numRef>
              <c:f>'CRC Incidence'!$B$3:$U$3</c:f>
              <c:numCache>
                <c:formatCode>General</c:formatCode>
                <c:ptCount val="20"/>
                <c:pt idx="0">
                  <c:v>68.2</c:v>
                </c:pt>
                <c:pt idx="1">
                  <c:v>68.8</c:v>
                </c:pt>
                <c:pt idx="2">
                  <c:v>65.400000000000006</c:v>
                </c:pt>
                <c:pt idx="3">
                  <c:v>65.2</c:v>
                </c:pt>
                <c:pt idx="4">
                  <c:v>64.2</c:v>
                </c:pt>
                <c:pt idx="5">
                  <c:v>61.3</c:v>
                </c:pt>
                <c:pt idx="6">
                  <c:v>59.3</c:v>
                </c:pt>
                <c:pt idx="7">
                  <c:v>59.5</c:v>
                </c:pt>
                <c:pt idx="8">
                  <c:v>58.1</c:v>
                </c:pt>
                <c:pt idx="9">
                  <c:v>57.2</c:v>
                </c:pt>
                <c:pt idx="10">
                  <c:v>54.7</c:v>
                </c:pt>
                <c:pt idx="11">
                  <c:v>53.5</c:v>
                </c:pt>
                <c:pt idx="12">
                  <c:v>54.3</c:v>
                </c:pt>
                <c:pt idx="13">
                  <c:v>53.4</c:v>
                </c:pt>
                <c:pt idx="14">
                  <c:v>53.1</c:v>
                </c:pt>
                <c:pt idx="15">
                  <c:v>52.4</c:v>
                </c:pt>
                <c:pt idx="16">
                  <c:v>50.8</c:v>
                </c:pt>
                <c:pt idx="17">
                  <c:v>48.2</c:v>
                </c:pt>
                <c:pt idx="18">
                  <c:v>50</c:v>
                </c:pt>
                <c:pt idx="19">
                  <c:v>48</c:v>
                </c:pt>
              </c:numCache>
            </c:numRef>
          </c:yVal>
          <c:smooth val="0"/>
          <c:extLst>
            <c:ext xmlns:c16="http://schemas.microsoft.com/office/drawing/2014/chart" uri="{C3380CC4-5D6E-409C-BE32-E72D297353CC}">
              <c16:uniqueId val="{00000000-9C13-5644-B1CB-6FFD2C9F6FC9}"/>
            </c:ext>
          </c:extLst>
        </c:ser>
        <c:dLbls>
          <c:showLegendKey val="0"/>
          <c:showVal val="0"/>
          <c:showCatName val="0"/>
          <c:showSerName val="0"/>
          <c:showPercent val="0"/>
          <c:showBubbleSize val="0"/>
        </c:dLbls>
        <c:axId val="1980746720"/>
        <c:axId val="1980745888"/>
      </c:scatterChart>
      <c:valAx>
        <c:axId val="1980746720"/>
        <c:scaling>
          <c:orientation val="minMax"/>
          <c:max val="2020"/>
          <c:min val="2000"/>
        </c:scaling>
        <c:delete val="0"/>
        <c:axPos val="b"/>
        <c:majorGridlines>
          <c:spPr>
            <a:ln w="9525" cap="flat" cmpd="sng" algn="ctr">
              <a:noFill/>
              <a:round/>
            </a:ln>
            <a:effectLst/>
          </c:spPr>
        </c:majorGridlines>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80745888"/>
        <c:crosses val="autoZero"/>
        <c:crossBetween val="midCat"/>
        <c:majorUnit val="10"/>
      </c:valAx>
      <c:valAx>
        <c:axId val="1980745888"/>
        <c:scaling>
          <c:orientation val="minMax"/>
          <c:max val="70"/>
          <c:min val="40"/>
        </c:scaling>
        <c:delete val="0"/>
        <c:axPos val="l"/>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8074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122663188508998E-2"/>
          <c:y val="0.15590742183301992"/>
          <c:w val="0.79274382678484168"/>
          <c:h val="0.652404000515317"/>
        </c:manualLayout>
      </c:layout>
      <c:scatterChart>
        <c:scatterStyle val="lineMarker"/>
        <c:varyColors val="0"/>
        <c:ser>
          <c:idx val="0"/>
          <c:order val="0"/>
          <c:tx>
            <c:strRef>
              <c:f>Overall!$A$4</c:f>
              <c:strCache>
                <c:ptCount val="1"/>
                <c:pt idx="0">
                  <c:v>Age-Adjusted Rate</c:v>
                </c:pt>
              </c:strCache>
            </c:strRef>
          </c:tx>
          <c:spPr>
            <a:ln w="25400" cap="rnd">
              <a:solidFill>
                <a:srgbClr val="0070C0"/>
              </a:solidFill>
              <a:round/>
            </a:ln>
            <a:effectLst/>
          </c:spPr>
          <c:marker>
            <c:symbol val="circle"/>
            <c:size val="5"/>
            <c:spPr>
              <a:solidFill>
                <a:srgbClr val="0070C0"/>
              </a:solidFill>
              <a:ln w="31750">
                <a:solidFill>
                  <a:srgbClr val="0070C0"/>
                </a:solidFill>
              </a:ln>
              <a:effectLst/>
            </c:spPr>
          </c:marker>
          <c:xVal>
            <c:numRef>
              <c:f>Overall!$B$3:$V$3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Overall!$B$4:$V$4</c:f>
              <c:numCache>
                <c:formatCode>General</c:formatCode>
                <c:ptCount val="21"/>
                <c:pt idx="0">
                  <c:v>23.6</c:v>
                </c:pt>
                <c:pt idx="1">
                  <c:v>22.5</c:v>
                </c:pt>
                <c:pt idx="2">
                  <c:v>24.2</c:v>
                </c:pt>
                <c:pt idx="3">
                  <c:v>23</c:v>
                </c:pt>
                <c:pt idx="4">
                  <c:v>20.5</c:v>
                </c:pt>
                <c:pt idx="5">
                  <c:v>20.5</c:v>
                </c:pt>
                <c:pt idx="6">
                  <c:v>19.600000000000001</c:v>
                </c:pt>
                <c:pt idx="7">
                  <c:v>20.6</c:v>
                </c:pt>
                <c:pt idx="8">
                  <c:v>19.100000000000001</c:v>
                </c:pt>
                <c:pt idx="9">
                  <c:v>19</c:v>
                </c:pt>
                <c:pt idx="10">
                  <c:v>17.5</c:v>
                </c:pt>
                <c:pt idx="11">
                  <c:v>17.5</c:v>
                </c:pt>
                <c:pt idx="12">
                  <c:v>16.600000000000001</c:v>
                </c:pt>
                <c:pt idx="13">
                  <c:v>16.8</c:v>
                </c:pt>
                <c:pt idx="14">
                  <c:v>16.899999999999999</c:v>
                </c:pt>
                <c:pt idx="15">
                  <c:v>16.399999999999999</c:v>
                </c:pt>
                <c:pt idx="16">
                  <c:v>16.3</c:v>
                </c:pt>
                <c:pt idx="17">
                  <c:v>16.399999999999999</c:v>
                </c:pt>
                <c:pt idx="18">
                  <c:v>16.3</c:v>
                </c:pt>
                <c:pt idx="19">
                  <c:v>15.9</c:v>
                </c:pt>
                <c:pt idx="20">
                  <c:v>15.6</c:v>
                </c:pt>
              </c:numCache>
            </c:numRef>
          </c:yVal>
          <c:smooth val="0"/>
          <c:extLst>
            <c:ext xmlns:c16="http://schemas.microsoft.com/office/drawing/2014/chart" uri="{C3380CC4-5D6E-409C-BE32-E72D297353CC}">
              <c16:uniqueId val="{00000000-B579-F544-96D1-C2F969962898}"/>
            </c:ext>
          </c:extLst>
        </c:ser>
        <c:dLbls>
          <c:showLegendKey val="0"/>
          <c:showVal val="0"/>
          <c:showCatName val="0"/>
          <c:showSerName val="0"/>
          <c:showPercent val="0"/>
          <c:showBubbleSize val="0"/>
        </c:dLbls>
        <c:axId val="1158483327"/>
        <c:axId val="1154108303"/>
      </c:scatterChart>
      <c:valAx>
        <c:axId val="1158483327"/>
        <c:scaling>
          <c:orientation val="minMax"/>
          <c:max val="2020"/>
          <c:min val="2000"/>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154108303"/>
        <c:crosses val="autoZero"/>
        <c:crossBetween val="midCat"/>
        <c:majorUnit val="10"/>
      </c:valAx>
      <c:valAx>
        <c:axId val="1154108303"/>
        <c:scaling>
          <c:orientation val="minMax"/>
          <c:min val="15"/>
        </c:scaling>
        <c:delete val="0"/>
        <c:axPos val="l"/>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158483327"/>
        <c:crosses val="autoZero"/>
        <c:crossBetween val="midCat"/>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09DAF-838A-A444-8F84-69CA4154DD86}"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8F1BD-2353-EB41-9097-8586F979458E}" type="slidenum">
              <a:rPr lang="en-US" smtClean="0"/>
              <a:t>‹#›</a:t>
            </a:fld>
            <a:endParaRPr lang="en-US"/>
          </a:p>
        </p:txBody>
      </p:sp>
    </p:spTree>
    <p:extLst>
      <p:ext uri="{BB962C8B-B14F-4D97-AF65-F5344CB8AC3E}">
        <p14:creationId xmlns:p14="http://schemas.microsoft.com/office/powerpoint/2010/main" val="326897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A2A160-A55A-C147-B9C8-AD3F10CE0D2B}" type="slidenum">
              <a:rPr lang="en-US" smtClean="0"/>
              <a:t>1</a:t>
            </a:fld>
            <a:endParaRPr lang="en-US" dirty="0"/>
          </a:p>
        </p:txBody>
      </p:sp>
    </p:spTree>
    <p:extLst>
      <p:ext uri="{BB962C8B-B14F-4D97-AF65-F5344CB8AC3E}">
        <p14:creationId xmlns:p14="http://schemas.microsoft.com/office/powerpoint/2010/main" val="379700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680500-D4AC-5F4F-9624-AA833823BE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062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Since 2009, Kentucky has the highest incidence of acute hepatitis C infections in the nation driven by an increase of injection of opioids in rural Appalachia. Dr. Jennifer Havens leads a 13 year cohort study of over 500 rural individuals who use drugs in rural Perry County -- a rural Appalachia county ranked among the top 5 US counties at highest risk for HCV outbreaks. She found that 50% of participants were HCV seropositive at enrollment; yet, only 8% received treatment. To address this, Dr. Havens launched the </a:t>
            </a:r>
            <a:r>
              <a:rPr lang="en-US" sz="1200" b="0" i="0" kern="1200" dirty="0" err="1">
                <a:solidFill>
                  <a:schemeClr val="tx1"/>
                </a:solidFill>
                <a:effectLst/>
                <a:latin typeface="Arial" panose="020B0604020202020204" pitchFamily="34" charset="0"/>
                <a:ea typeface="+mn-ea"/>
                <a:cs typeface="+mn-cs"/>
              </a:rPr>
              <a:t>KeY</a:t>
            </a:r>
            <a:r>
              <a:rPr lang="en-US" sz="1200" b="0" i="0" kern="1200" dirty="0">
                <a:solidFill>
                  <a:schemeClr val="tx1"/>
                </a:solidFill>
                <a:effectLst/>
                <a:latin typeface="Arial" panose="020B0604020202020204" pitchFamily="34" charset="0"/>
                <a:ea typeface="+mn-ea"/>
                <a:cs typeface="+mn-cs"/>
              </a:rPr>
              <a:t> Treat study -- a phase IV single arm, community-level trial testing the implementation and cost-effectiveness of multi-pronged implementation strategies such as free medication, syringe services, case management, mid-level providers to remove structural barriers to treatment. </a:t>
            </a:r>
            <a:r>
              <a:rPr lang="en-US" sz="1200" b="0" i="0" kern="1200" dirty="0" err="1">
                <a:solidFill>
                  <a:schemeClr val="tx1"/>
                </a:solidFill>
                <a:effectLst/>
                <a:latin typeface="Arial" panose="020B0604020202020204" pitchFamily="34" charset="0"/>
                <a:ea typeface="+mn-ea"/>
                <a:cs typeface="+mn-cs"/>
              </a:rPr>
              <a:t>KeY</a:t>
            </a:r>
            <a:r>
              <a:rPr lang="en-US" sz="1200" b="0" i="0" kern="1200" dirty="0">
                <a:solidFill>
                  <a:schemeClr val="tx1"/>
                </a:solidFill>
                <a:effectLst/>
                <a:latin typeface="Arial" panose="020B0604020202020204" pitchFamily="34" charset="0"/>
                <a:ea typeface="+mn-ea"/>
                <a:cs typeface="+mn-cs"/>
              </a:rPr>
              <a:t> Treat is unique in that National Institute on Drug Abuse and NCI jointly funded the study, while Gilead Sciences donated $50M worth of medication. To date, 338 residents have been enrolled, 75% completed treatment and 93% achieved sustained virologic response. </a:t>
            </a:r>
            <a:r>
              <a:rPr lang="en-US" sz="1200" b="0" i="0" kern="1200" dirty="0" err="1">
                <a:solidFill>
                  <a:schemeClr val="tx1"/>
                </a:solidFill>
                <a:effectLst/>
                <a:latin typeface="Arial" panose="020B0604020202020204" pitchFamily="34" charset="0"/>
                <a:ea typeface="+mn-ea"/>
                <a:cs typeface="+mn-cs"/>
              </a:rPr>
              <a:t>KeY</a:t>
            </a:r>
            <a:r>
              <a:rPr lang="en-US" sz="1200" b="0" i="0" kern="1200" dirty="0">
                <a:solidFill>
                  <a:schemeClr val="tx1"/>
                </a:solidFill>
                <a:effectLst/>
                <a:latin typeface="Arial" panose="020B0604020202020204" pitchFamily="34" charset="0"/>
                <a:ea typeface="+mn-ea"/>
                <a:cs typeface="+mn-cs"/>
              </a:rPr>
              <a:t> Treat is one of  the first “micro-elimination” trials in the US and is using cost-effective strategies that can be disseminated to other rural areas impacted by the opioid epidemic. </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Old Script:</a:t>
            </a:r>
          </a:p>
          <a:p>
            <a:r>
              <a:rPr lang="en-US" sz="1200" b="0" i="0" kern="1200" dirty="0">
                <a:solidFill>
                  <a:schemeClr val="tx1"/>
                </a:solidFill>
                <a:effectLst/>
                <a:latin typeface="Arial" panose="020B0604020202020204" pitchFamily="34" charset="0"/>
                <a:ea typeface="+mn-ea"/>
                <a:cs typeface="+mn-cs"/>
              </a:rPr>
              <a:t>Kentucky has the 5</a:t>
            </a:r>
            <a:r>
              <a:rPr lang="en-US" sz="1200" b="0" i="0" kern="1200" baseline="30000" dirty="0">
                <a:solidFill>
                  <a:schemeClr val="tx1"/>
                </a:solidFill>
                <a:effectLst/>
                <a:latin typeface="Arial" panose="020B0604020202020204" pitchFamily="34" charset="0"/>
                <a:ea typeface="+mn-ea"/>
                <a:cs typeface="+mn-cs"/>
              </a:rPr>
              <a:t>th</a:t>
            </a:r>
            <a:r>
              <a:rPr lang="en-US" sz="1200" b="0" i="0" kern="1200" dirty="0">
                <a:solidFill>
                  <a:schemeClr val="tx1"/>
                </a:solidFill>
                <a:effectLst/>
                <a:latin typeface="Arial" panose="020B0604020202020204" pitchFamily="34" charset="0"/>
                <a:ea typeface="+mn-ea"/>
                <a:cs typeface="+mn-cs"/>
              </a:rPr>
              <a:t> highest rate of new hepatitis c virus infections in the country as a result of an opioid epidemic that negatively impacts our state and nation. Perry county in far eastern </a:t>
            </a:r>
            <a:r>
              <a:rPr lang="en-US" sz="1200" b="0" i="0" kern="1200" dirty="0" err="1">
                <a:solidFill>
                  <a:schemeClr val="tx1"/>
                </a:solidFill>
                <a:effectLst/>
                <a:latin typeface="Arial" panose="020B0604020202020204" pitchFamily="34" charset="0"/>
                <a:ea typeface="+mn-ea"/>
                <a:cs typeface="+mn-cs"/>
              </a:rPr>
              <a:t>kentucky</a:t>
            </a:r>
            <a:r>
              <a:rPr lang="en-US" sz="1200" b="0" i="0" kern="1200" dirty="0">
                <a:solidFill>
                  <a:schemeClr val="tx1"/>
                </a:solidFill>
                <a:effectLst/>
                <a:latin typeface="Arial" panose="020B0604020202020204" pitchFamily="34" charset="0"/>
                <a:ea typeface="+mn-ea"/>
                <a:cs typeface="+mn-cs"/>
              </a:rPr>
              <a:t> has one of the highest rates of </a:t>
            </a:r>
            <a:r>
              <a:rPr lang="en-US" sz="1200" b="0" i="0" kern="1200" dirty="0" err="1">
                <a:solidFill>
                  <a:schemeClr val="tx1"/>
                </a:solidFill>
                <a:effectLst/>
                <a:latin typeface="Arial" panose="020B0604020202020204" pitchFamily="34" charset="0"/>
                <a:ea typeface="+mn-ea"/>
                <a:cs typeface="+mn-cs"/>
              </a:rPr>
              <a:t>hcv</a:t>
            </a:r>
            <a:r>
              <a:rPr lang="en-US" sz="1200" b="0" i="0" kern="1200" dirty="0">
                <a:solidFill>
                  <a:schemeClr val="tx1"/>
                </a:solidFill>
                <a:effectLst/>
                <a:latin typeface="Arial" panose="020B0604020202020204" pitchFamily="34" charset="0"/>
                <a:ea typeface="+mn-ea"/>
                <a:cs typeface="+mn-cs"/>
              </a:rPr>
              <a:t> infection in the us, and while the statewide incidence rates of new hepatocellular cancers have doubled over the last 10 years, rates in </a:t>
            </a:r>
            <a:r>
              <a:rPr lang="en-US" sz="1200" b="0" i="0" kern="1200" dirty="0" err="1">
                <a:solidFill>
                  <a:schemeClr val="tx1"/>
                </a:solidFill>
                <a:effectLst/>
                <a:latin typeface="Arial" panose="020B0604020202020204" pitchFamily="34" charset="0"/>
                <a:ea typeface="+mn-ea"/>
                <a:cs typeface="+mn-cs"/>
              </a:rPr>
              <a:t>perry</a:t>
            </a:r>
            <a:r>
              <a:rPr lang="en-US" sz="1200" b="0" i="0" kern="1200" dirty="0">
                <a:solidFill>
                  <a:schemeClr val="tx1"/>
                </a:solidFill>
                <a:effectLst/>
                <a:latin typeface="Arial" panose="020B0604020202020204" pitchFamily="34" charset="0"/>
                <a:ea typeface="+mn-ea"/>
                <a:cs typeface="+mn-cs"/>
              </a:rPr>
              <a:t> county have increased at an even faster pace. These alarming increases prompted dr. Jennifer havens in our cp program to engage investigators in the drug and alcohol abuse </a:t>
            </a:r>
            <a:r>
              <a:rPr lang="en-US" sz="1200" b="0" i="0" kern="1200" dirty="0" err="1">
                <a:solidFill>
                  <a:schemeClr val="tx1"/>
                </a:solidFill>
                <a:effectLst/>
                <a:latin typeface="Arial" panose="020B0604020202020204" pitchFamily="34" charset="0"/>
                <a:ea typeface="+mn-ea"/>
                <a:cs typeface="+mn-cs"/>
              </a:rPr>
              <a:t>rpa</a:t>
            </a:r>
            <a:r>
              <a:rPr lang="en-US" sz="1200" b="0" i="0" kern="1200" dirty="0">
                <a:solidFill>
                  <a:schemeClr val="tx1"/>
                </a:solidFill>
                <a:effectLst/>
                <a:latin typeface="Arial" panose="020B0604020202020204" pitchFamily="34" charset="0"/>
                <a:ea typeface="+mn-ea"/>
                <a:cs typeface="+mn-cs"/>
              </a:rPr>
              <a:t>, to develop a plan to address this crisis. With enthusiastic support from dr. Doug </a:t>
            </a:r>
            <a:r>
              <a:rPr lang="en-US" sz="1200" b="0" i="0" kern="1200" dirty="0" err="1">
                <a:solidFill>
                  <a:schemeClr val="tx1"/>
                </a:solidFill>
                <a:effectLst/>
                <a:latin typeface="Arial" panose="020B0604020202020204" pitchFamily="34" charset="0"/>
                <a:ea typeface="+mn-ea"/>
                <a:cs typeface="+mn-cs"/>
              </a:rPr>
              <a:t>lowy</a:t>
            </a:r>
            <a:r>
              <a:rPr lang="en-US" sz="1200" b="0" i="0" kern="1200" dirty="0">
                <a:solidFill>
                  <a:schemeClr val="tx1"/>
                </a:solidFill>
                <a:effectLst/>
                <a:latin typeface="Arial" panose="020B0604020202020204" pitchFamily="34" charset="0"/>
                <a:ea typeface="+mn-ea"/>
                <a:cs typeface="+mn-cs"/>
              </a:rPr>
              <a:t>, interim director of </a:t>
            </a:r>
            <a:r>
              <a:rPr lang="en-US" sz="1200" b="0" i="0" kern="1200" dirty="0" err="1">
                <a:solidFill>
                  <a:schemeClr val="tx1"/>
                </a:solidFill>
                <a:effectLst/>
                <a:latin typeface="Arial" panose="020B0604020202020204" pitchFamily="34" charset="0"/>
                <a:ea typeface="+mn-ea"/>
                <a:cs typeface="+mn-cs"/>
              </a:rPr>
              <a:t>nci</a:t>
            </a:r>
            <a:r>
              <a:rPr lang="en-US" sz="1200" b="0" i="0" kern="1200" dirty="0">
                <a:solidFill>
                  <a:schemeClr val="tx1"/>
                </a:solidFill>
                <a:effectLst/>
                <a:latin typeface="Arial" panose="020B0604020202020204" pitchFamily="34" charset="0"/>
                <a:ea typeface="+mn-ea"/>
                <a:cs typeface="+mn-cs"/>
              </a:rPr>
              <a:t> at the time, and dr. Nora </a:t>
            </a:r>
            <a:r>
              <a:rPr lang="en-US" sz="1200" b="0" i="0" kern="1200" dirty="0" err="1">
                <a:solidFill>
                  <a:schemeClr val="tx1"/>
                </a:solidFill>
                <a:effectLst/>
                <a:latin typeface="Arial" panose="020B0604020202020204" pitchFamily="34" charset="0"/>
                <a:ea typeface="+mn-ea"/>
                <a:cs typeface="+mn-cs"/>
              </a:rPr>
              <a:t>volkow</a:t>
            </a:r>
            <a:r>
              <a:rPr lang="en-US" sz="1200" b="0" i="0" kern="1200" dirty="0">
                <a:solidFill>
                  <a:schemeClr val="tx1"/>
                </a:solidFill>
                <a:effectLst/>
                <a:latin typeface="Arial" panose="020B0604020202020204" pitchFamily="34" charset="0"/>
                <a:ea typeface="+mn-ea"/>
                <a:cs typeface="+mn-cs"/>
              </a:rPr>
              <a:t>, director of the national institute on drug abuse, a plan was formulated that culminated in the awarding of a multi-million dollar grant from </a:t>
            </a:r>
            <a:r>
              <a:rPr lang="en-US" sz="1200" b="0" i="0" kern="1200" dirty="0" err="1">
                <a:solidFill>
                  <a:schemeClr val="tx1"/>
                </a:solidFill>
                <a:effectLst/>
                <a:latin typeface="Arial" panose="020B0604020202020204" pitchFamily="34" charset="0"/>
                <a:ea typeface="+mn-ea"/>
                <a:cs typeface="+mn-cs"/>
              </a:rPr>
              <a:t>nci</a:t>
            </a:r>
            <a:r>
              <a:rPr lang="en-US" sz="1200" b="0" i="0" kern="1200" dirty="0">
                <a:solidFill>
                  <a:schemeClr val="tx1"/>
                </a:solidFill>
                <a:effectLst/>
                <a:latin typeface="Arial" panose="020B0604020202020204" pitchFamily="34" charset="0"/>
                <a:ea typeface="+mn-ea"/>
                <a:cs typeface="+mn-cs"/>
              </a:rPr>
              <a:t> and </a:t>
            </a:r>
            <a:r>
              <a:rPr lang="en-US" sz="1200" b="0" i="0" kern="1200" dirty="0" err="1">
                <a:solidFill>
                  <a:schemeClr val="tx1"/>
                </a:solidFill>
                <a:effectLst/>
                <a:latin typeface="Arial" panose="020B0604020202020204" pitchFamily="34" charset="0"/>
                <a:ea typeface="+mn-ea"/>
                <a:cs typeface="+mn-cs"/>
              </a:rPr>
              <a:t>nida</a:t>
            </a:r>
            <a:r>
              <a:rPr lang="en-US" sz="1200" b="0" i="0" kern="1200" dirty="0">
                <a:solidFill>
                  <a:schemeClr val="tx1"/>
                </a:solidFill>
                <a:effectLst/>
                <a:latin typeface="Arial" panose="020B0604020202020204" pitchFamily="34" charset="0"/>
                <a:ea typeface="+mn-ea"/>
                <a:cs typeface="+mn-cs"/>
              </a:rPr>
              <a:t> and donation of drug from </a:t>
            </a:r>
            <a:r>
              <a:rPr lang="en-US" sz="1200" b="0" i="0" kern="1200" dirty="0" err="1">
                <a:solidFill>
                  <a:schemeClr val="tx1"/>
                </a:solidFill>
                <a:effectLst/>
                <a:latin typeface="Arial" panose="020B0604020202020204" pitchFamily="34" charset="0"/>
                <a:ea typeface="+mn-ea"/>
                <a:cs typeface="+mn-cs"/>
              </a:rPr>
              <a:t>gilead</a:t>
            </a:r>
            <a:r>
              <a:rPr lang="en-US" sz="1200" b="0" i="0" kern="1200" dirty="0">
                <a:solidFill>
                  <a:schemeClr val="tx1"/>
                </a:solidFill>
                <a:effectLst/>
                <a:latin typeface="Arial" panose="020B0604020202020204" pitchFamily="34" charset="0"/>
                <a:ea typeface="+mn-ea"/>
                <a:cs typeface="+mn-cs"/>
              </a:rPr>
              <a:t> sciences for an exciting and first of its kind micro-elimination project, led by dr. Havens.  Perry county residents, ages 18 and over who are </a:t>
            </a:r>
            <a:r>
              <a:rPr lang="en-US" sz="1200" b="0" i="0" kern="1200" dirty="0" err="1">
                <a:solidFill>
                  <a:schemeClr val="tx1"/>
                </a:solidFill>
                <a:effectLst/>
                <a:latin typeface="Arial" panose="020B0604020202020204" pitchFamily="34" charset="0"/>
                <a:ea typeface="+mn-ea"/>
                <a:cs typeface="+mn-cs"/>
              </a:rPr>
              <a:t>hcv</a:t>
            </a:r>
            <a:r>
              <a:rPr lang="en-US" sz="1200" b="0" i="0" kern="1200" dirty="0">
                <a:solidFill>
                  <a:schemeClr val="tx1"/>
                </a:solidFill>
                <a:effectLst/>
                <a:latin typeface="Arial" panose="020B0604020202020204" pitchFamily="34" charset="0"/>
                <a:ea typeface="+mn-ea"/>
                <a:cs typeface="+mn-cs"/>
              </a:rPr>
              <a:t> </a:t>
            </a:r>
            <a:r>
              <a:rPr lang="en-US" sz="1200" b="0" i="0" kern="1200" dirty="0" err="1">
                <a:solidFill>
                  <a:schemeClr val="tx1"/>
                </a:solidFill>
                <a:effectLst/>
                <a:latin typeface="Arial" panose="020B0604020202020204" pitchFamily="34" charset="0"/>
                <a:ea typeface="+mn-ea"/>
                <a:cs typeface="+mn-cs"/>
              </a:rPr>
              <a:t>rna</a:t>
            </a:r>
            <a:r>
              <a:rPr lang="en-US" sz="1200" b="0" i="0" kern="1200" dirty="0">
                <a:solidFill>
                  <a:schemeClr val="tx1"/>
                </a:solidFill>
                <a:effectLst/>
                <a:latin typeface="Arial" panose="020B0604020202020204" pitchFamily="34" charset="0"/>
                <a:ea typeface="+mn-ea"/>
                <a:cs typeface="+mn-cs"/>
              </a:rPr>
              <a:t>-positive, are eligible for no-cost treatment, and to date, 338 residents have been treated with 93% achieving sustained virologic response.  This project offers the potential to eradicate </a:t>
            </a:r>
            <a:r>
              <a:rPr lang="en-US" sz="1200" b="0" i="0" kern="1200" dirty="0" err="1">
                <a:solidFill>
                  <a:schemeClr val="tx1"/>
                </a:solidFill>
                <a:effectLst/>
                <a:latin typeface="Arial" panose="020B0604020202020204" pitchFamily="34" charset="0"/>
                <a:ea typeface="+mn-ea"/>
                <a:cs typeface="+mn-cs"/>
              </a:rPr>
              <a:t>hcv</a:t>
            </a:r>
            <a:r>
              <a:rPr lang="en-US" sz="1200" b="0" i="0" kern="1200" dirty="0">
                <a:solidFill>
                  <a:schemeClr val="tx1"/>
                </a:solidFill>
                <a:effectLst/>
                <a:latin typeface="Arial" panose="020B0604020202020204" pitchFamily="34" charset="0"/>
                <a:ea typeface="+mn-ea"/>
                <a:cs typeface="+mn-cs"/>
              </a:rPr>
              <a:t> in one of the highest risk counties in the </a:t>
            </a:r>
            <a:r>
              <a:rPr lang="en-US" sz="1200" b="0" i="0" kern="1200" dirty="0" err="1">
                <a:solidFill>
                  <a:schemeClr val="tx1"/>
                </a:solidFill>
                <a:effectLst/>
                <a:latin typeface="Arial" panose="020B0604020202020204" pitchFamily="34" charset="0"/>
                <a:ea typeface="+mn-ea"/>
                <a:cs typeface="+mn-cs"/>
              </a:rPr>
              <a:t>u.s.</a:t>
            </a:r>
            <a:r>
              <a:rPr lang="en-US" sz="1200" b="0" i="0" kern="1200" dirty="0">
                <a:solidFill>
                  <a:schemeClr val="tx1"/>
                </a:solidFill>
                <a:effectLst/>
                <a:latin typeface="Arial" panose="020B0604020202020204" pitchFamily="34" charset="0"/>
                <a:ea typeface="+mn-ea"/>
                <a:cs typeface="+mn-cs"/>
              </a:rPr>
              <a:t> and within a high-need, yet underserved population. </a:t>
            </a:r>
            <a:endParaRPr lang="en-US" dirty="0"/>
          </a:p>
        </p:txBody>
      </p:sp>
      <p:sp>
        <p:nvSpPr>
          <p:cNvPr id="4" name="Slide Number Placeholder 3"/>
          <p:cNvSpPr>
            <a:spLocks noGrp="1"/>
          </p:cNvSpPr>
          <p:nvPr>
            <p:ph type="sldNum" sz="quarter" idx="5"/>
          </p:nvPr>
        </p:nvSpPr>
        <p:spPr/>
        <p:txBody>
          <a:bodyPr/>
          <a:lstStyle/>
          <a:p>
            <a:fld id="{FAC75550-656D-AF41-92A1-CB5BC0230136}" type="slidenum">
              <a:rPr lang="en-US" smtClean="0"/>
              <a:pPr/>
              <a:t>15</a:t>
            </a:fld>
            <a:endParaRPr lang="en-US" dirty="0"/>
          </a:p>
        </p:txBody>
      </p:sp>
    </p:spTree>
    <p:extLst>
      <p:ext uri="{BB962C8B-B14F-4D97-AF65-F5344CB8AC3E}">
        <p14:creationId xmlns:p14="http://schemas.microsoft.com/office/powerpoint/2010/main" val="9941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7D81A-0688-4BE1-8C4C-A9BF347973E7}"/>
              </a:ext>
            </a:extLst>
          </p:cNvPr>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Project Description:</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Martin County Kentucky Coal Slurry Spill in October 2000 released 300 million gallons of coal slurry into local waterways marking one of the largest disasters east of the Mississippi River. Martin County residents became distrustful that the poorly maintained drinking water treatment plant would be able to fully treat the contaminated water. For may years residents had periodically noticed discolored, foul smelling water emanating from their faucets due to line breaks and began receiving warnings on their water bills that their tap water was not in compliance with the Safe Drinking Water Act for disinfection byproducts (DBPs). Concerned for their health, residents worked with the Appalachian Citizen’s Law Center to form Martin County Concerned Citizen organization approached the UK Center for Appalachian Research in Environmental Sciences (UK-CARES) led by </a:t>
            </a:r>
            <a:r>
              <a:rPr lang="en-US" sz="1200" b="1" i="0" kern="1200" dirty="0">
                <a:solidFill>
                  <a:schemeClr val="tx1"/>
                </a:solidFill>
                <a:effectLst/>
                <a:latin typeface="Arial" panose="020B0604020202020204" pitchFamily="34" charset="0"/>
                <a:ea typeface="+mn-ea"/>
                <a:cs typeface="+mn-cs"/>
              </a:rPr>
              <a:t>Ellen Hahn (CP). Dr. Hahn</a:t>
            </a:r>
            <a:r>
              <a:rPr lang="en-US" sz="1200" b="0" i="0" kern="1200" dirty="0">
                <a:solidFill>
                  <a:schemeClr val="tx1"/>
                </a:solidFill>
                <a:effectLst/>
                <a:latin typeface="Arial" panose="020B0604020202020204" pitchFamily="34" charset="0"/>
                <a:ea typeface="+mn-ea"/>
                <a:cs typeface="+mn-cs"/>
              </a:rPr>
              <a:t> brought in </a:t>
            </a:r>
            <a:r>
              <a:rPr lang="en-US" sz="1200" b="1" i="0" kern="1200" dirty="0">
                <a:solidFill>
                  <a:schemeClr val="tx1"/>
                </a:solidFill>
                <a:effectLst/>
                <a:latin typeface="Arial" panose="020B0604020202020204" pitchFamily="34" charset="0"/>
                <a:ea typeface="+mn-ea"/>
                <a:cs typeface="+mn-cs"/>
              </a:rPr>
              <a:t>Jason Unrine (CP)</a:t>
            </a:r>
            <a:r>
              <a:rPr lang="en-US" sz="1200" b="0" i="0" kern="1200" dirty="0">
                <a:solidFill>
                  <a:schemeClr val="tx1"/>
                </a:solidFill>
                <a:effectLst/>
                <a:latin typeface="Arial" panose="020B0604020202020204" pitchFamily="34" charset="0"/>
                <a:ea typeface="+mn-ea"/>
                <a:cs typeface="+mn-cs"/>
              </a:rPr>
              <a:t>, an environmental toxicologist, to help the residents assess the problem. With pilot funding from UK-CARES, </a:t>
            </a:r>
            <a:r>
              <a:rPr lang="en-US" sz="1200" b="1" i="0" kern="1200" dirty="0">
                <a:solidFill>
                  <a:schemeClr val="tx1"/>
                </a:solidFill>
                <a:effectLst/>
                <a:latin typeface="Arial" panose="020B0604020202020204" pitchFamily="34" charset="0"/>
                <a:ea typeface="+mn-ea"/>
                <a:cs typeface="+mn-cs"/>
              </a:rPr>
              <a:t>Dr. Unrine (CP)</a:t>
            </a:r>
            <a:r>
              <a:rPr lang="en-US" sz="1200" b="0" i="0" kern="1200" dirty="0">
                <a:solidFill>
                  <a:schemeClr val="tx1"/>
                </a:solidFill>
                <a:effectLst/>
                <a:latin typeface="Arial" panose="020B0604020202020204" pitchFamily="34" charset="0"/>
                <a:ea typeface="+mn-ea"/>
                <a:cs typeface="+mn-cs"/>
              </a:rPr>
              <a:t> led a study that sample drinking water from 97 randomly selected homes and found high levels of disinfection byproducts (DBPs). DBPs are the most common drinking water violation in the United States and in Kentucky and are associated with development of urinary and digestive cancers as well as cardiac birth defects. </a:t>
            </a:r>
            <a:r>
              <a:rPr lang="en-US" sz="1200" b="1" i="0" kern="1200" dirty="0">
                <a:solidFill>
                  <a:schemeClr val="tx1"/>
                </a:solidFill>
                <a:effectLst/>
                <a:latin typeface="Arial" panose="020B0604020202020204" pitchFamily="34" charset="0"/>
                <a:ea typeface="+mn-ea"/>
                <a:cs typeface="+mn-cs"/>
              </a:rPr>
              <a:t>Drs. Unrine</a:t>
            </a:r>
            <a:r>
              <a:rPr lang="en-US" sz="1200" b="0" i="0" kern="1200" dirty="0">
                <a:solidFill>
                  <a:schemeClr val="tx1"/>
                </a:solidFill>
                <a:effectLst/>
                <a:latin typeface="Arial" panose="020B0604020202020204" pitchFamily="34" charset="0"/>
                <a:ea typeface="+mn-ea"/>
                <a:cs typeface="+mn-cs"/>
              </a:rPr>
              <a:t> and </a:t>
            </a:r>
            <a:r>
              <a:rPr lang="en-US" sz="1200" b="1" i="0" kern="1200" dirty="0">
                <a:solidFill>
                  <a:schemeClr val="tx1"/>
                </a:solidFill>
                <a:effectLst/>
                <a:latin typeface="Arial" panose="020B0604020202020204" pitchFamily="34" charset="0"/>
                <a:ea typeface="+mn-ea"/>
                <a:cs typeface="+mn-cs"/>
              </a:rPr>
              <a:t>Anna Hoover </a:t>
            </a:r>
            <a:r>
              <a:rPr lang="en-US" sz="1200" b="0" i="0" kern="1200" dirty="0">
                <a:solidFill>
                  <a:schemeClr val="tx1"/>
                </a:solidFill>
                <a:effectLst/>
                <a:latin typeface="Arial" panose="020B0604020202020204" pitchFamily="34" charset="0"/>
                <a:ea typeface="+mn-ea"/>
                <a:cs typeface="+mn-cs"/>
              </a:rPr>
              <a:t>were recently awarded an MPI R01 to work directly with community partners to expand this study through-out Martin and Lechner County. This project focuses on increasing environmental health literacy among stakeholders, engaging citizen scientists to simultaneously sample drinking water across the counties and to model the drinking water systems to identify points of intervention to improve water quality.  </a:t>
            </a:r>
          </a:p>
        </p:txBody>
      </p:sp>
    </p:spTree>
    <p:extLst>
      <p:ext uri="{BB962C8B-B14F-4D97-AF65-F5344CB8AC3E}">
        <p14:creationId xmlns:p14="http://schemas.microsoft.com/office/powerpoint/2010/main" val="356849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err="1">
                <a:solidFill>
                  <a:schemeClr val="accent2"/>
                </a:solidFill>
                <a:latin typeface="Arial" panose="020B0604020202020204" pitchFamily="34" charset="0"/>
                <a:cs typeface="Arial" panose="020B0604020202020204" pitchFamily="34" charset="0"/>
              </a:rPr>
              <a:t>Bocklage</a:t>
            </a:r>
            <a:r>
              <a:rPr lang="en-US" b="1" dirty="0">
                <a:solidFill>
                  <a:schemeClr val="accent2"/>
                </a:solidFill>
                <a:latin typeface="Arial" panose="020B0604020202020204" pitchFamily="34" charset="0"/>
                <a:cs typeface="Arial" panose="020B0604020202020204" pitchFamily="34" charset="0"/>
              </a:rPr>
              <a:t> is also a collaborator. </a:t>
            </a:r>
          </a:p>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17</a:t>
            </a:fld>
            <a:endParaRPr lang="en-US"/>
          </a:p>
        </p:txBody>
      </p:sp>
    </p:spTree>
    <p:extLst>
      <p:ext uri="{BB962C8B-B14F-4D97-AF65-F5344CB8AC3E}">
        <p14:creationId xmlns:p14="http://schemas.microsoft.com/office/powerpoint/2010/main" val="77906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75550-656D-AF41-92A1-CB5BC023013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931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pPr/>
              <a:t>3</a:t>
            </a:fld>
            <a:endParaRPr lang="en-US" dirty="0"/>
          </a:p>
        </p:txBody>
      </p:sp>
    </p:spTree>
    <p:extLst>
      <p:ext uri="{BB962C8B-B14F-4D97-AF65-F5344CB8AC3E}">
        <p14:creationId xmlns:p14="http://schemas.microsoft.com/office/powerpoint/2010/main" val="329070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Kentucky’s cancer burden has recently been highlighted in several national reports:</a:t>
            </a:r>
          </a:p>
          <a:p>
            <a:pPr marL="174708" indent="-174708">
              <a:buFont typeface="Arial" charset="0"/>
              <a:buChar char="•"/>
            </a:pPr>
            <a:r>
              <a:rPr lang="en-US" b="1" dirty="0"/>
              <a:t>[ANIMATE]</a:t>
            </a:r>
            <a:r>
              <a:rPr lang="en-US" dirty="0"/>
              <a:t> 6 of the 10 U.S. counties with the highest cancer death rates are in Kentucky </a:t>
            </a:r>
          </a:p>
          <a:p>
            <a:pPr marL="174708" indent="-174708">
              <a:buFont typeface="Arial" charset="0"/>
              <a:buChar char="•"/>
            </a:pPr>
            <a:r>
              <a:rPr lang="en-US" b="1" dirty="0"/>
              <a:t>[ANIMATE]</a:t>
            </a:r>
            <a:r>
              <a:rPr lang="en-US" dirty="0"/>
              <a:t> We have very high colorectal and lung cancer mortality rates</a:t>
            </a:r>
          </a:p>
          <a:p>
            <a:pPr marL="174708" indent="-174708">
              <a:buFont typeface="Arial" charset="0"/>
              <a:buChar char="•"/>
            </a:pPr>
            <a:r>
              <a:rPr lang="en-US" b="1" dirty="0"/>
              <a:t>[ANIMATE]</a:t>
            </a:r>
            <a:r>
              <a:rPr lang="en-US" dirty="0"/>
              <a:t> And we have the highest incidence of HPV-related cancers among men and women in the U.S.</a:t>
            </a:r>
          </a:p>
          <a:p>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4</a:t>
            </a:fld>
            <a:endParaRPr lang="en-US"/>
          </a:p>
        </p:txBody>
      </p:sp>
    </p:spTree>
    <p:extLst>
      <p:ext uri="{BB962C8B-B14F-4D97-AF65-F5344CB8AC3E}">
        <p14:creationId xmlns:p14="http://schemas.microsoft.com/office/powerpoint/2010/main" val="298526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C75550-656D-AF41-92A1-CB5BC0230136}" type="slidenum">
              <a:rPr lang="en-US" smtClean="0"/>
              <a:pPr/>
              <a:t>5</a:t>
            </a:fld>
            <a:endParaRPr lang="en-US" dirty="0"/>
          </a:p>
        </p:txBody>
      </p:sp>
    </p:spTree>
    <p:extLst>
      <p:ext uri="{BB962C8B-B14F-4D97-AF65-F5344CB8AC3E}">
        <p14:creationId xmlns:p14="http://schemas.microsoft.com/office/powerpoint/2010/main" val="414565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F9FC1C-0FAE-0E41-8B8F-FC1EBEF22C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36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A2A160-A55A-C147-B9C8-AD3F10CE0D2B}" type="slidenum">
              <a:rPr lang="en-US" smtClean="0"/>
              <a:t>10</a:t>
            </a:fld>
            <a:endParaRPr lang="en-US" dirty="0"/>
          </a:p>
        </p:txBody>
      </p:sp>
    </p:spTree>
    <p:extLst>
      <p:ext uri="{BB962C8B-B14F-4D97-AF65-F5344CB8AC3E}">
        <p14:creationId xmlns:p14="http://schemas.microsoft.com/office/powerpoint/2010/main" val="124451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9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Dr. Mark Dignan is co-leading a NCI Moonshot project as part of the Accelerating Colorectal Cancer Screening Through Implementation Science program (also known as ACCSIS). This program is designed to implement evidence-based screening efforts simultaneously with the community, clinical providers, and health care delivery systems in rural Appalachian counties throughout Kentucky and Ohio and in a manner that is sustainable after the project ends. In their initial publications, Dr. Dignan and colleagues describe how community partners provided guidance that led to critical project design decisions. For example, they have developed a menu of strategies for clinical and community partners to implement, rather than a single multi-level intervention, to account for differences in capacity and community needs. They also describe the need for flexible approaches to collecting outcome metrics to account for differences in reporting capacity for partner hospitals.  As one of the first large-scale trials of a multi-level community intervention for cancer screening implementation, the guidance and lessons learned go well beyond this study to contribute significant insights into our understanding of the nascent field of cancer D &amp; I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Calibri" panose="020F0502020204030204" pitchFamily="34" charset="0"/>
            </a:endParaRPr>
          </a:p>
          <a:p>
            <a:r>
              <a:rPr lang="en-US" b="1" dirty="0"/>
              <a:t>LEFT: </a:t>
            </a:r>
            <a:r>
              <a:rPr lang="en-US" dirty="0"/>
              <a:t>Led by Dr. Tucker, the MCC worked with its community partners to implement evidence-based programs designed to increase CRC screening. These efforts raised the CRC screening rate (Click) from 34.7% of the eligible population in 2000 to (Click) 75.4% of the eligible population in 2018 and Kentucky rose from 49</a:t>
            </a:r>
            <a:r>
              <a:rPr lang="en-US" baseline="30000" dirty="0"/>
              <a:t>th</a:t>
            </a:r>
            <a:r>
              <a:rPr lang="en-US" dirty="0"/>
              <a:t> in CRC screening to 17</a:t>
            </a:r>
            <a:r>
              <a:rPr lang="en-US" baseline="30000" dirty="0"/>
              <a:t>th</a:t>
            </a:r>
            <a:r>
              <a:rPr lang="en-US" baseline="0" dirty="0"/>
              <a:t>.</a:t>
            </a:r>
            <a:r>
              <a:rPr lang="en-US" dirty="0"/>
              <a:t> (Please note the BRFSS questions about CRC screening are ask every 2 years. I did not include the CRC screening rates for 2020 because the are artificially low due to COVID. This is the same for the CRC incidence rates for 2020).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MIDDLE: </a:t>
            </a:r>
            <a:r>
              <a:rPr lang="en-US" dirty="0"/>
              <a:t>Following the implementation of our efforts to increase CRC screening, the CRC incidence rate has dropped (Click) from 68.8 per 100,000in 2021 to (Click) 48 per 100,000 in 2019. This represents a 30% decrease in the CRC incidence rate.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a:t>
            </a:r>
            <a:r>
              <a:rPr lang="en-US" dirty="0"/>
              <a:t>As a result of these efforts (Click) the CRC mortality rate also declined dramatically resulting in a 34% decrease in the CRC mortality rate. To put this in perspective, a 30% decrease in the CRC incidence rate means that more than 650 Kentuckians are no longer diagnosed with CRC each year and a 34% decrease in the mortality rate means that 275 fewer Kentuckians die from CRC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pPr/>
              <a:t>13</a:t>
            </a:fld>
            <a:endParaRPr lang="en-US" dirty="0"/>
          </a:p>
        </p:txBody>
      </p:sp>
    </p:spTree>
    <p:extLst>
      <p:ext uri="{BB962C8B-B14F-4D97-AF65-F5344CB8AC3E}">
        <p14:creationId xmlns:p14="http://schemas.microsoft.com/office/powerpoint/2010/main" val="265654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6" Type="http://schemas.openxmlformats.org/officeDocument/2006/relationships/image" Target="../media/image25.jpeg"/><Relationship Id="rId21" Type="http://schemas.openxmlformats.org/officeDocument/2006/relationships/image" Target="../media/image20.jpeg"/><Relationship Id="rId34" Type="http://schemas.openxmlformats.org/officeDocument/2006/relationships/image" Target="../media/image33.jpeg"/><Relationship Id="rId42" Type="http://schemas.openxmlformats.org/officeDocument/2006/relationships/image" Target="../media/image41.jpeg"/><Relationship Id="rId47" Type="http://schemas.openxmlformats.org/officeDocument/2006/relationships/image" Target="../media/image46.jpeg"/><Relationship Id="rId50" Type="http://schemas.openxmlformats.org/officeDocument/2006/relationships/image" Target="../media/image49.png"/><Relationship Id="rId55" Type="http://schemas.openxmlformats.org/officeDocument/2006/relationships/image" Target="../media/image54.jpeg"/><Relationship Id="rId63" Type="http://schemas.openxmlformats.org/officeDocument/2006/relationships/image" Target="../media/image62.jpeg"/><Relationship Id="rId68" Type="http://schemas.openxmlformats.org/officeDocument/2006/relationships/image" Target="../media/image67.jpeg"/><Relationship Id="rId7" Type="http://schemas.openxmlformats.org/officeDocument/2006/relationships/image" Target="../media/image6.jpeg"/><Relationship Id="rId2" Type="http://schemas.openxmlformats.org/officeDocument/2006/relationships/image" Target="../media/image1.jpeg"/><Relationship Id="rId16" Type="http://schemas.openxmlformats.org/officeDocument/2006/relationships/image" Target="../media/image15.jpeg"/><Relationship Id="rId29" Type="http://schemas.openxmlformats.org/officeDocument/2006/relationships/image" Target="../media/image28.jpeg"/><Relationship Id="rId11" Type="http://schemas.openxmlformats.org/officeDocument/2006/relationships/image" Target="../media/image10.tiff"/><Relationship Id="rId24" Type="http://schemas.openxmlformats.org/officeDocument/2006/relationships/image" Target="../media/image23.jpeg"/><Relationship Id="rId32" Type="http://schemas.openxmlformats.org/officeDocument/2006/relationships/image" Target="../media/image31.jpeg"/><Relationship Id="rId37" Type="http://schemas.openxmlformats.org/officeDocument/2006/relationships/image" Target="../media/image36.jpeg"/><Relationship Id="rId40" Type="http://schemas.openxmlformats.org/officeDocument/2006/relationships/image" Target="../media/image39.jpeg"/><Relationship Id="rId45" Type="http://schemas.openxmlformats.org/officeDocument/2006/relationships/image" Target="../media/image44.jpeg"/><Relationship Id="rId53" Type="http://schemas.openxmlformats.org/officeDocument/2006/relationships/image" Target="../media/image52.jpeg"/><Relationship Id="rId58" Type="http://schemas.openxmlformats.org/officeDocument/2006/relationships/image" Target="../media/image57.jpeg"/><Relationship Id="rId66" Type="http://schemas.openxmlformats.org/officeDocument/2006/relationships/image" Target="../media/image65.jpeg"/><Relationship Id="rId5" Type="http://schemas.openxmlformats.org/officeDocument/2006/relationships/image" Target="../media/image4.jpeg"/><Relationship Id="rId61" Type="http://schemas.openxmlformats.org/officeDocument/2006/relationships/image" Target="../media/image60.jpeg"/><Relationship Id="rId19" Type="http://schemas.openxmlformats.org/officeDocument/2006/relationships/image" Target="../media/image18.jpeg"/><Relationship Id="rId14" Type="http://schemas.openxmlformats.org/officeDocument/2006/relationships/image" Target="../media/image13.png"/><Relationship Id="rId22" Type="http://schemas.openxmlformats.org/officeDocument/2006/relationships/image" Target="../media/image21.tiff"/><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 Id="rId43" Type="http://schemas.openxmlformats.org/officeDocument/2006/relationships/image" Target="../media/image42.jpeg"/><Relationship Id="rId48" Type="http://schemas.openxmlformats.org/officeDocument/2006/relationships/image" Target="../media/image47.png"/><Relationship Id="rId56" Type="http://schemas.openxmlformats.org/officeDocument/2006/relationships/image" Target="../media/image55.jpeg"/><Relationship Id="rId64" Type="http://schemas.openxmlformats.org/officeDocument/2006/relationships/image" Target="../media/image63.jpeg"/><Relationship Id="rId8" Type="http://schemas.openxmlformats.org/officeDocument/2006/relationships/image" Target="../media/image7.jpeg"/><Relationship Id="rId51" Type="http://schemas.openxmlformats.org/officeDocument/2006/relationships/image" Target="../media/image50.jpeg"/><Relationship Id="rId3" Type="http://schemas.openxmlformats.org/officeDocument/2006/relationships/image" Target="../media/image2.jpeg"/><Relationship Id="rId12" Type="http://schemas.openxmlformats.org/officeDocument/2006/relationships/image" Target="../media/image11.jpeg"/><Relationship Id="rId17" Type="http://schemas.openxmlformats.org/officeDocument/2006/relationships/image" Target="../media/image16.png"/><Relationship Id="rId25" Type="http://schemas.openxmlformats.org/officeDocument/2006/relationships/image" Target="../media/image24.jpeg"/><Relationship Id="rId33" Type="http://schemas.openxmlformats.org/officeDocument/2006/relationships/image" Target="../media/image32.jpeg"/><Relationship Id="rId38" Type="http://schemas.openxmlformats.org/officeDocument/2006/relationships/image" Target="../media/image37.jpeg"/><Relationship Id="rId46" Type="http://schemas.openxmlformats.org/officeDocument/2006/relationships/image" Target="../media/image45.jpeg"/><Relationship Id="rId59" Type="http://schemas.openxmlformats.org/officeDocument/2006/relationships/image" Target="../media/image58.jpeg"/><Relationship Id="rId67" Type="http://schemas.openxmlformats.org/officeDocument/2006/relationships/image" Target="../media/image66.jpeg"/><Relationship Id="rId20" Type="http://schemas.openxmlformats.org/officeDocument/2006/relationships/image" Target="../media/image19.jpeg"/><Relationship Id="rId41" Type="http://schemas.openxmlformats.org/officeDocument/2006/relationships/image" Target="../media/image40.jpeg"/><Relationship Id="rId54" Type="http://schemas.openxmlformats.org/officeDocument/2006/relationships/image" Target="../media/image53.jpeg"/><Relationship Id="rId62" Type="http://schemas.openxmlformats.org/officeDocument/2006/relationships/image" Target="../media/image61.jpeg"/><Relationship Id="rId1" Type="http://schemas.openxmlformats.org/officeDocument/2006/relationships/slideMaster" Target="../slideMasters/slideMaster1.xml"/><Relationship Id="rId6" Type="http://schemas.openxmlformats.org/officeDocument/2006/relationships/image" Target="../media/image5.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36" Type="http://schemas.openxmlformats.org/officeDocument/2006/relationships/image" Target="../media/image35.gif"/><Relationship Id="rId49" Type="http://schemas.openxmlformats.org/officeDocument/2006/relationships/image" Target="../media/image48.jpeg"/><Relationship Id="rId57" Type="http://schemas.openxmlformats.org/officeDocument/2006/relationships/image" Target="../media/image56.jpeg"/><Relationship Id="rId10" Type="http://schemas.openxmlformats.org/officeDocument/2006/relationships/image" Target="../media/image9.jpeg"/><Relationship Id="rId31" Type="http://schemas.openxmlformats.org/officeDocument/2006/relationships/image" Target="../media/image30.jpeg"/><Relationship Id="rId44" Type="http://schemas.openxmlformats.org/officeDocument/2006/relationships/image" Target="../media/image43.jpeg"/><Relationship Id="rId52" Type="http://schemas.openxmlformats.org/officeDocument/2006/relationships/image" Target="../media/image51.jpeg"/><Relationship Id="rId60" Type="http://schemas.openxmlformats.org/officeDocument/2006/relationships/image" Target="../media/image59.jpeg"/><Relationship Id="rId65" Type="http://schemas.openxmlformats.org/officeDocument/2006/relationships/image" Target="../media/image64.jpeg"/><Relationship Id="rId4" Type="http://schemas.openxmlformats.org/officeDocument/2006/relationships/image" Target="../media/image3.jpeg"/><Relationship Id="rId9" Type="http://schemas.openxmlformats.org/officeDocument/2006/relationships/image" Target="../media/image8.jpeg"/><Relationship Id="rId13" Type="http://schemas.openxmlformats.org/officeDocument/2006/relationships/image" Target="../media/image12.jpeg"/><Relationship Id="rId18" Type="http://schemas.openxmlformats.org/officeDocument/2006/relationships/image" Target="../media/image17.tiff"/><Relationship Id="rId39" Type="http://schemas.openxmlformats.org/officeDocument/2006/relationships/image" Target="../media/image38.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Content Placeholder 2"/>
          <p:cNvSpPr>
            <a:spLocks noGrp="1"/>
          </p:cNvSpPr>
          <p:nvPr>
            <p:ph idx="1"/>
          </p:nvPr>
        </p:nvSpPr>
        <p:spPr>
          <a:xfrm>
            <a:off x="152400" y="1397000"/>
            <a:ext cx="11887200" cy="5278117"/>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81803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25256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E Subsec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graphicFrame>
        <p:nvGraphicFramePr>
          <p:cNvPr id="15" name="Table 4">
            <a:extLst>
              <a:ext uri="{FF2B5EF4-FFF2-40B4-BE49-F238E27FC236}">
                <a16:creationId xmlns:a16="http://schemas.microsoft.com/office/drawing/2014/main" id="{41A80D01-2046-B109-65BA-8012B24F0DA1}"/>
              </a:ext>
            </a:extLst>
          </p:cNvPr>
          <p:cNvGraphicFramePr>
            <a:graphicFrameLocks noGrp="1"/>
          </p:cNvGraphicFramePr>
          <p:nvPr userDrawn="1">
            <p:extLst>
              <p:ext uri="{D42A27DB-BD31-4B8C-83A1-F6EECF244321}">
                <p14:modId xmlns:p14="http://schemas.microsoft.com/office/powerpoint/2010/main" val="2455475597"/>
              </p:ext>
            </p:extLst>
          </p:nvPr>
        </p:nvGraphicFramePr>
        <p:xfrm>
          <a:off x="470485" y="1838960"/>
          <a:ext cx="5426224" cy="5007482"/>
        </p:xfrm>
        <a:graphic>
          <a:graphicData uri="http://schemas.openxmlformats.org/drawingml/2006/table">
            <a:tbl>
              <a:tblPr firstRow="1" bandRow="1">
                <a:tableStyleId>{2D5ABB26-0587-4C30-8999-92F81FD0307C}</a:tableStyleId>
              </a:tblPr>
              <a:tblGrid>
                <a:gridCol w="399662">
                  <a:extLst>
                    <a:ext uri="{9D8B030D-6E8A-4147-A177-3AD203B41FA5}">
                      <a16:colId xmlns:a16="http://schemas.microsoft.com/office/drawing/2014/main" val="1280405108"/>
                    </a:ext>
                  </a:extLst>
                </a:gridCol>
                <a:gridCol w="5026562">
                  <a:extLst>
                    <a:ext uri="{9D8B030D-6E8A-4147-A177-3AD203B41FA5}">
                      <a16:colId xmlns:a16="http://schemas.microsoft.com/office/drawing/2014/main" val="364227680"/>
                    </a:ext>
                  </a:extLst>
                </a:gridCol>
              </a:tblGrid>
              <a:tr h="8133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kern="1200" dirty="0">
                          <a:solidFill>
                            <a:schemeClr val="tx2"/>
                          </a:solidFill>
                          <a:latin typeface="Georgia" panose="02040502050405020303" pitchFamily="18" charset="0"/>
                          <a:ea typeface="+mn-ea"/>
                          <a:cs typeface="+mn-cs"/>
                        </a:rPr>
                        <a:t>1</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2"/>
                          </a:solidFill>
                          <a:latin typeface="+mn-lt"/>
                          <a:ea typeface="+mn-ea"/>
                          <a:cs typeface="+mn-cs"/>
                        </a:rPr>
                        <a:t>Physical Space</a:t>
                      </a:r>
                    </a:p>
                  </a:txBody>
                  <a:tcPr marL="144524" marR="144524" marT="137160" marB="72262"/>
                </a:tc>
                <a:extLst>
                  <a:ext uri="{0D108BD9-81ED-4DB2-BD59-A6C34878D82A}">
                    <a16:rowId xmlns:a16="http://schemas.microsoft.com/office/drawing/2014/main" val="2224916656"/>
                  </a:ext>
                </a:extLst>
              </a:tr>
              <a:tr h="813308">
                <a:tc>
                  <a:txBody>
                    <a:bodyPr/>
                    <a:lstStyle/>
                    <a:p>
                      <a:pPr marL="0" algn="ctr" defTabSz="914400" rtl="0" eaLnBrk="1" latinLnBrk="0" hangingPunct="1"/>
                      <a:r>
                        <a:rPr lang="en-US" sz="3600" b="1" i="1" kern="1200" dirty="0">
                          <a:solidFill>
                            <a:schemeClr val="tx2"/>
                          </a:solidFill>
                          <a:latin typeface="Georgia" panose="02040502050405020303" pitchFamily="18" charset="0"/>
                          <a:ea typeface="+mn-ea"/>
                          <a:cs typeface="+mn-cs"/>
                        </a:rPr>
                        <a:t>2</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Organizational Capabilities</a:t>
                      </a:r>
                    </a:p>
                  </a:txBody>
                  <a:tcPr marL="144524" marR="144524" marT="137160" marB="72262"/>
                </a:tc>
                <a:extLst>
                  <a:ext uri="{0D108BD9-81ED-4DB2-BD59-A6C34878D82A}">
                    <a16:rowId xmlns:a16="http://schemas.microsoft.com/office/drawing/2014/main" val="3920997839"/>
                  </a:ext>
                </a:extLst>
              </a:tr>
              <a:tr h="913020">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3</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Transdisciplinary Collaboration </a:t>
                      </a:r>
                      <a:br>
                        <a:rPr lang="en-US" sz="2400" dirty="0">
                          <a:solidFill>
                            <a:schemeClr val="tx2"/>
                          </a:solidFill>
                        </a:rPr>
                      </a:br>
                      <a:r>
                        <a:rPr lang="en-US" sz="2400" dirty="0">
                          <a:solidFill>
                            <a:schemeClr val="tx2"/>
                          </a:solidFill>
                        </a:rPr>
                        <a:t>and Coordination</a:t>
                      </a:r>
                    </a:p>
                  </a:txBody>
                  <a:tcPr marL="144524" marR="144524" marT="137160" marB="72262"/>
                </a:tc>
                <a:extLst>
                  <a:ext uri="{0D108BD9-81ED-4DB2-BD59-A6C34878D82A}">
                    <a16:rowId xmlns:a16="http://schemas.microsoft.com/office/drawing/2014/main" val="2362153541"/>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4</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Cancer Focus</a:t>
                      </a:r>
                    </a:p>
                  </a:txBody>
                  <a:tcPr marL="144524" marR="144524" marT="137160" marB="72262"/>
                </a:tc>
                <a:extLst>
                  <a:ext uri="{0D108BD9-81ED-4DB2-BD59-A6C34878D82A}">
                    <a16:rowId xmlns:a16="http://schemas.microsoft.com/office/drawing/2014/main" val="2680017452"/>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5</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Institutional Commitment</a:t>
                      </a:r>
                    </a:p>
                  </a:txBody>
                  <a:tcPr marL="144524" marR="144524" marT="137160" marB="72262"/>
                </a:tc>
                <a:extLst>
                  <a:ext uri="{0D108BD9-81ED-4DB2-BD59-A6C34878D82A}">
                    <a16:rowId xmlns:a16="http://schemas.microsoft.com/office/drawing/2014/main" val="4178180581"/>
                  </a:ext>
                </a:extLst>
              </a:tr>
              <a:tr h="813308">
                <a:tc>
                  <a:txBody>
                    <a:bodyPr/>
                    <a:lstStyle/>
                    <a:p>
                      <a:pPr marL="0" algn="ctr" defTabSz="914400" rtl="0" eaLnBrk="1" latinLnBrk="0" hangingPunct="1"/>
                      <a:r>
                        <a:rPr lang="en-US" sz="3200" b="1" i="1" kern="1200" dirty="0">
                          <a:solidFill>
                            <a:schemeClr val="tx2"/>
                          </a:solidFill>
                          <a:latin typeface="Georgia" panose="02040502050405020303" pitchFamily="18" charset="0"/>
                          <a:ea typeface="+mn-ea"/>
                          <a:cs typeface="+mn-cs"/>
                        </a:rPr>
                        <a:t>6</a:t>
                      </a:r>
                    </a:p>
                  </a:txBody>
                  <a:tcPr marL="144524" marR="144524" marT="0" marB="722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Center Director</a:t>
                      </a:r>
                    </a:p>
                  </a:txBody>
                  <a:tcPr marL="144524" marR="144524" marT="137160" marB="72262"/>
                </a:tc>
                <a:extLst>
                  <a:ext uri="{0D108BD9-81ED-4DB2-BD59-A6C34878D82A}">
                    <a16:rowId xmlns:a16="http://schemas.microsoft.com/office/drawing/2014/main" val="852485607"/>
                  </a:ext>
                </a:extLst>
              </a:tr>
            </a:tbl>
          </a:graphicData>
        </a:graphic>
      </p:graphicFrame>
      <p:sp>
        <p:nvSpPr>
          <p:cNvPr id="23" name="TextBox 22">
            <a:extLst>
              <a:ext uri="{FF2B5EF4-FFF2-40B4-BE49-F238E27FC236}">
                <a16:creationId xmlns:a16="http://schemas.microsoft.com/office/drawing/2014/main" id="{06312833-D2ED-72F5-820E-B50316C8A258}"/>
              </a:ext>
            </a:extLst>
          </p:cNvPr>
          <p:cNvSpPr txBox="1"/>
          <p:nvPr userDrawn="1"/>
        </p:nvSpPr>
        <p:spPr>
          <a:xfrm>
            <a:off x="591201" y="434609"/>
            <a:ext cx="6117534" cy="1200329"/>
          </a:xfrm>
          <a:prstGeom prst="rect">
            <a:avLst/>
          </a:prstGeom>
          <a:noFill/>
        </p:spPr>
        <p:txBody>
          <a:bodyPr wrap="square">
            <a:spAutoFit/>
          </a:bodyPr>
          <a:lstStyle/>
          <a:p>
            <a:pPr>
              <a:lnSpc>
                <a:spcPct val="90000"/>
              </a:lnSpc>
            </a:pPr>
            <a:r>
              <a:rPr lang="en-US" sz="4400" b="1" i="0" kern="1200" dirty="0">
                <a:solidFill>
                  <a:srgbClr val="0C5DAF"/>
                </a:solidFill>
                <a:latin typeface="Arial Black" panose="020B0604020202020204" pitchFamily="34" charset="0"/>
                <a:ea typeface="+mj-ea"/>
                <a:cs typeface="Arial" panose="020B0604020202020204" pitchFamily="34" charset="0"/>
              </a:rPr>
              <a:t>Six Essential </a:t>
            </a:r>
            <a:br>
              <a:rPr lang="en-US" sz="1600" b="0" dirty="0">
                <a:latin typeface="Arial" panose="020B0604020202020204" pitchFamily="34" charset="0"/>
              </a:rPr>
            </a:br>
            <a:r>
              <a:rPr lang="en-US" sz="3600" b="0" i="0" kern="1200" dirty="0">
                <a:solidFill>
                  <a:srgbClr val="0C5DAF"/>
                </a:solidFill>
                <a:latin typeface="Arial" panose="020B0604020202020204" pitchFamily="34" charset="0"/>
                <a:ea typeface="+mj-ea"/>
                <a:cs typeface="Arial" panose="020B0604020202020204" pitchFamily="34" charset="0"/>
              </a:rPr>
              <a:t>Characteristics</a:t>
            </a:r>
            <a:endParaRPr lang="en-US" sz="4400" b="0" i="0" kern="1200" dirty="0">
              <a:solidFill>
                <a:srgbClr val="0C5DA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99119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7" name="Picture 6" descr="Aerial view of a city&#10;&#10;Description automatically generated with low confidence">
            <a:extLst>
              <a:ext uri="{FF2B5EF4-FFF2-40B4-BE49-F238E27FC236}">
                <a16:creationId xmlns:a16="http://schemas.microsoft.com/office/drawing/2014/main" id="{FE648F0C-7FC1-40D2-322E-5286756BD8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284892" cy="6858000"/>
          </a:xfrm>
          <a:prstGeom prst="rect">
            <a:avLst/>
          </a:prstGeom>
        </p:spPr>
      </p:pic>
      <p:sp>
        <p:nvSpPr>
          <p:cNvPr id="8" name="Rectangle 7">
            <a:extLst>
              <a:ext uri="{FF2B5EF4-FFF2-40B4-BE49-F238E27FC236}">
                <a16:creationId xmlns:a16="http://schemas.microsoft.com/office/drawing/2014/main" id="{06401AC6-A140-9E6B-209D-6171576349F2}"/>
              </a:ext>
            </a:extLst>
          </p:cNvPr>
          <p:cNvSpPr/>
          <p:nvPr userDrawn="1"/>
        </p:nvSpPr>
        <p:spPr>
          <a:xfrm>
            <a:off x="-46446" y="-52252"/>
            <a:ext cx="12377783" cy="6910251"/>
          </a:xfrm>
          <a:prstGeom prst="rect">
            <a:avLst/>
          </a:prstGeom>
          <a:solidFill>
            <a:schemeClr val="tx2">
              <a:alpha val="679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4">
            <a:extLst>
              <a:ext uri="{FF2B5EF4-FFF2-40B4-BE49-F238E27FC236}">
                <a16:creationId xmlns:a16="http://schemas.microsoft.com/office/drawing/2014/main" id="{FCA8A9B3-4A2B-9FE6-11A8-CBBEB6DDDBCE}"/>
              </a:ext>
            </a:extLst>
          </p:cNvPr>
          <p:cNvGraphicFramePr>
            <a:graphicFrameLocks noGrp="1"/>
          </p:cNvGraphicFramePr>
          <p:nvPr userDrawn="1">
            <p:extLst>
              <p:ext uri="{D42A27DB-BD31-4B8C-83A1-F6EECF244321}">
                <p14:modId xmlns:p14="http://schemas.microsoft.com/office/powerpoint/2010/main" val="1031952050"/>
              </p:ext>
            </p:extLst>
          </p:nvPr>
        </p:nvGraphicFramePr>
        <p:xfrm>
          <a:off x="470484" y="518266"/>
          <a:ext cx="11386736" cy="5701560"/>
        </p:xfrm>
        <a:graphic>
          <a:graphicData uri="http://schemas.openxmlformats.org/drawingml/2006/table">
            <a:tbl>
              <a:tblPr firstRow="1" bandRow="1">
                <a:tableStyleId>{2D5ABB26-0587-4C30-8999-92F81FD0307C}</a:tableStyleId>
              </a:tblPr>
              <a:tblGrid>
                <a:gridCol w="11386736">
                  <a:extLst>
                    <a:ext uri="{9D8B030D-6E8A-4147-A177-3AD203B41FA5}">
                      <a16:colId xmlns:a16="http://schemas.microsoft.com/office/drawing/2014/main" val="364227680"/>
                    </a:ext>
                  </a:extLst>
                </a:gridCol>
              </a:tblGrid>
              <a:tr h="1140312">
                <a:tc>
                  <a:txBody>
                    <a:bodyPr/>
                    <a:lstStyle/>
                    <a:p>
                      <a:r>
                        <a:rPr lang="en-US" sz="3200" b="0" i="0" dirty="0">
                          <a:solidFill>
                            <a:schemeClr val="accent1">
                              <a:lumMod val="20000"/>
                              <a:lumOff val="80000"/>
                            </a:schemeClr>
                          </a:solidFill>
                          <a:latin typeface="Arial" panose="020B0604020202020204" pitchFamily="34" charset="0"/>
                          <a:cs typeface="Arial" panose="020B0604020202020204" pitchFamily="34" charset="0"/>
                        </a:rPr>
                        <a:t>Our History and Catchment Population</a:t>
                      </a:r>
                    </a:p>
                  </a:txBody>
                  <a:tcPr marL="144524" marR="144524" marT="137160" marB="72262" anchor="ctr"/>
                </a:tc>
                <a:extLst>
                  <a:ext uri="{0D108BD9-81ED-4DB2-BD59-A6C34878D82A}">
                    <a16:rowId xmlns:a16="http://schemas.microsoft.com/office/drawing/2014/main" val="3373733226"/>
                  </a:ext>
                </a:extLst>
              </a:tr>
              <a:tr h="1140312">
                <a:tc>
                  <a:txBody>
                    <a:bodyPr/>
                    <a:lstStyle/>
                    <a:p>
                      <a:r>
                        <a:rPr lang="en-US" sz="3200" b="0" i="0" dirty="0">
                          <a:solidFill>
                            <a:schemeClr val="accent1">
                              <a:lumMod val="20000"/>
                              <a:lumOff val="80000"/>
                            </a:schemeClr>
                          </a:solidFill>
                          <a:latin typeface="Arial" panose="020B0604020202020204" pitchFamily="34" charset="0"/>
                          <a:cs typeface="Arial" panose="020B0604020202020204" pitchFamily="34" charset="0"/>
                        </a:rPr>
                        <a:t>Major Accomplishments</a:t>
                      </a:r>
                    </a:p>
                  </a:txBody>
                  <a:tcPr marL="144524" marR="144524" marT="137160" marB="72262" anchor="ctr"/>
                </a:tc>
                <a:extLst>
                  <a:ext uri="{0D108BD9-81ED-4DB2-BD59-A6C34878D82A}">
                    <a16:rowId xmlns:a16="http://schemas.microsoft.com/office/drawing/2014/main" val="2775812343"/>
                  </a:ext>
                </a:extLst>
              </a:tr>
              <a:tr h="1140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20000"/>
                              <a:lumOff val="80000"/>
                            </a:schemeClr>
                          </a:solidFill>
                        </a:rPr>
                        <a:t>Impacting Our Catchment Population</a:t>
                      </a:r>
                    </a:p>
                  </a:txBody>
                  <a:tcPr marL="144524" marR="144524" marT="137160" marB="72262" anchor="ctr"/>
                </a:tc>
                <a:extLst>
                  <a:ext uri="{0D108BD9-81ED-4DB2-BD59-A6C34878D82A}">
                    <a16:rowId xmlns:a16="http://schemas.microsoft.com/office/drawing/2014/main" val="2224916656"/>
                  </a:ext>
                </a:extLst>
              </a:tr>
              <a:tr h="1140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accent1">
                              <a:lumMod val="20000"/>
                              <a:lumOff val="80000"/>
                            </a:schemeClr>
                          </a:solidFill>
                          <a:latin typeface="+mn-lt"/>
                          <a:ea typeface="+mn-ea"/>
                          <a:cs typeface="+mn-cs"/>
                        </a:rPr>
                        <a:t>Six Essential Characteristics</a:t>
                      </a:r>
                    </a:p>
                  </a:txBody>
                  <a:tcPr marL="144524" marR="144524" marT="137160" marB="72262" anchor="ctr"/>
                </a:tc>
                <a:extLst>
                  <a:ext uri="{0D108BD9-81ED-4DB2-BD59-A6C34878D82A}">
                    <a16:rowId xmlns:a16="http://schemas.microsoft.com/office/drawing/2014/main" val="2362153541"/>
                  </a:ext>
                </a:extLst>
              </a:tr>
              <a:tr h="1140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20000"/>
                              <a:lumOff val="80000"/>
                            </a:schemeClr>
                          </a:solidFill>
                        </a:rPr>
                        <a:t>Leadership, Planning and Evaluation and Future Plans</a:t>
                      </a:r>
                    </a:p>
                  </a:txBody>
                  <a:tcPr marL="144524" marR="144524" marT="137160" marB="72262" anchor="ctr"/>
                </a:tc>
                <a:extLst>
                  <a:ext uri="{0D108BD9-81ED-4DB2-BD59-A6C34878D82A}">
                    <a16:rowId xmlns:a16="http://schemas.microsoft.com/office/drawing/2014/main" val="4178180581"/>
                  </a:ext>
                </a:extLst>
              </a:tr>
            </a:tbl>
          </a:graphicData>
        </a:graphic>
      </p:graphicFrame>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661470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0E89-3C75-9724-4469-C3AA268128EA}"/>
              </a:ext>
            </a:extLst>
          </p:cNvPr>
          <p:cNvSpPr>
            <a:spLocks noGrp="1"/>
          </p:cNvSpPr>
          <p:nvPr>
            <p:ph type="title"/>
          </p:nvPr>
        </p:nvSpPr>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EB3DF73E-C93F-46E1-FE31-D41A0157B202}"/>
              </a:ext>
            </a:extLst>
          </p:cNvPr>
          <p:cNvSpPr>
            <a:spLocks noGrp="1"/>
          </p:cNvSpPr>
          <p:nvPr>
            <p:ph idx="1"/>
          </p:nvPr>
        </p:nvSpPr>
        <p:spPr/>
        <p:txBody>
          <a:bodyPr lIns="0" tIns="0" rIns="0" bIns="0"/>
          <a:lstStyle>
            <a:lvl1pPr marL="457200" indent="-457200">
              <a:buFont typeface="Wingdings" pitchFamily="2" charset="2"/>
              <a:buChar char="§"/>
              <a:defRPr/>
            </a:lvl1pPr>
            <a:lvl3pPr marL="1257300" indent="-342900">
              <a:buFont typeface="Wingdings" pitchFamily="2" charset="2"/>
              <a:buChar char="§"/>
              <a:defRPr/>
            </a:lvl3pPr>
            <a:lvl4pPr marL="1657350" indent="-285750">
              <a:buFont typeface="Wingdings" pitchFamily="2" charset="2"/>
              <a:buChar char="§"/>
              <a:defRPr/>
            </a:lvl4pPr>
            <a:lvl5pPr marL="2114550" indent="-285750">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9D6FC1-2984-175B-BBC3-700D8ECCCDBA}"/>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5" name="Footer Placeholder 4">
            <a:extLst>
              <a:ext uri="{FF2B5EF4-FFF2-40B4-BE49-F238E27FC236}">
                <a16:creationId xmlns:a16="http://schemas.microsoft.com/office/drawing/2014/main" id="{C88BF38F-B948-1321-48E2-3673AB3FE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8C789-3F3F-C4B6-0DD6-874DA988573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610723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D398-0EC0-39C4-985E-DE534B4F0B2D}"/>
              </a:ext>
            </a:extLst>
          </p:cNvPr>
          <p:cNvSpPr>
            <a:spLocks noGrp="1"/>
          </p:cNvSpPr>
          <p:nvPr>
            <p:ph type="title"/>
          </p:nvPr>
        </p:nvSpPr>
        <p:spPr>
          <a:xfrm>
            <a:off x="839788" y="12208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DF97D-2A69-7558-42EC-2368977A39B5}"/>
              </a:ext>
            </a:extLst>
          </p:cNvPr>
          <p:cNvSpPr>
            <a:spLocks noGrp="1"/>
          </p:cNvSpPr>
          <p:nvPr>
            <p:ph type="body" idx="1"/>
          </p:nvPr>
        </p:nvSpPr>
        <p:spPr>
          <a:xfrm>
            <a:off x="839788" y="1681163"/>
            <a:ext cx="5157787"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1CF1F22-59D2-2013-22B3-6D83ECDDBB8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CD12C9-003D-7062-8BF8-932A7DAD10F8}"/>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A5120-A0B2-A45A-21A6-5D3E515983F1}"/>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71FC9FE-98D3-651F-B3ED-A78D34750125}"/>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8" name="Footer Placeholder 7">
            <a:extLst>
              <a:ext uri="{FF2B5EF4-FFF2-40B4-BE49-F238E27FC236}">
                <a16:creationId xmlns:a16="http://schemas.microsoft.com/office/drawing/2014/main" id="{D4A69D87-CDE4-4210-2D60-78E7DAB52A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19C107-BE7F-2D76-ED11-26EE0770284A}"/>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11682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1-scienc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6986999"/>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7621358"/>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6986999"/>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7621358"/>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6263411"/>
            <a:ext cx="1741670" cy="457048"/>
          </a:xfrm>
        </p:spPr>
        <p:txBody>
          <a:bodyPr wrap="square" anchor="b">
            <a:spAutoFit/>
          </a:bodyPr>
          <a:lstStyle>
            <a:lvl1pPr marL="4762" indent="0">
              <a:spcBef>
                <a:spcPts val="600"/>
              </a:spcBef>
              <a:spcAft>
                <a:spcPts val="0"/>
              </a:spcAft>
              <a:buFontTx/>
              <a:buNone/>
              <a:tabLst>
                <a:tab pos="107950" algn="l"/>
                <a:tab pos="280988" algn="l"/>
              </a:tabLst>
              <a:defRPr sz="1100" b="1">
                <a:solidFill>
                  <a:schemeClr val="tx1"/>
                </a:solidFill>
              </a:defRPr>
            </a:lvl1pPr>
            <a:lvl2pPr marL="114300" indent="0">
              <a:spcBef>
                <a:spcPts val="0"/>
              </a:spcBef>
              <a:spcAft>
                <a:spcPts val="0"/>
              </a:spcAft>
              <a:buNone/>
              <a:tabLst/>
              <a:defRPr sz="1100" i="1">
                <a:solidFill>
                  <a:schemeClr val="tx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dirty="0"/>
              <a:t>CLICK TO EDIT MASTER TEXT STYLES</a:t>
            </a:r>
          </a:p>
          <a:p>
            <a:pPr lvl="1"/>
            <a:r>
              <a:rPr lang="en-US" dirty="0"/>
              <a:t>Second level</a:t>
            </a:r>
          </a:p>
        </p:txBody>
      </p:sp>
      <p:sp>
        <p:nvSpPr>
          <p:cNvPr id="3" name="Title 1">
            <a:extLst>
              <a:ext uri="{FF2B5EF4-FFF2-40B4-BE49-F238E27FC236}">
                <a16:creationId xmlns:a16="http://schemas.microsoft.com/office/drawing/2014/main" id="{80DAC3E2-4956-FC1A-417B-C92904EC1D82}"/>
              </a:ext>
            </a:extLst>
          </p:cNvPr>
          <p:cNvSpPr>
            <a:spLocks noGrp="1"/>
          </p:cNvSpPr>
          <p:nvPr>
            <p:ph type="title"/>
          </p:nvPr>
        </p:nvSpPr>
        <p:spPr>
          <a:xfrm>
            <a:off x="246156" y="137542"/>
            <a:ext cx="10515600" cy="84312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110038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cience-W/Aim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78822F-62DC-DCFB-C06C-029A81EBC6FC}"/>
              </a:ext>
            </a:extLst>
          </p:cNvPr>
          <p:cNvSpPr/>
          <p:nvPr userDrawn="1"/>
        </p:nvSpPr>
        <p:spPr>
          <a:xfrm>
            <a:off x="0" y="0"/>
            <a:ext cx="3209544" cy="6858000"/>
          </a:xfrm>
          <a:prstGeom prst="rect">
            <a:avLst/>
          </a:prstGeom>
          <a:solidFill>
            <a:srgbClr val="0F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289D4D0F-BB94-BCAB-2AFA-76CAD8D0B6FF}"/>
              </a:ext>
            </a:extLst>
          </p:cNvPr>
          <p:cNvSpPr>
            <a:spLocks noGrp="1"/>
          </p:cNvSpPr>
          <p:nvPr>
            <p:ph type="title"/>
          </p:nvPr>
        </p:nvSpPr>
        <p:spPr>
          <a:xfrm>
            <a:off x="3546670" y="167547"/>
            <a:ext cx="8399174" cy="498598"/>
          </a:xfrm>
        </p:spPr>
        <p:txBody>
          <a:bodyPr wrap="square" anchor="t">
            <a:spAutoFit/>
          </a:bodyPr>
          <a:lstStyle>
            <a:lvl1pPr algn="l">
              <a:defRPr sz="3600"/>
            </a:lvl1pPr>
          </a:lstStyle>
          <a:p>
            <a:r>
              <a:rPr lang="en-US" dirty="0"/>
              <a:t>Click to edit Master title style</a:t>
            </a:r>
          </a:p>
        </p:txBody>
      </p:sp>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4522095"/>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5156454"/>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4522095"/>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5156454"/>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15FFECF5-61EA-2519-76DB-117B4CD7101C}"/>
              </a:ext>
            </a:extLst>
          </p:cNvPr>
          <p:cNvSpPr>
            <a:spLocks noGrp="1"/>
          </p:cNvSpPr>
          <p:nvPr>
            <p:ph type="body" idx="17" hasCustomPrompt="1"/>
          </p:nvPr>
        </p:nvSpPr>
        <p:spPr>
          <a:xfrm>
            <a:off x="237560" y="597661"/>
            <a:ext cx="2849843" cy="249299"/>
          </a:xfrm>
        </p:spPr>
        <p:txBody>
          <a:bodyPr wrap="square" anchor="ctr">
            <a:spAutoFit/>
          </a:bodyPr>
          <a:lstStyle>
            <a:lvl1pPr marL="0" indent="0">
              <a:buNone/>
              <a:tabLst>
                <a:tab pos="107950" algn="l"/>
                <a:tab pos="220663" algn="l"/>
                <a:tab pos="280988" algn="l"/>
              </a:tabLst>
              <a:defRPr sz="1800" b="0" i="0">
                <a:solidFill>
                  <a:schemeClr val="bg1"/>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Secondary text</a:t>
            </a:r>
          </a:p>
        </p:txBody>
      </p:sp>
      <p:sp>
        <p:nvSpPr>
          <p:cNvPr id="7" name="TextBox 6">
            <a:extLst>
              <a:ext uri="{FF2B5EF4-FFF2-40B4-BE49-F238E27FC236}">
                <a16:creationId xmlns:a16="http://schemas.microsoft.com/office/drawing/2014/main" id="{94D6E8E4-EE0F-5206-7F05-4BD6308BA608}"/>
              </a:ext>
            </a:extLst>
          </p:cNvPr>
          <p:cNvSpPr txBox="1"/>
          <p:nvPr userDrawn="1"/>
        </p:nvSpPr>
        <p:spPr>
          <a:xfrm>
            <a:off x="246156" y="320662"/>
            <a:ext cx="881652" cy="276999"/>
          </a:xfrm>
          <a:prstGeom prst="rect">
            <a:avLst/>
          </a:prstGeom>
        </p:spPr>
        <p:txBody>
          <a:bodyPr vert="horz" wrap="none" lIns="0" tIns="0" rIns="0" bIns="0" rtlCol="0" anchor="b">
            <a:spAutoFit/>
          </a:bodyPr>
          <a:lstStyle>
            <a:lvl1pPr lvl="0" indent="0" defTabSz="548640">
              <a:lnSpc>
                <a:spcPct val="90000"/>
              </a:lnSpc>
              <a:spcBef>
                <a:spcPts val="1000"/>
              </a:spcBef>
              <a:buClr>
                <a:srgbClr val="0032A0"/>
              </a:buClr>
              <a:buSzPct val="90000"/>
              <a:buFont typeface="Wingdings" pitchFamily="2" charset="2"/>
              <a:buNone/>
              <a:tabLst>
                <a:tab pos="107950" algn="l"/>
                <a:tab pos="280988" algn="l"/>
              </a:tabLst>
              <a:defRPr sz="2000" b="1" i="0">
                <a:solidFill>
                  <a:schemeClr val="bg1"/>
                </a:solidFill>
                <a:latin typeface="Arial Black" panose="020B0604020202020204" pitchFamily="34" charset="0"/>
                <a:cs typeface="Arial Black" panose="020B0604020202020204" pitchFamily="34" charset="0"/>
              </a:defRPr>
            </a:lvl1pPr>
            <a:lvl2pPr indent="0">
              <a:lnSpc>
                <a:spcPct val="90000"/>
              </a:lnSpc>
              <a:spcBef>
                <a:spcPts val="500"/>
              </a:spcBef>
              <a:buClr>
                <a:srgbClr val="0032A0"/>
              </a:buClr>
              <a:buSzPct val="100000"/>
              <a:buFont typeface="System Font Regular"/>
              <a:buNone/>
              <a:tabLst/>
              <a:defRPr sz="2000" b="1">
                <a:latin typeface="Arial" panose="020B0604020202020204" pitchFamily="34" charset="0"/>
                <a:cs typeface="Arial" panose="020B0604020202020204" pitchFamily="34" charset="0"/>
              </a:defRPr>
            </a:lvl2pPr>
            <a:lvl3pPr indent="0">
              <a:lnSpc>
                <a:spcPct val="90000"/>
              </a:lnSpc>
              <a:spcBef>
                <a:spcPts val="500"/>
              </a:spcBef>
              <a:buClr>
                <a:srgbClr val="0032A0"/>
              </a:buClr>
              <a:buSzPct val="75000"/>
              <a:buFont typeface="Wingdings" pitchFamily="2" charset="2"/>
              <a:buNone/>
              <a:tabLst/>
              <a:defRPr b="1">
                <a:latin typeface="Arial" panose="020B0604020202020204" pitchFamily="34" charset="0"/>
                <a:cs typeface="Arial" panose="020B0604020202020204" pitchFamily="34" charset="0"/>
              </a:defRPr>
            </a:lvl3pPr>
            <a:lvl4pPr indent="0">
              <a:lnSpc>
                <a:spcPct val="90000"/>
              </a:lnSpc>
              <a:spcBef>
                <a:spcPts val="500"/>
              </a:spcBef>
              <a:buClr>
                <a:srgbClr val="0032A0"/>
              </a:buClr>
              <a:buSzPct val="75000"/>
              <a:buFont typeface="Wingdings" pitchFamily="2" charset="2"/>
              <a:buNone/>
              <a:tabLst/>
              <a:defRPr sz="1600" b="1">
                <a:latin typeface="Arial" panose="020B0604020202020204" pitchFamily="34" charset="0"/>
                <a:cs typeface="Arial" panose="020B0604020202020204" pitchFamily="34" charset="0"/>
              </a:defRPr>
            </a:lvl4pPr>
            <a:lvl5pPr indent="0">
              <a:lnSpc>
                <a:spcPct val="90000"/>
              </a:lnSpc>
              <a:spcBef>
                <a:spcPts val="500"/>
              </a:spcBef>
              <a:buClr>
                <a:srgbClr val="0032A0"/>
              </a:buClr>
              <a:buSzPct val="75000"/>
              <a:buFont typeface="Wingdings" pitchFamily="2" charset="2"/>
              <a:buNone/>
              <a:tabLst/>
              <a:defRPr sz="1600" b="1">
                <a:latin typeface="Arial" panose="020B0604020202020204" pitchFamily="34" charset="0"/>
                <a:cs typeface="Arial" panose="020B0604020202020204" pitchFamily="34" charset="0"/>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lvl="0"/>
            <a:r>
              <a:rPr lang="en-US" noProof="0" dirty="0"/>
              <a:t>AIM 1:</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4623030"/>
            <a:ext cx="2849844" cy="2097429"/>
          </a:xfrm>
        </p:spPr>
        <p:txBody>
          <a:bodyPr anchor="b"/>
          <a:lstStyle>
            <a:lvl1pPr marL="4762" indent="0">
              <a:spcBef>
                <a:spcPts val="0"/>
              </a:spcBef>
              <a:buFontTx/>
              <a:buNone/>
              <a:tabLst>
                <a:tab pos="107950" algn="l"/>
                <a:tab pos="280988" algn="l"/>
              </a:tabLst>
              <a:defRPr sz="1100" b="1">
                <a:solidFill>
                  <a:srgbClr val="D2E8F6"/>
                </a:solidFill>
              </a:defRPr>
            </a:lvl1pPr>
            <a:lvl2pPr marL="114300" indent="0">
              <a:spcBef>
                <a:spcPts val="0"/>
              </a:spcBef>
              <a:spcAft>
                <a:spcPts val="600"/>
              </a:spcAft>
              <a:buNone/>
              <a:tabLst/>
              <a:defRPr sz="1100" i="1">
                <a:solidFill>
                  <a:srgbClr val="D2E8F6"/>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83912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5D80-A306-C11C-B65D-2CFB13027B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04CF07-FB50-C612-5C18-AC9173BC8BE5}"/>
              </a:ext>
            </a:extLst>
          </p:cNvPr>
          <p:cNvSpPr>
            <a:spLocks noGrp="1"/>
          </p:cNvSpPr>
          <p:nvPr>
            <p:ph type="dt" sz="half" idx="10"/>
          </p:nvPr>
        </p:nvSpPr>
        <p:spPr/>
        <p:txBody>
          <a:bodyPr/>
          <a:lstStyle/>
          <a:p>
            <a:fld id="{17D619EC-34EE-B445-9C1D-BE46C295C469}" type="datetimeFigureOut">
              <a:rPr lang="en-US" smtClean="0"/>
              <a:t>12/16/2022</a:t>
            </a:fld>
            <a:endParaRPr lang="en-US"/>
          </a:p>
        </p:txBody>
      </p:sp>
      <p:sp>
        <p:nvSpPr>
          <p:cNvPr id="4" name="Footer Placeholder 3">
            <a:extLst>
              <a:ext uri="{FF2B5EF4-FFF2-40B4-BE49-F238E27FC236}">
                <a16:creationId xmlns:a16="http://schemas.microsoft.com/office/drawing/2014/main" id="{519C1452-0940-25B3-C5DE-EE8EC03C0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E19C36-2F05-9D9A-D06B-92BBF46AF4EE}"/>
              </a:ext>
            </a:extLst>
          </p:cNvPr>
          <p:cNvSpPr>
            <a:spLocks noGrp="1"/>
          </p:cNvSpPr>
          <p:nvPr>
            <p:ph type="sldNum" sz="quarter" idx="12"/>
          </p:nvPr>
        </p:nvSpPr>
        <p:spPr/>
        <p:txBody>
          <a:bodyPr/>
          <a:lstStyle/>
          <a:p>
            <a:fld id="{4AF8B6A0-208D-E140-8692-AE364703250E}" type="slidenum">
              <a:rPr lang="en-US" smtClean="0"/>
              <a:t>‹#›</a:t>
            </a:fld>
            <a:endParaRPr lang="en-US"/>
          </a:p>
        </p:txBody>
      </p:sp>
    </p:spTree>
    <p:extLst>
      <p:ext uri="{BB962C8B-B14F-4D97-AF65-F5344CB8AC3E}">
        <p14:creationId xmlns:p14="http://schemas.microsoft.com/office/powerpoint/2010/main" val="3064409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rector profi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B665-AC45-C01E-CA57-4247A5ECA303}"/>
              </a:ext>
            </a:extLst>
          </p:cNvPr>
          <p:cNvSpPr>
            <a:spLocks noGrp="1"/>
          </p:cNvSpPr>
          <p:nvPr>
            <p:ph type="title"/>
          </p:nvPr>
        </p:nvSpPr>
        <p:spPr/>
        <p:txBody>
          <a:bodyPr anchor="ctr"/>
          <a:lstStyle>
            <a:lvl1pPr>
              <a:defRPr sz="4400" b="1" i="0">
                <a:latin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364E37B-5995-EB2D-4CBF-88301CA1146B}"/>
              </a:ext>
            </a:extLst>
          </p:cNvPr>
          <p:cNvSpPr>
            <a:spLocks noGrp="1"/>
          </p:cNvSpPr>
          <p:nvPr>
            <p:ph sz="half" idx="1"/>
          </p:nvPr>
        </p:nvSpPr>
        <p:spPr>
          <a:xfrm>
            <a:off x="1224236" y="1825624"/>
            <a:ext cx="2869278" cy="2871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E73718B-E4E2-2CB1-6543-795F7D2384A7}"/>
              </a:ext>
            </a:extLst>
          </p:cNvPr>
          <p:cNvSpPr>
            <a:spLocks noGrp="1"/>
          </p:cNvSpPr>
          <p:nvPr>
            <p:ph sz="half" idx="2"/>
          </p:nvPr>
        </p:nvSpPr>
        <p:spPr>
          <a:xfrm>
            <a:off x="4993340" y="1825625"/>
            <a:ext cx="6360459" cy="435133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2A9DDA3-954A-BA25-E659-04BF796ECDA7}"/>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6" name="Footer Placeholder 5">
            <a:extLst>
              <a:ext uri="{FF2B5EF4-FFF2-40B4-BE49-F238E27FC236}">
                <a16:creationId xmlns:a16="http://schemas.microsoft.com/office/drawing/2014/main" id="{5F56F9DC-C483-7CCE-C2F7-A8237A5A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05885-3A94-78B4-4E69-C61F82857DB1}"/>
              </a:ext>
            </a:extLst>
          </p:cNvPr>
          <p:cNvSpPr>
            <a:spLocks noGrp="1"/>
          </p:cNvSpPr>
          <p:nvPr>
            <p:ph type="sldNum" sz="quarter" idx="12"/>
          </p:nvPr>
        </p:nvSpPr>
        <p:spPr/>
        <p:txBody>
          <a:bodyPr/>
          <a:lstStyle/>
          <a:p>
            <a:fld id="{1EA3A71E-19C4-8B4C-ADBF-FBED4D4BA8D8}" type="slidenum">
              <a:rPr lang="en-US" smtClean="0"/>
              <a:t>‹#›</a:t>
            </a:fld>
            <a:endParaRPr lang="en-US"/>
          </a:p>
        </p:txBody>
      </p:sp>
      <p:sp>
        <p:nvSpPr>
          <p:cNvPr id="9" name="Content Placeholder 3">
            <a:extLst>
              <a:ext uri="{FF2B5EF4-FFF2-40B4-BE49-F238E27FC236}">
                <a16:creationId xmlns:a16="http://schemas.microsoft.com/office/drawing/2014/main" id="{C057D9A3-7C1E-764F-B09E-91D875175B17}"/>
              </a:ext>
            </a:extLst>
          </p:cNvPr>
          <p:cNvSpPr>
            <a:spLocks noGrp="1"/>
          </p:cNvSpPr>
          <p:nvPr>
            <p:ph sz="half" idx="13"/>
          </p:nvPr>
        </p:nvSpPr>
        <p:spPr>
          <a:xfrm>
            <a:off x="821055" y="4876078"/>
            <a:ext cx="3675641" cy="279400"/>
          </a:xfrm>
        </p:spPr>
        <p:txBody>
          <a:bodyPr/>
          <a:lstStyle>
            <a:lvl1pPr marL="0" indent="0" algn="ctr">
              <a:buNone/>
              <a:defRPr sz="2400" b="1" i="0">
                <a:solidFill>
                  <a:srgbClr val="0C5DAF"/>
                </a:solidFill>
                <a:latin typeface="Arial Black" panose="020B0604020202020204" pitchFamily="34" charset="0"/>
                <a:cs typeface="Arial" panose="020B0604020202020204" pitchFamily="34" charset="0"/>
              </a:defRPr>
            </a:lvl1pPr>
            <a:lvl2pPr marL="317500" indent="0">
              <a:buNone/>
              <a:defRPr/>
            </a:lvl2pPr>
            <a:lvl3pPr marL="914400" indent="0">
              <a:buNone/>
              <a:defRPr/>
            </a:lvl3pPr>
            <a:lvl4pPr marL="1314450" indent="0">
              <a:buNone/>
              <a:defRPr/>
            </a:lvl4pPr>
            <a:lvl5pPr marL="1831975" indent="0">
              <a:buNone/>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9A4140A1-746C-1F1E-3B49-9D5516E5683A}"/>
              </a:ext>
            </a:extLst>
          </p:cNvPr>
          <p:cNvSpPr>
            <a:spLocks noGrp="1"/>
          </p:cNvSpPr>
          <p:nvPr>
            <p:ph sz="half" idx="14"/>
          </p:nvPr>
        </p:nvSpPr>
        <p:spPr>
          <a:xfrm>
            <a:off x="821055" y="5268189"/>
            <a:ext cx="3675641" cy="908773"/>
          </a:xfrm>
        </p:spPr>
        <p:txBody>
          <a:bodyPr/>
          <a:lstStyle>
            <a:lvl1pPr marL="0" indent="0" algn="ctr">
              <a:buNone/>
              <a:defRPr sz="2000" b="1" i="0">
                <a:solidFill>
                  <a:schemeClr val="tx1"/>
                </a:solidFill>
                <a:latin typeface="Arial" panose="020B0604020202020204" pitchFamily="34" charset="0"/>
                <a:cs typeface="Arial" panose="020B0604020202020204" pitchFamily="34" charset="0"/>
              </a:defRPr>
            </a:lvl1pPr>
            <a:lvl2pPr marL="317500" indent="0">
              <a:buNone/>
              <a:defRPr/>
            </a:lvl2pPr>
            <a:lvl3pPr marL="914400" indent="0">
              <a:buNone/>
              <a:defRPr/>
            </a:lvl3pPr>
            <a:lvl4pPr marL="1314450" indent="0">
              <a:buNone/>
              <a:defRPr/>
            </a:lvl4pPr>
            <a:lvl5pPr marL="1831975" indent="0">
              <a:buNone/>
              <a:defRPr/>
            </a:lvl5pPr>
          </a:lstStyle>
          <a:p>
            <a:pPr lvl="0"/>
            <a:r>
              <a:rPr lang="en-US" dirty="0"/>
              <a:t>Click to edit Master text styles</a:t>
            </a:r>
          </a:p>
        </p:txBody>
      </p:sp>
    </p:spTree>
    <p:extLst>
      <p:ext uri="{BB962C8B-B14F-4D97-AF65-F5344CB8AC3E}">
        <p14:creationId xmlns:p14="http://schemas.microsoft.com/office/powerpoint/2010/main" val="327280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5135C-29FA-CE0E-1AA7-F73301EBC2F3}"/>
              </a:ext>
            </a:extLst>
          </p:cNvPr>
          <p:cNvSpPr>
            <a:spLocks noGrp="1"/>
          </p:cNvSpPr>
          <p:nvPr>
            <p:ph type="dt" sz="half" idx="10"/>
          </p:nvPr>
        </p:nvSpPr>
        <p:spPr/>
        <p:txBody>
          <a:bodyPr/>
          <a:lstStyle/>
          <a:p>
            <a:fld id="{799939CD-590A-A646-A01B-7DFD528384C2}" type="datetimeFigureOut">
              <a:rPr lang="en-US" smtClean="0"/>
              <a:t>12/16/2022</a:t>
            </a:fld>
            <a:endParaRPr lang="en-US"/>
          </a:p>
        </p:txBody>
      </p:sp>
      <p:sp>
        <p:nvSpPr>
          <p:cNvPr id="3" name="Footer Placeholder 2">
            <a:extLst>
              <a:ext uri="{FF2B5EF4-FFF2-40B4-BE49-F238E27FC236}">
                <a16:creationId xmlns:a16="http://schemas.microsoft.com/office/drawing/2014/main" id="{E9076F81-DC27-9CFB-D602-52B3B9E3A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C7B02-500A-56D8-46BF-0A6770C241EF}"/>
              </a:ext>
            </a:extLst>
          </p:cNvPr>
          <p:cNvSpPr>
            <a:spLocks noGrp="1"/>
          </p:cNvSpPr>
          <p:nvPr>
            <p:ph type="sldNum" sz="quarter" idx="12"/>
          </p:nvPr>
        </p:nvSpPr>
        <p:spPr/>
        <p:txBody>
          <a:bodyPr/>
          <a:lstStyle/>
          <a:p>
            <a:fld id="{1EA3A71E-19C4-8B4C-ADBF-FBED4D4BA8D8}" type="slidenum">
              <a:rPr lang="en-US" smtClean="0"/>
              <a:t>‹#›</a:t>
            </a:fld>
            <a:endParaRPr lang="en-US"/>
          </a:p>
        </p:txBody>
      </p:sp>
    </p:spTree>
    <p:extLst>
      <p:ext uri="{BB962C8B-B14F-4D97-AF65-F5344CB8AC3E}">
        <p14:creationId xmlns:p14="http://schemas.microsoft.com/office/powerpoint/2010/main" val="290431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dirty="0"/>
          </a:p>
        </p:txBody>
      </p:sp>
    </p:spTree>
    <p:extLst>
      <p:ext uri="{BB962C8B-B14F-4D97-AF65-F5344CB8AC3E}">
        <p14:creationId xmlns:p14="http://schemas.microsoft.com/office/powerpoint/2010/main" val="198669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73863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45792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ullet Point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EB480BA-2A6E-44E5-AA17-D87B84723DDE}"/>
              </a:ext>
            </a:extLst>
          </p:cNvPr>
          <p:cNvSpPr/>
          <p:nvPr/>
        </p:nvSpPr>
        <p:spPr>
          <a:xfrm>
            <a:off x="1068683" y="1188399"/>
            <a:ext cx="100565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603" tIns="34302" rIns="68603" bIns="34302" rtlCol="0" anchor="ctr"/>
          <a:lstStyle/>
          <a:p>
            <a:pPr algn="ctr"/>
            <a:endParaRPr lang="en-US" sz="900" b="1" dirty="0">
              <a:solidFill>
                <a:prstClr val="white"/>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E12E4F-9C40-425B-B438-C859F190ED85}"/>
              </a:ext>
            </a:extLst>
          </p:cNvPr>
          <p:cNvSpPr/>
          <p:nvPr/>
        </p:nvSpPr>
        <p:spPr>
          <a:xfrm>
            <a:off x="12362546" y="0"/>
            <a:ext cx="1696356" cy="612758"/>
          </a:xfrm>
          <a:prstGeom prst="rect">
            <a:avLst/>
          </a:prstGeom>
          <a:solidFill>
            <a:srgbClr val="FF0033"/>
          </a:solidFill>
          <a:ln>
            <a:noFill/>
          </a:ln>
        </p:spPr>
        <p:style>
          <a:lnRef idx="1">
            <a:schemeClr val="accent1"/>
          </a:lnRef>
          <a:fillRef idx="3">
            <a:schemeClr val="accent1"/>
          </a:fillRef>
          <a:effectRef idx="2">
            <a:schemeClr val="accent1"/>
          </a:effectRef>
          <a:fontRef idx="minor">
            <a:schemeClr val="lt1"/>
          </a:fontRef>
        </p:style>
        <p:txBody>
          <a:bodyPr lIns="68603" tIns="34302" rIns="68603" bIns="34302" rtlCol="0" anchor="ctr"/>
          <a:lstStyle/>
          <a:p>
            <a:pPr algn="ctr"/>
            <a:r>
              <a:rPr lang="en-US" sz="800" dirty="0">
                <a:solidFill>
                  <a:srgbClr val="FFFFFF"/>
                </a:solidFill>
                <a:latin typeface="Arial"/>
                <a:cs typeface="Arial"/>
              </a:rPr>
              <a:t>Bullet Slide</a:t>
            </a:r>
          </a:p>
        </p:txBody>
      </p:sp>
      <p:sp>
        <p:nvSpPr>
          <p:cNvPr id="3" name="Text Placeholder 2">
            <a:extLst>
              <a:ext uri="{FF2B5EF4-FFF2-40B4-BE49-F238E27FC236}">
                <a16:creationId xmlns:a16="http://schemas.microsoft.com/office/drawing/2014/main" id="{90EF5276-B379-4810-B5D2-01C8FA81B6D4}"/>
              </a:ext>
            </a:extLst>
          </p:cNvPr>
          <p:cNvSpPr>
            <a:spLocks noGrp="1"/>
          </p:cNvSpPr>
          <p:nvPr>
            <p:ph type="body" sz="quarter" idx="20"/>
          </p:nvPr>
        </p:nvSpPr>
        <p:spPr>
          <a:xfrm>
            <a:off x="1316039" y="1530350"/>
            <a:ext cx="7180263" cy="4325198"/>
          </a:xfrm>
        </p:spPr>
        <p:txBody>
          <a:bodyPr>
            <a:noAutofit/>
          </a:bodyPr>
          <a:lstStyle>
            <a:lvl1pPr marL="128631" indent="-128631">
              <a:lnSpc>
                <a:spcPct val="100000"/>
              </a:lnSpc>
              <a:buClr>
                <a:srgbClr val="F15A29"/>
              </a:buClr>
              <a:defRPr sz="1800">
                <a:solidFill>
                  <a:srgbClr val="4D4D4D"/>
                </a:solidFill>
              </a:defRPr>
            </a:lvl1pPr>
            <a:lvl2pPr marL="385891" indent="-128631">
              <a:lnSpc>
                <a:spcPct val="100000"/>
              </a:lnSpc>
              <a:buClr>
                <a:srgbClr val="F15A29"/>
              </a:buClr>
              <a:defRPr sz="1500">
                <a:solidFill>
                  <a:srgbClr val="4D4D4D"/>
                </a:solidFill>
              </a:defRPr>
            </a:lvl2pPr>
            <a:lvl3pPr marL="643152" indent="-128631">
              <a:lnSpc>
                <a:spcPct val="100000"/>
              </a:lnSpc>
              <a:buClr>
                <a:srgbClr val="F15A29"/>
              </a:buClr>
              <a:defRPr sz="1350">
                <a:solidFill>
                  <a:srgbClr val="4D4D4D"/>
                </a:solidFill>
              </a:defRPr>
            </a:lvl3pPr>
            <a:lvl4pPr marL="900413" indent="-128631">
              <a:lnSpc>
                <a:spcPct val="100000"/>
              </a:lnSpc>
              <a:buClr>
                <a:srgbClr val="F15A29"/>
              </a:buClr>
              <a:defRPr sz="1200">
                <a:solidFill>
                  <a:srgbClr val="4D4D4D"/>
                </a:solidFill>
              </a:defRPr>
            </a:lvl4pPr>
            <a:lvl5pPr marL="1157674" indent="-128631">
              <a:lnSpc>
                <a:spcPct val="100000"/>
              </a:lnSpc>
              <a:buClr>
                <a:srgbClr val="F15A29"/>
              </a:buClr>
              <a:defRPr sz="1200">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4BC53BF-F72B-4C4D-9446-1C5CDC3AF632}"/>
              </a:ext>
            </a:extLst>
          </p:cNvPr>
          <p:cNvSpPr>
            <a:spLocks noGrp="1"/>
          </p:cNvSpPr>
          <p:nvPr>
            <p:ph type="body" sz="quarter" idx="21" hasCustomPrompt="1"/>
          </p:nvPr>
        </p:nvSpPr>
        <p:spPr>
          <a:xfrm>
            <a:off x="965201" y="393700"/>
            <a:ext cx="9556751" cy="806450"/>
          </a:xfrm>
        </p:spPr>
        <p:txBody>
          <a:bodyPr anchor="b"/>
          <a:lstStyle>
            <a:lvl1pPr>
              <a:buNone/>
              <a:defRPr>
                <a:solidFill>
                  <a:srgbClr val="103770"/>
                </a:solidFill>
              </a:defRPr>
            </a:lvl1pPr>
          </a:lstStyle>
          <a:p>
            <a:pPr lvl="0"/>
            <a:r>
              <a:rPr lang="en-US" dirty="0"/>
              <a:t>Click to edit Master text styles </a:t>
            </a:r>
          </a:p>
        </p:txBody>
      </p:sp>
    </p:spTree>
    <p:extLst>
      <p:ext uri="{BB962C8B-B14F-4D97-AF65-F5344CB8AC3E}">
        <p14:creationId xmlns:p14="http://schemas.microsoft.com/office/powerpoint/2010/main" val="84452532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0863BBD-F0EF-D140-92BA-0EBF67006181}"/>
              </a:ext>
            </a:extLst>
          </p:cNvPr>
          <p:cNvSpPr>
            <a:spLocks noGrp="1"/>
          </p:cNvSpPr>
          <p:nvPr>
            <p:ph type="body" sz="quarter" idx="14" hasCustomPrompt="1"/>
          </p:nvPr>
        </p:nvSpPr>
        <p:spPr>
          <a:xfrm>
            <a:off x="254000" y="251485"/>
            <a:ext cx="11688763" cy="515691"/>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3000" b="1" kern="1200" baseline="0" dirty="0">
                <a:solidFill>
                  <a:srgbClr val="0033A0"/>
                </a:solidFill>
                <a:latin typeface="Arial" panose="020B0604020202020204" pitchFamily="34" charset="0"/>
                <a:ea typeface="+mn-ea"/>
                <a:cs typeface="+mn-cs"/>
              </a:defRPr>
            </a:lvl1pPr>
          </a:lstStyle>
          <a:p>
            <a:pPr lvl="0"/>
            <a:r>
              <a:rPr lang="en-US" dirty="0"/>
              <a:t>Headline</a:t>
            </a:r>
          </a:p>
        </p:txBody>
      </p:sp>
      <p:sp>
        <p:nvSpPr>
          <p:cNvPr id="15" name="Text Placeholder 9">
            <a:extLst>
              <a:ext uri="{FF2B5EF4-FFF2-40B4-BE49-F238E27FC236}">
                <a16:creationId xmlns:a16="http://schemas.microsoft.com/office/drawing/2014/main" id="{2B6D2DF3-5359-5049-80C7-76477133D00F}"/>
              </a:ext>
            </a:extLst>
          </p:cNvPr>
          <p:cNvSpPr>
            <a:spLocks noGrp="1"/>
          </p:cNvSpPr>
          <p:nvPr>
            <p:ph type="body" sz="quarter" idx="16" hasCustomPrompt="1"/>
          </p:nvPr>
        </p:nvSpPr>
        <p:spPr>
          <a:xfrm>
            <a:off x="251618" y="1549730"/>
            <a:ext cx="11688763" cy="4678878"/>
          </a:xfrm>
        </p:spPr>
        <p:txBody>
          <a:bodyPr>
            <a:normAutofit/>
          </a:bodyPr>
          <a:lstStyle>
            <a:lvl1pPr marL="0" indent="0">
              <a:buNone/>
              <a:defRPr sz="2500" baseline="0">
                <a:solidFill>
                  <a:sysClr val="windowText" lastClr="000000"/>
                </a:solidFill>
                <a:latin typeface="Arial" panose="020B0604020202020204" pitchFamily="34" charset="0"/>
              </a:defRPr>
            </a:lvl1pPr>
          </a:lstStyle>
          <a:p>
            <a:pPr lvl="0"/>
            <a:r>
              <a:rPr lang="en-US"/>
              <a:t>Body copy</a:t>
            </a:r>
          </a:p>
        </p:txBody>
      </p:sp>
    </p:spTree>
    <p:extLst>
      <p:ext uri="{BB962C8B-B14F-4D97-AF65-F5344CB8AC3E}">
        <p14:creationId xmlns:p14="http://schemas.microsoft.com/office/powerpoint/2010/main" val="2835310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AB2308-4F7C-4C41-8F44-1E55DBB0DA9C}"/>
              </a:ext>
            </a:extLst>
          </p:cNvPr>
          <p:cNvSpPr>
            <a:spLocks noGrp="1"/>
          </p:cNvSpPr>
          <p:nvPr>
            <p:ph idx="1"/>
          </p:nvPr>
        </p:nvSpPr>
        <p:spPr>
          <a:xfrm>
            <a:off x="460443" y="1511031"/>
            <a:ext cx="11297055" cy="4367256"/>
          </a:xfrm>
        </p:spPr>
        <p:txBody>
          <a:bodyPr/>
          <a:lstStyle>
            <a:lvl1pPr>
              <a:defRPr>
                <a:latin typeface="Arial" panose="020B0604020202020204" pitchFamily="34" charset="0"/>
                <a:cs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D9376154-EF6C-804A-B039-ACCB32250E70}"/>
              </a:ext>
            </a:extLst>
          </p:cNvPr>
          <p:cNvSpPr>
            <a:spLocks noGrp="1"/>
          </p:cNvSpPr>
          <p:nvPr>
            <p:ph type="title"/>
          </p:nvPr>
        </p:nvSpPr>
        <p:spPr/>
        <p:txBody>
          <a:bodyPr>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2736270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78175-44DB-9D4F-A64E-82CB5450AB62}"/>
              </a:ext>
            </a:extLst>
          </p:cNvPr>
          <p:cNvSpPr>
            <a:spLocks noGrp="1"/>
          </p:cNvSpPr>
          <p:nvPr>
            <p:ph sz="half" idx="1"/>
          </p:nvPr>
        </p:nvSpPr>
        <p:spPr>
          <a:xfrm>
            <a:off x="460443" y="1481914"/>
            <a:ext cx="5559357" cy="4286370"/>
          </a:xfr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799D27B-E8D9-174A-964C-35DB2689AEE9}"/>
              </a:ext>
            </a:extLst>
          </p:cNvPr>
          <p:cNvSpPr>
            <a:spLocks noGrp="1"/>
          </p:cNvSpPr>
          <p:nvPr>
            <p:ph sz="half" idx="2"/>
          </p:nvPr>
        </p:nvSpPr>
        <p:spPr>
          <a:xfrm>
            <a:off x="5794443" y="1481914"/>
            <a:ext cx="5559357" cy="4286370"/>
          </a:xfrm>
        </p:spPr>
        <p:txBody>
          <a:bodyPr/>
          <a:lstStyle>
            <a:lvl1pPr>
              <a:defRPr sz="2400">
                <a:solidFill>
                  <a:schemeClr val="bg2">
                    <a:lumMod val="10000"/>
                  </a:schemeClr>
                </a:solidFill>
              </a:defRPr>
            </a:lvl1pPr>
            <a:lvl2pPr>
              <a:defRPr sz="2000">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2D1A07B8-0D7B-B84F-8D13-D9E32B8240FB}"/>
              </a:ext>
            </a:extLst>
          </p:cNvPr>
          <p:cNvSpPr>
            <a:spLocks noGrp="1"/>
          </p:cNvSpPr>
          <p:nvPr>
            <p:ph type="title"/>
          </p:nvPr>
        </p:nvSpPr>
        <p:spPr/>
        <p:txBody>
          <a:bodyPr>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273177345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A7F7EE-899E-B04B-A965-56BD259F4DA7}"/>
              </a:ext>
            </a:extLst>
          </p:cNvPr>
          <p:cNvSpPr>
            <a:spLocks noGrp="1"/>
          </p:cNvSpPr>
          <p:nvPr>
            <p:ph type="title"/>
          </p:nvPr>
        </p:nvSpPr>
        <p:spPr/>
        <p:txBody>
          <a:bodyPr>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630164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752F-3AFB-B644-8314-F6A75E265022}"/>
              </a:ext>
            </a:extLst>
          </p:cNvPr>
          <p:cNvSpPr>
            <a:spLocks noGrp="1"/>
          </p:cNvSpPr>
          <p:nvPr>
            <p:ph type="ctrTitle" hasCustomPrompt="1"/>
          </p:nvPr>
        </p:nvSpPr>
        <p:spPr>
          <a:xfrm>
            <a:off x="1524000" y="1122363"/>
            <a:ext cx="9144000" cy="2387600"/>
          </a:xfrm>
        </p:spPr>
        <p:txBody>
          <a:bodyPr anchor="b">
            <a:noAutofit/>
          </a:bodyPr>
          <a:lstStyle>
            <a:lvl1pPr algn="ctr">
              <a:defRPr sz="5000" cap="all" baseline="0">
                <a:solidFill>
                  <a:srgbClr val="0034A7"/>
                </a:solidFill>
                <a:latin typeface="Arial Black" panose="020B0604020202020204" pitchFamily="34" charset="0"/>
              </a:defRPr>
            </a:lvl1pPr>
          </a:lstStyle>
          <a:p>
            <a:r>
              <a:rPr lang="en-US" dirty="0"/>
              <a:t>Click to edit chapter </a:t>
            </a:r>
            <a:br>
              <a:rPr lang="en-US" dirty="0"/>
            </a:br>
            <a:r>
              <a:rPr lang="en-US" dirty="0"/>
              <a:t>title style</a:t>
            </a:r>
          </a:p>
        </p:txBody>
      </p:sp>
      <p:sp>
        <p:nvSpPr>
          <p:cNvPr id="3" name="Subtitle 2">
            <a:extLst>
              <a:ext uri="{FF2B5EF4-FFF2-40B4-BE49-F238E27FC236}">
                <a16:creationId xmlns:a16="http://schemas.microsoft.com/office/drawing/2014/main" id="{D9BF25C2-BF05-CF44-93CE-F7D8C5D697CE}"/>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500" baseline="0">
                <a:solidFill>
                  <a:schemeClr val="tx1">
                    <a:lumMod val="50000"/>
                    <a:lumOff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chapter subtitle style</a:t>
            </a:r>
          </a:p>
        </p:txBody>
      </p:sp>
    </p:spTree>
    <p:extLst>
      <p:ext uri="{BB962C8B-B14F-4D97-AF65-F5344CB8AC3E}">
        <p14:creationId xmlns:p14="http://schemas.microsoft.com/office/powerpoint/2010/main" val="3968316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0863BBD-F0EF-D140-92BA-0EBF67006181}"/>
              </a:ext>
            </a:extLst>
          </p:cNvPr>
          <p:cNvSpPr>
            <a:spLocks noGrp="1"/>
          </p:cNvSpPr>
          <p:nvPr>
            <p:ph type="body" sz="quarter" idx="14" hasCustomPrompt="1"/>
          </p:nvPr>
        </p:nvSpPr>
        <p:spPr>
          <a:xfrm>
            <a:off x="254000" y="251485"/>
            <a:ext cx="11688763" cy="515691"/>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3000" b="1" kern="1200" baseline="0" dirty="0">
                <a:solidFill>
                  <a:srgbClr val="0033A0"/>
                </a:solidFill>
                <a:latin typeface="Arial" panose="020B0604020202020204" pitchFamily="34" charset="0"/>
                <a:ea typeface="+mn-ea"/>
                <a:cs typeface="+mn-cs"/>
              </a:defRPr>
            </a:lvl1pPr>
          </a:lstStyle>
          <a:p>
            <a:pPr lvl="0"/>
            <a:r>
              <a:rPr lang="en-US" dirty="0"/>
              <a:t>Headline</a:t>
            </a:r>
          </a:p>
        </p:txBody>
      </p:sp>
      <p:sp>
        <p:nvSpPr>
          <p:cNvPr id="15" name="Text Placeholder 9">
            <a:extLst>
              <a:ext uri="{FF2B5EF4-FFF2-40B4-BE49-F238E27FC236}">
                <a16:creationId xmlns:a16="http://schemas.microsoft.com/office/drawing/2014/main" id="{2B6D2DF3-5359-5049-80C7-76477133D00F}"/>
              </a:ext>
            </a:extLst>
          </p:cNvPr>
          <p:cNvSpPr>
            <a:spLocks noGrp="1"/>
          </p:cNvSpPr>
          <p:nvPr>
            <p:ph type="body" sz="quarter" idx="16" hasCustomPrompt="1"/>
          </p:nvPr>
        </p:nvSpPr>
        <p:spPr>
          <a:xfrm>
            <a:off x="251618" y="1549730"/>
            <a:ext cx="11688763" cy="4678878"/>
          </a:xfrm>
        </p:spPr>
        <p:txBody>
          <a:bodyPr>
            <a:normAutofit/>
          </a:bodyPr>
          <a:lstStyle>
            <a:lvl1pPr marL="0" indent="0">
              <a:buNone/>
              <a:defRPr sz="2500" baseline="0">
                <a:solidFill>
                  <a:sysClr val="windowText" lastClr="000000"/>
                </a:solidFill>
                <a:latin typeface="Arial" panose="020B0604020202020204" pitchFamily="34" charset="0"/>
              </a:defRPr>
            </a:lvl1pPr>
          </a:lstStyle>
          <a:p>
            <a:pPr lvl="0"/>
            <a:r>
              <a:rPr lang="en-US"/>
              <a:t>Body copy</a:t>
            </a:r>
          </a:p>
        </p:txBody>
      </p:sp>
    </p:spTree>
    <p:extLst>
      <p:ext uri="{BB962C8B-B14F-4D97-AF65-F5344CB8AC3E}">
        <p14:creationId xmlns:p14="http://schemas.microsoft.com/office/powerpoint/2010/main" val="460046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6876"/>
            <a:ext cx="12192000" cy="29432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96629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3" name="Table 38">
            <a:extLst>
              <a:ext uri="{FF2B5EF4-FFF2-40B4-BE49-F238E27FC236}">
                <a16:creationId xmlns:a16="http://schemas.microsoft.com/office/drawing/2014/main" id="{95A09CAA-D212-1145-93F6-E3B1A99D2CDC}"/>
              </a:ext>
            </a:extLst>
          </p:cNvPr>
          <p:cNvGraphicFramePr>
            <a:graphicFrameLocks noGrp="1"/>
          </p:cNvGraphicFramePr>
          <p:nvPr userDrawn="1">
            <p:extLst>
              <p:ext uri="{D42A27DB-BD31-4B8C-83A1-F6EECF244321}">
                <p14:modId xmlns:p14="http://schemas.microsoft.com/office/powerpoint/2010/main" val="3840688086"/>
              </p:ext>
            </p:extLst>
          </p:nvPr>
        </p:nvGraphicFramePr>
        <p:xfrm>
          <a:off x="8958070" y="1280974"/>
          <a:ext cx="3104548" cy="5441600"/>
        </p:xfrm>
        <a:graphic>
          <a:graphicData uri="http://schemas.openxmlformats.org/drawingml/2006/table">
            <a:tbl>
              <a:tblPr bandRow="1">
                <a:tableStyleId>{21E4AEA4-8DFA-4A89-87EB-49C32662AFE0}</a:tableStyleId>
              </a:tblPr>
              <a:tblGrid>
                <a:gridCol w="776137">
                  <a:extLst>
                    <a:ext uri="{9D8B030D-6E8A-4147-A177-3AD203B41FA5}">
                      <a16:colId xmlns:a16="http://schemas.microsoft.com/office/drawing/2014/main" val="549964289"/>
                    </a:ext>
                  </a:extLst>
                </a:gridCol>
                <a:gridCol w="776137">
                  <a:extLst>
                    <a:ext uri="{9D8B030D-6E8A-4147-A177-3AD203B41FA5}">
                      <a16:colId xmlns:a16="http://schemas.microsoft.com/office/drawing/2014/main" val="7434820"/>
                    </a:ext>
                  </a:extLst>
                </a:gridCol>
                <a:gridCol w="776137">
                  <a:extLst>
                    <a:ext uri="{9D8B030D-6E8A-4147-A177-3AD203B41FA5}">
                      <a16:colId xmlns:a16="http://schemas.microsoft.com/office/drawing/2014/main" val="3028051820"/>
                    </a:ext>
                  </a:extLst>
                </a:gridCol>
                <a:gridCol w="776137">
                  <a:extLst>
                    <a:ext uri="{9D8B030D-6E8A-4147-A177-3AD203B41FA5}">
                      <a16:colId xmlns:a16="http://schemas.microsoft.com/office/drawing/2014/main" val="3876192754"/>
                    </a:ext>
                  </a:extLst>
                </a:gridCol>
              </a:tblGrid>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ALAM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E. DUNCAN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FONG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GAO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12811921"/>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GIVENS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GOELLNER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GUO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HINDS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71328918"/>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LEE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XIA LIU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latin typeface="Arial Narrow" panose="020B0604020202020204" pitchFamily="34" charset="0"/>
                          <a:cs typeface="Arial Narrow" panose="020B0604020202020204" pitchFamily="34" charset="0"/>
                        </a:rPr>
                        <a:t>XIAOQI LIU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MARTI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00925639"/>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STARR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SUN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WANG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YANG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71891650"/>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ZHU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63409562"/>
                  </a:ext>
                </a:extLst>
              </a:tr>
            </a:tbl>
          </a:graphicData>
        </a:graphic>
      </p:graphicFrame>
      <p:graphicFrame>
        <p:nvGraphicFramePr>
          <p:cNvPr id="4" name="Table 38">
            <a:extLst>
              <a:ext uri="{FF2B5EF4-FFF2-40B4-BE49-F238E27FC236}">
                <a16:creationId xmlns:a16="http://schemas.microsoft.com/office/drawing/2014/main" id="{09BBA69E-76EE-064D-86D5-3FC57A5D7158}"/>
              </a:ext>
            </a:extLst>
          </p:cNvPr>
          <p:cNvGraphicFramePr>
            <a:graphicFrameLocks noGrp="1"/>
          </p:cNvGraphicFramePr>
          <p:nvPr userDrawn="1">
            <p:extLst>
              <p:ext uri="{D42A27DB-BD31-4B8C-83A1-F6EECF244321}">
                <p14:modId xmlns:p14="http://schemas.microsoft.com/office/powerpoint/2010/main" val="3676718360"/>
              </p:ext>
            </p:extLst>
          </p:nvPr>
        </p:nvGraphicFramePr>
        <p:xfrm>
          <a:off x="4944238" y="1280974"/>
          <a:ext cx="3880685" cy="5441600"/>
        </p:xfrm>
        <a:graphic>
          <a:graphicData uri="http://schemas.openxmlformats.org/drawingml/2006/table">
            <a:tbl>
              <a:tblPr bandRow="1">
                <a:tableStyleId>{F5AB1C69-6EDB-4FF4-983F-18BD219EF322}</a:tableStyleId>
              </a:tblPr>
              <a:tblGrid>
                <a:gridCol w="776137">
                  <a:extLst>
                    <a:ext uri="{9D8B030D-6E8A-4147-A177-3AD203B41FA5}">
                      <a16:colId xmlns:a16="http://schemas.microsoft.com/office/drawing/2014/main" val="549964289"/>
                    </a:ext>
                  </a:extLst>
                </a:gridCol>
                <a:gridCol w="776137">
                  <a:extLst>
                    <a:ext uri="{9D8B030D-6E8A-4147-A177-3AD203B41FA5}">
                      <a16:colId xmlns:a16="http://schemas.microsoft.com/office/drawing/2014/main" val="7434820"/>
                    </a:ext>
                  </a:extLst>
                </a:gridCol>
                <a:gridCol w="776137">
                  <a:extLst>
                    <a:ext uri="{9D8B030D-6E8A-4147-A177-3AD203B41FA5}">
                      <a16:colId xmlns:a16="http://schemas.microsoft.com/office/drawing/2014/main" val="3028051820"/>
                    </a:ext>
                  </a:extLst>
                </a:gridCol>
                <a:gridCol w="776137">
                  <a:extLst>
                    <a:ext uri="{9D8B030D-6E8A-4147-A177-3AD203B41FA5}">
                      <a16:colId xmlns:a16="http://schemas.microsoft.com/office/drawing/2014/main" val="3876192754"/>
                    </a:ext>
                  </a:extLst>
                </a:gridCol>
                <a:gridCol w="776137">
                  <a:extLst>
                    <a:ext uri="{9D8B030D-6E8A-4147-A177-3AD203B41FA5}">
                      <a16:colId xmlns:a16="http://schemas.microsoft.com/office/drawing/2014/main" val="3389004162"/>
                    </a:ext>
                  </a:extLst>
                </a:gridCol>
              </a:tblGrid>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ALLISON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6350" algn="ctr">
                        <a:defRPr/>
                      </a:pPr>
                      <a:r>
                        <a:rPr lang="en-US" sz="700" b="0" i="0" dirty="0">
                          <a:solidFill>
                            <a:schemeClr val="tx1"/>
                          </a:solidFill>
                          <a:latin typeface="Arial Narrow" panose="020B0604020202020204" pitchFamily="34" charset="0"/>
                          <a:cs typeface="Arial Narrow" panose="020B0604020202020204" pitchFamily="34" charset="0"/>
                        </a:rPr>
                        <a:t>BERNARD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BRYSON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BURKE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CAVNAR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12811921"/>
                  </a:ext>
                </a:extLst>
              </a:tr>
              <a:tr h="1088320">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CHAUHAN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CHEN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DIETRICH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HAO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JEONG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71328918"/>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KIM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KUNOS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MARCINKOWSKI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Arial Narrow" panose="020B0604020202020204" pitchFamily="34" charset="0"/>
                          <a:cs typeface="Arial Narrow" panose="020B0604020202020204" pitchFamily="34" charset="0"/>
                        </a:rPr>
                        <a:t>MYINT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PANDALAI</a:t>
                      </a:r>
                      <a:endParaRPr lang="en-US" sz="6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00925639"/>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PATEL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POKHREL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SHELMAN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Arial Narrow" panose="020B0604020202020204" pitchFamily="34" charset="0"/>
                          <a:cs typeface="Arial Narrow" panose="020B0604020202020204" pitchFamily="34" charset="0"/>
                        </a:rPr>
                        <a:t>TIRUVANNAMALAI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TONG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71891650"/>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WONG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ZHAN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ZINNER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63409562"/>
                  </a:ext>
                </a:extLst>
              </a:tr>
            </a:tbl>
          </a:graphicData>
        </a:graphic>
      </p:graphicFrame>
      <p:graphicFrame>
        <p:nvGraphicFramePr>
          <p:cNvPr id="5" name="Table 38">
            <a:extLst>
              <a:ext uri="{FF2B5EF4-FFF2-40B4-BE49-F238E27FC236}">
                <a16:creationId xmlns:a16="http://schemas.microsoft.com/office/drawing/2014/main" id="{8435D044-5BD6-0447-A042-713DD96F6DF4}"/>
              </a:ext>
            </a:extLst>
          </p:cNvPr>
          <p:cNvGraphicFramePr>
            <a:graphicFrameLocks noGrp="1"/>
          </p:cNvGraphicFramePr>
          <p:nvPr userDrawn="1">
            <p:extLst>
              <p:ext uri="{D42A27DB-BD31-4B8C-83A1-F6EECF244321}">
                <p14:modId xmlns:p14="http://schemas.microsoft.com/office/powerpoint/2010/main" val="3593334534"/>
              </p:ext>
            </p:extLst>
          </p:nvPr>
        </p:nvGraphicFramePr>
        <p:xfrm>
          <a:off x="138677" y="1280974"/>
          <a:ext cx="4656822" cy="5441600"/>
        </p:xfrm>
        <a:graphic>
          <a:graphicData uri="http://schemas.openxmlformats.org/drawingml/2006/table">
            <a:tbl>
              <a:tblPr bandRow="1">
                <a:tableStyleId>{21E4AEA4-8DFA-4A89-87EB-49C32662AFE0}</a:tableStyleId>
              </a:tblPr>
              <a:tblGrid>
                <a:gridCol w="776137">
                  <a:extLst>
                    <a:ext uri="{9D8B030D-6E8A-4147-A177-3AD203B41FA5}">
                      <a16:colId xmlns:a16="http://schemas.microsoft.com/office/drawing/2014/main" val="549964289"/>
                    </a:ext>
                  </a:extLst>
                </a:gridCol>
                <a:gridCol w="776137">
                  <a:extLst>
                    <a:ext uri="{9D8B030D-6E8A-4147-A177-3AD203B41FA5}">
                      <a16:colId xmlns:a16="http://schemas.microsoft.com/office/drawing/2014/main" val="7434820"/>
                    </a:ext>
                  </a:extLst>
                </a:gridCol>
                <a:gridCol w="776137">
                  <a:extLst>
                    <a:ext uri="{9D8B030D-6E8A-4147-A177-3AD203B41FA5}">
                      <a16:colId xmlns:a16="http://schemas.microsoft.com/office/drawing/2014/main" val="3028051820"/>
                    </a:ext>
                  </a:extLst>
                </a:gridCol>
                <a:gridCol w="776137">
                  <a:extLst>
                    <a:ext uri="{9D8B030D-6E8A-4147-A177-3AD203B41FA5}">
                      <a16:colId xmlns:a16="http://schemas.microsoft.com/office/drawing/2014/main" val="3876192754"/>
                    </a:ext>
                  </a:extLst>
                </a:gridCol>
                <a:gridCol w="776137">
                  <a:extLst>
                    <a:ext uri="{9D8B030D-6E8A-4147-A177-3AD203B41FA5}">
                      <a16:colId xmlns:a16="http://schemas.microsoft.com/office/drawing/2014/main" val="3389004162"/>
                    </a:ext>
                  </a:extLst>
                </a:gridCol>
                <a:gridCol w="776137">
                  <a:extLst>
                    <a:ext uri="{9D8B030D-6E8A-4147-A177-3AD203B41FA5}">
                      <a16:colId xmlns:a16="http://schemas.microsoft.com/office/drawing/2014/main" val="1092227548"/>
                    </a:ext>
                  </a:extLst>
                </a:gridCol>
              </a:tblGrid>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ADATORWOVOR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ADEGBOYEGA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BHAKTA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BORDERS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CANEDO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M. DUNCAN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12811921"/>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FRANCIS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GORDON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HAYNES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HIMELHOCH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HULL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KOFFARMUS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71328918"/>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KRUSE-DIEHR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KUHS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LAUCKNER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MCLOUTH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MUDD-MARTIN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OCCA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00925639"/>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OYLER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RAKESH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RAY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ROSE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SALTZMAN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STANIFER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71891650"/>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STAPLETON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UNRINE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WILLIAMS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63409562"/>
                  </a:ext>
                </a:extLst>
              </a:tr>
            </a:tbl>
          </a:graphicData>
        </a:graphic>
      </p:graphicFrame>
      <p:pic>
        <p:nvPicPr>
          <p:cNvPr id="6" name="Picture 5" descr="A person posing for the camera&#10;&#10;Description automatically generated">
            <a:extLst>
              <a:ext uri="{FF2B5EF4-FFF2-40B4-BE49-F238E27FC236}">
                <a16:creationId xmlns:a16="http://schemas.microsoft.com/office/drawing/2014/main" id="{A98377E7-BEF2-E544-9B28-E89B6A9D9D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94582" y="4556753"/>
            <a:ext cx="664254" cy="914400"/>
          </a:xfrm>
          <a:prstGeom prst="rect">
            <a:avLst/>
          </a:prstGeom>
          <a:noFill/>
          <a:ln>
            <a:noFill/>
          </a:ln>
        </p:spPr>
      </p:pic>
      <p:pic>
        <p:nvPicPr>
          <p:cNvPr id="7" name="Picture 6" descr="A person smiling for the camera&#10;&#10;Description automatically generated">
            <a:extLst>
              <a:ext uri="{FF2B5EF4-FFF2-40B4-BE49-F238E27FC236}">
                <a16:creationId xmlns:a16="http://schemas.microsoft.com/office/drawing/2014/main" id="{D435015B-DC59-2C4C-A8F1-37F6E5E5797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753736" y="1295022"/>
            <a:ext cx="745946" cy="914400"/>
          </a:xfrm>
          <a:prstGeom prst="rect">
            <a:avLst/>
          </a:prstGeom>
          <a:noFill/>
          <a:ln>
            <a:noFill/>
          </a:ln>
        </p:spPr>
      </p:pic>
      <p:pic>
        <p:nvPicPr>
          <p:cNvPr id="8" name="Picture 7">
            <a:extLst>
              <a:ext uri="{FF2B5EF4-FFF2-40B4-BE49-F238E27FC236}">
                <a16:creationId xmlns:a16="http://schemas.microsoft.com/office/drawing/2014/main" id="{A3E5A4DB-2E3E-BC44-94EB-090788D6A5F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02207" y="2371607"/>
            <a:ext cx="649005" cy="914400"/>
          </a:xfrm>
          <a:prstGeom prst="rect">
            <a:avLst/>
          </a:prstGeom>
          <a:noFill/>
          <a:ln>
            <a:noFill/>
          </a:ln>
        </p:spPr>
      </p:pic>
      <p:pic>
        <p:nvPicPr>
          <p:cNvPr id="9" name="Picture 8" descr="A person lying on a bed&#10;&#10;Description automatically generated">
            <a:extLst>
              <a:ext uri="{FF2B5EF4-FFF2-40B4-BE49-F238E27FC236}">
                <a16:creationId xmlns:a16="http://schemas.microsoft.com/office/drawing/2014/main" id="{04D05DBA-7727-1C48-804D-A491CF5B92D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5400000">
            <a:off x="9669509" y="3570982"/>
            <a:ext cx="914400" cy="686984"/>
          </a:xfrm>
          <a:prstGeom prst="rect">
            <a:avLst/>
          </a:prstGeom>
          <a:noFill/>
          <a:ln>
            <a:noFill/>
          </a:ln>
        </p:spPr>
      </p:pic>
      <p:pic>
        <p:nvPicPr>
          <p:cNvPr id="10" name="Picture 9" descr="A person wearing a suit and tie smiling at the camera&#10;&#10;Description automatically generated">
            <a:extLst>
              <a:ext uri="{FF2B5EF4-FFF2-40B4-BE49-F238E27FC236}">
                <a16:creationId xmlns:a16="http://schemas.microsoft.com/office/drawing/2014/main" id="{CC583D0C-D76E-DE44-9D97-F85D3F7D0B4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8969829" y="1295022"/>
            <a:ext cx="745946" cy="914400"/>
          </a:xfrm>
          <a:prstGeom prst="rect">
            <a:avLst/>
          </a:prstGeom>
          <a:noFill/>
          <a:ln>
            <a:noFill/>
          </a:ln>
        </p:spPr>
      </p:pic>
      <p:pic>
        <p:nvPicPr>
          <p:cNvPr id="11" name="Picture 10" descr="A person smiling for the camera&#10;&#10;Description automatically generated with medium confidence">
            <a:extLst>
              <a:ext uri="{FF2B5EF4-FFF2-40B4-BE49-F238E27FC236}">
                <a16:creationId xmlns:a16="http://schemas.microsoft.com/office/drawing/2014/main" id="{E2101512-414B-2E4B-96A2-80F3D3D0470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011332" y="2371607"/>
            <a:ext cx="662940" cy="914400"/>
          </a:xfrm>
          <a:prstGeom prst="rect">
            <a:avLst/>
          </a:prstGeom>
          <a:noFill/>
          <a:ln>
            <a:noFill/>
          </a:ln>
        </p:spPr>
      </p:pic>
      <p:pic>
        <p:nvPicPr>
          <p:cNvPr id="12" name="Picture 11" descr="A person wearing a suit and tie smiling at the camera&#10;&#10;Description automatically generated">
            <a:extLst>
              <a:ext uri="{FF2B5EF4-FFF2-40B4-BE49-F238E27FC236}">
                <a16:creationId xmlns:a16="http://schemas.microsoft.com/office/drawing/2014/main" id="{9A5405A6-CE8E-8F4E-8155-39F29A828DD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89162" y="5634777"/>
            <a:ext cx="707281" cy="914400"/>
          </a:xfrm>
          <a:prstGeom prst="rect">
            <a:avLst/>
          </a:prstGeom>
          <a:noFill/>
          <a:ln>
            <a:noFill/>
          </a:ln>
        </p:spPr>
      </p:pic>
      <p:pic>
        <p:nvPicPr>
          <p:cNvPr id="13" name="Picture 12">
            <a:extLst>
              <a:ext uri="{FF2B5EF4-FFF2-40B4-BE49-F238E27FC236}">
                <a16:creationId xmlns:a16="http://schemas.microsoft.com/office/drawing/2014/main" id="{E5B1D601-4D02-DC40-AAB8-E49BB136F81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9014668" y="3457274"/>
            <a:ext cx="656269" cy="914400"/>
          </a:xfrm>
          <a:prstGeom prst="rect">
            <a:avLst/>
          </a:prstGeom>
          <a:noFill/>
          <a:ln>
            <a:noFill/>
          </a:ln>
        </p:spPr>
      </p:pic>
      <p:pic>
        <p:nvPicPr>
          <p:cNvPr id="14" name="Picture 13">
            <a:extLst>
              <a:ext uri="{FF2B5EF4-FFF2-40B4-BE49-F238E27FC236}">
                <a16:creationId xmlns:a16="http://schemas.microsoft.com/office/drawing/2014/main" id="{C1A996DC-EE4E-854D-B9D6-1DA4ED581438}"/>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8980775" y="4556753"/>
            <a:ext cx="724054" cy="914400"/>
          </a:xfrm>
          <a:prstGeom prst="rect">
            <a:avLst/>
          </a:prstGeom>
          <a:noFill/>
          <a:ln>
            <a:noFill/>
          </a:ln>
        </p:spPr>
      </p:pic>
      <p:pic>
        <p:nvPicPr>
          <p:cNvPr id="15" name="Picture 14">
            <a:extLst>
              <a:ext uri="{FF2B5EF4-FFF2-40B4-BE49-F238E27FC236}">
                <a16:creationId xmlns:a16="http://schemas.microsoft.com/office/drawing/2014/main" id="{36D8BFEA-0941-AB40-9B93-C321D1EEBDC2}"/>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11325560" y="1295022"/>
            <a:ext cx="700376" cy="914400"/>
          </a:xfrm>
          <a:prstGeom prst="rect">
            <a:avLst/>
          </a:prstGeom>
          <a:noFill/>
          <a:ln>
            <a:noFill/>
          </a:ln>
        </p:spPr>
      </p:pic>
      <p:pic>
        <p:nvPicPr>
          <p:cNvPr id="16" name="Picture 15" descr="A person wearing a blue shirt&#10;&#10;Description automatically generated with medium confidence">
            <a:extLst>
              <a:ext uri="{FF2B5EF4-FFF2-40B4-BE49-F238E27FC236}">
                <a16:creationId xmlns:a16="http://schemas.microsoft.com/office/drawing/2014/main" id="{C1FA0D75-1445-0E45-A224-4DA9086CEBF0}"/>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11321550" y="2371607"/>
            <a:ext cx="708397" cy="914400"/>
          </a:xfrm>
          <a:prstGeom prst="rect">
            <a:avLst/>
          </a:prstGeom>
          <a:noFill/>
          <a:ln>
            <a:noFill/>
          </a:ln>
        </p:spPr>
      </p:pic>
      <p:pic>
        <p:nvPicPr>
          <p:cNvPr id="17" name="Picture 16">
            <a:extLst>
              <a:ext uri="{FF2B5EF4-FFF2-40B4-BE49-F238E27FC236}">
                <a16:creationId xmlns:a16="http://schemas.microsoft.com/office/drawing/2014/main" id="{8C323FD3-C3FC-4E46-B262-F026F458E7C6}"/>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1349175" y="4556753"/>
            <a:ext cx="653146" cy="914400"/>
          </a:xfrm>
          <a:prstGeom prst="rect">
            <a:avLst/>
          </a:prstGeom>
          <a:noFill/>
          <a:ln>
            <a:noFill/>
          </a:ln>
        </p:spPr>
      </p:pic>
      <p:pic>
        <p:nvPicPr>
          <p:cNvPr id="18" name="Picture 17">
            <a:extLst>
              <a:ext uri="{FF2B5EF4-FFF2-40B4-BE49-F238E27FC236}">
                <a16:creationId xmlns:a16="http://schemas.microsoft.com/office/drawing/2014/main" id="{AE342584-60BA-BD40-8BB6-FA519BCF517D}"/>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11332730" y="3457274"/>
            <a:ext cx="686036" cy="914400"/>
          </a:xfrm>
          <a:prstGeom prst="rect">
            <a:avLst/>
          </a:prstGeom>
          <a:noFill/>
          <a:ln>
            <a:noFill/>
          </a:ln>
        </p:spPr>
      </p:pic>
      <p:pic>
        <p:nvPicPr>
          <p:cNvPr id="19" name="Picture 18" descr="A person wearing a suit and tie smiling at the camera&#10;&#10;Description automatically generated">
            <a:extLst>
              <a:ext uri="{FF2B5EF4-FFF2-40B4-BE49-F238E27FC236}">
                <a16:creationId xmlns:a16="http://schemas.microsoft.com/office/drawing/2014/main" id="{D36204C7-74D6-994B-90C9-1EB5D73B05E5}"/>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8078337" y="4556753"/>
            <a:ext cx="648814" cy="914400"/>
          </a:xfrm>
          <a:prstGeom prst="rect">
            <a:avLst/>
          </a:prstGeom>
          <a:noFill/>
          <a:ln>
            <a:noFill/>
          </a:ln>
        </p:spPr>
      </p:pic>
      <p:pic>
        <p:nvPicPr>
          <p:cNvPr id="20" name="Picture 19" descr="A person wearing glasses and a suit&#10;&#10;Description automatically generated with medium confidence">
            <a:extLst>
              <a:ext uri="{FF2B5EF4-FFF2-40B4-BE49-F238E27FC236}">
                <a16:creationId xmlns:a16="http://schemas.microsoft.com/office/drawing/2014/main" id="{5CBB64C6-386C-4243-8CB9-B9CB9E3040C1}"/>
              </a:ext>
            </a:extLst>
          </p:cNvPr>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a:xfrm>
            <a:off x="7348818" y="2371607"/>
            <a:ext cx="610560" cy="914400"/>
          </a:xfrm>
          <a:prstGeom prst="rect">
            <a:avLst/>
          </a:prstGeom>
          <a:noFill/>
          <a:ln>
            <a:noFill/>
          </a:ln>
        </p:spPr>
      </p:pic>
      <p:pic>
        <p:nvPicPr>
          <p:cNvPr id="21" name="Picture 20" descr="A person smiling for the camera&#10;&#10;Description automatically generated">
            <a:extLst>
              <a:ext uri="{FF2B5EF4-FFF2-40B4-BE49-F238E27FC236}">
                <a16:creationId xmlns:a16="http://schemas.microsoft.com/office/drawing/2014/main" id="{18A2FC35-8B6D-D445-9BD6-DC57C3D2601E}"/>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b="-3045"/>
          <a:stretch/>
        </p:blipFill>
        <p:spPr>
          <a:xfrm>
            <a:off x="7326318" y="1295022"/>
            <a:ext cx="655561" cy="914400"/>
          </a:xfrm>
          <a:prstGeom prst="rect">
            <a:avLst/>
          </a:prstGeom>
          <a:noFill/>
          <a:ln>
            <a:noFill/>
          </a:ln>
        </p:spPr>
      </p:pic>
      <p:pic>
        <p:nvPicPr>
          <p:cNvPr id="22" name="Picture 21">
            <a:extLst>
              <a:ext uri="{FF2B5EF4-FFF2-40B4-BE49-F238E27FC236}">
                <a16:creationId xmlns:a16="http://schemas.microsoft.com/office/drawing/2014/main" id="{6956164F-7A7E-7147-8852-824D9A4A1417}"/>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6512319" y="5634777"/>
            <a:ext cx="712804" cy="914400"/>
          </a:xfrm>
          <a:prstGeom prst="rect">
            <a:avLst/>
          </a:prstGeom>
          <a:noFill/>
          <a:ln>
            <a:noFill/>
          </a:ln>
        </p:spPr>
      </p:pic>
      <p:pic>
        <p:nvPicPr>
          <p:cNvPr id="23" name="Picture 22">
            <a:extLst>
              <a:ext uri="{FF2B5EF4-FFF2-40B4-BE49-F238E27FC236}">
                <a16:creationId xmlns:a16="http://schemas.microsoft.com/office/drawing/2014/main" id="{77A39983-3C36-F446-9E20-28DF8CA4467A}"/>
              </a:ext>
            </a:extLst>
          </p:cNvPr>
          <p:cNvPicPr>
            <a:picLocks noChangeAspect="1"/>
          </p:cNvPicPr>
          <p:nvPr userDrawn="1"/>
        </p:nvPicPr>
        <p:blipFill>
          <a:blip r:embed="rId19" cstate="hqprint">
            <a:extLst>
              <a:ext uri="{28A0092B-C50C-407E-A947-70E740481C1C}">
                <a14:useLocalDpi xmlns:a14="http://schemas.microsoft.com/office/drawing/2010/main"/>
              </a:ext>
            </a:extLst>
          </a:blip>
          <a:stretch>
            <a:fillRect/>
          </a:stretch>
        </p:blipFill>
        <p:spPr>
          <a:xfrm>
            <a:off x="8036984" y="3457274"/>
            <a:ext cx="731520" cy="914400"/>
          </a:xfrm>
          <a:prstGeom prst="rect">
            <a:avLst/>
          </a:prstGeom>
          <a:noFill/>
          <a:ln>
            <a:noFill/>
          </a:ln>
        </p:spPr>
      </p:pic>
      <p:pic>
        <p:nvPicPr>
          <p:cNvPr id="24" name="Picture 23">
            <a:extLst>
              <a:ext uri="{FF2B5EF4-FFF2-40B4-BE49-F238E27FC236}">
                <a16:creationId xmlns:a16="http://schemas.microsoft.com/office/drawing/2014/main" id="{BC13FFA0-C91A-EB4D-B199-F281D101F99A}"/>
              </a:ext>
            </a:extLst>
          </p:cNvPr>
          <p:cNvPicPr>
            <a:picLocks noChangeAspect="1"/>
          </p:cNvPicPr>
          <p:nvPr userDrawn="1"/>
        </p:nvPicPr>
        <p:blipFill rotWithShape="1">
          <a:blip r:embed="rId20" cstate="hqprint">
            <a:extLst>
              <a:ext uri="{28A0092B-C50C-407E-A947-70E740481C1C}">
                <a14:useLocalDpi xmlns:a14="http://schemas.microsoft.com/office/drawing/2010/main"/>
              </a:ext>
            </a:extLst>
          </a:blip>
          <a:srcRect/>
          <a:stretch/>
        </p:blipFill>
        <p:spPr>
          <a:xfrm>
            <a:off x="194868" y="1295022"/>
            <a:ext cx="706009" cy="914400"/>
          </a:xfrm>
          <a:prstGeom prst="rect">
            <a:avLst/>
          </a:prstGeom>
          <a:noFill/>
          <a:ln>
            <a:noFill/>
          </a:ln>
        </p:spPr>
      </p:pic>
      <p:pic>
        <p:nvPicPr>
          <p:cNvPr id="25" name="Picture 24" descr="A person wearing glasses and smiling at the camera&#10;&#10;Description automatically generated">
            <a:extLst>
              <a:ext uri="{FF2B5EF4-FFF2-40B4-BE49-F238E27FC236}">
                <a16:creationId xmlns:a16="http://schemas.microsoft.com/office/drawing/2014/main" id="{FA0129DC-CD4B-5848-8D6F-91EC20D4C60C}"/>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76085" y="2371607"/>
            <a:ext cx="667512" cy="915630"/>
          </a:xfrm>
          <a:prstGeom prst="rect">
            <a:avLst/>
          </a:prstGeom>
          <a:noFill/>
          <a:ln>
            <a:noFill/>
          </a:ln>
        </p:spPr>
      </p:pic>
      <p:pic>
        <p:nvPicPr>
          <p:cNvPr id="26" name="Picture 25">
            <a:extLst>
              <a:ext uri="{FF2B5EF4-FFF2-40B4-BE49-F238E27FC236}">
                <a16:creationId xmlns:a16="http://schemas.microsoft.com/office/drawing/2014/main" id="{B4D5D3FD-D17E-2745-B474-11EDA4909E62}"/>
              </a:ext>
            </a:extLst>
          </p:cNvPr>
          <p:cNvPicPr>
            <a:picLocks noChangeAspect="1"/>
          </p:cNvPicPr>
          <p:nvPr userDrawn="1"/>
        </p:nvPicPr>
        <p:blipFill rotWithShape="1">
          <a:blip r:embed="rId22" cstate="screen">
            <a:extLst>
              <a:ext uri="{28A0092B-C50C-407E-A947-70E740481C1C}">
                <a14:useLocalDpi xmlns:a14="http://schemas.microsoft.com/office/drawing/2010/main"/>
              </a:ext>
            </a:extLst>
          </a:blip>
          <a:srcRect/>
          <a:stretch/>
        </p:blipFill>
        <p:spPr>
          <a:xfrm>
            <a:off x="4082692" y="2389548"/>
            <a:ext cx="653143" cy="914400"/>
          </a:xfrm>
          <a:prstGeom prst="rect">
            <a:avLst/>
          </a:prstGeom>
          <a:noFill/>
          <a:ln>
            <a:noFill/>
          </a:ln>
        </p:spPr>
      </p:pic>
      <p:pic>
        <p:nvPicPr>
          <p:cNvPr id="27" name="Picture 26" descr="A person smiling for the camera&#10;&#10;Description automatically generated">
            <a:extLst>
              <a:ext uri="{FF2B5EF4-FFF2-40B4-BE49-F238E27FC236}">
                <a16:creationId xmlns:a16="http://schemas.microsoft.com/office/drawing/2014/main" id="{FA1B49F6-9E94-B445-BCCE-53DFE59FFF43}"/>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4081482" y="3429000"/>
            <a:ext cx="655562" cy="914400"/>
          </a:xfrm>
          <a:prstGeom prst="rect">
            <a:avLst/>
          </a:prstGeom>
          <a:noFill/>
          <a:ln>
            <a:noFill/>
          </a:ln>
        </p:spPr>
      </p:pic>
      <p:pic>
        <p:nvPicPr>
          <p:cNvPr id="28" name="Picture 27">
            <a:extLst>
              <a:ext uri="{FF2B5EF4-FFF2-40B4-BE49-F238E27FC236}">
                <a16:creationId xmlns:a16="http://schemas.microsoft.com/office/drawing/2014/main" id="{B7C7ADA6-41FA-844B-8883-6454A866A413}"/>
              </a:ext>
            </a:extLst>
          </p:cNvPr>
          <p:cNvPicPr>
            <a:picLocks noChangeAspect="1"/>
          </p:cNvPicPr>
          <p:nvPr userDrawn="1"/>
        </p:nvPicPr>
        <p:blipFill rotWithShape="1">
          <a:blip r:embed="rId24" cstate="hqprint">
            <a:extLst>
              <a:ext uri="{28A0092B-C50C-407E-A947-70E740481C1C}">
                <a14:useLocalDpi xmlns:a14="http://schemas.microsoft.com/office/drawing/2010/main"/>
              </a:ext>
            </a:extLst>
          </a:blip>
          <a:srcRect/>
          <a:stretch/>
        </p:blipFill>
        <p:spPr>
          <a:xfrm>
            <a:off x="2488188" y="1295022"/>
            <a:ext cx="740664" cy="912483"/>
          </a:xfrm>
          <a:prstGeom prst="rect">
            <a:avLst/>
          </a:prstGeom>
          <a:noFill/>
          <a:ln>
            <a:noFill/>
          </a:ln>
        </p:spPr>
      </p:pic>
      <p:pic>
        <p:nvPicPr>
          <p:cNvPr id="29" name="Picture 28">
            <a:extLst>
              <a:ext uri="{FF2B5EF4-FFF2-40B4-BE49-F238E27FC236}">
                <a16:creationId xmlns:a16="http://schemas.microsoft.com/office/drawing/2014/main" id="{1A5BE0C0-31E7-0B46-9B60-B0A2EBC9B26C}"/>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2538921" y="2371607"/>
            <a:ext cx="639199" cy="914400"/>
          </a:xfrm>
          <a:prstGeom prst="rect">
            <a:avLst/>
          </a:prstGeom>
          <a:noFill/>
          <a:ln>
            <a:noFill/>
          </a:ln>
        </p:spPr>
      </p:pic>
      <p:pic>
        <p:nvPicPr>
          <p:cNvPr id="30" name="Picture 29" descr="A child in a blue shirt&#10;&#10;Description automatically generated">
            <a:extLst>
              <a:ext uri="{FF2B5EF4-FFF2-40B4-BE49-F238E27FC236}">
                <a16:creationId xmlns:a16="http://schemas.microsoft.com/office/drawing/2014/main" id="{5EFDDDB9-FC55-3147-BC38-B5ABC33E32ED}"/>
              </a:ext>
            </a:extLst>
          </p:cNvPr>
          <p:cNvPicPr>
            <a:picLocks noChangeAspect="1"/>
          </p:cNvPicPr>
          <p:nvPr userDrawn="1"/>
        </p:nvPicPr>
        <p:blipFill rotWithShape="1">
          <a:blip r:embed="rId26" cstate="hqprint">
            <a:extLst>
              <a:ext uri="{28A0092B-C50C-407E-A947-70E740481C1C}">
                <a14:useLocalDpi xmlns:a14="http://schemas.microsoft.com/office/drawing/2010/main"/>
              </a:ext>
            </a:extLst>
          </a:blip>
          <a:srcRect/>
          <a:stretch/>
        </p:blipFill>
        <p:spPr>
          <a:xfrm>
            <a:off x="1716287" y="3457274"/>
            <a:ext cx="723000" cy="914400"/>
          </a:xfrm>
          <a:prstGeom prst="rect">
            <a:avLst/>
          </a:prstGeom>
          <a:noFill/>
          <a:ln>
            <a:noFill/>
          </a:ln>
        </p:spPr>
      </p:pic>
      <p:pic>
        <p:nvPicPr>
          <p:cNvPr id="31" name="Picture 30" descr="A person smiling for the camera&#10;&#10;Description automatically generated with medium confidence">
            <a:extLst>
              <a:ext uri="{FF2B5EF4-FFF2-40B4-BE49-F238E27FC236}">
                <a16:creationId xmlns:a16="http://schemas.microsoft.com/office/drawing/2014/main" id="{7240FA91-C8D4-B34E-9F44-E0E1C8FC7F05}"/>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a:stretch/>
        </p:blipFill>
        <p:spPr>
          <a:xfrm>
            <a:off x="1747944" y="4556753"/>
            <a:ext cx="659687" cy="914400"/>
          </a:xfrm>
          <a:prstGeom prst="rect">
            <a:avLst/>
          </a:prstGeom>
          <a:noFill/>
          <a:ln>
            <a:noFill/>
          </a:ln>
        </p:spPr>
      </p:pic>
      <p:pic>
        <p:nvPicPr>
          <p:cNvPr id="32" name="Picture 31">
            <a:extLst>
              <a:ext uri="{FF2B5EF4-FFF2-40B4-BE49-F238E27FC236}">
                <a16:creationId xmlns:a16="http://schemas.microsoft.com/office/drawing/2014/main" id="{6A4D9E75-604A-5343-9AF9-9F42170B8225}"/>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a:stretch/>
        </p:blipFill>
        <p:spPr>
          <a:xfrm>
            <a:off x="2523306" y="5634777"/>
            <a:ext cx="670428" cy="914400"/>
          </a:xfrm>
          <a:prstGeom prst="rect">
            <a:avLst/>
          </a:prstGeom>
          <a:noFill/>
          <a:ln>
            <a:noFill/>
          </a:ln>
        </p:spPr>
      </p:pic>
      <p:pic>
        <p:nvPicPr>
          <p:cNvPr id="33" name="Picture 32" descr="A person smiling for the camera&#10;&#10;Description automatically generated">
            <a:extLst>
              <a:ext uri="{FF2B5EF4-FFF2-40B4-BE49-F238E27FC236}">
                <a16:creationId xmlns:a16="http://schemas.microsoft.com/office/drawing/2014/main" id="{8102C599-0990-A94A-9313-5A1E63CEFE15}"/>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a:stretch/>
        </p:blipFill>
        <p:spPr>
          <a:xfrm>
            <a:off x="4080791" y="4559971"/>
            <a:ext cx="656945" cy="914400"/>
          </a:xfrm>
          <a:prstGeom prst="rect">
            <a:avLst/>
          </a:prstGeom>
          <a:noFill/>
          <a:ln>
            <a:noFill/>
          </a:ln>
        </p:spPr>
      </p:pic>
      <p:pic>
        <p:nvPicPr>
          <p:cNvPr id="34" name="Picture 33" descr="A person smiling for the camera&#10;&#10;Description automatically generated">
            <a:extLst>
              <a:ext uri="{FF2B5EF4-FFF2-40B4-BE49-F238E27FC236}">
                <a16:creationId xmlns:a16="http://schemas.microsoft.com/office/drawing/2014/main" id="{BAD5FAAE-4EBB-9140-A307-137F372618BC}"/>
              </a:ext>
            </a:extLst>
          </p:cNvPr>
          <p:cNvPicPr>
            <a:picLocks noChangeAspect="1"/>
          </p:cNvPicPr>
          <p:nvPr userDrawn="1"/>
        </p:nvPicPr>
        <p:blipFill rotWithShape="1">
          <a:blip r:embed="rId30" cstate="hqprint">
            <a:extLst>
              <a:ext uri="{28A0092B-C50C-407E-A947-70E740481C1C}">
                <a14:useLocalDpi xmlns:a14="http://schemas.microsoft.com/office/drawing/2010/main"/>
              </a:ext>
            </a:extLst>
          </a:blip>
          <a:srcRect/>
          <a:stretch/>
        </p:blipFill>
        <p:spPr>
          <a:xfrm>
            <a:off x="927794" y="1295022"/>
            <a:ext cx="740664" cy="919519"/>
          </a:xfrm>
          <a:prstGeom prst="rect">
            <a:avLst/>
          </a:prstGeom>
          <a:noFill/>
          <a:ln>
            <a:noFill/>
          </a:ln>
        </p:spPr>
      </p:pic>
      <p:pic>
        <p:nvPicPr>
          <p:cNvPr id="35" name="Picture 34">
            <a:extLst>
              <a:ext uri="{FF2B5EF4-FFF2-40B4-BE49-F238E27FC236}">
                <a16:creationId xmlns:a16="http://schemas.microsoft.com/office/drawing/2014/main" id="{842C7493-CC0A-A843-9671-715C62A17CE5}"/>
              </a:ext>
            </a:extLst>
          </p:cNvPr>
          <p:cNvPicPr>
            <a:picLocks noChangeAspect="1"/>
          </p:cNvPicPr>
          <p:nvPr userDrawn="1"/>
        </p:nvPicPr>
        <p:blipFill>
          <a:blip r:embed="rId31" cstate="hqprint">
            <a:extLst>
              <a:ext uri="{28A0092B-C50C-407E-A947-70E740481C1C}">
                <a14:useLocalDpi xmlns:a14="http://schemas.microsoft.com/office/drawing/2010/main"/>
              </a:ext>
            </a:extLst>
          </a:blip>
          <a:stretch>
            <a:fillRect/>
          </a:stretch>
        </p:blipFill>
        <p:spPr>
          <a:xfrm>
            <a:off x="955290" y="2371607"/>
            <a:ext cx="685673" cy="914400"/>
          </a:xfrm>
          <a:prstGeom prst="rect">
            <a:avLst/>
          </a:prstGeom>
          <a:noFill/>
          <a:ln>
            <a:noFill/>
          </a:ln>
        </p:spPr>
      </p:pic>
      <p:pic>
        <p:nvPicPr>
          <p:cNvPr id="36" name="Picture 35" descr="A person wearing a suit and tie&#10;&#10;Description automatically generated">
            <a:extLst>
              <a:ext uri="{FF2B5EF4-FFF2-40B4-BE49-F238E27FC236}">
                <a16:creationId xmlns:a16="http://schemas.microsoft.com/office/drawing/2014/main" id="{16B456CD-9870-BB4F-AEE8-5104EB62589E}"/>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a:stretch/>
        </p:blipFill>
        <p:spPr>
          <a:xfrm>
            <a:off x="218558" y="3457274"/>
            <a:ext cx="658628" cy="914400"/>
          </a:xfrm>
          <a:prstGeom prst="rect">
            <a:avLst/>
          </a:prstGeom>
          <a:noFill/>
          <a:ln>
            <a:noFill/>
          </a:ln>
        </p:spPr>
      </p:pic>
      <p:pic>
        <p:nvPicPr>
          <p:cNvPr id="37" name="Picture 36">
            <a:extLst>
              <a:ext uri="{FF2B5EF4-FFF2-40B4-BE49-F238E27FC236}">
                <a16:creationId xmlns:a16="http://schemas.microsoft.com/office/drawing/2014/main" id="{2609A058-B0CC-D74C-8C99-4F41F766A307}"/>
              </a:ext>
            </a:extLst>
          </p:cNvPr>
          <p:cNvPicPr>
            <a:picLocks noChangeAspect="1"/>
          </p:cNvPicPr>
          <p:nvPr userDrawn="1"/>
        </p:nvPicPr>
        <p:blipFill>
          <a:blip r:embed="rId33" cstate="hqprint">
            <a:extLst>
              <a:ext uri="{28A0092B-C50C-407E-A947-70E740481C1C}">
                <a14:useLocalDpi xmlns:a14="http://schemas.microsoft.com/office/drawing/2010/main"/>
              </a:ext>
            </a:extLst>
          </a:blip>
          <a:stretch>
            <a:fillRect/>
          </a:stretch>
        </p:blipFill>
        <p:spPr>
          <a:xfrm>
            <a:off x="182112" y="4556753"/>
            <a:ext cx="731520" cy="914400"/>
          </a:xfrm>
          <a:prstGeom prst="rect">
            <a:avLst/>
          </a:prstGeom>
          <a:noFill/>
          <a:ln>
            <a:noFill/>
          </a:ln>
        </p:spPr>
      </p:pic>
      <p:pic>
        <p:nvPicPr>
          <p:cNvPr id="38" name="Picture 37" descr="A person smiling for the camera&#10;&#10;Description automatically generated with medium confidence">
            <a:extLst>
              <a:ext uri="{FF2B5EF4-FFF2-40B4-BE49-F238E27FC236}">
                <a16:creationId xmlns:a16="http://schemas.microsoft.com/office/drawing/2014/main" id="{BD398F72-D46C-1847-A0B8-85F9A7456A53}"/>
              </a:ext>
            </a:extLst>
          </p:cNvPr>
          <p:cNvPicPr>
            <a:picLocks noChangeAspect="1"/>
          </p:cNvPicPr>
          <p:nvPr userDrawn="1"/>
        </p:nvPicPr>
        <p:blipFill rotWithShape="1">
          <a:blip r:embed="rId34" cstate="hqprint">
            <a:extLst>
              <a:ext uri="{28A0092B-C50C-407E-A947-70E740481C1C}">
                <a14:useLocalDpi xmlns:a14="http://schemas.microsoft.com/office/drawing/2010/main"/>
              </a:ext>
            </a:extLst>
          </a:blip>
          <a:srcRect/>
          <a:stretch/>
        </p:blipFill>
        <p:spPr>
          <a:xfrm>
            <a:off x="4043503" y="1295022"/>
            <a:ext cx="731520" cy="909447"/>
          </a:xfrm>
          <a:prstGeom prst="rect">
            <a:avLst/>
          </a:prstGeom>
          <a:noFill/>
          <a:ln>
            <a:noFill/>
          </a:ln>
        </p:spPr>
      </p:pic>
      <p:pic>
        <p:nvPicPr>
          <p:cNvPr id="39" name="Picture 38">
            <a:extLst>
              <a:ext uri="{FF2B5EF4-FFF2-40B4-BE49-F238E27FC236}">
                <a16:creationId xmlns:a16="http://schemas.microsoft.com/office/drawing/2014/main" id="{FF73B557-D0BE-AA42-BDBF-377D38BA6E5B}"/>
              </a:ext>
            </a:extLst>
          </p:cNvPr>
          <p:cNvPicPr>
            <a:picLocks noChangeAspect="1"/>
          </p:cNvPicPr>
          <p:nvPr userDrawn="1"/>
        </p:nvPicPr>
        <p:blipFill rotWithShape="1">
          <a:blip r:embed="rId35" cstate="hqprint">
            <a:extLst>
              <a:ext uri="{28A0092B-C50C-407E-A947-70E740481C1C}">
                <a14:useLocalDpi xmlns:a14="http://schemas.microsoft.com/office/drawing/2010/main"/>
              </a:ext>
            </a:extLst>
          </a:blip>
          <a:srcRect/>
          <a:stretch/>
        </p:blipFill>
        <p:spPr>
          <a:xfrm>
            <a:off x="8065781" y="2371607"/>
            <a:ext cx="673926" cy="914400"/>
          </a:xfrm>
          <a:prstGeom prst="rect">
            <a:avLst/>
          </a:prstGeom>
          <a:noFill/>
          <a:ln>
            <a:noFill/>
          </a:ln>
        </p:spPr>
      </p:pic>
      <p:pic>
        <p:nvPicPr>
          <p:cNvPr id="40" name="Content Placeholder 20">
            <a:extLst>
              <a:ext uri="{FF2B5EF4-FFF2-40B4-BE49-F238E27FC236}">
                <a16:creationId xmlns:a16="http://schemas.microsoft.com/office/drawing/2014/main" id="{DD4B2EB7-8BE2-C543-8AED-9DDD3A61B2BA}"/>
              </a:ext>
            </a:extLst>
          </p:cNvPr>
          <p:cNvPicPr>
            <a:picLocks noChangeAspect="1"/>
          </p:cNvPicPr>
          <p:nvPr userDrawn="1"/>
        </p:nvPicPr>
        <p:blipFill rotWithShape="1">
          <a:blip r:embed="rId36" cstate="hqprint">
            <a:extLst>
              <a:ext uri="{28A0092B-C50C-407E-A947-70E740481C1C}">
                <a14:useLocalDpi xmlns:a14="http://schemas.microsoft.com/office/drawing/2010/main"/>
              </a:ext>
            </a:extLst>
          </a:blip>
          <a:srcRect l="4094" r="4094" b="6804"/>
          <a:stretch/>
        </p:blipFill>
        <p:spPr>
          <a:xfrm>
            <a:off x="3309747" y="3457274"/>
            <a:ext cx="688678" cy="914400"/>
          </a:xfrm>
          <a:prstGeom prst="rect">
            <a:avLst/>
          </a:prstGeom>
          <a:noFill/>
          <a:ln>
            <a:noFill/>
          </a:ln>
        </p:spPr>
      </p:pic>
      <p:pic>
        <p:nvPicPr>
          <p:cNvPr id="41" name="Picture 40">
            <a:extLst>
              <a:ext uri="{FF2B5EF4-FFF2-40B4-BE49-F238E27FC236}">
                <a16:creationId xmlns:a16="http://schemas.microsoft.com/office/drawing/2014/main" id="{C89B4F57-FFD6-2D4E-96DE-E808922BA7AC}"/>
              </a:ext>
            </a:extLst>
          </p:cNvPr>
          <p:cNvPicPr>
            <a:picLocks noChangeAspect="1"/>
          </p:cNvPicPr>
          <p:nvPr userDrawn="1"/>
        </p:nvPicPr>
        <p:blipFill>
          <a:blip r:embed="rId37" cstate="hqprint">
            <a:extLst>
              <a:ext uri="{28A0092B-C50C-407E-A947-70E740481C1C}">
                <a14:useLocalDpi xmlns:a14="http://schemas.microsoft.com/office/drawing/2010/main"/>
              </a:ext>
            </a:extLst>
          </a:blip>
          <a:stretch>
            <a:fillRect/>
          </a:stretch>
        </p:blipFill>
        <p:spPr>
          <a:xfrm>
            <a:off x="3288326" y="4556753"/>
            <a:ext cx="731520" cy="914400"/>
          </a:xfrm>
          <a:prstGeom prst="rect">
            <a:avLst/>
          </a:prstGeom>
          <a:noFill/>
          <a:ln>
            <a:noFill/>
          </a:ln>
        </p:spPr>
      </p:pic>
      <p:pic>
        <p:nvPicPr>
          <p:cNvPr id="42" name="Picture 41" descr="A person wearing glasses and a suit&#10;&#10;Description automatically generated with medium confidence">
            <a:extLst>
              <a:ext uri="{FF2B5EF4-FFF2-40B4-BE49-F238E27FC236}">
                <a16:creationId xmlns:a16="http://schemas.microsoft.com/office/drawing/2014/main" id="{F24A9223-0CF3-D34B-BF4B-13EA5E4EBDD1}"/>
              </a:ext>
            </a:extLst>
          </p:cNvPr>
          <p:cNvPicPr>
            <a:picLocks noChangeAspect="1"/>
          </p:cNvPicPr>
          <p:nvPr userDrawn="1"/>
        </p:nvPicPr>
        <p:blipFill rotWithShape="1">
          <a:blip r:embed="rId38" cstate="hqprint">
            <a:extLst>
              <a:ext uri="{28A0092B-C50C-407E-A947-70E740481C1C}">
                <a14:useLocalDpi xmlns:a14="http://schemas.microsoft.com/office/drawing/2010/main"/>
              </a:ext>
            </a:extLst>
          </a:blip>
          <a:srcRect/>
          <a:stretch/>
        </p:blipFill>
        <p:spPr>
          <a:xfrm>
            <a:off x="6537474" y="4556753"/>
            <a:ext cx="662494" cy="914400"/>
          </a:xfrm>
          <a:prstGeom prst="rect">
            <a:avLst/>
          </a:prstGeom>
          <a:noFill/>
          <a:ln>
            <a:noFill/>
          </a:ln>
        </p:spPr>
      </p:pic>
      <p:pic>
        <p:nvPicPr>
          <p:cNvPr id="43" name="Picture 42">
            <a:extLst>
              <a:ext uri="{FF2B5EF4-FFF2-40B4-BE49-F238E27FC236}">
                <a16:creationId xmlns:a16="http://schemas.microsoft.com/office/drawing/2014/main" id="{0A9E9A17-EFAD-1F46-937A-6D3FC7C21AFC}"/>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5744886" y="1295022"/>
            <a:ext cx="694378" cy="914400"/>
          </a:xfrm>
          <a:prstGeom prst="rect">
            <a:avLst/>
          </a:prstGeom>
          <a:noFill/>
          <a:ln>
            <a:noFill/>
          </a:ln>
        </p:spPr>
      </p:pic>
      <p:pic>
        <p:nvPicPr>
          <p:cNvPr id="44" name="Picture 43">
            <a:extLst>
              <a:ext uri="{FF2B5EF4-FFF2-40B4-BE49-F238E27FC236}">
                <a16:creationId xmlns:a16="http://schemas.microsoft.com/office/drawing/2014/main" id="{0DDEC768-1FC3-334C-9B80-7B28769FB805}"/>
              </a:ext>
            </a:extLst>
          </p:cNvPr>
          <p:cNvPicPr>
            <a:picLocks noChangeAspect="1"/>
          </p:cNvPicPr>
          <p:nvPr userDrawn="1"/>
        </p:nvPicPr>
        <p:blipFill rotWithShape="1">
          <a:blip r:embed="rId40" cstate="hqprint">
            <a:extLst>
              <a:ext uri="{28A0092B-C50C-407E-A947-70E740481C1C}">
                <a14:useLocalDpi xmlns:a14="http://schemas.microsoft.com/office/drawing/2010/main"/>
              </a:ext>
            </a:extLst>
          </a:blip>
          <a:srcRect/>
          <a:stretch/>
        </p:blipFill>
        <p:spPr>
          <a:xfrm>
            <a:off x="5722373" y="2371607"/>
            <a:ext cx="739405" cy="914400"/>
          </a:xfrm>
          <a:prstGeom prst="rect">
            <a:avLst/>
          </a:prstGeom>
          <a:noFill/>
          <a:ln>
            <a:noFill/>
          </a:ln>
        </p:spPr>
      </p:pic>
      <p:pic>
        <p:nvPicPr>
          <p:cNvPr id="45" name="Picture 44">
            <a:extLst>
              <a:ext uri="{FF2B5EF4-FFF2-40B4-BE49-F238E27FC236}">
                <a16:creationId xmlns:a16="http://schemas.microsoft.com/office/drawing/2014/main" id="{1E1D3505-12A3-0F4E-AC9C-E1EAB44E5378}"/>
              </a:ext>
            </a:extLst>
          </p:cNvPr>
          <p:cNvPicPr>
            <a:picLocks noChangeAspect="1"/>
          </p:cNvPicPr>
          <p:nvPr userDrawn="1"/>
        </p:nvPicPr>
        <p:blipFill>
          <a:blip r:embed="rId41" cstate="hqprint">
            <a:extLst>
              <a:ext uri="{28A0092B-C50C-407E-A947-70E740481C1C}">
                <a14:useLocalDpi xmlns:a14="http://schemas.microsoft.com/office/drawing/2010/main"/>
              </a:ext>
            </a:extLst>
          </a:blip>
          <a:stretch>
            <a:fillRect/>
          </a:stretch>
        </p:blipFill>
        <p:spPr>
          <a:xfrm>
            <a:off x="6526329" y="3457274"/>
            <a:ext cx="684784" cy="914400"/>
          </a:xfrm>
          <a:prstGeom prst="rect">
            <a:avLst/>
          </a:prstGeom>
          <a:noFill/>
          <a:ln>
            <a:noFill/>
          </a:ln>
        </p:spPr>
      </p:pic>
      <p:pic>
        <p:nvPicPr>
          <p:cNvPr id="46" name="Picture 45" descr="A person wearing glasses&#10;&#10;Description automatically generated with low confidence">
            <a:extLst>
              <a:ext uri="{FF2B5EF4-FFF2-40B4-BE49-F238E27FC236}">
                <a16:creationId xmlns:a16="http://schemas.microsoft.com/office/drawing/2014/main" id="{A46C23BF-2F06-1B42-8A75-243A57A978A8}"/>
              </a:ext>
            </a:extLst>
          </p:cNvPr>
          <p:cNvPicPr>
            <a:picLocks noChangeAspect="1"/>
          </p:cNvPicPr>
          <p:nvPr userDrawn="1"/>
        </p:nvPicPr>
        <p:blipFill rotWithShape="1">
          <a:blip r:embed="rId42" cstate="hqprint">
            <a:extLst>
              <a:ext uri="{28A0092B-C50C-407E-A947-70E740481C1C}">
                <a14:useLocalDpi xmlns:a14="http://schemas.microsoft.com/office/drawing/2010/main"/>
              </a:ext>
            </a:extLst>
          </a:blip>
          <a:srcRect/>
          <a:stretch/>
        </p:blipFill>
        <p:spPr>
          <a:xfrm>
            <a:off x="3288326" y="1295022"/>
            <a:ext cx="731520" cy="915370"/>
          </a:xfrm>
          <a:prstGeom prst="rect">
            <a:avLst/>
          </a:prstGeom>
          <a:noFill/>
          <a:ln>
            <a:noFill/>
          </a:ln>
        </p:spPr>
      </p:pic>
      <p:pic>
        <p:nvPicPr>
          <p:cNvPr id="47" name="Picture 46" descr="A person smiling for the camera&#10;&#10;Description automatically generated">
            <a:extLst>
              <a:ext uri="{FF2B5EF4-FFF2-40B4-BE49-F238E27FC236}">
                <a16:creationId xmlns:a16="http://schemas.microsoft.com/office/drawing/2014/main" id="{41BD9118-07FA-E146-B1C3-665FF44D8438}"/>
              </a:ext>
            </a:extLst>
          </p:cNvPr>
          <p:cNvPicPr>
            <a:picLocks noChangeAspect="1"/>
          </p:cNvPicPr>
          <p:nvPr userDrawn="1"/>
        </p:nvPicPr>
        <p:blipFill rotWithShape="1">
          <a:blip r:embed="rId43" cstate="hqprint">
            <a:extLst>
              <a:ext uri="{28A0092B-C50C-407E-A947-70E740481C1C}">
                <a14:useLocalDpi xmlns:a14="http://schemas.microsoft.com/office/drawing/2010/main"/>
              </a:ext>
            </a:extLst>
          </a:blip>
          <a:srcRect/>
          <a:stretch/>
        </p:blipFill>
        <p:spPr>
          <a:xfrm>
            <a:off x="2517933" y="3457274"/>
            <a:ext cx="681175" cy="914400"/>
          </a:xfrm>
          <a:prstGeom prst="rect">
            <a:avLst/>
          </a:prstGeom>
          <a:noFill/>
          <a:ln>
            <a:noFill/>
          </a:ln>
        </p:spPr>
      </p:pic>
      <p:pic>
        <p:nvPicPr>
          <p:cNvPr id="48" name="Picture 47" descr="A person posing for the camera&#10;&#10;Description automatically generated">
            <a:extLst>
              <a:ext uri="{FF2B5EF4-FFF2-40B4-BE49-F238E27FC236}">
                <a16:creationId xmlns:a16="http://schemas.microsoft.com/office/drawing/2014/main" id="{54EED363-EEB9-FF48-9441-514977C5E054}"/>
              </a:ext>
            </a:extLst>
          </p:cNvPr>
          <p:cNvPicPr>
            <a:picLocks noChangeAspect="1"/>
          </p:cNvPicPr>
          <p:nvPr userDrawn="1"/>
        </p:nvPicPr>
        <p:blipFill rotWithShape="1">
          <a:blip r:embed="rId44" cstate="screen">
            <a:extLst>
              <a:ext uri="{28A0092B-C50C-407E-A947-70E740481C1C}">
                <a14:useLocalDpi xmlns:a14="http://schemas.microsoft.com/office/drawing/2010/main"/>
              </a:ext>
            </a:extLst>
          </a:blip>
          <a:srcRect/>
          <a:stretch/>
        </p:blipFill>
        <p:spPr>
          <a:xfrm>
            <a:off x="2535793" y="4556753"/>
            <a:ext cx="645455" cy="914400"/>
          </a:xfrm>
          <a:prstGeom prst="rect">
            <a:avLst/>
          </a:prstGeom>
          <a:noFill/>
          <a:ln>
            <a:noFill/>
          </a:ln>
        </p:spPr>
      </p:pic>
      <p:pic>
        <p:nvPicPr>
          <p:cNvPr id="49" name="Picture 48" descr="A person smiling for the camera&#10;&#10;Description automatically generated">
            <a:extLst>
              <a:ext uri="{FF2B5EF4-FFF2-40B4-BE49-F238E27FC236}">
                <a16:creationId xmlns:a16="http://schemas.microsoft.com/office/drawing/2014/main" id="{574EB521-C5D2-3B44-93BA-B33B70AF8DAC}"/>
              </a:ext>
            </a:extLst>
          </p:cNvPr>
          <p:cNvPicPr>
            <a:picLocks noChangeAspect="1"/>
          </p:cNvPicPr>
          <p:nvPr userDrawn="1"/>
        </p:nvPicPr>
        <p:blipFill rotWithShape="1">
          <a:blip r:embed="rId45" cstate="screen">
            <a:extLst>
              <a:ext uri="{28A0092B-C50C-407E-A947-70E740481C1C}">
                <a14:useLocalDpi xmlns:a14="http://schemas.microsoft.com/office/drawing/2010/main"/>
              </a:ext>
            </a:extLst>
          </a:blip>
          <a:srcRect/>
          <a:stretch/>
        </p:blipFill>
        <p:spPr>
          <a:xfrm>
            <a:off x="3288326" y="2371607"/>
            <a:ext cx="731521" cy="914400"/>
          </a:xfrm>
          <a:prstGeom prst="rect">
            <a:avLst/>
          </a:prstGeom>
          <a:noFill/>
          <a:ln w="19050">
            <a:noFill/>
          </a:ln>
        </p:spPr>
      </p:pic>
      <p:pic>
        <p:nvPicPr>
          <p:cNvPr id="50" name="Picture 49">
            <a:extLst>
              <a:ext uri="{FF2B5EF4-FFF2-40B4-BE49-F238E27FC236}">
                <a16:creationId xmlns:a16="http://schemas.microsoft.com/office/drawing/2014/main" id="{70054457-8895-4146-A03B-BBA393E2FEBA}"/>
              </a:ext>
            </a:extLst>
          </p:cNvPr>
          <p:cNvPicPr>
            <a:picLocks noChangeAspect="1"/>
          </p:cNvPicPr>
          <p:nvPr userDrawn="1"/>
        </p:nvPicPr>
        <p:blipFill rotWithShape="1">
          <a:blip r:embed="rId46">
            <a:extLst>
              <a:ext uri="{28A0092B-C50C-407E-A947-70E740481C1C}">
                <a14:useLocalDpi xmlns:a14="http://schemas.microsoft.com/office/drawing/2010/main"/>
              </a:ext>
            </a:extLst>
          </a:blip>
          <a:srcRect/>
          <a:stretch/>
        </p:blipFill>
        <p:spPr>
          <a:xfrm>
            <a:off x="3348497" y="5634777"/>
            <a:ext cx="611179" cy="914400"/>
          </a:xfrm>
          <a:prstGeom prst="rect">
            <a:avLst/>
          </a:prstGeom>
          <a:noFill/>
          <a:ln w="19050">
            <a:noFill/>
          </a:ln>
        </p:spPr>
      </p:pic>
      <p:pic>
        <p:nvPicPr>
          <p:cNvPr id="51" name="Picture 50">
            <a:extLst>
              <a:ext uri="{FF2B5EF4-FFF2-40B4-BE49-F238E27FC236}">
                <a16:creationId xmlns:a16="http://schemas.microsoft.com/office/drawing/2014/main" id="{7F85E733-4963-D243-97B3-9E26726A2C16}"/>
              </a:ext>
            </a:extLst>
          </p:cNvPr>
          <p:cNvPicPr>
            <a:picLocks noChangeAspect="1"/>
          </p:cNvPicPr>
          <p:nvPr userDrawn="1"/>
        </p:nvPicPr>
        <p:blipFill rotWithShape="1">
          <a:blip r:embed="rId47" cstate="hqprint">
            <a:extLst>
              <a:ext uri="{28A0092B-C50C-407E-A947-70E740481C1C}">
                <a14:useLocalDpi xmlns:a14="http://schemas.microsoft.com/office/drawing/2010/main"/>
              </a:ext>
            </a:extLst>
          </a:blip>
          <a:srcRect/>
          <a:stretch/>
        </p:blipFill>
        <p:spPr>
          <a:xfrm>
            <a:off x="1702883" y="1295022"/>
            <a:ext cx="749808" cy="913250"/>
          </a:xfrm>
          <a:prstGeom prst="rect">
            <a:avLst/>
          </a:prstGeom>
          <a:noFill/>
          <a:ln>
            <a:noFill/>
          </a:ln>
        </p:spPr>
      </p:pic>
      <p:pic>
        <p:nvPicPr>
          <p:cNvPr id="52" name="Picture 51" descr="A person smiling for the camera&#10;&#10;Description automatically generated with medium confidence">
            <a:extLst>
              <a:ext uri="{FF2B5EF4-FFF2-40B4-BE49-F238E27FC236}">
                <a16:creationId xmlns:a16="http://schemas.microsoft.com/office/drawing/2014/main" id="{1EF21706-158D-7449-9BF8-41EE22AAB3DC}"/>
              </a:ext>
            </a:extLst>
          </p:cNvPr>
          <p:cNvPicPr>
            <a:picLocks noChangeAspect="1"/>
          </p:cNvPicPr>
          <p:nvPr userDrawn="1"/>
        </p:nvPicPr>
        <p:blipFill rotWithShape="1">
          <a:blip r:embed="rId48" cstate="hqprint">
            <a:extLst>
              <a:ext uri="{28A0092B-C50C-407E-A947-70E740481C1C}">
                <a14:useLocalDpi xmlns:a14="http://schemas.microsoft.com/office/drawing/2010/main"/>
              </a:ext>
            </a:extLst>
          </a:blip>
          <a:srcRect/>
          <a:stretch/>
        </p:blipFill>
        <p:spPr>
          <a:xfrm>
            <a:off x="1747504" y="2371607"/>
            <a:ext cx="660567" cy="914400"/>
          </a:xfrm>
          <a:prstGeom prst="rect">
            <a:avLst/>
          </a:prstGeom>
          <a:noFill/>
          <a:ln>
            <a:noFill/>
          </a:ln>
        </p:spPr>
      </p:pic>
      <p:pic>
        <p:nvPicPr>
          <p:cNvPr id="53" name="Picture 52" descr="A person wearing glasses and a suit&#10;&#10;Description automatically generated with medium confidence">
            <a:extLst>
              <a:ext uri="{FF2B5EF4-FFF2-40B4-BE49-F238E27FC236}">
                <a16:creationId xmlns:a16="http://schemas.microsoft.com/office/drawing/2014/main" id="{BEB8B412-E33B-E44E-ABEB-4824811C629D}"/>
              </a:ext>
            </a:extLst>
          </p:cNvPr>
          <p:cNvPicPr>
            <a:picLocks noChangeAspect="1"/>
          </p:cNvPicPr>
          <p:nvPr userDrawn="1"/>
        </p:nvPicPr>
        <p:blipFill rotWithShape="1">
          <a:blip r:embed="rId49" cstate="hqprint">
            <a:extLst>
              <a:ext uri="{28A0092B-C50C-407E-A947-70E740481C1C}">
                <a14:useLocalDpi xmlns:a14="http://schemas.microsoft.com/office/drawing/2010/main"/>
              </a:ext>
            </a:extLst>
          </a:blip>
          <a:srcRect/>
          <a:stretch/>
        </p:blipFill>
        <p:spPr>
          <a:xfrm>
            <a:off x="962404" y="4556753"/>
            <a:ext cx="671445" cy="914400"/>
          </a:xfrm>
          <a:prstGeom prst="rect">
            <a:avLst/>
          </a:prstGeom>
          <a:noFill/>
          <a:ln>
            <a:noFill/>
          </a:ln>
        </p:spPr>
      </p:pic>
      <p:pic>
        <p:nvPicPr>
          <p:cNvPr id="54" name="Picture 53" descr="A person wearing a suit and tie&#10;&#10;Description automatically generated">
            <a:extLst>
              <a:ext uri="{FF2B5EF4-FFF2-40B4-BE49-F238E27FC236}">
                <a16:creationId xmlns:a16="http://schemas.microsoft.com/office/drawing/2014/main" id="{9D5C59D3-2C23-F04E-A0EA-847D156AAEC5}"/>
              </a:ext>
            </a:extLst>
          </p:cNvPr>
          <p:cNvPicPr>
            <a:picLocks noChangeAspect="1"/>
          </p:cNvPicPr>
          <p:nvPr userDrawn="1"/>
        </p:nvPicPr>
        <p:blipFill rotWithShape="1">
          <a:blip r:embed="rId50" cstate="screen">
            <a:extLst>
              <a:ext uri="{28A0092B-C50C-407E-A947-70E740481C1C}">
                <a14:useLocalDpi xmlns:a14="http://schemas.microsoft.com/office/drawing/2010/main"/>
              </a:ext>
            </a:extLst>
          </a:blip>
          <a:srcRect/>
          <a:stretch/>
        </p:blipFill>
        <p:spPr>
          <a:xfrm>
            <a:off x="1751215" y="5634777"/>
            <a:ext cx="653144" cy="914400"/>
          </a:xfrm>
          <a:prstGeom prst="rect">
            <a:avLst/>
          </a:prstGeom>
          <a:noFill/>
          <a:ln w="19050">
            <a:noFill/>
          </a:ln>
        </p:spPr>
      </p:pic>
      <p:pic>
        <p:nvPicPr>
          <p:cNvPr id="55" name="Picture 54" descr="A person posing for the camera&#10;&#10;Description automatically generated">
            <a:extLst>
              <a:ext uri="{FF2B5EF4-FFF2-40B4-BE49-F238E27FC236}">
                <a16:creationId xmlns:a16="http://schemas.microsoft.com/office/drawing/2014/main" id="{91CF2925-AF3B-3D4A-AB38-6AC341F31E88}"/>
              </a:ext>
            </a:extLst>
          </p:cNvPr>
          <p:cNvPicPr>
            <a:picLocks noChangeAspect="1"/>
          </p:cNvPicPr>
          <p:nvPr userDrawn="1"/>
        </p:nvPicPr>
        <p:blipFill rotWithShape="1">
          <a:blip r:embed="rId51" cstate="hqprint">
            <a:extLst>
              <a:ext uri="{28A0092B-C50C-407E-A947-70E740481C1C}">
                <a14:useLocalDpi xmlns:a14="http://schemas.microsoft.com/office/drawing/2010/main"/>
              </a:ext>
            </a:extLst>
          </a:blip>
          <a:srcRect/>
          <a:stretch/>
        </p:blipFill>
        <p:spPr>
          <a:xfrm>
            <a:off x="940849" y="3457274"/>
            <a:ext cx="714555" cy="914400"/>
          </a:xfrm>
          <a:prstGeom prst="rect">
            <a:avLst/>
          </a:prstGeom>
          <a:noFill/>
          <a:ln w="19050">
            <a:noFill/>
          </a:ln>
        </p:spPr>
      </p:pic>
      <p:pic>
        <p:nvPicPr>
          <p:cNvPr id="56" name="Picture 55">
            <a:extLst>
              <a:ext uri="{FF2B5EF4-FFF2-40B4-BE49-F238E27FC236}">
                <a16:creationId xmlns:a16="http://schemas.microsoft.com/office/drawing/2014/main" id="{31FEB448-8723-8B46-9E20-FF007B368178}"/>
              </a:ext>
            </a:extLst>
          </p:cNvPr>
          <p:cNvPicPr>
            <a:picLocks noChangeAspect="1"/>
          </p:cNvPicPr>
          <p:nvPr userDrawn="1"/>
        </p:nvPicPr>
        <p:blipFill rotWithShape="1">
          <a:blip r:embed="rId52" cstate="hqprint">
            <a:extLst>
              <a:ext uri="{28A0092B-C50C-407E-A947-70E740481C1C}">
                <a14:useLocalDpi xmlns:a14="http://schemas.microsoft.com/office/drawing/2010/main"/>
              </a:ext>
            </a:extLst>
          </a:blip>
          <a:srcRect/>
          <a:stretch/>
        </p:blipFill>
        <p:spPr>
          <a:xfrm>
            <a:off x="8056954" y="1295022"/>
            <a:ext cx="691580" cy="914400"/>
          </a:xfrm>
          <a:prstGeom prst="rect">
            <a:avLst/>
          </a:prstGeom>
          <a:noFill/>
          <a:ln>
            <a:noFill/>
          </a:ln>
        </p:spPr>
      </p:pic>
      <p:pic>
        <p:nvPicPr>
          <p:cNvPr id="57" name="Picture 56">
            <a:extLst>
              <a:ext uri="{FF2B5EF4-FFF2-40B4-BE49-F238E27FC236}">
                <a16:creationId xmlns:a16="http://schemas.microsoft.com/office/drawing/2014/main" id="{7F39AB69-1495-BE48-B91E-0A13B84E1551}"/>
              </a:ext>
            </a:extLst>
          </p:cNvPr>
          <p:cNvPicPr>
            <a:picLocks noChangeAspect="1"/>
          </p:cNvPicPr>
          <p:nvPr userDrawn="1"/>
        </p:nvPicPr>
        <p:blipFill rotWithShape="1">
          <a:blip r:embed="rId53" cstate="hqprint">
            <a:extLst>
              <a:ext uri="{28A0092B-C50C-407E-A947-70E740481C1C}">
                <a14:useLocalDpi xmlns:a14="http://schemas.microsoft.com/office/drawing/2010/main"/>
              </a:ext>
            </a:extLst>
          </a:blip>
          <a:srcRect/>
          <a:stretch/>
        </p:blipFill>
        <p:spPr>
          <a:xfrm>
            <a:off x="4993123" y="4556753"/>
            <a:ext cx="635756" cy="914400"/>
          </a:xfrm>
          <a:prstGeom prst="rect">
            <a:avLst/>
          </a:prstGeom>
          <a:noFill/>
          <a:ln>
            <a:noFill/>
          </a:ln>
        </p:spPr>
      </p:pic>
      <p:pic>
        <p:nvPicPr>
          <p:cNvPr id="58" name="Picture 57">
            <a:extLst>
              <a:ext uri="{FF2B5EF4-FFF2-40B4-BE49-F238E27FC236}">
                <a16:creationId xmlns:a16="http://schemas.microsoft.com/office/drawing/2014/main" id="{35178A3E-BBF8-614A-890E-782DA0C3E511}"/>
              </a:ext>
            </a:extLst>
          </p:cNvPr>
          <p:cNvPicPr>
            <a:picLocks noChangeAspect="1"/>
          </p:cNvPicPr>
          <p:nvPr userDrawn="1"/>
        </p:nvPicPr>
        <p:blipFill rotWithShape="1">
          <a:blip r:embed="rId54" cstate="hqprint">
            <a:extLst>
              <a:ext uri="{28A0092B-C50C-407E-A947-70E740481C1C}">
                <a14:useLocalDpi xmlns:a14="http://schemas.microsoft.com/office/drawing/2010/main"/>
              </a:ext>
            </a:extLst>
          </a:blip>
          <a:srcRect/>
          <a:stretch/>
        </p:blipFill>
        <p:spPr>
          <a:xfrm>
            <a:off x="5749175" y="5673876"/>
            <a:ext cx="685800" cy="914400"/>
          </a:xfrm>
          <a:prstGeom prst="rect">
            <a:avLst/>
          </a:prstGeom>
          <a:noFill/>
          <a:ln>
            <a:noFill/>
          </a:ln>
        </p:spPr>
      </p:pic>
      <p:pic>
        <p:nvPicPr>
          <p:cNvPr id="59" name="Picture 58" descr="A person wearing a suit and tie&#10;&#10;Description automatically generated">
            <a:extLst>
              <a:ext uri="{FF2B5EF4-FFF2-40B4-BE49-F238E27FC236}">
                <a16:creationId xmlns:a16="http://schemas.microsoft.com/office/drawing/2014/main" id="{60AA877E-F329-A74F-8BD3-823C9C18C0B5}"/>
              </a:ext>
            </a:extLst>
          </p:cNvPr>
          <p:cNvPicPr>
            <a:picLocks noChangeAspect="1"/>
          </p:cNvPicPr>
          <p:nvPr userDrawn="1"/>
        </p:nvPicPr>
        <p:blipFill rotWithShape="1">
          <a:blip r:embed="rId55" cstate="screen">
            <a:extLst>
              <a:ext uri="{28A0092B-C50C-407E-A947-70E740481C1C}">
                <a14:useLocalDpi xmlns:a14="http://schemas.microsoft.com/office/drawing/2010/main"/>
              </a:ext>
            </a:extLst>
          </a:blip>
          <a:srcRect/>
          <a:stretch/>
        </p:blipFill>
        <p:spPr>
          <a:xfrm>
            <a:off x="7328857" y="5634777"/>
            <a:ext cx="650483" cy="914400"/>
          </a:xfrm>
          <a:prstGeom prst="rect">
            <a:avLst/>
          </a:prstGeom>
          <a:noFill/>
          <a:ln w="19050">
            <a:noFill/>
          </a:ln>
        </p:spPr>
      </p:pic>
      <p:pic>
        <p:nvPicPr>
          <p:cNvPr id="60" name="Picture 59">
            <a:extLst>
              <a:ext uri="{FF2B5EF4-FFF2-40B4-BE49-F238E27FC236}">
                <a16:creationId xmlns:a16="http://schemas.microsoft.com/office/drawing/2014/main" id="{6B1A4558-6019-6B42-927C-C4BDCD61A035}"/>
              </a:ext>
            </a:extLst>
          </p:cNvPr>
          <p:cNvPicPr>
            <a:picLocks noChangeAspect="1"/>
          </p:cNvPicPr>
          <p:nvPr userDrawn="1"/>
        </p:nvPicPr>
        <p:blipFill rotWithShape="1">
          <a:blip r:embed="rId56" cstate="screen">
            <a:extLst>
              <a:ext uri="{28A0092B-C50C-407E-A947-70E740481C1C}">
                <a14:useLocalDpi xmlns:a14="http://schemas.microsoft.com/office/drawing/2010/main"/>
              </a:ext>
            </a:extLst>
          </a:blip>
          <a:srcRect/>
          <a:stretch/>
        </p:blipFill>
        <p:spPr>
          <a:xfrm>
            <a:off x="4992377" y="3457274"/>
            <a:ext cx="637249" cy="914400"/>
          </a:xfrm>
          <a:prstGeom prst="rect">
            <a:avLst/>
          </a:prstGeom>
          <a:noFill/>
          <a:ln w="19050">
            <a:noFill/>
          </a:ln>
        </p:spPr>
      </p:pic>
      <p:pic>
        <p:nvPicPr>
          <p:cNvPr id="61" name="Picture 60" descr="A person in a blue shirt and tie&#10;&#10;Description automatically generated with low confidence">
            <a:extLst>
              <a:ext uri="{FF2B5EF4-FFF2-40B4-BE49-F238E27FC236}">
                <a16:creationId xmlns:a16="http://schemas.microsoft.com/office/drawing/2014/main" id="{885517FB-E5BE-ED42-A546-44F8E0A68632}"/>
              </a:ext>
            </a:extLst>
          </p:cNvPr>
          <p:cNvPicPr>
            <a:picLocks noChangeAspect="1"/>
          </p:cNvPicPr>
          <p:nvPr userDrawn="1"/>
        </p:nvPicPr>
        <p:blipFill rotWithShape="1">
          <a:blip r:embed="rId57" cstate="hqprint">
            <a:extLst>
              <a:ext uri="{28A0092B-C50C-407E-A947-70E740481C1C}">
                <a14:useLocalDpi xmlns:a14="http://schemas.microsoft.com/office/drawing/2010/main"/>
              </a:ext>
            </a:extLst>
          </a:blip>
          <a:srcRect/>
          <a:stretch/>
        </p:blipFill>
        <p:spPr>
          <a:xfrm>
            <a:off x="6518449" y="1295022"/>
            <a:ext cx="700545" cy="914400"/>
          </a:xfrm>
          <a:prstGeom prst="rect">
            <a:avLst/>
          </a:prstGeom>
          <a:noFill/>
          <a:ln>
            <a:noFill/>
          </a:ln>
        </p:spPr>
      </p:pic>
      <p:pic>
        <p:nvPicPr>
          <p:cNvPr id="62" name="Picture 61" descr="A person smiling for the camera&#10;&#10;Description automatically generated">
            <a:extLst>
              <a:ext uri="{FF2B5EF4-FFF2-40B4-BE49-F238E27FC236}">
                <a16:creationId xmlns:a16="http://schemas.microsoft.com/office/drawing/2014/main" id="{6D377D3B-88D7-DA46-831A-A7A9040A6B33}"/>
              </a:ext>
            </a:extLst>
          </p:cNvPr>
          <p:cNvPicPr>
            <a:picLocks noChangeAspect="1"/>
          </p:cNvPicPr>
          <p:nvPr userDrawn="1"/>
        </p:nvPicPr>
        <p:blipFill rotWithShape="1">
          <a:blip r:embed="rId58" cstate="hqprint">
            <a:extLst>
              <a:ext uri="{28A0092B-C50C-407E-A947-70E740481C1C}">
                <a14:useLocalDpi xmlns:a14="http://schemas.microsoft.com/office/drawing/2010/main"/>
              </a:ext>
            </a:extLst>
          </a:blip>
          <a:srcRect b="-2335"/>
          <a:stretch/>
        </p:blipFill>
        <p:spPr>
          <a:xfrm>
            <a:off x="7335329" y="3457274"/>
            <a:ext cx="637539" cy="914400"/>
          </a:xfrm>
          <a:prstGeom prst="rect">
            <a:avLst/>
          </a:prstGeom>
          <a:noFill/>
          <a:ln>
            <a:noFill/>
          </a:ln>
        </p:spPr>
      </p:pic>
      <p:pic>
        <p:nvPicPr>
          <p:cNvPr id="63" name="Picture 62">
            <a:extLst>
              <a:ext uri="{FF2B5EF4-FFF2-40B4-BE49-F238E27FC236}">
                <a16:creationId xmlns:a16="http://schemas.microsoft.com/office/drawing/2014/main" id="{523F73F4-191F-6D48-931F-D3344F8B57B2}"/>
              </a:ext>
            </a:extLst>
          </p:cNvPr>
          <p:cNvPicPr>
            <a:picLocks noChangeAspect="1"/>
          </p:cNvPicPr>
          <p:nvPr userDrawn="1"/>
        </p:nvPicPr>
        <p:blipFill rotWithShape="1">
          <a:blip r:embed="rId59" cstate="hqprint">
            <a:extLst>
              <a:ext uri="{28A0092B-C50C-407E-A947-70E740481C1C}">
                <a14:useLocalDpi xmlns:a14="http://schemas.microsoft.com/office/drawing/2010/main"/>
              </a:ext>
            </a:extLst>
          </a:blip>
          <a:srcRect/>
          <a:stretch/>
        </p:blipFill>
        <p:spPr>
          <a:xfrm>
            <a:off x="7322852" y="4556753"/>
            <a:ext cx="662493" cy="914400"/>
          </a:xfrm>
          <a:prstGeom prst="rect">
            <a:avLst/>
          </a:prstGeom>
          <a:noFill/>
          <a:ln>
            <a:noFill/>
          </a:ln>
        </p:spPr>
      </p:pic>
      <p:pic>
        <p:nvPicPr>
          <p:cNvPr id="64" name="Picture 63">
            <a:extLst>
              <a:ext uri="{FF2B5EF4-FFF2-40B4-BE49-F238E27FC236}">
                <a16:creationId xmlns:a16="http://schemas.microsoft.com/office/drawing/2014/main" id="{51FDCA2A-40D9-9843-9478-973752660C7A}"/>
              </a:ext>
            </a:extLst>
          </p:cNvPr>
          <p:cNvPicPr>
            <a:picLocks noChangeAspect="1"/>
          </p:cNvPicPr>
          <p:nvPr userDrawn="1"/>
        </p:nvPicPr>
        <p:blipFill rotWithShape="1">
          <a:blip r:embed="rId60" cstate="screen">
            <a:extLst>
              <a:ext uri="{28A0092B-C50C-407E-A947-70E740481C1C}">
                <a14:useLocalDpi xmlns:a14="http://schemas.microsoft.com/office/drawing/2010/main"/>
              </a:ext>
            </a:extLst>
          </a:blip>
          <a:srcRect/>
          <a:stretch/>
        </p:blipFill>
        <p:spPr>
          <a:xfrm>
            <a:off x="6533784" y="2371607"/>
            <a:ext cx="669874" cy="914400"/>
          </a:xfrm>
          <a:prstGeom prst="rect">
            <a:avLst/>
          </a:prstGeom>
          <a:noFill/>
          <a:ln w="19050">
            <a:noFill/>
          </a:ln>
        </p:spPr>
      </p:pic>
      <p:pic>
        <p:nvPicPr>
          <p:cNvPr id="65" name="Picture 64" descr="A person wearing a suit and tie looking at the camera&#10;&#10;Description automatically generated">
            <a:extLst>
              <a:ext uri="{FF2B5EF4-FFF2-40B4-BE49-F238E27FC236}">
                <a16:creationId xmlns:a16="http://schemas.microsoft.com/office/drawing/2014/main" id="{E1BC39D2-BD73-2A43-88AA-5F2AF7A37AC1}"/>
              </a:ext>
            </a:extLst>
          </p:cNvPr>
          <p:cNvPicPr>
            <a:picLocks noChangeAspect="1"/>
          </p:cNvPicPr>
          <p:nvPr userDrawn="1"/>
        </p:nvPicPr>
        <p:blipFill rotWithShape="1">
          <a:blip r:embed="rId61" cstate="hqprint">
            <a:extLst>
              <a:ext uri="{28A0092B-C50C-407E-A947-70E740481C1C}">
                <a14:useLocalDpi xmlns:a14="http://schemas.microsoft.com/office/drawing/2010/main"/>
              </a:ext>
            </a:extLst>
          </a:blip>
          <a:srcRect/>
          <a:stretch/>
        </p:blipFill>
        <p:spPr>
          <a:xfrm>
            <a:off x="4992453" y="1295022"/>
            <a:ext cx="637097" cy="914400"/>
          </a:xfrm>
          <a:prstGeom prst="rect">
            <a:avLst/>
          </a:prstGeom>
          <a:noFill/>
          <a:ln>
            <a:noFill/>
          </a:ln>
        </p:spPr>
      </p:pic>
      <p:pic>
        <p:nvPicPr>
          <p:cNvPr id="66" name="Picture 65">
            <a:extLst>
              <a:ext uri="{FF2B5EF4-FFF2-40B4-BE49-F238E27FC236}">
                <a16:creationId xmlns:a16="http://schemas.microsoft.com/office/drawing/2014/main" id="{CAE3106B-AD3E-CD44-90C6-C769593E9AC6}"/>
              </a:ext>
            </a:extLst>
          </p:cNvPr>
          <p:cNvPicPr>
            <a:picLocks noChangeAspect="1"/>
          </p:cNvPicPr>
          <p:nvPr userDrawn="1"/>
        </p:nvPicPr>
        <p:blipFill rotWithShape="1">
          <a:blip r:embed="rId62" cstate="hqprint">
            <a:extLst>
              <a:ext uri="{28A0092B-C50C-407E-A947-70E740481C1C}">
                <a14:useLocalDpi xmlns:a14="http://schemas.microsoft.com/office/drawing/2010/main"/>
              </a:ext>
            </a:extLst>
          </a:blip>
          <a:srcRect/>
          <a:stretch/>
        </p:blipFill>
        <p:spPr>
          <a:xfrm>
            <a:off x="4985924" y="2371607"/>
            <a:ext cx="650154" cy="914400"/>
          </a:xfrm>
          <a:prstGeom prst="rect">
            <a:avLst/>
          </a:prstGeom>
          <a:noFill/>
          <a:ln>
            <a:noFill/>
          </a:ln>
        </p:spPr>
      </p:pic>
      <p:pic>
        <p:nvPicPr>
          <p:cNvPr id="67" name="Picture 66">
            <a:extLst>
              <a:ext uri="{FF2B5EF4-FFF2-40B4-BE49-F238E27FC236}">
                <a16:creationId xmlns:a16="http://schemas.microsoft.com/office/drawing/2014/main" id="{BC2ECD14-B693-AE42-BFC8-276CCCD87071}"/>
              </a:ext>
            </a:extLst>
          </p:cNvPr>
          <p:cNvPicPr>
            <a:picLocks noChangeAspect="1"/>
          </p:cNvPicPr>
          <p:nvPr userDrawn="1"/>
        </p:nvPicPr>
        <p:blipFill rotWithShape="1">
          <a:blip r:embed="rId63" cstate="hqprint">
            <a:extLst>
              <a:ext uri="{28A0092B-C50C-407E-A947-70E740481C1C}">
                <a14:useLocalDpi xmlns:a14="http://schemas.microsoft.com/office/drawing/2010/main"/>
              </a:ext>
            </a:extLst>
          </a:blip>
          <a:srcRect/>
          <a:stretch/>
        </p:blipFill>
        <p:spPr>
          <a:xfrm>
            <a:off x="5769064" y="4556753"/>
            <a:ext cx="646023" cy="914400"/>
          </a:xfrm>
          <a:prstGeom prst="rect">
            <a:avLst/>
          </a:prstGeom>
          <a:noFill/>
          <a:ln>
            <a:noFill/>
          </a:ln>
        </p:spPr>
      </p:pic>
      <p:pic>
        <p:nvPicPr>
          <p:cNvPr id="68" name="Picture 4" descr="Charles Kunos, MD, PhD | Investigational Drug Branch (IDB) | CTEP">
            <a:extLst>
              <a:ext uri="{FF2B5EF4-FFF2-40B4-BE49-F238E27FC236}">
                <a16:creationId xmlns:a16="http://schemas.microsoft.com/office/drawing/2014/main" id="{C9682791-6AB9-A640-AD41-D527CC2A6CF3}"/>
              </a:ext>
            </a:extLst>
          </p:cNvPr>
          <p:cNvPicPr>
            <a:picLocks noChangeAspect="1" noChangeArrowheads="1"/>
          </p:cNvPicPr>
          <p:nvPr userDrawn="1"/>
        </p:nvPicPr>
        <p:blipFill rotWithShape="1">
          <a:blip r:embed="rId64">
            <a:extLst>
              <a:ext uri="{28A0092B-C50C-407E-A947-70E740481C1C}">
                <a14:useLocalDpi xmlns:a14="http://schemas.microsoft.com/office/drawing/2010/main"/>
              </a:ext>
            </a:extLst>
          </a:blip>
          <a:srcRect/>
          <a:stretch/>
        </p:blipFill>
        <p:spPr bwMode="auto">
          <a:xfrm>
            <a:off x="5762846" y="3457274"/>
            <a:ext cx="658459" cy="914400"/>
          </a:xfrm>
          <a:prstGeom prst="roundRect">
            <a:avLst>
              <a:gd name="adj" fmla="val 0"/>
            </a:avLst>
          </a:prstGeom>
          <a:noFill/>
          <a:ln w="19050">
            <a:noFill/>
          </a:ln>
          <a:extLst>
            <a:ext uri="{909E8E84-426E-40DD-AFC4-6F175D3DCCD1}">
              <a14:hiddenFill xmlns:a14="http://schemas.microsoft.com/office/drawing/2010/main">
                <a:solidFill>
                  <a:srgbClr val="FFFFFF"/>
                </a:solidFill>
              </a14:hiddenFill>
            </a:ext>
          </a:extLst>
        </p:spPr>
      </p:pic>
      <p:pic>
        <p:nvPicPr>
          <p:cNvPr id="69" name="Picture 68" descr="A person wearing a tie and glasses&#10;&#10;Description automatically generated with low confidence">
            <a:extLst>
              <a:ext uri="{FF2B5EF4-FFF2-40B4-BE49-F238E27FC236}">
                <a16:creationId xmlns:a16="http://schemas.microsoft.com/office/drawing/2014/main" id="{1D4ECCC8-D930-B04A-8D3E-31CA48212D0B}"/>
              </a:ext>
            </a:extLst>
          </p:cNvPr>
          <p:cNvPicPr>
            <a:picLocks noChangeAspect="1"/>
          </p:cNvPicPr>
          <p:nvPr userDrawn="1"/>
        </p:nvPicPr>
        <p:blipFill rotWithShape="1">
          <a:blip r:embed="rId65" cstate="hqprint">
            <a:extLst>
              <a:ext uri="{28A0092B-C50C-407E-A947-70E740481C1C}">
                <a14:useLocalDpi xmlns:a14="http://schemas.microsoft.com/office/drawing/2010/main"/>
              </a:ext>
            </a:extLst>
          </a:blip>
          <a:srcRect/>
          <a:stretch/>
        </p:blipFill>
        <p:spPr>
          <a:xfrm>
            <a:off x="10537643" y="1295022"/>
            <a:ext cx="745945" cy="914400"/>
          </a:xfrm>
          <a:prstGeom prst="rect">
            <a:avLst/>
          </a:prstGeom>
          <a:noFill/>
          <a:ln>
            <a:noFill/>
          </a:ln>
        </p:spPr>
      </p:pic>
      <p:pic>
        <p:nvPicPr>
          <p:cNvPr id="70" name="Picture 69" descr="A person posing for the camera&#10;&#10;Description automatically generated">
            <a:extLst>
              <a:ext uri="{FF2B5EF4-FFF2-40B4-BE49-F238E27FC236}">
                <a16:creationId xmlns:a16="http://schemas.microsoft.com/office/drawing/2014/main" id="{2D310BA8-D461-4640-847F-55947917B3F5}"/>
              </a:ext>
            </a:extLst>
          </p:cNvPr>
          <p:cNvPicPr>
            <a:picLocks noChangeAspect="1"/>
          </p:cNvPicPr>
          <p:nvPr userDrawn="1"/>
        </p:nvPicPr>
        <p:blipFill>
          <a:blip r:embed="rId66" cstate="screen">
            <a:extLst>
              <a:ext uri="{28A0092B-C50C-407E-A947-70E740481C1C}">
                <a14:useLocalDpi xmlns:a14="http://schemas.microsoft.com/office/drawing/2010/main"/>
              </a:ext>
            </a:extLst>
          </a:blip>
          <a:stretch>
            <a:fillRect/>
          </a:stretch>
        </p:blipFill>
        <p:spPr>
          <a:xfrm>
            <a:off x="10565925" y="2371607"/>
            <a:ext cx="689380" cy="914400"/>
          </a:xfrm>
          <a:prstGeom prst="rect">
            <a:avLst/>
          </a:prstGeom>
          <a:noFill/>
          <a:ln>
            <a:noFill/>
          </a:ln>
        </p:spPr>
      </p:pic>
      <p:pic>
        <p:nvPicPr>
          <p:cNvPr id="71" name="Picture 70">
            <a:extLst>
              <a:ext uri="{FF2B5EF4-FFF2-40B4-BE49-F238E27FC236}">
                <a16:creationId xmlns:a16="http://schemas.microsoft.com/office/drawing/2014/main" id="{6A5F0299-A95B-EB4C-9FF0-9DFA88242B02}"/>
              </a:ext>
            </a:extLst>
          </p:cNvPr>
          <p:cNvPicPr>
            <a:picLocks noChangeAspect="1"/>
          </p:cNvPicPr>
          <p:nvPr userDrawn="1"/>
        </p:nvPicPr>
        <p:blipFill rotWithShape="1">
          <a:blip r:embed="rId67" cstate="hqprint">
            <a:extLst>
              <a:ext uri="{28A0092B-C50C-407E-A947-70E740481C1C}">
                <a14:useLocalDpi xmlns:a14="http://schemas.microsoft.com/office/drawing/2010/main"/>
              </a:ext>
            </a:extLst>
          </a:blip>
          <a:srcRect/>
          <a:stretch/>
        </p:blipFill>
        <p:spPr>
          <a:xfrm>
            <a:off x="10576697" y="4556753"/>
            <a:ext cx="667836" cy="914400"/>
          </a:xfrm>
          <a:prstGeom prst="rect">
            <a:avLst/>
          </a:prstGeom>
          <a:noFill/>
          <a:ln>
            <a:noFill/>
          </a:ln>
        </p:spPr>
      </p:pic>
      <p:pic>
        <p:nvPicPr>
          <p:cNvPr id="72" name="Picture 71">
            <a:extLst>
              <a:ext uri="{FF2B5EF4-FFF2-40B4-BE49-F238E27FC236}">
                <a16:creationId xmlns:a16="http://schemas.microsoft.com/office/drawing/2014/main" id="{9577676A-643C-EE4C-98C2-D8E9CDB72792}"/>
              </a:ext>
            </a:extLst>
          </p:cNvPr>
          <p:cNvPicPr>
            <a:picLocks noChangeAspect="1"/>
          </p:cNvPicPr>
          <p:nvPr userDrawn="1"/>
        </p:nvPicPr>
        <p:blipFill rotWithShape="1">
          <a:blip r:embed="rId68" cstate="hqprint">
            <a:extLst>
              <a:ext uri="{28A0092B-C50C-407E-A947-70E740481C1C}">
                <a14:useLocalDpi xmlns:a14="http://schemas.microsoft.com/office/drawing/2010/main"/>
              </a:ext>
            </a:extLst>
          </a:blip>
          <a:srcRect r="-1"/>
          <a:stretch/>
        </p:blipFill>
        <p:spPr>
          <a:xfrm>
            <a:off x="10576824" y="3457274"/>
            <a:ext cx="667582" cy="914400"/>
          </a:xfrm>
          <a:prstGeom prst="rect">
            <a:avLst/>
          </a:prstGeom>
          <a:noFill/>
          <a:ln w="19050">
            <a:noFill/>
          </a:ln>
        </p:spPr>
      </p:pic>
      <p:grpSp>
        <p:nvGrpSpPr>
          <p:cNvPr id="73" name="Group 72">
            <a:extLst>
              <a:ext uri="{FF2B5EF4-FFF2-40B4-BE49-F238E27FC236}">
                <a16:creationId xmlns:a16="http://schemas.microsoft.com/office/drawing/2014/main" id="{C5B13C04-4DDA-834A-9777-07EBF40DBA0C}"/>
              </a:ext>
            </a:extLst>
          </p:cNvPr>
          <p:cNvGrpSpPr/>
          <p:nvPr userDrawn="1"/>
        </p:nvGrpSpPr>
        <p:grpSpPr>
          <a:xfrm rot="16200000">
            <a:off x="-375554" y="1603444"/>
            <a:ext cx="5687658" cy="4849017"/>
            <a:chOff x="-3047" y="1146650"/>
            <a:chExt cx="12192000" cy="4849017"/>
          </a:xfrm>
          <a:solidFill>
            <a:schemeClr val="bg1"/>
          </a:solidFill>
        </p:grpSpPr>
        <p:sp>
          <p:nvSpPr>
            <p:cNvPr id="74" name="Rectangle 73">
              <a:extLst>
                <a:ext uri="{FF2B5EF4-FFF2-40B4-BE49-F238E27FC236}">
                  <a16:creationId xmlns:a16="http://schemas.microsoft.com/office/drawing/2014/main" id="{DFCA6241-9409-6F46-A514-BA0DF13739CA}"/>
                </a:ext>
              </a:extLst>
            </p:cNvPr>
            <p:cNvSpPr/>
            <p:nvPr/>
          </p:nvSpPr>
          <p:spPr>
            <a:xfrm>
              <a:off x="0" y="1927112"/>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961F509-AA03-E941-95F3-0C37F9B71693}"/>
                </a:ext>
              </a:extLst>
            </p:cNvPr>
            <p:cNvSpPr/>
            <p:nvPr/>
          </p:nvSpPr>
          <p:spPr>
            <a:xfrm>
              <a:off x="0" y="2707574"/>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B37D9E-030D-A04A-8C51-CD25FFDBD533}"/>
                </a:ext>
              </a:extLst>
            </p:cNvPr>
            <p:cNvSpPr/>
            <p:nvPr/>
          </p:nvSpPr>
          <p:spPr>
            <a:xfrm>
              <a:off x="0" y="4268498"/>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EBC75CE-1187-2841-8253-E2960C959E0D}"/>
                </a:ext>
              </a:extLst>
            </p:cNvPr>
            <p:cNvSpPr/>
            <p:nvPr/>
          </p:nvSpPr>
          <p:spPr>
            <a:xfrm>
              <a:off x="0" y="504896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1585C6D-2E4A-A945-8B26-5FC3174FCBC2}"/>
                </a:ext>
              </a:extLst>
            </p:cNvPr>
            <p:cNvSpPr/>
            <p:nvPr/>
          </p:nvSpPr>
          <p:spPr>
            <a:xfrm>
              <a:off x="-3047" y="5829423"/>
              <a:ext cx="12192000" cy="1662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B93A56-64EF-9940-A353-2861ABE28BBD}"/>
                </a:ext>
              </a:extLst>
            </p:cNvPr>
            <p:cNvSpPr/>
            <p:nvPr/>
          </p:nvSpPr>
          <p:spPr>
            <a:xfrm>
              <a:off x="-1" y="114665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0735540-43EC-024C-842F-9F6A1C97BDE8}"/>
                </a:ext>
              </a:extLst>
            </p:cNvPr>
            <p:cNvSpPr/>
            <p:nvPr/>
          </p:nvSpPr>
          <p:spPr>
            <a:xfrm>
              <a:off x="0" y="3488036"/>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EB239F0D-F740-D04A-BA24-3ABBC31A4BA3}"/>
              </a:ext>
            </a:extLst>
          </p:cNvPr>
          <p:cNvGrpSpPr/>
          <p:nvPr userDrawn="1"/>
        </p:nvGrpSpPr>
        <p:grpSpPr>
          <a:xfrm rot="16200000">
            <a:off x="4030217" y="1993792"/>
            <a:ext cx="5686237" cy="4066902"/>
            <a:chOff x="-1" y="1146650"/>
            <a:chExt cx="12188953" cy="4066902"/>
          </a:xfrm>
          <a:solidFill>
            <a:schemeClr val="bg1"/>
          </a:solidFill>
        </p:grpSpPr>
        <p:sp>
          <p:nvSpPr>
            <p:cNvPr id="82" name="Rectangle 81">
              <a:extLst>
                <a:ext uri="{FF2B5EF4-FFF2-40B4-BE49-F238E27FC236}">
                  <a16:creationId xmlns:a16="http://schemas.microsoft.com/office/drawing/2014/main" id="{E0142C1C-8124-0942-AB13-60A66ADB0C06}"/>
                </a:ext>
              </a:extLst>
            </p:cNvPr>
            <p:cNvSpPr/>
            <p:nvPr/>
          </p:nvSpPr>
          <p:spPr>
            <a:xfrm>
              <a:off x="0" y="1927112"/>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1304C0D-FF7E-FC4E-834E-6CACE8A08B91}"/>
                </a:ext>
              </a:extLst>
            </p:cNvPr>
            <p:cNvSpPr/>
            <p:nvPr/>
          </p:nvSpPr>
          <p:spPr>
            <a:xfrm>
              <a:off x="0" y="2707574"/>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9393CDC-8BD6-E34F-A5F2-9CA239981302}"/>
                </a:ext>
              </a:extLst>
            </p:cNvPr>
            <p:cNvSpPr/>
            <p:nvPr/>
          </p:nvSpPr>
          <p:spPr>
            <a:xfrm>
              <a:off x="0" y="4268498"/>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36A90D6-B528-EC41-9678-350049B51F79}"/>
                </a:ext>
              </a:extLst>
            </p:cNvPr>
            <p:cNvSpPr/>
            <p:nvPr/>
          </p:nvSpPr>
          <p:spPr>
            <a:xfrm>
              <a:off x="0" y="504896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C8580D2-B2C1-D746-B19B-DD3954582462}"/>
                </a:ext>
              </a:extLst>
            </p:cNvPr>
            <p:cNvSpPr/>
            <p:nvPr/>
          </p:nvSpPr>
          <p:spPr>
            <a:xfrm>
              <a:off x="-1" y="114665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EBC2441-97C6-924B-BF75-DDE2BB8C7D63}"/>
                </a:ext>
              </a:extLst>
            </p:cNvPr>
            <p:cNvSpPr/>
            <p:nvPr/>
          </p:nvSpPr>
          <p:spPr>
            <a:xfrm>
              <a:off x="0" y="3488036"/>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BCEB4FA5-D4B2-6843-8D1B-32F8FF3241B1}"/>
              </a:ext>
            </a:extLst>
          </p:cNvPr>
          <p:cNvGrpSpPr/>
          <p:nvPr userDrawn="1"/>
        </p:nvGrpSpPr>
        <p:grpSpPr>
          <a:xfrm rot="16200000">
            <a:off x="7661176" y="2384024"/>
            <a:ext cx="5686237" cy="3286440"/>
            <a:chOff x="-1" y="1146650"/>
            <a:chExt cx="12188953" cy="3286440"/>
          </a:xfrm>
          <a:solidFill>
            <a:schemeClr val="bg1"/>
          </a:solidFill>
        </p:grpSpPr>
        <p:sp>
          <p:nvSpPr>
            <p:cNvPr id="89" name="Rectangle 88">
              <a:extLst>
                <a:ext uri="{FF2B5EF4-FFF2-40B4-BE49-F238E27FC236}">
                  <a16:creationId xmlns:a16="http://schemas.microsoft.com/office/drawing/2014/main" id="{86001F21-A242-614F-AAFA-D5826FD83E8A}"/>
                </a:ext>
              </a:extLst>
            </p:cNvPr>
            <p:cNvSpPr/>
            <p:nvPr/>
          </p:nvSpPr>
          <p:spPr>
            <a:xfrm>
              <a:off x="0" y="1927112"/>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4BBCE4E-3D42-6245-BE26-E58905823ABE}"/>
                </a:ext>
              </a:extLst>
            </p:cNvPr>
            <p:cNvSpPr/>
            <p:nvPr/>
          </p:nvSpPr>
          <p:spPr>
            <a:xfrm>
              <a:off x="0" y="2707574"/>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4828CB7-9A61-CD4C-A673-691118BABFB9}"/>
                </a:ext>
              </a:extLst>
            </p:cNvPr>
            <p:cNvSpPr/>
            <p:nvPr/>
          </p:nvSpPr>
          <p:spPr>
            <a:xfrm>
              <a:off x="0" y="4268498"/>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045CD52-EB79-454C-9AF8-CF288218A813}"/>
                </a:ext>
              </a:extLst>
            </p:cNvPr>
            <p:cNvSpPr/>
            <p:nvPr/>
          </p:nvSpPr>
          <p:spPr>
            <a:xfrm>
              <a:off x="-1" y="114665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B0A5D96-6474-314A-8ABD-B7C6BDE49372}"/>
                </a:ext>
              </a:extLst>
            </p:cNvPr>
            <p:cNvSpPr/>
            <p:nvPr/>
          </p:nvSpPr>
          <p:spPr>
            <a:xfrm>
              <a:off x="0" y="3488036"/>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940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im1-scienc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CA9C8B-7B9D-28DD-F921-3ED50D07812E}"/>
              </a:ext>
            </a:extLst>
          </p:cNvPr>
          <p:cNvSpPr>
            <a:spLocks noGrp="1"/>
          </p:cNvSpPr>
          <p:nvPr>
            <p:ph type="sldNum" sz="quarter" idx="12"/>
          </p:nvPr>
        </p:nvSpPr>
        <p:spPr>
          <a:xfrm>
            <a:off x="11767558" y="314678"/>
            <a:ext cx="424441" cy="365125"/>
          </a:xfrm>
        </p:spPr>
        <p:txBody>
          <a:bodyPr/>
          <a:lstStyle/>
          <a:p>
            <a:fld id="{1EA3A71E-19C4-8B4C-ADBF-FBED4D4BA8D8}" type="slidenum">
              <a:rPr lang="en-US" smtClean="0"/>
              <a:t>‹#›</a:t>
            </a:fld>
            <a:endParaRPr lang="en-US"/>
          </a:p>
        </p:txBody>
      </p:sp>
      <p:sp>
        <p:nvSpPr>
          <p:cNvPr id="9" name="Text Placeholder 2">
            <a:extLst>
              <a:ext uri="{FF2B5EF4-FFF2-40B4-BE49-F238E27FC236}">
                <a16:creationId xmlns:a16="http://schemas.microsoft.com/office/drawing/2014/main" id="{D0626615-3E5F-93D6-0F6A-BAD6B97191AD}"/>
              </a:ext>
            </a:extLst>
          </p:cNvPr>
          <p:cNvSpPr>
            <a:spLocks noGrp="1"/>
          </p:cNvSpPr>
          <p:nvPr>
            <p:ph type="body" idx="1"/>
          </p:nvPr>
        </p:nvSpPr>
        <p:spPr>
          <a:xfrm>
            <a:off x="3546670" y="6986999"/>
            <a:ext cx="4128759" cy="518248"/>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C5528648-FB63-BEB0-39DF-4B8A321EAD59}"/>
              </a:ext>
            </a:extLst>
          </p:cNvPr>
          <p:cNvSpPr>
            <a:spLocks noGrp="1"/>
          </p:cNvSpPr>
          <p:nvPr>
            <p:ph sz="half" idx="2"/>
          </p:nvPr>
        </p:nvSpPr>
        <p:spPr>
          <a:xfrm>
            <a:off x="3546670" y="7621358"/>
            <a:ext cx="4128759" cy="1564005"/>
          </a:xfrm>
        </p:spPr>
        <p:txBody>
          <a:bodyPr>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B34C873B-A5FC-B762-D92B-AA902BB166D3}"/>
              </a:ext>
            </a:extLst>
          </p:cNvPr>
          <p:cNvSpPr>
            <a:spLocks noGrp="1"/>
          </p:cNvSpPr>
          <p:nvPr>
            <p:ph type="body" idx="14"/>
          </p:nvPr>
        </p:nvSpPr>
        <p:spPr>
          <a:xfrm>
            <a:off x="7817085" y="6986999"/>
            <a:ext cx="4128759" cy="520827"/>
          </a:xfrm>
        </p:spPr>
        <p:txBody>
          <a:bodyPr anchor="b">
            <a:noAutofit/>
          </a:bodyPr>
          <a:lstStyle>
            <a:lvl1pPr marL="0" indent="0">
              <a:buNone/>
              <a:defRPr sz="1800" b="1">
                <a:solidFill>
                  <a:srgbClr val="0C5D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427E628E-A395-A18F-47BF-112F22AC99C7}"/>
              </a:ext>
            </a:extLst>
          </p:cNvPr>
          <p:cNvSpPr>
            <a:spLocks noGrp="1"/>
          </p:cNvSpPr>
          <p:nvPr>
            <p:ph sz="half" idx="15"/>
          </p:nvPr>
        </p:nvSpPr>
        <p:spPr>
          <a:xfrm>
            <a:off x="7817085" y="7621358"/>
            <a:ext cx="4128759" cy="1564005"/>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357B264-31D1-88F5-EF5C-AED0471BDE4F}"/>
              </a:ext>
            </a:extLst>
          </p:cNvPr>
          <p:cNvSpPr>
            <a:spLocks noGrp="1"/>
          </p:cNvSpPr>
          <p:nvPr>
            <p:ph type="body" sz="quarter" idx="18" hasCustomPrompt="1"/>
          </p:nvPr>
        </p:nvSpPr>
        <p:spPr>
          <a:xfrm>
            <a:off x="246156" y="6263411"/>
            <a:ext cx="1741670" cy="457048"/>
          </a:xfrm>
        </p:spPr>
        <p:txBody>
          <a:bodyPr wrap="square" anchor="b">
            <a:spAutoFit/>
          </a:bodyPr>
          <a:lstStyle>
            <a:lvl1pPr marL="4762" indent="0">
              <a:spcBef>
                <a:spcPts val="600"/>
              </a:spcBef>
              <a:spcAft>
                <a:spcPts val="0"/>
              </a:spcAft>
              <a:buFontTx/>
              <a:buNone/>
              <a:tabLst>
                <a:tab pos="107950" algn="l"/>
                <a:tab pos="280988" algn="l"/>
              </a:tabLst>
              <a:defRPr sz="1100" b="1">
                <a:solidFill>
                  <a:schemeClr val="tx1"/>
                </a:solidFill>
              </a:defRPr>
            </a:lvl1pPr>
            <a:lvl2pPr marL="114300" indent="0">
              <a:spcBef>
                <a:spcPts val="0"/>
              </a:spcBef>
              <a:spcAft>
                <a:spcPts val="0"/>
              </a:spcAft>
              <a:buNone/>
              <a:tabLst/>
              <a:defRPr sz="1100" i="1">
                <a:solidFill>
                  <a:schemeClr val="tx1"/>
                </a:solidFill>
              </a:defRPr>
            </a:lvl2pPr>
            <a:lvl3pPr>
              <a:spcBef>
                <a:spcPts val="0"/>
              </a:spcBef>
              <a:defRPr sz="1200">
                <a:solidFill>
                  <a:schemeClr val="accent2"/>
                </a:solidFill>
              </a:defRPr>
            </a:lvl3pPr>
            <a:lvl4pPr>
              <a:spcBef>
                <a:spcPts val="0"/>
              </a:spcBef>
              <a:defRPr sz="1200">
                <a:solidFill>
                  <a:schemeClr val="accent2"/>
                </a:solidFill>
              </a:defRPr>
            </a:lvl4pPr>
            <a:lvl5pPr>
              <a:spcBef>
                <a:spcPts val="0"/>
              </a:spcBef>
              <a:defRPr sz="1200">
                <a:solidFill>
                  <a:schemeClr val="accent2"/>
                </a:solidFill>
              </a:defRPr>
            </a:lvl5pPr>
          </a:lstStyle>
          <a:p>
            <a:pPr lvl="0"/>
            <a:r>
              <a:rPr lang="en-US" dirty="0"/>
              <a:t>CLICK TO EDIT MASTER TEXT STYLES</a:t>
            </a:r>
          </a:p>
          <a:p>
            <a:pPr lvl="1"/>
            <a:r>
              <a:rPr lang="en-US" dirty="0"/>
              <a:t>Second level</a:t>
            </a:r>
          </a:p>
        </p:txBody>
      </p:sp>
      <p:sp>
        <p:nvSpPr>
          <p:cNvPr id="3" name="Title 1">
            <a:extLst>
              <a:ext uri="{FF2B5EF4-FFF2-40B4-BE49-F238E27FC236}">
                <a16:creationId xmlns:a16="http://schemas.microsoft.com/office/drawing/2014/main" id="{80DAC3E2-4956-FC1A-417B-C92904EC1D82}"/>
              </a:ext>
            </a:extLst>
          </p:cNvPr>
          <p:cNvSpPr>
            <a:spLocks noGrp="1"/>
          </p:cNvSpPr>
          <p:nvPr>
            <p:ph type="title"/>
          </p:nvPr>
        </p:nvSpPr>
        <p:spPr>
          <a:xfrm>
            <a:off x="246156" y="137542"/>
            <a:ext cx="10515600" cy="843120"/>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911164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16">
          <p15:clr>
            <a:srgbClr val="FBAE40"/>
          </p15:clr>
        </p15:guide>
        <p15:guide id="4" pos="768">
          <p15:clr>
            <a:srgbClr val="FBAE40"/>
          </p15:clr>
        </p15:guide>
        <p15:guide id="5" pos="144">
          <p15:clr>
            <a:srgbClr val="FBAE40"/>
          </p15:clr>
        </p15:guide>
        <p15:guide id="6" orient="horz" pos="648">
          <p15:clr>
            <a:srgbClr val="FBAE40"/>
          </p15:clr>
        </p15:guide>
        <p15:guide id="7" orient="horz" pos="13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dirty="0"/>
          </a:p>
        </p:txBody>
      </p:sp>
      <p:grpSp>
        <p:nvGrpSpPr>
          <p:cNvPr id="8" name="Group 7">
            <a:extLst>
              <a:ext uri="{FF2B5EF4-FFF2-40B4-BE49-F238E27FC236}">
                <a16:creationId xmlns:a16="http://schemas.microsoft.com/office/drawing/2014/main" id="{8F77ED78-BE1B-BA4D-8BD4-152BFDED3D61}"/>
              </a:ext>
            </a:extLst>
          </p:cNvPr>
          <p:cNvGrpSpPr/>
          <p:nvPr userDrawn="1"/>
        </p:nvGrpSpPr>
        <p:grpSpPr>
          <a:xfrm>
            <a:off x="621506" y="3958919"/>
            <a:ext cx="5384801" cy="2688617"/>
            <a:chOff x="6007099" y="860959"/>
            <a:chExt cx="5384801" cy="2688617"/>
          </a:xfrm>
        </p:grpSpPr>
        <p:sp>
          <p:nvSpPr>
            <p:cNvPr id="9" name="Rectangle 8">
              <a:extLst>
                <a:ext uri="{FF2B5EF4-FFF2-40B4-BE49-F238E27FC236}">
                  <a16:creationId xmlns:a16="http://schemas.microsoft.com/office/drawing/2014/main" id="{AD9BF61E-5BEA-BF45-98FA-C5315B73F9F4}"/>
                </a:ext>
              </a:extLst>
            </p:cNvPr>
            <p:cNvSpPr/>
            <p:nvPr/>
          </p:nvSpPr>
          <p:spPr>
            <a:xfrm>
              <a:off x="6096000" y="8609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E3AA1F5-FD5F-9840-AB2D-4FCA76061FD6}"/>
                </a:ext>
              </a:extLst>
            </p:cNvPr>
            <p:cNvGrpSpPr/>
            <p:nvPr/>
          </p:nvGrpSpPr>
          <p:grpSpPr>
            <a:xfrm>
              <a:off x="6007099" y="886803"/>
              <a:ext cx="5273808" cy="2502757"/>
              <a:chOff x="5718870" y="1218573"/>
              <a:chExt cx="5273808" cy="2502757"/>
            </a:xfrm>
          </p:grpSpPr>
          <p:grpSp>
            <p:nvGrpSpPr>
              <p:cNvPr id="11" name="Group 10">
                <a:extLst>
                  <a:ext uri="{FF2B5EF4-FFF2-40B4-BE49-F238E27FC236}">
                    <a16:creationId xmlns:a16="http://schemas.microsoft.com/office/drawing/2014/main" id="{093B3593-D2F2-C74A-A799-EB23F43A8770}"/>
                  </a:ext>
                </a:extLst>
              </p:cNvPr>
              <p:cNvGrpSpPr/>
              <p:nvPr/>
            </p:nvGrpSpPr>
            <p:grpSpPr>
              <a:xfrm>
                <a:off x="6896602" y="1881064"/>
                <a:ext cx="4096076" cy="1840266"/>
                <a:chOff x="1291619" y="1871380"/>
                <a:chExt cx="9608763" cy="4316981"/>
              </a:xfrm>
              <a:solidFill>
                <a:schemeClr val="accent6">
                  <a:lumMod val="75000"/>
                </a:schemeClr>
              </a:solidFill>
            </p:grpSpPr>
            <p:grpSp>
              <p:nvGrpSpPr>
                <p:cNvPr id="14" name="Group 13">
                  <a:extLst>
                    <a:ext uri="{FF2B5EF4-FFF2-40B4-BE49-F238E27FC236}">
                      <a16:creationId xmlns:a16="http://schemas.microsoft.com/office/drawing/2014/main" id="{9C5F5395-08B7-5548-9EC0-26488CF42D6D}"/>
                    </a:ext>
                  </a:extLst>
                </p:cNvPr>
                <p:cNvGrpSpPr/>
                <p:nvPr/>
              </p:nvGrpSpPr>
              <p:grpSpPr>
                <a:xfrm>
                  <a:off x="1291619" y="1871380"/>
                  <a:ext cx="7418623" cy="4316981"/>
                  <a:chOff x="971873" y="1901988"/>
                  <a:chExt cx="7418623" cy="4316981"/>
                </a:xfrm>
                <a:grpFill/>
              </p:grpSpPr>
              <p:sp>
                <p:nvSpPr>
                  <p:cNvPr id="81" name="Freeform 759">
                    <a:extLst>
                      <a:ext uri="{FF2B5EF4-FFF2-40B4-BE49-F238E27FC236}">
                        <a16:creationId xmlns:a16="http://schemas.microsoft.com/office/drawing/2014/main" id="{F1E80B4A-F376-5D40-8A16-FEF5E9166D02}"/>
                      </a:ext>
                    </a:extLst>
                  </p:cNvPr>
                  <p:cNvSpPr>
                    <a:spLocks/>
                  </p:cNvSpPr>
                  <p:nvPr/>
                </p:nvSpPr>
                <p:spPr bwMode="auto">
                  <a:xfrm>
                    <a:off x="6921963" y="2459018"/>
                    <a:ext cx="392453" cy="53171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2" name="Freeform 762">
                    <a:extLst>
                      <a:ext uri="{FF2B5EF4-FFF2-40B4-BE49-F238E27FC236}">
                        <a16:creationId xmlns:a16="http://schemas.microsoft.com/office/drawing/2014/main" id="{BA093BB1-53FD-124E-B8AA-CAED990973EA}"/>
                      </a:ext>
                    </a:extLst>
                  </p:cNvPr>
                  <p:cNvSpPr>
                    <a:spLocks/>
                  </p:cNvSpPr>
                  <p:nvPr/>
                </p:nvSpPr>
                <p:spPr bwMode="auto">
                  <a:xfrm>
                    <a:off x="7251117" y="1939967"/>
                    <a:ext cx="354474" cy="506391"/>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3" name="Freeform 763">
                    <a:extLst>
                      <a:ext uri="{FF2B5EF4-FFF2-40B4-BE49-F238E27FC236}">
                        <a16:creationId xmlns:a16="http://schemas.microsoft.com/office/drawing/2014/main" id="{4D1D3327-26C8-794B-B54D-602EEB95D693}"/>
                      </a:ext>
                    </a:extLst>
                  </p:cNvPr>
                  <p:cNvSpPr>
                    <a:spLocks/>
                  </p:cNvSpPr>
                  <p:nvPr/>
                </p:nvSpPr>
                <p:spPr bwMode="auto">
                  <a:xfrm>
                    <a:off x="7111859" y="1977947"/>
                    <a:ext cx="265855" cy="493731"/>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4" name="Freeform 765">
                    <a:extLst>
                      <a:ext uri="{FF2B5EF4-FFF2-40B4-BE49-F238E27FC236}">
                        <a16:creationId xmlns:a16="http://schemas.microsoft.com/office/drawing/2014/main" id="{3D52FFDC-9DD5-944F-8A0A-4A656B47589D}"/>
                      </a:ext>
                    </a:extLst>
                  </p:cNvPr>
                  <p:cNvSpPr>
                    <a:spLocks/>
                  </p:cNvSpPr>
                  <p:nvPr/>
                </p:nvSpPr>
                <p:spPr bwMode="auto">
                  <a:xfrm>
                    <a:off x="7618250" y="2408379"/>
                    <a:ext cx="405113" cy="44309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5" name="Freeform 766">
                    <a:extLst>
                      <a:ext uri="{FF2B5EF4-FFF2-40B4-BE49-F238E27FC236}">
                        <a16:creationId xmlns:a16="http://schemas.microsoft.com/office/drawing/2014/main" id="{3AB69802-E40F-ED4E-A832-0A16F4226B15}"/>
                      </a:ext>
                    </a:extLst>
                  </p:cNvPr>
                  <p:cNvSpPr>
                    <a:spLocks/>
                  </p:cNvSpPr>
                  <p:nvPr/>
                </p:nvSpPr>
                <p:spPr bwMode="auto">
                  <a:xfrm>
                    <a:off x="7238457" y="2332420"/>
                    <a:ext cx="430432" cy="55703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6" name="Freeform 791">
                    <a:extLst>
                      <a:ext uri="{FF2B5EF4-FFF2-40B4-BE49-F238E27FC236}">
                        <a16:creationId xmlns:a16="http://schemas.microsoft.com/office/drawing/2014/main" id="{1B133E40-5306-8642-9194-EC94A15EB209}"/>
                      </a:ext>
                    </a:extLst>
                  </p:cNvPr>
                  <p:cNvSpPr>
                    <a:spLocks/>
                  </p:cNvSpPr>
                  <p:nvPr/>
                </p:nvSpPr>
                <p:spPr bwMode="auto">
                  <a:xfrm>
                    <a:off x="5845883" y="2927429"/>
                    <a:ext cx="455752" cy="392453"/>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7" name="Freeform 797">
                    <a:extLst>
                      <a:ext uri="{FF2B5EF4-FFF2-40B4-BE49-F238E27FC236}">
                        <a16:creationId xmlns:a16="http://schemas.microsoft.com/office/drawing/2014/main" id="{92DAB085-1B89-264E-9F49-70FE4699989E}"/>
                      </a:ext>
                    </a:extLst>
                  </p:cNvPr>
                  <p:cNvSpPr>
                    <a:spLocks/>
                  </p:cNvSpPr>
                  <p:nvPr/>
                </p:nvSpPr>
                <p:spPr bwMode="auto">
                  <a:xfrm>
                    <a:off x="6213016" y="2800831"/>
                    <a:ext cx="607669" cy="417772"/>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8" name="Freeform 824">
                    <a:extLst>
                      <a:ext uri="{FF2B5EF4-FFF2-40B4-BE49-F238E27FC236}">
                        <a16:creationId xmlns:a16="http://schemas.microsoft.com/office/drawing/2014/main" id="{B6EDD478-E825-7341-A416-B7EEF0BD4B8E}"/>
                      </a:ext>
                    </a:extLst>
                  </p:cNvPr>
                  <p:cNvSpPr>
                    <a:spLocks/>
                  </p:cNvSpPr>
                  <p:nvPr/>
                </p:nvSpPr>
                <p:spPr bwMode="auto">
                  <a:xfrm>
                    <a:off x="5934501" y="4611178"/>
                    <a:ext cx="658308" cy="468411"/>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9" name="Freeform 836">
                    <a:extLst>
                      <a:ext uri="{FF2B5EF4-FFF2-40B4-BE49-F238E27FC236}">
                        <a16:creationId xmlns:a16="http://schemas.microsoft.com/office/drawing/2014/main" id="{3E4848A0-FA0D-7B48-80A2-F1090A30AEBA}"/>
                      </a:ext>
                    </a:extLst>
                  </p:cNvPr>
                  <p:cNvSpPr>
                    <a:spLocks/>
                  </p:cNvSpPr>
                  <p:nvPr/>
                </p:nvSpPr>
                <p:spPr bwMode="auto">
                  <a:xfrm>
                    <a:off x="5048318" y="3775633"/>
                    <a:ext cx="759586" cy="924163"/>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0" name="Freeform 840">
                    <a:extLst>
                      <a:ext uri="{FF2B5EF4-FFF2-40B4-BE49-F238E27FC236}">
                        <a16:creationId xmlns:a16="http://schemas.microsoft.com/office/drawing/2014/main" id="{66461948-D021-8843-8204-C09FF629FEC2}"/>
                      </a:ext>
                    </a:extLst>
                  </p:cNvPr>
                  <p:cNvSpPr>
                    <a:spLocks/>
                  </p:cNvSpPr>
                  <p:nvPr/>
                </p:nvSpPr>
                <p:spPr bwMode="auto">
                  <a:xfrm>
                    <a:off x="4769804" y="3471799"/>
                    <a:ext cx="658308" cy="645648"/>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1" name="Freeform 847">
                    <a:extLst>
                      <a:ext uri="{FF2B5EF4-FFF2-40B4-BE49-F238E27FC236}">
                        <a16:creationId xmlns:a16="http://schemas.microsoft.com/office/drawing/2014/main" id="{F025BE55-CE28-BF4B-AA65-C3884FCEBA92}"/>
                      </a:ext>
                    </a:extLst>
                  </p:cNvPr>
                  <p:cNvSpPr>
                    <a:spLocks/>
                  </p:cNvSpPr>
                  <p:nvPr/>
                </p:nvSpPr>
                <p:spPr bwMode="auto">
                  <a:xfrm>
                    <a:off x="3022755" y="4484580"/>
                    <a:ext cx="708947" cy="759586"/>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2" name="Freeform 860">
                    <a:extLst>
                      <a:ext uri="{FF2B5EF4-FFF2-40B4-BE49-F238E27FC236}">
                        <a16:creationId xmlns:a16="http://schemas.microsoft.com/office/drawing/2014/main" id="{80F5856E-0AB6-6B4D-AF08-4FEA9755CE07}"/>
                      </a:ext>
                    </a:extLst>
                  </p:cNvPr>
                  <p:cNvSpPr>
                    <a:spLocks/>
                  </p:cNvSpPr>
                  <p:nvPr/>
                </p:nvSpPr>
                <p:spPr bwMode="auto">
                  <a:xfrm>
                    <a:off x="3934257" y="4218725"/>
                    <a:ext cx="721607" cy="848204"/>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3" name="Freeform 863">
                    <a:extLst>
                      <a:ext uri="{FF2B5EF4-FFF2-40B4-BE49-F238E27FC236}">
                        <a16:creationId xmlns:a16="http://schemas.microsoft.com/office/drawing/2014/main" id="{7ADB23CA-96FB-F24E-9AAD-ACF6E8FB8E4A}"/>
                      </a:ext>
                    </a:extLst>
                  </p:cNvPr>
                  <p:cNvSpPr>
                    <a:spLocks/>
                  </p:cNvSpPr>
                  <p:nvPr/>
                </p:nvSpPr>
                <p:spPr bwMode="auto">
                  <a:xfrm>
                    <a:off x="1617521" y="5028950"/>
                    <a:ext cx="582349" cy="468411"/>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4" name="Freeform 866">
                    <a:extLst>
                      <a:ext uri="{FF2B5EF4-FFF2-40B4-BE49-F238E27FC236}">
                        <a16:creationId xmlns:a16="http://schemas.microsoft.com/office/drawing/2014/main" id="{1F051646-BE69-AB48-AF67-B1BD469C6930}"/>
                      </a:ext>
                    </a:extLst>
                  </p:cNvPr>
                  <p:cNvSpPr>
                    <a:spLocks/>
                  </p:cNvSpPr>
                  <p:nvPr/>
                </p:nvSpPr>
                <p:spPr bwMode="auto">
                  <a:xfrm>
                    <a:off x="3617765" y="4737775"/>
                    <a:ext cx="645648" cy="607669"/>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5" name="Freeform 871">
                    <a:extLst>
                      <a:ext uri="{FF2B5EF4-FFF2-40B4-BE49-F238E27FC236}">
                        <a16:creationId xmlns:a16="http://schemas.microsoft.com/office/drawing/2014/main" id="{ADB7CA13-45B1-E443-AC1D-ED43411AB76A}"/>
                      </a:ext>
                    </a:extLst>
                  </p:cNvPr>
                  <p:cNvSpPr>
                    <a:spLocks/>
                  </p:cNvSpPr>
                  <p:nvPr/>
                </p:nvSpPr>
                <p:spPr bwMode="auto">
                  <a:xfrm>
                    <a:off x="2617643" y="5408743"/>
                    <a:ext cx="645648" cy="595009"/>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6" name="Freeform 874">
                    <a:extLst>
                      <a:ext uri="{FF2B5EF4-FFF2-40B4-BE49-F238E27FC236}">
                        <a16:creationId xmlns:a16="http://schemas.microsoft.com/office/drawing/2014/main" id="{25B95F21-8CFA-494F-9693-6C0D244F0279}"/>
                      </a:ext>
                    </a:extLst>
                  </p:cNvPr>
                  <p:cNvSpPr>
                    <a:spLocks/>
                  </p:cNvSpPr>
                  <p:nvPr/>
                </p:nvSpPr>
                <p:spPr bwMode="auto">
                  <a:xfrm>
                    <a:off x="1288367" y="5459382"/>
                    <a:ext cx="481071" cy="303834"/>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7" name="Freeform 757">
                    <a:extLst>
                      <a:ext uri="{FF2B5EF4-FFF2-40B4-BE49-F238E27FC236}">
                        <a16:creationId xmlns:a16="http://schemas.microsoft.com/office/drawing/2014/main" id="{ED8508B6-F0E4-7444-87C1-502EF7C9F577}"/>
                      </a:ext>
                    </a:extLst>
                  </p:cNvPr>
                  <p:cNvSpPr>
                    <a:spLocks/>
                  </p:cNvSpPr>
                  <p:nvPr/>
                </p:nvSpPr>
                <p:spPr bwMode="auto">
                  <a:xfrm>
                    <a:off x="6554830" y="2585615"/>
                    <a:ext cx="632988" cy="632988"/>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8" name="Freeform 790">
                    <a:extLst>
                      <a:ext uri="{FF2B5EF4-FFF2-40B4-BE49-F238E27FC236}">
                        <a16:creationId xmlns:a16="http://schemas.microsoft.com/office/drawing/2014/main" id="{9D10B48B-7673-D647-A90B-76F493E99EA1}"/>
                      </a:ext>
                    </a:extLst>
                  </p:cNvPr>
                  <p:cNvSpPr>
                    <a:spLocks/>
                  </p:cNvSpPr>
                  <p:nvPr/>
                </p:nvSpPr>
                <p:spPr bwMode="auto">
                  <a:xfrm>
                    <a:off x="6073758" y="2585615"/>
                    <a:ext cx="367133" cy="392453"/>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9" name="Freeform 798">
                    <a:extLst>
                      <a:ext uri="{FF2B5EF4-FFF2-40B4-BE49-F238E27FC236}">
                        <a16:creationId xmlns:a16="http://schemas.microsoft.com/office/drawing/2014/main" id="{FC8233A9-CE59-754C-AD55-D185F30759CE}"/>
                      </a:ext>
                    </a:extLst>
                  </p:cNvPr>
                  <p:cNvSpPr>
                    <a:spLocks/>
                  </p:cNvSpPr>
                  <p:nvPr/>
                </p:nvSpPr>
                <p:spPr bwMode="auto">
                  <a:xfrm>
                    <a:off x="6061099" y="3193284"/>
                    <a:ext cx="658308" cy="519050"/>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0" name="Freeform 828">
                    <a:extLst>
                      <a:ext uri="{FF2B5EF4-FFF2-40B4-BE49-F238E27FC236}">
                        <a16:creationId xmlns:a16="http://schemas.microsoft.com/office/drawing/2014/main" id="{77102674-F58A-694C-A264-E7278F186185}"/>
                      </a:ext>
                    </a:extLst>
                  </p:cNvPr>
                  <p:cNvSpPr>
                    <a:spLocks/>
                  </p:cNvSpPr>
                  <p:nvPr/>
                </p:nvSpPr>
                <p:spPr bwMode="auto">
                  <a:xfrm>
                    <a:off x="5466089" y="3167964"/>
                    <a:ext cx="683627" cy="62032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101" name="Freeform 831">
                    <a:extLst>
                      <a:ext uri="{FF2B5EF4-FFF2-40B4-BE49-F238E27FC236}">
                        <a16:creationId xmlns:a16="http://schemas.microsoft.com/office/drawing/2014/main" id="{41800D05-2A01-9047-B9E1-5C7C07A56FE1}"/>
                      </a:ext>
                    </a:extLst>
                  </p:cNvPr>
                  <p:cNvSpPr>
                    <a:spLocks/>
                  </p:cNvSpPr>
                  <p:nvPr/>
                </p:nvSpPr>
                <p:spPr bwMode="auto">
                  <a:xfrm>
                    <a:off x="5466089" y="3585737"/>
                    <a:ext cx="658308" cy="506391"/>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2" name="Freeform 844">
                    <a:extLst>
                      <a:ext uri="{FF2B5EF4-FFF2-40B4-BE49-F238E27FC236}">
                        <a16:creationId xmlns:a16="http://schemas.microsoft.com/office/drawing/2014/main" id="{EF189E55-F45F-0149-9B30-1997BFE367E5}"/>
                      </a:ext>
                    </a:extLst>
                  </p:cNvPr>
                  <p:cNvSpPr>
                    <a:spLocks/>
                  </p:cNvSpPr>
                  <p:nvPr/>
                </p:nvSpPr>
                <p:spPr bwMode="auto">
                  <a:xfrm>
                    <a:off x="5200234" y="5130228"/>
                    <a:ext cx="557030" cy="721607"/>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3" name="Freeform 848">
                    <a:extLst>
                      <a:ext uri="{FF2B5EF4-FFF2-40B4-BE49-F238E27FC236}">
                        <a16:creationId xmlns:a16="http://schemas.microsoft.com/office/drawing/2014/main" id="{81190FBA-E9C1-DB42-B6BF-C52FD0E4CD45}"/>
                      </a:ext>
                    </a:extLst>
                  </p:cNvPr>
                  <p:cNvSpPr>
                    <a:spLocks/>
                  </p:cNvSpPr>
                  <p:nvPr/>
                </p:nvSpPr>
                <p:spPr bwMode="auto">
                  <a:xfrm>
                    <a:off x="2908818" y="4370642"/>
                    <a:ext cx="721607" cy="493731"/>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4" name="Freeform 851">
                    <a:extLst>
                      <a:ext uri="{FF2B5EF4-FFF2-40B4-BE49-F238E27FC236}">
                        <a16:creationId xmlns:a16="http://schemas.microsoft.com/office/drawing/2014/main" id="{7DB56F62-D2C8-4642-842D-283C6646B0AC}"/>
                      </a:ext>
                    </a:extLst>
                  </p:cNvPr>
                  <p:cNvSpPr>
                    <a:spLocks/>
                  </p:cNvSpPr>
                  <p:nvPr/>
                </p:nvSpPr>
                <p:spPr bwMode="auto">
                  <a:xfrm>
                    <a:off x="3681063" y="5294805"/>
                    <a:ext cx="367133" cy="69628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5" name="Freeform 854">
                    <a:extLst>
                      <a:ext uri="{FF2B5EF4-FFF2-40B4-BE49-F238E27FC236}">
                        <a16:creationId xmlns:a16="http://schemas.microsoft.com/office/drawing/2014/main" id="{3AF3D563-C808-A44A-B759-5DD4C6C6C2E3}"/>
                      </a:ext>
                    </a:extLst>
                  </p:cNvPr>
                  <p:cNvSpPr>
                    <a:spLocks/>
                  </p:cNvSpPr>
                  <p:nvPr/>
                </p:nvSpPr>
                <p:spPr bwMode="auto">
                  <a:xfrm>
                    <a:off x="4427988" y="5598639"/>
                    <a:ext cx="468411" cy="40511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6" name="Freeform 857">
                    <a:extLst>
                      <a:ext uri="{FF2B5EF4-FFF2-40B4-BE49-F238E27FC236}">
                        <a16:creationId xmlns:a16="http://schemas.microsoft.com/office/drawing/2014/main" id="{157281C5-09E0-044B-BC23-53AFA46DDD8C}"/>
                      </a:ext>
                    </a:extLst>
                  </p:cNvPr>
                  <p:cNvSpPr>
                    <a:spLocks/>
                  </p:cNvSpPr>
                  <p:nvPr/>
                </p:nvSpPr>
                <p:spPr bwMode="auto">
                  <a:xfrm>
                    <a:off x="4541926" y="4408621"/>
                    <a:ext cx="848204" cy="48107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7" name="Freeform 858">
                    <a:extLst>
                      <a:ext uri="{FF2B5EF4-FFF2-40B4-BE49-F238E27FC236}">
                        <a16:creationId xmlns:a16="http://schemas.microsoft.com/office/drawing/2014/main" id="{D6A9AF98-63D3-0944-9A19-67C353EFF85D}"/>
                      </a:ext>
                    </a:extLst>
                  </p:cNvPr>
                  <p:cNvSpPr>
                    <a:spLocks/>
                  </p:cNvSpPr>
                  <p:nvPr/>
                </p:nvSpPr>
                <p:spPr bwMode="auto">
                  <a:xfrm>
                    <a:off x="4883741" y="5510021"/>
                    <a:ext cx="595009" cy="493731"/>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8" name="Freeform 861">
                    <a:extLst>
                      <a:ext uri="{FF2B5EF4-FFF2-40B4-BE49-F238E27FC236}">
                        <a16:creationId xmlns:a16="http://schemas.microsoft.com/office/drawing/2014/main" id="{A0E0FCFA-BD33-E941-8D80-5DB2EC3A43DC}"/>
                      </a:ext>
                    </a:extLst>
                  </p:cNvPr>
                  <p:cNvSpPr>
                    <a:spLocks/>
                  </p:cNvSpPr>
                  <p:nvPr/>
                </p:nvSpPr>
                <p:spPr bwMode="auto">
                  <a:xfrm>
                    <a:off x="2364448" y="4522559"/>
                    <a:ext cx="721607" cy="65830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9" name="Freeform 862">
                    <a:extLst>
                      <a:ext uri="{FF2B5EF4-FFF2-40B4-BE49-F238E27FC236}">
                        <a16:creationId xmlns:a16="http://schemas.microsoft.com/office/drawing/2014/main" id="{BD5A275D-3003-F34B-A1C3-E4704AB71AC2}"/>
                      </a:ext>
                    </a:extLst>
                  </p:cNvPr>
                  <p:cNvSpPr>
                    <a:spLocks/>
                  </p:cNvSpPr>
                  <p:nvPr/>
                </p:nvSpPr>
                <p:spPr bwMode="auto">
                  <a:xfrm>
                    <a:off x="1744119" y="5472042"/>
                    <a:ext cx="455752" cy="734266"/>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0" name="Freeform 864">
                    <a:extLst>
                      <a:ext uri="{FF2B5EF4-FFF2-40B4-BE49-F238E27FC236}">
                        <a16:creationId xmlns:a16="http://schemas.microsoft.com/office/drawing/2014/main" id="{6D320294-2AA1-8E47-AA2E-F933986D5251}"/>
                      </a:ext>
                    </a:extLst>
                  </p:cNvPr>
                  <p:cNvSpPr>
                    <a:spLocks/>
                  </p:cNvSpPr>
                  <p:nvPr/>
                </p:nvSpPr>
                <p:spPr bwMode="auto">
                  <a:xfrm>
                    <a:off x="2187211" y="5307465"/>
                    <a:ext cx="493731" cy="506391"/>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1" name="Freeform 865">
                    <a:extLst>
                      <a:ext uri="{FF2B5EF4-FFF2-40B4-BE49-F238E27FC236}">
                        <a16:creationId xmlns:a16="http://schemas.microsoft.com/office/drawing/2014/main" id="{307E42CF-1E72-E64A-90D1-E5A12DFB86CC}"/>
                      </a:ext>
                    </a:extLst>
                  </p:cNvPr>
                  <p:cNvSpPr>
                    <a:spLocks/>
                  </p:cNvSpPr>
                  <p:nvPr/>
                </p:nvSpPr>
                <p:spPr bwMode="auto">
                  <a:xfrm>
                    <a:off x="3592445" y="3902231"/>
                    <a:ext cx="759586" cy="607669"/>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2" name="Freeform 867">
                    <a:extLst>
                      <a:ext uri="{FF2B5EF4-FFF2-40B4-BE49-F238E27FC236}">
                        <a16:creationId xmlns:a16="http://schemas.microsoft.com/office/drawing/2014/main" id="{70833B27-4238-A241-80BD-752D8F1DE42F}"/>
                      </a:ext>
                    </a:extLst>
                  </p:cNvPr>
                  <p:cNvSpPr>
                    <a:spLocks/>
                  </p:cNvSpPr>
                  <p:nvPr/>
                </p:nvSpPr>
                <p:spPr bwMode="auto">
                  <a:xfrm>
                    <a:off x="3478507" y="4307343"/>
                    <a:ext cx="595009" cy="493731"/>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3" name="Freeform 868">
                    <a:extLst>
                      <a:ext uri="{FF2B5EF4-FFF2-40B4-BE49-F238E27FC236}">
                        <a16:creationId xmlns:a16="http://schemas.microsoft.com/office/drawing/2014/main" id="{11B04E59-6E6C-3443-AEE1-6DF59AC6A06B}"/>
                      </a:ext>
                    </a:extLst>
                  </p:cNvPr>
                  <p:cNvSpPr>
                    <a:spLocks/>
                  </p:cNvSpPr>
                  <p:nvPr/>
                </p:nvSpPr>
                <p:spPr bwMode="auto">
                  <a:xfrm>
                    <a:off x="1301027" y="5016290"/>
                    <a:ext cx="468411" cy="48107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4" name="Freeform 875">
                    <a:extLst>
                      <a:ext uri="{FF2B5EF4-FFF2-40B4-BE49-F238E27FC236}">
                        <a16:creationId xmlns:a16="http://schemas.microsoft.com/office/drawing/2014/main" id="{08D3082A-45EF-0D47-A7E3-ACE9A88F65B1}"/>
                      </a:ext>
                    </a:extLst>
                  </p:cNvPr>
                  <p:cNvSpPr>
                    <a:spLocks/>
                  </p:cNvSpPr>
                  <p:nvPr/>
                </p:nvSpPr>
                <p:spPr bwMode="auto">
                  <a:xfrm>
                    <a:off x="2516363" y="5117568"/>
                    <a:ext cx="468411" cy="506391"/>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5" name="Freeform 876">
                    <a:extLst>
                      <a:ext uri="{FF2B5EF4-FFF2-40B4-BE49-F238E27FC236}">
                        <a16:creationId xmlns:a16="http://schemas.microsoft.com/office/drawing/2014/main" id="{3E1BA510-8C62-F74F-A54F-F6F2A59CB779}"/>
                      </a:ext>
                    </a:extLst>
                  </p:cNvPr>
                  <p:cNvSpPr>
                    <a:spLocks/>
                  </p:cNvSpPr>
                  <p:nvPr/>
                </p:nvSpPr>
                <p:spPr bwMode="auto">
                  <a:xfrm>
                    <a:off x="2706261" y="4801074"/>
                    <a:ext cx="531710" cy="68362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6" name="Freeform 761">
                    <a:extLst>
                      <a:ext uri="{FF2B5EF4-FFF2-40B4-BE49-F238E27FC236}">
                        <a16:creationId xmlns:a16="http://schemas.microsoft.com/office/drawing/2014/main" id="{10BACAE6-3CD8-2E45-9344-B3E7C25A5D29}"/>
                      </a:ext>
                    </a:extLst>
                  </p:cNvPr>
                  <p:cNvSpPr>
                    <a:spLocks/>
                  </p:cNvSpPr>
                  <p:nvPr/>
                </p:nvSpPr>
                <p:spPr bwMode="auto">
                  <a:xfrm>
                    <a:off x="6757386" y="1901988"/>
                    <a:ext cx="392453" cy="595009"/>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7" name="Freeform 767">
                    <a:extLst>
                      <a:ext uri="{FF2B5EF4-FFF2-40B4-BE49-F238E27FC236}">
                        <a16:creationId xmlns:a16="http://schemas.microsoft.com/office/drawing/2014/main" id="{11648277-05E4-0E46-A04B-88012F7EB178}"/>
                      </a:ext>
                    </a:extLst>
                  </p:cNvPr>
                  <p:cNvSpPr>
                    <a:spLocks/>
                  </p:cNvSpPr>
                  <p:nvPr/>
                </p:nvSpPr>
                <p:spPr bwMode="auto">
                  <a:xfrm>
                    <a:off x="7922085" y="2484337"/>
                    <a:ext cx="468411" cy="506391"/>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8" name="Freeform 825">
                    <a:extLst>
                      <a:ext uri="{FF2B5EF4-FFF2-40B4-BE49-F238E27FC236}">
                        <a16:creationId xmlns:a16="http://schemas.microsoft.com/office/drawing/2014/main" id="{C209361B-D8A0-F849-B31D-3A0D259D1885}"/>
                      </a:ext>
                    </a:extLst>
                  </p:cNvPr>
                  <p:cNvSpPr>
                    <a:spLocks/>
                  </p:cNvSpPr>
                  <p:nvPr/>
                </p:nvSpPr>
                <p:spPr bwMode="auto">
                  <a:xfrm>
                    <a:off x="6023121" y="4218725"/>
                    <a:ext cx="620329" cy="506391"/>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9" name="Freeform 826">
                    <a:extLst>
                      <a:ext uri="{FF2B5EF4-FFF2-40B4-BE49-F238E27FC236}">
                        <a16:creationId xmlns:a16="http://schemas.microsoft.com/office/drawing/2014/main" id="{B9328308-DC7B-6448-A874-B4E088B956C3}"/>
                      </a:ext>
                    </a:extLst>
                  </p:cNvPr>
                  <p:cNvSpPr>
                    <a:spLocks/>
                  </p:cNvSpPr>
                  <p:nvPr/>
                </p:nvSpPr>
                <p:spPr bwMode="auto">
                  <a:xfrm>
                    <a:off x="5731945" y="3800953"/>
                    <a:ext cx="746926" cy="759586"/>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0" name="Freeform 827">
                    <a:extLst>
                      <a:ext uri="{FF2B5EF4-FFF2-40B4-BE49-F238E27FC236}">
                        <a16:creationId xmlns:a16="http://schemas.microsoft.com/office/drawing/2014/main" id="{39D31B03-EBE9-E243-843C-3955016F0EF4}"/>
                      </a:ext>
                    </a:extLst>
                  </p:cNvPr>
                  <p:cNvSpPr>
                    <a:spLocks/>
                  </p:cNvSpPr>
                  <p:nvPr/>
                </p:nvSpPr>
                <p:spPr bwMode="auto">
                  <a:xfrm>
                    <a:off x="6010460" y="3535098"/>
                    <a:ext cx="531710" cy="34181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1" name="Freeform 832">
                    <a:extLst>
                      <a:ext uri="{FF2B5EF4-FFF2-40B4-BE49-F238E27FC236}">
                        <a16:creationId xmlns:a16="http://schemas.microsoft.com/office/drawing/2014/main" id="{97FA1E27-CE4E-7C4C-9498-04501855A2CC}"/>
                      </a:ext>
                    </a:extLst>
                  </p:cNvPr>
                  <p:cNvSpPr>
                    <a:spLocks/>
                  </p:cNvSpPr>
                  <p:nvPr/>
                </p:nvSpPr>
                <p:spPr bwMode="auto">
                  <a:xfrm>
                    <a:off x="6162377" y="3902231"/>
                    <a:ext cx="519051" cy="468411"/>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2" name="Freeform 839">
                    <a:extLst>
                      <a:ext uri="{FF2B5EF4-FFF2-40B4-BE49-F238E27FC236}">
                        <a16:creationId xmlns:a16="http://schemas.microsoft.com/office/drawing/2014/main" id="{07B639F6-B8E0-4D4B-A157-0D3471C281AA}"/>
                      </a:ext>
                    </a:extLst>
                  </p:cNvPr>
                  <p:cNvSpPr>
                    <a:spLocks/>
                  </p:cNvSpPr>
                  <p:nvPr/>
                </p:nvSpPr>
                <p:spPr bwMode="auto">
                  <a:xfrm>
                    <a:off x="4529267" y="3724994"/>
                    <a:ext cx="670968" cy="78490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3" name="Freeform 845">
                    <a:extLst>
                      <a:ext uri="{FF2B5EF4-FFF2-40B4-BE49-F238E27FC236}">
                        <a16:creationId xmlns:a16="http://schemas.microsoft.com/office/drawing/2014/main" id="{DD0CCFC8-D03A-7049-B4FE-A4EDBD8B2336}"/>
                      </a:ext>
                    </a:extLst>
                  </p:cNvPr>
                  <p:cNvSpPr>
                    <a:spLocks/>
                  </p:cNvSpPr>
                  <p:nvPr/>
                </p:nvSpPr>
                <p:spPr bwMode="auto">
                  <a:xfrm>
                    <a:off x="5542049" y="4218725"/>
                    <a:ext cx="544370" cy="506391"/>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4" name="Freeform 846">
                    <a:extLst>
                      <a:ext uri="{FF2B5EF4-FFF2-40B4-BE49-F238E27FC236}">
                        <a16:creationId xmlns:a16="http://schemas.microsoft.com/office/drawing/2014/main" id="{4A2DBCFA-2DDD-1746-AAB8-03770BE8BDAA}"/>
                      </a:ext>
                    </a:extLst>
                  </p:cNvPr>
                  <p:cNvSpPr>
                    <a:spLocks/>
                  </p:cNvSpPr>
                  <p:nvPr/>
                </p:nvSpPr>
                <p:spPr bwMode="auto">
                  <a:xfrm>
                    <a:off x="2934137" y="3838932"/>
                    <a:ext cx="835545" cy="54437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5" name="Freeform 849">
                    <a:extLst>
                      <a:ext uri="{FF2B5EF4-FFF2-40B4-BE49-F238E27FC236}">
                        <a16:creationId xmlns:a16="http://schemas.microsoft.com/office/drawing/2014/main" id="{2CA4852D-44AA-C640-8C61-45049268CDC7}"/>
                      </a:ext>
                    </a:extLst>
                  </p:cNvPr>
                  <p:cNvSpPr>
                    <a:spLocks/>
                  </p:cNvSpPr>
                  <p:nvPr/>
                </p:nvSpPr>
                <p:spPr bwMode="auto">
                  <a:xfrm>
                    <a:off x="3162013" y="5155547"/>
                    <a:ext cx="620329" cy="848204"/>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6" name="Freeform 856">
                    <a:extLst>
                      <a:ext uri="{FF2B5EF4-FFF2-40B4-BE49-F238E27FC236}">
                        <a16:creationId xmlns:a16="http://schemas.microsoft.com/office/drawing/2014/main" id="{DD21DC5D-8D0F-AA4B-80C2-44AD49692E29}"/>
                      </a:ext>
                    </a:extLst>
                  </p:cNvPr>
                  <p:cNvSpPr>
                    <a:spLocks/>
                  </p:cNvSpPr>
                  <p:nvPr/>
                </p:nvSpPr>
                <p:spPr bwMode="auto">
                  <a:xfrm>
                    <a:off x="4541926" y="5104910"/>
                    <a:ext cx="721607" cy="6709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7" name="Freeform 869">
                    <a:extLst>
                      <a:ext uri="{FF2B5EF4-FFF2-40B4-BE49-F238E27FC236}">
                        <a16:creationId xmlns:a16="http://schemas.microsoft.com/office/drawing/2014/main" id="{5801733F-A54C-CB41-A40B-A460302188E4}"/>
                      </a:ext>
                    </a:extLst>
                  </p:cNvPr>
                  <p:cNvSpPr>
                    <a:spLocks/>
                  </p:cNvSpPr>
                  <p:nvPr/>
                </p:nvSpPr>
                <p:spPr bwMode="auto">
                  <a:xfrm>
                    <a:off x="2098592" y="4712456"/>
                    <a:ext cx="481071" cy="721607"/>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8" name="Freeform 870">
                    <a:extLst>
                      <a:ext uri="{FF2B5EF4-FFF2-40B4-BE49-F238E27FC236}">
                        <a16:creationId xmlns:a16="http://schemas.microsoft.com/office/drawing/2014/main" id="{719D3CB4-247C-974B-A69A-005C0095444C}"/>
                      </a:ext>
                    </a:extLst>
                  </p:cNvPr>
                  <p:cNvSpPr>
                    <a:spLocks/>
                  </p:cNvSpPr>
                  <p:nvPr/>
                </p:nvSpPr>
                <p:spPr bwMode="auto">
                  <a:xfrm>
                    <a:off x="1263048" y="5712577"/>
                    <a:ext cx="506391" cy="48107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9" name="Freeform 872">
                    <a:extLst>
                      <a:ext uri="{FF2B5EF4-FFF2-40B4-BE49-F238E27FC236}">
                        <a16:creationId xmlns:a16="http://schemas.microsoft.com/office/drawing/2014/main" id="{21591E68-F75C-5C41-9551-755D735D1B79}"/>
                      </a:ext>
                    </a:extLst>
                  </p:cNvPr>
                  <p:cNvSpPr>
                    <a:spLocks/>
                  </p:cNvSpPr>
                  <p:nvPr/>
                </p:nvSpPr>
                <p:spPr bwMode="auto">
                  <a:xfrm>
                    <a:off x="2174551" y="5801197"/>
                    <a:ext cx="595009" cy="417772"/>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0" name="Freeform 873">
                    <a:extLst>
                      <a:ext uri="{FF2B5EF4-FFF2-40B4-BE49-F238E27FC236}">
                        <a16:creationId xmlns:a16="http://schemas.microsoft.com/office/drawing/2014/main" id="{6946AF9F-FE21-0949-9131-0548BF35101D}"/>
                      </a:ext>
                    </a:extLst>
                  </p:cNvPr>
                  <p:cNvSpPr>
                    <a:spLocks/>
                  </p:cNvSpPr>
                  <p:nvPr/>
                </p:nvSpPr>
                <p:spPr bwMode="auto">
                  <a:xfrm>
                    <a:off x="971873" y="5953113"/>
                    <a:ext cx="759586" cy="240536"/>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6">
                      <a:lumMod val="75000"/>
                    </a:schemeClr>
                  </a:solid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1" name="Freeform 758">
                    <a:extLst>
                      <a:ext uri="{FF2B5EF4-FFF2-40B4-BE49-F238E27FC236}">
                        <a16:creationId xmlns:a16="http://schemas.microsoft.com/office/drawing/2014/main" id="{62434F67-1E48-DD49-B114-7B8257FCB5F5}"/>
                      </a:ext>
                    </a:extLst>
                  </p:cNvPr>
                  <p:cNvSpPr>
                    <a:spLocks/>
                  </p:cNvSpPr>
                  <p:nvPr/>
                </p:nvSpPr>
                <p:spPr bwMode="auto">
                  <a:xfrm>
                    <a:off x="6225677" y="2534976"/>
                    <a:ext cx="506391" cy="303834"/>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2" name="Freeform 760">
                    <a:extLst>
                      <a:ext uri="{FF2B5EF4-FFF2-40B4-BE49-F238E27FC236}">
                        <a16:creationId xmlns:a16="http://schemas.microsoft.com/office/drawing/2014/main" id="{70FA21F0-9942-B34E-8C12-BE7E7E40591A}"/>
                      </a:ext>
                    </a:extLst>
                  </p:cNvPr>
                  <p:cNvSpPr>
                    <a:spLocks/>
                  </p:cNvSpPr>
                  <p:nvPr/>
                </p:nvSpPr>
                <p:spPr bwMode="auto">
                  <a:xfrm>
                    <a:off x="6618130" y="2370399"/>
                    <a:ext cx="455752" cy="32915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3" name="Freeform 850">
                    <a:extLst>
                      <a:ext uri="{FF2B5EF4-FFF2-40B4-BE49-F238E27FC236}">
                        <a16:creationId xmlns:a16="http://schemas.microsoft.com/office/drawing/2014/main" id="{F0736200-E786-AB46-9FE4-799C26F63854}"/>
                      </a:ext>
                    </a:extLst>
                  </p:cNvPr>
                  <p:cNvSpPr>
                    <a:spLocks/>
                  </p:cNvSpPr>
                  <p:nvPr/>
                </p:nvSpPr>
                <p:spPr bwMode="auto">
                  <a:xfrm>
                    <a:off x="4035537" y="5294805"/>
                    <a:ext cx="582349" cy="69628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4" name="Freeform 852">
                    <a:extLst>
                      <a:ext uri="{FF2B5EF4-FFF2-40B4-BE49-F238E27FC236}">
                        <a16:creationId xmlns:a16="http://schemas.microsoft.com/office/drawing/2014/main" id="{015EE697-25DB-CD49-A058-71C2C3849D8B}"/>
                      </a:ext>
                    </a:extLst>
                  </p:cNvPr>
                  <p:cNvSpPr>
                    <a:spLocks/>
                  </p:cNvSpPr>
                  <p:nvPr/>
                </p:nvSpPr>
                <p:spPr bwMode="auto">
                  <a:xfrm>
                    <a:off x="4136816" y="3800954"/>
                    <a:ext cx="468411" cy="55703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5" name="Freeform 855">
                    <a:extLst>
                      <a:ext uri="{FF2B5EF4-FFF2-40B4-BE49-F238E27FC236}">
                        <a16:creationId xmlns:a16="http://schemas.microsoft.com/office/drawing/2014/main" id="{C29436E0-CCFF-4941-9A25-35B22E93C2DF}"/>
                      </a:ext>
                    </a:extLst>
                  </p:cNvPr>
                  <p:cNvSpPr>
                    <a:spLocks/>
                  </p:cNvSpPr>
                  <p:nvPr/>
                </p:nvSpPr>
                <p:spPr bwMode="auto">
                  <a:xfrm>
                    <a:off x="4187454" y="4775756"/>
                    <a:ext cx="708947" cy="632988"/>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6" name="Freeform 859">
                    <a:extLst>
                      <a:ext uri="{FF2B5EF4-FFF2-40B4-BE49-F238E27FC236}">
                        <a16:creationId xmlns:a16="http://schemas.microsoft.com/office/drawing/2014/main" id="{C5E5FBBB-F8E5-5548-9847-BBDB00773FC8}"/>
                      </a:ext>
                    </a:extLst>
                  </p:cNvPr>
                  <p:cNvSpPr>
                    <a:spLocks/>
                  </p:cNvSpPr>
                  <p:nvPr/>
                </p:nvSpPr>
                <p:spPr bwMode="auto">
                  <a:xfrm>
                    <a:off x="2630303" y="3952870"/>
                    <a:ext cx="544370" cy="69628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15" name="Group 14">
                  <a:extLst>
                    <a:ext uri="{FF2B5EF4-FFF2-40B4-BE49-F238E27FC236}">
                      <a16:creationId xmlns:a16="http://schemas.microsoft.com/office/drawing/2014/main" id="{E296639A-6CD8-2947-8A52-74153744EB12}"/>
                    </a:ext>
                  </a:extLst>
                </p:cNvPr>
                <p:cNvGrpSpPr/>
                <p:nvPr/>
              </p:nvGrpSpPr>
              <p:grpSpPr>
                <a:xfrm>
                  <a:off x="6773300" y="2770223"/>
                  <a:ext cx="1974922" cy="2190140"/>
                  <a:chOff x="6453554" y="2800831"/>
                  <a:chExt cx="1974922" cy="2190140"/>
                </a:xfrm>
                <a:grpFill/>
              </p:grpSpPr>
              <p:sp>
                <p:nvSpPr>
                  <p:cNvPr id="65" name="Freeform 789">
                    <a:extLst>
                      <a:ext uri="{FF2B5EF4-FFF2-40B4-BE49-F238E27FC236}">
                        <a16:creationId xmlns:a16="http://schemas.microsoft.com/office/drawing/2014/main" id="{69CA0975-EA75-D748-9AD9-06A3058D7641}"/>
                      </a:ext>
                    </a:extLst>
                  </p:cNvPr>
                  <p:cNvSpPr>
                    <a:spLocks/>
                  </p:cNvSpPr>
                  <p:nvPr/>
                </p:nvSpPr>
                <p:spPr bwMode="auto">
                  <a:xfrm>
                    <a:off x="6630788" y="3155305"/>
                    <a:ext cx="379793" cy="455752"/>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6" name="Freeform 834">
                    <a:extLst>
                      <a:ext uri="{FF2B5EF4-FFF2-40B4-BE49-F238E27FC236}">
                        <a16:creationId xmlns:a16="http://schemas.microsoft.com/office/drawing/2014/main" id="{E54989C7-306F-884D-901A-A81806251921}"/>
                      </a:ext>
                    </a:extLst>
                  </p:cNvPr>
                  <p:cNvSpPr>
                    <a:spLocks/>
                  </p:cNvSpPr>
                  <p:nvPr/>
                </p:nvSpPr>
                <p:spPr bwMode="auto">
                  <a:xfrm>
                    <a:off x="6630788" y="3813612"/>
                    <a:ext cx="443092" cy="468411"/>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7" name="Freeform 772">
                    <a:extLst>
                      <a:ext uri="{FF2B5EF4-FFF2-40B4-BE49-F238E27FC236}">
                        <a16:creationId xmlns:a16="http://schemas.microsoft.com/office/drawing/2014/main" id="{BD254C24-E3F5-6044-B80E-DB365ECE3EE1}"/>
                      </a:ext>
                    </a:extLst>
                  </p:cNvPr>
                  <p:cNvSpPr>
                    <a:spLocks/>
                  </p:cNvSpPr>
                  <p:nvPr/>
                </p:nvSpPr>
                <p:spPr bwMode="auto">
                  <a:xfrm>
                    <a:off x="7213138" y="2800831"/>
                    <a:ext cx="582349" cy="493731"/>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8" name="Freeform 792">
                    <a:extLst>
                      <a:ext uri="{FF2B5EF4-FFF2-40B4-BE49-F238E27FC236}">
                        <a16:creationId xmlns:a16="http://schemas.microsoft.com/office/drawing/2014/main" id="{3083F09A-453B-3343-A32A-8CF5D612F1AB}"/>
                      </a:ext>
                    </a:extLst>
                  </p:cNvPr>
                  <p:cNvSpPr>
                    <a:spLocks/>
                  </p:cNvSpPr>
                  <p:nvPr/>
                </p:nvSpPr>
                <p:spPr bwMode="auto">
                  <a:xfrm>
                    <a:off x="6833344" y="3446479"/>
                    <a:ext cx="316494" cy="569689"/>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9" name="Freeform 796">
                    <a:extLst>
                      <a:ext uri="{FF2B5EF4-FFF2-40B4-BE49-F238E27FC236}">
                        <a16:creationId xmlns:a16="http://schemas.microsoft.com/office/drawing/2014/main" id="{2B56E52E-0E97-4A43-90C5-3FBCEFA3CC3C}"/>
                      </a:ext>
                    </a:extLst>
                  </p:cNvPr>
                  <p:cNvSpPr>
                    <a:spLocks/>
                  </p:cNvSpPr>
                  <p:nvPr/>
                </p:nvSpPr>
                <p:spPr bwMode="auto">
                  <a:xfrm>
                    <a:off x="7023241" y="3750314"/>
                    <a:ext cx="379793" cy="44309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0" name="Freeform 773">
                    <a:extLst>
                      <a:ext uri="{FF2B5EF4-FFF2-40B4-BE49-F238E27FC236}">
                        <a16:creationId xmlns:a16="http://schemas.microsoft.com/office/drawing/2014/main" id="{752040AF-EB79-FC44-A5CB-CA7C5EC6D25C}"/>
                      </a:ext>
                    </a:extLst>
                  </p:cNvPr>
                  <p:cNvSpPr>
                    <a:spLocks/>
                  </p:cNvSpPr>
                  <p:nvPr/>
                </p:nvSpPr>
                <p:spPr bwMode="auto">
                  <a:xfrm>
                    <a:off x="6985262" y="2952750"/>
                    <a:ext cx="443092" cy="62032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1" name="Freeform 794">
                    <a:extLst>
                      <a:ext uri="{FF2B5EF4-FFF2-40B4-BE49-F238E27FC236}">
                        <a16:creationId xmlns:a16="http://schemas.microsoft.com/office/drawing/2014/main" id="{95B022C3-BC58-3744-A372-C4767D36823F}"/>
                      </a:ext>
                    </a:extLst>
                  </p:cNvPr>
                  <p:cNvSpPr>
                    <a:spLocks/>
                  </p:cNvSpPr>
                  <p:nvPr/>
                </p:nvSpPr>
                <p:spPr bwMode="auto">
                  <a:xfrm>
                    <a:off x="7099200" y="3408500"/>
                    <a:ext cx="481071" cy="595009"/>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2" name="Freeform 833">
                    <a:extLst>
                      <a:ext uri="{FF2B5EF4-FFF2-40B4-BE49-F238E27FC236}">
                        <a16:creationId xmlns:a16="http://schemas.microsoft.com/office/drawing/2014/main" id="{200FA13B-A183-C24D-9CB7-37B37EE7E7A0}"/>
                      </a:ext>
                    </a:extLst>
                  </p:cNvPr>
                  <p:cNvSpPr>
                    <a:spLocks/>
                  </p:cNvSpPr>
                  <p:nvPr/>
                </p:nvSpPr>
                <p:spPr bwMode="auto">
                  <a:xfrm>
                    <a:off x="6630788" y="4218725"/>
                    <a:ext cx="493731" cy="303834"/>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3" name="Freeform 769">
                    <a:extLst>
                      <a:ext uri="{FF2B5EF4-FFF2-40B4-BE49-F238E27FC236}">
                        <a16:creationId xmlns:a16="http://schemas.microsoft.com/office/drawing/2014/main" id="{E64C2A1E-51DD-BD43-B224-A598D421CE24}"/>
                      </a:ext>
                    </a:extLst>
                  </p:cNvPr>
                  <p:cNvSpPr>
                    <a:spLocks/>
                  </p:cNvSpPr>
                  <p:nvPr/>
                </p:nvSpPr>
                <p:spPr bwMode="auto">
                  <a:xfrm>
                    <a:off x="7365056" y="3142645"/>
                    <a:ext cx="607669" cy="493731"/>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4" name="Freeform 788">
                    <a:extLst>
                      <a:ext uri="{FF2B5EF4-FFF2-40B4-BE49-F238E27FC236}">
                        <a16:creationId xmlns:a16="http://schemas.microsoft.com/office/drawing/2014/main" id="{1C3BE70E-AB2D-F641-B36A-B3E207BFFA78}"/>
                      </a:ext>
                    </a:extLst>
                  </p:cNvPr>
                  <p:cNvSpPr>
                    <a:spLocks/>
                  </p:cNvSpPr>
                  <p:nvPr/>
                </p:nvSpPr>
                <p:spPr bwMode="auto">
                  <a:xfrm>
                    <a:off x="6453554" y="3560417"/>
                    <a:ext cx="481071" cy="40511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5" name="Freeform 822">
                    <a:extLst>
                      <a:ext uri="{FF2B5EF4-FFF2-40B4-BE49-F238E27FC236}">
                        <a16:creationId xmlns:a16="http://schemas.microsoft.com/office/drawing/2014/main" id="{AFAB7BA1-A936-0C45-B6D3-16EACCC2BDA2}"/>
                      </a:ext>
                    </a:extLst>
                  </p:cNvPr>
                  <p:cNvSpPr>
                    <a:spLocks/>
                  </p:cNvSpPr>
                  <p:nvPr/>
                </p:nvSpPr>
                <p:spPr bwMode="auto">
                  <a:xfrm>
                    <a:off x="7010582" y="4028829"/>
                    <a:ext cx="519050" cy="569689"/>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6" name="Freeform 795">
                    <a:extLst>
                      <a:ext uri="{FF2B5EF4-FFF2-40B4-BE49-F238E27FC236}">
                        <a16:creationId xmlns:a16="http://schemas.microsoft.com/office/drawing/2014/main" id="{83D2EE3F-0B48-7B47-AC5F-6CE7BFAC8A6C}"/>
                      </a:ext>
                    </a:extLst>
                  </p:cNvPr>
                  <p:cNvSpPr>
                    <a:spLocks/>
                  </p:cNvSpPr>
                  <p:nvPr/>
                </p:nvSpPr>
                <p:spPr bwMode="auto">
                  <a:xfrm>
                    <a:off x="7289097" y="3876911"/>
                    <a:ext cx="569689" cy="645648"/>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7" name="Freeform 807">
                    <a:extLst>
                      <a:ext uri="{FF2B5EF4-FFF2-40B4-BE49-F238E27FC236}">
                        <a16:creationId xmlns:a16="http://schemas.microsoft.com/office/drawing/2014/main" id="{2E801D0E-382B-1B45-B053-1300D15037B1}"/>
                      </a:ext>
                    </a:extLst>
                  </p:cNvPr>
                  <p:cNvSpPr>
                    <a:spLocks/>
                  </p:cNvSpPr>
                  <p:nvPr/>
                </p:nvSpPr>
                <p:spPr bwMode="auto">
                  <a:xfrm>
                    <a:off x="7795488" y="3978189"/>
                    <a:ext cx="544370" cy="493731"/>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8" name="Freeform 793">
                    <a:extLst>
                      <a:ext uri="{FF2B5EF4-FFF2-40B4-BE49-F238E27FC236}">
                        <a16:creationId xmlns:a16="http://schemas.microsoft.com/office/drawing/2014/main" id="{47CE1C94-4C69-6D44-9526-88A8F016968D}"/>
                      </a:ext>
                    </a:extLst>
                  </p:cNvPr>
                  <p:cNvSpPr>
                    <a:spLocks/>
                  </p:cNvSpPr>
                  <p:nvPr/>
                </p:nvSpPr>
                <p:spPr bwMode="auto">
                  <a:xfrm>
                    <a:off x="7504313" y="3547758"/>
                    <a:ext cx="493731" cy="468411"/>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9" name="Freeform 805">
                    <a:extLst>
                      <a:ext uri="{FF2B5EF4-FFF2-40B4-BE49-F238E27FC236}">
                        <a16:creationId xmlns:a16="http://schemas.microsoft.com/office/drawing/2014/main" id="{1B13D261-959B-D74C-945F-6964F12458E0}"/>
                      </a:ext>
                    </a:extLst>
                  </p:cNvPr>
                  <p:cNvSpPr>
                    <a:spLocks/>
                  </p:cNvSpPr>
                  <p:nvPr/>
                </p:nvSpPr>
                <p:spPr bwMode="auto">
                  <a:xfrm>
                    <a:off x="7922085" y="3838932"/>
                    <a:ext cx="506391" cy="34181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0" name="Freeform 812">
                    <a:extLst>
                      <a:ext uri="{FF2B5EF4-FFF2-40B4-BE49-F238E27FC236}">
                        <a16:creationId xmlns:a16="http://schemas.microsoft.com/office/drawing/2014/main" id="{3C5E8843-6D86-4742-AC28-CAF3A2E507ED}"/>
                      </a:ext>
                    </a:extLst>
                  </p:cNvPr>
                  <p:cNvSpPr>
                    <a:spLocks/>
                  </p:cNvSpPr>
                  <p:nvPr/>
                </p:nvSpPr>
                <p:spPr bwMode="auto">
                  <a:xfrm>
                    <a:off x="6871325" y="4345323"/>
                    <a:ext cx="531710" cy="645648"/>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16" name="Group 15">
                  <a:extLst>
                    <a:ext uri="{FF2B5EF4-FFF2-40B4-BE49-F238E27FC236}">
                      <a16:creationId xmlns:a16="http://schemas.microsoft.com/office/drawing/2014/main" id="{6E9B231E-D41C-1845-9A2E-E7F47527B1AD}"/>
                    </a:ext>
                  </a:extLst>
                </p:cNvPr>
                <p:cNvGrpSpPr/>
                <p:nvPr/>
              </p:nvGrpSpPr>
              <p:grpSpPr>
                <a:xfrm>
                  <a:off x="5127529" y="2428410"/>
                  <a:ext cx="5772853" cy="3570053"/>
                  <a:chOff x="4807783" y="2459018"/>
                  <a:chExt cx="5772853" cy="3570053"/>
                </a:xfrm>
                <a:grpFill/>
              </p:grpSpPr>
              <p:sp>
                <p:nvSpPr>
                  <p:cNvPr id="17" name="Freeform 771">
                    <a:extLst>
                      <a:ext uri="{FF2B5EF4-FFF2-40B4-BE49-F238E27FC236}">
                        <a16:creationId xmlns:a16="http://schemas.microsoft.com/office/drawing/2014/main" id="{078EC91B-657F-9845-88DA-477B29017BA9}"/>
                      </a:ext>
                    </a:extLst>
                  </p:cNvPr>
                  <p:cNvSpPr>
                    <a:spLocks/>
                  </p:cNvSpPr>
                  <p:nvPr/>
                </p:nvSpPr>
                <p:spPr bwMode="auto">
                  <a:xfrm>
                    <a:off x="8365177" y="2509657"/>
                    <a:ext cx="784905" cy="68362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 name="Freeform 774">
                    <a:extLst>
                      <a:ext uri="{FF2B5EF4-FFF2-40B4-BE49-F238E27FC236}">
                        <a16:creationId xmlns:a16="http://schemas.microsoft.com/office/drawing/2014/main" id="{DF2ADFF3-2DB4-9C42-B11D-01AE54B4CE1A}"/>
                      </a:ext>
                    </a:extLst>
                  </p:cNvPr>
                  <p:cNvSpPr>
                    <a:spLocks/>
                  </p:cNvSpPr>
                  <p:nvPr/>
                </p:nvSpPr>
                <p:spPr bwMode="auto">
                  <a:xfrm>
                    <a:off x="7681550" y="2990728"/>
                    <a:ext cx="455752" cy="430432"/>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 name="Freeform 778">
                    <a:extLst>
                      <a:ext uri="{FF2B5EF4-FFF2-40B4-BE49-F238E27FC236}">
                        <a16:creationId xmlns:a16="http://schemas.microsoft.com/office/drawing/2014/main" id="{C2830A98-297A-4C4C-AE6A-F9F22C5CB047}"/>
                      </a:ext>
                    </a:extLst>
                  </p:cNvPr>
                  <p:cNvSpPr>
                    <a:spLocks/>
                  </p:cNvSpPr>
                  <p:nvPr/>
                </p:nvSpPr>
                <p:spPr bwMode="auto">
                  <a:xfrm>
                    <a:off x="8770290" y="2876790"/>
                    <a:ext cx="721607" cy="53171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 name="Freeform 779">
                    <a:extLst>
                      <a:ext uri="{FF2B5EF4-FFF2-40B4-BE49-F238E27FC236}">
                        <a16:creationId xmlns:a16="http://schemas.microsoft.com/office/drawing/2014/main" id="{339D7B8F-5985-714C-AEAD-EF22C6788A22}"/>
                      </a:ext>
                    </a:extLst>
                  </p:cNvPr>
                  <p:cNvSpPr>
                    <a:spLocks/>
                  </p:cNvSpPr>
                  <p:nvPr/>
                </p:nvSpPr>
                <p:spPr bwMode="auto">
                  <a:xfrm>
                    <a:off x="9428597" y="2851471"/>
                    <a:ext cx="316494" cy="44309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 name="Freeform 781">
                    <a:extLst>
                      <a:ext uri="{FF2B5EF4-FFF2-40B4-BE49-F238E27FC236}">
                        <a16:creationId xmlns:a16="http://schemas.microsoft.com/office/drawing/2014/main" id="{EF4BD592-BDA4-CD44-9F3F-8A11B11972CD}"/>
                      </a:ext>
                    </a:extLst>
                  </p:cNvPr>
                  <p:cNvSpPr>
                    <a:spLocks/>
                  </p:cNvSpPr>
                  <p:nvPr/>
                </p:nvSpPr>
                <p:spPr bwMode="auto">
                  <a:xfrm>
                    <a:off x="9200722" y="3231264"/>
                    <a:ext cx="708947" cy="62032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 name="Freeform 787">
                    <a:extLst>
                      <a:ext uri="{FF2B5EF4-FFF2-40B4-BE49-F238E27FC236}">
                        <a16:creationId xmlns:a16="http://schemas.microsoft.com/office/drawing/2014/main" id="{D655AAF5-7417-CA4C-949A-27D371015A2A}"/>
                      </a:ext>
                    </a:extLst>
                  </p:cNvPr>
                  <p:cNvSpPr>
                    <a:spLocks/>
                  </p:cNvSpPr>
                  <p:nvPr/>
                </p:nvSpPr>
                <p:spPr bwMode="auto">
                  <a:xfrm>
                    <a:off x="7833467" y="3421160"/>
                    <a:ext cx="417772" cy="468411"/>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 name="Freeform 808">
                    <a:extLst>
                      <a:ext uri="{FF2B5EF4-FFF2-40B4-BE49-F238E27FC236}">
                        <a16:creationId xmlns:a16="http://schemas.microsoft.com/office/drawing/2014/main" id="{ABF7E94B-FA1D-A945-94D7-1FE3B84F4322}"/>
                      </a:ext>
                    </a:extLst>
                  </p:cNvPr>
                  <p:cNvSpPr>
                    <a:spLocks/>
                  </p:cNvSpPr>
                  <p:nvPr/>
                </p:nvSpPr>
                <p:spPr bwMode="auto">
                  <a:xfrm>
                    <a:off x="9099443" y="4851713"/>
                    <a:ext cx="746926" cy="53171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 name="Freeform 821">
                    <a:extLst>
                      <a:ext uri="{FF2B5EF4-FFF2-40B4-BE49-F238E27FC236}">
                        <a16:creationId xmlns:a16="http://schemas.microsoft.com/office/drawing/2014/main" id="{6760D28F-7E45-F744-8C75-9FF1B2D22D40}"/>
                      </a:ext>
                    </a:extLst>
                  </p:cNvPr>
                  <p:cNvSpPr>
                    <a:spLocks/>
                  </p:cNvSpPr>
                  <p:nvPr/>
                </p:nvSpPr>
                <p:spPr bwMode="auto">
                  <a:xfrm>
                    <a:off x="7706869" y="4408621"/>
                    <a:ext cx="557030" cy="53171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 name="Freeform 823">
                    <a:extLst>
                      <a:ext uri="{FF2B5EF4-FFF2-40B4-BE49-F238E27FC236}">
                        <a16:creationId xmlns:a16="http://schemas.microsoft.com/office/drawing/2014/main" id="{56962A93-62FB-D444-B375-7D2E26487E4F}"/>
                      </a:ext>
                    </a:extLst>
                  </p:cNvPr>
                  <p:cNvSpPr>
                    <a:spLocks/>
                  </p:cNvSpPr>
                  <p:nvPr/>
                </p:nvSpPr>
                <p:spPr bwMode="auto">
                  <a:xfrm>
                    <a:off x="7542292" y="4826394"/>
                    <a:ext cx="632988" cy="632988"/>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 name="Freeform 838">
                    <a:extLst>
                      <a:ext uri="{FF2B5EF4-FFF2-40B4-BE49-F238E27FC236}">
                        <a16:creationId xmlns:a16="http://schemas.microsoft.com/office/drawing/2014/main" id="{0C39AB59-386A-DE45-A156-497BD63E1D3F}"/>
                      </a:ext>
                    </a:extLst>
                  </p:cNvPr>
                  <p:cNvSpPr>
                    <a:spLocks/>
                  </p:cNvSpPr>
                  <p:nvPr/>
                </p:nvSpPr>
                <p:spPr bwMode="auto">
                  <a:xfrm>
                    <a:off x="5200236" y="4674476"/>
                    <a:ext cx="645648" cy="493731"/>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 name="Freeform 841">
                    <a:extLst>
                      <a:ext uri="{FF2B5EF4-FFF2-40B4-BE49-F238E27FC236}">
                        <a16:creationId xmlns:a16="http://schemas.microsoft.com/office/drawing/2014/main" id="{3C8F12F4-CAF5-3F41-905D-8EC634B81569}"/>
                      </a:ext>
                    </a:extLst>
                  </p:cNvPr>
                  <p:cNvSpPr>
                    <a:spLocks/>
                  </p:cNvSpPr>
                  <p:nvPr/>
                </p:nvSpPr>
                <p:spPr bwMode="auto">
                  <a:xfrm>
                    <a:off x="5693967" y="5104908"/>
                    <a:ext cx="443092" cy="595009"/>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8" name="Freeform 768">
                    <a:extLst>
                      <a:ext uri="{FF2B5EF4-FFF2-40B4-BE49-F238E27FC236}">
                        <a16:creationId xmlns:a16="http://schemas.microsoft.com/office/drawing/2014/main" id="{8742D8D8-A9A5-3E48-91DB-D5BC36FC8441}"/>
                      </a:ext>
                    </a:extLst>
                  </p:cNvPr>
                  <p:cNvSpPr>
                    <a:spLocks/>
                  </p:cNvSpPr>
                  <p:nvPr/>
                </p:nvSpPr>
                <p:spPr bwMode="auto">
                  <a:xfrm>
                    <a:off x="8403156" y="3066687"/>
                    <a:ext cx="544370" cy="607669"/>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9" name="Freeform 811">
                    <a:extLst>
                      <a:ext uri="{FF2B5EF4-FFF2-40B4-BE49-F238E27FC236}">
                        <a16:creationId xmlns:a16="http://schemas.microsoft.com/office/drawing/2014/main" id="{8B7648A5-E971-4A42-8310-963EF867CFEE}"/>
                      </a:ext>
                    </a:extLst>
                  </p:cNvPr>
                  <p:cNvSpPr>
                    <a:spLocks/>
                  </p:cNvSpPr>
                  <p:nvPr/>
                </p:nvSpPr>
                <p:spPr bwMode="auto">
                  <a:xfrm>
                    <a:off x="6478872" y="4497240"/>
                    <a:ext cx="595009" cy="721606"/>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0" name="Freeform 814">
                    <a:extLst>
                      <a:ext uri="{FF2B5EF4-FFF2-40B4-BE49-F238E27FC236}">
                        <a16:creationId xmlns:a16="http://schemas.microsoft.com/office/drawing/2014/main" id="{82328ADA-5AC8-1440-83F6-D849847F08FD}"/>
                      </a:ext>
                    </a:extLst>
                  </p:cNvPr>
                  <p:cNvSpPr>
                    <a:spLocks/>
                  </p:cNvSpPr>
                  <p:nvPr/>
                </p:nvSpPr>
                <p:spPr bwMode="auto">
                  <a:xfrm>
                    <a:off x="8074002" y="5408743"/>
                    <a:ext cx="645648" cy="607669"/>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1" name="Freeform 820">
                    <a:extLst>
                      <a:ext uri="{FF2B5EF4-FFF2-40B4-BE49-F238E27FC236}">
                        <a16:creationId xmlns:a16="http://schemas.microsoft.com/office/drawing/2014/main" id="{1F67E9CD-B80A-9246-AA9C-D3D5296CBE10}"/>
                      </a:ext>
                    </a:extLst>
                  </p:cNvPr>
                  <p:cNvSpPr>
                    <a:spLocks/>
                  </p:cNvSpPr>
                  <p:nvPr/>
                </p:nvSpPr>
                <p:spPr bwMode="auto">
                  <a:xfrm>
                    <a:off x="6820686" y="4801074"/>
                    <a:ext cx="810225" cy="78490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2" name="Freeform 829">
                    <a:extLst>
                      <a:ext uri="{FF2B5EF4-FFF2-40B4-BE49-F238E27FC236}">
                        <a16:creationId xmlns:a16="http://schemas.microsoft.com/office/drawing/2014/main" id="{4CA92FC6-1319-8140-ADA3-1DED2D03B694}"/>
                      </a:ext>
                    </a:extLst>
                  </p:cNvPr>
                  <p:cNvSpPr>
                    <a:spLocks/>
                  </p:cNvSpPr>
                  <p:nvPr/>
                </p:nvSpPr>
                <p:spPr bwMode="auto">
                  <a:xfrm>
                    <a:off x="6326955" y="5573320"/>
                    <a:ext cx="417772" cy="430432"/>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3" name="Freeform 835">
                    <a:extLst>
                      <a:ext uri="{FF2B5EF4-FFF2-40B4-BE49-F238E27FC236}">
                        <a16:creationId xmlns:a16="http://schemas.microsoft.com/office/drawing/2014/main" id="{E85E52FC-E1E9-C94A-B286-3200F4F6AAA1}"/>
                      </a:ext>
                    </a:extLst>
                  </p:cNvPr>
                  <p:cNvSpPr>
                    <a:spLocks/>
                  </p:cNvSpPr>
                  <p:nvPr/>
                </p:nvSpPr>
                <p:spPr bwMode="auto">
                  <a:xfrm>
                    <a:off x="6023120" y="4889692"/>
                    <a:ext cx="620329" cy="62032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4" name="Freeform 770">
                    <a:extLst>
                      <a:ext uri="{FF2B5EF4-FFF2-40B4-BE49-F238E27FC236}">
                        <a16:creationId xmlns:a16="http://schemas.microsoft.com/office/drawing/2014/main" id="{7E6705D6-4E35-1D46-84BF-976C0D1FFFA5}"/>
                      </a:ext>
                    </a:extLst>
                  </p:cNvPr>
                  <p:cNvSpPr>
                    <a:spLocks/>
                  </p:cNvSpPr>
                  <p:nvPr/>
                </p:nvSpPr>
                <p:spPr bwMode="auto">
                  <a:xfrm>
                    <a:off x="7947405" y="2864130"/>
                    <a:ext cx="670968" cy="582349"/>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5" name="Freeform 775">
                    <a:extLst>
                      <a:ext uri="{FF2B5EF4-FFF2-40B4-BE49-F238E27FC236}">
                        <a16:creationId xmlns:a16="http://schemas.microsoft.com/office/drawing/2014/main" id="{23E1888F-AB63-5342-A3F2-688AFC0C826E}"/>
                      </a:ext>
                    </a:extLst>
                  </p:cNvPr>
                  <p:cNvSpPr>
                    <a:spLocks/>
                  </p:cNvSpPr>
                  <p:nvPr/>
                </p:nvSpPr>
                <p:spPr bwMode="auto">
                  <a:xfrm>
                    <a:off x="8972846" y="2459018"/>
                    <a:ext cx="645648" cy="607669"/>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6" name="Freeform 776">
                    <a:extLst>
                      <a:ext uri="{FF2B5EF4-FFF2-40B4-BE49-F238E27FC236}">
                        <a16:creationId xmlns:a16="http://schemas.microsoft.com/office/drawing/2014/main" id="{0C52BBD2-1A43-224B-80DE-2F8735793DBA}"/>
                      </a:ext>
                    </a:extLst>
                  </p:cNvPr>
                  <p:cNvSpPr>
                    <a:spLocks/>
                  </p:cNvSpPr>
                  <p:nvPr/>
                </p:nvSpPr>
                <p:spPr bwMode="auto">
                  <a:xfrm>
                    <a:off x="7960065" y="3231264"/>
                    <a:ext cx="670968" cy="493731"/>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7" name="Freeform 777">
                    <a:extLst>
                      <a:ext uri="{FF2B5EF4-FFF2-40B4-BE49-F238E27FC236}">
                        <a16:creationId xmlns:a16="http://schemas.microsoft.com/office/drawing/2014/main" id="{0F21D59D-5972-7E41-94E4-CA8D97DDA058}"/>
                      </a:ext>
                    </a:extLst>
                  </p:cNvPr>
                  <p:cNvSpPr>
                    <a:spLocks/>
                  </p:cNvSpPr>
                  <p:nvPr/>
                </p:nvSpPr>
                <p:spPr bwMode="auto">
                  <a:xfrm>
                    <a:off x="8593053" y="3509778"/>
                    <a:ext cx="683627" cy="65830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8" name="Freeform 780">
                    <a:extLst>
                      <a:ext uri="{FF2B5EF4-FFF2-40B4-BE49-F238E27FC236}">
                        <a16:creationId xmlns:a16="http://schemas.microsoft.com/office/drawing/2014/main" id="{09706A00-BD11-E647-A48A-FD40B6479FAA}"/>
                      </a:ext>
                    </a:extLst>
                  </p:cNvPr>
                  <p:cNvSpPr>
                    <a:spLocks/>
                  </p:cNvSpPr>
                  <p:nvPr/>
                </p:nvSpPr>
                <p:spPr bwMode="auto">
                  <a:xfrm>
                    <a:off x="8871568" y="3256583"/>
                    <a:ext cx="481071" cy="44309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9" name="Freeform 799">
                    <a:extLst>
                      <a:ext uri="{FF2B5EF4-FFF2-40B4-BE49-F238E27FC236}">
                        <a16:creationId xmlns:a16="http://schemas.microsoft.com/office/drawing/2014/main" id="{EDE1F876-AB93-9C44-9ADA-6FFBB1CC1C87}"/>
                      </a:ext>
                    </a:extLst>
                  </p:cNvPr>
                  <p:cNvSpPr>
                    <a:spLocks/>
                  </p:cNvSpPr>
                  <p:nvPr/>
                </p:nvSpPr>
                <p:spPr bwMode="auto">
                  <a:xfrm>
                    <a:off x="8238579" y="3623716"/>
                    <a:ext cx="430432" cy="379793"/>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0" name="Freeform 837">
                    <a:extLst>
                      <a:ext uri="{FF2B5EF4-FFF2-40B4-BE49-F238E27FC236}">
                        <a16:creationId xmlns:a16="http://schemas.microsoft.com/office/drawing/2014/main" id="{C39CFBCD-F7BE-1045-AD55-26B5E74C9027}"/>
                      </a:ext>
                    </a:extLst>
                  </p:cNvPr>
                  <p:cNvSpPr>
                    <a:spLocks/>
                  </p:cNvSpPr>
                  <p:nvPr/>
                </p:nvSpPr>
                <p:spPr bwMode="auto">
                  <a:xfrm>
                    <a:off x="5795245" y="4636497"/>
                    <a:ext cx="443092" cy="582349"/>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1" name="Freeform 842">
                    <a:extLst>
                      <a:ext uri="{FF2B5EF4-FFF2-40B4-BE49-F238E27FC236}">
                        <a16:creationId xmlns:a16="http://schemas.microsoft.com/office/drawing/2014/main" id="{035E8C60-D905-464E-946C-98AAB3DFE90D}"/>
                      </a:ext>
                    </a:extLst>
                  </p:cNvPr>
                  <p:cNvSpPr>
                    <a:spLocks/>
                  </p:cNvSpPr>
                  <p:nvPr/>
                </p:nvSpPr>
                <p:spPr bwMode="auto">
                  <a:xfrm>
                    <a:off x="5440771" y="5661938"/>
                    <a:ext cx="708947" cy="354473"/>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2" name="Freeform 843">
                    <a:extLst>
                      <a:ext uri="{FF2B5EF4-FFF2-40B4-BE49-F238E27FC236}">
                        <a16:creationId xmlns:a16="http://schemas.microsoft.com/office/drawing/2014/main" id="{6C52307C-2086-F145-BADE-12B063EB002D}"/>
                      </a:ext>
                    </a:extLst>
                  </p:cNvPr>
                  <p:cNvSpPr>
                    <a:spLocks/>
                  </p:cNvSpPr>
                  <p:nvPr/>
                </p:nvSpPr>
                <p:spPr bwMode="auto">
                  <a:xfrm>
                    <a:off x="5934502" y="5497361"/>
                    <a:ext cx="493731" cy="519050"/>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3" name="Freeform 782">
                    <a:extLst>
                      <a:ext uri="{FF2B5EF4-FFF2-40B4-BE49-F238E27FC236}">
                        <a16:creationId xmlns:a16="http://schemas.microsoft.com/office/drawing/2014/main" id="{3279F6B9-39A4-3243-A806-9573D42FB7DA}"/>
                      </a:ext>
                    </a:extLst>
                  </p:cNvPr>
                  <p:cNvSpPr>
                    <a:spLocks/>
                  </p:cNvSpPr>
                  <p:nvPr/>
                </p:nvSpPr>
                <p:spPr bwMode="auto">
                  <a:xfrm>
                    <a:off x="8896887" y="3864252"/>
                    <a:ext cx="506391" cy="645648"/>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4" name="Freeform 783">
                    <a:extLst>
                      <a:ext uri="{FF2B5EF4-FFF2-40B4-BE49-F238E27FC236}">
                        <a16:creationId xmlns:a16="http://schemas.microsoft.com/office/drawing/2014/main" id="{114DA931-DDFB-5047-9CB7-D26E1D278FFB}"/>
                      </a:ext>
                    </a:extLst>
                  </p:cNvPr>
                  <p:cNvSpPr>
                    <a:spLocks/>
                  </p:cNvSpPr>
                  <p:nvPr/>
                </p:nvSpPr>
                <p:spPr bwMode="auto">
                  <a:xfrm>
                    <a:off x="9226041" y="3687015"/>
                    <a:ext cx="506391" cy="468411"/>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5" name="Freeform 784">
                    <a:extLst>
                      <a:ext uri="{FF2B5EF4-FFF2-40B4-BE49-F238E27FC236}">
                        <a16:creationId xmlns:a16="http://schemas.microsoft.com/office/drawing/2014/main" id="{F0460797-4EA8-804F-96B3-AA0E551D5475}"/>
                      </a:ext>
                    </a:extLst>
                  </p:cNvPr>
                  <p:cNvSpPr>
                    <a:spLocks/>
                  </p:cNvSpPr>
                  <p:nvPr/>
                </p:nvSpPr>
                <p:spPr bwMode="auto">
                  <a:xfrm>
                    <a:off x="9618494" y="4066808"/>
                    <a:ext cx="962142" cy="89884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6" name="Freeform 785">
                    <a:extLst>
                      <a:ext uri="{FF2B5EF4-FFF2-40B4-BE49-F238E27FC236}">
                        <a16:creationId xmlns:a16="http://schemas.microsoft.com/office/drawing/2014/main" id="{D32F9EC1-60A2-5642-BF9D-201A33CDF84F}"/>
                      </a:ext>
                    </a:extLst>
                  </p:cNvPr>
                  <p:cNvSpPr>
                    <a:spLocks/>
                  </p:cNvSpPr>
                  <p:nvPr/>
                </p:nvSpPr>
                <p:spPr bwMode="auto">
                  <a:xfrm>
                    <a:off x="9656473" y="3724994"/>
                    <a:ext cx="468411" cy="468411"/>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7" name="Freeform 786">
                    <a:extLst>
                      <a:ext uri="{FF2B5EF4-FFF2-40B4-BE49-F238E27FC236}">
                        <a16:creationId xmlns:a16="http://schemas.microsoft.com/office/drawing/2014/main" id="{A975AED4-9F48-7C4C-A1AD-2CDD7520B80F}"/>
                      </a:ext>
                    </a:extLst>
                  </p:cNvPr>
                  <p:cNvSpPr>
                    <a:spLocks/>
                  </p:cNvSpPr>
                  <p:nvPr/>
                </p:nvSpPr>
                <p:spPr bwMode="auto">
                  <a:xfrm>
                    <a:off x="9314659" y="4066808"/>
                    <a:ext cx="481071" cy="759586"/>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8" name="Freeform 800">
                    <a:extLst>
                      <a:ext uri="{FF2B5EF4-FFF2-40B4-BE49-F238E27FC236}">
                        <a16:creationId xmlns:a16="http://schemas.microsoft.com/office/drawing/2014/main" id="{4AA43BE4-D881-4546-BEC2-C75EF7CAAD12}"/>
                      </a:ext>
                    </a:extLst>
                  </p:cNvPr>
                  <p:cNvSpPr>
                    <a:spLocks/>
                  </p:cNvSpPr>
                  <p:nvPr/>
                </p:nvSpPr>
                <p:spPr bwMode="auto">
                  <a:xfrm>
                    <a:off x="8643692" y="5282145"/>
                    <a:ext cx="835545" cy="595009"/>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9" name="Freeform 801">
                    <a:extLst>
                      <a:ext uri="{FF2B5EF4-FFF2-40B4-BE49-F238E27FC236}">
                        <a16:creationId xmlns:a16="http://schemas.microsoft.com/office/drawing/2014/main" id="{F3E71731-3F81-324A-8387-D54DB1ECC570}"/>
                      </a:ext>
                    </a:extLst>
                  </p:cNvPr>
                  <p:cNvSpPr>
                    <a:spLocks/>
                  </p:cNvSpPr>
                  <p:nvPr/>
                </p:nvSpPr>
                <p:spPr bwMode="auto">
                  <a:xfrm>
                    <a:off x="8517094" y="4193405"/>
                    <a:ext cx="810225" cy="595009"/>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0" name="Freeform 802">
                    <a:extLst>
                      <a:ext uri="{FF2B5EF4-FFF2-40B4-BE49-F238E27FC236}">
                        <a16:creationId xmlns:a16="http://schemas.microsoft.com/office/drawing/2014/main" id="{F3146A8F-E835-6642-9179-566963E91639}"/>
                      </a:ext>
                    </a:extLst>
                  </p:cNvPr>
                  <p:cNvSpPr>
                    <a:spLocks/>
                  </p:cNvSpPr>
                  <p:nvPr/>
                </p:nvSpPr>
                <p:spPr bwMode="auto">
                  <a:xfrm>
                    <a:off x="8567733" y="4813734"/>
                    <a:ext cx="506391" cy="708947"/>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1" name="Freeform 803">
                    <a:extLst>
                      <a:ext uri="{FF2B5EF4-FFF2-40B4-BE49-F238E27FC236}">
                        <a16:creationId xmlns:a16="http://schemas.microsoft.com/office/drawing/2014/main" id="{017AD079-8F4F-674D-8CD7-078FD36DE2C4}"/>
                      </a:ext>
                    </a:extLst>
                  </p:cNvPr>
                  <p:cNvSpPr>
                    <a:spLocks/>
                  </p:cNvSpPr>
                  <p:nvPr/>
                </p:nvSpPr>
                <p:spPr bwMode="auto">
                  <a:xfrm>
                    <a:off x="9086784" y="4459260"/>
                    <a:ext cx="557030" cy="55703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 name="Freeform 804">
                    <a:extLst>
                      <a:ext uri="{FF2B5EF4-FFF2-40B4-BE49-F238E27FC236}">
                        <a16:creationId xmlns:a16="http://schemas.microsoft.com/office/drawing/2014/main" id="{AD7736AA-49DE-9E41-848A-F6D921D906C0}"/>
                      </a:ext>
                    </a:extLst>
                  </p:cNvPr>
                  <p:cNvSpPr>
                    <a:spLocks/>
                  </p:cNvSpPr>
                  <p:nvPr/>
                </p:nvSpPr>
                <p:spPr bwMode="auto">
                  <a:xfrm>
                    <a:off x="8086662" y="4180746"/>
                    <a:ext cx="493731" cy="36713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 name="Freeform 806">
                    <a:extLst>
                      <a:ext uri="{FF2B5EF4-FFF2-40B4-BE49-F238E27FC236}">
                        <a16:creationId xmlns:a16="http://schemas.microsoft.com/office/drawing/2014/main" id="{C9C10E2F-48DE-7C45-9CEC-1AE8C99520F5}"/>
                      </a:ext>
                    </a:extLst>
                  </p:cNvPr>
                  <p:cNvSpPr>
                    <a:spLocks/>
                  </p:cNvSpPr>
                  <p:nvPr/>
                </p:nvSpPr>
                <p:spPr bwMode="auto">
                  <a:xfrm>
                    <a:off x="8339858" y="3940210"/>
                    <a:ext cx="595009" cy="392453"/>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 name="Freeform 809">
                    <a:extLst>
                      <a:ext uri="{FF2B5EF4-FFF2-40B4-BE49-F238E27FC236}">
                        <a16:creationId xmlns:a16="http://schemas.microsoft.com/office/drawing/2014/main" id="{846A2FCD-8479-5041-B6F6-0ACD6D328D27}"/>
                      </a:ext>
                    </a:extLst>
                  </p:cNvPr>
                  <p:cNvSpPr>
                    <a:spLocks/>
                  </p:cNvSpPr>
                  <p:nvPr/>
                </p:nvSpPr>
                <p:spPr bwMode="auto">
                  <a:xfrm>
                    <a:off x="8555074" y="4598518"/>
                    <a:ext cx="721607" cy="721606"/>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 name="Freeform 813">
                    <a:extLst>
                      <a:ext uri="{FF2B5EF4-FFF2-40B4-BE49-F238E27FC236}">
                        <a16:creationId xmlns:a16="http://schemas.microsoft.com/office/drawing/2014/main" id="{A05AC9A6-CC54-6F4F-81E4-AA8FA5B4F5A5}"/>
                      </a:ext>
                    </a:extLst>
                  </p:cNvPr>
                  <p:cNvSpPr>
                    <a:spLocks/>
                  </p:cNvSpPr>
                  <p:nvPr/>
                </p:nvSpPr>
                <p:spPr bwMode="auto">
                  <a:xfrm>
                    <a:off x="7010582" y="5434062"/>
                    <a:ext cx="708947" cy="595009"/>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 name="Freeform 815">
                    <a:extLst>
                      <a:ext uri="{FF2B5EF4-FFF2-40B4-BE49-F238E27FC236}">
                        <a16:creationId xmlns:a16="http://schemas.microsoft.com/office/drawing/2014/main" id="{97BB465D-A614-CC4B-88FD-266266CE5FB4}"/>
                      </a:ext>
                    </a:extLst>
                  </p:cNvPr>
                  <p:cNvSpPr>
                    <a:spLocks/>
                  </p:cNvSpPr>
                  <p:nvPr/>
                </p:nvSpPr>
                <p:spPr bwMode="auto">
                  <a:xfrm>
                    <a:off x="7884106" y="5256825"/>
                    <a:ext cx="683627" cy="595009"/>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 name="Freeform 816">
                    <a:extLst>
                      <a:ext uri="{FF2B5EF4-FFF2-40B4-BE49-F238E27FC236}">
                        <a16:creationId xmlns:a16="http://schemas.microsoft.com/office/drawing/2014/main" id="{CA73957D-44B3-5C47-A6F8-83396B4AA43C}"/>
                      </a:ext>
                    </a:extLst>
                  </p:cNvPr>
                  <p:cNvSpPr>
                    <a:spLocks/>
                  </p:cNvSpPr>
                  <p:nvPr/>
                </p:nvSpPr>
                <p:spPr bwMode="auto">
                  <a:xfrm>
                    <a:off x="7542292" y="5408743"/>
                    <a:ext cx="632988" cy="62032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 name="Freeform 817">
                    <a:extLst>
                      <a:ext uri="{FF2B5EF4-FFF2-40B4-BE49-F238E27FC236}">
                        <a16:creationId xmlns:a16="http://schemas.microsoft.com/office/drawing/2014/main" id="{BB3F0423-FBD6-264A-801F-9CC729618554}"/>
                      </a:ext>
                    </a:extLst>
                  </p:cNvPr>
                  <p:cNvSpPr>
                    <a:spLocks/>
                  </p:cNvSpPr>
                  <p:nvPr/>
                </p:nvSpPr>
                <p:spPr bwMode="auto">
                  <a:xfrm>
                    <a:off x="8023363" y="4763095"/>
                    <a:ext cx="607669" cy="67096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 name="Freeform 818">
                    <a:extLst>
                      <a:ext uri="{FF2B5EF4-FFF2-40B4-BE49-F238E27FC236}">
                        <a16:creationId xmlns:a16="http://schemas.microsoft.com/office/drawing/2014/main" id="{2B275C8A-C95C-794C-A502-C5AAE16248EF}"/>
                      </a:ext>
                    </a:extLst>
                  </p:cNvPr>
                  <p:cNvSpPr>
                    <a:spLocks/>
                  </p:cNvSpPr>
                  <p:nvPr/>
                </p:nvSpPr>
                <p:spPr bwMode="auto">
                  <a:xfrm>
                    <a:off x="7339736" y="4497240"/>
                    <a:ext cx="468411" cy="595009"/>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 name="Freeform 819">
                    <a:extLst>
                      <a:ext uri="{FF2B5EF4-FFF2-40B4-BE49-F238E27FC236}">
                        <a16:creationId xmlns:a16="http://schemas.microsoft.com/office/drawing/2014/main" id="{3BDA3694-D0F8-8A45-B61C-30E8B301B8B0}"/>
                      </a:ext>
                    </a:extLst>
                  </p:cNvPr>
                  <p:cNvSpPr>
                    <a:spLocks/>
                  </p:cNvSpPr>
                  <p:nvPr/>
                </p:nvSpPr>
                <p:spPr bwMode="auto">
                  <a:xfrm>
                    <a:off x="6630789" y="5383423"/>
                    <a:ext cx="620329" cy="645648"/>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 name="Freeform 830">
                    <a:extLst>
                      <a:ext uri="{FF2B5EF4-FFF2-40B4-BE49-F238E27FC236}">
                        <a16:creationId xmlns:a16="http://schemas.microsoft.com/office/drawing/2014/main" id="{5323B5F6-2B22-794A-AE09-1D8AD59E70F3}"/>
                      </a:ext>
                    </a:extLst>
                  </p:cNvPr>
                  <p:cNvSpPr>
                    <a:spLocks/>
                  </p:cNvSpPr>
                  <p:nvPr/>
                </p:nvSpPr>
                <p:spPr bwMode="auto">
                  <a:xfrm>
                    <a:off x="6352274" y="5092249"/>
                    <a:ext cx="569689" cy="582349"/>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 name="Freeform 853">
                    <a:extLst>
                      <a:ext uri="{FF2B5EF4-FFF2-40B4-BE49-F238E27FC236}">
                        <a16:creationId xmlns:a16="http://schemas.microsoft.com/office/drawing/2014/main" id="{0EFA1C75-AF74-1041-806F-990501A53D30}"/>
                      </a:ext>
                    </a:extLst>
                  </p:cNvPr>
                  <p:cNvSpPr>
                    <a:spLocks/>
                  </p:cNvSpPr>
                  <p:nvPr/>
                </p:nvSpPr>
                <p:spPr bwMode="auto">
                  <a:xfrm>
                    <a:off x="4807783" y="4864373"/>
                    <a:ext cx="531710" cy="455751"/>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 name="Freeform 764">
                    <a:extLst>
                      <a:ext uri="{FF2B5EF4-FFF2-40B4-BE49-F238E27FC236}">
                        <a16:creationId xmlns:a16="http://schemas.microsoft.com/office/drawing/2014/main" id="{FF112389-26CD-7341-B85C-5B9B378C6DFA}"/>
                      </a:ext>
                    </a:extLst>
                  </p:cNvPr>
                  <p:cNvSpPr>
                    <a:spLocks/>
                  </p:cNvSpPr>
                  <p:nvPr/>
                </p:nvSpPr>
                <p:spPr bwMode="auto">
                  <a:xfrm>
                    <a:off x="7706869" y="2762852"/>
                    <a:ext cx="303834" cy="27851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 name="Freeform 810">
                    <a:extLst>
                      <a:ext uri="{FF2B5EF4-FFF2-40B4-BE49-F238E27FC236}">
                        <a16:creationId xmlns:a16="http://schemas.microsoft.com/office/drawing/2014/main" id="{A486F9D9-2008-C042-BA6D-F11E0ED0CBB5}"/>
                      </a:ext>
                    </a:extLst>
                  </p:cNvPr>
                  <p:cNvSpPr>
                    <a:spLocks/>
                  </p:cNvSpPr>
                  <p:nvPr/>
                </p:nvSpPr>
                <p:spPr bwMode="auto">
                  <a:xfrm>
                    <a:off x="8124642" y="4459260"/>
                    <a:ext cx="468411" cy="455751"/>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sp>
            <p:nvSpPr>
              <p:cNvPr id="12" name="TextBox 11">
                <a:extLst>
                  <a:ext uri="{FF2B5EF4-FFF2-40B4-BE49-F238E27FC236}">
                    <a16:creationId xmlns:a16="http://schemas.microsoft.com/office/drawing/2014/main" id="{F0EC491A-A120-7143-B04F-F86BE85A1729}"/>
                  </a:ext>
                </a:extLst>
              </p:cNvPr>
              <p:cNvSpPr txBox="1"/>
              <p:nvPr/>
            </p:nvSpPr>
            <p:spPr>
              <a:xfrm>
                <a:off x="7650839" y="1218573"/>
                <a:ext cx="1890261"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CANCER CARE</a:t>
                </a:r>
              </a:p>
            </p:txBody>
          </p:sp>
          <p:sp>
            <p:nvSpPr>
              <p:cNvPr id="13" name="TextBox 12">
                <a:extLst>
                  <a:ext uri="{FF2B5EF4-FFF2-40B4-BE49-F238E27FC236}">
                    <a16:creationId xmlns:a16="http://schemas.microsoft.com/office/drawing/2014/main" id="{C99D24E5-D245-274A-8573-F138782A577C}"/>
                  </a:ext>
                </a:extLst>
              </p:cNvPr>
              <p:cNvSpPr txBox="1"/>
              <p:nvPr/>
            </p:nvSpPr>
            <p:spPr>
              <a:xfrm>
                <a:off x="5718870" y="1575448"/>
                <a:ext cx="2473390" cy="138499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Patients from </a:t>
                </a:r>
                <a:r>
                  <a:rPr lang="en-US" sz="3600" b="1" dirty="0">
                    <a:latin typeface="Arial" panose="020B0604020202020204" pitchFamily="34" charset="0"/>
                    <a:cs typeface="Arial" panose="020B0604020202020204" pitchFamily="34" charset="0"/>
                  </a:rPr>
                  <a:t>120/120</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Kentucky counties</a:t>
                </a:r>
              </a:p>
              <a:p>
                <a:pPr algn="ctr"/>
                <a:r>
                  <a:rPr lang="en-US" sz="1600" b="1" dirty="0">
                    <a:latin typeface="Arial" panose="020B0604020202020204" pitchFamily="34" charset="0"/>
                    <a:cs typeface="Arial" panose="020B0604020202020204" pitchFamily="34" charset="0"/>
                  </a:rPr>
                  <a:t>in 2020</a:t>
                </a:r>
              </a:p>
            </p:txBody>
          </p:sp>
        </p:grpSp>
      </p:grpSp>
      <p:grpSp>
        <p:nvGrpSpPr>
          <p:cNvPr id="137" name="Group 136">
            <a:extLst>
              <a:ext uri="{FF2B5EF4-FFF2-40B4-BE49-F238E27FC236}">
                <a16:creationId xmlns:a16="http://schemas.microsoft.com/office/drawing/2014/main" id="{A770642C-04B3-4945-84E2-9E17E5132154}"/>
              </a:ext>
            </a:extLst>
          </p:cNvPr>
          <p:cNvGrpSpPr/>
          <p:nvPr userDrawn="1"/>
        </p:nvGrpSpPr>
        <p:grpSpPr>
          <a:xfrm>
            <a:off x="6096000" y="3958919"/>
            <a:ext cx="5295900" cy="2688617"/>
            <a:chOff x="6096000" y="4048659"/>
            <a:chExt cx="5295900" cy="2688617"/>
          </a:xfrm>
        </p:grpSpPr>
        <p:sp>
          <p:nvSpPr>
            <p:cNvPr id="138" name="Rectangle 137">
              <a:extLst>
                <a:ext uri="{FF2B5EF4-FFF2-40B4-BE49-F238E27FC236}">
                  <a16:creationId xmlns:a16="http://schemas.microsoft.com/office/drawing/2014/main" id="{E6B62B3E-9172-094E-948A-F6B32F9D9E7B}"/>
                </a:ext>
              </a:extLst>
            </p:cNvPr>
            <p:cNvSpPr/>
            <p:nvPr/>
          </p:nvSpPr>
          <p:spPr>
            <a:xfrm>
              <a:off x="6096000" y="40486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1B796F4E-BA89-B946-AD3C-AA0CEB052E3E}"/>
                </a:ext>
              </a:extLst>
            </p:cNvPr>
            <p:cNvGrpSpPr/>
            <p:nvPr/>
          </p:nvGrpSpPr>
          <p:grpSpPr>
            <a:xfrm>
              <a:off x="6096000" y="4095648"/>
              <a:ext cx="5184907" cy="2570581"/>
              <a:chOff x="5807771" y="4095648"/>
              <a:chExt cx="5184907" cy="2570581"/>
            </a:xfrm>
          </p:grpSpPr>
          <p:sp>
            <p:nvSpPr>
              <p:cNvPr id="140" name="TextBox 139">
                <a:extLst>
                  <a:ext uri="{FF2B5EF4-FFF2-40B4-BE49-F238E27FC236}">
                    <a16:creationId xmlns:a16="http://schemas.microsoft.com/office/drawing/2014/main" id="{6EE6F05D-2B4C-0B47-9030-54F244BD38D7}"/>
                  </a:ext>
                </a:extLst>
              </p:cNvPr>
              <p:cNvSpPr txBox="1"/>
              <p:nvPr/>
            </p:nvSpPr>
            <p:spPr>
              <a:xfrm>
                <a:off x="6921922" y="4095648"/>
                <a:ext cx="3348096"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CLINICAL TRIAL ACCRUALS</a:t>
                </a:r>
              </a:p>
            </p:txBody>
          </p:sp>
          <p:sp>
            <p:nvSpPr>
              <p:cNvPr id="141" name="Freeform 759">
                <a:extLst>
                  <a:ext uri="{FF2B5EF4-FFF2-40B4-BE49-F238E27FC236}">
                    <a16:creationId xmlns:a16="http://schemas.microsoft.com/office/drawing/2014/main" id="{616097A9-1956-864F-BF6A-F649382B7D14}"/>
                  </a:ext>
                </a:extLst>
              </p:cNvPr>
              <p:cNvSpPr>
                <a:spLocks/>
              </p:cNvSpPr>
              <p:nvPr/>
            </p:nvSpPr>
            <p:spPr bwMode="auto">
              <a:xfrm>
                <a:off x="9433039" y="5063417"/>
                <a:ext cx="167297" cy="22666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2" name="Freeform 762">
                <a:extLst>
                  <a:ext uri="{FF2B5EF4-FFF2-40B4-BE49-F238E27FC236}">
                    <a16:creationId xmlns:a16="http://schemas.microsoft.com/office/drawing/2014/main" id="{3B96DE4A-9518-4643-A928-71EC4AD7A152}"/>
                  </a:ext>
                </a:extLst>
              </p:cNvPr>
              <p:cNvSpPr>
                <a:spLocks/>
              </p:cNvSpPr>
              <p:nvPr/>
            </p:nvSpPr>
            <p:spPr bwMode="auto">
              <a:xfrm>
                <a:off x="9573352" y="4842153"/>
                <a:ext cx="151107" cy="215867"/>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3" name="Freeform 763">
                <a:extLst>
                  <a:ext uri="{FF2B5EF4-FFF2-40B4-BE49-F238E27FC236}">
                    <a16:creationId xmlns:a16="http://schemas.microsoft.com/office/drawing/2014/main" id="{8F14D1E8-8462-6343-B681-DA28F73CCF45}"/>
                  </a:ext>
                </a:extLst>
              </p:cNvPr>
              <p:cNvSpPr>
                <a:spLocks/>
              </p:cNvSpPr>
              <p:nvPr/>
            </p:nvSpPr>
            <p:spPr bwMode="auto">
              <a:xfrm>
                <a:off x="9513989" y="4858343"/>
                <a:ext cx="113330" cy="210470"/>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4" name="Freeform 765">
                <a:extLst>
                  <a:ext uri="{FF2B5EF4-FFF2-40B4-BE49-F238E27FC236}">
                    <a16:creationId xmlns:a16="http://schemas.microsoft.com/office/drawing/2014/main" id="{CE6E5EEC-B48D-CB48-95E5-2111D71D6F9A}"/>
                  </a:ext>
                </a:extLst>
              </p:cNvPr>
              <p:cNvSpPr>
                <a:spLocks/>
              </p:cNvSpPr>
              <p:nvPr/>
            </p:nvSpPr>
            <p:spPr bwMode="auto">
              <a:xfrm>
                <a:off x="9729856" y="5041830"/>
                <a:ext cx="172694" cy="188884"/>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5" name="Freeform 766">
                <a:extLst>
                  <a:ext uri="{FF2B5EF4-FFF2-40B4-BE49-F238E27FC236}">
                    <a16:creationId xmlns:a16="http://schemas.microsoft.com/office/drawing/2014/main" id="{2A39A1D7-B7BC-5F44-96E1-6B5D717D0E07}"/>
                  </a:ext>
                </a:extLst>
              </p:cNvPr>
              <p:cNvSpPr>
                <a:spLocks/>
              </p:cNvSpPr>
              <p:nvPr/>
            </p:nvSpPr>
            <p:spPr bwMode="auto">
              <a:xfrm>
                <a:off x="9567956" y="5009450"/>
                <a:ext cx="183487" cy="237454"/>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6" name="Freeform 791">
                <a:extLst>
                  <a:ext uri="{FF2B5EF4-FFF2-40B4-BE49-F238E27FC236}">
                    <a16:creationId xmlns:a16="http://schemas.microsoft.com/office/drawing/2014/main" id="{7C76C015-8F85-A048-A905-59B628DE7BFF}"/>
                  </a:ext>
                </a:extLst>
              </p:cNvPr>
              <p:cNvSpPr>
                <a:spLocks/>
              </p:cNvSpPr>
              <p:nvPr/>
            </p:nvSpPr>
            <p:spPr bwMode="auto">
              <a:xfrm>
                <a:off x="8974322" y="5263094"/>
                <a:ext cx="194280" cy="16729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7" name="Freeform 797">
                <a:extLst>
                  <a:ext uri="{FF2B5EF4-FFF2-40B4-BE49-F238E27FC236}">
                    <a16:creationId xmlns:a16="http://schemas.microsoft.com/office/drawing/2014/main" id="{3BE3E926-FEF5-404B-8801-8B297FC586DC}"/>
                  </a:ext>
                </a:extLst>
              </p:cNvPr>
              <p:cNvSpPr>
                <a:spLocks/>
              </p:cNvSpPr>
              <p:nvPr/>
            </p:nvSpPr>
            <p:spPr bwMode="auto">
              <a:xfrm>
                <a:off x="9130825" y="5209127"/>
                <a:ext cx="259040" cy="178090"/>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8" name="Freeform 824">
                <a:extLst>
                  <a:ext uri="{FF2B5EF4-FFF2-40B4-BE49-F238E27FC236}">
                    <a16:creationId xmlns:a16="http://schemas.microsoft.com/office/drawing/2014/main" id="{FFC4E9D9-5F82-BC45-B0A6-801003F2F464}"/>
                  </a:ext>
                </a:extLst>
              </p:cNvPr>
              <p:cNvSpPr>
                <a:spLocks/>
              </p:cNvSpPr>
              <p:nvPr/>
            </p:nvSpPr>
            <p:spPr bwMode="auto">
              <a:xfrm>
                <a:off x="9012098" y="5980851"/>
                <a:ext cx="280627" cy="199677"/>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9" name="Freeform 836">
                <a:extLst>
                  <a:ext uri="{FF2B5EF4-FFF2-40B4-BE49-F238E27FC236}">
                    <a16:creationId xmlns:a16="http://schemas.microsoft.com/office/drawing/2014/main" id="{B37060A5-2CF2-DA4E-B5E2-30668940AFB7}"/>
                  </a:ext>
                </a:extLst>
              </p:cNvPr>
              <p:cNvSpPr>
                <a:spLocks/>
              </p:cNvSpPr>
              <p:nvPr/>
            </p:nvSpPr>
            <p:spPr bwMode="auto">
              <a:xfrm>
                <a:off x="8634331" y="5624671"/>
                <a:ext cx="323800" cy="393957"/>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0" name="Freeform 840">
                <a:extLst>
                  <a:ext uri="{FF2B5EF4-FFF2-40B4-BE49-F238E27FC236}">
                    <a16:creationId xmlns:a16="http://schemas.microsoft.com/office/drawing/2014/main" id="{4EF437D9-F7F4-204F-8B0D-C94AD9BB9AD0}"/>
                  </a:ext>
                </a:extLst>
              </p:cNvPr>
              <p:cNvSpPr>
                <a:spLocks/>
              </p:cNvSpPr>
              <p:nvPr/>
            </p:nvSpPr>
            <p:spPr bwMode="auto">
              <a:xfrm>
                <a:off x="8515605" y="5495151"/>
                <a:ext cx="280627" cy="2752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1" name="Freeform 847">
                <a:extLst>
                  <a:ext uri="{FF2B5EF4-FFF2-40B4-BE49-F238E27FC236}">
                    <a16:creationId xmlns:a16="http://schemas.microsoft.com/office/drawing/2014/main" id="{2D43D9F1-213F-7748-9004-69E9B4027D86}"/>
                  </a:ext>
                </a:extLst>
              </p:cNvPr>
              <p:cNvSpPr>
                <a:spLocks/>
              </p:cNvSpPr>
              <p:nvPr/>
            </p:nvSpPr>
            <p:spPr bwMode="auto">
              <a:xfrm>
                <a:off x="7770863" y="5926884"/>
                <a:ext cx="302214" cy="3238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2" name="Freeform 860">
                <a:extLst>
                  <a:ext uri="{FF2B5EF4-FFF2-40B4-BE49-F238E27FC236}">
                    <a16:creationId xmlns:a16="http://schemas.microsoft.com/office/drawing/2014/main" id="{78672190-D8D8-004D-8348-A8095E563472}"/>
                  </a:ext>
                </a:extLst>
              </p:cNvPr>
              <p:cNvSpPr>
                <a:spLocks/>
              </p:cNvSpPr>
              <p:nvPr/>
            </p:nvSpPr>
            <p:spPr bwMode="auto">
              <a:xfrm>
                <a:off x="8159423" y="5813554"/>
                <a:ext cx="307611" cy="361577"/>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3" name="Freeform 863">
                <a:extLst>
                  <a:ext uri="{FF2B5EF4-FFF2-40B4-BE49-F238E27FC236}">
                    <a16:creationId xmlns:a16="http://schemas.microsoft.com/office/drawing/2014/main" id="{6753218D-0C99-314D-B902-9C91A8F4A171}"/>
                  </a:ext>
                </a:extLst>
              </p:cNvPr>
              <p:cNvSpPr>
                <a:spLocks/>
              </p:cNvSpPr>
              <p:nvPr/>
            </p:nvSpPr>
            <p:spPr bwMode="auto">
              <a:xfrm>
                <a:off x="7171832" y="6158941"/>
                <a:ext cx="248247" cy="199677"/>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4" name="Freeform 866">
                <a:extLst>
                  <a:ext uri="{FF2B5EF4-FFF2-40B4-BE49-F238E27FC236}">
                    <a16:creationId xmlns:a16="http://schemas.microsoft.com/office/drawing/2014/main" id="{3BEEE053-4551-AE45-82B3-7F86C18C0D1D}"/>
                  </a:ext>
                </a:extLst>
              </p:cNvPr>
              <p:cNvSpPr>
                <a:spLocks/>
              </p:cNvSpPr>
              <p:nvPr/>
            </p:nvSpPr>
            <p:spPr bwMode="auto">
              <a:xfrm>
                <a:off x="8024507" y="6034818"/>
                <a:ext cx="275230" cy="25904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5" name="Freeform 871">
                <a:extLst>
                  <a:ext uri="{FF2B5EF4-FFF2-40B4-BE49-F238E27FC236}">
                    <a16:creationId xmlns:a16="http://schemas.microsoft.com/office/drawing/2014/main" id="{DEDB7173-B23C-1241-85FF-25D22CCDEBD8}"/>
                  </a:ext>
                </a:extLst>
              </p:cNvPr>
              <p:cNvSpPr>
                <a:spLocks/>
              </p:cNvSpPr>
              <p:nvPr/>
            </p:nvSpPr>
            <p:spPr bwMode="auto">
              <a:xfrm>
                <a:off x="7598170" y="6320841"/>
                <a:ext cx="275230" cy="253644"/>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6" name="Freeform 874">
                <a:extLst>
                  <a:ext uri="{FF2B5EF4-FFF2-40B4-BE49-F238E27FC236}">
                    <a16:creationId xmlns:a16="http://schemas.microsoft.com/office/drawing/2014/main" id="{66B26A59-C4D1-9A4D-9FD0-2E5BBB9668A2}"/>
                  </a:ext>
                </a:extLst>
              </p:cNvPr>
              <p:cNvSpPr>
                <a:spLocks/>
              </p:cNvSpPr>
              <p:nvPr/>
            </p:nvSpPr>
            <p:spPr bwMode="auto">
              <a:xfrm>
                <a:off x="7031519" y="6342428"/>
                <a:ext cx="205074" cy="12952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7" name="Freeform 757">
                <a:extLst>
                  <a:ext uri="{FF2B5EF4-FFF2-40B4-BE49-F238E27FC236}">
                    <a16:creationId xmlns:a16="http://schemas.microsoft.com/office/drawing/2014/main" id="{71779E21-E261-9C4B-89CA-E72A85D1E6B9}"/>
                  </a:ext>
                </a:extLst>
              </p:cNvPr>
              <p:cNvSpPr>
                <a:spLocks/>
              </p:cNvSpPr>
              <p:nvPr/>
            </p:nvSpPr>
            <p:spPr bwMode="auto">
              <a:xfrm>
                <a:off x="9276535" y="5117383"/>
                <a:ext cx="269834" cy="269834"/>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8" name="Freeform 790">
                <a:extLst>
                  <a:ext uri="{FF2B5EF4-FFF2-40B4-BE49-F238E27FC236}">
                    <a16:creationId xmlns:a16="http://schemas.microsoft.com/office/drawing/2014/main" id="{00E5E12C-6A0B-7447-93C7-ECCCBBDA54A9}"/>
                  </a:ext>
                </a:extLst>
              </p:cNvPr>
              <p:cNvSpPr>
                <a:spLocks/>
              </p:cNvSpPr>
              <p:nvPr/>
            </p:nvSpPr>
            <p:spPr bwMode="auto">
              <a:xfrm>
                <a:off x="9071461" y="5117383"/>
                <a:ext cx="156503" cy="16729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9" name="Freeform 798">
                <a:extLst>
                  <a:ext uri="{FF2B5EF4-FFF2-40B4-BE49-F238E27FC236}">
                    <a16:creationId xmlns:a16="http://schemas.microsoft.com/office/drawing/2014/main" id="{92E1FC29-68E8-1B4E-BFA4-151939C60423}"/>
                  </a:ext>
                </a:extLst>
              </p:cNvPr>
              <p:cNvSpPr>
                <a:spLocks/>
              </p:cNvSpPr>
              <p:nvPr/>
            </p:nvSpPr>
            <p:spPr bwMode="auto">
              <a:xfrm>
                <a:off x="9066065" y="5376424"/>
                <a:ext cx="280627" cy="22126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0" name="Freeform 828">
                <a:extLst>
                  <a:ext uri="{FF2B5EF4-FFF2-40B4-BE49-F238E27FC236}">
                    <a16:creationId xmlns:a16="http://schemas.microsoft.com/office/drawing/2014/main" id="{48D0E88D-FC74-8549-A7A7-11B08AB7262A}"/>
                  </a:ext>
                </a:extLst>
              </p:cNvPr>
              <p:cNvSpPr>
                <a:spLocks/>
              </p:cNvSpPr>
              <p:nvPr/>
            </p:nvSpPr>
            <p:spPr bwMode="auto">
              <a:xfrm>
                <a:off x="8812421" y="5365630"/>
                <a:ext cx="291420" cy="264437"/>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161" name="Freeform 831">
                <a:extLst>
                  <a:ext uri="{FF2B5EF4-FFF2-40B4-BE49-F238E27FC236}">
                    <a16:creationId xmlns:a16="http://schemas.microsoft.com/office/drawing/2014/main" id="{FB3F2351-8A6A-8849-93A1-1A0671F62753}"/>
                  </a:ext>
                </a:extLst>
              </p:cNvPr>
              <p:cNvSpPr>
                <a:spLocks/>
              </p:cNvSpPr>
              <p:nvPr/>
            </p:nvSpPr>
            <p:spPr bwMode="auto">
              <a:xfrm>
                <a:off x="8812421" y="5543721"/>
                <a:ext cx="280627" cy="215867"/>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2" name="Freeform 844">
                <a:extLst>
                  <a:ext uri="{FF2B5EF4-FFF2-40B4-BE49-F238E27FC236}">
                    <a16:creationId xmlns:a16="http://schemas.microsoft.com/office/drawing/2014/main" id="{D5F9CE9E-340F-C641-94A6-8112756EF97C}"/>
                  </a:ext>
                </a:extLst>
              </p:cNvPr>
              <p:cNvSpPr>
                <a:spLocks/>
              </p:cNvSpPr>
              <p:nvPr/>
            </p:nvSpPr>
            <p:spPr bwMode="auto">
              <a:xfrm>
                <a:off x="8699091" y="6202115"/>
                <a:ext cx="237454" cy="307611"/>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3" name="Freeform 848">
                <a:extLst>
                  <a:ext uri="{FF2B5EF4-FFF2-40B4-BE49-F238E27FC236}">
                    <a16:creationId xmlns:a16="http://schemas.microsoft.com/office/drawing/2014/main" id="{7A05A93B-356A-C643-9EC2-8681B295DDD0}"/>
                  </a:ext>
                </a:extLst>
              </p:cNvPr>
              <p:cNvSpPr>
                <a:spLocks/>
              </p:cNvSpPr>
              <p:nvPr/>
            </p:nvSpPr>
            <p:spPr bwMode="auto">
              <a:xfrm>
                <a:off x="7722293" y="5878314"/>
                <a:ext cx="307611" cy="210470"/>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4" name="Freeform 851">
                <a:extLst>
                  <a:ext uri="{FF2B5EF4-FFF2-40B4-BE49-F238E27FC236}">
                    <a16:creationId xmlns:a16="http://schemas.microsoft.com/office/drawing/2014/main" id="{B85111A0-8582-5F48-9ACD-0D026385EF1F}"/>
                  </a:ext>
                </a:extLst>
              </p:cNvPr>
              <p:cNvSpPr>
                <a:spLocks/>
              </p:cNvSpPr>
              <p:nvPr/>
            </p:nvSpPr>
            <p:spPr bwMode="auto">
              <a:xfrm>
                <a:off x="8051490" y="6272271"/>
                <a:ext cx="156503" cy="29681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5" name="Freeform 854">
                <a:extLst>
                  <a:ext uri="{FF2B5EF4-FFF2-40B4-BE49-F238E27FC236}">
                    <a16:creationId xmlns:a16="http://schemas.microsoft.com/office/drawing/2014/main" id="{E63B9CAD-817C-3E41-B296-94AA8A2DFA85}"/>
                  </a:ext>
                </a:extLst>
              </p:cNvPr>
              <p:cNvSpPr>
                <a:spLocks/>
              </p:cNvSpPr>
              <p:nvPr/>
            </p:nvSpPr>
            <p:spPr bwMode="auto">
              <a:xfrm>
                <a:off x="8369894" y="6401791"/>
                <a:ext cx="199677" cy="172693"/>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6" name="Freeform 857">
                <a:extLst>
                  <a:ext uri="{FF2B5EF4-FFF2-40B4-BE49-F238E27FC236}">
                    <a16:creationId xmlns:a16="http://schemas.microsoft.com/office/drawing/2014/main" id="{08CD4041-C000-AC44-96E0-41C8A4AD71FA}"/>
                  </a:ext>
                </a:extLst>
              </p:cNvPr>
              <p:cNvSpPr>
                <a:spLocks/>
              </p:cNvSpPr>
              <p:nvPr/>
            </p:nvSpPr>
            <p:spPr bwMode="auto">
              <a:xfrm>
                <a:off x="8418464" y="5894504"/>
                <a:ext cx="361577" cy="205074"/>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7" name="Freeform 858">
                <a:extLst>
                  <a:ext uri="{FF2B5EF4-FFF2-40B4-BE49-F238E27FC236}">
                    <a16:creationId xmlns:a16="http://schemas.microsoft.com/office/drawing/2014/main" id="{E5B2076C-E208-7143-8FA3-53B275AE690A}"/>
                  </a:ext>
                </a:extLst>
              </p:cNvPr>
              <p:cNvSpPr>
                <a:spLocks/>
              </p:cNvSpPr>
              <p:nvPr/>
            </p:nvSpPr>
            <p:spPr bwMode="auto">
              <a:xfrm>
                <a:off x="8564174" y="6364015"/>
                <a:ext cx="253644" cy="210470"/>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8" name="Freeform 861">
                <a:extLst>
                  <a:ext uri="{FF2B5EF4-FFF2-40B4-BE49-F238E27FC236}">
                    <a16:creationId xmlns:a16="http://schemas.microsoft.com/office/drawing/2014/main" id="{04A6B3E5-34EC-EE4D-8B3E-BD13634AFDD8}"/>
                  </a:ext>
                </a:extLst>
              </p:cNvPr>
              <p:cNvSpPr>
                <a:spLocks/>
              </p:cNvSpPr>
              <p:nvPr/>
            </p:nvSpPr>
            <p:spPr bwMode="auto">
              <a:xfrm>
                <a:off x="7490236" y="5943074"/>
                <a:ext cx="307611" cy="280627"/>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9" name="Freeform 862">
                <a:extLst>
                  <a:ext uri="{FF2B5EF4-FFF2-40B4-BE49-F238E27FC236}">
                    <a16:creationId xmlns:a16="http://schemas.microsoft.com/office/drawing/2014/main" id="{9FF51D0D-7C0B-1A46-8B38-0C78305AA1B3}"/>
                  </a:ext>
                </a:extLst>
              </p:cNvPr>
              <p:cNvSpPr>
                <a:spLocks/>
              </p:cNvSpPr>
              <p:nvPr/>
            </p:nvSpPr>
            <p:spPr bwMode="auto">
              <a:xfrm>
                <a:off x="7225799" y="6347825"/>
                <a:ext cx="194280" cy="313007"/>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0" name="Freeform 864">
                <a:extLst>
                  <a:ext uri="{FF2B5EF4-FFF2-40B4-BE49-F238E27FC236}">
                    <a16:creationId xmlns:a16="http://schemas.microsoft.com/office/drawing/2014/main" id="{AF834A3E-9F52-BE46-B952-1747E8272FC4}"/>
                  </a:ext>
                </a:extLst>
              </p:cNvPr>
              <p:cNvSpPr>
                <a:spLocks/>
              </p:cNvSpPr>
              <p:nvPr/>
            </p:nvSpPr>
            <p:spPr bwMode="auto">
              <a:xfrm>
                <a:off x="7414683" y="6277668"/>
                <a:ext cx="210470" cy="215867"/>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1" name="Freeform 865">
                <a:extLst>
                  <a:ext uri="{FF2B5EF4-FFF2-40B4-BE49-F238E27FC236}">
                    <a16:creationId xmlns:a16="http://schemas.microsoft.com/office/drawing/2014/main" id="{1CADBE5B-E334-574E-BF8D-06B0B2EB6D75}"/>
                  </a:ext>
                </a:extLst>
              </p:cNvPr>
              <p:cNvSpPr>
                <a:spLocks/>
              </p:cNvSpPr>
              <p:nvPr/>
            </p:nvSpPr>
            <p:spPr bwMode="auto">
              <a:xfrm>
                <a:off x="8013714" y="5678637"/>
                <a:ext cx="323800" cy="25904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2" name="Freeform 867">
                <a:extLst>
                  <a:ext uri="{FF2B5EF4-FFF2-40B4-BE49-F238E27FC236}">
                    <a16:creationId xmlns:a16="http://schemas.microsoft.com/office/drawing/2014/main" id="{EBF77830-88B7-4B46-B45A-377FEDD18923}"/>
                  </a:ext>
                </a:extLst>
              </p:cNvPr>
              <p:cNvSpPr>
                <a:spLocks/>
              </p:cNvSpPr>
              <p:nvPr/>
            </p:nvSpPr>
            <p:spPr bwMode="auto">
              <a:xfrm>
                <a:off x="7965144" y="5851331"/>
                <a:ext cx="253644" cy="210470"/>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3" name="Freeform 868">
                <a:extLst>
                  <a:ext uri="{FF2B5EF4-FFF2-40B4-BE49-F238E27FC236}">
                    <a16:creationId xmlns:a16="http://schemas.microsoft.com/office/drawing/2014/main" id="{2CCD935E-DAD7-524C-95A9-4895CC42AC3D}"/>
                  </a:ext>
                </a:extLst>
              </p:cNvPr>
              <p:cNvSpPr>
                <a:spLocks/>
              </p:cNvSpPr>
              <p:nvPr/>
            </p:nvSpPr>
            <p:spPr bwMode="auto">
              <a:xfrm>
                <a:off x="7036916" y="6153544"/>
                <a:ext cx="199677" cy="205074"/>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4" name="Freeform 875">
                <a:extLst>
                  <a:ext uri="{FF2B5EF4-FFF2-40B4-BE49-F238E27FC236}">
                    <a16:creationId xmlns:a16="http://schemas.microsoft.com/office/drawing/2014/main" id="{844A4D86-5443-354D-823C-974B5DB2E8AF}"/>
                  </a:ext>
                </a:extLst>
              </p:cNvPr>
              <p:cNvSpPr>
                <a:spLocks/>
              </p:cNvSpPr>
              <p:nvPr/>
            </p:nvSpPr>
            <p:spPr bwMode="auto">
              <a:xfrm>
                <a:off x="7554996" y="6196718"/>
                <a:ext cx="199677" cy="215867"/>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5" name="Freeform 876">
                <a:extLst>
                  <a:ext uri="{FF2B5EF4-FFF2-40B4-BE49-F238E27FC236}">
                    <a16:creationId xmlns:a16="http://schemas.microsoft.com/office/drawing/2014/main" id="{B17B07DB-CDD4-C24E-AF80-B27234FF06C4}"/>
                  </a:ext>
                </a:extLst>
              </p:cNvPr>
              <p:cNvSpPr>
                <a:spLocks/>
              </p:cNvSpPr>
              <p:nvPr/>
            </p:nvSpPr>
            <p:spPr bwMode="auto">
              <a:xfrm>
                <a:off x="7635946" y="6061801"/>
                <a:ext cx="226660" cy="29142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6" name="Freeform 761">
                <a:extLst>
                  <a:ext uri="{FF2B5EF4-FFF2-40B4-BE49-F238E27FC236}">
                    <a16:creationId xmlns:a16="http://schemas.microsoft.com/office/drawing/2014/main" id="{54CF423F-1E5D-0D45-95C7-67E2D53A6073}"/>
                  </a:ext>
                </a:extLst>
              </p:cNvPr>
              <p:cNvSpPr>
                <a:spLocks/>
              </p:cNvSpPr>
              <p:nvPr/>
            </p:nvSpPr>
            <p:spPr bwMode="auto">
              <a:xfrm>
                <a:off x="9362882" y="4825963"/>
                <a:ext cx="167297" cy="253644"/>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7" name="Freeform 767">
                <a:extLst>
                  <a:ext uri="{FF2B5EF4-FFF2-40B4-BE49-F238E27FC236}">
                    <a16:creationId xmlns:a16="http://schemas.microsoft.com/office/drawing/2014/main" id="{E4B27EA9-9398-7049-AB3C-FEF760568025}"/>
                  </a:ext>
                </a:extLst>
              </p:cNvPr>
              <p:cNvSpPr>
                <a:spLocks/>
              </p:cNvSpPr>
              <p:nvPr/>
            </p:nvSpPr>
            <p:spPr bwMode="auto">
              <a:xfrm>
                <a:off x="9859376" y="5074210"/>
                <a:ext cx="199677" cy="215867"/>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8" name="Freeform 825">
                <a:extLst>
                  <a:ext uri="{FF2B5EF4-FFF2-40B4-BE49-F238E27FC236}">
                    <a16:creationId xmlns:a16="http://schemas.microsoft.com/office/drawing/2014/main" id="{1A003E7B-F7ED-A94F-84AF-C31A9462A369}"/>
                  </a:ext>
                </a:extLst>
              </p:cNvPr>
              <p:cNvSpPr>
                <a:spLocks/>
              </p:cNvSpPr>
              <p:nvPr/>
            </p:nvSpPr>
            <p:spPr bwMode="auto">
              <a:xfrm>
                <a:off x="9049875" y="5813554"/>
                <a:ext cx="264437" cy="215867"/>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9" name="Freeform 826">
                <a:extLst>
                  <a:ext uri="{FF2B5EF4-FFF2-40B4-BE49-F238E27FC236}">
                    <a16:creationId xmlns:a16="http://schemas.microsoft.com/office/drawing/2014/main" id="{23B4049B-6FCD-C045-B969-AFAD09A18DAC}"/>
                  </a:ext>
                </a:extLst>
              </p:cNvPr>
              <p:cNvSpPr>
                <a:spLocks/>
              </p:cNvSpPr>
              <p:nvPr/>
            </p:nvSpPr>
            <p:spPr bwMode="auto">
              <a:xfrm>
                <a:off x="8925751" y="5635464"/>
                <a:ext cx="318404" cy="3238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0" name="Freeform 827">
                <a:extLst>
                  <a:ext uri="{FF2B5EF4-FFF2-40B4-BE49-F238E27FC236}">
                    <a16:creationId xmlns:a16="http://schemas.microsoft.com/office/drawing/2014/main" id="{09652732-BDA3-B54C-BABA-BCEE1F054D26}"/>
                  </a:ext>
                </a:extLst>
              </p:cNvPr>
              <p:cNvSpPr>
                <a:spLocks/>
              </p:cNvSpPr>
              <p:nvPr/>
            </p:nvSpPr>
            <p:spPr bwMode="auto">
              <a:xfrm>
                <a:off x="9044478" y="5522134"/>
                <a:ext cx="226660" cy="145710"/>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1" name="Freeform 832">
                <a:extLst>
                  <a:ext uri="{FF2B5EF4-FFF2-40B4-BE49-F238E27FC236}">
                    <a16:creationId xmlns:a16="http://schemas.microsoft.com/office/drawing/2014/main" id="{FF5DEECD-C93C-5148-BCE8-C46C1FD2C62F}"/>
                  </a:ext>
                </a:extLst>
              </p:cNvPr>
              <p:cNvSpPr>
                <a:spLocks/>
              </p:cNvSpPr>
              <p:nvPr/>
            </p:nvSpPr>
            <p:spPr bwMode="auto">
              <a:xfrm>
                <a:off x="9109238" y="5678637"/>
                <a:ext cx="221264" cy="199677"/>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2" name="Freeform 839">
                <a:extLst>
                  <a:ext uri="{FF2B5EF4-FFF2-40B4-BE49-F238E27FC236}">
                    <a16:creationId xmlns:a16="http://schemas.microsoft.com/office/drawing/2014/main" id="{61E5BA32-1FFF-5740-A976-208F7BAA3E10}"/>
                  </a:ext>
                </a:extLst>
              </p:cNvPr>
              <p:cNvSpPr>
                <a:spLocks/>
              </p:cNvSpPr>
              <p:nvPr/>
            </p:nvSpPr>
            <p:spPr bwMode="auto">
              <a:xfrm>
                <a:off x="8413067" y="5603084"/>
                <a:ext cx="286024" cy="334594"/>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3" name="Freeform 845">
                <a:extLst>
                  <a:ext uri="{FF2B5EF4-FFF2-40B4-BE49-F238E27FC236}">
                    <a16:creationId xmlns:a16="http://schemas.microsoft.com/office/drawing/2014/main" id="{7057C823-63C9-A349-8A6E-87D5CCC90DC8}"/>
                  </a:ext>
                </a:extLst>
              </p:cNvPr>
              <p:cNvSpPr>
                <a:spLocks/>
              </p:cNvSpPr>
              <p:nvPr/>
            </p:nvSpPr>
            <p:spPr bwMode="auto">
              <a:xfrm>
                <a:off x="8844802" y="5813554"/>
                <a:ext cx="232057" cy="215867"/>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4" name="Freeform 846">
                <a:extLst>
                  <a:ext uri="{FF2B5EF4-FFF2-40B4-BE49-F238E27FC236}">
                    <a16:creationId xmlns:a16="http://schemas.microsoft.com/office/drawing/2014/main" id="{0E6B2B55-E297-F841-853C-E4A5A68AC75E}"/>
                  </a:ext>
                </a:extLst>
              </p:cNvPr>
              <p:cNvSpPr>
                <a:spLocks/>
              </p:cNvSpPr>
              <p:nvPr/>
            </p:nvSpPr>
            <p:spPr bwMode="auto">
              <a:xfrm>
                <a:off x="7733087" y="5651654"/>
                <a:ext cx="356181" cy="232057"/>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5" name="Freeform 849">
                <a:extLst>
                  <a:ext uri="{FF2B5EF4-FFF2-40B4-BE49-F238E27FC236}">
                    <a16:creationId xmlns:a16="http://schemas.microsoft.com/office/drawing/2014/main" id="{92C10590-F406-5947-B60B-EB683F722402}"/>
                  </a:ext>
                </a:extLst>
              </p:cNvPr>
              <p:cNvSpPr>
                <a:spLocks/>
              </p:cNvSpPr>
              <p:nvPr/>
            </p:nvSpPr>
            <p:spPr bwMode="auto">
              <a:xfrm>
                <a:off x="7830227" y="6212908"/>
                <a:ext cx="264437" cy="361577"/>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6" name="Freeform 856">
                <a:extLst>
                  <a:ext uri="{FF2B5EF4-FFF2-40B4-BE49-F238E27FC236}">
                    <a16:creationId xmlns:a16="http://schemas.microsoft.com/office/drawing/2014/main" id="{927ED470-27A2-6C47-A7B0-566FD1668AF4}"/>
                  </a:ext>
                </a:extLst>
              </p:cNvPr>
              <p:cNvSpPr>
                <a:spLocks/>
              </p:cNvSpPr>
              <p:nvPr/>
            </p:nvSpPr>
            <p:spPr bwMode="auto">
              <a:xfrm>
                <a:off x="8418464" y="6191322"/>
                <a:ext cx="307611" cy="286024"/>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7" name="Freeform 869">
                <a:extLst>
                  <a:ext uri="{FF2B5EF4-FFF2-40B4-BE49-F238E27FC236}">
                    <a16:creationId xmlns:a16="http://schemas.microsoft.com/office/drawing/2014/main" id="{71A5E084-AD96-134E-B6F0-A6257E0C765F}"/>
                  </a:ext>
                </a:extLst>
              </p:cNvPr>
              <p:cNvSpPr>
                <a:spLocks/>
              </p:cNvSpPr>
              <p:nvPr/>
            </p:nvSpPr>
            <p:spPr bwMode="auto">
              <a:xfrm>
                <a:off x="7376906" y="6024024"/>
                <a:ext cx="205074" cy="307611"/>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8" name="Freeform 870">
                <a:extLst>
                  <a:ext uri="{FF2B5EF4-FFF2-40B4-BE49-F238E27FC236}">
                    <a16:creationId xmlns:a16="http://schemas.microsoft.com/office/drawing/2014/main" id="{64D7B8CB-4BFC-7949-8FF8-A70BE55E0C3D}"/>
                  </a:ext>
                </a:extLst>
              </p:cNvPr>
              <p:cNvSpPr>
                <a:spLocks/>
              </p:cNvSpPr>
              <p:nvPr/>
            </p:nvSpPr>
            <p:spPr bwMode="auto">
              <a:xfrm>
                <a:off x="7020726" y="6450361"/>
                <a:ext cx="215867" cy="205074"/>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9" name="Freeform 872">
                <a:extLst>
                  <a:ext uri="{FF2B5EF4-FFF2-40B4-BE49-F238E27FC236}">
                    <a16:creationId xmlns:a16="http://schemas.microsoft.com/office/drawing/2014/main" id="{1B9D7166-5207-3547-A2D4-FCA321CAE514}"/>
                  </a:ext>
                </a:extLst>
              </p:cNvPr>
              <p:cNvSpPr>
                <a:spLocks/>
              </p:cNvSpPr>
              <p:nvPr/>
            </p:nvSpPr>
            <p:spPr bwMode="auto">
              <a:xfrm>
                <a:off x="7409286" y="6488139"/>
                <a:ext cx="253644" cy="178090"/>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0" name="Freeform 873">
                <a:extLst>
                  <a:ext uri="{FF2B5EF4-FFF2-40B4-BE49-F238E27FC236}">
                    <a16:creationId xmlns:a16="http://schemas.microsoft.com/office/drawing/2014/main" id="{69AAB38F-5755-A149-BB02-D48F8016B4A7}"/>
                  </a:ext>
                </a:extLst>
              </p:cNvPr>
              <p:cNvSpPr>
                <a:spLocks/>
              </p:cNvSpPr>
              <p:nvPr/>
            </p:nvSpPr>
            <p:spPr bwMode="auto">
              <a:xfrm>
                <a:off x="6896602" y="6552898"/>
                <a:ext cx="323800" cy="102537"/>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1" name="Freeform 758">
                <a:extLst>
                  <a:ext uri="{FF2B5EF4-FFF2-40B4-BE49-F238E27FC236}">
                    <a16:creationId xmlns:a16="http://schemas.microsoft.com/office/drawing/2014/main" id="{AC73FD34-AB4D-484C-8999-34A787DBDB82}"/>
                  </a:ext>
                </a:extLst>
              </p:cNvPr>
              <p:cNvSpPr>
                <a:spLocks/>
              </p:cNvSpPr>
              <p:nvPr/>
            </p:nvSpPr>
            <p:spPr bwMode="auto">
              <a:xfrm>
                <a:off x="9136222" y="5095797"/>
                <a:ext cx="215867" cy="12952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2" name="Freeform 760">
                <a:extLst>
                  <a:ext uri="{FF2B5EF4-FFF2-40B4-BE49-F238E27FC236}">
                    <a16:creationId xmlns:a16="http://schemas.microsoft.com/office/drawing/2014/main" id="{BC7EFE0C-012A-EB40-91AC-9EC33EF3B14A}"/>
                  </a:ext>
                </a:extLst>
              </p:cNvPr>
              <p:cNvSpPr>
                <a:spLocks/>
              </p:cNvSpPr>
              <p:nvPr/>
            </p:nvSpPr>
            <p:spPr bwMode="auto">
              <a:xfrm>
                <a:off x="9303519" y="5025640"/>
                <a:ext cx="194280" cy="14031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3" name="Freeform 850">
                <a:extLst>
                  <a:ext uri="{FF2B5EF4-FFF2-40B4-BE49-F238E27FC236}">
                    <a16:creationId xmlns:a16="http://schemas.microsoft.com/office/drawing/2014/main" id="{68E48C48-FB98-6E4A-A6B4-7355C13B7CAD}"/>
                  </a:ext>
                </a:extLst>
              </p:cNvPr>
              <p:cNvSpPr>
                <a:spLocks/>
              </p:cNvSpPr>
              <p:nvPr/>
            </p:nvSpPr>
            <p:spPr bwMode="auto">
              <a:xfrm>
                <a:off x="8202597" y="6272271"/>
                <a:ext cx="248247" cy="29681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4" name="Freeform 852">
                <a:extLst>
                  <a:ext uri="{FF2B5EF4-FFF2-40B4-BE49-F238E27FC236}">
                    <a16:creationId xmlns:a16="http://schemas.microsoft.com/office/drawing/2014/main" id="{7FBBDB6C-3953-6149-9EC7-0892C12C44A4}"/>
                  </a:ext>
                </a:extLst>
              </p:cNvPr>
              <p:cNvSpPr>
                <a:spLocks/>
              </p:cNvSpPr>
              <p:nvPr/>
            </p:nvSpPr>
            <p:spPr bwMode="auto">
              <a:xfrm>
                <a:off x="8245771" y="5635464"/>
                <a:ext cx="199677" cy="237454"/>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5" name="Freeform 855">
                <a:extLst>
                  <a:ext uri="{FF2B5EF4-FFF2-40B4-BE49-F238E27FC236}">
                    <a16:creationId xmlns:a16="http://schemas.microsoft.com/office/drawing/2014/main" id="{FA566D79-D3A7-F449-B604-CDF1EABA2C0A}"/>
                  </a:ext>
                </a:extLst>
              </p:cNvPr>
              <p:cNvSpPr>
                <a:spLocks/>
              </p:cNvSpPr>
              <p:nvPr/>
            </p:nvSpPr>
            <p:spPr bwMode="auto">
              <a:xfrm>
                <a:off x="8267357" y="6051008"/>
                <a:ext cx="302214" cy="269834"/>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6" name="Freeform 859">
                <a:extLst>
                  <a:ext uri="{FF2B5EF4-FFF2-40B4-BE49-F238E27FC236}">
                    <a16:creationId xmlns:a16="http://schemas.microsoft.com/office/drawing/2014/main" id="{755E1F03-FDD0-6948-8ED7-F988846121CF}"/>
                  </a:ext>
                </a:extLst>
              </p:cNvPr>
              <p:cNvSpPr>
                <a:spLocks/>
              </p:cNvSpPr>
              <p:nvPr/>
            </p:nvSpPr>
            <p:spPr bwMode="auto">
              <a:xfrm>
                <a:off x="7603567" y="5700224"/>
                <a:ext cx="232057" cy="29681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7" name="Freeform 789">
                <a:extLst>
                  <a:ext uri="{FF2B5EF4-FFF2-40B4-BE49-F238E27FC236}">
                    <a16:creationId xmlns:a16="http://schemas.microsoft.com/office/drawing/2014/main" id="{97B3D708-FD7A-FA43-B4D4-A7E7BB091FC2}"/>
                  </a:ext>
                </a:extLst>
              </p:cNvPr>
              <p:cNvSpPr>
                <a:spLocks/>
              </p:cNvSpPr>
              <p:nvPr/>
            </p:nvSpPr>
            <p:spPr bwMode="auto">
              <a:xfrm>
                <a:off x="9308915" y="5360234"/>
                <a:ext cx="161900" cy="19428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8" name="Freeform 834">
                <a:extLst>
                  <a:ext uri="{FF2B5EF4-FFF2-40B4-BE49-F238E27FC236}">
                    <a16:creationId xmlns:a16="http://schemas.microsoft.com/office/drawing/2014/main" id="{0D666B43-F0B7-0943-8312-28CB2506DFA9}"/>
                  </a:ext>
                </a:extLst>
              </p:cNvPr>
              <p:cNvSpPr>
                <a:spLocks/>
              </p:cNvSpPr>
              <p:nvPr/>
            </p:nvSpPr>
            <p:spPr bwMode="auto">
              <a:xfrm>
                <a:off x="9308915" y="5640861"/>
                <a:ext cx="188884" cy="199677"/>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9" name="Freeform 772">
                <a:extLst>
                  <a:ext uri="{FF2B5EF4-FFF2-40B4-BE49-F238E27FC236}">
                    <a16:creationId xmlns:a16="http://schemas.microsoft.com/office/drawing/2014/main" id="{61370EBD-BFCB-8F40-9A9C-664A6453DFB8}"/>
                  </a:ext>
                </a:extLst>
              </p:cNvPr>
              <p:cNvSpPr>
                <a:spLocks/>
              </p:cNvSpPr>
              <p:nvPr/>
            </p:nvSpPr>
            <p:spPr bwMode="auto">
              <a:xfrm>
                <a:off x="9557163" y="5209127"/>
                <a:ext cx="248247" cy="210470"/>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0" name="Freeform 792">
                <a:extLst>
                  <a:ext uri="{FF2B5EF4-FFF2-40B4-BE49-F238E27FC236}">
                    <a16:creationId xmlns:a16="http://schemas.microsoft.com/office/drawing/2014/main" id="{436C0C56-13EF-F744-AFF4-9F0399F6A9D0}"/>
                  </a:ext>
                </a:extLst>
              </p:cNvPr>
              <p:cNvSpPr>
                <a:spLocks/>
              </p:cNvSpPr>
              <p:nvPr/>
            </p:nvSpPr>
            <p:spPr bwMode="auto">
              <a:xfrm>
                <a:off x="9395262" y="5484357"/>
                <a:ext cx="134917" cy="242850"/>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1" name="Freeform 796">
                <a:extLst>
                  <a:ext uri="{FF2B5EF4-FFF2-40B4-BE49-F238E27FC236}">
                    <a16:creationId xmlns:a16="http://schemas.microsoft.com/office/drawing/2014/main" id="{0A30E188-2828-8542-AB14-4A4974D16601}"/>
                  </a:ext>
                </a:extLst>
              </p:cNvPr>
              <p:cNvSpPr>
                <a:spLocks/>
              </p:cNvSpPr>
              <p:nvPr/>
            </p:nvSpPr>
            <p:spPr bwMode="auto">
              <a:xfrm>
                <a:off x="9476212" y="5613878"/>
                <a:ext cx="161900" cy="188884"/>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2" name="Freeform 773">
                <a:extLst>
                  <a:ext uri="{FF2B5EF4-FFF2-40B4-BE49-F238E27FC236}">
                    <a16:creationId xmlns:a16="http://schemas.microsoft.com/office/drawing/2014/main" id="{4FE08B46-1187-8D4C-A623-0FCB8C41BBFC}"/>
                  </a:ext>
                </a:extLst>
              </p:cNvPr>
              <p:cNvSpPr>
                <a:spLocks/>
              </p:cNvSpPr>
              <p:nvPr/>
            </p:nvSpPr>
            <p:spPr bwMode="auto">
              <a:xfrm>
                <a:off x="9460023" y="5273888"/>
                <a:ext cx="188884" cy="264437"/>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3" name="Freeform 794">
                <a:extLst>
                  <a:ext uri="{FF2B5EF4-FFF2-40B4-BE49-F238E27FC236}">
                    <a16:creationId xmlns:a16="http://schemas.microsoft.com/office/drawing/2014/main" id="{850A6631-1C2A-B64E-BA4E-3E8CA2A8185D}"/>
                  </a:ext>
                </a:extLst>
              </p:cNvPr>
              <p:cNvSpPr>
                <a:spLocks/>
              </p:cNvSpPr>
              <p:nvPr/>
            </p:nvSpPr>
            <p:spPr bwMode="auto">
              <a:xfrm>
                <a:off x="9508593" y="5468168"/>
                <a:ext cx="205074" cy="253644"/>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4" name="Freeform 833">
                <a:extLst>
                  <a:ext uri="{FF2B5EF4-FFF2-40B4-BE49-F238E27FC236}">
                    <a16:creationId xmlns:a16="http://schemas.microsoft.com/office/drawing/2014/main" id="{4C26A857-180A-B84E-9A81-70467FEEB9E2}"/>
                  </a:ext>
                </a:extLst>
              </p:cNvPr>
              <p:cNvSpPr>
                <a:spLocks/>
              </p:cNvSpPr>
              <p:nvPr/>
            </p:nvSpPr>
            <p:spPr bwMode="auto">
              <a:xfrm>
                <a:off x="9308915" y="5813555"/>
                <a:ext cx="210470" cy="12952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5" name="Freeform 769">
                <a:extLst>
                  <a:ext uri="{FF2B5EF4-FFF2-40B4-BE49-F238E27FC236}">
                    <a16:creationId xmlns:a16="http://schemas.microsoft.com/office/drawing/2014/main" id="{7FD3DB1B-B1C2-2047-BC30-C5F0F3E3008E}"/>
                  </a:ext>
                </a:extLst>
              </p:cNvPr>
              <p:cNvSpPr>
                <a:spLocks/>
              </p:cNvSpPr>
              <p:nvPr/>
            </p:nvSpPr>
            <p:spPr bwMode="auto">
              <a:xfrm>
                <a:off x="9621923" y="5354837"/>
                <a:ext cx="259041" cy="210470"/>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6" name="Freeform 788">
                <a:extLst>
                  <a:ext uri="{FF2B5EF4-FFF2-40B4-BE49-F238E27FC236}">
                    <a16:creationId xmlns:a16="http://schemas.microsoft.com/office/drawing/2014/main" id="{82DB1DD9-937D-E84E-9D63-0B35538CA431}"/>
                  </a:ext>
                </a:extLst>
              </p:cNvPr>
              <p:cNvSpPr>
                <a:spLocks/>
              </p:cNvSpPr>
              <p:nvPr/>
            </p:nvSpPr>
            <p:spPr bwMode="auto">
              <a:xfrm>
                <a:off x="9233363" y="5532928"/>
                <a:ext cx="205074" cy="172693"/>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7" name="Freeform 822">
                <a:extLst>
                  <a:ext uri="{FF2B5EF4-FFF2-40B4-BE49-F238E27FC236}">
                    <a16:creationId xmlns:a16="http://schemas.microsoft.com/office/drawing/2014/main" id="{5CF69573-F30D-8D44-8C4C-4E7730B1F62A}"/>
                  </a:ext>
                </a:extLst>
              </p:cNvPr>
              <p:cNvSpPr>
                <a:spLocks/>
              </p:cNvSpPr>
              <p:nvPr/>
            </p:nvSpPr>
            <p:spPr bwMode="auto">
              <a:xfrm>
                <a:off x="9470816" y="5732605"/>
                <a:ext cx="221264" cy="242850"/>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8" name="Freeform 795">
                <a:extLst>
                  <a:ext uri="{FF2B5EF4-FFF2-40B4-BE49-F238E27FC236}">
                    <a16:creationId xmlns:a16="http://schemas.microsoft.com/office/drawing/2014/main" id="{6F072245-6FE4-3C4B-84FB-17D16749D80A}"/>
                  </a:ext>
                </a:extLst>
              </p:cNvPr>
              <p:cNvSpPr>
                <a:spLocks/>
              </p:cNvSpPr>
              <p:nvPr/>
            </p:nvSpPr>
            <p:spPr bwMode="auto">
              <a:xfrm>
                <a:off x="9589543" y="5667844"/>
                <a:ext cx="242850" cy="2752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9" name="Freeform 807">
                <a:extLst>
                  <a:ext uri="{FF2B5EF4-FFF2-40B4-BE49-F238E27FC236}">
                    <a16:creationId xmlns:a16="http://schemas.microsoft.com/office/drawing/2014/main" id="{2AC869CE-E0B7-6E49-86F0-BC813BD7DBB6}"/>
                  </a:ext>
                </a:extLst>
              </p:cNvPr>
              <p:cNvSpPr>
                <a:spLocks/>
              </p:cNvSpPr>
              <p:nvPr/>
            </p:nvSpPr>
            <p:spPr bwMode="auto">
              <a:xfrm>
                <a:off x="9805410" y="5711018"/>
                <a:ext cx="232057" cy="210470"/>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0" name="Freeform 793">
                <a:extLst>
                  <a:ext uri="{FF2B5EF4-FFF2-40B4-BE49-F238E27FC236}">
                    <a16:creationId xmlns:a16="http://schemas.microsoft.com/office/drawing/2014/main" id="{580ADF9E-F602-5744-97E7-5C2833A980B4}"/>
                  </a:ext>
                </a:extLst>
              </p:cNvPr>
              <p:cNvSpPr>
                <a:spLocks/>
              </p:cNvSpPr>
              <p:nvPr/>
            </p:nvSpPr>
            <p:spPr bwMode="auto">
              <a:xfrm>
                <a:off x="9681287" y="5527531"/>
                <a:ext cx="210470" cy="199677"/>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1" name="Freeform 805">
                <a:extLst>
                  <a:ext uri="{FF2B5EF4-FFF2-40B4-BE49-F238E27FC236}">
                    <a16:creationId xmlns:a16="http://schemas.microsoft.com/office/drawing/2014/main" id="{0AE603A2-39E3-9D4E-A118-910E7E773EF5}"/>
                  </a:ext>
                </a:extLst>
              </p:cNvPr>
              <p:cNvSpPr>
                <a:spLocks/>
              </p:cNvSpPr>
              <p:nvPr/>
            </p:nvSpPr>
            <p:spPr bwMode="auto">
              <a:xfrm>
                <a:off x="9859377" y="5651654"/>
                <a:ext cx="215867" cy="145710"/>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2" name="Freeform 812">
                <a:extLst>
                  <a:ext uri="{FF2B5EF4-FFF2-40B4-BE49-F238E27FC236}">
                    <a16:creationId xmlns:a16="http://schemas.microsoft.com/office/drawing/2014/main" id="{9DDCC7C3-69B3-2648-808B-613B30E92A35}"/>
                  </a:ext>
                </a:extLst>
              </p:cNvPr>
              <p:cNvSpPr>
                <a:spLocks/>
              </p:cNvSpPr>
              <p:nvPr/>
            </p:nvSpPr>
            <p:spPr bwMode="auto">
              <a:xfrm>
                <a:off x="9411453" y="5867522"/>
                <a:ext cx="226660" cy="2752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3" name="Freeform 771">
                <a:extLst>
                  <a:ext uri="{FF2B5EF4-FFF2-40B4-BE49-F238E27FC236}">
                    <a16:creationId xmlns:a16="http://schemas.microsoft.com/office/drawing/2014/main" id="{39837930-F81B-1B41-A132-6005BD92A7B0}"/>
                  </a:ext>
                </a:extLst>
              </p:cNvPr>
              <p:cNvSpPr>
                <a:spLocks/>
              </p:cNvSpPr>
              <p:nvPr/>
            </p:nvSpPr>
            <p:spPr bwMode="auto">
              <a:xfrm>
                <a:off x="10048260" y="5085004"/>
                <a:ext cx="334594" cy="29142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4" name="Freeform 774">
                <a:extLst>
                  <a:ext uri="{FF2B5EF4-FFF2-40B4-BE49-F238E27FC236}">
                    <a16:creationId xmlns:a16="http://schemas.microsoft.com/office/drawing/2014/main" id="{949B3318-F8FD-5644-8361-E569CDDDA029}"/>
                  </a:ext>
                </a:extLst>
              </p:cNvPr>
              <p:cNvSpPr>
                <a:spLocks/>
              </p:cNvSpPr>
              <p:nvPr/>
            </p:nvSpPr>
            <p:spPr bwMode="auto">
              <a:xfrm>
                <a:off x="9756840" y="5290077"/>
                <a:ext cx="194280" cy="183487"/>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5" name="Freeform 778">
                <a:extLst>
                  <a:ext uri="{FF2B5EF4-FFF2-40B4-BE49-F238E27FC236}">
                    <a16:creationId xmlns:a16="http://schemas.microsoft.com/office/drawing/2014/main" id="{6AFF42AB-21C0-BC49-B251-43E8B2D4A8B7}"/>
                  </a:ext>
                </a:extLst>
              </p:cNvPr>
              <p:cNvSpPr>
                <a:spLocks/>
              </p:cNvSpPr>
              <p:nvPr/>
            </p:nvSpPr>
            <p:spPr bwMode="auto">
              <a:xfrm>
                <a:off x="10220954" y="5241507"/>
                <a:ext cx="307611" cy="22666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6" name="Freeform 779">
                <a:extLst>
                  <a:ext uri="{FF2B5EF4-FFF2-40B4-BE49-F238E27FC236}">
                    <a16:creationId xmlns:a16="http://schemas.microsoft.com/office/drawing/2014/main" id="{CB4DF1E2-2964-E244-B5D3-7F3ED796E709}"/>
                  </a:ext>
                </a:extLst>
              </p:cNvPr>
              <p:cNvSpPr>
                <a:spLocks/>
              </p:cNvSpPr>
              <p:nvPr/>
            </p:nvSpPr>
            <p:spPr bwMode="auto">
              <a:xfrm>
                <a:off x="10501581" y="5230714"/>
                <a:ext cx="134917" cy="188884"/>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7" name="Freeform 781">
                <a:extLst>
                  <a:ext uri="{FF2B5EF4-FFF2-40B4-BE49-F238E27FC236}">
                    <a16:creationId xmlns:a16="http://schemas.microsoft.com/office/drawing/2014/main" id="{7D24110B-44EF-AB42-A6C8-15DA6C9E0A9F}"/>
                  </a:ext>
                </a:extLst>
              </p:cNvPr>
              <p:cNvSpPr>
                <a:spLocks/>
              </p:cNvSpPr>
              <p:nvPr/>
            </p:nvSpPr>
            <p:spPr bwMode="auto">
              <a:xfrm>
                <a:off x="10404441" y="5392614"/>
                <a:ext cx="302214" cy="264437"/>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8" name="Freeform 787">
                <a:extLst>
                  <a:ext uri="{FF2B5EF4-FFF2-40B4-BE49-F238E27FC236}">
                    <a16:creationId xmlns:a16="http://schemas.microsoft.com/office/drawing/2014/main" id="{385E1F5A-1735-7344-A988-905F39E4DB70}"/>
                  </a:ext>
                </a:extLst>
              </p:cNvPr>
              <p:cNvSpPr>
                <a:spLocks/>
              </p:cNvSpPr>
              <p:nvPr/>
            </p:nvSpPr>
            <p:spPr bwMode="auto">
              <a:xfrm>
                <a:off x="9821600" y="5473564"/>
                <a:ext cx="178090" cy="199677"/>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9" name="Freeform 808">
                <a:extLst>
                  <a:ext uri="{FF2B5EF4-FFF2-40B4-BE49-F238E27FC236}">
                    <a16:creationId xmlns:a16="http://schemas.microsoft.com/office/drawing/2014/main" id="{3E3EF597-FBBE-1846-B1F3-02769AB1BA5B}"/>
                  </a:ext>
                </a:extLst>
              </p:cNvPr>
              <p:cNvSpPr>
                <a:spLocks/>
              </p:cNvSpPr>
              <p:nvPr/>
            </p:nvSpPr>
            <p:spPr bwMode="auto">
              <a:xfrm>
                <a:off x="10361267" y="6083388"/>
                <a:ext cx="318404" cy="22666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0" name="Freeform 821">
                <a:extLst>
                  <a:ext uri="{FF2B5EF4-FFF2-40B4-BE49-F238E27FC236}">
                    <a16:creationId xmlns:a16="http://schemas.microsoft.com/office/drawing/2014/main" id="{A37C34C9-B270-DD42-A553-2B654FD22469}"/>
                  </a:ext>
                </a:extLst>
              </p:cNvPr>
              <p:cNvSpPr>
                <a:spLocks/>
              </p:cNvSpPr>
              <p:nvPr/>
            </p:nvSpPr>
            <p:spPr bwMode="auto">
              <a:xfrm>
                <a:off x="9767633" y="5894504"/>
                <a:ext cx="237454" cy="22666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1" name="Freeform 823">
                <a:extLst>
                  <a:ext uri="{FF2B5EF4-FFF2-40B4-BE49-F238E27FC236}">
                    <a16:creationId xmlns:a16="http://schemas.microsoft.com/office/drawing/2014/main" id="{2BB910A7-8CB2-5F46-A028-49A24AEF9487}"/>
                  </a:ext>
                </a:extLst>
              </p:cNvPr>
              <p:cNvSpPr>
                <a:spLocks/>
              </p:cNvSpPr>
              <p:nvPr/>
            </p:nvSpPr>
            <p:spPr bwMode="auto">
              <a:xfrm>
                <a:off x="9697476" y="6072595"/>
                <a:ext cx="269834" cy="269833"/>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2" name="Freeform 838">
                <a:extLst>
                  <a:ext uri="{FF2B5EF4-FFF2-40B4-BE49-F238E27FC236}">
                    <a16:creationId xmlns:a16="http://schemas.microsoft.com/office/drawing/2014/main" id="{92A3485A-D11A-F64F-BC35-C2C847A97E37}"/>
                  </a:ext>
                </a:extLst>
              </p:cNvPr>
              <p:cNvSpPr>
                <a:spLocks/>
              </p:cNvSpPr>
              <p:nvPr/>
            </p:nvSpPr>
            <p:spPr bwMode="auto">
              <a:xfrm>
                <a:off x="8699092" y="6007834"/>
                <a:ext cx="275230" cy="210470"/>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3" name="Freeform 841">
                <a:extLst>
                  <a:ext uri="{FF2B5EF4-FFF2-40B4-BE49-F238E27FC236}">
                    <a16:creationId xmlns:a16="http://schemas.microsoft.com/office/drawing/2014/main" id="{DDE81C72-EA5E-BE43-A081-ECB9677906A2}"/>
                  </a:ext>
                </a:extLst>
              </p:cNvPr>
              <p:cNvSpPr>
                <a:spLocks/>
              </p:cNvSpPr>
              <p:nvPr/>
            </p:nvSpPr>
            <p:spPr bwMode="auto">
              <a:xfrm>
                <a:off x="8909562" y="6191321"/>
                <a:ext cx="188884" cy="253644"/>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4" name="Freeform 768">
                <a:extLst>
                  <a:ext uri="{FF2B5EF4-FFF2-40B4-BE49-F238E27FC236}">
                    <a16:creationId xmlns:a16="http://schemas.microsoft.com/office/drawing/2014/main" id="{C5270B6D-0C0F-9C4F-AF90-431F8C8AE58A}"/>
                  </a:ext>
                </a:extLst>
              </p:cNvPr>
              <p:cNvSpPr>
                <a:spLocks/>
              </p:cNvSpPr>
              <p:nvPr/>
            </p:nvSpPr>
            <p:spPr bwMode="auto">
              <a:xfrm>
                <a:off x="10064450" y="5322457"/>
                <a:ext cx="232057" cy="25904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5" name="Freeform 811">
                <a:extLst>
                  <a:ext uri="{FF2B5EF4-FFF2-40B4-BE49-F238E27FC236}">
                    <a16:creationId xmlns:a16="http://schemas.microsoft.com/office/drawing/2014/main" id="{93831877-1011-6949-8F03-149AF9F1844F}"/>
                  </a:ext>
                </a:extLst>
              </p:cNvPr>
              <p:cNvSpPr>
                <a:spLocks/>
              </p:cNvSpPr>
              <p:nvPr/>
            </p:nvSpPr>
            <p:spPr bwMode="auto">
              <a:xfrm>
                <a:off x="9244156" y="5932281"/>
                <a:ext cx="253644" cy="307610"/>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6" name="Freeform 814">
                <a:extLst>
                  <a:ext uri="{FF2B5EF4-FFF2-40B4-BE49-F238E27FC236}">
                    <a16:creationId xmlns:a16="http://schemas.microsoft.com/office/drawing/2014/main" id="{FBC6EDB1-5AE5-C844-A5F8-5E6C5F7CBEC3}"/>
                  </a:ext>
                </a:extLst>
              </p:cNvPr>
              <p:cNvSpPr>
                <a:spLocks/>
              </p:cNvSpPr>
              <p:nvPr/>
            </p:nvSpPr>
            <p:spPr bwMode="auto">
              <a:xfrm>
                <a:off x="9924137" y="6320841"/>
                <a:ext cx="275230" cy="25904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7" name="Freeform 820">
                <a:extLst>
                  <a:ext uri="{FF2B5EF4-FFF2-40B4-BE49-F238E27FC236}">
                    <a16:creationId xmlns:a16="http://schemas.microsoft.com/office/drawing/2014/main" id="{0BFF91F6-B7BA-3040-9728-337A0A9DD11A}"/>
                  </a:ext>
                </a:extLst>
              </p:cNvPr>
              <p:cNvSpPr>
                <a:spLocks/>
              </p:cNvSpPr>
              <p:nvPr/>
            </p:nvSpPr>
            <p:spPr bwMode="auto">
              <a:xfrm>
                <a:off x="9389866" y="6061801"/>
                <a:ext cx="345387" cy="334593"/>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8" name="Freeform 829">
                <a:extLst>
                  <a:ext uri="{FF2B5EF4-FFF2-40B4-BE49-F238E27FC236}">
                    <a16:creationId xmlns:a16="http://schemas.microsoft.com/office/drawing/2014/main" id="{E15DFF10-650C-344A-971B-B58FECB49069}"/>
                  </a:ext>
                </a:extLst>
              </p:cNvPr>
              <p:cNvSpPr>
                <a:spLocks/>
              </p:cNvSpPr>
              <p:nvPr/>
            </p:nvSpPr>
            <p:spPr bwMode="auto">
              <a:xfrm>
                <a:off x="9179396" y="6390998"/>
                <a:ext cx="178090" cy="183487"/>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9" name="Freeform 835">
                <a:extLst>
                  <a:ext uri="{FF2B5EF4-FFF2-40B4-BE49-F238E27FC236}">
                    <a16:creationId xmlns:a16="http://schemas.microsoft.com/office/drawing/2014/main" id="{2E060D75-90FE-B944-A3EB-AC232B15F30D}"/>
                  </a:ext>
                </a:extLst>
              </p:cNvPr>
              <p:cNvSpPr>
                <a:spLocks/>
              </p:cNvSpPr>
              <p:nvPr/>
            </p:nvSpPr>
            <p:spPr bwMode="auto">
              <a:xfrm>
                <a:off x="9049875" y="6099578"/>
                <a:ext cx="264437" cy="264437"/>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0" name="Freeform 770">
                <a:extLst>
                  <a:ext uri="{FF2B5EF4-FFF2-40B4-BE49-F238E27FC236}">
                    <a16:creationId xmlns:a16="http://schemas.microsoft.com/office/drawing/2014/main" id="{45F683F5-CA79-D242-9578-FFF98FEC2587}"/>
                  </a:ext>
                </a:extLst>
              </p:cNvPr>
              <p:cNvSpPr>
                <a:spLocks/>
              </p:cNvSpPr>
              <p:nvPr/>
            </p:nvSpPr>
            <p:spPr bwMode="auto">
              <a:xfrm>
                <a:off x="9870170" y="5236110"/>
                <a:ext cx="286024" cy="248247"/>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1" name="Freeform 775">
                <a:extLst>
                  <a:ext uri="{FF2B5EF4-FFF2-40B4-BE49-F238E27FC236}">
                    <a16:creationId xmlns:a16="http://schemas.microsoft.com/office/drawing/2014/main" id="{365867C8-7850-8C4D-9978-CB8FD300A249}"/>
                  </a:ext>
                </a:extLst>
              </p:cNvPr>
              <p:cNvSpPr>
                <a:spLocks/>
              </p:cNvSpPr>
              <p:nvPr/>
            </p:nvSpPr>
            <p:spPr bwMode="auto">
              <a:xfrm>
                <a:off x="10307301" y="5063417"/>
                <a:ext cx="275230" cy="25904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2" name="Freeform 776">
                <a:extLst>
                  <a:ext uri="{FF2B5EF4-FFF2-40B4-BE49-F238E27FC236}">
                    <a16:creationId xmlns:a16="http://schemas.microsoft.com/office/drawing/2014/main" id="{3B196091-CF46-D240-8365-5CD83CD11EDA}"/>
                  </a:ext>
                </a:extLst>
              </p:cNvPr>
              <p:cNvSpPr>
                <a:spLocks/>
              </p:cNvSpPr>
              <p:nvPr/>
            </p:nvSpPr>
            <p:spPr bwMode="auto">
              <a:xfrm>
                <a:off x="9875567" y="5392614"/>
                <a:ext cx="286024" cy="210470"/>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3" name="Freeform 777">
                <a:extLst>
                  <a:ext uri="{FF2B5EF4-FFF2-40B4-BE49-F238E27FC236}">
                    <a16:creationId xmlns:a16="http://schemas.microsoft.com/office/drawing/2014/main" id="{D4C612DE-FBE4-6341-92F3-1D1FACCE2A0F}"/>
                  </a:ext>
                </a:extLst>
              </p:cNvPr>
              <p:cNvSpPr>
                <a:spLocks/>
              </p:cNvSpPr>
              <p:nvPr/>
            </p:nvSpPr>
            <p:spPr bwMode="auto">
              <a:xfrm>
                <a:off x="10145400" y="5511341"/>
                <a:ext cx="291420" cy="280627"/>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4" name="Freeform 780">
                <a:extLst>
                  <a:ext uri="{FF2B5EF4-FFF2-40B4-BE49-F238E27FC236}">
                    <a16:creationId xmlns:a16="http://schemas.microsoft.com/office/drawing/2014/main" id="{6C1CFC8A-0B18-744E-947C-856803813F57}"/>
                  </a:ext>
                </a:extLst>
              </p:cNvPr>
              <p:cNvSpPr>
                <a:spLocks/>
              </p:cNvSpPr>
              <p:nvPr/>
            </p:nvSpPr>
            <p:spPr bwMode="auto">
              <a:xfrm>
                <a:off x="10264127" y="5403407"/>
                <a:ext cx="205074" cy="188884"/>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5" name="Freeform 799">
                <a:extLst>
                  <a:ext uri="{FF2B5EF4-FFF2-40B4-BE49-F238E27FC236}">
                    <a16:creationId xmlns:a16="http://schemas.microsoft.com/office/drawing/2014/main" id="{A76E376A-C07D-F34B-9426-E462FA6D262A}"/>
                  </a:ext>
                </a:extLst>
              </p:cNvPr>
              <p:cNvSpPr>
                <a:spLocks/>
              </p:cNvSpPr>
              <p:nvPr/>
            </p:nvSpPr>
            <p:spPr bwMode="auto">
              <a:xfrm>
                <a:off x="9994293" y="5559911"/>
                <a:ext cx="183487" cy="16190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6" name="Freeform 837">
                <a:extLst>
                  <a:ext uri="{FF2B5EF4-FFF2-40B4-BE49-F238E27FC236}">
                    <a16:creationId xmlns:a16="http://schemas.microsoft.com/office/drawing/2014/main" id="{96258789-AC95-0349-8B63-ED491ED64CBE}"/>
                  </a:ext>
                </a:extLst>
              </p:cNvPr>
              <p:cNvSpPr>
                <a:spLocks/>
              </p:cNvSpPr>
              <p:nvPr/>
            </p:nvSpPr>
            <p:spPr bwMode="auto">
              <a:xfrm>
                <a:off x="8952736" y="5991644"/>
                <a:ext cx="188884" cy="248247"/>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7" name="Freeform 842">
                <a:extLst>
                  <a:ext uri="{FF2B5EF4-FFF2-40B4-BE49-F238E27FC236}">
                    <a16:creationId xmlns:a16="http://schemas.microsoft.com/office/drawing/2014/main" id="{DF1B15AC-EC71-D64B-91D9-3BAC516739E8}"/>
                  </a:ext>
                </a:extLst>
              </p:cNvPr>
              <p:cNvSpPr>
                <a:spLocks/>
              </p:cNvSpPr>
              <p:nvPr/>
            </p:nvSpPr>
            <p:spPr bwMode="auto">
              <a:xfrm>
                <a:off x="8801629" y="6428775"/>
                <a:ext cx="302214" cy="151107"/>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8" name="Freeform 843">
                <a:extLst>
                  <a:ext uri="{FF2B5EF4-FFF2-40B4-BE49-F238E27FC236}">
                    <a16:creationId xmlns:a16="http://schemas.microsoft.com/office/drawing/2014/main" id="{490EC9C1-AD3F-5848-9364-EEF44C52F182}"/>
                  </a:ext>
                </a:extLst>
              </p:cNvPr>
              <p:cNvSpPr>
                <a:spLocks/>
              </p:cNvSpPr>
              <p:nvPr/>
            </p:nvSpPr>
            <p:spPr bwMode="auto">
              <a:xfrm>
                <a:off x="9012099" y="6358618"/>
                <a:ext cx="210470" cy="22126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9" name="Freeform 782">
                <a:extLst>
                  <a:ext uri="{FF2B5EF4-FFF2-40B4-BE49-F238E27FC236}">
                    <a16:creationId xmlns:a16="http://schemas.microsoft.com/office/drawing/2014/main" id="{09EBB9AA-E5D1-5840-A8D6-F59556208085}"/>
                  </a:ext>
                </a:extLst>
              </p:cNvPr>
              <p:cNvSpPr>
                <a:spLocks/>
              </p:cNvSpPr>
              <p:nvPr/>
            </p:nvSpPr>
            <p:spPr bwMode="auto">
              <a:xfrm>
                <a:off x="10274920" y="5662448"/>
                <a:ext cx="215867" cy="2752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0" name="Freeform 783">
                <a:extLst>
                  <a:ext uri="{FF2B5EF4-FFF2-40B4-BE49-F238E27FC236}">
                    <a16:creationId xmlns:a16="http://schemas.microsoft.com/office/drawing/2014/main" id="{523128C0-9CD1-9A48-B93E-D514CAF10B68}"/>
                  </a:ext>
                </a:extLst>
              </p:cNvPr>
              <p:cNvSpPr>
                <a:spLocks/>
              </p:cNvSpPr>
              <p:nvPr/>
            </p:nvSpPr>
            <p:spPr bwMode="auto">
              <a:xfrm>
                <a:off x="10415234" y="5586894"/>
                <a:ext cx="215867" cy="199677"/>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1" name="Freeform 784">
                <a:extLst>
                  <a:ext uri="{FF2B5EF4-FFF2-40B4-BE49-F238E27FC236}">
                    <a16:creationId xmlns:a16="http://schemas.microsoft.com/office/drawing/2014/main" id="{A9F59185-2E80-A641-BDBC-24BA1E35158F}"/>
                  </a:ext>
                </a:extLst>
              </p:cNvPr>
              <p:cNvSpPr>
                <a:spLocks/>
              </p:cNvSpPr>
              <p:nvPr/>
            </p:nvSpPr>
            <p:spPr bwMode="auto">
              <a:xfrm>
                <a:off x="10582531" y="5748794"/>
                <a:ext cx="410147" cy="383164"/>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2" name="Freeform 785">
                <a:extLst>
                  <a:ext uri="{FF2B5EF4-FFF2-40B4-BE49-F238E27FC236}">
                    <a16:creationId xmlns:a16="http://schemas.microsoft.com/office/drawing/2014/main" id="{2E0E561D-A234-D546-A171-CA50E577CBA5}"/>
                  </a:ext>
                </a:extLst>
              </p:cNvPr>
              <p:cNvSpPr>
                <a:spLocks/>
              </p:cNvSpPr>
              <p:nvPr/>
            </p:nvSpPr>
            <p:spPr bwMode="auto">
              <a:xfrm>
                <a:off x="10598721" y="5603084"/>
                <a:ext cx="199677" cy="199677"/>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3" name="Freeform 786">
                <a:extLst>
                  <a:ext uri="{FF2B5EF4-FFF2-40B4-BE49-F238E27FC236}">
                    <a16:creationId xmlns:a16="http://schemas.microsoft.com/office/drawing/2014/main" id="{4DF808C1-8273-544E-B5CB-3C4F75F13639}"/>
                  </a:ext>
                </a:extLst>
              </p:cNvPr>
              <p:cNvSpPr>
                <a:spLocks/>
              </p:cNvSpPr>
              <p:nvPr/>
            </p:nvSpPr>
            <p:spPr bwMode="auto">
              <a:xfrm>
                <a:off x="10453010" y="5748794"/>
                <a:ext cx="205074" cy="3238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4" name="Freeform 800">
                <a:extLst>
                  <a:ext uri="{FF2B5EF4-FFF2-40B4-BE49-F238E27FC236}">
                    <a16:creationId xmlns:a16="http://schemas.microsoft.com/office/drawing/2014/main" id="{11B79D29-DBA9-B948-8F3B-21022D4558C7}"/>
                  </a:ext>
                </a:extLst>
              </p:cNvPr>
              <p:cNvSpPr>
                <a:spLocks/>
              </p:cNvSpPr>
              <p:nvPr/>
            </p:nvSpPr>
            <p:spPr bwMode="auto">
              <a:xfrm>
                <a:off x="10166987" y="6266874"/>
                <a:ext cx="356181" cy="253644"/>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5" name="Freeform 801">
                <a:extLst>
                  <a:ext uri="{FF2B5EF4-FFF2-40B4-BE49-F238E27FC236}">
                    <a16:creationId xmlns:a16="http://schemas.microsoft.com/office/drawing/2014/main" id="{9DD3AB65-5035-E743-A5E0-111BF812886F}"/>
                  </a:ext>
                </a:extLst>
              </p:cNvPr>
              <p:cNvSpPr>
                <a:spLocks/>
              </p:cNvSpPr>
              <p:nvPr/>
            </p:nvSpPr>
            <p:spPr bwMode="auto">
              <a:xfrm>
                <a:off x="10113020" y="5802761"/>
                <a:ext cx="345387" cy="253644"/>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6" name="Freeform 802">
                <a:extLst>
                  <a:ext uri="{FF2B5EF4-FFF2-40B4-BE49-F238E27FC236}">
                    <a16:creationId xmlns:a16="http://schemas.microsoft.com/office/drawing/2014/main" id="{9FBBC7D3-578F-BF41-A5B0-30D02BECF47A}"/>
                  </a:ext>
                </a:extLst>
              </p:cNvPr>
              <p:cNvSpPr>
                <a:spLocks/>
              </p:cNvSpPr>
              <p:nvPr/>
            </p:nvSpPr>
            <p:spPr bwMode="auto">
              <a:xfrm>
                <a:off x="10134607" y="6067198"/>
                <a:ext cx="215867" cy="302214"/>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7" name="Freeform 803">
                <a:extLst>
                  <a:ext uri="{FF2B5EF4-FFF2-40B4-BE49-F238E27FC236}">
                    <a16:creationId xmlns:a16="http://schemas.microsoft.com/office/drawing/2014/main" id="{5BDB1A13-2077-074A-B92F-1C7285B8D453}"/>
                  </a:ext>
                </a:extLst>
              </p:cNvPr>
              <p:cNvSpPr>
                <a:spLocks/>
              </p:cNvSpPr>
              <p:nvPr/>
            </p:nvSpPr>
            <p:spPr bwMode="auto">
              <a:xfrm>
                <a:off x="10355871" y="5916091"/>
                <a:ext cx="237454" cy="237454"/>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8" name="Freeform 804">
                <a:extLst>
                  <a:ext uri="{FF2B5EF4-FFF2-40B4-BE49-F238E27FC236}">
                    <a16:creationId xmlns:a16="http://schemas.microsoft.com/office/drawing/2014/main" id="{ABDBEE3A-A1B7-DF4E-B940-363925B8D7C2}"/>
                  </a:ext>
                </a:extLst>
              </p:cNvPr>
              <p:cNvSpPr>
                <a:spLocks/>
              </p:cNvSpPr>
              <p:nvPr/>
            </p:nvSpPr>
            <p:spPr bwMode="auto">
              <a:xfrm>
                <a:off x="9929533" y="5797364"/>
                <a:ext cx="210470" cy="15650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9" name="Freeform 806">
                <a:extLst>
                  <a:ext uri="{FF2B5EF4-FFF2-40B4-BE49-F238E27FC236}">
                    <a16:creationId xmlns:a16="http://schemas.microsoft.com/office/drawing/2014/main" id="{42E2EBDF-3D94-2141-B229-0D5C3A740D90}"/>
                  </a:ext>
                </a:extLst>
              </p:cNvPr>
              <p:cNvSpPr>
                <a:spLocks/>
              </p:cNvSpPr>
              <p:nvPr/>
            </p:nvSpPr>
            <p:spPr bwMode="auto">
              <a:xfrm>
                <a:off x="10037467" y="5694827"/>
                <a:ext cx="253644" cy="16729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0" name="Freeform 809">
                <a:extLst>
                  <a:ext uri="{FF2B5EF4-FFF2-40B4-BE49-F238E27FC236}">
                    <a16:creationId xmlns:a16="http://schemas.microsoft.com/office/drawing/2014/main" id="{7D3407F1-2916-C94A-8101-90E57D343359}"/>
                  </a:ext>
                </a:extLst>
              </p:cNvPr>
              <p:cNvSpPr>
                <a:spLocks/>
              </p:cNvSpPr>
              <p:nvPr/>
            </p:nvSpPr>
            <p:spPr bwMode="auto">
              <a:xfrm>
                <a:off x="10129210" y="5975454"/>
                <a:ext cx="307611" cy="307610"/>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1" name="Freeform 813">
                <a:extLst>
                  <a:ext uri="{FF2B5EF4-FFF2-40B4-BE49-F238E27FC236}">
                    <a16:creationId xmlns:a16="http://schemas.microsoft.com/office/drawing/2014/main" id="{77E20D3E-AB1F-5E43-A1AF-FA9145AD73DB}"/>
                  </a:ext>
                </a:extLst>
              </p:cNvPr>
              <p:cNvSpPr>
                <a:spLocks/>
              </p:cNvSpPr>
              <p:nvPr/>
            </p:nvSpPr>
            <p:spPr bwMode="auto">
              <a:xfrm>
                <a:off x="9470816" y="6331634"/>
                <a:ext cx="302214" cy="253644"/>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2" name="Freeform 815">
                <a:extLst>
                  <a:ext uri="{FF2B5EF4-FFF2-40B4-BE49-F238E27FC236}">
                    <a16:creationId xmlns:a16="http://schemas.microsoft.com/office/drawing/2014/main" id="{E440D11E-C8FF-2442-A037-C059558C305B}"/>
                  </a:ext>
                </a:extLst>
              </p:cNvPr>
              <p:cNvSpPr>
                <a:spLocks/>
              </p:cNvSpPr>
              <p:nvPr/>
            </p:nvSpPr>
            <p:spPr bwMode="auto">
              <a:xfrm>
                <a:off x="9843187" y="6256081"/>
                <a:ext cx="291420" cy="253644"/>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3" name="Freeform 816">
                <a:extLst>
                  <a:ext uri="{FF2B5EF4-FFF2-40B4-BE49-F238E27FC236}">
                    <a16:creationId xmlns:a16="http://schemas.microsoft.com/office/drawing/2014/main" id="{C396B831-9AA1-FC43-9490-FF95E90D3CAE}"/>
                  </a:ext>
                </a:extLst>
              </p:cNvPr>
              <p:cNvSpPr>
                <a:spLocks/>
              </p:cNvSpPr>
              <p:nvPr/>
            </p:nvSpPr>
            <p:spPr bwMode="auto">
              <a:xfrm>
                <a:off x="9697476" y="6320841"/>
                <a:ext cx="269834" cy="264437"/>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4" name="Freeform 817">
                <a:extLst>
                  <a:ext uri="{FF2B5EF4-FFF2-40B4-BE49-F238E27FC236}">
                    <a16:creationId xmlns:a16="http://schemas.microsoft.com/office/drawing/2014/main" id="{69FB8193-DE14-BC4F-8AC5-6374791338F4}"/>
                  </a:ext>
                </a:extLst>
              </p:cNvPr>
              <p:cNvSpPr>
                <a:spLocks/>
              </p:cNvSpPr>
              <p:nvPr/>
            </p:nvSpPr>
            <p:spPr bwMode="auto">
              <a:xfrm>
                <a:off x="9902550" y="6045611"/>
                <a:ext cx="259040" cy="286023"/>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5" name="Freeform 818">
                <a:extLst>
                  <a:ext uri="{FF2B5EF4-FFF2-40B4-BE49-F238E27FC236}">
                    <a16:creationId xmlns:a16="http://schemas.microsoft.com/office/drawing/2014/main" id="{F79F3BA9-7E1F-284E-9BC8-4F1CF1D2E093}"/>
                  </a:ext>
                </a:extLst>
              </p:cNvPr>
              <p:cNvSpPr>
                <a:spLocks/>
              </p:cNvSpPr>
              <p:nvPr/>
            </p:nvSpPr>
            <p:spPr bwMode="auto">
              <a:xfrm>
                <a:off x="9611130" y="5932281"/>
                <a:ext cx="199677" cy="253644"/>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6" name="Freeform 819">
                <a:extLst>
                  <a:ext uri="{FF2B5EF4-FFF2-40B4-BE49-F238E27FC236}">
                    <a16:creationId xmlns:a16="http://schemas.microsoft.com/office/drawing/2014/main" id="{E2A7FA2D-8AA1-F543-B7E1-B7B544620033}"/>
                  </a:ext>
                </a:extLst>
              </p:cNvPr>
              <p:cNvSpPr>
                <a:spLocks/>
              </p:cNvSpPr>
              <p:nvPr/>
            </p:nvSpPr>
            <p:spPr bwMode="auto">
              <a:xfrm>
                <a:off x="9308916" y="6310048"/>
                <a:ext cx="264437" cy="2752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7" name="Freeform 830">
                <a:extLst>
                  <a:ext uri="{FF2B5EF4-FFF2-40B4-BE49-F238E27FC236}">
                    <a16:creationId xmlns:a16="http://schemas.microsoft.com/office/drawing/2014/main" id="{9F7591D6-CDDC-0346-A8ED-53060CDD8EB6}"/>
                  </a:ext>
                </a:extLst>
              </p:cNvPr>
              <p:cNvSpPr>
                <a:spLocks/>
              </p:cNvSpPr>
              <p:nvPr/>
            </p:nvSpPr>
            <p:spPr bwMode="auto">
              <a:xfrm>
                <a:off x="9190189" y="6185925"/>
                <a:ext cx="242850" cy="248247"/>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8" name="Freeform 853">
                <a:extLst>
                  <a:ext uri="{FF2B5EF4-FFF2-40B4-BE49-F238E27FC236}">
                    <a16:creationId xmlns:a16="http://schemas.microsoft.com/office/drawing/2014/main" id="{917AE035-6777-C546-B4F7-BF2FC513B3E0}"/>
                  </a:ext>
                </a:extLst>
              </p:cNvPr>
              <p:cNvSpPr>
                <a:spLocks/>
              </p:cNvSpPr>
              <p:nvPr/>
            </p:nvSpPr>
            <p:spPr bwMode="auto">
              <a:xfrm>
                <a:off x="8531795" y="6088784"/>
                <a:ext cx="226660" cy="19428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9" name="Freeform 764">
                <a:extLst>
                  <a:ext uri="{FF2B5EF4-FFF2-40B4-BE49-F238E27FC236}">
                    <a16:creationId xmlns:a16="http://schemas.microsoft.com/office/drawing/2014/main" id="{E8E548E5-EAD2-974C-A797-F0B98E9A1C35}"/>
                  </a:ext>
                </a:extLst>
              </p:cNvPr>
              <p:cNvSpPr>
                <a:spLocks/>
              </p:cNvSpPr>
              <p:nvPr/>
            </p:nvSpPr>
            <p:spPr bwMode="auto">
              <a:xfrm>
                <a:off x="9767633" y="5192937"/>
                <a:ext cx="129520" cy="118727"/>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0" name="Freeform 810">
                <a:extLst>
                  <a:ext uri="{FF2B5EF4-FFF2-40B4-BE49-F238E27FC236}">
                    <a16:creationId xmlns:a16="http://schemas.microsoft.com/office/drawing/2014/main" id="{F272AA29-2EB3-6C4E-8E84-558F81C47C67}"/>
                  </a:ext>
                </a:extLst>
              </p:cNvPr>
              <p:cNvSpPr>
                <a:spLocks/>
              </p:cNvSpPr>
              <p:nvPr/>
            </p:nvSpPr>
            <p:spPr bwMode="auto">
              <a:xfrm>
                <a:off x="9945724" y="5916091"/>
                <a:ext cx="199677" cy="19428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1" name="TextBox 260">
                <a:extLst>
                  <a:ext uri="{FF2B5EF4-FFF2-40B4-BE49-F238E27FC236}">
                    <a16:creationId xmlns:a16="http://schemas.microsoft.com/office/drawing/2014/main" id="{764ABB6D-4994-FF4D-8B2A-1CBD53FD8208}"/>
                  </a:ext>
                </a:extLst>
              </p:cNvPr>
              <p:cNvSpPr txBox="1"/>
              <p:nvPr/>
            </p:nvSpPr>
            <p:spPr>
              <a:xfrm>
                <a:off x="5807771" y="4523853"/>
                <a:ext cx="2703038" cy="138499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Individuals enrolled from </a:t>
                </a:r>
                <a:r>
                  <a:rPr lang="en-US" sz="3600" b="1" dirty="0">
                    <a:latin typeface="Arial" panose="020B0604020202020204" pitchFamily="34" charset="0"/>
                    <a:cs typeface="Arial" panose="020B0604020202020204" pitchFamily="34" charset="0"/>
                  </a:rPr>
                  <a:t>105/120</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Kentucky counties</a:t>
                </a:r>
              </a:p>
              <a:p>
                <a:pPr algn="ctr"/>
                <a:r>
                  <a:rPr lang="en-US" sz="1600" b="1" dirty="0">
                    <a:latin typeface="Arial" panose="020B0604020202020204" pitchFamily="34" charset="0"/>
                    <a:cs typeface="Arial" panose="020B0604020202020204" pitchFamily="34" charset="0"/>
                  </a:rPr>
                  <a:t>in 2020</a:t>
                </a:r>
              </a:p>
            </p:txBody>
          </p:sp>
        </p:grpSp>
      </p:grpSp>
      <p:grpSp>
        <p:nvGrpSpPr>
          <p:cNvPr id="315" name="Group 314">
            <a:extLst>
              <a:ext uri="{FF2B5EF4-FFF2-40B4-BE49-F238E27FC236}">
                <a16:creationId xmlns:a16="http://schemas.microsoft.com/office/drawing/2014/main" id="{7D2C980C-E874-C24E-A713-41204B6F6D4C}"/>
              </a:ext>
            </a:extLst>
          </p:cNvPr>
          <p:cNvGrpSpPr/>
          <p:nvPr userDrawn="1"/>
        </p:nvGrpSpPr>
        <p:grpSpPr>
          <a:xfrm>
            <a:off x="3497951" y="1165067"/>
            <a:ext cx="5295900" cy="2688617"/>
            <a:chOff x="355600" y="3958919"/>
            <a:chExt cx="5295900" cy="2688617"/>
          </a:xfrm>
        </p:grpSpPr>
        <p:sp>
          <p:nvSpPr>
            <p:cNvPr id="316" name="Rectangle 315">
              <a:extLst>
                <a:ext uri="{FF2B5EF4-FFF2-40B4-BE49-F238E27FC236}">
                  <a16:creationId xmlns:a16="http://schemas.microsoft.com/office/drawing/2014/main" id="{631B9F00-E45B-7047-BEC9-4B730A8C35E1}"/>
                </a:ext>
              </a:extLst>
            </p:cNvPr>
            <p:cNvSpPr/>
            <p:nvPr/>
          </p:nvSpPr>
          <p:spPr>
            <a:xfrm>
              <a:off x="355600" y="395891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7" name="Group 316">
              <a:extLst>
                <a:ext uri="{FF2B5EF4-FFF2-40B4-BE49-F238E27FC236}">
                  <a16:creationId xmlns:a16="http://schemas.microsoft.com/office/drawing/2014/main" id="{402D508D-3C81-FC46-9FCA-EC52F0265347}"/>
                </a:ext>
              </a:extLst>
            </p:cNvPr>
            <p:cNvGrpSpPr/>
            <p:nvPr/>
          </p:nvGrpSpPr>
          <p:grpSpPr>
            <a:xfrm>
              <a:off x="816691" y="4005908"/>
              <a:ext cx="4373719" cy="2604036"/>
              <a:chOff x="870486" y="4095648"/>
              <a:chExt cx="4373719" cy="2604036"/>
            </a:xfrm>
          </p:grpSpPr>
          <p:grpSp>
            <p:nvGrpSpPr>
              <p:cNvPr id="319" name="Group 318">
                <a:extLst>
                  <a:ext uri="{FF2B5EF4-FFF2-40B4-BE49-F238E27FC236}">
                    <a16:creationId xmlns:a16="http://schemas.microsoft.com/office/drawing/2014/main" id="{D4F181A3-7EC6-1045-B85B-235C19C1BDF1}"/>
                  </a:ext>
                </a:extLst>
              </p:cNvPr>
              <p:cNvGrpSpPr/>
              <p:nvPr/>
            </p:nvGrpSpPr>
            <p:grpSpPr>
              <a:xfrm>
                <a:off x="870486" y="4716497"/>
                <a:ext cx="4373719" cy="1983187"/>
                <a:chOff x="582257" y="4223558"/>
                <a:chExt cx="4373719" cy="1983187"/>
              </a:xfrm>
            </p:grpSpPr>
            <p:pic>
              <p:nvPicPr>
                <p:cNvPr id="321" name="Picture 320">
                  <a:extLst>
                    <a:ext uri="{FF2B5EF4-FFF2-40B4-BE49-F238E27FC236}">
                      <a16:creationId xmlns:a16="http://schemas.microsoft.com/office/drawing/2014/main" id="{B66AAC24-7C55-0940-8B00-F02B42534C0B}"/>
                    </a:ext>
                  </a:extLst>
                </p:cNvPr>
                <p:cNvPicPr>
                  <a:picLocks noChangeAspect="1"/>
                </p:cNvPicPr>
                <p:nvPr/>
              </p:nvPicPr>
              <p:blipFill>
                <a:blip r:embed="rId2" cstate="hq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582257" y="4223558"/>
                  <a:ext cx="4373719" cy="1983187"/>
                </a:xfrm>
                <a:prstGeom prst="rect">
                  <a:avLst/>
                </a:prstGeom>
                <a:ln>
                  <a:noFill/>
                </a:ln>
              </p:spPr>
            </p:pic>
            <p:grpSp>
              <p:nvGrpSpPr>
                <p:cNvPr id="322" name="Group 321">
                  <a:extLst>
                    <a:ext uri="{FF2B5EF4-FFF2-40B4-BE49-F238E27FC236}">
                      <a16:creationId xmlns:a16="http://schemas.microsoft.com/office/drawing/2014/main" id="{B9C1956C-DB46-9941-A6A2-8D7A0A0DCAA3}"/>
                    </a:ext>
                  </a:extLst>
                </p:cNvPr>
                <p:cNvGrpSpPr/>
                <p:nvPr/>
              </p:nvGrpSpPr>
              <p:grpSpPr>
                <a:xfrm>
                  <a:off x="1211891" y="4362734"/>
                  <a:ext cx="3391029" cy="1582835"/>
                  <a:chOff x="1211891" y="4362734"/>
                  <a:chExt cx="3391029" cy="1582835"/>
                </a:xfrm>
              </p:grpSpPr>
              <p:cxnSp>
                <p:nvCxnSpPr>
                  <p:cNvPr id="349" name="Straight Arrow Connector 348">
                    <a:extLst>
                      <a:ext uri="{FF2B5EF4-FFF2-40B4-BE49-F238E27FC236}">
                        <a16:creationId xmlns:a16="http://schemas.microsoft.com/office/drawing/2014/main" id="{77BACDB0-D87E-EE41-B8B6-EA695C6A51B1}"/>
                      </a:ext>
                    </a:extLst>
                  </p:cNvPr>
                  <p:cNvCxnSpPr>
                    <a:cxnSpLocks/>
                  </p:cNvCxnSpPr>
                  <p:nvPr/>
                </p:nvCxnSpPr>
                <p:spPr>
                  <a:xfrm flipH="1">
                    <a:off x="3543221" y="4695011"/>
                    <a:ext cx="869297" cy="334487"/>
                  </a:xfrm>
                  <a:prstGeom prst="straightConnector1">
                    <a:avLst/>
                  </a:prstGeom>
                  <a:ln w="9525" cmpd="sng">
                    <a:solidFill>
                      <a:schemeClr val="accent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0" name="Straight Arrow Connector 349">
                    <a:extLst>
                      <a:ext uri="{FF2B5EF4-FFF2-40B4-BE49-F238E27FC236}">
                        <a16:creationId xmlns:a16="http://schemas.microsoft.com/office/drawing/2014/main" id="{A0349957-9761-F94C-B1B8-00C030356EF7}"/>
                      </a:ext>
                    </a:extLst>
                  </p:cNvPr>
                  <p:cNvCxnSpPr/>
                  <p:nvPr/>
                </p:nvCxnSpPr>
                <p:spPr>
                  <a:xfrm flipH="1" flipV="1">
                    <a:off x="3422466" y="4855390"/>
                    <a:ext cx="46627" cy="163579"/>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1" name="Straight Arrow Connector 350">
                    <a:extLst>
                      <a:ext uri="{FF2B5EF4-FFF2-40B4-BE49-F238E27FC236}">
                        <a16:creationId xmlns:a16="http://schemas.microsoft.com/office/drawing/2014/main" id="{CA53FA01-EC7F-ED4E-AE73-97821BF43AE5}"/>
                      </a:ext>
                    </a:extLst>
                  </p:cNvPr>
                  <p:cNvCxnSpPr/>
                  <p:nvPr/>
                </p:nvCxnSpPr>
                <p:spPr>
                  <a:xfrm flipV="1">
                    <a:off x="3481380" y="4791470"/>
                    <a:ext cx="59086" cy="22750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a:extLst>
                      <a:ext uri="{FF2B5EF4-FFF2-40B4-BE49-F238E27FC236}">
                        <a16:creationId xmlns:a16="http://schemas.microsoft.com/office/drawing/2014/main" id="{7B6F9F56-C4F8-874F-97DA-1DACE5E90188}"/>
                      </a:ext>
                    </a:extLst>
                  </p:cNvPr>
                  <p:cNvCxnSpPr/>
                  <p:nvPr/>
                </p:nvCxnSpPr>
                <p:spPr>
                  <a:xfrm>
                    <a:off x="3494674" y="5032263"/>
                    <a:ext cx="1108246" cy="21418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3" name="Straight Arrow Connector 352">
                    <a:extLst>
                      <a:ext uri="{FF2B5EF4-FFF2-40B4-BE49-F238E27FC236}">
                        <a16:creationId xmlns:a16="http://schemas.microsoft.com/office/drawing/2014/main" id="{02653E8D-83D2-EB44-BAE4-0F084D0E0CD2}"/>
                      </a:ext>
                    </a:extLst>
                  </p:cNvPr>
                  <p:cNvCxnSpPr/>
                  <p:nvPr/>
                </p:nvCxnSpPr>
                <p:spPr>
                  <a:xfrm>
                    <a:off x="3490781" y="5041664"/>
                    <a:ext cx="654059" cy="49341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4" name="Straight Arrow Connector 353">
                    <a:extLst>
                      <a:ext uri="{FF2B5EF4-FFF2-40B4-BE49-F238E27FC236}">
                        <a16:creationId xmlns:a16="http://schemas.microsoft.com/office/drawing/2014/main" id="{40ED0A31-9AD1-B04C-8B0E-D114B4A75674}"/>
                      </a:ext>
                    </a:extLst>
                  </p:cNvPr>
                  <p:cNvCxnSpPr>
                    <a:cxnSpLocks/>
                    <a:endCxn id="333" idx="1"/>
                  </p:cNvCxnSpPr>
                  <p:nvPr/>
                </p:nvCxnSpPr>
                <p:spPr>
                  <a:xfrm>
                    <a:off x="3490781" y="5041664"/>
                    <a:ext cx="656563" cy="75539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5" name="Straight Arrow Connector 354">
                    <a:extLst>
                      <a:ext uri="{FF2B5EF4-FFF2-40B4-BE49-F238E27FC236}">
                        <a16:creationId xmlns:a16="http://schemas.microsoft.com/office/drawing/2014/main" id="{D9CFF725-CF31-2146-94B5-D43A2872891E}"/>
                      </a:ext>
                    </a:extLst>
                  </p:cNvPr>
                  <p:cNvCxnSpPr/>
                  <p:nvPr/>
                </p:nvCxnSpPr>
                <p:spPr>
                  <a:xfrm>
                    <a:off x="3481380" y="5045557"/>
                    <a:ext cx="86782" cy="40106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6" name="Straight Arrow Connector 355">
                    <a:extLst>
                      <a:ext uri="{FF2B5EF4-FFF2-40B4-BE49-F238E27FC236}">
                        <a16:creationId xmlns:a16="http://schemas.microsoft.com/office/drawing/2014/main" id="{4CEEB240-8E77-1348-9968-1C75D76E2D55}"/>
                      </a:ext>
                    </a:extLst>
                  </p:cNvPr>
                  <p:cNvCxnSpPr>
                    <a:cxnSpLocks/>
                    <a:endCxn id="325" idx="1"/>
                  </p:cNvCxnSpPr>
                  <p:nvPr/>
                </p:nvCxnSpPr>
                <p:spPr>
                  <a:xfrm>
                    <a:off x="3468087" y="4995386"/>
                    <a:ext cx="416198" cy="95018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7" name="Straight Arrow Connector 356">
                    <a:extLst>
                      <a:ext uri="{FF2B5EF4-FFF2-40B4-BE49-F238E27FC236}">
                        <a16:creationId xmlns:a16="http://schemas.microsoft.com/office/drawing/2014/main" id="{D3CA7B18-D40F-3D48-B532-0028711C0E74}"/>
                      </a:ext>
                    </a:extLst>
                  </p:cNvPr>
                  <p:cNvCxnSpPr/>
                  <p:nvPr/>
                </p:nvCxnSpPr>
                <p:spPr>
                  <a:xfrm flipH="1">
                    <a:off x="2466674" y="5041664"/>
                    <a:ext cx="1005307" cy="69846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8" name="Straight Arrow Connector 357">
                    <a:extLst>
                      <a:ext uri="{FF2B5EF4-FFF2-40B4-BE49-F238E27FC236}">
                        <a16:creationId xmlns:a16="http://schemas.microsoft.com/office/drawing/2014/main" id="{9EB2E9D6-9034-D84D-AD21-04F1CA5F6EDA}"/>
                      </a:ext>
                    </a:extLst>
                  </p:cNvPr>
                  <p:cNvCxnSpPr/>
                  <p:nvPr/>
                </p:nvCxnSpPr>
                <p:spPr>
                  <a:xfrm flipH="1">
                    <a:off x="2729870" y="5041664"/>
                    <a:ext cx="742110" cy="70843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9" name="Straight Arrow Connector 358">
                    <a:extLst>
                      <a:ext uri="{FF2B5EF4-FFF2-40B4-BE49-F238E27FC236}">
                        <a16:creationId xmlns:a16="http://schemas.microsoft.com/office/drawing/2014/main" id="{02FEBC87-A3E8-EE4E-ABD4-178592F01A19}"/>
                      </a:ext>
                    </a:extLst>
                  </p:cNvPr>
                  <p:cNvCxnSpPr/>
                  <p:nvPr/>
                </p:nvCxnSpPr>
                <p:spPr>
                  <a:xfrm>
                    <a:off x="3494674" y="5032263"/>
                    <a:ext cx="875596" cy="27142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0" name="Straight Arrow Connector 359">
                    <a:extLst>
                      <a:ext uri="{FF2B5EF4-FFF2-40B4-BE49-F238E27FC236}">
                        <a16:creationId xmlns:a16="http://schemas.microsoft.com/office/drawing/2014/main" id="{CCF91115-35AD-A84B-AE30-A50A94316DAF}"/>
                      </a:ext>
                    </a:extLst>
                  </p:cNvPr>
                  <p:cNvCxnSpPr/>
                  <p:nvPr/>
                </p:nvCxnSpPr>
                <p:spPr>
                  <a:xfrm flipH="1">
                    <a:off x="3448144" y="5045557"/>
                    <a:ext cx="33235" cy="57647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1" name="Straight Arrow Connector 360">
                    <a:extLst>
                      <a:ext uri="{FF2B5EF4-FFF2-40B4-BE49-F238E27FC236}">
                        <a16:creationId xmlns:a16="http://schemas.microsoft.com/office/drawing/2014/main" id="{D3BF081B-0395-F04B-B8A6-016AA9F4FFE9}"/>
                      </a:ext>
                    </a:extLst>
                  </p:cNvPr>
                  <p:cNvCxnSpPr/>
                  <p:nvPr/>
                </p:nvCxnSpPr>
                <p:spPr>
                  <a:xfrm>
                    <a:off x="3494674" y="5032263"/>
                    <a:ext cx="207519" cy="221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2" name="Straight Arrow Connector 361">
                    <a:extLst>
                      <a:ext uri="{FF2B5EF4-FFF2-40B4-BE49-F238E27FC236}">
                        <a16:creationId xmlns:a16="http://schemas.microsoft.com/office/drawing/2014/main" id="{0E3C5BFB-D698-1548-9455-72B307FAFA90}"/>
                      </a:ext>
                    </a:extLst>
                  </p:cNvPr>
                  <p:cNvCxnSpPr>
                    <a:cxnSpLocks/>
                    <a:endCxn id="341" idx="2"/>
                  </p:cNvCxnSpPr>
                  <p:nvPr/>
                </p:nvCxnSpPr>
                <p:spPr>
                  <a:xfrm flipV="1">
                    <a:off x="3493335" y="4952316"/>
                    <a:ext cx="520548" cy="7277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3" name="Straight Arrow Connector 362">
                    <a:extLst>
                      <a:ext uri="{FF2B5EF4-FFF2-40B4-BE49-F238E27FC236}">
                        <a16:creationId xmlns:a16="http://schemas.microsoft.com/office/drawing/2014/main" id="{11FB21CA-BC9C-A945-812A-2A8D62B0FD37}"/>
                      </a:ext>
                    </a:extLst>
                  </p:cNvPr>
                  <p:cNvCxnSpPr>
                    <a:cxnSpLocks/>
                  </p:cNvCxnSpPr>
                  <p:nvPr/>
                </p:nvCxnSpPr>
                <p:spPr>
                  <a:xfrm flipH="1">
                    <a:off x="2089562" y="5036381"/>
                    <a:ext cx="1385921" cy="20043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4" name="Straight Arrow Connector 363">
                    <a:extLst>
                      <a:ext uri="{FF2B5EF4-FFF2-40B4-BE49-F238E27FC236}">
                        <a16:creationId xmlns:a16="http://schemas.microsoft.com/office/drawing/2014/main" id="{B8887F85-E6CA-3D4E-B2B6-3949CFFF0D30}"/>
                      </a:ext>
                    </a:extLst>
                  </p:cNvPr>
                  <p:cNvCxnSpPr>
                    <a:cxnSpLocks/>
                  </p:cNvCxnSpPr>
                  <p:nvPr/>
                </p:nvCxnSpPr>
                <p:spPr>
                  <a:xfrm flipH="1" flipV="1">
                    <a:off x="3401557" y="4362734"/>
                    <a:ext cx="87105" cy="688751"/>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a:extLst>
                      <a:ext uri="{FF2B5EF4-FFF2-40B4-BE49-F238E27FC236}">
                        <a16:creationId xmlns:a16="http://schemas.microsoft.com/office/drawing/2014/main" id="{E9166FFB-01F9-4C42-9392-8B5E1BC42D28}"/>
                      </a:ext>
                    </a:extLst>
                  </p:cNvPr>
                  <p:cNvCxnSpPr>
                    <a:cxnSpLocks/>
                  </p:cNvCxnSpPr>
                  <p:nvPr/>
                </p:nvCxnSpPr>
                <p:spPr>
                  <a:xfrm flipH="1">
                    <a:off x="1211891" y="5072888"/>
                    <a:ext cx="2215045" cy="68635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a:extLst>
                      <a:ext uri="{FF2B5EF4-FFF2-40B4-BE49-F238E27FC236}">
                        <a16:creationId xmlns:a16="http://schemas.microsoft.com/office/drawing/2014/main" id="{F16D1F44-5BAD-A040-B5D2-00AF3C626948}"/>
                      </a:ext>
                    </a:extLst>
                  </p:cNvPr>
                  <p:cNvCxnSpPr>
                    <a:cxnSpLocks/>
                  </p:cNvCxnSpPr>
                  <p:nvPr/>
                </p:nvCxnSpPr>
                <p:spPr>
                  <a:xfrm flipH="1">
                    <a:off x="3052670" y="5064209"/>
                    <a:ext cx="422470" cy="46791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a:extLst>
                      <a:ext uri="{FF2B5EF4-FFF2-40B4-BE49-F238E27FC236}">
                        <a16:creationId xmlns:a16="http://schemas.microsoft.com/office/drawing/2014/main" id="{1E0D764A-FE44-2840-9FFB-F2D3D6F1008A}"/>
                      </a:ext>
                    </a:extLst>
                  </p:cNvPr>
                  <p:cNvCxnSpPr>
                    <a:cxnSpLocks/>
                  </p:cNvCxnSpPr>
                  <p:nvPr/>
                </p:nvCxnSpPr>
                <p:spPr>
                  <a:xfrm flipV="1">
                    <a:off x="3476216" y="4559234"/>
                    <a:ext cx="362192" cy="4678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323" name="Group 322">
                  <a:extLst>
                    <a:ext uri="{FF2B5EF4-FFF2-40B4-BE49-F238E27FC236}">
                      <a16:creationId xmlns:a16="http://schemas.microsoft.com/office/drawing/2014/main" id="{DC1B91AC-E60A-3A49-9F08-4157566B1EB1}"/>
                    </a:ext>
                  </a:extLst>
                </p:cNvPr>
                <p:cNvGrpSpPr/>
                <p:nvPr/>
              </p:nvGrpSpPr>
              <p:grpSpPr>
                <a:xfrm>
                  <a:off x="1173053" y="4308379"/>
                  <a:ext cx="3516982" cy="1711546"/>
                  <a:chOff x="1173053" y="4308379"/>
                  <a:chExt cx="3516982" cy="1711546"/>
                </a:xfrm>
              </p:grpSpPr>
              <p:sp>
                <p:nvSpPr>
                  <p:cNvPr id="325" name="Oval 324">
                    <a:extLst>
                      <a:ext uri="{FF2B5EF4-FFF2-40B4-BE49-F238E27FC236}">
                        <a16:creationId xmlns:a16="http://schemas.microsoft.com/office/drawing/2014/main" id="{A35FEB10-2B1E-7542-87F7-A1BE8F6D1DDE}"/>
                      </a:ext>
                    </a:extLst>
                  </p:cNvPr>
                  <p:cNvSpPr/>
                  <p:nvPr/>
                </p:nvSpPr>
                <p:spPr>
                  <a:xfrm>
                    <a:off x="3871527" y="593281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6" name="Oval 325">
                    <a:extLst>
                      <a:ext uri="{FF2B5EF4-FFF2-40B4-BE49-F238E27FC236}">
                        <a16:creationId xmlns:a16="http://schemas.microsoft.com/office/drawing/2014/main" id="{16459B85-945C-D24B-ADF6-D32020D81D50}"/>
                      </a:ext>
                    </a:extLst>
                  </p:cNvPr>
                  <p:cNvSpPr/>
                  <p:nvPr/>
                </p:nvSpPr>
                <p:spPr>
                  <a:xfrm>
                    <a:off x="2392317" y="572737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7" name="Oval 326">
                    <a:extLst>
                      <a:ext uri="{FF2B5EF4-FFF2-40B4-BE49-F238E27FC236}">
                        <a16:creationId xmlns:a16="http://schemas.microsoft.com/office/drawing/2014/main" id="{8E56A79A-AA82-BC47-9335-D229AA9D2119}"/>
                      </a:ext>
                    </a:extLst>
                  </p:cNvPr>
                  <p:cNvSpPr/>
                  <p:nvPr/>
                </p:nvSpPr>
                <p:spPr>
                  <a:xfrm>
                    <a:off x="2655514" y="573734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dirty="0"/>
                  </a:p>
                </p:txBody>
              </p:sp>
              <p:sp>
                <p:nvSpPr>
                  <p:cNvPr id="328" name="Oval 327">
                    <a:extLst>
                      <a:ext uri="{FF2B5EF4-FFF2-40B4-BE49-F238E27FC236}">
                        <a16:creationId xmlns:a16="http://schemas.microsoft.com/office/drawing/2014/main" id="{1900EFFD-A5B8-154B-B798-1BC09B82A5C3}"/>
                      </a:ext>
                    </a:extLst>
                  </p:cNvPr>
                  <p:cNvSpPr/>
                  <p:nvPr/>
                </p:nvSpPr>
                <p:spPr>
                  <a:xfrm>
                    <a:off x="3360397" y="478103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9" name="Oval 328">
                    <a:extLst>
                      <a:ext uri="{FF2B5EF4-FFF2-40B4-BE49-F238E27FC236}">
                        <a16:creationId xmlns:a16="http://schemas.microsoft.com/office/drawing/2014/main" id="{DCA892DF-CE77-8F48-90F2-EEF0AD544BA5}"/>
                      </a:ext>
                    </a:extLst>
                  </p:cNvPr>
                  <p:cNvSpPr/>
                  <p:nvPr/>
                </p:nvSpPr>
                <p:spPr>
                  <a:xfrm>
                    <a:off x="3496909" y="47043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0" name="Oval 329">
                    <a:extLst>
                      <a:ext uri="{FF2B5EF4-FFF2-40B4-BE49-F238E27FC236}">
                        <a16:creationId xmlns:a16="http://schemas.microsoft.com/office/drawing/2014/main" id="{8205E679-30C9-8D40-A67E-2E7C2844929A}"/>
                      </a:ext>
                    </a:extLst>
                  </p:cNvPr>
                  <p:cNvSpPr/>
                  <p:nvPr/>
                </p:nvSpPr>
                <p:spPr>
                  <a:xfrm>
                    <a:off x="4602921" y="520289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1" name="Oval 330">
                    <a:extLst>
                      <a:ext uri="{FF2B5EF4-FFF2-40B4-BE49-F238E27FC236}">
                        <a16:creationId xmlns:a16="http://schemas.microsoft.com/office/drawing/2014/main" id="{6F27BB03-FEC6-EF49-AED6-F7A5E75FC5F9}"/>
                      </a:ext>
                    </a:extLst>
                  </p:cNvPr>
                  <p:cNvSpPr/>
                  <p:nvPr/>
                </p:nvSpPr>
                <p:spPr>
                  <a:xfrm>
                    <a:off x="4370271" y="52601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2" name="Oval 331">
                    <a:extLst>
                      <a:ext uri="{FF2B5EF4-FFF2-40B4-BE49-F238E27FC236}">
                        <a16:creationId xmlns:a16="http://schemas.microsoft.com/office/drawing/2014/main" id="{9D336DC7-F7AB-BA4A-A0C2-164CEC828ABC}"/>
                      </a:ext>
                    </a:extLst>
                  </p:cNvPr>
                  <p:cNvSpPr/>
                  <p:nvPr/>
                </p:nvSpPr>
                <p:spPr>
                  <a:xfrm>
                    <a:off x="4144452" y="549758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3" name="Oval 332">
                    <a:extLst>
                      <a:ext uri="{FF2B5EF4-FFF2-40B4-BE49-F238E27FC236}">
                        <a16:creationId xmlns:a16="http://schemas.microsoft.com/office/drawing/2014/main" id="{1C16AF56-03D6-5A4B-916F-232EEEEAB975}"/>
                      </a:ext>
                    </a:extLst>
                  </p:cNvPr>
                  <p:cNvSpPr/>
                  <p:nvPr/>
                </p:nvSpPr>
                <p:spPr>
                  <a:xfrm>
                    <a:off x="4134586" y="578430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4" name="Oval 333">
                    <a:extLst>
                      <a:ext uri="{FF2B5EF4-FFF2-40B4-BE49-F238E27FC236}">
                        <a16:creationId xmlns:a16="http://schemas.microsoft.com/office/drawing/2014/main" id="{4A504D91-F733-754C-B00D-D47F48B6DD8A}"/>
                      </a:ext>
                    </a:extLst>
                  </p:cNvPr>
                  <p:cNvSpPr/>
                  <p:nvPr/>
                </p:nvSpPr>
                <p:spPr>
                  <a:xfrm>
                    <a:off x="3524605" y="544662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5" name="Oval 334">
                    <a:extLst>
                      <a:ext uri="{FF2B5EF4-FFF2-40B4-BE49-F238E27FC236}">
                        <a16:creationId xmlns:a16="http://schemas.microsoft.com/office/drawing/2014/main" id="{28CBAF7E-9CD6-E642-8503-0F86C3FFCAAD}"/>
                      </a:ext>
                    </a:extLst>
                  </p:cNvPr>
                  <p:cNvSpPr/>
                  <p:nvPr/>
                </p:nvSpPr>
                <p:spPr>
                  <a:xfrm>
                    <a:off x="3404587" y="56220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6" name="Oval 335">
                    <a:extLst>
                      <a:ext uri="{FF2B5EF4-FFF2-40B4-BE49-F238E27FC236}">
                        <a16:creationId xmlns:a16="http://schemas.microsoft.com/office/drawing/2014/main" id="{7E7B9BD6-3C63-D042-963C-D7606695500B}"/>
                      </a:ext>
                    </a:extLst>
                  </p:cNvPr>
                  <p:cNvSpPr/>
                  <p:nvPr/>
                </p:nvSpPr>
                <p:spPr>
                  <a:xfrm>
                    <a:off x="3348045" y="430837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7" name="Oval 336">
                    <a:extLst>
                      <a:ext uri="{FF2B5EF4-FFF2-40B4-BE49-F238E27FC236}">
                        <a16:creationId xmlns:a16="http://schemas.microsoft.com/office/drawing/2014/main" id="{27FDD95D-C2EE-8D4B-B080-255405AEB232}"/>
                      </a:ext>
                    </a:extLst>
                  </p:cNvPr>
                  <p:cNvSpPr/>
                  <p:nvPr/>
                </p:nvSpPr>
                <p:spPr>
                  <a:xfrm>
                    <a:off x="2026371" y="5196280"/>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8" name="Oval 337">
                    <a:extLst>
                      <a:ext uri="{FF2B5EF4-FFF2-40B4-BE49-F238E27FC236}">
                        <a16:creationId xmlns:a16="http://schemas.microsoft.com/office/drawing/2014/main" id="{AF8A1B6A-82C1-384A-A2A0-0B14172FA92A}"/>
                      </a:ext>
                    </a:extLst>
                  </p:cNvPr>
                  <p:cNvSpPr/>
                  <p:nvPr/>
                </p:nvSpPr>
                <p:spPr>
                  <a:xfrm>
                    <a:off x="3017956" y="547939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9" name="Oval 338">
                    <a:extLst>
                      <a:ext uri="{FF2B5EF4-FFF2-40B4-BE49-F238E27FC236}">
                        <a16:creationId xmlns:a16="http://schemas.microsoft.com/office/drawing/2014/main" id="{2F3E2736-2491-0B4A-A59C-1366BC20A8ED}"/>
                      </a:ext>
                    </a:extLst>
                  </p:cNvPr>
                  <p:cNvSpPr/>
                  <p:nvPr/>
                </p:nvSpPr>
                <p:spPr>
                  <a:xfrm>
                    <a:off x="1173053" y="571349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0" name="Oval 339">
                    <a:extLst>
                      <a:ext uri="{FF2B5EF4-FFF2-40B4-BE49-F238E27FC236}">
                        <a16:creationId xmlns:a16="http://schemas.microsoft.com/office/drawing/2014/main" id="{0CB0B238-1276-B74E-ACD0-9F9D77354941}"/>
                      </a:ext>
                    </a:extLst>
                  </p:cNvPr>
                  <p:cNvSpPr/>
                  <p:nvPr/>
                </p:nvSpPr>
                <p:spPr>
                  <a:xfrm>
                    <a:off x="3794226" y="451907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1" name="Oval 340">
                    <a:extLst>
                      <a:ext uri="{FF2B5EF4-FFF2-40B4-BE49-F238E27FC236}">
                        <a16:creationId xmlns:a16="http://schemas.microsoft.com/office/drawing/2014/main" id="{2CB6F54E-B7A8-E64B-AF55-705891605EC8}"/>
                      </a:ext>
                    </a:extLst>
                  </p:cNvPr>
                  <p:cNvSpPr/>
                  <p:nvPr/>
                </p:nvSpPr>
                <p:spPr>
                  <a:xfrm>
                    <a:off x="4013885" y="490876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2" name="Oval 341">
                    <a:extLst>
                      <a:ext uri="{FF2B5EF4-FFF2-40B4-BE49-F238E27FC236}">
                        <a16:creationId xmlns:a16="http://schemas.microsoft.com/office/drawing/2014/main" id="{D0DDC590-6D80-304F-A524-2A0254ABED85}"/>
                      </a:ext>
                    </a:extLst>
                  </p:cNvPr>
                  <p:cNvSpPr/>
                  <p:nvPr/>
                </p:nvSpPr>
                <p:spPr>
                  <a:xfrm>
                    <a:off x="3615090" y="501086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3" name="Oval 342">
                    <a:extLst>
                      <a:ext uri="{FF2B5EF4-FFF2-40B4-BE49-F238E27FC236}">
                        <a16:creationId xmlns:a16="http://schemas.microsoft.com/office/drawing/2014/main" id="{77B4BBD1-FA7E-FA4C-A9D8-5FAFD862B3DF}"/>
                      </a:ext>
                    </a:extLst>
                  </p:cNvPr>
                  <p:cNvSpPr/>
                  <p:nvPr/>
                </p:nvSpPr>
                <p:spPr>
                  <a:xfrm>
                    <a:off x="4388205" y="4651005"/>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4" name="Oval 343">
                    <a:extLst>
                      <a:ext uri="{FF2B5EF4-FFF2-40B4-BE49-F238E27FC236}">
                        <a16:creationId xmlns:a16="http://schemas.microsoft.com/office/drawing/2014/main" id="{CEBF4AAF-6644-6642-9A8E-55D3CD8E9F9A}"/>
                      </a:ext>
                    </a:extLst>
                  </p:cNvPr>
                  <p:cNvSpPr/>
                  <p:nvPr/>
                </p:nvSpPr>
                <p:spPr>
                  <a:xfrm>
                    <a:off x="2021753" y="523784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5" name="Oval 344">
                    <a:extLst>
                      <a:ext uri="{FF2B5EF4-FFF2-40B4-BE49-F238E27FC236}">
                        <a16:creationId xmlns:a16="http://schemas.microsoft.com/office/drawing/2014/main" id="{47B82BEB-2B87-B742-A10F-B88D63407D7F}"/>
                      </a:ext>
                    </a:extLst>
                  </p:cNvPr>
                  <p:cNvSpPr/>
                  <p:nvPr/>
                </p:nvSpPr>
                <p:spPr>
                  <a:xfrm>
                    <a:off x="2456971" y="57227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6" name="Oval 345">
                    <a:extLst>
                      <a:ext uri="{FF2B5EF4-FFF2-40B4-BE49-F238E27FC236}">
                        <a16:creationId xmlns:a16="http://schemas.microsoft.com/office/drawing/2014/main" id="{31299DC4-4BE4-D646-A156-057F399B06C0}"/>
                      </a:ext>
                    </a:extLst>
                  </p:cNvPr>
                  <p:cNvSpPr/>
                  <p:nvPr/>
                </p:nvSpPr>
                <p:spPr>
                  <a:xfrm>
                    <a:off x="4036922" y="486258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7" name="Oval 346">
                    <a:extLst>
                      <a:ext uri="{FF2B5EF4-FFF2-40B4-BE49-F238E27FC236}">
                        <a16:creationId xmlns:a16="http://schemas.microsoft.com/office/drawing/2014/main" id="{07D6927D-CD7D-4847-B1FE-0C7B10EC6C51}"/>
                      </a:ext>
                    </a:extLst>
                  </p:cNvPr>
                  <p:cNvSpPr/>
                  <p:nvPr/>
                </p:nvSpPr>
                <p:spPr>
                  <a:xfrm>
                    <a:off x="4342023" y="461867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8" name="Oval 347">
                    <a:extLst>
                      <a:ext uri="{FF2B5EF4-FFF2-40B4-BE49-F238E27FC236}">
                        <a16:creationId xmlns:a16="http://schemas.microsoft.com/office/drawing/2014/main" id="{8F7A00E5-4167-924E-AEF1-72B82632EB17}"/>
                      </a:ext>
                    </a:extLst>
                  </p:cNvPr>
                  <p:cNvSpPr/>
                  <p:nvPr/>
                </p:nvSpPr>
                <p:spPr>
                  <a:xfrm>
                    <a:off x="3392678" y="4327858"/>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sp>
              <p:nvSpPr>
                <p:cNvPr id="324" name="Oval 323">
                  <a:extLst>
                    <a:ext uri="{FF2B5EF4-FFF2-40B4-BE49-F238E27FC236}">
                      <a16:creationId xmlns:a16="http://schemas.microsoft.com/office/drawing/2014/main" id="{B3A291E8-D6B5-104D-B4AF-D0F0FF37F4BB}"/>
                    </a:ext>
                  </a:extLst>
                </p:cNvPr>
                <p:cNvSpPr/>
                <p:nvPr/>
              </p:nvSpPr>
              <p:spPr>
                <a:xfrm>
                  <a:off x="3436235" y="4984308"/>
                  <a:ext cx="118065" cy="118065"/>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sp>
            <p:nvSpPr>
              <p:cNvPr id="320" name="TextBox 319">
                <a:extLst>
                  <a:ext uri="{FF2B5EF4-FFF2-40B4-BE49-F238E27FC236}">
                    <a16:creationId xmlns:a16="http://schemas.microsoft.com/office/drawing/2014/main" id="{087821E8-1B5B-584E-A1ED-380C6517DAC6}"/>
                  </a:ext>
                </a:extLst>
              </p:cNvPr>
              <p:cNvSpPr txBox="1"/>
              <p:nvPr/>
            </p:nvSpPr>
            <p:spPr>
              <a:xfrm>
                <a:off x="1811598" y="4095648"/>
                <a:ext cx="2698175"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MCC NETWORK SITES</a:t>
                </a:r>
              </a:p>
            </p:txBody>
          </p:sp>
        </p:grpSp>
        <p:sp>
          <p:nvSpPr>
            <p:cNvPr id="318" name="TextBox 317">
              <a:extLst>
                <a:ext uri="{FF2B5EF4-FFF2-40B4-BE49-F238E27FC236}">
                  <a16:creationId xmlns:a16="http://schemas.microsoft.com/office/drawing/2014/main" id="{65B7F0F6-081A-F742-A67D-D4E9AEF712E7}"/>
                </a:ext>
              </a:extLst>
            </p:cNvPr>
            <p:cNvSpPr txBox="1"/>
            <p:nvPr/>
          </p:nvSpPr>
          <p:spPr>
            <a:xfrm>
              <a:off x="628073" y="4387274"/>
              <a:ext cx="2641600" cy="1077218"/>
            </a:xfrm>
            <a:prstGeom prst="rect">
              <a:avLst/>
            </a:prstGeom>
            <a:noFill/>
          </p:spPr>
          <p:txBody>
            <a:bodyPr wrap="square" rtlCol="0">
              <a:spAutoFit/>
            </a:bodyPr>
            <a:lstStyle/>
            <a:p>
              <a:r>
                <a:rPr lang="en-US" sz="1600" b="1" dirty="0"/>
                <a:t>~47% of all new cancer cases in KY (2019) were directly or indirectly cared for by MCC</a:t>
              </a:r>
            </a:p>
          </p:txBody>
        </p:sp>
      </p:grpSp>
    </p:spTree>
    <p:extLst>
      <p:ext uri="{BB962C8B-B14F-4D97-AF65-F5344CB8AC3E}">
        <p14:creationId xmlns:p14="http://schemas.microsoft.com/office/powerpoint/2010/main" val="217975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009536B-B96C-EC4F-8891-71790B877F9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2187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CIENC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5AD2D83-5078-DF40-B60A-ABCA8F6782CB}"/>
              </a:ext>
            </a:extLst>
          </p:cNvPr>
          <p:cNvSpPr>
            <a:spLocks noGrp="1"/>
          </p:cNvSpPr>
          <p:nvPr>
            <p:ph idx="14"/>
          </p:nvPr>
        </p:nvSpPr>
        <p:spPr>
          <a:xfrm>
            <a:off x="0" y="1"/>
            <a:ext cx="2803358" cy="6858000"/>
          </a:xfrm>
          <a:solidFill>
            <a:srgbClr val="DCDDE1"/>
          </a:solidFill>
        </p:spPr>
        <p:txBody>
          <a:bodyPr wrap="square" anchor="b">
            <a:noAutofit/>
          </a:bodyPr>
          <a:lstStyle>
            <a:lvl1pPr marL="0" indent="0">
              <a:spcBef>
                <a:spcPts val="0"/>
              </a:spcBef>
              <a:buNone/>
              <a:defRPr sz="1400" b="0" i="0">
                <a:solidFill>
                  <a:schemeClr val="tx1"/>
                </a:solidFill>
                <a:latin typeface="Arial" panose="020B0604020202020204" pitchFamily="34" charset="0"/>
                <a:cs typeface="Arial" panose="020B0604020202020204" pitchFamily="34" charset="0"/>
              </a:defRPr>
            </a:lvl1pPr>
            <a:lvl2pPr marL="7938" indent="0">
              <a:spcBef>
                <a:spcPts val="0"/>
              </a:spcBef>
              <a:buNone/>
              <a:tabLst/>
              <a:defRPr sz="1400">
                <a:solidFill>
                  <a:schemeClr val="bg1"/>
                </a:solidFill>
              </a:defRPr>
            </a:lvl2pPr>
            <a:lvl5pPr>
              <a:defRPr/>
            </a:lvl5pPr>
          </a:lstStyle>
          <a:p>
            <a:pPr lvl="0"/>
            <a:r>
              <a:rPr lang="en-US" dirty="0"/>
              <a:t>Click to edit Master text styles</a:t>
            </a:r>
          </a:p>
        </p:txBody>
      </p:sp>
      <p:sp>
        <p:nvSpPr>
          <p:cNvPr id="14" name="Content Placeholder 2"/>
          <p:cNvSpPr>
            <a:spLocks noGrp="1"/>
          </p:cNvSpPr>
          <p:nvPr>
            <p:ph idx="1"/>
          </p:nvPr>
        </p:nvSpPr>
        <p:spPr>
          <a:xfrm>
            <a:off x="2803359" y="1081836"/>
            <a:ext cx="9235206" cy="5439392"/>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itle Placeholder 1">
            <a:extLst>
              <a:ext uri="{FF2B5EF4-FFF2-40B4-BE49-F238E27FC236}">
                <a16:creationId xmlns:a16="http://schemas.microsoft.com/office/drawing/2014/main" id="{5787BC8D-DE44-5645-9248-4E9101DEAB30}"/>
              </a:ext>
            </a:extLst>
          </p:cNvPr>
          <p:cNvSpPr>
            <a:spLocks noGrp="1"/>
          </p:cNvSpPr>
          <p:nvPr>
            <p:ph type="title"/>
          </p:nvPr>
        </p:nvSpPr>
        <p:spPr>
          <a:xfrm>
            <a:off x="2803358" y="0"/>
            <a:ext cx="9388642" cy="719700"/>
          </a:xfrm>
          <a:prstGeom prst="rect">
            <a:avLst/>
          </a:prstGeom>
        </p:spPr>
        <p:txBody>
          <a:bodyPr vert="horz" lIns="91440" tIns="45720" rIns="91440" bIns="45720" rtlCol="0" anchor="t" anchorCtr="0">
            <a:noAutofit/>
          </a:bodyPr>
          <a:lstStyle>
            <a:lvl1pPr marL="238125" indent="0" algn="l">
              <a:tabLst/>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id="{163DC866-6DDD-994B-8CBE-F9696A1BE14C}"/>
              </a:ext>
            </a:extLst>
          </p:cNvPr>
          <p:cNvSpPr>
            <a:spLocks noGrp="1"/>
          </p:cNvSpPr>
          <p:nvPr>
            <p:ph sz="quarter" idx="15" hasCustomPrompt="1"/>
          </p:nvPr>
        </p:nvSpPr>
        <p:spPr>
          <a:xfrm>
            <a:off x="0" y="0"/>
            <a:ext cx="2803525" cy="357041"/>
          </a:xfrm>
          <a:solidFill>
            <a:schemeClr val="accent2"/>
          </a:solidFill>
        </p:spPr>
        <p:txBody>
          <a:bodyPr anchor="ctr">
            <a:normAutofit/>
          </a:bodyPr>
          <a:lstStyle>
            <a:lvl1pPr marL="0" indent="0">
              <a:buNone/>
              <a:defRPr kumimoji="0" lang="en-US" sz="14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AIM 1:</a:t>
            </a:r>
            <a:endParaRPr lang="en-US" dirty="0"/>
          </a:p>
        </p:txBody>
      </p:sp>
    </p:spTree>
    <p:extLst>
      <p:ext uri="{BB962C8B-B14F-4D97-AF65-F5344CB8AC3E}">
        <p14:creationId xmlns:p14="http://schemas.microsoft.com/office/powerpoint/2010/main" val="428048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23187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A4380CF-9D77-6441-B040-5B1EC6CAF542}"/>
              </a:ext>
            </a:extLst>
          </p:cNvPr>
          <p:cNvGraphicFramePr>
            <a:graphicFrameLocks noGrp="1"/>
          </p:cNvGraphicFramePr>
          <p:nvPr userDrawn="1">
            <p:extLst>
              <p:ext uri="{D42A27DB-BD31-4B8C-83A1-F6EECF244321}">
                <p14:modId xmlns:p14="http://schemas.microsoft.com/office/powerpoint/2010/main" val="2918050850"/>
              </p:ext>
            </p:extLst>
          </p:nvPr>
        </p:nvGraphicFramePr>
        <p:xfrm>
          <a:off x="1134" y="0"/>
          <a:ext cx="12190866" cy="6858000"/>
        </p:xfrm>
        <a:graphic>
          <a:graphicData uri="http://schemas.openxmlformats.org/drawingml/2006/table">
            <a:tbl>
              <a:tblPr>
                <a:tableStyleId>{5C22544A-7EE6-4342-B048-85BDC9FD1C3A}</a:tableStyleId>
              </a:tblPr>
              <a:tblGrid>
                <a:gridCol w="963142">
                  <a:extLst>
                    <a:ext uri="{9D8B030D-6E8A-4147-A177-3AD203B41FA5}">
                      <a16:colId xmlns:a16="http://schemas.microsoft.com/office/drawing/2014/main" val="1976439684"/>
                    </a:ext>
                  </a:extLst>
                </a:gridCol>
                <a:gridCol w="11227724">
                  <a:extLst>
                    <a:ext uri="{9D8B030D-6E8A-4147-A177-3AD203B41FA5}">
                      <a16:colId xmlns:a16="http://schemas.microsoft.com/office/drawing/2014/main" val="765312218"/>
                    </a:ext>
                  </a:extLst>
                </a:gridCol>
              </a:tblGrid>
              <a:tr h="857250">
                <a:tc gridSpan="2">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chemeClr val="tx2"/>
                          </a:solidFill>
                          <a:latin typeface="Arial Narrow" panose="020B0604020202020204" pitchFamily="34" charset="0"/>
                          <a:ea typeface="+mn-ea"/>
                          <a:cs typeface="Arial Narrow" panose="020B0604020202020204" pitchFamily="34" charset="0"/>
                        </a:rPr>
                        <a:t>Six Essential Characteristics</a:t>
                      </a:r>
                    </a:p>
                  </a:txBody>
                  <a:tcPr anchor="b">
                    <a:lnL w="12700" cmpd="sng">
                      <a:noFill/>
                    </a:lnL>
                    <a:lnR w="12700" cmpd="sng">
                      <a:noFill/>
                    </a:lnR>
                    <a:lnT w="28575"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4000" b="1" i="0" kern="1200" dirty="0">
                          <a:solidFill>
                            <a:schemeClr val="tx2"/>
                          </a:solidFill>
                          <a:latin typeface="Arial Narrow" panose="020B0604020202020204" pitchFamily="34" charset="0"/>
                          <a:ea typeface="+mn-ea"/>
                          <a:cs typeface="Arial Narrow" panose="020B0604020202020204" pitchFamily="34" charset="0"/>
                        </a:rPr>
                        <a:t> </a:t>
                      </a: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F7F5"/>
                    </a:solidFill>
                  </a:tcPr>
                </a:tc>
                <a:extLst>
                  <a:ext uri="{0D108BD9-81ED-4DB2-BD59-A6C34878D82A}">
                    <a16:rowId xmlns:a16="http://schemas.microsoft.com/office/drawing/2014/main" val="2840911464"/>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Physical Space</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9233895"/>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Organizational Structure</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1725886"/>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Transdisciplinary Collaboration</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777359"/>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Cancer Focus</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130086"/>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Institutional Commitment</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7922"/>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Center Director</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574797"/>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12700" cmpd="sng">
                      <a:noFill/>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12700" cmpd="sng">
                      <a:noFill/>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306802"/>
                  </a:ext>
                </a:extLst>
              </a:tr>
            </a:tbl>
          </a:graphicData>
        </a:graphic>
      </p:graphicFrame>
      <p:sp>
        <p:nvSpPr>
          <p:cNvPr id="4" name="Rectangle 3">
            <a:extLst>
              <a:ext uri="{FF2B5EF4-FFF2-40B4-BE49-F238E27FC236}">
                <a16:creationId xmlns:a16="http://schemas.microsoft.com/office/drawing/2014/main" id="{E6D28C2E-0D5A-CE4C-84A9-AE8A2BE75E19}"/>
              </a:ext>
            </a:extLst>
          </p:cNvPr>
          <p:cNvSpPr/>
          <p:nvPr userDrawn="1"/>
        </p:nvSpPr>
        <p:spPr>
          <a:xfrm>
            <a:off x="7506587" y="-1"/>
            <a:ext cx="4684280" cy="60017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169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752F-3AFB-B644-8314-F6A75E265022}"/>
              </a:ext>
            </a:extLst>
          </p:cNvPr>
          <p:cNvSpPr>
            <a:spLocks noGrp="1"/>
          </p:cNvSpPr>
          <p:nvPr>
            <p:ph type="ctrTitle" hasCustomPrompt="1"/>
          </p:nvPr>
        </p:nvSpPr>
        <p:spPr>
          <a:xfrm>
            <a:off x="1524000" y="1122363"/>
            <a:ext cx="9144000" cy="2387600"/>
          </a:xfrm>
        </p:spPr>
        <p:txBody>
          <a:bodyPr anchor="b">
            <a:noAutofit/>
          </a:bodyPr>
          <a:lstStyle>
            <a:lvl1pPr algn="ctr">
              <a:defRPr sz="5000" cap="all" baseline="0">
                <a:solidFill>
                  <a:srgbClr val="0034A7"/>
                </a:solidFill>
                <a:latin typeface="Arial Black" panose="020B0604020202020204" pitchFamily="34" charset="0"/>
              </a:defRPr>
            </a:lvl1pPr>
          </a:lstStyle>
          <a:p>
            <a:r>
              <a:rPr lang="en-US" dirty="0"/>
              <a:t>Click to edit chapter </a:t>
            </a:r>
            <a:br>
              <a:rPr lang="en-US" dirty="0"/>
            </a:br>
            <a:r>
              <a:rPr lang="en-US" dirty="0"/>
              <a:t>title style</a:t>
            </a:r>
          </a:p>
        </p:txBody>
      </p:sp>
      <p:sp>
        <p:nvSpPr>
          <p:cNvPr id="3" name="Subtitle 2">
            <a:extLst>
              <a:ext uri="{FF2B5EF4-FFF2-40B4-BE49-F238E27FC236}">
                <a16:creationId xmlns:a16="http://schemas.microsoft.com/office/drawing/2014/main" id="{D9BF25C2-BF05-CF44-93CE-F7D8C5D697CE}"/>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500" baseline="0">
                <a:solidFill>
                  <a:schemeClr val="tx1">
                    <a:lumMod val="50000"/>
                    <a:lumOff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chapter subtitle style</a:t>
            </a:r>
          </a:p>
        </p:txBody>
      </p:sp>
    </p:spTree>
    <p:extLst>
      <p:ext uri="{BB962C8B-B14F-4D97-AF65-F5344CB8AC3E}">
        <p14:creationId xmlns:p14="http://schemas.microsoft.com/office/powerpoint/2010/main" val="215493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6628"/>
            <a:ext cx="12191999" cy="1116106"/>
          </a:xfrm>
          <a:prstGeom prst="rect">
            <a:avLst/>
          </a:prstGeom>
        </p:spPr>
        <p:txBody>
          <a:bodyPr vert="horz" lIns="91440" tIns="45720" rIns="91440" bIns="45720" rtlCol="0" anchor="ctr" anchorCtr="0">
            <a:noAutofit/>
          </a:bodyPr>
          <a:lstStyle/>
          <a:p>
            <a:r>
              <a:rPr lang="en-US" dirty="0"/>
              <a:t>Click to edit Master title style</a:t>
            </a:r>
            <a:endParaRPr dirty="0"/>
          </a:p>
        </p:txBody>
      </p:sp>
      <p:sp>
        <p:nvSpPr>
          <p:cNvPr id="3" name="Text Placeholder 2"/>
          <p:cNvSpPr>
            <a:spLocks noGrp="1"/>
          </p:cNvSpPr>
          <p:nvPr>
            <p:ph type="body" idx="1"/>
          </p:nvPr>
        </p:nvSpPr>
        <p:spPr>
          <a:xfrm>
            <a:off x="380808" y="1589809"/>
            <a:ext cx="11430385" cy="45363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881796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93" r:id="rId9"/>
  </p:sldLayoutIdLst>
  <p:txStyles>
    <p:titleStyle>
      <a:lvl1pPr algn="ctr" defTabSz="914400" rtl="0" eaLnBrk="1" latinLnBrk="0" hangingPunct="1">
        <a:spcBef>
          <a:spcPct val="0"/>
        </a:spcBef>
        <a:buNone/>
        <a:defRPr sz="3600" b="1" i="0" kern="1200">
          <a:solidFill>
            <a:srgbClr val="0033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0BCCB-5D8A-94C8-484D-8F3CE91FEF64}"/>
              </a:ext>
            </a:extLst>
          </p:cNvPr>
          <p:cNvSpPr>
            <a:spLocks noGrp="1"/>
          </p:cNvSpPr>
          <p:nvPr>
            <p:ph type="title"/>
          </p:nvPr>
        </p:nvSpPr>
        <p:spPr>
          <a:xfrm>
            <a:off x="838200" y="136525"/>
            <a:ext cx="10515600" cy="1325563"/>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ED2FCF28-4EBE-220F-0503-B6444769735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7AD93B-A3D7-877B-1237-3F85C8B1F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939CD-590A-A646-A01B-7DFD528384C2}" type="datetimeFigureOut">
              <a:rPr lang="en-US" smtClean="0"/>
              <a:t>12/16/2022</a:t>
            </a:fld>
            <a:endParaRPr lang="en-US"/>
          </a:p>
        </p:txBody>
      </p:sp>
      <p:sp>
        <p:nvSpPr>
          <p:cNvPr id="5" name="Footer Placeholder 4">
            <a:extLst>
              <a:ext uri="{FF2B5EF4-FFF2-40B4-BE49-F238E27FC236}">
                <a16:creationId xmlns:a16="http://schemas.microsoft.com/office/drawing/2014/main" id="{B7AC4140-7B57-C30F-9E47-A5483B761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F0A861-0A7D-1E57-5839-BE201FAF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3A71E-19C4-8B4C-ADBF-FBED4D4BA8D8}" type="slidenum">
              <a:rPr lang="en-US" smtClean="0"/>
              <a:t>‹#›</a:t>
            </a:fld>
            <a:endParaRPr lang="en-US"/>
          </a:p>
        </p:txBody>
      </p:sp>
      <p:grpSp>
        <p:nvGrpSpPr>
          <p:cNvPr id="7" name="Group 6">
            <a:extLst>
              <a:ext uri="{FF2B5EF4-FFF2-40B4-BE49-F238E27FC236}">
                <a16:creationId xmlns:a16="http://schemas.microsoft.com/office/drawing/2014/main" id="{F41FD635-6850-2531-9DBB-2E97D215EF63}"/>
              </a:ext>
            </a:extLst>
          </p:cNvPr>
          <p:cNvGrpSpPr/>
          <p:nvPr userDrawn="1"/>
        </p:nvGrpSpPr>
        <p:grpSpPr>
          <a:xfrm flipH="1">
            <a:off x="-92765" y="540763"/>
            <a:ext cx="92765" cy="405442"/>
            <a:chOff x="-10735733" y="540763"/>
            <a:chExt cx="10515600" cy="405442"/>
          </a:xfrm>
        </p:grpSpPr>
        <p:cxnSp>
          <p:nvCxnSpPr>
            <p:cNvPr id="8" name="Straight Connector 7">
              <a:extLst>
                <a:ext uri="{FF2B5EF4-FFF2-40B4-BE49-F238E27FC236}">
                  <a16:creationId xmlns:a16="http://schemas.microsoft.com/office/drawing/2014/main" id="{2531110D-E763-BF25-090B-0FDF324FB4D2}"/>
                </a:ext>
              </a:extLst>
            </p:cNvPr>
            <p:cNvCxnSpPr/>
            <p:nvPr userDrawn="1"/>
          </p:nvCxnSpPr>
          <p:spPr>
            <a:xfrm>
              <a:off x="-10735733" y="946205"/>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5F577C-EF78-A151-D053-85AA8EA6F9CF}"/>
                </a:ext>
              </a:extLst>
            </p:cNvPr>
            <p:cNvCxnSpPr/>
            <p:nvPr userDrawn="1"/>
          </p:nvCxnSpPr>
          <p:spPr>
            <a:xfrm>
              <a:off x="-10735733" y="540763"/>
              <a:ext cx="1051560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77403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l" defTabSz="914400" rtl="0" eaLnBrk="1" latinLnBrk="0" hangingPunct="1">
        <a:lnSpc>
          <a:spcPct val="90000"/>
        </a:lnSpc>
        <a:spcBef>
          <a:spcPct val="0"/>
        </a:spcBef>
        <a:buNone/>
        <a:defRPr sz="4400" b="1" i="0" kern="1200">
          <a:solidFill>
            <a:srgbClr val="0C5DAF"/>
          </a:solidFill>
          <a:latin typeface="Arial Black" panose="020B0604020202020204" pitchFamily="34" charset="0"/>
          <a:ea typeface="+mj-ea"/>
          <a:cs typeface="Arial" panose="020B0604020202020204" pitchFamily="34" charset="0"/>
        </a:defRPr>
      </a:lvl1pPr>
    </p:titleStyle>
    <p:body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2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F763A1-3907-DC48-99D4-AFA7B737080F}"/>
              </a:ext>
            </a:extLst>
          </p:cNvPr>
          <p:cNvSpPr>
            <a:spLocks noGrp="1"/>
          </p:cNvSpPr>
          <p:nvPr>
            <p:ph type="body" idx="1"/>
          </p:nvPr>
        </p:nvSpPr>
        <p:spPr>
          <a:xfrm>
            <a:off x="460443" y="1511030"/>
            <a:ext cx="11297055" cy="46659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a:extLst>
              <a:ext uri="{FF2B5EF4-FFF2-40B4-BE49-F238E27FC236}">
                <a16:creationId xmlns:a16="http://schemas.microsoft.com/office/drawing/2014/main" id="{3F1C0832-2E00-7740-AB93-70F9FB5A2FF1}"/>
              </a:ext>
            </a:extLst>
          </p:cNvPr>
          <p:cNvSpPr>
            <a:spLocks noGrp="1"/>
          </p:cNvSpPr>
          <p:nvPr>
            <p:ph type="title"/>
          </p:nvPr>
        </p:nvSpPr>
        <p:spPr>
          <a:xfrm>
            <a:off x="460443" y="433137"/>
            <a:ext cx="10893357" cy="892426"/>
          </a:xfrm>
          <a:prstGeom prst="rect">
            <a:avLst/>
          </a:prstGeom>
        </p:spPr>
        <p:txBody>
          <a:bodyPr vert="horz" lIns="91440" tIns="45720" rIns="91440" bIns="45720" rtlCol="0" anchor="t">
            <a:normAutofit/>
          </a:bodyPr>
          <a:lstStyle/>
          <a:p>
            <a:r>
              <a:rPr lang="en-US" dirty="0"/>
              <a:t>Click to edit Master title style</a:t>
            </a:r>
          </a:p>
        </p:txBody>
      </p:sp>
      <p:sp>
        <p:nvSpPr>
          <p:cNvPr id="11" name="Slide Number Placeholder 3">
            <a:extLst>
              <a:ext uri="{FF2B5EF4-FFF2-40B4-BE49-F238E27FC236}">
                <a16:creationId xmlns:a16="http://schemas.microsoft.com/office/drawing/2014/main" id="{52840048-DD7C-1640-A558-F89223A4AF88}"/>
              </a:ext>
            </a:extLst>
          </p:cNvPr>
          <p:cNvSpPr>
            <a:spLocks noGrp="1"/>
          </p:cNvSpPr>
          <p:nvPr>
            <p:ph type="sldNum" sz="quarter" idx="4"/>
          </p:nvPr>
        </p:nvSpPr>
        <p:spPr>
          <a:xfrm>
            <a:off x="11124054" y="6356350"/>
            <a:ext cx="7522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DC6CA-0216-9A4D-BD64-E6453D845304}" type="slidenum">
              <a:rPr lang="en-US" smtClean="0"/>
              <a:t>‹#›</a:t>
            </a:fld>
            <a:endParaRPr lang="en-US" dirty="0"/>
          </a:p>
        </p:txBody>
      </p:sp>
    </p:spTree>
    <p:extLst>
      <p:ext uri="{BB962C8B-B14F-4D97-AF65-F5344CB8AC3E}">
        <p14:creationId xmlns:p14="http://schemas.microsoft.com/office/powerpoint/2010/main" val="33719293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ftr="0" dt="0"/>
  <p:txStyles>
    <p:titleStyle>
      <a:lvl1pPr algn="l" defTabSz="914400" rtl="0" eaLnBrk="1" latinLnBrk="0" hangingPunct="1">
        <a:lnSpc>
          <a:spcPct val="90000"/>
        </a:lnSpc>
        <a:spcBef>
          <a:spcPct val="0"/>
        </a:spcBef>
        <a:buNone/>
        <a:defRPr sz="2800" b="1" i="0" kern="1200" cap="all"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9.xml"/><Relationship Id="rId4" Type="http://schemas.openxmlformats.org/officeDocument/2006/relationships/image" Target="../media/image13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38.jpeg"/><Relationship Id="rId4" Type="http://schemas.openxmlformats.org/officeDocument/2006/relationships/image" Target="../media/image137.jpeg"/></Relationships>
</file>

<file path=ppt/slides/_rels/slide13.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chart" Target="../charts/chart2.xml"/><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42.jpeg"/><Relationship Id="rId11" Type="http://schemas.openxmlformats.org/officeDocument/2006/relationships/image" Target="../media/image138.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tiff"/><Relationship Id="rId14"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47.png"/><Relationship Id="rId7" Type="http://schemas.openxmlformats.org/officeDocument/2006/relationships/image" Target="../media/image151.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50.jpeg"/><Relationship Id="rId11" Type="http://schemas.openxmlformats.org/officeDocument/2006/relationships/image" Target="../media/image154.jpeg"/><Relationship Id="rId5" Type="http://schemas.openxmlformats.org/officeDocument/2006/relationships/image" Target="../media/image149.jpeg"/><Relationship Id="rId10" Type="http://schemas.openxmlformats.org/officeDocument/2006/relationships/image" Target="../media/image153.png"/><Relationship Id="rId4" Type="http://schemas.openxmlformats.org/officeDocument/2006/relationships/image" Target="../media/image148.emf"/><Relationship Id="rId9" Type="http://schemas.openxmlformats.org/officeDocument/2006/relationships/image" Target="../media/image152.png"/></Relationships>
</file>

<file path=ppt/slides/_rels/slide1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jpeg"/><Relationship Id="rId3" Type="http://schemas.openxmlformats.org/officeDocument/2006/relationships/image" Target="../media/image155.png"/><Relationship Id="rId7" Type="http://schemas.openxmlformats.org/officeDocument/2006/relationships/image" Target="../media/image159.svg"/><Relationship Id="rId12" Type="http://schemas.openxmlformats.org/officeDocument/2006/relationships/image" Target="../media/image16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58.png"/><Relationship Id="rId11" Type="http://schemas.openxmlformats.org/officeDocument/2006/relationships/image" Target="../media/image163.svg"/><Relationship Id="rId5" Type="http://schemas.openxmlformats.org/officeDocument/2006/relationships/image" Target="../media/image157.svg"/><Relationship Id="rId15" Type="http://schemas.openxmlformats.org/officeDocument/2006/relationships/image" Target="../media/image16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svg"/><Relationship Id="rId14" Type="http://schemas.openxmlformats.org/officeDocument/2006/relationships/image" Target="../media/image166.png"/></Relationships>
</file>

<file path=ppt/slides/_rels/slide16.xml.rels><?xml version="1.0" encoding="UTF-8" standalone="yes"?>
<Relationships xmlns="http://schemas.openxmlformats.org/package/2006/relationships"><Relationship Id="rId8" Type="http://schemas.openxmlformats.org/officeDocument/2006/relationships/image" Target="../media/image173.jpeg"/><Relationship Id="rId13"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2.jpeg"/><Relationship Id="rId12" Type="http://schemas.openxmlformats.org/officeDocument/2006/relationships/image" Target="../media/image177.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png"/><Relationship Id="rId9" Type="http://schemas.openxmlformats.org/officeDocument/2006/relationships/image" Target="../media/image17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78.jpeg"/></Relationships>
</file>

<file path=ppt/slides/_rels/slide2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102.png"/><Relationship Id="rId3" Type="http://schemas.openxmlformats.org/officeDocument/2006/relationships/image" Target="../media/image87.jpeg"/><Relationship Id="rId21" Type="http://schemas.openxmlformats.org/officeDocument/2006/relationships/image" Target="../media/image105.sv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svg"/><Relationship Id="rId25" Type="http://schemas.openxmlformats.org/officeDocument/2006/relationships/image" Target="../media/image109.svg"/><Relationship Id="rId2" Type="http://schemas.openxmlformats.org/officeDocument/2006/relationships/notesSlide" Target="../notesSlides/notesSlide5.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10.xml"/><Relationship Id="rId6" Type="http://schemas.openxmlformats.org/officeDocument/2006/relationships/image" Target="../media/image90.jpeg"/><Relationship Id="rId11" Type="http://schemas.openxmlformats.org/officeDocument/2006/relationships/image" Target="../media/image95.svg"/><Relationship Id="rId24" Type="http://schemas.openxmlformats.org/officeDocument/2006/relationships/image" Target="../media/image108.png"/><Relationship Id="rId5" Type="http://schemas.openxmlformats.org/officeDocument/2006/relationships/image" Target="../media/image89.jpeg"/><Relationship Id="rId15" Type="http://schemas.openxmlformats.org/officeDocument/2006/relationships/image" Target="../media/image99.svg"/><Relationship Id="rId23" Type="http://schemas.openxmlformats.org/officeDocument/2006/relationships/image" Target="../media/image107.sv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 Id="rId22" Type="http://schemas.openxmlformats.org/officeDocument/2006/relationships/image" Target="../media/image106.png"/></Relationships>
</file>

<file path=ppt/slides/_rels/slide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29.xml"/><Relationship Id="rId6" Type="http://schemas.openxmlformats.org/officeDocument/2006/relationships/image" Target="../media/image114.emf"/><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jpg"/></Relationships>
</file>

<file path=ppt/slides/_rels/slide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21.png"/><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3.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indoor&#10;&#10;Description automatically generated">
            <a:extLst>
              <a:ext uri="{FF2B5EF4-FFF2-40B4-BE49-F238E27FC236}">
                <a16:creationId xmlns:a16="http://schemas.microsoft.com/office/drawing/2014/main" id="{0F5FE5CA-FB0E-FCD0-18AB-17EB460E22D2}"/>
              </a:ext>
            </a:extLst>
          </p:cNvPr>
          <p:cNvPicPr>
            <a:picLocks noChangeAspect="1"/>
          </p:cNvPicPr>
          <p:nvPr/>
        </p:nvPicPr>
        <p:blipFill rotWithShape="1">
          <a:blip r:embed="rId3"/>
          <a:srcRect r="7177"/>
          <a:stretch/>
        </p:blipFill>
        <p:spPr>
          <a:xfrm>
            <a:off x="2537229" y="-54050"/>
            <a:ext cx="9654771" cy="6931697"/>
          </a:xfrm>
          <a:prstGeom prst="rect">
            <a:avLst/>
          </a:prstGeom>
        </p:spPr>
      </p:pic>
      <p:grpSp>
        <p:nvGrpSpPr>
          <p:cNvPr id="25" name="Group 24">
            <a:extLst>
              <a:ext uri="{FF2B5EF4-FFF2-40B4-BE49-F238E27FC236}">
                <a16:creationId xmlns:a16="http://schemas.microsoft.com/office/drawing/2014/main" id="{6D32343C-2F82-68C9-8BA5-2F1132A6CB59}"/>
              </a:ext>
            </a:extLst>
          </p:cNvPr>
          <p:cNvGrpSpPr/>
          <p:nvPr/>
        </p:nvGrpSpPr>
        <p:grpSpPr>
          <a:xfrm>
            <a:off x="0" y="0"/>
            <a:ext cx="8250557" cy="6920761"/>
            <a:chOff x="0" y="-13674"/>
            <a:chExt cx="8250557" cy="6920761"/>
          </a:xfrm>
        </p:grpSpPr>
        <p:sp>
          <p:nvSpPr>
            <p:cNvPr id="22" name="Freeform 21">
              <a:extLst>
                <a:ext uri="{FF2B5EF4-FFF2-40B4-BE49-F238E27FC236}">
                  <a16:creationId xmlns:a16="http://schemas.microsoft.com/office/drawing/2014/main" id="{D861CB2A-144E-CD4B-E776-A351A762C6AE}"/>
                </a:ext>
              </a:extLst>
            </p:cNvPr>
            <p:cNvSpPr/>
            <p:nvPr/>
          </p:nvSpPr>
          <p:spPr>
            <a:xfrm flipV="1">
              <a:off x="683566" y="-6837"/>
              <a:ext cx="7566991" cy="6913924"/>
            </a:xfrm>
            <a:custGeom>
              <a:avLst/>
              <a:gdLst>
                <a:gd name="connsiteX0" fmla="*/ 0 w 7566991"/>
                <a:gd name="connsiteY0" fmla="*/ 6913924 h 6913924"/>
                <a:gd name="connsiteX1" fmla="*/ 3419061 w 7566991"/>
                <a:gd name="connsiteY1" fmla="*/ 6913924 h 6913924"/>
                <a:gd name="connsiteX2" fmla="*/ 7566991 w 7566991"/>
                <a:gd name="connsiteY2" fmla="*/ 6913924 h 6913924"/>
                <a:gd name="connsiteX3" fmla="*/ 3419061 w 7566991"/>
                <a:gd name="connsiteY3" fmla="*/ 0 h 6913924"/>
                <a:gd name="connsiteX4" fmla="*/ 0 w 7566991"/>
                <a:gd name="connsiteY4" fmla="*/ 0 h 691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991" h="6913924">
                  <a:moveTo>
                    <a:pt x="0" y="6913924"/>
                  </a:moveTo>
                  <a:lnTo>
                    <a:pt x="3419061" y="6913924"/>
                  </a:lnTo>
                  <a:lnTo>
                    <a:pt x="7566991" y="6913924"/>
                  </a:lnTo>
                  <a:lnTo>
                    <a:pt x="3419061" y="0"/>
                  </a:lnTo>
                  <a:lnTo>
                    <a:pt x="0" y="0"/>
                  </a:lnTo>
                  <a:close/>
                </a:path>
              </a:pathLst>
            </a:cu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5D15327-8C0E-0D9B-09F5-D1D8FA80DE9C}"/>
                </a:ext>
              </a:extLst>
            </p:cNvPr>
            <p:cNvSpPr/>
            <p:nvPr/>
          </p:nvSpPr>
          <p:spPr>
            <a:xfrm flipV="1">
              <a:off x="341783" y="-13674"/>
              <a:ext cx="7566991" cy="6913924"/>
            </a:xfrm>
            <a:custGeom>
              <a:avLst/>
              <a:gdLst>
                <a:gd name="connsiteX0" fmla="*/ 0 w 7566991"/>
                <a:gd name="connsiteY0" fmla="*/ 6913924 h 6913924"/>
                <a:gd name="connsiteX1" fmla="*/ 3419061 w 7566991"/>
                <a:gd name="connsiteY1" fmla="*/ 6913924 h 6913924"/>
                <a:gd name="connsiteX2" fmla="*/ 7566991 w 7566991"/>
                <a:gd name="connsiteY2" fmla="*/ 6913924 h 6913924"/>
                <a:gd name="connsiteX3" fmla="*/ 3419061 w 7566991"/>
                <a:gd name="connsiteY3" fmla="*/ 0 h 6913924"/>
                <a:gd name="connsiteX4" fmla="*/ 0 w 7566991"/>
                <a:gd name="connsiteY4" fmla="*/ 0 h 691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991" h="6913924">
                  <a:moveTo>
                    <a:pt x="0" y="6913924"/>
                  </a:moveTo>
                  <a:lnTo>
                    <a:pt x="3419061" y="6913924"/>
                  </a:lnTo>
                  <a:lnTo>
                    <a:pt x="7566991" y="6913924"/>
                  </a:lnTo>
                  <a:lnTo>
                    <a:pt x="3419061" y="0"/>
                  </a:lnTo>
                  <a:lnTo>
                    <a:pt x="0" y="0"/>
                  </a:lnTo>
                  <a:close/>
                </a:path>
              </a:pathLst>
            </a:cu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CB3612D3-1B9B-BEDB-5BE2-B31EF75A3CCE}"/>
                </a:ext>
              </a:extLst>
            </p:cNvPr>
            <p:cNvSpPr/>
            <p:nvPr/>
          </p:nvSpPr>
          <p:spPr>
            <a:xfrm flipV="1">
              <a:off x="0" y="-13674"/>
              <a:ext cx="7566991" cy="6913924"/>
            </a:xfrm>
            <a:custGeom>
              <a:avLst/>
              <a:gdLst>
                <a:gd name="connsiteX0" fmla="*/ 0 w 7566991"/>
                <a:gd name="connsiteY0" fmla="*/ 6913924 h 6913924"/>
                <a:gd name="connsiteX1" fmla="*/ 3419061 w 7566991"/>
                <a:gd name="connsiteY1" fmla="*/ 6913924 h 6913924"/>
                <a:gd name="connsiteX2" fmla="*/ 7566991 w 7566991"/>
                <a:gd name="connsiteY2" fmla="*/ 6913924 h 6913924"/>
                <a:gd name="connsiteX3" fmla="*/ 3419061 w 7566991"/>
                <a:gd name="connsiteY3" fmla="*/ 0 h 6913924"/>
                <a:gd name="connsiteX4" fmla="*/ 0 w 7566991"/>
                <a:gd name="connsiteY4" fmla="*/ 0 h 691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991" h="6913924">
                  <a:moveTo>
                    <a:pt x="0" y="6913924"/>
                  </a:moveTo>
                  <a:lnTo>
                    <a:pt x="3419061" y="6913924"/>
                  </a:lnTo>
                  <a:lnTo>
                    <a:pt x="7566991" y="6913924"/>
                  </a:lnTo>
                  <a:lnTo>
                    <a:pt x="3419061" y="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17" name="Title 16">
            <a:extLst>
              <a:ext uri="{FF2B5EF4-FFF2-40B4-BE49-F238E27FC236}">
                <a16:creationId xmlns:a16="http://schemas.microsoft.com/office/drawing/2014/main" id="{09D53FAF-2465-3794-C68C-948CB47CC163}"/>
              </a:ext>
            </a:extLst>
          </p:cNvPr>
          <p:cNvSpPr>
            <a:spLocks noGrp="1"/>
          </p:cNvSpPr>
          <p:nvPr>
            <p:ph type="ctrTitle"/>
          </p:nvPr>
        </p:nvSpPr>
        <p:spPr>
          <a:xfrm>
            <a:off x="596348" y="606926"/>
            <a:ext cx="5764695" cy="2612937"/>
          </a:xfrm>
        </p:spPr>
        <p:txBody>
          <a:bodyPr/>
          <a:lstStyle/>
          <a:p>
            <a:pPr algn="l"/>
            <a:r>
              <a:rPr lang="en-US" sz="4400" dirty="0">
                <a:solidFill>
                  <a:srgbClr val="0C5DAF"/>
                </a:solidFill>
                <a:latin typeface="Arial Black" panose="020B0604020202020204" pitchFamily="34" charset="0"/>
                <a:cs typeface="Arial Black" panose="020B0604020202020204" pitchFamily="34" charset="0"/>
              </a:rPr>
              <a:t>TOBACCO SETTLEMENT FUND UPDATE</a:t>
            </a:r>
            <a:endParaRPr lang="en-US" sz="4400" b="0" dirty="0">
              <a:solidFill>
                <a:srgbClr val="0C5DAF"/>
              </a:solidFill>
              <a:latin typeface="Arial" panose="020B0604020202020204" pitchFamily="34" charset="0"/>
            </a:endParaRPr>
          </a:p>
        </p:txBody>
      </p:sp>
      <p:pic>
        <p:nvPicPr>
          <p:cNvPr id="15" name="Picture 14" descr="Text&#10;&#10;Description automatically generated with medium confidence">
            <a:extLst>
              <a:ext uri="{FF2B5EF4-FFF2-40B4-BE49-F238E27FC236}">
                <a16:creationId xmlns:a16="http://schemas.microsoft.com/office/drawing/2014/main" id="{B874D7DF-E61E-8598-D6D1-1D4E7CA716FB}"/>
              </a:ext>
            </a:extLst>
          </p:cNvPr>
          <p:cNvPicPr>
            <a:picLocks noChangeAspect="1"/>
          </p:cNvPicPr>
          <p:nvPr/>
        </p:nvPicPr>
        <p:blipFill>
          <a:blip r:embed="rId4"/>
          <a:stretch>
            <a:fillRect/>
          </a:stretch>
        </p:blipFill>
        <p:spPr>
          <a:xfrm>
            <a:off x="687077" y="5461327"/>
            <a:ext cx="2241318" cy="706622"/>
          </a:xfrm>
          <a:prstGeom prst="rect">
            <a:avLst/>
          </a:prstGeom>
        </p:spPr>
      </p:pic>
      <p:sp>
        <p:nvSpPr>
          <p:cNvPr id="5" name="Subtitle 22">
            <a:extLst>
              <a:ext uri="{FF2B5EF4-FFF2-40B4-BE49-F238E27FC236}">
                <a16:creationId xmlns:a16="http://schemas.microsoft.com/office/drawing/2014/main" id="{DC28A3A6-6CFA-EB5C-95E4-BBC11522BA4B}"/>
              </a:ext>
            </a:extLst>
          </p:cNvPr>
          <p:cNvSpPr txBox="1">
            <a:spLocks/>
          </p:cNvSpPr>
          <p:nvPr/>
        </p:nvSpPr>
        <p:spPr>
          <a:xfrm>
            <a:off x="596666" y="3373837"/>
            <a:ext cx="4506913" cy="522288"/>
          </a:xfrm>
          <a:prstGeom prst="rect">
            <a:avLst/>
          </a:prstGeom>
        </p:spPr>
        <p:txBody>
          <a:bodyPr>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2000"/>
              </a:spcBef>
              <a:spcAft>
                <a:spcPts val="0"/>
              </a:spcAft>
              <a:buClr>
                <a:srgbClr val="0033A0"/>
              </a:buClr>
              <a:buSzPct val="75000"/>
              <a:buFont typeface="Wingdings" pitchFamily="2" charset="2"/>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Mark Evers, MD</a:t>
            </a:r>
          </a:p>
        </p:txBody>
      </p:sp>
      <p:sp>
        <p:nvSpPr>
          <p:cNvPr id="6" name="Text Placeholder 10">
            <a:extLst>
              <a:ext uri="{FF2B5EF4-FFF2-40B4-BE49-F238E27FC236}">
                <a16:creationId xmlns:a16="http://schemas.microsoft.com/office/drawing/2014/main" id="{4D78C01E-80E3-F0A0-7150-6F9D0ED81679}"/>
              </a:ext>
            </a:extLst>
          </p:cNvPr>
          <p:cNvSpPr txBox="1">
            <a:spLocks/>
          </p:cNvSpPr>
          <p:nvPr/>
        </p:nvSpPr>
        <p:spPr>
          <a:xfrm>
            <a:off x="596666" y="3990833"/>
            <a:ext cx="4506913" cy="461665"/>
          </a:xfrm>
          <a:prstGeom prst="rect">
            <a:avLst/>
          </a:prstGeom>
        </p:spPr>
        <p:txBody>
          <a:bodyPr>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2000"/>
              </a:spcBef>
              <a:spcAft>
                <a:spcPts val="0"/>
              </a:spcAft>
              <a:buClr>
                <a:srgbClr val="0033A0"/>
              </a:buClr>
              <a:buSzPct val="7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December 19, 2022</a:t>
            </a:r>
          </a:p>
        </p:txBody>
      </p:sp>
    </p:spTree>
    <p:extLst>
      <p:ext uri="{BB962C8B-B14F-4D97-AF65-F5344CB8AC3E}">
        <p14:creationId xmlns:p14="http://schemas.microsoft.com/office/powerpoint/2010/main" val="3888402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C051C-0FBC-0946-96C5-D491767175C5}"/>
              </a:ext>
            </a:extLst>
          </p:cNvPr>
          <p:cNvSpPr>
            <a:spLocks noGrp="1"/>
          </p:cNvSpPr>
          <p:nvPr>
            <p:ph type="body" sz="quarter" idx="14"/>
          </p:nvPr>
        </p:nvSpPr>
        <p:spPr>
          <a:xfrm>
            <a:off x="249237" y="320284"/>
            <a:ext cx="11688763" cy="1005840"/>
          </a:xfrm>
        </p:spPr>
        <p:txBody>
          <a:bodyPr>
            <a:normAutofit/>
          </a:bodyPr>
          <a:lstStyle/>
          <a:p>
            <a:r>
              <a:rPr lang="en-US" sz="3200" dirty="0">
                <a:solidFill>
                  <a:srgbClr val="0C5DAF"/>
                </a:solidFill>
                <a:latin typeface="Arial Black" panose="020B0604020202020204" pitchFamily="34" charset="0"/>
                <a:cs typeface="Arial Black" panose="020B0604020202020204" pitchFamily="34" charset="0"/>
              </a:rPr>
              <a:t>What does it mean to be an </a:t>
            </a:r>
            <a:br>
              <a:rPr lang="en-US" sz="3200" dirty="0">
                <a:solidFill>
                  <a:srgbClr val="0C5DAF"/>
                </a:solidFill>
                <a:latin typeface="Arial Black" panose="020B0604020202020204" pitchFamily="34" charset="0"/>
                <a:cs typeface="Arial Black" panose="020B0604020202020204" pitchFamily="34" charset="0"/>
              </a:rPr>
            </a:br>
            <a:r>
              <a:rPr lang="en-US" sz="3200" dirty="0">
                <a:solidFill>
                  <a:srgbClr val="0C5DAF"/>
                </a:solidFill>
                <a:latin typeface="Arial Black" panose="020B0604020202020204" pitchFamily="34" charset="0"/>
                <a:cs typeface="Arial Black" panose="020B0604020202020204" pitchFamily="34" charset="0"/>
              </a:rPr>
              <a:t>NCI Comprehensive Cancer Center?</a:t>
            </a:r>
          </a:p>
        </p:txBody>
      </p:sp>
      <p:sp>
        <p:nvSpPr>
          <p:cNvPr id="5" name="Text Placeholder 4">
            <a:extLst>
              <a:ext uri="{FF2B5EF4-FFF2-40B4-BE49-F238E27FC236}">
                <a16:creationId xmlns:a16="http://schemas.microsoft.com/office/drawing/2014/main" id="{6B24C3AC-025C-E64B-A2EA-96FEF18916B3}"/>
              </a:ext>
            </a:extLst>
          </p:cNvPr>
          <p:cNvSpPr>
            <a:spLocks noGrp="1"/>
          </p:cNvSpPr>
          <p:nvPr>
            <p:ph type="body" sz="quarter" idx="16"/>
          </p:nvPr>
        </p:nvSpPr>
        <p:spPr>
          <a:xfrm>
            <a:off x="249237" y="2039340"/>
            <a:ext cx="7045902" cy="4850296"/>
          </a:xfrm>
        </p:spPr>
        <p:txBody>
          <a:bodyPr>
            <a:normAutofit/>
          </a:bodyPr>
          <a:lstStyle/>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More funding, which equates to more research, more cancer screening and prevention and more clinical trials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draw of patients from the region and nationally</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ability to attract nationally and internationally recognized cancer researchers and oncologists </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More opportunities to offer cutting-edge, early phase trials with the latest cancer treatments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Expanded opportunities for special initiative grants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private donations</a:t>
            </a:r>
          </a:p>
          <a:p>
            <a:pPr marL="342900" indent="-342900">
              <a:lnSpc>
                <a:spcPct val="100000"/>
              </a:lnSpc>
              <a:spcBef>
                <a:spcPts val="1600"/>
              </a:spcBef>
              <a:buClr>
                <a:schemeClr val="tx2"/>
              </a:buClr>
              <a:buFont typeface="Wingdings" pitchFamily="2" charset="2"/>
              <a:buChar char="§"/>
            </a:pPr>
            <a:r>
              <a:rPr lang="en-US" sz="1850" b="1" dirty="0">
                <a:cs typeface="Arial" panose="020B0604020202020204" pitchFamily="34" charset="0"/>
              </a:rPr>
              <a:t>Increased community engagement (volunteers, patient advisory groups, education and intervention programs)</a:t>
            </a:r>
          </a:p>
        </p:txBody>
      </p:sp>
      <p:pic>
        <p:nvPicPr>
          <p:cNvPr id="8" name="Picture 7">
            <a:extLst>
              <a:ext uri="{FF2B5EF4-FFF2-40B4-BE49-F238E27FC236}">
                <a16:creationId xmlns:a16="http://schemas.microsoft.com/office/drawing/2014/main" id="{AC01DA57-51CE-9E40-B001-4ACB37E944EE}"/>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8866282" y="2039340"/>
            <a:ext cx="2885872" cy="2269788"/>
          </a:xfrm>
          <a:prstGeom prst="rect">
            <a:avLst/>
          </a:prstGeom>
          <a:ln w="76200">
            <a:solidFill>
              <a:schemeClr val="bg1"/>
            </a:solidFill>
          </a:ln>
        </p:spPr>
      </p:pic>
      <p:pic>
        <p:nvPicPr>
          <p:cNvPr id="9" name="Picture Placeholder 14">
            <a:extLst>
              <a:ext uri="{FF2B5EF4-FFF2-40B4-BE49-F238E27FC236}">
                <a16:creationId xmlns:a16="http://schemas.microsoft.com/office/drawing/2014/main" id="{AB782460-9F99-0E4A-8EC9-D9F3888347C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23346" y="3710690"/>
            <a:ext cx="2885872" cy="2861377"/>
          </a:xfrm>
          <a:prstGeom prst="rect">
            <a:avLst/>
          </a:prstGeom>
          <a:ln w="76200">
            <a:solidFill>
              <a:schemeClr val="bg1"/>
            </a:solidFill>
          </a:ln>
        </p:spPr>
      </p:pic>
      <p:sp>
        <p:nvSpPr>
          <p:cNvPr id="10" name="Text Placeholder 3">
            <a:extLst>
              <a:ext uri="{FF2B5EF4-FFF2-40B4-BE49-F238E27FC236}">
                <a16:creationId xmlns:a16="http://schemas.microsoft.com/office/drawing/2014/main" id="{4CF4640F-3DA0-1944-A249-D09C6BF07C91}"/>
              </a:ext>
            </a:extLst>
          </p:cNvPr>
          <p:cNvSpPr txBox="1">
            <a:spLocks/>
          </p:cNvSpPr>
          <p:nvPr/>
        </p:nvSpPr>
        <p:spPr>
          <a:xfrm>
            <a:off x="249237" y="1325825"/>
            <a:ext cx="11688763" cy="5156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chemeClr val="tx1">
                    <a:lumMod val="65000"/>
                    <a:lumOff val="3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0C5DAF"/>
                </a:solidFill>
                <a:effectLst/>
                <a:uLnTx/>
                <a:uFillTx/>
                <a:latin typeface="Arial" panose="020B0604020202020204" pitchFamily="34" charset="0"/>
                <a:ea typeface="+mn-ea"/>
                <a:cs typeface="+mn-cs"/>
              </a:rPr>
              <a:t>Taking it to the Next Level</a:t>
            </a:r>
          </a:p>
        </p:txBody>
      </p:sp>
    </p:spTree>
    <p:extLst>
      <p:ext uri="{BB962C8B-B14F-4D97-AF65-F5344CB8AC3E}">
        <p14:creationId xmlns:p14="http://schemas.microsoft.com/office/powerpoint/2010/main" val="140935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3900" y="792768"/>
            <a:ext cx="109220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dirty="0">
                <a:solidFill>
                  <a:srgbClr val="0C5DAF"/>
                </a:solidFill>
                <a:latin typeface="Arial Black" panose="020B0604020202020204" pitchFamily="34" charset="0"/>
                <a:cs typeface="Arial Black" panose="020B0604020202020204" pitchFamily="34" charset="0"/>
              </a:rPr>
              <a:t>Impact of 2022-2023 </a:t>
            </a:r>
            <a:br>
              <a:rPr lang="en-US" sz="5400" b="1" dirty="0">
                <a:solidFill>
                  <a:srgbClr val="0C5DAF"/>
                </a:solidFill>
                <a:latin typeface="Arial Black" panose="020B0604020202020204" pitchFamily="34" charset="0"/>
                <a:cs typeface="Arial Black" panose="020B0604020202020204" pitchFamily="34" charset="0"/>
              </a:rPr>
            </a:br>
            <a:r>
              <a:rPr lang="en-US" sz="5400" b="1" dirty="0">
                <a:solidFill>
                  <a:srgbClr val="0C5DAF"/>
                </a:solidFill>
                <a:latin typeface="Arial Black" panose="020B0604020202020204" pitchFamily="34" charset="0"/>
                <a:cs typeface="Arial Black" panose="020B0604020202020204" pitchFamily="34" charset="0"/>
              </a:rPr>
              <a:t>state cancer prevention and research funding to MCC</a:t>
            </a:r>
          </a:p>
        </p:txBody>
      </p:sp>
      <p:grpSp>
        <p:nvGrpSpPr>
          <p:cNvPr id="2" name="Group 1">
            <a:extLst>
              <a:ext uri="{FF2B5EF4-FFF2-40B4-BE49-F238E27FC236}">
                <a16:creationId xmlns:a16="http://schemas.microsoft.com/office/drawing/2014/main" id="{149FE575-E8F3-7A41-B6C0-7567B63C4B6C}"/>
              </a:ext>
            </a:extLst>
          </p:cNvPr>
          <p:cNvGrpSpPr/>
          <p:nvPr/>
        </p:nvGrpSpPr>
        <p:grpSpPr>
          <a:xfrm>
            <a:off x="-129950" y="3701446"/>
            <a:ext cx="12395690" cy="3074830"/>
            <a:chOff x="166017" y="4240607"/>
            <a:chExt cx="8811965" cy="2185864"/>
          </a:xfrm>
        </p:grpSpPr>
        <p:pic>
          <p:nvPicPr>
            <p:cNvPr id="6" name="Picture 5" descr="A group of people sitting at a desk&#10;&#10;Description automatically generated">
              <a:extLst>
                <a:ext uri="{FF2B5EF4-FFF2-40B4-BE49-F238E27FC236}">
                  <a16:creationId xmlns:a16="http://schemas.microsoft.com/office/drawing/2014/main" id="{8732D843-6228-FF4F-86D1-9875CD35810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28638" y="4240607"/>
              <a:ext cx="3349344" cy="2185864"/>
            </a:xfrm>
            <a:prstGeom prst="rect">
              <a:avLst/>
            </a:prstGeom>
          </p:spPr>
        </p:pic>
        <p:pic>
          <p:nvPicPr>
            <p:cNvPr id="3" name="Picture 2">
              <a:extLst>
                <a:ext uri="{FF2B5EF4-FFF2-40B4-BE49-F238E27FC236}">
                  <a16:creationId xmlns:a16="http://schemas.microsoft.com/office/drawing/2014/main" id="{670A0CA5-81C0-AF42-B0F4-DE0161592C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526610" y="4388817"/>
              <a:ext cx="2185864" cy="1889444"/>
            </a:xfrm>
            <a:prstGeom prst="rect">
              <a:avLst/>
            </a:prstGeom>
            <a:effectLst/>
          </p:spPr>
        </p:pic>
        <p:pic>
          <p:nvPicPr>
            <p:cNvPr id="4" name="Picture 3" descr="A picture containing outdoor, person, grass&#10;&#10;Description automatically generated">
              <a:extLst>
                <a:ext uri="{FF2B5EF4-FFF2-40B4-BE49-F238E27FC236}">
                  <a16:creationId xmlns:a16="http://schemas.microsoft.com/office/drawing/2014/main" id="{6979CDE5-2DE0-7F4C-84A0-6D665496FF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95299" y="3611325"/>
              <a:ext cx="2185864" cy="3444428"/>
            </a:xfrm>
            <a:prstGeom prst="rect">
              <a:avLst/>
            </a:prstGeom>
          </p:spPr>
        </p:pic>
      </p:grpSp>
    </p:spTree>
    <p:extLst>
      <p:ext uri="{BB962C8B-B14F-4D97-AF65-F5344CB8AC3E}">
        <p14:creationId xmlns:p14="http://schemas.microsoft.com/office/powerpoint/2010/main" val="1967504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0555A87D-5156-D496-9834-7BD332A520E3}"/>
              </a:ext>
            </a:extLst>
          </p:cNvPr>
          <p:cNvSpPr>
            <a:spLocks noGrp="1"/>
          </p:cNvSpPr>
          <p:nvPr>
            <p:ph type="body" sz="quarter" idx="18"/>
          </p:nvPr>
        </p:nvSpPr>
        <p:spPr>
          <a:xfrm>
            <a:off x="347978" y="5657126"/>
            <a:ext cx="2012937" cy="761747"/>
          </a:xfrm>
        </p:spPr>
        <p:txBody>
          <a:bodyPr/>
          <a:lstStyle/>
          <a:p>
            <a:r>
              <a:rPr lang="en-US" dirty="0"/>
              <a:t>FUNDING</a:t>
            </a:r>
          </a:p>
          <a:p>
            <a:pPr lvl="1"/>
            <a:r>
              <a:rPr lang="en-US" dirty="0"/>
              <a:t>R01 CA254734; Bristol Myers Squibb; </a:t>
            </a:r>
            <a:r>
              <a:rPr lang="en-US" b="0" u="none" strike="noStrike" dirty="0">
                <a:solidFill>
                  <a:srgbClr val="000000"/>
                </a:solidFill>
                <a:effectLst/>
                <a:latin typeface="+mn-lt"/>
              </a:rPr>
              <a:t>CDC NU58 DP0063130-04-02; CDC NU58 DP007144-01-00</a:t>
            </a:r>
          </a:p>
        </p:txBody>
      </p:sp>
      <p:sp>
        <p:nvSpPr>
          <p:cNvPr id="2" name="Title 1">
            <a:extLst>
              <a:ext uri="{FF2B5EF4-FFF2-40B4-BE49-F238E27FC236}">
                <a16:creationId xmlns:a16="http://schemas.microsoft.com/office/drawing/2014/main" id="{E2E184C0-3914-CD4C-AFA3-1DA08FC051BF}"/>
              </a:ext>
            </a:extLst>
          </p:cNvPr>
          <p:cNvSpPr>
            <a:spLocks noGrp="1"/>
          </p:cNvSpPr>
          <p:nvPr>
            <p:ph type="title"/>
          </p:nvPr>
        </p:nvSpPr>
        <p:spPr>
          <a:xfrm>
            <a:off x="394058" y="137542"/>
            <a:ext cx="11687204" cy="843120"/>
          </a:xfrm>
        </p:spPr>
        <p:txBody>
          <a:bodyPr/>
          <a:lstStyle/>
          <a:p>
            <a:r>
              <a:rPr lang="en-US" dirty="0">
                <a:cs typeface="Arial Black" panose="020B0604020202020204" pitchFamily="34" charset="0"/>
              </a:rPr>
              <a:t>Leading the Nation in Lung Cancer Screening</a:t>
            </a:r>
          </a:p>
        </p:txBody>
      </p:sp>
      <p:pic>
        <p:nvPicPr>
          <p:cNvPr id="4" name="Picture 3">
            <a:extLst>
              <a:ext uri="{FF2B5EF4-FFF2-40B4-BE49-F238E27FC236}">
                <a16:creationId xmlns:a16="http://schemas.microsoft.com/office/drawing/2014/main" id="{27D98997-D4C0-EE4A-A89D-B59B21A13E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1341" y="2623840"/>
            <a:ext cx="990331" cy="985272"/>
          </a:xfrm>
          <a:prstGeom prst="rect">
            <a:avLst/>
          </a:prstGeom>
        </p:spPr>
      </p:pic>
      <p:sp>
        <p:nvSpPr>
          <p:cNvPr id="7" name="TextBox 6">
            <a:extLst>
              <a:ext uri="{FF2B5EF4-FFF2-40B4-BE49-F238E27FC236}">
                <a16:creationId xmlns:a16="http://schemas.microsoft.com/office/drawing/2014/main" id="{0CBD1305-1A91-D24D-BF0E-0D5E95C0ADB2}"/>
              </a:ext>
            </a:extLst>
          </p:cNvPr>
          <p:cNvSpPr txBox="1"/>
          <p:nvPr/>
        </p:nvSpPr>
        <p:spPr>
          <a:xfrm>
            <a:off x="431341" y="3667672"/>
            <a:ext cx="763222" cy="344710"/>
          </a:xfrm>
          <a:prstGeom prst="rect">
            <a:avLst/>
          </a:prstGeom>
        </p:spPr>
        <p:txBody>
          <a:bodyPr vert="horz" wrap="none" lIns="0" tIns="0" rIns="0" bIns="0" rtlCol="0">
            <a:spAutoFit/>
          </a:bodyPr>
          <a:lstStyle>
            <a:defPPr>
              <a:defRPr lang="en-US"/>
            </a:defPPr>
            <a:lvl1pPr defTabSz="548640">
              <a:spcBef>
                <a:spcPts val="1000"/>
              </a:spcBef>
              <a:buClr>
                <a:srgbClr val="0032A0"/>
              </a:buClr>
              <a:buSzPct val="90000"/>
              <a:tabLst>
                <a:tab pos="107950" algn="l"/>
                <a:tab pos="280988" algn="l"/>
              </a:tabLst>
              <a:defRPr sz="1200" b="1">
                <a:solidFill>
                  <a:schemeClr val="tx2"/>
                </a:solidFill>
                <a:latin typeface="Arial Black" panose="020B0604020202020204" pitchFamily="34" charset="0"/>
                <a:cs typeface="Arial Black" panose="020B0604020202020204" pitchFamily="34" charset="0"/>
              </a:defRPr>
            </a:lvl1pPr>
          </a:lstStyle>
          <a:p>
            <a:pPr marL="0" marR="0" lvl="0" indent="0" algn="l" defTabSz="548640" rtl="0" eaLnBrk="1" fontAlgn="auto" latinLnBrk="0" hangingPunct="1">
              <a:lnSpc>
                <a:spcPct val="80000"/>
              </a:lnSpc>
              <a:spcBef>
                <a:spcPts val="0"/>
              </a:spcBef>
              <a:spcAft>
                <a:spcPts val="0"/>
              </a:spcAft>
              <a:buClr>
                <a:srgbClr val="0032A0"/>
              </a:buClr>
              <a:buSzPct val="90000"/>
              <a:buFontTx/>
              <a:buNone/>
              <a:tabLst>
                <a:tab pos="107950" algn="l"/>
                <a:tab pos="280988" algn="l"/>
              </a:tabLst>
              <a:defRPr/>
            </a:pPr>
            <a:r>
              <a:rPr kumimoji="0" lang="en-US" sz="1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BURRIS</a:t>
            </a:r>
          </a:p>
          <a:p>
            <a:pPr marL="0" marR="0" lvl="0" indent="0" algn="l" defTabSz="548640" rtl="0" eaLnBrk="1" fontAlgn="auto" latinLnBrk="0" hangingPunct="1">
              <a:lnSpc>
                <a:spcPct val="80000"/>
              </a:lnSpc>
              <a:spcBef>
                <a:spcPts val="0"/>
              </a:spcBef>
              <a:spcAft>
                <a:spcPts val="0"/>
              </a:spcAft>
              <a:buClr>
                <a:srgbClr val="0032A0"/>
              </a:buClr>
              <a:buSzPct val="90000"/>
              <a:buFontTx/>
              <a:buNone/>
              <a:tabLst>
                <a:tab pos="107950" algn="l"/>
                <a:tab pos="280988" algn="l"/>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D614EAD-4C04-DA42-B552-51C8B4B6EF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1341" y="1184310"/>
            <a:ext cx="998858" cy="985272"/>
          </a:xfrm>
          <a:prstGeom prst="rect">
            <a:avLst/>
          </a:prstGeom>
        </p:spPr>
      </p:pic>
      <p:sp>
        <p:nvSpPr>
          <p:cNvPr id="15" name="Content Placeholder 11">
            <a:extLst>
              <a:ext uri="{FF2B5EF4-FFF2-40B4-BE49-F238E27FC236}">
                <a16:creationId xmlns:a16="http://schemas.microsoft.com/office/drawing/2014/main" id="{DE88A619-BF82-22AC-D926-8377CB195CF2}"/>
              </a:ext>
            </a:extLst>
          </p:cNvPr>
          <p:cNvSpPr txBox="1">
            <a:spLocks/>
          </p:cNvSpPr>
          <p:nvPr/>
        </p:nvSpPr>
        <p:spPr>
          <a:xfrm>
            <a:off x="431341" y="2215550"/>
            <a:ext cx="948978" cy="344710"/>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MULLETT</a:t>
            </a:r>
            <a:br>
              <a:rPr kumimoji="0" lang="en-US" sz="1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b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 name="Content Placeholder 11">
            <a:extLst>
              <a:ext uri="{FF2B5EF4-FFF2-40B4-BE49-F238E27FC236}">
                <a16:creationId xmlns:a16="http://schemas.microsoft.com/office/drawing/2014/main" id="{D07D683C-6C7C-16BA-AA6C-8539CAB7A681}"/>
              </a:ext>
            </a:extLst>
          </p:cNvPr>
          <p:cNvSpPr txBox="1">
            <a:spLocks/>
          </p:cNvSpPr>
          <p:nvPr/>
        </p:nvSpPr>
        <p:spPr>
          <a:xfrm>
            <a:off x="431124" y="5120957"/>
            <a:ext cx="796693" cy="344710"/>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KNIGHT</a:t>
            </a:r>
            <a:br>
              <a:rPr kumimoji="0" lang="en-US" sz="1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b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C6D5ECE3-6971-9740-95BB-09908C9D0CA5}"/>
              </a:ext>
            </a:extLst>
          </p:cNvPr>
          <p:cNvSpPr txBox="1"/>
          <p:nvPr/>
        </p:nvSpPr>
        <p:spPr>
          <a:xfrm>
            <a:off x="2477193" y="4072208"/>
            <a:ext cx="4065324" cy="2518446"/>
          </a:xfrm>
          <a:prstGeom prst="rect">
            <a:avLst/>
          </a:prstGeom>
          <a:solidFill>
            <a:schemeClr val="accent2">
              <a:lumMod val="20000"/>
              <a:lumOff val="80000"/>
              <a:alpha val="58000"/>
            </a:schemeClr>
          </a:solidFill>
        </p:spPr>
        <p:txBody>
          <a:bodyPr wrap="square" rtlCol="0" anchor="ctr">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3A6"/>
                </a:solidFill>
                <a:effectLst/>
                <a:uLnTx/>
                <a:uFillTx/>
                <a:latin typeface="Arial" panose="020B0604020202020204"/>
                <a:ea typeface="+mn-ea"/>
                <a:cs typeface="+mn-cs"/>
              </a:rPr>
              <a:t>“Kentucky, which has supported screening implementation efforts, is unique as its screening rates are over twice the national average and four times that of other high lung cancer burden states, like West Virginia and Arkansas.”</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53A6"/>
                </a:solidFill>
                <a:effectLst/>
                <a:uLnTx/>
                <a:uFillTx/>
                <a:latin typeface="Arial" panose="020B0604020202020204"/>
                <a:ea typeface="+mn-ea"/>
                <a:cs typeface="+mn-cs"/>
              </a:rPr>
              <a:t>—ASCO post, 2021</a:t>
            </a:r>
          </a:p>
        </p:txBody>
      </p:sp>
      <p:sp>
        <p:nvSpPr>
          <p:cNvPr id="54" name="TextBox 53">
            <a:extLst>
              <a:ext uri="{FF2B5EF4-FFF2-40B4-BE49-F238E27FC236}">
                <a16:creationId xmlns:a16="http://schemas.microsoft.com/office/drawing/2014/main" id="{020C5A89-6B11-FF4B-86AD-E73FF88170EF}"/>
              </a:ext>
            </a:extLst>
          </p:cNvPr>
          <p:cNvSpPr txBox="1"/>
          <p:nvPr/>
        </p:nvSpPr>
        <p:spPr>
          <a:xfrm>
            <a:off x="3069504" y="1110571"/>
            <a:ext cx="20455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Lung Cancer Screening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by state (2020)</a:t>
            </a:r>
          </a:p>
        </p:txBody>
      </p:sp>
      <p:sp>
        <p:nvSpPr>
          <p:cNvPr id="53" name="TextBox 52">
            <a:extLst>
              <a:ext uri="{FF2B5EF4-FFF2-40B4-BE49-F238E27FC236}">
                <a16:creationId xmlns:a16="http://schemas.microsoft.com/office/drawing/2014/main" id="{D7F9D9C9-0E26-174A-BFAC-979FCD9B9E9B}"/>
              </a:ext>
            </a:extLst>
          </p:cNvPr>
          <p:cNvSpPr txBox="1"/>
          <p:nvPr/>
        </p:nvSpPr>
        <p:spPr>
          <a:xfrm>
            <a:off x="5025507" y="1061824"/>
            <a:ext cx="13435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KY is #2!</a:t>
            </a:r>
          </a:p>
        </p:txBody>
      </p:sp>
      <p:sp>
        <p:nvSpPr>
          <p:cNvPr id="58" name="TextBox 57">
            <a:extLst>
              <a:ext uri="{FF2B5EF4-FFF2-40B4-BE49-F238E27FC236}">
                <a16:creationId xmlns:a16="http://schemas.microsoft.com/office/drawing/2014/main" id="{C370BD7A-C2A8-8045-9A7C-803FB1901205}"/>
              </a:ext>
            </a:extLst>
          </p:cNvPr>
          <p:cNvSpPr txBox="1"/>
          <p:nvPr/>
        </p:nvSpPr>
        <p:spPr>
          <a:xfrm rot="16200000">
            <a:off x="1224809" y="2258654"/>
            <a:ext cx="2670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Proportion of eligible adults screened for lung cancer</a:t>
            </a:r>
          </a:p>
        </p:txBody>
      </p:sp>
      <p:sp>
        <p:nvSpPr>
          <p:cNvPr id="63" name="TextBox 62">
            <a:extLst>
              <a:ext uri="{FF2B5EF4-FFF2-40B4-BE49-F238E27FC236}">
                <a16:creationId xmlns:a16="http://schemas.microsoft.com/office/drawing/2014/main" id="{8B2E4FB0-D0AD-E74A-AAAB-5B1D99BB09F1}"/>
              </a:ext>
            </a:extLst>
          </p:cNvPr>
          <p:cNvSpPr txBox="1"/>
          <p:nvPr/>
        </p:nvSpPr>
        <p:spPr>
          <a:xfrm>
            <a:off x="2735020" y="1119021"/>
            <a:ext cx="354584"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20</a:t>
            </a:r>
          </a:p>
        </p:txBody>
      </p:sp>
      <p:sp>
        <p:nvSpPr>
          <p:cNvPr id="64" name="TextBox 63">
            <a:extLst>
              <a:ext uri="{FF2B5EF4-FFF2-40B4-BE49-F238E27FC236}">
                <a16:creationId xmlns:a16="http://schemas.microsoft.com/office/drawing/2014/main" id="{874847E2-2E5E-C545-BFC6-E80EEFF0E5D2}"/>
              </a:ext>
            </a:extLst>
          </p:cNvPr>
          <p:cNvSpPr txBox="1"/>
          <p:nvPr/>
        </p:nvSpPr>
        <p:spPr>
          <a:xfrm>
            <a:off x="2735020" y="1747756"/>
            <a:ext cx="354584"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15</a:t>
            </a:r>
          </a:p>
        </p:txBody>
      </p:sp>
      <p:sp>
        <p:nvSpPr>
          <p:cNvPr id="65" name="TextBox 64">
            <a:extLst>
              <a:ext uri="{FF2B5EF4-FFF2-40B4-BE49-F238E27FC236}">
                <a16:creationId xmlns:a16="http://schemas.microsoft.com/office/drawing/2014/main" id="{4FEAC7C8-FCCB-5D45-8114-3A76E5AE1B96}"/>
              </a:ext>
            </a:extLst>
          </p:cNvPr>
          <p:cNvSpPr txBox="1"/>
          <p:nvPr/>
        </p:nvSpPr>
        <p:spPr>
          <a:xfrm>
            <a:off x="2735020" y="2376491"/>
            <a:ext cx="354584"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10</a:t>
            </a:r>
          </a:p>
        </p:txBody>
      </p:sp>
      <p:sp>
        <p:nvSpPr>
          <p:cNvPr id="66" name="TextBox 65">
            <a:extLst>
              <a:ext uri="{FF2B5EF4-FFF2-40B4-BE49-F238E27FC236}">
                <a16:creationId xmlns:a16="http://schemas.microsoft.com/office/drawing/2014/main" id="{D66E2ED8-2011-CF4C-942D-7310B134B1DB}"/>
              </a:ext>
            </a:extLst>
          </p:cNvPr>
          <p:cNvSpPr txBox="1"/>
          <p:nvPr/>
        </p:nvSpPr>
        <p:spPr>
          <a:xfrm>
            <a:off x="2819978" y="3633963"/>
            <a:ext cx="269626"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0</a:t>
            </a:r>
          </a:p>
        </p:txBody>
      </p:sp>
      <p:sp>
        <p:nvSpPr>
          <p:cNvPr id="68" name="TextBox 67">
            <a:extLst>
              <a:ext uri="{FF2B5EF4-FFF2-40B4-BE49-F238E27FC236}">
                <a16:creationId xmlns:a16="http://schemas.microsoft.com/office/drawing/2014/main" id="{C149A8F0-3466-FB44-BC11-35D2AED0768D}"/>
              </a:ext>
            </a:extLst>
          </p:cNvPr>
          <p:cNvSpPr txBox="1"/>
          <p:nvPr/>
        </p:nvSpPr>
        <p:spPr>
          <a:xfrm>
            <a:off x="2819979" y="3005226"/>
            <a:ext cx="269625" cy="276999"/>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5</a:t>
            </a:r>
          </a:p>
        </p:txBody>
      </p:sp>
      <p:sp>
        <p:nvSpPr>
          <p:cNvPr id="46" name="Down Arrow 45">
            <a:extLst>
              <a:ext uri="{FF2B5EF4-FFF2-40B4-BE49-F238E27FC236}">
                <a16:creationId xmlns:a16="http://schemas.microsoft.com/office/drawing/2014/main" id="{F64C84D0-4B61-4547-916C-51D62463324E}"/>
              </a:ext>
            </a:extLst>
          </p:cNvPr>
          <p:cNvSpPr/>
          <p:nvPr/>
        </p:nvSpPr>
        <p:spPr>
          <a:xfrm rot="18458660">
            <a:off x="6065949" y="1338155"/>
            <a:ext cx="409065" cy="175563"/>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69B60DE8-4ABF-2648-9F5F-6FED174DB2E2}"/>
              </a:ext>
            </a:extLst>
          </p:cNvPr>
          <p:cNvSpPr txBox="1"/>
          <p:nvPr/>
        </p:nvSpPr>
        <p:spPr>
          <a:xfrm>
            <a:off x="2931406" y="2662127"/>
            <a:ext cx="140957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US Average</a:t>
            </a:r>
          </a:p>
        </p:txBody>
      </p:sp>
      <p:cxnSp>
        <p:nvCxnSpPr>
          <p:cNvPr id="70" name="Straight Connector 69">
            <a:extLst>
              <a:ext uri="{FF2B5EF4-FFF2-40B4-BE49-F238E27FC236}">
                <a16:creationId xmlns:a16="http://schemas.microsoft.com/office/drawing/2014/main" id="{BA56C480-E1BF-8C48-9392-26D169E01AE5}"/>
              </a:ext>
            </a:extLst>
          </p:cNvPr>
          <p:cNvCxnSpPr>
            <a:cxnSpLocks/>
          </p:cNvCxnSpPr>
          <p:nvPr/>
        </p:nvCxnSpPr>
        <p:spPr>
          <a:xfrm flipH="1">
            <a:off x="3036867" y="1261096"/>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217BFF69-50AA-9E4E-A0DC-D11A35ECEEEA}"/>
              </a:ext>
            </a:extLst>
          </p:cNvPr>
          <p:cNvCxnSpPr>
            <a:cxnSpLocks/>
          </p:cNvCxnSpPr>
          <p:nvPr/>
        </p:nvCxnSpPr>
        <p:spPr>
          <a:xfrm flipH="1">
            <a:off x="3036867" y="1893919"/>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E5F9F91F-34B9-5743-B656-14AB6ECBD3F2}"/>
              </a:ext>
            </a:extLst>
          </p:cNvPr>
          <p:cNvCxnSpPr>
            <a:cxnSpLocks/>
          </p:cNvCxnSpPr>
          <p:nvPr/>
        </p:nvCxnSpPr>
        <p:spPr>
          <a:xfrm flipH="1">
            <a:off x="3036867" y="2526742"/>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8DBB7B3-1603-A643-80BD-D5C8BDB9D44A}"/>
              </a:ext>
            </a:extLst>
          </p:cNvPr>
          <p:cNvCxnSpPr>
            <a:cxnSpLocks/>
          </p:cNvCxnSpPr>
          <p:nvPr/>
        </p:nvCxnSpPr>
        <p:spPr>
          <a:xfrm flipH="1">
            <a:off x="3036867" y="3159565"/>
            <a:ext cx="46049"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7504CAE-798B-7E42-86C0-0A06E786DD5A}"/>
              </a:ext>
            </a:extLst>
          </p:cNvPr>
          <p:cNvCxnSpPr>
            <a:cxnSpLocks/>
          </p:cNvCxnSpPr>
          <p:nvPr/>
        </p:nvCxnSpPr>
        <p:spPr>
          <a:xfrm>
            <a:off x="3082916" y="1257520"/>
            <a:ext cx="0" cy="25348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id="{2E62E5AC-9AC8-FD48-A7A2-CF3B05A0B41E}"/>
              </a:ext>
            </a:extLst>
          </p:cNvPr>
          <p:cNvSpPr/>
          <p:nvPr/>
        </p:nvSpPr>
        <p:spPr>
          <a:xfrm rot="10800000">
            <a:off x="3248871" y="3535467"/>
            <a:ext cx="46080" cy="256032"/>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UT</a:t>
            </a:r>
          </a:p>
        </p:txBody>
      </p:sp>
      <p:sp>
        <p:nvSpPr>
          <p:cNvPr id="76" name="Rectangle 75">
            <a:extLst>
              <a:ext uri="{FF2B5EF4-FFF2-40B4-BE49-F238E27FC236}">
                <a16:creationId xmlns:a16="http://schemas.microsoft.com/office/drawing/2014/main" id="{41B40AE5-2836-B243-905B-A1042E2DEE8E}"/>
              </a:ext>
            </a:extLst>
          </p:cNvPr>
          <p:cNvSpPr/>
          <p:nvPr/>
        </p:nvSpPr>
        <p:spPr>
          <a:xfrm rot="10800000">
            <a:off x="4528747" y="2883868"/>
            <a:ext cx="46080" cy="90763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RI</a:t>
            </a:r>
          </a:p>
        </p:txBody>
      </p:sp>
      <p:sp>
        <p:nvSpPr>
          <p:cNvPr id="77" name="Rectangle 76">
            <a:extLst>
              <a:ext uri="{FF2B5EF4-FFF2-40B4-BE49-F238E27FC236}">
                <a16:creationId xmlns:a16="http://schemas.microsoft.com/office/drawing/2014/main" id="{50DF7035-D479-B84C-8D8A-4467002CDFDE}"/>
              </a:ext>
            </a:extLst>
          </p:cNvPr>
          <p:cNvSpPr/>
          <p:nvPr/>
        </p:nvSpPr>
        <p:spPr>
          <a:xfrm rot="10800000">
            <a:off x="3533288" y="3384158"/>
            <a:ext cx="46080" cy="40734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HI</a:t>
            </a:r>
          </a:p>
        </p:txBody>
      </p:sp>
      <p:sp>
        <p:nvSpPr>
          <p:cNvPr id="78" name="Rectangle 77">
            <a:extLst>
              <a:ext uri="{FF2B5EF4-FFF2-40B4-BE49-F238E27FC236}">
                <a16:creationId xmlns:a16="http://schemas.microsoft.com/office/drawing/2014/main" id="{ACCDF217-4422-FB4B-A6A2-EA8E8C7594B5}"/>
              </a:ext>
            </a:extLst>
          </p:cNvPr>
          <p:cNvSpPr/>
          <p:nvPr/>
        </p:nvSpPr>
        <p:spPr>
          <a:xfrm rot="10800000">
            <a:off x="5879728" y="2376491"/>
            <a:ext cx="46080" cy="1415008"/>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VT</a:t>
            </a:r>
          </a:p>
        </p:txBody>
      </p:sp>
      <p:sp>
        <p:nvSpPr>
          <p:cNvPr id="79" name="Rectangle 78">
            <a:extLst>
              <a:ext uri="{FF2B5EF4-FFF2-40B4-BE49-F238E27FC236}">
                <a16:creationId xmlns:a16="http://schemas.microsoft.com/office/drawing/2014/main" id="{52C4A118-67C2-F847-8E0F-EFB5A15D8834}"/>
              </a:ext>
            </a:extLst>
          </p:cNvPr>
          <p:cNvSpPr/>
          <p:nvPr/>
        </p:nvSpPr>
        <p:spPr>
          <a:xfrm rot="10800000">
            <a:off x="3106662" y="3647675"/>
            <a:ext cx="46080" cy="143824"/>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CA</a:t>
            </a:r>
          </a:p>
        </p:txBody>
      </p:sp>
      <p:sp>
        <p:nvSpPr>
          <p:cNvPr id="80" name="Rectangle 79">
            <a:extLst>
              <a:ext uri="{FF2B5EF4-FFF2-40B4-BE49-F238E27FC236}">
                <a16:creationId xmlns:a16="http://schemas.microsoft.com/office/drawing/2014/main" id="{3149049D-1E3F-5143-8516-E002B479C872}"/>
              </a:ext>
            </a:extLst>
          </p:cNvPr>
          <p:cNvSpPr/>
          <p:nvPr/>
        </p:nvSpPr>
        <p:spPr>
          <a:xfrm rot="10800000">
            <a:off x="4457643" y="2900015"/>
            <a:ext cx="46080" cy="891483"/>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MD</a:t>
            </a:r>
          </a:p>
        </p:txBody>
      </p:sp>
      <p:sp>
        <p:nvSpPr>
          <p:cNvPr id="81" name="Rectangle 80">
            <a:extLst>
              <a:ext uri="{FF2B5EF4-FFF2-40B4-BE49-F238E27FC236}">
                <a16:creationId xmlns:a16="http://schemas.microsoft.com/office/drawing/2014/main" id="{EA426F45-7995-924C-8B5F-FC885C5CCCA3}"/>
              </a:ext>
            </a:extLst>
          </p:cNvPr>
          <p:cNvSpPr/>
          <p:nvPr/>
        </p:nvSpPr>
        <p:spPr>
          <a:xfrm rot="10800000">
            <a:off x="3319975" y="3517251"/>
            <a:ext cx="46080" cy="274248"/>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TX</a:t>
            </a:r>
          </a:p>
        </p:txBody>
      </p:sp>
      <p:sp>
        <p:nvSpPr>
          <p:cNvPr id="82" name="Rectangle 81">
            <a:extLst>
              <a:ext uri="{FF2B5EF4-FFF2-40B4-BE49-F238E27FC236}">
                <a16:creationId xmlns:a16="http://schemas.microsoft.com/office/drawing/2014/main" id="{023AAF42-AD55-2341-9FFA-C39CD9CA618D}"/>
              </a:ext>
            </a:extLst>
          </p:cNvPr>
          <p:cNvSpPr/>
          <p:nvPr/>
        </p:nvSpPr>
        <p:spPr>
          <a:xfrm rot="10800000">
            <a:off x="4173226" y="2990449"/>
            <a:ext cx="46080" cy="801048"/>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AL</a:t>
            </a:r>
          </a:p>
        </p:txBody>
      </p:sp>
      <p:sp>
        <p:nvSpPr>
          <p:cNvPr id="83" name="Rectangle 82">
            <a:extLst>
              <a:ext uri="{FF2B5EF4-FFF2-40B4-BE49-F238E27FC236}">
                <a16:creationId xmlns:a16="http://schemas.microsoft.com/office/drawing/2014/main" id="{D105AF5F-BF2B-B345-9179-001AD4048D6A}"/>
              </a:ext>
            </a:extLst>
          </p:cNvPr>
          <p:cNvSpPr/>
          <p:nvPr/>
        </p:nvSpPr>
        <p:spPr>
          <a:xfrm rot="10800000">
            <a:off x="4742060" y="2850750"/>
            <a:ext cx="46080" cy="94074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MT</a:t>
            </a:r>
          </a:p>
        </p:txBody>
      </p:sp>
      <p:sp>
        <p:nvSpPr>
          <p:cNvPr id="84" name="Rectangle 83">
            <a:extLst>
              <a:ext uri="{FF2B5EF4-FFF2-40B4-BE49-F238E27FC236}">
                <a16:creationId xmlns:a16="http://schemas.microsoft.com/office/drawing/2014/main" id="{88A6BB31-418F-FB41-9508-E99788968E6E}"/>
              </a:ext>
            </a:extLst>
          </p:cNvPr>
          <p:cNvSpPr/>
          <p:nvPr/>
        </p:nvSpPr>
        <p:spPr>
          <a:xfrm rot="10800000">
            <a:off x="4955373" y="2787249"/>
            <a:ext cx="46080" cy="100424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MN</a:t>
            </a:r>
          </a:p>
        </p:txBody>
      </p:sp>
      <p:sp>
        <p:nvSpPr>
          <p:cNvPr id="85" name="Rectangle 84">
            <a:extLst>
              <a:ext uri="{FF2B5EF4-FFF2-40B4-BE49-F238E27FC236}">
                <a16:creationId xmlns:a16="http://schemas.microsoft.com/office/drawing/2014/main" id="{781BE429-0211-794A-81F4-38BA1B14C422}"/>
              </a:ext>
            </a:extLst>
          </p:cNvPr>
          <p:cNvSpPr/>
          <p:nvPr/>
        </p:nvSpPr>
        <p:spPr>
          <a:xfrm rot="10800000">
            <a:off x="5666415" y="2591308"/>
            <a:ext cx="46080" cy="1200188"/>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MI</a:t>
            </a:r>
          </a:p>
        </p:txBody>
      </p:sp>
      <p:sp>
        <p:nvSpPr>
          <p:cNvPr id="86" name="Rectangle 85">
            <a:extLst>
              <a:ext uri="{FF2B5EF4-FFF2-40B4-BE49-F238E27FC236}">
                <a16:creationId xmlns:a16="http://schemas.microsoft.com/office/drawing/2014/main" id="{A88B55D1-564F-0443-9AE5-D802F714ECC1}"/>
              </a:ext>
            </a:extLst>
          </p:cNvPr>
          <p:cNvSpPr/>
          <p:nvPr/>
        </p:nvSpPr>
        <p:spPr>
          <a:xfrm rot="10800000">
            <a:off x="4031017" y="3060301"/>
            <a:ext cx="46080" cy="731196"/>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ME</a:t>
            </a:r>
          </a:p>
        </p:txBody>
      </p:sp>
      <p:sp>
        <p:nvSpPr>
          <p:cNvPr id="87" name="Rectangle 86">
            <a:extLst>
              <a:ext uri="{FF2B5EF4-FFF2-40B4-BE49-F238E27FC236}">
                <a16:creationId xmlns:a16="http://schemas.microsoft.com/office/drawing/2014/main" id="{21E4EC86-1668-7E48-9EC8-955190B6142E}"/>
              </a:ext>
            </a:extLst>
          </p:cNvPr>
          <p:cNvSpPr/>
          <p:nvPr/>
        </p:nvSpPr>
        <p:spPr>
          <a:xfrm rot="10800000">
            <a:off x="3604392" y="3365099"/>
            <a:ext cx="46080" cy="42639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NJ</a:t>
            </a:r>
          </a:p>
        </p:txBody>
      </p:sp>
      <p:sp>
        <p:nvSpPr>
          <p:cNvPr id="88" name="Rectangle 87">
            <a:extLst>
              <a:ext uri="{FF2B5EF4-FFF2-40B4-BE49-F238E27FC236}">
                <a16:creationId xmlns:a16="http://schemas.microsoft.com/office/drawing/2014/main" id="{2604566F-08AA-7741-8F80-46663741B983}"/>
              </a:ext>
            </a:extLst>
          </p:cNvPr>
          <p:cNvSpPr/>
          <p:nvPr/>
        </p:nvSpPr>
        <p:spPr>
          <a:xfrm rot="10800000">
            <a:off x="3675496" y="3349224"/>
            <a:ext cx="46080" cy="44227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FL</a:t>
            </a:r>
          </a:p>
        </p:txBody>
      </p:sp>
      <p:sp>
        <p:nvSpPr>
          <p:cNvPr id="89" name="Rectangle 88">
            <a:extLst>
              <a:ext uri="{FF2B5EF4-FFF2-40B4-BE49-F238E27FC236}">
                <a16:creationId xmlns:a16="http://schemas.microsoft.com/office/drawing/2014/main" id="{5E0F0680-04DB-A248-B11B-B649A8922407}"/>
              </a:ext>
            </a:extLst>
          </p:cNvPr>
          <p:cNvSpPr/>
          <p:nvPr/>
        </p:nvSpPr>
        <p:spPr>
          <a:xfrm rot="10800000">
            <a:off x="5524207" y="2647549"/>
            <a:ext cx="46080" cy="1143945"/>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KS</a:t>
            </a:r>
          </a:p>
        </p:txBody>
      </p:sp>
      <p:sp>
        <p:nvSpPr>
          <p:cNvPr id="90" name="Rectangle 89">
            <a:extLst>
              <a:ext uri="{FF2B5EF4-FFF2-40B4-BE49-F238E27FC236}">
                <a16:creationId xmlns:a16="http://schemas.microsoft.com/office/drawing/2014/main" id="{57EB6A87-B076-0142-90D3-DB231F9D1052}"/>
              </a:ext>
            </a:extLst>
          </p:cNvPr>
          <p:cNvSpPr/>
          <p:nvPr/>
        </p:nvSpPr>
        <p:spPr>
          <a:xfrm rot="10800000">
            <a:off x="4386539" y="2926950"/>
            <a:ext cx="46080" cy="86454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AK</a:t>
            </a:r>
          </a:p>
        </p:txBody>
      </p:sp>
      <p:sp>
        <p:nvSpPr>
          <p:cNvPr id="91" name="Rectangle 90">
            <a:extLst>
              <a:ext uri="{FF2B5EF4-FFF2-40B4-BE49-F238E27FC236}">
                <a16:creationId xmlns:a16="http://schemas.microsoft.com/office/drawing/2014/main" id="{590B68C6-09ED-3946-AD29-600A76E51976}"/>
              </a:ext>
            </a:extLst>
          </p:cNvPr>
          <p:cNvSpPr/>
          <p:nvPr/>
        </p:nvSpPr>
        <p:spPr>
          <a:xfrm rot="10800000">
            <a:off x="6448547" y="1310875"/>
            <a:ext cx="46080" cy="2480622"/>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MA</a:t>
            </a:r>
          </a:p>
        </p:txBody>
      </p:sp>
      <p:sp>
        <p:nvSpPr>
          <p:cNvPr id="92" name="Rectangle 91">
            <a:extLst>
              <a:ext uri="{FF2B5EF4-FFF2-40B4-BE49-F238E27FC236}">
                <a16:creationId xmlns:a16="http://schemas.microsoft.com/office/drawing/2014/main" id="{5CC7BB1C-4502-AD47-B9B0-6D0D96CDFA79}"/>
              </a:ext>
            </a:extLst>
          </p:cNvPr>
          <p:cNvSpPr/>
          <p:nvPr/>
        </p:nvSpPr>
        <p:spPr>
          <a:xfrm rot="10800000">
            <a:off x="5026477" y="2787248"/>
            <a:ext cx="46080" cy="1004245"/>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IN</a:t>
            </a:r>
          </a:p>
        </p:txBody>
      </p:sp>
      <p:sp>
        <p:nvSpPr>
          <p:cNvPr id="93" name="Rectangle 92">
            <a:extLst>
              <a:ext uri="{FF2B5EF4-FFF2-40B4-BE49-F238E27FC236}">
                <a16:creationId xmlns:a16="http://schemas.microsoft.com/office/drawing/2014/main" id="{31612B5C-0FB9-464E-8DB1-35AF44C79F88}"/>
              </a:ext>
            </a:extLst>
          </p:cNvPr>
          <p:cNvSpPr/>
          <p:nvPr/>
        </p:nvSpPr>
        <p:spPr>
          <a:xfrm rot="10800000">
            <a:off x="5097581" y="2749149"/>
            <a:ext cx="46080" cy="1042343"/>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CT</a:t>
            </a:r>
          </a:p>
        </p:txBody>
      </p:sp>
      <p:sp>
        <p:nvSpPr>
          <p:cNvPr id="94" name="Rectangle 93">
            <a:extLst>
              <a:ext uri="{FF2B5EF4-FFF2-40B4-BE49-F238E27FC236}">
                <a16:creationId xmlns:a16="http://schemas.microsoft.com/office/drawing/2014/main" id="{064EEF60-84E9-5147-B208-A951FE1C3233}"/>
              </a:ext>
            </a:extLst>
          </p:cNvPr>
          <p:cNvSpPr/>
          <p:nvPr/>
        </p:nvSpPr>
        <p:spPr>
          <a:xfrm rot="10800000">
            <a:off x="3888809" y="3258829"/>
            <a:ext cx="46080" cy="532665"/>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AR</a:t>
            </a:r>
          </a:p>
        </p:txBody>
      </p:sp>
      <p:sp>
        <p:nvSpPr>
          <p:cNvPr id="95" name="Rectangle 94">
            <a:extLst>
              <a:ext uri="{FF2B5EF4-FFF2-40B4-BE49-F238E27FC236}">
                <a16:creationId xmlns:a16="http://schemas.microsoft.com/office/drawing/2014/main" id="{958E1A49-F961-0A44-8CA0-16017301ADCC}"/>
              </a:ext>
            </a:extLst>
          </p:cNvPr>
          <p:cNvSpPr/>
          <p:nvPr/>
        </p:nvSpPr>
        <p:spPr>
          <a:xfrm rot="10800000">
            <a:off x="5453103" y="2660250"/>
            <a:ext cx="46080" cy="1131244"/>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PA</a:t>
            </a:r>
          </a:p>
        </p:txBody>
      </p:sp>
      <p:sp>
        <p:nvSpPr>
          <p:cNvPr id="96" name="Rectangle 95">
            <a:extLst>
              <a:ext uri="{FF2B5EF4-FFF2-40B4-BE49-F238E27FC236}">
                <a16:creationId xmlns:a16="http://schemas.microsoft.com/office/drawing/2014/main" id="{EB77DF4B-A043-EC4A-883C-929CE7234A71}"/>
              </a:ext>
            </a:extLst>
          </p:cNvPr>
          <p:cNvSpPr/>
          <p:nvPr/>
        </p:nvSpPr>
        <p:spPr>
          <a:xfrm rot="10800000">
            <a:off x="4102122" y="3003150"/>
            <a:ext cx="46080" cy="788344"/>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GA</a:t>
            </a:r>
          </a:p>
        </p:txBody>
      </p:sp>
      <p:sp>
        <p:nvSpPr>
          <p:cNvPr id="97" name="Rectangle 96">
            <a:extLst>
              <a:ext uri="{FF2B5EF4-FFF2-40B4-BE49-F238E27FC236}">
                <a16:creationId xmlns:a16="http://schemas.microsoft.com/office/drawing/2014/main" id="{146261A7-624A-8844-91C4-3FCE392EC23F}"/>
              </a:ext>
            </a:extLst>
          </p:cNvPr>
          <p:cNvSpPr/>
          <p:nvPr/>
        </p:nvSpPr>
        <p:spPr>
          <a:xfrm rot="10800000">
            <a:off x="6021937" y="2326875"/>
            <a:ext cx="46080" cy="146461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WI</a:t>
            </a:r>
          </a:p>
        </p:txBody>
      </p:sp>
      <p:sp>
        <p:nvSpPr>
          <p:cNvPr id="98" name="Rectangle 97">
            <a:extLst>
              <a:ext uri="{FF2B5EF4-FFF2-40B4-BE49-F238E27FC236}">
                <a16:creationId xmlns:a16="http://schemas.microsoft.com/office/drawing/2014/main" id="{B40AE0F9-5182-3148-99A2-A83A89E48B17}"/>
              </a:ext>
            </a:extLst>
          </p:cNvPr>
          <p:cNvSpPr/>
          <p:nvPr/>
        </p:nvSpPr>
        <p:spPr>
          <a:xfrm rot="10800000">
            <a:off x="5239790" y="2685650"/>
            <a:ext cx="46080" cy="1105844"/>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ID</a:t>
            </a:r>
          </a:p>
        </p:txBody>
      </p:sp>
      <p:sp>
        <p:nvSpPr>
          <p:cNvPr id="99" name="Rectangle 98">
            <a:extLst>
              <a:ext uri="{FF2B5EF4-FFF2-40B4-BE49-F238E27FC236}">
                <a16:creationId xmlns:a16="http://schemas.microsoft.com/office/drawing/2014/main" id="{0D9FBC46-6FFD-E849-9A2B-12D94C9107CC}"/>
              </a:ext>
            </a:extLst>
          </p:cNvPr>
          <p:cNvSpPr/>
          <p:nvPr/>
        </p:nvSpPr>
        <p:spPr>
          <a:xfrm rot="10800000">
            <a:off x="5808624" y="2555475"/>
            <a:ext cx="46080" cy="123601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DE</a:t>
            </a:r>
          </a:p>
        </p:txBody>
      </p:sp>
      <p:sp>
        <p:nvSpPr>
          <p:cNvPr id="100" name="Rectangle 99">
            <a:extLst>
              <a:ext uri="{FF2B5EF4-FFF2-40B4-BE49-F238E27FC236}">
                <a16:creationId xmlns:a16="http://schemas.microsoft.com/office/drawing/2014/main" id="{B6B4393A-48F8-8442-B662-30E97BE6EACF}"/>
              </a:ext>
            </a:extLst>
          </p:cNvPr>
          <p:cNvSpPr/>
          <p:nvPr/>
        </p:nvSpPr>
        <p:spPr>
          <a:xfrm rot="10800000">
            <a:off x="3462183" y="3476224"/>
            <a:ext cx="46080" cy="315268"/>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AZ</a:t>
            </a:r>
          </a:p>
        </p:txBody>
      </p:sp>
      <p:sp>
        <p:nvSpPr>
          <p:cNvPr id="101" name="Rectangle 100">
            <a:extLst>
              <a:ext uri="{FF2B5EF4-FFF2-40B4-BE49-F238E27FC236}">
                <a16:creationId xmlns:a16="http://schemas.microsoft.com/office/drawing/2014/main" id="{58C55125-316B-704E-9DE2-F17EA13ADD82}"/>
              </a:ext>
            </a:extLst>
          </p:cNvPr>
          <p:cNvSpPr/>
          <p:nvPr/>
        </p:nvSpPr>
        <p:spPr>
          <a:xfrm rot="10800000">
            <a:off x="6235250" y="2104624"/>
            <a:ext cx="46080" cy="168686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NH</a:t>
            </a:r>
          </a:p>
        </p:txBody>
      </p:sp>
      <p:sp>
        <p:nvSpPr>
          <p:cNvPr id="102" name="Rectangle 101">
            <a:extLst>
              <a:ext uri="{FF2B5EF4-FFF2-40B4-BE49-F238E27FC236}">
                <a16:creationId xmlns:a16="http://schemas.microsoft.com/office/drawing/2014/main" id="{272D800D-431A-944D-90E1-C6A777005528}"/>
              </a:ext>
            </a:extLst>
          </p:cNvPr>
          <p:cNvSpPr/>
          <p:nvPr/>
        </p:nvSpPr>
        <p:spPr>
          <a:xfrm rot="10800000">
            <a:off x="4244330" y="2955524"/>
            <a:ext cx="46080" cy="83596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NY</a:t>
            </a:r>
          </a:p>
        </p:txBody>
      </p:sp>
      <p:sp>
        <p:nvSpPr>
          <p:cNvPr id="103" name="Rectangle 102">
            <a:extLst>
              <a:ext uri="{FF2B5EF4-FFF2-40B4-BE49-F238E27FC236}">
                <a16:creationId xmlns:a16="http://schemas.microsoft.com/office/drawing/2014/main" id="{65344486-5CD5-9244-862D-A18770E5C44B}"/>
              </a:ext>
            </a:extLst>
          </p:cNvPr>
          <p:cNvSpPr/>
          <p:nvPr/>
        </p:nvSpPr>
        <p:spPr>
          <a:xfrm rot="10800000">
            <a:off x="5950833" y="2376491"/>
            <a:ext cx="46080" cy="1415002"/>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SD</a:t>
            </a:r>
          </a:p>
        </p:txBody>
      </p:sp>
      <p:sp>
        <p:nvSpPr>
          <p:cNvPr id="104" name="Rectangle 103">
            <a:extLst>
              <a:ext uri="{FF2B5EF4-FFF2-40B4-BE49-F238E27FC236}">
                <a16:creationId xmlns:a16="http://schemas.microsoft.com/office/drawing/2014/main" id="{CC5C12E5-7B16-B14C-AA25-103E30848DE8}"/>
              </a:ext>
            </a:extLst>
          </p:cNvPr>
          <p:cNvSpPr/>
          <p:nvPr/>
        </p:nvSpPr>
        <p:spPr>
          <a:xfrm rot="10800000">
            <a:off x="4670956" y="2876149"/>
            <a:ext cx="46080" cy="915343"/>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IL</a:t>
            </a:r>
          </a:p>
        </p:txBody>
      </p:sp>
      <p:sp>
        <p:nvSpPr>
          <p:cNvPr id="105" name="Rectangle 104">
            <a:extLst>
              <a:ext uri="{FF2B5EF4-FFF2-40B4-BE49-F238E27FC236}">
                <a16:creationId xmlns:a16="http://schemas.microsoft.com/office/drawing/2014/main" id="{F920AD15-B26D-8D4F-9590-AE1EB0B0EA74}"/>
              </a:ext>
            </a:extLst>
          </p:cNvPr>
          <p:cNvSpPr/>
          <p:nvPr/>
        </p:nvSpPr>
        <p:spPr>
          <a:xfrm rot="10800000">
            <a:off x="5310894" y="2685650"/>
            <a:ext cx="46080" cy="1105842"/>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VA</a:t>
            </a:r>
          </a:p>
        </p:txBody>
      </p:sp>
      <p:sp>
        <p:nvSpPr>
          <p:cNvPr id="106" name="Rectangle 105">
            <a:extLst>
              <a:ext uri="{FF2B5EF4-FFF2-40B4-BE49-F238E27FC236}">
                <a16:creationId xmlns:a16="http://schemas.microsoft.com/office/drawing/2014/main" id="{488EBFA8-F5C2-6848-A547-0B9681F348BE}"/>
              </a:ext>
            </a:extLst>
          </p:cNvPr>
          <p:cNvSpPr/>
          <p:nvPr/>
        </p:nvSpPr>
        <p:spPr>
          <a:xfrm rot="10800000">
            <a:off x="3746600" y="3313904"/>
            <a:ext cx="46080" cy="47758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CO</a:t>
            </a:r>
          </a:p>
        </p:txBody>
      </p:sp>
      <p:sp>
        <p:nvSpPr>
          <p:cNvPr id="107" name="Rectangle 106">
            <a:extLst>
              <a:ext uri="{FF2B5EF4-FFF2-40B4-BE49-F238E27FC236}">
                <a16:creationId xmlns:a16="http://schemas.microsoft.com/office/drawing/2014/main" id="{EA06D538-A62D-BC44-A262-DB9D342B4B21}"/>
              </a:ext>
            </a:extLst>
          </p:cNvPr>
          <p:cNvSpPr/>
          <p:nvPr/>
        </p:nvSpPr>
        <p:spPr>
          <a:xfrm rot="10800000">
            <a:off x="3391079" y="3517249"/>
            <a:ext cx="46080" cy="274241"/>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OK</a:t>
            </a:r>
          </a:p>
        </p:txBody>
      </p:sp>
      <p:sp>
        <p:nvSpPr>
          <p:cNvPr id="108" name="Rectangle 107">
            <a:extLst>
              <a:ext uri="{FF2B5EF4-FFF2-40B4-BE49-F238E27FC236}">
                <a16:creationId xmlns:a16="http://schemas.microsoft.com/office/drawing/2014/main" id="{81486BF0-B195-0C48-BA6F-4D2BF1CAD1EB}"/>
              </a:ext>
            </a:extLst>
          </p:cNvPr>
          <p:cNvSpPr/>
          <p:nvPr/>
        </p:nvSpPr>
        <p:spPr>
          <a:xfrm rot="10800000">
            <a:off x="5168686" y="2739624"/>
            <a:ext cx="46080" cy="1051865"/>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OH</a:t>
            </a:r>
          </a:p>
        </p:txBody>
      </p:sp>
      <p:sp>
        <p:nvSpPr>
          <p:cNvPr id="109" name="Rectangle 108">
            <a:extLst>
              <a:ext uri="{FF2B5EF4-FFF2-40B4-BE49-F238E27FC236}">
                <a16:creationId xmlns:a16="http://schemas.microsoft.com/office/drawing/2014/main" id="{41A43AAF-B840-7D43-87EE-2AD62C2BF721}"/>
              </a:ext>
            </a:extLst>
          </p:cNvPr>
          <p:cNvSpPr/>
          <p:nvPr/>
        </p:nvSpPr>
        <p:spPr>
          <a:xfrm rot="10800000">
            <a:off x="6093041" y="2253849"/>
            <a:ext cx="46080" cy="153763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IA</a:t>
            </a:r>
          </a:p>
        </p:txBody>
      </p:sp>
      <p:sp>
        <p:nvSpPr>
          <p:cNvPr id="110" name="Rectangle 109">
            <a:extLst>
              <a:ext uri="{FF2B5EF4-FFF2-40B4-BE49-F238E27FC236}">
                <a16:creationId xmlns:a16="http://schemas.microsoft.com/office/drawing/2014/main" id="{CD4D78DE-8365-294B-B63E-8CA31C33B040}"/>
              </a:ext>
            </a:extLst>
          </p:cNvPr>
          <p:cNvSpPr/>
          <p:nvPr/>
        </p:nvSpPr>
        <p:spPr>
          <a:xfrm rot="10800000">
            <a:off x="4813164" y="2850749"/>
            <a:ext cx="46080" cy="94073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TN</a:t>
            </a:r>
          </a:p>
        </p:txBody>
      </p:sp>
      <p:sp>
        <p:nvSpPr>
          <p:cNvPr id="111" name="Rectangle 110">
            <a:extLst>
              <a:ext uri="{FF2B5EF4-FFF2-40B4-BE49-F238E27FC236}">
                <a16:creationId xmlns:a16="http://schemas.microsoft.com/office/drawing/2014/main" id="{558E7D28-EF84-8B4F-B06F-EBBDD7656679}"/>
              </a:ext>
            </a:extLst>
          </p:cNvPr>
          <p:cNvSpPr/>
          <p:nvPr/>
        </p:nvSpPr>
        <p:spPr>
          <a:xfrm rot="10800000">
            <a:off x="6164145" y="2117324"/>
            <a:ext cx="46080" cy="1674163"/>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ND</a:t>
            </a:r>
          </a:p>
        </p:txBody>
      </p:sp>
      <p:sp>
        <p:nvSpPr>
          <p:cNvPr id="112" name="Rectangle 111">
            <a:extLst>
              <a:ext uri="{FF2B5EF4-FFF2-40B4-BE49-F238E27FC236}">
                <a16:creationId xmlns:a16="http://schemas.microsoft.com/office/drawing/2014/main" id="{DCD3C3C4-62BC-E949-B042-2A465E59422A}"/>
              </a:ext>
            </a:extLst>
          </p:cNvPr>
          <p:cNvSpPr/>
          <p:nvPr/>
        </p:nvSpPr>
        <p:spPr>
          <a:xfrm rot="10800000">
            <a:off x="5595311" y="2647548"/>
            <a:ext cx="46080" cy="114393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OR</a:t>
            </a:r>
          </a:p>
        </p:txBody>
      </p:sp>
      <p:sp>
        <p:nvSpPr>
          <p:cNvPr id="113" name="Rectangle 112">
            <a:extLst>
              <a:ext uri="{FF2B5EF4-FFF2-40B4-BE49-F238E27FC236}">
                <a16:creationId xmlns:a16="http://schemas.microsoft.com/office/drawing/2014/main" id="{CEF910E6-AA34-E94C-8BD7-706D9A75747D}"/>
              </a:ext>
            </a:extLst>
          </p:cNvPr>
          <p:cNvSpPr/>
          <p:nvPr/>
        </p:nvSpPr>
        <p:spPr>
          <a:xfrm rot="10800000">
            <a:off x="5737520" y="2591307"/>
            <a:ext cx="46080" cy="120017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NC</a:t>
            </a:r>
          </a:p>
        </p:txBody>
      </p:sp>
      <p:sp>
        <p:nvSpPr>
          <p:cNvPr id="114" name="Rectangle 113">
            <a:extLst>
              <a:ext uri="{FF2B5EF4-FFF2-40B4-BE49-F238E27FC236}">
                <a16:creationId xmlns:a16="http://schemas.microsoft.com/office/drawing/2014/main" id="{2076603A-0E4C-2541-BC5C-8AAD7D7DEEF6}"/>
              </a:ext>
            </a:extLst>
          </p:cNvPr>
          <p:cNvSpPr/>
          <p:nvPr/>
        </p:nvSpPr>
        <p:spPr>
          <a:xfrm rot="10800000">
            <a:off x="5381998" y="2685647"/>
            <a:ext cx="46080" cy="110583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MO</a:t>
            </a:r>
          </a:p>
        </p:txBody>
      </p:sp>
      <p:sp>
        <p:nvSpPr>
          <p:cNvPr id="115" name="Rectangle 114">
            <a:extLst>
              <a:ext uri="{FF2B5EF4-FFF2-40B4-BE49-F238E27FC236}">
                <a16:creationId xmlns:a16="http://schemas.microsoft.com/office/drawing/2014/main" id="{9D0B1BB1-2D38-C742-8C5E-28A7D1E678B5}"/>
              </a:ext>
            </a:extLst>
          </p:cNvPr>
          <p:cNvSpPr/>
          <p:nvPr/>
        </p:nvSpPr>
        <p:spPr>
          <a:xfrm rot="10800000">
            <a:off x="3177766" y="3551416"/>
            <a:ext cx="46080" cy="240069"/>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NM</a:t>
            </a:r>
          </a:p>
        </p:txBody>
      </p:sp>
      <p:sp>
        <p:nvSpPr>
          <p:cNvPr id="116" name="Rectangle 115">
            <a:extLst>
              <a:ext uri="{FF2B5EF4-FFF2-40B4-BE49-F238E27FC236}">
                <a16:creationId xmlns:a16="http://schemas.microsoft.com/office/drawing/2014/main" id="{66E2423B-40E6-EB42-B0A0-BB68E4C1AB08}"/>
              </a:ext>
            </a:extLst>
          </p:cNvPr>
          <p:cNvSpPr/>
          <p:nvPr/>
        </p:nvSpPr>
        <p:spPr>
          <a:xfrm rot="10800000">
            <a:off x="4884269" y="2825349"/>
            <a:ext cx="46080" cy="966136"/>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WA</a:t>
            </a:r>
          </a:p>
        </p:txBody>
      </p:sp>
      <p:sp>
        <p:nvSpPr>
          <p:cNvPr id="117" name="Rectangle 116">
            <a:extLst>
              <a:ext uri="{FF2B5EF4-FFF2-40B4-BE49-F238E27FC236}">
                <a16:creationId xmlns:a16="http://schemas.microsoft.com/office/drawing/2014/main" id="{4F905F83-0480-EE4A-B38C-354CFCEDE0FB}"/>
              </a:ext>
            </a:extLst>
          </p:cNvPr>
          <p:cNvSpPr/>
          <p:nvPr/>
        </p:nvSpPr>
        <p:spPr>
          <a:xfrm rot="10800000">
            <a:off x="4315435" y="2936475"/>
            <a:ext cx="46080" cy="855010"/>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MS</a:t>
            </a:r>
          </a:p>
        </p:txBody>
      </p:sp>
      <p:sp>
        <p:nvSpPr>
          <p:cNvPr id="118" name="Rectangle 117">
            <a:extLst>
              <a:ext uri="{FF2B5EF4-FFF2-40B4-BE49-F238E27FC236}">
                <a16:creationId xmlns:a16="http://schemas.microsoft.com/office/drawing/2014/main" id="{967D8A85-68E9-7F40-883A-CD2ED5E09846}"/>
              </a:ext>
            </a:extLst>
          </p:cNvPr>
          <p:cNvSpPr/>
          <p:nvPr/>
        </p:nvSpPr>
        <p:spPr>
          <a:xfrm rot="10800000">
            <a:off x="4599852" y="2883868"/>
            <a:ext cx="46080" cy="90761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CA</a:t>
            </a:r>
          </a:p>
        </p:txBody>
      </p:sp>
      <p:sp>
        <p:nvSpPr>
          <p:cNvPr id="119" name="Rectangle 118">
            <a:extLst>
              <a:ext uri="{FF2B5EF4-FFF2-40B4-BE49-F238E27FC236}">
                <a16:creationId xmlns:a16="http://schemas.microsoft.com/office/drawing/2014/main" id="{76ACCBCF-CA9F-DF4C-9503-9A6680C0133F}"/>
              </a:ext>
            </a:extLst>
          </p:cNvPr>
          <p:cNvSpPr/>
          <p:nvPr/>
        </p:nvSpPr>
        <p:spPr>
          <a:xfrm rot="10800000">
            <a:off x="3817705" y="3313903"/>
            <a:ext cx="46080" cy="477582"/>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LA</a:t>
            </a:r>
          </a:p>
        </p:txBody>
      </p:sp>
      <p:sp>
        <p:nvSpPr>
          <p:cNvPr id="120" name="Rectangle 119">
            <a:extLst>
              <a:ext uri="{FF2B5EF4-FFF2-40B4-BE49-F238E27FC236}">
                <a16:creationId xmlns:a16="http://schemas.microsoft.com/office/drawing/2014/main" id="{F2019E91-B7DC-8543-8175-88ECCEB9DD07}"/>
              </a:ext>
            </a:extLst>
          </p:cNvPr>
          <p:cNvSpPr/>
          <p:nvPr/>
        </p:nvSpPr>
        <p:spPr>
          <a:xfrm rot="10800000">
            <a:off x="6377458" y="1568049"/>
            <a:ext cx="46080" cy="2223447"/>
          </a:xfrm>
          <a:prstGeom prst="rect">
            <a:avLst/>
          </a:prstGeom>
          <a:solidFill>
            <a:schemeClr val="accent5"/>
          </a:solidFill>
          <a:ln w="6350">
            <a:solidFill>
              <a:schemeClr val="accent5"/>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F72B24"/>
                </a:solidFill>
                <a:effectLst/>
                <a:uLnTx/>
                <a:uFillTx/>
                <a:latin typeface="Arial" panose="020B0604020202020204"/>
                <a:ea typeface="+mn-ea"/>
                <a:cs typeface="+mn-cs"/>
              </a:rPr>
              <a:t>KY</a:t>
            </a:r>
          </a:p>
        </p:txBody>
      </p:sp>
      <p:sp>
        <p:nvSpPr>
          <p:cNvPr id="121" name="Rectangle 120">
            <a:extLst>
              <a:ext uri="{FF2B5EF4-FFF2-40B4-BE49-F238E27FC236}">
                <a16:creationId xmlns:a16="http://schemas.microsoft.com/office/drawing/2014/main" id="{1A99398E-83D7-7849-83E2-3EFFED2F6FCE}"/>
              </a:ext>
            </a:extLst>
          </p:cNvPr>
          <p:cNvSpPr/>
          <p:nvPr/>
        </p:nvSpPr>
        <p:spPr>
          <a:xfrm rot="10800000">
            <a:off x="6306354" y="2037949"/>
            <a:ext cx="46080" cy="1753537"/>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ME</a:t>
            </a:r>
          </a:p>
        </p:txBody>
      </p:sp>
      <p:sp>
        <p:nvSpPr>
          <p:cNvPr id="122" name="Rectangle 121">
            <a:extLst>
              <a:ext uri="{FF2B5EF4-FFF2-40B4-BE49-F238E27FC236}">
                <a16:creationId xmlns:a16="http://schemas.microsoft.com/office/drawing/2014/main" id="{1FA3AE87-64C5-3849-80D1-5F3D81587D77}"/>
              </a:ext>
            </a:extLst>
          </p:cNvPr>
          <p:cNvSpPr/>
          <p:nvPr/>
        </p:nvSpPr>
        <p:spPr>
          <a:xfrm rot="10800000">
            <a:off x="3959913" y="3146025"/>
            <a:ext cx="46080" cy="645460"/>
          </a:xfrm>
          <a:prstGeom prst="rect">
            <a:avLst/>
          </a:prstGeom>
          <a:solidFill>
            <a:schemeClr val="accent3"/>
          </a:solidFill>
          <a:ln w="6350">
            <a:solidFill>
              <a:schemeClr val="accent3"/>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2F9482"/>
                </a:solidFill>
                <a:effectLst/>
                <a:uLnTx/>
                <a:uFillTx/>
                <a:latin typeface="Arial" panose="020B0604020202020204"/>
                <a:ea typeface="+mn-ea"/>
                <a:cs typeface="+mn-cs"/>
              </a:rPr>
              <a:t>WV</a:t>
            </a:r>
          </a:p>
        </p:txBody>
      </p:sp>
      <p:cxnSp>
        <p:nvCxnSpPr>
          <p:cNvPr id="123" name="Straight Connector 122">
            <a:extLst>
              <a:ext uri="{FF2B5EF4-FFF2-40B4-BE49-F238E27FC236}">
                <a16:creationId xmlns:a16="http://schemas.microsoft.com/office/drawing/2014/main" id="{EABD04E5-E2D5-454D-A225-CD1302B4647C}"/>
              </a:ext>
            </a:extLst>
          </p:cNvPr>
          <p:cNvCxnSpPr>
            <a:cxnSpLocks/>
          </p:cNvCxnSpPr>
          <p:nvPr/>
        </p:nvCxnSpPr>
        <p:spPr>
          <a:xfrm>
            <a:off x="3085570" y="2965048"/>
            <a:ext cx="3437890" cy="0"/>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F508A6DD-1826-1B45-9908-DE8C929459F1}"/>
              </a:ext>
            </a:extLst>
          </p:cNvPr>
          <p:cNvCxnSpPr>
            <a:cxnSpLocks/>
          </p:cNvCxnSpPr>
          <p:nvPr/>
        </p:nvCxnSpPr>
        <p:spPr>
          <a:xfrm flipH="1">
            <a:off x="3036868" y="3792386"/>
            <a:ext cx="350564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3A01DC01-BCE1-0EE7-47B3-264C8192AD27}"/>
              </a:ext>
            </a:extLst>
          </p:cNvPr>
          <p:cNvSpPr/>
          <p:nvPr/>
        </p:nvSpPr>
        <p:spPr>
          <a:xfrm>
            <a:off x="9518709" y="1115675"/>
            <a:ext cx="1979608" cy="2672283"/>
          </a:xfrm>
          <a:prstGeom prst="rect">
            <a:avLst/>
          </a:prstGeom>
          <a:solidFill>
            <a:schemeClr val="accent5">
              <a:lumMod val="20000"/>
              <a:lumOff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6" name="Group 205">
            <a:extLst>
              <a:ext uri="{FF2B5EF4-FFF2-40B4-BE49-F238E27FC236}">
                <a16:creationId xmlns:a16="http://schemas.microsoft.com/office/drawing/2014/main" id="{C5CB3D92-4163-9AFA-0D78-8DEF51446566}"/>
              </a:ext>
            </a:extLst>
          </p:cNvPr>
          <p:cNvGrpSpPr/>
          <p:nvPr/>
        </p:nvGrpSpPr>
        <p:grpSpPr>
          <a:xfrm>
            <a:off x="6955322" y="997738"/>
            <a:ext cx="4735228" cy="3109105"/>
            <a:chOff x="7474600" y="1261464"/>
            <a:chExt cx="4735228" cy="3109105"/>
          </a:xfrm>
        </p:grpSpPr>
        <p:sp>
          <p:nvSpPr>
            <p:cNvPr id="133" name="TextBox 132">
              <a:extLst>
                <a:ext uri="{FF2B5EF4-FFF2-40B4-BE49-F238E27FC236}">
                  <a16:creationId xmlns:a16="http://schemas.microsoft.com/office/drawing/2014/main" id="{AD1F489F-259D-A983-ACE5-4D486EB2B2F4}"/>
                </a:ext>
              </a:extLst>
            </p:cNvPr>
            <p:cNvSpPr txBox="1"/>
            <p:nvPr/>
          </p:nvSpPr>
          <p:spPr>
            <a:xfrm>
              <a:off x="8507925" y="2223850"/>
              <a:ext cx="154457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3A6"/>
                  </a:solidFill>
                  <a:effectLst/>
                  <a:uLnTx/>
                  <a:uFillTx/>
                  <a:latin typeface="Arial" panose="020B0604020202020204"/>
                  <a:ea typeface="+mn-ea"/>
                  <a:cs typeface="+mn-cs"/>
                </a:rPr>
                <a:t>KY</a:t>
              </a:r>
            </a:p>
          </p:txBody>
        </p:sp>
        <p:sp>
          <p:nvSpPr>
            <p:cNvPr id="134" name="TextBox 133">
              <a:extLst>
                <a:ext uri="{FF2B5EF4-FFF2-40B4-BE49-F238E27FC236}">
                  <a16:creationId xmlns:a16="http://schemas.microsoft.com/office/drawing/2014/main" id="{D6DD49B3-5809-C0FB-ED8D-5FC45985D8E0}"/>
                </a:ext>
              </a:extLst>
            </p:cNvPr>
            <p:cNvSpPr txBox="1"/>
            <p:nvPr/>
          </p:nvSpPr>
          <p:spPr>
            <a:xfrm>
              <a:off x="8531967" y="1261464"/>
              <a:ext cx="14939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9482"/>
                  </a:solidFill>
                  <a:effectLst/>
                  <a:uLnTx/>
                  <a:uFillTx/>
                  <a:latin typeface="Arial" panose="020B0604020202020204"/>
                  <a:ea typeface="+mn-ea"/>
                  <a:cs typeface="+mn-cs"/>
                </a:rPr>
                <a:t>Appalachian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9482"/>
                  </a:solidFill>
                  <a:effectLst/>
                  <a:uLnTx/>
                  <a:uFillTx/>
                  <a:latin typeface="Arial" panose="020B0604020202020204"/>
                  <a:ea typeface="+mn-ea"/>
                  <a:cs typeface="+mn-cs"/>
                </a:rPr>
                <a:t>KY</a:t>
              </a:r>
            </a:p>
          </p:txBody>
        </p:sp>
        <p:sp>
          <p:nvSpPr>
            <p:cNvPr id="23" name="TextBox 22">
              <a:extLst>
                <a:ext uri="{FF2B5EF4-FFF2-40B4-BE49-F238E27FC236}">
                  <a16:creationId xmlns:a16="http://schemas.microsoft.com/office/drawing/2014/main" id="{EDA52825-B94A-6D6C-D91D-619C649D27FB}"/>
                </a:ext>
              </a:extLst>
            </p:cNvPr>
            <p:cNvSpPr txBox="1"/>
            <p:nvPr/>
          </p:nvSpPr>
          <p:spPr>
            <a:xfrm>
              <a:off x="7952977" y="4093570"/>
              <a:ext cx="524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2009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4A6D9E50-778B-243D-FAAE-8C53107DC97A}"/>
                </a:ext>
              </a:extLst>
            </p:cNvPr>
            <p:cNvSpPr txBox="1"/>
            <p:nvPr/>
          </p:nvSpPr>
          <p:spPr>
            <a:xfrm>
              <a:off x="8702683" y="4093570"/>
              <a:ext cx="51309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2011</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50E613E-24F1-7772-5E70-7E0D899650BA}"/>
                </a:ext>
              </a:extLst>
            </p:cNvPr>
            <p:cNvSpPr txBox="1"/>
            <p:nvPr/>
          </p:nvSpPr>
          <p:spPr>
            <a:xfrm>
              <a:off x="9443614" y="4093570"/>
              <a:ext cx="524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2013</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018CAB0-383C-F63B-6A13-363912AB69E4}"/>
                </a:ext>
              </a:extLst>
            </p:cNvPr>
            <p:cNvSpPr txBox="1"/>
            <p:nvPr/>
          </p:nvSpPr>
          <p:spPr>
            <a:xfrm>
              <a:off x="10201000" y="4093570"/>
              <a:ext cx="524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95BF0CD-5941-C78C-3FD6-C1DBAD0DA7A6}"/>
                </a:ext>
              </a:extLst>
            </p:cNvPr>
            <p:cNvSpPr txBox="1"/>
            <p:nvPr/>
          </p:nvSpPr>
          <p:spPr>
            <a:xfrm>
              <a:off x="10950106" y="4093570"/>
              <a:ext cx="524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E6895BC7-018B-BCA3-E50C-9CEAD3790B3C}"/>
                </a:ext>
              </a:extLst>
            </p:cNvPr>
            <p:cNvSpPr txBox="1"/>
            <p:nvPr/>
          </p:nvSpPr>
          <p:spPr>
            <a:xfrm>
              <a:off x="11685325" y="4093570"/>
              <a:ext cx="5245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2019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 name="Freeform 126">
              <a:extLst>
                <a:ext uri="{FF2B5EF4-FFF2-40B4-BE49-F238E27FC236}">
                  <a16:creationId xmlns:a16="http://schemas.microsoft.com/office/drawing/2014/main" id="{0ED16391-7CA0-4A63-717F-305601F6F293}"/>
                </a:ext>
              </a:extLst>
            </p:cNvPr>
            <p:cNvSpPr/>
            <p:nvPr/>
          </p:nvSpPr>
          <p:spPr>
            <a:xfrm>
              <a:off x="8160807" y="1845784"/>
              <a:ext cx="3794427" cy="1284726"/>
            </a:xfrm>
            <a:custGeom>
              <a:avLst/>
              <a:gdLst>
                <a:gd name="connsiteX0" fmla="*/ 0 w 3794427"/>
                <a:gd name="connsiteY0" fmla="*/ 0 h 1057901"/>
                <a:gd name="connsiteX1" fmla="*/ 2289338 w 3794427"/>
                <a:gd name="connsiteY1" fmla="*/ 133489 h 1057901"/>
                <a:gd name="connsiteX2" fmla="*/ 3794427 w 3794427"/>
                <a:gd name="connsiteY2" fmla="*/ 1057901 h 1057901"/>
              </a:gdLst>
              <a:ahLst/>
              <a:cxnLst>
                <a:cxn ang="0">
                  <a:pos x="connsiteX0" y="connsiteY0"/>
                </a:cxn>
                <a:cxn ang="0">
                  <a:pos x="connsiteX1" y="connsiteY1"/>
                </a:cxn>
                <a:cxn ang="0">
                  <a:pos x="connsiteX2" y="connsiteY2"/>
                </a:cxn>
              </a:cxnLst>
              <a:rect l="l" t="t" r="r" b="b"/>
              <a:pathLst>
                <a:path w="3794427" h="1057901">
                  <a:moveTo>
                    <a:pt x="0" y="0"/>
                  </a:moveTo>
                  <a:lnTo>
                    <a:pt x="2289338" y="133489"/>
                  </a:lnTo>
                  <a:lnTo>
                    <a:pt x="3794427" y="1057901"/>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98" name="Group 197">
              <a:extLst>
                <a:ext uri="{FF2B5EF4-FFF2-40B4-BE49-F238E27FC236}">
                  <a16:creationId xmlns:a16="http://schemas.microsoft.com/office/drawing/2014/main" id="{0A8E35C7-0426-25E5-D3AD-2141304DC626}"/>
                </a:ext>
              </a:extLst>
            </p:cNvPr>
            <p:cNvGrpSpPr/>
            <p:nvPr/>
          </p:nvGrpSpPr>
          <p:grpSpPr>
            <a:xfrm>
              <a:off x="8182666" y="1783271"/>
              <a:ext cx="3788354" cy="1361727"/>
              <a:chOff x="8182666" y="1424331"/>
              <a:chExt cx="3788354" cy="1361727"/>
            </a:xfrm>
          </p:grpSpPr>
          <p:sp>
            <p:nvSpPr>
              <p:cNvPr id="131" name="Oval 130">
                <a:extLst>
                  <a:ext uri="{FF2B5EF4-FFF2-40B4-BE49-F238E27FC236}">
                    <a16:creationId xmlns:a16="http://schemas.microsoft.com/office/drawing/2014/main" id="{636B4CE3-E154-0811-0242-F995EEF3E96A}"/>
                  </a:ext>
                </a:extLst>
              </p:cNvPr>
              <p:cNvSpPr/>
              <p:nvPr/>
            </p:nvSpPr>
            <p:spPr>
              <a:xfrm>
                <a:off x="8182666" y="1513492"/>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2" name="Oval 131">
                <a:extLst>
                  <a:ext uri="{FF2B5EF4-FFF2-40B4-BE49-F238E27FC236}">
                    <a16:creationId xmlns:a16="http://schemas.microsoft.com/office/drawing/2014/main" id="{51F6DFF2-7071-34E9-A5FC-EA4C74823D7D}"/>
                  </a:ext>
                </a:extLst>
              </p:cNvPr>
              <p:cNvSpPr/>
              <p:nvPr/>
            </p:nvSpPr>
            <p:spPr>
              <a:xfrm>
                <a:off x="8559772" y="1513492"/>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 name="Oval 135">
                <a:extLst>
                  <a:ext uri="{FF2B5EF4-FFF2-40B4-BE49-F238E27FC236}">
                    <a16:creationId xmlns:a16="http://schemas.microsoft.com/office/drawing/2014/main" id="{C7ADD4E1-23C5-B31A-72D4-F79E704CBCF3}"/>
                  </a:ext>
                </a:extLst>
              </p:cNvPr>
              <p:cNvSpPr/>
              <p:nvPr/>
            </p:nvSpPr>
            <p:spPr>
              <a:xfrm>
                <a:off x="8930204" y="1513492"/>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8" name="Oval 137">
                <a:extLst>
                  <a:ext uri="{FF2B5EF4-FFF2-40B4-BE49-F238E27FC236}">
                    <a16:creationId xmlns:a16="http://schemas.microsoft.com/office/drawing/2014/main" id="{4320A77F-36E8-28D9-ADFB-7F8B103E51E8}"/>
                  </a:ext>
                </a:extLst>
              </p:cNvPr>
              <p:cNvSpPr/>
              <p:nvPr/>
            </p:nvSpPr>
            <p:spPr>
              <a:xfrm>
                <a:off x="9300636" y="1513492"/>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9" name="Oval 138">
                <a:extLst>
                  <a:ext uri="{FF2B5EF4-FFF2-40B4-BE49-F238E27FC236}">
                    <a16:creationId xmlns:a16="http://schemas.microsoft.com/office/drawing/2014/main" id="{F2C580B0-C6DC-63FA-B6AC-514BD450EF12}"/>
                  </a:ext>
                </a:extLst>
              </p:cNvPr>
              <p:cNvSpPr/>
              <p:nvPr/>
            </p:nvSpPr>
            <p:spPr>
              <a:xfrm>
                <a:off x="9674405" y="1797185"/>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Oval 139">
                <a:extLst>
                  <a:ext uri="{FF2B5EF4-FFF2-40B4-BE49-F238E27FC236}">
                    <a16:creationId xmlns:a16="http://schemas.microsoft.com/office/drawing/2014/main" id="{FB9F3575-1339-BBCA-B60E-DB5F9CB12927}"/>
                  </a:ext>
                </a:extLst>
              </p:cNvPr>
              <p:cNvSpPr/>
              <p:nvPr/>
            </p:nvSpPr>
            <p:spPr>
              <a:xfrm>
                <a:off x="10054849" y="1618864"/>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1" name="Oval 140">
                <a:extLst>
                  <a:ext uri="{FF2B5EF4-FFF2-40B4-BE49-F238E27FC236}">
                    <a16:creationId xmlns:a16="http://schemas.microsoft.com/office/drawing/2014/main" id="{2123EBE7-2D35-DFB3-1458-1C4973C2F8A6}"/>
                  </a:ext>
                </a:extLst>
              </p:cNvPr>
              <p:cNvSpPr/>
              <p:nvPr/>
            </p:nvSpPr>
            <p:spPr>
              <a:xfrm>
                <a:off x="10425282" y="1424331"/>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2" name="Oval 141">
                <a:extLst>
                  <a:ext uri="{FF2B5EF4-FFF2-40B4-BE49-F238E27FC236}">
                    <a16:creationId xmlns:a16="http://schemas.microsoft.com/office/drawing/2014/main" id="{CDD1ACE4-646B-8D2F-3AC2-AEF86FA3A5A1}"/>
                  </a:ext>
                </a:extLst>
              </p:cNvPr>
              <p:cNvSpPr/>
              <p:nvPr/>
            </p:nvSpPr>
            <p:spPr>
              <a:xfrm>
                <a:off x="10795714" y="2007929"/>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3" name="Oval 142">
                <a:extLst>
                  <a:ext uri="{FF2B5EF4-FFF2-40B4-BE49-F238E27FC236}">
                    <a16:creationId xmlns:a16="http://schemas.microsoft.com/office/drawing/2014/main" id="{F04758B4-22AF-23F4-9C8A-6F0E18F6F865}"/>
                  </a:ext>
                </a:extLst>
              </p:cNvPr>
              <p:cNvSpPr/>
              <p:nvPr/>
            </p:nvSpPr>
            <p:spPr>
              <a:xfrm>
                <a:off x="11166147" y="1967401"/>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4" name="Oval 143">
                <a:extLst>
                  <a:ext uri="{FF2B5EF4-FFF2-40B4-BE49-F238E27FC236}">
                    <a16:creationId xmlns:a16="http://schemas.microsoft.com/office/drawing/2014/main" id="{9C601E6F-0536-395B-5DF2-2E7A766B9B22}"/>
                  </a:ext>
                </a:extLst>
              </p:cNvPr>
              <p:cNvSpPr/>
              <p:nvPr/>
            </p:nvSpPr>
            <p:spPr>
              <a:xfrm>
                <a:off x="11536579" y="2579368"/>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5" name="Oval 144">
                <a:extLst>
                  <a:ext uri="{FF2B5EF4-FFF2-40B4-BE49-F238E27FC236}">
                    <a16:creationId xmlns:a16="http://schemas.microsoft.com/office/drawing/2014/main" id="{B6FE3A7E-8D02-D31E-7C7B-7DB00DD1EBC5}"/>
                  </a:ext>
                </a:extLst>
              </p:cNvPr>
              <p:cNvSpPr/>
              <p:nvPr/>
            </p:nvSpPr>
            <p:spPr>
              <a:xfrm>
                <a:off x="11907012" y="2721215"/>
                <a:ext cx="64008" cy="64843"/>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30" name="Freeform 129">
              <a:extLst>
                <a:ext uri="{FF2B5EF4-FFF2-40B4-BE49-F238E27FC236}">
                  <a16:creationId xmlns:a16="http://schemas.microsoft.com/office/drawing/2014/main" id="{546B96D0-9193-1650-9078-A9FC384C0187}"/>
                </a:ext>
              </a:extLst>
            </p:cNvPr>
            <p:cNvSpPr/>
            <p:nvPr/>
          </p:nvSpPr>
          <p:spPr>
            <a:xfrm>
              <a:off x="8164145" y="2441540"/>
              <a:ext cx="3787751" cy="1215829"/>
            </a:xfrm>
            <a:custGeom>
              <a:avLst/>
              <a:gdLst>
                <a:gd name="connsiteX0" fmla="*/ 0 w 3787751"/>
                <a:gd name="connsiteY0" fmla="*/ 0 h 1001168"/>
                <a:gd name="connsiteX1" fmla="*/ 1918905 w 3787751"/>
                <a:gd name="connsiteY1" fmla="*/ 260303 h 1001168"/>
                <a:gd name="connsiteX2" fmla="*/ 3787751 w 3787751"/>
                <a:gd name="connsiteY2" fmla="*/ 1001168 h 1001168"/>
              </a:gdLst>
              <a:ahLst/>
              <a:cxnLst>
                <a:cxn ang="0">
                  <a:pos x="connsiteX0" y="connsiteY0"/>
                </a:cxn>
                <a:cxn ang="0">
                  <a:pos x="connsiteX1" y="connsiteY1"/>
                </a:cxn>
                <a:cxn ang="0">
                  <a:pos x="connsiteX2" y="connsiteY2"/>
                </a:cxn>
              </a:cxnLst>
              <a:rect l="l" t="t" r="r" b="b"/>
              <a:pathLst>
                <a:path w="3787751" h="1001168">
                  <a:moveTo>
                    <a:pt x="0" y="0"/>
                  </a:moveTo>
                  <a:lnTo>
                    <a:pt x="1918905" y="260303"/>
                  </a:lnTo>
                  <a:lnTo>
                    <a:pt x="3787751" y="1001168"/>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3" name="Group 202">
              <a:extLst>
                <a:ext uri="{FF2B5EF4-FFF2-40B4-BE49-F238E27FC236}">
                  <a16:creationId xmlns:a16="http://schemas.microsoft.com/office/drawing/2014/main" id="{D2AE5E09-66CE-AD50-082D-4C968E8E51E4}"/>
                </a:ext>
              </a:extLst>
            </p:cNvPr>
            <p:cNvGrpSpPr/>
            <p:nvPr/>
          </p:nvGrpSpPr>
          <p:grpSpPr>
            <a:xfrm>
              <a:off x="8182666" y="2354710"/>
              <a:ext cx="3795027" cy="1296882"/>
              <a:chOff x="8182666" y="1995770"/>
              <a:chExt cx="3795027" cy="1296882"/>
            </a:xfrm>
          </p:grpSpPr>
          <p:sp>
            <p:nvSpPr>
              <p:cNvPr id="146" name="Oval 145">
                <a:extLst>
                  <a:ext uri="{FF2B5EF4-FFF2-40B4-BE49-F238E27FC236}">
                    <a16:creationId xmlns:a16="http://schemas.microsoft.com/office/drawing/2014/main" id="{ADF96EF4-C512-17A4-6170-C069209E58A1}"/>
                  </a:ext>
                </a:extLst>
              </p:cNvPr>
              <p:cNvSpPr/>
              <p:nvPr/>
            </p:nvSpPr>
            <p:spPr>
              <a:xfrm>
                <a:off x="8182666" y="2101142"/>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7" name="Oval 146">
                <a:extLst>
                  <a:ext uri="{FF2B5EF4-FFF2-40B4-BE49-F238E27FC236}">
                    <a16:creationId xmlns:a16="http://schemas.microsoft.com/office/drawing/2014/main" id="{57377BBE-7BD1-3867-7720-D76643231601}"/>
                  </a:ext>
                </a:extLst>
              </p:cNvPr>
              <p:cNvSpPr/>
              <p:nvPr/>
            </p:nvSpPr>
            <p:spPr>
              <a:xfrm>
                <a:off x="8556435" y="1995770"/>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8" name="Oval 147">
                <a:extLst>
                  <a:ext uri="{FF2B5EF4-FFF2-40B4-BE49-F238E27FC236}">
                    <a16:creationId xmlns:a16="http://schemas.microsoft.com/office/drawing/2014/main" id="{9462034D-075B-2323-AC1A-5DA07A869633}"/>
                  </a:ext>
                </a:extLst>
              </p:cNvPr>
              <p:cNvSpPr/>
              <p:nvPr/>
            </p:nvSpPr>
            <p:spPr>
              <a:xfrm>
                <a:off x="8930204" y="2279464"/>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Oval 148">
                <a:extLst>
                  <a:ext uri="{FF2B5EF4-FFF2-40B4-BE49-F238E27FC236}">
                    <a16:creationId xmlns:a16="http://schemas.microsoft.com/office/drawing/2014/main" id="{F937A758-4B44-A0DD-8763-E008F606C9AF}"/>
                  </a:ext>
                </a:extLst>
              </p:cNvPr>
              <p:cNvSpPr/>
              <p:nvPr/>
            </p:nvSpPr>
            <p:spPr>
              <a:xfrm>
                <a:off x="9300636" y="2295675"/>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0" name="Oval 149">
                <a:extLst>
                  <a:ext uri="{FF2B5EF4-FFF2-40B4-BE49-F238E27FC236}">
                    <a16:creationId xmlns:a16="http://schemas.microsoft.com/office/drawing/2014/main" id="{1B7BD2E9-8CB3-79D5-B925-CB8583156BA2}"/>
                  </a:ext>
                </a:extLst>
              </p:cNvPr>
              <p:cNvSpPr/>
              <p:nvPr/>
            </p:nvSpPr>
            <p:spPr>
              <a:xfrm>
                <a:off x="9667731" y="2287568"/>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1" name="Oval 150">
                <a:extLst>
                  <a:ext uri="{FF2B5EF4-FFF2-40B4-BE49-F238E27FC236}">
                    <a16:creationId xmlns:a16="http://schemas.microsoft.com/office/drawing/2014/main" id="{C27B9344-36F1-E540-7676-08B9DDAC6DF0}"/>
                  </a:ext>
                </a:extLst>
              </p:cNvPr>
              <p:cNvSpPr/>
              <p:nvPr/>
            </p:nvSpPr>
            <p:spPr>
              <a:xfrm>
                <a:off x="10048175" y="2392940"/>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Oval 151">
                <a:extLst>
                  <a:ext uri="{FF2B5EF4-FFF2-40B4-BE49-F238E27FC236}">
                    <a16:creationId xmlns:a16="http://schemas.microsoft.com/office/drawing/2014/main" id="{D30765F0-0A31-9794-B464-9FDA8DB5CFE4}"/>
                  </a:ext>
                </a:extLst>
              </p:cNvPr>
              <p:cNvSpPr/>
              <p:nvPr/>
            </p:nvSpPr>
            <p:spPr>
              <a:xfrm>
                <a:off x="10428619" y="2510471"/>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3" name="Oval 152">
                <a:extLst>
                  <a:ext uri="{FF2B5EF4-FFF2-40B4-BE49-F238E27FC236}">
                    <a16:creationId xmlns:a16="http://schemas.microsoft.com/office/drawing/2014/main" id="{2574FCA6-71A1-0717-0501-55B42F4F9081}"/>
                  </a:ext>
                </a:extLst>
              </p:cNvPr>
              <p:cNvSpPr/>
              <p:nvPr/>
            </p:nvSpPr>
            <p:spPr>
              <a:xfrm>
                <a:off x="10792377" y="2782006"/>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4" name="Oval 153">
                <a:extLst>
                  <a:ext uri="{FF2B5EF4-FFF2-40B4-BE49-F238E27FC236}">
                    <a16:creationId xmlns:a16="http://schemas.microsoft.com/office/drawing/2014/main" id="{C1653F55-8D00-56EA-0941-BB7A0A78E6F1}"/>
                  </a:ext>
                </a:extLst>
              </p:cNvPr>
              <p:cNvSpPr/>
              <p:nvPr/>
            </p:nvSpPr>
            <p:spPr>
              <a:xfrm>
                <a:off x="11179495" y="2838744"/>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5" name="Oval 154">
                <a:extLst>
                  <a:ext uri="{FF2B5EF4-FFF2-40B4-BE49-F238E27FC236}">
                    <a16:creationId xmlns:a16="http://schemas.microsoft.com/office/drawing/2014/main" id="{7CD834C7-5CF0-9997-5020-6DB2BF297823}"/>
                  </a:ext>
                </a:extLst>
              </p:cNvPr>
              <p:cNvSpPr/>
              <p:nvPr/>
            </p:nvSpPr>
            <p:spPr>
              <a:xfrm>
                <a:off x="11536578" y="3191334"/>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Oval 155">
                <a:extLst>
                  <a:ext uri="{FF2B5EF4-FFF2-40B4-BE49-F238E27FC236}">
                    <a16:creationId xmlns:a16="http://schemas.microsoft.com/office/drawing/2014/main" id="{363DC229-6721-7F97-6BC9-DF6CCB114086}"/>
                  </a:ext>
                </a:extLst>
              </p:cNvPr>
              <p:cNvSpPr/>
              <p:nvPr/>
            </p:nvSpPr>
            <p:spPr>
              <a:xfrm>
                <a:off x="11913685" y="3227809"/>
                <a:ext cx="64008" cy="64843"/>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85" name="Group 184">
              <a:extLst>
                <a:ext uri="{FF2B5EF4-FFF2-40B4-BE49-F238E27FC236}">
                  <a16:creationId xmlns:a16="http://schemas.microsoft.com/office/drawing/2014/main" id="{842F82AD-2146-58FA-1737-4CAC9CD55BD8}"/>
                </a:ext>
              </a:extLst>
            </p:cNvPr>
            <p:cNvGrpSpPr/>
            <p:nvPr/>
          </p:nvGrpSpPr>
          <p:grpSpPr>
            <a:xfrm flipV="1">
              <a:off x="8212556" y="4062299"/>
              <a:ext cx="3731019" cy="59076"/>
              <a:chOff x="7977661" y="1224480"/>
              <a:chExt cx="3731019" cy="2095775"/>
            </a:xfrm>
          </p:grpSpPr>
          <p:cxnSp>
            <p:nvCxnSpPr>
              <p:cNvPr id="160" name="Straight Connector 159">
                <a:extLst>
                  <a:ext uri="{FF2B5EF4-FFF2-40B4-BE49-F238E27FC236}">
                    <a16:creationId xmlns:a16="http://schemas.microsoft.com/office/drawing/2014/main" id="{1D2920FC-04F6-06C2-3180-0811509CC6C4}"/>
                  </a:ext>
                </a:extLst>
              </p:cNvPr>
              <p:cNvCxnSpPr/>
              <p:nvPr/>
            </p:nvCxnSpPr>
            <p:spPr>
              <a:xfrm>
                <a:off x="7977661" y="1224480"/>
                <a:ext cx="0" cy="209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A2919F1-3F90-D551-B9A5-E41EE673371C}"/>
                  </a:ext>
                </a:extLst>
              </p:cNvPr>
              <p:cNvCxnSpPr/>
              <p:nvPr/>
            </p:nvCxnSpPr>
            <p:spPr>
              <a:xfrm>
                <a:off x="8723865" y="1224480"/>
                <a:ext cx="0" cy="209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E19FED2-D38B-0F80-437D-3B587FAE5677}"/>
                  </a:ext>
                </a:extLst>
              </p:cNvPr>
              <p:cNvCxnSpPr/>
              <p:nvPr/>
            </p:nvCxnSpPr>
            <p:spPr>
              <a:xfrm>
                <a:off x="9470069" y="1224480"/>
                <a:ext cx="0" cy="209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433607F-FDC3-6FD1-A063-4479EF72448D}"/>
                  </a:ext>
                </a:extLst>
              </p:cNvPr>
              <p:cNvCxnSpPr/>
              <p:nvPr/>
            </p:nvCxnSpPr>
            <p:spPr>
              <a:xfrm>
                <a:off x="10216273" y="1224480"/>
                <a:ext cx="0" cy="209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6643C05-5DA4-9B97-53A6-9FA3A9BACC25}"/>
                  </a:ext>
                </a:extLst>
              </p:cNvPr>
              <p:cNvCxnSpPr/>
              <p:nvPr/>
            </p:nvCxnSpPr>
            <p:spPr>
              <a:xfrm>
                <a:off x="10962477" y="1224480"/>
                <a:ext cx="0" cy="209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FC4ACCB-4B07-0B1D-E1CE-6485C5EEACC3}"/>
                  </a:ext>
                </a:extLst>
              </p:cNvPr>
              <p:cNvCxnSpPr/>
              <p:nvPr/>
            </p:nvCxnSpPr>
            <p:spPr>
              <a:xfrm>
                <a:off x="11708680" y="1224480"/>
                <a:ext cx="0" cy="209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65C1CF7D-6FB7-5FE7-C73F-410C14E40AFA}"/>
                </a:ext>
              </a:extLst>
            </p:cNvPr>
            <p:cNvCxnSpPr>
              <a:cxnSpLocks/>
            </p:cNvCxnSpPr>
            <p:nvPr/>
          </p:nvCxnSpPr>
          <p:spPr>
            <a:xfrm>
              <a:off x="8071674" y="3427757"/>
              <a:ext cx="457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1035561-59F3-467A-19FE-058446650CD2}"/>
                </a:ext>
              </a:extLst>
            </p:cNvPr>
            <p:cNvCxnSpPr>
              <a:cxnSpLocks/>
            </p:cNvCxnSpPr>
            <p:nvPr/>
          </p:nvCxnSpPr>
          <p:spPr>
            <a:xfrm>
              <a:off x="8071674" y="2154030"/>
              <a:ext cx="457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22C9AA-B901-6445-2166-03C50BEED02E}"/>
                </a:ext>
              </a:extLst>
            </p:cNvPr>
            <p:cNvCxnSpPr>
              <a:cxnSpLocks/>
            </p:cNvCxnSpPr>
            <p:nvPr/>
          </p:nvCxnSpPr>
          <p:spPr>
            <a:xfrm>
              <a:off x="8071674" y="2790894"/>
              <a:ext cx="457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FBFBBA-4242-36EF-1A2F-7C3153C496C0}"/>
                </a:ext>
              </a:extLst>
            </p:cNvPr>
            <p:cNvCxnSpPr>
              <a:cxnSpLocks/>
            </p:cNvCxnSpPr>
            <p:nvPr/>
          </p:nvCxnSpPr>
          <p:spPr>
            <a:xfrm>
              <a:off x="8071674" y="1517167"/>
              <a:ext cx="457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BA851DE-FE8A-FAF8-C438-0993706DA573}"/>
                </a:ext>
              </a:extLst>
            </p:cNvPr>
            <p:cNvCxnSpPr>
              <a:cxnSpLocks/>
            </p:cNvCxnSpPr>
            <p:nvPr/>
          </p:nvCxnSpPr>
          <p:spPr>
            <a:xfrm>
              <a:off x="8071674" y="4062302"/>
              <a:ext cx="38678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D748097-A772-22A5-7CC6-D067369EEB4B}"/>
                </a:ext>
              </a:extLst>
            </p:cNvPr>
            <p:cNvCxnSpPr/>
            <p:nvPr/>
          </p:nvCxnSpPr>
          <p:spPr>
            <a:xfrm>
              <a:off x="8119114" y="1517168"/>
              <a:ext cx="0" cy="2545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2D172962-DB69-4B2A-9C11-6DEF426823A7}"/>
                </a:ext>
              </a:extLst>
            </p:cNvPr>
            <p:cNvSpPr txBox="1"/>
            <p:nvPr/>
          </p:nvSpPr>
          <p:spPr>
            <a:xfrm>
              <a:off x="7780040" y="3286956"/>
              <a:ext cx="354584" cy="276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60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 name="TextBox 173">
              <a:extLst>
                <a:ext uri="{FF2B5EF4-FFF2-40B4-BE49-F238E27FC236}">
                  <a16:creationId xmlns:a16="http://schemas.microsoft.com/office/drawing/2014/main" id="{43DCB8B5-98EA-281C-F408-1BB18D04EE30}"/>
                </a:ext>
              </a:extLst>
            </p:cNvPr>
            <p:cNvSpPr txBox="1"/>
            <p:nvPr/>
          </p:nvSpPr>
          <p:spPr>
            <a:xfrm>
              <a:off x="7780040" y="2653412"/>
              <a:ext cx="354584" cy="276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70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 name="TextBox 175">
              <a:extLst>
                <a:ext uri="{FF2B5EF4-FFF2-40B4-BE49-F238E27FC236}">
                  <a16:creationId xmlns:a16="http://schemas.microsoft.com/office/drawing/2014/main" id="{318C5A8F-4947-700A-4301-26BB8FAB8385}"/>
                </a:ext>
              </a:extLst>
            </p:cNvPr>
            <p:cNvSpPr txBox="1"/>
            <p:nvPr/>
          </p:nvSpPr>
          <p:spPr>
            <a:xfrm>
              <a:off x="7780040" y="2019868"/>
              <a:ext cx="354584" cy="276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80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 name="TextBox 177">
              <a:extLst>
                <a:ext uri="{FF2B5EF4-FFF2-40B4-BE49-F238E27FC236}">
                  <a16:creationId xmlns:a16="http://schemas.microsoft.com/office/drawing/2014/main" id="{68C021F8-21CC-EA28-50D9-6AEE4EBF5516}"/>
                </a:ext>
              </a:extLst>
            </p:cNvPr>
            <p:cNvSpPr txBox="1"/>
            <p:nvPr/>
          </p:nvSpPr>
          <p:spPr>
            <a:xfrm>
              <a:off x="7780040" y="1386324"/>
              <a:ext cx="354584" cy="276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90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 name="TextBox 181">
              <a:extLst>
                <a:ext uri="{FF2B5EF4-FFF2-40B4-BE49-F238E27FC236}">
                  <a16:creationId xmlns:a16="http://schemas.microsoft.com/office/drawing/2014/main" id="{E80F02B5-2577-31A8-4AB0-016A4BBDE4AD}"/>
                </a:ext>
              </a:extLst>
            </p:cNvPr>
            <p:cNvSpPr txBox="1"/>
            <p:nvPr/>
          </p:nvSpPr>
          <p:spPr>
            <a:xfrm>
              <a:off x="7780040" y="3920502"/>
              <a:ext cx="354584" cy="276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390CB42-24A3-4A91-539B-B4BA7A9B8195}"/>
                </a:ext>
              </a:extLst>
            </p:cNvPr>
            <p:cNvSpPr txBox="1"/>
            <p:nvPr/>
          </p:nvSpPr>
          <p:spPr>
            <a:xfrm rot="16200000">
              <a:off x="6355925" y="2635840"/>
              <a:ext cx="25451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Late-Stage Incidence</a:t>
              </a:r>
            </a:p>
          </p:txBody>
        </p:sp>
      </p:grpSp>
      <p:grpSp>
        <p:nvGrpSpPr>
          <p:cNvPr id="205" name="Group 204">
            <a:extLst>
              <a:ext uri="{FF2B5EF4-FFF2-40B4-BE49-F238E27FC236}">
                <a16:creationId xmlns:a16="http://schemas.microsoft.com/office/drawing/2014/main" id="{846BBEF2-C2C4-CEBE-BEA5-A61A0D939BEA}"/>
              </a:ext>
            </a:extLst>
          </p:cNvPr>
          <p:cNvGrpSpPr/>
          <p:nvPr/>
        </p:nvGrpSpPr>
        <p:grpSpPr>
          <a:xfrm>
            <a:off x="9482373" y="1082797"/>
            <a:ext cx="2015943" cy="2656763"/>
            <a:chOff x="10001651" y="987583"/>
            <a:chExt cx="2015943" cy="2656763"/>
          </a:xfrm>
        </p:grpSpPr>
        <p:sp>
          <p:nvSpPr>
            <p:cNvPr id="17" name="TextBox 16">
              <a:extLst>
                <a:ext uri="{FF2B5EF4-FFF2-40B4-BE49-F238E27FC236}">
                  <a16:creationId xmlns:a16="http://schemas.microsoft.com/office/drawing/2014/main" id="{F37B713C-08E8-4DEF-7931-0DC0CD78FF4E}"/>
                </a:ext>
              </a:extLst>
            </p:cNvPr>
            <p:cNvSpPr txBox="1"/>
            <p:nvPr/>
          </p:nvSpPr>
          <p:spPr>
            <a:xfrm>
              <a:off x="10001651" y="2905682"/>
              <a:ext cx="13547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3A6"/>
                  </a:solidFill>
                  <a:effectLst/>
                  <a:uLnTx/>
                  <a:uFillTx/>
                  <a:latin typeface="Arial Black" panose="020B0604020202020204" pitchFamily="34" charset="0"/>
                  <a:ea typeface="+mn-ea"/>
                  <a:cs typeface="Arial Black" panose="020B0604020202020204" pitchFamily="34" charset="0"/>
                </a:rPr>
                <a:t>2x faster decline than US</a:t>
              </a:r>
            </a:p>
          </p:txBody>
        </p:sp>
        <p:sp>
          <p:nvSpPr>
            <p:cNvPr id="21" name="TextBox 20">
              <a:extLst>
                <a:ext uri="{FF2B5EF4-FFF2-40B4-BE49-F238E27FC236}">
                  <a16:creationId xmlns:a16="http://schemas.microsoft.com/office/drawing/2014/main" id="{D1EBE589-562C-2EA1-13EC-55CB76719A71}"/>
                </a:ext>
              </a:extLst>
            </p:cNvPr>
            <p:cNvSpPr txBox="1"/>
            <p:nvPr/>
          </p:nvSpPr>
          <p:spPr>
            <a:xfrm>
              <a:off x="10505796" y="1251599"/>
              <a:ext cx="15117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F9482"/>
                  </a:solidFill>
                  <a:effectLst/>
                  <a:uLnTx/>
                  <a:uFillTx/>
                  <a:latin typeface="Arial Black" panose="020B0604020202020204" pitchFamily="34" charset="0"/>
                  <a:ea typeface="+mn-ea"/>
                  <a:cs typeface="Arial Black" panose="020B0604020202020204" pitchFamily="34" charset="0"/>
                </a:rPr>
                <a:t>3x faster decline than US</a:t>
              </a:r>
            </a:p>
          </p:txBody>
        </p:sp>
        <p:sp>
          <p:nvSpPr>
            <p:cNvPr id="137" name="TextBox 136">
              <a:extLst>
                <a:ext uri="{FF2B5EF4-FFF2-40B4-BE49-F238E27FC236}">
                  <a16:creationId xmlns:a16="http://schemas.microsoft.com/office/drawing/2014/main" id="{3041C172-93ED-D201-76D1-49AA0E32A1F8}"/>
                </a:ext>
              </a:extLst>
            </p:cNvPr>
            <p:cNvSpPr txBox="1"/>
            <p:nvPr/>
          </p:nvSpPr>
          <p:spPr>
            <a:xfrm>
              <a:off x="10036265" y="987583"/>
              <a:ext cx="1981329" cy="448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19% drop</a:t>
              </a:r>
            </a:p>
          </p:txBody>
        </p:sp>
      </p:grpSp>
      <p:pic>
        <p:nvPicPr>
          <p:cNvPr id="166" name="Picture 165" descr="A picture containing person, outdoor, blue&#10;&#10;Description automatically generated">
            <a:extLst>
              <a:ext uri="{FF2B5EF4-FFF2-40B4-BE49-F238E27FC236}">
                <a16:creationId xmlns:a16="http://schemas.microsoft.com/office/drawing/2014/main" id="{8709D4CE-4DA9-4295-DC01-892B41DE96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0223" y="4084900"/>
            <a:ext cx="953060" cy="985272"/>
          </a:xfrm>
          <a:prstGeom prst="rect">
            <a:avLst/>
          </a:prstGeom>
        </p:spPr>
      </p:pic>
      <p:sp>
        <p:nvSpPr>
          <p:cNvPr id="22" name="TextBox 21">
            <a:extLst>
              <a:ext uri="{FF2B5EF4-FFF2-40B4-BE49-F238E27FC236}">
                <a16:creationId xmlns:a16="http://schemas.microsoft.com/office/drawing/2014/main" id="{46B282E3-E6B6-494D-242D-3F0FC1A63DC1}"/>
              </a:ext>
            </a:extLst>
          </p:cNvPr>
          <p:cNvSpPr txBox="1"/>
          <p:nvPr/>
        </p:nvSpPr>
        <p:spPr>
          <a:xfrm>
            <a:off x="3069503" y="3770643"/>
            <a:ext cx="34730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States</a:t>
            </a:r>
          </a:p>
        </p:txBody>
      </p:sp>
      <p:sp>
        <p:nvSpPr>
          <p:cNvPr id="9" name="Rectangle 8">
            <a:extLst>
              <a:ext uri="{FF2B5EF4-FFF2-40B4-BE49-F238E27FC236}">
                <a16:creationId xmlns:a16="http://schemas.microsoft.com/office/drawing/2014/main" id="{BE2D44B2-73B6-2F9C-512B-946A020D70CD}"/>
              </a:ext>
            </a:extLst>
          </p:cNvPr>
          <p:cNvSpPr/>
          <p:nvPr/>
        </p:nvSpPr>
        <p:spPr>
          <a:xfrm>
            <a:off x="7365919" y="4496324"/>
            <a:ext cx="4310422" cy="2111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0" name="Table 24">
            <a:extLst>
              <a:ext uri="{FF2B5EF4-FFF2-40B4-BE49-F238E27FC236}">
                <a16:creationId xmlns:a16="http://schemas.microsoft.com/office/drawing/2014/main" id="{5B94D559-6309-C076-ABB1-347B1CF8CB10}"/>
              </a:ext>
            </a:extLst>
          </p:cNvPr>
          <p:cNvGraphicFramePr>
            <a:graphicFrameLocks noGrp="1"/>
          </p:cNvGraphicFramePr>
          <p:nvPr/>
        </p:nvGraphicFramePr>
        <p:xfrm>
          <a:off x="7474148" y="4835248"/>
          <a:ext cx="4202193" cy="1737360"/>
        </p:xfrm>
        <a:graphic>
          <a:graphicData uri="http://schemas.openxmlformats.org/drawingml/2006/table">
            <a:tbl>
              <a:tblPr firstRow="1" bandRow="1">
                <a:tableStyleId>{5C22544A-7EE6-4342-B048-85BDC9FD1C3A}</a:tableStyleId>
              </a:tblPr>
              <a:tblGrid>
                <a:gridCol w="765322">
                  <a:extLst>
                    <a:ext uri="{9D8B030D-6E8A-4147-A177-3AD203B41FA5}">
                      <a16:colId xmlns:a16="http://schemas.microsoft.com/office/drawing/2014/main" val="1022636869"/>
                    </a:ext>
                  </a:extLst>
                </a:gridCol>
                <a:gridCol w="3436871">
                  <a:extLst>
                    <a:ext uri="{9D8B030D-6E8A-4147-A177-3AD203B41FA5}">
                      <a16:colId xmlns:a16="http://schemas.microsoft.com/office/drawing/2014/main" val="3727336011"/>
                    </a:ext>
                  </a:extLst>
                </a:gridCol>
              </a:tblGrid>
              <a:tr h="533650">
                <a:tc>
                  <a:txBody>
                    <a:bodyPr/>
                    <a:lstStyle/>
                    <a:p>
                      <a:r>
                        <a:rPr lang="en-US" sz="1600" b="1" i="0" dirty="0">
                          <a:solidFill>
                            <a:schemeClr val="tx2"/>
                          </a:solidFill>
                          <a:latin typeface="+mn-lt"/>
                        </a:rPr>
                        <a:t>2018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rPr>
                        <a:t>Cigarette tax increased from $0.60 to $1.10 (House Bill 366)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4604140"/>
                  </a:ext>
                </a:extLst>
              </a:tr>
              <a:tr h="533650">
                <a:tc>
                  <a:txBody>
                    <a:bodyPr/>
                    <a:lstStyle/>
                    <a:p>
                      <a:r>
                        <a:rPr lang="en-US" sz="1600" b="1" i="0" dirty="0">
                          <a:solidFill>
                            <a:schemeClr val="tx2"/>
                          </a:solidFill>
                          <a:latin typeface="+mn-lt"/>
                        </a:rPr>
                        <a:t>2019</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rPr>
                        <a:t>100% Tobacco-Free Schools policy (House Bill 11)</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366976"/>
                  </a:ext>
                </a:extLst>
              </a:tr>
              <a:tr h="533650">
                <a:tc>
                  <a:txBody>
                    <a:bodyPr/>
                    <a:lstStyle/>
                    <a:p>
                      <a:r>
                        <a:rPr lang="en-US" sz="1600" b="1" i="0" dirty="0">
                          <a:solidFill>
                            <a:schemeClr val="tx2"/>
                          </a:solidFill>
                          <a:latin typeface="+mn-lt"/>
                        </a:rPr>
                        <a:t>2022</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tx1"/>
                          </a:solidFill>
                          <a:latin typeface="+mn-lt"/>
                        </a:rPr>
                        <a:t>Kentucky Lung Cancer Screening Program created (House Bill 219)</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744141"/>
                  </a:ext>
                </a:extLst>
              </a:tr>
            </a:tbl>
          </a:graphicData>
        </a:graphic>
      </p:graphicFrame>
      <p:sp>
        <p:nvSpPr>
          <p:cNvPr id="13" name="TextBox 12">
            <a:extLst>
              <a:ext uri="{FF2B5EF4-FFF2-40B4-BE49-F238E27FC236}">
                <a16:creationId xmlns:a16="http://schemas.microsoft.com/office/drawing/2014/main" id="{20EC1928-98E0-FB84-C4B6-33595136DA4C}"/>
              </a:ext>
            </a:extLst>
          </p:cNvPr>
          <p:cNvSpPr txBox="1"/>
          <p:nvPr/>
        </p:nvSpPr>
        <p:spPr>
          <a:xfrm>
            <a:off x="7474148" y="4446228"/>
            <a:ext cx="28531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3A6"/>
                </a:solidFill>
                <a:effectLst/>
                <a:uLnTx/>
                <a:uFillTx/>
                <a:latin typeface="Arial" panose="020B0604020202020204"/>
                <a:ea typeface="+mn-ea"/>
                <a:cs typeface="+mn-cs"/>
              </a:rPr>
              <a:t>Policy changes:</a:t>
            </a:r>
          </a:p>
        </p:txBody>
      </p:sp>
    </p:spTree>
    <p:extLst>
      <p:ext uri="{BB962C8B-B14F-4D97-AF65-F5344CB8AC3E}">
        <p14:creationId xmlns:p14="http://schemas.microsoft.com/office/powerpoint/2010/main" val="1253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9"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 Placeholder 245">
            <a:extLst>
              <a:ext uri="{FF2B5EF4-FFF2-40B4-BE49-F238E27FC236}">
                <a16:creationId xmlns:a16="http://schemas.microsoft.com/office/drawing/2014/main" id="{107352E8-AA69-C804-87BE-E85994217A84}"/>
              </a:ext>
            </a:extLst>
          </p:cNvPr>
          <p:cNvSpPr>
            <a:spLocks noGrp="1"/>
          </p:cNvSpPr>
          <p:nvPr>
            <p:ph type="body" sz="quarter" idx="18"/>
          </p:nvPr>
        </p:nvSpPr>
        <p:spPr>
          <a:xfrm>
            <a:off x="446612" y="5722355"/>
            <a:ext cx="2013467" cy="838691"/>
          </a:xfrm>
        </p:spPr>
        <p:txBody>
          <a:bodyPr/>
          <a:lstStyle/>
          <a:p>
            <a:r>
              <a:rPr lang="en-US" dirty="0"/>
              <a:t>FUNDING</a:t>
            </a:r>
          </a:p>
          <a:p>
            <a:pPr lvl="1"/>
            <a:r>
              <a:rPr lang="en-US" dirty="0"/>
              <a:t>UH3 CA233282</a:t>
            </a:r>
          </a:p>
          <a:p>
            <a:r>
              <a:rPr lang="en-US" dirty="0"/>
              <a:t>PUBLICATIONS</a:t>
            </a:r>
          </a:p>
          <a:p>
            <a:pPr lvl="1"/>
            <a:r>
              <a:rPr lang="en-US" dirty="0"/>
              <a:t>Implement Sci Comm (2021); J Cancer Edu (2021)</a:t>
            </a:r>
          </a:p>
        </p:txBody>
      </p:sp>
      <p:sp>
        <p:nvSpPr>
          <p:cNvPr id="2" name="Title 1">
            <a:extLst>
              <a:ext uri="{FF2B5EF4-FFF2-40B4-BE49-F238E27FC236}">
                <a16:creationId xmlns:a16="http://schemas.microsoft.com/office/drawing/2014/main" id="{E2E184C0-3914-CD4C-AFA3-1DA08FC051BF}"/>
              </a:ext>
            </a:extLst>
          </p:cNvPr>
          <p:cNvSpPr>
            <a:spLocks noGrp="1"/>
          </p:cNvSpPr>
          <p:nvPr>
            <p:ph type="title"/>
          </p:nvPr>
        </p:nvSpPr>
        <p:spPr>
          <a:xfrm>
            <a:off x="324148" y="413079"/>
            <a:ext cx="11745388" cy="843120"/>
          </a:xfrm>
        </p:spPr>
        <p:txBody>
          <a:bodyPr>
            <a:normAutofit/>
          </a:bodyPr>
          <a:lstStyle/>
          <a:p>
            <a:r>
              <a:rPr lang="en-US" cap="none" dirty="0">
                <a:solidFill>
                  <a:srgbClr val="0C5DAF"/>
                </a:solidFill>
                <a:latin typeface="Arial Black" panose="020B0604020202020204" pitchFamily="34" charset="0"/>
                <a:cs typeface="Arial Black" panose="020B0604020202020204" pitchFamily="34" charset="0"/>
              </a:rPr>
              <a:t>Impacting Colorectal Cancer (CRC) Mortality</a:t>
            </a:r>
          </a:p>
        </p:txBody>
      </p:sp>
      <p:pic>
        <p:nvPicPr>
          <p:cNvPr id="8" name="Picture 7">
            <a:extLst>
              <a:ext uri="{FF2B5EF4-FFF2-40B4-BE49-F238E27FC236}">
                <a16:creationId xmlns:a16="http://schemas.microsoft.com/office/drawing/2014/main" id="{E3154D98-326C-2C21-D728-95BB4F2A42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6612" y="1366587"/>
            <a:ext cx="623474" cy="630804"/>
          </a:xfrm>
          <a:prstGeom prst="rect">
            <a:avLst/>
          </a:prstGeom>
        </p:spPr>
      </p:pic>
      <p:sp>
        <p:nvSpPr>
          <p:cNvPr id="12" name="Content Placeholder 11">
            <a:extLst>
              <a:ext uri="{FF2B5EF4-FFF2-40B4-BE49-F238E27FC236}">
                <a16:creationId xmlns:a16="http://schemas.microsoft.com/office/drawing/2014/main" id="{98E6CBCF-3F73-552C-DD7F-BDDB483AB275}"/>
              </a:ext>
            </a:extLst>
          </p:cNvPr>
          <p:cNvSpPr txBox="1">
            <a:spLocks/>
          </p:cNvSpPr>
          <p:nvPr/>
        </p:nvSpPr>
        <p:spPr>
          <a:xfrm>
            <a:off x="446612" y="2040435"/>
            <a:ext cx="657231" cy="304699"/>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TUCKER</a:t>
            </a:r>
            <a:br>
              <a:rPr lang="en-US" sz="1100" b="1" dirty="0">
                <a:solidFill>
                  <a:schemeClr val="tx2"/>
                </a:solidFill>
                <a:latin typeface="Arial Black" panose="020B0604020202020204" pitchFamily="34" charset="0"/>
                <a:cs typeface="Arial Black" panose="020B0604020202020204" pitchFamily="34" charset="0"/>
              </a:rPr>
            </a:br>
            <a:endParaRPr lang="en-US" sz="1100" b="1" dirty="0"/>
          </a:p>
        </p:txBody>
      </p:sp>
      <p:sp>
        <p:nvSpPr>
          <p:cNvPr id="161" name="Content Placeholder 11">
            <a:extLst>
              <a:ext uri="{FF2B5EF4-FFF2-40B4-BE49-F238E27FC236}">
                <a16:creationId xmlns:a16="http://schemas.microsoft.com/office/drawing/2014/main" id="{6655E7F0-71D2-8E3C-4331-B15223A3F55D}"/>
              </a:ext>
            </a:extLst>
          </p:cNvPr>
          <p:cNvSpPr txBox="1">
            <a:spLocks/>
          </p:cNvSpPr>
          <p:nvPr/>
        </p:nvSpPr>
        <p:spPr>
          <a:xfrm>
            <a:off x="1258425" y="2040435"/>
            <a:ext cx="623569" cy="304699"/>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DIGNAN</a:t>
            </a:r>
            <a:br>
              <a:rPr lang="en-US" sz="1100" b="1" dirty="0">
                <a:solidFill>
                  <a:schemeClr val="tx2"/>
                </a:solidFill>
                <a:latin typeface="Arial Black" panose="020B0604020202020204" pitchFamily="34" charset="0"/>
                <a:cs typeface="Arial Black" panose="020B0604020202020204" pitchFamily="34" charset="0"/>
              </a:rPr>
            </a:br>
            <a:endParaRPr lang="en-US" sz="1100" b="1" dirty="0"/>
          </a:p>
        </p:txBody>
      </p:sp>
      <p:sp>
        <p:nvSpPr>
          <p:cNvPr id="164" name="Content Placeholder 11">
            <a:extLst>
              <a:ext uri="{FF2B5EF4-FFF2-40B4-BE49-F238E27FC236}">
                <a16:creationId xmlns:a16="http://schemas.microsoft.com/office/drawing/2014/main" id="{6DFCEAEC-98A9-B92F-8719-7B2A39AB8A5F}"/>
              </a:ext>
            </a:extLst>
          </p:cNvPr>
          <p:cNvSpPr txBox="1">
            <a:spLocks/>
          </p:cNvSpPr>
          <p:nvPr/>
        </p:nvSpPr>
        <p:spPr>
          <a:xfrm>
            <a:off x="1258425" y="3004529"/>
            <a:ext cx="577081" cy="304699"/>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HUANG</a:t>
            </a:r>
            <a:br>
              <a:rPr lang="en-US" sz="1100" b="1" dirty="0">
                <a:solidFill>
                  <a:schemeClr val="tx2"/>
                </a:solidFill>
                <a:latin typeface="Arial Black" panose="020B0604020202020204" pitchFamily="34" charset="0"/>
                <a:cs typeface="Arial Black" panose="020B0604020202020204" pitchFamily="34" charset="0"/>
              </a:rPr>
            </a:br>
            <a:endParaRPr lang="en-US" sz="1100" b="1" dirty="0"/>
          </a:p>
        </p:txBody>
      </p:sp>
      <p:sp>
        <p:nvSpPr>
          <p:cNvPr id="167" name="Content Placeholder 11">
            <a:extLst>
              <a:ext uri="{FF2B5EF4-FFF2-40B4-BE49-F238E27FC236}">
                <a16:creationId xmlns:a16="http://schemas.microsoft.com/office/drawing/2014/main" id="{07A46755-4DC5-CA6C-DF45-AC9803FBB148}"/>
              </a:ext>
            </a:extLst>
          </p:cNvPr>
          <p:cNvSpPr txBox="1">
            <a:spLocks/>
          </p:cNvSpPr>
          <p:nvPr/>
        </p:nvSpPr>
        <p:spPr>
          <a:xfrm>
            <a:off x="446612" y="3955679"/>
            <a:ext cx="594715" cy="457048"/>
          </a:xfrm>
          <a:prstGeom prst="rect">
            <a:avLst/>
          </a:prstGeom>
        </p:spPr>
        <p:txBody>
          <a:bodyPr vert="horz" wrap="squar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KRUSE-</a:t>
            </a:r>
          </a:p>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DIEHR</a:t>
            </a:r>
            <a:br>
              <a:rPr lang="en-US" sz="1100" b="1" dirty="0">
                <a:solidFill>
                  <a:schemeClr val="tx2"/>
                </a:solidFill>
                <a:latin typeface="Arial Black" panose="020B0604020202020204" pitchFamily="34" charset="0"/>
                <a:cs typeface="Arial Black" panose="020B0604020202020204" pitchFamily="34" charset="0"/>
              </a:rPr>
            </a:br>
            <a:endParaRPr lang="en-US" sz="1100" b="1" dirty="0"/>
          </a:p>
        </p:txBody>
      </p:sp>
      <p:pic>
        <p:nvPicPr>
          <p:cNvPr id="169" name="Picture 168" descr="A person wearing a suit and bow tie&#10;&#10;Description automatically generated with medium confidence">
            <a:extLst>
              <a:ext uri="{FF2B5EF4-FFF2-40B4-BE49-F238E27FC236}">
                <a16:creationId xmlns:a16="http://schemas.microsoft.com/office/drawing/2014/main" id="{35BD383A-C1A1-F853-CCEF-11F2A3A311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6612" y="3295718"/>
            <a:ext cx="633009" cy="632416"/>
          </a:xfrm>
          <a:prstGeom prst="rect">
            <a:avLst/>
          </a:prstGeom>
        </p:spPr>
      </p:pic>
      <p:pic>
        <p:nvPicPr>
          <p:cNvPr id="171" name="Picture 170" descr="A person in a suit and tie&#10;&#10;Description automatically generated with medium confidence">
            <a:extLst>
              <a:ext uri="{FF2B5EF4-FFF2-40B4-BE49-F238E27FC236}">
                <a16:creationId xmlns:a16="http://schemas.microsoft.com/office/drawing/2014/main" id="{B89E249A-7506-2F77-534F-19E5F3DE4D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8425" y="1366587"/>
            <a:ext cx="627256" cy="632417"/>
          </a:xfrm>
          <a:prstGeom prst="rect">
            <a:avLst/>
          </a:prstGeom>
        </p:spPr>
      </p:pic>
      <p:pic>
        <p:nvPicPr>
          <p:cNvPr id="199" name="Picture 198" descr="A person wearing glasses and a suit&#10;&#10;Description automatically generated with medium confidence">
            <a:extLst>
              <a:ext uri="{FF2B5EF4-FFF2-40B4-BE49-F238E27FC236}">
                <a16:creationId xmlns:a16="http://schemas.microsoft.com/office/drawing/2014/main" id="{79FFA831-BA25-9CED-C84D-FF87E5AC2F9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58425" y="2344568"/>
            <a:ext cx="627256" cy="632416"/>
          </a:xfrm>
          <a:prstGeom prst="rect">
            <a:avLst/>
          </a:prstGeom>
        </p:spPr>
      </p:pic>
      <p:sp>
        <p:nvSpPr>
          <p:cNvPr id="201" name="Content Placeholder 11">
            <a:extLst>
              <a:ext uri="{FF2B5EF4-FFF2-40B4-BE49-F238E27FC236}">
                <a16:creationId xmlns:a16="http://schemas.microsoft.com/office/drawing/2014/main" id="{1B3A6F56-24D8-FB10-5CA9-9F56D6D60C7D}"/>
              </a:ext>
            </a:extLst>
          </p:cNvPr>
          <p:cNvSpPr txBox="1">
            <a:spLocks/>
          </p:cNvSpPr>
          <p:nvPr/>
        </p:nvSpPr>
        <p:spPr>
          <a:xfrm>
            <a:off x="1258425" y="3977386"/>
            <a:ext cx="1101264" cy="304699"/>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ADEGBOYEGA</a:t>
            </a:r>
            <a:br>
              <a:rPr lang="en-US" sz="1100" b="1" dirty="0">
                <a:solidFill>
                  <a:schemeClr val="tx2"/>
                </a:solidFill>
                <a:latin typeface="Arial Black" panose="020B0604020202020204" pitchFamily="34" charset="0"/>
                <a:cs typeface="Arial Black" panose="020B0604020202020204" pitchFamily="34" charset="0"/>
              </a:rPr>
            </a:br>
            <a:endParaRPr lang="en-US" sz="1100" b="1" dirty="0"/>
          </a:p>
        </p:txBody>
      </p:sp>
      <p:pic>
        <p:nvPicPr>
          <p:cNvPr id="207" name="Picture 206" descr="A person smiling for the camera&#10;&#10;Description automatically generated with low confidence">
            <a:extLst>
              <a:ext uri="{FF2B5EF4-FFF2-40B4-BE49-F238E27FC236}">
                <a16:creationId xmlns:a16="http://schemas.microsoft.com/office/drawing/2014/main" id="{88A46CFA-2389-AAD3-424F-63A4FA57A4A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58425" y="3311643"/>
            <a:ext cx="619719" cy="632416"/>
          </a:xfrm>
          <a:prstGeom prst="rect">
            <a:avLst/>
          </a:prstGeom>
        </p:spPr>
      </p:pic>
      <p:sp>
        <p:nvSpPr>
          <p:cNvPr id="217" name="Content Placeholder 18">
            <a:extLst>
              <a:ext uri="{FF2B5EF4-FFF2-40B4-BE49-F238E27FC236}">
                <a16:creationId xmlns:a16="http://schemas.microsoft.com/office/drawing/2014/main" id="{BFB25AAB-23CD-F0BF-BB86-519D2E4BEB4D}"/>
              </a:ext>
            </a:extLst>
          </p:cNvPr>
          <p:cNvSpPr txBox="1">
            <a:spLocks/>
          </p:cNvSpPr>
          <p:nvPr/>
        </p:nvSpPr>
        <p:spPr>
          <a:xfrm>
            <a:off x="17552328" y="4473894"/>
            <a:ext cx="3866959" cy="1564005"/>
          </a:xfrm>
          <a:prstGeom prst="rect">
            <a:avLst/>
          </a:prstGeom>
        </p:spPr>
        <p:txBody>
          <a:bodyPr vert="horz" lIns="0" tIns="0" rIns="0" bIns="0" rtlCol="0">
            <a:no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0000"/>
              </a:solidFill>
              <a:latin typeface="+mn-lt"/>
              <a:ea typeface="Tahoma" panose="020B0604030504040204" pitchFamily="34" charset="0"/>
            </a:endParaRPr>
          </a:p>
        </p:txBody>
      </p:sp>
      <p:grpSp>
        <p:nvGrpSpPr>
          <p:cNvPr id="7" name="Group 6">
            <a:extLst>
              <a:ext uri="{FF2B5EF4-FFF2-40B4-BE49-F238E27FC236}">
                <a16:creationId xmlns:a16="http://schemas.microsoft.com/office/drawing/2014/main" id="{4B5BB1EC-350E-5F0C-3261-EE47F19BE6C7}"/>
              </a:ext>
            </a:extLst>
          </p:cNvPr>
          <p:cNvGrpSpPr/>
          <p:nvPr/>
        </p:nvGrpSpPr>
        <p:grpSpPr>
          <a:xfrm>
            <a:off x="7205317" y="1168198"/>
            <a:ext cx="3851238" cy="2666419"/>
            <a:chOff x="7018401" y="876001"/>
            <a:chExt cx="3851238" cy="2666419"/>
          </a:xfrm>
        </p:grpSpPr>
        <p:pic>
          <p:nvPicPr>
            <p:cNvPr id="70" name="Picture 69" descr="Logo&#10;&#10;Description automatically generated">
              <a:extLst>
                <a:ext uri="{FF2B5EF4-FFF2-40B4-BE49-F238E27FC236}">
                  <a16:creationId xmlns:a16="http://schemas.microsoft.com/office/drawing/2014/main" id="{81A8ABFF-F55E-A122-170D-32979296066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11036"/>
            <a:stretch/>
          </p:blipFill>
          <p:spPr>
            <a:xfrm>
              <a:off x="7018402" y="1048180"/>
              <a:ext cx="2078258" cy="493599"/>
            </a:xfrm>
            <a:prstGeom prst="rect">
              <a:avLst/>
            </a:prstGeom>
          </p:spPr>
        </p:pic>
        <p:sp>
          <p:nvSpPr>
            <p:cNvPr id="208" name="Content Placeholder 22">
              <a:extLst>
                <a:ext uri="{FF2B5EF4-FFF2-40B4-BE49-F238E27FC236}">
                  <a16:creationId xmlns:a16="http://schemas.microsoft.com/office/drawing/2014/main" id="{91B6EE4E-6B4C-A170-02E6-C18596B7118E}"/>
                </a:ext>
              </a:extLst>
            </p:cNvPr>
            <p:cNvSpPr txBox="1">
              <a:spLocks/>
            </p:cNvSpPr>
            <p:nvPr/>
          </p:nvSpPr>
          <p:spPr>
            <a:xfrm>
              <a:off x="7018401" y="1566921"/>
              <a:ext cx="2078259" cy="1292662"/>
            </a:xfrm>
            <a:prstGeom prst="rect">
              <a:avLst/>
            </a:prstGeom>
            <a:solidFill>
              <a:schemeClr val="accent1"/>
            </a:solidFill>
          </p:spPr>
          <p:txBody>
            <a:bodyPr vert="horz" wrap="square" lIns="91440" tIns="91440" rIns="91440" bIns="91440" rtlCol="0">
              <a:spAutoFit/>
            </a:bodyPr>
            <a:lst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1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600"/>
                </a:spcBef>
                <a:buNone/>
                <a:defRPr/>
              </a:pPr>
              <a:r>
                <a:rPr lang="en-US" sz="1200" b="1" i="1" dirty="0">
                  <a:solidFill>
                    <a:schemeClr val="bg1"/>
                  </a:solidFill>
                  <a:ea typeface="Tahoma" panose="020B0604030504040204" pitchFamily="34" charset="0"/>
                </a:rPr>
                <a:t>1 of 5 Accelerating Colorectal Cancer Screening and Follow-Up Through Implementation Science (ACCSIS) grants funded</a:t>
              </a:r>
            </a:p>
          </p:txBody>
        </p:sp>
        <p:pic>
          <p:nvPicPr>
            <p:cNvPr id="218" name="Picture 217">
              <a:extLst>
                <a:ext uri="{FF2B5EF4-FFF2-40B4-BE49-F238E27FC236}">
                  <a16:creationId xmlns:a16="http://schemas.microsoft.com/office/drawing/2014/main" id="{BAEC093D-8BA8-C8A0-9D65-316F3F50A50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79347" y="876001"/>
              <a:ext cx="3390292" cy="2666419"/>
            </a:xfrm>
            <a:prstGeom prst="rect">
              <a:avLst/>
            </a:prstGeom>
          </p:spPr>
        </p:pic>
      </p:grpSp>
      <p:pic>
        <p:nvPicPr>
          <p:cNvPr id="40" name="Picture 39">
            <a:extLst>
              <a:ext uri="{FF2B5EF4-FFF2-40B4-BE49-F238E27FC236}">
                <a16:creationId xmlns:a16="http://schemas.microsoft.com/office/drawing/2014/main" id="{6AAC8467-5D34-8AD5-1196-0B159B2D441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46612" y="4425780"/>
            <a:ext cx="619719" cy="706525"/>
          </a:xfrm>
          <a:prstGeom prst="rect">
            <a:avLst/>
          </a:prstGeom>
        </p:spPr>
      </p:pic>
      <p:sp>
        <p:nvSpPr>
          <p:cNvPr id="51" name="Content Placeholder 11">
            <a:extLst>
              <a:ext uri="{FF2B5EF4-FFF2-40B4-BE49-F238E27FC236}">
                <a16:creationId xmlns:a16="http://schemas.microsoft.com/office/drawing/2014/main" id="{9ECDB89F-4E36-6A8C-6302-CA6B75D74417}"/>
              </a:ext>
            </a:extLst>
          </p:cNvPr>
          <p:cNvSpPr txBox="1">
            <a:spLocks/>
          </p:cNvSpPr>
          <p:nvPr/>
        </p:nvSpPr>
        <p:spPr>
          <a:xfrm>
            <a:off x="446612" y="5177607"/>
            <a:ext cx="1102866" cy="304699"/>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None/>
            </a:pPr>
            <a:r>
              <a:rPr lang="en-US" sz="1100" b="1" dirty="0">
                <a:solidFill>
                  <a:schemeClr val="tx2"/>
                </a:solidFill>
                <a:latin typeface="Arial Black" panose="020B0604020202020204" pitchFamily="34" charset="0"/>
                <a:cs typeface="Arial Black" panose="020B0604020202020204" pitchFamily="34" charset="0"/>
              </a:rPr>
              <a:t>SCHOENBERG</a:t>
            </a:r>
            <a:br>
              <a:rPr lang="en-US" sz="1100" b="1" dirty="0">
                <a:solidFill>
                  <a:schemeClr val="tx2"/>
                </a:solidFill>
                <a:latin typeface="Arial Black" panose="020B0604020202020204" pitchFamily="34" charset="0"/>
                <a:cs typeface="Arial Black" panose="020B0604020202020204" pitchFamily="34" charset="0"/>
              </a:rPr>
            </a:br>
            <a:endParaRPr lang="en-US" sz="1100" b="1" dirty="0"/>
          </a:p>
        </p:txBody>
      </p:sp>
      <p:sp>
        <p:nvSpPr>
          <p:cNvPr id="53" name="Content Placeholder 11">
            <a:extLst>
              <a:ext uri="{FF2B5EF4-FFF2-40B4-BE49-F238E27FC236}">
                <a16:creationId xmlns:a16="http://schemas.microsoft.com/office/drawing/2014/main" id="{F5D44BE5-C782-651C-2649-4BAC9909CA8D}"/>
              </a:ext>
            </a:extLst>
          </p:cNvPr>
          <p:cNvSpPr txBox="1">
            <a:spLocks/>
          </p:cNvSpPr>
          <p:nvPr/>
        </p:nvSpPr>
        <p:spPr>
          <a:xfrm>
            <a:off x="446612" y="3021456"/>
            <a:ext cx="625171" cy="270843"/>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8640" rtl="0" eaLnBrk="1" fontAlgn="auto" latinLnBrk="0" hangingPunct="1">
              <a:lnSpc>
                <a:spcPct val="80000"/>
              </a:lnSpc>
              <a:spcBef>
                <a:spcPts val="0"/>
              </a:spcBef>
              <a:spcAft>
                <a:spcPts val="0"/>
              </a:spcAft>
              <a:buClr>
                <a:srgbClr val="0032A0"/>
              </a:buClr>
              <a:buSzPct val="90000"/>
              <a:buFont typeface="Wingdings" pitchFamily="2" charset="2"/>
              <a:buNone/>
              <a:tabLst>
                <a:tab pos="107950" algn="l"/>
                <a:tab pos="280988" algn="l"/>
              </a:tabLst>
              <a:defRPr/>
            </a:pPr>
            <a:r>
              <a:rPr kumimoji="0" lang="en-US" sz="110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t>KNIGHT</a:t>
            </a:r>
            <a:br>
              <a:rPr kumimoji="0" lang="en-US" sz="1100" b="1" i="0" u="none" strike="noStrike" kern="1200" cap="none" spc="0" normalizeH="0" baseline="0" noProof="0" dirty="0">
                <a:ln>
                  <a:noFill/>
                </a:ln>
                <a:solidFill>
                  <a:schemeClr val="tx2"/>
                </a:solidFill>
                <a:effectLst/>
                <a:uLnTx/>
                <a:uFillTx/>
                <a:latin typeface="Arial Black" panose="020B0604020202020204" pitchFamily="34" charset="0"/>
                <a:ea typeface="+mn-ea"/>
                <a:cs typeface="Arial Black" panose="020B0604020202020204" pitchFamily="34" charset="0"/>
              </a:rPr>
            </a:br>
            <a:endPar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4" name="Picture 53" descr="A picture containing person, outdoor, blue&#10;&#10;Description automatically generated">
            <a:extLst>
              <a:ext uri="{FF2B5EF4-FFF2-40B4-BE49-F238E27FC236}">
                <a16:creationId xmlns:a16="http://schemas.microsoft.com/office/drawing/2014/main" id="{A82EFD27-31DD-C628-9CE2-B9AEB6713AF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46612" y="2349576"/>
            <a:ext cx="606896" cy="627408"/>
          </a:xfrm>
          <a:prstGeom prst="rect">
            <a:avLst/>
          </a:prstGeom>
        </p:spPr>
      </p:pic>
      <p:graphicFrame>
        <p:nvGraphicFramePr>
          <p:cNvPr id="21" name="Chart 20">
            <a:extLst>
              <a:ext uri="{FF2B5EF4-FFF2-40B4-BE49-F238E27FC236}">
                <a16:creationId xmlns:a16="http://schemas.microsoft.com/office/drawing/2014/main" id="{FB6ADD3D-F2B7-F95B-1ADB-0B7469D05738}"/>
              </a:ext>
            </a:extLst>
          </p:cNvPr>
          <p:cNvGraphicFramePr>
            <a:graphicFrameLocks/>
          </p:cNvGraphicFramePr>
          <p:nvPr>
            <p:extLst>
              <p:ext uri="{D42A27DB-BD31-4B8C-83A1-F6EECF244321}">
                <p14:modId xmlns:p14="http://schemas.microsoft.com/office/powerpoint/2010/main" val="3980914503"/>
              </p:ext>
            </p:extLst>
          </p:nvPr>
        </p:nvGraphicFramePr>
        <p:xfrm>
          <a:off x="3572522" y="863942"/>
          <a:ext cx="3497053" cy="3172962"/>
        </p:xfrm>
        <a:graphic>
          <a:graphicData uri="http://schemas.openxmlformats.org/drawingml/2006/chart">
            <c:chart xmlns:c="http://schemas.openxmlformats.org/drawingml/2006/chart" xmlns:r="http://schemas.openxmlformats.org/officeDocument/2006/relationships" r:id="rId12"/>
          </a:graphicData>
        </a:graphic>
      </p:graphicFrame>
      <p:sp>
        <p:nvSpPr>
          <p:cNvPr id="22" name="TextBox 21">
            <a:extLst>
              <a:ext uri="{FF2B5EF4-FFF2-40B4-BE49-F238E27FC236}">
                <a16:creationId xmlns:a16="http://schemas.microsoft.com/office/drawing/2014/main" id="{086B6AAB-C39B-DFED-30A0-5920FFF86472}"/>
              </a:ext>
            </a:extLst>
          </p:cNvPr>
          <p:cNvSpPr txBox="1"/>
          <p:nvPr/>
        </p:nvSpPr>
        <p:spPr>
          <a:xfrm>
            <a:off x="4089930" y="1185869"/>
            <a:ext cx="2495736" cy="369332"/>
          </a:xfrm>
          <a:prstGeom prst="rect">
            <a:avLst/>
          </a:prstGeom>
          <a:noFill/>
        </p:spPr>
        <p:txBody>
          <a:bodyPr wrap="square">
            <a:spAutoFit/>
          </a:bodyPr>
          <a:lstStyle/>
          <a:p>
            <a:pPr rtl="0">
              <a:defRPr sz="2400" b="1" i="0" u="none" strike="noStrike" kern="1200" spc="0" baseline="0">
                <a:solidFill>
                  <a:sysClr val="windowText" lastClr="000000"/>
                </a:solidFill>
                <a:latin typeface="+mn-lt"/>
                <a:ea typeface="+mn-ea"/>
                <a:cs typeface="+mn-cs"/>
              </a:defRPr>
            </a:pPr>
            <a:r>
              <a:rPr lang="en-US" sz="1800" b="1" dirty="0">
                <a:solidFill>
                  <a:srgbClr val="2F9483"/>
                </a:solidFill>
              </a:rPr>
              <a:t>Screening</a:t>
            </a:r>
          </a:p>
        </p:txBody>
      </p:sp>
      <p:sp>
        <p:nvSpPr>
          <p:cNvPr id="32" name="Text Placeholder 3">
            <a:extLst>
              <a:ext uri="{FF2B5EF4-FFF2-40B4-BE49-F238E27FC236}">
                <a16:creationId xmlns:a16="http://schemas.microsoft.com/office/drawing/2014/main" id="{9B691676-B125-F425-7DAD-28C1968DCD12}"/>
              </a:ext>
            </a:extLst>
          </p:cNvPr>
          <p:cNvSpPr txBox="1">
            <a:spLocks/>
          </p:cNvSpPr>
          <p:nvPr/>
        </p:nvSpPr>
        <p:spPr>
          <a:xfrm>
            <a:off x="4204282" y="3040008"/>
            <a:ext cx="626774" cy="387798"/>
          </a:xfrm>
          <a:prstGeom prst="rect">
            <a:avLst/>
          </a:prstGeom>
        </p:spPr>
        <p:txBody>
          <a:bodyPr vert="horz" wrap="none" lIns="0" tIns="0" rIns="0" bIns="0" rtlCol="0" anchor="b">
            <a:spAutoFit/>
          </a:bodyPr>
          <a:lstStyle>
            <a:lvl1pPr marL="0" indent="0" algn="l" defTabSz="548640" rtl="0" eaLnBrk="1" latinLnBrk="0" hangingPunct="1">
              <a:lnSpc>
                <a:spcPct val="90000"/>
              </a:lnSpc>
              <a:spcBef>
                <a:spcPts val="1000"/>
              </a:spcBef>
              <a:buClr>
                <a:srgbClr val="0032A0"/>
              </a:buClr>
              <a:buSzPct val="90000"/>
              <a:buFont typeface="Wingdings" pitchFamily="2" charset="2"/>
              <a:buNone/>
              <a:tabLst>
                <a:tab pos="107950" algn="l"/>
                <a:tab pos="280988" algn="l"/>
              </a:tabLst>
              <a:defRPr sz="1800" b="1" i="0" kern="1200">
                <a:solidFill>
                  <a:srgbClr val="0C5D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32A0"/>
              </a:buClr>
              <a:buSzPct val="100000"/>
              <a:buFont typeface="System Font Regular"/>
              <a:buNone/>
              <a:tabLst/>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32A0"/>
              </a:buClr>
              <a:buSzPct val="75000"/>
              <a:buFont typeface="Wingdings" pitchFamily="2" charset="2"/>
              <a:buNone/>
              <a:tabLst/>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rgbClr val="2F9483"/>
                </a:solidFill>
              </a:rPr>
              <a:t>49</a:t>
            </a:r>
            <a:r>
              <a:rPr lang="en-US" sz="2800" baseline="30000" dirty="0">
                <a:solidFill>
                  <a:srgbClr val="2F9483"/>
                </a:solidFill>
              </a:rPr>
              <a:t>th</a:t>
            </a:r>
            <a:endParaRPr lang="en-US" sz="2800" dirty="0">
              <a:solidFill>
                <a:srgbClr val="2F9483"/>
              </a:solidFill>
            </a:endParaRPr>
          </a:p>
        </p:txBody>
      </p:sp>
      <p:sp>
        <p:nvSpPr>
          <p:cNvPr id="33" name="Text Placeholder 3">
            <a:extLst>
              <a:ext uri="{FF2B5EF4-FFF2-40B4-BE49-F238E27FC236}">
                <a16:creationId xmlns:a16="http://schemas.microsoft.com/office/drawing/2014/main" id="{F5F2368E-F050-4777-04A9-94598884348D}"/>
              </a:ext>
            </a:extLst>
          </p:cNvPr>
          <p:cNvSpPr txBox="1">
            <a:spLocks/>
          </p:cNvSpPr>
          <p:nvPr/>
        </p:nvSpPr>
        <p:spPr>
          <a:xfrm>
            <a:off x="6123618" y="1329558"/>
            <a:ext cx="626775" cy="387798"/>
          </a:xfrm>
          <a:prstGeom prst="rect">
            <a:avLst/>
          </a:prstGeom>
        </p:spPr>
        <p:txBody>
          <a:bodyPr vert="horz" wrap="none" lIns="0" tIns="0" rIns="0" bIns="0" rtlCol="0" anchor="b">
            <a:spAutoFit/>
          </a:bodyPr>
          <a:lstStyle>
            <a:lvl1pPr marL="0" indent="0" algn="l" defTabSz="548640" rtl="0" eaLnBrk="1" latinLnBrk="0" hangingPunct="1">
              <a:lnSpc>
                <a:spcPct val="90000"/>
              </a:lnSpc>
              <a:spcBef>
                <a:spcPts val="1000"/>
              </a:spcBef>
              <a:buClr>
                <a:srgbClr val="0032A0"/>
              </a:buClr>
              <a:buSzPct val="90000"/>
              <a:buFont typeface="Wingdings" pitchFamily="2" charset="2"/>
              <a:buNone/>
              <a:tabLst>
                <a:tab pos="107950" algn="l"/>
                <a:tab pos="280988" algn="l"/>
              </a:tabLst>
              <a:defRPr sz="1800" b="1" i="0" kern="1200">
                <a:solidFill>
                  <a:srgbClr val="0C5D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32A0"/>
              </a:buClr>
              <a:buSzPct val="100000"/>
              <a:buFont typeface="System Font Regular"/>
              <a:buNone/>
              <a:tabLst/>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32A0"/>
              </a:buClr>
              <a:buSzPct val="75000"/>
              <a:buFont typeface="Wingdings" pitchFamily="2" charset="2"/>
              <a:buNone/>
              <a:tabLst/>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rgbClr val="2F9483"/>
                </a:solidFill>
              </a:rPr>
              <a:t>17</a:t>
            </a:r>
            <a:r>
              <a:rPr lang="en-US" sz="2800" baseline="30000" dirty="0">
                <a:solidFill>
                  <a:srgbClr val="2F9483"/>
                </a:solidFill>
              </a:rPr>
              <a:t>th</a:t>
            </a:r>
            <a:endParaRPr lang="en-US" sz="2800" dirty="0">
              <a:solidFill>
                <a:srgbClr val="2F9483"/>
              </a:solidFill>
            </a:endParaRPr>
          </a:p>
        </p:txBody>
      </p:sp>
      <p:sp>
        <p:nvSpPr>
          <p:cNvPr id="5" name="TextBox 4">
            <a:extLst>
              <a:ext uri="{FF2B5EF4-FFF2-40B4-BE49-F238E27FC236}">
                <a16:creationId xmlns:a16="http://schemas.microsoft.com/office/drawing/2014/main" id="{11DF35A7-E56E-EA1D-55CE-6F3C58D750AE}"/>
              </a:ext>
            </a:extLst>
          </p:cNvPr>
          <p:cNvSpPr txBox="1"/>
          <p:nvPr/>
        </p:nvSpPr>
        <p:spPr>
          <a:xfrm rot="16200000">
            <a:off x="2169190" y="2311468"/>
            <a:ext cx="1978655" cy="523220"/>
          </a:xfrm>
          <a:prstGeom prst="rect">
            <a:avLst/>
          </a:prstGeom>
          <a:noFill/>
        </p:spPr>
        <p:txBody>
          <a:bodyPr wrap="square" rtlCol="0" anchor="ctr">
            <a:spAutoFit/>
          </a:bodyPr>
          <a:lstStyle/>
          <a:p>
            <a:pPr algn="ctr"/>
            <a:r>
              <a:rPr lang="en-US" sz="1400" b="1" dirty="0">
                <a:latin typeface="+mj-lt"/>
              </a:rPr>
              <a:t>Age-Adjusted Rate</a:t>
            </a:r>
          </a:p>
          <a:p>
            <a:pPr algn="ctr"/>
            <a:r>
              <a:rPr lang="en-US" sz="1400" b="1" dirty="0">
                <a:latin typeface="+mj-lt"/>
              </a:rPr>
              <a:t>per 100,000</a:t>
            </a:r>
          </a:p>
        </p:txBody>
      </p:sp>
      <p:sp>
        <p:nvSpPr>
          <p:cNvPr id="50" name="Oval 49">
            <a:extLst>
              <a:ext uri="{FF2B5EF4-FFF2-40B4-BE49-F238E27FC236}">
                <a16:creationId xmlns:a16="http://schemas.microsoft.com/office/drawing/2014/main" id="{76947523-C360-0D6B-1F71-CA3F223318B5}"/>
              </a:ext>
            </a:extLst>
          </p:cNvPr>
          <p:cNvSpPr/>
          <p:nvPr/>
        </p:nvSpPr>
        <p:spPr>
          <a:xfrm>
            <a:off x="3970510" y="3217405"/>
            <a:ext cx="200782" cy="200782"/>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3BCF5DB-F40D-7E21-0490-6E7986D8E3CE}"/>
              </a:ext>
            </a:extLst>
          </p:cNvPr>
          <p:cNvGrpSpPr/>
          <p:nvPr/>
        </p:nvGrpSpPr>
        <p:grpSpPr>
          <a:xfrm>
            <a:off x="2776787" y="3724049"/>
            <a:ext cx="9187804" cy="3133951"/>
            <a:chOff x="2776787" y="3724049"/>
            <a:chExt cx="9187804" cy="3133951"/>
          </a:xfrm>
        </p:grpSpPr>
        <p:sp>
          <p:nvSpPr>
            <p:cNvPr id="245" name="Content Placeholder 222">
              <a:extLst>
                <a:ext uri="{FF2B5EF4-FFF2-40B4-BE49-F238E27FC236}">
                  <a16:creationId xmlns:a16="http://schemas.microsoft.com/office/drawing/2014/main" id="{E4277B25-EAF5-A032-E2CB-B99DCF847D54}"/>
                </a:ext>
              </a:extLst>
            </p:cNvPr>
            <p:cNvSpPr txBox="1">
              <a:spLocks/>
            </p:cNvSpPr>
            <p:nvPr/>
          </p:nvSpPr>
          <p:spPr>
            <a:xfrm>
              <a:off x="2776787" y="4259972"/>
              <a:ext cx="3577724" cy="2215991"/>
            </a:xfrm>
            <a:prstGeom prst="rect">
              <a:avLst/>
            </a:prstGeom>
            <a:solidFill>
              <a:schemeClr val="bg1">
                <a:lumMod val="95000"/>
              </a:schemeClr>
            </a:solidFill>
          </p:spPr>
          <p:txBody>
            <a:bodyPr vert="horz" wrap="square" lIns="91440" tIns="91440" rIns="91440" bIns="182880" rtlCol="0">
              <a:spAutoFit/>
            </a:bodyPr>
            <a:lstStyle>
              <a:lvl1pPr marL="288925" indent="-288925" algn="l" defTabSz="548640" rtl="0" eaLnBrk="1" latinLnBrk="0" hangingPunct="1">
                <a:lnSpc>
                  <a:spcPct val="90000"/>
                </a:lnSpc>
                <a:spcBef>
                  <a:spcPts val="1000"/>
                </a:spcBef>
                <a:buClr>
                  <a:srgbClr val="0032A0"/>
                </a:buClr>
                <a:buSzPct val="90000"/>
                <a:buFont typeface="Wingdings" pitchFamily="2" charset="2"/>
                <a:buChar char="§"/>
                <a:tabLst>
                  <a:tab pos="107950" algn="l"/>
                  <a:tab pos="280988" algn="l"/>
                </a:tabLst>
                <a:defRPr sz="1800" b="0" i="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90000"/>
                </a:lnSpc>
                <a:spcBef>
                  <a:spcPts val="500"/>
                </a:spcBef>
                <a:buClr>
                  <a:srgbClr val="0032A0"/>
                </a:buClr>
                <a:buSzPct val="100000"/>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A0"/>
                </a:buClr>
                <a:buSzPct val="75000"/>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90000"/>
                </a:lnSpc>
                <a:spcBef>
                  <a:spcPts val="500"/>
                </a:spcBef>
                <a:buClr>
                  <a:srgbClr val="0032A0"/>
                </a:buClr>
                <a:buSzPct val="75000"/>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90000"/>
                </a:lnSpc>
                <a:spcBef>
                  <a:spcPts val="500"/>
                </a:spcBef>
                <a:buClr>
                  <a:srgbClr val="0032A0"/>
                </a:buClr>
                <a:buSzPct val="75000"/>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None/>
              </a:pPr>
              <a:r>
                <a:rPr lang="en-US" sz="2000" b="1" dirty="0">
                  <a:solidFill>
                    <a:schemeClr val="tx2"/>
                  </a:solidFill>
                  <a:latin typeface="Arial Black" panose="020B0604020202020204" pitchFamily="34" charset="0"/>
                  <a:cs typeface="Arial Black" panose="020B0604020202020204" pitchFamily="34" charset="0"/>
                </a:rPr>
                <a:t>Impact</a:t>
              </a:r>
            </a:p>
            <a:p>
              <a:pPr>
                <a:lnSpc>
                  <a:spcPct val="100000"/>
                </a:lnSpc>
                <a:spcBef>
                  <a:spcPts val="1200"/>
                </a:spcBef>
              </a:pPr>
              <a:r>
                <a:rPr lang="en-US" sz="1600" dirty="0"/>
                <a:t>CRC incidence rate decreased by 30% and mortality by 34%.</a:t>
              </a:r>
            </a:p>
            <a:p>
              <a:pPr>
                <a:lnSpc>
                  <a:spcPct val="100000"/>
                </a:lnSpc>
                <a:spcBef>
                  <a:spcPts val="0"/>
                </a:spcBef>
              </a:pPr>
              <a:r>
                <a:rPr lang="en-US" sz="1600" dirty="0"/>
                <a:t>650 fewer Kentuckians are diagnosed with CRC and 275 fewer die from this disease every year.</a:t>
              </a:r>
              <a:endParaRPr lang="en-US" sz="1600" b="0" dirty="0"/>
            </a:p>
          </p:txBody>
        </p:sp>
        <p:graphicFrame>
          <p:nvGraphicFramePr>
            <p:cNvPr id="23" name="Chart 22">
              <a:extLst>
                <a:ext uri="{FF2B5EF4-FFF2-40B4-BE49-F238E27FC236}">
                  <a16:creationId xmlns:a16="http://schemas.microsoft.com/office/drawing/2014/main" id="{637A8591-8F5C-9169-B81F-30612706DEC4}"/>
                </a:ext>
              </a:extLst>
            </p:cNvPr>
            <p:cNvGraphicFramePr>
              <a:graphicFrameLocks/>
            </p:cNvGraphicFramePr>
            <p:nvPr/>
          </p:nvGraphicFramePr>
          <p:xfrm>
            <a:off x="6807318" y="3724049"/>
            <a:ext cx="2363217" cy="2996214"/>
          </p:xfrm>
          <a:graphic>
            <a:graphicData uri="http://schemas.openxmlformats.org/drawingml/2006/chart">
              <c:chart xmlns:c="http://schemas.openxmlformats.org/drawingml/2006/chart" xmlns:r="http://schemas.openxmlformats.org/officeDocument/2006/relationships" r:id="rId13"/>
            </a:graphicData>
          </a:graphic>
        </p:graphicFrame>
        <p:sp>
          <p:nvSpPr>
            <p:cNvPr id="24" name="TextBox 23">
              <a:extLst>
                <a:ext uri="{FF2B5EF4-FFF2-40B4-BE49-F238E27FC236}">
                  <a16:creationId xmlns:a16="http://schemas.microsoft.com/office/drawing/2014/main" id="{FD337855-6547-2D46-B26F-2B3D6D5F4C55}"/>
                </a:ext>
              </a:extLst>
            </p:cNvPr>
            <p:cNvSpPr txBox="1"/>
            <p:nvPr/>
          </p:nvSpPr>
          <p:spPr>
            <a:xfrm>
              <a:off x="7205317" y="4230768"/>
              <a:ext cx="1762761" cy="369332"/>
            </a:xfrm>
            <a:prstGeom prst="rect">
              <a:avLst/>
            </a:prstGeom>
            <a:noFill/>
          </p:spPr>
          <p:txBody>
            <a:bodyPr wrap="square">
              <a:spAutoFit/>
            </a:bodyPr>
            <a:lstStyle/>
            <a:p>
              <a:pPr algn="r" rtl="0">
                <a:defRPr sz="2400" b="1" i="0" u="none" strike="noStrike" kern="1200" spc="0" baseline="0">
                  <a:solidFill>
                    <a:sysClr val="windowText" lastClr="000000"/>
                  </a:solidFill>
                  <a:latin typeface="+mn-lt"/>
                  <a:ea typeface="+mn-ea"/>
                  <a:cs typeface="+mn-cs"/>
                </a:defRPr>
              </a:pPr>
              <a:r>
                <a:rPr lang="en-US" sz="1800" b="1" dirty="0">
                  <a:solidFill>
                    <a:srgbClr val="2F9483"/>
                  </a:solidFill>
                </a:rPr>
                <a:t>Incidence</a:t>
              </a:r>
            </a:p>
          </p:txBody>
        </p:sp>
        <p:graphicFrame>
          <p:nvGraphicFramePr>
            <p:cNvPr id="25" name="Chart 24">
              <a:extLst>
                <a:ext uri="{FF2B5EF4-FFF2-40B4-BE49-F238E27FC236}">
                  <a16:creationId xmlns:a16="http://schemas.microsoft.com/office/drawing/2014/main" id="{0C4BD124-BC86-EFB4-5C19-8BC41FC2FECA}"/>
                </a:ext>
              </a:extLst>
            </p:cNvPr>
            <p:cNvGraphicFramePr>
              <a:graphicFrameLocks/>
            </p:cNvGraphicFramePr>
            <p:nvPr/>
          </p:nvGraphicFramePr>
          <p:xfrm>
            <a:off x="9459507" y="3861786"/>
            <a:ext cx="2505084" cy="2996214"/>
          </p:xfrm>
          <a:graphic>
            <a:graphicData uri="http://schemas.openxmlformats.org/drawingml/2006/chart">
              <c:chart xmlns:c="http://schemas.openxmlformats.org/drawingml/2006/chart" xmlns:r="http://schemas.openxmlformats.org/officeDocument/2006/relationships" r:id="rId14"/>
            </a:graphicData>
          </a:graphic>
        </p:graphicFrame>
        <p:sp>
          <p:nvSpPr>
            <p:cNvPr id="26" name="TextBox 25">
              <a:extLst>
                <a:ext uri="{FF2B5EF4-FFF2-40B4-BE49-F238E27FC236}">
                  <a16:creationId xmlns:a16="http://schemas.microsoft.com/office/drawing/2014/main" id="{667EE072-55E5-614D-8459-9235C59EEF58}"/>
                </a:ext>
              </a:extLst>
            </p:cNvPr>
            <p:cNvSpPr txBox="1"/>
            <p:nvPr/>
          </p:nvSpPr>
          <p:spPr>
            <a:xfrm>
              <a:off x="9855210" y="4230768"/>
              <a:ext cx="1794704" cy="369332"/>
            </a:xfrm>
            <a:prstGeom prst="rect">
              <a:avLst/>
            </a:prstGeom>
            <a:noFill/>
          </p:spPr>
          <p:txBody>
            <a:bodyPr wrap="square">
              <a:spAutoFit/>
            </a:bodyPr>
            <a:lstStyle/>
            <a:p>
              <a:pPr algn="r" rtl="0">
                <a:defRPr sz="2400" b="1" i="0" u="none" strike="noStrike" kern="1200" spc="0" baseline="0">
                  <a:solidFill>
                    <a:sysClr val="windowText" lastClr="000000"/>
                  </a:solidFill>
                  <a:latin typeface="+mn-lt"/>
                  <a:ea typeface="+mn-ea"/>
                  <a:cs typeface="+mn-cs"/>
                </a:defRPr>
              </a:pPr>
              <a:r>
                <a:rPr lang="en-US" sz="1800" b="1" dirty="0">
                  <a:solidFill>
                    <a:srgbClr val="2F9483"/>
                  </a:solidFill>
                </a:rPr>
                <a:t>Mortality</a:t>
              </a:r>
            </a:p>
          </p:txBody>
        </p:sp>
        <p:sp>
          <p:nvSpPr>
            <p:cNvPr id="28" name="Text Placeholder 3">
              <a:extLst>
                <a:ext uri="{FF2B5EF4-FFF2-40B4-BE49-F238E27FC236}">
                  <a16:creationId xmlns:a16="http://schemas.microsoft.com/office/drawing/2014/main" id="{99F25752-FAD4-DC5C-84FD-A220235DD43A}"/>
                </a:ext>
              </a:extLst>
            </p:cNvPr>
            <p:cNvSpPr txBox="1">
              <a:spLocks/>
            </p:cNvSpPr>
            <p:nvPr/>
          </p:nvSpPr>
          <p:spPr>
            <a:xfrm>
              <a:off x="10839023" y="4593328"/>
              <a:ext cx="719749" cy="387798"/>
            </a:xfrm>
            <a:prstGeom prst="rect">
              <a:avLst/>
            </a:prstGeom>
          </p:spPr>
          <p:txBody>
            <a:bodyPr vert="horz" wrap="none" lIns="0" tIns="0" rIns="0" bIns="0" rtlCol="0" anchor="b">
              <a:spAutoFit/>
            </a:bodyPr>
            <a:lstStyle>
              <a:lvl1pPr marL="0" indent="0" algn="l" defTabSz="548640" rtl="0" eaLnBrk="1" latinLnBrk="0" hangingPunct="1">
                <a:lnSpc>
                  <a:spcPct val="90000"/>
                </a:lnSpc>
                <a:spcBef>
                  <a:spcPts val="1000"/>
                </a:spcBef>
                <a:buClr>
                  <a:srgbClr val="0032A0"/>
                </a:buClr>
                <a:buSzPct val="90000"/>
                <a:buFont typeface="Wingdings" pitchFamily="2" charset="2"/>
                <a:buNone/>
                <a:tabLst>
                  <a:tab pos="107950" algn="l"/>
                  <a:tab pos="280988" algn="l"/>
                </a:tabLst>
                <a:defRPr sz="1800" b="1" i="0" kern="1200">
                  <a:solidFill>
                    <a:srgbClr val="0C5D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32A0"/>
                </a:buClr>
                <a:buSzPct val="100000"/>
                <a:buFont typeface="System Font Regular"/>
                <a:buNone/>
                <a:tabLst/>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32A0"/>
                </a:buClr>
                <a:buSzPct val="75000"/>
                <a:buFont typeface="Wingdings" pitchFamily="2" charset="2"/>
                <a:buNone/>
                <a:tabLst/>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rgbClr val="2F9483"/>
                  </a:solidFill>
                </a:rPr>
                <a:t>34%</a:t>
              </a:r>
            </a:p>
          </p:txBody>
        </p:sp>
        <p:sp>
          <p:nvSpPr>
            <p:cNvPr id="29" name="Down Arrow 28">
              <a:extLst>
                <a:ext uri="{FF2B5EF4-FFF2-40B4-BE49-F238E27FC236}">
                  <a16:creationId xmlns:a16="http://schemas.microsoft.com/office/drawing/2014/main" id="{A6090474-0B00-F049-FE80-DFBA934E61C9}"/>
                </a:ext>
              </a:extLst>
            </p:cNvPr>
            <p:cNvSpPr/>
            <p:nvPr/>
          </p:nvSpPr>
          <p:spPr>
            <a:xfrm>
              <a:off x="10583630" y="4690827"/>
              <a:ext cx="218990" cy="215472"/>
            </a:xfrm>
            <a:prstGeom prst="downArrow">
              <a:avLst/>
            </a:prstGeom>
            <a:solidFill>
              <a:srgbClr val="2F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
              <a:extLst>
                <a:ext uri="{FF2B5EF4-FFF2-40B4-BE49-F238E27FC236}">
                  <a16:creationId xmlns:a16="http://schemas.microsoft.com/office/drawing/2014/main" id="{CE18FD62-67E2-AD54-A06E-21AF91C73765}"/>
                </a:ext>
              </a:extLst>
            </p:cNvPr>
            <p:cNvSpPr txBox="1">
              <a:spLocks/>
            </p:cNvSpPr>
            <p:nvPr/>
          </p:nvSpPr>
          <p:spPr>
            <a:xfrm>
              <a:off x="8195411" y="4593328"/>
              <a:ext cx="719749" cy="387798"/>
            </a:xfrm>
            <a:prstGeom prst="rect">
              <a:avLst/>
            </a:prstGeom>
          </p:spPr>
          <p:txBody>
            <a:bodyPr vert="horz" wrap="none" lIns="0" tIns="0" rIns="0" bIns="0" rtlCol="0" anchor="b">
              <a:spAutoFit/>
            </a:bodyPr>
            <a:lstStyle>
              <a:lvl1pPr marL="0" indent="0" algn="l" defTabSz="548640" rtl="0" eaLnBrk="1" latinLnBrk="0" hangingPunct="1">
                <a:lnSpc>
                  <a:spcPct val="90000"/>
                </a:lnSpc>
                <a:spcBef>
                  <a:spcPts val="1000"/>
                </a:spcBef>
                <a:buClr>
                  <a:srgbClr val="0032A0"/>
                </a:buClr>
                <a:buSzPct val="90000"/>
                <a:buFont typeface="Wingdings" pitchFamily="2" charset="2"/>
                <a:buNone/>
                <a:tabLst>
                  <a:tab pos="107950" algn="l"/>
                  <a:tab pos="280988" algn="l"/>
                </a:tabLst>
                <a:defRPr sz="1800" b="1" i="0" kern="1200">
                  <a:solidFill>
                    <a:srgbClr val="0C5D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32A0"/>
                </a:buClr>
                <a:buSzPct val="100000"/>
                <a:buFont typeface="System Font Regular"/>
                <a:buNone/>
                <a:tabLst/>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32A0"/>
                </a:buClr>
                <a:buSzPct val="75000"/>
                <a:buFont typeface="Wingdings" pitchFamily="2" charset="2"/>
                <a:buNone/>
                <a:tabLst/>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rgbClr val="2F9483"/>
                  </a:solidFill>
                </a:rPr>
                <a:t>30%</a:t>
              </a:r>
            </a:p>
          </p:txBody>
        </p:sp>
        <p:sp>
          <p:nvSpPr>
            <p:cNvPr id="31" name="Down Arrow 30">
              <a:extLst>
                <a:ext uri="{FF2B5EF4-FFF2-40B4-BE49-F238E27FC236}">
                  <a16:creationId xmlns:a16="http://schemas.microsoft.com/office/drawing/2014/main" id="{B9459923-AA53-8EA0-556F-4E127D4A5A59}"/>
                </a:ext>
              </a:extLst>
            </p:cNvPr>
            <p:cNvSpPr/>
            <p:nvPr/>
          </p:nvSpPr>
          <p:spPr>
            <a:xfrm>
              <a:off x="7940018" y="4690827"/>
              <a:ext cx="218990" cy="215472"/>
            </a:xfrm>
            <a:prstGeom prst="downArrow">
              <a:avLst/>
            </a:prstGeom>
            <a:solidFill>
              <a:srgbClr val="2F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D147AFD2-6228-59AB-CB24-20FB86256990}"/>
              </a:ext>
            </a:extLst>
          </p:cNvPr>
          <p:cNvSpPr/>
          <p:nvPr/>
        </p:nvSpPr>
        <p:spPr>
          <a:xfrm>
            <a:off x="6528539" y="1606671"/>
            <a:ext cx="200782" cy="200782"/>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2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Diagram&#10;&#10;Description automatically generated">
            <a:extLst>
              <a:ext uri="{FF2B5EF4-FFF2-40B4-BE49-F238E27FC236}">
                <a16:creationId xmlns:a16="http://schemas.microsoft.com/office/drawing/2014/main" id="{4F13DB04-7947-6449-9BAD-018FDE5299ED}"/>
              </a:ext>
            </a:extLst>
          </p:cNvPr>
          <p:cNvPicPr>
            <a:picLocks noChangeAspect="1"/>
          </p:cNvPicPr>
          <p:nvPr/>
        </p:nvPicPr>
        <p:blipFill>
          <a:blip r:embed="rId3"/>
          <a:stretch>
            <a:fillRect/>
          </a:stretch>
        </p:blipFill>
        <p:spPr>
          <a:xfrm>
            <a:off x="2788225" y="3535383"/>
            <a:ext cx="4557964" cy="3247549"/>
          </a:xfrm>
          <a:prstGeom prst="rect">
            <a:avLst/>
          </a:prstGeom>
        </p:spPr>
      </p:pic>
      <p:grpSp>
        <p:nvGrpSpPr>
          <p:cNvPr id="7" name="Group 6">
            <a:extLst>
              <a:ext uri="{FF2B5EF4-FFF2-40B4-BE49-F238E27FC236}">
                <a16:creationId xmlns:a16="http://schemas.microsoft.com/office/drawing/2014/main" id="{D9F833F3-C7C0-C246-98CF-44DC7B18DD46}"/>
              </a:ext>
            </a:extLst>
          </p:cNvPr>
          <p:cNvGrpSpPr/>
          <p:nvPr/>
        </p:nvGrpSpPr>
        <p:grpSpPr>
          <a:xfrm>
            <a:off x="3567502" y="747224"/>
            <a:ext cx="2999411" cy="3215837"/>
            <a:chOff x="6600048" y="850900"/>
            <a:chExt cx="5401452" cy="5791200"/>
          </a:xfrm>
        </p:grpSpPr>
        <p:grpSp>
          <p:nvGrpSpPr>
            <p:cNvPr id="10" name="Group 9">
              <a:extLst>
                <a:ext uri="{FF2B5EF4-FFF2-40B4-BE49-F238E27FC236}">
                  <a16:creationId xmlns:a16="http://schemas.microsoft.com/office/drawing/2014/main" id="{4ADCDD24-DFBE-4548-B7C0-548B0029FADE}"/>
                </a:ext>
              </a:extLst>
            </p:cNvPr>
            <p:cNvGrpSpPr/>
            <p:nvPr/>
          </p:nvGrpSpPr>
          <p:grpSpPr>
            <a:xfrm rot="365315">
              <a:off x="6647695" y="1339094"/>
              <a:ext cx="4969331" cy="4792386"/>
              <a:chOff x="6442753" y="1198753"/>
              <a:chExt cx="4969331" cy="4792386"/>
            </a:xfrm>
          </p:grpSpPr>
          <p:pic>
            <p:nvPicPr>
              <p:cNvPr id="18" name="Picture 17">
                <a:extLst>
                  <a:ext uri="{FF2B5EF4-FFF2-40B4-BE49-F238E27FC236}">
                    <a16:creationId xmlns:a16="http://schemas.microsoft.com/office/drawing/2014/main" id="{7EF826DC-03B4-DB40-A84A-4E4D17F778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000" t="33897" r="24632" b="27845"/>
              <a:stretch/>
            </p:blipFill>
            <p:spPr>
              <a:xfrm>
                <a:off x="6636337" y="1198753"/>
                <a:ext cx="4775747" cy="4792386"/>
              </a:xfrm>
              <a:prstGeom prst="rect">
                <a:avLst/>
              </a:prstGeom>
            </p:spPr>
          </p:pic>
          <p:sp>
            <p:nvSpPr>
              <p:cNvPr id="17" name="Oval 16">
                <a:extLst>
                  <a:ext uri="{FF2B5EF4-FFF2-40B4-BE49-F238E27FC236}">
                    <a16:creationId xmlns:a16="http://schemas.microsoft.com/office/drawing/2014/main" id="{5B068782-1F7D-9344-A7C2-3556FEE230DD}"/>
                  </a:ext>
                </a:extLst>
              </p:cNvPr>
              <p:cNvSpPr/>
              <p:nvPr/>
            </p:nvSpPr>
            <p:spPr>
              <a:xfrm>
                <a:off x="7482080" y="2282365"/>
                <a:ext cx="3616246" cy="3375132"/>
              </a:xfrm>
              <a:prstGeom prst="ellipse">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D782CCD4-BE00-C04A-9334-AF2FAFB6AFF7}"/>
                  </a:ext>
                </a:extLst>
              </p:cNvPr>
              <p:cNvSpPr/>
              <p:nvPr/>
            </p:nvSpPr>
            <p:spPr>
              <a:xfrm>
                <a:off x="8145663" y="2425527"/>
                <a:ext cx="226346" cy="226346"/>
              </a:xfrm>
              <a:prstGeom prst="ellips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7A813D1C-1C64-0D4C-A9D8-FD516B0DD195}"/>
                  </a:ext>
                </a:extLst>
              </p:cNvPr>
              <p:cNvSpPr/>
              <p:nvPr/>
            </p:nvSpPr>
            <p:spPr>
              <a:xfrm>
                <a:off x="11015479" y="3461157"/>
                <a:ext cx="226346" cy="226346"/>
              </a:xfrm>
              <a:prstGeom prst="ellips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98596541-1A05-5C45-AE30-B2C89FE723B1}"/>
                  </a:ext>
                </a:extLst>
              </p:cNvPr>
              <p:cNvSpPr/>
              <p:nvPr/>
            </p:nvSpPr>
            <p:spPr>
              <a:xfrm>
                <a:off x="7419204" y="4108598"/>
                <a:ext cx="226346" cy="226346"/>
              </a:xfrm>
              <a:prstGeom prst="ellipse">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861A4201-501C-534B-B615-436BF10A9473}"/>
                  </a:ext>
                </a:extLst>
              </p:cNvPr>
              <p:cNvSpPr/>
              <p:nvPr/>
            </p:nvSpPr>
            <p:spPr>
              <a:xfrm>
                <a:off x="9976385" y="2464879"/>
                <a:ext cx="226346" cy="226346"/>
              </a:xfrm>
              <a:prstGeom prst="ellips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ular Callout 25">
                <a:extLst>
                  <a:ext uri="{FF2B5EF4-FFF2-40B4-BE49-F238E27FC236}">
                    <a16:creationId xmlns:a16="http://schemas.microsoft.com/office/drawing/2014/main" id="{2EAD7FA8-960B-FE4A-A4CE-6B1FB2A28381}"/>
                  </a:ext>
                </a:extLst>
              </p:cNvPr>
              <p:cNvSpPr/>
              <p:nvPr/>
            </p:nvSpPr>
            <p:spPr>
              <a:xfrm rot="21234685">
                <a:off x="7462898" y="1849125"/>
                <a:ext cx="945891" cy="348621"/>
              </a:xfrm>
              <a:prstGeom prst="wedgeRectCallout">
                <a:avLst>
                  <a:gd name="adj1" fmla="val 22670"/>
                  <a:gd name="adj2" fmla="val 122501"/>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OSU</a:t>
                </a:r>
              </a:p>
            </p:txBody>
          </p:sp>
          <p:sp>
            <p:nvSpPr>
              <p:cNvPr id="27" name="Rectangular Callout 26">
                <a:extLst>
                  <a:ext uri="{FF2B5EF4-FFF2-40B4-BE49-F238E27FC236}">
                    <a16:creationId xmlns:a16="http://schemas.microsoft.com/office/drawing/2014/main" id="{3BF17493-020C-814D-B4B0-016756E6AF00}"/>
                  </a:ext>
                </a:extLst>
              </p:cNvPr>
              <p:cNvSpPr/>
              <p:nvPr/>
            </p:nvSpPr>
            <p:spPr>
              <a:xfrm rot="21234685">
                <a:off x="6442753" y="3358572"/>
                <a:ext cx="1194206" cy="523833"/>
              </a:xfrm>
              <a:prstGeom prst="wedgeRectCallout">
                <a:avLst>
                  <a:gd name="adj1" fmla="val 28258"/>
                  <a:gd name="adj2" fmla="val 12633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MCC</a:t>
                </a:r>
              </a:p>
            </p:txBody>
          </p:sp>
          <p:sp>
            <p:nvSpPr>
              <p:cNvPr id="28" name="Rectangular Callout 27">
                <a:extLst>
                  <a:ext uri="{FF2B5EF4-FFF2-40B4-BE49-F238E27FC236}">
                    <a16:creationId xmlns:a16="http://schemas.microsoft.com/office/drawing/2014/main" id="{233F4DFE-824F-A24E-96AD-30045DEA49FD}"/>
                  </a:ext>
                </a:extLst>
              </p:cNvPr>
              <p:cNvSpPr/>
              <p:nvPr/>
            </p:nvSpPr>
            <p:spPr>
              <a:xfrm rot="21234685">
                <a:off x="9616613" y="2898762"/>
                <a:ext cx="945891" cy="348621"/>
              </a:xfrm>
              <a:prstGeom prst="wedgeRectCallout">
                <a:avLst>
                  <a:gd name="adj1" fmla="val -5123"/>
                  <a:gd name="adj2" fmla="val -103730"/>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WVU</a:t>
                </a:r>
              </a:p>
            </p:txBody>
          </p:sp>
          <p:sp>
            <p:nvSpPr>
              <p:cNvPr id="29" name="Rectangular Callout 28">
                <a:extLst>
                  <a:ext uri="{FF2B5EF4-FFF2-40B4-BE49-F238E27FC236}">
                    <a16:creationId xmlns:a16="http://schemas.microsoft.com/office/drawing/2014/main" id="{EC7CACA7-D077-624E-95D7-ECCAB7855C3C}"/>
                  </a:ext>
                </a:extLst>
              </p:cNvPr>
              <p:cNvSpPr/>
              <p:nvPr/>
            </p:nvSpPr>
            <p:spPr>
              <a:xfrm rot="21234685">
                <a:off x="10202733" y="3868741"/>
                <a:ext cx="945891" cy="348621"/>
              </a:xfrm>
              <a:prstGeom prst="wedgeRectCallout">
                <a:avLst>
                  <a:gd name="adj1" fmla="val 40729"/>
                  <a:gd name="adj2" fmla="val -106606"/>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UVA</a:t>
                </a:r>
              </a:p>
            </p:txBody>
          </p:sp>
        </p:grpSp>
        <p:sp>
          <p:nvSpPr>
            <p:cNvPr id="5" name="Rectangle 4">
              <a:extLst>
                <a:ext uri="{FF2B5EF4-FFF2-40B4-BE49-F238E27FC236}">
                  <a16:creationId xmlns:a16="http://schemas.microsoft.com/office/drawing/2014/main" id="{E1883766-205E-4647-9943-0167471DBE6A}"/>
                </a:ext>
              </a:extLst>
            </p:cNvPr>
            <p:cNvSpPr/>
            <p:nvPr/>
          </p:nvSpPr>
          <p:spPr>
            <a:xfrm>
              <a:off x="6600048" y="850900"/>
              <a:ext cx="5401452"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FFD5553C-580E-3C40-B9D7-05516803C742}"/>
                </a:ext>
              </a:extLst>
            </p:cNvPr>
            <p:cNvSpPr/>
            <p:nvPr/>
          </p:nvSpPr>
          <p:spPr>
            <a:xfrm>
              <a:off x="6600048" y="5892800"/>
              <a:ext cx="5401452"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378AE85-0655-5B45-A1A2-51458543A43F}"/>
                </a:ext>
              </a:extLst>
            </p:cNvPr>
            <p:cNvSpPr txBox="1"/>
            <p:nvPr/>
          </p:nvSpPr>
          <p:spPr>
            <a:xfrm>
              <a:off x="7910046" y="3556159"/>
              <a:ext cx="3291640" cy="7232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APPALACHIA</a:t>
              </a:r>
            </a:p>
          </p:txBody>
        </p:sp>
      </p:grpSp>
      <p:sp>
        <p:nvSpPr>
          <p:cNvPr id="2" name="Title 1">
            <a:extLst>
              <a:ext uri="{FF2B5EF4-FFF2-40B4-BE49-F238E27FC236}">
                <a16:creationId xmlns:a16="http://schemas.microsoft.com/office/drawing/2014/main" id="{F8AA3BEB-9E7C-DB48-83FA-6337A8D13658}"/>
              </a:ext>
            </a:extLst>
          </p:cNvPr>
          <p:cNvSpPr>
            <a:spLocks noGrp="1"/>
          </p:cNvSpPr>
          <p:nvPr>
            <p:ph type="title"/>
          </p:nvPr>
        </p:nvSpPr>
        <p:spPr>
          <a:xfrm>
            <a:off x="277357" y="433137"/>
            <a:ext cx="11033412" cy="892426"/>
          </a:xfrm>
        </p:spPr>
        <p:txBody>
          <a:bodyPr/>
          <a:lstStyle/>
          <a:p>
            <a:r>
              <a:rPr lang="en-US" cap="none" dirty="0">
                <a:solidFill>
                  <a:srgbClr val="0C5DAF"/>
                </a:solidFill>
                <a:latin typeface="Arial Black" panose="020B0604020202020204" pitchFamily="34" charset="0"/>
                <a:cs typeface="Arial Black" panose="020B0604020202020204" pitchFamily="34" charset="0"/>
              </a:rPr>
              <a:t>Cervical Cancer Prevention in Appalachia</a:t>
            </a:r>
          </a:p>
        </p:txBody>
      </p:sp>
      <p:grpSp>
        <p:nvGrpSpPr>
          <p:cNvPr id="48" name="Group 47">
            <a:extLst>
              <a:ext uri="{FF2B5EF4-FFF2-40B4-BE49-F238E27FC236}">
                <a16:creationId xmlns:a16="http://schemas.microsoft.com/office/drawing/2014/main" id="{950D59A7-C5BD-2D49-A2F0-0C486B0895BD}"/>
              </a:ext>
            </a:extLst>
          </p:cNvPr>
          <p:cNvGrpSpPr/>
          <p:nvPr/>
        </p:nvGrpSpPr>
        <p:grpSpPr>
          <a:xfrm>
            <a:off x="190606" y="979162"/>
            <a:ext cx="2366247" cy="5187369"/>
            <a:chOff x="575230" y="906663"/>
            <a:chExt cx="1905908" cy="4178198"/>
          </a:xfrm>
        </p:grpSpPr>
        <p:grpSp>
          <p:nvGrpSpPr>
            <p:cNvPr id="30" name="Group 29">
              <a:extLst>
                <a:ext uri="{FF2B5EF4-FFF2-40B4-BE49-F238E27FC236}">
                  <a16:creationId xmlns:a16="http://schemas.microsoft.com/office/drawing/2014/main" id="{77474DF2-E10B-754D-8C53-DEB31AADB474}"/>
                </a:ext>
              </a:extLst>
            </p:cNvPr>
            <p:cNvGrpSpPr/>
            <p:nvPr/>
          </p:nvGrpSpPr>
          <p:grpSpPr>
            <a:xfrm>
              <a:off x="639184" y="906663"/>
              <a:ext cx="850459" cy="1232724"/>
              <a:chOff x="7534487" y="119457"/>
              <a:chExt cx="1047863" cy="1518861"/>
            </a:xfrm>
          </p:grpSpPr>
          <p:pic>
            <p:nvPicPr>
              <p:cNvPr id="32" name="Picture 31">
                <a:extLst>
                  <a:ext uri="{FF2B5EF4-FFF2-40B4-BE49-F238E27FC236}">
                    <a16:creationId xmlns:a16="http://schemas.microsoft.com/office/drawing/2014/main" id="{006F8C95-2BDA-474A-86A5-AC0F18F519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06611" y="119457"/>
                <a:ext cx="975739" cy="1246512"/>
              </a:xfrm>
              <a:prstGeom prst="rect">
                <a:avLst/>
              </a:prstGeom>
            </p:spPr>
          </p:pic>
          <p:sp>
            <p:nvSpPr>
              <p:cNvPr id="33" name="TextBox 32">
                <a:extLst>
                  <a:ext uri="{FF2B5EF4-FFF2-40B4-BE49-F238E27FC236}">
                    <a16:creationId xmlns:a16="http://schemas.microsoft.com/office/drawing/2014/main" id="{F0C7AD21-B535-0246-A6C0-12A8743C04F0}"/>
                  </a:ext>
                </a:extLst>
              </p:cNvPr>
              <p:cNvSpPr txBox="1"/>
              <p:nvPr/>
            </p:nvSpPr>
            <p:spPr>
              <a:xfrm>
                <a:off x="7534487" y="1363420"/>
                <a:ext cx="911999" cy="274898"/>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DIGNAN </a:t>
                </a:r>
              </a:p>
            </p:txBody>
          </p:sp>
        </p:grpSp>
        <p:grpSp>
          <p:nvGrpSpPr>
            <p:cNvPr id="34" name="Group 33">
              <a:extLst>
                <a:ext uri="{FF2B5EF4-FFF2-40B4-BE49-F238E27FC236}">
                  <a16:creationId xmlns:a16="http://schemas.microsoft.com/office/drawing/2014/main" id="{8CE6B027-620F-AC44-BAE4-FEF8C81EC487}"/>
                </a:ext>
              </a:extLst>
            </p:cNvPr>
            <p:cNvGrpSpPr/>
            <p:nvPr/>
          </p:nvGrpSpPr>
          <p:grpSpPr>
            <a:xfrm>
              <a:off x="1571489" y="906663"/>
              <a:ext cx="848436" cy="1381465"/>
              <a:chOff x="7120857" y="1991340"/>
              <a:chExt cx="1045374" cy="1702126"/>
            </a:xfrm>
          </p:grpSpPr>
          <p:pic>
            <p:nvPicPr>
              <p:cNvPr id="35" name="Picture 34" descr="A person smiling for the camera&#10;&#10;Description automatically generated">
                <a:extLst>
                  <a:ext uri="{FF2B5EF4-FFF2-40B4-BE49-F238E27FC236}">
                    <a16:creationId xmlns:a16="http://schemas.microsoft.com/office/drawing/2014/main" id="{D4E228D9-700F-0744-ABD9-59EC6B0FF32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a:stretch/>
            </p:blipFill>
            <p:spPr>
              <a:xfrm>
                <a:off x="7190492" y="1991340"/>
                <a:ext cx="975739" cy="1246514"/>
              </a:xfrm>
              <a:prstGeom prst="rect">
                <a:avLst/>
              </a:prstGeom>
            </p:spPr>
          </p:pic>
          <p:sp>
            <p:nvSpPr>
              <p:cNvPr id="36" name="TextBox 35">
                <a:extLst>
                  <a:ext uri="{FF2B5EF4-FFF2-40B4-BE49-F238E27FC236}">
                    <a16:creationId xmlns:a16="http://schemas.microsoft.com/office/drawing/2014/main" id="{870BAE77-F7E4-8148-8D1F-044F5070CFAE}"/>
                  </a:ext>
                </a:extLst>
              </p:cNvPr>
              <p:cNvSpPr txBox="1"/>
              <p:nvPr/>
            </p:nvSpPr>
            <p:spPr>
              <a:xfrm>
                <a:off x="7120857" y="3235302"/>
                <a:ext cx="833159" cy="458164"/>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BURRIS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endParaRPr>
              </a:p>
            </p:txBody>
          </p:sp>
        </p:grpSp>
        <p:grpSp>
          <p:nvGrpSpPr>
            <p:cNvPr id="37" name="Group 36">
              <a:extLst>
                <a:ext uri="{FF2B5EF4-FFF2-40B4-BE49-F238E27FC236}">
                  <a16:creationId xmlns:a16="http://schemas.microsoft.com/office/drawing/2014/main" id="{BC98E5EB-1964-F144-B9B2-E46D06B0B76A}"/>
                </a:ext>
              </a:extLst>
            </p:cNvPr>
            <p:cNvGrpSpPr/>
            <p:nvPr/>
          </p:nvGrpSpPr>
          <p:grpSpPr>
            <a:xfrm>
              <a:off x="575230" y="2330592"/>
              <a:ext cx="1793803" cy="2754269"/>
              <a:chOff x="4363046" y="5653837"/>
              <a:chExt cx="2210176" cy="3393582"/>
            </a:xfrm>
          </p:grpSpPr>
          <p:sp>
            <p:nvSpPr>
              <p:cNvPr id="38" name="TextBox 37">
                <a:extLst>
                  <a:ext uri="{FF2B5EF4-FFF2-40B4-BE49-F238E27FC236}">
                    <a16:creationId xmlns:a16="http://schemas.microsoft.com/office/drawing/2014/main" id="{17169752-DC2E-1342-818C-2121E9587A6F}"/>
                  </a:ext>
                </a:extLst>
              </p:cNvPr>
              <p:cNvSpPr txBox="1"/>
              <p:nvPr/>
            </p:nvSpPr>
            <p:spPr>
              <a:xfrm>
                <a:off x="4363046" y="6904378"/>
                <a:ext cx="1421706" cy="458164"/>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ADEGBOYEGA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endParaRPr>
              </a:p>
            </p:txBody>
          </p:sp>
          <p:pic>
            <p:nvPicPr>
              <p:cNvPr id="39" name="Picture 38" descr="A person smiling for the camera&#10;&#10;Description automatically generated">
                <a:extLst>
                  <a:ext uri="{FF2B5EF4-FFF2-40B4-BE49-F238E27FC236}">
                    <a16:creationId xmlns:a16="http://schemas.microsoft.com/office/drawing/2014/main" id="{3BFE85F8-630B-9147-ABB4-911B18880D2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13307" y="5653837"/>
                <a:ext cx="976381" cy="1225415"/>
              </a:xfrm>
              <a:prstGeom prst="rect">
                <a:avLst/>
              </a:prstGeom>
            </p:spPr>
          </p:pic>
          <p:sp>
            <p:nvSpPr>
              <p:cNvPr id="51" name="TextBox 50">
                <a:extLst>
                  <a:ext uri="{FF2B5EF4-FFF2-40B4-BE49-F238E27FC236}">
                    <a16:creationId xmlns:a16="http://schemas.microsoft.com/office/drawing/2014/main" id="{30B46E42-9F49-FE4B-9D0A-9ABC774E3BD0}"/>
                  </a:ext>
                </a:extLst>
              </p:cNvPr>
              <p:cNvSpPr txBox="1"/>
              <p:nvPr/>
            </p:nvSpPr>
            <p:spPr>
              <a:xfrm>
                <a:off x="4453353" y="8589255"/>
                <a:ext cx="905508" cy="458164"/>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CANEDO</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endParaRPr>
              </a:p>
            </p:txBody>
          </p:sp>
          <p:sp>
            <p:nvSpPr>
              <p:cNvPr id="54" name="TextBox 53">
                <a:extLst>
                  <a:ext uri="{FF2B5EF4-FFF2-40B4-BE49-F238E27FC236}">
                    <a16:creationId xmlns:a16="http://schemas.microsoft.com/office/drawing/2014/main" id="{7D4A7CD4-2F0E-6C4A-8D4D-D49F5CFC8AED}"/>
                  </a:ext>
                </a:extLst>
              </p:cNvPr>
              <p:cNvSpPr txBox="1"/>
              <p:nvPr/>
            </p:nvSpPr>
            <p:spPr>
              <a:xfrm>
                <a:off x="5642828" y="8589255"/>
                <a:ext cx="930394" cy="27489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HULL</a:t>
                </a:r>
              </a:p>
            </p:txBody>
          </p:sp>
        </p:grpSp>
        <p:sp>
          <p:nvSpPr>
            <p:cNvPr id="41" name="TextBox 40">
              <a:extLst>
                <a:ext uri="{FF2B5EF4-FFF2-40B4-BE49-F238E27FC236}">
                  <a16:creationId xmlns:a16="http://schemas.microsoft.com/office/drawing/2014/main" id="{C2153605-A64D-1C45-AE7A-46CF4425EA4A}"/>
                </a:ext>
              </a:extLst>
            </p:cNvPr>
            <p:cNvSpPr txBox="1"/>
            <p:nvPr/>
          </p:nvSpPr>
          <p:spPr>
            <a:xfrm>
              <a:off x="1644215" y="3334271"/>
              <a:ext cx="836923" cy="371851"/>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WILLIAMS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altLang="en-US" sz="12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endParaRPr>
            </a:p>
          </p:txBody>
        </p:sp>
      </p:grpSp>
      <p:sp>
        <p:nvSpPr>
          <p:cNvPr id="43" name="TextBox 42">
            <a:extLst>
              <a:ext uri="{FF2B5EF4-FFF2-40B4-BE49-F238E27FC236}">
                <a16:creationId xmlns:a16="http://schemas.microsoft.com/office/drawing/2014/main" id="{9C3B1FC4-82DD-E54D-ACC2-8A1CCEE69F6E}"/>
              </a:ext>
            </a:extLst>
          </p:cNvPr>
          <p:cNvSpPr txBox="1"/>
          <p:nvPr/>
        </p:nvSpPr>
        <p:spPr>
          <a:xfrm>
            <a:off x="245817" y="6291246"/>
            <a:ext cx="2199333" cy="415498"/>
          </a:xfrm>
          <a:prstGeom prst="rect">
            <a:avLst/>
          </a:prstGeom>
          <a:noFill/>
        </p:spPr>
        <p:txBody>
          <a:bodyPr wrap="square">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P01 CA229143; R01 CA207401</a:t>
            </a:r>
          </a:p>
        </p:txBody>
      </p:sp>
      <p:pic>
        <p:nvPicPr>
          <p:cNvPr id="45" name="Picture 44" descr="A person wearing glasses&#10;&#10;Description automatically generated with low confidence">
            <a:extLst>
              <a:ext uri="{FF2B5EF4-FFF2-40B4-BE49-F238E27FC236}">
                <a16:creationId xmlns:a16="http://schemas.microsoft.com/office/drawing/2014/main" id="{0F4034B0-016B-704B-BDB4-50A78608DF4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7550" y="4470866"/>
            <a:ext cx="999241" cy="1250377"/>
          </a:xfrm>
          <a:prstGeom prst="rect">
            <a:avLst/>
          </a:prstGeom>
          <a:noFill/>
        </p:spPr>
      </p:pic>
      <p:pic>
        <p:nvPicPr>
          <p:cNvPr id="52" name="Picture 51" descr="A person smiling for the camera&#10;&#10;Description automatically generated">
            <a:extLst>
              <a:ext uri="{FF2B5EF4-FFF2-40B4-BE49-F238E27FC236}">
                <a16:creationId xmlns:a16="http://schemas.microsoft.com/office/drawing/2014/main" id="{25C2377E-1101-2A49-A4C1-8D95A34AF7E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543361" y="4470866"/>
            <a:ext cx="937505" cy="1249432"/>
          </a:xfrm>
          <a:prstGeom prst="rect">
            <a:avLst/>
          </a:prstGeom>
        </p:spPr>
      </p:pic>
      <p:pic>
        <p:nvPicPr>
          <p:cNvPr id="55" name="Picture 54">
            <a:extLst>
              <a:ext uri="{FF2B5EF4-FFF2-40B4-BE49-F238E27FC236}">
                <a16:creationId xmlns:a16="http://schemas.microsoft.com/office/drawing/2014/main" id="{34F91781-0701-8D48-A692-E66DBF23AB4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23877"/>
          <a:stretch/>
        </p:blipFill>
        <p:spPr>
          <a:xfrm>
            <a:off x="7558999" y="1132734"/>
            <a:ext cx="4312612" cy="4248472"/>
          </a:xfrm>
          <a:prstGeom prst="rect">
            <a:avLst/>
          </a:prstGeom>
          <a:ln w="3175">
            <a:solidFill>
              <a:schemeClr val="tx1">
                <a:lumMod val="65000"/>
                <a:lumOff val="35000"/>
              </a:schemeClr>
            </a:solidFill>
          </a:ln>
        </p:spPr>
      </p:pic>
      <p:pic>
        <p:nvPicPr>
          <p:cNvPr id="4" name="Picture 3">
            <a:extLst>
              <a:ext uri="{FF2B5EF4-FFF2-40B4-BE49-F238E27FC236}">
                <a16:creationId xmlns:a16="http://schemas.microsoft.com/office/drawing/2014/main" id="{68BB3A04-3155-1914-5273-9E7CFC2EEB2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7423"/>
          <a:stretch/>
        </p:blipFill>
        <p:spPr>
          <a:xfrm>
            <a:off x="1500030" y="2747016"/>
            <a:ext cx="945120" cy="1256040"/>
          </a:xfrm>
          <a:prstGeom prst="rect">
            <a:avLst/>
          </a:prstGeom>
        </p:spPr>
      </p:pic>
    </p:spTree>
    <p:extLst>
      <p:ext uri="{BB962C8B-B14F-4D97-AF65-F5344CB8AC3E}">
        <p14:creationId xmlns:p14="http://schemas.microsoft.com/office/powerpoint/2010/main" val="2285829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id="{979186EB-9E5F-F81A-CB70-D104B9234817}"/>
              </a:ext>
            </a:extLst>
          </p:cNvPr>
          <p:cNvGrpSpPr/>
          <p:nvPr/>
        </p:nvGrpSpPr>
        <p:grpSpPr>
          <a:xfrm>
            <a:off x="6781399" y="1967326"/>
            <a:ext cx="3421664" cy="2600438"/>
            <a:chOff x="7038797" y="1577939"/>
            <a:chExt cx="3767893" cy="2863569"/>
          </a:xfrm>
        </p:grpSpPr>
        <p:sp>
          <p:nvSpPr>
            <p:cNvPr id="380" name="Oval 379">
              <a:extLst>
                <a:ext uri="{FF2B5EF4-FFF2-40B4-BE49-F238E27FC236}">
                  <a16:creationId xmlns:a16="http://schemas.microsoft.com/office/drawing/2014/main" id="{DF45B0CB-2C5C-4CC9-AAC3-9B97C3FC345A}"/>
                </a:ext>
              </a:extLst>
            </p:cNvPr>
            <p:cNvSpPr/>
            <p:nvPr/>
          </p:nvSpPr>
          <p:spPr>
            <a:xfrm>
              <a:off x="7804853" y="2056911"/>
              <a:ext cx="2186236" cy="1926335"/>
            </a:xfrm>
            <a:prstGeom prst="ellipse">
              <a:avLst/>
            </a:prstGeom>
            <a:noFill/>
            <a:ln w="1492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descr="C:\Users\kaku227\AppData\Local\Microsoft\Windows\INetCache\Content.MSO\D1BE4598.tmp">
              <a:extLst>
                <a:ext uri="{FF2B5EF4-FFF2-40B4-BE49-F238E27FC236}">
                  <a16:creationId xmlns:a16="http://schemas.microsoft.com/office/drawing/2014/main" id="{3BA67026-39B5-489D-BF71-1E7D1C26429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9207" y="2589084"/>
              <a:ext cx="1557528" cy="686054"/>
            </a:xfrm>
            <a:prstGeom prst="rect">
              <a:avLst/>
            </a:prstGeom>
            <a:noFill/>
            <a:ln>
              <a:noFill/>
            </a:ln>
          </p:spPr>
        </p:pic>
        <p:grpSp>
          <p:nvGrpSpPr>
            <p:cNvPr id="229" name="Group 228">
              <a:extLst>
                <a:ext uri="{FF2B5EF4-FFF2-40B4-BE49-F238E27FC236}">
                  <a16:creationId xmlns:a16="http://schemas.microsoft.com/office/drawing/2014/main" id="{D1C70DF7-639D-6FF1-31D1-3654EE6852F0}"/>
                </a:ext>
              </a:extLst>
            </p:cNvPr>
            <p:cNvGrpSpPr/>
            <p:nvPr/>
          </p:nvGrpSpPr>
          <p:grpSpPr>
            <a:xfrm>
              <a:off x="8350796" y="1577939"/>
              <a:ext cx="1094351" cy="1071712"/>
              <a:chOff x="8221584" y="1577939"/>
              <a:chExt cx="1094351" cy="1071712"/>
            </a:xfrm>
          </p:grpSpPr>
          <p:sp>
            <p:nvSpPr>
              <p:cNvPr id="226" name="Oval 225">
                <a:extLst>
                  <a:ext uri="{FF2B5EF4-FFF2-40B4-BE49-F238E27FC236}">
                    <a16:creationId xmlns:a16="http://schemas.microsoft.com/office/drawing/2014/main" id="{41B85896-D7C9-24FD-BFAF-A30891E827B3}"/>
                  </a:ext>
                </a:extLst>
              </p:cNvPr>
              <p:cNvSpPr/>
              <p:nvPr/>
            </p:nvSpPr>
            <p:spPr>
              <a:xfrm>
                <a:off x="8221584" y="1577939"/>
                <a:ext cx="1094351" cy="1071712"/>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1200" b="1" dirty="0">
                    <a:solidFill>
                      <a:schemeClr val="tx1"/>
                    </a:solidFill>
                  </a:rPr>
                  <a:t>Medication</a:t>
                </a:r>
              </a:p>
            </p:txBody>
          </p:sp>
          <p:pic>
            <p:nvPicPr>
              <p:cNvPr id="181" name="Graphic 180" descr="Medicine">
                <a:extLst>
                  <a:ext uri="{FF2B5EF4-FFF2-40B4-BE49-F238E27FC236}">
                    <a16:creationId xmlns:a16="http://schemas.microsoft.com/office/drawing/2014/main" id="{DD1AD6FC-71FA-499C-A7AF-34864BE7A8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1600" y="1645327"/>
                <a:ext cx="554318" cy="562091"/>
              </a:xfrm>
              <a:prstGeom prst="rect">
                <a:avLst/>
              </a:prstGeom>
            </p:spPr>
          </p:pic>
        </p:grpSp>
        <p:grpSp>
          <p:nvGrpSpPr>
            <p:cNvPr id="231" name="Group 230">
              <a:extLst>
                <a:ext uri="{FF2B5EF4-FFF2-40B4-BE49-F238E27FC236}">
                  <a16:creationId xmlns:a16="http://schemas.microsoft.com/office/drawing/2014/main" id="{253EBFAB-62C8-7986-A3D8-914A48D3E040}"/>
                </a:ext>
              </a:extLst>
            </p:cNvPr>
            <p:cNvGrpSpPr/>
            <p:nvPr/>
          </p:nvGrpSpPr>
          <p:grpSpPr>
            <a:xfrm>
              <a:off x="8350796" y="3373187"/>
              <a:ext cx="1094351" cy="1068321"/>
              <a:chOff x="8221584" y="3373187"/>
              <a:chExt cx="1094351" cy="1068321"/>
            </a:xfrm>
          </p:grpSpPr>
          <p:sp>
            <p:nvSpPr>
              <p:cNvPr id="384" name="Oval 383">
                <a:extLst>
                  <a:ext uri="{FF2B5EF4-FFF2-40B4-BE49-F238E27FC236}">
                    <a16:creationId xmlns:a16="http://schemas.microsoft.com/office/drawing/2014/main" id="{FA979A0C-7EB9-4521-9BEE-3E1859DB335C}"/>
                  </a:ext>
                </a:extLst>
              </p:cNvPr>
              <p:cNvSpPr/>
              <p:nvPr/>
            </p:nvSpPr>
            <p:spPr>
              <a:xfrm>
                <a:off x="8221584" y="3373187"/>
                <a:ext cx="1094351" cy="1068321"/>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1200" b="1" dirty="0">
                    <a:solidFill>
                      <a:schemeClr val="tx1"/>
                    </a:solidFill>
                  </a:rPr>
                  <a:t>Syringe </a:t>
                </a:r>
              </a:p>
              <a:p>
                <a:pPr algn="ctr"/>
                <a:r>
                  <a:rPr lang="en-US" sz="1200" b="1" dirty="0">
                    <a:solidFill>
                      <a:schemeClr val="tx1"/>
                    </a:solidFill>
                  </a:rPr>
                  <a:t>Services</a:t>
                </a:r>
              </a:p>
            </p:txBody>
          </p:sp>
          <p:pic>
            <p:nvPicPr>
              <p:cNvPr id="1027" name="Graphic 1026" descr="Needle">
                <a:extLst>
                  <a:ext uri="{FF2B5EF4-FFF2-40B4-BE49-F238E27FC236}">
                    <a16:creationId xmlns:a16="http://schemas.microsoft.com/office/drawing/2014/main" id="{03E1B3E6-BD63-4B42-A391-0758356798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2301" y="3402730"/>
                <a:ext cx="552917" cy="560671"/>
              </a:xfrm>
              <a:prstGeom prst="rect">
                <a:avLst/>
              </a:prstGeom>
            </p:spPr>
          </p:pic>
        </p:grpSp>
        <p:grpSp>
          <p:nvGrpSpPr>
            <p:cNvPr id="228" name="Group 227">
              <a:extLst>
                <a:ext uri="{FF2B5EF4-FFF2-40B4-BE49-F238E27FC236}">
                  <a16:creationId xmlns:a16="http://schemas.microsoft.com/office/drawing/2014/main" id="{4B6A4DF4-F3E4-825F-7233-8658E8B4126F}"/>
                </a:ext>
              </a:extLst>
            </p:cNvPr>
            <p:cNvGrpSpPr/>
            <p:nvPr/>
          </p:nvGrpSpPr>
          <p:grpSpPr>
            <a:xfrm>
              <a:off x="9712339" y="2484222"/>
              <a:ext cx="1094351" cy="1071712"/>
              <a:chOff x="9585393" y="2484222"/>
              <a:chExt cx="1094351" cy="1071712"/>
            </a:xfrm>
          </p:grpSpPr>
          <p:sp>
            <p:nvSpPr>
              <p:cNvPr id="389" name="Oval 388">
                <a:extLst>
                  <a:ext uri="{FF2B5EF4-FFF2-40B4-BE49-F238E27FC236}">
                    <a16:creationId xmlns:a16="http://schemas.microsoft.com/office/drawing/2014/main" id="{5CD1E068-57A7-476B-86BF-8A69AFD22D0A}"/>
                  </a:ext>
                </a:extLst>
              </p:cNvPr>
              <p:cNvSpPr/>
              <p:nvPr/>
            </p:nvSpPr>
            <p:spPr>
              <a:xfrm>
                <a:off x="9585393" y="2484222"/>
                <a:ext cx="1094351" cy="1071712"/>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en-US" sz="1200" b="1" dirty="0">
                    <a:solidFill>
                      <a:schemeClr val="tx1"/>
                    </a:solidFill>
                  </a:rPr>
                  <a:t>Mid-level </a:t>
                </a:r>
              </a:p>
              <a:p>
                <a:pPr algn="ctr"/>
                <a:r>
                  <a:rPr lang="en-US" sz="1200" b="1" dirty="0">
                    <a:solidFill>
                      <a:schemeClr val="tx1"/>
                    </a:solidFill>
                  </a:rPr>
                  <a:t>Providers</a:t>
                </a:r>
              </a:p>
            </p:txBody>
          </p:sp>
          <p:pic>
            <p:nvPicPr>
              <p:cNvPr id="1035" name="Graphic 1034" descr="Doctor">
                <a:extLst>
                  <a:ext uri="{FF2B5EF4-FFF2-40B4-BE49-F238E27FC236}">
                    <a16:creationId xmlns:a16="http://schemas.microsoft.com/office/drawing/2014/main" id="{D430F198-A8CA-4110-82BB-10146497AC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51167" y="2503309"/>
                <a:ext cx="577804" cy="585906"/>
              </a:xfrm>
              <a:prstGeom prst="rect">
                <a:avLst/>
              </a:prstGeom>
            </p:spPr>
          </p:pic>
        </p:grpSp>
        <p:grpSp>
          <p:nvGrpSpPr>
            <p:cNvPr id="230" name="Group 229">
              <a:extLst>
                <a:ext uri="{FF2B5EF4-FFF2-40B4-BE49-F238E27FC236}">
                  <a16:creationId xmlns:a16="http://schemas.microsoft.com/office/drawing/2014/main" id="{35152280-82DE-CF49-7D5A-3CF3030680C7}"/>
                </a:ext>
              </a:extLst>
            </p:cNvPr>
            <p:cNvGrpSpPr/>
            <p:nvPr/>
          </p:nvGrpSpPr>
          <p:grpSpPr>
            <a:xfrm>
              <a:off x="7038797" y="2446948"/>
              <a:ext cx="1094351" cy="1108986"/>
              <a:chOff x="6898464" y="2446948"/>
              <a:chExt cx="1094351" cy="1108986"/>
            </a:xfrm>
          </p:grpSpPr>
          <p:sp>
            <p:nvSpPr>
              <p:cNvPr id="227" name="Oval 226">
                <a:extLst>
                  <a:ext uri="{FF2B5EF4-FFF2-40B4-BE49-F238E27FC236}">
                    <a16:creationId xmlns:a16="http://schemas.microsoft.com/office/drawing/2014/main" id="{35AAE526-2FB1-5C1F-88DC-00B6B5B6DC4B}"/>
                  </a:ext>
                </a:extLst>
              </p:cNvPr>
              <p:cNvSpPr/>
              <p:nvPr/>
            </p:nvSpPr>
            <p:spPr>
              <a:xfrm>
                <a:off x="6898464" y="2484222"/>
                <a:ext cx="1094351" cy="1071712"/>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gn="ctr"/>
                <a:r>
                  <a:rPr lang="en-US" sz="1200" b="1" dirty="0">
                    <a:solidFill>
                      <a:schemeClr val="tx1"/>
                    </a:solidFill>
                  </a:rPr>
                  <a:t>Case </a:t>
                </a:r>
              </a:p>
              <a:p>
                <a:pPr algn="ctr"/>
                <a:r>
                  <a:rPr lang="en-US" sz="1200" b="1" dirty="0">
                    <a:solidFill>
                      <a:schemeClr val="tx1"/>
                    </a:solidFill>
                  </a:rPr>
                  <a:t>Management</a:t>
                </a:r>
              </a:p>
            </p:txBody>
          </p:sp>
          <p:pic>
            <p:nvPicPr>
              <p:cNvPr id="1032" name="Graphic 1031" descr="Cycle with people">
                <a:extLst>
                  <a:ext uri="{FF2B5EF4-FFF2-40B4-BE49-F238E27FC236}">
                    <a16:creationId xmlns:a16="http://schemas.microsoft.com/office/drawing/2014/main" id="{E2CE29E6-A8E0-478C-94DF-744E05BEC4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93041" y="2446948"/>
                <a:ext cx="657569" cy="666790"/>
              </a:xfrm>
              <a:prstGeom prst="rect">
                <a:avLst/>
              </a:prstGeom>
            </p:spPr>
          </p:pic>
        </p:grpSp>
      </p:grpSp>
      <p:sp>
        <p:nvSpPr>
          <p:cNvPr id="190" name="Text Placeholder 189">
            <a:extLst>
              <a:ext uri="{FF2B5EF4-FFF2-40B4-BE49-F238E27FC236}">
                <a16:creationId xmlns:a16="http://schemas.microsoft.com/office/drawing/2014/main" id="{B0599DA7-5A76-EED4-4147-8DAD0C954250}"/>
              </a:ext>
            </a:extLst>
          </p:cNvPr>
          <p:cNvSpPr>
            <a:spLocks noGrp="1"/>
          </p:cNvSpPr>
          <p:nvPr>
            <p:ph type="body" sz="quarter" idx="18"/>
          </p:nvPr>
        </p:nvSpPr>
        <p:spPr>
          <a:xfrm>
            <a:off x="372941" y="6295601"/>
            <a:ext cx="2186933" cy="304699"/>
          </a:xfrm>
        </p:spPr>
        <p:txBody>
          <a:bodyPr vert="horz" wrap="square" lIns="0" tIns="0" rIns="0" bIns="0" rtlCol="0" anchor="b">
            <a:spAutoFit/>
          </a:bodyPr>
          <a:lstStyle/>
          <a:p>
            <a:pPr marL="4762" lvl="1" defTabSz="548640">
              <a:spcBef>
                <a:spcPts val="600"/>
              </a:spcBef>
              <a:buSzPct val="90000"/>
              <a:tabLst>
                <a:tab pos="107950" algn="l"/>
                <a:tab pos="280988" algn="l"/>
              </a:tabLst>
            </a:pPr>
            <a:r>
              <a:rPr lang="en-US" b="1" i="0" dirty="0"/>
              <a:t>FUNDING</a:t>
            </a:r>
          </a:p>
          <a:p>
            <a:pPr lvl="1"/>
            <a:r>
              <a:rPr lang="en-US" dirty="0"/>
              <a:t>R01 DA047952; R01 DA033862</a:t>
            </a:r>
          </a:p>
        </p:txBody>
      </p:sp>
      <p:sp>
        <p:nvSpPr>
          <p:cNvPr id="2" name="Title 1">
            <a:extLst>
              <a:ext uri="{FF2B5EF4-FFF2-40B4-BE49-F238E27FC236}">
                <a16:creationId xmlns:a16="http://schemas.microsoft.com/office/drawing/2014/main" id="{7B40D3B1-65B2-C2D6-C9C9-032FAEEE996C}"/>
              </a:ext>
            </a:extLst>
          </p:cNvPr>
          <p:cNvSpPr>
            <a:spLocks noGrp="1"/>
          </p:cNvSpPr>
          <p:nvPr>
            <p:ph type="title"/>
          </p:nvPr>
        </p:nvSpPr>
        <p:spPr>
          <a:xfrm>
            <a:off x="677547" y="299396"/>
            <a:ext cx="11167056" cy="843120"/>
          </a:xfrm>
        </p:spPr>
        <p:txBody>
          <a:bodyPr/>
          <a:lstStyle/>
          <a:p>
            <a:r>
              <a:rPr lang="en-US" dirty="0"/>
              <a:t>Addressing the Burden </a:t>
            </a:r>
            <a:r>
              <a:rPr lang="en-US" b="0" dirty="0">
                <a:latin typeface="Arial" panose="020B0604020202020204" pitchFamily="34" charset="0"/>
              </a:rPr>
              <a:t>of Hepatitis C Virus Infection in Rural Appalachian Kentucky</a:t>
            </a:r>
          </a:p>
        </p:txBody>
      </p:sp>
      <p:sp>
        <p:nvSpPr>
          <p:cNvPr id="11" name="Content Placeholder 11">
            <a:extLst>
              <a:ext uri="{FF2B5EF4-FFF2-40B4-BE49-F238E27FC236}">
                <a16:creationId xmlns:a16="http://schemas.microsoft.com/office/drawing/2014/main" id="{7C7B27EE-4DB8-D4D8-8BF9-84617D4B61E3}"/>
              </a:ext>
            </a:extLst>
          </p:cNvPr>
          <p:cNvSpPr txBox="1">
            <a:spLocks/>
          </p:cNvSpPr>
          <p:nvPr/>
        </p:nvSpPr>
        <p:spPr>
          <a:xfrm>
            <a:off x="703672" y="2510051"/>
            <a:ext cx="826893" cy="215444"/>
          </a:xfrm>
          <a:prstGeom prst="rect">
            <a:avLst/>
          </a:prstGeom>
        </p:spPr>
        <p:txBody>
          <a:bodyPr vert="horz" wrap="none" lIns="0" tIns="0" rIns="0" bIns="0" rtlCol="0">
            <a:sp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tx2"/>
                </a:solidFill>
                <a:latin typeface="Arial Black" panose="020B0604020202020204" pitchFamily="34" charset="0"/>
                <a:cs typeface="Arial Black" panose="020B0604020202020204" pitchFamily="34" charset="0"/>
              </a:rPr>
              <a:t>HAVENS</a:t>
            </a:r>
            <a:endParaRPr lang="en-US" sz="1200" b="1" dirty="0"/>
          </a:p>
        </p:txBody>
      </p:sp>
      <p:sp>
        <p:nvSpPr>
          <p:cNvPr id="29" name="TextBox 28">
            <a:extLst>
              <a:ext uri="{FF2B5EF4-FFF2-40B4-BE49-F238E27FC236}">
                <a16:creationId xmlns:a16="http://schemas.microsoft.com/office/drawing/2014/main" id="{18CEC7A4-EBEA-49EA-FB8E-A60B49CBD30F}"/>
              </a:ext>
            </a:extLst>
          </p:cNvPr>
          <p:cNvSpPr txBox="1"/>
          <p:nvPr/>
        </p:nvSpPr>
        <p:spPr>
          <a:xfrm>
            <a:off x="2891632" y="5188610"/>
            <a:ext cx="7807196" cy="1446550"/>
          </a:xfrm>
          <a:prstGeom prst="rect">
            <a:avLst/>
          </a:prstGeom>
          <a:solidFill>
            <a:schemeClr val="accent2">
              <a:lumMod val="20000"/>
              <a:lumOff val="80000"/>
            </a:schemeClr>
          </a:solidFill>
        </p:spPr>
        <p:txBody>
          <a:bodyPr wrap="square">
            <a:spAutoFit/>
          </a:bodyPr>
          <a:lstStyle/>
          <a:p>
            <a:pPr>
              <a:spcAft>
                <a:spcPts val="1200"/>
              </a:spcAft>
            </a:pPr>
            <a:r>
              <a:rPr lang="en-US" sz="2400" b="1" dirty="0">
                <a:solidFill>
                  <a:schemeClr val="tx2"/>
                </a:solidFill>
                <a:latin typeface="Arial Black" panose="020B0604020202020204" pitchFamily="34" charset="0"/>
                <a:cs typeface="Arial Black" panose="020B0604020202020204" pitchFamily="34" charset="0"/>
              </a:rPr>
              <a:t>Impact</a:t>
            </a:r>
          </a:p>
          <a:p>
            <a:pPr marL="285750" indent="-285750">
              <a:buClr>
                <a:schemeClr val="tx2"/>
              </a:buClr>
              <a:buFont typeface="Wingdings" pitchFamily="2" charset="2"/>
              <a:buChar char="§"/>
            </a:pPr>
            <a:r>
              <a:rPr lang="en-US" dirty="0"/>
              <a:t>One of the first U.S. “micro-elimination” trials</a:t>
            </a:r>
          </a:p>
          <a:p>
            <a:pPr marL="285750" indent="-285750">
              <a:buClr>
                <a:schemeClr val="tx2"/>
              </a:buClr>
              <a:buFont typeface="Wingdings" pitchFamily="2" charset="2"/>
              <a:buChar char="§"/>
            </a:pPr>
            <a:r>
              <a:rPr lang="en-US" dirty="0"/>
              <a:t>Eradicating HCV in one of the highest risk counties in the US </a:t>
            </a:r>
          </a:p>
          <a:p>
            <a:pPr marL="285750" indent="-285750">
              <a:buClr>
                <a:schemeClr val="tx2"/>
              </a:buClr>
              <a:buFont typeface="Wingdings" pitchFamily="2" charset="2"/>
              <a:buChar char="§"/>
            </a:pPr>
            <a:r>
              <a:rPr lang="en-US" dirty="0"/>
              <a:t>Model of HCV treatment for rural areas impacted by the opioid epidemic</a:t>
            </a:r>
          </a:p>
        </p:txBody>
      </p:sp>
      <p:sp>
        <p:nvSpPr>
          <p:cNvPr id="176" name="TextBox 175">
            <a:extLst>
              <a:ext uri="{FF2B5EF4-FFF2-40B4-BE49-F238E27FC236}">
                <a16:creationId xmlns:a16="http://schemas.microsoft.com/office/drawing/2014/main" id="{19BA0352-7B79-4C5A-B360-A11AA98BFC9D}"/>
              </a:ext>
            </a:extLst>
          </p:cNvPr>
          <p:cNvSpPr txBox="1"/>
          <p:nvPr/>
        </p:nvSpPr>
        <p:spPr>
          <a:xfrm>
            <a:off x="6299081" y="4641279"/>
            <a:ext cx="4386301" cy="338554"/>
          </a:xfrm>
          <a:prstGeom prst="rect">
            <a:avLst/>
          </a:prstGeom>
          <a:noFill/>
        </p:spPr>
        <p:txBody>
          <a:bodyPr wrap="square" rtlCol="0">
            <a:spAutoFit/>
          </a:bodyPr>
          <a:lstStyle/>
          <a:p>
            <a:pPr algn="ctr"/>
            <a:r>
              <a:rPr lang="en-US" sz="1600" b="1" dirty="0"/>
              <a:t>Removing structural barriers to treatment</a:t>
            </a:r>
          </a:p>
        </p:txBody>
      </p:sp>
      <p:grpSp>
        <p:nvGrpSpPr>
          <p:cNvPr id="56" name="Group 55">
            <a:extLst>
              <a:ext uri="{FF2B5EF4-FFF2-40B4-BE49-F238E27FC236}">
                <a16:creationId xmlns:a16="http://schemas.microsoft.com/office/drawing/2014/main" id="{3C8114C2-E506-7B9A-E136-EC3B8AF01BF1}"/>
              </a:ext>
            </a:extLst>
          </p:cNvPr>
          <p:cNvGrpSpPr/>
          <p:nvPr/>
        </p:nvGrpSpPr>
        <p:grpSpPr>
          <a:xfrm>
            <a:off x="235985" y="4153881"/>
            <a:ext cx="2313228" cy="2010382"/>
            <a:chOff x="87120" y="4157838"/>
            <a:chExt cx="2313228" cy="2010382"/>
          </a:xfrm>
        </p:grpSpPr>
        <p:grpSp>
          <p:nvGrpSpPr>
            <p:cNvPr id="26" name="Group 25">
              <a:extLst>
                <a:ext uri="{FF2B5EF4-FFF2-40B4-BE49-F238E27FC236}">
                  <a16:creationId xmlns:a16="http://schemas.microsoft.com/office/drawing/2014/main" id="{B4BD421D-B818-41A0-A799-6E2B0193A5FE}"/>
                </a:ext>
              </a:extLst>
            </p:cNvPr>
            <p:cNvGrpSpPr/>
            <p:nvPr/>
          </p:nvGrpSpPr>
          <p:grpSpPr>
            <a:xfrm>
              <a:off x="87120" y="4157838"/>
              <a:ext cx="2313228" cy="2010382"/>
              <a:chOff x="8120705" y="1051017"/>
              <a:chExt cx="3739063" cy="3101946"/>
            </a:xfrm>
          </p:grpSpPr>
          <p:sp>
            <p:nvSpPr>
              <p:cNvPr id="25" name="Oval 24">
                <a:extLst>
                  <a:ext uri="{FF2B5EF4-FFF2-40B4-BE49-F238E27FC236}">
                    <a16:creationId xmlns:a16="http://schemas.microsoft.com/office/drawing/2014/main" id="{135D1911-0D53-4FAD-97E0-F07B618C4D70}"/>
                  </a:ext>
                </a:extLst>
              </p:cNvPr>
              <p:cNvSpPr/>
              <p:nvPr/>
            </p:nvSpPr>
            <p:spPr>
              <a:xfrm>
                <a:off x="8794257" y="1815196"/>
                <a:ext cx="2313056" cy="2110828"/>
              </a:xfrm>
              <a:prstGeom prst="ellipse">
                <a:avLst/>
              </a:prstGeom>
              <a:noFill/>
              <a:ln w="139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FF98D949-9FE1-44E9-A85B-C3BA6664ED00}"/>
                  </a:ext>
                </a:extLst>
              </p:cNvPr>
              <p:cNvSpPr/>
              <p:nvPr/>
            </p:nvSpPr>
            <p:spPr>
              <a:xfrm>
                <a:off x="10167950" y="2533633"/>
                <a:ext cx="1691818" cy="1604544"/>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D0ECD49-CF9E-40F1-ADD3-1566266DA1BC}"/>
                  </a:ext>
                </a:extLst>
              </p:cNvPr>
              <p:cNvSpPr/>
              <p:nvPr/>
            </p:nvSpPr>
            <p:spPr>
              <a:xfrm>
                <a:off x="8120705" y="2548418"/>
                <a:ext cx="1773885" cy="1604545"/>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263A9409-E827-4931-9063-C0DE1AF4352C}"/>
                  </a:ext>
                </a:extLst>
              </p:cNvPr>
              <p:cNvSpPr/>
              <p:nvPr/>
            </p:nvSpPr>
            <p:spPr>
              <a:xfrm>
                <a:off x="9096322" y="1051017"/>
                <a:ext cx="1741120" cy="1604545"/>
              </a:xfrm>
              <a:prstGeom prst="ellipse">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le:US-NIH-NCI-Logo.svg - Wikimedia Commons">
                <a:extLst>
                  <a:ext uri="{FF2B5EF4-FFF2-40B4-BE49-F238E27FC236}">
                    <a16:creationId xmlns:a16="http://schemas.microsoft.com/office/drawing/2014/main" id="{C69E2515-146E-4614-9B78-182F2D9370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3257" y="2979869"/>
                <a:ext cx="1213070" cy="753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NIDA | National Institute on Drug Abuse (NIDA)">
                <a:extLst>
                  <a:ext uri="{FF2B5EF4-FFF2-40B4-BE49-F238E27FC236}">
                    <a16:creationId xmlns:a16="http://schemas.microsoft.com/office/drawing/2014/main" id="{82E08315-DAC1-4A8E-80B5-F5EA53E8CEB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962" r="15286"/>
              <a:stretch/>
            </p:blipFill>
            <p:spPr bwMode="auto">
              <a:xfrm>
                <a:off x="9362826" y="1318697"/>
                <a:ext cx="1130819" cy="1048771"/>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8" descr="Gilead Sciences Announces Acquisition of Nimbus Therapeutics' Acetyl-CoA  Carboxlyase (ACC) Program for NASH and Other Liver Diseases | Business Wire">
              <a:extLst>
                <a:ext uri="{FF2B5EF4-FFF2-40B4-BE49-F238E27FC236}">
                  <a16:creationId xmlns:a16="http://schemas.microsoft.com/office/drawing/2014/main" id="{221623F8-0D88-42B9-AD59-7FEF4E3A097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9123" t="25520" r="5525" b="25191"/>
            <a:stretch/>
          </p:blipFill>
          <p:spPr bwMode="auto">
            <a:xfrm>
              <a:off x="1458921" y="5354510"/>
              <a:ext cx="791570" cy="310982"/>
            </a:xfrm>
            <a:prstGeom prst="rect">
              <a:avLst/>
            </a:prstGeom>
            <a:noFill/>
            <a:extLst>
              <a:ext uri="{909E8E84-426E-40DD-AFC4-6F175D3DCCD1}">
                <a14:hiddenFill xmlns:a14="http://schemas.microsoft.com/office/drawing/2010/main">
                  <a:solidFill>
                    <a:srgbClr val="FFFFFF"/>
                  </a:solidFill>
                </a14:hiddenFill>
              </a:ext>
            </a:extLst>
          </p:spPr>
        </p:pic>
        <p:pic>
          <p:nvPicPr>
            <p:cNvPr id="398" name="Picture 8" descr="Gilead Sciences Announces Acquisition of Nimbus Therapeutics' Acetyl-CoA  Carboxlyase (ACC) Program for NASH and Other Liver Diseases | Business Wire">
              <a:extLst>
                <a:ext uri="{FF2B5EF4-FFF2-40B4-BE49-F238E27FC236}">
                  <a16:creationId xmlns:a16="http://schemas.microsoft.com/office/drawing/2014/main" id="{3B3909F6-579D-4339-849B-6045136E99F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723" t="25520" r="72740" b="25191"/>
            <a:stretch/>
          </p:blipFill>
          <p:spPr bwMode="auto">
            <a:xfrm>
              <a:off x="1721196" y="5604536"/>
              <a:ext cx="348252" cy="3967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41" name="Picture 10" descr="Jennifer Havens | Healing Study">
            <a:extLst>
              <a:ext uri="{FF2B5EF4-FFF2-40B4-BE49-F238E27FC236}">
                <a16:creationId xmlns:a16="http://schemas.microsoft.com/office/drawing/2014/main" id="{96F52B5B-A22F-4AEA-AEFD-FF68B21916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3182" y="1457970"/>
            <a:ext cx="993378" cy="9933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12318E4-1E43-69FA-4EBA-AD6127808885}"/>
              </a:ext>
            </a:extLst>
          </p:cNvPr>
          <p:cNvSpPr txBox="1"/>
          <p:nvPr/>
        </p:nvSpPr>
        <p:spPr>
          <a:xfrm>
            <a:off x="10182943" y="2421793"/>
            <a:ext cx="1981922" cy="1877437"/>
          </a:xfrm>
          <a:prstGeom prst="rect">
            <a:avLst/>
          </a:prstGeom>
          <a:noFill/>
        </p:spPr>
        <p:txBody>
          <a:bodyPr wrap="square" rtlCol="0">
            <a:spAutoFit/>
          </a:bodyPr>
          <a:lstStyle/>
          <a:p>
            <a:pPr algn="ctr"/>
            <a:r>
              <a:rPr lang="en-US" sz="4400" b="1" i="1" dirty="0">
                <a:solidFill>
                  <a:schemeClr val="accent6"/>
                </a:solidFill>
                <a:latin typeface="Georgia" panose="02040502050405020303" pitchFamily="18" charset="0"/>
              </a:rPr>
              <a:t>93% </a:t>
            </a:r>
          </a:p>
          <a:p>
            <a:pPr algn="ctr"/>
            <a:r>
              <a:rPr lang="en-US" sz="2400" b="1" dirty="0">
                <a:solidFill>
                  <a:schemeClr val="accent6"/>
                </a:solidFill>
              </a:rPr>
              <a:t>Sustained virologic response</a:t>
            </a:r>
          </a:p>
        </p:txBody>
      </p:sp>
      <p:grpSp>
        <p:nvGrpSpPr>
          <p:cNvPr id="55" name="Group 54">
            <a:extLst>
              <a:ext uri="{FF2B5EF4-FFF2-40B4-BE49-F238E27FC236}">
                <a16:creationId xmlns:a16="http://schemas.microsoft.com/office/drawing/2014/main" id="{DB2F07FC-5F1B-9059-2AE2-03718D98499F}"/>
              </a:ext>
            </a:extLst>
          </p:cNvPr>
          <p:cNvGrpSpPr/>
          <p:nvPr/>
        </p:nvGrpSpPr>
        <p:grpSpPr>
          <a:xfrm>
            <a:off x="292936" y="3039267"/>
            <a:ext cx="2153608" cy="1018164"/>
            <a:chOff x="290705" y="2792288"/>
            <a:chExt cx="2022037" cy="955961"/>
          </a:xfrm>
        </p:grpSpPr>
        <p:sp>
          <p:nvSpPr>
            <p:cNvPr id="51" name="Right Arrow 50">
              <a:extLst>
                <a:ext uri="{FF2B5EF4-FFF2-40B4-BE49-F238E27FC236}">
                  <a16:creationId xmlns:a16="http://schemas.microsoft.com/office/drawing/2014/main" id="{9CD28A36-0A32-0211-E567-85950BFEB372}"/>
                </a:ext>
              </a:extLst>
            </p:cNvPr>
            <p:cNvSpPr/>
            <p:nvPr/>
          </p:nvSpPr>
          <p:spPr>
            <a:xfrm>
              <a:off x="1070309" y="3304862"/>
              <a:ext cx="360234" cy="331727"/>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Right Arrow 51">
              <a:extLst>
                <a:ext uri="{FF2B5EF4-FFF2-40B4-BE49-F238E27FC236}">
                  <a16:creationId xmlns:a16="http://schemas.microsoft.com/office/drawing/2014/main" id="{6FB46329-C160-05DA-0C9E-6F8E5FD7DF7C}"/>
                </a:ext>
              </a:extLst>
            </p:cNvPr>
            <p:cNvSpPr/>
            <p:nvPr/>
          </p:nvSpPr>
          <p:spPr>
            <a:xfrm rot="10800000">
              <a:off x="1151621" y="2871390"/>
              <a:ext cx="360234" cy="331727"/>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53" name="Oval 52">
              <a:extLst>
                <a:ext uri="{FF2B5EF4-FFF2-40B4-BE49-F238E27FC236}">
                  <a16:creationId xmlns:a16="http://schemas.microsoft.com/office/drawing/2014/main" id="{E962642A-32E7-C50B-FE3F-79E5680A3951}"/>
                </a:ext>
              </a:extLst>
            </p:cNvPr>
            <p:cNvSpPr/>
            <p:nvPr/>
          </p:nvSpPr>
          <p:spPr>
            <a:xfrm>
              <a:off x="290705" y="2792288"/>
              <a:ext cx="932688" cy="93230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bg1"/>
                  </a:solidFill>
                  <a:latin typeface="Arial Black" panose="020B0604020202020204" pitchFamily="34" charset="0"/>
                  <a:cs typeface="Arial Black" panose="020B0604020202020204" pitchFamily="34" charset="0"/>
                </a:rPr>
                <a:t>MCC</a:t>
              </a:r>
            </a:p>
          </p:txBody>
        </p:sp>
        <p:sp>
          <p:nvSpPr>
            <p:cNvPr id="54" name="Oval 53">
              <a:extLst>
                <a:ext uri="{FF2B5EF4-FFF2-40B4-BE49-F238E27FC236}">
                  <a16:creationId xmlns:a16="http://schemas.microsoft.com/office/drawing/2014/main" id="{D9BC1039-BA9E-9914-16F4-A7D7B2576934}"/>
                </a:ext>
              </a:extLst>
            </p:cNvPr>
            <p:cNvSpPr/>
            <p:nvPr/>
          </p:nvSpPr>
          <p:spPr>
            <a:xfrm>
              <a:off x="1380054" y="2815946"/>
              <a:ext cx="932688" cy="93230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0" rtlCol="0" anchor="ctr"/>
            <a:lstStyle/>
            <a:p>
              <a:pPr algn="ctr"/>
              <a:r>
                <a:rPr lang="en-US" sz="1050" b="1" dirty="0">
                  <a:solidFill>
                    <a:schemeClr val="bg1"/>
                  </a:solidFill>
                  <a:latin typeface="Arial Black" panose="020B0604020202020204" pitchFamily="34" charset="0"/>
                  <a:cs typeface="Arial Black" panose="020B0604020202020204" pitchFamily="34" charset="0"/>
                </a:rPr>
                <a:t>Substance</a:t>
              </a:r>
            </a:p>
            <a:p>
              <a:pPr algn="ctr"/>
              <a:r>
                <a:rPr lang="en-US" sz="1050" b="1" dirty="0">
                  <a:solidFill>
                    <a:schemeClr val="bg1"/>
                  </a:solidFill>
                  <a:latin typeface="Arial Black" panose="020B0604020202020204" pitchFamily="34" charset="0"/>
                  <a:cs typeface="Arial Black" panose="020B0604020202020204" pitchFamily="34" charset="0"/>
                </a:rPr>
                <a:t>Use Disorder</a:t>
              </a:r>
            </a:p>
            <a:p>
              <a:pPr algn="ctr"/>
              <a:r>
                <a:rPr lang="en-US" sz="1050" b="1" dirty="0">
                  <a:solidFill>
                    <a:schemeClr val="bg1"/>
                  </a:solidFill>
                  <a:latin typeface="Arial Black" panose="020B0604020202020204" pitchFamily="34" charset="0"/>
                  <a:cs typeface="Arial Black" panose="020B0604020202020204" pitchFamily="34" charset="0"/>
                </a:rPr>
                <a:t>RPA</a:t>
              </a:r>
            </a:p>
          </p:txBody>
        </p:sp>
      </p:grpSp>
      <p:grpSp>
        <p:nvGrpSpPr>
          <p:cNvPr id="57" name="Group 56">
            <a:extLst>
              <a:ext uri="{FF2B5EF4-FFF2-40B4-BE49-F238E27FC236}">
                <a16:creationId xmlns:a16="http://schemas.microsoft.com/office/drawing/2014/main" id="{B1AACD8E-6D7D-45D2-518D-53DE52FA0376}"/>
              </a:ext>
            </a:extLst>
          </p:cNvPr>
          <p:cNvGrpSpPr/>
          <p:nvPr/>
        </p:nvGrpSpPr>
        <p:grpSpPr>
          <a:xfrm>
            <a:off x="2891632" y="2104322"/>
            <a:ext cx="3641434" cy="2160383"/>
            <a:chOff x="2721616" y="2020195"/>
            <a:chExt cx="3641434" cy="2160383"/>
          </a:xfrm>
        </p:grpSpPr>
        <p:sp>
          <p:nvSpPr>
            <p:cNvPr id="58" name="Title 3">
              <a:extLst>
                <a:ext uri="{FF2B5EF4-FFF2-40B4-BE49-F238E27FC236}">
                  <a16:creationId xmlns:a16="http://schemas.microsoft.com/office/drawing/2014/main" id="{50988A08-A2B8-3F00-657E-51B762FEF96A}"/>
                </a:ext>
              </a:extLst>
            </p:cNvPr>
            <p:cNvSpPr txBox="1">
              <a:spLocks/>
            </p:cNvSpPr>
            <p:nvPr/>
          </p:nvSpPr>
          <p:spPr>
            <a:xfrm>
              <a:off x="2748526" y="2020195"/>
              <a:ext cx="2266435" cy="6848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en-US"/>
              </a:defPPr>
              <a:lvl1pPr algn="ctr">
                <a:defRPr sz="12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400" dirty="0">
                  <a:solidFill>
                    <a:schemeClr val="tx1"/>
                  </a:solidFill>
                </a:rPr>
                <a:t>Positive Confirmatory HCV Results </a:t>
              </a:r>
              <a:br>
                <a:rPr lang="en-US" sz="1400" dirty="0">
                  <a:solidFill>
                    <a:schemeClr val="tx1"/>
                  </a:solidFill>
                </a:rPr>
              </a:br>
              <a:r>
                <a:rPr lang="en-US" sz="1050" dirty="0">
                  <a:solidFill>
                    <a:schemeClr val="tx1"/>
                  </a:solidFill>
                </a:rPr>
                <a:t>(Jan. 2017 – June 2019)</a:t>
              </a:r>
              <a:endParaRPr lang="en-US" sz="1400" dirty="0">
                <a:solidFill>
                  <a:schemeClr val="tx1"/>
                </a:solidFill>
              </a:endParaRPr>
            </a:p>
          </p:txBody>
        </p:sp>
        <p:sp>
          <p:nvSpPr>
            <p:cNvPr id="59" name="Text Box 883">
              <a:extLst>
                <a:ext uri="{FF2B5EF4-FFF2-40B4-BE49-F238E27FC236}">
                  <a16:creationId xmlns:a16="http://schemas.microsoft.com/office/drawing/2014/main" id="{F03D8E68-F053-6B5B-96F5-DBFDA424B447}"/>
                </a:ext>
              </a:extLst>
            </p:cNvPr>
            <p:cNvSpPr txBox="1">
              <a:spLocks noChangeArrowheads="1"/>
            </p:cNvSpPr>
            <p:nvPr/>
          </p:nvSpPr>
          <p:spPr bwMode="auto">
            <a:xfrm>
              <a:off x="4029532" y="3770273"/>
              <a:ext cx="825867" cy="410305"/>
            </a:xfrm>
            <a:prstGeom prst="rect">
              <a:avLst/>
            </a:prstGeom>
            <a:noFill/>
            <a:ln w="9525">
              <a:noFill/>
              <a:miter lim="800000"/>
              <a:headEnd/>
              <a:tailEnd/>
            </a:ln>
            <a:effectLst/>
          </p:spPr>
          <p:txBody>
            <a:bodyPr wrap="none">
              <a:prstTxWarp prst="textNoShape">
                <a:avLst/>
              </a:prstTxWarp>
              <a:spAutoFit/>
            </a:bodyPr>
            <a:lstStyle/>
            <a:p>
              <a:pPr defTabSz="914400" fontAlgn="base">
                <a:lnSpc>
                  <a:spcPts val="1280"/>
                </a:lnSpc>
                <a:spcBef>
                  <a:spcPct val="0"/>
                </a:spcBef>
                <a:defRPr/>
              </a:pPr>
              <a:r>
                <a:rPr lang="en-US" sz="900" b="1" kern="0" dirty="0">
                  <a:solidFill>
                    <a:srgbClr val="000000"/>
                  </a:solidFill>
                  <a:latin typeface="+mj-lt"/>
                  <a:cs typeface="Calibri"/>
                  <a:sym typeface="Wingdings 3" charset="2"/>
                </a:rPr>
                <a:t>62.3–353.3</a:t>
              </a:r>
            </a:p>
            <a:p>
              <a:pPr defTabSz="914400" fontAlgn="base">
                <a:lnSpc>
                  <a:spcPts val="1280"/>
                </a:lnSpc>
                <a:spcBef>
                  <a:spcPct val="0"/>
                </a:spcBef>
                <a:defRPr/>
              </a:pPr>
              <a:r>
                <a:rPr lang="en-US" sz="900" b="1" kern="0" dirty="0">
                  <a:solidFill>
                    <a:srgbClr val="000000"/>
                  </a:solidFill>
                  <a:latin typeface="+mj-lt"/>
                  <a:cs typeface="Calibri"/>
                  <a:sym typeface="Wingdings 3" charset="2"/>
                </a:rPr>
                <a:t>353.4–703.9</a:t>
              </a:r>
            </a:p>
          </p:txBody>
        </p:sp>
        <p:sp>
          <p:nvSpPr>
            <p:cNvPr id="60" name="Text Box 883">
              <a:extLst>
                <a:ext uri="{FF2B5EF4-FFF2-40B4-BE49-F238E27FC236}">
                  <a16:creationId xmlns:a16="http://schemas.microsoft.com/office/drawing/2014/main" id="{29115D0E-E425-F9F7-7A9B-38B711FE13EB}"/>
                </a:ext>
              </a:extLst>
            </p:cNvPr>
            <p:cNvSpPr txBox="1">
              <a:spLocks noChangeArrowheads="1"/>
            </p:cNvSpPr>
            <p:nvPr/>
          </p:nvSpPr>
          <p:spPr bwMode="auto">
            <a:xfrm>
              <a:off x="5076260" y="3770273"/>
              <a:ext cx="954107" cy="410305"/>
            </a:xfrm>
            <a:prstGeom prst="rect">
              <a:avLst/>
            </a:prstGeom>
            <a:noFill/>
            <a:ln w="9525">
              <a:noFill/>
              <a:miter lim="800000"/>
              <a:headEnd/>
              <a:tailEnd/>
            </a:ln>
            <a:effectLst/>
          </p:spPr>
          <p:txBody>
            <a:bodyPr wrap="none">
              <a:prstTxWarp prst="textNoShape">
                <a:avLst/>
              </a:prstTxWarp>
              <a:spAutoFit/>
            </a:bodyPr>
            <a:lstStyle/>
            <a:p>
              <a:pPr defTabSz="914400" fontAlgn="base">
                <a:lnSpc>
                  <a:spcPts val="1280"/>
                </a:lnSpc>
                <a:spcBef>
                  <a:spcPct val="0"/>
                </a:spcBef>
                <a:defRPr/>
              </a:pPr>
              <a:r>
                <a:rPr lang="en-US" sz="900" b="1" kern="0" dirty="0">
                  <a:solidFill>
                    <a:srgbClr val="000000"/>
                  </a:solidFill>
                  <a:latin typeface="+mj-lt"/>
                  <a:cs typeface="Calibri"/>
                  <a:sym typeface="Wingdings 3" charset="2"/>
                </a:rPr>
                <a:t>704.0–1142.1</a:t>
              </a:r>
            </a:p>
            <a:p>
              <a:pPr defTabSz="914400" fontAlgn="base">
                <a:lnSpc>
                  <a:spcPts val="1280"/>
                </a:lnSpc>
                <a:spcBef>
                  <a:spcPct val="0"/>
                </a:spcBef>
                <a:defRPr/>
              </a:pPr>
              <a:r>
                <a:rPr lang="en-US" sz="900" b="1" kern="0" dirty="0">
                  <a:solidFill>
                    <a:srgbClr val="000000"/>
                  </a:solidFill>
                  <a:latin typeface="+mj-lt"/>
                  <a:cs typeface="Calibri"/>
                  <a:sym typeface="Wingdings 3" charset="2"/>
                </a:rPr>
                <a:t>1142.2–2609.9</a:t>
              </a:r>
            </a:p>
          </p:txBody>
        </p:sp>
        <p:grpSp>
          <p:nvGrpSpPr>
            <p:cNvPr id="61" name="Group 60">
              <a:extLst>
                <a:ext uri="{FF2B5EF4-FFF2-40B4-BE49-F238E27FC236}">
                  <a16:creationId xmlns:a16="http://schemas.microsoft.com/office/drawing/2014/main" id="{1BB5C22D-03BD-EB76-AC6A-883FDCF6EE70}"/>
                </a:ext>
              </a:extLst>
            </p:cNvPr>
            <p:cNvGrpSpPr/>
            <p:nvPr/>
          </p:nvGrpSpPr>
          <p:grpSpPr>
            <a:xfrm>
              <a:off x="3891286" y="2149721"/>
              <a:ext cx="2302613" cy="1952573"/>
              <a:chOff x="5074885" y="2425920"/>
              <a:chExt cx="2302613" cy="1952573"/>
            </a:xfrm>
            <a:solidFill>
              <a:schemeClr val="accent5">
                <a:lumMod val="20000"/>
                <a:lumOff val="80000"/>
              </a:schemeClr>
            </a:solidFill>
          </p:grpSpPr>
          <p:grpSp>
            <p:nvGrpSpPr>
              <p:cNvPr id="1087" name="Group 1086">
                <a:extLst>
                  <a:ext uri="{FF2B5EF4-FFF2-40B4-BE49-F238E27FC236}">
                    <a16:creationId xmlns:a16="http://schemas.microsoft.com/office/drawing/2014/main" id="{FF5DB3DB-08AE-98D3-D374-EAAB0EE948DD}"/>
                  </a:ext>
                </a:extLst>
              </p:cNvPr>
              <p:cNvGrpSpPr/>
              <p:nvPr/>
            </p:nvGrpSpPr>
            <p:grpSpPr>
              <a:xfrm>
                <a:off x="5789364" y="2425920"/>
                <a:ext cx="1588134" cy="1531751"/>
                <a:chOff x="5789364" y="2425920"/>
                <a:chExt cx="1588134" cy="1531751"/>
              </a:xfrm>
              <a:grpFill/>
            </p:grpSpPr>
            <p:sp>
              <p:nvSpPr>
                <p:cNvPr id="193" name="Freeform 771">
                  <a:extLst>
                    <a:ext uri="{FF2B5EF4-FFF2-40B4-BE49-F238E27FC236}">
                      <a16:creationId xmlns:a16="http://schemas.microsoft.com/office/drawing/2014/main" id="{4317ED06-FED4-D535-5666-9CD63069F369}"/>
                    </a:ext>
                  </a:extLst>
                </p:cNvPr>
                <p:cNvSpPr>
                  <a:spLocks/>
                </p:cNvSpPr>
                <p:nvPr/>
              </p:nvSpPr>
              <p:spPr bwMode="auto">
                <a:xfrm>
                  <a:off x="6724389" y="2651454"/>
                  <a:ext cx="291315" cy="253726"/>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4" name="Freeform 774">
                  <a:extLst>
                    <a:ext uri="{FF2B5EF4-FFF2-40B4-BE49-F238E27FC236}">
                      <a16:creationId xmlns:a16="http://schemas.microsoft.com/office/drawing/2014/main" id="{1A0A7605-FBEB-4D9D-DB87-6DBC2D020CC6}"/>
                    </a:ext>
                  </a:extLst>
                </p:cNvPr>
                <p:cNvSpPr>
                  <a:spLocks/>
                </p:cNvSpPr>
                <p:nvPr/>
              </p:nvSpPr>
              <p:spPr bwMode="auto">
                <a:xfrm>
                  <a:off x="6470664" y="2830002"/>
                  <a:ext cx="169150" cy="159753"/>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5" name="Freeform 781">
                  <a:extLst>
                    <a:ext uri="{FF2B5EF4-FFF2-40B4-BE49-F238E27FC236}">
                      <a16:creationId xmlns:a16="http://schemas.microsoft.com/office/drawing/2014/main" id="{FE2BADD3-2EC1-E467-D13F-B4942D32DDD5}"/>
                    </a:ext>
                  </a:extLst>
                </p:cNvPr>
                <p:cNvSpPr>
                  <a:spLocks/>
                </p:cNvSpPr>
                <p:nvPr/>
              </p:nvSpPr>
              <p:spPr bwMode="auto">
                <a:xfrm>
                  <a:off x="7034499" y="2919276"/>
                  <a:ext cx="263123" cy="230232"/>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6" name="Freeform 787">
                  <a:extLst>
                    <a:ext uri="{FF2B5EF4-FFF2-40B4-BE49-F238E27FC236}">
                      <a16:creationId xmlns:a16="http://schemas.microsoft.com/office/drawing/2014/main" id="{46CF81A3-5409-FD3A-F06D-F2F2E6EDD4B9}"/>
                    </a:ext>
                  </a:extLst>
                </p:cNvPr>
                <p:cNvSpPr>
                  <a:spLocks/>
                </p:cNvSpPr>
                <p:nvPr/>
              </p:nvSpPr>
              <p:spPr bwMode="auto">
                <a:xfrm>
                  <a:off x="6527047" y="2989755"/>
                  <a:ext cx="155054" cy="173849"/>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7" name="Freeform 789">
                  <a:extLst>
                    <a:ext uri="{FF2B5EF4-FFF2-40B4-BE49-F238E27FC236}">
                      <a16:creationId xmlns:a16="http://schemas.microsoft.com/office/drawing/2014/main" id="{A47EB3F4-BD41-4C01-B122-BF33D5511B36}"/>
                    </a:ext>
                  </a:extLst>
                </p:cNvPr>
                <p:cNvSpPr>
                  <a:spLocks/>
                </p:cNvSpPr>
                <p:nvPr/>
              </p:nvSpPr>
              <p:spPr bwMode="auto">
                <a:xfrm>
                  <a:off x="6080678" y="2891084"/>
                  <a:ext cx="140958" cy="16915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8" name="Freeform 791">
                  <a:extLst>
                    <a:ext uri="{FF2B5EF4-FFF2-40B4-BE49-F238E27FC236}">
                      <a16:creationId xmlns:a16="http://schemas.microsoft.com/office/drawing/2014/main" id="{8760AD29-2757-CA3E-E4D3-8A43FEFB6F96}"/>
                    </a:ext>
                  </a:extLst>
                </p:cNvPr>
                <p:cNvSpPr>
                  <a:spLocks/>
                </p:cNvSpPr>
                <p:nvPr/>
              </p:nvSpPr>
              <p:spPr bwMode="auto">
                <a:xfrm>
                  <a:off x="5789364" y="2806509"/>
                  <a:ext cx="169150" cy="14565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9" name="Freeform 821">
                  <a:extLst>
                    <a:ext uri="{FF2B5EF4-FFF2-40B4-BE49-F238E27FC236}">
                      <a16:creationId xmlns:a16="http://schemas.microsoft.com/office/drawing/2014/main" id="{3B6B31EF-CA2E-648C-0BAD-D2EC208C8FBE}"/>
                    </a:ext>
                  </a:extLst>
                </p:cNvPr>
                <p:cNvSpPr>
                  <a:spLocks/>
                </p:cNvSpPr>
                <p:nvPr/>
              </p:nvSpPr>
              <p:spPr bwMode="auto">
                <a:xfrm>
                  <a:off x="6480061" y="3356248"/>
                  <a:ext cx="206739" cy="197342"/>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0" name="Freeform 823">
                  <a:extLst>
                    <a:ext uri="{FF2B5EF4-FFF2-40B4-BE49-F238E27FC236}">
                      <a16:creationId xmlns:a16="http://schemas.microsoft.com/office/drawing/2014/main" id="{6F3A21E8-E67D-DDEC-9A81-A3A4E5222E52}"/>
                    </a:ext>
                  </a:extLst>
                </p:cNvPr>
                <p:cNvSpPr>
                  <a:spLocks/>
                </p:cNvSpPr>
                <p:nvPr/>
              </p:nvSpPr>
              <p:spPr bwMode="auto">
                <a:xfrm>
                  <a:off x="6418979" y="3511302"/>
                  <a:ext cx="234931" cy="234931"/>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1" name="Freeform 772">
                  <a:extLst>
                    <a:ext uri="{FF2B5EF4-FFF2-40B4-BE49-F238E27FC236}">
                      <a16:creationId xmlns:a16="http://schemas.microsoft.com/office/drawing/2014/main" id="{7205D252-FCED-A450-8573-3A9DC0C706E6}"/>
                    </a:ext>
                  </a:extLst>
                </p:cNvPr>
                <p:cNvSpPr>
                  <a:spLocks/>
                </p:cNvSpPr>
                <p:nvPr/>
              </p:nvSpPr>
              <p:spPr bwMode="auto">
                <a:xfrm>
                  <a:off x="6296815" y="2759523"/>
                  <a:ext cx="216136" cy="183246"/>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2" name="Freeform 795">
                  <a:extLst>
                    <a:ext uri="{FF2B5EF4-FFF2-40B4-BE49-F238E27FC236}">
                      <a16:creationId xmlns:a16="http://schemas.microsoft.com/office/drawing/2014/main" id="{FE665420-ABFC-A555-5FC5-7B0B6CCD75D1}"/>
                    </a:ext>
                  </a:extLst>
                </p:cNvPr>
                <p:cNvSpPr>
                  <a:spLocks/>
                </p:cNvSpPr>
                <p:nvPr/>
              </p:nvSpPr>
              <p:spPr bwMode="auto">
                <a:xfrm>
                  <a:off x="6325007" y="3158905"/>
                  <a:ext cx="211438" cy="2396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3" name="Freeform 796">
                  <a:extLst>
                    <a:ext uri="{FF2B5EF4-FFF2-40B4-BE49-F238E27FC236}">
                      <a16:creationId xmlns:a16="http://schemas.microsoft.com/office/drawing/2014/main" id="{4836FCAA-72D0-C03A-225A-F001EB0B14C2}"/>
                    </a:ext>
                  </a:extLst>
                </p:cNvPr>
                <p:cNvSpPr>
                  <a:spLocks/>
                </p:cNvSpPr>
                <p:nvPr/>
              </p:nvSpPr>
              <p:spPr bwMode="auto">
                <a:xfrm>
                  <a:off x="6226335" y="3111919"/>
                  <a:ext cx="140958" cy="16445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4" name="Freeform 820">
                  <a:extLst>
                    <a:ext uri="{FF2B5EF4-FFF2-40B4-BE49-F238E27FC236}">
                      <a16:creationId xmlns:a16="http://schemas.microsoft.com/office/drawing/2014/main" id="{FAB21153-BC85-6A3E-C26C-0BC20E54F5F4}"/>
                    </a:ext>
                  </a:extLst>
                </p:cNvPr>
                <p:cNvSpPr>
                  <a:spLocks/>
                </p:cNvSpPr>
                <p:nvPr/>
              </p:nvSpPr>
              <p:spPr bwMode="auto">
                <a:xfrm>
                  <a:off x="6151157" y="3501905"/>
                  <a:ext cx="300712" cy="29131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8" name="Freeform 761">
                  <a:extLst>
                    <a:ext uri="{FF2B5EF4-FFF2-40B4-BE49-F238E27FC236}">
                      <a16:creationId xmlns:a16="http://schemas.microsoft.com/office/drawing/2014/main" id="{7E21C913-4C3B-A7CD-BC8B-025518D32675}"/>
                    </a:ext>
                  </a:extLst>
                </p:cNvPr>
                <p:cNvSpPr>
                  <a:spLocks/>
                </p:cNvSpPr>
                <p:nvPr/>
              </p:nvSpPr>
              <p:spPr bwMode="auto">
                <a:xfrm>
                  <a:off x="6127664" y="2425920"/>
                  <a:ext cx="145657" cy="220835"/>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09" name="Freeform 767">
                  <a:extLst>
                    <a:ext uri="{FF2B5EF4-FFF2-40B4-BE49-F238E27FC236}">
                      <a16:creationId xmlns:a16="http://schemas.microsoft.com/office/drawing/2014/main" id="{B8062D13-C460-E524-2810-F83030B3529A}"/>
                    </a:ext>
                  </a:extLst>
                </p:cNvPr>
                <p:cNvSpPr>
                  <a:spLocks/>
                </p:cNvSpPr>
                <p:nvPr/>
              </p:nvSpPr>
              <p:spPr bwMode="auto">
                <a:xfrm>
                  <a:off x="6559938" y="2642056"/>
                  <a:ext cx="173849" cy="187945"/>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0" name="Freeform 770">
                  <a:extLst>
                    <a:ext uri="{FF2B5EF4-FFF2-40B4-BE49-F238E27FC236}">
                      <a16:creationId xmlns:a16="http://schemas.microsoft.com/office/drawing/2014/main" id="{2602D65B-2BA9-99DA-C353-3A9BF8496655}"/>
                    </a:ext>
                  </a:extLst>
                </p:cNvPr>
                <p:cNvSpPr>
                  <a:spLocks/>
                </p:cNvSpPr>
                <p:nvPr/>
              </p:nvSpPr>
              <p:spPr bwMode="auto">
                <a:xfrm>
                  <a:off x="6569335" y="2783016"/>
                  <a:ext cx="249027" cy="216136"/>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1" name="Freeform 775">
                  <a:extLst>
                    <a:ext uri="{FF2B5EF4-FFF2-40B4-BE49-F238E27FC236}">
                      <a16:creationId xmlns:a16="http://schemas.microsoft.com/office/drawing/2014/main" id="{65B6CDC9-DC11-0D54-C695-BE11C96A7E94}"/>
                    </a:ext>
                  </a:extLst>
                </p:cNvPr>
                <p:cNvSpPr>
                  <a:spLocks/>
                </p:cNvSpPr>
                <p:nvPr/>
              </p:nvSpPr>
              <p:spPr bwMode="auto">
                <a:xfrm>
                  <a:off x="6949924" y="2632659"/>
                  <a:ext cx="239630" cy="225534"/>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2" name="Freeform 776">
                  <a:extLst>
                    <a:ext uri="{FF2B5EF4-FFF2-40B4-BE49-F238E27FC236}">
                      <a16:creationId xmlns:a16="http://schemas.microsoft.com/office/drawing/2014/main" id="{BBB0B822-7D15-553A-1FBE-339D62B00FFF}"/>
                    </a:ext>
                  </a:extLst>
                </p:cNvPr>
                <p:cNvSpPr>
                  <a:spLocks/>
                </p:cNvSpPr>
                <p:nvPr/>
              </p:nvSpPr>
              <p:spPr bwMode="auto">
                <a:xfrm>
                  <a:off x="6574034" y="2919276"/>
                  <a:ext cx="249027" cy="183246"/>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3" name="Freeform 793">
                  <a:extLst>
                    <a:ext uri="{FF2B5EF4-FFF2-40B4-BE49-F238E27FC236}">
                      <a16:creationId xmlns:a16="http://schemas.microsoft.com/office/drawing/2014/main" id="{19F4049E-29F9-803A-4149-383F6D49EC64}"/>
                    </a:ext>
                  </a:extLst>
                </p:cNvPr>
                <p:cNvSpPr>
                  <a:spLocks/>
                </p:cNvSpPr>
                <p:nvPr/>
              </p:nvSpPr>
              <p:spPr bwMode="auto">
                <a:xfrm>
                  <a:off x="6404883" y="3036741"/>
                  <a:ext cx="183246" cy="173849"/>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4" name="Freeform 758">
                  <a:extLst>
                    <a:ext uri="{FF2B5EF4-FFF2-40B4-BE49-F238E27FC236}">
                      <a16:creationId xmlns:a16="http://schemas.microsoft.com/office/drawing/2014/main" id="{D235BB8B-A302-7D58-CDB5-B368D7842942}"/>
                    </a:ext>
                  </a:extLst>
                </p:cNvPr>
                <p:cNvSpPr>
                  <a:spLocks/>
                </p:cNvSpPr>
                <p:nvPr/>
              </p:nvSpPr>
              <p:spPr bwMode="auto">
                <a:xfrm>
                  <a:off x="5930322" y="2660851"/>
                  <a:ext cx="187945" cy="112767"/>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5" name="Freeform 760">
                  <a:extLst>
                    <a:ext uri="{FF2B5EF4-FFF2-40B4-BE49-F238E27FC236}">
                      <a16:creationId xmlns:a16="http://schemas.microsoft.com/office/drawing/2014/main" id="{45B5936A-DB58-9135-06E4-1CC8C8A30C76}"/>
                    </a:ext>
                  </a:extLst>
                </p:cNvPr>
                <p:cNvSpPr>
                  <a:spLocks/>
                </p:cNvSpPr>
                <p:nvPr/>
              </p:nvSpPr>
              <p:spPr bwMode="auto">
                <a:xfrm>
                  <a:off x="6075979" y="2599769"/>
                  <a:ext cx="169150" cy="12216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6" name="Freeform 783">
                  <a:extLst>
                    <a:ext uri="{FF2B5EF4-FFF2-40B4-BE49-F238E27FC236}">
                      <a16:creationId xmlns:a16="http://schemas.microsoft.com/office/drawing/2014/main" id="{913C67C3-7CD1-6C7B-6E85-457566BD9E76}"/>
                    </a:ext>
                  </a:extLst>
                </p:cNvPr>
                <p:cNvSpPr>
                  <a:spLocks/>
                </p:cNvSpPr>
                <p:nvPr/>
              </p:nvSpPr>
              <p:spPr bwMode="auto">
                <a:xfrm>
                  <a:off x="7043896" y="3088426"/>
                  <a:ext cx="187945" cy="173849"/>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7" name="Freeform 785">
                  <a:extLst>
                    <a:ext uri="{FF2B5EF4-FFF2-40B4-BE49-F238E27FC236}">
                      <a16:creationId xmlns:a16="http://schemas.microsoft.com/office/drawing/2014/main" id="{A3B4059A-5FE7-8CA1-DB22-4C43A1089AFF}"/>
                    </a:ext>
                  </a:extLst>
                </p:cNvPr>
                <p:cNvSpPr>
                  <a:spLocks/>
                </p:cNvSpPr>
                <p:nvPr/>
              </p:nvSpPr>
              <p:spPr bwMode="auto">
                <a:xfrm>
                  <a:off x="7203649" y="3102522"/>
                  <a:ext cx="173849" cy="173849"/>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8" name="Freeform 805">
                  <a:extLst>
                    <a:ext uri="{FF2B5EF4-FFF2-40B4-BE49-F238E27FC236}">
                      <a16:creationId xmlns:a16="http://schemas.microsoft.com/office/drawing/2014/main" id="{20EF35B3-2828-2736-F259-58E239C9D94A}"/>
                    </a:ext>
                  </a:extLst>
                </p:cNvPr>
                <p:cNvSpPr>
                  <a:spLocks/>
                </p:cNvSpPr>
                <p:nvPr/>
              </p:nvSpPr>
              <p:spPr bwMode="auto">
                <a:xfrm>
                  <a:off x="6559938" y="3144809"/>
                  <a:ext cx="187945" cy="126863"/>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19" name="Freeform 813">
                  <a:extLst>
                    <a:ext uri="{FF2B5EF4-FFF2-40B4-BE49-F238E27FC236}">
                      <a16:creationId xmlns:a16="http://schemas.microsoft.com/office/drawing/2014/main" id="{EFAA19AA-F1EC-60F3-DBC9-1C17DAC9FEE4}"/>
                    </a:ext>
                  </a:extLst>
                </p:cNvPr>
                <p:cNvSpPr>
                  <a:spLocks/>
                </p:cNvSpPr>
                <p:nvPr/>
              </p:nvSpPr>
              <p:spPr bwMode="auto">
                <a:xfrm>
                  <a:off x="6221637" y="3736836"/>
                  <a:ext cx="263123" cy="220835"/>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20" name="Freeform 819">
                  <a:extLst>
                    <a:ext uri="{FF2B5EF4-FFF2-40B4-BE49-F238E27FC236}">
                      <a16:creationId xmlns:a16="http://schemas.microsoft.com/office/drawing/2014/main" id="{3071547A-541E-B09F-6D27-4A8043D72FE9}"/>
                    </a:ext>
                  </a:extLst>
                </p:cNvPr>
                <p:cNvSpPr>
                  <a:spLocks/>
                </p:cNvSpPr>
                <p:nvPr/>
              </p:nvSpPr>
              <p:spPr bwMode="auto">
                <a:xfrm>
                  <a:off x="6080678" y="3718041"/>
                  <a:ext cx="230232" cy="2396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221" name="Freeform 764">
                  <a:extLst>
                    <a:ext uri="{FF2B5EF4-FFF2-40B4-BE49-F238E27FC236}">
                      <a16:creationId xmlns:a16="http://schemas.microsoft.com/office/drawing/2014/main" id="{73D4546A-8DF3-3DBD-F400-41BA887B1F5F}"/>
                    </a:ext>
                  </a:extLst>
                </p:cNvPr>
                <p:cNvSpPr>
                  <a:spLocks/>
                </p:cNvSpPr>
                <p:nvPr/>
              </p:nvSpPr>
              <p:spPr bwMode="auto">
                <a:xfrm>
                  <a:off x="6480061" y="2745427"/>
                  <a:ext cx="112767" cy="103370"/>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sp>
            <p:nvSpPr>
              <p:cNvPr id="192" name="Rectangle 879">
                <a:extLst>
                  <a:ext uri="{FF2B5EF4-FFF2-40B4-BE49-F238E27FC236}">
                    <a16:creationId xmlns:a16="http://schemas.microsoft.com/office/drawing/2014/main" id="{3EFD93E1-1DB8-F189-C327-790EBE3CF904}"/>
                  </a:ext>
                </a:extLst>
              </p:cNvPr>
              <p:cNvSpPr>
                <a:spLocks noChangeArrowheads="1"/>
              </p:cNvSpPr>
              <p:nvPr/>
            </p:nvSpPr>
            <p:spPr bwMode="auto">
              <a:xfrm>
                <a:off x="5074885" y="4277304"/>
                <a:ext cx="191135" cy="101189"/>
              </a:xfrm>
              <a:prstGeom prst="rect">
                <a:avLst/>
              </a:prstGeom>
              <a:grpFill/>
              <a:ln w="6350">
                <a:solidFill>
                  <a:srgbClr val="000000"/>
                </a:solidFill>
                <a:miter lim="800000"/>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grpSp>
          <p:nvGrpSpPr>
            <p:cNvPr id="62" name="Group 61">
              <a:extLst>
                <a:ext uri="{FF2B5EF4-FFF2-40B4-BE49-F238E27FC236}">
                  <a16:creationId xmlns:a16="http://schemas.microsoft.com/office/drawing/2014/main" id="{6BAC3B25-47F1-EDE7-17C4-68AF00B986DC}"/>
                </a:ext>
              </a:extLst>
            </p:cNvPr>
            <p:cNvGrpSpPr/>
            <p:nvPr/>
          </p:nvGrpSpPr>
          <p:grpSpPr>
            <a:xfrm>
              <a:off x="2721616" y="2403447"/>
              <a:ext cx="2931941" cy="1542135"/>
              <a:chOff x="3905215" y="2679646"/>
              <a:chExt cx="2931941" cy="1542135"/>
            </a:xfrm>
            <a:solidFill>
              <a:schemeClr val="bg1"/>
            </a:solidFill>
          </p:grpSpPr>
          <p:sp>
            <p:nvSpPr>
              <p:cNvPr id="163" name="Freeform 797">
                <a:extLst>
                  <a:ext uri="{FF2B5EF4-FFF2-40B4-BE49-F238E27FC236}">
                    <a16:creationId xmlns:a16="http://schemas.microsoft.com/office/drawing/2014/main" id="{A27A7573-1AEF-530F-36DA-F85A071E4196}"/>
                  </a:ext>
                </a:extLst>
              </p:cNvPr>
              <p:cNvSpPr>
                <a:spLocks/>
              </p:cNvSpPr>
              <p:nvPr/>
            </p:nvSpPr>
            <p:spPr bwMode="auto">
              <a:xfrm>
                <a:off x="5925624" y="2759523"/>
                <a:ext cx="225534" cy="155054"/>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4" name="Freeform 822">
                <a:extLst>
                  <a:ext uri="{FF2B5EF4-FFF2-40B4-BE49-F238E27FC236}">
                    <a16:creationId xmlns:a16="http://schemas.microsoft.com/office/drawing/2014/main" id="{50C83C9A-D5BC-4A62-BF7F-1C0D4F9BA6D8}"/>
                  </a:ext>
                </a:extLst>
              </p:cNvPr>
              <p:cNvSpPr>
                <a:spLocks/>
              </p:cNvSpPr>
              <p:nvPr/>
            </p:nvSpPr>
            <p:spPr bwMode="auto">
              <a:xfrm>
                <a:off x="6221637" y="3215289"/>
                <a:ext cx="192643" cy="211438"/>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5" name="Freeform 824">
                <a:extLst>
                  <a:ext uri="{FF2B5EF4-FFF2-40B4-BE49-F238E27FC236}">
                    <a16:creationId xmlns:a16="http://schemas.microsoft.com/office/drawing/2014/main" id="{D3307605-003B-3B99-C792-5AAC89C5FAB9}"/>
                  </a:ext>
                </a:extLst>
              </p:cNvPr>
              <p:cNvSpPr>
                <a:spLocks/>
              </p:cNvSpPr>
              <p:nvPr/>
            </p:nvSpPr>
            <p:spPr bwMode="auto">
              <a:xfrm>
                <a:off x="5822254" y="3431426"/>
                <a:ext cx="244328" cy="173849"/>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6" name="Freeform 834">
                <a:extLst>
                  <a:ext uri="{FF2B5EF4-FFF2-40B4-BE49-F238E27FC236}">
                    <a16:creationId xmlns:a16="http://schemas.microsoft.com/office/drawing/2014/main" id="{7AC9F59B-9C43-ECF5-88AA-2079F0B42DA9}"/>
                  </a:ext>
                </a:extLst>
              </p:cNvPr>
              <p:cNvSpPr>
                <a:spLocks/>
              </p:cNvSpPr>
              <p:nvPr/>
            </p:nvSpPr>
            <p:spPr bwMode="auto">
              <a:xfrm>
                <a:off x="6080678" y="3135412"/>
                <a:ext cx="164452" cy="173849"/>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7" name="Freeform 836">
                <a:extLst>
                  <a:ext uri="{FF2B5EF4-FFF2-40B4-BE49-F238E27FC236}">
                    <a16:creationId xmlns:a16="http://schemas.microsoft.com/office/drawing/2014/main" id="{80D370EE-A595-4443-424F-412C97EEBE16}"/>
                  </a:ext>
                </a:extLst>
              </p:cNvPr>
              <p:cNvSpPr>
                <a:spLocks/>
              </p:cNvSpPr>
              <p:nvPr/>
            </p:nvSpPr>
            <p:spPr bwMode="auto">
              <a:xfrm>
                <a:off x="5493350" y="3121316"/>
                <a:ext cx="281918" cy="343000"/>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8" name="Freeform 838">
                <a:extLst>
                  <a:ext uri="{FF2B5EF4-FFF2-40B4-BE49-F238E27FC236}">
                    <a16:creationId xmlns:a16="http://schemas.microsoft.com/office/drawing/2014/main" id="{D83AC264-A760-EF02-C7E8-A00221F4B228}"/>
                  </a:ext>
                </a:extLst>
              </p:cNvPr>
              <p:cNvSpPr>
                <a:spLocks/>
              </p:cNvSpPr>
              <p:nvPr/>
            </p:nvSpPr>
            <p:spPr bwMode="auto">
              <a:xfrm>
                <a:off x="5549733" y="3454919"/>
                <a:ext cx="239630" cy="183246"/>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9" name="Freeform 840">
                <a:extLst>
                  <a:ext uri="{FF2B5EF4-FFF2-40B4-BE49-F238E27FC236}">
                    <a16:creationId xmlns:a16="http://schemas.microsoft.com/office/drawing/2014/main" id="{4255FB56-3625-D4BC-21E4-58D7BF17BCF1}"/>
                  </a:ext>
                </a:extLst>
              </p:cNvPr>
              <p:cNvSpPr>
                <a:spLocks/>
              </p:cNvSpPr>
              <p:nvPr/>
            </p:nvSpPr>
            <p:spPr bwMode="auto">
              <a:xfrm>
                <a:off x="5389980" y="3008549"/>
                <a:ext cx="244328" cy="2396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0" name="Freeform 841">
                <a:extLst>
                  <a:ext uri="{FF2B5EF4-FFF2-40B4-BE49-F238E27FC236}">
                    <a16:creationId xmlns:a16="http://schemas.microsoft.com/office/drawing/2014/main" id="{56617C9C-F080-B585-A5A8-1F9E71A6463F}"/>
                  </a:ext>
                </a:extLst>
              </p:cNvPr>
              <p:cNvSpPr>
                <a:spLocks/>
              </p:cNvSpPr>
              <p:nvPr/>
            </p:nvSpPr>
            <p:spPr bwMode="auto">
              <a:xfrm>
                <a:off x="5732980" y="3614672"/>
                <a:ext cx="164452" cy="220835"/>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1" name="Freeform 847">
                <a:extLst>
                  <a:ext uri="{FF2B5EF4-FFF2-40B4-BE49-F238E27FC236}">
                    <a16:creationId xmlns:a16="http://schemas.microsoft.com/office/drawing/2014/main" id="{777A96AC-CD23-5C35-47F9-69135A700C42}"/>
                  </a:ext>
                </a:extLst>
              </p:cNvPr>
              <p:cNvSpPr>
                <a:spLocks/>
              </p:cNvSpPr>
              <p:nvPr/>
            </p:nvSpPr>
            <p:spPr bwMode="auto">
              <a:xfrm>
                <a:off x="4741571" y="3384440"/>
                <a:ext cx="263123" cy="281918"/>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2" name="Freeform 860">
                <a:extLst>
                  <a:ext uri="{FF2B5EF4-FFF2-40B4-BE49-F238E27FC236}">
                    <a16:creationId xmlns:a16="http://schemas.microsoft.com/office/drawing/2014/main" id="{8AC4D86F-0B7F-E7B7-3F3D-B257915A3E74}"/>
                  </a:ext>
                </a:extLst>
              </p:cNvPr>
              <p:cNvSpPr>
                <a:spLocks/>
              </p:cNvSpPr>
              <p:nvPr/>
            </p:nvSpPr>
            <p:spPr bwMode="auto">
              <a:xfrm>
                <a:off x="5079871" y="3285769"/>
                <a:ext cx="267822" cy="314808"/>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3" name="Freeform 863">
                <a:extLst>
                  <a:ext uri="{FF2B5EF4-FFF2-40B4-BE49-F238E27FC236}">
                    <a16:creationId xmlns:a16="http://schemas.microsoft.com/office/drawing/2014/main" id="{147B0AE1-3EEA-A1F7-BDAA-B46BA7247158}"/>
                  </a:ext>
                </a:extLst>
              </p:cNvPr>
              <p:cNvSpPr>
                <a:spLocks/>
              </p:cNvSpPr>
              <p:nvPr/>
            </p:nvSpPr>
            <p:spPr bwMode="auto">
              <a:xfrm>
                <a:off x="4220023" y="3586480"/>
                <a:ext cx="216136" cy="173849"/>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4" name="Freeform 866">
                <a:extLst>
                  <a:ext uri="{FF2B5EF4-FFF2-40B4-BE49-F238E27FC236}">
                    <a16:creationId xmlns:a16="http://schemas.microsoft.com/office/drawing/2014/main" id="{6530DCE4-3443-8E12-1065-E102725E393D}"/>
                  </a:ext>
                </a:extLst>
              </p:cNvPr>
              <p:cNvSpPr>
                <a:spLocks/>
              </p:cNvSpPr>
              <p:nvPr/>
            </p:nvSpPr>
            <p:spPr bwMode="auto">
              <a:xfrm>
                <a:off x="4962405" y="3478412"/>
                <a:ext cx="239630" cy="225534"/>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5" name="Freeform 871">
                <a:extLst>
                  <a:ext uri="{FF2B5EF4-FFF2-40B4-BE49-F238E27FC236}">
                    <a16:creationId xmlns:a16="http://schemas.microsoft.com/office/drawing/2014/main" id="{18E48E13-5AA0-75A2-A101-441F493FA57A}"/>
                  </a:ext>
                </a:extLst>
              </p:cNvPr>
              <p:cNvSpPr>
                <a:spLocks/>
              </p:cNvSpPr>
              <p:nvPr/>
            </p:nvSpPr>
            <p:spPr bwMode="auto">
              <a:xfrm>
                <a:off x="4591214" y="3727439"/>
                <a:ext cx="239630" cy="220835"/>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7" name="Freeform 874">
                <a:extLst>
                  <a:ext uri="{FF2B5EF4-FFF2-40B4-BE49-F238E27FC236}">
                    <a16:creationId xmlns:a16="http://schemas.microsoft.com/office/drawing/2014/main" id="{124B6E29-825B-5069-F301-D32D78F7CD3F}"/>
                  </a:ext>
                </a:extLst>
              </p:cNvPr>
              <p:cNvSpPr>
                <a:spLocks/>
              </p:cNvSpPr>
              <p:nvPr/>
            </p:nvSpPr>
            <p:spPr bwMode="auto">
              <a:xfrm>
                <a:off x="4097858" y="3746233"/>
                <a:ext cx="178547" cy="112767"/>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8" name="Freeform 757">
                <a:extLst>
                  <a:ext uri="{FF2B5EF4-FFF2-40B4-BE49-F238E27FC236}">
                    <a16:creationId xmlns:a16="http://schemas.microsoft.com/office/drawing/2014/main" id="{924C65D9-8809-7C40-B450-67E2330D1603}"/>
                  </a:ext>
                </a:extLst>
              </p:cNvPr>
              <p:cNvSpPr>
                <a:spLocks/>
              </p:cNvSpPr>
              <p:nvPr/>
            </p:nvSpPr>
            <p:spPr bwMode="auto">
              <a:xfrm>
                <a:off x="6052486" y="2679646"/>
                <a:ext cx="234931" cy="234931"/>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79" name="Freeform 790">
                <a:extLst>
                  <a:ext uri="{FF2B5EF4-FFF2-40B4-BE49-F238E27FC236}">
                    <a16:creationId xmlns:a16="http://schemas.microsoft.com/office/drawing/2014/main" id="{B576943C-64F8-F8B5-9C7B-C7D260137436}"/>
                  </a:ext>
                </a:extLst>
              </p:cNvPr>
              <p:cNvSpPr>
                <a:spLocks/>
              </p:cNvSpPr>
              <p:nvPr/>
            </p:nvSpPr>
            <p:spPr bwMode="auto">
              <a:xfrm>
                <a:off x="5873939" y="2679646"/>
                <a:ext cx="136260" cy="14565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80" name="Freeform 792">
                <a:extLst>
                  <a:ext uri="{FF2B5EF4-FFF2-40B4-BE49-F238E27FC236}">
                    <a16:creationId xmlns:a16="http://schemas.microsoft.com/office/drawing/2014/main" id="{AE5499BB-ECD9-A8EC-E6B7-051C8A1ED277}"/>
                  </a:ext>
                </a:extLst>
              </p:cNvPr>
              <p:cNvSpPr>
                <a:spLocks/>
              </p:cNvSpPr>
              <p:nvPr/>
            </p:nvSpPr>
            <p:spPr bwMode="auto">
              <a:xfrm>
                <a:off x="6155856" y="2999152"/>
                <a:ext cx="117465" cy="211438"/>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87" name="Freeform 798">
                <a:extLst>
                  <a:ext uri="{FF2B5EF4-FFF2-40B4-BE49-F238E27FC236}">
                    <a16:creationId xmlns:a16="http://schemas.microsoft.com/office/drawing/2014/main" id="{BB633348-5481-A764-4EAD-8728348A6CA9}"/>
                  </a:ext>
                </a:extLst>
              </p:cNvPr>
              <p:cNvSpPr>
                <a:spLocks/>
              </p:cNvSpPr>
              <p:nvPr/>
            </p:nvSpPr>
            <p:spPr bwMode="auto">
              <a:xfrm>
                <a:off x="5869240" y="2905180"/>
                <a:ext cx="244328" cy="19264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88" name="Freeform 811">
                <a:extLst>
                  <a:ext uri="{FF2B5EF4-FFF2-40B4-BE49-F238E27FC236}">
                    <a16:creationId xmlns:a16="http://schemas.microsoft.com/office/drawing/2014/main" id="{91B45ACB-BA13-5316-475B-99F27EF60510}"/>
                  </a:ext>
                </a:extLst>
              </p:cNvPr>
              <p:cNvSpPr>
                <a:spLocks/>
              </p:cNvSpPr>
              <p:nvPr/>
            </p:nvSpPr>
            <p:spPr bwMode="auto">
              <a:xfrm>
                <a:off x="6024295" y="3389138"/>
                <a:ext cx="220835" cy="267822"/>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89" name="Freeform 828">
                <a:extLst>
                  <a:ext uri="{FF2B5EF4-FFF2-40B4-BE49-F238E27FC236}">
                    <a16:creationId xmlns:a16="http://schemas.microsoft.com/office/drawing/2014/main" id="{40CCDA28-1E66-1DB5-25A5-509439C100EA}"/>
                  </a:ext>
                </a:extLst>
              </p:cNvPr>
              <p:cNvSpPr>
                <a:spLocks/>
              </p:cNvSpPr>
              <p:nvPr/>
            </p:nvSpPr>
            <p:spPr bwMode="auto">
              <a:xfrm>
                <a:off x="5648404" y="2895783"/>
                <a:ext cx="253726" cy="230232"/>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91" name="Freeform 829">
                <a:extLst>
                  <a:ext uri="{FF2B5EF4-FFF2-40B4-BE49-F238E27FC236}">
                    <a16:creationId xmlns:a16="http://schemas.microsoft.com/office/drawing/2014/main" id="{83054890-48F3-21D8-FFA7-D4B9D6EF77B0}"/>
                  </a:ext>
                </a:extLst>
              </p:cNvPr>
              <p:cNvSpPr>
                <a:spLocks/>
              </p:cNvSpPr>
              <p:nvPr/>
            </p:nvSpPr>
            <p:spPr bwMode="auto">
              <a:xfrm>
                <a:off x="5967911" y="3788521"/>
                <a:ext cx="155054" cy="159753"/>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25" name="Freeform 831">
                <a:extLst>
                  <a:ext uri="{FF2B5EF4-FFF2-40B4-BE49-F238E27FC236}">
                    <a16:creationId xmlns:a16="http://schemas.microsoft.com/office/drawing/2014/main" id="{8607B9E8-4D4B-52BB-D8D0-862EB97737CC}"/>
                  </a:ext>
                </a:extLst>
              </p:cNvPr>
              <p:cNvSpPr>
                <a:spLocks/>
              </p:cNvSpPr>
              <p:nvPr/>
            </p:nvSpPr>
            <p:spPr bwMode="auto">
              <a:xfrm>
                <a:off x="5648404" y="3050837"/>
                <a:ext cx="244328" cy="187945"/>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0" name="Freeform 835">
                <a:extLst>
                  <a:ext uri="{FF2B5EF4-FFF2-40B4-BE49-F238E27FC236}">
                    <a16:creationId xmlns:a16="http://schemas.microsoft.com/office/drawing/2014/main" id="{62F86751-5C2D-0601-8C88-B6B7E803E8E6}"/>
                  </a:ext>
                </a:extLst>
              </p:cNvPr>
              <p:cNvSpPr>
                <a:spLocks/>
              </p:cNvSpPr>
              <p:nvPr/>
            </p:nvSpPr>
            <p:spPr bwMode="auto">
              <a:xfrm>
                <a:off x="5855144" y="3534795"/>
                <a:ext cx="230232" cy="230232"/>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1" name="Freeform 844">
                <a:extLst>
                  <a:ext uri="{FF2B5EF4-FFF2-40B4-BE49-F238E27FC236}">
                    <a16:creationId xmlns:a16="http://schemas.microsoft.com/office/drawing/2014/main" id="{DD954648-D122-8D22-B25D-7ED3AA49D547}"/>
                  </a:ext>
                </a:extLst>
              </p:cNvPr>
              <p:cNvSpPr>
                <a:spLocks/>
              </p:cNvSpPr>
              <p:nvPr/>
            </p:nvSpPr>
            <p:spPr bwMode="auto">
              <a:xfrm>
                <a:off x="5549733" y="3624069"/>
                <a:ext cx="206739" cy="267822"/>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4" name="Freeform 848">
                <a:extLst>
                  <a:ext uri="{FF2B5EF4-FFF2-40B4-BE49-F238E27FC236}">
                    <a16:creationId xmlns:a16="http://schemas.microsoft.com/office/drawing/2014/main" id="{A9F95AEA-28AE-9589-5E96-30839924108A}"/>
                  </a:ext>
                </a:extLst>
              </p:cNvPr>
              <p:cNvSpPr>
                <a:spLocks/>
              </p:cNvSpPr>
              <p:nvPr/>
            </p:nvSpPr>
            <p:spPr bwMode="auto">
              <a:xfrm>
                <a:off x="4699283" y="3342152"/>
                <a:ext cx="267822" cy="183246"/>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6" name="Freeform 851">
                <a:extLst>
                  <a:ext uri="{FF2B5EF4-FFF2-40B4-BE49-F238E27FC236}">
                    <a16:creationId xmlns:a16="http://schemas.microsoft.com/office/drawing/2014/main" id="{6551DE57-8F1B-DEA0-1301-D1DB9209519C}"/>
                  </a:ext>
                </a:extLst>
              </p:cNvPr>
              <p:cNvSpPr>
                <a:spLocks/>
              </p:cNvSpPr>
              <p:nvPr/>
            </p:nvSpPr>
            <p:spPr bwMode="auto">
              <a:xfrm>
                <a:off x="4985899" y="3685151"/>
                <a:ext cx="136260" cy="258424"/>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8" name="Freeform 854">
                <a:extLst>
                  <a:ext uri="{FF2B5EF4-FFF2-40B4-BE49-F238E27FC236}">
                    <a16:creationId xmlns:a16="http://schemas.microsoft.com/office/drawing/2014/main" id="{E631D379-E8AD-E379-0F4D-FB0F5613C459}"/>
                  </a:ext>
                </a:extLst>
              </p:cNvPr>
              <p:cNvSpPr>
                <a:spLocks/>
              </p:cNvSpPr>
              <p:nvPr/>
            </p:nvSpPr>
            <p:spPr bwMode="auto">
              <a:xfrm>
                <a:off x="5263118" y="3797919"/>
                <a:ext cx="173849" cy="150356"/>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9" name="Freeform 857">
                <a:extLst>
                  <a:ext uri="{FF2B5EF4-FFF2-40B4-BE49-F238E27FC236}">
                    <a16:creationId xmlns:a16="http://schemas.microsoft.com/office/drawing/2014/main" id="{6159189B-01BF-8DD9-33DE-36696C2F0B68}"/>
                  </a:ext>
                </a:extLst>
              </p:cNvPr>
              <p:cNvSpPr>
                <a:spLocks/>
              </p:cNvSpPr>
              <p:nvPr/>
            </p:nvSpPr>
            <p:spPr bwMode="auto">
              <a:xfrm>
                <a:off x="5305405" y="3356248"/>
                <a:ext cx="314808" cy="178547"/>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42" name="Freeform 858">
                <a:extLst>
                  <a:ext uri="{FF2B5EF4-FFF2-40B4-BE49-F238E27FC236}">
                    <a16:creationId xmlns:a16="http://schemas.microsoft.com/office/drawing/2014/main" id="{EB68CCB7-F67B-E321-944F-2AC3147B30FE}"/>
                  </a:ext>
                </a:extLst>
              </p:cNvPr>
              <p:cNvSpPr>
                <a:spLocks/>
              </p:cNvSpPr>
              <p:nvPr/>
            </p:nvSpPr>
            <p:spPr bwMode="auto">
              <a:xfrm>
                <a:off x="5432268" y="3765028"/>
                <a:ext cx="220835" cy="183246"/>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43" name="Freeform 861">
                <a:extLst>
                  <a:ext uri="{FF2B5EF4-FFF2-40B4-BE49-F238E27FC236}">
                    <a16:creationId xmlns:a16="http://schemas.microsoft.com/office/drawing/2014/main" id="{B92A53D6-91CA-BCE1-74FF-8B69293BED0E}"/>
                  </a:ext>
                </a:extLst>
              </p:cNvPr>
              <p:cNvSpPr>
                <a:spLocks/>
              </p:cNvSpPr>
              <p:nvPr/>
            </p:nvSpPr>
            <p:spPr bwMode="auto">
              <a:xfrm>
                <a:off x="4497242" y="3398535"/>
                <a:ext cx="267822" cy="24432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44" name="Freeform 862">
                <a:extLst>
                  <a:ext uri="{FF2B5EF4-FFF2-40B4-BE49-F238E27FC236}">
                    <a16:creationId xmlns:a16="http://schemas.microsoft.com/office/drawing/2014/main" id="{E232C142-9562-D06E-0BEF-ABE7E1C06281}"/>
                  </a:ext>
                </a:extLst>
              </p:cNvPr>
              <p:cNvSpPr>
                <a:spLocks/>
              </p:cNvSpPr>
              <p:nvPr/>
            </p:nvSpPr>
            <p:spPr bwMode="auto">
              <a:xfrm>
                <a:off x="4267009" y="3750932"/>
                <a:ext cx="169150" cy="272520"/>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45" name="Freeform 864">
                <a:extLst>
                  <a:ext uri="{FF2B5EF4-FFF2-40B4-BE49-F238E27FC236}">
                    <a16:creationId xmlns:a16="http://schemas.microsoft.com/office/drawing/2014/main" id="{84993C87-D691-E177-197B-5EC3746A78BA}"/>
                  </a:ext>
                </a:extLst>
              </p:cNvPr>
              <p:cNvSpPr>
                <a:spLocks/>
              </p:cNvSpPr>
              <p:nvPr/>
            </p:nvSpPr>
            <p:spPr bwMode="auto">
              <a:xfrm>
                <a:off x="4431461" y="3689850"/>
                <a:ext cx="183246" cy="187945"/>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49" name="Freeform 865">
                <a:extLst>
                  <a:ext uri="{FF2B5EF4-FFF2-40B4-BE49-F238E27FC236}">
                    <a16:creationId xmlns:a16="http://schemas.microsoft.com/office/drawing/2014/main" id="{5283FA62-11E8-1B00-B7BD-9A1EE9CAFEAA}"/>
                  </a:ext>
                </a:extLst>
              </p:cNvPr>
              <p:cNvSpPr>
                <a:spLocks/>
              </p:cNvSpPr>
              <p:nvPr/>
            </p:nvSpPr>
            <p:spPr bwMode="auto">
              <a:xfrm>
                <a:off x="4953008" y="3168302"/>
                <a:ext cx="281918" cy="225534"/>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1" name="Freeform 867">
                <a:extLst>
                  <a:ext uri="{FF2B5EF4-FFF2-40B4-BE49-F238E27FC236}">
                    <a16:creationId xmlns:a16="http://schemas.microsoft.com/office/drawing/2014/main" id="{0223628B-D503-F2F3-8CED-3414EC22016C}"/>
                  </a:ext>
                </a:extLst>
              </p:cNvPr>
              <p:cNvSpPr>
                <a:spLocks/>
              </p:cNvSpPr>
              <p:nvPr/>
            </p:nvSpPr>
            <p:spPr bwMode="auto">
              <a:xfrm>
                <a:off x="4910721" y="3318659"/>
                <a:ext cx="220835" cy="183246"/>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2" name="Freeform 868">
                <a:extLst>
                  <a:ext uri="{FF2B5EF4-FFF2-40B4-BE49-F238E27FC236}">
                    <a16:creationId xmlns:a16="http://schemas.microsoft.com/office/drawing/2014/main" id="{5381B563-77EB-EF50-124C-B459F6D0EC84}"/>
                  </a:ext>
                </a:extLst>
              </p:cNvPr>
              <p:cNvSpPr>
                <a:spLocks/>
              </p:cNvSpPr>
              <p:nvPr/>
            </p:nvSpPr>
            <p:spPr bwMode="auto">
              <a:xfrm>
                <a:off x="4102557" y="3581781"/>
                <a:ext cx="173849" cy="178547"/>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3" name="Freeform 875">
                <a:extLst>
                  <a:ext uri="{FF2B5EF4-FFF2-40B4-BE49-F238E27FC236}">
                    <a16:creationId xmlns:a16="http://schemas.microsoft.com/office/drawing/2014/main" id="{C31095F7-07DA-F112-85CB-40800CA47931}"/>
                  </a:ext>
                </a:extLst>
              </p:cNvPr>
              <p:cNvSpPr>
                <a:spLocks/>
              </p:cNvSpPr>
              <p:nvPr/>
            </p:nvSpPr>
            <p:spPr bwMode="auto">
              <a:xfrm>
                <a:off x="4553625" y="3619370"/>
                <a:ext cx="173849" cy="187945"/>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4" name="Freeform 876">
                <a:extLst>
                  <a:ext uri="{FF2B5EF4-FFF2-40B4-BE49-F238E27FC236}">
                    <a16:creationId xmlns:a16="http://schemas.microsoft.com/office/drawing/2014/main" id="{2DFC0BC4-203D-6D24-3812-E4DE234D3C23}"/>
                  </a:ext>
                </a:extLst>
              </p:cNvPr>
              <p:cNvSpPr>
                <a:spLocks/>
              </p:cNvSpPr>
              <p:nvPr/>
            </p:nvSpPr>
            <p:spPr bwMode="auto">
              <a:xfrm>
                <a:off x="4624104" y="3501905"/>
                <a:ext cx="197342" cy="253726"/>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5" name="Freeform 773">
                <a:extLst>
                  <a:ext uri="{FF2B5EF4-FFF2-40B4-BE49-F238E27FC236}">
                    <a16:creationId xmlns:a16="http://schemas.microsoft.com/office/drawing/2014/main" id="{515A742D-33C1-14E9-A413-5D1B9978D889}"/>
                  </a:ext>
                </a:extLst>
              </p:cNvPr>
              <p:cNvSpPr>
                <a:spLocks/>
              </p:cNvSpPr>
              <p:nvPr/>
            </p:nvSpPr>
            <p:spPr bwMode="auto">
              <a:xfrm>
                <a:off x="6212239" y="2815906"/>
                <a:ext cx="164452" cy="230232"/>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6" name="Freeform 794">
                <a:extLst>
                  <a:ext uri="{FF2B5EF4-FFF2-40B4-BE49-F238E27FC236}">
                    <a16:creationId xmlns:a16="http://schemas.microsoft.com/office/drawing/2014/main" id="{93314263-ECFC-50B6-965D-1E47C5C88DB6}"/>
                  </a:ext>
                </a:extLst>
              </p:cNvPr>
              <p:cNvSpPr>
                <a:spLocks/>
              </p:cNvSpPr>
              <p:nvPr/>
            </p:nvSpPr>
            <p:spPr bwMode="auto">
              <a:xfrm>
                <a:off x="6254527" y="2985056"/>
                <a:ext cx="178547" cy="220835"/>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7" name="Freeform 799">
                <a:extLst>
                  <a:ext uri="{FF2B5EF4-FFF2-40B4-BE49-F238E27FC236}">
                    <a16:creationId xmlns:a16="http://schemas.microsoft.com/office/drawing/2014/main" id="{AA409D66-C3E0-DF10-3238-3933734F943D}"/>
                  </a:ext>
                </a:extLst>
              </p:cNvPr>
              <p:cNvSpPr>
                <a:spLocks/>
              </p:cNvSpPr>
              <p:nvPr/>
            </p:nvSpPr>
            <p:spPr bwMode="auto">
              <a:xfrm>
                <a:off x="6677403" y="3064933"/>
                <a:ext cx="159753" cy="140958"/>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8" name="Freeform 825">
                <a:extLst>
                  <a:ext uri="{FF2B5EF4-FFF2-40B4-BE49-F238E27FC236}">
                    <a16:creationId xmlns:a16="http://schemas.microsoft.com/office/drawing/2014/main" id="{8F595A5B-F385-D7DD-5677-0940E35B1489}"/>
                  </a:ext>
                </a:extLst>
              </p:cNvPr>
              <p:cNvSpPr>
                <a:spLocks/>
              </p:cNvSpPr>
              <p:nvPr/>
            </p:nvSpPr>
            <p:spPr bwMode="auto">
              <a:xfrm>
                <a:off x="5855144" y="3285769"/>
                <a:ext cx="230232" cy="187945"/>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9" name="Freeform 826">
                <a:extLst>
                  <a:ext uri="{FF2B5EF4-FFF2-40B4-BE49-F238E27FC236}">
                    <a16:creationId xmlns:a16="http://schemas.microsoft.com/office/drawing/2014/main" id="{967A3252-C94C-9BE6-2F0B-C2950C3C4FBF}"/>
                  </a:ext>
                </a:extLst>
              </p:cNvPr>
              <p:cNvSpPr>
                <a:spLocks/>
              </p:cNvSpPr>
              <p:nvPr/>
            </p:nvSpPr>
            <p:spPr bwMode="auto">
              <a:xfrm>
                <a:off x="5747076" y="3130713"/>
                <a:ext cx="277219" cy="281918"/>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0" name="Freeform 827">
                <a:extLst>
                  <a:ext uri="{FF2B5EF4-FFF2-40B4-BE49-F238E27FC236}">
                    <a16:creationId xmlns:a16="http://schemas.microsoft.com/office/drawing/2014/main" id="{E887710C-2631-AC66-A7FF-3F152F9F927D}"/>
                  </a:ext>
                </a:extLst>
              </p:cNvPr>
              <p:cNvSpPr>
                <a:spLocks/>
              </p:cNvSpPr>
              <p:nvPr/>
            </p:nvSpPr>
            <p:spPr bwMode="auto">
              <a:xfrm>
                <a:off x="5850446" y="3032042"/>
                <a:ext cx="197342" cy="126863"/>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1" name="Freeform 832">
                <a:extLst>
                  <a:ext uri="{FF2B5EF4-FFF2-40B4-BE49-F238E27FC236}">
                    <a16:creationId xmlns:a16="http://schemas.microsoft.com/office/drawing/2014/main" id="{24925136-2E6A-472C-AE61-78C8B275C1F0}"/>
                  </a:ext>
                </a:extLst>
              </p:cNvPr>
              <p:cNvSpPr>
                <a:spLocks/>
              </p:cNvSpPr>
              <p:nvPr/>
            </p:nvSpPr>
            <p:spPr bwMode="auto">
              <a:xfrm>
                <a:off x="5906829" y="3168302"/>
                <a:ext cx="192643" cy="173849"/>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2" name="Freeform 833">
                <a:extLst>
                  <a:ext uri="{FF2B5EF4-FFF2-40B4-BE49-F238E27FC236}">
                    <a16:creationId xmlns:a16="http://schemas.microsoft.com/office/drawing/2014/main" id="{8B07AB99-9110-3207-3443-6252697A8E34}"/>
                  </a:ext>
                </a:extLst>
              </p:cNvPr>
              <p:cNvSpPr>
                <a:spLocks/>
              </p:cNvSpPr>
              <p:nvPr/>
            </p:nvSpPr>
            <p:spPr bwMode="auto">
              <a:xfrm>
                <a:off x="6080678" y="3285769"/>
                <a:ext cx="183246" cy="112767"/>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3" name="Freeform 837">
                <a:extLst>
                  <a:ext uri="{FF2B5EF4-FFF2-40B4-BE49-F238E27FC236}">
                    <a16:creationId xmlns:a16="http://schemas.microsoft.com/office/drawing/2014/main" id="{150920BE-9963-0773-5A6F-0E54039DC604}"/>
                  </a:ext>
                </a:extLst>
              </p:cNvPr>
              <p:cNvSpPr>
                <a:spLocks/>
              </p:cNvSpPr>
              <p:nvPr/>
            </p:nvSpPr>
            <p:spPr bwMode="auto">
              <a:xfrm>
                <a:off x="5770569" y="3440823"/>
                <a:ext cx="164452" cy="216136"/>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4" name="Freeform 839">
                <a:extLst>
                  <a:ext uri="{FF2B5EF4-FFF2-40B4-BE49-F238E27FC236}">
                    <a16:creationId xmlns:a16="http://schemas.microsoft.com/office/drawing/2014/main" id="{E481A32C-67D1-D081-408F-F4F77225EEE2}"/>
                  </a:ext>
                </a:extLst>
              </p:cNvPr>
              <p:cNvSpPr>
                <a:spLocks/>
              </p:cNvSpPr>
              <p:nvPr/>
            </p:nvSpPr>
            <p:spPr bwMode="auto">
              <a:xfrm>
                <a:off x="5300707" y="3102522"/>
                <a:ext cx="249027" cy="29131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5" name="Freeform 842">
                <a:extLst>
                  <a:ext uri="{FF2B5EF4-FFF2-40B4-BE49-F238E27FC236}">
                    <a16:creationId xmlns:a16="http://schemas.microsoft.com/office/drawing/2014/main" id="{1CB706D6-0FC3-8FD7-BA35-BCED027DE98F}"/>
                  </a:ext>
                </a:extLst>
              </p:cNvPr>
              <p:cNvSpPr>
                <a:spLocks/>
              </p:cNvSpPr>
              <p:nvPr/>
            </p:nvSpPr>
            <p:spPr bwMode="auto">
              <a:xfrm>
                <a:off x="5639007" y="3821412"/>
                <a:ext cx="263123" cy="131561"/>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6" name="Freeform 843">
                <a:extLst>
                  <a:ext uri="{FF2B5EF4-FFF2-40B4-BE49-F238E27FC236}">
                    <a16:creationId xmlns:a16="http://schemas.microsoft.com/office/drawing/2014/main" id="{077813BD-305B-9DCF-98AC-694F41728261}"/>
                  </a:ext>
                </a:extLst>
              </p:cNvPr>
              <p:cNvSpPr>
                <a:spLocks/>
              </p:cNvSpPr>
              <p:nvPr/>
            </p:nvSpPr>
            <p:spPr bwMode="auto">
              <a:xfrm>
                <a:off x="5822254" y="3760329"/>
                <a:ext cx="183246" cy="19264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7" name="Freeform 845">
                <a:extLst>
                  <a:ext uri="{FF2B5EF4-FFF2-40B4-BE49-F238E27FC236}">
                    <a16:creationId xmlns:a16="http://schemas.microsoft.com/office/drawing/2014/main" id="{2A0AB814-63F1-9A0A-09BD-4D70865D9314}"/>
                  </a:ext>
                </a:extLst>
              </p:cNvPr>
              <p:cNvSpPr>
                <a:spLocks/>
              </p:cNvSpPr>
              <p:nvPr/>
            </p:nvSpPr>
            <p:spPr bwMode="auto">
              <a:xfrm>
                <a:off x="5676596" y="3285769"/>
                <a:ext cx="202040" cy="187945"/>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8" name="Freeform 846">
                <a:extLst>
                  <a:ext uri="{FF2B5EF4-FFF2-40B4-BE49-F238E27FC236}">
                    <a16:creationId xmlns:a16="http://schemas.microsoft.com/office/drawing/2014/main" id="{C8ED8697-83DB-B690-FC86-C401B9A191D1}"/>
                  </a:ext>
                </a:extLst>
              </p:cNvPr>
              <p:cNvSpPr>
                <a:spLocks/>
              </p:cNvSpPr>
              <p:nvPr/>
            </p:nvSpPr>
            <p:spPr bwMode="auto">
              <a:xfrm>
                <a:off x="4708680" y="3144809"/>
                <a:ext cx="310110" cy="20204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9" name="Freeform 849">
                <a:extLst>
                  <a:ext uri="{FF2B5EF4-FFF2-40B4-BE49-F238E27FC236}">
                    <a16:creationId xmlns:a16="http://schemas.microsoft.com/office/drawing/2014/main" id="{E29D2C38-DE01-5BEF-DB02-F0382E29C342}"/>
                  </a:ext>
                </a:extLst>
              </p:cNvPr>
              <p:cNvSpPr>
                <a:spLocks/>
              </p:cNvSpPr>
              <p:nvPr/>
            </p:nvSpPr>
            <p:spPr bwMode="auto">
              <a:xfrm>
                <a:off x="4793255" y="3633466"/>
                <a:ext cx="230232" cy="314808"/>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0" name="Freeform 856">
                <a:extLst>
                  <a:ext uri="{FF2B5EF4-FFF2-40B4-BE49-F238E27FC236}">
                    <a16:creationId xmlns:a16="http://schemas.microsoft.com/office/drawing/2014/main" id="{C5B03EE5-0C69-69C6-0E62-A14FF5357F01}"/>
                  </a:ext>
                </a:extLst>
              </p:cNvPr>
              <p:cNvSpPr>
                <a:spLocks/>
              </p:cNvSpPr>
              <p:nvPr/>
            </p:nvSpPr>
            <p:spPr bwMode="auto">
              <a:xfrm>
                <a:off x="5305405" y="3614672"/>
                <a:ext cx="267822" cy="249027"/>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1" name="Freeform 869">
                <a:extLst>
                  <a:ext uri="{FF2B5EF4-FFF2-40B4-BE49-F238E27FC236}">
                    <a16:creationId xmlns:a16="http://schemas.microsoft.com/office/drawing/2014/main" id="{BDF6C95A-F3B5-AFC3-6B80-11292A79AEA7}"/>
                  </a:ext>
                </a:extLst>
              </p:cNvPr>
              <p:cNvSpPr>
                <a:spLocks/>
              </p:cNvSpPr>
              <p:nvPr/>
            </p:nvSpPr>
            <p:spPr bwMode="auto">
              <a:xfrm>
                <a:off x="4398571" y="3469015"/>
                <a:ext cx="178547" cy="267822"/>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2" name="Freeform 870">
                <a:extLst>
                  <a:ext uri="{FF2B5EF4-FFF2-40B4-BE49-F238E27FC236}">
                    <a16:creationId xmlns:a16="http://schemas.microsoft.com/office/drawing/2014/main" id="{8A21FDCD-8D76-5B32-1407-165198C21268}"/>
                  </a:ext>
                </a:extLst>
              </p:cNvPr>
              <p:cNvSpPr>
                <a:spLocks/>
              </p:cNvSpPr>
              <p:nvPr/>
            </p:nvSpPr>
            <p:spPr bwMode="auto">
              <a:xfrm>
                <a:off x="4088461" y="3840206"/>
                <a:ext cx="187945" cy="178547"/>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3" name="Freeform 872">
                <a:extLst>
                  <a:ext uri="{FF2B5EF4-FFF2-40B4-BE49-F238E27FC236}">
                    <a16:creationId xmlns:a16="http://schemas.microsoft.com/office/drawing/2014/main" id="{5FFE8E19-A12E-7A94-1EAD-0DB14949252B}"/>
                  </a:ext>
                </a:extLst>
              </p:cNvPr>
              <p:cNvSpPr>
                <a:spLocks/>
              </p:cNvSpPr>
              <p:nvPr/>
            </p:nvSpPr>
            <p:spPr bwMode="auto">
              <a:xfrm>
                <a:off x="4426762" y="3873097"/>
                <a:ext cx="220835" cy="155054"/>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4" name="Freeform 873">
                <a:extLst>
                  <a:ext uri="{FF2B5EF4-FFF2-40B4-BE49-F238E27FC236}">
                    <a16:creationId xmlns:a16="http://schemas.microsoft.com/office/drawing/2014/main" id="{A6A00E3D-0814-1628-A66C-D1A1EC58E58B}"/>
                  </a:ext>
                </a:extLst>
              </p:cNvPr>
              <p:cNvSpPr>
                <a:spLocks/>
              </p:cNvSpPr>
              <p:nvPr/>
            </p:nvSpPr>
            <p:spPr bwMode="auto">
              <a:xfrm>
                <a:off x="3980393" y="3929480"/>
                <a:ext cx="281918" cy="89274"/>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5" name="Freeform 877">
                <a:extLst>
                  <a:ext uri="{FF2B5EF4-FFF2-40B4-BE49-F238E27FC236}">
                    <a16:creationId xmlns:a16="http://schemas.microsoft.com/office/drawing/2014/main" id="{C62EAB30-77CB-C533-CEFF-D1DE560B1524}"/>
                  </a:ext>
                </a:extLst>
              </p:cNvPr>
              <p:cNvSpPr>
                <a:spLocks/>
              </p:cNvSpPr>
              <p:nvPr/>
            </p:nvSpPr>
            <p:spPr bwMode="auto">
              <a:xfrm>
                <a:off x="3905215" y="3962370"/>
                <a:ext cx="51685" cy="51685"/>
              </a:xfrm>
              <a:custGeom>
                <a:avLst/>
                <a:gdLst/>
                <a:ahLst/>
                <a:cxnLst>
                  <a:cxn ang="0">
                    <a:pos x="18" y="66"/>
                  </a:cxn>
                  <a:cxn ang="0">
                    <a:pos x="12" y="54"/>
                  </a:cxn>
                  <a:cxn ang="0">
                    <a:pos x="6" y="42"/>
                  </a:cxn>
                  <a:cxn ang="0">
                    <a:pos x="0" y="30"/>
                  </a:cxn>
                  <a:cxn ang="0">
                    <a:pos x="0" y="18"/>
                  </a:cxn>
                  <a:cxn ang="0">
                    <a:pos x="12" y="6"/>
                  </a:cxn>
                  <a:cxn ang="0">
                    <a:pos x="18" y="6"/>
                  </a:cxn>
                  <a:cxn ang="0">
                    <a:pos x="30" y="0"/>
                  </a:cxn>
                  <a:cxn ang="0">
                    <a:pos x="42" y="6"/>
                  </a:cxn>
                  <a:cxn ang="0">
                    <a:pos x="60" y="12"/>
                  </a:cxn>
                  <a:cxn ang="0">
                    <a:pos x="60" y="24"/>
                  </a:cxn>
                  <a:cxn ang="0">
                    <a:pos x="66" y="30"/>
                  </a:cxn>
                  <a:cxn ang="0">
                    <a:pos x="66" y="48"/>
                  </a:cxn>
                  <a:cxn ang="0">
                    <a:pos x="60" y="60"/>
                  </a:cxn>
                  <a:cxn ang="0">
                    <a:pos x="54" y="66"/>
                  </a:cxn>
                  <a:cxn ang="0">
                    <a:pos x="18" y="66"/>
                  </a:cxn>
                </a:cxnLst>
                <a:rect l="0" t="0" r="r" b="b"/>
                <a:pathLst>
                  <a:path w="66" h="66">
                    <a:moveTo>
                      <a:pt x="18" y="66"/>
                    </a:moveTo>
                    <a:lnTo>
                      <a:pt x="12" y="54"/>
                    </a:lnTo>
                    <a:lnTo>
                      <a:pt x="6" y="42"/>
                    </a:lnTo>
                    <a:lnTo>
                      <a:pt x="0" y="30"/>
                    </a:lnTo>
                    <a:lnTo>
                      <a:pt x="0" y="18"/>
                    </a:lnTo>
                    <a:lnTo>
                      <a:pt x="12" y="6"/>
                    </a:lnTo>
                    <a:lnTo>
                      <a:pt x="18" y="6"/>
                    </a:lnTo>
                    <a:lnTo>
                      <a:pt x="30" y="0"/>
                    </a:lnTo>
                    <a:lnTo>
                      <a:pt x="42" y="6"/>
                    </a:lnTo>
                    <a:lnTo>
                      <a:pt x="60" y="12"/>
                    </a:lnTo>
                    <a:lnTo>
                      <a:pt x="60" y="24"/>
                    </a:lnTo>
                    <a:lnTo>
                      <a:pt x="66" y="30"/>
                    </a:lnTo>
                    <a:lnTo>
                      <a:pt x="66" y="48"/>
                    </a:lnTo>
                    <a:lnTo>
                      <a:pt x="60" y="60"/>
                    </a:lnTo>
                    <a:lnTo>
                      <a:pt x="54" y="66"/>
                    </a:lnTo>
                    <a:lnTo>
                      <a:pt x="18" y="6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6" name="Freeform 769">
                <a:extLst>
                  <a:ext uri="{FF2B5EF4-FFF2-40B4-BE49-F238E27FC236}">
                    <a16:creationId xmlns:a16="http://schemas.microsoft.com/office/drawing/2014/main" id="{8A50B2BB-964D-6892-CB29-FDC881428FC5}"/>
                  </a:ext>
                </a:extLst>
              </p:cNvPr>
              <p:cNvSpPr>
                <a:spLocks/>
              </p:cNvSpPr>
              <p:nvPr/>
            </p:nvSpPr>
            <p:spPr bwMode="auto">
              <a:xfrm>
                <a:off x="6353199" y="2886385"/>
                <a:ext cx="225534" cy="183246"/>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7" name="Freeform 788">
                <a:extLst>
                  <a:ext uri="{FF2B5EF4-FFF2-40B4-BE49-F238E27FC236}">
                    <a16:creationId xmlns:a16="http://schemas.microsoft.com/office/drawing/2014/main" id="{E943040E-EE11-A817-3D82-5FEE64BC93BA}"/>
                  </a:ext>
                </a:extLst>
              </p:cNvPr>
              <p:cNvSpPr>
                <a:spLocks/>
              </p:cNvSpPr>
              <p:nvPr/>
            </p:nvSpPr>
            <p:spPr bwMode="auto">
              <a:xfrm>
                <a:off x="6014897" y="3041440"/>
                <a:ext cx="178547" cy="150356"/>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8" name="Freeform 812">
                <a:extLst>
                  <a:ext uri="{FF2B5EF4-FFF2-40B4-BE49-F238E27FC236}">
                    <a16:creationId xmlns:a16="http://schemas.microsoft.com/office/drawing/2014/main" id="{E5EE7B6E-D8D4-40FC-2DB1-0A780EA848FE}"/>
                  </a:ext>
                </a:extLst>
              </p:cNvPr>
              <p:cNvSpPr>
                <a:spLocks/>
              </p:cNvSpPr>
              <p:nvPr/>
            </p:nvSpPr>
            <p:spPr bwMode="auto">
              <a:xfrm>
                <a:off x="6169952" y="3332755"/>
                <a:ext cx="197342" cy="2396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9" name="Freeform 818">
                <a:extLst>
                  <a:ext uri="{FF2B5EF4-FFF2-40B4-BE49-F238E27FC236}">
                    <a16:creationId xmlns:a16="http://schemas.microsoft.com/office/drawing/2014/main" id="{3042202F-24EC-216F-689B-F81022A51453}"/>
                  </a:ext>
                </a:extLst>
              </p:cNvPr>
              <p:cNvSpPr>
                <a:spLocks/>
              </p:cNvSpPr>
              <p:nvPr/>
            </p:nvSpPr>
            <p:spPr bwMode="auto">
              <a:xfrm>
                <a:off x="6343801" y="3389138"/>
                <a:ext cx="173849" cy="220835"/>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0" name="Freeform 830">
                <a:extLst>
                  <a:ext uri="{FF2B5EF4-FFF2-40B4-BE49-F238E27FC236}">
                    <a16:creationId xmlns:a16="http://schemas.microsoft.com/office/drawing/2014/main" id="{D8BB1E1F-F8F6-02C2-56E4-7623E674D9AE}"/>
                  </a:ext>
                </a:extLst>
              </p:cNvPr>
              <p:cNvSpPr>
                <a:spLocks/>
              </p:cNvSpPr>
              <p:nvPr/>
            </p:nvSpPr>
            <p:spPr bwMode="auto">
              <a:xfrm>
                <a:off x="5977308" y="3609973"/>
                <a:ext cx="211438" cy="216136"/>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1" name="Freeform 850">
                <a:extLst>
                  <a:ext uri="{FF2B5EF4-FFF2-40B4-BE49-F238E27FC236}">
                    <a16:creationId xmlns:a16="http://schemas.microsoft.com/office/drawing/2014/main" id="{AAFEF932-7383-DC40-D792-3A1F4123280F}"/>
                  </a:ext>
                </a:extLst>
              </p:cNvPr>
              <p:cNvSpPr>
                <a:spLocks/>
              </p:cNvSpPr>
              <p:nvPr/>
            </p:nvSpPr>
            <p:spPr bwMode="auto">
              <a:xfrm>
                <a:off x="5117460" y="3685151"/>
                <a:ext cx="216136" cy="258424"/>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2" name="Freeform 852">
                <a:extLst>
                  <a:ext uri="{FF2B5EF4-FFF2-40B4-BE49-F238E27FC236}">
                    <a16:creationId xmlns:a16="http://schemas.microsoft.com/office/drawing/2014/main" id="{5D87EDEA-DBBB-CD31-4F85-7C113C1A122F}"/>
                  </a:ext>
                </a:extLst>
              </p:cNvPr>
              <p:cNvSpPr>
                <a:spLocks/>
              </p:cNvSpPr>
              <p:nvPr/>
            </p:nvSpPr>
            <p:spPr bwMode="auto">
              <a:xfrm>
                <a:off x="5155049" y="3130713"/>
                <a:ext cx="173849" cy="206739"/>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3" name="Freeform 853">
                <a:extLst>
                  <a:ext uri="{FF2B5EF4-FFF2-40B4-BE49-F238E27FC236}">
                    <a16:creationId xmlns:a16="http://schemas.microsoft.com/office/drawing/2014/main" id="{CE56966B-62DA-9776-1055-CC5EE080CCD2}"/>
                  </a:ext>
                </a:extLst>
              </p:cNvPr>
              <p:cNvSpPr>
                <a:spLocks/>
              </p:cNvSpPr>
              <p:nvPr/>
            </p:nvSpPr>
            <p:spPr bwMode="auto">
              <a:xfrm>
                <a:off x="5404076" y="3525398"/>
                <a:ext cx="197342" cy="16915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4" name="Freeform 855">
                <a:extLst>
                  <a:ext uri="{FF2B5EF4-FFF2-40B4-BE49-F238E27FC236}">
                    <a16:creationId xmlns:a16="http://schemas.microsoft.com/office/drawing/2014/main" id="{B68283B0-5DF6-5221-8009-BC0DAB2B78E7}"/>
                  </a:ext>
                </a:extLst>
              </p:cNvPr>
              <p:cNvSpPr>
                <a:spLocks/>
              </p:cNvSpPr>
              <p:nvPr/>
            </p:nvSpPr>
            <p:spPr bwMode="auto">
              <a:xfrm>
                <a:off x="5173843" y="3492508"/>
                <a:ext cx="263123" cy="234931"/>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5" name="Freeform 859">
                <a:extLst>
                  <a:ext uri="{FF2B5EF4-FFF2-40B4-BE49-F238E27FC236}">
                    <a16:creationId xmlns:a16="http://schemas.microsoft.com/office/drawing/2014/main" id="{E8366259-90D1-3032-E07D-C9D4B38343E4}"/>
                  </a:ext>
                </a:extLst>
              </p:cNvPr>
              <p:cNvSpPr>
                <a:spLocks/>
              </p:cNvSpPr>
              <p:nvPr/>
            </p:nvSpPr>
            <p:spPr bwMode="auto">
              <a:xfrm>
                <a:off x="4595912" y="3187097"/>
                <a:ext cx="202040" cy="258424"/>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6" name="Rectangle 878">
                <a:extLst>
                  <a:ext uri="{FF2B5EF4-FFF2-40B4-BE49-F238E27FC236}">
                    <a16:creationId xmlns:a16="http://schemas.microsoft.com/office/drawing/2014/main" id="{9BD72D6C-52C5-F9A3-6ABE-FD2C049B9BA9}"/>
                  </a:ext>
                </a:extLst>
              </p:cNvPr>
              <p:cNvSpPr>
                <a:spLocks noChangeArrowheads="1"/>
              </p:cNvSpPr>
              <p:nvPr/>
            </p:nvSpPr>
            <p:spPr bwMode="auto">
              <a:xfrm>
                <a:off x="5074885" y="4126214"/>
                <a:ext cx="191135" cy="95567"/>
              </a:xfrm>
              <a:prstGeom prst="rect">
                <a:avLst/>
              </a:prstGeom>
              <a:grpFill/>
              <a:ln w="6350">
                <a:solidFill>
                  <a:srgbClr val="000000"/>
                </a:solidFill>
                <a:miter lim="800000"/>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grpSp>
          <p:nvGrpSpPr>
            <p:cNvPr id="63" name="Group 62">
              <a:extLst>
                <a:ext uri="{FF2B5EF4-FFF2-40B4-BE49-F238E27FC236}">
                  <a16:creationId xmlns:a16="http://schemas.microsoft.com/office/drawing/2014/main" id="{99871EC0-D363-D5F8-BA48-05DB3E1836CE}"/>
                </a:ext>
              </a:extLst>
            </p:cNvPr>
            <p:cNvGrpSpPr/>
            <p:nvPr/>
          </p:nvGrpSpPr>
          <p:grpSpPr>
            <a:xfrm>
              <a:off x="4927606" y="2163817"/>
              <a:ext cx="1435444" cy="1795077"/>
              <a:chOff x="6111205" y="2440016"/>
              <a:chExt cx="1435444" cy="1795077"/>
            </a:xfrm>
          </p:grpSpPr>
          <p:grpSp>
            <p:nvGrpSpPr>
              <p:cNvPr id="143" name="Group 142">
                <a:extLst>
                  <a:ext uri="{FF2B5EF4-FFF2-40B4-BE49-F238E27FC236}">
                    <a16:creationId xmlns:a16="http://schemas.microsoft.com/office/drawing/2014/main" id="{EE8CCC83-7FDE-5605-43CA-AA24D6A4591B}"/>
                  </a:ext>
                </a:extLst>
              </p:cNvPr>
              <p:cNvGrpSpPr/>
              <p:nvPr/>
            </p:nvGrpSpPr>
            <p:grpSpPr>
              <a:xfrm>
                <a:off x="6259226" y="2440016"/>
                <a:ext cx="1287423" cy="1517655"/>
                <a:chOff x="6259226" y="2440016"/>
                <a:chExt cx="1287423" cy="1517655"/>
              </a:xfrm>
              <a:solidFill>
                <a:schemeClr val="accent5">
                  <a:lumMod val="60000"/>
                  <a:lumOff val="40000"/>
                </a:schemeClr>
              </a:solidFill>
            </p:grpSpPr>
            <p:sp>
              <p:nvSpPr>
                <p:cNvPr id="145" name="Freeform 762">
                  <a:extLst>
                    <a:ext uri="{FF2B5EF4-FFF2-40B4-BE49-F238E27FC236}">
                      <a16:creationId xmlns:a16="http://schemas.microsoft.com/office/drawing/2014/main" id="{A5DB949D-491D-AD97-0943-29E2D1E22193}"/>
                    </a:ext>
                  </a:extLst>
                </p:cNvPr>
                <p:cNvSpPr>
                  <a:spLocks/>
                </p:cNvSpPr>
                <p:nvPr/>
              </p:nvSpPr>
              <p:spPr bwMode="auto">
                <a:xfrm>
                  <a:off x="6310911" y="2440016"/>
                  <a:ext cx="131561" cy="187945"/>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6" name="Freeform 763">
                  <a:extLst>
                    <a:ext uri="{FF2B5EF4-FFF2-40B4-BE49-F238E27FC236}">
                      <a16:creationId xmlns:a16="http://schemas.microsoft.com/office/drawing/2014/main" id="{3BA0C2B6-9591-EDAF-4C0F-756436F65F01}"/>
                    </a:ext>
                  </a:extLst>
                </p:cNvPr>
                <p:cNvSpPr>
                  <a:spLocks/>
                </p:cNvSpPr>
                <p:nvPr/>
              </p:nvSpPr>
              <p:spPr bwMode="auto">
                <a:xfrm>
                  <a:off x="6259226" y="2454112"/>
                  <a:ext cx="98671" cy="183246"/>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7" name="Freeform 778">
                  <a:extLst>
                    <a:ext uri="{FF2B5EF4-FFF2-40B4-BE49-F238E27FC236}">
                      <a16:creationId xmlns:a16="http://schemas.microsoft.com/office/drawing/2014/main" id="{7316C018-0769-1E7D-A7B6-C2AB7B74EA62}"/>
                    </a:ext>
                  </a:extLst>
                </p:cNvPr>
                <p:cNvSpPr>
                  <a:spLocks/>
                </p:cNvSpPr>
                <p:nvPr/>
              </p:nvSpPr>
              <p:spPr bwMode="auto">
                <a:xfrm>
                  <a:off x="6874746" y="2787714"/>
                  <a:ext cx="267822" cy="197342"/>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8" name="Freeform 808">
                  <a:extLst>
                    <a:ext uri="{FF2B5EF4-FFF2-40B4-BE49-F238E27FC236}">
                      <a16:creationId xmlns:a16="http://schemas.microsoft.com/office/drawing/2014/main" id="{78E7B966-043B-CA98-7503-18E698DB7B83}"/>
                    </a:ext>
                  </a:extLst>
                </p:cNvPr>
                <p:cNvSpPr>
                  <a:spLocks/>
                </p:cNvSpPr>
                <p:nvPr/>
              </p:nvSpPr>
              <p:spPr bwMode="auto">
                <a:xfrm>
                  <a:off x="6996910" y="3520699"/>
                  <a:ext cx="277219" cy="197342"/>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9" name="Freeform 768">
                  <a:extLst>
                    <a:ext uri="{FF2B5EF4-FFF2-40B4-BE49-F238E27FC236}">
                      <a16:creationId xmlns:a16="http://schemas.microsoft.com/office/drawing/2014/main" id="{42ECAB75-1ECA-A727-C860-65CAA5AF0309}"/>
                    </a:ext>
                  </a:extLst>
                </p:cNvPr>
                <p:cNvSpPr>
                  <a:spLocks/>
                </p:cNvSpPr>
                <p:nvPr/>
              </p:nvSpPr>
              <p:spPr bwMode="auto">
                <a:xfrm>
                  <a:off x="6738485" y="2858194"/>
                  <a:ext cx="202040" cy="225534"/>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0" name="Freeform 807">
                  <a:extLst>
                    <a:ext uri="{FF2B5EF4-FFF2-40B4-BE49-F238E27FC236}">
                      <a16:creationId xmlns:a16="http://schemas.microsoft.com/office/drawing/2014/main" id="{2D1BE08C-28C3-4FF3-C3C3-ADAE8ED36E35}"/>
                    </a:ext>
                  </a:extLst>
                </p:cNvPr>
                <p:cNvSpPr>
                  <a:spLocks/>
                </p:cNvSpPr>
                <p:nvPr/>
              </p:nvSpPr>
              <p:spPr bwMode="auto">
                <a:xfrm>
                  <a:off x="6512952" y="3196494"/>
                  <a:ext cx="202040" cy="183246"/>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1" name="Freeform 814">
                  <a:extLst>
                    <a:ext uri="{FF2B5EF4-FFF2-40B4-BE49-F238E27FC236}">
                      <a16:creationId xmlns:a16="http://schemas.microsoft.com/office/drawing/2014/main" id="{B56E4DEF-7B6D-8899-10F3-2F344C64A2C0}"/>
                    </a:ext>
                  </a:extLst>
                </p:cNvPr>
                <p:cNvSpPr>
                  <a:spLocks/>
                </p:cNvSpPr>
                <p:nvPr/>
              </p:nvSpPr>
              <p:spPr bwMode="auto">
                <a:xfrm>
                  <a:off x="6616321" y="3727439"/>
                  <a:ext cx="239630" cy="225534"/>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2" name="Freeform 777">
                  <a:extLst>
                    <a:ext uri="{FF2B5EF4-FFF2-40B4-BE49-F238E27FC236}">
                      <a16:creationId xmlns:a16="http://schemas.microsoft.com/office/drawing/2014/main" id="{05147D4D-8C0B-460E-2371-F71220926B18}"/>
                    </a:ext>
                  </a:extLst>
                </p:cNvPr>
                <p:cNvSpPr>
                  <a:spLocks/>
                </p:cNvSpPr>
                <p:nvPr/>
              </p:nvSpPr>
              <p:spPr bwMode="auto">
                <a:xfrm>
                  <a:off x="6808965" y="3022645"/>
                  <a:ext cx="253726" cy="24432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3" name="Freeform 782">
                  <a:extLst>
                    <a:ext uri="{FF2B5EF4-FFF2-40B4-BE49-F238E27FC236}">
                      <a16:creationId xmlns:a16="http://schemas.microsoft.com/office/drawing/2014/main" id="{67A42F20-C52B-CE31-2C31-A8D1F7D7115E}"/>
                    </a:ext>
                  </a:extLst>
                </p:cNvPr>
                <p:cNvSpPr>
                  <a:spLocks/>
                </p:cNvSpPr>
                <p:nvPr/>
              </p:nvSpPr>
              <p:spPr bwMode="auto">
                <a:xfrm>
                  <a:off x="6921732" y="3154206"/>
                  <a:ext cx="187945" cy="2396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4" name="Freeform 784">
                  <a:extLst>
                    <a:ext uri="{FF2B5EF4-FFF2-40B4-BE49-F238E27FC236}">
                      <a16:creationId xmlns:a16="http://schemas.microsoft.com/office/drawing/2014/main" id="{EDF09570-D717-9DA8-E268-57270A48EC04}"/>
                    </a:ext>
                  </a:extLst>
                </p:cNvPr>
                <p:cNvSpPr>
                  <a:spLocks/>
                </p:cNvSpPr>
                <p:nvPr/>
              </p:nvSpPr>
              <p:spPr bwMode="auto">
                <a:xfrm>
                  <a:off x="7189553" y="3229385"/>
                  <a:ext cx="357096" cy="33360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5" name="Freeform 786">
                  <a:extLst>
                    <a:ext uri="{FF2B5EF4-FFF2-40B4-BE49-F238E27FC236}">
                      <a16:creationId xmlns:a16="http://schemas.microsoft.com/office/drawing/2014/main" id="{B0C2975C-45B5-0B26-1D87-DC87F134A60B}"/>
                    </a:ext>
                  </a:extLst>
                </p:cNvPr>
                <p:cNvSpPr>
                  <a:spLocks/>
                </p:cNvSpPr>
                <p:nvPr/>
              </p:nvSpPr>
              <p:spPr bwMode="auto">
                <a:xfrm>
                  <a:off x="7076786" y="3229385"/>
                  <a:ext cx="178547" cy="281918"/>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6" name="Freeform 800">
                  <a:extLst>
                    <a:ext uri="{FF2B5EF4-FFF2-40B4-BE49-F238E27FC236}">
                      <a16:creationId xmlns:a16="http://schemas.microsoft.com/office/drawing/2014/main" id="{E0A89A8F-0DF1-AD80-9ADC-A0FADAC1ADE1}"/>
                    </a:ext>
                  </a:extLst>
                </p:cNvPr>
                <p:cNvSpPr>
                  <a:spLocks/>
                </p:cNvSpPr>
                <p:nvPr/>
              </p:nvSpPr>
              <p:spPr bwMode="auto">
                <a:xfrm>
                  <a:off x="6827760" y="3680452"/>
                  <a:ext cx="310110" cy="220835"/>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7" name="Freeform 801">
                  <a:extLst>
                    <a:ext uri="{FF2B5EF4-FFF2-40B4-BE49-F238E27FC236}">
                      <a16:creationId xmlns:a16="http://schemas.microsoft.com/office/drawing/2014/main" id="{BC3057D7-2C29-907A-E75F-F7D2F4D05ECA}"/>
                    </a:ext>
                  </a:extLst>
                </p:cNvPr>
                <p:cNvSpPr>
                  <a:spLocks/>
                </p:cNvSpPr>
                <p:nvPr/>
              </p:nvSpPr>
              <p:spPr bwMode="auto">
                <a:xfrm>
                  <a:off x="6780773" y="3276371"/>
                  <a:ext cx="300712" cy="220835"/>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8" name="Freeform 802">
                  <a:extLst>
                    <a:ext uri="{FF2B5EF4-FFF2-40B4-BE49-F238E27FC236}">
                      <a16:creationId xmlns:a16="http://schemas.microsoft.com/office/drawing/2014/main" id="{7EB4B9F9-8298-B34D-73E7-EA98BDF6D8BB}"/>
                    </a:ext>
                  </a:extLst>
                </p:cNvPr>
                <p:cNvSpPr>
                  <a:spLocks/>
                </p:cNvSpPr>
                <p:nvPr/>
              </p:nvSpPr>
              <p:spPr bwMode="auto">
                <a:xfrm>
                  <a:off x="6799568" y="3506604"/>
                  <a:ext cx="187945" cy="263123"/>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59" name="Freeform 806">
                  <a:extLst>
                    <a:ext uri="{FF2B5EF4-FFF2-40B4-BE49-F238E27FC236}">
                      <a16:creationId xmlns:a16="http://schemas.microsoft.com/office/drawing/2014/main" id="{DBB4CC66-D30F-27D8-15E5-1F6BBBFA029E}"/>
                    </a:ext>
                  </a:extLst>
                </p:cNvPr>
                <p:cNvSpPr>
                  <a:spLocks/>
                </p:cNvSpPr>
                <p:nvPr/>
              </p:nvSpPr>
              <p:spPr bwMode="auto">
                <a:xfrm>
                  <a:off x="6714992" y="3182398"/>
                  <a:ext cx="220835" cy="14565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0" name="Freeform 815">
                  <a:extLst>
                    <a:ext uri="{FF2B5EF4-FFF2-40B4-BE49-F238E27FC236}">
                      <a16:creationId xmlns:a16="http://schemas.microsoft.com/office/drawing/2014/main" id="{14C9D31B-D4DA-708F-9E4A-40C046590CDA}"/>
                    </a:ext>
                  </a:extLst>
                </p:cNvPr>
                <p:cNvSpPr>
                  <a:spLocks/>
                </p:cNvSpPr>
                <p:nvPr/>
              </p:nvSpPr>
              <p:spPr bwMode="auto">
                <a:xfrm>
                  <a:off x="6545842" y="3671055"/>
                  <a:ext cx="253726" cy="220835"/>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1" name="Freeform 816">
                  <a:extLst>
                    <a:ext uri="{FF2B5EF4-FFF2-40B4-BE49-F238E27FC236}">
                      <a16:creationId xmlns:a16="http://schemas.microsoft.com/office/drawing/2014/main" id="{57F29F41-BF64-0614-D8BC-EE0E91AF109C}"/>
                    </a:ext>
                  </a:extLst>
                </p:cNvPr>
                <p:cNvSpPr>
                  <a:spLocks/>
                </p:cNvSpPr>
                <p:nvPr/>
              </p:nvSpPr>
              <p:spPr bwMode="auto">
                <a:xfrm>
                  <a:off x="6418979" y="3727439"/>
                  <a:ext cx="234931" cy="230232"/>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62" name="Freeform 817">
                  <a:extLst>
                    <a:ext uri="{FF2B5EF4-FFF2-40B4-BE49-F238E27FC236}">
                      <a16:creationId xmlns:a16="http://schemas.microsoft.com/office/drawing/2014/main" id="{14C45BA9-5DCE-EF20-112F-89FC27D687B4}"/>
                    </a:ext>
                  </a:extLst>
                </p:cNvPr>
                <p:cNvSpPr>
                  <a:spLocks/>
                </p:cNvSpPr>
                <p:nvPr/>
              </p:nvSpPr>
              <p:spPr bwMode="auto">
                <a:xfrm>
                  <a:off x="6597527" y="3487809"/>
                  <a:ext cx="225534" cy="24902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sp>
            <p:nvSpPr>
              <p:cNvPr id="144" name="Rectangle 880">
                <a:extLst>
                  <a:ext uri="{FF2B5EF4-FFF2-40B4-BE49-F238E27FC236}">
                    <a16:creationId xmlns:a16="http://schemas.microsoft.com/office/drawing/2014/main" id="{3ED14D38-F6E6-1686-C67C-1CE8044BDD70}"/>
                  </a:ext>
                </a:extLst>
              </p:cNvPr>
              <p:cNvSpPr>
                <a:spLocks noChangeArrowheads="1"/>
              </p:cNvSpPr>
              <p:nvPr/>
            </p:nvSpPr>
            <p:spPr bwMode="auto">
              <a:xfrm>
                <a:off x="6111205" y="4133904"/>
                <a:ext cx="191135" cy="101189"/>
              </a:xfrm>
              <a:prstGeom prst="rect">
                <a:avLst/>
              </a:prstGeom>
              <a:solidFill>
                <a:schemeClr val="accent5">
                  <a:lumMod val="60000"/>
                  <a:lumOff val="40000"/>
                </a:schemeClr>
              </a:solidFill>
              <a:ln w="6350">
                <a:solidFill>
                  <a:srgbClr val="000000"/>
                </a:solidFill>
                <a:miter lim="800000"/>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grpSp>
          <p:nvGrpSpPr>
            <p:cNvPr id="128" name="Group 127">
              <a:extLst>
                <a:ext uri="{FF2B5EF4-FFF2-40B4-BE49-F238E27FC236}">
                  <a16:creationId xmlns:a16="http://schemas.microsoft.com/office/drawing/2014/main" id="{EB0FCF1B-AABB-6391-DC01-FB4DF14A74E4}"/>
                </a:ext>
              </a:extLst>
            </p:cNvPr>
            <p:cNvGrpSpPr/>
            <p:nvPr/>
          </p:nvGrpSpPr>
          <p:grpSpPr>
            <a:xfrm>
              <a:off x="4927606" y="2309474"/>
              <a:ext cx="1125334" cy="1800510"/>
              <a:chOff x="6111205" y="2585673"/>
              <a:chExt cx="1125334" cy="1800510"/>
            </a:xfrm>
          </p:grpSpPr>
          <p:grpSp>
            <p:nvGrpSpPr>
              <p:cNvPr id="132" name="Group 131">
                <a:extLst>
                  <a:ext uri="{FF2B5EF4-FFF2-40B4-BE49-F238E27FC236}">
                    <a16:creationId xmlns:a16="http://schemas.microsoft.com/office/drawing/2014/main" id="{BD0804C0-403A-18BD-7423-09A5F0CA0667}"/>
                  </a:ext>
                </a:extLst>
              </p:cNvPr>
              <p:cNvGrpSpPr/>
              <p:nvPr/>
            </p:nvGrpSpPr>
            <p:grpSpPr>
              <a:xfrm>
                <a:off x="6188746" y="2585673"/>
                <a:ext cx="1047793" cy="1108876"/>
                <a:chOff x="6188746" y="2585673"/>
                <a:chExt cx="1047793" cy="1108876"/>
              </a:xfrm>
              <a:solidFill>
                <a:schemeClr val="accent5">
                  <a:lumMod val="75000"/>
                </a:schemeClr>
              </a:solidFill>
            </p:grpSpPr>
            <p:sp>
              <p:nvSpPr>
                <p:cNvPr id="134" name="Freeform 759">
                  <a:extLst>
                    <a:ext uri="{FF2B5EF4-FFF2-40B4-BE49-F238E27FC236}">
                      <a16:creationId xmlns:a16="http://schemas.microsoft.com/office/drawing/2014/main" id="{A0C985FC-1D27-4CDD-A7DB-577FF301BF0C}"/>
                    </a:ext>
                  </a:extLst>
                </p:cNvPr>
                <p:cNvSpPr>
                  <a:spLocks/>
                </p:cNvSpPr>
                <p:nvPr/>
              </p:nvSpPr>
              <p:spPr bwMode="auto">
                <a:xfrm>
                  <a:off x="6188746" y="2632659"/>
                  <a:ext cx="145657" cy="197342"/>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35" name="Freeform 765">
                  <a:extLst>
                    <a:ext uri="{FF2B5EF4-FFF2-40B4-BE49-F238E27FC236}">
                      <a16:creationId xmlns:a16="http://schemas.microsoft.com/office/drawing/2014/main" id="{1E0BE66A-BDF9-14BF-4ACB-B29E5E2E3360}"/>
                    </a:ext>
                  </a:extLst>
                </p:cNvPr>
                <p:cNvSpPr>
                  <a:spLocks/>
                </p:cNvSpPr>
                <p:nvPr/>
              </p:nvSpPr>
              <p:spPr bwMode="auto">
                <a:xfrm>
                  <a:off x="6447171" y="2613865"/>
                  <a:ext cx="150356" cy="16445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36" name="Freeform 766">
                  <a:extLst>
                    <a:ext uri="{FF2B5EF4-FFF2-40B4-BE49-F238E27FC236}">
                      <a16:creationId xmlns:a16="http://schemas.microsoft.com/office/drawing/2014/main" id="{AEE53C75-2987-9F8E-E771-777D6754167F}"/>
                    </a:ext>
                  </a:extLst>
                </p:cNvPr>
                <p:cNvSpPr>
                  <a:spLocks/>
                </p:cNvSpPr>
                <p:nvPr/>
              </p:nvSpPr>
              <p:spPr bwMode="auto">
                <a:xfrm>
                  <a:off x="6306213" y="2585673"/>
                  <a:ext cx="159753" cy="206739"/>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37" name="Freeform 779">
                  <a:extLst>
                    <a:ext uri="{FF2B5EF4-FFF2-40B4-BE49-F238E27FC236}">
                      <a16:creationId xmlns:a16="http://schemas.microsoft.com/office/drawing/2014/main" id="{24A1A7BA-D617-9EBD-7945-3A0263F2E3BD}"/>
                    </a:ext>
                  </a:extLst>
                </p:cNvPr>
                <p:cNvSpPr>
                  <a:spLocks/>
                </p:cNvSpPr>
                <p:nvPr/>
              </p:nvSpPr>
              <p:spPr bwMode="auto">
                <a:xfrm>
                  <a:off x="7119074" y="2778317"/>
                  <a:ext cx="117465" cy="16445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38" name="Freeform 780">
                  <a:extLst>
                    <a:ext uri="{FF2B5EF4-FFF2-40B4-BE49-F238E27FC236}">
                      <a16:creationId xmlns:a16="http://schemas.microsoft.com/office/drawing/2014/main" id="{FE606ED6-B945-D8B9-0CEA-B3C1F79303CE}"/>
                    </a:ext>
                  </a:extLst>
                </p:cNvPr>
                <p:cNvSpPr>
                  <a:spLocks/>
                </p:cNvSpPr>
                <p:nvPr/>
              </p:nvSpPr>
              <p:spPr bwMode="auto">
                <a:xfrm>
                  <a:off x="6912335" y="2928673"/>
                  <a:ext cx="178547" cy="16445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39" name="Freeform 803">
                  <a:extLst>
                    <a:ext uri="{FF2B5EF4-FFF2-40B4-BE49-F238E27FC236}">
                      <a16:creationId xmlns:a16="http://schemas.microsoft.com/office/drawing/2014/main" id="{6717ADC5-2E14-3260-33A6-7A600372FB20}"/>
                    </a:ext>
                  </a:extLst>
                </p:cNvPr>
                <p:cNvSpPr>
                  <a:spLocks/>
                </p:cNvSpPr>
                <p:nvPr/>
              </p:nvSpPr>
              <p:spPr bwMode="auto">
                <a:xfrm>
                  <a:off x="6992211" y="3375042"/>
                  <a:ext cx="206739" cy="206739"/>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0" name="Freeform 804">
                  <a:extLst>
                    <a:ext uri="{FF2B5EF4-FFF2-40B4-BE49-F238E27FC236}">
                      <a16:creationId xmlns:a16="http://schemas.microsoft.com/office/drawing/2014/main" id="{ECB3CDDC-7867-A801-6401-D21CD26FA0FC}"/>
                    </a:ext>
                  </a:extLst>
                </p:cNvPr>
                <p:cNvSpPr>
                  <a:spLocks/>
                </p:cNvSpPr>
                <p:nvPr/>
              </p:nvSpPr>
              <p:spPr bwMode="auto">
                <a:xfrm>
                  <a:off x="6621020" y="3271673"/>
                  <a:ext cx="183246" cy="136260"/>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1" name="Freeform 809">
                  <a:extLst>
                    <a:ext uri="{FF2B5EF4-FFF2-40B4-BE49-F238E27FC236}">
                      <a16:creationId xmlns:a16="http://schemas.microsoft.com/office/drawing/2014/main" id="{9FD986B9-882D-0D3E-8D15-F9993C72896F}"/>
                    </a:ext>
                  </a:extLst>
                </p:cNvPr>
                <p:cNvSpPr>
                  <a:spLocks/>
                </p:cNvSpPr>
                <p:nvPr/>
              </p:nvSpPr>
              <p:spPr bwMode="auto">
                <a:xfrm>
                  <a:off x="6794869" y="3426727"/>
                  <a:ext cx="267822" cy="267822"/>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1270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42" name="Freeform 810">
                  <a:extLst>
                    <a:ext uri="{FF2B5EF4-FFF2-40B4-BE49-F238E27FC236}">
                      <a16:creationId xmlns:a16="http://schemas.microsoft.com/office/drawing/2014/main" id="{C8E85116-690F-9F92-26D1-C01E19B3D98B}"/>
                    </a:ext>
                  </a:extLst>
                </p:cNvPr>
                <p:cNvSpPr>
                  <a:spLocks/>
                </p:cNvSpPr>
                <p:nvPr/>
              </p:nvSpPr>
              <p:spPr bwMode="auto">
                <a:xfrm>
                  <a:off x="6635116" y="3375042"/>
                  <a:ext cx="173849" cy="16915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rgbClr val="000000"/>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sp>
            <p:nvSpPr>
              <p:cNvPr id="133" name="Rectangle 881">
                <a:extLst>
                  <a:ext uri="{FF2B5EF4-FFF2-40B4-BE49-F238E27FC236}">
                    <a16:creationId xmlns:a16="http://schemas.microsoft.com/office/drawing/2014/main" id="{4A22416B-1A67-842D-D578-0C8CC8D929B7}"/>
                  </a:ext>
                </a:extLst>
              </p:cNvPr>
              <p:cNvSpPr>
                <a:spLocks noChangeArrowheads="1"/>
              </p:cNvSpPr>
              <p:nvPr/>
            </p:nvSpPr>
            <p:spPr bwMode="auto">
              <a:xfrm>
                <a:off x="6111205" y="4290616"/>
                <a:ext cx="191135" cy="95567"/>
              </a:xfrm>
              <a:prstGeom prst="rect">
                <a:avLst/>
              </a:prstGeom>
              <a:solidFill>
                <a:schemeClr val="accent5">
                  <a:lumMod val="75000"/>
                </a:schemeClr>
              </a:solidFill>
              <a:ln w="6350">
                <a:solidFill>
                  <a:srgbClr val="000000"/>
                </a:solidFill>
                <a:miter lim="800000"/>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sp>
          <p:nvSpPr>
            <p:cNvPr id="129" name="TextBox 128">
              <a:extLst>
                <a:ext uri="{FF2B5EF4-FFF2-40B4-BE49-F238E27FC236}">
                  <a16:creationId xmlns:a16="http://schemas.microsoft.com/office/drawing/2014/main" id="{F9228A30-9024-951B-8088-633CE6FA25C7}"/>
                </a:ext>
              </a:extLst>
            </p:cNvPr>
            <p:cNvSpPr txBox="1"/>
            <p:nvPr/>
          </p:nvSpPr>
          <p:spPr>
            <a:xfrm>
              <a:off x="3103888" y="3803544"/>
              <a:ext cx="695844" cy="369332"/>
            </a:xfrm>
            <a:prstGeom prst="rect">
              <a:avLst/>
            </a:prstGeom>
            <a:noFill/>
            <a:effectLst/>
          </p:spPr>
          <p:txBody>
            <a:bodyPr wrap="square" rtlCol="0">
              <a:spAutoFit/>
            </a:bodyPr>
            <a:lstStyle/>
            <a:p>
              <a:pPr algn="r" defTabSz="914400" fontAlgn="base">
                <a:spcBef>
                  <a:spcPct val="0"/>
                </a:spcBef>
                <a:spcAft>
                  <a:spcPct val="0"/>
                </a:spcAft>
                <a:defRPr/>
              </a:pPr>
              <a:r>
                <a:rPr lang="en-US" sz="900" b="1" kern="0" dirty="0">
                  <a:solidFill>
                    <a:srgbClr val="000000"/>
                  </a:solidFill>
                  <a:latin typeface="+mj-lt"/>
                  <a:cs typeface="Calibri"/>
                  <a:sym typeface="Wingdings 3" charset="2"/>
                </a:rPr>
                <a:t>Rate per 100,000</a:t>
              </a:r>
            </a:p>
          </p:txBody>
        </p:sp>
        <p:cxnSp>
          <p:nvCxnSpPr>
            <p:cNvPr id="130" name="Straight Connector 129">
              <a:extLst>
                <a:ext uri="{FF2B5EF4-FFF2-40B4-BE49-F238E27FC236}">
                  <a16:creationId xmlns:a16="http://schemas.microsoft.com/office/drawing/2014/main" id="{6B59D938-962F-744E-C81F-18F488B6CAEF}"/>
                </a:ext>
              </a:extLst>
            </p:cNvPr>
            <p:cNvCxnSpPr/>
            <p:nvPr/>
          </p:nvCxnSpPr>
          <p:spPr>
            <a:xfrm>
              <a:off x="3779740" y="3875159"/>
              <a:ext cx="0" cy="21222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1" name="Oval 130">
              <a:extLst>
                <a:ext uri="{FF2B5EF4-FFF2-40B4-BE49-F238E27FC236}">
                  <a16:creationId xmlns:a16="http://schemas.microsoft.com/office/drawing/2014/main" id="{8B2A65E2-392C-3D66-B941-E6FF6EC1E8D4}"/>
                </a:ext>
              </a:extLst>
            </p:cNvPr>
            <p:cNvSpPr/>
            <p:nvPr/>
          </p:nvSpPr>
          <p:spPr>
            <a:xfrm>
              <a:off x="5493476" y="2984393"/>
              <a:ext cx="545368" cy="553204"/>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5" name="Straight Connector 44">
            <a:extLst>
              <a:ext uri="{FF2B5EF4-FFF2-40B4-BE49-F238E27FC236}">
                <a16:creationId xmlns:a16="http://schemas.microsoft.com/office/drawing/2014/main" id="{9D86D753-0197-A4EC-6D7F-DF7C9D46F4DD}"/>
              </a:ext>
            </a:extLst>
          </p:cNvPr>
          <p:cNvCxnSpPr>
            <a:cxnSpLocks/>
          </p:cNvCxnSpPr>
          <p:nvPr/>
        </p:nvCxnSpPr>
        <p:spPr>
          <a:xfrm flipV="1">
            <a:off x="5950588" y="1976845"/>
            <a:ext cx="2313736" cy="12333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14D4DEB5-9E62-4F43-3F2C-0D36DA0900F8}"/>
              </a:ext>
            </a:extLst>
          </p:cNvPr>
          <p:cNvCxnSpPr>
            <a:cxnSpLocks/>
            <a:endCxn id="384" idx="3"/>
          </p:cNvCxnSpPr>
          <p:nvPr/>
        </p:nvCxnSpPr>
        <p:spPr>
          <a:xfrm>
            <a:off x="6003989" y="3530472"/>
            <a:ext cx="2114387" cy="8952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4" name="Content Placeholder 14">
            <a:extLst>
              <a:ext uri="{FF2B5EF4-FFF2-40B4-BE49-F238E27FC236}">
                <a16:creationId xmlns:a16="http://schemas.microsoft.com/office/drawing/2014/main" id="{BE178C6A-98D0-E4F9-F98C-4AFC57429699}"/>
              </a:ext>
            </a:extLst>
          </p:cNvPr>
          <p:cNvSpPr txBox="1">
            <a:spLocks/>
          </p:cNvSpPr>
          <p:nvPr/>
        </p:nvSpPr>
        <p:spPr>
          <a:xfrm>
            <a:off x="2891632" y="1542077"/>
            <a:ext cx="8572860" cy="276999"/>
          </a:xfrm>
          <a:prstGeom prst="rect">
            <a:avLst/>
          </a:prstGeom>
        </p:spPr>
        <p:txBody>
          <a:bodyPr vert="horz" wrap="square" lIns="0" tIns="0" rIns="0" bIns="0" rtlCol="0" anchor="b">
            <a:spAutoFit/>
          </a:bodyPr>
          <a:lstStyle>
            <a:lvl1pPr marL="0" indent="0" algn="l" defTabSz="548640" rtl="0" eaLnBrk="1" latinLnBrk="0" hangingPunct="1">
              <a:lnSpc>
                <a:spcPct val="90000"/>
              </a:lnSpc>
              <a:spcBef>
                <a:spcPts val="1000"/>
              </a:spcBef>
              <a:buClr>
                <a:srgbClr val="0032A0"/>
              </a:buClr>
              <a:buSzPct val="90000"/>
              <a:buFont typeface="Wingdings" pitchFamily="2" charset="2"/>
              <a:buNone/>
              <a:tabLst>
                <a:tab pos="107950" algn="l"/>
                <a:tab pos="280988" algn="l"/>
              </a:tabLst>
              <a:defRPr sz="1800" b="1" i="0" kern="1200">
                <a:solidFill>
                  <a:srgbClr val="0C5D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32A0"/>
              </a:buClr>
              <a:buSzPct val="100000"/>
              <a:buFont typeface="System Font Regular"/>
              <a:buNone/>
              <a:tabLst/>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32A0"/>
              </a:buClr>
              <a:buSzPct val="75000"/>
              <a:buFont typeface="Wingdings" pitchFamily="2" charset="2"/>
              <a:buNone/>
              <a:tabLst/>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32A0"/>
              </a:buClr>
              <a:buSzPct val="75000"/>
              <a:buFont typeface="Wingdings" pitchFamily="2" charset="2"/>
              <a:buNone/>
              <a:tabLst/>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solidFill>
                  <a:schemeClr val="tx1"/>
                </a:solidFill>
              </a:rPr>
              <a:t>Kentucky has the 5</a:t>
            </a:r>
            <a:r>
              <a:rPr lang="en-US" sz="2000" baseline="30000" dirty="0">
                <a:solidFill>
                  <a:schemeClr val="tx1"/>
                </a:solidFill>
              </a:rPr>
              <a:t>th</a:t>
            </a:r>
            <a:r>
              <a:rPr lang="en-US" sz="2000" dirty="0">
                <a:solidFill>
                  <a:schemeClr val="tx1"/>
                </a:solidFill>
              </a:rPr>
              <a:t> highest rate of new HCV infections in the U.S.</a:t>
            </a:r>
          </a:p>
        </p:txBody>
      </p:sp>
    </p:spTree>
    <p:extLst>
      <p:ext uri="{BB962C8B-B14F-4D97-AF65-F5344CB8AC3E}">
        <p14:creationId xmlns:p14="http://schemas.microsoft.com/office/powerpoint/2010/main" val="227820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6279571-D999-6977-0078-78F41F64FDF1}"/>
              </a:ext>
            </a:extLst>
          </p:cNvPr>
          <p:cNvSpPr>
            <a:spLocks noGrp="1"/>
          </p:cNvSpPr>
          <p:nvPr>
            <p:ph type="body" sz="quarter" idx="18"/>
          </p:nvPr>
        </p:nvSpPr>
        <p:spPr>
          <a:xfrm>
            <a:off x="432332" y="6170941"/>
            <a:ext cx="2351638" cy="457048"/>
          </a:xfrm>
        </p:spPr>
        <p:txBody>
          <a:bodyPr/>
          <a:lstStyle/>
          <a:p>
            <a:r>
              <a:rPr lang="en-US" dirty="0"/>
              <a:t>FUNDING</a:t>
            </a:r>
          </a:p>
          <a:p>
            <a:pPr lvl="1"/>
            <a:r>
              <a:rPr lang="en" dirty="0">
                <a:sym typeface="Inria Sans"/>
              </a:rPr>
              <a:t>P30 ES026529; R01 ES032396</a:t>
            </a:r>
            <a:endParaRPr lang="en-US" dirty="0"/>
          </a:p>
        </p:txBody>
      </p:sp>
      <p:sp>
        <p:nvSpPr>
          <p:cNvPr id="12" name="Title 11"/>
          <p:cNvSpPr>
            <a:spLocks noGrp="1"/>
          </p:cNvSpPr>
          <p:nvPr>
            <p:ph type="title"/>
          </p:nvPr>
        </p:nvSpPr>
        <p:spPr>
          <a:xfrm>
            <a:off x="637944" y="240216"/>
            <a:ext cx="10515599" cy="843120"/>
          </a:xfrm>
        </p:spPr>
        <p:txBody>
          <a:bodyPr/>
          <a:lstStyle/>
          <a:p>
            <a:r>
              <a:rPr lang="en-US" dirty="0"/>
              <a:t>Working with Community Partners </a:t>
            </a:r>
            <a:r>
              <a:rPr lang="en-US" b="0" dirty="0">
                <a:latin typeface="Arial" panose="020B0604020202020204" pitchFamily="34" charset="0"/>
              </a:rPr>
              <a:t>to Address Concerns over Safe Drinking Water</a:t>
            </a:r>
          </a:p>
        </p:txBody>
      </p:sp>
      <p:pic>
        <p:nvPicPr>
          <p:cNvPr id="21" name="Google Shape;758;p73" descr="A picture containing diagram&#10;&#10;Description automatically generated">
            <a:extLst>
              <a:ext uri="{FF2B5EF4-FFF2-40B4-BE49-F238E27FC236}">
                <a16:creationId xmlns:a16="http://schemas.microsoft.com/office/drawing/2014/main" id="{A922ABEA-A174-65B3-C18E-06E3A7839753}"/>
              </a:ext>
            </a:extLst>
          </p:cNvPr>
          <p:cNvPicPr preferRelativeResize="0"/>
          <p:nvPr/>
        </p:nvPicPr>
        <p:blipFill>
          <a:blip r:embed="rId3">
            <a:alphaModFix/>
          </a:blip>
          <a:stretch>
            <a:fillRect/>
          </a:stretch>
        </p:blipFill>
        <p:spPr>
          <a:xfrm>
            <a:off x="5205966" y="3851913"/>
            <a:ext cx="1196035" cy="1193077"/>
          </a:xfrm>
          <a:prstGeom prst="rect">
            <a:avLst/>
          </a:prstGeom>
          <a:noFill/>
          <a:ln>
            <a:noFill/>
          </a:ln>
        </p:spPr>
      </p:pic>
      <p:pic>
        <p:nvPicPr>
          <p:cNvPr id="4" name="Google Shape;757;p73">
            <a:extLst>
              <a:ext uri="{FF2B5EF4-FFF2-40B4-BE49-F238E27FC236}">
                <a16:creationId xmlns:a16="http://schemas.microsoft.com/office/drawing/2014/main" id="{5277A6D2-0FF7-8744-C559-58DDBAC478FA}"/>
              </a:ext>
            </a:extLst>
          </p:cNvPr>
          <p:cNvPicPr preferRelativeResize="0"/>
          <p:nvPr/>
        </p:nvPicPr>
        <p:blipFill>
          <a:blip r:embed="rId4">
            <a:alphaModFix/>
          </a:blip>
          <a:stretch>
            <a:fillRect/>
          </a:stretch>
        </p:blipFill>
        <p:spPr>
          <a:xfrm>
            <a:off x="3554489" y="4077262"/>
            <a:ext cx="1298985" cy="805484"/>
          </a:xfrm>
          <a:prstGeom prst="rect">
            <a:avLst/>
          </a:prstGeom>
          <a:noFill/>
          <a:ln>
            <a:noFill/>
          </a:ln>
        </p:spPr>
      </p:pic>
      <p:pic>
        <p:nvPicPr>
          <p:cNvPr id="5" name="Picture 3" descr="Logo, company name&#10;&#10;Description automatically generated">
            <a:extLst>
              <a:ext uri="{FF2B5EF4-FFF2-40B4-BE49-F238E27FC236}">
                <a16:creationId xmlns:a16="http://schemas.microsoft.com/office/drawing/2014/main" id="{DEC2A0F3-7F27-EA23-7F19-ED1B01E694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84050" y="4588893"/>
            <a:ext cx="1945293" cy="470499"/>
          </a:xfrm>
          <a:prstGeom prst="rect">
            <a:avLst/>
          </a:prstGeom>
        </p:spPr>
      </p:pic>
      <p:pic>
        <p:nvPicPr>
          <p:cNvPr id="6" name="Google Shape;759;p73">
            <a:extLst>
              <a:ext uri="{FF2B5EF4-FFF2-40B4-BE49-F238E27FC236}">
                <a16:creationId xmlns:a16="http://schemas.microsoft.com/office/drawing/2014/main" id="{A2D8D7CC-20C7-361D-1510-61B7BB780722}"/>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6538445" y="4189404"/>
            <a:ext cx="1445605" cy="561733"/>
          </a:xfrm>
          <a:prstGeom prst="rect">
            <a:avLst/>
          </a:prstGeom>
          <a:noFill/>
          <a:ln>
            <a:noFill/>
          </a:ln>
        </p:spPr>
      </p:pic>
      <p:grpSp>
        <p:nvGrpSpPr>
          <p:cNvPr id="7" name="Group 6">
            <a:extLst>
              <a:ext uri="{FF2B5EF4-FFF2-40B4-BE49-F238E27FC236}">
                <a16:creationId xmlns:a16="http://schemas.microsoft.com/office/drawing/2014/main" id="{39713718-ECBB-8876-A302-B274495A652A}"/>
              </a:ext>
            </a:extLst>
          </p:cNvPr>
          <p:cNvGrpSpPr/>
          <p:nvPr/>
        </p:nvGrpSpPr>
        <p:grpSpPr>
          <a:xfrm>
            <a:off x="637944" y="1386334"/>
            <a:ext cx="1994486" cy="2626487"/>
            <a:chOff x="299074" y="155498"/>
            <a:chExt cx="1699888" cy="2238538"/>
          </a:xfrm>
        </p:grpSpPr>
        <p:sp>
          <p:nvSpPr>
            <p:cNvPr id="49" name="Content Placeholder 11">
              <a:extLst>
                <a:ext uri="{FF2B5EF4-FFF2-40B4-BE49-F238E27FC236}">
                  <a16:creationId xmlns:a16="http://schemas.microsoft.com/office/drawing/2014/main" id="{C967F8F8-5C7A-D9F9-2E9E-2D1FB3685115}"/>
                </a:ext>
              </a:extLst>
            </p:cNvPr>
            <p:cNvSpPr txBox="1">
              <a:spLocks/>
            </p:cNvSpPr>
            <p:nvPr/>
          </p:nvSpPr>
          <p:spPr>
            <a:xfrm>
              <a:off x="1233549" y="972040"/>
              <a:ext cx="765413" cy="239593"/>
            </a:xfrm>
            <a:prstGeom prst="rect">
              <a:avLst/>
            </a:prstGeom>
          </p:spPr>
          <p:txBody>
            <a:bodyPr vert="horz" lIns="0" tIns="0" rIns="0" bIns="0" rtlCol="0">
              <a:no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latin typeface="Arial Black" panose="020B0604020202020204" pitchFamily="34" charset="0"/>
                  <a:cs typeface="Arial Black" panose="020B0604020202020204" pitchFamily="34" charset="0"/>
                </a:rPr>
                <a:t>HOOVER</a:t>
              </a:r>
              <a:br>
                <a:rPr lang="en-US" sz="1200" dirty="0">
                  <a:solidFill>
                    <a:schemeClr val="tx2"/>
                  </a:solidFill>
                  <a:latin typeface="Arial Black" panose="020B0604020202020204" pitchFamily="34" charset="0"/>
                  <a:cs typeface="Arial Black" panose="020B0604020202020204" pitchFamily="34" charset="0"/>
                </a:rPr>
              </a:br>
              <a:endParaRPr lang="en-US" sz="1200" dirty="0">
                <a:latin typeface="Arial Black" panose="020B0604020202020204" pitchFamily="34" charset="0"/>
                <a:cs typeface="Arial Black" panose="020B0604020202020204" pitchFamily="34" charset="0"/>
              </a:endParaRPr>
            </a:p>
          </p:txBody>
        </p:sp>
        <p:sp>
          <p:nvSpPr>
            <p:cNvPr id="51" name="Content Placeholder 11">
              <a:extLst>
                <a:ext uri="{FF2B5EF4-FFF2-40B4-BE49-F238E27FC236}">
                  <a16:creationId xmlns:a16="http://schemas.microsoft.com/office/drawing/2014/main" id="{E63DF03E-B875-F85C-CF7E-4401EB25525F}"/>
                </a:ext>
              </a:extLst>
            </p:cNvPr>
            <p:cNvSpPr txBox="1">
              <a:spLocks/>
            </p:cNvSpPr>
            <p:nvPr/>
          </p:nvSpPr>
          <p:spPr>
            <a:xfrm>
              <a:off x="299074" y="972040"/>
              <a:ext cx="765413" cy="239593"/>
            </a:xfrm>
            <a:prstGeom prst="rect">
              <a:avLst/>
            </a:prstGeom>
          </p:spPr>
          <p:txBody>
            <a:bodyPr vert="horz" lIns="0" tIns="0" rIns="0" bIns="0" rtlCol="0">
              <a:no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latin typeface="Arial Black" panose="020B0604020202020204" pitchFamily="34" charset="0"/>
                  <a:cs typeface="Arial Black" panose="020B0604020202020204" pitchFamily="34" charset="0"/>
                </a:rPr>
                <a:t>UNRINE</a:t>
              </a:r>
              <a:br>
                <a:rPr lang="en-US" sz="1200" dirty="0">
                  <a:solidFill>
                    <a:schemeClr val="tx2"/>
                  </a:solidFill>
                  <a:latin typeface="Arial Black" panose="020B0604020202020204" pitchFamily="34" charset="0"/>
                  <a:cs typeface="Arial Black" panose="020B0604020202020204" pitchFamily="34" charset="0"/>
                </a:rPr>
              </a:br>
              <a:endParaRPr lang="en-US" sz="1200" b="1" dirty="0"/>
            </a:p>
          </p:txBody>
        </p:sp>
        <p:sp>
          <p:nvSpPr>
            <p:cNvPr id="26" name="Content Placeholder 11">
              <a:extLst>
                <a:ext uri="{FF2B5EF4-FFF2-40B4-BE49-F238E27FC236}">
                  <a16:creationId xmlns:a16="http://schemas.microsoft.com/office/drawing/2014/main" id="{42973B65-101A-4C1B-B623-E8F3F4BBB45A}"/>
                </a:ext>
              </a:extLst>
            </p:cNvPr>
            <p:cNvSpPr txBox="1">
              <a:spLocks/>
            </p:cNvSpPr>
            <p:nvPr/>
          </p:nvSpPr>
          <p:spPr>
            <a:xfrm>
              <a:off x="1233549" y="2141227"/>
              <a:ext cx="592675" cy="239593"/>
            </a:xfrm>
            <a:prstGeom prst="rect">
              <a:avLst/>
            </a:prstGeom>
          </p:spPr>
          <p:txBody>
            <a:bodyPr vert="horz" lIns="0" tIns="0" rIns="0" bIns="0" rtlCol="0">
              <a:no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latin typeface="Arial Black" panose="020B0604020202020204" pitchFamily="34" charset="0"/>
                  <a:cs typeface="Arial Black" panose="020B0604020202020204" pitchFamily="34" charset="0"/>
                </a:rPr>
                <a:t>HAHN</a:t>
              </a:r>
              <a:br>
                <a:rPr lang="en-US" sz="1200" dirty="0">
                  <a:solidFill>
                    <a:schemeClr val="tx2"/>
                  </a:solidFill>
                  <a:latin typeface="Arial Black" panose="020B0604020202020204" pitchFamily="34" charset="0"/>
                  <a:cs typeface="Arial Black" panose="020B0604020202020204" pitchFamily="34" charset="0"/>
                </a:rPr>
              </a:br>
              <a:endParaRPr lang="en-US" sz="1200" b="1" dirty="0"/>
            </a:p>
          </p:txBody>
        </p:sp>
        <p:pic>
          <p:nvPicPr>
            <p:cNvPr id="8" name="Picture 7" descr="A picture containing person, clothing, indoor, suit&#10;&#10;Description automatically generated">
              <a:extLst>
                <a:ext uri="{FF2B5EF4-FFF2-40B4-BE49-F238E27FC236}">
                  <a16:creationId xmlns:a16="http://schemas.microsoft.com/office/drawing/2014/main" id="{9434553F-B749-5CBC-6A38-EA7C108F239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33549" y="1336732"/>
              <a:ext cx="719908" cy="763864"/>
            </a:xfrm>
            <a:prstGeom prst="rect">
              <a:avLst/>
            </a:prstGeom>
          </p:spPr>
        </p:pic>
        <p:pic>
          <p:nvPicPr>
            <p:cNvPr id="11" name="Picture 10" descr="A person in a suit and tie&#10;&#10;Description automatically generated with medium confidence">
              <a:extLst>
                <a:ext uri="{FF2B5EF4-FFF2-40B4-BE49-F238E27FC236}">
                  <a16:creationId xmlns:a16="http://schemas.microsoft.com/office/drawing/2014/main" id="{51C05486-AFEF-B086-57BD-935C8B5868B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99074" y="155498"/>
              <a:ext cx="719908" cy="763864"/>
            </a:xfrm>
            <a:prstGeom prst="rect">
              <a:avLst/>
            </a:prstGeom>
          </p:spPr>
        </p:pic>
        <p:sp>
          <p:nvSpPr>
            <p:cNvPr id="35" name="Content Placeholder 11">
              <a:extLst>
                <a:ext uri="{FF2B5EF4-FFF2-40B4-BE49-F238E27FC236}">
                  <a16:creationId xmlns:a16="http://schemas.microsoft.com/office/drawing/2014/main" id="{5EB080C9-37AC-CBE5-8936-642F766E2634}"/>
                </a:ext>
              </a:extLst>
            </p:cNvPr>
            <p:cNvSpPr txBox="1">
              <a:spLocks/>
            </p:cNvSpPr>
            <p:nvPr/>
          </p:nvSpPr>
          <p:spPr>
            <a:xfrm>
              <a:off x="299074" y="2141227"/>
              <a:ext cx="892242" cy="252809"/>
            </a:xfrm>
            <a:prstGeom prst="rect">
              <a:avLst/>
            </a:prstGeom>
          </p:spPr>
          <p:txBody>
            <a:bodyPr vert="horz" wrap="none" lIns="0" tIns="0" rIns="0" bIns="0" rtlCol="0">
              <a:noAutofit/>
            </a:bodyPr>
            <a:lstStyle>
              <a:lvl1pPr marL="288925" indent="-288925" algn="l" defTabSz="548640" rtl="0" eaLnBrk="1" latinLnBrk="0" hangingPunct="1">
                <a:lnSpc>
                  <a:spcPct val="100000"/>
                </a:lnSpc>
                <a:spcBef>
                  <a:spcPts val="1000"/>
                </a:spcBef>
                <a:buClr>
                  <a:srgbClr val="0032A0"/>
                </a:buClr>
                <a:buSzPct val="90000"/>
                <a:buFont typeface="Wingdings" pitchFamily="2" charset="2"/>
                <a:buChar char="§"/>
                <a:tabLst>
                  <a:tab pos="107950" algn="l"/>
                  <a:tab pos="280988" algn="l"/>
                </a:tabLst>
                <a:defRPr sz="1800" kern="1200">
                  <a:solidFill>
                    <a:schemeClr val="tx1"/>
                  </a:solidFill>
                  <a:latin typeface="Arial" panose="020B0604020202020204" pitchFamily="34" charset="0"/>
                  <a:ea typeface="+mn-ea"/>
                  <a:cs typeface="Arial" panose="020B0604020202020204" pitchFamily="34" charset="0"/>
                </a:defRPr>
              </a:lvl1pPr>
              <a:lvl2pPr marL="635000" indent="-317500" algn="l" defTabSz="914400" rtl="0" eaLnBrk="1" latinLnBrk="0" hangingPunct="1">
                <a:lnSpc>
                  <a:spcPct val="100000"/>
                </a:lnSpc>
                <a:spcBef>
                  <a:spcPts val="500"/>
                </a:spcBef>
                <a:buClr>
                  <a:srgbClr val="0032A0"/>
                </a:buClr>
                <a:buSzPct val="10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32A0"/>
                </a:buClr>
                <a:buSzPct val="75000"/>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1550988" indent="-236538"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2003425" indent="-171450" algn="l" defTabSz="914400" rtl="0" eaLnBrk="1" latinLnBrk="0" hangingPunct="1">
                <a:lnSpc>
                  <a:spcPct val="100000"/>
                </a:lnSpc>
                <a:spcBef>
                  <a:spcPts val="500"/>
                </a:spcBef>
                <a:buClr>
                  <a:srgbClr val="0032A0"/>
                </a:buClr>
                <a:buSzPct val="75000"/>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latin typeface="Arial Black" panose="020B0604020202020204" pitchFamily="34" charset="0"/>
                  <a:cs typeface="Arial Black" panose="020B0604020202020204" pitchFamily="34" charset="0"/>
                </a:rPr>
                <a:t>CHRISTIAN</a:t>
              </a:r>
              <a:br>
                <a:rPr lang="en-US" sz="1200" dirty="0">
                  <a:solidFill>
                    <a:schemeClr val="tx2"/>
                  </a:solidFill>
                  <a:latin typeface="Arial Black" panose="020B0604020202020204" pitchFamily="34" charset="0"/>
                  <a:cs typeface="Arial Black" panose="020B0604020202020204" pitchFamily="34" charset="0"/>
                </a:rPr>
              </a:br>
              <a:endParaRPr lang="en-US" sz="1200" b="1" dirty="0"/>
            </a:p>
          </p:txBody>
        </p:sp>
        <p:pic>
          <p:nvPicPr>
            <p:cNvPr id="9218" name="Picture 2" descr="Jay Christian">
              <a:extLst>
                <a:ext uri="{FF2B5EF4-FFF2-40B4-BE49-F238E27FC236}">
                  <a16:creationId xmlns:a16="http://schemas.microsoft.com/office/drawing/2014/main" id="{C4E4E2BB-0D85-91C8-F061-9EA1774B6C34}"/>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299074" y="1324685"/>
              <a:ext cx="719908" cy="7615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r. Anna Hoover">
              <a:extLst>
                <a:ext uri="{FF2B5EF4-FFF2-40B4-BE49-F238E27FC236}">
                  <a16:creationId xmlns:a16="http://schemas.microsoft.com/office/drawing/2014/main" id="{4145E6FD-831F-58EF-BEB1-D475BD52ECA8}"/>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1233548" y="155498"/>
              <a:ext cx="625414" cy="763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B92A9950-F503-0EC4-7559-2C1253114B12}"/>
              </a:ext>
            </a:extLst>
          </p:cNvPr>
          <p:cNvGrpSpPr/>
          <p:nvPr/>
        </p:nvGrpSpPr>
        <p:grpSpPr>
          <a:xfrm>
            <a:off x="7985972" y="1474011"/>
            <a:ext cx="3853998" cy="2955118"/>
            <a:chOff x="9532360" y="-432393"/>
            <a:chExt cx="6391315" cy="4900647"/>
          </a:xfrm>
        </p:grpSpPr>
        <p:pic>
          <p:nvPicPr>
            <p:cNvPr id="33" name="Picture 32">
              <a:extLst>
                <a:ext uri="{FF2B5EF4-FFF2-40B4-BE49-F238E27FC236}">
                  <a16:creationId xmlns:a16="http://schemas.microsoft.com/office/drawing/2014/main" id="{C67624EC-1F86-4978-838B-9D9D994D5A8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786246" y="-432393"/>
              <a:ext cx="2479050" cy="2395211"/>
            </a:xfrm>
            <a:prstGeom prst="rect">
              <a:avLst/>
            </a:prstGeom>
          </p:spPr>
        </p:pic>
        <p:pic>
          <p:nvPicPr>
            <p:cNvPr id="17" name="Picture 16">
              <a:extLst>
                <a:ext uri="{FF2B5EF4-FFF2-40B4-BE49-F238E27FC236}">
                  <a16:creationId xmlns:a16="http://schemas.microsoft.com/office/drawing/2014/main" id="{FDEDCE5D-27BD-A6F6-312C-D60D5CD81A7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532360" y="850230"/>
              <a:ext cx="3138520" cy="2183765"/>
            </a:xfrm>
            <a:prstGeom prst="rect">
              <a:avLst/>
            </a:prstGeom>
            <a:effectLst/>
          </p:spPr>
        </p:pic>
        <p:pic>
          <p:nvPicPr>
            <p:cNvPr id="3" name="Picture 2">
              <a:extLst>
                <a:ext uri="{FF2B5EF4-FFF2-40B4-BE49-F238E27FC236}">
                  <a16:creationId xmlns:a16="http://schemas.microsoft.com/office/drawing/2014/main" id="{96316E29-6B3E-DF22-09C5-B494B5686978}"/>
                </a:ext>
              </a:extLst>
            </p:cNvPr>
            <p:cNvPicPr>
              <a:picLocks noChangeAspect="1"/>
            </p:cNvPicPr>
            <p:nvPr/>
          </p:nvPicPr>
          <p:blipFill rotWithShape="1">
            <a:blip r:embed="rId13"/>
            <a:srcRect l="14588" r="2471" b="16336"/>
            <a:stretch/>
          </p:blipFill>
          <p:spPr>
            <a:xfrm>
              <a:off x="12786246" y="2073044"/>
              <a:ext cx="3137429" cy="2395210"/>
            </a:xfrm>
            <a:prstGeom prst="rect">
              <a:avLst/>
            </a:prstGeom>
          </p:spPr>
        </p:pic>
      </p:grpSp>
      <p:grpSp>
        <p:nvGrpSpPr>
          <p:cNvPr id="69" name="Group 68">
            <a:extLst>
              <a:ext uri="{FF2B5EF4-FFF2-40B4-BE49-F238E27FC236}">
                <a16:creationId xmlns:a16="http://schemas.microsoft.com/office/drawing/2014/main" id="{69EB0E2B-AB11-D14F-5150-9FCB5B335249}"/>
              </a:ext>
            </a:extLst>
          </p:cNvPr>
          <p:cNvGrpSpPr/>
          <p:nvPr/>
        </p:nvGrpSpPr>
        <p:grpSpPr>
          <a:xfrm>
            <a:off x="406982" y="4145850"/>
            <a:ext cx="2457299" cy="1941628"/>
            <a:chOff x="-5368" y="3766532"/>
            <a:chExt cx="2457299" cy="1941628"/>
          </a:xfrm>
        </p:grpSpPr>
        <p:sp>
          <p:nvSpPr>
            <p:cNvPr id="40" name="Oval 39">
              <a:extLst>
                <a:ext uri="{FF2B5EF4-FFF2-40B4-BE49-F238E27FC236}">
                  <a16:creationId xmlns:a16="http://schemas.microsoft.com/office/drawing/2014/main" id="{27B19378-8C99-C0E7-3FDF-AFC7DC8F05DA}"/>
                </a:ext>
              </a:extLst>
            </p:cNvPr>
            <p:cNvSpPr>
              <a:spLocks/>
            </p:cNvSpPr>
            <p:nvPr/>
          </p:nvSpPr>
          <p:spPr>
            <a:xfrm>
              <a:off x="-5368" y="3766532"/>
              <a:ext cx="1097280" cy="109728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bg1"/>
                  </a:solidFill>
                  <a:latin typeface="Arial Black" panose="020B0604020202020204" pitchFamily="34" charset="0"/>
                  <a:cs typeface="Arial Black" panose="020B0604020202020204" pitchFamily="34" charset="0"/>
                </a:rPr>
                <a:t>MCC</a:t>
              </a:r>
            </a:p>
          </p:txBody>
        </p:sp>
        <p:sp>
          <p:nvSpPr>
            <p:cNvPr id="41" name="Oval 40">
              <a:extLst>
                <a:ext uri="{FF2B5EF4-FFF2-40B4-BE49-F238E27FC236}">
                  <a16:creationId xmlns:a16="http://schemas.microsoft.com/office/drawing/2014/main" id="{C5B9C7E7-13B9-9F75-2501-3691BBC1BFB3}"/>
                </a:ext>
              </a:extLst>
            </p:cNvPr>
            <p:cNvSpPr/>
            <p:nvPr/>
          </p:nvSpPr>
          <p:spPr>
            <a:xfrm>
              <a:off x="1354652" y="3766532"/>
              <a:ext cx="1097279" cy="10972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bg1"/>
                  </a:solidFill>
                  <a:latin typeface="Arial Black" panose="020B0604020202020204" pitchFamily="34" charset="0"/>
                  <a:cs typeface="Arial Black" panose="020B0604020202020204" pitchFamily="34" charset="0"/>
                </a:rPr>
                <a:t>UK CARES</a:t>
              </a:r>
            </a:p>
          </p:txBody>
        </p:sp>
        <p:sp>
          <p:nvSpPr>
            <p:cNvPr id="9" name="Oval 8">
              <a:extLst>
                <a:ext uri="{FF2B5EF4-FFF2-40B4-BE49-F238E27FC236}">
                  <a16:creationId xmlns:a16="http://schemas.microsoft.com/office/drawing/2014/main" id="{A5D7B166-CEFC-FCA5-999F-42CF02B4C0E7}"/>
                </a:ext>
              </a:extLst>
            </p:cNvPr>
            <p:cNvSpPr/>
            <p:nvPr/>
          </p:nvSpPr>
          <p:spPr>
            <a:xfrm>
              <a:off x="678527" y="4610880"/>
              <a:ext cx="1097280" cy="10972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bg1"/>
                  </a:solidFill>
                  <a:latin typeface="Arial Black" panose="020B0604020202020204" pitchFamily="34" charset="0"/>
                  <a:cs typeface="Arial Black" panose="020B0604020202020204" pitchFamily="34" charset="0"/>
                </a:rPr>
                <a:t>Community</a:t>
              </a:r>
            </a:p>
            <a:p>
              <a:pPr algn="ctr"/>
              <a:r>
                <a:rPr lang="en-US" sz="1200" b="1" dirty="0">
                  <a:solidFill>
                    <a:schemeClr val="bg1"/>
                  </a:solidFill>
                  <a:latin typeface="Arial Black" panose="020B0604020202020204" pitchFamily="34" charset="0"/>
                  <a:cs typeface="Arial Black" panose="020B0604020202020204" pitchFamily="34" charset="0"/>
                </a:rPr>
                <a:t>Partners</a:t>
              </a:r>
            </a:p>
          </p:txBody>
        </p:sp>
        <p:sp>
          <p:nvSpPr>
            <p:cNvPr id="36" name="Left-Right Arrow 35">
              <a:extLst>
                <a:ext uri="{FF2B5EF4-FFF2-40B4-BE49-F238E27FC236}">
                  <a16:creationId xmlns:a16="http://schemas.microsoft.com/office/drawing/2014/main" id="{3A6D6DAA-A432-3029-A03C-BB3B9C973021}"/>
                </a:ext>
              </a:extLst>
            </p:cNvPr>
            <p:cNvSpPr/>
            <p:nvPr/>
          </p:nvSpPr>
          <p:spPr>
            <a:xfrm rot="3429874">
              <a:off x="632393" y="4550589"/>
              <a:ext cx="489794" cy="331727"/>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Left-Right Arrow 21">
              <a:extLst>
                <a:ext uri="{FF2B5EF4-FFF2-40B4-BE49-F238E27FC236}">
                  <a16:creationId xmlns:a16="http://schemas.microsoft.com/office/drawing/2014/main" id="{0F48F573-EBD4-8115-492F-14B9E3E0A315}"/>
                </a:ext>
              </a:extLst>
            </p:cNvPr>
            <p:cNvSpPr/>
            <p:nvPr/>
          </p:nvSpPr>
          <p:spPr>
            <a:xfrm rot="10800000">
              <a:off x="970548" y="3931396"/>
              <a:ext cx="489794" cy="331727"/>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Left-Right Arrow 22">
              <a:extLst>
                <a:ext uri="{FF2B5EF4-FFF2-40B4-BE49-F238E27FC236}">
                  <a16:creationId xmlns:a16="http://schemas.microsoft.com/office/drawing/2014/main" id="{0A02320D-15B3-8AB8-B130-57CDE4CC7D6F}"/>
                </a:ext>
              </a:extLst>
            </p:cNvPr>
            <p:cNvSpPr/>
            <p:nvPr/>
          </p:nvSpPr>
          <p:spPr>
            <a:xfrm rot="18170126" flipH="1">
              <a:off x="1337946" y="4553373"/>
              <a:ext cx="489794" cy="331727"/>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TextBox 70">
            <a:extLst>
              <a:ext uri="{FF2B5EF4-FFF2-40B4-BE49-F238E27FC236}">
                <a16:creationId xmlns:a16="http://schemas.microsoft.com/office/drawing/2014/main" id="{0740CCC2-A887-ADEF-5C22-42FAB984ED19}"/>
              </a:ext>
            </a:extLst>
          </p:cNvPr>
          <p:cNvSpPr txBox="1"/>
          <p:nvPr/>
        </p:nvSpPr>
        <p:spPr>
          <a:xfrm>
            <a:off x="3216773" y="5181439"/>
            <a:ext cx="8678816" cy="1446550"/>
          </a:xfrm>
          <a:prstGeom prst="rect">
            <a:avLst/>
          </a:prstGeom>
          <a:solidFill>
            <a:schemeClr val="accent2">
              <a:lumMod val="20000"/>
              <a:lumOff val="80000"/>
            </a:schemeClr>
          </a:solidFill>
        </p:spPr>
        <p:txBody>
          <a:bodyPr wrap="square">
            <a:spAutoFit/>
          </a:bodyPr>
          <a:lstStyle/>
          <a:p>
            <a:pPr>
              <a:spcAft>
                <a:spcPts val="1200"/>
              </a:spcAft>
            </a:pPr>
            <a:r>
              <a:rPr lang="en-US" sz="2400" b="1" dirty="0">
                <a:solidFill>
                  <a:schemeClr val="tx2"/>
                </a:solidFill>
                <a:latin typeface="Arial Black" panose="020B0604020202020204" pitchFamily="34" charset="0"/>
                <a:cs typeface="Arial Black" panose="020B0604020202020204" pitchFamily="34" charset="0"/>
              </a:rPr>
              <a:t>Impact</a:t>
            </a:r>
          </a:p>
          <a:p>
            <a:pPr marL="285750" lvl="0" indent="-285750">
              <a:buClr>
                <a:schemeClr val="tx2"/>
              </a:buClr>
              <a:buFont typeface="Wingdings" pitchFamily="2" charset="2"/>
              <a:buChar char="§"/>
            </a:pPr>
            <a:r>
              <a:rPr lang="en-US" sz="1800" dirty="0"/>
              <a:t>Combining citizen science and multi-directional stakeholder engagement to reduce exposure to carcinogenic drinking water in this economically distressed Kentucky county. </a:t>
            </a:r>
          </a:p>
        </p:txBody>
      </p:sp>
      <p:grpSp>
        <p:nvGrpSpPr>
          <p:cNvPr id="9305" name="Group 9304">
            <a:extLst>
              <a:ext uri="{FF2B5EF4-FFF2-40B4-BE49-F238E27FC236}">
                <a16:creationId xmlns:a16="http://schemas.microsoft.com/office/drawing/2014/main" id="{8271FA84-4D47-8672-86EE-6AA75E40A683}"/>
              </a:ext>
            </a:extLst>
          </p:cNvPr>
          <p:cNvGrpSpPr/>
          <p:nvPr/>
        </p:nvGrpSpPr>
        <p:grpSpPr>
          <a:xfrm>
            <a:off x="2864281" y="1617102"/>
            <a:ext cx="4730609" cy="2081468"/>
            <a:chOff x="3062453" y="2115215"/>
            <a:chExt cx="3641434" cy="1602231"/>
          </a:xfrm>
          <a:solidFill>
            <a:schemeClr val="accent4">
              <a:lumMod val="60000"/>
              <a:lumOff val="40000"/>
            </a:schemeClr>
          </a:solidFill>
        </p:grpSpPr>
        <p:sp>
          <p:nvSpPr>
            <p:cNvPr id="9275" name="Freeform 771">
              <a:extLst>
                <a:ext uri="{FF2B5EF4-FFF2-40B4-BE49-F238E27FC236}">
                  <a16:creationId xmlns:a16="http://schemas.microsoft.com/office/drawing/2014/main" id="{36DA43AA-8F9F-D5BF-5C94-909A2B9AF884}"/>
                </a:ext>
              </a:extLst>
            </p:cNvPr>
            <p:cNvSpPr>
              <a:spLocks/>
            </p:cNvSpPr>
            <p:nvPr/>
          </p:nvSpPr>
          <p:spPr bwMode="auto">
            <a:xfrm>
              <a:off x="5881627" y="2340749"/>
              <a:ext cx="291315" cy="253726"/>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76" name="Freeform 774">
              <a:extLst>
                <a:ext uri="{FF2B5EF4-FFF2-40B4-BE49-F238E27FC236}">
                  <a16:creationId xmlns:a16="http://schemas.microsoft.com/office/drawing/2014/main" id="{E2DB2F6D-91E7-BA3B-1C09-7A67E7F8ABB6}"/>
                </a:ext>
              </a:extLst>
            </p:cNvPr>
            <p:cNvSpPr>
              <a:spLocks/>
            </p:cNvSpPr>
            <p:nvPr/>
          </p:nvSpPr>
          <p:spPr bwMode="auto">
            <a:xfrm>
              <a:off x="5627902" y="2519297"/>
              <a:ext cx="169150" cy="159753"/>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77" name="Freeform 781">
              <a:extLst>
                <a:ext uri="{FF2B5EF4-FFF2-40B4-BE49-F238E27FC236}">
                  <a16:creationId xmlns:a16="http://schemas.microsoft.com/office/drawing/2014/main" id="{F4B425CB-0904-E7F3-77EA-E0A21B2145B4}"/>
                </a:ext>
              </a:extLst>
            </p:cNvPr>
            <p:cNvSpPr>
              <a:spLocks/>
            </p:cNvSpPr>
            <p:nvPr/>
          </p:nvSpPr>
          <p:spPr bwMode="auto">
            <a:xfrm>
              <a:off x="6191737" y="2608571"/>
              <a:ext cx="263123" cy="230232"/>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78" name="Freeform 787">
              <a:extLst>
                <a:ext uri="{FF2B5EF4-FFF2-40B4-BE49-F238E27FC236}">
                  <a16:creationId xmlns:a16="http://schemas.microsoft.com/office/drawing/2014/main" id="{F05907D0-3826-3013-64DD-ADF301C8C783}"/>
                </a:ext>
              </a:extLst>
            </p:cNvPr>
            <p:cNvSpPr>
              <a:spLocks/>
            </p:cNvSpPr>
            <p:nvPr/>
          </p:nvSpPr>
          <p:spPr bwMode="auto">
            <a:xfrm>
              <a:off x="5684285" y="2679050"/>
              <a:ext cx="155054" cy="173849"/>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79" name="Freeform 789">
              <a:extLst>
                <a:ext uri="{FF2B5EF4-FFF2-40B4-BE49-F238E27FC236}">
                  <a16:creationId xmlns:a16="http://schemas.microsoft.com/office/drawing/2014/main" id="{DEB1ABCE-6AB4-0601-3DB6-2190CB7CE4A1}"/>
                </a:ext>
              </a:extLst>
            </p:cNvPr>
            <p:cNvSpPr>
              <a:spLocks/>
            </p:cNvSpPr>
            <p:nvPr/>
          </p:nvSpPr>
          <p:spPr bwMode="auto">
            <a:xfrm>
              <a:off x="5237916" y="2580379"/>
              <a:ext cx="140958" cy="16915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0" name="Freeform 791">
              <a:extLst>
                <a:ext uri="{FF2B5EF4-FFF2-40B4-BE49-F238E27FC236}">
                  <a16:creationId xmlns:a16="http://schemas.microsoft.com/office/drawing/2014/main" id="{70C8C26C-B142-D89E-F29D-8AE7CB63C053}"/>
                </a:ext>
              </a:extLst>
            </p:cNvPr>
            <p:cNvSpPr>
              <a:spLocks/>
            </p:cNvSpPr>
            <p:nvPr/>
          </p:nvSpPr>
          <p:spPr bwMode="auto">
            <a:xfrm>
              <a:off x="4946602" y="2495804"/>
              <a:ext cx="169150" cy="14565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1" name="Freeform 821">
              <a:extLst>
                <a:ext uri="{FF2B5EF4-FFF2-40B4-BE49-F238E27FC236}">
                  <a16:creationId xmlns:a16="http://schemas.microsoft.com/office/drawing/2014/main" id="{F9AF87B5-5EB8-EBD6-3E98-4BFCBB5E70FD}"/>
                </a:ext>
              </a:extLst>
            </p:cNvPr>
            <p:cNvSpPr>
              <a:spLocks/>
            </p:cNvSpPr>
            <p:nvPr/>
          </p:nvSpPr>
          <p:spPr bwMode="auto">
            <a:xfrm>
              <a:off x="5637299" y="3045543"/>
              <a:ext cx="206739" cy="197342"/>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2" name="Freeform 823">
              <a:extLst>
                <a:ext uri="{FF2B5EF4-FFF2-40B4-BE49-F238E27FC236}">
                  <a16:creationId xmlns:a16="http://schemas.microsoft.com/office/drawing/2014/main" id="{25190779-19BD-04E5-9178-52315AB84210}"/>
                </a:ext>
              </a:extLst>
            </p:cNvPr>
            <p:cNvSpPr>
              <a:spLocks/>
            </p:cNvSpPr>
            <p:nvPr/>
          </p:nvSpPr>
          <p:spPr bwMode="auto">
            <a:xfrm>
              <a:off x="5576217" y="3200597"/>
              <a:ext cx="234931" cy="234931"/>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3" name="Freeform 772">
              <a:extLst>
                <a:ext uri="{FF2B5EF4-FFF2-40B4-BE49-F238E27FC236}">
                  <a16:creationId xmlns:a16="http://schemas.microsoft.com/office/drawing/2014/main" id="{DD2D53B2-8139-50F2-C32C-966423459BB6}"/>
                </a:ext>
              </a:extLst>
            </p:cNvPr>
            <p:cNvSpPr>
              <a:spLocks/>
            </p:cNvSpPr>
            <p:nvPr/>
          </p:nvSpPr>
          <p:spPr bwMode="auto">
            <a:xfrm>
              <a:off x="5454053" y="2448818"/>
              <a:ext cx="216136" cy="183246"/>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4" name="Freeform 795">
              <a:extLst>
                <a:ext uri="{FF2B5EF4-FFF2-40B4-BE49-F238E27FC236}">
                  <a16:creationId xmlns:a16="http://schemas.microsoft.com/office/drawing/2014/main" id="{5EE15AE8-83BA-C1D4-178A-61EF0A7553BF}"/>
                </a:ext>
              </a:extLst>
            </p:cNvPr>
            <p:cNvSpPr>
              <a:spLocks/>
            </p:cNvSpPr>
            <p:nvPr/>
          </p:nvSpPr>
          <p:spPr bwMode="auto">
            <a:xfrm>
              <a:off x="5482245" y="2848200"/>
              <a:ext cx="211438" cy="2396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5" name="Freeform 796">
              <a:extLst>
                <a:ext uri="{FF2B5EF4-FFF2-40B4-BE49-F238E27FC236}">
                  <a16:creationId xmlns:a16="http://schemas.microsoft.com/office/drawing/2014/main" id="{9B91833F-3CE1-295D-4649-BDE1734D7D87}"/>
                </a:ext>
              </a:extLst>
            </p:cNvPr>
            <p:cNvSpPr>
              <a:spLocks/>
            </p:cNvSpPr>
            <p:nvPr/>
          </p:nvSpPr>
          <p:spPr bwMode="auto">
            <a:xfrm>
              <a:off x="5383573" y="2801214"/>
              <a:ext cx="140958" cy="16445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6" name="Freeform 820">
              <a:extLst>
                <a:ext uri="{FF2B5EF4-FFF2-40B4-BE49-F238E27FC236}">
                  <a16:creationId xmlns:a16="http://schemas.microsoft.com/office/drawing/2014/main" id="{96187EA9-F128-5B40-D4BF-2A1CFCB7DCB5}"/>
                </a:ext>
              </a:extLst>
            </p:cNvPr>
            <p:cNvSpPr>
              <a:spLocks/>
            </p:cNvSpPr>
            <p:nvPr/>
          </p:nvSpPr>
          <p:spPr bwMode="auto">
            <a:xfrm>
              <a:off x="5308395" y="3191200"/>
              <a:ext cx="300712" cy="29131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7" name="Freeform 761">
              <a:extLst>
                <a:ext uri="{FF2B5EF4-FFF2-40B4-BE49-F238E27FC236}">
                  <a16:creationId xmlns:a16="http://schemas.microsoft.com/office/drawing/2014/main" id="{CC58599E-5420-EBD1-06BE-D445FC560FA1}"/>
                </a:ext>
              </a:extLst>
            </p:cNvPr>
            <p:cNvSpPr>
              <a:spLocks/>
            </p:cNvSpPr>
            <p:nvPr/>
          </p:nvSpPr>
          <p:spPr bwMode="auto">
            <a:xfrm>
              <a:off x="5284902" y="2115215"/>
              <a:ext cx="145657" cy="220835"/>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8" name="Freeform 767">
              <a:extLst>
                <a:ext uri="{FF2B5EF4-FFF2-40B4-BE49-F238E27FC236}">
                  <a16:creationId xmlns:a16="http://schemas.microsoft.com/office/drawing/2014/main" id="{9BDCD0F9-4FB4-7EB3-D102-599D23F5BA47}"/>
                </a:ext>
              </a:extLst>
            </p:cNvPr>
            <p:cNvSpPr>
              <a:spLocks/>
            </p:cNvSpPr>
            <p:nvPr/>
          </p:nvSpPr>
          <p:spPr bwMode="auto">
            <a:xfrm>
              <a:off x="5717176" y="2331351"/>
              <a:ext cx="173849" cy="187945"/>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89" name="Freeform 770">
              <a:extLst>
                <a:ext uri="{FF2B5EF4-FFF2-40B4-BE49-F238E27FC236}">
                  <a16:creationId xmlns:a16="http://schemas.microsoft.com/office/drawing/2014/main" id="{981A16B3-F5CC-88D9-E675-D0D7FCC92820}"/>
                </a:ext>
              </a:extLst>
            </p:cNvPr>
            <p:cNvSpPr>
              <a:spLocks/>
            </p:cNvSpPr>
            <p:nvPr/>
          </p:nvSpPr>
          <p:spPr bwMode="auto">
            <a:xfrm>
              <a:off x="5726573" y="2472311"/>
              <a:ext cx="249027" cy="216136"/>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0" name="Freeform 775">
              <a:extLst>
                <a:ext uri="{FF2B5EF4-FFF2-40B4-BE49-F238E27FC236}">
                  <a16:creationId xmlns:a16="http://schemas.microsoft.com/office/drawing/2014/main" id="{56E48998-31F5-507A-E308-1F4E2EEE8DEE}"/>
                </a:ext>
              </a:extLst>
            </p:cNvPr>
            <p:cNvSpPr>
              <a:spLocks/>
            </p:cNvSpPr>
            <p:nvPr/>
          </p:nvSpPr>
          <p:spPr bwMode="auto">
            <a:xfrm>
              <a:off x="6107162" y="2321954"/>
              <a:ext cx="239630" cy="225534"/>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1" name="Freeform 776">
              <a:extLst>
                <a:ext uri="{FF2B5EF4-FFF2-40B4-BE49-F238E27FC236}">
                  <a16:creationId xmlns:a16="http://schemas.microsoft.com/office/drawing/2014/main" id="{4B0FBF7A-E89C-1B4A-65F7-333464A646A9}"/>
                </a:ext>
              </a:extLst>
            </p:cNvPr>
            <p:cNvSpPr>
              <a:spLocks/>
            </p:cNvSpPr>
            <p:nvPr/>
          </p:nvSpPr>
          <p:spPr bwMode="auto">
            <a:xfrm>
              <a:off x="5731272" y="2608571"/>
              <a:ext cx="249027" cy="183246"/>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2" name="Freeform 793">
              <a:extLst>
                <a:ext uri="{FF2B5EF4-FFF2-40B4-BE49-F238E27FC236}">
                  <a16:creationId xmlns:a16="http://schemas.microsoft.com/office/drawing/2014/main" id="{3F0A7919-0454-227C-1FA7-309B920C9214}"/>
                </a:ext>
              </a:extLst>
            </p:cNvPr>
            <p:cNvSpPr>
              <a:spLocks/>
            </p:cNvSpPr>
            <p:nvPr/>
          </p:nvSpPr>
          <p:spPr bwMode="auto">
            <a:xfrm>
              <a:off x="5562121" y="2726036"/>
              <a:ext cx="183246" cy="173849"/>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3" name="Freeform 758">
              <a:extLst>
                <a:ext uri="{FF2B5EF4-FFF2-40B4-BE49-F238E27FC236}">
                  <a16:creationId xmlns:a16="http://schemas.microsoft.com/office/drawing/2014/main" id="{3090D275-C98F-E78B-CA33-A598D4B09468}"/>
                </a:ext>
              </a:extLst>
            </p:cNvPr>
            <p:cNvSpPr>
              <a:spLocks/>
            </p:cNvSpPr>
            <p:nvPr/>
          </p:nvSpPr>
          <p:spPr bwMode="auto">
            <a:xfrm>
              <a:off x="5087560" y="2350146"/>
              <a:ext cx="187945" cy="112767"/>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4" name="Freeform 760">
              <a:extLst>
                <a:ext uri="{FF2B5EF4-FFF2-40B4-BE49-F238E27FC236}">
                  <a16:creationId xmlns:a16="http://schemas.microsoft.com/office/drawing/2014/main" id="{3E2CDC4B-849F-3DCE-765B-C524ED153D70}"/>
                </a:ext>
              </a:extLst>
            </p:cNvPr>
            <p:cNvSpPr>
              <a:spLocks/>
            </p:cNvSpPr>
            <p:nvPr/>
          </p:nvSpPr>
          <p:spPr bwMode="auto">
            <a:xfrm>
              <a:off x="5233217" y="2289064"/>
              <a:ext cx="169150" cy="12216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5" name="Freeform 783">
              <a:extLst>
                <a:ext uri="{FF2B5EF4-FFF2-40B4-BE49-F238E27FC236}">
                  <a16:creationId xmlns:a16="http://schemas.microsoft.com/office/drawing/2014/main" id="{94815917-CFCA-19C2-D79F-C2F7C6E40191}"/>
                </a:ext>
              </a:extLst>
            </p:cNvPr>
            <p:cNvSpPr>
              <a:spLocks/>
            </p:cNvSpPr>
            <p:nvPr/>
          </p:nvSpPr>
          <p:spPr bwMode="auto">
            <a:xfrm>
              <a:off x="6201134" y="2777721"/>
              <a:ext cx="187945" cy="173849"/>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6" name="Freeform 785">
              <a:extLst>
                <a:ext uri="{FF2B5EF4-FFF2-40B4-BE49-F238E27FC236}">
                  <a16:creationId xmlns:a16="http://schemas.microsoft.com/office/drawing/2014/main" id="{66FF4D54-DB91-D8CB-FBAD-7075D597D3E8}"/>
                </a:ext>
              </a:extLst>
            </p:cNvPr>
            <p:cNvSpPr>
              <a:spLocks/>
            </p:cNvSpPr>
            <p:nvPr/>
          </p:nvSpPr>
          <p:spPr bwMode="auto">
            <a:xfrm>
              <a:off x="6360887" y="2791817"/>
              <a:ext cx="173849" cy="173849"/>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3"/>
            </a:solid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7" name="Freeform 805">
              <a:extLst>
                <a:ext uri="{FF2B5EF4-FFF2-40B4-BE49-F238E27FC236}">
                  <a16:creationId xmlns:a16="http://schemas.microsoft.com/office/drawing/2014/main" id="{6A039EAD-DF6E-3CFF-20FC-A1B3E7B14FB5}"/>
                </a:ext>
              </a:extLst>
            </p:cNvPr>
            <p:cNvSpPr>
              <a:spLocks/>
            </p:cNvSpPr>
            <p:nvPr/>
          </p:nvSpPr>
          <p:spPr bwMode="auto">
            <a:xfrm>
              <a:off x="5717176" y="2834104"/>
              <a:ext cx="187945" cy="126863"/>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8" name="Freeform 813">
              <a:extLst>
                <a:ext uri="{FF2B5EF4-FFF2-40B4-BE49-F238E27FC236}">
                  <a16:creationId xmlns:a16="http://schemas.microsoft.com/office/drawing/2014/main" id="{D61C5A4D-3F05-3E6C-8F98-932F1326CA67}"/>
                </a:ext>
              </a:extLst>
            </p:cNvPr>
            <p:cNvSpPr>
              <a:spLocks/>
            </p:cNvSpPr>
            <p:nvPr/>
          </p:nvSpPr>
          <p:spPr bwMode="auto">
            <a:xfrm>
              <a:off x="5378875" y="3426131"/>
              <a:ext cx="263123" cy="220835"/>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99" name="Freeform 819">
              <a:extLst>
                <a:ext uri="{FF2B5EF4-FFF2-40B4-BE49-F238E27FC236}">
                  <a16:creationId xmlns:a16="http://schemas.microsoft.com/office/drawing/2014/main" id="{FCB216F5-DC73-C63F-F410-8B710E75F476}"/>
                </a:ext>
              </a:extLst>
            </p:cNvPr>
            <p:cNvSpPr>
              <a:spLocks/>
            </p:cNvSpPr>
            <p:nvPr/>
          </p:nvSpPr>
          <p:spPr bwMode="auto">
            <a:xfrm>
              <a:off x="5237916" y="3407336"/>
              <a:ext cx="230232" cy="2396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300" name="Freeform 764">
              <a:extLst>
                <a:ext uri="{FF2B5EF4-FFF2-40B4-BE49-F238E27FC236}">
                  <a16:creationId xmlns:a16="http://schemas.microsoft.com/office/drawing/2014/main" id="{537BE24F-424D-6593-45BF-1F87FAAE3396}"/>
                </a:ext>
              </a:extLst>
            </p:cNvPr>
            <p:cNvSpPr>
              <a:spLocks/>
            </p:cNvSpPr>
            <p:nvPr/>
          </p:nvSpPr>
          <p:spPr bwMode="auto">
            <a:xfrm>
              <a:off x="5637299" y="2434722"/>
              <a:ext cx="112767" cy="103370"/>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4" name="Freeform 797">
              <a:extLst>
                <a:ext uri="{FF2B5EF4-FFF2-40B4-BE49-F238E27FC236}">
                  <a16:creationId xmlns:a16="http://schemas.microsoft.com/office/drawing/2014/main" id="{D159BFCE-6E39-D1B6-1B24-DFA66A5DC257}"/>
                </a:ext>
              </a:extLst>
            </p:cNvPr>
            <p:cNvSpPr>
              <a:spLocks/>
            </p:cNvSpPr>
            <p:nvPr/>
          </p:nvSpPr>
          <p:spPr bwMode="auto">
            <a:xfrm>
              <a:off x="5082862" y="2448818"/>
              <a:ext cx="225534" cy="155054"/>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5" name="Freeform 822">
              <a:extLst>
                <a:ext uri="{FF2B5EF4-FFF2-40B4-BE49-F238E27FC236}">
                  <a16:creationId xmlns:a16="http://schemas.microsoft.com/office/drawing/2014/main" id="{223BEDE7-0218-8ECE-B6BF-5AA026AE0571}"/>
                </a:ext>
              </a:extLst>
            </p:cNvPr>
            <p:cNvSpPr>
              <a:spLocks/>
            </p:cNvSpPr>
            <p:nvPr/>
          </p:nvSpPr>
          <p:spPr bwMode="auto">
            <a:xfrm>
              <a:off x="5378875" y="2904584"/>
              <a:ext cx="192643" cy="211438"/>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6" name="Freeform 824">
              <a:extLst>
                <a:ext uri="{FF2B5EF4-FFF2-40B4-BE49-F238E27FC236}">
                  <a16:creationId xmlns:a16="http://schemas.microsoft.com/office/drawing/2014/main" id="{783C2557-C82F-C971-FCF1-86542EE3B50D}"/>
                </a:ext>
              </a:extLst>
            </p:cNvPr>
            <p:cNvSpPr>
              <a:spLocks/>
            </p:cNvSpPr>
            <p:nvPr/>
          </p:nvSpPr>
          <p:spPr bwMode="auto">
            <a:xfrm>
              <a:off x="4979492" y="3120721"/>
              <a:ext cx="244328" cy="173849"/>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7" name="Freeform 834">
              <a:extLst>
                <a:ext uri="{FF2B5EF4-FFF2-40B4-BE49-F238E27FC236}">
                  <a16:creationId xmlns:a16="http://schemas.microsoft.com/office/drawing/2014/main" id="{7FED4554-DAFA-0ADD-9BEC-0AFB2F68405D}"/>
                </a:ext>
              </a:extLst>
            </p:cNvPr>
            <p:cNvSpPr>
              <a:spLocks/>
            </p:cNvSpPr>
            <p:nvPr/>
          </p:nvSpPr>
          <p:spPr bwMode="auto">
            <a:xfrm>
              <a:off x="5237916" y="2824707"/>
              <a:ext cx="164452" cy="173849"/>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8" name="Freeform 836">
              <a:extLst>
                <a:ext uri="{FF2B5EF4-FFF2-40B4-BE49-F238E27FC236}">
                  <a16:creationId xmlns:a16="http://schemas.microsoft.com/office/drawing/2014/main" id="{785BB6E2-3B84-C694-6197-B4AD13A096E9}"/>
                </a:ext>
              </a:extLst>
            </p:cNvPr>
            <p:cNvSpPr>
              <a:spLocks/>
            </p:cNvSpPr>
            <p:nvPr/>
          </p:nvSpPr>
          <p:spPr bwMode="auto">
            <a:xfrm>
              <a:off x="4650588" y="2810611"/>
              <a:ext cx="281918" cy="343000"/>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9" name="Freeform 838">
              <a:extLst>
                <a:ext uri="{FF2B5EF4-FFF2-40B4-BE49-F238E27FC236}">
                  <a16:creationId xmlns:a16="http://schemas.microsoft.com/office/drawing/2014/main" id="{358FE6A0-5648-1C9E-AD41-92040A492210}"/>
                </a:ext>
              </a:extLst>
            </p:cNvPr>
            <p:cNvSpPr>
              <a:spLocks/>
            </p:cNvSpPr>
            <p:nvPr/>
          </p:nvSpPr>
          <p:spPr bwMode="auto">
            <a:xfrm>
              <a:off x="4706971" y="3144214"/>
              <a:ext cx="239630" cy="183246"/>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0" name="Freeform 840">
              <a:extLst>
                <a:ext uri="{FF2B5EF4-FFF2-40B4-BE49-F238E27FC236}">
                  <a16:creationId xmlns:a16="http://schemas.microsoft.com/office/drawing/2014/main" id="{EB7905C7-4C5C-59E2-7D35-6989107E8073}"/>
                </a:ext>
              </a:extLst>
            </p:cNvPr>
            <p:cNvSpPr>
              <a:spLocks/>
            </p:cNvSpPr>
            <p:nvPr/>
          </p:nvSpPr>
          <p:spPr bwMode="auto">
            <a:xfrm>
              <a:off x="4547218" y="2697844"/>
              <a:ext cx="244328" cy="2396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1" name="Freeform 841">
              <a:extLst>
                <a:ext uri="{FF2B5EF4-FFF2-40B4-BE49-F238E27FC236}">
                  <a16:creationId xmlns:a16="http://schemas.microsoft.com/office/drawing/2014/main" id="{62B31A5E-EEAA-9F20-8538-7CF48A2AE3EF}"/>
                </a:ext>
              </a:extLst>
            </p:cNvPr>
            <p:cNvSpPr>
              <a:spLocks/>
            </p:cNvSpPr>
            <p:nvPr/>
          </p:nvSpPr>
          <p:spPr bwMode="auto">
            <a:xfrm>
              <a:off x="4890218" y="3303967"/>
              <a:ext cx="164452" cy="220835"/>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2" name="Freeform 847">
              <a:extLst>
                <a:ext uri="{FF2B5EF4-FFF2-40B4-BE49-F238E27FC236}">
                  <a16:creationId xmlns:a16="http://schemas.microsoft.com/office/drawing/2014/main" id="{7F684C50-456D-AAFF-5606-77BEBDAFB0B9}"/>
                </a:ext>
              </a:extLst>
            </p:cNvPr>
            <p:cNvSpPr>
              <a:spLocks/>
            </p:cNvSpPr>
            <p:nvPr/>
          </p:nvSpPr>
          <p:spPr bwMode="auto">
            <a:xfrm>
              <a:off x="3898809" y="3073735"/>
              <a:ext cx="263123" cy="281918"/>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3" name="Freeform 860">
              <a:extLst>
                <a:ext uri="{FF2B5EF4-FFF2-40B4-BE49-F238E27FC236}">
                  <a16:creationId xmlns:a16="http://schemas.microsoft.com/office/drawing/2014/main" id="{3E032DF4-A0FD-FD19-5279-F0A6186B20F8}"/>
                </a:ext>
              </a:extLst>
            </p:cNvPr>
            <p:cNvSpPr>
              <a:spLocks/>
            </p:cNvSpPr>
            <p:nvPr/>
          </p:nvSpPr>
          <p:spPr bwMode="auto">
            <a:xfrm>
              <a:off x="4237109" y="2975064"/>
              <a:ext cx="267822" cy="314808"/>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4" name="Freeform 863">
              <a:extLst>
                <a:ext uri="{FF2B5EF4-FFF2-40B4-BE49-F238E27FC236}">
                  <a16:creationId xmlns:a16="http://schemas.microsoft.com/office/drawing/2014/main" id="{7F9DA77C-F216-3827-B1D2-5D37EB634575}"/>
                </a:ext>
              </a:extLst>
            </p:cNvPr>
            <p:cNvSpPr>
              <a:spLocks/>
            </p:cNvSpPr>
            <p:nvPr/>
          </p:nvSpPr>
          <p:spPr bwMode="auto">
            <a:xfrm>
              <a:off x="3377261" y="3275775"/>
              <a:ext cx="216136" cy="173849"/>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5" name="Freeform 866">
              <a:extLst>
                <a:ext uri="{FF2B5EF4-FFF2-40B4-BE49-F238E27FC236}">
                  <a16:creationId xmlns:a16="http://schemas.microsoft.com/office/drawing/2014/main" id="{17DCA5EC-3446-CF44-4A6B-F7E7A7646550}"/>
                </a:ext>
              </a:extLst>
            </p:cNvPr>
            <p:cNvSpPr>
              <a:spLocks/>
            </p:cNvSpPr>
            <p:nvPr/>
          </p:nvSpPr>
          <p:spPr bwMode="auto">
            <a:xfrm>
              <a:off x="4119643" y="3167707"/>
              <a:ext cx="239630" cy="225534"/>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6" name="Freeform 871">
              <a:extLst>
                <a:ext uri="{FF2B5EF4-FFF2-40B4-BE49-F238E27FC236}">
                  <a16:creationId xmlns:a16="http://schemas.microsoft.com/office/drawing/2014/main" id="{4950779B-577A-ADBE-DA48-9D39179B3F7C}"/>
                </a:ext>
              </a:extLst>
            </p:cNvPr>
            <p:cNvSpPr>
              <a:spLocks/>
            </p:cNvSpPr>
            <p:nvPr/>
          </p:nvSpPr>
          <p:spPr bwMode="auto">
            <a:xfrm>
              <a:off x="3748452" y="3416734"/>
              <a:ext cx="239630" cy="220835"/>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27" name="Freeform 874">
              <a:extLst>
                <a:ext uri="{FF2B5EF4-FFF2-40B4-BE49-F238E27FC236}">
                  <a16:creationId xmlns:a16="http://schemas.microsoft.com/office/drawing/2014/main" id="{18443DE0-4708-18A9-2320-F31A622B85A0}"/>
                </a:ext>
              </a:extLst>
            </p:cNvPr>
            <p:cNvSpPr>
              <a:spLocks/>
            </p:cNvSpPr>
            <p:nvPr/>
          </p:nvSpPr>
          <p:spPr bwMode="auto">
            <a:xfrm>
              <a:off x="3255096" y="3435528"/>
              <a:ext cx="178547" cy="112767"/>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16" name="Freeform 757">
              <a:extLst>
                <a:ext uri="{FF2B5EF4-FFF2-40B4-BE49-F238E27FC236}">
                  <a16:creationId xmlns:a16="http://schemas.microsoft.com/office/drawing/2014/main" id="{3A7BE248-CDED-1884-2332-AD2791500F2D}"/>
                </a:ext>
              </a:extLst>
            </p:cNvPr>
            <p:cNvSpPr>
              <a:spLocks/>
            </p:cNvSpPr>
            <p:nvPr/>
          </p:nvSpPr>
          <p:spPr bwMode="auto">
            <a:xfrm>
              <a:off x="5209724" y="2368941"/>
              <a:ext cx="234931" cy="234931"/>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17" name="Freeform 790">
              <a:extLst>
                <a:ext uri="{FF2B5EF4-FFF2-40B4-BE49-F238E27FC236}">
                  <a16:creationId xmlns:a16="http://schemas.microsoft.com/office/drawing/2014/main" id="{D7F98047-4ABF-14C4-0251-4C5384C146F4}"/>
                </a:ext>
              </a:extLst>
            </p:cNvPr>
            <p:cNvSpPr>
              <a:spLocks/>
            </p:cNvSpPr>
            <p:nvPr/>
          </p:nvSpPr>
          <p:spPr bwMode="auto">
            <a:xfrm>
              <a:off x="5031177" y="2368941"/>
              <a:ext cx="136260" cy="14565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19" name="Freeform 792">
              <a:extLst>
                <a:ext uri="{FF2B5EF4-FFF2-40B4-BE49-F238E27FC236}">
                  <a16:creationId xmlns:a16="http://schemas.microsoft.com/office/drawing/2014/main" id="{49665CF1-1DF3-0603-B4A0-5FC6B65A6A86}"/>
                </a:ext>
              </a:extLst>
            </p:cNvPr>
            <p:cNvSpPr>
              <a:spLocks/>
            </p:cNvSpPr>
            <p:nvPr/>
          </p:nvSpPr>
          <p:spPr bwMode="auto">
            <a:xfrm>
              <a:off x="5313094" y="2688447"/>
              <a:ext cx="117465" cy="211438"/>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1" name="Freeform 798">
              <a:extLst>
                <a:ext uri="{FF2B5EF4-FFF2-40B4-BE49-F238E27FC236}">
                  <a16:creationId xmlns:a16="http://schemas.microsoft.com/office/drawing/2014/main" id="{F8A79918-327A-DAEC-C941-685E797936E0}"/>
                </a:ext>
              </a:extLst>
            </p:cNvPr>
            <p:cNvSpPr>
              <a:spLocks/>
            </p:cNvSpPr>
            <p:nvPr/>
          </p:nvSpPr>
          <p:spPr bwMode="auto">
            <a:xfrm>
              <a:off x="5026478" y="2594475"/>
              <a:ext cx="244328" cy="19264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2" name="Freeform 811">
              <a:extLst>
                <a:ext uri="{FF2B5EF4-FFF2-40B4-BE49-F238E27FC236}">
                  <a16:creationId xmlns:a16="http://schemas.microsoft.com/office/drawing/2014/main" id="{A99940CE-F487-E5FC-CCC1-919BE0D31E37}"/>
                </a:ext>
              </a:extLst>
            </p:cNvPr>
            <p:cNvSpPr>
              <a:spLocks/>
            </p:cNvSpPr>
            <p:nvPr/>
          </p:nvSpPr>
          <p:spPr bwMode="auto">
            <a:xfrm>
              <a:off x="5181533" y="3078433"/>
              <a:ext cx="220835" cy="267822"/>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3" name="Freeform 828">
              <a:extLst>
                <a:ext uri="{FF2B5EF4-FFF2-40B4-BE49-F238E27FC236}">
                  <a16:creationId xmlns:a16="http://schemas.microsoft.com/office/drawing/2014/main" id="{0EBD36F8-21EB-337B-BA92-084854CBBAA5}"/>
                </a:ext>
              </a:extLst>
            </p:cNvPr>
            <p:cNvSpPr>
              <a:spLocks/>
            </p:cNvSpPr>
            <p:nvPr/>
          </p:nvSpPr>
          <p:spPr bwMode="auto">
            <a:xfrm>
              <a:off x="4805642" y="2585078"/>
              <a:ext cx="253726" cy="230232"/>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4" name="Freeform 829">
              <a:extLst>
                <a:ext uri="{FF2B5EF4-FFF2-40B4-BE49-F238E27FC236}">
                  <a16:creationId xmlns:a16="http://schemas.microsoft.com/office/drawing/2014/main" id="{E3A0235F-3A8C-CB1D-C42B-60187605FB89}"/>
                </a:ext>
              </a:extLst>
            </p:cNvPr>
            <p:cNvSpPr>
              <a:spLocks/>
            </p:cNvSpPr>
            <p:nvPr/>
          </p:nvSpPr>
          <p:spPr bwMode="auto">
            <a:xfrm>
              <a:off x="5125149" y="3477816"/>
              <a:ext cx="155054" cy="159753"/>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5" name="Freeform 831">
              <a:extLst>
                <a:ext uri="{FF2B5EF4-FFF2-40B4-BE49-F238E27FC236}">
                  <a16:creationId xmlns:a16="http://schemas.microsoft.com/office/drawing/2014/main" id="{FF891E6C-BBAB-326A-DC60-41D7564261EC}"/>
                </a:ext>
              </a:extLst>
            </p:cNvPr>
            <p:cNvSpPr>
              <a:spLocks/>
            </p:cNvSpPr>
            <p:nvPr/>
          </p:nvSpPr>
          <p:spPr bwMode="auto">
            <a:xfrm>
              <a:off x="4805642" y="2740132"/>
              <a:ext cx="244328" cy="187945"/>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6" name="Freeform 835">
              <a:extLst>
                <a:ext uri="{FF2B5EF4-FFF2-40B4-BE49-F238E27FC236}">
                  <a16:creationId xmlns:a16="http://schemas.microsoft.com/office/drawing/2014/main" id="{C4D661D4-6A18-8E08-8305-5F91EF0155FE}"/>
                </a:ext>
              </a:extLst>
            </p:cNvPr>
            <p:cNvSpPr>
              <a:spLocks/>
            </p:cNvSpPr>
            <p:nvPr/>
          </p:nvSpPr>
          <p:spPr bwMode="auto">
            <a:xfrm>
              <a:off x="5012382" y="3224090"/>
              <a:ext cx="230232" cy="230232"/>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7" name="Freeform 844">
              <a:extLst>
                <a:ext uri="{FF2B5EF4-FFF2-40B4-BE49-F238E27FC236}">
                  <a16:creationId xmlns:a16="http://schemas.microsoft.com/office/drawing/2014/main" id="{18C3257E-50C8-EB05-8E25-0D7DA5C997DE}"/>
                </a:ext>
              </a:extLst>
            </p:cNvPr>
            <p:cNvSpPr>
              <a:spLocks/>
            </p:cNvSpPr>
            <p:nvPr/>
          </p:nvSpPr>
          <p:spPr bwMode="auto">
            <a:xfrm>
              <a:off x="4706971" y="3313364"/>
              <a:ext cx="206739" cy="267822"/>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8" name="Freeform 848">
              <a:extLst>
                <a:ext uri="{FF2B5EF4-FFF2-40B4-BE49-F238E27FC236}">
                  <a16:creationId xmlns:a16="http://schemas.microsoft.com/office/drawing/2014/main" id="{F6BABDCD-8387-364E-38B5-494DF9FB3E3C}"/>
                </a:ext>
              </a:extLst>
            </p:cNvPr>
            <p:cNvSpPr>
              <a:spLocks/>
            </p:cNvSpPr>
            <p:nvPr/>
          </p:nvSpPr>
          <p:spPr bwMode="auto">
            <a:xfrm>
              <a:off x="3856521" y="3031447"/>
              <a:ext cx="267822" cy="183246"/>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29" name="Freeform 851">
              <a:extLst>
                <a:ext uri="{FF2B5EF4-FFF2-40B4-BE49-F238E27FC236}">
                  <a16:creationId xmlns:a16="http://schemas.microsoft.com/office/drawing/2014/main" id="{88E703F2-7671-5D73-9FD9-3072957B6801}"/>
                </a:ext>
              </a:extLst>
            </p:cNvPr>
            <p:cNvSpPr>
              <a:spLocks/>
            </p:cNvSpPr>
            <p:nvPr/>
          </p:nvSpPr>
          <p:spPr bwMode="auto">
            <a:xfrm>
              <a:off x="4143137" y="3374446"/>
              <a:ext cx="136260" cy="258424"/>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0" name="Freeform 854">
              <a:extLst>
                <a:ext uri="{FF2B5EF4-FFF2-40B4-BE49-F238E27FC236}">
                  <a16:creationId xmlns:a16="http://schemas.microsoft.com/office/drawing/2014/main" id="{9AFF8406-AF38-A5A3-51A8-4971AEA5A1E1}"/>
                </a:ext>
              </a:extLst>
            </p:cNvPr>
            <p:cNvSpPr>
              <a:spLocks/>
            </p:cNvSpPr>
            <p:nvPr/>
          </p:nvSpPr>
          <p:spPr bwMode="auto">
            <a:xfrm>
              <a:off x="4420356" y="3487214"/>
              <a:ext cx="173849" cy="150356"/>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1" name="Freeform 857">
              <a:extLst>
                <a:ext uri="{FF2B5EF4-FFF2-40B4-BE49-F238E27FC236}">
                  <a16:creationId xmlns:a16="http://schemas.microsoft.com/office/drawing/2014/main" id="{A149D4EF-0F0B-76A3-C5E5-8C66A1D69DAE}"/>
                </a:ext>
              </a:extLst>
            </p:cNvPr>
            <p:cNvSpPr>
              <a:spLocks/>
            </p:cNvSpPr>
            <p:nvPr/>
          </p:nvSpPr>
          <p:spPr bwMode="auto">
            <a:xfrm>
              <a:off x="4462643" y="3045543"/>
              <a:ext cx="314808" cy="178547"/>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2" name="Freeform 858">
              <a:extLst>
                <a:ext uri="{FF2B5EF4-FFF2-40B4-BE49-F238E27FC236}">
                  <a16:creationId xmlns:a16="http://schemas.microsoft.com/office/drawing/2014/main" id="{31FB2F33-C64A-1475-1F47-14C185379A43}"/>
                </a:ext>
              </a:extLst>
            </p:cNvPr>
            <p:cNvSpPr>
              <a:spLocks/>
            </p:cNvSpPr>
            <p:nvPr/>
          </p:nvSpPr>
          <p:spPr bwMode="auto">
            <a:xfrm>
              <a:off x="4589506" y="3454323"/>
              <a:ext cx="220835" cy="183246"/>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3" name="Freeform 861">
              <a:extLst>
                <a:ext uri="{FF2B5EF4-FFF2-40B4-BE49-F238E27FC236}">
                  <a16:creationId xmlns:a16="http://schemas.microsoft.com/office/drawing/2014/main" id="{78EF9745-5AEF-9326-383C-E2D88871E82F}"/>
                </a:ext>
              </a:extLst>
            </p:cNvPr>
            <p:cNvSpPr>
              <a:spLocks/>
            </p:cNvSpPr>
            <p:nvPr/>
          </p:nvSpPr>
          <p:spPr bwMode="auto">
            <a:xfrm>
              <a:off x="3654480" y="3087830"/>
              <a:ext cx="267822" cy="24432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4" name="Freeform 862">
              <a:extLst>
                <a:ext uri="{FF2B5EF4-FFF2-40B4-BE49-F238E27FC236}">
                  <a16:creationId xmlns:a16="http://schemas.microsoft.com/office/drawing/2014/main" id="{4F6E073A-EB18-0517-FA05-F4BB64585447}"/>
                </a:ext>
              </a:extLst>
            </p:cNvPr>
            <p:cNvSpPr>
              <a:spLocks/>
            </p:cNvSpPr>
            <p:nvPr/>
          </p:nvSpPr>
          <p:spPr bwMode="auto">
            <a:xfrm>
              <a:off x="3424247" y="3440227"/>
              <a:ext cx="169150" cy="272520"/>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5" name="Freeform 864">
              <a:extLst>
                <a:ext uri="{FF2B5EF4-FFF2-40B4-BE49-F238E27FC236}">
                  <a16:creationId xmlns:a16="http://schemas.microsoft.com/office/drawing/2014/main" id="{30F43CE9-008F-4213-F50A-DE65766ED88F}"/>
                </a:ext>
              </a:extLst>
            </p:cNvPr>
            <p:cNvSpPr>
              <a:spLocks/>
            </p:cNvSpPr>
            <p:nvPr/>
          </p:nvSpPr>
          <p:spPr bwMode="auto">
            <a:xfrm>
              <a:off x="3588699" y="3379145"/>
              <a:ext cx="183246" cy="187945"/>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6" name="Freeform 865">
              <a:extLst>
                <a:ext uri="{FF2B5EF4-FFF2-40B4-BE49-F238E27FC236}">
                  <a16:creationId xmlns:a16="http://schemas.microsoft.com/office/drawing/2014/main" id="{BE126B21-2620-18B7-1E4B-031E183065AD}"/>
                </a:ext>
              </a:extLst>
            </p:cNvPr>
            <p:cNvSpPr>
              <a:spLocks/>
            </p:cNvSpPr>
            <p:nvPr/>
          </p:nvSpPr>
          <p:spPr bwMode="auto">
            <a:xfrm>
              <a:off x="4110246" y="2857597"/>
              <a:ext cx="281918" cy="225534"/>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7" name="Freeform 867">
              <a:extLst>
                <a:ext uri="{FF2B5EF4-FFF2-40B4-BE49-F238E27FC236}">
                  <a16:creationId xmlns:a16="http://schemas.microsoft.com/office/drawing/2014/main" id="{CE98095C-1BBB-19D1-ED0B-5794CEA78BF2}"/>
                </a:ext>
              </a:extLst>
            </p:cNvPr>
            <p:cNvSpPr>
              <a:spLocks/>
            </p:cNvSpPr>
            <p:nvPr/>
          </p:nvSpPr>
          <p:spPr bwMode="auto">
            <a:xfrm>
              <a:off x="4067959" y="3007954"/>
              <a:ext cx="220835" cy="183246"/>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8" name="Freeform 868">
              <a:extLst>
                <a:ext uri="{FF2B5EF4-FFF2-40B4-BE49-F238E27FC236}">
                  <a16:creationId xmlns:a16="http://schemas.microsoft.com/office/drawing/2014/main" id="{2F8E14A9-08F4-4906-13BD-6F8B0685E67C}"/>
                </a:ext>
              </a:extLst>
            </p:cNvPr>
            <p:cNvSpPr>
              <a:spLocks/>
            </p:cNvSpPr>
            <p:nvPr/>
          </p:nvSpPr>
          <p:spPr bwMode="auto">
            <a:xfrm>
              <a:off x="3259795" y="3271076"/>
              <a:ext cx="173849" cy="178547"/>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39" name="Freeform 875">
              <a:extLst>
                <a:ext uri="{FF2B5EF4-FFF2-40B4-BE49-F238E27FC236}">
                  <a16:creationId xmlns:a16="http://schemas.microsoft.com/office/drawing/2014/main" id="{D7154F14-2359-759F-8071-B21117B5E74C}"/>
                </a:ext>
              </a:extLst>
            </p:cNvPr>
            <p:cNvSpPr>
              <a:spLocks/>
            </p:cNvSpPr>
            <p:nvPr/>
          </p:nvSpPr>
          <p:spPr bwMode="auto">
            <a:xfrm>
              <a:off x="3710863" y="3308665"/>
              <a:ext cx="173849" cy="187945"/>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0" name="Freeform 876">
              <a:extLst>
                <a:ext uri="{FF2B5EF4-FFF2-40B4-BE49-F238E27FC236}">
                  <a16:creationId xmlns:a16="http://schemas.microsoft.com/office/drawing/2014/main" id="{1C481E84-4732-FDFF-C166-EF6B0B2E720D}"/>
                </a:ext>
              </a:extLst>
            </p:cNvPr>
            <p:cNvSpPr>
              <a:spLocks/>
            </p:cNvSpPr>
            <p:nvPr/>
          </p:nvSpPr>
          <p:spPr bwMode="auto">
            <a:xfrm>
              <a:off x="3781342" y="3191200"/>
              <a:ext cx="197342" cy="253726"/>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1" name="Freeform 773">
              <a:extLst>
                <a:ext uri="{FF2B5EF4-FFF2-40B4-BE49-F238E27FC236}">
                  <a16:creationId xmlns:a16="http://schemas.microsoft.com/office/drawing/2014/main" id="{E98DD744-71DE-0507-82A9-62B4559D8C12}"/>
                </a:ext>
              </a:extLst>
            </p:cNvPr>
            <p:cNvSpPr>
              <a:spLocks/>
            </p:cNvSpPr>
            <p:nvPr/>
          </p:nvSpPr>
          <p:spPr bwMode="auto">
            <a:xfrm>
              <a:off x="5369477" y="2505201"/>
              <a:ext cx="164452" cy="230232"/>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2" name="Freeform 794">
              <a:extLst>
                <a:ext uri="{FF2B5EF4-FFF2-40B4-BE49-F238E27FC236}">
                  <a16:creationId xmlns:a16="http://schemas.microsoft.com/office/drawing/2014/main" id="{4FE3E503-D0F1-CD74-877B-7D407EFADD21}"/>
                </a:ext>
              </a:extLst>
            </p:cNvPr>
            <p:cNvSpPr>
              <a:spLocks/>
            </p:cNvSpPr>
            <p:nvPr/>
          </p:nvSpPr>
          <p:spPr bwMode="auto">
            <a:xfrm>
              <a:off x="5411765" y="2674351"/>
              <a:ext cx="178547" cy="220835"/>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3" name="Freeform 799">
              <a:extLst>
                <a:ext uri="{FF2B5EF4-FFF2-40B4-BE49-F238E27FC236}">
                  <a16:creationId xmlns:a16="http://schemas.microsoft.com/office/drawing/2014/main" id="{B8FA2E31-DF64-85B5-F348-32DDFC677FF3}"/>
                </a:ext>
              </a:extLst>
            </p:cNvPr>
            <p:cNvSpPr>
              <a:spLocks/>
            </p:cNvSpPr>
            <p:nvPr/>
          </p:nvSpPr>
          <p:spPr bwMode="auto">
            <a:xfrm>
              <a:off x="5834641" y="2754228"/>
              <a:ext cx="159753" cy="140958"/>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4" name="Freeform 825">
              <a:extLst>
                <a:ext uri="{FF2B5EF4-FFF2-40B4-BE49-F238E27FC236}">
                  <a16:creationId xmlns:a16="http://schemas.microsoft.com/office/drawing/2014/main" id="{F4D3431A-309C-AAC7-0382-4DEC99E96B6C}"/>
                </a:ext>
              </a:extLst>
            </p:cNvPr>
            <p:cNvSpPr>
              <a:spLocks/>
            </p:cNvSpPr>
            <p:nvPr/>
          </p:nvSpPr>
          <p:spPr bwMode="auto">
            <a:xfrm>
              <a:off x="5012382" y="2975064"/>
              <a:ext cx="230232" cy="187945"/>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5" name="Freeform 826">
              <a:extLst>
                <a:ext uri="{FF2B5EF4-FFF2-40B4-BE49-F238E27FC236}">
                  <a16:creationId xmlns:a16="http://schemas.microsoft.com/office/drawing/2014/main" id="{A557B41A-8490-8ED2-E1A6-4EBC6257D866}"/>
                </a:ext>
              </a:extLst>
            </p:cNvPr>
            <p:cNvSpPr>
              <a:spLocks/>
            </p:cNvSpPr>
            <p:nvPr/>
          </p:nvSpPr>
          <p:spPr bwMode="auto">
            <a:xfrm>
              <a:off x="4904314" y="2820008"/>
              <a:ext cx="277219" cy="281918"/>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6" name="Freeform 827">
              <a:extLst>
                <a:ext uri="{FF2B5EF4-FFF2-40B4-BE49-F238E27FC236}">
                  <a16:creationId xmlns:a16="http://schemas.microsoft.com/office/drawing/2014/main" id="{C079282A-63B4-5FFC-0BB6-A13DB744D04F}"/>
                </a:ext>
              </a:extLst>
            </p:cNvPr>
            <p:cNvSpPr>
              <a:spLocks/>
            </p:cNvSpPr>
            <p:nvPr/>
          </p:nvSpPr>
          <p:spPr bwMode="auto">
            <a:xfrm>
              <a:off x="5007684" y="2721337"/>
              <a:ext cx="197342" cy="126863"/>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7" name="Freeform 832">
              <a:extLst>
                <a:ext uri="{FF2B5EF4-FFF2-40B4-BE49-F238E27FC236}">
                  <a16:creationId xmlns:a16="http://schemas.microsoft.com/office/drawing/2014/main" id="{74CB9A34-AC1A-6D20-92B8-8A7759443659}"/>
                </a:ext>
              </a:extLst>
            </p:cNvPr>
            <p:cNvSpPr>
              <a:spLocks/>
            </p:cNvSpPr>
            <p:nvPr/>
          </p:nvSpPr>
          <p:spPr bwMode="auto">
            <a:xfrm>
              <a:off x="5064067" y="2857597"/>
              <a:ext cx="192643" cy="173849"/>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8" name="Freeform 833">
              <a:extLst>
                <a:ext uri="{FF2B5EF4-FFF2-40B4-BE49-F238E27FC236}">
                  <a16:creationId xmlns:a16="http://schemas.microsoft.com/office/drawing/2014/main" id="{8BA83600-B92C-D9D2-317C-781FED80582B}"/>
                </a:ext>
              </a:extLst>
            </p:cNvPr>
            <p:cNvSpPr>
              <a:spLocks/>
            </p:cNvSpPr>
            <p:nvPr/>
          </p:nvSpPr>
          <p:spPr bwMode="auto">
            <a:xfrm>
              <a:off x="5237916" y="2975064"/>
              <a:ext cx="183246" cy="112767"/>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49" name="Freeform 837">
              <a:extLst>
                <a:ext uri="{FF2B5EF4-FFF2-40B4-BE49-F238E27FC236}">
                  <a16:creationId xmlns:a16="http://schemas.microsoft.com/office/drawing/2014/main" id="{821A5B26-8BC6-8768-3A13-1381994FBD49}"/>
                </a:ext>
              </a:extLst>
            </p:cNvPr>
            <p:cNvSpPr>
              <a:spLocks/>
            </p:cNvSpPr>
            <p:nvPr/>
          </p:nvSpPr>
          <p:spPr bwMode="auto">
            <a:xfrm>
              <a:off x="4927807" y="3130118"/>
              <a:ext cx="164452" cy="216136"/>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0" name="Freeform 839">
              <a:extLst>
                <a:ext uri="{FF2B5EF4-FFF2-40B4-BE49-F238E27FC236}">
                  <a16:creationId xmlns:a16="http://schemas.microsoft.com/office/drawing/2014/main" id="{70E878A2-5885-90A3-F850-B6F6E748604E}"/>
                </a:ext>
              </a:extLst>
            </p:cNvPr>
            <p:cNvSpPr>
              <a:spLocks/>
            </p:cNvSpPr>
            <p:nvPr/>
          </p:nvSpPr>
          <p:spPr bwMode="auto">
            <a:xfrm>
              <a:off x="4457945" y="2791817"/>
              <a:ext cx="249027" cy="29131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1" name="Freeform 842">
              <a:extLst>
                <a:ext uri="{FF2B5EF4-FFF2-40B4-BE49-F238E27FC236}">
                  <a16:creationId xmlns:a16="http://schemas.microsoft.com/office/drawing/2014/main" id="{A9D5A107-FC69-3EBE-72CD-46D28D9257D0}"/>
                </a:ext>
              </a:extLst>
            </p:cNvPr>
            <p:cNvSpPr>
              <a:spLocks/>
            </p:cNvSpPr>
            <p:nvPr/>
          </p:nvSpPr>
          <p:spPr bwMode="auto">
            <a:xfrm>
              <a:off x="4796245" y="3510707"/>
              <a:ext cx="263123" cy="131561"/>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2" name="Freeform 843">
              <a:extLst>
                <a:ext uri="{FF2B5EF4-FFF2-40B4-BE49-F238E27FC236}">
                  <a16:creationId xmlns:a16="http://schemas.microsoft.com/office/drawing/2014/main" id="{CDCA1679-2E07-EFFF-485C-68B8194D3F5A}"/>
                </a:ext>
              </a:extLst>
            </p:cNvPr>
            <p:cNvSpPr>
              <a:spLocks/>
            </p:cNvSpPr>
            <p:nvPr/>
          </p:nvSpPr>
          <p:spPr bwMode="auto">
            <a:xfrm>
              <a:off x="4979492" y="3449624"/>
              <a:ext cx="183246" cy="19264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3" name="Freeform 845">
              <a:extLst>
                <a:ext uri="{FF2B5EF4-FFF2-40B4-BE49-F238E27FC236}">
                  <a16:creationId xmlns:a16="http://schemas.microsoft.com/office/drawing/2014/main" id="{E1D2F1B6-7EA0-30AC-BDCD-5556BCE35428}"/>
                </a:ext>
              </a:extLst>
            </p:cNvPr>
            <p:cNvSpPr>
              <a:spLocks/>
            </p:cNvSpPr>
            <p:nvPr/>
          </p:nvSpPr>
          <p:spPr bwMode="auto">
            <a:xfrm>
              <a:off x="4833834" y="2975064"/>
              <a:ext cx="202040" cy="187945"/>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4" name="Freeform 846">
              <a:extLst>
                <a:ext uri="{FF2B5EF4-FFF2-40B4-BE49-F238E27FC236}">
                  <a16:creationId xmlns:a16="http://schemas.microsoft.com/office/drawing/2014/main" id="{7AB5D3DD-2072-4638-1556-88FDFBD3A33F}"/>
                </a:ext>
              </a:extLst>
            </p:cNvPr>
            <p:cNvSpPr>
              <a:spLocks/>
            </p:cNvSpPr>
            <p:nvPr/>
          </p:nvSpPr>
          <p:spPr bwMode="auto">
            <a:xfrm>
              <a:off x="3865918" y="2834104"/>
              <a:ext cx="310110" cy="20204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5" name="Freeform 849">
              <a:extLst>
                <a:ext uri="{FF2B5EF4-FFF2-40B4-BE49-F238E27FC236}">
                  <a16:creationId xmlns:a16="http://schemas.microsoft.com/office/drawing/2014/main" id="{4A9D909F-B763-0FA6-AAA9-B46C44459195}"/>
                </a:ext>
              </a:extLst>
            </p:cNvPr>
            <p:cNvSpPr>
              <a:spLocks/>
            </p:cNvSpPr>
            <p:nvPr/>
          </p:nvSpPr>
          <p:spPr bwMode="auto">
            <a:xfrm>
              <a:off x="3950493" y="3322761"/>
              <a:ext cx="230232" cy="314808"/>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6" name="Freeform 856">
              <a:extLst>
                <a:ext uri="{FF2B5EF4-FFF2-40B4-BE49-F238E27FC236}">
                  <a16:creationId xmlns:a16="http://schemas.microsoft.com/office/drawing/2014/main" id="{C392ACE0-75A8-69FA-CD19-4C5886D24440}"/>
                </a:ext>
              </a:extLst>
            </p:cNvPr>
            <p:cNvSpPr>
              <a:spLocks/>
            </p:cNvSpPr>
            <p:nvPr/>
          </p:nvSpPr>
          <p:spPr bwMode="auto">
            <a:xfrm>
              <a:off x="4462643" y="3303967"/>
              <a:ext cx="267822" cy="249027"/>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7" name="Freeform 869">
              <a:extLst>
                <a:ext uri="{FF2B5EF4-FFF2-40B4-BE49-F238E27FC236}">
                  <a16:creationId xmlns:a16="http://schemas.microsoft.com/office/drawing/2014/main" id="{58589DC2-6914-D123-E875-E744A04FCEEB}"/>
                </a:ext>
              </a:extLst>
            </p:cNvPr>
            <p:cNvSpPr>
              <a:spLocks/>
            </p:cNvSpPr>
            <p:nvPr/>
          </p:nvSpPr>
          <p:spPr bwMode="auto">
            <a:xfrm>
              <a:off x="3555809" y="3158310"/>
              <a:ext cx="178547" cy="267822"/>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8" name="Freeform 870">
              <a:extLst>
                <a:ext uri="{FF2B5EF4-FFF2-40B4-BE49-F238E27FC236}">
                  <a16:creationId xmlns:a16="http://schemas.microsoft.com/office/drawing/2014/main" id="{92641A35-6F15-F81D-534D-3FCCF9B71CAE}"/>
                </a:ext>
              </a:extLst>
            </p:cNvPr>
            <p:cNvSpPr>
              <a:spLocks/>
            </p:cNvSpPr>
            <p:nvPr/>
          </p:nvSpPr>
          <p:spPr bwMode="auto">
            <a:xfrm>
              <a:off x="3245699" y="3529501"/>
              <a:ext cx="187945" cy="178547"/>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59" name="Freeform 872">
              <a:extLst>
                <a:ext uri="{FF2B5EF4-FFF2-40B4-BE49-F238E27FC236}">
                  <a16:creationId xmlns:a16="http://schemas.microsoft.com/office/drawing/2014/main" id="{690E2363-3A82-E052-B673-566AE8680036}"/>
                </a:ext>
              </a:extLst>
            </p:cNvPr>
            <p:cNvSpPr>
              <a:spLocks/>
            </p:cNvSpPr>
            <p:nvPr/>
          </p:nvSpPr>
          <p:spPr bwMode="auto">
            <a:xfrm>
              <a:off x="3584000" y="3562392"/>
              <a:ext cx="220835" cy="155054"/>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0" name="Freeform 873">
              <a:extLst>
                <a:ext uri="{FF2B5EF4-FFF2-40B4-BE49-F238E27FC236}">
                  <a16:creationId xmlns:a16="http://schemas.microsoft.com/office/drawing/2014/main" id="{63164A9F-C958-5700-DE18-3FDE22FF0A4C}"/>
                </a:ext>
              </a:extLst>
            </p:cNvPr>
            <p:cNvSpPr>
              <a:spLocks/>
            </p:cNvSpPr>
            <p:nvPr/>
          </p:nvSpPr>
          <p:spPr bwMode="auto">
            <a:xfrm>
              <a:off x="3137631" y="3618775"/>
              <a:ext cx="281918" cy="89274"/>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1" name="Freeform 877">
              <a:extLst>
                <a:ext uri="{FF2B5EF4-FFF2-40B4-BE49-F238E27FC236}">
                  <a16:creationId xmlns:a16="http://schemas.microsoft.com/office/drawing/2014/main" id="{6C85DEB7-40F6-A04F-5875-6E8D76D30B12}"/>
                </a:ext>
              </a:extLst>
            </p:cNvPr>
            <p:cNvSpPr>
              <a:spLocks/>
            </p:cNvSpPr>
            <p:nvPr/>
          </p:nvSpPr>
          <p:spPr bwMode="auto">
            <a:xfrm>
              <a:off x="3062453" y="3651665"/>
              <a:ext cx="51685" cy="51685"/>
            </a:xfrm>
            <a:custGeom>
              <a:avLst/>
              <a:gdLst/>
              <a:ahLst/>
              <a:cxnLst>
                <a:cxn ang="0">
                  <a:pos x="18" y="66"/>
                </a:cxn>
                <a:cxn ang="0">
                  <a:pos x="12" y="54"/>
                </a:cxn>
                <a:cxn ang="0">
                  <a:pos x="6" y="42"/>
                </a:cxn>
                <a:cxn ang="0">
                  <a:pos x="0" y="30"/>
                </a:cxn>
                <a:cxn ang="0">
                  <a:pos x="0" y="18"/>
                </a:cxn>
                <a:cxn ang="0">
                  <a:pos x="12" y="6"/>
                </a:cxn>
                <a:cxn ang="0">
                  <a:pos x="18" y="6"/>
                </a:cxn>
                <a:cxn ang="0">
                  <a:pos x="30" y="0"/>
                </a:cxn>
                <a:cxn ang="0">
                  <a:pos x="42" y="6"/>
                </a:cxn>
                <a:cxn ang="0">
                  <a:pos x="60" y="12"/>
                </a:cxn>
                <a:cxn ang="0">
                  <a:pos x="60" y="24"/>
                </a:cxn>
                <a:cxn ang="0">
                  <a:pos x="66" y="30"/>
                </a:cxn>
                <a:cxn ang="0">
                  <a:pos x="66" y="48"/>
                </a:cxn>
                <a:cxn ang="0">
                  <a:pos x="60" y="60"/>
                </a:cxn>
                <a:cxn ang="0">
                  <a:pos x="54" y="66"/>
                </a:cxn>
                <a:cxn ang="0">
                  <a:pos x="18" y="66"/>
                </a:cxn>
              </a:cxnLst>
              <a:rect l="0" t="0" r="r" b="b"/>
              <a:pathLst>
                <a:path w="66" h="66">
                  <a:moveTo>
                    <a:pt x="18" y="66"/>
                  </a:moveTo>
                  <a:lnTo>
                    <a:pt x="12" y="54"/>
                  </a:lnTo>
                  <a:lnTo>
                    <a:pt x="6" y="42"/>
                  </a:lnTo>
                  <a:lnTo>
                    <a:pt x="0" y="30"/>
                  </a:lnTo>
                  <a:lnTo>
                    <a:pt x="0" y="18"/>
                  </a:lnTo>
                  <a:lnTo>
                    <a:pt x="12" y="6"/>
                  </a:lnTo>
                  <a:lnTo>
                    <a:pt x="18" y="6"/>
                  </a:lnTo>
                  <a:lnTo>
                    <a:pt x="30" y="0"/>
                  </a:lnTo>
                  <a:lnTo>
                    <a:pt x="42" y="6"/>
                  </a:lnTo>
                  <a:lnTo>
                    <a:pt x="60" y="12"/>
                  </a:lnTo>
                  <a:lnTo>
                    <a:pt x="60" y="24"/>
                  </a:lnTo>
                  <a:lnTo>
                    <a:pt x="66" y="30"/>
                  </a:lnTo>
                  <a:lnTo>
                    <a:pt x="66" y="48"/>
                  </a:lnTo>
                  <a:lnTo>
                    <a:pt x="60" y="60"/>
                  </a:lnTo>
                  <a:lnTo>
                    <a:pt x="54" y="66"/>
                  </a:lnTo>
                  <a:lnTo>
                    <a:pt x="18" y="6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2" name="Freeform 769">
              <a:extLst>
                <a:ext uri="{FF2B5EF4-FFF2-40B4-BE49-F238E27FC236}">
                  <a16:creationId xmlns:a16="http://schemas.microsoft.com/office/drawing/2014/main" id="{195E87FC-846A-1344-DAED-D896228C0E30}"/>
                </a:ext>
              </a:extLst>
            </p:cNvPr>
            <p:cNvSpPr>
              <a:spLocks/>
            </p:cNvSpPr>
            <p:nvPr/>
          </p:nvSpPr>
          <p:spPr bwMode="auto">
            <a:xfrm>
              <a:off x="5510437" y="2575680"/>
              <a:ext cx="225534" cy="183246"/>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3" name="Freeform 788">
              <a:extLst>
                <a:ext uri="{FF2B5EF4-FFF2-40B4-BE49-F238E27FC236}">
                  <a16:creationId xmlns:a16="http://schemas.microsoft.com/office/drawing/2014/main" id="{4865BEFF-AF65-939B-D30E-DA55D7F5A657}"/>
                </a:ext>
              </a:extLst>
            </p:cNvPr>
            <p:cNvSpPr>
              <a:spLocks/>
            </p:cNvSpPr>
            <p:nvPr/>
          </p:nvSpPr>
          <p:spPr bwMode="auto">
            <a:xfrm>
              <a:off x="5172135" y="2730735"/>
              <a:ext cx="178547" cy="150356"/>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4" name="Freeform 812">
              <a:extLst>
                <a:ext uri="{FF2B5EF4-FFF2-40B4-BE49-F238E27FC236}">
                  <a16:creationId xmlns:a16="http://schemas.microsoft.com/office/drawing/2014/main" id="{4AF3B4D3-756B-C634-4EE3-2D079FA3F917}"/>
                </a:ext>
              </a:extLst>
            </p:cNvPr>
            <p:cNvSpPr>
              <a:spLocks/>
            </p:cNvSpPr>
            <p:nvPr/>
          </p:nvSpPr>
          <p:spPr bwMode="auto">
            <a:xfrm>
              <a:off x="5327190" y="3022050"/>
              <a:ext cx="197342" cy="2396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5" name="Freeform 818">
              <a:extLst>
                <a:ext uri="{FF2B5EF4-FFF2-40B4-BE49-F238E27FC236}">
                  <a16:creationId xmlns:a16="http://schemas.microsoft.com/office/drawing/2014/main" id="{738C8E30-B1C9-8319-A0F5-C0F2A56A22C2}"/>
                </a:ext>
              </a:extLst>
            </p:cNvPr>
            <p:cNvSpPr>
              <a:spLocks/>
            </p:cNvSpPr>
            <p:nvPr/>
          </p:nvSpPr>
          <p:spPr bwMode="auto">
            <a:xfrm>
              <a:off x="5501039" y="3078433"/>
              <a:ext cx="173849" cy="220835"/>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6" name="Freeform 830">
              <a:extLst>
                <a:ext uri="{FF2B5EF4-FFF2-40B4-BE49-F238E27FC236}">
                  <a16:creationId xmlns:a16="http://schemas.microsoft.com/office/drawing/2014/main" id="{B9C90A74-0904-15DC-7A3B-31EF2C185152}"/>
                </a:ext>
              </a:extLst>
            </p:cNvPr>
            <p:cNvSpPr>
              <a:spLocks/>
            </p:cNvSpPr>
            <p:nvPr/>
          </p:nvSpPr>
          <p:spPr bwMode="auto">
            <a:xfrm>
              <a:off x="5134546" y="3299268"/>
              <a:ext cx="211438" cy="216136"/>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7" name="Freeform 850">
              <a:extLst>
                <a:ext uri="{FF2B5EF4-FFF2-40B4-BE49-F238E27FC236}">
                  <a16:creationId xmlns:a16="http://schemas.microsoft.com/office/drawing/2014/main" id="{7C5EDBB3-E8BD-9DEB-1C38-46B88DCCA750}"/>
                </a:ext>
              </a:extLst>
            </p:cNvPr>
            <p:cNvSpPr>
              <a:spLocks/>
            </p:cNvSpPr>
            <p:nvPr/>
          </p:nvSpPr>
          <p:spPr bwMode="auto">
            <a:xfrm>
              <a:off x="4274698" y="3374446"/>
              <a:ext cx="216136" cy="258424"/>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8" name="Freeform 852">
              <a:extLst>
                <a:ext uri="{FF2B5EF4-FFF2-40B4-BE49-F238E27FC236}">
                  <a16:creationId xmlns:a16="http://schemas.microsoft.com/office/drawing/2014/main" id="{BA118D81-313B-B9AD-5F15-4CEA6C322541}"/>
                </a:ext>
              </a:extLst>
            </p:cNvPr>
            <p:cNvSpPr>
              <a:spLocks/>
            </p:cNvSpPr>
            <p:nvPr/>
          </p:nvSpPr>
          <p:spPr bwMode="auto">
            <a:xfrm>
              <a:off x="4312287" y="2820008"/>
              <a:ext cx="173849" cy="206739"/>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69" name="Freeform 853">
              <a:extLst>
                <a:ext uri="{FF2B5EF4-FFF2-40B4-BE49-F238E27FC236}">
                  <a16:creationId xmlns:a16="http://schemas.microsoft.com/office/drawing/2014/main" id="{D3CEBCCD-4D9A-F288-3544-53861221D8DE}"/>
                </a:ext>
              </a:extLst>
            </p:cNvPr>
            <p:cNvSpPr>
              <a:spLocks/>
            </p:cNvSpPr>
            <p:nvPr/>
          </p:nvSpPr>
          <p:spPr bwMode="auto">
            <a:xfrm>
              <a:off x="4561314" y="3214693"/>
              <a:ext cx="197342" cy="16915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70" name="Freeform 855">
              <a:extLst>
                <a:ext uri="{FF2B5EF4-FFF2-40B4-BE49-F238E27FC236}">
                  <a16:creationId xmlns:a16="http://schemas.microsoft.com/office/drawing/2014/main" id="{9C87C733-56E9-15C7-A8C0-88CD7E5DA8FA}"/>
                </a:ext>
              </a:extLst>
            </p:cNvPr>
            <p:cNvSpPr>
              <a:spLocks/>
            </p:cNvSpPr>
            <p:nvPr/>
          </p:nvSpPr>
          <p:spPr bwMode="auto">
            <a:xfrm>
              <a:off x="4331081" y="3181803"/>
              <a:ext cx="263123" cy="234931"/>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71" name="Freeform 859">
              <a:extLst>
                <a:ext uri="{FF2B5EF4-FFF2-40B4-BE49-F238E27FC236}">
                  <a16:creationId xmlns:a16="http://schemas.microsoft.com/office/drawing/2014/main" id="{C99BDD71-6082-EB18-DDC9-62573CD6EFF3}"/>
                </a:ext>
              </a:extLst>
            </p:cNvPr>
            <p:cNvSpPr>
              <a:spLocks/>
            </p:cNvSpPr>
            <p:nvPr/>
          </p:nvSpPr>
          <p:spPr bwMode="auto">
            <a:xfrm>
              <a:off x="3753150" y="2876392"/>
              <a:ext cx="202040" cy="258424"/>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6" name="Freeform 762">
              <a:extLst>
                <a:ext uri="{FF2B5EF4-FFF2-40B4-BE49-F238E27FC236}">
                  <a16:creationId xmlns:a16="http://schemas.microsoft.com/office/drawing/2014/main" id="{82931A4F-062A-5BB2-D419-1D019A445AAF}"/>
                </a:ext>
              </a:extLst>
            </p:cNvPr>
            <p:cNvSpPr>
              <a:spLocks/>
            </p:cNvSpPr>
            <p:nvPr/>
          </p:nvSpPr>
          <p:spPr bwMode="auto">
            <a:xfrm>
              <a:off x="5468149" y="2129311"/>
              <a:ext cx="131561" cy="187945"/>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7" name="Freeform 763">
              <a:extLst>
                <a:ext uri="{FF2B5EF4-FFF2-40B4-BE49-F238E27FC236}">
                  <a16:creationId xmlns:a16="http://schemas.microsoft.com/office/drawing/2014/main" id="{453C2949-7EC5-BEA4-418A-D9D4BFFECC05}"/>
                </a:ext>
              </a:extLst>
            </p:cNvPr>
            <p:cNvSpPr>
              <a:spLocks/>
            </p:cNvSpPr>
            <p:nvPr/>
          </p:nvSpPr>
          <p:spPr bwMode="auto">
            <a:xfrm>
              <a:off x="5416464" y="2143407"/>
              <a:ext cx="98671" cy="183246"/>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8" name="Freeform 778">
              <a:extLst>
                <a:ext uri="{FF2B5EF4-FFF2-40B4-BE49-F238E27FC236}">
                  <a16:creationId xmlns:a16="http://schemas.microsoft.com/office/drawing/2014/main" id="{C362BBC1-05BD-D5B1-DE5D-0E42DD8F3891}"/>
                </a:ext>
              </a:extLst>
            </p:cNvPr>
            <p:cNvSpPr>
              <a:spLocks/>
            </p:cNvSpPr>
            <p:nvPr/>
          </p:nvSpPr>
          <p:spPr bwMode="auto">
            <a:xfrm>
              <a:off x="6031984" y="2477009"/>
              <a:ext cx="267822" cy="197342"/>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9" name="Freeform 808">
              <a:extLst>
                <a:ext uri="{FF2B5EF4-FFF2-40B4-BE49-F238E27FC236}">
                  <a16:creationId xmlns:a16="http://schemas.microsoft.com/office/drawing/2014/main" id="{FB77EE18-278B-5054-F447-2B21C67A9200}"/>
                </a:ext>
              </a:extLst>
            </p:cNvPr>
            <p:cNvSpPr>
              <a:spLocks/>
            </p:cNvSpPr>
            <p:nvPr/>
          </p:nvSpPr>
          <p:spPr bwMode="auto">
            <a:xfrm>
              <a:off x="6154148" y="3209994"/>
              <a:ext cx="277219" cy="197342"/>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3"/>
            </a:solid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0" name="Freeform 768">
              <a:extLst>
                <a:ext uri="{FF2B5EF4-FFF2-40B4-BE49-F238E27FC236}">
                  <a16:creationId xmlns:a16="http://schemas.microsoft.com/office/drawing/2014/main" id="{E245642C-9AEC-4B6A-72D8-673376015D62}"/>
                </a:ext>
              </a:extLst>
            </p:cNvPr>
            <p:cNvSpPr>
              <a:spLocks/>
            </p:cNvSpPr>
            <p:nvPr/>
          </p:nvSpPr>
          <p:spPr bwMode="auto">
            <a:xfrm>
              <a:off x="5895723" y="2547489"/>
              <a:ext cx="202040" cy="225534"/>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1" name="Freeform 807">
              <a:extLst>
                <a:ext uri="{FF2B5EF4-FFF2-40B4-BE49-F238E27FC236}">
                  <a16:creationId xmlns:a16="http://schemas.microsoft.com/office/drawing/2014/main" id="{6064E7B6-9CC7-C574-B702-1680955C7427}"/>
                </a:ext>
              </a:extLst>
            </p:cNvPr>
            <p:cNvSpPr>
              <a:spLocks/>
            </p:cNvSpPr>
            <p:nvPr/>
          </p:nvSpPr>
          <p:spPr bwMode="auto">
            <a:xfrm>
              <a:off x="5670190" y="2885789"/>
              <a:ext cx="202040" cy="183246"/>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2" name="Freeform 814">
              <a:extLst>
                <a:ext uri="{FF2B5EF4-FFF2-40B4-BE49-F238E27FC236}">
                  <a16:creationId xmlns:a16="http://schemas.microsoft.com/office/drawing/2014/main" id="{71771F2A-B86A-37D4-1DA6-473C028F7F25}"/>
                </a:ext>
              </a:extLst>
            </p:cNvPr>
            <p:cNvSpPr>
              <a:spLocks/>
            </p:cNvSpPr>
            <p:nvPr/>
          </p:nvSpPr>
          <p:spPr bwMode="auto">
            <a:xfrm>
              <a:off x="5773559" y="3416734"/>
              <a:ext cx="239630" cy="225534"/>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3" name="Freeform 777">
              <a:extLst>
                <a:ext uri="{FF2B5EF4-FFF2-40B4-BE49-F238E27FC236}">
                  <a16:creationId xmlns:a16="http://schemas.microsoft.com/office/drawing/2014/main" id="{DB141DE9-36F9-F841-0B83-822504F7C0A8}"/>
                </a:ext>
              </a:extLst>
            </p:cNvPr>
            <p:cNvSpPr>
              <a:spLocks/>
            </p:cNvSpPr>
            <p:nvPr/>
          </p:nvSpPr>
          <p:spPr bwMode="auto">
            <a:xfrm>
              <a:off x="5966203" y="2711940"/>
              <a:ext cx="253726" cy="24432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4" name="Freeform 782">
              <a:extLst>
                <a:ext uri="{FF2B5EF4-FFF2-40B4-BE49-F238E27FC236}">
                  <a16:creationId xmlns:a16="http://schemas.microsoft.com/office/drawing/2014/main" id="{2B7DB4D0-D87E-4750-37BD-21BF95FAC5A9}"/>
                </a:ext>
              </a:extLst>
            </p:cNvPr>
            <p:cNvSpPr>
              <a:spLocks/>
            </p:cNvSpPr>
            <p:nvPr/>
          </p:nvSpPr>
          <p:spPr bwMode="auto">
            <a:xfrm>
              <a:off x="6078970" y="2843501"/>
              <a:ext cx="187945" cy="2396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5" name="Freeform 784">
              <a:extLst>
                <a:ext uri="{FF2B5EF4-FFF2-40B4-BE49-F238E27FC236}">
                  <a16:creationId xmlns:a16="http://schemas.microsoft.com/office/drawing/2014/main" id="{B2E9610F-319F-8BC2-B70A-EED124CE3140}"/>
                </a:ext>
              </a:extLst>
            </p:cNvPr>
            <p:cNvSpPr>
              <a:spLocks/>
            </p:cNvSpPr>
            <p:nvPr/>
          </p:nvSpPr>
          <p:spPr bwMode="auto">
            <a:xfrm>
              <a:off x="6346791" y="2918680"/>
              <a:ext cx="357096" cy="33360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6" name="Freeform 786">
              <a:extLst>
                <a:ext uri="{FF2B5EF4-FFF2-40B4-BE49-F238E27FC236}">
                  <a16:creationId xmlns:a16="http://schemas.microsoft.com/office/drawing/2014/main" id="{F425B9FA-F354-27B2-7C3D-DCB6536EB006}"/>
                </a:ext>
              </a:extLst>
            </p:cNvPr>
            <p:cNvSpPr>
              <a:spLocks/>
            </p:cNvSpPr>
            <p:nvPr/>
          </p:nvSpPr>
          <p:spPr bwMode="auto">
            <a:xfrm>
              <a:off x="6234024" y="2918680"/>
              <a:ext cx="178547" cy="281918"/>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7" name="Freeform 800">
              <a:extLst>
                <a:ext uri="{FF2B5EF4-FFF2-40B4-BE49-F238E27FC236}">
                  <a16:creationId xmlns:a16="http://schemas.microsoft.com/office/drawing/2014/main" id="{F8662D34-3DF9-A610-2694-552B0A72C604}"/>
                </a:ext>
              </a:extLst>
            </p:cNvPr>
            <p:cNvSpPr>
              <a:spLocks/>
            </p:cNvSpPr>
            <p:nvPr/>
          </p:nvSpPr>
          <p:spPr bwMode="auto">
            <a:xfrm>
              <a:off x="5984998" y="3369747"/>
              <a:ext cx="310110" cy="220835"/>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8" name="Freeform 801">
              <a:extLst>
                <a:ext uri="{FF2B5EF4-FFF2-40B4-BE49-F238E27FC236}">
                  <a16:creationId xmlns:a16="http://schemas.microsoft.com/office/drawing/2014/main" id="{80BA302C-E0A3-81F1-CF80-ACAE59BDB28D}"/>
                </a:ext>
              </a:extLst>
            </p:cNvPr>
            <p:cNvSpPr>
              <a:spLocks/>
            </p:cNvSpPr>
            <p:nvPr/>
          </p:nvSpPr>
          <p:spPr bwMode="auto">
            <a:xfrm>
              <a:off x="5938011" y="2965666"/>
              <a:ext cx="300712" cy="220835"/>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09" name="Freeform 802">
              <a:extLst>
                <a:ext uri="{FF2B5EF4-FFF2-40B4-BE49-F238E27FC236}">
                  <a16:creationId xmlns:a16="http://schemas.microsoft.com/office/drawing/2014/main" id="{B6F14687-0850-D00F-D9CE-D6AC74D31FB1}"/>
                </a:ext>
              </a:extLst>
            </p:cNvPr>
            <p:cNvSpPr>
              <a:spLocks/>
            </p:cNvSpPr>
            <p:nvPr/>
          </p:nvSpPr>
          <p:spPr bwMode="auto">
            <a:xfrm>
              <a:off x="5956806" y="3195899"/>
              <a:ext cx="187945" cy="263123"/>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0" name="Freeform 806">
              <a:extLst>
                <a:ext uri="{FF2B5EF4-FFF2-40B4-BE49-F238E27FC236}">
                  <a16:creationId xmlns:a16="http://schemas.microsoft.com/office/drawing/2014/main" id="{D0943870-E175-B5EE-715E-A6898D748313}"/>
                </a:ext>
              </a:extLst>
            </p:cNvPr>
            <p:cNvSpPr>
              <a:spLocks/>
            </p:cNvSpPr>
            <p:nvPr/>
          </p:nvSpPr>
          <p:spPr bwMode="auto">
            <a:xfrm>
              <a:off x="5872230" y="2871693"/>
              <a:ext cx="220835" cy="14565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1" name="Freeform 815">
              <a:extLst>
                <a:ext uri="{FF2B5EF4-FFF2-40B4-BE49-F238E27FC236}">
                  <a16:creationId xmlns:a16="http://schemas.microsoft.com/office/drawing/2014/main" id="{8FB2282B-AB8B-4AB3-B31A-337223CE342E}"/>
                </a:ext>
              </a:extLst>
            </p:cNvPr>
            <p:cNvSpPr>
              <a:spLocks/>
            </p:cNvSpPr>
            <p:nvPr/>
          </p:nvSpPr>
          <p:spPr bwMode="auto">
            <a:xfrm>
              <a:off x="5703080" y="3360350"/>
              <a:ext cx="253726" cy="220835"/>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2" name="Freeform 816">
              <a:extLst>
                <a:ext uri="{FF2B5EF4-FFF2-40B4-BE49-F238E27FC236}">
                  <a16:creationId xmlns:a16="http://schemas.microsoft.com/office/drawing/2014/main" id="{5ABE7AB0-63BA-E06B-8E6D-57E27F84F5F3}"/>
                </a:ext>
              </a:extLst>
            </p:cNvPr>
            <p:cNvSpPr>
              <a:spLocks/>
            </p:cNvSpPr>
            <p:nvPr/>
          </p:nvSpPr>
          <p:spPr bwMode="auto">
            <a:xfrm>
              <a:off x="5576217" y="3416734"/>
              <a:ext cx="234931" cy="230232"/>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113" name="Freeform 817">
              <a:extLst>
                <a:ext uri="{FF2B5EF4-FFF2-40B4-BE49-F238E27FC236}">
                  <a16:creationId xmlns:a16="http://schemas.microsoft.com/office/drawing/2014/main" id="{E7D46C78-27C5-B832-9668-E35D7599F920}"/>
                </a:ext>
              </a:extLst>
            </p:cNvPr>
            <p:cNvSpPr>
              <a:spLocks/>
            </p:cNvSpPr>
            <p:nvPr/>
          </p:nvSpPr>
          <p:spPr bwMode="auto">
            <a:xfrm>
              <a:off x="5754765" y="3177104"/>
              <a:ext cx="225534" cy="24902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85" name="Freeform 759">
              <a:extLst>
                <a:ext uri="{FF2B5EF4-FFF2-40B4-BE49-F238E27FC236}">
                  <a16:creationId xmlns:a16="http://schemas.microsoft.com/office/drawing/2014/main" id="{18198125-C466-3B8B-334E-EBF6D6C791E4}"/>
                </a:ext>
              </a:extLst>
            </p:cNvPr>
            <p:cNvSpPr>
              <a:spLocks/>
            </p:cNvSpPr>
            <p:nvPr/>
          </p:nvSpPr>
          <p:spPr bwMode="auto">
            <a:xfrm>
              <a:off x="5345984" y="2321954"/>
              <a:ext cx="145657" cy="197342"/>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86" name="Freeform 765">
              <a:extLst>
                <a:ext uri="{FF2B5EF4-FFF2-40B4-BE49-F238E27FC236}">
                  <a16:creationId xmlns:a16="http://schemas.microsoft.com/office/drawing/2014/main" id="{DF269B12-BF57-B5E1-2CBD-A08E82015828}"/>
                </a:ext>
              </a:extLst>
            </p:cNvPr>
            <p:cNvSpPr>
              <a:spLocks/>
            </p:cNvSpPr>
            <p:nvPr/>
          </p:nvSpPr>
          <p:spPr bwMode="auto">
            <a:xfrm>
              <a:off x="5604409" y="2303160"/>
              <a:ext cx="150356" cy="16445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87" name="Freeform 766">
              <a:extLst>
                <a:ext uri="{FF2B5EF4-FFF2-40B4-BE49-F238E27FC236}">
                  <a16:creationId xmlns:a16="http://schemas.microsoft.com/office/drawing/2014/main" id="{90EA5340-4EA5-1218-4F43-41B4CA361BE1}"/>
                </a:ext>
              </a:extLst>
            </p:cNvPr>
            <p:cNvSpPr>
              <a:spLocks/>
            </p:cNvSpPr>
            <p:nvPr/>
          </p:nvSpPr>
          <p:spPr bwMode="auto">
            <a:xfrm>
              <a:off x="5463451" y="2274968"/>
              <a:ext cx="159753" cy="206739"/>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88" name="Freeform 779">
              <a:extLst>
                <a:ext uri="{FF2B5EF4-FFF2-40B4-BE49-F238E27FC236}">
                  <a16:creationId xmlns:a16="http://schemas.microsoft.com/office/drawing/2014/main" id="{5F0EFA04-F811-C0A1-E6F2-C2249939627F}"/>
                </a:ext>
              </a:extLst>
            </p:cNvPr>
            <p:cNvSpPr>
              <a:spLocks/>
            </p:cNvSpPr>
            <p:nvPr/>
          </p:nvSpPr>
          <p:spPr bwMode="auto">
            <a:xfrm>
              <a:off x="6276312" y="2467612"/>
              <a:ext cx="117465" cy="16445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89" name="Freeform 780">
              <a:extLst>
                <a:ext uri="{FF2B5EF4-FFF2-40B4-BE49-F238E27FC236}">
                  <a16:creationId xmlns:a16="http://schemas.microsoft.com/office/drawing/2014/main" id="{FF91FF52-AFCD-F27C-45AA-4D1D103245C6}"/>
                </a:ext>
              </a:extLst>
            </p:cNvPr>
            <p:cNvSpPr>
              <a:spLocks/>
            </p:cNvSpPr>
            <p:nvPr/>
          </p:nvSpPr>
          <p:spPr bwMode="auto">
            <a:xfrm>
              <a:off x="6069573" y="2617968"/>
              <a:ext cx="178547" cy="16445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0" name="Freeform 803">
              <a:extLst>
                <a:ext uri="{FF2B5EF4-FFF2-40B4-BE49-F238E27FC236}">
                  <a16:creationId xmlns:a16="http://schemas.microsoft.com/office/drawing/2014/main" id="{A3C62E3C-9AA9-0603-8894-976F06B0966A}"/>
                </a:ext>
              </a:extLst>
            </p:cNvPr>
            <p:cNvSpPr>
              <a:spLocks/>
            </p:cNvSpPr>
            <p:nvPr/>
          </p:nvSpPr>
          <p:spPr bwMode="auto">
            <a:xfrm>
              <a:off x="6149449" y="3064337"/>
              <a:ext cx="206739" cy="206739"/>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1" name="Freeform 804">
              <a:extLst>
                <a:ext uri="{FF2B5EF4-FFF2-40B4-BE49-F238E27FC236}">
                  <a16:creationId xmlns:a16="http://schemas.microsoft.com/office/drawing/2014/main" id="{21B6CAC7-8E75-5441-F8A3-F1B9CB7156BC}"/>
                </a:ext>
              </a:extLst>
            </p:cNvPr>
            <p:cNvSpPr>
              <a:spLocks/>
            </p:cNvSpPr>
            <p:nvPr/>
          </p:nvSpPr>
          <p:spPr bwMode="auto">
            <a:xfrm>
              <a:off x="5778258" y="2960968"/>
              <a:ext cx="183246" cy="136260"/>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sp>
          <p:nvSpPr>
            <p:cNvPr id="92" name="Freeform 809">
              <a:extLst>
                <a:ext uri="{FF2B5EF4-FFF2-40B4-BE49-F238E27FC236}">
                  <a16:creationId xmlns:a16="http://schemas.microsoft.com/office/drawing/2014/main" id="{C468E7A4-46C3-276E-5E47-70EB62CF668E}"/>
                </a:ext>
              </a:extLst>
            </p:cNvPr>
            <p:cNvSpPr>
              <a:spLocks/>
            </p:cNvSpPr>
            <p:nvPr/>
          </p:nvSpPr>
          <p:spPr bwMode="auto">
            <a:xfrm>
              <a:off x="5952107" y="3116022"/>
              <a:ext cx="267822" cy="267822"/>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6350">
              <a:solidFill>
                <a:schemeClr val="bg1"/>
              </a:solidFill>
              <a:round/>
              <a:headEnd/>
              <a:tailEnd/>
            </a:ln>
          </p:spPr>
          <p:txBody>
            <a:bodyPr>
              <a:prstTxWarp prst="textNoShape">
                <a:avLst/>
              </a:prstTxWarp>
            </a:bodyPr>
            <a:lstStyle/>
            <a:p>
              <a:pPr fontAlgn="base">
                <a:spcBef>
                  <a:spcPct val="0"/>
                </a:spcBef>
                <a:spcAft>
                  <a:spcPct val="0"/>
                </a:spcAft>
              </a:pPr>
              <a:endParaRPr lang="en-US" sz="700" kern="0">
                <a:solidFill>
                  <a:srgbClr val="000000"/>
                </a:solidFill>
                <a:latin typeface="Verdana" charset="0"/>
                <a:cs typeface="Microsoft Sans Serif" charset="0"/>
                <a:sym typeface="Wingdings 3" charset="2"/>
              </a:endParaRPr>
            </a:p>
          </p:txBody>
        </p:sp>
        <p:sp>
          <p:nvSpPr>
            <p:cNvPr id="93" name="Freeform 810">
              <a:extLst>
                <a:ext uri="{FF2B5EF4-FFF2-40B4-BE49-F238E27FC236}">
                  <a16:creationId xmlns:a16="http://schemas.microsoft.com/office/drawing/2014/main" id="{29BCA683-4E28-EEB6-2F85-BA5BBCDBDC2C}"/>
                </a:ext>
              </a:extLst>
            </p:cNvPr>
            <p:cNvSpPr>
              <a:spLocks/>
            </p:cNvSpPr>
            <p:nvPr/>
          </p:nvSpPr>
          <p:spPr bwMode="auto">
            <a:xfrm>
              <a:off x="5792354" y="3064337"/>
              <a:ext cx="173849" cy="16915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chemeClr val="bg1"/>
              </a:solidFill>
              <a:round/>
              <a:headEnd/>
              <a:tailEnd/>
            </a:ln>
          </p:spPr>
          <p:txBody>
            <a:bodyPr>
              <a:prstTxWarp prst="textNoShape">
                <a:avLst/>
              </a:prstTxWarp>
            </a:bodyPr>
            <a:lstStyle/>
            <a:p>
              <a:pPr defTabSz="914400" fontAlgn="base">
                <a:spcBef>
                  <a:spcPct val="0"/>
                </a:spcBef>
                <a:spcAft>
                  <a:spcPct val="0"/>
                </a:spcAft>
                <a:defRPr/>
              </a:pPr>
              <a:endParaRPr lang="en-US" sz="700" kern="0">
                <a:solidFill>
                  <a:srgbClr val="000000"/>
                </a:solidFill>
                <a:latin typeface="Verdana" charset="0"/>
                <a:cs typeface="Microsoft Sans Serif" charset="0"/>
                <a:sym typeface="Wingdings 3" charset="2"/>
              </a:endParaRPr>
            </a:p>
          </p:txBody>
        </p:sp>
      </p:grpSp>
      <p:cxnSp>
        <p:nvCxnSpPr>
          <p:cNvPr id="154" name="Straight Connector 153">
            <a:extLst>
              <a:ext uri="{FF2B5EF4-FFF2-40B4-BE49-F238E27FC236}">
                <a16:creationId xmlns:a16="http://schemas.microsoft.com/office/drawing/2014/main" id="{983D0C22-D1A1-EEC2-154F-438CB2C7BBA9}"/>
              </a:ext>
            </a:extLst>
          </p:cNvPr>
          <p:cNvCxnSpPr>
            <a:cxnSpLocks/>
            <a:stCxn id="161" idx="0"/>
          </p:cNvCxnSpPr>
          <p:nvPr/>
        </p:nvCxnSpPr>
        <p:spPr>
          <a:xfrm flipV="1">
            <a:off x="7330587" y="1506250"/>
            <a:ext cx="2595611" cy="9046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F93504D-A77A-752A-9D6D-2DA506E05662}"/>
              </a:ext>
            </a:extLst>
          </p:cNvPr>
          <p:cNvCxnSpPr>
            <a:cxnSpLocks/>
            <a:stCxn id="161" idx="4"/>
          </p:cNvCxnSpPr>
          <p:nvPr/>
        </p:nvCxnSpPr>
        <p:spPr>
          <a:xfrm>
            <a:off x="6918499" y="3403182"/>
            <a:ext cx="3007699" cy="104926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7ECEF401-5685-1C81-FCBE-81D46171BBE0}"/>
              </a:ext>
            </a:extLst>
          </p:cNvPr>
          <p:cNvSpPr/>
          <p:nvPr/>
        </p:nvSpPr>
        <p:spPr>
          <a:xfrm rot="1353204">
            <a:off x="6900214" y="2369847"/>
            <a:ext cx="448658" cy="107441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itle 3">
            <a:extLst>
              <a:ext uri="{FF2B5EF4-FFF2-40B4-BE49-F238E27FC236}">
                <a16:creationId xmlns:a16="http://schemas.microsoft.com/office/drawing/2014/main" id="{0D598262-E0E0-6915-BC62-19E90BE8830F}"/>
              </a:ext>
            </a:extLst>
          </p:cNvPr>
          <p:cNvSpPr txBox="1">
            <a:spLocks/>
          </p:cNvSpPr>
          <p:nvPr/>
        </p:nvSpPr>
        <p:spPr>
          <a:xfrm>
            <a:off x="5880669" y="2970901"/>
            <a:ext cx="987686" cy="5232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en-US"/>
            </a:defPPr>
            <a:lvl1pPr algn="ctr">
              <a:defRPr sz="12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tx1"/>
                </a:solidFill>
              </a:rPr>
              <a:t>Letcher County</a:t>
            </a:r>
          </a:p>
        </p:txBody>
      </p:sp>
      <p:sp>
        <p:nvSpPr>
          <p:cNvPr id="163" name="Title 3">
            <a:extLst>
              <a:ext uri="{FF2B5EF4-FFF2-40B4-BE49-F238E27FC236}">
                <a16:creationId xmlns:a16="http://schemas.microsoft.com/office/drawing/2014/main" id="{FA570375-7308-2277-4848-081BCB963DB3}"/>
              </a:ext>
            </a:extLst>
          </p:cNvPr>
          <p:cNvSpPr txBox="1">
            <a:spLocks/>
          </p:cNvSpPr>
          <p:nvPr/>
        </p:nvSpPr>
        <p:spPr>
          <a:xfrm>
            <a:off x="6234704" y="2077288"/>
            <a:ext cx="987686" cy="5232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en-US"/>
            </a:defPPr>
            <a:lvl1pPr algn="ctr">
              <a:defRPr sz="12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tx1"/>
                </a:solidFill>
              </a:rPr>
              <a:t>Martin County</a:t>
            </a:r>
          </a:p>
        </p:txBody>
      </p:sp>
    </p:spTree>
    <p:extLst>
      <p:ext uri="{BB962C8B-B14F-4D97-AF65-F5344CB8AC3E}">
        <p14:creationId xmlns:p14="http://schemas.microsoft.com/office/powerpoint/2010/main" val="3913808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CEF1-745C-E54C-A1ED-3AFBD3EF1DE9}"/>
              </a:ext>
            </a:extLst>
          </p:cNvPr>
          <p:cNvSpPr>
            <a:spLocks noGrp="1"/>
          </p:cNvSpPr>
          <p:nvPr>
            <p:ph type="title"/>
          </p:nvPr>
        </p:nvSpPr>
        <p:spPr>
          <a:xfrm>
            <a:off x="570922" y="438464"/>
            <a:ext cx="10206197" cy="1325563"/>
          </a:xfrm>
        </p:spPr>
        <p:txBody>
          <a:bodyPr/>
          <a:lstStyle/>
          <a:p>
            <a:r>
              <a:rPr lang="en-US" b="0" dirty="0">
                <a:latin typeface="Arial" panose="020B0604020202020204" pitchFamily="34" charset="0"/>
              </a:rPr>
              <a:t>Taking </a:t>
            </a:r>
            <a:r>
              <a:rPr lang="en-US" dirty="0"/>
              <a:t>ACTION </a:t>
            </a:r>
            <a:r>
              <a:rPr lang="en-US" sz="2400" b="0" u="sng" baseline="30000" dirty="0">
                <a:latin typeface="Arial Narrow" panose="020B0604020202020204" pitchFamily="34" charset="0"/>
                <a:cs typeface="Arial Narrow" panose="020B0604020202020204" pitchFamily="34" charset="0"/>
              </a:rPr>
              <a:t>A</a:t>
            </a:r>
            <a:r>
              <a:rPr lang="en-US" sz="2400" b="0" baseline="30000" dirty="0">
                <a:latin typeface="Arial Narrow" panose="020B0604020202020204" pitchFamily="34" charset="0"/>
                <a:cs typeface="Arial Narrow" panose="020B0604020202020204" pitchFamily="34" charset="0"/>
              </a:rPr>
              <a:t>ppalachian </a:t>
            </a:r>
            <a:r>
              <a:rPr lang="en-US" sz="2400" b="0" u="sng" baseline="30000" dirty="0">
                <a:latin typeface="Arial Narrow" panose="020B0604020202020204" pitchFamily="34" charset="0"/>
                <a:cs typeface="Arial Narrow" panose="020B0604020202020204" pitchFamily="34" charset="0"/>
              </a:rPr>
              <a:t>C</a:t>
            </a:r>
            <a:r>
              <a:rPr lang="en-US" sz="2400" b="0" baseline="30000" dirty="0">
                <a:latin typeface="Arial Narrow" panose="020B0604020202020204" pitchFamily="34" charset="0"/>
                <a:cs typeface="Arial Narrow" panose="020B0604020202020204" pitchFamily="34" charset="0"/>
              </a:rPr>
              <a:t>areer </a:t>
            </a:r>
            <a:r>
              <a:rPr lang="en-US" sz="2400" b="0" u="sng" baseline="30000" dirty="0">
                <a:latin typeface="Arial Narrow" panose="020B0604020202020204" pitchFamily="34" charset="0"/>
                <a:cs typeface="Arial Narrow" panose="020B0604020202020204" pitchFamily="34" charset="0"/>
              </a:rPr>
              <a:t>T</a:t>
            </a:r>
            <a:r>
              <a:rPr lang="en-US" sz="2400" b="0" baseline="30000" dirty="0">
                <a:latin typeface="Arial Narrow" panose="020B0604020202020204" pitchFamily="34" charset="0"/>
                <a:cs typeface="Arial Narrow" panose="020B0604020202020204" pitchFamily="34" charset="0"/>
              </a:rPr>
              <a:t>raining </a:t>
            </a:r>
            <a:r>
              <a:rPr lang="en-US" sz="2400" b="0" u="sng" baseline="30000" dirty="0">
                <a:latin typeface="Arial Narrow" panose="020B0604020202020204" pitchFamily="34" charset="0"/>
                <a:cs typeface="Arial Narrow" panose="020B0604020202020204" pitchFamily="34" charset="0"/>
              </a:rPr>
              <a:t>I</a:t>
            </a:r>
            <a:r>
              <a:rPr lang="en-US" sz="2400" b="0" baseline="30000" dirty="0">
                <a:latin typeface="Arial Narrow" panose="020B0604020202020204" pitchFamily="34" charset="0"/>
                <a:cs typeface="Arial Narrow" panose="020B0604020202020204" pitchFamily="34" charset="0"/>
              </a:rPr>
              <a:t>n </a:t>
            </a:r>
            <a:r>
              <a:rPr lang="en-US" sz="2400" b="0" u="sng" baseline="30000" dirty="0">
                <a:latin typeface="Arial Narrow" panose="020B0604020202020204" pitchFamily="34" charset="0"/>
                <a:cs typeface="Arial Narrow" panose="020B0604020202020204" pitchFamily="34" charset="0"/>
              </a:rPr>
              <a:t>On</a:t>
            </a:r>
            <a:r>
              <a:rPr lang="en-US" sz="2400" b="0" baseline="30000" dirty="0">
                <a:latin typeface="Arial Narrow" panose="020B0604020202020204" pitchFamily="34" charset="0"/>
                <a:cs typeface="Arial Narrow" panose="020B0604020202020204" pitchFamily="34" charset="0"/>
              </a:rPr>
              <a:t>cology</a:t>
            </a:r>
            <a:br>
              <a:rPr lang="en-US" b="0" dirty="0">
                <a:latin typeface="Arial Narrow" panose="020B0604020202020204" pitchFamily="34" charset="0"/>
                <a:cs typeface="Arial Narrow" panose="020B0604020202020204" pitchFamily="34" charset="0"/>
              </a:rPr>
            </a:br>
            <a:r>
              <a:rPr lang="en-US" b="0" dirty="0">
                <a:latin typeface="Arial" panose="020B0604020202020204" pitchFamily="34" charset="0"/>
              </a:rPr>
              <a:t>to Train Appalachian Students</a:t>
            </a:r>
          </a:p>
        </p:txBody>
      </p:sp>
      <p:sp>
        <p:nvSpPr>
          <p:cNvPr id="50" name="Rectangle 49">
            <a:extLst>
              <a:ext uri="{FF2B5EF4-FFF2-40B4-BE49-F238E27FC236}">
                <a16:creationId xmlns:a16="http://schemas.microsoft.com/office/drawing/2014/main" id="{3F322A3C-E916-124B-A49F-8DC4C0D437F0}"/>
              </a:ext>
            </a:extLst>
          </p:cNvPr>
          <p:cNvSpPr/>
          <p:nvPr/>
        </p:nvSpPr>
        <p:spPr>
          <a:xfrm>
            <a:off x="3063699" y="1915292"/>
            <a:ext cx="4641475" cy="4462760"/>
          </a:xfrm>
          <a:prstGeom prst="rect">
            <a:avLst/>
          </a:prstGeom>
          <a:noFill/>
          <a:ln w="12700">
            <a:noFill/>
          </a:ln>
        </p:spPr>
        <p:txBody>
          <a:bodyPr wrap="square" lIns="91440" tIns="91440" rIns="91440" bIns="91440">
            <a:spAutoFit/>
          </a:bodyPr>
          <a:lstStyle/>
          <a:p>
            <a:pPr defTabSz="1219170">
              <a:spcBef>
                <a:spcPts val="1200"/>
              </a:spcBef>
              <a:buClr>
                <a:srgbClr val="0033A0"/>
              </a:buClr>
              <a:buSzPct val="75000"/>
            </a:pPr>
            <a:r>
              <a:rPr lang="en-US" sz="2400" b="1" dirty="0">
                <a:solidFill>
                  <a:schemeClr val="tx2"/>
                </a:solidFill>
                <a:latin typeface="Arial" panose="020B0604020202020204" pitchFamily="34" charset="0"/>
                <a:cs typeface="Arial" panose="020B0604020202020204" pitchFamily="34" charset="0"/>
              </a:rPr>
              <a:t>Impact</a:t>
            </a:r>
            <a:endParaRPr lang="en-US" sz="2000" b="1" dirty="0">
              <a:solidFill>
                <a:schemeClr val="tx2"/>
              </a:solidFill>
              <a:latin typeface="Arial" panose="020B0604020202020204" pitchFamily="34" charset="0"/>
              <a:cs typeface="Arial" panose="020B0604020202020204" pitchFamily="34" charset="0"/>
            </a:endParaRPr>
          </a:p>
          <a:p>
            <a:pPr marL="342900" indent="-342900" defTabSz="914400">
              <a:spcBef>
                <a:spcPts val="1200"/>
              </a:spcBef>
              <a:buClr>
                <a:srgbClr val="0033A0"/>
              </a:buClr>
              <a:buSzPct val="75000"/>
              <a:buFont typeface="Wingdings" pitchFamily="2" charset="2"/>
              <a:buChar char="§"/>
            </a:pPr>
            <a:r>
              <a:rPr lang="en-US" sz="2000" b="1" i="1" dirty="0">
                <a:solidFill>
                  <a:schemeClr val="tx2"/>
                </a:solidFill>
                <a:latin typeface="Georgia" panose="02040502050405020303" pitchFamily="18" charset="0"/>
                <a:cs typeface="Arial" panose="020B0604020202020204" pitchFamily="34" charset="0"/>
              </a:rPr>
              <a:t>116</a:t>
            </a:r>
            <a:r>
              <a:rPr lang="en-US" sz="2000" b="1" dirty="0">
                <a:solidFill>
                  <a:schemeClr val="tx2"/>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Appalachian students trained (60 high schoolers; 56 undergraduates)</a:t>
            </a:r>
          </a:p>
          <a:p>
            <a:pPr marL="342900" lvl="1" indent="-342900" defTabSz="1219170">
              <a:spcBef>
                <a:spcPts val="1200"/>
              </a:spcBef>
              <a:buClr>
                <a:srgbClr val="0033A0"/>
              </a:buClr>
              <a:buSzPct val="75000"/>
              <a:buFont typeface="Wingdings" pitchFamily="2" charset="2"/>
              <a:buChar char="§"/>
            </a:pPr>
            <a:r>
              <a:rPr lang="en-US" sz="2400" b="1" i="1" dirty="0">
                <a:solidFill>
                  <a:schemeClr val="tx2"/>
                </a:solidFill>
                <a:latin typeface="Georgia" panose="02040502050405020303" pitchFamily="18" charset="0"/>
                <a:cs typeface="Arial" panose="020B0604020202020204" pitchFamily="34" charset="0"/>
              </a:rPr>
              <a:t>25</a:t>
            </a:r>
            <a:r>
              <a:rPr lang="en-US" sz="20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attending medical schools</a:t>
            </a:r>
          </a:p>
          <a:p>
            <a:pPr marL="342900" lvl="1" indent="-342900" defTabSz="1219170">
              <a:spcBef>
                <a:spcPts val="1200"/>
              </a:spcBef>
              <a:buClr>
                <a:srgbClr val="0033A0"/>
              </a:buClr>
              <a:buSzPct val="75000"/>
              <a:buFont typeface="Wingdings" pitchFamily="2" charset="2"/>
              <a:buChar char="§"/>
            </a:pPr>
            <a:r>
              <a:rPr lang="en-US" sz="2400" b="1" i="1" dirty="0">
                <a:solidFill>
                  <a:schemeClr val="tx2"/>
                </a:solidFill>
                <a:latin typeface="Georgia" panose="02040502050405020303" pitchFamily="18" charset="0"/>
                <a:cs typeface="Arial" panose="020B0604020202020204" pitchFamily="34" charset="0"/>
              </a:rPr>
              <a:t>3</a:t>
            </a:r>
            <a:r>
              <a:rPr lang="en-US" sz="24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 pharmacy school</a:t>
            </a:r>
          </a:p>
          <a:p>
            <a:pPr marL="342900" lvl="1" indent="-342900" defTabSz="1219170">
              <a:spcBef>
                <a:spcPts val="1200"/>
              </a:spcBef>
              <a:buClr>
                <a:srgbClr val="0033A0"/>
              </a:buClr>
              <a:buSzPct val="75000"/>
              <a:buFont typeface="Wingdings" pitchFamily="2" charset="2"/>
              <a:buChar char="§"/>
            </a:pPr>
            <a:r>
              <a:rPr lang="en-US" sz="2400" b="1" i="1" dirty="0">
                <a:solidFill>
                  <a:schemeClr val="tx2"/>
                </a:solidFill>
                <a:latin typeface="Georgia" panose="02040502050405020303" pitchFamily="18" charset="0"/>
                <a:cs typeface="Arial" panose="020B0604020202020204" pitchFamily="34" charset="0"/>
              </a:rPr>
              <a:t>1</a:t>
            </a:r>
            <a:r>
              <a:rPr lang="en-US" b="1" dirty="0">
                <a:latin typeface="Arial" panose="020B0604020202020204" pitchFamily="34" charset="0"/>
                <a:cs typeface="Arial" panose="020B0604020202020204" pitchFamily="34" charset="0"/>
              </a:rPr>
              <a:t> in graduate school (PhD)</a:t>
            </a:r>
          </a:p>
          <a:p>
            <a:pPr marL="342900" lvl="1" indent="-342900" defTabSz="1219170">
              <a:spcBef>
                <a:spcPts val="1200"/>
              </a:spcBef>
              <a:buClr>
                <a:srgbClr val="0033A0"/>
              </a:buClr>
              <a:buSzPct val="75000"/>
              <a:buFont typeface="Wingdings" pitchFamily="2" charset="2"/>
              <a:buChar char="§"/>
            </a:pPr>
            <a:r>
              <a:rPr lang="en-US" sz="2400" b="1" i="1" dirty="0">
                <a:solidFill>
                  <a:schemeClr val="tx2"/>
                </a:solidFill>
                <a:latin typeface="Georgia" panose="02040502050405020303" pitchFamily="18" charset="0"/>
                <a:cs typeface="Arial" panose="020B0604020202020204" pitchFamily="34" charset="0"/>
              </a:rPr>
              <a:t>3</a:t>
            </a:r>
            <a:r>
              <a:rPr lang="en-US" sz="24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 physician assistant Master’s program</a:t>
            </a:r>
          </a:p>
          <a:p>
            <a:pPr marL="342900" lvl="1" indent="-342900" defTabSz="1219170">
              <a:spcBef>
                <a:spcPts val="1200"/>
              </a:spcBef>
              <a:buClr>
                <a:srgbClr val="0033A0"/>
              </a:buClr>
              <a:buSzPct val="75000"/>
              <a:buFont typeface="Wingdings" pitchFamily="2" charset="2"/>
              <a:buChar char="§"/>
            </a:pPr>
            <a:r>
              <a:rPr lang="en-US" sz="2400" b="1" i="1" dirty="0">
                <a:solidFill>
                  <a:schemeClr val="tx2"/>
                </a:solidFill>
                <a:latin typeface="Georgia" panose="02040502050405020303" pitchFamily="18" charset="0"/>
                <a:cs typeface="Arial" panose="020B0604020202020204" pitchFamily="34" charset="0"/>
              </a:rPr>
              <a:t>18/20</a:t>
            </a:r>
            <a:r>
              <a:rPr lang="en-US" b="1" dirty="0">
                <a:latin typeface="Arial" panose="020B0604020202020204" pitchFamily="34" charset="0"/>
                <a:cs typeface="Arial" panose="020B0604020202020204" pitchFamily="34" charset="0"/>
              </a:rPr>
              <a:t> of eligible high school students have matriculated to college</a:t>
            </a:r>
          </a:p>
        </p:txBody>
      </p:sp>
      <p:pic>
        <p:nvPicPr>
          <p:cNvPr id="7" name="Picture 6" descr="A group of people posing for a photo on a bridge&#10;&#10;Description automatically generated with medium confidence">
            <a:extLst>
              <a:ext uri="{FF2B5EF4-FFF2-40B4-BE49-F238E27FC236}">
                <a16:creationId xmlns:a16="http://schemas.microsoft.com/office/drawing/2014/main" id="{A3CE97BB-4AB2-2043-9763-13B1B4B555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341" b="9469"/>
          <a:stretch/>
        </p:blipFill>
        <p:spPr>
          <a:xfrm>
            <a:off x="8656248" y="856921"/>
            <a:ext cx="3233937" cy="2139130"/>
          </a:xfrm>
          <a:prstGeom prst="rect">
            <a:avLst/>
          </a:prstGeom>
          <a:ln w="19050">
            <a:solidFill>
              <a:schemeClr val="bg1"/>
            </a:solidFill>
          </a:ln>
        </p:spPr>
      </p:pic>
      <p:pic>
        <p:nvPicPr>
          <p:cNvPr id="6" name="Picture 5" descr="Text&#10;&#10;Description automatically generated">
            <a:extLst>
              <a:ext uri="{FF2B5EF4-FFF2-40B4-BE49-F238E27FC236}">
                <a16:creationId xmlns:a16="http://schemas.microsoft.com/office/drawing/2014/main" id="{6BD47C62-999B-844C-802E-085FC5AE1C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7298" y="3565077"/>
            <a:ext cx="1159643" cy="1737576"/>
          </a:xfrm>
          <a:prstGeom prst="rect">
            <a:avLst/>
          </a:prstGeom>
          <a:ln w="19050">
            <a:solidFill>
              <a:schemeClr val="bg1"/>
            </a:solidFill>
          </a:ln>
        </p:spPr>
      </p:pic>
      <p:pic>
        <p:nvPicPr>
          <p:cNvPr id="11" name="Picture 10">
            <a:extLst>
              <a:ext uri="{FF2B5EF4-FFF2-40B4-BE49-F238E27FC236}">
                <a16:creationId xmlns:a16="http://schemas.microsoft.com/office/drawing/2014/main" id="{05C2EB7F-DC18-569B-CD41-8B1239B278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34057" y="4187792"/>
            <a:ext cx="1184399" cy="1737576"/>
          </a:xfrm>
          <a:prstGeom prst="rect">
            <a:avLst/>
          </a:prstGeom>
          <a:ln w="19050">
            <a:solidFill>
              <a:schemeClr val="bg1"/>
            </a:solidFill>
          </a:ln>
        </p:spPr>
      </p:pic>
      <p:sp>
        <p:nvSpPr>
          <p:cNvPr id="27" name="TextBox 26">
            <a:extLst>
              <a:ext uri="{FF2B5EF4-FFF2-40B4-BE49-F238E27FC236}">
                <a16:creationId xmlns:a16="http://schemas.microsoft.com/office/drawing/2014/main" id="{8685B35C-A38C-C349-9993-3B69283B23E1}"/>
              </a:ext>
            </a:extLst>
          </p:cNvPr>
          <p:cNvSpPr txBox="1"/>
          <p:nvPr/>
        </p:nvSpPr>
        <p:spPr>
          <a:xfrm>
            <a:off x="422981" y="3100715"/>
            <a:ext cx="1366913" cy="276999"/>
          </a:xfrm>
          <a:prstGeom prst="rect">
            <a:avLst/>
          </a:prstGeom>
          <a:noFill/>
        </p:spPr>
        <p:txBody>
          <a:bodyPr wrap="none" rtlCol="0">
            <a:spAutoFit/>
          </a:bodyPr>
          <a:lstStyle/>
          <a:p>
            <a:r>
              <a:rPr lang="en-US" sz="1200" b="1" dirty="0">
                <a:solidFill>
                  <a:srgbClr val="0C5DAF"/>
                </a:solidFill>
                <a:latin typeface="Arial Black" panose="020B0604020202020204" pitchFamily="34" charset="0"/>
                <a:cs typeface="Arial Black" panose="020B0604020202020204" pitchFamily="34" charset="0"/>
              </a:rPr>
              <a:t>VANDERFORD</a:t>
            </a:r>
          </a:p>
        </p:txBody>
      </p:sp>
      <p:pic>
        <p:nvPicPr>
          <p:cNvPr id="8" name="Picture 7">
            <a:extLst>
              <a:ext uri="{FF2B5EF4-FFF2-40B4-BE49-F238E27FC236}">
                <a16:creationId xmlns:a16="http://schemas.microsoft.com/office/drawing/2014/main" id="{29F99A85-FF65-1C45-A217-88FC836918F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70922" y="1953939"/>
            <a:ext cx="1032177" cy="1130573"/>
          </a:xfrm>
          <a:prstGeom prst="rect">
            <a:avLst/>
          </a:prstGeom>
        </p:spPr>
      </p:pic>
      <p:grpSp>
        <p:nvGrpSpPr>
          <p:cNvPr id="14" name="Group 13">
            <a:extLst>
              <a:ext uri="{FF2B5EF4-FFF2-40B4-BE49-F238E27FC236}">
                <a16:creationId xmlns:a16="http://schemas.microsoft.com/office/drawing/2014/main" id="{5147FB4D-672B-3174-D60B-90A1A0D75A7B}"/>
              </a:ext>
            </a:extLst>
          </p:cNvPr>
          <p:cNvGrpSpPr/>
          <p:nvPr/>
        </p:nvGrpSpPr>
        <p:grpSpPr>
          <a:xfrm>
            <a:off x="7940123" y="3673360"/>
            <a:ext cx="4081297" cy="2267511"/>
            <a:chOff x="3633654" y="2723164"/>
            <a:chExt cx="4081297" cy="2267511"/>
          </a:xfrm>
        </p:grpSpPr>
        <p:pic>
          <p:nvPicPr>
            <p:cNvPr id="4" name="Picture 3" descr="Map&#10;&#10;Description automatically generated">
              <a:extLst>
                <a:ext uri="{FF2B5EF4-FFF2-40B4-BE49-F238E27FC236}">
                  <a16:creationId xmlns:a16="http://schemas.microsoft.com/office/drawing/2014/main" id="{5489A7F6-99D7-7291-7FE0-F687423B48D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33654" y="2723164"/>
              <a:ext cx="4081297" cy="1876343"/>
            </a:xfrm>
            <a:prstGeom prst="rect">
              <a:avLst/>
            </a:prstGeom>
          </p:spPr>
        </p:pic>
        <p:sp>
          <p:nvSpPr>
            <p:cNvPr id="28" name="TextBox 27">
              <a:extLst>
                <a:ext uri="{FF2B5EF4-FFF2-40B4-BE49-F238E27FC236}">
                  <a16:creationId xmlns:a16="http://schemas.microsoft.com/office/drawing/2014/main" id="{3EF777C2-51EE-4245-BED5-431DB0F2EB09}"/>
                </a:ext>
              </a:extLst>
            </p:cNvPr>
            <p:cNvSpPr txBox="1"/>
            <p:nvPr/>
          </p:nvSpPr>
          <p:spPr>
            <a:xfrm>
              <a:off x="3633654" y="4602504"/>
              <a:ext cx="4081297" cy="388171"/>
            </a:xfrm>
            <a:prstGeom prst="rect">
              <a:avLst/>
            </a:prstGeom>
            <a:noFill/>
            <a:ln w="19050">
              <a:noFill/>
            </a:ln>
          </p:spPr>
          <p:txBody>
            <a:bodyPr wrap="square" rtlCol="0" anchor="ctr">
              <a:noAutofit/>
            </a:bodyPr>
            <a:lstStyle/>
            <a:p>
              <a:pPr algn="ctr"/>
              <a:r>
                <a:rPr lang="en-US" sz="2400" b="1" dirty="0">
                  <a:solidFill>
                    <a:schemeClr val="tx2"/>
                  </a:solidFill>
                  <a:latin typeface="Arial" panose="020B0604020202020204" pitchFamily="34" charset="0"/>
                  <a:cs typeface="Arial" panose="020B0604020202020204" pitchFamily="34" charset="0"/>
                </a:rPr>
                <a:t>36 </a:t>
              </a:r>
              <a:r>
                <a:rPr lang="en-US" b="1" dirty="0">
                  <a:solidFill>
                    <a:schemeClr val="tx2"/>
                  </a:solidFill>
                  <a:latin typeface="Arial" panose="020B0604020202020204" pitchFamily="34" charset="0"/>
                  <a:cs typeface="Arial" panose="020B0604020202020204" pitchFamily="34" charset="0"/>
                </a:rPr>
                <a:t>of </a:t>
              </a:r>
              <a:r>
                <a:rPr lang="en-US" sz="2400" b="1" dirty="0">
                  <a:solidFill>
                    <a:schemeClr val="tx2"/>
                  </a:solidFill>
                  <a:latin typeface="Arial" panose="020B0604020202020204" pitchFamily="34" charset="0"/>
                  <a:cs typeface="Arial" panose="020B0604020202020204" pitchFamily="34" charset="0"/>
                </a:rPr>
                <a:t>54</a:t>
              </a:r>
              <a:r>
                <a:rPr lang="en-US" b="1" dirty="0">
                  <a:solidFill>
                    <a:schemeClr val="tx2"/>
                  </a:solidFill>
                  <a:latin typeface="Arial" panose="020B0604020202020204" pitchFamily="34" charset="0"/>
                  <a:cs typeface="Arial" panose="020B0604020202020204" pitchFamily="34" charset="0"/>
                </a:rPr>
                <a:t> </a:t>
              </a:r>
              <a:r>
                <a:rPr lang="en-US" sz="1600" b="1" dirty="0">
                  <a:solidFill>
                    <a:schemeClr val="tx2"/>
                  </a:solidFill>
                  <a:latin typeface="Arial" panose="020B0604020202020204" pitchFamily="34" charset="0"/>
                  <a:cs typeface="Arial" panose="020B0604020202020204" pitchFamily="34" charset="0"/>
                </a:rPr>
                <a:t>Appalachian counties</a:t>
              </a:r>
            </a:p>
          </p:txBody>
        </p:sp>
        <p:sp>
          <p:nvSpPr>
            <p:cNvPr id="5" name="Rectangle 4">
              <a:extLst>
                <a:ext uri="{FF2B5EF4-FFF2-40B4-BE49-F238E27FC236}">
                  <a16:creationId xmlns:a16="http://schemas.microsoft.com/office/drawing/2014/main" id="{900F09A9-4936-AAA5-BC7F-F2244398221A}"/>
                </a:ext>
              </a:extLst>
            </p:cNvPr>
            <p:cNvSpPr/>
            <p:nvPr/>
          </p:nvSpPr>
          <p:spPr>
            <a:xfrm>
              <a:off x="4836785" y="2941993"/>
              <a:ext cx="262467" cy="20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EEC945-D362-0208-1AFE-D0D4FADA0C52}"/>
                </a:ext>
              </a:extLst>
            </p:cNvPr>
            <p:cNvSpPr/>
            <p:nvPr/>
          </p:nvSpPr>
          <p:spPr>
            <a:xfrm>
              <a:off x="6245225" y="3206750"/>
              <a:ext cx="225425" cy="2222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b="1" dirty="0">
                  <a:solidFill>
                    <a:srgbClr val="223E94"/>
                  </a:solidFill>
                </a:rPr>
                <a:t>MCC</a:t>
              </a:r>
            </a:p>
          </p:txBody>
        </p:sp>
      </p:grpSp>
      <p:sp>
        <p:nvSpPr>
          <p:cNvPr id="20" name="TextBox 19">
            <a:extLst>
              <a:ext uri="{FF2B5EF4-FFF2-40B4-BE49-F238E27FC236}">
                <a16:creationId xmlns:a16="http://schemas.microsoft.com/office/drawing/2014/main" id="{B9F38312-0D07-ECB8-9A34-92BFD627FBED}"/>
              </a:ext>
            </a:extLst>
          </p:cNvPr>
          <p:cNvSpPr txBox="1"/>
          <p:nvPr/>
        </p:nvSpPr>
        <p:spPr>
          <a:xfrm>
            <a:off x="239656" y="5985359"/>
            <a:ext cx="2388802" cy="600164"/>
          </a:xfrm>
          <a:prstGeom prst="rect">
            <a:avLst/>
          </a:prstGeom>
          <a:noFill/>
        </p:spPr>
        <p:txBody>
          <a:bodyPr wrap="square">
            <a:spAutoFit/>
          </a:bodyPr>
          <a:lstStyle/>
          <a:p>
            <a:pPr lvl="0"/>
            <a:r>
              <a:rPr lang="en-US" sz="1100" b="1" dirty="0">
                <a:ea typeface="Tahoma" panose="020B0604030504040204" pitchFamily="34" charset="0"/>
              </a:rPr>
              <a:t>FUNDING</a:t>
            </a:r>
            <a:endParaRPr lang="en-US" sz="1100" i="1" dirty="0">
              <a:ea typeface="Tahoma" panose="020B0604030504040204" pitchFamily="34" charset="0"/>
            </a:endParaRPr>
          </a:p>
          <a:p>
            <a:pPr marL="350838" lvl="0" indent="-230188"/>
            <a:r>
              <a:rPr lang="en-US" sz="1100" i="1" dirty="0">
                <a:ea typeface="Tahoma" panose="020B0604030504040204" pitchFamily="34" charset="0"/>
              </a:rPr>
              <a:t>R25 CA221765</a:t>
            </a:r>
          </a:p>
          <a:p>
            <a:pPr marL="350838" lvl="0" indent="-230188"/>
            <a:r>
              <a:rPr lang="en-US" sz="1100" i="1" dirty="0">
                <a:ea typeface="Tahoma" panose="020B0604030504040204" pitchFamily="34" charset="0"/>
              </a:rPr>
              <a:t>Markey Cancer Foundation</a:t>
            </a:r>
          </a:p>
        </p:txBody>
      </p:sp>
    </p:spTree>
    <p:extLst>
      <p:ext uri="{BB962C8B-B14F-4D97-AF65-F5344CB8AC3E}">
        <p14:creationId xmlns:p14="http://schemas.microsoft.com/office/powerpoint/2010/main" val="286652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9B0B8D-2E7E-AA49-8F09-80E4D484EE40}"/>
              </a:ext>
            </a:extLst>
          </p:cNvPr>
          <p:cNvSpPr>
            <a:spLocks noGrp="1"/>
          </p:cNvSpPr>
          <p:nvPr>
            <p:ph type="title"/>
          </p:nvPr>
        </p:nvSpPr>
        <p:spPr/>
        <p:txBody>
          <a:bodyPr>
            <a:normAutofit/>
          </a:bodyPr>
          <a:lstStyle/>
          <a:p>
            <a:r>
              <a:rPr lang="en-US" sz="4000" cap="none" dirty="0">
                <a:solidFill>
                  <a:srgbClr val="0C5DAF"/>
                </a:solidFill>
                <a:latin typeface="Arial Black" panose="020B0604020202020204" pitchFamily="34" charset="0"/>
                <a:cs typeface="Arial Black" panose="020B0604020202020204" pitchFamily="34" charset="0"/>
              </a:rPr>
              <a:t>Support From the State has Provided:</a:t>
            </a:r>
          </a:p>
        </p:txBody>
      </p:sp>
      <p:sp>
        <p:nvSpPr>
          <p:cNvPr id="4" name="Content Placeholder 3">
            <a:extLst>
              <a:ext uri="{FF2B5EF4-FFF2-40B4-BE49-F238E27FC236}">
                <a16:creationId xmlns:a16="http://schemas.microsoft.com/office/drawing/2014/main" id="{CF326D3E-5FB3-244A-8764-921531C843F7}"/>
              </a:ext>
            </a:extLst>
          </p:cNvPr>
          <p:cNvSpPr>
            <a:spLocks noGrp="1"/>
          </p:cNvSpPr>
          <p:nvPr>
            <p:ph idx="1"/>
          </p:nvPr>
        </p:nvSpPr>
        <p:spPr>
          <a:xfrm>
            <a:off x="612844" y="1591883"/>
            <a:ext cx="10893356" cy="4718603"/>
          </a:xfrm>
        </p:spPr>
        <p:txBody>
          <a:bodyPr>
            <a:normAutofit/>
          </a:bodyPr>
          <a:lstStyle/>
          <a:p>
            <a:pPr>
              <a:spcBef>
                <a:spcPts val="3200"/>
              </a:spcBef>
              <a:buClr>
                <a:srgbClr val="0C5DAF"/>
              </a:buClr>
              <a:buFont typeface="Wingdings" pitchFamily="2" charset="2"/>
              <a:buChar char="§"/>
            </a:pPr>
            <a:r>
              <a:rPr lang="en-US" sz="3200" b="1" dirty="0"/>
              <a:t>Critical funding for cancer screenings throughout the state</a:t>
            </a:r>
          </a:p>
          <a:p>
            <a:pPr>
              <a:spcBef>
                <a:spcPts val="3200"/>
              </a:spcBef>
              <a:buClr>
                <a:srgbClr val="0C5DAF"/>
              </a:buClr>
              <a:buFont typeface="Wingdings" pitchFamily="2" charset="2"/>
              <a:buChar char="§"/>
            </a:pPr>
            <a:r>
              <a:rPr lang="en-US" sz="3200" b="1" dirty="0"/>
              <a:t>Funding for new recruitment and retention of cancer investigators</a:t>
            </a:r>
          </a:p>
          <a:p>
            <a:pPr>
              <a:spcBef>
                <a:spcPts val="3200"/>
              </a:spcBef>
              <a:buClr>
                <a:srgbClr val="0C5DAF"/>
              </a:buClr>
              <a:buFont typeface="Wingdings" pitchFamily="2" charset="2"/>
              <a:buChar char="§"/>
            </a:pPr>
            <a:r>
              <a:rPr lang="en-US" sz="3200" b="1" dirty="0"/>
              <a:t>Pilot funding for new cancer research projects</a:t>
            </a:r>
          </a:p>
          <a:p>
            <a:pPr>
              <a:spcBef>
                <a:spcPts val="3200"/>
              </a:spcBef>
              <a:buClr>
                <a:srgbClr val="0C5DAF"/>
              </a:buClr>
              <a:buFont typeface="Wingdings" pitchFamily="2" charset="2"/>
              <a:buChar char="§"/>
            </a:pPr>
            <a:r>
              <a:rPr lang="en-US" sz="3200" b="1" dirty="0"/>
              <a:t>Funding for new clinical trials</a:t>
            </a:r>
          </a:p>
        </p:txBody>
      </p:sp>
    </p:spTree>
    <p:extLst>
      <p:ext uri="{BB962C8B-B14F-4D97-AF65-F5344CB8AC3E}">
        <p14:creationId xmlns:p14="http://schemas.microsoft.com/office/powerpoint/2010/main" val="1867883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09800" y="2595234"/>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endParaRPr lang="en-US" sz="4400" dirty="0">
              <a:solidFill>
                <a:srgbClr val="0032A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E0C96EE-FBD7-C148-97E5-577A4D2F2C86}"/>
              </a:ext>
            </a:extLst>
          </p:cNvPr>
          <p:cNvGrpSpPr/>
          <p:nvPr/>
        </p:nvGrpSpPr>
        <p:grpSpPr>
          <a:xfrm>
            <a:off x="1818267" y="2122257"/>
            <a:ext cx="8555466" cy="2851305"/>
            <a:chOff x="282143" y="1372315"/>
            <a:chExt cx="7859355" cy="2851305"/>
          </a:xfrm>
        </p:grpSpPr>
        <p:grpSp>
          <p:nvGrpSpPr>
            <p:cNvPr id="7" name="Group 6">
              <a:extLst>
                <a:ext uri="{FF2B5EF4-FFF2-40B4-BE49-F238E27FC236}">
                  <a16:creationId xmlns:a16="http://schemas.microsoft.com/office/drawing/2014/main" id="{3D2AF7E8-AF9C-1B4F-B724-3B5C8270873E}"/>
                </a:ext>
              </a:extLst>
            </p:cNvPr>
            <p:cNvGrpSpPr/>
            <p:nvPr/>
          </p:nvGrpSpPr>
          <p:grpSpPr>
            <a:xfrm>
              <a:off x="282144" y="1372315"/>
              <a:ext cx="7859354" cy="923454"/>
              <a:chOff x="4078486" y="2973614"/>
              <a:chExt cx="2504304" cy="612711"/>
            </a:xfrm>
          </p:grpSpPr>
          <p:sp>
            <p:nvSpPr>
              <p:cNvPr id="12" name="TextBox 11">
                <a:extLst>
                  <a:ext uri="{FF2B5EF4-FFF2-40B4-BE49-F238E27FC236}">
                    <a16:creationId xmlns:a16="http://schemas.microsoft.com/office/drawing/2014/main" id="{83474F07-6DE2-7E43-90AA-07CCDD2ACEAF}"/>
                  </a:ext>
                </a:extLst>
              </p:cNvPr>
              <p:cNvSpPr txBox="1"/>
              <p:nvPr/>
            </p:nvSpPr>
            <p:spPr>
              <a:xfrm>
                <a:off x="4078486" y="2973614"/>
                <a:ext cx="2504304" cy="553790"/>
              </a:xfrm>
              <a:prstGeom prst="rect">
                <a:avLst/>
              </a:prstGeom>
              <a:noFill/>
            </p:spPr>
            <p:txBody>
              <a:bodyPr wrap="square" rtlCol="0">
                <a:spAutoFit/>
              </a:bodyPr>
              <a:lstStyle/>
              <a:p>
                <a:pPr algn="ctr">
                  <a:lnSpc>
                    <a:spcPts val="5400"/>
                  </a:lnSpc>
                  <a:spcBef>
                    <a:spcPts val="1200"/>
                  </a:spcBef>
                </a:pPr>
                <a:r>
                  <a:rPr lang="en-US" sz="6600" b="1" dirty="0">
                    <a:solidFill>
                      <a:srgbClr val="0C5DAF"/>
                    </a:solidFill>
                    <a:latin typeface="Arial Black" panose="020B0604020202020204" pitchFamily="34" charset="0"/>
                    <a:cs typeface="Arial Black" panose="020B0604020202020204" pitchFamily="34" charset="0"/>
                  </a:rPr>
                  <a:t>WE NEED YOUR</a:t>
                </a:r>
              </a:p>
            </p:txBody>
          </p:sp>
          <p:cxnSp>
            <p:nvCxnSpPr>
              <p:cNvPr id="10" name="Straight Connector 9">
                <a:extLst>
                  <a:ext uri="{FF2B5EF4-FFF2-40B4-BE49-F238E27FC236}">
                    <a16:creationId xmlns:a16="http://schemas.microsoft.com/office/drawing/2014/main" id="{B99FCC99-F2D1-2A47-ABE0-F8906F4F4BCB}"/>
                  </a:ext>
                </a:extLst>
              </p:cNvPr>
              <p:cNvCxnSpPr>
                <a:cxnSpLocks/>
              </p:cNvCxnSpPr>
              <p:nvPr/>
            </p:nvCxnSpPr>
            <p:spPr>
              <a:xfrm>
                <a:off x="4242058" y="3586325"/>
                <a:ext cx="2177161" cy="0"/>
              </a:xfrm>
              <a:prstGeom prst="line">
                <a:avLst/>
              </a:prstGeom>
              <a:ln w="76200">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182F188E-E252-A54A-9E0D-A1679D3E11B8}"/>
                </a:ext>
              </a:extLst>
            </p:cNvPr>
            <p:cNvSpPr txBox="1"/>
            <p:nvPr/>
          </p:nvSpPr>
          <p:spPr>
            <a:xfrm>
              <a:off x="282143" y="2659409"/>
              <a:ext cx="7859354" cy="1564211"/>
            </a:xfrm>
            <a:prstGeom prst="rect">
              <a:avLst/>
            </a:prstGeom>
            <a:noFill/>
          </p:spPr>
          <p:txBody>
            <a:bodyPr wrap="square" rtlCol="0">
              <a:spAutoFit/>
            </a:bodyPr>
            <a:lstStyle/>
            <a:p>
              <a:pPr algn="ctr">
                <a:lnSpc>
                  <a:spcPts val="5700"/>
                </a:lnSpc>
                <a:spcBef>
                  <a:spcPts val="1200"/>
                </a:spcBef>
              </a:pPr>
              <a:r>
                <a:rPr lang="en-US" sz="6600" b="1" dirty="0">
                  <a:solidFill>
                    <a:srgbClr val="0C5DAF"/>
                  </a:solidFill>
                  <a:latin typeface="Arial" panose="020B0604020202020204" pitchFamily="34" charset="0"/>
                </a:rPr>
                <a:t>CONTINUED SUPPORT!</a:t>
              </a:r>
            </a:p>
          </p:txBody>
        </p:sp>
      </p:grpSp>
    </p:spTree>
    <p:extLst>
      <p:ext uri="{BB962C8B-B14F-4D97-AF65-F5344CB8AC3E}">
        <p14:creationId xmlns:p14="http://schemas.microsoft.com/office/powerpoint/2010/main" val="4033813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with medium confidence">
            <a:extLst>
              <a:ext uri="{FF2B5EF4-FFF2-40B4-BE49-F238E27FC236}">
                <a16:creationId xmlns:a16="http://schemas.microsoft.com/office/drawing/2014/main" id="{94B3FF34-84E7-FA76-BE9A-C32278EAACC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1316361" y="284679"/>
            <a:ext cx="9559278" cy="4309847"/>
          </a:xfrm>
          <a:prstGeom prst="rect">
            <a:avLst/>
          </a:prstGeom>
        </p:spPr>
      </p:pic>
      <p:pic>
        <p:nvPicPr>
          <p:cNvPr id="29" name="Picture 28">
            <a:extLst>
              <a:ext uri="{FF2B5EF4-FFF2-40B4-BE49-F238E27FC236}">
                <a16:creationId xmlns:a16="http://schemas.microsoft.com/office/drawing/2014/main" id="{C9D70FBC-1CC7-D659-A53F-A655A671E3F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12426" y="4730068"/>
            <a:ext cx="2080112" cy="2049172"/>
          </a:xfrm>
          <a:prstGeom prst="rect">
            <a:avLst/>
          </a:prstGeom>
          <a:ln w="3175">
            <a:solidFill>
              <a:schemeClr val="tx1">
                <a:lumMod val="65000"/>
                <a:lumOff val="35000"/>
              </a:schemeClr>
            </a:solidFill>
          </a:ln>
        </p:spPr>
      </p:pic>
      <p:pic>
        <p:nvPicPr>
          <p:cNvPr id="18" name="Picture 17">
            <a:extLst>
              <a:ext uri="{FF2B5EF4-FFF2-40B4-BE49-F238E27FC236}">
                <a16:creationId xmlns:a16="http://schemas.microsoft.com/office/drawing/2014/main" id="{6E15371B-3043-DE2F-D52D-DB010AA625B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00164" y="4730068"/>
            <a:ext cx="2037142" cy="2047612"/>
          </a:xfrm>
          <a:prstGeom prst="parallelogram">
            <a:avLst>
              <a:gd name="adj" fmla="val 0"/>
            </a:avLst>
          </a:prstGeom>
          <a:ln w="25400">
            <a:solidFill>
              <a:schemeClr val="bg1"/>
            </a:solidFill>
          </a:ln>
        </p:spPr>
      </p:pic>
      <p:pic>
        <p:nvPicPr>
          <p:cNvPr id="1026" name="Picture 2" descr="Markey Cancer Center | UK Healthcare">
            <a:extLst>
              <a:ext uri="{FF2B5EF4-FFF2-40B4-BE49-F238E27FC236}">
                <a16:creationId xmlns:a16="http://schemas.microsoft.com/office/drawing/2014/main" id="{AF12A48F-3C77-94FF-C029-57F0EFFE739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53350" y="4730068"/>
            <a:ext cx="2642082" cy="20476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nurse attending to a patient&#10;&#10;Description automatically generated with medium confidence">
            <a:extLst>
              <a:ext uri="{FF2B5EF4-FFF2-40B4-BE49-F238E27FC236}">
                <a16:creationId xmlns:a16="http://schemas.microsoft.com/office/drawing/2014/main" id="{40D8BF19-C1FC-C8CD-0224-6D84C3E2FAA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008581" y="4730068"/>
            <a:ext cx="1975540" cy="2047612"/>
          </a:xfrm>
          <a:prstGeom prst="rect">
            <a:avLst/>
          </a:prstGeom>
        </p:spPr>
      </p:pic>
      <p:pic>
        <p:nvPicPr>
          <p:cNvPr id="14" name="Picture 13" descr="A picture containing text, person, indoor, person&#10;&#10;Description automatically generated">
            <a:extLst>
              <a:ext uri="{FF2B5EF4-FFF2-40B4-BE49-F238E27FC236}">
                <a16:creationId xmlns:a16="http://schemas.microsoft.com/office/drawing/2014/main" id="{51BEDC17-2889-AC1C-A4AA-E72645B91FA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11659" y="4730068"/>
            <a:ext cx="2384724" cy="2047612"/>
          </a:xfrm>
          <a:prstGeom prst="rect">
            <a:avLst/>
          </a:prstGeom>
        </p:spPr>
      </p:pic>
      <p:sp>
        <p:nvSpPr>
          <p:cNvPr id="2" name="Title 1">
            <a:extLst>
              <a:ext uri="{FF2B5EF4-FFF2-40B4-BE49-F238E27FC236}">
                <a16:creationId xmlns:a16="http://schemas.microsoft.com/office/drawing/2014/main" id="{3C0EE3CE-23F5-0373-4745-02A66289F99A}"/>
              </a:ext>
            </a:extLst>
          </p:cNvPr>
          <p:cNvSpPr>
            <a:spLocks noGrp="1"/>
          </p:cNvSpPr>
          <p:nvPr>
            <p:ph type="title"/>
          </p:nvPr>
        </p:nvSpPr>
        <p:spPr>
          <a:xfrm>
            <a:off x="838200" y="131655"/>
            <a:ext cx="10515600" cy="1325563"/>
          </a:xfrm>
        </p:spPr>
        <p:txBody>
          <a:bodyPr/>
          <a:lstStyle/>
          <a:p>
            <a:r>
              <a:rPr lang="en-US" dirty="0">
                <a:cs typeface="Arial Black" panose="020B0604020202020204" pitchFamily="34" charset="0"/>
              </a:rPr>
              <a:t>Our</a:t>
            </a:r>
            <a:r>
              <a:rPr lang="en-US" b="0" dirty="0">
                <a:latin typeface="Arial" panose="020B0604020202020204" pitchFamily="34" charset="0"/>
              </a:rPr>
              <a:t> </a:t>
            </a:r>
            <a:r>
              <a:rPr lang="en-US" dirty="0">
                <a:cs typeface="Arial Black" panose="020B0604020202020204" pitchFamily="34" charset="0"/>
              </a:rPr>
              <a:t>Mission</a:t>
            </a:r>
          </a:p>
        </p:txBody>
      </p:sp>
      <p:sp>
        <p:nvSpPr>
          <p:cNvPr id="5" name="Content Placeholder 4">
            <a:extLst>
              <a:ext uri="{FF2B5EF4-FFF2-40B4-BE49-F238E27FC236}">
                <a16:creationId xmlns:a16="http://schemas.microsoft.com/office/drawing/2014/main" id="{2DF6987A-7F7F-3082-878E-1F73F2201D72}"/>
              </a:ext>
            </a:extLst>
          </p:cNvPr>
          <p:cNvSpPr>
            <a:spLocks noGrp="1"/>
          </p:cNvSpPr>
          <p:nvPr>
            <p:ph idx="1"/>
          </p:nvPr>
        </p:nvSpPr>
        <p:spPr>
          <a:xfrm>
            <a:off x="550753" y="1470560"/>
            <a:ext cx="11090495" cy="2390270"/>
          </a:xfrm>
        </p:spPr>
        <p:txBody>
          <a:bodyPr wrap="square" lIns="91440" rIns="91440">
            <a:spAutoFit/>
          </a:bodyPr>
          <a:lstStyle/>
          <a:p>
            <a:pPr marL="0" indent="0" algn="ctr">
              <a:lnSpc>
                <a:spcPct val="110000"/>
              </a:lnSpc>
              <a:buNone/>
            </a:pPr>
            <a:r>
              <a:rPr lang="en-US" sz="3600" dirty="0"/>
              <a:t>To reduce the cancer burden with a focus on Kentucky and its most vulnerable populations through research, prevention, treatment, education and community engagement.</a:t>
            </a:r>
          </a:p>
        </p:txBody>
      </p:sp>
    </p:spTree>
    <p:extLst>
      <p:ext uri="{BB962C8B-B14F-4D97-AF65-F5344CB8AC3E}">
        <p14:creationId xmlns:p14="http://schemas.microsoft.com/office/powerpoint/2010/main" val="2672864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D8553-F9A3-CD48-A293-40A2BBDD13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66693"/>
            <a:ext cx="12192000" cy="7415773"/>
          </a:xfrm>
          <a:prstGeom prst="rect">
            <a:avLst/>
          </a:prstGeom>
          <a:ln w="38100" cmpd="sng">
            <a:noFill/>
          </a:ln>
        </p:spPr>
      </p:pic>
      <p:sp>
        <p:nvSpPr>
          <p:cNvPr id="5" name="Title 4"/>
          <p:cNvSpPr>
            <a:spLocks noGrp="1"/>
          </p:cNvSpPr>
          <p:nvPr>
            <p:ph type="title"/>
          </p:nvPr>
        </p:nvSpPr>
        <p:spPr>
          <a:xfrm>
            <a:off x="533401" y="299659"/>
            <a:ext cx="5118099" cy="809614"/>
          </a:xfrm>
          <a:solidFill>
            <a:schemeClr val="tx2"/>
          </a:solidFill>
        </p:spPr>
        <p:txBody>
          <a:bodyPr>
            <a:normAutofit fontScale="90000"/>
          </a:bodyPr>
          <a:lstStyle/>
          <a:p>
            <a:pPr algn="ctr"/>
            <a:r>
              <a:rPr lang="en-US" sz="6000" b="1" dirty="0">
                <a:solidFill>
                  <a:schemeClr val="bg1"/>
                </a:solidFill>
              </a:rPr>
              <a:t>Thank you!</a:t>
            </a:r>
          </a:p>
        </p:txBody>
      </p:sp>
    </p:spTree>
    <p:extLst>
      <p:ext uri="{BB962C8B-B14F-4D97-AF65-F5344CB8AC3E}">
        <p14:creationId xmlns:p14="http://schemas.microsoft.com/office/powerpoint/2010/main" val="413042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83FFB3A3-920D-9301-6148-8F99ED85C32F}"/>
              </a:ext>
            </a:extLst>
          </p:cNvPr>
          <p:cNvPicPr>
            <a:picLocks noChangeAspect="1"/>
          </p:cNvPicPr>
          <p:nvPr/>
        </p:nvPicPr>
        <p:blipFill>
          <a:blip r:embed="rId3"/>
          <a:stretch>
            <a:fillRect/>
          </a:stretch>
        </p:blipFill>
        <p:spPr>
          <a:xfrm>
            <a:off x="56352" y="1857925"/>
            <a:ext cx="6462255" cy="4135843"/>
          </a:xfrm>
          <a:prstGeom prst="rect">
            <a:avLst/>
          </a:prstGeom>
        </p:spPr>
      </p:pic>
      <p:sp>
        <p:nvSpPr>
          <p:cNvPr id="7" name="TextBox 6">
            <a:extLst>
              <a:ext uri="{FF2B5EF4-FFF2-40B4-BE49-F238E27FC236}">
                <a16:creationId xmlns:a16="http://schemas.microsoft.com/office/drawing/2014/main" id="{565D61FD-4040-E947-8D7B-4EB6A458732E}"/>
              </a:ext>
            </a:extLst>
          </p:cNvPr>
          <p:cNvSpPr txBox="1"/>
          <p:nvPr/>
        </p:nvSpPr>
        <p:spPr>
          <a:xfrm>
            <a:off x="315793" y="6221110"/>
            <a:ext cx="5415280" cy="261610"/>
          </a:xfrm>
          <a:prstGeom prst="rect">
            <a:avLst/>
          </a:prstGeom>
          <a:noFill/>
        </p:spPr>
        <p:txBody>
          <a:bodyPr wrap="square" rtlCol="0">
            <a:spAutoFit/>
          </a:bodyPr>
          <a:lstStyle/>
          <a:p>
            <a:r>
              <a:rPr lang="en-US" sz="1100" dirty="0"/>
              <a:t>Source: USDA, Economic Research Service using data from U.S. Census Bureau</a:t>
            </a:r>
          </a:p>
        </p:txBody>
      </p:sp>
      <p:sp>
        <p:nvSpPr>
          <p:cNvPr id="2" name="Title 1">
            <a:extLst>
              <a:ext uri="{FF2B5EF4-FFF2-40B4-BE49-F238E27FC236}">
                <a16:creationId xmlns:a16="http://schemas.microsoft.com/office/drawing/2014/main" id="{C89EBBD2-73BE-41E6-A4E4-294EC56C5D66}"/>
              </a:ext>
            </a:extLst>
          </p:cNvPr>
          <p:cNvSpPr>
            <a:spLocks noGrp="1"/>
          </p:cNvSpPr>
          <p:nvPr>
            <p:ph type="title"/>
          </p:nvPr>
        </p:nvSpPr>
        <p:spPr/>
        <p:txBody>
          <a:bodyPr/>
          <a:lstStyle/>
          <a:p>
            <a:r>
              <a:rPr lang="en-US" dirty="0"/>
              <a:t>Kentucky Challenges</a:t>
            </a:r>
            <a:endParaRPr lang="en-US" sz="2800" b="0" dirty="0">
              <a:latin typeface="Arial" panose="020B0604020202020204" pitchFamily="34" charset="0"/>
            </a:endParaRPr>
          </a:p>
        </p:txBody>
      </p:sp>
      <p:sp>
        <p:nvSpPr>
          <p:cNvPr id="143" name="TextBox 142">
            <a:extLst>
              <a:ext uri="{FF2B5EF4-FFF2-40B4-BE49-F238E27FC236}">
                <a16:creationId xmlns:a16="http://schemas.microsoft.com/office/drawing/2014/main" id="{573FF335-80E5-3226-3E98-D350AAC488EA}"/>
              </a:ext>
            </a:extLst>
          </p:cNvPr>
          <p:cNvSpPr txBox="1"/>
          <p:nvPr/>
        </p:nvSpPr>
        <p:spPr>
          <a:xfrm>
            <a:off x="6629325" y="4488067"/>
            <a:ext cx="5386819" cy="1815882"/>
          </a:xfrm>
          <a:prstGeom prst="rect">
            <a:avLst/>
          </a:prstGeom>
          <a:noFill/>
        </p:spPr>
        <p:txBody>
          <a:bodyPr wrap="square" rtlCol="0">
            <a:spAutoFit/>
          </a:bodyPr>
          <a:lstStyle/>
          <a:p>
            <a:pPr marL="230188" indent="-223838">
              <a:buFont typeface="Wingdings" pitchFamily="2" charset="2"/>
              <a:buChar char="§"/>
            </a:pPr>
            <a:r>
              <a:rPr lang="en-US" sz="2800" b="1" dirty="0">
                <a:solidFill>
                  <a:srgbClr val="C00000"/>
                </a:solidFill>
                <a:latin typeface="Arial Black" panose="020B0604020202020204" pitchFamily="34" charset="0"/>
                <a:cs typeface="Arial Black" panose="020B0604020202020204" pitchFamily="34" charset="0"/>
              </a:rPr>
              <a:t>Smoking</a:t>
            </a:r>
          </a:p>
          <a:p>
            <a:pPr marL="230188" indent="-223838">
              <a:buFont typeface="Wingdings" pitchFamily="2" charset="2"/>
              <a:buChar char="§"/>
            </a:pPr>
            <a:r>
              <a:rPr lang="en-US" sz="2800" b="1" dirty="0">
                <a:solidFill>
                  <a:srgbClr val="C00000"/>
                </a:solidFill>
                <a:latin typeface="Arial Black" panose="020B0604020202020204" pitchFamily="34" charset="0"/>
                <a:cs typeface="Arial Black" panose="020B0604020202020204" pitchFamily="34" charset="0"/>
              </a:rPr>
              <a:t>Obesity</a:t>
            </a:r>
          </a:p>
          <a:p>
            <a:pPr marL="230188" indent="-223838">
              <a:buFont typeface="Wingdings" pitchFamily="2" charset="2"/>
              <a:buChar char="§"/>
            </a:pPr>
            <a:r>
              <a:rPr lang="en-US" sz="2800" b="1" dirty="0">
                <a:solidFill>
                  <a:srgbClr val="C00000"/>
                </a:solidFill>
                <a:latin typeface="Arial Black" panose="020B0604020202020204" pitchFamily="34" charset="0"/>
                <a:cs typeface="Arial Black" panose="020B0604020202020204" pitchFamily="34" charset="0"/>
              </a:rPr>
              <a:t>Low education</a:t>
            </a:r>
          </a:p>
          <a:p>
            <a:pPr marL="230188" indent="-223838">
              <a:buFont typeface="Wingdings" pitchFamily="2" charset="2"/>
              <a:buChar char="§"/>
            </a:pPr>
            <a:r>
              <a:rPr lang="en-US" sz="2800" b="1" dirty="0">
                <a:solidFill>
                  <a:srgbClr val="C00000"/>
                </a:solidFill>
                <a:latin typeface="Arial Black" panose="020B0604020202020204" pitchFamily="34" charset="0"/>
                <a:cs typeface="Arial Black" panose="020B0604020202020204" pitchFamily="34" charset="0"/>
              </a:rPr>
              <a:t>Cancer burden</a:t>
            </a:r>
          </a:p>
        </p:txBody>
      </p:sp>
      <p:grpSp>
        <p:nvGrpSpPr>
          <p:cNvPr id="4" name="Group 3">
            <a:extLst>
              <a:ext uri="{FF2B5EF4-FFF2-40B4-BE49-F238E27FC236}">
                <a16:creationId xmlns:a16="http://schemas.microsoft.com/office/drawing/2014/main" id="{348A5C99-947E-824E-CE14-9EA7C946042B}"/>
              </a:ext>
            </a:extLst>
          </p:cNvPr>
          <p:cNvGrpSpPr/>
          <p:nvPr/>
        </p:nvGrpSpPr>
        <p:grpSpPr>
          <a:xfrm>
            <a:off x="4118128" y="1869597"/>
            <a:ext cx="7898018" cy="2531430"/>
            <a:chOff x="4118128" y="1869597"/>
            <a:chExt cx="7898018" cy="2531430"/>
          </a:xfrm>
        </p:grpSpPr>
        <p:pic>
          <p:nvPicPr>
            <p:cNvPr id="10" name="Picture 9" descr="Map&#10;&#10;Description automatically generated">
              <a:extLst>
                <a:ext uri="{FF2B5EF4-FFF2-40B4-BE49-F238E27FC236}">
                  <a16:creationId xmlns:a16="http://schemas.microsoft.com/office/drawing/2014/main" id="{11A51512-4A44-9690-DDAC-0C77C7D363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51126" y="1965320"/>
              <a:ext cx="5265020" cy="2419209"/>
            </a:xfrm>
            <a:prstGeom prst="rect">
              <a:avLst/>
            </a:prstGeom>
          </p:spPr>
        </p:pic>
        <p:sp>
          <p:nvSpPr>
            <p:cNvPr id="140" name="TextBox 139">
              <a:extLst>
                <a:ext uri="{FF2B5EF4-FFF2-40B4-BE49-F238E27FC236}">
                  <a16:creationId xmlns:a16="http://schemas.microsoft.com/office/drawing/2014/main" id="{50A8F3FF-4926-8442-ADAC-2A76E9B2D5F9}"/>
                </a:ext>
              </a:extLst>
            </p:cNvPr>
            <p:cNvSpPr txBox="1"/>
            <p:nvPr/>
          </p:nvSpPr>
          <p:spPr>
            <a:xfrm>
              <a:off x="6751125" y="1904670"/>
              <a:ext cx="2957217" cy="923330"/>
            </a:xfrm>
            <a:prstGeom prst="rect">
              <a:avLst/>
            </a:prstGeom>
            <a:noFill/>
          </p:spPr>
          <p:txBody>
            <a:bodyPr wrap="square" rtlCol="0">
              <a:spAutoFit/>
            </a:bodyPr>
            <a:lstStyle/>
            <a:p>
              <a:pPr marL="177800" indent="-169863">
                <a:buFont typeface="Arial" panose="020B0604020202020204" pitchFamily="34" charset="0"/>
                <a:buChar char="•"/>
              </a:pPr>
              <a:r>
                <a:rPr lang="en-US" b="1" i="1" dirty="0">
                  <a:solidFill>
                    <a:srgbClr val="C00000"/>
                  </a:solidFill>
                  <a:latin typeface="Georgia" panose="02040502050405020303" pitchFamily="18" charset="0"/>
                </a:rPr>
                <a:t>17% Live in poverty</a:t>
              </a:r>
            </a:p>
            <a:p>
              <a:pPr marL="177800" indent="-169863">
                <a:buFont typeface="Arial" panose="020B0604020202020204" pitchFamily="34" charset="0"/>
                <a:buChar char="•"/>
              </a:pPr>
              <a:r>
                <a:rPr lang="en-US" b="1" i="1" dirty="0">
                  <a:solidFill>
                    <a:srgbClr val="C00000"/>
                  </a:solidFill>
                  <a:latin typeface="Georgia" panose="02040502050405020303" pitchFamily="18" charset="0"/>
                </a:rPr>
                <a:t>45 counties with persistent poverty</a:t>
              </a:r>
            </a:p>
          </p:txBody>
        </p:sp>
        <p:sp>
          <p:nvSpPr>
            <p:cNvPr id="153" name="Rectangle 152">
              <a:extLst>
                <a:ext uri="{FF2B5EF4-FFF2-40B4-BE49-F238E27FC236}">
                  <a16:creationId xmlns:a16="http://schemas.microsoft.com/office/drawing/2014/main" id="{4B1FD5A6-143E-844C-8A09-02F077A97F0D}"/>
                </a:ext>
              </a:extLst>
            </p:cNvPr>
            <p:cNvSpPr/>
            <p:nvPr/>
          </p:nvSpPr>
          <p:spPr>
            <a:xfrm>
              <a:off x="6629326" y="1869597"/>
              <a:ext cx="5386819" cy="2531430"/>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20488BE-7997-0846-9D0C-9C6A29A15FB6}"/>
                </a:ext>
              </a:extLst>
            </p:cNvPr>
            <p:cNvCxnSpPr>
              <a:cxnSpLocks/>
            </p:cNvCxnSpPr>
            <p:nvPr/>
          </p:nvCxnSpPr>
          <p:spPr>
            <a:xfrm flipV="1">
              <a:off x="4913381" y="1869597"/>
              <a:ext cx="1715944" cy="147916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3E9204C3-2BE6-714C-8299-6953A48364D0}"/>
                </a:ext>
              </a:extLst>
            </p:cNvPr>
            <p:cNvCxnSpPr>
              <a:cxnSpLocks/>
            </p:cNvCxnSpPr>
            <p:nvPr/>
          </p:nvCxnSpPr>
          <p:spPr>
            <a:xfrm>
              <a:off x="4913381" y="3757351"/>
              <a:ext cx="1715944" cy="627178"/>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44" name="Rectangle 143">
              <a:extLst>
                <a:ext uri="{FF2B5EF4-FFF2-40B4-BE49-F238E27FC236}">
                  <a16:creationId xmlns:a16="http://schemas.microsoft.com/office/drawing/2014/main" id="{1B7A7ABB-6033-A01E-56F9-784EE1114F0F}"/>
                </a:ext>
              </a:extLst>
            </p:cNvPr>
            <p:cNvSpPr/>
            <p:nvPr/>
          </p:nvSpPr>
          <p:spPr>
            <a:xfrm>
              <a:off x="4118128" y="3348757"/>
              <a:ext cx="901363" cy="40859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F98526F-40CB-843A-7A3A-6455471C5D66}"/>
              </a:ext>
            </a:extLst>
          </p:cNvPr>
          <p:cNvSpPr txBox="1"/>
          <p:nvPr/>
        </p:nvSpPr>
        <p:spPr>
          <a:xfrm>
            <a:off x="576489" y="1392900"/>
            <a:ext cx="5865962" cy="461665"/>
          </a:xfrm>
          <a:prstGeom prst="rect">
            <a:avLst/>
          </a:prstGeom>
          <a:noFill/>
        </p:spPr>
        <p:txBody>
          <a:bodyPr wrap="square">
            <a:spAutoFit/>
          </a:bodyPr>
          <a:lstStyle/>
          <a:p>
            <a:pPr algn="ctr"/>
            <a:r>
              <a:rPr lang="en-US" sz="2400" b="1" dirty="0">
                <a:solidFill>
                  <a:srgbClr val="C00000"/>
                </a:solidFill>
                <a:latin typeface="Arial" panose="020B0604020202020204" pitchFamily="34" charset="0"/>
              </a:rPr>
              <a:t>Persistent Poverty</a:t>
            </a:r>
            <a:endParaRPr lang="en-US" sz="2400" b="1" dirty="0">
              <a:solidFill>
                <a:srgbClr val="C00000"/>
              </a:solidFill>
            </a:endParaRPr>
          </a:p>
        </p:txBody>
      </p:sp>
    </p:spTree>
    <p:extLst>
      <p:ext uri="{BB962C8B-B14F-4D97-AF65-F5344CB8AC3E}">
        <p14:creationId xmlns:p14="http://schemas.microsoft.com/office/powerpoint/2010/main" val="40928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B062925-EAB3-689F-9036-61DCC89FC3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09152" y="1238597"/>
            <a:ext cx="4229631" cy="2751025"/>
          </a:xfrm>
          <a:prstGeom prst="rect">
            <a:avLst/>
          </a:prstGeom>
        </p:spPr>
      </p:pic>
      <p:sp>
        <p:nvSpPr>
          <p:cNvPr id="2" name="Title 1"/>
          <p:cNvSpPr>
            <a:spLocks noGrp="1"/>
          </p:cNvSpPr>
          <p:nvPr>
            <p:ph type="title"/>
          </p:nvPr>
        </p:nvSpPr>
        <p:spPr/>
        <p:txBody>
          <a:bodyPr/>
          <a:lstStyle/>
          <a:p>
            <a:r>
              <a:rPr lang="en-US" dirty="0"/>
              <a:t>Kentucky’s Cancer Burden</a:t>
            </a:r>
          </a:p>
        </p:txBody>
      </p:sp>
      <p:cxnSp>
        <p:nvCxnSpPr>
          <p:cNvPr id="59" name="Straight Connector 58">
            <a:extLst>
              <a:ext uri="{FF2B5EF4-FFF2-40B4-BE49-F238E27FC236}">
                <a16:creationId xmlns:a16="http://schemas.microsoft.com/office/drawing/2014/main" id="{473956A3-0935-23E1-A6DB-F80149795AAF}"/>
              </a:ext>
            </a:extLst>
          </p:cNvPr>
          <p:cNvCxnSpPr>
            <a:cxnSpLocks/>
          </p:cNvCxnSpPr>
          <p:nvPr/>
        </p:nvCxnSpPr>
        <p:spPr>
          <a:xfrm flipV="1">
            <a:off x="4216400" y="1359869"/>
            <a:ext cx="2032796" cy="967828"/>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ED6BDBE-F277-EB11-A588-38E4D18ADB0A}"/>
              </a:ext>
            </a:extLst>
          </p:cNvPr>
          <p:cNvCxnSpPr>
            <a:cxnSpLocks/>
          </p:cNvCxnSpPr>
          <p:nvPr/>
        </p:nvCxnSpPr>
        <p:spPr>
          <a:xfrm>
            <a:off x="4216400" y="2676518"/>
            <a:ext cx="2022376" cy="1267655"/>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648E2B25-2219-EAC6-9D1E-EBE3811717DE}"/>
              </a:ext>
            </a:extLst>
          </p:cNvPr>
          <p:cNvSpPr/>
          <p:nvPr/>
        </p:nvSpPr>
        <p:spPr>
          <a:xfrm>
            <a:off x="3722194" y="2333569"/>
            <a:ext cx="574675" cy="304271"/>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ap&#10;&#10;Description automatically generated">
            <a:extLst>
              <a:ext uri="{FF2B5EF4-FFF2-40B4-BE49-F238E27FC236}">
                <a16:creationId xmlns:a16="http://schemas.microsoft.com/office/drawing/2014/main" id="{3B66196F-B8EF-EDD3-C807-35C1F42691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01553" y="3338356"/>
            <a:ext cx="838622" cy="642003"/>
          </a:xfrm>
          <a:prstGeom prst="rect">
            <a:avLst/>
          </a:prstGeom>
        </p:spPr>
      </p:pic>
      <p:pic>
        <p:nvPicPr>
          <p:cNvPr id="29" name="Picture 28">
            <a:extLst>
              <a:ext uri="{FF2B5EF4-FFF2-40B4-BE49-F238E27FC236}">
                <a16:creationId xmlns:a16="http://schemas.microsoft.com/office/drawing/2014/main" id="{5E835979-C5E5-0196-C40B-1909C5B40951}"/>
              </a:ext>
            </a:extLst>
          </p:cNvPr>
          <p:cNvPicPr>
            <a:picLocks noChangeAspect="1"/>
          </p:cNvPicPr>
          <p:nvPr/>
        </p:nvPicPr>
        <p:blipFill>
          <a:blip r:embed="rId5"/>
          <a:srcRect/>
          <a:stretch/>
        </p:blipFill>
        <p:spPr>
          <a:xfrm>
            <a:off x="6324508" y="1415123"/>
            <a:ext cx="5602983" cy="2574498"/>
          </a:xfrm>
          <a:prstGeom prst="rect">
            <a:avLst/>
          </a:prstGeom>
        </p:spPr>
      </p:pic>
      <p:sp>
        <p:nvSpPr>
          <p:cNvPr id="30" name="TextBox 29">
            <a:extLst>
              <a:ext uri="{FF2B5EF4-FFF2-40B4-BE49-F238E27FC236}">
                <a16:creationId xmlns:a16="http://schemas.microsoft.com/office/drawing/2014/main" id="{EDE24246-7190-18CA-35DF-05CF7B51304C}"/>
              </a:ext>
            </a:extLst>
          </p:cNvPr>
          <p:cNvSpPr txBox="1"/>
          <p:nvPr/>
        </p:nvSpPr>
        <p:spPr>
          <a:xfrm>
            <a:off x="6685410" y="2097032"/>
            <a:ext cx="848309" cy="553998"/>
          </a:xfrm>
          <a:prstGeom prst="rect">
            <a:avLst/>
          </a:prstGeom>
          <a:noFill/>
        </p:spPr>
        <p:txBody>
          <a:bodyPr wrap="none" rtlCol="0">
            <a:spAutoFit/>
          </a:bodyPr>
          <a:lstStyle/>
          <a:p>
            <a:r>
              <a:rPr lang="en-US" sz="1000" dirty="0">
                <a:latin typeface="Arial Narrow" panose="020B0604020202020204" pitchFamily="34" charset="0"/>
                <a:cs typeface="Arial Narrow" panose="020B0604020202020204" pitchFamily="34" charset="0"/>
              </a:rPr>
              <a:t>353.7 to 506.7</a:t>
            </a:r>
          </a:p>
          <a:p>
            <a:r>
              <a:rPr lang="en-US" sz="1000" dirty="0">
                <a:latin typeface="Arial Narrow" panose="020B0604020202020204" pitchFamily="34" charset="0"/>
                <a:cs typeface="Arial Narrow" panose="020B0604020202020204" pitchFamily="34" charset="0"/>
              </a:rPr>
              <a:t>506.8 to 530.6</a:t>
            </a:r>
          </a:p>
          <a:p>
            <a:r>
              <a:rPr lang="en-US" sz="1000" dirty="0">
                <a:latin typeface="Arial Narrow" panose="020B0604020202020204" pitchFamily="34" charset="0"/>
                <a:cs typeface="Arial Narrow" panose="020B0604020202020204" pitchFamily="34" charset="0"/>
              </a:rPr>
              <a:t>530.7 to 620.5</a:t>
            </a:r>
          </a:p>
        </p:txBody>
      </p:sp>
      <p:sp>
        <p:nvSpPr>
          <p:cNvPr id="32" name="TextBox 31">
            <a:extLst>
              <a:ext uri="{FF2B5EF4-FFF2-40B4-BE49-F238E27FC236}">
                <a16:creationId xmlns:a16="http://schemas.microsoft.com/office/drawing/2014/main" id="{908D93B9-339C-185F-BFEE-F702916990D0}"/>
              </a:ext>
            </a:extLst>
          </p:cNvPr>
          <p:cNvSpPr txBox="1"/>
          <p:nvPr/>
        </p:nvSpPr>
        <p:spPr>
          <a:xfrm>
            <a:off x="6532576" y="1415123"/>
            <a:ext cx="2202642" cy="584775"/>
          </a:xfrm>
          <a:prstGeom prst="rect">
            <a:avLst/>
          </a:prstGeom>
          <a:solidFill>
            <a:schemeClr val="bg1"/>
          </a:solidFill>
        </p:spPr>
        <p:txBody>
          <a:bodyPr wrap="square" rtlCol="0">
            <a:spAutoFit/>
          </a:bodyPr>
          <a:lstStyle/>
          <a:p>
            <a:pPr algn="ctr"/>
            <a:r>
              <a:rPr lang="en-US" sz="2000" dirty="0">
                <a:latin typeface="Arial Narrow" panose="020B0604020202020204" pitchFamily="34" charset="0"/>
                <a:ea typeface="Franklin Gothic Medium" charset="0"/>
                <a:cs typeface="Arial Narrow" panose="020B0604020202020204" pitchFamily="34" charset="0"/>
              </a:rPr>
              <a:t>All Cancer Incidence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4020202020204" pitchFamily="34" charset="0"/>
                <a:ea typeface="Franklin Gothic Medium" charset="0"/>
                <a:cs typeface="Arial Narrow" panose="020B0604020202020204" pitchFamily="34" charset="0"/>
              </a:rPr>
              <a:t>2015 -2019</a:t>
            </a:r>
          </a:p>
        </p:txBody>
      </p:sp>
      <p:sp>
        <p:nvSpPr>
          <p:cNvPr id="34" name="Rectangle 33">
            <a:extLst>
              <a:ext uri="{FF2B5EF4-FFF2-40B4-BE49-F238E27FC236}">
                <a16:creationId xmlns:a16="http://schemas.microsoft.com/office/drawing/2014/main" id="{E7E65C61-70EC-00A3-EBE7-29AE6EB49A4B}"/>
              </a:ext>
            </a:extLst>
          </p:cNvPr>
          <p:cNvSpPr/>
          <p:nvPr/>
        </p:nvSpPr>
        <p:spPr>
          <a:xfrm>
            <a:off x="6253630" y="1351994"/>
            <a:ext cx="5759593" cy="259572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F8F873E1-BB93-93D1-DDF3-4BE9E64B1C3B}"/>
              </a:ext>
            </a:extLst>
          </p:cNvPr>
          <p:cNvGrpSpPr/>
          <p:nvPr/>
        </p:nvGrpSpPr>
        <p:grpSpPr>
          <a:xfrm>
            <a:off x="64495" y="3958712"/>
            <a:ext cx="11948728" cy="2820724"/>
            <a:chOff x="64495" y="3958712"/>
            <a:chExt cx="11948728" cy="2820724"/>
          </a:xfrm>
        </p:grpSpPr>
        <p:pic>
          <p:nvPicPr>
            <p:cNvPr id="27" name="Picture 26">
              <a:extLst>
                <a:ext uri="{FF2B5EF4-FFF2-40B4-BE49-F238E27FC236}">
                  <a16:creationId xmlns:a16="http://schemas.microsoft.com/office/drawing/2014/main" id="{0E0589AA-2392-083C-8E9D-536B5E04C05E}"/>
                </a:ext>
              </a:extLst>
            </p:cNvPr>
            <p:cNvPicPr>
              <a:picLocks noChangeAspect="1"/>
            </p:cNvPicPr>
            <p:nvPr/>
          </p:nvPicPr>
          <p:blipFill>
            <a:blip r:embed="rId6"/>
            <a:srcRect/>
            <a:stretch/>
          </p:blipFill>
          <p:spPr>
            <a:xfrm>
              <a:off x="6331935" y="4034801"/>
              <a:ext cx="5602982" cy="2574498"/>
            </a:xfrm>
            <a:prstGeom prst="rect">
              <a:avLst/>
            </a:prstGeom>
          </p:spPr>
        </p:pic>
        <p:pic>
          <p:nvPicPr>
            <p:cNvPr id="13" name="Picture 12" descr="Map&#10;&#10;Description automatically generated">
              <a:extLst>
                <a:ext uri="{FF2B5EF4-FFF2-40B4-BE49-F238E27FC236}">
                  <a16:creationId xmlns:a16="http://schemas.microsoft.com/office/drawing/2014/main" id="{9A30BF24-17F9-E683-77A8-C5F67002D76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296391" y="3958712"/>
              <a:ext cx="4246826" cy="2751024"/>
            </a:xfrm>
            <a:prstGeom prst="rect">
              <a:avLst/>
            </a:prstGeom>
          </p:spPr>
        </p:pic>
        <p:sp>
          <p:nvSpPr>
            <p:cNvPr id="11" name="Rectangle 10"/>
            <p:cNvSpPr/>
            <p:nvPr/>
          </p:nvSpPr>
          <p:spPr>
            <a:xfrm>
              <a:off x="64495" y="4860386"/>
              <a:ext cx="1381598" cy="923330"/>
            </a:xfrm>
            <a:prstGeom prst="rect">
              <a:avLst/>
            </a:prstGeom>
          </p:spPr>
          <p:txBody>
            <a:bodyPr wrap="square">
              <a:spAutoFit/>
            </a:bodyPr>
            <a:lstStyle/>
            <a:p>
              <a:pPr algn="ctr"/>
              <a:r>
                <a:rPr lang="en-US" sz="2000" dirty="0">
                  <a:latin typeface="Arial Narrow" panose="020B0604020202020204" pitchFamily="34" charset="0"/>
                  <a:ea typeface="Franklin Gothic Medium" charset="0"/>
                  <a:cs typeface="Arial Narrow" panose="020B0604020202020204" pitchFamily="34" charset="0"/>
                </a:rPr>
                <a:t>All Cancer Mortality</a:t>
              </a:r>
            </a:p>
            <a:p>
              <a:pPr algn="ctr"/>
              <a:r>
                <a:rPr lang="en-US" sz="1200" dirty="0">
                  <a:latin typeface="Arial Narrow" panose="020B0604020202020204" pitchFamily="34" charset="0"/>
                  <a:ea typeface="Franklin Gothic Medium" charset="0"/>
                  <a:cs typeface="Arial Narrow" panose="020B0604020202020204" pitchFamily="34" charset="0"/>
                </a:rPr>
                <a:t>2016-2020</a:t>
              </a:r>
            </a:p>
          </p:txBody>
        </p:sp>
        <p:sp>
          <p:nvSpPr>
            <p:cNvPr id="38" name="12-Point Star 37">
              <a:extLst>
                <a:ext uri="{FF2B5EF4-FFF2-40B4-BE49-F238E27FC236}">
                  <a16:creationId xmlns:a16="http://schemas.microsoft.com/office/drawing/2014/main" id="{816F4717-C280-2C4C-B73F-FC91C0C1BDC3}"/>
                </a:ext>
              </a:extLst>
            </p:cNvPr>
            <p:cNvSpPr/>
            <p:nvPr/>
          </p:nvSpPr>
          <p:spPr>
            <a:xfrm>
              <a:off x="475085" y="4299968"/>
              <a:ext cx="560418" cy="560418"/>
            </a:xfrm>
            <a:prstGeom prst="star12">
              <a:avLst/>
            </a:prstGeom>
            <a:solidFill>
              <a:schemeClr val="accent5">
                <a:lumMod val="75000"/>
              </a:schemeClr>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wrap="none" rtlCol="0" anchor="ctr"/>
            <a:lstStyle/>
            <a:p>
              <a:pPr algn="ctr"/>
              <a:r>
                <a:rPr lang="en-US" sz="2000" b="1" dirty="0">
                  <a:solidFill>
                    <a:schemeClr val="bg1"/>
                  </a:solidFill>
                  <a:latin typeface="Franklin Gothic Heavy" panose="020B0603020102020204" pitchFamily="34" charset="0"/>
                </a:rPr>
                <a:t>#1</a:t>
              </a:r>
            </a:p>
          </p:txBody>
        </p:sp>
        <p:sp>
          <p:nvSpPr>
            <p:cNvPr id="199" name="Rectangle 198">
              <a:extLst>
                <a:ext uri="{FF2B5EF4-FFF2-40B4-BE49-F238E27FC236}">
                  <a16:creationId xmlns:a16="http://schemas.microsoft.com/office/drawing/2014/main" id="{BE4D8CF2-9474-6C81-F572-2A683DF72691}"/>
                </a:ext>
              </a:extLst>
            </p:cNvPr>
            <p:cNvSpPr/>
            <p:nvPr/>
          </p:nvSpPr>
          <p:spPr>
            <a:xfrm>
              <a:off x="3734224" y="5053199"/>
              <a:ext cx="574675" cy="304271"/>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Connector 201">
              <a:extLst>
                <a:ext uri="{FF2B5EF4-FFF2-40B4-BE49-F238E27FC236}">
                  <a16:creationId xmlns:a16="http://schemas.microsoft.com/office/drawing/2014/main" id="{6EE31FE7-ADCE-19C1-11C4-79BEAF89D4FA}"/>
                </a:ext>
              </a:extLst>
            </p:cNvPr>
            <p:cNvCxnSpPr>
              <a:cxnSpLocks/>
            </p:cNvCxnSpPr>
            <p:nvPr/>
          </p:nvCxnSpPr>
          <p:spPr>
            <a:xfrm flipV="1">
              <a:off x="4216400" y="4028300"/>
              <a:ext cx="2022376" cy="1015636"/>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1BB72D41-6A7D-5150-5105-A81B67ACEB9C}"/>
                </a:ext>
              </a:extLst>
            </p:cNvPr>
            <p:cNvCxnSpPr>
              <a:cxnSpLocks/>
            </p:cNvCxnSpPr>
            <p:nvPr/>
          </p:nvCxnSpPr>
          <p:spPr>
            <a:xfrm>
              <a:off x="4216400" y="5366733"/>
              <a:ext cx="2032796" cy="123621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15" name="Picture 14" descr="Map&#10;&#10;Description automatically generated">
              <a:extLst>
                <a:ext uri="{FF2B5EF4-FFF2-40B4-BE49-F238E27FC236}">
                  <a16:creationId xmlns:a16="http://schemas.microsoft.com/office/drawing/2014/main" id="{896A483A-8B1A-AE49-F8AE-947AAE552CB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13726" y="6129038"/>
              <a:ext cx="851767" cy="650398"/>
            </a:xfrm>
            <a:prstGeom prst="rect">
              <a:avLst/>
            </a:prstGeom>
          </p:spPr>
        </p:pic>
        <p:sp>
          <p:nvSpPr>
            <p:cNvPr id="31" name="TextBox 30">
              <a:extLst>
                <a:ext uri="{FF2B5EF4-FFF2-40B4-BE49-F238E27FC236}">
                  <a16:creationId xmlns:a16="http://schemas.microsoft.com/office/drawing/2014/main" id="{353D1156-8242-7FD6-0B21-BDCDE42F992D}"/>
                </a:ext>
              </a:extLst>
            </p:cNvPr>
            <p:cNvSpPr txBox="1"/>
            <p:nvPr/>
          </p:nvSpPr>
          <p:spPr>
            <a:xfrm>
              <a:off x="6685410" y="4730409"/>
              <a:ext cx="848309" cy="553998"/>
            </a:xfrm>
            <a:prstGeom prst="rect">
              <a:avLst/>
            </a:prstGeom>
            <a:noFill/>
          </p:spPr>
          <p:txBody>
            <a:bodyPr wrap="none" rtlCol="0">
              <a:spAutoFit/>
            </a:bodyPr>
            <a:lstStyle/>
            <a:p>
              <a:r>
                <a:rPr lang="en-US" sz="1000" dirty="0">
                  <a:latin typeface="Arial Narrow" panose="020B0604020202020204" pitchFamily="34" charset="0"/>
                  <a:cs typeface="Arial Narrow" panose="020B0604020202020204" pitchFamily="34" charset="0"/>
                </a:rPr>
                <a:t>143.5 to 190.9</a:t>
              </a:r>
            </a:p>
            <a:p>
              <a:r>
                <a:rPr lang="en-US" sz="1000" dirty="0">
                  <a:latin typeface="Arial Narrow" panose="020B0604020202020204" pitchFamily="34" charset="0"/>
                  <a:cs typeface="Arial Narrow" panose="020B0604020202020204" pitchFamily="34" charset="0"/>
                </a:rPr>
                <a:t>190.1 to 202.6</a:t>
              </a:r>
            </a:p>
            <a:p>
              <a:r>
                <a:rPr lang="en-US" sz="1000" dirty="0">
                  <a:latin typeface="Arial Narrow" panose="020B0604020202020204" pitchFamily="34" charset="0"/>
                  <a:cs typeface="Arial Narrow" panose="020B0604020202020204" pitchFamily="34" charset="0"/>
                </a:rPr>
                <a:t>202.7 to 267.4</a:t>
              </a:r>
            </a:p>
          </p:txBody>
        </p:sp>
        <p:sp>
          <p:nvSpPr>
            <p:cNvPr id="33" name="Rectangle 32">
              <a:extLst>
                <a:ext uri="{FF2B5EF4-FFF2-40B4-BE49-F238E27FC236}">
                  <a16:creationId xmlns:a16="http://schemas.microsoft.com/office/drawing/2014/main" id="{6701B004-54B3-F342-91D9-200DC06FDC1F}"/>
                </a:ext>
              </a:extLst>
            </p:cNvPr>
            <p:cNvSpPr/>
            <p:nvPr/>
          </p:nvSpPr>
          <p:spPr>
            <a:xfrm>
              <a:off x="6532576" y="4058590"/>
              <a:ext cx="2202642" cy="584775"/>
            </a:xfrm>
            <a:prstGeom prst="rect">
              <a:avLst/>
            </a:prstGeom>
            <a:solidFill>
              <a:schemeClr val="bg1"/>
            </a:solidFill>
          </p:spPr>
          <p:txBody>
            <a:bodyPr wrap="square">
              <a:spAutoFit/>
            </a:bodyPr>
            <a:lstStyle/>
            <a:p>
              <a:pPr algn="ctr"/>
              <a:r>
                <a:rPr lang="en-US" sz="2000" dirty="0">
                  <a:latin typeface="Arial Narrow" panose="020B0604020202020204" pitchFamily="34" charset="0"/>
                  <a:ea typeface="Franklin Gothic Medium" charset="0"/>
                  <a:cs typeface="Arial Narrow" panose="020B0604020202020204" pitchFamily="34" charset="0"/>
                </a:rPr>
                <a:t>All Cancer Mortality</a:t>
              </a:r>
            </a:p>
            <a:p>
              <a:pPr algn="ctr"/>
              <a:r>
                <a:rPr lang="en-US" sz="1200" dirty="0">
                  <a:latin typeface="Arial Narrow" panose="020B0604020202020204" pitchFamily="34" charset="0"/>
                  <a:ea typeface="Franklin Gothic Medium" charset="0"/>
                  <a:cs typeface="Arial Narrow" panose="020B0604020202020204" pitchFamily="34" charset="0"/>
                </a:rPr>
                <a:t>2016-2020</a:t>
              </a:r>
            </a:p>
          </p:txBody>
        </p:sp>
        <p:sp>
          <p:nvSpPr>
            <p:cNvPr id="42" name="Rectangle 41">
              <a:extLst>
                <a:ext uri="{FF2B5EF4-FFF2-40B4-BE49-F238E27FC236}">
                  <a16:creationId xmlns:a16="http://schemas.microsoft.com/office/drawing/2014/main" id="{41BAD2CF-D902-B202-79C9-98EFC9FEFF82}"/>
                </a:ext>
              </a:extLst>
            </p:cNvPr>
            <p:cNvSpPr/>
            <p:nvPr/>
          </p:nvSpPr>
          <p:spPr>
            <a:xfrm>
              <a:off x="6253630" y="4007219"/>
              <a:ext cx="5759593" cy="259572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C2AB7BB4-F974-98EC-B76D-E9AB86930C31}"/>
              </a:ext>
            </a:extLst>
          </p:cNvPr>
          <p:cNvSpPr/>
          <p:nvPr/>
        </p:nvSpPr>
        <p:spPr>
          <a:xfrm>
            <a:off x="64495" y="1956765"/>
            <a:ext cx="1381598" cy="892552"/>
          </a:xfrm>
          <a:prstGeom prst="rect">
            <a:avLst/>
          </a:prstGeom>
        </p:spPr>
        <p:txBody>
          <a:bodyPr wrap="square">
            <a:spAutoFit/>
          </a:bodyPr>
          <a:lstStyle/>
          <a:p>
            <a:pPr algn="ctr"/>
            <a:r>
              <a:rPr lang="en-US" sz="2000" dirty="0">
                <a:latin typeface="Arial Narrow" panose="020B0604020202020204" pitchFamily="34" charset="0"/>
                <a:ea typeface="Franklin Gothic Medium" charset="0"/>
                <a:cs typeface="Arial Narrow" panose="020B0604020202020204" pitchFamily="34" charset="0"/>
              </a:rPr>
              <a:t>All Cancer Incidence</a:t>
            </a:r>
          </a:p>
          <a:p>
            <a:pPr algn="ctr"/>
            <a:r>
              <a:rPr lang="en-US" sz="1200" dirty="0">
                <a:latin typeface="Arial Narrow" panose="020B0604020202020204" pitchFamily="34" charset="0"/>
                <a:ea typeface="Franklin Gothic Medium" charset="0"/>
                <a:cs typeface="Arial Narrow" panose="020B0604020202020204" pitchFamily="34" charset="0"/>
              </a:rPr>
              <a:t>2015-2019</a:t>
            </a:r>
          </a:p>
        </p:txBody>
      </p:sp>
      <p:sp>
        <p:nvSpPr>
          <p:cNvPr id="54" name="12-Point Star 53">
            <a:extLst>
              <a:ext uri="{FF2B5EF4-FFF2-40B4-BE49-F238E27FC236}">
                <a16:creationId xmlns:a16="http://schemas.microsoft.com/office/drawing/2014/main" id="{7F786880-D0B7-B3DD-30CB-3CA8D828258C}"/>
              </a:ext>
            </a:extLst>
          </p:cNvPr>
          <p:cNvSpPr/>
          <p:nvPr/>
        </p:nvSpPr>
        <p:spPr>
          <a:xfrm>
            <a:off x="475085" y="1396347"/>
            <a:ext cx="560418" cy="560418"/>
          </a:xfrm>
          <a:prstGeom prst="star12">
            <a:avLst/>
          </a:prstGeom>
          <a:solidFill>
            <a:schemeClr val="accent5">
              <a:lumMod val="75000"/>
            </a:schemeClr>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wrap="none" rtlCol="0" anchor="ctr"/>
          <a:lstStyle/>
          <a:p>
            <a:pPr algn="ctr"/>
            <a:r>
              <a:rPr lang="en-US" sz="2000" b="1" dirty="0">
                <a:solidFill>
                  <a:schemeClr val="bg1"/>
                </a:solidFill>
                <a:latin typeface="Franklin Gothic Heavy" panose="020B0603020102020204" pitchFamily="34" charset="0"/>
              </a:rPr>
              <a:t>#1</a:t>
            </a:r>
          </a:p>
        </p:txBody>
      </p:sp>
      <p:sp>
        <p:nvSpPr>
          <p:cNvPr id="19" name="TextBox 18">
            <a:extLst>
              <a:ext uri="{FF2B5EF4-FFF2-40B4-BE49-F238E27FC236}">
                <a16:creationId xmlns:a16="http://schemas.microsoft.com/office/drawing/2014/main" id="{ABDC3B22-6738-B5FE-AAF2-7B8776A5278B}"/>
              </a:ext>
            </a:extLst>
          </p:cNvPr>
          <p:cNvSpPr txBox="1"/>
          <p:nvPr/>
        </p:nvSpPr>
        <p:spPr>
          <a:xfrm>
            <a:off x="65872" y="6561164"/>
            <a:ext cx="2499402" cy="253916"/>
          </a:xfrm>
          <a:prstGeom prst="rect">
            <a:avLst/>
          </a:prstGeom>
          <a:noFill/>
        </p:spPr>
        <p:txBody>
          <a:bodyPr wrap="none" rtlCol="0">
            <a:spAutoFit/>
          </a:bodyPr>
          <a:lstStyle/>
          <a:p>
            <a:r>
              <a:rPr lang="en-US" sz="1050" i="1" dirty="0"/>
              <a:t>Source: NIH NCI State Cancer Profiles</a:t>
            </a:r>
          </a:p>
        </p:txBody>
      </p:sp>
      <p:sp>
        <p:nvSpPr>
          <p:cNvPr id="3" name="Oval 2">
            <a:extLst>
              <a:ext uri="{FF2B5EF4-FFF2-40B4-BE49-F238E27FC236}">
                <a16:creationId xmlns:a16="http://schemas.microsoft.com/office/drawing/2014/main" id="{10663924-D936-A026-7957-D68EB1F48DD2}"/>
              </a:ext>
            </a:extLst>
          </p:cNvPr>
          <p:cNvSpPr/>
          <p:nvPr/>
        </p:nvSpPr>
        <p:spPr>
          <a:xfrm>
            <a:off x="9358822" y="1415123"/>
            <a:ext cx="2471814" cy="24718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91A8A51-19C4-AF4F-1863-6487A4A60280}"/>
              </a:ext>
            </a:extLst>
          </p:cNvPr>
          <p:cNvSpPr/>
          <p:nvPr/>
        </p:nvSpPr>
        <p:spPr>
          <a:xfrm>
            <a:off x="9358822" y="4044023"/>
            <a:ext cx="2471814" cy="24718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1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astern Kentucky District">
            <a:extLst>
              <a:ext uri="{FF2B5EF4-FFF2-40B4-BE49-F238E27FC236}">
                <a16:creationId xmlns:a16="http://schemas.microsoft.com/office/drawing/2014/main" id="{71488CE8-442C-A102-83FC-28102678D57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6" r="3" b="44547"/>
          <a:stretch/>
        </p:blipFill>
        <p:spPr bwMode="auto">
          <a:xfrm>
            <a:off x="9861" y="5673418"/>
            <a:ext cx="12191999" cy="12112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0EE3CE-23F5-0373-4745-02A66289F99A}"/>
              </a:ext>
            </a:extLst>
          </p:cNvPr>
          <p:cNvSpPr>
            <a:spLocks noGrp="1"/>
          </p:cNvSpPr>
          <p:nvPr>
            <p:ph type="title"/>
          </p:nvPr>
        </p:nvSpPr>
        <p:spPr>
          <a:xfrm>
            <a:off x="838199" y="136525"/>
            <a:ext cx="10949247" cy="1325563"/>
          </a:xfrm>
        </p:spPr>
        <p:txBody>
          <a:bodyPr/>
          <a:lstStyle/>
          <a:p>
            <a:r>
              <a:rPr lang="en-US" dirty="0">
                <a:cs typeface="Arial Black" panose="020B0604020202020204" pitchFamily="34" charset="0"/>
              </a:rPr>
              <a:t>Addressing Kentucky’s Challenges</a:t>
            </a:r>
          </a:p>
        </p:txBody>
      </p:sp>
      <p:grpSp>
        <p:nvGrpSpPr>
          <p:cNvPr id="4" name="Group 3">
            <a:extLst>
              <a:ext uri="{FF2B5EF4-FFF2-40B4-BE49-F238E27FC236}">
                <a16:creationId xmlns:a16="http://schemas.microsoft.com/office/drawing/2014/main" id="{3A2A475F-6A86-A6F8-0E7A-A0CE6400F44A}"/>
              </a:ext>
            </a:extLst>
          </p:cNvPr>
          <p:cNvGrpSpPr/>
          <p:nvPr/>
        </p:nvGrpSpPr>
        <p:grpSpPr>
          <a:xfrm>
            <a:off x="7138786" y="1305367"/>
            <a:ext cx="4392696" cy="4247265"/>
            <a:chOff x="7138786" y="1462088"/>
            <a:chExt cx="3559055" cy="3441224"/>
          </a:xfrm>
        </p:grpSpPr>
        <p:pic>
          <p:nvPicPr>
            <p:cNvPr id="121" name="Picture 120">
              <a:extLst>
                <a:ext uri="{FF2B5EF4-FFF2-40B4-BE49-F238E27FC236}">
                  <a16:creationId xmlns:a16="http://schemas.microsoft.com/office/drawing/2014/main" id="{1EDD8166-C40D-F7C3-FE11-52759C31D061}"/>
                </a:ext>
              </a:extLst>
            </p:cNvPr>
            <p:cNvPicPr>
              <a:picLocks noChangeAspect="1"/>
            </p:cNvPicPr>
            <p:nvPr/>
          </p:nvPicPr>
          <p:blipFill rotWithShape="1">
            <a:blip r:embed="rId4"/>
            <a:srcRect l="492" r="52539"/>
            <a:stretch/>
          </p:blipFill>
          <p:spPr>
            <a:xfrm>
              <a:off x="8999336" y="1466578"/>
              <a:ext cx="1360808" cy="1622489"/>
            </a:xfrm>
            <a:prstGeom prst="rect">
              <a:avLst/>
            </a:prstGeom>
            <a:ln>
              <a:solidFill>
                <a:schemeClr val="bg1"/>
              </a:solidFill>
            </a:ln>
          </p:spPr>
        </p:pic>
        <p:pic>
          <p:nvPicPr>
            <p:cNvPr id="119" name="Picture 118" descr="A yellow sign in a field&#10;&#10;Description automatically generated with medium confidence">
              <a:extLst>
                <a:ext uri="{FF2B5EF4-FFF2-40B4-BE49-F238E27FC236}">
                  <a16:creationId xmlns:a16="http://schemas.microsoft.com/office/drawing/2014/main" id="{4A5BDA5C-C88D-3514-E1BD-EB0F8B35911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38786" y="3241956"/>
              <a:ext cx="1527284" cy="1656016"/>
            </a:xfrm>
            <a:prstGeom prst="rect">
              <a:avLst/>
            </a:prstGeom>
            <a:ln>
              <a:solidFill>
                <a:schemeClr val="bg1"/>
              </a:solidFill>
            </a:ln>
          </p:spPr>
        </p:pic>
        <p:pic>
          <p:nvPicPr>
            <p:cNvPr id="120" name="Picture 119">
              <a:extLst>
                <a:ext uri="{FF2B5EF4-FFF2-40B4-BE49-F238E27FC236}">
                  <a16:creationId xmlns:a16="http://schemas.microsoft.com/office/drawing/2014/main" id="{3442F99C-C5FF-2D45-FB1A-7D46EE0CFA0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150041" y="1462088"/>
              <a:ext cx="1691499" cy="1656016"/>
            </a:xfrm>
            <a:prstGeom prst="parallelogram">
              <a:avLst>
                <a:gd name="adj" fmla="val 0"/>
              </a:avLst>
            </a:prstGeom>
            <a:ln w="25400">
              <a:solidFill>
                <a:schemeClr val="bg1"/>
              </a:solidFill>
            </a:ln>
          </p:spPr>
        </p:pic>
        <p:pic>
          <p:nvPicPr>
            <p:cNvPr id="122" name="Picture 121">
              <a:extLst>
                <a:ext uri="{FF2B5EF4-FFF2-40B4-BE49-F238E27FC236}">
                  <a16:creationId xmlns:a16="http://schemas.microsoft.com/office/drawing/2014/main" id="{A3E7F571-6596-A332-7BCD-4D4E0CE96F4A}"/>
                </a:ext>
              </a:extLst>
            </p:cNvPr>
            <p:cNvPicPr>
              <a:picLocks noChangeAspect="1"/>
            </p:cNvPicPr>
            <p:nvPr/>
          </p:nvPicPr>
          <p:blipFill rotWithShape="1">
            <a:blip r:embed="rId7"/>
            <a:srcRect l="5323" r="15706"/>
            <a:stretch/>
          </p:blipFill>
          <p:spPr>
            <a:xfrm>
              <a:off x="8841540" y="3241956"/>
              <a:ext cx="1856301" cy="1661356"/>
            </a:xfrm>
            <a:prstGeom prst="rect">
              <a:avLst/>
            </a:prstGeom>
            <a:ln>
              <a:solidFill>
                <a:schemeClr val="bg1"/>
              </a:solidFill>
            </a:ln>
          </p:spPr>
        </p:pic>
      </p:grpSp>
      <p:grpSp>
        <p:nvGrpSpPr>
          <p:cNvPr id="3" name="Group 2">
            <a:extLst>
              <a:ext uri="{FF2B5EF4-FFF2-40B4-BE49-F238E27FC236}">
                <a16:creationId xmlns:a16="http://schemas.microsoft.com/office/drawing/2014/main" id="{B913BC63-90D3-1251-449D-F62777E27E7F}"/>
              </a:ext>
            </a:extLst>
          </p:cNvPr>
          <p:cNvGrpSpPr/>
          <p:nvPr/>
        </p:nvGrpSpPr>
        <p:grpSpPr>
          <a:xfrm>
            <a:off x="832176" y="1305368"/>
            <a:ext cx="5899210" cy="4258488"/>
            <a:chOff x="12871739" y="1000422"/>
            <a:chExt cx="5899210" cy="4258488"/>
          </a:xfrm>
        </p:grpSpPr>
        <p:sp>
          <p:nvSpPr>
            <p:cNvPr id="103" name="TextBox 102">
              <a:extLst>
                <a:ext uri="{FF2B5EF4-FFF2-40B4-BE49-F238E27FC236}">
                  <a16:creationId xmlns:a16="http://schemas.microsoft.com/office/drawing/2014/main" id="{526DE034-4F67-E0F7-0627-7B81F9A11DBA}"/>
                </a:ext>
              </a:extLst>
            </p:cNvPr>
            <p:cNvSpPr txBox="1"/>
            <p:nvPr/>
          </p:nvSpPr>
          <p:spPr>
            <a:xfrm>
              <a:off x="12871739" y="4604013"/>
              <a:ext cx="5899209" cy="643674"/>
            </a:xfrm>
            <a:prstGeom prst="rect">
              <a:avLst/>
            </a:prstGeom>
            <a:solidFill>
              <a:srgbClr val="92BEE4"/>
            </a:solidFill>
          </p:spPr>
          <p:txBody>
            <a:bodyPr wrap="square" rtlCol="0">
              <a:spAutoFit/>
            </a:bodyPr>
            <a:lstStyle/>
            <a:p>
              <a:pPr algn="ctr"/>
              <a:endParaRPr lang="en-US" dirty="0">
                <a:latin typeface="Arial" panose="020B0604020202020204" pitchFamily="34" charset="0"/>
                <a:cs typeface="Arial" panose="020B0604020202020204" pitchFamily="34" charset="0"/>
              </a:endParaRPr>
            </a:p>
          </p:txBody>
        </p:sp>
        <p:sp>
          <p:nvSpPr>
            <p:cNvPr id="106" name="Content Placeholder 2">
              <a:extLst>
                <a:ext uri="{FF2B5EF4-FFF2-40B4-BE49-F238E27FC236}">
                  <a16:creationId xmlns:a16="http://schemas.microsoft.com/office/drawing/2014/main" id="{929CB5E0-C0AF-42D4-0130-F26E7792B38B}"/>
                </a:ext>
              </a:extLst>
            </p:cNvPr>
            <p:cNvSpPr txBox="1">
              <a:spLocks/>
            </p:cNvSpPr>
            <p:nvPr/>
          </p:nvSpPr>
          <p:spPr>
            <a:xfrm>
              <a:off x="12871740" y="1781697"/>
              <a:ext cx="5899208" cy="2822315"/>
            </a:xfrm>
            <a:prstGeom prst="rect">
              <a:avLst/>
            </a:prstGeom>
            <a:solidFill>
              <a:srgbClr val="EAE9E9"/>
            </a:solid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marL="977900">
                <a:spcBef>
                  <a:spcPts val="3600"/>
                </a:spcBef>
              </a:pPr>
              <a:endParaRPr lang="en-US" sz="2000" dirty="0">
                <a:solidFill>
                  <a:schemeClr val="tx1"/>
                </a:solidFill>
                <a:latin typeface="Arial" panose="020B0604020202020204" pitchFamily="34" charset="0"/>
                <a:cs typeface="Arial" panose="020B0604020202020204" pitchFamily="34" charset="0"/>
              </a:endParaRPr>
            </a:p>
          </p:txBody>
        </p:sp>
        <p:sp>
          <p:nvSpPr>
            <p:cNvPr id="110" name="Content Placeholder 2">
              <a:extLst>
                <a:ext uri="{FF2B5EF4-FFF2-40B4-BE49-F238E27FC236}">
                  <a16:creationId xmlns:a16="http://schemas.microsoft.com/office/drawing/2014/main" id="{F275D9FF-52B0-A105-8B82-CE37FE6EA5FB}"/>
                </a:ext>
              </a:extLst>
            </p:cNvPr>
            <p:cNvSpPr txBox="1">
              <a:spLocks/>
            </p:cNvSpPr>
            <p:nvPr/>
          </p:nvSpPr>
          <p:spPr>
            <a:xfrm>
              <a:off x="13509494" y="2003799"/>
              <a:ext cx="1762342" cy="25032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marL="7938">
                <a:spcBef>
                  <a:spcPts val="2000"/>
                </a:spcBef>
              </a:pPr>
              <a:r>
                <a:rPr lang="en-US" sz="2000" dirty="0">
                  <a:solidFill>
                    <a:schemeClr val="tx1"/>
                  </a:solidFill>
                  <a:latin typeface="Arial" panose="020B0604020202020204" pitchFamily="34" charset="0"/>
                  <a:cs typeface="Arial" panose="020B0604020202020204" pitchFamily="34" charset="0"/>
                </a:rPr>
                <a:t>Lung</a:t>
              </a:r>
            </a:p>
            <a:p>
              <a:pPr marL="7938">
                <a:spcBef>
                  <a:spcPts val="2000"/>
                </a:spcBef>
              </a:pPr>
              <a:r>
                <a:rPr lang="en-US" sz="2000" dirty="0">
                  <a:solidFill>
                    <a:schemeClr val="tx1"/>
                  </a:solidFill>
                  <a:latin typeface="Arial" panose="020B0604020202020204" pitchFamily="34" charset="0"/>
                  <a:cs typeface="Arial" panose="020B0604020202020204" pitchFamily="34" charset="0"/>
                </a:rPr>
                <a:t>Colorectal</a:t>
              </a:r>
            </a:p>
            <a:p>
              <a:pPr marL="7938">
                <a:spcBef>
                  <a:spcPts val="2000"/>
                </a:spcBef>
              </a:pPr>
              <a:r>
                <a:rPr lang="en-US" sz="2000" dirty="0">
                  <a:solidFill>
                    <a:schemeClr val="tx1"/>
                  </a:solidFill>
                  <a:latin typeface="Arial" panose="020B0604020202020204" pitchFamily="34" charset="0"/>
                  <a:cs typeface="Arial" panose="020B0604020202020204" pitchFamily="34" charset="0"/>
                </a:rPr>
                <a:t>Head &amp; Neck</a:t>
              </a:r>
            </a:p>
            <a:p>
              <a:pPr marL="7938">
                <a:spcBef>
                  <a:spcPts val="2000"/>
                </a:spcBef>
              </a:pPr>
              <a:r>
                <a:rPr lang="en-US" sz="2000" dirty="0">
                  <a:solidFill>
                    <a:schemeClr val="tx1"/>
                  </a:solidFill>
                  <a:latin typeface="Arial" panose="020B0604020202020204" pitchFamily="34" charset="0"/>
                  <a:cs typeface="Arial" panose="020B0604020202020204" pitchFamily="34" charset="0"/>
                </a:rPr>
                <a:t>Cervical</a:t>
              </a:r>
            </a:p>
            <a:p>
              <a:pPr marL="7938">
                <a:spcBef>
                  <a:spcPts val="2000"/>
                </a:spcBef>
              </a:pPr>
              <a:r>
                <a:rPr lang="en-US" sz="2000" dirty="0">
                  <a:solidFill>
                    <a:schemeClr val="tx1"/>
                  </a:solidFill>
                  <a:latin typeface="Arial" panose="020B0604020202020204" pitchFamily="34" charset="0"/>
                  <a:cs typeface="Arial" panose="020B0604020202020204" pitchFamily="34" charset="0"/>
                </a:rPr>
                <a:t>Melanoma</a:t>
              </a:r>
            </a:p>
          </p:txBody>
        </p:sp>
        <p:pic>
          <p:nvPicPr>
            <p:cNvPr id="111" name="Graphic 110" descr="Lungs">
              <a:extLst>
                <a:ext uri="{FF2B5EF4-FFF2-40B4-BE49-F238E27FC236}">
                  <a16:creationId xmlns:a16="http://schemas.microsoft.com/office/drawing/2014/main" id="{53ECC648-C0E3-FCA3-663B-1FF66605E76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950328" y="1930415"/>
              <a:ext cx="523220" cy="523220"/>
            </a:xfrm>
            <a:prstGeom prst="rect">
              <a:avLst/>
            </a:prstGeom>
          </p:spPr>
        </p:pic>
        <p:pic>
          <p:nvPicPr>
            <p:cNvPr id="112" name="Graphic 111" descr="Apple">
              <a:extLst>
                <a:ext uri="{FF2B5EF4-FFF2-40B4-BE49-F238E27FC236}">
                  <a16:creationId xmlns:a16="http://schemas.microsoft.com/office/drawing/2014/main" id="{749D5D6E-92AA-AC6E-9E6D-6584B1666FD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5697822" y="2670834"/>
              <a:ext cx="483294" cy="483294"/>
            </a:xfrm>
            <a:prstGeom prst="rect">
              <a:avLst/>
            </a:prstGeom>
          </p:spPr>
        </p:pic>
        <p:pic>
          <p:nvPicPr>
            <p:cNvPr id="113" name="Graphic 112" descr="Radioactive">
              <a:extLst>
                <a:ext uri="{FF2B5EF4-FFF2-40B4-BE49-F238E27FC236}">
                  <a16:creationId xmlns:a16="http://schemas.microsoft.com/office/drawing/2014/main" id="{EC85A395-FBC5-1BC3-436E-E33EFD6C17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85919" y="3955758"/>
              <a:ext cx="507101" cy="507101"/>
            </a:xfrm>
            <a:prstGeom prst="rect">
              <a:avLst/>
            </a:prstGeom>
          </p:spPr>
        </p:pic>
        <p:pic>
          <p:nvPicPr>
            <p:cNvPr id="115" name="Graphic 114" descr="Covid-19 with solid fill">
              <a:extLst>
                <a:ext uri="{FF2B5EF4-FFF2-40B4-BE49-F238E27FC236}">
                  <a16:creationId xmlns:a16="http://schemas.microsoft.com/office/drawing/2014/main" id="{88B89496-7D9F-1F96-B190-3FD423DA8E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79237" y="3294711"/>
              <a:ext cx="520464" cy="520464"/>
            </a:xfrm>
            <a:prstGeom prst="rect">
              <a:avLst/>
            </a:prstGeom>
          </p:spPr>
        </p:pic>
        <p:sp>
          <p:nvSpPr>
            <p:cNvPr id="116" name="Rectangle 115">
              <a:extLst>
                <a:ext uri="{FF2B5EF4-FFF2-40B4-BE49-F238E27FC236}">
                  <a16:creationId xmlns:a16="http://schemas.microsoft.com/office/drawing/2014/main" id="{D54614DF-F527-10B2-32BB-65D4FFD146A5}"/>
                </a:ext>
              </a:extLst>
            </p:cNvPr>
            <p:cNvSpPr/>
            <p:nvPr/>
          </p:nvSpPr>
          <p:spPr>
            <a:xfrm>
              <a:off x="16203213" y="2666464"/>
              <a:ext cx="1124026"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Obesity</a:t>
              </a:r>
            </a:p>
          </p:txBody>
        </p:sp>
        <p:sp>
          <p:nvSpPr>
            <p:cNvPr id="117" name="Rectangle 116">
              <a:extLst>
                <a:ext uri="{FF2B5EF4-FFF2-40B4-BE49-F238E27FC236}">
                  <a16:creationId xmlns:a16="http://schemas.microsoft.com/office/drawing/2014/main" id="{E7F3693F-BB11-281D-90BF-4F9B219655E5}"/>
                </a:ext>
              </a:extLst>
            </p:cNvPr>
            <p:cNvSpPr/>
            <p:nvPr/>
          </p:nvSpPr>
          <p:spPr>
            <a:xfrm>
              <a:off x="16203213" y="3848399"/>
              <a:ext cx="2036135"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Environmental </a:t>
              </a:r>
            </a:p>
            <a:p>
              <a:r>
                <a:rPr lang="en-US" sz="2000" b="1" dirty="0">
                  <a:latin typeface="Arial" panose="020B0604020202020204" pitchFamily="34" charset="0"/>
                  <a:cs typeface="Arial" panose="020B0604020202020204" pitchFamily="34" charset="0"/>
                </a:rPr>
                <a:t>Exposures</a:t>
              </a:r>
            </a:p>
          </p:txBody>
        </p:sp>
        <p:sp>
          <p:nvSpPr>
            <p:cNvPr id="126" name="Rectangle 125">
              <a:extLst>
                <a:ext uri="{FF2B5EF4-FFF2-40B4-BE49-F238E27FC236}">
                  <a16:creationId xmlns:a16="http://schemas.microsoft.com/office/drawing/2014/main" id="{B6AEF801-77E6-E3F4-B997-99C13D12ECD2}"/>
                </a:ext>
              </a:extLst>
            </p:cNvPr>
            <p:cNvSpPr/>
            <p:nvPr/>
          </p:nvSpPr>
          <p:spPr>
            <a:xfrm>
              <a:off x="16203213" y="3315073"/>
              <a:ext cx="2452018"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Viruses: HPV, HCV</a:t>
              </a:r>
            </a:p>
          </p:txBody>
        </p:sp>
        <p:pic>
          <p:nvPicPr>
            <p:cNvPr id="129" name="Graphic 128" descr="Smoking with solid fill">
              <a:extLst>
                <a:ext uri="{FF2B5EF4-FFF2-40B4-BE49-F238E27FC236}">
                  <a16:creationId xmlns:a16="http://schemas.microsoft.com/office/drawing/2014/main" id="{96825E46-4280-6255-8C11-14AB52A3FE9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79237" y="2009787"/>
              <a:ext cx="520464" cy="520464"/>
            </a:xfrm>
            <a:prstGeom prst="rect">
              <a:avLst/>
            </a:prstGeom>
          </p:spPr>
        </p:pic>
        <p:sp>
          <p:nvSpPr>
            <p:cNvPr id="130" name="Rectangle 129">
              <a:extLst>
                <a:ext uri="{FF2B5EF4-FFF2-40B4-BE49-F238E27FC236}">
                  <a16:creationId xmlns:a16="http://schemas.microsoft.com/office/drawing/2014/main" id="{82E9559D-5476-9EC1-AB06-CA91A30F1599}"/>
                </a:ext>
              </a:extLst>
            </p:cNvPr>
            <p:cNvSpPr/>
            <p:nvPr/>
          </p:nvSpPr>
          <p:spPr>
            <a:xfrm>
              <a:off x="16203213" y="2063686"/>
              <a:ext cx="1222001"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Tobacco</a:t>
              </a:r>
            </a:p>
          </p:txBody>
        </p:sp>
        <p:pic>
          <p:nvPicPr>
            <p:cNvPr id="131" name="Graphic 130" descr="Head with gears with solid fill">
              <a:extLst>
                <a:ext uri="{FF2B5EF4-FFF2-40B4-BE49-F238E27FC236}">
                  <a16:creationId xmlns:a16="http://schemas.microsoft.com/office/drawing/2014/main" id="{104A058D-A2B0-B7A4-C28A-62D7AA80D1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959398" y="2973639"/>
              <a:ext cx="505080" cy="505080"/>
            </a:xfrm>
            <a:prstGeom prst="rect">
              <a:avLst/>
            </a:prstGeom>
          </p:spPr>
        </p:pic>
        <p:pic>
          <p:nvPicPr>
            <p:cNvPr id="132" name="Graphic 131">
              <a:extLst>
                <a:ext uri="{FF2B5EF4-FFF2-40B4-BE49-F238E27FC236}">
                  <a16:creationId xmlns:a16="http://schemas.microsoft.com/office/drawing/2014/main" id="{1BB5BF0D-6DD2-EA9A-70E3-A459B2C9CDE9}"/>
                </a:ext>
              </a:extLst>
            </p:cNvPr>
            <p:cNvPicPr>
              <a:picLocks noChangeAspect="1"/>
            </p:cNvPicPr>
            <p:nvPr/>
          </p:nvPicPr>
          <p:blipFill rotWithShape="1">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rcRect b="18438"/>
            <a:stretch/>
          </p:blipFill>
          <p:spPr>
            <a:xfrm>
              <a:off x="12926560" y="3535691"/>
              <a:ext cx="570757" cy="465521"/>
            </a:xfrm>
            <a:prstGeom prst="rect">
              <a:avLst/>
            </a:prstGeom>
          </p:spPr>
        </p:pic>
        <p:pic>
          <p:nvPicPr>
            <p:cNvPr id="133" name="Graphic 132" descr="Sun with solid fill">
              <a:extLst>
                <a:ext uri="{FF2B5EF4-FFF2-40B4-BE49-F238E27FC236}">
                  <a16:creationId xmlns:a16="http://schemas.microsoft.com/office/drawing/2014/main" id="{85B73E71-74EF-90AF-32D8-224ACE6A25D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957312" y="4058184"/>
              <a:ext cx="509252" cy="509252"/>
            </a:xfrm>
            <a:prstGeom prst="rect">
              <a:avLst/>
            </a:prstGeom>
          </p:spPr>
        </p:pic>
        <p:sp>
          <p:nvSpPr>
            <p:cNvPr id="134" name="TextBox 133">
              <a:extLst>
                <a:ext uri="{FF2B5EF4-FFF2-40B4-BE49-F238E27FC236}">
                  <a16:creationId xmlns:a16="http://schemas.microsoft.com/office/drawing/2014/main" id="{CB2B7CE5-7D91-317B-15CA-AC2FAA7313F6}"/>
                </a:ext>
              </a:extLst>
            </p:cNvPr>
            <p:cNvSpPr txBox="1"/>
            <p:nvPr/>
          </p:nvSpPr>
          <p:spPr>
            <a:xfrm>
              <a:off x="12871739" y="1462086"/>
              <a:ext cx="2621853" cy="444747"/>
            </a:xfrm>
            <a:prstGeom prst="rect">
              <a:avLst/>
            </a:prstGeom>
            <a:solidFill>
              <a:srgbClr val="1B2F4F"/>
            </a:solidFill>
          </p:spPr>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Cancers</a:t>
              </a:r>
            </a:p>
          </p:txBody>
        </p:sp>
        <p:sp>
          <p:nvSpPr>
            <p:cNvPr id="135" name="TextBox 134">
              <a:extLst>
                <a:ext uri="{FF2B5EF4-FFF2-40B4-BE49-F238E27FC236}">
                  <a16:creationId xmlns:a16="http://schemas.microsoft.com/office/drawing/2014/main" id="{2EE899AC-B30A-4603-2A0B-B0B038A37C0F}"/>
                </a:ext>
              </a:extLst>
            </p:cNvPr>
            <p:cNvSpPr txBox="1"/>
            <p:nvPr/>
          </p:nvSpPr>
          <p:spPr>
            <a:xfrm>
              <a:off x="15493593" y="1462086"/>
              <a:ext cx="3277356" cy="444747"/>
            </a:xfrm>
            <a:prstGeom prst="rect">
              <a:avLst/>
            </a:prstGeom>
            <a:solidFill>
              <a:srgbClr val="1B2F4F"/>
            </a:solidFill>
          </p:spPr>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Risk Factors</a:t>
              </a:r>
            </a:p>
          </p:txBody>
        </p:sp>
        <p:sp>
          <p:nvSpPr>
            <p:cNvPr id="136" name="TextBox 135">
              <a:extLst>
                <a:ext uri="{FF2B5EF4-FFF2-40B4-BE49-F238E27FC236}">
                  <a16:creationId xmlns:a16="http://schemas.microsoft.com/office/drawing/2014/main" id="{5AE31B42-F0BB-0CE9-ADDC-69857173CE28}"/>
                </a:ext>
              </a:extLst>
            </p:cNvPr>
            <p:cNvSpPr txBox="1"/>
            <p:nvPr/>
          </p:nvSpPr>
          <p:spPr>
            <a:xfrm>
              <a:off x="12871740" y="1000422"/>
              <a:ext cx="5899208" cy="461665"/>
            </a:xfrm>
            <a:prstGeom prst="rect">
              <a:avLst/>
            </a:prstGeom>
            <a:solidFill>
              <a:srgbClr val="92BEE4"/>
            </a:solidFill>
          </p:spPr>
          <p:txBody>
            <a:bodyPr wrap="square" rtlCol="0" anchor="b">
              <a:spAutoFit/>
            </a:bodyPr>
            <a:lstStyle/>
            <a:p>
              <a:pPr algn="ctr"/>
              <a:r>
                <a:rPr lang="en-US" sz="2400" b="1" dirty="0">
                  <a:latin typeface="Arial" panose="020B0604020202020204" pitchFamily="34" charset="0"/>
                  <a:cs typeface="Arial" panose="020B0604020202020204" pitchFamily="34" charset="0"/>
                </a:rPr>
                <a:t>MCC Research Priorities FY19–FY23</a:t>
              </a:r>
            </a:p>
          </p:txBody>
        </p:sp>
        <p:sp>
          <p:nvSpPr>
            <p:cNvPr id="137" name="TextBox 136">
              <a:extLst>
                <a:ext uri="{FF2B5EF4-FFF2-40B4-BE49-F238E27FC236}">
                  <a16:creationId xmlns:a16="http://schemas.microsoft.com/office/drawing/2014/main" id="{E75666C9-E2D2-A112-AAC4-5E110584E16D}"/>
                </a:ext>
              </a:extLst>
            </p:cNvPr>
            <p:cNvSpPr txBox="1"/>
            <p:nvPr/>
          </p:nvSpPr>
          <p:spPr>
            <a:xfrm>
              <a:off x="13547192" y="4612579"/>
              <a:ext cx="500632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Geographic and Racial/Ethnic Disparities*</a:t>
              </a:r>
            </a:p>
            <a:p>
              <a:pPr algn="ctr"/>
              <a:r>
                <a:rPr lang="en-US" dirty="0">
                  <a:latin typeface="Arial" panose="020B0604020202020204" pitchFamily="34" charset="0"/>
                  <a:cs typeface="Arial" panose="020B0604020202020204" pitchFamily="34" charset="0"/>
                </a:rPr>
                <a:t>(*Including prostate and breast cancers)</a:t>
              </a:r>
            </a:p>
          </p:txBody>
        </p:sp>
        <p:pic>
          <p:nvPicPr>
            <p:cNvPr id="138" name="Graphic 137" descr="Scales of justice with solid fill">
              <a:extLst>
                <a:ext uri="{FF2B5EF4-FFF2-40B4-BE49-F238E27FC236}">
                  <a16:creationId xmlns:a16="http://schemas.microsoft.com/office/drawing/2014/main" id="{2D9B6862-7C90-AC11-6EE9-C274DC437E3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926560" y="4601356"/>
              <a:ext cx="620632" cy="620632"/>
            </a:xfrm>
            <a:prstGeom prst="rect">
              <a:avLst/>
            </a:prstGeom>
          </p:spPr>
        </p:pic>
      </p:grpSp>
      <p:grpSp>
        <p:nvGrpSpPr>
          <p:cNvPr id="46" name="Group 45">
            <a:extLst>
              <a:ext uri="{FF2B5EF4-FFF2-40B4-BE49-F238E27FC236}">
                <a16:creationId xmlns:a16="http://schemas.microsoft.com/office/drawing/2014/main" id="{58751E89-70EC-6EEC-DF24-C331FBD60737}"/>
              </a:ext>
            </a:extLst>
          </p:cNvPr>
          <p:cNvGrpSpPr/>
          <p:nvPr/>
        </p:nvGrpSpPr>
        <p:grpSpPr>
          <a:xfrm>
            <a:off x="997981" y="2861877"/>
            <a:ext cx="374919" cy="364551"/>
            <a:chOff x="-489702" y="2016522"/>
            <a:chExt cx="1170633" cy="1138260"/>
          </a:xfrm>
          <a:solidFill>
            <a:schemeClr val="tx1"/>
          </a:solidFill>
        </p:grpSpPr>
        <p:sp>
          <p:nvSpPr>
            <p:cNvPr id="47" name="Oval 46">
              <a:extLst>
                <a:ext uri="{FF2B5EF4-FFF2-40B4-BE49-F238E27FC236}">
                  <a16:creationId xmlns:a16="http://schemas.microsoft.com/office/drawing/2014/main" id="{87D2C366-B03A-988A-CF26-7AE3E60317CA}"/>
                </a:ext>
              </a:extLst>
            </p:cNvPr>
            <p:cNvSpPr/>
            <p:nvPr/>
          </p:nvSpPr>
          <p:spPr>
            <a:xfrm>
              <a:off x="-194427" y="27435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137F570-0546-7663-BF59-26C3FFC0A1A3}"/>
                </a:ext>
              </a:extLst>
            </p:cNvPr>
            <p:cNvSpPr/>
            <p:nvPr/>
          </p:nvSpPr>
          <p:spPr>
            <a:xfrm>
              <a:off x="-318252" y="273724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52D890-32D2-5681-9D6E-6C1146E059BE}"/>
                </a:ext>
              </a:extLst>
            </p:cNvPr>
            <p:cNvSpPr/>
            <p:nvPr/>
          </p:nvSpPr>
          <p:spPr>
            <a:xfrm>
              <a:off x="-429377" y="26927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69961EB-790F-11C5-568F-FD30A8B691B4}"/>
                </a:ext>
              </a:extLst>
            </p:cNvPr>
            <p:cNvSpPr/>
            <p:nvPr/>
          </p:nvSpPr>
          <p:spPr>
            <a:xfrm>
              <a:off x="-464302" y="26165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A86D33C-E86A-4591-B3C6-D9B320AE2FEE}"/>
                </a:ext>
              </a:extLst>
            </p:cNvPr>
            <p:cNvSpPr/>
            <p:nvPr/>
          </p:nvSpPr>
          <p:spPr>
            <a:xfrm>
              <a:off x="-489702" y="25022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134BF2C-8336-B7CD-E199-29F361CC7DDA}"/>
                </a:ext>
              </a:extLst>
            </p:cNvPr>
            <p:cNvSpPr/>
            <p:nvPr/>
          </p:nvSpPr>
          <p:spPr>
            <a:xfrm>
              <a:off x="-489702" y="235942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84670AF-FA43-007B-6C89-2CA40C73EFD3}"/>
                </a:ext>
              </a:extLst>
            </p:cNvPr>
            <p:cNvSpPr/>
            <p:nvPr/>
          </p:nvSpPr>
          <p:spPr>
            <a:xfrm>
              <a:off x="-473827" y="222924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16C15E4-1C04-30CB-7B17-E060EE957503}"/>
                </a:ext>
              </a:extLst>
            </p:cNvPr>
            <p:cNvSpPr/>
            <p:nvPr/>
          </p:nvSpPr>
          <p:spPr>
            <a:xfrm>
              <a:off x="-464302" y="211812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07A20D1-C575-9946-5DD4-86C22DBF455C}"/>
                </a:ext>
              </a:extLst>
            </p:cNvPr>
            <p:cNvSpPr/>
            <p:nvPr/>
          </p:nvSpPr>
          <p:spPr>
            <a:xfrm>
              <a:off x="-435727" y="201652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D52F0CE-6FF8-AD67-8388-3BBD68BE1AE5}"/>
                </a:ext>
              </a:extLst>
            </p:cNvPr>
            <p:cNvSpPr/>
            <p:nvPr/>
          </p:nvSpPr>
          <p:spPr>
            <a:xfrm>
              <a:off x="-311902" y="204192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4FDBF0C-1046-C7C3-4672-3AF823327115}"/>
                </a:ext>
              </a:extLst>
            </p:cNvPr>
            <p:cNvSpPr/>
            <p:nvPr/>
          </p:nvSpPr>
          <p:spPr>
            <a:xfrm>
              <a:off x="-146802" y="20577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BBF2F65-69AB-A4DF-FC7E-B4EE3665665F}"/>
                </a:ext>
              </a:extLst>
            </p:cNvPr>
            <p:cNvSpPr/>
            <p:nvPr/>
          </p:nvSpPr>
          <p:spPr>
            <a:xfrm>
              <a:off x="-29327" y="20831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6EC6D09-4222-DDE7-DAD6-B0130CE916C1}"/>
                </a:ext>
              </a:extLst>
            </p:cNvPr>
            <p:cNvSpPr/>
            <p:nvPr/>
          </p:nvSpPr>
          <p:spPr>
            <a:xfrm>
              <a:off x="135773" y="20831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772C3AE-BA63-23E0-A81A-99C67BE0B251}"/>
                </a:ext>
              </a:extLst>
            </p:cNvPr>
            <p:cNvSpPr/>
            <p:nvPr/>
          </p:nvSpPr>
          <p:spPr>
            <a:xfrm>
              <a:off x="265948" y="20577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4F85493-5585-90B8-327B-11EA640CEF72}"/>
                </a:ext>
              </a:extLst>
            </p:cNvPr>
            <p:cNvSpPr/>
            <p:nvPr/>
          </p:nvSpPr>
          <p:spPr>
            <a:xfrm>
              <a:off x="411998" y="20196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BEAB1CA-5C7B-8302-36CE-61A8D06F3178}"/>
                </a:ext>
              </a:extLst>
            </p:cNvPr>
            <p:cNvSpPr/>
            <p:nvPr/>
          </p:nvSpPr>
          <p:spPr>
            <a:xfrm>
              <a:off x="443748" y="212764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38B2B32-7D42-A4AC-0B86-EB63D66D708E}"/>
                </a:ext>
              </a:extLst>
            </p:cNvPr>
            <p:cNvSpPr/>
            <p:nvPr/>
          </p:nvSpPr>
          <p:spPr>
            <a:xfrm>
              <a:off x="481848" y="22609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2119DA6-3103-DFA8-9AD2-251988A99486}"/>
                </a:ext>
              </a:extLst>
            </p:cNvPr>
            <p:cNvSpPr/>
            <p:nvPr/>
          </p:nvSpPr>
          <p:spPr>
            <a:xfrm>
              <a:off x="497723" y="240704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A96B291-5CD9-D077-F670-5BDD409595B4}"/>
                </a:ext>
              </a:extLst>
            </p:cNvPr>
            <p:cNvSpPr/>
            <p:nvPr/>
          </p:nvSpPr>
          <p:spPr>
            <a:xfrm>
              <a:off x="485023" y="253722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F0FE679-A604-8022-CC3B-F36CC042C50F}"/>
                </a:ext>
              </a:extLst>
            </p:cNvPr>
            <p:cNvSpPr/>
            <p:nvPr/>
          </p:nvSpPr>
          <p:spPr>
            <a:xfrm>
              <a:off x="459623" y="26800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D72FAD06-2149-B0A9-0719-B6B125AD4039}"/>
                </a:ext>
              </a:extLst>
            </p:cNvPr>
            <p:cNvSpPr/>
            <p:nvPr/>
          </p:nvSpPr>
          <p:spPr>
            <a:xfrm>
              <a:off x="354848" y="270867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B161EF8-A08A-A6E7-E2C2-E55196803EAB}"/>
                </a:ext>
              </a:extLst>
            </p:cNvPr>
            <p:cNvSpPr/>
            <p:nvPr/>
          </p:nvSpPr>
          <p:spPr>
            <a:xfrm>
              <a:off x="215148" y="273089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4D1144D-B20A-1156-9743-483E6D0D598B}"/>
                </a:ext>
              </a:extLst>
            </p:cNvPr>
            <p:cNvSpPr/>
            <p:nvPr/>
          </p:nvSpPr>
          <p:spPr>
            <a:xfrm>
              <a:off x="97673" y="2740422"/>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FC10B25-DAFE-F060-F95B-C09A3282428F}"/>
                </a:ext>
              </a:extLst>
            </p:cNvPr>
            <p:cNvSpPr/>
            <p:nvPr/>
          </p:nvSpPr>
          <p:spPr>
            <a:xfrm>
              <a:off x="104023" y="2851547"/>
              <a:ext cx="183208" cy="18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7EAB075-3BB5-D8AF-CD12-F9F1148EB9B9}"/>
                </a:ext>
              </a:extLst>
            </p:cNvPr>
            <p:cNvSpPr/>
            <p:nvPr/>
          </p:nvSpPr>
          <p:spPr>
            <a:xfrm>
              <a:off x="147226" y="3051597"/>
              <a:ext cx="103192" cy="103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31BB4C37-48D8-65BC-D0D4-672ADD57F386}"/>
                </a:ext>
              </a:extLst>
            </p:cNvPr>
            <p:cNvSpPr/>
            <p:nvPr/>
          </p:nvSpPr>
          <p:spPr>
            <a:xfrm>
              <a:off x="147226" y="2998902"/>
              <a:ext cx="103192" cy="103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448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7800" y="271053"/>
            <a:ext cx="11823699" cy="14700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dirty="0">
                <a:solidFill>
                  <a:srgbClr val="0C5DAF"/>
                </a:solidFill>
                <a:latin typeface="Arial Black" panose="020B0604020202020204" pitchFamily="34" charset="0"/>
                <a:cs typeface="Arial Black" panose="020B0604020202020204" pitchFamily="34" charset="0"/>
              </a:rPr>
              <a:t>IMPACT OF STATE FUNDING:</a:t>
            </a:r>
          </a:p>
          <a:p>
            <a:r>
              <a:rPr lang="en-US" dirty="0">
                <a:solidFill>
                  <a:srgbClr val="0C5DAF"/>
                </a:solidFill>
                <a:latin typeface="Arial" panose="020B0604020202020204" pitchFamily="34" charset="0"/>
                <a:cs typeface="Arial" panose="020B0604020202020204" pitchFamily="34" charset="0"/>
              </a:rPr>
              <a:t>Achieving NCI Designation and National Recognition</a:t>
            </a:r>
          </a:p>
        </p:txBody>
      </p:sp>
      <p:grpSp>
        <p:nvGrpSpPr>
          <p:cNvPr id="2" name="Group 1">
            <a:extLst>
              <a:ext uri="{FF2B5EF4-FFF2-40B4-BE49-F238E27FC236}">
                <a16:creationId xmlns:a16="http://schemas.microsoft.com/office/drawing/2014/main" id="{AEEE744B-CCC8-0743-8E84-7348B53D2BD7}"/>
              </a:ext>
            </a:extLst>
          </p:cNvPr>
          <p:cNvGrpSpPr/>
          <p:nvPr/>
        </p:nvGrpSpPr>
        <p:grpSpPr>
          <a:xfrm>
            <a:off x="-259727" y="3894020"/>
            <a:ext cx="12558269" cy="2963980"/>
            <a:chOff x="1524000" y="4315012"/>
            <a:chExt cx="9129813" cy="2154802"/>
          </a:xfrm>
        </p:grpSpPr>
        <p:pic>
          <p:nvPicPr>
            <p:cNvPr id="10" name="Picture 9" descr="A group of people standing in front of a crowd&#10;&#10;Description automatically generated">
              <a:extLst>
                <a:ext uri="{FF2B5EF4-FFF2-40B4-BE49-F238E27FC236}">
                  <a16:creationId xmlns:a16="http://schemas.microsoft.com/office/drawing/2014/main" id="{757BBDF7-1D22-5241-BED5-67C453503D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24000" y="4315013"/>
              <a:ext cx="4517388" cy="2154801"/>
            </a:xfrm>
            <a:prstGeom prst="rect">
              <a:avLst/>
            </a:prstGeom>
          </p:spPr>
        </p:pic>
        <p:pic>
          <p:nvPicPr>
            <p:cNvPr id="6" name="Picture 5" descr="A group of people standing in front of a crowd posing for the camera&#10;&#10;Description automatically generated">
              <a:extLst>
                <a:ext uri="{FF2B5EF4-FFF2-40B4-BE49-F238E27FC236}">
                  <a16:creationId xmlns:a16="http://schemas.microsoft.com/office/drawing/2014/main" id="{E881302A-D763-A844-A691-6A7B4771AC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54940" y="4315012"/>
              <a:ext cx="4498873" cy="2154801"/>
            </a:xfrm>
            <a:prstGeom prst="rect">
              <a:avLst/>
            </a:prstGeom>
          </p:spPr>
        </p:pic>
      </p:grpSp>
      <p:pic>
        <p:nvPicPr>
          <p:cNvPr id="4" name="Picture 3">
            <a:extLst>
              <a:ext uri="{FF2B5EF4-FFF2-40B4-BE49-F238E27FC236}">
                <a16:creationId xmlns:a16="http://schemas.microsoft.com/office/drawing/2014/main" id="{7942D764-6FEE-0B4C-974D-F048469A3A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9630" y="2147212"/>
            <a:ext cx="2747774" cy="1099108"/>
          </a:xfrm>
          <a:prstGeom prst="rect">
            <a:avLst/>
          </a:prstGeom>
        </p:spPr>
      </p:pic>
      <p:grpSp>
        <p:nvGrpSpPr>
          <p:cNvPr id="3" name="Group 2">
            <a:extLst>
              <a:ext uri="{FF2B5EF4-FFF2-40B4-BE49-F238E27FC236}">
                <a16:creationId xmlns:a16="http://schemas.microsoft.com/office/drawing/2014/main" id="{D0E62570-BF7D-EE31-2AC9-A42C5D22D98F}"/>
              </a:ext>
            </a:extLst>
          </p:cNvPr>
          <p:cNvGrpSpPr/>
          <p:nvPr/>
        </p:nvGrpSpPr>
        <p:grpSpPr>
          <a:xfrm>
            <a:off x="4895012" y="2062159"/>
            <a:ext cx="6320835" cy="1510780"/>
            <a:chOff x="2935583" y="4693931"/>
            <a:chExt cx="6320835" cy="1510780"/>
          </a:xfrm>
        </p:grpSpPr>
        <p:sp>
          <p:nvSpPr>
            <p:cNvPr id="7" name="Rectangle 6">
              <a:extLst>
                <a:ext uri="{FF2B5EF4-FFF2-40B4-BE49-F238E27FC236}">
                  <a16:creationId xmlns:a16="http://schemas.microsoft.com/office/drawing/2014/main" id="{C10C39E1-920F-D8E1-4B99-DEAADD9C3597}"/>
                </a:ext>
              </a:extLst>
            </p:cNvPr>
            <p:cNvSpPr/>
            <p:nvPr/>
          </p:nvSpPr>
          <p:spPr>
            <a:xfrm>
              <a:off x="3205146" y="5696880"/>
              <a:ext cx="5781708" cy="507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all" spc="0" normalizeH="0" baseline="0" noProof="0" dirty="0">
                  <a:ln>
                    <a:noFill/>
                  </a:ln>
                  <a:solidFill>
                    <a:srgbClr val="0C5DAF"/>
                  </a:solidFill>
                  <a:effectLst/>
                  <a:uLnTx/>
                  <a:uFillTx/>
                  <a:latin typeface="Arial Black" panose="020B0604020202020204" pitchFamily="34" charset="0"/>
                  <a:ea typeface="+mn-ea"/>
                  <a:cs typeface="+mn-cs"/>
                </a:rPr>
                <a:t>Ranked in the Top 50 Best Hospitals for Cancer Care for 6 Straight Years</a:t>
              </a:r>
            </a:p>
          </p:txBody>
        </p:sp>
        <p:grpSp>
          <p:nvGrpSpPr>
            <p:cNvPr id="8" name="Group 7">
              <a:extLst>
                <a:ext uri="{FF2B5EF4-FFF2-40B4-BE49-F238E27FC236}">
                  <a16:creationId xmlns:a16="http://schemas.microsoft.com/office/drawing/2014/main" id="{37DEC0B7-3D10-69D9-FD79-7AB731CD3A1D}"/>
                </a:ext>
              </a:extLst>
            </p:cNvPr>
            <p:cNvGrpSpPr/>
            <p:nvPr/>
          </p:nvGrpSpPr>
          <p:grpSpPr>
            <a:xfrm>
              <a:off x="2935583" y="4693931"/>
              <a:ext cx="6320835" cy="957882"/>
              <a:chOff x="3076120" y="4693931"/>
              <a:chExt cx="6320835" cy="957882"/>
            </a:xfrm>
          </p:grpSpPr>
          <p:grpSp>
            <p:nvGrpSpPr>
              <p:cNvPr id="11" name="Group 10">
                <a:extLst>
                  <a:ext uri="{FF2B5EF4-FFF2-40B4-BE49-F238E27FC236}">
                    <a16:creationId xmlns:a16="http://schemas.microsoft.com/office/drawing/2014/main" id="{48DA6AC7-6FA1-3DC7-59FC-FC136597EE94}"/>
                  </a:ext>
                </a:extLst>
              </p:cNvPr>
              <p:cNvGrpSpPr/>
              <p:nvPr/>
            </p:nvGrpSpPr>
            <p:grpSpPr>
              <a:xfrm>
                <a:off x="3076120" y="4707419"/>
                <a:ext cx="5185899" cy="944394"/>
                <a:chOff x="3076120" y="4707419"/>
                <a:chExt cx="5185899" cy="944394"/>
              </a:xfrm>
            </p:grpSpPr>
            <p:pic>
              <p:nvPicPr>
                <p:cNvPr id="13" name="Picture 12">
                  <a:extLst>
                    <a:ext uri="{FF2B5EF4-FFF2-40B4-BE49-F238E27FC236}">
                      <a16:creationId xmlns:a16="http://schemas.microsoft.com/office/drawing/2014/main" id="{161991D7-A8C6-9C29-6904-B74D449748B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76120" y="4766521"/>
                  <a:ext cx="973878" cy="826191"/>
                </a:xfrm>
                <a:prstGeom prst="rect">
                  <a:avLst/>
                </a:prstGeom>
              </p:spPr>
            </p:pic>
            <p:pic>
              <p:nvPicPr>
                <p:cNvPr id="14" name="Picture 13">
                  <a:extLst>
                    <a:ext uri="{FF2B5EF4-FFF2-40B4-BE49-F238E27FC236}">
                      <a16:creationId xmlns:a16="http://schemas.microsoft.com/office/drawing/2014/main" id="{0C9DC122-D458-2624-A24E-ED4BCADE3E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70525" y="4786030"/>
                  <a:ext cx="888264" cy="787173"/>
                </a:xfrm>
                <a:prstGeom prst="rect">
                  <a:avLst/>
                </a:prstGeom>
              </p:spPr>
            </p:pic>
            <p:pic>
              <p:nvPicPr>
                <p:cNvPr id="15" name="Picture 14" descr="A close up of a sign&#10;&#10;Description automatically generated">
                  <a:extLst>
                    <a:ext uri="{FF2B5EF4-FFF2-40B4-BE49-F238E27FC236}">
                      <a16:creationId xmlns:a16="http://schemas.microsoft.com/office/drawing/2014/main" id="{9C98A777-95AA-697C-33B3-8044BD49A0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79316" y="4786030"/>
                  <a:ext cx="885659" cy="787173"/>
                </a:xfrm>
                <a:prstGeom prst="rect">
                  <a:avLst/>
                </a:prstGeom>
              </p:spPr>
            </p:pic>
            <p:pic>
              <p:nvPicPr>
                <p:cNvPr id="16" name="Picture 15" descr="A close up of a sign&#10;&#10;Description automatically generated">
                  <a:extLst>
                    <a:ext uri="{FF2B5EF4-FFF2-40B4-BE49-F238E27FC236}">
                      <a16:creationId xmlns:a16="http://schemas.microsoft.com/office/drawing/2014/main" id="{A96BD106-E7A4-BC86-A6D3-BEF17B41021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185502" y="4707419"/>
                  <a:ext cx="1010798" cy="944394"/>
                </a:xfrm>
                <a:prstGeom prst="rect">
                  <a:avLst/>
                </a:prstGeom>
              </p:spPr>
            </p:pic>
            <p:pic>
              <p:nvPicPr>
                <p:cNvPr id="17" name="Picture 16" descr="A close-up of a label&#10;&#10;Description automatically generated with medium confidence">
                  <a:extLst>
                    <a:ext uri="{FF2B5EF4-FFF2-40B4-BE49-F238E27FC236}">
                      <a16:creationId xmlns:a16="http://schemas.microsoft.com/office/drawing/2014/main" id="{8E9A9765-19D0-811E-ECBF-929E3389434B}"/>
                    </a:ext>
                  </a:extLst>
                </p:cNvPr>
                <p:cNvPicPr>
                  <a:picLocks noChangeAspect="1"/>
                </p:cNvPicPr>
                <p:nvPr/>
              </p:nvPicPr>
              <p:blipFill>
                <a:blip r:embed="rId9"/>
                <a:stretch>
                  <a:fillRect/>
                </a:stretch>
              </p:blipFill>
              <p:spPr>
                <a:xfrm>
                  <a:off x="7316827" y="4751004"/>
                  <a:ext cx="945192" cy="857224"/>
                </a:xfrm>
                <a:prstGeom prst="rect">
                  <a:avLst/>
                </a:prstGeom>
              </p:spPr>
            </p:pic>
          </p:grpSp>
          <p:pic>
            <p:nvPicPr>
              <p:cNvPr id="12" name="Picture 11" descr="A close-up of a sign&#10;&#10;Description automatically generated with medium confidence">
                <a:extLst>
                  <a:ext uri="{FF2B5EF4-FFF2-40B4-BE49-F238E27FC236}">
                    <a16:creationId xmlns:a16="http://schemas.microsoft.com/office/drawing/2014/main" id="{D4684706-2178-8C36-AFC1-CC8FA022BAD9}"/>
                  </a:ext>
                </a:extLst>
              </p:cNvPr>
              <p:cNvPicPr>
                <a:picLocks noChangeAspect="1"/>
              </p:cNvPicPr>
              <p:nvPr/>
            </p:nvPicPr>
            <p:blipFill>
              <a:blip r:embed="rId10"/>
              <a:stretch>
                <a:fillRect/>
              </a:stretch>
            </p:blipFill>
            <p:spPr>
              <a:xfrm>
                <a:off x="8382548" y="4693931"/>
                <a:ext cx="1014407" cy="943413"/>
              </a:xfrm>
              <a:prstGeom prst="rect">
                <a:avLst/>
              </a:prstGeom>
            </p:spPr>
          </p:pic>
        </p:grpSp>
      </p:grpSp>
    </p:spTree>
    <p:extLst>
      <p:ext uri="{BB962C8B-B14F-4D97-AF65-F5344CB8AC3E}">
        <p14:creationId xmlns:p14="http://schemas.microsoft.com/office/powerpoint/2010/main" val="22354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0A7261-67A2-47BF-9661-55080C010E85}"/>
              </a:ext>
            </a:extLst>
          </p:cNvPr>
          <p:cNvSpPr>
            <a:spLocks noGrp="1"/>
          </p:cNvSpPr>
          <p:nvPr>
            <p:ph type="body" sz="quarter" idx="16"/>
          </p:nvPr>
        </p:nvSpPr>
        <p:spPr>
          <a:ln>
            <a:noFill/>
          </a:ln>
        </p:spPr>
        <p:txBody>
          <a:bodyPr/>
          <a:lstStyle/>
          <a:p>
            <a:endParaRPr lang="en-US" dirty="0"/>
          </a:p>
        </p:txBody>
      </p:sp>
      <p:sp>
        <p:nvSpPr>
          <p:cNvPr id="15" name="Explosion 1 14">
            <a:extLst>
              <a:ext uri="{FF2B5EF4-FFF2-40B4-BE49-F238E27FC236}">
                <a16:creationId xmlns:a16="http://schemas.microsoft.com/office/drawing/2014/main" id="{8BFD182E-CF68-C64B-8D60-6890593CDE2D}"/>
              </a:ext>
            </a:extLst>
          </p:cNvPr>
          <p:cNvSpPr/>
          <p:nvPr/>
        </p:nvSpPr>
        <p:spPr>
          <a:xfrm>
            <a:off x="5346318" y="3867172"/>
            <a:ext cx="2921384" cy="3293918"/>
          </a:xfrm>
          <a:prstGeom prst="irregularSeal1">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July 12, 2013</a:t>
            </a:r>
            <a:endParaRPr kumimoji="0" lang="en-US" sz="1400" b="1"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MCC became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68</a:t>
            </a:r>
            <a:r>
              <a:rPr kumimoji="0" lang="en-US" sz="1200" b="0" i="0" u="none" strike="noStrike" kern="1200" cap="none" spc="0" normalizeH="0" baseline="30000" noProof="0" dirty="0">
                <a:ln>
                  <a:noFill/>
                </a:ln>
                <a:solidFill>
                  <a:srgbClr val="0033A0"/>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 NCI-Designated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Cancer Ce</a:t>
            </a:r>
            <a:r>
              <a:rPr kumimoji="0" lang="en-US" sz="1200" b="0" i="0" u="none" strike="noStrike" kern="1200" cap="none" spc="0" normalizeH="0" baseline="0" noProof="0" dirty="0" err="1">
                <a:ln>
                  <a:noFill/>
                </a:ln>
                <a:solidFill>
                  <a:srgbClr val="0033A0"/>
                </a:solidFill>
                <a:effectLst/>
                <a:uLnTx/>
                <a:uFillTx/>
                <a:latin typeface="Arial" panose="020B0604020202020204" pitchFamily="34" charset="0"/>
                <a:ea typeface="+mn-ea"/>
                <a:cs typeface="Arial" panose="020B0604020202020204" pitchFamily="34" charset="0"/>
              </a:rPr>
              <a:t>nter</a:t>
            </a:r>
            <a: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 </a:t>
            </a:r>
            <a:b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in the United States </a:t>
            </a:r>
          </a:p>
        </p:txBody>
      </p:sp>
      <p:pic>
        <p:nvPicPr>
          <p:cNvPr id="17" name="Picture 16">
            <a:extLst>
              <a:ext uri="{FF2B5EF4-FFF2-40B4-BE49-F238E27FC236}">
                <a16:creationId xmlns:a16="http://schemas.microsoft.com/office/drawing/2014/main" id="{3353378B-648F-5A49-A217-A076F2D0A1D1}"/>
              </a:ext>
            </a:extLst>
          </p:cNvPr>
          <p:cNvPicPr>
            <a:picLocks noChangeAspect="1"/>
          </p:cNvPicPr>
          <p:nvPr/>
        </p:nvPicPr>
        <p:blipFill>
          <a:blip r:embed="rId3"/>
          <a:stretch>
            <a:fillRect/>
          </a:stretch>
        </p:blipFill>
        <p:spPr>
          <a:xfrm>
            <a:off x="8824907" y="4155691"/>
            <a:ext cx="3117856" cy="2058306"/>
          </a:xfrm>
          <a:prstGeom prst="rect">
            <a:avLst/>
          </a:prstGeom>
          <a:ln w="38100" cmpd="sng">
            <a:solidFill>
              <a:schemeClr val="bg1"/>
            </a:solidFill>
          </a:ln>
        </p:spPr>
      </p:pic>
      <p:pic>
        <p:nvPicPr>
          <p:cNvPr id="18" name="Picture 17">
            <a:extLst>
              <a:ext uri="{FF2B5EF4-FFF2-40B4-BE49-F238E27FC236}">
                <a16:creationId xmlns:a16="http://schemas.microsoft.com/office/drawing/2014/main" id="{695A41BD-CBFB-6043-85E5-6F153F5F808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17824" y="2782113"/>
            <a:ext cx="1964904" cy="1651538"/>
          </a:xfrm>
          <a:prstGeom prst="rect">
            <a:avLst/>
          </a:prstGeom>
          <a:ln w="38100" cmpd="sng">
            <a:solidFill>
              <a:schemeClr val="bg1"/>
            </a:solidFill>
          </a:ln>
        </p:spPr>
      </p:pic>
      <p:grpSp>
        <p:nvGrpSpPr>
          <p:cNvPr id="33" name="Group 32">
            <a:extLst>
              <a:ext uri="{FF2B5EF4-FFF2-40B4-BE49-F238E27FC236}">
                <a16:creationId xmlns:a16="http://schemas.microsoft.com/office/drawing/2014/main" id="{4B69CC41-AC7C-D841-AD40-89312A88422C}"/>
              </a:ext>
            </a:extLst>
          </p:cNvPr>
          <p:cNvGrpSpPr/>
          <p:nvPr/>
        </p:nvGrpSpPr>
        <p:grpSpPr>
          <a:xfrm>
            <a:off x="251618" y="1306351"/>
            <a:ext cx="11696144" cy="899480"/>
            <a:chOff x="331178" y="1524870"/>
            <a:chExt cx="11696144" cy="899480"/>
          </a:xfrm>
        </p:grpSpPr>
        <p:sp>
          <p:nvSpPr>
            <p:cNvPr id="29" name="Rectangle 28">
              <a:extLst>
                <a:ext uri="{FF2B5EF4-FFF2-40B4-BE49-F238E27FC236}">
                  <a16:creationId xmlns:a16="http://schemas.microsoft.com/office/drawing/2014/main" id="{4B547C61-CA56-304C-B2FA-2FCEE8C1AF81}"/>
                </a:ext>
              </a:extLst>
            </p:cNvPr>
            <p:cNvSpPr/>
            <p:nvPr/>
          </p:nvSpPr>
          <p:spPr>
            <a:xfrm>
              <a:off x="331178" y="1524870"/>
              <a:ext cx="2813804" cy="8994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July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Awarded initial designation (five years)</a:t>
              </a:r>
            </a:p>
          </p:txBody>
        </p:sp>
        <p:sp>
          <p:nvSpPr>
            <p:cNvPr id="30" name="Rectangle 29">
              <a:extLst>
                <a:ext uri="{FF2B5EF4-FFF2-40B4-BE49-F238E27FC236}">
                  <a16:creationId xmlns:a16="http://schemas.microsoft.com/office/drawing/2014/main" id="{CF10DACB-4BFB-A345-AB55-487DE3EFDF00}"/>
                </a:ext>
              </a:extLst>
            </p:cNvPr>
            <p:cNvSpPr/>
            <p:nvPr/>
          </p:nvSpPr>
          <p:spPr>
            <a:xfrm>
              <a:off x="3214780" y="1524870"/>
              <a:ext cx="2890982" cy="8994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July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Successful renewal for another five years</a:t>
              </a:r>
            </a:p>
          </p:txBody>
        </p:sp>
        <p:sp>
          <p:nvSpPr>
            <p:cNvPr id="31" name="Rectangle 30">
              <a:extLst>
                <a:ext uri="{FF2B5EF4-FFF2-40B4-BE49-F238E27FC236}">
                  <a16:creationId xmlns:a16="http://schemas.microsoft.com/office/drawing/2014/main" id="{33D7D8B4-A8C2-F241-8FCC-706A5A88C5A5}"/>
                </a:ext>
              </a:extLst>
            </p:cNvPr>
            <p:cNvSpPr/>
            <p:nvPr/>
          </p:nvSpPr>
          <p:spPr>
            <a:xfrm>
              <a:off x="6175560" y="1524870"/>
              <a:ext cx="2890982" cy="89948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October 3, 2022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Application for Comprehensive Status</a:t>
              </a:r>
            </a:p>
          </p:txBody>
        </p:sp>
        <p:sp>
          <p:nvSpPr>
            <p:cNvPr id="32" name="Rectangle 31">
              <a:extLst>
                <a:ext uri="{FF2B5EF4-FFF2-40B4-BE49-F238E27FC236}">
                  <a16:creationId xmlns:a16="http://schemas.microsoft.com/office/drawing/2014/main" id="{91E1F707-257F-E349-AC16-2A3CDB37A13B}"/>
                </a:ext>
              </a:extLst>
            </p:cNvPr>
            <p:cNvSpPr/>
            <p:nvPr/>
          </p:nvSpPr>
          <p:spPr>
            <a:xfrm>
              <a:off x="9136340" y="1524870"/>
              <a:ext cx="2890982" cy="8994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February 7, 2023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Site visit for C</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omprehensive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Status</a:t>
              </a:r>
            </a:p>
          </p:txBody>
        </p:sp>
      </p:grpSp>
      <p:pic>
        <p:nvPicPr>
          <p:cNvPr id="19" name="Picture 18" descr="Map&#10;&#10;Description automatically generated">
            <a:extLst>
              <a:ext uri="{FF2B5EF4-FFF2-40B4-BE49-F238E27FC236}">
                <a16:creationId xmlns:a16="http://schemas.microsoft.com/office/drawing/2014/main" id="{071F714F-729C-4440-A081-35F191A6AD41}"/>
              </a:ext>
            </a:extLst>
          </p:cNvPr>
          <p:cNvPicPr>
            <a:picLocks noChangeAspect="1"/>
          </p:cNvPicPr>
          <p:nvPr/>
        </p:nvPicPr>
        <p:blipFill>
          <a:blip r:embed="rId5"/>
          <a:stretch>
            <a:fillRect/>
          </a:stretch>
        </p:blipFill>
        <p:spPr>
          <a:xfrm>
            <a:off x="498686" y="2244617"/>
            <a:ext cx="5597313" cy="3743337"/>
          </a:xfrm>
          <a:prstGeom prst="rect">
            <a:avLst/>
          </a:prstGeom>
        </p:spPr>
      </p:pic>
      <p:sp>
        <p:nvSpPr>
          <p:cNvPr id="6" name="Text Placeholder 20">
            <a:extLst>
              <a:ext uri="{FF2B5EF4-FFF2-40B4-BE49-F238E27FC236}">
                <a16:creationId xmlns:a16="http://schemas.microsoft.com/office/drawing/2014/main" id="{57E00D64-4161-13C7-10B6-9055E3C2EFB5}"/>
              </a:ext>
            </a:extLst>
          </p:cNvPr>
          <p:cNvSpPr txBox="1">
            <a:spLocks/>
          </p:cNvSpPr>
          <p:nvPr/>
        </p:nvSpPr>
        <p:spPr>
          <a:xfrm>
            <a:off x="254000" y="431425"/>
            <a:ext cx="11938000" cy="5156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ysClr val="windowText" lastClr="00000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0C5DAF"/>
                </a:solidFill>
                <a:latin typeface="Arial Black" panose="020B0604020202020204" pitchFamily="34" charset="0"/>
                <a:cs typeface="Arial Black" panose="020B0604020202020204" pitchFamily="34" charset="0"/>
              </a:rPr>
              <a:t>Markey Cancer Center (MCC) National Cancer Institute (NCI) Designation Path</a:t>
            </a:r>
          </a:p>
        </p:txBody>
      </p:sp>
    </p:spTree>
    <p:extLst>
      <p:ext uri="{BB962C8B-B14F-4D97-AF65-F5344CB8AC3E}">
        <p14:creationId xmlns:p14="http://schemas.microsoft.com/office/powerpoint/2010/main" val="1954178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172FC-B071-344B-AA0F-7F90E814CE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54821" y="1696623"/>
            <a:ext cx="3160616" cy="2525817"/>
          </a:xfrm>
          <a:prstGeom prst="parallelogram">
            <a:avLst>
              <a:gd name="adj" fmla="val 21057"/>
            </a:avLst>
          </a:prstGeom>
          <a:ln w="28575">
            <a:solidFill>
              <a:schemeClr val="bg1"/>
            </a:solidFill>
          </a:ln>
        </p:spPr>
      </p:pic>
      <p:pic>
        <p:nvPicPr>
          <p:cNvPr id="18" name="Picture Placeholder 19">
            <a:extLst>
              <a:ext uri="{FF2B5EF4-FFF2-40B4-BE49-F238E27FC236}">
                <a16:creationId xmlns:a16="http://schemas.microsoft.com/office/drawing/2014/main" id="{32EAA9A3-E2B7-E347-8AC8-BE1FA26292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80481" y="4259013"/>
            <a:ext cx="2546006" cy="2525817"/>
          </a:xfrm>
          <a:prstGeom prst="parallelogram">
            <a:avLst>
              <a:gd name="adj" fmla="val 21057"/>
            </a:avLst>
          </a:prstGeom>
          <a:ln w="28575">
            <a:solidFill>
              <a:schemeClr val="bg1"/>
            </a:solidFill>
          </a:ln>
        </p:spPr>
      </p:pic>
      <p:pic>
        <p:nvPicPr>
          <p:cNvPr id="19" name="Picture Placeholder 14">
            <a:extLst>
              <a:ext uri="{FF2B5EF4-FFF2-40B4-BE49-F238E27FC236}">
                <a16:creationId xmlns:a16="http://schemas.microsoft.com/office/drawing/2014/main" id="{A0AC737D-E7B0-D845-84CD-856AC3F33C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6836" y="4259013"/>
            <a:ext cx="2546006" cy="2525817"/>
          </a:xfrm>
          <a:prstGeom prst="flowChartInputOutput">
            <a:avLst/>
          </a:prstGeom>
          <a:ln w="28575">
            <a:solidFill>
              <a:schemeClr val="bg1"/>
            </a:solidFill>
          </a:ln>
        </p:spPr>
      </p:pic>
      <p:pic>
        <p:nvPicPr>
          <p:cNvPr id="20" name="Picture 19">
            <a:extLst>
              <a:ext uri="{FF2B5EF4-FFF2-40B4-BE49-F238E27FC236}">
                <a16:creationId xmlns:a16="http://schemas.microsoft.com/office/drawing/2014/main" id="{519678D7-DA2A-1E4D-B83E-C1290E085003}"/>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27563" y="1696623"/>
            <a:ext cx="2883876" cy="2525817"/>
          </a:xfrm>
          <a:prstGeom prst="parallelogram">
            <a:avLst>
              <a:gd name="adj" fmla="val 21057"/>
            </a:avLst>
          </a:prstGeom>
          <a:ln w="28575">
            <a:solidFill>
              <a:schemeClr val="bg1"/>
            </a:solidFill>
          </a:ln>
        </p:spPr>
      </p:pic>
      <p:pic>
        <p:nvPicPr>
          <p:cNvPr id="21" name="Picture 20">
            <a:extLst>
              <a:ext uri="{FF2B5EF4-FFF2-40B4-BE49-F238E27FC236}">
                <a16:creationId xmlns:a16="http://schemas.microsoft.com/office/drawing/2014/main" id="{4D15E607-75B1-134F-818E-AB1A4019C48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75452" y="1696622"/>
            <a:ext cx="3283492" cy="2530423"/>
          </a:xfrm>
          <a:prstGeom prst="parallelogram">
            <a:avLst>
              <a:gd name="adj" fmla="val 21057"/>
            </a:avLst>
          </a:prstGeom>
          <a:ln w="28575">
            <a:solidFill>
              <a:schemeClr val="bg1"/>
            </a:solidFill>
          </a:ln>
        </p:spPr>
      </p:pic>
      <p:pic>
        <p:nvPicPr>
          <p:cNvPr id="22" name="Picture 21" descr="A group of people standing in a kitchen&#10;&#10;Description automatically generated">
            <a:extLst>
              <a:ext uri="{FF2B5EF4-FFF2-40B4-BE49-F238E27FC236}">
                <a16:creationId xmlns:a16="http://schemas.microsoft.com/office/drawing/2014/main" id="{86CA8134-7218-7443-B0DF-7A2231AFDE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2401" y="4259012"/>
            <a:ext cx="2835564" cy="2521017"/>
          </a:xfrm>
          <a:prstGeom prst="parallelogram">
            <a:avLst>
              <a:gd name="adj" fmla="val 21057"/>
            </a:avLst>
          </a:prstGeom>
          <a:ln w="28575">
            <a:solidFill>
              <a:schemeClr val="bg1"/>
            </a:solidFill>
          </a:ln>
        </p:spPr>
      </p:pic>
      <p:pic>
        <p:nvPicPr>
          <p:cNvPr id="23" name="Picture 22" descr="A person that is standing in the grass&#10;&#10;Description automatically generated">
            <a:extLst>
              <a:ext uri="{FF2B5EF4-FFF2-40B4-BE49-F238E27FC236}">
                <a16:creationId xmlns:a16="http://schemas.microsoft.com/office/drawing/2014/main" id="{366FA59C-8DD2-874A-8023-484A57E1B20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659344" y="1696621"/>
            <a:ext cx="4532656" cy="2517678"/>
          </a:xfrm>
          <a:prstGeom prst="parallelogram">
            <a:avLst>
              <a:gd name="adj" fmla="val 21057"/>
            </a:avLst>
          </a:prstGeom>
          <a:ln w="28575">
            <a:solidFill>
              <a:schemeClr val="bg1"/>
            </a:solidFill>
          </a:ln>
        </p:spPr>
      </p:pic>
      <p:pic>
        <p:nvPicPr>
          <p:cNvPr id="24" name="Picture Placeholder 20">
            <a:extLst>
              <a:ext uri="{FF2B5EF4-FFF2-40B4-BE49-F238E27FC236}">
                <a16:creationId xmlns:a16="http://schemas.microsoft.com/office/drawing/2014/main" id="{FC7364FD-99A6-3341-8E19-A657D7FC5793}"/>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6584443" y="4254211"/>
            <a:ext cx="3495811" cy="2521017"/>
          </a:xfrm>
          <a:prstGeom prst="parallelogram">
            <a:avLst>
              <a:gd name="adj" fmla="val 21057"/>
            </a:avLst>
          </a:prstGeom>
          <a:ln w="28575">
            <a:solidFill>
              <a:schemeClr val="bg1"/>
            </a:solidFill>
          </a:ln>
        </p:spPr>
      </p:pic>
      <p:pic>
        <p:nvPicPr>
          <p:cNvPr id="25" name="Picture 24">
            <a:extLst>
              <a:ext uri="{FF2B5EF4-FFF2-40B4-BE49-F238E27FC236}">
                <a16:creationId xmlns:a16="http://schemas.microsoft.com/office/drawing/2014/main" id="{E6D891A7-2413-B341-8964-DA7117681B3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598729" y="4278650"/>
            <a:ext cx="2593271" cy="2523744"/>
          </a:xfrm>
          <a:prstGeom prst="flowChartInputOutput">
            <a:avLst/>
          </a:prstGeom>
          <a:ln w="28575">
            <a:solidFill>
              <a:schemeClr val="bg1"/>
            </a:solidFill>
          </a:ln>
        </p:spPr>
      </p:pic>
      <p:sp>
        <p:nvSpPr>
          <p:cNvPr id="2" name="Text Placeholder 20">
            <a:extLst>
              <a:ext uri="{FF2B5EF4-FFF2-40B4-BE49-F238E27FC236}">
                <a16:creationId xmlns:a16="http://schemas.microsoft.com/office/drawing/2014/main" id="{B55A11A7-E49A-04CD-BF52-29075FCCA9ED}"/>
              </a:ext>
            </a:extLst>
          </p:cNvPr>
          <p:cNvSpPr txBox="1">
            <a:spLocks/>
          </p:cNvSpPr>
          <p:nvPr/>
        </p:nvSpPr>
        <p:spPr>
          <a:xfrm>
            <a:off x="254000" y="431425"/>
            <a:ext cx="11688763" cy="51569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ysClr val="windowText" lastClr="00000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0C5DAF"/>
                </a:solidFill>
                <a:latin typeface="Arial Black" panose="020B0604020202020204" pitchFamily="34" charset="0"/>
                <a:cs typeface="Arial Black" panose="020B0604020202020204" pitchFamily="34" charset="0"/>
              </a:rPr>
              <a:t>What Achieving NCI Designation Has Meant to Kentucky</a:t>
            </a:r>
          </a:p>
        </p:txBody>
      </p:sp>
    </p:spTree>
    <p:extLst>
      <p:ext uri="{BB962C8B-B14F-4D97-AF65-F5344CB8AC3E}">
        <p14:creationId xmlns:p14="http://schemas.microsoft.com/office/powerpoint/2010/main" val="409582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Group 1048">
            <a:extLst>
              <a:ext uri="{FF2B5EF4-FFF2-40B4-BE49-F238E27FC236}">
                <a16:creationId xmlns:a16="http://schemas.microsoft.com/office/drawing/2014/main" id="{008ABC42-E1DB-5B4B-800B-D7FC8DFAE9DE}"/>
              </a:ext>
            </a:extLst>
          </p:cNvPr>
          <p:cNvGrpSpPr/>
          <p:nvPr/>
        </p:nvGrpSpPr>
        <p:grpSpPr>
          <a:xfrm>
            <a:off x="363681" y="3734451"/>
            <a:ext cx="5384801" cy="2718192"/>
            <a:chOff x="6007099" y="831384"/>
            <a:chExt cx="5384801" cy="2718192"/>
          </a:xfrm>
        </p:grpSpPr>
        <p:sp>
          <p:nvSpPr>
            <p:cNvPr id="1050" name="Rectangle 1049">
              <a:extLst>
                <a:ext uri="{FF2B5EF4-FFF2-40B4-BE49-F238E27FC236}">
                  <a16:creationId xmlns:a16="http://schemas.microsoft.com/office/drawing/2014/main" id="{EE3B647B-35D9-E346-9FA7-AD8754144B6D}"/>
                </a:ext>
              </a:extLst>
            </p:cNvPr>
            <p:cNvSpPr/>
            <p:nvPr/>
          </p:nvSpPr>
          <p:spPr>
            <a:xfrm>
              <a:off x="6096000" y="8609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nvGrpSpPr>
            <p:cNvPr id="1051" name="Group 1050">
              <a:extLst>
                <a:ext uri="{FF2B5EF4-FFF2-40B4-BE49-F238E27FC236}">
                  <a16:creationId xmlns:a16="http://schemas.microsoft.com/office/drawing/2014/main" id="{47E00FAD-3DBF-104C-B3CD-5F55082B0183}"/>
                </a:ext>
              </a:extLst>
            </p:cNvPr>
            <p:cNvGrpSpPr/>
            <p:nvPr/>
          </p:nvGrpSpPr>
          <p:grpSpPr>
            <a:xfrm>
              <a:off x="6007099" y="831384"/>
              <a:ext cx="5273808" cy="2558176"/>
              <a:chOff x="5718870" y="1163154"/>
              <a:chExt cx="5273808" cy="2558176"/>
            </a:xfrm>
          </p:grpSpPr>
          <p:grpSp>
            <p:nvGrpSpPr>
              <p:cNvPr id="1052" name="Group 1051">
                <a:extLst>
                  <a:ext uri="{FF2B5EF4-FFF2-40B4-BE49-F238E27FC236}">
                    <a16:creationId xmlns:a16="http://schemas.microsoft.com/office/drawing/2014/main" id="{093CE6F7-3A75-8C45-A36B-9E4F0D3AE05E}"/>
                  </a:ext>
                </a:extLst>
              </p:cNvPr>
              <p:cNvGrpSpPr/>
              <p:nvPr/>
            </p:nvGrpSpPr>
            <p:grpSpPr>
              <a:xfrm>
                <a:off x="6896602" y="1881064"/>
                <a:ext cx="4096076" cy="1840266"/>
                <a:chOff x="1291619" y="1871380"/>
                <a:chExt cx="9608763" cy="4316981"/>
              </a:xfrm>
              <a:solidFill>
                <a:schemeClr val="accent6">
                  <a:lumMod val="75000"/>
                </a:schemeClr>
              </a:solidFill>
            </p:grpSpPr>
            <p:grpSp>
              <p:nvGrpSpPr>
                <p:cNvPr id="1055" name="Group 1054">
                  <a:extLst>
                    <a:ext uri="{FF2B5EF4-FFF2-40B4-BE49-F238E27FC236}">
                      <a16:creationId xmlns:a16="http://schemas.microsoft.com/office/drawing/2014/main" id="{6AD2A6BE-FC8E-BB4D-B50D-F01C8BCD79D6}"/>
                    </a:ext>
                  </a:extLst>
                </p:cNvPr>
                <p:cNvGrpSpPr/>
                <p:nvPr/>
              </p:nvGrpSpPr>
              <p:grpSpPr>
                <a:xfrm>
                  <a:off x="1291619" y="1871380"/>
                  <a:ext cx="7418623" cy="4316981"/>
                  <a:chOff x="971873" y="1901988"/>
                  <a:chExt cx="7418623" cy="4316981"/>
                </a:xfrm>
                <a:grpFill/>
              </p:grpSpPr>
              <p:sp>
                <p:nvSpPr>
                  <p:cNvPr id="1122" name="Freeform 759">
                    <a:extLst>
                      <a:ext uri="{FF2B5EF4-FFF2-40B4-BE49-F238E27FC236}">
                        <a16:creationId xmlns:a16="http://schemas.microsoft.com/office/drawing/2014/main" id="{5DEBA0B3-1955-7841-AFF8-4C0C7190F426}"/>
                      </a:ext>
                    </a:extLst>
                  </p:cNvPr>
                  <p:cNvSpPr>
                    <a:spLocks/>
                  </p:cNvSpPr>
                  <p:nvPr/>
                </p:nvSpPr>
                <p:spPr bwMode="auto">
                  <a:xfrm>
                    <a:off x="6921963" y="2459018"/>
                    <a:ext cx="392453" cy="53171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3" name="Freeform 762">
                    <a:extLst>
                      <a:ext uri="{FF2B5EF4-FFF2-40B4-BE49-F238E27FC236}">
                        <a16:creationId xmlns:a16="http://schemas.microsoft.com/office/drawing/2014/main" id="{35EAAF47-00DE-E948-B29C-3D211D028CB3}"/>
                      </a:ext>
                    </a:extLst>
                  </p:cNvPr>
                  <p:cNvSpPr>
                    <a:spLocks/>
                  </p:cNvSpPr>
                  <p:nvPr/>
                </p:nvSpPr>
                <p:spPr bwMode="auto">
                  <a:xfrm>
                    <a:off x="7251117" y="1939967"/>
                    <a:ext cx="354474" cy="506391"/>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4" name="Freeform 763">
                    <a:extLst>
                      <a:ext uri="{FF2B5EF4-FFF2-40B4-BE49-F238E27FC236}">
                        <a16:creationId xmlns:a16="http://schemas.microsoft.com/office/drawing/2014/main" id="{D49C8D69-2301-1B48-97BF-98F9204BFE9A}"/>
                      </a:ext>
                    </a:extLst>
                  </p:cNvPr>
                  <p:cNvSpPr>
                    <a:spLocks/>
                  </p:cNvSpPr>
                  <p:nvPr/>
                </p:nvSpPr>
                <p:spPr bwMode="auto">
                  <a:xfrm>
                    <a:off x="7111859" y="1977947"/>
                    <a:ext cx="265855" cy="493731"/>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5" name="Freeform 765">
                    <a:extLst>
                      <a:ext uri="{FF2B5EF4-FFF2-40B4-BE49-F238E27FC236}">
                        <a16:creationId xmlns:a16="http://schemas.microsoft.com/office/drawing/2014/main" id="{3413436B-4F50-D741-A05D-D44894CDC854}"/>
                      </a:ext>
                    </a:extLst>
                  </p:cNvPr>
                  <p:cNvSpPr>
                    <a:spLocks/>
                  </p:cNvSpPr>
                  <p:nvPr/>
                </p:nvSpPr>
                <p:spPr bwMode="auto">
                  <a:xfrm>
                    <a:off x="7618250" y="2408379"/>
                    <a:ext cx="405113" cy="44309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6" name="Freeform 766">
                    <a:extLst>
                      <a:ext uri="{FF2B5EF4-FFF2-40B4-BE49-F238E27FC236}">
                        <a16:creationId xmlns:a16="http://schemas.microsoft.com/office/drawing/2014/main" id="{80EDF70B-2F5B-E84F-80AA-476FE5A2124A}"/>
                      </a:ext>
                    </a:extLst>
                  </p:cNvPr>
                  <p:cNvSpPr>
                    <a:spLocks/>
                  </p:cNvSpPr>
                  <p:nvPr/>
                </p:nvSpPr>
                <p:spPr bwMode="auto">
                  <a:xfrm>
                    <a:off x="7238457" y="2332420"/>
                    <a:ext cx="430432" cy="55703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7" name="Freeform 791">
                    <a:extLst>
                      <a:ext uri="{FF2B5EF4-FFF2-40B4-BE49-F238E27FC236}">
                        <a16:creationId xmlns:a16="http://schemas.microsoft.com/office/drawing/2014/main" id="{69245441-5C1A-0146-ACF6-DDCFAEF405C4}"/>
                      </a:ext>
                    </a:extLst>
                  </p:cNvPr>
                  <p:cNvSpPr>
                    <a:spLocks/>
                  </p:cNvSpPr>
                  <p:nvPr/>
                </p:nvSpPr>
                <p:spPr bwMode="auto">
                  <a:xfrm>
                    <a:off x="5845883" y="2927429"/>
                    <a:ext cx="455752" cy="392453"/>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8" name="Freeform 797">
                    <a:extLst>
                      <a:ext uri="{FF2B5EF4-FFF2-40B4-BE49-F238E27FC236}">
                        <a16:creationId xmlns:a16="http://schemas.microsoft.com/office/drawing/2014/main" id="{7F80DBB9-39A8-594D-A283-2292358050F7}"/>
                      </a:ext>
                    </a:extLst>
                  </p:cNvPr>
                  <p:cNvSpPr>
                    <a:spLocks/>
                  </p:cNvSpPr>
                  <p:nvPr/>
                </p:nvSpPr>
                <p:spPr bwMode="auto">
                  <a:xfrm>
                    <a:off x="6213016" y="2800831"/>
                    <a:ext cx="607669" cy="417772"/>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9" name="Freeform 824">
                    <a:extLst>
                      <a:ext uri="{FF2B5EF4-FFF2-40B4-BE49-F238E27FC236}">
                        <a16:creationId xmlns:a16="http://schemas.microsoft.com/office/drawing/2014/main" id="{193CE1A2-3230-2744-90D3-859D1AA50962}"/>
                      </a:ext>
                    </a:extLst>
                  </p:cNvPr>
                  <p:cNvSpPr>
                    <a:spLocks/>
                  </p:cNvSpPr>
                  <p:nvPr/>
                </p:nvSpPr>
                <p:spPr bwMode="auto">
                  <a:xfrm>
                    <a:off x="5934501" y="4611178"/>
                    <a:ext cx="658308" cy="468411"/>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0" name="Freeform 836">
                    <a:extLst>
                      <a:ext uri="{FF2B5EF4-FFF2-40B4-BE49-F238E27FC236}">
                        <a16:creationId xmlns:a16="http://schemas.microsoft.com/office/drawing/2014/main" id="{29329A90-AA44-5946-A892-079819AA2DC1}"/>
                      </a:ext>
                    </a:extLst>
                  </p:cNvPr>
                  <p:cNvSpPr>
                    <a:spLocks/>
                  </p:cNvSpPr>
                  <p:nvPr/>
                </p:nvSpPr>
                <p:spPr bwMode="auto">
                  <a:xfrm>
                    <a:off x="5048318" y="3775633"/>
                    <a:ext cx="759586" cy="924163"/>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1" name="Freeform 840">
                    <a:extLst>
                      <a:ext uri="{FF2B5EF4-FFF2-40B4-BE49-F238E27FC236}">
                        <a16:creationId xmlns:a16="http://schemas.microsoft.com/office/drawing/2014/main" id="{31F79D84-BE4B-604F-849C-5849C6ECED87}"/>
                      </a:ext>
                    </a:extLst>
                  </p:cNvPr>
                  <p:cNvSpPr>
                    <a:spLocks/>
                  </p:cNvSpPr>
                  <p:nvPr/>
                </p:nvSpPr>
                <p:spPr bwMode="auto">
                  <a:xfrm>
                    <a:off x="4769804" y="3471799"/>
                    <a:ext cx="658308" cy="645648"/>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2" name="Freeform 847">
                    <a:extLst>
                      <a:ext uri="{FF2B5EF4-FFF2-40B4-BE49-F238E27FC236}">
                        <a16:creationId xmlns:a16="http://schemas.microsoft.com/office/drawing/2014/main" id="{BACBC89E-2A8B-D840-9C9C-8AAF8A92F954}"/>
                      </a:ext>
                    </a:extLst>
                  </p:cNvPr>
                  <p:cNvSpPr>
                    <a:spLocks/>
                  </p:cNvSpPr>
                  <p:nvPr/>
                </p:nvSpPr>
                <p:spPr bwMode="auto">
                  <a:xfrm>
                    <a:off x="3022755" y="4484580"/>
                    <a:ext cx="708947" cy="759586"/>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3" name="Freeform 860">
                    <a:extLst>
                      <a:ext uri="{FF2B5EF4-FFF2-40B4-BE49-F238E27FC236}">
                        <a16:creationId xmlns:a16="http://schemas.microsoft.com/office/drawing/2014/main" id="{F22B0E68-698B-864F-8B0A-FDDAC68ACEA4}"/>
                      </a:ext>
                    </a:extLst>
                  </p:cNvPr>
                  <p:cNvSpPr>
                    <a:spLocks/>
                  </p:cNvSpPr>
                  <p:nvPr/>
                </p:nvSpPr>
                <p:spPr bwMode="auto">
                  <a:xfrm>
                    <a:off x="3934257" y="4218725"/>
                    <a:ext cx="721607" cy="848204"/>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4" name="Freeform 863">
                    <a:extLst>
                      <a:ext uri="{FF2B5EF4-FFF2-40B4-BE49-F238E27FC236}">
                        <a16:creationId xmlns:a16="http://schemas.microsoft.com/office/drawing/2014/main" id="{FD86B76C-F98F-B74F-8A79-9C57DF747949}"/>
                      </a:ext>
                    </a:extLst>
                  </p:cNvPr>
                  <p:cNvSpPr>
                    <a:spLocks/>
                  </p:cNvSpPr>
                  <p:nvPr/>
                </p:nvSpPr>
                <p:spPr bwMode="auto">
                  <a:xfrm>
                    <a:off x="1617521" y="5028950"/>
                    <a:ext cx="582349" cy="468411"/>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5" name="Freeform 866">
                    <a:extLst>
                      <a:ext uri="{FF2B5EF4-FFF2-40B4-BE49-F238E27FC236}">
                        <a16:creationId xmlns:a16="http://schemas.microsoft.com/office/drawing/2014/main" id="{5454C26F-1B46-A14E-B6FA-9AA026B2E241}"/>
                      </a:ext>
                    </a:extLst>
                  </p:cNvPr>
                  <p:cNvSpPr>
                    <a:spLocks/>
                  </p:cNvSpPr>
                  <p:nvPr/>
                </p:nvSpPr>
                <p:spPr bwMode="auto">
                  <a:xfrm>
                    <a:off x="3617765" y="4737775"/>
                    <a:ext cx="645648" cy="607669"/>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6" name="Freeform 871">
                    <a:extLst>
                      <a:ext uri="{FF2B5EF4-FFF2-40B4-BE49-F238E27FC236}">
                        <a16:creationId xmlns:a16="http://schemas.microsoft.com/office/drawing/2014/main" id="{EB43995F-C93F-2643-A9FB-411369893128}"/>
                      </a:ext>
                    </a:extLst>
                  </p:cNvPr>
                  <p:cNvSpPr>
                    <a:spLocks/>
                  </p:cNvSpPr>
                  <p:nvPr/>
                </p:nvSpPr>
                <p:spPr bwMode="auto">
                  <a:xfrm>
                    <a:off x="2617643" y="5408743"/>
                    <a:ext cx="645648" cy="595009"/>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7" name="Freeform 874">
                    <a:extLst>
                      <a:ext uri="{FF2B5EF4-FFF2-40B4-BE49-F238E27FC236}">
                        <a16:creationId xmlns:a16="http://schemas.microsoft.com/office/drawing/2014/main" id="{DDA0B0C5-91CF-3545-AE7E-9204E23C4E97}"/>
                      </a:ext>
                    </a:extLst>
                  </p:cNvPr>
                  <p:cNvSpPr>
                    <a:spLocks/>
                  </p:cNvSpPr>
                  <p:nvPr/>
                </p:nvSpPr>
                <p:spPr bwMode="auto">
                  <a:xfrm>
                    <a:off x="1288367" y="5459382"/>
                    <a:ext cx="481071" cy="303834"/>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8" name="Freeform 757">
                    <a:extLst>
                      <a:ext uri="{FF2B5EF4-FFF2-40B4-BE49-F238E27FC236}">
                        <a16:creationId xmlns:a16="http://schemas.microsoft.com/office/drawing/2014/main" id="{57782BA0-6E38-3D48-9962-4BA316B7C2F2}"/>
                      </a:ext>
                    </a:extLst>
                  </p:cNvPr>
                  <p:cNvSpPr>
                    <a:spLocks/>
                  </p:cNvSpPr>
                  <p:nvPr/>
                </p:nvSpPr>
                <p:spPr bwMode="auto">
                  <a:xfrm>
                    <a:off x="6554830" y="2585615"/>
                    <a:ext cx="632988" cy="632988"/>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9" name="Freeform 790">
                    <a:extLst>
                      <a:ext uri="{FF2B5EF4-FFF2-40B4-BE49-F238E27FC236}">
                        <a16:creationId xmlns:a16="http://schemas.microsoft.com/office/drawing/2014/main" id="{5D9CABF4-643B-0B48-AE18-A88A236B1B4D}"/>
                      </a:ext>
                    </a:extLst>
                  </p:cNvPr>
                  <p:cNvSpPr>
                    <a:spLocks/>
                  </p:cNvSpPr>
                  <p:nvPr/>
                </p:nvSpPr>
                <p:spPr bwMode="auto">
                  <a:xfrm>
                    <a:off x="6073758" y="2585615"/>
                    <a:ext cx="367133" cy="392453"/>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0" name="Freeform 798">
                    <a:extLst>
                      <a:ext uri="{FF2B5EF4-FFF2-40B4-BE49-F238E27FC236}">
                        <a16:creationId xmlns:a16="http://schemas.microsoft.com/office/drawing/2014/main" id="{185E67EE-04B6-2440-ACF2-12EEB3FF5B2B}"/>
                      </a:ext>
                    </a:extLst>
                  </p:cNvPr>
                  <p:cNvSpPr>
                    <a:spLocks/>
                  </p:cNvSpPr>
                  <p:nvPr/>
                </p:nvSpPr>
                <p:spPr bwMode="auto">
                  <a:xfrm>
                    <a:off x="6061099" y="3193284"/>
                    <a:ext cx="658308" cy="519050"/>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1" name="Freeform 828">
                    <a:extLst>
                      <a:ext uri="{FF2B5EF4-FFF2-40B4-BE49-F238E27FC236}">
                        <a16:creationId xmlns:a16="http://schemas.microsoft.com/office/drawing/2014/main" id="{D6E3E110-3386-D548-9152-C6E51FFBA463}"/>
                      </a:ext>
                    </a:extLst>
                  </p:cNvPr>
                  <p:cNvSpPr>
                    <a:spLocks/>
                  </p:cNvSpPr>
                  <p:nvPr/>
                </p:nvSpPr>
                <p:spPr bwMode="auto">
                  <a:xfrm>
                    <a:off x="5466089" y="3167964"/>
                    <a:ext cx="683627" cy="62032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2" name="Freeform 831">
                    <a:extLst>
                      <a:ext uri="{FF2B5EF4-FFF2-40B4-BE49-F238E27FC236}">
                        <a16:creationId xmlns:a16="http://schemas.microsoft.com/office/drawing/2014/main" id="{131F2A57-7227-C140-9709-B8DC41F4D1FD}"/>
                      </a:ext>
                    </a:extLst>
                  </p:cNvPr>
                  <p:cNvSpPr>
                    <a:spLocks/>
                  </p:cNvSpPr>
                  <p:nvPr/>
                </p:nvSpPr>
                <p:spPr bwMode="auto">
                  <a:xfrm>
                    <a:off x="5466089" y="3585737"/>
                    <a:ext cx="658308" cy="506391"/>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3" name="Freeform 844">
                    <a:extLst>
                      <a:ext uri="{FF2B5EF4-FFF2-40B4-BE49-F238E27FC236}">
                        <a16:creationId xmlns:a16="http://schemas.microsoft.com/office/drawing/2014/main" id="{9C7AF2F0-C66B-2F4D-B30B-1AEC389E3A78}"/>
                      </a:ext>
                    </a:extLst>
                  </p:cNvPr>
                  <p:cNvSpPr>
                    <a:spLocks/>
                  </p:cNvSpPr>
                  <p:nvPr/>
                </p:nvSpPr>
                <p:spPr bwMode="auto">
                  <a:xfrm>
                    <a:off x="5200234" y="5130228"/>
                    <a:ext cx="557030" cy="721607"/>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4" name="Freeform 848">
                    <a:extLst>
                      <a:ext uri="{FF2B5EF4-FFF2-40B4-BE49-F238E27FC236}">
                        <a16:creationId xmlns:a16="http://schemas.microsoft.com/office/drawing/2014/main" id="{9F0D2E7E-DF9C-3949-B0C5-06F3C2DCB939}"/>
                      </a:ext>
                    </a:extLst>
                  </p:cNvPr>
                  <p:cNvSpPr>
                    <a:spLocks/>
                  </p:cNvSpPr>
                  <p:nvPr/>
                </p:nvSpPr>
                <p:spPr bwMode="auto">
                  <a:xfrm>
                    <a:off x="2908818" y="4370642"/>
                    <a:ext cx="721607" cy="493731"/>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5" name="Freeform 851">
                    <a:extLst>
                      <a:ext uri="{FF2B5EF4-FFF2-40B4-BE49-F238E27FC236}">
                        <a16:creationId xmlns:a16="http://schemas.microsoft.com/office/drawing/2014/main" id="{81EC9D82-C8A8-7E41-8114-0469785D885A}"/>
                      </a:ext>
                    </a:extLst>
                  </p:cNvPr>
                  <p:cNvSpPr>
                    <a:spLocks/>
                  </p:cNvSpPr>
                  <p:nvPr/>
                </p:nvSpPr>
                <p:spPr bwMode="auto">
                  <a:xfrm>
                    <a:off x="3681063" y="5294805"/>
                    <a:ext cx="367133" cy="69628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6" name="Freeform 854">
                    <a:extLst>
                      <a:ext uri="{FF2B5EF4-FFF2-40B4-BE49-F238E27FC236}">
                        <a16:creationId xmlns:a16="http://schemas.microsoft.com/office/drawing/2014/main" id="{4F7C5255-095C-7848-BA7E-73CEA4E9534F}"/>
                      </a:ext>
                    </a:extLst>
                  </p:cNvPr>
                  <p:cNvSpPr>
                    <a:spLocks/>
                  </p:cNvSpPr>
                  <p:nvPr/>
                </p:nvSpPr>
                <p:spPr bwMode="auto">
                  <a:xfrm>
                    <a:off x="4427988" y="5598639"/>
                    <a:ext cx="468411" cy="40511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7" name="Freeform 857">
                    <a:extLst>
                      <a:ext uri="{FF2B5EF4-FFF2-40B4-BE49-F238E27FC236}">
                        <a16:creationId xmlns:a16="http://schemas.microsoft.com/office/drawing/2014/main" id="{E2CF1C7E-5268-D74C-BCB7-F0C2FF6A9576}"/>
                      </a:ext>
                    </a:extLst>
                  </p:cNvPr>
                  <p:cNvSpPr>
                    <a:spLocks/>
                  </p:cNvSpPr>
                  <p:nvPr/>
                </p:nvSpPr>
                <p:spPr bwMode="auto">
                  <a:xfrm>
                    <a:off x="4541926" y="4408621"/>
                    <a:ext cx="848204" cy="48107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8" name="Freeform 858">
                    <a:extLst>
                      <a:ext uri="{FF2B5EF4-FFF2-40B4-BE49-F238E27FC236}">
                        <a16:creationId xmlns:a16="http://schemas.microsoft.com/office/drawing/2014/main" id="{4D3FA250-3EED-5344-81D6-4F4E306BAA92}"/>
                      </a:ext>
                    </a:extLst>
                  </p:cNvPr>
                  <p:cNvSpPr>
                    <a:spLocks/>
                  </p:cNvSpPr>
                  <p:nvPr/>
                </p:nvSpPr>
                <p:spPr bwMode="auto">
                  <a:xfrm>
                    <a:off x="4883741" y="5510021"/>
                    <a:ext cx="595009" cy="493731"/>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9" name="Freeform 861">
                    <a:extLst>
                      <a:ext uri="{FF2B5EF4-FFF2-40B4-BE49-F238E27FC236}">
                        <a16:creationId xmlns:a16="http://schemas.microsoft.com/office/drawing/2014/main" id="{C3022B4A-DD6C-0846-8E37-792E86ADA8F2}"/>
                      </a:ext>
                    </a:extLst>
                  </p:cNvPr>
                  <p:cNvSpPr>
                    <a:spLocks/>
                  </p:cNvSpPr>
                  <p:nvPr/>
                </p:nvSpPr>
                <p:spPr bwMode="auto">
                  <a:xfrm>
                    <a:off x="2364448" y="4522559"/>
                    <a:ext cx="721607" cy="65830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0" name="Freeform 862">
                    <a:extLst>
                      <a:ext uri="{FF2B5EF4-FFF2-40B4-BE49-F238E27FC236}">
                        <a16:creationId xmlns:a16="http://schemas.microsoft.com/office/drawing/2014/main" id="{8B2D2479-B198-D54E-8742-7E7C76557DC4}"/>
                      </a:ext>
                    </a:extLst>
                  </p:cNvPr>
                  <p:cNvSpPr>
                    <a:spLocks/>
                  </p:cNvSpPr>
                  <p:nvPr/>
                </p:nvSpPr>
                <p:spPr bwMode="auto">
                  <a:xfrm>
                    <a:off x="1744119" y="5472042"/>
                    <a:ext cx="455752" cy="734266"/>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1" name="Freeform 864">
                    <a:extLst>
                      <a:ext uri="{FF2B5EF4-FFF2-40B4-BE49-F238E27FC236}">
                        <a16:creationId xmlns:a16="http://schemas.microsoft.com/office/drawing/2014/main" id="{8F6ECA42-E1C5-7E4E-870F-6D11C3305214}"/>
                      </a:ext>
                    </a:extLst>
                  </p:cNvPr>
                  <p:cNvSpPr>
                    <a:spLocks/>
                  </p:cNvSpPr>
                  <p:nvPr/>
                </p:nvSpPr>
                <p:spPr bwMode="auto">
                  <a:xfrm>
                    <a:off x="2187211" y="5307465"/>
                    <a:ext cx="493731" cy="506391"/>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2" name="Freeform 865">
                    <a:extLst>
                      <a:ext uri="{FF2B5EF4-FFF2-40B4-BE49-F238E27FC236}">
                        <a16:creationId xmlns:a16="http://schemas.microsoft.com/office/drawing/2014/main" id="{D43242E8-100B-EB42-B75E-8C55211294C8}"/>
                      </a:ext>
                    </a:extLst>
                  </p:cNvPr>
                  <p:cNvSpPr>
                    <a:spLocks/>
                  </p:cNvSpPr>
                  <p:nvPr/>
                </p:nvSpPr>
                <p:spPr bwMode="auto">
                  <a:xfrm>
                    <a:off x="3592445" y="3902231"/>
                    <a:ext cx="759586" cy="607669"/>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3" name="Freeform 867">
                    <a:extLst>
                      <a:ext uri="{FF2B5EF4-FFF2-40B4-BE49-F238E27FC236}">
                        <a16:creationId xmlns:a16="http://schemas.microsoft.com/office/drawing/2014/main" id="{DEDBE9F5-E627-8547-B5C1-BF6EB0BC9DCB}"/>
                      </a:ext>
                    </a:extLst>
                  </p:cNvPr>
                  <p:cNvSpPr>
                    <a:spLocks/>
                  </p:cNvSpPr>
                  <p:nvPr/>
                </p:nvSpPr>
                <p:spPr bwMode="auto">
                  <a:xfrm>
                    <a:off x="3478507" y="4307343"/>
                    <a:ext cx="595009" cy="493731"/>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4" name="Freeform 868">
                    <a:extLst>
                      <a:ext uri="{FF2B5EF4-FFF2-40B4-BE49-F238E27FC236}">
                        <a16:creationId xmlns:a16="http://schemas.microsoft.com/office/drawing/2014/main" id="{8D753609-03A2-8842-91F3-09274B08F162}"/>
                      </a:ext>
                    </a:extLst>
                  </p:cNvPr>
                  <p:cNvSpPr>
                    <a:spLocks/>
                  </p:cNvSpPr>
                  <p:nvPr/>
                </p:nvSpPr>
                <p:spPr bwMode="auto">
                  <a:xfrm>
                    <a:off x="1301027" y="5016290"/>
                    <a:ext cx="468411" cy="48107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5" name="Freeform 875">
                    <a:extLst>
                      <a:ext uri="{FF2B5EF4-FFF2-40B4-BE49-F238E27FC236}">
                        <a16:creationId xmlns:a16="http://schemas.microsoft.com/office/drawing/2014/main" id="{0B879D5D-E8AA-AA45-8E37-897E6A7F3A2E}"/>
                      </a:ext>
                    </a:extLst>
                  </p:cNvPr>
                  <p:cNvSpPr>
                    <a:spLocks/>
                  </p:cNvSpPr>
                  <p:nvPr/>
                </p:nvSpPr>
                <p:spPr bwMode="auto">
                  <a:xfrm>
                    <a:off x="2516363" y="5117568"/>
                    <a:ext cx="468411" cy="506391"/>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6" name="Freeform 876">
                    <a:extLst>
                      <a:ext uri="{FF2B5EF4-FFF2-40B4-BE49-F238E27FC236}">
                        <a16:creationId xmlns:a16="http://schemas.microsoft.com/office/drawing/2014/main" id="{00BBC772-0A7C-F04D-8C61-541291FFA719}"/>
                      </a:ext>
                    </a:extLst>
                  </p:cNvPr>
                  <p:cNvSpPr>
                    <a:spLocks/>
                  </p:cNvSpPr>
                  <p:nvPr/>
                </p:nvSpPr>
                <p:spPr bwMode="auto">
                  <a:xfrm>
                    <a:off x="2706261" y="4801074"/>
                    <a:ext cx="531710" cy="68362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7" name="Freeform 761">
                    <a:extLst>
                      <a:ext uri="{FF2B5EF4-FFF2-40B4-BE49-F238E27FC236}">
                        <a16:creationId xmlns:a16="http://schemas.microsoft.com/office/drawing/2014/main" id="{91C1EE66-1FDF-F74B-A156-2B750A41097F}"/>
                      </a:ext>
                    </a:extLst>
                  </p:cNvPr>
                  <p:cNvSpPr>
                    <a:spLocks/>
                  </p:cNvSpPr>
                  <p:nvPr/>
                </p:nvSpPr>
                <p:spPr bwMode="auto">
                  <a:xfrm>
                    <a:off x="6757386" y="1901988"/>
                    <a:ext cx="392453" cy="595009"/>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8" name="Freeform 767">
                    <a:extLst>
                      <a:ext uri="{FF2B5EF4-FFF2-40B4-BE49-F238E27FC236}">
                        <a16:creationId xmlns:a16="http://schemas.microsoft.com/office/drawing/2014/main" id="{4DA8C483-66A9-E646-9901-73962757B5BF}"/>
                      </a:ext>
                    </a:extLst>
                  </p:cNvPr>
                  <p:cNvSpPr>
                    <a:spLocks/>
                  </p:cNvSpPr>
                  <p:nvPr/>
                </p:nvSpPr>
                <p:spPr bwMode="auto">
                  <a:xfrm>
                    <a:off x="7922085" y="2484337"/>
                    <a:ext cx="468411" cy="506391"/>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9" name="Freeform 825">
                    <a:extLst>
                      <a:ext uri="{FF2B5EF4-FFF2-40B4-BE49-F238E27FC236}">
                        <a16:creationId xmlns:a16="http://schemas.microsoft.com/office/drawing/2014/main" id="{22248BAE-0E46-3648-B9BA-D121C042CF99}"/>
                      </a:ext>
                    </a:extLst>
                  </p:cNvPr>
                  <p:cNvSpPr>
                    <a:spLocks/>
                  </p:cNvSpPr>
                  <p:nvPr/>
                </p:nvSpPr>
                <p:spPr bwMode="auto">
                  <a:xfrm>
                    <a:off x="6023121" y="4218725"/>
                    <a:ext cx="620329" cy="506391"/>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0" name="Freeform 826">
                    <a:extLst>
                      <a:ext uri="{FF2B5EF4-FFF2-40B4-BE49-F238E27FC236}">
                        <a16:creationId xmlns:a16="http://schemas.microsoft.com/office/drawing/2014/main" id="{917A6395-43EB-844F-B816-A7D487E6E92E}"/>
                      </a:ext>
                    </a:extLst>
                  </p:cNvPr>
                  <p:cNvSpPr>
                    <a:spLocks/>
                  </p:cNvSpPr>
                  <p:nvPr/>
                </p:nvSpPr>
                <p:spPr bwMode="auto">
                  <a:xfrm>
                    <a:off x="5731945" y="3800953"/>
                    <a:ext cx="746926" cy="759586"/>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1" name="Freeform 827">
                    <a:extLst>
                      <a:ext uri="{FF2B5EF4-FFF2-40B4-BE49-F238E27FC236}">
                        <a16:creationId xmlns:a16="http://schemas.microsoft.com/office/drawing/2014/main" id="{6A775ED8-B494-CA41-85D8-A9CF03921E27}"/>
                      </a:ext>
                    </a:extLst>
                  </p:cNvPr>
                  <p:cNvSpPr>
                    <a:spLocks/>
                  </p:cNvSpPr>
                  <p:nvPr/>
                </p:nvSpPr>
                <p:spPr bwMode="auto">
                  <a:xfrm>
                    <a:off x="6010460" y="3535098"/>
                    <a:ext cx="531710" cy="34181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2" name="Freeform 832">
                    <a:extLst>
                      <a:ext uri="{FF2B5EF4-FFF2-40B4-BE49-F238E27FC236}">
                        <a16:creationId xmlns:a16="http://schemas.microsoft.com/office/drawing/2014/main" id="{83410C37-EF8F-B046-8C16-44249036E073}"/>
                      </a:ext>
                    </a:extLst>
                  </p:cNvPr>
                  <p:cNvSpPr>
                    <a:spLocks/>
                  </p:cNvSpPr>
                  <p:nvPr/>
                </p:nvSpPr>
                <p:spPr bwMode="auto">
                  <a:xfrm>
                    <a:off x="6162377" y="3902231"/>
                    <a:ext cx="519051" cy="468411"/>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3" name="Freeform 839">
                    <a:extLst>
                      <a:ext uri="{FF2B5EF4-FFF2-40B4-BE49-F238E27FC236}">
                        <a16:creationId xmlns:a16="http://schemas.microsoft.com/office/drawing/2014/main" id="{F1BED998-BE40-8844-9CB9-9FEE5C59C38F}"/>
                      </a:ext>
                    </a:extLst>
                  </p:cNvPr>
                  <p:cNvSpPr>
                    <a:spLocks/>
                  </p:cNvSpPr>
                  <p:nvPr/>
                </p:nvSpPr>
                <p:spPr bwMode="auto">
                  <a:xfrm>
                    <a:off x="4529267" y="3724994"/>
                    <a:ext cx="670968" cy="78490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4" name="Freeform 845">
                    <a:extLst>
                      <a:ext uri="{FF2B5EF4-FFF2-40B4-BE49-F238E27FC236}">
                        <a16:creationId xmlns:a16="http://schemas.microsoft.com/office/drawing/2014/main" id="{81F374C9-19FD-EB42-862F-DD67FA5F27C7}"/>
                      </a:ext>
                    </a:extLst>
                  </p:cNvPr>
                  <p:cNvSpPr>
                    <a:spLocks/>
                  </p:cNvSpPr>
                  <p:nvPr/>
                </p:nvSpPr>
                <p:spPr bwMode="auto">
                  <a:xfrm>
                    <a:off x="5542049" y="4218725"/>
                    <a:ext cx="544370" cy="506391"/>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5" name="Freeform 846">
                    <a:extLst>
                      <a:ext uri="{FF2B5EF4-FFF2-40B4-BE49-F238E27FC236}">
                        <a16:creationId xmlns:a16="http://schemas.microsoft.com/office/drawing/2014/main" id="{FCAC5D77-53CF-0F4E-AC97-59F9A234A631}"/>
                      </a:ext>
                    </a:extLst>
                  </p:cNvPr>
                  <p:cNvSpPr>
                    <a:spLocks/>
                  </p:cNvSpPr>
                  <p:nvPr/>
                </p:nvSpPr>
                <p:spPr bwMode="auto">
                  <a:xfrm>
                    <a:off x="2934137" y="3838932"/>
                    <a:ext cx="835545" cy="54437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6" name="Freeform 849">
                    <a:extLst>
                      <a:ext uri="{FF2B5EF4-FFF2-40B4-BE49-F238E27FC236}">
                        <a16:creationId xmlns:a16="http://schemas.microsoft.com/office/drawing/2014/main" id="{8DAFAC27-CD81-0E45-B113-E743BB4AF4F2}"/>
                      </a:ext>
                    </a:extLst>
                  </p:cNvPr>
                  <p:cNvSpPr>
                    <a:spLocks/>
                  </p:cNvSpPr>
                  <p:nvPr/>
                </p:nvSpPr>
                <p:spPr bwMode="auto">
                  <a:xfrm>
                    <a:off x="3162013" y="5155547"/>
                    <a:ext cx="620329" cy="848204"/>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7" name="Freeform 856">
                    <a:extLst>
                      <a:ext uri="{FF2B5EF4-FFF2-40B4-BE49-F238E27FC236}">
                        <a16:creationId xmlns:a16="http://schemas.microsoft.com/office/drawing/2014/main" id="{963B0CC3-DD3A-8A4F-8DBC-78F3E62F9114}"/>
                      </a:ext>
                    </a:extLst>
                  </p:cNvPr>
                  <p:cNvSpPr>
                    <a:spLocks/>
                  </p:cNvSpPr>
                  <p:nvPr/>
                </p:nvSpPr>
                <p:spPr bwMode="auto">
                  <a:xfrm>
                    <a:off x="4541926" y="5104910"/>
                    <a:ext cx="721607" cy="6709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8" name="Freeform 869">
                    <a:extLst>
                      <a:ext uri="{FF2B5EF4-FFF2-40B4-BE49-F238E27FC236}">
                        <a16:creationId xmlns:a16="http://schemas.microsoft.com/office/drawing/2014/main" id="{F2CFBB6A-5F33-7047-9F92-FF658F151965}"/>
                      </a:ext>
                    </a:extLst>
                  </p:cNvPr>
                  <p:cNvSpPr>
                    <a:spLocks/>
                  </p:cNvSpPr>
                  <p:nvPr/>
                </p:nvSpPr>
                <p:spPr bwMode="auto">
                  <a:xfrm>
                    <a:off x="2098592" y="4712456"/>
                    <a:ext cx="481071" cy="721607"/>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9" name="Freeform 870">
                    <a:extLst>
                      <a:ext uri="{FF2B5EF4-FFF2-40B4-BE49-F238E27FC236}">
                        <a16:creationId xmlns:a16="http://schemas.microsoft.com/office/drawing/2014/main" id="{AFCDD741-B3D4-154D-B460-F2A438C1FD11}"/>
                      </a:ext>
                    </a:extLst>
                  </p:cNvPr>
                  <p:cNvSpPr>
                    <a:spLocks/>
                  </p:cNvSpPr>
                  <p:nvPr/>
                </p:nvSpPr>
                <p:spPr bwMode="auto">
                  <a:xfrm>
                    <a:off x="1263048" y="5712577"/>
                    <a:ext cx="506391" cy="48107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0" name="Freeform 872">
                    <a:extLst>
                      <a:ext uri="{FF2B5EF4-FFF2-40B4-BE49-F238E27FC236}">
                        <a16:creationId xmlns:a16="http://schemas.microsoft.com/office/drawing/2014/main" id="{A6C92328-358F-584A-8274-D5D396E3E251}"/>
                      </a:ext>
                    </a:extLst>
                  </p:cNvPr>
                  <p:cNvSpPr>
                    <a:spLocks/>
                  </p:cNvSpPr>
                  <p:nvPr/>
                </p:nvSpPr>
                <p:spPr bwMode="auto">
                  <a:xfrm>
                    <a:off x="2174551" y="5801197"/>
                    <a:ext cx="595009" cy="417772"/>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1" name="Freeform 873">
                    <a:extLst>
                      <a:ext uri="{FF2B5EF4-FFF2-40B4-BE49-F238E27FC236}">
                        <a16:creationId xmlns:a16="http://schemas.microsoft.com/office/drawing/2014/main" id="{D1E670C8-9DC6-0B42-9276-219112A08A56}"/>
                      </a:ext>
                    </a:extLst>
                  </p:cNvPr>
                  <p:cNvSpPr>
                    <a:spLocks/>
                  </p:cNvSpPr>
                  <p:nvPr/>
                </p:nvSpPr>
                <p:spPr bwMode="auto">
                  <a:xfrm>
                    <a:off x="971873" y="5953113"/>
                    <a:ext cx="759586" cy="240536"/>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6">
                      <a:lumMod val="75000"/>
                    </a:schemeClr>
                  </a:solid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2" name="Freeform 758">
                    <a:extLst>
                      <a:ext uri="{FF2B5EF4-FFF2-40B4-BE49-F238E27FC236}">
                        <a16:creationId xmlns:a16="http://schemas.microsoft.com/office/drawing/2014/main" id="{6847E334-B5F3-BD44-9E60-FB8233A98CE2}"/>
                      </a:ext>
                    </a:extLst>
                  </p:cNvPr>
                  <p:cNvSpPr>
                    <a:spLocks/>
                  </p:cNvSpPr>
                  <p:nvPr/>
                </p:nvSpPr>
                <p:spPr bwMode="auto">
                  <a:xfrm>
                    <a:off x="6225677" y="2534976"/>
                    <a:ext cx="506391" cy="303834"/>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3" name="Freeform 760">
                    <a:extLst>
                      <a:ext uri="{FF2B5EF4-FFF2-40B4-BE49-F238E27FC236}">
                        <a16:creationId xmlns:a16="http://schemas.microsoft.com/office/drawing/2014/main" id="{2FE5165F-70B7-B840-ABED-38D98174E629}"/>
                      </a:ext>
                    </a:extLst>
                  </p:cNvPr>
                  <p:cNvSpPr>
                    <a:spLocks/>
                  </p:cNvSpPr>
                  <p:nvPr/>
                </p:nvSpPr>
                <p:spPr bwMode="auto">
                  <a:xfrm>
                    <a:off x="6618130" y="2370399"/>
                    <a:ext cx="455752" cy="32915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4" name="Freeform 850">
                    <a:extLst>
                      <a:ext uri="{FF2B5EF4-FFF2-40B4-BE49-F238E27FC236}">
                        <a16:creationId xmlns:a16="http://schemas.microsoft.com/office/drawing/2014/main" id="{8A9C2F3B-8A71-764E-AE41-B1B4E85B037C}"/>
                      </a:ext>
                    </a:extLst>
                  </p:cNvPr>
                  <p:cNvSpPr>
                    <a:spLocks/>
                  </p:cNvSpPr>
                  <p:nvPr/>
                </p:nvSpPr>
                <p:spPr bwMode="auto">
                  <a:xfrm>
                    <a:off x="4035537" y="5294805"/>
                    <a:ext cx="582349" cy="69628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5" name="Freeform 852">
                    <a:extLst>
                      <a:ext uri="{FF2B5EF4-FFF2-40B4-BE49-F238E27FC236}">
                        <a16:creationId xmlns:a16="http://schemas.microsoft.com/office/drawing/2014/main" id="{4A6C5BAB-BC2E-9A4C-A723-7C95FA287F26}"/>
                      </a:ext>
                    </a:extLst>
                  </p:cNvPr>
                  <p:cNvSpPr>
                    <a:spLocks/>
                  </p:cNvSpPr>
                  <p:nvPr/>
                </p:nvSpPr>
                <p:spPr bwMode="auto">
                  <a:xfrm>
                    <a:off x="4136816" y="3800954"/>
                    <a:ext cx="468411" cy="55703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6" name="Freeform 855">
                    <a:extLst>
                      <a:ext uri="{FF2B5EF4-FFF2-40B4-BE49-F238E27FC236}">
                        <a16:creationId xmlns:a16="http://schemas.microsoft.com/office/drawing/2014/main" id="{02E913D8-0A3A-A640-B2A7-3537349F6D10}"/>
                      </a:ext>
                    </a:extLst>
                  </p:cNvPr>
                  <p:cNvSpPr>
                    <a:spLocks/>
                  </p:cNvSpPr>
                  <p:nvPr/>
                </p:nvSpPr>
                <p:spPr bwMode="auto">
                  <a:xfrm>
                    <a:off x="4187454" y="4775756"/>
                    <a:ext cx="708947" cy="632988"/>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7" name="Freeform 859">
                    <a:extLst>
                      <a:ext uri="{FF2B5EF4-FFF2-40B4-BE49-F238E27FC236}">
                        <a16:creationId xmlns:a16="http://schemas.microsoft.com/office/drawing/2014/main" id="{A3E639A8-8DCD-BB48-B391-5F8F8DDEADCA}"/>
                      </a:ext>
                    </a:extLst>
                  </p:cNvPr>
                  <p:cNvSpPr>
                    <a:spLocks/>
                  </p:cNvSpPr>
                  <p:nvPr/>
                </p:nvSpPr>
                <p:spPr bwMode="auto">
                  <a:xfrm>
                    <a:off x="2630303" y="3952870"/>
                    <a:ext cx="544370" cy="69628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grpSp>
            <p:grpSp>
              <p:nvGrpSpPr>
                <p:cNvPr id="1056" name="Group 1055">
                  <a:extLst>
                    <a:ext uri="{FF2B5EF4-FFF2-40B4-BE49-F238E27FC236}">
                      <a16:creationId xmlns:a16="http://schemas.microsoft.com/office/drawing/2014/main" id="{B531CBB0-6D80-5144-8821-9737889EA927}"/>
                    </a:ext>
                  </a:extLst>
                </p:cNvPr>
                <p:cNvGrpSpPr/>
                <p:nvPr/>
              </p:nvGrpSpPr>
              <p:grpSpPr>
                <a:xfrm>
                  <a:off x="6773300" y="2770223"/>
                  <a:ext cx="1974922" cy="2190140"/>
                  <a:chOff x="6453554" y="2800831"/>
                  <a:chExt cx="1974922" cy="2190140"/>
                </a:xfrm>
                <a:grpFill/>
              </p:grpSpPr>
              <p:sp>
                <p:nvSpPr>
                  <p:cNvPr id="1106" name="Freeform 789">
                    <a:extLst>
                      <a:ext uri="{FF2B5EF4-FFF2-40B4-BE49-F238E27FC236}">
                        <a16:creationId xmlns:a16="http://schemas.microsoft.com/office/drawing/2014/main" id="{787F7D17-FC75-2E40-86C3-B6FF07F60D99}"/>
                      </a:ext>
                    </a:extLst>
                  </p:cNvPr>
                  <p:cNvSpPr>
                    <a:spLocks/>
                  </p:cNvSpPr>
                  <p:nvPr/>
                </p:nvSpPr>
                <p:spPr bwMode="auto">
                  <a:xfrm>
                    <a:off x="6630788" y="3155305"/>
                    <a:ext cx="379793" cy="455752"/>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7" name="Freeform 834">
                    <a:extLst>
                      <a:ext uri="{FF2B5EF4-FFF2-40B4-BE49-F238E27FC236}">
                        <a16:creationId xmlns:a16="http://schemas.microsoft.com/office/drawing/2014/main" id="{753BC41B-A136-F54E-8789-F614CA4ACFC2}"/>
                      </a:ext>
                    </a:extLst>
                  </p:cNvPr>
                  <p:cNvSpPr>
                    <a:spLocks/>
                  </p:cNvSpPr>
                  <p:nvPr/>
                </p:nvSpPr>
                <p:spPr bwMode="auto">
                  <a:xfrm>
                    <a:off x="6630788" y="3813612"/>
                    <a:ext cx="443092" cy="468411"/>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8" name="Freeform 772">
                    <a:extLst>
                      <a:ext uri="{FF2B5EF4-FFF2-40B4-BE49-F238E27FC236}">
                        <a16:creationId xmlns:a16="http://schemas.microsoft.com/office/drawing/2014/main" id="{EC159287-7054-8946-85EF-11B705B295F3}"/>
                      </a:ext>
                    </a:extLst>
                  </p:cNvPr>
                  <p:cNvSpPr>
                    <a:spLocks/>
                  </p:cNvSpPr>
                  <p:nvPr/>
                </p:nvSpPr>
                <p:spPr bwMode="auto">
                  <a:xfrm>
                    <a:off x="7213138" y="2800831"/>
                    <a:ext cx="582349" cy="493731"/>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9" name="Freeform 792">
                    <a:extLst>
                      <a:ext uri="{FF2B5EF4-FFF2-40B4-BE49-F238E27FC236}">
                        <a16:creationId xmlns:a16="http://schemas.microsoft.com/office/drawing/2014/main" id="{1DAFFE00-D09C-7548-BC90-77FB88D5D845}"/>
                      </a:ext>
                    </a:extLst>
                  </p:cNvPr>
                  <p:cNvSpPr>
                    <a:spLocks/>
                  </p:cNvSpPr>
                  <p:nvPr/>
                </p:nvSpPr>
                <p:spPr bwMode="auto">
                  <a:xfrm>
                    <a:off x="6833344" y="3446479"/>
                    <a:ext cx="316494" cy="569689"/>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0" name="Freeform 796">
                    <a:extLst>
                      <a:ext uri="{FF2B5EF4-FFF2-40B4-BE49-F238E27FC236}">
                        <a16:creationId xmlns:a16="http://schemas.microsoft.com/office/drawing/2014/main" id="{5F4085FE-59C7-784E-BE42-8F6D1D137943}"/>
                      </a:ext>
                    </a:extLst>
                  </p:cNvPr>
                  <p:cNvSpPr>
                    <a:spLocks/>
                  </p:cNvSpPr>
                  <p:nvPr/>
                </p:nvSpPr>
                <p:spPr bwMode="auto">
                  <a:xfrm>
                    <a:off x="7023241" y="3750314"/>
                    <a:ext cx="379793" cy="44309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1" name="Freeform 773">
                    <a:extLst>
                      <a:ext uri="{FF2B5EF4-FFF2-40B4-BE49-F238E27FC236}">
                        <a16:creationId xmlns:a16="http://schemas.microsoft.com/office/drawing/2014/main" id="{AB38455D-5126-0F44-B750-5DC42AF4ED94}"/>
                      </a:ext>
                    </a:extLst>
                  </p:cNvPr>
                  <p:cNvSpPr>
                    <a:spLocks/>
                  </p:cNvSpPr>
                  <p:nvPr/>
                </p:nvSpPr>
                <p:spPr bwMode="auto">
                  <a:xfrm>
                    <a:off x="6985262" y="2952750"/>
                    <a:ext cx="443092" cy="62032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2" name="Freeform 794">
                    <a:extLst>
                      <a:ext uri="{FF2B5EF4-FFF2-40B4-BE49-F238E27FC236}">
                        <a16:creationId xmlns:a16="http://schemas.microsoft.com/office/drawing/2014/main" id="{D293E316-B517-F543-B658-D3BA6C3CC90A}"/>
                      </a:ext>
                    </a:extLst>
                  </p:cNvPr>
                  <p:cNvSpPr>
                    <a:spLocks/>
                  </p:cNvSpPr>
                  <p:nvPr/>
                </p:nvSpPr>
                <p:spPr bwMode="auto">
                  <a:xfrm>
                    <a:off x="7099200" y="3408500"/>
                    <a:ext cx="481071" cy="595009"/>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3" name="Freeform 833">
                    <a:extLst>
                      <a:ext uri="{FF2B5EF4-FFF2-40B4-BE49-F238E27FC236}">
                        <a16:creationId xmlns:a16="http://schemas.microsoft.com/office/drawing/2014/main" id="{1D7021F8-347E-DC41-9BA5-7F3C4F278205}"/>
                      </a:ext>
                    </a:extLst>
                  </p:cNvPr>
                  <p:cNvSpPr>
                    <a:spLocks/>
                  </p:cNvSpPr>
                  <p:nvPr/>
                </p:nvSpPr>
                <p:spPr bwMode="auto">
                  <a:xfrm>
                    <a:off x="6630788" y="4218725"/>
                    <a:ext cx="493731" cy="303834"/>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4" name="Freeform 769">
                    <a:extLst>
                      <a:ext uri="{FF2B5EF4-FFF2-40B4-BE49-F238E27FC236}">
                        <a16:creationId xmlns:a16="http://schemas.microsoft.com/office/drawing/2014/main" id="{5C21C36A-054F-214D-A475-224EE4619BF2}"/>
                      </a:ext>
                    </a:extLst>
                  </p:cNvPr>
                  <p:cNvSpPr>
                    <a:spLocks/>
                  </p:cNvSpPr>
                  <p:nvPr/>
                </p:nvSpPr>
                <p:spPr bwMode="auto">
                  <a:xfrm>
                    <a:off x="7365056" y="3142645"/>
                    <a:ext cx="607669" cy="493731"/>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5" name="Freeform 788">
                    <a:extLst>
                      <a:ext uri="{FF2B5EF4-FFF2-40B4-BE49-F238E27FC236}">
                        <a16:creationId xmlns:a16="http://schemas.microsoft.com/office/drawing/2014/main" id="{9745FFB0-8C7D-C741-BF57-07207A550315}"/>
                      </a:ext>
                    </a:extLst>
                  </p:cNvPr>
                  <p:cNvSpPr>
                    <a:spLocks/>
                  </p:cNvSpPr>
                  <p:nvPr/>
                </p:nvSpPr>
                <p:spPr bwMode="auto">
                  <a:xfrm>
                    <a:off x="6453554" y="3560417"/>
                    <a:ext cx="481071" cy="40511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6" name="Freeform 822">
                    <a:extLst>
                      <a:ext uri="{FF2B5EF4-FFF2-40B4-BE49-F238E27FC236}">
                        <a16:creationId xmlns:a16="http://schemas.microsoft.com/office/drawing/2014/main" id="{C56B5EE0-9981-C94D-9610-4F094FC1EBF2}"/>
                      </a:ext>
                    </a:extLst>
                  </p:cNvPr>
                  <p:cNvSpPr>
                    <a:spLocks/>
                  </p:cNvSpPr>
                  <p:nvPr/>
                </p:nvSpPr>
                <p:spPr bwMode="auto">
                  <a:xfrm>
                    <a:off x="7010582" y="4028829"/>
                    <a:ext cx="519050" cy="569689"/>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7" name="Freeform 795">
                    <a:extLst>
                      <a:ext uri="{FF2B5EF4-FFF2-40B4-BE49-F238E27FC236}">
                        <a16:creationId xmlns:a16="http://schemas.microsoft.com/office/drawing/2014/main" id="{BFDE93B5-AF6A-554E-B753-93B2C86E16C3}"/>
                      </a:ext>
                    </a:extLst>
                  </p:cNvPr>
                  <p:cNvSpPr>
                    <a:spLocks/>
                  </p:cNvSpPr>
                  <p:nvPr/>
                </p:nvSpPr>
                <p:spPr bwMode="auto">
                  <a:xfrm>
                    <a:off x="7289097" y="3876911"/>
                    <a:ext cx="569689" cy="645648"/>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8" name="Freeform 807">
                    <a:extLst>
                      <a:ext uri="{FF2B5EF4-FFF2-40B4-BE49-F238E27FC236}">
                        <a16:creationId xmlns:a16="http://schemas.microsoft.com/office/drawing/2014/main" id="{6A247EC1-C2A0-6F4E-A98F-DAAE12B43D32}"/>
                      </a:ext>
                    </a:extLst>
                  </p:cNvPr>
                  <p:cNvSpPr>
                    <a:spLocks/>
                  </p:cNvSpPr>
                  <p:nvPr/>
                </p:nvSpPr>
                <p:spPr bwMode="auto">
                  <a:xfrm>
                    <a:off x="7795488" y="3978189"/>
                    <a:ext cx="544370" cy="493731"/>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9" name="Freeform 793">
                    <a:extLst>
                      <a:ext uri="{FF2B5EF4-FFF2-40B4-BE49-F238E27FC236}">
                        <a16:creationId xmlns:a16="http://schemas.microsoft.com/office/drawing/2014/main" id="{42A190E6-6446-974B-8980-286EC9F2B6A2}"/>
                      </a:ext>
                    </a:extLst>
                  </p:cNvPr>
                  <p:cNvSpPr>
                    <a:spLocks/>
                  </p:cNvSpPr>
                  <p:nvPr/>
                </p:nvSpPr>
                <p:spPr bwMode="auto">
                  <a:xfrm>
                    <a:off x="7504313" y="3547758"/>
                    <a:ext cx="493731" cy="468411"/>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0" name="Freeform 805">
                    <a:extLst>
                      <a:ext uri="{FF2B5EF4-FFF2-40B4-BE49-F238E27FC236}">
                        <a16:creationId xmlns:a16="http://schemas.microsoft.com/office/drawing/2014/main" id="{2FC1FE20-D37A-9541-90BF-0C43AEF03972}"/>
                      </a:ext>
                    </a:extLst>
                  </p:cNvPr>
                  <p:cNvSpPr>
                    <a:spLocks/>
                  </p:cNvSpPr>
                  <p:nvPr/>
                </p:nvSpPr>
                <p:spPr bwMode="auto">
                  <a:xfrm>
                    <a:off x="7922085" y="3838932"/>
                    <a:ext cx="506391" cy="34181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1" name="Freeform 812">
                    <a:extLst>
                      <a:ext uri="{FF2B5EF4-FFF2-40B4-BE49-F238E27FC236}">
                        <a16:creationId xmlns:a16="http://schemas.microsoft.com/office/drawing/2014/main" id="{F43E8CA5-9F8D-B64C-A417-36A651F4E309}"/>
                      </a:ext>
                    </a:extLst>
                  </p:cNvPr>
                  <p:cNvSpPr>
                    <a:spLocks/>
                  </p:cNvSpPr>
                  <p:nvPr/>
                </p:nvSpPr>
                <p:spPr bwMode="auto">
                  <a:xfrm>
                    <a:off x="6871325" y="4345323"/>
                    <a:ext cx="531710" cy="645648"/>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grpSp>
            <p:grpSp>
              <p:nvGrpSpPr>
                <p:cNvPr id="1057" name="Group 1056">
                  <a:extLst>
                    <a:ext uri="{FF2B5EF4-FFF2-40B4-BE49-F238E27FC236}">
                      <a16:creationId xmlns:a16="http://schemas.microsoft.com/office/drawing/2014/main" id="{05DB423A-5EF5-4D41-B83B-B64B63AC2619}"/>
                    </a:ext>
                  </a:extLst>
                </p:cNvPr>
                <p:cNvGrpSpPr/>
                <p:nvPr/>
              </p:nvGrpSpPr>
              <p:grpSpPr>
                <a:xfrm>
                  <a:off x="5127529" y="2428410"/>
                  <a:ext cx="5772853" cy="3570053"/>
                  <a:chOff x="4807783" y="2459018"/>
                  <a:chExt cx="5772853" cy="3570053"/>
                </a:xfrm>
                <a:grpFill/>
              </p:grpSpPr>
              <p:sp>
                <p:nvSpPr>
                  <p:cNvPr id="1058" name="Freeform 771">
                    <a:extLst>
                      <a:ext uri="{FF2B5EF4-FFF2-40B4-BE49-F238E27FC236}">
                        <a16:creationId xmlns:a16="http://schemas.microsoft.com/office/drawing/2014/main" id="{A4B1273D-06F8-B444-8AB7-1CD637AF61EA}"/>
                      </a:ext>
                    </a:extLst>
                  </p:cNvPr>
                  <p:cNvSpPr>
                    <a:spLocks/>
                  </p:cNvSpPr>
                  <p:nvPr/>
                </p:nvSpPr>
                <p:spPr bwMode="auto">
                  <a:xfrm>
                    <a:off x="8365177" y="2509657"/>
                    <a:ext cx="784905" cy="68362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59" name="Freeform 774">
                    <a:extLst>
                      <a:ext uri="{FF2B5EF4-FFF2-40B4-BE49-F238E27FC236}">
                        <a16:creationId xmlns:a16="http://schemas.microsoft.com/office/drawing/2014/main" id="{82EAF616-FEF3-9F4A-BFA3-7B92F475A95A}"/>
                      </a:ext>
                    </a:extLst>
                  </p:cNvPr>
                  <p:cNvSpPr>
                    <a:spLocks/>
                  </p:cNvSpPr>
                  <p:nvPr/>
                </p:nvSpPr>
                <p:spPr bwMode="auto">
                  <a:xfrm>
                    <a:off x="7681550" y="2990728"/>
                    <a:ext cx="455752" cy="430432"/>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0" name="Freeform 778">
                    <a:extLst>
                      <a:ext uri="{FF2B5EF4-FFF2-40B4-BE49-F238E27FC236}">
                        <a16:creationId xmlns:a16="http://schemas.microsoft.com/office/drawing/2014/main" id="{FD866613-7650-C64E-8EFB-DF97D34660DA}"/>
                      </a:ext>
                    </a:extLst>
                  </p:cNvPr>
                  <p:cNvSpPr>
                    <a:spLocks/>
                  </p:cNvSpPr>
                  <p:nvPr/>
                </p:nvSpPr>
                <p:spPr bwMode="auto">
                  <a:xfrm>
                    <a:off x="8770290" y="2876790"/>
                    <a:ext cx="721607" cy="53171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1" name="Freeform 779">
                    <a:extLst>
                      <a:ext uri="{FF2B5EF4-FFF2-40B4-BE49-F238E27FC236}">
                        <a16:creationId xmlns:a16="http://schemas.microsoft.com/office/drawing/2014/main" id="{4ED8E6DF-F379-EE4E-8182-E3829CE76D6C}"/>
                      </a:ext>
                    </a:extLst>
                  </p:cNvPr>
                  <p:cNvSpPr>
                    <a:spLocks/>
                  </p:cNvSpPr>
                  <p:nvPr/>
                </p:nvSpPr>
                <p:spPr bwMode="auto">
                  <a:xfrm>
                    <a:off x="9428597" y="2851471"/>
                    <a:ext cx="316494" cy="44309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2" name="Freeform 781">
                    <a:extLst>
                      <a:ext uri="{FF2B5EF4-FFF2-40B4-BE49-F238E27FC236}">
                        <a16:creationId xmlns:a16="http://schemas.microsoft.com/office/drawing/2014/main" id="{B24A2E38-AF47-C64E-BD44-80D318972A48}"/>
                      </a:ext>
                    </a:extLst>
                  </p:cNvPr>
                  <p:cNvSpPr>
                    <a:spLocks/>
                  </p:cNvSpPr>
                  <p:nvPr/>
                </p:nvSpPr>
                <p:spPr bwMode="auto">
                  <a:xfrm>
                    <a:off x="9200722" y="3231264"/>
                    <a:ext cx="708947" cy="62032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3" name="Freeform 787">
                    <a:extLst>
                      <a:ext uri="{FF2B5EF4-FFF2-40B4-BE49-F238E27FC236}">
                        <a16:creationId xmlns:a16="http://schemas.microsoft.com/office/drawing/2014/main" id="{89B229AD-9691-F84E-B4D3-2C8E9D7110CD}"/>
                      </a:ext>
                    </a:extLst>
                  </p:cNvPr>
                  <p:cNvSpPr>
                    <a:spLocks/>
                  </p:cNvSpPr>
                  <p:nvPr/>
                </p:nvSpPr>
                <p:spPr bwMode="auto">
                  <a:xfrm>
                    <a:off x="7833467" y="3421160"/>
                    <a:ext cx="417772" cy="468411"/>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4" name="Freeform 808">
                    <a:extLst>
                      <a:ext uri="{FF2B5EF4-FFF2-40B4-BE49-F238E27FC236}">
                        <a16:creationId xmlns:a16="http://schemas.microsoft.com/office/drawing/2014/main" id="{3F52BDC6-3C3F-AC41-BBBD-ED0DD92B64BB}"/>
                      </a:ext>
                    </a:extLst>
                  </p:cNvPr>
                  <p:cNvSpPr>
                    <a:spLocks/>
                  </p:cNvSpPr>
                  <p:nvPr/>
                </p:nvSpPr>
                <p:spPr bwMode="auto">
                  <a:xfrm>
                    <a:off x="9099443" y="4851713"/>
                    <a:ext cx="746926" cy="53171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5" name="Freeform 821">
                    <a:extLst>
                      <a:ext uri="{FF2B5EF4-FFF2-40B4-BE49-F238E27FC236}">
                        <a16:creationId xmlns:a16="http://schemas.microsoft.com/office/drawing/2014/main" id="{436F553A-0735-D841-BE4B-89906C4AA76D}"/>
                      </a:ext>
                    </a:extLst>
                  </p:cNvPr>
                  <p:cNvSpPr>
                    <a:spLocks/>
                  </p:cNvSpPr>
                  <p:nvPr/>
                </p:nvSpPr>
                <p:spPr bwMode="auto">
                  <a:xfrm>
                    <a:off x="7706869" y="4408621"/>
                    <a:ext cx="557030" cy="53171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6" name="Freeform 823">
                    <a:extLst>
                      <a:ext uri="{FF2B5EF4-FFF2-40B4-BE49-F238E27FC236}">
                        <a16:creationId xmlns:a16="http://schemas.microsoft.com/office/drawing/2014/main" id="{377DB973-1A1D-2E4E-8AAE-349613268A0D}"/>
                      </a:ext>
                    </a:extLst>
                  </p:cNvPr>
                  <p:cNvSpPr>
                    <a:spLocks/>
                  </p:cNvSpPr>
                  <p:nvPr/>
                </p:nvSpPr>
                <p:spPr bwMode="auto">
                  <a:xfrm>
                    <a:off x="7542292" y="4826394"/>
                    <a:ext cx="632988" cy="632988"/>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7" name="Freeform 838">
                    <a:extLst>
                      <a:ext uri="{FF2B5EF4-FFF2-40B4-BE49-F238E27FC236}">
                        <a16:creationId xmlns:a16="http://schemas.microsoft.com/office/drawing/2014/main" id="{966DB7AA-F3EB-3348-9024-0A2C5785DD75}"/>
                      </a:ext>
                    </a:extLst>
                  </p:cNvPr>
                  <p:cNvSpPr>
                    <a:spLocks/>
                  </p:cNvSpPr>
                  <p:nvPr/>
                </p:nvSpPr>
                <p:spPr bwMode="auto">
                  <a:xfrm>
                    <a:off x="5200236" y="4674476"/>
                    <a:ext cx="645648" cy="493731"/>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8" name="Freeform 841">
                    <a:extLst>
                      <a:ext uri="{FF2B5EF4-FFF2-40B4-BE49-F238E27FC236}">
                        <a16:creationId xmlns:a16="http://schemas.microsoft.com/office/drawing/2014/main" id="{812A3521-6890-4547-BD81-DE8878F471E2}"/>
                      </a:ext>
                    </a:extLst>
                  </p:cNvPr>
                  <p:cNvSpPr>
                    <a:spLocks/>
                  </p:cNvSpPr>
                  <p:nvPr/>
                </p:nvSpPr>
                <p:spPr bwMode="auto">
                  <a:xfrm>
                    <a:off x="5693967" y="5104908"/>
                    <a:ext cx="443092" cy="595009"/>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9" name="Freeform 768">
                    <a:extLst>
                      <a:ext uri="{FF2B5EF4-FFF2-40B4-BE49-F238E27FC236}">
                        <a16:creationId xmlns:a16="http://schemas.microsoft.com/office/drawing/2014/main" id="{6035C671-F41B-B443-BF5E-D407DA97D475}"/>
                      </a:ext>
                    </a:extLst>
                  </p:cNvPr>
                  <p:cNvSpPr>
                    <a:spLocks/>
                  </p:cNvSpPr>
                  <p:nvPr/>
                </p:nvSpPr>
                <p:spPr bwMode="auto">
                  <a:xfrm>
                    <a:off x="8403156" y="3066687"/>
                    <a:ext cx="544370" cy="607669"/>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0" name="Freeform 811">
                    <a:extLst>
                      <a:ext uri="{FF2B5EF4-FFF2-40B4-BE49-F238E27FC236}">
                        <a16:creationId xmlns:a16="http://schemas.microsoft.com/office/drawing/2014/main" id="{CD9452AD-6147-294A-A4BA-172679E641DC}"/>
                      </a:ext>
                    </a:extLst>
                  </p:cNvPr>
                  <p:cNvSpPr>
                    <a:spLocks/>
                  </p:cNvSpPr>
                  <p:nvPr/>
                </p:nvSpPr>
                <p:spPr bwMode="auto">
                  <a:xfrm>
                    <a:off x="6478872" y="4497240"/>
                    <a:ext cx="595009" cy="721606"/>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1" name="Freeform 814">
                    <a:extLst>
                      <a:ext uri="{FF2B5EF4-FFF2-40B4-BE49-F238E27FC236}">
                        <a16:creationId xmlns:a16="http://schemas.microsoft.com/office/drawing/2014/main" id="{886BAA4B-0006-B54D-B705-12DCCE5A9D92}"/>
                      </a:ext>
                    </a:extLst>
                  </p:cNvPr>
                  <p:cNvSpPr>
                    <a:spLocks/>
                  </p:cNvSpPr>
                  <p:nvPr/>
                </p:nvSpPr>
                <p:spPr bwMode="auto">
                  <a:xfrm>
                    <a:off x="8074002" y="5408743"/>
                    <a:ext cx="645648" cy="607669"/>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2" name="Freeform 820">
                    <a:extLst>
                      <a:ext uri="{FF2B5EF4-FFF2-40B4-BE49-F238E27FC236}">
                        <a16:creationId xmlns:a16="http://schemas.microsoft.com/office/drawing/2014/main" id="{98EB415A-6F48-2644-8BCF-994FF7BCD342}"/>
                      </a:ext>
                    </a:extLst>
                  </p:cNvPr>
                  <p:cNvSpPr>
                    <a:spLocks/>
                  </p:cNvSpPr>
                  <p:nvPr/>
                </p:nvSpPr>
                <p:spPr bwMode="auto">
                  <a:xfrm>
                    <a:off x="6820686" y="4801074"/>
                    <a:ext cx="810225" cy="78490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3" name="Freeform 829">
                    <a:extLst>
                      <a:ext uri="{FF2B5EF4-FFF2-40B4-BE49-F238E27FC236}">
                        <a16:creationId xmlns:a16="http://schemas.microsoft.com/office/drawing/2014/main" id="{1DE8EC5D-1705-EF40-BEFE-F6028165A2A5}"/>
                      </a:ext>
                    </a:extLst>
                  </p:cNvPr>
                  <p:cNvSpPr>
                    <a:spLocks/>
                  </p:cNvSpPr>
                  <p:nvPr/>
                </p:nvSpPr>
                <p:spPr bwMode="auto">
                  <a:xfrm>
                    <a:off x="6326955" y="5573320"/>
                    <a:ext cx="417772" cy="430432"/>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4" name="Freeform 835">
                    <a:extLst>
                      <a:ext uri="{FF2B5EF4-FFF2-40B4-BE49-F238E27FC236}">
                        <a16:creationId xmlns:a16="http://schemas.microsoft.com/office/drawing/2014/main" id="{EF481275-1661-4946-BCC2-0A5DB37B81AA}"/>
                      </a:ext>
                    </a:extLst>
                  </p:cNvPr>
                  <p:cNvSpPr>
                    <a:spLocks/>
                  </p:cNvSpPr>
                  <p:nvPr/>
                </p:nvSpPr>
                <p:spPr bwMode="auto">
                  <a:xfrm>
                    <a:off x="6023120" y="4889692"/>
                    <a:ext cx="620329" cy="62032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5" name="Freeform 770">
                    <a:extLst>
                      <a:ext uri="{FF2B5EF4-FFF2-40B4-BE49-F238E27FC236}">
                        <a16:creationId xmlns:a16="http://schemas.microsoft.com/office/drawing/2014/main" id="{9F60E373-59B5-1A43-98AD-D2899EA8DC82}"/>
                      </a:ext>
                    </a:extLst>
                  </p:cNvPr>
                  <p:cNvSpPr>
                    <a:spLocks/>
                  </p:cNvSpPr>
                  <p:nvPr/>
                </p:nvSpPr>
                <p:spPr bwMode="auto">
                  <a:xfrm>
                    <a:off x="7947405" y="2864130"/>
                    <a:ext cx="670968" cy="582349"/>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6" name="Freeform 775">
                    <a:extLst>
                      <a:ext uri="{FF2B5EF4-FFF2-40B4-BE49-F238E27FC236}">
                        <a16:creationId xmlns:a16="http://schemas.microsoft.com/office/drawing/2014/main" id="{47ECC3AD-CA0F-3443-90A3-A9F1465DF090}"/>
                      </a:ext>
                    </a:extLst>
                  </p:cNvPr>
                  <p:cNvSpPr>
                    <a:spLocks/>
                  </p:cNvSpPr>
                  <p:nvPr/>
                </p:nvSpPr>
                <p:spPr bwMode="auto">
                  <a:xfrm>
                    <a:off x="8972846" y="2459018"/>
                    <a:ext cx="645648" cy="607669"/>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7" name="Freeform 776">
                    <a:extLst>
                      <a:ext uri="{FF2B5EF4-FFF2-40B4-BE49-F238E27FC236}">
                        <a16:creationId xmlns:a16="http://schemas.microsoft.com/office/drawing/2014/main" id="{9C0A1F00-8637-3246-B4E8-86F1AC893579}"/>
                      </a:ext>
                    </a:extLst>
                  </p:cNvPr>
                  <p:cNvSpPr>
                    <a:spLocks/>
                  </p:cNvSpPr>
                  <p:nvPr/>
                </p:nvSpPr>
                <p:spPr bwMode="auto">
                  <a:xfrm>
                    <a:off x="7960065" y="3231264"/>
                    <a:ext cx="670968" cy="493731"/>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8" name="Freeform 777">
                    <a:extLst>
                      <a:ext uri="{FF2B5EF4-FFF2-40B4-BE49-F238E27FC236}">
                        <a16:creationId xmlns:a16="http://schemas.microsoft.com/office/drawing/2014/main" id="{7077794A-1C3E-E644-AB72-762517BEE784}"/>
                      </a:ext>
                    </a:extLst>
                  </p:cNvPr>
                  <p:cNvSpPr>
                    <a:spLocks/>
                  </p:cNvSpPr>
                  <p:nvPr/>
                </p:nvSpPr>
                <p:spPr bwMode="auto">
                  <a:xfrm>
                    <a:off x="8593053" y="3509778"/>
                    <a:ext cx="683627" cy="65830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9" name="Freeform 780">
                    <a:extLst>
                      <a:ext uri="{FF2B5EF4-FFF2-40B4-BE49-F238E27FC236}">
                        <a16:creationId xmlns:a16="http://schemas.microsoft.com/office/drawing/2014/main" id="{99A30F48-5CC5-5F4D-9417-FD6A105B02DC}"/>
                      </a:ext>
                    </a:extLst>
                  </p:cNvPr>
                  <p:cNvSpPr>
                    <a:spLocks/>
                  </p:cNvSpPr>
                  <p:nvPr/>
                </p:nvSpPr>
                <p:spPr bwMode="auto">
                  <a:xfrm>
                    <a:off x="8871568" y="3256583"/>
                    <a:ext cx="481071" cy="44309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0" name="Freeform 799">
                    <a:extLst>
                      <a:ext uri="{FF2B5EF4-FFF2-40B4-BE49-F238E27FC236}">
                        <a16:creationId xmlns:a16="http://schemas.microsoft.com/office/drawing/2014/main" id="{1FC3F4F2-BCE8-1C42-9BE8-6BAFF60C4949}"/>
                      </a:ext>
                    </a:extLst>
                  </p:cNvPr>
                  <p:cNvSpPr>
                    <a:spLocks/>
                  </p:cNvSpPr>
                  <p:nvPr/>
                </p:nvSpPr>
                <p:spPr bwMode="auto">
                  <a:xfrm>
                    <a:off x="8238579" y="3623716"/>
                    <a:ext cx="430432" cy="379793"/>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1" name="Freeform 837">
                    <a:extLst>
                      <a:ext uri="{FF2B5EF4-FFF2-40B4-BE49-F238E27FC236}">
                        <a16:creationId xmlns:a16="http://schemas.microsoft.com/office/drawing/2014/main" id="{24DEBE7D-EE9E-FF47-A6C7-5F7F9E10B110}"/>
                      </a:ext>
                    </a:extLst>
                  </p:cNvPr>
                  <p:cNvSpPr>
                    <a:spLocks/>
                  </p:cNvSpPr>
                  <p:nvPr/>
                </p:nvSpPr>
                <p:spPr bwMode="auto">
                  <a:xfrm>
                    <a:off x="5795245" y="4636497"/>
                    <a:ext cx="443092" cy="582349"/>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2" name="Freeform 842">
                    <a:extLst>
                      <a:ext uri="{FF2B5EF4-FFF2-40B4-BE49-F238E27FC236}">
                        <a16:creationId xmlns:a16="http://schemas.microsoft.com/office/drawing/2014/main" id="{537155AD-DA7A-D348-95DB-5EF7C554E3E8}"/>
                      </a:ext>
                    </a:extLst>
                  </p:cNvPr>
                  <p:cNvSpPr>
                    <a:spLocks/>
                  </p:cNvSpPr>
                  <p:nvPr/>
                </p:nvSpPr>
                <p:spPr bwMode="auto">
                  <a:xfrm>
                    <a:off x="5440771" y="5661938"/>
                    <a:ext cx="708947" cy="354473"/>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3" name="Freeform 843">
                    <a:extLst>
                      <a:ext uri="{FF2B5EF4-FFF2-40B4-BE49-F238E27FC236}">
                        <a16:creationId xmlns:a16="http://schemas.microsoft.com/office/drawing/2014/main" id="{A99AD854-5F0E-874A-AEA8-43E4DC54CE80}"/>
                      </a:ext>
                    </a:extLst>
                  </p:cNvPr>
                  <p:cNvSpPr>
                    <a:spLocks/>
                  </p:cNvSpPr>
                  <p:nvPr/>
                </p:nvSpPr>
                <p:spPr bwMode="auto">
                  <a:xfrm>
                    <a:off x="5934502" y="5497361"/>
                    <a:ext cx="493731" cy="519050"/>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4" name="Freeform 782">
                    <a:extLst>
                      <a:ext uri="{FF2B5EF4-FFF2-40B4-BE49-F238E27FC236}">
                        <a16:creationId xmlns:a16="http://schemas.microsoft.com/office/drawing/2014/main" id="{52C790F6-7903-BB48-AF52-29BC39EACD62}"/>
                      </a:ext>
                    </a:extLst>
                  </p:cNvPr>
                  <p:cNvSpPr>
                    <a:spLocks/>
                  </p:cNvSpPr>
                  <p:nvPr/>
                </p:nvSpPr>
                <p:spPr bwMode="auto">
                  <a:xfrm>
                    <a:off x="8896887" y="3864252"/>
                    <a:ext cx="506391" cy="645648"/>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5" name="Freeform 783">
                    <a:extLst>
                      <a:ext uri="{FF2B5EF4-FFF2-40B4-BE49-F238E27FC236}">
                        <a16:creationId xmlns:a16="http://schemas.microsoft.com/office/drawing/2014/main" id="{7CE6E29D-8154-7341-8E3B-AFBF1961CC69}"/>
                      </a:ext>
                    </a:extLst>
                  </p:cNvPr>
                  <p:cNvSpPr>
                    <a:spLocks/>
                  </p:cNvSpPr>
                  <p:nvPr/>
                </p:nvSpPr>
                <p:spPr bwMode="auto">
                  <a:xfrm>
                    <a:off x="9226041" y="3687015"/>
                    <a:ext cx="506391" cy="468411"/>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6" name="Freeform 784">
                    <a:extLst>
                      <a:ext uri="{FF2B5EF4-FFF2-40B4-BE49-F238E27FC236}">
                        <a16:creationId xmlns:a16="http://schemas.microsoft.com/office/drawing/2014/main" id="{72552A5B-7792-FB42-AC14-79019134D1A9}"/>
                      </a:ext>
                    </a:extLst>
                  </p:cNvPr>
                  <p:cNvSpPr>
                    <a:spLocks/>
                  </p:cNvSpPr>
                  <p:nvPr/>
                </p:nvSpPr>
                <p:spPr bwMode="auto">
                  <a:xfrm>
                    <a:off x="9618494" y="4066808"/>
                    <a:ext cx="962142" cy="89884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7" name="Freeform 785">
                    <a:extLst>
                      <a:ext uri="{FF2B5EF4-FFF2-40B4-BE49-F238E27FC236}">
                        <a16:creationId xmlns:a16="http://schemas.microsoft.com/office/drawing/2014/main" id="{75236A64-EEB8-5D4D-B048-677E04627A92}"/>
                      </a:ext>
                    </a:extLst>
                  </p:cNvPr>
                  <p:cNvSpPr>
                    <a:spLocks/>
                  </p:cNvSpPr>
                  <p:nvPr/>
                </p:nvSpPr>
                <p:spPr bwMode="auto">
                  <a:xfrm>
                    <a:off x="9656473" y="3724994"/>
                    <a:ext cx="468411" cy="468411"/>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8" name="Freeform 786">
                    <a:extLst>
                      <a:ext uri="{FF2B5EF4-FFF2-40B4-BE49-F238E27FC236}">
                        <a16:creationId xmlns:a16="http://schemas.microsoft.com/office/drawing/2014/main" id="{38D5415A-A8FA-1D49-9521-4DDC8B87D955}"/>
                      </a:ext>
                    </a:extLst>
                  </p:cNvPr>
                  <p:cNvSpPr>
                    <a:spLocks/>
                  </p:cNvSpPr>
                  <p:nvPr/>
                </p:nvSpPr>
                <p:spPr bwMode="auto">
                  <a:xfrm>
                    <a:off x="9314659" y="4066808"/>
                    <a:ext cx="481071" cy="759586"/>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9" name="Freeform 800">
                    <a:extLst>
                      <a:ext uri="{FF2B5EF4-FFF2-40B4-BE49-F238E27FC236}">
                        <a16:creationId xmlns:a16="http://schemas.microsoft.com/office/drawing/2014/main" id="{272CA263-03B0-7748-85DE-20C696C74F97}"/>
                      </a:ext>
                    </a:extLst>
                  </p:cNvPr>
                  <p:cNvSpPr>
                    <a:spLocks/>
                  </p:cNvSpPr>
                  <p:nvPr/>
                </p:nvSpPr>
                <p:spPr bwMode="auto">
                  <a:xfrm>
                    <a:off x="8643692" y="5282145"/>
                    <a:ext cx="835545" cy="595009"/>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0" name="Freeform 801">
                    <a:extLst>
                      <a:ext uri="{FF2B5EF4-FFF2-40B4-BE49-F238E27FC236}">
                        <a16:creationId xmlns:a16="http://schemas.microsoft.com/office/drawing/2014/main" id="{1D44C041-3DFA-7D44-BFAB-641E593B8C2E}"/>
                      </a:ext>
                    </a:extLst>
                  </p:cNvPr>
                  <p:cNvSpPr>
                    <a:spLocks/>
                  </p:cNvSpPr>
                  <p:nvPr/>
                </p:nvSpPr>
                <p:spPr bwMode="auto">
                  <a:xfrm>
                    <a:off x="8517094" y="4193405"/>
                    <a:ext cx="810225" cy="595009"/>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1" name="Freeform 802">
                    <a:extLst>
                      <a:ext uri="{FF2B5EF4-FFF2-40B4-BE49-F238E27FC236}">
                        <a16:creationId xmlns:a16="http://schemas.microsoft.com/office/drawing/2014/main" id="{D465CAC3-20D5-6B43-810F-68FF6FCBA4A3}"/>
                      </a:ext>
                    </a:extLst>
                  </p:cNvPr>
                  <p:cNvSpPr>
                    <a:spLocks/>
                  </p:cNvSpPr>
                  <p:nvPr/>
                </p:nvSpPr>
                <p:spPr bwMode="auto">
                  <a:xfrm>
                    <a:off x="8567733" y="4813734"/>
                    <a:ext cx="506391" cy="708947"/>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2" name="Freeform 803">
                    <a:extLst>
                      <a:ext uri="{FF2B5EF4-FFF2-40B4-BE49-F238E27FC236}">
                        <a16:creationId xmlns:a16="http://schemas.microsoft.com/office/drawing/2014/main" id="{EA434A14-CE4C-054F-91D3-D806D2A6CEC1}"/>
                      </a:ext>
                    </a:extLst>
                  </p:cNvPr>
                  <p:cNvSpPr>
                    <a:spLocks/>
                  </p:cNvSpPr>
                  <p:nvPr/>
                </p:nvSpPr>
                <p:spPr bwMode="auto">
                  <a:xfrm>
                    <a:off x="9086784" y="4459260"/>
                    <a:ext cx="557030" cy="55703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3" name="Freeform 804">
                    <a:extLst>
                      <a:ext uri="{FF2B5EF4-FFF2-40B4-BE49-F238E27FC236}">
                        <a16:creationId xmlns:a16="http://schemas.microsoft.com/office/drawing/2014/main" id="{90E67532-DC16-4B43-9DCE-3E73F27BD923}"/>
                      </a:ext>
                    </a:extLst>
                  </p:cNvPr>
                  <p:cNvSpPr>
                    <a:spLocks/>
                  </p:cNvSpPr>
                  <p:nvPr/>
                </p:nvSpPr>
                <p:spPr bwMode="auto">
                  <a:xfrm>
                    <a:off x="8086662" y="4180746"/>
                    <a:ext cx="493731" cy="36713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4" name="Freeform 806">
                    <a:extLst>
                      <a:ext uri="{FF2B5EF4-FFF2-40B4-BE49-F238E27FC236}">
                        <a16:creationId xmlns:a16="http://schemas.microsoft.com/office/drawing/2014/main" id="{C3E9265E-1C5D-3B47-8ECB-B7A801CB4553}"/>
                      </a:ext>
                    </a:extLst>
                  </p:cNvPr>
                  <p:cNvSpPr>
                    <a:spLocks/>
                  </p:cNvSpPr>
                  <p:nvPr/>
                </p:nvSpPr>
                <p:spPr bwMode="auto">
                  <a:xfrm>
                    <a:off x="8339858" y="3940210"/>
                    <a:ext cx="595009" cy="392453"/>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5" name="Freeform 809">
                    <a:extLst>
                      <a:ext uri="{FF2B5EF4-FFF2-40B4-BE49-F238E27FC236}">
                        <a16:creationId xmlns:a16="http://schemas.microsoft.com/office/drawing/2014/main" id="{C778D663-481A-C640-B36A-11FCD75D98D8}"/>
                      </a:ext>
                    </a:extLst>
                  </p:cNvPr>
                  <p:cNvSpPr>
                    <a:spLocks/>
                  </p:cNvSpPr>
                  <p:nvPr/>
                </p:nvSpPr>
                <p:spPr bwMode="auto">
                  <a:xfrm>
                    <a:off x="8555074" y="4598518"/>
                    <a:ext cx="721607" cy="721606"/>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6" name="Freeform 813">
                    <a:extLst>
                      <a:ext uri="{FF2B5EF4-FFF2-40B4-BE49-F238E27FC236}">
                        <a16:creationId xmlns:a16="http://schemas.microsoft.com/office/drawing/2014/main" id="{71B59835-1666-7F42-BEC9-5A7988B9FF50}"/>
                      </a:ext>
                    </a:extLst>
                  </p:cNvPr>
                  <p:cNvSpPr>
                    <a:spLocks/>
                  </p:cNvSpPr>
                  <p:nvPr/>
                </p:nvSpPr>
                <p:spPr bwMode="auto">
                  <a:xfrm>
                    <a:off x="7010582" y="5434062"/>
                    <a:ext cx="708947" cy="595009"/>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7" name="Freeform 815">
                    <a:extLst>
                      <a:ext uri="{FF2B5EF4-FFF2-40B4-BE49-F238E27FC236}">
                        <a16:creationId xmlns:a16="http://schemas.microsoft.com/office/drawing/2014/main" id="{DC6E6BD8-A05D-E24A-9343-B6E1EE052A54}"/>
                      </a:ext>
                    </a:extLst>
                  </p:cNvPr>
                  <p:cNvSpPr>
                    <a:spLocks/>
                  </p:cNvSpPr>
                  <p:nvPr/>
                </p:nvSpPr>
                <p:spPr bwMode="auto">
                  <a:xfrm>
                    <a:off x="7884106" y="5256825"/>
                    <a:ext cx="683627" cy="595009"/>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8" name="Freeform 816">
                    <a:extLst>
                      <a:ext uri="{FF2B5EF4-FFF2-40B4-BE49-F238E27FC236}">
                        <a16:creationId xmlns:a16="http://schemas.microsoft.com/office/drawing/2014/main" id="{569C640F-99D0-3049-AC21-5A77005C197B}"/>
                      </a:ext>
                    </a:extLst>
                  </p:cNvPr>
                  <p:cNvSpPr>
                    <a:spLocks/>
                  </p:cNvSpPr>
                  <p:nvPr/>
                </p:nvSpPr>
                <p:spPr bwMode="auto">
                  <a:xfrm>
                    <a:off x="7542292" y="5408743"/>
                    <a:ext cx="632988" cy="62032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9" name="Freeform 817">
                    <a:extLst>
                      <a:ext uri="{FF2B5EF4-FFF2-40B4-BE49-F238E27FC236}">
                        <a16:creationId xmlns:a16="http://schemas.microsoft.com/office/drawing/2014/main" id="{3177D5BA-25B4-004F-B20A-39D359D0BFB4}"/>
                      </a:ext>
                    </a:extLst>
                  </p:cNvPr>
                  <p:cNvSpPr>
                    <a:spLocks/>
                  </p:cNvSpPr>
                  <p:nvPr/>
                </p:nvSpPr>
                <p:spPr bwMode="auto">
                  <a:xfrm>
                    <a:off x="8023363" y="4763095"/>
                    <a:ext cx="607669" cy="67096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0" name="Freeform 818">
                    <a:extLst>
                      <a:ext uri="{FF2B5EF4-FFF2-40B4-BE49-F238E27FC236}">
                        <a16:creationId xmlns:a16="http://schemas.microsoft.com/office/drawing/2014/main" id="{2FA87B08-6285-3F49-9BA1-CBDF65EB63A3}"/>
                      </a:ext>
                    </a:extLst>
                  </p:cNvPr>
                  <p:cNvSpPr>
                    <a:spLocks/>
                  </p:cNvSpPr>
                  <p:nvPr/>
                </p:nvSpPr>
                <p:spPr bwMode="auto">
                  <a:xfrm>
                    <a:off x="7339736" y="4497240"/>
                    <a:ext cx="468411" cy="595009"/>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1" name="Freeform 819">
                    <a:extLst>
                      <a:ext uri="{FF2B5EF4-FFF2-40B4-BE49-F238E27FC236}">
                        <a16:creationId xmlns:a16="http://schemas.microsoft.com/office/drawing/2014/main" id="{8256D7B1-FB47-5E44-917C-C97A5AA2026A}"/>
                      </a:ext>
                    </a:extLst>
                  </p:cNvPr>
                  <p:cNvSpPr>
                    <a:spLocks/>
                  </p:cNvSpPr>
                  <p:nvPr/>
                </p:nvSpPr>
                <p:spPr bwMode="auto">
                  <a:xfrm>
                    <a:off x="6630789" y="5383423"/>
                    <a:ext cx="620329" cy="645648"/>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2" name="Freeform 830">
                    <a:extLst>
                      <a:ext uri="{FF2B5EF4-FFF2-40B4-BE49-F238E27FC236}">
                        <a16:creationId xmlns:a16="http://schemas.microsoft.com/office/drawing/2014/main" id="{560A17C7-9E79-3040-B87C-FD6B5FD7C4BF}"/>
                      </a:ext>
                    </a:extLst>
                  </p:cNvPr>
                  <p:cNvSpPr>
                    <a:spLocks/>
                  </p:cNvSpPr>
                  <p:nvPr/>
                </p:nvSpPr>
                <p:spPr bwMode="auto">
                  <a:xfrm>
                    <a:off x="6352274" y="5092249"/>
                    <a:ext cx="569689" cy="582349"/>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3" name="Freeform 853">
                    <a:extLst>
                      <a:ext uri="{FF2B5EF4-FFF2-40B4-BE49-F238E27FC236}">
                        <a16:creationId xmlns:a16="http://schemas.microsoft.com/office/drawing/2014/main" id="{B2E4C89D-7EE6-F049-9800-BE8184715149}"/>
                      </a:ext>
                    </a:extLst>
                  </p:cNvPr>
                  <p:cNvSpPr>
                    <a:spLocks/>
                  </p:cNvSpPr>
                  <p:nvPr/>
                </p:nvSpPr>
                <p:spPr bwMode="auto">
                  <a:xfrm>
                    <a:off x="4807783" y="4864373"/>
                    <a:ext cx="531710" cy="455751"/>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4" name="Freeform 764">
                    <a:extLst>
                      <a:ext uri="{FF2B5EF4-FFF2-40B4-BE49-F238E27FC236}">
                        <a16:creationId xmlns:a16="http://schemas.microsoft.com/office/drawing/2014/main" id="{00258CFF-558B-1C45-8356-62CF7529D57C}"/>
                      </a:ext>
                    </a:extLst>
                  </p:cNvPr>
                  <p:cNvSpPr>
                    <a:spLocks/>
                  </p:cNvSpPr>
                  <p:nvPr/>
                </p:nvSpPr>
                <p:spPr bwMode="auto">
                  <a:xfrm>
                    <a:off x="7706869" y="2762852"/>
                    <a:ext cx="303834" cy="27851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5" name="Freeform 810">
                    <a:extLst>
                      <a:ext uri="{FF2B5EF4-FFF2-40B4-BE49-F238E27FC236}">
                        <a16:creationId xmlns:a16="http://schemas.microsoft.com/office/drawing/2014/main" id="{D1A4B237-A7DB-A64C-9C9B-1564333BB497}"/>
                      </a:ext>
                    </a:extLst>
                  </p:cNvPr>
                  <p:cNvSpPr>
                    <a:spLocks/>
                  </p:cNvSpPr>
                  <p:nvPr/>
                </p:nvSpPr>
                <p:spPr bwMode="auto">
                  <a:xfrm>
                    <a:off x="8124642" y="4459260"/>
                    <a:ext cx="468411" cy="455751"/>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grpSp>
          </p:grpSp>
          <p:sp>
            <p:nvSpPr>
              <p:cNvPr id="1053" name="TextBox 1052">
                <a:extLst>
                  <a:ext uri="{FF2B5EF4-FFF2-40B4-BE49-F238E27FC236}">
                    <a16:creationId xmlns:a16="http://schemas.microsoft.com/office/drawing/2014/main" id="{562CC5A0-B9B7-8847-9181-B6CA52C49905}"/>
                  </a:ext>
                </a:extLst>
              </p:cNvPr>
              <p:cNvSpPr txBox="1"/>
              <p:nvPr/>
            </p:nvSpPr>
            <p:spPr>
              <a:xfrm>
                <a:off x="7650839" y="1163154"/>
                <a:ext cx="189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CANCER CARE</a:t>
                </a:r>
              </a:p>
            </p:txBody>
          </p:sp>
          <p:sp>
            <p:nvSpPr>
              <p:cNvPr id="1054" name="TextBox 1053">
                <a:extLst>
                  <a:ext uri="{FF2B5EF4-FFF2-40B4-BE49-F238E27FC236}">
                    <a16:creationId xmlns:a16="http://schemas.microsoft.com/office/drawing/2014/main" id="{AB1E5A19-3E53-3740-85C1-5CA8CF4366D3}"/>
                  </a:ext>
                </a:extLst>
              </p:cNvPr>
              <p:cNvSpPr txBox="1"/>
              <p:nvPr/>
            </p:nvSpPr>
            <p:spPr>
              <a:xfrm>
                <a:off x="5718870" y="1575448"/>
                <a:ext cx="247339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Patients from </a:t>
                </a:r>
                <a:r>
                  <a:rPr kumimoji="0" lang="en-US" sz="3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120/120</a:t>
                </a: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Kentucky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in 2020</a:t>
                </a:r>
              </a:p>
            </p:txBody>
          </p:sp>
        </p:grpSp>
      </p:grpSp>
      <p:grpSp>
        <p:nvGrpSpPr>
          <p:cNvPr id="1178" name="Group 1177">
            <a:extLst>
              <a:ext uri="{FF2B5EF4-FFF2-40B4-BE49-F238E27FC236}">
                <a16:creationId xmlns:a16="http://schemas.microsoft.com/office/drawing/2014/main" id="{9BBE5A2C-B82A-F046-A84E-93E7CD46FC24}"/>
              </a:ext>
            </a:extLst>
          </p:cNvPr>
          <p:cNvGrpSpPr/>
          <p:nvPr/>
        </p:nvGrpSpPr>
        <p:grpSpPr>
          <a:xfrm>
            <a:off x="6096000" y="3673973"/>
            <a:ext cx="5295900" cy="2688617"/>
            <a:chOff x="6096000" y="4048659"/>
            <a:chExt cx="5295900" cy="2688617"/>
          </a:xfrm>
        </p:grpSpPr>
        <p:sp>
          <p:nvSpPr>
            <p:cNvPr id="1179" name="Rectangle 1178">
              <a:extLst>
                <a:ext uri="{FF2B5EF4-FFF2-40B4-BE49-F238E27FC236}">
                  <a16:creationId xmlns:a16="http://schemas.microsoft.com/office/drawing/2014/main" id="{46314CB1-6EC2-4346-B930-A93527D8C2D3}"/>
                </a:ext>
              </a:extLst>
            </p:cNvPr>
            <p:cNvSpPr/>
            <p:nvPr/>
          </p:nvSpPr>
          <p:spPr>
            <a:xfrm>
              <a:off x="6096000" y="40486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nvGrpSpPr>
            <p:cNvPr id="1180" name="Group 1179">
              <a:extLst>
                <a:ext uri="{FF2B5EF4-FFF2-40B4-BE49-F238E27FC236}">
                  <a16:creationId xmlns:a16="http://schemas.microsoft.com/office/drawing/2014/main" id="{547BFF74-5BC8-A247-9B55-5426FAA6FBC5}"/>
                </a:ext>
              </a:extLst>
            </p:cNvPr>
            <p:cNvGrpSpPr/>
            <p:nvPr/>
          </p:nvGrpSpPr>
          <p:grpSpPr>
            <a:xfrm>
              <a:off x="6096000" y="4095648"/>
              <a:ext cx="5184907" cy="2570581"/>
              <a:chOff x="5807771" y="4095648"/>
              <a:chExt cx="5184907" cy="2570581"/>
            </a:xfrm>
          </p:grpSpPr>
          <p:sp>
            <p:nvSpPr>
              <p:cNvPr id="1181" name="TextBox 1180">
                <a:extLst>
                  <a:ext uri="{FF2B5EF4-FFF2-40B4-BE49-F238E27FC236}">
                    <a16:creationId xmlns:a16="http://schemas.microsoft.com/office/drawing/2014/main" id="{D78FBBCC-7C7F-5543-B130-021D64C5EAAB}"/>
                  </a:ext>
                </a:extLst>
              </p:cNvPr>
              <p:cNvSpPr txBox="1"/>
              <p:nvPr/>
            </p:nvSpPr>
            <p:spPr>
              <a:xfrm>
                <a:off x="6921922" y="4095648"/>
                <a:ext cx="33480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CLINICAL TRIAL ACCRUALS</a:t>
                </a:r>
              </a:p>
            </p:txBody>
          </p:sp>
          <p:sp>
            <p:nvSpPr>
              <p:cNvPr id="1182" name="Freeform 759">
                <a:extLst>
                  <a:ext uri="{FF2B5EF4-FFF2-40B4-BE49-F238E27FC236}">
                    <a16:creationId xmlns:a16="http://schemas.microsoft.com/office/drawing/2014/main" id="{E5249DCE-861E-D444-BB87-3D877964F65D}"/>
                  </a:ext>
                </a:extLst>
              </p:cNvPr>
              <p:cNvSpPr>
                <a:spLocks/>
              </p:cNvSpPr>
              <p:nvPr/>
            </p:nvSpPr>
            <p:spPr bwMode="auto">
              <a:xfrm>
                <a:off x="9433039" y="5063417"/>
                <a:ext cx="167297" cy="22666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3" name="Freeform 762">
                <a:extLst>
                  <a:ext uri="{FF2B5EF4-FFF2-40B4-BE49-F238E27FC236}">
                    <a16:creationId xmlns:a16="http://schemas.microsoft.com/office/drawing/2014/main" id="{5CDA31EE-C310-6547-B44E-3B85A8CC4D97}"/>
                  </a:ext>
                </a:extLst>
              </p:cNvPr>
              <p:cNvSpPr>
                <a:spLocks/>
              </p:cNvSpPr>
              <p:nvPr/>
            </p:nvSpPr>
            <p:spPr bwMode="auto">
              <a:xfrm>
                <a:off x="9573352" y="4842153"/>
                <a:ext cx="151107" cy="215867"/>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4" name="Freeform 763">
                <a:extLst>
                  <a:ext uri="{FF2B5EF4-FFF2-40B4-BE49-F238E27FC236}">
                    <a16:creationId xmlns:a16="http://schemas.microsoft.com/office/drawing/2014/main" id="{1E3E4EFC-C56B-4242-8156-5268C53E4243}"/>
                  </a:ext>
                </a:extLst>
              </p:cNvPr>
              <p:cNvSpPr>
                <a:spLocks/>
              </p:cNvSpPr>
              <p:nvPr/>
            </p:nvSpPr>
            <p:spPr bwMode="auto">
              <a:xfrm>
                <a:off x="9513989" y="4858343"/>
                <a:ext cx="113330" cy="210470"/>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5" name="Freeform 765">
                <a:extLst>
                  <a:ext uri="{FF2B5EF4-FFF2-40B4-BE49-F238E27FC236}">
                    <a16:creationId xmlns:a16="http://schemas.microsoft.com/office/drawing/2014/main" id="{1C449267-5E51-4F49-8EE2-82E1AB15809C}"/>
                  </a:ext>
                </a:extLst>
              </p:cNvPr>
              <p:cNvSpPr>
                <a:spLocks/>
              </p:cNvSpPr>
              <p:nvPr/>
            </p:nvSpPr>
            <p:spPr bwMode="auto">
              <a:xfrm>
                <a:off x="9729856" y="5041830"/>
                <a:ext cx="172694" cy="188884"/>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6" name="Freeform 766">
                <a:extLst>
                  <a:ext uri="{FF2B5EF4-FFF2-40B4-BE49-F238E27FC236}">
                    <a16:creationId xmlns:a16="http://schemas.microsoft.com/office/drawing/2014/main" id="{424C9CA6-BB9B-1B47-BCFB-F4DAC7BDF478}"/>
                  </a:ext>
                </a:extLst>
              </p:cNvPr>
              <p:cNvSpPr>
                <a:spLocks/>
              </p:cNvSpPr>
              <p:nvPr/>
            </p:nvSpPr>
            <p:spPr bwMode="auto">
              <a:xfrm>
                <a:off x="9567956" y="5009450"/>
                <a:ext cx="183487" cy="237454"/>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7" name="Freeform 791">
                <a:extLst>
                  <a:ext uri="{FF2B5EF4-FFF2-40B4-BE49-F238E27FC236}">
                    <a16:creationId xmlns:a16="http://schemas.microsoft.com/office/drawing/2014/main" id="{815865B5-EC8E-1844-8CB8-476A99500FED}"/>
                  </a:ext>
                </a:extLst>
              </p:cNvPr>
              <p:cNvSpPr>
                <a:spLocks/>
              </p:cNvSpPr>
              <p:nvPr/>
            </p:nvSpPr>
            <p:spPr bwMode="auto">
              <a:xfrm>
                <a:off x="8974322" y="5263094"/>
                <a:ext cx="194280" cy="16729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8" name="Freeform 797">
                <a:extLst>
                  <a:ext uri="{FF2B5EF4-FFF2-40B4-BE49-F238E27FC236}">
                    <a16:creationId xmlns:a16="http://schemas.microsoft.com/office/drawing/2014/main" id="{F85FAD7F-579F-7F4D-9218-CCCFC107931B}"/>
                  </a:ext>
                </a:extLst>
              </p:cNvPr>
              <p:cNvSpPr>
                <a:spLocks/>
              </p:cNvSpPr>
              <p:nvPr/>
            </p:nvSpPr>
            <p:spPr bwMode="auto">
              <a:xfrm>
                <a:off x="9130825" y="5209127"/>
                <a:ext cx="259040" cy="178090"/>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9" name="Freeform 824">
                <a:extLst>
                  <a:ext uri="{FF2B5EF4-FFF2-40B4-BE49-F238E27FC236}">
                    <a16:creationId xmlns:a16="http://schemas.microsoft.com/office/drawing/2014/main" id="{F4DEF6D9-2953-834B-ABB5-649B8A49184D}"/>
                  </a:ext>
                </a:extLst>
              </p:cNvPr>
              <p:cNvSpPr>
                <a:spLocks/>
              </p:cNvSpPr>
              <p:nvPr/>
            </p:nvSpPr>
            <p:spPr bwMode="auto">
              <a:xfrm>
                <a:off x="9012098" y="5980851"/>
                <a:ext cx="280627" cy="199677"/>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0" name="Freeform 836">
                <a:extLst>
                  <a:ext uri="{FF2B5EF4-FFF2-40B4-BE49-F238E27FC236}">
                    <a16:creationId xmlns:a16="http://schemas.microsoft.com/office/drawing/2014/main" id="{842315FE-F0E4-8644-966A-899412909871}"/>
                  </a:ext>
                </a:extLst>
              </p:cNvPr>
              <p:cNvSpPr>
                <a:spLocks/>
              </p:cNvSpPr>
              <p:nvPr/>
            </p:nvSpPr>
            <p:spPr bwMode="auto">
              <a:xfrm>
                <a:off x="8634331" y="5624671"/>
                <a:ext cx="323800" cy="393957"/>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1" name="Freeform 840">
                <a:extLst>
                  <a:ext uri="{FF2B5EF4-FFF2-40B4-BE49-F238E27FC236}">
                    <a16:creationId xmlns:a16="http://schemas.microsoft.com/office/drawing/2014/main" id="{3FB1220F-EA38-E145-9320-CFC3B470ABF8}"/>
                  </a:ext>
                </a:extLst>
              </p:cNvPr>
              <p:cNvSpPr>
                <a:spLocks/>
              </p:cNvSpPr>
              <p:nvPr/>
            </p:nvSpPr>
            <p:spPr bwMode="auto">
              <a:xfrm>
                <a:off x="8515605" y="5495151"/>
                <a:ext cx="280627" cy="2752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2" name="Freeform 847">
                <a:extLst>
                  <a:ext uri="{FF2B5EF4-FFF2-40B4-BE49-F238E27FC236}">
                    <a16:creationId xmlns:a16="http://schemas.microsoft.com/office/drawing/2014/main" id="{3570292C-EEA1-B440-9887-2C95505A910A}"/>
                  </a:ext>
                </a:extLst>
              </p:cNvPr>
              <p:cNvSpPr>
                <a:spLocks/>
              </p:cNvSpPr>
              <p:nvPr/>
            </p:nvSpPr>
            <p:spPr bwMode="auto">
              <a:xfrm>
                <a:off x="7770863" y="5926884"/>
                <a:ext cx="302214" cy="3238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3" name="Freeform 860">
                <a:extLst>
                  <a:ext uri="{FF2B5EF4-FFF2-40B4-BE49-F238E27FC236}">
                    <a16:creationId xmlns:a16="http://schemas.microsoft.com/office/drawing/2014/main" id="{27F5AE37-4D55-034F-97D5-8549B3BEC984}"/>
                  </a:ext>
                </a:extLst>
              </p:cNvPr>
              <p:cNvSpPr>
                <a:spLocks/>
              </p:cNvSpPr>
              <p:nvPr/>
            </p:nvSpPr>
            <p:spPr bwMode="auto">
              <a:xfrm>
                <a:off x="8159423" y="5813554"/>
                <a:ext cx="307611" cy="361577"/>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4" name="Freeform 863">
                <a:extLst>
                  <a:ext uri="{FF2B5EF4-FFF2-40B4-BE49-F238E27FC236}">
                    <a16:creationId xmlns:a16="http://schemas.microsoft.com/office/drawing/2014/main" id="{35B0B764-E17C-7847-9A2A-3016469124BF}"/>
                  </a:ext>
                </a:extLst>
              </p:cNvPr>
              <p:cNvSpPr>
                <a:spLocks/>
              </p:cNvSpPr>
              <p:nvPr/>
            </p:nvSpPr>
            <p:spPr bwMode="auto">
              <a:xfrm>
                <a:off x="7171832" y="6158941"/>
                <a:ext cx="248247" cy="199677"/>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5" name="Freeform 866">
                <a:extLst>
                  <a:ext uri="{FF2B5EF4-FFF2-40B4-BE49-F238E27FC236}">
                    <a16:creationId xmlns:a16="http://schemas.microsoft.com/office/drawing/2014/main" id="{DD37DA9A-7EA4-5649-9558-0E50F053B4BB}"/>
                  </a:ext>
                </a:extLst>
              </p:cNvPr>
              <p:cNvSpPr>
                <a:spLocks/>
              </p:cNvSpPr>
              <p:nvPr/>
            </p:nvSpPr>
            <p:spPr bwMode="auto">
              <a:xfrm>
                <a:off x="8024507" y="6034818"/>
                <a:ext cx="275230" cy="25904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6" name="Freeform 871">
                <a:extLst>
                  <a:ext uri="{FF2B5EF4-FFF2-40B4-BE49-F238E27FC236}">
                    <a16:creationId xmlns:a16="http://schemas.microsoft.com/office/drawing/2014/main" id="{C33E5C14-5A2B-B944-9A36-66F8790E8AA1}"/>
                  </a:ext>
                </a:extLst>
              </p:cNvPr>
              <p:cNvSpPr>
                <a:spLocks/>
              </p:cNvSpPr>
              <p:nvPr/>
            </p:nvSpPr>
            <p:spPr bwMode="auto">
              <a:xfrm>
                <a:off x="7598170" y="6320841"/>
                <a:ext cx="275230" cy="253644"/>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7" name="Freeform 874">
                <a:extLst>
                  <a:ext uri="{FF2B5EF4-FFF2-40B4-BE49-F238E27FC236}">
                    <a16:creationId xmlns:a16="http://schemas.microsoft.com/office/drawing/2014/main" id="{82DA7E8B-96BC-144E-8BBF-7A898C018E82}"/>
                  </a:ext>
                </a:extLst>
              </p:cNvPr>
              <p:cNvSpPr>
                <a:spLocks/>
              </p:cNvSpPr>
              <p:nvPr/>
            </p:nvSpPr>
            <p:spPr bwMode="auto">
              <a:xfrm>
                <a:off x="7031519" y="6342428"/>
                <a:ext cx="205074" cy="12952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8" name="Freeform 757">
                <a:extLst>
                  <a:ext uri="{FF2B5EF4-FFF2-40B4-BE49-F238E27FC236}">
                    <a16:creationId xmlns:a16="http://schemas.microsoft.com/office/drawing/2014/main" id="{10EF12DD-0154-E14F-9C49-8873D655FAC8}"/>
                  </a:ext>
                </a:extLst>
              </p:cNvPr>
              <p:cNvSpPr>
                <a:spLocks/>
              </p:cNvSpPr>
              <p:nvPr/>
            </p:nvSpPr>
            <p:spPr bwMode="auto">
              <a:xfrm>
                <a:off x="9276535" y="5117383"/>
                <a:ext cx="269834" cy="269834"/>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9" name="Freeform 790">
                <a:extLst>
                  <a:ext uri="{FF2B5EF4-FFF2-40B4-BE49-F238E27FC236}">
                    <a16:creationId xmlns:a16="http://schemas.microsoft.com/office/drawing/2014/main" id="{3F08D328-A600-2543-BF65-EF0E725ABD87}"/>
                  </a:ext>
                </a:extLst>
              </p:cNvPr>
              <p:cNvSpPr>
                <a:spLocks/>
              </p:cNvSpPr>
              <p:nvPr/>
            </p:nvSpPr>
            <p:spPr bwMode="auto">
              <a:xfrm>
                <a:off x="9071461" y="5117383"/>
                <a:ext cx="156503" cy="16729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0" name="Freeform 798">
                <a:extLst>
                  <a:ext uri="{FF2B5EF4-FFF2-40B4-BE49-F238E27FC236}">
                    <a16:creationId xmlns:a16="http://schemas.microsoft.com/office/drawing/2014/main" id="{C1648649-A254-B740-A99A-29B58434A396}"/>
                  </a:ext>
                </a:extLst>
              </p:cNvPr>
              <p:cNvSpPr>
                <a:spLocks/>
              </p:cNvSpPr>
              <p:nvPr/>
            </p:nvSpPr>
            <p:spPr bwMode="auto">
              <a:xfrm>
                <a:off x="9066065" y="5376424"/>
                <a:ext cx="280627" cy="22126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1" name="Freeform 828">
                <a:extLst>
                  <a:ext uri="{FF2B5EF4-FFF2-40B4-BE49-F238E27FC236}">
                    <a16:creationId xmlns:a16="http://schemas.microsoft.com/office/drawing/2014/main" id="{D9BAE37C-CDA9-4245-8FE0-987855E6774D}"/>
                  </a:ext>
                </a:extLst>
              </p:cNvPr>
              <p:cNvSpPr>
                <a:spLocks/>
              </p:cNvSpPr>
              <p:nvPr/>
            </p:nvSpPr>
            <p:spPr bwMode="auto">
              <a:xfrm>
                <a:off x="8812421" y="5365630"/>
                <a:ext cx="291420" cy="264437"/>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2" name="Freeform 831">
                <a:extLst>
                  <a:ext uri="{FF2B5EF4-FFF2-40B4-BE49-F238E27FC236}">
                    <a16:creationId xmlns:a16="http://schemas.microsoft.com/office/drawing/2014/main" id="{01BE5EEB-097A-0742-810B-A783802853A5}"/>
                  </a:ext>
                </a:extLst>
              </p:cNvPr>
              <p:cNvSpPr>
                <a:spLocks/>
              </p:cNvSpPr>
              <p:nvPr/>
            </p:nvSpPr>
            <p:spPr bwMode="auto">
              <a:xfrm>
                <a:off x="8812421" y="5543721"/>
                <a:ext cx="280627" cy="215867"/>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3" name="Freeform 844">
                <a:extLst>
                  <a:ext uri="{FF2B5EF4-FFF2-40B4-BE49-F238E27FC236}">
                    <a16:creationId xmlns:a16="http://schemas.microsoft.com/office/drawing/2014/main" id="{0FC5754D-4245-1C4F-B34E-677F05B99A38}"/>
                  </a:ext>
                </a:extLst>
              </p:cNvPr>
              <p:cNvSpPr>
                <a:spLocks/>
              </p:cNvSpPr>
              <p:nvPr/>
            </p:nvSpPr>
            <p:spPr bwMode="auto">
              <a:xfrm>
                <a:off x="8699091" y="6202115"/>
                <a:ext cx="237454" cy="307611"/>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4" name="Freeform 848">
                <a:extLst>
                  <a:ext uri="{FF2B5EF4-FFF2-40B4-BE49-F238E27FC236}">
                    <a16:creationId xmlns:a16="http://schemas.microsoft.com/office/drawing/2014/main" id="{EBFCA200-F749-3642-8D9B-29528818BEFB}"/>
                  </a:ext>
                </a:extLst>
              </p:cNvPr>
              <p:cNvSpPr>
                <a:spLocks/>
              </p:cNvSpPr>
              <p:nvPr/>
            </p:nvSpPr>
            <p:spPr bwMode="auto">
              <a:xfrm>
                <a:off x="7722293" y="5878314"/>
                <a:ext cx="307611" cy="210470"/>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5" name="Freeform 851">
                <a:extLst>
                  <a:ext uri="{FF2B5EF4-FFF2-40B4-BE49-F238E27FC236}">
                    <a16:creationId xmlns:a16="http://schemas.microsoft.com/office/drawing/2014/main" id="{147F506C-2824-0F4D-B1DF-4B9D4B0EB071}"/>
                  </a:ext>
                </a:extLst>
              </p:cNvPr>
              <p:cNvSpPr>
                <a:spLocks/>
              </p:cNvSpPr>
              <p:nvPr/>
            </p:nvSpPr>
            <p:spPr bwMode="auto">
              <a:xfrm>
                <a:off x="8051490" y="6272271"/>
                <a:ext cx="156503" cy="29681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6" name="Freeform 854">
                <a:extLst>
                  <a:ext uri="{FF2B5EF4-FFF2-40B4-BE49-F238E27FC236}">
                    <a16:creationId xmlns:a16="http://schemas.microsoft.com/office/drawing/2014/main" id="{1C02C462-B1A5-D943-A816-A5B64A765DBE}"/>
                  </a:ext>
                </a:extLst>
              </p:cNvPr>
              <p:cNvSpPr>
                <a:spLocks/>
              </p:cNvSpPr>
              <p:nvPr/>
            </p:nvSpPr>
            <p:spPr bwMode="auto">
              <a:xfrm>
                <a:off x="8369894" y="6401791"/>
                <a:ext cx="199677" cy="172693"/>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7" name="Freeform 857">
                <a:extLst>
                  <a:ext uri="{FF2B5EF4-FFF2-40B4-BE49-F238E27FC236}">
                    <a16:creationId xmlns:a16="http://schemas.microsoft.com/office/drawing/2014/main" id="{B16A7E0A-BCF1-0140-9109-175F56B23932}"/>
                  </a:ext>
                </a:extLst>
              </p:cNvPr>
              <p:cNvSpPr>
                <a:spLocks/>
              </p:cNvSpPr>
              <p:nvPr/>
            </p:nvSpPr>
            <p:spPr bwMode="auto">
              <a:xfrm>
                <a:off x="8418464" y="5894504"/>
                <a:ext cx="361577" cy="205074"/>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8" name="Freeform 858">
                <a:extLst>
                  <a:ext uri="{FF2B5EF4-FFF2-40B4-BE49-F238E27FC236}">
                    <a16:creationId xmlns:a16="http://schemas.microsoft.com/office/drawing/2014/main" id="{C9431CCC-5DD6-AF4D-9CFB-ACDE7CC3BDC4}"/>
                  </a:ext>
                </a:extLst>
              </p:cNvPr>
              <p:cNvSpPr>
                <a:spLocks/>
              </p:cNvSpPr>
              <p:nvPr/>
            </p:nvSpPr>
            <p:spPr bwMode="auto">
              <a:xfrm>
                <a:off x="8564174" y="6364015"/>
                <a:ext cx="253644" cy="210470"/>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9" name="Freeform 861">
                <a:extLst>
                  <a:ext uri="{FF2B5EF4-FFF2-40B4-BE49-F238E27FC236}">
                    <a16:creationId xmlns:a16="http://schemas.microsoft.com/office/drawing/2014/main" id="{637201A3-F376-7E47-AC27-2C33E9545F5C}"/>
                  </a:ext>
                </a:extLst>
              </p:cNvPr>
              <p:cNvSpPr>
                <a:spLocks/>
              </p:cNvSpPr>
              <p:nvPr/>
            </p:nvSpPr>
            <p:spPr bwMode="auto">
              <a:xfrm>
                <a:off x="7490236" y="5943074"/>
                <a:ext cx="307611" cy="280627"/>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0" name="Freeform 862">
                <a:extLst>
                  <a:ext uri="{FF2B5EF4-FFF2-40B4-BE49-F238E27FC236}">
                    <a16:creationId xmlns:a16="http://schemas.microsoft.com/office/drawing/2014/main" id="{D99BCAE9-CD17-4044-BC33-180891B4D5CE}"/>
                  </a:ext>
                </a:extLst>
              </p:cNvPr>
              <p:cNvSpPr>
                <a:spLocks/>
              </p:cNvSpPr>
              <p:nvPr/>
            </p:nvSpPr>
            <p:spPr bwMode="auto">
              <a:xfrm>
                <a:off x="7225799" y="6347825"/>
                <a:ext cx="194280" cy="313007"/>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1" name="Freeform 864">
                <a:extLst>
                  <a:ext uri="{FF2B5EF4-FFF2-40B4-BE49-F238E27FC236}">
                    <a16:creationId xmlns:a16="http://schemas.microsoft.com/office/drawing/2014/main" id="{4A693427-E54C-2742-91F2-4CFA8C13B7E0}"/>
                  </a:ext>
                </a:extLst>
              </p:cNvPr>
              <p:cNvSpPr>
                <a:spLocks/>
              </p:cNvSpPr>
              <p:nvPr/>
            </p:nvSpPr>
            <p:spPr bwMode="auto">
              <a:xfrm>
                <a:off x="7414683" y="6277668"/>
                <a:ext cx="210470" cy="215867"/>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2" name="Freeform 865">
                <a:extLst>
                  <a:ext uri="{FF2B5EF4-FFF2-40B4-BE49-F238E27FC236}">
                    <a16:creationId xmlns:a16="http://schemas.microsoft.com/office/drawing/2014/main" id="{AF381F94-E381-DE47-A95F-F9DE1C5A6550}"/>
                  </a:ext>
                </a:extLst>
              </p:cNvPr>
              <p:cNvSpPr>
                <a:spLocks/>
              </p:cNvSpPr>
              <p:nvPr/>
            </p:nvSpPr>
            <p:spPr bwMode="auto">
              <a:xfrm>
                <a:off x="8013714" y="5678637"/>
                <a:ext cx="323800" cy="25904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3" name="Freeform 867">
                <a:extLst>
                  <a:ext uri="{FF2B5EF4-FFF2-40B4-BE49-F238E27FC236}">
                    <a16:creationId xmlns:a16="http://schemas.microsoft.com/office/drawing/2014/main" id="{64BC3030-32F2-2D47-9097-253747D2B757}"/>
                  </a:ext>
                </a:extLst>
              </p:cNvPr>
              <p:cNvSpPr>
                <a:spLocks/>
              </p:cNvSpPr>
              <p:nvPr/>
            </p:nvSpPr>
            <p:spPr bwMode="auto">
              <a:xfrm>
                <a:off x="7965144" y="5851331"/>
                <a:ext cx="253644" cy="210470"/>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4" name="Freeform 868">
                <a:extLst>
                  <a:ext uri="{FF2B5EF4-FFF2-40B4-BE49-F238E27FC236}">
                    <a16:creationId xmlns:a16="http://schemas.microsoft.com/office/drawing/2014/main" id="{9AB5504B-ECA3-0040-80D1-933810A1C2BE}"/>
                  </a:ext>
                </a:extLst>
              </p:cNvPr>
              <p:cNvSpPr>
                <a:spLocks/>
              </p:cNvSpPr>
              <p:nvPr/>
            </p:nvSpPr>
            <p:spPr bwMode="auto">
              <a:xfrm>
                <a:off x="7036916" y="6153544"/>
                <a:ext cx="199677" cy="205074"/>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5" name="Freeform 875">
                <a:extLst>
                  <a:ext uri="{FF2B5EF4-FFF2-40B4-BE49-F238E27FC236}">
                    <a16:creationId xmlns:a16="http://schemas.microsoft.com/office/drawing/2014/main" id="{E81817E4-D629-E04D-A480-AC28898A0D66}"/>
                  </a:ext>
                </a:extLst>
              </p:cNvPr>
              <p:cNvSpPr>
                <a:spLocks/>
              </p:cNvSpPr>
              <p:nvPr/>
            </p:nvSpPr>
            <p:spPr bwMode="auto">
              <a:xfrm>
                <a:off x="7554996" y="6196718"/>
                <a:ext cx="199677" cy="215867"/>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6" name="Freeform 876">
                <a:extLst>
                  <a:ext uri="{FF2B5EF4-FFF2-40B4-BE49-F238E27FC236}">
                    <a16:creationId xmlns:a16="http://schemas.microsoft.com/office/drawing/2014/main" id="{EEC1794B-39A1-E34F-B316-0022C67614ED}"/>
                  </a:ext>
                </a:extLst>
              </p:cNvPr>
              <p:cNvSpPr>
                <a:spLocks/>
              </p:cNvSpPr>
              <p:nvPr/>
            </p:nvSpPr>
            <p:spPr bwMode="auto">
              <a:xfrm>
                <a:off x="7635946" y="6061801"/>
                <a:ext cx="226660" cy="29142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7" name="Freeform 761">
                <a:extLst>
                  <a:ext uri="{FF2B5EF4-FFF2-40B4-BE49-F238E27FC236}">
                    <a16:creationId xmlns:a16="http://schemas.microsoft.com/office/drawing/2014/main" id="{DF32B2B4-F351-FF48-A645-8D3B837BF9CA}"/>
                  </a:ext>
                </a:extLst>
              </p:cNvPr>
              <p:cNvSpPr>
                <a:spLocks/>
              </p:cNvSpPr>
              <p:nvPr/>
            </p:nvSpPr>
            <p:spPr bwMode="auto">
              <a:xfrm>
                <a:off x="9362882" y="4825963"/>
                <a:ext cx="167297" cy="253644"/>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8" name="Freeform 767">
                <a:extLst>
                  <a:ext uri="{FF2B5EF4-FFF2-40B4-BE49-F238E27FC236}">
                    <a16:creationId xmlns:a16="http://schemas.microsoft.com/office/drawing/2014/main" id="{E666079F-9D1B-AE40-A43B-754B29CB9550}"/>
                  </a:ext>
                </a:extLst>
              </p:cNvPr>
              <p:cNvSpPr>
                <a:spLocks/>
              </p:cNvSpPr>
              <p:nvPr/>
            </p:nvSpPr>
            <p:spPr bwMode="auto">
              <a:xfrm>
                <a:off x="9859376" y="5074210"/>
                <a:ext cx="199677" cy="215867"/>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9" name="Freeform 825">
                <a:extLst>
                  <a:ext uri="{FF2B5EF4-FFF2-40B4-BE49-F238E27FC236}">
                    <a16:creationId xmlns:a16="http://schemas.microsoft.com/office/drawing/2014/main" id="{296C88CD-2937-A745-B68C-0D4F8735732C}"/>
                  </a:ext>
                </a:extLst>
              </p:cNvPr>
              <p:cNvSpPr>
                <a:spLocks/>
              </p:cNvSpPr>
              <p:nvPr/>
            </p:nvSpPr>
            <p:spPr bwMode="auto">
              <a:xfrm>
                <a:off x="9049875" y="5813554"/>
                <a:ext cx="264437" cy="215867"/>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0" name="Freeform 826">
                <a:extLst>
                  <a:ext uri="{FF2B5EF4-FFF2-40B4-BE49-F238E27FC236}">
                    <a16:creationId xmlns:a16="http://schemas.microsoft.com/office/drawing/2014/main" id="{89B58E0C-855D-DD44-B56E-06B6A92EB60F}"/>
                  </a:ext>
                </a:extLst>
              </p:cNvPr>
              <p:cNvSpPr>
                <a:spLocks/>
              </p:cNvSpPr>
              <p:nvPr/>
            </p:nvSpPr>
            <p:spPr bwMode="auto">
              <a:xfrm>
                <a:off x="8925751" y="5635464"/>
                <a:ext cx="318404" cy="3238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1" name="Freeform 827">
                <a:extLst>
                  <a:ext uri="{FF2B5EF4-FFF2-40B4-BE49-F238E27FC236}">
                    <a16:creationId xmlns:a16="http://schemas.microsoft.com/office/drawing/2014/main" id="{30E38E80-C853-E348-8E90-D410C5D3C74B}"/>
                  </a:ext>
                </a:extLst>
              </p:cNvPr>
              <p:cNvSpPr>
                <a:spLocks/>
              </p:cNvSpPr>
              <p:nvPr/>
            </p:nvSpPr>
            <p:spPr bwMode="auto">
              <a:xfrm>
                <a:off x="9044478" y="5522134"/>
                <a:ext cx="226660" cy="145710"/>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2" name="Freeform 832">
                <a:extLst>
                  <a:ext uri="{FF2B5EF4-FFF2-40B4-BE49-F238E27FC236}">
                    <a16:creationId xmlns:a16="http://schemas.microsoft.com/office/drawing/2014/main" id="{AA56F74E-CA2C-F748-91D7-F50C504FC890}"/>
                  </a:ext>
                </a:extLst>
              </p:cNvPr>
              <p:cNvSpPr>
                <a:spLocks/>
              </p:cNvSpPr>
              <p:nvPr/>
            </p:nvSpPr>
            <p:spPr bwMode="auto">
              <a:xfrm>
                <a:off x="9109238" y="5678637"/>
                <a:ext cx="221264" cy="199677"/>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3" name="Freeform 839">
                <a:extLst>
                  <a:ext uri="{FF2B5EF4-FFF2-40B4-BE49-F238E27FC236}">
                    <a16:creationId xmlns:a16="http://schemas.microsoft.com/office/drawing/2014/main" id="{B9B5BD04-0C2F-6543-A4B4-1ED69A061BAB}"/>
                  </a:ext>
                </a:extLst>
              </p:cNvPr>
              <p:cNvSpPr>
                <a:spLocks/>
              </p:cNvSpPr>
              <p:nvPr/>
            </p:nvSpPr>
            <p:spPr bwMode="auto">
              <a:xfrm>
                <a:off x="8413067" y="5603084"/>
                <a:ext cx="286024" cy="334594"/>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4" name="Freeform 845">
                <a:extLst>
                  <a:ext uri="{FF2B5EF4-FFF2-40B4-BE49-F238E27FC236}">
                    <a16:creationId xmlns:a16="http://schemas.microsoft.com/office/drawing/2014/main" id="{3E99D383-4F60-0045-B6D0-96E57874BBA2}"/>
                  </a:ext>
                </a:extLst>
              </p:cNvPr>
              <p:cNvSpPr>
                <a:spLocks/>
              </p:cNvSpPr>
              <p:nvPr/>
            </p:nvSpPr>
            <p:spPr bwMode="auto">
              <a:xfrm>
                <a:off x="8844802" y="5813554"/>
                <a:ext cx="232057" cy="215867"/>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5" name="Freeform 846">
                <a:extLst>
                  <a:ext uri="{FF2B5EF4-FFF2-40B4-BE49-F238E27FC236}">
                    <a16:creationId xmlns:a16="http://schemas.microsoft.com/office/drawing/2014/main" id="{AC5C1030-2081-B54E-A416-7A09FEC3D10F}"/>
                  </a:ext>
                </a:extLst>
              </p:cNvPr>
              <p:cNvSpPr>
                <a:spLocks/>
              </p:cNvSpPr>
              <p:nvPr/>
            </p:nvSpPr>
            <p:spPr bwMode="auto">
              <a:xfrm>
                <a:off x="7733087" y="5651654"/>
                <a:ext cx="356181" cy="232057"/>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6" name="Freeform 849">
                <a:extLst>
                  <a:ext uri="{FF2B5EF4-FFF2-40B4-BE49-F238E27FC236}">
                    <a16:creationId xmlns:a16="http://schemas.microsoft.com/office/drawing/2014/main" id="{68D3910E-5A0B-3148-9051-3D210DC27A2F}"/>
                  </a:ext>
                </a:extLst>
              </p:cNvPr>
              <p:cNvSpPr>
                <a:spLocks/>
              </p:cNvSpPr>
              <p:nvPr/>
            </p:nvSpPr>
            <p:spPr bwMode="auto">
              <a:xfrm>
                <a:off x="7830227" y="6212908"/>
                <a:ext cx="264437" cy="361577"/>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7" name="Freeform 856">
                <a:extLst>
                  <a:ext uri="{FF2B5EF4-FFF2-40B4-BE49-F238E27FC236}">
                    <a16:creationId xmlns:a16="http://schemas.microsoft.com/office/drawing/2014/main" id="{8266A1C2-A8CD-EA41-B3E0-97270660F14A}"/>
                  </a:ext>
                </a:extLst>
              </p:cNvPr>
              <p:cNvSpPr>
                <a:spLocks/>
              </p:cNvSpPr>
              <p:nvPr/>
            </p:nvSpPr>
            <p:spPr bwMode="auto">
              <a:xfrm>
                <a:off x="8418464" y="6191322"/>
                <a:ext cx="307611" cy="286024"/>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8" name="Freeform 869">
                <a:extLst>
                  <a:ext uri="{FF2B5EF4-FFF2-40B4-BE49-F238E27FC236}">
                    <a16:creationId xmlns:a16="http://schemas.microsoft.com/office/drawing/2014/main" id="{E42F6E23-CF97-EA46-9957-09C05F6E5E5D}"/>
                  </a:ext>
                </a:extLst>
              </p:cNvPr>
              <p:cNvSpPr>
                <a:spLocks/>
              </p:cNvSpPr>
              <p:nvPr/>
            </p:nvSpPr>
            <p:spPr bwMode="auto">
              <a:xfrm>
                <a:off x="7376906" y="6024024"/>
                <a:ext cx="205074" cy="307611"/>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9" name="Freeform 870">
                <a:extLst>
                  <a:ext uri="{FF2B5EF4-FFF2-40B4-BE49-F238E27FC236}">
                    <a16:creationId xmlns:a16="http://schemas.microsoft.com/office/drawing/2014/main" id="{1A5AE0D5-2E22-C442-8AE4-0278F8F4504D}"/>
                  </a:ext>
                </a:extLst>
              </p:cNvPr>
              <p:cNvSpPr>
                <a:spLocks/>
              </p:cNvSpPr>
              <p:nvPr/>
            </p:nvSpPr>
            <p:spPr bwMode="auto">
              <a:xfrm>
                <a:off x="7020726" y="6450361"/>
                <a:ext cx="215867" cy="205074"/>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0" name="Freeform 872">
                <a:extLst>
                  <a:ext uri="{FF2B5EF4-FFF2-40B4-BE49-F238E27FC236}">
                    <a16:creationId xmlns:a16="http://schemas.microsoft.com/office/drawing/2014/main" id="{EDA15D45-90CD-ED44-926E-4604A1C16CF0}"/>
                  </a:ext>
                </a:extLst>
              </p:cNvPr>
              <p:cNvSpPr>
                <a:spLocks/>
              </p:cNvSpPr>
              <p:nvPr/>
            </p:nvSpPr>
            <p:spPr bwMode="auto">
              <a:xfrm>
                <a:off x="7409286" y="6488139"/>
                <a:ext cx="253644" cy="178090"/>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1" name="Freeform 873">
                <a:extLst>
                  <a:ext uri="{FF2B5EF4-FFF2-40B4-BE49-F238E27FC236}">
                    <a16:creationId xmlns:a16="http://schemas.microsoft.com/office/drawing/2014/main" id="{1F615F9B-1717-834E-B88E-663AC0521FCB}"/>
                  </a:ext>
                </a:extLst>
              </p:cNvPr>
              <p:cNvSpPr>
                <a:spLocks/>
              </p:cNvSpPr>
              <p:nvPr/>
            </p:nvSpPr>
            <p:spPr bwMode="auto">
              <a:xfrm>
                <a:off x="6896602" y="6552898"/>
                <a:ext cx="323800" cy="102537"/>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2" name="Freeform 758">
                <a:extLst>
                  <a:ext uri="{FF2B5EF4-FFF2-40B4-BE49-F238E27FC236}">
                    <a16:creationId xmlns:a16="http://schemas.microsoft.com/office/drawing/2014/main" id="{432D1C53-A873-3147-A3C4-C1BEF5D31A33}"/>
                  </a:ext>
                </a:extLst>
              </p:cNvPr>
              <p:cNvSpPr>
                <a:spLocks/>
              </p:cNvSpPr>
              <p:nvPr/>
            </p:nvSpPr>
            <p:spPr bwMode="auto">
              <a:xfrm>
                <a:off x="9136222" y="5095797"/>
                <a:ext cx="215867" cy="12952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3" name="Freeform 760">
                <a:extLst>
                  <a:ext uri="{FF2B5EF4-FFF2-40B4-BE49-F238E27FC236}">
                    <a16:creationId xmlns:a16="http://schemas.microsoft.com/office/drawing/2014/main" id="{87628DF8-CF87-D844-B6A2-33A58C6BDD37}"/>
                  </a:ext>
                </a:extLst>
              </p:cNvPr>
              <p:cNvSpPr>
                <a:spLocks/>
              </p:cNvSpPr>
              <p:nvPr/>
            </p:nvSpPr>
            <p:spPr bwMode="auto">
              <a:xfrm>
                <a:off x="9303519" y="5025640"/>
                <a:ext cx="194280" cy="14031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4" name="Freeform 850">
                <a:extLst>
                  <a:ext uri="{FF2B5EF4-FFF2-40B4-BE49-F238E27FC236}">
                    <a16:creationId xmlns:a16="http://schemas.microsoft.com/office/drawing/2014/main" id="{11F9B54B-8FFD-7448-8DE8-05656047696A}"/>
                  </a:ext>
                </a:extLst>
              </p:cNvPr>
              <p:cNvSpPr>
                <a:spLocks/>
              </p:cNvSpPr>
              <p:nvPr/>
            </p:nvSpPr>
            <p:spPr bwMode="auto">
              <a:xfrm>
                <a:off x="8202597" y="6272271"/>
                <a:ext cx="248247" cy="29681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5" name="Freeform 852">
                <a:extLst>
                  <a:ext uri="{FF2B5EF4-FFF2-40B4-BE49-F238E27FC236}">
                    <a16:creationId xmlns:a16="http://schemas.microsoft.com/office/drawing/2014/main" id="{C36B45CA-010B-AF40-BD68-C9D984CCC955}"/>
                  </a:ext>
                </a:extLst>
              </p:cNvPr>
              <p:cNvSpPr>
                <a:spLocks/>
              </p:cNvSpPr>
              <p:nvPr/>
            </p:nvSpPr>
            <p:spPr bwMode="auto">
              <a:xfrm>
                <a:off x="8245771" y="5635464"/>
                <a:ext cx="199677" cy="237454"/>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6" name="Freeform 855">
                <a:extLst>
                  <a:ext uri="{FF2B5EF4-FFF2-40B4-BE49-F238E27FC236}">
                    <a16:creationId xmlns:a16="http://schemas.microsoft.com/office/drawing/2014/main" id="{C46C011E-4787-1940-BC7A-6DC2B7873E21}"/>
                  </a:ext>
                </a:extLst>
              </p:cNvPr>
              <p:cNvSpPr>
                <a:spLocks/>
              </p:cNvSpPr>
              <p:nvPr/>
            </p:nvSpPr>
            <p:spPr bwMode="auto">
              <a:xfrm>
                <a:off x="8267357" y="6051008"/>
                <a:ext cx="302214" cy="269834"/>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7" name="Freeform 859">
                <a:extLst>
                  <a:ext uri="{FF2B5EF4-FFF2-40B4-BE49-F238E27FC236}">
                    <a16:creationId xmlns:a16="http://schemas.microsoft.com/office/drawing/2014/main" id="{36AEEFFE-6C60-F94E-8B3C-1F55001A99AB}"/>
                  </a:ext>
                </a:extLst>
              </p:cNvPr>
              <p:cNvSpPr>
                <a:spLocks/>
              </p:cNvSpPr>
              <p:nvPr/>
            </p:nvSpPr>
            <p:spPr bwMode="auto">
              <a:xfrm>
                <a:off x="7603567" y="5700224"/>
                <a:ext cx="232057" cy="29681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8" name="Freeform 789">
                <a:extLst>
                  <a:ext uri="{FF2B5EF4-FFF2-40B4-BE49-F238E27FC236}">
                    <a16:creationId xmlns:a16="http://schemas.microsoft.com/office/drawing/2014/main" id="{FC75EAD5-7909-B34E-B0FD-3CC1E20E6511}"/>
                  </a:ext>
                </a:extLst>
              </p:cNvPr>
              <p:cNvSpPr>
                <a:spLocks/>
              </p:cNvSpPr>
              <p:nvPr/>
            </p:nvSpPr>
            <p:spPr bwMode="auto">
              <a:xfrm>
                <a:off x="9308915" y="5360234"/>
                <a:ext cx="161900" cy="19428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9" name="Freeform 834">
                <a:extLst>
                  <a:ext uri="{FF2B5EF4-FFF2-40B4-BE49-F238E27FC236}">
                    <a16:creationId xmlns:a16="http://schemas.microsoft.com/office/drawing/2014/main" id="{6894D6DE-F213-194C-875A-1C3A811C1568}"/>
                  </a:ext>
                </a:extLst>
              </p:cNvPr>
              <p:cNvSpPr>
                <a:spLocks/>
              </p:cNvSpPr>
              <p:nvPr/>
            </p:nvSpPr>
            <p:spPr bwMode="auto">
              <a:xfrm>
                <a:off x="9308915" y="5640861"/>
                <a:ext cx="188884" cy="199677"/>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0" name="Freeform 772">
                <a:extLst>
                  <a:ext uri="{FF2B5EF4-FFF2-40B4-BE49-F238E27FC236}">
                    <a16:creationId xmlns:a16="http://schemas.microsoft.com/office/drawing/2014/main" id="{3CDF8B9F-DE5D-4D42-A2F1-5FE380B82B4F}"/>
                  </a:ext>
                </a:extLst>
              </p:cNvPr>
              <p:cNvSpPr>
                <a:spLocks/>
              </p:cNvSpPr>
              <p:nvPr/>
            </p:nvSpPr>
            <p:spPr bwMode="auto">
              <a:xfrm>
                <a:off x="9557163" y="5209127"/>
                <a:ext cx="248247" cy="210470"/>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1" name="Freeform 792">
                <a:extLst>
                  <a:ext uri="{FF2B5EF4-FFF2-40B4-BE49-F238E27FC236}">
                    <a16:creationId xmlns:a16="http://schemas.microsoft.com/office/drawing/2014/main" id="{4906E7FA-FC02-6E47-BB69-9255F1B0AD35}"/>
                  </a:ext>
                </a:extLst>
              </p:cNvPr>
              <p:cNvSpPr>
                <a:spLocks/>
              </p:cNvSpPr>
              <p:nvPr/>
            </p:nvSpPr>
            <p:spPr bwMode="auto">
              <a:xfrm>
                <a:off x="9395262" y="5484357"/>
                <a:ext cx="134917" cy="242850"/>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2" name="Freeform 796">
                <a:extLst>
                  <a:ext uri="{FF2B5EF4-FFF2-40B4-BE49-F238E27FC236}">
                    <a16:creationId xmlns:a16="http://schemas.microsoft.com/office/drawing/2014/main" id="{F1D45252-E16B-5143-A1DE-FE36776080A4}"/>
                  </a:ext>
                </a:extLst>
              </p:cNvPr>
              <p:cNvSpPr>
                <a:spLocks/>
              </p:cNvSpPr>
              <p:nvPr/>
            </p:nvSpPr>
            <p:spPr bwMode="auto">
              <a:xfrm>
                <a:off x="9476212" y="5613878"/>
                <a:ext cx="161900" cy="188884"/>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3" name="Freeform 773">
                <a:extLst>
                  <a:ext uri="{FF2B5EF4-FFF2-40B4-BE49-F238E27FC236}">
                    <a16:creationId xmlns:a16="http://schemas.microsoft.com/office/drawing/2014/main" id="{9EB838A6-A742-2844-8B8D-D2BF20D90A9F}"/>
                  </a:ext>
                </a:extLst>
              </p:cNvPr>
              <p:cNvSpPr>
                <a:spLocks/>
              </p:cNvSpPr>
              <p:nvPr/>
            </p:nvSpPr>
            <p:spPr bwMode="auto">
              <a:xfrm>
                <a:off x="9460023" y="5273888"/>
                <a:ext cx="188884" cy="264437"/>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4" name="Freeform 794">
                <a:extLst>
                  <a:ext uri="{FF2B5EF4-FFF2-40B4-BE49-F238E27FC236}">
                    <a16:creationId xmlns:a16="http://schemas.microsoft.com/office/drawing/2014/main" id="{D018A926-FEDF-0540-9905-4ED2AC836801}"/>
                  </a:ext>
                </a:extLst>
              </p:cNvPr>
              <p:cNvSpPr>
                <a:spLocks/>
              </p:cNvSpPr>
              <p:nvPr/>
            </p:nvSpPr>
            <p:spPr bwMode="auto">
              <a:xfrm>
                <a:off x="9508593" y="5468168"/>
                <a:ext cx="205074" cy="253644"/>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5" name="Freeform 833">
                <a:extLst>
                  <a:ext uri="{FF2B5EF4-FFF2-40B4-BE49-F238E27FC236}">
                    <a16:creationId xmlns:a16="http://schemas.microsoft.com/office/drawing/2014/main" id="{E4603E9D-C19C-124D-96EF-1CFB90F8AE58}"/>
                  </a:ext>
                </a:extLst>
              </p:cNvPr>
              <p:cNvSpPr>
                <a:spLocks/>
              </p:cNvSpPr>
              <p:nvPr/>
            </p:nvSpPr>
            <p:spPr bwMode="auto">
              <a:xfrm>
                <a:off x="9308915" y="5813555"/>
                <a:ext cx="210470" cy="12952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6" name="Freeform 769">
                <a:extLst>
                  <a:ext uri="{FF2B5EF4-FFF2-40B4-BE49-F238E27FC236}">
                    <a16:creationId xmlns:a16="http://schemas.microsoft.com/office/drawing/2014/main" id="{032FD4D4-212C-B541-AE18-F76D96825771}"/>
                  </a:ext>
                </a:extLst>
              </p:cNvPr>
              <p:cNvSpPr>
                <a:spLocks/>
              </p:cNvSpPr>
              <p:nvPr/>
            </p:nvSpPr>
            <p:spPr bwMode="auto">
              <a:xfrm>
                <a:off x="9621923" y="5354837"/>
                <a:ext cx="259041" cy="210470"/>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7" name="Freeform 788">
                <a:extLst>
                  <a:ext uri="{FF2B5EF4-FFF2-40B4-BE49-F238E27FC236}">
                    <a16:creationId xmlns:a16="http://schemas.microsoft.com/office/drawing/2014/main" id="{4426C2FD-FF3F-244D-AC92-D05319D33C98}"/>
                  </a:ext>
                </a:extLst>
              </p:cNvPr>
              <p:cNvSpPr>
                <a:spLocks/>
              </p:cNvSpPr>
              <p:nvPr/>
            </p:nvSpPr>
            <p:spPr bwMode="auto">
              <a:xfrm>
                <a:off x="9233363" y="5532928"/>
                <a:ext cx="205074" cy="172693"/>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8" name="Freeform 822">
                <a:extLst>
                  <a:ext uri="{FF2B5EF4-FFF2-40B4-BE49-F238E27FC236}">
                    <a16:creationId xmlns:a16="http://schemas.microsoft.com/office/drawing/2014/main" id="{02127ADD-76BC-2C4F-A124-A5878FF08BF5}"/>
                  </a:ext>
                </a:extLst>
              </p:cNvPr>
              <p:cNvSpPr>
                <a:spLocks/>
              </p:cNvSpPr>
              <p:nvPr/>
            </p:nvSpPr>
            <p:spPr bwMode="auto">
              <a:xfrm>
                <a:off x="9470816" y="5732605"/>
                <a:ext cx="221264" cy="242850"/>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9" name="Freeform 795">
                <a:extLst>
                  <a:ext uri="{FF2B5EF4-FFF2-40B4-BE49-F238E27FC236}">
                    <a16:creationId xmlns:a16="http://schemas.microsoft.com/office/drawing/2014/main" id="{2A140FCD-BB9B-8F4C-AA76-E96A47738B85}"/>
                  </a:ext>
                </a:extLst>
              </p:cNvPr>
              <p:cNvSpPr>
                <a:spLocks/>
              </p:cNvSpPr>
              <p:nvPr/>
            </p:nvSpPr>
            <p:spPr bwMode="auto">
              <a:xfrm>
                <a:off x="9589543" y="5667844"/>
                <a:ext cx="242850" cy="2752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0" name="Freeform 807">
                <a:extLst>
                  <a:ext uri="{FF2B5EF4-FFF2-40B4-BE49-F238E27FC236}">
                    <a16:creationId xmlns:a16="http://schemas.microsoft.com/office/drawing/2014/main" id="{4EF7809C-0F71-BC41-AD76-207B062788FD}"/>
                  </a:ext>
                </a:extLst>
              </p:cNvPr>
              <p:cNvSpPr>
                <a:spLocks/>
              </p:cNvSpPr>
              <p:nvPr/>
            </p:nvSpPr>
            <p:spPr bwMode="auto">
              <a:xfrm>
                <a:off x="9805410" y="5711018"/>
                <a:ext cx="232057" cy="210470"/>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1" name="Freeform 793">
                <a:extLst>
                  <a:ext uri="{FF2B5EF4-FFF2-40B4-BE49-F238E27FC236}">
                    <a16:creationId xmlns:a16="http://schemas.microsoft.com/office/drawing/2014/main" id="{7A143E42-4FCD-1A43-A519-8FAA89DB6CB4}"/>
                  </a:ext>
                </a:extLst>
              </p:cNvPr>
              <p:cNvSpPr>
                <a:spLocks/>
              </p:cNvSpPr>
              <p:nvPr/>
            </p:nvSpPr>
            <p:spPr bwMode="auto">
              <a:xfrm>
                <a:off x="9681287" y="5527531"/>
                <a:ext cx="210470" cy="199677"/>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2" name="Freeform 805">
                <a:extLst>
                  <a:ext uri="{FF2B5EF4-FFF2-40B4-BE49-F238E27FC236}">
                    <a16:creationId xmlns:a16="http://schemas.microsoft.com/office/drawing/2014/main" id="{ACA9A16D-83F7-634B-8A41-0E6127590E34}"/>
                  </a:ext>
                </a:extLst>
              </p:cNvPr>
              <p:cNvSpPr>
                <a:spLocks/>
              </p:cNvSpPr>
              <p:nvPr/>
            </p:nvSpPr>
            <p:spPr bwMode="auto">
              <a:xfrm>
                <a:off x="9859377" y="5651654"/>
                <a:ext cx="215867" cy="145710"/>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3" name="Freeform 812">
                <a:extLst>
                  <a:ext uri="{FF2B5EF4-FFF2-40B4-BE49-F238E27FC236}">
                    <a16:creationId xmlns:a16="http://schemas.microsoft.com/office/drawing/2014/main" id="{57F38B90-FDF6-ED45-863D-1D4A0959B2B4}"/>
                  </a:ext>
                </a:extLst>
              </p:cNvPr>
              <p:cNvSpPr>
                <a:spLocks/>
              </p:cNvSpPr>
              <p:nvPr/>
            </p:nvSpPr>
            <p:spPr bwMode="auto">
              <a:xfrm>
                <a:off x="9411453" y="5867522"/>
                <a:ext cx="226660" cy="2752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4" name="Freeform 771">
                <a:extLst>
                  <a:ext uri="{FF2B5EF4-FFF2-40B4-BE49-F238E27FC236}">
                    <a16:creationId xmlns:a16="http://schemas.microsoft.com/office/drawing/2014/main" id="{9AE2598C-436C-2C4E-812D-7974AC98FFDF}"/>
                  </a:ext>
                </a:extLst>
              </p:cNvPr>
              <p:cNvSpPr>
                <a:spLocks/>
              </p:cNvSpPr>
              <p:nvPr/>
            </p:nvSpPr>
            <p:spPr bwMode="auto">
              <a:xfrm>
                <a:off x="10048260" y="5085004"/>
                <a:ext cx="334594" cy="29142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5" name="Freeform 774">
                <a:extLst>
                  <a:ext uri="{FF2B5EF4-FFF2-40B4-BE49-F238E27FC236}">
                    <a16:creationId xmlns:a16="http://schemas.microsoft.com/office/drawing/2014/main" id="{6A34D980-5282-3E46-A0AE-462BA2BB0AD5}"/>
                  </a:ext>
                </a:extLst>
              </p:cNvPr>
              <p:cNvSpPr>
                <a:spLocks/>
              </p:cNvSpPr>
              <p:nvPr/>
            </p:nvSpPr>
            <p:spPr bwMode="auto">
              <a:xfrm>
                <a:off x="9756840" y="5290077"/>
                <a:ext cx="194280" cy="183487"/>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6" name="Freeform 778">
                <a:extLst>
                  <a:ext uri="{FF2B5EF4-FFF2-40B4-BE49-F238E27FC236}">
                    <a16:creationId xmlns:a16="http://schemas.microsoft.com/office/drawing/2014/main" id="{1AAC1F66-4D06-DE4F-9D30-303BCE56B048}"/>
                  </a:ext>
                </a:extLst>
              </p:cNvPr>
              <p:cNvSpPr>
                <a:spLocks/>
              </p:cNvSpPr>
              <p:nvPr/>
            </p:nvSpPr>
            <p:spPr bwMode="auto">
              <a:xfrm>
                <a:off x="10220954" y="5241507"/>
                <a:ext cx="307611" cy="22666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7" name="Freeform 779">
                <a:extLst>
                  <a:ext uri="{FF2B5EF4-FFF2-40B4-BE49-F238E27FC236}">
                    <a16:creationId xmlns:a16="http://schemas.microsoft.com/office/drawing/2014/main" id="{F8893532-C2AA-3D42-A560-F3635B1ADAAE}"/>
                  </a:ext>
                </a:extLst>
              </p:cNvPr>
              <p:cNvSpPr>
                <a:spLocks/>
              </p:cNvSpPr>
              <p:nvPr/>
            </p:nvSpPr>
            <p:spPr bwMode="auto">
              <a:xfrm>
                <a:off x="10501581" y="5230714"/>
                <a:ext cx="134917" cy="188884"/>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8" name="Freeform 781">
                <a:extLst>
                  <a:ext uri="{FF2B5EF4-FFF2-40B4-BE49-F238E27FC236}">
                    <a16:creationId xmlns:a16="http://schemas.microsoft.com/office/drawing/2014/main" id="{F4F45280-C229-FC40-9B8D-896CA706D1FA}"/>
                  </a:ext>
                </a:extLst>
              </p:cNvPr>
              <p:cNvSpPr>
                <a:spLocks/>
              </p:cNvSpPr>
              <p:nvPr/>
            </p:nvSpPr>
            <p:spPr bwMode="auto">
              <a:xfrm>
                <a:off x="10404441" y="5392614"/>
                <a:ext cx="302214" cy="264437"/>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9" name="Freeform 787">
                <a:extLst>
                  <a:ext uri="{FF2B5EF4-FFF2-40B4-BE49-F238E27FC236}">
                    <a16:creationId xmlns:a16="http://schemas.microsoft.com/office/drawing/2014/main" id="{3508A3E3-B74B-DD40-86BA-92FEBC0C97C9}"/>
                  </a:ext>
                </a:extLst>
              </p:cNvPr>
              <p:cNvSpPr>
                <a:spLocks/>
              </p:cNvSpPr>
              <p:nvPr/>
            </p:nvSpPr>
            <p:spPr bwMode="auto">
              <a:xfrm>
                <a:off x="9821600" y="5473564"/>
                <a:ext cx="178090" cy="199677"/>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0" name="Freeform 808">
                <a:extLst>
                  <a:ext uri="{FF2B5EF4-FFF2-40B4-BE49-F238E27FC236}">
                    <a16:creationId xmlns:a16="http://schemas.microsoft.com/office/drawing/2014/main" id="{6F8AD884-CCDA-E14A-9826-5B53A7FB58E8}"/>
                  </a:ext>
                </a:extLst>
              </p:cNvPr>
              <p:cNvSpPr>
                <a:spLocks/>
              </p:cNvSpPr>
              <p:nvPr/>
            </p:nvSpPr>
            <p:spPr bwMode="auto">
              <a:xfrm>
                <a:off x="10361267" y="6083388"/>
                <a:ext cx="318404" cy="22666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1" name="Freeform 821">
                <a:extLst>
                  <a:ext uri="{FF2B5EF4-FFF2-40B4-BE49-F238E27FC236}">
                    <a16:creationId xmlns:a16="http://schemas.microsoft.com/office/drawing/2014/main" id="{9844AFEF-0F48-FA42-83D3-AD392B56AF7E}"/>
                  </a:ext>
                </a:extLst>
              </p:cNvPr>
              <p:cNvSpPr>
                <a:spLocks/>
              </p:cNvSpPr>
              <p:nvPr/>
            </p:nvSpPr>
            <p:spPr bwMode="auto">
              <a:xfrm>
                <a:off x="9767633" y="5894504"/>
                <a:ext cx="237454" cy="22666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2" name="Freeform 823">
                <a:extLst>
                  <a:ext uri="{FF2B5EF4-FFF2-40B4-BE49-F238E27FC236}">
                    <a16:creationId xmlns:a16="http://schemas.microsoft.com/office/drawing/2014/main" id="{838BB7EA-F8EA-E741-8A93-461451A8A617}"/>
                  </a:ext>
                </a:extLst>
              </p:cNvPr>
              <p:cNvSpPr>
                <a:spLocks/>
              </p:cNvSpPr>
              <p:nvPr/>
            </p:nvSpPr>
            <p:spPr bwMode="auto">
              <a:xfrm>
                <a:off x="9697476" y="6072595"/>
                <a:ext cx="269834" cy="269833"/>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3" name="Freeform 838">
                <a:extLst>
                  <a:ext uri="{FF2B5EF4-FFF2-40B4-BE49-F238E27FC236}">
                    <a16:creationId xmlns:a16="http://schemas.microsoft.com/office/drawing/2014/main" id="{C13995EA-4709-D34B-9294-E9FCC644DD1F}"/>
                  </a:ext>
                </a:extLst>
              </p:cNvPr>
              <p:cNvSpPr>
                <a:spLocks/>
              </p:cNvSpPr>
              <p:nvPr/>
            </p:nvSpPr>
            <p:spPr bwMode="auto">
              <a:xfrm>
                <a:off x="8699092" y="6007834"/>
                <a:ext cx="275230" cy="210470"/>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4" name="Freeform 841">
                <a:extLst>
                  <a:ext uri="{FF2B5EF4-FFF2-40B4-BE49-F238E27FC236}">
                    <a16:creationId xmlns:a16="http://schemas.microsoft.com/office/drawing/2014/main" id="{C343DD91-E0D9-1849-8C84-CC721B403FCD}"/>
                  </a:ext>
                </a:extLst>
              </p:cNvPr>
              <p:cNvSpPr>
                <a:spLocks/>
              </p:cNvSpPr>
              <p:nvPr/>
            </p:nvSpPr>
            <p:spPr bwMode="auto">
              <a:xfrm>
                <a:off x="8909562" y="6191321"/>
                <a:ext cx="188884" cy="253644"/>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5" name="Freeform 768">
                <a:extLst>
                  <a:ext uri="{FF2B5EF4-FFF2-40B4-BE49-F238E27FC236}">
                    <a16:creationId xmlns:a16="http://schemas.microsoft.com/office/drawing/2014/main" id="{74E744DA-1956-7D4E-80FA-A37ACED93B55}"/>
                  </a:ext>
                </a:extLst>
              </p:cNvPr>
              <p:cNvSpPr>
                <a:spLocks/>
              </p:cNvSpPr>
              <p:nvPr/>
            </p:nvSpPr>
            <p:spPr bwMode="auto">
              <a:xfrm>
                <a:off x="10064450" y="5322457"/>
                <a:ext cx="232057" cy="25904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6" name="Freeform 811">
                <a:extLst>
                  <a:ext uri="{FF2B5EF4-FFF2-40B4-BE49-F238E27FC236}">
                    <a16:creationId xmlns:a16="http://schemas.microsoft.com/office/drawing/2014/main" id="{35E1C9FF-AEE4-884D-9887-706210350233}"/>
                  </a:ext>
                </a:extLst>
              </p:cNvPr>
              <p:cNvSpPr>
                <a:spLocks/>
              </p:cNvSpPr>
              <p:nvPr/>
            </p:nvSpPr>
            <p:spPr bwMode="auto">
              <a:xfrm>
                <a:off x="9244156" y="5932281"/>
                <a:ext cx="253644" cy="307610"/>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7" name="Freeform 814">
                <a:extLst>
                  <a:ext uri="{FF2B5EF4-FFF2-40B4-BE49-F238E27FC236}">
                    <a16:creationId xmlns:a16="http://schemas.microsoft.com/office/drawing/2014/main" id="{0175C8BE-D72A-DA46-97A6-1B6FB7688C1A}"/>
                  </a:ext>
                </a:extLst>
              </p:cNvPr>
              <p:cNvSpPr>
                <a:spLocks/>
              </p:cNvSpPr>
              <p:nvPr/>
            </p:nvSpPr>
            <p:spPr bwMode="auto">
              <a:xfrm>
                <a:off x="9924137" y="6320841"/>
                <a:ext cx="275230" cy="25904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8" name="Freeform 820">
                <a:extLst>
                  <a:ext uri="{FF2B5EF4-FFF2-40B4-BE49-F238E27FC236}">
                    <a16:creationId xmlns:a16="http://schemas.microsoft.com/office/drawing/2014/main" id="{370696CB-9047-644F-BBCF-13CEFC02D669}"/>
                  </a:ext>
                </a:extLst>
              </p:cNvPr>
              <p:cNvSpPr>
                <a:spLocks/>
              </p:cNvSpPr>
              <p:nvPr/>
            </p:nvSpPr>
            <p:spPr bwMode="auto">
              <a:xfrm>
                <a:off x="9389866" y="6061801"/>
                <a:ext cx="345387" cy="334593"/>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9" name="Freeform 829">
                <a:extLst>
                  <a:ext uri="{FF2B5EF4-FFF2-40B4-BE49-F238E27FC236}">
                    <a16:creationId xmlns:a16="http://schemas.microsoft.com/office/drawing/2014/main" id="{A8E0CFDA-69FC-5545-91E3-CF4B7C870ED8}"/>
                  </a:ext>
                </a:extLst>
              </p:cNvPr>
              <p:cNvSpPr>
                <a:spLocks/>
              </p:cNvSpPr>
              <p:nvPr/>
            </p:nvSpPr>
            <p:spPr bwMode="auto">
              <a:xfrm>
                <a:off x="9179396" y="6390998"/>
                <a:ext cx="178090" cy="183487"/>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0" name="Freeform 835">
                <a:extLst>
                  <a:ext uri="{FF2B5EF4-FFF2-40B4-BE49-F238E27FC236}">
                    <a16:creationId xmlns:a16="http://schemas.microsoft.com/office/drawing/2014/main" id="{AB1F4F4B-3B97-0044-8042-96DA38A27372}"/>
                  </a:ext>
                </a:extLst>
              </p:cNvPr>
              <p:cNvSpPr>
                <a:spLocks/>
              </p:cNvSpPr>
              <p:nvPr/>
            </p:nvSpPr>
            <p:spPr bwMode="auto">
              <a:xfrm>
                <a:off x="9049875" y="6099578"/>
                <a:ext cx="264437" cy="264437"/>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1" name="Freeform 770">
                <a:extLst>
                  <a:ext uri="{FF2B5EF4-FFF2-40B4-BE49-F238E27FC236}">
                    <a16:creationId xmlns:a16="http://schemas.microsoft.com/office/drawing/2014/main" id="{AD9095BA-FDE7-AF4D-8E87-AE83A258F535}"/>
                  </a:ext>
                </a:extLst>
              </p:cNvPr>
              <p:cNvSpPr>
                <a:spLocks/>
              </p:cNvSpPr>
              <p:nvPr/>
            </p:nvSpPr>
            <p:spPr bwMode="auto">
              <a:xfrm>
                <a:off x="9870170" y="5236110"/>
                <a:ext cx="286024" cy="248247"/>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2" name="Freeform 775">
                <a:extLst>
                  <a:ext uri="{FF2B5EF4-FFF2-40B4-BE49-F238E27FC236}">
                    <a16:creationId xmlns:a16="http://schemas.microsoft.com/office/drawing/2014/main" id="{467C1CF9-450E-0248-8196-BC3F7ED940EB}"/>
                  </a:ext>
                </a:extLst>
              </p:cNvPr>
              <p:cNvSpPr>
                <a:spLocks/>
              </p:cNvSpPr>
              <p:nvPr/>
            </p:nvSpPr>
            <p:spPr bwMode="auto">
              <a:xfrm>
                <a:off x="10307301" y="5063417"/>
                <a:ext cx="275230" cy="25904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3" name="Freeform 776">
                <a:extLst>
                  <a:ext uri="{FF2B5EF4-FFF2-40B4-BE49-F238E27FC236}">
                    <a16:creationId xmlns:a16="http://schemas.microsoft.com/office/drawing/2014/main" id="{FF72030B-D641-3040-AE91-C13323E08C00}"/>
                  </a:ext>
                </a:extLst>
              </p:cNvPr>
              <p:cNvSpPr>
                <a:spLocks/>
              </p:cNvSpPr>
              <p:nvPr/>
            </p:nvSpPr>
            <p:spPr bwMode="auto">
              <a:xfrm>
                <a:off x="9875567" y="5392614"/>
                <a:ext cx="286024" cy="210470"/>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4" name="Freeform 777">
                <a:extLst>
                  <a:ext uri="{FF2B5EF4-FFF2-40B4-BE49-F238E27FC236}">
                    <a16:creationId xmlns:a16="http://schemas.microsoft.com/office/drawing/2014/main" id="{93BADCCF-1643-4542-8E2C-E7B0CEDD2259}"/>
                  </a:ext>
                </a:extLst>
              </p:cNvPr>
              <p:cNvSpPr>
                <a:spLocks/>
              </p:cNvSpPr>
              <p:nvPr/>
            </p:nvSpPr>
            <p:spPr bwMode="auto">
              <a:xfrm>
                <a:off x="10145400" y="5511341"/>
                <a:ext cx="291420" cy="280627"/>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5" name="Freeform 780">
                <a:extLst>
                  <a:ext uri="{FF2B5EF4-FFF2-40B4-BE49-F238E27FC236}">
                    <a16:creationId xmlns:a16="http://schemas.microsoft.com/office/drawing/2014/main" id="{E04183BB-6D23-0443-A740-179768CA979D}"/>
                  </a:ext>
                </a:extLst>
              </p:cNvPr>
              <p:cNvSpPr>
                <a:spLocks/>
              </p:cNvSpPr>
              <p:nvPr/>
            </p:nvSpPr>
            <p:spPr bwMode="auto">
              <a:xfrm>
                <a:off x="10264127" y="5403407"/>
                <a:ext cx="205074" cy="188884"/>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6" name="Freeform 799">
                <a:extLst>
                  <a:ext uri="{FF2B5EF4-FFF2-40B4-BE49-F238E27FC236}">
                    <a16:creationId xmlns:a16="http://schemas.microsoft.com/office/drawing/2014/main" id="{D1D20AF4-5975-A949-AC51-FDB7178124FD}"/>
                  </a:ext>
                </a:extLst>
              </p:cNvPr>
              <p:cNvSpPr>
                <a:spLocks/>
              </p:cNvSpPr>
              <p:nvPr/>
            </p:nvSpPr>
            <p:spPr bwMode="auto">
              <a:xfrm>
                <a:off x="9994293" y="5559911"/>
                <a:ext cx="183487" cy="16190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7" name="Freeform 837">
                <a:extLst>
                  <a:ext uri="{FF2B5EF4-FFF2-40B4-BE49-F238E27FC236}">
                    <a16:creationId xmlns:a16="http://schemas.microsoft.com/office/drawing/2014/main" id="{20876FBA-C1E6-564D-A17C-B721B62B7767}"/>
                  </a:ext>
                </a:extLst>
              </p:cNvPr>
              <p:cNvSpPr>
                <a:spLocks/>
              </p:cNvSpPr>
              <p:nvPr/>
            </p:nvSpPr>
            <p:spPr bwMode="auto">
              <a:xfrm>
                <a:off x="8952736" y="5991644"/>
                <a:ext cx="188884" cy="248247"/>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8" name="Freeform 842">
                <a:extLst>
                  <a:ext uri="{FF2B5EF4-FFF2-40B4-BE49-F238E27FC236}">
                    <a16:creationId xmlns:a16="http://schemas.microsoft.com/office/drawing/2014/main" id="{18B5490B-DDFF-0B43-9AAB-FBEA5396712E}"/>
                  </a:ext>
                </a:extLst>
              </p:cNvPr>
              <p:cNvSpPr>
                <a:spLocks/>
              </p:cNvSpPr>
              <p:nvPr/>
            </p:nvSpPr>
            <p:spPr bwMode="auto">
              <a:xfrm>
                <a:off x="8801629" y="6428775"/>
                <a:ext cx="302214" cy="151107"/>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9" name="Freeform 843">
                <a:extLst>
                  <a:ext uri="{FF2B5EF4-FFF2-40B4-BE49-F238E27FC236}">
                    <a16:creationId xmlns:a16="http://schemas.microsoft.com/office/drawing/2014/main" id="{0EDE90BB-08D4-504B-B6AE-CDACF8461113}"/>
                  </a:ext>
                </a:extLst>
              </p:cNvPr>
              <p:cNvSpPr>
                <a:spLocks/>
              </p:cNvSpPr>
              <p:nvPr/>
            </p:nvSpPr>
            <p:spPr bwMode="auto">
              <a:xfrm>
                <a:off x="9012099" y="6358618"/>
                <a:ext cx="210470" cy="22126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0" name="Freeform 782">
                <a:extLst>
                  <a:ext uri="{FF2B5EF4-FFF2-40B4-BE49-F238E27FC236}">
                    <a16:creationId xmlns:a16="http://schemas.microsoft.com/office/drawing/2014/main" id="{EDA5244C-6CBE-3F47-A819-B4A9DC38F475}"/>
                  </a:ext>
                </a:extLst>
              </p:cNvPr>
              <p:cNvSpPr>
                <a:spLocks/>
              </p:cNvSpPr>
              <p:nvPr/>
            </p:nvSpPr>
            <p:spPr bwMode="auto">
              <a:xfrm>
                <a:off x="10274920" y="5662448"/>
                <a:ext cx="215867" cy="2752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1" name="Freeform 783">
                <a:extLst>
                  <a:ext uri="{FF2B5EF4-FFF2-40B4-BE49-F238E27FC236}">
                    <a16:creationId xmlns:a16="http://schemas.microsoft.com/office/drawing/2014/main" id="{85A5A492-F872-3141-B42A-E0EF89444554}"/>
                  </a:ext>
                </a:extLst>
              </p:cNvPr>
              <p:cNvSpPr>
                <a:spLocks/>
              </p:cNvSpPr>
              <p:nvPr/>
            </p:nvSpPr>
            <p:spPr bwMode="auto">
              <a:xfrm>
                <a:off x="10415234" y="5586894"/>
                <a:ext cx="215867" cy="199677"/>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2" name="Freeform 784">
                <a:extLst>
                  <a:ext uri="{FF2B5EF4-FFF2-40B4-BE49-F238E27FC236}">
                    <a16:creationId xmlns:a16="http://schemas.microsoft.com/office/drawing/2014/main" id="{9BDC8EF2-82A4-FB4A-AE1E-74357D8845EE}"/>
                  </a:ext>
                </a:extLst>
              </p:cNvPr>
              <p:cNvSpPr>
                <a:spLocks/>
              </p:cNvSpPr>
              <p:nvPr/>
            </p:nvSpPr>
            <p:spPr bwMode="auto">
              <a:xfrm>
                <a:off x="10582531" y="5748794"/>
                <a:ext cx="410147" cy="383164"/>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3" name="Freeform 785">
                <a:extLst>
                  <a:ext uri="{FF2B5EF4-FFF2-40B4-BE49-F238E27FC236}">
                    <a16:creationId xmlns:a16="http://schemas.microsoft.com/office/drawing/2014/main" id="{AD16B448-5DB0-8C45-8B07-CF7CFFA129EC}"/>
                  </a:ext>
                </a:extLst>
              </p:cNvPr>
              <p:cNvSpPr>
                <a:spLocks/>
              </p:cNvSpPr>
              <p:nvPr/>
            </p:nvSpPr>
            <p:spPr bwMode="auto">
              <a:xfrm>
                <a:off x="10598721" y="5603084"/>
                <a:ext cx="199677" cy="199677"/>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4" name="Freeform 786">
                <a:extLst>
                  <a:ext uri="{FF2B5EF4-FFF2-40B4-BE49-F238E27FC236}">
                    <a16:creationId xmlns:a16="http://schemas.microsoft.com/office/drawing/2014/main" id="{297052BA-E67A-B741-B644-F6261E2A6F33}"/>
                  </a:ext>
                </a:extLst>
              </p:cNvPr>
              <p:cNvSpPr>
                <a:spLocks/>
              </p:cNvSpPr>
              <p:nvPr/>
            </p:nvSpPr>
            <p:spPr bwMode="auto">
              <a:xfrm>
                <a:off x="10453010" y="5748794"/>
                <a:ext cx="205074" cy="3238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5" name="Freeform 800">
                <a:extLst>
                  <a:ext uri="{FF2B5EF4-FFF2-40B4-BE49-F238E27FC236}">
                    <a16:creationId xmlns:a16="http://schemas.microsoft.com/office/drawing/2014/main" id="{F1FF5113-185A-BD4D-A6FE-C427CCC6F2D9}"/>
                  </a:ext>
                </a:extLst>
              </p:cNvPr>
              <p:cNvSpPr>
                <a:spLocks/>
              </p:cNvSpPr>
              <p:nvPr/>
            </p:nvSpPr>
            <p:spPr bwMode="auto">
              <a:xfrm>
                <a:off x="10166987" y="6266874"/>
                <a:ext cx="356181" cy="253644"/>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6" name="Freeform 801">
                <a:extLst>
                  <a:ext uri="{FF2B5EF4-FFF2-40B4-BE49-F238E27FC236}">
                    <a16:creationId xmlns:a16="http://schemas.microsoft.com/office/drawing/2014/main" id="{F3D2927F-5033-2945-A329-A17740316E0D}"/>
                  </a:ext>
                </a:extLst>
              </p:cNvPr>
              <p:cNvSpPr>
                <a:spLocks/>
              </p:cNvSpPr>
              <p:nvPr/>
            </p:nvSpPr>
            <p:spPr bwMode="auto">
              <a:xfrm>
                <a:off x="10113020" y="5802761"/>
                <a:ext cx="345387" cy="253644"/>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7" name="Freeform 802">
                <a:extLst>
                  <a:ext uri="{FF2B5EF4-FFF2-40B4-BE49-F238E27FC236}">
                    <a16:creationId xmlns:a16="http://schemas.microsoft.com/office/drawing/2014/main" id="{7748D6DF-A679-BF4A-97F9-3855C526A73B}"/>
                  </a:ext>
                </a:extLst>
              </p:cNvPr>
              <p:cNvSpPr>
                <a:spLocks/>
              </p:cNvSpPr>
              <p:nvPr/>
            </p:nvSpPr>
            <p:spPr bwMode="auto">
              <a:xfrm>
                <a:off x="10134607" y="6067198"/>
                <a:ext cx="215867" cy="302214"/>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8" name="Freeform 803">
                <a:extLst>
                  <a:ext uri="{FF2B5EF4-FFF2-40B4-BE49-F238E27FC236}">
                    <a16:creationId xmlns:a16="http://schemas.microsoft.com/office/drawing/2014/main" id="{6F6C54B9-AE6A-2C4B-B3B8-0357DEDFD901}"/>
                  </a:ext>
                </a:extLst>
              </p:cNvPr>
              <p:cNvSpPr>
                <a:spLocks/>
              </p:cNvSpPr>
              <p:nvPr/>
            </p:nvSpPr>
            <p:spPr bwMode="auto">
              <a:xfrm>
                <a:off x="10355871" y="5916091"/>
                <a:ext cx="237454" cy="237454"/>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9" name="Freeform 804">
                <a:extLst>
                  <a:ext uri="{FF2B5EF4-FFF2-40B4-BE49-F238E27FC236}">
                    <a16:creationId xmlns:a16="http://schemas.microsoft.com/office/drawing/2014/main" id="{DF639096-771C-9547-ABC6-57C7B9E96D04}"/>
                  </a:ext>
                </a:extLst>
              </p:cNvPr>
              <p:cNvSpPr>
                <a:spLocks/>
              </p:cNvSpPr>
              <p:nvPr/>
            </p:nvSpPr>
            <p:spPr bwMode="auto">
              <a:xfrm>
                <a:off x="9929533" y="5797364"/>
                <a:ext cx="210470" cy="15650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0" name="Freeform 806">
                <a:extLst>
                  <a:ext uri="{FF2B5EF4-FFF2-40B4-BE49-F238E27FC236}">
                    <a16:creationId xmlns:a16="http://schemas.microsoft.com/office/drawing/2014/main" id="{5541099B-599A-CC49-AE9D-498E2C12ED2D}"/>
                  </a:ext>
                </a:extLst>
              </p:cNvPr>
              <p:cNvSpPr>
                <a:spLocks/>
              </p:cNvSpPr>
              <p:nvPr/>
            </p:nvSpPr>
            <p:spPr bwMode="auto">
              <a:xfrm>
                <a:off x="10037467" y="5694827"/>
                <a:ext cx="253644" cy="16729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1" name="Freeform 809">
                <a:extLst>
                  <a:ext uri="{FF2B5EF4-FFF2-40B4-BE49-F238E27FC236}">
                    <a16:creationId xmlns:a16="http://schemas.microsoft.com/office/drawing/2014/main" id="{744BE1D0-8665-CE45-99AB-050C6FAE4F52}"/>
                  </a:ext>
                </a:extLst>
              </p:cNvPr>
              <p:cNvSpPr>
                <a:spLocks/>
              </p:cNvSpPr>
              <p:nvPr/>
            </p:nvSpPr>
            <p:spPr bwMode="auto">
              <a:xfrm>
                <a:off x="10129210" y="5975454"/>
                <a:ext cx="307611" cy="307610"/>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2" name="Freeform 813">
                <a:extLst>
                  <a:ext uri="{FF2B5EF4-FFF2-40B4-BE49-F238E27FC236}">
                    <a16:creationId xmlns:a16="http://schemas.microsoft.com/office/drawing/2014/main" id="{E8A09216-B64D-FC46-8371-6785FFDB9621}"/>
                  </a:ext>
                </a:extLst>
              </p:cNvPr>
              <p:cNvSpPr>
                <a:spLocks/>
              </p:cNvSpPr>
              <p:nvPr/>
            </p:nvSpPr>
            <p:spPr bwMode="auto">
              <a:xfrm>
                <a:off x="9470816" y="6331634"/>
                <a:ext cx="302214" cy="253644"/>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3" name="Freeform 815">
                <a:extLst>
                  <a:ext uri="{FF2B5EF4-FFF2-40B4-BE49-F238E27FC236}">
                    <a16:creationId xmlns:a16="http://schemas.microsoft.com/office/drawing/2014/main" id="{C1F8CA53-48E4-B74C-9FD9-7F86EFF76471}"/>
                  </a:ext>
                </a:extLst>
              </p:cNvPr>
              <p:cNvSpPr>
                <a:spLocks/>
              </p:cNvSpPr>
              <p:nvPr/>
            </p:nvSpPr>
            <p:spPr bwMode="auto">
              <a:xfrm>
                <a:off x="9843187" y="6256081"/>
                <a:ext cx="291420" cy="253644"/>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4" name="Freeform 816">
                <a:extLst>
                  <a:ext uri="{FF2B5EF4-FFF2-40B4-BE49-F238E27FC236}">
                    <a16:creationId xmlns:a16="http://schemas.microsoft.com/office/drawing/2014/main" id="{8DA53C55-518F-3440-958A-4F7265D47585}"/>
                  </a:ext>
                </a:extLst>
              </p:cNvPr>
              <p:cNvSpPr>
                <a:spLocks/>
              </p:cNvSpPr>
              <p:nvPr/>
            </p:nvSpPr>
            <p:spPr bwMode="auto">
              <a:xfrm>
                <a:off x="9697476" y="6320841"/>
                <a:ext cx="269834" cy="264437"/>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5" name="Freeform 817">
                <a:extLst>
                  <a:ext uri="{FF2B5EF4-FFF2-40B4-BE49-F238E27FC236}">
                    <a16:creationId xmlns:a16="http://schemas.microsoft.com/office/drawing/2014/main" id="{9788160C-6CE1-1B4C-B0B3-A9F46029AA71}"/>
                  </a:ext>
                </a:extLst>
              </p:cNvPr>
              <p:cNvSpPr>
                <a:spLocks/>
              </p:cNvSpPr>
              <p:nvPr/>
            </p:nvSpPr>
            <p:spPr bwMode="auto">
              <a:xfrm>
                <a:off x="9902550" y="6045611"/>
                <a:ext cx="259040" cy="286023"/>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6" name="Freeform 818">
                <a:extLst>
                  <a:ext uri="{FF2B5EF4-FFF2-40B4-BE49-F238E27FC236}">
                    <a16:creationId xmlns:a16="http://schemas.microsoft.com/office/drawing/2014/main" id="{600C355A-D13A-F642-A4C4-2246121AAAAB}"/>
                  </a:ext>
                </a:extLst>
              </p:cNvPr>
              <p:cNvSpPr>
                <a:spLocks/>
              </p:cNvSpPr>
              <p:nvPr/>
            </p:nvSpPr>
            <p:spPr bwMode="auto">
              <a:xfrm>
                <a:off x="9611130" y="5932281"/>
                <a:ext cx="199677" cy="253644"/>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7" name="Freeform 819">
                <a:extLst>
                  <a:ext uri="{FF2B5EF4-FFF2-40B4-BE49-F238E27FC236}">
                    <a16:creationId xmlns:a16="http://schemas.microsoft.com/office/drawing/2014/main" id="{AB7298BE-C9F7-9E41-974A-A5DCE587646B}"/>
                  </a:ext>
                </a:extLst>
              </p:cNvPr>
              <p:cNvSpPr>
                <a:spLocks/>
              </p:cNvSpPr>
              <p:nvPr/>
            </p:nvSpPr>
            <p:spPr bwMode="auto">
              <a:xfrm>
                <a:off x="9308916" y="6310048"/>
                <a:ext cx="264437" cy="2752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8" name="Freeform 830">
                <a:extLst>
                  <a:ext uri="{FF2B5EF4-FFF2-40B4-BE49-F238E27FC236}">
                    <a16:creationId xmlns:a16="http://schemas.microsoft.com/office/drawing/2014/main" id="{1700B0B7-D2A2-B546-B48C-C8DDD53DADFC}"/>
                  </a:ext>
                </a:extLst>
              </p:cNvPr>
              <p:cNvSpPr>
                <a:spLocks/>
              </p:cNvSpPr>
              <p:nvPr/>
            </p:nvSpPr>
            <p:spPr bwMode="auto">
              <a:xfrm>
                <a:off x="9190189" y="6185925"/>
                <a:ext cx="242850" cy="248247"/>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9" name="Freeform 853">
                <a:extLst>
                  <a:ext uri="{FF2B5EF4-FFF2-40B4-BE49-F238E27FC236}">
                    <a16:creationId xmlns:a16="http://schemas.microsoft.com/office/drawing/2014/main" id="{B76A389B-5430-C84A-AE9D-13DDA57C795F}"/>
                  </a:ext>
                </a:extLst>
              </p:cNvPr>
              <p:cNvSpPr>
                <a:spLocks/>
              </p:cNvSpPr>
              <p:nvPr/>
            </p:nvSpPr>
            <p:spPr bwMode="auto">
              <a:xfrm>
                <a:off x="8531795" y="6088784"/>
                <a:ext cx="226660" cy="19428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00" name="Freeform 764">
                <a:extLst>
                  <a:ext uri="{FF2B5EF4-FFF2-40B4-BE49-F238E27FC236}">
                    <a16:creationId xmlns:a16="http://schemas.microsoft.com/office/drawing/2014/main" id="{D2413553-34CD-E747-9C0C-2519AB25A31B}"/>
                  </a:ext>
                </a:extLst>
              </p:cNvPr>
              <p:cNvSpPr>
                <a:spLocks/>
              </p:cNvSpPr>
              <p:nvPr/>
            </p:nvSpPr>
            <p:spPr bwMode="auto">
              <a:xfrm>
                <a:off x="9767633" y="5192937"/>
                <a:ext cx="129520" cy="118727"/>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01" name="Freeform 810">
                <a:extLst>
                  <a:ext uri="{FF2B5EF4-FFF2-40B4-BE49-F238E27FC236}">
                    <a16:creationId xmlns:a16="http://schemas.microsoft.com/office/drawing/2014/main" id="{D2F0D199-1027-404E-B43F-22D2D1470D9E}"/>
                  </a:ext>
                </a:extLst>
              </p:cNvPr>
              <p:cNvSpPr>
                <a:spLocks/>
              </p:cNvSpPr>
              <p:nvPr/>
            </p:nvSpPr>
            <p:spPr bwMode="auto">
              <a:xfrm>
                <a:off x="9945724" y="5916091"/>
                <a:ext cx="199677" cy="19428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02" name="TextBox 1301">
                <a:extLst>
                  <a:ext uri="{FF2B5EF4-FFF2-40B4-BE49-F238E27FC236}">
                    <a16:creationId xmlns:a16="http://schemas.microsoft.com/office/drawing/2014/main" id="{3B57F0E9-A1CF-3148-9C12-F1F91FF20957}"/>
                  </a:ext>
                </a:extLst>
              </p:cNvPr>
              <p:cNvSpPr txBox="1"/>
              <p:nvPr/>
            </p:nvSpPr>
            <p:spPr>
              <a:xfrm>
                <a:off x="5807771" y="4523853"/>
                <a:ext cx="270303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Individuals enrolled from </a:t>
                </a:r>
                <a:r>
                  <a:rPr kumimoji="0" lang="en-US" sz="3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105/120</a:t>
                </a: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Kentucky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in 2020</a:t>
                </a:r>
              </a:p>
            </p:txBody>
          </p:sp>
        </p:grpSp>
      </p:grpSp>
      <p:grpSp>
        <p:nvGrpSpPr>
          <p:cNvPr id="995" name="Group 994">
            <a:extLst>
              <a:ext uri="{FF2B5EF4-FFF2-40B4-BE49-F238E27FC236}">
                <a16:creationId xmlns:a16="http://schemas.microsoft.com/office/drawing/2014/main" id="{BFEC6A81-15E2-F141-B22D-9C6D99E5D827}"/>
              </a:ext>
            </a:extLst>
          </p:cNvPr>
          <p:cNvGrpSpPr/>
          <p:nvPr/>
        </p:nvGrpSpPr>
        <p:grpSpPr>
          <a:xfrm>
            <a:off x="3448050" y="721140"/>
            <a:ext cx="5295900" cy="2857894"/>
            <a:chOff x="355600" y="3958919"/>
            <a:chExt cx="5295900" cy="2857894"/>
          </a:xfrm>
        </p:grpSpPr>
        <p:sp>
          <p:nvSpPr>
            <p:cNvPr id="996" name="Rectangle 995">
              <a:extLst>
                <a:ext uri="{FF2B5EF4-FFF2-40B4-BE49-F238E27FC236}">
                  <a16:creationId xmlns:a16="http://schemas.microsoft.com/office/drawing/2014/main" id="{A8574533-2FA8-2B40-BF44-2ADD3D950BAA}"/>
                </a:ext>
              </a:extLst>
            </p:cNvPr>
            <p:cNvSpPr/>
            <p:nvPr/>
          </p:nvSpPr>
          <p:spPr>
            <a:xfrm>
              <a:off x="355600" y="395891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nvGrpSpPr>
            <p:cNvPr id="997" name="Group 996">
              <a:extLst>
                <a:ext uri="{FF2B5EF4-FFF2-40B4-BE49-F238E27FC236}">
                  <a16:creationId xmlns:a16="http://schemas.microsoft.com/office/drawing/2014/main" id="{545CC08C-7CF4-CA4D-920A-6C6DC1EA4F54}"/>
                </a:ext>
              </a:extLst>
            </p:cNvPr>
            <p:cNvGrpSpPr/>
            <p:nvPr/>
          </p:nvGrpSpPr>
          <p:grpSpPr>
            <a:xfrm>
              <a:off x="816691" y="4005908"/>
              <a:ext cx="4373719" cy="2604036"/>
              <a:chOff x="870486" y="4095648"/>
              <a:chExt cx="4373719" cy="2604036"/>
            </a:xfrm>
          </p:grpSpPr>
          <p:grpSp>
            <p:nvGrpSpPr>
              <p:cNvPr id="1000" name="Group 999">
                <a:extLst>
                  <a:ext uri="{FF2B5EF4-FFF2-40B4-BE49-F238E27FC236}">
                    <a16:creationId xmlns:a16="http://schemas.microsoft.com/office/drawing/2014/main" id="{5C106A20-DA2C-EE4C-9A3B-E146B2D92697}"/>
                  </a:ext>
                </a:extLst>
              </p:cNvPr>
              <p:cNvGrpSpPr/>
              <p:nvPr/>
            </p:nvGrpSpPr>
            <p:grpSpPr>
              <a:xfrm>
                <a:off x="870486" y="4716497"/>
                <a:ext cx="4373719" cy="1983187"/>
                <a:chOff x="582257" y="4223558"/>
                <a:chExt cx="4373719" cy="1983187"/>
              </a:xfrm>
            </p:grpSpPr>
            <p:pic>
              <p:nvPicPr>
                <p:cNvPr id="1002" name="Picture 1001">
                  <a:extLst>
                    <a:ext uri="{FF2B5EF4-FFF2-40B4-BE49-F238E27FC236}">
                      <a16:creationId xmlns:a16="http://schemas.microsoft.com/office/drawing/2014/main" id="{0C4F9655-E7E7-2C4A-964E-6889ADB6D738}"/>
                    </a:ext>
                  </a:extLst>
                </p:cNvPr>
                <p:cNvPicPr>
                  <a:picLocks noChangeAspect="1"/>
                </p:cNvPicPr>
                <p:nvPr/>
              </p:nvPicPr>
              <p:blipFill>
                <a:blip r:embed="rId2" cstate="hq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582257" y="4223558"/>
                  <a:ext cx="4373719" cy="1983187"/>
                </a:xfrm>
                <a:prstGeom prst="rect">
                  <a:avLst/>
                </a:prstGeom>
                <a:ln>
                  <a:noFill/>
                </a:ln>
              </p:spPr>
            </p:pic>
            <p:grpSp>
              <p:nvGrpSpPr>
                <p:cNvPr id="1003" name="Group 1002">
                  <a:extLst>
                    <a:ext uri="{FF2B5EF4-FFF2-40B4-BE49-F238E27FC236}">
                      <a16:creationId xmlns:a16="http://schemas.microsoft.com/office/drawing/2014/main" id="{F1113E66-CADB-8F4D-AF13-E5926CA8BBE5}"/>
                    </a:ext>
                  </a:extLst>
                </p:cNvPr>
                <p:cNvGrpSpPr/>
                <p:nvPr/>
              </p:nvGrpSpPr>
              <p:grpSpPr>
                <a:xfrm>
                  <a:off x="1211891" y="4362734"/>
                  <a:ext cx="3391029" cy="1582835"/>
                  <a:chOff x="1211891" y="4362734"/>
                  <a:chExt cx="3391029" cy="1582835"/>
                </a:xfrm>
              </p:grpSpPr>
              <p:cxnSp>
                <p:nvCxnSpPr>
                  <p:cNvPr id="1030" name="Straight Arrow Connector 1029">
                    <a:extLst>
                      <a:ext uri="{FF2B5EF4-FFF2-40B4-BE49-F238E27FC236}">
                        <a16:creationId xmlns:a16="http://schemas.microsoft.com/office/drawing/2014/main" id="{C259C368-964D-AF40-9ABF-B81FBCE47BA6}"/>
                      </a:ext>
                    </a:extLst>
                  </p:cNvPr>
                  <p:cNvCxnSpPr>
                    <a:cxnSpLocks/>
                  </p:cNvCxnSpPr>
                  <p:nvPr/>
                </p:nvCxnSpPr>
                <p:spPr>
                  <a:xfrm flipH="1">
                    <a:off x="3543221" y="4695011"/>
                    <a:ext cx="869297" cy="334487"/>
                  </a:xfrm>
                  <a:prstGeom prst="straightConnector1">
                    <a:avLst/>
                  </a:prstGeom>
                  <a:ln w="9525" cmpd="sng">
                    <a:solidFill>
                      <a:schemeClr val="accent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1" name="Straight Arrow Connector 1030">
                    <a:extLst>
                      <a:ext uri="{FF2B5EF4-FFF2-40B4-BE49-F238E27FC236}">
                        <a16:creationId xmlns:a16="http://schemas.microsoft.com/office/drawing/2014/main" id="{5B65AC56-547B-D34B-8ABF-EA2A3A39918B}"/>
                      </a:ext>
                    </a:extLst>
                  </p:cNvPr>
                  <p:cNvCxnSpPr/>
                  <p:nvPr/>
                </p:nvCxnSpPr>
                <p:spPr>
                  <a:xfrm flipH="1" flipV="1">
                    <a:off x="3422466" y="4855390"/>
                    <a:ext cx="46627" cy="163579"/>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2" name="Straight Arrow Connector 1031">
                    <a:extLst>
                      <a:ext uri="{FF2B5EF4-FFF2-40B4-BE49-F238E27FC236}">
                        <a16:creationId xmlns:a16="http://schemas.microsoft.com/office/drawing/2014/main" id="{F7D21CEF-61B8-804E-94AD-28E1CEB3FCCC}"/>
                      </a:ext>
                    </a:extLst>
                  </p:cNvPr>
                  <p:cNvCxnSpPr/>
                  <p:nvPr/>
                </p:nvCxnSpPr>
                <p:spPr>
                  <a:xfrm flipV="1">
                    <a:off x="3481380" y="4791470"/>
                    <a:ext cx="59086" cy="22750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3" name="Straight Arrow Connector 1032">
                    <a:extLst>
                      <a:ext uri="{FF2B5EF4-FFF2-40B4-BE49-F238E27FC236}">
                        <a16:creationId xmlns:a16="http://schemas.microsoft.com/office/drawing/2014/main" id="{74BA6528-DB10-4C46-B685-0C6A790021B5}"/>
                      </a:ext>
                    </a:extLst>
                  </p:cNvPr>
                  <p:cNvCxnSpPr/>
                  <p:nvPr/>
                </p:nvCxnSpPr>
                <p:spPr>
                  <a:xfrm>
                    <a:off x="3494674" y="5032263"/>
                    <a:ext cx="1108246" cy="21418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4" name="Straight Arrow Connector 1033">
                    <a:extLst>
                      <a:ext uri="{FF2B5EF4-FFF2-40B4-BE49-F238E27FC236}">
                        <a16:creationId xmlns:a16="http://schemas.microsoft.com/office/drawing/2014/main" id="{776A0E10-2D18-E948-9EED-532E7AFAFA5E}"/>
                      </a:ext>
                    </a:extLst>
                  </p:cNvPr>
                  <p:cNvCxnSpPr/>
                  <p:nvPr/>
                </p:nvCxnSpPr>
                <p:spPr>
                  <a:xfrm>
                    <a:off x="3490781" y="5041664"/>
                    <a:ext cx="654059" cy="49341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5" name="Straight Arrow Connector 1034">
                    <a:extLst>
                      <a:ext uri="{FF2B5EF4-FFF2-40B4-BE49-F238E27FC236}">
                        <a16:creationId xmlns:a16="http://schemas.microsoft.com/office/drawing/2014/main" id="{A436DC1A-3AAA-7A49-9A9A-52B87601626C}"/>
                      </a:ext>
                    </a:extLst>
                  </p:cNvPr>
                  <p:cNvCxnSpPr>
                    <a:cxnSpLocks/>
                    <a:endCxn id="1014" idx="1"/>
                  </p:cNvCxnSpPr>
                  <p:nvPr/>
                </p:nvCxnSpPr>
                <p:spPr>
                  <a:xfrm>
                    <a:off x="3490781" y="5041664"/>
                    <a:ext cx="656563" cy="75539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6" name="Straight Arrow Connector 1035">
                    <a:extLst>
                      <a:ext uri="{FF2B5EF4-FFF2-40B4-BE49-F238E27FC236}">
                        <a16:creationId xmlns:a16="http://schemas.microsoft.com/office/drawing/2014/main" id="{949C0DE7-B586-A946-9BC1-985D78D03C19}"/>
                      </a:ext>
                    </a:extLst>
                  </p:cNvPr>
                  <p:cNvCxnSpPr/>
                  <p:nvPr/>
                </p:nvCxnSpPr>
                <p:spPr>
                  <a:xfrm>
                    <a:off x="3481380" y="5045557"/>
                    <a:ext cx="86782" cy="40106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7" name="Straight Arrow Connector 1036">
                    <a:extLst>
                      <a:ext uri="{FF2B5EF4-FFF2-40B4-BE49-F238E27FC236}">
                        <a16:creationId xmlns:a16="http://schemas.microsoft.com/office/drawing/2014/main" id="{A16C5B0E-25E9-5C49-B5D5-C3C35F7CA9E8}"/>
                      </a:ext>
                    </a:extLst>
                  </p:cNvPr>
                  <p:cNvCxnSpPr>
                    <a:cxnSpLocks/>
                    <a:endCxn id="1006" idx="1"/>
                  </p:cNvCxnSpPr>
                  <p:nvPr/>
                </p:nvCxnSpPr>
                <p:spPr>
                  <a:xfrm>
                    <a:off x="3468087" y="4995386"/>
                    <a:ext cx="416198" cy="95018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8" name="Straight Arrow Connector 1037">
                    <a:extLst>
                      <a:ext uri="{FF2B5EF4-FFF2-40B4-BE49-F238E27FC236}">
                        <a16:creationId xmlns:a16="http://schemas.microsoft.com/office/drawing/2014/main" id="{6426320D-9958-7C4E-B695-BB10522165C6}"/>
                      </a:ext>
                    </a:extLst>
                  </p:cNvPr>
                  <p:cNvCxnSpPr/>
                  <p:nvPr/>
                </p:nvCxnSpPr>
                <p:spPr>
                  <a:xfrm flipH="1">
                    <a:off x="2466674" y="5041664"/>
                    <a:ext cx="1005307" cy="69846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39" name="Straight Arrow Connector 1038">
                    <a:extLst>
                      <a:ext uri="{FF2B5EF4-FFF2-40B4-BE49-F238E27FC236}">
                        <a16:creationId xmlns:a16="http://schemas.microsoft.com/office/drawing/2014/main" id="{1BAE63B6-576C-644B-B6F5-47163F2F8472}"/>
                      </a:ext>
                    </a:extLst>
                  </p:cNvPr>
                  <p:cNvCxnSpPr/>
                  <p:nvPr/>
                </p:nvCxnSpPr>
                <p:spPr>
                  <a:xfrm flipH="1">
                    <a:off x="2729870" y="5041664"/>
                    <a:ext cx="742110" cy="70843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0" name="Straight Arrow Connector 1039">
                    <a:extLst>
                      <a:ext uri="{FF2B5EF4-FFF2-40B4-BE49-F238E27FC236}">
                        <a16:creationId xmlns:a16="http://schemas.microsoft.com/office/drawing/2014/main" id="{ED41ED10-531F-804A-A903-39DB3825F4BD}"/>
                      </a:ext>
                    </a:extLst>
                  </p:cNvPr>
                  <p:cNvCxnSpPr/>
                  <p:nvPr/>
                </p:nvCxnSpPr>
                <p:spPr>
                  <a:xfrm>
                    <a:off x="3494674" y="5032263"/>
                    <a:ext cx="875596" cy="27142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1" name="Straight Arrow Connector 1040">
                    <a:extLst>
                      <a:ext uri="{FF2B5EF4-FFF2-40B4-BE49-F238E27FC236}">
                        <a16:creationId xmlns:a16="http://schemas.microsoft.com/office/drawing/2014/main" id="{739C256D-B3B0-7845-AD8E-DB073286FB78}"/>
                      </a:ext>
                    </a:extLst>
                  </p:cNvPr>
                  <p:cNvCxnSpPr/>
                  <p:nvPr/>
                </p:nvCxnSpPr>
                <p:spPr>
                  <a:xfrm flipH="1">
                    <a:off x="3448144" y="5045557"/>
                    <a:ext cx="33235" cy="57647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2" name="Straight Arrow Connector 1041">
                    <a:extLst>
                      <a:ext uri="{FF2B5EF4-FFF2-40B4-BE49-F238E27FC236}">
                        <a16:creationId xmlns:a16="http://schemas.microsoft.com/office/drawing/2014/main" id="{5762FA3F-3E7F-6C44-8F58-6E8F9B4C9DAD}"/>
                      </a:ext>
                    </a:extLst>
                  </p:cNvPr>
                  <p:cNvCxnSpPr/>
                  <p:nvPr/>
                </p:nvCxnSpPr>
                <p:spPr>
                  <a:xfrm>
                    <a:off x="3494674" y="5032263"/>
                    <a:ext cx="207519" cy="221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3" name="Straight Arrow Connector 1042">
                    <a:extLst>
                      <a:ext uri="{FF2B5EF4-FFF2-40B4-BE49-F238E27FC236}">
                        <a16:creationId xmlns:a16="http://schemas.microsoft.com/office/drawing/2014/main" id="{36A11EDC-EC90-C64A-B32D-F3845AE39FBC}"/>
                      </a:ext>
                    </a:extLst>
                  </p:cNvPr>
                  <p:cNvCxnSpPr>
                    <a:cxnSpLocks/>
                    <a:endCxn id="1022" idx="2"/>
                  </p:cNvCxnSpPr>
                  <p:nvPr/>
                </p:nvCxnSpPr>
                <p:spPr>
                  <a:xfrm flipV="1">
                    <a:off x="3493335" y="4952316"/>
                    <a:ext cx="520548" cy="7277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4" name="Straight Arrow Connector 1043">
                    <a:extLst>
                      <a:ext uri="{FF2B5EF4-FFF2-40B4-BE49-F238E27FC236}">
                        <a16:creationId xmlns:a16="http://schemas.microsoft.com/office/drawing/2014/main" id="{84106E4B-E200-0F4C-9D4E-625388F53CE6}"/>
                      </a:ext>
                    </a:extLst>
                  </p:cNvPr>
                  <p:cNvCxnSpPr>
                    <a:cxnSpLocks/>
                  </p:cNvCxnSpPr>
                  <p:nvPr/>
                </p:nvCxnSpPr>
                <p:spPr>
                  <a:xfrm flipH="1">
                    <a:off x="2089562" y="5036381"/>
                    <a:ext cx="1385921" cy="20043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5" name="Straight Arrow Connector 1044">
                    <a:extLst>
                      <a:ext uri="{FF2B5EF4-FFF2-40B4-BE49-F238E27FC236}">
                        <a16:creationId xmlns:a16="http://schemas.microsoft.com/office/drawing/2014/main" id="{AA6BF622-BAC2-9B44-831F-0B7A0CE96B22}"/>
                      </a:ext>
                    </a:extLst>
                  </p:cNvPr>
                  <p:cNvCxnSpPr>
                    <a:cxnSpLocks/>
                  </p:cNvCxnSpPr>
                  <p:nvPr/>
                </p:nvCxnSpPr>
                <p:spPr>
                  <a:xfrm flipH="1" flipV="1">
                    <a:off x="3401557" y="4362734"/>
                    <a:ext cx="87105" cy="688751"/>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6" name="Straight Arrow Connector 1045">
                    <a:extLst>
                      <a:ext uri="{FF2B5EF4-FFF2-40B4-BE49-F238E27FC236}">
                        <a16:creationId xmlns:a16="http://schemas.microsoft.com/office/drawing/2014/main" id="{E5F476F3-C632-314C-BEF3-4F0B558C961E}"/>
                      </a:ext>
                    </a:extLst>
                  </p:cNvPr>
                  <p:cNvCxnSpPr>
                    <a:cxnSpLocks/>
                  </p:cNvCxnSpPr>
                  <p:nvPr/>
                </p:nvCxnSpPr>
                <p:spPr>
                  <a:xfrm flipH="1">
                    <a:off x="1211891" y="5072888"/>
                    <a:ext cx="2215045" cy="68635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7" name="Straight Arrow Connector 1046">
                    <a:extLst>
                      <a:ext uri="{FF2B5EF4-FFF2-40B4-BE49-F238E27FC236}">
                        <a16:creationId xmlns:a16="http://schemas.microsoft.com/office/drawing/2014/main" id="{281C27EE-7409-7E4C-B03F-F39249D74050}"/>
                      </a:ext>
                    </a:extLst>
                  </p:cNvPr>
                  <p:cNvCxnSpPr>
                    <a:cxnSpLocks/>
                  </p:cNvCxnSpPr>
                  <p:nvPr/>
                </p:nvCxnSpPr>
                <p:spPr>
                  <a:xfrm flipH="1">
                    <a:off x="3052670" y="5064209"/>
                    <a:ext cx="422470" cy="46791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48" name="Straight Arrow Connector 1047">
                    <a:extLst>
                      <a:ext uri="{FF2B5EF4-FFF2-40B4-BE49-F238E27FC236}">
                        <a16:creationId xmlns:a16="http://schemas.microsoft.com/office/drawing/2014/main" id="{071F9E28-E4D6-9E46-BCAA-53CE59184698}"/>
                      </a:ext>
                    </a:extLst>
                  </p:cNvPr>
                  <p:cNvCxnSpPr>
                    <a:cxnSpLocks/>
                  </p:cNvCxnSpPr>
                  <p:nvPr/>
                </p:nvCxnSpPr>
                <p:spPr>
                  <a:xfrm flipV="1">
                    <a:off x="3476216" y="4559234"/>
                    <a:ext cx="362192" cy="4678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004" name="Group 1003">
                  <a:extLst>
                    <a:ext uri="{FF2B5EF4-FFF2-40B4-BE49-F238E27FC236}">
                      <a16:creationId xmlns:a16="http://schemas.microsoft.com/office/drawing/2014/main" id="{496D5C38-F143-A744-8325-7D733B099B74}"/>
                    </a:ext>
                  </a:extLst>
                </p:cNvPr>
                <p:cNvGrpSpPr/>
                <p:nvPr/>
              </p:nvGrpSpPr>
              <p:grpSpPr>
                <a:xfrm>
                  <a:off x="1173053" y="4308379"/>
                  <a:ext cx="3516982" cy="1711546"/>
                  <a:chOff x="1173053" y="4308379"/>
                  <a:chExt cx="3516982" cy="1711546"/>
                </a:xfrm>
              </p:grpSpPr>
              <p:sp>
                <p:nvSpPr>
                  <p:cNvPr id="1006" name="Oval 1005">
                    <a:extLst>
                      <a:ext uri="{FF2B5EF4-FFF2-40B4-BE49-F238E27FC236}">
                        <a16:creationId xmlns:a16="http://schemas.microsoft.com/office/drawing/2014/main" id="{26A070DF-1BB2-AE42-A730-DD59B7546C0F}"/>
                      </a:ext>
                    </a:extLst>
                  </p:cNvPr>
                  <p:cNvSpPr/>
                  <p:nvPr/>
                </p:nvSpPr>
                <p:spPr>
                  <a:xfrm>
                    <a:off x="3871527" y="593281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07" name="Oval 1006">
                    <a:extLst>
                      <a:ext uri="{FF2B5EF4-FFF2-40B4-BE49-F238E27FC236}">
                        <a16:creationId xmlns:a16="http://schemas.microsoft.com/office/drawing/2014/main" id="{0A3D8E58-6395-F449-9D3A-873FB1AC0DF3}"/>
                      </a:ext>
                    </a:extLst>
                  </p:cNvPr>
                  <p:cNvSpPr/>
                  <p:nvPr/>
                </p:nvSpPr>
                <p:spPr>
                  <a:xfrm>
                    <a:off x="2392317" y="572737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08" name="Oval 1007">
                    <a:extLst>
                      <a:ext uri="{FF2B5EF4-FFF2-40B4-BE49-F238E27FC236}">
                        <a16:creationId xmlns:a16="http://schemas.microsoft.com/office/drawing/2014/main" id="{72FEA9C3-9395-7647-B371-E3395873BB02}"/>
                      </a:ext>
                    </a:extLst>
                  </p:cNvPr>
                  <p:cNvSpPr/>
                  <p:nvPr/>
                </p:nvSpPr>
                <p:spPr>
                  <a:xfrm>
                    <a:off x="2655514" y="573734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009" name="Oval 1008">
                    <a:extLst>
                      <a:ext uri="{FF2B5EF4-FFF2-40B4-BE49-F238E27FC236}">
                        <a16:creationId xmlns:a16="http://schemas.microsoft.com/office/drawing/2014/main" id="{8326AE39-FE46-4844-A53B-491EE50F5232}"/>
                      </a:ext>
                    </a:extLst>
                  </p:cNvPr>
                  <p:cNvSpPr/>
                  <p:nvPr/>
                </p:nvSpPr>
                <p:spPr>
                  <a:xfrm>
                    <a:off x="3360397" y="478103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0" name="Oval 1009">
                    <a:extLst>
                      <a:ext uri="{FF2B5EF4-FFF2-40B4-BE49-F238E27FC236}">
                        <a16:creationId xmlns:a16="http://schemas.microsoft.com/office/drawing/2014/main" id="{0A6F63D4-B4EF-4F40-A16C-EE6BB3330DAC}"/>
                      </a:ext>
                    </a:extLst>
                  </p:cNvPr>
                  <p:cNvSpPr/>
                  <p:nvPr/>
                </p:nvSpPr>
                <p:spPr>
                  <a:xfrm>
                    <a:off x="3496909" y="47043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1" name="Oval 1010">
                    <a:extLst>
                      <a:ext uri="{FF2B5EF4-FFF2-40B4-BE49-F238E27FC236}">
                        <a16:creationId xmlns:a16="http://schemas.microsoft.com/office/drawing/2014/main" id="{C4243F47-DEDE-D54F-A979-B3A0F617AA47}"/>
                      </a:ext>
                    </a:extLst>
                  </p:cNvPr>
                  <p:cNvSpPr/>
                  <p:nvPr/>
                </p:nvSpPr>
                <p:spPr>
                  <a:xfrm>
                    <a:off x="4602921" y="520289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2" name="Oval 1011">
                    <a:extLst>
                      <a:ext uri="{FF2B5EF4-FFF2-40B4-BE49-F238E27FC236}">
                        <a16:creationId xmlns:a16="http://schemas.microsoft.com/office/drawing/2014/main" id="{36B0CF56-C736-3E42-8C80-8AAED5E3E370}"/>
                      </a:ext>
                    </a:extLst>
                  </p:cNvPr>
                  <p:cNvSpPr/>
                  <p:nvPr/>
                </p:nvSpPr>
                <p:spPr>
                  <a:xfrm>
                    <a:off x="4370271" y="52601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3" name="Oval 1012">
                    <a:extLst>
                      <a:ext uri="{FF2B5EF4-FFF2-40B4-BE49-F238E27FC236}">
                        <a16:creationId xmlns:a16="http://schemas.microsoft.com/office/drawing/2014/main" id="{2A062604-D8E0-4645-88AA-5FF87B29A0A7}"/>
                      </a:ext>
                    </a:extLst>
                  </p:cNvPr>
                  <p:cNvSpPr/>
                  <p:nvPr/>
                </p:nvSpPr>
                <p:spPr>
                  <a:xfrm>
                    <a:off x="4144452" y="549758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4" name="Oval 1013">
                    <a:extLst>
                      <a:ext uri="{FF2B5EF4-FFF2-40B4-BE49-F238E27FC236}">
                        <a16:creationId xmlns:a16="http://schemas.microsoft.com/office/drawing/2014/main" id="{476F89F1-E659-634D-BB14-CE632DB17FF8}"/>
                      </a:ext>
                    </a:extLst>
                  </p:cNvPr>
                  <p:cNvSpPr/>
                  <p:nvPr/>
                </p:nvSpPr>
                <p:spPr>
                  <a:xfrm>
                    <a:off x="4134586" y="578430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5" name="Oval 1014">
                    <a:extLst>
                      <a:ext uri="{FF2B5EF4-FFF2-40B4-BE49-F238E27FC236}">
                        <a16:creationId xmlns:a16="http://schemas.microsoft.com/office/drawing/2014/main" id="{060F3B11-29FA-9E4F-96F6-DD1E2E2FE53A}"/>
                      </a:ext>
                    </a:extLst>
                  </p:cNvPr>
                  <p:cNvSpPr/>
                  <p:nvPr/>
                </p:nvSpPr>
                <p:spPr>
                  <a:xfrm>
                    <a:off x="3524605" y="544662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6" name="Oval 1015">
                    <a:extLst>
                      <a:ext uri="{FF2B5EF4-FFF2-40B4-BE49-F238E27FC236}">
                        <a16:creationId xmlns:a16="http://schemas.microsoft.com/office/drawing/2014/main" id="{1F4BA25C-F96D-6145-9A4E-C49BF2845410}"/>
                      </a:ext>
                    </a:extLst>
                  </p:cNvPr>
                  <p:cNvSpPr/>
                  <p:nvPr/>
                </p:nvSpPr>
                <p:spPr>
                  <a:xfrm>
                    <a:off x="3404587" y="56220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7" name="Oval 1016">
                    <a:extLst>
                      <a:ext uri="{FF2B5EF4-FFF2-40B4-BE49-F238E27FC236}">
                        <a16:creationId xmlns:a16="http://schemas.microsoft.com/office/drawing/2014/main" id="{5C5101A5-DDF5-994A-9CB6-75DD14009F61}"/>
                      </a:ext>
                    </a:extLst>
                  </p:cNvPr>
                  <p:cNvSpPr/>
                  <p:nvPr/>
                </p:nvSpPr>
                <p:spPr>
                  <a:xfrm>
                    <a:off x="3348045" y="430837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8" name="Oval 1017">
                    <a:extLst>
                      <a:ext uri="{FF2B5EF4-FFF2-40B4-BE49-F238E27FC236}">
                        <a16:creationId xmlns:a16="http://schemas.microsoft.com/office/drawing/2014/main" id="{6AD7232F-FD8A-7341-8534-EC527EF88CA9}"/>
                      </a:ext>
                    </a:extLst>
                  </p:cNvPr>
                  <p:cNvSpPr/>
                  <p:nvPr/>
                </p:nvSpPr>
                <p:spPr>
                  <a:xfrm>
                    <a:off x="2026371" y="5196280"/>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19" name="Oval 1018">
                    <a:extLst>
                      <a:ext uri="{FF2B5EF4-FFF2-40B4-BE49-F238E27FC236}">
                        <a16:creationId xmlns:a16="http://schemas.microsoft.com/office/drawing/2014/main" id="{7B0920C1-2F53-4F4D-A2F4-3633023775DE}"/>
                      </a:ext>
                    </a:extLst>
                  </p:cNvPr>
                  <p:cNvSpPr/>
                  <p:nvPr/>
                </p:nvSpPr>
                <p:spPr>
                  <a:xfrm>
                    <a:off x="3017956" y="547939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0" name="Oval 1019">
                    <a:extLst>
                      <a:ext uri="{FF2B5EF4-FFF2-40B4-BE49-F238E27FC236}">
                        <a16:creationId xmlns:a16="http://schemas.microsoft.com/office/drawing/2014/main" id="{2F9CD948-513D-2E49-9CBC-F5BC8169E4BA}"/>
                      </a:ext>
                    </a:extLst>
                  </p:cNvPr>
                  <p:cNvSpPr/>
                  <p:nvPr/>
                </p:nvSpPr>
                <p:spPr>
                  <a:xfrm>
                    <a:off x="1173053" y="571349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1" name="Oval 1020">
                    <a:extLst>
                      <a:ext uri="{FF2B5EF4-FFF2-40B4-BE49-F238E27FC236}">
                        <a16:creationId xmlns:a16="http://schemas.microsoft.com/office/drawing/2014/main" id="{63B77AFB-82EE-BE47-BDA5-EE165B56F617}"/>
                      </a:ext>
                    </a:extLst>
                  </p:cNvPr>
                  <p:cNvSpPr/>
                  <p:nvPr/>
                </p:nvSpPr>
                <p:spPr>
                  <a:xfrm>
                    <a:off x="3794226" y="451907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2" name="Oval 1021">
                    <a:extLst>
                      <a:ext uri="{FF2B5EF4-FFF2-40B4-BE49-F238E27FC236}">
                        <a16:creationId xmlns:a16="http://schemas.microsoft.com/office/drawing/2014/main" id="{60E38D3B-1EAF-F041-972E-30F226FE3301}"/>
                      </a:ext>
                    </a:extLst>
                  </p:cNvPr>
                  <p:cNvSpPr/>
                  <p:nvPr/>
                </p:nvSpPr>
                <p:spPr>
                  <a:xfrm>
                    <a:off x="4013885" y="490876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3" name="Oval 1022">
                    <a:extLst>
                      <a:ext uri="{FF2B5EF4-FFF2-40B4-BE49-F238E27FC236}">
                        <a16:creationId xmlns:a16="http://schemas.microsoft.com/office/drawing/2014/main" id="{4A322C62-9827-EE45-BD77-20E2393085C1}"/>
                      </a:ext>
                    </a:extLst>
                  </p:cNvPr>
                  <p:cNvSpPr/>
                  <p:nvPr/>
                </p:nvSpPr>
                <p:spPr>
                  <a:xfrm>
                    <a:off x="3615090" y="501086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4" name="Oval 1023">
                    <a:extLst>
                      <a:ext uri="{FF2B5EF4-FFF2-40B4-BE49-F238E27FC236}">
                        <a16:creationId xmlns:a16="http://schemas.microsoft.com/office/drawing/2014/main" id="{4E1E72B6-B629-574C-8E50-3C4B42EC6DDA}"/>
                      </a:ext>
                    </a:extLst>
                  </p:cNvPr>
                  <p:cNvSpPr/>
                  <p:nvPr/>
                </p:nvSpPr>
                <p:spPr>
                  <a:xfrm>
                    <a:off x="4388205" y="4651005"/>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5" name="Oval 1024">
                    <a:extLst>
                      <a:ext uri="{FF2B5EF4-FFF2-40B4-BE49-F238E27FC236}">
                        <a16:creationId xmlns:a16="http://schemas.microsoft.com/office/drawing/2014/main" id="{676154FE-28D7-394C-B184-1B05E4825530}"/>
                      </a:ext>
                    </a:extLst>
                  </p:cNvPr>
                  <p:cNvSpPr/>
                  <p:nvPr/>
                </p:nvSpPr>
                <p:spPr>
                  <a:xfrm>
                    <a:off x="2021753" y="523784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6" name="Oval 1025">
                    <a:extLst>
                      <a:ext uri="{FF2B5EF4-FFF2-40B4-BE49-F238E27FC236}">
                        <a16:creationId xmlns:a16="http://schemas.microsoft.com/office/drawing/2014/main" id="{8CBCBBAC-E37E-3E42-9B08-09BC8E7091DC}"/>
                      </a:ext>
                    </a:extLst>
                  </p:cNvPr>
                  <p:cNvSpPr/>
                  <p:nvPr/>
                </p:nvSpPr>
                <p:spPr>
                  <a:xfrm>
                    <a:off x="2456971" y="57227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7" name="Oval 1026">
                    <a:extLst>
                      <a:ext uri="{FF2B5EF4-FFF2-40B4-BE49-F238E27FC236}">
                        <a16:creationId xmlns:a16="http://schemas.microsoft.com/office/drawing/2014/main" id="{3DB373B0-5F4E-C94D-A331-007EAF27A77B}"/>
                      </a:ext>
                    </a:extLst>
                  </p:cNvPr>
                  <p:cNvSpPr/>
                  <p:nvPr/>
                </p:nvSpPr>
                <p:spPr>
                  <a:xfrm>
                    <a:off x="4036922" y="486258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8" name="Oval 1027">
                    <a:extLst>
                      <a:ext uri="{FF2B5EF4-FFF2-40B4-BE49-F238E27FC236}">
                        <a16:creationId xmlns:a16="http://schemas.microsoft.com/office/drawing/2014/main" id="{B563A588-7EF7-F249-B001-E3C3D298294D}"/>
                      </a:ext>
                    </a:extLst>
                  </p:cNvPr>
                  <p:cNvSpPr/>
                  <p:nvPr/>
                </p:nvSpPr>
                <p:spPr>
                  <a:xfrm>
                    <a:off x="4342023" y="461867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1029" name="Oval 1028">
                    <a:extLst>
                      <a:ext uri="{FF2B5EF4-FFF2-40B4-BE49-F238E27FC236}">
                        <a16:creationId xmlns:a16="http://schemas.microsoft.com/office/drawing/2014/main" id="{D2ED5E16-E122-AE4B-A956-C62BEB7021C3}"/>
                      </a:ext>
                    </a:extLst>
                  </p:cNvPr>
                  <p:cNvSpPr/>
                  <p:nvPr/>
                </p:nvSpPr>
                <p:spPr>
                  <a:xfrm>
                    <a:off x="3392678" y="4327858"/>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sp>
              <p:nvSpPr>
                <p:cNvPr id="1005" name="Oval 1004">
                  <a:extLst>
                    <a:ext uri="{FF2B5EF4-FFF2-40B4-BE49-F238E27FC236}">
                      <a16:creationId xmlns:a16="http://schemas.microsoft.com/office/drawing/2014/main" id="{43FD2663-9D29-E945-8E78-3545C6C1C729}"/>
                    </a:ext>
                  </a:extLst>
                </p:cNvPr>
                <p:cNvSpPr/>
                <p:nvPr/>
              </p:nvSpPr>
              <p:spPr>
                <a:xfrm>
                  <a:off x="3436235" y="4984308"/>
                  <a:ext cx="118065" cy="118065"/>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sp>
            <p:nvSpPr>
              <p:cNvPr id="1001" name="TextBox 1000">
                <a:extLst>
                  <a:ext uri="{FF2B5EF4-FFF2-40B4-BE49-F238E27FC236}">
                    <a16:creationId xmlns:a16="http://schemas.microsoft.com/office/drawing/2014/main" id="{3E6A0575-4970-BB48-8FC3-A87687E8B690}"/>
                  </a:ext>
                </a:extLst>
              </p:cNvPr>
              <p:cNvSpPr txBox="1"/>
              <p:nvPr/>
            </p:nvSpPr>
            <p:spPr>
              <a:xfrm>
                <a:off x="1811598" y="4095648"/>
                <a:ext cx="26981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MCC NETWORK SITES</a:t>
                </a:r>
              </a:p>
            </p:txBody>
          </p:sp>
        </p:grpSp>
        <p:sp>
          <p:nvSpPr>
            <p:cNvPr id="998" name="TextBox 997">
              <a:extLst>
                <a:ext uri="{FF2B5EF4-FFF2-40B4-BE49-F238E27FC236}">
                  <a16:creationId xmlns:a16="http://schemas.microsoft.com/office/drawing/2014/main" id="{76186B14-142F-F443-A195-F4337FF97498}"/>
                </a:ext>
              </a:extLst>
            </p:cNvPr>
            <p:cNvSpPr txBox="1"/>
            <p:nvPr/>
          </p:nvSpPr>
          <p:spPr>
            <a:xfrm>
              <a:off x="628073" y="4387274"/>
              <a:ext cx="264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~47% of all new cancer cases in KY (2020) were directly or indirectly cared for by MCC</a:t>
              </a:r>
            </a:p>
          </p:txBody>
        </p:sp>
        <p:sp>
          <p:nvSpPr>
            <p:cNvPr id="999" name="TextBox 998">
              <a:extLst>
                <a:ext uri="{FF2B5EF4-FFF2-40B4-BE49-F238E27FC236}">
                  <a16:creationId xmlns:a16="http://schemas.microsoft.com/office/drawing/2014/main" id="{EBB07D89-F42F-454F-A970-962683CB170F}"/>
                </a:ext>
              </a:extLst>
            </p:cNvPr>
            <p:cNvSpPr txBox="1"/>
            <p:nvPr/>
          </p:nvSpPr>
          <p:spPr>
            <a:xfrm>
              <a:off x="812800" y="6478259"/>
              <a:ext cx="43318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19 MCC Affiliate Sites</a:t>
              </a:r>
            </a:p>
          </p:txBody>
        </p:sp>
      </p:grpSp>
      <p:grpSp>
        <p:nvGrpSpPr>
          <p:cNvPr id="11" name="Group 10">
            <a:extLst>
              <a:ext uri="{FF2B5EF4-FFF2-40B4-BE49-F238E27FC236}">
                <a16:creationId xmlns:a16="http://schemas.microsoft.com/office/drawing/2014/main" id="{1231E468-298D-5345-950B-DC12C46E35DB}"/>
              </a:ext>
            </a:extLst>
          </p:cNvPr>
          <p:cNvGrpSpPr/>
          <p:nvPr/>
        </p:nvGrpSpPr>
        <p:grpSpPr>
          <a:xfrm>
            <a:off x="363681" y="3734451"/>
            <a:ext cx="5384801" cy="2718192"/>
            <a:chOff x="6007099" y="831384"/>
            <a:chExt cx="5384801" cy="2718192"/>
          </a:xfrm>
        </p:grpSpPr>
        <p:sp>
          <p:nvSpPr>
            <p:cNvPr id="12" name="Rectangle 11">
              <a:extLst>
                <a:ext uri="{FF2B5EF4-FFF2-40B4-BE49-F238E27FC236}">
                  <a16:creationId xmlns:a16="http://schemas.microsoft.com/office/drawing/2014/main" id="{83E01E1C-E11A-3740-9A9B-45123F7E3F19}"/>
                </a:ext>
              </a:extLst>
            </p:cNvPr>
            <p:cNvSpPr/>
            <p:nvPr/>
          </p:nvSpPr>
          <p:spPr>
            <a:xfrm>
              <a:off x="6096000" y="8609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0E4138D2-4CEF-8C4C-A93B-F7FB2F5296B7}"/>
                </a:ext>
              </a:extLst>
            </p:cNvPr>
            <p:cNvGrpSpPr/>
            <p:nvPr/>
          </p:nvGrpSpPr>
          <p:grpSpPr>
            <a:xfrm>
              <a:off x="6007099" y="831384"/>
              <a:ext cx="5273808" cy="2558176"/>
              <a:chOff x="5718870" y="1163154"/>
              <a:chExt cx="5273808" cy="2558176"/>
            </a:xfrm>
          </p:grpSpPr>
          <p:grpSp>
            <p:nvGrpSpPr>
              <p:cNvPr id="14" name="Group 13">
                <a:extLst>
                  <a:ext uri="{FF2B5EF4-FFF2-40B4-BE49-F238E27FC236}">
                    <a16:creationId xmlns:a16="http://schemas.microsoft.com/office/drawing/2014/main" id="{8E61144F-87AF-844A-815C-B066499DE69B}"/>
                  </a:ext>
                </a:extLst>
              </p:cNvPr>
              <p:cNvGrpSpPr/>
              <p:nvPr/>
            </p:nvGrpSpPr>
            <p:grpSpPr>
              <a:xfrm>
                <a:off x="6896602" y="1881064"/>
                <a:ext cx="4096076" cy="1840266"/>
                <a:chOff x="1291619" y="1871380"/>
                <a:chExt cx="9608763" cy="4316981"/>
              </a:xfrm>
              <a:solidFill>
                <a:schemeClr val="accent6">
                  <a:lumMod val="75000"/>
                </a:schemeClr>
              </a:solidFill>
            </p:grpSpPr>
            <p:grpSp>
              <p:nvGrpSpPr>
                <p:cNvPr id="17" name="Group 16">
                  <a:extLst>
                    <a:ext uri="{FF2B5EF4-FFF2-40B4-BE49-F238E27FC236}">
                      <a16:creationId xmlns:a16="http://schemas.microsoft.com/office/drawing/2014/main" id="{B2A71639-92BC-6540-AB83-814DC2DA2B69}"/>
                    </a:ext>
                  </a:extLst>
                </p:cNvPr>
                <p:cNvGrpSpPr/>
                <p:nvPr/>
              </p:nvGrpSpPr>
              <p:grpSpPr>
                <a:xfrm>
                  <a:off x="1291619" y="1871380"/>
                  <a:ext cx="7418623" cy="4316981"/>
                  <a:chOff x="971873" y="1901988"/>
                  <a:chExt cx="7418623" cy="4316981"/>
                </a:xfrm>
                <a:grpFill/>
              </p:grpSpPr>
              <p:sp>
                <p:nvSpPr>
                  <p:cNvPr id="84" name="Freeform 759">
                    <a:extLst>
                      <a:ext uri="{FF2B5EF4-FFF2-40B4-BE49-F238E27FC236}">
                        <a16:creationId xmlns:a16="http://schemas.microsoft.com/office/drawing/2014/main" id="{C0422D0A-1D65-8A4D-BDD4-DA9AF2A46E2A}"/>
                      </a:ext>
                    </a:extLst>
                  </p:cNvPr>
                  <p:cNvSpPr>
                    <a:spLocks/>
                  </p:cNvSpPr>
                  <p:nvPr/>
                </p:nvSpPr>
                <p:spPr bwMode="auto">
                  <a:xfrm>
                    <a:off x="6921963" y="2459018"/>
                    <a:ext cx="392453" cy="53171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5" name="Freeform 762">
                    <a:extLst>
                      <a:ext uri="{FF2B5EF4-FFF2-40B4-BE49-F238E27FC236}">
                        <a16:creationId xmlns:a16="http://schemas.microsoft.com/office/drawing/2014/main" id="{CCD9C1F6-3DA7-E44C-B697-BDA4663C2903}"/>
                      </a:ext>
                    </a:extLst>
                  </p:cNvPr>
                  <p:cNvSpPr>
                    <a:spLocks/>
                  </p:cNvSpPr>
                  <p:nvPr/>
                </p:nvSpPr>
                <p:spPr bwMode="auto">
                  <a:xfrm>
                    <a:off x="7251117" y="1939967"/>
                    <a:ext cx="354474" cy="506391"/>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6" name="Freeform 763">
                    <a:extLst>
                      <a:ext uri="{FF2B5EF4-FFF2-40B4-BE49-F238E27FC236}">
                        <a16:creationId xmlns:a16="http://schemas.microsoft.com/office/drawing/2014/main" id="{8117FAA2-601F-AB42-AFBE-6986C9F38FB2}"/>
                      </a:ext>
                    </a:extLst>
                  </p:cNvPr>
                  <p:cNvSpPr>
                    <a:spLocks/>
                  </p:cNvSpPr>
                  <p:nvPr/>
                </p:nvSpPr>
                <p:spPr bwMode="auto">
                  <a:xfrm>
                    <a:off x="7111859" y="1977947"/>
                    <a:ext cx="265855" cy="493731"/>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7" name="Freeform 765">
                    <a:extLst>
                      <a:ext uri="{FF2B5EF4-FFF2-40B4-BE49-F238E27FC236}">
                        <a16:creationId xmlns:a16="http://schemas.microsoft.com/office/drawing/2014/main" id="{71D4A4FA-9213-9243-B46B-6595A5C6ED98}"/>
                      </a:ext>
                    </a:extLst>
                  </p:cNvPr>
                  <p:cNvSpPr>
                    <a:spLocks/>
                  </p:cNvSpPr>
                  <p:nvPr/>
                </p:nvSpPr>
                <p:spPr bwMode="auto">
                  <a:xfrm>
                    <a:off x="7618250" y="2408379"/>
                    <a:ext cx="405113" cy="44309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8" name="Freeform 766">
                    <a:extLst>
                      <a:ext uri="{FF2B5EF4-FFF2-40B4-BE49-F238E27FC236}">
                        <a16:creationId xmlns:a16="http://schemas.microsoft.com/office/drawing/2014/main" id="{AC592284-510B-A64E-AA9E-087E4D23508A}"/>
                      </a:ext>
                    </a:extLst>
                  </p:cNvPr>
                  <p:cNvSpPr>
                    <a:spLocks/>
                  </p:cNvSpPr>
                  <p:nvPr/>
                </p:nvSpPr>
                <p:spPr bwMode="auto">
                  <a:xfrm>
                    <a:off x="7238457" y="2332420"/>
                    <a:ext cx="430432" cy="55703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9" name="Freeform 791">
                    <a:extLst>
                      <a:ext uri="{FF2B5EF4-FFF2-40B4-BE49-F238E27FC236}">
                        <a16:creationId xmlns:a16="http://schemas.microsoft.com/office/drawing/2014/main" id="{070A59A0-54C9-564F-9967-AC7741C2FA27}"/>
                      </a:ext>
                    </a:extLst>
                  </p:cNvPr>
                  <p:cNvSpPr>
                    <a:spLocks/>
                  </p:cNvSpPr>
                  <p:nvPr/>
                </p:nvSpPr>
                <p:spPr bwMode="auto">
                  <a:xfrm>
                    <a:off x="5845883" y="2927429"/>
                    <a:ext cx="455752" cy="392453"/>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0" name="Freeform 797">
                    <a:extLst>
                      <a:ext uri="{FF2B5EF4-FFF2-40B4-BE49-F238E27FC236}">
                        <a16:creationId xmlns:a16="http://schemas.microsoft.com/office/drawing/2014/main" id="{2B615235-361C-E249-8D3A-1AC55F9FBE9B}"/>
                      </a:ext>
                    </a:extLst>
                  </p:cNvPr>
                  <p:cNvSpPr>
                    <a:spLocks/>
                  </p:cNvSpPr>
                  <p:nvPr/>
                </p:nvSpPr>
                <p:spPr bwMode="auto">
                  <a:xfrm>
                    <a:off x="6213016" y="2800831"/>
                    <a:ext cx="607669" cy="417772"/>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1" name="Freeform 824">
                    <a:extLst>
                      <a:ext uri="{FF2B5EF4-FFF2-40B4-BE49-F238E27FC236}">
                        <a16:creationId xmlns:a16="http://schemas.microsoft.com/office/drawing/2014/main" id="{DD1354EF-5BEA-5742-8522-A673A85AA244}"/>
                      </a:ext>
                    </a:extLst>
                  </p:cNvPr>
                  <p:cNvSpPr>
                    <a:spLocks/>
                  </p:cNvSpPr>
                  <p:nvPr/>
                </p:nvSpPr>
                <p:spPr bwMode="auto">
                  <a:xfrm>
                    <a:off x="5934501" y="4611178"/>
                    <a:ext cx="658308" cy="468411"/>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2" name="Freeform 836">
                    <a:extLst>
                      <a:ext uri="{FF2B5EF4-FFF2-40B4-BE49-F238E27FC236}">
                        <a16:creationId xmlns:a16="http://schemas.microsoft.com/office/drawing/2014/main" id="{CA1E9413-067D-BA4E-A8B0-1D354FC891EC}"/>
                      </a:ext>
                    </a:extLst>
                  </p:cNvPr>
                  <p:cNvSpPr>
                    <a:spLocks/>
                  </p:cNvSpPr>
                  <p:nvPr/>
                </p:nvSpPr>
                <p:spPr bwMode="auto">
                  <a:xfrm>
                    <a:off x="5048318" y="3775633"/>
                    <a:ext cx="759586" cy="924163"/>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3" name="Freeform 840">
                    <a:extLst>
                      <a:ext uri="{FF2B5EF4-FFF2-40B4-BE49-F238E27FC236}">
                        <a16:creationId xmlns:a16="http://schemas.microsoft.com/office/drawing/2014/main" id="{8EFD5D8C-7E38-C54B-B96C-F3C3AF1F73DC}"/>
                      </a:ext>
                    </a:extLst>
                  </p:cNvPr>
                  <p:cNvSpPr>
                    <a:spLocks/>
                  </p:cNvSpPr>
                  <p:nvPr/>
                </p:nvSpPr>
                <p:spPr bwMode="auto">
                  <a:xfrm>
                    <a:off x="4769804" y="3471799"/>
                    <a:ext cx="658308" cy="645648"/>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4" name="Freeform 847">
                    <a:extLst>
                      <a:ext uri="{FF2B5EF4-FFF2-40B4-BE49-F238E27FC236}">
                        <a16:creationId xmlns:a16="http://schemas.microsoft.com/office/drawing/2014/main" id="{D6D72DCE-2FBE-0C42-896F-A31B1856DC6A}"/>
                      </a:ext>
                    </a:extLst>
                  </p:cNvPr>
                  <p:cNvSpPr>
                    <a:spLocks/>
                  </p:cNvSpPr>
                  <p:nvPr/>
                </p:nvSpPr>
                <p:spPr bwMode="auto">
                  <a:xfrm>
                    <a:off x="3022755" y="4484580"/>
                    <a:ext cx="708947" cy="759586"/>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5" name="Freeform 860">
                    <a:extLst>
                      <a:ext uri="{FF2B5EF4-FFF2-40B4-BE49-F238E27FC236}">
                        <a16:creationId xmlns:a16="http://schemas.microsoft.com/office/drawing/2014/main" id="{94420527-2213-B844-B99B-8F5BD9F96079}"/>
                      </a:ext>
                    </a:extLst>
                  </p:cNvPr>
                  <p:cNvSpPr>
                    <a:spLocks/>
                  </p:cNvSpPr>
                  <p:nvPr/>
                </p:nvSpPr>
                <p:spPr bwMode="auto">
                  <a:xfrm>
                    <a:off x="3934257" y="4218725"/>
                    <a:ext cx="721607" cy="848204"/>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6" name="Freeform 863">
                    <a:extLst>
                      <a:ext uri="{FF2B5EF4-FFF2-40B4-BE49-F238E27FC236}">
                        <a16:creationId xmlns:a16="http://schemas.microsoft.com/office/drawing/2014/main" id="{E5A6DC7A-AF57-6A45-8F30-4AEBF6E7F92C}"/>
                      </a:ext>
                    </a:extLst>
                  </p:cNvPr>
                  <p:cNvSpPr>
                    <a:spLocks/>
                  </p:cNvSpPr>
                  <p:nvPr/>
                </p:nvSpPr>
                <p:spPr bwMode="auto">
                  <a:xfrm>
                    <a:off x="1617521" y="5028950"/>
                    <a:ext cx="582349" cy="468411"/>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7" name="Freeform 866">
                    <a:extLst>
                      <a:ext uri="{FF2B5EF4-FFF2-40B4-BE49-F238E27FC236}">
                        <a16:creationId xmlns:a16="http://schemas.microsoft.com/office/drawing/2014/main" id="{55CA7D9A-FC21-A84C-A299-4114B9125D10}"/>
                      </a:ext>
                    </a:extLst>
                  </p:cNvPr>
                  <p:cNvSpPr>
                    <a:spLocks/>
                  </p:cNvSpPr>
                  <p:nvPr/>
                </p:nvSpPr>
                <p:spPr bwMode="auto">
                  <a:xfrm>
                    <a:off x="3617765" y="4737775"/>
                    <a:ext cx="645648" cy="607669"/>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8" name="Freeform 871">
                    <a:extLst>
                      <a:ext uri="{FF2B5EF4-FFF2-40B4-BE49-F238E27FC236}">
                        <a16:creationId xmlns:a16="http://schemas.microsoft.com/office/drawing/2014/main" id="{78CE113A-16B7-FB4F-97CD-6773763D8BE1}"/>
                      </a:ext>
                    </a:extLst>
                  </p:cNvPr>
                  <p:cNvSpPr>
                    <a:spLocks/>
                  </p:cNvSpPr>
                  <p:nvPr/>
                </p:nvSpPr>
                <p:spPr bwMode="auto">
                  <a:xfrm>
                    <a:off x="2617643" y="5408743"/>
                    <a:ext cx="645648" cy="595009"/>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99" name="Freeform 874">
                    <a:extLst>
                      <a:ext uri="{FF2B5EF4-FFF2-40B4-BE49-F238E27FC236}">
                        <a16:creationId xmlns:a16="http://schemas.microsoft.com/office/drawing/2014/main" id="{0FE9AB65-D17E-CB41-A865-775E06C3DFAB}"/>
                      </a:ext>
                    </a:extLst>
                  </p:cNvPr>
                  <p:cNvSpPr>
                    <a:spLocks/>
                  </p:cNvSpPr>
                  <p:nvPr/>
                </p:nvSpPr>
                <p:spPr bwMode="auto">
                  <a:xfrm>
                    <a:off x="1288367" y="5459382"/>
                    <a:ext cx="481071" cy="303834"/>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0" name="Freeform 757">
                    <a:extLst>
                      <a:ext uri="{FF2B5EF4-FFF2-40B4-BE49-F238E27FC236}">
                        <a16:creationId xmlns:a16="http://schemas.microsoft.com/office/drawing/2014/main" id="{490BD8B6-46F9-A242-96CA-F9E790CFA191}"/>
                      </a:ext>
                    </a:extLst>
                  </p:cNvPr>
                  <p:cNvSpPr>
                    <a:spLocks/>
                  </p:cNvSpPr>
                  <p:nvPr/>
                </p:nvSpPr>
                <p:spPr bwMode="auto">
                  <a:xfrm>
                    <a:off x="6554830" y="2585615"/>
                    <a:ext cx="632988" cy="632988"/>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1" name="Freeform 790">
                    <a:extLst>
                      <a:ext uri="{FF2B5EF4-FFF2-40B4-BE49-F238E27FC236}">
                        <a16:creationId xmlns:a16="http://schemas.microsoft.com/office/drawing/2014/main" id="{B6ED6E69-3BD3-CE4A-AA49-CF56212182D7}"/>
                      </a:ext>
                    </a:extLst>
                  </p:cNvPr>
                  <p:cNvSpPr>
                    <a:spLocks/>
                  </p:cNvSpPr>
                  <p:nvPr/>
                </p:nvSpPr>
                <p:spPr bwMode="auto">
                  <a:xfrm>
                    <a:off x="6073758" y="2585615"/>
                    <a:ext cx="367133" cy="392453"/>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2" name="Freeform 798">
                    <a:extLst>
                      <a:ext uri="{FF2B5EF4-FFF2-40B4-BE49-F238E27FC236}">
                        <a16:creationId xmlns:a16="http://schemas.microsoft.com/office/drawing/2014/main" id="{80A9F049-8DD8-4040-B3F3-DB7011A6E9F6}"/>
                      </a:ext>
                    </a:extLst>
                  </p:cNvPr>
                  <p:cNvSpPr>
                    <a:spLocks/>
                  </p:cNvSpPr>
                  <p:nvPr/>
                </p:nvSpPr>
                <p:spPr bwMode="auto">
                  <a:xfrm>
                    <a:off x="6061099" y="3193284"/>
                    <a:ext cx="658308" cy="519050"/>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3" name="Freeform 828">
                    <a:extLst>
                      <a:ext uri="{FF2B5EF4-FFF2-40B4-BE49-F238E27FC236}">
                        <a16:creationId xmlns:a16="http://schemas.microsoft.com/office/drawing/2014/main" id="{55CEF569-AF16-D64E-BA50-BC4E8710294E}"/>
                      </a:ext>
                    </a:extLst>
                  </p:cNvPr>
                  <p:cNvSpPr>
                    <a:spLocks/>
                  </p:cNvSpPr>
                  <p:nvPr/>
                </p:nvSpPr>
                <p:spPr bwMode="auto">
                  <a:xfrm>
                    <a:off x="5466089" y="3167964"/>
                    <a:ext cx="683627" cy="62032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4" name="Freeform 831">
                    <a:extLst>
                      <a:ext uri="{FF2B5EF4-FFF2-40B4-BE49-F238E27FC236}">
                        <a16:creationId xmlns:a16="http://schemas.microsoft.com/office/drawing/2014/main" id="{38921D58-3F78-2D46-B3D3-F79DCD1D6FB1}"/>
                      </a:ext>
                    </a:extLst>
                  </p:cNvPr>
                  <p:cNvSpPr>
                    <a:spLocks/>
                  </p:cNvSpPr>
                  <p:nvPr/>
                </p:nvSpPr>
                <p:spPr bwMode="auto">
                  <a:xfrm>
                    <a:off x="5466089" y="3585737"/>
                    <a:ext cx="658308" cy="506391"/>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5" name="Freeform 844">
                    <a:extLst>
                      <a:ext uri="{FF2B5EF4-FFF2-40B4-BE49-F238E27FC236}">
                        <a16:creationId xmlns:a16="http://schemas.microsoft.com/office/drawing/2014/main" id="{3FB8A17D-08DD-6549-8BD9-32E5507EEB08}"/>
                      </a:ext>
                    </a:extLst>
                  </p:cNvPr>
                  <p:cNvSpPr>
                    <a:spLocks/>
                  </p:cNvSpPr>
                  <p:nvPr/>
                </p:nvSpPr>
                <p:spPr bwMode="auto">
                  <a:xfrm>
                    <a:off x="5200234" y="5130228"/>
                    <a:ext cx="557030" cy="721607"/>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6" name="Freeform 848">
                    <a:extLst>
                      <a:ext uri="{FF2B5EF4-FFF2-40B4-BE49-F238E27FC236}">
                        <a16:creationId xmlns:a16="http://schemas.microsoft.com/office/drawing/2014/main" id="{7B5CBB29-82F3-9B43-812B-69DCAF39177E}"/>
                      </a:ext>
                    </a:extLst>
                  </p:cNvPr>
                  <p:cNvSpPr>
                    <a:spLocks/>
                  </p:cNvSpPr>
                  <p:nvPr/>
                </p:nvSpPr>
                <p:spPr bwMode="auto">
                  <a:xfrm>
                    <a:off x="2908818" y="4370642"/>
                    <a:ext cx="721607" cy="493731"/>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7" name="Freeform 851">
                    <a:extLst>
                      <a:ext uri="{FF2B5EF4-FFF2-40B4-BE49-F238E27FC236}">
                        <a16:creationId xmlns:a16="http://schemas.microsoft.com/office/drawing/2014/main" id="{E342C404-ABEF-F046-9028-0FCFF2B07663}"/>
                      </a:ext>
                    </a:extLst>
                  </p:cNvPr>
                  <p:cNvSpPr>
                    <a:spLocks/>
                  </p:cNvSpPr>
                  <p:nvPr/>
                </p:nvSpPr>
                <p:spPr bwMode="auto">
                  <a:xfrm>
                    <a:off x="3681063" y="5294805"/>
                    <a:ext cx="367133" cy="69628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8" name="Freeform 854">
                    <a:extLst>
                      <a:ext uri="{FF2B5EF4-FFF2-40B4-BE49-F238E27FC236}">
                        <a16:creationId xmlns:a16="http://schemas.microsoft.com/office/drawing/2014/main" id="{45A7BD5B-5517-C849-A983-702453B7AA32}"/>
                      </a:ext>
                    </a:extLst>
                  </p:cNvPr>
                  <p:cNvSpPr>
                    <a:spLocks/>
                  </p:cNvSpPr>
                  <p:nvPr/>
                </p:nvSpPr>
                <p:spPr bwMode="auto">
                  <a:xfrm>
                    <a:off x="4427988" y="5598639"/>
                    <a:ext cx="468411" cy="40511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09" name="Freeform 857">
                    <a:extLst>
                      <a:ext uri="{FF2B5EF4-FFF2-40B4-BE49-F238E27FC236}">
                        <a16:creationId xmlns:a16="http://schemas.microsoft.com/office/drawing/2014/main" id="{C8D177E7-6BDA-B148-82ED-2C89B4608725}"/>
                      </a:ext>
                    </a:extLst>
                  </p:cNvPr>
                  <p:cNvSpPr>
                    <a:spLocks/>
                  </p:cNvSpPr>
                  <p:nvPr/>
                </p:nvSpPr>
                <p:spPr bwMode="auto">
                  <a:xfrm>
                    <a:off x="4541926" y="4408621"/>
                    <a:ext cx="848204" cy="48107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0" name="Freeform 858">
                    <a:extLst>
                      <a:ext uri="{FF2B5EF4-FFF2-40B4-BE49-F238E27FC236}">
                        <a16:creationId xmlns:a16="http://schemas.microsoft.com/office/drawing/2014/main" id="{EF80B15B-52F8-9941-BC14-769F2677D210}"/>
                      </a:ext>
                    </a:extLst>
                  </p:cNvPr>
                  <p:cNvSpPr>
                    <a:spLocks/>
                  </p:cNvSpPr>
                  <p:nvPr/>
                </p:nvSpPr>
                <p:spPr bwMode="auto">
                  <a:xfrm>
                    <a:off x="4883741" y="5510021"/>
                    <a:ext cx="595009" cy="493731"/>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1" name="Freeform 861">
                    <a:extLst>
                      <a:ext uri="{FF2B5EF4-FFF2-40B4-BE49-F238E27FC236}">
                        <a16:creationId xmlns:a16="http://schemas.microsoft.com/office/drawing/2014/main" id="{8A9031A2-5726-F14B-8C72-7339FF81E2C5}"/>
                      </a:ext>
                    </a:extLst>
                  </p:cNvPr>
                  <p:cNvSpPr>
                    <a:spLocks/>
                  </p:cNvSpPr>
                  <p:nvPr/>
                </p:nvSpPr>
                <p:spPr bwMode="auto">
                  <a:xfrm>
                    <a:off x="2364448" y="4522559"/>
                    <a:ext cx="721607" cy="65830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2" name="Freeform 862">
                    <a:extLst>
                      <a:ext uri="{FF2B5EF4-FFF2-40B4-BE49-F238E27FC236}">
                        <a16:creationId xmlns:a16="http://schemas.microsoft.com/office/drawing/2014/main" id="{9E558D6C-1456-DF4E-BBEB-B0EFC81A771C}"/>
                      </a:ext>
                    </a:extLst>
                  </p:cNvPr>
                  <p:cNvSpPr>
                    <a:spLocks/>
                  </p:cNvSpPr>
                  <p:nvPr/>
                </p:nvSpPr>
                <p:spPr bwMode="auto">
                  <a:xfrm>
                    <a:off x="1744119" y="5472042"/>
                    <a:ext cx="455752" cy="734266"/>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3" name="Freeform 864">
                    <a:extLst>
                      <a:ext uri="{FF2B5EF4-FFF2-40B4-BE49-F238E27FC236}">
                        <a16:creationId xmlns:a16="http://schemas.microsoft.com/office/drawing/2014/main" id="{EE2CB606-8989-3F4E-98AE-8EB71EDE791F}"/>
                      </a:ext>
                    </a:extLst>
                  </p:cNvPr>
                  <p:cNvSpPr>
                    <a:spLocks/>
                  </p:cNvSpPr>
                  <p:nvPr/>
                </p:nvSpPr>
                <p:spPr bwMode="auto">
                  <a:xfrm>
                    <a:off x="2187211" y="5307465"/>
                    <a:ext cx="493731" cy="506391"/>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4" name="Freeform 865">
                    <a:extLst>
                      <a:ext uri="{FF2B5EF4-FFF2-40B4-BE49-F238E27FC236}">
                        <a16:creationId xmlns:a16="http://schemas.microsoft.com/office/drawing/2014/main" id="{3C0A05C3-02F2-E941-BFFB-357A1AD7E0E7}"/>
                      </a:ext>
                    </a:extLst>
                  </p:cNvPr>
                  <p:cNvSpPr>
                    <a:spLocks/>
                  </p:cNvSpPr>
                  <p:nvPr/>
                </p:nvSpPr>
                <p:spPr bwMode="auto">
                  <a:xfrm>
                    <a:off x="3592445" y="3902231"/>
                    <a:ext cx="759586" cy="607669"/>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5" name="Freeform 867">
                    <a:extLst>
                      <a:ext uri="{FF2B5EF4-FFF2-40B4-BE49-F238E27FC236}">
                        <a16:creationId xmlns:a16="http://schemas.microsoft.com/office/drawing/2014/main" id="{F659B9EA-076E-1C4F-B68A-8D2672EBC90F}"/>
                      </a:ext>
                    </a:extLst>
                  </p:cNvPr>
                  <p:cNvSpPr>
                    <a:spLocks/>
                  </p:cNvSpPr>
                  <p:nvPr/>
                </p:nvSpPr>
                <p:spPr bwMode="auto">
                  <a:xfrm>
                    <a:off x="3478507" y="4307343"/>
                    <a:ext cx="595009" cy="493731"/>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6" name="Freeform 868">
                    <a:extLst>
                      <a:ext uri="{FF2B5EF4-FFF2-40B4-BE49-F238E27FC236}">
                        <a16:creationId xmlns:a16="http://schemas.microsoft.com/office/drawing/2014/main" id="{F8760D67-FCC5-254E-8972-D78EDBCAA8F6}"/>
                      </a:ext>
                    </a:extLst>
                  </p:cNvPr>
                  <p:cNvSpPr>
                    <a:spLocks/>
                  </p:cNvSpPr>
                  <p:nvPr/>
                </p:nvSpPr>
                <p:spPr bwMode="auto">
                  <a:xfrm>
                    <a:off x="1301027" y="5016290"/>
                    <a:ext cx="468411" cy="48107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7" name="Freeform 875">
                    <a:extLst>
                      <a:ext uri="{FF2B5EF4-FFF2-40B4-BE49-F238E27FC236}">
                        <a16:creationId xmlns:a16="http://schemas.microsoft.com/office/drawing/2014/main" id="{934F60B2-ABD0-FC4E-9E75-67338B61CDE0}"/>
                      </a:ext>
                    </a:extLst>
                  </p:cNvPr>
                  <p:cNvSpPr>
                    <a:spLocks/>
                  </p:cNvSpPr>
                  <p:nvPr/>
                </p:nvSpPr>
                <p:spPr bwMode="auto">
                  <a:xfrm>
                    <a:off x="2516363" y="5117568"/>
                    <a:ext cx="468411" cy="506391"/>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8" name="Freeform 876">
                    <a:extLst>
                      <a:ext uri="{FF2B5EF4-FFF2-40B4-BE49-F238E27FC236}">
                        <a16:creationId xmlns:a16="http://schemas.microsoft.com/office/drawing/2014/main" id="{A9983BD3-BFA9-5943-96D7-1C1F13318FA3}"/>
                      </a:ext>
                    </a:extLst>
                  </p:cNvPr>
                  <p:cNvSpPr>
                    <a:spLocks/>
                  </p:cNvSpPr>
                  <p:nvPr/>
                </p:nvSpPr>
                <p:spPr bwMode="auto">
                  <a:xfrm>
                    <a:off x="2706261" y="4801074"/>
                    <a:ext cx="531710" cy="68362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19" name="Freeform 761">
                    <a:extLst>
                      <a:ext uri="{FF2B5EF4-FFF2-40B4-BE49-F238E27FC236}">
                        <a16:creationId xmlns:a16="http://schemas.microsoft.com/office/drawing/2014/main" id="{325594F4-4989-3F4E-BD3E-358AF6A3D897}"/>
                      </a:ext>
                    </a:extLst>
                  </p:cNvPr>
                  <p:cNvSpPr>
                    <a:spLocks/>
                  </p:cNvSpPr>
                  <p:nvPr/>
                </p:nvSpPr>
                <p:spPr bwMode="auto">
                  <a:xfrm>
                    <a:off x="6757386" y="1901988"/>
                    <a:ext cx="392453" cy="595009"/>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0" name="Freeform 767">
                    <a:extLst>
                      <a:ext uri="{FF2B5EF4-FFF2-40B4-BE49-F238E27FC236}">
                        <a16:creationId xmlns:a16="http://schemas.microsoft.com/office/drawing/2014/main" id="{99EA3359-A38D-214A-BEA5-3DB7A8DE1A4F}"/>
                      </a:ext>
                    </a:extLst>
                  </p:cNvPr>
                  <p:cNvSpPr>
                    <a:spLocks/>
                  </p:cNvSpPr>
                  <p:nvPr/>
                </p:nvSpPr>
                <p:spPr bwMode="auto">
                  <a:xfrm>
                    <a:off x="7922085" y="2484337"/>
                    <a:ext cx="468411" cy="506391"/>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1" name="Freeform 825">
                    <a:extLst>
                      <a:ext uri="{FF2B5EF4-FFF2-40B4-BE49-F238E27FC236}">
                        <a16:creationId xmlns:a16="http://schemas.microsoft.com/office/drawing/2014/main" id="{35A2142C-812B-904C-BEA0-A6142F2434B7}"/>
                      </a:ext>
                    </a:extLst>
                  </p:cNvPr>
                  <p:cNvSpPr>
                    <a:spLocks/>
                  </p:cNvSpPr>
                  <p:nvPr/>
                </p:nvSpPr>
                <p:spPr bwMode="auto">
                  <a:xfrm>
                    <a:off x="6023121" y="4218725"/>
                    <a:ext cx="620329" cy="506391"/>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2" name="Freeform 826">
                    <a:extLst>
                      <a:ext uri="{FF2B5EF4-FFF2-40B4-BE49-F238E27FC236}">
                        <a16:creationId xmlns:a16="http://schemas.microsoft.com/office/drawing/2014/main" id="{A8C856BE-A170-234A-A341-D8943C697F0F}"/>
                      </a:ext>
                    </a:extLst>
                  </p:cNvPr>
                  <p:cNvSpPr>
                    <a:spLocks/>
                  </p:cNvSpPr>
                  <p:nvPr/>
                </p:nvSpPr>
                <p:spPr bwMode="auto">
                  <a:xfrm>
                    <a:off x="5731945" y="3800953"/>
                    <a:ext cx="746926" cy="759586"/>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3" name="Freeform 827">
                    <a:extLst>
                      <a:ext uri="{FF2B5EF4-FFF2-40B4-BE49-F238E27FC236}">
                        <a16:creationId xmlns:a16="http://schemas.microsoft.com/office/drawing/2014/main" id="{C4AF3AF6-5A62-0547-BA43-4A646137A958}"/>
                      </a:ext>
                    </a:extLst>
                  </p:cNvPr>
                  <p:cNvSpPr>
                    <a:spLocks/>
                  </p:cNvSpPr>
                  <p:nvPr/>
                </p:nvSpPr>
                <p:spPr bwMode="auto">
                  <a:xfrm>
                    <a:off x="6010460" y="3535098"/>
                    <a:ext cx="531710" cy="34181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4" name="Freeform 832">
                    <a:extLst>
                      <a:ext uri="{FF2B5EF4-FFF2-40B4-BE49-F238E27FC236}">
                        <a16:creationId xmlns:a16="http://schemas.microsoft.com/office/drawing/2014/main" id="{61215785-3634-4440-A7DF-157A1A660954}"/>
                      </a:ext>
                    </a:extLst>
                  </p:cNvPr>
                  <p:cNvSpPr>
                    <a:spLocks/>
                  </p:cNvSpPr>
                  <p:nvPr/>
                </p:nvSpPr>
                <p:spPr bwMode="auto">
                  <a:xfrm>
                    <a:off x="6162377" y="3902231"/>
                    <a:ext cx="519051" cy="468411"/>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5" name="Freeform 839">
                    <a:extLst>
                      <a:ext uri="{FF2B5EF4-FFF2-40B4-BE49-F238E27FC236}">
                        <a16:creationId xmlns:a16="http://schemas.microsoft.com/office/drawing/2014/main" id="{19804071-194D-5446-B579-437819C87239}"/>
                      </a:ext>
                    </a:extLst>
                  </p:cNvPr>
                  <p:cNvSpPr>
                    <a:spLocks/>
                  </p:cNvSpPr>
                  <p:nvPr/>
                </p:nvSpPr>
                <p:spPr bwMode="auto">
                  <a:xfrm>
                    <a:off x="4529267" y="3724994"/>
                    <a:ext cx="670968" cy="78490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6" name="Freeform 845">
                    <a:extLst>
                      <a:ext uri="{FF2B5EF4-FFF2-40B4-BE49-F238E27FC236}">
                        <a16:creationId xmlns:a16="http://schemas.microsoft.com/office/drawing/2014/main" id="{F2B811FA-7178-2D4F-9F63-885E15388BA2}"/>
                      </a:ext>
                    </a:extLst>
                  </p:cNvPr>
                  <p:cNvSpPr>
                    <a:spLocks/>
                  </p:cNvSpPr>
                  <p:nvPr/>
                </p:nvSpPr>
                <p:spPr bwMode="auto">
                  <a:xfrm>
                    <a:off x="5542049" y="4218725"/>
                    <a:ext cx="544370" cy="506391"/>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7" name="Freeform 846">
                    <a:extLst>
                      <a:ext uri="{FF2B5EF4-FFF2-40B4-BE49-F238E27FC236}">
                        <a16:creationId xmlns:a16="http://schemas.microsoft.com/office/drawing/2014/main" id="{A1321900-01FA-0E4B-A73A-7E45393E0418}"/>
                      </a:ext>
                    </a:extLst>
                  </p:cNvPr>
                  <p:cNvSpPr>
                    <a:spLocks/>
                  </p:cNvSpPr>
                  <p:nvPr/>
                </p:nvSpPr>
                <p:spPr bwMode="auto">
                  <a:xfrm>
                    <a:off x="2934137" y="3838932"/>
                    <a:ext cx="835545" cy="54437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8" name="Freeform 849">
                    <a:extLst>
                      <a:ext uri="{FF2B5EF4-FFF2-40B4-BE49-F238E27FC236}">
                        <a16:creationId xmlns:a16="http://schemas.microsoft.com/office/drawing/2014/main" id="{276ECC8C-229C-F341-81E3-978DA579EB00}"/>
                      </a:ext>
                    </a:extLst>
                  </p:cNvPr>
                  <p:cNvSpPr>
                    <a:spLocks/>
                  </p:cNvSpPr>
                  <p:nvPr/>
                </p:nvSpPr>
                <p:spPr bwMode="auto">
                  <a:xfrm>
                    <a:off x="3162013" y="5155547"/>
                    <a:ext cx="620329" cy="848204"/>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29" name="Freeform 856">
                    <a:extLst>
                      <a:ext uri="{FF2B5EF4-FFF2-40B4-BE49-F238E27FC236}">
                        <a16:creationId xmlns:a16="http://schemas.microsoft.com/office/drawing/2014/main" id="{3FD669A6-7FB6-D447-89AD-E266BCFA4138}"/>
                      </a:ext>
                    </a:extLst>
                  </p:cNvPr>
                  <p:cNvSpPr>
                    <a:spLocks/>
                  </p:cNvSpPr>
                  <p:nvPr/>
                </p:nvSpPr>
                <p:spPr bwMode="auto">
                  <a:xfrm>
                    <a:off x="4541926" y="5104910"/>
                    <a:ext cx="721607" cy="6709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0" name="Freeform 869">
                    <a:extLst>
                      <a:ext uri="{FF2B5EF4-FFF2-40B4-BE49-F238E27FC236}">
                        <a16:creationId xmlns:a16="http://schemas.microsoft.com/office/drawing/2014/main" id="{1D40F674-70ED-A44A-A3EC-6982A41B637C}"/>
                      </a:ext>
                    </a:extLst>
                  </p:cNvPr>
                  <p:cNvSpPr>
                    <a:spLocks/>
                  </p:cNvSpPr>
                  <p:nvPr/>
                </p:nvSpPr>
                <p:spPr bwMode="auto">
                  <a:xfrm>
                    <a:off x="2098592" y="4712456"/>
                    <a:ext cx="481071" cy="721607"/>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1" name="Freeform 870">
                    <a:extLst>
                      <a:ext uri="{FF2B5EF4-FFF2-40B4-BE49-F238E27FC236}">
                        <a16:creationId xmlns:a16="http://schemas.microsoft.com/office/drawing/2014/main" id="{EFFBBB1D-CEC3-9D4B-A538-326E509DB8CA}"/>
                      </a:ext>
                    </a:extLst>
                  </p:cNvPr>
                  <p:cNvSpPr>
                    <a:spLocks/>
                  </p:cNvSpPr>
                  <p:nvPr/>
                </p:nvSpPr>
                <p:spPr bwMode="auto">
                  <a:xfrm>
                    <a:off x="1263048" y="5712577"/>
                    <a:ext cx="506391" cy="48107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2" name="Freeform 872">
                    <a:extLst>
                      <a:ext uri="{FF2B5EF4-FFF2-40B4-BE49-F238E27FC236}">
                        <a16:creationId xmlns:a16="http://schemas.microsoft.com/office/drawing/2014/main" id="{1A5E773F-2D64-D74A-94AC-8B11B0C37313}"/>
                      </a:ext>
                    </a:extLst>
                  </p:cNvPr>
                  <p:cNvSpPr>
                    <a:spLocks/>
                  </p:cNvSpPr>
                  <p:nvPr/>
                </p:nvSpPr>
                <p:spPr bwMode="auto">
                  <a:xfrm>
                    <a:off x="2174551" y="5801197"/>
                    <a:ext cx="595009" cy="417772"/>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3" name="Freeform 873">
                    <a:extLst>
                      <a:ext uri="{FF2B5EF4-FFF2-40B4-BE49-F238E27FC236}">
                        <a16:creationId xmlns:a16="http://schemas.microsoft.com/office/drawing/2014/main" id="{14E18A65-B240-F84B-8FEC-E9D7F6976B16}"/>
                      </a:ext>
                    </a:extLst>
                  </p:cNvPr>
                  <p:cNvSpPr>
                    <a:spLocks/>
                  </p:cNvSpPr>
                  <p:nvPr/>
                </p:nvSpPr>
                <p:spPr bwMode="auto">
                  <a:xfrm>
                    <a:off x="971873" y="5953113"/>
                    <a:ext cx="759586" cy="240536"/>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6">
                      <a:lumMod val="75000"/>
                    </a:schemeClr>
                  </a:solid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4" name="Freeform 758">
                    <a:extLst>
                      <a:ext uri="{FF2B5EF4-FFF2-40B4-BE49-F238E27FC236}">
                        <a16:creationId xmlns:a16="http://schemas.microsoft.com/office/drawing/2014/main" id="{AEC0D23B-DD8A-8947-ACFD-02B4310F80BA}"/>
                      </a:ext>
                    </a:extLst>
                  </p:cNvPr>
                  <p:cNvSpPr>
                    <a:spLocks/>
                  </p:cNvSpPr>
                  <p:nvPr/>
                </p:nvSpPr>
                <p:spPr bwMode="auto">
                  <a:xfrm>
                    <a:off x="6225677" y="2534976"/>
                    <a:ext cx="506391" cy="303834"/>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5" name="Freeform 760">
                    <a:extLst>
                      <a:ext uri="{FF2B5EF4-FFF2-40B4-BE49-F238E27FC236}">
                        <a16:creationId xmlns:a16="http://schemas.microsoft.com/office/drawing/2014/main" id="{73188662-8878-2649-AD1A-F9D96293EE69}"/>
                      </a:ext>
                    </a:extLst>
                  </p:cNvPr>
                  <p:cNvSpPr>
                    <a:spLocks/>
                  </p:cNvSpPr>
                  <p:nvPr/>
                </p:nvSpPr>
                <p:spPr bwMode="auto">
                  <a:xfrm>
                    <a:off x="6618130" y="2370399"/>
                    <a:ext cx="455752" cy="32915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6" name="Freeform 850">
                    <a:extLst>
                      <a:ext uri="{FF2B5EF4-FFF2-40B4-BE49-F238E27FC236}">
                        <a16:creationId xmlns:a16="http://schemas.microsoft.com/office/drawing/2014/main" id="{4534E7A3-7567-7940-B30D-17CD43162A6B}"/>
                      </a:ext>
                    </a:extLst>
                  </p:cNvPr>
                  <p:cNvSpPr>
                    <a:spLocks/>
                  </p:cNvSpPr>
                  <p:nvPr/>
                </p:nvSpPr>
                <p:spPr bwMode="auto">
                  <a:xfrm>
                    <a:off x="4035537" y="5294805"/>
                    <a:ext cx="582349" cy="69628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7" name="Freeform 852">
                    <a:extLst>
                      <a:ext uri="{FF2B5EF4-FFF2-40B4-BE49-F238E27FC236}">
                        <a16:creationId xmlns:a16="http://schemas.microsoft.com/office/drawing/2014/main" id="{C51ECB4E-F1ED-FE46-A6AF-3C2E3D1BCD73}"/>
                      </a:ext>
                    </a:extLst>
                  </p:cNvPr>
                  <p:cNvSpPr>
                    <a:spLocks/>
                  </p:cNvSpPr>
                  <p:nvPr/>
                </p:nvSpPr>
                <p:spPr bwMode="auto">
                  <a:xfrm>
                    <a:off x="4136816" y="3800954"/>
                    <a:ext cx="468411" cy="55703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8" name="Freeform 855">
                    <a:extLst>
                      <a:ext uri="{FF2B5EF4-FFF2-40B4-BE49-F238E27FC236}">
                        <a16:creationId xmlns:a16="http://schemas.microsoft.com/office/drawing/2014/main" id="{21D5C6A6-1EAE-414D-8508-B714F8E83B30}"/>
                      </a:ext>
                    </a:extLst>
                  </p:cNvPr>
                  <p:cNvSpPr>
                    <a:spLocks/>
                  </p:cNvSpPr>
                  <p:nvPr/>
                </p:nvSpPr>
                <p:spPr bwMode="auto">
                  <a:xfrm>
                    <a:off x="4187454" y="4775756"/>
                    <a:ext cx="708947" cy="632988"/>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39" name="Freeform 859">
                    <a:extLst>
                      <a:ext uri="{FF2B5EF4-FFF2-40B4-BE49-F238E27FC236}">
                        <a16:creationId xmlns:a16="http://schemas.microsoft.com/office/drawing/2014/main" id="{0E06C773-35F2-DA4D-A3D5-1313EA6E76EF}"/>
                      </a:ext>
                    </a:extLst>
                  </p:cNvPr>
                  <p:cNvSpPr>
                    <a:spLocks/>
                  </p:cNvSpPr>
                  <p:nvPr/>
                </p:nvSpPr>
                <p:spPr bwMode="auto">
                  <a:xfrm>
                    <a:off x="2630303" y="3952870"/>
                    <a:ext cx="544370" cy="69628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grpSp>
            <p:grpSp>
              <p:nvGrpSpPr>
                <p:cNvPr id="18" name="Group 17">
                  <a:extLst>
                    <a:ext uri="{FF2B5EF4-FFF2-40B4-BE49-F238E27FC236}">
                      <a16:creationId xmlns:a16="http://schemas.microsoft.com/office/drawing/2014/main" id="{174E9CCB-6EE2-B046-8A7C-16DF112EAA16}"/>
                    </a:ext>
                  </a:extLst>
                </p:cNvPr>
                <p:cNvGrpSpPr/>
                <p:nvPr/>
              </p:nvGrpSpPr>
              <p:grpSpPr>
                <a:xfrm>
                  <a:off x="6773300" y="2770223"/>
                  <a:ext cx="1974922" cy="2190140"/>
                  <a:chOff x="6453554" y="2800831"/>
                  <a:chExt cx="1974922" cy="2190140"/>
                </a:xfrm>
                <a:grpFill/>
              </p:grpSpPr>
              <p:sp>
                <p:nvSpPr>
                  <p:cNvPr id="68" name="Freeform 789">
                    <a:extLst>
                      <a:ext uri="{FF2B5EF4-FFF2-40B4-BE49-F238E27FC236}">
                        <a16:creationId xmlns:a16="http://schemas.microsoft.com/office/drawing/2014/main" id="{D1ADB3ED-939D-9341-A3AD-2616F611380C}"/>
                      </a:ext>
                    </a:extLst>
                  </p:cNvPr>
                  <p:cNvSpPr>
                    <a:spLocks/>
                  </p:cNvSpPr>
                  <p:nvPr/>
                </p:nvSpPr>
                <p:spPr bwMode="auto">
                  <a:xfrm>
                    <a:off x="6630788" y="3155305"/>
                    <a:ext cx="379793" cy="455752"/>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9" name="Freeform 834">
                    <a:extLst>
                      <a:ext uri="{FF2B5EF4-FFF2-40B4-BE49-F238E27FC236}">
                        <a16:creationId xmlns:a16="http://schemas.microsoft.com/office/drawing/2014/main" id="{2FF78830-C989-924E-A97E-8AD515350720}"/>
                      </a:ext>
                    </a:extLst>
                  </p:cNvPr>
                  <p:cNvSpPr>
                    <a:spLocks/>
                  </p:cNvSpPr>
                  <p:nvPr/>
                </p:nvSpPr>
                <p:spPr bwMode="auto">
                  <a:xfrm>
                    <a:off x="6630788" y="3813612"/>
                    <a:ext cx="443092" cy="468411"/>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0" name="Freeform 772">
                    <a:extLst>
                      <a:ext uri="{FF2B5EF4-FFF2-40B4-BE49-F238E27FC236}">
                        <a16:creationId xmlns:a16="http://schemas.microsoft.com/office/drawing/2014/main" id="{FEC145A0-125E-7847-B97B-913A47A2BB39}"/>
                      </a:ext>
                    </a:extLst>
                  </p:cNvPr>
                  <p:cNvSpPr>
                    <a:spLocks/>
                  </p:cNvSpPr>
                  <p:nvPr/>
                </p:nvSpPr>
                <p:spPr bwMode="auto">
                  <a:xfrm>
                    <a:off x="7213138" y="2800831"/>
                    <a:ext cx="582349" cy="493731"/>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1" name="Freeform 792">
                    <a:extLst>
                      <a:ext uri="{FF2B5EF4-FFF2-40B4-BE49-F238E27FC236}">
                        <a16:creationId xmlns:a16="http://schemas.microsoft.com/office/drawing/2014/main" id="{8B35F30A-A52F-D046-AD15-6690D2F571E0}"/>
                      </a:ext>
                    </a:extLst>
                  </p:cNvPr>
                  <p:cNvSpPr>
                    <a:spLocks/>
                  </p:cNvSpPr>
                  <p:nvPr/>
                </p:nvSpPr>
                <p:spPr bwMode="auto">
                  <a:xfrm>
                    <a:off x="6833344" y="3446479"/>
                    <a:ext cx="316494" cy="569689"/>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2" name="Freeform 796">
                    <a:extLst>
                      <a:ext uri="{FF2B5EF4-FFF2-40B4-BE49-F238E27FC236}">
                        <a16:creationId xmlns:a16="http://schemas.microsoft.com/office/drawing/2014/main" id="{40EBDBCF-8219-6E44-A432-284A83AA7C5C}"/>
                      </a:ext>
                    </a:extLst>
                  </p:cNvPr>
                  <p:cNvSpPr>
                    <a:spLocks/>
                  </p:cNvSpPr>
                  <p:nvPr/>
                </p:nvSpPr>
                <p:spPr bwMode="auto">
                  <a:xfrm>
                    <a:off x="7023241" y="3750314"/>
                    <a:ext cx="379793" cy="44309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3" name="Freeform 773">
                    <a:extLst>
                      <a:ext uri="{FF2B5EF4-FFF2-40B4-BE49-F238E27FC236}">
                        <a16:creationId xmlns:a16="http://schemas.microsoft.com/office/drawing/2014/main" id="{1563F117-8DF0-D44A-9BBD-44A4D580AEE9}"/>
                      </a:ext>
                    </a:extLst>
                  </p:cNvPr>
                  <p:cNvSpPr>
                    <a:spLocks/>
                  </p:cNvSpPr>
                  <p:nvPr/>
                </p:nvSpPr>
                <p:spPr bwMode="auto">
                  <a:xfrm>
                    <a:off x="6985262" y="2952750"/>
                    <a:ext cx="443092" cy="62032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4" name="Freeform 794">
                    <a:extLst>
                      <a:ext uri="{FF2B5EF4-FFF2-40B4-BE49-F238E27FC236}">
                        <a16:creationId xmlns:a16="http://schemas.microsoft.com/office/drawing/2014/main" id="{407EC369-4E9E-2C4C-AC04-C888C794548E}"/>
                      </a:ext>
                    </a:extLst>
                  </p:cNvPr>
                  <p:cNvSpPr>
                    <a:spLocks/>
                  </p:cNvSpPr>
                  <p:nvPr/>
                </p:nvSpPr>
                <p:spPr bwMode="auto">
                  <a:xfrm>
                    <a:off x="7099200" y="3408500"/>
                    <a:ext cx="481071" cy="595009"/>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5" name="Freeform 833">
                    <a:extLst>
                      <a:ext uri="{FF2B5EF4-FFF2-40B4-BE49-F238E27FC236}">
                        <a16:creationId xmlns:a16="http://schemas.microsoft.com/office/drawing/2014/main" id="{C7F24F22-7C05-314D-A05B-BF19C0111AAF}"/>
                      </a:ext>
                    </a:extLst>
                  </p:cNvPr>
                  <p:cNvSpPr>
                    <a:spLocks/>
                  </p:cNvSpPr>
                  <p:nvPr/>
                </p:nvSpPr>
                <p:spPr bwMode="auto">
                  <a:xfrm>
                    <a:off x="6630788" y="4218725"/>
                    <a:ext cx="493731" cy="303834"/>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6" name="Freeform 769">
                    <a:extLst>
                      <a:ext uri="{FF2B5EF4-FFF2-40B4-BE49-F238E27FC236}">
                        <a16:creationId xmlns:a16="http://schemas.microsoft.com/office/drawing/2014/main" id="{700ECDBA-363D-824F-BB99-F04BA92E4A37}"/>
                      </a:ext>
                    </a:extLst>
                  </p:cNvPr>
                  <p:cNvSpPr>
                    <a:spLocks/>
                  </p:cNvSpPr>
                  <p:nvPr/>
                </p:nvSpPr>
                <p:spPr bwMode="auto">
                  <a:xfrm>
                    <a:off x="7365056" y="3142645"/>
                    <a:ext cx="607669" cy="493731"/>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7" name="Freeform 788">
                    <a:extLst>
                      <a:ext uri="{FF2B5EF4-FFF2-40B4-BE49-F238E27FC236}">
                        <a16:creationId xmlns:a16="http://schemas.microsoft.com/office/drawing/2014/main" id="{2D058568-567E-B141-8968-E12C0F06F6CB}"/>
                      </a:ext>
                    </a:extLst>
                  </p:cNvPr>
                  <p:cNvSpPr>
                    <a:spLocks/>
                  </p:cNvSpPr>
                  <p:nvPr/>
                </p:nvSpPr>
                <p:spPr bwMode="auto">
                  <a:xfrm>
                    <a:off x="6453554" y="3560417"/>
                    <a:ext cx="481071" cy="40511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8" name="Freeform 822">
                    <a:extLst>
                      <a:ext uri="{FF2B5EF4-FFF2-40B4-BE49-F238E27FC236}">
                        <a16:creationId xmlns:a16="http://schemas.microsoft.com/office/drawing/2014/main" id="{AB85931D-4D57-7549-A3E1-DF17F8D22788}"/>
                      </a:ext>
                    </a:extLst>
                  </p:cNvPr>
                  <p:cNvSpPr>
                    <a:spLocks/>
                  </p:cNvSpPr>
                  <p:nvPr/>
                </p:nvSpPr>
                <p:spPr bwMode="auto">
                  <a:xfrm>
                    <a:off x="7010582" y="4028829"/>
                    <a:ext cx="519050" cy="569689"/>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79" name="Freeform 795">
                    <a:extLst>
                      <a:ext uri="{FF2B5EF4-FFF2-40B4-BE49-F238E27FC236}">
                        <a16:creationId xmlns:a16="http://schemas.microsoft.com/office/drawing/2014/main" id="{425CD9C4-A956-3B42-B4D1-18415176553A}"/>
                      </a:ext>
                    </a:extLst>
                  </p:cNvPr>
                  <p:cNvSpPr>
                    <a:spLocks/>
                  </p:cNvSpPr>
                  <p:nvPr/>
                </p:nvSpPr>
                <p:spPr bwMode="auto">
                  <a:xfrm>
                    <a:off x="7289097" y="3876911"/>
                    <a:ext cx="569689" cy="645648"/>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0" name="Freeform 807">
                    <a:extLst>
                      <a:ext uri="{FF2B5EF4-FFF2-40B4-BE49-F238E27FC236}">
                        <a16:creationId xmlns:a16="http://schemas.microsoft.com/office/drawing/2014/main" id="{A0EF326A-331A-624E-B339-889434AC9EA9}"/>
                      </a:ext>
                    </a:extLst>
                  </p:cNvPr>
                  <p:cNvSpPr>
                    <a:spLocks/>
                  </p:cNvSpPr>
                  <p:nvPr/>
                </p:nvSpPr>
                <p:spPr bwMode="auto">
                  <a:xfrm>
                    <a:off x="7795488" y="3978189"/>
                    <a:ext cx="544370" cy="493731"/>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1" name="Freeform 793">
                    <a:extLst>
                      <a:ext uri="{FF2B5EF4-FFF2-40B4-BE49-F238E27FC236}">
                        <a16:creationId xmlns:a16="http://schemas.microsoft.com/office/drawing/2014/main" id="{154A353A-DA85-1444-B9FC-463AB9A2BB1F}"/>
                      </a:ext>
                    </a:extLst>
                  </p:cNvPr>
                  <p:cNvSpPr>
                    <a:spLocks/>
                  </p:cNvSpPr>
                  <p:nvPr/>
                </p:nvSpPr>
                <p:spPr bwMode="auto">
                  <a:xfrm>
                    <a:off x="7504313" y="3547758"/>
                    <a:ext cx="493731" cy="468411"/>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2" name="Freeform 805">
                    <a:extLst>
                      <a:ext uri="{FF2B5EF4-FFF2-40B4-BE49-F238E27FC236}">
                        <a16:creationId xmlns:a16="http://schemas.microsoft.com/office/drawing/2014/main" id="{2898DFCC-8618-BC47-9EF2-0CAEA1BED131}"/>
                      </a:ext>
                    </a:extLst>
                  </p:cNvPr>
                  <p:cNvSpPr>
                    <a:spLocks/>
                  </p:cNvSpPr>
                  <p:nvPr/>
                </p:nvSpPr>
                <p:spPr bwMode="auto">
                  <a:xfrm>
                    <a:off x="7922085" y="3838932"/>
                    <a:ext cx="506391" cy="34181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83" name="Freeform 812">
                    <a:extLst>
                      <a:ext uri="{FF2B5EF4-FFF2-40B4-BE49-F238E27FC236}">
                        <a16:creationId xmlns:a16="http://schemas.microsoft.com/office/drawing/2014/main" id="{8FE89452-9393-974B-AE8A-F1FF2AB416F0}"/>
                      </a:ext>
                    </a:extLst>
                  </p:cNvPr>
                  <p:cNvSpPr>
                    <a:spLocks/>
                  </p:cNvSpPr>
                  <p:nvPr/>
                </p:nvSpPr>
                <p:spPr bwMode="auto">
                  <a:xfrm>
                    <a:off x="6871325" y="4345323"/>
                    <a:ext cx="531710" cy="645648"/>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grpSp>
            <p:grpSp>
              <p:nvGrpSpPr>
                <p:cNvPr id="19" name="Group 18">
                  <a:extLst>
                    <a:ext uri="{FF2B5EF4-FFF2-40B4-BE49-F238E27FC236}">
                      <a16:creationId xmlns:a16="http://schemas.microsoft.com/office/drawing/2014/main" id="{65144C0F-E986-644F-801F-9F1D0C42CC08}"/>
                    </a:ext>
                  </a:extLst>
                </p:cNvPr>
                <p:cNvGrpSpPr/>
                <p:nvPr/>
              </p:nvGrpSpPr>
              <p:grpSpPr>
                <a:xfrm>
                  <a:off x="5127529" y="2428410"/>
                  <a:ext cx="5772853" cy="3570053"/>
                  <a:chOff x="4807783" y="2459018"/>
                  <a:chExt cx="5772853" cy="3570053"/>
                </a:xfrm>
                <a:grpFill/>
              </p:grpSpPr>
              <p:sp>
                <p:nvSpPr>
                  <p:cNvPr id="20" name="Freeform 771">
                    <a:extLst>
                      <a:ext uri="{FF2B5EF4-FFF2-40B4-BE49-F238E27FC236}">
                        <a16:creationId xmlns:a16="http://schemas.microsoft.com/office/drawing/2014/main" id="{102BCABB-E20A-4648-A0D8-B64B34F0FF91}"/>
                      </a:ext>
                    </a:extLst>
                  </p:cNvPr>
                  <p:cNvSpPr>
                    <a:spLocks/>
                  </p:cNvSpPr>
                  <p:nvPr/>
                </p:nvSpPr>
                <p:spPr bwMode="auto">
                  <a:xfrm>
                    <a:off x="8365177" y="2509657"/>
                    <a:ext cx="784905" cy="68362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 name="Freeform 774">
                    <a:extLst>
                      <a:ext uri="{FF2B5EF4-FFF2-40B4-BE49-F238E27FC236}">
                        <a16:creationId xmlns:a16="http://schemas.microsoft.com/office/drawing/2014/main" id="{41B1DF15-6883-AD43-AB13-59530FE3FC5D}"/>
                      </a:ext>
                    </a:extLst>
                  </p:cNvPr>
                  <p:cNvSpPr>
                    <a:spLocks/>
                  </p:cNvSpPr>
                  <p:nvPr/>
                </p:nvSpPr>
                <p:spPr bwMode="auto">
                  <a:xfrm>
                    <a:off x="7681550" y="2990728"/>
                    <a:ext cx="455752" cy="430432"/>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 name="Freeform 778">
                    <a:extLst>
                      <a:ext uri="{FF2B5EF4-FFF2-40B4-BE49-F238E27FC236}">
                        <a16:creationId xmlns:a16="http://schemas.microsoft.com/office/drawing/2014/main" id="{37CA2ABD-E1E0-C14D-95D6-7A4CA9BF264D}"/>
                      </a:ext>
                    </a:extLst>
                  </p:cNvPr>
                  <p:cNvSpPr>
                    <a:spLocks/>
                  </p:cNvSpPr>
                  <p:nvPr/>
                </p:nvSpPr>
                <p:spPr bwMode="auto">
                  <a:xfrm>
                    <a:off x="8770290" y="2876790"/>
                    <a:ext cx="721607" cy="53171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 name="Freeform 779">
                    <a:extLst>
                      <a:ext uri="{FF2B5EF4-FFF2-40B4-BE49-F238E27FC236}">
                        <a16:creationId xmlns:a16="http://schemas.microsoft.com/office/drawing/2014/main" id="{F9612AE4-68B1-2445-9A27-63EDB10B17CB}"/>
                      </a:ext>
                    </a:extLst>
                  </p:cNvPr>
                  <p:cNvSpPr>
                    <a:spLocks/>
                  </p:cNvSpPr>
                  <p:nvPr/>
                </p:nvSpPr>
                <p:spPr bwMode="auto">
                  <a:xfrm>
                    <a:off x="9428597" y="2851471"/>
                    <a:ext cx="316494" cy="44309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 name="Freeform 781">
                    <a:extLst>
                      <a:ext uri="{FF2B5EF4-FFF2-40B4-BE49-F238E27FC236}">
                        <a16:creationId xmlns:a16="http://schemas.microsoft.com/office/drawing/2014/main" id="{51A663EF-0155-3C4C-89C6-FE0559DA47B8}"/>
                      </a:ext>
                    </a:extLst>
                  </p:cNvPr>
                  <p:cNvSpPr>
                    <a:spLocks/>
                  </p:cNvSpPr>
                  <p:nvPr/>
                </p:nvSpPr>
                <p:spPr bwMode="auto">
                  <a:xfrm>
                    <a:off x="9200722" y="3231264"/>
                    <a:ext cx="708947" cy="62032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 name="Freeform 787">
                    <a:extLst>
                      <a:ext uri="{FF2B5EF4-FFF2-40B4-BE49-F238E27FC236}">
                        <a16:creationId xmlns:a16="http://schemas.microsoft.com/office/drawing/2014/main" id="{3DAC7ECF-F327-534D-AA8A-DBBDD2B4E2EB}"/>
                      </a:ext>
                    </a:extLst>
                  </p:cNvPr>
                  <p:cNvSpPr>
                    <a:spLocks/>
                  </p:cNvSpPr>
                  <p:nvPr/>
                </p:nvSpPr>
                <p:spPr bwMode="auto">
                  <a:xfrm>
                    <a:off x="7833467" y="3421160"/>
                    <a:ext cx="417772" cy="468411"/>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 name="Freeform 808">
                    <a:extLst>
                      <a:ext uri="{FF2B5EF4-FFF2-40B4-BE49-F238E27FC236}">
                        <a16:creationId xmlns:a16="http://schemas.microsoft.com/office/drawing/2014/main" id="{DFA7307B-7A20-A440-8DAF-A00B816B93BA}"/>
                      </a:ext>
                    </a:extLst>
                  </p:cNvPr>
                  <p:cNvSpPr>
                    <a:spLocks/>
                  </p:cNvSpPr>
                  <p:nvPr/>
                </p:nvSpPr>
                <p:spPr bwMode="auto">
                  <a:xfrm>
                    <a:off x="9099443" y="4851713"/>
                    <a:ext cx="746926" cy="53171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7" name="Freeform 821">
                    <a:extLst>
                      <a:ext uri="{FF2B5EF4-FFF2-40B4-BE49-F238E27FC236}">
                        <a16:creationId xmlns:a16="http://schemas.microsoft.com/office/drawing/2014/main" id="{F5A36A13-1F08-9348-B8D7-A62178C1CC63}"/>
                      </a:ext>
                    </a:extLst>
                  </p:cNvPr>
                  <p:cNvSpPr>
                    <a:spLocks/>
                  </p:cNvSpPr>
                  <p:nvPr/>
                </p:nvSpPr>
                <p:spPr bwMode="auto">
                  <a:xfrm>
                    <a:off x="7706869" y="4408621"/>
                    <a:ext cx="557030" cy="53171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8" name="Freeform 823">
                    <a:extLst>
                      <a:ext uri="{FF2B5EF4-FFF2-40B4-BE49-F238E27FC236}">
                        <a16:creationId xmlns:a16="http://schemas.microsoft.com/office/drawing/2014/main" id="{11D09D90-5685-3C42-87C1-4C9A075B40B4}"/>
                      </a:ext>
                    </a:extLst>
                  </p:cNvPr>
                  <p:cNvSpPr>
                    <a:spLocks/>
                  </p:cNvSpPr>
                  <p:nvPr/>
                </p:nvSpPr>
                <p:spPr bwMode="auto">
                  <a:xfrm>
                    <a:off x="7542292" y="4826394"/>
                    <a:ext cx="632988" cy="632988"/>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9" name="Freeform 838">
                    <a:extLst>
                      <a:ext uri="{FF2B5EF4-FFF2-40B4-BE49-F238E27FC236}">
                        <a16:creationId xmlns:a16="http://schemas.microsoft.com/office/drawing/2014/main" id="{97CEE361-DDF3-EC40-AC1E-7EE288B8DE86}"/>
                      </a:ext>
                    </a:extLst>
                  </p:cNvPr>
                  <p:cNvSpPr>
                    <a:spLocks/>
                  </p:cNvSpPr>
                  <p:nvPr/>
                </p:nvSpPr>
                <p:spPr bwMode="auto">
                  <a:xfrm>
                    <a:off x="5200236" y="4674476"/>
                    <a:ext cx="645648" cy="493731"/>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0" name="Freeform 841">
                    <a:extLst>
                      <a:ext uri="{FF2B5EF4-FFF2-40B4-BE49-F238E27FC236}">
                        <a16:creationId xmlns:a16="http://schemas.microsoft.com/office/drawing/2014/main" id="{5F5E2CFB-D3E8-AC43-B287-74103D84F378}"/>
                      </a:ext>
                    </a:extLst>
                  </p:cNvPr>
                  <p:cNvSpPr>
                    <a:spLocks/>
                  </p:cNvSpPr>
                  <p:nvPr/>
                </p:nvSpPr>
                <p:spPr bwMode="auto">
                  <a:xfrm>
                    <a:off x="5693967" y="5104908"/>
                    <a:ext cx="443092" cy="595009"/>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1" name="Freeform 768">
                    <a:extLst>
                      <a:ext uri="{FF2B5EF4-FFF2-40B4-BE49-F238E27FC236}">
                        <a16:creationId xmlns:a16="http://schemas.microsoft.com/office/drawing/2014/main" id="{40F22F2C-F065-4A45-95A5-76A5781AA84C}"/>
                      </a:ext>
                    </a:extLst>
                  </p:cNvPr>
                  <p:cNvSpPr>
                    <a:spLocks/>
                  </p:cNvSpPr>
                  <p:nvPr/>
                </p:nvSpPr>
                <p:spPr bwMode="auto">
                  <a:xfrm>
                    <a:off x="8403156" y="3066687"/>
                    <a:ext cx="544370" cy="607669"/>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2" name="Freeform 811">
                    <a:extLst>
                      <a:ext uri="{FF2B5EF4-FFF2-40B4-BE49-F238E27FC236}">
                        <a16:creationId xmlns:a16="http://schemas.microsoft.com/office/drawing/2014/main" id="{A8FFF791-5749-FC44-BDAE-7599EA04F49E}"/>
                      </a:ext>
                    </a:extLst>
                  </p:cNvPr>
                  <p:cNvSpPr>
                    <a:spLocks/>
                  </p:cNvSpPr>
                  <p:nvPr/>
                </p:nvSpPr>
                <p:spPr bwMode="auto">
                  <a:xfrm>
                    <a:off x="6478872" y="4497240"/>
                    <a:ext cx="595009" cy="721606"/>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3" name="Freeform 814">
                    <a:extLst>
                      <a:ext uri="{FF2B5EF4-FFF2-40B4-BE49-F238E27FC236}">
                        <a16:creationId xmlns:a16="http://schemas.microsoft.com/office/drawing/2014/main" id="{EF208E45-60F0-9942-910A-853AACFEC6FB}"/>
                      </a:ext>
                    </a:extLst>
                  </p:cNvPr>
                  <p:cNvSpPr>
                    <a:spLocks/>
                  </p:cNvSpPr>
                  <p:nvPr/>
                </p:nvSpPr>
                <p:spPr bwMode="auto">
                  <a:xfrm>
                    <a:off x="8074002" y="5408743"/>
                    <a:ext cx="645648" cy="607669"/>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4" name="Freeform 820">
                    <a:extLst>
                      <a:ext uri="{FF2B5EF4-FFF2-40B4-BE49-F238E27FC236}">
                        <a16:creationId xmlns:a16="http://schemas.microsoft.com/office/drawing/2014/main" id="{C6D8BEF2-FBE0-F74E-83B5-816BAB3C373A}"/>
                      </a:ext>
                    </a:extLst>
                  </p:cNvPr>
                  <p:cNvSpPr>
                    <a:spLocks/>
                  </p:cNvSpPr>
                  <p:nvPr/>
                </p:nvSpPr>
                <p:spPr bwMode="auto">
                  <a:xfrm>
                    <a:off x="6820686" y="4801074"/>
                    <a:ext cx="810225" cy="78490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5" name="Freeform 829">
                    <a:extLst>
                      <a:ext uri="{FF2B5EF4-FFF2-40B4-BE49-F238E27FC236}">
                        <a16:creationId xmlns:a16="http://schemas.microsoft.com/office/drawing/2014/main" id="{400D3939-52E2-2141-A97E-DC4CD2550CA6}"/>
                      </a:ext>
                    </a:extLst>
                  </p:cNvPr>
                  <p:cNvSpPr>
                    <a:spLocks/>
                  </p:cNvSpPr>
                  <p:nvPr/>
                </p:nvSpPr>
                <p:spPr bwMode="auto">
                  <a:xfrm>
                    <a:off x="6326955" y="5573320"/>
                    <a:ext cx="417772" cy="430432"/>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6" name="Freeform 835">
                    <a:extLst>
                      <a:ext uri="{FF2B5EF4-FFF2-40B4-BE49-F238E27FC236}">
                        <a16:creationId xmlns:a16="http://schemas.microsoft.com/office/drawing/2014/main" id="{F0706BBD-CD7B-FE41-9717-E70820696944}"/>
                      </a:ext>
                    </a:extLst>
                  </p:cNvPr>
                  <p:cNvSpPr>
                    <a:spLocks/>
                  </p:cNvSpPr>
                  <p:nvPr/>
                </p:nvSpPr>
                <p:spPr bwMode="auto">
                  <a:xfrm>
                    <a:off x="6023120" y="4889692"/>
                    <a:ext cx="620329" cy="62032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7" name="Freeform 770">
                    <a:extLst>
                      <a:ext uri="{FF2B5EF4-FFF2-40B4-BE49-F238E27FC236}">
                        <a16:creationId xmlns:a16="http://schemas.microsoft.com/office/drawing/2014/main" id="{5FEDDAF9-5B6A-0647-8FEE-54BF1E1E0DA8}"/>
                      </a:ext>
                    </a:extLst>
                  </p:cNvPr>
                  <p:cNvSpPr>
                    <a:spLocks/>
                  </p:cNvSpPr>
                  <p:nvPr/>
                </p:nvSpPr>
                <p:spPr bwMode="auto">
                  <a:xfrm>
                    <a:off x="7947405" y="2864130"/>
                    <a:ext cx="670968" cy="582349"/>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8" name="Freeform 775">
                    <a:extLst>
                      <a:ext uri="{FF2B5EF4-FFF2-40B4-BE49-F238E27FC236}">
                        <a16:creationId xmlns:a16="http://schemas.microsoft.com/office/drawing/2014/main" id="{AC8291C3-7B85-E149-854D-F83035D460DC}"/>
                      </a:ext>
                    </a:extLst>
                  </p:cNvPr>
                  <p:cNvSpPr>
                    <a:spLocks/>
                  </p:cNvSpPr>
                  <p:nvPr/>
                </p:nvSpPr>
                <p:spPr bwMode="auto">
                  <a:xfrm>
                    <a:off x="8972846" y="2459018"/>
                    <a:ext cx="645648" cy="607669"/>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39" name="Freeform 776">
                    <a:extLst>
                      <a:ext uri="{FF2B5EF4-FFF2-40B4-BE49-F238E27FC236}">
                        <a16:creationId xmlns:a16="http://schemas.microsoft.com/office/drawing/2014/main" id="{F99C4745-105F-E44A-A72A-F84680756308}"/>
                      </a:ext>
                    </a:extLst>
                  </p:cNvPr>
                  <p:cNvSpPr>
                    <a:spLocks/>
                  </p:cNvSpPr>
                  <p:nvPr/>
                </p:nvSpPr>
                <p:spPr bwMode="auto">
                  <a:xfrm>
                    <a:off x="7960065" y="3231264"/>
                    <a:ext cx="670968" cy="493731"/>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0" name="Freeform 777">
                    <a:extLst>
                      <a:ext uri="{FF2B5EF4-FFF2-40B4-BE49-F238E27FC236}">
                        <a16:creationId xmlns:a16="http://schemas.microsoft.com/office/drawing/2014/main" id="{E77894C3-F97C-9240-A460-6D974D5D782C}"/>
                      </a:ext>
                    </a:extLst>
                  </p:cNvPr>
                  <p:cNvSpPr>
                    <a:spLocks/>
                  </p:cNvSpPr>
                  <p:nvPr/>
                </p:nvSpPr>
                <p:spPr bwMode="auto">
                  <a:xfrm>
                    <a:off x="8593053" y="3509778"/>
                    <a:ext cx="683627" cy="65830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1" name="Freeform 780">
                    <a:extLst>
                      <a:ext uri="{FF2B5EF4-FFF2-40B4-BE49-F238E27FC236}">
                        <a16:creationId xmlns:a16="http://schemas.microsoft.com/office/drawing/2014/main" id="{612EA643-5344-0949-9DB2-A92DDC019CCE}"/>
                      </a:ext>
                    </a:extLst>
                  </p:cNvPr>
                  <p:cNvSpPr>
                    <a:spLocks/>
                  </p:cNvSpPr>
                  <p:nvPr/>
                </p:nvSpPr>
                <p:spPr bwMode="auto">
                  <a:xfrm>
                    <a:off x="8871568" y="3256583"/>
                    <a:ext cx="481071" cy="44309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2" name="Freeform 799">
                    <a:extLst>
                      <a:ext uri="{FF2B5EF4-FFF2-40B4-BE49-F238E27FC236}">
                        <a16:creationId xmlns:a16="http://schemas.microsoft.com/office/drawing/2014/main" id="{4B402342-2374-D740-B5E3-EC12D4DC00A8}"/>
                      </a:ext>
                    </a:extLst>
                  </p:cNvPr>
                  <p:cNvSpPr>
                    <a:spLocks/>
                  </p:cNvSpPr>
                  <p:nvPr/>
                </p:nvSpPr>
                <p:spPr bwMode="auto">
                  <a:xfrm>
                    <a:off x="8238579" y="3623716"/>
                    <a:ext cx="430432" cy="379793"/>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3" name="Freeform 837">
                    <a:extLst>
                      <a:ext uri="{FF2B5EF4-FFF2-40B4-BE49-F238E27FC236}">
                        <a16:creationId xmlns:a16="http://schemas.microsoft.com/office/drawing/2014/main" id="{0C488B52-D308-0746-94E4-2C2DB8F997DE}"/>
                      </a:ext>
                    </a:extLst>
                  </p:cNvPr>
                  <p:cNvSpPr>
                    <a:spLocks/>
                  </p:cNvSpPr>
                  <p:nvPr/>
                </p:nvSpPr>
                <p:spPr bwMode="auto">
                  <a:xfrm>
                    <a:off x="5795245" y="4636497"/>
                    <a:ext cx="443092" cy="582349"/>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4" name="Freeform 842">
                    <a:extLst>
                      <a:ext uri="{FF2B5EF4-FFF2-40B4-BE49-F238E27FC236}">
                        <a16:creationId xmlns:a16="http://schemas.microsoft.com/office/drawing/2014/main" id="{A8F107E1-11D8-C64C-8C38-3EADAB0C026E}"/>
                      </a:ext>
                    </a:extLst>
                  </p:cNvPr>
                  <p:cNvSpPr>
                    <a:spLocks/>
                  </p:cNvSpPr>
                  <p:nvPr/>
                </p:nvSpPr>
                <p:spPr bwMode="auto">
                  <a:xfrm>
                    <a:off x="5440771" y="5661938"/>
                    <a:ext cx="708947" cy="354473"/>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5" name="Freeform 843">
                    <a:extLst>
                      <a:ext uri="{FF2B5EF4-FFF2-40B4-BE49-F238E27FC236}">
                        <a16:creationId xmlns:a16="http://schemas.microsoft.com/office/drawing/2014/main" id="{90EB4D73-5FF1-3646-9C28-712E11244FFA}"/>
                      </a:ext>
                    </a:extLst>
                  </p:cNvPr>
                  <p:cNvSpPr>
                    <a:spLocks/>
                  </p:cNvSpPr>
                  <p:nvPr/>
                </p:nvSpPr>
                <p:spPr bwMode="auto">
                  <a:xfrm>
                    <a:off x="5934502" y="5497361"/>
                    <a:ext cx="493731" cy="519050"/>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6" name="Freeform 782">
                    <a:extLst>
                      <a:ext uri="{FF2B5EF4-FFF2-40B4-BE49-F238E27FC236}">
                        <a16:creationId xmlns:a16="http://schemas.microsoft.com/office/drawing/2014/main" id="{5626FF78-B645-784D-9710-2273BDEFCE20}"/>
                      </a:ext>
                    </a:extLst>
                  </p:cNvPr>
                  <p:cNvSpPr>
                    <a:spLocks/>
                  </p:cNvSpPr>
                  <p:nvPr/>
                </p:nvSpPr>
                <p:spPr bwMode="auto">
                  <a:xfrm>
                    <a:off x="8896887" y="3864252"/>
                    <a:ext cx="506391" cy="645648"/>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7" name="Freeform 783">
                    <a:extLst>
                      <a:ext uri="{FF2B5EF4-FFF2-40B4-BE49-F238E27FC236}">
                        <a16:creationId xmlns:a16="http://schemas.microsoft.com/office/drawing/2014/main" id="{5E98C492-CCD1-CF41-AF79-BA04260A18DB}"/>
                      </a:ext>
                    </a:extLst>
                  </p:cNvPr>
                  <p:cNvSpPr>
                    <a:spLocks/>
                  </p:cNvSpPr>
                  <p:nvPr/>
                </p:nvSpPr>
                <p:spPr bwMode="auto">
                  <a:xfrm>
                    <a:off x="9226041" y="3687015"/>
                    <a:ext cx="506391" cy="468411"/>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8" name="Freeform 784">
                    <a:extLst>
                      <a:ext uri="{FF2B5EF4-FFF2-40B4-BE49-F238E27FC236}">
                        <a16:creationId xmlns:a16="http://schemas.microsoft.com/office/drawing/2014/main" id="{E4388844-FCEF-5D43-960A-3B3EB48F05D2}"/>
                      </a:ext>
                    </a:extLst>
                  </p:cNvPr>
                  <p:cNvSpPr>
                    <a:spLocks/>
                  </p:cNvSpPr>
                  <p:nvPr/>
                </p:nvSpPr>
                <p:spPr bwMode="auto">
                  <a:xfrm>
                    <a:off x="9618494" y="4066808"/>
                    <a:ext cx="962142" cy="89884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49" name="Freeform 785">
                    <a:extLst>
                      <a:ext uri="{FF2B5EF4-FFF2-40B4-BE49-F238E27FC236}">
                        <a16:creationId xmlns:a16="http://schemas.microsoft.com/office/drawing/2014/main" id="{C3882D78-C3BF-414E-98F3-148384934158}"/>
                      </a:ext>
                    </a:extLst>
                  </p:cNvPr>
                  <p:cNvSpPr>
                    <a:spLocks/>
                  </p:cNvSpPr>
                  <p:nvPr/>
                </p:nvSpPr>
                <p:spPr bwMode="auto">
                  <a:xfrm>
                    <a:off x="9656473" y="3724994"/>
                    <a:ext cx="468411" cy="468411"/>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0" name="Freeform 786">
                    <a:extLst>
                      <a:ext uri="{FF2B5EF4-FFF2-40B4-BE49-F238E27FC236}">
                        <a16:creationId xmlns:a16="http://schemas.microsoft.com/office/drawing/2014/main" id="{635D73FE-CBDE-194E-92A1-890E123C7F4D}"/>
                      </a:ext>
                    </a:extLst>
                  </p:cNvPr>
                  <p:cNvSpPr>
                    <a:spLocks/>
                  </p:cNvSpPr>
                  <p:nvPr/>
                </p:nvSpPr>
                <p:spPr bwMode="auto">
                  <a:xfrm>
                    <a:off x="9314659" y="4066808"/>
                    <a:ext cx="481071" cy="759586"/>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1" name="Freeform 800">
                    <a:extLst>
                      <a:ext uri="{FF2B5EF4-FFF2-40B4-BE49-F238E27FC236}">
                        <a16:creationId xmlns:a16="http://schemas.microsoft.com/office/drawing/2014/main" id="{8E680059-FD5B-AB43-B3E5-CD85830F4B2E}"/>
                      </a:ext>
                    </a:extLst>
                  </p:cNvPr>
                  <p:cNvSpPr>
                    <a:spLocks/>
                  </p:cNvSpPr>
                  <p:nvPr/>
                </p:nvSpPr>
                <p:spPr bwMode="auto">
                  <a:xfrm>
                    <a:off x="8643692" y="5282145"/>
                    <a:ext cx="835545" cy="595009"/>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2" name="Freeform 801">
                    <a:extLst>
                      <a:ext uri="{FF2B5EF4-FFF2-40B4-BE49-F238E27FC236}">
                        <a16:creationId xmlns:a16="http://schemas.microsoft.com/office/drawing/2014/main" id="{55D385E7-59C8-E14D-B367-492C277A450C}"/>
                      </a:ext>
                    </a:extLst>
                  </p:cNvPr>
                  <p:cNvSpPr>
                    <a:spLocks/>
                  </p:cNvSpPr>
                  <p:nvPr/>
                </p:nvSpPr>
                <p:spPr bwMode="auto">
                  <a:xfrm>
                    <a:off x="8517094" y="4193405"/>
                    <a:ext cx="810225" cy="595009"/>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3" name="Freeform 802">
                    <a:extLst>
                      <a:ext uri="{FF2B5EF4-FFF2-40B4-BE49-F238E27FC236}">
                        <a16:creationId xmlns:a16="http://schemas.microsoft.com/office/drawing/2014/main" id="{15A49024-E4B4-D84D-9F06-A550459033B9}"/>
                      </a:ext>
                    </a:extLst>
                  </p:cNvPr>
                  <p:cNvSpPr>
                    <a:spLocks/>
                  </p:cNvSpPr>
                  <p:nvPr/>
                </p:nvSpPr>
                <p:spPr bwMode="auto">
                  <a:xfrm>
                    <a:off x="8567733" y="4813734"/>
                    <a:ext cx="506391" cy="708947"/>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4" name="Freeform 803">
                    <a:extLst>
                      <a:ext uri="{FF2B5EF4-FFF2-40B4-BE49-F238E27FC236}">
                        <a16:creationId xmlns:a16="http://schemas.microsoft.com/office/drawing/2014/main" id="{D89F7DF4-B892-1A4C-8D1A-BA40047658F2}"/>
                      </a:ext>
                    </a:extLst>
                  </p:cNvPr>
                  <p:cNvSpPr>
                    <a:spLocks/>
                  </p:cNvSpPr>
                  <p:nvPr/>
                </p:nvSpPr>
                <p:spPr bwMode="auto">
                  <a:xfrm>
                    <a:off x="9086784" y="4459260"/>
                    <a:ext cx="557030" cy="55703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5" name="Freeform 804">
                    <a:extLst>
                      <a:ext uri="{FF2B5EF4-FFF2-40B4-BE49-F238E27FC236}">
                        <a16:creationId xmlns:a16="http://schemas.microsoft.com/office/drawing/2014/main" id="{BF87DDBF-8149-1D4D-925D-A93C8637BF0E}"/>
                      </a:ext>
                    </a:extLst>
                  </p:cNvPr>
                  <p:cNvSpPr>
                    <a:spLocks/>
                  </p:cNvSpPr>
                  <p:nvPr/>
                </p:nvSpPr>
                <p:spPr bwMode="auto">
                  <a:xfrm>
                    <a:off x="8086662" y="4180746"/>
                    <a:ext cx="493731" cy="36713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6" name="Freeform 806">
                    <a:extLst>
                      <a:ext uri="{FF2B5EF4-FFF2-40B4-BE49-F238E27FC236}">
                        <a16:creationId xmlns:a16="http://schemas.microsoft.com/office/drawing/2014/main" id="{EBB98AC5-3A37-2A4A-B0AC-7AAD430D3C4B}"/>
                      </a:ext>
                    </a:extLst>
                  </p:cNvPr>
                  <p:cNvSpPr>
                    <a:spLocks/>
                  </p:cNvSpPr>
                  <p:nvPr/>
                </p:nvSpPr>
                <p:spPr bwMode="auto">
                  <a:xfrm>
                    <a:off x="8339858" y="3940210"/>
                    <a:ext cx="595009" cy="392453"/>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7" name="Freeform 809">
                    <a:extLst>
                      <a:ext uri="{FF2B5EF4-FFF2-40B4-BE49-F238E27FC236}">
                        <a16:creationId xmlns:a16="http://schemas.microsoft.com/office/drawing/2014/main" id="{222EC4E0-FB62-5949-B088-74C53828953C}"/>
                      </a:ext>
                    </a:extLst>
                  </p:cNvPr>
                  <p:cNvSpPr>
                    <a:spLocks/>
                  </p:cNvSpPr>
                  <p:nvPr/>
                </p:nvSpPr>
                <p:spPr bwMode="auto">
                  <a:xfrm>
                    <a:off x="8555074" y="4598518"/>
                    <a:ext cx="721607" cy="721606"/>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8" name="Freeform 813">
                    <a:extLst>
                      <a:ext uri="{FF2B5EF4-FFF2-40B4-BE49-F238E27FC236}">
                        <a16:creationId xmlns:a16="http://schemas.microsoft.com/office/drawing/2014/main" id="{01DD7E55-FB19-B646-A437-C993FEE58B8C}"/>
                      </a:ext>
                    </a:extLst>
                  </p:cNvPr>
                  <p:cNvSpPr>
                    <a:spLocks/>
                  </p:cNvSpPr>
                  <p:nvPr/>
                </p:nvSpPr>
                <p:spPr bwMode="auto">
                  <a:xfrm>
                    <a:off x="7010582" y="5434062"/>
                    <a:ext cx="708947" cy="595009"/>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59" name="Freeform 815">
                    <a:extLst>
                      <a:ext uri="{FF2B5EF4-FFF2-40B4-BE49-F238E27FC236}">
                        <a16:creationId xmlns:a16="http://schemas.microsoft.com/office/drawing/2014/main" id="{2E368BD7-DE57-7045-AC1C-FE6E42CA2459}"/>
                      </a:ext>
                    </a:extLst>
                  </p:cNvPr>
                  <p:cNvSpPr>
                    <a:spLocks/>
                  </p:cNvSpPr>
                  <p:nvPr/>
                </p:nvSpPr>
                <p:spPr bwMode="auto">
                  <a:xfrm>
                    <a:off x="7884106" y="5256825"/>
                    <a:ext cx="683627" cy="595009"/>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0" name="Freeform 816">
                    <a:extLst>
                      <a:ext uri="{FF2B5EF4-FFF2-40B4-BE49-F238E27FC236}">
                        <a16:creationId xmlns:a16="http://schemas.microsoft.com/office/drawing/2014/main" id="{A831EDED-F69C-4844-938C-F4816DBDF2D6}"/>
                      </a:ext>
                    </a:extLst>
                  </p:cNvPr>
                  <p:cNvSpPr>
                    <a:spLocks/>
                  </p:cNvSpPr>
                  <p:nvPr/>
                </p:nvSpPr>
                <p:spPr bwMode="auto">
                  <a:xfrm>
                    <a:off x="7542292" y="5408743"/>
                    <a:ext cx="632988" cy="62032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1" name="Freeform 817">
                    <a:extLst>
                      <a:ext uri="{FF2B5EF4-FFF2-40B4-BE49-F238E27FC236}">
                        <a16:creationId xmlns:a16="http://schemas.microsoft.com/office/drawing/2014/main" id="{76D6A855-1739-514D-A490-4ECE6BEF66FE}"/>
                      </a:ext>
                    </a:extLst>
                  </p:cNvPr>
                  <p:cNvSpPr>
                    <a:spLocks/>
                  </p:cNvSpPr>
                  <p:nvPr/>
                </p:nvSpPr>
                <p:spPr bwMode="auto">
                  <a:xfrm>
                    <a:off x="8023363" y="4763095"/>
                    <a:ext cx="607669" cy="67096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2" name="Freeform 818">
                    <a:extLst>
                      <a:ext uri="{FF2B5EF4-FFF2-40B4-BE49-F238E27FC236}">
                        <a16:creationId xmlns:a16="http://schemas.microsoft.com/office/drawing/2014/main" id="{6C598934-1A6E-E642-BAE6-C1AB8CF0537D}"/>
                      </a:ext>
                    </a:extLst>
                  </p:cNvPr>
                  <p:cNvSpPr>
                    <a:spLocks/>
                  </p:cNvSpPr>
                  <p:nvPr/>
                </p:nvSpPr>
                <p:spPr bwMode="auto">
                  <a:xfrm>
                    <a:off x="7339736" y="4497240"/>
                    <a:ext cx="468411" cy="595009"/>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3" name="Freeform 819">
                    <a:extLst>
                      <a:ext uri="{FF2B5EF4-FFF2-40B4-BE49-F238E27FC236}">
                        <a16:creationId xmlns:a16="http://schemas.microsoft.com/office/drawing/2014/main" id="{4672732F-F0A8-8E41-8339-F588445A1B24}"/>
                      </a:ext>
                    </a:extLst>
                  </p:cNvPr>
                  <p:cNvSpPr>
                    <a:spLocks/>
                  </p:cNvSpPr>
                  <p:nvPr/>
                </p:nvSpPr>
                <p:spPr bwMode="auto">
                  <a:xfrm>
                    <a:off x="6630789" y="5383423"/>
                    <a:ext cx="620329" cy="645648"/>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4" name="Freeform 830">
                    <a:extLst>
                      <a:ext uri="{FF2B5EF4-FFF2-40B4-BE49-F238E27FC236}">
                        <a16:creationId xmlns:a16="http://schemas.microsoft.com/office/drawing/2014/main" id="{BEC90200-2007-7A45-B19B-E41C9A15C67B}"/>
                      </a:ext>
                    </a:extLst>
                  </p:cNvPr>
                  <p:cNvSpPr>
                    <a:spLocks/>
                  </p:cNvSpPr>
                  <p:nvPr/>
                </p:nvSpPr>
                <p:spPr bwMode="auto">
                  <a:xfrm>
                    <a:off x="6352274" y="5092249"/>
                    <a:ext cx="569689" cy="582349"/>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5" name="Freeform 853">
                    <a:extLst>
                      <a:ext uri="{FF2B5EF4-FFF2-40B4-BE49-F238E27FC236}">
                        <a16:creationId xmlns:a16="http://schemas.microsoft.com/office/drawing/2014/main" id="{827FFEFE-76DA-9A46-8F78-D152578A51CA}"/>
                      </a:ext>
                    </a:extLst>
                  </p:cNvPr>
                  <p:cNvSpPr>
                    <a:spLocks/>
                  </p:cNvSpPr>
                  <p:nvPr/>
                </p:nvSpPr>
                <p:spPr bwMode="auto">
                  <a:xfrm>
                    <a:off x="4807783" y="4864373"/>
                    <a:ext cx="531710" cy="455751"/>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6" name="Freeform 764">
                    <a:extLst>
                      <a:ext uri="{FF2B5EF4-FFF2-40B4-BE49-F238E27FC236}">
                        <a16:creationId xmlns:a16="http://schemas.microsoft.com/office/drawing/2014/main" id="{4981DA80-2013-FA4E-9441-F1B4EB8A5EA9}"/>
                      </a:ext>
                    </a:extLst>
                  </p:cNvPr>
                  <p:cNvSpPr>
                    <a:spLocks/>
                  </p:cNvSpPr>
                  <p:nvPr/>
                </p:nvSpPr>
                <p:spPr bwMode="auto">
                  <a:xfrm>
                    <a:off x="7706869" y="2762852"/>
                    <a:ext cx="303834" cy="27851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67" name="Freeform 810">
                    <a:extLst>
                      <a:ext uri="{FF2B5EF4-FFF2-40B4-BE49-F238E27FC236}">
                        <a16:creationId xmlns:a16="http://schemas.microsoft.com/office/drawing/2014/main" id="{CF19DD28-CFCC-FC4F-A671-C7B760AFC6EE}"/>
                      </a:ext>
                    </a:extLst>
                  </p:cNvPr>
                  <p:cNvSpPr>
                    <a:spLocks/>
                  </p:cNvSpPr>
                  <p:nvPr/>
                </p:nvSpPr>
                <p:spPr bwMode="auto">
                  <a:xfrm>
                    <a:off x="8124642" y="4459260"/>
                    <a:ext cx="468411" cy="455751"/>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chemeClr val="tx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grpSp>
          </p:grpSp>
          <p:sp>
            <p:nvSpPr>
              <p:cNvPr id="15" name="TextBox 14">
                <a:extLst>
                  <a:ext uri="{FF2B5EF4-FFF2-40B4-BE49-F238E27FC236}">
                    <a16:creationId xmlns:a16="http://schemas.microsoft.com/office/drawing/2014/main" id="{A95B69CE-D2F7-5C41-A9E7-A6966006EA82}"/>
                  </a:ext>
                </a:extLst>
              </p:cNvPr>
              <p:cNvSpPr txBox="1"/>
              <p:nvPr/>
            </p:nvSpPr>
            <p:spPr>
              <a:xfrm>
                <a:off x="7650839" y="1163154"/>
                <a:ext cx="189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CANCER CARE</a:t>
                </a:r>
              </a:p>
            </p:txBody>
          </p:sp>
          <p:sp>
            <p:nvSpPr>
              <p:cNvPr id="16" name="TextBox 15">
                <a:extLst>
                  <a:ext uri="{FF2B5EF4-FFF2-40B4-BE49-F238E27FC236}">
                    <a16:creationId xmlns:a16="http://schemas.microsoft.com/office/drawing/2014/main" id="{035FD98D-1F28-334A-A0F5-ACE8A36624D4}"/>
                  </a:ext>
                </a:extLst>
              </p:cNvPr>
              <p:cNvSpPr txBox="1"/>
              <p:nvPr/>
            </p:nvSpPr>
            <p:spPr>
              <a:xfrm>
                <a:off x="5718870" y="1575448"/>
                <a:ext cx="247339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Patients from </a:t>
                </a:r>
                <a:r>
                  <a:rPr kumimoji="0" lang="en-US" sz="3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120/120</a:t>
                </a: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Kentucky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in 2020</a:t>
                </a:r>
              </a:p>
            </p:txBody>
          </p:sp>
        </p:grpSp>
      </p:grpSp>
      <p:grpSp>
        <p:nvGrpSpPr>
          <p:cNvPr id="146" name="Group 145">
            <a:extLst>
              <a:ext uri="{FF2B5EF4-FFF2-40B4-BE49-F238E27FC236}">
                <a16:creationId xmlns:a16="http://schemas.microsoft.com/office/drawing/2014/main" id="{9A81D610-0AA0-0B44-93EF-3BF83939A18D}"/>
              </a:ext>
            </a:extLst>
          </p:cNvPr>
          <p:cNvGrpSpPr/>
          <p:nvPr/>
        </p:nvGrpSpPr>
        <p:grpSpPr>
          <a:xfrm>
            <a:off x="6096000" y="3673973"/>
            <a:ext cx="5295900" cy="2688617"/>
            <a:chOff x="6096000" y="4048659"/>
            <a:chExt cx="5295900" cy="2688617"/>
          </a:xfrm>
        </p:grpSpPr>
        <p:sp>
          <p:nvSpPr>
            <p:cNvPr id="147" name="Rectangle 146">
              <a:extLst>
                <a:ext uri="{FF2B5EF4-FFF2-40B4-BE49-F238E27FC236}">
                  <a16:creationId xmlns:a16="http://schemas.microsoft.com/office/drawing/2014/main" id="{9C5F7E31-E9C9-1540-BBF8-8B5E2F40BC57}"/>
                </a:ext>
              </a:extLst>
            </p:cNvPr>
            <p:cNvSpPr/>
            <p:nvPr/>
          </p:nvSpPr>
          <p:spPr>
            <a:xfrm>
              <a:off x="6096000" y="40486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nvGrpSpPr>
            <p:cNvPr id="148" name="Group 147">
              <a:extLst>
                <a:ext uri="{FF2B5EF4-FFF2-40B4-BE49-F238E27FC236}">
                  <a16:creationId xmlns:a16="http://schemas.microsoft.com/office/drawing/2014/main" id="{D381B491-6798-5240-8035-BB035DA73A0B}"/>
                </a:ext>
              </a:extLst>
            </p:cNvPr>
            <p:cNvGrpSpPr/>
            <p:nvPr/>
          </p:nvGrpSpPr>
          <p:grpSpPr>
            <a:xfrm>
              <a:off x="6096000" y="4095648"/>
              <a:ext cx="5184907" cy="2570581"/>
              <a:chOff x="5807771" y="4095648"/>
              <a:chExt cx="5184907" cy="2570581"/>
            </a:xfrm>
          </p:grpSpPr>
          <p:sp>
            <p:nvSpPr>
              <p:cNvPr id="149" name="TextBox 148">
                <a:extLst>
                  <a:ext uri="{FF2B5EF4-FFF2-40B4-BE49-F238E27FC236}">
                    <a16:creationId xmlns:a16="http://schemas.microsoft.com/office/drawing/2014/main" id="{E9474DC1-829C-5740-A66E-E9A34EAAE980}"/>
                  </a:ext>
                </a:extLst>
              </p:cNvPr>
              <p:cNvSpPr txBox="1"/>
              <p:nvPr/>
            </p:nvSpPr>
            <p:spPr>
              <a:xfrm>
                <a:off x="6921922" y="4095648"/>
                <a:ext cx="33480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CLINICAL TRIAL ACCRUALS</a:t>
                </a:r>
              </a:p>
            </p:txBody>
          </p:sp>
          <p:sp>
            <p:nvSpPr>
              <p:cNvPr id="150" name="Freeform 759">
                <a:extLst>
                  <a:ext uri="{FF2B5EF4-FFF2-40B4-BE49-F238E27FC236}">
                    <a16:creationId xmlns:a16="http://schemas.microsoft.com/office/drawing/2014/main" id="{DF0DEB42-9631-3641-B3EA-C0DB6E2433CC}"/>
                  </a:ext>
                </a:extLst>
              </p:cNvPr>
              <p:cNvSpPr>
                <a:spLocks/>
              </p:cNvSpPr>
              <p:nvPr/>
            </p:nvSpPr>
            <p:spPr bwMode="auto">
              <a:xfrm>
                <a:off x="9433039" y="5063417"/>
                <a:ext cx="167297" cy="22666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1" name="Freeform 762">
                <a:extLst>
                  <a:ext uri="{FF2B5EF4-FFF2-40B4-BE49-F238E27FC236}">
                    <a16:creationId xmlns:a16="http://schemas.microsoft.com/office/drawing/2014/main" id="{A469BEB5-50B6-F549-A1B3-5064A0AA31D6}"/>
                  </a:ext>
                </a:extLst>
              </p:cNvPr>
              <p:cNvSpPr>
                <a:spLocks/>
              </p:cNvSpPr>
              <p:nvPr/>
            </p:nvSpPr>
            <p:spPr bwMode="auto">
              <a:xfrm>
                <a:off x="9573352" y="4842153"/>
                <a:ext cx="151107" cy="215867"/>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2" name="Freeform 763">
                <a:extLst>
                  <a:ext uri="{FF2B5EF4-FFF2-40B4-BE49-F238E27FC236}">
                    <a16:creationId xmlns:a16="http://schemas.microsoft.com/office/drawing/2014/main" id="{E192C260-FB56-E74A-9568-000056F4CB1A}"/>
                  </a:ext>
                </a:extLst>
              </p:cNvPr>
              <p:cNvSpPr>
                <a:spLocks/>
              </p:cNvSpPr>
              <p:nvPr/>
            </p:nvSpPr>
            <p:spPr bwMode="auto">
              <a:xfrm>
                <a:off x="9513989" y="4858343"/>
                <a:ext cx="113330" cy="210470"/>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3" name="Freeform 765">
                <a:extLst>
                  <a:ext uri="{FF2B5EF4-FFF2-40B4-BE49-F238E27FC236}">
                    <a16:creationId xmlns:a16="http://schemas.microsoft.com/office/drawing/2014/main" id="{C0B4DE93-650C-F24B-9C74-31CC4AB22CC1}"/>
                  </a:ext>
                </a:extLst>
              </p:cNvPr>
              <p:cNvSpPr>
                <a:spLocks/>
              </p:cNvSpPr>
              <p:nvPr/>
            </p:nvSpPr>
            <p:spPr bwMode="auto">
              <a:xfrm>
                <a:off x="9729856" y="5041830"/>
                <a:ext cx="172694" cy="188884"/>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4" name="Freeform 766">
                <a:extLst>
                  <a:ext uri="{FF2B5EF4-FFF2-40B4-BE49-F238E27FC236}">
                    <a16:creationId xmlns:a16="http://schemas.microsoft.com/office/drawing/2014/main" id="{337406C1-7F26-F84B-AA8D-E3298549F6A2}"/>
                  </a:ext>
                </a:extLst>
              </p:cNvPr>
              <p:cNvSpPr>
                <a:spLocks/>
              </p:cNvSpPr>
              <p:nvPr/>
            </p:nvSpPr>
            <p:spPr bwMode="auto">
              <a:xfrm>
                <a:off x="9567956" y="5009450"/>
                <a:ext cx="183487" cy="237454"/>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5" name="Freeform 791">
                <a:extLst>
                  <a:ext uri="{FF2B5EF4-FFF2-40B4-BE49-F238E27FC236}">
                    <a16:creationId xmlns:a16="http://schemas.microsoft.com/office/drawing/2014/main" id="{9298B450-5567-964A-834A-1FB4738AFDB7}"/>
                  </a:ext>
                </a:extLst>
              </p:cNvPr>
              <p:cNvSpPr>
                <a:spLocks/>
              </p:cNvSpPr>
              <p:nvPr/>
            </p:nvSpPr>
            <p:spPr bwMode="auto">
              <a:xfrm>
                <a:off x="8974322" y="5263094"/>
                <a:ext cx="194280" cy="16729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6" name="Freeform 797">
                <a:extLst>
                  <a:ext uri="{FF2B5EF4-FFF2-40B4-BE49-F238E27FC236}">
                    <a16:creationId xmlns:a16="http://schemas.microsoft.com/office/drawing/2014/main" id="{DBCFA141-B9E4-E345-85F3-02B7210C8B21}"/>
                  </a:ext>
                </a:extLst>
              </p:cNvPr>
              <p:cNvSpPr>
                <a:spLocks/>
              </p:cNvSpPr>
              <p:nvPr/>
            </p:nvSpPr>
            <p:spPr bwMode="auto">
              <a:xfrm>
                <a:off x="9130825" y="5209127"/>
                <a:ext cx="259040" cy="178090"/>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7" name="Freeform 824">
                <a:extLst>
                  <a:ext uri="{FF2B5EF4-FFF2-40B4-BE49-F238E27FC236}">
                    <a16:creationId xmlns:a16="http://schemas.microsoft.com/office/drawing/2014/main" id="{BEBB6C81-A14D-2E43-9C74-0A87E812AFAF}"/>
                  </a:ext>
                </a:extLst>
              </p:cNvPr>
              <p:cNvSpPr>
                <a:spLocks/>
              </p:cNvSpPr>
              <p:nvPr/>
            </p:nvSpPr>
            <p:spPr bwMode="auto">
              <a:xfrm>
                <a:off x="9012098" y="5980851"/>
                <a:ext cx="280627" cy="199677"/>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8" name="Freeform 836">
                <a:extLst>
                  <a:ext uri="{FF2B5EF4-FFF2-40B4-BE49-F238E27FC236}">
                    <a16:creationId xmlns:a16="http://schemas.microsoft.com/office/drawing/2014/main" id="{6FAA03C7-A88E-364C-BA43-A933C04F525B}"/>
                  </a:ext>
                </a:extLst>
              </p:cNvPr>
              <p:cNvSpPr>
                <a:spLocks/>
              </p:cNvSpPr>
              <p:nvPr/>
            </p:nvSpPr>
            <p:spPr bwMode="auto">
              <a:xfrm>
                <a:off x="8634331" y="5624671"/>
                <a:ext cx="323800" cy="393957"/>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59" name="Freeform 840">
                <a:extLst>
                  <a:ext uri="{FF2B5EF4-FFF2-40B4-BE49-F238E27FC236}">
                    <a16:creationId xmlns:a16="http://schemas.microsoft.com/office/drawing/2014/main" id="{CC0F195F-D5FF-EF44-BB2C-C2B25428B809}"/>
                  </a:ext>
                </a:extLst>
              </p:cNvPr>
              <p:cNvSpPr>
                <a:spLocks/>
              </p:cNvSpPr>
              <p:nvPr/>
            </p:nvSpPr>
            <p:spPr bwMode="auto">
              <a:xfrm>
                <a:off x="8515605" y="5495151"/>
                <a:ext cx="280627" cy="2752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0" name="Freeform 847">
                <a:extLst>
                  <a:ext uri="{FF2B5EF4-FFF2-40B4-BE49-F238E27FC236}">
                    <a16:creationId xmlns:a16="http://schemas.microsoft.com/office/drawing/2014/main" id="{206B1D8A-90BF-D74D-9F8E-8082C4B822DB}"/>
                  </a:ext>
                </a:extLst>
              </p:cNvPr>
              <p:cNvSpPr>
                <a:spLocks/>
              </p:cNvSpPr>
              <p:nvPr/>
            </p:nvSpPr>
            <p:spPr bwMode="auto">
              <a:xfrm>
                <a:off x="7770863" y="5926884"/>
                <a:ext cx="302214" cy="3238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1" name="Freeform 860">
                <a:extLst>
                  <a:ext uri="{FF2B5EF4-FFF2-40B4-BE49-F238E27FC236}">
                    <a16:creationId xmlns:a16="http://schemas.microsoft.com/office/drawing/2014/main" id="{1812E717-42CB-7849-BF8A-C7FFBB2FCEE3}"/>
                  </a:ext>
                </a:extLst>
              </p:cNvPr>
              <p:cNvSpPr>
                <a:spLocks/>
              </p:cNvSpPr>
              <p:nvPr/>
            </p:nvSpPr>
            <p:spPr bwMode="auto">
              <a:xfrm>
                <a:off x="8159423" y="5813554"/>
                <a:ext cx="307611" cy="361577"/>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2" name="Freeform 863">
                <a:extLst>
                  <a:ext uri="{FF2B5EF4-FFF2-40B4-BE49-F238E27FC236}">
                    <a16:creationId xmlns:a16="http://schemas.microsoft.com/office/drawing/2014/main" id="{44BBD9C4-8EED-C240-92EB-1868468E5E73}"/>
                  </a:ext>
                </a:extLst>
              </p:cNvPr>
              <p:cNvSpPr>
                <a:spLocks/>
              </p:cNvSpPr>
              <p:nvPr/>
            </p:nvSpPr>
            <p:spPr bwMode="auto">
              <a:xfrm>
                <a:off x="7171832" y="6158941"/>
                <a:ext cx="248247" cy="199677"/>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3" name="Freeform 866">
                <a:extLst>
                  <a:ext uri="{FF2B5EF4-FFF2-40B4-BE49-F238E27FC236}">
                    <a16:creationId xmlns:a16="http://schemas.microsoft.com/office/drawing/2014/main" id="{55323DC9-9967-D540-86AC-126753C917C2}"/>
                  </a:ext>
                </a:extLst>
              </p:cNvPr>
              <p:cNvSpPr>
                <a:spLocks/>
              </p:cNvSpPr>
              <p:nvPr/>
            </p:nvSpPr>
            <p:spPr bwMode="auto">
              <a:xfrm>
                <a:off x="8024507" y="6034818"/>
                <a:ext cx="275230" cy="25904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4" name="Freeform 871">
                <a:extLst>
                  <a:ext uri="{FF2B5EF4-FFF2-40B4-BE49-F238E27FC236}">
                    <a16:creationId xmlns:a16="http://schemas.microsoft.com/office/drawing/2014/main" id="{F73D40BA-3054-5C4B-ACC6-FF27B8AC4C49}"/>
                  </a:ext>
                </a:extLst>
              </p:cNvPr>
              <p:cNvSpPr>
                <a:spLocks/>
              </p:cNvSpPr>
              <p:nvPr/>
            </p:nvSpPr>
            <p:spPr bwMode="auto">
              <a:xfrm>
                <a:off x="7598170" y="6320841"/>
                <a:ext cx="275230" cy="253644"/>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5" name="Freeform 874">
                <a:extLst>
                  <a:ext uri="{FF2B5EF4-FFF2-40B4-BE49-F238E27FC236}">
                    <a16:creationId xmlns:a16="http://schemas.microsoft.com/office/drawing/2014/main" id="{FDA9F5B1-A55C-AF4A-BDFD-5797B4A5B41A}"/>
                  </a:ext>
                </a:extLst>
              </p:cNvPr>
              <p:cNvSpPr>
                <a:spLocks/>
              </p:cNvSpPr>
              <p:nvPr/>
            </p:nvSpPr>
            <p:spPr bwMode="auto">
              <a:xfrm>
                <a:off x="7031519" y="6342428"/>
                <a:ext cx="205074" cy="12952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6" name="Freeform 757">
                <a:extLst>
                  <a:ext uri="{FF2B5EF4-FFF2-40B4-BE49-F238E27FC236}">
                    <a16:creationId xmlns:a16="http://schemas.microsoft.com/office/drawing/2014/main" id="{A462BACA-2CEB-F244-AC0E-D7CC2009E4FB}"/>
                  </a:ext>
                </a:extLst>
              </p:cNvPr>
              <p:cNvSpPr>
                <a:spLocks/>
              </p:cNvSpPr>
              <p:nvPr/>
            </p:nvSpPr>
            <p:spPr bwMode="auto">
              <a:xfrm>
                <a:off x="9276535" y="5117383"/>
                <a:ext cx="269834" cy="269834"/>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7" name="Freeform 790">
                <a:extLst>
                  <a:ext uri="{FF2B5EF4-FFF2-40B4-BE49-F238E27FC236}">
                    <a16:creationId xmlns:a16="http://schemas.microsoft.com/office/drawing/2014/main" id="{ED82E7F4-6735-A54F-87E5-78AA3DE8F9BD}"/>
                  </a:ext>
                </a:extLst>
              </p:cNvPr>
              <p:cNvSpPr>
                <a:spLocks/>
              </p:cNvSpPr>
              <p:nvPr/>
            </p:nvSpPr>
            <p:spPr bwMode="auto">
              <a:xfrm>
                <a:off x="9071461" y="5117383"/>
                <a:ext cx="156503" cy="16729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8" name="Freeform 798">
                <a:extLst>
                  <a:ext uri="{FF2B5EF4-FFF2-40B4-BE49-F238E27FC236}">
                    <a16:creationId xmlns:a16="http://schemas.microsoft.com/office/drawing/2014/main" id="{0F33AF80-95ED-E048-AE05-05F8F0BB8CB1}"/>
                  </a:ext>
                </a:extLst>
              </p:cNvPr>
              <p:cNvSpPr>
                <a:spLocks/>
              </p:cNvSpPr>
              <p:nvPr/>
            </p:nvSpPr>
            <p:spPr bwMode="auto">
              <a:xfrm>
                <a:off x="9066065" y="5376424"/>
                <a:ext cx="280627" cy="22126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69" name="Freeform 828">
                <a:extLst>
                  <a:ext uri="{FF2B5EF4-FFF2-40B4-BE49-F238E27FC236}">
                    <a16:creationId xmlns:a16="http://schemas.microsoft.com/office/drawing/2014/main" id="{152A0D7C-21A6-0046-B843-B5A9016C51B1}"/>
                  </a:ext>
                </a:extLst>
              </p:cNvPr>
              <p:cNvSpPr>
                <a:spLocks/>
              </p:cNvSpPr>
              <p:nvPr/>
            </p:nvSpPr>
            <p:spPr bwMode="auto">
              <a:xfrm>
                <a:off x="8812421" y="5365630"/>
                <a:ext cx="291420" cy="264437"/>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0" name="Freeform 831">
                <a:extLst>
                  <a:ext uri="{FF2B5EF4-FFF2-40B4-BE49-F238E27FC236}">
                    <a16:creationId xmlns:a16="http://schemas.microsoft.com/office/drawing/2014/main" id="{9BDE6751-69E0-8846-94A6-3D353AFBAC19}"/>
                  </a:ext>
                </a:extLst>
              </p:cNvPr>
              <p:cNvSpPr>
                <a:spLocks/>
              </p:cNvSpPr>
              <p:nvPr/>
            </p:nvSpPr>
            <p:spPr bwMode="auto">
              <a:xfrm>
                <a:off x="8812421" y="5543721"/>
                <a:ext cx="280627" cy="215867"/>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1" name="Freeform 844">
                <a:extLst>
                  <a:ext uri="{FF2B5EF4-FFF2-40B4-BE49-F238E27FC236}">
                    <a16:creationId xmlns:a16="http://schemas.microsoft.com/office/drawing/2014/main" id="{ECF68234-D40D-B949-B8FE-3A13F27D6FB5}"/>
                  </a:ext>
                </a:extLst>
              </p:cNvPr>
              <p:cNvSpPr>
                <a:spLocks/>
              </p:cNvSpPr>
              <p:nvPr/>
            </p:nvSpPr>
            <p:spPr bwMode="auto">
              <a:xfrm>
                <a:off x="8699091" y="6202115"/>
                <a:ext cx="237454" cy="307611"/>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2" name="Freeform 848">
                <a:extLst>
                  <a:ext uri="{FF2B5EF4-FFF2-40B4-BE49-F238E27FC236}">
                    <a16:creationId xmlns:a16="http://schemas.microsoft.com/office/drawing/2014/main" id="{E79DBC70-101A-3E4E-954B-F17DE87D6E7A}"/>
                  </a:ext>
                </a:extLst>
              </p:cNvPr>
              <p:cNvSpPr>
                <a:spLocks/>
              </p:cNvSpPr>
              <p:nvPr/>
            </p:nvSpPr>
            <p:spPr bwMode="auto">
              <a:xfrm>
                <a:off x="7722293" y="5878314"/>
                <a:ext cx="307611" cy="210470"/>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3" name="Freeform 851">
                <a:extLst>
                  <a:ext uri="{FF2B5EF4-FFF2-40B4-BE49-F238E27FC236}">
                    <a16:creationId xmlns:a16="http://schemas.microsoft.com/office/drawing/2014/main" id="{AF412E78-2B2D-8D4C-9A0C-E65C1E216464}"/>
                  </a:ext>
                </a:extLst>
              </p:cNvPr>
              <p:cNvSpPr>
                <a:spLocks/>
              </p:cNvSpPr>
              <p:nvPr/>
            </p:nvSpPr>
            <p:spPr bwMode="auto">
              <a:xfrm>
                <a:off x="8051490" y="6272271"/>
                <a:ext cx="156503" cy="29681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4" name="Freeform 854">
                <a:extLst>
                  <a:ext uri="{FF2B5EF4-FFF2-40B4-BE49-F238E27FC236}">
                    <a16:creationId xmlns:a16="http://schemas.microsoft.com/office/drawing/2014/main" id="{1FD1ED7E-DE3C-6348-AD6E-CA7F8756B494}"/>
                  </a:ext>
                </a:extLst>
              </p:cNvPr>
              <p:cNvSpPr>
                <a:spLocks/>
              </p:cNvSpPr>
              <p:nvPr/>
            </p:nvSpPr>
            <p:spPr bwMode="auto">
              <a:xfrm>
                <a:off x="8369894" y="6401791"/>
                <a:ext cx="199677" cy="172693"/>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5" name="Freeform 857">
                <a:extLst>
                  <a:ext uri="{FF2B5EF4-FFF2-40B4-BE49-F238E27FC236}">
                    <a16:creationId xmlns:a16="http://schemas.microsoft.com/office/drawing/2014/main" id="{2D9A3E17-B846-614E-B2B0-422D963B2D91}"/>
                  </a:ext>
                </a:extLst>
              </p:cNvPr>
              <p:cNvSpPr>
                <a:spLocks/>
              </p:cNvSpPr>
              <p:nvPr/>
            </p:nvSpPr>
            <p:spPr bwMode="auto">
              <a:xfrm>
                <a:off x="8418464" y="5894504"/>
                <a:ext cx="361577" cy="205074"/>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6" name="Freeform 858">
                <a:extLst>
                  <a:ext uri="{FF2B5EF4-FFF2-40B4-BE49-F238E27FC236}">
                    <a16:creationId xmlns:a16="http://schemas.microsoft.com/office/drawing/2014/main" id="{4931097D-E713-8A46-BD8E-FA6516CF2287}"/>
                  </a:ext>
                </a:extLst>
              </p:cNvPr>
              <p:cNvSpPr>
                <a:spLocks/>
              </p:cNvSpPr>
              <p:nvPr/>
            </p:nvSpPr>
            <p:spPr bwMode="auto">
              <a:xfrm>
                <a:off x="8564174" y="6364015"/>
                <a:ext cx="253644" cy="210470"/>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7" name="Freeform 861">
                <a:extLst>
                  <a:ext uri="{FF2B5EF4-FFF2-40B4-BE49-F238E27FC236}">
                    <a16:creationId xmlns:a16="http://schemas.microsoft.com/office/drawing/2014/main" id="{2C9FE286-E2BC-1F4F-8289-D28B9D481754}"/>
                  </a:ext>
                </a:extLst>
              </p:cNvPr>
              <p:cNvSpPr>
                <a:spLocks/>
              </p:cNvSpPr>
              <p:nvPr/>
            </p:nvSpPr>
            <p:spPr bwMode="auto">
              <a:xfrm>
                <a:off x="7490236" y="5943074"/>
                <a:ext cx="307611" cy="280627"/>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8" name="Freeform 862">
                <a:extLst>
                  <a:ext uri="{FF2B5EF4-FFF2-40B4-BE49-F238E27FC236}">
                    <a16:creationId xmlns:a16="http://schemas.microsoft.com/office/drawing/2014/main" id="{0259967B-0729-E640-A9E7-7E3D77C56FEB}"/>
                  </a:ext>
                </a:extLst>
              </p:cNvPr>
              <p:cNvSpPr>
                <a:spLocks/>
              </p:cNvSpPr>
              <p:nvPr/>
            </p:nvSpPr>
            <p:spPr bwMode="auto">
              <a:xfrm>
                <a:off x="7225799" y="6347825"/>
                <a:ext cx="194280" cy="313007"/>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79" name="Freeform 864">
                <a:extLst>
                  <a:ext uri="{FF2B5EF4-FFF2-40B4-BE49-F238E27FC236}">
                    <a16:creationId xmlns:a16="http://schemas.microsoft.com/office/drawing/2014/main" id="{D0190623-21F5-2B40-AFF6-FCB29DF818CC}"/>
                  </a:ext>
                </a:extLst>
              </p:cNvPr>
              <p:cNvSpPr>
                <a:spLocks/>
              </p:cNvSpPr>
              <p:nvPr/>
            </p:nvSpPr>
            <p:spPr bwMode="auto">
              <a:xfrm>
                <a:off x="7414683" y="6277668"/>
                <a:ext cx="210470" cy="215867"/>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0" name="Freeform 865">
                <a:extLst>
                  <a:ext uri="{FF2B5EF4-FFF2-40B4-BE49-F238E27FC236}">
                    <a16:creationId xmlns:a16="http://schemas.microsoft.com/office/drawing/2014/main" id="{52F76B22-5FC6-D149-BFFF-A1FBB9E3CECE}"/>
                  </a:ext>
                </a:extLst>
              </p:cNvPr>
              <p:cNvSpPr>
                <a:spLocks/>
              </p:cNvSpPr>
              <p:nvPr/>
            </p:nvSpPr>
            <p:spPr bwMode="auto">
              <a:xfrm>
                <a:off x="8013714" y="5678637"/>
                <a:ext cx="323800" cy="25904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1" name="Freeform 867">
                <a:extLst>
                  <a:ext uri="{FF2B5EF4-FFF2-40B4-BE49-F238E27FC236}">
                    <a16:creationId xmlns:a16="http://schemas.microsoft.com/office/drawing/2014/main" id="{E42780BA-07FA-E049-A247-CE7112084EE2}"/>
                  </a:ext>
                </a:extLst>
              </p:cNvPr>
              <p:cNvSpPr>
                <a:spLocks/>
              </p:cNvSpPr>
              <p:nvPr/>
            </p:nvSpPr>
            <p:spPr bwMode="auto">
              <a:xfrm>
                <a:off x="7965144" y="5851331"/>
                <a:ext cx="253644" cy="210470"/>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2" name="Freeform 868">
                <a:extLst>
                  <a:ext uri="{FF2B5EF4-FFF2-40B4-BE49-F238E27FC236}">
                    <a16:creationId xmlns:a16="http://schemas.microsoft.com/office/drawing/2014/main" id="{C3C5661B-0823-914C-929A-E27A67C3BDC4}"/>
                  </a:ext>
                </a:extLst>
              </p:cNvPr>
              <p:cNvSpPr>
                <a:spLocks/>
              </p:cNvSpPr>
              <p:nvPr/>
            </p:nvSpPr>
            <p:spPr bwMode="auto">
              <a:xfrm>
                <a:off x="7036916" y="6153544"/>
                <a:ext cx="199677" cy="205074"/>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3" name="Freeform 875">
                <a:extLst>
                  <a:ext uri="{FF2B5EF4-FFF2-40B4-BE49-F238E27FC236}">
                    <a16:creationId xmlns:a16="http://schemas.microsoft.com/office/drawing/2014/main" id="{3B399D95-CBE1-F043-B8AC-924953B402B7}"/>
                  </a:ext>
                </a:extLst>
              </p:cNvPr>
              <p:cNvSpPr>
                <a:spLocks/>
              </p:cNvSpPr>
              <p:nvPr/>
            </p:nvSpPr>
            <p:spPr bwMode="auto">
              <a:xfrm>
                <a:off x="7554996" y="6196718"/>
                <a:ext cx="199677" cy="215867"/>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4" name="Freeform 876">
                <a:extLst>
                  <a:ext uri="{FF2B5EF4-FFF2-40B4-BE49-F238E27FC236}">
                    <a16:creationId xmlns:a16="http://schemas.microsoft.com/office/drawing/2014/main" id="{C5957076-535E-FE43-B0B3-1F9736F78D6D}"/>
                  </a:ext>
                </a:extLst>
              </p:cNvPr>
              <p:cNvSpPr>
                <a:spLocks/>
              </p:cNvSpPr>
              <p:nvPr/>
            </p:nvSpPr>
            <p:spPr bwMode="auto">
              <a:xfrm>
                <a:off x="7635946" y="6061801"/>
                <a:ext cx="226660" cy="29142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5" name="Freeform 761">
                <a:extLst>
                  <a:ext uri="{FF2B5EF4-FFF2-40B4-BE49-F238E27FC236}">
                    <a16:creationId xmlns:a16="http://schemas.microsoft.com/office/drawing/2014/main" id="{1D7E0BFD-90CB-0A41-93A8-B049EF1B858C}"/>
                  </a:ext>
                </a:extLst>
              </p:cNvPr>
              <p:cNvSpPr>
                <a:spLocks/>
              </p:cNvSpPr>
              <p:nvPr/>
            </p:nvSpPr>
            <p:spPr bwMode="auto">
              <a:xfrm>
                <a:off x="9362882" y="4825963"/>
                <a:ext cx="167297" cy="253644"/>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6" name="Freeform 767">
                <a:extLst>
                  <a:ext uri="{FF2B5EF4-FFF2-40B4-BE49-F238E27FC236}">
                    <a16:creationId xmlns:a16="http://schemas.microsoft.com/office/drawing/2014/main" id="{9E450F9C-A850-8645-910C-E7E67B307FA7}"/>
                  </a:ext>
                </a:extLst>
              </p:cNvPr>
              <p:cNvSpPr>
                <a:spLocks/>
              </p:cNvSpPr>
              <p:nvPr/>
            </p:nvSpPr>
            <p:spPr bwMode="auto">
              <a:xfrm>
                <a:off x="9859376" y="5074210"/>
                <a:ext cx="199677" cy="215867"/>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7" name="Freeform 825">
                <a:extLst>
                  <a:ext uri="{FF2B5EF4-FFF2-40B4-BE49-F238E27FC236}">
                    <a16:creationId xmlns:a16="http://schemas.microsoft.com/office/drawing/2014/main" id="{10C01452-AF1C-7944-8C39-DC3E0918CA7E}"/>
                  </a:ext>
                </a:extLst>
              </p:cNvPr>
              <p:cNvSpPr>
                <a:spLocks/>
              </p:cNvSpPr>
              <p:nvPr/>
            </p:nvSpPr>
            <p:spPr bwMode="auto">
              <a:xfrm>
                <a:off x="9049875" y="5813554"/>
                <a:ext cx="264437" cy="215867"/>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8" name="Freeform 826">
                <a:extLst>
                  <a:ext uri="{FF2B5EF4-FFF2-40B4-BE49-F238E27FC236}">
                    <a16:creationId xmlns:a16="http://schemas.microsoft.com/office/drawing/2014/main" id="{30E2C31A-9154-A54B-B31F-243D4DC8A638}"/>
                  </a:ext>
                </a:extLst>
              </p:cNvPr>
              <p:cNvSpPr>
                <a:spLocks/>
              </p:cNvSpPr>
              <p:nvPr/>
            </p:nvSpPr>
            <p:spPr bwMode="auto">
              <a:xfrm>
                <a:off x="8925751" y="5635464"/>
                <a:ext cx="318404" cy="3238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89" name="Freeform 827">
                <a:extLst>
                  <a:ext uri="{FF2B5EF4-FFF2-40B4-BE49-F238E27FC236}">
                    <a16:creationId xmlns:a16="http://schemas.microsoft.com/office/drawing/2014/main" id="{42FB50C9-1111-6F49-AB14-B2F26E6BB055}"/>
                  </a:ext>
                </a:extLst>
              </p:cNvPr>
              <p:cNvSpPr>
                <a:spLocks/>
              </p:cNvSpPr>
              <p:nvPr/>
            </p:nvSpPr>
            <p:spPr bwMode="auto">
              <a:xfrm>
                <a:off x="9044478" y="5522134"/>
                <a:ext cx="226660" cy="145710"/>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0" name="Freeform 832">
                <a:extLst>
                  <a:ext uri="{FF2B5EF4-FFF2-40B4-BE49-F238E27FC236}">
                    <a16:creationId xmlns:a16="http://schemas.microsoft.com/office/drawing/2014/main" id="{86F1EA86-1702-1048-B565-547DB1FD5BD4}"/>
                  </a:ext>
                </a:extLst>
              </p:cNvPr>
              <p:cNvSpPr>
                <a:spLocks/>
              </p:cNvSpPr>
              <p:nvPr/>
            </p:nvSpPr>
            <p:spPr bwMode="auto">
              <a:xfrm>
                <a:off x="9109238" y="5678637"/>
                <a:ext cx="221264" cy="199677"/>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1" name="Freeform 839">
                <a:extLst>
                  <a:ext uri="{FF2B5EF4-FFF2-40B4-BE49-F238E27FC236}">
                    <a16:creationId xmlns:a16="http://schemas.microsoft.com/office/drawing/2014/main" id="{BF71A027-8759-1C42-B00B-6D474C3BAA3C}"/>
                  </a:ext>
                </a:extLst>
              </p:cNvPr>
              <p:cNvSpPr>
                <a:spLocks/>
              </p:cNvSpPr>
              <p:nvPr/>
            </p:nvSpPr>
            <p:spPr bwMode="auto">
              <a:xfrm>
                <a:off x="8413067" y="5603084"/>
                <a:ext cx="286024" cy="334594"/>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2" name="Freeform 845">
                <a:extLst>
                  <a:ext uri="{FF2B5EF4-FFF2-40B4-BE49-F238E27FC236}">
                    <a16:creationId xmlns:a16="http://schemas.microsoft.com/office/drawing/2014/main" id="{9409C4D4-F0F2-F147-81EC-FBEA365C1B2C}"/>
                  </a:ext>
                </a:extLst>
              </p:cNvPr>
              <p:cNvSpPr>
                <a:spLocks/>
              </p:cNvSpPr>
              <p:nvPr/>
            </p:nvSpPr>
            <p:spPr bwMode="auto">
              <a:xfrm>
                <a:off x="8844802" y="5813554"/>
                <a:ext cx="232057" cy="215867"/>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3" name="Freeform 846">
                <a:extLst>
                  <a:ext uri="{FF2B5EF4-FFF2-40B4-BE49-F238E27FC236}">
                    <a16:creationId xmlns:a16="http://schemas.microsoft.com/office/drawing/2014/main" id="{94BC0AD1-EF66-9145-90BF-A5895B091032}"/>
                  </a:ext>
                </a:extLst>
              </p:cNvPr>
              <p:cNvSpPr>
                <a:spLocks/>
              </p:cNvSpPr>
              <p:nvPr/>
            </p:nvSpPr>
            <p:spPr bwMode="auto">
              <a:xfrm>
                <a:off x="7733087" y="5651654"/>
                <a:ext cx="356181" cy="232057"/>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4" name="Freeform 849">
                <a:extLst>
                  <a:ext uri="{FF2B5EF4-FFF2-40B4-BE49-F238E27FC236}">
                    <a16:creationId xmlns:a16="http://schemas.microsoft.com/office/drawing/2014/main" id="{A972B126-5C37-BF48-B9A9-C5B0168BBE04}"/>
                  </a:ext>
                </a:extLst>
              </p:cNvPr>
              <p:cNvSpPr>
                <a:spLocks/>
              </p:cNvSpPr>
              <p:nvPr/>
            </p:nvSpPr>
            <p:spPr bwMode="auto">
              <a:xfrm>
                <a:off x="7830227" y="6212908"/>
                <a:ext cx="264437" cy="361577"/>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5" name="Freeform 856">
                <a:extLst>
                  <a:ext uri="{FF2B5EF4-FFF2-40B4-BE49-F238E27FC236}">
                    <a16:creationId xmlns:a16="http://schemas.microsoft.com/office/drawing/2014/main" id="{9734CE19-6441-BB49-A39D-94D988149D73}"/>
                  </a:ext>
                </a:extLst>
              </p:cNvPr>
              <p:cNvSpPr>
                <a:spLocks/>
              </p:cNvSpPr>
              <p:nvPr/>
            </p:nvSpPr>
            <p:spPr bwMode="auto">
              <a:xfrm>
                <a:off x="8418464" y="6191322"/>
                <a:ext cx="307611" cy="286024"/>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6" name="Freeform 869">
                <a:extLst>
                  <a:ext uri="{FF2B5EF4-FFF2-40B4-BE49-F238E27FC236}">
                    <a16:creationId xmlns:a16="http://schemas.microsoft.com/office/drawing/2014/main" id="{C25D807A-C9FB-6F4A-8C2F-0E2BC6C2F8BE}"/>
                  </a:ext>
                </a:extLst>
              </p:cNvPr>
              <p:cNvSpPr>
                <a:spLocks/>
              </p:cNvSpPr>
              <p:nvPr/>
            </p:nvSpPr>
            <p:spPr bwMode="auto">
              <a:xfrm>
                <a:off x="7376906" y="6024024"/>
                <a:ext cx="205074" cy="307611"/>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7" name="Freeform 870">
                <a:extLst>
                  <a:ext uri="{FF2B5EF4-FFF2-40B4-BE49-F238E27FC236}">
                    <a16:creationId xmlns:a16="http://schemas.microsoft.com/office/drawing/2014/main" id="{143247C6-DBFD-D547-B3F2-45C3A155B243}"/>
                  </a:ext>
                </a:extLst>
              </p:cNvPr>
              <p:cNvSpPr>
                <a:spLocks/>
              </p:cNvSpPr>
              <p:nvPr/>
            </p:nvSpPr>
            <p:spPr bwMode="auto">
              <a:xfrm>
                <a:off x="7020726" y="6450361"/>
                <a:ext cx="215867" cy="205074"/>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8" name="Freeform 872">
                <a:extLst>
                  <a:ext uri="{FF2B5EF4-FFF2-40B4-BE49-F238E27FC236}">
                    <a16:creationId xmlns:a16="http://schemas.microsoft.com/office/drawing/2014/main" id="{35531E39-D963-DC47-8C03-2191543CC374}"/>
                  </a:ext>
                </a:extLst>
              </p:cNvPr>
              <p:cNvSpPr>
                <a:spLocks/>
              </p:cNvSpPr>
              <p:nvPr/>
            </p:nvSpPr>
            <p:spPr bwMode="auto">
              <a:xfrm>
                <a:off x="7409286" y="6488139"/>
                <a:ext cx="253644" cy="178090"/>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199" name="Freeform 873">
                <a:extLst>
                  <a:ext uri="{FF2B5EF4-FFF2-40B4-BE49-F238E27FC236}">
                    <a16:creationId xmlns:a16="http://schemas.microsoft.com/office/drawing/2014/main" id="{50D0C86A-A7CE-4948-917B-A0BEC2AA24D0}"/>
                  </a:ext>
                </a:extLst>
              </p:cNvPr>
              <p:cNvSpPr>
                <a:spLocks/>
              </p:cNvSpPr>
              <p:nvPr/>
            </p:nvSpPr>
            <p:spPr bwMode="auto">
              <a:xfrm>
                <a:off x="6896602" y="6552898"/>
                <a:ext cx="323800" cy="102537"/>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0" name="Freeform 758">
                <a:extLst>
                  <a:ext uri="{FF2B5EF4-FFF2-40B4-BE49-F238E27FC236}">
                    <a16:creationId xmlns:a16="http://schemas.microsoft.com/office/drawing/2014/main" id="{3AB0CA7F-3897-D943-8675-69C3981230E8}"/>
                  </a:ext>
                </a:extLst>
              </p:cNvPr>
              <p:cNvSpPr>
                <a:spLocks/>
              </p:cNvSpPr>
              <p:nvPr/>
            </p:nvSpPr>
            <p:spPr bwMode="auto">
              <a:xfrm>
                <a:off x="9136222" y="5095797"/>
                <a:ext cx="215867" cy="12952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1" name="Freeform 760">
                <a:extLst>
                  <a:ext uri="{FF2B5EF4-FFF2-40B4-BE49-F238E27FC236}">
                    <a16:creationId xmlns:a16="http://schemas.microsoft.com/office/drawing/2014/main" id="{1FDFE78C-9911-5A45-8AC4-5278592AB3F2}"/>
                  </a:ext>
                </a:extLst>
              </p:cNvPr>
              <p:cNvSpPr>
                <a:spLocks/>
              </p:cNvSpPr>
              <p:nvPr/>
            </p:nvSpPr>
            <p:spPr bwMode="auto">
              <a:xfrm>
                <a:off x="9303519" y="5025640"/>
                <a:ext cx="194280" cy="14031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2" name="Freeform 850">
                <a:extLst>
                  <a:ext uri="{FF2B5EF4-FFF2-40B4-BE49-F238E27FC236}">
                    <a16:creationId xmlns:a16="http://schemas.microsoft.com/office/drawing/2014/main" id="{C96EF5CA-B3EF-B54A-8E34-A1A165DBC968}"/>
                  </a:ext>
                </a:extLst>
              </p:cNvPr>
              <p:cNvSpPr>
                <a:spLocks/>
              </p:cNvSpPr>
              <p:nvPr/>
            </p:nvSpPr>
            <p:spPr bwMode="auto">
              <a:xfrm>
                <a:off x="8202597" y="6272271"/>
                <a:ext cx="248247" cy="29681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3" name="Freeform 852">
                <a:extLst>
                  <a:ext uri="{FF2B5EF4-FFF2-40B4-BE49-F238E27FC236}">
                    <a16:creationId xmlns:a16="http://schemas.microsoft.com/office/drawing/2014/main" id="{001F9E9D-05CA-3D49-B378-1F6BB40BB782}"/>
                  </a:ext>
                </a:extLst>
              </p:cNvPr>
              <p:cNvSpPr>
                <a:spLocks/>
              </p:cNvSpPr>
              <p:nvPr/>
            </p:nvSpPr>
            <p:spPr bwMode="auto">
              <a:xfrm>
                <a:off x="8245771" y="5635464"/>
                <a:ext cx="199677" cy="237454"/>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4" name="Freeform 855">
                <a:extLst>
                  <a:ext uri="{FF2B5EF4-FFF2-40B4-BE49-F238E27FC236}">
                    <a16:creationId xmlns:a16="http://schemas.microsoft.com/office/drawing/2014/main" id="{49C38CD2-C0FA-A449-A196-D5E635820EDD}"/>
                  </a:ext>
                </a:extLst>
              </p:cNvPr>
              <p:cNvSpPr>
                <a:spLocks/>
              </p:cNvSpPr>
              <p:nvPr/>
            </p:nvSpPr>
            <p:spPr bwMode="auto">
              <a:xfrm>
                <a:off x="8267357" y="6051008"/>
                <a:ext cx="302214" cy="269834"/>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5" name="Freeform 859">
                <a:extLst>
                  <a:ext uri="{FF2B5EF4-FFF2-40B4-BE49-F238E27FC236}">
                    <a16:creationId xmlns:a16="http://schemas.microsoft.com/office/drawing/2014/main" id="{F4FD3E74-7406-9145-BA23-7C141D631301}"/>
                  </a:ext>
                </a:extLst>
              </p:cNvPr>
              <p:cNvSpPr>
                <a:spLocks/>
              </p:cNvSpPr>
              <p:nvPr/>
            </p:nvSpPr>
            <p:spPr bwMode="auto">
              <a:xfrm>
                <a:off x="7603567" y="5700224"/>
                <a:ext cx="232057" cy="29681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6" name="Freeform 789">
                <a:extLst>
                  <a:ext uri="{FF2B5EF4-FFF2-40B4-BE49-F238E27FC236}">
                    <a16:creationId xmlns:a16="http://schemas.microsoft.com/office/drawing/2014/main" id="{124788C2-A5C6-7542-8EA0-3D6F9873624E}"/>
                  </a:ext>
                </a:extLst>
              </p:cNvPr>
              <p:cNvSpPr>
                <a:spLocks/>
              </p:cNvSpPr>
              <p:nvPr/>
            </p:nvSpPr>
            <p:spPr bwMode="auto">
              <a:xfrm>
                <a:off x="9308915" y="5360234"/>
                <a:ext cx="161900" cy="19428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7" name="Freeform 834">
                <a:extLst>
                  <a:ext uri="{FF2B5EF4-FFF2-40B4-BE49-F238E27FC236}">
                    <a16:creationId xmlns:a16="http://schemas.microsoft.com/office/drawing/2014/main" id="{A62F9852-ACA2-B346-B3DB-2A70EEC343D6}"/>
                  </a:ext>
                </a:extLst>
              </p:cNvPr>
              <p:cNvSpPr>
                <a:spLocks/>
              </p:cNvSpPr>
              <p:nvPr/>
            </p:nvSpPr>
            <p:spPr bwMode="auto">
              <a:xfrm>
                <a:off x="9308915" y="5640861"/>
                <a:ext cx="188884" cy="199677"/>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8" name="Freeform 772">
                <a:extLst>
                  <a:ext uri="{FF2B5EF4-FFF2-40B4-BE49-F238E27FC236}">
                    <a16:creationId xmlns:a16="http://schemas.microsoft.com/office/drawing/2014/main" id="{72874A20-A71E-2C4D-8E91-B3F08B1EDCE4}"/>
                  </a:ext>
                </a:extLst>
              </p:cNvPr>
              <p:cNvSpPr>
                <a:spLocks/>
              </p:cNvSpPr>
              <p:nvPr/>
            </p:nvSpPr>
            <p:spPr bwMode="auto">
              <a:xfrm>
                <a:off x="9557163" y="5209127"/>
                <a:ext cx="248247" cy="210470"/>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09" name="Freeform 792">
                <a:extLst>
                  <a:ext uri="{FF2B5EF4-FFF2-40B4-BE49-F238E27FC236}">
                    <a16:creationId xmlns:a16="http://schemas.microsoft.com/office/drawing/2014/main" id="{9DA4524B-8D03-A046-9358-38A5C9A5E020}"/>
                  </a:ext>
                </a:extLst>
              </p:cNvPr>
              <p:cNvSpPr>
                <a:spLocks/>
              </p:cNvSpPr>
              <p:nvPr/>
            </p:nvSpPr>
            <p:spPr bwMode="auto">
              <a:xfrm>
                <a:off x="9395262" y="5484357"/>
                <a:ext cx="134917" cy="242850"/>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0" name="Freeform 796">
                <a:extLst>
                  <a:ext uri="{FF2B5EF4-FFF2-40B4-BE49-F238E27FC236}">
                    <a16:creationId xmlns:a16="http://schemas.microsoft.com/office/drawing/2014/main" id="{D2FC1E9E-948F-1E41-98B0-8B238B3AD7E2}"/>
                  </a:ext>
                </a:extLst>
              </p:cNvPr>
              <p:cNvSpPr>
                <a:spLocks/>
              </p:cNvSpPr>
              <p:nvPr/>
            </p:nvSpPr>
            <p:spPr bwMode="auto">
              <a:xfrm>
                <a:off x="9476212" y="5613878"/>
                <a:ext cx="161900" cy="188884"/>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1" name="Freeform 773">
                <a:extLst>
                  <a:ext uri="{FF2B5EF4-FFF2-40B4-BE49-F238E27FC236}">
                    <a16:creationId xmlns:a16="http://schemas.microsoft.com/office/drawing/2014/main" id="{E54F8E14-17A7-BD47-8A5A-F2B8CEC142DE}"/>
                  </a:ext>
                </a:extLst>
              </p:cNvPr>
              <p:cNvSpPr>
                <a:spLocks/>
              </p:cNvSpPr>
              <p:nvPr/>
            </p:nvSpPr>
            <p:spPr bwMode="auto">
              <a:xfrm>
                <a:off x="9460023" y="5273888"/>
                <a:ext cx="188884" cy="264437"/>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2" name="Freeform 794">
                <a:extLst>
                  <a:ext uri="{FF2B5EF4-FFF2-40B4-BE49-F238E27FC236}">
                    <a16:creationId xmlns:a16="http://schemas.microsoft.com/office/drawing/2014/main" id="{188AEE65-25E2-7542-B020-3AD619BFBBE2}"/>
                  </a:ext>
                </a:extLst>
              </p:cNvPr>
              <p:cNvSpPr>
                <a:spLocks/>
              </p:cNvSpPr>
              <p:nvPr/>
            </p:nvSpPr>
            <p:spPr bwMode="auto">
              <a:xfrm>
                <a:off x="9508593" y="5468168"/>
                <a:ext cx="205074" cy="253644"/>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3" name="Freeform 833">
                <a:extLst>
                  <a:ext uri="{FF2B5EF4-FFF2-40B4-BE49-F238E27FC236}">
                    <a16:creationId xmlns:a16="http://schemas.microsoft.com/office/drawing/2014/main" id="{6A5735FC-70C7-E948-9B45-D9555940AA58}"/>
                  </a:ext>
                </a:extLst>
              </p:cNvPr>
              <p:cNvSpPr>
                <a:spLocks/>
              </p:cNvSpPr>
              <p:nvPr/>
            </p:nvSpPr>
            <p:spPr bwMode="auto">
              <a:xfrm>
                <a:off x="9308915" y="5813555"/>
                <a:ext cx="210470" cy="12952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4" name="Freeform 769">
                <a:extLst>
                  <a:ext uri="{FF2B5EF4-FFF2-40B4-BE49-F238E27FC236}">
                    <a16:creationId xmlns:a16="http://schemas.microsoft.com/office/drawing/2014/main" id="{5CB0F7BE-7616-DE44-AB12-6E4BC1983B73}"/>
                  </a:ext>
                </a:extLst>
              </p:cNvPr>
              <p:cNvSpPr>
                <a:spLocks/>
              </p:cNvSpPr>
              <p:nvPr/>
            </p:nvSpPr>
            <p:spPr bwMode="auto">
              <a:xfrm>
                <a:off x="9621923" y="5354837"/>
                <a:ext cx="259041" cy="210470"/>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5" name="Freeform 788">
                <a:extLst>
                  <a:ext uri="{FF2B5EF4-FFF2-40B4-BE49-F238E27FC236}">
                    <a16:creationId xmlns:a16="http://schemas.microsoft.com/office/drawing/2014/main" id="{74F68FBE-4517-A24C-AD76-C234EAD867AF}"/>
                  </a:ext>
                </a:extLst>
              </p:cNvPr>
              <p:cNvSpPr>
                <a:spLocks/>
              </p:cNvSpPr>
              <p:nvPr/>
            </p:nvSpPr>
            <p:spPr bwMode="auto">
              <a:xfrm>
                <a:off x="9233363" y="5532928"/>
                <a:ext cx="205074" cy="172693"/>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6" name="Freeform 822">
                <a:extLst>
                  <a:ext uri="{FF2B5EF4-FFF2-40B4-BE49-F238E27FC236}">
                    <a16:creationId xmlns:a16="http://schemas.microsoft.com/office/drawing/2014/main" id="{CF3740F7-273E-2044-96DC-3E20488BFAC4}"/>
                  </a:ext>
                </a:extLst>
              </p:cNvPr>
              <p:cNvSpPr>
                <a:spLocks/>
              </p:cNvSpPr>
              <p:nvPr/>
            </p:nvSpPr>
            <p:spPr bwMode="auto">
              <a:xfrm>
                <a:off x="9470816" y="5732605"/>
                <a:ext cx="221264" cy="242850"/>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7" name="Freeform 795">
                <a:extLst>
                  <a:ext uri="{FF2B5EF4-FFF2-40B4-BE49-F238E27FC236}">
                    <a16:creationId xmlns:a16="http://schemas.microsoft.com/office/drawing/2014/main" id="{A45E8FDF-71C5-C647-AFC9-0F4A1E29E16D}"/>
                  </a:ext>
                </a:extLst>
              </p:cNvPr>
              <p:cNvSpPr>
                <a:spLocks/>
              </p:cNvSpPr>
              <p:nvPr/>
            </p:nvSpPr>
            <p:spPr bwMode="auto">
              <a:xfrm>
                <a:off x="9589543" y="5667844"/>
                <a:ext cx="242850" cy="2752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8" name="Freeform 807">
                <a:extLst>
                  <a:ext uri="{FF2B5EF4-FFF2-40B4-BE49-F238E27FC236}">
                    <a16:creationId xmlns:a16="http://schemas.microsoft.com/office/drawing/2014/main" id="{9059A42C-67A8-3F44-989E-C4563CABDC3D}"/>
                  </a:ext>
                </a:extLst>
              </p:cNvPr>
              <p:cNvSpPr>
                <a:spLocks/>
              </p:cNvSpPr>
              <p:nvPr/>
            </p:nvSpPr>
            <p:spPr bwMode="auto">
              <a:xfrm>
                <a:off x="9805410" y="5711018"/>
                <a:ext cx="232057" cy="210470"/>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19" name="Freeform 793">
                <a:extLst>
                  <a:ext uri="{FF2B5EF4-FFF2-40B4-BE49-F238E27FC236}">
                    <a16:creationId xmlns:a16="http://schemas.microsoft.com/office/drawing/2014/main" id="{A03D671E-4460-EA4C-B9A5-416B74CE3A4C}"/>
                  </a:ext>
                </a:extLst>
              </p:cNvPr>
              <p:cNvSpPr>
                <a:spLocks/>
              </p:cNvSpPr>
              <p:nvPr/>
            </p:nvSpPr>
            <p:spPr bwMode="auto">
              <a:xfrm>
                <a:off x="9681287" y="5527531"/>
                <a:ext cx="210470" cy="199677"/>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0" name="Freeform 805">
                <a:extLst>
                  <a:ext uri="{FF2B5EF4-FFF2-40B4-BE49-F238E27FC236}">
                    <a16:creationId xmlns:a16="http://schemas.microsoft.com/office/drawing/2014/main" id="{4F50B9C2-132C-3A45-8F39-BF8133929F9F}"/>
                  </a:ext>
                </a:extLst>
              </p:cNvPr>
              <p:cNvSpPr>
                <a:spLocks/>
              </p:cNvSpPr>
              <p:nvPr/>
            </p:nvSpPr>
            <p:spPr bwMode="auto">
              <a:xfrm>
                <a:off x="9859377" y="5651654"/>
                <a:ext cx="215867" cy="145710"/>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1" name="Freeform 812">
                <a:extLst>
                  <a:ext uri="{FF2B5EF4-FFF2-40B4-BE49-F238E27FC236}">
                    <a16:creationId xmlns:a16="http://schemas.microsoft.com/office/drawing/2014/main" id="{86187B60-A90F-F84E-AAA3-C331BDC17470}"/>
                  </a:ext>
                </a:extLst>
              </p:cNvPr>
              <p:cNvSpPr>
                <a:spLocks/>
              </p:cNvSpPr>
              <p:nvPr/>
            </p:nvSpPr>
            <p:spPr bwMode="auto">
              <a:xfrm>
                <a:off x="9411453" y="5867522"/>
                <a:ext cx="226660" cy="2752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2" name="Freeform 771">
                <a:extLst>
                  <a:ext uri="{FF2B5EF4-FFF2-40B4-BE49-F238E27FC236}">
                    <a16:creationId xmlns:a16="http://schemas.microsoft.com/office/drawing/2014/main" id="{F8CF7FE5-5C5A-014E-AE82-8CD72984F7E6}"/>
                  </a:ext>
                </a:extLst>
              </p:cNvPr>
              <p:cNvSpPr>
                <a:spLocks/>
              </p:cNvSpPr>
              <p:nvPr/>
            </p:nvSpPr>
            <p:spPr bwMode="auto">
              <a:xfrm>
                <a:off x="10048260" y="5085004"/>
                <a:ext cx="334594" cy="29142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3" name="Freeform 774">
                <a:extLst>
                  <a:ext uri="{FF2B5EF4-FFF2-40B4-BE49-F238E27FC236}">
                    <a16:creationId xmlns:a16="http://schemas.microsoft.com/office/drawing/2014/main" id="{88565E14-F72A-8640-8CE6-D63CDB64E099}"/>
                  </a:ext>
                </a:extLst>
              </p:cNvPr>
              <p:cNvSpPr>
                <a:spLocks/>
              </p:cNvSpPr>
              <p:nvPr/>
            </p:nvSpPr>
            <p:spPr bwMode="auto">
              <a:xfrm>
                <a:off x="9756840" y="5290077"/>
                <a:ext cx="194280" cy="183487"/>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4" name="Freeform 778">
                <a:extLst>
                  <a:ext uri="{FF2B5EF4-FFF2-40B4-BE49-F238E27FC236}">
                    <a16:creationId xmlns:a16="http://schemas.microsoft.com/office/drawing/2014/main" id="{EA78C4DB-B3A8-A445-8573-CAB79C2B8EA8}"/>
                  </a:ext>
                </a:extLst>
              </p:cNvPr>
              <p:cNvSpPr>
                <a:spLocks/>
              </p:cNvSpPr>
              <p:nvPr/>
            </p:nvSpPr>
            <p:spPr bwMode="auto">
              <a:xfrm>
                <a:off x="10220954" y="5241507"/>
                <a:ext cx="307611" cy="22666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5" name="Freeform 779">
                <a:extLst>
                  <a:ext uri="{FF2B5EF4-FFF2-40B4-BE49-F238E27FC236}">
                    <a16:creationId xmlns:a16="http://schemas.microsoft.com/office/drawing/2014/main" id="{A4AD2946-BDA2-3748-80B4-168D7C47993F}"/>
                  </a:ext>
                </a:extLst>
              </p:cNvPr>
              <p:cNvSpPr>
                <a:spLocks/>
              </p:cNvSpPr>
              <p:nvPr/>
            </p:nvSpPr>
            <p:spPr bwMode="auto">
              <a:xfrm>
                <a:off x="10501581" y="5230714"/>
                <a:ext cx="134917" cy="188884"/>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6" name="Freeform 781">
                <a:extLst>
                  <a:ext uri="{FF2B5EF4-FFF2-40B4-BE49-F238E27FC236}">
                    <a16:creationId xmlns:a16="http://schemas.microsoft.com/office/drawing/2014/main" id="{AF964387-3D7E-1A48-8930-1319FF1FCA59}"/>
                  </a:ext>
                </a:extLst>
              </p:cNvPr>
              <p:cNvSpPr>
                <a:spLocks/>
              </p:cNvSpPr>
              <p:nvPr/>
            </p:nvSpPr>
            <p:spPr bwMode="auto">
              <a:xfrm>
                <a:off x="10404441" y="5392614"/>
                <a:ext cx="302214" cy="264437"/>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7" name="Freeform 787">
                <a:extLst>
                  <a:ext uri="{FF2B5EF4-FFF2-40B4-BE49-F238E27FC236}">
                    <a16:creationId xmlns:a16="http://schemas.microsoft.com/office/drawing/2014/main" id="{7CB358DD-2638-4945-A212-5628B0CFE8D9}"/>
                  </a:ext>
                </a:extLst>
              </p:cNvPr>
              <p:cNvSpPr>
                <a:spLocks/>
              </p:cNvSpPr>
              <p:nvPr/>
            </p:nvSpPr>
            <p:spPr bwMode="auto">
              <a:xfrm>
                <a:off x="9821600" y="5473564"/>
                <a:ext cx="178090" cy="199677"/>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8" name="Freeform 808">
                <a:extLst>
                  <a:ext uri="{FF2B5EF4-FFF2-40B4-BE49-F238E27FC236}">
                    <a16:creationId xmlns:a16="http://schemas.microsoft.com/office/drawing/2014/main" id="{969F182C-466A-2B41-8694-872267056CAF}"/>
                  </a:ext>
                </a:extLst>
              </p:cNvPr>
              <p:cNvSpPr>
                <a:spLocks/>
              </p:cNvSpPr>
              <p:nvPr/>
            </p:nvSpPr>
            <p:spPr bwMode="auto">
              <a:xfrm>
                <a:off x="10361267" y="6083388"/>
                <a:ext cx="318404" cy="22666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29" name="Freeform 821">
                <a:extLst>
                  <a:ext uri="{FF2B5EF4-FFF2-40B4-BE49-F238E27FC236}">
                    <a16:creationId xmlns:a16="http://schemas.microsoft.com/office/drawing/2014/main" id="{D7DCAFAF-7555-3B43-8E41-20EE54C67086}"/>
                  </a:ext>
                </a:extLst>
              </p:cNvPr>
              <p:cNvSpPr>
                <a:spLocks/>
              </p:cNvSpPr>
              <p:nvPr/>
            </p:nvSpPr>
            <p:spPr bwMode="auto">
              <a:xfrm>
                <a:off x="9767633" y="5894504"/>
                <a:ext cx="237454" cy="22666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0" name="Freeform 823">
                <a:extLst>
                  <a:ext uri="{FF2B5EF4-FFF2-40B4-BE49-F238E27FC236}">
                    <a16:creationId xmlns:a16="http://schemas.microsoft.com/office/drawing/2014/main" id="{6202D3D8-7175-994F-B6FD-870609C89419}"/>
                  </a:ext>
                </a:extLst>
              </p:cNvPr>
              <p:cNvSpPr>
                <a:spLocks/>
              </p:cNvSpPr>
              <p:nvPr/>
            </p:nvSpPr>
            <p:spPr bwMode="auto">
              <a:xfrm>
                <a:off x="9697476" y="6072595"/>
                <a:ext cx="269834" cy="269833"/>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1" name="Freeform 838">
                <a:extLst>
                  <a:ext uri="{FF2B5EF4-FFF2-40B4-BE49-F238E27FC236}">
                    <a16:creationId xmlns:a16="http://schemas.microsoft.com/office/drawing/2014/main" id="{7AA0FDDE-415B-1548-96CB-DAC54704F3C7}"/>
                  </a:ext>
                </a:extLst>
              </p:cNvPr>
              <p:cNvSpPr>
                <a:spLocks/>
              </p:cNvSpPr>
              <p:nvPr/>
            </p:nvSpPr>
            <p:spPr bwMode="auto">
              <a:xfrm>
                <a:off x="8699092" y="6007834"/>
                <a:ext cx="275230" cy="210470"/>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2" name="Freeform 841">
                <a:extLst>
                  <a:ext uri="{FF2B5EF4-FFF2-40B4-BE49-F238E27FC236}">
                    <a16:creationId xmlns:a16="http://schemas.microsoft.com/office/drawing/2014/main" id="{B9F3DD46-F496-1C4D-8E8B-E273713901BD}"/>
                  </a:ext>
                </a:extLst>
              </p:cNvPr>
              <p:cNvSpPr>
                <a:spLocks/>
              </p:cNvSpPr>
              <p:nvPr/>
            </p:nvSpPr>
            <p:spPr bwMode="auto">
              <a:xfrm>
                <a:off x="8909562" y="6191321"/>
                <a:ext cx="188884" cy="253644"/>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3" name="Freeform 768">
                <a:extLst>
                  <a:ext uri="{FF2B5EF4-FFF2-40B4-BE49-F238E27FC236}">
                    <a16:creationId xmlns:a16="http://schemas.microsoft.com/office/drawing/2014/main" id="{B7FC6D35-B677-234F-969A-DD94FD9FFFE2}"/>
                  </a:ext>
                </a:extLst>
              </p:cNvPr>
              <p:cNvSpPr>
                <a:spLocks/>
              </p:cNvSpPr>
              <p:nvPr/>
            </p:nvSpPr>
            <p:spPr bwMode="auto">
              <a:xfrm>
                <a:off x="10064450" y="5322457"/>
                <a:ext cx="232057" cy="25904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4" name="Freeform 811">
                <a:extLst>
                  <a:ext uri="{FF2B5EF4-FFF2-40B4-BE49-F238E27FC236}">
                    <a16:creationId xmlns:a16="http://schemas.microsoft.com/office/drawing/2014/main" id="{65EB0A6E-942E-0E4E-BAC9-D09321AA1DBF}"/>
                  </a:ext>
                </a:extLst>
              </p:cNvPr>
              <p:cNvSpPr>
                <a:spLocks/>
              </p:cNvSpPr>
              <p:nvPr/>
            </p:nvSpPr>
            <p:spPr bwMode="auto">
              <a:xfrm>
                <a:off x="9244156" y="5932281"/>
                <a:ext cx="253644" cy="307610"/>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5" name="Freeform 814">
                <a:extLst>
                  <a:ext uri="{FF2B5EF4-FFF2-40B4-BE49-F238E27FC236}">
                    <a16:creationId xmlns:a16="http://schemas.microsoft.com/office/drawing/2014/main" id="{692AC14B-0B8F-2046-A75F-54D79B5A740E}"/>
                  </a:ext>
                </a:extLst>
              </p:cNvPr>
              <p:cNvSpPr>
                <a:spLocks/>
              </p:cNvSpPr>
              <p:nvPr/>
            </p:nvSpPr>
            <p:spPr bwMode="auto">
              <a:xfrm>
                <a:off x="9924137" y="6320841"/>
                <a:ext cx="275230" cy="25904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6" name="Freeform 820">
                <a:extLst>
                  <a:ext uri="{FF2B5EF4-FFF2-40B4-BE49-F238E27FC236}">
                    <a16:creationId xmlns:a16="http://schemas.microsoft.com/office/drawing/2014/main" id="{E5697695-B73A-2945-8E6C-EB0CB7041DBE}"/>
                  </a:ext>
                </a:extLst>
              </p:cNvPr>
              <p:cNvSpPr>
                <a:spLocks/>
              </p:cNvSpPr>
              <p:nvPr/>
            </p:nvSpPr>
            <p:spPr bwMode="auto">
              <a:xfrm>
                <a:off x="9389866" y="6061801"/>
                <a:ext cx="345387" cy="334593"/>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7" name="Freeform 829">
                <a:extLst>
                  <a:ext uri="{FF2B5EF4-FFF2-40B4-BE49-F238E27FC236}">
                    <a16:creationId xmlns:a16="http://schemas.microsoft.com/office/drawing/2014/main" id="{B8C9157C-67EE-6E47-AA14-EF82840A8022}"/>
                  </a:ext>
                </a:extLst>
              </p:cNvPr>
              <p:cNvSpPr>
                <a:spLocks/>
              </p:cNvSpPr>
              <p:nvPr/>
            </p:nvSpPr>
            <p:spPr bwMode="auto">
              <a:xfrm>
                <a:off x="9179396" y="6390998"/>
                <a:ext cx="178090" cy="183487"/>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8" name="Freeform 835">
                <a:extLst>
                  <a:ext uri="{FF2B5EF4-FFF2-40B4-BE49-F238E27FC236}">
                    <a16:creationId xmlns:a16="http://schemas.microsoft.com/office/drawing/2014/main" id="{29BED64E-E429-D242-8CE9-76B19C643048}"/>
                  </a:ext>
                </a:extLst>
              </p:cNvPr>
              <p:cNvSpPr>
                <a:spLocks/>
              </p:cNvSpPr>
              <p:nvPr/>
            </p:nvSpPr>
            <p:spPr bwMode="auto">
              <a:xfrm>
                <a:off x="9049875" y="6099578"/>
                <a:ext cx="264437" cy="264437"/>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39" name="Freeform 770">
                <a:extLst>
                  <a:ext uri="{FF2B5EF4-FFF2-40B4-BE49-F238E27FC236}">
                    <a16:creationId xmlns:a16="http://schemas.microsoft.com/office/drawing/2014/main" id="{B020E363-791E-6349-980E-925DA454EEA2}"/>
                  </a:ext>
                </a:extLst>
              </p:cNvPr>
              <p:cNvSpPr>
                <a:spLocks/>
              </p:cNvSpPr>
              <p:nvPr/>
            </p:nvSpPr>
            <p:spPr bwMode="auto">
              <a:xfrm>
                <a:off x="9870170" y="5236110"/>
                <a:ext cx="286024" cy="248247"/>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0" name="Freeform 775">
                <a:extLst>
                  <a:ext uri="{FF2B5EF4-FFF2-40B4-BE49-F238E27FC236}">
                    <a16:creationId xmlns:a16="http://schemas.microsoft.com/office/drawing/2014/main" id="{5014191F-1FC2-F94D-A3B3-98028537B92F}"/>
                  </a:ext>
                </a:extLst>
              </p:cNvPr>
              <p:cNvSpPr>
                <a:spLocks/>
              </p:cNvSpPr>
              <p:nvPr/>
            </p:nvSpPr>
            <p:spPr bwMode="auto">
              <a:xfrm>
                <a:off x="10307301" y="5063417"/>
                <a:ext cx="275230" cy="25904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1" name="Freeform 776">
                <a:extLst>
                  <a:ext uri="{FF2B5EF4-FFF2-40B4-BE49-F238E27FC236}">
                    <a16:creationId xmlns:a16="http://schemas.microsoft.com/office/drawing/2014/main" id="{B0BE64D8-B7D7-D147-82C9-1BBDA2A44EF1}"/>
                  </a:ext>
                </a:extLst>
              </p:cNvPr>
              <p:cNvSpPr>
                <a:spLocks/>
              </p:cNvSpPr>
              <p:nvPr/>
            </p:nvSpPr>
            <p:spPr bwMode="auto">
              <a:xfrm>
                <a:off x="9875567" y="5392614"/>
                <a:ext cx="286024" cy="210470"/>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2" name="Freeform 777">
                <a:extLst>
                  <a:ext uri="{FF2B5EF4-FFF2-40B4-BE49-F238E27FC236}">
                    <a16:creationId xmlns:a16="http://schemas.microsoft.com/office/drawing/2014/main" id="{FE9E64AC-CC38-4D49-B678-DE83FEF1943B}"/>
                  </a:ext>
                </a:extLst>
              </p:cNvPr>
              <p:cNvSpPr>
                <a:spLocks/>
              </p:cNvSpPr>
              <p:nvPr/>
            </p:nvSpPr>
            <p:spPr bwMode="auto">
              <a:xfrm>
                <a:off x="10145400" y="5511341"/>
                <a:ext cx="291420" cy="280627"/>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3" name="Freeform 780">
                <a:extLst>
                  <a:ext uri="{FF2B5EF4-FFF2-40B4-BE49-F238E27FC236}">
                    <a16:creationId xmlns:a16="http://schemas.microsoft.com/office/drawing/2014/main" id="{3D9C4B88-2B38-B04C-9C11-4284FFD80498}"/>
                  </a:ext>
                </a:extLst>
              </p:cNvPr>
              <p:cNvSpPr>
                <a:spLocks/>
              </p:cNvSpPr>
              <p:nvPr/>
            </p:nvSpPr>
            <p:spPr bwMode="auto">
              <a:xfrm>
                <a:off x="10264127" y="5403407"/>
                <a:ext cx="205074" cy="188884"/>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4" name="Freeform 799">
                <a:extLst>
                  <a:ext uri="{FF2B5EF4-FFF2-40B4-BE49-F238E27FC236}">
                    <a16:creationId xmlns:a16="http://schemas.microsoft.com/office/drawing/2014/main" id="{5B7FBD0F-BF37-6042-8892-30DA08D3443C}"/>
                  </a:ext>
                </a:extLst>
              </p:cNvPr>
              <p:cNvSpPr>
                <a:spLocks/>
              </p:cNvSpPr>
              <p:nvPr/>
            </p:nvSpPr>
            <p:spPr bwMode="auto">
              <a:xfrm>
                <a:off x="9994293" y="5559911"/>
                <a:ext cx="183487" cy="16190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5" name="Freeform 837">
                <a:extLst>
                  <a:ext uri="{FF2B5EF4-FFF2-40B4-BE49-F238E27FC236}">
                    <a16:creationId xmlns:a16="http://schemas.microsoft.com/office/drawing/2014/main" id="{7263B55B-8F14-4448-BA0A-06930BEE9E3F}"/>
                  </a:ext>
                </a:extLst>
              </p:cNvPr>
              <p:cNvSpPr>
                <a:spLocks/>
              </p:cNvSpPr>
              <p:nvPr/>
            </p:nvSpPr>
            <p:spPr bwMode="auto">
              <a:xfrm>
                <a:off x="8952736" y="5991644"/>
                <a:ext cx="188884" cy="248247"/>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6" name="Freeform 842">
                <a:extLst>
                  <a:ext uri="{FF2B5EF4-FFF2-40B4-BE49-F238E27FC236}">
                    <a16:creationId xmlns:a16="http://schemas.microsoft.com/office/drawing/2014/main" id="{B075FD22-E217-0D4C-AFBE-B0CAD47AC5C3}"/>
                  </a:ext>
                </a:extLst>
              </p:cNvPr>
              <p:cNvSpPr>
                <a:spLocks/>
              </p:cNvSpPr>
              <p:nvPr/>
            </p:nvSpPr>
            <p:spPr bwMode="auto">
              <a:xfrm>
                <a:off x="8801629" y="6428775"/>
                <a:ext cx="302214" cy="151107"/>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7" name="Freeform 843">
                <a:extLst>
                  <a:ext uri="{FF2B5EF4-FFF2-40B4-BE49-F238E27FC236}">
                    <a16:creationId xmlns:a16="http://schemas.microsoft.com/office/drawing/2014/main" id="{E2E66519-A718-104A-A7C8-45DA23B8B2E9}"/>
                  </a:ext>
                </a:extLst>
              </p:cNvPr>
              <p:cNvSpPr>
                <a:spLocks/>
              </p:cNvSpPr>
              <p:nvPr/>
            </p:nvSpPr>
            <p:spPr bwMode="auto">
              <a:xfrm>
                <a:off x="9012099" y="6358618"/>
                <a:ext cx="210470" cy="22126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8" name="Freeform 782">
                <a:extLst>
                  <a:ext uri="{FF2B5EF4-FFF2-40B4-BE49-F238E27FC236}">
                    <a16:creationId xmlns:a16="http://schemas.microsoft.com/office/drawing/2014/main" id="{625AF624-C803-034C-915D-8671E8690AF6}"/>
                  </a:ext>
                </a:extLst>
              </p:cNvPr>
              <p:cNvSpPr>
                <a:spLocks/>
              </p:cNvSpPr>
              <p:nvPr/>
            </p:nvSpPr>
            <p:spPr bwMode="auto">
              <a:xfrm>
                <a:off x="10274920" y="5662448"/>
                <a:ext cx="215867" cy="2752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49" name="Freeform 783">
                <a:extLst>
                  <a:ext uri="{FF2B5EF4-FFF2-40B4-BE49-F238E27FC236}">
                    <a16:creationId xmlns:a16="http://schemas.microsoft.com/office/drawing/2014/main" id="{3C01D89A-4574-CE4F-AA27-3325EE297A6E}"/>
                  </a:ext>
                </a:extLst>
              </p:cNvPr>
              <p:cNvSpPr>
                <a:spLocks/>
              </p:cNvSpPr>
              <p:nvPr/>
            </p:nvSpPr>
            <p:spPr bwMode="auto">
              <a:xfrm>
                <a:off x="10415234" y="5586894"/>
                <a:ext cx="215867" cy="199677"/>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0" name="Freeform 784">
                <a:extLst>
                  <a:ext uri="{FF2B5EF4-FFF2-40B4-BE49-F238E27FC236}">
                    <a16:creationId xmlns:a16="http://schemas.microsoft.com/office/drawing/2014/main" id="{8160C749-DA4C-8D47-992F-C348E1E9E25A}"/>
                  </a:ext>
                </a:extLst>
              </p:cNvPr>
              <p:cNvSpPr>
                <a:spLocks/>
              </p:cNvSpPr>
              <p:nvPr/>
            </p:nvSpPr>
            <p:spPr bwMode="auto">
              <a:xfrm>
                <a:off x="10582531" y="5748794"/>
                <a:ext cx="410147" cy="383164"/>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1" name="Freeform 785">
                <a:extLst>
                  <a:ext uri="{FF2B5EF4-FFF2-40B4-BE49-F238E27FC236}">
                    <a16:creationId xmlns:a16="http://schemas.microsoft.com/office/drawing/2014/main" id="{F79BA98B-498D-C848-B433-F9ED2ADCBD00}"/>
                  </a:ext>
                </a:extLst>
              </p:cNvPr>
              <p:cNvSpPr>
                <a:spLocks/>
              </p:cNvSpPr>
              <p:nvPr/>
            </p:nvSpPr>
            <p:spPr bwMode="auto">
              <a:xfrm>
                <a:off x="10598721" y="5603084"/>
                <a:ext cx="199677" cy="199677"/>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2" name="Freeform 786">
                <a:extLst>
                  <a:ext uri="{FF2B5EF4-FFF2-40B4-BE49-F238E27FC236}">
                    <a16:creationId xmlns:a16="http://schemas.microsoft.com/office/drawing/2014/main" id="{D531DE4B-9C28-B44F-863E-7B9A52E3E97B}"/>
                  </a:ext>
                </a:extLst>
              </p:cNvPr>
              <p:cNvSpPr>
                <a:spLocks/>
              </p:cNvSpPr>
              <p:nvPr/>
            </p:nvSpPr>
            <p:spPr bwMode="auto">
              <a:xfrm>
                <a:off x="10453010" y="5748794"/>
                <a:ext cx="205074" cy="3238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3" name="Freeform 800">
                <a:extLst>
                  <a:ext uri="{FF2B5EF4-FFF2-40B4-BE49-F238E27FC236}">
                    <a16:creationId xmlns:a16="http://schemas.microsoft.com/office/drawing/2014/main" id="{483CD2EC-9EA5-904C-B1B3-F0DA3A90D413}"/>
                  </a:ext>
                </a:extLst>
              </p:cNvPr>
              <p:cNvSpPr>
                <a:spLocks/>
              </p:cNvSpPr>
              <p:nvPr/>
            </p:nvSpPr>
            <p:spPr bwMode="auto">
              <a:xfrm>
                <a:off x="10166987" y="6266874"/>
                <a:ext cx="356181" cy="253644"/>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4" name="Freeform 801">
                <a:extLst>
                  <a:ext uri="{FF2B5EF4-FFF2-40B4-BE49-F238E27FC236}">
                    <a16:creationId xmlns:a16="http://schemas.microsoft.com/office/drawing/2014/main" id="{6D01523A-9E05-F544-A868-E86E8820AB9E}"/>
                  </a:ext>
                </a:extLst>
              </p:cNvPr>
              <p:cNvSpPr>
                <a:spLocks/>
              </p:cNvSpPr>
              <p:nvPr/>
            </p:nvSpPr>
            <p:spPr bwMode="auto">
              <a:xfrm>
                <a:off x="10113020" y="5802761"/>
                <a:ext cx="345387" cy="253644"/>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5" name="Freeform 802">
                <a:extLst>
                  <a:ext uri="{FF2B5EF4-FFF2-40B4-BE49-F238E27FC236}">
                    <a16:creationId xmlns:a16="http://schemas.microsoft.com/office/drawing/2014/main" id="{73A9ED0D-640F-EF4C-8213-2D262F10AEA3}"/>
                  </a:ext>
                </a:extLst>
              </p:cNvPr>
              <p:cNvSpPr>
                <a:spLocks/>
              </p:cNvSpPr>
              <p:nvPr/>
            </p:nvSpPr>
            <p:spPr bwMode="auto">
              <a:xfrm>
                <a:off x="10134607" y="6067198"/>
                <a:ext cx="215867" cy="302214"/>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6" name="Freeform 803">
                <a:extLst>
                  <a:ext uri="{FF2B5EF4-FFF2-40B4-BE49-F238E27FC236}">
                    <a16:creationId xmlns:a16="http://schemas.microsoft.com/office/drawing/2014/main" id="{F5C05726-5F46-6E4A-A2D1-54A4258124B2}"/>
                  </a:ext>
                </a:extLst>
              </p:cNvPr>
              <p:cNvSpPr>
                <a:spLocks/>
              </p:cNvSpPr>
              <p:nvPr/>
            </p:nvSpPr>
            <p:spPr bwMode="auto">
              <a:xfrm>
                <a:off x="10355871" y="5916091"/>
                <a:ext cx="237454" cy="237454"/>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7" name="Freeform 804">
                <a:extLst>
                  <a:ext uri="{FF2B5EF4-FFF2-40B4-BE49-F238E27FC236}">
                    <a16:creationId xmlns:a16="http://schemas.microsoft.com/office/drawing/2014/main" id="{0DF5880D-7F3C-E54D-B249-5F290DD283B5}"/>
                  </a:ext>
                </a:extLst>
              </p:cNvPr>
              <p:cNvSpPr>
                <a:spLocks/>
              </p:cNvSpPr>
              <p:nvPr/>
            </p:nvSpPr>
            <p:spPr bwMode="auto">
              <a:xfrm>
                <a:off x="9929533" y="5797364"/>
                <a:ext cx="210470" cy="15650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8" name="Freeform 806">
                <a:extLst>
                  <a:ext uri="{FF2B5EF4-FFF2-40B4-BE49-F238E27FC236}">
                    <a16:creationId xmlns:a16="http://schemas.microsoft.com/office/drawing/2014/main" id="{2DB14FAB-3CA7-4241-BCD3-549B52BF0746}"/>
                  </a:ext>
                </a:extLst>
              </p:cNvPr>
              <p:cNvSpPr>
                <a:spLocks/>
              </p:cNvSpPr>
              <p:nvPr/>
            </p:nvSpPr>
            <p:spPr bwMode="auto">
              <a:xfrm>
                <a:off x="10037467" y="5694827"/>
                <a:ext cx="253644" cy="16729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59" name="Freeform 809">
                <a:extLst>
                  <a:ext uri="{FF2B5EF4-FFF2-40B4-BE49-F238E27FC236}">
                    <a16:creationId xmlns:a16="http://schemas.microsoft.com/office/drawing/2014/main" id="{F2AD43E5-3691-6F48-BDE1-F5D380685AAD}"/>
                  </a:ext>
                </a:extLst>
              </p:cNvPr>
              <p:cNvSpPr>
                <a:spLocks/>
              </p:cNvSpPr>
              <p:nvPr/>
            </p:nvSpPr>
            <p:spPr bwMode="auto">
              <a:xfrm>
                <a:off x="10129210" y="5975454"/>
                <a:ext cx="307611" cy="307610"/>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0" name="Freeform 813">
                <a:extLst>
                  <a:ext uri="{FF2B5EF4-FFF2-40B4-BE49-F238E27FC236}">
                    <a16:creationId xmlns:a16="http://schemas.microsoft.com/office/drawing/2014/main" id="{40E30087-3E6F-2A46-A66D-546BE10B9C59}"/>
                  </a:ext>
                </a:extLst>
              </p:cNvPr>
              <p:cNvSpPr>
                <a:spLocks/>
              </p:cNvSpPr>
              <p:nvPr/>
            </p:nvSpPr>
            <p:spPr bwMode="auto">
              <a:xfrm>
                <a:off x="9470816" y="6331634"/>
                <a:ext cx="302214" cy="253644"/>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1" name="Freeform 815">
                <a:extLst>
                  <a:ext uri="{FF2B5EF4-FFF2-40B4-BE49-F238E27FC236}">
                    <a16:creationId xmlns:a16="http://schemas.microsoft.com/office/drawing/2014/main" id="{6011C528-46B9-0A45-996E-63FC23E6194B}"/>
                  </a:ext>
                </a:extLst>
              </p:cNvPr>
              <p:cNvSpPr>
                <a:spLocks/>
              </p:cNvSpPr>
              <p:nvPr/>
            </p:nvSpPr>
            <p:spPr bwMode="auto">
              <a:xfrm>
                <a:off x="9843187" y="6256081"/>
                <a:ext cx="291420" cy="253644"/>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2" name="Freeform 816">
                <a:extLst>
                  <a:ext uri="{FF2B5EF4-FFF2-40B4-BE49-F238E27FC236}">
                    <a16:creationId xmlns:a16="http://schemas.microsoft.com/office/drawing/2014/main" id="{2CC69768-639C-FB4B-8CFF-BBC249EB16B9}"/>
                  </a:ext>
                </a:extLst>
              </p:cNvPr>
              <p:cNvSpPr>
                <a:spLocks/>
              </p:cNvSpPr>
              <p:nvPr/>
            </p:nvSpPr>
            <p:spPr bwMode="auto">
              <a:xfrm>
                <a:off x="9697476" y="6320841"/>
                <a:ext cx="269834" cy="264437"/>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3" name="Freeform 817">
                <a:extLst>
                  <a:ext uri="{FF2B5EF4-FFF2-40B4-BE49-F238E27FC236}">
                    <a16:creationId xmlns:a16="http://schemas.microsoft.com/office/drawing/2014/main" id="{0CEB7706-20BF-F042-9A0E-034DD0B3B9AD}"/>
                  </a:ext>
                </a:extLst>
              </p:cNvPr>
              <p:cNvSpPr>
                <a:spLocks/>
              </p:cNvSpPr>
              <p:nvPr/>
            </p:nvSpPr>
            <p:spPr bwMode="auto">
              <a:xfrm>
                <a:off x="9902550" y="6045611"/>
                <a:ext cx="259040" cy="286023"/>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4" name="Freeform 818">
                <a:extLst>
                  <a:ext uri="{FF2B5EF4-FFF2-40B4-BE49-F238E27FC236}">
                    <a16:creationId xmlns:a16="http://schemas.microsoft.com/office/drawing/2014/main" id="{B48E7DE2-689B-0441-9F14-18FD4397483E}"/>
                  </a:ext>
                </a:extLst>
              </p:cNvPr>
              <p:cNvSpPr>
                <a:spLocks/>
              </p:cNvSpPr>
              <p:nvPr/>
            </p:nvSpPr>
            <p:spPr bwMode="auto">
              <a:xfrm>
                <a:off x="9611130" y="5932281"/>
                <a:ext cx="199677" cy="253644"/>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5" name="Freeform 819">
                <a:extLst>
                  <a:ext uri="{FF2B5EF4-FFF2-40B4-BE49-F238E27FC236}">
                    <a16:creationId xmlns:a16="http://schemas.microsoft.com/office/drawing/2014/main" id="{AF8E0D9D-12E7-3C45-9B59-F220B5BEA895}"/>
                  </a:ext>
                </a:extLst>
              </p:cNvPr>
              <p:cNvSpPr>
                <a:spLocks/>
              </p:cNvSpPr>
              <p:nvPr/>
            </p:nvSpPr>
            <p:spPr bwMode="auto">
              <a:xfrm>
                <a:off x="9308916" y="6310048"/>
                <a:ext cx="264437" cy="2752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6" name="Freeform 830">
                <a:extLst>
                  <a:ext uri="{FF2B5EF4-FFF2-40B4-BE49-F238E27FC236}">
                    <a16:creationId xmlns:a16="http://schemas.microsoft.com/office/drawing/2014/main" id="{9C44F3FD-D82C-424B-9992-FBF456A6E9D8}"/>
                  </a:ext>
                </a:extLst>
              </p:cNvPr>
              <p:cNvSpPr>
                <a:spLocks/>
              </p:cNvSpPr>
              <p:nvPr/>
            </p:nvSpPr>
            <p:spPr bwMode="auto">
              <a:xfrm>
                <a:off x="9190189" y="6185925"/>
                <a:ext cx="242850" cy="248247"/>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7" name="Freeform 853">
                <a:extLst>
                  <a:ext uri="{FF2B5EF4-FFF2-40B4-BE49-F238E27FC236}">
                    <a16:creationId xmlns:a16="http://schemas.microsoft.com/office/drawing/2014/main" id="{48AD2061-9D19-3341-8EDA-65BAB3D36F89}"/>
                  </a:ext>
                </a:extLst>
              </p:cNvPr>
              <p:cNvSpPr>
                <a:spLocks/>
              </p:cNvSpPr>
              <p:nvPr/>
            </p:nvSpPr>
            <p:spPr bwMode="auto">
              <a:xfrm>
                <a:off x="8531795" y="6088784"/>
                <a:ext cx="226660" cy="19428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8" name="Freeform 764">
                <a:extLst>
                  <a:ext uri="{FF2B5EF4-FFF2-40B4-BE49-F238E27FC236}">
                    <a16:creationId xmlns:a16="http://schemas.microsoft.com/office/drawing/2014/main" id="{A3297F96-0B53-6145-AACB-687E11BEFD12}"/>
                  </a:ext>
                </a:extLst>
              </p:cNvPr>
              <p:cNvSpPr>
                <a:spLocks/>
              </p:cNvSpPr>
              <p:nvPr/>
            </p:nvSpPr>
            <p:spPr bwMode="auto">
              <a:xfrm>
                <a:off x="9767633" y="5192937"/>
                <a:ext cx="129520" cy="118727"/>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69" name="Freeform 810">
                <a:extLst>
                  <a:ext uri="{FF2B5EF4-FFF2-40B4-BE49-F238E27FC236}">
                    <a16:creationId xmlns:a16="http://schemas.microsoft.com/office/drawing/2014/main" id="{D3D67715-08CC-CB40-8A8E-7F49EFD685F0}"/>
                  </a:ext>
                </a:extLst>
              </p:cNvPr>
              <p:cNvSpPr>
                <a:spLocks/>
              </p:cNvSpPr>
              <p:nvPr/>
            </p:nvSpPr>
            <p:spPr bwMode="auto">
              <a:xfrm>
                <a:off x="9945724" y="5916091"/>
                <a:ext cx="199677" cy="19428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accent2"/>
              </a:solidFill>
              <a:ln w="6350">
                <a:solidFill>
                  <a:schemeClr val="bg1"/>
                </a:solidFill>
                <a:round/>
                <a:headEnd/>
                <a:tailEnd/>
              </a:ln>
            </p:spPr>
            <p:txBody>
              <a:bodyPr>
                <a:prstTxWarp prst="textNoShape">
                  <a:avLst/>
                </a:prstTxWarp>
              </a:bodyPr>
              <a:lstStyle/>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10000"/>
                    </a:srgbClr>
                  </a:solidFill>
                  <a:effectLst/>
                  <a:uLnTx/>
                  <a:uFillTx/>
                  <a:latin typeface="Avenir Next Medium" panose="020B0503020202020204" pitchFamily="34" charset="0"/>
                  <a:ea typeface="+mn-ea"/>
                  <a:cs typeface="+mn-cs"/>
                </a:endParaRPr>
              </a:p>
            </p:txBody>
          </p:sp>
          <p:sp>
            <p:nvSpPr>
              <p:cNvPr id="270" name="TextBox 269">
                <a:extLst>
                  <a:ext uri="{FF2B5EF4-FFF2-40B4-BE49-F238E27FC236}">
                    <a16:creationId xmlns:a16="http://schemas.microsoft.com/office/drawing/2014/main" id="{9F446CA0-419A-084D-A2CA-2C12495DD302}"/>
                  </a:ext>
                </a:extLst>
              </p:cNvPr>
              <p:cNvSpPr txBox="1"/>
              <p:nvPr/>
            </p:nvSpPr>
            <p:spPr>
              <a:xfrm>
                <a:off x="5807771" y="4523853"/>
                <a:ext cx="270303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Individuals enrolled from </a:t>
                </a:r>
                <a:r>
                  <a:rPr kumimoji="0" lang="en-US" sz="3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98/120</a:t>
                </a: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Kentucky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in 2020</a:t>
                </a:r>
              </a:p>
            </p:txBody>
          </p:sp>
        </p:grpSp>
      </p:grpSp>
      <p:grpSp>
        <p:nvGrpSpPr>
          <p:cNvPr id="271" name="Group 270">
            <a:extLst>
              <a:ext uri="{FF2B5EF4-FFF2-40B4-BE49-F238E27FC236}">
                <a16:creationId xmlns:a16="http://schemas.microsoft.com/office/drawing/2014/main" id="{53D5B718-205C-1747-8F0A-BF19D06588D6}"/>
              </a:ext>
            </a:extLst>
          </p:cNvPr>
          <p:cNvGrpSpPr/>
          <p:nvPr/>
        </p:nvGrpSpPr>
        <p:grpSpPr>
          <a:xfrm>
            <a:off x="3448050" y="818035"/>
            <a:ext cx="5295900" cy="2857894"/>
            <a:chOff x="355600" y="3958919"/>
            <a:chExt cx="5295900" cy="2857894"/>
          </a:xfrm>
        </p:grpSpPr>
        <p:sp>
          <p:nvSpPr>
            <p:cNvPr id="272" name="Rectangle 271">
              <a:extLst>
                <a:ext uri="{FF2B5EF4-FFF2-40B4-BE49-F238E27FC236}">
                  <a16:creationId xmlns:a16="http://schemas.microsoft.com/office/drawing/2014/main" id="{31090C6E-B6FE-C14E-A046-516232094A19}"/>
                </a:ext>
              </a:extLst>
            </p:cNvPr>
            <p:cNvSpPr/>
            <p:nvPr/>
          </p:nvSpPr>
          <p:spPr>
            <a:xfrm>
              <a:off x="355600" y="395891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nvGrpSpPr>
            <p:cNvPr id="273" name="Group 272">
              <a:extLst>
                <a:ext uri="{FF2B5EF4-FFF2-40B4-BE49-F238E27FC236}">
                  <a16:creationId xmlns:a16="http://schemas.microsoft.com/office/drawing/2014/main" id="{6DC0FD32-7074-5F49-9C85-F5FC3969DA34}"/>
                </a:ext>
              </a:extLst>
            </p:cNvPr>
            <p:cNvGrpSpPr/>
            <p:nvPr/>
          </p:nvGrpSpPr>
          <p:grpSpPr>
            <a:xfrm>
              <a:off x="816691" y="4005908"/>
              <a:ext cx="4373719" cy="2736567"/>
              <a:chOff x="870486" y="4095648"/>
              <a:chExt cx="4373719" cy="2736567"/>
            </a:xfrm>
          </p:grpSpPr>
          <p:grpSp>
            <p:nvGrpSpPr>
              <p:cNvPr id="275" name="Group 274">
                <a:extLst>
                  <a:ext uri="{FF2B5EF4-FFF2-40B4-BE49-F238E27FC236}">
                    <a16:creationId xmlns:a16="http://schemas.microsoft.com/office/drawing/2014/main" id="{53AA00D9-B229-1246-8063-FF6E1E2CE8CB}"/>
                  </a:ext>
                </a:extLst>
              </p:cNvPr>
              <p:cNvGrpSpPr/>
              <p:nvPr/>
            </p:nvGrpSpPr>
            <p:grpSpPr>
              <a:xfrm>
                <a:off x="870486" y="4716497"/>
                <a:ext cx="4373719" cy="2115718"/>
                <a:chOff x="582257" y="4223558"/>
                <a:chExt cx="4373719" cy="2115718"/>
              </a:xfrm>
            </p:grpSpPr>
            <p:pic>
              <p:nvPicPr>
                <p:cNvPr id="277" name="Picture 276">
                  <a:extLst>
                    <a:ext uri="{FF2B5EF4-FFF2-40B4-BE49-F238E27FC236}">
                      <a16:creationId xmlns:a16="http://schemas.microsoft.com/office/drawing/2014/main" id="{B8C93421-6246-C04E-8319-4F08B6C96CB8}"/>
                    </a:ext>
                  </a:extLst>
                </p:cNvPr>
                <p:cNvPicPr>
                  <a:picLocks noChangeAspect="1"/>
                </p:cNvPicPr>
                <p:nvPr/>
              </p:nvPicPr>
              <p:blipFill rotWithShape="1">
                <a:blip r:embed="rId2" cstate="hqprint">
                  <a:clrChange>
                    <a:clrFrom>
                      <a:srgbClr val="FFFFFF"/>
                    </a:clrFrom>
                    <a:clrTo>
                      <a:srgbClr val="FFFFFF">
                        <a:alpha val="0"/>
                      </a:srgbClr>
                    </a:clrTo>
                  </a:clrChange>
                  <a:grayscl/>
                  <a:extLst>
                    <a:ext uri="{28A0092B-C50C-407E-A947-70E740481C1C}">
                      <a14:useLocalDpi xmlns:a14="http://schemas.microsoft.com/office/drawing/2010/main"/>
                    </a:ext>
                  </a:extLst>
                </a:blip>
                <a:srcRect b="-6683"/>
                <a:stretch/>
              </p:blipFill>
              <p:spPr>
                <a:xfrm>
                  <a:off x="582257" y="4223558"/>
                  <a:ext cx="4373719" cy="2115718"/>
                </a:xfrm>
                <a:prstGeom prst="rect">
                  <a:avLst/>
                </a:prstGeom>
                <a:solidFill>
                  <a:schemeClr val="bg1"/>
                </a:solidFill>
                <a:ln>
                  <a:noFill/>
                </a:ln>
              </p:spPr>
            </p:pic>
            <p:grpSp>
              <p:nvGrpSpPr>
                <p:cNvPr id="278" name="Group 277">
                  <a:extLst>
                    <a:ext uri="{FF2B5EF4-FFF2-40B4-BE49-F238E27FC236}">
                      <a16:creationId xmlns:a16="http://schemas.microsoft.com/office/drawing/2014/main" id="{B75C708C-B58F-084E-9578-DD0C2C2C0547}"/>
                    </a:ext>
                  </a:extLst>
                </p:cNvPr>
                <p:cNvGrpSpPr/>
                <p:nvPr/>
              </p:nvGrpSpPr>
              <p:grpSpPr>
                <a:xfrm>
                  <a:off x="1211891" y="4362734"/>
                  <a:ext cx="3391029" cy="1582835"/>
                  <a:chOff x="1211891" y="4362734"/>
                  <a:chExt cx="3391029" cy="1582835"/>
                </a:xfrm>
              </p:grpSpPr>
              <p:cxnSp>
                <p:nvCxnSpPr>
                  <p:cNvPr id="305" name="Straight Arrow Connector 304">
                    <a:extLst>
                      <a:ext uri="{FF2B5EF4-FFF2-40B4-BE49-F238E27FC236}">
                        <a16:creationId xmlns:a16="http://schemas.microsoft.com/office/drawing/2014/main" id="{4628CE14-FFA9-4246-8F9B-4BEDC26DB531}"/>
                      </a:ext>
                    </a:extLst>
                  </p:cNvPr>
                  <p:cNvCxnSpPr>
                    <a:cxnSpLocks/>
                  </p:cNvCxnSpPr>
                  <p:nvPr/>
                </p:nvCxnSpPr>
                <p:spPr>
                  <a:xfrm flipH="1">
                    <a:off x="3543221" y="4695011"/>
                    <a:ext cx="869297" cy="334487"/>
                  </a:xfrm>
                  <a:prstGeom prst="straightConnector1">
                    <a:avLst/>
                  </a:prstGeom>
                  <a:ln w="9525" cmpd="sng">
                    <a:solidFill>
                      <a:schemeClr val="accent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6" name="Straight Arrow Connector 305">
                    <a:extLst>
                      <a:ext uri="{FF2B5EF4-FFF2-40B4-BE49-F238E27FC236}">
                        <a16:creationId xmlns:a16="http://schemas.microsoft.com/office/drawing/2014/main" id="{8FC86916-91D0-294F-9550-94B71D6379D6}"/>
                      </a:ext>
                    </a:extLst>
                  </p:cNvPr>
                  <p:cNvCxnSpPr/>
                  <p:nvPr/>
                </p:nvCxnSpPr>
                <p:spPr>
                  <a:xfrm flipH="1" flipV="1">
                    <a:off x="3422466" y="4855390"/>
                    <a:ext cx="46627" cy="163579"/>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a:extLst>
                      <a:ext uri="{FF2B5EF4-FFF2-40B4-BE49-F238E27FC236}">
                        <a16:creationId xmlns:a16="http://schemas.microsoft.com/office/drawing/2014/main" id="{731A37EF-0682-E54A-A594-CCD244FD362C}"/>
                      </a:ext>
                    </a:extLst>
                  </p:cNvPr>
                  <p:cNvCxnSpPr/>
                  <p:nvPr/>
                </p:nvCxnSpPr>
                <p:spPr>
                  <a:xfrm flipV="1">
                    <a:off x="3481380" y="4791470"/>
                    <a:ext cx="59086" cy="22750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8" name="Straight Arrow Connector 307">
                    <a:extLst>
                      <a:ext uri="{FF2B5EF4-FFF2-40B4-BE49-F238E27FC236}">
                        <a16:creationId xmlns:a16="http://schemas.microsoft.com/office/drawing/2014/main" id="{D4B401EA-74B4-EC40-8E39-F0E84F89C4F9}"/>
                      </a:ext>
                    </a:extLst>
                  </p:cNvPr>
                  <p:cNvCxnSpPr/>
                  <p:nvPr/>
                </p:nvCxnSpPr>
                <p:spPr>
                  <a:xfrm>
                    <a:off x="3494674" y="5032263"/>
                    <a:ext cx="1108246" cy="21418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9" name="Straight Arrow Connector 308">
                    <a:extLst>
                      <a:ext uri="{FF2B5EF4-FFF2-40B4-BE49-F238E27FC236}">
                        <a16:creationId xmlns:a16="http://schemas.microsoft.com/office/drawing/2014/main" id="{579DB600-8DD5-0041-AB1F-6D8E888ADE4B}"/>
                      </a:ext>
                    </a:extLst>
                  </p:cNvPr>
                  <p:cNvCxnSpPr/>
                  <p:nvPr/>
                </p:nvCxnSpPr>
                <p:spPr>
                  <a:xfrm>
                    <a:off x="3490781" y="5041664"/>
                    <a:ext cx="654059" cy="49341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a:extLst>
                      <a:ext uri="{FF2B5EF4-FFF2-40B4-BE49-F238E27FC236}">
                        <a16:creationId xmlns:a16="http://schemas.microsoft.com/office/drawing/2014/main" id="{945B890A-2A4B-0849-B37A-891D3CA44D3A}"/>
                      </a:ext>
                    </a:extLst>
                  </p:cNvPr>
                  <p:cNvCxnSpPr>
                    <a:cxnSpLocks/>
                    <a:endCxn id="289" idx="1"/>
                  </p:cNvCxnSpPr>
                  <p:nvPr/>
                </p:nvCxnSpPr>
                <p:spPr>
                  <a:xfrm>
                    <a:off x="3490781" y="5041664"/>
                    <a:ext cx="656563" cy="75539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310">
                    <a:extLst>
                      <a:ext uri="{FF2B5EF4-FFF2-40B4-BE49-F238E27FC236}">
                        <a16:creationId xmlns:a16="http://schemas.microsoft.com/office/drawing/2014/main" id="{5020CCD6-E03B-614A-9C12-C528F75E0235}"/>
                      </a:ext>
                    </a:extLst>
                  </p:cNvPr>
                  <p:cNvCxnSpPr/>
                  <p:nvPr/>
                </p:nvCxnSpPr>
                <p:spPr>
                  <a:xfrm>
                    <a:off x="3481380" y="5045557"/>
                    <a:ext cx="86782" cy="40106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2" name="Straight Arrow Connector 311">
                    <a:extLst>
                      <a:ext uri="{FF2B5EF4-FFF2-40B4-BE49-F238E27FC236}">
                        <a16:creationId xmlns:a16="http://schemas.microsoft.com/office/drawing/2014/main" id="{C34A1CDB-65C0-8540-A46A-A7889304B097}"/>
                      </a:ext>
                    </a:extLst>
                  </p:cNvPr>
                  <p:cNvCxnSpPr>
                    <a:cxnSpLocks/>
                    <a:endCxn id="281" idx="1"/>
                  </p:cNvCxnSpPr>
                  <p:nvPr/>
                </p:nvCxnSpPr>
                <p:spPr>
                  <a:xfrm>
                    <a:off x="3468087" y="4995386"/>
                    <a:ext cx="416198" cy="95018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3" name="Straight Arrow Connector 312">
                    <a:extLst>
                      <a:ext uri="{FF2B5EF4-FFF2-40B4-BE49-F238E27FC236}">
                        <a16:creationId xmlns:a16="http://schemas.microsoft.com/office/drawing/2014/main" id="{B5246DD7-4EA7-AF40-AE71-85418871FDBC}"/>
                      </a:ext>
                    </a:extLst>
                  </p:cNvPr>
                  <p:cNvCxnSpPr/>
                  <p:nvPr/>
                </p:nvCxnSpPr>
                <p:spPr>
                  <a:xfrm flipH="1">
                    <a:off x="2466674" y="5041664"/>
                    <a:ext cx="1005307" cy="69846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4" name="Straight Arrow Connector 313">
                    <a:extLst>
                      <a:ext uri="{FF2B5EF4-FFF2-40B4-BE49-F238E27FC236}">
                        <a16:creationId xmlns:a16="http://schemas.microsoft.com/office/drawing/2014/main" id="{A020FCB8-22B3-5247-9928-31FB70D025DF}"/>
                      </a:ext>
                    </a:extLst>
                  </p:cNvPr>
                  <p:cNvCxnSpPr/>
                  <p:nvPr/>
                </p:nvCxnSpPr>
                <p:spPr>
                  <a:xfrm flipH="1">
                    <a:off x="2729870" y="5041664"/>
                    <a:ext cx="742110" cy="70843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a:extLst>
                      <a:ext uri="{FF2B5EF4-FFF2-40B4-BE49-F238E27FC236}">
                        <a16:creationId xmlns:a16="http://schemas.microsoft.com/office/drawing/2014/main" id="{5D799A13-A14D-B046-820F-6B7EFCCE19DB}"/>
                      </a:ext>
                    </a:extLst>
                  </p:cNvPr>
                  <p:cNvCxnSpPr/>
                  <p:nvPr/>
                </p:nvCxnSpPr>
                <p:spPr>
                  <a:xfrm>
                    <a:off x="3494674" y="5032263"/>
                    <a:ext cx="875596" cy="27142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a:extLst>
                      <a:ext uri="{FF2B5EF4-FFF2-40B4-BE49-F238E27FC236}">
                        <a16:creationId xmlns:a16="http://schemas.microsoft.com/office/drawing/2014/main" id="{2F95C197-E4D6-554D-AB5E-D3C1C8F39AE6}"/>
                      </a:ext>
                    </a:extLst>
                  </p:cNvPr>
                  <p:cNvCxnSpPr/>
                  <p:nvPr/>
                </p:nvCxnSpPr>
                <p:spPr>
                  <a:xfrm flipH="1">
                    <a:off x="3448144" y="5045557"/>
                    <a:ext cx="33235" cy="57647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a:extLst>
                      <a:ext uri="{FF2B5EF4-FFF2-40B4-BE49-F238E27FC236}">
                        <a16:creationId xmlns:a16="http://schemas.microsoft.com/office/drawing/2014/main" id="{A0462372-DD2D-BF41-ACC0-19A0BC204523}"/>
                      </a:ext>
                    </a:extLst>
                  </p:cNvPr>
                  <p:cNvCxnSpPr/>
                  <p:nvPr/>
                </p:nvCxnSpPr>
                <p:spPr>
                  <a:xfrm>
                    <a:off x="3494674" y="5032263"/>
                    <a:ext cx="207519" cy="221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a:extLst>
                      <a:ext uri="{FF2B5EF4-FFF2-40B4-BE49-F238E27FC236}">
                        <a16:creationId xmlns:a16="http://schemas.microsoft.com/office/drawing/2014/main" id="{3E9A95F9-C1D6-EF42-BCA7-FDABC117C4FD}"/>
                      </a:ext>
                    </a:extLst>
                  </p:cNvPr>
                  <p:cNvCxnSpPr>
                    <a:cxnSpLocks/>
                    <a:endCxn id="297" idx="2"/>
                  </p:cNvCxnSpPr>
                  <p:nvPr/>
                </p:nvCxnSpPr>
                <p:spPr>
                  <a:xfrm flipV="1">
                    <a:off x="3493335" y="4952316"/>
                    <a:ext cx="520548" cy="7277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a:extLst>
                      <a:ext uri="{FF2B5EF4-FFF2-40B4-BE49-F238E27FC236}">
                        <a16:creationId xmlns:a16="http://schemas.microsoft.com/office/drawing/2014/main" id="{FAE7F2E6-3B84-DC49-8EDA-F22A48C31754}"/>
                      </a:ext>
                    </a:extLst>
                  </p:cNvPr>
                  <p:cNvCxnSpPr>
                    <a:cxnSpLocks/>
                  </p:cNvCxnSpPr>
                  <p:nvPr/>
                </p:nvCxnSpPr>
                <p:spPr>
                  <a:xfrm flipH="1">
                    <a:off x="2089562" y="5036381"/>
                    <a:ext cx="1385921" cy="20043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a:extLst>
                      <a:ext uri="{FF2B5EF4-FFF2-40B4-BE49-F238E27FC236}">
                        <a16:creationId xmlns:a16="http://schemas.microsoft.com/office/drawing/2014/main" id="{CDD507C6-3114-7E46-AAB2-B677FCED5A55}"/>
                      </a:ext>
                    </a:extLst>
                  </p:cNvPr>
                  <p:cNvCxnSpPr>
                    <a:cxnSpLocks/>
                  </p:cNvCxnSpPr>
                  <p:nvPr/>
                </p:nvCxnSpPr>
                <p:spPr>
                  <a:xfrm flipH="1" flipV="1">
                    <a:off x="3401557" y="4362734"/>
                    <a:ext cx="87105" cy="688751"/>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a:extLst>
                      <a:ext uri="{FF2B5EF4-FFF2-40B4-BE49-F238E27FC236}">
                        <a16:creationId xmlns:a16="http://schemas.microsoft.com/office/drawing/2014/main" id="{F1DBEC56-4F03-1D4E-B19B-A38144D5C6DE}"/>
                      </a:ext>
                    </a:extLst>
                  </p:cNvPr>
                  <p:cNvCxnSpPr>
                    <a:cxnSpLocks/>
                  </p:cNvCxnSpPr>
                  <p:nvPr/>
                </p:nvCxnSpPr>
                <p:spPr>
                  <a:xfrm flipH="1">
                    <a:off x="1211891" y="5072888"/>
                    <a:ext cx="2215045" cy="68635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2" name="Straight Arrow Connector 321">
                    <a:extLst>
                      <a:ext uri="{FF2B5EF4-FFF2-40B4-BE49-F238E27FC236}">
                        <a16:creationId xmlns:a16="http://schemas.microsoft.com/office/drawing/2014/main" id="{197239A9-5852-B74C-8228-BFC11C5586AA}"/>
                      </a:ext>
                    </a:extLst>
                  </p:cNvPr>
                  <p:cNvCxnSpPr>
                    <a:cxnSpLocks/>
                  </p:cNvCxnSpPr>
                  <p:nvPr/>
                </p:nvCxnSpPr>
                <p:spPr>
                  <a:xfrm flipH="1">
                    <a:off x="3052670" y="5064209"/>
                    <a:ext cx="422470" cy="46791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a:extLst>
                      <a:ext uri="{FF2B5EF4-FFF2-40B4-BE49-F238E27FC236}">
                        <a16:creationId xmlns:a16="http://schemas.microsoft.com/office/drawing/2014/main" id="{742ECAD6-2A57-154F-B466-7DF09F2905FA}"/>
                      </a:ext>
                    </a:extLst>
                  </p:cNvPr>
                  <p:cNvCxnSpPr>
                    <a:cxnSpLocks/>
                  </p:cNvCxnSpPr>
                  <p:nvPr/>
                </p:nvCxnSpPr>
                <p:spPr>
                  <a:xfrm flipV="1">
                    <a:off x="3476216" y="4559234"/>
                    <a:ext cx="362192" cy="4678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279" name="Group 278">
                  <a:extLst>
                    <a:ext uri="{FF2B5EF4-FFF2-40B4-BE49-F238E27FC236}">
                      <a16:creationId xmlns:a16="http://schemas.microsoft.com/office/drawing/2014/main" id="{336EBDFA-557B-4147-A105-089971F4D407}"/>
                    </a:ext>
                  </a:extLst>
                </p:cNvPr>
                <p:cNvGrpSpPr/>
                <p:nvPr/>
              </p:nvGrpSpPr>
              <p:grpSpPr>
                <a:xfrm>
                  <a:off x="1173053" y="4308379"/>
                  <a:ext cx="3516982" cy="1711546"/>
                  <a:chOff x="1173053" y="4308379"/>
                  <a:chExt cx="3516982" cy="1711546"/>
                </a:xfrm>
              </p:grpSpPr>
              <p:sp>
                <p:nvSpPr>
                  <p:cNvPr id="281" name="Oval 280">
                    <a:extLst>
                      <a:ext uri="{FF2B5EF4-FFF2-40B4-BE49-F238E27FC236}">
                        <a16:creationId xmlns:a16="http://schemas.microsoft.com/office/drawing/2014/main" id="{8BCA0FE8-FFB1-D54D-B762-69C16FA1337B}"/>
                      </a:ext>
                    </a:extLst>
                  </p:cNvPr>
                  <p:cNvSpPr/>
                  <p:nvPr/>
                </p:nvSpPr>
                <p:spPr>
                  <a:xfrm>
                    <a:off x="3871527" y="593281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2" name="Oval 281">
                    <a:extLst>
                      <a:ext uri="{FF2B5EF4-FFF2-40B4-BE49-F238E27FC236}">
                        <a16:creationId xmlns:a16="http://schemas.microsoft.com/office/drawing/2014/main" id="{A39F5781-E311-8444-A004-FBA6455F0D4D}"/>
                      </a:ext>
                    </a:extLst>
                  </p:cNvPr>
                  <p:cNvSpPr/>
                  <p:nvPr/>
                </p:nvSpPr>
                <p:spPr>
                  <a:xfrm>
                    <a:off x="2392317" y="572737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3" name="Oval 282">
                    <a:extLst>
                      <a:ext uri="{FF2B5EF4-FFF2-40B4-BE49-F238E27FC236}">
                        <a16:creationId xmlns:a16="http://schemas.microsoft.com/office/drawing/2014/main" id="{B26E43DC-DC25-3448-9739-4BE9F1D2118A}"/>
                      </a:ext>
                    </a:extLst>
                  </p:cNvPr>
                  <p:cNvSpPr/>
                  <p:nvPr/>
                </p:nvSpPr>
                <p:spPr>
                  <a:xfrm>
                    <a:off x="2655514" y="573734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284" name="Oval 283">
                    <a:extLst>
                      <a:ext uri="{FF2B5EF4-FFF2-40B4-BE49-F238E27FC236}">
                        <a16:creationId xmlns:a16="http://schemas.microsoft.com/office/drawing/2014/main" id="{FC4E26D1-B5F8-344C-BA89-BC9F67379A1E}"/>
                      </a:ext>
                    </a:extLst>
                  </p:cNvPr>
                  <p:cNvSpPr/>
                  <p:nvPr/>
                </p:nvSpPr>
                <p:spPr>
                  <a:xfrm>
                    <a:off x="3360397" y="478103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5" name="Oval 284">
                    <a:extLst>
                      <a:ext uri="{FF2B5EF4-FFF2-40B4-BE49-F238E27FC236}">
                        <a16:creationId xmlns:a16="http://schemas.microsoft.com/office/drawing/2014/main" id="{B577F1F0-FA02-D64E-AB6B-6C15BAB3F6B3}"/>
                      </a:ext>
                    </a:extLst>
                  </p:cNvPr>
                  <p:cNvSpPr/>
                  <p:nvPr/>
                </p:nvSpPr>
                <p:spPr>
                  <a:xfrm>
                    <a:off x="3496909" y="47043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6" name="Oval 285">
                    <a:extLst>
                      <a:ext uri="{FF2B5EF4-FFF2-40B4-BE49-F238E27FC236}">
                        <a16:creationId xmlns:a16="http://schemas.microsoft.com/office/drawing/2014/main" id="{026354BC-3914-7D47-8D80-0960FF2DD5AE}"/>
                      </a:ext>
                    </a:extLst>
                  </p:cNvPr>
                  <p:cNvSpPr/>
                  <p:nvPr/>
                </p:nvSpPr>
                <p:spPr>
                  <a:xfrm>
                    <a:off x="4602921" y="520289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7" name="Oval 286">
                    <a:extLst>
                      <a:ext uri="{FF2B5EF4-FFF2-40B4-BE49-F238E27FC236}">
                        <a16:creationId xmlns:a16="http://schemas.microsoft.com/office/drawing/2014/main" id="{1AA4F768-B3BE-F845-B6BC-97CF8A025CBD}"/>
                      </a:ext>
                    </a:extLst>
                  </p:cNvPr>
                  <p:cNvSpPr/>
                  <p:nvPr/>
                </p:nvSpPr>
                <p:spPr>
                  <a:xfrm>
                    <a:off x="4370271" y="52601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8" name="Oval 287">
                    <a:extLst>
                      <a:ext uri="{FF2B5EF4-FFF2-40B4-BE49-F238E27FC236}">
                        <a16:creationId xmlns:a16="http://schemas.microsoft.com/office/drawing/2014/main" id="{CC17AE96-5502-8446-93AC-C2D3F8185607}"/>
                      </a:ext>
                    </a:extLst>
                  </p:cNvPr>
                  <p:cNvSpPr/>
                  <p:nvPr/>
                </p:nvSpPr>
                <p:spPr>
                  <a:xfrm>
                    <a:off x="4144452" y="549758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89" name="Oval 288">
                    <a:extLst>
                      <a:ext uri="{FF2B5EF4-FFF2-40B4-BE49-F238E27FC236}">
                        <a16:creationId xmlns:a16="http://schemas.microsoft.com/office/drawing/2014/main" id="{4547C0DB-2B3A-104A-BA70-12A77BC827B2}"/>
                      </a:ext>
                    </a:extLst>
                  </p:cNvPr>
                  <p:cNvSpPr/>
                  <p:nvPr/>
                </p:nvSpPr>
                <p:spPr>
                  <a:xfrm>
                    <a:off x="4134586" y="578430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0" name="Oval 289">
                    <a:extLst>
                      <a:ext uri="{FF2B5EF4-FFF2-40B4-BE49-F238E27FC236}">
                        <a16:creationId xmlns:a16="http://schemas.microsoft.com/office/drawing/2014/main" id="{1FF2CFCE-5A31-0740-903A-D36E07E17175}"/>
                      </a:ext>
                    </a:extLst>
                  </p:cNvPr>
                  <p:cNvSpPr/>
                  <p:nvPr/>
                </p:nvSpPr>
                <p:spPr>
                  <a:xfrm>
                    <a:off x="3524605" y="544662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28361D07-8213-ED43-8D55-9165B31EE89A}"/>
                      </a:ext>
                    </a:extLst>
                  </p:cNvPr>
                  <p:cNvSpPr/>
                  <p:nvPr/>
                </p:nvSpPr>
                <p:spPr>
                  <a:xfrm>
                    <a:off x="3404587" y="56220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2566D877-D23B-D140-9EFB-E4A6827631F9}"/>
                      </a:ext>
                    </a:extLst>
                  </p:cNvPr>
                  <p:cNvSpPr/>
                  <p:nvPr/>
                </p:nvSpPr>
                <p:spPr>
                  <a:xfrm>
                    <a:off x="3348045" y="430837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3" name="Oval 292">
                    <a:extLst>
                      <a:ext uri="{FF2B5EF4-FFF2-40B4-BE49-F238E27FC236}">
                        <a16:creationId xmlns:a16="http://schemas.microsoft.com/office/drawing/2014/main" id="{4DC328C5-700F-9D49-8136-468C1D8B7FFF}"/>
                      </a:ext>
                    </a:extLst>
                  </p:cNvPr>
                  <p:cNvSpPr/>
                  <p:nvPr/>
                </p:nvSpPr>
                <p:spPr>
                  <a:xfrm>
                    <a:off x="2026371" y="5196280"/>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4" name="Oval 293">
                    <a:extLst>
                      <a:ext uri="{FF2B5EF4-FFF2-40B4-BE49-F238E27FC236}">
                        <a16:creationId xmlns:a16="http://schemas.microsoft.com/office/drawing/2014/main" id="{D02959DB-9EE9-E849-85CF-82D36F97B23B}"/>
                      </a:ext>
                    </a:extLst>
                  </p:cNvPr>
                  <p:cNvSpPr/>
                  <p:nvPr/>
                </p:nvSpPr>
                <p:spPr>
                  <a:xfrm>
                    <a:off x="3017956" y="547939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5" name="Oval 294">
                    <a:extLst>
                      <a:ext uri="{FF2B5EF4-FFF2-40B4-BE49-F238E27FC236}">
                        <a16:creationId xmlns:a16="http://schemas.microsoft.com/office/drawing/2014/main" id="{82B7860A-6A7D-3F45-9C95-A6CBEF8AD911}"/>
                      </a:ext>
                    </a:extLst>
                  </p:cNvPr>
                  <p:cNvSpPr/>
                  <p:nvPr/>
                </p:nvSpPr>
                <p:spPr>
                  <a:xfrm>
                    <a:off x="1173053" y="571349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6" name="Oval 295">
                    <a:extLst>
                      <a:ext uri="{FF2B5EF4-FFF2-40B4-BE49-F238E27FC236}">
                        <a16:creationId xmlns:a16="http://schemas.microsoft.com/office/drawing/2014/main" id="{B6BECBD7-BFBA-BD4D-99BE-3100C35FB189}"/>
                      </a:ext>
                    </a:extLst>
                  </p:cNvPr>
                  <p:cNvSpPr/>
                  <p:nvPr/>
                </p:nvSpPr>
                <p:spPr>
                  <a:xfrm>
                    <a:off x="3794226" y="451907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7" name="Oval 296">
                    <a:extLst>
                      <a:ext uri="{FF2B5EF4-FFF2-40B4-BE49-F238E27FC236}">
                        <a16:creationId xmlns:a16="http://schemas.microsoft.com/office/drawing/2014/main" id="{5879EDED-6580-8043-83DB-7941AD863AE2}"/>
                      </a:ext>
                    </a:extLst>
                  </p:cNvPr>
                  <p:cNvSpPr/>
                  <p:nvPr/>
                </p:nvSpPr>
                <p:spPr>
                  <a:xfrm>
                    <a:off x="4013885" y="490876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8" name="Oval 297">
                    <a:extLst>
                      <a:ext uri="{FF2B5EF4-FFF2-40B4-BE49-F238E27FC236}">
                        <a16:creationId xmlns:a16="http://schemas.microsoft.com/office/drawing/2014/main" id="{5944C015-438E-7348-9205-8AA40A75700D}"/>
                      </a:ext>
                    </a:extLst>
                  </p:cNvPr>
                  <p:cNvSpPr/>
                  <p:nvPr/>
                </p:nvSpPr>
                <p:spPr>
                  <a:xfrm>
                    <a:off x="3615090" y="501086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299" name="Oval 298">
                    <a:extLst>
                      <a:ext uri="{FF2B5EF4-FFF2-40B4-BE49-F238E27FC236}">
                        <a16:creationId xmlns:a16="http://schemas.microsoft.com/office/drawing/2014/main" id="{4BC0F8B8-A90B-D44E-B5B3-CA9085B213FE}"/>
                      </a:ext>
                    </a:extLst>
                  </p:cNvPr>
                  <p:cNvSpPr/>
                  <p:nvPr/>
                </p:nvSpPr>
                <p:spPr>
                  <a:xfrm>
                    <a:off x="4388205" y="4651005"/>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300" name="Oval 299">
                    <a:extLst>
                      <a:ext uri="{FF2B5EF4-FFF2-40B4-BE49-F238E27FC236}">
                        <a16:creationId xmlns:a16="http://schemas.microsoft.com/office/drawing/2014/main" id="{67E05964-35C5-1743-8ACB-8456A74021F7}"/>
                      </a:ext>
                    </a:extLst>
                  </p:cNvPr>
                  <p:cNvSpPr/>
                  <p:nvPr/>
                </p:nvSpPr>
                <p:spPr>
                  <a:xfrm>
                    <a:off x="2021753" y="523784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301" name="Oval 300">
                    <a:extLst>
                      <a:ext uri="{FF2B5EF4-FFF2-40B4-BE49-F238E27FC236}">
                        <a16:creationId xmlns:a16="http://schemas.microsoft.com/office/drawing/2014/main" id="{2CDD419C-59F9-CE4A-98D1-9F52A94FD98E}"/>
                      </a:ext>
                    </a:extLst>
                  </p:cNvPr>
                  <p:cNvSpPr/>
                  <p:nvPr/>
                </p:nvSpPr>
                <p:spPr>
                  <a:xfrm>
                    <a:off x="2456971" y="57227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302" name="Oval 301">
                    <a:extLst>
                      <a:ext uri="{FF2B5EF4-FFF2-40B4-BE49-F238E27FC236}">
                        <a16:creationId xmlns:a16="http://schemas.microsoft.com/office/drawing/2014/main" id="{974BB8F0-8315-4140-B444-9471870CA54A}"/>
                      </a:ext>
                    </a:extLst>
                  </p:cNvPr>
                  <p:cNvSpPr/>
                  <p:nvPr/>
                </p:nvSpPr>
                <p:spPr>
                  <a:xfrm>
                    <a:off x="4036922" y="486258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303" name="Oval 302">
                    <a:extLst>
                      <a:ext uri="{FF2B5EF4-FFF2-40B4-BE49-F238E27FC236}">
                        <a16:creationId xmlns:a16="http://schemas.microsoft.com/office/drawing/2014/main" id="{0C86F078-78B4-304A-9D5F-DB08F340104A}"/>
                      </a:ext>
                    </a:extLst>
                  </p:cNvPr>
                  <p:cNvSpPr/>
                  <p:nvPr/>
                </p:nvSpPr>
                <p:spPr>
                  <a:xfrm>
                    <a:off x="4342023" y="461867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sp>
                <p:nvSpPr>
                  <p:cNvPr id="304" name="Oval 303">
                    <a:extLst>
                      <a:ext uri="{FF2B5EF4-FFF2-40B4-BE49-F238E27FC236}">
                        <a16:creationId xmlns:a16="http://schemas.microsoft.com/office/drawing/2014/main" id="{C25E86A2-91D8-4648-99DC-8B4C2857A318}"/>
                      </a:ext>
                    </a:extLst>
                  </p:cNvPr>
                  <p:cNvSpPr/>
                  <p:nvPr/>
                </p:nvSpPr>
                <p:spPr>
                  <a:xfrm>
                    <a:off x="3392678" y="4327858"/>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sp>
              <p:nvSpPr>
                <p:cNvPr id="280" name="Oval 279">
                  <a:extLst>
                    <a:ext uri="{FF2B5EF4-FFF2-40B4-BE49-F238E27FC236}">
                      <a16:creationId xmlns:a16="http://schemas.microsoft.com/office/drawing/2014/main" id="{D761DB32-069A-1D4B-8707-05C72D19BD3F}"/>
                    </a:ext>
                  </a:extLst>
                </p:cNvPr>
                <p:cNvSpPr/>
                <p:nvPr/>
              </p:nvSpPr>
              <p:spPr>
                <a:xfrm>
                  <a:off x="3436235" y="4984308"/>
                  <a:ext cx="118065" cy="118065"/>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E7E6E6">
                        <a:lumMod val="10000"/>
                      </a:srgbClr>
                    </a:solidFill>
                    <a:effectLst/>
                    <a:uLnTx/>
                    <a:uFillTx/>
                    <a:latin typeface="Calibri" panose="020F0502020204030204"/>
                    <a:ea typeface="+mn-ea"/>
                    <a:cs typeface="+mn-cs"/>
                  </a:endParaRPr>
                </a:p>
              </p:txBody>
            </p:sp>
          </p:grpSp>
          <p:sp>
            <p:nvSpPr>
              <p:cNvPr id="276" name="TextBox 275">
                <a:extLst>
                  <a:ext uri="{FF2B5EF4-FFF2-40B4-BE49-F238E27FC236}">
                    <a16:creationId xmlns:a16="http://schemas.microsoft.com/office/drawing/2014/main" id="{C732B18E-D2BF-C346-A2BA-C98177DFD218}"/>
                  </a:ext>
                </a:extLst>
              </p:cNvPr>
              <p:cNvSpPr txBox="1"/>
              <p:nvPr/>
            </p:nvSpPr>
            <p:spPr>
              <a:xfrm>
                <a:off x="1811598" y="4095648"/>
                <a:ext cx="26981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MCC NETWORK SITES</a:t>
                </a:r>
              </a:p>
            </p:txBody>
          </p:sp>
        </p:grpSp>
        <p:sp>
          <p:nvSpPr>
            <p:cNvPr id="274" name="TextBox 273">
              <a:extLst>
                <a:ext uri="{FF2B5EF4-FFF2-40B4-BE49-F238E27FC236}">
                  <a16:creationId xmlns:a16="http://schemas.microsoft.com/office/drawing/2014/main" id="{53FE44C6-2758-4E4B-B08B-54408E3770D0}"/>
                </a:ext>
              </a:extLst>
            </p:cNvPr>
            <p:cNvSpPr txBox="1"/>
            <p:nvPr/>
          </p:nvSpPr>
          <p:spPr>
            <a:xfrm>
              <a:off x="628073" y="4387274"/>
              <a:ext cx="264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~47% of all new cancer cases in KY (2020) were directly or indirectly cared for by MCC</a:t>
              </a:r>
            </a:p>
          </p:txBody>
        </p:sp>
        <p:sp>
          <p:nvSpPr>
            <p:cNvPr id="324" name="TextBox 323">
              <a:extLst>
                <a:ext uri="{FF2B5EF4-FFF2-40B4-BE49-F238E27FC236}">
                  <a16:creationId xmlns:a16="http://schemas.microsoft.com/office/drawing/2014/main" id="{BDE6869F-F98A-3A42-92CA-8661661031E4}"/>
                </a:ext>
              </a:extLst>
            </p:cNvPr>
            <p:cNvSpPr txBox="1"/>
            <p:nvPr/>
          </p:nvSpPr>
          <p:spPr>
            <a:xfrm>
              <a:off x="812800" y="6478259"/>
              <a:ext cx="43318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19 MCC Affiliate Sites</a:t>
              </a:r>
            </a:p>
          </p:txBody>
        </p:sp>
      </p:grpSp>
      <p:sp>
        <p:nvSpPr>
          <p:cNvPr id="2" name="Text Placeholder 20">
            <a:extLst>
              <a:ext uri="{FF2B5EF4-FFF2-40B4-BE49-F238E27FC236}">
                <a16:creationId xmlns:a16="http://schemas.microsoft.com/office/drawing/2014/main" id="{147FFAF9-51E0-46EC-E82F-D7ABF6D575D2}"/>
              </a:ext>
            </a:extLst>
          </p:cNvPr>
          <p:cNvSpPr txBox="1">
            <a:spLocks/>
          </p:cNvSpPr>
          <p:nvPr/>
        </p:nvSpPr>
        <p:spPr>
          <a:xfrm>
            <a:off x="254000" y="251485"/>
            <a:ext cx="11688763" cy="7582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ysClr val="windowText" lastClr="00000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u="none" strike="noStrike" kern="1200" cap="none" spc="0" normalizeH="0" baseline="0" noProof="0" dirty="0">
                <a:ln>
                  <a:noFill/>
                </a:ln>
                <a:solidFill>
                  <a:srgbClr val="0C5DAF"/>
                </a:solidFill>
                <a:effectLst/>
                <a:uLnTx/>
                <a:uFillTx/>
                <a:latin typeface="Arial Black" panose="020B0604020202020204" pitchFamily="34" charset="0"/>
                <a:cs typeface="Arial Black" panose="020B0604020202020204" pitchFamily="34" charset="0"/>
              </a:rPr>
              <a:t>MCC Impact</a:t>
            </a:r>
          </a:p>
        </p:txBody>
      </p:sp>
    </p:spTree>
    <p:extLst>
      <p:ext uri="{BB962C8B-B14F-4D97-AF65-F5344CB8AC3E}">
        <p14:creationId xmlns:p14="http://schemas.microsoft.com/office/powerpoint/2010/main" val="3249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71"/>
                                        </p:tgtEl>
                                      </p:cBhvr>
                                      <p:by x="115000" y="115000"/>
                                    </p:animScale>
                                  </p:childTnLst>
                                  <p:subTnLst>
                                    <p:set>
                                      <p:cBhvr override="childStyle">
                                        <p:cTn dur="1" fill="hold" display="0" masterRel="nextClick" afterEffect="1"/>
                                        <p:tgtEl>
                                          <p:spTgt spid="27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11"/>
                                        </p:tgtEl>
                                      </p:cBhvr>
                                      <p:by x="115000" y="115000"/>
                                    </p:animScale>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14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dvantage">
  <a:themeElements>
    <a:clrScheme name="CCSG Colors">
      <a:dk1>
        <a:srgbClr val="000000"/>
      </a:dk1>
      <a:lt1>
        <a:srgbClr val="FFFFFF"/>
      </a:lt1>
      <a:dk2>
        <a:srgbClr val="0033A0"/>
      </a:dk2>
      <a:lt2>
        <a:srgbClr val="DCDDDE"/>
      </a:lt2>
      <a:accent1>
        <a:srgbClr val="D6D2C4"/>
      </a:accent1>
      <a:accent2>
        <a:srgbClr val="1B365D"/>
      </a:accent2>
      <a:accent3>
        <a:srgbClr val="B1C9E8"/>
      </a:accent3>
      <a:accent4>
        <a:srgbClr val="FFDC00"/>
      </a:accent4>
      <a:accent5>
        <a:srgbClr val="4CBCC0"/>
      </a:accent5>
      <a:accent6>
        <a:srgbClr val="FFA360"/>
      </a:accent6>
      <a:hlink>
        <a:srgbClr val="1E8AFF"/>
      </a:hlink>
      <a:folHlink>
        <a:srgbClr val="1E8A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CSG">
      <a:dk1>
        <a:srgbClr val="000000"/>
      </a:dk1>
      <a:lt1>
        <a:srgbClr val="FFFFFF"/>
      </a:lt1>
      <a:dk2>
        <a:srgbClr val="0053A6"/>
      </a:dk2>
      <a:lt2>
        <a:srgbClr val="D0D0CF"/>
      </a:lt2>
      <a:accent1>
        <a:srgbClr val="288BC8"/>
      </a:accent1>
      <a:accent2>
        <a:srgbClr val="91BDE4"/>
      </a:accent2>
      <a:accent3>
        <a:srgbClr val="2F9482"/>
      </a:accent3>
      <a:accent4>
        <a:srgbClr val="82D3BA"/>
      </a:accent4>
      <a:accent5>
        <a:srgbClr val="F72B24"/>
      </a:accent5>
      <a:accent6>
        <a:srgbClr val="98394A"/>
      </a:accent6>
      <a:hlink>
        <a:srgbClr val="1A2F4F"/>
      </a:hlink>
      <a:folHlink>
        <a:srgbClr val="F861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UK HealthCare">
      <a:dk1>
        <a:srgbClr val="636569"/>
      </a:dk1>
      <a:lt1>
        <a:srgbClr val="FFFFFF"/>
      </a:lt1>
      <a:dk2>
        <a:srgbClr val="0033A0"/>
      </a:dk2>
      <a:lt2>
        <a:srgbClr val="E7E6E6"/>
      </a:lt2>
      <a:accent1>
        <a:srgbClr val="57C8E6"/>
      </a:accent1>
      <a:accent2>
        <a:srgbClr val="EF3A4C"/>
      </a:accent2>
      <a:accent3>
        <a:srgbClr val="80BD41"/>
      </a:accent3>
      <a:accent4>
        <a:srgbClr val="FBB524"/>
      </a:accent4>
      <a:accent5>
        <a:srgbClr val="636569"/>
      </a:accent5>
      <a:accent6>
        <a:srgbClr val="CAC8C8"/>
      </a:accent6>
      <a:hlink>
        <a:srgbClr val="B6B6B6"/>
      </a:hlink>
      <a:folHlink>
        <a:srgbClr val="00FFF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54</TotalTime>
  <Words>2400</Words>
  <Application>Microsoft Office PowerPoint</Application>
  <PresentationFormat>Widescreen</PresentationFormat>
  <Paragraphs>326</Paragraphs>
  <Slides>20</Slides>
  <Notes>13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Arial</vt:lpstr>
      <vt:lpstr>Arial Black</vt:lpstr>
      <vt:lpstr>Arial Narrow</vt:lpstr>
      <vt:lpstr>Avenir Next Medium</vt:lpstr>
      <vt:lpstr>Calibri</vt:lpstr>
      <vt:lpstr>Courier New</vt:lpstr>
      <vt:lpstr>Franklin Gothic Heavy</vt:lpstr>
      <vt:lpstr>Georgia</vt:lpstr>
      <vt:lpstr>PingFangSC-Regular</vt:lpstr>
      <vt:lpstr>System Font Regular</vt:lpstr>
      <vt:lpstr>Tahoma</vt:lpstr>
      <vt:lpstr>Verdana</vt:lpstr>
      <vt:lpstr>Wingdings</vt:lpstr>
      <vt:lpstr>1_Advantage</vt:lpstr>
      <vt:lpstr>Office Theme</vt:lpstr>
      <vt:lpstr>1_Office Theme</vt:lpstr>
      <vt:lpstr>TOBACCO SETTLEMENT FUND UPDATE</vt:lpstr>
      <vt:lpstr>Our Mission</vt:lpstr>
      <vt:lpstr>Kentucky Challenges</vt:lpstr>
      <vt:lpstr>Kentucky’s Cancer Burden</vt:lpstr>
      <vt:lpstr>Addressing Kentucky’s Challenges</vt:lpstr>
      <vt:lpstr>PowerPoint Presentation</vt:lpstr>
      <vt:lpstr>PowerPoint Presentation</vt:lpstr>
      <vt:lpstr>PowerPoint Presentation</vt:lpstr>
      <vt:lpstr>PowerPoint Presentation</vt:lpstr>
      <vt:lpstr>PowerPoint Presentation</vt:lpstr>
      <vt:lpstr>PowerPoint Presentation</vt:lpstr>
      <vt:lpstr>Leading the Nation in Lung Cancer Screening</vt:lpstr>
      <vt:lpstr>Impacting Colorectal Cancer (CRC) Mortality</vt:lpstr>
      <vt:lpstr>Cervical Cancer Prevention in Appalachia</vt:lpstr>
      <vt:lpstr>Addressing the Burden of Hepatitis C Virus Infection in Rural Appalachian Kentucky</vt:lpstr>
      <vt:lpstr>Working with Community Partners to Address Concerns over Safe Drinking Water</vt:lpstr>
      <vt:lpstr>Taking ACTION Appalachian Career Training In Oncology to Train Appalachian Students</vt:lpstr>
      <vt:lpstr>Support From the State has Provided:</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Tecau, Lauren A.</dc:creator>
  <cp:lastModifiedBy>Abbott, Hillary (LRC)</cp:lastModifiedBy>
  <cp:revision>8</cp:revision>
  <dcterms:created xsi:type="dcterms:W3CDTF">2022-12-16T15:02:50Z</dcterms:created>
  <dcterms:modified xsi:type="dcterms:W3CDTF">2022-12-16T20:46:48Z</dcterms:modified>
</cp:coreProperties>
</file>