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8"/>
  </p:notesMasterIdLst>
  <p:handoutMasterIdLst>
    <p:handoutMasterId r:id="rId29"/>
  </p:handoutMasterIdLst>
  <p:sldIdLst>
    <p:sldId id="256" r:id="rId5"/>
    <p:sldId id="268" r:id="rId6"/>
    <p:sldId id="274" r:id="rId7"/>
    <p:sldId id="323" r:id="rId8"/>
    <p:sldId id="321" r:id="rId9"/>
    <p:sldId id="265" r:id="rId10"/>
    <p:sldId id="396" r:id="rId11"/>
    <p:sldId id="387" r:id="rId12"/>
    <p:sldId id="282" r:id="rId13"/>
    <p:sldId id="400" r:id="rId14"/>
    <p:sldId id="368" r:id="rId15"/>
    <p:sldId id="261" r:id="rId16"/>
    <p:sldId id="258" r:id="rId17"/>
    <p:sldId id="398" r:id="rId18"/>
    <p:sldId id="399" r:id="rId19"/>
    <p:sldId id="262" r:id="rId20"/>
    <p:sldId id="264" r:id="rId21"/>
    <p:sldId id="322" r:id="rId22"/>
    <p:sldId id="325" r:id="rId23"/>
    <p:sldId id="263" r:id="rId24"/>
    <p:sldId id="313" r:id="rId25"/>
    <p:sldId id="310" r:id="rId26"/>
    <p:sldId id="266" r:id="rId27"/>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dges, Jaclyn E (CHFS DPH DPQI)" initials="HJE(DD" lastIdx="17" clrIdx="0">
    <p:extLst>
      <p:ext uri="{19B8F6BF-5375-455C-9EA6-DF929625EA0E}">
        <p15:presenceInfo xmlns:p15="http://schemas.microsoft.com/office/powerpoint/2012/main" userId="S-1-5-21-106479517-3547973432-3155052804-237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3D"/>
    <a:srgbClr val="FFFFFF"/>
    <a:srgbClr val="FCBE4D"/>
    <a:srgbClr val="84BC49"/>
    <a:srgbClr val="62BCF0"/>
    <a:srgbClr val="006C00"/>
    <a:srgbClr val="005EAA"/>
    <a:srgbClr val="007C91"/>
    <a:srgbClr val="AF4448"/>
    <a:srgbClr val="4B8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7312" autoAdjust="0"/>
  </p:normalViewPr>
  <p:slideViewPr>
    <p:cSldViewPr snapToGrid="0" showGuides="1">
      <p:cViewPr varScale="1">
        <p:scale>
          <a:sx n="75" d="100"/>
          <a:sy n="75" d="100"/>
        </p:scale>
        <p:origin x="1114"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8" d="100"/>
          <a:sy n="78" d="100"/>
        </p:scale>
        <p:origin x="32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aseline="0" dirty="0"/>
              <a:t>Deaths in Kentucky (Annual)</a:t>
            </a:r>
            <a:endParaRPr lang="en-US" sz="2000" dirty="0"/>
          </a:p>
        </c:rich>
      </c:tx>
      <c:layout>
        <c:manualLayout>
          <c:xMode val="edge"/>
          <c:yMode val="edge"/>
          <c:x val="0.28967859614630054"/>
          <c:y val="1.544824811904508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00052142914495"/>
          <c:y val="0.10359610914612746"/>
          <c:w val="0.84129260464585565"/>
          <c:h val="0.64615225988734049"/>
        </c:manualLayout>
      </c:layout>
      <c:barChart>
        <c:barDir val="col"/>
        <c:grouping val="clustered"/>
        <c:varyColors val="0"/>
        <c:ser>
          <c:idx val="0"/>
          <c:order val="0"/>
          <c:tx>
            <c:strRef>
              <c:f>Sheet1!$B$1</c:f>
              <c:strCache>
                <c:ptCount val="1"/>
                <c:pt idx="0">
                  <c:v>Series 1</c:v>
                </c:pt>
              </c:strCache>
            </c:strRef>
          </c:tx>
          <c:spPr>
            <a:solidFill>
              <a:srgbClr val="FCBE4D"/>
            </a:solidFill>
            <a:ln>
              <a:noFill/>
            </a:ln>
            <a:effectLst/>
          </c:spPr>
          <c:invertIfNegative val="0"/>
          <c:cat>
            <c:strRef>
              <c:f>Sheet1!$A$2:$A$8</c:f>
              <c:strCache>
                <c:ptCount val="7"/>
                <c:pt idx="0">
                  <c:v>Cigarette Smoking</c:v>
                </c:pt>
                <c:pt idx="1">
                  <c:v>Alcohol Use</c:v>
                </c:pt>
                <c:pt idx="2">
                  <c:v>AIDS</c:v>
                </c:pt>
                <c:pt idx="3">
                  <c:v>Car Accidents</c:v>
                </c:pt>
                <c:pt idx="4">
                  <c:v>Drug Use</c:v>
                </c:pt>
                <c:pt idx="5">
                  <c:v>Murders</c:v>
                </c:pt>
                <c:pt idx="6">
                  <c:v>Suicides</c:v>
                </c:pt>
              </c:strCache>
            </c:strRef>
          </c:cat>
          <c:val>
            <c:numRef>
              <c:f>Sheet1!$B$2:$B$8</c:f>
              <c:numCache>
                <c:formatCode>General</c:formatCode>
                <c:ptCount val="7"/>
                <c:pt idx="0" formatCode="#,##0">
                  <c:v>8900</c:v>
                </c:pt>
                <c:pt idx="1">
                  <c:v>475</c:v>
                </c:pt>
                <c:pt idx="2">
                  <c:v>133</c:v>
                </c:pt>
                <c:pt idx="3">
                  <c:v>774</c:v>
                </c:pt>
                <c:pt idx="4" formatCode="#,##0">
                  <c:v>1386</c:v>
                </c:pt>
                <c:pt idx="5">
                  <c:v>246</c:v>
                </c:pt>
                <c:pt idx="6">
                  <c:v>787</c:v>
                </c:pt>
              </c:numCache>
            </c:numRef>
          </c:val>
          <c:extLst>
            <c:ext xmlns:c16="http://schemas.microsoft.com/office/drawing/2014/chart" uri="{C3380CC4-5D6E-409C-BE32-E72D297353CC}">
              <c16:uniqueId val="{00000000-9B28-40DE-946B-0503FDD5FEA7}"/>
            </c:ext>
          </c:extLst>
        </c:ser>
        <c:dLbls>
          <c:showLegendKey val="0"/>
          <c:showVal val="0"/>
          <c:showCatName val="0"/>
          <c:showSerName val="0"/>
          <c:showPercent val="0"/>
          <c:showBubbleSize val="0"/>
        </c:dLbls>
        <c:gapWidth val="219"/>
        <c:overlap val="-27"/>
        <c:axId val="901509888"/>
        <c:axId val="901503328"/>
      </c:barChart>
      <c:catAx>
        <c:axId val="9015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1503328"/>
        <c:crosses val="autoZero"/>
        <c:auto val="1"/>
        <c:lblAlgn val="ctr"/>
        <c:lblOffset val="100"/>
        <c:noMultiLvlLbl val="0"/>
      </c:catAx>
      <c:valAx>
        <c:axId val="90150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150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17575672653872"/>
          <c:y val="3.3830253543253634E-2"/>
          <c:w val="0.83527665017715846"/>
          <c:h val="0.90907742063742203"/>
        </c:manualLayout>
      </c:layout>
      <c:barChart>
        <c:barDir val="col"/>
        <c:grouping val="stacked"/>
        <c:varyColors val="0"/>
        <c:ser>
          <c:idx val="0"/>
          <c:order val="0"/>
          <c:tx>
            <c:strRef>
              <c:f>Sheet1!$B$1</c:f>
              <c:strCache>
                <c:ptCount val="1"/>
                <c:pt idx="0">
                  <c:v>Series 1</c:v>
                </c:pt>
              </c:strCache>
            </c:strRef>
          </c:tx>
          <c:spPr>
            <a:solidFill>
              <a:srgbClr val="84BC49"/>
            </a:solidFill>
            <a:ln>
              <a:noFill/>
            </a:ln>
            <a:effectLst/>
          </c:spPr>
          <c:invertIfNegative val="0"/>
          <c:cat>
            <c:strRef>
              <c:f>Sheet1!$A$2:$A$3</c:f>
              <c:strCache>
                <c:ptCount val="2"/>
                <c:pt idx="0">
                  <c:v>Tobacco Taxes</c:v>
                </c:pt>
                <c:pt idx="1">
                  <c:v>Direct Healthcare Costs</c:v>
                </c:pt>
              </c:strCache>
            </c:strRef>
          </c:cat>
          <c:val>
            <c:numRef>
              <c:f>Sheet1!$B$2:$B$3</c:f>
              <c:numCache>
                <c:formatCode>General</c:formatCode>
                <c:ptCount val="2"/>
                <c:pt idx="0" formatCode="&quot;$&quot;#,##0_);[Red]\(&quot;$&quot;#,##0\)">
                  <c:v>503300000</c:v>
                </c:pt>
              </c:numCache>
            </c:numRef>
          </c:val>
          <c:extLst>
            <c:ext xmlns:c16="http://schemas.microsoft.com/office/drawing/2014/chart" uri="{C3380CC4-5D6E-409C-BE32-E72D297353CC}">
              <c16:uniqueId val="{00000000-082F-45B7-916B-F42DF00EB06B}"/>
            </c:ext>
          </c:extLst>
        </c:ser>
        <c:ser>
          <c:idx val="1"/>
          <c:order val="1"/>
          <c:tx>
            <c:strRef>
              <c:f>Sheet1!$C$1</c:f>
              <c:strCache>
                <c:ptCount val="1"/>
                <c:pt idx="0">
                  <c:v>Series 2</c:v>
                </c:pt>
              </c:strCache>
            </c:strRef>
          </c:tx>
          <c:spPr>
            <a:solidFill>
              <a:schemeClr val="accent2"/>
            </a:solidFill>
            <a:ln>
              <a:noFill/>
            </a:ln>
            <a:effectLst/>
          </c:spPr>
          <c:invertIfNegative val="0"/>
          <c:dPt>
            <c:idx val="1"/>
            <c:invertIfNegative val="0"/>
            <c:bubble3D val="0"/>
            <c:spPr>
              <a:solidFill>
                <a:srgbClr val="01203D"/>
              </a:solidFill>
              <a:ln>
                <a:noFill/>
              </a:ln>
              <a:effectLst/>
            </c:spPr>
            <c:extLst>
              <c:ext xmlns:c16="http://schemas.microsoft.com/office/drawing/2014/chart" uri="{C3380CC4-5D6E-409C-BE32-E72D297353CC}">
                <c16:uniqueId val="{00000005-082F-45B7-916B-F42DF00EB06B}"/>
              </c:ext>
            </c:extLst>
          </c:dPt>
          <c:cat>
            <c:strRef>
              <c:f>Sheet1!$A$2:$A$3</c:f>
              <c:strCache>
                <c:ptCount val="2"/>
                <c:pt idx="0">
                  <c:v>Tobacco Taxes</c:v>
                </c:pt>
                <c:pt idx="1">
                  <c:v>Direct Healthcare Costs</c:v>
                </c:pt>
              </c:strCache>
            </c:strRef>
          </c:cat>
          <c:val>
            <c:numRef>
              <c:f>Sheet1!$C$2:$C$3</c:f>
              <c:numCache>
                <c:formatCode>"$"#,##0_);[Red]\("$"#,##0\)</c:formatCode>
                <c:ptCount val="2"/>
                <c:pt idx="1">
                  <c:v>-589800000</c:v>
                </c:pt>
              </c:numCache>
            </c:numRef>
          </c:val>
          <c:extLst>
            <c:ext xmlns:c16="http://schemas.microsoft.com/office/drawing/2014/chart" uri="{C3380CC4-5D6E-409C-BE32-E72D297353CC}">
              <c16:uniqueId val="{00000001-082F-45B7-916B-F42DF00EB06B}"/>
            </c:ext>
          </c:extLst>
        </c:ser>
        <c:ser>
          <c:idx val="2"/>
          <c:order val="2"/>
          <c:tx>
            <c:strRef>
              <c:f>Sheet1!$D$1</c:f>
              <c:strCache>
                <c:ptCount val="1"/>
                <c:pt idx="0">
                  <c:v>Series 3</c:v>
                </c:pt>
              </c:strCache>
            </c:strRef>
          </c:tx>
          <c:spPr>
            <a:solidFill>
              <a:schemeClr val="accent3"/>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0-5304-45B7-9CB3-B441F2501B32}"/>
              </c:ext>
            </c:extLst>
          </c:dPt>
          <c:cat>
            <c:strRef>
              <c:f>Sheet1!$A$2:$A$3</c:f>
              <c:strCache>
                <c:ptCount val="2"/>
                <c:pt idx="0">
                  <c:v>Tobacco Taxes</c:v>
                </c:pt>
                <c:pt idx="1">
                  <c:v>Direct Healthcare Costs</c:v>
                </c:pt>
              </c:strCache>
            </c:strRef>
          </c:cat>
          <c:val>
            <c:numRef>
              <c:f>Sheet1!$D$2:$D$3</c:f>
              <c:numCache>
                <c:formatCode>"$"#,##0_);[Red]\("$"#,##0\)</c:formatCode>
                <c:ptCount val="2"/>
                <c:pt idx="1">
                  <c:v>-1060200000</c:v>
                </c:pt>
              </c:numCache>
            </c:numRef>
          </c:val>
          <c:extLst>
            <c:ext xmlns:c16="http://schemas.microsoft.com/office/drawing/2014/chart" uri="{C3380CC4-5D6E-409C-BE32-E72D297353CC}">
              <c16:uniqueId val="{00000003-082F-45B7-916B-F42DF00EB06B}"/>
            </c:ext>
          </c:extLst>
        </c:ser>
        <c:dLbls>
          <c:showLegendKey val="0"/>
          <c:showVal val="0"/>
          <c:showCatName val="0"/>
          <c:showSerName val="0"/>
          <c:showPercent val="0"/>
          <c:showBubbleSize val="0"/>
        </c:dLbls>
        <c:gapWidth val="150"/>
        <c:overlap val="100"/>
        <c:axId val="902390512"/>
        <c:axId val="902396088"/>
      </c:barChart>
      <c:catAx>
        <c:axId val="902390512"/>
        <c:scaling>
          <c:orientation val="minMax"/>
        </c:scaling>
        <c:delete val="1"/>
        <c:axPos val="b"/>
        <c:numFmt formatCode="General" sourceLinked="1"/>
        <c:majorTickMark val="none"/>
        <c:minorTickMark val="none"/>
        <c:tickLblPos val="nextTo"/>
        <c:crossAx val="902396088"/>
        <c:crosses val="autoZero"/>
        <c:auto val="1"/>
        <c:lblAlgn val="ctr"/>
        <c:lblOffset val="100"/>
        <c:noMultiLvlLbl val="0"/>
      </c:catAx>
      <c:valAx>
        <c:axId val="9023960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0239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37279329143989E-2"/>
          <c:y val="6.0962368635932886E-2"/>
          <c:w val="0.87637606633669629"/>
          <c:h val="0.92483644394060416"/>
        </c:manualLayout>
      </c:layout>
      <c:doughnutChart>
        <c:varyColors val="1"/>
        <c:ser>
          <c:idx val="0"/>
          <c:order val="0"/>
          <c:tx>
            <c:strRef>
              <c:f>Sheet1!$B$1</c:f>
              <c:strCache>
                <c:ptCount val="1"/>
                <c:pt idx="0">
                  <c:v>Column2</c:v>
                </c:pt>
              </c:strCache>
            </c:strRef>
          </c:tx>
          <c:dPt>
            <c:idx val="0"/>
            <c:bubble3D val="0"/>
            <c:spPr>
              <a:solidFill>
                <a:srgbClr val="FCBE4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21D-44CE-9BA9-E8595B66E67F}"/>
              </c:ext>
            </c:extLst>
          </c:dPt>
          <c:dPt>
            <c:idx val="1"/>
            <c:bubble3D val="0"/>
            <c:spPr>
              <a:solidFill>
                <a:srgbClr val="84BC4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21D-44CE-9BA9-E8595B66E67F}"/>
              </c:ext>
            </c:extLst>
          </c:dPt>
          <c:dPt>
            <c:idx val="2"/>
            <c:bubble3D val="0"/>
            <c:spPr>
              <a:solidFill>
                <a:srgbClr val="01203D"/>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21D-44CE-9BA9-E8595B66E67F}"/>
              </c:ext>
            </c:extLst>
          </c:dPt>
          <c:dPt>
            <c:idx val="3"/>
            <c:bubble3D val="0"/>
            <c:spPr>
              <a:solidFill>
                <a:srgbClr val="62BCF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21D-44CE-9BA9-E8595B66E67F}"/>
              </c:ext>
            </c:extLst>
          </c:dPt>
          <c:dLbls>
            <c:delete val="1"/>
          </c:dLbls>
          <c:cat>
            <c:strRef>
              <c:f>Sheet1!$A$2:$A$5</c:f>
              <c:strCache>
                <c:ptCount val="4"/>
                <c:pt idx="0">
                  <c:v>Quitline</c:v>
                </c:pt>
                <c:pt idx="1">
                  <c:v>LHDs</c:v>
                </c:pt>
                <c:pt idx="2">
                  <c:v>Media</c:v>
                </c:pt>
                <c:pt idx="3">
                  <c:v>Contracts</c:v>
                </c:pt>
              </c:strCache>
            </c:strRef>
          </c:cat>
          <c:val>
            <c:numRef>
              <c:f>Sheet1!$B$2:$B$5</c:f>
              <c:numCache>
                <c:formatCode>#,##0</c:formatCode>
                <c:ptCount val="4"/>
                <c:pt idx="0">
                  <c:v>262500</c:v>
                </c:pt>
                <c:pt idx="1">
                  <c:v>1000000</c:v>
                </c:pt>
                <c:pt idx="2">
                  <c:v>172100</c:v>
                </c:pt>
                <c:pt idx="3">
                  <c:v>565400</c:v>
                </c:pt>
              </c:numCache>
            </c:numRef>
          </c:val>
          <c:extLst>
            <c:ext xmlns:c16="http://schemas.microsoft.com/office/drawing/2014/chart" uri="{C3380CC4-5D6E-409C-BE32-E72D297353CC}">
              <c16:uniqueId val="{0000000C-F21D-44CE-9BA9-E8595B66E67F}"/>
            </c:ext>
          </c:extLst>
        </c:ser>
        <c:dLbls>
          <c:showLegendKey val="0"/>
          <c:showVal val="0"/>
          <c:showCatName val="0"/>
          <c:showSerName val="0"/>
          <c:showPercent val="1"/>
          <c:showBubbleSize val="0"/>
          <c:showLeaderLines val="1"/>
        </c:dLbls>
        <c:firstSliceAng val="1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rgbClr val="01203D"/>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rgbClr val="62BCF0"/>
        </a:solidFill>
        <a:ln w="28575">
          <a:noFill/>
        </a:ln>
      </dgm:spPr>
      <dgm:t>
        <a:bodyPr/>
        <a:lstStyle/>
        <a:p>
          <a:r>
            <a:rPr lang="en-US" sz="2000">
              <a:solidFill>
                <a:schemeClr val="bg1"/>
              </a:solidFill>
            </a:rPr>
            <a:t>Women’s Health</a:t>
          </a:r>
          <a:endParaRPr lang="en-US" sz="2000" dirty="0">
            <a:solidFill>
              <a:schemeClr val="bg1"/>
            </a:solidFill>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rgbClr val="84BC49"/>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rgbClr val="01203D"/>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rgbClr val="62BCF0"/>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rgbClr val="84BC49"/>
        </a:solidFill>
        <a:ln w="28575">
          <a:noFill/>
        </a:ln>
      </dgm:spPr>
      <dgm:t>
        <a:bodyPr/>
        <a:lstStyle/>
        <a:p>
          <a:r>
            <a:rPr lang="en-US" sz="2000">
              <a:solidFill>
                <a:schemeClr val="bg1"/>
              </a:solidFill>
            </a:rPr>
            <a:t>Laboratory Services</a:t>
          </a:r>
          <a:endParaRPr lang="en-US" sz="2000" dirty="0">
            <a:solidFill>
              <a:schemeClr val="bg1"/>
            </a:solidFill>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rgbClr val="01203D"/>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B8420-6F7A-443B-86F2-232E5383876C}" type="doc">
      <dgm:prSet loTypeId="urn:microsoft.com/office/officeart/2005/8/layout/venn1" loCatId="relationship" qsTypeId="urn:microsoft.com/office/officeart/2005/8/quickstyle/simple4" qsCatId="simple" csTypeId="urn:microsoft.com/office/officeart/2005/8/colors/colorful2" csCatId="colorful" phldr="1"/>
      <dgm:spPr/>
    </dgm:pt>
    <dgm:pt modelId="{8F5A8123-3505-42CD-94CE-95B50CA1E107}">
      <dgm:prSet phldrT="[Text]" custT="1"/>
      <dgm:spPr/>
      <dgm:t>
        <a:bodyPr/>
        <a:lstStyle/>
        <a:p>
          <a:endParaRPr lang="en-US" sz="3600" dirty="0">
            <a:solidFill>
              <a:srgbClr val="FFFFFF"/>
            </a:solidFill>
          </a:endParaRPr>
        </a:p>
      </dgm:t>
    </dgm:pt>
    <dgm:pt modelId="{41E8EC38-1C7F-460B-B206-1773E9FD8341}" type="parTrans" cxnId="{4CA6F031-BE23-4567-97D7-D2719C5C52D0}">
      <dgm:prSet/>
      <dgm:spPr/>
      <dgm:t>
        <a:bodyPr/>
        <a:lstStyle/>
        <a:p>
          <a:endParaRPr lang="en-US"/>
        </a:p>
      </dgm:t>
    </dgm:pt>
    <dgm:pt modelId="{B07DE0D0-CEB5-4E09-8FE3-F63F2D2552FB}" type="sibTrans" cxnId="{4CA6F031-BE23-4567-97D7-D2719C5C52D0}">
      <dgm:prSet/>
      <dgm:spPr/>
      <dgm:t>
        <a:bodyPr/>
        <a:lstStyle/>
        <a:p>
          <a:endParaRPr lang="en-US"/>
        </a:p>
      </dgm:t>
    </dgm:pt>
    <dgm:pt modelId="{F334CCD8-0B08-4650-8FFD-B7C140DCF1A3}">
      <dgm:prSet phldrT="[Text]"/>
      <dgm:spPr/>
      <dgm:t>
        <a:bodyPr/>
        <a:lstStyle/>
        <a:p>
          <a:endParaRPr lang="en-US" dirty="0">
            <a:solidFill>
              <a:srgbClr val="FFFFFF"/>
            </a:solidFill>
          </a:endParaRPr>
        </a:p>
      </dgm:t>
    </dgm:pt>
    <dgm:pt modelId="{030B2084-E25D-4D87-8432-653F651C860C}" type="parTrans" cxnId="{5161063C-719F-4BE5-97BF-9F769CB39A84}">
      <dgm:prSet/>
      <dgm:spPr/>
      <dgm:t>
        <a:bodyPr/>
        <a:lstStyle/>
        <a:p>
          <a:endParaRPr lang="en-US"/>
        </a:p>
      </dgm:t>
    </dgm:pt>
    <dgm:pt modelId="{E5F3B234-E2D1-4427-911A-548F3ED610B7}" type="sibTrans" cxnId="{5161063C-719F-4BE5-97BF-9F769CB39A84}">
      <dgm:prSet/>
      <dgm:spPr/>
      <dgm:t>
        <a:bodyPr/>
        <a:lstStyle/>
        <a:p>
          <a:endParaRPr lang="en-US"/>
        </a:p>
      </dgm:t>
    </dgm:pt>
    <dgm:pt modelId="{6558435F-B551-479B-933A-5B8D147187E3}" type="pres">
      <dgm:prSet presAssocID="{CBBB8420-6F7A-443B-86F2-232E5383876C}" presName="compositeShape" presStyleCnt="0">
        <dgm:presLayoutVars>
          <dgm:chMax val="7"/>
          <dgm:dir/>
          <dgm:resizeHandles val="exact"/>
        </dgm:presLayoutVars>
      </dgm:prSet>
      <dgm:spPr/>
    </dgm:pt>
    <dgm:pt modelId="{7219A8BF-11FE-48DE-8753-4534D942FB57}" type="pres">
      <dgm:prSet presAssocID="{8F5A8123-3505-42CD-94CE-95B50CA1E107}" presName="circ1" presStyleLbl="vennNode1" presStyleIdx="0" presStyleCnt="2" custScaleX="78361" custScaleY="81936" custLinFactNeighborX="37961" custLinFactNeighborY="7262"/>
      <dgm:spPr/>
    </dgm:pt>
    <dgm:pt modelId="{09ED92D6-DC0D-4813-AC82-586498EBAE71}" type="pres">
      <dgm:prSet presAssocID="{8F5A8123-3505-42CD-94CE-95B50CA1E107}" presName="circ1Tx" presStyleLbl="revTx" presStyleIdx="0" presStyleCnt="0">
        <dgm:presLayoutVars>
          <dgm:chMax val="0"/>
          <dgm:chPref val="0"/>
          <dgm:bulletEnabled val="1"/>
        </dgm:presLayoutVars>
      </dgm:prSet>
      <dgm:spPr/>
    </dgm:pt>
    <dgm:pt modelId="{11FB64A0-B53C-44BE-938B-E331435B89AE}" type="pres">
      <dgm:prSet presAssocID="{F334CCD8-0B08-4650-8FFD-B7C140DCF1A3}" presName="circ2" presStyleLbl="vennNode1" presStyleIdx="1" presStyleCnt="2" custAng="0" custScaleX="93192" custScaleY="90051" custLinFactNeighborX="11741" custLinFactNeighborY="4639"/>
      <dgm:spPr/>
    </dgm:pt>
    <dgm:pt modelId="{81F4B544-DD8E-43D4-8279-49D325D43622}" type="pres">
      <dgm:prSet presAssocID="{F334CCD8-0B08-4650-8FFD-B7C140DCF1A3}" presName="circ2Tx" presStyleLbl="revTx" presStyleIdx="0" presStyleCnt="0">
        <dgm:presLayoutVars>
          <dgm:chMax val="0"/>
          <dgm:chPref val="0"/>
          <dgm:bulletEnabled val="1"/>
        </dgm:presLayoutVars>
      </dgm:prSet>
      <dgm:spPr/>
    </dgm:pt>
  </dgm:ptLst>
  <dgm:cxnLst>
    <dgm:cxn modelId="{4CA6F031-BE23-4567-97D7-D2719C5C52D0}" srcId="{CBBB8420-6F7A-443B-86F2-232E5383876C}" destId="{8F5A8123-3505-42CD-94CE-95B50CA1E107}" srcOrd="0" destOrd="0" parTransId="{41E8EC38-1C7F-460B-B206-1773E9FD8341}" sibTransId="{B07DE0D0-CEB5-4E09-8FE3-F63F2D2552FB}"/>
    <dgm:cxn modelId="{5161063C-719F-4BE5-97BF-9F769CB39A84}" srcId="{CBBB8420-6F7A-443B-86F2-232E5383876C}" destId="{F334CCD8-0B08-4650-8FFD-B7C140DCF1A3}" srcOrd="1" destOrd="0" parTransId="{030B2084-E25D-4D87-8432-653F651C860C}" sibTransId="{E5F3B234-E2D1-4427-911A-548F3ED610B7}"/>
    <dgm:cxn modelId="{77D73B43-D1F5-4795-9E84-D758EB4F9051}" type="presOf" srcId="{8F5A8123-3505-42CD-94CE-95B50CA1E107}" destId="{7219A8BF-11FE-48DE-8753-4534D942FB57}" srcOrd="0" destOrd="0" presId="urn:microsoft.com/office/officeart/2005/8/layout/venn1"/>
    <dgm:cxn modelId="{ACB06744-C84F-47BA-A8A7-B06C9DED18C7}" type="presOf" srcId="{8F5A8123-3505-42CD-94CE-95B50CA1E107}" destId="{09ED92D6-DC0D-4813-AC82-586498EBAE71}" srcOrd="1" destOrd="0" presId="urn:microsoft.com/office/officeart/2005/8/layout/venn1"/>
    <dgm:cxn modelId="{EDF3357B-9F34-422B-8FB6-C4D462C891F3}" type="presOf" srcId="{F334CCD8-0B08-4650-8FFD-B7C140DCF1A3}" destId="{81F4B544-DD8E-43D4-8279-49D325D43622}" srcOrd="1" destOrd="0" presId="urn:microsoft.com/office/officeart/2005/8/layout/venn1"/>
    <dgm:cxn modelId="{AC8C3A9E-DAAC-4CB3-934E-8BCA02AEA17D}" type="presOf" srcId="{F334CCD8-0B08-4650-8FFD-B7C140DCF1A3}" destId="{11FB64A0-B53C-44BE-938B-E331435B89AE}" srcOrd="0" destOrd="0" presId="urn:microsoft.com/office/officeart/2005/8/layout/venn1"/>
    <dgm:cxn modelId="{FF54DAD1-B87F-41DD-ADA2-4847E87D50B4}" type="presOf" srcId="{CBBB8420-6F7A-443B-86F2-232E5383876C}" destId="{6558435F-B551-479B-933A-5B8D147187E3}" srcOrd="0" destOrd="0" presId="urn:microsoft.com/office/officeart/2005/8/layout/venn1"/>
    <dgm:cxn modelId="{080D3EB9-190A-4EAC-A639-8B8BA4E57480}" type="presParOf" srcId="{6558435F-B551-479B-933A-5B8D147187E3}" destId="{7219A8BF-11FE-48DE-8753-4534D942FB57}" srcOrd="0" destOrd="0" presId="urn:microsoft.com/office/officeart/2005/8/layout/venn1"/>
    <dgm:cxn modelId="{EEEC77C0-83DE-4EEF-BDD6-494F3B05C432}" type="presParOf" srcId="{6558435F-B551-479B-933A-5B8D147187E3}" destId="{09ED92D6-DC0D-4813-AC82-586498EBAE71}" srcOrd="1" destOrd="0" presId="urn:microsoft.com/office/officeart/2005/8/layout/venn1"/>
    <dgm:cxn modelId="{995A56C7-5FE3-4423-9BF5-118E3C3680D0}" type="presParOf" srcId="{6558435F-B551-479B-933A-5B8D147187E3}" destId="{11FB64A0-B53C-44BE-938B-E331435B89AE}" srcOrd="2" destOrd="0" presId="urn:microsoft.com/office/officeart/2005/8/layout/venn1"/>
    <dgm:cxn modelId="{18F50194-529D-46B1-9789-3F7C0CB12E5B}" type="presParOf" srcId="{6558435F-B551-479B-933A-5B8D147187E3}" destId="{81F4B544-DD8E-43D4-8279-49D325D4362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Women’s Health</a:t>
          </a:r>
          <a:endParaRPr lang="en-US" sz="2000" kern="1200" dirty="0">
            <a:solidFill>
              <a:schemeClr val="bg1"/>
            </a:solidFill>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rPr>
            <a:t>Laboratory Services</a:t>
          </a:r>
          <a:endParaRPr lang="en-US" sz="2000" kern="1200" dirty="0">
            <a:solidFill>
              <a:schemeClr val="bg1"/>
            </a:solidFill>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498408" y="5004028"/>
        <a:ext cx="3483865" cy="66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9A8BF-11FE-48DE-8753-4534D942FB57}">
      <dsp:nvSpPr>
        <dsp:cNvPr id="0" name=""/>
        <dsp:cNvSpPr/>
      </dsp:nvSpPr>
      <dsp:spPr>
        <a:xfrm>
          <a:off x="2722645" y="989488"/>
          <a:ext cx="4342826" cy="4540956"/>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rgbClr val="FFFFFF"/>
            </a:solidFill>
          </a:endParaRPr>
        </a:p>
      </dsp:txBody>
      <dsp:txXfrm>
        <a:off x="3329075" y="1524964"/>
        <a:ext cx="2503972" cy="3470003"/>
      </dsp:txXfrm>
    </dsp:sp>
    <dsp:sp modelId="{11FB64A0-B53C-44BE-938B-E331435B89AE}">
      <dsp:nvSpPr>
        <dsp:cNvPr id="0" name=""/>
        <dsp:cNvSpPr/>
      </dsp:nvSpPr>
      <dsp:spPr>
        <a:xfrm>
          <a:off x="4820951" y="619249"/>
          <a:ext cx="5164772" cy="4990695"/>
        </a:xfrm>
        <a:prstGeom prst="ellipse">
          <a:avLst/>
        </a:prstGeom>
        <a:gradFill rotWithShape="0">
          <a:gsLst>
            <a:gs pos="0">
              <a:schemeClr val="accent2">
                <a:alpha val="50000"/>
                <a:hueOff val="-6416251"/>
                <a:satOff val="-42342"/>
                <a:lumOff val="9412"/>
                <a:alphaOff val="0"/>
                <a:satMod val="103000"/>
                <a:lumMod val="102000"/>
                <a:tint val="94000"/>
              </a:schemeClr>
            </a:gs>
            <a:gs pos="50000">
              <a:schemeClr val="accent2">
                <a:alpha val="50000"/>
                <a:hueOff val="-6416251"/>
                <a:satOff val="-42342"/>
                <a:lumOff val="9412"/>
                <a:alphaOff val="0"/>
                <a:satMod val="110000"/>
                <a:lumMod val="100000"/>
                <a:shade val="100000"/>
              </a:schemeClr>
            </a:gs>
            <a:gs pos="100000">
              <a:schemeClr val="accent2">
                <a:alpha val="50000"/>
                <a:hueOff val="-6416251"/>
                <a:satOff val="-42342"/>
                <a:lumOff val="941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FFFFFF"/>
            </a:solidFill>
          </a:endParaRPr>
        </a:p>
      </dsp:txBody>
      <dsp:txXfrm>
        <a:off x="6286630" y="1207759"/>
        <a:ext cx="2977886" cy="38136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0.6966</cdr:x>
      <cdr:y>0.77615</cdr:y>
    </cdr:from>
    <cdr:to>
      <cdr:x>0.88929</cdr:x>
      <cdr:y>1</cdr:y>
    </cdr:to>
    <cdr:sp macro="" textlink="">
      <cdr:nvSpPr>
        <cdr:cNvPr id="2" name="TextBox 7"/>
        <cdr:cNvSpPr txBox="1"/>
      </cdr:nvSpPr>
      <cdr:spPr>
        <a:xfrm xmlns:a="http://schemas.openxmlformats.org/drawingml/2006/main">
          <a:off x="7919495" y="3201410"/>
          <a:ext cx="2190591"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b="1" dirty="0"/>
        </a:p>
        <a:p xmlns:a="http://schemas.openxmlformats.org/drawingml/2006/main">
          <a:pPr algn="ctr"/>
          <a:r>
            <a:rPr lang="en-US" b="1" dirty="0"/>
            <a:t>Direct Healthcare</a:t>
          </a:r>
        </a:p>
        <a:p xmlns:a="http://schemas.openxmlformats.org/drawingml/2006/main">
          <a:pPr algn="ctr"/>
          <a:r>
            <a:rPr lang="en-US" b="1" dirty="0"/>
            <a:t>Costs of Tobacco Use</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DFA29149-8115-4F97-A7DE-8B4901D9F730}" type="datetimeFigureOut">
              <a:rPr lang="en-US" smtClean="0"/>
              <a:t>9/6/2022</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927BFF56-1F20-4316-B65F-697182A2B903}" type="slidenum">
              <a:rPr lang="en-US" smtClean="0"/>
              <a:t>‹#›</a:t>
            </a:fld>
            <a:endParaRPr lang="en-US"/>
          </a:p>
        </p:txBody>
      </p:sp>
    </p:spTree>
    <p:extLst>
      <p:ext uri="{BB962C8B-B14F-4D97-AF65-F5344CB8AC3E}">
        <p14:creationId xmlns:p14="http://schemas.microsoft.com/office/powerpoint/2010/main" val="110247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2042ED44-4110-4B2A-9AF4-3735870CBD30}" type="datetimeFigureOut">
              <a:rPr lang="en-US" smtClean="0"/>
              <a:t>9/6/2022</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42715CA2-1010-4D62-B76A-13944E30DDA1}" type="slidenum">
              <a:rPr lang="en-US" smtClean="0"/>
              <a:t>‹#›</a:t>
            </a:fld>
            <a:endParaRPr lang="en-US"/>
          </a:p>
        </p:txBody>
      </p:sp>
    </p:spTree>
    <p:extLst>
      <p:ext uri="{BB962C8B-B14F-4D97-AF65-F5344CB8AC3E}">
        <p14:creationId xmlns:p14="http://schemas.microsoft.com/office/powerpoint/2010/main" val="7963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2715CA2-1010-4D62-B76A-13944E30DDA1}" type="slidenum">
              <a:rPr lang="en-US" smtClean="0"/>
              <a:t>2</a:t>
            </a:fld>
            <a:endParaRPr lang="en-US"/>
          </a:p>
        </p:txBody>
      </p:sp>
    </p:spTree>
    <p:extLst>
      <p:ext uri="{BB962C8B-B14F-4D97-AF65-F5344CB8AC3E}">
        <p14:creationId xmlns:p14="http://schemas.microsoft.com/office/powerpoint/2010/main" val="2805374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15</a:t>
            </a:fld>
            <a:endParaRPr lang="en-US"/>
          </a:p>
        </p:txBody>
      </p:sp>
    </p:spTree>
    <p:extLst>
      <p:ext uri="{BB962C8B-B14F-4D97-AF65-F5344CB8AC3E}">
        <p14:creationId xmlns:p14="http://schemas.microsoft.com/office/powerpoint/2010/main" val="148221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16</a:t>
            </a:fld>
            <a:endParaRPr lang="en-US"/>
          </a:p>
        </p:txBody>
      </p:sp>
    </p:spTree>
    <p:extLst>
      <p:ext uri="{BB962C8B-B14F-4D97-AF65-F5344CB8AC3E}">
        <p14:creationId xmlns:p14="http://schemas.microsoft.com/office/powerpoint/2010/main" val="425651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17</a:t>
            </a:fld>
            <a:endParaRPr lang="en-US"/>
          </a:p>
        </p:txBody>
      </p:sp>
    </p:spTree>
    <p:extLst>
      <p:ext uri="{BB962C8B-B14F-4D97-AF65-F5344CB8AC3E}">
        <p14:creationId xmlns:p14="http://schemas.microsoft.com/office/powerpoint/2010/main" val="385096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18</a:t>
            </a:fld>
            <a:endParaRPr lang="en-US"/>
          </a:p>
        </p:txBody>
      </p:sp>
    </p:spTree>
    <p:extLst>
      <p:ext uri="{BB962C8B-B14F-4D97-AF65-F5344CB8AC3E}">
        <p14:creationId xmlns:p14="http://schemas.microsoft.com/office/powerpoint/2010/main" val="389062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19</a:t>
            </a:fld>
            <a:endParaRPr lang="en-US"/>
          </a:p>
        </p:txBody>
      </p:sp>
    </p:spTree>
    <p:extLst>
      <p:ext uri="{BB962C8B-B14F-4D97-AF65-F5344CB8AC3E}">
        <p14:creationId xmlns:p14="http://schemas.microsoft.com/office/powerpoint/2010/main" val="372973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2715CA2-1010-4D62-B76A-13944E30DDA1}" type="slidenum">
              <a:rPr lang="en-US" smtClean="0"/>
              <a:t>22</a:t>
            </a:fld>
            <a:endParaRPr lang="en-US"/>
          </a:p>
        </p:txBody>
      </p:sp>
    </p:spTree>
    <p:extLst>
      <p:ext uri="{BB962C8B-B14F-4D97-AF65-F5344CB8AC3E}">
        <p14:creationId xmlns:p14="http://schemas.microsoft.com/office/powerpoint/2010/main" val="319185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42715CA2-1010-4D62-B76A-13944E30DDA1}" type="slidenum">
              <a:rPr lang="en-US" smtClean="0"/>
              <a:t>3</a:t>
            </a:fld>
            <a:endParaRPr lang="en-US"/>
          </a:p>
        </p:txBody>
      </p:sp>
    </p:spTree>
    <p:extLst>
      <p:ext uri="{BB962C8B-B14F-4D97-AF65-F5344CB8AC3E}">
        <p14:creationId xmlns:p14="http://schemas.microsoft.com/office/powerpoint/2010/main" val="324793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4</a:t>
            </a:fld>
            <a:endParaRPr lang="en-US"/>
          </a:p>
        </p:txBody>
      </p:sp>
    </p:spTree>
    <p:extLst>
      <p:ext uri="{BB962C8B-B14F-4D97-AF65-F5344CB8AC3E}">
        <p14:creationId xmlns:p14="http://schemas.microsoft.com/office/powerpoint/2010/main" val="187303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15CA2-1010-4D62-B76A-13944E30DDA1}" type="slidenum">
              <a:rPr lang="en-US" smtClean="0"/>
              <a:t>5</a:t>
            </a:fld>
            <a:endParaRPr lang="en-US"/>
          </a:p>
        </p:txBody>
      </p:sp>
    </p:spTree>
    <p:extLst>
      <p:ext uri="{BB962C8B-B14F-4D97-AF65-F5344CB8AC3E}">
        <p14:creationId xmlns:p14="http://schemas.microsoft.com/office/powerpoint/2010/main" val="79074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6</a:t>
            </a:fld>
            <a:endParaRPr lang="en-US"/>
          </a:p>
        </p:txBody>
      </p:sp>
    </p:spTree>
    <p:extLst>
      <p:ext uri="{BB962C8B-B14F-4D97-AF65-F5344CB8AC3E}">
        <p14:creationId xmlns:p14="http://schemas.microsoft.com/office/powerpoint/2010/main" val="319673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42715CA2-1010-4D62-B76A-13944E30DDA1}" type="slidenum">
              <a:rPr lang="en-US" smtClean="0"/>
              <a:t>7</a:t>
            </a:fld>
            <a:endParaRPr lang="en-US"/>
          </a:p>
        </p:txBody>
      </p:sp>
    </p:spTree>
    <p:extLst>
      <p:ext uri="{BB962C8B-B14F-4D97-AF65-F5344CB8AC3E}">
        <p14:creationId xmlns:p14="http://schemas.microsoft.com/office/powerpoint/2010/main" val="28538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2715CA2-1010-4D62-B76A-13944E30DDA1}" type="slidenum">
              <a:rPr lang="en-US" smtClean="0"/>
              <a:t>8</a:t>
            </a:fld>
            <a:endParaRPr lang="en-US"/>
          </a:p>
        </p:txBody>
      </p:sp>
    </p:spTree>
    <p:extLst>
      <p:ext uri="{BB962C8B-B14F-4D97-AF65-F5344CB8AC3E}">
        <p14:creationId xmlns:p14="http://schemas.microsoft.com/office/powerpoint/2010/main" val="277638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9</a:t>
            </a:fld>
            <a:endParaRPr lang="en-US"/>
          </a:p>
        </p:txBody>
      </p:sp>
    </p:spTree>
    <p:extLst>
      <p:ext uri="{BB962C8B-B14F-4D97-AF65-F5344CB8AC3E}">
        <p14:creationId xmlns:p14="http://schemas.microsoft.com/office/powerpoint/2010/main" val="81229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15CA2-1010-4D62-B76A-13944E30DDA1}" type="slidenum">
              <a:rPr lang="en-US" smtClean="0"/>
              <a:t>11</a:t>
            </a:fld>
            <a:endParaRPr lang="en-US"/>
          </a:p>
        </p:txBody>
      </p:sp>
    </p:spTree>
    <p:extLst>
      <p:ext uri="{BB962C8B-B14F-4D97-AF65-F5344CB8AC3E}">
        <p14:creationId xmlns:p14="http://schemas.microsoft.com/office/powerpoint/2010/main" val="239982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otham Bold" pitchFamily="50"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1945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userDrawn="1">
          <p15:clr>
            <a:srgbClr val="FBAE40"/>
          </p15:clr>
        </p15:guide>
        <p15:guide id="2" pos="5856" userDrawn="1">
          <p15:clr>
            <a:srgbClr val="FBAE40"/>
          </p15:clr>
        </p15:guide>
        <p15:guide id="3" pos="18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449580" y="967615"/>
            <a:ext cx="11292840" cy="1902191"/>
          </a:xfrm>
        </p:spPr>
        <p:txBody>
          <a:bodyPr anchor="b">
            <a:normAutofit/>
          </a:bodyPr>
          <a:lstStyle>
            <a:lvl1pPr algn="ctr">
              <a:defRPr sz="4000" b="0">
                <a:solidFill>
                  <a:srgbClr val="01203D"/>
                </a:solidFill>
                <a:latin typeface="Gotham Black" panose="02000604040000020004" pitchFamily="50" charset="0"/>
              </a:defRPr>
            </a:lvl1pPr>
          </a:lstStyle>
          <a:p>
            <a:r>
              <a:rPr lang="en-US" dirty="0"/>
              <a:t>Click to edit presentation title</a:t>
            </a:r>
          </a:p>
        </p:txBody>
      </p:sp>
      <p:sp>
        <p:nvSpPr>
          <p:cNvPr id="15" name="Subtitle 2"/>
          <p:cNvSpPr>
            <a:spLocks noGrp="1"/>
          </p:cNvSpPr>
          <p:nvPr>
            <p:ph type="subTitle" idx="1" hasCustomPrompt="1"/>
          </p:nvPr>
        </p:nvSpPr>
        <p:spPr>
          <a:xfrm>
            <a:off x="449580" y="2972448"/>
            <a:ext cx="11292840" cy="576664"/>
          </a:xfrm>
        </p:spPr>
        <p:txBody>
          <a:bodyPr>
            <a:normAutofit/>
          </a:bodyPr>
          <a:lstStyle>
            <a:lvl1pPr marL="0" indent="0" algn="ctr">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449580" y="3627140"/>
            <a:ext cx="11292840" cy="573088"/>
          </a:xfrm>
          <a:noFill/>
        </p:spPr>
        <p:txBody>
          <a:bodyPr anchor="ctr">
            <a:normAutofit/>
          </a:bodyPr>
          <a:lstStyle>
            <a:lvl1pPr marL="0" indent="0" algn="ctr">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7" name="Rectangle 16">
            <a:extLst>
              <a:ext uri="{FF2B5EF4-FFF2-40B4-BE49-F238E27FC236}">
                <a16:creationId xmlns:a16="http://schemas.microsoft.com/office/drawing/2014/main" id="{2E8C2459-C6F1-448D-8985-63E4F092145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ED2E57C7-4CEB-4A55-93E5-172405F4E44F}"/>
              </a:ext>
            </a:extLst>
          </p:cNvPr>
          <p:cNvSpPr>
            <a:spLocks noGrp="1"/>
          </p:cNvSpPr>
          <p:nvPr>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3" name="Group 12">
            <a:extLst>
              <a:ext uri="{FF2B5EF4-FFF2-40B4-BE49-F238E27FC236}">
                <a16:creationId xmlns:a16="http://schemas.microsoft.com/office/drawing/2014/main" id="{94DD7FE5-F750-52B8-6425-0880B53E501E}"/>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CF61CC0-17B9-9175-B5AD-B1ADA972C6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0" name="Graphic 19">
              <a:extLst>
                <a:ext uri="{FF2B5EF4-FFF2-40B4-BE49-F238E27FC236}">
                  <a16:creationId xmlns:a16="http://schemas.microsoft.com/office/drawing/2014/main" id="{BF7CACC4-ECF8-3323-F11A-806C449212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1" name="Picture 20" descr="Logo&#10;&#10;Description automatically generated">
              <a:extLst>
                <a:ext uri="{FF2B5EF4-FFF2-40B4-BE49-F238E27FC236}">
                  <a16:creationId xmlns:a16="http://schemas.microsoft.com/office/drawing/2014/main" id="{31C311CE-0294-9EC6-855E-5F77F66806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7284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436316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Calibri Light" panose="020F0302020204030204" pitchFamily="34" charset="0"/>
                <a:cs typeface="Calibri Light" panose="020F0302020204030204" pitchFamily="34" charset="0"/>
              </a:rPr>
              <a:t>About Us</a:t>
            </a:r>
          </a:p>
        </p:txBody>
      </p:sp>
      <p:sp>
        <p:nvSpPr>
          <p:cNvPr id="11" name="TextBox 10"/>
          <p:cNvSpPr txBox="1"/>
          <p:nvPr userDrawn="1"/>
        </p:nvSpPr>
        <p:spPr>
          <a:xfrm>
            <a:off x="6172200" y="2261525"/>
            <a:ext cx="5578813" cy="3539430"/>
          </a:xfrm>
          <a:prstGeom prst="rect">
            <a:avLst/>
          </a:prstGeom>
          <a:noFill/>
        </p:spPr>
        <p:txBody>
          <a:bodyPr wrap="square" rtlCol="0">
            <a:spAutoFit/>
          </a:bodyPr>
          <a:lstStyle/>
          <a:p>
            <a:r>
              <a:rPr lang="en-US" sz="1600" dirty="0">
                <a:latin typeface="Gotham Medium" panose="02000604030000020004" pitchFamily="50" charset="0"/>
              </a:rPr>
              <a:t>The Department for Public Health (DPH) is dedicated to improving health and</a:t>
            </a:r>
            <a:r>
              <a:rPr lang="en-US" sz="1600" baseline="0" dirty="0">
                <a:latin typeface="Gotham Medium" panose="02000604030000020004" pitchFamily="50" charset="0"/>
              </a:rPr>
              <a:t> safety of Kentuckians through </a:t>
            </a:r>
            <a:r>
              <a:rPr lang="en-US" sz="1600" i="1" baseline="0" dirty="0">
                <a:latin typeface="Gotham Medium" panose="02000604030000020004" pitchFamily="50" charset="0"/>
              </a:rPr>
              <a:t>prevention</a:t>
            </a:r>
            <a:r>
              <a:rPr lang="en-US" sz="1600" baseline="0" dirty="0">
                <a:latin typeface="Gotham Medium" panose="02000604030000020004" pitchFamily="50" charset="0"/>
              </a:rPr>
              <a:t>, </a:t>
            </a:r>
            <a:r>
              <a:rPr lang="en-US" sz="1600" i="1" baseline="0" dirty="0">
                <a:latin typeface="Gotham Medium" panose="02000604030000020004" pitchFamily="50" charset="0"/>
              </a:rPr>
              <a:t>promotion</a:t>
            </a:r>
            <a:r>
              <a:rPr lang="en-US" sz="1600" baseline="0" dirty="0">
                <a:latin typeface="Gotham Medium" panose="02000604030000020004" pitchFamily="50" charset="0"/>
              </a:rPr>
              <a:t>, and </a:t>
            </a:r>
            <a:r>
              <a:rPr lang="en-US" sz="1600" i="1" baseline="0" dirty="0">
                <a:latin typeface="Gotham Medium" panose="02000604030000020004" pitchFamily="50" charset="0"/>
              </a:rPr>
              <a:t>protection</a:t>
            </a:r>
            <a:r>
              <a:rPr lang="en-US" sz="1600" baseline="0" dirty="0">
                <a:latin typeface="Gotham Medium" panose="02000604030000020004" pitchFamily="50" charset="0"/>
              </a:rPr>
              <a:t>.</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As a major component of the Cabinet for Health and Family Services, DPH provides guidance and support for health departments in all 120 counties.</a:t>
            </a:r>
          </a:p>
          <a:p>
            <a:endParaRPr lang="en-US" sz="1600" baseline="0" dirty="0">
              <a:latin typeface="Gotham Medium" panose="02000604030000020004" pitchFamily="50" charset="0"/>
            </a:endParaRPr>
          </a:p>
          <a:p>
            <a:r>
              <a:rPr lang="en-US" sz="1600" baseline="0" dirty="0">
                <a:latin typeface="Gotham Medium" panose="02000604030000020004" pitchFamily="50"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600" dirty="0">
              <a:latin typeface="Gotham Medium" panose="02000604030000020004" pitchFamily="50"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3516" y="6301807"/>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418307" y="2238360"/>
            <a:ext cx="5196308" cy="2275412"/>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pic>
        <p:nvPicPr>
          <p:cNvPr id="12" name="Graphic 11">
            <a:extLst>
              <a:ext uri="{FF2B5EF4-FFF2-40B4-BE49-F238E27FC236}">
                <a16:creationId xmlns:a16="http://schemas.microsoft.com/office/drawing/2014/main" id="{4F3DEF51-DA6D-4B21-89AE-E89E21091B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5584" y="4630548"/>
            <a:ext cx="1581753" cy="1554480"/>
          </a:xfrm>
          <a:prstGeom prst="rect">
            <a:avLst/>
          </a:prstGeom>
        </p:spPr>
      </p:pic>
    </p:spTree>
    <p:extLst>
      <p:ext uri="{BB962C8B-B14F-4D97-AF65-F5344CB8AC3E}">
        <p14:creationId xmlns:p14="http://schemas.microsoft.com/office/powerpoint/2010/main" val="19360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otham Medium" panose="02000604030000020004" pitchFamily="50"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otham Bold" pitchFamily="50" charset="0"/>
              </a:rPr>
              <a:t>Healthier People, </a:t>
            </a:r>
            <a:br>
              <a:rPr lang="en-US" sz="3200" b="0" dirty="0">
                <a:latin typeface="Gotham Bold" pitchFamily="50" charset="0"/>
              </a:rPr>
            </a:br>
            <a:r>
              <a:rPr lang="en-US" sz="3200" b="0" dirty="0">
                <a:latin typeface="Gotham Bold" pitchFamily="50"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rPr>
              <a:t>Prevention</a:t>
            </a:r>
          </a:p>
        </p:txBody>
      </p:sp>
      <p:sp>
        <p:nvSpPr>
          <p:cNvPr id="18" name="TextBox 17"/>
          <p:cNvSpPr txBox="1"/>
          <p:nvPr userDrawn="1"/>
        </p:nvSpPr>
        <p:spPr>
          <a:xfrm>
            <a:off x="5267039" y="3795907"/>
            <a:ext cx="1512451"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8069588" y="3795907"/>
            <a:ext cx="1590713"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2494744" y="4251846"/>
            <a:ext cx="0" cy="36576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430981" y="4242610"/>
            <a:ext cx="0" cy="36576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272791" y="4251846"/>
            <a:ext cx="0" cy="36576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292816" y="4893707"/>
            <a:ext cx="2675068" cy="1415772"/>
          </a:xfrm>
          <a:prstGeom prst="rect">
            <a:avLst/>
          </a:prstGeom>
          <a:noFill/>
        </p:spPr>
        <p:txBody>
          <a:bodyPr wrap="square" rtlCol="0">
            <a:spAutoFit/>
          </a:bodyPr>
          <a:lstStyle/>
          <a:p>
            <a:pPr algn="l">
              <a:lnSpc>
                <a:spcPct val="80000"/>
              </a:lnSpc>
              <a:spcAft>
                <a:spcPts val="1200"/>
              </a:spcAft>
            </a:pPr>
            <a:r>
              <a:rPr lang="en-US" sz="1400" dirty="0"/>
              <a:t>Environmental Inspections</a:t>
            </a:r>
          </a:p>
          <a:p>
            <a:pPr algn="l">
              <a:lnSpc>
                <a:spcPct val="80000"/>
              </a:lnSpc>
              <a:spcAft>
                <a:spcPts val="1200"/>
              </a:spcAft>
            </a:pPr>
            <a:r>
              <a:rPr lang="en-US" sz="1400" dirty="0"/>
              <a:t>Public Health and Disaster Preparedness</a:t>
            </a:r>
          </a:p>
          <a:p>
            <a:pPr algn="l">
              <a:lnSpc>
                <a:spcPct val="80000"/>
              </a:lnSpc>
              <a:spcAft>
                <a:spcPts val="1200"/>
              </a:spcAft>
            </a:pPr>
            <a:r>
              <a:rPr lang="en-US" sz="1400" dirty="0"/>
              <a:t>Disease Surveillance</a:t>
            </a:r>
          </a:p>
          <a:p>
            <a:pPr algn="l">
              <a:lnSpc>
                <a:spcPct val="80000"/>
              </a:lnSpc>
              <a:spcAft>
                <a:spcPts val="1200"/>
              </a:spcAft>
            </a:pPr>
            <a:r>
              <a:rPr lang="en-US" sz="1400" dirty="0"/>
              <a:t>Mobile Harm Reduction</a:t>
            </a:r>
          </a:p>
        </p:txBody>
      </p:sp>
      <p:sp>
        <p:nvSpPr>
          <p:cNvPr id="24" name="TextBox 23"/>
          <p:cNvSpPr txBox="1"/>
          <p:nvPr userDrawn="1"/>
        </p:nvSpPr>
        <p:spPr>
          <a:xfrm>
            <a:off x="2359207" y="4891065"/>
            <a:ext cx="1970554" cy="1243417"/>
          </a:xfrm>
          <a:prstGeom prst="rect">
            <a:avLst/>
          </a:prstGeom>
          <a:noFill/>
        </p:spPr>
        <p:txBody>
          <a:bodyPr wrap="square" rtlCol="0">
            <a:spAutoFit/>
          </a:bodyPr>
          <a:lstStyle/>
          <a:p>
            <a:pPr algn="l">
              <a:lnSpc>
                <a:spcPct val="80000"/>
              </a:lnSpc>
              <a:spcAft>
                <a:spcPts val="1200"/>
              </a:spcAft>
            </a:pPr>
            <a:r>
              <a:rPr lang="en-US" sz="1400" dirty="0"/>
              <a:t>HANDS</a:t>
            </a:r>
          </a:p>
          <a:p>
            <a:pPr algn="l">
              <a:lnSpc>
                <a:spcPct val="80000"/>
              </a:lnSpc>
              <a:spcAft>
                <a:spcPts val="1200"/>
              </a:spcAft>
            </a:pPr>
            <a:r>
              <a:rPr lang="en-US" sz="1400" dirty="0"/>
              <a:t>First Steps</a:t>
            </a:r>
          </a:p>
          <a:p>
            <a:pPr algn="l">
              <a:lnSpc>
                <a:spcPct val="80000"/>
              </a:lnSpc>
              <a:spcAft>
                <a:spcPts val="1200"/>
              </a:spcAft>
            </a:pPr>
            <a:r>
              <a:rPr lang="en-US" sz="1400" dirty="0"/>
              <a:t>Immunizations</a:t>
            </a:r>
          </a:p>
          <a:p>
            <a:pPr algn="l">
              <a:lnSpc>
                <a:spcPct val="80000"/>
              </a:lnSpc>
              <a:spcAft>
                <a:spcPts val="1200"/>
              </a:spcAft>
            </a:pPr>
            <a:r>
              <a:rPr lang="en-US" sz="1400" dirty="0"/>
              <a:t>Newborn Screening</a:t>
            </a:r>
          </a:p>
        </p:txBody>
      </p:sp>
      <p:sp>
        <p:nvSpPr>
          <p:cNvPr id="25" name="TextBox 24"/>
          <p:cNvSpPr txBox="1"/>
          <p:nvPr userDrawn="1"/>
        </p:nvSpPr>
        <p:spPr>
          <a:xfrm>
            <a:off x="8152611" y="4891065"/>
            <a:ext cx="2416939" cy="1243417"/>
          </a:xfrm>
          <a:prstGeom prst="rect">
            <a:avLst/>
          </a:prstGeom>
          <a:noFill/>
        </p:spPr>
        <p:txBody>
          <a:bodyPr wrap="square" rtlCol="0">
            <a:spAutoFit/>
          </a:bodyPr>
          <a:lstStyle/>
          <a:p>
            <a:pPr algn="l">
              <a:lnSpc>
                <a:spcPct val="80000"/>
              </a:lnSpc>
              <a:spcAft>
                <a:spcPts val="1200"/>
              </a:spcAft>
            </a:pPr>
            <a:r>
              <a:rPr lang="en-US" sz="1400" dirty="0"/>
              <a:t>WIC</a:t>
            </a:r>
          </a:p>
          <a:p>
            <a:pPr algn="l">
              <a:lnSpc>
                <a:spcPct val="80000"/>
              </a:lnSpc>
              <a:spcAft>
                <a:spcPts val="1200"/>
              </a:spcAft>
            </a:pPr>
            <a:r>
              <a:rPr lang="en-US" sz="1400" dirty="0"/>
              <a:t>Smoking Cessation</a:t>
            </a:r>
          </a:p>
          <a:p>
            <a:pPr algn="l">
              <a:lnSpc>
                <a:spcPct val="80000"/>
              </a:lnSpc>
              <a:spcAft>
                <a:spcPts val="1200"/>
              </a:spcAft>
            </a:pPr>
            <a:r>
              <a:rPr lang="en-US" sz="1400" dirty="0"/>
              <a:t>Diabetes Prevention</a:t>
            </a:r>
          </a:p>
          <a:p>
            <a:pPr algn="l">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743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userDrawn="1">
          <p15:clr>
            <a:srgbClr val="FBAE40"/>
          </p15:clr>
        </p15:guide>
        <p15:guide id="2" orient="horz" pos="2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otham Bold" pitchFamily="50"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3388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mn-lt"/>
              </a:rPr>
              <a:t>Overview of Kentucky’s Largest Healthcare System</a:t>
            </a:r>
          </a:p>
        </p:txBody>
      </p:sp>
    </p:spTree>
    <p:extLst>
      <p:ext uri="{BB962C8B-B14F-4D97-AF65-F5344CB8AC3E}">
        <p14:creationId xmlns:p14="http://schemas.microsoft.com/office/powerpoint/2010/main" val="290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otham Bold" pitchFamily="50"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otham Medium" panose="02000604030000020004" pitchFamily="50"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49241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9/6/2022</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1403437812"/>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rPr>
              <a:t>Health Equity</a:t>
            </a:r>
          </a:p>
          <a:p>
            <a:pPr lvl="0" algn="l" defTabSz="889000">
              <a:lnSpc>
                <a:spcPct val="80000"/>
              </a:lnSpc>
              <a:spcBef>
                <a:spcPct val="0"/>
              </a:spcBef>
              <a:spcAft>
                <a:spcPct val="35000"/>
              </a:spcAft>
            </a:pPr>
            <a:r>
              <a:rPr lang="en-US" sz="1100" kern="1200" dirty="0">
                <a:solidFill>
                  <a:srgbClr val="01203D"/>
                </a:solidFill>
              </a:rPr>
              <a:t>Nutrition Services </a:t>
            </a:r>
          </a:p>
          <a:p>
            <a:pPr lvl="0" algn="l" defTabSz="889000">
              <a:lnSpc>
                <a:spcPct val="80000"/>
              </a:lnSpc>
              <a:spcBef>
                <a:spcPct val="0"/>
              </a:spcBef>
              <a:spcAft>
                <a:spcPct val="35000"/>
              </a:spcAft>
            </a:pPr>
            <a:r>
              <a:rPr lang="en-US" sz="1100" kern="1200" dirty="0">
                <a:solidFill>
                  <a:srgbClr val="01203D"/>
                </a:solidFill>
              </a:rPr>
              <a:t>Child and Family Health Improvement</a:t>
            </a:r>
          </a:p>
          <a:p>
            <a:pPr lvl="0" algn="l" defTabSz="889000">
              <a:lnSpc>
                <a:spcPct val="80000"/>
              </a:lnSpc>
              <a:spcBef>
                <a:spcPct val="0"/>
              </a:spcBef>
              <a:spcAft>
                <a:spcPct val="35000"/>
              </a:spcAft>
            </a:pPr>
            <a:r>
              <a:rPr lang="en-US" sz="1100" kern="1200" dirty="0">
                <a:solidFill>
                  <a:srgbClr val="01203D"/>
                </a:solidFill>
              </a:rPr>
              <a:t>Early Childhood Development</a:t>
            </a:r>
          </a:p>
          <a:p>
            <a:pPr lvl="0" algn="l" defTabSz="889000">
              <a:lnSpc>
                <a:spcPct val="80000"/>
              </a:lnSpc>
              <a:spcBef>
                <a:spcPct val="0"/>
              </a:spcBef>
              <a:spcAft>
                <a:spcPct val="35000"/>
              </a:spcAft>
            </a:pPr>
            <a:r>
              <a:rPr lang="en-US" sz="1100" kern="1200" baseline="0" dirty="0">
                <a:solidFill>
                  <a:srgbClr val="01203D"/>
                </a:solidFill>
              </a:rPr>
              <a:t>Adolescent Health</a:t>
            </a:r>
          </a:p>
          <a:p>
            <a:pPr lvl="0" algn="l" defTabSz="889000">
              <a:lnSpc>
                <a:spcPct val="80000"/>
              </a:lnSpc>
              <a:spcBef>
                <a:spcPct val="0"/>
              </a:spcBef>
              <a:spcAft>
                <a:spcPct val="35000"/>
              </a:spcAft>
            </a:pPr>
            <a:r>
              <a:rPr lang="en-US" sz="1100" kern="1200" baseline="0" dirty="0">
                <a:solidFill>
                  <a:srgbClr val="01203D"/>
                </a:solidFill>
              </a:rPr>
              <a:t>School Health</a:t>
            </a:r>
          </a:p>
          <a:p>
            <a:pPr lvl="0" algn="l" defTabSz="889000">
              <a:lnSpc>
                <a:spcPct val="80000"/>
              </a:lnSpc>
              <a:spcBef>
                <a:spcPct val="0"/>
              </a:spcBef>
              <a:spcAft>
                <a:spcPct val="35000"/>
              </a:spcAft>
            </a:pPr>
            <a:r>
              <a:rPr lang="en-US" sz="1100" kern="1200" baseline="0" dirty="0">
                <a:solidFill>
                  <a:srgbClr val="01203D"/>
                </a:solidFill>
              </a:rPr>
              <a:t>Program Support</a:t>
            </a:r>
          </a:p>
          <a:p>
            <a:pPr lvl="0" algn="l" defTabSz="889000">
              <a:lnSpc>
                <a:spcPct val="80000"/>
              </a:lnSpc>
              <a:spcBef>
                <a:spcPct val="0"/>
              </a:spcBef>
              <a:spcAft>
                <a:spcPct val="35000"/>
              </a:spcAft>
            </a:pPr>
            <a:r>
              <a:rPr lang="en-US" sz="1100" kern="1200" baseline="0" dirty="0">
                <a:solidFill>
                  <a:srgbClr val="62BCF0"/>
                </a:solidFill>
              </a:rPr>
              <a:t>Breast and Cervical Cancer Screening</a:t>
            </a:r>
          </a:p>
          <a:p>
            <a:pPr lvl="0" algn="l" defTabSz="889000">
              <a:lnSpc>
                <a:spcPct val="80000"/>
              </a:lnSpc>
              <a:spcBef>
                <a:spcPct val="0"/>
              </a:spcBef>
              <a:spcAft>
                <a:spcPct val="35000"/>
              </a:spcAft>
            </a:pPr>
            <a:r>
              <a:rPr lang="en-US" sz="1100" kern="1200" baseline="0" dirty="0">
                <a:solidFill>
                  <a:srgbClr val="62BCF0"/>
                </a:solidFill>
              </a:rPr>
              <a:t>Family Planning</a:t>
            </a:r>
          </a:p>
          <a:p>
            <a:pPr lvl="0" algn="l" defTabSz="889000">
              <a:lnSpc>
                <a:spcPct val="80000"/>
              </a:lnSpc>
              <a:spcBef>
                <a:spcPct val="0"/>
              </a:spcBef>
              <a:spcAft>
                <a:spcPct val="35000"/>
              </a:spcAft>
            </a:pPr>
            <a:r>
              <a:rPr lang="en-US" sz="1100" kern="1200" baseline="0" dirty="0">
                <a:solidFill>
                  <a:srgbClr val="62BCF0"/>
                </a:solidFill>
              </a:rPr>
              <a:t>Preconception Health </a:t>
            </a:r>
          </a:p>
          <a:p>
            <a:pPr lvl="0" algn="l" defTabSz="889000">
              <a:lnSpc>
                <a:spcPct val="80000"/>
              </a:lnSpc>
              <a:spcBef>
                <a:spcPct val="0"/>
              </a:spcBef>
              <a:spcAft>
                <a:spcPct val="35000"/>
              </a:spcAft>
            </a:pPr>
            <a:r>
              <a:rPr lang="en-US" sz="1100" kern="1200" baseline="0" dirty="0">
                <a:solidFill>
                  <a:srgbClr val="62BCF0"/>
                </a:solidFill>
              </a:rPr>
              <a:t>Ovarian Cancer Awareness</a:t>
            </a:r>
          </a:p>
          <a:p>
            <a:pPr lvl="0" algn="l" defTabSz="889000">
              <a:lnSpc>
                <a:spcPct val="80000"/>
              </a:lnSpc>
              <a:spcBef>
                <a:spcPct val="0"/>
              </a:spcBef>
              <a:spcAft>
                <a:spcPct val="35000"/>
              </a:spcAft>
            </a:pPr>
            <a:r>
              <a:rPr lang="en-US" sz="1100" kern="1200" baseline="0" dirty="0">
                <a:solidFill>
                  <a:srgbClr val="84BC49"/>
                </a:solidFill>
              </a:rPr>
              <a:t>Chronic Disease Prevention</a:t>
            </a:r>
          </a:p>
          <a:p>
            <a:pPr lvl="0" algn="l" defTabSz="889000">
              <a:lnSpc>
                <a:spcPct val="80000"/>
              </a:lnSpc>
              <a:spcBef>
                <a:spcPct val="0"/>
              </a:spcBef>
              <a:spcAft>
                <a:spcPct val="35000"/>
              </a:spcAft>
            </a:pPr>
            <a:r>
              <a:rPr lang="en-US" sz="1100" kern="1200" baseline="0" dirty="0">
                <a:solidFill>
                  <a:srgbClr val="84BC49"/>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rPr>
              <a:t>Health</a:t>
            </a:r>
            <a:r>
              <a:rPr lang="en-US" sz="1100" kern="1200" baseline="0" dirty="0">
                <a:solidFill>
                  <a:srgbClr val="84BC49"/>
                </a:solidFill>
              </a:rPr>
              <a:t> Promotion</a:t>
            </a:r>
          </a:p>
          <a:p>
            <a:pPr lvl="0" algn="l" defTabSz="889000">
              <a:lnSpc>
                <a:spcPct val="80000"/>
              </a:lnSpc>
              <a:spcBef>
                <a:spcPct val="0"/>
              </a:spcBef>
              <a:spcAft>
                <a:spcPct val="35000"/>
              </a:spcAft>
            </a:pPr>
            <a:r>
              <a:rPr lang="en-US" sz="1100" kern="1200" baseline="0" dirty="0">
                <a:solidFill>
                  <a:srgbClr val="01203D"/>
                </a:solidFill>
              </a:rPr>
              <a:t>HIV/AIDS</a:t>
            </a:r>
          </a:p>
          <a:p>
            <a:pPr lvl="0" algn="l" defTabSz="889000">
              <a:lnSpc>
                <a:spcPct val="80000"/>
              </a:lnSpc>
              <a:spcBef>
                <a:spcPct val="0"/>
              </a:spcBef>
              <a:spcAft>
                <a:spcPct val="35000"/>
              </a:spcAft>
            </a:pPr>
            <a:r>
              <a:rPr lang="en-US" sz="1100" kern="1200" baseline="0" dirty="0">
                <a:solidFill>
                  <a:srgbClr val="01203D"/>
                </a:solidFill>
              </a:rPr>
              <a:t>Infectious Disease</a:t>
            </a:r>
          </a:p>
          <a:p>
            <a:pPr lvl="0" algn="l" defTabSz="889000">
              <a:lnSpc>
                <a:spcPct val="80000"/>
              </a:lnSpc>
              <a:spcBef>
                <a:spcPct val="0"/>
              </a:spcBef>
              <a:spcAft>
                <a:spcPct val="35000"/>
              </a:spcAft>
            </a:pPr>
            <a:r>
              <a:rPr lang="en-US" sz="1100" kern="1200" baseline="0" dirty="0">
                <a:solidFill>
                  <a:srgbClr val="01203D"/>
                </a:solidFill>
              </a:rPr>
              <a:t>Vital Statistics</a:t>
            </a:r>
          </a:p>
          <a:p>
            <a:pPr lvl="0" algn="l" defTabSz="889000">
              <a:lnSpc>
                <a:spcPct val="80000"/>
              </a:lnSpc>
              <a:spcBef>
                <a:spcPct val="0"/>
              </a:spcBef>
              <a:spcAft>
                <a:spcPct val="35000"/>
              </a:spcAft>
            </a:pPr>
            <a:r>
              <a:rPr lang="en-US" sz="1100" kern="1200" baseline="0" dirty="0">
                <a:solidFill>
                  <a:srgbClr val="01203D"/>
                </a:solidFill>
              </a:rPr>
              <a:t>Immunizations</a:t>
            </a:r>
          </a:p>
          <a:p>
            <a:pPr lvl="0" algn="l" defTabSz="889000">
              <a:lnSpc>
                <a:spcPct val="80000"/>
              </a:lnSpc>
              <a:spcBef>
                <a:spcPct val="0"/>
              </a:spcBef>
              <a:spcAft>
                <a:spcPct val="35000"/>
              </a:spcAft>
            </a:pPr>
            <a:r>
              <a:rPr lang="en-US" sz="1100" kern="1200" baseline="0" dirty="0">
                <a:solidFill>
                  <a:srgbClr val="62BCF0"/>
                </a:solidFill>
              </a:rPr>
              <a:t>Milk Safety</a:t>
            </a:r>
          </a:p>
          <a:p>
            <a:pPr lvl="0" algn="l" defTabSz="889000">
              <a:lnSpc>
                <a:spcPct val="80000"/>
              </a:lnSpc>
              <a:spcBef>
                <a:spcPct val="0"/>
              </a:spcBef>
              <a:spcAft>
                <a:spcPct val="35000"/>
              </a:spcAft>
            </a:pPr>
            <a:r>
              <a:rPr lang="en-US" sz="1100" kern="1200" baseline="0" dirty="0">
                <a:solidFill>
                  <a:srgbClr val="62BCF0"/>
                </a:solidFill>
              </a:rPr>
              <a:t>Food Safety</a:t>
            </a:r>
          </a:p>
          <a:p>
            <a:pPr lvl="0" algn="l" defTabSz="889000">
              <a:lnSpc>
                <a:spcPct val="80000"/>
              </a:lnSpc>
              <a:spcBef>
                <a:spcPct val="0"/>
              </a:spcBef>
              <a:spcAft>
                <a:spcPct val="35000"/>
              </a:spcAft>
            </a:pPr>
            <a:r>
              <a:rPr lang="en-US" sz="1100" kern="1200" baseline="0" dirty="0">
                <a:solidFill>
                  <a:srgbClr val="62BCF0"/>
                </a:solidFill>
              </a:rPr>
              <a:t>Environmental Management</a:t>
            </a:r>
          </a:p>
          <a:p>
            <a:pPr lvl="0" algn="l" defTabSz="889000">
              <a:lnSpc>
                <a:spcPct val="80000"/>
              </a:lnSpc>
              <a:spcBef>
                <a:spcPct val="0"/>
              </a:spcBef>
              <a:spcAft>
                <a:spcPct val="35000"/>
              </a:spcAft>
            </a:pPr>
            <a:r>
              <a:rPr lang="en-US" sz="1100" kern="1200" baseline="0" dirty="0">
                <a:solidFill>
                  <a:srgbClr val="62BCF0"/>
                </a:solidFill>
              </a:rPr>
              <a:t>Radiation Health</a:t>
            </a:r>
          </a:p>
          <a:p>
            <a:pPr lvl="0" algn="l" defTabSz="889000">
              <a:lnSpc>
                <a:spcPct val="80000"/>
              </a:lnSpc>
              <a:spcBef>
                <a:spcPct val="0"/>
              </a:spcBef>
              <a:spcAft>
                <a:spcPct val="35000"/>
              </a:spcAft>
            </a:pPr>
            <a:r>
              <a:rPr lang="en-US" sz="1100" kern="1200" baseline="0" dirty="0">
                <a:solidFill>
                  <a:srgbClr val="62BCF0"/>
                </a:solidFill>
              </a:rPr>
              <a:t>Public Safety</a:t>
            </a:r>
          </a:p>
          <a:p>
            <a:pPr lvl="0" algn="l" defTabSz="889000">
              <a:lnSpc>
                <a:spcPct val="80000"/>
              </a:lnSpc>
              <a:spcBef>
                <a:spcPct val="0"/>
              </a:spcBef>
              <a:spcAft>
                <a:spcPct val="35000"/>
              </a:spcAft>
            </a:pPr>
            <a:r>
              <a:rPr lang="en-US" sz="1100" kern="1200" baseline="0" dirty="0">
                <a:solidFill>
                  <a:srgbClr val="62BCF0"/>
                </a:solidFill>
              </a:rPr>
              <a:t>Public Health Preparedness</a:t>
            </a:r>
          </a:p>
          <a:p>
            <a:pPr lvl="0" algn="l" defTabSz="889000">
              <a:lnSpc>
                <a:spcPct val="80000"/>
              </a:lnSpc>
              <a:spcBef>
                <a:spcPct val="0"/>
              </a:spcBef>
              <a:spcAft>
                <a:spcPct val="35000"/>
              </a:spcAft>
            </a:pPr>
            <a:r>
              <a:rPr lang="en-US" sz="1100" kern="1200" baseline="0" dirty="0">
                <a:solidFill>
                  <a:srgbClr val="84BC49"/>
                </a:solidFill>
              </a:rPr>
              <a:t>Microbiology</a:t>
            </a:r>
          </a:p>
          <a:p>
            <a:pPr lvl="0" algn="l" defTabSz="889000">
              <a:lnSpc>
                <a:spcPct val="80000"/>
              </a:lnSpc>
              <a:spcBef>
                <a:spcPct val="0"/>
              </a:spcBef>
              <a:spcAft>
                <a:spcPct val="35000"/>
              </a:spcAft>
            </a:pPr>
            <a:r>
              <a:rPr lang="en-US" sz="1100" kern="1200" baseline="0" dirty="0">
                <a:solidFill>
                  <a:srgbClr val="84BC49"/>
                </a:solidFill>
              </a:rPr>
              <a:t>Molecular and Clinical Chemistry</a:t>
            </a:r>
          </a:p>
          <a:p>
            <a:pPr lvl="0" algn="l" defTabSz="889000">
              <a:lnSpc>
                <a:spcPct val="80000"/>
              </a:lnSpc>
              <a:spcBef>
                <a:spcPct val="0"/>
              </a:spcBef>
              <a:spcAft>
                <a:spcPct val="35000"/>
              </a:spcAft>
            </a:pPr>
            <a:r>
              <a:rPr lang="en-US" sz="1100" kern="1200" baseline="0" dirty="0">
                <a:solidFill>
                  <a:srgbClr val="84BC49"/>
                </a:solidFill>
              </a:rPr>
              <a:t>Global Preparedness and Environmental</a:t>
            </a:r>
          </a:p>
          <a:p>
            <a:pPr lvl="0" algn="l" defTabSz="889000">
              <a:lnSpc>
                <a:spcPct val="80000"/>
              </a:lnSpc>
              <a:spcBef>
                <a:spcPct val="0"/>
              </a:spcBef>
              <a:spcAft>
                <a:spcPct val="35000"/>
              </a:spcAft>
            </a:pPr>
            <a:r>
              <a:rPr lang="en-US" sz="1100" kern="1200" baseline="0" dirty="0">
                <a:solidFill>
                  <a:srgbClr val="84BC49"/>
                </a:solidFill>
              </a:rPr>
              <a:t>Business Operations</a:t>
            </a:r>
          </a:p>
          <a:p>
            <a:pPr lvl="0" algn="l" defTabSz="889000">
              <a:lnSpc>
                <a:spcPct val="80000"/>
              </a:lnSpc>
              <a:spcBef>
                <a:spcPct val="0"/>
              </a:spcBef>
              <a:spcAft>
                <a:spcPct val="35000"/>
              </a:spcAft>
            </a:pPr>
            <a:r>
              <a:rPr lang="en-US" sz="1100" kern="1200" baseline="0" dirty="0">
                <a:solidFill>
                  <a:srgbClr val="01203D"/>
                </a:solidFill>
              </a:rPr>
              <a:t>Contracts and Payment</a:t>
            </a:r>
          </a:p>
          <a:p>
            <a:pPr lvl="0" algn="l" defTabSz="889000">
              <a:lnSpc>
                <a:spcPct val="80000"/>
              </a:lnSpc>
              <a:spcBef>
                <a:spcPct val="0"/>
              </a:spcBef>
              <a:spcAft>
                <a:spcPct val="35000"/>
              </a:spcAft>
            </a:pPr>
            <a:r>
              <a:rPr lang="en-US" sz="1100" kern="1200" baseline="0" dirty="0">
                <a:solidFill>
                  <a:srgbClr val="01203D"/>
                </a:solidFill>
              </a:rPr>
              <a:t>Local Health Operations</a:t>
            </a:r>
          </a:p>
          <a:p>
            <a:pPr lvl="0" algn="l" defTabSz="889000">
              <a:lnSpc>
                <a:spcPct val="80000"/>
              </a:lnSpc>
              <a:spcBef>
                <a:spcPct val="0"/>
              </a:spcBef>
              <a:spcAft>
                <a:spcPct val="35000"/>
              </a:spcAft>
            </a:pPr>
            <a:r>
              <a:rPr lang="en-US" sz="1100" kern="1200" baseline="0" dirty="0">
                <a:solidFill>
                  <a:srgbClr val="01203D"/>
                </a:solidFill>
              </a:rPr>
              <a:t>Budget</a:t>
            </a:r>
          </a:p>
          <a:p>
            <a:pPr lvl="0" algn="l" defTabSz="889000">
              <a:lnSpc>
                <a:spcPct val="80000"/>
              </a:lnSpc>
              <a:spcBef>
                <a:spcPct val="0"/>
              </a:spcBef>
              <a:spcAft>
                <a:spcPct val="35000"/>
              </a:spcAft>
            </a:pPr>
            <a:r>
              <a:rPr lang="en-US" sz="1100" kern="1200" baseline="0" dirty="0">
                <a:solidFill>
                  <a:srgbClr val="01203D"/>
                </a:solidFill>
              </a:rPr>
              <a:t>Local Health Personnel</a:t>
            </a:r>
          </a:p>
          <a:p>
            <a:pPr lvl="0" algn="l" defTabSz="889000">
              <a:lnSpc>
                <a:spcPct val="80000"/>
              </a:lnSpc>
              <a:spcBef>
                <a:spcPct val="0"/>
              </a:spcBef>
              <a:spcAft>
                <a:spcPct val="35000"/>
              </a:spcAft>
            </a:pPr>
            <a:r>
              <a:rPr lang="en-US" sz="1100" kern="1200" baseline="0" dirty="0">
                <a:solidFill>
                  <a:srgbClr val="01203D"/>
                </a:solidFill>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otham Bold" pitchFamily="50" charset="0"/>
              </a:rPr>
              <a:t>Kentucky</a:t>
            </a:r>
            <a:br>
              <a:rPr lang="en-US" sz="3600" b="1" dirty="0">
                <a:solidFill>
                  <a:schemeClr val="bg1"/>
                </a:solidFill>
                <a:latin typeface="Gotham Bold" pitchFamily="50" charset="0"/>
              </a:rPr>
            </a:br>
            <a:r>
              <a:rPr lang="en-US" sz="3600" b="1" dirty="0">
                <a:solidFill>
                  <a:schemeClr val="bg1"/>
                </a:solidFill>
                <a:latin typeface="Gotham Bold" pitchFamily="50" charset="0"/>
              </a:rPr>
              <a:t>Department for</a:t>
            </a:r>
            <a:br>
              <a:rPr lang="en-US" sz="3600" b="1" dirty="0">
                <a:solidFill>
                  <a:schemeClr val="bg1"/>
                </a:solidFill>
                <a:latin typeface="Gotham Bold" pitchFamily="50" charset="0"/>
              </a:rPr>
            </a:br>
            <a:r>
              <a:rPr lang="en-US" sz="3600" b="1" dirty="0">
                <a:solidFill>
                  <a:schemeClr val="bg1"/>
                </a:solidFill>
                <a:latin typeface="Gotham Bold" pitchFamily="50" charset="0"/>
              </a:rPr>
              <a:t>Public Health</a:t>
            </a:r>
          </a:p>
        </p:txBody>
      </p:sp>
    </p:spTree>
    <p:extLst>
      <p:ext uri="{BB962C8B-B14F-4D97-AF65-F5344CB8AC3E}">
        <p14:creationId xmlns:p14="http://schemas.microsoft.com/office/powerpoint/2010/main" val="42744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4945" y="4578223"/>
            <a:ext cx="3132289" cy="1371600"/>
          </a:xfrm>
          <a:prstGeom prst="rect">
            <a:avLst/>
          </a:prstGeom>
        </p:spPr>
      </p:pic>
      <p:grpSp>
        <p:nvGrpSpPr>
          <p:cNvPr id="9" name="Group 8"/>
          <p:cNvGrpSpPr/>
          <p:nvPr userDrawn="1"/>
        </p:nvGrpSpPr>
        <p:grpSpPr>
          <a:xfrm>
            <a:off x="-7620" y="6446520"/>
            <a:ext cx="12199620" cy="411480"/>
            <a:chOff x="-7620" y="6446520"/>
            <a:chExt cx="12199620" cy="411480"/>
          </a:xfrm>
        </p:grpSpPr>
        <p:sp>
          <p:nvSpPr>
            <p:cNvPr id="15" name="Rectangle 14"/>
            <p:cNvSpPr/>
            <p:nvPr userDrawn="1"/>
          </p:nvSpPr>
          <p:spPr>
            <a:xfrm>
              <a:off x="-7620" y="6446520"/>
              <a:ext cx="3054096"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2" name="Rectangle 11"/>
            <p:cNvSpPr/>
            <p:nvPr userDrawn="1"/>
          </p:nvSpPr>
          <p:spPr>
            <a:xfrm>
              <a:off x="9137904" y="6446520"/>
              <a:ext cx="3054096" cy="411480"/>
            </a:xfrm>
            <a:prstGeom prst="rect">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sp>
          <p:nvSpPr>
            <p:cNvPr id="13" name="Rectangle 12"/>
            <p:cNvSpPr/>
            <p:nvPr userDrawn="1"/>
          </p:nvSpPr>
          <p:spPr>
            <a:xfrm>
              <a:off x="3041904" y="6446520"/>
              <a:ext cx="6108192" cy="411480"/>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solidFill>
                  <a:srgbClr val="62BCF0"/>
                </a:solidFill>
              </a:endParaRPr>
            </a:p>
          </p:txBody>
        </p:sp>
      </p:grpSp>
      <p:pic>
        <p:nvPicPr>
          <p:cNvPr id="7" name="Picture 6" descr="Logo&#10;&#10;Description automatically generated">
            <a:extLst>
              <a:ext uri="{FF2B5EF4-FFF2-40B4-BE49-F238E27FC236}">
                <a16:creationId xmlns:a16="http://schemas.microsoft.com/office/drawing/2014/main" id="{9171A8B2-2DA3-3733-D616-358D4127BE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9428" y="4612352"/>
            <a:ext cx="2715821" cy="1371600"/>
          </a:xfrm>
          <a:prstGeom prst="rect">
            <a:avLst/>
          </a:prstGeom>
        </p:spPr>
      </p:pic>
    </p:spTree>
    <p:extLst>
      <p:ext uri="{BB962C8B-B14F-4D97-AF65-F5344CB8AC3E}">
        <p14:creationId xmlns:p14="http://schemas.microsoft.com/office/powerpoint/2010/main" val="296545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p15:clr>
            <a:srgbClr val="FBAE40"/>
          </p15:clr>
        </p15:guide>
        <p15:guide id="2" pos="5856">
          <p15:clr>
            <a:srgbClr val="FBAE40"/>
          </p15:clr>
        </p15:guide>
        <p15:guide id="3" pos="18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otham Bold" pitchFamily="50"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226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lack" panose="02000604040000020004" pitchFamily="50"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2132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otham Bold" pitchFamily="50"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899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5208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otham Bold" pitchFamily="50"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Gotham Bold" pitchFamily="50" charset="0"/>
              </a:defRPr>
            </a:lvl1pPr>
            <a:lvl2pPr>
              <a:defRPr sz="2600">
                <a:latin typeface="Gotham Medium" panose="02000604030000020004" pitchFamily="50" charset="0"/>
              </a:defRPr>
            </a:lvl2pPr>
            <a:lvl3pPr marL="1143000" indent="-228600">
              <a:buClr>
                <a:srgbClr val="92D050"/>
              </a:buClr>
              <a:buSzPct val="125000"/>
              <a:buFont typeface="Arial" panose="020B0604020202020204" pitchFamily="34" charset="0"/>
              <a:buChar char="•"/>
              <a:defRPr sz="2400">
                <a:latin typeface="Gotham Medium" panose="02000604030000020004" pitchFamily="50" charset="0"/>
              </a:defRPr>
            </a:lvl3pPr>
            <a:lvl4pPr marL="1600200" indent="-228600">
              <a:buFont typeface="Wingdings" panose="05000000000000000000" pitchFamily="2" charset="2"/>
              <a:buChar char="§"/>
              <a:defRPr sz="2200">
                <a:latin typeface="Gotham Medium" panose="02000604030000020004" pitchFamily="50" charset="0"/>
              </a:defRPr>
            </a:lvl4pPr>
            <a:lvl5pPr marL="2057400" indent="-228600">
              <a:buClr>
                <a:schemeClr val="accent3"/>
              </a:buClr>
              <a:buSzPct val="125000"/>
              <a:buFont typeface="Wingdings" panose="05000000000000000000" pitchFamily="2" charset="2"/>
              <a:buChar char="§"/>
              <a:defRPr sz="2000">
                <a:latin typeface="Gotham Medium" panose="02000604030000020004"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6134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4694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otham Bold"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otham Black" panose="02000604040000020004" pitchFamily="50"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Gotham Medium" panose="02000604030000020004"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Gotham Medium" panose="02000604030000020004" pitchFamily="50"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2563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689451" y="1742388"/>
            <a:ext cx="6874476" cy="1902191"/>
          </a:xfrm>
        </p:spPr>
        <p:txBody>
          <a:bodyPr anchor="b">
            <a:normAutofit/>
          </a:bodyPr>
          <a:lstStyle>
            <a:lvl1pPr algn="l">
              <a:defRPr sz="4400" b="0">
                <a:solidFill>
                  <a:srgbClr val="01203D"/>
                </a:solidFill>
                <a:latin typeface="Gotham Black" panose="02000604040000020004" pitchFamily="50" charset="0"/>
              </a:defRPr>
            </a:lvl1pPr>
          </a:lstStyle>
          <a:p>
            <a:r>
              <a:rPr lang="en-US" dirty="0"/>
              <a:t>Click to edit title</a:t>
            </a:r>
          </a:p>
        </p:txBody>
      </p:sp>
      <p:sp>
        <p:nvSpPr>
          <p:cNvPr id="16" name="Subtitle 2"/>
          <p:cNvSpPr>
            <a:spLocks noGrp="1"/>
          </p:cNvSpPr>
          <p:nvPr>
            <p:ph type="subTitle" idx="1" hasCustomPrompt="1"/>
          </p:nvPr>
        </p:nvSpPr>
        <p:spPr>
          <a:xfrm>
            <a:off x="4689451" y="3644579"/>
            <a:ext cx="6874476" cy="679306"/>
          </a:xfrm>
        </p:spPr>
        <p:txBody>
          <a:bodyPr anchor="ctr">
            <a:normAutofit/>
          </a:bodyPr>
          <a:lstStyle>
            <a:lvl1pPr marL="0" indent="0" algn="l">
              <a:buNone/>
              <a:defRPr sz="3400">
                <a:solidFill>
                  <a:srgbClr val="01203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Rectangle 7"/>
          <p:cNvSpPr/>
          <p:nvPr userDrawn="1"/>
        </p:nvSpPr>
        <p:spPr>
          <a:xfrm>
            <a:off x="-9331" y="0"/>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3" hasCustomPrompt="1"/>
          </p:nvPr>
        </p:nvSpPr>
        <p:spPr>
          <a:xfrm>
            <a:off x="4689451" y="4342547"/>
            <a:ext cx="6874476" cy="651116"/>
          </a:xfrm>
        </p:spPr>
        <p:txBody>
          <a:bodyPr anchor="ctr">
            <a:normAutofit/>
          </a:bodyPr>
          <a:lstStyle>
            <a:lvl1pPr marL="0" indent="0" algn="l">
              <a:buNone/>
              <a:defRPr sz="2200">
                <a:solidFill>
                  <a:srgbClr val="01203D"/>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9451" y="5187069"/>
            <a:ext cx="2048256" cy="1103112"/>
          </a:xfrm>
          <a:prstGeom prst="rect">
            <a:avLst/>
          </a:prstGeom>
        </p:spPr>
      </p:pic>
      <p:sp>
        <p:nvSpPr>
          <p:cNvPr id="11" name="Rectangle 10"/>
          <p:cNvSpPr/>
          <p:nvPr userDrawn="1"/>
        </p:nvSpPr>
        <p:spPr>
          <a:xfrm>
            <a:off x="4059748" y="6470420"/>
            <a:ext cx="8139871" cy="411480"/>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50" baseline="0" dirty="0"/>
          </a:p>
        </p:txBody>
      </p:sp>
      <p:pic>
        <p:nvPicPr>
          <p:cNvPr id="10" name="Graphic 9">
            <a:extLst>
              <a:ext uri="{FF2B5EF4-FFF2-40B4-BE49-F238E27FC236}">
                <a16:creationId xmlns:a16="http://schemas.microsoft.com/office/drawing/2014/main" id="{B62F158F-E475-41B0-A9F2-FA6EAC337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9728" y="5187069"/>
            <a:ext cx="1125835" cy="1106424"/>
          </a:xfrm>
          <a:prstGeom prst="rect">
            <a:avLst/>
          </a:prstGeom>
        </p:spPr>
      </p:pic>
      <p:pic>
        <p:nvPicPr>
          <p:cNvPr id="4" name="Picture 3" descr="Logo&#10;&#10;Description automatically generated">
            <a:extLst>
              <a:ext uri="{FF2B5EF4-FFF2-40B4-BE49-F238E27FC236}">
                <a16:creationId xmlns:a16="http://schemas.microsoft.com/office/drawing/2014/main" id="{F0A85846-F6C6-2601-7233-C70FAF47F1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73165" y="5187069"/>
            <a:ext cx="2190762" cy="1106424"/>
          </a:xfrm>
          <a:prstGeom prst="rect">
            <a:avLst/>
          </a:prstGeom>
        </p:spPr>
      </p:pic>
    </p:spTree>
    <p:extLst>
      <p:ext uri="{BB962C8B-B14F-4D97-AF65-F5344CB8AC3E}">
        <p14:creationId xmlns:p14="http://schemas.microsoft.com/office/powerpoint/2010/main" val="42960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64" userDrawn="1">
          <p15:clr>
            <a:srgbClr val="FBAE40"/>
          </p15:clr>
        </p15:guide>
        <p15:guide id="2" pos="52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9/6/2022</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47" r:id="rId1"/>
    <p:sldLayoutId id="2147483750" r:id="rId2"/>
    <p:sldLayoutId id="2147483752" r:id="rId3"/>
    <p:sldLayoutId id="2147483751" r:id="rId4"/>
    <p:sldLayoutId id="2147483748" r:id="rId5"/>
    <p:sldLayoutId id="2147483749" r:id="rId6"/>
    <p:sldLayoutId id="2147483755" r:id="rId7"/>
    <p:sldLayoutId id="2147483740" r:id="rId8"/>
    <p:sldLayoutId id="2147483753" r:id="rId9"/>
    <p:sldLayoutId id="2147483754" r:id="rId10"/>
    <p:sldLayoutId id="2147483757" r:id="rId11"/>
    <p:sldLayoutId id="2147483735" r:id="rId12"/>
    <p:sldLayoutId id="2147483729" r:id="rId13"/>
    <p:sldLayoutId id="2147483737" r:id="rId14"/>
    <p:sldLayoutId id="2147483730" r:id="rId15"/>
    <p:sldLayoutId id="2147483739" r:id="rId16"/>
    <p:sldLayoutId id="2147483734" r:id="rId17"/>
    <p:sldLayoutId id="214748375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20"/>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fif"/><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475-5D53-472E-02F1-F77612838FBA}"/>
              </a:ext>
            </a:extLst>
          </p:cNvPr>
          <p:cNvSpPr>
            <a:spLocks noGrp="1"/>
          </p:cNvSpPr>
          <p:nvPr>
            <p:ph type="ctrTitle"/>
          </p:nvPr>
        </p:nvSpPr>
        <p:spPr>
          <a:xfrm>
            <a:off x="65315" y="550510"/>
            <a:ext cx="11989836" cy="1735494"/>
          </a:xfrm>
        </p:spPr>
        <p:txBody>
          <a:bodyPr>
            <a:normAutofit/>
          </a:bodyPr>
          <a:lstStyle/>
          <a:p>
            <a:r>
              <a:rPr lang="en-US" b="1" dirty="0"/>
              <a:t>KY Tobacco Prevention &amp; Cessation Program</a:t>
            </a:r>
            <a:br>
              <a:rPr lang="en-US" dirty="0"/>
            </a:br>
            <a:endParaRPr lang="en-US" sz="2400" i="1" dirty="0"/>
          </a:p>
        </p:txBody>
      </p:sp>
      <p:sp>
        <p:nvSpPr>
          <p:cNvPr id="3" name="Subtitle 2">
            <a:extLst>
              <a:ext uri="{FF2B5EF4-FFF2-40B4-BE49-F238E27FC236}">
                <a16:creationId xmlns:a16="http://schemas.microsoft.com/office/drawing/2014/main" id="{0A9FB177-E0B9-ADD2-DB94-66BB682A2337}"/>
              </a:ext>
            </a:extLst>
          </p:cNvPr>
          <p:cNvSpPr>
            <a:spLocks noGrp="1"/>
          </p:cNvSpPr>
          <p:nvPr>
            <p:ph type="subTitle" idx="1"/>
          </p:nvPr>
        </p:nvSpPr>
        <p:spPr>
          <a:xfrm>
            <a:off x="449580" y="2043408"/>
            <a:ext cx="11292840" cy="690465"/>
          </a:xfrm>
        </p:spPr>
        <p:txBody>
          <a:bodyPr>
            <a:normAutofit/>
          </a:bodyPr>
          <a:lstStyle/>
          <a:p>
            <a:r>
              <a:rPr lang="en-US" sz="2400" dirty="0"/>
              <a:t>A Presentation for the Tobacco Settlement Agreement Fund Oversight Committee</a:t>
            </a:r>
          </a:p>
        </p:txBody>
      </p:sp>
      <p:sp>
        <p:nvSpPr>
          <p:cNvPr id="4" name="Text Placeholder 3">
            <a:extLst>
              <a:ext uri="{FF2B5EF4-FFF2-40B4-BE49-F238E27FC236}">
                <a16:creationId xmlns:a16="http://schemas.microsoft.com/office/drawing/2014/main" id="{09DBF9EA-FF51-D41F-BE37-162CBB44FB5F}"/>
              </a:ext>
            </a:extLst>
          </p:cNvPr>
          <p:cNvSpPr>
            <a:spLocks noGrp="1"/>
          </p:cNvSpPr>
          <p:nvPr>
            <p:ph type="body" sz="quarter" idx="10"/>
          </p:nvPr>
        </p:nvSpPr>
        <p:spPr/>
        <p:txBody>
          <a:bodyPr/>
          <a:lstStyle/>
          <a:p>
            <a:r>
              <a:rPr lang="en-US" dirty="0"/>
              <a:t>September 15, 2022</a:t>
            </a:r>
          </a:p>
        </p:txBody>
      </p:sp>
      <p:sp>
        <p:nvSpPr>
          <p:cNvPr id="5" name="Text Placeholder 4">
            <a:extLst>
              <a:ext uri="{FF2B5EF4-FFF2-40B4-BE49-F238E27FC236}">
                <a16:creationId xmlns:a16="http://schemas.microsoft.com/office/drawing/2014/main" id="{5B222397-5557-F08E-DE8A-39CFB677955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7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95A9-5FB1-4ABB-BE66-5D61973B42E7}"/>
              </a:ext>
            </a:extLst>
          </p:cNvPr>
          <p:cNvSpPr>
            <a:spLocks noGrp="1"/>
          </p:cNvSpPr>
          <p:nvPr>
            <p:ph type="title"/>
          </p:nvPr>
        </p:nvSpPr>
        <p:spPr>
          <a:xfrm>
            <a:off x="255009" y="201980"/>
            <a:ext cx="8689357" cy="2411537"/>
          </a:xfrm>
        </p:spPr>
        <p:txBody>
          <a:bodyPr>
            <a:normAutofit/>
          </a:bodyPr>
          <a:lstStyle/>
          <a:p>
            <a:pPr algn="l"/>
            <a:r>
              <a:rPr lang="en-US" dirty="0">
                <a:highlight>
                  <a:srgbClr val="FFFFFF"/>
                </a:highlight>
              </a:rPr>
              <a:t>Success Story: Community Education </a:t>
            </a:r>
            <a:br>
              <a:rPr lang="en-US" dirty="0">
                <a:highlight>
                  <a:srgbClr val="FFFFFF"/>
                </a:highlight>
              </a:rPr>
            </a:br>
            <a:r>
              <a:rPr lang="en-US" dirty="0">
                <a:highlight>
                  <a:srgbClr val="FFFFFF"/>
                </a:highlight>
              </a:rPr>
              <a:t>with McCracken County Family, Career </a:t>
            </a:r>
            <a:br>
              <a:rPr lang="en-US" dirty="0">
                <a:highlight>
                  <a:srgbClr val="FFFFFF"/>
                </a:highlight>
              </a:rPr>
            </a:br>
            <a:r>
              <a:rPr lang="en-US" dirty="0">
                <a:highlight>
                  <a:srgbClr val="FFFFFF"/>
                </a:highlight>
              </a:rPr>
              <a:t>&amp; Community Leaders </a:t>
            </a:r>
            <a:br>
              <a:rPr lang="en-US" dirty="0">
                <a:highlight>
                  <a:srgbClr val="FFFFFF"/>
                </a:highlight>
              </a:rPr>
            </a:br>
            <a:r>
              <a:rPr lang="en-US" dirty="0">
                <a:highlight>
                  <a:srgbClr val="FFFFFF"/>
                </a:highlight>
              </a:rPr>
              <a:t>of America (FCCLA)</a:t>
            </a:r>
          </a:p>
        </p:txBody>
      </p:sp>
      <p:pic>
        <p:nvPicPr>
          <p:cNvPr id="7" name="Content Placeholder 6">
            <a:extLst>
              <a:ext uri="{FF2B5EF4-FFF2-40B4-BE49-F238E27FC236}">
                <a16:creationId xmlns:a16="http://schemas.microsoft.com/office/drawing/2014/main" id="{74DC0112-173D-4417-A053-04FBC0D7C6C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20" t="-54" r="10127" b="15301"/>
          <a:stretch/>
        </p:blipFill>
        <p:spPr>
          <a:xfrm>
            <a:off x="5659431" y="1571555"/>
            <a:ext cx="3370371" cy="3370371"/>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10</a:t>
            </a:fld>
            <a:endParaRPr lang="en-US" dirty="0"/>
          </a:p>
        </p:txBody>
      </p:sp>
      <p:sp>
        <p:nvSpPr>
          <p:cNvPr id="8" name="Title 1">
            <a:extLst>
              <a:ext uri="{FF2B5EF4-FFF2-40B4-BE49-F238E27FC236}">
                <a16:creationId xmlns:a16="http://schemas.microsoft.com/office/drawing/2014/main" id="{F7533ABD-00D7-4157-A6D2-443099AE7AE2}"/>
              </a:ext>
            </a:extLst>
          </p:cNvPr>
          <p:cNvSpPr txBox="1">
            <a:spLocks/>
          </p:cNvSpPr>
          <p:nvPr/>
        </p:nvSpPr>
        <p:spPr>
          <a:xfrm>
            <a:off x="5401925" y="5080948"/>
            <a:ext cx="4060772"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dirty="0">
                <a:solidFill>
                  <a:schemeClr val="bg1">
                    <a:lumMod val="50000"/>
                  </a:schemeClr>
                </a:solidFill>
                <a:latin typeface="+mn-lt"/>
                <a:cs typeface="Calibri"/>
              </a:rPr>
              <a:t>Katherine Morrison</a:t>
            </a:r>
          </a:p>
          <a:p>
            <a:pPr algn="ctr"/>
            <a:r>
              <a:rPr lang="en-US" dirty="0">
                <a:solidFill>
                  <a:schemeClr val="bg1">
                    <a:lumMod val="50000"/>
                  </a:schemeClr>
                </a:solidFill>
                <a:cs typeface="Calibri"/>
              </a:rPr>
              <a:t>2022 Campaign for Tobacco-Free Kids National Youth Advocate of the Year</a:t>
            </a:r>
            <a:br>
              <a:rPr lang="en-US" b="0" dirty="0">
                <a:solidFill>
                  <a:schemeClr val="bg1">
                    <a:lumMod val="50000"/>
                  </a:schemeClr>
                </a:solidFill>
                <a:latin typeface="+mn-lt"/>
                <a:cs typeface="Calibri"/>
              </a:rPr>
            </a:br>
            <a:r>
              <a:rPr lang="en-US" b="0" dirty="0">
                <a:solidFill>
                  <a:schemeClr val="bg1">
                    <a:lumMod val="50000"/>
                  </a:schemeClr>
                </a:solidFill>
                <a:latin typeface="+mn-lt"/>
                <a:cs typeface="Calibri"/>
              </a:rPr>
              <a:t>from Paducah, KY</a:t>
            </a:r>
          </a:p>
        </p:txBody>
      </p:sp>
      <p:sp>
        <p:nvSpPr>
          <p:cNvPr id="9" name="TextBox 8">
            <a:extLst>
              <a:ext uri="{FF2B5EF4-FFF2-40B4-BE49-F238E27FC236}">
                <a16:creationId xmlns:a16="http://schemas.microsoft.com/office/drawing/2014/main" id="{4BD7CE65-6B95-4819-BC02-04BB2F2F4B45}"/>
              </a:ext>
            </a:extLst>
          </p:cNvPr>
          <p:cNvSpPr txBox="1"/>
          <p:nvPr/>
        </p:nvSpPr>
        <p:spPr>
          <a:xfrm>
            <a:off x="374274" y="2934664"/>
            <a:ext cx="4735692" cy="3477875"/>
          </a:xfrm>
          <a:prstGeom prst="rect">
            <a:avLst/>
          </a:prstGeom>
          <a:noFill/>
        </p:spPr>
        <p:txBody>
          <a:bodyPr wrap="square" rtlCol="0">
            <a:spAutoFit/>
          </a:bodyPr>
          <a:lstStyle/>
          <a:p>
            <a:r>
              <a:rPr lang="en-US" sz="2800" i="1" dirty="0">
                <a:solidFill>
                  <a:srgbClr val="000000"/>
                </a:solidFill>
                <a:effectLst/>
                <a:latin typeface="Calibri" panose="020F0502020204030204" pitchFamily="34" charset="0"/>
                <a:ea typeface="Calibri" panose="020F0502020204030204" pitchFamily="34" charset="0"/>
              </a:rPr>
              <a:t>“</a:t>
            </a:r>
            <a:r>
              <a:rPr lang="en-US" sz="2800" i="1" dirty="0">
                <a:solidFill>
                  <a:srgbClr val="000000"/>
                </a:solidFill>
                <a:latin typeface="Calibri" panose="020F0502020204030204" pitchFamily="34" charset="0"/>
                <a:ea typeface="Calibri" panose="020F0502020204030204" pitchFamily="34" charset="0"/>
              </a:rPr>
              <a:t>I feel better equipped to talk to youth about vaping [after hearing Lauren Williams’ presentation]!”</a:t>
            </a:r>
          </a:p>
          <a:p>
            <a:endParaRPr lang="en-US" sz="2800" i="1" dirty="0">
              <a:solidFill>
                <a:srgbClr val="000000"/>
              </a:solidFill>
              <a:latin typeface="Calibri" panose="020F0502020204030204" pitchFamily="34" charset="0"/>
              <a:ea typeface="Calibri" panose="020F0502020204030204" pitchFamily="34" charset="0"/>
            </a:endParaRPr>
          </a:p>
          <a:p>
            <a:r>
              <a:rPr lang="en-US" sz="2800" dirty="0">
                <a:solidFill>
                  <a:srgbClr val="000000"/>
                </a:solidFill>
                <a:effectLst/>
                <a:latin typeface="Calibri" panose="020F0502020204030204" pitchFamily="34" charset="0"/>
                <a:ea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rPr>
              <a:t>2022 Kentucky Tobacco Control Conference Attendee</a:t>
            </a:r>
            <a:endParaRPr lang="en-US" sz="2800" dirty="0">
              <a:effectLst/>
              <a:latin typeface="Calibri" panose="020F0502020204030204" pitchFamily="34" charset="0"/>
              <a:ea typeface="Calibri" panose="020F0502020204030204" pitchFamily="34" charset="0"/>
            </a:endParaRPr>
          </a:p>
          <a:p>
            <a:endParaRPr lang="en-US" sz="2400" dirty="0"/>
          </a:p>
        </p:txBody>
      </p:sp>
      <p:pic>
        <p:nvPicPr>
          <p:cNvPr id="10" name="Content Placeholder 6">
            <a:extLst>
              <a:ext uri="{FF2B5EF4-FFF2-40B4-BE49-F238E27FC236}">
                <a16:creationId xmlns:a16="http://schemas.microsoft.com/office/drawing/2014/main" id="{D1457D16-22B4-4505-9ADE-2F34990533CE}"/>
              </a:ext>
            </a:extLst>
          </p:cNvPr>
          <p:cNvPicPr>
            <a:picLocks noChangeAspect="1"/>
          </p:cNvPicPr>
          <p:nvPr/>
        </p:nvPicPr>
        <p:blipFill>
          <a:blip r:embed="rId3">
            <a:extLst>
              <a:ext uri="{28A0092B-C50C-407E-A947-70E740481C1C}">
                <a14:useLocalDpi xmlns:a14="http://schemas.microsoft.com/office/drawing/2010/main" val="0"/>
              </a:ext>
            </a:extLst>
          </a:blip>
          <a:srcRect t="5296" b="5296"/>
          <a:stretch/>
        </p:blipFill>
        <p:spPr>
          <a:xfrm>
            <a:off x="8944366" y="257517"/>
            <a:ext cx="2831875" cy="2831875"/>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sp>
        <p:nvSpPr>
          <p:cNvPr id="11" name="Title 1">
            <a:extLst>
              <a:ext uri="{FF2B5EF4-FFF2-40B4-BE49-F238E27FC236}">
                <a16:creationId xmlns:a16="http://schemas.microsoft.com/office/drawing/2014/main" id="{CE1D953B-9DCF-48C1-B162-171B74FE63DB}"/>
              </a:ext>
            </a:extLst>
          </p:cNvPr>
          <p:cNvSpPr txBox="1">
            <a:spLocks/>
          </p:cNvSpPr>
          <p:nvPr/>
        </p:nvSpPr>
        <p:spPr>
          <a:xfrm>
            <a:off x="8695161" y="3246268"/>
            <a:ext cx="3638453"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dirty="0">
                <a:solidFill>
                  <a:schemeClr val="bg1">
                    <a:lumMod val="50000"/>
                  </a:schemeClr>
                </a:solidFill>
                <a:latin typeface="+mn-lt"/>
                <a:cs typeface="Calibri"/>
              </a:rPr>
              <a:t>Lauren Williams (above)</a:t>
            </a:r>
          </a:p>
          <a:p>
            <a:pPr algn="ctr"/>
            <a:r>
              <a:rPr lang="en-US" b="0" dirty="0">
                <a:solidFill>
                  <a:schemeClr val="bg1">
                    <a:lumMod val="50000"/>
                  </a:schemeClr>
                </a:solidFill>
                <a:latin typeface="+mn-lt"/>
                <a:cs typeface="Calibri"/>
              </a:rPr>
              <a:t>2021 KY F</a:t>
            </a:r>
            <a:r>
              <a:rPr lang="en-US" dirty="0">
                <a:solidFill>
                  <a:schemeClr val="bg1">
                    <a:lumMod val="50000"/>
                  </a:schemeClr>
                </a:solidFill>
                <a:cs typeface="Calibri"/>
              </a:rPr>
              <a:t>CCLA Outstanding</a:t>
            </a:r>
            <a:br>
              <a:rPr lang="en-US" dirty="0">
                <a:solidFill>
                  <a:schemeClr val="bg1">
                    <a:lumMod val="50000"/>
                  </a:schemeClr>
                </a:solidFill>
                <a:cs typeface="Calibri"/>
              </a:rPr>
            </a:br>
            <a:r>
              <a:rPr lang="en-US" dirty="0">
                <a:solidFill>
                  <a:schemeClr val="bg1">
                    <a:lumMod val="50000"/>
                  </a:schemeClr>
                </a:solidFill>
                <a:cs typeface="Calibri"/>
              </a:rPr>
              <a:t>Advisor of the Year,</a:t>
            </a:r>
          </a:p>
          <a:p>
            <a:pPr algn="ctr"/>
            <a:r>
              <a:rPr lang="en-US" b="0" dirty="0">
                <a:solidFill>
                  <a:schemeClr val="bg1">
                    <a:lumMod val="50000"/>
                  </a:schemeClr>
                </a:solidFill>
                <a:latin typeface="+mn-lt"/>
                <a:cs typeface="Calibri"/>
              </a:rPr>
              <a:t>McCracken County High School</a:t>
            </a:r>
          </a:p>
        </p:txBody>
      </p:sp>
    </p:spTree>
    <p:extLst>
      <p:ext uri="{BB962C8B-B14F-4D97-AF65-F5344CB8AC3E}">
        <p14:creationId xmlns:p14="http://schemas.microsoft.com/office/powerpoint/2010/main" val="309045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4EA3F8A9-DBE5-4860-ACCE-E76362A82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2122" y="4866540"/>
            <a:ext cx="2639950" cy="1265963"/>
          </a:xfrm>
          <a:prstGeom prst="rect">
            <a:avLst/>
          </a:prstGeom>
        </p:spPr>
      </p:pic>
      <p:sp>
        <p:nvSpPr>
          <p:cNvPr id="2" name="Title 1">
            <a:extLst>
              <a:ext uri="{FF2B5EF4-FFF2-40B4-BE49-F238E27FC236}">
                <a16:creationId xmlns:a16="http://schemas.microsoft.com/office/drawing/2014/main" id="{12349F81-9BB1-44F3-8FC9-12BA5C803BC4}"/>
              </a:ext>
            </a:extLst>
          </p:cNvPr>
          <p:cNvSpPr>
            <a:spLocks noGrp="1"/>
          </p:cNvSpPr>
          <p:nvPr>
            <p:ph type="title"/>
          </p:nvPr>
        </p:nvSpPr>
        <p:spPr>
          <a:xfrm>
            <a:off x="342557" y="68096"/>
            <a:ext cx="11433684" cy="1265963"/>
          </a:xfrm>
        </p:spPr>
        <p:txBody>
          <a:bodyPr>
            <a:noAutofit/>
          </a:bodyPr>
          <a:lstStyle/>
          <a:p>
            <a:pPr algn="l"/>
            <a:r>
              <a:rPr lang="en-US" dirty="0">
                <a:cs typeface="Calibri"/>
              </a:rPr>
              <a:t>Kentucky’s Tobacco-Free Schools Toolkit</a:t>
            </a:r>
            <a:endParaRPr lang="en-US" dirty="0"/>
          </a:p>
        </p:txBody>
      </p:sp>
      <p:sp>
        <p:nvSpPr>
          <p:cNvPr id="4" name="Slide Number Placeholder 3">
            <a:extLst>
              <a:ext uri="{FF2B5EF4-FFF2-40B4-BE49-F238E27FC236}">
                <a16:creationId xmlns:a16="http://schemas.microsoft.com/office/drawing/2014/main" id="{24D18D8B-88BE-4568-A91F-199915A36C0A}"/>
              </a:ext>
            </a:extLst>
          </p:cNvPr>
          <p:cNvSpPr>
            <a:spLocks noGrp="1"/>
          </p:cNvSpPr>
          <p:nvPr>
            <p:ph type="sldNum" sz="quarter" idx="12"/>
          </p:nvPr>
        </p:nvSpPr>
        <p:spPr/>
        <p:txBody>
          <a:bodyPr/>
          <a:lstStyle/>
          <a:p>
            <a:fld id="{ABB8925F-B6BB-49B0-9469-5285B9C99CB3}" type="slidenum">
              <a:rPr lang="en-US" smtClean="0"/>
              <a:pPr/>
              <a:t>11</a:t>
            </a:fld>
            <a:endParaRPr lang="en-US"/>
          </a:p>
        </p:txBody>
      </p:sp>
      <p:sp>
        <p:nvSpPr>
          <p:cNvPr id="9" name="Content Placeholder 2">
            <a:extLst>
              <a:ext uri="{FF2B5EF4-FFF2-40B4-BE49-F238E27FC236}">
                <a16:creationId xmlns:a16="http://schemas.microsoft.com/office/drawing/2014/main" id="{917BD6DB-7B5A-452B-B890-B3323D9C886D}"/>
              </a:ext>
            </a:extLst>
          </p:cNvPr>
          <p:cNvSpPr>
            <a:spLocks noGrp="1"/>
          </p:cNvSpPr>
          <p:nvPr>
            <p:ph idx="1"/>
          </p:nvPr>
        </p:nvSpPr>
        <p:spPr>
          <a:xfrm>
            <a:off x="7056783" y="1542749"/>
            <a:ext cx="4719458" cy="4340453"/>
          </a:xfrm>
        </p:spPr>
        <p:txBody>
          <a:bodyPr>
            <a:noAutofit/>
          </a:bodyPr>
          <a:lstStyle/>
          <a:p>
            <a:pPr>
              <a:buFont typeface="Arial" panose="020B0604020202020204" pitchFamily="34" charset="0"/>
              <a:buChar char="•"/>
            </a:pPr>
            <a:r>
              <a:rPr lang="en-US" dirty="0">
                <a:solidFill>
                  <a:srgbClr val="01203D"/>
                </a:solidFill>
              </a:rPr>
              <a:t>Mailed to every public school serving 6</a:t>
            </a:r>
            <a:r>
              <a:rPr lang="en-US" baseline="30000" dirty="0">
                <a:solidFill>
                  <a:srgbClr val="01203D"/>
                </a:solidFill>
              </a:rPr>
              <a:t>th</a:t>
            </a:r>
            <a:r>
              <a:rPr lang="en-US" dirty="0">
                <a:solidFill>
                  <a:srgbClr val="01203D"/>
                </a:solidFill>
              </a:rPr>
              <a:t> grade and older, and every private school in the state before the 2021-2022 school year.</a:t>
            </a:r>
            <a:br>
              <a:rPr lang="en-US" dirty="0">
                <a:solidFill>
                  <a:srgbClr val="01203D"/>
                </a:solidFill>
              </a:rPr>
            </a:br>
            <a:endParaRPr lang="en-US" dirty="0">
              <a:solidFill>
                <a:srgbClr val="01203D"/>
              </a:solidFill>
            </a:endParaRPr>
          </a:p>
          <a:p>
            <a:pPr>
              <a:buFont typeface="Arial" panose="020B0604020202020204" pitchFamily="34" charset="0"/>
              <a:buChar char="•"/>
            </a:pPr>
            <a:r>
              <a:rPr lang="en-US" dirty="0">
                <a:solidFill>
                  <a:srgbClr val="01203D"/>
                </a:solidFill>
              </a:rPr>
              <a:t>Additional information was requested from more than 90 schools and organizations.</a:t>
            </a:r>
          </a:p>
        </p:txBody>
      </p:sp>
      <p:pic>
        <p:nvPicPr>
          <p:cNvPr id="10" name="Picture 4" descr="KPHA slide icons (12).png">
            <a:extLst>
              <a:ext uri="{FF2B5EF4-FFF2-40B4-BE49-F238E27FC236}">
                <a16:creationId xmlns:a16="http://schemas.microsoft.com/office/drawing/2014/main" id="{0B036860-11FB-4E2C-BA74-E65C4D98F56C}"/>
              </a:ext>
            </a:extLst>
          </p:cNvPr>
          <p:cNvPicPr>
            <a:picLocks noChangeAspect="1"/>
          </p:cNvPicPr>
          <p:nvPr/>
        </p:nvPicPr>
        <p:blipFill rotWithShape="1">
          <a:blip r:embed="rId4"/>
          <a:srcRect l="74" t="24773" r="-261" b="14313"/>
          <a:stretch/>
        </p:blipFill>
        <p:spPr>
          <a:xfrm rot="21300000">
            <a:off x="-308042" y="1438440"/>
            <a:ext cx="6263106" cy="3507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91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95A9-5FB1-4ABB-BE66-5D61973B42E7}"/>
              </a:ext>
            </a:extLst>
          </p:cNvPr>
          <p:cNvSpPr>
            <a:spLocks noGrp="1"/>
          </p:cNvSpPr>
          <p:nvPr>
            <p:ph type="title"/>
          </p:nvPr>
        </p:nvSpPr>
        <p:spPr>
          <a:xfrm>
            <a:off x="304249" y="253711"/>
            <a:ext cx="11292840" cy="1363662"/>
          </a:xfrm>
        </p:spPr>
        <p:txBody>
          <a:bodyPr>
            <a:normAutofit/>
          </a:bodyPr>
          <a:lstStyle/>
          <a:p>
            <a:pPr algn="l"/>
            <a:r>
              <a:rPr lang="en-US" dirty="0"/>
              <a:t>Success Story: #iCANendthetrend Peer Education Helps Students</a:t>
            </a:r>
          </a:p>
        </p:txBody>
      </p:sp>
      <p:pic>
        <p:nvPicPr>
          <p:cNvPr id="7" name="Content Placeholder 6" descr="A person smiling for the camera&#10;&#10;Description automatically generated with low confidence">
            <a:extLst>
              <a:ext uri="{FF2B5EF4-FFF2-40B4-BE49-F238E27FC236}">
                <a16:creationId xmlns:a16="http://schemas.microsoft.com/office/drawing/2014/main" id="{74DC0112-173D-4417-A053-04FBC0D7C6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354" t="930" r="2557" b="13981"/>
          <a:stretch/>
        </p:blipFill>
        <p:spPr>
          <a:xfrm>
            <a:off x="7980045" y="1183700"/>
            <a:ext cx="3762375" cy="3762375"/>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12</a:t>
            </a:fld>
            <a:endParaRPr lang="en-US" dirty="0"/>
          </a:p>
        </p:txBody>
      </p:sp>
      <p:sp>
        <p:nvSpPr>
          <p:cNvPr id="8" name="Title 1">
            <a:extLst>
              <a:ext uri="{FF2B5EF4-FFF2-40B4-BE49-F238E27FC236}">
                <a16:creationId xmlns:a16="http://schemas.microsoft.com/office/drawing/2014/main" id="{F7533ABD-00D7-4157-A6D2-443099AE7AE2}"/>
              </a:ext>
            </a:extLst>
          </p:cNvPr>
          <p:cNvSpPr txBox="1">
            <a:spLocks/>
          </p:cNvSpPr>
          <p:nvPr/>
        </p:nvSpPr>
        <p:spPr>
          <a:xfrm>
            <a:off x="7826979" y="5086792"/>
            <a:ext cx="4060772"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dirty="0">
                <a:solidFill>
                  <a:schemeClr val="bg1">
                    <a:lumMod val="50000"/>
                  </a:schemeClr>
                </a:solidFill>
                <a:latin typeface="+mn-lt"/>
                <a:cs typeface="Calibri"/>
              </a:rPr>
              <a:t>Dillon Lay</a:t>
            </a:r>
            <a:br>
              <a:rPr lang="en-US" b="0" dirty="0">
                <a:solidFill>
                  <a:schemeClr val="bg1">
                    <a:lumMod val="50000"/>
                  </a:schemeClr>
                </a:solidFill>
                <a:latin typeface="+mn-lt"/>
                <a:cs typeface="Calibri"/>
              </a:rPr>
            </a:br>
            <a:r>
              <a:rPr lang="en-US" b="0" dirty="0">
                <a:solidFill>
                  <a:schemeClr val="bg1">
                    <a:lumMod val="50000"/>
                  </a:schemeClr>
                </a:solidFill>
                <a:latin typeface="+mn-lt"/>
                <a:cs typeface="Calibri"/>
              </a:rPr>
              <a:t>Former #iCANendthetrend Facilitator </a:t>
            </a:r>
            <a:br>
              <a:rPr lang="en-US" b="0" dirty="0">
                <a:solidFill>
                  <a:schemeClr val="bg1">
                    <a:lumMod val="50000"/>
                  </a:schemeClr>
                </a:solidFill>
                <a:latin typeface="+mn-lt"/>
                <a:cs typeface="Calibri"/>
              </a:rPr>
            </a:br>
            <a:r>
              <a:rPr lang="en-US" b="0" dirty="0">
                <a:solidFill>
                  <a:schemeClr val="bg1">
                    <a:lumMod val="50000"/>
                  </a:schemeClr>
                </a:solidFill>
                <a:latin typeface="+mn-lt"/>
                <a:cs typeface="Calibri"/>
              </a:rPr>
              <a:t>from London, KY</a:t>
            </a:r>
          </a:p>
        </p:txBody>
      </p:sp>
      <p:sp>
        <p:nvSpPr>
          <p:cNvPr id="9" name="TextBox 8">
            <a:extLst>
              <a:ext uri="{FF2B5EF4-FFF2-40B4-BE49-F238E27FC236}">
                <a16:creationId xmlns:a16="http://schemas.microsoft.com/office/drawing/2014/main" id="{4BD7CE65-6B95-4819-BC02-04BB2F2F4B45}"/>
              </a:ext>
            </a:extLst>
          </p:cNvPr>
          <p:cNvSpPr txBox="1"/>
          <p:nvPr/>
        </p:nvSpPr>
        <p:spPr>
          <a:xfrm>
            <a:off x="304249" y="1644441"/>
            <a:ext cx="7287677" cy="4893647"/>
          </a:xfrm>
          <a:prstGeom prst="rect">
            <a:avLst/>
          </a:prstGeom>
          <a:noFill/>
        </p:spPr>
        <p:txBody>
          <a:bodyPr wrap="square" rtlCol="0">
            <a:spAutoFit/>
          </a:bodyPr>
          <a:lstStyle/>
          <a:p>
            <a:r>
              <a:rPr lang="en-US" sz="2400" i="1" dirty="0">
                <a:solidFill>
                  <a:srgbClr val="000000"/>
                </a:solidFill>
                <a:effectLst/>
                <a:latin typeface="Calibri" panose="020F0502020204030204" pitchFamily="34" charset="0"/>
                <a:ea typeface="Calibri" panose="020F0502020204030204" pitchFamily="34" charset="0"/>
              </a:rPr>
              <a:t>“I had a [Jessamine County] student come up to me after one of my presentations and tell me that he had just gotten out of the hospital from a collapsed lung from vaping. He said that he hasn’t used an e-cig in about two weeks and is having a very hard time dealing with the cravings/withdrawals. As we were talking his friend came up to us and told me that they had been keeping him accountable and have stopped using themselves since this has happened. They said they were happy for our program because most tobacco lessons they get are </a:t>
            </a:r>
          </a:p>
          <a:p>
            <a:r>
              <a:rPr lang="en-US" sz="2400" i="1" dirty="0">
                <a:solidFill>
                  <a:srgbClr val="000000"/>
                </a:solidFill>
                <a:effectLst/>
                <a:latin typeface="Calibri" panose="020F0502020204030204" pitchFamily="34" charset="0"/>
                <a:ea typeface="Calibri" panose="020F0502020204030204" pitchFamily="34" charset="0"/>
              </a:rPr>
              <a:t>‘e-cigs are bad - don’t use them.’ They said it was refreshing hearing our perspectives.”</a:t>
            </a:r>
            <a:endParaRPr lang="en-US" sz="2400" dirty="0">
              <a:effectLst/>
              <a:latin typeface="Calibri" panose="020F0502020204030204" pitchFamily="34" charset="0"/>
              <a:ea typeface="Calibri" panose="020F0502020204030204" pitchFamily="34" charset="0"/>
            </a:endParaRPr>
          </a:p>
          <a:p>
            <a:endParaRPr lang="en-US" sz="2400" dirty="0"/>
          </a:p>
        </p:txBody>
      </p:sp>
    </p:spTree>
    <p:extLst>
      <p:ext uri="{BB962C8B-B14F-4D97-AF65-F5344CB8AC3E}">
        <p14:creationId xmlns:p14="http://schemas.microsoft.com/office/powerpoint/2010/main" val="70464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494C-2EF2-4644-9133-703F253042C9}"/>
              </a:ext>
            </a:extLst>
          </p:cNvPr>
          <p:cNvSpPr>
            <a:spLocks noGrp="1"/>
          </p:cNvSpPr>
          <p:nvPr>
            <p:ph type="title"/>
          </p:nvPr>
        </p:nvSpPr>
        <p:spPr>
          <a:xfrm>
            <a:off x="491567" y="355145"/>
            <a:ext cx="7168865" cy="2111396"/>
          </a:xfrm>
        </p:spPr>
        <p:txBody>
          <a:bodyPr>
            <a:normAutofit fontScale="90000"/>
          </a:bodyPr>
          <a:lstStyle/>
          <a:p>
            <a:pPr algn="l"/>
            <a:r>
              <a:rPr lang="en-US" dirty="0"/>
              <a:t>Goal 2: Cessation</a:t>
            </a:r>
            <a:br>
              <a:rPr lang="en-US" dirty="0"/>
            </a:br>
            <a:br>
              <a:rPr lang="en-US" dirty="0"/>
            </a:br>
            <a:r>
              <a:rPr lang="en-US" dirty="0"/>
              <a:t>Over </a:t>
            </a:r>
            <a:r>
              <a:rPr lang="en-US" b="1" dirty="0"/>
              <a:t>88%</a:t>
            </a:r>
            <a:r>
              <a:rPr lang="en-US" dirty="0"/>
              <a:t> of Kentucky adults who smoke say they </a:t>
            </a:r>
            <a:r>
              <a:rPr lang="en-US" b="1" dirty="0"/>
              <a:t>want to quit</a:t>
            </a:r>
            <a:r>
              <a:rPr lang="en-US" dirty="0"/>
              <a:t>.</a:t>
            </a:r>
          </a:p>
        </p:txBody>
      </p:sp>
      <p:sp>
        <p:nvSpPr>
          <p:cNvPr id="3" name="Content Placeholder 2">
            <a:extLst>
              <a:ext uri="{FF2B5EF4-FFF2-40B4-BE49-F238E27FC236}">
                <a16:creationId xmlns:a16="http://schemas.microsoft.com/office/drawing/2014/main" id="{3D3953E6-0AF8-46C0-83F3-D7301FDB2926}"/>
              </a:ext>
            </a:extLst>
          </p:cNvPr>
          <p:cNvSpPr>
            <a:spLocks noGrp="1"/>
          </p:cNvSpPr>
          <p:nvPr>
            <p:ph idx="1"/>
          </p:nvPr>
        </p:nvSpPr>
        <p:spPr>
          <a:xfrm>
            <a:off x="491567" y="2813778"/>
            <a:ext cx="5209437" cy="835743"/>
          </a:xfrm>
        </p:spPr>
        <p:txBody>
          <a:bodyPr>
            <a:normAutofit/>
          </a:bodyPr>
          <a:lstStyle/>
          <a:p>
            <a:pPr marL="0" indent="0">
              <a:buNone/>
            </a:pPr>
            <a:r>
              <a:rPr lang="en-US" dirty="0">
                <a:solidFill>
                  <a:srgbClr val="01203D"/>
                </a:solidFill>
              </a:rPr>
              <a:t>That’s over 660,000 Kentuckians!</a:t>
            </a:r>
          </a:p>
        </p:txBody>
      </p:sp>
      <p:sp>
        <p:nvSpPr>
          <p:cNvPr id="4" name="Slide Number Placeholder 3">
            <a:extLst>
              <a:ext uri="{FF2B5EF4-FFF2-40B4-BE49-F238E27FC236}">
                <a16:creationId xmlns:a16="http://schemas.microsoft.com/office/drawing/2014/main" id="{69C3FF22-AD3F-4150-B448-3402680B7E06}"/>
              </a:ext>
            </a:extLst>
          </p:cNvPr>
          <p:cNvSpPr>
            <a:spLocks noGrp="1"/>
          </p:cNvSpPr>
          <p:nvPr>
            <p:ph type="sldNum" sz="quarter" idx="12"/>
          </p:nvPr>
        </p:nvSpPr>
        <p:spPr/>
        <p:txBody>
          <a:bodyPr/>
          <a:lstStyle/>
          <a:p>
            <a:fld id="{ABB8925F-B6BB-49B0-9469-5285B9C99CB3}" type="slidenum">
              <a:rPr lang="en-US" smtClean="0"/>
              <a:pPr/>
              <a:t>13</a:t>
            </a:fld>
            <a:endParaRPr lang="en-US" dirty="0"/>
          </a:p>
        </p:txBody>
      </p:sp>
      <p:sp>
        <p:nvSpPr>
          <p:cNvPr id="5" name="Title 1">
            <a:extLst>
              <a:ext uri="{FF2B5EF4-FFF2-40B4-BE49-F238E27FC236}">
                <a16:creationId xmlns:a16="http://schemas.microsoft.com/office/drawing/2014/main" id="{43B3E93D-C52F-4D3E-B318-6CD17E479399}"/>
              </a:ext>
            </a:extLst>
          </p:cNvPr>
          <p:cNvSpPr txBox="1">
            <a:spLocks/>
          </p:cNvSpPr>
          <p:nvPr/>
        </p:nvSpPr>
        <p:spPr>
          <a:xfrm>
            <a:off x="491567" y="6031855"/>
            <a:ext cx="7010400" cy="25146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1" dirty="0">
                <a:solidFill>
                  <a:schemeClr val="bg1">
                    <a:lumMod val="50000"/>
                  </a:schemeClr>
                </a:solidFill>
                <a:latin typeface="+mn-lt"/>
                <a:cs typeface="Calibri"/>
              </a:rPr>
              <a:t>Source: Kentucky Behavioral Risk Factor Surveillance System (BRFSS) 2019</a:t>
            </a:r>
          </a:p>
        </p:txBody>
      </p:sp>
      <p:pic>
        <p:nvPicPr>
          <p:cNvPr id="7" name="Picture 6">
            <a:extLst>
              <a:ext uri="{FF2B5EF4-FFF2-40B4-BE49-F238E27FC236}">
                <a16:creationId xmlns:a16="http://schemas.microsoft.com/office/drawing/2014/main" id="{C684D430-9C27-4DAD-A2D9-9BD3F5655840}"/>
              </a:ext>
            </a:extLst>
          </p:cNvPr>
          <p:cNvPicPr>
            <a:picLocks noChangeAspect="1"/>
          </p:cNvPicPr>
          <p:nvPr/>
        </p:nvPicPr>
        <p:blipFill>
          <a:blip r:embed="rId2"/>
          <a:stretch>
            <a:fillRect/>
          </a:stretch>
        </p:blipFill>
        <p:spPr>
          <a:xfrm>
            <a:off x="8502743" y="179985"/>
            <a:ext cx="3521861" cy="6103330"/>
          </a:xfrm>
          <a:prstGeom prst="rect">
            <a:avLst/>
          </a:prstGeom>
        </p:spPr>
      </p:pic>
    </p:spTree>
    <p:extLst>
      <p:ext uri="{BB962C8B-B14F-4D97-AF65-F5344CB8AC3E}">
        <p14:creationId xmlns:p14="http://schemas.microsoft.com/office/powerpoint/2010/main" val="348372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494C-2EF2-4644-9133-703F253042C9}"/>
              </a:ext>
            </a:extLst>
          </p:cNvPr>
          <p:cNvSpPr>
            <a:spLocks noGrp="1"/>
          </p:cNvSpPr>
          <p:nvPr>
            <p:ph type="title"/>
          </p:nvPr>
        </p:nvSpPr>
        <p:spPr>
          <a:xfrm>
            <a:off x="491567" y="355145"/>
            <a:ext cx="7168865" cy="2111396"/>
          </a:xfrm>
        </p:spPr>
        <p:txBody>
          <a:bodyPr>
            <a:normAutofit fontScale="90000"/>
          </a:bodyPr>
          <a:lstStyle/>
          <a:p>
            <a:pPr algn="l"/>
            <a:r>
              <a:rPr lang="en-US" dirty="0"/>
              <a:t>Goal 2: Cessation</a:t>
            </a:r>
            <a:br>
              <a:rPr lang="en-US" dirty="0"/>
            </a:br>
            <a:br>
              <a:rPr lang="en-US" dirty="0"/>
            </a:br>
            <a:r>
              <a:rPr lang="en-US" dirty="0"/>
              <a:t>Over </a:t>
            </a:r>
            <a:r>
              <a:rPr lang="en-US" b="1" dirty="0"/>
              <a:t>88%</a:t>
            </a:r>
            <a:r>
              <a:rPr lang="en-US" dirty="0"/>
              <a:t> of Kentucky adults who smoke say they </a:t>
            </a:r>
            <a:r>
              <a:rPr lang="en-US" b="1" dirty="0"/>
              <a:t>want to quit</a:t>
            </a:r>
            <a:r>
              <a:rPr lang="en-US" dirty="0"/>
              <a:t>.</a:t>
            </a:r>
          </a:p>
        </p:txBody>
      </p:sp>
      <p:sp>
        <p:nvSpPr>
          <p:cNvPr id="3" name="Content Placeholder 2">
            <a:extLst>
              <a:ext uri="{FF2B5EF4-FFF2-40B4-BE49-F238E27FC236}">
                <a16:creationId xmlns:a16="http://schemas.microsoft.com/office/drawing/2014/main" id="{3D3953E6-0AF8-46C0-83F3-D7301FDB2926}"/>
              </a:ext>
            </a:extLst>
          </p:cNvPr>
          <p:cNvSpPr>
            <a:spLocks noGrp="1"/>
          </p:cNvSpPr>
          <p:nvPr>
            <p:ph idx="1"/>
          </p:nvPr>
        </p:nvSpPr>
        <p:spPr>
          <a:xfrm>
            <a:off x="578498" y="2813778"/>
            <a:ext cx="5209437" cy="835743"/>
          </a:xfrm>
        </p:spPr>
        <p:txBody>
          <a:bodyPr>
            <a:normAutofit/>
          </a:bodyPr>
          <a:lstStyle/>
          <a:p>
            <a:pPr marL="0" indent="0">
              <a:buNone/>
            </a:pPr>
            <a:r>
              <a:rPr lang="en-US" dirty="0">
                <a:solidFill>
                  <a:srgbClr val="01203D"/>
                </a:solidFill>
              </a:rPr>
              <a:t>That’s over 660,000 Kentuckians!</a:t>
            </a:r>
          </a:p>
        </p:txBody>
      </p:sp>
      <p:sp>
        <p:nvSpPr>
          <p:cNvPr id="4" name="Slide Number Placeholder 3">
            <a:extLst>
              <a:ext uri="{FF2B5EF4-FFF2-40B4-BE49-F238E27FC236}">
                <a16:creationId xmlns:a16="http://schemas.microsoft.com/office/drawing/2014/main" id="{69C3FF22-AD3F-4150-B448-3402680B7E06}"/>
              </a:ext>
            </a:extLst>
          </p:cNvPr>
          <p:cNvSpPr>
            <a:spLocks noGrp="1"/>
          </p:cNvSpPr>
          <p:nvPr>
            <p:ph type="sldNum" sz="quarter" idx="12"/>
          </p:nvPr>
        </p:nvSpPr>
        <p:spPr/>
        <p:txBody>
          <a:bodyPr/>
          <a:lstStyle/>
          <a:p>
            <a:fld id="{ABB8925F-B6BB-49B0-9469-5285B9C99CB3}" type="slidenum">
              <a:rPr lang="en-US" smtClean="0"/>
              <a:pPr/>
              <a:t>14</a:t>
            </a:fld>
            <a:endParaRPr lang="en-US" dirty="0"/>
          </a:p>
        </p:txBody>
      </p:sp>
      <p:sp>
        <p:nvSpPr>
          <p:cNvPr id="5" name="Title 1">
            <a:extLst>
              <a:ext uri="{FF2B5EF4-FFF2-40B4-BE49-F238E27FC236}">
                <a16:creationId xmlns:a16="http://schemas.microsoft.com/office/drawing/2014/main" id="{43B3E93D-C52F-4D3E-B318-6CD17E479399}"/>
              </a:ext>
            </a:extLst>
          </p:cNvPr>
          <p:cNvSpPr txBox="1">
            <a:spLocks/>
          </p:cNvSpPr>
          <p:nvPr/>
        </p:nvSpPr>
        <p:spPr>
          <a:xfrm>
            <a:off x="491567" y="6031855"/>
            <a:ext cx="7010400" cy="25146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1" dirty="0">
                <a:solidFill>
                  <a:schemeClr val="bg1">
                    <a:lumMod val="50000"/>
                  </a:schemeClr>
                </a:solidFill>
                <a:latin typeface="+mn-lt"/>
                <a:cs typeface="Calibri"/>
              </a:rPr>
              <a:t>Source: Kentucky Behavioral Risk Factor Surveillance System (BRFSS) 2019</a:t>
            </a:r>
          </a:p>
        </p:txBody>
      </p:sp>
      <p:pic>
        <p:nvPicPr>
          <p:cNvPr id="7" name="Picture 6">
            <a:extLst>
              <a:ext uri="{FF2B5EF4-FFF2-40B4-BE49-F238E27FC236}">
                <a16:creationId xmlns:a16="http://schemas.microsoft.com/office/drawing/2014/main" id="{C684D430-9C27-4DAD-A2D9-9BD3F5655840}"/>
              </a:ext>
            </a:extLst>
          </p:cNvPr>
          <p:cNvPicPr>
            <a:picLocks noChangeAspect="1"/>
          </p:cNvPicPr>
          <p:nvPr/>
        </p:nvPicPr>
        <p:blipFill>
          <a:blip r:embed="rId2"/>
          <a:stretch>
            <a:fillRect/>
          </a:stretch>
        </p:blipFill>
        <p:spPr>
          <a:xfrm>
            <a:off x="8502743" y="179985"/>
            <a:ext cx="3521861" cy="6103330"/>
          </a:xfrm>
          <a:prstGeom prst="rect">
            <a:avLst/>
          </a:prstGeom>
        </p:spPr>
      </p:pic>
      <p:sp>
        <p:nvSpPr>
          <p:cNvPr id="8" name="Content Placeholder 2">
            <a:extLst>
              <a:ext uri="{FF2B5EF4-FFF2-40B4-BE49-F238E27FC236}">
                <a16:creationId xmlns:a16="http://schemas.microsoft.com/office/drawing/2014/main" id="{D0786334-9DFA-41EB-8F64-9F863AE6DE9C}"/>
              </a:ext>
            </a:extLst>
          </p:cNvPr>
          <p:cNvSpPr txBox="1">
            <a:spLocks/>
          </p:cNvSpPr>
          <p:nvPr/>
        </p:nvSpPr>
        <p:spPr>
          <a:xfrm>
            <a:off x="1329415" y="4286617"/>
            <a:ext cx="6331017" cy="1028575"/>
          </a:xfrm>
          <a:prstGeom prst="rect">
            <a:avLst/>
          </a:prstGeom>
        </p:spPr>
        <p:txBody>
          <a:bodyPr vert="horz" lIns="91440" tIns="45720" rIns="91440" bIns="45720" rtlCol="0">
            <a:normAutofit/>
          </a:bodyPr>
          <a:lstStyle>
            <a:lvl1pPr marL="341313" indent="-341313" algn="l" defTabSz="914400" rtl="0" eaLnBrk="1" latinLnBrk="0" hangingPunct="1">
              <a:lnSpc>
                <a:spcPct val="90000"/>
              </a:lnSpc>
              <a:spcBef>
                <a:spcPts val="1000"/>
              </a:spcBef>
              <a:buClr>
                <a:srgbClr val="92D050"/>
              </a:buClr>
              <a:buSzPct val="100000"/>
              <a:buFontTx/>
              <a:buBlip>
                <a:blip r:embed="rId3"/>
              </a:buBlip>
              <a:defRPr sz="2800" kern="1200">
                <a:solidFill>
                  <a:srgbClr val="000000"/>
                </a:solidFill>
                <a:latin typeface="Calibri" panose="020F0502020204030204" pitchFamily="34" charset="0"/>
                <a:ea typeface="+mn-ea"/>
                <a:cs typeface="Calibri" panose="020F0502020204030204" pitchFamily="34" charset="0"/>
              </a:defRPr>
            </a:lvl1pPr>
            <a:lvl2pPr marL="684213" indent="-227013"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3"/>
              </a:buClr>
              <a:buSzPct val="125000"/>
              <a:buFont typeface="Arial" panose="020B0604020202020204" pitchFamily="34" charset="0"/>
              <a:buChar char="•"/>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3"/>
              </a:buClr>
              <a:buSzPct val="125000"/>
              <a:buFont typeface="Wingdings" panose="05000000000000000000" pitchFamily="2" charset="2"/>
              <a:buChar char="§"/>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a:solidFill>
                  <a:srgbClr val="01203D"/>
                </a:solidFill>
              </a:rPr>
              <a:t>Unfortunately, fewer than half of them (40%) know about 1-800-QUIT-NOW.</a:t>
            </a:r>
          </a:p>
        </p:txBody>
      </p:sp>
      <p:cxnSp>
        <p:nvCxnSpPr>
          <p:cNvPr id="9" name="Straight Connector 8">
            <a:extLst>
              <a:ext uri="{FF2B5EF4-FFF2-40B4-BE49-F238E27FC236}">
                <a16:creationId xmlns:a16="http://schemas.microsoft.com/office/drawing/2014/main" id="{F0BA20D5-4049-4524-A54E-EED8E09EB342}"/>
              </a:ext>
            </a:extLst>
          </p:cNvPr>
          <p:cNvCxnSpPr>
            <a:cxnSpLocks/>
          </p:cNvCxnSpPr>
          <p:nvPr/>
        </p:nvCxnSpPr>
        <p:spPr>
          <a:xfrm flipH="1">
            <a:off x="578498" y="3862875"/>
            <a:ext cx="11446106" cy="0"/>
          </a:xfrm>
          <a:prstGeom prst="line">
            <a:avLst/>
          </a:prstGeom>
          <a:ln w="19050">
            <a:solidFill>
              <a:srgbClr val="62BCF0"/>
            </a:solidFill>
            <a:prstDash val="lgDash"/>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3413209E-8CEF-4E49-84C2-23F6F1133E25}"/>
              </a:ext>
            </a:extLst>
          </p:cNvPr>
          <p:cNvCxnSpPr>
            <a:cxnSpLocks/>
          </p:cNvCxnSpPr>
          <p:nvPr/>
        </p:nvCxnSpPr>
        <p:spPr>
          <a:xfrm flipH="1">
            <a:off x="578498" y="4715071"/>
            <a:ext cx="681135" cy="0"/>
          </a:xfrm>
          <a:prstGeom prst="line">
            <a:avLst/>
          </a:prstGeom>
          <a:ln w="19050">
            <a:solidFill>
              <a:srgbClr val="62BCF0"/>
            </a:solidFill>
            <a:prstDash val="lg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C10FEE5B-95EF-49E4-9064-134925E02D86}"/>
              </a:ext>
            </a:extLst>
          </p:cNvPr>
          <p:cNvCxnSpPr>
            <a:cxnSpLocks/>
          </p:cNvCxnSpPr>
          <p:nvPr/>
        </p:nvCxnSpPr>
        <p:spPr>
          <a:xfrm>
            <a:off x="578498" y="3853544"/>
            <a:ext cx="0" cy="861527"/>
          </a:xfrm>
          <a:prstGeom prst="line">
            <a:avLst/>
          </a:prstGeom>
          <a:ln w="19050">
            <a:solidFill>
              <a:srgbClr val="62BCF0"/>
            </a:solidFill>
            <a:prstDash val="lg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37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C65C8F-F0B7-4C42-B70C-1F721B3440CC}"/>
              </a:ext>
            </a:extLst>
          </p:cNvPr>
          <p:cNvSpPr/>
          <p:nvPr/>
        </p:nvSpPr>
        <p:spPr>
          <a:xfrm>
            <a:off x="631284" y="2378330"/>
            <a:ext cx="4704901" cy="2657088"/>
          </a:xfrm>
          <a:prstGeom prst="rect">
            <a:avLst/>
          </a:prstGeom>
          <a:solidFill>
            <a:srgbClr val="84BC49"/>
          </a:solidFill>
          <a:ln>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0494C-2EF2-4644-9133-703F253042C9}"/>
              </a:ext>
            </a:extLst>
          </p:cNvPr>
          <p:cNvSpPr>
            <a:spLocks noGrp="1"/>
          </p:cNvSpPr>
          <p:nvPr>
            <p:ph type="title"/>
          </p:nvPr>
        </p:nvSpPr>
        <p:spPr>
          <a:xfrm>
            <a:off x="400562" y="573737"/>
            <a:ext cx="11282541" cy="1371600"/>
          </a:xfrm>
        </p:spPr>
        <p:txBody>
          <a:bodyPr>
            <a:normAutofit/>
          </a:bodyPr>
          <a:lstStyle/>
          <a:p>
            <a:r>
              <a:rPr lang="en-US" dirty="0"/>
              <a:t>Quitlines are a cost-effective and evidence-based </a:t>
            </a:r>
            <a:br>
              <a:rPr lang="en-US" dirty="0"/>
            </a:br>
            <a:r>
              <a:rPr lang="en-US" dirty="0"/>
              <a:t>way to help people quit.</a:t>
            </a:r>
          </a:p>
        </p:txBody>
      </p:sp>
      <p:sp>
        <p:nvSpPr>
          <p:cNvPr id="4" name="Slide Number Placeholder 3">
            <a:extLst>
              <a:ext uri="{FF2B5EF4-FFF2-40B4-BE49-F238E27FC236}">
                <a16:creationId xmlns:a16="http://schemas.microsoft.com/office/drawing/2014/main" id="{69C3FF22-AD3F-4150-B448-3402680B7E06}"/>
              </a:ext>
            </a:extLst>
          </p:cNvPr>
          <p:cNvSpPr>
            <a:spLocks noGrp="1"/>
          </p:cNvSpPr>
          <p:nvPr>
            <p:ph type="sldNum" sz="quarter" idx="12"/>
          </p:nvPr>
        </p:nvSpPr>
        <p:spPr/>
        <p:txBody>
          <a:bodyPr/>
          <a:lstStyle/>
          <a:p>
            <a:fld id="{ABB8925F-B6BB-49B0-9469-5285B9C99CB3}" type="slidenum">
              <a:rPr lang="en-US" smtClean="0"/>
              <a:pPr/>
              <a:t>15</a:t>
            </a:fld>
            <a:endParaRPr lang="en-US" dirty="0"/>
          </a:p>
        </p:txBody>
      </p:sp>
      <p:sp>
        <p:nvSpPr>
          <p:cNvPr id="15" name="TextBox 14">
            <a:extLst>
              <a:ext uri="{FF2B5EF4-FFF2-40B4-BE49-F238E27FC236}">
                <a16:creationId xmlns:a16="http://schemas.microsoft.com/office/drawing/2014/main" id="{3C12A041-638F-49E5-8BFD-799D30D442FA}"/>
              </a:ext>
            </a:extLst>
          </p:cNvPr>
          <p:cNvSpPr txBox="1"/>
          <p:nvPr/>
        </p:nvSpPr>
        <p:spPr>
          <a:xfrm>
            <a:off x="395908" y="5614502"/>
            <a:ext cx="11400182" cy="461665"/>
          </a:xfrm>
          <a:prstGeom prst="rect">
            <a:avLst/>
          </a:prstGeom>
          <a:noFill/>
        </p:spPr>
        <p:txBody>
          <a:bodyPr wrap="square" rtlCol="0">
            <a:spAutoFit/>
          </a:bodyPr>
          <a:lstStyle/>
          <a:p>
            <a:pPr algn="ctr"/>
            <a:r>
              <a:rPr lang="en-US" sz="2400" i="1" dirty="0"/>
              <a:t>Free to callers   </a:t>
            </a:r>
            <a:r>
              <a:rPr lang="en-US" sz="2400" b="0" i="1" dirty="0">
                <a:solidFill>
                  <a:srgbClr val="4D5156"/>
                </a:solidFill>
                <a:effectLst/>
                <a:latin typeface="Roboto" panose="02000000000000000000" pitchFamily="2" charset="0"/>
              </a:rPr>
              <a:t>·   </a:t>
            </a:r>
            <a:r>
              <a:rPr lang="en-US" sz="2400" i="1" dirty="0"/>
              <a:t>Doubles chances of quitting successfully   </a:t>
            </a:r>
            <a:r>
              <a:rPr lang="en-US" sz="2400" b="0" i="1" dirty="0">
                <a:solidFill>
                  <a:srgbClr val="4D5156"/>
                </a:solidFill>
                <a:effectLst/>
                <a:latin typeface="Roboto" panose="02000000000000000000" pitchFamily="2" charset="0"/>
              </a:rPr>
              <a:t>·   </a:t>
            </a:r>
            <a:r>
              <a:rPr lang="en-US" sz="2400" i="1" dirty="0"/>
              <a:t>Available 24/7 </a:t>
            </a:r>
          </a:p>
        </p:txBody>
      </p:sp>
      <p:sp>
        <p:nvSpPr>
          <p:cNvPr id="21" name="Title 1">
            <a:extLst>
              <a:ext uri="{FF2B5EF4-FFF2-40B4-BE49-F238E27FC236}">
                <a16:creationId xmlns:a16="http://schemas.microsoft.com/office/drawing/2014/main" id="{EF7CBF75-2D1E-4A8E-8059-AD492ED7E506}"/>
              </a:ext>
            </a:extLst>
          </p:cNvPr>
          <p:cNvSpPr txBox="1">
            <a:spLocks/>
          </p:cNvSpPr>
          <p:nvPr/>
        </p:nvSpPr>
        <p:spPr>
          <a:xfrm>
            <a:off x="631284" y="2505819"/>
            <a:ext cx="4572698" cy="251847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a:lstStyle>
          <a:p>
            <a:r>
              <a:rPr lang="en-US" sz="1800" dirty="0">
                <a:solidFill>
                  <a:schemeClr val="bg1"/>
                </a:solidFill>
              </a:rPr>
              <a:t>A recent return on investment (ROI) analysis of data from 2015 to 2020 showed that </a:t>
            </a:r>
          </a:p>
          <a:p>
            <a:r>
              <a:rPr lang="en-US" sz="2800" b="1" dirty="0">
                <a:solidFill>
                  <a:schemeClr val="bg1"/>
                </a:solidFill>
              </a:rPr>
              <a:t>for every $1 invested in </a:t>
            </a:r>
          </a:p>
          <a:p>
            <a:r>
              <a:rPr lang="en-US" sz="2800" b="1" dirty="0">
                <a:solidFill>
                  <a:schemeClr val="bg1"/>
                </a:solidFill>
              </a:rPr>
              <a:t>Quit Now Kentucky, </a:t>
            </a:r>
          </a:p>
          <a:p>
            <a:r>
              <a:rPr lang="en-US" sz="2800" b="1" dirty="0">
                <a:solidFill>
                  <a:schemeClr val="bg1"/>
                </a:solidFill>
              </a:rPr>
              <a:t>$4.03 was returned </a:t>
            </a:r>
          </a:p>
          <a:p>
            <a:r>
              <a:rPr lang="en-US" sz="2800" b="1" dirty="0">
                <a:solidFill>
                  <a:schemeClr val="bg1"/>
                </a:solidFill>
              </a:rPr>
              <a:t>in future cost savings.</a:t>
            </a:r>
          </a:p>
        </p:txBody>
      </p:sp>
      <p:pic>
        <p:nvPicPr>
          <p:cNvPr id="5" name="Picture 4">
            <a:extLst>
              <a:ext uri="{FF2B5EF4-FFF2-40B4-BE49-F238E27FC236}">
                <a16:creationId xmlns:a16="http://schemas.microsoft.com/office/drawing/2014/main" id="{181EBE44-3721-4D05-A79F-B70C913D9E5E}"/>
              </a:ext>
            </a:extLst>
          </p:cNvPr>
          <p:cNvPicPr>
            <a:picLocks noChangeAspect="1"/>
          </p:cNvPicPr>
          <p:nvPr/>
        </p:nvPicPr>
        <p:blipFill rotWithShape="1">
          <a:blip r:embed="rId3"/>
          <a:srcRect l="2030" r="73374"/>
          <a:stretch/>
        </p:blipFill>
        <p:spPr>
          <a:xfrm>
            <a:off x="5594056" y="2378989"/>
            <a:ext cx="1104206" cy="2437281"/>
          </a:xfrm>
          <a:prstGeom prst="rect">
            <a:avLst/>
          </a:prstGeom>
        </p:spPr>
      </p:pic>
      <p:pic>
        <p:nvPicPr>
          <p:cNvPr id="10" name="Picture 9">
            <a:extLst>
              <a:ext uri="{FF2B5EF4-FFF2-40B4-BE49-F238E27FC236}">
                <a16:creationId xmlns:a16="http://schemas.microsoft.com/office/drawing/2014/main" id="{F634D734-CAE8-45FE-8432-027F839702A0}"/>
              </a:ext>
            </a:extLst>
          </p:cNvPr>
          <p:cNvPicPr>
            <a:picLocks noChangeAspect="1"/>
          </p:cNvPicPr>
          <p:nvPr/>
        </p:nvPicPr>
        <p:blipFill rotWithShape="1">
          <a:blip r:embed="rId3"/>
          <a:srcRect l="76249" t="250" r="-845" b="-250"/>
          <a:stretch/>
        </p:blipFill>
        <p:spPr>
          <a:xfrm>
            <a:off x="9882942" y="2505819"/>
            <a:ext cx="1104206" cy="2437281"/>
          </a:xfrm>
          <a:prstGeom prst="rect">
            <a:avLst/>
          </a:prstGeom>
        </p:spPr>
      </p:pic>
      <p:sp>
        <p:nvSpPr>
          <p:cNvPr id="7" name="Rectangle 6">
            <a:extLst>
              <a:ext uri="{FF2B5EF4-FFF2-40B4-BE49-F238E27FC236}">
                <a16:creationId xmlns:a16="http://schemas.microsoft.com/office/drawing/2014/main" id="{E27E910C-1373-4DA7-BDD2-9EC86434DC11}"/>
              </a:ext>
            </a:extLst>
          </p:cNvPr>
          <p:cNvSpPr/>
          <p:nvPr/>
        </p:nvSpPr>
        <p:spPr>
          <a:xfrm>
            <a:off x="631284" y="2378330"/>
            <a:ext cx="10929431" cy="2657088"/>
          </a:xfrm>
          <a:prstGeom prst="rect">
            <a:avLst/>
          </a:prstGeom>
          <a:noFill/>
          <a:ln w="4445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and white sign&#10;&#10;Description automatically generated with low confidence">
            <a:extLst>
              <a:ext uri="{FF2B5EF4-FFF2-40B4-BE49-F238E27FC236}">
                <a16:creationId xmlns:a16="http://schemas.microsoft.com/office/drawing/2014/main" id="{BCCE9B7B-3CF0-4846-B33C-F7FB3893F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8031" y="3156807"/>
            <a:ext cx="2061904" cy="1345663"/>
          </a:xfrm>
          <a:prstGeom prst="rect">
            <a:avLst/>
          </a:prstGeom>
        </p:spPr>
      </p:pic>
      <p:cxnSp>
        <p:nvCxnSpPr>
          <p:cNvPr id="12" name="Straight Arrow Connector 11">
            <a:extLst>
              <a:ext uri="{FF2B5EF4-FFF2-40B4-BE49-F238E27FC236}">
                <a16:creationId xmlns:a16="http://schemas.microsoft.com/office/drawing/2014/main" id="{74BC98D4-4C03-42AF-97D6-2E2029070D8F}"/>
              </a:ext>
            </a:extLst>
          </p:cNvPr>
          <p:cNvCxnSpPr>
            <a:cxnSpLocks/>
          </p:cNvCxnSpPr>
          <p:nvPr/>
        </p:nvCxnSpPr>
        <p:spPr>
          <a:xfrm flipV="1">
            <a:off x="6687245" y="3721854"/>
            <a:ext cx="431617" cy="1"/>
          </a:xfrm>
          <a:prstGeom prst="straightConnector1">
            <a:avLst/>
          </a:prstGeom>
          <a:ln w="57150">
            <a:solidFill>
              <a:srgbClr val="01203D"/>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686087-98AA-46A8-AAEC-379B7CC2ECC4}"/>
              </a:ext>
            </a:extLst>
          </p:cNvPr>
          <p:cNvCxnSpPr>
            <a:cxnSpLocks/>
          </p:cNvCxnSpPr>
          <p:nvPr/>
        </p:nvCxnSpPr>
        <p:spPr>
          <a:xfrm flipV="1">
            <a:off x="9291872" y="3721854"/>
            <a:ext cx="431617" cy="1"/>
          </a:xfrm>
          <a:prstGeom prst="straightConnector1">
            <a:avLst/>
          </a:prstGeom>
          <a:ln w="57150">
            <a:solidFill>
              <a:srgbClr val="01203D"/>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720EA633-EC8C-4447-B624-787851398782}"/>
              </a:ext>
            </a:extLst>
          </p:cNvPr>
          <p:cNvSpPr txBox="1">
            <a:spLocks/>
          </p:cNvSpPr>
          <p:nvPr/>
        </p:nvSpPr>
        <p:spPr>
          <a:xfrm>
            <a:off x="10813117" y="3371806"/>
            <a:ext cx="553378" cy="6478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0" kern="1200">
                <a:solidFill>
                  <a:srgbClr val="01203D"/>
                </a:solidFill>
                <a:latin typeface="Gotham Bold" pitchFamily="50" charset="0"/>
                <a:ea typeface="+mj-ea"/>
                <a:cs typeface="+mj-cs"/>
              </a:defRPr>
            </a:lvl1pPr>
          </a:lstStyle>
          <a:p>
            <a:r>
              <a:rPr lang="en-US" b="1" dirty="0">
                <a:solidFill>
                  <a:srgbClr val="84BC49"/>
                </a:solidFill>
              </a:rPr>
              <a:t>+</a:t>
            </a:r>
          </a:p>
        </p:txBody>
      </p:sp>
    </p:spTree>
    <p:extLst>
      <p:ext uri="{BB962C8B-B14F-4D97-AF65-F5344CB8AC3E}">
        <p14:creationId xmlns:p14="http://schemas.microsoft.com/office/powerpoint/2010/main" val="8931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95A9-5FB1-4ABB-BE66-5D61973B42E7}"/>
              </a:ext>
            </a:extLst>
          </p:cNvPr>
          <p:cNvSpPr>
            <a:spLocks noGrp="1"/>
          </p:cNvSpPr>
          <p:nvPr>
            <p:ph type="title"/>
          </p:nvPr>
        </p:nvSpPr>
        <p:spPr>
          <a:xfrm>
            <a:off x="399885" y="141618"/>
            <a:ext cx="10753389" cy="866286"/>
          </a:xfrm>
        </p:spPr>
        <p:txBody>
          <a:bodyPr>
            <a:normAutofit/>
          </a:bodyPr>
          <a:lstStyle/>
          <a:p>
            <a:pPr algn="l"/>
            <a:r>
              <a:rPr lang="en-US" dirty="0"/>
              <a:t>Success Story: Health Department Classes Work!</a:t>
            </a:r>
          </a:p>
        </p:txBody>
      </p:sp>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16</a:t>
            </a:fld>
            <a:endParaRPr lang="en-US" dirty="0"/>
          </a:p>
        </p:txBody>
      </p:sp>
      <p:pic>
        <p:nvPicPr>
          <p:cNvPr id="5" name="Content Placeholder 6">
            <a:extLst>
              <a:ext uri="{FF2B5EF4-FFF2-40B4-BE49-F238E27FC236}">
                <a16:creationId xmlns:a16="http://schemas.microsoft.com/office/drawing/2014/main" id="{79B2957E-D89C-4F78-9946-6A38C691B91F}"/>
              </a:ext>
            </a:extLst>
          </p:cNvPr>
          <p:cNvPicPr>
            <a:picLocks noChangeAspect="1"/>
          </p:cNvPicPr>
          <p:nvPr/>
        </p:nvPicPr>
        <p:blipFill rotWithShape="1">
          <a:blip r:embed="rId3">
            <a:extLst>
              <a:ext uri="{28A0092B-C50C-407E-A947-70E740481C1C}">
                <a14:useLocalDpi xmlns:a14="http://schemas.microsoft.com/office/drawing/2010/main" val="0"/>
              </a:ext>
            </a:extLst>
          </a:blip>
          <a:srcRect l="10866" t="35974" r="33603" b="38382"/>
          <a:stretch/>
        </p:blipFill>
        <p:spPr>
          <a:xfrm>
            <a:off x="9973241" y="3124599"/>
            <a:ext cx="1979964" cy="1979964"/>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pic>
        <p:nvPicPr>
          <p:cNvPr id="6" name="Content Placeholder 6">
            <a:extLst>
              <a:ext uri="{FF2B5EF4-FFF2-40B4-BE49-F238E27FC236}">
                <a16:creationId xmlns:a16="http://schemas.microsoft.com/office/drawing/2014/main" id="{BEE201C0-BE2F-4429-914D-EEC8630D8548}"/>
              </a:ext>
            </a:extLst>
          </p:cNvPr>
          <p:cNvPicPr>
            <a:picLocks noChangeAspect="1"/>
          </p:cNvPicPr>
          <p:nvPr/>
        </p:nvPicPr>
        <p:blipFill rotWithShape="1">
          <a:blip r:embed="rId4">
            <a:extLst>
              <a:ext uri="{28A0092B-C50C-407E-A947-70E740481C1C}">
                <a14:useLocalDpi xmlns:a14="http://schemas.microsoft.com/office/drawing/2010/main" val="0"/>
              </a:ext>
            </a:extLst>
          </a:blip>
          <a:srcRect l="-354" t="465" r="354" b="30463"/>
          <a:stretch/>
        </p:blipFill>
        <p:spPr>
          <a:xfrm>
            <a:off x="9973241" y="822968"/>
            <a:ext cx="1979964" cy="1979964"/>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pic>
        <p:nvPicPr>
          <p:cNvPr id="8" name="Content Placeholder 6">
            <a:extLst>
              <a:ext uri="{FF2B5EF4-FFF2-40B4-BE49-F238E27FC236}">
                <a16:creationId xmlns:a16="http://schemas.microsoft.com/office/drawing/2014/main" id="{7FCD25DE-06CD-4971-B542-13F06D1D84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240" t="-9506" r="28773" b="-9506"/>
          <a:stretch/>
        </p:blipFill>
        <p:spPr>
          <a:xfrm>
            <a:off x="8522580" y="1987124"/>
            <a:ext cx="1979964" cy="1979964"/>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B93DF9A0-5AEE-4A7B-9C6F-D152FCCC9262}"/>
              </a:ext>
            </a:extLst>
          </p:cNvPr>
          <p:cNvSpPr txBox="1"/>
          <p:nvPr/>
        </p:nvSpPr>
        <p:spPr>
          <a:xfrm>
            <a:off x="399885" y="1050242"/>
            <a:ext cx="7950402" cy="5539978"/>
          </a:xfrm>
          <a:prstGeom prst="rect">
            <a:avLst/>
          </a:prstGeom>
          <a:noFill/>
        </p:spPr>
        <p:txBody>
          <a:bodyPr wrap="square" rtlCol="0">
            <a:spAutoFit/>
          </a:bodyPr>
          <a:lstStyle/>
          <a:p>
            <a:r>
              <a:rPr lang="en-US" sz="2400" i="1" dirty="0">
                <a:effectLst/>
                <a:latin typeface="Calibri" panose="020F0502020204030204" pitchFamily="34" charset="0"/>
                <a:ea typeface="Calibri" panose="020F0502020204030204" pitchFamily="34" charset="0"/>
              </a:rPr>
              <a:t>“I had smoked for 35+ years and finally decided it was time to quit. […] A week into the class, I smoked my last cigarette. That was October 1, 2019, and I've been smoke free ever since. I feel so much better, I breathe better, and my blood pressure is the best it's been in over 30 years. I'm so glad today I made that decision to give the Freedom From Smoking® classes a shot. I've recommended it many of my friends </a:t>
            </a:r>
          </a:p>
          <a:p>
            <a:r>
              <a:rPr lang="en-US" sz="2400" i="1" dirty="0">
                <a:effectLst/>
                <a:latin typeface="Calibri" panose="020F0502020204030204" pitchFamily="34" charset="0"/>
                <a:ea typeface="Calibri" panose="020F0502020204030204" pitchFamily="34" charset="0"/>
              </a:rPr>
              <a:t>and relatives who smoke and will </a:t>
            </a:r>
          </a:p>
          <a:p>
            <a:r>
              <a:rPr lang="en-US" sz="2400" i="1" dirty="0">
                <a:effectLst/>
                <a:latin typeface="Calibri" panose="020F0502020204030204" pitchFamily="34" charset="0"/>
                <a:ea typeface="Calibri" panose="020F0502020204030204" pitchFamily="34" charset="0"/>
              </a:rPr>
              <a:t>continue to recommend it to </a:t>
            </a:r>
          </a:p>
          <a:p>
            <a:r>
              <a:rPr lang="en-US" sz="2400" i="1" dirty="0">
                <a:effectLst/>
                <a:latin typeface="Calibri" panose="020F0502020204030204" pitchFamily="34" charset="0"/>
                <a:ea typeface="Calibri" panose="020F0502020204030204" pitchFamily="34" charset="0"/>
              </a:rPr>
              <a:t>ANYONE who wants to quit </a:t>
            </a:r>
          </a:p>
          <a:p>
            <a:r>
              <a:rPr lang="en-US" sz="2400" i="1" dirty="0">
                <a:effectLst/>
                <a:latin typeface="Calibri" panose="020F0502020204030204" pitchFamily="34" charset="0"/>
                <a:ea typeface="Calibri" panose="020F0502020204030204" pitchFamily="34" charset="0"/>
              </a:rPr>
              <a:t>smoking. […] It's worth it and </a:t>
            </a:r>
          </a:p>
          <a:p>
            <a:r>
              <a:rPr lang="en-US" sz="2400" i="1" dirty="0">
                <a:effectLst/>
                <a:latin typeface="Calibri" panose="020F0502020204030204" pitchFamily="34" charset="0"/>
                <a:ea typeface="Calibri" panose="020F0502020204030204" pitchFamily="34" charset="0"/>
              </a:rPr>
              <a:t>it definitely works!”</a:t>
            </a:r>
          </a:p>
          <a:p>
            <a:endParaRPr lang="en-US" sz="1600" i="1" dirty="0">
              <a:latin typeface="Calibri" panose="020F0502020204030204" pitchFamily="34" charset="0"/>
              <a:ea typeface="Calibri" panose="020F0502020204030204" pitchFamily="34" charset="0"/>
            </a:endParaRPr>
          </a:p>
          <a:p>
            <a:r>
              <a:rPr lang="en-US" sz="2000" dirty="0">
                <a:solidFill>
                  <a:schemeClr val="bg1">
                    <a:lumMod val="50000"/>
                  </a:schemeClr>
                </a:solidFill>
                <a:latin typeface="Calibri" panose="020F0502020204030204" pitchFamily="34" charset="0"/>
                <a:ea typeface="Calibri" panose="020F0502020204030204" pitchFamily="34" charset="0"/>
              </a:rPr>
              <a:t>- Mark Perry, Russell County, KY</a:t>
            </a:r>
            <a:endParaRPr lang="en-US" sz="2000" dirty="0">
              <a:solidFill>
                <a:schemeClr val="bg1">
                  <a:lumMod val="50000"/>
                </a:schemeClr>
              </a:solidFill>
              <a:effectLst/>
              <a:latin typeface="Calibri" panose="020F0502020204030204" pitchFamily="34" charset="0"/>
              <a:ea typeface="Calibri" panose="020F0502020204030204" pitchFamily="34" charset="0"/>
            </a:endParaRPr>
          </a:p>
          <a:p>
            <a:endParaRPr lang="en-US" dirty="0"/>
          </a:p>
        </p:txBody>
      </p:sp>
      <p:sp>
        <p:nvSpPr>
          <p:cNvPr id="11" name="Title 1">
            <a:extLst>
              <a:ext uri="{FF2B5EF4-FFF2-40B4-BE49-F238E27FC236}">
                <a16:creationId xmlns:a16="http://schemas.microsoft.com/office/drawing/2014/main" id="{DDD1D56F-23AF-4D1C-A602-664607C3E2E7}"/>
              </a:ext>
            </a:extLst>
          </p:cNvPr>
          <p:cNvSpPr txBox="1">
            <a:spLocks/>
          </p:cNvSpPr>
          <p:nvPr/>
        </p:nvSpPr>
        <p:spPr>
          <a:xfrm>
            <a:off x="8522580" y="5120219"/>
            <a:ext cx="3529778"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bg1">
                    <a:lumMod val="50000"/>
                  </a:schemeClr>
                </a:solidFill>
                <a:latin typeface="+mn-lt"/>
                <a:cs typeface="Calibri"/>
              </a:rPr>
              <a:t>Teresa </a:t>
            </a:r>
            <a:r>
              <a:rPr lang="en-US" b="0" dirty="0" err="1">
                <a:solidFill>
                  <a:schemeClr val="bg1">
                    <a:lumMod val="50000"/>
                  </a:schemeClr>
                </a:solidFill>
                <a:latin typeface="+mn-lt"/>
                <a:cs typeface="Calibri"/>
              </a:rPr>
              <a:t>Spaw</a:t>
            </a:r>
            <a:r>
              <a:rPr lang="en-US" b="0" dirty="0">
                <a:solidFill>
                  <a:schemeClr val="bg1">
                    <a:lumMod val="50000"/>
                  </a:schemeClr>
                </a:solidFill>
                <a:latin typeface="+mn-lt"/>
                <a:cs typeface="Calibri"/>
              </a:rPr>
              <a:t> (top) and </a:t>
            </a:r>
          </a:p>
          <a:p>
            <a:r>
              <a:rPr lang="en-US" b="0" dirty="0">
                <a:solidFill>
                  <a:schemeClr val="bg1">
                    <a:lumMod val="50000"/>
                  </a:schemeClr>
                </a:solidFill>
                <a:latin typeface="+mn-lt"/>
                <a:cs typeface="Calibri"/>
              </a:rPr>
              <a:t>Shirley Roberson Daulton (bottom)</a:t>
            </a:r>
          </a:p>
          <a:p>
            <a:r>
              <a:rPr lang="en-US" b="0" dirty="0">
                <a:solidFill>
                  <a:schemeClr val="bg1">
                    <a:lumMod val="50000"/>
                  </a:schemeClr>
                </a:solidFill>
                <a:latin typeface="+mn-lt"/>
                <a:cs typeface="Calibri"/>
              </a:rPr>
              <a:t>Freedom From Smoking Instructors</a:t>
            </a:r>
          </a:p>
          <a:p>
            <a:r>
              <a:rPr lang="en-US" dirty="0">
                <a:solidFill>
                  <a:schemeClr val="bg1">
                    <a:lumMod val="50000"/>
                  </a:schemeClr>
                </a:solidFill>
                <a:cs typeface="Calibri"/>
              </a:rPr>
              <a:t>Lake Cumberland Dist. Health Dept.</a:t>
            </a:r>
            <a:endParaRPr lang="en-US" b="0" dirty="0">
              <a:solidFill>
                <a:schemeClr val="bg1">
                  <a:lumMod val="50000"/>
                </a:schemeClr>
              </a:solidFill>
              <a:latin typeface="+mn-lt"/>
              <a:cs typeface="Calibri"/>
            </a:endParaRPr>
          </a:p>
        </p:txBody>
      </p:sp>
      <p:pic>
        <p:nvPicPr>
          <p:cNvPr id="7" name="Picture 6">
            <a:extLst>
              <a:ext uri="{FF2B5EF4-FFF2-40B4-BE49-F238E27FC236}">
                <a16:creationId xmlns:a16="http://schemas.microsoft.com/office/drawing/2014/main" id="{4C0DD65A-7C03-45C8-A62A-62A5E5114C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626" t="19974" b="15467"/>
          <a:stretch/>
        </p:blipFill>
        <p:spPr>
          <a:xfrm>
            <a:off x="4886517" y="3525510"/>
            <a:ext cx="2776250" cy="2769725"/>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531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95A9-5FB1-4ABB-BE66-5D61973B42E7}"/>
              </a:ext>
            </a:extLst>
          </p:cNvPr>
          <p:cNvSpPr>
            <a:spLocks noGrp="1"/>
          </p:cNvSpPr>
          <p:nvPr>
            <p:ph type="title"/>
          </p:nvPr>
        </p:nvSpPr>
        <p:spPr>
          <a:xfrm>
            <a:off x="294136" y="192539"/>
            <a:ext cx="11292840" cy="831075"/>
          </a:xfrm>
        </p:spPr>
        <p:txBody>
          <a:bodyPr>
            <a:normAutofit/>
          </a:bodyPr>
          <a:lstStyle/>
          <a:p>
            <a:pPr algn="l"/>
            <a:r>
              <a:rPr lang="en-US" dirty="0"/>
              <a:t>Success Story:</a:t>
            </a:r>
            <a:r>
              <a:rPr lang="en-US" i="1" dirty="0"/>
              <a:t> </a:t>
            </a:r>
            <a:r>
              <a:rPr lang="en-US" dirty="0"/>
              <a:t>Scholarships for Professional Training</a:t>
            </a:r>
          </a:p>
        </p:txBody>
      </p:sp>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17</a:t>
            </a:fld>
            <a:endParaRPr lang="en-US" dirty="0"/>
          </a:p>
        </p:txBody>
      </p:sp>
      <p:grpSp>
        <p:nvGrpSpPr>
          <p:cNvPr id="11" name="Group 10">
            <a:extLst>
              <a:ext uri="{FF2B5EF4-FFF2-40B4-BE49-F238E27FC236}">
                <a16:creationId xmlns:a16="http://schemas.microsoft.com/office/drawing/2014/main" id="{4CA81D0B-F24A-475B-A622-38CEDED4E4C9}"/>
              </a:ext>
            </a:extLst>
          </p:cNvPr>
          <p:cNvGrpSpPr/>
          <p:nvPr/>
        </p:nvGrpSpPr>
        <p:grpSpPr>
          <a:xfrm>
            <a:off x="5406888" y="2534478"/>
            <a:ext cx="6278272" cy="2975870"/>
            <a:chOff x="5573485" y="2518228"/>
            <a:chExt cx="6291944" cy="2902856"/>
          </a:xfrm>
        </p:grpSpPr>
        <p:pic>
          <p:nvPicPr>
            <p:cNvPr id="9" name="Picture 8" descr="Graphical user interface, application, Teams&#10;&#10;Description automatically generated">
              <a:extLst>
                <a:ext uri="{FF2B5EF4-FFF2-40B4-BE49-F238E27FC236}">
                  <a16:creationId xmlns:a16="http://schemas.microsoft.com/office/drawing/2014/main" id="{6B9FDA71-1CA8-4FE8-A2C8-61AB19268CD4}"/>
                </a:ext>
              </a:extLst>
            </p:cNvPr>
            <p:cNvPicPr>
              <a:picLocks noChangeAspect="1"/>
            </p:cNvPicPr>
            <p:nvPr/>
          </p:nvPicPr>
          <p:blipFill rotWithShape="1">
            <a:blip r:embed="rId3">
              <a:extLst>
                <a:ext uri="{28A0092B-C50C-407E-A947-70E740481C1C}">
                  <a14:useLocalDpi xmlns:a14="http://schemas.microsoft.com/office/drawing/2010/main" val="0"/>
                </a:ext>
              </a:extLst>
            </a:blip>
            <a:srcRect l="10720" t="10482" r="10797" b="26178"/>
            <a:stretch/>
          </p:blipFill>
          <p:spPr>
            <a:xfrm>
              <a:off x="5573485" y="2518228"/>
              <a:ext cx="6291944" cy="2902856"/>
            </a:xfrm>
            <a:prstGeom prst="rect">
              <a:avLst/>
            </a:prstGeom>
          </p:spPr>
        </p:pic>
        <p:pic>
          <p:nvPicPr>
            <p:cNvPr id="10" name="Picture 9" descr="Graphical user interface, application, Teams&#10;&#10;Description automatically generated">
              <a:extLst>
                <a:ext uri="{FF2B5EF4-FFF2-40B4-BE49-F238E27FC236}">
                  <a16:creationId xmlns:a16="http://schemas.microsoft.com/office/drawing/2014/main" id="{8E682110-63FE-4618-A59E-87869C62673C}"/>
                </a:ext>
              </a:extLst>
            </p:cNvPr>
            <p:cNvPicPr>
              <a:picLocks noChangeAspect="1"/>
            </p:cNvPicPr>
            <p:nvPr/>
          </p:nvPicPr>
          <p:blipFill rotWithShape="1">
            <a:blip r:embed="rId3">
              <a:extLst>
                <a:ext uri="{28A0092B-C50C-407E-A947-70E740481C1C}">
                  <a14:useLocalDpi xmlns:a14="http://schemas.microsoft.com/office/drawing/2010/main" val="0"/>
                </a:ext>
              </a:extLst>
            </a:blip>
            <a:srcRect l="42221" t="73446" r="42209" b="10834"/>
            <a:stretch/>
          </p:blipFill>
          <p:spPr>
            <a:xfrm>
              <a:off x="5580742" y="2518228"/>
              <a:ext cx="1248230" cy="720415"/>
            </a:xfrm>
            <a:prstGeom prst="rect">
              <a:avLst/>
            </a:prstGeom>
          </p:spPr>
        </p:pic>
      </p:grpSp>
      <p:sp>
        <p:nvSpPr>
          <p:cNvPr id="12" name="Title 1">
            <a:extLst>
              <a:ext uri="{FF2B5EF4-FFF2-40B4-BE49-F238E27FC236}">
                <a16:creationId xmlns:a16="http://schemas.microsoft.com/office/drawing/2014/main" id="{55F2A0D3-2711-4038-81D5-82543162623E}"/>
              </a:ext>
            </a:extLst>
          </p:cNvPr>
          <p:cNvSpPr txBox="1">
            <a:spLocks/>
          </p:cNvSpPr>
          <p:nvPr/>
        </p:nvSpPr>
        <p:spPr>
          <a:xfrm>
            <a:off x="605024" y="1968212"/>
            <a:ext cx="5129117"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0" dirty="0">
              <a:solidFill>
                <a:schemeClr val="bg1">
                  <a:lumMod val="50000"/>
                </a:schemeClr>
              </a:solidFill>
              <a:latin typeface="+mn-lt"/>
              <a:cs typeface="Calibri"/>
            </a:endParaRPr>
          </a:p>
        </p:txBody>
      </p:sp>
      <p:sp>
        <p:nvSpPr>
          <p:cNvPr id="13" name="Title 1">
            <a:extLst>
              <a:ext uri="{FF2B5EF4-FFF2-40B4-BE49-F238E27FC236}">
                <a16:creationId xmlns:a16="http://schemas.microsoft.com/office/drawing/2014/main" id="{8A2C6164-BD00-429E-B525-AE05785A3929}"/>
              </a:ext>
            </a:extLst>
          </p:cNvPr>
          <p:cNvSpPr txBox="1">
            <a:spLocks/>
          </p:cNvSpPr>
          <p:nvPr/>
        </p:nvSpPr>
        <p:spPr>
          <a:xfrm>
            <a:off x="5406888" y="5638754"/>
            <a:ext cx="6278272" cy="51195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dirty="0">
                <a:solidFill>
                  <a:schemeClr val="bg1">
                    <a:lumMod val="50000"/>
                  </a:schemeClr>
                </a:solidFill>
                <a:latin typeface="+mn-lt"/>
                <a:cs typeface="Calibri"/>
              </a:rPr>
              <a:t>In May 2022, 17 different health departments completed a virtual train-the-trainer certification course for CATCH My Breath. </a:t>
            </a:r>
          </a:p>
        </p:txBody>
      </p:sp>
      <p:sp>
        <p:nvSpPr>
          <p:cNvPr id="14" name="Content Placeholder 2">
            <a:extLst>
              <a:ext uri="{FF2B5EF4-FFF2-40B4-BE49-F238E27FC236}">
                <a16:creationId xmlns:a16="http://schemas.microsoft.com/office/drawing/2014/main" id="{2AC961FC-809B-4D85-BC7C-4C600DEF6A5E}"/>
              </a:ext>
            </a:extLst>
          </p:cNvPr>
          <p:cNvSpPr>
            <a:spLocks noGrp="1"/>
          </p:cNvSpPr>
          <p:nvPr>
            <p:ph idx="1"/>
          </p:nvPr>
        </p:nvSpPr>
        <p:spPr>
          <a:xfrm>
            <a:off x="387626" y="1178996"/>
            <a:ext cx="9471991" cy="5052839"/>
          </a:xfrm>
        </p:spPr>
        <p:txBody>
          <a:bodyPr>
            <a:noAutofit/>
          </a:bodyPr>
          <a:lstStyle/>
          <a:p>
            <a:pPr>
              <a:buFont typeface="Arial" panose="020B0604020202020204" pitchFamily="34" charset="0"/>
              <a:buChar char="•"/>
            </a:pPr>
            <a:r>
              <a:rPr lang="en-US" dirty="0">
                <a:solidFill>
                  <a:srgbClr val="01203D"/>
                </a:solidFill>
              </a:rPr>
              <a:t>3 Freedom From Smoking® Facilitators (Cessation)</a:t>
            </a:r>
          </a:p>
          <a:p>
            <a:pPr marL="0" indent="0">
              <a:buNone/>
            </a:pPr>
            <a:r>
              <a:rPr lang="en-US" sz="500" dirty="0">
                <a:solidFill>
                  <a:srgbClr val="01203D"/>
                </a:solidFill>
              </a:rPr>
              <a:t> </a:t>
            </a:r>
          </a:p>
          <a:p>
            <a:pPr>
              <a:buFont typeface="Arial" panose="020B0604020202020204" pitchFamily="34" charset="0"/>
              <a:buChar char="•"/>
            </a:pPr>
            <a:r>
              <a:rPr lang="en-US" dirty="0">
                <a:solidFill>
                  <a:srgbClr val="01203D"/>
                </a:solidFill>
              </a:rPr>
              <a:t>17 CATCH® My Breath Train-the-Trainers (Prevention)</a:t>
            </a:r>
          </a:p>
          <a:p>
            <a:pPr marL="0" indent="0">
              <a:buNone/>
            </a:pPr>
            <a:endParaRPr lang="en-US" sz="600" dirty="0">
              <a:solidFill>
                <a:srgbClr val="01203D"/>
              </a:solidFill>
            </a:endParaRPr>
          </a:p>
          <a:p>
            <a:pPr>
              <a:buFont typeface="Arial" panose="020B0604020202020204" pitchFamily="34" charset="0"/>
              <a:buChar char="•"/>
            </a:pPr>
            <a:r>
              <a:rPr lang="en-US" dirty="0">
                <a:solidFill>
                  <a:srgbClr val="01203D"/>
                </a:solidFill>
              </a:rPr>
              <a:t>17 Not On Tobacco (N-O-T®) </a:t>
            </a:r>
            <a:br>
              <a:rPr lang="en-US" dirty="0">
                <a:solidFill>
                  <a:srgbClr val="01203D"/>
                </a:solidFill>
              </a:rPr>
            </a:br>
            <a:r>
              <a:rPr lang="en-US" dirty="0">
                <a:solidFill>
                  <a:srgbClr val="01203D"/>
                </a:solidFill>
              </a:rPr>
              <a:t>Facilitators (Youth Cessation)</a:t>
            </a:r>
          </a:p>
          <a:p>
            <a:pPr marL="0" indent="0">
              <a:buNone/>
            </a:pPr>
            <a:endParaRPr lang="en-US" sz="700" dirty="0">
              <a:solidFill>
                <a:srgbClr val="01203D"/>
              </a:solidFill>
            </a:endParaRPr>
          </a:p>
          <a:p>
            <a:pPr>
              <a:buFont typeface="Arial" panose="020B0604020202020204" pitchFamily="34" charset="0"/>
              <a:buChar char="•"/>
            </a:pPr>
            <a:r>
              <a:rPr lang="en-US" dirty="0">
                <a:solidFill>
                  <a:srgbClr val="01203D"/>
                </a:solidFill>
              </a:rPr>
              <a:t>16 SCRIPT® Facilitators </a:t>
            </a:r>
            <a:br>
              <a:rPr lang="en-US" dirty="0">
                <a:solidFill>
                  <a:srgbClr val="01203D"/>
                </a:solidFill>
              </a:rPr>
            </a:br>
            <a:r>
              <a:rPr lang="en-US" dirty="0">
                <a:solidFill>
                  <a:srgbClr val="01203D"/>
                </a:solidFill>
              </a:rPr>
              <a:t>(Cessation During </a:t>
            </a:r>
            <a:br>
              <a:rPr lang="en-US" dirty="0">
                <a:solidFill>
                  <a:srgbClr val="01203D"/>
                </a:solidFill>
              </a:rPr>
            </a:br>
            <a:r>
              <a:rPr lang="en-US" dirty="0">
                <a:solidFill>
                  <a:srgbClr val="01203D"/>
                </a:solidFill>
              </a:rPr>
              <a:t>Pregnancy)</a:t>
            </a:r>
            <a:endParaRPr lang="en-US" sz="700" dirty="0">
              <a:solidFill>
                <a:srgbClr val="01203D"/>
              </a:solidFill>
            </a:endParaRPr>
          </a:p>
          <a:p>
            <a:pPr marL="0" indent="0">
              <a:buNone/>
            </a:pPr>
            <a:endParaRPr lang="en-US" sz="700" dirty="0">
              <a:solidFill>
                <a:srgbClr val="01203D"/>
              </a:solidFill>
            </a:endParaRPr>
          </a:p>
          <a:p>
            <a:pPr>
              <a:buFont typeface="Arial" panose="020B0604020202020204" pitchFamily="34" charset="0"/>
              <a:buChar char="•"/>
            </a:pPr>
            <a:r>
              <a:rPr lang="en-US" dirty="0">
                <a:solidFill>
                  <a:srgbClr val="01203D"/>
                </a:solidFill>
              </a:rPr>
              <a:t>12 Tobacco Treatment </a:t>
            </a:r>
            <a:br>
              <a:rPr lang="en-US" dirty="0">
                <a:solidFill>
                  <a:srgbClr val="01203D"/>
                </a:solidFill>
              </a:rPr>
            </a:br>
            <a:r>
              <a:rPr lang="en-US" dirty="0">
                <a:solidFill>
                  <a:srgbClr val="01203D"/>
                </a:solidFill>
              </a:rPr>
              <a:t>Specialists (Cessation)</a:t>
            </a:r>
          </a:p>
          <a:p>
            <a:pPr>
              <a:buFont typeface="Arial" panose="020B0604020202020204" pitchFamily="34" charset="0"/>
              <a:buChar char="•"/>
            </a:pPr>
            <a:endParaRPr lang="en-US" dirty="0">
              <a:solidFill>
                <a:srgbClr val="01203D"/>
              </a:solidFill>
            </a:endParaRPr>
          </a:p>
        </p:txBody>
      </p:sp>
    </p:spTree>
    <p:extLst>
      <p:ext uri="{BB962C8B-B14F-4D97-AF65-F5344CB8AC3E}">
        <p14:creationId xmlns:p14="http://schemas.microsoft.com/office/powerpoint/2010/main" val="254765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95A9-5FB1-4ABB-BE66-5D61973B42E7}"/>
              </a:ext>
            </a:extLst>
          </p:cNvPr>
          <p:cNvSpPr>
            <a:spLocks noGrp="1"/>
          </p:cNvSpPr>
          <p:nvPr>
            <p:ph type="title"/>
          </p:nvPr>
        </p:nvSpPr>
        <p:spPr>
          <a:xfrm>
            <a:off x="323678" y="98321"/>
            <a:ext cx="12243060" cy="1502412"/>
          </a:xfrm>
        </p:spPr>
        <p:txBody>
          <a:bodyPr>
            <a:normAutofit/>
          </a:bodyPr>
          <a:lstStyle/>
          <a:p>
            <a:pPr algn="l"/>
            <a:r>
              <a:rPr lang="en-US" dirty="0"/>
              <a:t>Success Story:</a:t>
            </a:r>
            <a:r>
              <a:rPr lang="en-US" i="1" dirty="0"/>
              <a:t> </a:t>
            </a:r>
            <a:r>
              <a:rPr lang="en-US" dirty="0"/>
              <a:t>Work with Special </a:t>
            </a:r>
            <a:br>
              <a:rPr lang="en-US" dirty="0"/>
            </a:br>
            <a:r>
              <a:rPr lang="en-US" dirty="0"/>
              <a:t>Populations</a:t>
            </a:r>
          </a:p>
        </p:txBody>
      </p:sp>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18</a:t>
            </a:fld>
            <a:endParaRPr lang="en-US" dirty="0"/>
          </a:p>
        </p:txBody>
      </p:sp>
      <p:sp>
        <p:nvSpPr>
          <p:cNvPr id="12" name="Title 1">
            <a:extLst>
              <a:ext uri="{FF2B5EF4-FFF2-40B4-BE49-F238E27FC236}">
                <a16:creationId xmlns:a16="http://schemas.microsoft.com/office/drawing/2014/main" id="{55F2A0D3-2711-4038-81D5-82543162623E}"/>
              </a:ext>
            </a:extLst>
          </p:cNvPr>
          <p:cNvSpPr txBox="1">
            <a:spLocks/>
          </p:cNvSpPr>
          <p:nvPr/>
        </p:nvSpPr>
        <p:spPr>
          <a:xfrm>
            <a:off x="605024" y="1968212"/>
            <a:ext cx="5129117"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0" dirty="0">
              <a:solidFill>
                <a:schemeClr val="bg1">
                  <a:lumMod val="50000"/>
                </a:schemeClr>
              </a:solidFill>
              <a:latin typeface="+mn-lt"/>
              <a:cs typeface="Calibri"/>
            </a:endParaRPr>
          </a:p>
        </p:txBody>
      </p:sp>
      <p:sp>
        <p:nvSpPr>
          <p:cNvPr id="5" name="Content Placeholder 4">
            <a:extLst>
              <a:ext uri="{FF2B5EF4-FFF2-40B4-BE49-F238E27FC236}">
                <a16:creationId xmlns:a16="http://schemas.microsoft.com/office/drawing/2014/main" id="{F4173694-70F5-47B6-B3A4-043FF29E803D}"/>
              </a:ext>
            </a:extLst>
          </p:cNvPr>
          <p:cNvSpPr>
            <a:spLocks noGrp="1"/>
          </p:cNvSpPr>
          <p:nvPr>
            <p:ph idx="1"/>
          </p:nvPr>
        </p:nvSpPr>
        <p:spPr>
          <a:xfrm>
            <a:off x="334413" y="1732937"/>
            <a:ext cx="8908739" cy="4782338"/>
          </a:xfrm>
        </p:spPr>
        <p:txBody>
          <a:bodyPr>
            <a:normAutofit/>
          </a:bodyPr>
          <a:lstStyle/>
          <a:p>
            <a:pPr marL="0" indent="0">
              <a:buNone/>
            </a:pPr>
            <a:r>
              <a:rPr lang="en-US" dirty="0"/>
              <a:t>The number of tobacco treatment specialists working in community mental health centers in Kentucky has risen from 0 in July 2020 to 33 in July 2022. </a:t>
            </a:r>
          </a:p>
          <a:p>
            <a:pPr marL="0" indent="0">
              <a:buNone/>
            </a:pPr>
            <a:endParaRPr lang="en-US" sz="1600" dirty="0"/>
          </a:p>
          <a:p>
            <a:pPr marL="0" indent="0">
              <a:buNone/>
            </a:pPr>
            <a:r>
              <a:rPr lang="en-US" dirty="0"/>
              <a:t>The health behavior </a:t>
            </a:r>
            <a:br>
              <a:rPr lang="en-US" dirty="0"/>
            </a:br>
            <a:r>
              <a:rPr lang="en-US" dirty="0"/>
              <a:t>coordinators at the </a:t>
            </a:r>
            <a:br>
              <a:rPr lang="en-US" dirty="0"/>
            </a:br>
            <a:r>
              <a:rPr lang="en-US" dirty="0"/>
              <a:t>Louisville and Lexington </a:t>
            </a:r>
            <a:br>
              <a:rPr lang="en-US" dirty="0"/>
            </a:br>
            <a:r>
              <a:rPr lang="en-US" dirty="0"/>
              <a:t>Veterans Affairs Medical </a:t>
            </a:r>
            <a:br>
              <a:rPr lang="en-US" dirty="0"/>
            </a:br>
            <a:r>
              <a:rPr lang="en-US" dirty="0"/>
              <a:t>Centers are both now</a:t>
            </a:r>
            <a:br>
              <a:rPr lang="en-US" dirty="0"/>
            </a:br>
            <a:r>
              <a:rPr lang="en-US" dirty="0"/>
              <a:t>tobacco treatment </a:t>
            </a:r>
            <a:br>
              <a:rPr lang="en-US" dirty="0"/>
            </a:br>
            <a:r>
              <a:rPr lang="en-US" dirty="0"/>
              <a:t>specialists.</a:t>
            </a:r>
          </a:p>
        </p:txBody>
      </p:sp>
      <p:pic>
        <p:nvPicPr>
          <p:cNvPr id="7" name="Picture 6" descr="Timeline&#10;&#10;Description automatically generated">
            <a:extLst>
              <a:ext uri="{FF2B5EF4-FFF2-40B4-BE49-F238E27FC236}">
                <a16:creationId xmlns:a16="http://schemas.microsoft.com/office/drawing/2014/main" id="{E2C93EB3-1710-477D-81D5-ABCA94666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0" b="4742"/>
          <a:stretch/>
        </p:blipFill>
        <p:spPr>
          <a:xfrm>
            <a:off x="9672810" y="319912"/>
            <a:ext cx="2195512" cy="5240824"/>
          </a:xfrm>
          <a:prstGeom prst="rect">
            <a:avLst/>
          </a:prstGeom>
        </p:spPr>
      </p:pic>
      <p:pic>
        <p:nvPicPr>
          <p:cNvPr id="6" name="Picture 5" descr="A group of people posing for a photo&#10;&#10;Description automatically generated with medium confidence">
            <a:extLst>
              <a:ext uri="{FF2B5EF4-FFF2-40B4-BE49-F238E27FC236}">
                <a16:creationId xmlns:a16="http://schemas.microsoft.com/office/drawing/2014/main" id="{AA729C2F-50D6-4E18-924D-F53D2C511035}"/>
              </a:ext>
            </a:extLst>
          </p:cNvPr>
          <p:cNvPicPr>
            <a:picLocks noChangeAspect="1"/>
          </p:cNvPicPr>
          <p:nvPr/>
        </p:nvPicPr>
        <p:blipFill rotWithShape="1">
          <a:blip r:embed="rId4">
            <a:extLst>
              <a:ext uri="{28A0092B-C50C-407E-A947-70E740481C1C}">
                <a14:useLocalDpi xmlns:a14="http://schemas.microsoft.com/office/drawing/2010/main" val="0"/>
              </a:ext>
            </a:extLst>
          </a:blip>
          <a:srcRect l="885" r="13541" b="34243"/>
          <a:stretch/>
        </p:blipFill>
        <p:spPr>
          <a:xfrm>
            <a:off x="4867683" y="3214144"/>
            <a:ext cx="4616014" cy="2346592"/>
          </a:xfrm>
          <a:prstGeom prst="rect">
            <a:avLst/>
          </a:prstGeom>
        </p:spPr>
      </p:pic>
      <p:sp>
        <p:nvSpPr>
          <p:cNvPr id="9" name="Title 1">
            <a:extLst>
              <a:ext uri="{FF2B5EF4-FFF2-40B4-BE49-F238E27FC236}">
                <a16:creationId xmlns:a16="http://schemas.microsoft.com/office/drawing/2014/main" id="{681317CB-E99D-4485-BD8C-D2ABDEDC8649}"/>
              </a:ext>
            </a:extLst>
          </p:cNvPr>
          <p:cNvSpPr txBox="1">
            <a:spLocks/>
          </p:cNvSpPr>
          <p:nvPr/>
        </p:nvSpPr>
        <p:spPr>
          <a:xfrm>
            <a:off x="4867683" y="5674153"/>
            <a:ext cx="4616014" cy="51195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0" dirty="0">
                <a:solidFill>
                  <a:schemeClr val="bg1">
                    <a:lumMod val="50000"/>
                  </a:schemeClr>
                </a:solidFill>
                <a:latin typeface="+mn-lt"/>
                <a:cs typeface="Calibri"/>
              </a:rPr>
              <a:t>University of Kentucky tobacco treatment training program specialist staff, 2017</a:t>
            </a:r>
          </a:p>
        </p:txBody>
      </p:sp>
      <p:sp>
        <p:nvSpPr>
          <p:cNvPr id="10" name="Title 1">
            <a:extLst>
              <a:ext uri="{FF2B5EF4-FFF2-40B4-BE49-F238E27FC236}">
                <a16:creationId xmlns:a16="http://schemas.microsoft.com/office/drawing/2014/main" id="{196133DB-95BD-47C8-9DB8-E17954F1C76E}"/>
              </a:ext>
            </a:extLst>
          </p:cNvPr>
          <p:cNvSpPr txBox="1">
            <a:spLocks/>
          </p:cNvSpPr>
          <p:nvPr/>
        </p:nvSpPr>
        <p:spPr>
          <a:xfrm>
            <a:off x="9727823" y="5674152"/>
            <a:ext cx="2085486" cy="51195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0" dirty="0">
                <a:solidFill>
                  <a:schemeClr val="bg1">
                    <a:lumMod val="50000"/>
                  </a:schemeClr>
                </a:solidFill>
                <a:latin typeface="+mn-lt"/>
                <a:cs typeface="Calibri"/>
              </a:rPr>
              <a:t>Kentucky Cancer Program Banner, 2022</a:t>
            </a:r>
          </a:p>
        </p:txBody>
      </p:sp>
    </p:spTree>
    <p:extLst>
      <p:ext uri="{BB962C8B-B14F-4D97-AF65-F5344CB8AC3E}">
        <p14:creationId xmlns:p14="http://schemas.microsoft.com/office/powerpoint/2010/main" val="47985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DA68-4665-44F5-84CD-AEE288EC15FD}"/>
              </a:ext>
            </a:extLst>
          </p:cNvPr>
          <p:cNvPicPr>
            <a:picLocks noChangeAspect="1"/>
          </p:cNvPicPr>
          <p:nvPr/>
        </p:nvPicPr>
        <p:blipFill rotWithShape="1">
          <a:blip r:embed="rId3"/>
          <a:srcRect b="5664"/>
          <a:stretch/>
        </p:blipFill>
        <p:spPr>
          <a:xfrm>
            <a:off x="5586772" y="2558781"/>
            <a:ext cx="6262645" cy="2799432"/>
          </a:xfrm>
          <a:prstGeom prst="rect">
            <a:avLst/>
          </a:prstGeom>
        </p:spPr>
      </p:pic>
      <p:sp>
        <p:nvSpPr>
          <p:cNvPr id="2" name="Title 1"/>
          <p:cNvSpPr>
            <a:spLocks noGrp="1"/>
          </p:cNvSpPr>
          <p:nvPr>
            <p:ph type="title"/>
          </p:nvPr>
        </p:nvSpPr>
        <p:spPr>
          <a:xfrm>
            <a:off x="723960" y="67179"/>
            <a:ext cx="10744079" cy="1178471"/>
          </a:xfrm>
        </p:spPr>
        <p:txBody>
          <a:bodyPr>
            <a:normAutofit/>
          </a:bodyPr>
          <a:lstStyle/>
          <a:p>
            <a:r>
              <a:rPr lang="en-US" dirty="0">
                <a:cs typeface="Calibri"/>
              </a:rPr>
              <a:t>Goal 3: Protecting People from Secondhand Smoke</a:t>
            </a:r>
            <a:endParaRPr lang="en-US" dirty="0"/>
          </a:p>
        </p:txBody>
      </p:sp>
      <p:sp>
        <p:nvSpPr>
          <p:cNvPr id="3" name="Content Placeholder 2"/>
          <p:cNvSpPr>
            <a:spLocks noGrp="1"/>
          </p:cNvSpPr>
          <p:nvPr>
            <p:ph idx="1"/>
          </p:nvPr>
        </p:nvSpPr>
        <p:spPr>
          <a:xfrm>
            <a:off x="342584" y="1403849"/>
            <a:ext cx="5285742" cy="4016625"/>
          </a:xfrm>
        </p:spPr>
        <p:txBody>
          <a:bodyPr vert="horz" lIns="91440" tIns="45720" rIns="91440" bIns="45720" rtlCol="0" anchor="t">
            <a:noAutofit/>
          </a:bodyPr>
          <a:lstStyle/>
          <a:p>
            <a:pPr>
              <a:buFont typeface="Arial" panose="020B0604020202020204" pitchFamily="34" charset="0"/>
              <a:buChar char="•"/>
            </a:pPr>
            <a:r>
              <a:rPr lang="en-US" dirty="0"/>
              <a:t>Only 36.7% of Kentuckians are protected from secondhand smoke at work by a comprehensive smoke-free ordinance.</a:t>
            </a:r>
          </a:p>
          <a:p>
            <a:pPr>
              <a:buFont typeface="Arial" panose="020B0604020202020204" pitchFamily="34" charset="0"/>
              <a:buChar char="•"/>
            </a:pPr>
            <a:endParaRPr lang="en-US" sz="1800" dirty="0"/>
          </a:p>
          <a:p>
            <a:pPr>
              <a:buFont typeface="Arial" panose="020B0604020202020204" pitchFamily="34" charset="0"/>
              <a:buChar char="•"/>
            </a:pPr>
            <a:r>
              <a:rPr lang="en-US" dirty="0"/>
              <a:t>Kentucky youth living in communities with comprehensive smoke-free ordinances are less likely to smoke cigarettes.</a:t>
            </a:r>
          </a:p>
          <a:p>
            <a:pPr marL="0" indent="0">
              <a:buNone/>
            </a:pPr>
            <a:endParaRPr lang="en-US" sz="1600"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19</a:t>
            </a:fld>
            <a:endParaRPr lang="en-US"/>
          </a:p>
        </p:txBody>
      </p:sp>
      <p:sp>
        <p:nvSpPr>
          <p:cNvPr id="8" name="Title 1"/>
          <p:cNvSpPr txBox="1">
            <a:spLocks/>
          </p:cNvSpPr>
          <p:nvPr/>
        </p:nvSpPr>
        <p:spPr>
          <a:xfrm>
            <a:off x="5628326" y="1504916"/>
            <a:ext cx="5980756" cy="11784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a:lstStyle>
          <a:p>
            <a:r>
              <a:rPr lang="en-US" sz="2400" b="0" dirty="0">
                <a:solidFill>
                  <a:schemeClr val="bg1">
                    <a:lumMod val="50000"/>
                  </a:schemeClr>
                </a:solidFill>
                <a:latin typeface="+mn-lt"/>
                <a:cs typeface="Calibri"/>
              </a:rPr>
              <a:t>Kentucky Communities Protected by </a:t>
            </a:r>
          </a:p>
          <a:p>
            <a:r>
              <a:rPr lang="en-US" sz="2400" b="0" dirty="0">
                <a:solidFill>
                  <a:schemeClr val="bg1">
                    <a:lumMod val="50000"/>
                  </a:schemeClr>
                </a:solidFill>
                <a:latin typeface="+mn-lt"/>
                <a:cs typeface="Calibri"/>
              </a:rPr>
              <a:t>Comprehensive Smoke-Free Ordinances</a:t>
            </a:r>
            <a:endParaRPr lang="en-US" sz="2400" b="0" dirty="0">
              <a:solidFill>
                <a:schemeClr val="bg1">
                  <a:lumMod val="50000"/>
                </a:schemeClr>
              </a:solidFill>
              <a:latin typeface="+mn-lt"/>
            </a:endParaRPr>
          </a:p>
        </p:txBody>
      </p:sp>
      <p:sp>
        <p:nvSpPr>
          <p:cNvPr id="9" name="Title 1"/>
          <p:cNvSpPr txBox="1">
            <a:spLocks/>
          </p:cNvSpPr>
          <p:nvPr/>
        </p:nvSpPr>
        <p:spPr>
          <a:xfrm>
            <a:off x="5113504" y="5516412"/>
            <a:ext cx="7010400" cy="25146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a:lstStyle>
          <a:p>
            <a:r>
              <a:rPr lang="en-US" sz="1800" b="0" i="1" dirty="0">
                <a:solidFill>
                  <a:schemeClr val="bg1">
                    <a:lumMod val="50000"/>
                  </a:schemeClr>
                </a:solidFill>
                <a:latin typeface="+mn-lt"/>
                <a:cs typeface="Calibri"/>
              </a:rPr>
              <a:t>Source: Kentucky Center for Smoke-free Policy, 2022</a:t>
            </a:r>
          </a:p>
        </p:txBody>
      </p:sp>
    </p:spTree>
    <p:extLst>
      <p:ext uri="{BB962C8B-B14F-4D97-AF65-F5344CB8AC3E}">
        <p14:creationId xmlns:p14="http://schemas.microsoft.com/office/powerpoint/2010/main" val="15000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9C15-6E93-46C0-B3CC-454730C1DD97}"/>
              </a:ext>
            </a:extLst>
          </p:cNvPr>
          <p:cNvSpPr>
            <a:spLocks noGrp="1"/>
          </p:cNvSpPr>
          <p:nvPr>
            <p:ph type="title"/>
          </p:nvPr>
        </p:nvSpPr>
        <p:spPr>
          <a:xfrm>
            <a:off x="449580" y="109330"/>
            <a:ext cx="4987124" cy="2355573"/>
          </a:xfrm>
        </p:spPr>
        <p:txBody>
          <a:bodyPr>
            <a:noAutofit/>
          </a:bodyPr>
          <a:lstStyle/>
          <a:p>
            <a:pPr algn="l"/>
            <a:r>
              <a:rPr lang="en-US" dirty="0">
                <a:cs typeface="Calibri"/>
              </a:rPr>
              <a:t>The Human Toll of Tobacco Use in Kentucky</a:t>
            </a:r>
          </a:p>
        </p:txBody>
      </p:sp>
      <p:sp>
        <p:nvSpPr>
          <p:cNvPr id="3" name="Content Placeholder 2">
            <a:extLst>
              <a:ext uri="{FF2B5EF4-FFF2-40B4-BE49-F238E27FC236}">
                <a16:creationId xmlns:a16="http://schemas.microsoft.com/office/drawing/2014/main" id="{D3F33C3D-7D1B-464C-B397-03DF4874B663}"/>
              </a:ext>
            </a:extLst>
          </p:cNvPr>
          <p:cNvSpPr>
            <a:spLocks noGrp="1"/>
          </p:cNvSpPr>
          <p:nvPr>
            <p:ph idx="1"/>
          </p:nvPr>
        </p:nvSpPr>
        <p:spPr>
          <a:xfrm>
            <a:off x="557048" y="2623930"/>
            <a:ext cx="4342943" cy="3455339"/>
          </a:xfrm>
        </p:spPr>
        <p:txBody>
          <a:bodyPr vert="horz" lIns="91440" tIns="45720" rIns="91440" bIns="45720" rtlCol="0" anchor="t">
            <a:normAutofit/>
          </a:bodyPr>
          <a:lstStyle/>
          <a:p>
            <a:pPr>
              <a:buFont typeface="Arial" panose="020B0604020202020204" pitchFamily="34" charset="0"/>
              <a:buChar char="•"/>
            </a:pPr>
            <a:r>
              <a:rPr lang="en-US" dirty="0">
                <a:ea typeface="+mn-lt"/>
                <a:cs typeface="+mn-lt"/>
              </a:rPr>
              <a:t>Tobacco use is Kentucky’s #1 cause of preventable death and disease.</a:t>
            </a:r>
          </a:p>
          <a:p>
            <a:pPr>
              <a:buFont typeface="Arial" panose="020B0604020202020204" pitchFamily="34" charset="0"/>
              <a:buChar char="•"/>
            </a:pPr>
            <a:endParaRPr lang="en-US" sz="1600" dirty="0">
              <a:ea typeface="+mn-lt"/>
              <a:cs typeface="+mn-lt"/>
            </a:endParaRPr>
          </a:p>
          <a:p>
            <a:pPr>
              <a:buFont typeface="Arial" panose="020B0604020202020204" pitchFamily="34" charset="0"/>
              <a:buChar char="•"/>
            </a:pPr>
            <a:r>
              <a:rPr lang="en-US" dirty="0">
                <a:ea typeface="+mn-lt"/>
                <a:cs typeface="+mn-lt"/>
              </a:rPr>
              <a:t>8,900 Kentucky adults die from smoking-related illnesses each year.</a:t>
            </a:r>
          </a:p>
        </p:txBody>
      </p:sp>
      <p:sp>
        <p:nvSpPr>
          <p:cNvPr id="4" name="Slide Number Placeholder 3">
            <a:extLst>
              <a:ext uri="{FF2B5EF4-FFF2-40B4-BE49-F238E27FC236}">
                <a16:creationId xmlns:a16="http://schemas.microsoft.com/office/drawing/2014/main" id="{69162DCF-D0A2-4B05-9B27-A1F50C91B4D3}"/>
              </a:ext>
            </a:extLst>
          </p:cNvPr>
          <p:cNvSpPr>
            <a:spLocks noGrp="1"/>
          </p:cNvSpPr>
          <p:nvPr>
            <p:ph type="sldNum" sz="quarter" idx="12"/>
          </p:nvPr>
        </p:nvSpPr>
        <p:spPr/>
        <p:txBody>
          <a:bodyPr/>
          <a:lstStyle/>
          <a:p>
            <a:fld id="{ABB8925F-B6BB-49B0-9469-5285B9C99CB3}" type="slidenum">
              <a:rPr lang="en-US" smtClean="0"/>
              <a:pPr/>
              <a:t>2</a:t>
            </a:fld>
            <a:endParaRPr lang="en-US"/>
          </a:p>
        </p:txBody>
      </p:sp>
      <p:graphicFrame>
        <p:nvGraphicFramePr>
          <p:cNvPr id="7" name="Chart 6"/>
          <p:cNvGraphicFramePr/>
          <p:nvPr>
            <p:extLst>
              <p:ext uri="{D42A27DB-BD31-4B8C-83A1-F6EECF244321}">
                <p14:modId xmlns:p14="http://schemas.microsoft.com/office/powerpoint/2010/main" val="3418676509"/>
              </p:ext>
            </p:extLst>
          </p:nvPr>
        </p:nvGraphicFramePr>
        <p:xfrm>
          <a:off x="5744817" y="365124"/>
          <a:ext cx="6152322" cy="60058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4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A353BB11-5547-4EB4-8C07-F431BB600E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1018" y="3849997"/>
            <a:ext cx="2639950" cy="1265963"/>
          </a:xfrm>
          <a:prstGeom prst="rect">
            <a:avLst/>
          </a:prstGeom>
        </p:spPr>
      </p:pic>
      <p:sp>
        <p:nvSpPr>
          <p:cNvPr id="2" name="Title 1">
            <a:extLst>
              <a:ext uri="{FF2B5EF4-FFF2-40B4-BE49-F238E27FC236}">
                <a16:creationId xmlns:a16="http://schemas.microsoft.com/office/drawing/2014/main" id="{B64695A9-5FB1-4ABB-BE66-5D61973B42E7}"/>
              </a:ext>
            </a:extLst>
          </p:cNvPr>
          <p:cNvSpPr>
            <a:spLocks noGrp="1"/>
          </p:cNvSpPr>
          <p:nvPr>
            <p:ph type="title"/>
          </p:nvPr>
        </p:nvSpPr>
        <p:spPr>
          <a:xfrm>
            <a:off x="365654" y="276298"/>
            <a:ext cx="11149853" cy="1718629"/>
          </a:xfrm>
        </p:spPr>
        <p:txBody>
          <a:bodyPr>
            <a:normAutofit/>
          </a:bodyPr>
          <a:lstStyle/>
          <a:p>
            <a:pPr algn="l"/>
            <a:r>
              <a:rPr lang="en-US" dirty="0"/>
              <a:t>Success Story: Knott County Schools</a:t>
            </a:r>
            <a:br>
              <a:rPr lang="en-US" dirty="0"/>
            </a:br>
            <a:r>
              <a:rPr lang="en-US" dirty="0"/>
              <a:t>Go 100% Tobacco-Free</a:t>
            </a:r>
          </a:p>
        </p:txBody>
      </p:sp>
      <p:pic>
        <p:nvPicPr>
          <p:cNvPr id="7" name="Content Placeholder 6">
            <a:extLst>
              <a:ext uri="{FF2B5EF4-FFF2-40B4-BE49-F238E27FC236}">
                <a16:creationId xmlns:a16="http://schemas.microsoft.com/office/drawing/2014/main" id="{74DC0112-173D-4417-A053-04FBC0D7C6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693" t="7477" r="2502" b="25918"/>
          <a:stretch/>
        </p:blipFill>
        <p:spPr>
          <a:xfrm>
            <a:off x="7880995" y="223024"/>
            <a:ext cx="3762375" cy="3762375"/>
          </a:xfrm>
          <a:prstGeom prst="ellipse">
            <a:avLst/>
          </a:prstGeom>
          <a:ln w="63500" cap="rnd">
            <a:solidFill>
              <a:srgbClr val="01203D"/>
            </a:solidFill>
          </a:ln>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20</a:t>
            </a:fld>
            <a:endParaRPr lang="en-US" dirty="0"/>
          </a:p>
        </p:txBody>
      </p:sp>
      <p:pic>
        <p:nvPicPr>
          <p:cNvPr id="6" name="Content Placeholder 6">
            <a:extLst>
              <a:ext uri="{FF2B5EF4-FFF2-40B4-BE49-F238E27FC236}">
                <a16:creationId xmlns:a16="http://schemas.microsoft.com/office/drawing/2014/main" id="{93BCC4E3-323B-4284-B922-FED75CD838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21" t="5137" r="4229" b="3813"/>
          <a:stretch/>
        </p:blipFill>
        <p:spPr>
          <a:xfrm>
            <a:off x="6622886" y="2599742"/>
            <a:ext cx="2516218" cy="2516218"/>
          </a:xfrm>
          <a:prstGeom prst="ellipse">
            <a:avLst/>
          </a:prstGeom>
          <a:noFill/>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Title 1">
            <a:extLst>
              <a:ext uri="{FF2B5EF4-FFF2-40B4-BE49-F238E27FC236}">
                <a16:creationId xmlns:a16="http://schemas.microsoft.com/office/drawing/2014/main" id="{3DD1999A-2F26-40C9-9D52-7AA283E141DE}"/>
              </a:ext>
            </a:extLst>
          </p:cNvPr>
          <p:cNvSpPr txBox="1">
            <a:spLocks/>
          </p:cNvSpPr>
          <p:nvPr/>
        </p:nvSpPr>
        <p:spPr>
          <a:xfrm>
            <a:off x="6482487" y="5164360"/>
            <a:ext cx="5641417" cy="117501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dirty="0">
                <a:solidFill>
                  <a:schemeClr val="bg1">
                    <a:lumMod val="50000"/>
                  </a:schemeClr>
                </a:solidFill>
                <a:latin typeface="+mn-lt"/>
                <a:cs typeface="Calibri"/>
              </a:rPr>
              <a:t>Public School Health Liaison Sherrie Stidham (left) </a:t>
            </a:r>
          </a:p>
          <a:p>
            <a:pPr algn="ctr"/>
            <a:r>
              <a:rPr lang="en-US" b="0" dirty="0">
                <a:solidFill>
                  <a:schemeClr val="bg1">
                    <a:lumMod val="50000"/>
                  </a:schemeClr>
                </a:solidFill>
                <a:latin typeface="+mn-lt"/>
                <a:cs typeface="Calibri"/>
              </a:rPr>
              <a:t>and Health Promotions Specialist Tara Vostad (right)</a:t>
            </a:r>
          </a:p>
          <a:p>
            <a:pPr algn="ctr"/>
            <a:r>
              <a:rPr lang="en-US" dirty="0">
                <a:solidFill>
                  <a:schemeClr val="bg1">
                    <a:lumMod val="50000"/>
                  </a:schemeClr>
                </a:solidFill>
                <a:cs typeface="Calibri"/>
              </a:rPr>
              <a:t>Kentucky River District Health Department</a:t>
            </a:r>
            <a:endParaRPr lang="en-US" b="0" dirty="0">
              <a:solidFill>
                <a:schemeClr val="bg1">
                  <a:lumMod val="50000"/>
                </a:schemeClr>
              </a:solidFill>
              <a:latin typeface="+mn-lt"/>
              <a:cs typeface="Calibri"/>
            </a:endParaRPr>
          </a:p>
        </p:txBody>
      </p:sp>
      <p:sp>
        <p:nvSpPr>
          <p:cNvPr id="9" name="TextBox 8">
            <a:extLst>
              <a:ext uri="{FF2B5EF4-FFF2-40B4-BE49-F238E27FC236}">
                <a16:creationId xmlns:a16="http://schemas.microsoft.com/office/drawing/2014/main" id="{8D1D03F1-9A6D-430B-9179-4B7C4A7B9821}"/>
              </a:ext>
            </a:extLst>
          </p:cNvPr>
          <p:cNvSpPr txBox="1"/>
          <p:nvPr/>
        </p:nvSpPr>
        <p:spPr>
          <a:xfrm>
            <a:off x="453472" y="2266174"/>
            <a:ext cx="5641417" cy="3693319"/>
          </a:xfrm>
          <a:prstGeom prst="rect">
            <a:avLst/>
          </a:prstGeom>
          <a:noFill/>
        </p:spPr>
        <p:txBody>
          <a:bodyPr wrap="square" rtlCol="0">
            <a:spAutoFit/>
          </a:bodyPr>
          <a:lstStyle/>
          <a:p>
            <a:r>
              <a:rPr lang="en-US" sz="2400" i="1" dirty="0">
                <a:effectLst/>
                <a:latin typeface="Calibri" panose="020F0502020204030204" pitchFamily="34" charset="0"/>
                <a:ea typeface="Calibri" panose="020F0502020204030204" pitchFamily="34" charset="0"/>
              </a:rPr>
              <a:t>“I had started talks with them back in 2019 […] This year, with vaping being such a big issue, [Knott County Schools] had it on their agenda already when we contacted them with assistance. </a:t>
            </a:r>
          </a:p>
          <a:p>
            <a:endParaRPr lang="en-US" sz="2400" i="1" dirty="0">
              <a:latin typeface="Calibri" panose="020F0502020204030204" pitchFamily="34" charset="0"/>
              <a:ea typeface="Calibri" panose="020F0502020204030204" pitchFamily="34" charset="0"/>
            </a:endParaRPr>
          </a:p>
          <a:p>
            <a:r>
              <a:rPr lang="en-US" sz="2400" i="1" dirty="0">
                <a:effectLst/>
                <a:latin typeface="Calibri" panose="020F0502020204030204" pitchFamily="34" charset="0"/>
                <a:ea typeface="Calibri" panose="020F0502020204030204" pitchFamily="34" charset="0"/>
              </a:rPr>
              <a:t>“[In July 2022] </a:t>
            </a:r>
            <a:r>
              <a:rPr lang="en-US" sz="2400" i="1" dirty="0">
                <a:latin typeface="Calibri" panose="020F0502020204030204" pitchFamily="34" charset="0"/>
                <a:ea typeface="Calibri" panose="020F0502020204030204" pitchFamily="34" charset="0"/>
              </a:rPr>
              <a:t>i</a:t>
            </a:r>
            <a:r>
              <a:rPr lang="en-US" sz="2400" i="1" dirty="0">
                <a:effectLst/>
                <a:latin typeface="Calibri" panose="020F0502020204030204" pitchFamily="34" charset="0"/>
                <a:ea typeface="Calibri" panose="020F0502020204030204" pitchFamily="34" charset="0"/>
              </a:rPr>
              <a:t>t passed unanimously, and we look forward to working with them with prevention classes, teacher education, etc.”</a:t>
            </a:r>
          </a:p>
          <a:p>
            <a:endParaRPr lang="en-US" dirty="0"/>
          </a:p>
        </p:txBody>
      </p:sp>
    </p:spTree>
    <p:extLst>
      <p:ext uri="{BB962C8B-B14F-4D97-AF65-F5344CB8AC3E}">
        <p14:creationId xmlns:p14="http://schemas.microsoft.com/office/powerpoint/2010/main" val="4793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0E7A-67A6-4589-AA75-0C7D2F04CAEB}"/>
              </a:ext>
            </a:extLst>
          </p:cNvPr>
          <p:cNvSpPr>
            <a:spLocks noGrp="1"/>
          </p:cNvSpPr>
          <p:nvPr>
            <p:ph type="title"/>
          </p:nvPr>
        </p:nvSpPr>
        <p:spPr>
          <a:xfrm>
            <a:off x="251816" y="337864"/>
            <a:ext cx="11774553" cy="1189637"/>
          </a:xfrm>
        </p:spPr>
        <p:txBody>
          <a:bodyPr>
            <a:noAutofit/>
          </a:bodyPr>
          <a:lstStyle/>
          <a:p>
            <a:r>
              <a:rPr lang="en-US" dirty="0"/>
              <a:t>Tobacco Prevention &amp; Cessation Program Budget</a:t>
            </a:r>
            <a:br>
              <a:rPr lang="en-US" dirty="0"/>
            </a:br>
            <a:r>
              <a:rPr lang="en-US" dirty="0"/>
              <a:t>for FY23 MSA Funds</a:t>
            </a:r>
          </a:p>
        </p:txBody>
      </p:sp>
      <p:sp>
        <p:nvSpPr>
          <p:cNvPr id="4" name="Slide Number Placeholder 3">
            <a:extLst>
              <a:ext uri="{FF2B5EF4-FFF2-40B4-BE49-F238E27FC236}">
                <a16:creationId xmlns:a16="http://schemas.microsoft.com/office/drawing/2014/main" id="{4FE7DCD2-9AFB-4C37-97D7-3077C66ED6A5}"/>
              </a:ext>
            </a:extLst>
          </p:cNvPr>
          <p:cNvSpPr>
            <a:spLocks noGrp="1"/>
          </p:cNvSpPr>
          <p:nvPr>
            <p:ph type="sldNum" sz="quarter" idx="12"/>
          </p:nvPr>
        </p:nvSpPr>
        <p:spPr/>
        <p:txBody>
          <a:bodyPr/>
          <a:lstStyle/>
          <a:p>
            <a:fld id="{ABB8925F-B6BB-49B0-9469-5285B9C99CB3}" type="slidenum">
              <a:rPr lang="en-US" smtClean="0"/>
              <a:pPr/>
              <a:t>21</a:t>
            </a:fld>
            <a:endParaRPr lang="en-US" dirty="0"/>
          </a:p>
        </p:txBody>
      </p:sp>
      <p:graphicFrame>
        <p:nvGraphicFramePr>
          <p:cNvPr id="7" name="Content Placeholder 6">
            <a:extLst>
              <a:ext uri="{FF2B5EF4-FFF2-40B4-BE49-F238E27FC236}">
                <a16:creationId xmlns:a16="http://schemas.microsoft.com/office/drawing/2014/main" id="{ED305F71-63E8-451F-8230-36B035C1957A}"/>
              </a:ext>
            </a:extLst>
          </p:cNvPr>
          <p:cNvGraphicFramePr>
            <a:graphicFrameLocks/>
          </p:cNvGraphicFramePr>
          <p:nvPr>
            <p:extLst>
              <p:ext uri="{D42A27DB-BD31-4B8C-83A1-F6EECF244321}">
                <p14:modId xmlns:p14="http://schemas.microsoft.com/office/powerpoint/2010/main" val="2896460626"/>
              </p:ext>
            </p:extLst>
          </p:nvPr>
        </p:nvGraphicFramePr>
        <p:xfrm>
          <a:off x="144225" y="1362860"/>
          <a:ext cx="5418987" cy="48509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B7287F8-AD06-477E-836D-E6C62AAFA1CF}"/>
              </a:ext>
            </a:extLst>
          </p:cNvPr>
          <p:cNvSpPr txBox="1"/>
          <p:nvPr/>
        </p:nvSpPr>
        <p:spPr>
          <a:xfrm>
            <a:off x="1755950" y="3393590"/>
            <a:ext cx="1941489" cy="954107"/>
          </a:xfrm>
          <a:prstGeom prst="rect">
            <a:avLst/>
          </a:prstGeom>
          <a:noFill/>
        </p:spPr>
        <p:txBody>
          <a:bodyPr wrap="square">
            <a:spAutoFit/>
          </a:bodyPr>
          <a:lstStyle/>
          <a:p>
            <a:pPr algn="ctr"/>
            <a:r>
              <a:rPr lang="en-US" sz="2800" b="1" dirty="0">
                <a:solidFill>
                  <a:srgbClr val="01203D"/>
                </a:solidFill>
              </a:rPr>
              <a:t>MSA</a:t>
            </a:r>
          </a:p>
          <a:p>
            <a:pPr algn="ctr"/>
            <a:r>
              <a:rPr lang="en-US" sz="2800" b="1" dirty="0">
                <a:solidFill>
                  <a:srgbClr val="01203D"/>
                </a:solidFill>
              </a:rPr>
              <a:t>$2 Million</a:t>
            </a:r>
            <a:endParaRPr lang="en-US" sz="2800" b="1" baseline="30000" dirty="0">
              <a:solidFill>
                <a:srgbClr val="01203D"/>
              </a:solidFill>
            </a:endParaRPr>
          </a:p>
        </p:txBody>
      </p:sp>
      <p:sp>
        <p:nvSpPr>
          <p:cNvPr id="10" name="Rectangle 9">
            <a:extLst>
              <a:ext uri="{FF2B5EF4-FFF2-40B4-BE49-F238E27FC236}">
                <a16:creationId xmlns:a16="http://schemas.microsoft.com/office/drawing/2014/main" id="{3658BF31-58CA-4137-ADE3-5F175397E779}"/>
              </a:ext>
            </a:extLst>
          </p:cNvPr>
          <p:cNvSpPr/>
          <p:nvPr/>
        </p:nvSpPr>
        <p:spPr>
          <a:xfrm>
            <a:off x="5604990" y="2207351"/>
            <a:ext cx="456491" cy="238539"/>
          </a:xfrm>
          <a:prstGeom prst="rect">
            <a:avLst/>
          </a:prstGeom>
          <a:solidFill>
            <a:srgbClr val="84BC49"/>
          </a:solidFill>
          <a:ln>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AB09E-D39E-4287-8C86-66AF25F1C11B}"/>
              </a:ext>
            </a:extLst>
          </p:cNvPr>
          <p:cNvSpPr/>
          <p:nvPr/>
        </p:nvSpPr>
        <p:spPr>
          <a:xfrm>
            <a:off x="5604990" y="3316889"/>
            <a:ext cx="456491" cy="238539"/>
          </a:xfrm>
          <a:prstGeom prst="rect">
            <a:avLst/>
          </a:prstGeom>
          <a:solidFill>
            <a:srgbClr val="FCBE4D"/>
          </a:solidFill>
          <a:ln>
            <a:solidFill>
              <a:srgbClr val="FCB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B4C843-6209-4E18-B423-3D5561B2FE32}"/>
              </a:ext>
            </a:extLst>
          </p:cNvPr>
          <p:cNvSpPr txBox="1"/>
          <p:nvPr/>
        </p:nvSpPr>
        <p:spPr>
          <a:xfrm>
            <a:off x="6276100" y="1981684"/>
            <a:ext cx="5820424" cy="4154984"/>
          </a:xfrm>
          <a:prstGeom prst="rect">
            <a:avLst/>
          </a:prstGeom>
          <a:noFill/>
        </p:spPr>
        <p:txBody>
          <a:bodyPr wrap="square" rtlCol="0">
            <a:spAutoFit/>
          </a:bodyPr>
          <a:lstStyle/>
          <a:p>
            <a:pPr>
              <a:lnSpc>
                <a:spcPct val="150000"/>
              </a:lnSpc>
            </a:pPr>
            <a:r>
              <a:rPr lang="en-US" sz="2400" dirty="0"/>
              <a:t>Local Health Departments ($1,000,000)</a:t>
            </a:r>
          </a:p>
          <a:p>
            <a:pPr>
              <a:lnSpc>
                <a:spcPct val="150000"/>
              </a:lnSpc>
            </a:pPr>
            <a:r>
              <a:rPr lang="en-US" sz="2400" dirty="0"/>
              <a:t>Prevention Media for Youth ($172,100)</a:t>
            </a:r>
          </a:p>
          <a:p>
            <a:pPr>
              <a:lnSpc>
                <a:spcPct val="150000"/>
              </a:lnSpc>
            </a:pPr>
            <a:r>
              <a:rPr lang="en-US" sz="2400" dirty="0"/>
              <a:t>Quitlines ($262,500)</a:t>
            </a:r>
          </a:p>
          <a:p>
            <a:pPr>
              <a:lnSpc>
                <a:spcPct val="150000"/>
              </a:lnSpc>
            </a:pPr>
            <a:r>
              <a:rPr lang="en-US" sz="2400" dirty="0"/>
              <a:t>Partners ($565,400)</a:t>
            </a:r>
          </a:p>
          <a:p>
            <a:pPr marL="342900" indent="-342900">
              <a:buFont typeface="Arial" panose="020B0604020202020204" pitchFamily="34" charset="0"/>
              <a:buChar char="•"/>
            </a:pPr>
            <a:r>
              <a:rPr lang="en-US" sz="2400" dirty="0"/>
              <a:t>Kentucky Cancer Program</a:t>
            </a:r>
          </a:p>
          <a:p>
            <a:pPr marL="342900" indent="-342900">
              <a:buFont typeface="Arial" panose="020B0604020202020204" pitchFamily="34" charset="0"/>
              <a:buChar char="•"/>
            </a:pPr>
            <a:r>
              <a:rPr lang="en-US" sz="2400" dirty="0"/>
              <a:t>#iCANendthetrend Peer Education</a:t>
            </a:r>
          </a:p>
          <a:p>
            <a:pPr marL="342900" indent="-342900">
              <a:buFont typeface="Arial" panose="020B0604020202020204" pitchFamily="34" charset="0"/>
              <a:buChar char="•"/>
            </a:pPr>
            <a:r>
              <a:rPr lang="en-US" sz="2400" dirty="0"/>
              <a:t>UK BH WELL (Behavioral Health)</a:t>
            </a:r>
          </a:p>
          <a:p>
            <a:pPr marL="342900" indent="-342900">
              <a:buFont typeface="Arial" panose="020B0604020202020204" pitchFamily="34" charset="0"/>
              <a:buChar char="•"/>
            </a:pPr>
            <a:r>
              <a:rPr lang="en-US" sz="2400" dirty="0"/>
              <a:t>Kentucky Center for Smoke-Free Policy</a:t>
            </a:r>
          </a:p>
          <a:p>
            <a:pPr marL="342900" indent="-342900">
              <a:buFont typeface="Arial" panose="020B0604020202020204" pitchFamily="34" charset="0"/>
              <a:buChar char="•"/>
            </a:pPr>
            <a:r>
              <a:rPr lang="en-US" sz="2400" dirty="0"/>
              <a:t>etc.</a:t>
            </a:r>
          </a:p>
        </p:txBody>
      </p:sp>
      <p:sp>
        <p:nvSpPr>
          <p:cNvPr id="14" name="Rectangle 13">
            <a:extLst>
              <a:ext uri="{FF2B5EF4-FFF2-40B4-BE49-F238E27FC236}">
                <a16:creationId xmlns:a16="http://schemas.microsoft.com/office/drawing/2014/main" id="{1CFE0AC8-143A-462C-9EB7-2B805BFB7F3C}"/>
              </a:ext>
            </a:extLst>
          </p:cNvPr>
          <p:cNvSpPr/>
          <p:nvPr/>
        </p:nvSpPr>
        <p:spPr>
          <a:xfrm>
            <a:off x="5604990" y="2762120"/>
            <a:ext cx="456491" cy="23853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D03ABF-67D7-43BD-A8AD-630CA35E8B7D}"/>
              </a:ext>
            </a:extLst>
          </p:cNvPr>
          <p:cNvSpPr/>
          <p:nvPr/>
        </p:nvSpPr>
        <p:spPr>
          <a:xfrm>
            <a:off x="5604990" y="3871658"/>
            <a:ext cx="456491" cy="238539"/>
          </a:xfrm>
          <a:prstGeom prst="rect">
            <a:avLst/>
          </a:prstGeom>
          <a:solidFill>
            <a:srgbClr val="62BCF0"/>
          </a:solidFill>
          <a:ln>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E05B624-9D67-4C7B-866B-37A24645D8D4}"/>
              </a:ext>
            </a:extLst>
          </p:cNvPr>
          <p:cNvSpPr txBox="1">
            <a:spLocks/>
          </p:cNvSpPr>
          <p:nvPr/>
        </p:nvSpPr>
        <p:spPr>
          <a:xfrm>
            <a:off x="3215709" y="4928867"/>
            <a:ext cx="963460" cy="70375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dirty="0">
                <a:solidFill>
                  <a:schemeClr val="bg1"/>
                </a:solidFill>
                <a:latin typeface="+mn-lt"/>
                <a:cs typeface="Calibri"/>
              </a:rPr>
              <a:t>50%</a:t>
            </a:r>
          </a:p>
        </p:txBody>
      </p:sp>
      <p:sp>
        <p:nvSpPr>
          <p:cNvPr id="18" name="Title 1">
            <a:extLst>
              <a:ext uri="{FF2B5EF4-FFF2-40B4-BE49-F238E27FC236}">
                <a16:creationId xmlns:a16="http://schemas.microsoft.com/office/drawing/2014/main" id="{2D77C720-963C-4CB9-9721-936C1FFCEF57}"/>
              </a:ext>
            </a:extLst>
          </p:cNvPr>
          <p:cNvSpPr txBox="1">
            <a:spLocks/>
          </p:cNvSpPr>
          <p:nvPr/>
        </p:nvSpPr>
        <p:spPr>
          <a:xfrm>
            <a:off x="1186770" y="2347704"/>
            <a:ext cx="963460" cy="70375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cs typeface="Calibri"/>
              </a:rPr>
              <a:t>28%</a:t>
            </a:r>
            <a:endParaRPr lang="en-US" sz="2800" b="0" dirty="0">
              <a:solidFill>
                <a:schemeClr val="bg1"/>
              </a:solidFill>
              <a:latin typeface="+mn-lt"/>
              <a:cs typeface="Calibri"/>
            </a:endParaRPr>
          </a:p>
        </p:txBody>
      </p:sp>
      <p:sp>
        <p:nvSpPr>
          <p:cNvPr id="19" name="Title 1">
            <a:extLst>
              <a:ext uri="{FF2B5EF4-FFF2-40B4-BE49-F238E27FC236}">
                <a16:creationId xmlns:a16="http://schemas.microsoft.com/office/drawing/2014/main" id="{E9537968-E060-42BA-8B75-53B3CDB67DEF}"/>
              </a:ext>
            </a:extLst>
          </p:cNvPr>
          <p:cNvSpPr txBox="1">
            <a:spLocks/>
          </p:cNvSpPr>
          <p:nvPr/>
        </p:nvSpPr>
        <p:spPr>
          <a:xfrm>
            <a:off x="705040" y="4059176"/>
            <a:ext cx="963460" cy="70375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cs typeface="Calibri"/>
              </a:rPr>
              <a:t>9%</a:t>
            </a:r>
            <a:endParaRPr lang="en-US" sz="2800" b="0" dirty="0">
              <a:solidFill>
                <a:schemeClr val="bg1"/>
              </a:solidFill>
              <a:latin typeface="+mn-lt"/>
              <a:cs typeface="Calibri"/>
            </a:endParaRPr>
          </a:p>
        </p:txBody>
      </p:sp>
      <p:sp>
        <p:nvSpPr>
          <p:cNvPr id="20" name="Title 1">
            <a:extLst>
              <a:ext uri="{FF2B5EF4-FFF2-40B4-BE49-F238E27FC236}">
                <a16:creationId xmlns:a16="http://schemas.microsoft.com/office/drawing/2014/main" id="{6AD150B4-90BD-441D-A709-DA3E0F9EB6D9}"/>
              </a:ext>
            </a:extLst>
          </p:cNvPr>
          <p:cNvSpPr txBox="1">
            <a:spLocks/>
          </p:cNvSpPr>
          <p:nvPr/>
        </p:nvSpPr>
        <p:spPr>
          <a:xfrm>
            <a:off x="3192775" y="2177342"/>
            <a:ext cx="963460" cy="70375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bg1"/>
                </a:solidFill>
                <a:cs typeface="Calibri"/>
              </a:rPr>
              <a:t>13%</a:t>
            </a:r>
            <a:endParaRPr lang="en-US" sz="2800" b="0" dirty="0">
              <a:solidFill>
                <a:schemeClr val="bg1"/>
              </a:solidFill>
              <a:latin typeface="+mn-lt"/>
              <a:cs typeface="Calibri"/>
            </a:endParaRPr>
          </a:p>
        </p:txBody>
      </p:sp>
    </p:spTree>
    <p:extLst>
      <p:ext uri="{BB962C8B-B14F-4D97-AF65-F5344CB8AC3E}">
        <p14:creationId xmlns:p14="http://schemas.microsoft.com/office/powerpoint/2010/main" val="25169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884" y="1167770"/>
            <a:ext cx="11028695" cy="2173096"/>
          </a:xfrm>
        </p:spPr>
        <p:txBody>
          <a:bodyPr>
            <a:noAutofit/>
          </a:bodyPr>
          <a:lstStyle/>
          <a:p>
            <a:pPr marL="0" indent="0" algn="ctr">
              <a:buNone/>
            </a:pPr>
            <a:r>
              <a:rPr lang="en-US" sz="4000" dirty="0">
                <a:solidFill>
                  <a:srgbClr val="01203D"/>
                </a:solidFill>
                <a:ea typeface="+mn-lt"/>
                <a:cs typeface="Calibri"/>
              </a:rPr>
              <a:t>According to the CDC, for every $1 spent on </a:t>
            </a:r>
          </a:p>
          <a:p>
            <a:pPr marL="0" indent="0" algn="ctr">
              <a:buNone/>
            </a:pPr>
            <a:r>
              <a:rPr lang="en-US" sz="4000" dirty="0">
                <a:solidFill>
                  <a:srgbClr val="01203D"/>
                </a:solidFill>
                <a:ea typeface="+mn-lt"/>
                <a:cs typeface="Calibri"/>
              </a:rPr>
              <a:t>a comprehensive tobacco control program,</a:t>
            </a:r>
          </a:p>
          <a:p>
            <a:pPr marL="0" indent="0" algn="ctr">
              <a:buNone/>
            </a:pPr>
            <a:r>
              <a:rPr lang="en-US" sz="4000" dirty="0">
                <a:solidFill>
                  <a:srgbClr val="01203D"/>
                </a:solidFill>
                <a:ea typeface="+mn-lt"/>
                <a:cs typeface="Calibri"/>
              </a:rPr>
              <a:t>Kentucky will get a $55 return on investment.</a:t>
            </a:r>
            <a:endParaRPr lang="en-US" sz="4000" dirty="0">
              <a:solidFill>
                <a:srgbClr val="01203D"/>
              </a:solidFill>
            </a:endParaRPr>
          </a:p>
        </p:txBody>
      </p:sp>
      <p:sp>
        <p:nvSpPr>
          <p:cNvPr id="4" name="Slide Number Placeholder 3"/>
          <p:cNvSpPr>
            <a:spLocks noGrp="1"/>
          </p:cNvSpPr>
          <p:nvPr>
            <p:ph type="sldNum" sz="quarter" idx="12"/>
          </p:nvPr>
        </p:nvSpPr>
        <p:spPr/>
        <p:txBody>
          <a:bodyPr/>
          <a:lstStyle/>
          <a:p>
            <a:fld id="{ABB8925F-B6BB-49B0-9469-5285B9C99CB3}" type="slidenum">
              <a:rPr lang="en-US" smtClean="0"/>
              <a:pPr/>
              <a:t>22</a:t>
            </a:fld>
            <a:endParaRPr lang="en-US"/>
          </a:p>
        </p:txBody>
      </p:sp>
      <p:pic>
        <p:nvPicPr>
          <p:cNvPr id="9" name="Picture 8" descr="Text&#10;&#10;Description automatically generated">
            <a:extLst>
              <a:ext uri="{FF2B5EF4-FFF2-40B4-BE49-F238E27FC236}">
                <a16:creationId xmlns:a16="http://schemas.microsoft.com/office/drawing/2014/main" id="{ABC32E82-1887-4E3A-9264-AD5CAF270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685" y="3979637"/>
            <a:ext cx="3571138" cy="1490350"/>
          </a:xfrm>
          <a:prstGeom prst="rect">
            <a:avLst/>
          </a:prstGeom>
        </p:spPr>
      </p:pic>
    </p:spTree>
    <p:extLst>
      <p:ext uri="{BB962C8B-B14F-4D97-AF65-F5344CB8AC3E}">
        <p14:creationId xmlns:p14="http://schemas.microsoft.com/office/powerpoint/2010/main" val="18961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FAB20D-0FF4-40AD-9F66-13D8EECF348C}"/>
              </a:ext>
            </a:extLst>
          </p:cNvPr>
          <p:cNvSpPr>
            <a:spLocks noGrp="1"/>
          </p:cNvSpPr>
          <p:nvPr>
            <p:ph type="body" sz="quarter" idx="14"/>
          </p:nvPr>
        </p:nvSpPr>
        <p:spPr>
          <a:xfrm>
            <a:off x="449580" y="2251511"/>
            <a:ext cx="11292840" cy="1719211"/>
          </a:xfrm>
        </p:spPr>
        <p:txBody>
          <a:bodyPr>
            <a:normAutofit fontScale="92500" lnSpcReduction="20000"/>
          </a:bodyPr>
          <a:lstStyle/>
          <a:p>
            <a:pPr marL="0" indent="0" algn="ctr">
              <a:buNone/>
            </a:pPr>
            <a:r>
              <a:rPr lang="en-US" sz="3600" b="1" dirty="0">
                <a:solidFill>
                  <a:srgbClr val="01203D"/>
                </a:solidFill>
                <a:cs typeface="Arial" panose="020B0604020202020204" pitchFamily="34" charset="0"/>
              </a:rPr>
              <a:t>Ellen H. Cartmell</a:t>
            </a:r>
            <a:endParaRPr lang="en-US" sz="2800" dirty="0">
              <a:solidFill>
                <a:srgbClr val="01203D"/>
              </a:solidFill>
              <a:cs typeface="Arial" panose="020B0604020202020204" pitchFamily="34" charset="0"/>
            </a:endParaRPr>
          </a:p>
          <a:p>
            <a:pPr marL="0" indent="0" algn="ctr">
              <a:buNone/>
            </a:pPr>
            <a:r>
              <a:rPr lang="en-US" sz="2800" dirty="0">
                <a:solidFill>
                  <a:srgbClr val="01203D"/>
                </a:solidFill>
                <a:cs typeface="Arial" panose="020B0604020202020204" pitchFamily="34" charset="0"/>
              </a:rPr>
              <a:t>Tobacco Prevention &amp; Cessation Program Manager</a:t>
            </a:r>
          </a:p>
          <a:p>
            <a:pPr marL="0" indent="0" algn="ctr">
              <a:buNone/>
            </a:pPr>
            <a:r>
              <a:rPr lang="en-US" sz="2800" dirty="0">
                <a:solidFill>
                  <a:srgbClr val="01203D"/>
                </a:solidFill>
                <a:cs typeface="Arial" panose="020B0604020202020204" pitchFamily="34" charset="0"/>
              </a:rPr>
              <a:t>Kentucky Department for Public Health</a:t>
            </a:r>
            <a:endParaRPr lang="en-US" dirty="0">
              <a:solidFill>
                <a:srgbClr val="01203D"/>
              </a:solidFill>
            </a:endParaRPr>
          </a:p>
          <a:p>
            <a:pPr marL="0" indent="0" algn="ctr">
              <a:buNone/>
            </a:pPr>
            <a:r>
              <a:rPr lang="en-US" sz="2800" u="sng" dirty="0">
                <a:solidFill>
                  <a:srgbClr val="62BCF0"/>
                </a:solidFill>
                <a:cs typeface="Arial" panose="020B0604020202020204" pitchFamily="34" charset="0"/>
              </a:rPr>
              <a:t>EllenH.Cartmell@ky.gov</a:t>
            </a:r>
            <a:endParaRPr lang="en-US" dirty="0"/>
          </a:p>
        </p:txBody>
      </p:sp>
      <p:sp>
        <p:nvSpPr>
          <p:cNvPr id="4" name="Slide Number Placeholder 3">
            <a:extLst>
              <a:ext uri="{FF2B5EF4-FFF2-40B4-BE49-F238E27FC236}">
                <a16:creationId xmlns:a16="http://schemas.microsoft.com/office/drawing/2014/main" id="{63902CEC-D221-4089-B01B-3B38633AF77C}"/>
              </a:ext>
            </a:extLst>
          </p:cNvPr>
          <p:cNvSpPr>
            <a:spLocks noGrp="1"/>
          </p:cNvSpPr>
          <p:nvPr>
            <p:ph type="sldNum" sz="quarter" idx="12"/>
          </p:nvPr>
        </p:nvSpPr>
        <p:spPr/>
        <p:txBody>
          <a:bodyPr/>
          <a:lstStyle/>
          <a:p>
            <a:fld id="{ABB8925F-B6BB-49B0-9469-5285B9C99CB3}" type="slidenum">
              <a:rPr lang="en-US" smtClean="0"/>
              <a:pPr/>
              <a:t>23</a:t>
            </a:fld>
            <a:endParaRPr lang="en-US" dirty="0"/>
          </a:p>
        </p:txBody>
      </p:sp>
    </p:spTree>
    <p:extLst>
      <p:ext uri="{BB962C8B-B14F-4D97-AF65-F5344CB8AC3E}">
        <p14:creationId xmlns:p14="http://schemas.microsoft.com/office/powerpoint/2010/main" val="389950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521CE0-5746-4369-B279-7A6CA963C492}"/>
              </a:ext>
            </a:extLst>
          </p:cNvPr>
          <p:cNvSpPr>
            <a:spLocks noGrp="1"/>
          </p:cNvSpPr>
          <p:nvPr>
            <p:ph type="sldNum" sz="quarter" idx="12"/>
          </p:nvPr>
        </p:nvSpPr>
        <p:spPr/>
        <p:txBody>
          <a:bodyPr/>
          <a:lstStyle/>
          <a:p>
            <a:fld id="{ABB8925F-B6BB-49B0-9469-5285B9C99CB3}" type="slidenum">
              <a:rPr lang="en-US" smtClean="0"/>
              <a:pPr/>
              <a:t>3</a:t>
            </a:fld>
            <a:endParaRPr lang="en-US"/>
          </a:p>
        </p:txBody>
      </p:sp>
      <p:graphicFrame>
        <p:nvGraphicFramePr>
          <p:cNvPr id="7" name="Chart 6"/>
          <p:cNvGraphicFramePr/>
          <p:nvPr>
            <p:extLst>
              <p:ext uri="{D42A27DB-BD31-4B8C-83A1-F6EECF244321}">
                <p14:modId xmlns:p14="http://schemas.microsoft.com/office/powerpoint/2010/main" val="3237472984"/>
              </p:ext>
            </p:extLst>
          </p:nvPr>
        </p:nvGraphicFramePr>
        <p:xfrm>
          <a:off x="407504" y="1879576"/>
          <a:ext cx="11368737" cy="41247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589735" y="3295615"/>
            <a:ext cx="2065630" cy="646331"/>
          </a:xfrm>
          <a:prstGeom prst="rect">
            <a:avLst/>
          </a:prstGeom>
          <a:noFill/>
        </p:spPr>
        <p:txBody>
          <a:bodyPr wrap="square" rtlCol="0">
            <a:spAutoFit/>
          </a:bodyPr>
          <a:lstStyle/>
          <a:p>
            <a:pPr algn="ctr"/>
            <a:r>
              <a:rPr lang="en-US" b="1" dirty="0"/>
              <a:t>Tobacco Tax Revenue</a:t>
            </a:r>
          </a:p>
        </p:txBody>
      </p:sp>
      <p:sp>
        <p:nvSpPr>
          <p:cNvPr id="9" name="TextBox 8"/>
          <p:cNvSpPr txBox="1"/>
          <p:nvPr/>
        </p:nvSpPr>
        <p:spPr>
          <a:xfrm>
            <a:off x="8497956" y="3465735"/>
            <a:ext cx="1709531" cy="369332"/>
          </a:xfrm>
          <a:prstGeom prst="rect">
            <a:avLst/>
          </a:prstGeom>
          <a:noFill/>
        </p:spPr>
        <p:txBody>
          <a:bodyPr wrap="square" rtlCol="0">
            <a:spAutoFit/>
          </a:bodyPr>
          <a:lstStyle/>
          <a:p>
            <a:pPr algn="ctr"/>
            <a:r>
              <a:rPr lang="en-US" i="1" dirty="0">
                <a:solidFill>
                  <a:schemeClr val="bg1"/>
                </a:solidFill>
              </a:rPr>
              <a:t>Medicaid</a:t>
            </a:r>
            <a:r>
              <a:rPr lang="en-US" sz="1400" i="1" dirty="0">
                <a:solidFill>
                  <a:schemeClr val="bg1"/>
                </a:solidFill>
              </a:rPr>
              <a:t> </a:t>
            </a:r>
          </a:p>
        </p:txBody>
      </p:sp>
      <p:sp>
        <p:nvSpPr>
          <p:cNvPr id="11" name="Rectangle 10"/>
          <p:cNvSpPr/>
          <p:nvPr/>
        </p:nvSpPr>
        <p:spPr>
          <a:xfrm>
            <a:off x="337115" y="227695"/>
            <a:ext cx="11509514" cy="1384995"/>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3600" dirty="0">
                <a:solidFill>
                  <a:srgbClr val="01203D"/>
                </a:solidFill>
              </a:rPr>
              <a:t>The Financial Toll of Tobacco Use in Kentucky</a:t>
            </a:r>
            <a:br>
              <a:rPr lang="en-US" sz="3600" dirty="0">
                <a:solidFill>
                  <a:srgbClr val="01203D"/>
                </a:solidFill>
              </a:rPr>
            </a:br>
            <a:r>
              <a:rPr lang="en-US" dirty="0">
                <a:solidFill>
                  <a:srgbClr val="01203D"/>
                </a:solidFill>
              </a:rPr>
              <a:t> </a:t>
            </a:r>
            <a:endParaRPr lang="en-US" sz="2800" dirty="0">
              <a:solidFill>
                <a:srgbClr val="01203D"/>
              </a:solidFill>
            </a:endParaRPr>
          </a:p>
          <a:p>
            <a:pPr algn="ctr">
              <a:defRPr sz="1862" b="0" i="0" u="none" strike="noStrike" kern="1200" spc="0" baseline="0">
                <a:solidFill>
                  <a:prstClr val="black">
                    <a:lumMod val="65000"/>
                    <a:lumOff val="35000"/>
                  </a:prstClr>
                </a:solidFill>
                <a:latin typeface="+mn-lt"/>
                <a:ea typeface="+mn-ea"/>
                <a:cs typeface="+mn-cs"/>
              </a:defRPr>
            </a:pPr>
            <a:r>
              <a:rPr lang="en-US" sz="2800" dirty="0">
                <a:solidFill>
                  <a:schemeClr val="bg1">
                    <a:lumMod val="50000"/>
                  </a:schemeClr>
                </a:solidFill>
              </a:rPr>
              <a:t>Kentucky’s Tobacco-Use-Related Revenue and Expenses (Annual)</a:t>
            </a:r>
          </a:p>
        </p:txBody>
      </p:sp>
      <p:cxnSp>
        <p:nvCxnSpPr>
          <p:cNvPr id="12" name="Straight Connector 11">
            <a:extLst>
              <a:ext uri="{FF2B5EF4-FFF2-40B4-BE49-F238E27FC236}">
                <a16:creationId xmlns:a16="http://schemas.microsoft.com/office/drawing/2014/main" id="{ADA22CF9-54CF-40BE-BAA5-B42FD9283F56}"/>
              </a:ext>
            </a:extLst>
          </p:cNvPr>
          <p:cNvCxnSpPr>
            <a:cxnSpLocks/>
          </p:cNvCxnSpPr>
          <p:nvPr/>
        </p:nvCxnSpPr>
        <p:spPr>
          <a:xfrm>
            <a:off x="2305880" y="3255859"/>
            <a:ext cx="9470361" cy="0"/>
          </a:xfrm>
          <a:prstGeom prst="line">
            <a:avLst/>
          </a:prstGeom>
          <a:ln w="28575" cap="flat" cmpd="sng" algn="ctr">
            <a:solidFill>
              <a:schemeClr val="bg1">
                <a:lumMod val="75000"/>
              </a:schemeClr>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984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04" y="357254"/>
            <a:ext cx="11292840" cy="1590817"/>
          </a:xfrm>
        </p:spPr>
        <p:txBody>
          <a:bodyPr>
            <a:noAutofit/>
          </a:bodyPr>
          <a:lstStyle/>
          <a:p>
            <a:r>
              <a:rPr lang="en-US" dirty="0"/>
              <a:t>How the </a:t>
            </a:r>
            <a:r>
              <a:rPr lang="en-US" sz="4000" dirty="0"/>
              <a:t>Kentucky Tobacco Prevention &amp; </a:t>
            </a:r>
            <a:br>
              <a:rPr lang="en-US" sz="4000" dirty="0"/>
            </a:br>
            <a:r>
              <a:rPr lang="en-US" sz="4000" dirty="0"/>
              <a:t>Cessation Program </a:t>
            </a:r>
            <a:r>
              <a:rPr lang="en-US" dirty="0"/>
              <a:t>has</a:t>
            </a:r>
            <a:r>
              <a:rPr lang="en-US" sz="4000" dirty="0"/>
              <a:t> responded:</a:t>
            </a:r>
          </a:p>
        </p:txBody>
      </p:sp>
      <p:sp>
        <p:nvSpPr>
          <p:cNvPr id="4" name="Slide Number Placeholder 3"/>
          <p:cNvSpPr>
            <a:spLocks noGrp="1"/>
          </p:cNvSpPr>
          <p:nvPr>
            <p:ph type="sldNum" sz="quarter" idx="12"/>
          </p:nvPr>
        </p:nvSpPr>
        <p:spPr/>
        <p:txBody>
          <a:bodyPr/>
          <a:lstStyle/>
          <a:p>
            <a:fld id="{ABB8925F-B6BB-49B0-9469-5285B9C99CB3}" type="slidenum">
              <a:rPr lang="en-US" smtClean="0"/>
              <a:pPr/>
              <a:t>4</a:t>
            </a:fld>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4191" y="2186478"/>
            <a:ext cx="10588753" cy="3547872"/>
          </a:xfrm>
          <a:prstGeom prst="rect">
            <a:avLst/>
          </a:prstGeom>
        </p:spPr>
      </p:pic>
      <p:sp>
        <p:nvSpPr>
          <p:cNvPr id="11" name="TextBox 10"/>
          <p:cNvSpPr txBox="1"/>
          <p:nvPr/>
        </p:nvSpPr>
        <p:spPr>
          <a:xfrm>
            <a:off x="8330184" y="3260834"/>
            <a:ext cx="2852928" cy="2246769"/>
          </a:xfrm>
          <a:prstGeom prst="rect">
            <a:avLst/>
          </a:prstGeom>
          <a:noFill/>
        </p:spPr>
        <p:txBody>
          <a:bodyPr wrap="square" rtlCol="0">
            <a:spAutoFit/>
          </a:bodyPr>
          <a:lstStyle/>
          <a:p>
            <a:pPr algn="ctr"/>
            <a:r>
              <a:rPr lang="en-US" sz="2800" dirty="0"/>
              <a:t>Protecting Kentuckians from exposure to secondhand smoke</a:t>
            </a:r>
          </a:p>
        </p:txBody>
      </p:sp>
      <p:sp>
        <p:nvSpPr>
          <p:cNvPr id="12" name="TextBox 11"/>
          <p:cNvSpPr txBox="1"/>
          <p:nvPr/>
        </p:nvSpPr>
        <p:spPr>
          <a:xfrm>
            <a:off x="4578095" y="3512853"/>
            <a:ext cx="2980944" cy="1815882"/>
          </a:xfrm>
          <a:prstGeom prst="rect">
            <a:avLst/>
          </a:prstGeom>
          <a:noFill/>
        </p:spPr>
        <p:txBody>
          <a:bodyPr wrap="square" rtlCol="0">
            <a:spAutoFit/>
          </a:bodyPr>
          <a:lstStyle/>
          <a:p>
            <a:pPr algn="ctr"/>
            <a:r>
              <a:rPr lang="en-US" sz="2800" dirty="0"/>
              <a:t>Helping people who want to quit using tobacco products</a:t>
            </a:r>
          </a:p>
        </p:txBody>
      </p:sp>
      <p:sp>
        <p:nvSpPr>
          <p:cNvPr id="13" name="TextBox 12"/>
          <p:cNvSpPr txBox="1"/>
          <p:nvPr/>
        </p:nvSpPr>
        <p:spPr>
          <a:xfrm>
            <a:off x="954022" y="3297410"/>
            <a:ext cx="2852928" cy="2246769"/>
          </a:xfrm>
          <a:prstGeom prst="rect">
            <a:avLst/>
          </a:prstGeom>
          <a:noFill/>
        </p:spPr>
        <p:txBody>
          <a:bodyPr wrap="square" rtlCol="0">
            <a:spAutoFit/>
          </a:bodyPr>
          <a:lstStyle/>
          <a:p>
            <a:pPr algn="ctr"/>
            <a:r>
              <a:rPr lang="en-US" sz="2800" dirty="0"/>
              <a:t>Preventing youth from ever becoming addicted to nicotine</a:t>
            </a:r>
          </a:p>
        </p:txBody>
      </p:sp>
      <p:pic>
        <p:nvPicPr>
          <p:cNvPr id="5" name="Picture 4">
            <a:extLst>
              <a:ext uri="{FF2B5EF4-FFF2-40B4-BE49-F238E27FC236}">
                <a16:creationId xmlns:a16="http://schemas.microsoft.com/office/drawing/2014/main" id="{06802209-2705-4330-B191-F1D9FCB3D622}"/>
              </a:ext>
            </a:extLst>
          </p:cNvPr>
          <p:cNvPicPr>
            <a:picLocks noChangeAspect="1"/>
          </p:cNvPicPr>
          <p:nvPr/>
        </p:nvPicPr>
        <p:blipFill>
          <a:blip r:embed="rId4"/>
          <a:stretch>
            <a:fillRect/>
          </a:stretch>
        </p:blipFill>
        <p:spPr>
          <a:xfrm>
            <a:off x="5535523" y="2242699"/>
            <a:ext cx="1066088" cy="864539"/>
          </a:xfrm>
          <a:prstGeom prst="rect">
            <a:avLst/>
          </a:prstGeom>
        </p:spPr>
      </p:pic>
    </p:spTree>
    <p:extLst>
      <p:ext uri="{BB962C8B-B14F-4D97-AF65-F5344CB8AC3E}">
        <p14:creationId xmlns:p14="http://schemas.microsoft.com/office/powerpoint/2010/main" val="347109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BB8925F-B6BB-49B0-9469-5285B9C99CB3}" type="slidenum">
              <a:rPr lang="en-US" smtClean="0"/>
              <a:pPr/>
              <a:t>5</a:t>
            </a:fld>
            <a:endParaRPr lang="en-US"/>
          </a:p>
        </p:txBody>
      </p:sp>
      <p:sp>
        <p:nvSpPr>
          <p:cNvPr id="4" name="Title 3"/>
          <p:cNvSpPr>
            <a:spLocks noGrp="1"/>
          </p:cNvSpPr>
          <p:nvPr>
            <p:ph type="title"/>
          </p:nvPr>
        </p:nvSpPr>
        <p:spPr>
          <a:xfrm>
            <a:off x="206643" y="168270"/>
            <a:ext cx="7574567" cy="798888"/>
          </a:xfrm>
        </p:spPr>
        <p:txBody>
          <a:bodyPr>
            <a:normAutofit fontScale="90000"/>
          </a:bodyPr>
          <a:lstStyle/>
          <a:p>
            <a:r>
              <a:rPr lang="en-US" sz="4400" dirty="0"/>
              <a:t>FY23 Funding Sources (Budgeted)</a:t>
            </a:r>
          </a:p>
        </p:txBody>
      </p:sp>
      <p:graphicFrame>
        <p:nvGraphicFramePr>
          <p:cNvPr id="11" name="Diagram 10">
            <a:extLst>
              <a:ext uri="{FF2B5EF4-FFF2-40B4-BE49-F238E27FC236}">
                <a16:creationId xmlns:a16="http://schemas.microsoft.com/office/drawing/2014/main" id="{4AA402D9-0241-4FE7-91ED-941BD7BB7257}"/>
              </a:ext>
            </a:extLst>
          </p:cNvPr>
          <p:cNvGraphicFramePr/>
          <p:nvPr>
            <p:extLst>
              <p:ext uri="{D42A27DB-BD31-4B8C-83A1-F6EECF244321}">
                <p14:modId xmlns:p14="http://schemas.microsoft.com/office/powerpoint/2010/main" val="266416545"/>
              </p:ext>
            </p:extLst>
          </p:nvPr>
        </p:nvGraphicFramePr>
        <p:xfrm>
          <a:off x="-130240" y="467186"/>
          <a:ext cx="9985724" cy="5715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8756F573-516C-4B7E-B01C-65DBD12A9352}"/>
              </a:ext>
            </a:extLst>
          </p:cNvPr>
          <p:cNvSpPr txBox="1"/>
          <p:nvPr/>
        </p:nvSpPr>
        <p:spPr>
          <a:xfrm>
            <a:off x="10059562" y="2773040"/>
            <a:ext cx="1977887" cy="954107"/>
          </a:xfrm>
          <a:prstGeom prst="rect">
            <a:avLst/>
          </a:prstGeom>
          <a:noFill/>
        </p:spPr>
        <p:txBody>
          <a:bodyPr wrap="square" rtlCol="0">
            <a:spAutoFit/>
          </a:bodyPr>
          <a:lstStyle/>
          <a:p>
            <a:pPr algn="ctr"/>
            <a:r>
              <a:rPr lang="en-US" sz="2800" b="1" dirty="0">
                <a:solidFill>
                  <a:srgbClr val="84BC49"/>
                </a:solidFill>
              </a:rPr>
              <a:t>MSA</a:t>
            </a:r>
          </a:p>
          <a:p>
            <a:pPr algn="ctr"/>
            <a:r>
              <a:rPr lang="en-US" sz="2800" b="1" dirty="0">
                <a:solidFill>
                  <a:srgbClr val="84BC49"/>
                </a:solidFill>
              </a:rPr>
              <a:t>$2 Million</a:t>
            </a:r>
          </a:p>
        </p:txBody>
      </p:sp>
      <p:sp>
        <p:nvSpPr>
          <p:cNvPr id="13" name="TextBox 12">
            <a:extLst>
              <a:ext uri="{FF2B5EF4-FFF2-40B4-BE49-F238E27FC236}">
                <a16:creationId xmlns:a16="http://schemas.microsoft.com/office/drawing/2014/main" id="{2A7A694B-E8EE-4031-8675-E8A11AE59781}"/>
              </a:ext>
            </a:extLst>
          </p:cNvPr>
          <p:cNvSpPr txBox="1"/>
          <p:nvPr/>
        </p:nvSpPr>
        <p:spPr>
          <a:xfrm>
            <a:off x="350023" y="3314326"/>
            <a:ext cx="1977887" cy="954107"/>
          </a:xfrm>
          <a:prstGeom prst="rect">
            <a:avLst/>
          </a:prstGeom>
          <a:noFill/>
        </p:spPr>
        <p:txBody>
          <a:bodyPr wrap="square" rtlCol="0">
            <a:spAutoFit/>
          </a:bodyPr>
          <a:lstStyle/>
          <a:p>
            <a:pPr algn="ctr"/>
            <a:r>
              <a:rPr lang="en-US" sz="2800" b="1" dirty="0">
                <a:solidFill>
                  <a:srgbClr val="62BCF0"/>
                </a:solidFill>
              </a:rPr>
              <a:t>CDC</a:t>
            </a:r>
          </a:p>
          <a:p>
            <a:pPr algn="ctr"/>
            <a:r>
              <a:rPr lang="en-US" sz="2800" b="1" dirty="0">
                <a:solidFill>
                  <a:srgbClr val="62BCF0"/>
                </a:solidFill>
              </a:rPr>
              <a:t>$1.6 Million</a:t>
            </a:r>
          </a:p>
        </p:txBody>
      </p:sp>
      <p:sp>
        <p:nvSpPr>
          <p:cNvPr id="14" name="Title 3">
            <a:extLst>
              <a:ext uri="{FF2B5EF4-FFF2-40B4-BE49-F238E27FC236}">
                <a16:creationId xmlns:a16="http://schemas.microsoft.com/office/drawing/2014/main" id="{8B7A881F-70D4-4EBE-9AA3-D448850B534F}"/>
              </a:ext>
            </a:extLst>
          </p:cNvPr>
          <p:cNvSpPr txBox="1">
            <a:spLocks/>
          </p:cNvSpPr>
          <p:nvPr/>
        </p:nvSpPr>
        <p:spPr>
          <a:xfrm>
            <a:off x="2795774" y="2951733"/>
            <a:ext cx="1713054" cy="5172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r>
              <a:rPr lang="en-US" sz="2800" dirty="0"/>
              <a:t>Personnel</a:t>
            </a:r>
          </a:p>
        </p:txBody>
      </p:sp>
      <p:sp>
        <p:nvSpPr>
          <p:cNvPr id="15" name="Title 3">
            <a:extLst>
              <a:ext uri="{FF2B5EF4-FFF2-40B4-BE49-F238E27FC236}">
                <a16:creationId xmlns:a16="http://schemas.microsoft.com/office/drawing/2014/main" id="{A0B13F88-AAC0-4E8E-9089-A2C13EF65838}"/>
              </a:ext>
            </a:extLst>
          </p:cNvPr>
          <p:cNvSpPr txBox="1">
            <a:spLocks/>
          </p:cNvSpPr>
          <p:nvPr/>
        </p:nvSpPr>
        <p:spPr>
          <a:xfrm>
            <a:off x="3072642" y="4689474"/>
            <a:ext cx="2506474" cy="9541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r>
              <a:rPr lang="en-US" sz="2800" dirty="0"/>
              <a:t>Travel &amp; Supplies</a:t>
            </a:r>
          </a:p>
        </p:txBody>
      </p:sp>
      <p:sp>
        <p:nvSpPr>
          <p:cNvPr id="16" name="Title 3">
            <a:extLst>
              <a:ext uri="{FF2B5EF4-FFF2-40B4-BE49-F238E27FC236}">
                <a16:creationId xmlns:a16="http://schemas.microsoft.com/office/drawing/2014/main" id="{E4CCA4E4-0072-4353-85F1-620D74715CC5}"/>
              </a:ext>
            </a:extLst>
          </p:cNvPr>
          <p:cNvSpPr txBox="1">
            <a:spLocks/>
          </p:cNvSpPr>
          <p:nvPr/>
        </p:nvSpPr>
        <p:spPr>
          <a:xfrm>
            <a:off x="5915439" y="5440089"/>
            <a:ext cx="1713054" cy="5172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endParaRPr lang="en-US" sz="2800" dirty="0"/>
          </a:p>
        </p:txBody>
      </p:sp>
      <p:sp>
        <p:nvSpPr>
          <p:cNvPr id="17" name="Title 3">
            <a:extLst>
              <a:ext uri="{FF2B5EF4-FFF2-40B4-BE49-F238E27FC236}">
                <a16:creationId xmlns:a16="http://schemas.microsoft.com/office/drawing/2014/main" id="{221D0AF0-ACFE-45DD-884D-50EA3B58517A}"/>
              </a:ext>
            </a:extLst>
          </p:cNvPr>
          <p:cNvSpPr txBox="1">
            <a:spLocks/>
          </p:cNvSpPr>
          <p:nvPr/>
        </p:nvSpPr>
        <p:spPr>
          <a:xfrm>
            <a:off x="7434841" y="2773040"/>
            <a:ext cx="2115698" cy="9541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r>
              <a:rPr lang="en-US" sz="2800" dirty="0"/>
              <a:t>Local Health Departments</a:t>
            </a:r>
          </a:p>
        </p:txBody>
      </p:sp>
      <p:sp>
        <p:nvSpPr>
          <p:cNvPr id="18" name="Title 3">
            <a:extLst>
              <a:ext uri="{FF2B5EF4-FFF2-40B4-BE49-F238E27FC236}">
                <a16:creationId xmlns:a16="http://schemas.microsoft.com/office/drawing/2014/main" id="{788D666A-1132-471D-98FB-CF6DB293F70A}"/>
              </a:ext>
            </a:extLst>
          </p:cNvPr>
          <p:cNvSpPr txBox="1">
            <a:spLocks/>
          </p:cNvSpPr>
          <p:nvPr/>
        </p:nvSpPr>
        <p:spPr>
          <a:xfrm>
            <a:off x="4722589" y="2319754"/>
            <a:ext cx="1713054" cy="5172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r>
              <a:rPr lang="en-US" sz="2800" dirty="0"/>
              <a:t>Media</a:t>
            </a:r>
          </a:p>
        </p:txBody>
      </p:sp>
      <p:sp>
        <p:nvSpPr>
          <p:cNvPr id="19" name="Title 3">
            <a:extLst>
              <a:ext uri="{FF2B5EF4-FFF2-40B4-BE49-F238E27FC236}">
                <a16:creationId xmlns:a16="http://schemas.microsoft.com/office/drawing/2014/main" id="{A59C6E9A-F0A2-45E7-8A78-6A256221F7CB}"/>
              </a:ext>
            </a:extLst>
          </p:cNvPr>
          <p:cNvSpPr txBox="1">
            <a:spLocks/>
          </p:cNvSpPr>
          <p:nvPr/>
        </p:nvSpPr>
        <p:spPr>
          <a:xfrm>
            <a:off x="5129628" y="3328804"/>
            <a:ext cx="1713054" cy="5172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r>
              <a:rPr lang="en-US" sz="2800" dirty="0"/>
              <a:t>Quitlines</a:t>
            </a:r>
          </a:p>
        </p:txBody>
      </p:sp>
      <p:sp>
        <p:nvSpPr>
          <p:cNvPr id="20" name="Title 3">
            <a:extLst>
              <a:ext uri="{FF2B5EF4-FFF2-40B4-BE49-F238E27FC236}">
                <a16:creationId xmlns:a16="http://schemas.microsoft.com/office/drawing/2014/main" id="{F715DA81-9FB6-4A34-8C2F-3F0BF16527BE}"/>
              </a:ext>
            </a:extLst>
          </p:cNvPr>
          <p:cNvSpPr txBox="1">
            <a:spLocks/>
          </p:cNvSpPr>
          <p:nvPr/>
        </p:nvSpPr>
        <p:spPr>
          <a:xfrm>
            <a:off x="5058912" y="4375687"/>
            <a:ext cx="1713054" cy="5172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rgbClr val="01203D"/>
                </a:solidFill>
                <a:latin typeface="Gotham Bold" pitchFamily="50" charset="0"/>
                <a:ea typeface="+mj-ea"/>
                <a:cs typeface="+mj-cs"/>
              </a:defRPr>
            </a:lvl1pPr>
          </a:lstStyle>
          <a:p>
            <a:pPr algn="ctr"/>
            <a:r>
              <a:rPr lang="en-US" sz="2800" dirty="0"/>
              <a:t>Partners</a:t>
            </a:r>
          </a:p>
        </p:txBody>
      </p:sp>
    </p:spTree>
    <p:extLst>
      <p:ext uri="{BB962C8B-B14F-4D97-AF65-F5344CB8AC3E}">
        <p14:creationId xmlns:p14="http://schemas.microsoft.com/office/powerpoint/2010/main" val="4097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BC48AA-B9B2-4A38-9101-CA33FD33F533}"/>
              </a:ext>
            </a:extLst>
          </p:cNvPr>
          <p:cNvSpPr>
            <a:spLocks noGrp="1"/>
          </p:cNvSpPr>
          <p:nvPr>
            <p:ph type="sldNum" sz="quarter" idx="12"/>
          </p:nvPr>
        </p:nvSpPr>
        <p:spPr/>
        <p:txBody>
          <a:bodyPr/>
          <a:lstStyle/>
          <a:p>
            <a:fld id="{ABB8925F-B6BB-49B0-9469-5285B9C99CB3}" type="slidenum">
              <a:rPr lang="en-US" smtClean="0"/>
              <a:pPr/>
              <a:t>6</a:t>
            </a:fld>
            <a:endParaRPr lang="en-US" dirty="0"/>
          </a:p>
        </p:txBody>
      </p:sp>
      <p:grpSp>
        <p:nvGrpSpPr>
          <p:cNvPr id="7" name="Group 6">
            <a:extLst>
              <a:ext uri="{FF2B5EF4-FFF2-40B4-BE49-F238E27FC236}">
                <a16:creationId xmlns:a16="http://schemas.microsoft.com/office/drawing/2014/main" id="{E5787AE4-7867-4F3D-89D1-0FA7C247B8E0}"/>
              </a:ext>
            </a:extLst>
          </p:cNvPr>
          <p:cNvGrpSpPr/>
          <p:nvPr/>
        </p:nvGrpSpPr>
        <p:grpSpPr>
          <a:xfrm>
            <a:off x="1893356" y="644771"/>
            <a:ext cx="9943438" cy="5568457"/>
            <a:chOff x="1401417" y="183129"/>
            <a:chExt cx="10764075" cy="6160580"/>
          </a:xfrm>
        </p:grpSpPr>
        <p:pic>
          <p:nvPicPr>
            <p:cNvPr id="5" name="Picture 4">
              <a:extLst>
                <a:ext uri="{FF2B5EF4-FFF2-40B4-BE49-F238E27FC236}">
                  <a16:creationId xmlns:a16="http://schemas.microsoft.com/office/drawing/2014/main" id="{0A5C815A-B225-4C0E-B74D-CBA434D834C8}"/>
                </a:ext>
              </a:extLst>
            </p:cNvPr>
            <p:cNvPicPr>
              <a:picLocks noChangeAspect="1"/>
            </p:cNvPicPr>
            <p:nvPr/>
          </p:nvPicPr>
          <p:blipFill rotWithShape="1">
            <a:blip r:embed="rId3"/>
            <a:srcRect r="4624"/>
            <a:stretch/>
          </p:blipFill>
          <p:spPr>
            <a:xfrm>
              <a:off x="1918252" y="183129"/>
              <a:ext cx="10247240" cy="6160580"/>
            </a:xfrm>
            <a:prstGeom prst="rect">
              <a:avLst/>
            </a:prstGeom>
          </p:spPr>
        </p:pic>
        <p:sp>
          <p:nvSpPr>
            <p:cNvPr id="6" name="Rectangle 5">
              <a:extLst>
                <a:ext uri="{FF2B5EF4-FFF2-40B4-BE49-F238E27FC236}">
                  <a16:creationId xmlns:a16="http://schemas.microsoft.com/office/drawing/2014/main" id="{02F7E078-C631-427B-8665-6B353BBEAF61}"/>
                </a:ext>
              </a:extLst>
            </p:cNvPr>
            <p:cNvSpPr/>
            <p:nvPr/>
          </p:nvSpPr>
          <p:spPr>
            <a:xfrm>
              <a:off x="1401417" y="258417"/>
              <a:ext cx="4601818" cy="1480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a:extLst>
              <a:ext uri="{FF2B5EF4-FFF2-40B4-BE49-F238E27FC236}">
                <a16:creationId xmlns:a16="http://schemas.microsoft.com/office/drawing/2014/main" id="{9590FF61-1526-4FD1-9351-8A2EA64BA613}"/>
              </a:ext>
            </a:extLst>
          </p:cNvPr>
          <p:cNvSpPr>
            <a:spLocks noGrp="1"/>
          </p:cNvSpPr>
          <p:nvPr>
            <p:ph idx="1"/>
          </p:nvPr>
        </p:nvSpPr>
        <p:spPr>
          <a:xfrm>
            <a:off x="355206" y="319911"/>
            <a:ext cx="4703811" cy="2290741"/>
          </a:xfrm>
        </p:spPr>
        <p:txBody>
          <a:bodyPr>
            <a:noAutofit/>
          </a:bodyPr>
          <a:lstStyle/>
          <a:p>
            <a:pPr marL="0" indent="0">
              <a:buNone/>
            </a:pPr>
            <a:r>
              <a:rPr lang="en-US" sz="3600" dirty="0">
                <a:solidFill>
                  <a:srgbClr val="01203D"/>
                </a:solidFill>
              </a:rPr>
              <a:t>Health Departments with MSA funding for Tobacco Prevention &amp; Cessation (FY23)</a:t>
            </a:r>
          </a:p>
        </p:txBody>
      </p:sp>
    </p:spTree>
    <p:extLst>
      <p:ext uri="{BB962C8B-B14F-4D97-AF65-F5344CB8AC3E}">
        <p14:creationId xmlns:p14="http://schemas.microsoft.com/office/powerpoint/2010/main" val="18239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80" y="406825"/>
            <a:ext cx="10519817" cy="1178471"/>
          </a:xfrm>
        </p:spPr>
        <p:txBody>
          <a:bodyPr>
            <a:normAutofit/>
          </a:bodyPr>
          <a:lstStyle/>
          <a:p>
            <a:r>
              <a:rPr lang="en-US" dirty="0">
                <a:cs typeface="Calibri"/>
              </a:rPr>
              <a:t>Goal 1: Prevention</a:t>
            </a:r>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7</a:t>
            </a:fld>
            <a:endParaRPr lang="en-US"/>
          </a:p>
        </p:txBody>
      </p:sp>
      <p:sp>
        <p:nvSpPr>
          <p:cNvPr id="8" name="TextBox 7">
            <a:extLst>
              <a:ext uri="{FF2B5EF4-FFF2-40B4-BE49-F238E27FC236}">
                <a16:creationId xmlns:a16="http://schemas.microsoft.com/office/drawing/2014/main" id="{99FA7564-EEDB-11CE-059F-BD4233C699E3}"/>
              </a:ext>
            </a:extLst>
          </p:cNvPr>
          <p:cNvSpPr txBox="1"/>
          <p:nvPr/>
        </p:nvSpPr>
        <p:spPr>
          <a:xfrm>
            <a:off x="1381739" y="3830057"/>
            <a:ext cx="9455697" cy="612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300" b="1" dirty="0">
                <a:solidFill>
                  <a:srgbClr val="01203D"/>
                </a:solidFill>
              </a:rPr>
              <a:t>9 in 10 smokers are addicted to nicotine by age 18. </a:t>
            </a:r>
            <a:endParaRPr lang="en-US" sz="3300" b="1" dirty="0">
              <a:solidFill>
                <a:srgbClr val="01203D"/>
              </a:solidFill>
              <a:cs typeface="Calibri"/>
            </a:endParaRPr>
          </a:p>
        </p:txBody>
      </p:sp>
      <p:sp>
        <p:nvSpPr>
          <p:cNvPr id="9" name="TextBox 8">
            <a:extLst>
              <a:ext uri="{FF2B5EF4-FFF2-40B4-BE49-F238E27FC236}">
                <a16:creationId xmlns:a16="http://schemas.microsoft.com/office/drawing/2014/main" id="{96148794-50ED-C832-B4DF-7448E1B3249A}"/>
              </a:ext>
            </a:extLst>
          </p:cNvPr>
          <p:cNvSpPr txBox="1"/>
          <p:nvPr/>
        </p:nvSpPr>
        <p:spPr>
          <a:xfrm>
            <a:off x="1666240" y="4689884"/>
            <a:ext cx="88595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rgbClr val="01203D"/>
                </a:solidFill>
                <a:cs typeface="Calibri"/>
              </a:rPr>
              <a:t>If current trends continue, 119,000 Kentucky kids</a:t>
            </a:r>
          </a:p>
          <a:p>
            <a:pPr algn="ctr"/>
            <a:r>
              <a:rPr lang="en-US" sz="2400" i="1" dirty="0">
                <a:solidFill>
                  <a:srgbClr val="01203D"/>
                </a:solidFill>
                <a:cs typeface="Calibri"/>
              </a:rPr>
              <a:t>will ultimately die prematurely from smoking.</a:t>
            </a:r>
          </a:p>
        </p:txBody>
      </p:sp>
      <p:pic>
        <p:nvPicPr>
          <p:cNvPr id="3" name="Picture 5">
            <a:extLst>
              <a:ext uri="{FF2B5EF4-FFF2-40B4-BE49-F238E27FC236}">
                <a16:creationId xmlns:a16="http://schemas.microsoft.com/office/drawing/2014/main" id="{52B2D53F-28A1-7FC3-555F-043101C29742}"/>
              </a:ext>
            </a:extLst>
          </p:cNvPr>
          <p:cNvPicPr>
            <a:picLocks noChangeAspect="1"/>
          </p:cNvPicPr>
          <p:nvPr/>
        </p:nvPicPr>
        <p:blipFill>
          <a:blip r:embed="rId3"/>
          <a:stretch>
            <a:fillRect/>
          </a:stretch>
        </p:blipFill>
        <p:spPr>
          <a:xfrm>
            <a:off x="1389089" y="2051678"/>
            <a:ext cx="9438807" cy="1767791"/>
          </a:xfrm>
          <a:prstGeom prst="rect">
            <a:avLst/>
          </a:prstGeom>
        </p:spPr>
      </p:pic>
    </p:spTree>
    <p:extLst>
      <p:ext uri="{BB962C8B-B14F-4D97-AF65-F5344CB8AC3E}">
        <p14:creationId xmlns:p14="http://schemas.microsoft.com/office/powerpoint/2010/main" val="406942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ED74BA54-D62F-6502-9138-E5AABE842B04}"/>
              </a:ext>
            </a:extLst>
          </p:cNvPr>
          <p:cNvPicPr>
            <a:picLocks noChangeAspect="1"/>
          </p:cNvPicPr>
          <p:nvPr/>
        </p:nvPicPr>
        <p:blipFill rotWithShape="1">
          <a:blip r:embed="rId3"/>
          <a:srcRect t="5335" r="-626" b="256"/>
          <a:stretch/>
        </p:blipFill>
        <p:spPr>
          <a:xfrm>
            <a:off x="4901758" y="574685"/>
            <a:ext cx="6874483" cy="5374990"/>
          </a:xfrm>
          <a:prstGeom prst="rect">
            <a:avLst/>
          </a:prstGeom>
        </p:spPr>
      </p:pic>
      <p:sp>
        <p:nvSpPr>
          <p:cNvPr id="2" name="Title 1"/>
          <p:cNvSpPr>
            <a:spLocks noGrp="1"/>
          </p:cNvSpPr>
          <p:nvPr>
            <p:ph type="title"/>
          </p:nvPr>
        </p:nvSpPr>
        <p:spPr>
          <a:xfrm>
            <a:off x="415759" y="798372"/>
            <a:ext cx="4119000" cy="1633396"/>
          </a:xfrm>
        </p:spPr>
        <p:txBody>
          <a:bodyPr>
            <a:normAutofit/>
          </a:bodyPr>
          <a:lstStyle/>
          <a:p>
            <a:pPr algn="l"/>
            <a:r>
              <a:rPr lang="en-US" dirty="0">
                <a:cs typeface="Calibri"/>
              </a:rPr>
              <a:t>The Youth Vaping Crisis</a:t>
            </a:r>
          </a:p>
        </p:txBody>
      </p:sp>
      <p:sp>
        <p:nvSpPr>
          <p:cNvPr id="4" name="Slide Number Placeholder 3"/>
          <p:cNvSpPr>
            <a:spLocks noGrp="1"/>
          </p:cNvSpPr>
          <p:nvPr>
            <p:ph type="sldNum" sz="quarter" idx="12"/>
          </p:nvPr>
        </p:nvSpPr>
        <p:spPr/>
        <p:txBody>
          <a:bodyPr/>
          <a:lstStyle/>
          <a:p>
            <a:fld id="{ABB8925F-B6BB-49B0-9469-5285B9C99CB3}" type="slidenum">
              <a:rPr lang="en-US" smtClean="0"/>
              <a:pPr/>
              <a:t>8</a:t>
            </a:fld>
            <a:endParaRPr lang="en-US"/>
          </a:p>
        </p:txBody>
      </p:sp>
      <p:sp>
        <p:nvSpPr>
          <p:cNvPr id="5" name="Content Placeholder 2">
            <a:extLst>
              <a:ext uri="{FF2B5EF4-FFF2-40B4-BE49-F238E27FC236}">
                <a16:creationId xmlns:a16="http://schemas.microsoft.com/office/drawing/2014/main" id="{36A62E6D-79C9-2E8B-A4EE-8048FDCD1C84}"/>
              </a:ext>
            </a:extLst>
          </p:cNvPr>
          <p:cNvSpPr>
            <a:spLocks noGrp="1"/>
          </p:cNvSpPr>
          <p:nvPr>
            <p:ph idx="1"/>
          </p:nvPr>
        </p:nvSpPr>
        <p:spPr>
          <a:xfrm>
            <a:off x="539032" y="2615821"/>
            <a:ext cx="3603309" cy="2936680"/>
          </a:xfrm>
        </p:spPr>
        <p:txBody>
          <a:bodyPr vert="horz" lIns="91440" tIns="45720" rIns="91440" bIns="45720" rtlCol="0" anchor="t">
            <a:normAutofit/>
          </a:bodyPr>
          <a:lstStyle/>
          <a:p>
            <a:pPr marL="0" indent="0">
              <a:buNone/>
            </a:pPr>
            <a:r>
              <a:rPr lang="en-US" dirty="0">
                <a:highlight>
                  <a:srgbClr val="FFFFFF"/>
                </a:highlight>
                <a:ea typeface="+mn-lt"/>
                <a:cs typeface="+mn-lt"/>
              </a:rPr>
              <a:t>According to the 2021 Kentucky Incentives for Prevention Survey, over 1 in 5 Kentucky 10</a:t>
            </a:r>
            <a:r>
              <a:rPr lang="en-US" baseline="30000" dirty="0">
                <a:highlight>
                  <a:srgbClr val="FFFFFF"/>
                </a:highlight>
                <a:ea typeface="+mn-lt"/>
                <a:cs typeface="+mn-lt"/>
              </a:rPr>
              <a:t>th</a:t>
            </a:r>
            <a:r>
              <a:rPr lang="en-US" dirty="0">
                <a:highlight>
                  <a:srgbClr val="FFFFFF"/>
                </a:highlight>
                <a:ea typeface="+mn-lt"/>
                <a:cs typeface="+mn-lt"/>
              </a:rPr>
              <a:t> and 12</a:t>
            </a:r>
            <a:r>
              <a:rPr lang="en-US" baseline="30000" dirty="0">
                <a:highlight>
                  <a:srgbClr val="FFFFFF"/>
                </a:highlight>
                <a:ea typeface="+mn-lt"/>
                <a:cs typeface="+mn-lt"/>
              </a:rPr>
              <a:t>th</a:t>
            </a:r>
            <a:r>
              <a:rPr lang="en-US" dirty="0">
                <a:highlight>
                  <a:srgbClr val="FFFFFF"/>
                </a:highlight>
                <a:ea typeface="+mn-lt"/>
                <a:cs typeface="+mn-lt"/>
              </a:rPr>
              <a:t> graders used e-cigarettes.</a:t>
            </a:r>
          </a:p>
        </p:txBody>
      </p:sp>
      <p:sp>
        <p:nvSpPr>
          <p:cNvPr id="11" name="Title 1">
            <a:extLst>
              <a:ext uri="{FF2B5EF4-FFF2-40B4-BE49-F238E27FC236}">
                <a16:creationId xmlns:a16="http://schemas.microsoft.com/office/drawing/2014/main" id="{6CB89EBB-FF28-801A-4919-76742A4F3A9B}"/>
              </a:ext>
            </a:extLst>
          </p:cNvPr>
          <p:cNvSpPr txBox="1">
            <a:spLocks/>
          </p:cNvSpPr>
          <p:nvPr/>
        </p:nvSpPr>
        <p:spPr>
          <a:xfrm>
            <a:off x="5027807" y="908325"/>
            <a:ext cx="392826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1203D"/>
                </a:solidFill>
                <a:latin typeface="+mj-lt"/>
                <a:ea typeface="+mj-ea"/>
                <a:cs typeface="+mj-cs"/>
              </a:defRPr>
            </a:lvl1pPr>
          </a:lstStyle>
          <a:p>
            <a:pPr algn="l"/>
            <a:r>
              <a:rPr lang="en-US" sz="2400" dirty="0">
                <a:ea typeface="+mj-lt"/>
                <a:cs typeface="+mj-lt"/>
              </a:rPr>
              <a:t>Tobacco Product Use Among U.S. High School Students</a:t>
            </a:r>
            <a:endParaRPr lang="en-US" sz="2400" dirty="0">
              <a:cs typeface="Calibri"/>
            </a:endParaRPr>
          </a:p>
        </p:txBody>
      </p:sp>
      <p:sp>
        <p:nvSpPr>
          <p:cNvPr id="8" name="Title 1">
            <a:extLst>
              <a:ext uri="{FF2B5EF4-FFF2-40B4-BE49-F238E27FC236}">
                <a16:creationId xmlns:a16="http://schemas.microsoft.com/office/drawing/2014/main" id="{68A17BD1-5A46-48B2-AF2C-A47823CE532A}"/>
              </a:ext>
            </a:extLst>
          </p:cNvPr>
          <p:cNvSpPr txBox="1">
            <a:spLocks/>
          </p:cNvSpPr>
          <p:nvPr/>
        </p:nvSpPr>
        <p:spPr>
          <a:xfrm>
            <a:off x="7077817" y="6031855"/>
            <a:ext cx="7010400" cy="25146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1" dirty="0">
                <a:solidFill>
                  <a:schemeClr val="bg1">
                    <a:lumMod val="50000"/>
                  </a:schemeClr>
                </a:solidFill>
                <a:latin typeface="+mn-lt"/>
                <a:cs typeface="Calibri"/>
              </a:rPr>
              <a:t>Source: National Youth Tobacco Survey, 2019</a:t>
            </a:r>
          </a:p>
        </p:txBody>
      </p:sp>
    </p:spTree>
    <p:extLst>
      <p:ext uri="{BB962C8B-B14F-4D97-AF65-F5344CB8AC3E}">
        <p14:creationId xmlns:p14="http://schemas.microsoft.com/office/powerpoint/2010/main" val="189608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6C42-855F-4F1F-9AC4-354A61AC1578}"/>
              </a:ext>
            </a:extLst>
          </p:cNvPr>
          <p:cNvSpPr>
            <a:spLocks noGrp="1"/>
          </p:cNvSpPr>
          <p:nvPr>
            <p:ph type="title"/>
          </p:nvPr>
        </p:nvSpPr>
        <p:spPr>
          <a:xfrm>
            <a:off x="449580" y="271569"/>
            <a:ext cx="11292840" cy="877266"/>
          </a:xfrm>
        </p:spPr>
        <p:txBody>
          <a:bodyPr/>
          <a:lstStyle/>
          <a:p>
            <a:pPr algn="l"/>
            <a:r>
              <a:rPr lang="en-US" dirty="0"/>
              <a:t>The Youth Vaping Crisis</a:t>
            </a:r>
          </a:p>
        </p:txBody>
      </p:sp>
      <p:sp>
        <p:nvSpPr>
          <p:cNvPr id="3" name="Content Placeholder 2">
            <a:extLst>
              <a:ext uri="{FF2B5EF4-FFF2-40B4-BE49-F238E27FC236}">
                <a16:creationId xmlns:a16="http://schemas.microsoft.com/office/drawing/2014/main" id="{0C7CFB9F-7970-4530-A1A4-6E5DABBD5CF6}"/>
              </a:ext>
            </a:extLst>
          </p:cNvPr>
          <p:cNvSpPr>
            <a:spLocks noGrp="1"/>
          </p:cNvSpPr>
          <p:nvPr>
            <p:ph idx="1"/>
          </p:nvPr>
        </p:nvSpPr>
        <p:spPr>
          <a:xfrm>
            <a:off x="327546" y="1451112"/>
            <a:ext cx="7874758" cy="4589217"/>
          </a:xfrm>
        </p:spPr>
        <p:txBody>
          <a:bodyPr vert="horz" lIns="91440" tIns="45720" rIns="91440" bIns="45720" rtlCol="0" anchor="t">
            <a:noAutofit/>
          </a:bodyPr>
          <a:lstStyle/>
          <a:p>
            <a:pPr>
              <a:buFont typeface="Arial" panose="020B0604020202020204" pitchFamily="34" charset="0"/>
              <a:buChar char="•"/>
            </a:pPr>
            <a:r>
              <a:rPr lang="en-US" dirty="0"/>
              <a:t>Ever using e-cigarettes increases the likelihood of smoking cigarettes among young people.</a:t>
            </a:r>
          </a:p>
          <a:p>
            <a:pPr marL="0" indent="0">
              <a:buNone/>
            </a:pPr>
            <a:endParaRPr lang="en-US" dirty="0"/>
          </a:p>
          <a:p>
            <a:pPr>
              <a:buFont typeface="Arial" panose="020B0604020202020204" pitchFamily="34" charset="0"/>
              <a:buChar char="•"/>
            </a:pPr>
            <a:r>
              <a:rPr lang="en-US" dirty="0"/>
              <a:t>One study found young people in the U.S. who had ever used e-cigarettes had 8x higher odds of currently using cigarettes a year later.</a:t>
            </a:r>
          </a:p>
          <a:p>
            <a:pPr marL="0" indent="0">
              <a:buNone/>
            </a:pPr>
            <a:endParaRPr lang="en-US" dirty="0"/>
          </a:p>
          <a:p>
            <a:pPr>
              <a:buFont typeface="Arial" panose="020B0604020202020204" pitchFamily="34" charset="0"/>
              <a:buChar char="•"/>
            </a:pPr>
            <a:r>
              <a:rPr lang="en-US" dirty="0"/>
              <a:t>E-cigarettes may be responsible for 22% of new people ever trying a cigarette— totaling nearly 200,000 new smokers.</a:t>
            </a:r>
          </a:p>
        </p:txBody>
      </p:sp>
      <p:sp>
        <p:nvSpPr>
          <p:cNvPr id="4" name="Slide Number Placeholder 3">
            <a:extLst>
              <a:ext uri="{FF2B5EF4-FFF2-40B4-BE49-F238E27FC236}">
                <a16:creationId xmlns:a16="http://schemas.microsoft.com/office/drawing/2014/main" id="{7D36EEFC-F77F-4C01-B5A4-AE69824D8955}"/>
              </a:ext>
            </a:extLst>
          </p:cNvPr>
          <p:cNvSpPr>
            <a:spLocks noGrp="1"/>
          </p:cNvSpPr>
          <p:nvPr>
            <p:ph type="sldNum" sz="quarter" idx="12"/>
          </p:nvPr>
        </p:nvSpPr>
        <p:spPr/>
        <p:txBody>
          <a:bodyPr/>
          <a:lstStyle/>
          <a:p>
            <a:fld id="{ABB8925F-B6BB-49B0-9469-5285B9C99CB3}" type="slidenum">
              <a:rPr lang="en-US" smtClean="0"/>
              <a:pPr/>
              <a:t>9</a:t>
            </a:fld>
            <a:endParaRPr lang="en-US"/>
          </a:p>
        </p:txBody>
      </p:sp>
      <p:pic>
        <p:nvPicPr>
          <p:cNvPr id="6" name="Picture 5" descr="A picture containing person, red, hand&#10;&#10;Description automatically generated">
            <a:extLst>
              <a:ext uri="{FF2B5EF4-FFF2-40B4-BE49-F238E27FC236}">
                <a16:creationId xmlns:a16="http://schemas.microsoft.com/office/drawing/2014/main" id="{FCD93FC2-BCB8-44FB-9D64-AD2A01892CB2}"/>
              </a:ext>
            </a:extLst>
          </p:cNvPr>
          <p:cNvPicPr>
            <a:picLocks noChangeAspect="1"/>
          </p:cNvPicPr>
          <p:nvPr/>
        </p:nvPicPr>
        <p:blipFill rotWithShape="1">
          <a:blip r:embed="rId3">
            <a:extLst>
              <a:ext uri="{28A0092B-C50C-407E-A947-70E740481C1C}">
                <a14:useLocalDpi xmlns:a14="http://schemas.microsoft.com/office/drawing/2010/main" val="0"/>
              </a:ext>
            </a:extLst>
          </a:blip>
          <a:srcRect l="30331" t="354" r="40089" b="324"/>
          <a:stretch/>
        </p:blipFill>
        <p:spPr>
          <a:xfrm>
            <a:off x="8698968" y="376249"/>
            <a:ext cx="3043452" cy="5748303"/>
          </a:xfrm>
          <a:prstGeom prst="rect">
            <a:avLst/>
          </a:prstGeom>
        </p:spPr>
      </p:pic>
    </p:spTree>
    <p:extLst>
      <p:ext uri="{BB962C8B-B14F-4D97-AF65-F5344CB8AC3E}">
        <p14:creationId xmlns:p14="http://schemas.microsoft.com/office/powerpoint/2010/main" val="149122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H Overview Slides">
  <a:themeElements>
    <a:clrScheme name="Custom 1">
      <a:dk1>
        <a:sysClr val="windowText" lastClr="000000"/>
      </a:dk1>
      <a:lt1>
        <a:sysClr val="window" lastClr="FFFFFF"/>
      </a:lt1>
      <a:dk2>
        <a:srgbClr val="002649"/>
      </a:dk2>
      <a:lt2>
        <a:srgbClr val="D8D8D8"/>
      </a:lt2>
      <a:accent1>
        <a:srgbClr val="002060"/>
      </a:accent1>
      <a:accent2>
        <a:srgbClr val="00B0F0"/>
      </a:accent2>
      <a:accent3>
        <a:srgbClr val="92D050"/>
      </a:accent3>
      <a:accent4>
        <a:srgbClr val="604878"/>
      </a:accent4>
      <a:accent5>
        <a:srgbClr val="005EB6"/>
      </a:accent5>
      <a:accent6>
        <a:srgbClr val="085494"/>
      </a:accent6>
      <a:hlink>
        <a:srgbClr val="005EB6"/>
      </a:hlink>
      <a:folHlink>
        <a:srgbClr val="005EB6"/>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lobalUserGroupsChoiceMulti xmlns="540a4017-22d9-44e0-b6ab-03a3cfc71131"/>
    <globalResourceTags xmlns="540a4017-22d9-44e0-b6ab-03a3cfc71131"/>
    <globalResourceTagsChoiceMulti xmlns="540a4017-22d9-44e0-b6ab-03a3cfc71131"/>
    <PublishingExpirationDate xmlns="http://schemas.microsoft.com/sharepoint/v3" xsi:nil="true"/>
    <PublishingStartDate xmlns="http://schemas.microsoft.com/sharepoint/v3" xsi:nil="true"/>
    <globalUserGroups xmlns="540a4017-22d9-44e0-b6ab-03a3cfc7113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AE785581BE4546A076E41FB77BFC33" ma:contentTypeVersion="6" ma:contentTypeDescription="Create a new document." ma:contentTypeScope="" ma:versionID="511402f89b1237365767497e1481cef0">
  <xsd:schema xmlns:xsd="http://www.w3.org/2001/XMLSchema" xmlns:xs="http://www.w3.org/2001/XMLSchema" xmlns:p="http://schemas.microsoft.com/office/2006/metadata/properties" xmlns:ns1="http://schemas.microsoft.com/sharepoint/v3" xmlns:ns2="540a4017-22d9-44e0-b6ab-03a3cfc71131" xmlns:ns3="75cd610d-e221-45e4-b7dd-3890859aaf50" targetNamespace="http://schemas.microsoft.com/office/2006/metadata/properties" ma:root="true" ma:fieldsID="9c0d0c49dcc11650f7d929e4f96ba02d" ns1:_="" ns2:_="" ns3:_="">
    <xsd:import namespace="http://schemas.microsoft.com/sharepoint/v3"/>
    <xsd:import namespace="540a4017-22d9-44e0-b6ab-03a3cfc71131"/>
    <xsd:import namespace="75cd610d-e221-45e4-b7dd-3890859aaf50"/>
    <xsd:element name="properties">
      <xsd:complexType>
        <xsd:sequence>
          <xsd:element name="documentManagement">
            <xsd:complexType>
              <xsd:all>
                <xsd:element ref="ns1:PublishingStartDate" minOccurs="0"/>
                <xsd:element ref="ns1:PublishingExpirationDate" minOccurs="0"/>
                <xsd:element ref="ns2:globalResourceTags" minOccurs="0"/>
                <xsd:element ref="ns2:globalUserGroups" minOccurs="0"/>
                <xsd:element ref="ns2:globalResourceTagsChoiceMulti" minOccurs="0"/>
                <xsd:element ref="ns2:globalUserGroupsChoiceMult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a4017-22d9-44e0-b6ab-03a3cfc71131" elementFormDefault="qualified">
    <xsd:import namespace="http://schemas.microsoft.com/office/2006/documentManagement/types"/>
    <xsd:import namespace="http://schemas.microsoft.com/office/infopath/2007/PartnerControls"/>
    <xsd:element name="globalResourceTags" ma:index="10" nillable="true" ma:displayName="Global Resource Tags (old)" ma:list="{8ea3f93a-cfc3-4c56-94c3-2b3d8720da20}" ma:internalName="globalResourceTags" ma:showField="Title" ma:web="540a4017-22d9-44e0-b6ab-03a3cfc71131">
      <xsd:complexType>
        <xsd:complexContent>
          <xsd:extension base="dms:MultiChoiceLookup">
            <xsd:sequence>
              <xsd:element name="Value" type="dms:Lookup" maxOccurs="unbounded" minOccurs="0" nillable="true"/>
            </xsd:sequence>
          </xsd:extension>
        </xsd:complexContent>
      </xsd:complexType>
    </xsd:element>
    <xsd:element name="globalUserGroups" ma:index="11" nillable="true" ma:displayName="Global User Groups (old)" ma:list="{4cb824b3-47dc-42be-a40e-7cc6c7eccaa2}" ma:internalName="globalUserGroups" ma:showField="Title" ma:web="540a4017-22d9-44e0-b6ab-03a3cfc71131">
      <xsd:complexType>
        <xsd:complexContent>
          <xsd:extension base="dms:MultiChoiceLookup">
            <xsd:sequence>
              <xsd:element name="Value" type="dms:Lookup" maxOccurs="unbounded" minOccurs="0" nillable="true"/>
            </xsd:sequence>
          </xsd:extension>
        </xsd:complexContent>
      </xsd:complexType>
    </xsd:element>
    <xsd:element name="globalResourceTagsChoiceMulti" ma:index="12" nillable="true" ma:displayName="Global Resource Tags" ma:internalName="globalResourceTagsChoiceMulti">
      <xsd:complexType>
        <xsd:complexContent>
          <xsd:extension base="dms:MultiChoice">
            <xsd:sequence>
              <xsd:element name="Value" maxOccurs="unbounded" minOccurs="0" nillable="true">
                <xsd:simpleType>
                  <xsd:restriction base="dms:Choice">
                    <xsd:enumeration value="2-010. Acrobat"/>
                    <xsd:enumeration value="2-011. Affidavit"/>
                    <xsd:enumeration value="2-020. Application"/>
                    <xsd:enumeration value="2-030. Audio"/>
                    <xsd:enumeration value="2-040. Brochure"/>
                    <xsd:enumeration value="2-050. Checklist"/>
                    <xsd:enumeration value="2-060. E-Form"/>
                    <xsd:enumeration value="2-070. Evaluations"/>
                    <xsd:enumeration value="2-080. Excel"/>
                    <xsd:enumeration value="2-090. Fact Sheet"/>
                    <xsd:enumeration value="2-100. FAQ"/>
                    <xsd:enumeration value="2-110. Flowchart"/>
                    <xsd:enumeration value="2-120. Form"/>
                    <xsd:enumeration value="2-130. Handbook"/>
                    <xsd:enumeration value="2-140. Instructions"/>
                    <xsd:enumeration value="2-150. Interim"/>
                    <xsd:enumeration value="2-160. Leave Time"/>
                    <xsd:enumeration value="2-170. Legal"/>
                    <xsd:enumeration value="2-180. Letter"/>
                    <xsd:enumeration value="2-190. Log"/>
                    <xsd:enumeration value="2-200. Macro Enabled"/>
                    <xsd:enumeration value="2-210. Manuals"/>
                    <xsd:enumeration value="2-220. Memo"/>
                    <xsd:enumeration value="2-221. Notice"/>
                    <xsd:enumeration value="2-230. Org Chart"/>
                    <xsd:enumeration value="2-240. PDF"/>
                    <xsd:enumeration value="2-250. Policy"/>
                    <xsd:enumeration value="2-260. PowerPoint"/>
                    <xsd:enumeration value="2-270. Presentation"/>
                    <xsd:enumeration value="2-280. Print Only"/>
                    <xsd:enumeration value="2-290. Procedures"/>
                    <xsd:enumeration value="2-300. Purchase"/>
                    <xsd:enumeration value="2-310. Report"/>
                    <xsd:enumeration value="2-320. Spanish"/>
                    <xsd:enumeration value="2-330. Standards"/>
                    <xsd:enumeration value="2-340. Template"/>
                    <xsd:enumeration value="2-350. Timesheet"/>
                    <xsd:enumeration value="2-360. Tracking Sheet"/>
                    <xsd:enumeration value="2-370. Training"/>
                    <xsd:enumeration value="2-380. Video"/>
                    <xsd:enumeration value="2-390. Visio"/>
                    <xsd:enumeration value="2-400. Word"/>
                  </xsd:restriction>
                </xsd:simpleType>
              </xsd:element>
            </xsd:sequence>
          </xsd:extension>
        </xsd:complexContent>
      </xsd:complexType>
    </xsd:element>
    <xsd:element name="globalUserGroupsChoiceMulti" ma:index="13" nillable="true" ma:displayName="Global User Groups" ma:hidden="true" ma:internalName="globalUserGroupsChoiceMulti" ma:readOnly="false">
      <xsd:complexType>
        <xsd:complexContent>
          <xsd:extension base="dms:MultiChoice">
            <xsd:sequence>
              <xsd:element name="Value" maxOccurs="unbounded" minOccurs="0" nillable="true">
                <xsd:simpleType>
                  <xsd:restriction base="dms:Choice">
                    <xsd:enumeration value="3-010. Administrative"/>
                    <xsd:enumeration value="3-020. All Staff"/>
                    <xsd:enumeration value="3-030. Contractors"/>
                    <xsd:enumeration value="3-040. Evaluation Liaisons"/>
                    <xsd:enumeration value="3-050. Evaluators"/>
                    <xsd:enumeration value="3-060. Exiting Employees"/>
                    <xsd:enumeration value="3-070. Field Staff"/>
                    <xsd:enumeration value="3-080. Merit Staff"/>
                    <xsd:enumeration value="3-090. New Employee"/>
                    <xsd:enumeration value="3-100. Non-Mert Staff"/>
                    <xsd:enumeration value="3-110. Personnel Liaisons"/>
                    <xsd:enumeration value="3-120. QC Staff"/>
                    <xsd:enumeration value="3-130. Supervisors"/>
                    <xsd:enumeration value="3-140. Trainees"/>
                    <xsd:enumeration value="3-150. Trainers"/>
                    <xsd:enumeration value="3-160. Training Liaison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cd610d-e221-45e4-b7dd-3890859aaf5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F1B3DD-9D53-42CC-828E-6CFE8AB80826}">
  <ds:schemaRefs>
    <ds:schemaRef ds:uri="540a4017-22d9-44e0-b6ab-03a3cfc7113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75cd610d-e221-45e4-b7dd-3890859aaf50"/>
    <ds:schemaRef ds:uri="http://purl.org/dc/elements/1.1/"/>
    <ds:schemaRef ds:uri="http://purl.org/dc/term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FD90586B-DD03-447A-9861-DEF523C6315A}">
  <ds:schemaRefs>
    <ds:schemaRef ds:uri="http://schemas.microsoft.com/sharepoint/v3/contenttype/forms"/>
  </ds:schemaRefs>
</ds:datastoreItem>
</file>

<file path=customXml/itemProps3.xml><?xml version="1.0" encoding="utf-8"?>
<ds:datastoreItem xmlns:ds="http://schemas.openxmlformats.org/officeDocument/2006/customXml" ds:itemID="{629E1DA8-2021-439B-9A08-6788F22D6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0a4017-22d9-44e0-b6ab-03a3cfc71131"/>
    <ds:schemaRef ds:uri="75cd610d-e221-45e4-b7dd-3890859aa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6307</TotalTime>
  <Words>1349</Words>
  <Application>Microsoft Office PowerPoint</Application>
  <PresentationFormat>Widescreen</PresentationFormat>
  <Paragraphs>180</Paragraphs>
  <Slides>23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Courier New</vt:lpstr>
      <vt:lpstr>Gotham Black</vt:lpstr>
      <vt:lpstr>Gotham Bold</vt:lpstr>
      <vt:lpstr>Gotham Medium</vt:lpstr>
      <vt:lpstr>Roboto</vt:lpstr>
      <vt:lpstr>Wingdings</vt:lpstr>
      <vt:lpstr>DPH Overview Slides</vt:lpstr>
      <vt:lpstr>KY Tobacco Prevention &amp; Cessation Program </vt:lpstr>
      <vt:lpstr>The Human Toll of Tobacco Use in Kentucky</vt:lpstr>
      <vt:lpstr>PowerPoint Presentation</vt:lpstr>
      <vt:lpstr>How the Kentucky Tobacco Prevention &amp;  Cessation Program has responded:</vt:lpstr>
      <vt:lpstr>FY23 Funding Sources (Budgeted)</vt:lpstr>
      <vt:lpstr>PowerPoint Presentation</vt:lpstr>
      <vt:lpstr>Goal 1: Prevention</vt:lpstr>
      <vt:lpstr>The Youth Vaping Crisis</vt:lpstr>
      <vt:lpstr>The Youth Vaping Crisis</vt:lpstr>
      <vt:lpstr>Success Story: Community Education  with McCracken County Family, Career  &amp; Community Leaders  of America (FCCLA)</vt:lpstr>
      <vt:lpstr>Kentucky’s Tobacco-Free Schools Toolkit</vt:lpstr>
      <vt:lpstr>Success Story: #iCANendthetrend Peer Education Helps Students</vt:lpstr>
      <vt:lpstr>Goal 2: Cessation  Over 88% of Kentucky adults who smoke say they want to quit.</vt:lpstr>
      <vt:lpstr>Goal 2: Cessation  Over 88% of Kentucky adults who smoke say they want to quit.</vt:lpstr>
      <vt:lpstr>Quitlines are a cost-effective and evidence-based  way to help people quit.</vt:lpstr>
      <vt:lpstr>Success Story: Health Department Classes Work!</vt:lpstr>
      <vt:lpstr>Success Story: Scholarships for Professional Training</vt:lpstr>
      <vt:lpstr>Success Story: Work with Special  Populations</vt:lpstr>
      <vt:lpstr>Goal 3: Protecting People from Secondhand Smoke</vt:lpstr>
      <vt:lpstr>Success Story: Knott County Schools Go 100% Tobacco-Free</vt:lpstr>
      <vt:lpstr>Tobacco Prevention &amp; Cessation Program Budget for FY23 MSA Funds</vt:lpstr>
      <vt:lpstr>PowerPoint Presentation</vt:lpstr>
      <vt:lpstr>PowerPoint Presentation</vt:lpstr>
    </vt:vector>
  </TitlesOfParts>
  <Company>Cabinet for Health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PPT template.pptx</dc:title>
  <dc:creator>Andy Waters</dc:creator>
  <cp:keywords>Aug 2021;update</cp:keywords>
  <cp:lastModifiedBy>Cartmell, Ellen H (CHFS DPH DPQI)</cp:lastModifiedBy>
  <cp:revision>197</cp:revision>
  <cp:lastPrinted>2019-02-27T16:19:59Z</cp:lastPrinted>
  <dcterms:created xsi:type="dcterms:W3CDTF">2018-07-02T16:39:44Z</dcterms:created>
  <dcterms:modified xsi:type="dcterms:W3CDTF">2022-09-06T15:28:05Z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0x01010084AE785581BE4546A076E41FB77BFC33</vt:lpwstr>
  </property>
  <property fmtid="{D5CDD505-2E9C-101B-9397-08002B2CF9AE}" pid="3" name="Order">
    <vt:r8>11000</vt:r8>
  </property>
</Properties>
</file>