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00" r:id="rId4"/>
    <p:sldId id="301" r:id="rId5"/>
    <p:sldId id="302" r:id="rId6"/>
    <p:sldId id="422" r:id="rId7"/>
    <p:sldId id="258" r:id="rId8"/>
    <p:sldId id="259" r:id="rId9"/>
    <p:sldId id="260" r:id="rId10"/>
    <p:sldId id="261" r:id="rId11"/>
    <p:sldId id="262" r:id="rId12"/>
    <p:sldId id="267" r:id="rId13"/>
    <p:sldId id="269" r:id="rId14"/>
    <p:sldId id="429" r:id="rId15"/>
    <p:sldId id="423" r:id="rId16"/>
    <p:sldId id="294" r:id="rId17"/>
    <p:sldId id="295" r:id="rId18"/>
    <p:sldId id="425" r:id="rId19"/>
    <p:sldId id="285" r:id="rId20"/>
    <p:sldId id="286" r:id="rId21"/>
    <p:sldId id="427" r:id="rId22"/>
    <p:sldId id="289" r:id="rId23"/>
    <p:sldId id="287" r:id="rId24"/>
    <p:sldId id="291" r:id="rId25"/>
    <p:sldId id="426" r:id="rId26"/>
    <p:sldId id="4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31512-1405-4818-A7DF-9438A249460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54BC06-F229-4B02-9979-65B6EC714D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9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AB56BD5C-2B26-5A6F-A830-20906B07C9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27924" indent="-278229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22622" indent="-22323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72317" indent="-22323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22013" indent="-22323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87884" indent="-2232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53756" indent="-2232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19628" indent="-2232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5499" indent="-22323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31744" fontAlgn="base">
              <a:spcBef>
                <a:spcPct val="0"/>
              </a:spcBef>
              <a:spcAft>
                <a:spcPct val="0"/>
              </a:spcAft>
            </a:pPr>
            <a:fld id="{E1E15DE9-D75F-43B3-AC32-34C0E3A128B3}" type="slidenum">
              <a:rPr lang="en-US" altLang="en-US" sz="1100"/>
              <a:pPr defTabSz="931744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 sz="1100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FA0F3CA2-5339-84A4-1AE2-78A9CB66B8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A3743D6A-C7F1-C7B6-2FE7-42673C005F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8892" y="4399651"/>
            <a:ext cx="5741388" cy="47692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Aft>
                <a:spcPct val="10000"/>
              </a:spcAft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076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Along</a:t>
            </a:r>
            <a:r>
              <a:rPr lang="en-US" baseline="0" dirty="0">
                <a:cs typeface="Calibri"/>
              </a:rPr>
              <a:t> with investments by the Kentucky Agricultural Development Board, over $186 million has been approved in loans across Kentucky to help beginning farmers, agribusinesses, agriculture infrastructure, and more. 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3237">
              <a:defRPr/>
            </a:pPr>
            <a:fld id="{E4D6875C-E749-4C82-9EFE-2F44954C79B1}" type="slidenum">
              <a:rPr lang="en-US" sz="1300">
                <a:solidFill>
                  <a:prstClr val="black"/>
                </a:solidFill>
                <a:latin typeface="Calibri"/>
              </a:rPr>
              <a:pPr defTabSz="933237">
                <a:defRPr/>
              </a:pPr>
              <a:t>14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3237">
              <a:defRPr/>
            </a:pPr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5410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Over $683</a:t>
            </a:r>
            <a:r>
              <a:rPr lang="en-US" baseline="0" dirty="0"/>
              <a:t> million </a:t>
            </a:r>
            <a:r>
              <a:rPr lang="en-US" dirty="0"/>
              <a:t>in Kentucky Agricultural Development Funds have been invested in projects over 20 years. Along</a:t>
            </a:r>
            <a:r>
              <a:rPr lang="en-US" baseline="0" dirty="0"/>
              <a:t> with county level programs such as CAIP, these funds have been invested in projects that have impacted a wide range of agriculture endeavors including many in or impacting Eastern Kentucky: Grow Appalachian, KSU Small Grant Program, KY Highlands, Kentucky Beef Network, Kentucky Horticulture, Kentucky Proud, KCARD, and many more.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44">
              <a:defRPr/>
            </a:pPr>
            <a:fld id="{E4D6875C-E749-4C82-9EFE-2F44954C79B1}" type="slidenum">
              <a:rPr lang="en-US" sz="1300">
                <a:solidFill>
                  <a:prstClr val="black"/>
                </a:solidFill>
                <a:latin typeface="Calibri"/>
              </a:rPr>
              <a:pPr defTabSz="931744">
                <a:defRPr/>
              </a:pPr>
              <a:t>21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931744">
              <a:defRPr/>
            </a:pPr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9327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31744">
              <a:defRPr/>
            </a:pPr>
            <a:fld id="{E4D6875C-E749-4C82-9EFE-2F44954C79B1}" type="slidenum">
              <a:rPr lang="en-US" sz="1300">
                <a:solidFill>
                  <a:prstClr val="black"/>
                </a:solidFill>
                <a:latin typeface="Calibri"/>
              </a:rPr>
              <a:pPr defTabSz="931744">
                <a:defRPr/>
              </a:pPr>
              <a:t>25</a:t>
            </a:fld>
            <a:endParaRPr lang="en-US" sz="13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62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6351-7756-1C4F-0876-D314F6E9D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43A722-44C0-E424-88DB-9AC85FE9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DC63E-E53D-33B9-B412-1AFB46BA5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F1ADF-FE48-1B99-76AA-0186AE72A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6DE85-C60C-472A-C424-75B4E345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5BE8-8C32-955D-E783-D6FA34E8E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3586D6-B2EB-931C-99A8-3EF6902583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8428F-108A-5DF7-DADC-B76BB814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067A0-C113-7186-6629-B659190AE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2738B3-F88A-4087-A954-1057A62CD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3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BB2BA48-7758-3D5F-0BA5-FE11017E8B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893A9E-A9B8-9BE4-771A-12937C6D2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5A2A2-584C-9363-3E9C-C13D1BD76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0A448-BC9D-26DC-320F-D52261A93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64394A-53D9-CDE8-59B0-46818B63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30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C89C-97D8-6666-C640-87EC4937E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B5085-C203-0EA9-BF0B-0B7C3F395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A939E1-1009-C100-3F8A-7C1DD9A78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57DC-BBD1-A7BA-2242-AB0BEC8A7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54769-2102-339F-BEF3-6BD13CC3E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43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3E0D-F3AF-5817-4288-66133B1FD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07E446-F2EB-64F2-4330-9BE8FEA7B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7B0E77-9877-D07A-A238-E826180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C4CF0-F150-A13E-CCB9-F6A1B41E2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0F274-B33F-44B2-0491-B26B647AA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6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BB1A1-15D0-2D2D-1ED9-2C0CA063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63C47-ACFB-85EF-B06B-BB81107E74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8B32CD-4EE3-8A93-583F-18611D3D9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5C0CED-3FF6-C053-E6B1-EEDC894FB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B2518-7B6F-D058-C525-74FAAA9C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7BAC9-449C-7E90-BE2E-2B70F5E5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5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D03EA-042B-128B-B8AB-9BC618ED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B42609-2E5F-F064-DB81-63C4A8BED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4DFB1-88F6-2E1F-B785-418EC9940A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11E4C-BBBF-0E8C-BB5E-7A4205DCB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E01DE7-E2B1-ED85-D249-4A95537CD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462B01-6793-67AD-AE9F-5702EE985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0D1108-BBEE-34C1-20C6-ACF2366AE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84E58F-42FC-9AA6-994A-7F316A749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5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F5DD-80FE-B3B7-3902-F70AF30F2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0CB43-056A-00C9-F73D-264DAD981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2FE27F-E7FB-38C1-6BA7-980E30F62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D2BF8-8080-8249-2C8A-B608E8AB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87D313-123C-EAAE-7F5E-3121BED9B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74D5B3-385F-7084-1679-DBC286AB8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28FCDA-02B9-EF89-A868-90231FB2B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7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3E9DC-4F86-09D0-D698-4429FDB4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39DCE-E201-B003-A061-89D3C6C4C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DBF01F-DBBB-804A-5AE5-A9FE2309D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5ADF06-D8CC-6CC9-DA3C-F36F322D5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23F990-B497-174C-4536-A62F6DBF3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AB2CA-1F7A-B38F-1CD2-B3CCFB83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669C5-65EB-989A-4F77-1BBAD4C22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0893B5-3F4C-CBF4-2232-672584794D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85C76-550C-AAAE-165E-6E9024E646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ECF109-A26B-D330-3B55-BFE952C4D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E25A11-F681-4012-DA54-22DE9CB2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FEDE1-7EBD-086E-7A09-3F45B728D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87AD62-699D-1EB2-F34F-F92F6DBB0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84857-C443-7C8B-2A4E-FF689FA108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0899A-9232-0B91-4258-41C1B39C4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B1EF38-F3CD-431B-A131-B88E6B8A9C1C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F89EF-5BC7-5C94-B71B-EE384721AC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04D58-C150-3D00-93D3-CFD099932D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01164C-E383-4CDD-A441-23C72F4951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48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6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8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CA4FD-1906-5AB3-40F1-EBEDDC956C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24 years of….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3ED67-3F16-06C8-1401-2C6D3AAD60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3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5A214-627D-830F-18D5-7BEE2DD4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State of KAFC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B42BE-B08C-48D0-6578-E92121B1E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/>
              <a:t>Recommending a Strategy:</a:t>
            </a:r>
          </a:p>
          <a:p>
            <a:pPr marL="0" indent="0" algn="ctr">
              <a:buNone/>
            </a:pPr>
            <a:endParaRPr lang="en-US" sz="1800" b="1" dirty="0"/>
          </a:p>
          <a:p>
            <a:pPr marL="0" indent="0" algn="ctr">
              <a:buNone/>
            </a:pPr>
            <a:r>
              <a:rPr lang="en-US" sz="2400" dirty="0"/>
              <a:t>Taking Kentucky’s Agricultural Development Efforts to the Next  Level</a:t>
            </a:r>
          </a:p>
          <a:p>
            <a:pPr marL="0" indent="0" algn="ctr">
              <a:buNone/>
            </a:pPr>
            <a:r>
              <a:rPr lang="en-US" sz="2400" dirty="0"/>
              <a:t>___________________________________________</a:t>
            </a:r>
          </a:p>
          <a:p>
            <a:pPr marL="0" indent="0" algn="ctr">
              <a:buNone/>
            </a:pPr>
            <a:r>
              <a:rPr lang="en-US" sz="2400" dirty="0"/>
              <a:t>Ideas for Today and Tomorrow</a:t>
            </a:r>
          </a:p>
          <a:p>
            <a:pPr marL="0" indent="0" algn="ctr">
              <a:buNone/>
            </a:pPr>
            <a:r>
              <a:rPr lang="en-US" sz="2400" dirty="0"/>
              <a:t>By John-Mark Hack</a:t>
            </a:r>
          </a:p>
          <a:p>
            <a:pPr marL="0" indent="0" algn="ctr">
              <a:buNone/>
            </a:pPr>
            <a:r>
              <a:rPr lang="en-US" sz="2400" dirty="0"/>
              <a:t>Executive Director/CEO</a:t>
            </a:r>
          </a:p>
          <a:p>
            <a:pPr marL="0" indent="0" algn="ctr">
              <a:buNone/>
            </a:pPr>
            <a:r>
              <a:rPr lang="en-US" sz="2400" dirty="0"/>
              <a:t>October 18, 2002</a:t>
            </a:r>
          </a:p>
        </p:txBody>
      </p:sp>
    </p:spTree>
    <p:extLst>
      <p:ext uri="{BB962C8B-B14F-4D97-AF65-F5344CB8AC3E}">
        <p14:creationId xmlns:p14="http://schemas.microsoft.com/office/powerpoint/2010/main" val="3931699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23588-7AC3-EC95-E42D-67FE97777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KAFC – Available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58788-5925-303E-BD94-97B381EF1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Alternative strategies</a:t>
            </a:r>
          </a:p>
          <a:p>
            <a:pPr lvl="1"/>
            <a:r>
              <a:rPr lang="en-US" dirty="0"/>
              <a:t>Stay the course, no change, keep plugging</a:t>
            </a:r>
          </a:p>
          <a:p>
            <a:pPr lvl="1"/>
            <a:r>
              <a:rPr lang="en-US" dirty="0"/>
              <a:t>Abandon the effort, say we’ve done what we can, head to the house</a:t>
            </a:r>
          </a:p>
          <a:p>
            <a:pPr lvl="1"/>
            <a:r>
              <a:rPr lang="en-US" dirty="0"/>
              <a:t>Create a new entity, and embrace a new way of doing business, moving from cost-sharing grants to revolving loans (SAVING THE SEED CORN!)</a:t>
            </a:r>
          </a:p>
          <a:p>
            <a:r>
              <a:rPr lang="en-US" dirty="0"/>
              <a:t>Advantages &amp; Disadvantages of each:</a:t>
            </a:r>
          </a:p>
          <a:p>
            <a:pPr lvl="1"/>
            <a:r>
              <a:rPr lang="en-US" dirty="0"/>
              <a:t>No change to communicate vs. depleting resources</a:t>
            </a:r>
          </a:p>
          <a:p>
            <a:pPr lvl="1"/>
            <a:r>
              <a:rPr lang="en-US" dirty="0"/>
              <a:t>New money for other uses vs. numerous unaddressed needs in the farm economy</a:t>
            </a:r>
          </a:p>
          <a:p>
            <a:pPr lvl="1"/>
            <a:r>
              <a:rPr lang="en-US" dirty="0"/>
              <a:t>Explaining the change vs. eating the seed corn</a:t>
            </a:r>
          </a:p>
        </p:txBody>
      </p:sp>
    </p:spTree>
    <p:extLst>
      <p:ext uri="{BB962C8B-B14F-4D97-AF65-F5344CB8AC3E}">
        <p14:creationId xmlns:p14="http://schemas.microsoft.com/office/powerpoint/2010/main" val="3260326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EA9B5-64FD-497C-3005-B7EB89824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KAFC- Advantages of the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B2A257-E817-5C41-74B4-DEEAD2DDF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Streamlined state staff, coordinating with field agencies for program and service delivery, building on present approach</a:t>
            </a:r>
          </a:p>
          <a:p>
            <a:r>
              <a:rPr lang="en-US" dirty="0"/>
              <a:t>Logical structure of business development assistance, capital access and IT assistance for business implementation</a:t>
            </a:r>
          </a:p>
          <a:p>
            <a:r>
              <a:rPr lang="en-US" dirty="0"/>
              <a:t>Broader impact on larger number of farmers, value added processors, new market development</a:t>
            </a:r>
          </a:p>
          <a:p>
            <a:r>
              <a:rPr lang="en-US" dirty="0"/>
              <a:t>Revolving finance, ensuring a permanent source of agricultural diversification capital into perpetuity (the seed corn!)</a:t>
            </a:r>
          </a:p>
          <a:p>
            <a:r>
              <a:rPr lang="en-US" dirty="0"/>
              <a:t>Enhance credit worthiness of farmers, enhanced involvement of leaders in agricultural finance. </a:t>
            </a:r>
          </a:p>
        </p:txBody>
      </p:sp>
    </p:spTree>
    <p:extLst>
      <p:ext uri="{BB962C8B-B14F-4D97-AF65-F5344CB8AC3E}">
        <p14:creationId xmlns:p14="http://schemas.microsoft.com/office/powerpoint/2010/main" val="581499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7EBF73-5909-E2AB-78DE-D62F186903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134780"/>
              </p:ext>
            </p:extLst>
          </p:nvPr>
        </p:nvGraphicFramePr>
        <p:xfrm>
          <a:off x="3440737" y="-12425"/>
          <a:ext cx="5310526" cy="687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A7EBF73-5909-E2AB-78DE-D62F1869034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0737" y="-12425"/>
                        <a:ext cx="5310526" cy="6870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67307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02920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60" y="1666169"/>
            <a:ext cx="8865323" cy="40482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2771" y="86760"/>
            <a:ext cx="7886700" cy="1325563"/>
          </a:xfrm>
        </p:spPr>
        <p:txBody>
          <a:bodyPr/>
          <a:lstStyle/>
          <a:p>
            <a:pPr algn="l"/>
            <a:r>
              <a:rPr lang="en-US" dirty="0"/>
              <a:t>Investments in Kentucky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1" y="3934362"/>
            <a:ext cx="61672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$217,677,410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2583362"/>
            <a:ext cx="3500291" cy="15388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1,451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KAFC Loans Approved </a:t>
            </a:r>
          </a:p>
          <a:p>
            <a:pPr algn="ctr"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totaling over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468" y="1545429"/>
            <a:ext cx="3044733" cy="121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8567C10-C12A-3D68-80C6-CF2E13203F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529903"/>
              </p:ext>
            </p:extLst>
          </p:nvPr>
        </p:nvGraphicFramePr>
        <p:xfrm>
          <a:off x="1" y="-124719"/>
          <a:ext cx="12192000" cy="739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8567C10-C12A-3D68-80C6-CF2E13203F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" y="-124719"/>
                        <a:ext cx="12192000" cy="7396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886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581AE0B-BF44-D17C-9BEA-225E13D2B2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8784692"/>
              </p:ext>
            </p:extLst>
          </p:nvPr>
        </p:nvGraphicFramePr>
        <p:xfrm>
          <a:off x="1314855" y="-531270"/>
          <a:ext cx="9562289" cy="7389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581AE0B-BF44-D17C-9BEA-225E13D2B2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14855" y="-531270"/>
                        <a:ext cx="9562289" cy="7389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075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69A1E87-3407-6E7F-7030-9B0A7A58F1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915083"/>
              </p:ext>
            </p:extLst>
          </p:nvPr>
        </p:nvGraphicFramePr>
        <p:xfrm>
          <a:off x="1241898" y="-322013"/>
          <a:ext cx="9708204" cy="7502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369A1E87-3407-6E7F-7030-9B0A7A58F1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41898" y="-322013"/>
                        <a:ext cx="9708204" cy="75020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47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2542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200" dirty="0"/>
              <a:t>Available KAFC Loan Programs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981200" y="1368426"/>
            <a:ext cx="8229600" cy="4525963"/>
          </a:xfrm>
          <a:solidFill>
            <a:schemeClr val="bg1">
              <a:alpha val="0"/>
            </a:schemeClr>
          </a:solidFill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Agricultural Infrastructure (AILP)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Agricultural Processing (APLP)</a:t>
            </a:r>
          </a:p>
          <a:p>
            <a:pPr>
              <a:buNone/>
            </a:pPr>
            <a:endParaRPr lang="en-US" b="1" dirty="0"/>
          </a:p>
          <a:p>
            <a:r>
              <a:rPr lang="en-US" b="1" dirty="0"/>
              <a:t>Beginning Farmer (BFLP)</a:t>
            </a:r>
          </a:p>
          <a:p>
            <a:endParaRPr lang="en-US" b="1" dirty="0"/>
          </a:p>
          <a:p>
            <a:r>
              <a:rPr lang="en-US" b="1" dirty="0"/>
              <a:t>Diversification through Entrepreneurship in Agribusiness (DEALP)</a:t>
            </a:r>
          </a:p>
          <a:p>
            <a:endParaRPr lang="en-US" b="1" dirty="0"/>
          </a:p>
          <a:p>
            <a:r>
              <a:rPr lang="en-US" b="1" dirty="0"/>
              <a:t>Large/Food Animal Veterinary (LFAVLP)</a:t>
            </a:r>
          </a:p>
          <a:p>
            <a:pPr algn="ctr">
              <a:buNone/>
            </a:pPr>
            <a:endParaRPr lang="en-US" sz="1500" dirty="0"/>
          </a:p>
          <a:p>
            <a:pPr algn="ctr">
              <a:buNone/>
            </a:pPr>
            <a:endParaRPr lang="en-US" sz="1500" dirty="0"/>
          </a:p>
          <a:p>
            <a:pPr algn="ctr">
              <a:buNone/>
            </a:pPr>
            <a:r>
              <a:rPr lang="en-US" sz="2900" i="1" dirty="0"/>
              <a:t>KAFC Rate is 2%, Lender Servicing Fee is 0.75%;</a:t>
            </a:r>
          </a:p>
          <a:p>
            <a:pPr algn="ctr">
              <a:buNone/>
            </a:pPr>
            <a:r>
              <a:rPr lang="en-US" sz="2900" i="1" dirty="0"/>
              <a:t>Maximum term not to exceed 15 years or remaining economic life;</a:t>
            </a:r>
          </a:p>
          <a:p>
            <a:pPr algn="ctr">
              <a:buNone/>
            </a:pPr>
            <a:r>
              <a:rPr lang="en-US" sz="2900" i="1" dirty="0"/>
              <a:t>Loans secured by real estate may be amortized over 25 years</a:t>
            </a:r>
          </a:p>
          <a:p>
            <a:endParaRPr lang="en-US" dirty="0"/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>
          <a:xfrm>
            <a:off x="2121568" y="65270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E5829D-47B6-6763-2C2C-0B91ABFCD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1" y="6059783"/>
            <a:ext cx="1737612" cy="6950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B48FA6-33BD-D4DA-EB05-F78AD7858A2D}"/>
              </a:ext>
            </a:extLst>
          </p:cNvPr>
          <p:cNvCxnSpPr/>
          <p:nvPr/>
        </p:nvCxnSpPr>
        <p:spPr>
          <a:xfrm>
            <a:off x="2023914" y="1143000"/>
            <a:ext cx="6565232" cy="0"/>
          </a:xfrm>
          <a:prstGeom prst="line">
            <a:avLst/>
          </a:prstGeom>
          <a:ln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11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4474243-44BF-9418-60C6-98BF78C5E2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567338"/>
              </p:ext>
            </p:extLst>
          </p:nvPr>
        </p:nvGraphicFramePr>
        <p:xfrm>
          <a:off x="525292" y="-843"/>
          <a:ext cx="5301574" cy="68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4474243-44BF-9418-60C6-98BF78C5E2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5292" y="-843"/>
                        <a:ext cx="5301574" cy="685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61E2265-06AD-2E8E-DCDD-D98DD2CDCB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435435"/>
              </p:ext>
            </p:extLst>
          </p:nvPr>
        </p:nvGraphicFramePr>
        <p:xfrm>
          <a:off x="6365134" y="-843"/>
          <a:ext cx="5301574" cy="68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Exch.Document.DC">
                  <p:embed/>
                </p:oleObj>
              </mc:Choice>
              <mc:Fallback>
                <p:oleObj name="Acrobat Document" r:id="rId4" imgW="4663440" imgH="603475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61E2265-06AD-2E8E-DCDD-D98DD2CDCB1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134" y="-843"/>
                        <a:ext cx="5301574" cy="685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1842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DB05D25-FAD9-68E7-6025-9BAF0FBDBA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494358"/>
              </p:ext>
            </p:extLst>
          </p:nvPr>
        </p:nvGraphicFramePr>
        <p:xfrm>
          <a:off x="3446057" y="0"/>
          <a:ext cx="5299886" cy="685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DB05D25-FAD9-68E7-6025-9BAF0FBDBA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6057" y="0"/>
                        <a:ext cx="5299886" cy="6856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492441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BAA8A89-FD6F-79AB-6C25-71E8D9062E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9717648"/>
              </p:ext>
            </p:extLst>
          </p:nvPr>
        </p:nvGraphicFramePr>
        <p:xfrm>
          <a:off x="428016" y="0"/>
          <a:ext cx="5301574" cy="68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BAA8A89-FD6F-79AB-6C25-71E8D9062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8016" y="0"/>
                        <a:ext cx="5301574" cy="685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DD89EDE-2708-0B52-566F-85F5BDF14C5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142795"/>
              </p:ext>
            </p:extLst>
          </p:nvPr>
        </p:nvGraphicFramePr>
        <p:xfrm>
          <a:off x="6462412" y="0"/>
          <a:ext cx="530092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Exch.Document.DC">
                  <p:embed/>
                </p:oleObj>
              </mc:Choice>
              <mc:Fallback>
                <p:oleObj name="Acrobat Document" r:id="rId4" imgW="4663440" imgH="603475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DD89EDE-2708-0B52-566F-85F5BDF14C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62412" y="0"/>
                        <a:ext cx="530092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35477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52600" y="5029200"/>
            <a:ext cx="891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1" y="1678783"/>
            <a:ext cx="8865323" cy="404823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2771" y="86760"/>
            <a:ext cx="7886700" cy="1325563"/>
          </a:xfrm>
        </p:spPr>
        <p:txBody>
          <a:bodyPr/>
          <a:lstStyle/>
          <a:p>
            <a:pPr algn="l"/>
            <a:r>
              <a:rPr lang="en-US" dirty="0"/>
              <a:t>Investments in Kentucky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1" y="3858162"/>
            <a:ext cx="616729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8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$747,843,085</a:t>
            </a:r>
            <a:endParaRPr lang="en-US" sz="20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676400"/>
            <a:ext cx="2590800" cy="117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86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8422B75-0D21-75AF-E7E7-32B2356519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86410"/>
              </p:ext>
            </p:extLst>
          </p:nvPr>
        </p:nvGraphicFramePr>
        <p:xfrm>
          <a:off x="1660187" y="0"/>
          <a:ext cx="8871626" cy="685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28422B75-0D21-75AF-E7E7-32B2356519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0187" y="0"/>
                        <a:ext cx="8871626" cy="685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5936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7B3A5CC-F7A6-EE51-E7DF-22221BF3C3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813005"/>
              </p:ext>
            </p:extLst>
          </p:nvPr>
        </p:nvGraphicFramePr>
        <p:xfrm>
          <a:off x="453957" y="0"/>
          <a:ext cx="11284085" cy="6852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7680960" imgH="4663299" progId="AcroExch.Document.DC">
                  <p:embed/>
                </p:oleObj>
              </mc:Choice>
              <mc:Fallback>
                <p:oleObj name="Acrobat Document" r:id="rId2" imgW="768096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7B3A5CC-F7A6-EE51-E7DF-22221BF3C34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3957" y="0"/>
                        <a:ext cx="11284085" cy="68525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275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F186868-A2BD-919F-A4CD-DB82B2A910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174420"/>
              </p:ext>
            </p:extLst>
          </p:nvPr>
        </p:nvGraphicFramePr>
        <p:xfrm>
          <a:off x="1650459" y="-12593"/>
          <a:ext cx="8891081" cy="68705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F186868-A2BD-919F-A4CD-DB82B2A910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50459" y="-12593"/>
                        <a:ext cx="8891081" cy="68705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157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7467600" cy="853699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cs typeface="Arial" panose="020B0604020202020204" pitchFamily="34" charset="0"/>
              </a:rPr>
              <a:t>KADF Programs and Initiatives </a:t>
            </a:r>
          </a:p>
        </p:txBody>
      </p:sp>
      <p:sp>
        <p:nvSpPr>
          <p:cNvPr id="12" name="Rectangle 18"/>
          <p:cNvSpPr>
            <a:spLocks noGrp="1" noChangeArrowheads="1"/>
          </p:cNvSpPr>
          <p:nvPr>
            <p:ph idx="4294967295"/>
          </p:nvPr>
        </p:nvSpPr>
        <p:spPr bwMode="auto">
          <a:xfrm>
            <a:off x="5618924" y="1104194"/>
            <a:ext cx="48006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County Ag Investment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Youth Ag Investment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Next Generation Farmer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Deceased Farm Animal Removal Program (DAR)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Shared-Use Equipment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 pitchFamily="34" charset="0"/>
              </a:rPr>
              <a:t>On-Farm Energy Incentives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/>
              </a:rPr>
              <a:t>Large &amp; Food Animal Veterinary Incentives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cs typeface="Arial"/>
              </a:rPr>
              <a:t>Food Safety &amp; Efficiency Incentives Program</a:t>
            </a:r>
          </a:p>
          <a:p>
            <a:pPr>
              <a:lnSpc>
                <a:spcPct val="110000"/>
              </a:lnSpc>
              <a:spcAft>
                <a:spcPct val="25000"/>
              </a:spcAft>
            </a:pPr>
            <a:r>
              <a:rPr lang="en-US" sz="2000" dirty="0">
                <a:ea typeface="+mn-lt"/>
                <a:cs typeface="+mn-lt"/>
              </a:rPr>
              <a:t>KADF project grants/loans</a:t>
            </a:r>
            <a:endParaRPr lang="en-US" sz="2000" dirty="0">
              <a:latin typeface="Calibri"/>
              <a:cs typeface="Arial"/>
            </a:endParaRPr>
          </a:p>
          <a:p>
            <a:pPr>
              <a:lnSpc>
                <a:spcPct val="110000"/>
              </a:lnSpc>
              <a:spcAft>
                <a:spcPct val="25000"/>
              </a:spcAft>
              <a:buFont typeface="Wingdings" pitchFamily="2" charset="2"/>
              <a:buChar char="§"/>
            </a:pPr>
            <a:endParaRPr lang="en-US" sz="2400" dirty="0">
              <a:latin typeface="High Tower Text" pitchFamily="18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981200" y="990600"/>
            <a:ext cx="6858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3352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6001753"/>
            <a:ext cx="1427924" cy="64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833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62CC8D-44B0-467F-C206-FD6950EF04A1}"/>
              </a:ext>
            </a:extLst>
          </p:cNvPr>
          <p:cNvSpPr txBox="1"/>
          <p:nvPr/>
        </p:nvSpPr>
        <p:spPr>
          <a:xfrm>
            <a:off x="1308335" y="238553"/>
            <a:ext cx="6705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KOAP Staff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BAAAA1-814E-D8A7-034E-03DFE411C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335" y="1026460"/>
            <a:ext cx="6870787" cy="24386"/>
          </a:xfrm>
          <a:prstGeom prst="rect">
            <a:avLst/>
          </a:prstGeom>
        </p:spPr>
      </p:pic>
      <p:pic>
        <p:nvPicPr>
          <p:cNvPr id="6" name="Picture 5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4DBF890-C551-BFAF-FBFF-44326C7478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335" y="1186494"/>
            <a:ext cx="8149430" cy="543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1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8E90EC8-A866-5871-3CF7-436D621673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4404"/>
              </p:ext>
            </p:extLst>
          </p:nvPr>
        </p:nvGraphicFramePr>
        <p:xfrm>
          <a:off x="408561" y="0"/>
          <a:ext cx="5301574" cy="685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C8E90EC8-A866-5871-3CF7-436D621673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8561" y="0"/>
                        <a:ext cx="5301574" cy="685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D1EDFC0-DFE5-72FA-8055-D38BEE7191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59102"/>
              </p:ext>
            </p:extLst>
          </p:nvPr>
        </p:nvGraphicFramePr>
        <p:xfrm>
          <a:off x="6481865" y="-844"/>
          <a:ext cx="5301574" cy="685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Exch.Document.DC">
                  <p:embed/>
                </p:oleObj>
              </mc:Choice>
              <mc:Fallback>
                <p:oleObj name="Acrobat Document" r:id="rId4" imgW="4663440" imgH="6034757" progId="AcroExch.Document.DC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D1EDFC0-DFE5-72FA-8055-D38BEE7191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81865" y="-844"/>
                        <a:ext cx="5301574" cy="685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6045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7632CCC-EF17-7C4D-B593-3E147AF281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352209"/>
              </p:ext>
            </p:extLst>
          </p:nvPr>
        </p:nvGraphicFramePr>
        <p:xfrm>
          <a:off x="505838" y="-844"/>
          <a:ext cx="5301574" cy="68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7632CCC-EF17-7C4D-B593-3E147AF281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05838" y="-844"/>
                        <a:ext cx="5301574" cy="685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F5599CB5-170C-E335-F468-95132C9A1B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90306"/>
              </p:ext>
            </p:extLst>
          </p:nvPr>
        </p:nvGraphicFramePr>
        <p:xfrm>
          <a:off x="6384589" y="-843"/>
          <a:ext cx="5301573" cy="68588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Exch.Document.DC">
                  <p:embed/>
                </p:oleObj>
              </mc:Choice>
              <mc:Fallback>
                <p:oleObj name="Acrobat Document" r:id="rId4" imgW="4663440" imgH="603475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F5599CB5-170C-E335-F468-95132C9A1B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84589" y="-843"/>
                        <a:ext cx="5301573" cy="68588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0498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0A2DA74-37E1-0977-FD9D-C523E4E800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4859180"/>
              </p:ext>
            </p:extLst>
          </p:nvPr>
        </p:nvGraphicFramePr>
        <p:xfrm>
          <a:off x="3445669" y="0"/>
          <a:ext cx="5300662" cy="685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0A2DA74-37E1-0977-FD9D-C523E4E800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45669" y="0"/>
                        <a:ext cx="5300662" cy="6857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3045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9D397110-2EB2-C8B3-CD96-566264E27F3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426041" y="1516857"/>
            <a:ext cx="6289675" cy="4065588"/>
          </a:xfrm>
        </p:spPr>
        <p:txBody>
          <a:bodyPr>
            <a:normAutofit fontScale="92500" lnSpcReduction="10000"/>
          </a:bodyPr>
          <a:lstStyle/>
          <a:p>
            <a:pPr fontAlgn="auto">
              <a:lnSpc>
                <a:spcPct val="110000"/>
              </a:lnSpc>
              <a:spcAft>
                <a:spcPct val="25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2000, Kentucky Legislature invested 50% of Kentucky’s Master Settlement Agreement (MSA) Funds to establish the Kentucky Agricultural Development Fund (KADF).</a:t>
            </a:r>
          </a:p>
          <a:p>
            <a:pPr fontAlgn="auto">
              <a:lnSpc>
                <a:spcPct val="110000"/>
              </a:lnSpc>
              <a:spcAft>
                <a:spcPct val="25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Kentucky Agricultural Development Board (KADB) was created to administer the KADF.</a:t>
            </a:r>
          </a:p>
          <a:p>
            <a:pPr fontAlgn="auto">
              <a:lnSpc>
                <a:spcPct val="110000"/>
              </a:lnSpc>
              <a:spcAft>
                <a:spcPct val="25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2021, Senate Bill 3 moved the KADB staff to the Kentucky Office of Agricultural Policy.</a:t>
            </a:r>
          </a:p>
          <a:p>
            <a:pPr fontAlgn="auto">
              <a:lnSpc>
                <a:spcPct val="110000"/>
              </a:lnSpc>
              <a:spcAft>
                <a:spcPct val="25000"/>
              </a:spcAft>
              <a:defRPr/>
            </a:pP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KADB invests funds in an array of county, regional, &amp; state projects designed to increase net farm income &amp; create sustainable business enterprises.</a:t>
            </a:r>
          </a:p>
          <a:p>
            <a:pPr fontAlgn="auto">
              <a:lnSpc>
                <a:spcPct val="110000"/>
              </a:lnSpc>
              <a:spcAft>
                <a:spcPct val="25000"/>
              </a:spcAft>
              <a:defRPr/>
            </a:pPr>
            <a:endParaRPr lang="en-US" altLang="en-US" i="1" dirty="0"/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E8A54E56-F05A-34F9-A311-D8B609A7A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0129" y="743744"/>
            <a:ext cx="692150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Historic Investment: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472E837-0709-2BF5-B555-0B9A325D2127}"/>
              </a:ext>
            </a:extLst>
          </p:cNvPr>
          <p:cNvCxnSpPr>
            <a:cxnSpLocks/>
          </p:cNvCxnSpPr>
          <p:nvPr/>
        </p:nvCxnSpPr>
        <p:spPr>
          <a:xfrm flipH="1">
            <a:off x="1110129" y="1433514"/>
            <a:ext cx="5689600" cy="0"/>
          </a:xfrm>
          <a:prstGeom prst="line">
            <a:avLst/>
          </a:prstGeom>
          <a:ln>
            <a:solidFill>
              <a:srgbClr val="4A7EBB"/>
            </a:solidFill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71236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C0A35D8-7DBB-1320-D198-28DB28026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768996"/>
              </p:ext>
            </p:extLst>
          </p:nvPr>
        </p:nvGraphicFramePr>
        <p:xfrm>
          <a:off x="512324" y="-844"/>
          <a:ext cx="5301574" cy="68588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4663440" imgH="6034757" progId="AcroExch.Document.DC">
                  <p:embed/>
                </p:oleObj>
              </mc:Choice>
              <mc:Fallback>
                <p:oleObj name="Acrobat Document" r:id="rId2" imgW="4663440" imgH="6034757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C0A35D8-7DBB-1320-D198-28DB2802637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2324" y="-844"/>
                        <a:ext cx="5301574" cy="68588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2237090-85BE-52BB-8537-9512747759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822318"/>
              </p:ext>
            </p:extLst>
          </p:nvPr>
        </p:nvGraphicFramePr>
        <p:xfrm>
          <a:off x="6378103" y="-844"/>
          <a:ext cx="5301574" cy="68588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4663440" imgH="6034757" progId="AcroExch.Document.DC">
                  <p:embed/>
                </p:oleObj>
              </mc:Choice>
              <mc:Fallback>
                <p:oleObj name="Acrobat Document" r:id="rId4" imgW="4663440" imgH="6034757" progId="AcroExch.Document.DC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2237090-85BE-52BB-8537-9512747759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78103" y="-844"/>
                        <a:ext cx="5301574" cy="68588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9158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CC1F3C-484F-8C33-CEEE-13FD905FA0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071247"/>
              </p:ext>
            </p:extLst>
          </p:nvPr>
        </p:nvGraphicFramePr>
        <p:xfrm>
          <a:off x="1660187" y="2441"/>
          <a:ext cx="8871626" cy="685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6CC1F3C-484F-8C33-CEEE-13FD905FA0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0187" y="2441"/>
                        <a:ext cx="8871626" cy="685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1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35A1CAB-2E6D-8370-DE82-5D0721DFA6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984122"/>
              </p:ext>
            </p:extLst>
          </p:nvPr>
        </p:nvGraphicFramePr>
        <p:xfrm>
          <a:off x="1660187" y="0"/>
          <a:ext cx="8871626" cy="6855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6035040" imgH="4663299" progId="AcroExch.Document.DC">
                  <p:embed/>
                </p:oleObj>
              </mc:Choice>
              <mc:Fallback>
                <p:oleObj name="Acrobat Document" r:id="rId2" imgW="6035040" imgH="4663299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35A1CAB-2E6D-8370-DE82-5D0721DFA69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60187" y="0"/>
                        <a:ext cx="8871626" cy="68555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5287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561</Words>
  <Application>Microsoft Office PowerPoint</Application>
  <PresentationFormat>Widescreen</PresentationFormat>
  <Paragraphs>69</Paragraphs>
  <Slides>26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Calibri</vt:lpstr>
      <vt:lpstr>High Tower Text</vt:lpstr>
      <vt:lpstr>Wingdings</vt:lpstr>
      <vt:lpstr>Office Theme</vt:lpstr>
      <vt:lpstr>Acrobat Document</vt:lpstr>
      <vt:lpstr>24 years of….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State of KAFC</vt:lpstr>
      <vt:lpstr>State of KAFC – Available Options</vt:lpstr>
      <vt:lpstr>State of KAFC- Advantages of the approach</vt:lpstr>
      <vt:lpstr>PowerPoint Presentation</vt:lpstr>
      <vt:lpstr>Investments in Kentucky</vt:lpstr>
      <vt:lpstr>PowerPoint Presentation</vt:lpstr>
      <vt:lpstr>PowerPoint Presentation</vt:lpstr>
      <vt:lpstr>PowerPoint Presentation</vt:lpstr>
      <vt:lpstr>Available KAFC Loan Programs</vt:lpstr>
      <vt:lpstr>PowerPoint Presentation</vt:lpstr>
      <vt:lpstr>PowerPoint Presentation</vt:lpstr>
      <vt:lpstr>Investments in Kentucky</vt:lpstr>
      <vt:lpstr>PowerPoint Presentation</vt:lpstr>
      <vt:lpstr>PowerPoint Presentation</vt:lpstr>
      <vt:lpstr>PowerPoint Presentation</vt:lpstr>
      <vt:lpstr>KADF Programs and Initiatives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Maggie Goode</dc:creator>
  <cp:lastModifiedBy>Watson, Jesslyn (AGR)</cp:lastModifiedBy>
  <cp:revision>3</cp:revision>
  <dcterms:created xsi:type="dcterms:W3CDTF">2024-06-03T15:18:14Z</dcterms:created>
  <dcterms:modified xsi:type="dcterms:W3CDTF">2024-06-07T11:55:21Z</dcterms:modified>
</cp:coreProperties>
</file>