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289" r:id="rId3"/>
    <p:sldId id="290" r:id="rId4"/>
    <p:sldId id="286" r:id="rId5"/>
    <p:sldId id="288" r:id="rId6"/>
    <p:sldId id="292" r:id="rId7"/>
    <p:sldId id="291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278077-929B-4EAC-B276-890B3D87CDEA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E4A9E9-0DC7-43C3-80C6-10FC980E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CF003C05-EE39-D84D-87D0-733CEB1BC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91" indent="-278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421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837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5253" indent="-2235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871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8490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5108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726" indent="-2235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3237" fontAlgn="base">
              <a:spcBef>
                <a:spcPct val="0"/>
              </a:spcBef>
              <a:spcAft>
                <a:spcPct val="0"/>
              </a:spcAft>
              <a:defRPr/>
            </a:pPr>
            <a:fld id="{7CF7CF98-F78D-4CEA-87EF-6A33C2B89F1B}" type="slidenum">
              <a:rPr lang="en-US" altLang="en-US" sz="1100">
                <a:solidFill>
                  <a:srgbClr val="000000"/>
                </a:solidFill>
              </a:rPr>
              <a:pPr defTabSz="93323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737015-A716-C1C8-506E-F97D6B6C3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134EF0-4C1C-BBC7-CCDE-CE730D84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15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65200"/>
            <a:ext cx="121920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12192000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B52F6EF-47AC-2DF2-E740-8C6B113C9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38133" y="62230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CD2891-C8FB-0ED4-BCE8-92EDD0A05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8111067" y="62230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868DE58-6F34-E907-5634-C794F70E90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3BEA1A-10FF-8232-5DBF-B5792C867F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EE2B-7C2A-455F-8D94-EB07F82C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9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3234" y="0"/>
            <a:ext cx="240876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6934" y="0"/>
            <a:ext cx="70231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3FE0D3C-49A4-C753-4441-AFEBDEAA97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E23EA48-39D5-B344-7825-331768E6B9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EE0-A780-4A13-93AC-1BE23170B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6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33" y="0"/>
            <a:ext cx="9635067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382933" y="10668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82933" y="3657600"/>
            <a:ext cx="4605867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FBAA7-1E33-814F-DCCC-5074272C03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22C0CCA-38BE-CE45-3A31-A8A3DF1EC6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13697-4E89-4AA1-9A30-5CB4E517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41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9" y="681791"/>
            <a:ext cx="9414933" cy="4932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BBA77BD-B605-7F90-8C94-C1A37D5C2D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976FE92-266B-7DA1-1579-AE9DA0B6CE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88D1-CB2E-4CC0-9771-93502A58B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4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F4B0687-0F52-46A5-0D10-C754B426F5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5911F20-2540-E623-8A36-B0A2DE85B9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9E2A-5329-4D5E-AF59-D277A0267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0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867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2933" y="1066800"/>
            <a:ext cx="4605867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1015A9A-9950-85C7-0D69-F2B06D8694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C63AD82-B241-FF78-A27E-CA3E820AC8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6887-BE21-42DF-B45B-A0DE68A3B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0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B7AEB31-949D-6154-462F-4AD66B71C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831DECF6-C947-BE52-127C-50B3C23815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8EAB-9BBD-4189-8075-4D59846DC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07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98905D75-9E43-6DF9-8010-BA86299DA5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0805510-1548-0963-416F-531677BDF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0D03-A95F-4311-8D82-7E2441827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2EDC8976-5AFA-D49A-DD80-4C4A39A0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1EE6A33-2D45-7401-5FBC-203E6DC5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D5F1-94C2-4D18-9A38-1FC37A635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83FDBA-41D8-19B7-5BEF-46E2237394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41FC57-1487-4C11-71F7-578822809B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B92E9-66F4-491E-86E2-49F6C62B2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50013AF-81B7-919F-B583-779A2E2C9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42F37F-20DC-AD2F-6AC1-4475FD9D67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7A20-A8A9-487B-BCF6-7F572BD80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6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FD4ECC64-B75E-F224-C567-855BBCD96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56933" y="0"/>
            <a:ext cx="963506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97622B29-C4F7-F6D9-BF87-3A1FF2C90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73867" y="1066800"/>
            <a:ext cx="941493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BE36BF3-4F83-6E71-ACAB-EEA6EF610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0400" y="6286500"/>
            <a:ext cx="504613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County Agricultural Development Council Orientation 2012-2014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50E28E4-62FF-5011-F211-A9FDF5C4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515100"/>
            <a:ext cx="254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0AB4FE-3DF3-440B-97AA-8B36C906B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5">
            <a:extLst>
              <a:ext uri="{FF2B5EF4-FFF2-40B4-BE49-F238E27FC236}">
                <a16:creationId xmlns:a16="http://schemas.microsoft.com/office/drawing/2014/main" id="{45A95044-9DF5-15A0-930B-B20AEF8B4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1" y="812800"/>
            <a:ext cx="9751484" cy="0"/>
          </a:xfrm>
          <a:prstGeom prst="line">
            <a:avLst/>
          </a:prstGeom>
          <a:noFill/>
          <a:ln w="25400">
            <a:solidFill>
              <a:srgbClr val="0073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1" name="Freeform 9">
            <a:extLst>
              <a:ext uri="{FF2B5EF4-FFF2-40B4-BE49-F238E27FC236}">
                <a16:creationId xmlns:a16="http://schemas.microsoft.com/office/drawing/2014/main" id="{4A0FD26B-BB85-E895-5811-6C73623492C1}"/>
              </a:ext>
            </a:extLst>
          </p:cNvPr>
          <p:cNvSpPr>
            <a:spLocks/>
          </p:cNvSpPr>
          <p:nvPr userDrawn="1"/>
        </p:nvSpPr>
        <p:spPr bwMode="auto">
          <a:xfrm>
            <a:off x="2440517" y="6069013"/>
            <a:ext cx="9753600" cy="12700"/>
          </a:xfrm>
          <a:custGeom>
            <a:avLst/>
            <a:gdLst>
              <a:gd name="T0" fmla="*/ 0 w 5792"/>
              <a:gd name="T1" fmla="*/ 2147483646 h 8"/>
              <a:gd name="T2" fmla="*/ 2147483646 w 5792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92" h="8">
                <a:moveTo>
                  <a:pt x="0" y="8"/>
                </a:moveTo>
                <a:lnTo>
                  <a:pt x="5792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110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251171" y="1277191"/>
            <a:ext cx="88550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KOAP’s Report of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May 2024</a:t>
            </a:r>
            <a:endParaRPr lang="en-US" sz="4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4A31E-57A3-5DDB-BC35-4DFD0D915FA0}"/>
              </a:ext>
            </a:extLst>
          </p:cNvPr>
          <p:cNvSpPr txBox="1"/>
          <p:nvPr/>
        </p:nvSpPr>
        <p:spPr>
          <a:xfrm>
            <a:off x="7494494" y="5542438"/>
            <a:ext cx="429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As </a:t>
            </a:r>
            <a:r>
              <a:rPr lang="en-US" sz="2400">
                <a:solidFill>
                  <a:schemeClr val="bg1"/>
                </a:solidFill>
              </a:rPr>
              <a:t>of 6/4/2024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0338-7263-145F-4065-2F635B13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“Agriculture is Economic Development”</a:t>
            </a:r>
          </a:p>
        </p:txBody>
      </p:sp>
      <p:pic>
        <p:nvPicPr>
          <p:cNvPr id="7" name="Content Placeholder 6" descr="A person in a suit and tie&#10;&#10;Description automatically generated">
            <a:extLst>
              <a:ext uri="{FF2B5EF4-FFF2-40B4-BE49-F238E27FC236}">
                <a16:creationId xmlns:a16="http://schemas.microsoft.com/office/drawing/2014/main" id="{E76CEB02-B382-D210-BAE0-0DD3D468E0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914400"/>
            <a:ext cx="4023360" cy="5029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3DFA2-5F88-0E5F-6165-64D93B0F42F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983506" y="2640106"/>
            <a:ext cx="4952004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Commissioner of Agriculture, </a:t>
            </a:r>
          </a:p>
          <a:p>
            <a:pPr marL="0" indent="0" algn="ctr">
              <a:buNone/>
            </a:pPr>
            <a:r>
              <a:rPr lang="en-US" sz="2800" dirty="0"/>
              <a:t>Jonathan Shell</a:t>
            </a:r>
          </a:p>
        </p:txBody>
      </p:sp>
    </p:spTree>
    <p:extLst>
      <p:ext uri="{BB962C8B-B14F-4D97-AF65-F5344CB8AC3E}">
        <p14:creationId xmlns:p14="http://schemas.microsoft.com/office/powerpoint/2010/main" val="36752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D25-E3BD-53F5-8A3A-D397F0E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KOAP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56FD6-607C-29D5-C45A-8A1A1F20D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4509" y="1018988"/>
            <a:ext cx="3172509" cy="53280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effectLst/>
                <a:ea typeface="Calibri" panose="020F0502020204030204" pitchFamily="34" charset="0"/>
              </a:rPr>
              <a:t>Brandon Reed</a:t>
            </a:r>
          </a:p>
          <a:p>
            <a:pPr marL="400050" lvl="1" indent="0">
              <a:buNone/>
            </a:pPr>
            <a:r>
              <a:rPr lang="en-US" sz="1100" dirty="0">
                <a:effectLst/>
                <a:ea typeface="Calibri" panose="020F0502020204030204" pitchFamily="34" charset="0"/>
              </a:rPr>
              <a:t>Executive Director</a:t>
            </a:r>
          </a:p>
          <a:p>
            <a:pPr marL="0" indent="0">
              <a:buNone/>
            </a:pPr>
            <a:r>
              <a:rPr lang="en-US" sz="1600" dirty="0"/>
              <a:t>Bill McCloskey</a:t>
            </a:r>
          </a:p>
          <a:p>
            <a:pPr marL="400050" lvl="1" indent="0">
              <a:buNone/>
            </a:pPr>
            <a:r>
              <a:rPr lang="en-US" sz="1100" dirty="0"/>
              <a:t>Deputy Executive Director</a:t>
            </a:r>
          </a:p>
          <a:p>
            <a:pPr marL="0" indent="0">
              <a:buNone/>
            </a:pPr>
            <a:r>
              <a:rPr lang="en-US" sz="1600" dirty="0"/>
              <a:t>Bill Hearn</a:t>
            </a:r>
          </a:p>
          <a:p>
            <a:pPr marL="400050" lvl="1" indent="0">
              <a:buNone/>
            </a:pPr>
            <a:r>
              <a:rPr lang="en-US" sz="1100" dirty="0"/>
              <a:t>Fiscal Officer </a:t>
            </a:r>
          </a:p>
          <a:p>
            <a:pPr marL="0" indent="0">
              <a:buNone/>
            </a:pPr>
            <a:r>
              <a:rPr lang="en-US" sz="1600" dirty="0"/>
              <a:t>Brian Murphy</a:t>
            </a:r>
          </a:p>
          <a:p>
            <a:pPr marL="400050" lvl="1" indent="0">
              <a:buNone/>
            </a:pPr>
            <a:r>
              <a:rPr lang="en-US" sz="1100" dirty="0"/>
              <a:t>General Counsel</a:t>
            </a:r>
          </a:p>
          <a:p>
            <a:pPr marL="0" indent="0">
              <a:buNone/>
            </a:pPr>
            <a:r>
              <a:rPr lang="en-US" sz="1600" dirty="0"/>
              <a:t>Chelsea Smither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600" dirty="0"/>
              <a:t>Hannah Sharp-Johnson</a:t>
            </a:r>
          </a:p>
          <a:p>
            <a:pPr marL="400050" lvl="1" indent="0">
              <a:buNone/>
            </a:pPr>
            <a:r>
              <a:rPr lang="en-US" sz="1100" dirty="0"/>
              <a:t>Boards &amp; Special Events Manager</a:t>
            </a:r>
          </a:p>
          <a:p>
            <a:pPr marL="0" indent="0">
              <a:buNone/>
            </a:pPr>
            <a:r>
              <a:rPr lang="en-US" sz="1600" dirty="0"/>
              <a:t>Hunter Jones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600" dirty="0"/>
              <a:t>Jeff Parman</a:t>
            </a:r>
          </a:p>
          <a:p>
            <a:pPr marL="400050" lvl="1" indent="0">
              <a:buNone/>
            </a:pPr>
            <a:r>
              <a:rPr lang="en-US" sz="1100" dirty="0"/>
              <a:t>KADF Program Compliance Manager </a:t>
            </a:r>
          </a:p>
          <a:p>
            <a:pPr marL="0" indent="0">
              <a:buNone/>
            </a:pPr>
            <a:r>
              <a:rPr lang="en-US" sz="1600" dirty="0"/>
              <a:t>Jesslyn Watson</a:t>
            </a:r>
          </a:p>
          <a:p>
            <a:pPr marL="400050" lvl="1" indent="0">
              <a:buNone/>
            </a:pPr>
            <a:r>
              <a:rPr lang="en-US" sz="1100" dirty="0"/>
              <a:t>KADF Project Manager</a:t>
            </a:r>
          </a:p>
          <a:p>
            <a:pPr marL="0" indent="0">
              <a:buNone/>
            </a:pPr>
            <a:r>
              <a:rPr lang="en-US" sz="1600" dirty="0"/>
              <a:t>Olivia Randolph</a:t>
            </a:r>
          </a:p>
          <a:p>
            <a:pPr marL="400050" lvl="1" indent="0">
              <a:buNone/>
            </a:pPr>
            <a:r>
              <a:rPr lang="en-US" sz="1100" dirty="0"/>
              <a:t>KAFC Loan Programs Manager</a:t>
            </a:r>
          </a:p>
        </p:txBody>
      </p:sp>
      <p:pic>
        <p:nvPicPr>
          <p:cNvPr id="7" name="Content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9DD9C8A-7232-1041-0518-8567917C3EA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00" y="878541"/>
            <a:ext cx="6279776" cy="41865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5FA99F-F23D-18E0-2428-EE7E4BFB2F77}"/>
              </a:ext>
            </a:extLst>
          </p:cNvPr>
          <p:cNvSpPr txBox="1"/>
          <p:nvPr/>
        </p:nvSpPr>
        <p:spPr>
          <a:xfrm>
            <a:off x="6096000" y="5094939"/>
            <a:ext cx="615153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/>
              <a:t>Rebecca Besok</a:t>
            </a:r>
          </a:p>
          <a:p>
            <a:pPr lvl="1"/>
            <a:r>
              <a:rPr lang="en-US" sz="1100" dirty="0"/>
              <a:t>KADF Project Manager</a:t>
            </a:r>
          </a:p>
          <a:p>
            <a:r>
              <a:rPr lang="en-US" sz="1600" dirty="0"/>
              <a:t>Sarah Bryant</a:t>
            </a:r>
          </a:p>
          <a:p>
            <a:pPr lvl="1"/>
            <a:r>
              <a:rPr lang="en-US" sz="1100" dirty="0"/>
              <a:t>KADF Programs Manager</a:t>
            </a:r>
            <a:endParaRPr lang="en-US" sz="1600" dirty="0"/>
          </a:p>
          <a:p>
            <a:r>
              <a:rPr lang="en-US" sz="1600" dirty="0"/>
              <a:t>Savanna Hill</a:t>
            </a:r>
          </a:p>
          <a:p>
            <a:pPr lvl="1"/>
            <a:r>
              <a:rPr lang="en-US" sz="1100" dirty="0"/>
              <a:t>KADF Project Manager</a:t>
            </a:r>
          </a:p>
          <a:p>
            <a:r>
              <a:rPr lang="en-US" sz="1600" dirty="0"/>
              <a:t>Tera Roberts</a:t>
            </a:r>
          </a:p>
          <a:p>
            <a:pPr lvl="1"/>
            <a:r>
              <a:rPr lang="en-US" sz="1100" dirty="0"/>
              <a:t>KAFC Loan Programs Manager</a:t>
            </a:r>
          </a:p>
        </p:txBody>
      </p:sp>
    </p:spTree>
    <p:extLst>
      <p:ext uri="{BB962C8B-B14F-4D97-AF65-F5344CB8AC3E}">
        <p14:creationId xmlns:p14="http://schemas.microsoft.com/office/powerpoint/2010/main" val="141338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73867" y="0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Monthly Board Approvals: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3882" y="1057834"/>
            <a:ext cx="8857130" cy="4742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b="1" u="sng" dirty="0"/>
              <a:t>May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KADB  	KAFC</a:t>
            </a:r>
          </a:p>
          <a:p>
            <a:pPr marL="0" indent="0" algn="ctr">
              <a:buNone/>
            </a:pPr>
            <a:r>
              <a:rPr lang="en-US" sz="6600" dirty="0"/>
              <a:t>$5.8 MM 	$4.8 MM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093" y="6177468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51FA0-35DD-52B5-9B3D-4115CA31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0E67E-9CE5-00E8-B5CF-3705E181EE57}"/>
              </a:ext>
            </a:extLst>
          </p:cNvPr>
          <p:cNvSpPr txBox="1">
            <a:spLocks/>
          </p:cNvSpPr>
          <p:nvPr/>
        </p:nvSpPr>
        <p:spPr bwMode="auto">
          <a:xfrm>
            <a:off x="7192461" y="1057834"/>
            <a:ext cx="4822015" cy="45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3400" kern="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BF2ADA-A0A4-E157-A045-62AD13BFC59D}"/>
              </a:ext>
            </a:extLst>
          </p:cNvPr>
          <p:cNvSpPr txBox="1">
            <a:spLocks/>
          </p:cNvSpPr>
          <p:nvPr/>
        </p:nvSpPr>
        <p:spPr bwMode="auto">
          <a:xfrm>
            <a:off x="2556933" y="56578"/>
            <a:ext cx="9635067" cy="812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b="1" dirty="0">
                <a:ea typeface="+mj-ea"/>
                <a:cs typeface="Arial" panose="020B0604020202020204" pitchFamily="34" charset="0"/>
              </a:rPr>
              <a:t>KOAP Highlights of May: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6E95E-477D-A21D-D319-A88E7F2FF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7668" y="1220772"/>
            <a:ext cx="4605867" cy="520694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One CAIP Administer Training held in Richmond; 6 in-person &amp; 2 virtual total in 2024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C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ea typeface="Calibri" panose="020F0502020204030204" pitchFamily="34" charset="0"/>
              </a:rPr>
              <a:t>Seven KOAP staff members attended the 41</a:t>
            </a:r>
            <a:r>
              <a:rPr lang="en-US" sz="2400" baseline="30000" dirty="0">
                <a:effectLst/>
                <a:ea typeface="Calibri" panose="020F0502020204030204" pitchFamily="34" charset="0"/>
              </a:rPr>
              <a:t>st</a:t>
            </a:r>
            <a:r>
              <a:rPr lang="en-US" sz="2400" dirty="0">
                <a:effectLst/>
                <a:ea typeface="Calibri" panose="020F0502020204030204" pitchFamily="34" charset="0"/>
              </a:rPr>
              <a:t> SE Ag Lenders School in Greenville, SC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3C830C3-99FE-E112-4807-303F8A9C3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560" y="6181175"/>
            <a:ext cx="1232707" cy="49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0257C-243A-9F8E-D0C0-9BAC183E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69" y="6241728"/>
            <a:ext cx="949424" cy="42882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E9DD9-D3D8-D09F-0266-A8A6B27FCB4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87165" y="1220772"/>
            <a:ext cx="4614334" cy="4816764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21</a:t>
            </a:r>
            <a:r>
              <a:rPr lang="en-US" sz="2400" dirty="0"/>
              <a:t> County Agricultural Development Councils attended by staff</a:t>
            </a:r>
          </a:p>
          <a:p>
            <a:pPr marL="457200" lvl="1" indent="0">
              <a:buNone/>
            </a:pP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Two interns joined us this month to compose the 2024 KOAP Annual Report; Angelina Sonoqui &amp; Wade Carrington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62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AACF-D17F-8C43-1E8B-41BFDB10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Approved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6D8-D422-4B70-7B7D-24059033B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933" y="914400"/>
            <a:ext cx="4605867" cy="502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KADB Approvals: </a:t>
            </a:r>
          </a:p>
          <a:p>
            <a:pPr lvl="1"/>
            <a:r>
              <a:rPr lang="en-US" dirty="0"/>
              <a:t>2 Large and Food Animal Veterinary Incentives Programs totaling $196,423</a:t>
            </a:r>
          </a:p>
          <a:p>
            <a:pPr lvl="1"/>
            <a:r>
              <a:rPr lang="en-US" dirty="0"/>
              <a:t>28 County Agricultural Investment Programs totaling $3,812,430</a:t>
            </a:r>
          </a:p>
          <a:p>
            <a:pPr lvl="1"/>
            <a:r>
              <a:rPr lang="en-US" dirty="0"/>
              <a:t>3 Deceased Farm Animal Removal Programs totaling $37,125</a:t>
            </a:r>
          </a:p>
          <a:p>
            <a:pPr lvl="1"/>
            <a:r>
              <a:rPr lang="en-US" dirty="0"/>
              <a:t>2 Shared-Use Equipment Programs totaling $41,750</a:t>
            </a:r>
          </a:p>
          <a:p>
            <a:pPr lvl="1"/>
            <a:r>
              <a:rPr lang="en-US" dirty="0"/>
              <a:t>8 Youth Agricultural Incentives Programs totaling $123,500 </a:t>
            </a:r>
          </a:p>
          <a:p>
            <a:pPr lvl="1"/>
            <a:r>
              <a:rPr lang="en-US" dirty="0"/>
              <a:t>10 County &amp; State Projects totaling $1,596,622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D2623-6780-5D03-B5BA-3A5FE01AB29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74466" y="914400"/>
            <a:ext cx="4605867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KAFC Approvals: </a:t>
            </a:r>
          </a:p>
          <a:p>
            <a:pPr lvl="1"/>
            <a:r>
              <a:rPr lang="en-US" dirty="0"/>
              <a:t>5 Agricultural Infrastructure Loan Programs totaling $743,786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19 Beginning Farmer Loan Programs totaling $4,081,650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7527-C706-7F9F-9B07-6F5401D7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+mn-lt"/>
              </a:rPr>
              <a:t>Bill &amp; Brandon’s Top Picks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08FF7-EC1C-EC48-24AD-1BCAB1BEB22D}"/>
              </a:ext>
            </a:extLst>
          </p:cNvPr>
          <p:cNvSpPr txBox="1"/>
          <p:nvPr/>
        </p:nvSpPr>
        <p:spPr>
          <a:xfrm>
            <a:off x="3128682" y="1371600"/>
            <a:ext cx="8758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Kentucky Highlands Investment Corporation - $250,000 KADF </a:t>
            </a:r>
          </a:p>
          <a:p>
            <a:endParaRPr lang="en-US" sz="2400" dirty="0"/>
          </a:p>
          <a:p>
            <a:r>
              <a:rPr lang="en-US" sz="2400" dirty="0"/>
              <a:t> 2. Four Rivers Packing, LLC - $500,000 KADF</a:t>
            </a:r>
          </a:p>
          <a:p>
            <a:endParaRPr lang="en-US" sz="2400" dirty="0"/>
          </a:p>
          <a:p>
            <a:r>
              <a:rPr lang="en-US" sz="2400" dirty="0"/>
              <a:t>3. Southern Kentucky Floral Exchange - $11,000 KADF</a:t>
            </a:r>
          </a:p>
        </p:txBody>
      </p:sp>
    </p:spTree>
    <p:extLst>
      <p:ext uri="{BB962C8B-B14F-4D97-AF65-F5344CB8AC3E}">
        <p14:creationId xmlns:p14="http://schemas.microsoft.com/office/powerpoint/2010/main" val="24279495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Unbridled Spirit">
      <a:majorFont>
        <a:latin typeface="Franklin Gothic Heavy"/>
        <a:ea typeface=""/>
        <a:cs typeface=""/>
      </a:majorFont>
      <a:minorFont>
        <a:latin typeface="High Tower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Unbridled Spiri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bridled Spiri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bridled Spiri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287</Words>
  <Application>Microsoft Office PowerPoint</Application>
  <PresentationFormat>Widescreen</PresentationFormat>
  <Paragraphs>67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Aptos</vt:lpstr>
      <vt:lpstr>Arial</vt:lpstr>
      <vt:lpstr>Calibri</vt:lpstr>
      <vt:lpstr>Courier New</vt:lpstr>
      <vt:lpstr>Franklin Gothic Heavy</vt:lpstr>
      <vt:lpstr>High Tower Text</vt:lpstr>
      <vt:lpstr>Times New Roman</vt:lpstr>
      <vt:lpstr>Wingdings</vt:lpstr>
      <vt:lpstr>Theme1</vt:lpstr>
      <vt:lpstr>PowerPoint Presentation</vt:lpstr>
      <vt:lpstr>“Agriculture is Economic Development”</vt:lpstr>
      <vt:lpstr>KOAP Staff</vt:lpstr>
      <vt:lpstr>PowerPoint Presentation</vt:lpstr>
      <vt:lpstr>PowerPoint Presentation</vt:lpstr>
      <vt:lpstr>Approved Breakdown</vt:lpstr>
      <vt:lpstr>Bill &amp; Brandon’s Top Picks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 Jesslyn (AGR)</dc:creator>
  <cp:lastModifiedBy>Watson, Jesslyn (AGR)</cp:lastModifiedBy>
  <cp:revision>78</cp:revision>
  <cp:lastPrinted>2024-04-15T13:59:16Z</cp:lastPrinted>
  <dcterms:created xsi:type="dcterms:W3CDTF">2024-04-12T12:47:29Z</dcterms:created>
  <dcterms:modified xsi:type="dcterms:W3CDTF">2024-06-04T13:35:50Z</dcterms:modified>
</cp:coreProperties>
</file>