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491" r:id="rId3"/>
    <p:sldId id="257" r:id="rId4"/>
    <p:sldId id="926" r:id="rId5"/>
    <p:sldId id="920" r:id="rId6"/>
    <p:sldId id="918" r:id="rId7"/>
    <p:sldId id="269" r:id="rId8"/>
    <p:sldId id="379" r:id="rId9"/>
    <p:sldId id="921" r:id="rId10"/>
    <p:sldId id="922" r:id="rId11"/>
    <p:sldId id="924" r:id="rId12"/>
    <p:sldId id="270" r:id="rId13"/>
    <p:sldId id="435" r:id="rId14"/>
    <p:sldId id="916" r:id="rId15"/>
    <p:sldId id="917" r:id="rId16"/>
    <p:sldId id="265" r:id="rId17"/>
    <p:sldId id="923" r:id="rId18"/>
    <p:sldId id="925" r:id="rId19"/>
    <p:sldId id="445"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67" d="100"/>
          <a:sy n="67" d="100"/>
        </p:scale>
        <p:origin x="582"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210D3-AF94-4C12-96EC-6830BAD334B5}"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EB4A9F72-E4BF-4265-A434-FC376C499CD8}">
      <dgm:prSet phldrT="[Text]"/>
      <dgm:spPr/>
      <dgm:t>
        <a:bodyPr/>
        <a:lstStyle/>
        <a:p>
          <a:r>
            <a:rPr lang="en-US" dirty="0"/>
            <a:t>2023</a:t>
          </a:r>
        </a:p>
      </dgm:t>
    </dgm:pt>
    <dgm:pt modelId="{B7C14AED-C850-4886-874C-843D1E9B9BF7}" type="parTrans" cxnId="{2C327DE3-4867-4730-9C8F-B49A38EBFC43}">
      <dgm:prSet/>
      <dgm:spPr/>
      <dgm:t>
        <a:bodyPr/>
        <a:lstStyle/>
        <a:p>
          <a:endParaRPr lang="en-US"/>
        </a:p>
      </dgm:t>
    </dgm:pt>
    <dgm:pt modelId="{ADC96F1B-E068-471D-AA8C-27C7000D85D1}" type="sibTrans" cxnId="{2C327DE3-4867-4730-9C8F-B49A38EBFC43}">
      <dgm:prSet/>
      <dgm:spPr/>
      <dgm:t>
        <a:bodyPr/>
        <a:lstStyle/>
        <a:p>
          <a:endParaRPr lang="en-US"/>
        </a:p>
      </dgm:t>
    </dgm:pt>
    <dgm:pt modelId="{5FB7BF67-6980-43BE-92B9-F7389F5949B6}">
      <dgm:prSet phldrT="[Text]"/>
      <dgm:spPr/>
      <dgm:t>
        <a:bodyPr/>
        <a:lstStyle/>
        <a:p>
          <a:r>
            <a:rPr lang="en-US" dirty="0"/>
            <a:t>2024</a:t>
          </a:r>
        </a:p>
      </dgm:t>
    </dgm:pt>
    <dgm:pt modelId="{184660EF-92D6-47DC-B109-DD78C23235D5}" type="parTrans" cxnId="{7BD32569-371D-426A-A30A-DFC1F01206DA}">
      <dgm:prSet/>
      <dgm:spPr/>
      <dgm:t>
        <a:bodyPr/>
        <a:lstStyle/>
        <a:p>
          <a:endParaRPr lang="en-US"/>
        </a:p>
      </dgm:t>
    </dgm:pt>
    <dgm:pt modelId="{473E5DE0-815A-430B-8549-EDD7246CF110}" type="sibTrans" cxnId="{7BD32569-371D-426A-A30A-DFC1F01206DA}">
      <dgm:prSet/>
      <dgm:spPr/>
      <dgm:t>
        <a:bodyPr/>
        <a:lstStyle/>
        <a:p>
          <a:endParaRPr lang="en-US"/>
        </a:p>
      </dgm:t>
    </dgm:pt>
    <dgm:pt modelId="{E695C71C-7CB6-40F5-B039-BEB5856B46DA}">
      <dgm:prSet phldrT="[Text]"/>
      <dgm:spPr/>
      <dgm:t>
        <a:bodyPr/>
        <a:lstStyle/>
        <a:p>
          <a:r>
            <a:rPr lang="en-US" dirty="0"/>
            <a:t>$58,000 committed to markets</a:t>
          </a:r>
        </a:p>
      </dgm:t>
    </dgm:pt>
    <dgm:pt modelId="{7D0B9F5B-5720-4483-8E30-D7818F7EFC61}" type="parTrans" cxnId="{31C7AF95-CEBF-411E-B4EC-C79A633A9ECC}">
      <dgm:prSet/>
      <dgm:spPr/>
      <dgm:t>
        <a:bodyPr/>
        <a:lstStyle/>
        <a:p>
          <a:endParaRPr lang="en-US"/>
        </a:p>
      </dgm:t>
    </dgm:pt>
    <dgm:pt modelId="{18067B46-1B55-4D0F-B7A5-581BC0A08F08}" type="sibTrans" cxnId="{31C7AF95-CEBF-411E-B4EC-C79A633A9ECC}">
      <dgm:prSet/>
      <dgm:spPr/>
      <dgm:t>
        <a:bodyPr/>
        <a:lstStyle/>
        <a:p>
          <a:endParaRPr lang="en-US"/>
        </a:p>
      </dgm:t>
    </dgm:pt>
    <dgm:pt modelId="{1F93CBFD-6848-4A8E-B781-0F82D1BCF16D}">
      <dgm:prSet/>
      <dgm:spPr/>
      <dgm:t>
        <a:bodyPr/>
        <a:lstStyle/>
        <a:p>
          <a:r>
            <a:rPr lang="en-US" dirty="0"/>
            <a:t>Each market must raise matching funds</a:t>
          </a:r>
        </a:p>
      </dgm:t>
    </dgm:pt>
    <dgm:pt modelId="{5C3FC9A0-9AA4-49B7-B814-56809D67C229}" type="parTrans" cxnId="{9B794FFF-AE5A-4DA1-9E59-7B03BA10FA26}">
      <dgm:prSet/>
      <dgm:spPr/>
      <dgm:t>
        <a:bodyPr/>
        <a:lstStyle/>
        <a:p>
          <a:endParaRPr lang="en-US"/>
        </a:p>
      </dgm:t>
    </dgm:pt>
    <dgm:pt modelId="{1FB0FC66-0845-44EE-9A54-AF9CA442B2B3}" type="sibTrans" cxnId="{9B794FFF-AE5A-4DA1-9E59-7B03BA10FA26}">
      <dgm:prSet/>
      <dgm:spPr/>
      <dgm:t>
        <a:bodyPr/>
        <a:lstStyle/>
        <a:p>
          <a:endParaRPr lang="en-US"/>
        </a:p>
      </dgm:t>
    </dgm:pt>
    <dgm:pt modelId="{A59DA2F3-7A71-4753-95AD-C64E4B5BB8DF}">
      <dgm:prSet/>
      <dgm:spPr/>
      <dgm:t>
        <a:bodyPr/>
        <a:lstStyle/>
        <a:p>
          <a:r>
            <a:rPr lang="en-US" dirty="0"/>
            <a:t>37 markets participating</a:t>
          </a:r>
        </a:p>
      </dgm:t>
    </dgm:pt>
    <dgm:pt modelId="{DC48FE1E-157E-4132-AB75-4696E18FF52D}" type="parTrans" cxnId="{54F680FF-540F-4E65-806C-41B4F84BDA0A}">
      <dgm:prSet/>
      <dgm:spPr/>
      <dgm:t>
        <a:bodyPr/>
        <a:lstStyle/>
        <a:p>
          <a:endParaRPr lang="en-US"/>
        </a:p>
      </dgm:t>
    </dgm:pt>
    <dgm:pt modelId="{773D3FBD-555B-49CE-AD93-5260360928A4}" type="sibTrans" cxnId="{54F680FF-540F-4E65-806C-41B4F84BDA0A}">
      <dgm:prSet/>
      <dgm:spPr/>
      <dgm:t>
        <a:bodyPr/>
        <a:lstStyle/>
        <a:p>
          <a:endParaRPr lang="en-US"/>
        </a:p>
      </dgm:t>
    </dgm:pt>
    <dgm:pt modelId="{AE8D6164-00C4-4EF5-A40F-A6538B47B2BE}">
      <dgm:prSet/>
      <dgm:spPr/>
      <dgm:t>
        <a:bodyPr/>
        <a:lstStyle/>
        <a:p>
          <a:r>
            <a:rPr lang="en-US" dirty="0"/>
            <a:t>$39,250 funds dispersed</a:t>
          </a:r>
        </a:p>
      </dgm:t>
    </dgm:pt>
    <dgm:pt modelId="{B4C14361-E35F-4374-AB0B-0423BC715827}" type="parTrans" cxnId="{87083A50-07A6-48A7-8B50-C82BBEC3E4C4}">
      <dgm:prSet/>
      <dgm:spPr/>
      <dgm:t>
        <a:bodyPr/>
        <a:lstStyle/>
        <a:p>
          <a:endParaRPr lang="en-US"/>
        </a:p>
      </dgm:t>
    </dgm:pt>
    <dgm:pt modelId="{B9F590D9-0B62-460B-8908-76BF4D246048}" type="sibTrans" cxnId="{87083A50-07A6-48A7-8B50-C82BBEC3E4C4}">
      <dgm:prSet/>
      <dgm:spPr/>
      <dgm:t>
        <a:bodyPr/>
        <a:lstStyle/>
        <a:p>
          <a:endParaRPr lang="en-US"/>
        </a:p>
      </dgm:t>
    </dgm:pt>
    <dgm:pt modelId="{1BDE2AFD-934D-45B4-A733-FBB6816E0EBD}">
      <dgm:prSet/>
      <dgm:spPr/>
      <dgm:t>
        <a:bodyPr/>
        <a:lstStyle/>
        <a:p>
          <a:r>
            <a:rPr lang="en-US"/>
            <a:t>$46,050 matching funds raised by markets for cost share</a:t>
          </a:r>
          <a:endParaRPr lang="en-US" dirty="0"/>
        </a:p>
      </dgm:t>
    </dgm:pt>
    <dgm:pt modelId="{CD9B5C42-78D8-4245-B972-7BCDADB89236}" type="parTrans" cxnId="{41B437BA-B892-4734-B059-52516D0A076F}">
      <dgm:prSet/>
      <dgm:spPr/>
      <dgm:t>
        <a:bodyPr/>
        <a:lstStyle/>
        <a:p>
          <a:endParaRPr lang="en-US"/>
        </a:p>
      </dgm:t>
    </dgm:pt>
    <dgm:pt modelId="{95DA255F-96D6-4E3C-8322-D64A811F4C7E}" type="sibTrans" cxnId="{41B437BA-B892-4734-B059-52516D0A076F}">
      <dgm:prSet/>
      <dgm:spPr/>
      <dgm:t>
        <a:bodyPr/>
        <a:lstStyle/>
        <a:p>
          <a:endParaRPr lang="en-US"/>
        </a:p>
      </dgm:t>
    </dgm:pt>
    <dgm:pt modelId="{D0D60366-BCCC-403F-B98C-1A48C6B73DBA}">
      <dgm:prSet/>
      <dgm:spPr/>
      <dgm:t>
        <a:bodyPr/>
        <a:lstStyle/>
        <a:p>
          <a:r>
            <a:rPr lang="en-US"/>
            <a:t>31 markets </a:t>
          </a:r>
          <a:r>
            <a:rPr lang="en-US">
              <a:latin typeface="Aptos" panose="02110004020202020204"/>
              <a:ea typeface="+mn-ea"/>
              <a:cs typeface="+mn-cs"/>
            </a:rPr>
            <a:t>participated</a:t>
          </a:r>
          <a:endParaRPr lang="en-US" dirty="0">
            <a:latin typeface="Aptos" panose="02110004020202020204"/>
            <a:ea typeface="+mn-ea"/>
            <a:cs typeface="+mn-cs"/>
          </a:endParaRPr>
        </a:p>
      </dgm:t>
    </dgm:pt>
    <dgm:pt modelId="{79F93413-497F-48CE-B8FE-E3A6398066DD}" type="parTrans" cxnId="{A3655E68-0D33-4E51-A11C-21A780D12A25}">
      <dgm:prSet/>
      <dgm:spPr/>
      <dgm:t>
        <a:bodyPr/>
        <a:lstStyle/>
        <a:p>
          <a:endParaRPr lang="en-US"/>
        </a:p>
      </dgm:t>
    </dgm:pt>
    <dgm:pt modelId="{37CCAE78-0D6A-4514-AFA7-59BA1999E953}" type="sibTrans" cxnId="{A3655E68-0D33-4E51-A11C-21A780D12A25}">
      <dgm:prSet/>
      <dgm:spPr/>
      <dgm:t>
        <a:bodyPr/>
        <a:lstStyle/>
        <a:p>
          <a:endParaRPr lang="en-US"/>
        </a:p>
      </dgm:t>
    </dgm:pt>
    <dgm:pt modelId="{763C7CBD-4A24-4E31-813C-7295424EA52D}" type="pres">
      <dgm:prSet presAssocID="{7BD210D3-AF94-4C12-96EC-6830BAD334B5}" presName="Name0" presStyleCnt="0">
        <dgm:presLayoutVars>
          <dgm:dir/>
          <dgm:animLvl val="lvl"/>
          <dgm:resizeHandles val="exact"/>
        </dgm:presLayoutVars>
      </dgm:prSet>
      <dgm:spPr/>
    </dgm:pt>
    <dgm:pt modelId="{608A2B11-7FDC-4D30-94B2-D33661AD3845}" type="pres">
      <dgm:prSet presAssocID="{EB4A9F72-E4BF-4265-A434-FC376C499CD8}" presName="composite" presStyleCnt="0"/>
      <dgm:spPr/>
    </dgm:pt>
    <dgm:pt modelId="{81E20042-1B34-4B21-BE4D-688A8D0DC898}" type="pres">
      <dgm:prSet presAssocID="{EB4A9F72-E4BF-4265-A434-FC376C499CD8}" presName="parTx" presStyleLbl="alignNode1" presStyleIdx="0" presStyleCnt="2">
        <dgm:presLayoutVars>
          <dgm:chMax val="0"/>
          <dgm:chPref val="0"/>
          <dgm:bulletEnabled val="1"/>
        </dgm:presLayoutVars>
      </dgm:prSet>
      <dgm:spPr/>
    </dgm:pt>
    <dgm:pt modelId="{C51EF2BC-B288-4A9D-86BC-C12C6164EB7F}" type="pres">
      <dgm:prSet presAssocID="{EB4A9F72-E4BF-4265-A434-FC376C499CD8}" presName="desTx" presStyleLbl="alignAccFollowNode1" presStyleIdx="0" presStyleCnt="2">
        <dgm:presLayoutVars>
          <dgm:bulletEnabled val="1"/>
        </dgm:presLayoutVars>
      </dgm:prSet>
      <dgm:spPr/>
    </dgm:pt>
    <dgm:pt modelId="{B708C94B-13DD-41B2-8070-81D634E13624}" type="pres">
      <dgm:prSet presAssocID="{ADC96F1B-E068-471D-AA8C-27C7000D85D1}" presName="space" presStyleCnt="0"/>
      <dgm:spPr/>
    </dgm:pt>
    <dgm:pt modelId="{DBEA7BF7-753B-4723-AB84-6C227FEB4F41}" type="pres">
      <dgm:prSet presAssocID="{5FB7BF67-6980-43BE-92B9-F7389F5949B6}" presName="composite" presStyleCnt="0"/>
      <dgm:spPr/>
    </dgm:pt>
    <dgm:pt modelId="{345D78F4-C104-4F0C-B5A0-368D0836D162}" type="pres">
      <dgm:prSet presAssocID="{5FB7BF67-6980-43BE-92B9-F7389F5949B6}" presName="parTx" presStyleLbl="alignNode1" presStyleIdx="1" presStyleCnt="2">
        <dgm:presLayoutVars>
          <dgm:chMax val="0"/>
          <dgm:chPref val="0"/>
          <dgm:bulletEnabled val="1"/>
        </dgm:presLayoutVars>
      </dgm:prSet>
      <dgm:spPr/>
    </dgm:pt>
    <dgm:pt modelId="{0C5A111C-F2B1-486A-A2FD-A2576C71765C}" type="pres">
      <dgm:prSet presAssocID="{5FB7BF67-6980-43BE-92B9-F7389F5949B6}" presName="desTx" presStyleLbl="alignAccFollowNode1" presStyleIdx="1" presStyleCnt="2">
        <dgm:presLayoutVars>
          <dgm:bulletEnabled val="1"/>
        </dgm:presLayoutVars>
      </dgm:prSet>
      <dgm:spPr/>
    </dgm:pt>
  </dgm:ptLst>
  <dgm:cxnLst>
    <dgm:cxn modelId="{F164FE15-997F-490A-87EF-5A13E2CD7B0A}" type="presOf" srcId="{5FB7BF67-6980-43BE-92B9-F7389F5949B6}" destId="{345D78F4-C104-4F0C-B5A0-368D0836D162}" srcOrd="0" destOrd="0" presId="urn:microsoft.com/office/officeart/2005/8/layout/hList1"/>
    <dgm:cxn modelId="{B954905B-BBFA-4914-A22F-55F60D048F06}" type="presOf" srcId="{1BDE2AFD-934D-45B4-A733-FBB6816E0EBD}" destId="{C51EF2BC-B288-4A9D-86BC-C12C6164EB7F}" srcOrd="0" destOrd="1" presId="urn:microsoft.com/office/officeart/2005/8/layout/hList1"/>
    <dgm:cxn modelId="{3A859D66-0A03-4872-AFBD-16B58DC025CE}" type="presOf" srcId="{EB4A9F72-E4BF-4265-A434-FC376C499CD8}" destId="{81E20042-1B34-4B21-BE4D-688A8D0DC898}" srcOrd="0" destOrd="0" presId="urn:microsoft.com/office/officeart/2005/8/layout/hList1"/>
    <dgm:cxn modelId="{A3655E68-0D33-4E51-A11C-21A780D12A25}" srcId="{EB4A9F72-E4BF-4265-A434-FC376C499CD8}" destId="{D0D60366-BCCC-403F-B98C-1A48C6B73DBA}" srcOrd="2" destOrd="0" parTransId="{79F93413-497F-48CE-B8FE-E3A6398066DD}" sibTransId="{37CCAE78-0D6A-4514-AFA7-59BA1999E953}"/>
    <dgm:cxn modelId="{7BD32569-371D-426A-A30A-DFC1F01206DA}" srcId="{7BD210D3-AF94-4C12-96EC-6830BAD334B5}" destId="{5FB7BF67-6980-43BE-92B9-F7389F5949B6}" srcOrd="1" destOrd="0" parTransId="{184660EF-92D6-47DC-B109-DD78C23235D5}" sibTransId="{473E5DE0-815A-430B-8549-EDD7246CF110}"/>
    <dgm:cxn modelId="{87083A50-07A6-48A7-8B50-C82BBEC3E4C4}" srcId="{EB4A9F72-E4BF-4265-A434-FC376C499CD8}" destId="{AE8D6164-00C4-4EF5-A40F-A6538B47B2BE}" srcOrd="0" destOrd="0" parTransId="{B4C14361-E35F-4374-AB0B-0423BC715827}" sibTransId="{B9F590D9-0B62-460B-8908-76BF4D246048}"/>
    <dgm:cxn modelId="{6A431A55-102F-483E-A22E-D7B73EDA4D99}" type="presOf" srcId="{D0D60366-BCCC-403F-B98C-1A48C6B73DBA}" destId="{C51EF2BC-B288-4A9D-86BC-C12C6164EB7F}" srcOrd="0" destOrd="2" presId="urn:microsoft.com/office/officeart/2005/8/layout/hList1"/>
    <dgm:cxn modelId="{31C7AF95-CEBF-411E-B4EC-C79A633A9ECC}" srcId="{5FB7BF67-6980-43BE-92B9-F7389F5949B6}" destId="{E695C71C-7CB6-40F5-B039-BEB5856B46DA}" srcOrd="0" destOrd="0" parTransId="{7D0B9F5B-5720-4483-8E30-D7818F7EFC61}" sibTransId="{18067B46-1B55-4D0F-B7A5-581BC0A08F08}"/>
    <dgm:cxn modelId="{41B437BA-B892-4734-B059-52516D0A076F}" srcId="{EB4A9F72-E4BF-4265-A434-FC376C499CD8}" destId="{1BDE2AFD-934D-45B4-A733-FBB6816E0EBD}" srcOrd="1" destOrd="0" parTransId="{CD9B5C42-78D8-4245-B972-7BCDADB89236}" sibTransId="{95DA255F-96D6-4E3C-8322-D64A811F4C7E}"/>
    <dgm:cxn modelId="{98B5B3D4-C287-48F2-971E-5C39A0FC2E73}" type="presOf" srcId="{A59DA2F3-7A71-4753-95AD-C64E4B5BB8DF}" destId="{0C5A111C-F2B1-486A-A2FD-A2576C71765C}" srcOrd="0" destOrd="2" presId="urn:microsoft.com/office/officeart/2005/8/layout/hList1"/>
    <dgm:cxn modelId="{88FB4CD7-0C77-402F-8B6D-181B00E59278}" type="presOf" srcId="{E695C71C-7CB6-40F5-B039-BEB5856B46DA}" destId="{0C5A111C-F2B1-486A-A2FD-A2576C71765C}" srcOrd="0" destOrd="0" presId="urn:microsoft.com/office/officeart/2005/8/layout/hList1"/>
    <dgm:cxn modelId="{66DC65DC-534A-4C3C-90BB-A2B79F7CEA8D}" type="presOf" srcId="{1F93CBFD-6848-4A8E-B781-0F82D1BCF16D}" destId="{0C5A111C-F2B1-486A-A2FD-A2576C71765C}" srcOrd="0" destOrd="1" presId="urn:microsoft.com/office/officeart/2005/8/layout/hList1"/>
    <dgm:cxn modelId="{008B64DD-528D-459B-9985-6FE4C84E5B52}" type="presOf" srcId="{AE8D6164-00C4-4EF5-A40F-A6538B47B2BE}" destId="{C51EF2BC-B288-4A9D-86BC-C12C6164EB7F}" srcOrd="0" destOrd="0" presId="urn:microsoft.com/office/officeart/2005/8/layout/hList1"/>
    <dgm:cxn modelId="{2C327DE3-4867-4730-9C8F-B49A38EBFC43}" srcId="{7BD210D3-AF94-4C12-96EC-6830BAD334B5}" destId="{EB4A9F72-E4BF-4265-A434-FC376C499CD8}" srcOrd="0" destOrd="0" parTransId="{B7C14AED-C850-4886-874C-843D1E9B9BF7}" sibTransId="{ADC96F1B-E068-471D-AA8C-27C7000D85D1}"/>
    <dgm:cxn modelId="{2A36C3FD-3CB9-47F5-8AC4-C9310D7358A9}" type="presOf" srcId="{7BD210D3-AF94-4C12-96EC-6830BAD334B5}" destId="{763C7CBD-4A24-4E31-813C-7295424EA52D}" srcOrd="0" destOrd="0" presId="urn:microsoft.com/office/officeart/2005/8/layout/hList1"/>
    <dgm:cxn modelId="{9B794FFF-AE5A-4DA1-9E59-7B03BA10FA26}" srcId="{5FB7BF67-6980-43BE-92B9-F7389F5949B6}" destId="{1F93CBFD-6848-4A8E-B781-0F82D1BCF16D}" srcOrd="1" destOrd="0" parTransId="{5C3FC9A0-9AA4-49B7-B814-56809D67C229}" sibTransId="{1FB0FC66-0845-44EE-9A54-AF9CA442B2B3}"/>
    <dgm:cxn modelId="{54F680FF-540F-4E65-806C-41B4F84BDA0A}" srcId="{5FB7BF67-6980-43BE-92B9-F7389F5949B6}" destId="{A59DA2F3-7A71-4753-95AD-C64E4B5BB8DF}" srcOrd="2" destOrd="0" parTransId="{DC48FE1E-157E-4132-AB75-4696E18FF52D}" sibTransId="{773D3FBD-555B-49CE-AD93-5260360928A4}"/>
    <dgm:cxn modelId="{9175AAB3-17C7-4A3D-AF12-B15211135FE7}" type="presParOf" srcId="{763C7CBD-4A24-4E31-813C-7295424EA52D}" destId="{608A2B11-7FDC-4D30-94B2-D33661AD3845}" srcOrd="0" destOrd="0" presId="urn:microsoft.com/office/officeart/2005/8/layout/hList1"/>
    <dgm:cxn modelId="{7BD93F64-0BC7-4AC9-A438-9A346534539E}" type="presParOf" srcId="{608A2B11-7FDC-4D30-94B2-D33661AD3845}" destId="{81E20042-1B34-4B21-BE4D-688A8D0DC898}" srcOrd="0" destOrd="0" presId="urn:microsoft.com/office/officeart/2005/8/layout/hList1"/>
    <dgm:cxn modelId="{531D58C7-5553-4068-BB49-B0002E0B9C7D}" type="presParOf" srcId="{608A2B11-7FDC-4D30-94B2-D33661AD3845}" destId="{C51EF2BC-B288-4A9D-86BC-C12C6164EB7F}" srcOrd="1" destOrd="0" presId="urn:microsoft.com/office/officeart/2005/8/layout/hList1"/>
    <dgm:cxn modelId="{006B2625-5D56-4D24-9CC9-2AE2082BBA8D}" type="presParOf" srcId="{763C7CBD-4A24-4E31-813C-7295424EA52D}" destId="{B708C94B-13DD-41B2-8070-81D634E13624}" srcOrd="1" destOrd="0" presId="urn:microsoft.com/office/officeart/2005/8/layout/hList1"/>
    <dgm:cxn modelId="{C9CA915F-2B99-4814-A874-CE3619F7472E}" type="presParOf" srcId="{763C7CBD-4A24-4E31-813C-7295424EA52D}" destId="{DBEA7BF7-753B-4723-AB84-6C227FEB4F41}" srcOrd="2" destOrd="0" presId="urn:microsoft.com/office/officeart/2005/8/layout/hList1"/>
    <dgm:cxn modelId="{DC3167FF-C442-461E-A772-F70FB261A5B0}" type="presParOf" srcId="{DBEA7BF7-753B-4723-AB84-6C227FEB4F41}" destId="{345D78F4-C104-4F0C-B5A0-368D0836D162}" srcOrd="0" destOrd="0" presId="urn:microsoft.com/office/officeart/2005/8/layout/hList1"/>
    <dgm:cxn modelId="{358D6AF3-69D6-4306-A6FE-7A6AE5BD9F16}" type="presParOf" srcId="{DBEA7BF7-753B-4723-AB84-6C227FEB4F41}" destId="{0C5A111C-F2B1-486A-A2FD-A2576C71765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20042-1B34-4B21-BE4D-688A8D0DC898}">
      <dsp:nvSpPr>
        <dsp:cNvPr id="0" name=""/>
        <dsp:cNvSpPr/>
      </dsp:nvSpPr>
      <dsp:spPr>
        <a:xfrm>
          <a:off x="30" y="225211"/>
          <a:ext cx="2926905" cy="8352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2023</a:t>
          </a:r>
        </a:p>
      </dsp:txBody>
      <dsp:txXfrm>
        <a:off x="30" y="225211"/>
        <a:ext cx="2926905" cy="835200"/>
      </dsp:txXfrm>
    </dsp:sp>
    <dsp:sp modelId="{C51EF2BC-B288-4A9D-86BC-C12C6164EB7F}">
      <dsp:nvSpPr>
        <dsp:cNvPr id="0" name=""/>
        <dsp:cNvSpPr/>
      </dsp:nvSpPr>
      <dsp:spPr>
        <a:xfrm>
          <a:off x="30" y="1060411"/>
          <a:ext cx="2926905" cy="4219065"/>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$39,250 funds dispersed</a:t>
          </a:r>
        </a:p>
        <a:p>
          <a:pPr marL="285750" lvl="1" indent="-285750" algn="l" defTabSz="1289050">
            <a:lnSpc>
              <a:spcPct val="90000"/>
            </a:lnSpc>
            <a:spcBef>
              <a:spcPct val="0"/>
            </a:spcBef>
            <a:spcAft>
              <a:spcPct val="15000"/>
            </a:spcAft>
            <a:buChar char="•"/>
          </a:pPr>
          <a:r>
            <a:rPr lang="en-US" sz="2900" kern="1200"/>
            <a:t>$46,050 matching funds raised by markets for cost share</a:t>
          </a:r>
          <a:endParaRPr lang="en-US" sz="2900" kern="1200" dirty="0"/>
        </a:p>
        <a:p>
          <a:pPr marL="285750" lvl="1" indent="-285750" algn="l" defTabSz="1289050">
            <a:lnSpc>
              <a:spcPct val="90000"/>
            </a:lnSpc>
            <a:spcBef>
              <a:spcPct val="0"/>
            </a:spcBef>
            <a:spcAft>
              <a:spcPct val="15000"/>
            </a:spcAft>
            <a:buChar char="•"/>
          </a:pPr>
          <a:r>
            <a:rPr lang="en-US" sz="2900" kern="1200"/>
            <a:t>31 markets </a:t>
          </a:r>
          <a:r>
            <a:rPr lang="en-US" sz="2900" kern="1200">
              <a:latin typeface="Aptos" panose="02110004020202020204"/>
              <a:ea typeface="+mn-ea"/>
              <a:cs typeface="+mn-cs"/>
            </a:rPr>
            <a:t>participated</a:t>
          </a:r>
          <a:endParaRPr lang="en-US" sz="2900" kern="1200" dirty="0">
            <a:latin typeface="Aptos" panose="02110004020202020204"/>
            <a:ea typeface="+mn-ea"/>
            <a:cs typeface="+mn-cs"/>
          </a:endParaRPr>
        </a:p>
      </dsp:txBody>
      <dsp:txXfrm>
        <a:off x="30" y="1060411"/>
        <a:ext cx="2926905" cy="4219065"/>
      </dsp:txXfrm>
    </dsp:sp>
    <dsp:sp modelId="{345D78F4-C104-4F0C-B5A0-368D0836D162}">
      <dsp:nvSpPr>
        <dsp:cNvPr id="0" name=""/>
        <dsp:cNvSpPr/>
      </dsp:nvSpPr>
      <dsp:spPr>
        <a:xfrm>
          <a:off x="3336703" y="225211"/>
          <a:ext cx="2926905" cy="835200"/>
        </a:xfrm>
        <a:prstGeom prst="rect">
          <a:avLst/>
        </a:prstGeom>
        <a:solidFill>
          <a:schemeClr val="accent3">
            <a:hueOff val="4117163"/>
            <a:satOff val="24712"/>
            <a:lumOff val="18825"/>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2024</a:t>
          </a:r>
        </a:p>
      </dsp:txBody>
      <dsp:txXfrm>
        <a:off x="3336703" y="225211"/>
        <a:ext cx="2926905" cy="835200"/>
      </dsp:txXfrm>
    </dsp:sp>
    <dsp:sp modelId="{0C5A111C-F2B1-486A-A2FD-A2576C71765C}">
      <dsp:nvSpPr>
        <dsp:cNvPr id="0" name=""/>
        <dsp:cNvSpPr/>
      </dsp:nvSpPr>
      <dsp:spPr>
        <a:xfrm>
          <a:off x="3336703" y="1060411"/>
          <a:ext cx="2926905" cy="4219065"/>
        </a:xfrm>
        <a:prstGeom prst="rect">
          <a:avLst/>
        </a:prstGeom>
        <a:solidFill>
          <a:schemeClr val="accent3">
            <a:tint val="40000"/>
            <a:alpha val="90000"/>
            <a:hueOff val="5055155"/>
            <a:satOff val="44705"/>
            <a:lumOff val="5295"/>
            <a:alphaOff val="0"/>
          </a:schemeClr>
        </a:solidFill>
        <a:ln w="19050" cap="flat" cmpd="sng" algn="ctr">
          <a:solidFill>
            <a:schemeClr val="accent3">
              <a:tint val="40000"/>
              <a:alpha val="90000"/>
              <a:hueOff val="5055155"/>
              <a:satOff val="44705"/>
              <a:lumOff val="5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$58,000 committed to markets</a:t>
          </a:r>
        </a:p>
        <a:p>
          <a:pPr marL="285750" lvl="1" indent="-285750" algn="l" defTabSz="1289050">
            <a:lnSpc>
              <a:spcPct val="90000"/>
            </a:lnSpc>
            <a:spcBef>
              <a:spcPct val="0"/>
            </a:spcBef>
            <a:spcAft>
              <a:spcPct val="15000"/>
            </a:spcAft>
            <a:buChar char="•"/>
          </a:pPr>
          <a:r>
            <a:rPr lang="en-US" sz="2900" kern="1200" dirty="0"/>
            <a:t>Each market must raise matching funds</a:t>
          </a:r>
        </a:p>
        <a:p>
          <a:pPr marL="285750" lvl="1" indent="-285750" algn="l" defTabSz="1289050">
            <a:lnSpc>
              <a:spcPct val="90000"/>
            </a:lnSpc>
            <a:spcBef>
              <a:spcPct val="0"/>
            </a:spcBef>
            <a:spcAft>
              <a:spcPct val="15000"/>
            </a:spcAft>
            <a:buChar char="•"/>
          </a:pPr>
          <a:r>
            <a:rPr lang="en-US" sz="2900" kern="1200" dirty="0"/>
            <a:t>37 markets participating</a:t>
          </a:r>
        </a:p>
      </dsp:txBody>
      <dsp:txXfrm>
        <a:off x="3336703" y="1060411"/>
        <a:ext cx="2926905" cy="42190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851BF-9580-4C10-9B32-A4D0AA92D6A8}"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19450-D469-4027-A072-1D6F2C8FDA49}" type="slidenum">
              <a:rPr lang="en-US" smtClean="0"/>
              <a:t>‹#›</a:t>
            </a:fld>
            <a:endParaRPr lang="en-US"/>
          </a:p>
        </p:txBody>
      </p:sp>
    </p:spTree>
    <p:extLst>
      <p:ext uri="{BB962C8B-B14F-4D97-AF65-F5344CB8AC3E}">
        <p14:creationId xmlns:p14="http://schemas.microsoft.com/office/powerpoint/2010/main" val="13412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BC091F7C-F82B-8D46-86CD-97D3423B250E}" type="slidenum">
              <a:rPr lang="en-US"/>
              <a:pPr fontAlgn="base">
                <a:spcBef>
                  <a:spcPct val="0"/>
                </a:spcBef>
                <a:spcAft>
                  <a:spcPct val="0"/>
                </a:spcAft>
              </a:pPr>
              <a:t>2</a:t>
            </a:fld>
            <a:endParaRPr lang="en-US" dirty="0"/>
          </a:p>
        </p:txBody>
      </p:sp>
      <p:sp>
        <p:nvSpPr>
          <p:cNvPr id="71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71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19450-D469-4027-A072-1D6F2C8FDA49}" type="slidenum">
              <a:rPr lang="en-US" smtClean="0"/>
              <a:t>3</a:t>
            </a:fld>
            <a:endParaRPr lang="en-US"/>
          </a:p>
        </p:txBody>
      </p:sp>
    </p:spTree>
    <p:extLst>
      <p:ext uri="{BB962C8B-B14F-4D97-AF65-F5344CB8AC3E}">
        <p14:creationId xmlns:p14="http://schemas.microsoft.com/office/powerpoint/2010/main" val="43346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19450-D469-4027-A072-1D6F2C8FDA49}" type="slidenum">
              <a:rPr lang="en-US" smtClean="0"/>
              <a:t>7</a:t>
            </a:fld>
            <a:endParaRPr lang="en-US"/>
          </a:p>
        </p:txBody>
      </p:sp>
    </p:spTree>
    <p:extLst>
      <p:ext uri="{BB962C8B-B14F-4D97-AF65-F5344CB8AC3E}">
        <p14:creationId xmlns:p14="http://schemas.microsoft.com/office/powerpoint/2010/main" val="83479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F01BCB-50F0-604F-8901-6A2948667597}" type="slidenum">
              <a:rPr lang="en-US"/>
              <a:pPr>
                <a:defRPr/>
              </a:pPr>
              <a:t>8</a:t>
            </a:fld>
            <a:endParaRPr lang="en-US" dirty="0"/>
          </a:p>
        </p:txBody>
      </p:sp>
      <p:sp>
        <p:nvSpPr>
          <p:cNvPr id="16386" name="Rectangle 2"/>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 counties</a:t>
            </a:r>
          </a:p>
        </p:txBody>
      </p:sp>
      <p:sp>
        <p:nvSpPr>
          <p:cNvPr id="4" name="Slide Number Placeholder 3"/>
          <p:cNvSpPr>
            <a:spLocks noGrp="1"/>
          </p:cNvSpPr>
          <p:nvPr>
            <p:ph type="sldNum" sz="quarter" idx="5"/>
          </p:nvPr>
        </p:nvSpPr>
        <p:spPr/>
        <p:txBody>
          <a:bodyPr/>
          <a:lstStyle/>
          <a:p>
            <a:fld id="{9AC19450-D469-4027-A072-1D6F2C8FDA49}" type="slidenum">
              <a:rPr lang="en-US" smtClean="0"/>
              <a:t>9</a:t>
            </a:fld>
            <a:endParaRPr lang="en-US"/>
          </a:p>
        </p:txBody>
      </p:sp>
    </p:spTree>
    <p:extLst>
      <p:ext uri="{BB962C8B-B14F-4D97-AF65-F5344CB8AC3E}">
        <p14:creationId xmlns:p14="http://schemas.microsoft.com/office/powerpoint/2010/main" val="204359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F35C8-A3C6-41CF-B9D9-E2E89E6449E6}" type="slidenum">
              <a:rPr lang="en-US" smtClean="0"/>
              <a:t>12</a:t>
            </a:fld>
            <a:endParaRPr lang="en-US" dirty="0"/>
          </a:p>
        </p:txBody>
      </p:sp>
    </p:spTree>
    <p:extLst>
      <p:ext uri="{BB962C8B-B14F-4D97-AF65-F5344CB8AC3E}">
        <p14:creationId xmlns:p14="http://schemas.microsoft.com/office/powerpoint/2010/main" val="93054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19450-D469-4027-A072-1D6F2C8FDA49}" type="slidenum">
              <a:rPr lang="en-US" smtClean="0"/>
              <a:t>13</a:t>
            </a:fld>
            <a:endParaRPr lang="en-US"/>
          </a:p>
        </p:txBody>
      </p:sp>
    </p:spTree>
    <p:extLst>
      <p:ext uri="{BB962C8B-B14F-4D97-AF65-F5344CB8AC3E}">
        <p14:creationId xmlns:p14="http://schemas.microsoft.com/office/powerpoint/2010/main" val="139084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Margie</a:t>
            </a:r>
          </a:p>
        </p:txBody>
      </p:sp>
      <p:sp>
        <p:nvSpPr>
          <p:cNvPr id="4" name="Slide Number Placeholder 3"/>
          <p:cNvSpPr>
            <a:spLocks noGrp="1"/>
          </p:cNvSpPr>
          <p:nvPr>
            <p:ph type="sldNum" sz="quarter" idx="10"/>
          </p:nvPr>
        </p:nvSpPr>
        <p:spPr/>
        <p:txBody>
          <a:bodyPr/>
          <a:lstStyle/>
          <a:p>
            <a:fld id="{96C24DDA-FE42-4AB0-A611-CE43E5525CE0}" type="slidenum">
              <a:rPr lang="en-US" smtClean="0"/>
              <a:t>14</a:t>
            </a:fld>
            <a:endParaRPr lang="en-US"/>
          </a:p>
        </p:txBody>
      </p:sp>
    </p:spTree>
    <p:extLst>
      <p:ext uri="{BB962C8B-B14F-4D97-AF65-F5344CB8AC3E}">
        <p14:creationId xmlns:p14="http://schemas.microsoft.com/office/powerpoint/2010/main" val="415413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D4CABEF9-A6F8-6043-B12D-99C02395D2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22C92A-2731-EE44-823B-23BFCCA293BC}" type="slidenum">
              <a:rPr lang="en-US" altLang="en-US" smtClean="0"/>
              <a:pPr>
                <a:spcBef>
                  <a:spcPct val="0"/>
                </a:spcBef>
              </a:pPr>
              <a:t>19</a:t>
            </a:fld>
            <a:endParaRPr lang="en-US" altLang="en-US"/>
          </a:p>
        </p:txBody>
      </p:sp>
      <p:sp>
        <p:nvSpPr>
          <p:cNvPr id="32770" name="Rectangle 2">
            <a:extLst>
              <a:ext uri="{FF2B5EF4-FFF2-40B4-BE49-F238E27FC236}">
                <a16:creationId xmlns:a16="http://schemas.microsoft.com/office/drawing/2014/main" id="{4AFD5B8B-83C4-4C4D-BF42-FFE502B99FD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3">
            <a:extLst>
              <a:ext uri="{FF2B5EF4-FFF2-40B4-BE49-F238E27FC236}">
                <a16:creationId xmlns:a16="http://schemas.microsoft.com/office/drawing/2014/main" id="{FB5CAC59-484D-4540-B2C8-901562FF5D7B}"/>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6085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A6ECB3-68AD-4F94-ABA2-35C56C449563}"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400041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6ECB3-68AD-4F94-ABA2-35C56C449563}"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272905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6ECB3-68AD-4F94-ABA2-35C56C449563}"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40573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6ECB3-68AD-4F94-ABA2-35C56C449563}"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295099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6ECB3-68AD-4F94-ABA2-35C56C449563}"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243346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A6ECB3-68AD-4F94-ABA2-35C56C449563}"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405842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A6ECB3-68AD-4F94-ABA2-35C56C449563}" type="datetimeFigureOut">
              <a:rPr lang="en-US" smtClean="0"/>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418493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A6ECB3-68AD-4F94-ABA2-35C56C449563}" type="datetimeFigureOut">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405638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6ECB3-68AD-4F94-ABA2-35C56C449563}" type="datetimeFigureOut">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55464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A6ECB3-68AD-4F94-ABA2-35C56C449563}"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43462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A6ECB3-68AD-4F94-ABA2-35C56C449563}"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4BAB8-85EF-4A86-971C-327412D7B0D9}" type="slidenum">
              <a:rPr lang="en-US" smtClean="0"/>
              <a:t>‹#›</a:t>
            </a:fld>
            <a:endParaRPr lang="en-US"/>
          </a:p>
        </p:txBody>
      </p:sp>
    </p:spTree>
    <p:extLst>
      <p:ext uri="{BB962C8B-B14F-4D97-AF65-F5344CB8AC3E}">
        <p14:creationId xmlns:p14="http://schemas.microsoft.com/office/powerpoint/2010/main" val="76069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A6ECB3-68AD-4F94-ABA2-35C56C449563}" type="datetimeFigureOut">
              <a:rPr lang="en-US" smtClean="0"/>
              <a:t>7/9/2024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E4BAB8-85EF-4A86-971C-327412D7B0D9}" type="slidenum">
              <a:rPr lang="en-US" smtClean="0"/>
              <a:t>‹#›</a:t>
            </a:fld>
            <a:endParaRPr lang="en-US"/>
          </a:p>
        </p:txBody>
      </p:sp>
    </p:spTree>
    <p:extLst>
      <p:ext uri="{BB962C8B-B14F-4D97-AF65-F5344CB8AC3E}">
        <p14:creationId xmlns:p14="http://schemas.microsoft.com/office/powerpoint/2010/main" val="1289584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7.pn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jpeg"/><Relationship Id="rId9"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yrisa@cfak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890AE6-12E4-7527-A749-8AB06170EBA6}"/>
              </a:ext>
            </a:extLst>
          </p:cNvPr>
          <p:cNvSpPr>
            <a:spLocks noGrp="1"/>
          </p:cNvSpPr>
          <p:nvPr>
            <p:ph type="ctrTitle"/>
          </p:nvPr>
        </p:nvSpPr>
        <p:spPr>
          <a:xfrm>
            <a:off x="773408" y="992094"/>
            <a:ext cx="3616913" cy="2795160"/>
          </a:xfrm>
        </p:spPr>
        <p:txBody>
          <a:bodyPr>
            <a:normAutofit/>
          </a:bodyPr>
          <a:lstStyle/>
          <a:p>
            <a:r>
              <a:rPr lang="en-US" sz="3700" dirty="0"/>
              <a:t>Kentucky Double Dollars and Farmers Market Support Program</a:t>
            </a:r>
          </a:p>
        </p:txBody>
      </p:sp>
      <p:sp>
        <p:nvSpPr>
          <p:cNvPr id="3" name="Subtitle 2">
            <a:extLst>
              <a:ext uri="{FF2B5EF4-FFF2-40B4-BE49-F238E27FC236}">
                <a16:creationId xmlns:a16="http://schemas.microsoft.com/office/drawing/2014/main" id="{5047E736-3C76-8E9C-D3AA-0EA9CEAF8322}"/>
              </a:ext>
            </a:extLst>
          </p:cNvPr>
          <p:cNvSpPr>
            <a:spLocks noGrp="1"/>
          </p:cNvSpPr>
          <p:nvPr>
            <p:ph type="subTitle" idx="1"/>
          </p:nvPr>
        </p:nvSpPr>
        <p:spPr>
          <a:xfrm>
            <a:off x="996287" y="4121253"/>
            <a:ext cx="3125337" cy="1136843"/>
          </a:xfrm>
        </p:spPr>
        <p:txBody>
          <a:bodyPr>
            <a:normAutofit/>
          </a:bodyPr>
          <a:lstStyle/>
          <a:p>
            <a:r>
              <a:rPr lang="en-US" sz="1800"/>
              <a:t>July 11, 2024</a:t>
            </a:r>
          </a:p>
          <a:p>
            <a:r>
              <a:rPr lang="en-US" sz="1800"/>
              <a:t>Myrisa K. Christy</a:t>
            </a:r>
          </a:p>
        </p:txBody>
      </p:sp>
      <p:pic>
        <p:nvPicPr>
          <p:cNvPr id="6" name="Picture 5" descr="A group of logos with blue and green colors&#10;&#10;Description automatically generated">
            <a:extLst>
              <a:ext uri="{FF2B5EF4-FFF2-40B4-BE49-F238E27FC236}">
                <a16:creationId xmlns:a16="http://schemas.microsoft.com/office/drawing/2014/main" id="{DFF79AA1-359C-32E0-7992-4F04AEFDD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751" y="1872677"/>
            <a:ext cx="5708649" cy="3082670"/>
          </a:xfrm>
          <a:prstGeom prst="rect">
            <a:avLst/>
          </a:prstGeom>
        </p:spPr>
      </p:pic>
    </p:spTree>
    <p:extLst>
      <p:ext uri="{BB962C8B-B14F-4D97-AF65-F5344CB8AC3E}">
        <p14:creationId xmlns:p14="http://schemas.microsoft.com/office/powerpoint/2010/main" val="408386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BBA95-4BC6-4105-46CC-5E95E7CE1B56}"/>
              </a:ext>
            </a:extLst>
          </p:cNvPr>
          <p:cNvSpPr>
            <a:spLocks noGrp="1"/>
          </p:cNvSpPr>
          <p:nvPr>
            <p:ph type="title"/>
          </p:nvPr>
        </p:nvSpPr>
        <p:spPr>
          <a:xfrm>
            <a:off x="7320466" y="609600"/>
            <a:ext cx="4140014" cy="1330839"/>
          </a:xfrm>
        </p:spPr>
        <p:txBody>
          <a:bodyPr vert="horz" lIns="91440" tIns="45720" rIns="91440" bIns="45720" rtlCol="0" anchor="ctr">
            <a:normAutofit/>
          </a:bodyPr>
          <a:lstStyle/>
          <a:p>
            <a:r>
              <a:rPr lang="en-US" sz="3400"/>
              <a:t>London Laurel County Farmers Market</a:t>
            </a:r>
          </a:p>
        </p:txBody>
      </p:sp>
      <p:pic>
        <p:nvPicPr>
          <p:cNvPr id="5" name="Content Placeholder 4" descr="A person holding a corn cob in his hand&#10;&#10;Description automatically generated">
            <a:extLst>
              <a:ext uri="{FF2B5EF4-FFF2-40B4-BE49-F238E27FC236}">
                <a16:creationId xmlns:a16="http://schemas.microsoft.com/office/drawing/2014/main" id="{F2C714ED-B900-4B7F-58E6-155A1DB4EC6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25226"/>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sp>
        <p:nvSpPr>
          <p:cNvPr id="3" name="Content Placeholder 2">
            <a:extLst>
              <a:ext uri="{FF2B5EF4-FFF2-40B4-BE49-F238E27FC236}">
                <a16:creationId xmlns:a16="http://schemas.microsoft.com/office/drawing/2014/main" id="{F282AFFE-555B-99AC-D35D-B453B2A29953}"/>
              </a:ext>
            </a:extLst>
          </p:cNvPr>
          <p:cNvSpPr>
            <a:spLocks noGrp="1"/>
          </p:cNvSpPr>
          <p:nvPr>
            <p:ph sz="half" idx="1"/>
          </p:nvPr>
        </p:nvSpPr>
        <p:spPr>
          <a:xfrm>
            <a:off x="7320465" y="2194102"/>
            <a:ext cx="4140013" cy="3908586"/>
          </a:xfrm>
        </p:spPr>
        <p:txBody>
          <a:bodyPr vert="horz" lIns="91440" tIns="45720" rIns="91440" bIns="45720" rtlCol="0">
            <a:normAutofit/>
          </a:bodyPr>
          <a:lstStyle/>
          <a:p>
            <a:pPr marL="0" indent="0">
              <a:buNone/>
            </a:pPr>
            <a:r>
              <a:rPr lang="en-US" sz="2000" dirty="0">
                <a:effectLst/>
              </a:rPr>
              <a:t>The Double Dollars program has helped many of my own personal friends get some financial help to buy produce for them to freeze or can and help last them all winter. –Caleb</a:t>
            </a:r>
          </a:p>
          <a:p>
            <a:pPr marL="0"/>
            <a:endParaRPr lang="en-US" sz="2000" dirty="0"/>
          </a:p>
        </p:txBody>
      </p:sp>
    </p:spTree>
    <p:extLst>
      <p:ext uri="{BB962C8B-B14F-4D97-AF65-F5344CB8AC3E}">
        <p14:creationId xmlns:p14="http://schemas.microsoft.com/office/powerpoint/2010/main" val="361581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BD751-D4A4-C9B3-8418-6089B5237736}"/>
              </a:ext>
            </a:extLst>
          </p:cNvPr>
          <p:cNvSpPr>
            <a:spLocks noGrp="1"/>
          </p:cNvSpPr>
          <p:nvPr>
            <p:ph type="title"/>
          </p:nvPr>
        </p:nvSpPr>
        <p:spPr>
          <a:xfrm>
            <a:off x="1137035" y="609600"/>
            <a:ext cx="3595678" cy="1330839"/>
          </a:xfrm>
        </p:spPr>
        <p:txBody>
          <a:bodyPr vert="horz" lIns="91440" tIns="45720" rIns="91440" bIns="45720" rtlCol="0" anchor="ctr">
            <a:normAutofit/>
          </a:bodyPr>
          <a:lstStyle/>
          <a:p>
            <a:r>
              <a:rPr lang="en-US" dirty="0"/>
              <a:t>Hardin County</a:t>
            </a:r>
          </a:p>
        </p:txBody>
      </p:sp>
      <p:sp>
        <p:nvSpPr>
          <p:cNvPr id="3" name="Content Placeholder 2">
            <a:extLst>
              <a:ext uri="{FF2B5EF4-FFF2-40B4-BE49-F238E27FC236}">
                <a16:creationId xmlns:a16="http://schemas.microsoft.com/office/drawing/2014/main" id="{A69F2A7C-96E3-7083-1011-92AE713CA198}"/>
              </a:ext>
            </a:extLst>
          </p:cNvPr>
          <p:cNvSpPr>
            <a:spLocks noGrp="1"/>
          </p:cNvSpPr>
          <p:nvPr>
            <p:ph sz="half" idx="1"/>
          </p:nvPr>
        </p:nvSpPr>
        <p:spPr>
          <a:xfrm>
            <a:off x="1137034" y="2194102"/>
            <a:ext cx="3158741" cy="3908586"/>
          </a:xfrm>
        </p:spPr>
        <p:txBody>
          <a:bodyPr vert="horz" lIns="91440" tIns="45720" rIns="91440" bIns="45720" rtlCol="0">
            <a:normAutofit/>
          </a:bodyPr>
          <a:lstStyle/>
          <a:p>
            <a:pPr marL="0" indent="0">
              <a:buNone/>
            </a:pPr>
            <a:r>
              <a:rPr lang="en-US" sz="2000" dirty="0">
                <a:effectLst/>
              </a:rPr>
              <a:t>Having KDD offered at our Market, is a great community outreach that highlights the wholesome, locally-produced choices we offer – Ben Smith, Smith Family Farm </a:t>
            </a:r>
            <a:endParaRPr lang="en-US" sz="2000" dirty="0"/>
          </a:p>
        </p:txBody>
      </p:sp>
      <p:pic>
        <p:nvPicPr>
          <p:cNvPr id="5" name="Content Placeholder 4">
            <a:extLst>
              <a:ext uri="{FF2B5EF4-FFF2-40B4-BE49-F238E27FC236}">
                <a16:creationId xmlns:a16="http://schemas.microsoft.com/office/drawing/2014/main" id="{AC1DC016-EC19-05F0-0F7F-B3EB77E21668}"/>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7084" r="13697"/>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418064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9BF1EA-6371-4A5F-A7AE-2F7FE9D8F109}"/>
              </a:ext>
            </a:extLst>
          </p:cNvPr>
          <p:cNvSpPr txBox="1"/>
          <p:nvPr/>
        </p:nvSpPr>
        <p:spPr>
          <a:xfrm>
            <a:off x="7320466" y="609600"/>
            <a:ext cx="4140014" cy="133083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400">
                <a:latin typeface="+mj-lt"/>
                <a:ea typeface="+mj-ea"/>
                <a:cs typeface="+mj-cs"/>
              </a:rPr>
              <a:t>FARMERS MARKET SUPPORT PROGRAM</a:t>
            </a:r>
          </a:p>
        </p:txBody>
      </p:sp>
      <p:pic>
        <p:nvPicPr>
          <p:cNvPr id="7" name="Picture 6">
            <a:extLst>
              <a:ext uri="{FF2B5EF4-FFF2-40B4-BE49-F238E27FC236}">
                <a16:creationId xmlns:a16="http://schemas.microsoft.com/office/drawing/2014/main" id="{F6DF83A0-49BC-4628-8728-0B935825994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6580" r="-2" b="5230"/>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07588521-2985-4AF3-95DD-C0A1175EAAA2}"/>
              </a:ext>
            </a:extLst>
          </p:cNvPr>
          <p:cNvSpPr txBox="1"/>
          <p:nvPr/>
        </p:nvSpPr>
        <p:spPr>
          <a:xfrm>
            <a:off x="7320465" y="2194102"/>
            <a:ext cx="4140013" cy="3908586"/>
          </a:xfrm>
          <a:prstGeom prst="rect">
            <a:avLst/>
          </a:prstGeom>
        </p:spPr>
        <p:txBody>
          <a:bodyPr vert="horz" lIns="91440" tIns="45720" rIns="91440" bIns="45720" rtlCol="0">
            <a:normAutofit/>
          </a:bodyPr>
          <a:lstStyle/>
          <a:p>
            <a:pPr marL="285750" indent="-228600" defTabSz="914400" fontAlgn="base">
              <a:lnSpc>
                <a:spcPct val="90000"/>
              </a:lnSpc>
              <a:spcAft>
                <a:spcPts val="600"/>
              </a:spcAft>
              <a:buFont typeface="Arial" panose="020B0604020202020204" pitchFamily="34" charset="0"/>
              <a:buChar char="•"/>
            </a:pPr>
            <a:r>
              <a:rPr lang="en-US" sz="2000" b="1"/>
              <a:t>Create profitable market outlet for farmers </a:t>
            </a:r>
            <a:r>
              <a:rPr lang="en-US" sz="2000"/>
              <a:t>with the tools, resources and network development </a:t>
            </a:r>
          </a:p>
          <a:p>
            <a:pPr marL="285750" indent="-228600" defTabSz="914400" fontAlgn="base">
              <a:lnSpc>
                <a:spcPct val="90000"/>
              </a:lnSpc>
              <a:spcAft>
                <a:spcPts val="600"/>
              </a:spcAft>
              <a:buFont typeface="Arial" panose="020B0604020202020204" pitchFamily="34" charset="0"/>
              <a:buChar char="•"/>
            </a:pPr>
            <a:endParaRPr lang="en-US" sz="2000"/>
          </a:p>
          <a:p>
            <a:pPr marL="285750" indent="-228600" defTabSz="914400" fontAlgn="base">
              <a:lnSpc>
                <a:spcPct val="90000"/>
              </a:lnSpc>
              <a:spcAft>
                <a:spcPts val="600"/>
              </a:spcAft>
              <a:buFont typeface="Arial" panose="020B0604020202020204" pitchFamily="34" charset="0"/>
              <a:buChar char="•"/>
            </a:pPr>
            <a:r>
              <a:rPr lang="en-US" sz="2000" b="1"/>
              <a:t>Access to fresh food </a:t>
            </a:r>
            <a:r>
              <a:rPr lang="en-US" sz="2000"/>
              <a:t>to all members of the community</a:t>
            </a:r>
          </a:p>
          <a:p>
            <a:pPr marL="285750" indent="-228600" defTabSz="914400" fontAlgn="base">
              <a:lnSpc>
                <a:spcPct val="90000"/>
              </a:lnSpc>
              <a:spcAft>
                <a:spcPts val="600"/>
              </a:spcAft>
              <a:buFont typeface="Arial" panose="020B0604020202020204" pitchFamily="34" charset="0"/>
              <a:buChar char="•"/>
            </a:pPr>
            <a:endParaRPr lang="en-US" sz="2000"/>
          </a:p>
          <a:p>
            <a:pPr marL="285750" indent="-228600" defTabSz="914400" fontAlgn="base">
              <a:lnSpc>
                <a:spcPct val="90000"/>
              </a:lnSpc>
              <a:spcAft>
                <a:spcPts val="600"/>
              </a:spcAft>
              <a:buFont typeface="Arial" panose="020B0604020202020204" pitchFamily="34" charset="0"/>
              <a:buChar char="•"/>
            </a:pPr>
            <a:r>
              <a:rPr lang="en-US" sz="2000"/>
              <a:t>Path to </a:t>
            </a:r>
            <a:r>
              <a:rPr lang="en-US" sz="2000" b="1"/>
              <a:t>market sustainability</a:t>
            </a:r>
            <a:endParaRPr lang="en-US" sz="2000"/>
          </a:p>
          <a:p>
            <a:pPr indent="-228600" defTabSz="9144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54841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8BF997A6-3B5B-D748-AECE-FF038B7DC644}"/>
              </a:ext>
            </a:extLst>
          </p:cNvPr>
          <p:cNvSpPr>
            <a:spLocks noGrp="1"/>
          </p:cNvSpPr>
          <p:nvPr>
            <p:ph type="title"/>
          </p:nvPr>
        </p:nvSpPr>
        <p:spPr>
          <a:xfrm>
            <a:off x="793662" y="386930"/>
            <a:ext cx="10066122" cy="1298448"/>
          </a:xfrm>
        </p:spPr>
        <p:txBody>
          <a:bodyPr anchor="b">
            <a:normAutofit/>
          </a:bodyPr>
          <a:lstStyle/>
          <a:p>
            <a:pPr marL="12700" indent="-12700">
              <a:spcBef>
                <a:spcPct val="20000"/>
              </a:spcBef>
            </a:pPr>
            <a:r>
              <a:rPr lang="en-US" altLang="en-US" sz="3400" b="1"/>
              <a:t>CFA Farmers Market Support Program: </a:t>
            </a:r>
            <a:br>
              <a:rPr lang="en-US" altLang="en-US" sz="3400" b="1"/>
            </a:br>
            <a:r>
              <a:rPr lang="en-US" altLang="en-US" sz="3400" b="1"/>
              <a:t>Technical Assistance and Market Manager Cost Share</a:t>
            </a:r>
          </a:p>
        </p:txBody>
      </p:sp>
      <p:sp>
        <p:nvSpPr>
          <p:cNvPr id="8208" name="Rectangle 820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0" name="Rectangle 820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EEAEEE4-B08D-8A65-79FC-3B027774D268}"/>
              </a:ext>
            </a:extLst>
          </p:cNvPr>
          <p:cNvSpPr>
            <a:spLocks noGrp="1"/>
          </p:cNvSpPr>
          <p:nvPr>
            <p:ph idx="1"/>
          </p:nvPr>
        </p:nvSpPr>
        <p:spPr>
          <a:xfrm>
            <a:off x="793661" y="2599509"/>
            <a:ext cx="4530898" cy="3639450"/>
          </a:xfrm>
        </p:spPr>
        <p:txBody>
          <a:bodyPr anchor="ctr">
            <a:normAutofit/>
          </a:bodyPr>
          <a:lstStyle/>
          <a:p>
            <a:r>
              <a:rPr lang="en-US" sz="2000"/>
              <a:t>Market Manager</a:t>
            </a:r>
          </a:p>
          <a:p>
            <a:r>
              <a:rPr lang="en-US" sz="2000"/>
              <a:t>Stable Organizational Structure</a:t>
            </a:r>
          </a:p>
          <a:p>
            <a:r>
              <a:rPr lang="en-US" sz="2000"/>
              <a:t>Access to federal programs</a:t>
            </a:r>
          </a:p>
          <a:p>
            <a:r>
              <a:rPr lang="en-US" sz="2000"/>
              <a:t>Nutritional incentives</a:t>
            </a:r>
          </a:p>
          <a:p>
            <a:r>
              <a:rPr lang="en-US" sz="2000"/>
              <a:t>Physical location</a:t>
            </a:r>
          </a:p>
          <a:p>
            <a:r>
              <a:rPr lang="en-US" sz="2000"/>
              <a:t>Community Support</a:t>
            </a:r>
          </a:p>
        </p:txBody>
      </p:sp>
      <p:sp>
        <p:nvSpPr>
          <p:cNvPr id="8212" name="Rectangle 821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D4E3FD2-25B1-9A32-B352-4B7724F0B571}"/>
              </a:ext>
            </a:extLst>
          </p:cNvPr>
          <p:cNvGrpSpPr/>
          <p:nvPr/>
        </p:nvGrpSpPr>
        <p:grpSpPr>
          <a:xfrm>
            <a:off x="7050039" y="2484255"/>
            <a:ext cx="2873263" cy="3714244"/>
            <a:chOff x="8864498" y="2439803"/>
            <a:chExt cx="2860685" cy="3697985"/>
          </a:xfrm>
        </p:grpSpPr>
        <p:pic>
          <p:nvPicPr>
            <p:cNvPr id="8198" name="Picture 18">
              <a:extLst>
                <a:ext uri="{FF2B5EF4-FFF2-40B4-BE49-F238E27FC236}">
                  <a16:creationId xmlns:a16="http://schemas.microsoft.com/office/drawing/2014/main" id="{ABD51E24-C5D5-EF42-912E-ACB451DF0E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7183" y="3346602"/>
              <a:ext cx="21971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9">
              <a:extLst>
                <a:ext uri="{FF2B5EF4-FFF2-40B4-BE49-F238E27FC236}">
                  <a16:creationId xmlns:a16="http://schemas.microsoft.com/office/drawing/2014/main" id="{5CB6F492-FA30-F44D-8839-40CA699BA15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8864498" y="4428050"/>
              <a:ext cx="160972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0">
              <a:extLst>
                <a:ext uri="{FF2B5EF4-FFF2-40B4-BE49-F238E27FC236}">
                  <a16:creationId xmlns:a16="http://schemas.microsoft.com/office/drawing/2014/main" id="{68D39394-EBCA-6746-B87E-6388EFC81BEB}"/>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0531383" y="4455845"/>
              <a:ext cx="1193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1">
              <a:extLst>
                <a:ext uri="{FF2B5EF4-FFF2-40B4-BE49-F238E27FC236}">
                  <a16:creationId xmlns:a16="http://schemas.microsoft.com/office/drawing/2014/main" id="{7A2A62E4-1ABE-C54F-A350-DD7DC007E54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337798" y="2439803"/>
              <a:ext cx="1674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557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9096A97-3947-B64E-26E3-788FBA4A5EB4}"/>
              </a:ext>
            </a:extLst>
          </p:cNvPr>
          <p:cNvPicPr>
            <a:picLocks/>
          </p:cNvPicPr>
          <p:nvPr/>
        </p:nvPicPr>
        <p:blipFill>
          <a:blip r:embed="rId3">
            <a:duotone>
              <a:prstClr val="black"/>
              <a:srgbClr val="7D7D7D">
                <a:tint val="45000"/>
                <a:satMod val="400000"/>
              </a:srgbClr>
            </a:duotone>
            <a:alphaModFix amt="24000"/>
          </a:blip>
          <a:stretch>
            <a:fillRect/>
          </a:stretch>
        </p:blipFill>
        <p:spPr>
          <a:xfrm rot="5400000">
            <a:off x="2732315" y="-1189737"/>
            <a:ext cx="6858000" cy="9274634"/>
          </a:xfrm>
          <a:prstGeom prst="rect">
            <a:avLst/>
          </a:prstGeom>
        </p:spPr>
      </p:pic>
      <p:sp>
        <p:nvSpPr>
          <p:cNvPr id="12" name="Title 11">
            <a:extLst>
              <a:ext uri="{FF2B5EF4-FFF2-40B4-BE49-F238E27FC236}">
                <a16:creationId xmlns:a16="http://schemas.microsoft.com/office/drawing/2014/main" id="{8CE3C642-56D9-006D-7A07-318FE560502A}"/>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sz="5200" kern="1200">
                <a:solidFill>
                  <a:schemeClr val="tx1"/>
                </a:solidFill>
                <a:latin typeface="+mj-lt"/>
                <a:ea typeface="+mj-ea"/>
                <a:cs typeface="+mj-cs"/>
              </a:rPr>
              <a:t>Farmers Market Support Program</a:t>
            </a:r>
          </a:p>
        </p:txBody>
      </p:sp>
      <p:graphicFrame>
        <p:nvGraphicFramePr>
          <p:cNvPr id="2" name="Diagram 1">
            <a:extLst>
              <a:ext uri="{FF2B5EF4-FFF2-40B4-BE49-F238E27FC236}">
                <a16:creationId xmlns:a16="http://schemas.microsoft.com/office/drawing/2014/main" id="{C1EAAA2A-E137-80FE-CF62-49EEDF66AE51}"/>
              </a:ext>
            </a:extLst>
          </p:cNvPr>
          <p:cNvGraphicFramePr/>
          <p:nvPr>
            <p:extLst>
              <p:ext uri="{D42A27DB-BD31-4B8C-83A1-F6EECF244321}">
                <p14:modId xmlns:p14="http://schemas.microsoft.com/office/powerpoint/2010/main" val="32734602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1069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96EF6F-ADF0-F056-8446-AD68A0619E66}"/>
              </a:ext>
            </a:extLst>
          </p:cNvPr>
          <p:cNvSpPr>
            <a:spLocks noGrp="1"/>
          </p:cNvSpPr>
          <p:nvPr>
            <p:ph type="title"/>
          </p:nvPr>
        </p:nvSpPr>
        <p:spPr>
          <a:xfrm>
            <a:off x="1137034" y="609600"/>
            <a:ext cx="4784796" cy="1330840"/>
          </a:xfrm>
        </p:spPr>
        <p:txBody>
          <a:bodyPr>
            <a:normAutofit/>
          </a:bodyPr>
          <a:lstStyle/>
          <a:p>
            <a:r>
              <a:rPr lang="en-US"/>
              <a:t>Pathway to Future Impact</a:t>
            </a:r>
          </a:p>
        </p:txBody>
      </p:sp>
      <p:sp>
        <p:nvSpPr>
          <p:cNvPr id="3" name="Content Placeholder 2">
            <a:extLst>
              <a:ext uri="{FF2B5EF4-FFF2-40B4-BE49-F238E27FC236}">
                <a16:creationId xmlns:a16="http://schemas.microsoft.com/office/drawing/2014/main" id="{A7AD3DAE-0845-F40D-29DF-4AC09CAC81AD}"/>
              </a:ext>
            </a:extLst>
          </p:cNvPr>
          <p:cNvSpPr>
            <a:spLocks noGrp="1"/>
          </p:cNvSpPr>
          <p:nvPr>
            <p:ph idx="1"/>
          </p:nvPr>
        </p:nvSpPr>
        <p:spPr>
          <a:xfrm>
            <a:off x="1137034" y="2194102"/>
            <a:ext cx="4438036" cy="3908585"/>
          </a:xfrm>
        </p:spPr>
        <p:txBody>
          <a:bodyPr>
            <a:normAutofit/>
          </a:bodyPr>
          <a:lstStyle/>
          <a:p>
            <a:r>
              <a:rPr lang="en-US" sz="2000"/>
              <a:t>Increased capacity to bring retailers on board</a:t>
            </a:r>
          </a:p>
          <a:p>
            <a:r>
              <a:rPr lang="en-US" sz="2000"/>
              <a:t>Expanding FreshRx</a:t>
            </a:r>
          </a:p>
          <a:p>
            <a:r>
              <a:rPr lang="en-US" sz="2000"/>
              <a:t>Supporting Innovation</a:t>
            </a:r>
          </a:p>
          <a:p>
            <a:endParaRPr lang="en-US" sz="2000"/>
          </a:p>
        </p:txBody>
      </p:sp>
      <p:pic>
        <p:nvPicPr>
          <p:cNvPr id="6" name="Picture 4" descr="A logo for a medical company&#10;&#10;Description automatically generated">
            <a:extLst>
              <a:ext uri="{FF2B5EF4-FFF2-40B4-BE49-F238E27FC236}">
                <a16:creationId xmlns:a16="http://schemas.microsoft.com/office/drawing/2014/main" id="{D06991C0-2E1A-A42B-64B1-3FC43E6026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80610" y="1929552"/>
            <a:ext cx="4737650" cy="302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690E-2F22-F50A-EA88-367C99BCB97C}"/>
              </a:ext>
            </a:extLst>
          </p:cNvPr>
          <p:cNvSpPr>
            <a:spLocks noGrp="1"/>
          </p:cNvSpPr>
          <p:nvPr>
            <p:ph type="title"/>
          </p:nvPr>
        </p:nvSpPr>
        <p:spPr>
          <a:xfrm>
            <a:off x="630936" y="639520"/>
            <a:ext cx="3429000" cy="1719072"/>
          </a:xfrm>
        </p:spPr>
        <p:txBody>
          <a:bodyPr anchor="b">
            <a:normAutofit/>
          </a:bodyPr>
          <a:lstStyle/>
          <a:p>
            <a:r>
              <a:rPr lang="en-US" sz="4600" dirty="0"/>
              <a:t>Farmers build community</a:t>
            </a:r>
          </a:p>
        </p:txBody>
      </p:sp>
      <p:sp>
        <p:nvSpPr>
          <p:cNvPr id="3" name="Content Placeholder 2">
            <a:extLst>
              <a:ext uri="{FF2B5EF4-FFF2-40B4-BE49-F238E27FC236}">
                <a16:creationId xmlns:a16="http://schemas.microsoft.com/office/drawing/2014/main" id="{2C8DEDB7-1632-3F4F-D012-8C6EBB50E108}"/>
              </a:ext>
            </a:extLst>
          </p:cNvPr>
          <p:cNvSpPr>
            <a:spLocks noGrp="1"/>
          </p:cNvSpPr>
          <p:nvPr>
            <p:ph idx="1"/>
          </p:nvPr>
        </p:nvSpPr>
        <p:spPr>
          <a:xfrm>
            <a:off x="630936" y="2807208"/>
            <a:ext cx="3429000" cy="3410712"/>
          </a:xfrm>
        </p:spPr>
        <p:txBody>
          <a:bodyPr anchor="t">
            <a:normAutofit/>
          </a:bodyPr>
          <a:lstStyle/>
          <a:p>
            <a:pPr marL="0" indent="0">
              <a:buNone/>
            </a:pPr>
            <a:r>
              <a:rPr lang="en-US" sz="1900" b="0" i="0" dirty="0">
                <a:effectLst/>
                <a:latin typeface="Roboto" panose="02000000000000000000" pitchFamily="2" charset="0"/>
              </a:rPr>
              <a:t>“Since the Double Dollars program was implemented, the effect on the community seems broader. We have seen an increase in locals from our county, with lower means, that normally may not be able to shop local or purchase good quality produce.”</a:t>
            </a:r>
          </a:p>
          <a:p>
            <a:pPr marL="0" indent="0">
              <a:buNone/>
            </a:pPr>
            <a:r>
              <a:rPr lang="en-US" sz="1900" b="0" i="0" dirty="0">
                <a:effectLst/>
                <a:latin typeface="Roboto" panose="02000000000000000000" pitchFamily="2" charset="0"/>
              </a:rPr>
              <a:t>~Knott County farmer</a:t>
            </a:r>
          </a:p>
          <a:p>
            <a:endParaRPr lang="en-US" sz="1900" dirty="0"/>
          </a:p>
        </p:txBody>
      </p:sp>
      <p:pic>
        <p:nvPicPr>
          <p:cNvPr id="3074" name="Picture 2">
            <a:extLst>
              <a:ext uri="{FF2B5EF4-FFF2-40B4-BE49-F238E27FC236}">
                <a16:creationId xmlns:a16="http://schemas.microsoft.com/office/drawing/2014/main" id="{22D25C5E-89BF-6EF2-69F4-12FAF41352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9447" y="640080"/>
            <a:ext cx="611341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7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0EB2B-39FE-80C4-B89E-4D5353AA1725}"/>
              </a:ext>
            </a:extLst>
          </p:cNvPr>
          <p:cNvSpPr>
            <a:spLocks noGrp="1"/>
          </p:cNvSpPr>
          <p:nvPr>
            <p:ph type="title"/>
          </p:nvPr>
        </p:nvSpPr>
        <p:spPr>
          <a:xfrm>
            <a:off x="1137035" y="609600"/>
            <a:ext cx="3595678" cy="1330839"/>
          </a:xfrm>
        </p:spPr>
        <p:txBody>
          <a:bodyPr vert="horz" lIns="91440" tIns="45720" rIns="91440" bIns="45720" rtlCol="0" anchor="ctr">
            <a:normAutofit/>
          </a:bodyPr>
          <a:lstStyle/>
          <a:p>
            <a:r>
              <a:rPr lang="en-US" sz="3100"/>
              <a:t>Owensboro Regional Farmers Market</a:t>
            </a:r>
          </a:p>
        </p:txBody>
      </p:sp>
      <p:sp>
        <p:nvSpPr>
          <p:cNvPr id="3" name="Content Placeholder 2">
            <a:extLst>
              <a:ext uri="{FF2B5EF4-FFF2-40B4-BE49-F238E27FC236}">
                <a16:creationId xmlns:a16="http://schemas.microsoft.com/office/drawing/2014/main" id="{06BFBAAE-D09F-D8B6-5CBF-B4C3A09278F5}"/>
              </a:ext>
            </a:extLst>
          </p:cNvPr>
          <p:cNvSpPr>
            <a:spLocks noGrp="1"/>
          </p:cNvSpPr>
          <p:nvPr>
            <p:ph sz="half" idx="1"/>
          </p:nvPr>
        </p:nvSpPr>
        <p:spPr>
          <a:xfrm>
            <a:off x="1137034" y="2194102"/>
            <a:ext cx="3158741" cy="3908586"/>
          </a:xfrm>
        </p:spPr>
        <p:txBody>
          <a:bodyPr vert="horz" lIns="91440" tIns="45720" rIns="91440" bIns="45720" rtlCol="0">
            <a:normAutofit/>
          </a:bodyPr>
          <a:lstStyle/>
          <a:p>
            <a:pPr marL="0" indent="0">
              <a:buNone/>
            </a:pPr>
            <a:r>
              <a:rPr lang="en-US" sz="1700" dirty="0">
                <a:effectLst/>
              </a:rPr>
              <a:t>From the Greer family: The program helps us tremendously to put fresh food on the table for our children. Doubling the benefits gives us more opportunity to spend more money at the farmers' market. We always have a wonderful time with the family shopping at the market and picking out our produce direct from local families who grew it themselves. </a:t>
            </a:r>
            <a:endParaRPr lang="en-US" sz="1700" dirty="0"/>
          </a:p>
        </p:txBody>
      </p:sp>
      <p:pic>
        <p:nvPicPr>
          <p:cNvPr id="5" name="Content Placeholder 4">
            <a:extLst>
              <a:ext uri="{FF2B5EF4-FFF2-40B4-BE49-F238E27FC236}">
                <a16:creationId xmlns:a16="http://schemas.microsoft.com/office/drawing/2014/main" id="{E2CFB01E-EB98-AC52-94F9-15776C12C68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136" r="-2" b="3134"/>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77478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C43C78-6949-2519-A06C-E3D9D71835A9}"/>
              </a:ext>
            </a:extLst>
          </p:cNvPr>
          <p:cNvSpPr>
            <a:spLocks noGrp="1"/>
          </p:cNvSpPr>
          <p:nvPr>
            <p:ph type="title"/>
          </p:nvPr>
        </p:nvSpPr>
        <p:spPr>
          <a:xfrm>
            <a:off x="1137034" y="609600"/>
            <a:ext cx="4784796" cy="1330840"/>
          </a:xfrm>
        </p:spPr>
        <p:txBody>
          <a:bodyPr vert="horz" lIns="91440" tIns="45720" rIns="91440" bIns="45720" rtlCol="0" anchor="ctr">
            <a:normAutofit/>
          </a:bodyPr>
          <a:lstStyle/>
          <a:p>
            <a:r>
              <a:rPr lang="en-US" kern="1200" dirty="0" err="1">
                <a:solidFill>
                  <a:schemeClr val="tx1"/>
                </a:solidFill>
                <a:latin typeface="+mj-lt"/>
                <a:ea typeface="+mj-ea"/>
                <a:cs typeface="+mj-cs"/>
              </a:rPr>
              <a:t>Northfork</a:t>
            </a:r>
            <a:r>
              <a:rPr lang="en-US" kern="1200" dirty="0">
                <a:solidFill>
                  <a:schemeClr val="tx1"/>
                </a:solidFill>
                <a:latin typeface="+mj-lt"/>
                <a:ea typeface="+mj-ea"/>
                <a:cs typeface="+mj-cs"/>
              </a:rPr>
              <a:t> Fresh Stop, Hazard, KY</a:t>
            </a:r>
          </a:p>
        </p:txBody>
      </p:sp>
      <p:sp>
        <p:nvSpPr>
          <p:cNvPr id="3" name="Content Placeholder 2">
            <a:extLst>
              <a:ext uri="{FF2B5EF4-FFF2-40B4-BE49-F238E27FC236}">
                <a16:creationId xmlns:a16="http://schemas.microsoft.com/office/drawing/2014/main" id="{E3BD2D72-961A-C5A7-64A0-7D80A6BDF0D0}"/>
              </a:ext>
            </a:extLst>
          </p:cNvPr>
          <p:cNvSpPr>
            <a:spLocks noGrp="1"/>
          </p:cNvSpPr>
          <p:nvPr>
            <p:ph sz="half" idx="1"/>
          </p:nvPr>
        </p:nvSpPr>
        <p:spPr>
          <a:xfrm>
            <a:off x="1137034" y="2194102"/>
            <a:ext cx="4438036" cy="3908585"/>
          </a:xfrm>
        </p:spPr>
        <p:txBody>
          <a:bodyPr vert="horz" lIns="91440" tIns="45720" rIns="91440" bIns="45720" rtlCol="0">
            <a:normAutofit/>
          </a:bodyPr>
          <a:lstStyle/>
          <a:p>
            <a:pPr marL="0" indent="0">
              <a:buNone/>
            </a:pPr>
            <a:r>
              <a:rPr lang="en-US" sz="1900" dirty="0">
                <a:effectLst/>
              </a:rPr>
              <a:t>We are thankful for the opportunity to be a part of the </a:t>
            </a:r>
            <a:r>
              <a:rPr lang="en-US" sz="1900" dirty="0" err="1">
                <a:effectLst/>
              </a:rPr>
              <a:t>Northfork</a:t>
            </a:r>
            <a:r>
              <a:rPr lang="en-US" sz="1900" dirty="0">
                <a:effectLst/>
              </a:rPr>
              <a:t> Fresh Stop Market and their Double Dollars Program. The Double Dollars Program has enabled our farm, the Happy Hens Homestead, to increase our sales and help us reach more people in our community with food grown right here in the mountains. We are proud to be a part of this program which gives more people the opportunity to have naturally grown, healthy food choices. - Andee Stevens, Happy Hens Homestead, LLC</a:t>
            </a:r>
          </a:p>
          <a:p>
            <a:endParaRPr lang="en-US" sz="1900" dirty="0"/>
          </a:p>
        </p:txBody>
      </p:sp>
      <p:pic>
        <p:nvPicPr>
          <p:cNvPr id="5" name="Content Placeholder 4">
            <a:extLst>
              <a:ext uri="{FF2B5EF4-FFF2-40B4-BE49-F238E27FC236}">
                <a16:creationId xmlns:a16="http://schemas.microsoft.com/office/drawing/2014/main" id="{2ACA502F-38FC-7190-6CDD-EA7974E9A12C}"/>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5625"/>
          <a:stretch/>
        </p:blipFill>
        <p:spPr>
          <a:xfrm flipH="1">
            <a:off x="6096000" y="0"/>
            <a:ext cx="6096000" cy="6858000"/>
          </a:xfrm>
          <a:prstGeom prst="rect">
            <a:avLst/>
          </a:prstGeom>
        </p:spPr>
      </p:pic>
    </p:spTree>
    <p:extLst>
      <p:ext uri="{BB962C8B-B14F-4D97-AF65-F5344CB8AC3E}">
        <p14:creationId xmlns:p14="http://schemas.microsoft.com/office/powerpoint/2010/main" val="148470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A098A6-A396-CE46-A177-43F3FD137609}"/>
              </a:ext>
            </a:extLst>
          </p:cNvPr>
          <p:cNvPicPr>
            <a:picLocks/>
          </p:cNvPicPr>
          <p:nvPr/>
        </p:nvPicPr>
        <p:blipFill>
          <a:blip r:embed="rId3">
            <a:duotone>
              <a:prstClr val="black"/>
              <a:srgbClr val="7D7D7D">
                <a:tint val="45000"/>
                <a:satMod val="400000"/>
              </a:srgbClr>
            </a:duotone>
            <a:alphaModFix amt="24000"/>
          </a:blip>
          <a:stretch>
            <a:fillRect/>
          </a:stretch>
        </p:blipFill>
        <p:spPr>
          <a:xfrm rot="5400000">
            <a:off x="2732315" y="-1189737"/>
            <a:ext cx="6858000" cy="9274634"/>
          </a:xfrm>
          <a:prstGeom prst="rect">
            <a:avLst/>
          </a:prstGeom>
        </p:spPr>
      </p:pic>
      <p:pic>
        <p:nvPicPr>
          <p:cNvPr id="30722" name="Picture 4" descr="CFA Logo color.jpg">
            <a:extLst>
              <a:ext uri="{FF2B5EF4-FFF2-40B4-BE49-F238E27FC236}">
                <a16:creationId xmlns:a16="http://schemas.microsoft.com/office/drawing/2014/main" id="{05CFB4E4-4FE3-E449-9F70-4CB7D0F503EA}"/>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092325" y="803276"/>
            <a:ext cx="16573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8">
            <a:extLst>
              <a:ext uri="{FF2B5EF4-FFF2-40B4-BE49-F238E27FC236}">
                <a16:creationId xmlns:a16="http://schemas.microsoft.com/office/drawing/2014/main" id="{6AFC69F2-97D7-4B40-83C0-838B9FB0864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7025" y="71438"/>
            <a:ext cx="34877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3">
            <a:extLst>
              <a:ext uri="{FF2B5EF4-FFF2-40B4-BE49-F238E27FC236}">
                <a16:creationId xmlns:a16="http://schemas.microsoft.com/office/drawing/2014/main" id="{8A561232-93A7-AE41-84EC-AAF01005877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2113" y="637382"/>
            <a:ext cx="1911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
            <a:extLst>
              <a:ext uri="{FF2B5EF4-FFF2-40B4-BE49-F238E27FC236}">
                <a16:creationId xmlns:a16="http://schemas.microsoft.com/office/drawing/2014/main" id="{AACEA91F-709E-6747-A168-65BBBE7D3B22}"/>
              </a:ext>
            </a:extLst>
          </p:cNvPr>
          <p:cNvPicPr>
            <a:picLocks noChangeAspect="1" noChangeArrowheads="1"/>
          </p:cNvPicPr>
          <p:nvPr/>
        </p:nvPicPr>
        <p:blipFill>
          <a:blip r:embed="rId7">
            <a:clrChange>
              <a:clrFrom>
                <a:srgbClr val="FFFCFF"/>
              </a:clrFrom>
              <a:clrTo>
                <a:srgbClr val="FFFCFF">
                  <a:alpha val="0"/>
                </a:srgbClr>
              </a:clrTo>
            </a:clrChange>
            <a:extLst>
              <a:ext uri="{28A0092B-C50C-407E-A947-70E740481C1C}">
                <a14:useLocalDpi xmlns:a14="http://schemas.microsoft.com/office/drawing/2010/main"/>
              </a:ext>
            </a:extLst>
          </a:blip>
          <a:srcRect/>
          <a:stretch>
            <a:fillRect/>
          </a:stretch>
        </p:blipFill>
        <p:spPr bwMode="auto">
          <a:xfrm>
            <a:off x="5303043" y="2193924"/>
            <a:ext cx="1155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7">
            <a:extLst>
              <a:ext uri="{FF2B5EF4-FFF2-40B4-BE49-F238E27FC236}">
                <a16:creationId xmlns:a16="http://schemas.microsoft.com/office/drawing/2014/main" id="{2AB2D95A-E676-FA46-95F0-21946AB6076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20900" y="2147886"/>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9">
            <a:extLst>
              <a:ext uri="{FF2B5EF4-FFF2-40B4-BE49-F238E27FC236}">
                <a16:creationId xmlns:a16="http://schemas.microsoft.com/office/drawing/2014/main" id="{D2CF35D5-84CE-5C4F-991D-5FF478E9149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092325" y="4860703"/>
            <a:ext cx="1641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a:extLst>
              <a:ext uri="{FF2B5EF4-FFF2-40B4-BE49-F238E27FC236}">
                <a16:creationId xmlns:a16="http://schemas.microsoft.com/office/drawing/2014/main" id="{2020B06C-F077-0E49-99B3-8CF9CCB8359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622006" y="4664076"/>
            <a:ext cx="25177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obank-logo - Tennessee Electric Cooperative Association">
            <a:extLst>
              <a:ext uri="{FF2B5EF4-FFF2-40B4-BE49-F238E27FC236}">
                <a16:creationId xmlns:a16="http://schemas.microsoft.com/office/drawing/2014/main" id="{7EBD5297-7886-8C55-BA13-008C93537AEA}"/>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9558" y="4226396"/>
            <a:ext cx="2621280" cy="1744980"/>
          </a:xfrm>
          <a:prstGeom prst="rect">
            <a:avLst/>
          </a:prstGeom>
          <a:noFill/>
          <a:ln>
            <a:noFill/>
          </a:ln>
        </p:spPr>
      </p:pic>
      <p:pic>
        <p:nvPicPr>
          <p:cNvPr id="3" name="Picture 2">
            <a:extLst>
              <a:ext uri="{FF2B5EF4-FFF2-40B4-BE49-F238E27FC236}">
                <a16:creationId xmlns:a16="http://schemas.microsoft.com/office/drawing/2014/main" id="{153B7885-98BB-F8A5-6CB6-E78656F67D8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760017" y="2705099"/>
            <a:ext cx="2486025" cy="514350"/>
          </a:xfrm>
          <a:prstGeom prst="rect">
            <a:avLst/>
          </a:prstGeom>
          <a:noFill/>
        </p:spPr>
      </p:pic>
    </p:spTree>
    <p:extLst>
      <p:ext uri="{BB962C8B-B14F-4D97-AF65-F5344CB8AC3E}">
        <p14:creationId xmlns:p14="http://schemas.microsoft.com/office/powerpoint/2010/main" val="336295619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2"/>
          <p:cNvSpPr txBox="1">
            <a:spLocks noChangeArrowheads="1"/>
          </p:cNvSpPr>
          <p:nvPr/>
        </p:nvSpPr>
        <p:spPr bwMode="auto">
          <a:xfrm>
            <a:off x="501011" y="3007246"/>
            <a:ext cx="463232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515620" indent="-342900" eaLnBrk="1" hangingPunct="1">
              <a:spcAft>
                <a:spcPts val="1200"/>
              </a:spcAft>
              <a:buFont typeface="Arial" panose="020B0604020202020204" pitchFamily="34" charset="0"/>
              <a:buChar char="•"/>
              <a:defRPr/>
            </a:pPr>
            <a:r>
              <a:rPr lang="en-US" dirty="0">
                <a:solidFill>
                  <a:schemeClr val="tx2"/>
                </a:solidFill>
                <a:latin typeface="Avenir Book"/>
                <a:ea typeface="Open Sans Semibold" panose="020B0706030804020204" pitchFamily="34" charset="0"/>
                <a:cs typeface="Open Sans Semibold" panose="020B0706030804020204" pitchFamily="34" charset="0"/>
              </a:rPr>
              <a:t>Increase sales and income for Kentucky farmers</a:t>
            </a:r>
          </a:p>
          <a:p>
            <a:pPr marL="515620" indent="-342900" eaLnBrk="1" hangingPunct="1">
              <a:spcAft>
                <a:spcPts val="1200"/>
              </a:spcAft>
              <a:buFont typeface="Arial" panose="020B0604020202020204" pitchFamily="34" charset="0"/>
              <a:buChar char="•"/>
              <a:defRPr/>
            </a:pPr>
            <a:r>
              <a:rPr lang="en-US" dirty="0">
                <a:solidFill>
                  <a:schemeClr val="tx2"/>
                </a:solidFill>
                <a:latin typeface="Avenir Book"/>
                <a:ea typeface="Open Sans Semibold" panose="020B0706030804020204" pitchFamily="34" charset="0"/>
                <a:cs typeface="Open Sans Semibold" panose="020B0706030804020204" pitchFamily="34" charset="0"/>
              </a:rPr>
              <a:t>Developing new farm customer by introducing local food for low-income populations</a:t>
            </a:r>
          </a:p>
          <a:p>
            <a:pPr marL="515620" indent="-342900" eaLnBrk="1" hangingPunct="1">
              <a:spcAft>
                <a:spcPts val="1200"/>
              </a:spcAft>
              <a:buFont typeface="Arial" panose="020B0604020202020204" pitchFamily="34" charset="0"/>
              <a:buChar char="•"/>
              <a:defRPr/>
            </a:pPr>
            <a:r>
              <a:rPr lang="en-US" dirty="0">
                <a:solidFill>
                  <a:schemeClr val="tx2"/>
                </a:solidFill>
                <a:latin typeface="Avenir Book"/>
                <a:ea typeface="Open Sans Semibold" panose="020B0706030804020204" pitchFamily="34" charset="0"/>
                <a:cs typeface="Open Sans Semibold" panose="020B0706030804020204" pitchFamily="34" charset="0"/>
              </a:rPr>
              <a:t>Leverage federal food and nutrition program funds</a:t>
            </a:r>
            <a:endParaRPr lang="en-US" dirty="0">
              <a:solidFill>
                <a:schemeClr val="tx2"/>
              </a:solidFill>
              <a:latin typeface="Avenir Book"/>
            </a:endParaRPr>
          </a:p>
        </p:txBody>
      </p:sp>
      <p:pic>
        <p:nvPicPr>
          <p:cNvPr id="2053" name="Picture 4" descr="A group of lawn chairs sitting on top of a grass covered field&#10;&#10;Description generated with very high confidence"/>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351042" y="0"/>
            <a:ext cx="9531055" cy="69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logo&#10;&#10;Description automatically generated">
            <a:extLst>
              <a:ext uri="{FF2B5EF4-FFF2-40B4-BE49-F238E27FC236}">
                <a16:creationId xmlns:a16="http://schemas.microsoft.com/office/drawing/2014/main" id="{AFACD1E9-89BC-A349-BBAC-5BBBC3027CD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0928" y="0"/>
            <a:ext cx="4194703" cy="2796468"/>
          </a:xfrm>
          <a:prstGeom prst="rect">
            <a:avLst/>
          </a:prstGeom>
        </p:spPr>
      </p:pic>
    </p:spTree>
    <p:extLst>
      <p:ext uri="{BB962C8B-B14F-4D97-AF65-F5344CB8AC3E}">
        <p14:creationId xmlns:p14="http://schemas.microsoft.com/office/powerpoint/2010/main" val="197474193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538A-9071-4F10-737B-100ADC5FE0C0}"/>
              </a:ext>
            </a:extLst>
          </p:cNvPr>
          <p:cNvSpPr>
            <a:spLocks noGrp="1"/>
          </p:cNvSpPr>
          <p:nvPr>
            <p:ph type="title"/>
          </p:nvPr>
        </p:nvSpPr>
        <p:spPr>
          <a:xfrm>
            <a:off x="630936" y="639520"/>
            <a:ext cx="3429000" cy="1719072"/>
          </a:xfrm>
        </p:spPr>
        <p:txBody>
          <a:bodyPr anchor="b">
            <a:normAutofit/>
          </a:bodyPr>
          <a:lstStyle/>
          <a:p>
            <a:r>
              <a:rPr lang="en-US" sz="5400"/>
              <a:t>Thank you!</a:t>
            </a:r>
          </a:p>
        </p:txBody>
      </p:sp>
      <p:sp>
        <p:nvSpPr>
          <p:cNvPr id="3" name="Content Placeholder 2">
            <a:extLst>
              <a:ext uri="{FF2B5EF4-FFF2-40B4-BE49-F238E27FC236}">
                <a16:creationId xmlns:a16="http://schemas.microsoft.com/office/drawing/2014/main" id="{0C05F419-00CA-5CC0-B821-4F108652F13E}"/>
              </a:ext>
            </a:extLst>
          </p:cNvPr>
          <p:cNvSpPr>
            <a:spLocks noGrp="1"/>
          </p:cNvSpPr>
          <p:nvPr>
            <p:ph idx="1"/>
          </p:nvPr>
        </p:nvSpPr>
        <p:spPr>
          <a:xfrm>
            <a:off x="630936" y="2807208"/>
            <a:ext cx="3429000" cy="3410712"/>
          </a:xfrm>
        </p:spPr>
        <p:txBody>
          <a:bodyPr anchor="t">
            <a:normAutofit/>
          </a:bodyPr>
          <a:lstStyle/>
          <a:p>
            <a:pPr marL="0" indent="0">
              <a:buNone/>
            </a:pPr>
            <a:r>
              <a:rPr lang="en-US" sz="2200" dirty="0"/>
              <a:t>Myrisa Christy</a:t>
            </a:r>
          </a:p>
          <a:p>
            <a:pPr marL="0" indent="0">
              <a:buNone/>
            </a:pPr>
            <a:r>
              <a:rPr lang="en-US" sz="2200" dirty="0">
                <a:hlinkClick r:id="rId2"/>
              </a:rPr>
              <a:t>Myrisa@cfaky.org</a:t>
            </a:r>
            <a:endParaRPr lang="en-US" sz="2200" dirty="0"/>
          </a:p>
          <a:p>
            <a:pPr marL="0" indent="0">
              <a:buNone/>
            </a:pPr>
            <a:r>
              <a:rPr lang="en-US" sz="2200" dirty="0"/>
              <a:t>859-302-6304</a:t>
            </a:r>
          </a:p>
          <a:p>
            <a:pPr marL="0" indent="0">
              <a:buNone/>
            </a:pPr>
            <a:endParaRPr lang="en-US" sz="2200" dirty="0"/>
          </a:p>
        </p:txBody>
      </p:sp>
      <p:pic>
        <p:nvPicPr>
          <p:cNvPr id="4" name="Picture 3" descr="A group of logos with blue and green colors&#10;&#10;Description automatically generated">
            <a:extLst>
              <a:ext uri="{FF2B5EF4-FFF2-40B4-BE49-F238E27FC236}">
                <a16:creationId xmlns:a16="http://schemas.microsoft.com/office/drawing/2014/main" id="{41BA80E8-00A0-431F-B26E-EE832398E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564996"/>
            <a:ext cx="6903720" cy="3728008"/>
          </a:xfrm>
          <a:prstGeom prst="rect">
            <a:avLst/>
          </a:prstGeom>
        </p:spPr>
      </p:pic>
    </p:spTree>
    <p:extLst>
      <p:ext uri="{BB962C8B-B14F-4D97-AF65-F5344CB8AC3E}">
        <p14:creationId xmlns:p14="http://schemas.microsoft.com/office/powerpoint/2010/main" val="366690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046252-D852-43B6-7D44-093479F0F916}"/>
              </a:ext>
            </a:extLst>
          </p:cNvPr>
          <p:cNvSpPr>
            <a:spLocks noGrp="1"/>
          </p:cNvSpPr>
          <p:nvPr>
            <p:ph type="title"/>
          </p:nvPr>
        </p:nvSpPr>
        <p:spPr>
          <a:xfrm>
            <a:off x="1137034" y="609597"/>
            <a:ext cx="9392421" cy="1330841"/>
          </a:xfrm>
        </p:spPr>
        <p:txBody>
          <a:bodyPr>
            <a:normAutofit/>
          </a:bodyPr>
          <a:lstStyle/>
          <a:p>
            <a:r>
              <a:rPr lang="en-US" dirty="0"/>
              <a:t>Program updates</a:t>
            </a:r>
          </a:p>
        </p:txBody>
      </p:sp>
      <p:sp>
        <p:nvSpPr>
          <p:cNvPr id="3" name="Content Placeholder 2">
            <a:extLst>
              <a:ext uri="{FF2B5EF4-FFF2-40B4-BE49-F238E27FC236}">
                <a16:creationId xmlns:a16="http://schemas.microsoft.com/office/drawing/2014/main" id="{E3C314A0-1E23-1F01-95EC-C137234C1A69}"/>
              </a:ext>
            </a:extLst>
          </p:cNvPr>
          <p:cNvSpPr>
            <a:spLocks noGrp="1"/>
          </p:cNvSpPr>
          <p:nvPr>
            <p:ph idx="1"/>
          </p:nvPr>
        </p:nvSpPr>
        <p:spPr>
          <a:xfrm>
            <a:off x="1137034" y="2198362"/>
            <a:ext cx="4958966" cy="3917773"/>
          </a:xfrm>
        </p:spPr>
        <p:txBody>
          <a:bodyPr>
            <a:normAutofit lnSpcReduction="10000"/>
          </a:bodyPr>
          <a:lstStyle/>
          <a:p>
            <a:r>
              <a:rPr lang="en-US" sz="2000" dirty="0"/>
              <a:t>CFA was awarded a GusNIP of $1.1 million</a:t>
            </a:r>
          </a:p>
          <a:p>
            <a:r>
              <a:rPr lang="en-US" sz="2000" dirty="0"/>
              <a:t>Appalachian Regional Food Business Center over $1 million for 5 years to continue farmers and farmers market support activities</a:t>
            </a:r>
          </a:p>
          <a:p>
            <a:r>
              <a:rPr lang="en-US" sz="2000" dirty="0"/>
              <a:t>10 markets on-boarding to accept SNAP benefits</a:t>
            </a:r>
          </a:p>
          <a:p>
            <a:r>
              <a:rPr lang="en-US" sz="2000" dirty="0"/>
              <a:t>Record number of retail markets in 2024</a:t>
            </a:r>
          </a:p>
          <a:p>
            <a:r>
              <a:rPr lang="en-US" sz="2000" dirty="0"/>
              <a:t>Working with KDA/KHA for “Food is Medicine” initiative</a:t>
            </a:r>
          </a:p>
          <a:p>
            <a:r>
              <a:rPr lang="en-US" sz="2000" b="1" dirty="0"/>
              <a:t>Incentives redeemed since KDD started $1.1 million</a:t>
            </a:r>
          </a:p>
          <a:p>
            <a:pPr lvl="1"/>
            <a:endParaRPr lang="en-US" sz="1600" dirty="0"/>
          </a:p>
          <a:p>
            <a:endParaRPr lang="en-US" sz="2000" dirty="0"/>
          </a:p>
        </p:txBody>
      </p:sp>
      <p:pic>
        <p:nvPicPr>
          <p:cNvPr id="4" name="Picture 3">
            <a:extLst>
              <a:ext uri="{FF2B5EF4-FFF2-40B4-BE49-F238E27FC236}">
                <a16:creationId xmlns:a16="http://schemas.microsoft.com/office/drawing/2014/main" id="{438D24C7-6325-8B49-9EBA-4E94B1114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19367" y="2949544"/>
            <a:ext cx="4788505" cy="22266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Shape 1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8424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A85204-A7D5-ADFB-20E0-77769C6E1679}"/>
              </a:ext>
            </a:extLst>
          </p:cNvPr>
          <p:cNvSpPr>
            <a:spLocks noGrp="1"/>
          </p:cNvSpPr>
          <p:nvPr>
            <p:ph type="title"/>
          </p:nvPr>
        </p:nvSpPr>
        <p:spPr>
          <a:xfrm>
            <a:off x="1117000" y="2663953"/>
            <a:ext cx="3616913" cy="2795160"/>
          </a:xfrm>
        </p:spPr>
        <p:txBody>
          <a:bodyPr vert="horz" lIns="91440" tIns="45720" rIns="91440" bIns="45720" rtlCol="0" anchor="b">
            <a:normAutofit/>
          </a:bodyPr>
          <a:lstStyle/>
          <a:p>
            <a:pPr algn="ctr"/>
            <a:r>
              <a:rPr lang="en-US" kern="1200" dirty="0">
                <a:solidFill>
                  <a:schemeClr val="tx1"/>
                </a:solidFill>
                <a:latin typeface="+mj-lt"/>
                <a:ea typeface="+mj-ea"/>
                <a:cs typeface="+mj-cs"/>
              </a:rPr>
              <a:t>Lifetime Economic Impact</a:t>
            </a:r>
          </a:p>
        </p:txBody>
      </p:sp>
      <p:pic>
        <p:nvPicPr>
          <p:cNvPr id="5" name="Content Placeholder 4" descr="A table of numbers and symbols&#10;&#10;Description automatically generated with medium confidence">
            <a:extLst>
              <a:ext uri="{FF2B5EF4-FFF2-40B4-BE49-F238E27FC236}">
                <a16:creationId xmlns:a16="http://schemas.microsoft.com/office/drawing/2014/main" id="{768628C7-5861-50D2-3080-56789DF31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5151" y="578738"/>
            <a:ext cx="4649849" cy="5670549"/>
          </a:xfrm>
          <a:prstGeom prst="rect">
            <a:avLst/>
          </a:prstGeom>
        </p:spPr>
      </p:pic>
      <p:pic>
        <p:nvPicPr>
          <p:cNvPr id="6" name="Picture 5" descr="A close up of a logo&#10;&#10;Description automatically generated">
            <a:extLst>
              <a:ext uri="{FF2B5EF4-FFF2-40B4-BE49-F238E27FC236}">
                <a16:creationId xmlns:a16="http://schemas.microsoft.com/office/drawing/2014/main" id="{EF798F9D-6E0D-88EE-C887-92AA32A0A6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408" y="0"/>
            <a:ext cx="4194703" cy="2796468"/>
          </a:xfrm>
          <a:prstGeom prst="rect">
            <a:avLst/>
          </a:prstGeom>
        </p:spPr>
      </p:pic>
    </p:spTree>
    <p:extLst>
      <p:ext uri="{BB962C8B-B14F-4D97-AF65-F5344CB8AC3E}">
        <p14:creationId xmlns:p14="http://schemas.microsoft.com/office/powerpoint/2010/main" val="29742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9D24E-EDA5-2C76-234E-741478947543}"/>
              </a:ext>
            </a:extLst>
          </p:cNvPr>
          <p:cNvSpPr>
            <a:spLocks noGrp="1"/>
          </p:cNvSpPr>
          <p:nvPr>
            <p:ph type="title"/>
          </p:nvPr>
        </p:nvSpPr>
        <p:spPr>
          <a:xfrm>
            <a:off x="7320466" y="609600"/>
            <a:ext cx="4140014" cy="1330839"/>
          </a:xfrm>
        </p:spPr>
        <p:txBody>
          <a:bodyPr vert="horz" lIns="91440" tIns="45720" rIns="91440" bIns="45720" rtlCol="0" anchor="ctr">
            <a:normAutofit/>
          </a:bodyPr>
          <a:lstStyle/>
          <a:p>
            <a:r>
              <a:rPr lang="en-US" dirty="0"/>
              <a:t>Jessamine County</a:t>
            </a:r>
          </a:p>
        </p:txBody>
      </p:sp>
      <p:pic>
        <p:nvPicPr>
          <p:cNvPr id="5" name="Content Placeholder 4">
            <a:extLst>
              <a:ext uri="{FF2B5EF4-FFF2-40B4-BE49-F238E27FC236}">
                <a16:creationId xmlns:a16="http://schemas.microsoft.com/office/drawing/2014/main" id="{B56353B1-7CB3-035D-DF1F-9259555197A8}"/>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9873" r="1" b="1560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8C032D71-A1F8-F9F3-72ED-33F33E5344ED}"/>
              </a:ext>
            </a:extLst>
          </p:cNvPr>
          <p:cNvSpPr>
            <a:spLocks noGrp="1"/>
          </p:cNvSpPr>
          <p:nvPr>
            <p:ph sz="half" idx="1"/>
          </p:nvPr>
        </p:nvSpPr>
        <p:spPr>
          <a:xfrm>
            <a:off x="7320465" y="2194102"/>
            <a:ext cx="4140013" cy="3908586"/>
          </a:xfrm>
        </p:spPr>
        <p:txBody>
          <a:bodyPr vert="horz" lIns="91440" tIns="45720" rIns="91440" bIns="45720" rtlCol="0">
            <a:normAutofit/>
          </a:bodyPr>
          <a:lstStyle/>
          <a:p>
            <a:pPr marL="0" indent="0">
              <a:buNone/>
            </a:pPr>
            <a:r>
              <a:rPr lang="en-US" sz="2000" dirty="0">
                <a:effectLst/>
              </a:rPr>
              <a:t>The </a:t>
            </a:r>
            <a:r>
              <a:rPr lang="en-US" sz="2000" dirty="0" err="1">
                <a:effectLst/>
              </a:rPr>
              <a:t>Kirschbaum</a:t>
            </a:r>
            <a:r>
              <a:rPr lang="en-US" sz="2000" dirty="0">
                <a:effectLst/>
              </a:rPr>
              <a:t> family is always excited to come to the market. They let each of their kids choose something to buy.</a:t>
            </a:r>
          </a:p>
          <a:p>
            <a:endParaRPr lang="en-US" sz="2000" dirty="0"/>
          </a:p>
        </p:txBody>
      </p:sp>
    </p:spTree>
    <p:extLst>
      <p:ext uri="{BB962C8B-B14F-4D97-AF65-F5344CB8AC3E}">
        <p14:creationId xmlns:p14="http://schemas.microsoft.com/office/powerpoint/2010/main" val="228799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55362E-23FF-2FB0-54A0-48D977131D20}"/>
              </a:ext>
            </a:extLst>
          </p:cNvPr>
          <p:cNvPicPr>
            <a:picLocks/>
          </p:cNvPicPr>
          <p:nvPr/>
        </p:nvPicPr>
        <p:blipFill>
          <a:blip r:embed="rId2">
            <a:duotone>
              <a:prstClr val="black"/>
              <a:srgbClr val="7D7D7D">
                <a:tint val="45000"/>
                <a:satMod val="400000"/>
              </a:srgbClr>
            </a:duotone>
            <a:alphaModFix amt="24000"/>
          </a:blip>
          <a:stretch>
            <a:fillRect/>
          </a:stretch>
        </p:blipFill>
        <p:spPr>
          <a:xfrm rot="5400000">
            <a:off x="-247564" y="774415"/>
            <a:ext cx="6669741" cy="5382170"/>
          </a:xfrm>
          <a:prstGeom prst="rect">
            <a:avLst/>
          </a:prstGeom>
        </p:spPr>
      </p:pic>
      <p:pic>
        <p:nvPicPr>
          <p:cNvPr id="11" name="Picture 10" descr="A close up of a logo&#10;&#10;Description automatically generated">
            <a:extLst>
              <a:ext uri="{FF2B5EF4-FFF2-40B4-BE49-F238E27FC236}">
                <a16:creationId xmlns:a16="http://schemas.microsoft.com/office/drawing/2014/main" id="{10933675-223D-D36A-2C73-B39E94979F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849" y="1977953"/>
            <a:ext cx="3886214" cy="2594047"/>
          </a:xfrm>
          <a:prstGeom prst="rect">
            <a:avLst/>
          </a:prstGeom>
        </p:spPr>
      </p:pic>
      <p:pic>
        <p:nvPicPr>
          <p:cNvPr id="8" name="Content Placeholder 7">
            <a:extLst>
              <a:ext uri="{FF2B5EF4-FFF2-40B4-BE49-F238E27FC236}">
                <a16:creationId xmlns:a16="http://schemas.microsoft.com/office/drawing/2014/main" id="{8AEC3F25-7232-7102-1504-63351380137F}"/>
              </a:ext>
            </a:extLst>
          </p:cNvPr>
          <p:cNvPicPr>
            <a:picLocks noGrp="1" noChangeAspect="1"/>
          </p:cNvPicPr>
          <p:nvPr>
            <p:ph idx="1"/>
          </p:nvPr>
        </p:nvPicPr>
        <p:blipFill>
          <a:blip r:embed="rId4"/>
          <a:stretch>
            <a:fillRect/>
          </a:stretch>
        </p:blipFill>
        <p:spPr>
          <a:xfrm>
            <a:off x="3961063" y="902187"/>
            <a:ext cx="7834713" cy="5229672"/>
          </a:xfrm>
          <a:prstGeom prst="rect">
            <a:avLst/>
          </a:prstGeom>
        </p:spPr>
      </p:pic>
    </p:spTree>
    <p:extLst>
      <p:ext uri="{BB962C8B-B14F-4D97-AF65-F5344CB8AC3E}">
        <p14:creationId xmlns:p14="http://schemas.microsoft.com/office/powerpoint/2010/main" val="323902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864A7-9A33-A353-309D-38AE1A6FF20C}"/>
              </a:ext>
            </a:extLst>
          </p:cNvPr>
          <p:cNvPicPr>
            <a:picLocks/>
          </p:cNvPicPr>
          <p:nvPr/>
        </p:nvPicPr>
        <p:blipFill>
          <a:blip r:embed="rId3">
            <a:duotone>
              <a:prstClr val="black"/>
              <a:srgbClr val="7D7D7D">
                <a:tint val="45000"/>
                <a:satMod val="400000"/>
              </a:srgbClr>
            </a:duotone>
            <a:alphaModFix amt="24000"/>
          </a:blip>
          <a:stretch>
            <a:fillRect/>
          </a:stretch>
        </p:blipFill>
        <p:spPr>
          <a:xfrm rot="5400000">
            <a:off x="4613301" y="-646419"/>
            <a:ext cx="6763871" cy="8244968"/>
          </a:xfrm>
          <a:prstGeom prst="rect">
            <a:avLst/>
          </a:prstGeom>
        </p:spPr>
      </p:pic>
      <p:sp>
        <p:nvSpPr>
          <p:cNvPr id="2" name="Title 1">
            <a:extLst>
              <a:ext uri="{FF2B5EF4-FFF2-40B4-BE49-F238E27FC236}">
                <a16:creationId xmlns:a16="http://schemas.microsoft.com/office/drawing/2014/main" id="{9852B85A-F10A-8E95-770D-F85C3961BEC0}"/>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t>2023 Farm Business Impacts</a:t>
            </a:r>
          </a:p>
        </p:txBody>
      </p:sp>
      <p:sp>
        <p:nvSpPr>
          <p:cNvPr id="3" name="Content Placeholder 2">
            <a:extLst>
              <a:ext uri="{FF2B5EF4-FFF2-40B4-BE49-F238E27FC236}">
                <a16:creationId xmlns:a16="http://schemas.microsoft.com/office/drawing/2014/main" id="{EC77D591-69E2-8208-1FCF-0F91A8073F40}"/>
              </a:ext>
            </a:extLst>
          </p:cNvPr>
          <p:cNvSpPr>
            <a:spLocks noGrp="1"/>
          </p:cNvSpPr>
          <p:nvPr>
            <p:ph sz="half" idx="1"/>
          </p:nvPr>
        </p:nvSpPr>
        <p:spPr>
          <a:xfrm>
            <a:off x="590719" y="2330505"/>
            <a:ext cx="4559425" cy="3979585"/>
          </a:xfrm>
        </p:spPr>
        <p:txBody>
          <a:bodyPr vert="horz" lIns="91440" tIns="45720" rIns="91440" bIns="45720" rtlCol="0" anchor="ctr">
            <a:normAutofit fontScale="92500"/>
          </a:bodyPr>
          <a:lstStyle/>
          <a:p>
            <a:r>
              <a:rPr lang="en-US" sz="2400" dirty="0"/>
              <a:t>Over $350,000 direct farm impact last year</a:t>
            </a:r>
          </a:p>
          <a:p>
            <a:r>
              <a:rPr lang="en-US" sz="2400" dirty="0"/>
              <a:t>80% of farms surveyed attributed increased farmers market sales to KDD from 2020 to 2023</a:t>
            </a:r>
          </a:p>
          <a:p>
            <a:r>
              <a:rPr lang="en-US" sz="2400" dirty="0"/>
              <a:t>Average farm sales increased about $3,000 per farm in 2023.</a:t>
            </a:r>
          </a:p>
          <a:p>
            <a:r>
              <a:rPr lang="en-US" sz="2400" dirty="0"/>
              <a:t>Small to Mid-size farms saw 16% increase in sales, while large farms saw 10% increase in sales</a:t>
            </a:r>
          </a:p>
          <a:p>
            <a:endParaRPr lang="en-US" sz="2000" dirty="0"/>
          </a:p>
        </p:txBody>
      </p:sp>
      <p:pic>
        <p:nvPicPr>
          <p:cNvPr id="2050" name="Picture 2" descr="May be an image of 2 people">
            <a:extLst>
              <a:ext uri="{FF2B5EF4-FFF2-40B4-BE49-F238E27FC236}">
                <a16:creationId xmlns:a16="http://schemas.microsoft.com/office/drawing/2014/main" id="{8DFCFDCA-C3BA-F2EE-6B6C-2C7071A46369}"/>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5274" r="17357"/>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533BD6-DC2E-5A59-8549-9247B571FA5A}"/>
              </a:ext>
            </a:extLst>
          </p:cNvPr>
          <p:cNvSpPr txBox="1"/>
          <p:nvPr/>
        </p:nvSpPr>
        <p:spPr>
          <a:xfrm>
            <a:off x="589560" y="6058648"/>
            <a:ext cx="1497526" cy="369332"/>
          </a:xfrm>
          <a:prstGeom prst="rect">
            <a:avLst/>
          </a:prstGeom>
          <a:noFill/>
        </p:spPr>
        <p:txBody>
          <a:bodyPr wrap="none" rtlCol="0">
            <a:spAutoFit/>
          </a:bodyPr>
          <a:lstStyle/>
          <a:p>
            <a:r>
              <a:rPr lang="en-US" dirty="0"/>
              <a:t>(CEDIK 2023)</a:t>
            </a:r>
          </a:p>
        </p:txBody>
      </p:sp>
    </p:spTree>
    <p:extLst>
      <p:ext uri="{BB962C8B-B14F-4D97-AF65-F5344CB8AC3E}">
        <p14:creationId xmlns:p14="http://schemas.microsoft.com/office/powerpoint/2010/main" val="152301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12" name="TextBox 11">
            <a:extLst>
              <a:ext uri="{FF2B5EF4-FFF2-40B4-BE49-F238E27FC236}">
                <a16:creationId xmlns:a16="http://schemas.microsoft.com/office/drawing/2014/main" id="{1338A984-325D-4636-AB34-ABE35F2DC94E}"/>
              </a:ext>
            </a:extLst>
          </p:cNvPr>
          <p:cNvSpPr txBox="1"/>
          <p:nvPr/>
        </p:nvSpPr>
        <p:spPr>
          <a:xfrm>
            <a:off x="1246824" y="643467"/>
            <a:ext cx="4772975" cy="180052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a:latin typeface="+mj-lt"/>
                <a:ea typeface="+mj-ea"/>
                <a:cs typeface="+mj-cs"/>
              </a:rPr>
              <a:t>Kentucky Double Dollars Programs</a:t>
            </a:r>
          </a:p>
        </p:txBody>
      </p:sp>
      <p:sp>
        <p:nvSpPr>
          <p:cNvPr id="20" name="Content Placeholder 19">
            <a:extLst>
              <a:ext uri="{FF2B5EF4-FFF2-40B4-BE49-F238E27FC236}">
                <a16:creationId xmlns:a16="http://schemas.microsoft.com/office/drawing/2014/main" id="{6FC31824-CDAF-716E-10C9-319A04FCD55F}"/>
              </a:ext>
            </a:extLst>
          </p:cNvPr>
          <p:cNvSpPr>
            <a:spLocks noGrp="1"/>
          </p:cNvSpPr>
          <p:nvPr>
            <p:ph idx="1"/>
          </p:nvPr>
        </p:nvSpPr>
        <p:spPr>
          <a:xfrm>
            <a:off x="1246824" y="2623381"/>
            <a:ext cx="4772974" cy="3553581"/>
          </a:xfrm>
        </p:spPr>
        <p:txBody>
          <a:bodyPr vert="horz" lIns="91440" tIns="45720" rIns="91440" bIns="45720" rtlCol="0">
            <a:normAutofit/>
          </a:bodyPr>
          <a:lstStyle/>
          <a:p>
            <a:r>
              <a:rPr lang="en-US" sz="2000"/>
              <a:t>SNAP, WIC, and Senior Farmers Market Nutrition Program benefits</a:t>
            </a:r>
          </a:p>
          <a:p>
            <a:r>
              <a:rPr lang="en-US" sz="2000"/>
              <a:t>Farmers markets each come up with a 25% match for their benefits</a:t>
            </a:r>
          </a:p>
        </p:txBody>
      </p:sp>
      <p:pic>
        <p:nvPicPr>
          <p:cNvPr id="4" name="Picture 3" descr="A close-up of a card&#10;&#10;Description automatically generated">
            <a:extLst>
              <a:ext uri="{FF2B5EF4-FFF2-40B4-BE49-F238E27FC236}">
                <a16:creationId xmlns:a16="http://schemas.microsoft.com/office/drawing/2014/main" id="{8DA02004-610B-3CB6-B8A9-32B916539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211" y="1290619"/>
            <a:ext cx="3848322" cy="1250703"/>
          </a:xfrm>
          <a:prstGeom prst="rect">
            <a:avLst/>
          </a:prstGeom>
        </p:spPr>
      </p:pic>
      <p:pic>
        <p:nvPicPr>
          <p:cNvPr id="15" name="Picture 14" descr="A green card with text and numbers&#10;&#10;Description automatically generated">
            <a:extLst>
              <a:ext uri="{FF2B5EF4-FFF2-40B4-BE49-F238E27FC236}">
                <a16:creationId xmlns:a16="http://schemas.microsoft.com/office/drawing/2014/main" id="{496CD344-DDA5-EBA8-2AC6-E4111DD62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211" y="4325003"/>
            <a:ext cx="3848322" cy="1250703"/>
          </a:xfrm>
          <a:prstGeom prst="rect">
            <a:avLst/>
          </a:prstGeom>
        </p:spPr>
      </p:pic>
    </p:spTree>
    <p:extLst>
      <p:ext uri="{BB962C8B-B14F-4D97-AF65-F5344CB8AC3E}">
        <p14:creationId xmlns:p14="http://schemas.microsoft.com/office/powerpoint/2010/main" val="127958279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state of kentucky&#10;&#10;Description automatically generated">
            <a:extLst>
              <a:ext uri="{FF2B5EF4-FFF2-40B4-BE49-F238E27FC236}">
                <a16:creationId xmlns:a16="http://schemas.microsoft.com/office/drawing/2014/main" id="{A6E5AEB9-7C1F-3538-30DB-A849A1A4B56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99166">
            <a:off x="0" y="289082"/>
            <a:ext cx="12192000" cy="6279836"/>
          </a:xfrm>
          <a:prstGeom prst="rect">
            <a:avLst/>
          </a:prstGeom>
        </p:spPr>
      </p:pic>
      <p:pic>
        <p:nvPicPr>
          <p:cNvPr id="5" name="Picture 4" descr="A close up of a logo&#10;&#10;Description automatically generated">
            <a:extLst>
              <a:ext uri="{FF2B5EF4-FFF2-40B4-BE49-F238E27FC236}">
                <a16:creationId xmlns:a16="http://schemas.microsoft.com/office/drawing/2014/main" id="{E26CDEE2-1066-E283-6081-A3C3A7C15B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3989" y="289082"/>
            <a:ext cx="3886214" cy="2594047"/>
          </a:xfrm>
          <a:prstGeom prst="rect">
            <a:avLst/>
          </a:prstGeom>
        </p:spPr>
      </p:pic>
      <p:sp>
        <p:nvSpPr>
          <p:cNvPr id="7" name="Oval 6">
            <a:extLst>
              <a:ext uri="{FF2B5EF4-FFF2-40B4-BE49-F238E27FC236}">
                <a16:creationId xmlns:a16="http://schemas.microsoft.com/office/drawing/2014/main" id="{607C5962-36A4-494A-7F82-598F7E3EFC90}"/>
              </a:ext>
            </a:extLst>
          </p:cNvPr>
          <p:cNvSpPr/>
          <p:nvPr/>
        </p:nvSpPr>
        <p:spPr>
          <a:xfrm>
            <a:off x="10522744" y="5972175"/>
            <a:ext cx="871537" cy="4929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6163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2267</TotalTime>
  <Words>653</Words>
  <Application>Microsoft Office PowerPoint</Application>
  <PresentationFormat>Widescreen</PresentationFormat>
  <Paragraphs>77</Paragraphs>
  <Slides>20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Avenir Book</vt:lpstr>
      <vt:lpstr>Calibri</vt:lpstr>
      <vt:lpstr>Roboto</vt:lpstr>
      <vt:lpstr>Office Theme</vt:lpstr>
      <vt:lpstr>Kentucky Double Dollars and Farmers Market Support Program</vt:lpstr>
      <vt:lpstr>PowerPoint Presentation</vt:lpstr>
      <vt:lpstr>Program updates</vt:lpstr>
      <vt:lpstr>Lifetime Economic Impact</vt:lpstr>
      <vt:lpstr>Jessamine County</vt:lpstr>
      <vt:lpstr>PowerPoint Presentation</vt:lpstr>
      <vt:lpstr>2023 Farm Business Impacts</vt:lpstr>
      <vt:lpstr>PowerPoint Presentation</vt:lpstr>
      <vt:lpstr>PowerPoint Presentation</vt:lpstr>
      <vt:lpstr>London Laurel County Farmers Market</vt:lpstr>
      <vt:lpstr>Hardin County</vt:lpstr>
      <vt:lpstr>PowerPoint Presentation</vt:lpstr>
      <vt:lpstr>CFA Farmers Market Support Program:  Technical Assistance and Market Manager Cost Share</vt:lpstr>
      <vt:lpstr>Farmers Market Support Program</vt:lpstr>
      <vt:lpstr>Pathway to Future Impact</vt:lpstr>
      <vt:lpstr>Farmers build community</vt:lpstr>
      <vt:lpstr>Owensboro Regional Farmers Market</vt:lpstr>
      <vt:lpstr>Northfork Fresh Stop, Hazard, KY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the Community need the Farm or does Farm need the Community?</dc:title>
  <dc:creator>Myrisa</dc:creator>
  <cp:lastModifiedBy>Myrisa</cp:lastModifiedBy>
  <cp:revision>17</cp:revision>
  <dcterms:created xsi:type="dcterms:W3CDTF">2024-06-11T17:47:23Z</dcterms:created>
  <dcterms:modified xsi:type="dcterms:W3CDTF">2024-07-09T15:56:40Z</dcterms:modified>
</cp:coreProperties>
</file>