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87" r:id="rId2"/>
    <p:sldId id="289" r:id="rId3"/>
    <p:sldId id="290" r:id="rId4"/>
    <p:sldId id="286" r:id="rId5"/>
    <p:sldId id="288" r:id="rId6"/>
    <p:sldId id="292" r:id="rId7"/>
    <p:sldId id="291" r:id="rId8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26278077-929B-4EAC-B276-890B3D87CDEA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AE4A9E9-0DC7-43C3-80C6-10FC980EA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76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CF003C05-EE39-D84D-87D0-733CEB1BC4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29091" indent="-278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24421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74837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25253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91871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58490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5108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1726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33237" fontAlgn="base">
              <a:spcBef>
                <a:spcPct val="0"/>
              </a:spcBef>
              <a:spcAft>
                <a:spcPct val="0"/>
              </a:spcAft>
            </a:pPr>
            <a:fld id="{7CF7CF98-F78D-4CEA-87EF-6A33C2B89F1B}" type="slidenum">
              <a:rPr lang="en-US" altLang="en-US" sz="1100">
                <a:solidFill>
                  <a:srgbClr val="000000"/>
                </a:solidFill>
              </a:rPr>
              <a:pPr defTabSz="933237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 sz="1100">
              <a:solidFill>
                <a:srgbClr val="000000"/>
              </a:solidFill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50737015-A716-C1C8-506E-F97D6B6C34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C5134EF0-4C1C-BBC7-CCDE-CE730D84BE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CF003C05-EE39-D84D-87D0-733CEB1BC4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29091" indent="-278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24421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74837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25253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91871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58490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5108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1726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33237" fontAlgn="base">
              <a:spcBef>
                <a:spcPct val="0"/>
              </a:spcBef>
              <a:spcAft>
                <a:spcPct val="0"/>
              </a:spcAft>
            </a:pPr>
            <a:fld id="{7CF7CF98-F78D-4CEA-87EF-6A33C2B89F1B}" type="slidenum">
              <a:rPr lang="en-US" altLang="en-US" sz="1100">
                <a:solidFill>
                  <a:srgbClr val="000000"/>
                </a:solidFill>
              </a:rPr>
              <a:pPr defTabSz="933237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 sz="1100">
              <a:solidFill>
                <a:srgbClr val="000000"/>
              </a:solidFill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50737015-A716-C1C8-506E-F97D6B6C34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C5134EF0-4C1C-BBC7-CCDE-CE730D84BE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CF003C05-EE39-D84D-87D0-733CEB1BC4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29091" indent="-278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24421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74837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25253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91871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58490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5108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1726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33237" fontAlgn="base">
              <a:spcBef>
                <a:spcPct val="0"/>
              </a:spcBef>
              <a:spcAft>
                <a:spcPct val="0"/>
              </a:spcAft>
              <a:defRPr/>
            </a:pPr>
            <a:fld id="{7CF7CF98-F78D-4CEA-87EF-6A33C2B89F1B}" type="slidenum">
              <a:rPr lang="en-US" altLang="en-US" sz="1100">
                <a:solidFill>
                  <a:srgbClr val="000000"/>
                </a:solidFill>
              </a:rPr>
              <a:pPr defTabSz="933237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altLang="en-US" sz="1100">
              <a:solidFill>
                <a:srgbClr val="000000"/>
              </a:solidFill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50737015-A716-C1C8-506E-F97D6B6C34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C5134EF0-4C1C-BBC7-CCDE-CE730D84BE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90150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65200"/>
            <a:ext cx="12192000" cy="11430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114800"/>
            <a:ext cx="12192000" cy="12954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6B52F6EF-47AC-2DF2-E740-8C6B113C95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38133" y="6223000"/>
            <a:ext cx="2540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8CD2891-C8FB-0ED4-BCE8-92EDD0A056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8111067" y="62230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091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2868DE58-6F34-E907-5634-C794F70E905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CE3BEA1A-10FF-8232-5DBF-B5792C867F9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7EE2B-7C2A-455F-8D94-EB07F82C3C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592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83234" y="0"/>
            <a:ext cx="2408767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56934" y="0"/>
            <a:ext cx="70231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63FE0D3C-49A4-C753-4441-AFEBDEAA97B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CE23EA48-39D5-B344-7825-331768E6B9A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A4EE0-A780-4A13-93AC-1BE23170B4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9362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933" y="0"/>
            <a:ext cx="9635067" cy="812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3867" y="1066800"/>
            <a:ext cx="4605867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7382933" y="1066800"/>
            <a:ext cx="4605867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382933" y="3657600"/>
            <a:ext cx="4605867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970FBAA7-1E33-814F-DCCC-5074272C036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C22C0CCA-38BE-CE45-3A31-A8A3DF1EC6C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13697-4E89-4AA1-9A30-5CB4E5178F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412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919" y="681791"/>
            <a:ext cx="9414933" cy="493294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6BBA77BD-B605-7F90-8C94-C1A37D5C2D3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8976FE92-266B-7DA1-1579-AE9DA0B6CEB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188D1-CB2E-4CC0-9771-93502A58B5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8041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9F4B0687-0F52-46A5-0D10-C754B426F53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25911F20-2540-E623-8A36-B0A2DE85B9C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69E2A-5329-4D5E-AF59-D277A0267E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5605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3867" y="1066800"/>
            <a:ext cx="46058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82933" y="1066800"/>
            <a:ext cx="46058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51015A9A-9950-85C7-0D69-F2B06D86942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3C63AD82-B241-FF78-A27E-CA3E820AC80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F6887-BE21-42DF-B45B-A0DE68A3B7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6906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0B7AEB31-949D-6154-462F-4AD66B71C85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831DECF6-C947-BE52-127C-50B3C23815C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08EAB-9BBD-4189-8075-4D59846DC8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6071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98905D75-9E43-6DF9-8010-BA86299DA53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County Agricultural Development Council Orientation 2012-2014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90805510-1548-0963-416F-531677BDF46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E0D03-A95F-4311-8D82-7E2441827B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489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2EDC8976-5AFA-D49A-DD80-4C4A39A0F85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County Agricultural Development Council Orientation 2012-2014</a:t>
            </a:r>
          </a:p>
        </p:txBody>
      </p:sp>
      <p:sp>
        <p:nvSpPr>
          <p:cNvPr id="3" name="Rectangle 14">
            <a:extLst>
              <a:ext uri="{FF2B5EF4-FFF2-40B4-BE49-F238E27FC236}">
                <a16:creationId xmlns:a16="http://schemas.microsoft.com/office/drawing/2014/main" id="{F1EE6A33-2D45-7401-5FBC-203E6DC5492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8D5F1-94C2-4D18-9A38-1FC37A6350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2901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7683FDBA-41D8-19B7-5BEF-46E22373943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3341FC57-1487-4C11-71F7-578822809BD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B92E9-66F4-491E-86E2-49F6C62B22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7663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550013AF-81B7-919F-B583-779A2E2C9AC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1442F37F-20DC-AD2F-6AC1-4475FD9D674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57A20-A8A9-487B-BCF6-7F572BD80D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2264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1">
            <a:extLst>
              <a:ext uri="{FF2B5EF4-FFF2-40B4-BE49-F238E27FC236}">
                <a16:creationId xmlns:a16="http://schemas.microsoft.com/office/drawing/2014/main" id="{FD4ECC64-B75E-F224-C567-855BBCD96F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556933" y="0"/>
            <a:ext cx="9635067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12">
            <a:extLst>
              <a:ext uri="{FF2B5EF4-FFF2-40B4-BE49-F238E27FC236}">
                <a16:creationId xmlns:a16="http://schemas.microsoft.com/office/drawing/2014/main" id="{97622B29-C4F7-F6D9-BF87-3A1FF2C901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573867" y="1066800"/>
            <a:ext cx="941493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7" name="Rectangle 13">
            <a:extLst>
              <a:ext uri="{FF2B5EF4-FFF2-40B4-BE49-F238E27FC236}">
                <a16:creationId xmlns:a16="http://schemas.microsoft.com/office/drawing/2014/main" id="{8BE36BF3-4F83-6E71-ACAB-EEA6EF610EF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010400" y="6286500"/>
            <a:ext cx="504613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County Agricultural Development Council Orientation 2012-2014</a:t>
            </a:r>
          </a:p>
        </p:txBody>
      </p:sp>
      <p:sp>
        <p:nvSpPr>
          <p:cNvPr id="1038" name="Rectangle 14">
            <a:extLst>
              <a:ext uri="{FF2B5EF4-FFF2-40B4-BE49-F238E27FC236}">
                <a16:creationId xmlns:a16="http://schemas.microsoft.com/office/drawing/2014/main" id="{C50E28E4-62FF-5011-F211-A9FDF5C4BDA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99600" y="6515100"/>
            <a:ext cx="25400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20AB4FE-3DF3-440B-97AA-8B36C906B5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0" name="Line 15">
            <a:extLst>
              <a:ext uri="{FF2B5EF4-FFF2-40B4-BE49-F238E27FC236}">
                <a16:creationId xmlns:a16="http://schemas.microsoft.com/office/drawing/2014/main" id="{45A95044-9DF5-15A0-930B-B20AEF8B4D14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1" y="812800"/>
            <a:ext cx="9751484" cy="0"/>
          </a:xfrm>
          <a:prstGeom prst="line">
            <a:avLst/>
          </a:prstGeom>
          <a:noFill/>
          <a:ln w="25400">
            <a:solidFill>
              <a:srgbClr val="0073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31" name="Freeform 9">
            <a:extLst>
              <a:ext uri="{FF2B5EF4-FFF2-40B4-BE49-F238E27FC236}">
                <a16:creationId xmlns:a16="http://schemas.microsoft.com/office/drawing/2014/main" id="{4A0FD26B-BB85-E895-5811-6C73623492C1}"/>
              </a:ext>
            </a:extLst>
          </p:cNvPr>
          <p:cNvSpPr>
            <a:spLocks/>
          </p:cNvSpPr>
          <p:nvPr userDrawn="1"/>
        </p:nvSpPr>
        <p:spPr bwMode="auto">
          <a:xfrm>
            <a:off x="2440517" y="6069013"/>
            <a:ext cx="9753600" cy="12700"/>
          </a:xfrm>
          <a:custGeom>
            <a:avLst/>
            <a:gdLst>
              <a:gd name="T0" fmla="*/ 0 w 5792"/>
              <a:gd name="T1" fmla="*/ 2147483646 h 8"/>
              <a:gd name="T2" fmla="*/ 2147483646 w 5792"/>
              <a:gd name="T3" fmla="*/ 0 h 8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792" h="8">
                <a:moveTo>
                  <a:pt x="0" y="8"/>
                </a:moveTo>
                <a:lnTo>
                  <a:pt x="5792" y="0"/>
                </a:lnTo>
              </a:path>
            </a:pathLst>
          </a:custGeom>
          <a:noFill/>
          <a:ln w="9525">
            <a:solidFill>
              <a:schemeClr val="bg2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11094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BF2ADA-A0A4-E157-A045-62AD13BFC59D}"/>
              </a:ext>
            </a:extLst>
          </p:cNvPr>
          <p:cNvSpPr txBox="1">
            <a:spLocks/>
          </p:cNvSpPr>
          <p:nvPr/>
        </p:nvSpPr>
        <p:spPr bwMode="auto">
          <a:xfrm>
            <a:off x="2251171" y="1277191"/>
            <a:ext cx="8855075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KOAP’s Report of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June 2024</a:t>
            </a:r>
            <a:endParaRPr lang="en-US" sz="44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B4A31E-57A3-5DDB-BC35-4DFD0D915FA0}"/>
              </a:ext>
            </a:extLst>
          </p:cNvPr>
          <p:cNvSpPr txBox="1"/>
          <p:nvPr/>
        </p:nvSpPr>
        <p:spPr>
          <a:xfrm>
            <a:off x="7494494" y="5542438"/>
            <a:ext cx="4294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</a:rPr>
              <a:t>As of 6/24/2024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F0338-7263-145F-4065-2F635B13F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latin typeface="+mn-lt"/>
              </a:rPr>
              <a:t>“Agriculture is Economic Development”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3DFA2-5F88-0E5F-6165-64D93B0F42F2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7037292" y="1316691"/>
            <a:ext cx="5074023" cy="950259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Commissioner of Agriculture, </a:t>
            </a:r>
          </a:p>
          <a:p>
            <a:pPr marL="0" indent="0" algn="ctr">
              <a:buNone/>
            </a:pPr>
            <a:r>
              <a:rPr lang="en-US" sz="2800" dirty="0"/>
              <a:t>Jonathan Shell</a:t>
            </a:r>
          </a:p>
        </p:txBody>
      </p:sp>
      <p:pic>
        <p:nvPicPr>
          <p:cNvPr id="5" name="Picture 4" descr="A group of people clapping and signing a document&#10;&#10;Description automatically generated">
            <a:extLst>
              <a:ext uri="{FF2B5EF4-FFF2-40B4-BE49-F238E27FC236}">
                <a16:creationId xmlns:a16="http://schemas.microsoft.com/office/drawing/2014/main" id="{946B8D1D-EC54-C45A-8236-52331F150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933" y="914399"/>
            <a:ext cx="4372535" cy="2915023"/>
          </a:xfrm>
          <a:prstGeom prst="rect">
            <a:avLst/>
          </a:prstGeom>
        </p:spPr>
      </p:pic>
      <p:pic>
        <p:nvPicPr>
          <p:cNvPr id="9" name="Picture 8" descr="A person standing at a podium&#10;&#10;Description automatically generated">
            <a:extLst>
              <a:ext uri="{FF2B5EF4-FFF2-40B4-BE49-F238E27FC236}">
                <a16:creationId xmlns:a16="http://schemas.microsoft.com/office/drawing/2014/main" id="{0D219E2F-3510-0408-2957-519F53DFA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736" y="2770842"/>
            <a:ext cx="4759137" cy="3172758"/>
          </a:xfrm>
          <a:prstGeom prst="rect">
            <a:avLst/>
          </a:prstGeom>
        </p:spPr>
      </p:pic>
      <p:pic>
        <p:nvPicPr>
          <p:cNvPr id="11" name="Picture 10" descr="A group of people standing next to a sign&#10;&#10;Description automatically generated">
            <a:extLst>
              <a:ext uri="{FF2B5EF4-FFF2-40B4-BE49-F238E27FC236}">
                <a16:creationId xmlns:a16="http://schemas.microsoft.com/office/drawing/2014/main" id="{9BD9C075-58AA-E9FD-C543-20E0292CFB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384" y="3931021"/>
            <a:ext cx="4157632" cy="277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47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8AD25-E3BD-53F5-8A3A-D397F0EAB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latin typeface="+mn-lt"/>
              </a:rPr>
              <a:t>KOAP Staff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56FD6-607C-29D5-C45A-8A1A1F20D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4509" y="1018988"/>
            <a:ext cx="3172509" cy="5328024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effectLst/>
                <a:ea typeface="Calibri" panose="020F0502020204030204" pitchFamily="34" charset="0"/>
              </a:rPr>
              <a:t>Brandon Reed</a:t>
            </a:r>
          </a:p>
          <a:p>
            <a:pPr marL="400050" lvl="1" indent="0">
              <a:buNone/>
            </a:pPr>
            <a:r>
              <a:rPr lang="en-US" sz="1100" dirty="0">
                <a:effectLst/>
                <a:ea typeface="Calibri" panose="020F0502020204030204" pitchFamily="34" charset="0"/>
              </a:rPr>
              <a:t>Executive Director</a:t>
            </a:r>
          </a:p>
          <a:p>
            <a:pPr marL="0" indent="0">
              <a:buNone/>
            </a:pPr>
            <a:r>
              <a:rPr lang="en-US" sz="1600" dirty="0"/>
              <a:t>Bill McCloskey</a:t>
            </a:r>
          </a:p>
          <a:p>
            <a:pPr marL="400050" lvl="1" indent="0">
              <a:buNone/>
            </a:pPr>
            <a:r>
              <a:rPr lang="en-US" sz="1100" dirty="0"/>
              <a:t>Deputy Executive Director</a:t>
            </a:r>
          </a:p>
          <a:p>
            <a:pPr marL="0" indent="0">
              <a:buNone/>
            </a:pPr>
            <a:r>
              <a:rPr lang="en-US" sz="1600" dirty="0"/>
              <a:t>Bill Hearn</a:t>
            </a:r>
          </a:p>
          <a:p>
            <a:pPr marL="400050" lvl="1" indent="0">
              <a:buNone/>
            </a:pPr>
            <a:r>
              <a:rPr lang="en-US" sz="1100" dirty="0"/>
              <a:t>Fiscal Officer </a:t>
            </a:r>
          </a:p>
          <a:p>
            <a:pPr marL="0" indent="0">
              <a:buNone/>
            </a:pPr>
            <a:r>
              <a:rPr lang="en-US" sz="1600" dirty="0"/>
              <a:t>Brian Murphy</a:t>
            </a:r>
          </a:p>
          <a:p>
            <a:pPr marL="400050" lvl="1" indent="0">
              <a:buNone/>
            </a:pPr>
            <a:r>
              <a:rPr lang="en-US" sz="1100" dirty="0"/>
              <a:t>General Counsel</a:t>
            </a:r>
          </a:p>
          <a:p>
            <a:pPr marL="0" indent="0">
              <a:buNone/>
            </a:pPr>
            <a:r>
              <a:rPr lang="en-US" sz="1600" dirty="0"/>
              <a:t>Chelsea Smither</a:t>
            </a:r>
          </a:p>
          <a:p>
            <a:pPr marL="400050" lvl="1" indent="0">
              <a:buNone/>
            </a:pPr>
            <a:r>
              <a:rPr lang="en-US" sz="1100" dirty="0"/>
              <a:t>KADF Project Manager</a:t>
            </a:r>
          </a:p>
          <a:p>
            <a:pPr marL="0" indent="0">
              <a:buNone/>
            </a:pPr>
            <a:r>
              <a:rPr lang="en-US" sz="1600" dirty="0"/>
              <a:t>Hannah Sharp-Johnson</a:t>
            </a:r>
          </a:p>
          <a:p>
            <a:pPr marL="400050" lvl="1" indent="0">
              <a:buNone/>
            </a:pPr>
            <a:r>
              <a:rPr lang="en-US" sz="1100" dirty="0"/>
              <a:t>Boards &amp; Special Events Manager</a:t>
            </a:r>
          </a:p>
          <a:p>
            <a:pPr marL="0" indent="0">
              <a:buNone/>
            </a:pPr>
            <a:r>
              <a:rPr lang="en-US" sz="1600" dirty="0"/>
              <a:t>Hunter Jones</a:t>
            </a:r>
          </a:p>
          <a:p>
            <a:pPr marL="400050" lvl="1" indent="0">
              <a:buNone/>
            </a:pPr>
            <a:r>
              <a:rPr lang="en-US" sz="1100" dirty="0"/>
              <a:t>KADF Project Manager</a:t>
            </a:r>
          </a:p>
          <a:p>
            <a:pPr marL="0" indent="0">
              <a:buNone/>
            </a:pPr>
            <a:r>
              <a:rPr lang="en-US" sz="1600" dirty="0"/>
              <a:t>Jeff Parman</a:t>
            </a:r>
          </a:p>
          <a:p>
            <a:pPr marL="400050" lvl="1" indent="0">
              <a:buNone/>
            </a:pPr>
            <a:r>
              <a:rPr lang="en-US" sz="1100" dirty="0"/>
              <a:t>KADF Program Compliance Manager </a:t>
            </a:r>
          </a:p>
          <a:p>
            <a:pPr marL="0" indent="0">
              <a:buNone/>
            </a:pPr>
            <a:r>
              <a:rPr lang="en-US" sz="1600" dirty="0"/>
              <a:t>Jesslyn Watson</a:t>
            </a:r>
          </a:p>
          <a:p>
            <a:pPr marL="400050" lvl="1" indent="0">
              <a:buNone/>
            </a:pPr>
            <a:r>
              <a:rPr lang="en-US" sz="1100" dirty="0"/>
              <a:t>KADF Project Manager</a:t>
            </a:r>
          </a:p>
          <a:p>
            <a:pPr marL="0" indent="0">
              <a:buNone/>
            </a:pPr>
            <a:r>
              <a:rPr lang="en-US" sz="1600" dirty="0"/>
              <a:t>Olivia Randolph</a:t>
            </a:r>
          </a:p>
          <a:p>
            <a:pPr marL="400050" lvl="1" indent="0">
              <a:buNone/>
            </a:pPr>
            <a:r>
              <a:rPr lang="en-US" sz="1100" dirty="0"/>
              <a:t>KAFC Loan Programs Manager</a:t>
            </a:r>
          </a:p>
        </p:txBody>
      </p:sp>
      <p:pic>
        <p:nvPicPr>
          <p:cNvPr id="7" name="Content Placeholder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9DD9C8A-7232-1041-0518-8567917C3EA0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900" y="878541"/>
            <a:ext cx="6279776" cy="418651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5FA99F-F23D-18E0-2428-EE7E4BFB2F77}"/>
              </a:ext>
            </a:extLst>
          </p:cNvPr>
          <p:cNvSpPr txBox="1"/>
          <p:nvPr/>
        </p:nvSpPr>
        <p:spPr>
          <a:xfrm>
            <a:off x="6096000" y="5094939"/>
            <a:ext cx="6151532" cy="92333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1600" dirty="0"/>
              <a:t>Rebecca Besok</a:t>
            </a:r>
          </a:p>
          <a:p>
            <a:pPr lvl="1"/>
            <a:r>
              <a:rPr lang="en-US" sz="1100" dirty="0"/>
              <a:t>KADF Project Manager</a:t>
            </a:r>
          </a:p>
          <a:p>
            <a:r>
              <a:rPr lang="en-US" sz="1600" dirty="0"/>
              <a:t>Sarah Bryant</a:t>
            </a:r>
          </a:p>
          <a:p>
            <a:pPr lvl="1"/>
            <a:r>
              <a:rPr lang="en-US" sz="1100" dirty="0"/>
              <a:t>KADF Programs Manager</a:t>
            </a:r>
            <a:endParaRPr lang="en-US" sz="1600" dirty="0"/>
          </a:p>
          <a:p>
            <a:r>
              <a:rPr lang="en-US" sz="1600" dirty="0"/>
              <a:t>Savanna Hill</a:t>
            </a:r>
          </a:p>
          <a:p>
            <a:pPr lvl="1"/>
            <a:r>
              <a:rPr lang="en-US" sz="1100" dirty="0"/>
              <a:t>KADF Project Manager</a:t>
            </a:r>
          </a:p>
          <a:p>
            <a:r>
              <a:rPr lang="en-US" sz="1600" dirty="0"/>
              <a:t>Tera Roberts</a:t>
            </a:r>
          </a:p>
          <a:p>
            <a:pPr lvl="1"/>
            <a:r>
              <a:rPr lang="en-US" sz="1100" dirty="0"/>
              <a:t>KAFC Loan Programs Manager</a:t>
            </a:r>
          </a:p>
        </p:txBody>
      </p:sp>
    </p:spTree>
    <p:extLst>
      <p:ext uri="{BB962C8B-B14F-4D97-AF65-F5344CB8AC3E}">
        <p14:creationId xmlns:p14="http://schemas.microsoft.com/office/powerpoint/2010/main" val="1413382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BF2ADA-A0A4-E157-A045-62AD13BFC59D}"/>
              </a:ext>
            </a:extLst>
          </p:cNvPr>
          <p:cNvSpPr txBox="1">
            <a:spLocks/>
          </p:cNvSpPr>
          <p:nvPr/>
        </p:nvSpPr>
        <p:spPr bwMode="auto">
          <a:xfrm>
            <a:off x="2573867" y="0"/>
            <a:ext cx="9635067" cy="812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200" b="1" dirty="0">
                <a:ea typeface="+mj-ea"/>
                <a:cs typeface="Arial" panose="020B0604020202020204" pitchFamily="34" charset="0"/>
              </a:rPr>
              <a:t>Monthly Board Approvals: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6B6E95E-477D-A21D-D319-A88E7F2FF8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23882" y="1057834"/>
            <a:ext cx="8857130" cy="47423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600" b="1" u="sng" dirty="0"/>
              <a:t>June</a:t>
            </a:r>
            <a:endParaRPr lang="en-US" sz="6600" dirty="0"/>
          </a:p>
          <a:p>
            <a:pPr marL="0" indent="0" algn="ctr">
              <a:buNone/>
            </a:pPr>
            <a:r>
              <a:rPr lang="en-US" sz="6600" dirty="0"/>
              <a:t>KADB  	KAFC</a:t>
            </a:r>
          </a:p>
          <a:p>
            <a:pPr marL="0" indent="0" algn="ctr">
              <a:buNone/>
            </a:pPr>
            <a:r>
              <a:rPr lang="en-US" sz="6600" dirty="0"/>
              <a:t>$8.5 MM 	$3.3 MM</a:t>
            </a:r>
          </a:p>
          <a:p>
            <a:pPr marL="0" indent="0" algn="ctr">
              <a:buNone/>
            </a:pPr>
            <a:endParaRPr lang="en-US" sz="3200" dirty="0"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03C830C3-99FE-E112-4807-303F8A9C31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6093" y="6177468"/>
            <a:ext cx="1232707" cy="49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051FA0-35DD-52B5-9B3D-4115CA3144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469" y="6241728"/>
            <a:ext cx="949424" cy="42882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EC0E67E-9CE5-00E8-B5CF-3705E181EE57}"/>
              </a:ext>
            </a:extLst>
          </p:cNvPr>
          <p:cNvSpPr txBox="1">
            <a:spLocks/>
          </p:cNvSpPr>
          <p:nvPr/>
        </p:nvSpPr>
        <p:spPr bwMode="auto">
          <a:xfrm>
            <a:off x="7192461" y="1057834"/>
            <a:ext cx="4822015" cy="4536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endParaRPr lang="en-US" sz="3400" kern="0" dirty="0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BF2ADA-A0A4-E157-A045-62AD13BFC59D}"/>
              </a:ext>
            </a:extLst>
          </p:cNvPr>
          <p:cNvSpPr txBox="1">
            <a:spLocks/>
          </p:cNvSpPr>
          <p:nvPr/>
        </p:nvSpPr>
        <p:spPr bwMode="auto">
          <a:xfrm>
            <a:off x="2556933" y="56578"/>
            <a:ext cx="9635067" cy="812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200" b="1" dirty="0">
                <a:ea typeface="+mj-ea"/>
                <a:cs typeface="Arial" panose="020B0604020202020204" pitchFamily="34" charset="0"/>
              </a:rPr>
              <a:t>KOAP Highlights of June: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6B6E95E-477D-A21D-D319-A88E7F2FF8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97668" y="1220772"/>
            <a:ext cx="4605867" cy="5206944"/>
          </a:xfrm>
        </p:spPr>
        <p:txBody>
          <a:bodyPr/>
          <a:lstStyle/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/>
              <a:t>Final CAIP Administer Training held virtually; total trainings were 6 in-person &amp; 2 virtual</a:t>
            </a:r>
          </a:p>
          <a:p>
            <a:pPr marL="457200" lvl="1" indent="0">
              <a:buNone/>
            </a:pPr>
            <a:endParaRPr lang="en-US" sz="2400" dirty="0">
              <a:solidFill>
                <a:srgbClr val="C00000"/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>
                <a:ea typeface="Calibri" panose="020F0502020204030204" pitchFamily="34" charset="0"/>
              </a:rPr>
              <a:t>Staff organized a day of tours &amp; Recipient Review Committee highlighting KY Horticulture Council in London, KY</a:t>
            </a:r>
            <a:endParaRPr lang="en-US" sz="24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03C830C3-99FE-E112-4807-303F8A9C31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64560" y="6181175"/>
            <a:ext cx="1232707" cy="49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20257C-243A-9F8E-D0C0-9BAC183E4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469" y="6241728"/>
            <a:ext cx="949424" cy="42882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DE9DD9-D3D8-D09F-0266-A8A6B27FCB4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7387165" y="1220772"/>
            <a:ext cx="4614334" cy="4816764"/>
          </a:xfrm>
        </p:spPr>
        <p:txBody>
          <a:bodyPr/>
          <a:lstStyle/>
          <a:p>
            <a:pPr lvl="1">
              <a:buFont typeface="Courier New" panose="02070309020205020404" pitchFamily="49" charset="0"/>
              <a:buChar char="o"/>
            </a:pPr>
            <a:r>
              <a:rPr lang="en-US" sz="3200" dirty="0"/>
              <a:t>26</a:t>
            </a:r>
            <a:r>
              <a:rPr lang="en-US" sz="2400" dirty="0"/>
              <a:t> County Agricultural Development Councils attended by staff</a:t>
            </a:r>
          </a:p>
          <a:p>
            <a:pPr marL="457200" lvl="1" indent="0">
              <a:buNone/>
            </a:pPr>
            <a:endParaRPr lang="en-US" sz="16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/>
              <a:t>Two additional interns joined us this month to compose reports on KAFC &amp; KADF meat processor projects; Caroline Groth &amp; Karissa Hamilton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16248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8AACF-D17F-8C43-1E8B-41BFDB101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latin typeface="+mn-lt"/>
              </a:rPr>
              <a:t>Approved Breakdown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8B6D8-D422-4B70-7B7D-24059033B3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56933" y="773953"/>
            <a:ext cx="4605867" cy="50292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KADB Approvals: </a:t>
            </a:r>
          </a:p>
          <a:p>
            <a:pPr lvl="1"/>
            <a:r>
              <a:rPr lang="en-US" dirty="0"/>
              <a:t>2 Large and Food Animal Veterinary Incentives Programs totaling $75,395</a:t>
            </a:r>
          </a:p>
          <a:p>
            <a:pPr lvl="1"/>
            <a:r>
              <a:rPr lang="en-US" dirty="0"/>
              <a:t>18 County Agricultural Investment Programs totaling $2,775,475</a:t>
            </a:r>
          </a:p>
          <a:p>
            <a:pPr lvl="1"/>
            <a:r>
              <a:rPr lang="en-US" dirty="0"/>
              <a:t>4 Deceased Farm Animal Removal Programs totaling $42,750</a:t>
            </a:r>
          </a:p>
          <a:p>
            <a:pPr lvl="1"/>
            <a:r>
              <a:rPr lang="en-US" dirty="0"/>
              <a:t>1 Shared-Use Equipment Programs totaling $17,500</a:t>
            </a:r>
          </a:p>
          <a:p>
            <a:pPr lvl="1"/>
            <a:r>
              <a:rPr lang="en-US" dirty="0"/>
              <a:t>4 Youth Agricultural Incentives Programs totaling $45,000 </a:t>
            </a:r>
          </a:p>
          <a:p>
            <a:pPr lvl="1"/>
            <a:r>
              <a:rPr lang="en-US" dirty="0"/>
              <a:t>6 County &amp; State Projects totaling $5,520,749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6D2623-6780-5D03-B5BA-3A5FE01AB295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7374466" y="773953"/>
            <a:ext cx="4605867" cy="24384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KAFC Approvals: </a:t>
            </a:r>
          </a:p>
          <a:p>
            <a:pPr lvl="1"/>
            <a:r>
              <a:rPr lang="en-US" dirty="0"/>
              <a:t>3 Agricultural Infrastructure Loan Programs totaling $614,183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1 Agricultural Processing Loan Program totaling $170,000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18 Beginning Farmer Loan Programs totaling $2,837,518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08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7527-C706-7F9F-9B07-6F5401D7C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latin typeface="+mn-lt"/>
              </a:rPr>
              <a:t>Bill &amp; Brandon’s Top Picks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608FF7-EC1C-EC48-24AD-1BCAB1BEB22D}"/>
              </a:ext>
            </a:extLst>
          </p:cNvPr>
          <p:cNvSpPr txBox="1"/>
          <p:nvPr/>
        </p:nvSpPr>
        <p:spPr>
          <a:xfrm>
            <a:off x="3119717" y="1720840"/>
            <a:ext cx="87585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 err="1"/>
              <a:t>AppleAtcha</a:t>
            </a:r>
            <a:r>
              <a:rPr lang="en-US" sz="2400" dirty="0"/>
              <a:t> </a:t>
            </a:r>
            <a:r>
              <a:rPr lang="en-US" sz="2400" dirty="0" err="1"/>
              <a:t>Agritech</a:t>
            </a:r>
            <a:r>
              <a:rPr lang="en-US" sz="2400" dirty="0"/>
              <a:t> KY - $3.5 MM KADF Participation Loan</a:t>
            </a:r>
          </a:p>
          <a:p>
            <a:endParaRPr lang="en-US" sz="2400" dirty="0"/>
          </a:p>
          <a:p>
            <a:endParaRPr lang="en-US" sz="2400" dirty="0"/>
          </a:p>
          <a:p>
            <a:pPr marL="457200" indent="-457200">
              <a:buAutoNum type="arabicPeriod" startAt="2"/>
            </a:pPr>
            <a:r>
              <a:rPr lang="en-US" sz="2400" dirty="0"/>
              <a:t>Green County High School - $15,000 Green Co. funds</a:t>
            </a:r>
          </a:p>
          <a:p>
            <a:pPr marL="457200" indent="-457200">
              <a:buAutoNum type="arabicPeriod" startAt="2"/>
            </a:pP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3. Jemstar Properties, LLC - $15,000 Montgomery Co. funds + $250,000 Forgivable Loan + $1 MM KADF Participation Loan</a:t>
            </a:r>
          </a:p>
        </p:txBody>
      </p:sp>
    </p:spTree>
    <p:extLst>
      <p:ext uri="{BB962C8B-B14F-4D97-AF65-F5344CB8AC3E}">
        <p14:creationId xmlns:p14="http://schemas.microsoft.com/office/powerpoint/2010/main" val="2427949564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E5"/>
      </a:hlink>
      <a:folHlink>
        <a:srgbClr val="B2B2B2"/>
      </a:folHlink>
    </a:clrScheme>
    <a:fontScheme name="Unbridled Spirit">
      <a:majorFont>
        <a:latin typeface="Franklin Gothic Heavy"/>
        <a:ea typeface=""/>
        <a:cs typeface=""/>
      </a:majorFont>
      <a:minorFont>
        <a:latin typeface="High Towe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Unbridled Spiri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bridled Spiri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bridled Spiri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bridled Spiri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bridled Spiri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bridled Spiri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bridled Spiri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841</TotalTime>
  <Words>315</Words>
  <Application>Microsoft Office PowerPoint</Application>
  <PresentationFormat>Widescreen</PresentationFormat>
  <Paragraphs>71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Aptos</vt:lpstr>
      <vt:lpstr>Arial</vt:lpstr>
      <vt:lpstr>Calibri</vt:lpstr>
      <vt:lpstr>Courier New</vt:lpstr>
      <vt:lpstr>Franklin Gothic Heavy</vt:lpstr>
      <vt:lpstr>High Tower Text</vt:lpstr>
      <vt:lpstr>Times New Roman</vt:lpstr>
      <vt:lpstr>Wingdings</vt:lpstr>
      <vt:lpstr>Theme1</vt:lpstr>
      <vt:lpstr>PowerPoint Presentation</vt:lpstr>
      <vt:lpstr>“Agriculture is Economic Development”</vt:lpstr>
      <vt:lpstr>KOAP Staff</vt:lpstr>
      <vt:lpstr>PowerPoint Presentation</vt:lpstr>
      <vt:lpstr>PowerPoint Presentation</vt:lpstr>
      <vt:lpstr>Approved Breakdown</vt:lpstr>
      <vt:lpstr>Bill &amp; Brandon’s Top Picks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Watson, Jesslyn (AGR)</dc:creator>
  <cp:lastModifiedBy>Watson, Jesslyn (AGR)</cp:lastModifiedBy>
  <cp:revision>90</cp:revision>
  <cp:lastPrinted>2024-04-15T13:59:16Z</cp:lastPrinted>
  <dcterms:created xsi:type="dcterms:W3CDTF">2024-04-12T12:47:29Z</dcterms:created>
  <dcterms:modified xsi:type="dcterms:W3CDTF">2024-07-01T15:30:37Z</dcterms:modified>
</cp:coreProperties>
</file>