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3"/>
    <p:sldMasterId id="2147483744" r:id="rId4"/>
    <p:sldMasterId id="2147483648" r:id="rId5"/>
  </p:sldMasterIdLst>
  <p:sldIdLst>
    <p:sldId id="260" r:id="rId6"/>
    <p:sldId id="285" r:id="rId7"/>
    <p:sldId id="259" r:id="rId8"/>
    <p:sldId id="284" r:id="rId9"/>
    <p:sldId id="283" r:id="rId10"/>
    <p:sldId id="286" r:id="rId11"/>
    <p:sldId id="287" r:id="rId12"/>
    <p:sldId id="290" r:id="rId13"/>
    <p:sldId id="289" r:id="rId14"/>
    <p:sldId id="28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68" y="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3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2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svg"/><Relationship Id="rId13" Type="http://schemas.openxmlformats.org/officeDocument/2006/relationships/image" Target="../media/image22.png"/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12" Type="http://schemas.openxmlformats.org/officeDocument/2006/relationships/image" Target="../media/image21.svg"/><Relationship Id="rId2" Type="http://schemas.openxmlformats.org/officeDocument/2006/relationships/image" Target="../media/image11.svg"/><Relationship Id="rId16" Type="http://schemas.openxmlformats.org/officeDocument/2006/relationships/image" Target="../media/image25.svg"/><Relationship Id="rId1" Type="http://schemas.openxmlformats.org/officeDocument/2006/relationships/image" Target="../media/image10.png"/><Relationship Id="rId6" Type="http://schemas.openxmlformats.org/officeDocument/2006/relationships/image" Target="../media/image15.svg"/><Relationship Id="rId11" Type="http://schemas.openxmlformats.org/officeDocument/2006/relationships/image" Target="../media/image20.png"/><Relationship Id="rId5" Type="http://schemas.openxmlformats.org/officeDocument/2006/relationships/image" Target="../media/image14.png"/><Relationship Id="rId15" Type="http://schemas.openxmlformats.org/officeDocument/2006/relationships/image" Target="../media/image24.png"/><Relationship Id="rId10" Type="http://schemas.openxmlformats.org/officeDocument/2006/relationships/image" Target="../media/image19.svg"/><Relationship Id="rId4" Type="http://schemas.openxmlformats.org/officeDocument/2006/relationships/image" Target="../media/image13.svg"/><Relationship Id="rId9" Type="http://schemas.openxmlformats.org/officeDocument/2006/relationships/image" Target="../media/image18.png"/><Relationship Id="rId1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EA4F27B-2FF0-4427-8902-34D8D2CE24F9}" type="doc">
      <dgm:prSet loTypeId="urn:microsoft.com/office/officeart/2018/5/layout/IconCircleLabelList" loCatId="icon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40DD222-8B66-49BD-BCD8-41254A6A86B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Assist with business plans </a:t>
          </a:r>
        </a:p>
      </dgm:t>
    </dgm:pt>
    <dgm:pt modelId="{19CD4C47-881E-4B25-9A94-EC2AD6A7A7EE}" type="parTrans" cxnId="{FA67FA87-A179-45A9-80ED-B780BA671358}">
      <dgm:prSet/>
      <dgm:spPr/>
      <dgm:t>
        <a:bodyPr/>
        <a:lstStyle/>
        <a:p>
          <a:endParaRPr lang="en-US"/>
        </a:p>
      </dgm:t>
    </dgm:pt>
    <dgm:pt modelId="{8483DE4C-A8B0-4934-9CA5-98399A65E16A}" type="sibTrans" cxnId="{FA67FA87-A179-45A9-80ED-B780BA671358}">
      <dgm:prSet/>
      <dgm:spPr/>
      <dgm:t>
        <a:bodyPr/>
        <a:lstStyle/>
        <a:p>
          <a:endParaRPr lang="en-US"/>
        </a:p>
      </dgm:t>
    </dgm:pt>
    <dgm:pt modelId="{0250833D-1887-49EB-9C26-4D77D110C144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Review marketing</a:t>
          </a:r>
        </a:p>
      </dgm:t>
    </dgm:pt>
    <dgm:pt modelId="{2E6A2BB6-F784-4CF5-82B8-AE862A4A2B91}" type="parTrans" cxnId="{A1267660-9645-40CD-A80C-92FC11E48528}">
      <dgm:prSet/>
      <dgm:spPr/>
      <dgm:t>
        <a:bodyPr/>
        <a:lstStyle/>
        <a:p>
          <a:endParaRPr lang="en-US"/>
        </a:p>
      </dgm:t>
    </dgm:pt>
    <dgm:pt modelId="{E7F07817-4045-46E1-ABAD-08FB1E64813A}" type="sibTrans" cxnId="{A1267660-9645-40CD-A80C-92FC11E48528}">
      <dgm:prSet/>
      <dgm:spPr/>
      <dgm:t>
        <a:bodyPr/>
        <a:lstStyle/>
        <a:p>
          <a:endParaRPr lang="en-US"/>
        </a:p>
      </dgm:t>
    </dgm:pt>
    <dgm:pt modelId="{14C07637-8B35-482B-8CC6-D235DADB0F4A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Analyze feasibility of new ventures, new ideas </a:t>
          </a:r>
        </a:p>
      </dgm:t>
    </dgm:pt>
    <dgm:pt modelId="{F8FD6DE1-EB70-4239-AE8D-8D9B865B7EB6}" type="parTrans" cxnId="{65D5FF75-FBD4-4807-9346-5F7C0269C4B8}">
      <dgm:prSet/>
      <dgm:spPr/>
      <dgm:t>
        <a:bodyPr/>
        <a:lstStyle/>
        <a:p>
          <a:endParaRPr lang="en-US"/>
        </a:p>
      </dgm:t>
    </dgm:pt>
    <dgm:pt modelId="{6B1906E7-5410-4234-9D81-ACD14E84DBC1}" type="sibTrans" cxnId="{65D5FF75-FBD4-4807-9346-5F7C0269C4B8}">
      <dgm:prSet/>
      <dgm:spPr/>
      <dgm:t>
        <a:bodyPr/>
        <a:lstStyle/>
        <a:p>
          <a:endParaRPr lang="en-US"/>
        </a:p>
      </dgm:t>
    </dgm:pt>
    <dgm:pt modelId="{DE4D0AC4-6CCD-4B1D-A6C6-CDB4505DCFF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Help businesses figure out what loans and grants are good fits</a:t>
          </a:r>
        </a:p>
      </dgm:t>
    </dgm:pt>
    <dgm:pt modelId="{1D384356-714D-47B6-8427-1DEA28A31919}" type="parTrans" cxnId="{8632CA6C-6F84-4CE2-8307-D5A992C947DA}">
      <dgm:prSet/>
      <dgm:spPr/>
      <dgm:t>
        <a:bodyPr/>
        <a:lstStyle/>
        <a:p>
          <a:endParaRPr lang="en-US"/>
        </a:p>
      </dgm:t>
    </dgm:pt>
    <dgm:pt modelId="{1E571E32-BD44-4667-B07D-A120D67CC2DE}" type="sibTrans" cxnId="{8632CA6C-6F84-4CE2-8307-D5A992C947DA}">
      <dgm:prSet/>
      <dgm:spPr/>
      <dgm:t>
        <a:bodyPr/>
        <a:lstStyle/>
        <a:p>
          <a:endParaRPr lang="en-US"/>
        </a:p>
      </dgm:t>
    </dgm:pt>
    <dgm:pt modelId="{94A028D9-3CE7-4F92-9ACE-FDDDE71A7635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Answer questions </a:t>
          </a:r>
        </a:p>
      </dgm:t>
    </dgm:pt>
    <dgm:pt modelId="{6C15F5CC-8DEC-4E5F-92C5-3A06DA774946}" type="parTrans" cxnId="{7662E1D4-335D-4BB3-8B1D-6FBF7EDD3BF3}">
      <dgm:prSet/>
      <dgm:spPr/>
      <dgm:t>
        <a:bodyPr/>
        <a:lstStyle/>
        <a:p>
          <a:endParaRPr lang="en-US"/>
        </a:p>
      </dgm:t>
    </dgm:pt>
    <dgm:pt modelId="{FAD7E3A0-07CD-42D8-B284-B0A0AA207995}" type="sibTrans" cxnId="{7662E1D4-335D-4BB3-8B1D-6FBF7EDD3BF3}">
      <dgm:prSet/>
      <dgm:spPr/>
      <dgm:t>
        <a:bodyPr/>
        <a:lstStyle/>
        <a:p>
          <a:endParaRPr lang="en-US"/>
        </a:p>
      </dgm:t>
    </dgm:pt>
    <dgm:pt modelId="{15CC8CB2-4C29-4967-87F7-AF30F2118C13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/>
            <a:t>Evaluate financials </a:t>
          </a:r>
        </a:p>
      </dgm:t>
    </dgm:pt>
    <dgm:pt modelId="{4F1C474B-2734-4555-89B0-C25A294FB85A}" type="parTrans" cxnId="{7F2D43C4-6541-4229-B9D9-33E0DB03C72D}">
      <dgm:prSet/>
      <dgm:spPr/>
      <dgm:t>
        <a:bodyPr/>
        <a:lstStyle/>
        <a:p>
          <a:endParaRPr lang="en-US"/>
        </a:p>
      </dgm:t>
    </dgm:pt>
    <dgm:pt modelId="{102E5F31-5746-4AEB-9C9A-DAD449C06AF2}" type="sibTrans" cxnId="{7F2D43C4-6541-4229-B9D9-33E0DB03C72D}">
      <dgm:prSet/>
      <dgm:spPr/>
      <dgm:t>
        <a:bodyPr/>
        <a:lstStyle/>
        <a:p>
          <a:endParaRPr lang="en-US"/>
        </a:p>
      </dgm:t>
    </dgm:pt>
    <dgm:pt modelId="{23E4154D-1F45-422D-B624-4EC856BB57B9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ArcGIS, tech/website questions, employee issues, management questions, and more</a:t>
          </a:r>
        </a:p>
      </dgm:t>
    </dgm:pt>
    <dgm:pt modelId="{DB665074-08EE-49D3-8438-9EC6DEAE9BBB}" type="parTrans" cxnId="{C380FBC7-1FC8-4653-92A0-646EC328922E}">
      <dgm:prSet/>
      <dgm:spPr/>
      <dgm:t>
        <a:bodyPr/>
        <a:lstStyle/>
        <a:p>
          <a:endParaRPr lang="en-US"/>
        </a:p>
      </dgm:t>
    </dgm:pt>
    <dgm:pt modelId="{25CAFF2F-9432-4260-A29A-ABA0C9AD53BE}" type="sibTrans" cxnId="{C380FBC7-1FC8-4653-92A0-646EC328922E}">
      <dgm:prSet/>
      <dgm:spPr/>
      <dgm:t>
        <a:bodyPr/>
        <a:lstStyle/>
        <a:p>
          <a:endParaRPr lang="en-US"/>
        </a:p>
      </dgm:t>
    </dgm:pt>
    <dgm:pt modelId="{5271D008-61F9-47C3-BE99-C32FA627A550}">
      <dgm:prSet/>
      <dgm:spPr/>
      <dgm:t>
        <a:bodyPr/>
        <a:lstStyle/>
        <a:p>
          <a:pPr>
            <a:lnSpc>
              <a:spcPct val="100000"/>
            </a:lnSpc>
            <a:defRPr cap="all"/>
          </a:pPr>
          <a:r>
            <a:rPr lang="en-US" dirty="0"/>
            <a:t>Cooperative Development</a:t>
          </a:r>
        </a:p>
      </dgm:t>
    </dgm:pt>
    <dgm:pt modelId="{05D19452-CEAB-4695-82A7-2347A2FB1A12}" type="parTrans" cxnId="{638E1EE7-07A7-48D7-A8AA-391FDAB0925E}">
      <dgm:prSet/>
      <dgm:spPr/>
      <dgm:t>
        <a:bodyPr/>
        <a:lstStyle/>
        <a:p>
          <a:endParaRPr lang="en-US"/>
        </a:p>
      </dgm:t>
    </dgm:pt>
    <dgm:pt modelId="{A1CA73E3-D660-4A5D-8FD7-209FEF2D825B}" type="sibTrans" cxnId="{638E1EE7-07A7-48D7-A8AA-391FDAB0925E}">
      <dgm:prSet/>
      <dgm:spPr/>
      <dgm:t>
        <a:bodyPr/>
        <a:lstStyle/>
        <a:p>
          <a:endParaRPr lang="en-US"/>
        </a:p>
      </dgm:t>
    </dgm:pt>
    <dgm:pt modelId="{1CCACCCC-0506-43B4-9C6A-208A8B547566}" type="pres">
      <dgm:prSet presAssocID="{CEA4F27B-2FF0-4427-8902-34D8D2CE24F9}" presName="root" presStyleCnt="0">
        <dgm:presLayoutVars>
          <dgm:dir/>
          <dgm:resizeHandles val="exact"/>
        </dgm:presLayoutVars>
      </dgm:prSet>
      <dgm:spPr/>
    </dgm:pt>
    <dgm:pt modelId="{EA5C068D-F8EF-48B9-A13D-C222768846CE}" type="pres">
      <dgm:prSet presAssocID="{E40DD222-8B66-49BD-BCD8-41254A6A86B5}" presName="compNode" presStyleCnt="0"/>
      <dgm:spPr/>
    </dgm:pt>
    <dgm:pt modelId="{59C5A230-9D15-40DE-AEF0-03B1CF3349D5}" type="pres">
      <dgm:prSet presAssocID="{E40DD222-8B66-49BD-BCD8-41254A6A86B5}" presName="iconBgRect" presStyleLbl="bgShp" presStyleIdx="0" presStyleCnt="8"/>
      <dgm:spPr/>
    </dgm:pt>
    <dgm:pt modelId="{E35D9E1C-6742-4E31-A54A-0EED04BFD3D3}" type="pres">
      <dgm:prSet presAssocID="{E40DD222-8B66-49BD-BCD8-41254A6A86B5}" presName="iconRect" presStyleLbl="node1" presStyleIdx="0" presStyleCnt="8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andshake"/>
        </a:ext>
      </dgm:extLst>
    </dgm:pt>
    <dgm:pt modelId="{36757BFF-E176-41D2-A881-5F28BC886B6F}" type="pres">
      <dgm:prSet presAssocID="{E40DD222-8B66-49BD-BCD8-41254A6A86B5}" presName="spaceRect" presStyleCnt="0"/>
      <dgm:spPr/>
    </dgm:pt>
    <dgm:pt modelId="{01438F57-573B-4A1F-931E-014A118E93F8}" type="pres">
      <dgm:prSet presAssocID="{E40DD222-8B66-49BD-BCD8-41254A6A86B5}" presName="textRect" presStyleLbl="revTx" presStyleIdx="0" presStyleCnt="8">
        <dgm:presLayoutVars>
          <dgm:chMax val="1"/>
          <dgm:chPref val="1"/>
        </dgm:presLayoutVars>
      </dgm:prSet>
      <dgm:spPr/>
    </dgm:pt>
    <dgm:pt modelId="{688247C7-1168-4314-ABA8-3C55E37266FD}" type="pres">
      <dgm:prSet presAssocID="{8483DE4C-A8B0-4934-9CA5-98399A65E16A}" presName="sibTrans" presStyleCnt="0"/>
      <dgm:spPr/>
    </dgm:pt>
    <dgm:pt modelId="{20C003E1-10FD-4262-8169-149A0644A65E}" type="pres">
      <dgm:prSet presAssocID="{0250833D-1887-49EB-9C26-4D77D110C144}" presName="compNode" presStyleCnt="0"/>
      <dgm:spPr/>
    </dgm:pt>
    <dgm:pt modelId="{DB207C36-414A-440D-B498-C7F35DEB0D9B}" type="pres">
      <dgm:prSet presAssocID="{0250833D-1887-49EB-9C26-4D77D110C144}" presName="iconBgRect" presStyleLbl="bgShp" presStyleIdx="1" presStyleCnt="8"/>
      <dgm:spPr/>
    </dgm:pt>
    <dgm:pt modelId="{2964EF09-5108-452A-A074-1541853C32A3}" type="pres">
      <dgm:prSet presAssocID="{0250833D-1887-49EB-9C26-4D77D110C144}" presName="iconRect" presStyleLbl="node1" presStyleIdx="1" presStyleCnt="8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egaphone"/>
        </a:ext>
      </dgm:extLst>
    </dgm:pt>
    <dgm:pt modelId="{5655E917-8399-4FBC-B074-777F5F0360AA}" type="pres">
      <dgm:prSet presAssocID="{0250833D-1887-49EB-9C26-4D77D110C144}" presName="spaceRect" presStyleCnt="0"/>
      <dgm:spPr/>
    </dgm:pt>
    <dgm:pt modelId="{4145FD66-5124-4A95-AC11-498761A27E52}" type="pres">
      <dgm:prSet presAssocID="{0250833D-1887-49EB-9C26-4D77D110C144}" presName="textRect" presStyleLbl="revTx" presStyleIdx="1" presStyleCnt="8">
        <dgm:presLayoutVars>
          <dgm:chMax val="1"/>
          <dgm:chPref val="1"/>
        </dgm:presLayoutVars>
      </dgm:prSet>
      <dgm:spPr/>
    </dgm:pt>
    <dgm:pt modelId="{7AB49777-BBBF-4C84-8F1E-8968A36DAF9C}" type="pres">
      <dgm:prSet presAssocID="{E7F07817-4045-46E1-ABAD-08FB1E64813A}" presName="sibTrans" presStyleCnt="0"/>
      <dgm:spPr/>
    </dgm:pt>
    <dgm:pt modelId="{8469D5D7-8B2A-4484-B54A-0E58AB4C413A}" type="pres">
      <dgm:prSet presAssocID="{14C07637-8B35-482B-8CC6-D235DADB0F4A}" presName="compNode" presStyleCnt="0"/>
      <dgm:spPr/>
    </dgm:pt>
    <dgm:pt modelId="{A0607480-A3B6-4059-893A-2BFA61642D43}" type="pres">
      <dgm:prSet presAssocID="{14C07637-8B35-482B-8CC6-D235DADB0F4A}" presName="iconBgRect" presStyleLbl="bgShp" presStyleIdx="2" presStyleCnt="8"/>
      <dgm:spPr/>
    </dgm:pt>
    <dgm:pt modelId="{45F3453D-8B49-4318-8086-4A5CF6565D4B}" type="pres">
      <dgm:prSet presAssocID="{14C07637-8B35-482B-8CC6-D235DADB0F4A}" presName="iconRect" presStyleLbl="node1" presStyleIdx="2" presStyleCnt="8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Lightbulb"/>
        </a:ext>
      </dgm:extLst>
    </dgm:pt>
    <dgm:pt modelId="{0C034BE6-CA49-4D05-8F3D-31C6CFB925E2}" type="pres">
      <dgm:prSet presAssocID="{14C07637-8B35-482B-8CC6-D235DADB0F4A}" presName="spaceRect" presStyleCnt="0"/>
      <dgm:spPr/>
    </dgm:pt>
    <dgm:pt modelId="{F29DDE12-CD7B-4EFB-9773-28BC40C80685}" type="pres">
      <dgm:prSet presAssocID="{14C07637-8B35-482B-8CC6-D235DADB0F4A}" presName="textRect" presStyleLbl="revTx" presStyleIdx="2" presStyleCnt="8">
        <dgm:presLayoutVars>
          <dgm:chMax val="1"/>
          <dgm:chPref val="1"/>
        </dgm:presLayoutVars>
      </dgm:prSet>
      <dgm:spPr/>
    </dgm:pt>
    <dgm:pt modelId="{E56CE0CA-6E99-4B93-A6BF-189D23292500}" type="pres">
      <dgm:prSet presAssocID="{6B1906E7-5410-4234-9D81-ACD14E84DBC1}" presName="sibTrans" presStyleCnt="0"/>
      <dgm:spPr/>
    </dgm:pt>
    <dgm:pt modelId="{1BD02458-0CCE-4A75-B434-8FC3104BD404}" type="pres">
      <dgm:prSet presAssocID="{DE4D0AC4-6CCD-4B1D-A6C6-CDB4505DCFF9}" presName="compNode" presStyleCnt="0"/>
      <dgm:spPr/>
    </dgm:pt>
    <dgm:pt modelId="{31FBABAC-9224-44C5-906D-1CFB74BB7BCA}" type="pres">
      <dgm:prSet presAssocID="{DE4D0AC4-6CCD-4B1D-A6C6-CDB4505DCFF9}" presName="iconBgRect" presStyleLbl="bgShp" presStyleIdx="3" presStyleCnt="8"/>
      <dgm:spPr/>
    </dgm:pt>
    <dgm:pt modelId="{C1A39265-C790-4D36-A288-7A2D05ECFBEE}" type="pres">
      <dgm:prSet presAssocID="{DE4D0AC4-6CCD-4B1D-A6C6-CDB4505DCFF9}" presName="iconRect" presStyleLbl="node1" presStyleIdx="3" presStyleCnt="8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Money"/>
        </a:ext>
      </dgm:extLst>
    </dgm:pt>
    <dgm:pt modelId="{1C037F7E-DEF4-4DBC-A9B8-9FDF064D5078}" type="pres">
      <dgm:prSet presAssocID="{DE4D0AC4-6CCD-4B1D-A6C6-CDB4505DCFF9}" presName="spaceRect" presStyleCnt="0"/>
      <dgm:spPr/>
    </dgm:pt>
    <dgm:pt modelId="{36A05158-B6F7-41C1-AD47-EC6EB35D68ED}" type="pres">
      <dgm:prSet presAssocID="{DE4D0AC4-6CCD-4B1D-A6C6-CDB4505DCFF9}" presName="textRect" presStyleLbl="revTx" presStyleIdx="3" presStyleCnt="8">
        <dgm:presLayoutVars>
          <dgm:chMax val="1"/>
          <dgm:chPref val="1"/>
        </dgm:presLayoutVars>
      </dgm:prSet>
      <dgm:spPr/>
    </dgm:pt>
    <dgm:pt modelId="{A1C2DAED-292B-4F64-BAF2-D3FDB8F4EE2E}" type="pres">
      <dgm:prSet presAssocID="{1E571E32-BD44-4667-B07D-A120D67CC2DE}" presName="sibTrans" presStyleCnt="0"/>
      <dgm:spPr/>
    </dgm:pt>
    <dgm:pt modelId="{28522D79-3ED8-4419-998F-135044D08118}" type="pres">
      <dgm:prSet presAssocID="{94A028D9-3CE7-4F92-9ACE-FDDDE71A7635}" presName="compNode" presStyleCnt="0"/>
      <dgm:spPr/>
    </dgm:pt>
    <dgm:pt modelId="{53C8E558-D40A-40AA-8331-E52BF22876D3}" type="pres">
      <dgm:prSet presAssocID="{94A028D9-3CE7-4F92-9ACE-FDDDE71A7635}" presName="iconBgRect" presStyleLbl="bgShp" presStyleIdx="4" presStyleCnt="8"/>
      <dgm:spPr/>
    </dgm:pt>
    <dgm:pt modelId="{459EA1B8-1F4C-41FD-9FAE-F5F5816A4C05}" type="pres">
      <dgm:prSet presAssocID="{94A028D9-3CE7-4F92-9ACE-FDDDE71A7635}" presName="iconRect" presStyleLbl="node1" presStyleIdx="4" presStyleCnt="8"/>
      <dgm:spPr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Help"/>
        </a:ext>
      </dgm:extLst>
    </dgm:pt>
    <dgm:pt modelId="{CDE1C12A-3D19-4733-BF11-14BDF20A21CA}" type="pres">
      <dgm:prSet presAssocID="{94A028D9-3CE7-4F92-9ACE-FDDDE71A7635}" presName="spaceRect" presStyleCnt="0"/>
      <dgm:spPr/>
    </dgm:pt>
    <dgm:pt modelId="{41E1CCA1-4E90-4F11-8DC3-460D691088E1}" type="pres">
      <dgm:prSet presAssocID="{94A028D9-3CE7-4F92-9ACE-FDDDE71A7635}" presName="textRect" presStyleLbl="revTx" presStyleIdx="4" presStyleCnt="8">
        <dgm:presLayoutVars>
          <dgm:chMax val="1"/>
          <dgm:chPref val="1"/>
        </dgm:presLayoutVars>
      </dgm:prSet>
      <dgm:spPr/>
    </dgm:pt>
    <dgm:pt modelId="{10036234-902C-4DD9-9DC6-0F8954B7EECD}" type="pres">
      <dgm:prSet presAssocID="{FAD7E3A0-07CD-42D8-B284-B0A0AA207995}" presName="sibTrans" presStyleCnt="0"/>
      <dgm:spPr/>
    </dgm:pt>
    <dgm:pt modelId="{96536B31-58F4-46AC-B788-41CC9F4A4FDF}" type="pres">
      <dgm:prSet presAssocID="{15CC8CB2-4C29-4967-87F7-AF30F2118C13}" presName="compNode" presStyleCnt="0"/>
      <dgm:spPr/>
    </dgm:pt>
    <dgm:pt modelId="{11F24807-F5F3-4A88-8EF7-D54A9314E957}" type="pres">
      <dgm:prSet presAssocID="{15CC8CB2-4C29-4967-87F7-AF30F2118C13}" presName="iconBgRect" presStyleLbl="bgShp" presStyleIdx="5" presStyleCnt="8"/>
      <dgm:spPr/>
    </dgm:pt>
    <dgm:pt modelId="{6CDC0A3D-2FDF-4548-85BB-C03BA37315D3}" type="pres">
      <dgm:prSet presAssocID="{15CC8CB2-4C29-4967-87F7-AF30F2118C13}" presName="iconRect" presStyleLbl="node1" presStyleIdx="5" presStyleCnt="8"/>
      <dgm:spPr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ins"/>
        </a:ext>
      </dgm:extLst>
    </dgm:pt>
    <dgm:pt modelId="{90ABCD5C-FA99-4018-AF8D-FA1FB7F0A751}" type="pres">
      <dgm:prSet presAssocID="{15CC8CB2-4C29-4967-87F7-AF30F2118C13}" presName="spaceRect" presStyleCnt="0"/>
      <dgm:spPr/>
    </dgm:pt>
    <dgm:pt modelId="{443D92DA-0143-4367-A2FD-14D508743C61}" type="pres">
      <dgm:prSet presAssocID="{15CC8CB2-4C29-4967-87F7-AF30F2118C13}" presName="textRect" presStyleLbl="revTx" presStyleIdx="5" presStyleCnt="8">
        <dgm:presLayoutVars>
          <dgm:chMax val="1"/>
          <dgm:chPref val="1"/>
        </dgm:presLayoutVars>
      </dgm:prSet>
      <dgm:spPr/>
    </dgm:pt>
    <dgm:pt modelId="{52F15765-1B54-4F00-9364-3A81BEDB0A54}" type="pres">
      <dgm:prSet presAssocID="{102E5F31-5746-4AEB-9C9A-DAD449C06AF2}" presName="sibTrans" presStyleCnt="0"/>
      <dgm:spPr/>
    </dgm:pt>
    <dgm:pt modelId="{9A77CF71-44AA-45D6-A7A0-6C227092175E}" type="pres">
      <dgm:prSet presAssocID="{23E4154D-1F45-422D-B624-4EC856BB57B9}" presName="compNode" presStyleCnt="0"/>
      <dgm:spPr/>
    </dgm:pt>
    <dgm:pt modelId="{3E06FAE9-C3A1-46A9-A932-CA3F321A0800}" type="pres">
      <dgm:prSet presAssocID="{23E4154D-1F45-422D-B624-4EC856BB57B9}" presName="iconBgRect" presStyleLbl="bgShp" presStyleIdx="6" presStyleCnt="8"/>
      <dgm:spPr/>
    </dgm:pt>
    <dgm:pt modelId="{B378B372-3F4B-49D4-84DF-1124A294E5A2}" type="pres">
      <dgm:prSet presAssocID="{23E4154D-1F45-422D-B624-4EC856BB57B9}" presName="iconRect" presStyleLbl="node1" presStyleIdx="6" presStyleCnt="8"/>
      <dgm:spPr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Employee Badge"/>
        </a:ext>
      </dgm:extLst>
    </dgm:pt>
    <dgm:pt modelId="{BC95915A-ED81-4BC8-AACF-08AD860CF9AF}" type="pres">
      <dgm:prSet presAssocID="{23E4154D-1F45-422D-B624-4EC856BB57B9}" presName="spaceRect" presStyleCnt="0"/>
      <dgm:spPr/>
    </dgm:pt>
    <dgm:pt modelId="{37E3B14F-A4D0-4CBE-883B-F0CA4912E466}" type="pres">
      <dgm:prSet presAssocID="{23E4154D-1F45-422D-B624-4EC856BB57B9}" presName="textRect" presStyleLbl="revTx" presStyleIdx="6" presStyleCnt="8">
        <dgm:presLayoutVars>
          <dgm:chMax val="1"/>
          <dgm:chPref val="1"/>
        </dgm:presLayoutVars>
      </dgm:prSet>
      <dgm:spPr/>
    </dgm:pt>
    <dgm:pt modelId="{CBB4EBF8-D2C3-4EA9-ADCD-B7FB950B1DFD}" type="pres">
      <dgm:prSet presAssocID="{25CAFF2F-9432-4260-A29A-ABA0C9AD53BE}" presName="sibTrans" presStyleCnt="0"/>
      <dgm:spPr/>
    </dgm:pt>
    <dgm:pt modelId="{3D5E89AA-177B-4177-9B83-FC466D3317DD}" type="pres">
      <dgm:prSet presAssocID="{5271D008-61F9-47C3-BE99-C32FA627A550}" presName="compNode" presStyleCnt="0"/>
      <dgm:spPr/>
    </dgm:pt>
    <dgm:pt modelId="{11603541-7ED7-4AD0-BC25-9FC9B914A2F8}" type="pres">
      <dgm:prSet presAssocID="{5271D008-61F9-47C3-BE99-C32FA627A550}" presName="iconBgRect" presStyleLbl="bgShp" presStyleIdx="7" presStyleCnt="8" custLinFactNeighborX="2676" custLinFactNeighborY="3533"/>
      <dgm:spPr/>
    </dgm:pt>
    <dgm:pt modelId="{AEFD254E-5140-43C4-86AC-8610B4E88D50}" type="pres">
      <dgm:prSet presAssocID="{5271D008-61F9-47C3-BE99-C32FA627A550}" presName="iconRect" presStyleLbl="node1" presStyleIdx="7" presStyleCnt="8"/>
      <dgm:spPr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Boardroom with solid fill"/>
        </a:ext>
      </dgm:extLst>
    </dgm:pt>
    <dgm:pt modelId="{6A18AA20-D683-4269-875D-2539AC09E92C}" type="pres">
      <dgm:prSet presAssocID="{5271D008-61F9-47C3-BE99-C32FA627A550}" presName="spaceRect" presStyleCnt="0"/>
      <dgm:spPr/>
    </dgm:pt>
    <dgm:pt modelId="{0CF20B2D-6FAF-437C-B603-6DD4C45D052E}" type="pres">
      <dgm:prSet presAssocID="{5271D008-61F9-47C3-BE99-C32FA627A550}" presName="textRect" presStyleLbl="revTx" presStyleIdx="7" presStyleCnt="8">
        <dgm:presLayoutVars>
          <dgm:chMax val="1"/>
          <dgm:chPref val="1"/>
        </dgm:presLayoutVars>
      </dgm:prSet>
      <dgm:spPr/>
    </dgm:pt>
  </dgm:ptLst>
  <dgm:cxnLst>
    <dgm:cxn modelId="{508F810B-F131-4199-951A-5108CB312998}" type="presOf" srcId="{15CC8CB2-4C29-4967-87F7-AF30F2118C13}" destId="{443D92DA-0143-4367-A2FD-14D508743C61}" srcOrd="0" destOrd="0" presId="urn:microsoft.com/office/officeart/2018/5/layout/IconCircleLabelList"/>
    <dgm:cxn modelId="{A1267660-9645-40CD-A80C-92FC11E48528}" srcId="{CEA4F27B-2FF0-4427-8902-34D8D2CE24F9}" destId="{0250833D-1887-49EB-9C26-4D77D110C144}" srcOrd="1" destOrd="0" parTransId="{2E6A2BB6-F784-4CF5-82B8-AE862A4A2B91}" sibTransId="{E7F07817-4045-46E1-ABAD-08FB1E64813A}"/>
    <dgm:cxn modelId="{B387F067-D378-4A43-9E10-F76AA76B081C}" type="presOf" srcId="{94A028D9-3CE7-4F92-9ACE-FDDDE71A7635}" destId="{41E1CCA1-4E90-4F11-8DC3-460D691088E1}" srcOrd="0" destOrd="0" presId="urn:microsoft.com/office/officeart/2018/5/layout/IconCircleLabelList"/>
    <dgm:cxn modelId="{8632CA6C-6F84-4CE2-8307-D5A992C947DA}" srcId="{CEA4F27B-2FF0-4427-8902-34D8D2CE24F9}" destId="{DE4D0AC4-6CCD-4B1D-A6C6-CDB4505DCFF9}" srcOrd="3" destOrd="0" parTransId="{1D384356-714D-47B6-8427-1DEA28A31919}" sibTransId="{1E571E32-BD44-4667-B07D-A120D67CC2DE}"/>
    <dgm:cxn modelId="{3F89C151-1B10-4068-927D-C044E963AEE7}" type="presOf" srcId="{CEA4F27B-2FF0-4427-8902-34D8D2CE24F9}" destId="{1CCACCCC-0506-43B4-9C6A-208A8B547566}" srcOrd="0" destOrd="0" presId="urn:microsoft.com/office/officeart/2018/5/layout/IconCircleLabelList"/>
    <dgm:cxn modelId="{65D5FF75-FBD4-4807-9346-5F7C0269C4B8}" srcId="{CEA4F27B-2FF0-4427-8902-34D8D2CE24F9}" destId="{14C07637-8B35-482B-8CC6-D235DADB0F4A}" srcOrd="2" destOrd="0" parTransId="{F8FD6DE1-EB70-4239-AE8D-8D9B865B7EB6}" sibTransId="{6B1906E7-5410-4234-9D81-ACD14E84DBC1}"/>
    <dgm:cxn modelId="{FA67FA87-A179-45A9-80ED-B780BA671358}" srcId="{CEA4F27B-2FF0-4427-8902-34D8D2CE24F9}" destId="{E40DD222-8B66-49BD-BCD8-41254A6A86B5}" srcOrd="0" destOrd="0" parTransId="{19CD4C47-881E-4B25-9A94-EC2AD6A7A7EE}" sibTransId="{8483DE4C-A8B0-4934-9CA5-98399A65E16A}"/>
    <dgm:cxn modelId="{C17FD7A5-32DA-465D-A5B6-7DC81CCE21CF}" type="presOf" srcId="{DE4D0AC4-6CCD-4B1D-A6C6-CDB4505DCFF9}" destId="{36A05158-B6F7-41C1-AD47-EC6EB35D68ED}" srcOrd="0" destOrd="0" presId="urn:microsoft.com/office/officeart/2018/5/layout/IconCircleLabelList"/>
    <dgm:cxn modelId="{062BE8AD-BC26-4AE4-925D-E269FC83B6B0}" type="presOf" srcId="{0250833D-1887-49EB-9C26-4D77D110C144}" destId="{4145FD66-5124-4A95-AC11-498761A27E52}" srcOrd="0" destOrd="0" presId="urn:microsoft.com/office/officeart/2018/5/layout/IconCircleLabelList"/>
    <dgm:cxn modelId="{A271A3AF-8510-4204-B6E3-A2561B8593AB}" type="presOf" srcId="{14C07637-8B35-482B-8CC6-D235DADB0F4A}" destId="{F29DDE12-CD7B-4EFB-9773-28BC40C80685}" srcOrd="0" destOrd="0" presId="urn:microsoft.com/office/officeart/2018/5/layout/IconCircleLabelList"/>
    <dgm:cxn modelId="{7F2D43C4-6541-4229-B9D9-33E0DB03C72D}" srcId="{CEA4F27B-2FF0-4427-8902-34D8D2CE24F9}" destId="{15CC8CB2-4C29-4967-87F7-AF30F2118C13}" srcOrd="5" destOrd="0" parTransId="{4F1C474B-2734-4555-89B0-C25A294FB85A}" sibTransId="{102E5F31-5746-4AEB-9C9A-DAD449C06AF2}"/>
    <dgm:cxn modelId="{C380FBC7-1FC8-4653-92A0-646EC328922E}" srcId="{CEA4F27B-2FF0-4427-8902-34D8D2CE24F9}" destId="{23E4154D-1F45-422D-B624-4EC856BB57B9}" srcOrd="6" destOrd="0" parTransId="{DB665074-08EE-49D3-8438-9EC6DEAE9BBB}" sibTransId="{25CAFF2F-9432-4260-A29A-ABA0C9AD53BE}"/>
    <dgm:cxn modelId="{7662E1D4-335D-4BB3-8B1D-6FBF7EDD3BF3}" srcId="{CEA4F27B-2FF0-4427-8902-34D8D2CE24F9}" destId="{94A028D9-3CE7-4F92-9ACE-FDDDE71A7635}" srcOrd="4" destOrd="0" parTransId="{6C15F5CC-8DEC-4E5F-92C5-3A06DA774946}" sibTransId="{FAD7E3A0-07CD-42D8-B284-B0A0AA207995}"/>
    <dgm:cxn modelId="{81A316DD-7643-4C55-837F-D627401DCC55}" type="presOf" srcId="{23E4154D-1F45-422D-B624-4EC856BB57B9}" destId="{37E3B14F-A4D0-4CBE-883B-F0CA4912E466}" srcOrd="0" destOrd="0" presId="urn:microsoft.com/office/officeart/2018/5/layout/IconCircleLabelList"/>
    <dgm:cxn modelId="{4DC5FBE3-DC4E-48A6-8F78-FF5222669773}" type="presOf" srcId="{E40DD222-8B66-49BD-BCD8-41254A6A86B5}" destId="{01438F57-573B-4A1F-931E-014A118E93F8}" srcOrd="0" destOrd="0" presId="urn:microsoft.com/office/officeart/2018/5/layout/IconCircleLabelList"/>
    <dgm:cxn modelId="{638E1EE7-07A7-48D7-A8AA-391FDAB0925E}" srcId="{CEA4F27B-2FF0-4427-8902-34D8D2CE24F9}" destId="{5271D008-61F9-47C3-BE99-C32FA627A550}" srcOrd="7" destOrd="0" parTransId="{05D19452-CEAB-4695-82A7-2347A2FB1A12}" sibTransId="{A1CA73E3-D660-4A5D-8FD7-209FEF2D825B}"/>
    <dgm:cxn modelId="{7FA198FF-BEB5-496E-A841-7A68B0A90AD5}" type="presOf" srcId="{5271D008-61F9-47C3-BE99-C32FA627A550}" destId="{0CF20B2D-6FAF-437C-B603-6DD4C45D052E}" srcOrd="0" destOrd="0" presId="urn:microsoft.com/office/officeart/2018/5/layout/IconCircleLabelList"/>
    <dgm:cxn modelId="{BAA58AEE-4961-4C28-9899-B86D95471C7C}" type="presParOf" srcId="{1CCACCCC-0506-43B4-9C6A-208A8B547566}" destId="{EA5C068D-F8EF-48B9-A13D-C222768846CE}" srcOrd="0" destOrd="0" presId="urn:microsoft.com/office/officeart/2018/5/layout/IconCircleLabelList"/>
    <dgm:cxn modelId="{06E8D739-F5A5-44D0-AC03-752241896922}" type="presParOf" srcId="{EA5C068D-F8EF-48B9-A13D-C222768846CE}" destId="{59C5A230-9D15-40DE-AEF0-03B1CF3349D5}" srcOrd="0" destOrd="0" presId="urn:microsoft.com/office/officeart/2018/5/layout/IconCircleLabelList"/>
    <dgm:cxn modelId="{2061F3A1-4C44-41A9-B5DB-CC5BCDAB9122}" type="presParOf" srcId="{EA5C068D-F8EF-48B9-A13D-C222768846CE}" destId="{E35D9E1C-6742-4E31-A54A-0EED04BFD3D3}" srcOrd="1" destOrd="0" presId="urn:microsoft.com/office/officeart/2018/5/layout/IconCircleLabelList"/>
    <dgm:cxn modelId="{C71CE400-F0BF-4752-B57E-58B24F9BA2B0}" type="presParOf" srcId="{EA5C068D-F8EF-48B9-A13D-C222768846CE}" destId="{36757BFF-E176-41D2-A881-5F28BC886B6F}" srcOrd="2" destOrd="0" presId="urn:microsoft.com/office/officeart/2018/5/layout/IconCircleLabelList"/>
    <dgm:cxn modelId="{52F46E40-EB08-44DF-B2FE-4FCADBBB267E}" type="presParOf" srcId="{EA5C068D-F8EF-48B9-A13D-C222768846CE}" destId="{01438F57-573B-4A1F-931E-014A118E93F8}" srcOrd="3" destOrd="0" presId="urn:microsoft.com/office/officeart/2018/5/layout/IconCircleLabelList"/>
    <dgm:cxn modelId="{56E24F00-DE0F-4422-891D-F99D8E6EEF5A}" type="presParOf" srcId="{1CCACCCC-0506-43B4-9C6A-208A8B547566}" destId="{688247C7-1168-4314-ABA8-3C55E37266FD}" srcOrd="1" destOrd="0" presId="urn:microsoft.com/office/officeart/2018/5/layout/IconCircleLabelList"/>
    <dgm:cxn modelId="{84BB1895-EB2F-4CE8-A9C2-DC6E16FEEFDA}" type="presParOf" srcId="{1CCACCCC-0506-43B4-9C6A-208A8B547566}" destId="{20C003E1-10FD-4262-8169-149A0644A65E}" srcOrd="2" destOrd="0" presId="urn:microsoft.com/office/officeart/2018/5/layout/IconCircleLabelList"/>
    <dgm:cxn modelId="{EC3707D9-149C-4BB0-B58E-29DC5CF49652}" type="presParOf" srcId="{20C003E1-10FD-4262-8169-149A0644A65E}" destId="{DB207C36-414A-440D-B498-C7F35DEB0D9B}" srcOrd="0" destOrd="0" presId="urn:microsoft.com/office/officeart/2018/5/layout/IconCircleLabelList"/>
    <dgm:cxn modelId="{3AA90AE6-FE0A-4D6E-88F1-490B022FCED3}" type="presParOf" srcId="{20C003E1-10FD-4262-8169-149A0644A65E}" destId="{2964EF09-5108-452A-A074-1541853C32A3}" srcOrd="1" destOrd="0" presId="urn:microsoft.com/office/officeart/2018/5/layout/IconCircleLabelList"/>
    <dgm:cxn modelId="{C32D3E6C-E66A-4D2E-B55D-5510DDBAB6EF}" type="presParOf" srcId="{20C003E1-10FD-4262-8169-149A0644A65E}" destId="{5655E917-8399-4FBC-B074-777F5F0360AA}" srcOrd="2" destOrd="0" presId="urn:microsoft.com/office/officeart/2018/5/layout/IconCircleLabelList"/>
    <dgm:cxn modelId="{273B31D4-1864-4733-A58E-D95437EE75C2}" type="presParOf" srcId="{20C003E1-10FD-4262-8169-149A0644A65E}" destId="{4145FD66-5124-4A95-AC11-498761A27E52}" srcOrd="3" destOrd="0" presId="urn:microsoft.com/office/officeart/2018/5/layout/IconCircleLabelList"/>
    <dgm:cxn modelId="{FBCCF13C-DE5E-42E2-BA5E-73F8654A7114}" type="presParOf" srcId="{1CCACCCC-0506-43B4-9C6A-208A8B547566}" destId="{7AB49777-BBBF-4C84-8F1E-8968A36DAF9C}" srcOrd="3" destOrd="0" presId="urn:microsoft.com/office/officeart/2018/5/layout/IconCircleLabelList"/>
    <dgm:cxn modelId="{950A24AF-788B-4419-9DB9-AA9C2769A900}" type="presParOf" srcId="{1CCACCCC-0506-43B4-9C6A-208A8B547566}" destId="{8469D5D7-8B2A-4484-B54A-0E58AB4C413A}" srcOrd="4" destOrd="0" presId="urn:microsoft.com/office/officeart/2018/5/layout/IconCircleLabelList"/>
    <dgm:cxn modelId="{CFDDF806-9100-40B6-AF56-134133AD612F}" type="presParOf" srcId="{8469D5D7-8B2A-4484-B54A-0E58AB4C413A}" destId="{A0607480-A3B6-4059-893A-2BFA61642D43}" srcOrd="0" destOrd="0" presId="urn:microsoft.com/office/officeart/2018/5/layout/IconCircleLabelList"/>
    <dgm:cxn modelId="{1685BE3B-653E-4EDA-91DA-D1F3427AF218}" type="presParOf" srcId="{8469D5D7-8B2A-4484-B54A-0E58AB4C413A}" destId="{45F3453D-8B49-4318-8086-4A5CF6565D4B}" srcOrd="1" destOrd="0" presId="urn:microsoft.com/office/officeart/2018/5/layout/IconCircleLabelList"/>
    <dgm:cxn modelId="{55D5D31A-DF3F-414F-85B5-B59292B269AF}" type="presParOf" srcId="{8469D5D7-8B2A-4484-B54A-0E58AB4C413A}" destId="{0C034BE6-CA49-4D05-8F3D-31C6CFB925E2}" srcOrd="2" destOrd="0" presId="urn:microsoft.com/office/officeart/2018/5/layout/IconCircleLabelList"/>
    <dgm:cxn modelId="{B3D55960-B74F-47F8-81ED-409F11E10025}" type="presParOf" srcId="{8469D5D7-8B2A-4484-B54A-0E58AB4C413A}" destId="{F29DDE12-CD7B-4EFB-9773-28BC40C80685}" srcOrd="3" destOrd="0" presId="urn:microsoft.com/office/officeart/2018/5/layout/IconCircleLabelList"/>
    <dgm:cxn modelId="{F4D33FE4-5FA8-4420-A155-BEA936EC0D74}" type="presParOf" srcId="{1CCACCCC-0506-43B4-9C6A-208A8B547566}" destId="{E56CE0CA-6E99-4B93-A6BF-189D23292500}" srcOrd="5" destOrd="0" presId="urn:microsoft.com/office/officeart/2018/5/layout/IconCircleLabelList"/>
    <dgm:cxn modelId="{C7B835D6-66B2-4CBD-A100-CE0312DB96F6}" type="presParOf" srcId="{1CCACCCC-0506-43B4-9C6A-208A8B547566}" destId="{1BD02458-0CCE-4A75-B434-8FC3104BD404}" srcOrd="6" destOrd="0" presId="urn:microsoft.com/office/officeart/2018/5/layout/IconCircleLabelList"/>
    <dgm:cxn modelId="{6512DC5C-7241-474A-9E4D-8D00E1377AFA}" type="presParOf" srcId="{1BD02458-0CCE-4A75-B434-8FC3104BD404}" destId="{31FBABAC-9224-44C5-906D-1CFB74BB7BCA}" srcOrd="0" destOrd="0" presId="urn:microsoft.com/office/officeart/2018/5/layout/IconCircleLabelList"/>
    <dgm:cxn modelId="{89F6EF73-F6CE-4AE4-9093-E09EAAE03626}" type="presParOf" srcId="{1BD02458-0CCE-4A75-B434-8FC3104BD404}" destId="{C1A39265-C790-4D36-A288-7A2D05ECFBEE}" srcOrd="1" destOrd="0" presId="urn:microsoft.com/office/officeart/2018/5/layout/IconCircleLabelList"/>
    <dgm:cxn modelId="{830641D0-E732-4ECF-A9D0-B42104E365D5}" type="presParOf" srcId="{1BD02458-0CCE-4A75-B434-8FC3104BD404}" destId="{1C037F7E-DEF4-4DBC-A9B8-9FDF064D5078}" srcOrd="2" destOrd="0" presId="urn:microsoft.com/office/officeart/2018/5/layout/IconCircleLabelList"/>
    <dgm:cxn modelId="{01E1538C-DBB9-41D5-BD66-90D2FA6F4232}" type="presParOf" srcId="{1BD02458-0CCE-4A75-B434-8FC3104BD404}" destId="{36A05158-B6F7-41C1-AD47-EC6EB35D68ED}" srcOrd="3" destOrd="0" presId="urn:microsoft.com/office/officeart/2018/5/layout/IconCircleLabelList"/>
    <dgm:cxn modelId="{6F811D8B-3707-4D27-B28B-008E730FB336}" type="presParOf" srcId="{1CCACCCC-0506-43B4-9C6A-208A8B547566}" destId="{A1C2DAED-292B-4F64-BAF2-D3FDB8F4EE2E}" srcOrd="7" destOrd="0" presId="urn:microsoft.com/office/officeart/2018/5/layout/IconCircleLabelList"/>
    <dgm:cxn modelId="{6A654B04-5967-4097-9C16-33EB8911DCB8}" type="presParOf" srcId="{1CCACCCC-0506-43B4-9C6A-208A8B547566}" destId="{28522D79-3ED8-4419-998F-135044D08118}" srcOrd="8" destOrd="0" presId="urn:microsoft.com/office/officeart/2018/5/layout/IconCircleLabelList"/>
    <dgm:cxn modelId="{C19252D3-7AA4-49F2-A423-023D18727CBF}" type="presParOf" srcId="{28522D79-3ED8-4419-998F-135044D08118}" destId="{53C8E558-D40A-40AA-8331-E52BF22876D3}" srcOrd="0" destOrd="0" presId="urn:microsoft.com/office/officeart/2018/5/layout/IconCircleLabelList"/>
    <dgm:cxn modelId="{60E45E1E-F6AF-4824-9558-26050B4238C0}" type="presParOf" srcId="{28522D79-3ED8-4419-998F-135044D08118}" destId="{459EA1B8-1F4C-41FD-9FAE-F5F5816A4C05}" srcOrd="1" destOrd="0" presId="urn:microsoft.com/office/officeart/2018/5/layout/IconCircleLabelList"/>
    <dgm:cxn modelId="{D41FB06E-71C4-4B1F-8F3C-6E1DEDCEAA89}" type="presParOf" srcId="{28522D79-3ED8-4419-998F-135044D08118}" destId="{CDE1C12A-3D19-4733-BF11-14BDF20A21CA}" srcOrd="2" destOrd="0" presId="urn:microsoft.com/office/officeart/2018/5/layout/IconCircleLabelList"/>
    <dgm:cxn modelId="{9613755E-9323-4B38-8039-F1A27B1D5968}" type="presParOf" srcId="{28522D79-3ED8-4419-998F-135044D08118}" destId="{41E1CCA1-4E90-4F11-8DC3-460D691088E1}" srcOrd="3" destOrd="0" presId="urn:microsoft.com/office/officeart/2018/5/layout/IconCircleLabelList"/>
    <dgm:cxn modelId="{4E15DB03-9913-461F-8886-A1FE1C917D44}" type="presParOf" srcId="{1CCACCCC-0506-43B4-9C6A-208A8B547566}" destId="{10036234-902C-4DD9-9DC6-0F8954B7EECD}" srcOrd="9" destOrd="0" presId="urn:microsoft.com/office/officeart/2018/5/layout/IconCircleLabelList"/>
    <dgm:cxn modelId="{B022F3BA-8011-443D-90C8-DD86EFE8D9D8}" type="presParOf" srcId="{1CCACCCC-0506-43B4-9C6A-208A8B547566}" destId="{96536B31-58F4-46AC-B788-41CC9F4A4FDF}" srcOrd="10" destOrd="0" presId="urn:microsoft.com/office/officeart/2018/5/layout/IconCircleLabelList"/>
    <dgm:cxn modelId="{490E7CA0-1664-4332-8C91-D5EFD23B0931}" type="presParOf" srcId="{96536B31-58F4-46AC-B788-41CC9F4A4FDF}" destId="{11F24807-F5F3-4A88-8EF7-D54A9314E957}" srcOrd="0" destOrd="0" presId="urn:microsoft.com/office/officeart/2018/5/layout/IconCircleLabelList"/>
    <dgm:cxn modelId="{EF077515-386B-46C0-8991-07C4987599DE}" type="presParOf" srcId="{96536B31-58F4-46AC-B788-41CC9F4A4FDF}" destId="{6CDC0A3D-2FDF-4548-85BB-C03BA37315D3}" srcOrd="1" destOrd="0" presId="urn:microsoft.com/office/officeart/2018/5/layout/IconCircleLabelList"/>
    <dgm:cxn modelId="{C5C491A7-0C9C-4DFA-9D3C-B0D28933006A}" type="presParOf" srcId="{96536B31-58F4-46AC-B788-41CC9F4A4FDF}" destId="{90ABCD5C-FA99-4018-AF8D-FA1FB7F0A751}" srcOrd="2" destOrd="0" presId="urn:microsoft.com/office/officeart/2018/5/layout/IconCircleLabelList"/>
    <dgm:cxn modelId="{39776D4C-4771-40BA-BADC-27735A36276A}" type="presParOf" srcId="{96536B31-58F4-46AC-B788-41CC9F4A4FDF}" destId="{443D92DA-0143-4367-A2FD-14D508743C61}" srcOrd="3" destOrd="0" presId="urn:microsoft.com/office/officeart/2018/5/layout/IconCircleLabelList"/>
    <dgm:cxn modelId="{0A9F7A58-C8C2-445F-98A7-733D67415978}" type="presParOf" srcId="{1CCACCCC-0506-43B4-9C6A-208A8B547566}" destId="{52F15765-1B54-4F00-9364-3A81BEDB0A54}" srcOrd="11" destOrd="0" presId="urn:microsoft.com/office/officeart/2018/5/layout/IconCircleLabelList"/>
    <dgm:cxn modelId="{973B541D-0C8F-49BB-B727-B2BDED774AC1}" type="presParOf" srcId="{1CCACCCC-0506-43B4-9C6A-208A8B547566}" destId="{9A77CF71-44AA-45D6-A7A0-6C227092175E}" srcOrd="12" destOrd="0" presId="urn:microsoft.com/office/officeart/2018/5/layout/IconCircleLabelList"/>
    <dgm:cxn modelId="{1224D0E2-AC86-4248-8EE0-3C6CBEBF61C1}" type="presParOf" srcId="{9A77CF71-44AA-45D6-A7A0-6C227092175E}" destId="{3E06FAE9-C3A1-46A9-A932-CA3F321A0800}" srcOrd="0" destOrd="0" presId="urn:microsoft.com/office/officeart/2018/5/layout/IconCircleLabelList"/>
    <dgm:cxn modelId="{3D68ED9C-55D8-4102-AFC1-1CC8615879CB}" type="presParOf" srcId="{9A77CF71-44AA-45D6-A7A0-6C227092175E}" destId="{B378B372-3F4B-49D4-84DF-1124A294E5A2}" srcOrd="1" destOrd="0" presId="urn:microsoft.com/office/officeart/2018/5/layout/IconCircleLabelList"/>
    <dgm:cxn modelId="{150A29A1-853F-493E-890F-5813E3B8DC6C}" type="presParOf" srcId="{9A77CF71-44AA-45D6-A7A0-6C227092175E}" destId="{BC95915A-ED81-4BC8-AACF-08AD860CF9AF}" srcOrd="2" destOrd="0" presId="urn:microsoft.com/office/officeart/2018/5/layout/IconCircleLabelList"/>
    <dgm:cxn modelId="{B2E696B8-99E7-4B49-A6C7-BB86989533FA}" type="presParOf" srcId="{9A77CF71-44AA-45D6-A7A0-6C227092175E}" destId="{37E3B14F-A4D0-4CBE-883B-F0CA4912E466}" srcOrd="3" destOrd="0" presId="urn:microsoft.com/office/officeart/2018/5/layout/IconCircleLabelList"/>
    <dgm:cxn modelId="{11EAC74D-A3A8-473E-9002-51201F3F32B9}" type="presParOf" srcId="{1CCACCCC-0506-43B4-9C6A-208A8B547566}" destId="{CBB4EBF8-D2C3-4EA9-ADCD-B7FB950B1DFD}" srcOrd="13" destOrd="0" presId="urn:microsoft.com/office/officeart/2018/5/layout/IconCircleLabelList"/>
    <dgm:cxn modelId="{C6859AC9-7EBB-4818-BCFB-A3DB3E789F82}" type="presParOf" srcId="{1CCACCCC-0506-43B4-9C6A-208A8B547566}" destId="{3D5E89AA-177B-4177-9B83-FC466D3317DD}" srcOrd="14" destOrd="0" presId="urn:microsoft.com/office/officeart/2018/5/layout/IconCircleLabelList"/>
    <dgm:cxn modelId="{1676F984-3C7C-4697-BAC5-E8CD1CFCB31E}" type="presParOf" srcId="{3D5E89AA-177B-4177-9B83-FC466D3317DD}" destId="{11603541-7ED7-4AD0-BC25-9FC9B914A2F8}" srcOrd="0" destOrd="0" presId="urn:microsoft.com/office/officeart/2018/5/layout/IconCircleLabelList"/>
    <dgm:cxn modelId="{B3974370-DED8-4CD0-A51B-4DE9EFE63CFC}" type="presParOf" srcId="{3D5E89AA-177B-4177-9B83-FC466D3317DD}" destId="{AEFD254E-5140-43C4-86AC-8610B4E88D50}" srcOrd="1" destOrd="0" presId="urn:microsoft.com/office/officeart/2018/5/layout/IconCircleLabelList"/>
    <dgm:cxn modelId="{599A50BE-57EB-4706-BB00-3D367E4ECB26}" type="presParOf" srcId="{3D5E89AA-177B-4177-9B83-FC466D3317DD}" destId="{6A18AA20-D683-4269-875D-2539AC09E92C}" srcOrd="2" destOrd="0" presId="urn:microsoft.com/office/officeart/2018/5/layout/IconCircleLabelList"/>
    <dgm:cxn modelId="{CAA9A842-1712-48A1-B131-69363BD3D57C}" type="presParOf" srcId="{3D5E89AA-177B-4177-9B83-FC466D3317DD}" destId="{0CF20B2D-6FAF-437C-B603-6DD4C45D052E}" srcOrd="3" destOrd="0" presId="urn:microsoft.com/office/officeart/2018/5/layout/IconCircle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9C5A230-9D15-40DE-AEF0-03B1CF3349D5}">
      <dsp:nvSpPr>
        <dsp:cNvPr id="0" name=""/>
        <dsp:cNvSpPr/>
      </dsp:nvSpPr>
      <dsp:spPr>
        <a:xfrm>
          <a:off x="752451" y="193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35D9E1C-6742-4E31-A54A-0EED04BFD3D3}">
      <dsp:nvSpPr>
        <dsp:cNvPr id="0" name=""/>
        <dsp:cNvSpPr/>
      </dsp:nvSpPr>
      <dsp:spPr>
        <a:xfrm>
          <a:off x="970912" y="220395"/>
          <a:ext cx="588164" cy="588164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1438F57-573B-4A1F-931E-014A118E93F8}">
      <dsp:nvSpPr>
        <dsp:cNvPr id="0" name=""/>
        <dsp:cNvSpPr/>
      </dsp:nvSpPr>
      <dsp:spPr>
        <a:xfrm>
          <a:off x="424759" y="134630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Assist with business plans </a:t>
          </a:r>
        </a:p>
      </dsp:txBody>
      <dsp:txXfrm>
        <a:off x="424759" y="1346309"/>
        <a:ext cx="1680468" cy="672187"/>
      </dsp:txXfrm>
    </dsp:sp>
    <dsp:sp modelId="{DB207C36-414A-440D-B498-C7F35DEB0D9B}">
      <dsp:nvSpPr>
        <dsp:cNvPr id="0" name=""/>
        <dsp:cNvSpPr/>
      </dsp:nvSpPr>
      <dsp:spPr>
        <a:xfrm>
          <a:off x="2727002" y="193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964EF09-5108-452A-A074-1541853C32A3}">
      <dsp:nvSpPr>
        <dsp:cNvPr id="0" name=""/>
        <dsp:cNvSpPr/>
      </dsp:nvSpPr>
      <dsp:spPr>
        <a:xfrm>
          <a:off x="2945463" y="220395"/>
          <a:ext cx="588164" cy="588164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45FD66-5124-4A95-AC11-498761A27E52}">
      <dsp:nvSpPr>
        <dsp:cNvPr id="0" name=""/>
        <dsp:cNvSpPr/>
      </dsp:nvSpPr>
      <dsp:spPr>
        <a:xfrm>
          <a:off x="2399310" y="134630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Review marketing</a:t>
          </a:r>
        </a:p>
      </dsp:txBody>
      <dsp:txXfrm>
        <a:off x="2399310" y="1346309"/>
        <a:ext cx="1680468" cy="672187"/>
      </dsp:txXfrm>
    </dsp:sp>
    <dsp:sp modelId="{A0607480-A3B6-4059-893A-2BFA61642D43}">
      <dsp:nvSpPr>
        <dsp:cNvPr id="0" name=""/>
        <dsp:cNvSpPr/>
      </dsp:nvSpPr>
      <dsp:spPr>
        <a:xfrm>
          <a:off x="4701552" y="193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F3453D-8B49-4318-8086-4A5CF6565D4B}">
      <dsp:nvSpPr>
        <dsp:cNvPr id="0" name=""/>
        <dsp:cNvSpPr/>
      </dsp:nvSpPr>
      <dsp:spPr>
        <a:xfrm>
          <a:off x="4920013" y="220395"/>
          <a:ext cx="588164" cy="588164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9DDE12-CD7B-4EFB-9773-28BC40C80685}">
      <dsp:nvSpPr>
        <dsp:cNvPr id="0" name=""/>
        <dsp:cNvSpPr/>
      </dsp:nvSpPr>
      <dsp:spPr>
        <a:xfrm>
          <a:off x="4373861" y="134630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Analyze feasibility of new ventures, new ideas </a:t>
          </a:r>
        </a:p>
      </dsp:txBody>
      <dsp:txXfrm>
        <a:off x="4373861" y="1346309"/>
        <a:ext cx="1680468" cy="672187"/>
      </dsp:txXfrm>
    </dsp:sp>
    <dsp:sp modelId="{31FBABAC-9224-44C5-906D-1CFB74BB7BCA}">
      <dsp:nvSpPr>
        <dsp:cNvPr id="0" name=""/>
        <dsp:cNvSpPr/>
      </dsp:nvSpPr>
      <dsp:spPr>
        <a:xfrm>
          <a:off x="6676103" y="193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A39265-C790-4D36-A288-7A2D05ECFBEE}">
      <dsp:nvSpPr>
        <dsp:cNvPr id="0" name=""/>
        <dsp:cNvSpPr/>
      </dsp:nvSpPr>
      <dsp:spPr>
        <a:xfrm>
          <a:off x="6894564" y="220395"/>
          <a:ext cx="588164" cy="588164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6A05158-B6F7-41C1-AD47-EC6EB35D68ED}">
      <dsp:nvSpPr>
        <dsp:cNvPr id="0" name=""/>
        <dsp:cNvSpPr/>
      </dsp:nvSpPr>
      <dsp:spPr>
        <a:xfrm>
          <a:off x="6348412" y="134630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Help businesses figure out what loans and grants are good fits</a:t>
          </a:r>
        </a:p>
      </dsp:txBody>
      <dsp:txXfrm>
        <a:off x="6348412" y="1346309"/>
        <a:ext cx="1680468" cy="672187"/>
      </dsp:txXfrm>
    </dsp:sp>
    <dsp:sp modelId="{53C8E558-D40A-40AA-8331-E52BF22876D3}">
      <dsp:nvSpPr>
        <dsp:cNvPr id="0" name=""/>
        <dsp:cNvSpPr/>
      </dsp:nvSpPr>
      <dsp:spPr>
        <a:xfrm>
          <a:off x="752451" y="243861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9EA1B8-1F4C-41FD-9FAE-F5F5816A4C05}">
      <dsp:nvSpPr>
        <dsp:cNvPr id="0" name=""/>
        <dsp:cNvSpPr/>
      </dsp:nvSpPr>
      <dsp:spPr>
        <a:xfrm>
          <a:off x="970912" y="2657075"/>
          <a:ext cx="588164" cy="588164"/>
        </a:xfrm>
        <a:prstGeom prst="rect">
          <a:avLst/>
        </a:prstGeom>
        <a:blipFill>
          <a:blip xmlns:r="http://schemas.openxmlformats.org/officeDocument/2006/relationships"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1CCA1-4E90-4F11-8DC3-460D691088E1}">
      <dsp:nvSpPr>
        <dsp:cNvPr id="0" name=""/>
        <dsp:cNvSpPr/>
      </dsp:nvSpPr>
      <dsp:spPr>
        <a:xfrm>
          <a:off x="424759" y="378298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Answer questions </a:t>
          </a:r>
        </a:p>
      </dsp:txBody>
      <dsp:txXfrm>
        <a:off x="424759" y="3782989"/>
        <a:ext cx="1680468" cy="672187"/>
      </dsp:txXfrm>
    </dsp:sp>
    <dsp:sp modelId="{11F24807-F5F3-4A88-8EF7-D54A9314E957}">
      <dsp:nvSpPr>
        <dsp:cNvPr id="0" name=""/>
        <dsp:cNvSpPr/>
      </dsp:nvSpPr>
      <dsp:spPr>
        <a:xfrm>
          <a:off x="2727002" y="243861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DC0A3D-2FDF-4548-85BB-C03BA37315D3}">
      <dsp:nvSpPr>
        <dsp:cNvPr id="0" name=""/>
        <dsp:cNvSpPr/>
      </dsp:nvSpPr>
      <dsp:spPr>
        <a:xfrm>
          <a:off x="2945463" y="2657075"/>
          <a:ext cx="588164" cy="588164"/>
        </a:xfrm>
        <a:prstGeom prst="rect">
          <a:avLst/>
        </a:prstGeom>
        <a:blipFill>
          <a:blip xmlns:r="http://schemas.openxmlformats.org/officeDocument/2006/relationships" r:embed="rId1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43D92DA-0143-4367-A2FD-14D508743C61}">
      <dsp:nvSpPr>
        <dsp:cNvPr id="0" name=""/>
        <dsp:cNvSpPr/>
      </dsp:nvSpPr>
      <dsp:spPr>
        <a:xfrm>
          <a:off x="2399310" y="378298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/>
            <a:t>Evaluate financials </a:t>
          </a:r>
        </a:p>
      </dsp:txBody>
      <dsp:txXfrm>
        <a:off x="2399310" y="3782989"/>
        <a:ext cx="1680468" cy="672187"/>
      </dsp:txXfrm>
    </dsp:sp>
    <dsp:sp modelId="{3E06FAE9-C3A1-46A9-A932-CA3F321A0800}">
      <dsp:nvSpPr>
        <dsp:cNvPr id="0" name=""/>
        <dsp:cNvSpPr/>
      </dsp:nvSpPr>
      <dsp:spPr>
        <a:xfrm>
          <a:off x="4701552" y="2438614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378B372-3F4B-49D4-84DF-1124A294E5A2}">
      <dsp:nvSpPr>
        <dsp:cNvPr id="0" name=""/>
        <dsp:cNvSpPr/>
      </dsp:nvSpPr>
      <dsp:spPr>
        <a:xfrm>
          <a:off x="4920013" y="2657075"/>
          <a:ext cx="588164" cy="588164"/>
        </a:xfrm>
        <a:prstGeom prst="rect">
          <a:avLst/>
        </a:prstGeom>
        <a:blipFill>
          <a:blip xmlns:r="http://schemas.openxmlformats.org/officeDocument/2006/relationships" r:embed="rId1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E3B14F-A4D0-4CBE-883B-F0CA4912E466}">
      <dsp:nvSpPr>
        <dsp:cNvPr id="0" name=""/>
        <dsp:cNvSpPr/>
      </dsp:nvSpPr>
      <dsp:spPr>
        <a:xfrm>
          <a:off x="4373861" y="378298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ArcGIS, tech/website questions, employee issues, management questions, and more</a:t>
          </a:r>
        </a:p>
      </dsp:txBody>
      <dsp:txXfrm>
        <a:off x="4373861" y="3782989"/>
        <a:ext cx="1680468" cy="672187"/>
      </dsp:txXfrm>
    </dsp:sp>
    <dsp:sp modelId="{11603541-7ED7-4AD0-BC25-9FC9B914A2F8}">
      <dsp:nvSpPr>
        <dsp:cNvPr id="0" name=""/>
        <dsp:cNvSpPr/>
      </dsp:nvSpPr>
      <dsp:spPr>
        <a:xfrm>
          <a:off x="6703535" y="2474830"/>
          <a:ext cx="1025085" cy="1025085"/>
        </a:xfrm>
        <a:prstGeom prst="ellipse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D254E-5140-43C4-86AC-8610B4E88D50}">
      <dsp:nvSpPr>
        <dsp:cNvPr id="0" name=""/>
        <dsp:cNvSpPr/>
      </dsp:nvSpPr>
      <dsp:spPr>
        <a:xfrm>
          <a:off x="6894564" y="2657075"/>
          <a:ext cx="588164" cy="588164"/>
        </a:xfrm>
        <a:prstGeom prst="rect">
          <a:avLst/>
        </a:prstGeom>
        <a:blipFill>
          <a:blip xmlns:r="http://schemas.openxmlformats.org/officeDocument/2006/relationships"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rcRect/>
          <a:stretch>
            <a:fillRect/>
          </a:stretch>
        </a:blip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CF20B2D-6FAF-437C-B603-6DD4C45D052E}">
      <dsp:nvSpPr>
        <dsp:cNvPr id="0" name=""/>
        <dsp:cNvSpPr/>
      </dsp:nvSpPr>
      <dsp:spPr>
        <a:xfrm>
          <a:off x="6348412" y="3782989"/>
          <a:ext cx="1680468" cy="67218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488950">
            <a:lnSpc>
              <a:spcPct val="100000"/>
            </a:lnSpc>
            <a:spcBef>
              <a:spcPct val="0"/>
            </a:spcBef>
            <a:spcAft>
              <a:spcPct val="35000"/>
            </a:spcAft>
            <a:buNone/>
            <a:defRPr cap="all"/>
          </a:pPr>
          <a:r>
            <a:rPr lang="en-US" sz="1100" kern="1200" dirty="0"/>
            <a:t>Cooperative Development</a:t>
          </a:r>
        </a:p>
      </dsp:txBody>
      <dsp:txXfrm>
        <a:off x="6348412" y="3782989"/>
        <a:ext cx="1680468" cy="67218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5/layout/IconCircleLabelList">
  <dgm:title val="Icon Circle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4"/>
          <dgm:constr type="h" for="des" forName="compNode" op="equ"/>
          <dgm:constr type="h" for="des" forName="textRect" op="equ"/>
        </dgm:constrLst>
      </dgm:if>
      <dgm:if name="Name5" axis="ch" ptType="node" func="cnt" op="lte" val="3">
        <dgm:constrLst>
          <dgm:constr type="h" for="ch" forName="compNode" refType="h" fact="0.4"/>
          <dgm:constr type="w" for="ch" forName="compNode" val="10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40"/>
          <dgm:constr type="h" for="des" forName="compNode" op="equ"/>
          <dgm:constr type="h" for="des" forName="textRect" op="equ"/>
        </dgm:constrLst>
      </dgm:if>
      <dgm:if name="Name6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2"/>
          <dgm:constr type="h" for="des" forName="compNode" op="equ"/>
          <dgm:constr type="h" for="des" forName="textRect" op="equ"/>
        </dgm:constrLst>
      </dgm:if>
      <dgm:else name="Name7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BgRect" refType="w" fact="0.61"/>
          <dgm:constr type="h" for="ch" forName="iconBgRect" refType="w" refFor="ch" refForName="iconBgRect"/>
          <dgm:constr type="t" for="ch" forName="iconBgRect"/>
          <dgm:constr type="ctrX" for="ch" forName="iconBgRect" refType="w" fact="0.5"/>
          <dgm:constr type="w" for="ch" forName="iconRect" refType="w" fact="0.35"/>
          <dgm:constr type="h" for="ch" forName="iconRect" refType="w" refFor="ch" refForName="iconRect"/>
          <dgm:constr type="ctrX" for="ch" forName="iconRect" refType="ctrX" refFor="ch" refForName="iconBgRect"/>
          <dgm:constr type="ctrY" for="ch" forName="iconRect" refType="ctrY" refFor="ch" refForName="iconBgRect"/>
          <dgm:constr type="h" for="ch" forName="spaceRect" refType="w" fact="0.19"/>
          <dgm:constr type="w" for="ch" forName="spaceRect" refType="w"/>
          <dgm:constr type="l" for="ch" forName="spaceRect"/>
          <dgm:constr type="t" for="ch" forName="spaceRect" refType="b" refFor="ch" refForName="iconBg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BgRect" styleLbl="bgShp">
          <dgm:alg type="sp"/>
          <dgm:shape xmlns:r="http://schemas.openxmlformats.org/officeDocument/2006/relationships" type="ellipse" r:blip="">
            <dgm:adjLst/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9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  <a:defRPr cap="all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30756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562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0727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D67A2B-4D0E-A455-BFE5-342AC72800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0F7A62-6750-876C-1FEA-93AEFB3EC5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86A1B4-47FD-E705-EAE9-69AF2D5D57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C7388-3A9F-6DE7-694A-3510CF652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DA10A-CE10-B736-AADF-04AE22FA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1680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A66123-EED8-2EF5-F422-FFD597F7B8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2C5EAC-F984-8F4D-92EC-12A586523D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2C8734-5BB3-393A-62B8-06010C285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DB8E1-3398-4385-C637-456BC37953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7959AD-DBBC-53BA-6A1D-99E12AEF0A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1387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8A07C-85AB-49E2-57B1-F381F3E9DF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2E4D7-EC45-2C7A-93EF-B194AD51E7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D1C0B4-2DE2-4CDB-87BE-D1E3E7B8C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C7C4915-6822-3DAF-FAE8-7DA5E0631B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1067A10-DBA2-8B05-7E6C-C1998B87DA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9178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C41BF-17CA-28EA-9E7C-5D14893A2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ECD01E6-5D47-8C70-DDBF-A5B75F89D1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238F164-1BB3-6C10-2CB6-5E1E349243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9926F-24E2-F71E-26BD-26385BC63A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9A8F2-B8C7-6F48-8FD6-0F6941F776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94DFF9D-CC74-FE81-E848-FC09D255B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18338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52DF2A-EACF-D966-DCC8-213234F43B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04BD4E-9D0A-BB61-8548-25237F72C0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DE4877-1E24-7619-0A22-6A441EAF8D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35EB3D-B6D4-5BBA-9C9F-68C7C7B9D2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933F9C-7431-84BF-D56F-BD8E1B8921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3375854-D1A9-BC60-84BD-4ADFEC66FD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5B75C3-2D2C-D46F-60EA-47681E372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9DDC33D-6621-A6A5-A83E-8C3B47BE5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06327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A1BDB-CACB-0BA0-25B1-CD5F913A57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D7BA2B-C7E4-12E9-2A78-FA189A1C7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2A2F561-7A18-0829-8251-3E96585602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0037D9A-C30D-9D74-B331-83445612C1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97329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AAB0377-51A8-EA41-668A-D272EC7315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70FE65-14C3-0BF5-268A-482A12465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FFED64-E472-A841-2AAC-734A2F7CAB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9157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523F19-EBF4-4909-515A-C6C4DD88F8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68481-5D02-097A-42E4-5145834AE9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D243D3E-5DD8-E276-82D2-ABD9594228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1F50049-C6CF-2A24-CFF3-F0C15072FE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0645EB4-52AC-5CBE-0903-5DAB9530C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DFD99C-5BE6-1AFA-5429-8F86C63E4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5486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81493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8FA53D-AA18-B930-BCA9-7B394CFF42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EDEB402-44A5-2B16-B7FA-4A5BC6AC95B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B918D61-AEFF-49EF-BB1E-79F3958247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F4C0D8-FAA5-8076-1ED8-0746DAEC0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75D0ED-3970-EFFB-6599-AE74C3FDE2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BF6A06-6FC6-CFC0-2B08-8D6111B4A7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00214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514244-E80A-F0B9-D179-7BDC615BF7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55C33B-C233-18C4-6142-E6A883C7AE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052D37-5EF2-0B09-F683-BCB516AEE6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908D5B-7852-AE77-129E-3688C0B6B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C68C2-24EF-F2D2-5EAB-D391F6343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2188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52FD949-90D0-9952-2705-911D5B13E1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AA0453-8333-E4D3-3E90-A8D572C48D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DA00CE-D86E-8AF6-D946-E34CE8ED8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73226E-2ED1-5A94-81B4-E394C0AB5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0E7F8A-765B-F3CB-F1AB-47652B31B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3044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95F50-31C8-44E7-8D19-4E60D5B6D2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FFB3A-B87C-4067-A218-8EE0C916A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03406A-8DC3-4086-B753-8B1A0CEBE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1E026D-EFB1-4653-AFD4-C083F613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D0CE3F-D6A3-47D1-857F-5B6A10AEC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783128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E4AE72-8225-471F-A6BF-B8185355A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C0F69A-4A4C-4406-9671-955B19A76B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875784-2AFA-4774-9925-A1A935EBE5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405A3-A721-49F0-86A4-6D8B57D4D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B470A6-FA3A-4BEB-903C-9BC6DD27CA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3837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0A3C49-4C76-46C8-BE39-C39BC5892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8C6C13-97CA-424D-B226-64D44B4BAD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C71E3-D9B9-447A-B89D-290B0DC97C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B6C97F-C15B-41EC-BD53-79C7B81CE8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E10646-250D-4C7C-A4ED-CBBE788D1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24050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988258-7A5A-4B33-AD5A-7CE03B9FCA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19570A-BAED-4F34-9621-0A371E0541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7066EC-4DED-45DD-8F83-D0BA50003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1A829EC-8E76-4A04-B44C-49E388352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E4E7249-EC6A-4931-8E15-483D807010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C8F52E-06A0-4C65-8C7A-FDB6BC660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82671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9870BC-BEDC-4657-B947-03828117D6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FCA445-C310-4CCD-B20B-ECE8A9C27B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B59FA7E-464E-4733-85FB-623087C2C9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933159-1B53-4181-B785-BD8280F9BA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8AF176B-99E0-4447-A899-B6C13C70F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33A7595-08A6-4FAA-9F84-A60B2A149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D44EB0E-1811-4CED-A213-4C84B44A03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A06066-60FF-48BE-AC36-A0CE7563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717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062A08-C39B-4A0A-8D85-DAFCD182C4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636DAC-7D8F-43E1-9209-F1F0B93F82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9CC0C8F-7A3E-4A89-841F-9A1EECDDC5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344832-C696-4C8E-8B5C-BF15230E5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833738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41AFC25-DF02-412A-9300-AFF69AA72D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7E5C605-FBB5-4B1C-957B-58F3CE8DB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2A2999-DD5C-4086-86FC-2D132B36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0963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44084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9DD454-B302-4CF7-ADDA-99CB2DAF3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23027A-B8F7-447B-AA32-BF9B0B6983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6A36B-CF92-44ED-AEEA-027982950F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E813C6A-E7DA-484D-BFE1-31DD5FAE83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5B012E-10A4-4AE6-B858-F43C205DA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E45194-3E97-476C-AD06-04718C57A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126803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9EAD12-0EBF-4FFA-AFA5-8D1D215150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2C216C-246E-4ADE-AF8F-E9F60D8707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E809E7E-2CA8-481D-A09B-DD1384FB2C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C49FA37-48F9-4A2B-ABED-CF36877AB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73279-958D-4F9C-8355-9CEC54A22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D0E788C-FC1D-42A4-99A7-7011C9E08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841621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315334-DC38-481A-861E-E8B39F89B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B0439C-BBDF-4B71-AD1E-3B0BE6131F2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40C2F-F635-4581-9C80-3665A1F59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E4F23B-8567-4B56-99DD-06DFE9103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BA0DCE-EF20-43EF-A28B-8EEC3CDDE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22226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86CEEFB-F837-49E2-B57D-619A7F2C307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0BE04-68D5-40A7-A4A6-CCACBAD4D77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AE4914-D858-4EBB-8C8E-5CC8552DF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3A19B4-9B57-4714-BEF7-EF797574E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E0855E-790D-4576-802C-6B47792125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0910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1" hangingPunct="1"/>
            <a:r>
              <a:rPr lang="en-US"/>
              <a:t>Click to edit Master title style</a:t>
            </a:r>
            <a:endParaRPr/>
          </a:p>
        </p:txBody>
      </p:sp>
      <p:sp>
        <p:nvSpPr>
          <p:cNvPr id="3" name="Rectangl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06EA6-EFEA-4C30-9264-4F9291A5780D}" type="datetime1">
              <a:rPr kumimoji="0" lang="en-US" smtClean="0"/>
              <a:pPr/>
              <a:t>9/10/2024</a:t>
            </a:fld>
            <a:endParaRPr kumimoji="0" lang="en-US"/>
          </a:p>
        </p:txBody>
      </p:sp>
      <p:sp>
        <p:nvSpPr>
          <p:cNvPr id="4" name="Rectangl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Rectangl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8F82E0A0-C266-4798-8C8F-B9F91E9DA37E}" type="slidenum">
              <a:rPr kumimoji="0" lang="en-US" sz="1867" b="1" smtClean="0">
                <a:solidFill>
                  <a:srgbClr val="FFFFFF"/>
                </a:solidFill>
              </a:rPr>
              <a:pPr algn="ctr"/>
              <a:t>‹#›</a:t>
            </a:fld>
            <a:endParaRPr kumimoji="0" lang="en-US"/>
          </a:p>
        </p:txBody>
      </p:sp>
      <p:sp>
        <p:nvSpPr>
          <p:cNvPr id="7" name="Rectangle 6"/>
          <p:cNvSpPr>
            <a:spLocks noGrp="1"/>
          </p:cNvSpPr>
          <p:nvPr>
            <p:ph sz="quarter" idx="13"/>
          </p:nvPr>
        </p:nvSpPr>
        <p:spPr>
          <a:xfrm>
            <a:off x="812800" y="1803400"/>
            <a:ext cx="10871200" cy="4368800"/>
          </a:xfrm>
        </p:spPr>
        <p:txBody>
          <a:bodyPr/>
          <a:lstStyle/>
          <a:p>
            <a:pPr lvl="0" eaLnBrk="1" latinLnBrk="1" hangingPunct="1"/>
            <a:r>
              <a:rPr lang="en-US"/>
              <a:t>Edit Master text styles</a:t>
            </a:r>
          </a:p>
          <a:p>
            <a:pPr lvl="1" eaLnBrk="1" latinLnBrk="1" hangingPunct="1"/>
            <a:r>
              <a:rPr lang="en-US"/>
              <a:t>Second level</a:t>
            </a:r>
          </a:p>
          <a:p>
            <a:pPr lvl="2" eaLnBrk="1" latinLnBrk="1" hangingPunct="1"/>
            <a:r>
              <a:rPr lang="en-US"/>
              <a:t>Third level</a:t>
            </a:r>
          </a:p>
          <a:p>
            <a:pPr lvl="3" eaLnBrk="1" latinLnBrk="1" hangingPunct="1"/>
            <a:r>
              <a:rPr lang="en-US"/>
              <a:t>Fourth level</a:t>
            </a:r>
          </a:p>
          <a:p>
            <a:pPr lvl="4" eaLnBrk="1" latinLnBrk="1" hangingPunct="1"/>
            <a:r>
              <a:rPr lang="en-US"/>
              <a:t>Fifth level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88954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9810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158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587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2659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74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6568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9/10/2024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105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AA0D955-E799-2A6E-D59D-F9690E2846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3A8FE4-BBBE-BB8F-2CB9-1F0C7DF549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6D30C8-58DD-A51E-3ABF-0E9537D0FC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79F0485-61FF-4A68-9EE0-231A160C113C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F7F446-91B4-D1BB-B663-D73DF61070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61627F-FFBB-276F-9F73-28F8B68119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35DE9E9-FC37-4C06-A773-AE9369E63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381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49177F-AD69-48DB-9A8C-81163A2F4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CCE68-4A67-4743-BA29-23B0F896D6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AAD052-4DEC-400A-BD8E-8665A2B7AF3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EA456-A310-4C4E-AD9C-8A060CDCEFEA}" type="datetimeFigureOut">
              <a:rPr lang="en-US" smtClean="0"/>
              <a:t>9/10/2024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2CDEA1-2D4E-48D0-8AD7-83BB13490E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245EED-D894-465C-9CA3-9F8AD472E65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8BCEE8-B982-4C96-8D7C-CA1DDCCE81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550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mailto:kcard@kcard.info" TargetMode="External"/><Relationship Id="rId1" Type="http://schemas.openxmlformats.org/officeDocument/2006/relationships/slideLayout" Target="../slideLayouts/slideLayout3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8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sv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sv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41" y="13345"/>
            <a:ext cx="3853539" cy="198227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53830" y="317827"/>
            <a:ext cx="81667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200">
                <a:latin typeface="Arial" panose="020B0604020202020204" pitchFamily="34" charset="0"/>
                <a:cs typeface="Arial" panose="020B0604020202020204" pitchFamily="34" charset="0"/>
              </a:rPr>
              <a:t>The Kentucky Center for </a:t>
            </a:r>
          </a:p>
          <a:p>
            <a:pPr algn="ctr"/>
            <a:r>
              <a:rPr lang="en-US" sz="4200">
                <a:latin typeface="Arial" panose="020B0604020202020204" pitchFamily="34" charset="0"/>
                <a:cs typeface="Arial" panose="020B0604020202020204" pitchFamily="34" charset="0"/>
              </a:rPr>
              <a:t>Agriculture &amp; Rural Development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77657" y="2764488"/>
            <a:ext cx="5911309" cy="230832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2400" dirty="0"/>
              <a:t>KCARD is an independent non-profit organization that facilitates agricultural and rural businesses in Kentucky. We provide educational opportunities and one-to-one technical assistance to new and existing agribusinesses.</a:t>
            </a:r>
            <a:endParaRPr lang="en-US" sz="2400" dirty="0">
              <a:cs typeface="Calibri"/>
            </a:endParaRPr>
          </a:p>
        </p:txBody>
      </p:sp>
      <p:grpSp>
        <p:nvGrpSpPr>
          <p:cNvPr id="6" name="Group 5"/>
          <p:cNvGrpSpPr/>
          <p:nvPr/>
        </p:nvGrpSpPr>
        <p:grpSpPr>
          <a:xfrm>
            <a:off x="6392139" y="2528277"/>
            <a:ext cx="5474265" cy="2780745"/>
            <a:chOff x="5865294" y="3431844"/>
            <a:chExt cx="6048408" cy="2787560"/>
          </a:xfrm>
        </p:grpSpPr>
        <p:pic>
          <p:nvPicPr>
            <p:cNvPr id="19" name="Picture 18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20376" y="3436995"/>
              <a:ext cx="2180893" cy="1635670"/>
            </a:xfrm>
            <a:prstGeom prst="rect">
              <a:avLst/>
            </a:prstGeom>
          </p:spPr>
        </p:pic>
        <p:pic>
          <p:nvPicPr>
            <p:cNvPr id="16" name="Picture 15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432"/>
            <a:stretch/>
          </p:blipFill>
          <p:spPr>
            <a:xfrm>
              <a:off x="9557174" y="3431844"/>
              <a:ext cx="2356528" cy="1471115"/>
            </a:xfrm>
            <a:prstGeom prst="rect">
              <a:avLst/>
            </a:prstGeom>
          </p:spPr>
        </p:pic>
        <p:pic>
          <p:nvPicPr>
            <p:cNvPr id="17" name="Picture 16"/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6819"/>
            <a:stretch/>
          </p:blipFill>
          <p:spPr>
            <a:xfrm>
              <a:off x="8075799" y="4770783"/>
              <a:ext cx="2324694" cy="1448621"/>
            </a:xfrm>
            <a:prstGeom prst="rect">
              <a:avLst/>
            </a:prstGeom>
          </p:spPr>
        </p:pic>
        <p:pic>
          <p:nvPicPr>
            <p:cNvPr id="20" name="Picture 19"/>
            <p:cNvPicPr>
              <a:picLocks noChangeAspect="1"/>
            </p:cNvPicPr>
            <p:nvPr/>
          </p:nvPicPr>
          <p:blipFill rotWithShape="1"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261" t="5315" b="33017"/>
            <a:stretch/>
          </p:blipFill>
          <p:spPr>
            <a:xfrm>
              <a:off x="5865295" y="4768552"/>
              <a:ext cx="2385237" cy="1446718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 rotWithShape="1"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0178" t="5603" r="24393" b="7580"/>
            <a:stretch/>
          </p:blipFill>
          <p:spPr>
            <a:xfrm flipH="1">
              <a:off x="5865294" y="3431844"/>
              <a:ext cx="1789041" cy="1332574"/>
            </a:xfrm>
            <a:prstGeom prst="rect">
              <a:avLst/>
            </a:prstGeom>
          </p:spPr>
        </p:pic>
        <p:pic>
          <p:nvPicPr>
            <p:cNvPr id="21" name="Picture 20"/>
            <p:cNvPicPr>
              <a:picLocks noChangeAspect="1"/>
            </p:cNvPicPr>
            <p:nvPr/>
          </p:nvPicPr>
          <p:blipFill>
            <a:blip r:embed="rId8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003771" y="4781804"/>
              <a:ext cx="1909931" cy="1432449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581762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4F9ECD50-ADD9-47D1-8015-A68B0204699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8080F78-3C3B-4C6D-B7E1-5DBD888394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138341" y="640823"/>
            <a:ext cx="3418659" cy="558314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0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KCARD has always and will continue to work hard, work smart, and work together to serve all of Kentucky agriculture</a:t>
            </a:r>
            <a:br>
              <a:rPr lang="en-US" sz="3000" i="1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br>
              <a:rPr lang="en-US" sz="3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</a:br>
            <a:r>
              <a:rPr lang="en-US" sz="3000" kern="1200" dirty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rPr>
              <a:t>Contact us at: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 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  <a:hlinkClick r:id="rId2"/>
              </a:rPr>
              <a:t>kcard@kcard.info</a:t>
            </a:r>
            <a: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or 859-550-3972</a:t>
            </a:r>
            <a:br>
              <a:rPr lang="en-US" sz="3000" b="1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</a:br>
            <a:endParaRPr lang="en-US" sz="3000" b="1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21" name="sketch line">
            <a:extLst>
              <a:ext uri="{FF2B5EF4-FFF2-40B4-BE49-F238E27FC236}">
                <a16:creationId xmlns:a16="http://schemas.microsoft.com/office/drawing/2014/main" id="{A3CCE308-0D65-43CF-A9D6-B5303E5882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8720" y="1557877"/>
            <a:ext cx="18288" cy="3749040"/>
          </a:xfrm>
          <a:custGeom>
            <a:avLst/>
            <a:gdLst>
              <a:gd name="connsiteX0" fmla="*/ 0 w 18288"/>
              <a:gd name="connsiteY0" fmla="*/ 0 h 3749040"/>
              <a:gd name="connsiteX1" fmla="*/ 18288 w 18288"/>
              <a:gd name="connsiteY1" fmla="*/ 0 h 3749040"/>
              <a:gd name="connsiteX2" fmla="*/ 18288 w 18288"/>
              <a:gd name="connsiteY2" fmla="*/ 662330 h 3749040"/>
              <a:gd name="connsiteX3" fmla="*/ 18288 w 18288"/>
              <a:gd name="connsiteY3" fmla="*/ 1174699 h 3749040"/>
              <a:gd name="connsiteX4" fmla="*/ 18288 w 18288"/>
              <a:gd name="connsiteY4" fmla="*/ 1724558 h 3749040"/>
              <a:gd name="connsiteX5" fmla="*/ 18288 w 18288"/>
              <a:gd name="connsiteY5" fmla="*/ 2424379 h 3749040"/>
              <a:gd name="connsiteX6" fmla="*/ 18288 w 18288"/>
              <a:gd name="connsiteY6" fmla="*/ 3049219 h 3749040"/>
              <a:gd name="connsiteX7" fmla="*/ 18288 w 18288"/>
              <a:gd name="connsiteY7" fmla="*/ 3749040 h 3749040"/>
              <a:gd name="connsiteX8" fmla="*/ 0 w 18288"/>
              <a:gd name="connsiteY8" fmla="*/ 3749040 h 3749040"/>
              <a:gd name="connsiteX9" fmla="*/ 0 w 18288"/>
              <a:gd name="connsiteY9" fmla="*/ 3236671 h 3749040"/>
              <a:gd name="connsiteX10" fmla="*/ 0 w 18288"/>
              <a:gd name="connsiteY10" fmla="*/ 2536850 h 3749040"/>
              <a:gd name="connsiteX11" fmla="*/ 0 w 18288"/>
              <a:gd name="connsiteY11" fmla="*/ 1874520 h 3749040"/>
              <a:gd name="connsiteX12" fmla="*/ 0 w 18288"/>
              <a:gd name="connsiteY12" fmla="*/ 1362151 h 3749040"/>
              <a:gd name="connsiteX13" fmla="*/ 0 w 18288"/>
              <a:gd name="connsiteY13" fmla="*/ 774802 h 3749040"/>
              <a:gd name="connsiteX14" fmla="*/ 0 w 18288"/>
              <a:gd name="connsiteY14" fmla="*/ 0 h 37490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18288" h="3749040" fill="none" extrusionOk="0">
                <a:moveTo>
                  <a:pt x="0" y="0"/>
                </a:moveTo>
                <a:cubicBezTo>
                  <a:pt x="8690" y="407"/>
                  <a:pt x="14141" y="154"/>
                  <a:pt x="18288" y="0"/>
                </a:cubicBezTo>
                <a:cubicBezTo>
                  <a:pt x="34838" y="143586"/>
                  <a:pt x="-11860" y="333097"/>
                  <a:pt x="18288" y="662330"/>
                </a:cubicBezTo>
                <a:cubicBezTo>
                  <a:pt x="48436" y="991563"/>
                  <a:pt x="32813" y="1046681"/>
                  <a:pt x="18288" y="1174699"/>
                </a:cubicBezTo>
                <a:cubicBezTo>
                  <a:pt x="3763" y="1302717"/>
                  <a:pt x="40974" y="1467838"/>
                  <a:pt x="18288" y="1724558"/>
                </a:cubicBezTo>
                <a:cubicBezTo>
                  <a:pt x="-4398" y="1981278"/>
                  <a:pt x="36650" y="2215729"/>
                  <a:pt x="18288" y="2424379"/>
                </a:cubicBezTo>
                <a:cubicBezTo>
                  <a:pt x="-74" y="2633029"/>
                  <a:pt x="-9881" y="2874703"/>
                  <a:pt x="18288" y="3049219"/>
                </a:cubicBezTo>
                <a:cubicBezTo>
                  <a:pt x="46457" y="3223735"/>
                  <a:pt x="4078" y="3453850"/>
                  <a:pt x="18288" y="3749040"/>
                </a:cubicBezTo>
                <a:cubicBezTo>
                  <a:pt x="14465" y="3749751"/>
                  <a:pt x="7675" y="3748271"/>
                  <a:pt x="0" y="3749040"/>
                </a:cubicBezTo>
                <a:cubicBezTo>
                  <a:pt x="19669" y="3507959"/>
                  <a:pt x="-9883" y="3339386"/>
                  <a:pt x="0" y="3236671"/>
                </a:cubicBezTo>
                <a:cubicBezTo>
                  <a:pt x="9883" y="3133956"/>
                  <a:pt x="26871" y="2857214"/>
                  <a:pt x="0" y="2536850"/>
                </a:cubicBezTo>
                <a:cubicBezTo>
                  <a:pt x="-26871" y="2216486"/>
                  <a:pt x="4790" y="2156616"/>
                  <a:pt x="0" y="1874520"/>
                </a:cubicBezTo>
                <a:cubicBezTo>
                  <a:pt x="-4790" y="1592424"/>
                  <a:pt x="-3117" y="1558688"/>
                  <a:pt x="0" y="1362151"/>
                </a:cubicBezTo>
                <a:cubicBezTo>
                  <a:pt x="3117" y="1165614"/>
                  <a:pt x="16802" y="1045125"/>
                  <a:pt x="0" y="774802"/>
                </a:cubicBezTo>
                <a:cubicBezTo>
                  <a:pt x="-16802" y="504479"/>
                  <a:pt x="-29640" y="377701"/>
                  <a:pt x="0" y="0"/>
                </a:cubicBezTo>
                <a:close/>
              </a:path>
              <a:path w="18288" h="3749040" stroke="0" extrusionOk="0">
                <a:moveTo>
                  <a:pt x="0" y="0"/>
                </a:moveTo>
                <a:cubicBezTo>
                  <a:pt x="5341" y="9"/>
                  <a:pt x="11148" y="-611"/>
                  <a:pt x="18288" y="0"/>
                </a:cubicBezTo>
                <a:cubicBezTo>
                  <a:pt x="33352" y="227288"/>
                  <a:pt x="30894" y="278824"/>
                  <a:pt x="18288" y="512369"/>
                </a:cubicBezTo>
                <a:cubicBezTo>
                  <a:pt x="5682" y="745914"/>
                  <a:pt x="53060" y="998220"/>
                  <a:pt x="18288" y="1212190"/>
                </a:cubicBezTo>
                <a:cubicBezTo>
                  <a:pt x="-16484" y="1426160"/>
                  <a:pt x="35474" y="1585099"/>
                  <a:pt x="18288" y="1837030"/>
                </a:cubicBezTo>
                <a:cubicBezTo>
                  <a:pt x="1102" y="2088961"/>
                  <a:pt x="16704" y="2251948"/>
                  <a:pt x="18288" y="2386889"/>
                </a:cubicBezTo>
                <a:cubicBezTo>
                  <a:pt x="19872" y="2521830"/>
                  <a:pt x="5902" y="2679005"/>
                  <a:pt x="18288" y="2936748"/>
                </a:cubicBezTo>
                <a:cubicBezTo>
                  <a:pt x="30674" y="3194491"/>
                  <a:pt x="13809" y="3416052"/>
                  <a:pt x="18288" y="3749040"/>
                </a:cubicBezTo>
                <a:cubicBezTo>
                  <a:pt x="9729" y="3749861"/>
                  <a:pt x="3965" y="3749683"/>
                  <a:pt x="0" y="3749040"/>
                </a:cubicBezTo>
                <a:cubicBezTo>
                  <a:pt x="-10152" y="3632102"/>
                  <a:pt x="-5013" y="3340136"/>
                  <a:pt x="0" y="3236671"/>
                </a:cubicBezTo>
                <a:cubicBezTo>
                  <a:pt x="5013" y="3133206"/>
                  <a:pt x="-27249" y="2814766"/>
                  <a:pt x="0" y="2649322"/>
                </a:cubicBezTo>
                <a:cubicBezTo>
                  <a:pt x="27249" y="2483878"/>
                  <a:pt x="8506" y="2308131"/>
                  <a:pt x="0" y="2061972"/>
                </a:cubicBezTo>
                <a:cubicBezTo>
                  <a:pt x="-8506" y="1815813"/>
                  <a:pt x="-14267" y="1574470"/>
                  <a:pt x="0" y="1399642"/>
                </a:cubicBezTo>
                <a:cubicBezTo>
                  <a:pt x="14267" y="1224814"/>
                  <a:pt x="-24839" y="1011862"/>
                  <a:pt x="0" y="812292"/>
                </a:cubicBezTo>
                <a:cubicBezTo>
                  <a:pt x="24839" y="612722"/>
                  <a:pt x="20220" y="372179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4925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ounded Rectangle 18">
            <a:extLst>
              <a:ext uri="{FF2B5EF4-FFF2-40B4-BE49-F238E27FC236}">
                <a16:creationId xmlns:a16="http://schemas.microsoft.com/office/drawing/2014/main" id="{283A93BD-A469-4D4C-8A1F-5668AE9758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449080" y="1286475"/>
            <a:ext cx="5094902" cy="257027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2B50B6E-7CDA-4559-ABA5-1BA8C299808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3052" r="3054" b="1"/>
          <a:stretch/>
        </p:blipFill>
        <p:spPr>
          <a:xfrm>
            <a:off x="2894002" y="1562429"/>
            <a:ext cx="4205057" cy="2018369"/>
          </a:xfrm>
          <a:prstGeom prst="rect">
            <a:avLst/>
          </a:prstGeom>
          <a:effectLst/>
        </p:spPr>
      </p:pic>
      <p:sp>
        <p:nvSpPr>
          <p:cNvPr id="7" name="Freeform 3">
            <a:extLst>
              <a:ext uri="{FF2B5EF4-FFF2-40B4-BE49-F238E27FC236}">
                <a16:creationId xmlns:a16="http://schemas.microsoft.com/office/drawing/2014/main" id="{C20AE056-5983-9D15-A262-7AB66E249443}"/>
              </a:ext>
            </a:extLst>
          </p:cNvPr>
          <p:cNvSpPr/>
          <p:nvPr/>
        </p:nvSpPr>
        <p:spPr>
          <a:xfrm>
            <a:off x="833917" y="3030334"/>
            <a:ext cx="2387296" cy="2860570"/>
          </a:xfrm>
          <a:custGeom>
            <a:avLst/>
            <a:gdLst/>
            <a:ahLst/>
            <a:cxnLst/>
            <a:rect l="l" t="t" r="r" b="b"/>
            <a:pathLst>
              <a:path w="6169640" h="7392752">
                <a:moveTo>
                  <a:pt x="6169640" y="7392752"/>
                </a:moveTo>
                <a:lnTo>
                  <a:pt x="0" y="7392752"/>
                </a:lnTo>
                <a:lnTo>
                  <a:pt x="0" y="0"/>
                </a:lnTo>
                <a:lnTo>
                  <a:pt x="6169640" y="7392752"/>
                </a:lnTo>
                <a:close/>
              </a:path>
            </a:pathLst>
          </a:custGeom>
          <a:solidFill>
            <a:srgbClr val="F5F500"/>
          </a:solidFill>
        </p:spPr>
        <p:txBody>
          <a:bodyPr/>
          <a:lstStyle/>
          <a:p>
            <a:endParaRPr lang="en-US" sz="120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5460E172-A44A-16DF-B103-07FD6EBA7DB0}"/>
              </a:ext>
            </a:extLst>
          </p:cNvPr>
          <p:cNvSpPr/>
          <p:nvPr/>
        </p:nvSpPr>
        <p:spPr>
          <a:xfrm rot="5400000">
            <a:off x="282772" y="1287579"/>
            <a:ext cx="3299138" cy="2577743"/>
          </a:xfrm>
          <a:custGeom>
            <a:avLst/>
            <a:gdLst/>
            <a:ahLst/>
            <a:cxnLst/>
            <a:rect l="l" t="t" r="r" b="b"/>
            <a:pathLst>
              <a:path w="7765490" h="6067474">
                <a:moveTo>
                  <a:pt x="7765490" y="6067474"/>
                </a:moveTo>
                <a:lnTo>
                  <a:pt x="0" y="6067474"/>
                </a:lnTo>
                <a:lnTo>
                  <a:pt x="0" y="0"/>
                </a:lnTo>
                <a:lnTo>
                  <a:pt x="7765490" y="6067474"/>
                </a:lnTo>
                <a:close/>
              </a:path>
            </a:pathLst>
          </a:custGeom>
          <a:solidFill>
            <a:srgbClr val="002060"/>
          </a:solidFill>
        </p:spPr>
        <p:txBody>
          <a:bodyPr/>
          <a:lstStyle/>
          <a:p>
            <a:endParaRPr lang="en-US" sz="120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57E8E9EC-DB6A-B7AA-D03B-321B3BF7C8AF}"/>
              </a:ext>
            </a:extLst>
          </p:cNvPr>
          <p:cNvSpPr/>
          <p:nvPr/>
        </p:nvSpPr>
        <p:spPr>
          <a:xfrm>
            <a:off x="643470" y="3418052"/>
            <a:ext cx="2002126" cy="2406024"/>
          </a:xfrm>
          <a:custGeom>
            <a:avLst/>
            <a:gdLst/>
            <a:ahLst/>
            <a:cxnLst/>
            <a:rect l="l" t="t" r="r" b="b"/>
            <a:pathLst>
              <a:path w="4712590" h="5663283">
                <a:moveTo>
                  <a:pt x="4712590" y="5663283"/>
                </a:moveTo>
                <a:lnTo>
                  <a:pt x="0" y="5663283"/>
                </a:lnTo>
                <a:lnTo>
                  <a:pt x="0" y="0"/>
                </a:lnTo>
                <a:lnTo>
                  <a:pt x="4712590" y="5663283"/>
                </a:lnTo>
                <a:close/>
              </a:path>
            </a:pathLst>
          </a:custGeom>
          <a:solidFill>
            <a:srgbClr val="283583"/>
          </a:solid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491530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0" name="Rectangle 39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E9914E1-6D6B-90DD-F7A5-23AF5FBA68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5400">
                <a:latin typeface="Corbel" panose="020B0503020204020204" pitchFamily="34" charset="0"/>
              </a:rPr>
              <a:t>How KCARD Works</a:t>
            </a:r>
          </a:p>
        </p:txBody>
      </p:sp>
      <p:grpSp>
        <p:nvGrpSpPr>
          <p:cNvPr id="42" name="Group 41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Rectangle 43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D48AE-8AF3-8822-03EC-ED33F29530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Independent non-profit organization</a:t>
            </a:r>
          </a:p>
          <a:p>
            <a:r>
              <a:rPr lang="en-US" sz="2400" dirty="0">
                <a:latin typeface="Corbel" panose="020B0503020204020204" pitchFamily="34" charset="0"/>
              </a:rPr>
              <a:t>14 staff members who work remotely across the state</a:t>
            </a:r>
          </a:p>
          <a:p>
            <a:r>
              <a:rPr lang="en-US" sz="2400" b="0" i="0" dirty="0">
                <a:effectLst/>
                <a:latin typeface="Corbel" panose="020B0503020204020204" pitchFamily="34" charset="0"/>
              </a:rPr>
              <a:t>Majority of services are free of charge thanks to funding receive</a:t>
            </a:r>
            <a:r>
              <a:rPr lang="en-US" sz="2400" dirty="0">
                <a:latin typeface="Corbel" panose="020B0503020204020204" pitchFamily="34" charset="0"/>
              </a:rPr>
              <a:t>d</a:t>
            </a:r>
            <a:r>
              <a:rPr lang="en-US" sz="2400" b="0" i="0" dirty="0">
                <a:effectLst/>
                <a:latin typeface="Corbel" panose="020B0503020204020204" pitchFamily="34" charset="0"/>
              </a:rPr>
              <a:t> from KADF and USDA </a:t>
            </a:r>
          </a:p>
          <a:p>
            <a:r>
              <a:rPr lang="en-US" sz="2400" b="0" i="0" dirty="0">
                <a:effectLst/>
                <a:latin typeface="Corbel" panose="020B0503020204020204" pitchFamily="34" charset="0"/>
              </a:rPr>
              <a:t>Prefer to meet with clients at their location or business </a:t>
            </a:r>
          </a:p>
          <a:p>
            <a:r>
              <a:rPr lang="en-US" sz="2400" b="0" i="0" dirty="0">
                <a:effectLst/>
                <a:latin typeface="Corbel" panose="020B0503020204020204" pitchFamily="34" charset="0"/>
              </a:rPr>
              <a:t>“Our success is our client’s success” </a:t>
            </a:r>
          </a:p>
          <a:p>
            <a:pPr lvl="1"/>
            <a:r>
              <a:rPr lang="en-US" dirty="0">
                <a:latin typeface="Corbel" panose="020B0503020204020204" pitchFamily="34" charset="0"/>
              </a:rPr>
              <a:t>Third party advisor</a:t>
            </a:r>
          </a:p>
          <a:p>
            <a:pPr lvl="1"/>
            <a:r>
              <a:rPr lang="en-US" dirty="0">
                <a:latin typeface="Corbel" panose="020B0503020204020204" pitchFamily="34" charset="0"/>
              </a:rPr>
              <a:t>“Make informed decisions”</a:t>
            </a:r>
          </a:p>
          <a:p>
            <a:pPr marL="0" indent="0">
              <a:buNone/>
            </a:pPr>
            <a:endParaRPr lang="en-US" sz="2400" dirty="0"/>
          </a:p>
          <a:p>
            <a:endParaRPr lang="en-US" sz="24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65FA237-54A4-301B-37B6-A1FAF14BA8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24956" y="5923280"/>
            <a:ext cx="1559083" cy="704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67829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>
          <a:xfrm>
            <a:off x="266701" y="2945662"/>
            <a:ext cx="3343155" cy="4005925"/>
            <a:chOff x="0" y="0"/>
            <a:chExt cx="6169640" cy="7392752"/>
          </a:xfrm>
        </p:grpSpPr>
        <p:sp>
          <p:nvSpPr>
            <p:cNvPr id="3" name="Freeform 3"/>
            <p:cNvSpPr/>
            <p:nvPr/>
          </p:nvSpPr>
          <p:spPr>
            <a:xfrm>
              <a:off x="0" y="0"/>
              <a:ext cx="6169640" cy="7392752"/>
            </a:xfrm>
            <a:custGeom>
              <a:avLst/>
              <a:gdLst/>
              <a:ahLst/>
              <a:cxnLst/>
              <a:rect l="l" t="t" r="r" b="b"/>
              <a:pathLst>
                <a:path w="6169640" h="7392752">
                  <a:moveTo>
                    <a:pt x="6169640" y="7392752"/>
                  </a:moveTo>
                  <a:lnTo>
                    <a:pt x="0" y="7392752"/>
                  </a:lnTo>
                  <a:lnTo>
                    <a:pt x="0" y="0"/>
                  </a:lnTo>
                  <a:lnTo>
                    <a:pt x="6169640" y="7392752"/>
                  </a:lnTo>
                  <a:close/>
                </a:path>
              </a:pathLst>
            </a:custGeom>
            <a:solidFill>
              <a:srgbClr val="F5F500"/>
            </a:solidFill>
          </p:spPr>
          <p:txBody>
            <a:bodyPr/>
            <a:lstStyle/>
            <a:p>
              <a:endParaRPr lang="en-US" sz="1200"/>
            </a:p>
          </p:txBody>
        </p:sp>
      </p:grpSp>
      <p:grpSp>
        <p:nvGrpSpPr>
          <p:cNvPr id="4" name="Group 4"/>
          <p:cNvGrpSpPr/>
          <p:nvPr/>
        </p:nvGrpSpPr>
        <p:grpSpPr>
          <a:xfrm rot="5400000">
            <a:off x="-505119" y="505119"/>
            <a:ext cx="4620093" cy="3609855"/>
            <a:chOff x="0" y="0"/>
            <a:chExt cx="7765490" cy="6067474"/>
          </a:xfrm>
        </p:grpSpPr>
        <p:sp>
          <p:nvSpPr>
            <p:cNvPr id="5" name="Freeform 5"/>
            <p:cNvSpPr/>
            <p:nvPr/>
          </p:nvSpPr>
          <p:spPr>
            <a:xfrm>
              <a:off x="0" y="0"/>
              <a:ext cx="7765490" cy="6067474"/>
            </a:xfrm>
            <a:custGeom>
              <a:avLst/>
              <a:gdLst/>
              <a:ahLst/>
              <a:cxnLst/>
              <a:rect l="l" t="t" r="r" b="b"/>
              <a:pathLst>
                <a:path w="7765490" h="6067474">
                  <a:moveTo>
                    <a:pt x="7765490" y="6067474"/>
                  </a:moveTo>
                  <a:lnTo>
                    <a:pt x="0" y="6067474"/>
                  </a:lnTo>
                  <a:lnTo>
                    <a:pt x="0" y="0"/>
                  </a:lnTo>
                  <a:lnTo>
                    <a:pt x="7765490" y="6067474"/>
                  </a:lnTo>
                  <a:close/>
                </a:path>
              </a:pathLst>
            </a:custGeom>
            <a:solidFill>
              <a:srgbClr val="002060"/>
            </a:solidFill>
          </p:spPr>
          <p:txBody>
            <a:bodyPr/>
            <a:lstStyle/>
            <a:p>
              <a:endParaRPr lang="en-US" sz="1200"/>
            </a:p>
          </p:txBody>
        </p:sp>
      </p:grpSp>
      <p:grpSp>
        <p:nvGrpSpPr>
          <p:cNvPr id="6" name="Group 6"/>
          <p:cNvGrpSpPr/>
          <p:nvPr/>
        </p:nvGrpSpPr>
        <p:grpSpPr>
          <a:xfrm>
            <a:off x="0" y="3488620"/>
            <a:ext cx="2803765" cy="3369381"/>
            <a:chOff x="0" y="0"/>
            <a:chExt cx="4712590" cy="5663283"/>
          </a:xfrm>
        </p:grpSpPr>
        <p:sp>
          <p:nvSpPr>
            <p:cNvPr id="7" name="Freeform 7"/>
            <p:cNvSpPr/>
            <p:nvPr/>
          </p:nvSpPr>
          <p:spPr>
            <a:xfrm>
              <a:off x="0" y="0"/>
              <a:ext cx="4712590" cy="5663283"/>
            </a:xfrm>
            <a:custGeom>
              <a:avLst/>
              <a:gdLst/>
              <a:ahLst/>
              <a:cxnLst/>
              <a:rect l="l" t="t" r="r" b="b"/>
              <a:pathLst>
                <a:path w="4712590" h="5663283">
                  <a:moveTo>
                    <a:pt x="4712590" y="5663283"/>
                  </a:moveTo>
                  <a:lnTo>
                    <a:pt x="0" y="5663283"/>
                  </a:lnTo>
                  <a:lnTo>
                    <a:pt x="0" y="0"/>
                  </a:lnTo>
                  <a:lnTo>
                    <a:pt x="4712590" y="5663283"/>
                  </a:lnTo>
                  <a:close/>
                </a:path>
              </a:pathLst>
            </a:custGeom>
            <a:solidFill>
              <a:srgbClr val="283583"/>
            </a:solidFill>
          </p:spPr>
          <p:txBody>
            <a:bodyPr/>
            <a:lstStyle/>
            <a:p>
              <a:endParaRPr lang="en-US" sz="1200"/>
            </a:p>
          </p:txBody>
        </p:sp>
      </p:grpSp>
      <p:sp>
        <p:nvSpPr>
          <p:cNvPr id="9" name="Freeform 9"/>
          <p:cNvSpPr/>
          <p:nvPr/>
        </p:nvSpPr>
        <p:spPr>
          <a:xfrm>
            <a:off x="9690631" y="5634507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  <p:sp>
        <p:nvSpPr>
          <p:cNvPr id="10" name="TextBox 10"/>
          <p:cNvSpPr txBox="1"/>
          <p:nvPr/>
        </p:nvSpPr>
        <p:spPr>
          <a:xfrm>
            <a:off x="4014793" y="467866"/>
            <a:ext cx="4179251" cy="581762"/>
          </a:xfrm>
          <a:prstGeom prst="rect">
            <a:avLst/>
          </a:prstGeom>
        </p:spPr>
        <p:txBody>
          <a:bodyPr wrap="square" lIns="0" tIns="0" rIns="0" bIns="0" rtlCol="0" anchor="t">
            <a:spAutoFit/>
          </a:bodyPr>
          <a:lstStyle/>
          <a:p>
            <a:pPr>
              <a:lnSpc>
                <a:spcPts val="4480"/>
              </a:lnSpc>
            </a:pPr>
            <a:r>
              <a:rPr lang="en-US" sz="4400" b="1" dirty="0">
                <a:latin typeface="Corbel" panose="020B0503020204020204" pitchFamily="34" charset="0"/>
                <a:ea typeface="Calibri"/>
                <a:cs typeface="Calibri"/>
              </a:rPr>
              <a:t>What Do We Do?</a:t>
            </a:r>
          </a:p>
        </p:txBody>
      </p:sp>
      <p:graphicFrame>
        <p:nvGraphicFramePr>
          <p:cNvPr id="12" name="TextBox 8">
            <a:extLst>
              <a:ext uri="{FF2B5EF4-FFF2-40B4-BE49-F238E27FC236}">
                <a16:creationId xmlns:a16="http://schemas.microsoft.com/office/drawing/2014/main" id="{7D9C7FC8-768D-1ECC-3C29-E5E635ED605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77701568"/>
              </p:ext>
            </p:extLst>
          </p:nvPr>
        </p:nvGraphicFramePr>
        <p:xfrm>
          <a:off x="2143365" y="1632722"/>
          <a:ext cx="8453641" cy="44571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245A9F99-D9B1-4094-A2E2-B90AC1DB7B9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B7FAF607-473A-4A43-A23D-BBFF5C4117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DE678D6-CA79-4E74-53B2-BBE25230FD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0574" y="483817"/>
            <a:ext cx="4977976" cy="1454051"/>
          </a:xfrm>
        </p:spPr>
        <p:txBody>
          <a:bodyPr>
            <a:normAutofit/>
          </a:bodyPr>
          <a:lstStyle/>
          <a:p>
            <a:r>
              <a:rPr lang="en-US" sz="3300" dirty="0">
                <a:solidFill>
                  <a:schemeClr val="tx2"/>
                </a:solidFill>
                <a:latin typeface="Corbel" panose="020B0503020204020204" pitchFamily="34" charset="0"/>
              </a:rPr>
              <a:t>Key Business Development &amp; Planning Topics</a:t>
            </a:r>
          </a:p>
        </p:txBody>
      </p:sp>
      <p:pic>
        <p:nvPicPr>
          <p:cNvPr id="30" name="Graphic 29" descr="Bullseye">
            <a:extLst>
              <a:ext uri="{FF2B5EF4-FFF2-40B4-BE49-F238E27FC236}">
                <a16:creationId xmlns:a16="http://schemas.microsoft.com/office/drawing/2014/main" id="{B274CE90-F259-20AA-9620-4565F8FA6A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86951" y="1793846"/>
            <a:ext cx="3620021" cy="3620021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D3E535-EE44-64FF-1A39-B548003FD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0972" y="1937868"/>
            <a:ext cx="4977578" cy="4123104"/>
          </a:xfrm>
        </p:spPr>
        <p:txBody>
          <a:bodyPr anchor="ctr">
            <a:noAutofit/>
          </a:bodyPr>
          <a:lstStyle/>
          <a:p>
            <a:r>
              <a:rPr lang="en-US" sz="2400" dirty="0">
                <a:solidFill>
                  <a:schemeClr val="tx2"/>
                </a:solidFill>
                <a:latin typeface="Corbel" panose="020B0503020204020204" pitchFamily="34" charset="0"/>
              </a:rPr>
              <a:t>Goals</a:t>
            </a:r>
          </a:p>
          <a:p>
            <a:r>
              <a:rPr lang="en-US" sz="2400" dirty="0">
                <a:solidFill>
                  <a:schemeClr val="tx2"/>
                </a:solidFill>
                <a:latin typeface="Corbel" panose="020B0503020204020204" pitchFamily="34" charset="0"/>
              </a:rPr>
              <a:t>Marketing plan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Target Customers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Key products/services features and benefits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Sales and promotion strategies</a:t>
            </a:r>
          </a:p>
          <a:p>
            <a:r>
              <a:rPr lang="en-US" sz="2400" dirty="0">
                <a:solidFill>
                  <a:schemeClr val="tx2"/>
                </a:solidFill>
                <a:latin typeface="Corbel" panose="020B0503020204020204" pitchFamily="34" charset="0"/>
              </a:rPr>
              <a:t>Management &amp; operations plan</a:t>
            </a:r>
          </a:p>
          <a:p>
            <a:r>
              <a:rPr lang="en-US" sz="2400" dirty="0">
                <a:solidFill>
                  <a:schemeClr val="tx2"/>
                </a:solidFill>
                <a:latin typeface="Corbel" panose="020B0503020204020204" pitchFamily="34" charset="0"/>
              </a:rPr>
              <a:t>Financials</a:t>
            </a:r>
          </a:p>
          <a:p>
            <a:r>
              <a:rPr lang="en-US" sz="2400" dirty="0">
                <a:solidFill>
                  <a:schemeClr val="tx2"/>
                </a:solidFill>
                <a:latin typeface="Corbel" panose="020B0503020204020204" pitchFamily="34" charset="0"/>
              </a:rPr>
              <a:t>Performance measures</a:t>
            </a:r>
          </a:p>
          <a:p>
            <a:pPr lvl="1"/>
            <a:r>
              <a:rPr lang="en-US" dirty="0">
                <a:solidFill>
                  <a:schemeClr val="tx2"/>
                </a:solidFill>
                <a:latin typeface="Corbel" panose="020B0503020204020204" pitchFamily="34" charset="0"/>
              </a:rPr>
              <a:t>“Cannot manage what you do not measure”</a:t>
            </a:r>
          </a:p>
        </p:txBody>
      </p:sp>
      <p:grpSp>
        <p:nvGrpSpPr>
          <p:cNvPr id="31" name="Group 30">
            <a:extLst>
              <a:ext uri="{FF2B5EF4-FFF2-40B4-BE49-F238E27FC236}">
                <a16:creationId xmlns:a16="http://schemas.microsoft.com/office/drawing/2014/main" id="{C5F6476F-D303-44D3-B30F-1BA348F0F6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2635" y="52996"/>
            <a:ext cx="5928607" cy="6805005"/>
            <a:chOff x="6095999" y="52996"/>
            <a:chExt cx="6093363" cy="6805005"/>
          </a:xfrm>
          <a:solidFill>
            <a:schemeClr val="accent5">
              <a:alpha val="10000"/>
            </a:schemeClr>
          </a:solidFill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C972EB4B-0539-4430-9340-8117B9D7C32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1" y="52996"/>
              <a:ext cx="6093361" cy="6805003"/>
            </a:xfrm>
            <a:custGeom>
              <a:avLst/>
              <a:gdLst>
                <a:gd name="connsiteX0" fmla="*/ 3391253 w 5890489"/>
                <a:gd name="connsiteY0" fmla="*/ 0 h 6578438"/>
                <a:gd name="connsiteX1" fmla="*/ 3434974 w 5890489"/>
                <a:gd name="connsiteY1" fmla="*/ 646 h 6578438"/>
                <a:gd name="connsiteX2" fmla="*/ 3522419 w 5890489"/>
                <a:gd name="connsiteY2" fmla="*/ 2712 h 6578438"/>
                <a:gd name="connsiteX3" fmla="*/ 3610261 w 5890489"/>
                <a:gd name="connsiteY3" fmla="*/ 6458 h 6578438"/>
                <a:gd name="connsiteX4" fmla="*/ 3786872 w 5890489"/>
                <a:gd name="connsiteY4" fmla="*/ 20667 h 6578438"/>
                <a:gd name="connsiteX5" fmla="*/ 3962291 w 5890489"/>
                <a:gd name="connsiteY5" fmla="*/ 43530 h 6578438"/>
                <a:gd name="connsiteX6" fmla="*/ 4135855 w 5890489"/>
                <a:gd name="connsiteY6" fmla="*/ 75176 h 6578438"/>
                <a:gd name="connsiteX7" fmla="*/ 4307299 w 5890489"/>
                <a:gd name="connsiteY7" fmla="*/ 114315 h 6578438"/>
                <a:gd name="connsiteX8" fmla="*/ 4476358 w 5890489"/>
                <a:gd name="connsiteY8" fmla="*/ 160816 h 6578438"/>
                <a:gd name="connsiteX9" fmla="*/ 4559829 w 5890489"/>
                <a:gd name="connsiteY9" fmla="*/ 186779 h 6578438"/>
                <a:gd name="connsiteX10" fmla="*/ 4642901 w 5890489"/>
                <a:gd name="connsiteY10" fmla="*/ 213648 h 6578438"/>
                <a:gd name="connsiteX11" fmla="*/ 5280847 w 5890489"/>
                <a:gd name="connsiteY11" fmla="*/ 485936 h 6578438"/>
                <a:gd name="connsiteX12" fmla="*/ 5865400 w 5890489"/>
                <a:gd name="connsiteY12" fmla="*/ 851099 h 6578438"/>
                <a:gd name="connsiteX13" fmla="*/ 5890489 w 5890489"/>
                <a:gd name="connsiteY13" fmla="*/ 870950 h 6578438"/>
                <a:gd name="connsiteX14" fmla="*/ 5890489 w 5890489"/>
                <a:gd name="connsiteY14" fmla="*/ 1321814 h 6578438"/>
                <a:gd name="connsiteX15" fmla="*/ 5887395 w 5890489"/>
                <a:gd name="connsiteY15" fmla="*/ 1318952 h 6578438"/>
                <a:gd name="connsiteX16" fmla="*/ 5830291 w 5890489"/>
                <a:gd name="connsiteY16" fmla="*/ 1265992 h 6578438"/>
                <a:gd name="connsiteX17" fmla="*/ 5815981 w 5890489"/>
                <a:gd name="connsiteY17" fmla="*/ 1252687 h 6578438"/>
                <a:gd name="connsiteX18" fmla="*/ 5801142 w 5890489"/>
                <a:gd name="connsiteY18" fmla="*/ 1240158 h 6578438"/>
                <a:gd name="connsiteX19" fmla="*/ 5771464 w 5890489"/>
                <a:gd name="connsiteY19" fmla="*/ 1214969 h 6578438"/>
                <a:gd name="connsiteX20" fmla="*/ 5651030 w 5890489"/>
                <a:gd name="connsiteY20" fmla="*/ 1115767 h 6578438"/>
                <a:gd name="connsiteX21" fmla="*/ 5123183 w 5890489"/>
                <a:gd name="connsiteY21" fmla="*/ 780443 h 6578438"/>
                <a:gd name="connsiteX22" fmla="*/ 4533860 w 5890489"/>
                <a:gd name="connsiteY22" fmla="*/ 567701 h 6578438"/>
                <a:gd name="connsiteX23" fmla="*/ 4457281 w 5890489"/>
                <a:gd name="connsiteY23" fmla="*/ 550780 h 6578438"/>
                <a:gd name="connsiteX24" fmla="*/ 4380568 w 5890489"/>
                <a:gd name="connsiteY24" fmla="*/ 535279 h 6578438"/>
                <a:gd name="connsiteX25" fmla="*/ 4303325 w 5890489"/>
                <a:gd name="connsiteY25" fmla="*/ 522879 h 6578438"/>
                <a:gd name="connsiteX26" fmla="*/ 4264769 w 5890489"/>
                <a:gd name="connsiteY26" fmla="*/ 516679 h 6578438"/>
                <a:gd name="connsiteX27" fmla="*/ 4226082 w 5890489"/>
                <a:gd name="connsiteY27" fmla="*/ 511253 h 6578438"/>
                <a:gd name="connsiteX28" fmla="*/ 4070934 w 5890489"/>
                <a:gd name="connsiteY28" fmla="*/ 494848 h 6578438"/>
                <a:gd name="connsiteX29" fmla="*/ 3915521 w 5890489"/>
                <a:gd name="connsiteY29" fmla="*/ 486065 h 6578438"/>
                <a:gd name="connsiteX30" fmla="*/ 3760241 w 5890489"/>
                <a:gd name="connsiteY30" fmla="*/ 484257 h 6578438"/>
                <a:gd name="connsiteX31" fmla="*/ 3682734 w 5890489"/>
                <a:gd name="connsiteY31" fmla="*/ 486581 h 6578438"/>
                <a:gd name="connsiteX32" fmla="*/ 3605491 w 5890489"/>
                <a:gd name="connsiteY32" fmla="*/ 488907 h 6578438"/>
                <a:gd name="connsiteX33" fmla="*/ 3527454 w 5890489"/>
                <a:gd name="connsiteY33" fmla="*/ 493169 h 6578438"/>
                <a:gd name="connsiteX34" fmla="*/ 3449151 w 5890489"/>
                <a:gd name="connsiteY34" fmla="*/ 498336 h 6578438"/>
                <a:gd name="connsiteX35" fmla="*/ 3410067 w 5890489"/>
                <a:gd name="connsiteY35" fmla="*/ 500532 h 6578438"/>
                <a:gd name="connsiteX36" fmla="*/ 3371246 w 5890489"/>
                <a:gd name="connsiteY36" fmla="*/ 504279 h 6578438"/>
                <a:gd name="connsiteX37" fmla="*/ 3293739 w 5890489"/>
                <a:gd name="connsiteY37" fmla="*/ 511512 h 6578438"/>
                <a:gd name="connsiteX38" fmla="*/ 2689445 w 5890489"/>
                <a:gd name="connsiteY38" fmla="*/ 610198 h 6578438"/>
                <a:gd name="connsiteX39" fmla="*/ 2117875 w 5890489"/>
                <a:gd name="connsiteY39" fmla="*/ 800335 h 6578438"/>
                <a:gd name="connsiteX40" fmla="*/ 1981276 w 5890489"/>
                <a:gd name="connsiteY40" fmla="*/ 865566 h 6578438"/>
                <a:gd name="connsiteX41" fmla="*/ 1847991 w 5890489"/>
                <a:gd name="connsiteY41" fmla="*/ 938676 h 6578438"/>
                <a:gd name="connsiteX42" fmla="*/ 1783069 w 5890489"/>
                <a:gd name="connsiteY42" fmla="*/ 978718 h 6578438"/>
                <a:gd name="connsiteX43" fmla="*/ 1750609 w 5890489"/>
                <a:gd name="connsiteY43" fmla="*/ 998869 h 6578438"/>
                <a:gd name="connsiteX44" fmla="*/ 1734312 w 5890489"/>
                <a:gd name="connsiteY44" fmla="*/ 1008945 h 6578438"/>
                <a:gd name="connsiteX45" fmla="*/ 1718547 w 5890489"/>
                <a:gd name="connsiteY45" fmla="*/ 1019924 h 6578438"/>
                <a:gd name="connsiteX46" fmla="*/ 1655481 w 5890489"/>
                <a:gd name="connsiteY46" fmla="*/ 1063582 h 6578438"/>
                <a:gd name="connsiteX47" fmla="*/ 1593077 w 5890489"/>
                <a:gd name="connsiteY47" fmla="*/ 1108664 h 6578438"/>
                <a:gd name="connsiteX48" fmla="*/ 1532263 w 5890489"/>
                <a:gd name="connsiteY48" fmla="*/ 1156197 h 6578438"/>
                <a:gd name="connsiteX49" fmla="*/ 1472509 w 5890489"/>
                <a:gd name="connsiteY49" fmla="*/ 1205152 h 6578438"/>
                <a:gd name="connsiteX50" fmla="*/ 1414212 w 5890489"/>
                <a:gd name="connsiteY50" fmla="*/ 1256175 h 6578438"/>
                <a:gd name="connsiteX51" fmla="*/ 1357242 w 5890489"/>
                <a:gd name="connsiteY51" fmla="*/ 1308359 h 6578438"/>
                <a:gd name="connsiteX52" fmla="*/ 1153072 w 5890489"/>
                <a:gd name="connsiteY52" fmla="*/ 1529498 h 6578438"/>
                <a:gd name="connsiteX53" fmla="*/ 1002694 w 5890489"/>
                <a:gd name="connsiteY53" fmla="*/ 1770658 h 6578438"/>
                <a:gd name="connsiteX54" fmla="*/ 974076 w 5890489"/>
                <a:gd name="connsiteY54" fmla="*/ 1835371 h 6578438"/>
                <a:gd name="connsiteX55" fmla="*/ 949564 w 5890489"/>
                <a:gd name="connsiteY55" fmla="*/ 1903573 h 6578438"/>
                <a:gd name="connsiteX56" fmla="*/ 927173 w 5890489"/>
                <a:gd name="connsiteY56" fmla="*/ 1974229 h 6578438"/>
                <a:gd name="connsiteX57" fmla="*/ 906107 w 5890489"/>
                <a:gd name="connsiteY57" fmla="*/ 2046952 h 6578438"/>
                <a:gd name="connsiteX58" fmla="*/ 751092 w 5890489"/>
                <a:gd name="connsiteY58" fmla="*/ 2676266 h 6578438"/>
                <a:gd name="connsiteX59" fmla="*/ 547189 w 5890489"/>
                <a:gd name="connsiteY59" fmla="*/ 3308422 h 6578438"/>
                <a:gd name="connsiteX60" fmla="*/ 441195 w 5890489"/>
                <a:gd name="connsiteY60" fmla="*/ 3866306 h 6578438"/>
                <a:gd name="connsiteX61" fmla="*/ 527182 w 5890489"/>
                <a:gd name="connsiteY61" fmla="*/ 4439174 h 6578438"/>
                <a:gd name="connsiteX62" fmla="*/ 775073 w 5890489"/>
                <a:gd name="connsiteY62" fmla="*/ 4987240 h 6578438"/>
                <a:gd name="connsiteX63" fmla="*/ 943206 w 5890489"/>
                <a:gd name="connsiteY63" fmla="*/ 5244933 h 6578438"/>
                <a:gd name="connsiteX64" fmla="*/ 1133728 w 5890489"/>
                <a:gd name="connsiteY64" fmla="*/ 5490356 h 6578438"/>
                <a:gd name="connsiteX65" fmla="*/ 1359626 w 5890489"/>
                <a:gd name="connsiteY65" fmla="*/ 5709815 h 6578438"/>
                <a:gd name="connsiteX66" fmla="*/ 1481254 w 5890489"/>
                <a:gd name="connsiteY66" fmla="*/ 5809146 h 6578438"/>
                <a:gd name="connsiteX67" fmla="*/ 1543260 w 5890489"/>
                <a:gd name="connsiteY67" fmla="*/ 5856940 h 6578438"/>
                <a:gd name="connsiteX68" fmla="*/ 1607518 w 5890489"/>
                <a:gd name="connsiteY68" fmla="*/ 5901374 h 6578438"/>
                <a:gd name="connsiteX69" fmla="*/ 2145566 w 5890489"/>
                <a:gd name="connsiteY69" fmla="*/ 6193814 h 6578438"/>
                <a:gd name="connsiteX70" fmla="*/ 2214991 w 5890489"/>
                <a:gd name="connsiteY70" fmla="*/ 6221844 h 6578438"/>
                <a:gd name="connsiteX71" fmla="*/ 2249307 w 5890489"/>
                <a:gd name="connsiteY71" fmla="*/ 6236182 h 6578438"/>
                <a:gd name="connsiteX72" fmla="*/ 2284285 w 5890489"/>
                <a:gd name="connsiteY72" fmla="*/ 6248711 h 6578438"/>
                <a:gd name="connsiteX73" fmla="*/ 2354241 w 5890489"/>
                <a:gd name="connsiteY73" fmla="*/ 6273124 h 6578438"/>
                <a:gd name="connsiteX74" fmla="*/ 2371597 w 5890489"/>
                <a:gd name="connsiteY74" fmla="*/ 6279324 h 6578438"/>
                <a:gd name="connsiteX75" fmla="*/ 2387894 w 5890489"/>
                <a:gd name="connsiteY75" fmla="*/ 6287719 h 6578438"/>
                <a:gd name="connsiteX76" fmla="*/ 2421414 w 5890489"/>
                <a:gd name="connsiteY76" fmla="*/ 6302186 h 6578438"/>
                <a:gd name="connsiteX77" fmla="*/ 2489117 w 5890489"/>
                <a:gd name="connsiteY77" fmla="*/ 6329441 h 6578438"/>
                <a:gd name="connsiteX78" fmla="*/ 2522902 w 5890489"/>
                <a:gd name="connsiteY78" fmla="*/ 6343134 h 6578438"/>
                <a:gd name="connsiteX79" fmla="*/ 2556953 w 5890489"/>
                <a:gd name="connsiteY79" fmla="*/ 6356051 h 6578438"/>
                <a:gd name="connsiteX80" fmla="*/ 2695009 w 5890489"/>
                <a:gd name="connsiteY80" fmla="*/ 6401905 h 6578438"/>
                <a:gd name="connsiteX81" fmla="*/ 3268035 w 5890489"/>
                <a:gd name="connsiteY81" fmla="*/ 6501238 h 6578438"/>
                <a:gd name="connsiteX82" fmla="*/ 3341038 w 5890489"/>
                <a:gd name="connsiteY82" fmla="*/ 6506145 h 6578438"/>
                <a:gd name="connsiteX83" fmla="*/ 3414703 w 5890489"/>
                <a:gd name="connsiteY83" fmla="*/ 6507050 h 6578438"/>
                <a:gd name="connsiteX84" fmla="*/ 3488237 w 5890489"/>
                <a:gd name="connsiteY84" fmla="*/ 6508212 h 6578438"/>
                <a:gd name="connsiteX85" fmla="*/ 3524142 w 5890489"/>
                <a:gd name="connsiteY85" fmla="*/ 6507955 h 6578438"/>
                <a:gd name="connsiteX86" fmla="*/ 3559252 w 5890489"/>
                <a:gd name="connsiteY86" fmla="*/ 6506921 h 6578438"/>
                <a:gd name="connsiteX87" fmla="*/ 3629207 w 5890489"/>
                <a:gd name="connsiteY87" fmla="*/ 6503045 h 6578438"/>
                <a:gd name="connsiteX88" fmla="*/ 3698633 w 5890489"/>
                <a:gd name="connsiteY88" fmla="*/ 6496845 h 6578438"/>
                <a:gd name="connsiteX89" fmla="*/ 3733213 w 5890489"/>
                <a:gd name="connsiteY89" fmla="*/ 6493357 h 6578438"/>
                <a:gd name="connsiteX90" fmla="*/ 3767529 w 5890489"/>
                <a:gd name="connsiteY90" fmla="*/ 6488707 h 6578438"/>
                <a:gd name="connsiteX91" fmla="*/ 3801845 w 5890489"/>
                <a:gd name="connsiteY91" fmla="*/ 6484057 h 6578438"/>
                <a:gd name="connsiteX92" fmla="*/ 3835895 w 5890489"/>
                <a:gd name="connsiteY92" fmla="*/ 6478116 h 6578438"/>
                <a:gd name="connsiteX93" fmla="*/ 4364801 w 5890489"/>
                <a:gd name="connsiteY93" fmla="*/ 6308517 h 6578438"/>
                <a:gd name="connsiteX94" fmla="*/ 4861379 w 5890489"/>
                <a:gd name="connsiteY94" fmla="*/ 6000576 h 6578438"/>
                <a:gd name="connsiteX95" fmla="*/ 5341263 w 5890489"/>
                <a:gd name="connsiteY95" fmla="*/ 5605834 h 6578438"/>
                <a:gd name="connsiteX96" fmla="*/ 5587301 w 5890489"/>
                <a:gd name="connsiteY96" fmla="*/ 5390379 h 6578438"/>
                <a:gd name="connsiteX97" fmla="*/ 5849105 w 5890489"/>
                <a:gd name="connsiteY97" fmla="*/ 5176344 h 6578438"/>
                <a:gd name="connsiteX98" fmla="*/ 5890489 w 5890489"/>
                <a:gd name="connsiteY98" fmla="*/ 5145260 h 6578438"/>
                <a:gd name="connsiteX99" fmla="*/ 5890489 w 5890489"/>
                <a:gd name="connsiteY99" fmla="*/ 5995323 h 6578438"/>
                <a:gd name="connsiteX100" fmla="*/ 5811477 w 5890489"/>
                <a:gd name="connsiteY100" fmla="*/ 6077819 h 6578438"/>
                <a:gd name="connsiteX101" fmla="*/ 5301384 w 5890489"/>
                <a:gd name="connsiteY101" fmla="*/ 6542958 h 6578438"/>
                <a:gd name="connsiteX102" fmla="*/ 5252008 w 5890489"/>
                <a:gd name="connsiteY102" fmla="*/ 6578438 h 6578438"/>
                <a:gd name="connsiteX103" fmla="*/ 1653730 w 5890489"/>
                <a:gd name="connsiteY103" fmla="*/ 6578438 h 6578438"/>
                <a:gd name="connsiteX104" fmla="*/ 1549768 w 5890489"/>
                <a:gd name="connsiteY104" fmla="*/ 6488821 h 6578438"/>
                <a:gd name="connsiteX105" fmla="*/ 1298282 w 5890489"/>
                <a:gd name="connsiteY105" fmla="*/ 6243932 h 6578438"/>
                <a:gd name="connsiteX106" fmla="*/ 1237999 w 5890489"/>
                <a:gd name="connsiteY106" fmla="*/ 6181671 h 6578438"/>
                <a:gd name="connsiteX107" fmla="*/ 1179967 w 5890489"/>
                <a:gd name="connsiteY107" fmla="*/ 6117862 h 6578438"/>
                <a:gd name="connsiteX108" fmla="*/ 1121936 w 5890489"/>
                <a:gd name="connsiteY108" fmla="*/ 6054569 h 6578438"/>
                <a:gd name="connsiteX109" fmla="*/ 1065628 w 5890489"/>
                <a:gd name="connsiteY109" fmla="*/ 5990243 h 6578438"/>
                <a:gd name="connsiteX110" fmla="*/ 954335 w 5890489"/>
                <a:gd name="connsiteY110" fmla="*/ 5861460 h 6578438"/>
                <a:gd name="connsiteX111" fmla="*/ 898953 w 5890489"/>
                <a:gd name="connsiteY111" fmla="*/ 5797393 h 6578438"/>
                <a:gd name="connsiteX112" fmla="*/ 842908 w 5890489"/>
                <a:gd name="connsiteY112" fmla="*/ 5733582 h 6578438"/>
                <a:gd name="connsiteX113" fmla="*/ 622442 w 5890489"/>
                <a:gd name="connsiteY113" fmla="*/ 5471884 h 6578438"/>
                <a:gd name="connsiteX114" fmla="*/ 425559 w 5890489"/>
                <a:gd name="connsiteY114" fmla="*/ 5190036 h 6578438"/>
                <a:gd name="connsiteX115" fmla="*/ 123877 w 5890489"/>
                <a:gd name="connsiteY115" fmla="*/ 4564210 h 6578438"/>
                <a:gd name="connsiteX116" fmla="*/ 130 w 5890489"/>
                <a:gd name="connsiteY116" fmla="*/ 3865530 h 6578438"/>
                <a:gd name="connsiteX117" fmla="*/ 30602 w 5890489"/>
                <a:gd name="connsiteY117" fmla="*/ 3505793 h 6578438"/>
                <a:gd name="connsiteX118" fmla="*/ 126924 w 5890489"/>
                <a:gd name="connsiteY118" fmla="*/ 3157164 h 6578438"/>
                <a:gd name="connsiteX119" fmla="*/ 334803 w 5890489"/>
                <a:gd name="connsiteY119" fmla="*/ 2560530 h 6578438"/>
                <a:gd name="connsiteX120" fmla="*/ 381176 w 5890489"/>
                <a:gd name="connsiteY120" fmla="*/ 2409144 h 6578438"/>
                <a:gd name="connsiteX121" fmla="*/ 425825 w 5890489"/>
                <a:gd name="connsiteY121" fmla="*/ 2255819 h 6578438"/>
                <a:gd name="connsiteX122" fmla="*/ 470210 w 5890489"/>
                <a:gd name="connsiteY122" fmla="*/ 2099523 h 6578438"/>
                <a:gd name="connsiteX123" fmla="*/ 492998 w 5890489"/>
                <a:gd name="connsiteY123" fmla="*/ 2020213 h 6578438"/>
                <a:gd name="connsiteX124" fmla="*/ 517509 w 5890489"/>
                <a:gd name="connsiteY124" fmla="*/ 1939224 h 6578438"/>
                <a:gd name="connsiteX125" fmla="*/ 544007 w 5890489"/>
                <a:gd name="connsiteY125" fmla="*/ 1857201 h 6578438"/>
                <a:gd name="connsiteX126" fmla="*/ 573288 w 5890489"/>
                <a:gd name="connsiteY126" fmla="*/ 1774274 h 6578438"/>
                <a:gd name="connsiteX127" fmla="*/ 606146 w 5890489"/>
                <a:gd name="connsiteY127" fmla="*/ 1690832 h 6578438"/>
                <a:gd name="connsiteX128" fmla="*/ 644569 w 5890489"/>
                <a:gd name="connsiteY128" fmla="*/ 1607775 h 6578438"/>
                <a:gd name="connsiteX129" fmla="*/ 837874 w 5890489"/>
                <a:gd name="connsiteY129" fmla="*/ 1297638 h 6578438"/>
                <a:gd name="connsiteX130" fmla="*/ 1069602 w 5890489"/>
                <a:gd name="connsiteY130" fmla="*/ 1032194 h 6578438"/>
                <a:gd name="connsiteX131" fmla="*/ 1130548 w 5890489"/>
                <a:gd name="connsiteY131" fmla="*/ 970839 h 6578438"/>
                <a:gd name="connsiteX132" fmla="*/ 1192024 w 5890489"/>
                <a:gd name="connsiteY132" fmla="*/ 910129 h 6578438"/>
                <a:gd name="connsiteX133" fmla="*/ 1255356 w 5890489"/>
                <a:gd name="connsiteY133" fmla="*/ 850841 h 6578438"/>
                <a:gd name="connsiteX134" fmla="*/ 1319614 w 5890489"/>
                <a:gd name="connsiteY134" fmla="*/ 792068 h 6578438"/>
                <a:gd name="connsiteX135" fmla="*/ 1385728 w 5890489"/>
                <a:gd name="connsiteY135" fmla="*/ 734975 h 6578438"/>
                <a:gd name="connsiteX136" fmla="*/ 1452768 w 5890489"/>
                <a:gd name="connsiteY136" fmla="*/ 678528 h 6578438"/>
                <a:gd name="connsiteX137" fmla="*/ 1469594 w 5890489"/>
                <a:gd name="connsiteY137" fmla="*/ 664449 h 6578438"/>
                <a:gd name="connsiteX138" fmla="*/ 1487083 w 5890489"/>
                <a:gd name="connsiteY138" fmla="*/ 651015 h 6578438"/>
                <a:gd name="connsiteX139" fmla="*/ 1522193 w 5890489"/>
                <a:gd name="connsiteY139" fmla="*/ 624277 h 6578438"/>
                <a:gd name="connsiteX140" fmla="*/ 1592415 w 5890489"/>
                <a:gd name="connsiteY140" fmla="*/ 570671 h 6578438"/>
                <a:gd name="connsiteX141" fmla="*/ 1738287 w 5890489"/>
                <a:gd name="connsiteY141" fmla="*/ 469402 h 6578438"/>
                <a:gd name="connsiteX142" fmla="*/ 1890918 w 5890489"/>
                <a:gd name="connsiteY142" fmla="*/ 376530 h 6578438"/>
                <a:gd name="connsiteX143" fmla="*/ 2555363 w 5890489"/>
                <a:gd name="connsiteY143" fmla="*/ 105274 h 6578438"/>
                <a:gd name="connsiteX144" fmla="*/ 3259291 w 5890489"/>
                <a:gd name="connsiteY144" fmla="*/ 3229 h 6578438"/>
                <a:gd name="connsiteX145" fmla="*/ 3347265 w 5890489"/>
                <a:gd name="connsiteY145" fmla="*/ 903 h 657843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</a:cxnLst>
              <a:rect l="l" t="t" r="r" b="b"/>
              <a:pathLst>
                <a:path w="5890489" h="6578438">
                  <a:moveTo>
                    <a:pt x="3391253" y="0"/>
                  </a:moveTo>
                  <a:lnTo>
                    <a:pt x="3434974" y="646"/>
                  </a:lnTo>
                  <a:lnTo>
                    <a:pt x="3522419" y="2712"/>
                  </a:lnTo>
                  <a:cubicBezTo>
                    <a:pt x="3551567" y="3488"/>
                    <a:pt x="3580451" y="3746"/>
                    <a:pt x="3610261" y="6458"/>
                  </a:cubicBezTo>
                  <a:cubicBezTo>
                    <a:pt x="3669353" y="10850"/>
                    <a:pt x="3728179" y="14337"/>
                    <a:pt x="3786872" y="20667"/>
                  </a:cubicBezTo>
                  <a:lnTo>
                    <a:pt x="3962291" y="43530"/>
                  </a:lnTo>
                  <a:lnTo>
                    <a:pt x="4135855" y="75176"/>
                  </a:lnTo>
                  <a:cubicBezTo>
                    <a:pt x="4193224" y="87836"/>
                    <a:pt x="4250328" y="101398"/>
                    <a:pt x="4307299" y="114315"/>
                  </a:cubicBezTo>
                  <a:cubicBezTo>
                    <a:pt x="4364139" y="128394"/>
                    <a:pt x="4420050" y="145575"/>
                    <a:pt x="4476358" y="160816"/>
                  </a:cubicBezTo>
                  <a:cubicBezTo>
                    <a:pt x="4504580" y="167921"/>
                    <a:pt x="4532138" y="177995"/>
                    <a:pt x="4559829" y="186779"/>
                  </a:cubicBezTo>
                  <a:lnTo>
                    <a:pt x="4642901" y="213648"/>
                  </a:lnTo>
                  <a:cubicBezTo>
                    <a:pt x="4863234" y="288307"/>
                    <a:pt x="5076414" y="379371"/>
                    <a:pt x="5280847" y="485936"/>
                  </a:cubicBezTo>
                  <a:cubicBezTo>
                    <a:pt x="5485018" y="592631"/>
                    <a:pt x="5681768" y="713145"/>
                    <a:pt x="5865400" y="851099"/>
                  </a:cubicBezTo>
                  <a:lnTo>
                    <a:pt x="5890489" y="870950"/>
                  </a:lnTo>
                  <a:lnTo>
                    <a:pt x="5890489" y="1321814"/>
                  </a:lnTo>
                  <a:lnTo>
                    <a:pt x="5887395" y="1318952"/>
                  </a:lnTo>
                  <a:lnTo>
                    <a:pt x="5830291" y="1265992"/>
                  </a:lnTo>
                  <a:lnTo>
                    <a:pt x="5815981" y="1252687"/>
                  </a:lnTo>
                  <a:lnTo>
                    <a:pt x="5801142" y="1240158"/>
                  </a:lnTo>
                  <a:lnTo>
                    <a:pt x="5771464" y="1214969"/>
                  </a:lnTo>
                  <a:cubicBezTo>
                    <a:pt x="5731849" y="1181385"/>
                    <a:pt x="5692897" y="1146896"/>
                    <a:pt x="5651030" y="1115767"/>
                  </a:cubicBezTo>
                  <a:cubicBezTo>
                    <a:pt x="5487534" y="986985"/>
                    <a:pt x="5311321" y="872542"/>
                    <a:pt x="5123183" y="780443"/>
                  </a:cubicBezTo>
                  <a:cubicBezTo>
                    <a:pt x="4935309" y="688087"/>
                    <a:pt x="4737102" y="616398"/>
                    <a:pt x="4533860" y="567701"/>
                  </a:cubicBezTo>
                  <a:lnTo>
                    <a:pt x="4457281" y="550780"/>
                  </a:lnTo>
                  <a:cubicBezTo>
                    <a:pt x="4431709" y="545484"/>
                    <a:pt x="4406536" y="538896"/>
                    <a:pt x="4380568" y="535279"/>
                  </a:cubicBezTo>
                  <a:lnTo>
                    <a:pt x="4303325" y="522879"/>
                  </a:lnTo>
                  <a:lnTo>
                    <a:pt x="4264769" y="516679"/>
                  </a:lnTo>
                  <a:cubicBezTo>
                    <a:pt x="4251918" y="514612"/>
                    <a:pt x="4239067" y="512415"/>
                    <a:pt x="4226082" y="511253"/>
                  </a:cubicBezTo>
                  <a:cubicBezTo>
                    <a:pt x="4174145" y="505829"/>
                    <a:pt x="4122606" y="499498"/>
                    <a:pt x="4070934" y="494848"/>
                  </a:cubicBezTo>
                  <a:lnTo>
                    <a:pt x="3915521" y="486065"/>
                  </a:lnTo>
                  <a:lnTo>
                    <a:pt x="3760241" y="484257"/>
                  </a:lnTo>
                  <a:cubicBezTo>
                    <a:pt x="3734405" y="483869"/>
                    <a:pt x="3708571" y="485936"/>
                    <a:pt x="3682734" y="486581"/>
                  </a:cubicBezTo>
                  <a:lnTo>
                    <a:pt x="3605491" y="488907"/>
                  </a:lnTo>
                  <a:cubicBezTo>
                    <a:pt x="3579921" y="489165"/>
                    <a:pt x="3553555" y="491490"/>
                    <a:pt x="3527454" y="493169"/>
                  </a:cubicBezTo>
                  <a:lnTo>
                    <a:pt x="3449151" y="498336"/>
                  </a:lnTo>
                  <a:lnTo>
                    <a:pt x="3410067" y="500532"/>
                  </a:lnTo>
                  <a:lnTo>
                    <a:pt x="3371246" y="504279"/>
                  </a:lnTo>
                  <a:cubicBezTo>
                    <a:pt x="3345410" y="506862"/>
                    <a:pt x="3319575" y="509315"/>
                    <a:pt x="3293739" y="511512"/>
                  </a:cubicBezTo>
                  <a:cubicBezTo>
                    <a:pt x="3087450" y="531662"/>
                    <a:pt x="2885531" y="563180"/>
                    <a:pt x="2689445" y="610198"/>
                  </a:cubicBezTo>
                  <a:cubicBezTo>
                    <a:pt x="2493357" y="657344"/>
                    <a:pt x="2302303" y="719088"/>
                    <a:pt x="2117875" y="800335"/>
                  </a:cubicBezTo>
                  <a:cubicBezTo>
                    <a:pt x="2072298" y="821648"/>
                    <a:pt x="2026854" y="843606"/>
                    <a:pt x="1981276" y="865566"/>
                  </a:cubicBezTo>
                  <a:cubicBezTo>
                    <a:pt x="1937025" y="889978"/>
                    <a:pt x="1891978" y="913229"/>
                    <a:pt x="1847991" y="938676"/>
                  </a:cubicBezTo>
                  <a:lnTo>
                    <a:pt x="1783069" y="978718"/>
                  </a:lnTo>
                  <a:lnTo>
                    <a:pt x="1750609" y="998869"/>
                  </a:lnTo>
                  <a:lnTo>
                    <a:pt x="1734312" y="1008945"/>
                  </a:lnTo>
                  <a:lnTo>
                    <a:pt x="1718547" y="1019924"/>
                  </a:lnTo>
                  <a:lnTo>
                    <a:pt x="1655481" y="1063582"/>
                  </a:lnTo>
                  <a:cubicBezTo>
                    <a:pt x="1634414" y="1078178"/>
                    <a:pt x="1612950" y="1092259"/>
                    <a:pt x="1593077" y="1108664"/>
                  </a:cubicBezTo>
                  <a:lnTo>
                    <a:pt x="1532263" y="1156197"/>
                  </a:lnTo>
                  <a:cubicBezTo>
                    <a:pt x="1511992" y="1172085"/>
                    <a:pt x="1491587" y="1187844"/>
                    <a:pt x="1472509" y="1205152"/>
                  </a:cubicBezTo>
                  <a:lnTo>
                    <a:pt x="1414212" y="1256175"/>
                  </a:lnTo>
                  <a:cubicBezTo>
                    <a:pt x="1395001" y="1273354"/>
                    <a:pt x="1375127" y="1290147"/>
                    <a:pt x="1357242" y="1308359"/>
                  </a:cubicBezTo>
                  <a:cubicBezTo>
                    <a:pt x="1283178" y="1379532"/>
                    <a:pt x="1212163" y="1452513"/>
                    <a:pt x="1153072" y="1529498"/>
                  </a:cubicBezTo>
                  <a:cubicBezTo>
                    <a:pt x="1090933" y="1605578"/>
                    <a:pt x="1043501" y="1685794"/>
                    <a:pt x="1002694" y="1770658"/>
                  </a:cubicBezTo>
                  <a:lnTo>
                    <a:pt x="974076" y="1835371"/>
                  </a:lnTo>
                  <a:lnTo>
                    <a:pt x="949564" y="1903573"/>
                  </a:lnTo>
                  <a:cubicBezTo>
                    <a:pt x="940820" y="1925661"/>
                    <a:pt x="934593" y="1950719"/>
                    <a:pt x="927173" y="1974229"/>
                  </a:cubicBezTo>
                  <a:cubicBezTo>
                    <a:pt x="920019" y="1998254"/>
                    <a:pt x="912468" y="2021504"/>
                    <a:pt x="906107" y="2046952"/>
                  </a:cubicBezTo>
                  <a:cubicBezTo>
                    <a:pt x="853906" y="2245614"/>
                    <a:pt x="809918" y="2463136"/>
                    <a:pt x="751092" y="2676266"/>
                  </a:cubicBezTo>
                  <a:cubicBezTo>
                    <a:pt x="693458" y="2889912"/>
                    <a:pt x="624166" y="3100976"/>
                    <a:pt x="547189" y="3308422"/>
                  </a:cubicBezTo>
                  <a:cubicBezTo>
                    <a:pt x="479617" y="3487580"/>
                    <a:pt x="444109" y="3675523"/>
                    <a:pt x="441195" y="3866306"/>
                  </a:cubicBezTo>
                  <a:cubicBezTo>
                    <a:pt x="438014" y="4057089"/>
                    <a:pt x="469282" y="4250456"/>
                    <a:pt x="527182" y="4439174"/>
                  </a:cubicBezTo>
                  <a:cubicBezTo>
                    <a:pt x="584815" y="4628278"/>
                    <a:pt x="671067" y="4811828"/>
                    <a:pt x="775073" y="4987240"/>
                  </a:cubicBezTo>
                  <a:cubicBezTo>
                    <a:pt x="827009" y="5075075"/>
                    <a:pt x="884246" y="5160327"/>
                    <a:pt x="943206" y="5244933"/>
                  </a:cubicBezTo>
                  <a:cubicBezTo>
                    <a:pt x="1002296" y="5329411"/>
                    <a:pt x="1064964" y="5412337"/>
                    <a:pt x="1133728" y="5490356"/>
                  </a:cubicBezTo>
                  <a:cubicBezTo>
                    <a:pt x="1203949" y="5567728"/>
                    <a:pt x="1279337" y="5642259"/>
                    <a:pt x="1359626" y="5709815"/>
                  </a:cubicBezTo>
                  <a:cubicBezTo>
                    <a:pt x="1398711" y="5744949"/>
                    <a:pt x="1439916" y="5777241"/>
                    <a:pt x="1481254" y="5809146"/>
                  </a:cubicBezTo>
                  <a:cubicBezTo>
                    <a:pt x="1501922" y="5825163"/>
                    <a:pt x="1522325" y="5841309"/>
                    <a:pt x="1543260" y="5856940"/>
                  </a:cubicBezTo>
                  <a:cubicBezTo>
                    <a:pt x="1564591" y="5871923"/>
                    <a:pt x="1585921" y="5886777"/>
                    <a:pt x="1607518" y="5901374"/>
                  </a:cubicBezTo>
                  <a:cubicBezTo>
                    <a:pt x="1778565" y="6019693"/>
                    <a:pt x="1961271" y="6115924"/>
                    <a:pt x="2145566" y="6193814"/>
                  </a:cubicBezTo>
                  <a:lnTo>
                    <a:pt x="2214991" y="6221844"/>
                  </a:lnTo>
                  <a:lnTo>
                    <a:pt x="2249307" y="6236182"/>
                  </a:lnTo>
                  <a:cubicBezTo>
                    <a:pt x="2260702" y="6241089"/>
                    <a:pt x="2272625" y="6244577"/>
                    <a:pt x="2284285" y="6248711"/>
                  </a:cubicBezTo>
                  <a:lnTo>
                    <a:pt x="2354241" y="6273124"/>
                  </a:lnTo>
                  <a:cubicBezTo>
                    <a:pt x="2360070" y="6275190"/>
                    <a:pt x="2365899" y="6277128"/>
                    <a:pt x="2371597" y="6279324"/>
                  </a:cubicBezTo>
                  <a:cubicBezTo>
                    <a:pt x="2377161" y="6281778"/>
                    <a:pt x="2382329" y="6285007"/>
                    <a:pt x="2387894" y="6287719"/>
                  </a:cubicBezTo>
                  <a:cubicBezTo>
                    <a:pt x="2398757" y="6293274"/>
                    <a:pt x="2410153" y="6297666"/>
                    <a:pt x="2421414" y="6302186"/>
                  </a:cubicBezTo>
                  <a:lnTo>
                    <a:pt x="2489117" y="6329441"/>
                  </a:lnTo>
                  <a:lnTo>
                    <a:pt x="2522902" y="6343134"/>
                  </a:lnTo>
                  <a:cubicBezTo>
                    <a:pt x="2534165" y="6347654"/>
                    <a:pt x="2545294" y="6352563"/>
                    <a:pt x="2556953" y="6356051"/>
                  </a:cubicBezTo>
                  <a:lnTo>
                    <a:pt x="2695009" y="6401905"/>
                  </a:lnTo>
                  <a:cubicBezTo>
                    <a:pt x="2880895" y="6457190"/>
                    <a:pt x="3073141" y="6489095"/>
                    <a:pt x="3268035" y="6501238"/>
                  </a:cubicBezTo>
                  <a:cubicBezTo>
                    <a:pt x="3292413" y="6502659"/>
                    <a:pt x="3316527" y="6505629"/>
                    <a:pt x="3341038" y="6506145"/>
                  </a:cubicBezTo>
                  <a:lnTo>
                    <a:pt x="3414703" y="6507050"/>
                  </a:lnTo>
                  <a:lnTo>
                    <a:pt x="3488237" y="6508212"/>
                  </a:lnTo>
                  <a:cubicBezTo>
                    <a:pt x="3500690" y="6508729"/>
                    <a:pt x="3512483" y="6508471"/>
                    <a:pt x="3524142" y="6507955"/>
                  </a:cubicBezTo>
                  <a:lnTo>
                    <a:pt x="3559252" y="6506921"/>
                  </a:lnTo>
                  <a:cubicBezTo>
                    <a:pt x="3582835" y="6506792"/>
                    <a:pt x="3605889" y="6504467"/>
                    <a:pt x="3629207" y="6503045"/>
                  </a:cubicBezTo>
                  <a:cubicBezTo>
                    <a:pt x="3652526" y="6502012"/>
                    <a:pt x="3675579" y="6499171"/>
                    <a:pt x="3698633" y="6496845"/>
                  </a:cubicBezTo>
                  <a:cubicBezTo>
                    <a:pt x="3710160" y="6495683"/>
                    <a:pt x="3721819" y="6494907"/>
                    <a:pt x="3733213" y="6493357"/>
                  </a:cubicBezTo>
                  <a:lnTo>
                    <a:pt x="3767529" y="6488707"/>
                  </a:lnTo>
                  <a:lnTo>
                    <a:pt x="3801845" y="6484057"/>
                  </a:lnTo>
                  <a:lnTo>
                    <a:pt x="3835895" y="6478116"/>
                  </a:lnTo>
                  <a:cubicBezTo>
                    <a:pt x="4017673" y="6446727"/>
                    <a:pt x="4194152" y="6390281"/>
                    <a:pt x="4364801" y="6308517"/>
                  </a:cubicBezTo>
                  <a:cubicBezTo>
                    <a:pt x="4535583" y="6227139"/>
                    <a:pt x="4700138" y="6120962"/>
                    <a:pt x="4861379" y="6000576"/>
                  </a:cubicBezTo>
                  <a:cubicBezTo>
                    <a:pt x="5022621" y="5879931"/>
                    <a:pt x="5180684" y="5745337"/>
                    <a:pt x="5341263" y="5605834"/>
                  </a:cubicBezTo>
                  <a:lnTo>
                    <a:pt x="5587301" y="5390379"/>
                  </a:lnTo>
                  <a:cubicBezTo>
                    <a:pt x="5674216" y="5315718"/>
                    <a:pt x="5761527" y="5244416"/>
                    <a:pt x="5849105" y="5176344"/>
                  </a:cubicBezTo>
                  <a:lnTo>
                    <a:pt x="5890489" y="5145260"/>
                  </a:lnTo>
                  <a:lnTo>
                    <a:pt x="5890489" y="5995323"/>
                  </a:lnTo>
                  <a:lnTo>
                    <a:pt x="5811477" y="6077819"/>
                  </a:lnTo>
                  <a:cubicBezTo>
                    <a:pt x="5654739" y="6238377"/>
                    <a:pt x="5487138" y="6396093"/>
                    <a:pt x="5301384" y="6542958"/>
                  </a:cubicBezTo>
                  <a:lnTo>
                    <a:pt x="5252008" y="6578438"/>
                  </a:lnTo>
                  <a:lnTo>
                    <a:pt x="1653730" y="6578438"/>
                  </a:lnTo>
                  <a:lnTo>
                    <a:pt x="1549768" y="6488821"/>
                  </a:lnTo>
                  <a:cubicBezTo>
                    <a:pt x="1461976" y="6409495"/>
                    <a:pt x="1378573" y="6327182"/>
                    <a:pt x="1298282" y="6243932"/>
                  </a:cubicBezTo>
                  <a:cubicBezTo>
                    <a:pt x="1278277" y="6223006"/>
                    <a:pt x="1258138" y="6202210"/>
                    <a:pt x="1237999" y="6181671"/>
                  </a:cubicBezTo>
                  <a:lnTo>
                    <a:pt x="1179967" y="6117862"/>
                  </a:lnTo>
                  <a:lnTo>
                    <a:pt x="1121936" y="6054569"/>
                  </a:lnTo>
                  <a:cubicBezTo>
                    <a:pt x="1102328" y="6033644"/>
                    <a:pt x="1084573" y="6011427"/>
                    <a:pt x="1065628" y="5990243"/>
                  </a:cubicBezTo>
                  <a:cubicBezTo>
                    <a:pt x="1028662" y="5947099"/>
                    <a:pt x="990239" y="5904991"/>
                    <a:pt x="954335" y="5861460"/>
                  </a:cubicBezTo>
                  <a:cubicBezTo>
                    <a:pt x="936050" y="5840018"/>
                    <a:pt x="917634" y="5818446"/>
                    <a:pt x="898953" y="5797393"/>
                  </a:cubicBezTo>
                  <a:cubicBezTo>
                    <a:pt x="880404" y="5776208"/>
                    <a:pt x="861325" y="5755412"/>
                    <a:pt x="842908" y="5733582"/>
                  </a:cubicBezTo>
                  <a:cubicBezTo>
                    <a:pt x="767919" y="5647942"/>
                    <a:pt x="693061" y="5561786"/>
                    <a:pt x="622442" y="5471884"/>
                  </a:cubicBezTo>
                  <a:cubicBezTo>
                    <a:pt x="551559" y="5382112"/>
                    <a:pt x="486639" y="5287430"/>
                    <a:pt x="425559" y="5190036"/>
                  </a:cubicBezTo>
                  <a:cubicBezTo>
                    <a:pt x="303668" y="4994990"/>
                    <a:pt x="200193" y="4786123"/>
                    <a:pt x="123877" y="4564210"/>
                  </a:cubicBezTo>
                  <a:cubicBezTo>
                    <a:pt x="47694" y="4342555"/>
                    <a:pt x="2249" y="4106045"/>
                    <a:pt x="130" y="3865530"/>
                  </a:cubicBezTo>
                  <a:cubicBezTo>
                    <a:pt x="-1328" y="3745403"/>
                    <a:pt x="9537" y="3624629"/>
                    <a:pt x="30602" y="3505793"/>
                  </a:cubicBezTo>
                  <a:cubicBezTo>
                    <a:pt x="51802" y="3386828"/>
                    <a:pt x="84659" y="3270059"/>
                    <a:pt x="126924" y="3157164"/>
                  </a:cubicBezTo>
                  <a:cubicBezTo>
                    <a:pt x="200457" y="2959276"/>
                    <a:pt x="271737" y="2761388"/>
                    <a:pt x="334803" y="2560530"/>
                  </a:cubicBezTo>
                  <a:lnTo>
                    <a:pt x="381176" y="2409144"/>
                  </a:lnTo>
                  <a:lnTo>
                    <a:pt x="425825" y="2255819"/>
                  </a:lnTo>
                  <a:lnTo>
                    <a:pt x="470210" y="2099523"/>
                  </a:lnTo>
                  <a:lnTo>
                    <a:pt x="492998" y="2020213"/>
                  </a:lnTo>
                  <a:lnTo>
                    <a:pt x="517509" y="1939224"/>
                  </a:lnTo>
                  <a:cubicBezTo>
                    <a:pt x="525061" y="1912485"/>
                    <a:pt x="534866" y="1884586"/>
                    <a:pt x="544007" y="1857201"/>
                  </a:cubicBezTo>
                  <a:cubicBezTo>
                    <a:pt x="553680" y="1829559"/>
                    <a:pt x="561496" y="1802304"/>
                    <a:pt x="573288" y="1774274"/>
                  </a:cubicBezTo>
                  <a:lnTo>
                    <a:pt x="606146" y="1690832"/>
                  </a:lnTo>
                  <a:cubicBezTo>
                    <a:pt x="618467" y="1663060"/>
                    <a:pt x="631716" y="1635417"/>
                    <a:pt x="644569" y="1607775"/>
                  </a:cubicBezTo>
                  <a:cubicBezTo>
                    <a:pt x="698625" y="1498368"/>
                    <a:pt x="763413" y="1391287"/>
                    <a:pt x="837874" y="1297638"/>
                  </a:cubicBezTo>
                  <a:cubicBezTo>
                    <a:pt x="910348" y="1201278"/>
                    <a:pt x="990107" y="1115897"/>
                    <a:pt x="1069602" y="1032194"/>
                  </a:cubicBezTo>
                  <a:cubicBezTo>
                    <a:pt x="1089079" y="1010624"/>
                    <a:pt x="1110012" y="990990"/>
                    <a:pt x="1130548" y="970839"/>
                  </a:cubicBezTo>
                  <a:lnTo>
                    <a:pt x="1192024" y="910129"/>
                  </a:lnTo>
                  <a:cubicBezTo>
                    <a:pt x="1212031" y="889462"/>
                    <a:pt x="1234024" y="870475"/>
                    <a:pt x="1255356" y="850841"/>
                  </a:cubicBezTo>
                  <a:lnTo>
                    <a:pt x="1319614" y="792068"/>
                  </a:lnTo>
                  <a:cubicBezTo>
                    <a:pt x="1340680" y="772176"/>
                    <a:pt x="1363469" y="753834"/>
                    <a:pt x="1385728" y="734975"/>
                  </a:cubicBezTo>
                  <a:lnTo>
                    <a:pt x="1452768" y="678528"/>
                  </a:lnTo>
                  <a:lnTo>
                    <a:pt x="1469594" y="664449"/>
                  </a:lnTo>
                  <a:lnTo>
                    <a:pt x="1487083" y="651015"/>
                  </a:lnTo>
                  <a:lnTo>
                    <a:pt x="1522193" y="624277"/>
                  </a:lnTo>
                  <a:lnTo>
                    <a:pt x="1592415" y="570671"/>
                  </a:lnTo>
                  <a:cubicBezTo>
                    <a:pt x="1640110" y="535925"/>
                    <a:pt x="1689531" y="503245"/>
                    <a:pt x="1738287" y="469402"/>
                  </a:cubicBezTo>
                  <a:cubicBezTo>
                    <a:pt x="1788634" y="438015"/>
                    <a:pt x="1839643" y="407013"/>
                    <a:pt x="1890918" y="376530"/>
                  </a:cubicBezTo>
                  <a:cubicBezTo>
                    <a:pt x="2098400" y="258209"/>
                    <a:pt x="2323503" y="166241"/>
                    <a:pt x="2555363" y="105274"/>
                  </a:cubicBezTo>
                  <a:cubicBezTo>
                    <a:pt x="2787223" y="44047"/>
                    <a:pt x="3024516" y="12013"/>
                    <a:pt x="3259291" y="3229"/>
                  </a:cubicBezTo>
                  <a:lnTo>
                    <a:pt x="3347265" y="903"/>
                  </a:ln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ACA5348F-9FF6-485F-898D-1BED7EC727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5999" y="52997"/>
              <a:ext cx="6093363" cy="6805004"/>
            </a:xfrm>
            <a:custGeom>
              <a:avLst/>
              <a:gdLst>
                <a:gd name="connsiteX0" fmla="*/ 3517682 w 5890491"/>
                <a:gd name="connsiteY0" fmla="*/ 0 h 6578439"/>
                <a:gd name="connsiteX1" fmla="*/ 5849513 w 5890491"/>
                <a:gd name="connsiteY1" fmla="*/ 841730 h 6578439"/>
                <a:gd name="connsiteX2" fmla="*/ 5890491 w 5890491"/>
                <a:gd name="connsiteY2" fmla="*/ 879061 h 6578439"/>
                <a:gd name="connsiteX3" fmla="*/ 5890491 w 5890491"/>
                <a:gd name="connsiteY3" fmla="*/ 2034114 h 6578439"/>
                <a:gd name="connsiteX4" fmla="*/ 5757065 w 5890491"/>
                <a:gd name="connsiteY4" fmla="*/ 1854938 h 6578439"/>
                <a:gd name="connsiteX5" fmla="*/ 5564060 w 5890491"/>
                <a:gd name="connsiteY5" fmla="*/ 1642182 h 6578439"/>
                <a:gd name="connsiteX6" fmla="*/ 3517551 w 5890491"/>
                <a:gd name="connsiteY6" fmla="*/ 790012 h 6578439"/>
                <a:gd name="connsiteX7" fmla="*/ 1611552 w 5890491"/>
                <a:gd name="connsiteY7" fmla="*/ 1543282 h 6578439"/>
                <a:gd name="connsiteX8" fmla="*/ 1340656 w 5890491"/>
                <a:gd name="connsiteY8" fmla="*/ 1897925 h 6578439"/>
                <a:gd name="connsiteX9" fmla="*/ 1201705 w 5890491"/>
                <a:gd name="connsiteY9" fmla="*/ 2361213 h 6578439"/>
                <a:gd name="connsiteX10" fmla="*/ 852705 w 5890491"/>
                <a:gd name="connsiteY10" fmla="*/ 3529176 h 6578439"/>
                <a:gd name="connsiteX11" fmla="*/ 863863 w 5890491"/>
                <a:gd name="connsiteY11" fmla="*/ 4437051 h 6578439"/>
                <a:gd name="connsiteX12" fmla="*/ 1413569 w 5890491"/>
                <a:gd name="connsiteY12" fmla="*/ 5357174 h 6578439"/>
                <a:gd name="connsiteX13" fmla="*/ 2339129 w 5890491"/>
                <a:gd name="connsiteY13" fmla="*/ 6143367 h 6578439"/>
                <a:gd name="connsiteX14" fmla="*/ 3439449 w 5890491"/>
                <a:gd name="connsiteY14" fmla="*/ 6420049 h 6578439"/>
                <a:gd name="connsiteX15" fmla="*/ 5251388 w 5890491"/>
                <a:gd name="connsiteY15" fmla="*/ 5349009 h 6578439"/>
                <a:gd name="connsiteX16" fmla="*/ 5657731 w 5890491"/>
                <a:gd name="connsiteY16" fmla="*/ 4959205 h 6578439"/>
                <a:gd name="connsiteX17" fmla="*/ 5836127 w 5890491"/>
                <a:gd name="connsiteY17" fmla="*/ 4792052 h 6578439"/>
                <a:gd name="connsiteX18" fmla="*/ 5890491 w 5890491"/>
                <a:gd name="connsiteY18" fmla="*/ 4738662 h 6578439"/>
                <a:gd name="connsiteX19" fmla="*/ 5890491 w 5890491"/>
                <a:gd name="connsiteY19" fmla="*/ 5821964 h 6578439"/>
                <a:gd name="connsiteX20" fmla="*/ 5802001 w 5890491"/>
                <a:gd name="connsiteY20" fmla="*/ 5907904 h 6578439"/>
                <a:gd name="connsiteX21" fmla="*/ 5294358 w 5890491"/>
                <a:gd name="connsiteY21" fmla="*/ 6397505 h 6578439"/>
                <a:gd name="connsiteX22" fmla="*/ 5077178 w 5890491"/>
                <a:gd name="connsiteY22" fmla="*/ 6578439 h 6578439"/>
                <a:gd name="connsiteX23" fmla="*/ 1567290 w 5890491"/>
                <a:gd name="connsiteY23" fmla="*/ 6578439 h 6578439"/>
                <a:gd name="connsiteX24" fmla="*/ 1508588 w 5890491"/>
                <a:gd name="connsiteY24" fmla="*/ 6535186 h 6578439"/>
                <a:gd name="connsiteX25" fmla="*/ 826498 w 5890491"/>
                <a:gd name="connsiteY25" fmla="*/ 5876034 h 6578439"/>
                <a:gd name="connsiteX26" fmla="*/ 122403 w 5890491"/>
                <a:gd name="connsiteY26" fmla="*/ 3255655 h 6578439"/>
                <a:gd name="connsiteX27" fmla="*/ 1061197 w 5890491"/>
                <a:gd name="connsiteY27" fmla="*/ 984650 h 6578439"/>
                <a:gd name="connsiteX28" fmla="*/ 3517682 w 5890491"/>
                <a:gd name="connsiteY28" fmla="*/ 0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5890491" h="6578439">
                  <a:moveTo>
                    <a:pt x="3517682" y="0"/>
                  </a:moveTo>
                  <a:cubicBezTo>
                    <a:pt x="4402017" y="0"/>
                    <a:pt x="5213742" y="315483"/>
                    <a:pt x="5849513" y="841730"/>
                  </a:cubicBezTo>
                  <a:lnTo>
                    <a:pt x="5890491" y="879061"/>
                  </a:lnTo>
                  <a:lnTo>
                    <a:pt x="5890491" y="2034114"/>
                  </a:lnTo>
                  <a:lnTo>
                    <a:pt x="5757065" y="1854938"/>
                  </a:lnTo>
                  <a:cubicBezTo>
                    <a:pt x="5696443" y="1781264"/>
                    <a:pt x="5632076" y="1710299"/>
                    <a:pt x="5564060" y="1642182"/>
                  </a:cubicBezTo>
                  <a:cubicBezTo>
                    <a:pt x="5015393" y="1092636"/>
                    <a:pt x="4288592" y="790012"/>
                    <a:pt x="3517551" y="790012"/>
                  </a:cubicBezTo>
                  <a:cubicBezTo>
                    <a:pt x="2701750" y="790012"/>
                    <a:pt x="2131676" y="1015335"/>
                    <a:pt x="1611552" y="1543282"/>
                  </a:cubicBezTo>
                  <a:cubicBezTo>
                    <a:pt x="1435754" y="1721722"/>
                    <a:pt x="1375945" y="1822729"/>
                    <a:pt x="1340656" y="1897925"/>
                  </a:cubicBezTo>
                  <a:cubicBezTo>
                    <a:pt x="1289148" y="2007623"/>
                    <a:pt x="1252432" y="2155907"/>
                    <a:pt x="1201705" y="2361213"/>
                  </a:cubicBezTo>
                  <a:cubicBezTo>
                    <a:pt x="1133721" y="2635919"/>
                    <a:pt x="1040568" y="3012290"/>
                    <a:pt x="852705" y="3529176"/>
                  </a:cubicBezTo>
                  <a:cubicBezTo>
                    <a:pt x="749952" y="3811784"/>
                    <a:pt x="753584" y="4108747"/>
                    <a:pt x="863863" y="4437051"/>
                  </a:cubicBezTo>
                  <a:cubicBezTo>
                    <a:pt x="964800" y="4737438"/>
                    <a:pt x="1154869" y="5055603"/>
                    <a:pt x="1413569" y="5357174"/>
                  </a:cubicBezTo>
                  <a:cubicBezTo>
                    <a:pt x="1718326" y="5712343"/>
                    <a:pt x="2021008" y="5969404"/>
                    <a:pt x="2339129" y="6143367"/>
                  </a:cubicBezTo>
                  <a:cubicBezTo>
                    <a:pt x="2679565" y="6329577"/>
                    <a:pt x="3039591" y="6420049"/>
                    <a:pt x="3439449" y="6420049"/>
                  </a:cubicBezTo>
                  <a:cubicBezTo>
                    <a:pt x="4142246" y="6420049"/>
                    <a:pt x="4633828" y="5976251"/>
                    <a:pt x="5251388" y="5349009"/>
                  </a:cubicBezTo>
                  <a:cubicBezTo>
                    <a:pt x="5389949" y="5208364"/>
                    <a:pt x="5526047" y="5081677"/>
                    <a:pt x="5657731" y="4959205"/>
                  </a:cubicBezTo>
                  <a:cubicBezTo>
                    <a:pt x="5719520" y="4901722"/>
                    <a:pt x="5779200" y="4846206"/>
                    <a:pt x="5836127" y="4792052"/>
                  </a:cubicBezTo>
                  <a:lnTo>
                    <a:pt x="5890491" y="4738662"/>
                  </a:lnTo>
                  <a:lnTo>
                    <a:pt x="5890491" y="5821964"/>
                  </a:lnTo>
                  <a:lnTo>
                    <a:pt x="5802001" y="5907904"/>
                  </a:lnTo>
                  <a:cubicBezTo>
                    <a:pt x="5634962" y="6077456"/>
                    <a:pt x="5467509" y="6243625"/>
                    <a:pt x="5294358" y="6397505"/>
                  </a:cubicBezTo>
                  <a:lnTo>
                    <a:pt x="5077178" y="6578439"/>
                  </a:lnTo>
                  <a:lnTo>
                    <a:pt x="1567290" y="6578439"/>
                  </a:lnTo>
                  <a:lnTo>
                    <a:pt x="1508588" y="6535186"/>
                  </a:lnTo>
                  <a:cubicBezTo>
                    <a:pt x="1263991" y="6345442"/>
                    <a:pt x="1038054" y="6122666"/>
                    <a:pt x="826498" y="5876034"/>
                  </a:cubicBezTo>
                  <a:cubicBezTo>
                    <a:pt x="261613" y="5217713"/>
                    <a:pt x="-239182" y="4250314"/>
                    <a:pt x="122403" y="3255655"/>
                  </a:cubicBezTo>
                  <a:cubicBezTo>
                    <a:pt x="607497" y="1921629"/>
                    <a:pt x="393040" y="1662857"/>
                    <a:pt x="1061197" y="984650"/>
                  </a:cubicBezTo>
                  <a:cubicBezTo>
                    <a:pt x="1729484" y="306444"/>
                    <a:pt x="2498060" y="0"/>
                    <a:pt x="351768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33B89F41-1D91-447A-88C5-8A917809FEE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6096000" y="52997"/>
              <a:ext cx="6093362" cy="6805004"/>
            </a:xfrm>
            <a:custGeom>
              <a:avLst/>
              <a:gdLst>
                <a:gd name="connsiteX0" fmla="*/ 5890490 w 5890490"/>
                <a:gd name="connsiteY0" fmla="*/ 5389037 h 6578439"/>
                <a:gd name="connsiteX1" fmla="*/ 5890490 w 5890490"/>
                <a:gd name="connsiteY1" fmla="*/ 5855587 h 6578439"/>
                <a:gd name="connsiteX2" fmla="*/ 5784593 w 5890490"/>
                <a:gd name="connsiteY2" fmla="*/ 5962054 h 6578439"/>
                <a:gd name="connsiteX3" fmla="*/ 5663414 w 5890490"/>
                <a:gd name="connsiteY3" fmla="*/ 6082564 h 6578439"/>
                <a:gd name="connsiteX4" fmla="*/ 5147099 w 5890490"/>
                <a:gd name="connsiteY4" fmla="*/ 6547726 h 6578439"/>
                <a:gd name="connsiteX5" fmla="*/ 5105015 w 5890490"/>
                <a:gd name="connsiteY5" fmla="*/ 6578439 h 6578439"/>
                <a:gd name="connsiteX6" fmla="*/ 4385601 w 5890490"/>
                <a:gd name="connsiteY6" fmla="*/ 6578439 h 6578439"/>
                <a:gd name="connsiteX7" fmla="*/ 4507252 w 5890490"/>
                <a:gd name="connsiteY7" fmla="*/ 6515968 h 6578439"/>
                <a:gd name="connsiteX8" fmla="*/ 4909330 w 5890490"/>
                <a:gd name="connsiteY8" fmla="*/ 6253453 h 6578439"/>
                <a:gd name="connsiteX9" fmla="*/ 5411374 w 5890490"/>
                <a:gd name="connsiteY9" fmla="*/ 5828544 h 6578439"/>
                <a:gd name="connsiteX10" fmla="*/ 5533570 w 5890490"/>
                <a:gd name="connsiteY10" fmla="*/ 5714534 h 6578439"/>
                <a:gd name="connsiteX11" fmla="*/ 5657425 w 5890490"/>
                <a:gd name="connsiteY11" fmla="*/ 5597650 h 6578439"/>
                <a:gd name="connsiteX12" fmla="*/ 3336813 w 5890490"/>
                <a:gd name="connsiteY12" fmla="*/ 499 h 6578439"/>
                <a:gd name="connsiteX13" fmla="*/ 3513674 w 5890490"/>
                <a:gd name="connsiteY13" fmla="*/ 1202 h 6578439"/>
                <a:gd name="connsiteX14" fmla="*/ 3602743 w 5890490"/>
                <a:gd name="connsiteY14" fmla="*/ 4827 h 6578439"/>
                <a:gd name="connsiteX15" fmla="*/ 3647213 w 5890490"/>
                <a:gd name="connsiteY15" fmla="*/ 6703 h 6578439"/>
                <a:gd name="connsiteX16" fmla="*/ 3691684 w 5890490"/>
                <a:gd name="connsiteY16" fmla="*/ 9453 h 6578439"/>
                <a:gd name="connsiteX17" fmla="*/ 3868927 w 5890490"/>
                <a:gd name="connsiteY17" fmla="*/ 27080 h 6578439"/>
                <a:gd name="connsiteX18" fmla="*/ 5200872 w 5890490"/>
                <a:gd name="connsiteY18" fmla="*/ 472240 h 6578439"/>
                <a:gd name="connsiteX19" fmla="*/ 5772711 w 5890490"/>
                <a:gd name="connsiteY19" fmla="*/ 866334 h 6578439"/>
                <a:gd name="connsiteX20" fmla="*/ 5890490 w 5890490"/>
                <a:gd name="connsiteY20" fmla="*/ 972426 h 6578439"/>
                <a:gd name="connsiteX21" fmla="*/ 5890490 w 5890490"/>
                <a:gd name="connsiteY21" fmla="*/ 1158576 h 6578439"/>
                <a:gd name="connsiteX22" fmla="*/ 5676045 w 5890490"/>
                <a:gd name="connsiteY22" fmla="*/ 986969 h 6578439"/>
                <a:gd name="connsiteX23" fmla="*/ 5103776 w 5890490"/>
                <a:gd name="connsiteY23" fmla="*/ 655879 h 6578439"/>
                <a:gd name="connsiteX24" fmla="*/ 4482465 w 5890490"/>
                <a:gd name="connsiteY24" fmla="*/ 440363 h 6578439"/>
                <a:gd name="connsiteX25" fmla="*/ 4402444 w 5890490"/>
                <a:gd name="connsiteY25" fmla="*/ 422111 h 6578439"/>
                <a:gd name="connsiteX26" fmla="*/ 4322423 w 5890490"/>
                <a:gd name="connsiteY26" fmla="*/ 404610 h 6578439"/>
                <a:gd name="connsiteX27" fmla="*/ 4241892 w 5890490"/>
                <a:gd name="connsiteY27" fmla="*/ 389858 h 6578439"/>
                <a:gd name="connsiteX28" fmla="*/ 4201627 w 5890490"/>
                <a:gd name="connsiteY28" fmla="*/ 382483 h 6578439"/>
                <a:gd name="connsiteX29" fmla="*/ 4161234 w 5890490"/>
                <a:gd name="connsiteY29" fmla="*/ 375857 h 6578439"/>
                <a:gd name="connsiteX30" fmla="*/ 3999280 w 5890490"/>
                <a:gd name="connsiteY30" fmla="*/ 353606 h 6578439"/>
                <a:gd name="connsiteX31" fmla="*/ 3836817 w 5890490"/>
                <a:gd name="connsiteY31" fmla="*/ 338480 h 6578439"/>
                <a:gd name="connsiteX32" fmla="*/ 3673972 w 5890490"/>
                <a:gd name="connsiteY32" fmla="*/ 330604 h 6578439"/>
                <a:gd name="connsiteX33" fmla="*/ 3511126 w 5890490"/>
                <a:gd name="connsiteY33" fmla="*/ 328978 h 6578439"/>
                <a:gd name="connsiteX34" fmla="*/ 3183142 w 5890490"/>
                <a:gd name="connsiteY34" fmla="*/ 342854 h 6578439"/>
                <a:gd name="connsiteX35" fmla="*/ 2541444 w 5890490"/>
                <a:gd name="connsiteY35" fmla="*/ 439988 h 6578439"/>
                <a:gd name="connsiteX36" fmla="*/ 1933895 w 5890490"/>
                <a:gd name="connsiteY36" fmla="*/ 650505 h 6578439"/>
                <a:gd name="connsiteX37" fmla="*/ 1378079 w 5890490"/>
                <a:gd name="connsiteY37" fmla="*/ 983905 h 6578439"/>
                <a:gd name="connsiteX38" fmla="*/ 1312967 w 5890490"/>
                <a:gd name="connsiteY38" fmla="*/ 1033660 h 6578439"/>
                <a:gd name="connsiteX39" fmla="*/ 1248364 w 5890490"/>
                <a:gd name="connsiteY39" fmla="*/ 1084413 h 6578439"/>
                <a:gd name="connsiteX40" fmla="*/ 1185163 w 5890490"/>
                <a:gd name="connsiteY40" fmla="*/ 1137168 h 6578439"/>
                <a:gd name="connsiteX41" fmla="*/ 1122852 w 5890490"/>
                <a:gd name="connsiteY41" fmla="*/ 1190922 h 6578439"/>
                <a:gd name="connsiteX42" fmla="*/ 892092 w 5890490"/>
                <a:gd name="connsiteY42" fmla="*/ 1421440 h 6578439"/>
                <a:gd name="connsiteX43" fmla="*/ 707202 w 5890490"/>
                <a:gd name="connsiteY43" fmla="*/ 1684212 h 6578439"/>
                <a:gd name="connsiteX44" fmla="*/ 670121 w 5890490"/>
                <a:gd name="connsiteY44" fmla="*/ 1756093 h 6578439"/>
                <a:gd name="connsiteX45" fmla="*/ 637630 w 5890490"/>
                <a:gd name="connsiteY45" fmla="*/ 1830724 h 6578439"/>
                <a:gd name="connsiteX46" fmla="*/ 607685 w 5890490"/>
                <a:gd name="connsiteY46" fmla="*/ 1907105 h 6578439"/>
                <a:gd name="connsiteX47" fmla="*/ 580034 w 5890490"/>
                <a:gd name="connsiteY47" fmla="*/ 1984986 h 6578439"/>
                <a:gd name="connsiteX48" fmla="*/ 481919 w 5890490"/>
                <a:gd name="connsiteY48" fmla="*/ 2304386 h 6578439"/>
                <a:gd name="connsiteX49" fmla="*/ 433881 w 5890490"/>
                <a:gd name="connsiteY49" fmla="*/ 2465399 h 6578439"/>
                <a:gd name="connsiteX50" fmla="*/ 384442 w 5890490"/>
                <a:gd name="connsiteY50" fmla="*/ 2626163 h 6578439"/>
                <a:gd name="connsiteX51" fmla="*/ 166039 w 5890490"/>
                <a:gd name="connsiteY51" fmla="*/ 3261338 h 6578439"/>
                <a:gd name="connsiteX52" fmla="*/ 56202 w 5890490"/>
                <a:gd name="connsiteY52" fmla="*/ 3910265 h 6578439"/>
                <a:gd name="connsiteX53" fmla="*/ 93664 w 5890490"/>
                <a:gd name="connsiteY53" fmla="*/ 4237292 h 6578439"/>
                <a:gd name="connsiteX54" fmla="*/ 111758 w 5890490"/>
                <a:gd name="connsiteY54" fmla="*/ 4317548 h 6578439"/>
                <a:gd name="connsiteX55" fmla="*/ 133038 w 5890490"/>
                <a:gd name="connsiteY55" fmla="*/ 4397054 h 6578439"/>
                <a:gd name="connsiteX56" fmla="*/ 157757 w 5890490"/>
                <a:gd name="connsiteY56" fmla="*/ 4475560 h 6578439"/>
                <a:gd name="connsiteX57" fmla="*/ 185153 w 5890490"/>
                <a:gd name="connsiteY57" fmla="*/ 4553066 h 6578439"/>
                <a:gd name="connsiteX58" fmla="*/ 493642 w 5890490"/>
                <a:gd name="connsiteY58" fmla="*/ 5132239 h 6578439"/>
                <a:gd name="connsiteX59" fmla="*/ 914391 w 5890490"/>
                <a:gd name="connsiteY59" fmla="*/ 5636528 h 6578439"/>
                <a:gd name="connsiteX60" fmla="*/ 1402034 w 5890490"/>
                <a:gd name="connsiteY60" fmla="*/ 6076188 h 6578439"/>
                <a:gd name="connsiteX61" fmla="*/ 1664397 w 5890490"/>
                <a:gd name="connsiteY61" fmla="*/ 6267079 h 6578439"/>
                <a:gd name="connsiteX62" fmla="*/ 1938992 w 5890490"/>
                <a:gd name="connsiteY62" fmla="*/ 6434343 h 6578439"/>
                <a:gd name="connsiteX63" fmla="*/ 2225931 w 5890490"/>
                <a:gd name="connsiteY63" fmla="*/ 6574322 h 6578439"/>
                <a:gd name="connsiteX64" fmla="*/ 2236328 w 5890490"/>
                <a:gd name="connsiteY64" fmla="*/ 6578439 h 6578439"/>
                <a:gd name="connsiteX65" fmla="*/ 1504665 w 5890490"/>
                <a:gd name="connsiteY65" fmla="*/ 6578439 h 6578439"/>
                <a:gd name="connsiteX66" fmla="*/ 1456827 w 5890490"/>
                <a:gd name="connsiteY66" fmla="*/ 6543476 h 6578439"/>
                <a:gd name="connsiteX67" fmla="*/ 1188475 w 5890490"/>
                <a:gd name="connsiteY67" fmla="*/ 6314083 h 6578439"/>
                <a:gd name="connsiteX68" fmla="*/ 721728 w 5890490"/>
                <a:gd name="connsiteY68" fmla="*/ 5798666 h 6578439"/>
                <a:gd name="connsiteX69" fmla="*/ 344175 w 5890490"/>
                <a:gd name="connsiteY69" fmla="*/ 5219495 h 6578439"/>
                <a:gd name="connsiteX70" fmla="*/ 87293 w 5890490"/>
                <a:gd name="connsiteY70" fmla="*/ 4583569 h 6578439"/>
                <a:gd name="connsiteX71" fmla="*/ 65886 w 5890490"/>
                <a:gd name="connsiteY71" fmla="*/ 4500813 h 6578439"/>
                <a:gd name="connsiteX72" fmla="*/ 47409 w 5890490"/>
                <a:gd name="connsiteY72" fmla="*/ 4417431 h 6578439"/>
                <a:gd name="connsiteX73" fmla="*/ 39000 w 5890490"/>
                <a:gd name="connsiteY73" fmla="*/ 4375677 h 6578439"/>
                <a:gd name="connsiteX74" fmla="*/ 31610 w 5890490"/>
                <a:gd name="connsiteY74" fmla="*/ 4333674 h 6578439"/>
                <a:gd name="connsiteX75" fmla="*/ 18868 w 5890490"/>
                <a:gd name="connsiteY75" fmla="*/ 4249417 h 6578439"/>
                <a:gd name="connsiteX76" fmla="*/ 646 w 5890490"/>
                <a:gd name="connsiteY76" fmla="*/ 3910265 h 6578439"/>
                <a:gd name="connsiteX77" fmla="*/ 130234 w 5890490"/>
                <a:gd name="connsiteY77" fmla="*/ 3248337 h 6578439"/>
                <a:gd name="connsiteX78" fmla="*/ 335383 w 5890490"/>
                <a:gd name="connsiteY78" fmla="*/ 2611911 h 6578439"/>
                <a:gd name="connsiteX79" fmla="*/ 487272 w 5890490"/>
                <a:gd name="connsiteY79" fmla="*/ 1958609 h 6578439"/>
                <a:gd name="connsiteX80" fmla="*/ 508550 w 5890490"/>
                <a:gd name="connsiteY80" fmla="*/ 1876227 h 6578439"/>
                <a:gd name="connsiteX81" fmla="*/ 531742 w 5890490"/>
                <a:gd name="connsiteY81" fmla="*/ 1793721 h 6578439"/>
                <a:gd name="connsiteX82" fmla="*/ 558245 w 5890490"/>
                <a:gd name="connsiteY82" fmla="*/ 1711465 h 6578439"/>
                <a:gd name="connsiteX83" fmla="*/ 590100 w 5890490"/>
                <a:gd name="connsiteY83" fmla="*/ 1630332 h 6578439"/>
                <a:gd name="connsiteX84" fmla="*/ 758680 w 5890490"/>
                <a:gd name="connsiteY84" fmla="*/ 1322433 h 6578439"/>
                <a:gd name="connsiteX85" fmla="*/ 976317 w 5890490"/>
                <a:gd name="connsiteY85" fmla="*/ 1049286 h 6578439"/>
                <a:gd name="connsiteX86" fmla="*/ 1035314 w 5890490"/>
                <a:gd name="connsiteY86" fmla="*/ 985406 h 6578439"/>
                <a:gd name="connsiteX87" fmla="*/ 1095329 w 5890490"/>
                <a:gd name="connsiteY87" fmla="*/ 922526 h 6578439"/>
                <a:gd name="connsiteX88" fmla="*/ 1157384 w 5890490"/>
                <a:gd name="connsiteY88" fmla="*/ 861271 h 6578439"/>
                <a:gd name="connsiteX89" fmla="*/ 1220841 w 5890490"/>
                <a:gd name="connsiteY89" fmla="*/ 801017 h 6578439"/>
                <a:gd name="connsiteX90" fmla="*/ 1286462 w 5890490"/>
                <a:gd name="connsiteY90" fmla="*/ 742886 h 6578439"/>
                <a:gd name="connsiteX91" fmla="*/ 1353233 w 5890490"/>
                <a:gd name="connsiteY91" fmla="*/ 685632 h 6578439"/>
                <a:gd name="connsiteX92" fmla="*/ 1369924 w 5890490"/>
                <a:gd name="connsiteY92" fmla="*/ 671256 h 6578439"/>
                <a:gd name="connsiteX93" fmla="*/ 1387380 w 5890490"/>
                <a:gd name="connsiteY93" fmla="*/ 657755 h 6578439"/>
                <a:gd name="connsiteX94" fmla="*/ 1422422 w 5890490"/>
                <a:gd name="connsiteY94" fmla="*/ 630877 h 6578439"/>
                <a:gd name="connsiteX95" fmla="*/ 1492759 w 5890490"/>
                <a:gd name="connsiteY95" fmla="*/ 577248 h 6578439"/>
                <a:gd name="connsiteX96" fmla="*/ 1528820 w 5890490"/>
                <a:gd name="connsiteY96" fmla="*/ 551496 h 6578439"/>
                <a:gd name="connsiteX97" fmla="*/ 1565390 w 5890490"/>
                <a:gd name="connsiteY97" fmla="*/ 526370 h 6578439"/>
                <a:gd name="connsiteX98" fmla="*/ 1639040 w 5890490"/>
                <a:gd name="connsiteY98" fmla="*/ 476490 h 6578439"/>
                <a:gd name="connsiteX99" fmla="*/ 1792075 w 5890490"/>
                <a:gd name="connsiteY99" fmla="*/ 384859 h 6578439"/>
                <a:gd name="connsiteX100" fmla="*/ 2455943 w 5890490"/>
                <a:gd name="connsiteY100" fmla="*/ 117836 h 6578439"/>
                <a:gd name="connsiteX101" fmla="*/ 3159952 w 5890490"/>
                <a:gd name="connsiteY101" fmla="*/ 7203 h 6578439"/>
                <a:gd name="connsiteX102" fmla="*/ 3336813 w 5890490"/>
                <a:gd name="connsiteY102" fmla="*/ 499 h 6578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</a:cxnLst>
              <a:rect l="l" t="t" r="r" b="b"/>
              <a:pathLst>
                <a:path w="5890490" h="6578439">
                  <a:moveTo>
                    <a:pt x="5890490" y="5389037"/>
                  </a:moveTo>
                  <a:lnTo>
                    <a:pt x="5890490" y="5855587"/>
                  </a:lnTo>
                  <a:lnTo>
                    <a:pt x="5784593" y="5962054"/>
                  </a:lnTo>
                  <a:cubicBezTo>
                    <a:pt x="5744454" y="6002308"/>
                    <a:pt x="5704062" y="6042436"/>
                    <a:pt x="5663414" y="6082564"/>
                  </a:cubicBezTo>
                  <a:cubicBezTo>
                    <a:pt x="5500314" y="6242577"/>
                    <a:pt x="5330970" y="6400714"/>
                    <a:pt x="5147099" y="6547726"/>
                  </a:cubicBezTo>
                  <a:lnTo>
                    <a:pt x="5105015" y="6578439"/>
                  </a:lnTo>
                  <a:lnTo>
                    <a:pt x="4385601" y="6578439"/>
                  </a:lnTo>
                  <a:lnTo>
                    <a:pt x="4507252" y="6515968"/>
                  </a:lnTo>
                  <a:cubicBezTo>
                    <a:pt x="4645901" y="6439679"/>
                    <a:pt x="4779837" y="6350961"/>
                    <a:pt x="4909330" y="6253453"/>
                  </a:cubicBezTo>
                  <a:cubicBezTo>
                    <a:pt x="5082369" y="6123567"/>
                    <a:pt x="5248145" y="5979180"/>
                    <a:pt x="5411374" y="5828544"/>
                  </a:cubicBezTo>
                  <a:cubicBezTo>
                    <a:pt x="5452149" y="5790791"/>
                    <a:pt x="5492924" y="5752788"/>
                    <a:pt x="5533570" y="5714534"/>
                  </a:cubicBezTo>
                  <a:lnTo>
                    <a:pt x="5657425" y="5597650"/>
                  </a:lnTo>
                  <a:close/>
                  <a:moveTo>
                    <a:pt x="3336813" y="499"/>
                  </a:moveTo>
                  <a:cubicBezTo>
                    <a:pt x="3395682" y="-392"/>
                    <a:pt x="3454550" y="-48"/>
                    <a:pt x="3513674" y="1202"/>
                  </a:cubicBezTo>
                  <a:lnTo>
                    <a:pt x="3602743" y="4827"/>
                  </a:lnTo>
                  <a:lnTo>
                    <a:pt x="3647213" y="6703"/>
                  </a:lnTo>
                  <a:cubicBezTo>
                    <a:pt x="3661994" y="7327"/>
                    <a:pt x="3676903" y="7703"/>
                    <a:pt x="3691684" y="9453"/>
                  </a:cubicBezTo>
                  <a:lnTo>
                    <a:pt x="3868927" y="27080"/>
                  </a:lnTo>
                  <a:cubicBezTo>
                    <a:pt x="4340645" y="85584"/>
                    <a:pt x="4795160" y="243221"/>
                    <a:pt x="5200872" y="472240"/>
                  </a:cubicBezTo>
                  <a:cubicBezTo>
                    <a:pt x="5403855" y="587124"/>
                    <a:pt x="5594988" y="719447"/>
                    <a:pt x="5772711" y="866334"/>
                  </a:cubicBezTo>
                  <a:lnTo>
                    <a:pt x="5890490" y="972426"/>
                  </a:lnTo>
                  <a:lnTo>
                    <a:pt x="5890490" y="1158576"/>
                  </a:lnTo>
                  <a:lnTo>
                    <a:pt x="5676045" y="986969"/>
                  </a:lnTo>
                  <a:cubicBezTo>
                    <a:pt x="5496587" y="857740"/>
                    <a:pt x="5304275" y="746699"/>
                    <a:pt x="5103776" y="655879"/>
                  </a:cubicBezTo>
                  <a:cubicBezTo>
                    <a:pt x="4903214" y="564747"/>
                    <a:pt x="4695006" y="492492"/>
                    <a:pt x="4482465" y="440363"/>
                  </a:cubicBezTo>
                  <a:lnTo>
                    <a:pt x="4402444" y="422111"/>
                  </a:lnTo>
                  <a:cubicBezTo>
                    <a:pt x="4375813" y="416111"/>
                    <a:pt x="4349436" y="408859"/>
                    <a:pt x="4322423" y="404610"/>
                  </a:cubicBezTo>
                  <a:lnTo>
                    <a:pt x="4241892" y="389858"/>
                  </a:lnTo>
                  <a:lnTo>
                    <a:pt x="4201627" y="382483"/>
                  </a:lnTo>
                  <a:cubicBezTo>
                    <a:pt x="4188248" y="379983"/>
                    <a:pt x="4174869" y="377483"/>
                    <a:pt x="4161234" y="375857"/>
                  </a:cubicBezTo>
                  <a:cubicBezTo>
                    <a:pt x="4107208" y="368482"/>
                    <a:pt x="4053308" y="360482"/>
                    <a:pt x="3999280" y="353606"/>
                  </a:cubicBezTo>
                  <a:cubicBezTo>
                    <a:pt x="3944999" y="348855"/>
                    <a:pt x="3890844" y="343854"/>
                    <a:pt x="3836817" y="338480"/>
                  </a:cubicBezTo>
                  <a:lnTo>
                    <a:pt x="3673972" y="330604"/>
                  </a:lnTo>
                  <a:cubicBezTo>
                    <a:pt x="3619690" y="329104"/>
                    <a:pt x="3565281" y="329604"/>
                    <a:pt x="3511126" y="328978"/>
                  </a:cubicBezTo>
                  <a:cubicBezTo>
                    <a:pt x="3402054" y="330728"/>
                    <a:pt x="3291706" y="334604"/>
                    <a:pt x="3183142" y="342854"/>
                  </a:cubicBezTo>
                  <a:cubicBezTo>
                    <a:pt x="2965505" y="358855"/>
                    <a:pt x="2750670" y="389733"/>
                    <a:pt x="2541444" y="439988"/>
                  </a:cubicBezTo>
                  <a:cubicBezTo>
                    <a:pt x="2332216" y="490117"/>
                    <a:pt x="2128850" y="559997"/>
                    <a:pt x="1933895" y="650505"/>
                  </a:cubicBezTo>
                  <a:cubicBezTo>
                    <a:pt x="1738939" y="741261"/>
                    <a:pt x="1553540" y="854146"/>
                    <a:pt x="1378079" y="983905"/>
                  </a:cubicBezTo>
                  <a:lnTo>
                    <a:pt x="1312967" y="1033660"/>
                  </a:lnTo>
                  <a:cubicBezTo>
                    <a:pt x="1291178" y="1050286"/>
                    <a:pt x="1269006" y="1066412"/>
                    <a:pt x="1248364" y="1084413"/>
                  </a:cubicBezTo>
                  <a:lnTo>
                    <a:pt x="1185163" y="1137168"/>
                  </a:lnTo>
                  <a:cubicBezTo>
                    <a:pt x="1164138" y="1154794"/>
                    <a:pt x="1142603" y="1172046"/>
                    <a:pt x="1122852" y="1190922"/>
                  </a:cubicBezTo>
                  <a:cubicBezTo>
                    <a:pt x="1041557" y="1264303"/>
                    <a:pt x="961663" y="1339309"/>
                    <a:pt x="892092" y="1421440"/>
                  </a:cubicBezTo>
                  <a:cubicBezTo>
                    <a:pt x="819589" y="1501822"/>
                    <a:pt x="759827" y="1590329"/>
                    <a:pt x="707202" y="1684212"/>
                  </a:cubicBezTo>
                  <a:cubicBezTo>
                    <a:pt x="694715" y="1708089"/>
                    <a:pt x="682227" y="1731841"/>
                    <a:pt x="670121" y="1756093"/>
                  </a:cubicBezTo>
                  <a:lnTo>
                    <a:pt x="637630" y="1830724"/>
                  </a:lnTo>
                  <a:cubicBezTo>
                    <a:pt x="626161" y="1855350"/>
                    <a:pt x="617624" y="1881603"/>
                    <a:pt x="607685" y="1907105"/>
                  </a:cubicBezTo>
                  <a:cubicBezTo>
                    <a:pt x="598128" y="1932857"/>
                    <a:pt x="588317" y="1958483"/>
                    <a:pt x="580034" y="1984986"/>
                  </a:cubicBezTo>
                  <a:cubicBezTo>
                    <a:pt x="544611" y="2089620"/>
                    <a:pt x="513393" y="2197128"/>
                    <a:pt x="481919" y="2304386"/>
                  </a:cubicBezTo>
                  <a:lnTo>
                    <a:pt x="433881" y="2465399"/>
                  </a:lnTo>
                  <a:lnTo>
                    <a:pt x="384442" y="2626163"/>
                  </a:lnTo>
                  <a:cubicBezTo>
                    <a:pt x="317672" y="2839680"/>
                    <a:pt x="243129" y="3050946"/>
                    <a:pt x="166039" y="3261338"/>
                  </a:cubicBezTo>
                  <a:cubicBezTo>
                    <a:pt x="88822" y="3468979"/>
                    <a:pt x="50850" y="3690248"/>
                    <a:pt x="56202" y="3910265"/>
                  </a:cubicBezTo>
                  <a:cubicBezTo>
                    <a:pt x="58495" y="4020274"/>
                    <a:pt x="71493" y="4129783"/>
                    <a:pt x="93664" y="4237292"/>
                  </a:cubicBezTo>
                  <a:cubicBezTo>
                    <a:pt x="99143" y="4264168"/>
                    <a:pt x="104623" y="4291045"/>
                    <a:pt x="111758" y="4317548"/>
                  </a:cubicBezTo>
                  <a:cubicBezTo>
                    <a:pt x="118384" y="4344176"/>
                    <a:pt x="124627" y="4370802"/>
                    <a:pt x="133038" y="4397054"/>
                  </a:cubicBezTo>
                  <a:cubicBezTo>
                    <a:pt x="140810" y="4423307"/>
                    <a:pt x="148456" y="4449683"/>
                    <a:pt x="157757" y="4475560"/>
                  </a:cubicBezTo>
                  <a:cubicBezTo>
                    <a:pt x="166549" y="4501562"/>
                    <a:pt x="175087" y="4527564"/>
                    <a:pt x="185153" y="4553066"/>
                  </a:cubicBezTo>
                  <a:cubicBezTo>
                    <a:pt x="262371" y="4758458"/>
                    <a:pt x="368895" y="4951974"/>
                    <a:pt x="493642" y="5132239"/>
                  </a:cubicBezTo>
                  <a:cubicBezTo>
                    <a:pt x="618389" y="5312627"/>
                    <a:pt x="760846" y="5480391"/>
                    <a:pt x="914391" y="5636528"/>
                  </a:cubicBezTo>
                  <a:cubicBezTo>
                    <a:pt x="1069081" y="5793166"/>
                    <a:pt x="1231544" y="5941677"/>
                    <a:pt x="1402034" y="6076188"/>
                  </a:cubicBezTo>
                  <a:cubicBezTo>
                    <a:pt x="1487535" y="6143320"/>
                    <a:pt x="1574565" y="6207574"/>
                    <a:pt x="1664397" y="6267079"/>
                  </a:cubicBezTo>
                  <a:cubicBezTo>
                    <a:pt x="1753592" y="6327459"/>
                    <a:pt x="1845336" y="6383088"/>
                    <a:pt x="1938992" y="6434343"/>
                  </a:cubicBezTo>
                  <a:cubicBezTo>
                    <a:pt x="2032647" y="6485659"/>
                    <a:pt x="2128309" y="6532600"/>
                    <a:pt x="2225931" y="6574322"/>
                  </a:cubicBezTo>
                  <a:lnTo>
                    <a:pt x="2236328" y="6578439"/>
                  </a:lnTo>
                  <a:lnTo>
                    <a:pt x="1504665" y="6578439"/>
                  </a:lnTo>
                  <a:lnTo>
                    <a:pt x="1456827" y="6543476"/>
                  </a:lnTo>
                  <a:cubicBezTo>
                    <a:pt x="1363554" y="6470595"/>
                    <a:pt x="1273848" y="6394340"/>
                    <a:pt x="1188475" y="6314083"/>
                  </a:cubicBezTo>
                  <a:cubicBezTo>
                    <a:pt x="1017856" y="6153445"/>
                    <a:pt x="863803" y="5979931"/>
                    <a:pt x="721728" y="5798666"/>
                  </a:cubicBezTo>
                  <a:cubicBezTo>
                    <a:pt x="579397" y="5616027"/>
                    <a:pt x="452103" y="5422511"/>
                    <a:pt x="344175" y="5219495"/>
                  </a:cubicBezTo>
                  <a:cubicBezTo>
                    <a:pt x="236505" y="5016354"/>
                    <a:pt x="147946" y="4803586"/>
                    <a:pt x="87293" y="4583569"/>
                  </a:cubicBezTo>
                  <a:cubicBezTo>
                    <a:pt x="79138" y="4556193"/>
                    <a:pt x="72639" y="4528440"/>
                    <a:pt x="65886" y="4500813"/>
                  </a:cubicBezTo>
                  <a:cubicBezTo>
                    <a:pt x="58751" y="4473311"/>
                    <a:pt x="53144" y="4445308"/>
                    <a:pt x="47409" y="4417431"/>
                  </a:cubicBezTo>
                  <a:cubicBezTo>
                    <a:pt x="44733" y="4403430"/>
                    <a:pt x="41294" y="4389679"/>
                    <a:pt x="39000" y="4375677"/>
                  </a:cubicBezTo>
                  <a:lnTo>
                    <a:pt x="31610" y="4333674"/>
                  </a:lnTo>
                  <a:cubicBezTo>
                    <a:pt x="26258" y="4305797"/>
                    <a:pt x="22563" y="4277544"/>
                    <a:pt x="18868" y="4249417"/>
                  </a:cubicBezTo>
                  <a:cubicBezTo>
                    <a:pt x="4214" y="4136784"/>
                    <a:pt x="-2158" y="4023275"/>
                    <a:pt x="646" y="3910265"/>
                  </a:cubicBezTo>
                  <a:cubicBezTo>
                    <a:pt x="5997" y="3683872"/>
                    <a:pt x="50596" y="3459605"/>
                    <a:pt x="130234" y="3248337"/>
                  </a:cubicBezTo>
                  <a:cubicBezTo>
                    <a:pt x="207961" y="3039196"/>
                    <a:pt x="278044" y="2827179"/>
                    <a:pt x="335383" y="2611911"/>
                  </a:cubicBezTo>
                  <a:cubicBezTo>
                    <a:pt x="393743" y="2396644"/>
                    <a:pt x="435792" y="2178627"/>
                    <a:pt x="487272" y="1958609"/>
                  </a:cubicBezTo>
                  <a:cubicBezTo>
                    <a:pt x="493259" y="1931107"/>
                    <a:pt x="501287" y="1903730"/>
                    <a:pt x="508550" y="1876227"/>
                  </a:cubicBezTo>
                  <a:cubicBezTo>
                    <a:pt x="516195" y="1848725"/>
                    <a:pt x="522312" y="1820972"/>
                    <a:pt x="531742" y="1793721"/>
                  </a:cubicBezTo>
                  <a:lnTo>
                    <a:pt x="558245" y="1711465"/>
                  </a:lnTo>
                  <a:cubicBezTo>
                    <a:pt x="568439" y="1684337"/>
                    <a:pt x="579652" y="1657459"/>
                    <a:pt x="590100" y="1630332"/>
                  </a:cubicBezTo>
                  <a:cubicBezTo>
                    <a:pt x="635080" y="1523075"/>
                    <a:pt x="690637" y="1417566"/>
                    <a:pt x="758680" y="1322433"/>
                  </a:cubicBezTo>
                  <a:cubicBezTo>
                    <a:pt x="824430" y="1225051"/>
                    <a:pt x="899610" y="1136168"/>
                    <a:pt x="976317" y="1049286"/>
                  </a:cubicBezTo>
                  <a:cubicBezTo>
                    <a:pt x="995049" y="1027035"/>
                    <a:pt x="1015436" y="1006533"/>
                    <a:pt x="1035314" y="985406"/>
                  </a:cubicBezTo>
                  <a:lnTo>
                    <a:pt x="1095329" y="922526"/>
                  </a:lnTo>
                  <a:cubicBezTo>
                    <a:pt x="1114953" y="901149"/>
                    <a:pt x="1136359" y="881397"/>
                    <a:pt x="1157384" y="861271"/>
                  </a:cubicBezTo>
                  <a:lnTo>
                    <a:pt x="1220841" y="801017"/>
                  </a:lnTo>
                  <a:cubicBezTo>
                    <a:pt x="1241610" y="780514"/>
                    <a:pt x="1264418" y="762014"/>
                    <a:pt x="1286462" y="742886"/>
                  </a:cubicBezTo>
                  <a:lnTo>
                    <a:pt x="1353233" y="685632"/>
                  </a:lnTo>
                  <a:lnTo>
                    <a:pt x="1369924" y="671256"/>
                  </a:lnTo>
                  <a:cubicBezTo>
                    <a:pt x="1375658" y="666631"/>
                    <a:pt x="1381520" y="662255"/>
                    <a:pt x="1387380" y="657755"/>
                  </a:cubicBezTo>
                  <a:lnTo>
                    <a:pt x="1422422" y="630877"/>
                  </a:lnTo>
                  <a:lnTo>
                    <a:pt x="1492759" y="577248"/>
                  </a:lnTo>
                  <a:cubicBezTo>
                    <a:pt x="1504355" y="567997"/>
                    <a:pt x="1516714" y="559997"/>
                    <a:pt x="1528820" y="551496"/>
                  </a:cubicBezTo>
                  <a:lnTo>
                    <a:pt x="1565390" y="526370"/>
                  </a:lnTo>
                  <a:lnTo>
                    <a:pt x="1639040" y="476490"/>
                  </a:lnTo>
                  <a:cubicBezTo>
                    <a:pt x="1689754" y="445613"/>
                    <a:pt x="1740723" y="414986"/>
                    <a:pt x="1792075" y="384859"/>
                  </a:cubicBezTo>
                  <a:cubicBezTo>
                    <a:pt x="2000282" y="268724"/>
                    <a:pt x="2224927" y="179467"/>
                    <a:pt x="2455943" y="117836"/>
                  </a:cubicBezTo>
                  <a:cubicBezTo>
                    <a:pt x="2687088" y="55957"/>
                    <a:pt x="2923964" y="21204"/>
                    <a:pt x="3159952" y="7203"/>
                  </a:cubicBezTo>
                  <a:cubicBezTo>
                    <a:pt x="3219076" y="3515"/>
                    <a:pt x="3277945" y="1389"/>
                    <a:pt x="3336813" y="499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" name="Freeform 9">
            <a:extLst>
              <a:ext uri="{FF2B5EF4-FFF2-40B4-BE49-F238E27FC236}">
                <a16:creationId xmlns:a16="http://schemas.microsoft.com/office/drawing/2014/main" id="{9046F423-66CA-A6EA-39A6-0D5DEE303B05}"/>
              </a:ext>
            </a:extLst>
          </p:cNvPr>
          <p:cNvSpPr/>
          <p:nvPr/>
        </p:nvSpPr>
        <p:spPr>
          <a:xfrm>
            <a:off x="9690631" y="5634507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0098215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4" name="Rectangle 83">
            <a:extLst>
              <a:ext uri="{FF2B5EF4-FFF2-40B4-BE49-F238E27FC236}">
                <a16:creationId xmlns:a16="http://schemas.microsoft.com/office/drawing/2014/main" id="{FFB60E8C-7224-44A4-87A0-46A1711DD2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5064D29-D944-A806-FF4C-3952772DF2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5528" y="386930"/>
            <a:ext cx="10141799" cy="1300554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z="4800" b="1" kern="1200">
                <a:solidFill>
                  <a:schemeClr val="tx1"/>
                </a:solidFill>
                <a:latin typeface="+mj-lt"/>
                <a:ea typeface="+mj-ea"/>
                <a:cs typeface="+mj-cs"/>
              </a:rPr>
              <a:t>KCARD Clients</a:t>
            </a:r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5DA32751-37A2-45C0-BE94-63D375E270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 flipV="1">
            <a:off x="-2" y="1998845"/>
            <a:ext cx="11454595" cy="781699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26799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Content Placeholder 4" descr="A map of the state of kentucky&#10;&#10;Description automatically generated">
            <a:extLst>
              <a:ext uri="{FF2B5EF4-FFF2-40B4-BE49-F238E27FC236}">
                <a16:creationId xmlns:a16="http://schemas.microsoft.com/office/drawing/2014/main" id="{DD25D527-6501-5831-5BEB-02022CBAA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95" y="2888257"/>
            <a:ext cx="5150277" cy="2987159"/>
          </a:xfrm>
          <a:prstGeom prst="rect">
            <a:avLst/>
          </a:prstGeom>
        </p:spPr>
      </p:pic>
      <p:sp>
        <p:nvSpPr>
          <p:cNvPr id="37" name="Text Placeholder 3">
            <a:extLst>
              <a:ext uri="{FF2B5EF4-FFF2-40B4-BE49-F238E27FC236}">
                <a16:creationId xmlns:a16="http://schemas.microsoft.com/office/drawing/2014/main" id="{64F5FB43-535F-B6B8-BFD7-6A644D5A5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406429" y="2599509"/>
            <a:ext cx="4530898" cy="363945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/>
              <a:t>All Sectors of AG including: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Meat Processing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Value-added dairy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Farmers Markets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Agritourism &amp; on-farm markets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Grain Elevators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Feed Mills 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Produce marketing and distribution</a:t>
            </a:r>
          </a:p>
          <a:p>
            <a:pPr lvl="1" indent="-228600">
              <a:buFont typeface="Arial" panose="020B0604020202020204" pitchFamily="34" charset="0"/>
              <a:buChar char="•"/>
            </a:pPr>
            <a:r>
              <a:rPr lang="en-US" sz="2000"/>
              <a:t>Beginning farmers</a:t>
            </a:r>
          </a:p>
        </p:txBody>
      </p:sp>
      <p:sp>
        <p:nvSpPr>
          <p:cNvPr id="85" name="Rectangle 84">
            <a:extLst>
              <a:ext uri="{FF2B5EF4-FFF2-40B4-BE49-F238E27FC236}">
                <a16:creationId xmlns:a16="http://schemas.microsoft.com/office/drawing/2014/main" id="{5A55FBCD-CD42-40F5-8A1B-3203F9CAEE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11228040" y="2313027"/>
            <a:ext cx="781700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 9">
            <a:extLst>
              <a:ext uri="{FF2B5EF4-FFF2-40B4-BE49-F238E27FC236}">
                <a16:creationId xmlns:a16="http://schemas.microsoft.com/office/drawing/2014/main" id="{B5394844-9E85-87FF-9478-0C5208608003}"/>
              </a:ext>
            </a:extLst>
          </p:cNvPr>
          <p:cNvSpPr/>
          <p:nvPr/>
        </p:nvSpPr>
        <p:spPr>
          <a:xfrm>
            <a:off x="9769458" y="5639270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374165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F55702-3651-188C-CFE6-0D5D010795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KCARD Clients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44CA15-37E6-4573-AADE-E350DD93C30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AW Meats (Greenup County)</a:t>
            </a:r>
          </a:p>
          <a:p>
            <a:r>
              <a:rPr lang="en-US" sz="2000" dirty="0"/>
              <a:t>Four Hills Farms (Mercer County)</a:t>
            </a:r>
          </a:p>
          <a:p>
            <a:r>
              <a:rPr lang="en-US" sz="2000" dirty="0"/>
              <a:t>Lexington Farmers Market (Fayette County)</a:t>
            </a:r>
          </a:p>
          <a:p>
            <a:r>
              <a:rPr lang="en-US" sz="2000" dirty="0"/>
              <a:t>Solway Farm (Hardin County) </a:t>
            </a:r>
          </a:p>
          <a:p>
            <a:r>
              <a:rPr lang="en-US" sz="2000" dirty="0" err="1"/>
              <a:t>Alvio’s</a:t>
            </a:r>
            <a:r>
              <a:rPr lang="en-US" sz="2000" dirty="0"/>
              <a:t> Cuban Meats (Jefferson County)</a:t>
            </a:r>
          </a:p>
          <a:p>
            <a:r>
              <a:rPr lang="en-US" sz="2000" dirty="0"/>
              <a:t>Food Chain (Fayette County)</a:t>
            </a:r>
          </a:p>
          <a:p>
            <a:r>
              <a:rPr lang="en-US" sz="2000" dirty="0"/>
              <a:t>Franklin Grain (Simpson County)</a:t>
            </a:r>
          </a:p>
          <a:p>
            <a:r>
              <a:rPr lang="en-US" sz="2000" dirty="0"/>
              <a:t>Chaney’s Dairy Barn (Warren County)</a:t>
            </a:r>
          </a:p>
          <a:p>
            <a:r>
              <a:rPr lang="en-US" sz="2000" dirty="0" err="1"/>
              <a:t>Obenchain</a:t>
            </a:r>
            <a:r>
              <a:rPr lang="en-US" sz="2000" dirty="0"/>
              <a:t> Farms (Hancock County)</a:t>
            </a:r>
          </a:p>
          <a:p>
            <a:r>
              <a:rPr lang="en-US" sz="2000" dirty="0"/>
              <a:t>Central KY Growers Association (Scott County)</a:t>
            </a:r>
          </a:p>
          <a:p>
            <a:r>
              <a:rPr lang="en-US" sz="2000" dirty="0"/>
              <a:t>Logan Street Market (Jefferson County)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C97114-DCF4-CCB6-8F7A-CDA19FDDA07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Hampton Premium Meats (Christian County)</a:t>
            </a:r>
          </a:p>
          <a:p>
            <a:r>
              <a:rPr lang="en-US" sz="2000" dirty="0"/>
              <a:t>Green Terrace Market (Daviess County)</a:t>
            </a:r>
          </a:p>
          <a:p>
            <a:r>
              <a:rPr lang="en-US" sz="2000" dirty="0"/>
              <a:t>Country View Creamery (Todd County) </a:t>
            </a:r>
          </a:p>
          <a:p>
            <a:r>
              <a:rPr lang="en-US" sz="2000" dirty="0"/>
              <a:t>Drury’s Custom Processing (Mercer County)</a:t>
            </a:r>
          </a:p>
          <a:p>
            <a:r>
              <a:rPr lang="en-US" sz="2000" dirty="0" err="1"/>
              <a:t>Bearfruit</a:t>
            </a:r>
            <a:r>
              <a:rPr lang="en-US" sz="2000" dirty="0"/>
              <a:t> &amp; Grow (Jefferson County)</a:t>
            </a:r>
          </a:p>
          <a:p>
            <a:r>
              <a:rPr lang="en-US" sz="2000" dirty="0"/>
              <a:t>On Tapp Dairy (Washington County) </a:t>
            </a:r>
          </a:p>
          <a:p>
            <a:r>
              <a:rPr lang="en-US" sz="2000" dirty="0"/>
              <a:t>Need More Acres (Allen County)</a:t>
            </a:r>
          </a:p>
          <a:p>
            <a:r>
              <a:rPr lang="en-US" sz="2000" dirty="0"/>
              <a:t>Happy Hills Farmstead (Greenup County)</a:t>
            </a:r>
          </a:p>
          <a:p>
            <a:r>
              <a:rPr lang="en-US" sz="2000" dirty="0"/>
              <a:t>Elmwood Stock Farm (Scott County)</a:t>
            </a:r>
          </a:p>
          <a:p>
            <a:r>
              <a:rPr lang="en-US" sz="2000" dirty="0"/>
              <a:t>Kentucky Organic Farm and Feed (Todd County)</a:t>
            </a:r>
          </a:p>
          <a:p>
            <a:pPr marL="0" indent="0">
              <a:buNone/>
            </a:pPr>
            <a:endParaRPr lang="en-US" sz="2000" dirty="0"/>
          </a:p>
          <a:p>
            <a:endParaRPr lang="en-US" sz="2000" dirty="0"/>
          </a:p>
          <a:p>
            <a:endParaRPr lang="en-US" dirty="0"/>
          </a:p>
        </p:txBody>
      </p:sp>
      <p:sp>
        <p:nvSpPr>
          <p:cNvPr id="5" name="Freeform 9">
            <a:extLst>
              <a:ext uri="{FF2B5EF4-FFF2-40B4-BE49-F238E27FC236}">
                <a16:creationId xmlns:a16="http://schemas.microsoft.com/office/drawing/2014/main" id="{47E9B88F-5F35-8FC5-6F86-C93EB6EF97AF}"/>
              </a:ext>
            </a:extLst>
          </p:cNvPr>
          <p:cNvSpPr/>
          <p:nvPr/>
        </p:nvSpPr>
        <p:spPr>
          <a:xfrm>
            <a:off x="9769458" y="5639270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1683964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2" name="Rectangle 21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FC5610-3DBD-C107-2070-99FF2F4B2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96501" y="489508"/>
            <a:ext cx="5754896" cy="1667569"/>
          </a:xfrm>
        </p:spPr>
        <p:txBody>
          <a:bodyPr anchor="b">
            <a:normAutofit/>
          </a:bodyPr>
          <a:lstStyle/>
          <a:p>
            <a:r>
              <a:rPr lang="en-US" sz="4000"/>
              <a:t>Expansion of Services as Needs Develop</a:t>
            </a:r>
          </a:p>
        </p:txBody>
      </p:sp>
      <p:pic>
        <p:nvPicPr>
          <p:cNvPr id="7" name="Graphic 6" descr="Farm scene">
            <a:extLst>
              <a:ext uri="{FF2B5EF4-FFF2-40B4-BE49-F238E27FC236}">
                <a16:creationId xmlns:a16="http://schemas.microsoft.com/office/drawing/2014/main" id="{B5DED9F8-5D28-61B4-8EA9-FC39C8FB988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8130" y="1275070"/>
            <a:ext cx="3876165" cy="3876165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94035F-2A91-AC2D-4BA5-B5BC2F166B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2405894"/>
            <a:ext cx="5754896" cy="3197464"/>
          </a:xfrm>
        </p:spPr>
        <p:txBody>
          <a:bodyPr anchor="t">
            <a:normAutofit/>
          </a:bodyPr>
          <a:lstStyle/>
          <a:p>
            <a:r>
              <a:rPr lang="en-US" sz="2400" dirty="0"/>
              <a:t>Planning Your Farm Diversification workshop</a:t>
            </a:r>
          </a:p>
          <a:p>
            <a:r>
              <a:rPr lang="en-US" sz="2400" dirty="0"/>
              <a:t>Disaster Assistance</a:t>
            </a:r>
          </a:p>
          <a:p>
            <a:r>
              <a:rPr lang="en-US" sz="2400" dirty="0"/>
              <a:t>Meat Processing Business Development</a:t>
            </a:r>
          </a:p>
          <a:p>
            <a:r>
              <a:rPr lang="en-US" sz="2400" dirty="0" err="1"/>
              <a:t>AgVets</a:t>
            </a:r>
            <a:r>
              <a:rPr lang="en-US" sz="2400" dirty="0"/>
              <a:t> Program</a:t>
            </a:r>
          </a:p>
          <a:p>
            <a:r>
              <a:rPr lang="en-US" sz="2400" dirty="0"/>
              <a:t>Beginning Farmer Video Series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DBCC9FBB-7C71-1537-BC97-E20E0E8FBECC}"/>
              </a:ext>
            </a:extLst>
          </p:cNvPr>
          <p:cNvSpPr/>
          <p:nvPr/>
        </p:nvSpPr>
        <p:spPr>
          <a:xfrm>
            <a:off x="9769458" y="5293106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4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37314955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BF61EA3-B236-439E-9C0B-340980D56B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175740B-12BC-EDC7-D86D-507082E0D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8638" y="386930"/>
            <a:ext cx="9236700" cy="1188950"/>
          </a:xfrm>
        </p:spPr>
        <p:txBody>
          <a:bodyPr anchor="b">
            <a:normAutofit/>
          </a:bodyPr>
          <a:lstStyle/>
          <a:p>
            <a:r>
              <a:rPr lang="en-US" sz="4200" dirty="0"/>
              <a:t>Diversification of KCARD Funding Streams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8FAF094-D087-493F-8DF9-A486C2D6BBA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2" y="1998368"/>
            <a:ext cx="11695083" cy="782176"/>
            <a:chOff x="-2" y="1998368"/>
            <a:chExt cx="11695083" cy="782176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8D7C88D8-5509-4514-925A-9CE148E5CBD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5400000">
              <a:off x="11228040" y="2313027"/>
              <a:ext cx="781700" cy="152382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7275593D-F75E-4426-AE3E-2CDEFD228D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flipH="1" flipV="1">
              <a:off x="-2" y="1998845"/>
              <a:ext cx="11454595" cy="781699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>
            <a:extLst>
              <a:ext uri="{FF2B5EF4-FFF2-40B4-BE49-F238E27FC236}">
                <a16:creationId xmlns:a16="http://schemas.microsoft.com/office/drawing/2014/main" id="{E659831F-0D9A-4C63-9EBB-8435B85A44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3079"/>
            <a:ext cx="11383362" cy="4147845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07405-329D-E70C-852B-A9013527DE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3660" y="2599509"/>
            <a:ext cx="10143668" cy="3435531"/>
          </a:xfrm>
        </p:spPr>
        <p:txBody>
          <a:bodyPr anchor="ctr">
            <a:normAutofit/>
          </a:bodyPr>
          <a:lstStyle/>
          <a:p>
            <a:r>
              <a:rPr lang="en-US" sz="2400" b="1" dirty="0"/>
              <a:t>KADF Smaller % of KCARD Budget</a:t>
            </a:r>
            <a:r>
              <a:rPr lang="en-US" sz="2400" dirty="0"/>
              <a:t>: KADF accounted for 35% of KCARD funds in 2023</a:t>
            </a:r>
          </a:p>
          <a:p>
            <a:r>
              <a:rPr lang="en-US" sz="2400" b="1" dirty="0"/>
              <a:t>More Federal Funds: </a:t>
            </a:r>
            <a:r>
              <a:rPr lang="en-US" sz="2400" dirty="0"/>
              <a:t>KCARD is primary awardee on three large federal grants</a:t>
            </a:r>
          </a:p>
          <a:p>
            <a:r>
              <a:rPr lang="en-US" sz="2400" b="1" dirty="0"/>
              <a:t>Increase in Funds from Partners</a:t>
            </a:r>
            <a:r>
              <a:rPr lang="en-US" sz="2400" dirty="0"/>
              <a:t>: KCARD is a sub-awardee on 12 federal grants with organizational partners.  </a:t>
            </a:r>
          </a:p>
          <a:p>
            <a:r>
              <a:rPr lang="en-US" sz="2400" b="1" dirty="0"/>
              <a:t>Growth in Fee-for-Service Funds: </a:t>
            </a:r>
            <a:r>
              <a:rPr lang="en-US" sz="2400" dirty="0"/>
              <a:t>KCARD earned over $121,000 in contracted fees for service in 2023, which was a 39% increase from 2021.  </a:t>
            </a:r>
            <a:endParaRPr lang="en-US" sz="2400" b="1" dirty="0"/>
          </a:p>
          <a:p>
            <a:endParaRPr lang="en-US" sz="2400" dirty="0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7F5D7D22-7E03-9994-F6F3-37537A740A1B}"/>
              </a:ext>
            </a:extLst>
          </p:cNvPr>
          <p:cNvSpPr/>
          <p:nvPr/>
        </p:nvSpPr>
        <p:spPr>
          <a:xfrm>
            <a:off x="9588705" y="5528759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23697241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4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5" y="1420219"/>
            <a:ext cx="6857999" cy="403783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67923" y="3588085"/>
            <a:ext cx="2501979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1737" y="969718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93" y="1399943"/>
            <a:ext cx="6858003" cy="4037835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D6B153-88DE-8AB7-028C-5D55FED78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6722" y="586855"/>
            <a:ext cx="3201366" cy="3387497"/>
          </a:xfrm>
        </p:spPr>
        <p:txBody>
          <a:bodyPr anchor="b">
            <a:normAutofit/>
          </a:bodyPr>
          <a:lstStyle/>
          <a:p>
            <a:pPr algn="r"/>
            <a:r>
              <a:rPr lang="en-US" sz="4000">
                <a:solidFill>
                  <a:srgbClr val="FFFFFF"/>
                </a:solidFill>
              </a:rPr>
              <a:t>KCARD Performance Measures (2023)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103395-8B2E-7CFB-6195-F241D948F2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10259" y="649480"/>
            <a:ext cx="6555347" cy="5546047"/>
          </a:xfrm>
        </p:spPr>
        <p:txBody>
          <a:bodyPr anchor="ctr">
            <a:normAutofit/>
          </a:bodyPr>
          <a:lstStyle/>
          <a:p>
            <a:r>
              <a:rPr lang="en-US" dirty="0"/>
              <a:t>Number of Farms and Businesses Assisted: 516</a:t>
            </a:r>
          </a:p>
          <a:p>
            <a:r>
              <a:rPr lang="en-US" dirty="0"/>
              <a:t>Job Created: 114</a:t>
            </a:r>
          </a:p>
          <a:p>
            <a:r>
              <a:rPr lang="en-US" dirty="0"/>
              <a:t>Jobs Saved: 790</a:t>
            </a:r>
          </a:p>
          <a:p>
            <a:r>
              <a:rPr lang="en-US" dirty="0"/>
              <a:t>Federal Funds Attracted for Clients and Partners: $2.56 million</a:t>
            </a:r>
          </a:p>
          <a:p>
            <a:r>
              <a:rPr lang="en-US" dirty="0"/>
              <a:t>Growth in Clients Sales Revenue: $7.7 million</a:t>
            </a:r>
          </a:p>
          <a:p>
            <a:r>
              <a:rPr lang="en-US" dirty="0"/>
              <a:t> KCARD Client Success Rate: 90%</a:t>
            </a:r>
          </a:p>
          <a:p>
            <a:r>
              <a:rPr lang="en-US" dirty="0"/>
              <a:t>Economic Impact: $14.5 million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Freeform 9">
            <a:extLst>
              <a:ext uri="{FF2B5EF4-FFF2-40B4-BE49-F238E27FC236}">
                <a16:creationId xmlns:a16="http://schemas.microsoft.com/office/drawing/2014/main" id="{96FBD63A-8CA8-FA01-4557-A10892AA07F7}"/>
              </a:ext>
            </a:extLst>
          </p:cNvPr>
          <p:cNvSpPr/>
          <p:nvPr/>
        </p:nvSpPr>
        <p:spPr>
          <a:xfrm>
            <a:off x="9546175" y="5504333"/>
            <a:ext cx="2330003" cy="1075386"/>
          </a:xfrm>
          <a:custGeom>
            <a:avLst/>
            <a:gdLst/>
            <a:ahLst/>
            <a:cxnLst/>
            <a:rect l="l" t="t" r="r" b="b"/>
            <a:pathLst>
              <a:path w="3495005" h="1613079">
                <a:moveTo>
                  <a:pt x="0" y="0"/>
                </a:moveTo>
                <a:lnTo>
                  <a:pt x="3495006" y="0"/>
                </a:lnTo>
                <a:lnTo>
                  <a:pt x="3495006" y="1613080"/>
                </a:lnTo>
                <a:lnTo>
                  <a:pt x="0" y="1613080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/>
            </a:stretch>
          </a:blipFill>
        </p:spPr>
        <p:txBody>
          <a:bodyPr/>
          <a:lstStyle/>
          <a:p>
            <a:endParaRPr lang="en-US" sz="1200"/>
          </a:p>
        </p:txBody>
      </p:sp>
    </p:spTree>
    <p:extLst>
      <p:ext uri="{BB962C8B-B14F-4D97-AF65-F5344CB8AC3E}">
        <p14:creationId xmlns:p14="http://schemas.microsoft.com/office/powerpoint/2010/main" val="520480851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381D3231023494E94C2DE44E271A465" ma:contentTypeVersion="18" ma:contentTypeDescription="Create a new document." ma:contentTypeScope="" ma:versionID="ff79200be675cda9c4c99c0cb389aa90">
  <xsd:schema xmlns:xsd="http://www.w3.org/2001/XMLSchema" xmlns:xs="http://www.w3.org/2001/XMLSchema" xmlns:p="http://schemas.microsoft.com/office/2006/metadata/properties" xmlns:ns2="7629f0d2-6780-4285-94de-aec51948a316" xmlns:ns3="e395fb41-bfe1-49fa-a893-3a75b5706a86" targetNamespace="http://schemas.microsoft.com/office/2006/metadata/properties" ma:root="true" ma:fieldsID="7ea87069d507493cc1228a80958df3c2" ns2:_="" ns3:_="">
    <xsd:import namespace="7629f0d2-6780-4285-94de-aec51948a316"/>
    <xsd:import namespace="e395fb41-bfe1-49fa-a893-3a75b5706a8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3:SharedWithUsers" minOccurs="0"/>
                <xsd:element ref="ns2:MediaServiceOCR" minOccurs="0"/>
                <xsd:element ref="ns3:SharedWithDetails" minOccurs="0"/>
                <xsd:element ref="ns2:MediaServiceEventHashCode" minOccurs="0"/>
                <xsd:element ref="ns2:MediaServiceGenerationTime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629f0d2-6780-4285-94de-aec51948a31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c4937615-da7d-4591-a2f3-a519d2986459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395fb41-bfe1-49fa-a893-3a75b5706a86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a524acc1-5dcd-41b6-9caa-4c1f906bbb59}" ma:internalName="TaxCatchAll" ma:showField="CatchAllData" ma:web="e395fb41-bfe1-49fa-a893-3a75b5706a8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56C8E8D-620F-4B06-8B77-12B2E0A0537B}">
  <ds:schemaRefs>
    <ds:schemaRef ds:uri="7629f0d2-6780-4285-94de-aec51948a316"/>
    <ds:schemaRef ds:uri="e395fb41-bfe1-49fa-a893-3a75b5706a86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E7407184-912A-4AD1-8387-D0C9FBA0065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1034</TotalTime>
  <Words>555</Words>
  <Application>Microsoft Office PowerPoint</Application>
  <PresentationFormat>Widescreen</PresentationFormat>
  <Paragraphs>84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Aptos</vt:lpstr>
      <vt:lpstr>Aptos Display</vt:lpstr>
      <vt:lpstr>Arial</vt:lpstr>
      <vt:lpstr>Calibri</vt:lpstr>
      <vt:lpstr>Calibri Light</vt:lpstr>
      <vt:lpstr>Corbel</vt:lpstr>
      <vt:lpstr>Wingdings 2</vt:lpstr>
      <vt:lpstr>Frame</vt:lpstr>
      <vt:lpstr>Office Theme</vt:lpstr>
      <vt:lpstr>Office Theme</vt:lpstr>
      <vt:lpstr>PowerPoint Presentation</vt:lpstr>
      <vt:lpstr>How KCARD Works</vt:lpstr>
      <vt:lpstr>PowerPoint Presentation</vt:lpstr>
      <vt:lpstr>Key Business Development &amp; Planning Topics</vt:lpstr>
      <vt:lpstr>KCARD Clients</vt:lpstr>
      <vt:lpstr>Examples of KCARD Clients</vt:lpstr>
      <vt:lpstr>Expansion of Services as Needs Develop</vt:lpstr>
      <vt:lpstr>Diversification of KCARD Funding Streams</vt:lpstr>
      <vt:lpstr>KCARD Performance Measures (2023)</vt:lpstr>
      <vt:lpstr>KCARD has always and will continue to work hard, work smart, and work together to serve all of Kentucky agriculture  Contact us at:  kcard@kcard.info or 859-550-3972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Brent Lackey</dc:creator>
  <cp:lastModifiedBy>Brent Lackey</cp:lastModifiedBy>
  <cp:revision>7</cp:revision>
  <dcterms:created xsi:type="dcterms:W3CDTF">2024-07-19T20:56:28Z</dcterms:created>
  <dcterms:modified xsi:type="dcterms:W3CDTF">2024-09-11T04:31:59Z</dcterms:modified>
</cp:coreProperties>
</file>