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3"/>
    <p:sldMasterId id="2147483744" r:id="rId4"/>
    <p:sldMasterId id="2147483648" r:id="rId5"/>
  </p:sldMasterIdLst>
  <p:sldIdLst>
    <p:sldId id="260" r:id="rId6"/>
    <p:sldId id="285" r:id="rId7"/>
    <p:sldId id="259" r:id="rId8"/>
    <p:sldId id="284" r:id="rId9"/>
    <p:sldId id="283" r:id="rId10"/>
    <p:sldId id="286" r:id="rId11"/>
    <p:sldId id="287" r:id="rId12"/>
    <p:sldId id="290" r:id="rId13"/>
    <p:sldId id="289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68" y="4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6" Type="http://schemas.openxmlformats.org/officeDocument/2006/relationships/image" Target="../media/image25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Relationship Id="rId14" Type="http://schemas.openxmlformats.org/officeDocument/2006/relationships/image" Target="../media/image2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6" Type="http://schemas.openxmlformats.org/officeDocument/2006/relationships/image" Target="../media/image25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Relationship Id="rId1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A4F27B-2FF0-4427-8902-34D8D2CE24F9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0DD222-8B66-49BD-BCD8-41254A6A86B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Assist with business plans </a:t>
          </a:r>
        </a:p>
      </dgm:t>
    </dgm:pt>
    <dgm:pt modelId="{19CD4C47-881E-4B25-9A94-EC2AD6A7A7EE}" type="parTrans" cxnId="{FA67FA87-A179-45A9-80ED-B780BA671358}">
      <dgm:prSet/>
      <dgm:spPr/>
      <dgm:t>
        <a:bodyPr/>
        <a:lstStyle/>
        <a:p>
          <a:endParaRPr lang="en-US"/>
        </a:p>
      </dgm:t>
    </dgm:pt>
    <dgm:pt modelId="{8483DE4C-A8B0-4934-9CA5-98399A65E16A}" type="sibTrans" cxnId="{FA67FA87-A179-45A9-80ED-B780BA671358}">
      <dgm:prSet/>
      <dgm:spPr/>
      <dgm:t>
        <a:bodyPr/>
        <a:lstStyle/>
        <a:p>
          <a:endParaRPr lang="en-US"/>
        </a:p>
      </dgm:t>
    </dgm:pt>
    <dgm:pt modelId="{0250833D-1887-49EB-9C26-4D77D110C1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Review marketing</a:t>
          </a:r>
        </a:p>
      </dgm:t>
    </dgm:pt>
    <dgm:pt modelId="{2E6A2BB6-F784-4CF5-82B8-AE862A4A2B91}" type="parTrans" cxnId="{A1267660-9645-40CD-A80C-92FC11E48528}">
      <dgm:prSet/>
      <dgm:spPr/>
      <dgm:t>
        <a:bodyPr/>
        <a:lstStyle/>
        <a:p>
          <a:endParaRPr lang="en-US"/>
        </a:p>
      </dgm:t>
    </dgm:pt>
    <dgm:pt modelId="{E7F07817-4045-46E1-ABAD-08FB1E64813A}" type="sibTrans" cxnId="{A1267660-9645-40CD-A80C-92FC11E48528}">
      <dgm:prSet/>
      <dgm:spPr/>
      <dgm:t>
        <a:bodyPr/>
        <a:lstStyle/>
        <a:p>
          <a:endParaRPr lang="en-US"/>
        </a:p>
      </dgm:t>
    </dgm:pt>
    <dgm:pt modelId="{14C07637-8B35-482B-8CC6-D235DADB0F4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Analyze feasibility of new ventures, new ideas </a:t>
          </a:r>
        </a:p>
      </dgm:t>
    </dgm:pt>
    <dgm:pt modelId="{F8FD6DE1-EB70-4239-AE8D-8D9B865B7EB6}" type="parTrans" cxnId="{65D5FF75-FBD4-4807-9346-5F7C0269C4B8}">
      <dgm:prSet/>
      <dgm:spPr/>
      <dgm:t>
        <a:bodyPr/>
        <a:lstStyle/>
        <a:p>
          <a:endParaRPr lang="en-US"/>
        </a:p>
      </dgm:t>
    </dgm:pt>
    <dgm:pt modelId="{6B1906E7-5410-4234-9D81-ACD14E84DBC1}" type="sibTrans" cxnId="{65D5FF75-FBD4-4807-9346-5F7C0269C4B8}">
      <dgm:prSet/>
      <dgm:spPr/>
      <dgm:t>
        <a:bodyPr/>
        <a:lstStyle/>
        <a:p>
          <a:endParaRPr lang="en-US"/>
        </a:p>
      </dgm:t>
    </dgm:pt>
    <dgm:pt modelId="{DE4D0AC4-6CCD-4B1D-A6C6-CDB4505DCFF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Help businesses figure out what loans and grants are good fits</a:t>
          </a:r>
        </a:p>
      </dgm:t>
    </dgm:pt>
    <dgm:pt modelId="{1D384356-714D-47B6-8427-1DEA28A31919}" type="parTrans" cxnId="{8632CA6C-6F84-4CE2-8307-D5A992C947DA}">
      <dgm:prSet/>
      <dgm:spPr/>
      <dgm:t>
        <a:bodyPr/>
        <a:lstStyle/>
        <a:p>
          <a:endParaRPr lang="en-US"/>
        </a:p>
      </dgm:t>
    </dgm:pt>
    <dgm:pt modelId="{1E571E32-BD44-4667-B07D-A120D67CC2DE}" type="sibTrans" cxnId="{8632CA6C-6F84-4CE2-8307-D5A992C947DA}">
      <dgm:prSet/>
      <dgm:spPr/>
      <dgm:t>
        <a:bodyPr/>
        <a:lstStyle/>
        <a:p>
          <a:endParaRPr lang="en-US"/>
        </a:p>
      </dgm:t>
    </dgm:pt>
    <dgm:pt modelId="{94A028D9-3CE7-4F92-9ACE-FDDDE71A763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Answer questions </a:t>
          </a:r>
        </a:p>
      </dgm:t>
    </dgm:pt>
    <dgm:pt modelId="{6C15F5CC-8DEC-4E5F-92C5-3A06DA774946}" type="parTrans" cxnId="{7662E1D4-335D-4BB3-8B1D-6FBF7EDD3BF3}">
      <dgm:prSet/>
      <dgm:spPr/>
      <dgm:t>
        <a:bodyPr/>
        <a:lstStyle/>
        <a:p>
          <a:endParaRPr lang="en-US"/>
        </a:p>
      </dgm:t>
    </dgm:pt>
    <dgm:pt modelId="{FAD7E3A0-07CD-42D8-B284-B0A0AA207995}" type="sibTrans" cxnId="{7662E1D4-335D-4BB3-8B1D-6FBF7EDD3BF3}">
      <dgm:prSet/>
      <dgm:spPr/>
      <dgm:t>
        <a:bodyPr/>
        <a:lstStyle/>
        <a:p>
          <a:endParaRPr lang="en-US"/>
        </a:p>
      </dgm:t>
    </dgm:pt>
    <dgm:pt modelId="{15CC8CB2-4C29-4967-87F7-AF30F2118C1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Evaluate financials </a:t>
          </a:r>
        </a:p>
      </dgm:t>
    </dgm:pt>
    <dgm:pt modelId="{4F1C474B-2734-4555-89B0-C25A294FB85A}" type="parTrans" cxnId="{7F2D43C4-6541-4229-B9D9-33E0DB03C72D}">
      <dgm:prSet/>
      <dgm:spPr/>
      <dgm:t>
        <a:bodyPr/>
        <a:lstStyle/>
        <a:p>
          <a:endParaRPr lang="en-US"/>
        </a:p>
      </dgm:t>
    </dgm:pt>
    <dgm:pt modelId="{102E5F31-5746-4AEB-9C9A-DAD449C06AF2}" type="sibTrans" cxnId="{7F2D43C4-6541-4229-B9D9-33E0DB03C72D}">
      <dgm:prSet/>
      <dgm:spPr/>
      <dgm:t>
        <a:bodyPr/>
        <a:lstStyle/>
        <a:p>
          <a:endParaRPr lang="en-US"/>
        </a:p>
      </dgm:t>
    </dgm:pt>
    <dgm:pt modelId="{23E4154D-1F45-422D-B624-4EC856BB57B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ArcGIS, tech/website questions, employee issues, management questions, and more</a:t>
          </a:r>
        </a:p>
      </dgm:t>
    </dgm:pt>
    <dgm:pt modelId="{DB665074-08EE-49D3-8438-9EC6DEAE9BBB}" type="parTrans" cxnId="{C380FBC7-1FC8-4653-92A0-646EC328922E}">
      <dgm:prSet/>
      <dgm:spPr/>
      <dgm:t>
        <a:bodyPr/>
        <a:lstStyle/>
        <a:p>
          <a:endParaRPr lang="en-US"/>
        </a:p>
      </dgm:t>
    </dgm:pt>
    <dgm:pt modelId="{25CAFF2F-9432-4260-A29A-ABA0C9AD53BE}" type="sibTrans" cxnId="{C380FBC7-1FC8-4653-92A0-646EC328922E}">
      <dgm:prSet/>
      <dgm:spPr/>
      <dgm:t>
        <a:bodyPr/>
        <a:lstStyle/>
        <a:p>
          <a:endParaRPr lang="en-US"/>
        </a:p>
      </dgm:t>
    </dgm:pt>
    <dgm:pt modelId="{5271D008-61F9-47C3-BE99-C32FA627A55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Cooperative Development</a:t>
          </a:r>
        </a:p>
      </dgm:t>
    </dgm:pt>
    <dgm:pt modelId="{05D19452-CEAB-4695-82A7-2347A2FB1A12}" type="parTrans" cxnId="{638E1EE7-07A7-48D7-A8AA-391FDAB0925E}">
      <dgm:prSet/>
      <dgm:spPr/>
      <dgm:t>
        <a:bodyPr/>
        <a:lstStyle/>
        <a:p>
          <a:endParaRPr lang="en-US"/>
        </a:p>
      </dgm:t>
    </dgm:pt>
    <dgm:pt modelId="{A1CA73E3-D660-4A5D-8FD7-209FEF2D825B}" type="sibTrans" cxnId="{638E1EE7-07A7-48D7-A8AA-391FDAB0925E}">
      <dgm:prSet/>
      <dgm:spPr/>
      <dgm:t>
        <a:bodyPr/>
        <a:lstStyle/>
        <a:p>
          <a:endParaRPr lang="en-US"/>
        </a:p>
      </dgm:t>
    </dgm:pt>
    <dgm:pt modelId="{1CCACCCC-0506-43B4-9C6A-208A8B547566}" type="pres">
      <dgm:prSet presAssocID="{CEA4F27B-2FF0-4427-8902-34D8D2CE24F9}" presName="root" presStyleCnt="0">
        <dgm:presLayoutVars>
          <dgm:dir/>
          <dgm:resizeHandles val="exact"/>
        </dgm:presLayoutVars>
      </dgm:prSet>
      <dgm:spPr/>
    </dgm:pt>
    <dgm:pt modelId="{EA5C068D-F8EF-48B9-A13D-C222768846CE}" type="pres">
      <dgm:prSet presAssocID="{E40DD222-8B66-49BD-BCD8-41254A6A86B5}" presName="compNode" presStyleCnt="0"/>
      <dgm:spPr/>
    </dgm:pt>
    <dgm:pt modelId="{59C5A230-9D15-40DE-AEF0-03B1CF3349D5}" type="pres">
      <dgm:prSet presAssocID="{E40DD222-8B66-49BD-BCD8-41254A6A86B5}" presName="iconBgRect" presStyleLbl="bgShp" presStyleIdx="0" presStyleCnt="8"/>
      <dgm:spPr/>
    </dgm:pt>
    <dgm:pt modelId="{E35D9E1C-6742-4E31-A54A-0EED04BFD3D3}" type="pres">
      <dgm:prSet presAssocID="{E40DD222-8B66-49BD-BCD8-41254A6A86B5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36757BFF-E176-41D2-A881-5F28BC886B6F}" type="pres">
      <dgm:prSet presAssocID="{E40DD222-8B66-49BD-BCD8-41254A6A86B5}" presName="spaceRect" presStyleCnt="0"/>
      <dgm:spPr/>
    </dgm:pt>
    <dgm:pt modelId="{01438F57-573B-4A1F-931E-014A118E93F8}" type="pres">
      <dgm:prSet presAssocID="{E40DD222-8B66-49BD-BCD8-41254A6A86B5}" presName="textRect" presStyleLbl="revTx" presStyleIdx="0" presStyleCnt="8">
        <dgm:presLayoutVars>
          <dgm:chMax val="1"/>
          <dgm:chPref val="1"/>
        </dgm:presLayoutVars>
      </dgm:prSet>
      <dgm:spPr/>
    </dgm:pt>
    <dgm:pt modelId="{688247C7-1168-4314-ABA8-3C55E37266FD}" type="pres">
      <dgm:prSet presAssocID="{8483DE4C-A8B0-4934-9CA5-98399A65E16A}" presName="sibTrans" presStyleCnt="0"/>
      <dgm:spPr/>
    </dgm:pt>
    <dgm:pt modelId="{20C003E1-10FD-4262-8169-149A0644A65E}" type="pres">
      <dgm:prSet presAssocID="{0250833D-1887-49EB-9C26-4D77D110C144}" presName="compNode" presStyleCnt="0"/>
      <dgm:spPr/>
    </dgm:pt>
    <dgm:pt modelId="{DB207C36-414A-440D-B498-C7F35DEB0D9B}" type="pres">
      <dgm:prSet presAssocID="{0250833D-1887-49EB-9C26-4D77D110C144}" presName="iconBgRect" presStyleLbl="bgShp" presStyleIdx="1" presStyleCnt="8"/>
      <dgm:spPr/>
    </dgm:pt>
    <dgm:pt modelId="{2964EF09-5108-452A-A074-1541853C32A3}" type="pres">
      <dgm:prSet presAssocID="{0250833D-1887-49EB-9C26-4D77D110C144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5655E917-8399-4FBC-B074-777F5F0360AA}" type="pres">
      <dgm:prSet presAssocID="{0250833D-1887-49EB-9C26-4D77D110C144}" presName="spaceRect" presStyleCnt="0"/>
      <dgm:spPr/>
    </dgm:pt>
    <dgm:pt modelId="{4145FD66-5124-4A95-AC11-498761A27E52}" type="pres">
      <dgm:prSet presAssocID="{0250833D-1887-49EB-9C26-4D77D110C144}" presName="textRect" presStyleLbl="revTx" presStyleIdx="1" presStyleCnt="8">
        <dgm:presLayoutVars>
          <dgm:chMax val="1"/>
          <dgm:chPref val="1"/>
        </dgm:presLayoutVars>
      </dgm:prSet>
      <dgm:spPr/>
    </dgm:pt>
    <dgm:pt modelId="{7AB49777-BBBF-4C84-8F1E-8968A36DAF9C}" type="pres">
      <dgm:prSet presAssocID="{E7F07817-4045-46E1-ABAD-08FB1E64813A}" presName="sibTrans" presStyleCnt="0"/>
      <dgm:spPr/>
    </dgm:pt>
    <dgm:pt modelId="{8469D5D7-8B2A-4484-B54A-0E58AB4C413A}" type="pres">
      <dgm:prSet presAssocID="{14C07637-8B35-482B-8CC6-D235DADB0F4A}" presName="compNode" presStyleCnt="0"/>
      <dgm:spPr/>
    </dgm:pt>
    <dgm:pt modelId="{A0607480-A3B6-4059-893A-2BFA61642D43}" type="pres">
      <dgm:prSet presAssocID="{14C07637-8B35-482B-8CC6-D235DADB0F4A}" presName="iconBgRect" presStyleLbl="bgShp" presStyleIdx="2" presStyleCnt="8"/>
      <dgm:spPr/>
    </dgm:pt>
    <dgm:pt modelId="{45F3453D-8B49-4318-8086-4A5CF6565D4B}" type="pres">
      <dgm:prSet presAssocID="{14C07637-8B35-482B-8CC6-D235DADB0F4A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0C034BE6-CA49-4D05-8F3D-31C6CFB925E2}" type="pres">
      <dgm:prSet presAssocID="{14C07637-8B35-482B-8CC6-D235DADB0F4A}" presName="spaceRect" presStyleCnt="0"/>
      <dgm:spPr/>
    </dgm:pt>
    <dgm:pt modelId="{F29DDE12-CD7B-4EFB-9773-28BC40C80685}" type="pres">
      <dgm:prSet presAssocID="{14C07637-8B35-482B-8CC6-D235DADB0F4A}" presName="textRect" presStyleLbl="revTx" presStyleIdx="2" presStyleCnt="8">
        <dgm:presLayoutVars>
          <dgm:chMax val="1"/>
          <dgm:chPref val="1"/>
        </dgm:presLayoutVars>
      </dgm:prSet>
      <dgm:spPr/>
    </dgm:pt>
    <dgm:pt modelId="{E56CE0CA-6E99-4B93-A6BF-189D23292500}" type="pres">
      <dgm:prSet presAssocID="{6B1906E7-5410-4234-9D81-ACD14E84DBC1}" presName="sibTrans" presStyleCnt="0"/>
      <dgm:spPr/>
    </dgm:pt>
    <dgm:pt modelId="{1BD02458-0CCE-4A75-B434-8FC3104BD404}" type="pres">
      <dgm:prSet presAssocID="{DE4D0AC4-6CCD-4B1D-A6C6-CDB4505DCFF9}" presName="compNode" presStyleCnt="0"/>
      <dgm:spPr/>
    </dgm:pt>
    <dgm:pt modelId="{31FBABAC-9224-44C5-906D-1CFB74BB7BCA}" type="pres">
      <dgm:prSet presAssocID="{DE4D0AC4-6CCD-4B1D-A6C6-CDB4505DCFF9}" presName="iconBgRect" presStyleLbl="bgShp" presStyleIdx="3" presStyleCnt="8"/>
      <dgm:spPr/>
    </dgm:pt>
    <dgm:pt modelId="{C1A39265-C790-4D36-A288-7A2D05ECFBEE}" type="pres">
      <dgm:prSet presAssocID="{DE4D0AC4-6CCD-4B1D-A6C6-CDB4505DCFF9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1C037F7E-DEF4-4DBC-A9B8-9FDF064D5078}" type="pres">
      <dgm:prSet presAssocID="{DE4D0AC4-6CCD-4B1D-A6C6-CDB4505DCFF9}" presName="spaceRect" presStyleCnt="0"/>
      <dgm:spPr/>
    </dgm:pt>
    <dgm:pt modelId="{36A05158-B6F7-41C1-AD47-EC6EB35D68ED}" type="pres">
      <dgm:prSet presAssocID="{DE4D0AC4-6CCD-4B1D-A6C6-CDB4505DCFF9}" presName="textRect" presStyleLbl="revTx" presStyleIdx="3" presStyleCnt="8">
        <dgm:presLayoutVars>
          <dgm:chMax val="1"/>
          <dgm:chPref val="1"/>
        </dgm:presLayoutVars>
      </dgm:prSet>
      <dgm:spPr/>
    </dgm:pt>
    <dgm:pt modelId="{A1C2DAED-292B-4F64-BAF2-D3FDB8F4EE2E}" type="pres">
      <dgm:prSet presAssocID="{1E571E32-BD44-4667-B07D-A120D67CC2DE}" presName="sibTrans" presStyleCnt="0"/>
      <dgm:spPr/>
    </dgm:pt>
    <dgm:pt modelId="{28522D79-3ED8-4419-998F-135044D08118}" type="pres">
      <dgm:prSet presAssocID="{94A028D9-3CE7-4F92-9ACE-FDDDE71A7635}" presName="compNode" presStyleCnt="0"/>
      <dgm:spPr/>
    </dgm:pt>
    <dgm:pt modelId="{53C8E558-D40A-40AA-8331-E52BF22876D3}" type="pres">
      <dgm:prSet presAssocID="{94A028D9-3CE7-4F92-9ACE-FDDDE71A7635}" presName="iconBgRect" presStyleLbl="bgShp" presStyleIdx="4" presStyleCnt="8"/>
      <dgm:spPr/>
    </dgm:pt>
    <dgm:pt modelId="{459EA1B8-1F4C-41FD-9FAE-F5F5816A4C05}" type="pres">
      <dgm:prSet presAssocID="{94A028D9-3CE7-4F92-9ACE-FDDDE71A7635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CDE1C12A-3D19-4733-BF11-14BDF20A21CA}" type="pres">
      <dgm:prSet presAssocID="{94A028D9-3CE7-4F92-9ACE-FDDDE71A7635}" presName="spaceRect" presStyleCnt="0"/>
      <dgm:spPr/>
    </dgm:pt>
    <dgm:pt modelId="{41E1CCA1-4E90-4F11-8DC3-460D691088E1}" type="pres">
      <dgm:prSet presAssocID="{94A028D9-3CE7-4F92-9ACE-FDDDE71A7635}" presName="textRect" presStyleLbl="revTx" presStyleIdx="4" presStyleCnt="8">
        <dgm:presLayoutVars>
          <dgm:chMax val="1"/>
          <dgm:chPref val="1"/>
        </dgm:presLayoutVars>
      </dgm:prSet>
      <dgm:spPr/>
    </dgm:pt>
    <dgm:pt modelId="{10036234-902C-4DD9-9DC6-0F8954B7EECD}" type="pres">
      <dgm:prSet presAssocID="{FAD7E3A0-07CD-42D8-B284-B0A0AA207995}" presName="sibTrans" presStyleCnt="0"/>
      <dgm:spPr/>
    </dgm:pt>
    <dgm:pt modelId="{96536B31-58F4-46AC-B788-41CC9F4A4FDF}" type="pres">
      <dgm:prSet presAssocID="{15CC8CB2-4C29-4967-87F7-AF30F2118C13}" presName="compNode" presStyleCnt="0"/>
      <dgm:spPr/>
    </dgm:pt>
    <dgm:pt modelId="{11F24807-F5F3-4A88-8EF7-D54A9314E957}" type="pres">
      <dgm:prSet presAssocID="{15CC8CB2-4C29-4967-87F7-AF30F2118C13}" presName="iconBgRect" presStyleLbl="bgShp" presStyleIdx="5" presStyleCnt="8"/>
      <dgm:spPr/>
    </dgm:pt>
    <dgm:pt modelId="{6CDC0A3D-2FDF-4548-85BB-C03BA37315D3}" type="pres">
      <dgm:prSet presAssocID="{15CC8CB2-4C29-4967-87F7-AF30F2118C13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90ABCD5C-FA99-4018-AF8D-FA1FB7F0A751}" type="pres">
      <dgm:prSet presAssocID="{15CC8CB2-4C29-4967-87F7-AF30F2118C13}" presName="spaceRect" presStyleCnt="0"/>
      <dgm:spPr/>
    </dgm:pt>
    <dgm:pt modelId="{443D92DA-0143-4367-A2FD-14D508743C61}" type="pres">
      <dgm:prSet presAssocID="{15CC8CB2-4C29-4967-87F7-AF30F2118C13}" presName="textRect" presStyleLbl="revTx" presStyleIdx="5" presStyleCnt="8">
        <dgm:presLayoutVars>
          <dgm:chMax val="1"/>
          <dgm:chPref val="1"/>
        </dgm:presLayoutVars>
      </dgm:prSet>
      <dgm:spPr/>
    </dgm:pt>
    <dgm:pt modelId="{52F15765-1B54-4F00-9364-3A81BEDB0A54}" type="pres">
      <dgm:prSet presAssocID="{102E5F31-5746-4AEB-9C9A-DAD449C06AF2}" presName="sibTrans" presStyleCnt="0"/>
      <dgm:spPr/>
    </dgm:pt>
    <dgm:pt modelId="{9A77CF71-44AA-45D6-A7A0-6C227092175E}" type="pres">
      <dgm:prSet presAssocID="{23E4154D-1F45-422D-B624-4EC856BB57B9}" presName="compNode" presStyleCnt="0"/>
      <dgm:spPr/>
    </dgm:pt>
    <dgm:pt modelId="{3E06FAE9-C3A1-46A9-A932-CA3F321A0800}" type="pres">
      <dgm:prSet presAssocID="{23E4154D-1F45-422D-B624-4EC856BB57B9}" presName="iconBgRect" presStyleLbl="bgShp" presStyleIdx="6" presStyleCnt="8"/>
      <dgm:spPr/>
    </dgm:pt>
    <dgm:pt modelId="{B378B372-3F4B-49D4-84DF-1124A294E5A2}" type="pres">
      <dgm:prSet presAssocID="{23E4154D-1F45-422D-B624-4EC856BB57B9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BC95915A-ED81-4BC8-AACF-08AD860CF9AF}" type="pres">
      <dgm:prSet presAssocID="{23E4154D-1F45-422D-B624-4EC856BB57B9}" presName="spaceRect" presStyleCnt="0"/>
      <dgm:spPr/>
    </dgm:pt>
    <dgm:pt modelId="{37E3B14F-A4D0-4CBE-883B-F0CA4912E466}" type="pres">
      <dgm:prSet presAssocID="{23E4154D-1F45-422D-B624-4EC856BB57B9}" presName="textRect" presStyleLbl="revTx" presStyleIdx="6" presStyleCnt="8">
        <dgm:presLayoutVars>
          <dgm:chMax val="1"/>
          <dgm:chPref val="1"/>
        </dgm:presLayoutVars>
      </dgm:prSet>
      <dgm:spPr/>
    </dgm:pt>
    <dgm:pt modelId="{CBB4EBF8-D2C3-4EA9-ADCD-B7FB950B1DFD}" type="pres">
      <dgm:prSet presAssocID="{25CAFF2F-9432-4260-A29A-ABA0C9AD53BE}" presName="sibTrans" presStyleCnt="0"/>
      <dgm:spPr/>
    </dgm:pt>
    <dgm:pt modelId="{3D5E89AA-177B-4177-9B83-FC466D3317DD}" type="pres">
      <dgm:prSet presAssocID="{5271D008-61F9-47C3-BE99-C32FA627A550}" presName="compNode" presStyleCnt="0"/>
      <dgm:spPr/>
    </dgm:pt>
    <dgm:pt modelId="{11603541-7ED7-4AD0-BC25-9FC9B914A2F8}" type="pres">
      <dgm:prSet presAssocID="{5271D008-61F9-47C3-BE99-C32FA627A550}" presName="iconBgRect" presStyleLbl="bgShp" presStyleIdx="7" presStyleCnt="8" custLinFactNeighborX="2676" custLinFactNeighborY="3533"/>
      <dgm:spPr/>
    </dgm:pt>
    <dgm:pt modelId="{AEFD254E-5140-43C4-86AC-8610B4E88D50}" type="pres">
      <dgm:prSet presAssocID="{5271D008-61F9-47C3-BE99-C32FA627A550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room with solid fill"/>
        </a:ext>
      </dgm:extLst>
    </dgm:pt>
    <dgm:pt modelId="{6A18AA20-D683-4269-875D-2539AC09E92C}" type="pres">
      <dgm:prSet presAssocID="{5271D008-61F9-47C3-BE99-C32FA627A550}" presName="spaceRect" presStyleCnt="0"/>
      <dgm:spPr/>
    </dgm:pt>
    <dgm:pt modelId="{0CF20B2D-6FAF-437C-B603-6DD4C45D052E}" type="pres">
      <dgm:prSet presAssocID="{5271D008-61F9-47C3-BE99-C32FA627A550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508F810B-F131-4199-951A-5108CB312998}" type="presOf" srcId="{15CC8CB2-4C29-4967-87F7-AF30F2118C13}" destId="{443D92DA-0143-4367-A2FD-14D508743C61}" srcOrd="0" destOrd="0" presId="urn:microsoft.com/office/officeart/2018/5/layout/IconCircleLabelList"/>
    <dgm:cxn modelId="{A1267660-9645-40CD-A80C-92FC11E48528}" srcId="{CEA4F27B-2FF0-4427-8902-34D8D2CE24F9}" destId="{0250833D-1887-49EB-9C26-4D77D110C144}" srcOrd="1" destOrd="0" parTransId="{2E6A2BB6-F784-4CF5-82B8-AE862A4A2B91}" sibTransId="{E7F07817-4045-46E1-ABAD-08FB1E64813A}"/>
    <dgm:cxn modelId="{B387F067-D378-4A43-9E10-F76AA76B081C}" type="presOf" srcId="{94A028D9-3CE7-4F92-9ACE-FDDDE71A7635}" destId="{41E1CCA1-4E90-4F11-8DC3-460D691088E1}" srcOrd="0" destOrd="0" presId="urn:microsoft.com/office/officeart/2018/5/layout/IconCircleLabelList"/>
    <dgm:cxn modelId="{8632CA6C-6F84-4CE2-8307-D5A992C947DA}" srcId="{CEA4F27B-2FF0-4427-8902-34D8D2CE24F9}" destId="{DE4D0AC4-6CCD-4B1D-A6C6-CDB4505DCFF9}" srcOrd="3" destOrd="0" parTransId="{1D384356-714D-47B6-8427-1DEA28A31919}" sibTransId="{1E571E32-BD44-4667-B07D-A120D67CC2DE}"/>
    <dgm:cxn modelId="{3F89C151-1B10-4068-927D-C044E963AEE7}" type="presOf" srcId="{CEA4F27B-2FF0-4427-8902-34D8D2CE24F9}" destId="{1CCACCCC-0506-43B4-9C6A-208A8B547566}" srcOrd="0" destOrd="0" presId="urn:microsoft.com/office/officeart/2018/5/layout/IconCircleLabelList"/>
    <dgm:cxn modelId="{65D5FF75-FBD4-4807-9346-5F7C0269C4B8}" srcId="{CEA4F27B-2FF0-4427-8902-34D8D2CE24F9}" destId="{14C07637-8B35-482B-8CC6-D235DADB0F4A}" srcOrd="2" destOrd="0" parTransId="{F8FD6DE1-EB70-4239-AE8D-8D9B865B7EB6}" sibTransId="{6B1906E7-5410-4234-9D81-ACD14E84DBC1}"/>
    <dgm:cxn modelId="{FA67FA87-A179-45A9-80ED-B780BA671358}" srcId="{CEA4F27B-2FF0-4427-8902-34D8D2CE24F9}" destId="{E40DD222-8B66-49BD-BCD8-41254A6A86B5}" srcOrd="0" destOrd="0" parTransId="{19CD4C47-881E-4B25-9A94-EC2AD6A7A7EE}" sibTransId="{8483DE4C-A8B0-4934-9CA5-98399A65E16A}"/>
    <dgm:cxn modelId="{C17FD7A5-32DA-465D-A5B6-7DC81CCE21CF}" type="presOf" srcId="{DE4D0AC4-6CCD-4B1D-A6C6-CDB4505DCFF9}" destId="{36A05158-B6F7-41C1-AD47-EC6EB35D68ED}" srcOrd="0" destOrd="0" presId="urn:microsoft.com/office/officeart/2018/5/layout/IconCircleLabelList"/>
    <dgm:cxn modelId="{062BE8AD-BC26-4AE4-925D-E269FC83B6B0}" type="presOf" srcId="{0250833D-1887-49EB-9C26-4D77D110C144}" destId="{4145FD66-5124-4A95-AC11-498761A27E52}" srcOrd="0" destOrd="0" presId="urn:microsoft.com/office/officeart/2018/5/layout/IconCircleLabelList"/>
    <dgm:cxn modelId="{A271A3AF-8510-4204-B6E3-A2561B8593AB}" type="presOf" srcId="{14C07637-8B35-482B-8CC6-D235DADB0F4A}" destId="{F29DDE12-CD7B-4EFB-9773-28BC40C80685}" srcOrd="0" destOrd="0" presId="urn:microsoft.com/office/officeart/2018/5/layout/IconCircleLabelList"/>
    <dgm:cxn modelId="{7F2D43C4-6541-4229-B9D9-33E0DB03C72D}" srcId="{CEA4F27B-2FF0-4427-8902-34D8D2CE24F9}" destId="{15CC8CB2-4C29-4967-87F7-AF30F2118C13}" srcOrd="5" destOrd="0" parTransId="{4F1C474B-2734-4555-89B0-C25A294FB85A}" sibTransId="{102E5F31-5746-4AEB-9C9A-DAD449C06AF2}"/>
    <dgm:cxn modelId="{C380FBC7-1FC8-4653-92A0-646EC328922E}" srcId="{CEA4F27B-2FF0-4427-8902-34D8D2CE24F9}" destId="{23E4154D-1F45-422D-B624-4EC856BB57B9}" srcOrd="6" destOrd="0" parTransId="{DB665074-08EE-49D3-8438-9EC6DEAE9BBB}" sibTransId="{25CAFF2F-9432-4260-A29A-ABA0C9AD53BE}"/>
    <dgm:cxn modelId="{7662E1D4-335D-4BB3-8B1D-6FBF7EDD3BF3}" srcId="{CEA4F27B-2FF0-4427-8902-34D8D2CE24F9}" destId="{94A028D9-3CE7-4F92-9ACE-FDDDE71A7635}" srcOrd="4" destOrd="0" parTransId="{6C15F5CC-8DEC-4E5F-92C5-3A06DA774946}" sibTransId="{FAD7E3A0-07CD-42D8-B284-B0A0AA207995}"/>
    <dgm:cxn modelId="{81A316DD-7643-4C55-837F-D627401DCC55}" type="presOf" srcId="{23E4154D-1F45-422D-B624-4EC856BB57B9}" destId="{37E3B14F-A4D0-4CBE-883B-F0CA4912E466}" srcOrd="0" destOrd="0" presId="urn:microsoft.com/office/officeart/2018/5/layout/IconCircleLabelList"/>
    <dgm:cxn modelId="{4DC5FBE3-DC4E-48A6-8F78-FF5222669773}" type="presOf" srcId="{E40DD222-8B66-49BD-BCD8-41254A6A86B5}" destId="{01438F57-573B-4A1F-931E-014A118E93F8}" srcOrd="0" destOrd="0" presId="urn:microsoft.com/office/officeart/2018/5/layout/IconCircleLabelList"/>
    <dgm:cxn modelId="{638E1EE7-07A7-48D7-A8AA-391FDAB0925E}" srcId="{CEA4F27B-2FF0-4427-8902-34D8D2CE24F9}" destId="{5271D008-61F9-47C3-BE99-C32FA627A550}" srcOrd="7" destOrd="0" parTransId="{05D19452-CEAB-4695-82A7-2347A2FB1A12}" sibTransId="{A1CA73E3-D660-4A5D-8FD7-209FEF2D825B}"/>
    <dgm:cxn modelId="{7FA198FF-BEB5-496E-A841-7A68B0A90AD5}" type="presOf" srcId="{5271D008-61F9-47C3-BE99-C32FA627A550}" destId="{0CF20B2D-6FAF-437C-B603-6DD4C45D052E}" srcOrd="0" destOrd="0" presId="urn:microsoft.com/office/officeart/2018/5/layout/IconCircleLabelList"/>
    <dgm:cxn modelId="{BAA58AEE-4961-4C28-9899-B86D95471C7C}" type="presParOf" srcId="{1CCACCCC-0506-43B4-9C6A-208A8B547566}" destId="{EA5C068D-F8EF-48B9-A13D-C222768846CE}" srcOrd="0" destOrd="0" presId="urn:microsoft.com/office/officeart/2018/5/layout/IconCircleLabelList"/>
    <dgm:cxn modelId="{06E8D739-F5A5-44D0-AC03-752241896922}" type="presParOf" srcId="{EA5C068D-F8EF-48B9-A13D-C222768846CE}" destId="{59C5A230-9D15-40DE-AEF0-03B1CF3349D5}" srcOrd="0" destOrd="0" presId="urn:microsoft.com/office/officeart/2018/5/layout/IconCircleLabelList"/>
    <dgm:cxn modelId="{2061F3A1-4C44-41A9-B5DB-CC5BCDAB9122}" type="presParOf" srcId="{EA5C068D-F8EF-48B9-A13D-C222768846CE}" destId="{E35D9E1C-6742-4E31-A54A-0EED04BFD3D3}" srcOrd="1" destOrd="0" presId="urn:microsoft.com/office/officeart/2018/5/layout/IconCircleLabelList"/>
    <dgm:cxn modelId="{C71CE400-F0BF-4752-B57E-58B24F9BA2B0}" type="presParOf" srcId="{EA5C068D-F8EF-48B9-A13D-C222768846CE}" destId="{36757BFF-E176-41D2-A881-5F28BC886B6F}" srcOrd="2" destOrd="0" presId="urn:microsoft.com/office/officeart/2018/5/layout/IconCircleLabelList"/>
    <dgm:cxn modelId="{52F46E40-EB08-44DF-B2FE-4FCADBBB267E}" type="presParOf" srcId="{EA5C068D-F8EF-48B9-A13D-C222768846CE}" destId="{01438F57-573B-4A1F-931E-014A118E93F8}" srcOrd="3" destOrd="0" presId="urn:microsoft.com/office/officeart/2018/5/layout/IconCircleLabelList"/>
    <dgm:cxn modelId="{56E24F00-DE0F-4422-891D-F99D8E6EEF5A}" type="presParOf" srcId="{1CCACCCC-0506-43B4-9C6A-208A8B547566}" destId="{688247C7-1168-4314-ABA8-3C55E37266FD}" srcOrd="1" destOrd="0" presId="urn:microsoft.com/office/officeart/2018/5/layout/IconCircleLabelList"/>
    <dgm:cxn modelId="{84BB1895-EB2F-4CE8-A9C2-DC6E16FEEFDA}" type="presParOf" srcId="{1CCACCCC-0506-43B4-9C6A-208A8B547566}" destId="{20C003E1-10FD-4262-8169-149A0644A65E}" srcOrd="2" destOrd="0" presId="urn:microsoft.com/office/officeart/2018/5/layout/IconCircleLabelList"/>
    <dgm:cxn modelId="{EC3707D9-149C-4BB0-B58E-29DC5CF49652}" type="presParOf" srcId="{20C003E1-10FD-4262-8169-149A0644A65E}" destId="{DB207C36-414A-440D-B498-C7F35DEB0D9B}" srcOrd="0" destOrd="0" presId="urn:microsoft.com/office/officeart/2018/5/layout/IconCircleLabelList"/>
    <dgm:cxn modelId="{3AA90AE6-FE0A-4D6E-88F1-490B022FCED3}" type="presParOf" srcId="{20C003E1-10FD-4262-8169-149A0644A65E}" destId="{2964EF09-5108-452A-A074-1541853C32A3}" srcOrd="1" destOrd="0" presId="urn:microsoft.com/office/officeart/2018/5/layout/IconCircleLabelList"/>
    <dgm:cxn modelId="{C32D3E6C-E66A-4D2E-B55D-5510DDBAB6EF}" type="presParOf" srcId="{20C003E1-10FD-4262-8169-149A0644A65E}" destId="{5655E917-8399-4FBC-B074-777F5F0360AA}" srcOrd="2" destOrd="0" presId="urn:microsoft.com/office/officeart/2018/5/layout/IconCircleLabelList"/>
    <dgm:cxn modelId="{273B31D4-1864-4733-A58E-D95437EE75C2}" type="presParOf" srcId="{20C003E1-10FD-4262-8169-149A0644A65E}" destId="{4145FD66-5124-4A95-AC11-498761A27E52}" srcOrd="3" destOrd="0" presId="urn:microsoft.com/office/officeart/2018/5/layout/IconCircleLabelList"/>
    <dgm:cxn modelId="{FBCCF13C-DE5E-42E2-BA5E-73F8654A7114}" type="presParOf" srcId="{1CCACCCC-0506-43B4-9C6A-208A8B547566}" destId="{7AB49777-BBBF-4C84-8F1E-8968A36DAF9C}" srcOrd="3" destOrd="0" presId="urn:microsoft.com/office/officeart/2018/5/layout/IconCircleLabelList"/>
    <dgm:cxn modelId="{950A24AF-788B-4419-9DB9-AA9C2769A900}" type="presParOf" srcId="{1CCACCCC-0506-43B4-9C6A-208A8B547566}" destId="{8469D5D7-8B2A-4484-B54A-0E58AB4C413A}" srcOrd="4" destOrd="0" presId="urn:microsoft.com/office/officeart/2018/5/layout/IconCircleLabelList"/>
    <dgm:cxn modelId="{CFDDF806-9100-40B6-AF56-134133AD612F}" type="presParOf" srcId="{8469D5D7-8B2A-4484-B54A-0E58AB4C413A}" destId="{A0607480-A3B6-4059-893A-2BFA61642D43}" srcOrd="0" destOrd="0" presId="urn:microsoft.com/office/officeart/2018/5/layout/IconCircleLabelList"/>
    <dgm:cxn modelId="{1685BE3B-653E-4EDA-91DA-D1F3427AF218}" type="presParOf" srcId="{8469D5D7-8B2A-4484-B54A-0E58AB4C413A}" destId="{45F3453D-8B49-4318-8086-4A5CF6565D4B}" srcOrd="1" destOrd="0" presId="urn:microsoft.com/office/officeart/2018/5/layout/IconCircleLabelList"/>
    <dgm:cxn modelId="{55D5D31A-DF3F-414F-85B5-B59292B269AF}" type="presParOf" srcId="{8469D5D7-8B2A-4484-B54A-0E58AB4C413A}" destId="{0C034BE6-CA49-4D05-8F3D-31C6CFB925E2}" srcOrd="2" destOrd="0" presId="urn:microsoft.com/office/officeart/2018/5/layout/IconCircleLabelList"/>
    <dgm:cxn modelId="{B3D55960-B74F-47F8-81ED-409F11E10025}" type="presParOf" srcId="{8469D5D7-8B2A-4484-B54A-0E58AB4C413A}" destId="{F29DDE12-CD7B-4EFB-9773-28BC40C80685}" srcOrd="3" destOrd="0" presId="urn:microsoft.com/office/officeart/2018/5/layout/IconCircleLabelList"/>
    <dgm:cxn modelId="{F4D33FE4-5FA8-4420-A155-BEA936EC0D74}" type="presParOf" srcId="{1CCACCCC-0506-43B4-9C6A-208A8B547566}" destId="{E56CE0CA-6E99-4B93-A6BF-189D23292500}" srcOrd="5" destOrd="0" presId="urn:microsoft.com/office/officeart/2018/5/layout/IconCircleLabelList"/>
    <dgm:cxn modelId="{C7B835D6-66B2-4CBD-A100-CE0312DB96F6}" type="presParOf" srcId="{1CCACCCC-0506-43B4-9C6A-208A8B547566}" destId="{1BD02458-0CCE-4A75-B434-8FC3104BD404}" srcOrd="6" destOrd="0" presId="urn:microsoft.com/office/officeart/2018/5/layout/IconCircleLabelList"/>
    <dgm:cxn modelId="{6512DC5C-7241-474A-9E4D-8D00E1377AFA}" type="presParOf" srcId="{1BD02458-0CCE-4A75-B434-8FC3104BD404}" destId="{31FBABAC-9224-44C5-906D-1CFB74BB7BCA}" srcOrd="0" destOrd="0" presId="urn:microsoft.com/office/officeart/2018/5/layout/IconCircleLabelList"/>
    <dgm:cxn modelId="{89F6EF73-F6CE-4AE4-9093-E09EAAE03626}" type="presParOf" srcId="{1BD02458-0CCE-4A75-B434-8FC3104BD404}" destId="{C1A39265-C790-4D36-A288-7A2D05ECFBEE}" srcOrd="1" destOrd="0" presId="urn:microsoft.com/office/officeart/2018/5/layout/IconCircleLabelList"/>
    <dgm:cxn modelId="{830641D0-E732-4ECF-A9D0-B42104E365D5}" type="presParOf" srcId="{1BD02458-0CCE-4A75-B434-8FC3104BD404}" destId="{1C037F7E-DEF4-4DBC-A9B8-9FDF064D5078}" srcOrd="2" destOrd="0" presId="urn:microsoft.com/office/officeart/2018/5/layout/IconCircleLabelList"/>
    <dgm:cxn modelId="{01E1538C-DBB9-41D5-BD66-90D2FA6F4232}" type="presParOf" srcId="{1BD02458-0CCE-4A75-B434-8FC3104BD404}" destId="{36A05158-B6F7-41C1-AD47-EC6EB35D68ED}" srcOrd="3" destOrd="0" presId="urn:microsoft.com/office/officeart/2018/5/layout/IconCircleLabelList"/>
    <dgm:cxn modelId="{6F811D8B-3707-4D27-B28B-008E730FB336}" type="presParOf" srcId="{1CCACCCC-0506-43B4-9C6A-208A8B547566}" destId="{A1C2DAED-292B-4F64-BAF2-D3FDB8F4EE2E}" srcOrd="7" destOrd="0" presId="urn:microsoft.com/office/officeart/2018/5/layout/IconCircleLabelList"/>
    <dgm:cxn modelId="{6A654B04-5967-4097-9C16-33EB8911DCB8}" type="presParOf" srcId="{1CCACCCC-0506-43B4-9C6A-208A8B547566}" destId="{28522D79-3ED8-4419-998F-135044D08118}" srcOrd="8" destOrd="0" presId="urn:microsoft.com/office/officeart/2018/5/layout/IconCircleLabelList"/>
    <dgm:cxn modelId="{C19252D3-7AA4-49F2-A423-023D18727CBF}" type="presParOf" srcId="{28522D79-3ED8-4419-998F-135044D08118}" destId="{53C8E558-D40A-40AA-8331-E52BF22876D3}" srcOrd="0" destOrd="0" presId="urn:microsoft.com/office/officeart/2018/5/layout/IconCircleLabelList"/>
    <dgm:cxn modelId="{60E45E1E-F6AF-4824-9558-26050B4238C0}" type="presParOf" srcId="{28522D79-3ED8-4419-998F-135044D08118}" destId="{459EA1B8-1F4C-41FD-9FAE-F5F5816A4C05}" srcOrd="1" destOrd="0" presId="urn:microsoft.com/office/officeart/2018/5/layout/IconCircleLabelList"/>
    <dgm:cxn modelId="{D41FB06E-71C4-4B1F-8F3C-6E1DEDCEAA89}" type="presParOf" srcId="{28522D79-3ED8-4419-998F-135044D08118}" destId="{CDE1C12A-3D19-4733-BF11-14BDF20A21CA}" srcOrd="2" destOrd="0" presId="urn:microsoft.com/office/officeart/2018/5/layout/IconCircleLabelList"/>
    <dgm:cxn modelId="{9613755E-9323-4B38-8039-F1A27B1D5968}" type="presParOf" srcId="{28522D79-3ED8-4419-998F-135044D08118}" destId="{41E1CCA1-4E90-4F11-8DC3-460D691088E1}" srcOrd="3" destOrd="0" presId="urn:microsoft.com/office/officeart/2018/5/layout/IconCircleLabelList"/>
    <dgm:cxn modelId="{4E15DB03-9913-461F-8886-A1FE1C917D44}" type="presParOf" srcId="{1CCACCCC-0506-43B4-9C6A-208A8B547566}" destId="{10036234-902C-4DD9-9DC6-0F8954B7EECD}" srcOrd="9" destOrd="0" presId="urn:microsoft.com/office/officeart/2018/5/layout/IconCircleLabelList"/>
    <dgm:cxn modelId="{B022F3BA-8011-443D-90C8-DD86EFE8D9D8}" type="presParOf" srcId="{1CCACCCC-0506-43B4-9C6A-208A8B547566}" destId="{96536B31-58F4-46AC-B788-41CC9F4A4FDF}" srcOrd="10" destOrd="0" presId="urn:microsoft.com/office/officeart/2018/5/layout/IconCircleLabelList"/>
    <dgm:cxn modelId="{490E7CA0-1664-4332-8C91-D5EFD23B0931}" type="presParOf" srcId="{96536B31-58F4-46AC-B788-41CC9F4A4FDF}" destId="{11F24807-F5F3-4A88-8EF7-D54A9314E957}" srcOrd="0" destOrd="0" presId="urn:microsoft.com/office/officeart/2018/5/layout/IconCircleLabelList"/>
    <dgm:cxn modelId="{EF077515-386B-46C0-8991-07C4987599DE}" type="presParOf" srcId="{96536B31-58F4-46AC-B788-41CC9F4A4FDF}" destId="{6CDC0A3D-2FDF-4548-85BB-C03BA37315D3}" srcOrd="1" destOrd="0" presId="urn:microsoft.com/office/officeart/2018/5/layout/IconCircleLabelList"/>
    <dgm:cxn modelId="{C5C491A7-0C9C-4DFA-9D3C-B0D28933006A}" type="presParOf" srcId="{96536B31-58F4-46AC-B788-41CC9F4A4FDF}" destId="{90ABCD5C-FA99-4018-AF8D-FA1FB7F0A751}" srcOrd="2" destOrd="0" presId="urn:microsoft.com/office/officeart/2018/5/layout/IconCircleLabelList"/>
    <dgm:cxn modelId="{39776D4C-4771-40BA-BADC-27735A36276A}" type="presParOf" srcId="{96536B31-58F4-46AC-B788-41CC9F4A4FDF}" destId="{443D92DA-0143-4367-A2FD-14D508743C61}" srcOrd="3" destOrd="0" presId="urn:microsoft.com/office/officeart/2018/5/layout/IconCircleLabelList"/>
    <dgm:cxn modelId="{0A9F7A58-C8C2-445F-98A7-733D67415978}" type="presParOf" srcId="{1CCACCCC-0506-43B4-9C6A-208A8B547566}" destId="{52F15765-1B54-4F00-9364-3A81BEDB0A54}" srcOrd="11" destOrd="0" presId="urn:microsoft.com/office/officeart/2018/5/layout/IconCircleLabelList"/>
    <dgm:cxn modelId="{973B541D-0C8F-49BB-B727-B2BDED774AC1}" type="presParOf" srcId="{1CCACCCC-0506-43B4-9C6A-208A8B547566}" destId="{9A77CF71-44AA-45D6-A7A0-6C227092175E}" srcOrd="12" destOrd="0" presId="urn:microsoft.com/office/officeart/2018/5/layout/IconCircleLabelList"/>
    <dgm:cxn modelId="{1224D0E2-AC86-4248-8EE0-3C6CBEBF61C1}" type="presParOf" srcId="{9A77CF71-44AA-45D6-A7A0-6C227092175E}" destId="{3E06FAE9-C3A1-46A9-A932-CA3F321A0800}" srcOrd="0" destOrd="0" presId="urn:microsoft.com/office/officeart/2018/5/layout/IconCircleLabelList"/>
    <dgm:cxn modelId="{3D68ED9C-55D8-4102-AFC1-1CC8615879CB}" type="presParOf" srcId="{9A77CF71-44AA-45D6-A7A0-6C227092175E}" destId="{B378B372-3F4B-49D4-84DF-1124A294E5A2}" srcOrd="1" destOrd="0" presId="urn:microsoft.com/office/officeart/2018/5/layout/IconCircleLabelList"/>
    <dgm:cxn modelId="{150A29A1-853F-493E-890F-5813E3B8DC6C}" type="presParOf" srcId="{9A77CF71-44AA-45D6-A7A0-6C227092175E}" destId="{BC95915A-ED81-4BC8-AACF-08AD860CF9AF}" srcOrd="2" destOrd="0" presId="urn:microsoft.com/office/officeart/2018/5/layout/IconCircleLabelList"/>
    <dgm:cxn modelId="{B2E696B8-99E7-4B49-A6C7-BB86989533FA}" type="presParOf" srcId="{9A77CF71-44AA-45D6-A7A0-6C227092175E}" destId="{37E3B14F-A4D0-4CBE-883B-F0CA4912E466}" srcOrd="3" destOrd="0" presId="urn:microsoft.com/office/officeart/2018/5/layout/IconCircleLabelList"/>
    <dgm:cxn modelId="{11EAC74D-A3A8-473E-9002-51201F3F32B9}" type="presParOf" srcId="{1CCACCCC-0506-43B4-9C6A-208A8B547566}" destId="{CBB4EBF8-D2C3-4EA9-ADCD-B7FB950B1DFD}" srcOrd="13" destOrd="0" presId="urn:microsoft.com/office/officeart/2018/5/layout/IconCircleLabelList"/>
    <dgm:cxn modelId="{C6859AC9-7EBB-4818-BCFB-A3DB3E789F82}" type="presParOf" srcId="{1CCACCCC-0506-43B4-9C6A-208A8B547566}" destId="{3D5E89AA-177B-4177-9B83-FC466D3317DD}" srcOrd="14" destOrd="0" presId="urn:microsoft.com/office/officeart/2018/5/layout/IconCircleLabelList"/>
    <dgm:cxn modelId="{1676F984-3C7C-4697-BAC5-E8CD1CFCB31E}" type="presParOf" srcId="{3D5E89AA-177B-4177-9B83-FC466D3317DD}" destId="{11603541-7ED7-4AD0-BC25-9FC9B914A2F8}" srcOrd="0" destOrd="0" presId="urn:microsoft.com/office/officeart/2018/5/layout/IconCircleLabelList"/>
    <dgm:cxn modelId="{B3974370-DED8-4CD0-A51B-4DE9EFE63CFC}" type="presParOf" srcId="{3D5E89AA-177B-4177-9B83-FC466D3317DD}" destId="{AEFD254E-5140-43C4-86AC-8610B4E88D50}" srcOrd="1" destOrd="0" presId="urn:microsoft.com/office/officeart/2018/5/layout/IconCircleLabelList"/>
    <dgm:cxn modelId="{599A50BE-57EB-4706-BB00-3D367E4ECB26}" type="presParOf" srcId="{3D5E89AA-177B-4177-9B83-FC466D3317DD}" destId="{6A18AA20-D683-4269-875D-2539AC09E92C}" srcOrd="2" destOrd="0" presId="urn:microsoft.com/office/officeart/2018/5/layout/IconCircleLabelList"/>
    <dgm:cxn modelId="{CAA9A842-1712-48A1-B131-69363BD3D57C}" type="presParOf" srcId="{3D5E89AA-177B-4177-9B83-FC466D3317DD}" destId="{0CF20B2D-6FAF-437C-B603-6DD4C45D052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C5A230-9D15-40DE-AEF0-03B1CF3349D5}">
      <dsp:nvSpPr>
        <dsp:cNvPr id="0" name=""/>
        <dsp:cNvSpPr/>
      </dsp:nvSpPr>
      <dsp:spPr>
        <a:xfrm>
          <a:off x="752451" y="1934"/>
          <a:ext cx="1025085" cy="102508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5D9E1C-6742-4E31-A54A-0EED04BFD3D3}">
      <dsp:nvSpPr>
        <dsp:cNvPr id="0" name=""/>
        <dsp:cNvSpPr/>
      </dsp:nvSpPr>
      <dsp:spPr>
        <a:xfrm>
          <a:off x="970912" y="220395"/>
          <a:ext cx="588164" cy="58816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38F57-573B-4A1F-931E-014A118E93F8}">
      <dsp:nvSpPr>
        <dsp:cNvPr id="0" name=""/>
        <dsp:cNvSpPr/>
      </dsp:nvSpPr>
      <dsp:spPr>
        <a:xfrm>
          <a:off x="424759" y="1346309"/>
          <a:ext cx="1680468" cy="67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Assist with business plans </a:t>
          </a:r>
        </a:p>
      </dsp:txBody>
      <dsp:txXfrm>
        <a:off x="424759" y="1346309"/>
        <a:ext cx="1680468" cy="672187"/>
      </dsp:txXfrm>
    </dsp:sp>
    <dsp:sp modelId="{DB207C36-414A-440D-B498-C7F35DEB0D9B}">
      <dsp:nvSpPr>
        <dsp:cNvPr id="0" name=""/>
        <dsp:cNvSpPr/>
      </dsp:nvSpPr>
      <dsp:spPr>
        <a:xfrm>
          <a:off x="2727002" y="1934"/>
          <a:ext cx="1025085" cy="102508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64EF09-5108-452A-A074-1541853C32A3}">
      <dsp:nvSpPr>
        <dsp:cNvPr id="0" name=""/>
        <dsp:cNvSpPr/>
      </dsp:nvSpPr>
      <dsp:spPr>
        <a:xfrm>
          <a:off x="2945463" y="220395"/>
          <a:ext cx="588164" cy="58816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45FD66-5124-4A95-AC11-498761A27E52}">
      <dsp:nvSpPr>
        <dsp:cNvPr id="0" name=""/>
        <dsp:cNvSpPr/>
      </dsp:nvSpPr>
      <dsp:spPr>
        <a:xfrm>
          <a:off x="2399310" y="1346309"/>
          <a:ext cx="1680468" cy="67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Review marketing</a:t>
          </a:r>
        </a:p>
      </dsp:txBody>
      <dsp:txXfrm>
        <a:off x="2399310" y="1346309"/>
        <a:ext cx="1680468" cy="672187"/>
      </dsp:txXfrm>
    </dsp:sp>
    <dsp:sp modelId="{A0607480-A3B6-4059-893A-2BFA61642D43}">
      <dsp:nvSpPr>
        <dsp:cNvPr id="0" name=""/>
        <dsp:cNvSpPr/>
      </dsp:nvSpPr>
      <dsp:spPr>
        <a:xfrm>
          <a:off x="4701552" y="1934"/>
          <a:ext cx="1025085" cy="102508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3453D-8B49-4318-8086-4A5CF6565D4B}">
      <dsp:nvSpPr>
        <dsp:cNvPr id="0" name=""/>
        <dsp:cNvSpPr/>
      </dsp:nvSpPr>
      <dsp:spPr>
        <a:xfrm>
          <a:off x="4920013" y="220395"/>
          <a:ext cx="588164" cy="58816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DDE12-CD7B-4EFB-9773-28BC40C80685}">
      <dsp:nvSpPr>
        <dsp:cNvPr id="0" name=""/>
        <dsp:cNvSpPr/>
      </dsp:nvSpPr>
      <dsp:spPr>
        <a:xfrm>
          <a:off x="4373861" y="1346309"/>
          <a:ext cx="1680468" cy="67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Analyze feasibility of new ventures, new ideas </a:t>
          </a:r>
        </a:p>
      </dsp:txBody>
      <dsp:txXfrm>
        <a:off x="4373861" y="1346309"/>
        <a:ext cx="1680468" cy="672187"/>
      </dsp:txXfrm>
    </dsp:sp>
    <dsp:sp modelId="{31FBABAC-9224-44C5-906D-1CFB74BB7BCA}">
      <dsp:nvSpPr>
        <dsp:cNvPr id="0" name=""/>
        <dsp:cNvSpPr/>
      </dsp:nvSpPr>
      <dsp:spPr>
        <a:xfrm>
          <a:off x="6676103" y="1934"/>
          <a:ext cx="1025085" cy="102508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A39265-C790-4D36-A288-7A2D05ECFBEE}">
      <dsp:nvSpPr>
        <dsp:cNvPr id="0" name=""/>
        <dsp:cNvSpPr/>
      </dsp:nvSpPr>
      <dsp:spPr>
        <a:xfrm>
          <a:off x="6894564" y="220395"/>
          <a:ext cx="588164" cy="58816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A05158-B6F7-41C1-AD47-EC6EB35D68ED}">
      <dsp:nvSpPr>
        <dsp:cNvPr id="0" name=""/>
        <dsp:cNvSpPr/>
      </dsp:nvSpPr>
      <dsp:spPr>
        <a:xfrm>
          <a:off x="6348412" y="1346309"/>
          <a:ext cx="1680468" cy="67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Help businesses figure out what loans and grants are good fits</a:t>
          </a:r>
        </a:p>
      </dsp:txBody>
      <dsp:txXfrm>
        <a:off x="6348412" y="1346309"/>
        <a:ext cx="1680468" cy="672187"/>
      </dsp:txXfrm>
    </dsp:sp>
    <dsp:sp modelId="{53C8E558-D40A-40AA-8331-E52BF22876D3}">
      <dsp:nvSpPr>
        <dsp:cNvPr id="0" name=""/>
        <dsp:cNvSpPr/>
      </dsp:nvSpPr>
      <dsp:spPr>
        <a:xfrm>
          <a:off x="752451" y="2438614"/>
          <a:ext cx="1025085" cy="102508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9EA1B8-1F4C-41FD-9FAE-F5F5816A4C05}">
      <dsp:nvSpPr>
        <dsp:cNvPr id="0" name=""/>
        <dsp:cNvSpPr/>
      </dsp:nvSpPr>
      <dsp:spPr>
        <a:xfrm>
          <a:off x="970912" y="2657075"/>
          <a:ext cx="588164" cy="58816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1CCA1-4E90-4F11-8DC3-460D691088E1}">
      <dsp:nvSpPr>
        <dsp:cNvPr id="0" name=""/>
        <dsp:cNvSpPr/>
      </dsp:nvSpPr>
      <dsp:spPr>
        <a:xfrm>
          <a:off x="424759" y="3782989"/>
          <a:ext cx="1680468" cy="67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Answer questions </a:t>
          </a:r>
        </a:p>
      </dsp:txBody>
      <dsp:txXfrm>
        <a:off x="424759" y="3782989"/>
        <a:ext cx="1680468" cy="672187"/>
      </dsp:txXfrm>
    </dsp:sp>
    <dsp:sp modelId="{11F24807-F5F3-4A88-8EF7-D54A9314E957}">
      <dsp:nvSpPr>
        <dsp:cNvPr id="0" name=""/>
        <dsp:cNvSpPr/>
      </dsp:nvSpPr>
      <dsp:spPr>
        <a:xfrm>
          <a:off x="2727002" y="2438614"/>
          <a:ext cx="1025085" cy="102508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DC0A3D-2FDF-4548-85BB-C03BA37315D3}">
      <dsp:nvSpPr>
        <dsp:cNvPr id="0" name=""/>
        <dsp:cNvSpPr/>
      </dsp:nvSpPr>
      <dsp:spPr>
        <a:xfrm>
          <a:off x="2945463" y="2657075"/>
          <a:ext cx="588164" cy="58816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3D92DA-0143-4367-A2FD-14D508743C61}">
      <dsp:nvSpPr>
        <dsp:cNvPr id="0" name=""/>
        <dsp:cNvSpPr/>
      </dsp:nvSpPr>
      <dsp:spPr>
        <a:xfrm>
          <a:off x="2399310" y="3782989"/>
          <a:ext cx="1680468" cy="67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Evaluate financials </a:t>
          </a:r>
        </a:p>
      </dsp:txBody>
      <dsp:txXfrm>
        <a:off x="2399310" y="3782989"/>
        <a:ext cx="1680468" cy="672187"/>
      </dsp:txXfrm>
    </dsp:sp>
    <dsp:sp modelId="{3E06FAE9-C3A1-46A9-A932-CA3F321A0800}">
      <dsp:nvSpPr>
        <dsp:cNvPr id="0" name=""/>
        <dsp:cNvSpPr/>
      </dsp:nvSpPr>
      <dsp:spPr>
        <a:xfrm>
          <a:off x="4701552" y="2438614"/>
          <a:ext cx="1025085" cy="102508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78B372-3F4B-49D4-84DF-1124A294E5A2}">
      <dsp:nvSpPr>
        <dsp:cNvPr id="0" name=""/>
        <dsp:cNvSpPr/>
      </dsp:nvSpPr>
      <dsp:spPr>
        <a:xfrm>
          <a:off x="4920013" y="2657075"/>
          <a:ext cx="588164" cy="58816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E3B14F-A4D0-4CBE-883B-F0CA4912E466}">
      <dsp:nvSpPr>
        <dsp:cNvPr id="0" name=""/>
        <dsp:cNvSpPr/>
      </dsp:nvSpPr>
      <dsp:spPr>
        <a:xfrm>
          <a:off x="4373861" y="3782989"/>
          <a:ext cx="1680468" cy="67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ArcGIS, tech/website questions, employee issues, management questions, and more</a:t>
          </a:r>
        </a:p>
      </dsp:txBody>
      <dsp:txXfrm>
        <a:off x="4373861" y="3782989"/>
        <a:ext cx="1680468" cy="672187"/>
      </dsp:txXfrm>
    </dsp:sp>
    <dsp:sp modelId="{11603541-7ED7-4AD0-BC25-9FC9B914A2F8}">
      <dsp:nvSpPr>
        <dsp:cNvPr id="0" name=""/>
        <dsp:cNvSpPr/>
      </dsp:nvSpPr>
      <dsp:spPr>
        <a:xfrm>
          <a:off x="6703535" y="2474830"/>
          <a:ext cx="1025085" cy="102508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FD254E-5140-43C4-86AC-8610B4E88D50}">
      <dsp:nvSpPr>
        <dsp:cNvPr id="0" name=""/>
        <dsp:cNvSpPr/>
      </dsp:nvSpPr>
      <dsp:spPr>
        <a:xfrm>
          <a:off x="6894564" y="2657075"/>
          <a:ext cx="588164" cy="588164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F20B2D-6FAF-437C-B603-6DD4C45D052E}">
      <dsp:nvSpPr>
        <dsp:cNvPr id="0" name=""/>
        <dsp:cNvSpPr/>
      </dsp:nvSpPr>
      <dsp:spPr>
        <a:xfrm>
          <a:off x="6348412" y="3782989"/>
          <a:ext cx="1680468" cy="67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Cooperative Development</a:t>
          </a:r>
        </a:p>
      </dsp:txBody>
      <dsp:txXfrm>
        <a:off x="6348412" y="3782989"/>
        <a:ext cx="1680468" cy="672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7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6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72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67A2B-4D0E-A455-BFE5-342AC7280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F7A62-6750-876C-1FEA-93AEFB3EC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6A1B4-47FD-E705-EAE9-69AF2D5D5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0485-61FF-4A68-9EE0-231A160C113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C7388-3A9F-6DE7-694A-3510CF652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DA10A-CE10-B736-AADF-04AE22FA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E9E9-FC37-4C06-A773-AE9369E63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680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66123-EED8-2EF5-F422-FFD597F7B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C5EAC-F984-8F4D-92EC-12A586523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C8734-5BB3-393A-62B8-06010C285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0485-61FF-4A68-9EE0-231A160C113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DB8E1-3398-4385-C637-456BC3795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959AD-DBBC-53BA-6A1D-99E12AEF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E9E9-FC37-4C06-A773-AE9369E63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38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8A07C-85AB-49E2-57B1-F381F3E9D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32E4D7-EC45-2C7A-93EF-B194AD51E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1C0B4-2DE2-4CDB-87BE-D1E3E7B8C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0485-61FF-4A68-9EE0-231A160C113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C4915-6822-3DAF-FAE8-7DA5E063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67A10-DBA2-8B05-7E6C-C1998B87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E9E9-FC37-4C06-A773-AE9369E63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17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C41BF-17CA-28EA-9E7C-5D14893A2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D01E6-5D47-8C70-DDBF-A5B75F89D1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8F164-1BB3-6C10-2CB6-5E1E34924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9926F-24E2-F71E-26BD-26385BC63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0485-61FF-4A68-9EE0-231A160C113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C9A8F2-B8C7-6F48-8FD6-0F6941F77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4DFF9D-CC74-FE81-E848-FC09D255B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E9E9-FC37-4C06-A773-AE9369E63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33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2DF2A-EACF-D966-DCC8-213234F43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4BD4E-9D0A-BB61-8548-25237F72C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E4877-1E24-7619-0A22-6A441EAF8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35EB3D-B6D4-5BBA-9C9F-68C7C7B9D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33F9C-7431-84BF-D56F-BD8E1B8921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375854-D1A9-BC60-84BD-4ADFEC66F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0485-61FF-4A68-9EE0-231A160C113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5B75C3-2D2C-D46F-60EA-47681E372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DDC33D-6621-A6A5-A83E-8C3B47BE5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E9E9-FC37-4C06-A773-AE9369E63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63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1BDB-CACB-0BA0-25B1-CD5F913A5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D7BA2B-C7E4-12E9-2A78-FA189A1C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0485-61FF-4A68-9EE0-231A160C113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A2F561-7A18-0829-8251-3E9658560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37D9A-C30D-9D74-B331-83445612C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E9E9-FC37-4C06-A773-AE9369E63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73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AB0377-51A8-EA41-668A-D272EC731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0485-61FF-4A68-9EE0-231A160C113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70FE65-14C3-0BF5-268A-482A12465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FFED64-E472-A841-2AAC-734A2F7CA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E9E9-FC37-4C06-A773-AE9369E63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91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23F19-EBF4-4909-515A-C6C4DD88F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68481-5D02-097A-42E4-5145834AE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243D3E-5DD8-E276-82D2-ABD959422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50049-C6CF-2A24-CFF3-F0C15072F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0485-61FF-4A68-9EE0-231A160C113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645EB4-52AC-5CBE-0903-5DAB9530C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DFD99C-5BE6-1AFA-5429-8F86C63E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E9E9-FC37-4C06-A773-AE9369E63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8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14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FA53D-AA18-B930-BCA9-7B394CFF4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DEB402-44A5-2B16-B7FA-4A5BC6AC95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918D61-AEFF-49EF-BB1E-79F395824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4C0D8-FAA5-8076-1ED8-0746DAEC0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0485-61FF-4A68-9EE0-231A160C113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75D0ED-3970-EFFB-6599-AE74C3FDE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F6A06-6FC6-CFC0-2B08-8D6111B4A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E9E9-FC37-4C06-A773-AE9369E63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21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14244-E80A-F0B9-D179-7BDC615BF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55C33B-C233-18C4-6142-E6A883C7A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52D37-5EF2-0B09-F683-BCB516AEE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0485-61FF-4A68-9EE0-231A160C113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08D5B-7852-AE77-129E-3688C0B6B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C68C2-24EF-F2D2-5EAB-D391F6343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E9E9-FC37-4C06-A773-AE9369E63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18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2FD949-90D0-9952-2705-911D5B13E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AA0453-8333-E4D3-3E90-A8D572C48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A00CE-D86E-8AF6-D946-E34CE8ED8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F0485-61FF-4A68-9EE0-231A160C113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3226E-2ED1-5A94-81B4-E394C0AB5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E7F8A-765B-F3CB-F1AB-47652B31B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E9E9-FC37-4C06-A773-AE9369E63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044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95F50-31C8-44E7-8D19-4E60D5B6D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FFB3A-B87C-4067-A218-8EE0C916A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3406A-8DC3-4086-B753-8B1A0CEBE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A456-A310-4C4E-AD9C-8A060CDCEFEA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E026D-EFB1-4653-AFD4-C083F613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0CE3F-D6A3-47D1-857F-5B6A10AEC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CEE8-B982-4C96-8D7C-CA1DDCCE8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312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4AE72-8225-471F-A6BF-B8185355A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0F69A-4A4C-4406-9671-955B19A76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75784-2AFA-4774-9925-A1A935EBE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A456-A310-4C4E-AD9C-8A060CDCEFEA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405A3-A721-49F0-86A4-6D8B57D4D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470A6-FA3A-4BEB-903C-9BC6DD27C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CEE8-B982-4C96-8D7C-CA1DDCCE8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383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A3C49-4C76-46C8-BE39-C39BC5892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C6C13-97CA-424D-B226-64D44B4BA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C71E3-D9B9-447A-B89D-290B0DC97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A456-A310-4C4E-AD9C-8A060CDCEFEA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6C97F-C15B-41EC-BD53-79C7B81CE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10646-250D-4C7C-A4ED-CBBE788D1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CEE8-B982-4C96-8D7C-CA1DDCCE8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405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88258-7A5A-4B33-AD5A-7CE03B9FC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9570A-BAED-4F34-9621-0A371E054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066EC-4DED-45DD-8F83-D0BA50003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829EC-8E76-4A04-B44C-49E388352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A456-A310-4C4E-AD9C-8A060CDCEFEA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E7249-EC6A-4931-8E15-483D80701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C8F52E-06A0-4C65-8C7A-FDB6BC660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CEE8-B982-4C96-8D7C-CA1DDCCE8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267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870BC-BEDC-4657-B947-03828117D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CA445-C310-4CCD-B20B-ECE8A9C27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9FA7E-464E-4733-85FB-623087C2C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933159-1B53-4181-B785-BD8280F9B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AF176B-99E0-4447-A899-B6C13C70F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3A7595-08A6-4FAA-9F84-A60B2A149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A456-A310-4C4E-AD9C-8A060CDCEFEA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44EB0E-1811-4CED-A213-4C84B44A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A06066-60FF-48BE-AC36-A0CE7563B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CEE8-B982-4C96-8D7C-CA1DDCCE8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717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62A08-C39B-4A0A-8D85-DAFCD182C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636DAC-7D8F-43E1-9209-F1F0B93F8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A456-A310-4C4E-AD9C-8A060CDCEFEA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CC0C8F-7A3E-4A89-841F-9A1EECDDC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344832-C696-4C8E-8B5C-BF15230E5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CEE8-B982-4C96-8D7C-CA1DDCCE8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373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1AFC25-DF02-412A-9300-AFF69AA7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A456-A310-4C4E-AD9C-8A060CDCEFEA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E5C605-FBB5-4B1C-957B-58F3CE8DB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A2999-DD5C-4086-86FC-2D132B36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CEE8-B982-4C96-8D7C-CA1DDCCE8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9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408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DD454-B302-4CF7-ADDA-99CB2DAF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3027A-B8F7-447B-AA32-BF9B0B698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6A36B-CF92-44ED-AEEA-027982950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13C6A-E7DA-484D-BFE1-31DD5FAE8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A456-A310-4C4E-AD9C-8A060CDCEFEA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B012E-10A4-4AE6-B858-F43C205DA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E45194-3E97-476C-AD06-04718C57A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CEE8-B982-4C96-8D7C-CA1DDCCE8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268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EAD12-0EBF-4FFA-AFA5-8D1D21515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2C216C-246E-4ADE-AF8F-E9F60D8707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809E7E-2CA8-481D-A09B-DD1384FB2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9FA37-48F9-4A2B-ABED-CF36877A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A456-A310-4C4E-AD9C-8A060CDCEFEA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73279-958D-4F9C-8355-9CEC54A22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E788C-FC1D-42A4-99A7-7011C9E08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CEE8-B982-4C96-8D7C-CA1DDCCE8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162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15334-DC38-481A-861E-E8B39F89B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0439C-BBDF-4B71-AD1E-3B0BE6131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40C2F-F635-4581-9C80-3665A1F59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A456-A310-4C4E-AD9C-8A060CDCEFEA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4F23B-8567-4B56-99DD-06DFE910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A0DCE-EF20-43EF-A28B-8EEC3CDD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CEE8-B982-4C96-8D7C-CA1DDCCE8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2222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6CEEFB-F837-49E2-B57D-619A7F2C30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60BE04-68D5-40A7-A4A6-CCACBAD4D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E4914-D858-4EBB-8C8E-5CC8552DF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EA456-A310-4C4E-AD9C-8A060CDCEFEA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A19B4-9B57-4714-BEF7-EF797574E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0855E-790D-4576-802C-6B4779212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CEE8-B982-4C96-8D7C-CA1DDCCE8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10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kumimoji="0" lang="en-US" smtClean="0"/>
              <a:pPr/>
              <a:t>9/10/2024</a:t>
            </a:fld>
            <a:endParaRPr kumimoji="0"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en-US" sz="1867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812800" y="1803400"/>
            <a:ext cx="10871200" cy="4368800"/>
          </a:xfrm>
        </p:spPr>
        <p:txBody>
          <a:bodyPr/>
          <a:lstStyle/>
          <a:p>
            <a:pPr lvl="0" eaLnBrk="1" latinLnBrk="1" hangingPunct="1"/>
            <a:r>
              <a:rPr lang="en-US"/>
              <a:t>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8954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10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1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8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6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4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5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0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A0D955-E799-2A6E-D59D-F9690E284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A8FE4-BBBE-BB8F-2CB9-1F0C7DF54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D30C8-58DD-A51E-3ABF-0E9537D0F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9F0485-61FF-4A68-9EE0-231A160C113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7F446-91B4-D1BB-B663-D73DF6107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1627F-FFBB-276F-9F73-28F8B68119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5DE9E9-FC37-4C06-A773-AE9369E63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81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49177F-AD69-48DB-9A8C-81163A2F4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CCE68-4A67-4743-BA29-23B0F896D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AD052-4DEC-400A-BD8E-8665A2B7AF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EA456-A310-4C4E-AD9C-8A060CDCEFEA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CDEA1-2D4E-48D0-8AD7-83BB13490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45EED-D894-465C-9CA3-9F8AD472E6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BCEE8-B982-4C96-8D7C-CA1DDCCE8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0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kcard@kcard.info" TargetMode="Externa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1" y="13345"/>
            <a:ext cx="3853539" cy="19822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53830" y="317827"/>
            <a:ext cx="81667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>
                <a:latin typeface="Arial" panose="020B0604020202020204" pitchFamily="34" charset="0"/>
                <a:cs typeface="Arial" panose="020B0604020202020204" pitchFamily="34" charset="0"/>
              </a:rPr>
              <a:t>The Kentucky Center for </a:t>
            </a:r>
          </a:p>
          <a:p>
            <a:pPr algn="ctr"/>
            <a:r>
              <a:rPr lang="en-US" sz="4200">
                <a:latin typeface="Arial" panose="020B0604020202020204" pitchFamily="34" charset="0"/>
                <a:cs typeface="Arial" panose="020B0604020202020204" pitchFamily="34" charset="0"/>
              </a:rPr>
              <a:t>Agriculture &amp; Rural Development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7657" y="2764488"/>
            <a:ext cx="5911309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/>
              <a:t>KCARD is an independent non-profit organization that facilitates agricultural and rural businesses in Kentucky. We provide educational opportunities and one-to-one technical assistance to new and existing agribusinesses.</a:t>
            </a:r>
            <a:endParaRPr lang="en-US" sz="2400" dirty="0">
              <a:cs typeface="Calibri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392139" y="2528277"/>
            <a:ext cx="5474265" cy="2780745"/>
            <a:chOff x="5865294" y="3431844"/>
            <a:chExt cx="6048408" cy="2787560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376" y="3436995"/>
              <a:ext cx="2180893" cy="163567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432"/>
            <a:stretch/>
          </p:blipFill>
          <p:spPr>
            <a:xfrm>
              <a:off x="9557174" y="3431844"/>
              <a:ext cx="2356528" cy="1471115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19"/>
            <a:stretch/>
          </p:blipFill>
          <p:spPr>
            <a:xfrm>
              <a:off x="8075799" y="4770783"/>
              <a:ext cx="2324694" cy="1448621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261" t="5315" b="33017"/>
            <a:stretch/>
          </p:blipFill>
          <p:spPr>
            <a:xfrm>
              <a:off x="5865295" y="4768552"/>
              <a:ext cx="2385237" cy="1446718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78" t="5603" r="24393" b="7580"/>
            <a:stretch/>
          </p:blipFill>
          <p:spPr>
            <a:xfrm flipH="1">
              <a:off x="5865294" y="3431844"/>
              <a:ext cx="1789041" cy="1332574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3771" y="4781804"/>
              <a:ext cx="1909931" cy="14324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6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F9ECD50-ADD9-47D1-8015-A68B02046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80F78-3C3B-4C6D-B7E1-5DBD88839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8341" y="640823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i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KCARD has always and will continue to work hard, work smart, and work together to serve all of Kentucky agriculture</a:t>
            </a:r>
            <a:br>
              <a:rPr lang="en-US" sz="3000" i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30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30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Contact us at:</a:t>
            </a:r>
            <a:r>
              <a:rPr lang="en-US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br>
              <a:rPr lang="en-US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kcard@kcard.info</a:t>
            </a:r>
            <a:r>
              <a:rPr lang="en-US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or 859-550-3972</a:t>
            </a:r>
            <a:br>
              <a:rPr lang="en-US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A3CCE308-0D65-43CF-A9D6-B5303E5882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8720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4925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8">
            <a:extLst>
              <a:ext uri="{FF2B5EF4-FFF2-40B4-BE49-F238E27FC236}">
                <a16:creationId xmlns:a16="http://schemas.microsoft.com/office/drawing/2014/main" id="{283A93BD-A469-4D4C-8A1F-5668AE9758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9080" y="1286475"/>
            <a:ext cx="5094902" cy="257027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2B50B6E-7CDA-4559-ABA5-1BA8C299808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52" r="3054" b="1"/>
          <a:stretch/>
        </p:blipFill>
        <p:spPr>
          <a:xfrm>
            <a:off x="2894002" y="1562429"/>
            <a:ext cx="4205057" cy="2018369"/>
          </a:xfrm>
          <a:prstGeom prst="rect">
            <a:avLst/>
          </a:prstGeom>
          <a:effectLst/>
        </p:spPr>
      </p:pic>
      <p:sp>
        <p:nvSpPr>
          <p:cNvPr id="7" name="Freeform 3">
            <a:extLst>
              <a:ext uri="{FF2B5EF4-FFF2-40B4-BE49-F238E27FC236}">
                <a16:creationId xmlns:a16="http://schemas.microsoft.com/office/drawing/2014/main" id="{C20AE056-5983-9D15-A262-7AB66E249443}"/>
              </a:ext>
            </a:extLst>
          </p:cNvPr>
          <p:cNvSpPr/>
          <p:nvPr/>
        </p:nvSpPr>
        <p:spPr>
          <a:xfrm>
            <a:off x="833917" y="3030334"/>
            <a:ext cx="2387296" cy="2860570"/>
          </a:xfrm>
          <a:custGeom>
            <a:avLst/>
            <a:gdLst/>
            <a:ahLst/>
            <a:cxnLst/>
            <a:rect l="l" t="t" r="r" b="b"/>
            <a:pathLst>
              <a:path w="6169640" h="7392752">
                <a:moveTo>
                  <a:pt x="6169640" y="7392752"/>
                </a:moveTo>
                <a:lnTo>
                  <a:pt x="0" y="7392752"/>
                </a:lnTo>
                <a:lnTo>
                  <a:pt x="0" y="0"/>
                </a:lnTo>
                <a:lnTo>
                  <a:pt x="6169640" y="7392752"/>
                </a:lnTo>
                <a:close/>
              </a:path>
            </a:pathLst>
          </a:custGeom>
          <a:solidFill>
            <a:srgbClr val="F5F500"/>
          </a:solidFill>
        </p:spPr>
        <p:txBody>
          <a:bodyPr/>
          <a:lstStyle/>
          <a:p>
            <a:endParaRPr lang="en-US" sz="1200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5460E172-A44A-16DF-B103-07FD6EBA7DB0}"/>
              </a:ext>
            </a:extLst>
          </p:cNvPr>
          <p:cNvSpPr/>
          <p:nvPr/>
        </p:nvSpPr>
        <p:spPr>
          <a:xfrm rot="5400000">
            <a:off x="282772" y="1287579"/>
            <a:ext cx="3299138" cy="2577743"/>
          </a:xfrm>
          <a:custGeom>
            <a:avLst/>
            <a:gdLst/>
            <a:ahLst/>
            <a:cxnLst/>
            <a:rect l="l" t="t" r="r" b="b"/>
            <a:pathLst>
              <a:path w="7765490" h="6067474">
                <a:moveTo>
                  <a:pt x="7765490" y="6067474"/>
                </a:moveTo>
                <a:lnTo>
                  <a:pt x="0" y="6067474"/>
                </a:lnTo>
                <a:lnTo>
                  <a:pt x="0" y="0"/>
                </a:lnTo>
                <a:lnTo>
                  <a:pt x="7765490" y="6067474"/>
                </a:lnTo>
                <a:close/>
              </a:path>
            </a:pathLst>
          </a:custGeom>
          <a:solidFill>
            <a:srgbClr val="002060"/>
          </a:solidFill>
        </p:spPr>
        <p:txBody>
          <a:bodyPr/>
          <a:lstStyle/>
          <a:p>
            <a:endParaRPr lang="en-US" sz="1200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57E8E9EC-DB6A-B7AA-D03B-321B3BF7C8AF}"/>
              </a:ext>
            </a:extLst>
          </p:cNvPr>
          <p:cNvSpPr/>
          <p:nvPr/>
        </p:nvSpPr>
        <p:spPr>
          <a:xfrm>
            <a:off x="643470" y="3418052"/>
            <a:ext cx="2002126" cy="2406024"/>
          </a:xfrm>
          <a:custGeom>
            <a:avLst/>
            <a:gdLst/>
            <a:ahLst/>
            <a:cxnLst/>
            <a:rect l="l" t="t" r="r" b="b"/>
            <a:pathLst>
              <a:path w="4712590" h="5663283">
                <a:moveTo>
                  <a:pt x="4712590" y="5663283"/>
                </a:moveTo>
                <a:lnTo>
                  <a:pt x="0" y="5663283"/>
                </a:lnTo>
                <a:lnTo>
                  <a:pt x="0" y="0"/>
                </a:lnTo>
                <a:lnTo>
                  <a:pt x="4712590" y="5663283"/>
                </a:lnTo>
                <a:close/>
              </a:path>
            </a:pathLst>
          </a:custGeom>
          <a:solidFill>
            <a:srgbClr val="283583"/>
          </a:solidFill>
        </p:spPr>
        <p:txBody>
          <a:bodyPr/>
          <a:lstStyle/>
          <a:p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91530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9914E1-6D6B-90DD-F7A5-23AF5FBA6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Corbel" panose="020B0503020204020204" pitchFamily="34" charset="0"/>
              </a:rPr>
              <a:t>How KCARD Works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D48AE-8AF3-8822-03EC-ED33F2953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Corbel" panose="020B0503020204020204" pitchFamily="34" charset="0"/>
              </a:rPr>
              <a:t>Independent non-profit organization</a:t>
            </a:r>
          </a:p>
          <a:p>
            <a:r>
              <a:rPr lang="en-US" sz="2400" dirty="0">
                <a:latin typeface="Corbel" panose="020B0503020204020204" pitchFamily="34" charset="0"/>
              </a:rPr>
              <a:t>14 staff members who work remotely across the state</a:t>
            </a:r>
          </a:p>
          <a:p>
            <a:r>
              <a:rPr lang="en-US" sz="2400" b="0" i="0" dirty="0">
                <a:effectLst/>
                <a:latin typeface="Corbel" panose="020B0503020204020204" pitchFamily="34" charset="0"/>
              </a:rPr>
              <a:t>Majority of services are free of charge thanks to funding receive</a:t>
            </a:r>
            <a:r>
              <a:rPr lang="en-US" sz="2400" dirty="0">
                <a:latin typeface="Corbel" panose="020B0503020204020204" pitchFamily="34" charset="0"/>
              </a:rPr>
              <a:t>d</a:t>
            </a:r>
            <a:r>
              <a:rPr lang="en-US" sz="2400" b="0" i="0" dirty="0">
                <a:effectLst/>
                <a:latin typeface="Corbel" panose="020B0503020204020204" pitchFamily="34" charset="0"/>
              </a:rPr>
              <a:t> from KADF and USDA </a:t>
            </a:r>
          </a:p>
          <a:p>
            <a:r>
              <a:rPr lang="en-US" sz="2400" b="0" i="0" dirty="0">
                <a:effectLst/>
                <a:latin typeface="Corbel" panose="020B0503020204020204" pitchFamily="34" charset="0"/>
              </a:rPr>
              <a:t>Prefer to meet with clients at their location or business </a:t>
            </a:r>
          </a:p>
          <a:p>
            <a:r>
              <a:rPr lang="en-US" sz="2400" b="0" i="0" dirty="0">
                <a:effectLst/>
                <a:latin typeface="Corbel" panose="020B0503020204020204" pitchFamily="34" charset="0"/>
              </a:rPr>
              <a:t>“Our success is our client’s success” </a:t>
            </a:r>
          </a:p>
          <a:p>
            <a:pPr lvl="1"/>
            <a:r>
              <a:rPr lang="en-US" dirty="0">
                <a:latin typeface="Corbel" panose="020B0503020204020204" pitchFamily="34" charset="0"/>
              </a:rPr>
              <a:t>Third party advisor</a:t>
            </a:r>
          </a:p>
          <a:p>
            <a:pPr lvl="1"/>
            <a:r>
              <a:rPr lang="en-US" dirty="0">
                <a:latin typeface="Corbel" panose="020B0503020204020204" pitchFamily="34" charset="0"/>
              </a:rPr>
              <a:t>“Make informed decisions”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5FA237-54A4-301B-37B6-A1FAF14BA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4956" y="5923280"/>
            <a:ext cx="1559083" cy="70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82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66701" y="2945662"/>
            <a:ext cx="3343155" cy="4005925"/>
            <a:chOff x="0" y="0"/>
            <a:chExt cx="6169640" cy="739275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69640" cy="7392752"/>
            </a:xfrm>
            <a:custGeom>
              <a:avLst/>
              <a:gdLst/>
              <a:ahLst/>
              <a:cxnLst/>
              <a:rect l="l" t="t" r="r" b="b"/>
              <a:pathLst>
                <a:path w="6169640" h="7392752">
                  <a:moveTo>
                    <a:pt x="6169640" y="7392752"/>
                  </a:moveTo>
                  <a:lnTo>
                    <a:pt x="0" y="7392752"/>
                  </a:lnTo>
                  <a:lnTo>
                    <a:pt x="0" y="0"/>
                  </a:lnTo>
                  <a:lnTo>
                    <a:pt x="6169640" y="7392752"/>
                  </a:lnTo>
                  <a:close/>
                </a:path>
              </a:pathLst>
            </a:custGeom>
            <a:solidFill>
              <a:srgbClr val="F5F500"/>
            </a:solidFill>
          </p:spPr>
          <p:txBody>
            <a:bodyPr/>
            <a:lstStyle/>
            <a:p>
              <a:endParaRPr lang="en-US" sz="1200"/>
            </a:p>
          </p:txBody>
        </p:sp>
      </p:grpSp>
      <p:grpSp>
        <p:nvGrpSpPr>
          <p:cNvPr id="4" name="Group 4"/>
          <p:cNvGrpSpPr/>
          <p:nvPr/>
        </p:nvGrpSpPr>
        <p:grpSpPr>
          <a:xfrm rot="5400000">
            <a:off x="-505119" y="505119"/>
            <a:ext cx="4620093" cy="3609855"/>
            <a:chOff x="0" y="0"/>
            <a:chExt cx="7765490" cy="6067474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7765490" cy="6067474"/>
            </a:xfrm>
            <a:custGeom>
              <a:avLst/>
              <a:gdLst/>
              <a:ahLst/>
              <a:cxnLst/>
              <a:rect l="l" t="t" r="r" b="b"/>
              <a:pathLst>
                <a:path w="7765490" h="6067474">
                  <a:moveTo>
                    <a:pt x="7765490" y="6067474"/>
                  </a:moveTo>
                  <a:lnTo>
                    <a:pt x="0" y="6067474"/>
                  </a:lnTo>
                  <a:lnTo>
                    <a:pt x="0" y="0"/>
                  </a:lnTo>
                  <a:lnTo>
                    <a:pt x="7765490" y="6067474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/>
            <a:lstStyle/>
            <a:p>
              <a:endParaRPr lang="en-US" sz="120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0" y="3488620"/>
            <a:ext cx="2803765" cy="3369381"/>
            <a:chOff x="0" y="0"/>
            <a:chExt cx="4712590" cy="5663283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712590" cy="5663283"/>
            </a:xfrm>
            <a:custGeom>
              <a:avLst/>
              <a:gdLst/>
              <a:ahLst/>
              <a:cxnLst/>
              <a:rect l="l" t="t" r="r" b="b"/>
              <a:pathLst>
                <a:path w="4712590" h="5663283">
                  <a:moveTo>
                    <a:pt x="4712590" y="5663283"/>
                  </a:moveTo>
                  <a:lnTo>
                    <a:pt x="0" y="5663283"/>
                  </a:lnTo>
                  <a:lnTo>
                    <a:pt x="0" y="0"/>
                  </a:lnTo>
                  <a:lnTo>
                    <a:pt x="4712590" y="5663283"/>
                  </a:lnTo>
                  <a:close/>
                </a:path>
              </a:pathLst>
            </a:custGeom>
            <a:solidFill>
              <a:srgbClr val="283583"/>
            </a:solidFill>
          </p:spPr>
          <p:txBody>
            <a:bodyPr/>
            <a:lstStyle/>
            <a:p>
              <a:endParaRPr lang="en-US" sz="1200"/>
            </a:p>
          </p:txBody>
        </p:sp>
      </p:grpSp>
      <p:sp>
        <p:nvSpPr>
          <p:cNvPr id="9" name="Freeform 9"/>
          <p:cNvSpPr/>
          <p:nvPr/>
        </p:nvSpPr>
        <p:spPr>
          <a:xfrm>
            <a:off x="9690631" y="5634507"/>
            <a:ext cx="2330003" cy="1075386"/>
          </a:xfrm>
          <a:custGeom>
            <a:avLst/>
            <a:gdLst/>
            <a:ahLst/>
            <a:cxnLst/>
            <a:rect l="l" t="t" r="r" b="b"/>
            <a:pathLst>
              <a:path w="3495005" h="1613079">
                <a:moveTo>
                  <a:pt x="0" y="0"/>
                </a:moveTo>
                <a:lnTo>
                  <a:pt x="3495006" y="0"/>
                </a:lnTo>
                <a:lnTo>
                  <a:pt x="3495006" y="1613080"/>
                </a:lnTo>
                <a:lnTo>
                  <a:pt x="0" y="16130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10" name="TextBox 10"/>
          <p:cNvSpPr txBox="1"/>
          <p:nvPr/>
        </p:nvSpPr>
        <p:spPr>
          <a:xfrm>
            <a:off x="4014793" y="467866"/>
            <a:ext cx="4179251" cy="5817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80"/>
              </a:lnSpc>
            </a:pPr>
            <a:r>
              <a:rPr lang="en-US" sz="4400" b="1" dirty="0">
                <a:latin typeface="Corbel" panose="020B0503020204020204" pitchFamily="34" charset="0"/>
                <a:ea typeface="Calibri"/>
                <a:cs typeface="Calibri"/>
              </a:rPr>
              <a:t>What Do We Do?</a:t>
            </a:r>
          </a:p>
        </p:txBody>
      </p:sp>
      <p:graphicFrame>
        <p:nvGraphicFramePr>
          <p:cNvPr id="12" name="TextBox 8">
            <a:extLst>
              <a:ext uri="{FF2B5EF4-FFF2-40B4-BE49-F238E27FC236}">
                <a16:creationId xmlns:a16="http://schemas.microsoft.com/office/drawing/2014/main" id="{7D9C7FC8-768D-1ECC-3C29-E5E635ED60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7701568"/>
              </p:ext>
            </p:extLst>
          </p:nvPr>
        </p:nvGraphicFramePr>
        <p:xfrm>
          <a:off x="2143365" y="1632722"/>
          <a:ext cx="8453641" cy="4457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678D6-CA79-4E74-53B2-BBE25230F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574" y="483817"/>
            <a:ext cx="4977976" cy="1454051"/>
          </a:xfrm>
        </p:spPr>
        <p:txBody>
          <a:bodyPr>
            <a:normAutofit/>
          </a:bodyPr>
          <a:lstStyle/>
          <a:p>
            <a:r>
              <a:rPr lang="en-US" sz="3300" dirty="0">
                <a:solidFill>
                  <a:schemeClr val="tx2"/>
                </a:solidFill>
                <a:latin typeface="Corbel" panose="020B0503020204020204" pitchFamily="34" charset="0"/>
              </a:rPr>
              <a:t>Key Business Development &amp; Planning Topics</a:t>
            </a:r>
          </a:p>
        </p:txBody>
      </p:sp>
      <p:pic>
        <p:nvPicPr>
          <p:cNvPr id="30" name="Graphic 29" descr="Bullseye">
            <a:extLst>
              <a:ext uri="{FF2B5EF4-FFF2-40B4-BE49-F238E27FC236}">
                <a16:creationId xmlns:a16="http://schemas.microsoft.com/office/drawing/2014/main" id="{B274CE90-F259-20AA-9620-4565F8FA6A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3E535-EE44-64FF-1A39-B548003FD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972" y="1937868"/>
            <a:ext cx="4977578" cy="4123104"/>
          </a:xfrm>
        </p:spPr>
        <p:txBody>
          <a:bodyPr anchor="ctr">
            <a:no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rbel" panose="020B0503020204020204" pitchFamily="34" charset="0"/>
              </a:rPr>
              <a:t>Goals</a:t>
            </a:r>
          </a:p>
          <a:p>
            <a:r>
              <a:rPr lang="en-US" sz="2400" dirty="0">
                <a:solidFill>
                  <a:schemeClr val="tx2"/>
                </a:solidFill>
                <a:latin typeface="Corbel" panose="020B0503020204020204" pitchFamily="34" charset="0"/>
              </a:rPr>
              <a:t>Marketing plan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Corbel" panose="020B0503020204020204" pitchFamily="34" charset="0"/>
              </a:rPr>
              <a:t>Target Customers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Corbel" panose="020B0503020204020204" pitchFamily="34" charset="0"/>
              </a:rPr>
              <a:t>Key products/services features and benefits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Corbel" panose="020B0503020204020204" pitchFamily="34" charset="0"/>
              </a:rPr>
              <a:t>Sales and promotion strategies</a:t>
            </a:r>
          </a:p>
          <a:p>
            <a:r>
              <a:rPr lang="en-US" sz="2400" dirty="0">
                <a:solidFill>
                  <a:schemeClr val="tx2"/>
                </a:solidFill>
                <a:latin typeface="Corbel" panose="020B0503020204020204" pitchFamily="34" charset="0"/>
              </a:rPr>
              <a:t>Management &amp; operations plan</a:t>
            </a:r>
          </a:p>
          <a:p>
            <a:r>
              <a:rPr lang="en-US" sz="2400" dirty="0">
                <a:solidFill>
                  <a:schemeClr val="tx2"/>
                </a:solidFill>
                <a:latin typeface="Corbel" panose="020B0503020204020204" pitchFamily="34" charset="0"/>
              </a:rPr>
              <a:t>Financials</a:t>
            </a:r>
          </a:p>
          <a:p>
            <a:r>
              <a:rPr lang="en-US" sz="2400" dirty="0">
                <a:solidFill>
                  <a:schemeClr val="tx2"/>
                </a:solidFill>
                <a:latin typeface="Corbel" panose="020B0503020204020204" pitchFamily="34" charset="0"/>
              </a:rPr>
              <a:t>Performance measures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Corbel" panose="020B0503020204020204" pitchFamily="34" charset="0"/>
              </a:rPr>
              <a:t>“Cannot manage what you do not measure”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Freeform 9">
            <a:extLst>
              <a:ext uri="{FF2B5EF4-FFF2-40B4-BE49-F238E27FC236}">
                <a16:creationId xmlns:a16="http://schemas.microsoft.com/office/drawing/2014/main" id="{9046F423-66CA-A6EA-39A6-0D5DEE303B05}"/>
              </a:ext>
            </a:extLst>
          </p:cNvPr>
          <p:cNvSpPr/>
          <p:nvPr/>
        </p:nvSpPr>
        <p:spPr>
          <a:xfrm>
            <a:off x="9690631" y="5634507"/>
            <a:ext cx="2330003" cy="1075386"/>
          </a:xfrm>
          <a:custGeom>
            <a:avLst/>
            <a:gdLst/>
            <a:ahLst/>
            <a:cxnLst/>
            <a:rect l="l" t="t" r="r" b="b"/>
            <a:pathLst>
              <a:path w="3495005" h="1613079">
                <a:moveTo>
                  <a:pt x="0" y="0"/>
                </a:moveTo>
                <a:lnTo>
                  <a:pt x="3495006" y="0"/>
                </a:lnTo>
                <a:lnTo>
                  <a:pt x="3495006" y="1613080"/>
                </a:lnTo>
                <a:lnTo>
                  <a:pt x="0" y="161308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0982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4" name="Rectangle 83">
            <a:extLst>
              <a:ext uri="{FF2B5EF4-FFF2-40B4-BE49-F238E27FC236}">
                <a16:creationId xmlns:a16="http://schemas.microsoft.com/office/drawing/2014/main" id="{FFB60E8C-7224-44A4-87A0-46A1711DD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064D29-D944-A806-FF4C-3952772DF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528" y="386930"/>
            <a:ext cx="10141799" cy="130055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KCARD Clients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DA32751-37A2-45C0-BE94-63D375E2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4" descr="A map of the state of kentucky&#10;&#10;Description automatically generated">
            <a:extLst>
              <a:ext uri="{FF2B5EF4-FFF2-40B4-BE49-F238E27FC236}">
                <a16:creationId xmlns:a16="http://schemas.microsoft.com/office/drawing/2014/main" id="{DD25D527-6501-5831-5BEB-02022CBAA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295" y="2888257"/>
            <a:ext cx="5150277" cy="2987159"/>
          </a:xfrm>
          <a:prstGeom prst="rect">
            <a:avLst/>
          </a:prstGeom>
        </p:spPr>
      </p:pic>
      <p:sp>
        <p:nvSpPr>
          <p:cNvPr id="37" name="Text Placeholder 3">
            <a:extLst>
              <a:ext uri="{FF2B5EF4-FFF2-40B4-BE49-F238E27FC236}">
                <a16:creationId xmlns:a16="http://schemas.microsoft.com/office/drawing/2014/main" id="{64F5FB43-535F-B6B8-BFD7-6A644D5A5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6429" y="2599509"/>
            <a:ext cx="4530898" cy="36394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/>
              <a:t>All Sectors of AG including: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/>
              <a:t>Meat Processing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/>
              <a:t>Value-added dairy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/>
              <a:t>Farmers Markets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/>
              <a:t>Agritourism &amp; on-farm markets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/>
              <a:t>Grain Elevators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/>
              <a:t>Feed Mills 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/>
              <a:t>Produce marketing and distribution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/>
              <a:t>Beginning farmers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A55FBCD-CD42-40F5-8A1B-3203F9CAE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B5394844-9E85-87FF-9478-0C5208608003}"/>
              </a:ext>
            </a:extLst>
          </p:cNvPr>
          <p:cNvSpPr/>
          <p:nvPr/>
        </p:nvSpPr>
        <p:spPr>
          <a:xfrm>
            <a:off x="9769458" y="5639270"/>
            <a:ext cx="2330003" cy="1075386"/>
          </a:xfrm>
          <a:custGeom>
            <a:avLst/>
            <a:gdLst/>
            <a:ahLst/>
            <a:cxnLst/>
            <a:rect l="l" t="t" r="r" b="b"/>
            <a:pathLst>
              <a:path w="3495005" h="1613079">
                <a:moveTo>
                  <a:pt x="0" y="0"/>
                </a:moveTo>
                <a:lnTo>
                  <a:pt x="3495006" y="0"/>
                </a:lnTo>
                <a:lnTo>
                  <a:pt x="3495006" y="1613080"/>
                </a:lnTo>
                <a:lnTo>
                  <a:pt x="0" y="16130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74165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55702-3651-188C-CFE6-0D5D01079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KCARD Clients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4CA15-37E6-4573-AADE-E350DD93C3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AW Meats (Greenup County)</a:t>
            </a:r>
          </a:p>
          <a:p>
            <a:r>
              <a:rPr lang="en-US" sz="2000" dirty="0"/>
              <a:t>Four Hills Farms (Mercer County)</a:t>
            </a:r>
          </a:p>
          <a:p>
            <a:r>
              <a:rPr lang="en-US" sz="2000" dirty="0"/>
              <a:t>Lexington Farmers Market (Fayette County)</a:t>
            </a:r>
          </a:p>
          <a:p>
            <a:r>
              <a:rPr lang="en-US" sz="2000" dirty="0"/>
              <a:t>Solway Farm (Hardin County) </a:t>
            </a:r>
          </a:p>
          <a:p>
            <a:r>
              <a:rPr lang="en-US" sz="2000" dirty="0" err="1"/>
              <a:t>Alvio’s</a:t>
            </a:r>
            <a:r>
              <a:rPr lang="en-US" sz="2000" dirty="0"/>
              <a:t> Cuban Meats (Jefferson County)</a:t>
            </a:r>
          </a:p>
          <a:p>
            <a:r>
              <a:rPr lang="en-US" sz="2000" dirty="0"/>
              <a:t>Food Chain (Fayette County)</a:t>
            </a:r>
          </a:p>
          <a:p>
            <a:r>
              <a:rPr lang="en-US" sz="2000" dirty="0"/>
              <a:t>Franklin Grain (Simpson County)</a:t>
            </a:r>
          </a:p>
          <a:p>
            <a:r>
              <a:rPr lang="en-US" sz="2000" dirty="0"/>
              <a:t>Chaney’s Dairy Barn (Warren County)</a:t>
            </a:r>
          </a:p>
          <a:p>
            <a:r>
              <a:rPr lang="en-US" sz="2000" dirty="0" err="1"/>
              <a:t>Obenchain</a:t>
            </a:r>
            <a:r>
              <a:rPr lang="en-US" sz="2000" dirty="0"/>
              <a:t> Farms (Hancock County)</a:t>
            </a:r>
          </a:p>
          <a:p>
            <a:r>
              <a:rPr lang="en-US" sz="2000" dirty="0"/>
              <a:t>Central KY Growers Association (Scott County)</a:t>
            </a:r>
          </a:p>
          <a:p>
            <a:r>
              <a:rPr lang="en-US" sz="2000" dirty="0"/>
              <a:t>Logan Street Market (Jefferson County)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C97114-DCF4-CCB6-8F7A-CDA19FDDA0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Hampton Premium Meats (Christian County)</a:t>
            </a:r>
          </a:p>
          <a:p>
            <a:r>
              <a:rPr lang="en-US" sz="2000" dirty="0"/>
              <a:t>Green Terrace Market (Daviess County)</a:t>
            </a:r>
          </a:p>
          <a:p>
            <a:r>
              <a:rPr lang="en-US" sz="2000" dirty="0"/>
              <a:t>Country View Creamery (Todd County) </a:t>
            </a:r>
          </a:p>
          <a:p>
            <a:r>
              <a:rPr lang="en-US" sz="2000" dirty="0"/>
              <a:t>Drury’s Custom Processing (Mercer County)</a:t>
            </a:r>
          </a:p>
          <a:p>
            <a:r>
              <a:rPr lang="en-US" sz="2000" dirty="0" err="1"/>
              <a:t>Bearfruit</a:t>
            </a:r>
            <a:r>
              <a:rPr lang="en-US" sz="2000" dirty="0"/>
              <a:t> &amp; Grow (Jefferson County)</a:t>
            </a:r>
          </a:p>
          <a:p>
            <a:r>
              <a:rPr lang="en-US" sz="2000" dirty="0"/>
              <a:t>On Tapp Dairy (Washington County) </a:t>
            </a:r>
          </a:p>
          <a:p>
            <a:r>
              <a:rPr lang="en-US" sz="2000" dirty="0"/>
              <a:t>Need More Acres (Allen County)</a:t>
            </a:r>
          </a:p>
          <a:p>
            <a:r>
              <a:rPr lang="en-US" sz="2000" dirty="0"/>
              <a:t>Happy Hills Farmstead (Greenup County)</a:t>
            </a:r>
          </a:p>
          <a:p>
            <a:r>
              <a:rPr lang="en-US" sz="2000" dirty="0"/>
              <a:t>Elmwood Stock Farm (Scott County)</a:t>
            </a:r>
          </a:p>
          <a:p>
            <a:r>
              <a:rPr lang="en-US" sz="2000" dirty="0"/>
              <a:t>Kentucky Organic Farm and Feed (Todd County)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5" name="Freeform 9">
            <a:extLst>
              <a:ext uri="{FF2B5EF4-FFF2-40B4-BE49-F238E27FC236}">
                <a16:creationId xmlns:a16="http://schemas.microsoft.com/office/drawing/2014/main" id="{47E9B88F-5F35-8FC5-6F86-C93EB6EF97AF}"/>
              </a:ext>
            </a:extLst>
          </p:cNvPr>
          <p:cNvSpPr/>
          <p:nvPr/>
        </p:nvSpPr>
        <p:spPr>
          <a:xfrm>
            <a:off x="9769458" y="5639270"/>
            <a:ext cx="2330003" cy="1075386"/>
          </a:xfrm>
          <a:custGeom>
            <a:avLst/>
            <a:gdLst/>
            <a:ahLst/>
            <a:cxnLst/>
            <a:rect l="l" t="t" r="r" b="b"/>
            <a:pathLst>
              <a:path w="3495005" h="1613079">
                <a:moveTo>
                  <a:pt x="0" y="0"/>
                </a:moveTo>
                <a:lnTo>
                  <a:pt x="3495006" y="0"/>
                </a:lnTo>
                <a:lnTo>
                  <a:pt x="3495006" y="1613080"/>
                </a:lnTo>
                <a:lnTo>
                  <a:pt x="0" y="16130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83964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FC5610-3DBD-C107-2070-99FF2F4B2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US" sz="4000"/>
              <a:t>Expansion of Services as Needs Develop</a:t>
            </a:r>
          </a:p>
        </p:txBody>
      </p:sp>
      <p:pic>
        <p:nvPicPr>
          <p:cNvPr id="7" name="Graphic 6" descr="Farm scene">
            <a:extLst>
              <a:ext uri="{FF2B5EF4-FFF2-40B4-BE49-F238E27FC236}">
                <a16:creationId xmlns:a16="http://schemas.microsoft.com/office/drawing/2014/main" id="{B5DED9F8-5D28-61B4-8EA9-FC39C8FB98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130" y="1275070"/>
            <a:ext cx="3876165" cy="387616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4035F-2A91-AC2D-4BA5-B5BC2F166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en-US" sz="2400" dirty="0"/>
              <a:t>Planning Your Farm Diversification workshop</a:t>
            </a:r>
          </a:p>
          <a:p>
            <a:r>
              <a:rPr lang="en-US" sz="2400" dirty="0"/>
              <a:t>Disaster Assistance</a:t>
            </a:r>
          </a:p>
          <a:p>
            <a:r>
              <a:rPr lang="en-US" sz="2400" dirty="0"/>
              <a:t>Meat Processing Business Development</a:t>
            </a:r>
          </a:p>
          <a:p>
            <a:r>
              <a:rPr lang="en-US" sz="2400" dirty="0" err="1"/>
              <a:t>AgVets</a:t>
            </a:r>
            <a:r>
              <a:rPr lang="en-US" sz="2400" dirty="0"/>
              <a:t> Program</a:t>
            </a:r>
          </a:p>
          <a:p>
            <a:r>
              <a:rPr lang="en-US" sz="2400" dirty="0"/>
              <a:t>Beginning Farmer Video Series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9">
            <a:extLst>
              <a:ext uri="{FF2B5EF4-FFF2-40B4-BE49-F238E27FC236}">
                <a16:creationId xmlns:a16="http://schemas.microsoft.com/office/drawing/2014/main" id="{DBCC9FBB-7C71-1537-BC97-E20E0E8FBECC}"/>
              </a:ext>
            </a:extLst>
          </p:cNvPr>
          <p:cNvSpPr/>
          <p:nvPr/>
        </p:nvSpPr>
        <p:spPr>
          <a:xfrm>
            <a:off x="9769458" y="5293106"/>
            <a:ext cx="2330003" cy="1075386"/>
          </a:xfrm>
          <a:custGeom>
            <a:avLst/>
            <a:gdLst/>
            <a:ahLst/>
            <a:cxnLst/>
            <a:rect l="l" t="t" r="r" b="b"/>
            <a:pathLst>
              <a:path w="3495005" h="1613079">
                <a:moveTo>
                  <a:pt x="0" y="0"/>
                </a:moveTo>
                <a:lnTo>
                  <a:pt x="3495006" y="0"/>
                </a:lnTo>
                <a:lnTo>
                  <a:pt x="3495006" y="1613080"/>
                </a:lnTo>
                <a:lnTo>
                  <a:pt x="0" y="161308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31495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75740B-12BC-EDC7-D86D-507082E0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4200" dirty="0"/>
              <a:t>Diversification of KCARD Funding Streams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07405-329D-E70C-852B-A9013527D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sz="2400" b="1" dirty="0"/>
              <a:t>KADF Smaller % of KCARD Budget</a:t>
            </a:r>
            <a:r>
              <a:rPr lang="en-US" sz="2400" dirty="0"/>
              <a:t>: KADF accounted for 35% of KCARD funds in 2023</a:t>
            </a:r>
          </a:p>
          <a:p>
            <a:r>
              <a:rPr lang="en-US" sz="2400" b="1" dirty="0"/>
              <a:t>More Federal Funds: </a:t>
            </a:r>
            <a:r>
              <a:rPr lang="en-US" sz="2400" dirty="0"/>
              <a:t>KCARD is primary awardee on three large federal grants</a:t>
            </a:r>
          </a:p>
          <a:p>
            <a:r>
              <a:rPr lang="en-US" sz="2400" b="1" dirty="0"/>
              <a:t>Increase in Funds from Partners</a:t>
            </a:r>
            <a:r>
              <a:rPr lang="en-US" sz="2400" dirty="0"/>
              <a:t>: KCARD is a sub-awardee on 12 federal grants with organizational partners.  </a:t>
            </a:r>
          </a:p>
          <a:p>
            <a:r>
              <a:rPr lang="en-US" sz="2400" b="1" dirty="0"/>
              <a:t>Growth in Fee-for-Service Funds: </a:t>
            </a:r>
            <a:r>
              <a:rPr lang="en-US" sz="2400" dirty="0"/>
              <a:t>KCARD earned over $121,000 in contracted fees for service in 2023, which was a 39% increase from 2021.  </a:t>
            </a:r>
            <a:endParaRPr lang="en-US" sz="2400" b="1" dirty="0"/>
          </a:p>
          <a:p>
            <a:endParaRPr lang="en-US" sz="2400" dirty="0"/>
          </a:p>
        </p:txBody>
      </p:sp>
      <p:sp>
        <p:nvSpPr>
          <p:cNvPr id="4" name="Freeform 9">
            <a:extLst>
              <a:ext uri="{FF2B5EF4-FFF2-40B4-BE49-F238E27FC236}">
                <a16:creationId xmlns:a16="http://schemas.microsoft.com/office/drawing/2014/main" id="{7F5D7D22-7E03-9994-F6F3-37537A740A1B}"/>
              </a:ext>
            </a:extLst>
          </p:cNvPr>
          <p:cNvSpPr/>
          <p:nvPr/>
        </p:nvSpPr>
        <p:spPr>
          <a:xfrm>
            <a:off x="9588705" y="5528759"/>
            <a:ext cx="2330003" cy="1075386"/>
          </a:xfrm>
          <a:custGeom>
            <a:avLst/>
            <a:gdLst/>
            <a:ahLst/>
            <a:cxnLst/>
            <a:rect l="l" t="t" r="r" b="b"/>
            <a:pathLst>
              <a:path w="3495005" h="1613079">
                <a:moveTo>
                  <a:pt x="0" y="0"/>
                </a:moveTo>
                <a:lnTo>
                  <a:pt x="3495006" y="0"/>
                </a:lnTo>
                <a:lnTo>
                  <a:pt x="3495006" y="1613080"/>
                </a:lnTo>
                <a:lnTo>
                  <a:pt x="0" y="16130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69724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D6B153-88DE-8AB7-028C-5D55FED78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KCARD Performance Measures (2023)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03395-8B2E-7CFB-6195-F241D948F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dirty="0"/>
              <a:t>Number of Farms and Businesses Assisted: 516</a:t>
            </a:r>
          </a:p>
          <a:p>
            <a:r>
              <a:rPr lang="en-US" dirty="0"/>
              <a:t>Job Created: 114</a:t>
            </a:r>
          </a:p>
          <a:p>
            <a:r>
              <a:rPr lang="en-US" dirty="0"/>
              <a:t>Jobs Saved: 790</a:t>
            </a:r>
          </a:p>
          <a:p>
            <a:r>
              <a:rPr lang="en-US" dirty="0"/>
              <a:t>Federal Funds Attracted for Clients and Partners: $2.56 million</a:t>
            </a:r>
          </a:p>
          <a:p>
            <a:r>
              <a:rPr lang="en-US" dirty="0"/>
              <a:t>Growth in Clients Sales Revenue: $7.7 million</a:t>
            </a:r>
          </a:p>
          <a:p>
            <a:r>
              <a:rPr lang="en-US" dirty="0"/>
              <a:t> KCARD Client Success Rate: 90%</a:t>
            </a:r>
          </a:p>
          <a:p>
            <a:r>
              <a:rPr lang="en-US" dirty="0"/>
              <a:t>Economic Impact: $14.5 million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reeform 9">
            <a:extLst>
              <a:ext uri="{FF2B5EF4-FFF2-40B4-BE49-F238E27FC236}">
                <a16:creationId xmlns:a16="http://schemas.microsoft.com/office/drawing/2014/main" id="{96FBD63A-8CA8-FA01-4557-A10892AA07F7}"/>
              </a:ext>
            </a:extLst>
          </p:cNvPr>
          <p:cNvSpPr/>
          <p:nvPr/>
        </p:nvSpPr>
        <p:spPr>
          <a:xfrm>
            <a:off x="9546175" y="5504333"/>
            <a:ext cx="2330003" cy="1075386"/>
          </a:xfrm>
          <a:custGeom>
            <a:avLst/>
            <a:gdLst/>
            <a:ahLst/>
            <a:cxnLst/>
            <a:rect l="l" t="t" r="r" b="b"/>
            <a:pathLst>
              <a:path w="3495005" h="1613079">
                <a:moveTo>
                  <a:pt x="0" y="0"/>
                </a:moveTo>
                <a:lnTo>
                  <a:pt x="3495006" y="0"/>
                </a:lnTo>
                <a:lnTo>
                  <a:pt x="3495006" y="1613080"/>
                </a:lnTo>
                <a:lnTo>
                  <a:pt x="0" y="16130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2048085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81D3231023494E94C2DE44E271A465" ma:contentTypeVersion="18" ma:contentTypeDescription="Create a new document." ma:contentTypeScope="" ma:versionID="ff79200be675cda9c4c99c0cb389aa90">
  <xsd:schema xmlns:xsd="http://www.w3.org/2001/XMLSchema" xmlns:xs="http://www.w3.org/2001/XMLSchema" xmlns:p="http://schemas.microsoft.com/office/2006/metadata/properties" xmlns:ns2="7629f0d2-6780-4285-94de-aec51948a316" xmlns:ns3="e395fb41-bfe1-49fa-a893-3a75b5706a86" targetNamespace="http://schemas.microsoft.com/office/2006/metadata/properties" ma:root="true" ma:fieldsID="7ea87069d507493cc1228a80958df3c2" ns2:_="" ns3:_="">
    <xsd:import namespace="7629f0d2-6780-4285-94de-aec51948a316"/>
    <xsd:import namespace="e395fb41-bfe1-49fa-a893-3a75b5706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2:MediaServiceOCR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9f0d2-6780-4285-94de-aec51948a3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4937615-da7d-4591-a2f3-a519d29864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95fb41-bfe1-49fa-a893-3a75b5706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524acc1-5dcd-41b6-9caa-4c1f906bbb59}" ma:internalName="TaxCatchAll" ma:showField="CatchAllData" ma:web="e395fb41-bfe1-49fa-a893-3a75b5706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6C8E8D-620F-4B06-8B77-12B2E0A0537B}">
  <ds:schemaRefs>
    <ds:schemaRef ds:uri="7629f0d2-6780-4285-94de-aec51948a316"/>
    <ds:schemaRef ds:uri="e395fb41-bfe1-49fa-a893-3a75b5706a8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7407184-912A-4AD1-8387-D0C9FBA006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1034</TotalTime>
  <Words>555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Calibri Light</vt:lpstr>
      <vt:lpstr>Corbel</vt:lpstr>
      <vt:lpstr>Wingdings 2</vt:lpstr>
      <vt:lpstr>Frame</vt:lpstr>
      <vt:lpstr>Office Theme</vt:lpstr>
      <vt:lpstr>Office Theme</vt:lpstr>
      <vt:lpstr>PowerPoint Presentation</vt:lpstr>
      <vt:lpstr>How KCARD Works</vt:lpstr>
      <vt:lpstr>PowerPoint Presentation</vt:lpstr>
      <vt:lpstr>Key Business Development &amp; Planning Topics</vt:lpstr>
      <vt:lpstr>KCARD Clients</vt:lpstr>
      <vt:lpstr>Examples of KCARD Clients</vt:lpstr>
      <vt:lpstr>Expansion of Services as Needs Develop</vt:lpstr>
      <vt:lpstr>Diversification of KCARD Funding Streams</vt:lpstr>
      <vt:lpstr>KCARD Performance Measures (2023)</vt:lpstr>
      <vt:lpstr>KCARD has always and will continue to work hard, work smart, and work together to serve all of Kentucky agriculture  Contact us at:  kcard@kcard.info or 859-550-3972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Brent Lackey</dc:creator>
  <cp:lastModifiedBy>Brent Lackey</cp:lastModifiedBy>
  <cp:revision>7</cp:revision>
  <dcterms:created xsi:type="dcterms:W3CDTF">2024-07-19T20:56:28Z</dcterms:created>
  <dcterms:modified xsi:type="dcterms:W3CDTF">2024-09-11T04:31:59Z</dcterms:modified>
</cp:coreProperties>
</file>