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04" r:id="rId6"/>
    <p:sldId id="299" r:id="rId7"/>
    <p:sldId id="293" r:id="rId8"/>
    <p:sldId id="294" r:id="rId9"/>
    <p:sldId id="300" r:id="rId10"/>
    <p:sldId id="290" r:id="rId11"/>
    <p:sldId id="288" r:id="rId12"/>
    <p:sldId id="301" r:id="rId13"/>
    <p:sldId id="303" r:id="rId14"/>
    <p:sldId id="295" r:id="rId15"/>
    <p:sldId id="296" r:id="rId16"/>
    <p:sldId id="261" r:id="rId17"/>
    <p:sldId id="266" r:id="rId18"/>
    <p:sldId id="268" r:id="rId19"/>
    <p:sldId id="270" r:id="rId20"/>
    <p:sldId id="258" r:id="rId21"/>
    <p:sldId id="302" r:id="rId22"/>
    <p:sldId id="260" r:id="rId23"/>
    <p:sldId id="298" r:id="rId24"/>
    <p:sldId id="274" r:id="rId25"/>
    <p:sldId id="275" r:id="rId26"/>
    <p:sldId id="276" r:id="rId27"/>
    <p:sldId id="273" r:id="rId28"/>
    <p:sldId id="278" r:id="rId29"/>
    <p:sldId id="263" r:id="rId30"/>
    <p:sldId id="262" r:id="rId31"/>
    <p:sldId id="283" r:id="rId32"/>
    <p:sldId id="282" r:id="rId33"/>
    <p:sldId id="281" r:id="rId34"/>
    <p:sldId id="297" r:id="rId3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D9DA7F-2588-5EB0-9E31-AAD03FBD20F7}" name="Cooper, Sarah A (BHDID)" initials="CSA(" userId="S::Sarah.Cooper@ky.gov::53ad8ad9-fef1-4fc8-8c21-7d21e88f47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472C4"/>
    <a:srgbClr val="01203D"/>
    <a:srgbClr val="003865"/>
    <a:srgbClr val="62B5E5"/>
    <a:srgbClr val="ADC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8132" autoAdjust="0"/>
  </p:normalViewPr>
  <p:slideViewPr>
    <p:cSldViewPr snapToGrid="0">
      <p:cViewPr varScale="1">
        <p:scale>
          <a:sx n="79" d="100"/>
          <a:sy n="79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per, Sarah A (BHDID)" userId="53ad8ad9-fef1-4fc8-8c21-7d21e88f4721" providerId="ADAL" clId="{2AB4AC7A-3735-4446-88FE-3AD534069086}"/>
    <pc:docChg chg="modSld">
      <pc:chgData name="Cooper, Sarah A (BHDID)" userId="53ad8ad9-fef1-4fc8-8c21-7d21e88f4721" providerId="ADAL" clId="{2AB4AC7A-3735-4446-88FE-3AD534069086}" dt="2024-11-08T14:51:32.634" v="13" actId="20577"/>
      <pc:docMkLst>
        <pc:docMk/>
      </pc:docMkLst>
      <pc:sldChg chg="modSp mod">
        <pc:chgData name="Cooper, Sarah A (BHDID)" userId="53ad8ad9-fef1-4fc8-8c21-7d21e88f4721" providerId="ADAL" clId="{2AB4AC7A-3735-4446-88FE-3AD534069086}" dt="2024-11-08T14:51:32.634" v="13" actId="20577"/>
        <pc:sldMkLst>
          <pc:docMk/>
          <pc:sldMk cId="3390860132" sldId="258"/>
        </pc:sldMkLst>
        <pc:spChg chg="mod">
          <ac:chgData name="Cooper, Sarah A (BHDID)" userId="53ad8ad9-fef1-4fc8-8c21-7d21e88f4721" providerId="ADAL" clId="{2AB4AC7A-3735-4446-88FE-3AD534069086}" dt="2024-11-08T14:51:32.634" v="13" actId="20577"/>
          <ac:spMkLst>
            <pc:docMk/>
            <pc:sldMk cId="3390860132" sldId="258"/>
            <ac:spMk id="2" creationId="{4D71F967-E8D5-486A-8FB7-FFC35EA0799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C004F-E762-4F5F-82E3-70F9D193ABD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8C4CC6-6CBA-4745-B4F8-11550875BC6C}">
      <dgm:prSet/>
      <dgm:spPr/>
      <dgm:t>
        <a:bodyPr/>
        <a:lstStyle/>
        <a:p>
          <a:r>
            <a:rPr lang="en-US" dirty="0"/>
            <a:t>ECE-TRIS (Early Care and Education Training Records Information System) – Comprehensive Professional Development Registry</a:t>
          </a:r>
        </a:p>
      </dgm:t>
    </dgm:pt>
    <dgm:pt modelId="{1B5C2462-EDE2-4D34-A2D1-3E581BFAE8F5}" type="parTrans" cxnId="{0BBD8626-344F-4C7B-8CD7-FF95546574E9}">
      <dgm:prSet/>
      <dgm:spPr/>
      <dgm:t>
        <a:bodyPr/>
        <a:lstStyle/>
        <a:p>
          <a:endParaRPr lang="en-US"/>
        </a:p>
      </dgm:t>
    </dgm:pt>
    <dgm:pt modelId="{EE97D4F7-64EB-4C01-AFBC-7C77B22EB799}" type="sibTrans" cxnId="{0BBD8626-344F-4C7B-8CD7-FF95546574E9}">
      <dgm:prSet/>
      <dgm:spPr/>
      <dgm:t>
        <a:bodyPr/>
        <a:lstStyle/>
        <a:p>
          <a:endParaRPr lang="en-US"/>
        </a:p>
      </dgm:t>
    </dgm:pt>
    <dgm:pt modelId="{99F98791-819C-4DA7-840D-578A75FEE63E}">
      <dgm:prSet/>
      <dgm:spPr/>
      <dgm:t>
        <a:bodyPr/>
        <a:lstStyle/>
        <a:p>
          <a:r>
            <a:rPr lang="en-US"/>
            <a:t>Integrated systems to support quality</a:t>
          </a:r>
        </a:p>
      </dgm:t>
    </dgm:pt>
    <dgm:pt modelId="{18A2DAB9-9EEC-4976-AE46-CEBE4C6ECD2A}" type="parTrans" cxnId="{FF62C1F7-D235-412A-ABF6-30C93D7C886F}">
      <dgm:prSet/>
      <dgm:spPr/>
      <dgm:t>
        <a:bodyPr/>
        <a:lstStyle/>
        <a:p>
          <a:endParaRPr lang="en-US"/>
        </a:p>
      </dgm:t>
    </dgm:pt>
    <dgm:pt modelId="{212AE8F5-93CD-48D3-966A-EB98F2FCD01C}" type="sibTrans" cxnId="{FF62C1F7-D235-412A-ABF6-30C93D7C886F}">
      <dgm:prSet/>
      <dgm:spPr/>
      <dgm:t>
        <a:bodyPr/>
        <a:lstStyle/>
        <a:p>
          <a:endParaRPr lang="en-US"/>
        </a:p>
      </dgm:t>
    </dgm:pt>
    <dgm:pt modelId="{3FEB98B0-C6B7-405E-979C-C7E874AB412B}">
      <dgm:prSet/>
      <dgm:spPr/>
      <dgm:t>
        <a:bodyPr/>
        <a:lstStyle/>
        <a:p>
          <a:r>
            <a:rPr lang="en-US" dirty="0"/>
            <a:t>Monetary incentives for high quality child care</a:t>
          </a:r>
        </a:p>
      </dgm:t>
    </dgm:pt>
    <dgm:pt modelId="{BEADE0DF-ED4D-4B1B-BC51-8F56D0ADDFA1}" type="parTrans" cxnId="{48BF58A7-37BB-4F7D-8105-4671C05BA280}">
      <dgm:prSet/>
      <dgm:spPr/>
      <dgm:t>
        <a:bodyPr/>
        <a:lstStyle/>
        <a:p>
          <a:endParaRPr lang="en-US"/>
        </a:p>
      </dgm:t>
    </dgm:pt>
    <dgm:pt modelId="{24DC33C3-8814-4022-8A1B-94BFE669B9AA}" type="sibTrans" cxnId="{48BF58A7-37BB-4F7D-8105-4671C05BA280}">
      <dgm:prSet/>
      <dgm:spPr/>
      <dgm:t>
        <a:bodyPr/>
        <a:lstStyle/>
        <a:p>
          <a:endParaRPr lang="en-US"/>
        </a:p>
      </dgm:t>
    </dgm:pt>
    <dgm:pt modelId="{C3D5B409-6D34-4131-8C72-96C1CD03B0FB}">
      <dgm:prSet/>
      <dgm:spPr/>
      <dgm:t>
        <a:bodyPr/>
        <a:lstStyle/>
        <a:p>
          <a:r>
            <a:rPr lang="en-US"/>
            <a:t>Staffed Family Child Care Network to recruit and support home-based child care</a:t>
          </a:r>
        </a:p>
      </dgm:t>
    </dgm:pt>
    <dgm:pt modelId="{39EC417A-7033-4396-AA19-972BADA3B9CE}" type="parTrans" cxnId="{0B0EEA61-AE17-4327-B7AC-52133CB6F74B}">
      <dgm:prSet/>
      <dgm:spPr/>
      <dgm:t>
        <a:bodyPr/>
        <a:lstStyle/>
        <a:p>
          <a:endParaRPr lang="en-US"/>
        </a:p>
      </dgm:t>
    </dgm:pt>
    <dgm:pt modelId="{51E48F96-6272-4419-A7BC-5BDC3152B056}" type="sibTrans" cxnId="{0B0EEA61-AE17-4327-B7AC-52133CB6F74B}">
      <dgm:prSet/>
      <dgm:spPr/>
      <dgm:t>
        <a:bodyPr/>
        <a:lstStyle/>
        <a:p>
          <a:endParaRPr lang="en-US"/>
        </a:p>
      </dgm:t>
    </dgm:pt>
    <dgm:pt modelId="{6A4F7F71-4834-49E4-9025-E58916814621}">
      <dgm:prSet/>
      <dgm:spPr/>
      <dgm:t>
        <a:bodyPr/>
        <a:lstStyle/>
        <a:p>
          <a:r>
            <a:rPr lang="en-US"/>
            <a:t>Brightwheel offered to regulated child care programs</a:t>
          </a:r>
        </a:p>
      </dgm:t>
    </dgm:pt>
    <dgm:pt modelId="{52828BC8-290F-4D27-B79A-6ACDEAE93D0F}" type="parTrans" cxnId="{9318E864-CAD0-4191-B14A-95FCC9475830}">
      <dgm:prSet/>
      <dgm:spPr/>
      <dgm:t>
        <a:bodyPr/>
        <a:lstStyle/>
        <a:p>
          <a:endParaRPr lang="en-US"/>
        </a:p>
      </dgm:t>
    </dgm:pt>
    <dgm:pt modelId="{009F8912-7BD8-4DF0-9D24-6733832F1B0E}" type="sibTrans" cxnId="{9318E864-CAD0-4191-B14A-95FCC9475830}">
      <dgm:prSet/>
      <dgm:spPr/>
      <dgm:t>
        <a:bodyPr/>
        <a:lstStyle/>
        <a:p>
          <a:endParaRPr lang="en-US"/>
        </a:p>
      </dgm:t>
    </dgm:pt>
    <dgm:pt modelId="{CE7E0F3C-A564-4007-A2E7-2DB4B11C684B}">
      <dgm:prSet/>
      <dgm:spPr/>
      <dgm:t>
        <a:bodyPr/>
        <a:lstStyle/>
        <a:p>
          <a:r>
            <a:rPr lang="en-US"/>
            <a:t>Balanced approach to Child Care and Development Fund (CCDF) mandated activities</a:t>
          </a:r>
        </a:p>
      </dgm:t>
    </dgm:pt>
    <dgm:pt modelId="{9E7560E0-4367-4D4F-87CC-5A711F814AD2}" type="parTrans" cxnId="{9F95A73A-F29D-4B44-8077-D1944A6F2F9B}">
      <dgm:prSet/>
      <dgm:spPr/>
      <dgm:t>
        <a:bodyPr/>
        <a:lstStyle/>
        <a:p>
          <a:endParaRPr lang="en-US"/>
        </a:p>
      </dgm:t>
    </dgm:pt>
    <dgm:pt modelId="{3548EF1B-2D89-40BA-8E50-D1F89C53E5E4}" type="sibTrans" cxnId="{9F95A73A-F29D-4B44-8077-D1944A6F2F9B}">
      <dgm:prSet/>
      <dgm:spPr/>
      <dgm:t>
        <a:bodyPr/>
        <a:lstStyle/>
        <a:p>
          <a:endParaRPr lang="en-US"/>
        </a:p>
      </dgm:t>
    </dgm:pt>
    <dgm:pt modelId="{84ADE9E0-7E42-42B2-AC87-DB855410438D}">
      <dgm:prSet/>
      <dgm:spPr/>
      <dgm:t>
        <a:bodyPr/>
        <a:lstStyle/>
        <a:p>
          <a:r>
            <a:rPr lang="en-US"/>
            <a:t>Employee Child Care Assistance Partnership (ECCAP)</a:t>
          </a:r>
        </a:p>
      </dgm:t>
    </dgm:pt>
    <dgm:pt modelId="{304880EE-55E6-4764-86EC-D519DA5C3F64}" type="parTrans" cxnId="{CFE537EE-BCEC-4E09-8824-3ABBA212C7C7}">
      <dgm:prSet/>
      <dgm:spPr/>
      <dgm:t>
        <a:bodyPr/>
        <a:lstStyle/>
        <a:p>
          <a:endParaRPr lang="en-US"/>
        </a:p>
      </dgm:t>
    </dgm:pt>
    <dgm:pt modelId="{6F5435B5-0249-401C-A958-A71DE293CBB5}" type="sibTrans" cxnId="{CFE537EE-BCEC-4E09-8824-3ABBA212C7C7}">
      <dgm:prSet/>
      <dgm:spPr/>
      <dgm:t>
        <a:bodyPr/>
        <a:lstStyle/>
        <a:p>
          <a:endParaRPr lang="en-US"/>
        </a:p>
      </dgm:t>
    </dgm:pt>
    <dgm:pt modelId="{3B5776E2-E73E-4C75-B868-BDA5E834FE97}">
      <dgm:prSet/>
      <dgm:spPr/>
      <dgm:t>
        <a:bodyPr/>
        <a:lstStyle/>
        <a:p>
          <a:r>
            <a:rPr lang="en-US"/>
            <a:t>Child care employees classified as a protected population</a:t>
          </a:r>
        </a:p>
      </dgm:t>
    </dgm:pt>
    <dgm:pt modelId="{0CD5F9D4-25D1-4184-B2DF-190591C3E412}" type="parTrans" cxnId="{9E7B9F97-CD2D-4542-956E-B17A861963C1}">
      <dgm:prSet/>
      <dgm:spPr/>
      <dgm:t>
        <a:bodyPr/>
        <a:lstStyle/>
        <a:p>
          <a:endParaRPr lang="en-US"/>
        </a:p>
      </dgm:t>
    </dgm:pt>
    <dgm:pt modelId="{DF542499-E15B-4B19-990F-43F629AB75FC}" type="sibTrans" cxnId="{9E7B9F97-CD2D-4542-956E-B17A861963C1}">
      <dgm:prSet/>
      <dgm:spPr/>
      <dgm:t>
        <a:bodyPr/>
        <a:lstStyle/>
        <a:p>
          <a:endParaRPr lang="en-US"/>
        </a:p>
      </dgm:t>
    </dgm:pt>
    <dgm:pt modelId="{B9A5BEE6-742A-4832-BFA7-39D28148DC9A}">
      <dgm:prSet/>
      <dgm:spPr/>
      <dgm:t>
        <a:bodyPr/>
        <a:lstStyle/>
        <a:p>
          <a:r>
            <a:rPr lang="en-US"/>
            <a:t>Scholarships for continuing education</a:t>
          </a:r>
        </a:p>
      </dgm:t>
    </dgm:pt>
    <dgm:pt modelId="{EBD5D0EF-C3AE-4FA5-836A-72C8501FE0F2}" type="parTrans" cxnId="{9AB0E1AB-8620-4A22-8ACA-624F0848A097}">
      <dgm:prSet/>
      <dgm:spPr/>
      <dgm:t>
        <a:bodyPr/>
        <a:lstStyle/>
        <a:p>
          <a:endParaRPr lang="en-US"/>
        </a:p>
      </dgm:t>
    </dgm:pt>
    <dgm:pt modelId="{942DD10C-ED3E-4165-9E65-091A03CF9667}" type="sibTrans" cxnId="{9AB0E1AB-8620-4A22-8ACA-624F0848A097}">
      <dgm:prSet/>
      <dgm:spPr/>
      <dgm:t>
        <a:bodyPr/>
        <a:lstStyle/>
        <a:p>
          <a:endParaRPr lang="en-US"/>
        </a:p>
      </dgm:t>
    </dgm:pt>
    <dgm:pt modelId="{1D1DE88B-7AF8-43B8-BD91-99D7D5E289B2}" type="pres">
      <dgm:prSet presAssocID="{7BBC004F-E762-4F5F-82E3-70F9D193ABD8}" presName="diagram" presStyleCnt="0">
        <dgm:presLayoutVars>
          <dgm:dir/>
          <dgm:resizeHandles val="exact"/>
        </dgm:presLayoutVars>
      </dgm:prSet>
      <dgm:spPr/>
    </dgm:pt>
    <dgm:pt modelId="{CED8A13D-C6ED-48ED-9A3C-3A42815CF44D}" type="pres">
      <dgm:prSet presAssocID="{4B8C4CC6-6CBA-4745-B4F8-11550875BC6C}" presName="node" presStyleLbl="node1" presStyleIdx="0" presStyleCnt="9">
        <dgm:presLayoutVars>
          <dgm:bulletEnabled val="1"/>
        </dgm:presLayoutVars>
      </dgm:prSet>
      <dgm:spPr/>
    </dgm:pt>
    <dgm:pt modelId="{2AC04798-BE28-41A6-AF50-DB4B1C7195DB}" type="pres">
      <dgm:prSet presAssocID="{EE97D4F7-64EB-4C01-AFBC-7C77B22EB799}" presName="sibTrans" presStyleCnt="0"/>
      <dgm:spPr/>
    </dgm:pt>
    <dgm:pt modelId="{6B0ADE48-B141-4EB9-9BC0-6B3069841680}" type="pres">
      <dgm:prSet presAssocID="{99F98791-819C-4DA7-840D-578A75FEE63E}" presName="node" presStyleLbl="node1" presStyleIdx="1" presStyleCnt="9">
        <dgm:presLayoutVars>
          <dgm:bulletEnabled val="1"/>
        </dgm:presLayoutVars>
      </dgm:prSet>
      <dgm:spPr/>
    </dgm:pt>
    <dgm:pt modelId="{9CA54535-3632-4DEE-BE7C-3AF40AA1A759}" type="pres">
      <dgm:prSet presAssocID="{212AE8F5-93CD-48D3-966A-EB98F2FCD01C}" presName="sibTrans" presStyleCnt="0"/>
      <dgm:spPr/>
    </dgm:pt>
    <dgm:pt modelId="{8924566C-C7A7-4D8E-A51A-DA7473D7C006}" type="pres">
      <dgm:prSet presAssocID="{3FEB98B0-C6B7-405E-979C-C7E874AB412B}" presName="node" presStyleLbl="node1" presStyleIdx="2" presStyleCnt="9">
        <dgm:presLayoutVars>
          <dgm:bulletEnabled val="1"/>
        </dgm:presLayoutVars>
      </dgm:prSet>
      <dgm:spPr/>
    </dgm:pt>
    <dgm:pt modelId="{DB45C199-4F94-41E5-97E8-CF4D2F6932C5}" type="pres">
      <dgm:prSet presAssocID="{24DC33C3-8814-4022-8A1B-94BFE669B9AA}" presName="sibTrans" presStyleCnt="0"/>
      <dgm:spPr/>
    </dgm:pt>
    <dgm:pt modelId="{5B4EAF85-1E6A-4E3B-9328-18438D293707}" type="pres">
      <dgm:prSet presAssocID="{C3D5B409-6D34-4131-8C72-96C1CD03B0FB}" presName="node" presStyleLbl="node1" presStyleIdx="3" presStyleCnt="9">
        <dgm:presLayoutVars>
          <dgm:bulletEnabled val="1"/>
        </dgm:presLayoutVars>
      </dgm:prSet>
      <dgm:spPr/>
    </dgm:pt>
    <dgm:pt modelId="{7B224C3D-38DE-490F-9F46-9887287C9046}" type="pres">
      <dgm:prSet presAssocID="{51E48F96-6272-4419-A7BC-5BDC3152B056}" presName="sibTrans" presStyleCnt="0"/>
      <dgm:spPr/>
    </dgm:pt>
    <dgm:pt modelId="{A309AA51-25F2-4703-B477-BD5F46FD6CCE}" type="pres">
      <dgm:prSet presAssocID="{6A4F7F71-4834-49E4-9025-E58916814621}" presName="node" presStyleLbl="node1" presStyleIdx="4" presStyleCnt="9">
        <dgm:presLayoutVars>
          <dgm:bulletEnabled val="1"/>
        </dgm:presLayoutVars>
      </dgm:prSet>
      <dgm:spPr/>
    </dgm:pt>
    <dgm:pt modelId="{01A7DF2A-4C43-45A8-A34F-C741018E78B1}" type="pres">
      <dgm:prSet presAssocID="{009F8912-7BD8-4DF0-9D24-6733832F1B0E}" presName="sibTrans" presStyleCnt="0"/>
      <dgm:spPr/>
    </dgm:pt>
    <dgm:pt modelId="{1F98A412-BE80-4D98-9BEF-5D4EDF3AB629}" type="pres">
      <dgm:prSet presAssocID="{CE7E0F3C-A564-4007-A2E7-2DB4B11C684B}" presName="node" presStyleLbl="node1" presStyleIdx="5" presStyleCnt="9">
        <dgm:presLayoutVars>
          <dgm:bulletEnabled val="1"/>
        </dgm:presLayoutVars>
      </dgm:prSet>
      <dgm:spPr/>
    </dgm:pt>
    <dgm:pt modelId="{ED11F498-9CDE-4DDA-BFEC-F936F38F57BE}" type="pres">
      <dgm:prSet presAssocID="{3548EF1B-2D89-40BA-8E50-D1F89C53E5E4}" presName="sibTrans" presStyleCnt="0"/>
      <dgm:spPr/>
    </dgm:pt>
    <dgm:pt modelId="{5F3CB481-3830-441E-8ED7-F748F2CD5ED2}" type="pres">
      <dgm:prSet presAssocID="{84ADE9E0-7E42-42B2-AC87-DB855410438D}" presName="node" presStyleLbl="node1" presStyleIdx="6" presStyleCnt="9">
        <dgm:presLayoutVars>
          <dgm:bulletEnabled val="1"/>
        </dgm:presLayoutVars>
      </dgm:prSet>
      <dgm:spPr/>
    </dgm:pt>
    <dgm:pt modelId="{BCA9FE5B-3E90-48F8-8BAA-787A62D385F6}" type="pres">
      <dgm:prSet presAssocID="{6F5435B5-0249-401C-A958-A71DE293CBB5}" presName="sibTrans" presStyleCnt="0"/>
      <dgm:spPr/>
    </dgm:pt>
    <dgm:pt modelId="{11C45B00-55B9-4E48-AF5B-0655EAAFD531}" type="pres">
      <dgm:prSet presAssocID="{3B5776E2-E73E-4C75-B868-BDA5E834FE97}" presName="node" presStyleLbl="node1" presStyleIdx="7" presStyleCnt="9">
        <dgm:presLayoutVars>
          <dgm:bulletEnabled val="1"/>
        </dgm:presLayoutVars>
      </dgm:prSet>
      <dgm:spPr/>
    </dgm:pt>
    <dgm:pt modelId="{B390A5F7-68F2-4354-8F53-65A078C36FA3}" type="pres">
      <dgm:prSet presAssocID="{DF542499-E15B-4B19-990F-43F629AB75FC}" presName="sibTrans" presStyleCnt="0"/>
      <dgm:spPr/>
    </dgm:pt>
    <dgm:pt modelId="{980B5052-A7FF-4FF9-B03B-5A10DEF8405A}" type="pres">
      <dgm:prSet presAssocID="{B9A5BEE6-742A-4832-BFA7-39D28148DC9A}" presName="node" presStyleLbl="node1" presStyleIdx="8" presStyleCnt="9">
        <dgm:presLayoutVars>
          <dgm:bulletEnabled val="1"/>
        </dgm:presLayoutVars>
      </dgm:prSet>
      <dgm:spPr/>
    </dgm:pt>
  </dgm:ptLst>
  <dgm:cxnLst>
    <dgm:cxn modelId="{AD1E1306-74E6-42AC-87D7-07561060752B}" type="presOf" srcId="{6A4F7F71-4834-49E4-9025-E58916814621}" destId="{A309AA51-25F2-4703-B477-BD5F46FD6CCE}" srcOrd="0" destOrd="0" presId="urn:microsoft.com/office/officeart/2005/8/layout/default"/>
    <dgm:cxn modelId="{0BBD8626-344F-4C7B-8CD7-FF95546574E9}" srcId="{7BBC004F-E762-4F5F-82E3-70F9D193ABD8}" destId="{4B8C4CC6-6CBA-4745-B4F8-11550875BC6C}" srcOrd="0" destOrd="0" parTransId="{1B5C2462-EDE2-4D34-A2D1-3E581BFAE8F5}" sibTransId="{EE97D4F7-64EB-4C01-AFBC-7C77B22EB799}"/>
    <dgm:cxn modelId="{9F95A73A-F29D-4B44-8077-D1944A6F2F9B}" srcId="{7BBC004F-E762-4F5F-82E3-70F9D193ABD8}" destId="{CE7E0F3C-A564-4007-A2E7-2DB4B11C684B}" srcOrd="5" destOrd="0" parTransId="{9E7560E0-4367-4D4F-87CC-5A711F814AD2}" sibTransId="{3548EF1B-2D89-40BA-8E50-D1F89C53E5E4}"/>
    <dgm:cxn modelId="{0B0EEA61-AE17-4327-B7AC-52133CB6F74B}" srcId="{7BBC004F-E762-4F5F-82E3-70F9D193ABD8}" destId="{C3D5B409-6D34-4131-8C72-96C1CD03B0FB}" srcOrd="3" destOrd="0" parTransId="{39EC417A-7033-4396-AA19-972BADA3B9CE}" sibTransId="{51E48F96-6272-4419-A7BC-5BDC3152B056}"/>
    <dgm:cxn modelId="{9318E864-CAD0-4191-B14A-95FCC9475830}" srcId="{7BBC004F-E762-4F5F-82E3-70F9D193ABD8}" destId="{6A4F7F71-4834-49E4-9025-E58916814621}" srcOrd="4" destOrd="0" parTransId="{52828BC8-290F-4D27-B79A-6ACDEAE93D0F}" sibTransId="{009F8912-7BD8-4DF0-9D24-6733832F1B0E}"/>
    <dgm:cxn modelId="{FD03F769-7CD5-40E3-9F72-34E945D57C78}" type="presOf" srcId="{3B5776E2-E73E-4C75-B868-BDA5E834FE97}" destId="{11C45B00-55B9-4E48-AF5B-0655EAAFD531}" srcOrd="0" destOrd="0" presId="urn:microsoft.com/office/officeart/2005/8/layout/default"/>
    <dgm:cxn modelId="{1B25E86D-7040-47DA-AFAC-2F4EB98A1F13}" type="presOf" srcId="{99F98791-819C-4DA7-840D-578A75FEE63E}" destId="{6B0ADE48-B141-4EB9-9BC0-6B3069841680}" srcOrd="0" destOrd="0" presId="urn:microsoft.com/office/officeart/2005/8/layout/default"/>
    <dgm:cxn modelId="{C6429D72-87CB-4CDE-B3F9-052460136326}" type="presOf" srcId="{3FEB98B0-C6B7-405E-979C-C7E874AB412B}" destId="{8924566C-C7A7-4D8E-A51A-DA7473D7C006}" srcOrd="0" destOrd="0" presId="urn:microsoft.com/office/officeart/2005/8/layout/default"/>
    <dgm:cxn modelId="{6769C376-3A2A-43AB-8982-8C57DD54BB5F}" type="presOf" srcId="{C3D5B409-6D34-4131-8C72-96C1CD03B0FB}" destId="{5B4EAF85-1E6A-4E3B-9328-18438D293707}" srcOrd="0" destOrd="0" presId="urn:microsoft.com/office/officeart/2005/8/layout/default"/>
    <dgm:cxn modelId="{9E7B9F97-CD2D-4542-956E-B17A861963C1}" srcId="{7BBC004F-E762-4F5F-82E3-70F9D193ABD8}" destId="{3B5776E2-E73E-4C75-B868-BDA5E834FE97}" srcOrd="7" destOrd="0" parTransId="{0CD5F9D4-25D1-4184-B2DF-190591C3E412}" sibTransId="{DF542499-E15B-4B19-990F-43F629AB75FC}"/>
    <dgm:cxn modelId="{85680FA6-E76D-445D-B92E-EFA3ED6165CE}" type="presOf" srcId="{84ADE9E0-7E42-42B2-AC87-DB855410438D}" destId="{5F3CB481-3830-441E-8ED7-F748F2CD5ED2}" srcOrd="0" destOrd="0" presId="urn:microsoft.com/office/officeart/2005/8/layout/default"/>
    <dgm:cxn modelId="{48BF58A7-37BB-4F7D-8105-4671C05BA280}" srcId="{7BBC004F-E762-4F5F-82E3-70F9D193ABD8}" destId="{3FEB98B0-C6B7-405E-979C-C7E874AB412B}" srcOrd="2" destOrd="0" parTransId="{BEADE0DF-ED4D-4B1B-BC51-8F56D0ADDFA1}" sibTransId="{24DC33C3-8814-4022-8A1B-94BFE669B9AA}"/>
    <dgm:cxn modelId="{9AB0E1AB-8620-4A22-8ACA-624F0848A097}" srcId="{7BBC004F-E762-4F5F-82E3-70F9D193ABD8}" destId="{B9A5BEE6-742A-4832-BFA7-39D28148DC9A}" srcOrd="8" destOrd="0" parTransId="{EBD5D0EF-C3AE-4FA5-836A-72C8501FE0F2}" sibTransId="{942DD10C-ED3E-4165-9E65-091A03CF9667}"/>
    <dgm:cxn modelId="{D61FB5AD-982E-45B5-9C17-31FB60838670}" type="presOf" srcId="{4B8C4CC6-6CBA-4745-B4F8-11550875BC6C}" destId="{CED8A13D-C6ED-48ED-9A3C-3A42815CF44D}" srcOrd="0" destOrd="0" presId="urn:microsoft.com/office/officeart/2005/8/layout/default"/>
    <dgm:cxn modelId="{36F6A8CC-95B2-4632-8691-6C50EDA79172}" type="presOf" srcId="{CE7E0F3C-A564-4007-A2E7-2DB4B11C684B}" destId="{1F98A412-BE80-4D98-9BEF-5D4EDF3AB629}" srcOrd="0" destOrd="0" presId="urn:microsoft.com/office/officeart/2005/8/layout/default"/>
    <dgm:cxn modelId="{0291C8D4-390E-47B4-8FB4-C0FF36AE0CCA}" type="presOf" srcId="{7BBC004F-E762-4F5F-82E3-70F9D193ABD8}" destId="{1D1DE88B-7AF8-43B8-BD91-99D7D5E289B2}" srcOrd="0" destOrd="0" presId="urn:microsoft.com/office/officeart/2005/8/layout/default"/>
    <dgm:cxn modelId="{C079F5E4-596A-4BE8-A378-2D6590B3C2F6}" type="presOf" srcId="{B9A5BEE6-742A-4832-BFA7-39D28148DC9A}" destId="{980B5052-A7FF-4FF9-B03B-5A10DEF8405A}" srcOrd="0" destOrd="0" presId="urn:microsoft.com/office/officeart/2005/8/layout/default"/>
    <dgm:cxn modelId="{CFE537EE-BCEC-4E09-8824-3ABBA212C7C7}" srcId="{7BBC004F-E762-4F5F-82E3-70F9D193ABD8}" destId="{84ADE9E0-7E42-42B2-AC87-DB855410438D}" srcOrd="6" destOrd="0" parTransId="{304880EE-55E6-4764-86EC-D519DA5C3F64}" sibTransId="{6F5435B5-0249-401C-A958-A71DE293CBB5}"/>
    <dgm:cxn modelId="{FF62C1F7-D235-412A-ABF6-30C93D7C886F}" srcId="{7BBC004F-E762-4F5F-82E3-70F9D193ABD8}" destId="{99F98791-819C-4DA7-840D-578A75FEE63E}" srcOrd="1" destOrd="0" parTransId="{18A2DAB9-9EEC-4976-AE46-CEBE4C6ECD2A}" sibTransId="{212AE8F5-93CD-48D3-966A-EB98F2FCD01C}"/>
    <dgm:cxn modelId="{E5FAFA8C-41BB-4793-A5F7-CF254E0E2E67}" type="presParOf" srcId="{1D1DE88B-7AF8-43B8-BD91-99D7D5E289B2}" destId="{CED8A13D-C6ED-48ED-9A3C-3A42815CF44D}" srcOrd="0" destOrd="0" presId="urn:microsoft.com/office/officeart/2005/8/layout/default"/>
    <dgm:cxn modelId="{FA3DC8E6-3432-43F8-87A6-2109387C8978}" type="presParOf" srcId="{1D1DE88B-7AF8-43B8-BD91-99D7D5E289B2}" destId="{2AC04798-BE28-41A6-AF50-DB4B1C7195DB}" srcOrd="1" destOrd="0" presId="urn:microsoft.com/office/officeart/2005/8/layout/default"/>
    <dgm:cxn modelId="{34FDAFB6-5E5B-4A4E-9A13-9293E1D09A3E}" type="presParOf" srcId="{1D1DE88B-7AF8-43B8-BD91-99D7D5E289B2}" destId="{6B0ADE48-B141-4EB9-9BC0-6B3069841680}" srcOrd="2" destOrd="0" presId="urn:microsoft.com/office/officeart/2005/8/layout/default"/>
    <dgm:cxn modelId="{D9D1A7D3-A107-42F1-8960-96964BA909E8}" type="presParOf" srcId="{1D1DE88B-7AF8-43B8-BD91-99D7D5E289B2}" destId="{9CA54535-3632-4DEE-BE7C-3AF40AA1A759}" srcOrd="3" destOrd="0" presId="urn:microsoft.com/office/officeart/2005/8/layout/default"/>
    <dgm:cxn modelId="{C5C113AF-2F5F-448B-87A3-AE9A01F8DFB7}" type="presParOf" srcId="{1D1DE88B-7AF8-43B8-BD91-99D7D5E289B2}" destId="{8924566C-C7A7-4D8E-A51A-DA7473D7C006}" srcOrd="4" destOrd="0" presId="urn:microsoft.com/office/officeart/2005/8/layout/default"/>
    <dgm:cxn modelId="{1364B5B7-ED27-4E63-9527-0EEB40447949}" type="presParOf" srcId="{1D1DE88B-7AF8-43B8-BD91-99D7D5E289B2}" destId="{DB45C199-4F94-41E5-97E8-CF4D2F6932C5}" srcOrd="5" destOrd="0" presId="urn:microsoft.com/office/officeart/2005/8/layout/default"/>
    <dgm:cxn modelId="{5D2CE0ED-7FDD-47E1-93FE-F7C9E7ED862D}" type="presParOf" srcId="{1D1DE88B-7AF8-43B8-BD91-99D7D5E289B2}" destId="{5B4EAF85-1E6A-4E3B-9328-18438D293707}" srcOrd="6" destOrd="0" presId="urn:microsoft.com/office/officeart/2005/8/layout/default"/>
    <dgm:cxn modelId="{BF42D48B-B599-4D77-85D5-C5171F45CAEC}" type="presParOf" srcId="{1D1DE88B-7AF8-43B8-BD91-99D7D5E289B2}" destId="{7B224C3D-38DE-490F-9F46-9887287C9046}" srcOrd="7" destOrd="0" presId="urn:microsoft.com/office/officeart/2005/8/layout/default"/>
    <dgm:cxn modelId="{6B0B58BC-8E05-4584-BC70-F4C1DFB5A418}" type="presParOf" srcId="{1D1DE88B-7AF8-43B8-BD91-99D7D5E289B2}" destId="{A309AA51-25F2-4703-B477-BD5F46FD6CCE}" srcOrd="8" destOrd="0" presId="urn:microsoft.com/office/officeart/2005/8/layout/default"/>
    <dgm:cxn modelId="{F6C7F75F-8CCB-4AF8-9B85-F060B03A7CE6}" type="presParOf" srcId="{1D1DE88B-7AF8-43B8-BD91-99D7D5E289B2}" destId="{01A7DF2A-4C43-45A8-A34F-C741018E78B1}" srcOrd="9" destOrd="0" presId="urn:microsoft.com/office/officeart/2005/8/layout/default"/>
    <dgm:cxn modelId="{DE5B7832-5528-43C0-B1A7-359560A22D74}" type="presParOf" srcId="{1D1DE88B-7AF8-43B8-BD91-99D7D5E289B2}" destId="{1F98A412-BE80-4D98-9BEF-5D4EDF3AB629}" srcOrd="10" destOrd="0" presId="urn:microsoft.com/office/officeart/2005/8/layout/default"/>
    <dgm:cxn modelId="{41AE7D5D-D410-4B74-B63F-CE70FA7F7249}" type="presParOf" srcId="{1D1DE88B-7AF8-43B8-BD91-99D7D5E289B2}" destId="{ED11F498-9CDE-4DDA-BFEC-F936F38F57BE}" srcOrd="11" destOrd="0" presId="urn:microsoft.com/office/officeart/2005/8/layout/default"/>
    <dgm:cxn modelId="{58B41019-0CEB-44C5-B6CB-F5C257094051}" type="presParOf" srcId="{1D1DE88B-7AF8-43B8-BD91-99D7D5E289B2}" destId="{5F3CB481-3830-441E-8ED7-F748F2CD5ED2}" srcOrd="12" destOrd="0" presId="urn:microsoft.com/office/officeart/2005/8/layout/default"/>
    <dgm:cxn modelId="{5AB6828A-2B55-4C54-BA3E-7EF81318DC4A}" type="presParOf" srcId="{1D1DE88B-7AF8-43B8-BD91-99D7D5E289B2}" destId="{BCA9FE5B-3E90-48F8-8BAA-787A62D385F6}" srcOrd="13" destOrd="0" presId="urn:microsoft.com/office/officeart/2005/8/layout/default"/>
    <dgm:cxn modelId="{87FEF769-43AC-47B9-9CEE-53416DC7B107}" type="presParOf" srcId="{1D1DE88B-7AF8-43B8-BD91-99D7D5E289B2}" destId="{11C45B00-55B9-4E48-AF5B-0655EAAFD531}" srcOrd="14" destOrd="0" presId="urn:microsoft.com/office/officeart/2005/8/layout/default"/>
    <dgm:cxn modelId="{87E05F73-8106-460F-BA35-CAE49429D06B}" type="presParOf" srcId="{1D1DE88B-7AF8-43B8-BD91-99D7D5E289B2}" destId="{B390A5F7-68F2-4354-8F53-65A078C36FA3}" srcOrd="15" destOrd="0" presId="urn:microsoft.com/office/officeart/2005/8/layout/default"/>
    <dgm:cxn modelId="{88F76042-40E7-44DB-9A2F-B1E1C3883C99}" type="presParOf" srcId="{1D1DE88B-7AF8-43B8-BD91-99D7D5E289B2}" destId="{980B5052-A7FF-4FF9-B03B-5A10DEF8405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8A13D-C6ED-48ED-9A3C-3A42815CF44D}">
      <dsp:nvSpPr>
        <dsp:cNvPr id="0" name=""/>
        <dsp:cNvSpPr/>
      </dsp:nvSpPr>
      <dsp:spPr>
        <a:xfrm>
          <a:off x="0" y="655132"/>
          <a:ext cx="2669886" cy="16019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ECE-TRIS (Early Care and Education Training Records Information System) – Comprehensive Professional Development Registry</a:t>
          </a:r>
        </a:p>
      </dsp:txBody>
      <dsp:txXfrm>
        <a:off x="0" y="655132"/>
        <a:ext cx="2669886" cy="1601931"/>
      </dsp:txXfrm>
    </dsp:sp>
    <dsp:sp modelId="{6B0ADE48-B141-4EB9-9BC0-6B3069841680}">
      <dsp:nvSpPr>
        <dsp:cNvPr id="0" name=""/>
        <dsp:cNvSpPr/>
      </dsp:nvSpPr>
      <dsp:spPr>
        <a:xfrm>
          <a:off x="2936874" y="655132"/>
          <a:ext cx="2669886" cy="1601931"/>
        </a:xfrm>
        <a:prstGeom prst="rect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Integrated systems to support quality</a:t>
          </a:r>
        </a:p>
      </dsp:txBody>
      <dsp:txXfrm>
        <a:off x="2936874" y="655132"/>
        <a:ext cx="2669886" cy="1601931"/>
      </dsp:txXfrm>
    </dsp:sp>
    <dsp:sp modelId="{8924566C-C7A7-4D8E-A51A-DA7473D7C006}">
      <dsp:nvSpPr>
        <dsp:cNvPr id="0" name=""/>
        <dsp:cNvSpPr/>
      </dsp:nvSpPr>
      <dsp:spPr>
        <a:xfrm>
          <a:off x="5873749" y="655132"/>
          <a:ext cx="2669886" cy="160193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Monetary incentives for high quality child care</a:t>
          </a:r>
        </a:p>
      </dsp:txBody>
      <dsp:txXfrm>
        <a:off x="5873749" y="655132"/>
        <a:ext cx="2669886" cy="1601931"/>
      </dsp:txXfrm>
    </dsp:sp>
    <dsp:sp modelId="{5B4EAF85-1E6A-4E3B-9328-18438D293707}">
      <dsp:nvSpPr>
        <dsp:cNvPr id="0" name=""/>
        <dsp:cNvSpPr/>
      </dsp:nvSpPr>
      <dsp:spPr>
        <a:xfrm>
          <a:off x="0" y="2524052"/>
          <a:ext cx="2669886" cy="1601931"/>
        </a:xfrm>
        <a:prstGeom prst="rect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Staffed Family Child Care Network to recruit and support home-based child care</a:t>
          </a:r>
        </a:p>
      </dsp:txBody>
      <dsp:txXfrm>
        <a:off x="0" y="2524052"/>
        <a:ext cx="2669886" cy="1601931"/>
      </dsp:txXfrm>
    </dsp:sp>
    <dsp:sp modelId="{A309AA51-25F2-4703-B477-BD5F46FD6CCE}">
      <dsp:nvSpPr>
        <dsp:cNvPr id="0" name=""/>
        <dsp:cNvSpPr/>
      </dsp:nvSpPr>
      <dsp:spPr>
        <a:xfrm>
          <a:off x="2936874" y="2524052"/>
          <a:ext cx="2669886" cy="160193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Brightwheel offered to regulated child care programs</a:t>
          </a:r>
        </a:p>
      </dsp:txBody>
      <dsp:txXfrm>
        <a:off x="2936874" y="2524052"/>
        <a:ext cx="2669886" cy="1601931"/>
      </dsp:txXfrm>
    </dsp:sp>
    <dsp:sp modelId="{1F98A412-BE80-4D98-9BEF-5D4EDF3AB629}">
      <dsp:nvSpPr>
        <dsp:cNvPr id="0" name=""/>
        <dsp:cNvSpPr/>
      </dsp:nvSpPr>
      <dsp:spPr>
        <a:xfrm>
          <a:off x="5873749" y="2524052"/>
          <a:ext cx="2669886" cy="1601931"/>
        </a:xfrm>
        <a:prstGeom prst="rect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Balanced approach to Child Care and Development Fund (CCDF) mandated activities</a:t>
          </a:r>
        </a:p>
      </dsp:txBody>
      <dsp:txXfrm>
        <a:off x="5873749" y="2524052"/>
        <a:ext cx="2669886" cy="1601931"/>
      </dsp:txXfrm>
    </dsp:sp>
    <dsp:sp modelId="{5F3CB481-3830-441E-8ED7-F748F2CD5ED2}">
      <dsp:nvSpPr>
        <dsp:cNvPr id="0" name=""/>
        <dsp:cNvSpPr/>
      </dsp:nvSpPr>
      <dsp:spPr>
        <a:xfrm>
          <a:off x="0" y="4392972"/>
          <a:ext cx="2669886" cy="160193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Employee Child Care Assistance Partnership (ECCAP)</a:t>
          </a:r>
        </a:p>
      </dsp:txBody>
      <dsp:txXfrm>
        <a:off x="0" y="4392972"/>
        <a:ext cx="2669886" cy="1601931"/>
      </dsp:txXfrm>
    </dsp:sp>
    <dsp:sp modelId="{11C45B00-55B9-4E48-AF5B-0655EAAFD531}">
      <dsp:nvSpPr>
        <dsp:cNvPr id="0" name=""/>
        <dsp:cNvSpPr/>
      </dsp:nvSpPr>
      <dsp:spPr>
        <a:xfrm>
          <a:off x="2936874" y="4392972"/>
          <a:ext cx="2669886" cy="1601931"/>
        </a:xfrm>
        <a:prstGeom prst="rect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Child care employees classified as a protected population</a:t>
          </a:r>
        </a:p>
      </dsp:txBody>
      <dsp:txXfrm>
        <a:off x="2936874" y="4392972"/>
        <a:ext cx="2669886" cy="1601931"/>
      </dsp:txXfrm>
    </dsp:sp>
    <dsp:sp modelId="{980B5052-A7FF-4FF9-B03B-5A10DEF8405A}">
      <dsp:nvSpPr>
        <dsp:cNvPr id="0" name=""/>
        <dsp:cNvSpPr/>
      </dsp:nvSpPr>
      <dsp:spPr>
        <a:xfrm>
          <a:off x="5873749" y="4392973"/>
          <a:ext cx="2669886" cy="160193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Scholarships for continuing education</a:t>
          </a:r>
        </a:p>
      </dsp:txBody>
      <dsp:txXfrm>
        <a:off x="5873749" y="4392973"/>
        <a:ext cx="2669886" cy="1601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966DF14-3509-4E4E-9E4C-C95B9C96F5D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46262C-2B04-4554-8A7C-D8E7BAC13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1FAC5-F05B-42E5-B782-C530C93F7B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69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alibri"/>
              <a:ea typeface="Calibri" panose="020F0502020204030204"/>
              <a:cs typeface="Arial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F6BF0-3BC3-4EA4-BDE0-BCCB5D01C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8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CA3A5-59E4-40BF-92FC-3E99BF9CDA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4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46262C-2B04-4554-8A7C-D8E7BAC134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0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1FAC5-F05B-42E5-B782-C530C93F7B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4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1FAC5-F05B-42E5-B782-C530C93F7B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1FAC5-F05B-42E5-B782-C530C93F7B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15CA2-1010-4D62-B76A-13944E30DD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4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15CA2-1010-4D62-B76A-13944E30DD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2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6921-CC06-4C14-B5EF-CBD9E616F5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7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A6921-CC06-4C14-B5EF-CBD9E616F5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2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F6BF0-3BC3-4EA4-BDE0-BCCB5D01C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4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D91C3F7-4871-486E-86E0-23D73B00A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24" y="992703"/>
            <a:ext cx="5582151" cy="2923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5A0C30-1378-45EA-97A9-4FA7A9154EEA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ADC084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24C2A-709F-476A-8AAA-ADD22276DD93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ADC084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17BC260D-43DF-4513-AA7D-06DBE7BEBC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78" y="6210025"/>
            <a:ext cx="1182013" cy="6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5AFD5-9BF9-48B2-92FD-643F6D71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D7DC9-D47A-42B9-8E60-81CB096EF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504C-8910-4E56-B2A3-50F8B3DE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07ADF-A127-41E0-B854-5FBC072A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B8D1-BC60-430D-B10E-9DB235F0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1323C-927D-473E-99A5-F38E06C58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B21C7-F488-4B78-AA1F-87599AD2A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3DCD9-1EC6-4111-A200-7234F2F5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4D321-DF41-465B-B3C9-0D1A31CF2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FEE2C-9E85-4EEA-A2CE-CBDC6845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724" y="469902"/>
            <a:ext cx="11274552" cy="977898"/>
          </a:xfrm>
        </p:spPr>
        <p:txBody>
          <a:bodyPr>
            <a:normAutofit/>
          </a:bodyPr>
          <a:lstStyle>
            <a:lvl1pPr algn="l">
              <a:defRPr sz="4400" b="1">
                <a:solidFill>
                  <a:srgbClr val="01203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631" y="1676399"/>
            <a:ext cx="5398771" cy="426720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92D050"/>
              </a:buClr>
              <a:buSzPct val="100000"/>
              <a:buFontTx/>
              <a:buBlip>
                <a:blip r:embed="rId2"/>
              </a:buBlip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377" indent="-227008">
              <a:buClr>
                <a:srgbClr val="62BCF0"/>
              </a:buClr>
              <a:buSzPct val="100000"/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1566" indent="-228594">
              <a:buClr>
                <a:srgbClr val="84BC49"/>
              </a:buClr>
              <a:buSzPct val="100000"/>
              <a:buFont typeface="Calibri" panose="020F0502020204030204" pitchFamily="34" charset="0"/>
              <a:buChar char="»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754" indent="-228594">
              <a:buClr>
                <a:srgbClr val="01203D"/>
              </a:buClr>
              <a:buSzPct val="100000"/>
              <a:buFont typeface="Calibri" panose="020F0502020204030204" pitchFamily="34" charset="0"/>
              <a:buChar char="–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85943" indent="-228594">
              <a:buClr>
                <a:srgbClr val="01203D"/>
              </a:buClr>
              <a:buSzPct val="10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Add Main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CE00EA-2A91-B203-6906-12A1002A3E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4598" y="1686126"/>
            <a:ext cx="5398771" cy="426720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92D050"/>
              </a:buClr>
              <a:buSzPct val="100000"/>
              <a:buFontTx/>
              <a:buBlip>
                <a:blip r:embed="rId2"/>
              </a:buBlip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377" indent="-227008">
              <a:buClr>
                <a:srgbClr val="62BCF0"/>
              </a:buClr>
              <a:buSzPct val="100000"/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1566" indent="-228594">
              <a:buClr>
                <a:srgbClr val="84BC49"/>
              </a:buClr>
              <a:buSzPct val="100000"/>
              <a:buFont typeface="Calibri" panose="020F0502020204030204" pitchFamily="34" charset="0"/>
              <a:buChar char="»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754" indent="-228594">
              <a:buClr>
                <a:srgbClr val="01203D"/>
              </a:buClr>
              <a:buSzPct val="100000"/>
              <a:buFont typeface="Calibri" panose="020F0502020204030204" pitchFamily="34" charset="0"/>
              <a:buChar char="–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85943" indent="-228594">
              <a:buClr>
                <a:srgbClr val="01203D"/>
              </a:buClr>
              <a:buSzPct val="10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Add Main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E7F96AB-539D-9F81-1CC6-13C15B17B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2721" y="6504995"/>
            <a:ext cx="695325" cy="251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fld id="{ABB8925F-B6BB-49B0-9469-5285B9C99C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23EB6D-7AE6-B2CD-9FBD-D4B738DCF5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3296" y="6055564"/>
            <a:ext cx="11265408" cy="25894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notes and citation(s),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320386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69902"/>
            <a:ext cx="12192000" cy="977898"/>
          </a:xfrm>
          <a:solidFill>
            <a:srgbClr val="01203D"/>
          </a:solidFill>
        </p:spPr>
        <p:txBody>
          <a:bodyPr rIns="274320">
            <a:normAutofit/>
          </a:bodyPr>
          <a:lstStyle>
            <a:lvl1pPr marL="396875" indent="0" algn="l"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631" y="1676399"/>
            <a:ext cx="11264645" cy="426720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92D050"/>
              </a:buClr>
              <a:buSzPct val="100000"/>
              <a:buFontTx/>
              <a:buBlip>
                <a:blip r:embed="rId2"/>
              </a:buBlip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377" indent="-227008">
              <a:buClr>
                <a:srgbClr val="62BCF0"/>
              </a:buClr>
              <a:buSzPct val="100000"/>
              <a:buFont typeface="Arial" panose="020B0604020202020204" pitchFamily="34" charset="0"/>
              <a:buChar char="•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371566" indent="-228594">
              <a:buClr>
                <a:srgbClr val="84BC49"/>
              </a:buClr>
              <a:buSzPct val="100000"/>
              <a:buFont typeface="Calibri" panose="020F0502020204030204" pitchFamily="34" charset="0"/>
              <a:buChar char="»"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28754" indent="-228594">
              <a:buClr>
                <a:srgbClr val="01203D"/>
              </a:buClr>
              <a:buSzPct val="100000"/>
              <a:buFont typeface="Calibri" panose="020F0502020204030204" pitchFamily="34" charset="0"/>
              <a:buChar char="–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85943" indent="-228594">
              <a:buClr>
                <a:srgbClr val="01203D"/>
              </a:buClr>
              <a:buSzPct val="10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Add Main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DE7F96AB-539D-9F81-1CC6-13C15B17B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2721" y="6504995"/>
            <a:ext cx="695325" cy="251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fld id="{ABB8925F-B6BB-49B0-9469-5285B9C99C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2D1EF8E-C0D4-1E58-0851-A4296AB527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3296" y="6055564"/>
            <a:ext cx="11265408" cy="258941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notes and citation(s),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25991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2D80AB-F181-4FAB-B9C1-B5370E995CAD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gradFill>
            <a:gsLst>
              <a:gs pos="10000">
                <a:srgbClr val="62BCF0"/>
              </a:gs>
              <a:gs pos="70000">
                <a:srgbClr val="01203D"/>
              </a:gs>
              <a:gs pos="30000">
                <a:srgbClr val="01203D"/>
              </a:gs>
              <a:gs pos="90000">
                <a:srgbClr val="84BC49">
                  <a:lumMod val="10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Kentucky Department for Public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8579" y="6538088"/>
            <a:ext cx="695325" cy="251816"/>
          </a:xfrm>
        </p:spPr>
        <p:txBody>
          <a:bodyPr/>
          <a:lstStyle>
            <a:lvl1pPr>
              <a:defRPr sz="1200" b="0">
                <a:solidFill>
                  <a:srgbClr val="01203D"/>
                </a:solidFill>
                <a:latin typeface="Gotham Bold" pitchFamily="50" charset="0"/>
              </a:defRPr>
            </a:lvl1pPr>
          </a:lstStyle>
          <a:p>
            <a:fld id="{ABB8925F-B6BB-49B0-9469-5285B9C99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40C952-EA2E-46FB-8251-C9A456B137E7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ADC084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EB302-324A-4201-BCB1-60B4E3CB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5D9C-14F1-4D3C-8D97-93F1B3DD9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95FA2-DC68-43E5-8C89-2BAFE03B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CEE65-6CEF-494E-B623-A3385368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309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727CFF0-8AF3-4D5D-9D11-7D9475288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A9302-DBF7-42A0-9211-A0DED963FE06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ADC084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12D9839C-CC68-4569-8181-4561FEF9C5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78" y="6210025"/>
            <a:ext cx="1182013" cy="6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9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9C5228-8B5D-4CD9-83D9-B10E063A21B7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ADC084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4BD60-9E92-47A9-95C1-FEA0AB78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A595B-41E0-4FCC-8528-5FEE2F3A9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37681-3CC1-4196-945A-C751D072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236A5-D64C-4CDE-8949-033E9CB1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309" y="631577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727CFF0-8AF3-4D5D-9D11-7D9475288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BFCDC-E107-491F-9E95-E2322C9A82DC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ADC084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3FE3CD35-EC40-4064-AE54-967FCDD4C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78" y="6210025"/>
            <a:ext cx="1182013" cy="6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4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40F03F-1846-4B60-8A81-7494A1ADEB94}"/>
              </a:ext>
            </a:extLst>
          </p:cNvPr>
          <p:cNvSpPr txBox="1"/>
          <p:nvPr userDrawn="1"/>
        </p:nvSpPr>
        <p:spPr>
          <a:xfrm>
            <a:off x="0" y="6136697"/>
            <a:ext cx="12192000" cy="723275"/>
          </a:xfrm>
          <a:prstGeom prst="rect">
            <a:avLst/>
          </a:prstGeom>
          <a:solidFill>
            <a:srgbClr val="ADC084"/>
          </a:solidFill>
        </p:spPr>
        <p:txBody>
          <a:bodyPr wrap="square" rtlCol="0">
            <a:spAutoFit/>
          </a:bodyPr>
          <a:lstStyle/>
          <a:p>
            <a:br>
              <a:rPr lang="en-US" sz="800" dirty="0"/>
            </a:br>
            <a:br>
              <a:rPr lang="en-US" sz="1100" dirty="0"/>
            </a:br>
            <a:br>
              <a:rPr lang="en-US" sz="1100" dirty="0"/>
            </a:br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A39563-515C-4B3B-8A2E-EFB49C23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4434-B008-4DA4-B1FF-E4CEA24CE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FD230-BFE8-4CB5-8C18-9BDBB081B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3D2E8-834C-4D8C-A9B4-26C1FB87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0901F9-B670-46CB-826A-9F0F76E0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309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727CFF0-8AF3-4D5D-9D11-7D9475288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6E324-28DD-4B7C-9345-408E4E43AE84}"/>
              </a:ext>
            </a:extLst>
          </p:cNvPr>
          <p:cNvSpPr txBox="1"/>
          <p:nvPr userDrawn="1"/>
        </p:nvSpPr>
        <p:spPr>
          <a:xfrm>
            <a:off x="0" y="-1"/>
            <a:ext cx="12192000" cy="307777"/>
          </a:xfrm>
          <a:prstGeom prst="rect">
            <a:avLst/>
          </a:prstGeom>
          <a:solidFill>
            <a:srgbClr val="ADC084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787F9134-C8A6-48D8-B2B1-12FE85D010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78" y="6210025"/>
            <a:ext cx="1182013" cy="6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8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FAE07-425F-4ECB-A38E-852D64F2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6E39A-8FAE-4C68-9B06-4C3288801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55176-2946-4C69-970F-04BEDEAC4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51E81-403E-4D5C-B062-01660AE67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DF9DA-4562-4768-B3E3-8C59B6ED9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5062CE-E26D-40B7-83A8-DF3057B1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9AB9E-FAF7-4C02-8E4F-658D6F30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4702A9-1B12-460D-A0A5-80CE7AF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2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F635-C29A-483F-9E31-8E43F39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5FE49-72DD-40FB-B3F7-F3C2514D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D5414-11A3-44E5-BD85-989B3D98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19CF3-AC53-4903-B808-1A0F0274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5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4E65C-1E6D-4FDE-9B1C-48FE02A2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5B0C8-0773-46C8-B3E7-8F447CDD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36D20-1A4D-4939-B40B-1465C996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6211B-5611-4C54-866B-39A4B34A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6960-C385-4DBD-BAAE-6F747E60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C5F36-C52C-4BE1-B0C3-E31F78088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952C2-04A9-46E8-84E1-27629943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F27D0-1BC8-4687-9285-1EEE6E44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89121-A6F5-4E00-870B-DFE9DB1C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3191-C7C1-4DF1-A908-7AB3EA44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EA5C1-187D-4720-AEE8-0765A8B16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349DA-8303-4A4A-B4C4-110C1C473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6FFE1-DA1E-480B-8F9C-335E6FC6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F0FED-E1DC-443C-B9F3-F97F7652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5BBDF-AFE1-4F26-BABB-A8D1E34F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7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BBB3A-E606-4DAE-8E3E-9C71A2657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36ABF-CC4F-4F0B-B289-049618AF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93AE-916D-4932-BDF6-BD10D02EA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058C9-06A0-4D1B-8B1C-8EE2ACAB9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D2DA5-95AE-4027-B16A-0A033E996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CFF0-8AF3-4D5D-9D11-7D9475288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5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25F5474-A66D-4E30-AA12-9A0F24F4B733}"/>
              </a:ext>
            </a:extLst>
          </p:cNvPr>
          <p:cNvSpPr txBox="1"/>
          <p:nvPr/>
        </p:nvSpPr>
        <p:spPr>
          <a:xfrm>
            <a:off x="134224" y="3959547"/>
            <a:ext cx="1192355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CHFS Tobacco Master Settlement Agreement Funded Programs</a:t>
            </a:r>
          </a:p>
          <a:p>
            <a:pPr algn="ctr"/>
            <a:r>
              <a:rPr lang="en-US" sz="2000" b="1" dirty="0"/>
              <a:t>Prepared for the Tobacco Settlement Agreement Fund Oversight Committee</a:t>
            </a:r>
          </a:p>
          <a:p>
            <a:pPr algn="ctr"/>
            <a:endParaRPr lang="en-US" sz="2000" b="1" dirty="0"/>
          </a:p>
          <a:p>
            <a:pPr algn="ctr"/>
            <a:r>
              <a:rPr lang="en-US" dirty="0"/>
              <a:t>Elizabeth Goode, Department for Public Health, Division Director</a:t>
            </a:r>
          </a:p>
          <a:p>
            <a:pPr algn="ctr"/>
            <a:r>
              <a:rPr lang="en-US" dirty="0"/>
              <a:t>Holly </a:t>
            </a:r>
            <a:r>
              <a:rPr lang="en-US" dirty="0" err="1"/>
              <a:t>LaFavers</a:t>
            </a:r>
            <a:r>
              <a:rPr lang="en-US" dirty="0"/>
              <a:t>, Department for Public Health, Branch Manager</a:t>
            </a:r>
          </a:p>
          <a:p>
            <a:pPr algn="ctr"/>
            <a:r>
              <a:rPr lang="en-US" dirty="0"/>
              <a:t>Sarah Johnson, Department for Behavioral Health, Developmental and Intellectual Disabilities, Division Director</a:t>
            </a:r>
          </a:p>
          <a:p>
            <a:pPr algn="ctr"/>
            <a:r>
              <a:rPr lang="en-US" dirty="0"/>
              <a:t>Andrea Day, Department for Community Based Services, Division Director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dirty="0"/>
              <a:t>November 14, 2024</a:t>
            </a:r>
          </a:p>
          <a:p>
            <a:pPr algn="ctr"/>
            <a:endParaRPr lang="en-US" sz="2000" b="1" dirty="0"/>
          </a:p>
          <a:p>
            <a:pPr algn="ctr"/>
            <a:endParaRPr lang="en-US" sz="2500" b="1" dirty="0"/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76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9073-D7F0-32FC-2597-A46473C4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Early Childhood Oral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A15F-7288-401D-D0E5-14FFDE598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516" y="2296680"/>
            <a:ext cx="7394196" cy="4351338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36</a:t>
            </a:r>
            <a:r>
              <a:rPr lang="en-US" dirty="0"/>
              <a:t> health departments are supported with tobacco funds for dental varnish</a:t>
            </a:r>
          </a:p>
          <a:p>
            <a:pPr lvl="1">
              <a:buClr>
                <a:schemeClr val="tx1"/>
              </a:buClr>
              <a:buSzPct val="100000"/>
            </a:pPr>
            <a:r>
              <a:rPr lang="en-US" dirty="0"/>
              <a:t>There has been a significant increase in varnish services provided since the pandemic: </a:t>
            </a:r>
          </a:p>
          <a:p>
            <a:pPr lvl="2">
              <a:buClr>
                <a:schemeClr val="tx1"/>
              </a:buClr>
              <a:buSzPct val="70000"/>
            </a:pPr>
            <a:r>
              <a:rPr lang="en-US" dirty="0"/>
              <a:t>In FY22, 13,000 varnish services were provided; and</a:t>
            </a:r>
          </a:p>
          <a:p>
            <a:pPr lvl="2">
              <a:buClr>
                <a:schemeClr val="tx1"/>
              </a:buClr>
              <a:buSzPct val="70000"/>
            </a:pPr>
            <a:r>
              <a:rPr lang="en-US" dirty="0"/>
              <a:t>In FY24, over 23,365 varnish services were provided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1A728-37F2-8A71-95D6-FAAD7E9F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Fluoride Varnish: A Sparkling Boost for Your Dental Health | St. Lawrence  Dentistry">
            <a:extLst>
              <a:ext uri="{FF2B5EF4-FFF2-40B4-BE49-F238E27FC236}">
                <a16:creationId xmlns:a16="http://schemas.microsoft.com/office/drawing/2014/main" id="{439788A5-2DE1-9D63-7B9D-468657DA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9" y="2396259"/>
            <a:ext cx="3803939" cy="253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28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CA2065-4B13-679B-6EA8-CDD4D653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925F-B6BB-49B0-9469-5285B9C99CB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876804-E0A5-2F7E-56D0-C7F5C0B08405}"/>
              </a:ext>
            </a:extLst>
          </p:cNvPr>
          <p:cNvSpPr txBox="1">
            <a:spLocks/>
          </p:cNvSpPr>
          <p:nvPr/>
        </p:nvSpPr>
        <p:spPr>
          <a:xfrm>
            <a:off x="2293559" y="1327355"/>
            <a:ext cx="9304627" cy="4746703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2D050"/>
              </a:buClr>
              <a:buSzPct val="100000"/>
              <a:buFontTx/>
              <a:buBlip>
                <a:blip r:embed="rId3"/>
              </a:buBlip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2BCF0"/>
              </a:buClr>
              <a:buSzPct val="125000"/>
              <a:buFont typeface="Arial" panose="020B0604020202020204" pitchFamily="34" charset="0"/>
              <a:buChar char="•"/>
              <a:defRPr sz="2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03D"/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2BCF0"/>
              </a:buClr>
              <a:buSzPct val="125000"/>
              <a:buFont typeface="Wingdings" panose="05000000000000000000" pitchFamily="2" charset="2"/>
              <a:buChar char="§"/>
              <a:defRPr sz="2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03D"/>
              </a:buClr>
              <a:buSzPct val="65000"/>
              <a:buFont typeface="Wingdings" panose="05000000000000000000" pitchFamily="2" charset="2"/>
              <a:buChar char="q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20 </a:t>
            </a:r>
            <a:r>
              <a:rPr lang="en-US" dirty="0"/>
              <a:t>training sessions were provided during FY24, training approximately 200 nurses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Varnish kit ordering is up over FY23, reflecting the resumption of clinical services post-pandemic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Supporting</a:t>
            </a:r>
            <a:r>
              <a:rPr lang="en-US" b="1" dirty="0"/>
              <a:t> 8 </a:t>
            </a:r>
            <a:r>
              <a:rPr lang="en-US" dirty="0"/>
              <a:t>recent dental school graduates for debt repayment who serve in dentally underserved areas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Supported a survey of the dental status of children under six years of age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Expanded the number of Public Health Dental Hygiene teams by six, for a total of ten teams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E3D7EF-FE01-BAAE-77E0-FEA23722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948"/>
            <a:ext cx="10515600" cy="9622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Early Childhood Oral Health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B1827-E523-4DED-47D6-4B9BB267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3814" y="1112627"/>
            <a:ext cx="1455359" cy="1616364"/>
          </a:xfrm>
          <a:prstGeom prst="rect">
            <a:avLst/>
          </a:prstGeom>
        </p:spPr>
      </p:pic>
      <p:pic>
        <p:nvPicPr>
          <p:cNvPr id="5122" name="Picture 2" descr="Dental care - Free healthcare and medical icons">
            <a:extLst>
              <a:ext uri="{FF2B5EF4-FFF2-40B4-BE49-F238E27FC236}">
                <a16:creationId xmlns:a16="http://schemas.microsoft.com/office/drawing/2014/main" id="{CE92483C-8E44-2EA5-D70C-1CA8F88C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8" y="3537173"/>
            <a:ext cx="1616364" cy="161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25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2EED6-920E-15D8-A6C9-495299CC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925F-B6BB-49B0-9469-5285B9C99CB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38CDB2-1F90-B37D-0170-5E68D522A61E}"/>
              </a:ext>
            </a:extLst>
          </p:cNvPr>
          <p:cNvSpPr txBox="1">
            <a:spLocks/>
          </p:cNvSpPr>
          <p:nvPr/>
        </p:nvSpPr>
        <p:spPr>
          <a:xfrm>
            <a:off x="4645891" y="1248901"/>
            <a:ext cx="7082430" cy="47117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2D050"/>
              </a:buClr>
              <a:buSzPct val="100000"/>
              <a:buFontTx/>
              <a:buBlip>
                <a:blip r:embed="rId3"/>
              </a:buBlip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2BCF0"/>
              </a:buClr>
              <a:buSzPct val="125000"/>
              <a:buFont typeface="Arial" panose="020B0604020202020204" pitchFamily="34" charset="0"/>
              <a:buChar char="•"/>
              <a:defRPr sz="2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03D"/>
              </a:buClr>
              <a:buSzPct val="85000"/>
              <a:buFont typeface="Courier New" panose="02070309020205020404" pitchFamily="49" charset="0"/>
              <a:buChar char="o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2BCF0"/>
              </a:buClr>
              <a:buSzPct val="125000"/>
              <a:buFont typeface="Wingdings" panose="05000000000000000000" pitchFamily="2" charset="2"/>
              <a:buChar char="§"/>
              <a:defRPr sz="2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03D"/>
              </a:buClr>
              <a:buSzPct val="65000"/>
              <a:buFont typeface="Wingdings" panose="05000000000000000000" pitchFamily="2" charset="2"/>
              <a:buChar char="q"/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Provided fluoridation equipment to smaller municipal water plants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Assisted in sustaining the UK dental clinic in western Kentucky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Supported special construction and equipment projects in both dental schools to improve dental care for children under six years of age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Allocated funds for Pike County Health Department to revitalize their dental suite to better serve children in Pike County.  This is a partnership between the health department, UPIKE and Big Sandy Community and Technical College (CTC)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Sponsored the parent-facing pages of the Kentucky Oral Health Coalition’s webpage to improve literacy and access to care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EAD47A-6BCE-5AB2-61B8-F5BE599D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19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Early Childhood Oral Health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09AF4C-334A-22A3-6054-6C2121521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06" y="1288025"/>
            <a:ext cx="3505200" cy="1752600"/>
          </a:xfrm>
          <a:prstGeom prst="rect">
            <a:avLst/>
          </a:prstGeom>
        </p:spPr>
      </p:pic>
      <p:pic>
        <p:nvPicPr>
          <p:cNvPr id="6150" name="Picture 6" descr="Pike County, Kentucky Genealogy • FamilySearch">
            <a:extLst>
              <a:ext uri="{FF2B5EF4-FFF2-40B4-BE49-F238E27FC236}">
                <a16:creationId xmlns:a16="http://schemas.microsoft.com/office/drawing/2014/main" id="{D3FEF2E0-9A79-32E0-1ED7-2D17D0879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/>
        </p:blipFill>
        <p:spPr bwMode="auto">
          <a:xfrm>
            <a:off x="953205" y="3352287"/>
            <a:ext cx="3008115" cy="24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52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F967-E8D5-486A-8FB7-FFC35EA0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23210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Health Access Nurturing Development Services (HANDS)</a:t>
            </a:r>
            <a:br>
              <a:rPr lang="en-US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F4BDE-BF28-9FAC-C76A-D6E4363F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9DC26-8335-D4CA-9347-2AE80859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8096"/>
            <a:ext cx="3333597" cy="1659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875C6C-2A56-A6CD-7174-B70B9E1BD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393" y="3900313"/>
            <a:ext cx="2455607" cy="212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2B6394-0E22-FC25-2E45-0ED5E552B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781" y="3192467"/>
            <a:ext cx="5706351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F56D-11D5-ECEF-2C1F-09A423B2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Health Access Nurturing Development Services (HANDS)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EF58-1F07-EB1C-BA7D-3CCBDB09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1058236" cy="300073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home visitation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administered primarily by local health departments.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 to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ssist parents/caregivers during the prenatal period until the child’s third birthday,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mprove health outcomes for both mother and child, 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mprove social outcomes for child and family.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738E3-9101-32E2-C722-3BFFEE36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60FF8-D0DF-FEEF-E273-E26B0A9E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3" y="4410214"/>
            <a:ext cx="1768972" cy="1715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6D53D-547B-B400-B9CC-C06CAE672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98" y="4410213"/>
            <a:ext cx="1506833" cy="17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07F5-DB40-EBA0-B3D4-AF2E5285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Goals of HANDS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7EA6-3E2E-36B1-4480-878CF99C3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Healthy pregnancies and births</a:t>
            </a:r>
          </a:p>
          <a:p>
            <a:r>
              <a:rPr lang="en-US" sz="2800" dirty="0"/>
              <a:t>Optimal child growth and development</a:t>
            </a:r>
          </a:p>
          <a:p>
            <a:r>
              <a:rPr lang="en-US" sz="2800" dirty="0"/>
              <a:t>Children live in healthy and safe homes</a:t>
            </a:r>
          </a:p>
          <a:p>
            <a:r>
              <a:rPr lang="en-US" sz="2800" dirty="0"/>
              <a:t>Family self-sufficiency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graphical user interface">
            <a:extLst>
              <a:ext uri="{FF2B5EF4-FFF2-40B4-BE49-F238E27FC236}">
                <a16:creationId xmlns:a16="http://schemas.microsoft.com/office/drawing/2014/main" id="{91657953-CA2E-F541-E523-401A23D31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56733"/>
            <a:ext cx="5706382" cy="28333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01B5E-1CB9-3A58-7C75-713DD031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9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7998-CDDA-C4CF-BFE1-8FE2702E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HANDS Accomplishments FY24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F0415-B3D4-43F4-9108-271609BA0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749" y="1690688"/>
            <a:ext cx="10515600" cy="4026621"/>
          </a:xfrm>
        </p:spPr>
        <p:txBody>
          <a:bodyPr>
            <a:normAutofit/>
          </a:bodyPr>
          <a:lstStyle/>
          <a:p>
            <a:r>
              <a:rPr lang="en-US" sz="2800" dirty="0"/>
              <a:t>Fulltime employee – 349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Families served – 6,293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Home visits completed – 139,943 (in-person and virtual)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79795-0B5F-1B66-C0EA-131DA04C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A73B7A-C2CD-C255-F5A7-00D84AF97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35" y="2756284"/>
            <a:ext cx="1900967" cy="1580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D27DA7-B526-897B-7848-86132778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18" y="4336308"/>
            <a:ext cx="1592008" cy="14847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6A824E-CE8B-F5B8-21D6-035E7564F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143" y="1131744"/>
            <a:ext cx="1568559" cy="15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F967-E8D5-486A-8FB7-FFC35EA0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5" y="1796612"/>
            <a:ext cx="10515600" cy="840234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Early childhood mental health</a:t>
            </a:r>
            <a:endParaRPr lang="en-US" sz="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3176B-8A9E-B3B5-0BE4-AA736442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364,100+ Early Childhood Education Stock Illustrations, Royalty-Free Vector  Graphics &amp; Clip Art - iStock | Preschool, Daycare, Preschool teacher">
            <a:extLst>
              <a:ext uri="{FF2B5EF4-FFF2-40B4-BE49-F238E27FC236}">
                <a16:creationId xmlns:a16="http://schemas.microsoft.com/office/drawing/2014/main" id="{E73D02D1-8CA6-8508-DDF1-062CA664E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2" b="22019"/>
          <a:stretch/>
        </p:blipFill>
        <p:spPr bwMode="auto">
          <a:xfrm>
            <a:off x="2950509" y="3388233"/>
            <a:ext cx="5829300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60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304F-9706-9BE3-A8EE-0276F1A4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51"/>
            <a:ext cx="10515600" cy="106916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Early Childhood Mental Health (ECMH)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22A0B-FF65-297D-D706-86A9A292FBBA}"/>
              </a:ext>
            </a:extLst>
          </p:cNvPr>
          <p:cNvGrpSpPr/>
          <p:nvPr/>
        </p:nvGrpSpPr>
        <p:grpSpPr>
          <a:xfrm>
            <a:off x="41617" y="1031056"/>
            <a:ext cx="1952791" cy="2833516"/>
            <a:chOff x="-48323" y="2146142"/>
            <a:chExt cx="1165466" cy="1589075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0706B5FB-E3E9-9EFB-F441-8224B54AD27A}"/>
                </a:ext>
              </a:extLst>
            </p:cNvPr>
            <p:cNvSpPr/>
            <p:nvPr/>
          </p:nvSpPr>
          <p:spPr>
            <a:xfrm rot="5400000">
              <a:off x="-260127" y="2430763"/>
              <a:ext cx="1589075" cy="101983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Arrow: Chevron 4">
              <a:extLst>
                <a:ext uri="{FF2B5EF4-FFF2-40B4-BE49-F238E27FC236}">
                  <a16:creationId xmlns:a16="http://schemas.microsoft.com/office/drawing/2014/main" id="{D9D75BC3-DC02-D6FD-AB57-ECD2B784CE5D}"/>
                </a:ext>
              </a:extLst>
            </p:cNvPr>
            <p:cNvSpPr txBox="1"/>
            <p:nvPr/>
          </p:nvSpPr>
          <p:spPr>
            <a:xfrm>
              <a:off x="-48323" y="2708184"/>
              <a:ext cx="1165466" cy="569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spcBef>
                  <a:spcPct val="0"/>
                </a:spcBef>
                <a:buNone/>
              </a:pPr>
              <a:r>
                <a:rPr lang="en-US" sz="2800" kern="1200" dirty="0"/>
                <a:t>Purpose</a:t>
              </a:r>
            </a:p>
            <a:p>
              <a:pPr marL="0" lvl="0" indent="0" algn="ctr" defTabSz="622300">
                <a:spcBef>
                  <a:spcPct val="0"/>
                </a:spcBef>
                <a:buNone/>
              </a:pPr>
              <a:r>
                <a:rPr lang="en-US" sz="2800" dirty="0"/>
                <a:t>and Structure</a:t>
              </a:r>
              <a:endParaRPr lang="en-US" sz="28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95D198-7D7C-BCD0-92DF-7961996D478B}"/>
              </a:ext>
            </a:extLst>
          </p:cNvPr>
          <p:cNvGrpSpPr/>
          <p:nvPr/>
        </p:nvGrpSpPr>
        <p:grpSpPr>
          <a:xfrm>
            <a:off x="1880173" y="1031057"/>
            <a:ext cx="10148201" cy="2012240"/>
            <a:chOff x="1097199" y="2155322"/>
            <a:chExt cx="10727289" cy="1232950"/>
          </a:xfrm>
          <a:solidFill>
            <a:srgbClr val="4472C4"/>
          </a:solidFill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284D560A-EC07-2595-CF6E-DD893AD361D5}"/>
                </a:ext>
              </a:extLst>
            </p:cNvPr>
            <p:cNvSpPr/>
            <p:nvPr/>
          </p:nvSpPr>
          <p:spPr>
            <a:xfrm rot="5400000">
              <a:off x="5844369" y="-2591848"/>
              <a:ext cx="1232950" cy="1072728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: Top Corners Rounded 6">
              <a:extLst>
                <a:ext uri="{FF2B5EF4-FFF2-40B4-BE49-F238E27FC236}">
                  <a16:creationId xmlns:a16="http://schemas.microsoft.com/office/drawing/2014/main" id="{025994FE-D178-636F-A987-DECC9AD90995}"/>
                </a:ext>
              </a:extLst>
            </p:cNvPr>
            <p:cNvSpPr txBox="1"/>
            <p:nvPr/>
          </p:nvSpPr>
          <p:spPr>
            <a:xfrm>
              <a:off x="1227079" y="2200912"/>
              <a:ext cx="10460733" cy="10469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endParaRPr lang="en-US" sz="2000" kern="1200" dirty="0">
                <a:latin typeface="+mn-lt"/>
              </a:endParaRPr>
            </a:p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endParaRPr lang="en-US" sz="2000" kern="1200" dirty="0">
                <a:latin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99775B-6A93-A621-54A1-F76AC7FA0386}"/>
              </a:ext>
            </a:extLst>
          </p:cNvPr>
          <p:cNvGrpSpPr/>
          <p:nvPr/>
        </p:nvGrpSpPr>
        <p:grpSpPr>
          <a:xfrm>
            <a:off x="1994408" y="3171056"/>
            <a:ext cx="10054091" cy="2602010"/>
            <a:chOff x="1109971" y="3360352"/>
            <a:chExt cx="10704275" cy="1175108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527B6A69-779E-A0F2-C0B9-51A9C4F6A101}"/>
                </a:ext>
              </a:extLst>
            </p:cNvPr>
            <p:cNvSpPr/>
            <p:nvPr/>
          </p:nvSpPr>
          <p:spPr>
            <a:xfrm rot="5400000">
              <a:off x="5874555" y="-1404232"/>
              <a:ext cx="1175108" cy="1070427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Top Corners Rounded 10">
              <a:extLst>
                <a:ext uri="{FF2B5EF4-FFF2-40B4-BE49-F238E27FC236}">
                  <a16:creationId xmlns:a16="http://schemas.microsoft.com/office/drawing/2014/main" id="{8A12AA0A-2FE8-D3DF-5B3F-EAED1E278B7C}"/>
                </a:ext>
              </a:extLst>
            </p:cNvPr>
            <p:cNvSpPr txBox="1"/>
            <p:nvPr/>
          </p:nvSpPr>
          <p:spPr>
            <a:xfrm>
              <a:off x="1243575" y="3423035"/>
              <a:ext cx="9302070" cy="106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b="1" dirty="0">
                  <a:latin typeface="Calibri" panose="020F0502020204030204" pitchFamily="34" charset="0"/>
                </a:rPr>
                <a:t>3,232</a:t>
              </a:r>
              <a:r>
                <a:rPr lang="en-US" sz="2200" dirty="0">
                  <a:latin typeface="Calibri" panose="020F0502020204030204" pitchFamily="34" charset="0"/>
                </a:rPr>
                <a:t> hours billed to privat</a:t>
              </a:r>
              <a:r>
                <a:rPr lang="en-US" sz="2200" dirty="0"/>
                <a:t>e insurance and Medicaid</a:t>
              </a:r>
              <a:endParaRPr lang="en-US" sz="2200" dirty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Calibri" panose="020F0502020204030204" pitchFamily="34" charset="0"/>
                </a:rPr>
                <a:t>Specialists provided </a:t>
              </a:r>
              <a:r>
                <a:rPr lang="en-US" sz="2200" b="1" dirty="0">
                  <a:latin typeface="Calibri" panose="020F0502020204030204" pitchFamily="34" charset="0"/>
                </a:rPr>
                <a:t>100</a:t>
              </a:r>
              <a:r>
                <a:rPr lang="en-US" sz="2200" dirty="0">
                  <a:latin typeface="Calibri" panose="020F0502020204030204" pitchFamily="34" charset="0"/>
                </a:rPr>
                <a:t> trainings to child-serving agencies</a:t>
              </a:r>
              <a:endParaRPr lang="en-US" sz="2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</a:rPr>
                <a:t>Provided training to </a:t>
              </a:r>
              <a:r>
                <a:rPr lang="en-US" sz="2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2,267</a:t>
              </a:r>
              <a:r>
                <a:rPr lang="en-US" sz="2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early care and education staff in Head Start, childcare, and other community partners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b="1" dirty="0">
                  <a:solidFill>
                    <a:schemeClr val="tx1"/>
                  </a:solidFill>
                </a:rPr>
                <a:t>2,719</a:t>
              </a:r>
              <a:r>
                <a:rPr lang="en-US" sz="2200" dirty="0">
                  <a:solidFill>
                    <a:schemeClr val="tx1"/>
                  </a:solidFill>
                </a:rPr>
                <a:t> hours of consultation around emotional/behavioral issues, classroom management and screening/assessment</a:t>
              </a:r>
              <a:endParaRPr lang="en-US" sz="2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marL="285750" lvl="1" indent="-28575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600" kern="1200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2D3E9-2978-FDDD-2B51-F7CB3E07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F09F7A-EC43-550F-191C-ABE0EB4D6F59}"/>
              </a:ext>
            </a:extLst>
          </p:cNvPr>
          <p:cNvSpPr txBox="1"/>
          <p:nvPr/>
        </p:nvSpPr>
        <p:spPr>
          <a:xfrm>
            <a:off x="2036417" y="1210931"/>
            <a:ext cx="94402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Purpose: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to build capacity to meet the mental health needs of young children and their families by partnering with the Departments for Public Health and Behavioral Health, Developmental and Intellectual Disabilities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Structure: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funds support early childhood mental health specialists in the 14 regional community mental health centers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A842D2-C3DA-D01C-C8A3-F147BA1F88B5}"/>
              </a:ext>
            </a:extLst>
          </p:cNvPr>
          <p:cNvGrpSpPr/>
          <p:nvPr/>
        </p:nvGrpSpPr>
        <p:grpSpPr>
          <a:xfrm>
            <a:off x="68369" y="3158539"/>
            <a:ext cx="1952794" cy="2921230"/>
            <a:chOff x="-46503" y="3612279"/>
            <a:chExt cx="1241844" cy="172831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B9DA9879-EB6E-B322-5BBB-6073128C8FD0}"/>
                </a:ext>
              </a:extLst>
            </p:cNvPr>
            <p:cNvSpPr/>
            <p:nvPr/>
          </p:nvSpPr>
          <p:spPr>
            <a:xfrm rot="5400000">
              <a:off x="-272248" y="3884526"/>
              <a:ext cx="1728312" cy="1183817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Arrow: Chevron 8">
              <a:extLst>
                <a:ext uri="{FF2B5EF4-FFF2-40B4-BE49-F238E27FC236}">
                  <a16:creationId xmlns:a16="http://schemas.microsoft.com/office/drawing/2014/main" id="{222B4657-21CA-A786-6075-38C49A346B80}"/>
                </a:ext>
              </a:extLst>
            </p:cNvPr>
            <p:cNvSpPr txBox="1"/>
            <p:nvPr/>
          </p:nvSpPr>
          <p:spPr>
            <a:xfrm>
              <a:off x="-46503" y="4160468"/>
              <a:ext cx="1241844" cy="457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 Accomplishments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77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0304F-9706-9BE3-A8EE-0276F1A4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51"/>
            <a:ext cx="10515600" cy="106916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Early Childhood Consultants (ECC)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B22A0B-FF65-297D-D706-86A9A292FBBA}"/>
              </a:ext>
            </a:extLst>
          </p:cNvPr>
          <p:cNvGrpSpPr/>
          <p:nvPr/>
        </p:nvGrpSpPr>
        <p:grpSpPr>
          <a:xfrm>
            <a:off x="119457" y="1031056"/>
            <a:ext cx="1819282" cy="2833516"/>
            <a:chOff x="-1867" y="2146142"/>
            <a:chExt cx="1085785" cy="1589075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0706B5FB-E3E9-9EFB-F441-8224B54AD27A}"/>
                </a:ext>
              </a:extLst>
            </p:cNvPr>
            <p:cNvSpPr/>
            <p:nvPr/>
          </p:nvSpPr>
          <p:spPr>
            <a:xfrm rot="5400000">
              <a:off x="-260127" y="2430763"/>
              <a:ext cx="1589075" cy="1019833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Arrow: Chevron 4">
              <a:extLst>
                <a:ext uri="{FF2B5EF4-FFF2-40B4-BE49-F238E27FC236}">
                  <a16:creationId xmlns:a16="http://schemas.microsoft.com/office/drawing/2014/main" id="{D9D75BC3-DC02-D6FD-AB57-ECD2B784CE5D}"/>
                </a:ext>
              </a:extLst>
            </p:cNvPr>
            <p:cNvSpPr txBox="1"/>
            <p:nvPr/>
          </p:nvSpPr>
          <p:spPr>
            <a:xfrm>
              <a:off x="-1867" y="2694369"/>
              <a:ext cx="1085785" cy="569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spcBef>
                  <a:spcPct val="0"/>
                </a:spcBef>
                <a:buNone/>
              </a:pPr>
              <a:r>
                <a:rPr lang="en-US" sz="2800" kern="1200" dirty="0"/>
                <a:t>A Closer </a:t>
              </a:r>
            </a:p>
            <a:p>
              <a:pPr marL="0" lvl="0" indent="0" algn="ctr" defTabSz="622300">
                <a:spcBef>
                  <a:spcPct val="0"/>
                </a:spcBef>
                <a:buNone/>
              </a:pPr>
              <a:r>
                <a:rPr lang="en-US" sz="2800" kern="1200" dirty="0"/>
                <a:t>Look at Services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95D198-7D7C-BCD0-92DF-7961996D478B}"/>
              </a:ext>
            </a:extLst>
          </p:cNvPr>
          <p:cNvGrpSpPr/>
          <p:nvPr/>
        </p:nvGrpSpPr>
        <p:grpSpPr>
          <a:xfrm>
            <a:off x="1880173" y="1031057"/>
            <a:ext cx="10148201" cy="2024756"/>
            <a:chOff x="1097199" y="2155322"/>
            <a:chExt cx="10727289" cy="1232950"/>
          </a:xfrm>
          <a:solidFill>
            <a:srgbClr val="4472C4"/>
          </a:solidFill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284D560A-EC07-2595-CF6E-DD893AD361D5}"/>
                </a:ext>
              </a:extLst>
            </p:cNvPr>
            <p:cNvSpPr/>
            <p:nvPr/>
          </p:nvSpPr>
          <p:spPr>
            <a:xfrm rot="5400000">
              <a:off x="5844369" y="-2591848"/>
              <a:ext cx="1232950" cy="10727289"/>
            </a:xfrm>
            <a:prstGeom prst="round2Same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: Top Corners Rounded 6">
              <a:extLst>
                <a:ext uri="{FF2B5EF4-FFF2-40B4-BE49-F238E27FC236}">
                  <a16:creationId xmlns:a16="http://schemas.microsoft.com/office/drawing/2014/main" id="{025994FE-D178-636F-A987-DECC9AD90995}"/>
                </a:ext>
              </a:extLst>
            </p:cNvPr>
            <p:cNvSpPr txBox="1"/>
            <p:nvPr/>
          </p:nvSpPr>
          <p:spPr>
            <a:xfrm>
              <a:off x="1227079" y="2200912"/>
              <a:ext cx="10460733" cy="10469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endParaRPr lang="en-US" sz="2000" kern="1200" dirty="0">
                <a:latin typeface="+mn-lt"/>
              </a:endParaRPr>
            </a:p>
            <a:p>
              <a:pPr marL="0" lvl="1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US" sz="2000" kern="1200" dirty="0">
                  <a:solidFill>
                    <a:schemeClr val="bg1"/>
                  </a:solidFill>
                  <a:latin typeface="+mn-lt"/>
                </a:rPr>
                <a:t>In an average year, the ECCs provide approximately </a:t>
              </a:r>
              <a:r>
                <a:rPr lang="en-US" sz="2000" b="1" kern="1200" dirty="0">
                  <a:solidFill>
                    <a:schemeClr val="bg1"/>
                  </a:solidFill>
                  <a:latin typeface="+mn-lt"/>
                </a:rPr>
                <a:t>3,000</a:t>
              </a:r>
              <a:r>
                <a:rPr lang="en-US" sz="2000" kern="12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000" b="1" kern="1200" dirty="0">
                  <a:solidFill>
                    <a:schemeClr val="bg1"/>
                  </a:solidFill>
                  <a:latin typeface="+mn-lt"/>
                </a:rPr>
                <a:t>billable, clinical, or supportive services </a:t>
              </a:r>
              <a:r>
                <a:rPr lang="en-US" sz="2000" kern="1200" dirty="0">
                  <a:solidFill>
                    <a:schemeClr val="bg1"/>
                  </a:solidFill>
                  <a:latin typeface="+mn-lt"/>
                </a:rPr>
                <a:t>(</a:t>
              </a:r>
              <a:r>
                <a:rPr lang="en-US" sz="2000" dirty="0">
                  <a:solidFill>
                    <a:schemeClr val="bg1"/>
                  </a:solidFill>
                </a:rPr>
                <a:t>screening, assessment, therapy, community support, peer support, evaluation, etc.)</a:t>
              </a:r>
              <a:r>
                <a:rPr lang="en-US" sz="2000" kern="1200" dirty="0">
                  <a:solidFill>
                    <a:schemeClr val="bg1"/>
                  </a:solidFill>
                  <a:latin typeface="+mn-lt"/>
                </a:rPr>
                <a:t> and </a:t>
              </a:r>
              <a:r>
                <a:rPr lang="en-US" sz="2000" b="1" kern="1200" dirty="0">
                  <a:solidFill>
                    <a:schemeClr val="bg1"/>
                  </a:solidFill>
                  <a:latin typeface="+mn-lt"/>
                </a:rPr>
                <a:t>4,000 non-billable clinical or supportive services </a:t>
              </a:r>
              <a:r>
                <a:rPr lang="en-US" sz="2000" kern="1200" dirty="0">
                  <a:solidFill>
                    <a:schemeClr val="bg1"/>
                  </a:solidFill>
                  <a:latin typeface="+mn-lt"/>
                </a:rPr>
                <a:t>(observation, consultation, training, outreach, coaching, and connection to other services). </a:t>
              </a:r>
            </a:p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None/>
              </a:pPr>
              <a:endParaRPr lang="en-US" sz="2000" kern="1200" dirty="0">
                <a:latin typeface="+mn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EA842D2-C3DA-D01C-C8A3-F147BA1F88B5}"/>
              </a:ext>
            </a:extLst>
          </p:cNvPr>
          <p:cNvGrpSpPr/>
          <p:nvPr/>
        </p:nvGrpSpPr>
        <p:grpSpPr>
          <a:xfrm>
            <a:off x="170827" y="3158539"/>
            <a:ext cx="1716543" cy="2921230"/>
            <a:chOff x="0" y="3612279"/>
            <a:chExt cx="1109080" cy="172831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B9DA9879-EB6E-B322-5BBB-6073128C8FD0}"/>
                </a:ext>
              </a:extLst>
            </p:cNvPr>
            <p:cNvSpPr/>
            <p:nvPr/>
          </p:nvSpPr>
          <p:spPr>
            <a:xfrm rot="5400000">
              <a:off x="-309616" y="3921895"/>
              <a:ext cx="1728312" cy="1109079"/>
            </a:xfrm>
            <a:prstGeom prst="chevr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Arrow: Chevron 8">
              <a:extLst>
                <a:ext uri="{FF2B5EF4-FFF2-40B4-BE49-F238E27FC236}">
                  <a16:creationId xmlns:a16="http://schemas.microsoft.com/office/drawing/2014/main" id="{222B4657-21CA-A786-6075-38C49A346B80}"/>
                </a:ext>
              </a:extLst>
            </p:cNvPr>
            <p:cNvSpPr txBox="1"/>
            <p:nvPr/>
          </p:nvSpPr>
          <p:spPr>
            <a:xfrm>
              <a:off x="1" y="4166819"/>
              <a:ext cx="1109079" cy="619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Partnerships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99775B-6A93-A621-54A1-F76AC7FA0386}"/>
              </a:ext>
            </a:extLst>
          </p:cNvPr>
          <p:cNvGrpSpPr/>
          <p:nvPr/>
        </p:nvGrpSpPr>
        <p:grpSpPr>
          <a:xfrm>
            <a:off x="1900298" y="3171056"/>
            <a:ext cx="10148201" cy="2602010"/>
            <a:chOff x="1109971" y="3360352"/>
            <a:chExt cx="10704275" cy="1175108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527B6A69-779E-A0F2-C0B9-51A9C4F6A101}"/>
                </a:ext>
              </a:extLst>
            </p:cNvPr>
            <p:cNvSpPr/>
            <p:nvPr/>
          </p:nvSpPr>
          <p:spPr>
            <a:xfrm rot="5400000">
              <a:off x="5874555" y="-1404232"/>
              <a:ext cx="1175108" cy="10704275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Top Corners Rounded 10">
              <a:extLst>
                <a:ext uri="{FF2B5EF4-FFF2-40B4-BE49-F238E27FC236}">
                  <a16:creationId xmlns:a16="http://schemas.microsoft.com/office/drawing/2014/main" id="{8A12AA0A-2FE8-D3DF-5B3F-EAED1E278B7C}"/>
                </a:ext>
              </a:extLst>
            </p:cNvPr>
            <p:cNvSpPr txBox="1"/>
            <p:nvPr/>
          </p:nvSpPr>
          <p:spPr>
            <a:xfrm>
              <a:off x="1195896" y="3423035"/>
              <a:ext cx="4563025" cy="1060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8890" rIns="8890" bIns="8890" numCol="1" spcCol="1270" anchor="ctr" anchorCtr="0">
              <a:noAutofit/>
            </a:bodyPr>
            <a:lstStyle/>
            <a:p>
              <a:pPr marL="285750" lvl="1" indent="-28575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Family and child </a:t>
              </a:r>
              <a:r>
                <a:rPr lang="en-US" sz="1600" dirty="0"/>
                <a:t>b</a:t>
              </a:r>
              <a:r>
                <a:rPr lang="en-US" sz="1600" kern="1200" dirty="0"/>
                <a:t>ehavioral </a:t>
              </a:r>
              <a:r>
                <a:rPr lang="en-US" sz="1600" dirty="0"/>
                <a:t>h</a:t>
              </a:r>
              <a:r>
                <a:rPr lang="en-US" sz="1600" kern="1200" dirty="0"/>
                <a:t>ealth </a:t>
              </a:r>
              <a:r>
                <a:rPr lang="en-US" sz="1600" dirty="0"/>
                <a:t>s</a:t>
              </a:r>
              <a:r>
                <a:rPr lang="en-US" sz="1600" kern="1200" dirty="0"/>
                <a:t>ervices </a:t>
              </a:r>
            </a:p>
            <a:p>
              <a:pPr marL="285750" lvl="1" indent="-28575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Adult behavioral </a:t>
              </a:r>
              <a:r>
                <a:rPr lang="en-US" sz="1600" dirty="0"/>
                <a:t>h</a:t>
              </a:r>
              <a:r>
                <a:rPr lang="en-US" sz="1600" kern="1200" dirty="0"/>
                <a:t>ealth </a:t>
              </a:r>
              <a:r>
                <a:rPr lang="en-US" sz="1600" dirty="0"/>
                <a:t>s</a:t>
              </a:r>
              <a:r>
                <a:rPr lang="en-US" sz="1600" kern="1200" dirty="0"/>
                <a:t>ervices</a:t>
              </a:r>
            </a:p>
            <a:p>
              <a:pPr marL="285750" lvl="1" indent="-28575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Prevention services </a:t>
              </a:r>
            </a:p>
            <a:p>
              <a:pPr marL="285750" lvl="1" indent="-28575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Substance use </a:t>
              </a:r>
              <a:r>
                <a:rPr lang="en-US" sz="1600" dirty="0"/>
                <a:t>t</a:t>
              </a:r>
              <a:r>
                <a:rPr lang="en-US" sz="1600" kern="1200" dirty="0"/>
                <a:t>reatment </a:t>
              </a:r>
              <a:r>
                <a:rPr lang="en-US" sz="1600" dirty="0"/>
                <a:t>s</a:t>
              </a:r>
              <a:r>
                <a:rPr lang="en-US" sz="1600" kern="1200" dirty="0"/>
                <a:t>ervices </a:t>
              </a:r>
            </a:p>
            <a:p>
              <a:pPr marL="285750" lvl="1" indent="-28575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KY-Moms MATR (Maternal Assistance Toward Recovery) </a:t>
              </a:r>
            </a:p>
            <a:p>
              <a:pPr marL="285750" lvl="1" indent="-28575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kern="1200" dirty="0"/>
                <a:t>Kentucky Partnership for Families and Children (statewide family organization) &amp; other family advocates </a:t>
              </a:r>
            </a:p>
            <a:p>
              <a:pPr marL="285750" lvl="1" indent="-285750" algn="l" defTabSz="6223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/>
                <a:t>P</a:t>
              </a:r>
              <a:r>
                <a:rPr lang="en-US" sz="1600" kern="1200" dirty="0"/>
                <a:t>arent support groups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0224F8-BFCF-3AA2-3929-0F897348CF83}"/>
              </a:ext>
            </a:extLst>
          </p:cNvPr>
          <p:cNvSpPr txBox="1"/>
          <p:nvPr/>
        </p:nvSpPr>
        <p:spPr>
          <a:xfrm>
            <a:off x="6509185" y="3171055"/>
            <a:ext cx="56139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Community </a:t>
            </a:r>
            <a:r>
              <a:rPr lang="en-US" sz="1600" dirty="0"/>
              <a:t>e</a:t>
            </a:r>
            <a:r>
              <a:rPr lang="en-US" sz="1600" kern="1200" dirty="0"/>
              <a:t>arly </a:t>
            </a:r>
            <a:r>
              <a:rPr lang="en-US" sz="1600" dirty="0"/>
              <a:t>c</a:t>
            </a:r>
            <a:r>
              <a:rPr lang="en-US" sz="1600" kern="1200" dirty="0"/>
              <a:t>hildhood </a:t>
            </a:r>
            <a:r>
              <a:rPr lang="en-US" sz="1600" dirty="0"/>
              <a:t>c</a:t>
            </a:r>
            <a:r>
              <a:rPr lang="en-US" sz="1600" kern="1200" dirty="0"/>
              <a:t>ouncils</a:t>
            </a:r>
          </a:p>
          <a:p>
            <a:pPr marL="285750" lvl="1" indent="-28575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Primary care </a:t>
            </a:r>
            <a:r>
              <a:rPr lang="en-US" sz="1600" dirty="0"/>
              <a:t>p</a:t>
            </a:r>
            <a:r>
              <a:rPr lang="en-US" sz="1600" kern="1200" dirty="0"/>
              <a:t>roviders/pediatricians </a:t>
            </a:r>
          </a:p>
          <a:p>
            <a:pPr marL="285750" lvl="1" indent="-28575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DCBS – Division of Protection &amp; Permanency- child </a:t>
            </a:r>
            <a:r>
              <a:rPr lang="en-US" sz="1600" dirty="0"/>
              <a:t>w</a:t>
            </a:r>
            <a:r>
              <a:rPr lang="en-US" sz="1600" kern="1200" dirty="0"/>
              <a:t>elfare </a:t>
            </a:r>
            <a:r>
              <a:rPr lang="en-US" sz="1600" dirty="0"/>
              <a:t>and</a:t>
            </a:r>
            <a:r>
              <a:rPr lang="en-US" sz="1600" kern="1200" dirty="0"/>
              <a:t> </a:t>
            </a:r>
            <a:r>
              <a:rPr lang="en-US" sz="1600" dirty="0"/>
              <a:t>p</a:t>
            </a:r>
            <a:r>
              <a:rPr lang="en-US" sz="1600" kern="1200" dirty="0"/>
              <a:t>revention such as Community Collaboration for Children</a:t>
            </a:r>
          </a:p>
          <a:p>
            <a:pPr marL="285750" lvl="1" indent="-28575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Local health </a:t>
            </a:r>
            <a:r>
              <a:rPr lang="en-US" sz="1600" dirty="0"/>
              <a:t>d</a:t>
            </a:r>
            <a:r>
              <a:rPr lang="en-US" sz="1600" kern="1200" dirty="0"/>
              <a:t>epartments- WIC, breastfeeding, immunizations, safe </a:t>
            </a:r>
            <a:r>
              <a:rPr lang="en-US" sz="1600" dirty="0"/>
              <a:t>s</a:t>
            </a:r>
            <a:r>
              <a:rPr lang="en-US" sz="1600" kern="1200" dirty="0"/>
              <a:t>leep </a:t>
            </a:r>
          </a:p>
          <a:p>
            <a:pPr marL="285750" lvl="1" indent="-28575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Child Care Aware </a:t>
            </a:r>
          </a:p>
          <a:p>
            <a:pPr marL="285750" lvl="1" indent="-28575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Licensed child </a:t>
            </a:r>
            <a:r>
              <a:rPr lang="en-US" sz="1600" dirty="0"/>
              <a:t>c</a:t>
            </a:r>
            <a:r>
              <a:rPr lang="en-US" sz="1600" kern="1200" dirty="0"/>
              <a:t>are </a:t>
            </a:r>
            <a:r>
              <a:rPr lang="en-US" sz="1600" dirty="0"/>
              <a:t>c</a:t>
            </a:r>
            <a:r>
              <a:rPr lang="en-US" sz="1600" kern="1200" dirty="0"/>
              <a:t>enters and certified family </a:t>
            </a:r>
            <a:r>
              <a:rPr lang="en-US" sz="1600" dirty="0"/>
              <a:t>h</a:t>
            </a:r>
            <a:r>
              <a:rPr lang="en-US" sz="1600" kern="1200" dirty="0"/>
              <a:t>ome </a:t>
            </a:r>
            <a:r>
              <a:rPr lang="en-US" sz="1600" dirty="0"/>
              <a:t>p</a:t>
            </a:r>
            <a:r>
              <a:rPr lang="en-US" sz="1600" kern="1200" dirty="0"/>
              <a:t>roviders</a:t>
            </a:r>
          </a:p>
          <a:p>
            <a:pPr marL="285750" lvl="1" indent="-285750" algn="l" defTabSz="6223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1200" dirty="0"/>
              <a:t>Faith-based initiatives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2D3E9-2978-FDDD-2B51-F7CB3E073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C91A-78B7-ACC2-9C42-FF1B5855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Tobacco Settlement Agreement Enacted Funding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F96DC7-2914-CA3C-7F0B-70C2D67D9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280973"/>
              </p:ext>
            </p:extLst>
          </p:nvPr>
        </p:nvGraphicFramePr>
        <p:xfrm>
          <a:off x="838203" y="1562388"/>
          <a:ext cx="1051559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979">
                  <a:extLst>
                    <a:ext uri="{9D8B030D-6E8A-4147-A177-3AD203B41FA5}">
                      <a16:colId xmlns:a16="http://schemas.microsoft.com/office/drawing/2014/main" val="151250313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59891389"/>
                    </a:ext>
                  </a:extLst>
                </a:gridCol>
                <a:gridCol w="1655618">
                  <a:extLst>
                    <a:ext uri="{9D8B030D-6E8A-4147-A177-3AD203B41FA5}">
                      <a16:colId xmlns:a16="http://schemas.microsoft.com/office/drawing/2014/main" val="1675436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26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Smoking Cessation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$1,869,300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9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Lung Cancer Screening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4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Childhood Oral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70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$5,634,000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$5,980,000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47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Childhood Mental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19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Substance Abuse Prevention and Treatment for Pregnant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9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Childhood Development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$9,800,000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$9,500,000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2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Healthy Start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08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Childhood Adoption and Foster Care Supports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42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 Settlement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$23,203,300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$23,380,000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598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85796-7D0D-5E5A-8D3E-4FF524B8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3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3B61-B7CE-7107-233C-037A436C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755" y="2390592"/>
            <a:ext cx="8296489" cy="11248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Substance Abuse Prevention and Treatment for Pregnant Women</a:t>
            </a:r>
            <a:br>
              <a:rPr lang="en-US" sz="3100" b="1" dirty="0">
                <a:latin typeface="+mn-lt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1659-9721-360C-37D0-CECE782E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Pregnant and Parenting Student Initiative | Student Basic Needs">
            <a:extLst>
              <a:ext uri="{FF2B5EF4-FFF2-40B4-BE49-F238E27FC236}">
                <a16:creationId xmlns:a16="http://schemas.microsoft.com/office/drawing/2014/main" id="{DFAFE9CE-D886-B29B-1324-57740D600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05" y="3515473"/>
            <a:ext cx="2523587" cy="25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693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8A17-4DBF-1E39-CD21-1EC11563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b="1" dirty="0">
                <a:latin typeface="+mn-lt"/>
              </a:rPr>
              <a:t>Pregnant and Parenting Services for Persons  with Substance Use Disorder (SUD)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E5FD8-F7D0-AC53-2DFF-CECCEC6AF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780" y="1902561"/>
            <a:ext cx="5551448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KY-Moms Maternal Assistance Towards Recovery (MATR)</a:t>
            </a:r>
          </a:p>
          <a:p>
            <a:pPr marL="0" indent="0" algn="ctr">
              <a:buNone/>
            </a:pPr>
            <a:endParaRPr lang="en-US" sz="2100" b="1" u="sng" dirty="0"/>
          </a:p>
          <a:p>
            <a:r>
              <a:rPr lang="en-US" sz="3400" dirty="0"/>
              <a:t>Located statewide</a:t>
            </a:r>
          </a:p>
          <a:p>
            <a:r>
              <a:rPr lang="en-US" sz="3400" dirty="0"/>
              <a:t>SUD prevention education: </a:t>
            </a:r>
            <a:r>
              <a:rPr lang="en-US" sz="3400" b="1" dirty="0"/>
              <a:t>2,899 activities</a:t>
            </a:r>
            <a:r>
              <a:rPr lang="en-US" sz="3400" dirty="0"/>
              <a:t> conducted </a:t>
            </a:r>
            <a:r>
              <a:rPr lang="en-US" sz="3400" b="1" dirty="0"/>
              <a:t>reaching 49,910 persons</a:t>
            </a:r>
          </a:p>
          <a:p>
            <a:r>
              <a:rPr lang="en-US" sz="3400" dirty="0"/>
              <a:t>SUD case management: 68 pregnant and 26 postpartum persons</a:t>
            </a:r>
          </a:p>
          <a:p>
            <a:r>
              <a:rPr lang="en-US" sz="3400" dirty="0"/>
              <a:t>Offers services up to 1 year postpartum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24ECF-4DE0-F12C-879B-3DDE9ACF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02561"/>
            <a:ext cx="5871117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St. Elizabeth Baby Steps</a:t>
            </a:r>
          </a:p>
          <a:p>
            <a:pPr marL="0" indent="0" algn="ctr">
              <a:buNone/>
            </a:pPr>
            <a:endParaRPr lang="en-US" sz="2100" b="1" u="sng" dirty="0"/>
          </a:p>
          <a:p>
            <a:r>
              <a:rPr lang="en-US" sz="3400" dirty="0"/>
              <a:t>Located in Northern Kentucky</a:t>
            </a:r>
          </a:p>
          <a:p>
            <a:r>
              <a:rPr lang="en-US" sz="3400" dirty="0"/>
              <a:t>204 individuals assisted with services</a:t>
            </a:r>
          </a:p>
          <a:p>
            <a:r>
              <a:rPr lang="en-US" sz="3400" dirty="0"/>
              <a:t>Provides recovery, employment, and housing supports</a:t>
            </a:r>
          </a:p>
          <a:p>
            <a:r>
              <a:rPr lang="en-US" sz="3400" dirty="0"/>
              <a:t>Nurses provide a 12-week education class to 4 recovery centers in Kentucky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1E673-7C83-E5C7-E444-34CF8812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309" y="6356350"/>
            <a:ext cx="274320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27755E-4073-2512-D334-7CDA085FB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63" y="5306474"/>
            <a:ext cx="2619375" cy="590550"/>
          </a:xfrm>
          <a:prstGeom prst="rect">
            <a:avLst/>
          </a:prstGeom>
        </p:spPr>
      </p:pic>
      <p:pic>
        <p:nvPicPr>
          <p:cNvPr id="1026" name="Picture 2" descr="KY-Moms MATR - Kentucky River Community Care">
            <a:extLst>
              <a:ext uri="{FF2B5EF4-FFF2-40B4-BE49-F238E27FC236}">
                <a16:creationId xmlns:a16="http://schemas.microsoft.com/office/drawing/2014/main" id="{43C92B3B-F92C-1830-DD59-726812FF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79" y="5037544"/>
            <a:ext cx="1585520" cy="11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93452D-F7CD-2FCE-A0A6-5DE8B8F78FBE}"/>
              </a:ext>
            </a:extLst>
          </p:cNvPr>
          <p:cNvCxnSpPr>
            <a:cxnSpLocks/>
          </p:cNvCxnSpPr>
          <p:nvPr/>
        </p:nvCxnSpPr>
        <p:spPr>
          <a:xfrm>
            <a:off x="6012110" y="1755572"/>
            <a:ext cx="0" cy="334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51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17F4F2-FAB2-D124-B2D2-782083B2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>
                <a:latin typeface="+mn-lt"/>
              </a:rPr>
              <a:t>Pregnant and Parenting Services for Persons with Substance Use Disorder (SUD), cont.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3D1EE-3973-32D6-6E80-F78265D93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746" y="1825625"/>
            <a:ext cx="55960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Haven 4 Change</a:t>
            </a:r>
          </a:p>
          <a:p>
            <a:pPr marL="0" indent="0" algn="ctr">
              <a:buNone/>
            </a:pPr>
            <a:endParaRPr lang="en-US" b="1" u="sng" dirty="0"/>
          </a:p>
          <a:p>
            <a:r>
              <a:rPr lang="en-US" sz="2600" dirty="0">
                <a:ea typeface="Calibri" panose="020F0502020204030204"/>
                <a:cs typeface="Calibri" panose="020F0502020204030204"/>
              </a:rPr>
              <a:t>Located in Bowling Green</a:t>
            </a:r>
          </a:p>
          <a:p>
            <a:r>
              <a:rPr lang="en-US" sz="2600" dirty="0">
                <a:ea typeface="Calibri" panose="020F0502020204030204"/>
                <a:cs typeface="Arial"/>
              </a:rPr>
              <a:t>Transitional living environment for women and their children</a:t>
            </a:r>
          </a:p>
          <a:p>
            <a:r>
              <a:rPr lang="en-US" sz="2600" dirty="0">
                <a:ea typeface="Calibri" panose="020F0502020204030204"/>
                <a:cs typeface="Arial"/>
              </a:rPr>
              <a:t>Recovery supports, job training, and childcare assistance </a:t>
            </a:r>
          </a:p>
          <a:p>
            <a:pPr lvl="1"/>
            <a:endParaRPr lang="en-US" dirty="0">
              <a:ea typeface="Calibri" panose="020F0502020204030204"/>
              <a:cs typeface="Arial"/>
            </a:endParaRPr>
          </a:p>
          <a:p>
            <a:pPr marL="457200" lvl="1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837788-FB5E-F6CF-9438-764305A1C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2470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Chrysalis House</a:t>
            </a:r>
          </a:p>
          <a:p>
            <a:pPr marL="0" indent="0" algn="ctr">
              <a:buNone/>
            </a:pPr>
            <a:endParaRPr lang="en-US" b="1" u="sng" dirty="0"/>
          </a:p>
          <a:p>
            <a:r>
              <a:rPr lang="en-US" dirty="0"/>
              <a:t>Located in Lexington</a:t>
            </a:r>
          </a:p>
          <a:p>
            <a:r>
              <a:rPr lang="en-US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 residential treatment facilities for women and their children</a:t>
            </a:r>
          </a:p>
          <a:p>
            <a:r>
              <a:rPr lang="en-US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NARR Certified </a:t>
            </a:r>
            <a:r>
              <a:rPr lang="en-US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Serenity Recovery Apartments for women and their families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3D0D1FA-8359-3ED4-E59B-8E3DA4DB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309" y="6356350"/>
            <a:ext cx="274320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7974A-C3CE-9399-1824-438C359DF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48" y="2378462"/>
            <a:ext cx="1216152" cy="1080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683401-167A-190D-1DD0-1508B6F45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7477" y="2170660"/>
            <a:ext cx="1331752" cy="133175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6E183C-144B-A07B-5125-6DD45148DD1E}"/>
              </a:ext>
            </a:extLst>
          </p:cNvPr>
          <p:cNvCxnSpPr>
            <a:cxnSpLocks/>
          </p:cNvCxnSpPr>
          <p:nvPr/>
        </p:nvCxnSpPr>
        <p:spPr>
          <a:xfrm>
            <a:off x="6096000" y="2552526"/>
            <a:ext cx="0" cy="334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3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89EA02-B6CD-4EFA-3075-E5B61DD525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41" t="10405" r="9225" b="38227"/>
          <a:stretch/>
        </p:blipFill>
        <p:spPr>
          <a:xfrm>
            <a:off x="9404059" y="4419082"/>
            <a:ext cx="2636114" cy="167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7BABC-4546-FEA3-CE40-8D48C0EA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100" b="1" dirty="0">
                <a:latin typeface="+mn-lt"/>
              </a:rPr>
              <a:t>Pregnant and Parenting Services for Persons</a:t>
            </a:r>
            <a:br>
              <a:rPr lang="en-US" sz="4100" b="1" dirty="0">
                <a:latin typeface="+mn-lt"/>
              </a:rPr>
            </a:br>
            <a:r>
              <a:rPr lang="en-US" sz="4100" b="1" dirty="0">
                <a:latin typeface="+mn-lt"/>
              </a:rPr>
              <a:t>with Substance Use Disorder (SUD)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92C0-26A2-78B0-9028-DCE39F0B7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338" y="1690688"/>
            <a:ext cx="5868662" cy="466763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300" b="1" dirty="0"/>
              <a:t>Independence House </a:t>
            </a:r>
          </a:p>
          <a:p>
            <a:pPr marL="0" indent="0" algn="ctr">
              <a:buNone/>
            </a:pPr>
            <a:endParaRPr lang="en-US" b="1" dirty="0"/>
          </a:p>
          <a:p>
            <a:r>
              <a:rPr lang="en-US" sz="3900" dirty="0"/>
              <a:t>Located in Corbin</a:t>
            </a:r>
          </a:p>
          <a:p>
            <a:r>
              <a:rPr lang="en-US" sz="3900" dirty="0">
                <a:ea typeface="Calibri"/>
                <a:cs typeface="Calibri"/>
              </a:rPr>
              <a:t>Residential treatment facility</a:t>
            </a:r>
          </a:p>
          <a:p>
            <a:r>
              <a:rPr lang="en-US" sz="3900" dirty="0">
                <a:ea typeface="Calibri"/>
                <a:cs typeface="Calibri"/>
              </a:rPr>
              <a:t>Provides recovery, higher education, employment, and housing supports</a:t>
            </a:r>
          </a:p>
          <a:p>
            <a:pPr marL="457200" lvl="1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DBB58-885E-806E-D195-838676554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1410" y="1690688"/>
            <a:ext cx="5181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200" b="1" dirty="0"/>
              <a:t>SKY Hope Women's Recovery Center</a:t>
            </a:r>
          </a:p>
          <a:p>
            <a:pPr marL="0" indent="0" algn="ctr">
              <a:buNone/>
            </a:pPr>
            <a:endParaRPr lang="en-US" b="1" u="sng" dirty="0"/>
          </a:p>
          <a:p>
            <a:r>
              <a:rPr lang="en-US" sz="3900" dirty="0">
                <a:ea typeface="Calibri"/>
                <a:cs typeface="Calibri"/>
              </a:rPr>
              <a:t>Located in Somerset</a:t>
            </a:r>
          </a:p>
          <a:p>
            <a:r>
              <a:rPr lang="en-US" sz="3900" dirty="0">
                <a:ea typeface="Calibri"/>
                <a:cs typeface="Calibri"/>
              </a:rPr>
              <a:t>100 bed recovery center </a:t>
            </a:r>
          </a:p>
          <a:p>
            <a:r>
              <a:rPr lang="en-US" sz="3900" dirty="0">
                <a:ea typeface="Calibri"/>
                <a:cs typeface="Calibri"/>
              </a:rPr>
              <a:t>Recovery programming, higher education, employment training, supports, and assistance</a:t>
            </a:r>
          </a:p>
          <a:p>
            <a:pPr marL="0" indent="0">
              <a:buNone/>
            </a:pPr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B616939-DF7E-06DA-54A7-C3408A81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7309" y="6356350"/>
            <a:ext cx="2743200" cy="365125"/>
          </a:xfrm>
        </p:spPr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E3A7E-D435-BA1E-DC0F-FB8017C5F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8" y="5035310"/>
            <a:ext cx="4997829" cy="110910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FFDCAB-02E6-6168-9D6D-9CEA08402F42}"/>
              </a:ext>
            </a:extLst>
          </p:cNvPr>
          <p:cNvCxnSpPr>
            <a:cxnSpLocks/>
          </p:cNvCxnSpPr>
          <p:nvPr/>
        </p:nvCxnSpPr>
        <p:spPr>
          <a:xfrm>
            <a:off x="5710107" y="2200189"/>
            <a:ext cx="0" cy="3346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229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F967-E8D5-486A-8FB7-FFC35EA0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36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4900" b="1" dirty="0"/>
              <a:t>Division of Child Care Quality Initiatives</a:t>
            </a:r>
            <a:br>
              <a:rPr lang="en-US" b="1" dirty="0">
                <a:latin typeface="+mn-lt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C645F-CBEC-664F-295B-3C5492CE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Child Care icon PNG and SVG Vector Free Download">
            <a:extLst>
              <a:ext uri="{FF2B5EF4-FFF2-40B4-BE49-F238E27FC236}">
                <a16:creationId xmlns:a16="http://schemas.microsoft.com/office/drawing/2014/main" id="{30189494-7033-03B0-1629-6D62ACA2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43758"/>
            <a:ext cx="21907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77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D5E27D-7AF1-844A-B24F-BADC4168B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226" b="14882"/>
          <a:stretch/>
        </p:blipFill>
        <p:spPr>
          <a:xfrm>
            <a:off x="10012578" y="1662546"/>
            <a:ext cx="2061913" cy="2126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068E62-F814-D43E-7E10-6FB24110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1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Child Care and Development Funds (CCDF)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8DC8A-201E-1BB2-ACF0-879F43508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429"/>
            <a:ext cx="10515600" cy="4598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This federal grant is designed to promote success for children, employment for parents, and economic security for parents by ensuring stable, high quality childcare. </a:t>
            </a:r>
          </a:p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CCDF funds support the following initiatives in Kentucky:</a:t>
            </a:r>
          </a:p>
          <a:p>
            <a:r>
              <a:rPr lang="en-US" sz="2200" dirty="0">
                <a:cs typeface="Calibri" panose="020F0502020204030204" pitchFamily="34" charset="0"/>
              </a:rPr>
              <a:t>Childcare subsidies for </a:t>
            </a:r>
            <a:r>
              <a:rPr lang="en-US" sz="2200" b="1" dirty="0">
                <a:cs typeface="Calibri" panose="020F0502020204030204" pitchFamily="34" charset="0"/>
              </a:rPr>
              <a:t>23,260</a:t>
            </a:r>
            <a:r>
              <a:rPr lang="en-US" sz="2200" dirty="0">
                <a:cs typeface="Calibri" panose="020F0502020204030204" pitchFamily="34" charset="0"/>
              </a:rPr>
              <a:t> families and </a:t>
            </a:r>
            <a:r>
              <a:rPr lang="en-US" sz="2200" b="1" dirty="0">
                <a:cs typeface="Calibri" panose="020F0502020204030204" pitchFamily="34" charset="0"/>
              </a:rPr>
              <a:t>39,827 </a:t>
            </a:r>
            <a:r>
              <a:rPr lang="en-US" sz="2200" dirty="0">
                <a:cs typeface="Calibri" panose="020F0502020204030204" pitchFamily="34" charset="0"/>
              </a:rPr>
              <a:t>children</a:t>
            </a:r>
          </a:p>
          <a:p>
            <a:r>
              <a:rPr lang="en-US" sz="2200" dirty="0">
                <a:cs typeface="Calibri" panose="020F0502020204030204" pitchFamily="34" charset="0"/>
              </a:rPr>
              <a:t>Monitoring and supports for approximately </a:t>
            </a:r>
            <a:r>
              <a:rPr lang="en-US" sz="2200" b="1" dirty="0">
                <a:cs typeface="Calibri" panose="020F0502020204030204" pitchFamily="34" charset="0"/>
              </a:rPr>
              <a:t>1,996</a:t>
            </a:r>
            <a:r>
              <a:rPr lang="en-US" sz="2200" dirty="0">
                <a:cs typeface="Calibri" panose="020F0502020204030204" pitchFamily="34" charset="0"/>
              </a:rPr>
              <a:t> childcare centers and family childcare homes at any given time</a:t>
            </a:r>
          </a:p>
          <a:p>
            <a:r>
              <a:rPr lang="en-US" sz="2200" dirty="0">
                <a:cs typeface="Calibri" panose="020F0502020204030204" pitchFamily="34" charset="0"/>
              </a:rPr>
              <a:t>Professional development supports and background checks</a:t>
            </a:r>
          </a:p>
          <a:p>
            <a:r>
              <a:rPr lang="en-US" sz="2200" dirty="0">
                <a:cs typeface="Calibri" panose="020F0502020204030204" pitchFamily="34" charset="0"/>
              </a:rPr>
              <a:t>Special initiatives for infant and toddler care, disaster preparedness training and response, and consumer education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2DB48-2EFD-4809-3A4A-8A8EB0AB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89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5AB7-B842-45C3-9B6C-573C92E1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What is Kentucky All STARS?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FDA96-C509-4A67-B17C-F8AFD907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37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Kentucky All STARS is Kentucky's five-star quality rating and improvement system for early childhood education programs. 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Childcare programs participating in Kentucky All STARS demonstrate a commitment to quality by focusing on the following indicators:</a:t>
            </a: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Family and community engagement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Classroom and instructional quality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Staff qualifications and professional development</a:t>
            </a:r>
          </a:p>
          <a:p>
            <a:pPr lvl="1"/>
            <a:r>
              <a:rPr lang="en-US" sz="2800" dirty="0">
                <a:cs typeface="Arial" panose="020B0604020202020204" pitchFamily="34" charset="0"/>
              </a:rPr>
              <a:t>Administrative and leadership practices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4120C-C422-451F-A3DD-4F1255AB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Kentucky ALL STARS | KACCO">
            <a:extLst>
              <a:ext uri="{FF2B5EF4-FFF2-40B4-BE49-F238E27FC236}">
                <a16:creationId xmlns:a16="http://schemas.microsoft.com/office/drawing/2014/main" id="{E54F2EE8-BB39-0BC3-25BC-E840B5EA3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711" y="2960514"/>
            <a:ext cx="2882034" cy="30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05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0104-60CC-4E87-B7E1-BCE59303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1" y="393700"/>
            <a:ext cx="10515600" cy="105192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Kentucky All STARS Levels by Provider Type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6ED847-1E59-4F32-A2AA-F4A33A687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862"/>
              </p:ext>
            </p:extLst>
          </p:nvPr>
        </p:nvGraphicFramePr>
        <p:xfrm>
          <a:off x="217025" y="1724403"/>
          <a:ext cx="11757949" cy="307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659">
                  <a:extLst>
                    <a:ext uri="{9D8B030D-6E8A-4147-A177-3AD203B41FA5}">
                      <a16:colId xmlns:a16="http://schemas.microsoft.com/office/drawing/2014/main" val="2576615615"/>
                    </a:ext>
                  </a:extLst>
                </a:gridCol>
                <a:gridCol w="1399755">
                  <a:extLst>
                    <a:ext uri="{9D8B030D-6E8A-4147-A177-3AD203B41FA5}">
                      <a16:colId xmlns:a16="http://schemas.microsoft.com/office/drawing/2014/main" val="2572397189"/>
                    </a:ext>
                  </a:extLst>
                </a:gridCol>
                <a:gridCol w="1679707">
                  <a:extLst>
                    <a:ext uri="{9D8B030D-6E8A-4147-A177-3AD203B41FA5}">
                      <a16:colId xmlns:a16="http://schemas.microsoft.com/office/drawing/2014/main" val="4216140389"/>
                    </a:ext>
                  </a:extLst>
                </a:gridCol>
                <a:gridCol w="1679707">
                  <a:extLst>
                    <a:ext uri="{9D8B030D-6E8A-4147-A177-3AD203B41FA5}">
                      <a16:colId xmlns:a16="http://schemas.microsoft.com/office/drawing/2014/main" val="3631921185"/>
                    </a:ext>
                  </a:extLst>
                </a:gridCol>
                <a:gridCol w="1679707">
                  <a:extLst>
                    <a:ext uri="{9D8B030D-6E8A-4147-A177-3AD203B41FA5}">
                      <a16:colId xmlns:a16="http://schemas.microsoft.com/office/drawing/2014/main" val="3118959755"/>
                    </a:ext>
                  </a:extLst>
                </a:gridCol>
                <a:gridCol w="1679707">
                  <a:extLst>
                    <a:ext uri="{9D8B030D-6E8A-4147-A177-3AD203B41FA5}">
                      <a16:colId xmlns:a16="http://schemas.microsoft.com/office/drawing/2014/main" val="3489863278"/>
                    </a:ext>
                  </a:extLst>
                </a:gridCol>
                <a:gridCol w="1679707">
                  <a:extLst>
                    <a:ext uri="{9D8B030D-6E8A-4147-A177-3AD203B41FA5}">
                      <a16:colId xmlns:a16="http://schemas.microsoft.com/office/drawing/2014/main" val="2044780608"/>
                    </a:ext>
                  </a:extLst>
                </a:gridCol>
              </a:tblGrid>
              <a:tr h="728866">
                <a:tc>
                  <a:txBody>
                    <a:bodyPr/>
                    <a:lstStyle/>
                    <a:p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Level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Level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674780"/>
                  </a:ext>
                </a:extLst>
              </a:tr>
              <a:tr h="60216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Certified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520718"/>
                  </a:ext>
                </a:extLst>
              </a:tr>
              <a:tr h="59101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Licensed Type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1,720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271442"/>
                  </a:ext>
                </a:extLst>
              </a:tr>
              <a:tr h="56871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Licensed Type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489627"/>
                  </a:ext>
                </a:extLst>
              </a:tr>
              <a:tr h="579864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1,166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  <a:cs typeface="Arial" panose="020B0604020202020204" pitchFamily="34" charset="0"/>
                        </a:rPr>
                        <a:t>1,972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58949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C17D8-DF31-45E9-8789-DFD561773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26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AC32-AD3C-4A66-8CBA-98F17339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016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Professional Development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F2013-9C6B-4E69-AC4A-4A114554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55" y="1515292"/>
            <a:ext cx="10658763" cy="4660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cs typeface="Arial" panose="020B0604020202020204" pitchFamily="34" charset="0"/>
              </a:rPr>
              <a:t>In SFY24 tobacco settlement funds helped to support the following:</a:t>
            </a:r>
          </a:p>
          <a:p>
            <a:pPr marL="0" indent="0">
              <a:buNone/>
            </a:pPr>
            <a:endParaRPr lang="en-US" sz="3000" dirty="0">
              <a:cs typeface="Arial" panose="020B0604020202020204" pitchFamily="34" charset="0"/>
            </a:endParaRPr>
          </a:p>
          <a:p>
            <a:pPr marL="515938" indent="-457200">
              <a:tabLst>
                <a:tab pos="230188" algn="l"/>
              </a:tabLst>
            </a:pPr>
            <a:r>
              <a:rPr lang="en-US" sz="3000" b="1" dirty="0">
                <a:cs typeface="Arial" panose="020B0604020202020204" pitchFamily="34" charset="0"/>
              </a:rPr>
              <a:t>996</a:t>
            </a:r>
            <a:r>
              <a:rPr lang="en-US" sz="3000" dirty="0">
                <a:cs typeface="Arial" panose="020B0604020202020204" pitchFamily="34" charset="0"/>
              </a:rPr>
              <a:t> scholarships for Commonwealth Child Care Credential</a:t>
            </a:r>
          </a:p>
          <a:p>
            <a:pPr marL="515938" indent="-457200">
              <a:tabLst>
                <a:tab pos="230188" algn="l"/>
              </a:tabLst>
            </a:pPr>
            <a:endParaRPr lang="en-US" sz="3000" dirty="0">
              <a:cs typeface="Arial" panose="020B0604020202020204" pitchFamily="34" charset="0"/>
            </a:endParaRPr>
          </a:p>
          <a:p>
            <a:pPr marL="515938" indent="-457200">
              <a:tabLst>
                <a:tab pos="230188" algn="l"/>
              </a:tabLst>
            </a:pPr>
            <a:r>
              <a:rPr lang="en-US" sz="3000" b="1" dirty="0">
                <a:cs typeface="Arial" panose="020B0604020202020204" pitchFamily="34" charset="0"/>
              </a:rPr>
              <a:t>278</a:t>
            </a:r>
            <a:r>
              <a:rPr lang="en-US" sz="3000" dirty="0">
                <a:cs typeface="Arial" panose="020B0604020202020204" pitchFamily="34" charset="0"/>
              </a:rPr>
              <a:t> mini grants for Child Development Associates</a:t>
            </a:r>
          </a:p>
          <a:p>
            <a:pPr marL="515938" indent="-457200">
              <a:tabLst>
                <a:tab pos="230188" algn="l"/>
              </a:tabLst>
            </a:pPr>
            <a:endParaRPr lang="en-US" sz="3000" dirty="0">
              <a:cs typeface="Arial" panose="020B0604020202020204" pitchFamily="34" charset="0"/>
            </a:endParaRPr>
          </a:p>
          <a:p>
            <a:pPr marL="515938" indent="-457200">
              <a:tabLst>
                <a:tab pos="230188" algn="l"/>
              </a:tabLst>
            </a:pPr>
            <a:r>
              <a:rPr lang="en-US" sz="3000" b="1" dirty="0">
                <a:cs typeface="Arial" panose="020B0604020202020204" pitchFamily="34" charset="0"/>
              </a:rPr>
              <a:t>222</a:t>
            </a:r>
            <a:r>
              <a:rPr lang="en-US" sz="3000" dirty="0">
                <a:cs typeface="Arial" panose="020B0604020202020204" pitchFamily="34" charset="0"/>
              </a:rPr>
              <a:t> Milestone Achievement Awards</a:t>
            </a:r>
          </a:p>
          <a:p>
            <a:pPr marL="515938" indent="-457200">
              <a:tabLst>
                <a:tab pos="230188" algn="l"/>
              </a:tabLst>
            </a:pPr>
            <a:endParaRPr lang="en-US" sz="3000" dirty="0">
              <a:cs typeface="Arial" panose="020B0604020202020204" pitchFamily="34" charset="0"/>
            </a:endParaRPr>
          </a:p>
          <a:p>
            <a:pPr marL="515938" indent="-457200">
              <a:tabLst>
                <a:tab pos="230188" algn="l"/>
              </a:tabLst>
            </a:pPr>
            <a:r>
              <a:rPr lang="en-US" sz="3000" b="1" dirty="0">
                <a:cs typeface="Arial" panose="020B0604020202020204" pitchFamily="34" charset="0"/>
              </a:rPr>
              <a:t>95</a:t>
            </a:r>
            <a:r>
              <a:rPr lang="en-US" sz="3000" dirty="0">
                <a:cs typeface="Arial" panose="020B0604020202020204" pitchFamily="34" charset="0"/>
              </a:rPr>
              <a:t> education reimbursement grants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51B2E-AC69-4904-8B86-1334F27B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Education, fee, scholarship icon - Download on Iconfinder">
            <a:extLst>
              <a:ext uri="{FF2B5EF4-FFF2-40B4-BE49-F238E27FC236}">
                <a16:creationId xmlns:a16="http://schemas.microsoft.com/office/drawing/2014/main" id="{7D47183D-91E7-4942-C559-CFEEEE4AA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5" y="2197000"/>
            <a:ext cx="921327" cy="9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rant Icon Images – Browse 28,779 Stock Photos, Vectors, and Video | Adobe  Stock">
            <a:extLst>
              <a:ext uri="{FF2B5EF4-FFF2-40B4-BE49-F238E27FC236}">
                <a16:creationId xmlns:a16="http://schemas.microsoft.com/office/drawing/2014/main" id="{CF7A8399-F0FE-9A91-1DF3-4F27FECF9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2" t="16532" r="19293" b="17474"/>
          <a:stretch/>
        </p:blipFill>
        <p:spPr bwMode="auto">
          <a:xfrm>
            <a:off x="240682" y="3236715"/>
            <a:ext cx="877508" cy="9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uarantee Award icon PNG and SVG Vector Free Download">
            <a:extLst>
              <a:ext uri="{FF2B5EF4-FFF2-40B4-BE49-F238E27FC236}">
                <a16:creationId xmlns:a16="http://schemas.microsoft.com/office/drawing/2014/main" id="{C19FA3F0-A7C6-EF6C-FDF4-456699B45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0" y="4747688"/>
            <a:ext cx="696352" cy="9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352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5FE5-A561-474D-8015-EC6DBC78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758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Arial" panose="020B0604020202020204" pitchFamily="34" charset="0"/>
              </a:rPr>
              <a:t>High Quality Classrooms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658CD-05F5-454C-9F18-272BBA8C4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09" y="1963515"/>
            <a:ext cx="6025711" cy="4351338"/>
          </a:xfrm>
        </p:spPr>
        <p:txBody>
          <a:bodyPr/>
          <a:lstStyle/>
          <a:p>
            <a:pPr marL="341313" indent="-282575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3000" dirty="0">
                <a:cs typeface="Arial" panose="020B0604020202020204" pitchFamily="34" charset="0"/>
              </a:rPr>
              <a:t>Healthy and safe facilities</a:t>
            </a:r>
          </a:p>
          <a:p>
            <a:pPr marL="341313" indent="-282575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3000" dirty="0">
                <a:cs typeface="Arial" panose="020B0604020202020204" pitchFamily="34" charset="0"/>
              </a:rPr>
              <a:t>Low adult to child ratios</a:t>
            </a:r>
          </a:p>
          <a:p>
            <a:pPr marL="341313" indent="-282575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3000" dirty="0">
                <a:cs typeface="Arial" panose="020B0604020202020204" pitchFamily="34" charset="0"/>
              </a:rPr>
              <a:t>Trained and experienced teachers</a:t>
            </a:r>
          </a:p>
          <a:p>
            <a:pPr marL="341313" indent="-282575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3000" dirty="0">
                <a:cs typeface="Arial" panose="020B0604020202020204" pitchFamily="34" charset="0"/>
              </a:rPr>
              <a:t>Parent and family involvement</a:t>
            </a:r>
          </a:p>
          <a:p>
            <a:pPr marL="341313" indent="-282575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3000" dirty="0">
                <a:cs typeface="Arial" panose="020B0604020202020204" pitchFamily="34" charset="0"/>
              </a:rPr>
              <a:t>Planned curriculum and developmental assessments</a:t>
            </a:r>
          </a:p>
          <a:p>
            <a:pPr marL="341313" indent="-282575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3000" dirty="0">
                <a:cs typeface="Arial" panose="020B0604020202020204" pitchFamily="34" charset="0"/>
              </a:rPr>
              <a:t>Language-rich classrooms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E304B-6317-43D0-B8A4-EE53002D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Back to School: Emphasizing Community for a Thriving Learning Environment •  The Great Books Foundation">
            <a:extLst>
              <a:ext uri="{FF2B5EF4-FFF2-40B4-BE49-F238E27FC236}">
                <a16:creationId xmlns:a16="http://schemas.microsoft.com/office/drawing/2014/main" id="{1314C98F-A37D-880A-8722-4B1BC38E2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8006"/>
            <a:ext cx="5702980" cy="380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3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3D38A-042D-2448-EE11-3C0376F3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184" y="18921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Tobacco Prevention and Cessation </a:t>
            </a:r>
            <a:endParaRPr lang="en-US" sz="31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A8B8E-1F02-568B-0B22-FFD4AC36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56A96-A089-ED7B-5785-9DCC582E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2" y="4152678"/>
            <a:ext cx="3333597" cy="1659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697AF9-AE95-F525-7EEE-E698F907D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025" y="3918786"/>
            <a:ext cx="2455607" cy="21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49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5E878-2A46-45C7-A848-E2B1791FD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2594841" cy="2852737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Arial" panose="020B0604020202020204" pitchFamily="34" charset="0"/>
              </a:rPr>
              <a:t>How Does Kentucky Stand Out?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0B305-DBD2-4156-B61E-9D6B6FB4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27CFF0-8AF3-4D5D-9D11-7D9475288EEF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F6B7DCF-92EB-C620-CFAD-12098BE4664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3509781"/>
              </p:ext>
            </p:extLst>
          </p:nvPr>
        </p:nvGraphicFramePr>
        <p:xfrm>
          <a:off x="3426691" y="-157162"/>
          <a:ext cx="8543636" cy="665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386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6706-608A-DAB3-96AF-06C60F12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15" y="27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5D939-4D56-E831-F821-CC0F8DAB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25E53-1379-8DEE-B9B0-0C6610CE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58" y="1389533"/>
            <a:ext cx="6244683" cy="46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1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9423-BF98-E24B-7B01-519668F7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5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KY Tobacco Prevention &amp; Cessation Program Highlights</a:t>
            </a:r>
            <a:br>
              <a:rPr lang="en-US" b="1" dirty="0"/>
            </a:br>
            <a:endParaRPr lang="en-US" sz="2400" b="1" dirty="0">
              <a:latin typeface="+mn-lt"/>
            </a:endParaRPr>
          </a:p>
        </p:txBody>
      </p:sp>
      <p:pic>
        <p:nvPicPr>
          <p:cNvPr id="10" name="Content Placeholder 9" descr="A blue and red sign&#10;&#10;Description automatically generated with low confidence">
            <a:extLst>
              <a:ext uri="{FF2B5EF4-FFF2-40B4-BE49-F238E27FC236}">
                <a16:creationId xmlns:a16="http://schemas.microsoft.com/office/drawing/2014/main" id="{777A2E6D-E826-47F5-0ACE-DE1DAEED7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013445" y="3575646"/>
            <a:ext cx="2116394" cy="21163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B2E27-C8AC-165A-6F43-C9F1CDEC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925F-B6BB-49B0-9469-5285B9C99CB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A2F66-710E-20B6-41EF-BC81E607D4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05600" y="2071688"/>
            <a:ext cx="5486400" cy="3881437"/>
          </a:xfrm>
        </p:spPr>
        <p:txBody>
          <a:bodyPr/>
          <a:lstStyle/>
          <a:p>
            <a:r>
              <a:rPr lang="en-US" dirty="0"/>
              <a:t>Two quitlines with no-cost help quitting smoking or vaping for Kentucky residents of all ages, 24/7.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57620A4-21EA-641D-79D5-15FE7AD7F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684" y="3794013"/>
            <a:ext cx="1916116" cy="1542009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1CAE2AC-1328-4A4D-5D11-4FC7D1CCBCAE}"/>
              </a:ext>
            </a:extLst>
          </p:cNvPr>
          <p:cNvSpPr txBox="1">
            <a:spLocks/>
          </p:cNvSpPr>
          <p:nvPr/>
        </p:nvSpPr>
        <p:spPr>
          <a:xfrm>
            <a:off x="420506" y="1658431"/>
            <a:ext cx="5065895" cy="3158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2D050"/>
              </a:buClr>
              <a:buSzPct val="100000"/>
              <a:buFontTx/>
              <a:buBlip>
                <a:blip r:embed="rId5"/>
              </a:buBlip>
              <a:defRPr sz="2800" kern="1200">
                <a:solidFill>
                  <a:srgbClr val="0120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377" indent="-22700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2BCF0"/>
              </a:buClr>
              <a:buSzPct val="100000"/>
              <a:buFont typeface="Arial" panose="020B0604020202020204" pitchFamily="34" charset="0"/>
              <a:buChar char="•"/>
              <a:defRPr sz="2600" kern="1200">
                <a:solidFill>
                  <a:srgbClr val="0120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56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4BC49"/>
              </a:buClr>
              <a:buSzPct val="100000"/>
              <a:buFont typeface="Calibri" panose="020F0502020204030204" pitchFamily="34" charset="0"/>
              <a:buChar char="»"/>
              <a:defRPr sz="2400" kern="1200">
                <a:solidFill>
                  <a:srgbClr val="0120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75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03D"/>
              </a:buClr>
              <a:buSzPct val="100000"/>
              <a:buFont typeface="Calibri" panose="020F0502020204030204" pitchFamily="34" charset="0"/>
              <a:buChar char="–"/>
              <a:defRPr sz="2200" kern="1200">
                <a:solidFill>
                  <a:srgbClr val="0120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594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203D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rgbClr val="0120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Vaping prevention for schools and youth groups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Resources for schools who find students vaping at school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Support through over 40 local health departments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0007E-D934-07FA-9FF9-8CCC5FBF9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48" y="4456892"/>
            <a:ext cx="2115716" cy="1609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A70948-9C26-835F-C2AA-051AFF171D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640" y="4297900"/>
            <a:ext cx="1757306" cy="1768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999CF-B0F6-7922-AA11-DEA77CC3F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645" y="4142352"/>
            <a:ext cx="1905000" cy="1905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04C984-567E-F96F-7A49-5B4CF3D4052E}"/>
              </a:ext>
            </a:extLst>
          </p:cNvPr>
          <p:cNvCxnSpPr/>
          <p:nvPr/>
        </p:nvCxnSpPr>
        <p:spPr>
          <a:xfrm>
            <a:off x="6606828" y="1736436"/>
            <a:ext cx="0" cy="4216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8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07CD3C-D419-43B1-032F-1C95BF21D3E2}"/>
              </a:ext>
            </a:extLst>
          </p:cNvPr>
          <p:cNvSpPr/>
          <p:nvPr/>
        </p:nvSpPr>
        <p:spPr>
          <a:xfrm>
            <a:off x="8164909" y="1571655"/>
            <a:ext cx="3910345" cy="4565334"/>
          </a:xfrm>
          <a:prstGeom prst="rect">
            <a:avLst/>
          </a:prstGeom>
          <a:solidFill>
            <a:srgbClr val="62B5E5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“The presenter was wonderful and did a great job on teaching our students about nicotine/vapes. The information was great and easy to follow and understand.” </a:t>
            </a:r>
            <a:br>
              <a:rPr lang="en-US" sz="2000" dirty="0">
                <a:latin typeface="+mj-lt"/>
              </a:rPr>
            </a:br>
            <a:r>
              <a:rPr lang="en-US" sz="1100" dirty="0">
                <a:latin typeface="+mj-lt"/>
              </a:rPr>
              <a:t> </a:t>
            </a:r>
            <a:endParaRPr lang="en-US" sz="2000" dirty="0">
              <a:latin typeface="+mj-lt"/>
            </a:endParaRPr>
          </a:p>
          <a:p>
            <a:pPr algn="ctr"/>
            <a:r>
              <a:rPr lang="en-US" sz="1600" dirty="0">
                <a:latin typeface="+mj-lt"/>
              </a:rPr>
              <a:t>- 2023-2024 Feedback from a Kentucky School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19423-BF98-E24B-7B01-519668F7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KY Tobacco Prevention &amp; Cessation Program Major Successes in FY24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A2F66-710E-20B6-41EF-BC81E607D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03" y="1690688"/>
            <a:ext cx="58674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Prevention</a:t>
            </a:r>
            <a:r>
              <a:rPr lang="en-US" dirty="0"/>
              <a:t>: </a:t>
            </a:r>
            <a:r>
              <a:rPr lang="en-US" b="1" dirty="0"/>
              <a:t>10,789</a:t>
            </a:r>
            <a:r>
              <a:rPr lang="en-US" dirty="0"/>
              <a:t> students and </a:t>
            </a:r>
            <a:r>
              <a:rPr lang="en-US" b="1" dirty="0"/>
              <a:t>14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new counties received vaping prevention education from the University of Kentucky’s #iCANendthetrend (funded by this program) in the 2023-2024 school year.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Cessation</a:t>
            </a:r>
            <a:r>
              <a:rPr lang="en-US" dirty="0"/>
              <a:t>: </a:t>
            </a:r>
            <a:r>
              <a:rPr lang="en-US" b="1" dirty="0"/>
              <a:t>4,466 </a:t>
            </a:r>
            <a:r>
              <a:rPr lang="en-US" dirty="0"/>
              <a:t>Kentucky residents enrolled in </a:t>
            </a:r>
            <a:r>
              <a:rPr lang="en-US" i="1" dirty="0"/>
              <a:t>Quit Now Kentucky </a:t>
            </a:r>
            <a:r>
              <a:rPr lang="en-US" dirty="0"/>
              <a:t>in FY24. </a:t>
            </a:r>
            <a:r>
              <a:rPr lang="en-US" b="1" dirty="0"/>
              <a:t>Quitlines double a person’s chances of quitting!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B2E27-C8AC-165A-6F43-C9F1CDEC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925F-B6BB-49B0-9469-5285B9C99CB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47955434-0CC8-F86A-DFA6-9F3D53E92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3" b="8803"/>
          <a:stretch/>
        </p:blipFill>
        <p:spPr>
          <a:xfrm>
            <a:off x="8239519" y="1634615"/>
            <a:ext cx="3761123" cy="227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587EB-61C7-8A9A-BCD5-ED066852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02" y="1290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Lung Cancer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D48EE-9C2F-0B5D-46C8-D2DD5BC8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8F548-7926-F605-0175-D31567EB6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57" y="3918786"/>
            <a:ext cx="2455607" cy="2127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D5CBF-9D78-0698-5280-25F0F9E57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2" y="4152678"/>
            <a:ext cx="3333597" cy="1659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21BD5-47C0-2C9D-B5C9-7C2A51198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32" y="4305078"/>
            <a:ext cx="3333597" cy="1659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C8F3C3-D551-B7E8-F817-14F760DA8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900" y="3620839"/>
            <a:ext cx="3879979" cy="24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8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D54F-A138-CE39-B9D9-E125634C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06"/>
            <a:ext cx="10515600" cy="10953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Lung Cancer Screening Program Progress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DC97C-A809-848F-F8F7-0B6DF55C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925F-B6BB-49B0-9469-5285B9C99CB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43E56D-CFA6-3045-D356-6082FF22F13B}"/>
              </a:ext>
            </a:extLst>
          </p:cNvPr>
          <p:cNvSpPr/>
          <p:nvPr/>
        </p:nvSpPr>
        <p:spPr>
          <a:xfrm>
            <a:off x="358185" y="1510990"/>
            <a:ext cx="2710229" cy="4396755"/>
          </a:xfrm>
          <a:prstGeom prst="roundRect">
            <a:avLst>
              <a:gd name="adj" fmla="val 0"/>
            </a:avLst>
          </a:prstGeom>
          <a:solidFill>
            <a:srgbClr val="62B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B87DE3-83C2-4D70-0E2C-A2AB1B25446B}"/>
              </a:ext>
            </a:extLst>
          </p:cNvPr>
          <p:cNvSpPr/>
          <p:nvPr/>
        </p:nvSpPr>
        <p:spPr>
          <a:xfrm>
            <a:off x="3233775" y="1508244"/>
            <a:ext cx="2739585" cy="4396755"/>
          </a:xfrm>
          <a:prstGeom prst="roundRect">
            <a:avLst>
              <a:gd name="adj" fmla="val 0"/>
            </a:avLst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B2A03FA-C86E-A347-8E44-F628224A939D}"/>
              </a:ext>
            </a:extLst>
          </p:cNvPr>
          <p:cNvSpPr/>
          <p:nvPr/>
        </p:nvSpPr>
        <p:spPr>
          <a:xfrm>
            <a:off x="6133914" y="1510991"/>
            <a:ext cx="2697856" cy="4394008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EB444EE-0B45-B39A-710B-C0B3B751C7AB}"/>
              </a:ext>
            </a:extLst>
          </p:cNvPr>
          <p:cNvSpPr/>
          <p:nvPr/>
        </p:nvSpPr>
        <p:spPr>
          <a:xfrm>
            <a:off x="2912300" y="5458179"/>
            <a:ext cx="608784" cy="421995"/>
          </a:xfrm>
          <a:prstGeom prst="rightArrow">
            <a:avLst>
              <a:gd name="adj1" fmla="val 50000"/>
              <a:gd name="adj2" fmla="val 450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2047E8A-8FF1-D879-68CA-1808BC50CE2C}"/>
              </a:ext>
            </a:extLst>
          </p:cNvPr>
          <p:cNvSpPr/>
          <p:nvPr/>
        </p:nvSpPr>
        <p:spPr>
          <a:xfrm>
            <a:off x="5796066" y="5458179"/>
            <a:ext cx="608784" cy="421995"/>
          </a:xfrm>
          <a:prstGeom prst="rightArrow">
            <a:avLst>
              <a:gd name="adj1" fmla="val 50000"/>
              <a:gd name="adj2" fmla="val 450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CC1FBC-E474-A132-961C-D4A7B08010B2}"/>
              </a:ext>
            </a:extLst>
          </p:cNvPr>
          <p:cNvGrpSpPr/>
          <p:nvPr/>
        </p:nvGrpSpPr>
        <p:grpSpPr>
          <a:xfrm>
            <a:off x="1234086" y="1854146"/>
            <a:ext cx="894285" cy="893122"/>
            <a:chOff x="5400675" y="3433763"/>
            <a:chExt cx="1220788" cy="1219199"/>
          </a:xfrm>
          <a:solidFill>
            <a:schemeClr val="bg1"/>
          </a:solidFill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8898334-398B-CC75-A01E-D83AEEA03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7875" y="4451350"/>
              <a:ext cx="306388" cy="50800"/>
            </a:xfrm>
            <a:custGeom>
              <a:avLst/>
              <a:gdLst>
                <a:gd name="T0" fmla="*/ 132 w 144"/>
                <a:gd name="T1" fmla="*/ 24 h 24"/>
                <a:gd name="T2" fmla="*/ 12 w 144"/>
                <a:gd name="T3" fmla="*/ 24 h 24"/>
                <a:gd name="T4" fmla="*/ 0 w 144"/>
                <a:gd name="T5" fmla="*/ 12 h 24"/>
                <a:gd name="T6" fmla="*/ 12 w 144"/>
                <a:gd name="T7" fmla="*/ 0 h 24"/>
                <a:gd name="T8" fmla="*/ 132 w 144"/>
                <a:gd name="T9" fmla="*/ 0 h 24"/>
                <a:gd name="T10" fmla="*/ 144 w 144"/>
                <a:gd name="T11" fmla="*/ 12 h 24"/>
                <a:gd name="T12" fmla="*/ 132 w 144"/>
                <a:gd name="T13" fmla="*/ 24 h 24"/>
                <a:gd name="T14" fmla="*/ 132 w 144"/>
                <a:gd name="T15" fmla="*/ 24 h 24"/>
                <a:gd name="T16" fmla="*/ 132 w 144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4">
                  <a:moveTo>
                    <a:pt x="13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9" y="0"/>
                    <a:pt x="144" y="5"/>
                    <a:pt x="144" y="12"/>
                  </a:cubicBezTo>
                  <a:cubicBezTo>
                    <a:pt x="144" y="19"/>
                    <a:pt x="139" y="24"/>
                    <a:pt x="132" y="24"/>
                  </a:cubicBezTo>
                  <a:close/>
                  <a:moveTo>
                    <a:pt x="132" y="24"/>
                  </a:moveTo>
                  <a:cubicBezTo>
                    <a:pt x="132" y="24"/>
                    <a:pt x="132" y="24"/>
                    <a:pt x="132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CC182FB-DC54-F5E9-5736-F8BBC535F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5" y="3605213"/>
              <a:ext cx="127000" cy="122237"/>
            </a:xfrm>
            <a:custGeom>
              <a:avLst/>
              <a:gdLst>
                <a:gd name="T0" fmla="*/ 14 w 60"/>
                <a:gd name="T1" fmla="*/ 57 h 57"/>
                <a:gd name="T2" fmla="*/ 5 w 60"/>
                <a:gd name="T3" fmla="*/ 55 h 57"/>
                <a:gd name="T4" fmla="*/ 5 w 60"/>
                <a:gd name="T5" fmla="*/ 38 h 57"/>
                <a:gd name="T6" fmla="*/ 38 w 60"/>
                <a:gd name="T7" fmla="*/ 5 h 57"/>
                <a:gd name="T8" fmla="*/ 55 w 60"/>
                <a:gd name="T9" fmla="*/ 5 h 57"/>
                <a:gd name="T10" fmla="*/ 55 w 60"/>
                <a:gd name="T11" fmla="*/ 21 h 57"/>
                <a:gd name="T12" fmla="*/ 21 w 60"/>
                <a:gd name="T13" fmla="*/ 55 h 57"/>
                <a:gd name="T14" fmla="*/ 14 w 60"/>
                <a:gd name="T15" fmla="*/ 57 h 57"/>
                <a:gd name="T16" fmla="*/ 14 w 60"/>
                <a:gd name="T17" fmla="*/ 57 h 57"/>
                <a:gd name="T18" fmla="*/ 14 w 60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7">
                  <a:moveTo>
                    <a:pt x="14" y="57"/>
                  </a:moveTo>
                  <a:cubicBezTo>
                    <a:pt x="12" y="57"/>
                    <a:pt x="7" y="57"/>
                    <a:pt x="5" y="55"/>
                  </a:cubicBezTo>
                  <a:cubicBezTo>
                    <a:pt x="0" y="50"/>
                    <a:pt x="0" y="43"/>
                    <a:pt x="5" y="38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43" y="0"/>
                    <a:pt x="50" y="0"/>
                    <a:pt x="55" y="5"/>
                  </a:cubicBezTo>
                  <a:cubicBezTo>
                    <a:pt x="60" y="10"/>
                    <a:pt x="60" y="17"/>
                    <a:pt x="55" y="21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1" y="55"/>
                    <a:pt x="17" y="57"/>
                    <a:pt x="14" y="57"/>
                  </a:cubicBezTo>
                  <a:close/>
                  <a:moveTo>
                    <a:pt x="14" y="57"/>
                  </a:moveTo>
                  <a:cubicBezTo>
                    <a:pt x="14" y="57"/>
                    <a:pt x="14" y="57"/>
                    <a:pt x="14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03778FA-6589-1A84-E732-62CB9E200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7475" y="4019550"/>
              <a:ext cx="153988" cy="49212"/>
            </a:xfrm>
            <a:custGeom>
              <a:avLst/>
              <a:gdLst>
                <a:gd name="T0" fmla="*/ 60 w 72"/>
                <a:gd name="T1" fmla="*/ 23 h 23"/>
                <a:gd name="T2" fmla="*/ 12 w 72"/>
                <a:gd name="T3" fmla="*/ 23 h 23"/>
                <a:gd name="T4" fmla="*/ 0 w 72"/>
                <a:gd name="T5" fmla="*/ 12 h 23"/>
                <a:gd name="T6" fmla="*/ 12 w 72"/>
                <a:gd name="T7" fmla="*/ 0 h 23"/>
                <a:gd name="T8" fmla="*/ 60 w 72"/>
                <a:gd name="T9" fmla="*/ 0 h 23"/>
                <a:gd name="T10" fmla="*/ 72 w 72"/>
                <a:gd name="T11" fmla="*/ 12 h 23"/>
                <a:gd name="T12" fmla="*/ 60 w 72"/>
                <a:gd name="T13" fmla="*/ 23 h 23"/>
                <a:gd name="T14" fmla="*/ 60 w 72"/>
                <a:gd name="T15" fmla="*/ 23 h 23"/>
                <a:gd name="T16" fmla="*/ 60 w 72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3">
                  <a:moveTo>
                    <a:pt x="6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9"/>
                    <a:pt x="0" y="12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4"/>
                    <a:pt x="72" y="12"/>
                  </a:cubicBezTo>
                  <a:cubicBezTo>
                    <a:pt x="72" y="19"/>
                    <a:pt x="67" y="23"/>
                    <a:pt x="60" y="23"/>
                  </a:cubicBezTo>
                  <a:close/>
                  <a:moveTo>
                    <a:pt x="60" y="23"/>
                  </a:moveTo>
                  <a:cubicBezTo>
                    <a:pt x="60" y="23"/>
                    <a:pt x="60" y="23"/>
                    <a:pt x="6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B83BF3B-67C1-9FCA-2D4F-1B57747C2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1425" y="4359275"/>
              <a:ext cx="127000" cy="122237"/>
            </a:xfrm>
            <a:custGeom>
              <a:avLst/>
              <a:gdLst>
                <a:gd name="T0" fmla="*/ 48 w 60"/>
                <a:gd name="T1" fmla="*/ 57 h 57"/>
                <a:gd name="T2" fmla="*/ 38 w 60"/>
                <a:gd name="T3" fmla="*/ 55 h 57"/>
                <a:gd name="T4" fmla="*/ 5 w 60"/>
                <a:gd name="T5" fmla="*/ 21 h 57"/>
                <a:gd name="T6" fmla="*/ 5 w 60"/>
                <a:gd name="T7" fmla="*/ 4 h 57"/>
                <a:gd name="T8" fmla="*/ 21 w 60"/>
                <a:gd name="T9" fmla="*/ 4 h 57"/>
                <a:gd name="T10" fmla="*/ 55 w 60"/>
                <a:gd name="T11" fmla="*/ 38 h 57"/>
                <a:gd name="T12" fmla="*/ 55 w 60"/>
                <a:gd name="T13" fmla="*/ 55 h 57"/>
                <a:gd name="T14" fmla="*/ 48 w 60"/>
                <a:gd name="T15" fmla="*/ 57 h 57"/>
                <a:gd name="T16" fmla="*/ 48 w 60"/>
                <a:gd name="T17" fmla="*/ 57 h 57"/>
                <a:gd name="T18" fmla="*/ 48 w 60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7">
                  <a:moveTo>
                    <a:pt x="48" y="57"/>
                  </a:moveTo>
                  <a:cubicBezTo>
                    <a:pt x="45" y="57"/>
                    <a:pt x="40" y="57"/>
                    <a:pt x="38" y="5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6"/>
                    <a:pt x="0" y="9"/>
                    <a:pt x="5" y="4"/>
                  </a:cubicBezTo>
                  <a:cubicBezTo>
                    <a:pt x="9" y="0"/>
                    <a:pt x="17" y="0"/>
                    <a:pt x="21" y="4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0" y="43"/>
                    <a:pt x="60" y="50"/>
                    <a:pt x="55" y="55"/>
                  </a:cubicBezTo>
                  <a:cubicBezTo>
                    <a:pt x="55" y="57"/>
                    <a:pt x="52" y="57"/>
                    <a:pt x="48" y="57"/>
                  </a:cubicBezTo>
                  <a:close/>
                  <a:moveTo>
                    <a:pt x="48" y="57"/>
                  </a:moveTo>
                  <a:cubicBezTo>
                    <a:pt x="48" y="57"/>
                    <a:pt x="48" y="57"/>
                    <a:pt x="48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5702816-C8EB-38FD-03ED-D8A96BF85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363" y="4359275"/>
              <a:ext cx="128588" cy="122237"/>
            </a:xfrm>
            <a:custGeom>
              <a:avLst/>
              <a:gdLst>
                <a:gd name="T0" fmla="*/ 14 w 60"/>
                <a:gd name="T1" fmla="*/ 57 h 57"/>
                <a:gd name="T2" fmla="*/ 5 w 60"/>
                <a:gd name="T3" fmla="*/ 55 h 57"/>
                <a:gd name="T4" fmla="*/ 5 w 60"/>
                <a:gd name="T5" fmla="*/ 38 h 57"/>
                <a:gd name="T6" fmla="*/ 38 w 60"/>
                <a:gd name="T7" fmla="*/ 4 h 57"/>
                <a:gd name="T8" fmla="*/ 55 w 60"/>
                <a:gd name="T9" fmla="*/ 4 h 57"/>
                <a:gd name="T10" fmla="*/ 55 w 60"/>
                <a:gd name="T11" fmla="*/ 21 h 57"/>
                <a:gd name="T12" fmla="*/ 22 w 60"/>
                <a:gd name="T13" fmla="*/ 55 h 57"/>
                <a:gd name="T14" fmla="*/ 14 w 60"/>
                <a:gd name="T15" fmla="*/ 57 h 57"/>
                <a:gd name="T16" fmla="*/ 14 w 60"/>
                <a:gd name="T17" fmla="*/ 57 h 57"/>
                <a:gd name="T18" fmla="*/ 14 w 60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7">
                  <a:moveTo>
                    <a:pt x="14" y="57"/>
                  </a:moveTo>
                  <a:cubicBezTo>
                    <a:pt x="12" y="57"/>
                    <a:pt x="7" y="57"/>
                    <a:pt x="5" y="55"/>
                  </a:cubicBezTo>
                  <a:cubicBezTo>
                    <a:pt x="0" y="50"/>
                    <a:pt x="0" y="43"/>
                    <a:pt x="5" y="38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3" y="0"/>
                    <a:pt x="50" y="0"/>
                    <a:pt x="55" y="4"/>
                  </a:cubicBezTo>
                  <a:cubicBezTo>
                    <a:pt x="60" y="9"/>
                    <a:pt x="60" y="16"/>
                    <a:pt x="55" y="2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9" y="57"/>
                    <a:pt x="17" y="57"/>
                    <a:pt x="14" y="57"/>
                  </a:cubicBezTo>
                  <a:close/>
                  <a:moveTo>
                    <a:pt x="14" y="57"/>
                  </a:moveTo>
                  <a:cubicBezTo>
                    <a:pt x="14" y="57"/>
                    <a:pt x="14" y="57"/>
                    <a:pt x="14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B216ACD-BF65-CEE2-1B3E-166343211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675" y="4019550"/>
              <a:ext cx="152400" cy="49212"/>
            </a:xfrm>
            <a:custGeom>
              <a:avLst/>
              <a:gdLst>
                <a:gd name="T0" fmla="*/ 60 w 72"/>
                <a:gd name="T1" fmla="*/ 23 h 23"/>
                <a:gd name="T2" fmla="*/ 12 w 72"/>
                <a:gd name="T3" fmla="*/ 23 h 23"/>
                <a:gd name="T4" fmla="*/ 0 w 72"/>
                <a:gd name="T5" fmla="*/ 12 h 23"/>
                <a:gd name="T6" fmla="*/ 12 w 72"/>
                <a:gd name="T7" fmla="*/ 0 h 23"/>
                <a:gd name="T8" fmla="*/ 60 w 72"/>
                <a:gd name="T9" fmla="*/ 0 h 23"/>
                <a:gd name="T10" fmla="*/ 72 w 72"/>
                <a:gd name="T11" fmla="*/ 12 h 23"/>
                <a:gd name="T12" fmla="*/ 60 w 72"/>
                <a:gd name="T13" fmla="*/ 23 h 23"/>
                <a:gd name="T14" fmla="*/ 60 w 72"/>
                <a:gd name="T15" fmla="*/ 23 h 23"/>
                <a:gd name="T16" fmla="*/ 60 w 72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23">
                  <a:moveTo>
                    <a:pt x="60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5" y="23"/>
                    <a:pt x="0" y="19"/>
                    <a:pt x="0" y="12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4"/>
                    <a:pt x="72" y="12"/>
                  </a:cubicBezTo>
                  <a:cubicBezTo>
                    <a:pt x="72" y="19"/>
                    <a:pt x="67" y="23"/>
                    <a:pt x="60" y="23"/>
                  </a:cubicBezTo>
                  <a:close/>
                  <a:moveTo>
                    <a:pt x="60" y="23"/>
                  </a:moveTo>
                  <a:cubicBezTo>
                    <a:pt x="60" y="23"/>
                    <a:pt x="60" y="23"/>
                    <a:pt x="60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D48ABF4-8356-4CFD-46BF-7E3358CB62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7363" y="3602038"/>
              <a:ext cx="128588" cy="125412"/>
            </a:xfrm>
            <a:custGeom>
              <a:avLst/>
              <a:gdLst>
                <a:gd name="T0" fmla="*/ 48 w 60"/>
                <a:gd name="T1" fmla="*/ 59 h 59"/>
                <a:gd name="T2" fmla="*/ 38 w 60"/>
                <a:gd name="T3" fmla="*/ 57 h 59"/>
                <a:gd name="T4" fmla="*/ 5 w 60"/>
                <a:gd name="T5" fmla="*/ 21 h 59"/>
                <a:gd name="T6" fmla="*/ 5 w 60"/>
                <a:gd name="T7" fmla="*/ 4 h 59"/>
                <a:gd name="T8" fmla="*/ 22 w 60"/>
                <a:gd name="T9" fmla="*/ 4 h 59"/>
                <a:gd name="T10" fmla="*/ 55 w 60"/>
                <a:gd name="T11" fmla="*/ 38 h 59"/>
                <a:gd name="T12" fmla="*/ 55 w 60"/>
                <a:gd name="T13" fmla="*/ 55 h 59"/>
                <a:gd name="T14" fmla="*/ 48 w 60"/>
                <a:gd name="T15" fmla="*/ 59 h 59"/>
                <a:gd name="T16" fmla="*/ 48 w 60"/>
                <a:gd name="T17" fmla="*/ 59 h 59"/>
                <a:gd name="T18" fmla="*/ 48 w 60"/>
                <a:gd name="T1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59">
                  <a:moveTo>
                    <a:pt x="48" y="59"/>
                  </a:moveTo>
                  <a:cubicBezTo>
                    <a:pt x="45" y="59"/>
                    <a:pt x="41" y="59"/>
                    <a:pt x="38" y="5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6"/>
                    <a:pt x="0" y="9"/>
                    <a:pt x="5" y="4"/>
                  </a:cubicBezTo>
                  <a:cubicBezTo>
                    <a:pt x="10" y="0"/>
                    <a:pt x="17" y="0"/>
                    <a:pt x="22" y="4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0" y="43"/>
                    <a:pt x="60" y="50"/>
                    <a:pt x="55" y="55"/>
                  </a:cubicBezTo>
                  <a:cubicBezTo>
                    <a:pt x="53" y="57"/>
                    <a:pt x="50" y="59"/>
                    <a:pt x="48" y="59"/>
                  </a:cubicBezTo>
                  <a:close/>
                  <a:moveTo>
                    <a:pt x="48" y="59"/>
                  </a:moveTo>
                  <a:cubicBezTo>
                    <a:pt x="48" y="59"/>
                    <a:pt x="48" y="59"/>
                    <a:pt x="48" y="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0A66879-7C81-1E05-E4EC-730EB1390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3275" y="3890963"/>
              <a:ext cx="255588" cy="355600"/>
            </a:xfrm>
            <a:custGeom>
              <a:avLst/>
              <a:gdLst>
                <a:gd name="T0" fmla="*/ 72 w 120"/>
                <a:gd name="T1" fmla="*/ 167 h 167"/>
                <a:gd name="T2" fmla="*/ 12 w 120"/>
                <a:gd name="T3" fmla="*/ 167 h 167"/>
                <a:gd name="T4" fmla="*/ 0 w 120"/>
                <a:gd name="T5" fmla="*/ 155 h 167"/>
                <a:gd name="T6" fmla="*/ 12 w 120"/>
                <a:gd name="T7" fmla="*/ 143 h 167"/>
                <a:gd name="T8" fmla="*/ 72 w 120"/>
                <a:gd name="T9" fmla="*/ 143 h 167"/>
                <a:gd name="T10" fmla="*/ 96 w 120"/>
                <a:gd name="T11" fmla="*/ 119 h 167"/>
                <a:gd name="T12" fmla="*/ 72 w 120"/>
                <a:gd name="T13" fmla="*/ 95 h 167"/>
                <a:gd name="T14" fmla="*/ 48 w 120"/>
                <a:gd name="T15" fmla="*/ 95 h 167"/>
                <a:gd name="T16" fmla="*/ 0 w 120"/>
                <a:gd name="T17" fmla="*/ 48 h 167"/>
                <a:gd name="T18" fmla="*/ 48 w 120"/>
                <a:gd name="T19" fmla="*/ 0 h 167"/>
                <a:gd name="T20" fmla="*/ 108 w 120"/>
                <a:gd name="T21" fmla="*/ 0 h 167"/>
                <a:gd name="T22" fmla="*/ 120 w 120"/>
                <a:gd name="T23" fmla="*/ 12 h 167"/>
                <a:gd name="T24" fmla="*/ 108 w 120"/>
                <a:gd name="T25" fmla="*/ 24 h 167"/>
                <a:gd name="T26" fmla="*/ 48 w 120"/>
                <a:gd name="T27" fmla="*/ 24 h 167"/>
                <a:gd name="T28" fmla="*/ 24 w 120"/>
                <a:gd name="T29" fmla="*/ 48 h 167"/>
                <a:gd name="T30" fmla="*/ 48 w 120"/>
                <a:gd name="T31" fmla="*/ 72 h 167"/>
                <a:gd name="T32" fmla="*/ 72 w 120"/>
                <a:gd name="T33" fmla="*/ 72 h 167"/>
                <a:gd name="T34" fmla="*/ 120 w 120"/>
                <a:gd name="T35" fmla="*/ 119 h 167"/>
                <a:gd name="T36" fmla="*/ 72 w 120"/>
                <a:gd name="T37" fmla="*/ 167 h 167"/>
                <a:gd name="T38" fmla="*/ 72 w 120"/>
                <a:gd name="T39" fmla="*/ 167 h 167"/>
                <a:gd name="T40" fmla="*/ 72 w 120"/>
                <a:gd name="T4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" h="167">
                  <a:moveTo>
                    <a:pt x="72" y="167"/>
                  </a:moveTo>
                  <a:cubicBezTo>
                    <a:pt x="12" y="167"/>
                    <a:pt x="12" y="167"/>
                    <a:pt x="12" y="167"/>
                  </a:cubicBezTo>
                  <a:cubicBezTo>
                    <a:pt x="5" y="167"/>
                    <a:pt x="0" y="162"/>
                    <a:pt x="0" y="155"/>
                  </a:cubicBezTo>
                  <a:cubicBezTo>
                    <a:pt x="0" y="148"/>
                    <a:pt x="5" y="143"/>
                    <a:pt x="12" y="143"/>
                  </a:cubicBezTo>
                  <a:cubicBezTo>
                    <a:pt x="72" y="143"/>
                    <a:pt x="72" y="143"/>
                    <a:pt x="72" y="143"/>
                  </a:cubicBezTo>
                  <a:cubicBezTo>
                    <a:pt x="86" y="143"/>
                    <a:pt x="96" y="134"/>
                    <a:pt x="96" y="119"/>
                  </a:cubicBezTo>
                  <a:cubicBezTo>
                    <a:pt x="96" y="105"/>
                    <a:pt x="86" y="95"/>
                    <a:pt x="72" y="9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22" y="95"/>
                    <a:pt x="0" y="74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0" y="5"/>
                    <a:pt x="120" y="12"/>
                  </a:cubicBezTo>
                  <a:cubicBezTo>
                    <a:pt x="120" y="19"/>
                    <a:pt x="115" y="24"/>
                    <a:pt x="10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4" y="24"/>
                    <a:pt x="24" y="33"/>
                    <a:pt x="24" y="48"/>
                  </a:cubicBezTo>
                  <a:cubicBezTo>
                    <a:pt x="24" y="62"/>
                    <a:pt x="34" y="72"/>
                    <a:pt x="48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98" y="72"/>
                    <a:pt x="120" y="93"/>
                    <a:pt x="120" y="119"/>
                  </a:cubicBezTo>
                  <a:cubicBezTo>
                    <a:pt x="120" y="146"/>
                    <a:pt x="98" y="167"/>
                    <a:pt x="72" y="167"/>
                  </a:cubicBezTo>
                  <a:close/>
                  <a:moveTo>
                    <a:pt x="72" y="167"/>
                  </a:moveTo>
                  <a:cubicBezTo>
                    <a:pt x="72" y="167"/>
                    <a:pt x="72" y="167"/>
                    <a:pt x="72" y="1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EC7E2A4-92BE-21F6-682B-F22D5A38B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875" y="3789363"/>
              <a:ext cx="50800" cy="152400"/>
            </a:xfrm>
            <a:custGeom>
              <a:avLst/>
              <a:gdLst>
                <a:gd name="T0" fmla="*/ 12 w 24"/>
                <a:gd name="T1" fmla="*/ 72 h 72"/>
                <a:gd name="T2" fmla="*/ 0 w 24"/>
                <a:gd name="T3" fmla="*/ 60 h 72"/>
                <a:gd name="T4" fmla="*/ 0 w 24"/>
                <a:gd name="T5" fmla="*/ 12 h 72"/>
                <a:gd name="T6" fmla="*/ 12 w 24"/>
                <a:gd name="T7" fmla="*/ 0 h 72"/>
                <a:gd name="T8" fmla="*/ 24 w 24"/>
                <a:gd name="T9" fmla="*/ 12 h 72"/>
                <a:gd name="T10" fmla="*/ 24 w 24"/>
                <a:gd name="T11" fmla="*/ 60 h 72"/>
                <a:gd name="T12" fmla="*/ 12 w 24"/>
                <a:gd name="T13" fmla="*/ 72 h 72"/>
                <a:gd name="T14" fmla="*/ 12 w 24"/>
                <a:gd name="T15" fmla="*/ 72 h 72"/>
                <a:gd name="T16" fmla="*/ 12 w 24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2">
                  <a:moveTo>
                    <a:pt x="12" y="72"/>
                  </a:moveTo>
                  <a:cubicBezTo>
                    <a:pt x="5" y="72"/>
                    <a:pt x="0" y="67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7"/>
                    <a:pt x="19" y="72"/>
                    <a:pt x="12" y="72"/>
                  </a:cubicBezTo>
                  <a:close/>
                  <a:moveTo>
                    <a:pt x="12" y="72"/>
                  </a:moveTo>
                  <a:cubicBezTo>
                    <a:pt x="12" y="72"/>
                    <a:pt x="12" y="72"/>
                    <a:pt x="12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B08DAF0-6EB2-5DC3-55B4-0E3F1E4D7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875" y="4195763"/>
              <a:ext cx="50800" cy="153987"/>
            </a:xfrm>
            <a:custGeom>
              <a:avLst/>
              <a:gdLst>
                <a:gd name="T0" fmla="*/ 12 w 24"/>
                <a:gd name="T1" fmla="*/ 72 h 72"/>
                <a:gd name="T2" fmla="*/ 0 w 24"/>
                <a:gd name="T3" fmla="*/ 60 h 72"/>
                <a:gd name="T4" fmla="*/ 0 w 24"/>
                <a:gd name="T5" fmla="*/ 12 h 72"/>
                <a:gd name="T6" fmla="*/ 12 w 24"/>
                <a:gd name="T7" fmla="*/ 0 h 72"/>
                <a:gd name="T8" fmla="*/ 24 w 24"/>
                <a:gd name="T9" fmla="*/ 12 h 72"/>
                <a:gd name="T10" fmla="*/ 24 w 24"/>
                <a:gd name="T11" fmla="*/ 60 h 72"/>
                <a:gd name="T12" fmla="*/ 12 w 24"/>
                <a:gd name="T13" fmla="*/ 72 h 72"/>
                <a:gd name="T14" fmla="*/ 12 w 24"/>
                <a:gd name="T15" fmla="*/ 72 h 72"/>
                <a:gd name="T16" fmla="*/ 12 w 24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2">
                  <a:moveTo>
                    <a:pt x="12" y="72"/>
                  </a:moveTo>
                  <a:cubicBezTo>
                    <a:pt x="5" y="72"/>
                    <a:pt x="0" y="67"/>
                    <a:pt x="0" y="6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7"/>
                    <a:pt x="19" y="72"/>
                    <a:pt x="12" y="72"/>
                  </a:cubicBezTo>
                  <a:close/>
                  <a:moveTo>
                    <a:pt x="12" y="72"/>
                  </a:moveTo>
                  <a:cubicBezTo>
                    <a:pt x="12" y="72"/>
                    <a:pt x="12" y="72"/>
                    <a:pt x="12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B10CE1D-A470-504F-4F8A-3290417E9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54675" y="3686175"/>
              <a:ext cx="711200" cy="966787"/>
            </a:xfrm>
            <a:custGeom>
              <a:avLst/>
              <a:gdLst>
                <a:gd name="T0" fmla="*/ 203 w 334"/>
                <a:gd name="T1" fmla="*/ 454 h 454"/>
                <a:gd name="T2" fmla="*/ 131 w 334"/>
                <a:gd name="T3" fmla="*/ 454 h 454"/>
                <a:gd name="T4" fmla="*/ 95 w 334"/>
                <a:gd name="T5" fmla="*/ 411 h 454"/>
                <a:gd name="T6" fmla="*/ 95 w 334"/>
                <a:gd name="T7" fmla="*/ 361 h 454"/>
                <a:gd name="T8" fmla="*/ 64 w 334"/>
                <a:gd name="T9" fmla="*/ 299 h 454"/>
                <a:gd name="T10" fmla="*/ 0 w 334"/>
                <a:gd name="T11" fmla="*/ 165 h 454"/>
                <a:gd name="T12" fmla="*/ 165 w 334"/>
                <a:gd name="T13" fmla="*/ 0 h 454"/>
                <a:gd name="T14" fmla="*/ 284 w 334"/>
                <a:gd name="T15" fmla="*/ 48 h 454"/>
                <a:gd name="T16" fmla="*/ 334 w 334"/>
                <a:gd name="T17" fmla="*/ 168 h 454"/>
                <a:gd name="T18" fmla="*/ 272 w 334"/>
                <a:gd name="T19" fmla="*/ 297 h 454"/>
                <a:gd name="T20" fmla="*/ 239 w 334"/>
                <a:gd name="T21" fmla="*/ 364 h 454"/>
                <a:gd name="T22" fmla="*/ 239 w 334"/>
                <a:gd name="T23" fmla="*/ 419 h 454"/>
                <a:gd name="T24" fmla="*/ 203 w 334"/>
                <a:gd name="T25" fmla="*/ 454 h 454"/>
                <a:gd name="T26" fmla="*/ 167 w 334"/>
                <a:gd name="T27" fmla="*/ 24 h 454"/>
                <a:gd name="T28" fmla="*/ 24 w 334"/>
                <a:gd name="T29" fmla="*/ 165 h 454"/>
                <a:gd name="T30" fmla="*/ 79 w 334"/>
                <a:gd name="T31" fmla="*/ 280 h 454"/>
                <a:gd name="T32" fmla="*/ 119 w 334"/>
                <a:gd name="T33" fmla="*/ 361 h 454"/>
                <a:gd name="T34" fmla="*/ 119 w 334"/>
                <a:gd name="T35" fmla="*/ 411 h 454"/>
                <a:gd name="T36" fmla="*/ 131 w 334"/>
                <a:gd name="T37" fmla="*/ 430 h 454"/>
                <a:gd name="T38" fmla="*/ 203 w 334"/>
                <a:gd name="T39" fmla="*/ 430 h 454"/>
                <a:gd name="T40" fmla="*/ 215 w 334"/>
                <a:gd name="T41" fmla="*/ 419 h 454"/>
                <a:gd name="T42" fmla="*/ 215 w 334"/>
                <a:gd name="T43" fmla="*/ 364 h 454"/>
                <a:gd name="T44" fmla="*/ 258 w 334"/>
                <a:gd name="T45" fmla="*/ 277 h 454"/>
                <a:gd name="T46" fmla="*/ 310 w 334"/>
                <a:gd name="T47" fmla="*/ 168 h 454"/>
                <a:gd name="T48" fmla="*/ 267 w 334"/>
                <a:gd name="T49" fmla="*/ 65 h 454"/>
                <a:gd name="T50" fmla="*/ 167 w 334"/>
                <a:gd name="T51" fmla="*/ 24 h 454"/>
                <a:gd name="T52" fmla="*/ 167 w 334"/>
                <a:gd name="T53" fmla="*/ 24 h 454"/>
                <a:gd name="T54" fmla="*/ 167 w 334"/>
                <a:gd name="T55" fmla="*/ 2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4" h="454">
                  <a:moveTo>
                    <a:pt x="203" y="454"/>
                  </a:moveTo>
                  <a:cubicBezTo>
                    <a:pt x="131" y="454"/>
                    <a:pt x="131" y="454"/>
                    <a:pt x="131" y="454"/>
                  </a:cubicBezTo>
                  <a:cubicBezTo>
                    <a:pt x="114" y="454"/>
                    <a:pt x="95" y="440"/>
                    <a:pt x="95" y="411"/>
                  </a:cubicBezTo>
                  <a:cubicBezTo>
                    <a:pt x="95" y="361"/>
                    <a:pt x="95" y="361"/>
                    <a:pt x="95" y="361"/>
                  </a:cubicBezTo>
                  <a:cubicBezTo>
                    <a:pt x="95" y="337"/>
                    <a:pt x="83" y="316"/>
                    <a:pt x="64" y="299"/>
                  </a:cubicBezTo>
                  <a:cubicBezTo>
                    <a:pt x="21" y="266"/>
                    <a:pt x="0" y="218"/>
                    <a:pt x="0" y="165"/>
                  </a:cubicBezTo>
                  <a:cubicBezTo>
                    <a:pt x="2" y="74"/>
                    <a:pt x="76" y="3"/>
                    <a:pt x="165" y="0"/>
                  </a:cubicBezTo>
                  <a:cubicBezTo>
                    <a:pt x="210" y="0"/>
                    <a:pt x="253" y="17"/>
                    <a:pt x="284" y="48"/>
                  </a:cubicBezTo>
                  <a:cubicBezTo>
                    <a:pt x="315" y="79"/>
                    <a:pt x="334" y="122"/>
                    <a:pt x="334" y="168"/>
                  </a:cubicBezTo>
                  <a:cubicBezTo>
                    <a:pt x="334" y="218"/>
                    <a:pt x="313" y="266"/>
                    <a:pt x="272" y="297"/>
                  </a:cubicBezTo>
                  <a:cubicBezTo>
                    <a:pt x="251" y="313"/>
                    <a:pt x="239" y="340"/>
                    <a:pt x="239" y="364"/>
                  </a:cubicBezTo>
                  <a:cubicBezTo>
                    <a:pt x="239" y="419"/>
                    <a:pt x="239" y="419"/>
                    <a:pt x="239" y="419"/>
                  </a:cubicBezTo>
                  <a:cubicBezTo>
                    <a:pt x="239" y="438"/>
                    <a:pt x="222" y="454"/>
                    <a:pt x="203" y="454"/>
                  </a:cubicBezTo>
                  <a:close/>
                  <a:moveTo>
                    <a:pt x="167" y="24"/>
                  </a:moveTo>
                  <a:cubicBezTo>
                    <a:pt x="90" y="24"/>
                    <a:pt x="26" y="89"/>
                    <a:pt x="24" y="165"/>
                  </a:cubicBezTo>
                  <a:cubicBezTo>
                    <a:pt x="24" y="211"/>
                    <a:pt x="43" y="254"/>
                    <a:pt x="79" y="280"/>
                  </a:cubicBezTo>
                  <a:cubicBezTo>
                    <a:pt x="105" y="301"/>
                    <a:pt x="119" y="330"/>
                    <a:pt x="119" y="361"/>
                  </a:cubicBezTo>
                  <a:cubicBezTo>
                    <a:pt x="119" y="411"/>
                    <a:pt x="119" y="411"/>
                    <a:pt x="119" y="411"/>
                  </a:cubicBezTo>
                  <a:cubicBezTo>
                    <a:pt x="119" y="416"/>
                    <a:pt x="119" y="430"/>
                    <a:pt x="131" y="430"/>
                  </a:cubicBezTo>
                  <a:cubicBezTo>
                    <a:pt x="203" y="430"/>
                    <a:pt x="203" y="430"/>
                    <a:pt x="203" y="430"/>
                  </a:cubicBezTo>
                  <a:cubicBezTo>
                    <a:pt x="210" y="430"/>
                    <a:pt x="215" y="426"/>
                    <a:pt x="215" y="419"/>
                  </a:cubicBezTo>
                  <a:cubicBezTo>
                    <a:pt x="215" y="364"/>
                    <a:pt x="215" y="364"/>
                    <a:pt x="215" y="364"/>
                  </a:cubicBezTo>
                  <a:cubicBezTo>
                    <a:pt x="215" y="332"/>
                    <a:pt x="232" y="299"/>
                    <a:pt x="258" y="277"/>
                  </a:cubicBezTo>
                  <a:cubicBezTo>
                    <a:pt x="291" y="251"/>
                    <a:pt x="310" y="211"/>
                    <a:pt x="310" y="168"/>
                  </a:cubicBezTo>
                  <a:cubicBezTo>
                    <a:pt x="310" y="129"/>
                    <a:pt x="296" y="93"/>
                    <a:pt x="267" y="65"/>
                  </a:cubicBezTo>
                  <a:cubicBezTo>
                    <a:pt x="241" y="38"/>
                    <a:pt x="205" y="24"/>
                    <a:pt x="167" y="24"/>
                  </a:cubicBezTo>
                  <a:close/>
                  <a:moveTo>
                    <a:pt x="167" y="24"/>
                  </a:moveTo>
                  <a:cubicBezTo>
                    <a:pt x="167" y="24"/>
                    <a:pt x="167" y="24"/>
                    <a:pt x="167" y="2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D538175-544D-7495-8A8F-A649941294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4875" y="3433763"/>
              <a:ext cx="50800" cy="150812"/>
            </a:xfrm>
            <a:custGeom>
              <a:avLst/>
              <a:gdLst>
                <a:gd name="T0" fmla="*/ 12 w 24"/>
                <a:gd name="T1" fmla="*/ 71 h 71"/>
                <a:gd name="T2" fmla="*/ 0 w 24"/>
                <a:gd name="T3" fmla="*/ 59 h 71"/>
                <a:gd name="T4" fmla="*/ 0 w 24"/>
                <a:gd name="T5" fmla="*/ 12 h 71"/>
                <a:gd name="T6" fmla="*/ 12 w 24"/>
                <a:gd name="T7" fmla="*/ 0 h 71"/>
                <a:gd name="T8" fmla="*/ 24 w 24"/>
                <a:gd name="T9" fmla="*/ 12 h 71"/>
                <a:gd name="T10" fmla="*/ 24 w 24"/>
                <a:gd name="T11" fmla="*/ 59 h 71"/>
                <a:gd name="T12" fmla="*/ 12 w 24"/>
                <a:gd name="T13" fmla="*/ 71 h 71"/>
                <a:gd name="T14" fmla="*/ 12 w 24"/>
                <a:gd name="T15" fmla="*/ 71 h 71"/>
                <a:gd name="T16" fmla="*/ 12 w 24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1">
                  <a:moveTo>
                    <a:pt x="12" y="71"/>
                  </a:moveTo>
                  <a:cubicBezTo>
                    <a:pt x="5" y="71"/>
                    <a:pt x="0" y="67"/>
                    <a:pt x="0" y="5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5" y="0"/>
                    <a:pt x="12" y="0"/>
                  </a:cubicBezTo>
                  <a:cubicBezTo>
                    <a:pt x="19" y="0"/>
                    <a:pt x="24" y="4"/>
                    <a:pt x="24" y="1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7"/>
                    <a:pt x="19" y="71"/>
                    <a:pt x="12" y="71"/>
                  </a:cubicBezTo>
                  <a:close/>
                  <a:moveTo>
                    <a:pt x="12" y="71"/>
                  </a:moveTo>
                  <a:cubicBezTo>
                    <a:pt x="12" y="71"/>
                    <a:pt x="12" y="71"/>
                    <a:pt x="12" y="7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D166F0-D1A2-F9A2-BFD1-3C65898261D1}"/>
              </a:ext>
            </a:extLst>
          </p:cNvPr>
          <p:cNvSpPr/>
          <p:nvPr/>
        </p:nvSpPr>
        <p:spPr>
          <a:xfrm>
            <a:off x="338688" y="3206277"/>
            <a:ext cx="2743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Establishment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439B30-BA31-5183-3ABF-AF02823AA934}"/>
              </a:ext>
            </a:extLst>
          </p:cNvPr>
          <p:cNvSpPr/>
          <p:nvPr/>
        </p:nvSpPr>
        <p:spPr>
          <a:xfrm>
            <a:off x="523137" y="3781463"/>
            <a:ext cx="235148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HB 219: Program establishment</a:t>
            </a:r>
          </a:p>
          <a:p>
            <a:endParaRPr lang="en-US" sz="1100" dirty="0">
              <a:solidFill>
                <a:schemeClr val="bg1"/>
              </a:solidFill>
              <a:ea typeface="Jost Light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Goal setting</a:t>
            </a:r>
          </a:p>
          <a:p>
            <a:endParaRPr lang="en-US" sz="1100" dirty="0">
              <a:solidFill>
                <a:schemeClr val="bg1"/>
              </a:solidFill>
              <a:ea typeface="Jost Light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Advisory committee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EAC9DD-4921-0D7D-4E8A-94CFCD0B3D50}"/>
              </a:ext>
            </a:extLst>
          </p:cNvPr>
          <p:cNvSpPr/>
          <p:nvPr/>
        </p:nvSpPr>
        <p:spPr>
          <a:xfrm>
            <a:off x="3228969" y="3206280"/>
            <a:ext cx="2753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Planning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670DF69-A74D-93C5-059C-6BBAA8F7B880}"/>
              </a:ext>
            </a:extLst>
          </p:cNvPr>
          <p:cNvSpPr/>
          <p:nvPr/>
        </p:nvSpPr>
        <p:spPr>
          <a:xfrm>
            <a:off x="3369146" y="3770316"/>
            <a:ext cx="261648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HB 180: Biomarker-testing legislation</a:t>
            </a:r>
          </a:p>
          <a:p>
            <a:endParaRPr lang="en-US" sz="1100" dirty="0">
              <a:solidFill>
                <a:schemeClr val="bg1"/>
              </a:solidFill>
              <a:ea typeface="Jost Light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Program administration</a:t>
            </a:r>
          </a:p>
          <a:p>
            <a:endParaRPr lang="en-US" sz="1100" dirty="0">
              <a:solidFill>
                <a:schemeClr val="bg1"/>
              </a:solidFill>
              <a:ea typeface="Jost Light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Partnerships    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4FA9D5-3E78-F43C-7965-4C2EDBB65BB4}"/>
              </a:ext>
            </a:extLst>
          </p:cNvPr>
          <p:cNvSpPr/>
          <p:nvPr/>
        </p:nvSpPr>
        <p:spPr>
          <a:xfrm>
            <a:off x="6129108" y="3201316"/>
            <a:ext cx="2628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Implementation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5BDE5C-5787-D8C6-13AB-89861BB475F4}"/>
              </a:ext>
            </a:extLst>
          </p:cNvPr>
          <p:cNvSpPr/>
          <p:nvPr/>
        </p:nvSpPr>
        <p:spPr>
          <a:xfrm>
            <a:off x="6285034" y="3736863"/>
            <a:ext cx="2566054" cy="218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Launch projects</a:t>
            </a:r>
          </a:p>
          <a:p>
            <a:endParaRPr lang="en-US" sz="1100" dirty="0">
              <a:solidFill>
                <a:schemeClr val="bg1"/>
              </a:solidFill>
              <a:ea typeface="Jost Light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Enhance program visibility &amp; impact</a:t>
            </a:r>
          </a:p>
          <a:p>
            <a:endParaRPr lang="en-US" sz="1100" dirty="0">
              <a:solidFill>
                <a:schemeClr val="bg1"/>
              </a:solidFill>
              <a:ea typeface="Jost Light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Performance monitoring </a:t>
            </a:r>
          </a:p>
          <a:p>
            <a:pPr>
              <a:lnSpc>
                <a:spcPts val="1200"/>
              </a:lnSpc>
            </a:pPr>
            <a:endParaRPr lang="en-US" sz="1600" dirty="0">
              <a:solidFill>
                <a:schemeClr val="bg1"/>
              </a:solidFill>
              <a:latin typeface="Jost Light" pitchFamily="2" charset="0"/>
              <a:ea typeface="Jost Light" pitchFamily="2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F6EBFE-9652-8454-2B94-16AB875149C8}"/>
              </a:ext>
            </a:extLst>
          </p:cNvPr>
          <p:cNvSpPr txBox="1"/>
          <p:nvPr/>
        </p:nvSpPr>
        <p:spPr>
          <a:xfrm>
            <a:off x="358184" y="2747897"/>
            <a:ext cx="271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5B7720-3CDD-8040-F984-FE5B4551FE94}"/>
              </a:ext>
            </a:extLst>
          </p:cNvPr>
          <p:cNvSpPr txBox="1"/>
          <p:nvPr/>
        </p:nvSpPr>
        <p:spPr>
          <a:xfrm>
            <a:off x="3216694" y="2777992"/>
            <a:ext cx="276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045119-8768-0F7E-116A-303B58ACC7B1}"/>
              </a:ext>
            </a:extLst>
          </p:cNvPr>
          <p:cNvSpPr txBox="1"/>
          <p:nvPr/>
        </p:nvSpPr>
        <p:spPr>
          <a:xfrm>
            <a:off x="6125177" y="2758776"/>
            <a:ext cx="2706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2024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7BF1C2-E97D-807D-A758-571AE3D084AE}"/>
              </a:ext>
            </a:extLst>
          </p:cNvPr>
          <p:cNvGrpSpPr/>
          <p:nvPr/>
        </p:nvGrpSpPr>
        <p:grpSpPr>
          <a:xfrm>
            <a:off x="4143346" y="1858793"/>
            <a:ext cx="915635" cy="919878"/>
            <a:chOff x="5576888" y="3186113"/>
            <a:chExt cx="1258888" cy="1284288"/>
          </a:xfrm>
          <a:solidFill>
            <a:schemeClr val="bg1"/>
          </a:solidFill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8DAF25FC-BCC3-87A8-8448-323A8D170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6888" y="3186113"/>
              <a:ext cx="1049338" cy="1049338"/>
            </a:xfrm>
            <a:custGeom>
              <a:avLst/>
              <a:gdLst>
                <a:gd name="T0" fmla="*/ 126 w 371"/>
                <a:gd name="T1" fmla="*/ 281 h 370"/>
                <a:gd name="T2" fmla="*/ 158 w 371"/>
                <a:gd name="T3" fmla="*/ 308 h 370"/>
                <a:gd name="T4" fmla="*/ 170 w 371"/>
                <a:gd name="T5" fmla="*/ 251 h 370"/>
                <a:gd name="T6" fmla="*/ 192 w 371"/>
                <a:gd name="T7" fmla="*/ 250 h 370"/>
                <a:gd name="T8" fmla="*/ 193 w 371"/>
                <a:gd name="T9" fmla="*/ 193 h 370"/>
                <a:gd name="T10" fmla="*/ 230 w 371"/>
                <a:gd name="T11" fmla="*/ 200 h 370"/>
                <a:gd name="T12" fmla="*/ 268 w 371"/>
                <a:gd name="T13" fmla="*/ 229 h 370"/>
                <a:gd name="T14" fmla="*/ 247 w 371"/>
                <a:gd name="T15" fmla="*/ 188 h 370"/>
                <a:gd name="T16" fmla="*/ 240 w 371"/>
                <a:gd name="T17" fmla="*/ 178 h 370"/>
                <a:gd name="T18" fmla="*/ 193 w 371"/>
                <a:gd name="T19" fmla="*/ 140 h 370"/>
                <a:gd name="T20" fmla="*/ 244 w 371"/>
                <a:gd name="T21" fmla="*/ 96 h 370"/>
                <a:gd name="T22" fmla="*/ 200 w 371"/>
                <a:gd name="T23" fmla="*/ 52 h 370"/>
                <a:gd name="T24" fmla="*/ 193 w 371"/>
                <a:gd name="T25" fmla="*/ 15 h 370"/>
                <a:gd name="T26" fmla="*/ 356 w 371"/>
                <a:gd name="T27" fmla="*/ 52 h 370"/>
                <a:gd name="T28" fmla="*/ 308 w 371"/>
                <a:gd name="T29" fmla="*/ 178 h 370"/>
                <a:gd name="T30" fmla="*/ 301 w 371"/>
                <a:gd name="T31" fmla="*/ 188 h 370"/>
                <a:gd name="T32" fmla="*/ 319 w 371"/>
                <a:gd name="T33" fmla="*/ 200 h 370"/>
                <a:gd name="T34" fmla="*/ 363 w 371"/>
                <a:gd name="T35" fmla="*/ 193 h 370"/>
                <a:gd name="T36" fmla="*/ 371 w 371"/>
                <a:gd name="T37" fmla="*/ 52 h 370"/>
                <a:gd name="T38" fmla="*/ 52 w 371"/>
                <a:gd name="T39" fmla="*/ 0 h 370"/>
                <a:gd name="T40" fmla="*/ 0 w 371"/>
                <a:gd name="T41" fmla="*/ 318 h 370"/>
                <a:gd name="T42" fmla="*/ 133 w 371"/>
                <a:gd name="T43" fmla="*/ 370 h 370"/>
                <a:gd name="T44" fmla="*/ 52 w 371"/>
                <a:gd name="T45" fmla="*/ 355 h 370"/>
                <a:gd name="T46" fmla="*/ 14 w 371"/>
                <a:gd name="T47" fmla="*/ 193 h 370"/>
                <a:gd name="T48" fmla="*/ 69 w 371"/>
                <a:gd name="T49" fmla="*/ 184 h 370"/>
                <a:gd name="T50" fmla="*/ 84 w 371"/>
                <a:gd name="T51" fmla="*/ 142 h 370"/>
                <a:gd name="T52" fmla="*/ 123 w 371"/>
                <a:gd name="T53" fmla="*/ 182 h 370"/>
                <a:gd name="T54" fmla="*/ 130 w 371"/>
                <a:gd name="T55" fmla="*/ 193 h 370"/>
                <a:gd name="T56" fmla="*/ 178 w 371"/>
                <a:gd name="T57" fmla="*/ 237 h 370"/>
                <a:gd name="T58" fmla="*/ 52 w 371"/>
                <a:gd name="T59" fmla="*/ 15 h 370"/>
                <a:gd name="T60" fmla="*/ 178 w 371"/>
                <a:gd name="T61" fmla="*/ 62 h 370"/>
                <a:gd name="T62" fmla="*/ 188 w 371"/>
                <a:gd name="T63" fmla="*/ 69 h 370"/>
                <a:gd name="T64" fmla="*/ 230 w 371"/>
                <a:gd name="T65" fmla="*/ 96 h 370"/>
                <a:gd name="T66" fmla="*/ 188 w 371"/>
                <a:gd name="T67" fmla="*/ 123 h 370"/>
                <a:gd name="T68" fmla="*/ 178 w 371"/>
                <a:gd name="T69" fmla="*/ 130 h 370"/>
                <a:gd name="T70" fmla="*/ 140 w 371"/>
                <a:gd name="T71" fmla="*/ 177 h 370"/>
                <a:gd name="T72" fmla="*/ 141 w 371"/>
                <a:gd name="T73" fmla="*/ 170 h 370"/>
                <a:gd name="T74" fmla="*/ 96 w 371"/>
                <a:gd name="T75" fmla="*/ 125 h 370"/>
                <a:gd name="T76" fmla="*/ 52 w 371"/>
                <a:gd name="T77" fmla="*/ 170 h 370"/>
                <a:gd name="T78" fmla="*/ 52 w 371"/>
                <a:gd name="T79" fmla="*/ 177 h 370"/>
                <a:gd name="T80" fmla="*/ 14 w 371"/>
                <a:gd name="T81" fmla="*/ 5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370">
                  <a:moveTo>
                    <a:pt x="170" y="236"/>
                  </a:moveTo>
                  <a:cubicBezTo>
                    <a:pt x="146" y="236"/>
                    <a:pt x="126" y="256"/>
                    <a:pt x="126" y="281"/>
                  </a:cubicBezTo>
                  <a:cubicBezTo>
                    <a:pt x="126" y="299"/>
                    <a:pt x="136" y="315"/>
                    <a:pt x="152" y="322"/>
                  </a:cubicBezTo>
                  <a:cubicBezTo>
                    <a:pt x="158" y="308"/>
                    <a:pt x="158" y="308"/>
                    <a:pt x="158" y="308"/>
                  </a:cubicBezTo>
                  <a:cubicBezTo>
                    <a:pt x="143" y="302"/>
                    <a:pt x="136" y="284"/>
                    <a:pt x="143" y="269"/>
                  </a:cubicBezTo>
                  <a:cubicBezTo>
                    <a:pt x="148" y="258"/>
                    <a:pt x="158" y="251"/>
                    <a:pt x="170" y="251"/>
                  </a:cubicBezTo>
                  <a:cubicBezTo>
                    <a:pt x="174" y="251"/>
                    <a:pt x="178" y="252"/>
                    <a:pt x="182" y="254"/>
                  </a:cubicBezTo>
                  <a:cubicBezTo>
                    <a:pt x="186" y="255"/>
                    <a:pt x="190" y="254"/>
                    <a:pt x="192" y="250"/>
                  </a:cubicBezTo>
                  <a:cubicBezTo>
                    <a:pt x="192" y="249"/>
                    <a:pt x="193" y="248"/>
                    <a:pt x="193" y="24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30" y="193"/>
                    <a:pt x="230" y="193"/>
                    <a:pt x="230" y="193"/>
                  </a:cubicBezTo>
                  <a:cubicBezTo>
                    <a:pt x="230" y="195"/>
                    <a:pt x="230" y="198"/>
                    <a:pt x="230" y="200"/>
                  </a:cubicBezTo>
                  <a:cubicBezTo>
                    <a:pt x="230" y="221"/>
                    <a:pt x="245" y="239"/>
                    <a:pt x="265" y="244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54" y="226"/>
                    <a:pt x="244" y="214"/>
                    <a:pt x="244" y="200"/>
                  </a:cubicBezTo>
                  <a:cubicBezTo>
                    <a:pt x="244" y="196"/>
                    <a:pt x="245" y="192"/>
                    <a:pt x="247" y="188"/>
                  </a:cubicBezTo>
                  <a:cubicBezTo>
                    <a:pt x="249" y="184"/>
                    <a:pt x="247" y="180"/>
                    <a:pt x="243" y="178"/>
                  </a:cubicBezTo>
                  <a:cubicBezTo>
                    <a:pt x="242" y="178"/>
                    <a:pt x="241" y="178"/>
                    <a:pt x="240" y="178"/>
                  </a:cubicBezTo>
                  <a:cubicBezTo>
                    <a:pt x="193" y="178"/>
                    <a:pt x="193" y="178"/>
                    <a:pt x="193" y="178"/>
                  </a:cubicBezTo>
                  <a:cubicBezTo>
                    <a:pt x="193" y="140"/>
                    <a:pt x="193" y="140"/>
                    <a:pt x="193" y="140"/>
                  </a:cubicBezTo>
                  <a:cubicBezTo>
                    <a:pt x="195" y="140"/>
                    <a:pt x="197" y="141"/>
                    <a:pt x="200" y="141"/>
                  </a:cubicBezTo>
                  <a:cubicBezTo>
                    <a:pt x="225" y="141"/>
                    <a:pt x="244" y="121"/>
                    <a:pt x="244" y="96"/>
                  </a:cubicBezTo>
                  <a:cubicBezTo>
                    <a:pt x="244" y="72"/>
                    <a:pt x="225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197" y="52"/>
                    <a:pt x="195" y="52"/>
                    <a:pt x="193" y="52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39" y="15"/>
                    <a:pt x="356" y="31"/>
                    <a:pt x="356" y="52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08" y="178"/>
                    <a:pt x="308" y="178"/>
                    <a:pt x="308" y="178"/>
                  </a:cubicBezTo>
                  <a:cubicBezTo>
                    <a:pt x="304" y="178"/>
                    <a:pt x="301" y="181"/>
                    <a:pt x="301" y="185"/>
                  </a:cubicBezTo>
                  <a:cubicBezTo>
                    <a:pt x="301" y="186"/>
                    <a:pt x="301" y="187"/>
                    <a:pt x="301" y="188"/>
                  </a:cubicBezTo>
                  <a:cubicBezTo>
                    <a:pt x="303" y="192"/>
                    <a:pt x="304" y="196"/>
                    <a:pt x="304" y="200"/>
                  </a:cubicBezTo>
                  <a:cubicBezTo>
                    <a:pt x="319" y="200"/>
                    <a:pt x="319" y="200"/>
                    <a:pt x="319" y="200"/>
                  </a:cubicBezTo>
                  <a:cubicBezTo>
                    <a:pt x="319" y="198"/>
                    <a:pt x="318" y="195"/>
                    <a:pt x="318" y="193"/>
                  </a:cubicBezTo>
                  <a:cubicBezTo>
                    <a:pt x="363" y="193"/>
                    <a:pt x="363" y="193"/>
                    <a:pt x="363" y="193"/>
                  </a:cubicBezTo>
                  <a:cubicBezTo>
                    <a:pt x="367" y="193"/>
                    <a:pt x="371" y="189"/>
                    <a:pt x="371" y="185"/>
                  </a:cubicBezTo>
                  <a:cubicBezTo>
                    <a:pt x="371" y="52"/>
                    <a:pt x="371" y="52"/>
                    <a:pt x="371" y="52"/>
                  </a:cubicBezTo>
                  <a:cubicBezTo>
                    <a:pt x="371" y="23"/>
                    <a:pt x="347" y="0"/>
                    <a:pt x="3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47"/>
                    <a:pt x="23" y="370"/>
                    <a:pt x="52" y="370"/>
                  </a:cubicBezTo>
                  <a:cubicBezTo>
                    <a:pt x="133" y="370"/>
                    <a:pt x="133" y="370"/>
                    <a:pt x="133" y="370"/>
                  </a:cubicBezTo>
                  <a:cubicBezTo>
                    <a:pt x="133" y="355"/>
                    <a:pt x="133" y="355"/>
                    <a:pt x="133" y="355"/>
                  </a:cubicBezTo>
                  <a:cubicBezTo>
                    <a:pt x="52" y="355"/>
                    <a:pt x="52" y="355"/>
                    <a:pt x="52" y="355"/>
                  </a:cubicBezTo>
                  <a:cubicBezTo>
                    <a:pt x="31" y="355"/>
                    <a:pt x="14" y="339"/>
                    <a:pt x="14" y="318"/>
                  </a:cubicBezTo>
                  <a:cubicBezTo>
                    <a:pt x="14" y="193"/>
                    <a:pt x="14" y="193"/>
                    <a:pt x="14" y="193"/>
                  </a:cubicBezTo>
                  <a:cubicBezTo>
                    <a:pt x="62" y="193"/>
                    <a:pt x="62" y="193"/>
                    <a:pt x="62" y="193"/>
                  </a:cubicBezTo>
                  <a:cubicBezTo>
                    <a:pt x="66" y="192"/>
                    <a:pt x="70" y="188"/>
                    <a:pt x="69" y="184"/>
                  </a:cubicBezTo>
                  <a:cubicBezTo>
                    <a:pt x="69" y="183"/>
                    <a:pt x="69" y="182"/>
                    <a:pt x="69" y="182"/>
                  </a:cubicBezTo>
                  <a:cubicBezTo>
                    <a:pt x="62" y="167"/>
                    <a:pt x="69" y="149"/>
                    <a:pt x="84" y="142"/>
                  </a:cubicBezTo>
                  <a:cubicBezTo>
                    <a:pt x="99" y="136"/>
                    <a:pt x="117" y="143"/>
                    <a:pt x="123" y="158"/>
                  </a:cubicBezTo>
                  <a:cubicBezTo>
                    <a:pt x="127" y="165"/>
                    <a:pt x="127" y="174"/>
                    <a:pt x="123" y="182"/>
                  </a:cubicBezTo>
                  <a:cubicBezTo>
                    <a:pt x="121" y="185"/>
                    <a:pt x="123" y="190"/>
                    <a:pt x="127" y="192"/>
                  </a:cubicBezTo>
                  <a:cubicBezTo>
                    <a:pt x="128" y="192"/>
                    <a:pt x="129" y="193"/>
                    <a:pt x="130" y="193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5" y="237"/>
                    <a:pt x="173" y="236"/>
                    <a:pt x="170" y="236"/>
                  </a:cubicBezTo>
                  <a:close/>
                  <a:moveTo>
                    <a:pt x="52" y="15"/>
                  </a:moveTo>
                  <a:cubicBezTo>
                    <a:pt x="178" y="15"/>
                    <a:pt x="178" y="15"/>
                    <a:pt x="178" y="15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8" y="66"/>
                    <a:pt x="181" y="70"/>
                    <a:pt x="185" y="70"/>
                  </a:cubicBezTo>
                  <a:cubicBezTo>
                    <a:pt x="186" y="70"/>
                    <a:pt x="187" y="69"/>
                    <a:pt x="188" y="69"/>
                  </a:cubicBezTo>
                  <a:cubicBezTo>
                    <a:pt x="192" y="67"/>
                    <a:pt x="196" y="66"/>
                    <a:pt x="200" y="66"/>
                  </a:cubicBezTo>
                  <a:cubicBezTo>
                    <a:pt x="216" y="66"/>
                    <a:pt x="230" y="80"/>
                    <a:pt x="230" y="96"/>
                  </a:cubicBezTo>
                  <a:cubicBezTo>
                    <a:pt x="230" y="113"/>
                    <a:pt x="216" y="126"/>
                    <a:pt x="200" y="126"/>
                  </a:cubicBezTo>
                  <a:cubicBezTo>
                    <a:pt x="196" y="126"/>
                    <a:pt x="192" y="125"/>
                    <a:pt x="188" y="123"/>
                  </a:cubicBezTo>
                  <a:cubicBezTo>
                    <a:pt x="184" y="122"/>
                    <a:pt x="180" y="123"/>
                    <a:pt x="178" y="127"/>
                  </a:cubicBezTo>
                  <a:cubicBezTo>
                    <a:pt x="178" y="128"/>
                    <a:pt x="178" y="129"/>
                    <a:pt x="178" y="130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40" y="175"/>
                    <a:pt x="141" y="173"/>
                    <a:pt x="141" y="170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41" y="170"/>
                    <a:pt x="141" y="170"/>
                    <a:pt x="141" y="170"/>
                  </a:cubicBezTo>
                  <a:cubicBezTo>
                    <a:pt x="141" y="145"/>
                    <a:pt x="121" y="125"/>
                    <a:pt x="96" y="125"/>
                  </a:cubicBezTo>
                  <a:cubicBezTo>
                    <a:pt x="71" y="125"/>
                    <a:pt x="52" y="145"/>
                    <a:pt x="52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2" y="173"/>
                    <a:pt x="52" y="175"/>
                    <a:pt x="52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31"/>
                    <a:pt x="31" y="15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 b="1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5182B0A-94D5-EEA9-D9F8-F4FD8858F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7413" y="3770313"/>
              <a:ext cx="868363" cy="700088"/>
            </a:xfrm>
            <a:custGeom>
              <a:avLst/>
              <a:gdLst>
                <a:gd name="T0" fmla="*/ 229 w 307"/>
                <a:gd name="T1" fmla="*/ 70 h 247"/>
                <a:gd name="T2" fmla="*/ 195 w 307"/>
                <a:gd name="T3" fmla="*/ 1 h 247"/>
                <a:gd name="T4" fmla="*/ 146 w 307"/>
                <a:gd name="T5" fmla="*/ 23 h 247"/>
                <a:gd name="T6" fmla="*/ 145 w 307"/>
                <a:gd name="T7" fmla="*/ 37 h 247"/>
                <a:gd name="T8" fmla="*/ 130 w 307"/>
                <a:gd name="T9" fmla="*/ 81 h 247"/>
                <a:gd name="T10" fmla="*/ 90 w 307"/>
                <a:gd name="T11" fmla="*/ 52 h 247"/>
                <a:gd name="T12" fmla="*/ 80 w 307"/>
                <a:gd name="T13" fmla="*/ 45 h 247"/>
                <a:gd name="T14" fmla="*/ 24 w 307"/>
                <a:gd name="T15" fmla="*/ 74 h 247"/>
                <a:gd name="T16" fmla="*/ 35 w 307"/>
                <a:gd name="T17" fmla="*/ 125 h 247"/>
                <a:gd name="T18" fmla="*/ 66 w 307"/>
                <a:gd name="T19" fmla="*/ 209 h 247"/>
                <a:gd name="T20" fmla="*/ 87 w 307"/>
                <a:gd name="T21" fmla="*/ 241 h 247"/>
                <a:gd name="T22" fmla="*/ 96 w 307"/>
                <a:gd name="T23" fmla="*/ 245 h 247"/>
                <a:gd name="T24" fmla="*/ 193 w 307"/>
                <a:gd name="T25" fmla="*/ 238 h 247"/>
                <a:gd name="T26" fmla="*/ 184 w 307"/>
                <a:gd name="T27" fmla="*/ 212 h 247"/>
                <a:gd name="T28" fmla="*/ 255 w 307"/>
                <a:gd name="T29" fmla="*/ 238 h 247"/>
                <a:gd name="T30" fmla="*/ 218 w 307"/>
                <a:gd name="T31" fmla="*/ 186 h 247"/>
                <a:gd name="T32" fmla="*/ 190 w 307"/>
                <a:gd name="T33" fmla="*/ 155 h 247"/>
                <a:gd name="T34" fmla="*/ 197 w 307"/>
                <a:gd name="T35" fmla="*/ 137 h 247"/>
                <a:gd name="T36" fmla="*/ 257 w 307"/>
                <a:gd name="T37" fmla="*/ 192 h 247"/>
                <a:gd name="T38" fmla="*/ 252 w 307"/>
                <a:gd name="T39" fmla="*/ 166 h 247"/>
                <a:gd name="T40" fmla="*/ 238 w 307"/>
                <a:gd name="T41" fmla="*/ 94 h 247"/>
                <a:gd name="T42" fmla="*/ 292 w 307"/>
                <a:gd name="T43" fmla="*/ 143 h 247"/>
                <a:gd name="T44" fmla="*/ 307 w 307"/>
                <a:gd name="T45" fmla="*/ 239 h 247"/>
                <a:gd name="T46" fmla="*/ 291 w 307"/>
                <a:gd name="T47" fmla="*/ 113 h 247"/>
                <a:gd name="T48" fmla="*/ 216 w 307"/>
                <a:gd name="T49" fmla="*/ 129 h 247"/>
                <a:gd name="T50" fmla="*/ 179 w 307"/>
                <a:gd name="T51" fmla="*/ 165 h 247"/>
                <a:gd name="T52" fmla="*/ 203 w 307"/>
                <a:gd name="T53" fmla="*/ 189 h 247"/>
                <a:gd name="T54" fmla="*/ 84 w 307"/>
                <a:gd name="T55" fmla="*/ 191 h 247"/>
                <a:gd name="T56" fmla="*/ 77 w 307"/>
                <a:gd name="T57" fmla="*/ 186 h 247"/>
                <a:gd name="T58" fmla="*/ 30 w 307"/>
                <a:gd name="T59" fmla="*/ 187 h 247"/>
                <a:gd name="T60" fmla="*/ 40 w 307"/>
                <a:gd name="T61" fmla="*/ 139 h 247"/>
                <a:gd name="T62" fmla="*/ 52 w 307"/>
                <a:gd name="T63" fmla="*/ 137 h 247"/>
                <a:gd name="T64" fmla="*/ 60 w 307"/>
                <a:gd name="T65" fmla="*/ 127 h 247"/>
                <a:gd name="T66" fmla="*/ 76 w 307"/>
                <a:gd name="T67" fmla="*/ 62 h 247"/>
                <a:gd name="T68" fmla="*/ 135 w 307"/>
                <a:gd name="T69" fmla="*/ 95 h 247"/>
                <a:gd name="T70" fmla="*/ 159 w 307"/>
                <a:gd name="T71" fmla="*/ 33 h 247"/>
                <a:gd name="T72" fmla="*/ 238 w 307"/>
                <a:gd name="T73" fmla="*/ 13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7" h="247">
                  <a:moveTo>
                    <a:pt x="291" y="113"/>
                  </a:moveTo>
                  <a:cubicBezTo>
                    <a:pt x="229" y="70"/>
                    <a:pt x="229" y="70"/>
                    <a:pt x="229" y="70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3" y="2"/>
                    <a:pt x="199" y="0"/>
                    <a:pt x="195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46" y="23"/>
                    <a:pt x="146" y="23"/>
                    <a:pt x="146" y="23"/>
                  </a:cubicBezTo>
                  <a:cubicBezTo>
                    <a:pt x="143" y="24"/>
                    <a:pt x="141" y="28"/>
                    <a:pt x="142" y="32"/>
                  </a:cubicBezTo>
                  <a:cubicBezTo>
                    <a:pt x="143" y="34"/>
                    <a:pt x="144" y="36"/>
                    <a:pt x="145" y="37"/>
                  </a:cubicBezTo>
                  <a:cubicBezTo>
                    <a:pt x="146" y="39"/>
                    <a:pt x="146" y="41"/>
                    <a:pt x="147" y="43"/>
                  </a:cubicBezTo>
                  <a:cubicBezTo>
                    <a:pt x="153" y="58"/>
                    <a:pt x="145" y="76"/>
                    <a:pt x="130" y="81"/>
                  </a:cubicBezTo>
                  <a:cubicBezTo>
                    <a:pt x="115" y="87"/>
                    <a:pt x="97" y="79"/>
                    <a:pt x="92" y="64"/>
                  </a:cubicBezTo>
                  <a:cubicBezTo>
                    <a:pt x="90" y="60"/>
                    <a:pt x="90" y="56"/>
                    <a:pt x="90" y="52"/>
                  </a:cubicBezTo>
                  <a:cubicBezTo>
                    <a:pt x="90" y="48"/>
                    <a:pt x="87" y="44"/>
                    <a:pt x="83" y="44"/>
                  </a:cubicBezTo>
                  <a:cubicBezTo>
                    <a:pt x="82" y="44"/>
                    <a:pt x="81" y="44"/>
                    <a:pt x="80" y="45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4" y="65"/>
                    <a:pt x="22" y="70"/>
                    <a:pt x="24" y="74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0" y="123"/>
                    <a:pt x="38" y="124"/>
                    <a:pt x="35" y="125"/>
                  </a:cubicBezTo>
                  <a:cubicBezTo>
                    <a:pt x="12" y="134"/>
                    <a:pt x="0" y="159"/>
                    <a:pt x="9" y="182"/>
                  </a:cubicBezTo>
                  <a:cubicBezTo>
                    <a:pt x="18" y="205"/>
                    <a:pt x="43" y="217"/>
                    <a:pt x="66" y="209"/>
                  </a:cubicBezTo>
                  <a:cubicBezTo>
                    <a:pt x="69" y="208"/>
                    <a:pt x="71" y="207"/>
                    <a:pt x="73" y="205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8" y="245"/>
                    <a:pt x="92" y="247"/>
                    <a:pt x="96" y="245"/>
                  </a:cubicBezTo>
                  <a:cubicBezTo>
                    <a:pt x="96" y="245"/>
                    <a:pt x="96" y="245"/>
                    <a:pt x="96" y="245"/>
                  </a:cubicBezTo>
                  <a:cubicBezTo>
                    <a:pt x="170" y="217"/>
                    <a:pt x="170" y="217"/>
                    <a:pt x="170" y="217"/>
                  </a:cubicBezTo>
                  <a:cubicBezTo>
                    <a:pt x="174" y="227"/>
                    <a:pt x="183" y="235"/>
                    <a:pt x="193" y="238"/>
                  </a:cubicBezTo>
                  <a:cubicBezTo>
                    <a:pt x="198" y="224"/>
                    <a:pt x="198" y="224"/>
                    <a:pt x="198" y="224"/>
                  </a:cubicBezTo>
                  <a:cubicBezTo>
                    <a:pt x="192" y="222"/>
                    <a:pt x="187" y="218"/>
                    <a:pt x="184" y="212"/>
                  </a:cubicBezTo>
                  <a:cubicBezTo>
                    <a:pt x="206" y="204"/>
                    <a:pt x="206" y="204"/>
                    <a:pt x="206" y="204"/>
                  </a:cubicBezTo>
                  <a:cubicBezTo>
                    <a:pt x="213" y="224"/>
                    <a:pt x="233" y="238"/>
                    <a:pt x="255" y="238"/>
                  </a:cubicBezTo>
                  <a:cubicBezTo>
                    <a:pt x="255" y="223"/>
                    <a:pt x="255" y="223"/>
                    <a:pt x="255" y="223"/>
                  </a:cubicBezTo>
                  <a:cubicBezTo>
                    <a:pt x="234" y="223"/>
                    <a:pt x="218" y="207"/>
                    <a:pt x="218" y="186"/>
                  </a:cubicBezTo>
                  <a:cubicBezTo>
                    <a:pt x="218" y="184"/>
                    <a:pt x="217" y="182"/>
                    <a:pt x="216" y="181"/>
                  </a:cubicBezTo>
                  <a:cubicBezTo>
                    <a:pt x="190" y="155"/>
                    <a:pt x="190" y="155"/>
                    <a:pt x="190" y="155"/>
                  </a:cubicBezTo>
                  <a:cubicBezTo>
                    <a:pt x="186" y="151"/>
                    <a:pt x="185" y="145"/>
                    <a:pt x="189" y="141"/>
                  </a:cubicBezTo>
                  <a:cubicBezTo>
                    <a:pt x="191" y="138"/>
                    <a:pt x="194" y="137"/>
                    <a:pt x="197" y="137"/>
                  </a:cubicBezTo>
                  <a:cubicBezTo>
                    <a:pt x="200" y="136"/>
                    <a:pt x="203" y="137"/>
                    <a:pt x="205" y="140"/>
                  </a:cubicBezTo>
                  <a:cubicBezTo>
                    <a:pt x="257" y="192"/>
                    <a:pt x="257" y="192"/>
                    <a:pt x="257" y="192"/>
                  </a:cubicBezTo>
                  <a:cubicBezTo>
                    <a:pt x="267" y="181"/>
                    <a:pt x="267" y="181"/>
                    <a:pt x="267" y="181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6" y="154"/>
                    <a:pt x="256" y="142"/>
                    <a:pt x="252" y="131"/>
                  </a:cubicBezTo>
                  <a:cubicBezTo>
                    <a:pt x="238" y="94"/>
                    <a:pt x="238" y="94"/>
                    <a:pt x="238" y="94"/>
                  </a:cubicBezTo>
                  <a:cubicBezTo>
                    <a:pt x="282" y="125"/>
                    <a:pt x="282" y="125"/>
                    <a:pt x="282" y="125"/>
                  </a:cubicBezTo>
                  <a:cubicBezTo>
                    <a:pt x="288" y="129"/>
                    <a:pt x="292" y="136"/>
                    <a:pt x="292" y="143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307" y="239"/>
                    <a:pt x="307" y="239"/>
                    <a:pt x="307" y="239"/>
                  </a:cubicBezTo>
                  <a:cubicBezTo>
                    <a:pt x="307" y="143"/>
                    <a:pt x="307" y="143"/>
                    <a:pt x="307" y="143"/>
                  </a:cubicBezTo>
                  <a:cubicBezTo>
                    <a:pt x="307" y="131"/>
                    <a:pt x="301" y="120"/>
                    <a:pt x="291" y="113"/>
                  </a:cubicBezTo>
                  <a:close/>
                  <a:moveTo>
                    <a:pt x="240" y="153"/>
                  </a:moveTo>
                  <a:cubicBezTo>
                    <a:pt x="216" y="129"/>
                    <a:pt x="216" y="129"/>
                    <a:pt x="216" y="129"/>
                  </a:cubicBezTo>
                  <a:cubicBezTo>
                    <a:pt x="206" y="119"/>
                    <a:pt x="189" y="119"/>
                    <a:pt x="179" y="129"/>
                  </a:cubicBezTo>
                  <a:cubicBezTo>
                    <a:pt x="169" y="139"/>
                    <a:pt x="169" y="155"/>
                    <a:pt x="179" y="165"/>
                  </a:cubicBezTo>
                  <a:cubicBezTo>
                    <a:pt x="179" y="165"/>
                    <a:pt x="179" y="166"/>
                    <a:pt x="179" y="166"/>
                  </a:cubicBezTo>
                  <a:cubicBezTo>
                    <a:pt x="203" y="189"/>
                    <a:pt x="203" y="189"/>
                    <a:pt x="203" y="189"/>
                  </a:cubicBezTo>
                  <a:cubicBezTo>
                    <a:pt x="98" y="229"/>
                    <a:pt x="98" y="229"/>
                    <a:pt x="98" y="229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83" y="189"/>
                    <a:pt x="81" y="187"/>
                    <a:pt x="78" y="186"/>
                  </a:cubicBezTo>
                  <a:cubicBezTo>
                    <a:pt x="78" y="186"/>
                    <a:pt x="77" y="186"/>
                    <a:pt x="77" y="186"/>
                  </a:cubicBezTo>
                  <a:cubicBezTo>
                    <a:pt x="75" y="186"/>
                    <a:pt x="73" y="187"/>
                    <a:pt x="72" y="188"/>
                  </a:cubicBezTo>
                  <a:cubicBezTo>
                    <a:pt x="60" y="199"/>
                    <a:pt x="41" y="199"/>
                    <a:pt x="30" y="187"/>
                  </a:cubicBezTo>
                  <a:cubicBezTo>
                    <a:pt x="18" y="175"/>
                    <a:pt x="19" y="156"/>
                    <a:pt x="31" y="145"/>
                  </a:cubicBezTo>
                  <a:cubicBezTo>
                    <a:pt x="34" y="142"/>
                    <a:pt x="37" y="140"/>
                    <a:pt x="40" y="139"/>
                  </a:cubicBezTo>
                  <a:cubicBezTo>
                    <a:pt x="43" y="138"/>
                    <a:pt x="45" y="137"/>
                    <a:pt x="48" y="137"/>
                  </a:cubicBezTo>
                  <a:cubicBezTo>
                    <a:pt x="49" y="137"/>
                    <a:pt x="51" y="137"/>
                    <a:pt x="52" y="137"/>
                  </a:cubicBezTo>
                  <a:cubicBezTo>
                    <a:pt x="57" y="137"/>
                    <a:pt x="60" y="134"/>
                    <a:pt x="60" y="130"/>
                  </a:cubicBezTo>
                  <a:cubicBezTo>
                    <a:pt x="60" y="129"/>
                    <a:pt x="60" y="128"/>
                    <a:pt x="60" y="127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0" y="86"/>
                    <a:pt x="104" y="102"/>
                    <a:pt x="128" y="97"/>
                  </a:cubicBezTo>
                  <a:cubicBezTo>
                    <a:pt x="130" y="97"/>
                    <a:pt x="133" y="96"/>
                    <a:pt x="135" y="95"/>
                  </a:cubicBezTo>
                  <a:cubicBezTo>
                    <a:pt x="158" y="87"/>
                    <a:pt x="170" y="61"/>
                    <a:pt x="161" y="38"/>
                  </a:cubicBezTo>
                  <a:cubicBezTo>
                    <a:pt x="160" y="36"/>
                    <a:pt x="160" y="35"/>
                    <a:pt x="159" y="33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238" y="136"/>
                    <a:pt x="238" y="136"/>
                    <a:pt x="238" y="136"/>
                  </a:cubicBezTo>
                  <a:cubicBezTo>
                    <a:pt x="240" y="142"/>
                    <a:pt x="240" y="148"/>
                    <a:pt x="240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 b="1"/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AF38A77-4193-B199-702C-40FA08C25F5C}"/>
              </a:ext>
            </a:extLst>
          </p:cNvPr>
          <p:cNvSpPr/>
          <p:nvPr/>
        </p:nvSpPr>
        <p:spPr>
          <a:xfrm>
            <a:off x="9002904" y="1510991"/>
            <a:ext cx="2697856" cy="4394008"/>
          </a:xfrm>
          <a:prstGeom prst="roundRect">
            <a:avLst>
              <a:gd name="adj" fmla="val 0"/>
            </a:avLst>
          </a:prstGeom>
          <a:solidFill>
            <a:srgbClr val="012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07F93C82-212C-5015-BDF9-23FD28640CF5}"/>
              </a:ext>
            </a:extLst>
          </p:cNvPr>
          <p:cNvSpPr/>
          <p:nvPr/>
        </p:nvSpPr>
        <p:spPr>
          <a:xfrm>
            <a:off x="8702813" y="5476767"/>
            <a:ext cx="608784" cy="421995"/>
          </a:xfrm>
          <a:prstGeom prst="rightArrow">
            <a:avLst>
              <a:gd name="adj1" fmla="val 50000"/>
              <a:gd name="adj2" fmla="val 450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D82571-33B7-F82A-8EC8-27E9EDB42C7C}"/>
              </a:ext>
            </a:extLst>
          </p:cNvPr>
          <p:cNvGrpSpPr/>
          <p:nvPr/>
        </p:nvGrpSpPr>
        <p:grpSpPr>
          <a:xfrm>
            <a:off x="9930557" y="1791588"/>
            <a:ext cx="949716" cy="952436"/>
            <a:chOff x="7340600" y="3508375"/>
            <a:chExt cx="1108076" cy="1111250"/>
          </a:xfrm>
          <a:solidFill>
            <a:schemeClr val="bg1"/>
          </a:solidFill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10AA078F-7C0B-77FC-7A5A-9EDFEA5CE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600" y="3695700"/>
              <a:ext cx="920750" cy="923925"/>
            </a:xfrm>
            <a:custGeom>
              <a:avLst/>
              <a:gdLst>
                <a:gd name="T0" fmla="*/ 400 w 433"/>
                <a:gd name="T1" fmla="*/ 102 h 434"/>
                <a:gd name="T2" fmla="*/ 369 w 433"/>
                <a:gd name="T3" fmla="*/ 134 h 434"/>
                <a:gd name="T4" fmla="*/ 390 w 433"/>
                <a:gd name="T5" fmla="*/ 217 h 434"/>
                <a:gd name="T6" fmla="*/ 216 w 433"/>
                <a:gd name="T7" fmla="*/ 390 h 434"/>
                <a:gd name="T8" fmla="*/ 43 w 433"/>
                <a:gd name="T9" fmla="*/ 217 h 434"/>
                <a:gd name="T10" fmla="*/ 216 w 433"/>
                <a:gd name="T11" fmla="*/ 44 h 434"/>
                <a:gd name="T12" fmla="*/ 300 w 433"/>
                <a:gd name="T13" fmla="*/ 65 h 434"/>
                <a:gd name="T14" fmla="*/ 331 w 433"/>
                <a:gd name="T15" fmla="*/ 33 h 434"/>
                <a:gd name="T16" fmla="*/ 216 w 433"/>
                <a:gd name="T17" fmla="*/ 0 h 434"/>
                <a:gd name="T18" fmla="*/ 0 w 433"/>
                <a:gd name="T19" fmla="*/ 217 h 434"/>
                <a:gd name="T20" fmla="*/ 216 w 433"/>
                <a:gd name="T21" fmla="*/ 434 h 434"/>
                <a:gd name="T22" fmla="*/ 433 w 433"/>
                <a:gd name="T23" fmla="*/ 217 h 434"/>
                <a:gd name="T24" fmla="*/ 400 w 433"/>
                <a:gd name="T25" fmla="*/ 102 h 434"/>
                <a:gd name="T26" fmla="*/ 400 w 433"/>
                <a:gd name="T27" fmla="*/ 102 h 434"/>
                <a:gd name="T28" fmla="*/ 400 w 433"/>
                <a:gd name="T29" fmla="*/ 10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434">
                  <a:moveTo>
                    <a:pt x="400" y="102"/>
                  </a:moveTo>
                  <a:cubicBezTo>
                    <a:pt x="369" y="134"/>
                    <a:pt x="369" y="134"/>
                    <a:pt x="369" y="134"/>
                  </a:cubicBezTo>
                  <a:cubicBezTo>
                    <a:pt x="382" y="158"/>
                    <a:pt x="390" y="187"/>
                    <a:pt x="390" y="217"/>
                  </a:cubicBezTo>
                  <a:cubicBezTo>
                    <a:pt x="390" y="312"/>
                    <a:pt x="312" y="390"/>
                    <a:pt x="216" y="390"/>
                  </a:cubicBezTo>
                  <a:cubicBezTo>
                    <a:pt x="121" y="390"/>
                    <a:pt x="43" y="312"/>
                    <a:pt x="43" y="217"/>
                  </a:cubicBezTo>
                  <a:cubicBezTo>
                    <a:pt x="43" y="121"/>
                    <a:pt x="121" y="44"/>
                    <a:pt x="216" y="44"/>
                  </a:cubicBezTo>
                  <a:cubicBezTo>
                    <a:pt x="247" y="44"/>
                    <a:pt x="275" y="51"/>
                    <a:pt x="300" y="65"/>
                  </a:cubicBezTo>
                  <a:cubicBezTo>
                    <a:pt x="331" y="33"/>
                    <a:pt x="331" y="33"/>
                    <a:pt x="331" y="33"/>
                  </a:cubicBezTo>
                  <a:cubicBezTo>
                    <a:pt x="298" y="12"/>
                    <a:pt x="259" y="0"/>
                    <a:pt x="216" y="0"/>
                  </a:cubicBezTo>
                  <a:cubicBezTo>
                    <a:pt x="97" y="0"/>
                    <a:pt x="0" y="97"/>
                    <a:pt x="0" y="217"/>
                  </a:cubicBezTo>
                  <a:cubicBezTo>
                    <a:pt x="0" y="336"/>
                    <a:pt x="97" y="434"/>
                    <a:pt x="216" y="434"/>
                  </a:cubicBezTo>
                  <a:cubicBezTo>
                    <a:pt x="336" y="434"/>
                    <a:pt x="433" y="336"/>
                    <a:pt x="433" y="217"/>
                  </a:cubicBezTo>
                  <a:cubicBezTo>
                    <a:pt x="433" y="175"/>
                    <a:pt x="421" y="135"/>
                    <a:pt x="400" y="102"/>
                  </a:cubicBezTo>
                  <a:close/>
                  <a:moveTo>
                    <a:pt x="400" y="102"/>
                  </a:moveTo>
                  <a:cubicBezTo>
                    <a:pt x="400" y="102"/>
                    <a:pt x="400" y="102"/>
                    <a:pt x="40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1F1C45D-192E-50E8-C237-34B0FFC3F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2525" y="3857625"/>
              <a:ext cx="596900" cy="600075"/>
            </a:xfrm>
            <a:custGeom>
              <a:avLst/>
              <a:gdLst>
                <a:gd name="T0" fmla="*/ 268 w 281"/>
                <a:gd name="T1" fmla="*/ 82 h 282"/>
                <a:gd name="T2" fmla="*/ 234 w 281"/>
                <a:gd name="T3" fmla="*/ 116 h 282"/>
                <a:gd name="T4" fmla="*/ 238 w 281"/>
                <a:gd name="T5" fmla="*/ 141 h 282"/>
                <a:gd name="T6" fmla="*/ 140 w 281"/>
                <a:gd name="T7" fmla="*/ 238 h 282"/>
                <a:gd name="T8" fmla="*/ 43 w 281"/>
                <a:gd name="T9" fmla="*/ 141 h 282"/>
                <a:gd name="T10" fmla="*/ 140 w 281"/>
                <a:gd name="T11" fmla="*/ 43 h 282"/>
                <a:gd name="T12" fmla="*/ 166 w 281"/>
                <a:gd name="T13" fmla="*/ 47 h 282"/>
                <a:gd name="T14" fmla="*/ 199 w 281"/>
                <a:gd name="T15" fmla="*/ 13 h 282"/>
                <a:gd name="T16" fmla="*/ 140 w 281"/>
                <a:gd name="T17" fmla="*/ 0 h 282"/>
                <a:gd name="T18" fmla="*/ 0 w 281"/>
                <a:gd name="T19" fmla="*/ 141 h 282"/>
                <a:gd name="T20" fmla="*/ 140 w 281"/>
                <a:gd name="T21" fmla="*/ 282 h 282"/>
                <a:gd name="T22" fmla="*/ 281 w 281"/>
                <a:gd name="T23" fmla="*/ 141 h 282"/>
                <a:gd name="T24" fmla="*/ 268 w 281"/>
                <a:gd name="T25" fmla="*/ 82 h 282"/>
                <a:gd name="T26" fmla="*/ 268 w 281"/>
                <a:gd name="T27" fmla="*/ 82 h 282"/>
                <a:gd name="T28" fmla="*/ 268 w 281"/>
                <a:gd name="T29" fmla="*/ 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282">
                  <a:moveTo>
                    <a:pt x="268" y="82"/>
                  </a:moveTo>
                  <a:cubicBezTo>
                    <a:pt x="234" y="116"/>
                    <a:pt x="234" y="116"/>
                    <a:pt x="234" y="116"/>
                  </a:cubicBezTo>
                  <a:cubicBezTo>
                    <a:pt x="237" y="124"/>
                    <a:pt x="238" y="132"/>
                    <a:pt x="238" y="141"/>
                  </a:cubicBezTo>
                  <a:cubicBezTo>
                    <a:pt x="238" y="195"/>
                    <a:pt x="194" y="238"/>
                    <a:pt x="140" y="238"/>
                  </a:cubicBezTo>
                  <a:cubicBezTo>
                    <a:pt x="87" y="238"/>
                    <a:pt x="43" y="195"/>
                    <a:pt x="43" y="141"/>
                  </a:cubicBezTo>
                  <a:cubicBezTo>
                    <a:pt x="43" y="87"/>
                    <a:pt x="87" y="43"/>
                    <a:pt x="140" y="43"/>
                  </a:cubicBezTo>
                  <a:cubicBezTo>
                    <a:pt x="149" y="43"/>
                    <a:pt x="158" y="44"/>
                    <a:pt x="166" y="47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81" y="5"/>
                    <a:pt x="161" y="0"/>
                    <a:pt x="140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218"/>
                    <a:pt x="63" y="282"/>
                    <a:pt x="140" y="282"/>
                  </a:cubicBezTo>
                  <a:cubicBezTo>
                    <a:pt x="218" y="282"/>
                    <a:pt x="281" y="218"/>
                    <a:pt x="281" y="141"/>
                  </a:cubicBezTo>
                  <a:cubicBezTo>
                    <a:pt x="281" y="120"/>
                    <a:pt x="277" y="100"/>
                    <a:pt x="268" y="82"/>
                  </a:cubicBezTo>
                  <a:close/>
                  <a:moveTo>
                    <a:pt x="268" y="82"/>
                  </a:moveTo>
                  <a:cubicBezTo>
                    <a:pt x="268" y="82"/>
                    <a:pt x="268" y="82"/>
                    <a:pt x="268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10112B9-2B08-1245-EB13-843E0068C5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1275" y="4019550"/>
              <a:ext cx="276225" cy="276225"/>
            </a:xfrm>
            <a:custGeom>
              <a:avLst/>
              <a:gdLst>
                <a:gd name="T0" fmla="*/ 65 w 130"/>
                <a:gd name="T1" fmla="*/ 130 h 130"/>
                <a:gd name="T2" fmla="*/ 0 w 130"/>
                <a:gd name="T3" fmla="*/ 65 h 130"/>
                <a:gd name="T4" fmla="*/ 65 w 130"/>
                <a:gd name="T5" fmla="*/ 0 h 130"/>
                <a:gd name="T6" fmla="*/ 130 w 130"/>
                <a:gd name="T7" fmla="*/ 65 h 130"/>
                <a:gd name="T8" fmla="*/ 65 w 130"/>
                <a:gd name="T9" fmla="*/ 130 h 130"/>
                <a:gd name="T10" fmla="*/ 65 w 130"/>
                <a:gd name="T11" fmla="*/ 43 h 130"/>
                <a:gd name="T12" fmla="*/ 44 w 130"/>
                <a:gd name="T13" fmla="*/ 65 h 130"/>
                <a:gd name="T14" fmla="*/ 65 w 130"/>
                <a:gd name="T15" fmla="*/ 87 h 130"/>
                <a:gd name="T16" fmla="*/ 87 w 130"/>
                <a:gd name="T17" fmla="*/ 65 h 130"/>
                <a:gd name="T18" fmla="*/ 65 w 130"/>
                <a:gd name="T19" fmla="*/ 43 h 130"/>
                <a:gd name="T20" fmla="*/ 65 w 130"/>
                <a:gd name="T21" fmla="*/ 43 h 130"/>
                <a:gd name="T22" fmla="*/ 65 w 130"/>
                <a:gd name="T23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cubicBezTo>
                    <a:pt x="30" y="130"/>
                    <a:pt x="0" y="101"/>
                    <a:pt x="0" y="65"/>
                  </a:cubicBezTo>
                  <a:cubicBezTo>
                    <a:pt x="0" y="29"/>
                    <a:pt x="30" y="0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1"/>
                    <a:pt x="101" y="130"/>
                    <a:pt x="65" y="130"/>
                  </a:cubicBezTo>
                  <a:close/>
                  <a:moveTo>
                    <a:pt x="65" y="43"/>
                  </a:moveTo>
                  <a:cubicBezTo>
                    <a:pt x="53" y="43"/>
                    <a:pt x="44" y="53"/>
                    <a:pt x="44" y="65"/>
                  </a:cubicBezTo>
                  <a:cubicBezTo>
                    <a:pt x="44" y="77"/>
                    <a:pt x="53" y="87"/>
                    <a:pt x="65" y="87"/>
                  </a:cubicBezTo>
                  <a:cubicBezTo>
                    <a:pt x="77" y="87"/>
                    <a:pt x="87" y="77"/>
                    <a:pt x="87" y="65"/>
                  </a:cubicBezTo>
                  <a:cubicBezTo>
                    <a:pt x="87" y="53"/>
                    <a:pt x="77" y="43"/>
                    <a:pt x="65" y="43"/>
                  </a:cubicBezTo>
                  <a:close/>
                  <a:moveTo>
                    <a:pt x="65" y="43"/>
                  </a:moveTo>
                  <a:cubicBezTo>
                    <a:pt x="65" y="43"/>
                    <a:pt x="65" y="43"/>
                    <a:pt x="65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9331E69-0C58-5B17-A73F-F6DD5B67E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75" y="3773488"/>
              <a:ext cx="422275" cy="417512"/>
            </a:xfrm>
            <a:custGeom>
              <a:avLst/>
              <a:gdLst>
                <a:gd name="T0" fmla="*/ 17 w 198"/>
                <a:gd name="T1" fmla="*/ 196 h 196"/>
                <a:gd name="T2" fmla="*/ 6 w 198"/>
                <a:gd name="T3" fmla="*/ 191 h 196"/>
                <a:gd name="T4" fmla="*/ 6 w 198"/>
                <a:gd name="T5" fmla="*/ 168 h 196"/>
                <a:gd name="T6" fmla="*/ 168 w 198"/>
                <a:gd name="T7" fmla="*/ 6 h 196"/>
                <a:gd name="T8" fmla="*/ 191 w 198"/>
                <a:gd name="T9" fmla="*/ 6 h 196"/>
                <a:gd name="T10" fmla="*/ 191 w 198"/>
                <a:gd name="T11" fmla="*/ 29 h 196"/>
                <a:gd name="T12" fmla="*/ 29 w 198"/>
                <a:gd name="T13" fmla="*/ 191 h 196"/>
                <a:gd name="T14" fmla="*/ 17 w 198"/>
                <a:gd name="T15" fmla="*/ 196 h 196"/>
                <a:gd name="T16" fmla="*/ 17 w 198"/>
                <a:gd name="T17" fmla="*/ 196 h 196"/>
                <a:gd name="T18" fmla="*/ 17 w 198"/>
                <a:gd name="T1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6">
                  <a:moveTo>
                    <a:pt x="17" y="196"/>
                  </a:moveTo>
                  <a:cubicBezTo>
                    <a:pt x="13" y="196"/>
                    <a:pt x="9" y="195"/>
                    <a:pt x="6" y="191"/>
                  </a:cubicBezTo>
                  <a:cubicBezTo>
                    <a:pt x="0" y="185"/>
                    <a:pt x="0" y="175"/>
                    <a:pt x="6" y="16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75" y="0"/>
                    <a:pt x="185" y="0"/>
                    <a:pt x="191" y="6"/>
                  </a:cubicBezTo>
                  <a:cubicBezTo>
                    <a:pt x="198" y="12"/>
                    <a:pt x="198" y="23"/>
                    <a:pt x="191" y="29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6" y="195"/>
                    <a:pt x="22" y="196"/>
                    <a:pt x="17" y="196"/>
                  </a:cubicBezTo>
                  <a:close/>
                  <a:moveTo>
                    <a:pt x="17" y="196"/>
                  </a:moveTo>
                  <a:cubicBezTo>
                    <a:pt x="17" y="196"/>
                    <a:pt x="17" y="196"/>
                    <a:pt x="17" y="1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88D273F9-D988-B767-3C41-AB2EE8431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3238" y="3508375"/>
              <a:ext cx="325438" cy="325437"/>
            </a:xfrm>
            <a:custGeom>
              <a:avLst/>
              <a:gdLst>
                <a:gd name="T0" fmla="*/ 71 w 153"/>
                <a:gd name="T1" fmla="*/ 153 h 153"/>
                <a:gd name="T2" fmla="*/ 16 w 153"/>
                <a:gd name="T3" fmla="*/ 153 h 153"/>
                <a:gd name="T4" fmla="*/ 0 w 153"/>
                <a:gd name="T5" fmla="*/ 137 h 153"/>
                <a:gd name="T6" fmla="*/ 0 w 153"/>
                <a:gd name="T7" fmla="*/ 83 h 153"/>
                <a:gd name="T8" fmla="*/ 5 w 153"/>
                <a:gd name="T9" fmla="*/ 71 h 153"/>
                <a:gd name="T10" fmla="*/ 70 w 153"/>
                <a:gd name="T11" fmla="*/ 6 h 153"/>
                <a:gd name="T12" fmla="*/ 88 w 153"/>
                <a:gd name="T13" fmla="*/ 3 h 153"/>
                <a:gd name="T14" fmla="*/ 98 w 153"/>
                <a:gd name="T15" fmla="*/ 18 h 153"/>
                <a:gd name="T16" fmla="*/ 98 w 153"/>
                <a:gd name="T17" fmla="*/ 56 h 153"/>
                <a:gd name="T18" fmla="*/ 136 w 153"/>
                <a:gd name="T19" fmla="*/ 56 h 153"/>
                <a:gd name="T20" fmla="*/ 151 w 153"/>
                <a:gd name="T21" fmla="*/ 66 h 153"/>
                <a:gd name="T22" fmla="*/ 147 w 153"/>
                <a:gd name="T23" fmla="*/ 83 h 153"/>
                <a:gd name="T24" fmla="*/ 82 w 153"/>
                <a:gd name="T25" fmla="*/ 148 h 153"/>
                <a:gd name="T26" fmla="*/ 71 w 153"/>
                <a:gd name="T27" fmla="*/ 153 h 153"/>
                <a:gd name="T28" fmla="*/ 71 w 153"/>
                <a:gd name="T29" fmla="*/ 153 h 153"/>
                <a:gd name="T30" fmla="*/ 71 w 153"/>
                <a:gd name="T3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53">
                  <a:moveTo>
                    <a:pt x="71" y="153"/>
                  </a:moveTo>
                  <a:cubicBezTo>
                    <a:pt x="16" y="153"/>
                    <a:pt x="16" y="153"/>
                    <a:pt x="16" y="153"/>
                  </a:cubicBezTo>
                  <a:cubicBezTo>
                    <a:pt x="7" y="153"/>
                    <a:pt x="0" y="146"/>
                    <a:pt x="0" y="13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8"/>
                    <a:pt x="2" y="74"/>
                    <a:pt x="5" y="7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5" y="2"/>
                    <a:pt x="82" y="0"/>
                    <a:pt x="88" y="3"/>
                  </a:cubicBezTo>
                  <a:cubicBezTo>
                    <a:pt x="94" y="5"/>
                    <a:pt x="98" y="11"/>
                    <a:pt x="98" y="18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42" y="56"/>
                    <a:pt x="148" y="60"/>
                    <a:pt x="151" y="66"/>
                  </a:cubicBezTo>
                  <a:cubicBezTo>
                    <a:pt x="153" y="72"/>
                    <a:pt x="152" y="79"/>
                    <a:pt x="147" y="83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79" y="151"/>
                    <a:pt x="75" y="153"/>
                    <a:pt x="71" y="153"/>
                  </a:cubicBezTo>
                  <a:close/>
                  <a:moveTo>
                    <a:pt x="71" y="153"/>
                  </a:moveTo>
                  <a:cubicBezTo>
                    <a:pt x="71" y="153"/>
                    <a:pt x="71" y="153"/>
                    <a:pt x="71" y="1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9060" tIns="49530" rIns="99060" bIns="49530" numCol="1" anchor="t" anchorCtr="0" compatLnSpc="1">
              <a:prstTxWarp prst="textNoShape">
                <a:avLst/>
              </a:prstTxWarp>
            </a:bodyPr>
            <a:lstStyle/>
            <a:p>
              <a:endParaRPr lang="en-US" sz="19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6138304-7593-78E6-5FEA-5AC4C0F28F2E}"/>
              </a:ext>
            </a:extLst>
          </p:cNvPr>
          <p:cNvSpPr txBox="1"/>
          <p:nvPr/>
        </p:nvSpPr>
        <p:spPr>
          <a:xfrm>
            <a:off x="8974848" y="2785205"/>
            <a:ext cx="269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28700AF-089C-3623-09C7-EDAE158EC9BD}"/>
              </a:ext>
            </a:extLst>
          </p:cNvPr>
          <p:cNvSpPr/>
          <p:nvPr/>
        </p:nvSpPr>
        <p:spPr>
          <a:xfrm>
            <a:off x="9002903" y="3200040"/>
            <a:ext cx="2687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Evaluation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913CDF7-5030-0129-E711-BBD57F44C0BE}"/>
              </a:ext>
            </a:extLst>
          </p:cNvPr>
          <p:cNvSpPr/>
          <p:nvPr/>
        </p:nvSpPr>
        <p:spPr>
          <a:xfrm>
            <a:off x="9158320" y="3721995"/>
            <a:ext cx="239346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Feedback &amp; evaluation</a:t>
            </a:r>
          </a:p>
          <a:p>
            <a:endParaRPr lang="en-US" sz="1100" dirty="0">
              <a:solidFill>
                <a:schemeClr val="bg1"/>
              </a:solidFill>
              <a:ea typeface="Jost Light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New partnerships</a:t>
            </a:r>
          </a:p>
          <a:p>
            <a:endParaRPr lang="en-US" sz="1100" dirty="0">
              <a:solidFill>
                <a:schemeClr val="bg1"/>
              </a:solidFill>
              <a:ea typeface="Jost Light" pitchFamily="2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Jost Light" pitchFamily="2" charset="0"/>
                <a:cs typeface="Open Sans" panose="020B0606030504020204" pitchFamily="34" charset="0"/>
              </a:rPr>
              <a:t>New grant endeavors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0E4093-E6CF-A727-09EF-A4DD6CF4B17C}"/>
              </a:ext>
            </a:extLst>
          </p:cNvPr>
          <p:cNvGrpSpPr/>
          <p:nvPr/>
        </p:nvGrpSpPr>
        <p:grpSpPr>
          <a:xfrm>
            <a:off x="6974470" y="1750510"/>
            <a:ext cx="1008008" cy="958398"/>
            <a:chOff x="13004800" y="1970088"/>
            <a:chExt cx="900113" cy="906463"/>
          </a:xfrm>
          <a:solidFill>
            <a:schemeClr val="bg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02103147-FE75-5E30-F85E-9B12781FC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25475" y="2290763"/>
              <a:ext cx="263525" cy="265113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35 w 70"/>
                <a:gd name="T11" fmla="*/ 66 h 70"/>
                <a:gd name="T12" fmla="*/ 4 w 70"/>
                <a:gd name="T13" fmla="*/ 35 h 70"/>
                <a:gd name="T14" fmla="*/ 35 w 70"/>
                <a:gd name="T15" fmla="*/ 4 h 70"/>
                <a:gd name="T16" fmla="*/ 66 w 70"/>
                <a:gd name="T17" fmla="*/ 35 h 70"/>
                <a:gd name="T18" fmla="*/ 35 w 70"/>
                <a:gd name="T19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35" y="66"/>
                  </a:moveTo>
                  <a:cubicBezTo>
                    <a:pt x="17" y="66"/>
                    <a:pt x="4" y="52"/>
                    <a:pt x="4" y="35"/>
                  </a:cubicBezTo>
                  <a:cubicBezTo>
                    <a:pt x="4" y="18"/>
                    <a:pt x="17" y="4"/>
                    <a:pt x="35" y="4"/>
                  </a:cubicBezTo>
                  <a:cubicBezTo>
                    <a:pt x="52" y="4"/>
                    <a:pt x="66" y="18"/>
                    <a:pt x="66" y="35"/>
                  </a:cubicBezTo>
                  <a:cubicBezTo>
                    <a:pt x="66" y="52"/>
                    <a:pt x="52" y="66"/>
                    <a:pt x="35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1697D07D-454B-0791-8B52-B3396B8B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04800" y="1970088"/>
              <a:ext cx="900113" cy="906463"/>
            </a:xfrm>
            <a:custGeom>
              <a:avLst/>
              <a:gdLst>
                <a:gd name="T0" fmla="*/ 198 w 239"/>
                <a:gd name="T1" fmla="*/ 85 h 240"/>
                <a:gd name="T2" fmla="*/ 196 w 239"/>
                <a:gd name="T3" fmla="*/ 27 h 240"/>
                <a:gd name="T4" fmla="*/ 153 w 239"/>
                <a:gd name="T5" fmla="*/ 41 h 240"/>
                <a:gd name="T6" fmla="*/ 131 w 239"/>
                <a:gd name="T7" fmla="*/ 0 h 240"/>
                <a:gd name="T8" fmla="*/ 88 w 239"/>
                <a:gd name="T9" fmla="*/ 40 h 240"/>
                <a:gd name="T10" fmla="*/ 55 w 239"/>
                <a:gd name="T11" fmla="*/ 22 h 240"/>
                <a:gd name="T12" fmla="*/ 25 w 239"/>
                <a:gd name="T13" fmla="*/ 66 h 240"/>
                <a:gd name="T14" fmla="*/ 15 w 239"/>
                <a:gd name="T15" fmla="*/ 91 h 240"/>
                <a:gd name="T16" fmla="*/ 15 w 239"/>
                <a:gd name="T17" fmla="*/ 148 h 240"/>
                <a:gd name="T18" fmla="*/ 25 w 239"/>
                <a:gd name="T19" fmla="*/ 174 h 240"/>
                <a:gd name="T20" fmla="*/ 55 w 239"/>
                <a:gd name="T21" fmla="*/ 217 h 240"/>
                <a:gd name="T22" fmla="*/ 88 w 239"/>
                <a:gd name="T23" fmla="*/ 200 h 240"/>
                <a:gd name="T24" fmla="*/ 131 w 239"/>
                <a:gd name="T25" fmla="*/ 240 h 240"/>
                <a:gd name="T26" fmla="*/ 154 w 239"/>
                <a:gd name="T27" fmla="*/ 199 h 240"/>
                <a:gd name="T28" fmla="*/ 196 w 239"/>
                <a:gd name="T29" fmla="*/ 212 h 240"/>
                <a:gd name="T30" fmla="*/ 199 w 239"/>
                <a:gd name="T31" fmla="*/ 154 h 240"/>
                <a:gd name="T32" fmla="*/ 239 w 239"/>
                <a:gd name="T33" fmla="*/ 131 h 240"/>
                <a:gd name="T34" fmla="*/ 231 w 239"/>
                <a:gd name="T35" fmla="*/ 131 h 240"/>
                <a:gd name="T36" fmla="*/ 197 w 239"/>
                <a:gd name="T37" fmla="*/ 144 h 240"/>
                <a:gd name="T38" fmla="*/ 191 w 239"/>
                <a:gd name="T39" fmla="*/ 158 h 240"/>
                <a:gd name="T40" fmla="*/ 191 w 239"/>
                <a:gd name="T41" fmla="*/ 207 h 240"/>
                <a:gd name="T42" fmla="*/ 157 w 239"/>
                <a:gd name="T43" fmla="*/ 191 h 240"/>
                <a:gd name="T44" fmla="*/ 144 w 239"/>
                <a:gd name="T45" fmla="*/ 197 h 240"/>
                <a:gd name="T46" fmla="*/ 131 w 239"/>
                <a:gd name="T47" fmla="*/ 232 h 240"/>
                <a:gd name="T48" fmla="*/ 96 w 239"/>
                <a:gd name="T49" fmla="*/ 198 h 240"/>
                <a:gd name="T50" fmla="*/ 93 w 239"/>
                <a:gd name="T51" fmla="*/ 194 h 240"/>
                <a:gd name="T52" fmla="*/ 60 w 239"/>
                <a:gd name="T53" fmla="*/ 207 h 240"/>
                <a:gd name="T54" fmla="*/ 31 w 239"/>
                <a:gd name="T55" fmla="*/ 179 h 240"/>
                <a:gd name="T56" fmla="*/ 48 w 239"/>
                <a:gd name="T57" fmla="*/ 153 h 240"/>
                <a:gd name="T58" fmla="*/ 16 w 239"/>
                <a:gd name="T59" fmla="*/ 140 h 240"/>
                <a:gd name="T60" fmla="*/ 16 w 239"/>
                <a:gd name="T61" fmla="*/ 99 h 240"/>
                <a:gd name="T62" fmla="*/ 46 w 239"/>
                <a:gd name="T63" fmla="*/ 93 h 240"/>
                <a:gd name="T64" fmla="*/ 32 w 239"/>
                <a:gd name="T65" fmla="*/ 61 h 240"/>
                <a:gd name="T66" fmla="*/ 61 w 239"/>
                <a:gd name="T67" fmla="*/ 32 h 240"/>
                <a:gd name="T68" fmla="*/ 87 w 239"/>
                <a:gd name="T69" fmla="*/ 49 h 240"/>
                <a:gd name="T70" fmla="*/ 99 w 239"/>
                <a:gd name="T71" fmla="*/ 16 h 240"/>
                <a:gd name="T72" fmla="*/ 140 w 239"/>
                <a:gd name="T73" fmla="*/ 16 h 240"/>
                <a:gd name="T74" fmla="*/ 146 w 239"/>
                <a:gd name="T75" fmla="*/ 46 h 240"/>
                <a:gd name="T76" fmla="*/ 178 w 239"/>
                <a:gd name="T77" fmla="*/ 32 h 240"/>
                <a:gd name="T78" fmla="*/ 207 w 239"/>
                <a:gd name="T79" fmla="*/ 61 h 240"/>
                <a:gd name="T80" fmla="*/ 193 w 239"/>
                <a:gd name="T81" fmla="*/ 93 h 240"/>
                <a:gd name="T82" fmla="*/ 223 w 239"/>
                <a:gd name="T83" fmla="*/ 9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9" h="240">
                  <a:moveTo>
                    <a:pt x="224" y="91"/>
                  </a:moveTo>
                  <a:cubicBezTo>
                    <a:pt x="200" y="88"/>
                    <a:pt x="200" y="88"/>
                    <a:pt x="200" y="88"/>
                  </a:cubicBezTo>
                  <a:cubicBezTo>
                    <a:pt x="199" y="87"/>
                    <a:pt x="199" y="86"/>
                    <a:pt x="198" y="85"/>
                  </a:cubicBezTo>
                  <a:cubicBezTo>
                    <a:pt x="213" y="66"/>
                    <a:pt x="213" y="66"/>
                    <a:pt x="213" y="66"/>
                  </a:cubicBezTo>
                  <a:cubicBezTo>
                    <a:pt x="218" y="59"/>
                    <a:pt x="218" y="49"/>
                    <a:pt x="212" y="43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93" y="24"/>
                    <a:pt x="188" y="22"/>
                    <a:pt x="184" y="22"/>
                  </a:cubicBezTo>
                  <a:cubicBezTo>
                    <a:pt x="180" y="22"/>
                    <a:pt x="176" y="23"/>
                    <a:pt x="173" y="26"/>
                  </a:cubicBezTo>
                  <a:cubicBezTo>
                    <a:pt x="153" y="41"/>
                    <a:pt x="153" y="41"/>
                    <a:pt x="153" y="41"/>
                  </a:cubicBezTo>
                  <a:cubicBezTo>
                    <a:pt x="153" y="40"/>
                    <a:pt x="152" y="40"/>
                    <a:pt x="151" y="40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47" y="7"/>
                    <a:pt x="139" y="0"/>
                    <a:pt x="13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0" y="0"/>
                    <a:pt x="92" y="7"/>
                    <a:pt x="91" y="15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6" y="40"/>
                    <a:pt x="85" y="41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3" y="23"/>
                    <a:pt x="59" y="22"/>
                    <a:pt x="55" y="22"/>
                  </a:cubicBezTo>
                  <a:cubicBezTo>
                    <a:pt x="50" y="22"/>
                    <a:pt x="46" y="24"/>
                    <a:pt x="43" y="27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1" y="49"/>
                    <a:pt x="20" y="59"/>
                    <a:pt x="25" y="66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7"/>
                    <a:pt x="40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6" y="92"/>
                    <a:pt x="0" y="100"/>
                    <a:pt x="0" y="108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9"/>
                    <a:pt x="6" y="147"/>
                    <a:pt x="15" y="148"/>
                  </a:cubicBezTo>
                  <a:cubicBezTo>
                    <a:pt x="39" y="151"/>
                    <a:pt x="39" y="151"/>
                    <a:pt x="39" y="151"/>
                  </a:cubicBezTo>
                  <a:cubicBezTo>
                    <a:pt x="40" y="152"/>
                    <a:pt x="40" y="153"/>
                    <a:pt x="40" y="154"/>
                  </a:cubicBezTo>
                  <a:cubicBezTo>
                    <a:pt x="25" y="174"/>
                    <a:pt x="25" y="174"/>
                    <a:pt x="25" y="174"/>
                  </a:cubicBezTo>
                  <a:cubicBezTo>
                    <a:pt x="20" y="180"/>
                    <a:pt x="21" y="191"/>
                    <a:pt x="27" y="197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45" y="215"/>
                    <a:pt x="50" y="217"/>
                    <a:pt x="55" y="217"/>
                  </a:cubicBezTo>
                  <a:cubicBezTo>
                    <a:pt x="59" y="217"/>
                    <a:pt x="62" y="216"/>
                    <a:pt x="65" y="214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86" y="199"/>
                    <a:pt x="87" y="200"/>
                    <a:pt x="88" y="200"/>
                  </a:cubicBezTo>
                  <a:cubicBezTo>
                    <a:pt x="91" y="225"/>
                    <a:pt x="91" y="225"/>
                    <a:pt x="91" y="225"/>
                  </a:cubicBezTo>
                  <a:cubicBezTo>
                    <a:pt x="92" y="233"/>
                    <a:pt x="100" y="240"/>
                    <a:pt x="108" y="240"/>
                  </a:cubicBezTo>
                  <a:cubicBezTo>
                    <a:pt x="131" y="240"/>
                    <a:pt x="131" y="240"/>
                    <a:pt x="131" y="240"/>
                  </a:cubicBezTo>
                  <a:cubicBezTo>
                    <a:pt x="139" y="240"/>
                    <a:pt x="147" y="233"/>
                    <a:pt x="148" y="225"/>
                  </a:cubicBezTo>
                  <a:cubicBezTo>
                    <a:pt x="151" y="200"/>
                    <a:pt x="151" y="200"/>
                    <a:pt x="151" y="200"/>
                  </a:cubicBezTo>
                  <a:cubicBezTo>
                    <a:pt x="152" y="200"/>
                    <a:pt x="153" y="199"/>
                    <a:pt x="154" y="199"/>
                  </a:cubicBezTo>
                  <a:cubicBezTo>
                    <a:pt x="173" y="214"/>
                    <a:pt x="173" y="214"/>
                    <a:pt x="173" y="214"/>
                  </a:cubicBezTo>
                  <a:cubicBezTo>
                    <a:pt x="176" y="216"/>
                    <a:pt x="180" y="217"/>
                    <a:pt x="184" y="217"/>
                  </a:cubicBezTo>
                  <a:cubicBezTo>
                    <a:pt x="189" y="217"/>
                    <a:pt x="193" y="215"/>
                    <a:pt x="196" y="212"/>
                  </a:cubicBezTo>
                  <a:cubicBezTo>
                    <a:pt x="212" y="196"/>
                    <a:pt x="212" y="196"/>
                    <a:pt x="212" y="196"/>
                  </a:cubicBezTo>
                  <a:cubicBezTo>
                    <a:pt x="218" y="190"/>
                    <a:pt x="219" y="180"/>
                    <a:pt x="214" y="17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3"/>
                    <a:pt x="200" y="152"/>
                    <a:pt x="200" y="151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32" y="147"/>
                    <a:pt x="239" y="139"/>
                    <a:pt x="239" y="131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9" y="100"/>
                    <a:pt x="232" y="92"/>
                    <a:pt x="224" y="91"/>
                  </a:cubicBezTo>
                  <a:close/>
                  <a:moveTo>
                    <a:pt x="231" y="131"/>
                  </a:moveTo>
                  <a:cubicBezTo>
                    <a:pt x="231" y="135"/>
                    <a:pt x="227" y="139"/>
                    <a:pt x="223" y="140"/>
                  </a:cubicBezTo>
                  <a:cubicBezTo>
                    <a:pt x="197" y="143"/>
                    <a:pt x="197" y="143"/>
                    <a:pt x="197" y="143"/>
                  </a:cubicBezTo>
                  <a:cubicBezTo>
                    <a:pt x="197" y="143"/>
                    <a:pt x="197" y="144"/>
                    <a:pt x="197" y="144"/>
                  </a:cubicBezTo>
                  <a:cubicBezTo>
                    <a:pt x="195" y="144"/>
                    <a:pt x="194" y="145"/>
                    <a:pt x="193" y="146"/>
                  </a:cubicBezTo>
                  <a:cubicBezTo>
                    <a:pt x="192" y="149"/>
                    <a:pt x="192" y="151"/>
                    <a:pt x="190" y="153"/>
                  </a:cubicBezTo>
                  <a:cubicBezTo>
                    <a:pt x="190" y="154"/>
                    <a:pt x="190" y="156"/>
                    <a:pt x="191" y="158"/>
                  </a:cubicBezTo>
                  <a:cubicBezTo>
                    <a:pt x="207" y="178"/>
                    <a:pt x="207" y="178"/>
                    <a:pt x="207" y="178"/>
                  </a:cubicBezTo>
                  <a:cubicBezTo>
                    <a:pt x="210" y="182"/>
                    <a:pt x="210" y="188"/>
                    <a:pt x="206" y="191"/>
                  </a:cubicBezTo>
                  <a:cubicBezTo>
                    <a:pt x="191" y="207"/>
                    <a:pt x="191" y="207"/>
                    <a:pt x="191" y="207"/>
                  </a:cubicBezTo>
                  <a:cubicBezTo>
                    <a:pt x="189" y="208"/>
                    <a:pt x="187" y="209"/>
                    <a:pt x="184" y="209"/>
                  </a:cubicBezTo>
                  <a:cubicBezTo>
                    <a:pt x="182" y="209"/>
                    <a:pt x="180" y="208"/>
                    <a:pt x="178" y="207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56" y="190"/>
                    <a:pt x="154" y="190"/>
                    <a:pt x="153" y="191"/>
                  </a:cubicBezTo>
                  <a:cubicBezTo>
                    <a:pt x="151" y="192"/>
                    <a:pt x="149" y="193"/>
                    <a:pt x="146" y="194"/>
                  </a:cubicBezTo>
                  <a:cubicBezTo>
                    <a:pt x="145" y="194"/>
                    <a:pt x="144" y="195"/>
                    <a:pt x="144" y="197"/>
                  </a:cubicBezTo>
                  <a:cubicBezTo>
                    <a:pt x="144" y="197"/>
                    <a:pt x="143" y="198"/>
                    <a:pt x="143" y="198"/>
                  </a:cubicBezTo>
                  <a:cubicBezTo>
                    <a:pt x="140" y="224"/>
                    <a:pt x="140" y="224"/>
                    <a:pt x="140" y="224"/>
                  </a:cubicBezTo>
                  <a:cubicBezTo>
                    <a:pt x="139" y="228"/>
                    <a:pt x="135" y="232"/>
                    <a:pt x="131" y="232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4" y="232"/>
                    <a:pt x="100" y="228"/>
                    <a:pt x="99" y="224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6" y="197"/>
                    <a:pt x="96" y="197"/>
                    <a:pt x="96" y="197"/>
                  </a:cubicBezTo>
                  <a:cubicBezTo>
                    <a:pt x="95" y="195"/>
                    <a:pt x="94" y="194"/>
                    <a:pt x="93" y="194"/>
                  </a:cubicBezTo>
                  <a:cubicBezTo>
                    <a:pt x="91" y="193"/>
                    <a:pt x="88" y="192"/>
                    <a:pt x="86" y="191"/>
                  </a:cubicBezTo>
                  <a:cubicBezTo>
                    <a:pt x="85" y="190"/>
                    <a:pt x="83" y="190"/>
                    <a:pt x="82" y="191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57" y="210"/>
                    <a:pt x="51" y="210"/>
                    <a:pt x="48" y="207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29" y="188"/>
                    <a:pt x="29" y="182"/>
                    <a:pt x="31" y="179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7" y="158"/>
                    <a:pt x="48" y="157"/>
                    <a:pt x="48" y="157"/>
                  </a:cubicBezTo>
                  <a:cubicBezTo>
                    <a:pt x="49" y="156"/>
                    <a:pt x="49" y="154"/>
                    <a:pt x="48" y="153"/>
                  </a:cubicBezTo>
                  <a:cubicBezTo>
                    <a:pt x="48" y="151"/>
                    <a:pt x="47" y="148"/>
                    <a:pt x="46" y="146"/>
                  </a:cubicBezTo>
                  <a:cubicBezTo>
                    <a:pt x="45" y="145"/>
                    <a:pt x="44" y="144"/>
                    <a:pt x="42" y="144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04"/>
                    <a:pt x="11" y="100"/>
                    <a:pt x="16" y="99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2" y="96"/>
                    <a:pt x="43" y="95"/>
                  </a:cubicBezTo>
                  <a:cubicBezTo>
                    <a:pt x="44" y="95"/>
                    <a:pt x="46" y="94"/>
                    <a:pt x="46" y="93"/>
                  </a:cubicBezTo>
                  <a:cubicBezTo>
                    <a:pt x="47" y="91"/>
                    <a:pt x="48" y="89"/>
                    <a:pt x="49" y="87"/>
                  </a:cubicBezTo>
                  <a:cubicBezTo>
                    <a:pt x="49" y="85"/>
                    <a:pt x="49" y="83"/>
                    <a:pt x="48" y="82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29" y="57"/>
                    <a:pt x="29" y="52"/>
                    <a:pt x="33" y="48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1" y="30"/>
                    <a:pt x="57" y="29"/>
                    <a:pt x="61" y="32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81" y="48"/>
                    <a:pt x="82" y="48"/>
                    <a:pt x="82" y="48"/>
                  </a:cubicBezTo>
                  <a:cubicBezTo>
                    <a:pt x="84" y="49"/>
                    <a:pt x="85" y="50"/>
                    <a:pt x="87" y="49"/>
                  </a:cubicBezTo>
                  <a:cubicBezTo>
                    <a:pt x="89" y="48"/>
                    <a:pt x="91" y="47"/>
                    <a:pt x="93" y="46"/>
                  </a:cubicBezTo>
                  <a:cubicBezTo>
                    <a:pt x="94" y="46"/>
                    <a:pt x="95" y="45"/>
                    <a:pt x="96" y="43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00" y="12"/>
                    <a:pt x="104" y="8"/>
                    <a:pt x="108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5" y="8"/>
                    <a:pt x="139" y="12"/>
                    <a:pt x="140" y="16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5"/>
                    <a:pt x="145" y="46"/>
                    <a:pt x="146" y="46"/>
                  </a:cubicBezTo>
                  <a:cubicBezTo>
                    <a:pt x="148" y="47"/>
                    <a:pt x="150" y="48"/>
                    <a:pt x="152" y="49"/>
                  </a:cubicBezTo>
                  <a:cubicBezTo>
                    <a:pt x="154" y="50"/>
                    <a:pt x="156" y="49"/>
                    <a:pt x="157" y="48"/>
                  </a:cubicBezTo>
                  <a:cubicBezTo>
                    <a:pt x="178" y="32"/>
                    <a:pt x="178" y="32"/>
                    <a:pt x="178" y="32"/>
                  </a:cubicBezTo>
                  <a:cubicBezTo>
                    <a:pt x="181" y="29"/>
                    <a:pt x="187" y="30"/>
                    <a:pt x="190" y="33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9" y="52"/>
                    <a:pt x="210" y="57"/>
                    <a:pt x="207" y="61"/>
                  </a:cubicBezTo>
                  <a:cubicBezTo>
                    <a:pt x="191" y="82"/>
                    <a:pt x="191" y="82"/>
                    <a:pt x="191" y="82"/>
                  </a:cubicBezTo>
                  <a:cubicBezTo>
                    <a:pt x="190" y="83"/>
                    <a:pt x="190" y="85"/>
                    <a:pt x="190" y="86"/>
                  </a:cubicBezTo>
                  <a:cubicBezTo>
                    <a:pt x="191" y="88"/>
                    <a:pt x="192" y="91"/>
                    <a:pt x="193" y="93"/>
                  </a:cubicBezTo>
                  <a:cubicBezTo>
                    <a:pt x="194" y="94"/>
                    <a:pt x="195" y="95"/>
                    <a:pt x="196" y="96"/>
                  </a:cubicBezTo>
                  <a:cubicBezTo>
                    <a:pt x="196" y="96"/>
                    <a:pt x="197" y="96"/>
                    <a:pt x="197" y="96"/>
                  </a:cubicBezTo>
                  <a:cubicBezTo>
                    <a:pt x="223" y="99"/>
                    <a:pt x="223" y="99"/>
                    <a:pt x="223" y="99"/>
                  </a:cubicBezTo>
                  <a:cubicBezTo>
                    <a:pt x="227" y="100"/>
                    <a:pt x="231" y="104"/>
                    <a:pt x="231" y="108"/>
                  </a:cubicBezTo>
                  <a:lnTo>
                    <a:pt x="231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971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8799-0097-8010-F6E3-91924BC8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6" y="365125"/>
            <a:ext cx="10515600" cy="962230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/>
              <a:t>Lung Cancer Screening Program Success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E2B2D-C8FA-68F9-7A79-D800DA30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925F-B6BB-49B0-9469-5285B9C99CB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39013489-AC5D-870A-278B-CFE344E6B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5928"/>
            <a:ext cx="5243768" cy="4268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EC17006-EAA2-0004-772A-F08FE23BC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9" y="1268017"/>
            <a:ext cx="3612956" cy="46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63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7791-1946-3475-277A-D7FADBBF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53" y="12881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Early Childhood Oral Health</a:t>
            </a:r>
            <a:endParaRPr lang="en-US" sz="31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8C686-34F0-ECB4-1924-DC4E6388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CFF0-8AF3-4D5D-9D11-7D9475288EEF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0C90C-C570-909F-C3EA-71C11894F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42" y="4152678"/>
            <a:ext cx="3333597" cy="1659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A9CC3E-E4A2-0E7C-0CBE-9E9B0FCF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025" y="3918786"/>
            <a:ext cx="2455607" cy="2127040"/>
          </a:xfrm>
          <a:prstGeom prst="rect">
            <a:avLst/>
          </a:prstGeom>
        </p:spPr>
      </p:pic>
      <p:pic>
        <p:nvPicPr>
          <p:cNvPr id="3074" name="Picture 2" descr="Oral Health Vectors &amp; Illustrations for Free Download | Freepik">
            <a:extLst>
              <a:ext uri="{FF2B5EF4-FFF2-40B4-BE49-F238E27FC236}">
                <a16:creationId xmlns:a16="http://schemas.microsoft.com/office/drawing/2014/main" id="{FE2C4974-3F7E-0B48-8A24-A57548CB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79" y="2920093"/>
            <a:ext cx="2891842" cy="28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0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95df39-ea2a-455b-b9d9-483ab5cbdf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79AD649F54B47B64E53744EC2E5CD" ma:contentTypeVersion="16" ma:contentTypeDescription="Create a new document." ma:contentTypeScope="" ma:versionID="b81aab4f6aab697cec21f14c7892587f">
  <xsd:schema xmlns:xsd="http://www.w3.org/2001/XMLSchema" xmlns:xs="http://www.w3.org/2001/XMLSchema" xmlns:p="http://schemas.microsoft.com/office/2006/metadata/properties" xmlns:ns3="4b95df39-ea2a-455b-b9d9-483ab5cbdfa5" xmlns:ns4="558576d1-3885-403e-9991-1801f17ab943" targetNamespace="http://schemas.microsoft.com/office/2006/metadata/properties" ma:root="true" ma:fieldsID="41422f86cc35db162a74b49c075248a3" ns3:_="" ns4:_="">
    <xsd:import namespace="4b95df39-ea2a-455b-b9d9-483ab5cbdfa5"/>
    <xsd:import namespace="558576d1-3885-403e-9991-1801f17ab9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5df39-ea2a-455b-b9d9-483ab5cbdf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576d1-3885-403e-9991-1801f17ab9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42A68-5E7A-47C7-BF48-77CAA610D353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4b95df39-ea2a-455b-b9d9-483ab5cbdfa5"/>
    <ds:schemaRef ds:uri="558576d1-3885-403e-9991-1801f17ab94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47A4BBC-6DDA-42C4-B99C-CC1128D217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95df39-ea2a-455b-b9d9-483ab5cbdfa5"/>
    <ds:schemaRef ds:uri="558576d1-3885-403e-9991-1801f17ab9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3107BA-1607-4673-89E6-EB7C9E7548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7101</TotalTime>
  <Words>1609</Words>
  <Application>Microsoft Office PowerPoint</Application>
  <PresentationFormat>Widescreen</PresentationFormat>
  <Paragraphs>319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Gotham Bold</vt:lpstr>
      <vt:lpstr>Jost Light</vt:lpstr>
      <vt:lpstr>Open Sans bold</vt:lpstr>
      <vt:lpstr>Raleway</vt:lpstr>
      <vt:lpstr>Office Theme</vt:lpstr>
      <vt:lpstr>PowerPoint Presentation</vt:lpstr>
      <vt:lpstr>Tobacco Settlement Agreement Enacted Funding </vt:lpstr>
      <vt:lpstr>Tobacco Prevention and Cessation </vt:lpstr>
      <vt:lpstr>KY Tobacco Prevention &amp; Cessation Program Highlights </vt:lpstr>
      <vt:lpstr>KY Tobacco Prevention &amp; Cessation Program Major Successes in FY24</vt:lpstr>
      <vt:lpstr>Lung Cancer Screening</vt:lpstr>
      <vt:lpstr>Lung Cancer Screening Program Progress </vt:lpstr>
      <vt:lpstr>Lung Cancer Screening Program Success </vt:lpstr>
      <vt:lpstr>Early Childhood Oral Health</vt:lpstr>
      <vt:lpstr>Early Childhood Oral Health</vt:lpstr>
      <vt:lpstr>Early Childhood Oral Health </vt:lpstr>
      <vt:lpstr>Early Childhood Oral Health </vt:lpstr>
      <vt:lpstr> Health Access Nurturing Development Services (HANDS)     </vt:lpstr>
      <vt:lpstr>Health Access Nurturing Development Services (HANDS)</vt:lpstr>
      <vt:lpstr>Goals of HANDS</vt:lpstr>
      <vt:lpstr>HANDS Accomplishments FY24</vt:lpstr>
      <vt:lpstr>Early childhood mental health</vt:lpstr>
      <vt:lpstr>Early Childhood Mental Health (ECMH)</vt:lpstr>
      <vt:lpstr>Early Childhood Consultants (ECC)</vt:lpstr>
      <vt:lpstr>Substance Abuse Prevention and Treatment for Pregnant Women  </vt:lpstr>
      <vt:lpstr>Pregnant and Parenting Services for Persons  with Substance Use Disorder (SUD)</vt:lpstr>
      <vt:lpstr>Pregnant and Parenting Services for Persons with Substance Use Disorder (SUD), cont.</vt:lpstr>
      <vt:lpstr>Pregnant and Parenting Services for Persons with Substance Use Disorder (SUD) cont.</vt:lpstr>
      <vt:lpstr>  Division of Child Care Quality Initiatives  </vt:lpstr>
      <vt:lpstr>Child Care and Development Funds (CCDF)</vt:lpstr>
      <vt:lpstr>What is Kentucky All STARS?</vt:lpstr>
      <vt:lpstr>Kentucky All STARS Levels by Provider Type</vt:lpstr>
      <vt:lpstr>Professional Development Activities</vt:lpstr>
      <vt:lpstr>High Quality Classrooms</vt:lpstr>
      <vt:lpstr>How Does Kentucky Stand Out?</vt:lpstr>
      <vt:lpstr>Questions?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Brice J (CHFS)</dc:creator>
  <cp:lastModifiedBy>Cooper, Sarah A (BHDID)</cp:lastModifiedBy>
  <cp:revision>43</cp:revision>
  <cp:lastPrinted>2024-10-14T19:28:21Z</cp:lastPrinted>
  <dcterms:created xsi:type="dcterms:W3CDTF">2022-07-12T13:08:44Z</dcterms:created>
  <dcterms:modified xsi:type="dcterms:W3CDTF">2024-11-13T16:32:09Z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0x01010093579AD649F54B47B64E53744EC2E5CD</vt:lpwstr>
  </property>
</Properties>
</file>